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video/unknown"/>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50" r:id="rId2"/>
    <p:sldId id="351" r:id="rId3"/>
    <p:sldId id="346" r:id="rId4"/>
    <p:sldId id="260" r:id="rId5"/>
    <p:sldId id="259" r:id="rId6"/>
    <p:sldId id="262" r:id="rId7"/>
    <p:sldId id="277" r:id="rId8"/>
    <p:sldId id="270" r:id="rId9"/>
    <p:sldId id="274" r:id="rId10"/>
    <p:sldId id="278" r:id="rId11"/>
    <p:sldId id="279" r:id="rId12"/>
    <p:sldId id="349" r:id="rId13"/>
    <p:sldId id="308" r:id="rId14"/>
    <p:sldId id="344" r:id="rId15"/>
    <p:sldId id="313" r:id="rId16"/>
    <p:sldId id="317" r:id="rId17"/>
    <p:sldId id="307" r:id="rId18"/>
    <p:sldId id="283" r:id="rId19"/>
    <p:sldId id="348" r:id="rId20"/>
    <p:sldId id="295" r:id="rId21"/>
    <p:sldId id="290" r:id="rId22"/>
    <p:sldId id="291" r:id="rId23"/>
    <p:sldId id="293" r:id="rId24"/>
    <p:sldId id="294" r:id="rId25"/>
    <p:sldId id="296" r:id="rId26"/>
    <p:sldId id="301" r:id="rId27"/>
    <p:sldId id="352"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2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080" autoAdjust="0"/>
    <p:restoredTop sz="94660"/>
  </p:normalViewPr>
  <p:slideViewPr>
    <p:cSldViewPr snapToGrid="0">
      <p:cViewPr varScale="1">
        <p:scale>
          <a:sx n="58" d="100"/>
          <a:sy n="58" d="100"/>
        </p:scale>
        <p:origin x="-90" y="-3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nja\AppData\Local\Microsoft\Windows\Temporary%20Internet%20Files\Content.Outlook\PZAT60E1\serum%20markers%20CK2%20final.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nja\Desktop\Anja2\mice%20injections\8%20week%20old%20serum%20marker%20final.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anja\Desktop\Anja2\mice%20injections\BM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anja\Desktop\Anja2\mice%20injections\BMD.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D:\SSDWinFiles\Dropbox\BMP2%20Organ%20Project\Organ%20Weights%20for%20Mice2.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66317272843199"/>
          <c:y val="6.4182324385199122E-2"/>
          <c:w val="0.52649168853893269"/>
          <c:h val="0.58385211214923094"/>
        </c:manualLayout>
      </c:layout>
      <c:lineChart>
        <c:grouping val="standard"/>
        <c:varyColors val="1"/>
        <c:ser>
          <c:idx val="0"/>
          <c:order val="0"/>
          <c:tx>
            <c:v>PBS</c:v>
          </c:tx>
          <c:spPr>
            <a:ln w="38100">
              <a:solidFill>
                <a:srgbClr val="969696"/>
              </a:solidFill>
              <a:prstDash val="solid"/>
            </a:ln>
          </c:spPr>
          <c:marker>
            <c:symbol val="diamond"/>
            <c:size val="7"/>
            <c:spPr>
              <a:solidFill>
                <a:srgbClr val="969696"/>
              </a:solidFill>
              <a:ln>
                <a:solidFill>
                  <a:srgbClr val="969696"/>
                </a:solidFill>
                <a:prstDash val="solid"/>
              </a:ln>
            </c:spPr>
          </c:marker>
          <c:errBars>
            <c:errDir val="y"/>
            <c:errBarType val="both"/>
            <c:errValType val="cust"/>
            <c:noEndCap val="1"/>
            <c:plus>
              <c:numRef>
                <c:f>('C:\Users\anja\AppData\Local\Microsoft\Windows\Temporary Internet Files\Content.Outlook\PZAT60E1\[mice serum assays 2012  1.xlsx]alp'!$S$2,'C:\Users\anja\AppData\Local\Microsoft\Windows\Temporary Internet Files\Content.Outlook\PZAT60E1\[mice serum assays 2012  1.xlsx]alp'!$S$3,'C:\Users\anja\AppData\Local\Microsoft\Windows\Temporary Internet Files\Content.Outlook\PZAT60E1\[mice serum assays 2012  1.xlsx]alp'!$S$10)</c:f>
                <c:numCache>
                  <c:formatCode>General</c:formatCode>
                  <c:ptCount val="3"/>
                  <c:pt idx="0">
                    <c:v>3.1041495525255126E-2</c:v>
                  </c:pt>
                  <c:pt idx="1">
                    <c:v>2.1179969572950326E-2</c:v>
                  </c:pt>
                  <c:pt idx="2">
                    <c:v>5.4112547322942052E-2</c:v>
                  </c:pt>
                </c:numCache>
              </c:numRef>
            </c:plus>
            <c:minus>
              <c:numRef>
                <c:f>('C:\Users\anja\AppData\Local\Microsoft\Windows\Temporary Internet Files\Content.Outlook\PZAT60E1\[mice serum assays 2012  1.xlsx]alp'!$S$2,'C:\Users\anja\AppData\Local\Microsoft\Windows\Temporary Internet Files\Content.Outlook\PZAT60E1\[mice serum assays 2012  1.xlsx]alp'!$S$3,'C:\Users\anja\AppData\Local\Microsoft\Windows\Temporary Internet Files\Content.Outlook\PZAT60E1\[mice serum assays 2012  1.xlsx]alp'!$S$10)</c:f>
                <c:numCache>
                  <c:formatCode>General</c:formatCode>
                  <c:ptCount val="3"/>
                  <c:pt idx="0">
                    <c:v>3.1041495525255126E-2</c:v>
                  </c:pt>
                  <c:pt idx="1">
                    <c:v>2.1179969572950326E-2</c:v>
                  </c:pt>
                  <c:pt idx="2">
                    <c:v>5.4112547322942052E-2</c:v>
                  </c:pt>
                </c:numCache>
              </c:numRef>
            </c:minus>
            <c:spPr>
              <a:ln w="3175">
                <a:solidFill>
                  <a:srgbClr val="000000"/>
                </a:solidFill>
                <a:prstDash val="solid"/>
              </a:ln>
            </c:spPr>
          </c:errBars>
          <c:cat>
            <c:numRef>
              <c:f>('C:\Users\anja\AppData\Local\Microsoft\Windows\Temporary Internet Files\Content.Outlook\PZAT60E1\[mice serum assays 2012  1.xlsx]alp'!$J$2,'C:\Users\anja\AppData\Local\Microsoft\Windows\Temporary Internet Files\Content.Outlook\PZAT60E1\[mice serum assays 2012  1.xlsx]alp'!$J$3,'C:\Users\anja\AppData\Local\Microsoft\Windows\Temporary Internet Files\Content.Outlook\PZAT60E1\[mice serum assays 2012  1.xlsx]alp'!$J$10)</c:f>
              <c:numCache>
                <c:formatCode>General</c:formatCode>
                <c:ptCount val="3"/>
                <c:pt idx="0">
                  <c:v>0</c:v>
                </c:pt>
                <c:pt idx="1">
                  <c:v>2</c:v>
                </c:pt>
                <c:pt idx="2">
                  <c:v>4</c:v>
                </c:pt>
              </c:numCache>
            </c:numRef>
          </c:cat>
          <c:val>
            <c:numRef>
              <c:f>('C:\Users\anja\AppData\Local\Microsoft\Windows\Temporary Internet Files\Content.Outlook\PZAT60E1\[mice serum assays 2012  1.xlsx]alp'!$Q$2,'C:\Users\anja\AppData\Local\Microsoft\Windows\Temporary Internet Files\Content.Outlook\PZAT60E1\[mice serum assays 2012  1.xlsx]alp'!$Q$3,'C:\Users\anja\AppData\Local\Microsoft\Windows\Temporary Internet Files\Content.Outlook\PZAT60E1\[mice serum assays 2012  1.xlsx]alp'!$Q$10)</c:f>
              <c:numCache>
                <c:formatCode>General</c:formatCode>
                <c:ptCount val="3"/>
                <c:pt idx="0">
                  <c:v>0.99283333333333301</c:v>
                </c:pt>
                <c:pt idx="1">
                  <c:v>0.92143333333333299</c:v>
                </c:pt>
                <c:pt idx="2">
                  <c:v>1.125333333333334</c:v>
                </c:pt>
              </c:numCache>
            </c:numRef>
          </c:val>
          <c:smooth val="1"/>
        </c:ser>
        <c:ser>
          <c:idx val="2"/>
          <c:order val="1"/>
          <c:tx>
            <c:v>BMP2</c:v>
          </c:tx>
          <c:spPr>
            <a:ln w="38100">
              <a:solidFill>
                <a:srgbClr val="000000"/>
              </a:solidFill>
              <a:prstDash val="solid"/>
            </a:ln>
          </c:spPr>
          <c:marker>
            <c:symbol val="square"/>
            <c:size val="7"/>
            <c:spPr>
              <a:solidFill>
                <a:srgbClr val="000000"/>
              </a:solidFill>
              <a:ln>
                <a:solidFill>
                  <a:srgbClr val="000000"/>
                </a:solidFill>
                <a:prstDash val="solid"/>
              </a:ln>
            </c:spPr>
          </c:marker>
          <c:errBars>
            <c:errDir val="y"/>
            <c:errBarType val="both"/>
            <c:errValType val="cust"/>
            <c:noEndCap val="1"/>
            <c:plus>
              <c:numRef>
                <c:f>('C:\Users\anja\AppData\Local\Microsoft\Windows\Temporary Internet Files\Content.Outlook\PZAT60E1\[mice serum assays 2012  1.xlsx]alp'!$T$2,'C:\Users\anja\AppData\Local\Microsoft\Windows\Temporary Internet Files\Content.Outlook\PZAT60E1\[mice serum assays 2012  1.xlsx]alp'!$S$5,'C:\Users\anja\AppData\Local\Microsoft\Windows\Temporary Internet Files\Content.Outlook\PZAT60E1\[mice serum assays 2012  1.xlsx]alp'!$S$12)</c:f>
                <c:numCache>
                  <c:formatCode>General</c:formatCode>
                  <c:ptCount val="3"/>
                  <c:pt idx="1">
                    <c:v>2.5981424988719609E-2</c:v>
                  </c:pt>
                  <c:pt idx="2">
                    <c:v>2.6931105518423443E-2</c:v>
                  </c:pt>
                </c:numCache>
              </c:numRef>
            </c:plus>
            <c:minus>
              <c:numRef>
                <c:f>('C:\Users\anja\AppData\Local\Microsoft\Windows\Temporary Internet Files\Content.Outlook\PZAT60E1\[mice serum assays 2012  1.xlsx]alp'!$T$2,'C:\Users\anja\AppData\Local\Microsoft\Windows\Temporary Internet Files\Content.Outlook\PZAT60E1\[mice serum assays 2012  1.xlsx]alp'!$S$5,'C:\Users\anja\AppData\Local\Microsoft\Windows\Temporary Internet Files\Content.Outlook\PZAT60E1\[mice serum assays 2012  1.xlsx]alp'!$S$12)</c:f>
                <c:numCache>
                  <c:formatCode>General</c:formatCode>
                  <c:ptCount val="3"/>
                  <c:pt idx="1">
                    <c:v>2.5981424988719609E-2</c:v>
                  </c:pt>
                  <c:pt idx="2">
                    <c:v>2.6931105518423443E-2</c:v>
                  </c:pt>
                </c:numCache>
              </c:numRef>
            </c:minus>
            <c:spPr>
              <a:ln w="3175">
                <a:solidFill>
                  <a:srgbClr val="000000"/>
                </a:solidFill>
                <a:prstDash val="solid"/>
              </a:ln>
            </c:spPr>
          </c:errBars>
          <c:cat>
            <c:numRef>
              <c:f>('C:\Users\anja\AppData\Local\Microsoft\Windows\Temporary Internet Files\Content.Outlook\PZAT60E1\[mice serum assays 2012  1.xlsx]alp'!$J$2,'C:\Users\anja\AppData\Local\Microsoft\Windows\Temporary Internet Files\Content.Outlook\PZAT60E1\[mice serum assays 2012  1.xlsx]alp'!$J$3,'C:\Users\anja\AppData\Local\Microsoft\Windows\Temporary Internet Files\Content.Outlook\PZAT60E1\[mice serum assays 2012  1.xlsx]alp'!$J$10)</c:f>
              <c:numCache>
                <c:formatCode>General</c:formatCode>
                <c:ptCount val="3"/>
                <c:pt idx="0">
                  <c:v>0</c:v>
                </c:pt>
                <c:pt idx="1">
                  <c:v>2</c:v>
                </c:pt>
                <c:pt idx="2">
                  <c:v>4</c:v>
                </c:pt>
              </c:numCache>
            </c:numRef>
          </c:cat>
          <c:val>
            <c:numRef>
              <c:f>('C:\Users\anja\AppData\Local\Microsoft\Windows\Temporary Internet Files\Content.Outlook\PZAT60E1\[mice serum assays 2012  1.xlsx]alp'!$Q$2,'C:\Users\anja\AppData\Local\Microsoft\Windows\Temporary Internet Files\Content.Outlook\PZAT60E1\[mice serum assays 2012  1.xlsx]alp'!$Q$5,'C:\Users\anja\AppData\Local\Microsoft\Windows\Temporary Internet Files\Content.Outlook\PZAT60E1\[mice serum assays 2012  1.xlsx]alp'!$Q$12)</c:f>
              <c:numCache>
                <c:formatCode>General</c:formatCode>
                <c:ptCount val="3"/>
                <c:pt idx="0">
                  <c:v>0.99283333333333301</c:v>
                </c:pt>
                <c:pt idx="1">
                  <c:v>0.8963333333333332</c:v>
                </c:pt>
                <c:pt idx="2">
                  <c:v>0.93436666666666668</c:v>
                </c:pt>
              </c:numCache>
            </c:numRef>
          </c:val>
          <c:smooth val="1"/>
        </c:ser>
        <c:ser>
          <c:idx val="3"/>
          <c:order val="2"/>
          <c:tx>
            <c:v>CK2.3</c:v>
          </c:tx>
          <c:spPr>
            <a:ln w="38100">
              <a:solidFill>
                <a:srgbClr val="000000"/>
              </a:solidFill>
              <a:prstDash val="sysDash"/>
            </a:ln>
          </c:spPr>
          <c:marker>
            <c:symbol val="triangle"/>
            <c:size val="7"/>
            <c:spPr>
              <a:solidFill>
                <a:srgbClr val="000000"/>
              </a:solidFill>
              <a:ln>
                <a:solidFill>
                  <a:srgbClr val="000000"/>
                </a:solidFill>
                <a:prstDash val="solid"/>
              </a:ln>
            </c:spPr>
          </c:marker>
          <c:errBars>
            <c:errDir val="y"/>
            <c:errBarType val="both"/>
            <c:errValType val="cust"/>
            <c:noEndCap val="1"/>
            <c:plus>
              <c:numRef>
                <c:f>('C:\Users\anja\AppData\Local\Microsoft\Windows\Temporary Internet Files\Content.Outlook\PZAT60E1\[mice serum assays 2012  1.xlsx]alp'!$T$2,'C:\Users\anja\AppData\Local\Microsoft\Windows\Temporary Internet Files\Content.Outlook\PZAT60E1\[mice serum assays 2012  1.xlsx]alp'!$S$6,'C:\Users\anja\AppData\Local\Microsoft\Windows\Temporary Internet Files\Content.Outlook\PZAT60E1\[mice serum assays 2012  1.xlsx]alp'!$S$13)</c:f>
                <c:numCache>
                  <c:formatCode>General</c:formatCode>
                  <c:ptCount val="3"/>
                  <c:pt idx="1">
                    <c:v>2.6609167175577229E-2</c:v>
                  </c:pt>
                  <c:pt idx="2">
                    <c:v>2.5469873271069324E-2</c:v>
                  </c:pt>
                </c:numCache>
              </c:numRef>
            </c:plus>
            <c:minus>
              <c:numRef>
                <c:f>('C:\Users\anja\AppData\Local\Microsoft\Windows\Temporary Internet Files\Content.Outlook\PZAT60E1\[mice serum assays 2012  1.xlsx]alp'!$T$2,'C:\Users\anja\AppData\Local\Microsoft\Windows\Temporary Internet Files\Content.Outlook\PZAT60E1\[mice serum assays 2012  1.xlsx]alp'!$S$6,'C:\Users\anja\AppData\Local\Microsoft\Windows\Temporary Internet Files\Content.Outlook\PZAT60E1\[mice serum assays 2012  1.xlsx]alp'!$S$13)</c:f>
                <c:numCache>
                  <c:formatCode>General</c:formatCode>
                  <c:ptCount val="3"/>
                  <c:pt idx="1">
                    <c:v>2.6609167175577229E-2</c:v>
                  </c:pt>
                  <c:pt idx="2">
                    <c:v>2.5469873271069324E-2</c:v>
                  </c:pt>
                </c:numCache>
              </c:numRef>
            </c:minus>
            <c:spPr>
              <a:ln w="3175">
                <a:solidFill>
                  <a:srgbClr val="000000"/>
                </a:solidFill>
                <a:prstDash val="solid"/>
              </a:ln>
            </c:spPr>
          </c:errBars>
          <c:cat>
            <c:numRef>
              <c:f>('C:\Users\anja\AppData\Local\Microsoft\Windows\Temporary Internet Files\Content.Outlook\PZAT60E1\[mice serum assays 2012  1.xlsx]alp'!$J$2,'C:\Users\anja\AppData\Local\Microsoft\Windows\Temporary Internet Files\Content.Outlook\PZAT60E1\[mice serum assays 2012  1.xlsx]alp'!$J$3,'C:\Users\anja\AppData\Local\Microsoft\Windows\Temporary Internet Files\Content.Outlook\PZAT60E1\[mice serum assays 2012  1.xlsx]alp'!$J$10)</c:f>
              <c:numCache>
                <c:formatCode>General</c:formatCode>
                <c:ptCount val="3"/>
                <c:pt idx="0">
                  <c:v>0</c:v>
                </c:pt>
                <c:pt idx="1">
                  <c:v>2</c:v>
                </c:pt>
                <c:pt idx="2">
                  <c:v>4</c:v>
                </c:pt>
              </c:numCache>
            </c:numRef>
          </c:cat>
          <c:val>
            <c:numRef>
              <c:f>('C:\Users\anja\AppData\Local\Microsoft\Windows\Temporary Internet Files\Content.Outlook\PZAT60E1\[mice serum assays 2012  1.xlsx]alp'!$Q$2,'C:\Users\anja\AppData\Local\Microsoft\Windows\Temporary Internet Files\Content.Outlook\PZAT60E1\[mice serum assays 2012  1.xlsx]alp'!$Q$6,'C:\Users\anja\AppData\Local\Microsoft\Windows\Temporary Internet Files\Content.Outlook\PZAT60E1\[mice serum assays 2012  1.xlsx]alp'!$Q$13)</c:f>
              <c:numCache>
                <c:formatCode>General</c:formatCode>
                <c:ptCount val="3"/>
                <c:pt idx="0">
                  <c:v>0.99283333333333301</c:v>
                </c:pt>
                <c:pt idx="1">
                  <c:v>1.2882333333333329</c:v>
                </c:pt>
                <c:pt idx="2">
                  <c:v>1.4330666666666658</c:v>
                </c:pt>
              </c:numCache>
            </c:numRef>
          </c:val>
          <c:smooth val="1"/>
        </c:ser>
        <c:marker val="1"/>
        <c:axId val="74157056"/>
        <c:axId val="74175616"/>
      </c:lineChart>
      <c:catAx>
        <c:axId val="74157056"/>
        <c:scaling>
          <c:orientation val="minMax"/>
        </c:scaling>
        <c:axPos val="b"/>
        <c:title>
          <c:tx>
            <c:rich>
              <a:bodyPr/>
              <a:lstStyle/>
              <a:p>
                <a:pPr>
                  <a:defRPr sz="1200" b="1" i="0" u="none" strike="noStrike" baseline="0">
                    <a:solidFill>
                      <a:srgbClr val="000000"/>
                    </a:solidFill>
                    <a:latin typeface="Calibri"/>
                    <a:ea typeface="Calibri"/>
                    <a:cs typeface="Calibri"/>
                  </a:defRPr>
                </a:pPr>
                <a:r>
                  <a:rPr lang="en-US" sz="1200"/>
                  <a:t>Weeks Post Injection </a:t>
                </a:r>
              </a:p>
            </c:rich>
          </c:tx>
          <c:layout/>
          <c:overlay val="1"/>
          <c:spPr>
            <a:noFill/>
            <a:ln w="25400">
              <a:noFill/>
            </a:ln>
          </c:spPr>
        </c:title>
        <c:numFmt formatCode="General" sourceLinked="0"/>
        <c:minorTickMark val="cross"/>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74175616"/>
        <c:crosses val="autoZero"/>
        <c:auto val="1"/>
        <c:lblAlgn val="ctr"/>
        <c:lblOffset val="100"/>
        <c:tickLblSkip val="1"/>
        <c:tickMarkSkip val="1"/>
        <c:noMultiLvlLbl val="1"/>
      </c:catAx>
      <c:valAx>
        <c:axId val="74175616"/>
        <c:scaling>
          <c:orientation val="minMax"/>
          <c:min val="0"/>
        </c:scaling>
        <c:axPos val="l"/>
        <c:majorGridlines/>
        <c:title>
          <c:tx>
            <c:rich>
              <a:bodyPr/>
              <a:lstStyle/>
              <a:p>
                <a:pPr>
                  <a:defRPr sz="1200" b="0" i="0" u="none" strike="noStrike" baseline="0">
                    <a:solidFill>
                      <a:srgbClr val="000000"/>
                    </a:solidFill>
                    <a:latin typeface="Calibri"/>
                    <a:ea typeface="Calibri"/>
                    <a:cs typeface="Calibri"/>
                  </a:defRPr>
                </a:pPr>
                <a:r>
                  <a:rPr lang="en-US" sz="1200" b="0"/>
                  <a:t>Normalized ALP Absorbance</a:t>
                </a:r>
              </a:p>
            </c:rich>
          </c:tx>
          <c:layout>
            <c:manualLayout>
              <c:xMode val="edge"/>
              <c:yMode val="edge"/>
              <c:x val="1.818174170536381E-2"/>
              <c:y val="0.17241379310344812"/>
            </c:manualLayout>
          </c:layout>
          <c:overlay val="1"/>
          <c:spPr>
            <a:noFill/>
            <a:ln w="25400">
              <a:noFill/>
            </a:ln>
          </c:spPr>
        </c:title>
        <c:numFmt formatCode="0.00" sourceLinked="0"/>
        <c:majorTickMark val="cross"/>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74157056"/>
        <c:crosses val="autoZero"/>
        <c:crossBetween val="between"/>
      </c:valAx>
      <c:spPr>
        <a:ln>
          <a:solidFill>
            <a:schemeClr val="tx1"/>
          </a:solidFill>
        </a:ln>
      </c:spPr>
    </c:plotArea>
    <c:legend>
      <c:legendPos val="r"/>
      <c:legendEntry>
        <c:idx val="2"/>
        <c:txPr>
          <a:bodyPr/>
          <a:lstStyle/>
          <a:p>
            <a:pPr>
              <a:defRPr sz="1200" b="0" i="0" u="none" strike="noStrike" baseline="0">
                <a:solidFill>
                  <a:srgbClr val="000000"/>
                </a:solidFill>
                <a:latin typeface="Calibri"/>
                <a:ea typeface="Calibri"/>
                <a:cs typeface="Calibri"/>
              </a:defRPr>
            </a:pPr>
            <a:endParaRPr lang="en-US"/>
          </a:p>
        </c:txPr>
      </c:legendEntry>
      <c:layout>
        <c:manualLayout>
          <c:xMode val="edge"/>
          <c:yMode val="edge"/>
          <c:x val="0.73561564672836965"/>
          <c:y val="0.21828113270831012"/>
          <c:w val="0.21036722383386294"/>
          <c:h val="0.26182926829268333"/>
        </c:manualLayout>
      </c:layout>
      <c:overlay val="1"/>
      <c:spPr>
        <a:ln>
          <a:solidFill>
            <a:schemeClr val="tx1"/>
          </a:solidFill>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1"/>
  </c:chart>
  <c:spPr>
    <a:solidFill>
      <a:srgbClr val="FFFFFF"/>
    </a:solidFill>
    <a:ln w="9525" cap="sq">
      <a:solidFill>
        <a:sysClr val="windowText" lastClr="000000"/>
      </a:solidFill>
      <a:bevel/>
    </a:ln>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168175937904"/>
          <c:y val="5.6808245548066294E-2"/>
          <c:w val="0.70245828880712569"/>
          <c:h val="0.77879359244529767"/>
        </c:manualLayout>
      </c:layout>
      <c:lineChart>
        <c:grouping val="standard"/>
        <c:varyColors val="1"/>
        <c:ser>
          <c:idx val="0"/>
          <c:order val="0"/>
          <c:tx>
            <c:v>PBS</c:v>
          </c:tx>
          <c:spPr>
            <a:ln w="38100">
              <a:solidFill>
                <a:srgbClr val="C0C0C0"/>
              </a:solidFill>
              <a:prstDash val="solid"/>
            </a:ln>
          </c:spPr>
          <c:marker>
            <c:symbol val="diamond"/>
            <c:size val="7"/>
            <c:spPr>
              <a:solidFill>
                <a:srgbClr val="C0C0C0"/>
              </a:solidFill>
              <a:ln>
                <a:solidFill>
                  <a:srgbClr val="C0C0C0"/>
                </a:solidFill>
                <a:prstDash val="solid"/>
              </a:ln>
            </c:spPr>
          </c:marker>
          <c:errBars>
            <c:errDir val="y"/>
            <c:errBarType val="both"/>
            <c:errValType val="cust"/>
            <c:noEndCap val="1"/>
            <c:plus>
              <c:numRef>
                <c:f>(TRAC5b!$M$16,TRAC5b!$M$19,TRAC5b!$M$28)</c:f>
                <c:numCache>
                  <c:formatCode>General</c:formatCode>
                  <c:ptCount val="3"/>
                  <c:pt idx="0">
                    <c:v>0.85639562858999374</c:v>
                  </c:pt>
                  <c:pt idx="1">
                    <c:v>2.8597822290650035</c:v>
                  </c:pt>
                  <c:pt idx="2">
                    <c:v>2.2329828134979999</c:v>
                  </c:pt>
                </c:numCache>
              </c:numRef>
            </c:plus>
            <c:minus>
              <c:numRef>
                <c:f>(TRAC5b!$M$16,TRAC5b!$M$19,TRAC5b!$M$28)</c:f>
                <c:numCache>
                  <c:formatCode>General</c:formatCode>
                  <c:ptCount val="3"/>
                  <c:pt idx="0">
                    <c:v>0.85639562858999374</c:v>
                  </c:pt>
                  <c:pt idx="1">
                    <c:v>2.8597822290650035</c:v>
                  </c:pt>
                  <c:pt idx="2">
                    <c:v>2.2329828134979999</c:v>
                  </c:pt>
                </c:numCache>
              </c:numRef>
            </c:minus>
            <c:spPr>
              <a:ln w="12700">
                <a:solidFill>
                  <a:srgbClr val="000000"/>
                </a:solidFill>
                <a:prstDash val="solid"/>
              </a:ln>
            </c:spPr>
          </c:errBars>
          <c:cat>
            <c:numRef>
              <c:f>(TRAC5b!$D$16,TRAC5b!$D$19,TRAC5b!$D$28)</c:f>
              <c:numCache>
                <c:formatCode>General</c:formatCode>
                <c:ptCount val="3"/>
                <c:pt idx="0">
                  <c:v>0</c:v>
                </c:pt>
                <c:pt idx="1">
                  <c:v>2</c:v>
                </c:pt>
                <c:pt idx="2">
                  <c:v>4</c:v>
                </c:pt>
              </c:numCache>
            </c:numRef>
          </c:cat>
          <c:val>
            <c:numRef>
              <c:f>(TRAC5b!$K$16,TRAC5b!$K$19,TRAC5b!$K$28)</c:f>
              <c:numCache>
                <c:formatCode>General</c:formatCode>
                <c:ptCount val="3"/>
                <c:pt idx="0">
                  <c:v>124.10750772962</c:v>
                </c:pt>
                <c:pt idx="1">
                  <c:v>83.965649229774996</c:v>
                </c:pt>
                <c:pt idx="2">
                  <c:v>39.667363980276505</c:v>
                </c:pt>
              </c:numCache>
            </c:numRef>
          </c:val>
          <c:smooth val="1"/>
        </c:ser>
        <c:ser>
          <c:idx val="1"/>
          <c:order val="1"/>
          <c:tx>
            <c:v>BMP2</c:v>
          </c:tx>
          <c:spPr>
            <a:ln w="38100">
              <a:solidFill>
                <a:srgbClr val="333333"/>
              </a:solidFill>
              <a:prstDash val="solid"/>
            </a:ln>
          </c:spPr>
          <c:marker>
            <c:symbol val="square"/>
            <c:size val="7"/>
            <c:spPr>
              <a:solidFill>
                <a:srgbClr val="000000"/>
              </a:solidFill>
              <a:ln>
                <a:solidFill>
                  <a:srgbClr val="000000"/>
                </a:solidFill>
                <a:prstDash val="solid"/>
              </a:ln>
            </c:spPr>
          </c:marker>
          <c:errBars>
            <c:errDir val="y"/>
            <c:errBarType val="both"/>
            <c:errValType val="cust"/>
            <c:noEndCap val="1"/>
            <c:plus>
              <c:numRef>
                <c:f>(TRAC5b!$M$16,TRAC5b!$M$22,TRAC5b!$M$31)</c:f>
                <c:numCache>
                  <c:formatCode>General</c:formatCode>
                  <c:ptCount val="3"/>
                  <c:pt idx="0">
                    <c:v>0.85639562858999374</c:v>
                  </c:pt>
                  <c:pt idx="1">
                    <c:v>7.0610577918574915</c:v>
                  </c:pt>
                  <c:pt idx="2">
                    <c:v>6.4874659459799906</c:v>
                  </c:pt>
                </c:numCache>
              </c:numRef>
            </c:plus>
            <c:minus>
              <c:numRef>
                <c:f>(TRAC5b!$M$16,TRAC5b!$M$22,TRAC5b!$M$31)</c:f>
                <c:numCache>
                  <c:formatCode>General</c:formatCode>
                  <c:ptCount val="3"/>
                  <c:pt idx="0">
                    <c:v>0.85639562858999374</c:v>
                  </c:pt>
                  <c:pt idx="1">
                    <c:v>7.0610577918574915</c:v>
                  </c:pt>
                  <c:pt idx="2">
                    <c:v>6.4874659459799906</c:v>
                  </c:pt>
                </c:numCache>
              </c:numRef>
            </c:minus>
            <c:spPr>
              <a:ln w="12700">
                <a:solidFill>
                  <a:srgbClr val="000000"/>
                </a:solidFill>
                <a:prstDash val="solid"/>
              </a:ln>
            </c:spPr>
          </c:errBars>
          <c:val>
            <c:numRef>
              <c:f>(TRAC5b!$K$16,TRAC5b!$K$22,TRAC5b!$K$31)</c:f>
              <c:numCache>
                <c:formatCode>General</c:formatCode>
                <c:ptCount val="3"/>
                <c:pt idx="0">
                  <c:v>124.10750772962</c:v>
                </c:pt>
                <c:pt idx="1">
                  <c:v>127.25094249561252</c:v>
                </c:pt>
                <c:pt idx="2">
                  <c:v>88.002174460255006</c:v>
                </c:pt>
              </c:numCache>
            </c:numRef>
          </c:val>
          <c:smooth val="1"/>
        </c:ser>
        <c:ser>
          <c:idx val="2"/>
          <c:order val="2"/>
          <c:tx>
            <c:v>CK2.3</c:v>
          </c:tx>
          <c:spPr>
            <a:ln w="38100">
              <a:solidFill>
                <a:srgbClr val="000000"/>
              </a:solidFill>
              <a:prstDash val="sysDash"/>
            </a:ln>
          </c:spPr>
          <c:marker>
            <c:symbol val="triangle"/>
            <c:size val="7"/>
            <c:spPr>
              <a:solidFill>
                <a:srgbClr val="000000"/>
              </a:solidFill>
              <a:ln>
                <a:solidFill>
                  <a:srgbClr val="000000"/>
                </a:solidFill>
                <a:prstDash val="solid"/>
              </a:ln>
            </c:spPr>
          </c:marker>
          <c:errBars>
            <c:errDir val="y"/>
            <c:errBarType val="both"/>
            <c:errValType val="cust"/>
            <c:noEndCap val="1"/>
            <c:plus>
              <c:numRef>
                <c:f>(TRAC5b!$M$16,TRAC5b!$M$25,TRAC5b!$M$34)</c:f>
                <c:numCache>
                  <c:formatCode>General</c:formatCode>
                  <c:ptCount val="3"/>
                  <c:pt idx="0">
                    <c:v>0.85639562858999374</c:v>
                  </c:pt>
                  <c:pt idx="1">
                    <c:v>1.2149091485717769</c:v>
                  </c:pt>
                  <c:pt idx="2">
                    <c:v>2.2645254120662726</c:v>
                  </c:pt>
                </c:numCache>
              </c:numRef>
            </c:plus>
            <c:minus>
              <c:numRef>
                <c:f>(TRAC5b!$M$16,TRAC5b!$M$25,TRAC5b!$M$34)</c:f>
                <c:numCache>
                  <c:formatCode>General</c:formatCode>
                  <c:ptCount val="3"/>
                  <c:pt idx="0">
                    <c:v>0.85639562858999374</c:v>
                  </c:pt>
                  <c:pt idx="1">
                    <c:v>1.2149091485717769</c:v>
                  </c:pt>
                  <c:pt idx="2">
                    <c:v>2.2645254120662726</c:v>
                  </c:pt>
                </c:numCache>
              </c:numRef>
            </c:minus>
            <c:spPr>
              <a:ln w="12700">
                <a:solidFill>
                  <a:srgbClr val="000000"/>
                </a:solidFill>
                <a:prstDash val="solid"/>
              </a:ln>
            </c:spPr>
          </c:errBars>
          <c:val>
            <c:numRef>
              <c:f>(TRAC5b!$K$16,TRAC5b!$K$25,TRAC5b!$K$34)</c:f>
              <c:numCache>
                <c:formatCode>General</c:formatCode>
                <c:ptCount val="3"/>
                <c:pt idx="0">
                  <c:v>124.10750772962</c:v>
                </c:pt>
                <c:pt idx="1">
                  <c:v>38.721111046368669</c:v>
                </c:pt>
                <c:pt idx="2">
                  <c:v>46.245636741492646</c:v>
                </c:pt>
              </c:numCache>
            </c:numRef>
          </c:val>
          <c:smooth val="1"/>
        </c:ser>
        <c:marker val="1"/>
        <c:axId val="75904128"/>
        <c:axId val="75906048"/>
      </c:lineChart>
      <c:catAx>
        <c:axId val="75904128"/>
        <c:scaling>
          <c:orientation val="minMax"/>
        </c:scaling>
        <c:axPos val="b"/>
        <c:title>
          <c:tx>
            <c:rich>
              <a:bodyPr/>
              <a:lstStyle/>
              <a:p>
                <a:pPr>
                  <a:defRPr sz="1000" b="1" i="0" u="none" strike="noStrike" baseline="0">
                    <a:solidFill>
                      <a:srgbClr val="000000"/>
                    </a:solidFill>
                    <a:latin typeface="Arial"/>
                    <a:ea typeface="Arial"/>
                    <a:cs typeface="Arial"/>
                  </a:defRPr>
                </a:pPr>
                <a:r>
                  <a:rPr lang="en-US"/>
                  <a:t>Weeks Post Injection</a:t>
                </a:r>
              </a:p>
            </c:rich>
          </c:tx>
          <c:layout>
            <c:manualLayout>
              <c:xMode val="edge"/>
              <c:yMode val="edge"/>
              <c:x val="0.35963794467476801"/>
              <c:y val="0.91224886879999201"/>
            </c:manualLayout>
          </c:layout>
          <c:overlay val="1"/>
          <c:spPr>
            <a:noFill/>
            <a:ln w="25400">
              <a:noFill/>
            </a:ln>
          </c:spPr>
        </c:title>
        <c:numFmt formatCode="General" sourceLinked="1"/>
        <c:min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5906048"/>
        <c:crosses val="autoZero"/>
        <c:auto val="1"/>
        <c:lblAlgn val="ctr"/>
        <c:lblOffset val="100"/>
        <c:tickLblSkip val="1"/>
        <c:tickMarkSkip val="1"/>
        <c:noMultiLvlLbl val="1"/>
      </c:catAx>
      <c:valAx>
        <c:axId val="75906048"/>
        <c:scaling>
          <c:orientation val="minMax"/>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Serum TRAC5b Concentration (mIU/ml)</a:t>
                </a:r>
              </a:p>
            </c:rich>
          </c:tx>
          <c:layout>
            <c:manualLayout>
              <c:xMode val="edge"/>
              <c:yMode val="edge"/>
              <c:x val="2.4579560155239301E-2"/>
              <c:y val="0.164533820840951"/>
            </c:manualLayout>
          </c:layout>
          <c:overlay val="1"/>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5904128"/>
        <c:crosses val="autoZero"/>
        <c:crossBetween val="between"/>
      </c:valAx>
      <c:spPr>
        <a:solidFill>
          <a:srgbClr val="FFFFFF"/>
        </a:solidFill>
        <a:ln w="12700">
          <a:solidFill>
            <a:srgbClr val="808080"/>
          </a:solidFill>
          <a:prstDash val="solid"/>
        </a:ln>
      </c:spPr>
    </c:plotArea>
    <c:legend>
      <c:legendPos val="r"/>
      <c:layout/>
    </c:legend>
    <c:plotVisOnly val="1"/>
    <c:dispBlanksAs val="gap"/>
    <c:showDLblsOverMax val="1"/>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0141847361828499"/>
          <c:y val="5.1400554097404495E-2"/>
          <c:w val="0.65627756901382295"/>
          <c:h val="0.83261956838728501"/>
        </c:manualLayout>
      </c:layout>
      <c:barChart>
        <c:barDir val="col"/>
        <c:grouping val="clustered"/>
        <c:ser>
          <c:idx val="0"/>
          <c:order val="0"/>
          <c:spPr>
            <a:solidFill>
              <a:sysClr val="windowText" lastClr="000000"/>
            </a:solidFill>
          </c:spPr>
          <c:errBars>
            <c:errBarType val="both"/>
            <c:errValType val="cust"/>
            <c:plus>
              <c:numRef>
                <c:f>Sheet1!$N$10:$P$10</c:f>
                <c:numCache>
                  <c:formatCode>General</c:formatCode>
                  <c:ptCount val="3"/>
                  <c:pt idx="0">
                    <c:v>5.7516339869281138E-3</c:v>
                  </c:pt>
                  <c:pt idx="1">
                    <c:v>9.5785126630385103E-3</c:v>
                  </c:pt>
                  <c:pt idx="2">
                    <c:v>1.53483483798138E-2</c:v>
                  </c:pt>
                </c:numCache>
              </c:numRef>
            </c:plus>
            <c:minus>
              <c:numRef>
                <c:f>Sheet1!$N$10:$P$10</c:f>
                <c:numCache>
                  <c:formatCode>General</c:formatCode>
                  <c:ptCount val="3"/>
                  <c:pt idx="0">
                    <c:v>5.7516339869281138E-3</c:v>
                  </c:pt>
                  <c:pt idx="1">
                    <c:v>9.5785126630385103E-3</c:v>
                  </c:pt>
                  <c:pt idx="2">
                    <c:v>1.53483483798138E-2</c:v>
                  </c:pt>
                </c:numCache>
              </c:numRef>
            </c:minus>
          </c:errBars>
          <c:cat>
            <c:strRef>
              <c:f>Sheet1!$N$8:$P$8</c:f>
              <c:strCache>
                <c:ptCount val="3"/>
                <c:pt idx="0">
                  <c:v>PBS</c:v>
                </c:pt>
                <c:pt idx="1">
                  <c:v>BMP2</c:v>
                </c:pt>
                <c:pt idx="2">
                  <c:v>CK2.3</c:v>
                </c:pt>
              </c:strCache>
            </c:strRef>
          </c:cat>
          <c:val>
            <c:numRef>
              <c:f>Sheet1!$N$9:$P$9</c:f>
              <c:numCache>
                <c:formatCode>General</c:formatCode>
                <c:ptCount val="3"/>
                <c:pt idx="0" formatCode="0.000">
                  <c:v>6.2017364151167237E-2</c:v>
                </c:pt>
                <c:pt idx="1">
                  <c:v>0.10940535975846702</c:v>
                </c:pt>
                <c:pt idx="2" formatCode="0.000">
                  <c:v>0.129071143301038</c:v>
                </c:pt>
              </c:numCache>
            </c:numRef>
          </c:val>
        </c:ser>
        <c:axId val="74362240"/>
        <c:axId val="75936896"/>
      </c:barChart>
      <c:catAx>
        <c:axId val="74362240"/>
        <c:scaling>
          <c:orientation val="minMax"/>
        </c:scaling>
        <c:axPos val="b"/>
        <c:numFmt formatCode="General" sourceLinked="0"/>
        <c:tickLblPos val="nextTo"/>
        <c:crossAx val="75936896"/>
        <c:crosses val="autoZero"/>
        <c:auto val="1"/>
        <c:lblAlgn val="ctr"/>
        <c:lblOffset val="100"/>
      </c:catAx>
      <c:valAx>
        <c:axId val="75936896"/>
        <c:scaling>
          <c:orientation val="minMax"/>
        </c:scaling>
        <c:axPos val="l"/>
        <c:majorGridlines/>
        <c:numFmt formatCode="0.000" sourceLinked="1"/>
        <c:tickLblPos val="nextTo"/>
        <c:crossAx val="74362240"/>
        <c:crosses val="autoZero"/>
        <c:crossBetween val="between"/>
      </c:valAx>
    </c:plotArea>
    <c:plotVisOnly val="1"/>
    <c:dispBlanksAs val="gap"/>
  </c:chart>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1"/>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11351706036699"/>
          <c:y val="5.1400554097404495E-2"/>
          <c:w val="0.60908180227471664"/>
          <c:h val="0.83261956838728501"/>
        </c:manualLayout>
      </c:layout>
      <c:barChart>
        <c:barDir val="col"/>
        <c:grouping val="clustered"/>
        <c:varyColors val="1"/>
        <c:ser>
          <c:idx val="0"/>
          <c:order val="0"/>
          <c:spPr>
            <a:solidFill>
              <a:srgbClr val="000000"/>
            </a:solidFill>
          </c:spPr>
          <c:invertIfNegative val="1"/>
          <c:errBars>
            <c:errBarType val="both"/>
            <c:errValType val="cust"/>
            <c:noEndCap val="1"/>
            <c:plus>
              <c:numRef>
                <c:f>Sheet1!$S$10:$U$10</c:f>
                <c:numCache>
                  <c:formatCode>General</c:formatCode>
                  <c:ptCount val="3"/>
                  <c:pt idx="0">
                    <c:v>6.5000000000000002E-2</c:v>
                  </c:pt>
                  <c:pt idx="1">
                    <c:v>3.949529543948721E-2</c:v>
                  </c:pt>
                  <c:pt idx="2">
                    <c:v>3.949529543948721E-2</c:v>
                  </c:pt>
                </c:numCache>
              </c:numRef>
            </c:plus>
            <c:minus>
              <c:numRef>
                <c:f>Sheet1!$S$10:$U$10</c:f>
                <c:numCache>
                  <c:formatCode>General</c:formatCode>
                  <c:ptCount val="3"/>
                  <c:pt idx="0">
                    <c:v>6.5000000000000002E-2</c:v>
                  </c:pt>
                  <c:pt idx="1">
                    <c:v>3.949529543948721E-2</c:v>
                  </c:pt>
                  <c:pt idx="2">
                    <c:v>3.949529543948721E-2</c:v>
                  </c:pt>
                </c:numCache>
              </c:numRef>
            </c:minus>
          </c:errBars>
          <c:cat>
            <c:strRef>
              <c:f>Sheet1!$S$8:$U$8</c:f>
              <c:strCache>
                <c:ptCount val="3"/>
                <c:pt idx="0">
                  <c:v>PBS</c:v>
                </c:pt>
                <c:pt idx="1">
                  <c:v>BMP2</c:v>
                </c:pt>
                <c:pt idx="2">
                  <c:v>CK2.3</c:v>
                </c:pt>
              </c:strCache>
            </c:strRef>
          </c:cat>
          <c:val>
            <c:numRef>
              <c:f>Sheet1!$S$9:$U$9</c:f>
              <c:numCache>
                <c:formatCode>General</c:formatCode>
                <c:ptCount val="3"/>
                <c:pt idx="0">
                  <c:v>1.145</c:v>
                </c:pt>
                <c:pt idx="1">
                  <c:v>1.1867193708585229</c:v>
                </c:pt>
                <c:pt idx="2">
                  <c:v>1.1867193708585229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axId val="75994624"/>
        <c:axId val="75996160"/>
      </c:barChart>
      <c:catAx>
        <c:axId val="75994624"/>
        <c:scaling>
          <c:orientation val="minMax"/>
        </c:scaling>
        <c:axPos val="b"/>
        <c:numFmt formatCode="General" sourceLinked="0"/>
        <c:minorTickMark val="cross"/>
        <c:tickLblPos val="nextTo"/>
        <c:crossAx val="75996160"/>
        <c:crosses val="autoZero"/>
        <c:auto val="1"/>
        <c:lblAlgn val="ctr"/>
        <c:lblOffset val="100"/>
        <c:noMultiLvlLbl val="1"/>
      </c:catAx>
      <c:valAx>
        <c:axId val="75996160"/>
        <c:scaling>
          <c:orientation val="minMax"/>
          <c:min val="0"/>
        </c:scaling>
        <c:axPos val="l"/>
        <c:majorGridlines/>
        <c:numFmt formatCode="General" sourceLinked="1"/>
        <c:tickLblPos val="nextTo"/>
        <c:crossAx val="75994624"/>
        <c:crosses val="autoZero"/>
        <c:crossBetween val="between"/>
      </c:valAx>
    </c:plotArea>
    <c:plotVisOnly val="1"/>
    <c:dispBlanksAs val="gap"/>
    <c:showDLblsOverMax val="1"/>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2936231635734"/>
          <c:y val="5.1978088413105666E-2"/>
          <c:w val="0.64687658854896102"/>
          <c:h val="0.83073888938040064"/>
        </c:manualLayout>
      </c:layout>
      <c:barChart>
        <c:barDir val="col"/>
        <c:grouping val="clustered"/>
        <c:varyColors val="1"/>
        <c:ser>
          <c:idx val="0"/>
          <c:order val="0"/>
          <c:tx>
            <c:strRef>
              <c:f>'Organ Weights (Mod)'!$B$1</c:f>
              <c:strCache>
                <c:ptCount val="1"/>
                <c:pt idx="0">
                  <c:v>PBS</c:v>
                </c:pt>
              </c:strCache>
            </c:strRef>
          </c:tx>
          <c:invertIfNegative val="1"/>
          <c:errBars>
            <c:errBarType val="both"/>
            <c:errValType val="cust"/>
            <c:noEndCap val="1"/>
            <c:plus>
              <c:numRef>
                <c:f>('Organ Weights (Mod)'!$G$10,'Organ Weights (Mod)'!$G$30,'Organ Weights (Mod)'!$G$51,'Organ Weights (Mod)'!$G$71)</c:f>
                <c:numCache>
                  <c:formatCode>General</c:formatCode>
                  <c:ptCount val="4"/>
                  <c:pt idx="0">
                    <c:v>5.9553867445826039E-2</c:v>
                  </c:pt>
                  <c:pt idx="1">
                    <c:v>0.63279189298775063</c:v>
                  </c:pt>
                  <c:pt idx="2">
                    <c:v>3.8953649406451497E-2</c:v>
                  </c:pt>
                  <c:pt idx="3">
                    <c:v>0.11639068092647405</c:v>
                  </c:pt>
                </c:numCache>
              </c:numRef>
            </c:plus>
            <c:minus>
              <c:numRef>
                <c:f>('Organ Weights (Mod)'!$G$10,'Organ Weights (Mod)'!$G$30,'Organ Weights (Mod)'!$G$51,'Organ Weights (Mod)'!$G$71)</c:f>
                <c:numCache>
                  <c:formatCode>General</c:formatCode>
                  <c:ptCount val="4"/>
                  <c:pt idx="0">
                    <c:v>5.9553867445826039E-2</c:v>
                  </c:pt>
                  <c:pt idx="1">
                    <c:v>0.63279189298775063</c:v>
                  </c:pt>
                  <c:pt idx="2">
                    <c:v>3.8953649406451497E-2</c:v>
                  </c:pt>
                  <c:pt idx="3">
                    <c:v>0.11639068092647405</c:v>
                  </c:pt>
                </c:numCache>
              </c:numRef>
            </c:minus>
          </c:errBars>
          <c:cat>
            <c:strRef>
              <c:f>('Organ Weights (Mod)'!$A$1,'Organ Weights (Mod)'!$A$21,'Organ Weights (Mod)'!$A$42,'Organ Weights (Mod)'!$A$62)</c:f>
              <c:strCache>
                <c:ptCount val="4"/>
                <c:pt idx="0">
                  <c:v>Kidneys</c:v>
                </c:pt>
                <c:pt idx="1">
                  <c:v>Liver</c:v>
                </c:pt>
                <c:pt idx="2">
                  <c:v>Heart</c:v>
                </c:pt>
                <c:pt idx="3">
                  <c:v>Lungs</c:v>
                </c:pt>
              </c:strCache>
            </c:strRef>
          </c:cat>
          <c:val>
            <c:numRef>
              <c:f>('Organ Weights (Mod)'!$G$9,'Organ Weights (Mod)'!$G$29,'Organ Weights (Mod)'!$G$50,'Organ Weights (Mod)'!$G$70)</c:f>
              <c:numCache>
                <c:formatCode>General</c:formatCode>
                <c:ptCount val="4"/>
                <c:pt idx="0">
                  <c:v>2.577205065540991</c:v>
                </c:pt>
                <c:pt idx="1">
                  <c:v>3.8361845515811321</c:v>
                </c:pt>
                <c:pt idx="2">
                  <c:v>0.85906835518032998</c:v>
                </c:pt>
                <c:pt idx="3">
                  <c:v>1.7847885655039621</c:v>
                </c:pt>
              </c:numCache>
            </c:numRef>
          </c:val>
        </c:ser>
        <c:ser>
          <c:idx val="1"/>
          <c:order val="1"/>
          <c:tx>
            <c:strRef>
              <c:f>'Organ Weights (Mod)'!$C$1</c:f>
              <c:strCache>
                <c:ptCount val="1"/>
                <c:pt idx="0">
                  <c:v>BMP2</c:v>
                </c:pt>
              </c:strCache>
            </c:strRef>
          </c:tx>
          <c:invertIfNegative val="1"/>
          <c:errBars>
            <c:errBarType val="both"/>
            <c:errValType val="cust"/>
            <c:noEndCap val="1"/>
            <c:plus>
              <c:numRef>
                <c:f>('Organ Weights (Mod)'!$H$10,'Organ Weights (Mod)'!$H$30,'Organ Weights (Mod)'!$H$51,'Organ Weights (Mod)'!$H$71)</c:f>
                <c:numCache>
                  <c:formatCode>General</c:formatCode>
                  <c:ptCount val="4"/>
                  <c:pt idx="0">
                    <c:v>5.7137625208428543E-2</c:v>
                  </c:pt>
                  <c:pt idx="1">
                    <c:v>0.35736854380836525</c:v>
                  </c:pt>
                  <c:pt idx="2">
                    <c:v>3.4429638488378121E-2</c:v>
                  </c:pt>
                  <c:pt idx="3">
                    <c:v>0.14092660609205299</c:v>
                  </c:pt>
                </c:numCache>
              </c:numRef>
            </c:plus>
            <c:minus>
              <c:numRef>
                <c:f>('Organ Weights (Mod)'!$H$10,'Organ Weights (Mod)'!$H$30,'Organ Weights (Mod)'!$H$51,'Organ Weights (Mod)'!$H$71)</c:f>
                <c:numCache>
                  <c:formatCode>General</c:formatCode>
                  <c:ptCount val="4"/>
                  <c:pt idx="0">
                    <c:v>5.7137625208428543E-2</c:v>
                  </c:pt>
                  <c:pt idx="1">
                    <c:v>0.35736854380836525</c:v>
                  </c:pt>
                  <c:pt idx="2">
                    <c:v>3.4429638488378121E-2</c:v>
                  </c:pt>
                  <c:pt idx="3">
                    <c:v>0.14092660609205299</c:v>
                  </c:pt>
                </c:numCache>
              </c:numRef>
            </c:minus>
          </c:errBars>
          <c:cat>
            <c:strRef>
              <c:f>('Organ Weights (Mod)'!$A$1,'Organ Weights (Mod)'!$A$21,'Organ Weights (Mod)'!$A$42,'Organ Weights (Mod)'!$A$62)</c:f>
              <c:strCache>
                <c:ptCount val="4"/>
                <c:pt idx="0">
                  <c:v>Kidneys</c:v>
                </c:pt>
                <c:pt idx="1">
                  <c:v>Liver</c:v>
                </c:pt>
                <c:pt idx="2">
                  <c:v>Heart</c:v>
                </c:pt>
                <c:pt idx="3">
                  <c:v>Lungs</c:v>
                </c:pt>
              </c:strCache>
            </c:strRef>
          </c:cat>
          <c:val>
            <c:numRef>
              <c:f>('Organ Weights (Mod)'!$H$9,'Organ Weights (Mod)'!$H$29,'Organ Weights (Mod)'!$H$50,'Organ Weights (Mod)'!$H$70)</c:f>
              <c:numCache>
                <c:formatCode>General</c:formatCode>
                <c:ptCount val="4"/>
                <c:pt idx="0">
                  <c:v>2.2447888829502953</c:v>
                </c:pt>
                <c:pt idx="1">
                  <c:v>2.8021684355195804</c:v>
                </c:pt>
                <c:pt idx="2">
                  <c:v>0.76353363365656335</c:v>
                </c:pt>
                <c:pt idx="3">
                  <c:v>1.4354432312743364</c:v>
                </c:pt>
              </c:numCache>
            </c:numRef>
          </c:val>
        </c:ser>
        <c:ser>
          <c:idx val="2"/>
          <c:order val="2"/>
          <c:tx>
            <c:strRef>
              <c:f>'Organ Weights (Mod)'!$D$1</c:f>
              <c:strCache>
                <c:ptCount val="1"/>
                <c:pt idx="0">
                  <c:v>CK2.3</c:v>
                </c:pt>
              </c:strCache>
            </c:strRef>
          </c:tx>
          <c:invertIfNegative val="1"/>
          <c:errBars>
            <c:errBarType val="both"/>
            <c:errValType val="cust"/>
            <c:noEndCap val="1"/>
            <c:plus>
              <c:numRef>
                <c:f>('Organ Weights (Mod)'!$I$10,'Organ Weights (Mod)'!$I$30,'Organ Weights (Mod)'!$I$51,'Organ Weights (Mod)'!$I$71)</c:f>
                <c:numCache>
                  <c:formatCode>General</c:formatCode>
                  <c:ptCount val="4"/>
                  <c:pt idx="0">
                    <c:v>9.2591880521438436E-2</c:v>
                  </c:pt>
                  <c:pt idx="1">
                    <c:v>0.3693584622359104</c:v>
                  </c:pt>
                  <c:pt idx="2">
                    <c:v>2.06526067626909E-2</c:v>
                  </c:pt>
                  <c:pt idx="3">
                    <c:v>0.13495494837992608</c:v>
                  </c:pt>
                </c:numCache>
              </c:numRef>
            </c:plus>
            <c:minus>
              <c:numRef>
                <c:f>('Organ Weights (Mod)'!$I$10,'Organ Weights (Mod)'!$I$30,'Organ Weights (Mod)'!$I$51,'Organ Weights (Mod)'!$I$71)</c:f>
                <c:numCache>
                  <c:formatCode>General</c:formatCode>
                  <c:ptCount val="4"/>
                  <c:pt idx="0">
                    <c:v>9.2591880521438436E-2</c:v>
                  </c:pt>
                  <c:pt idx="1">
                    <c:v>0.3693584622359104</c:v>
                  </c:pt>
                  <c:pt idx="2">
                    <c:v>2.06526067626909E-2</c:v>
                  </c:pt>
                  <c:pt idx="3">
                    <c:v>0.13495494837992608</c:v>
                  </c:pt>
                </c:numCache>
              </c:numRef>
            </c:minus>
          </c:errBars>
          <c:val>
            <c:numRef>
              <c:f>('Organ Weights (Mod)'!$I$9,'Organ Weights (Mod)'!$I$29,'Organ Weights (Mod)'!$I$50,'Organ Weights (Mod)'!$I$70)</c:f>
              <c:numCache>
                <c:formatCode>General</c:formatCode>
                <c:ptCount val="4"/>
                <c:pt idx="0">
                  <c:v>2.3596224604063347</c:v>
                </c:pt>
                <c:pt idx="1">
                  <c:v>2.8235482322828349</c:v>
                </c:pt>
                <c:pt idx="2">
                  <c:v>0.80787074068149134</c:v>
                </c:pt>
                <c:pt idx="3">
                  <c:v>1.6957286834106533</c:v>
                </c:pt>
              </c:numCache>
            </c:numRef>
          </c:val>
        </c:ser>
        <c:axId val="76598656"/>
        <c:axId val="76993664"/>
      </c:barChart>
      <c:catAx>
        <c:axId val="76598656"/>
        <c:scaling>
          <c:orientation val="minMax"/>
        </c:scaling>
        <c:axPos val="b"/>
        <c:numFmt formatCode="General" sourceLinked="0"/>
        <c:minorTickMark val="cross"/>
        <c:tickLblPos val="nextTo"/>
        <c:crossAx val="76993664"/>
        <c:crosses val="autoZero"/>
        <c:auto val="1"/>
        <c:lblAlgn val="ctr"/>
        <c:lblOffset val="100"/>
        <c:noMultiLvlLbl val="1"/>
      </c:catAx>
      <c:valAx>
        <c:axId val="76993664"/>
        <c:scaling>
          <c:orientation val="minMax"/>
        </c:scaling>
        <c:axPos val="l"/>
        <c:majorGridlines/>
        <c:title>
          <c:tx>
            <c:rich>
              <a:bodyPr rot="-5400000" vert="horz"/>
              <a:lstStyle/>
              <a:p>
                <a:pPr>
                  <a:defRPr/>
                </a:pPr>
                <a:r>
                  <a:rPr lang="en-US" b="0"/>
                  <a:t>% of Body Weight</a:t>
                </a:r>
              </a:p>
            </c:rich>
          </c:tx>
          <c:layout/>
          <c:overlay val="1"/>
        </c:title>
        <c:numFmt formatCode="General" sourceLinked="1"/>
        <c:majorTickMark val="cross"/>
        <c:tickLblPos val="nextTo"/>
        <c:crossAx val="76598656"/>
        <c:crosses val="autoZero"/>
        <c:crossBetween val="between"/>
      </c:valAx>
    </c:plotArea>
    <c:legend>
      <c:legendPos val="r"/>
      <c:layout/>
      <c:overlay val="1"/>
    </c:legend>
    <c:plotVisOnly val="1"/>
    <c:dispBlanksAs val="gap"/>
    <c:showDLblsOverMax val="1"/>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drawings/drawing1.xml><?xml version="1.0" encoding="utf-8"?>
<c:userShapes xmlns:c="http://schemas.openxmlformats.org/drawingml/2006/chart">
  <cdr:relSizeAnchor xmlns:cdr="http://schemas.openxmlformats.org/drawingml/2006/chartDrawing">
    <cdr:from>
      <cdr:x>0.57895</cdr:x>
      <cdr:y>0.05495</cdr:y>
    </cdr:from>
    <cdr:to>
      <cdr:x>0.67297</cdr:x>
      <cdr:y>0.13946</cdr:y>
    </cdr:to>
    <cdr:sp macro="" textlink="">
      <cdr:nvSpPr>
        <cdr:cNvPr id="2" name="Text Box 2"/>
        <cdr:cNvSpPr txBox="1">
          <a:spLocks xmlns:a="http://schemas.openxmlformats.org/drawingml/2006/main" noChangeArrowheads="1"/>
        </cdr:cNvSpPr>
      </cdr:nvSpPr>
      <cdr:spPr bwMode="auto">
        <a:xfrm xmlns:a="http://schemas.openxmlformats.org/drawingml/2006/main">
          <a:off x="2514600" y="152400"/>
          <a:ext cx="408366" cy="2344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r>
            <a:rPr lang="en-US" dirty="0" err="1"/>
            <a:t>a,b</a:t>
          </a:r>
          <a:endParaRPr lang="en-US" dirty="0"/>
        </a:p>
      </cdr:txBody>
    </cdr:sp>
  </cdr:relSizeAnchor>
  <cdr:relSizeAnchor xmlns:cdr="http://schemas.openxmlformats.org/drawingml/2006/chartDrawing">
    <cdr:from>
      <cdr:x>0.45614</cdr:x>
      <cdr:y>0.08242</cdr:y>
    </cdr:from>
    <cdr:to>
      <cdr:x>0.55016</cdr:x>
      <cdr:y>0.16693</cdr:y>
    </cdr:to>
    <cdr:sp macro="" textlink="">
      <cdr:nvSpPr>
        <cdr:cNvPr id="3" name="Text Box 2"/>
        <cdr:cNvSpPr txBox="1">
          <a:spLocks xmlns:a="http://schemas.openxmlformats.org/drawingml/2006/main" noChangeArrowheads="1"/>
        </cdr:cNvSpPr>
      </cdr:nvSpPr>
      <cdr:spPr bwMode="auto">
        <a:xfrm xmlns:a="http://schemas.openxmlformats.org/drawingml/2006/main">
          <a:off x="1981200" y="228600"/>
          <a:ext cx="408367" cy="2344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r>
            <a:rPr lang="en-US" dirty="0" err="1"/>
            <a:t>a,b</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0.68061</cdr:x>
      <cdr:y>0.54621</cdr:y>
    </cdr:from>
    <cdr:to>
      <cdr:x>0.74098</cdr:x>
      <cdr:y>0.62057</cdr:y>
    </cdr:to>
    <cdr:sp macro="" textlink="">
      <cdr:nvSpPr>
        <cdr:cNvPr id="2" name="Text Box 2"/>
        <cdr:cNvSpPr txBox="1">
          <a:spLocks xmlns:a="http://schemas.openxmlformats.org/drawingml/2006/main" noChangeArrowheads="1"/>
        </cdr:cNvSpPr>
      </cdr:nvSpPr>
      <cdr:spPr bwMode="auto">
        <a:xfrm xmlns:a="http://schemas.openxmlformats.org/drawingml/2006/main">
          <a:off x="4006377" y="1943363"/>
          <a:ext cx="355365" cy="264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r>
            <a:rPr lang="en-US"/>
            <a:t>b</a:t>
          </a:r>
        </a:p>
      </cdr:txBody>
    </cdr:sp>
  </cdr:relSizeAnchor>
  <cdr:relSizeAnchor xmlns:cdr="http://schemas.openxmlformats.org/drawingml/2006/chartDrawing">
    <cdr:from>
      <cdr:x>0.68348</cdr:x>
      <cdr:y>0.32074</cdr:y>
    </cdr:from>
    <cdr:to>
      <cdr:x>0.74386</cdr:x>
      <cdr:y>0.3951</cdr:y>
    </cdr:to>
    <cdr:sp macro="" textlink="">
      <cdr:nvSpPr>
        <cdr:cNvPr id="3" name="Text Box 2"/>
        <cdr:cNvSpPr txBox="1">
          <a:spLocks xmlns:a="http://schemas.openxmlformats.org/drawingml/2006/main" noChangeArrowheads="1"/>
        </cdr:cNvSpPr>
      </cdr:nvSpPr>
      <cdr:spPr bwMode="auto">
        <a:xfrm xmlns:a="http://schemas.openxmlformats.org/drawingml/2006/main">
          <a:off x="4023271" y="1141162"/>
          <a:ext cx="355424" cy="264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r>
            <a:rPr lang="en-US"/>
            <a:t>a,c</a:t>
          </a:r>
        </a:p>
      </cdr:txBody>
    </cdr:sp>
  </cdr:relSizeAnchor>
  <cdr:relSizeAnchor xmlns:cdr="http://schemas.openxmlformats.org/drawingml/2006/chartDrawing">
    <cdr:from>
      <cdr:x>0.44703</cdr:x>
      <cdr:y>0.12371</cdr:y>
    </cdr:from>
    <cdr:to>
      <cdr:x>0.5074</cdr:x>
      <cdr:y>0.19807</cdr:y>
    </cdr:to>
    <cdr:sp macro="" textlink="">
      <cdr:nvSpPr>
        <cdr:cNvPr id="4" name="Text Box 2"/>
        <cdr:cNvSpPr txBox="1">
          <a:spLocks xmlns:a="http://schemas.openxmlformats.org/drawingml/2006/main" noChangeArrowheads="1"/>
        </cdr:cNvSpPr>
      </cdr:nvSpPr>
      <cdr:spPr bwMode="auto">
        <a:xfrm xmlns:a="http://schemas.openxmlformats.org/drawingml/2006/main">
          <a:off x="2631420" y="440148"/>
          <a:ext cx="355365" cy="264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r>
            <a:rPr lang="en-US"/>
            <a:t>a,c</a:t>
          </a:r>
        </a:p>
      </cdr:txBody>
    </cdr:sp>
  </cdr:relSizeAnchor>
  <cdr:relSizeAnchor xmlns:cdr="http://schemas.openxmlformats.org/drawingml/2006/chartDrawing">
    <cdr:from>
      <cdr:x>0.44919</cdr:x>
      <cdr:y>0.57465</cdr:y>
    </cdr:from>
    <cdr:to>
      <cdr:x>0.51662</cdr:x>
      <cdr:y>0.64901</cdr:y>
    </cdr:to>
    <cdr:sp macro="" textlink="">
      <cdr:nvSpPr>
        <cdr:cNvPr id="5" name="Text Box 2"/>
        <cdr:cNvSpPr txBox="1">
          <a:spLocks xmlns:a="http://schemas.openxmlformats.org/drawingml/2006/main" noChangeArrowheads="1"/>
        </cdr:cNvSpPr>
      </cdr:nvSpPr>
      <cdr:spPr bwMode="auto">
        <a:xfrm xmlns:a="http://schemas.openxmlformats.org/drawingml/2006/main">
          <a:off x="2644134" y="2044550"/>
          <a:ext cx="396939" cy="264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r>
            <a:rPr lang="en-US"/>
            <a:t>a,b</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0.55208</cdr:y>
    </cdr:from>
    <cdr:to>
      <cdr:x>0.16189</cdr:x>
      <cdr:y>1</cdr:y>
    </cdr:to>
    <cdr:sp macro="" textlink="">
      <cdr:nvSpPr>
        <cdr:cNvPr id="2" name="TextBox 1"/>
        <cdr:cNvSpPr txBox="1"/>
      </cdr:nvSpPr>
      <cdr:spPr>
        <a:xfrm xmlns:a="http://schemas.openxmlformats.org/drawingml/2006/main" rot="16200000">
          <a:off x="-626613" y="1265683"/>
          <a:ext cx="951261" cy="7648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Trabecular Bone Mineral Density</a:t>
          </a:r>
        </a:p>
        <a:p xmlns:a="http://schemas.openxmlformats.org/drawingml/2006/main">
          <a:pPr algn="ctr"/>
          <a:r>
            <a:rPr lang="en-US" sz="1100" dirty="0"/>
            <a:t>  g/cm3</a:t>
          </a:r>
        </a:p>
      </cdr:txBody>
    </cdr:sp>
  </cdr:relSizeAnchor>
  <cdr:relSizeAnchor xmlns:cdr="http://schemas.openxmlformats.org/drawingml/2006/chartDrawing">
    <cdr:from>
      <cdr:x>0.50275</cdr:x>
      <cdr:y>0.15799</cdr:y>
    </cdr:from>
    <cdr:to>
      <cdr:x>0.6789</cdr:x>
      <cdr:y>0.49132</cdr:y>
    </cdr:to>
    <cdr:sp macro="" textlink="">
      <cdr:nvSpPr>
        <cdr:cNvPr id="3" name="TextBox 2"/>
        <cdr:cNvSpPr txBox="1"/>
      </cdr:nvSpPr>
      <cdr:spPr>
        <a:xfrm xmlns:a="http://schemas.openxmlformats.org/drawingml/2006/main">
          <a:off x="2609850" y="4333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0.71927</cdr:x>
      <cdr:y>0.0434</cdr:y>
    </cdr:from>
    <cdr:to>
      <cdr:x>0.89541</cdr:x>
      <cdr:y>0.37674</cdr:y>
    </cdr:to>
    <cdr:sp macro="" textlink="">
      <cdr:nvSpPr>
        <cdr:cNvPr id="4" name="TextBox 3"/>
        <cdr:cNvSpPr txBox="1"/>
      </cdr:nvSpPr>
      <cdr:spPr>
        <a:xfrm xmlns:a="http://schemas.openxmlformats.org/drawingml/2006/main">
          <a:off x="3733800" y="1190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a</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0.59259</cdr:y>
    </cdr:from>
    <cdr:to>
      <cdr:x>0.2</cdr:x>
      <cdr:y>0.92593</cdr:y>
    </cdr:to>
    <cdr:sp macro="" textlink="">
      <cdr:nvSpPr>
        <cdr:cNvPr id="2" name="TextBox 1"/>
        <cdr:cNvSpPr txBox="1"/>
      </cdr:nvSpPr>
      <cdr:spPr>
        <a:xfrm xmlns:a="http://schemas.openxmlformats.org/drawingml/2006/main" rot="16200000">
          <a:off x="92133" y="1127067"/>
          <a:ext cx="685814" cy="8700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Cortical Bone</a:t>
          </a:r>
          <a:r>
            <a:rPr lang="en-US" sz="1100" baseline="0" dirty="0"/>
            <a:t> Mineral Density </a:t>
          </a:r>
        </a:p>
        <a:p xmlns:a="http://schemas.openxmlformats.org/drawingml/2006/main">
          <a:pPr algn="ctr"/>
          <a:r>
            <a:rPr lang="en-US" sz="1100" baseline="0" dirty="0"/>
            <a:t>g/cm3</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0.24153</cdr:x>
      <cdr:y>0.45761</cdr:y>
    </cdr:from>
    <cdr:to>
      <cdr:x>0.31066</cdr:x>
      <cdr:y>0.55936</cdr:y>
    </cdr:to>
    <cdr:sp macro="" textlink="">
      <cdr:nvSpPr>
        <cdr:cNvPr id="2" name="TextBox 1"/>
        <cdr:cNvSpPr txBox="1"/>
      </cdr:nvSpPr>
      <cdr:spPr>
        <a:xfrm xmlns:a="http://schemas.openxmlformats.org/drawingml/2006/main">
          <a:off x="930359" y="1238475"/>
          <a:ext cx="266282" cy="2753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04C3F39-EF44-48E3-9B98-58D24523E504}" type="datetimeFigureOut">
              <a:rPr lang="en-US" smtClean="0"/>
              <a:pPr/>
              <a:t>8/10/2015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2B4ED4B-8F4B-482A-9AC9-F6B019AE4A94}" type="slidenum">
              <a:rPr lang="en-US" smtClean="0"/>
              <a:pPr/>
              <a:t>‹#›</a:t>
            </a:fld>
            <a:endParaRPr lang="en-US"/>
          </a:p>
        </p:txBody>
      </p:sp>
    </p:spTree>
    <p:extLst>
      <p:ext uri="{BB962C8B-B14F-4D97-AF65-F5344CB8AC3E}">
        <p14:creationId xmlns="" xmlns:p14="http://schemas.microsoft.com/office/powerpoint/2010/main" val="337282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697026-C527-4688-9E70-29C204873FAE}" type="slidenum">
              <a:rPr lang="en-US" smtClean="0"/>
              <a:pPr/>
              <a:t>8</a:t>
            </a:fld>
            <a:endParaRPr lang="en-US"/>
          </a:p>
        </p:txBody>
      </p:sp>
    </p:spTree>
    <p:extLst>
      <p:ext uri="{BB962C8B-B14F-4D97-AF65-F5344CB8AC3E}">
        <p14:creationId xmlns="" xmlns:p14="http://schemas.microsoft.com/office/powerpoint/2010/main" val="228272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697026-C527-4688-9E70-29C204873FAE}" type="slidenum">
              <a:rPr lang="en-US" smtClean="0"/>
              <a:pPr/>
              <a:t>9</a:t>
            </a:fld>
            <a:endParaRPr lang="en-US"/>
          </a:p>
        </p:txBody>
      </p:sp>
    </p:spTree>
    <p:extLst>
      <p:ext uri="{BB962C8B-B14F-4D97-AF65-F5344CB8AC3E}">
        <p14:creationId xmlns="" xmlns:p14="http://schemas.microsoft.com/office/powerpoint/2010/main" val="314665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30 half time should be 10.00-10.05</a:t>
            </a:r>
            <a:endParaRPr lang="en-US" dirty="0"/>
          </a:p>
        </p:txBody>
      </p:sp>
      <p:sp>
        <p:nvSpPr>
          <p:cNvPr id="4" name="Slide Number Placeholder 3"/>
          <p:cNvSpPr>
            <a:spLocks noGrp="1"/>
          </p:cNvSpPr>
          <p:nvPr>
            <p:ph type="sldNum" sz="quarter" idx="10"/>
          </p:nvPr>
        </p:nvSpPr>
        <p:spPr/>
        <p:txBody>
          <a:bodyPr/>
          <a:lstStyle/>
          <a:p>
            <a:fld id="{C2B4ED4B-8F4B-482A-9AC9-F6B019AE4A94}" type="slidenum">
              <a:rPr lang="en-US" smtClean="0"/>
              <a:pPr/>
              <a:t>12</a:t>
            </a:fld>
            <a:endParaRPr lang="en-US"/>
          </a:p>
        </p:txBody>
      </p:sp>
    </p:spTree>
    <p:extLst>
      <p:ext uri="{BB962C8B-B14F-4D97-AF65-F5344CB8AC3E}">
        <p14:creationId xmlns="" xmlns:p14="http://schemas.microsoft.com/office/powerpoint/2010/main" val="263410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697026-C527-4688-9E70-29C204873FAE}" type="slidenum">
              <a:rPr lang="en-US" smtClean="0"/>
              <a:pPr/>
              <a:t>20</a:t>
            </a:fld>
            <a:endParaRPr lang="en-US"/>
          </a:p>
        </p:txBody>
      </p:sp>
    </p:spTree>
    <p:extLst>
      <p:ext uri="{BB962C8B-B14F-4D97-AF65-F5344CB8AC3E}">
        <p14:creationId xmlns="" xmlns:p14="http://schemas.microsoft.com/office/powerpoint/2010/main" val="250640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4ED4B-8F4B-482A-9AC9-F6B019AE4A94}" type="slidenum">
              <a:rPr lang="en-US" smtClean="0"/>
              <a:pPr/>
              <a:t>26</a:t>
            </a:fld>
            <a:endParaRPr lang="en-US"/>
          </a:p>
        </p:txBody>
      </p:sp>
    </p:spTree>
    <p:extLst>
      <p:ext uri="{BB962C8B-B14F-4D97-AF65-F5344CB8AC3E}">
        <p14:creationId xmlns="" xmlns:p14="http://schemas.microsoft.com/office/powerpoint/2010/main" val="231527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049873-C5F1-419C-9072-128755955EB9}"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387947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49873-C5F1-419C-9072-128755955EB9}"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328883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49873-C5F1-419C-9072-128755955EB9}"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13699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49873-C5F1-419C-9072-128755955EB9}"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15752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49873-C5F1-419C-9072-128755955EB9}"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300585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049873-C5F1-419C-9072-128755955EB9}"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417947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049873-C5F1-419C-9072-128755955EB9}" type="datetimeFigureOut">
              <a:rPr lang="en-US" smtClean="0"/>
              <a:pPr/>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286708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049873-C5F1-419C-9072-128755955EB9}" type="datetimeFigureOut">
              <a:rPr lang="en-US" smtClean="0"/>
              <a:pPr/>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200693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49873-C5F1-419C-9072-128755955EB9}" type="datetimeFigureOut">
              <a:rPr lang="en-US" smtClean="0"/>
              <a:pPr/>
              <a:t>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8288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49873-C5F1-419C-9072-128755955EB9}"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148155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49873-C5F1-419C-9072-128755955EB9}"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285097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F2E"/>
            </a:gs>
            <a:gs pos="100000">
              <a:schemeClr val="accent1">
                <a:lumMod val="75000"/>
              </a:schemeClr>
            </a:gs>
            <a:gs pos="100000">
              <a:schemeClr val="accent1">
                <a:lumMod val="45000"/>
                <a:lumOff val="55000"/>
              </a:schemeClr>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49873-C5F1-419C-9072-128755955EB9}" type="datetimeFigureOut">
              <a:rPr lang="en-US" smtClean="0"/>
              <a:pPr/>
              <a:t>8/10/2015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10E20-9111-4198-BAB7-4E3CBB29CEE7}" type="slidenum">
              <a:rPr lang="en-US" smtClean="0"/>
              <a:pPr/>
              <a:t>‹#›</a:t>
            </a:fld>
            <a:endParaRPr lang="en-US"/>
          </a:p>
        </p:txBody>
      </p:sp>
    </p:spTree>
    <p:extLst>
      <p:ext uri="{BB962C8B-B14F-4D97-AF65-F5344CB8AC3E}">
        <p14:creationId xmlns="" xmlns:p14="http://schemas.microsoft.com/office/powerpoint/2010/main" val="259775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sciencedirect.com/science?_ob=MiamiCaptionURL&amp;_method=retrieve&amp;_udi=B94RW-50P5BMH-X&amp;_image=B94RW-50P5BMH-X-R&amp;_ba=&amp;_user=260508&amp;_coverDate=08/04/2010&amp;_rdoc=1&amp;_fmt=full&amp;_orig=search&amp;_cdi=56421&amp;_pii=S000634951000620X&amp;view=c&amp;_isHiQual=Y&amp;_acct=C000015498&amp;_version=1&amp;_urlVersion=0&amp;_userid=260508&amp;md5=161752a7bfa307987d5711cbd9bf5512" TargetMode="External"/><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chart" Target="../charts/chart3.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oleObject" Target="../embeddings/oleObject2.bin"/><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7.jpeg"/><Relationship Id="rId18" Type="http://schemas.openxmlformats.org/officeDocument/2006/relationships/image" Target="../media/image26.jpeg"/><Relationship Id="rId3" Type="http://schemas.openxmlformats.org/officeDocument/2006/relationships/image" Target="../media/image24.jpeg"/><Relationship Id="rId21" Type="http://schemas.openxmlformats.org/officeDocument/2006/relationships/image" Target="../media/image62.jpeg"/><Relationship Id="rId7" Type="http://schemas.openxmlformats.org/officeDocument/2006/relationships/image" Target="../media/image52.jpeg"/><Relationship Id="rId12" Type="http://schemas.openxmlformats.org/officeDocument/2006/relationships/image" Target="../media/image56.jpeg"/><Relationship Id="rId17" Type="http://schemas.openxmlformats.org/officeDocument/2006/relationships/image" Target="../media/image25.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51.jpeg"/><Relationship Id="rId11" Type="http://schemas.openxmlformats.org/officeDocument/2006/relationships/image" Target="../media/image41.jpeg"/><Relationship Id="rId5" Type="http://schemas.openxmlformats.org/officeDocument/2006/relationships/image" Target="../media/image50.jpeg"/><Relationship Id="rId15" Type="http://schemas.openxmlformats.org/officeDocument/2006/relationships/image" Target="../media/image59.jpeg"/><Relationship Id="rId23" Type="http://schemas.openxmlformats.org/officeDocument/2006/relationships/image" Target="../media/image63.png"/><Relationship Id="rId10" Type="http://schemas.openxmlformats.org/officeDocument/2006/relationships/image" Target="../media/image55.jpeg"/><Relationship Id="rId19" Type="http://schemas.openxmlformats.org/officeDocument/2006/relationships/image" Target="../media/image60.png"/><Relationship Id="rId4" Type="http://schemas.openxmlformats.org/officeDocument/2006/relationships/image" Target="../media/image27.jpeg"/><Relationship Id="rId9" Type="http://schemas.openxmlformats.org/officeDocument/2006/relationships/image" Target="../media/image54.jpeg"/><Relationship Id="rId14" Type="http://schemas.openxmlformats.org/officeDocument/2006/relationships/image" Target="../media/image58.jpeg"/><Relationship Id="rId22" Type="http://schemas.openxmlformats.org/officeDocument/2006/relationships/hyperlink" Target="http://projectreporter.nih.gov/project_info_details.cfm?aid=8735071&amp;icde=25604778&amp;ddparam=&amp;ddvalue=&amp;ddsub=&amp;cr=1&amp;csb=default&amp;cs=ASC"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integrativebiology.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genetics-and-molecular-biology-conferences.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media" Target="../media/media1.gif"/><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media" Target="../media/media1.gif"/><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2" y="428625"/>
            <a:ext cx="10915649" cy="1143000"/>
          </a:xfrm>
          <a:ln w="3175"/>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Baskerville Old Face" pitchFamily="18" charset="0"/>
              </a:rPr>
              <a:t>    About </a:t>
            </a:r>
            <a:r>
              <a:rPr lang="en-US" sz="3600" b="1" dirty="0" smtClean="0">
                <a:solidFill>
                  <a:schemeClr val="bg1"/>
                </a:solidFill>
                <a:effectLst>
                  <a:outerShdw blurRad="38100" dist="38100" dir="2700000" algn="tl">
                    <a:srgbClr val="000000">
                      <a:alpha val="43137"/>
                    </a:srgbClr>
                  </a:outerShdw>
                </a:effectLst>
                <a:latin typeface="Baskerville Old Face" pitchFamily="18" charset="0"/>
              </a:rPr>
              <a:t>OMICS Group</a:t>
            </a:r>
            <a:endParaRPr lang="en-US" sz="3600" b="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1143000" y="1295400"/>
            <a:ext cx="9405257"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b="1" dirty="0" smtClean="0">
                <a:latin typeface="+mj-lt"/>
              </a:rPr>
              <a:t>      </a:t>
            </a:r>
          </a:p>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 </a:t>
            </a:r>
            <a:endParaRPr lang="en-US" sz="1800" dirty="0">
              <a:latin typeface="+mj-lt"/>
            </a:endParaRPr>
          </a:p>
        </p:txBody>
      </p:sp>
    </p:spTree>
    <p:extLst>
      <p:ext uri="{BB962C8B-B14F-4D97-AF65-F5344CB8AC3E}">
        <p14:creationId xmlns="" xmlns:p14="http://schemas.microsoft.com/office/powerpoint/2010/main" val="176937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Dose-Dependent Effect </a:t>
            </a:r>
            <a:r>
              <a:rPr lang="en-US" dirty="0">
                <a:solidFill>
                  <a:schemeClr val="bg1"/>
                </a:solidFill>
              </a:rPr>
              <a:t>of </a:t>
            </a:r>
            <a:r>
              <a:rPr lang="en-US" dirty="0" err="1" smtClean="0">
                <a:solidFill>
                  <a:schemeClr val="bg1"/>
                </a:solidFill>
              </a:rPr>
              <a:t>Keratose</a:t>
            </a:r>
            <a:r>
              <a:rPr lang="en-US" dirty="0" smtClean="0">
                <a:solidFill>
                  <a:schemeClr val="bg1"/>
                </a:solidFill>
              </a:rPr>
              <a:t>-Delivered </a:t>
            </a:r>
            <a:r>
              <a:rPr lang="en-US" dirty="0">
                <a:solidFill>
                  <a:schemeClr val="bg1"/>
                </a:solidFill>
              </a:rPr>
              <a:t>BMP-2 for </a:t>
            </a:r>
            <a:r>
              <a:rPr lang="en-US" dirty="0" smtClean="0">
                <a:solidFill>
                  <a:schemeClr val="bg1"/>
                </a:solidFill>
              </a:rPr>
              <a:t>Induction </a:t>
            </a:r>
            <a:r>
              <a:rPr lang="en-US" dirty="0">
                <a:solidFill>
                  <a:schemeClr val="bg1"/>
                </a:solidFill>
              </a:rPr>
              <a:t>of </a:t>
            </a:r>
            <a:r>
              <a:rPr lang="en-US" dirty="0" smtClean="0">
                <a:solidFill>
                  <a:schemeClr val="bg1"/>
                </a:solidFill>
              </a:rPr>
              <a:t>Ectopic Bone </a:t>
            </a:r>
            <a:r>
              <a:rPr lang="en-US" dirty="0">
                <a:solidFill>
                  <a:schemeClr val="bg1"/>
                </a:solidFill>
              </a:rPr>
              <a:t>in </a:t>
            </a:r>
            <a:r>
              <a:rPr lang="en-US" dirty="0" smtClean="0">
                <a:solidFill>
                  <a:schemeClr val="bg1"/>
                </a:solidFill>
              </a:rPr>
              <a:t>Mouse Leg Muscles</a:t>
            </a:r>
            <a:r>
              <a:rPr lang="en-US" dirty="0">
                <a:solidFill>
                  <a:schemeClr val="bg1"/>
                </a:solidFill>
              </a:rPr>
              <a:t>.</a:t>
            </a:r>
          </a:p>
        </p:txBody>
      </p:sp>
      <p:sp>
        <p:nvSpPr>
          <p:cNvPr id="3" name="Content Placeholder 2"/>
          <p:cNvSpPr>
            <a:spLocks noGrp="1"/>
          </p:cNvSpPr>
          <p:nvPr>
            <p:ph idx="1"/>
          </p:nvPr>
        </p:nvSpPr>
        <p:spPr/>
        <p:txBody>
          <a:bodyPr/>
          <a:lstStyle/>
          <a:p>
            <a:endParaRPr lang="en-US" dirty="0"/>
          </a:p>
        </p:txBody>
      </p:sp>
      <p:sp>
        <p:nvSpPr>
          <p:cNvPr id="4" name="Rectangle 5"/>
          <p:cNvSpPr>
            <a:spLocks noChangeArrowheads="1"/>
          </p:cNvSpPr>
          <p:nvPr/>
        </p:nvSpPr>
        <p:spPr bwMode="auto">
          <a:xfrm>
            <a:off x="8009873" y="6537342"/>
            <a:ext cx="403027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Arial Unicode MS" panose="020B0604020202020204" pitchFamily="34" charset="-128"/>
              </a:rPr>
              <a:t>Roche C. de Guzman</a:t>
            </a:r>
            <a:r>
              <a:rPr kumimoji="0" lang="en-US" sz="1000" b="0" i="0" u="none" strike="noStrike" cap="none" normalizeH="0" dirty="0" smtClean="0">
                <a:ln>
                  <a:noFill/>
                </a:ln>
                <a:solidFill>
                  <a:schemeClr val="bg1"/>
                </a:solidFill>
                <a:effectLst/>
                <a:latin typeface="Arial Unicode MS" panose="020B0604020202020204" pitchFamily="34" charset="-128"/>
              </a:rPr>
              <a:t> et al., 2013. </a:t>
            </a:r>
            <a:r>
              <a:rPr kumimoji="0" lang="en-US" sz="1000" b="0" i="0" u="none" strike="noStrike" cap="none" normalizeH="0" baseline="0" dirty="0" smtClean="0">
                <a:ln>
                  <a:noFill/>
                </a:ln>
                <a:solidFill>
                  <a:schemeClr val="bg1"/>
                </a:solidFill>
                <a:effectLst/>
                <a:latin typeface="Arial Unicode MS" panose="020B0604020202020204" pitchFamily="34" charset="-128"/>
              </a:rPr>
              <a:t>Biomaterials, 34, (6), 1644-1656.</a:t>
            </a:r>
            <a:r>
              <a:rPr kumimoji="0" lang="en-US" sz="1000" b="0" i="0" u="none" strike="noStrike" cap="none" normalizeH="0" baseline="0" dirty="0" smtClean="0">
                <a:ln>
                  <a:noFill/>
                </a:ln>
                <a:solidFill>
                  <a:schemeClr val="bg1"/>
                </a:solidFill>
                <a:effectLst/>
              </a:rPr>
              <a:t> </a:t>
            </a:r>
            <a:endParaRPr kumimoji="0" lang="en-US" sz="1800" b="0" i="0" u="none" strike="noStrike" cap="none" normalizeH="0" baseline="0" dirty="0" smtClean="0">
              <a:ln>
                <a:noFill/>
              </a:ln>
              <a:solidFill>
                <a:schemeClr val="bg1"/>
              </a:solidFill>
              <a:effectLst/>
              <a:latin typeface="Arial" panose="020B0604020202020204" pitchFamily="34" charset="0"/>
            </a:endParaRPr>
          </a:p>
        </p:txBody>
      </p:sp>
      <p:pic>
        <p:nvPicPr>
          <p:cNvPr id="4103" name="Picture 7" descr="http://origin-ars.els-cdn.com/content/image/1-s2.0-S014296121201246X-gr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941238"/>
            <a:ext cx="10396643" cy="39550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0511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BMP2: The Bad: Example Infuse</a:t>
            </a:r>
            <a:endParaRPr lang="en-US" dirty="0">
              <a:solidFill>
                <a:schemeClr val="bg1"/>
              </a:solidFill>
            </a:endParaRPr>
          </a:p>
        </p:txBody>
      </p:sp>
      <p:pic>
        <p:nvPicPr>
          <p:cNvPr id="5122" name="Picture 2" descr="http://www.bluegrassinjury.com/media/infuse-bone-graf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18556" y="1690688"/>
            <a:ext cx="5723071" cy="457976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3"/>
          <p:cNvSpPr>
            <a:spLocks noGrp="1" noChangeArrowheads="1"/>
          </p:cNvSpPr>
          <p:nvPr>
            <p:ph idx="1"/>
          </p:nvPr>
        </p:nvSpPr>
        <p:spPr bwMode="auto">
          <a:xfrm>
            <a:off x="7629851" y="1690688"/>
            <a:ext cx="3838903" cy="2585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anose="020B0604020202020204" pitchFamily="34" charset="0"/>
              </a:rPr>
              <a:t>Side Effects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latin typeface="Arial" panose="020B0604020202020204" pitchFamily="34" charset="0"/>
              </a:rPr>
              <a:t>Dysphagia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latin typeface="Arial" panose="020B0604020202020204" pitchFamily="34" charset="0"/>
              </a:rPr>
              <a:t>Infection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latin typeface="Arial" panose="020B0604020202020204" pitchFamily="34" charset="0"/>
              </a:rPr>
              <a:t>Nerve damage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latin typeface="Arial" panose="020B0604020202020204" pitchFamily="34" charset="0"/>
              </a:rPr>
              <a:t>Retrograde ejaculation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latin typeface="Arial" panose="020B0604020202020204" pitchFamily="34" charset="0"/>
              </a:rPr>
              <a:t>Male sterility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err="1" smtClean="0">
                <a:ln>
                  <a:noFill/>
                </a:ln>
                <a:solidFill>
                  <a:schemeClr val="bg1"/>
                </a:solidFill>
                <a:effectLst/>
                <a:latin typeface="Arial" panose="020B0604020202020204" pitchFamily="34" charset="0"/>
              </a:rPr>
              <a:t>Osteolysis</a:t>
            </a:r>
            <a:r>
              <a:rPr kumimoji="0" lang="en-US" sz="1800" b="0" i="0" u="none" strike="noStrike" cap="none" normalizeH="0" baseline="0" dirty="0" smtClean="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latin typeface="Arial" panose="020B0604020202020204" pitchFamily="34" charset="0"/>
              </a:rPr>
              <a:t>Cancer risks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800" dirty="0">
              <a:solidFill>
                <a:schemeClr val="bg1"/>
              </a:solidFill>
              <a:latin typeface="Arial" panose="020B0604020202020204" pitchFamily="34" charset="0"/>
            </a:endParaRPr>
          </a:p>
        </p:txBody>
      </p:sp>
      <p:sp>
        <p:nvSpPr>
          <p:cNvPr id="5" name="Rectangle 4"/>
          <p:cNvSpPr/>
          <p:nvPr/>
        </p:nvSpPr>
        <p:spPr>
          <a:xfrm>
            <a:off x="7514897" y="5624126"/>
            <a:ext cx="4068813" cy="646331"/>
          </a:xfrm>
          <a:prstGeom prst="rect">
            <a:avLst/>
          </a:prstGeom>
        </p:spPr>
        <p:txBody>
          <a:bodyPr wrap="square">
            <a:spAutoFit/>
          </a:bodyPr>
          <a:lstStyle/>
          <a:p>
            <a:r>
              <a:rPr lang="en-US" b="1" dirty="0">
                <a:solidFill>
                  <a:schemeClr val="bg1"/>
                </a:solidFill>
              </a:rPr>
              <a:t>Medtronic’s Infuse No Better Than Bone Graft With Risk</a:t>
            </a:r>
          </a:p>
        </p:txBody>
      </p:sp>
    </p:spTree>
    <p:extLst>
      <p:ext uri="{BB962C8B-B14F-4D97-AF65-F5344CB8AC3E}">
        <p14:creationId xmlns="" xmlns:p14="http://schemas.microsoft.com/office/powerpoint/2010/main" val="298591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a:xfrm>
            <a:off x="2628465" y="4186536"/>
            <a:ext cx="4520059" cy="220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628465" y="124821"/>
            <a:ext cx="4520059" cy="4061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5" name="Picture 134" descr="CSTRdiagram"/>
          <p:cNvPicPr>
            <a:picLocks noChangeAspect="1" noChangeArrowheads="1"/>
          </p:cNvPicPr>
          <p:nvPr/>
        </p:nvPicPr>
        <p:blipFill>
          <a:blip r:embed="rId3">
            <a:extLst>
              <a:ext uri="{28A0092B-C50C-407E-A947-70E740481C1C}">
                <a14:useLocalDpi xmlns="" xmlns:a14="http://schemas.microsoft.com/office/drawing/2010/main" val="0"/>
              </a:ext>
            </a:extLst>
          </a:blip>
          <a:srcRect r="76692" b="75514"/>
          <a:stretch>
            <a:fillRect/>
          </a:stretch>
        </p:blipFill>
        <p:spPr bwMode="auto">
          <a:xfrm>
            <a:off x="3747999" y="4350161"/>
            <a:ext cx="1800052" cy="138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6" name="Picture 135" descr="equation.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962604" y="5738499"/>
            <a:ext cx="3370842" cy="577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 name="Group 26"/>
          <p:cNvGrpSpPr/>
          <p:nvPr/>
        </p:nvGrpSpPr>
        <p:grpSpPr>
          <a:xfrm>
            <a:off x="3074389" y="205086"/>
            <a:ext cx="3870409" cy="3567903"/>
            <a:chOff x="2006624" y="285750"/>
            <a:chExt cx="5206798" cy="5257800"/>
          </a:xfrm>
        </p:grpSpPr>
        <p:sp>
          <p:nvSpPr>
            <p:cNvPr id="71" name="Rectangle 70"/>
            <p:cNvSpPr/>
            <p:nvPr/>
          </p:nvSpPr>
          <p:spPr>
            <a:xfrm>
              <a:off x="2921024" y="285750"/>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Blood</a:t>
              </a:r>
              <a:endParaRPr lang="en-US" dirty="0"/>
            </a:p>
          </p:txBody>
        </p:sp>
        <p:sp>
          <p:nvSpPr>
            <p:cNvPr id="72" name="Rectangle 71"/>
            <p:cNvSpPr/>
            <p:nvPr/>
          </p:nvSpPr>
          <p:spPr>
            <a:xfrm>
              <a:off x="5207024" y="730545"/>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Brain </a:t>
              </a:r>
              <a:endParaRPr lang="en-US" dirty="0"/>
            </a:p>
          </p:txBody>
        </p:sp>
        <p:sp>
          <p:nvSpPr>
            <p:cNvPr id="73" name="Rectangle 72"/>
            <p:cNvSpPr/>
            <p:nvPr/>
          </p:nvSpPr>
          <p:spPr>
            <a:xfrm>
              <a:off x="2921024" y="1340145"/>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Lung</a:t>
              </a:r>
              <a:endParaRPr lang="en-US" dirty="0"/>
            </a:p>
          </p:txBody>
        </p:sp>
        <p:sp>
          <p:nvSpPr>
            <p:cNvPr id="74" name="Rectangle 73"/>
            <p:cNvSpPr/>
            <p:nvPr/>
          </p:nvSpPr>
          <p:spPr>
            <a:xfrm>
              <a:off x="5187530" y="191430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Heart</a:t>
              </a:r>
              <a:endParaRPr lang="en-US" dirty="0"/>
            </a:p>
          </p:txBody>
        </p:sp>
        <p:sp>
          <p:nvSpPr>
            <p:cNvPr id="75" name="Rectangle 74"/>
            <p:cNvSpPr/>
            <p:nvPr/>
          </p:nvSpPr>
          <p:spPr>
            <a:xfrm>
              <a:off x="2921024" y="252390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Liver</a:t>
              </a:r>
              <a:endParaRPr lang="en-US" dirty="0"/>
            </a:p>
          </p:txBody>
        </p:sp>
        <p:sp>
          <p:nvSpPr>
            <p:cNvPr id="76" name="Rectangle 75"/>
            <p:cNvSpPr/>
            <p:nvPr/>
          </p:nvSpPr>
          <p:spPr>
            <a:xfrm>
              <a:off x="5187530" y="2942116"/>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Kidney</a:t>
              </a:r>
              <a:endParaRPr lang="en-US" dirty="0"/>
            </a:p>
          </p:txBody>
        </p:sp>
        <p:sp>
          <p:nvSpPr>
            <p:cNvPr id="77" name="Rectangle 76"/>
            <p:cNvSpPr/>
            <p:nvPr/>
          </p:nvSpPr>
          <p:spPr>
            <a:xfrm>
              <a:off x="2921024" y="3551716"/>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Pancreas</a:t>
              </a:r>
              <a:endParaRPr lang="en-US" dirty="0"/>
            </a:p>
          </p:txBody>
        </p:sp>
        <p:sp>
          <p:nvSpPr>
            <p:cNvPr id="139" name="Rectangle 138"/>
            <p:cNvSpPr/>
            <p:nvPr/>
          </p:nvSpPr>
          <p:spPr>
            <a:xfrm>
              <a:off x="5224744" y="394866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Uterus</a:t>
              </a:r>
              <a:endParaRPr lang="en-US" dirty="0"/>
            </a:p>
          </p:txBody>
        </p:sp>
        <p:sp>
          <p:nvSpPr>
            <p:cNvPr id="140" name="Rectangle 139"/>
            <p:cNvSpPr/>
            <p:nvPr/>
          </p:nvSpPr>
          <p:spPr>
            <a:xfrm>
              <a:off x="2943174" y="4558263"/>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Bone</a:t>
              </a:r>
              <a:endParaRPr lang="en-US" dirty="0"/>
            </a:p>
          </p:txBody>
        </p:sp>
        <p:sp>
          <p:nvSpPr>
            <p:cNvPr id="141" name="Rectangle 140"/>
            <p:cNvSpPr/>
            <p:nvPr/>
          </p:nvSpPr>
          <p:spPr>
            <a:xfrm>
              <a:off x="5224744" y="4933950"/>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Fat</a:t>
              </a:r>
              <a:endParaRPr lang="en-US" dirty="0"/>
            </a:p>
          </p:txBody>
        </p:sp>
        <p:cxnSp>
          <p:nvCxnSpPr>
            <p:cNvPr id="142" name="Straight Connector 141"/>
            <p:cNvCxnSpPr/>
            <p:nvPr/>
          </p:nvCxnSpPr>
          <p:spPr>
            <a:xfrm>
              <a:off x="4521224" y="59055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88224" y="590550"/>
              <a:ext cx="0" cy="464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71" idx="1"/>
            </p:cNvCxnSpPr>
            <p:nvPr/>
          </p:nvCxnSpPr>
          <p:spPr>
            <a:xfrm flipH="1">
              <a:off x="2006624" y="59055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006624" y="590550"/>
              <a:ext cx="0" cy="464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72" idx="1"/>
            </p:cNvCxnSpPr>
            <p:nvPr/>
          </p:nvCxnSpPr>
          <p:spPr>
            <a:xfrm flipH="1">
              <a:off x="2006624" y="1035345"/>
              <a:ext cx="32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2006624" y="2219103"/>
              <a:ext cx="32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2006624" y="3246916"/>
              <a:ext cx="32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2024344" y="4324350"/>
              <a:ext cx="32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2006624" y="5242294"/>
              <a:ext cx="32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endCxn id="72" idx="3"/>
            </p:cNvCxnSpPr>
            <p:nvPr/>
          </p:nvCxnSpPr>
          <p:spPr>
            <a:xfrm flipH="1">
              <a:off x="6807224" y="1024712"/>
              <a:ext cx="384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6787730" y="2219103"/>
              <a:ext cx="393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6787730" y="3246916"/>
              <a:ext cx="421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6824944" y="4232196"/>
              <a:ext cx="384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6807224" y="5249377"/>
              <a:ext cx="384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73" idx="3"/>
            </p:cNvCxnSpPr>
            <p:nvPr/>
          </p:nvCxnSpPr>
          <p:spPr>
            <a:xfrm flipV="1">
              <a:off x="4521224" y="1613047"/>
              <a:ext cx="266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4521224" y="2724150"/>
              <a:ext cx="2670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a:off x="4510874" y="3714750"/>
              <a:ext cx="2670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4543374" y="4781550"/>
              <a:ext cx="2670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endCxn id="73" idx="1"/>
            </p:cNvCxnSpPr>
            <p:nvPr/>
          </p:nvCxnSpPr>
          <p:spPr>
            <a:xfrm>
              <a:off x="2006624" y="1644945"/>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2006624" y="272415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a:off x="2006624" y="3734243"/>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2006624" y="478155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914399" y="100394"/>
            <a:ext cx="1907199" cy="5016758"/>
          </a:xfrm>
          <a:prstGeom prst="rect">
            <a:avLst/>
          </a:prstGeom>
          <a:noFill/>
        </p:spPr>
        <p:txBody>
          <a:bodyPr wrap="square" rtlCol="0">
            <a:spAutoFit/>
          </a:bodyPr>
          <a:lstStyle/>
          <a:p>
            <a:r>
              <a:rPr lang="en-US" sz="4000" dirty="0" smtClean="0">
                <a:solidFill>
                  <a:schemeClr val="bg1"/>
                </a:solidFill>
              </a:rPr>
              <a:t>PBPK </a:t>
            </a:r>
          </a:p>
          <a:p>
            <a:r>
              <a:rPr lang="en-US" sz="4000" dirty="0" smtClean="0">
                <a:solidFill>
                  <a:schemeClr val="bg1"/>
                </a:solidFill>
              </a:rPr>
              <a:t>Modelling</a:t>
            </a:r>
          </a:p>
          <a:p>
            <a:r>
              <a:rPr lang="en-US" sz="4000" dirty="0">
                <a:solidFill>
                  <a:schemeClr val="bg1"/>
                </a:solidFill>
              </a:rPr>
              <a:t>o</a:t>
            </a:r>
            <a:r>
              <a:rPr lang="en-US" sz="4000" dirty="0" smtClean="0">
                <a:solidFill>
                  <a:schemeClr val="bg1"/>
                </a:solidFill>
              </a:rPr>
              <a:t>f the </a:t>
            </a:r>
          </a:p>
          <a:p>
            <a:r>
              <a:rPr lang="en-US" sz="4000" dirty="0" smtClean="0">
                <a:solidFill>
                  <a:schemeClr val="bg1"/>
                </a:solidFill>
              </a:rPr>
              <a:t>Distribution of BMP2 </a:t>
            </a:r>
          </a:p>
          <a:p>
            <a:endParaRPr lang="en-US" sz="4000" dirty="0" smtClean="0">
              <a:solidFill>
                <a:schemeClr val="bg1"/>
              </a:solidFill>
            </a:endParaRPr>
          </a:p>
        </p:txBody>
      </p:sp>
      <p:sp>
        <p:nvSpPr>
          <p:cNvPr id="29" name="TextBox 28"/>
          <p:cNvSpPr txBox="1"/>
          <p:nvPr/>
        </p:nvSpPr>
        <p:spPr>
          <a:xfrm>
            <a:off x="3196917" y="3522962"/>
            <a:ext cx="2269621" cy="369332"/>
          </a:xfrm>
          <a:prstGeom prst="rect">
            <a:avLst/>
          </a:prstGeom>
          <a:noFill/>
        </p:spPr>
        <p:txBody>
          <a:bodyPr wrap="square" rtlCol="0">
            <a:spAutoFit/>
          </a:bodyPr>
          <a:lstStyle/>
          <a:p>
            <a:r>
              <a:rPr lang="en-US" dirty="0" smtClean="0"/>
              <a:t>40nM-100nM BMP2</a:t>
            </a:r>
            <a:endParaRPr lang="en-US" dirty="0"/>
          </a:p>
        </p:txBody>
      </p:sp>
      <p:pic>
        <p:nvPicPr>
          <p:cNvPr id="3" name="Picture 2"/>
          <p:cNvPicPr>
            <a:picLocks noChangeAspect="1"/>
          </p:cNvPicPr>
          <p:nvPr/>
        </p:nvPicPr>
        <p:blipFill>
          <a:blip r:embed="rId5"/>
          <a:stretch>
            <a:fillRect/>
          </a:stretch>
        </p:blipFill>
        <p:spPr>
          <a:xfrm>
            <a:off x="7643814" y="124821"/>
            <a:ext cx="4303859" cy="2054115"/>
          </a:xfrm>
          <a:prstGeom prst="rect">
            <a:avLst/>
          </a:prstGeom>
        </p:spPr>
      </p:pic>
      <p:pic>
        <p:nvPicPr>
          <p:cNvPr id="11" name="Picture 10"/>
          <p:cNvPicPr>
            <a:picLocks noChangeAspect="1"/>
          </p:cNvPicPr>
          <p:nvPr/>
        </p:nvPicPr>
        <p:blipFill>
          <a:blip r:embed="rId6"/>
          <a:stretch>
            <a:fillRect/>
          </a:stretch>
        </p:blipFill>
        <p:spPr>
          <a:xfrm>
            <a:off x="7643814" y="4452727"/>
            <a:ext cx="4302099" cy="2151050"/>
          </a:xfrm>
          <a:prstGeom prst="rect">
            <a:avLst/>
          </a:prstGeom>
        </p:spPr>
      </p:pic>
      <p:sp>
        <p:nvSpPr>
          <p:cNvPr id="12" name="TextBox 11"/>
          <p:cNvSpPr txBox="1"/>
          <p:nvPr/>
        </p:nvSpPr>
        <p:spPr>
          <a:xfrm>
            <a:off x="7642055" y="137588"/>
            <a:ext cx="742511" cy="369332"/>
          </a:xfrm>
          <a:prstGeom prst="rect">
            <a:avLst/>
          </a:prstGeom>
          <a:noFill/>
        </p:spPr>
        <p:txBody>
          <a:bodyPr wrap="none" rtlCol="0">
            <a:spAutoFit/>
          </a:bodyPr>
          <a:lstStyle/>
          <a:p>
            <a:r>
              <a:rPr lang="en-US" dirty="0" smtClean="0"/>
              <a:t>BMP2</a:t>
            </a:r>
            <a:endParaRPr lang="en-US" dirty="0"/>
          </a:p>
        </p:txBody>
      </p:sp>
      <p:pic>
        <p:nvPicPr>
          <p:cNvPr id="13" name="Picture 12"/>
          <p:cNvPicPr>
            <a:picLocks noChangeAspect="1"/>
          </p:cNvPicPr>
          <p:nvPr/>
        </p:nvPicPr>
        <p:blipFill>
          <a:blip r:embed="rId7"/>
          <a:stretch>
            <a:fillRect/>
          </a:stretch>
        </p:blipFill>
        <p:spPr>
          <a:xfrm>
            <a:off x="7642055" y="2189822"/>
            <a:ext cx="4303858" cy="2252019"/>
          </a:xfrm>
          <a:prstGeom prst="rect">
            <a:avLst/>
          </a:prstGeom>
        </p:spPr>
      </p:pic>
      <p:pic>
        <p:nvPicPr>
          <p:cNvPr id="14" name="Picture 13"/>
          <p:cNvPicPr>
            <a:picLocks noChangeAspect="1"/>
          </p:cNvPicPr>
          <p:nvPr/>
        </p:nvPicPr>
        <p:blipFill>
          <a:blip r:embed="rId8"/>
          <a:stretch>
            <a:fillRect/>
          </a:stretch>
        </p:blipFill>
        <p:spPr>
          <a:xfrm>
            <a:off x="2628465" y="6481156"/>
            <a:ext cx="4780800" cy="307200"/>
          </a:xfrm>
          <a:prstGeom prst="rect">
            <a:avLst/>
          </a:prstGeom>
        </p:spPr>
      </p:pic>
    </p:spTree>
    <p:extLst>
      <p:ext uri="{BB962C8B-B14F-4D97-AF65-F5344CB8AC3E}">
        <p14:creationId xmlns="" xmlns:p14="http://schemas.microsoft.com/office/powerpoint/2010/main" val="156677362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838200" y="105568"/>
            <a:ext cx="10515600" cy="1325563"/>
          </a:xfrm>
        </p:spPr>
        <p:txBody>
          <a:bodyPr/>
          <a:lstStyle/>
          <a:p>
            <a:pPr algn="ctr"/>
            <a:r>
              <a:rPr lang="en-US" dirty="0" smtClean="0">
                <a:solidFill>
                  <a:schemeClr val="bg1"/>
                </a:solidFill>
              </a:rPr>
              <a:t>Multiple effects on BMP2 on cells. Why?</a:t>
            </a:r>
            <a:endParaRPr lang="ru-RU" dirty="0">
              <a:solidFill>
                <a:schemeClr val="bg1"/>
              </a:solidFill>
            </a:endParaRPr>
          </a:p>
        </p:txBody>
      </p:sp>
      <p:sp>
        <p:nvSpPr>
          <p:cNvPr id="27657" name="Text Box 9"/>
          <p:cNvSpPr txBox="1">
            <a:spLocks noChangeArrowheads="1"/>
          </p:cNvSpPr>
          <p:nvPr/>
        </p:nvSpPr>
        <p:spPr bwMode="auto">
          <a:xfrm>
            <a:off x="2002971" y="6481484"/>
            <a:ext cx="4211346" cy="307777"/>
          </a:xfrm>
          <a:prstGeom prst="rect">
            <a:avLst/>
          </a:prstGeom>
          <a:noFill/>
          <a:ln w="9525">
            <a:noFill/>
            <a:miter lim="800000"/>
            <a:headEnd/>
            <a:tailEnd/>
          </a:ln>
          <a:effectLst/>
        </p:spPr>
        <p:txBody>
          <a:bodyPr wrap="none">
            <a:spAutoFit/>
          </a:bodyPr>
          <a:lstStyle/>
          <a:p>
            <a:r>
              <a:rPr lang="en-US" sz="1400" dirty="0">
                <a:solidFill>
                  <a:schemeClr val="bg1"/>
                </a:solidFill>
              </a:rPr>
              <a:t>Nohe A. and Petersen NO. Biophotonics 2002, </a:t>
            </a:r>
            <a:r>
              <a:rPr lang="en-US" sz="1400" b="1" dirty="0">
                <a:solidFill>
                  <a:schemeClr val="bg1"/>
                </a:solidFill>
                <a:cs typeface="Times New Roman" pitchFamily="18" charset="0"/>
              </a:rPr>
              <a:t>9</a:t>
            </a:r>
            <a:r>
              <a:rPr lang="en-US" sz="1400" dirty="0">
                <a:solidFill>
                  <a:schemeClr val="bg1"/>
                </a:solidFill>
                <a:cs typeface="Times New Roman" pitchFamily="18" charset="0"/>
              </a:rPr>
              <a:t>:39-52.</a:t>
            </a:r>
            <a:r>
              <a:rPr lang="en-CA" sz="1400" dirty="0">
                <a:solidFill>
                  <a:schemeClr val="bg1"/>
                </a:solidFill>
              </a:rPr>
              <a:t> </a:t>
            </a:r>
          </a:p>
        </p:txBody>
      </p:sp>
      <p:sp>
        <p:nvSpPr>
          <p:cNvPr id="27659" name="Text Box 11"/>
          <p:cNvSpPr txBox="1">
            <a:spLocks noChangeArrowheads="1"/>
          </p:cNvSpPr>
          <p:nvPr/>
        </p:nvSpPr>
        <p:spPr bwMode="auto">
          <a:xfrm>
            <a:off x="2971801" y="3062288"/>
            <a:ext cx="1829219" cy="369332"/>
          </a:xfrm>
          <a:prstGeom prst="rect">
            <a:avLst/>
          </a:prstGeom>
          <a:noFill/>
          <a:ln w="9525">
            <a:noFill/>
            <a:miter lim="800000"/>
            <a:headEnd/>
            <a:tailEnd/>
          </a:ln>
          <a:effectLst/>
        </p:spPr>
        <p:txBody>
          <a:bodyPr wrap="none">
            <a:spAutoFit/>
          </a:bodyPr>
          <a:lstStyle/>
          <a:p>
            <a:r>
              <a:rPr lang="en-US" b="1" dirty="0">
                <a:solidFill>
                  <a:srgbClr val="FFFF00"/>
                </a:solidFill>
              </a:rPr>
              <a:t>Coated Pits: AP-2</a:t>
            </a:r>
            <a:endParaRPr lang="en-CA" b="1" dirty="0">
              <a:solidFill>
                <a:srgbClr val="FFFF00"/>
              </a:solidFill>
            </a:endParaRPr>
          </a:p>
        </p:txBody>
      </p:sp>
      <p:pic>
        <p:nvPicPr>
          <p:cNvPr id="11" name="Picture 8"/>
          <p:cNvPicPr>
            <a:picLocks noGrp="1" noChangeAspect="1" noChangeArrowheads="1"/>
          </p:cNvPicPr>
          <p:nvPr>
            <p:ph idx="1"/>
          </p:nvPr>
        </p:nvPicPr>
        <p:blipFill>
          <a:blip r:embed="rId3" cstate="print"/>
          <a:srcRect/>
          <a:stretch>
            <a:fillRect/>
          </a:stretch>
        </p:blipFill>
        <p:spPr>
          <a:xfrm>
            <a:off x="164913" y="1504050"/>
            <a:ext cx="5550087" cy="4977434"/>
          </a:xfrm>
          <a:noFill/>
          <a:ln/>
        </p:spPr>
      </p:pic>
      <p:sp>
        <p:nvSpPr>
          <p:cNvPr id="2" name="Rectangle 2"/>
          <p:cNvSpPr>
            <a:spLocks noChangeArrowheads="1"/>
          </p:cNvSpPr>
          <p:nvPr/>
        </p:nvSpPr>
        <p:spPr bwMode="auto">
          <a:xfrm>
            <a:off x="6362595" y="100985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 xmlns:p14="http://schemas.microsoft.com/office/powerpoint/2010/main" val="3745833631"/>
              </p:ext>
            </p:extLst>
          </p:nvPr>
        </p:nvGraphicFramePr>
        <p:xfrm>
          <a:off x="6448199" y="1504049"/>
          <a:ext cx="5675433" cy="5014429"/>
        </p:xfrm>
        <a:graphic>
          <a:graphicData uri="http://schemas.openxmlformats.org/presentationml/2006/ole">
            <p:oleObj spid="_x0000_s16436" name="Slide" r:id="rId4" imgW="4498979" imgH="3371094" progId="PowerPoint.Slide.8">
              <p:embed/>
            </p:oleObj>
          </a:graphicData>
        </a:graphic>
      </p:graphicFrame>
      <p:sp>
        <p:nvSpPr>
          <p:cNvPr id="5" name="Rectangle 4"/>
          <p:cNvSpPr/>
          <p:nvPr/>
        </p:nvSpPr>
        <p:spPr>
          <a:xfrm>
            <a:off x="9797177" y="6518478"/>
            <a:ext cx="2394823" cy="307777"/>
          </a:xfrm>
          <a:prstGeom prst="rect">
            <a:avLst/>
          </a:prstGeom>
        </p:spPr>
        <p:txBody>
          <a:bodyPr wrap="none">
            <a:spAutoFit/>
          </a:bodyPr>
          <a:lstStyle/>
          <a:p>
            <a:r>
              <a:rPr lang="en-US" sz="1400" dirty="0" err="1">
                <a:solidFill>
                  <a:schemeClr val="bg1"/>
                </a:solidFill>
                <a:cs typeface="Arial" pitchFamily="34" charset="0"/>
              </a:rPr>
              <a:t>Moseychuck</a:t>
            </a:r>
            <a:r>
              <a:rPr lang="en-US" sz="1400" dirty="0">
                <a:solidFill>
                  <a:schemeClr val="bg1"/>
                </a:solidFill>
                <a:cs typeface="Arial" pitchFamily="34" charset="0"/>
              </a:rPr>
              <a:t> et al., JCCS, 2013</a:t>
            </a:r>
          </a:p>
        </p:txBody>
      </p:sp>
    </p:spTree>
    <p:extLst>
      <p:ext uri="{BB962C8B-B14F-4D97-AF65-F5344CB8AC3E}">
        <p14:creationId xmlns="" xmlns:p14="http://schemas.microsoft.com/office/powerpoint/2010/main" val="287641892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cision 3"/>
          <p:cNvSpPr/>
          <p:nvPr/>
        </p:nvSpPr>
        <p:spPr>
          <a:xfrm>
            <a:off x="3470573" y="304800"/>
            <a:ext cx="1895282" cy="609600"/>
          </a:xfrm>
          <a:prstGeom prst="flowChartDecis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BMP -2</a:t>
            </a:r>
          </a:p>
        </p:txBody>
      </p:sp>
      <p:sp>
        <p:nvSpPr>
          <p:cNvPr id="5" name="Flowchart: Alternate Process 4"/>
          <p:cNvSpPr/>
          <p:nvPr/>
        </p:nvSpPr>
        <p:spPr>
          <a:xfrm>
            <a:off x="1260773" y="1219200"/>
            <a:ext cx="833924" cy="533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Cav-ß</a:t>
            </a:r>
          </a:p>
        </p:txBody>
      </p:sp>
      <p:sp>
        <p:nvSpPr>
          <p:cNvPr id="6" name="Flowchart: Alternate Process 5"/>
          <p:cNvSpPr/>
          <p:nvPr/>
        </p:nvSpPr>
        <p:spPr>
          <a:xfrm>
            <a:off x="4461173" y="1219200"/>
            <a:ext cx="758113" cy="533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CCP</a:t>
            </a:r>
          </a:p>
        </p:txBody>
      </p:sp>
      <p:sp>
        <p:nvSpPr>
          <p:cNvPr id="7" name="Flowchart: Alternate Process 6"/>
          <p:cNvSpPr/>
          <p:nvPr/>
        </p:nvSpPr>
        <p:spPr>
          <a:xfrm>
            <a:off x="3318173" y="1219200"/>
            <a:ext cx="909735" cy="533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Cav-</a:t>
            </a:r>
            <a:r>
              <a:rPr lang="el-GR" dirty="0"/>
              <a:t>α</a:t>
            </a:r>
            <a:r>
              <a:rPr lang="en-US" dirty="0"/>
              <a:t>ß</a:t>
            </a:r>
          </a:p>
        </p:txBody>
      </p:sp>
      <p:sp>
        <p:nvSpPr>
          <p:cNvPr id="8" name="Flowchart: Alternate Process 7"/>
          <p:cNvSpPr/>
          <p:nvPr/>
        </p:nvSpPr>
        <p:spPr>
          <a:xfrm>
            <a:off x="6289973" y="1219200"/>
            <a:ext cx="985547" cy="533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Surface</a:t>
            </a:r>
          </a:p>
        </p:txBody>
      </p:sp>
      <p:sp>
        <p:nvSpPr>
          <p:cNvPr id="9" name="Flowchart: Process 8"/>
          <p:cNvSpPr/>
          <p:nvPr/>
        </p:nvSpPr>
        <p:spPr>
          <a:xfrm>
            <a:off x="647674" y="1295400"/>
            <a:ext cx="530679" cy="457200"/>
          </a:xfrm>
          <a:prstGeom prst="flowChart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sp>
        <p:nvSpPr>
          <p:cNvPr id="10" name="Flowchart: Process 9"/>
          <p:cNvSpPr/>
          <p:nvPr/>
        </p:nvSpPr>
        <p:spPr>
          <a:xfrm>
            <a:off x="7509173" y="1295400"/>
            <a:ext cx="530679" cy="457200"/>
          </a:xfrm>
          <a:prstGeom prst="flowChart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F4</a:t>
            </a:r>
          </a:p>
        </p:txBody>
      </p:sp>
      <p:sp>
        <p:nvSpPr>
          <p:cNvPr id="11" name="Flowchart: Process 10"/>
          <p:cNvSpPr/>
          <p:nvPr/>
        </p:nvSpPr>
        <p:spPr>
          <a:xfrm>
            <a:off x="5375573" y="1295400"/>
            <a:ext cx="530679" cy="457200"/>
          </a:xfrm>
          <a:prstGeom prst="flowChart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sp>
        <p:nvSpPr>
          <p:cNvPr id="12" name="Flowchart: Process 11"/>
          <p:cNvSpPr/>
          <p:nvPr/>
        </p:nvSpPr>
        <p:spPr>
          <a:xfrm>
            <a:off x="2632373" y="1295400"/>
            <a:ext cx="530679" cy="457200"/>
          </a:xfrm>
          <a:prstGeom prst="flowChart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sp>
        <p:nvSpPr>
          <p:cNvPr id="13" name="Flowchart: Terminator 12"/>
          <p:cNvSpPr/>
          <p:nvPr/>
        </p:nvSpPr>
        <p:spPr>
          <a:xfrm>
            <a:off x="2784773" y="2209800"/>
            <a:ext cx="2729206" cy="38100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∑(BMP induced-</a:t>
            </a:r>
            <a:r>
              <a:rPr lang="en-US" dirty="0" err="1"/>
              <a:t>signal</a:t>
            </a:r>
            <a:r>
              <a:rPr lang="en-US" baseline="-25000" dirty="0" err="1"/>
              <a:t>i</a:t>
            </a:r>
            <a:r>
              <a:rPr lang="en-US" dirty="0"/>
              <a:t>)</a:t>
            </a:r>
          </a:p>
        </p:txBody>
      </p:sp>
      <p:cxnSp>
        <p:nvCxnSpPr>
          <p:cNvPr id="15" name="Straight Connector 14"/>
          <p:cNvCxnSpPr>
            <a:stCxn id="9" idx="3"/>
            <a:endCxn id="5" idx="1"/>
          </p:cNvCxnSpPr>
          <p:nvPr/>
        </p:nvCxnSpPr>
        <p:spPr>
          <a:xfrm flipV="1">
            <a:off x="1178353" y="1485900"/>
            <a:ext cx="8242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a:endCxn id="5" idx="0"/>
          </p:cNvCxnSpPr>
          <p:nvPr/>
        </p:nvCxnSpPr>
        <p:spPr>
          <a:xfrm flipH="1">
            <a:off x="1677735" y="914400"/>
            <a:ext cx="2740479"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2"/>
            <a:endCxn id="7" idx="0"/>
          </p:cNvCxnSpPr>
          <p:nvPr/>
        </p:nvCxnSpPr>
        <p:spPr>
          <a:xfrm flipH="1">
            <a:off x="3773041" y="914400"/>
            <a:ext cx="645173"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a:endCxn id="6" idx="0"/>
          </p:cNvCxnSpPr>
          <p:nvPr/>
        </p:nvCxnSpPr>
        <p:spPr>
          <a:xfrm>
            <a:off x="4418214" y="914400"/>
            <a:ext cx="422016"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a:endCxn id="8" idx="0"/>
          </p:cNvCxnSpPr>
          <p:nvPr/>
        </p:nvCxnSpPr>
        <p:spPr>
          <a:xfrm>
            <a:off x="4418214" y="914400"/>
            <a:ext cx="2364533"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2" idx="3"/>
            <a:endCxn id="7" idx="1"/>
          </p:cNvCxnSpPr>
          <p:nvPr/>
        </p:nvCxnSpPr>
        <p:spPr>
          <a:xfrm flipV="1">
            <a:off x="3163052" y="1485900"/>
            <a:ext cx="155121"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3"/>
            <a:endCxn id="11" idx="1"/>
          </p:cNvCxnSpPr>
          <p:nvPr/>
        </p:nvCxnSpPr>
        <p:spPr>
          <a:xfrm>
            <a:off x="5219286" y="1485900"/>
            <a:ext cx="156287"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8" idx="3"/>
            <a:endCxn id="10" idx="1"/>
          </p:cNvCxnSpPr>
          <p:nvPr/>
        </p:nvCxnSpPr>
        <p:spPr>
          <a:xfrm>
            <a:off x="7275520" y="1485900"/>
            <a:ext cx="233653"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 idx="2"/>
            <a:endCxn id="13" idx="0"/>
          </p:cNvCxnSpPr>
          <p:nvPr/>
        </p:nvCxnSpPr>
        <p:spPr>
          <a:xfrm>
            <a:off x="1677735" y="1752600"/>
            <a:ext cx="247164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 idx="2"/>
            <a:endCxn id="13" idx="0"/>
          </p:cNvCxnSpPr>
          <p:nvPr/>
        </p:nvCxnSpPr>
        <p:spPr>
          <a:xfrm>
            <a:off x="3773041" y="1752600"/>
            <a:ext cx="37633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 idx="2"/>
            <a:endCxn id="13" idx="0"/>
          </p:cNvCxnSpPr>
          <p:nvPr/>
        </p:nvCxnSpPr>
        <p:spPr>
          <a:xfrm flipH="1">
            <a:off x="4149376" y="1752600"/>
            <a:ext cx="690854"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8" idx="2"/>
            <a:endCxn id="13" idx="0"/>
          </p:cNvCxnSpPr>
          <p:nvPr/>
        </p:nvCxnSpPr>
        <p:spPr>
          <a:xfrm flipH="1">
            <a:off x="4149376" y="1752600"/>
            <a:ext cx="263337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Flowchart: Manual Operation 68"/>
          <p:cNvSpPr/>
          <p:nvPr/>
        </p:nvSpPr>
        <p:spPr>
          <a:xfrm>
            <a:off x="3394373" y="2971800"/>
            <a:ext cx="1440414" cy="609600"/>
          </a:xfrm>
          <a:prstGeom prst="flowChartManualOperat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Signal</a:t>
            </a:r>
          </a:p>
        </p:txBody>
      </p:sp>
      <p:cxnSp>
        <p:nvCxnSpPr>
          <p:cNvPr id="71" name="Straight Arrow Connector 70"/>
          <p:cNvCxnSpPr>
            <a:stCxn id="13" idx="2"/>
            <a:endCxn id="69" idx="0"/>
          </p:cNvCxnSpPr>
          <p:nvPr/>
        </p:nvCxnSpPr>
        <p:spPr>
          <a:xfrm flipH="1">
            <a:off x="4114580" y="2590800"/>
            <a:ext cx="34796"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Flowchart: Terminator 71"/>
          <p:cNvSpPr/>
          <p:nvPr/>
        </p:nvSpPr>
        <p:spPr>
          <a:xfrm>
            <a:off x="2556173" y="3962400"/>
            <a:ext cx="3108263" cy="38100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Knockout-</a:t>
            </a:r>
            <a:r>
              <a:rPr lang="en-US" dirty="0" err="1"/>
              <a:t>Signal</a:t>
            </a:r>
            <a:r>
              <a:rPr lang="en-US" baseline="-25000" dirty="0" err="1"/>
              <a:t>i</a:t>
            </a:r>
            <a:endParaRPr lang="en-US" dirty="0"/>
          </a:p>
        </p:txBody>
      </p:sp>
      <p:cxnSp>
        <p:nvCxnSpPr>
          <p:cNvPr id="74" name="Straight Arrow Connector 73"/>
          <p:cNvCxnSpPr>
            <a:stCxn id="72" idx="0"/>
            <a:endCxn id="69" idx="2"/>
          </p:cNvCxnSpPr>
          <p:nvPr/>
        </p:nvCxnSpPr>
        <p:spPr>
          <a:xfrm flipV="1">
            <a:off x="4110305" y="3581400"/>
            <a:ext cx="427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Flowchart: Alternate Process 74"/>
          <p:cNvSpPr/>
          <p:nvPr/>
        </p:nvSpPr>
        <p:spPr>
          <a:xfrm>
            <a:off x="2556173" y="4876800"/>
            <a:ext cx="833924" cy="533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Cav</a:t>
            </a:r>
            <a:r>
              <a:rPr lang="en-US" dirty="0"/>
              <a:t>-ß</a:t>
            </a:r>
          </a:p>
        </p:txBody>
      </p:sp>
      <p:sp>
        <p:nvSpPr>
          <p:cNvPr id="76" name="Flowchart: Alternate Process 75"/>
          <p:cNvSpPr/>
          <p:nvPr/>
        </p:nvSpPr>
        <p:spPr>
          <a:xfrm>
            <a:off x="3699173" y="4953000"/>
            <a:ext cx="909735" cy="533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Cav</a:t>
            </a:r>
            <a:r>
              <a:rPr lang="en-US" dirty="0"/>
              <a:t>-</a:t>
            </a:r>
            <a:r>
              <a:rPr lang="el-GR" dirty="0"/>
              <a:t>α</a:t>
            </a:r>
            <a:r>
              <a:rPr lang="en-US" dirty="0"/>
              <a:t>ß</a:t>
            </a:r>
          </a:p>
        </p:txBody>
      </p:sp>
      <p:sp>
        <p:nvSpPr>
          <p:cNvPr id="77" name="Flowchart: Alternate Process 76"/>
          <p:cNvSpPr/>
          <p:nvPr/>
        </p:nvSpPr>
        <p:spPr>
          <a:xfrm>
            <a:off x="4994573" y="4876800"/>
            <a:ext cx="909735" cy="533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CCP</a:t>
            </a:r>
          </a:p>
        </p:txBody>
      </p:sp>
      <p:cxnSp>
        <p:nvCxnSpPr>
          <p:cNvPr id="79" name="Straight Arrow Connector 78"/>
          <p:cNvCxnSpPr>
            <a:stCxn id="75" idx="0"/>
            <a:endCxn id="72" idx="2"/>
          </p:cNvCxnSpPr>
          <p:nvPr/>
        </p:nvCxnSpPr>
        <p:spPr>
          <a:xfrm flipV="1">
            <a:off x="2973135" y="4343400"/>
            <a:ext cx="113717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0"/>
            <a:endCxn id="72" idx="2"/>
          </p:cNvCxnSpPr>
          <p:nvPr/>
        </p:nvCxnSpPr>
        <p:spPr>
          <a:xfrm flipH="1" flipV="1">
            <a:off x="4110305" y="4343400"/>
            <a:ext cx="4373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7" idx="0"/>
            <a:endCxn id="72" idx="2"/>
          </p:cNvCxnSpPr>
          <p:nvPr/>
        </p:nvCxnSpPr>
        <p:spPr>
          <a:xfrm flipH="1" flipV="1">
            <a:off x="4110305" y="4343400"/>
            <a:ext cx="1339136"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Flowchart: Process 85"/>
          <p:cNvSpPr/>
          <p:nvPr/>
        </p:nvSpPr>
        <p:spPr>
          <a:xfrm>
            <a:off x="2860973" y="6096000"/>
            <a:ext cx="2577584" cy="457200"/>
          </a:xfrm>
          <a:prstGeom prst="flowChart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Knockout Pit</a:t>
            </a:r>
          </a:p>
        </p:txBody>
      </p:sp>
      <p:cxnSp>
        <p:nvCxnSpPr>
          <p:cNvPr id="88" name="Straight Arrow Connector 87"/>
          <p:cNvCxnSpPr>
            <a:stCxn id="86" idx="0"/>
            <a:endCxn id="75" idx="2"/>
          </p:cNvCxnSpPr>
          <p:nvPr/>
        </p:nvCxnSpPr>
        <p:spPr>
          <a:xfrm flipH="1" flipV="1">
            <a:off x="2973135" y="5410200"/>
            <a:ext cx="117663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6" idx="0"/>
            <a:endCxn id="76" idx="2"/>
          </p:cNvCxnSpPr>
          <p:nvPr/>
        </p:nvCxnSpPr>
        <p:spPr>
          <a:xfrm flipV="1">
            <a:off x="4149765" y="5486400"/>
            <a:ext cx="427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6" idx="0"/>
            <a:endCxn id="77" idx="2"/>
          </p:cNvCxnSpPr>
          <p:nvPr/>
        </p:nvCxnSpPr>
        <p:spPr>
          <a:xfrm flipV="1">
            <a:off x="4149765" y="5410200"/>
            <a:ext cx="129967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hape 64"/>
          <p:cNvCxnSpPr/>
          <p:nvPr/>
        </p:nvCxnSpPr>
        <p:spPr>
          <a:xfrm rot="10800000" flipH="1">
            <a:off x="2513214" y="316161"/>
            <a:ext cx="1557241" cy="6019800"/>
          </a:xfrm>
          <a:prstGeom prst="curvedConnector4">
            <a:avLst>
              <a:gd name="adj1" fmla="val -155885"/>
              <a:gd name="adj2" fmla="val 100180"/>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622973" y="5638800"/>
            <a:ext cx="1061358" cy="369332"/>
          </a:xfrm>
          <a:prstGeom prst="rect">
            <a:avLst/>
          </a:prstGeom>
          <a:noFill/>
        </p:spPr>
        <p:txBody>
          <a:bodyPr wrap="square" rtlCol="0">
            <a:spAutoFit/>
          </a:bodyPr>
          <a:lstStyle/>
          <a:p>
            <a:r>
              <a:rPr lang="en-US" dirty="0">
                <a:solidFill>
                  <a:schemeClr val="bg1"/>
                </a:solidFill>
              </a:rPr>
              <a:t>[-BMP]</a:t>
            </a:r>
          </a:p>
        </p:txBody>
      </p:sp>
      <p:sp>
        <p:nvSpPr>
          <p:cNvPr id="110" name="TextBox 109"/>
          <p:cNvSpPr txBox="1"/>
          <p:nvPr/>
        </p:nvSpPr>
        <p:spPr>
          <a:xfrm>
            <a:off x="764112" y="3141395"/>
            <a:ext cx="1061358" cy="369332"/>
          </a:xfrm>
          <a:prstGeom prst="rect">
            <a:avLst/>
          </a:prstGeom>
          <a:noFill/>
        </p:spPr>
        <p:txBody>
          <a:bodyPr wrap="square" rtlCol="0">
            <a:spAutoFit/>
          </a:bodyPr>
          <a:lstStyle/>
          <a:p>
            <a:r>
              <a:rPr lang="en-US" dirty="0">
                <a:solidFill>
                  <a:schemeClr val="bg1"/>
                </a:solidFill>
              </a:rPr>
              <a:t>[+BMP]</a:t>
            </a:r>
          </a:p>
        </p:txBody>
      </p:sp>
      <p:sp>
        <p:nvSpPr>
          <p:cNvPr id="2" name="Rectangle 1"/>
          <p:cNvSpPr/>
          <p:nvPr/>
        </p:nvSpPr>
        <p:spPr>
          <a:xfrm>
            <a:off x="8020050" y="6553200"/>
            <a:ext cx="4267200" cy="258532"/>
          </a:xfrm>
          <a:prstGeom prst="rect">
            <a:avLst/>
          </a:prstGeom>
        </p:spPr>
        <p:txBody>
          <a:bodyPr wrap="square">
            <a:spAutoFit/>
          </a:bodyPr>
          <a:lstStyle/>
          <a:p>
            <a:pPr>
              <a:lnSpc>
                <a:spcPct val="120000"/>
              </a:lnSpc>
              <a:spcBef>
                <a:spcPts val="300"/>
              </a:spcBef>
            </a:pPr>
            <a:r>
              <a:rPr lang="en-US" sz="900" u="dash" dirty="0" smtClean="0">
                <a:solidFill>
                  <a:schemeClr val="bg1"/>
                </a:solidFill>
              </a:rPr>
              <a:t>S</a:t>
            </a:r>
            <a:r>
              <a:rPr lang="en-US" sz="900" u="dash" dirty="0">
                <a:solidFill>
                  <a:schemeClr val="bg1"/>
                </a:solidFill>
              </a:rPr>
              <a:t>. </a:t>
            </a:r>
            <a:r>
              <a:rPr lang="en-US" sz="900" u="dash" dirty="0" err="1">
                <a:solidFill>
                  <a:schemeClr val="bg1"/>
                </a:solidFill>
              </a:rPr>
              <a:t>Saldanha</a:t>
            </a:r>
            <a:r>
              <a:rPr lang="en-US" sz="900" dirty="0">
                <a:solidFill>
                  <a:schemeClr val="bg1"/>
                </a:solidFill>
              </a:rPr>
              <a:t>, </a:t>
            </a:r>
            <a:r>
              <a:rPr lang="en-US" sz="900" dirty="0" smtClean="0">
                <a:solidFill>
                  <a:schemeClr val="bg1"/>
                </a:solidFill>
              </a:rPr>
              <a:t>et al.,(2013). </a:t>
            </a:r>
            <a:r>
              <a:rPr lang="en-US" sz="900" i="1" dirty="0" smtClean="0">
                <a:solidFill>
                  <a:schemeClr val="bg1"/>
                </a:solidFill>
              </a:rPr>
              <a:t>Journal </a:t>
            </a:r>
            <a:r>
              <a:rPr lang="en-US" sz="900" i="1" dirty="0">
                <a:solidFill>
                  <a:schemeClr val="bg1"/>
                </a:solidFill>
              </a:rPr>
              <a:t>of Cellular Physiology</a:t>
            </a:r>
            <a:r>
              <a:rPr lang="en-US" sz="900" dirty="0">
                <a:solidFill>
                  <a:schemeClr val="bg1"/>
                </a:solidFill>
              </a:rPr>
              <a:t>, </a:t>
            </a:r>
            <a:r>
              <a:rPr lang="en-US" sz="900" b="1" dirty="0">
                <a:solidFill>
                  <a:schemeClr val="bg1"/>
                </a:solidFill>
              </a:rPr>
              <a:t>228</a:t>
            </a:r>
            <a:r>
              <a:rPr lang="en-US" sz="900" dirty="0">
                <a:solidFill>
                  <a:schemeClr val="bg1"/>
                </a:solidFill>
              </a:rPr>
              <a:t> (5): 1060-1069.</a:t>
            </a:r>
          </a:p>
        </p:txBody>
      </p:sp>
      <p:pic>
        <p:nvPicPr>
          <p:cNvPr id="254" name="Picture 253"/>
          <p:cNvPicPr>
            <a:picLocks noChangeAspect="1"/>
          </p:cNvPicPr>
          <p:nvPr/>
        </p:nvPicPr>
        <p:blipFill rotWithShape="1">
          <a:blip r:embed="rId2" cstate="print">
            <a:extLst>
              <a:ext uri="{28A0092B-C50C-407E-A947-70E740481C1C}">
                <a14:useLocalDpi xmlns="" xmlns:a14="http://schemas.microsoft.com/office/drawing/2010/main" val="0"/>
              </a:ext>
            </a:extLst>
          </a:blip>
          <a:srcRect r="38874" b="28185"/>
          <a:stretch/>
        </p:blipFill>
        <p:spPr>
          <a:xfrm>
            <a:off x="10499178" y="26256"/>
            <a:ext cx="1692822" cy="1518337"/>
          </a:xfrm>
          <a:prstGeom prst="rect">
            <a:avLst/>
          </a:prstGeom>
        </p:spPr>
      </p:pic>
    </p:spTree>
    <p:extLst>
      <p:ext uri="{BB962C8B-B14F-4D97-AF65-F5344CB8AC3E}">
        <p14:creationId xmlns="" xmlns:p14="http://schemas.microsoft.com/office/powerpoint/2010/main" val="307750013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2990" y="274320"/>
            <a:ext cx="10424160" cy="6389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6553200" y="228600"/>
          <a:ext cx="3886200" cy="1524000"/>
        </p:xfrm>
        <a:graphic>
          <a:graphicData uri="http://schemas.openxmlformats.org/drawingml/2006/table">
            <a:tbl>
              <a:tblPr/>
              <a:tblGrid>
                <a:gridCol w="1295400"/>
                <a:gridCol w="1295400"/>
                <a:gridCol w="1295400"/>
              </a:tblGrid>
              <a:tr h="582716">
                <a:tc>
                  <a:txBody>
                    <a:bodyPr/>
                    <a:lstStyle/>
                    <a:p>
                      <a:pPr marL="0" marR="0" algn="ctr">
                        <a:lnSpc>
                          <a:spcPct val="115000"/>
                        </a:lnSpc>
                        <a:spcBef>
                          <a:spcPts val="0"/>
                        </a:spcBef>
                        <a:spcAft>
                          <a:spcPts val="0"/>
                        </a:spcAft>
                      </a:pPr>
                      <a:r>
                        <a:rPr lang="en-US" sz="2200" b="1" dirty="0">
                          <a:solidFill>
                            <a:srgbClr val="000000"/>
                          </a:solidFill>
                          <a:latin typeface="Calibri"/>
                          <a:ea typeface="Times New Roman"/>
                          <a:cs typeface="Times New Roman"/>
                        </a:rPr>
                        <a:t> </a:t>
                      </a:r>
                      <a:endParaRPr lang="en-US" sz="22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Calibri"/>
                          <a:ea typeface="Times New Roman"/>
                          <a:cs typeface="Times New Roman"/>
                        </a:rPr>
                        <a:t>CCP</a:t>
                      </a:r>
                      <a:endParaRPr lang="en-US" sz="22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b="1">
                          <a:solidFill>
                            <a:srgbClr val="000000"/>
                          </a:solidFill>
                          <a:latin typeface="Calibri"/>
                          <a:ea typeface="Times New Roman"/>
                          <a:cs typeface="Times New Roman"/>
                        </a:rPr>
                        <a:t>caveolae</a:t>
                      </a:r>
                      <a:endParaRPr lang="en-US" sz="22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642">
                <a:tc>
                  <a:txBody>
                    <a:bodyPr/>
                    <a:lstStyle/>
                    <a:p>
                      <a:pPr marL="0" marR="0" algn="ctr">
                        <a:lnSpc>
                          <a:spcPct val="115000"/>
                        </a:lnSpc>
                        <a:spcBef>
                          <a:spcPts val="0"/>
                        </a:spcBef>
                        <a:spcAft>
                          <a:spcPts val="0"/>
                        </a:spcAft>
                      </a:pPr>
                      <a:r>
                        <a:rPr lang="en-US" sz="2200" b="1" dirty="0" err="1">
                          <a:solidFill>
                            <a:srgbClr val="000000"/>
                          </a:solidFill>
                          <a:latin typeface="Calibri"/>
                          <a:ea typeface="Times New Roman"/>
                          <a:cs typeface="Times New Roman"/>
                        </a:rPr>
                        <a:t>BRIa</a:t>
                      </a:r>
                      <a:endParaRPr lang="en-US" sz="22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200" dirty="0" smtClean="0">
                          <a:solidFill>
                            <a:srgbClr val="000000"/>
                          </a:solidFill>
                          <a:highlight>
                            <a:srgbClr val="C0C0C0"/>
                          </a:highlight>
                          <a:latin typeface="Calibri"/>
                          <a:ea typeface="Times New Roman"/>
                          <a:cs typeface="Times New Roman"/>
                        </a:rPr>
                        <a:t>3.35</a:t>
                      </a:r>
                      <a:endParaRPr lang="en-US" sz="22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200" dirty="0" smtClean="0">
                          <a:solidFill>
                            <a:srgbClr val="000000"/>
                          </a:solidFill>
                          <a:latin typeface="Calibri"/>
                          <a:ea typeface="Times New Roman"/>
                          <a:cs typeface="Times New Roman"/>
                        </a:rPr>
                        <a:t>1.79</a:t>
                      </a:r>
                      <a:endParaRPr lang="en-US" sz="22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70642">
                <a:tc>
                  <a:txBody>
                    <a:bodyPr/>
                    <a:lstStyle/>
                    <a:p>
                      <a:pPr marL="0" marR="0" algn="ctr">
                        <a:lnSpc>
                          <a:spcPct val="115000"/>
                        </a:lnSpc>
                        <a:spcBef>
                          <a:spcPts val="0"/>
                        </a:spcBef>
                        <a:spcAft>
                          <a:spcPts val="0"/>
                        </a:spcAft>
                      </a:pPr>
                      <a:r>
                        <a:rPr lang="en-US" sz="2200" b="1" dirty="0">
                          <a:solidFill>
                            <a:srgbClr val="000000"/>
                          </a:solidFill>
                          <a:latin typeface="Calibri"/>
                          <a:ea typeface="Times New Roman"/>
                          <a:cs typeface="Times New Roman"/>
                        </a:rPr>
                        <a:t>BRII</a:t>
                      </a:r>
                      <a:endParaRPr lang="en-US" sz="22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rgbClr val="000000"/>
                          </a:solidFill>
                          <a:latin typeface="Calibri"/>
                          <a:ea typeface="Times New Roman"/>
                          <a:cs typeface="Times New Roman"/>
                        </a:rPr>
                        <a:t>4.67</a:t>
                      </a:r>
                      <a:endParaRPr lang="en-US" sz="22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200" dirty="0" smtClean="0">
                          <a:solidFill>
                            <a:srgbClr val="000000"/>
                          </a:solidFill>
                          <a:highlight>
                            <a:srgbClr val="C0C0C0"/>
                          </a:highlight>
                          <a:latin typeface="Calibri"/>
                          <a:ea typeface="Times New Roman"/>
                          <a:cs typeface="Times New Roman"/>
                        </a:rPr>
                        <a:t>1.50</a:t>
                      </a:r>
                      <a:endParaRPr lang="en-US" sz="22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7162801" y="1905000"/>
          <a:ext cx="3276599" cy="1981200"/>
        </p:xfrm>
        <a:graphic>
          <a:graphicData uri="http://schemas.openxmlformats.org/drawingml/2006/table">
            <a:tbl>
              <a:tblPr/>
              <a:tblGrid>
                <a:gridCol w="1594495"/>
                <a:gridCol w="841052"/>
                <a:gridCol w="841052"/>
              </a:tblGrid>
              <a:tr h="330200">
                <a:tc>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cs typeface="Times New Roman"/>
                        </a:rPr>
                        <a:t>Cluster Density</a:t>
                      </a:r>
                      <a:endParaRPr lang="en-US" sz="1800" dirty="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-BMP</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+BMP</a:t>
                      </a:r>
                      <a:endParaRPr lang="en-US" sz="18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330200">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BRIa</a:t>
                      </a:r>
                      <a:endParaRPr lang="en-US" sz="18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7.45</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4.71</a:t>
                      </a:r>
                      <a:endParaRPr lang="en-US" sz="18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0200">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BRII</a:t>
                      </a:r>
                      <a:endParaRPr lang="en-US" sz="18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6.23</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2.66</a:t>
                      </a:r>
                      <a:endParaRPr lang="en-US" sz="18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cav-ß</a:t>
                      </a:r>
                      <a:endParaRPr lang="en-US" sz="18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2.65</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0.90</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30200">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cav-αß</a:t>
                      </a:r>
                      <a:endParaRPr lang="en-US" sz="18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7.82</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12.2</a:t>
                      </a:r>
                      <a:endParaRPr lang="en-US" sz="18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330200">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CCP</a:t>
                      </a:r>
                      <a:endParaRPr lang="en-US" sz="18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14.2</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14.2</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3356610590"/>
              </p:ext>
            </p:extLst>
          </p:nvPr>
        </p:nvGraphicFramePr>
        <p:xfrm>
          <a:off x="1752600" y="609600"/>
          <a:ext cx="4495800" cy="5993892"/>
        </p:xfrm>
        <a:graphic>
          <a:graphicData uri="http://schemas.openxmlformats.org/drawingml/2006/table">
            <a:tbl>
              <a:tblPr/>
              <a:tblGrid>
                <a:gridCol w="1219200"/>
                <a:gridCol w="1724094"/>
                <a:gridCol w="776253"/>
                <a:gridCol w="776253"/>
              </a:tblGrid>
              <a:tr h="296333">
                <a:tc>
                  <a:txBody>
                    <a:bodyPr/>
                    <a:lstStyle/>
                    <a:p>
                      <a:endParaRPr lang="en-US" sz="1800" dirty="0">
                        <a:latin typeface="Calibri"/>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cs typeface="Times New Roman"/>
                        </a:rPr>
                        <a:t>Co-localized with</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-BMP</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+BMP</a:t>
                      </a:r>
                      <a:endParaRPr lang="en-US" sz="18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296333">
                <a:tc rowSpan="4">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BRIa</a:t>
                      </a:r>
                      <a:endParaRPr lang="en-US" sz="18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CCP</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45</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66</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cav-αß</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12</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25</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cav-ß</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12</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8</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other</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31</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0</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rowSpan="4">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BRII</a:t>
                      </a:r>
                      <a:endParaRPr lang="en-US" sz="18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CCP</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75</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76</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cav-αß</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11</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19</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cav-ß</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13</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5</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other</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0</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rowSpan="3">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CCP</a:t>
                      </a:r>
                      <a:endParaRPr lang="en-US" sz="18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BRIa</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31</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40</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BRII</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44</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52</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other</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25</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8</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rowSpan="3">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cs typeface="Times New Roman"/>
                        </a:rPr>
                        <a:t>CAV-ß</a:t>
                      </a:r>
                      <a:endParaRPr lang="en-US" sz="18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BRIa</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8</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0</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BRII</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6</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4</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other</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87</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96</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rowSpan="3">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cs typeface="Times New Roman"/>
                        </a:rPr>
                        <a:t>CAV-αß</a:t>
                      </a:r>
                      <a:endParaRPr lang="en-US" sz="18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BRIa</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20</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30</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BRII</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14</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16</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96333">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other</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Times New Roman"/>
                        </a:rPr>
                        <a:t>66</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54</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445148423"/>
              </p:ext>
            </p:extLst>
          </p:nvPr>
        </p:nvGraphicFramePr>
        <p:xfrm>
          <a:off x="7086600" y="4267200"/>
          <a:ext cx="3352800" cy="2209800"/>
        </p:xfrm>
        <a:graphic>
          <a:graphicData uri="http://schemas.openxmlformats.org/drawingml/2006/table">
            <a:tbl>
              <a:tblPr/>
              <a:tblGrid>
                <a:gridCol w="1631576"/>
                <a:gridCol w="860612"/>
                <a:gridCol w="860612"/>
              </a:tblGrid>
              <a:tr h="441960">
                <a:tc>
                  <a:txBody>
                    <a:bodyPr/>
                    <a:lstStyle/>
                    <a:p>
                      <a:pPr marL="0" marR="0" algn="ctr">
                        <a:lnSpc>
                          <a:spcPct val="115000"/>
                        </a:lnSpc>
                        <a:spcBef>
                          <a:spcPts val="0"/>
                        </a:spcBef>
                        <a:spcAft>
                          <a:spcPts val="0"/>
                        </a:spcAft>
                      </a:pPr>
                      <a:r>
                        <a:rPr lang="en-US" sz="1800" b="1" dirty="0">
                          <a:solidFill>
                            <a:srgbClr val="000000"/>
                          </a:solidFill>
                          <a:latin typeface="Calibri"/>
                          <a:ea typeface="Times New Roman"/>
                          <a:cs typeface="Times New Roman"/>
                        </a:rPr>
                        <a:t>SMAD signal</a:t>
                      </a:r>
                      <a:endParaRPr lang="en-US" sz="1800" dirty="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-BMP</a:t>
                      </a:r>
                      <a:endParaRPr lang="en-US" sz="180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+BMP</a:t>
                      </a:r>
                      <a:endParaRPr lang="en-US" sz="180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441960">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No disruption</a:t>
                      </a:r>
                      <a:endParaRPr lang="en-US" sz="18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0</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1</a:t>
                      </a:r>
                      <a:r>
                        <a:rPr lang="en-US" sz="1800" dirty="0" smtClean="0">
                          <a:solidFill>
                            <a:srgbClr val="000000"/>
                          </a:solidFill>
                          <a:latin typeface="Calibri"/>
                          <a:ea typeface="Times New Roman"/>
                          <a:cs typeface="Times New Roman"/>
                        </a:rPr>
                        <a:t>.3</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41960">
                <a:tc>
                  <a:txBody>
                    <a:bodyPr/>
                    <a:lstStyle/>
                    <a:p>
                      <a:pPr marL="0" marR="0" algn="ctr">
                        <a:lnSpc>
                          <a:spcPct val="115000"/>
                        </a:lnSpc>
                        <a:spcBef>
                          <a:spcPts val="0"/>
                        </a:spcBef>
                        <a:spcAft>
                          <a:spcPts val="0"/>
                        </a:spcAft>
                      </a:pPr>
                      <a:r>
                        <a:rPr lang="en-US" sz="1800" b="1">
                          <a:solidFill>
                            <a:srgbClr val="000000"/>
                          </a:solidFill>
                          <a:latin typeface="Calibri"/>
                          <a:ea typeface="Times New Roman"/>
                          <a:cs typeface="Times New Roman"/>
                        </a:rPr>
                        <a:t>CCP</a:t>
                      </a:r>
                      <a:endParaRPr lang="en-US" sz="180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1</a:t>
                      </a:r>
                      <a:r>
                        <a:rPr lang="en-US" sz="1800" dirty="0" smtClean="0">
                          <a:solidFill>
                            <a:srgbClr val="000000"/>
                          </a:solidFill>
                          <a:latin typeface="Calibri"/>
                          <a:ea typeface="Times New Roman"/>
                          <a:cs typeface="Times New Roman"/>
                        </a:rPr>
                        <a:t>.7</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2</a:t>
                      </a:r>
                      <a:r>
                        <a:rPr lang="en-US" sz="1800" dirty="0" smtClean="0">
                          <a:solidFill>
                            <a:srgbClr val="000000"/>
                          </a:solidFill>
                          <a:latin typeface="Calibri"/>
                          <a:ea typeface="Times New Roman"/>
                          <a:cs typeface="Times New Roman"/>
                        </a:rPr>
                        <a:t>.7</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41960">
                <a:tc>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cs typeface="Times New Roman"/>
                        </a:rPr>
                        <a:t>CAV</a:t>
                      </a:r>
                      <a:endParaRPr lang="en-US" sz="1800" dirty="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1.4</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0.8</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41960">
                <a:tc>
                  <a:txBody>
                    <a:bodyPr/>
                    <a:lstStyle/>
                    <a:p>
                      <a:pPr marL="0" marR="0" algn="ctr">
                        <a:lnSpc>
                          <a:spcPct val="115000"/>
                        </a:lnSpc>
                        <a:spcBef>
                          <a:spcPts val="0"/>
                        </a:spcBef>
                        <a:spcAft>
                          <a:spcPts val="0"/>
                        </a:spcAft>
                      </a:pPr>
                      <a:r>
                        <a:rPr lang="en-US" sz="1800" b="1" dirty="0" smtClean="0">
                          <a:solidFill>
                            <a:srgbClr val="000000"/>
                          </a:solidFill>
                          <a:latin typeface="Calibri"/>
                          <a:ea typeface="Times New Roman"/>
                          <a:cs typeface="Times New Roman"/>
                        </a:rPr>
                        <a:t>CAV+CCP</a:t>
                      </a:r>
                      <a:endParaRPr lang="en-US" sz="1800" dirty="0">
                        <a:latin typeface="Calibri"/>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Times New Roman"/>
                        </a:rPr>
                        <a:t>3</a:t>
                      </a:r>
                      <a:r>
                        <a:rPr lang="en-US" sz="1800" dirty="0" smtClean="0">
                          <a:solidFill>
                            <a:srgbClr val="000000"/>
                          </a:solidFill>
                          <a:latin typeface="Calibri"/>
                          <a:ea typeface="Times New Roman"/>
                          <a:cs typeface="Times New Roman"/>
                        </a:rPr>
                        <a:t>.1</a:t>
                      </a:r>
                      <a:endParaRPr lang="en-US" sz="1800" dirty="0">
                        <a:latin typeface="Calibri"/>
                        <a:ea typeface="Calibri"/>
                        <a:cs typeface="Times New Roman"/>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Calibri"/>
                          <a:ea typeface="Times New Roman"/>
                          <a:cs typeface="Times New Roman"/>
                        </a:rPr>
                        <a:t>2.8</a:t>
                      </a:r>
                      <a:endParaRPr lang="en-US" sz="1800" dirty="0">
                        <a:latin typeface="Calibri"/>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82566643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818" y="1361758"/>
            <a:ext cx="10344150" cy="501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19461" name="Object 5"/>
          <p:cNvGraphicFramePr>
            <a:graphicFrameLocks noChangeAspect="1"/>
          </p:cNvGraphicFramePr>
          <p:nvPr/>
        </p:nvGraphicFramePr>
        <p:xfrm>
          <a:off x="1363980" y="5623561"/>
          <a:ext cx="9372600" cy="432443"/>
        </p:xfrm>
        <a:graphic>
          <a:graphicData uri="http://schemas.openxmlformats.org/presentationml/2006/ole">
            <p:oleObj spid="_x0000_s7277" name="Document" r:id="rId3" imgW="8223509" imgH="379256" progId="Word.Document.12">
              <p:embed/>
            </p:oleObj>
          </a:graphicData>
        </a:graphic>
      </p:graphicFrame>
      <p:graphicFrame>
        <p:nvGraphicFramePr>
          <p:cNvPr id="6" name="Table 5"/>
          <p:cNvGraphicFramePr>
            <a:graphicFrameLocks noGrp="1"/>
          </p:cNvGraphicFramePr>
          <p:nvPr/>
        </p:nvGraphicFramePr>
        <p:xfrm>
          <a:off x="3829050" y="1789429"/>
          <a:ext cx="4191000" cy="2782570"/>
        </p:xfrm>
        <a:graphic>
          <a:graphicData uri="http://schemas.openxmlformats.org/drawingml/2006/table">
            <a:tbl>
              <a:tblPr/>
              <a:tblGrid>
                <a:gridCol w="1183569"/>
                <a:gridCol w="1135063"/>
                <a:gridCol w="1872368"/>
              </a:tblGrid>
              <a:tr h="557458">
                <a:tc>
                  <a:txBody>
                    <a:bodyPr/>
                    <a:lstStyle/>
                    <a:p>
                      <a:pPr>
                        <a:lnSpc>
                          <a:spcPct val="114000"/>
                        </a:lnSpc>
                      </a:pPr>
                      <a:endParaRPr lang="en-US" sz="1800" dirty="0">
                        <a:latin typeface="Calibri"/>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4000"/>
                        </a:lnSpc>
                        <a:spcBef>
                          <a:spcPts val="0"/>
                        </a:spcBef>
                        <a:spcAft>
                          <a:spcPts val="0"/>
                        </a:spcAft>
                      </a:pPr>
                      <a:r>
                        <a:rPr lang="en-US" sz="1800" b="1">
                          <a:solidFill>
                            <a:srgbClr val="000000"/>
                          </a:solidFill>
                          <a:latin typeface="Calibri"/>
                          <a:ea typeface="Times New Roman"/>
                          <a:cs typeface="Times New Roman"/>
                        </a:rPr>
                        <a:t>Value</a:t>
                      </a:r>
                      <a:endParaRPr lang="en-US" sz="1800">
                        <a:latin typeface="Calibri"/>
                        <a:ea typeface="Calibri"/>
                        <a:cs typeface="Times New Roman"/>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4000"/>
                        </a:lnSpc>
                        <a:spcBef>
                          <a:spcPts val="0"/>
                        </a:spcBef>
                        <a:spcAft>
                          <a:spcPts val="0"/>
                        </a:spcAft>
                      </a:pPr>
                      <a:r>
                        <a:rPr lang="en-US" sz="1800" b="1">
                          <a:solidFill>
                            <a:srgbClr val="000000"/>
                          </a:solidFill>
                          <a:latin typeface="Calibri"/>
                          <a:ea typeface="Times New Roman"/>
                          <a:cs typeface="Times New Roman"/>
                        </a:rPr>
                        <a:t>% contribution</a:t>
                      </a:r>
                      <a:endParaRPr lang="en-US" sz="1800">
                        <a:latin typeface="Calibri"/>
                        <a:ea typeface="Calibri"/>
                        <a:cs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557458">
                <a:tc>
                  <a:txBody>
                    <a:bodyPr/>
                    <a:lstStyle/>
                    <a:p>
                      <a:pPr marL="0" marR="0" algn="ctr">
                        <a:lnSpc>
                          <a:spcPct val="114000"/>
                        </a:lnSpc>
                        <a:spcBef>
                          <a:spcPts val="0"/>
                        </a:spcBef>
                        <a:spcAft>
                          <a:spcPts val="0"/>
                        </a:spcAft>
                      </a:pPr>
                      <a:r>
                        <a:rPr lang="en-US" sz="1800" b="1" dirty="0" err="1">
                          <a:solidFill>
                            <a:srgbClr val="000000"/>
                          </a:solidFill>
                          <a:latin typeface="Calibri"/>
                          <a:ea typeface="Times New Roman"/>
                          <a:cs typeface="Times New Roman"/>
                        </a:rPr>
                        <a:t>A</a:t>
                      </a:r>
                      <a:r>
                        <a:rPr lang="en-US" sz="1800" b="1" baseline="-25000" dirty="0" err="1">
                          <a:solidFill>
                            <a:srgbClr val="000000"/>
                          </a:solidFill>
                          <a:latin typeface="Calibri"/>
                          <a:ea typeface="Times New Roman"/>
                          <a:cs typeface="Times New Roman"/>
                        </a:rPr>
                        <a:t>ccp</a:t>
                      </a:r>
                      <a:endParaRPr lang="en-US" sz="18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4000"/>
                        </a:lnSpc>
                        <a:spcBef>
                          <a:spcPts val="0"/>
                        </a:spcBef>
                        <a:spcAft>
                          <a:spcPts val="0"/>
                        </a:spcAft>
                      </a:pPr>
                      <a:r>
                        <a:rPr lang="en-US" sz="1800">
                          <a:solidFill>
                            <a:srgbClr val="000000"/>
                          </a:solidFill>
                          <a:latin typeface="Calibri"/>
                          <a:ea typeface="Times New Roman"/>
                          <a:cs typeface="Times New Roman"/>
                        </a:rPr>
                        <a:t>4.1504</a:t>
                      </a:r>
                      <a:endParaRPr lang="en-US" sz="1800">
                        <a:latin typeface="Calibri"/>
                        <a:ea typeface="Calibri"/>
                        <a:cs typeface="Times New Roman"/>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4000"/>
                        </a:lnSpc>
                        <a:spcBef>
                          <a:spcPts val="0"/>
                        </a:spcBef>
                        <a:spcAft>
                          <a:spcPts val="0"/>
                        </a:spcAft>
                      </a:pPr>
                      <a:r>
                        <a:rPr lang="en-US" sz="1800">
                          <a:solidFill>
                            <a:srgbClr val="000000"/>
                          </a:solidFill>
                          <a:latin typeface="Calibri"/>
                          <a:ea typeface="Times New Roman"/>
                          <a:cs typeface="Times New Roman"/>
                        </a:rPr>
                        <a:t>35.10</a:t>
                      </a:r>
                      <a:endParaRPr lang="en-US" sz="1800">
                        <a:latin typeface="Calibri"/>
                        <a:ea typeface="Calibri"/>
                        <a:cs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57458">
                <a:tc>
                  <a:txBody>
                    <a:bodyPr/>
                    <a:lstStyle/>
                    <a:p>
                      <a:pPr marL="0" marR="0" algn="ctr">
                        <a:lnSpc>
                          <a:spcPct val="114000"/>
                        </a:lnSpc>
                        <a:spcBef>
                          <a:spcPts val="0"/>
                        </a:spcBef>
                        <a:spcAft>
                          <a:spcPts val="0"/>
                        </a:spcAft>
                      </a:pPr>
                      <a:r>
                        <a:rPr lang="en-US" sz="1800" b="1">
                          <a:solidFill>
                            <a:srgbClr val="000000"/>
                          </a:solidFill>
                          <a:latin typeface="Calibri"/>
                          <a:ea typeface="Times New Roman"/>
                          <a:cs typeface="Times New Roman"/>
                        </a:rPr>
                        <a:t>A</a:t>
                      </a:r>
                      <a:r>
                        <a:rPr lang="en-US" sz="1800" b="1" baseline="-25000">
                          <a:solidFill>
                            <a:srgbClr val="000000"/>
                          </a:solidFill>
                          <a:latin typeface="Calibri"/>
                          <a:ea typeface="Times New Roman"/>
                          <a:cs typeface="Times New Roman"/>
                        </a:rPr>
                        <a:t>cav</a:t>
                      </a:r>
                      <a:endParaRPr lang="en-US" sz="18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800" dirty="0">
                          <a:solidFill>
                            <a:srgbClr val="000000"/>
                          </a:solidFill>
                          <a:latin typeface="Calibri"/>
                          <a:ea typeface="Times New Roman"/>
                          <a:cs typeface="Times New Roman"/>
                        </a:rPr>
                        <a:t>7.6737</a:t>
                      </a:r>
                      <a:endParaRPr lang="en-US" sz="1800" dirty="0">
                        <a:latin typeface="Calibri"/>
                        <a:ea typeface="Calibri"/>
                        <a:cs typeface="Times New Roman"/>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800">
                          <a:solidFill>
                            <a:srgbClr val="000000"/>
                          </a:solidFill>
                          <a:latin typeface="Calibri"/>
                          <a:ea typeface="Times New Roman"/>
                          <a:cs typeface="Times New Roman"/>
                        </a:rPr>
                        <a:t>64.90</a:t>
                      </a:r>
                      <a:endParaRPr lang="en-US" sz="1800">
                        <a:latin typeface="Calibri"/>
                        <a:ea typeface="Calibri"/>
                        <a:cs typeface="Times New Roman"/>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50848">
                <a:tc>
                  <a:txBody>
                    <a:bodyPr/>
                    <a:lstStyle/>
                    <a:p>
                      <a:pPr marL="0" marR="0" algn="ctr">
                        <a:lnSpc>
                          <a:spcPct val="114000"/>
                        </a:lnSpc>
                        <a:spcBef>
                          <a:spcPts val="0"/>
                        </a:spcBef>
                        <a:spcAft>
                          <a:spcPts val="0"/>
                        </a:spcAft>
                      </a:pPr>
                      <a:r>
                        <a:rPr lang="en-US" sz="1800" b="1" dirty="0" err="1">
                          <a:solidFill>
                            <a:srgbClr val="000000"/>
                          </a:solidFill>
                          <a:latin typeface="Calibri"/>
                          <a:ea typeface="Times New Roman"/>
                          <a:cs typeface="Times New Roman"/>
                        </a:rPr>
                        <a:t>A</a:t>
                      </a:r>
                      <a:r>
                        <a:rPr lang="en-US" sz="1800" b="1" baseline="-25000" dirty="0" err="1">
                          <a:solidFill>
                            <a:srgbClr val="000000"/>
                          </a:solidFill>
                          <a:latin typeface="Calibri"/>
                          <a:ea typeface="Times New Roman"/>
                          <a:cs typeface="Times New Roman"/>
                        </a:rPr>
                        <a:t>cav-αß</a:t>
                      </a:r>
                      <a:endParaRPr lang="en-US" sz="1800" dirty="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4000"/>
                        </a:lnSpc>
                        <a:spcBef>
                          <a:spcPts val="0"/>
                        </a:spcBef>
                        <a:spcAft>
                          <a:spcPts val="0"/>
                        </a:spcAft>
                      </a:pPr>
                      <a:r>
                        <a:rPr lang="en-US" sz="1800" dirty="0">
                          <a:solidFill>
                            <a:srgbClr val="000000"/>
                          </a:solidFill>
                          <a:latin typeface="Calibri"/>
                          <a:ea typeface="Times New Roman"/>
                          <a:cs typeface="Times New Roman"/>
                        </a:rPr>
                        <a:t>101.6842</a:t>
                      </a:r>
                      <a:endParaRPr lang="en-US" sz="1800" dirty="0">
                        <a:latin typeface="Calibri"/>
                        <a:ea typeface="Calibri"/>
                        <a:cs typeface="Times New Roman"/>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4000"/>
                        </a:lnSpc>
                      </a:pPr>
                      <a:endParaRPr lang="en-US" sz="1800" dirty="0">
                        <a:latin typeface="Calibri"/>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59348">
                <a:tc>
                  <a:txBody>
                    <a:bodyPr/>
                    <a:lstStyle/>
                    <a:p>
                      <a:pPr marL="0" marR="0" algn="ctr">
                        <a:lnSpc>
                          <a:spcPct val="114000"/>
                        </a:lnSpc>
                        <a:spcBef>
                          <a:spcPts val="0"/>
                        </a:spcBef>
                        <a:spcAft>
                          <a:spcPts val="0"/>
                        </a:spcAft>
                      </a:pPr>
                      <a:r>
                        <a:rPr lang="en-US" sz="1800" b="1">
                          <a:solidFill>
                            <a:srgbClr val="000000"/>
                          </a:solidFill>
                          <a:latin typeface="Calibri"/>
                          <a:ea typeface="Times New Roman"/>
                          <a:cs typeface="Times New Roman"/>
                        </a:rPr>
                        <a:t>A</a:t>
                      </a:r>
                      <a:r>
                        <a:rPr lang="en-US" sz="1800" b="1" baseline="-25000">
                          <a:solidFill>
                            <a:srgbClr val="000000"/>
                          </a:solidFill>
                          <a:latin typeface="Calibri"/>
                          <a:ea typeface="Times New Roman"/>
                          <a:cs typeface="Times New Roman"/>
                        </a:rPr>
                        <a:t>cav-ß</a:t>
                      </a:r>
                      <a:endParaRPr lang="en-US" sz="1800">
                        <a:latin typeface="Calibri"/>
                        <a:ea typeface="Calibri"/>
                        <a:cs typeface="Times New Roman"/>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US" sz="1800" dirty="0">
                          <a:solidFill>
                            <a:srgbClr val="000000"/>
                          </a:solidFill>
                          <a:latin typeface="Calibri"/>
                          <a:ea typeface="Times New Roman"/>
                          <a:cs typeface="Times New Roman"/>
                        </a:rPr>
                        <a:t>-25.5712</a:t>
                      </a:r>
                      <a:endParaRPr lang="en-US" sz="1800" dirty="0">
                        <a:latin typeface="Calibri"/>
                        <a:ea typeface="Calibri"/>
                        <a:cs typeface="Times New Roman"/>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4000"/>
                        </a:lnSpc>
                      </a:pPr>
                      <a:endParaRPr lang="en-US" sz="1800" dirty="0">
                        <a:latin typeface="Calibri"/>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9" name="Rectangle 8"/>
          <p:cNvSpPr/>
          <p:nvPr/>
        </p:nvSpPr>
        <p:spPr>
          <a:xfrm>
            <a:off x="8020050" y="6553200"/>
            <a:ext cx="4267200" cy="258532"/>
          </a:xfrm>
          <a:prstGeom prst="rect">
            <a:avLst/>
          </a:prstGeom>
        </p:spPr>
        <p:txBody>
          <a:bodyPr wrap="square">
            <a:spAutoFit/>
          </a:bodyPr>
          <a:lstStyle/>
          <a:p>
            <a:pPr>
              <a:lnSpc>
                <a:spcPct val="120000"/>
              </a:lnSpc>
              <a:spcBef>
                <a:spcPts val="300"/>
              </a:spcBef>
            </a:pPr>
            <a:r>
              <a:rPr lang="en-US" sz="900" u="dash" dirty="0" smtClean="0">
                <a:solidFill>
                  <a:schemeClr val="bg1"/>
                </a:solidFill>
              </a:rPr>
              <a:t>S</a:t>
            </a:r>
            <a:r>
              <a:rPr lang="en-US" sz="900" u="dash" dirty="0">
                <a:solidFill>
                  <a:schemeClr val="bg1"/>
                </a:solidFill>
              </a:rPr>
              <a:t>. </a:t>
            </a:r>
            <a:r>
              <a:rPr lang="en-US" sz="900" u="dash" dirty="0" err="1">
                <a:solidFill>
                  <a:schemeClr val="bg1"/>
                </a:solidFill>
              </a:rPr>
              <a:t>Saldanha</a:t>
            </a:r>
            <a:r>
              <a:rPr lang="en-US" sz="900" dirty="0">
                <a:solidFill>
                  <a:schemeClr val="bg1"/>
                </a:solidFill>
              </a:rPr>
              <a:t>, </a:t>
            </a:r>
            <a:r>
              <a:rPr lang="en-US" sz="900" dirty="0" smtClean="0">
                <a:solidFill>
                  <a:schemeClr val="bg1"/>
                </a:solidFill>
              </a:rPr>
              <a:t>et al.,(2013). </a:t>
            </a:r>
            <a:r>
              <a:rPr lang="en-US" sz="900" i="1" dirty="0" smtClean="0">
                <a:solidFill>
                  <a:schemeClr val="bg1"/>
                </a:solidFill>
              </a:rPr>
              <a:t>Journal </a:t>
            </a:r>
            <a:r>
              <a:rPr lang="en-US" sz="900" i="1" dirty="0">
                <a:solidFill>
                  <a:schemeClr val="bg1"/>
                </a:solidFill>
              </a:rPr>
              <a:t>of Cellular Physiology</a:t>
            </a:r>
            <a:r>
              <a:rPr lang="en-US" sz="900" dirty="0">
                <a:solidFill>
                  <a:schemeClr val="bg1"/>
                </a:solidFill>
              </a:rPr>
              <a:t>, </a:t>
            </a:r>
            <a:r>
              <a:rPr lang="en-US" sz="900" b="1" dirty="0">
                <a:solidFill>
                  <a:schemeClr val="bg1"/>
                </a:solidFill>
              </a:rPr>
              <a:t>228</a:t>
            </a:r>
            <a:r>
              <a:rPr lang="en-US" sz="900" dirty="0">
                <a:solidFill>
                  <a:schemeClr val="bg1"/>
                </a:solidFill>
              </a:rPr>
              <a:t> (5): 1060-1069.</a:t>
            </a:r>
          </a:p>
        </p:txBody>
      </p:sp>
      <p:sp>
        <p:nvSpPr>
          <p:cNvPr id="4" name="TextBox 3"/>
          <p:cNvSpPr txBox="1"/>
          <p:nvPr/>
        </p:nvSpPr>
        <p:spPr>
          <a:xfrm>
            <a:off x="2468007" y="73640"/>
            <a:ext cx="7798673" cy="1446550"/>
          </a:xfrm>
          <a:prstGeom prst="rect">
            <a:avLst/>
          </a:prstGeom>
          <a:noFill/>
        </p:spPr>
        <p:txBody>
          <a:bodyPr wrap="none" rtlCol="0">
            <a:spAutoFit/>
          </a:bodyPr>
          <a:lstStyle/>
          <a:p>
            <a:pPr algn="ctr"/>
            <a:r>
              <a:rPr lang="en-US" sz="4400" dirty="0" smtClean="0">
                <a:solidFill>
                  <a:schemeClr val="bg1"/>
                </a:solidFill>
              </a:rPr>
              <a:t>Distribution of BMP Receptors in </a:t>
            </a:r>
          </a:p>
          <a:p>
            <a:pPr algn="ctr"/>
            <a:r>
              <a:rPr lang="en-US" sz="4400" dirty="0" smtClean="0">
                <a:solidFill>
                  <a:schemeClr val="bg1"/>
                </a:solidFill>
              </a:rPr>
              <a:t>Membrane Domains</a:t>
            </a:r>
            <a:endParaRPr lang="en-US" sz="4400" dirty="0">
              <a:solidFill>
                <a:schemeClr val="bg1"/>
              </a:solidFill>
            </a:endParaRPr>
          </a:p>
        </p:txBody>
      </p:sp>
    </p:spTree>
    <p:extLst>
      <p:ext uri="{BB962C8B-B14F-4D97-AF65-F5344CB8AC3E}">
        <p14:creationId xmlns="" xmlns:p14="http://schemas.microsoft.com/office/powerpoint/2010/main" val="276644873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hart 1"/>
          <p:cNvPicPr>
            <a:picLocks noChangeArrowheads="1"/>
          </p:cNvPicPr>
          <p:nvPr/>
        </p:nvPicPr>
        <p:blipFill>
          <a:blip r:embed="rId2" cstate="print"/>
          <a:srcRect/>
          <a:stretch>
            <a:fillRect/>
          </a:stretch>
        </p:blipFill>
        <p:spPr bwMode="auto">
          <a:xfrm>
            <a:off x="1676400" y="3619500"/>
            <a:ext cx="3048000" cy="2667000"/>
          </a:xfrm>
          <a:prstGeom prst="rect">
            <a:avLst/>
          </a:prstGeom>
          <a:noFill/>
          <a:ln w="9525">
            <a:noFill/>
            <a:miter lim="800000"/>
            <a:headEnd/>
            <a:tailEnd/>
          </a:ln>
        </p:spPr>
      </p:pic>
      <p:pic>
        <p:nvPicPr>
          <p:cNvPr id="51203" name="Chart 2"/>
          <p:cNvPicPr>
            <a:picLocks noChangeArrowheads="1"/>
          </p:cNvPicPr>
          <p:nvPr/>
        </p:nvPicPr>
        <p:blipFill>
          <a:blip r:embed="rId3" cstate="print"/>
          <a:srcRect/>
          <a:stretch>
            <a:fillRect/>
          </a:stretch>
        </p:blipFill>
        <p:spPr bwMode="auto">
          <a:xfrm>
            <a:off x="4876800" y="3619501"/>
            <a:ext cx="2743200" cy="2695575"/>
          </a:xfrm>
          <a:prstGeom prst="rect">
            <a:avLst/>
          </a:prstGeom>
          <a:noFill/>
          <a:ln w="9525">
            <a:noFill/>
            <a:miter lim="800000"/>
            <a:headEnd/>
            <a:tailEnd/>
          </a:ln>
        </p:spPr>
      </p:pic>
      <p:pic>
        <p:nvPicPr>
          <p:cNvPr id="51205" name="Chart 4"/>
          <p:cNvPicPr>
            <a:picLocks noChangeArrowheads="1"/>
          </p:cNvPicPr>
          <p:nvPr/>
        </p:nvPicPr>
        <p:blipFill>
          <a:blip r:embed="rId4" cstate="print"/>
          <a:srcRect/>
          <a:stretch>
            <a:fillRect/>
          </a:stretch>
        </p:blipFill>
        <p:spPr bwMode="auto">
          <a:xfrm>
            <a:off x="7724775" y="3619501"/>
            <a:ext cx="2743200" cy="2695575"/>
          </a:xfrm>
          <a:prstGeom prst="rect">
            <a:avLst/>
          </a:prstGeom>
          <a:noFill/>
          <a:ln w="9525">
            <a:noFill/>
            <a:miter lim="800000"/>
            <a:headEnd/>
            <a:tailEnd/>
          </a:ln>
        </p:spPr>
      </p:pic>
      <p:pic>
        <p:nvPicPr>
          <p:cNvPr id="7" name="Picture 6" descr="AFMCOnfocallFINAL.t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76400" y="76200"/>
            <a:ext cx="2991170" cy="3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804825" y="85725"/>
            <a:ext cx="5630350" cy="3362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52575" y="6389728"/>
            <a:ext cx="9006440" cy="276999"/>
          </a:xfrm>
          <a:prstGeom prst="rect">
            <a:avLst/>
          </a:prstGeom>
          <a:noFill/>
        </p:spPr>
        <p:txBody>
          <a:bodyPr wrap="none" rtlCol="0">
            <a:spAutoFit/>
          </a:bodyPr>
          <a:lstStyle/>
          <a:p>
            <a:r>
              <a:rPr lang="en-US" sz="1200" dirty="0" smtClean="0">
                <a:solidFill>
                  <a:schemeClr val="bg1"/>
                </a:solidFill>
              </a:rPr>
              <a:t>J</a:t>
            </a:r>
            <a:r>
              <a:rPr lang="en-US" sz="1200" dirty="0">
                <a:solidFill>
                  <a:schemeClr val="bg1"/>
                </a:solidFill>
              </a:rPr>
              <a:t>. </a:t>
            </a:r>
            <a:r>
              <a:rPr lang="en-US" sz="1200" dirty="0" err="1">
                <a:solidFill>
                  <a:schemeClr val="bg1"/>
                </a:solidFill>
              </a:rPr>
              <a:t>Bonor</a:t>
            </a:r>
            <a:r>
              <a:rPr lang="en-US" sz="1200" dirty="0">
                <a:solidFill>
                  <a:schemeClr val="bg1"/>
                </a:solidFill>
              </a:rPr>
              <a:t>, E. L. Adams, B. Bragdon, O. Moseychuk, K. J. </a:t>
            </a:r>
            <a:r>
              <a:rPr lang="en-US" sz="1200" dirty="0" err="1">
                <a:solidFill>
                  <a:schemeClr val="bg1"/>
                </a:solidFill>
              </a:rPr>
              <a:t>Czymmek</a:t>
            </a:r>
            <a:r>
              <a:rPr lang="en-US" sz="1200" dirty="0">
                <a:solidFill>
                  <a:schemeClr val="bg1"/>
                </a:solidFill>
              </a:rPr>
              <a:t>, and A. Nohe. </a:t>
            </a:r>
            <a:r>
              <a:rPr lang="en-US" sz="1200" i="1" dirty="0">
                <a:solidFill>
                  <a:schemeClr val="bg1"/>
                </a:solidFill>
              </a:rPr>
              <a:t>J Cell Physiol</a:t>
            </a:r>
            <a:r>
              <a:rPr lang="en-US" sz="1200" dirty="0">
                <a:solidFill>
                  <a:schemeClr val="bg1"/>
                </a:solidFill>
              </a:rPr>
              <a:t>. 2012 Jul;227(7):2880-8. </a:t>
            </a:r>
            <a:r>
              <a:rPr lang="en-US" sz="1200" dirty="0" err="1">
                <a:solidFill>
                  <a:schemeClr val="bg1"/>
                </a:solidFill>
              </a:rPr>
              <a:t>doi</a:t>
            </a:r>
            <a:r>
              <a:rPr lang="en-US" sz="1200" dirty="0">
                <a:solidFill>
                  <a:schemeClr val="bg1"/>
                </a:solidFill>
              </a:rPr>
              <a:t>: 10.1002/</a:t>
            </a:r>
            <a:r>
              <a:rPr lang="en-US" sz="1200" i="1" dirty="0">
                <a:solidFill>
                  <a:schemeClr val="bg1"/>
                </a:solidFill>
              </a:rPr>
              <a:t>JCP</a:t>
            </a:r>
            <a:r>
              <a:rPr lang="en-US" sz="1200" dirty="0">
                <a:solidFill>
                  <a:schemeClr val="bg1"/>
                </a:solidFill>
              </a:rPr>
              <a:t>23032</a:t>
            </a:r>
          </a:p>
        </p:txBody>
      </p:sp>
    </p:spTree>
    <p:extLst>
      <p:ext uri="{BB962C8B-B14F-4D97-AF65-F5344CB8AC3E}">
        <p14:creationId xmlns="" xmlns:p14="http://schemas.microsoft.com/office/powerpoint/2010/main" val="308540392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Rectangle 1528"/>
          <p:cNvSpPr/>
          <p:nvPr/>
        </p:nvSpPr>
        <p:spPr>
          <a:xfrm>
            <a:off x="3786414" y="927188"/>
            <a:ext cx="5921829" cy="47873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1" name="Title 1590"/>
          <p:cNvSpPr>
            <a:spLocks noGrp="1"/>
          </p:cNvSpPr>
          <p:nvPr>
            <p:ph type="title"/>
          </p:nvPr>
        </p:nvSpPr>
        <p:spPr>
          <a:xfrm>
            <a:off x="3968253" y="245122"/>
            <a:ext cx="8838729" cy="457200"/>
          </a:xfrm>
        </p:spPr>
        <p:txBody>
          <a:bodyPr>
            <a:normAutofit fontScale="90000"/>
          </a:bodyPr>
          <a:lstStyle/>
          <a:p>
            <a:r>
              <a:rPr lang="en-US" dirty="0" smtClean="0">
                <a:solidFill>
                  <a:schemeClr val="bg1"/>
                </a:solidFill>
                <a:latin typeface="Arial" pitchFamily="34" charset="0"/>
                <a:cs typeface="Arial" pitchFamily="34" charset="0"/>
              </a:rPr>
              <a:t>BMP2 Signaling Pathway</a:t>
            </a:r>
            <a:endParaRPr lang="en-US" dirty="0">
              <a:solidFill>
                <a:schemeClr val="bg1"/>
              </a:solidFill>
              <a:latin typeface="Arial" pitchFamily="34" charset="0"/>
              <a:cs typeface="Arial" pitchFamily="34" charset="0"/>
            </a:endParaRPr>
          </a:p>
        </p:txBody>
      </p:sp>
      <p:pic>
        <p:nvPicPr>
          <p:cNvPr id="1527" name="Picture 152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8380" y="306765"/>
            <a:ext cx="1664420" cy="1248315"/>
          </a:xfrm>
          <a:prstGeom prst="rect">
            <a:avLst/>
          </a:prstGeom>
        </p:spPr>
      </p:pic>
      <p:sp>
        <p:nvSpPr>
          <p:cNvPr id="1528" name="AutoShape 2" descr="data:image/jpeg;base64,/9j/4AAQSkZJRgABAQAAAQABAAD/2wCEAAkGBhQSERUUExQVFRUWFhgYGBcYFRcXFxgYFRUXFxcaGBcYHSYfHRwjGRQXHy8gIycpLCwsFx4xNTAqNSYrLCkBCQoKDgwOGg8PGikkHSQsKiwsKSwpLCkpKSwpKSwsKSwsLCwsLCkpLCwsLCksLCwsKSwpLCwsKSwsLCwsLCwsLP/AABEIAMIBAwMBIgACEQEDEQH/xAAcAAACAgMBAQAAAAAAAAAAAAADBAIFAAEGBwj/xABNEAABAgMFBAcEBgcECQUBAAABAhEAAyEEEjFBUQVhcZEGEyKBobHBMlKS0RRCYnLh8CMzc4KissJj0uLxBxUkNDVTg5PDJUNUo7MX/8QAGgEAAgMBAQAAAAAAAAAAAAAAAAECAwQFBv/EADMRAAICAQMCBAQDCAMAAAAAAAABAhEDEiExBFEiMkHwE2FxoZHB0SMzQlKBkrHhBRQV/9oADAMBAAIRAxEAPwD1xoRnbHlqLsQSXLUcucfiMPkxGPHm8q5mw0tRRByoA1Qcm09YGdlKBdK2+KrOxPaqavoTFuYGYTGVsywrZIvlhi5LmoO8nBoBPlzwpRBBAKikBsMnDVOnjFsYUttlK2ZRTjgSHfgYjYCSp04YoHIZ8FemJIwYxD6VNCXVLqCxYKqGdwz5g64iJ/Qp4FJrl8ycKvlvHKNdRPGCgzk1IO9vZG4UagO6Db5DBWjaRQogy1EAmofAdzaHFq4wFW20A1SQO5+T/njDM8Wi9S7dCi2FU5O5HhrEVTJ14i6CkqUxzAbs51y5b4VL2xgRtZFCygC9Wf2WxZ9YmdqIp2zX73jSkLi1TAntSLxArRjpQXflhhhAZzBZvSMCWIBSDVWNGPZIPF4kk1x9mA+naQLtMFHcEijY0PEc4wbRo4UkjWkVc20yqlUpQcGozCicKjH1gJEglrqgSx+WZi5ZMq/il+P+xaV2LxVtOYEDNs+z4xSr6pOIUACFZKBKVFIFB9nwxxiKJUv2UzC9GBB7JD4Asx7XOJrqMy/if4Boj2Lk2saHnETak74qxYV1ecouCMKhxj3YxBUia9FhtCN+vCJrrcv8yf8AQNCLQ2hOvhEDOTqISQ4SHx4v4wNaol/6GT1S+/6i+Gh1SxqOcLpWFBwXHzr6whOVFgn2RwEbumz/ABk21VEJR0sCsR5H07rtBfGWP4RHryxHkXTJL7QX95Hgn8I6GHzGfLwdV0FltY0H3lLP8ah6RemKfoclrFJ+6o81qMXCjEJcsnHhC+3NjieZKSooaWpQI1eWPWKlfR6ej2LSTuUD6kx1VsS0yV+xV5yoUtE5lJSx7T1yDB68Yuoo0q2zmZkm2Ix6pY7h/dgKtoz0+3ZlcUl/nHSWmXeBGsVx2eU0TMIDM2nCsR0omrXDZTq2+ge0mYjimMG1pKsFjvcecWc2UvXDea8XEITrKTjLQp9ydYjpJWyH0hHvo+IfOMgKtnJ/5Cef4xqFpHbPpCNRozBqIiZo1HMR5nRLsX2bJgZMYZyfeHMREzU6jmIjpfYZhiKo2Zg1HMRErGo5iItDEF2mYG7BIuijD2s37/CtcoptMy92kMAxJqRR7zUfBucFn9ZeN1SW3kaCm6oNd8CedWsvc3zficNIVACXbJgLdW4vqTgodkAXS/ea7oAnbLn9WqmOrsMm3+XcyTOKW7LuxNMGBfHUkd2+glKnglkgh8yHqWyIoBUZ66QUhm12shJUUtRwCWzq5rQAuS0Lq2qASFJUMPEP5QUTJ5xQlOFXdnNSK5CsZNmzXohxvYHB9e6sKl7YCytpyy2LY1GBxHnjGl25N0Eg9oEilSEh8Dujap03OUN7F/zlEJsyYCSJYIc0zYMx7+14Q9K9sYNNqlr7IYvldxzfBs8d8bVZku90OC7sHiUi8TWWEN4vow58YmoQpbcDBKhHaVs6qUuZdKriSq6MS2Qh5Yis22hZkTRLDrKDdFKqyxpDxpOST4sG9tjm5n+kBADqs84DV5Z/qgH/APSLNmmaP3U/3orEbHtpfrJB/d6s83XuERXse0sxkTG4Szk3vx3/APqdG+JL+4xfFy9vsdBYOk8m03hKvOkObyWo7a6x1CaJHAeUcNsWwrQpZXKVLHVhIJAD9oUoox3LU7vSFixwxylHG7W3zLdTkk5AlqjybpYl7fN3HylqPpHq8yPKekigbZOIIIZRcMR+pXmI34eSnLwdh0alD6JIfKWDzrFkqK/o7NSbNKCSDdQlJ3EJDgxYNEHyTXA9tdV2Yk6SF/zS/lFJ115aVKxS4Bq1QHpvpjF3txDzm/sSOawPSKZNkqRVn/Ji9pFCsPfBFIXmGCpQw/OkAmGAkhefNADmEp9oSpJDkOPP/OGrQh8yOEVq5lcVPvTAMGB/aHx+cZGGaPe/hjIQj6Zuq94fD+MRUlXvD4f8UYbUN/wq+UQVaRor4VZ90W2V0aKFe8n4T/ejRlq1T8B/vRv6QNFfCY19JGivhMFhRFUpWqPgP96BmSfsfB/iiZtO5WWWsDNsHuq5D5wrCiJlMQ4QQS3sNkd50iAkuHaX/wBv8YJ1rkUI7WbVorCNy/ZHCBjQBVm3S/8At/jC8xCQWPUg6FI+cWBhKegKvJKintAuCAaBJ9ISSHYuUy/7H4R84gUS/wCx+EfOB2uzAILzZq2L0Wkqq2D5Uw4wjNtILUtAxwmJFSTv34w9K7Ct9x4iX/Zch84iJSTgJZ4D8YFKSlQBVMmJILsZwfWrZ4jhB5JFAlV5kmpVeOIxMRcI9h6n3BKsY91Hwn5wA2VJwSjkdAdd8PKMKpWAKkDvEQcI9iVsWXYx7qP4vnCypQ90fDMh6bPT7yeYimGz0pqFqxdutLO74BOD5QfDh2QamFVJHuj4ZkQ+iA5D+MeZhcbORkpbftFmnw6UhqQyE3XPfeUeZDwvhQ7INT7iG0bKAl2HNXqYbML7SnApLeR0gyjFU4qPCLIuxW3SryFJwvJUl/vAj1jyTaVlMmZMlEuZcspdsWls+7GPX5hjyPpIr/abTxV/QItwcshm4R2+wNmCTLLF+sImGjMSlNByizTiOMAlrCUJcgAJGO4QojpHICw6xQh6FmesV8st4QH/AEmWkidLukjsHAkfXOnCOQs9oml2mEcZihHcbT6RyZs1SkTEsUIGmCphNC2ohWROBcg+ZjTaMXwrbZxq9qTQf1kz41RJG05xLdarvWR5x11pmMlRrQE55CFLFJaUgN9Qa5h4ewlCnVnNLt0//mn4xGWTaExblU8oYgVDu/AR05l7vExze1ykzVO9CMA+CUb98LYnVBPpJ/8AlD4PwjITlWNCgD2vDKmu6MiI/fJ9VLQTiD8K/VW+BFFC4rvS3J1RvqxmBvBSmvNUaURmQOPVVp3/AJMWARUhxUAHgj1VGjLG7OrS8gd/5aNhQfLmjuwTGKJyJ4ucuCIBgy2V2v7Ov5EQSkEsAkku36vwZMHvHK9r/wC58hA6g1vlj9uvNUIBhKSLoIwVTCtDoABEkFkPoPIRGgYA/WfFzUHGsSl+yOEJgiste2bhAVmHohSsOBhJe3Ek+yT/ANFR890XZsqdD8SvnAzZk6eJ+cc1Yeq9cnv8C7VDsJ2W032oAC+KbppuPCGFCIWm7LBUAAwUSWcskOWqNIrZG3UzFBKSqpaqUgZaqOo4xtwwnGNTlbK5NN7IjbretL3XVUhgUBhX3uEKf60mn6ihXNcsRegUBbLSIkxmfTZG3+0f3/UsU12ErOskFyTX0iAVUjP8G9IaXCaT2jwHrGmEXGKTd/Mg3bE5ljIGILDAGY57zMxOpjJckpLuKjf6kwDpTOKbLNKSQQkMQSCO0nMRkm2JSiSFqZS0pCXd1G4CeJrExEbRaEplqK1BCQS5LEMTgXBH1hAzYk0rjgLiNPu6CK/pP/uc7in+ZEEtlpULTZkBRCVImFQyN1NH4QUKzW0JN1JYngwAw3AQ0uK+020TAtn7EwoLhqhNczruiwmGKchdDgBMjyfasgzLZPA99XK8n0EeqzFR59NuImzScVTFnxLCCEtNjnHVQttC3rmHdkPwhaVsuZMcgOBiTg+g1jobHsxMwhs8H8z5x1svZKESwBgPzWKZTrg1Y8WrdnlVo2StNfIQfZ1qMohz2Tju7o7TadmEcva5CQSO9u+JY8jkRzYlDgtdpzHkLIOKW+JgM98HCGwGAag/wxTIm/ozLOIWhPcVgjwi6K6Z9x+RjWYPUFMvb45XaM0dYrsg9pWJO8ZH7EdWdw5qMcrME0l0gsSS4FKqUTXvgFIsdmSXlJLAO/8AMYyJWdSghILuweubVjcRJI+jwRuz/wCXluAO6IJUHFfEHyTDt85I8UjyJjCpfugcVH+7FtELE7xHvf8A2HyAiNwnJXeF+q4bvKOaPE+ojRQr3h3J+ZgoLEupJ+oc/qoHmqNpsxp2Rl7g8kmGuqPvnuCflETJ+0rm3kBCGQ6oJu/eFWDmh0AiMucABj3JUfIQTqQDn3qUfMwCQsYZufSBgYu1pH5A8yIAvaSNR8SP70bVYdCBoyJdBpgY0ZAFL6gTvCSW4AQgBfSQssOOJwI1ukRq6cOP11NRtG1g4ltV1aVUT5ndC61seJb+WAAc2apNGwbBFOZUIUVbj3/elBvEwwTKKylpZWzkdkqY4kjHPxjcqWEuBxZgGfCgb8iEMAiZeTevHeHBHMAPjAgDU7vGsHmrfmB5H1gBQ74d5VpoKQDOdXZZ69nrRNczVP7ahhfBDqdhQRK12AlVkN5A6ouquLISKM+hxaLBS8kpl40ZKjTuSWjUtS3DhTbkhPiWLd0MVCe1rF10hUsKIvEFwkqZlA4DHDXONWuw3p0qZ2v0aVj2aG8Gq5B5Q5NSSmhJL17ZDeBHhCqrKXY8cVEdxF2EBWTrIEBTP25hWXKTVVKAZRZzIV2ilkoG8ZN6mGJkUZOS6BU7ctvVSlKzZhxMecWcGbNCXA3nSOt6ZWp7st2FVHuFPGKjo6hCprJATTi+v53xFbJk6tou9jW9ElV17xIFSkgs+W546DaO3US0C7ccj7x7hFJO2GQ5JAG4F+AjLZZApSEnssGBamTjwEZ7OioOhW1bUSSyl9o6Mw3FsDSOZ264IL1HZLaHCOynbBFCSG4fjFWbCmZOulPYTUgMMNIsg97opyxbVWc1s+0qM5AViFB33R1JX38Y5ja6QLQVo9m9Sr0oMYvk2pASCVJDjNQHr6Rri7RzpKmGmTGBNGAJpw4wlY5LSkfdHiAYBb9rSrigFgqKSAzmpDYtDK13QBoPIQ2RW7K1e1kOaKxIyyLRkUirUPdHjnXWMh0R1M+vzZxm54qV8419GR7o5P5wuq0q9+X3AqNcInJtQLByTrdIH4RO2KiSkhKhQChyA0gM3aUpOM2WP30vyeAbekBcsJUHBUlwQD9dOsctKs6pZWJRA0LvdB0Trjh4QPhEdVbHVp2tLPsqKvupWrxSkiITNrpBa6t+ATjh7ZEU2wr6VKSsqIIBBUQ74GmWUIWhSjMJU7u5bCj0Y4xXmmoJNb2Sx3NtM6c21Tj9GoAqAcqRRyzsCXxiMv2+5XmmByVEy5ZP9mf4kxNA7fx+aImwTYBG25ap5kAq6xIJNKUAOL6ERzu2x/6rZuCf5pkTsqSNrzC1Lpr/ANNBgu2dnzFbQs8xKFFCQm8oCgZS8TwMMQDpcsi02NiWMzB/ty4vJ5qPvegiu6Q7KXNn2ZSbrS1uXLH2kGgz9kxYzSHqQKnE/dhMaKCy12pN/ZDylwewbRWu1z5ZIuSwLoYDFsTicTDMnZyRaVzwVkqSE4dlmThn9XOJ2ewBE2ZMSghUxnN7FtzsO4QhlRsK1LWu03lKUEzmS5JAAKqDTARaSllyOHi/yjSLKlF5ghN5RUWxJqa4Od8DEwJKycEhzwF5/KENEdqWhCJalTFMnM8S3nESQwIwy4ZRUdJ7YmbYFLQeyq6xIbCYBgd4hqfbFIVIQlF4LopVewEpFSwzJzgoLDycDx+UIWu3EWmXKYMpC1EtWmQOlIltQTRI/Q0WVJq6R2XrVVMIFarK9qlzLyWTLUlqvUncRnrAIhtX6n3hE58xgTCdpQoPeUVPMdLpYJBIASNeME2taRLlLWQ4ANPAeJijJyXQ4OK6UziVlSg1GbPGkc1YbcUTULBZlDk9fCLK3bQ61TKOJc0oIqVy2MSgqW45PseoTrR2XLkboTnWsOCRMJyfdg0LdG7SoyElVQOyToBg/wA4s50xADuPCMrVNo6UJKUbZqbN7PGOD6SWxQWUpUQG7TEh31bd5x1zqmmgZOp9I43pFLAmkDVuUWYudzN1ErWwvZbYOyCHDeIFIttmbJl3bxKqmtQB5PnFGkhADh8+7OBWm1Xsmp3HfGiF38jHOq+Z0ls2XKSgFCA6lIALk4qGBJ0eCWxwhZAqxPgW841PSyJCdLp+FBPnA7fKK5akjE0x3h4kyCOcWiYT/kIyLBGxVapz114RkStEKZ9RGYx9tI+6jJn8oxL/ANqrkkfndFg0RUWxhkiv2lLAlgB6KTx9p45i12WWJouqSkjWrnUnXKOo2osGUSCCxGBfCsUG0bIha3V2TeGQ7XE6Q5eQqfmErOuZ16FKUogqbJKWYigg+07dJRNLpUpQuuAoAEqOFdxfGF59pX1iRflteAAAUcxuA8YqdqWRSbQQQXUot2SoqBJUltQHAYfhFXUSkoLh79uPsSwpanydukpKApNQSkg7itMHEsuSwxNSTrWjbhCFlk9VZ0IVS6EgkkYlYoCTWpaLBMsFSnALHMPmYsd0rHH1oEo1frBwGHJ4FNCXClFRIwLBLcCw843Msy1PRKX+2sjuCbrQFNir7u8IRU7ibytYRI2haVvdAU2LrB8iqMBOAZLPgH0ww1ifUsQXUrio0ofq4ZeLwNa2VxJHgD6QAKTLSSSEqerUCjx9lP8AVAri1an4W/iKz4ZwwnaqFTlSQTfQm8qjAAtmfvCFbDtVMybNlJSU9UQCaMSSRQDhAAcy2TUAHd/kPKF1yXCnDhTipADVHHOJWbaCJoXcVeuqKTQhi2FceMCWtV4sgmpqAkfxKfwEFBYNNnSEBCboSMAlJLVemkDm4hyaYOUp/GGkS1EdscBfKueA8IGVIT7qeQgAWIGQfuUrxUwiBCt47wP5QfODqtIyBI1ZhzMKTLYcAz8SrndHrAIr9oIN6W7e2nU56kxrakkLlLSrApIMTt0pTgkg3TewYUyirt15SVFaiwBLCgoN0HwZT3XAn1Ecez5OEtdnZRJx/LxXrLqiy22spWUnJh/luiukoKjT8tFemrsvUlJKju+g5eUoHUxfiyJbAcooeh8lk8Q/pHV/RiRGKXJuitiqmJupUo7zyjzPaczrFFWilEx6ntKz9ljgcY822vLCZqxlnvObd8WYnuV5VsVS5oVyHlXxgPUAgtE1yXQVDEFm3HCLjZuyL8sqL0UzD6zY4xpUW/KZJSSVyH1qvzJe5Cj/ACj1MMFI0gcpI60kCglt3lVfIRsqOQiTRBP1Ch4yMKoyFRM+gkqJGExVHf2cMt3s+MRRIvEG4kauXLO43ZmMEomlxR+8tsW0iUoXCX6tI3FidMYtKiO0ZH6JSUAOzAUAc0A3ViitWx505QKpaEgF+0tyRoQB6x0K5oODmoyLUIOOEEMD43CkygPR1RuutKbpBFxGm9RMPf6sH1pkxX790ckND0xYGJA4loEZ4yc8AfPCIrbgdIBL2bLSXCEvqznmYGD+kPBX8yYYXNON3mR6PC5/Wdx80wDDKgSo5q12tf8ArWWi+q5c9m8br9Wv6uGIiW3rHMXbbKpKVKQkgqIe6GW9cnaHRGwPSmYRabGASxmVDlj25eIi7m4j7x8oQ25slU2fZ1hSUiWpy7ue0gsGH2c2iwUHINSHOAd6Njhn4QMEc/s//iVp/Zp/8cZ0flkWu2EggGYGLFiyluxi6RYwJilhCQpWJIF4s2JDvgKOIL1Rr2jXT0d27mgsKKDo7YFykTb4a9OUoVBo2bGnCLCYtVQL2JwSKdr3lUhtUoAc8S/nCa7QXIBNHoEk5nPDSAAcySoiv8SifBLCAKlJT9a7uSycOFYIuWontO2qlsMfdS3nAiwHtfCLo5/jBQNg13PdKvtH5q4mAm1E0Ddzqp4CClIxCHOpqeZp4xFSFHEtw/D5w6I2JzjSuJ1YeAiuKXcGLC0GEwntcY3xVKjkylbbOE6R2T9MoCuHHD8PKFNlSGXXAg+UdhtHZJXMvBmbtPuw8/CKVOz1BYF0hjUsWDlqnSsYM2OW7R1emzRdJncbCsQEtLgDsp8hFqJWhpAbLJLDKgpDXVtHLO0J2uygh8Wq2seS2+SpRUohqksaYqyEexFMcV0qsLzLiRVQvFTZYfPnFmNO6RVlaSuT4OM2fIeW7P8ApB4g4Dczx3FjkpCEhIoBSFNlbHCEJ3VbiItEojs4cendnnuoza3S9BG22EKDihyMVKlMK0/Ax0akuYoOk01MtUtRLAhSdahiKc4M8FVj6bI1LSxVVorGRTTZ0xRJTLWxwcMYyMWx0NTPqv6OM3PEnywjBLAwAHANFeraSlyyUomoDs8xBQSGdwD2gMnIEB2fLWVvlmQ/JzjF6g3G2yiWTTNRSHJ9pZnUA5YUri2JPpAdp2gSpd9RURTXP7KWiq6TrrKphOPDEGD9Kiv6MskBnTQVPtCK9UU4cu3Wy4p1yTbfir0LaUkMCAA4Bw1Dxi5gGJEKWWyFUtBK1sUJoDdHsjSvjELBaETL91C0hCrt5aCAojNN6pAOcZnLM3UYpfV/kr/yXpKrCzrSCCzmhwERKO2SxPJqtqYBKkTJUu6qYqco3iVFIHcAmgAhxJqrj/SIsgprztP6KvzZGVXsLKs3bvsgFme6CrvUwPjGl2YEglyRhgG4NXxhkwlb3YXbr/acjEPQY0i1ESXYByfmfUwKfbAnFh94hOLtTHI5ZGFlWSYfamqA0SBLTXea4bs+Da/1bLp2QqjPVZZyfaUWxUcs4Yga9rA+xemHSWl/FVO9odQafnWF55u4impIbzCfOAiYtWBpuBZtxN0Y8YQDU1VOflFTOWkqIcmp7LKOegFBXUQ6iWQKt6v3ABoDMtBDgZE5E5nMskc4EDAyJRVVSVJwZyH34ORzja1oScn3VPhWBzFk5k8yPBk8yYAs0/LY6Bk+JiW7IukTm2urAc8eQc56Qt1yiS/oPUnyjfVFmApyHIN6xGZKKRjpQYeg8IlFborm6ixO0GAnEHcInPMbCXSN0bzlEZqWrzjOrBBeuHm/pBVwH2UnRx3UV4QmCLXZtqdN04p8soavvFHLmXSCPyIbXa7rHFxSOR1PTtT8K5O90nVKWLxvyjVrtQQneaAcPyIopqiouamD2hRUz1LOe/8AACAqjf0+BYl8zm9V1LzSpcAyIwUrGNEZppGkxkAYpekgrJP2z4oPyi6SIpuk2Er9p/QqKM/kZp6b94iuMZGoyOSds+lgYiTFbO6QSrizKWiapDAhKgoAqJAcppkaYxU7O2xPmTUirE1DJAbPCopnGlutiuONyTYXpV7Es6TvR4c6Tj/Zpn7v84gHSWzKXLAQkqImigD/AFYsNrWXrJKkOE3gKnAMQfSNKkkoP5/mjI025r5CmxJy1WaWqYgy1FIok3jdFEksKEhi2Tw2E19nvUXPqYT2dZxZ5KZYWVM9VVDqUVFiSAzmgfSJTLa1SedB6eZjJkyRhvJo01b8KFpFyXOmoT1ylrSZi1qvKQKdlIUaChokZCsPXwCcXfAAn6ohdNqKiAXIPECvBtd8HC2Wd5A/hf0iOPNDKrg7oc073Izp5H1TXv8AJ/EiElWtRLBuAqe8Idu9Qh2bZ0qLkPuJJHw4RpUoFt2GLchFhATlyVuD5sPAOT3qgylMeJbz+UGMLzDUfe/PnDEIqt0tNoEm6esUkrvMGapxxyNInL2ghU1csKdSACQxDPqo44jCKq1U2pK3yT5TI1s//iNp/Zo8kQ6FZczTT86RWWiekKLkO53qxyT2jnoMd8b2auaRNM0N+kVcokdkCmFedYkZpBVdABcuWcnjgN1TAtg5FjfVgg8Vm7yFVeKYmZiU6E5sH8fmYhNmEs5fy8GGvvQApejO2WLeDD4RhjD3YtkanWwtQd5rh3t4wCeSxJOTj5t/nBvoxz+Z/DnEFJTUCuv5FIsx+ZFOV+BiM+N2eoaIzBlpGIUxEbTlhFRtuyeI8jGLMbWCkMoFJLEXgUhmNXNMxzgY0mLgNwyjQSXA1wjYLinPGJ2f2g9Gryr6QxeploPaLcOVPSBGJDfjEVQUKwbxBUbnKYRoDWAZoRQdMLQEIlqVQCYP5VR0Ecl/pBV2JadVk8k/4ooz+RmnpleRUc/M6UB6IU3EDwaMir6nhGRzfAdnTI+xepTdusLrMzC63DCASxLRRISH90eZEVywtQqT3lhyDnxg1ms58smFN5qYwLr3OSWODJfDpbsPa1lNQTXIcAOPlFcu1Emgrxc+Dq5kRbz5N5qs0DRY0jJ+Pyw8Isz4s+SdRlUSMZRS3W5UhC1cd34OeZEEl7KOZbwPOp8RFu0QMQh/x+Nbzbfv36jeV+gpJsKU+egfz8YhM/WD7w/lMOGE53tjin5RvhjjBVFUVtt8lD0oti0TbKEqUlKpnaALAsuXi2IqecXVrtiUFN5aU3lMAcVE0ATvcjWK3pHsozVyFBSUiWsqL3iTVJYMPs5tDO0bEiaqWpSb1xRIJJSAaF8rx7I/GLCAS121KFy0kkFZYJCSp8sfqgEgvG5grli9S3uxFc+8oAEvol2/eP4RICrccMcE5mue7CEMQn2FJnpnMbyUlIN66mt7Ihye1EVTheUUuSWe6A2WKiPOGJ9jdRwbe6jhoac3iIswerHR6keg7gIYheSXBVQVOFXce8RXuLQnNnpvkO6gTQAqUO4O3NMNSdpIm3wgk3FXVUIq2TwGfMIoMyXb7xhoRBAFSsEHQkEkakDyJMDmWmnZFNTQD0iMwNVRDvxrww5wGfOzw3q9B8hDIkJxepJI4smu80PKBSlCoDZYd+ZqYBNtDmgKj3ty+Zg1mlqD3tKAZRODqSK8quDBTQ/EeUBmKZuIg0wMYXtSaPoQY2nLQwlF5xXmY71c5lCXUAMHxyFN0cPsms2UDS9MQG/eBPgDHo8ySk4gHu9Yx9UpSpJnQ6Okm2VCpVmnAG7JVe+ykHnQwGd0SkqwvoOqVk+CnpBzsmWTduFL6O3Ij1gkjZIkpBClXUFa+L1Y9waIJtcMvcYvlHB7QI6xYSGSFKCWOSSRnqz4nGFuJgorXWvONLl8o6K2Rx3uxb2lNl8oOpMQSgu75YE1iS1PugQMGY4Xp3PebKTolR5lh/LHdKwjzPpPa79rXolk8hXxJjL1L8NG/ol+0srTwMZGGYNTyjI5ulnb1L3R9dpKBgHO4XjziRUo5AcS55D5wqmyTFBlzGGksMANHNYLKUhAupJLPmVHUxoSSVJGLf1Joe8xL0fADOJkxBR7X7p8xGzAwRhMIW/bMmT+smJSfdd1fCl1eEct0t2utE6YlUxSZSEJN1Juu6QS5SxNd+kcvbJ6hLvSwCaEUDYPCIOdbHZ2zpuMJUsn7Uw3R8IrzKYuZE4rCFZqlpVRgO0ATi7V4x4TYOkc3rXV2goh0s9PsjKke27Onfo5BAxlSx/A/pDqgi2+Qk+YQogM9MHWqvllpATIJIvO5951U3hNMqOoxZFUU+2NudRMky7l4zVM7sALyUnie14QEx1NmAZ3LdwBGYSGA5QKcrtD739Ig0+0pR7SglywcgOTgA+cKz1dofeP8ghAVUraSztCZKKv0aZThLDEhBc6+0Yhs3aa12u0IUexLuhIYUc1rmYDZ5ChtCfNKSEdWEhRYAlpeD44GMssgS506YCSqap2oAAHZmc54lu6GRFOi0yloOs9XkT6w5arSAcWx8ye+CSLKQGACQ74AY7h6vE0WJIridTEXkiiSg2V6FLV7CW3keX5EbGzR9ck+UWSoCoxW8jfBNY0uQIlgUAaIKMEUYEqDG/GvqLKvA/oL2hMAIhmdC6Y7BwTdnF1QWGvJLgkOOXfFxK6SLFCO9KiP4S/nFQI2YkmCbXB0Nl6VEHtKLfaR6pJhraPSNCrPMCSkkoKaK97s4Y5xyLxFRfKE4QfoWLNNepoloiJnExNEt4ISBDZUgM2WAyiK+XCAqW8SmzHgRhcD5FNp2wSpSlqPsgnl+Wjyf6SVFSjiokniS5jrenW1uyJIxUxVuSDQd5HhHIFDRjzS1Ojp9PFxjZLGsZCy1l4yKKNNn15tBRdno4plnFjLQAAAAOFIyMgAGr2hwPmIT2tMKZZIJBbItG4yGB510vqC9XlSner9gYwhaUjqZQal0U/dHzjUZEJFD5Zy+xg0pZGN5IfNjjWPaNlfqbN+yl//nGRkSfJOA1bFkdWxIdaQd40jm+l/wDvVj+//wCSXGRkCLAfTP8AX2P9r/VLi/OJ7/6Y1GQMS5Km0fXOd7HPnDNlSGwjIyK8nBZj5JmBqjIyM5cCVAVRkZDRFglQFcZGRKHmX1IT8j+jBTIXOMbjI7Z58wYmNrjIyGgZCMMbjIZEIg9kd/nCsyMjISJsHAp0ZGQmOJ5Tt9RNrnPXtkdwoPCFUGMjI58+WdiHCE4yMjICR//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www.udel.edu/chem/white/HHMI4/EB2012/Lauren-Gurski-EB2012-Post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23407" y="2971352"/>
            <a:ext cx="1711036" cy="1283277"/>
          </a:xfrm>
          <a:prstGeom prst="rect">
            <a:avLst/>
          </a:prstGeom>
          <a:noFill/>
          <a:extLst>
            <a:ext uri="{909E8E84-426E-40DD-AFC4-6F175D3DCCD1}">
              <a14:hiddenFill xmlns="" xmlns:a14="http://schemas.microsoft.com/office/drawing/2010/main">
                <a:solidFill>
                  <a:srgbClr val="FFFFFF"/>
                </a:solidFill>
              </a14:hiddenFill>
            </a:ext>
          </a:extLst>
        </p:spPr>
      </p:pic>
      <p:pic>
        <p:nvPicPr>
          <p:cNvPr id="1531" name="Picture 153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86991" y="1653260"/>
            <a:ext cx="1760383" cy="1320287"/>
          </a:xfrm>
          <a:prstGeom prst="rect">
            <a:avLst/>
          </a:prstGeom>
        </p:spPr>
      </p:pic>
      <p:pic>
        <p:nvPicPr>
          <p:cNvPr id="4106" name="Picture 10" descr="http://www.udel.edu/chem/white/HHMI4/Summer11/S11-DAngel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56518" y="5675311"/>
            <a:ext cx="687784" cy="951757"/>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http://i1.ytimg.com/vi/DnOmH8u773M/hqdefault.jpg?feature=o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51611" y="4364475"/>
            <a:ext cx="1752600" cy="1314450"/>
          </a:xfrm>
          <a:prstGeom prst="rect">
            <a:avLst/>
          </a:prstGeom>
          <a:noFill/>
          <a:extLst>
            <a:ext uri="{909E8E84-426E-40DD-AFC4-6F175D3DCCD1}">
              <a14:hiddenFill xmlns="" xmlns:a14="http://schemas.microsoft.com/office/drawing/2010/main">
                <a:solidFill>
                  <a:srgbClr val="FFFFFF"/>
                </a:solidFill>
              </a14:hiddenFill>
            </a:ext>
          </a:extLst>
        </p:spPr>
      </p:pic>
      <p:pic>
        <p:nvPicPr>
          <p:cNvPr id="1609" name="Picture 1608"/>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68253" y="1384388"/>
            <a:ext cx="5303520" cy="3956050"/>
          </a:xfrm>
          <a:prstGeom prst="rect">
            <a:avLst/>
          </a:prstGeom>
          <a:noFill/>
          <a:ln>
            <a:solidFill>
              <a:schemeClr val="tx1"/>
            </a:solidFill>
          </a:ln>
          <a:effectLst/>
          <a:extLst/>
        </p:spPr>
      </p:pic>
      <p:sp>
        <p:nvSpPr>
          <p:cNvPr id="1610" name="TextBox 1609"/>
          <p:cNvSpPr txBox="1"/>
          <p:nvPr/>
        </p:nvSpPr>
        <p:spPr>
          <a:xfrm>
            <a:off x="9073182" y="5979211"/>
            <a:ext cx="3733800" cy="707886"/>
          </a:xfrm>
          <a:prstGeom prst="rect">
            <a:avLst/>
          </a:prstGeom>
          <a:noFill/>
        </p:spPr>
        <p:txBody>
          <a:bodyPr wrap="square" rtlCol="0">
            <a:spAutoFit/>
          </a:bodyPr>
          <a:lstStyle/>
          <a:p>
            <a:r>
              <a:rPr lang="en-US" sz="1000" b="1" dirty="0" err="1">
                <a:solidFill>
                  <a:schemeClr val="bg1"/>
                </a:solidFill>
                <a:latin typeface="Arial" pitchFamily="34" charset="0"/>
                <a:cs typeface="Arial" pitchFamily="34" charset="0"/>
              </a:rPr>
              <a:t>Bragdon</a:t>
            </a:r>
            <a:r>
              <a:rPr lang="en-US" sz="1000" b="1" dirty="0">
                <a:solidFill>
                  <a:schemeClr val="bg1"/>
                </a:solidFill>
                <a:latin typeface="Arial" pitchFamily="34" charset="0"/>
                <a:cs typeface="Arial" pitchFamily="34" charset="0"/>
              </a:rPr>
              <a:t> B, et al. Biophysical Journal, </a:t>
            </a:r>
            <a:r>
              <a:rPr lang="en-US" sz="1000" b="1" dirty="0" smtClean="0">
                <a:solidFill>
                  <a:schemeClr val="bg1"/>
                </a:solidFill>
                <a:latin typeface="Arial" pitchFamily="34" charset="0"/>
                <a:cs typeface="Arial" pitchFamily="34" charset="0"/>
              </a:rPr>
              <a:t>2010</a:t>
            </a:r>
          </a:p>
          <a:p>
            <a:r>
              <a:rPr lang="en-US" sz="1000" b="1" dirty="0" err="1" smtClean="0">
                <a:solidFill>
                  <a:schemeClr val="bg1"/>
                </a:solidFill>
                <a:latin typeface="Arial" pitchFamily="34" charset="0"/>
                <a:cs typeface="Arial" pitchFamily="34" charset="0"/>
              </a:rPr>
              <a:t>Bragdon</a:t>
            </a:r>
            <a:r>
              <a:rPr lang="en-US" sz="1000" b="1" dirty="0" smtClean="0">
                <a:solidFill>
                  <a:schemeClr val="bg1"/>
                </a:solidFill>
                <a:latin typeface="Arial" pitchFamily="34" charset="0"/>
                <a:cs typeface="Arial" pitchFamily="34" charset="0"/>
              </a:rPr>
              <a:t> et al., Bone,  2011</a:t>
            </a:r>
            <a:endParaRPr lang="en-US" sz="1000" b="1" dirty="0">
              <a:solidFill>
                <a:schemeClr val="bg1"/>
              </a:solidFill>
              <a:latin typeface="Arial" pitchFamily="34" charset="0"/>
              <a:cs typeface="Arial" pitchFamily="34" charset="0"/>
            </a:endParaRPr>
          </a:p>
          <a:p>
            <a:r>
              <a:rPr lang="en-US" sz="1000" b="1" dirty="0" err="1" smtClean="0">
                <a:solidFill>
                  <a:schemeClr val="bg1"/>
                </a:solidFill>
                <a:latin typeface="Arial" pitchFamily="34" charset="0"/>
                <a:cs typeface="Arial" pitchFamily="34" charset="0"/>
              </a:rPr>
              <a:t>Moseychuck</a:t>
            </a:r>
            <a:r>
              <a:rPr lang="en-US" sz="1000" b="1" dirty="0" smtClean="0">
                <a:solidFill>
                  <a:schemeClr val="bg1"/>
                </a:solidFill>
                <a:latin typeface="Arial" pitchFamily="34" charset="0"/>
                <a:cs typeface="Arial" pitchFamily="34" charset="0"/>
              </a:rPr>
              <a:t> et al., JCCS, 2013</a:t>
            </a:r>
          </a:p>
          <a:p>
            <a:r>
              <a:rPr lang="en-US" sz="1000" b="1" dirty="0" smtClean="0">
                <a:solidFill>
                  <a:schemeClr val="bg1"/>
                </a:solidFill>
                <a:latin typeface="Arial" pitchFamily="34" charset="0"/>
                <a:cs typeface="Arial" pitchFamily="34" charset="0"/>
              </a:rPr>
              <a:t>Akkiraju et al., in preparation</a:t>
            </a:r>
            <a:endParaRPr lang="en-US" sz="10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2784067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63236" y="2000205"/>
            <a:ext cx="11486662" cy="38434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5794" y="279805"/>
            <a:ext cx="10515600" cy="1325563"/>
          </a:xfrm>
        </p:spPr>
        <p:txBody>
          <a:bodyPr>
            <a:normAutofit fontScale="90000"/>
          </a:bodyPr>
          <a:lstStyle/>
          <a:p>
            <a:pPr algn="ctr"/>
            <a:r>
              <a:rPr lang="en-US" dirty="0" smtClean="0">
                <a:solidFill>
                  <a:schemeClr val="bg1"/>
                </a:solidFill>
              </a:rPr>
              <a:t>CK2 is a </a:t>
            </a:r>
            <a:r>
              <a:rPr lang="en-US" dirty="0">
                <a:solidFill>
                  <a:schemeClr val="bg1"/>
                </a:solidFill>
              </a:rPr>
              <a:t>K</a:t>
            </a:r>
            <a:r>
              <a:rPr lang="en-US" dirty="0" smtClean="0">
                <a:solidFill>
                  <a:schemeClr val="bg1"/>
                </a:solidFill>
              </a:rPr>
              <a:t>ey Switch of BMP2 Dependent  </a:t>
            </a:r>
            <a:r>
              <a:rPr lang="en-US" dirty="0">
                <a:solidFill>
                  <a:schemeClr val="bg1"/>
                </a:solidFill>
              </a:rPr>
              <a:t>S</a:t>
            </a:r>
            <a:r>
              <a:rPr lang="en-US" dirty="0" smtClean="0">
                <a:solidFill>
                  <a:schemeClr val="bg1"/>
                </a:solidFill>
              </a:rPr>
              <a:t>tem </a:t>
            </a:r>
            <a:r>
              <a:rPr lang="en-US" dirty="0">
                <a:solidFill>
                  <a:schemeClr val="bg1"/>
                </a:solidFill>
              </a:rPr>
              <a:t>C</a:t>
            </a:r>
            <a:r>
              <a:rPr lang="en-US" dirty="0" smtClean="0">
                <a:solidFill>
                  <a:schemeClr val="bg1"/>
                </a:solidFill>
              </a:rPr>
              <a:t>ell </a:t>
            </a:r>
            <a:r>
              <a:rPr lang="en-US" dirty="0">
                <a:solidFill>
                  <a:schemeClr val="bg1"/>
                </a:solidFill>
              </a:rPr>
              <a:t/>
            </a:r>
            <a:br>
              <a:rPr lang="en-US" dirty="0">
                <a:solidFill>
                  <a:schemeClr val="bg1"/>
                </a:solidFill>
              </a:rPr>
            </a:br>
            <a:r>
              <a:rPr lang="en-US" dirty="0" smtClean="0">
                <a:solidFill>
                  <a:schemeClr val="bg1"/>
                </a:solidFill>
              </a:rPr>
              <a:t>Differentiation</a:t>
            </a:r>
            <a:endParaRPr lang="en-US" dirty="0">
              <a:solidFill>
                <a:schemeClr val="bg1"/>
              </a:solidFill>
            </a:endParaRPr>
          </a:p>
        </p:txBody>
      </p:sp>
      <p:grpSp>
        <p:nvGrpSpPr>
          <p:cNvPr id="23" name="Group 42"/>
          <p:cNvGrpSpPr>
            <a:grpSpLocks/>
          </p:cNvGrpSpPr>
          <p:nvPr/>
        </p:nvGrpSpPr>
        <p:grpSpPr bwMode="auto">
          <a:xfrm>
            <a:off x="820204" y="2218925"/>
            <a:ext cx="3012498" cy="3406020"/>
            <a:chOff x="5510150" y="990600"/>
            <a:chExt cx="2590800" cy="2819400"/>
          </a:xfrm>
        </p:grpSpPr>
        <p:grpSp>
          <p:nvGrpSpPr>
            <p:cNvPr id="24" name="Group 16"/>
            <p:cNvGrpSpPr>
              <a:grpSpLocks/>
            </p:cNvGrpSpPr>
            <p:nvPr/>
          </p:nvGrpSpPr>
          <p:grpSpPr bwMode="auto">
            <a:xfrm>
              <a:off x="6019800" y="990600"/>
              <a:ext cx="2073275" cy="2819400"/>
              <a:chOff x="4343400" y="990600"/>
              <a:chExt cx="2073275" cy="2819400"/>
            </a:xfrm>
          </p:grpSpPr>
          <p:grpSp>
            <p:nvGrpSpPr>
              <p:cNvPr id="32" name="Group 27"/>
              <p:cNvGrpSpPr>
                <a:grpSpLocks/>
              </p:cNvGrpSpPr>
              <p:nvPr/>
            </p:nvGrpSpPr>
            <p:grpSpPr bwMode="auto">
              <a:xfrm>
                <a:off x="4343400" y="990600"/>
                <a:ext cx="2073275" cy="2819400"/>
                <a:chOff x="4343400" y="990600"/>
                <a:chExt cx="2073089" cy="2819400"/>
              </a:xfrm>
            </p:grpSpPr>
            <p:pic>
              <p:nvPicPr>
                <p:cNvPr id="37"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43400" y="990600"/>
                  <a:ext cx="2073089"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Rectangle 37"/>
                <p:cNvSpPr/>
                <p:nvPr/>
              </p:nvSpPr>
              <p:spPr>
                <a:xfrm>
                  <a:off x="5867201" y="990600"/>
                  <a:ext cx="533352" cy="761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4495724" y="1143317"/>
                  <a:ext cx="685738" cy="60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4571917" y="2742656"/>
                  <a:ext cx="457159" cy="305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5033838" y="2591616"/>
                  <a:ext cx="380966" cy="4564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40975" y="2578925"/>
                  <a:ext cx="27766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3" name="Oval 32"/>
              <p:cNvSpPr/>
              <p:nvPr/>
            </p:nvSpPr>
            <p:spPr>
              <a:xfrm>
                <a:off x="5146613" y="2297928"/>
                <a:ext cx="228600" cy="22823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5133913" y="2776220"/>
                <a:ext cx="228600" cy="22823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157725" y="3128645"/>
                <a:ext cx="228600" cy="22823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5105338" y="2586581"/>
                <a:ext cx="381000" cy="755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Rectangle 24"/>
            <p:cNvSpPr/>
            <p:nvPr/>
          </p:nvSpPr>
          <p:spPr>
            <a:xfrm>
              <a:off x="7872350" y="990600"/>
              <a:ext cx="228600" cy="305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 name="Picture 1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24600" y="1447800"/>
              <a:ext cx="428625"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20000" y="1447800"/>
              <a:ext cx="3619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20"/>
            <p:cNvSpPr txBox="1">
              <a:spLocks noChangeArrowheads="1"/>
            </p:cNvSpPr>
            <p:nvPr/>
          </p:nvSpPr>
          <p:spPr bwMode="auto">
            <a:xfrm>
              <a:off x="5586350" y="2252990"/>
              <a:ext cx="1188146"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Geneva" pitchFamily="-108" charset="-128"/>
                </a:defRPr>
              </a:lvl1pPr>
              <a:lvl2pPr marL="742950" indent="-285750" eaLnBrk="0" hangingPunct="0">
                <a:defRPr>
                  <a:solidFill>
                    <a:schemeClr val="tx1"/>
                  </a:solidFill>
                  <a:latin typeface="Arial" panose="020B0604020202020204" pitchFamily="34" charset="0"/>
                  <a:ea typeface="Geneva" pitchFamily="-108" charset="-128"/>
                </a:defRPr>
              </a:lvl2pPr>
              <a:lvl3pPr marL="1143000" indent="-228600" eaLnBrk="0" hangingPunct="0">
                <a:defRPr>
                  <a:solidFill>
                    <a:schemeClr val="tx1"/>
                  </a:solidFill>
                  <a:latin typeface="Arial" panose="020B0604020202020204" pitchFamily="34" charset="0"/>
                  <a:ea typeface="Geneva" pitchFamily="-108" charset="-128"/>
                </a:defRPr>
              </a:lvl3pPr>
              <a:lvl4pPr marL="1600200" indent="-228600" eaLnBrk="0" hangingPunct="0">
                <a:defRPr>
                  <a:solidFill>
                    <a:schemeClr val="tx1"/>
                  </a:solidFill>
                  <a:latin typeface="Arial" panose="020B0604020202020204" pitchFamily="34" charset="0"/>
                  <a:ea typeface="Geneva" pitchFamily="-108" charset="-128"/>
                </a:defRPr>
              </a:lvl4pPr>
              <a:lvl5pPr marL="2057400" indent="-228600" eaLnBrk="0" hangingPunct="0">
                <a:defRPr>
                  <a:solidFill>
                    <a:schemeClr val="tx1"/>
                  </a:solidFill>
                  <a:latin typeface="Arial" panose="020B0604020202020204" pitchFamily="34" charset="0"/>
                  <a:ea typeface="Geneva"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9pPr>
            </a:lstStyle>
            <a:p>
              <a:pPr eaLnBrk="1" hangingPunct="1"/>
              <a:r>
                <a:rPr lang="en-US" sz="1100"/>
                <a:t>(213-217)CK2.3</a:t>
              </a:r>
            </a:p>
          </p:txBody>
        </p:sp>
        <p:sp>
          <p:nvSpPr>
            <p:cNvPr id="29" name="TextBox 24"/>
            <p:cNvSpPr txBox="1">
              <a:spLocks noChangeArrowheads="1"/>
            </p:cNvSpPr>
            <p:nvPr/>
          </p:nvSpPr>
          <p:spPr bwMode="auto">
            <a:xfrm>
              <a:off x="5510150" y="2778825"/>
              <a:ext cx="126509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Geneva" pitchFamily="-108" charset="-128"/>
                </a:defRPr>
              </a:lvl1pPr>
              <a:lvl2pPr marL="742950" indent="-285750" eaLnBrk="0" hangingPunct="0">
                <a:defRPr>
                  <a:solidFill>
                    <a:schemeClr val="tx1"/>
                  </a:solidFill>
                  <a:latin typeface="Arial" panose="020B0604020202020204" pitchFamily="34" charset="0"/>
                  <a:ea typeface="Geneva" pitchFamily="-108" charset="-128"/>
                </a:defRPr>
              </a:lvl2pPr>
              <a:lvl3pPr marL="1143000" indent="-228600" eaLnBrk="0" hangingPunct="0">
                <a:defRPr>
                  <a:solidFill>
                    <a:schemeClr val="tx1"/>
                  </a:solidFill>
                  <a:latin typeface="Arial" panose="020B0604020202020204" pitchFamily="34" charset="0"/>
                  <a:ea typeface="Geneva" pitchFamily="-108" charset="-128"/>
                </a:defRPr>
              </a:lvl3pPr>
              <a:lvl4pPr marL="1600200" indent="-228600" eaLnBrk="0" hangingPunct="0">
                <a:defRPr>
                  <a:solidFill>
                    <a:schemeClr val="tx1"/>
                  </a:solidFill>
                  <a:latin typeface="Arial" panose="020B0604020202020204" pitchFamily="34" charset="0"/>
                  <a:ea typeface="Geneva" pitchFamily="-108" charset="-128"/>
                </a:defRPr>
              </a:lvl4pPr>
              <a:lvl5pPr marL="2057400" indent="-228600" eaLnBrk="0" hangingPunct="0">
                <a:defRPr>
                  <a:solidFill>
                    <a:schemeClr val="tx1"/>
                  </a:solidFill>
                  <a:latin typeface="Arial" panose="020B0604020202020204" pitchFamily="34" charset="0"/>
                  <a:ea typeface="Geneva"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9pPr>
            </a:lstStyle>
            <a:p>
              <a:pPr eaLnBrk="1" hangingPunct="1"/>
              <a:r>
                <a:rPr lang="en-US" sz="1100"/>
                <a:t>(324 -328) CK2.2</a:t>
              </a:r>
            </a:p>
          </p:txBody>
        </p:sp>
        <p:sp>
          <p:nvSpPr>
            <p:cNvPr id="30" name="TextBox 26"/>
            <p:cNvSpPr txBox="1">
              <a:spLocks noChangeArrowheads="1"/>
            </p:cNvSpPr>
            <p:nvPr/>
          </p:nvSpPr>
          <p:spPr bwMode="auto">
            <a:xfrm>
              <a:off x="5510150" y="3124200"/>
              <a:ext cx="122661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Geneva" pitchFamily="-108" charset="-128"/>
                </a:defRPr>
              </a:lvl1pPr>
              <a:lvl2pPr marL="742950" indent="-285750" eaLnBrk="0" hangingPunct="0">
                <a:defRPr>
                  <a:solidFill>
                    <a:schemeClr val="tx1"/>
                  </a:solidFill>
                  <a:latin typeface="Arial" panose="020B0604020202020204" pitchFamily="34" charset="0"/>
                  <a:ea typeface="Geneva" pitchFamily="-108" charset="-128"/>
                </a:defRPr>
              </a:lvl2pPr>
              <a:lvl3pPr marL="1143000" indent="-228600" eaLnBrk="0" hangingPunct="0">
                <a:defRPr>
                  <a:solidFill>
                    <a:schemeClr val="tx1"/>
                  </a:solidFill>
                  <a:latin typeface="Arial" panose="020B0604020202020204" pitchFamily="34" charset="0"/>
                  <a:ea typeface="Geneva" pitchFamily="-108" charset="-128"/>
                </a:defRPr>
              </a:lvl3pPr>
              <a:lvl4pPr marL="1600200" indent="-228600" eaLnBrk="0" hangingPunct="0">
                <a:defRPr>
                  <a:solidFill>
                    <a:schemeClr val="tx1"/>
                  </a:solidFill>
                  <a:latin typeface="Arial" panose="020B0604020202020204" pitchFamily="34" charset="0"/>
                  <a:ea typeface="Geneva" pitchFamily="-108" charset="-128"/>
                </a:defRPr>
              </a:lvl4pPr>
              <a:lvl5pPr marL="2057400" indent="-228600" eaLnBrk="0" hangingPunct="0">
                <a:defRPr>
                  <a:solidFill>
                    <a:schemeClr val="tx1"/>
                  </a:solidFill>
                  <a:latin typeface="Arial" panose="020B0604020202020204" pitchFamily="34" charset="0"/>
                  <a:ea typeface="Geneva"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9pPr>
            </a:lstStyle>
            <a:p>
              <a:pPr eaLnBrk="1" hangingPunct="1"/>
              <a:r>
                <a:rPr lang="en-US" sz="1100"/>
                <a:t>(475-479) CK2.1</a:t>
              </a:r>
            </a:p>
          </p:txBody>
        </p:sp>
        <p:sp>
          <p:nvSpPr>
            <p:cNvPr id="31" name="TextBox 27"/>
            <p:cNvSpPr txBox="1">
              <a:spLocks noChangeArrowheads="1"/>
            </p:cNvSpPr>
            <p:nvPr/>
          </p:nvSpPr>
          <p:spPr bwMode="auto">
            <a:xfrm>
              <a:off x="6096000" y="2514600"/>
              <a:ext cx="72487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Geneva" pitchFamily="-108" charset="-128"/>
                </a:defRPr>
              </a:lvl1pPr>
              <a:lvl2pPr marL="742950" indent="-285750" eaLnBrk="0" hangingPunct="0">
                <a:defRPr>
                  <a:solidFill>
                    <a:schemeClr val="tx1"/>
                  </a:solidFill>
                  <a:latin typeface="Arial" panose="020B0604020202020204" pitchFamily="34" charset="0"/>
                  <a:ea typeface="Geneva" pitchFamily="-108" charset="-128"/>
                </a:defRPr>
              </a:lvl2pPr>
              <a:lvl3pPr marL="1143000" indent="-228600" eaLnBrk="0" hangingPunct="0">
                <a:defRPr>
                  <a:solidFill>
                    <a:schemeClr val="tx1"/>
                  </a:solidFill>
                  <a:latin typeface="Arial" panose="020B0604020202020204" pitchFamily="34" charset="0"/>
                  <a:ea typeface="Geneva" pitchFamily="-108" charset="-128"/>
                </a:defRPr>
              </a:lvl3pPr>
              <a:lvl4pPr marL="1600200" indent="-228600" eaLnBrk="0" hangingPunct="0">
                <a:defRPr>
                  <a:solidFill>
                    <a:schemeClr val="tx1"/>
                  </a:solidFill>
                  <a:latin typeface="Arial" panose="020B0604020202020204" pitchFamily="34" charset="0"/>
                  <a:ea typeface="Geneva" pitchFamily="-108" charset="-128"/>
                </a:defRPr>
              </a:lvl4pPr>
              <a:lvl5pPr marL="2057400" indent="-228600" eaLnBrk="0" hangingPunct="0">
                <a:defRPr>
                  <a:solidFill>
                    <a:schemeClr val="tx1"/>
                  </a:solidFill>
                  <a:latin typeface="Arial" panose="020B0604020202020204" pitchFamily="34" charset="0"/>
                  <a:ea typeface="Geneva" pitchFamily="-108"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108" charset="-128"/>
                </a:defRPr>
              </a:lvl9pPr>
            </a:lstStyle>
            <a:p>
              <a:pPr eaLnBrk="1" hangingPunct="1"/>
              <a:r>
                <a:rPr lang="en-US" sz="1100"/>
                <a:t>GS BOX</a:t>
              </a:r>
            </a:p>
          </p:txBody>
        </p:sp>
      </p:grpSp>
      <p:cxnSp>
        <p:nvCxnSpPr>
          <p:cNvPr id="45" name="Straight Arrow Connector 44"/>
          <p:cNvCxnSpPr/>
          <p:nvPr/>
        </p:nvCxnSpPr>
        <p:spPr>
          <a:xfrm>
            <a:off x="3479796" y="3901997"/>
            <a:ext cx="1731426" cy="4985"/>
          </a:xfrm>
          <a:prstGeom prst="straightConnector1">
            <a:avLst/>
          </a:prstGeom>
          <a:ln>
            <a:solidFill>
              <a:schemeClr val="tx1"/>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479795" y="4537239"/>
            <a:ext cx="1731427" cy="644"/>
          </a:xfrm>
          <a:prstGeom prst="straightConnector1">
            <a:avLst/>
          </a:prstGeom>
          <a:ln>
            <a:solidFill>
              <a:schemeClr val="tx1"/>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479794" y="5024344"/>
            <a:ext cx="1731428" cy="4051"/>
          </a:xfrm>
          <a:prstGeom prst="straightConnector1">
            <a:avLst/>
          </a:prstGeom>
          <a:ln>
            <a:solidFill>
              <a:schemeClr val="tx1"/>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79538" y="3721543"/>
            <a:ext cx="6470361" cy="1477328"/>
          </a:xfrm>
          <a:prstGeom prst="rect">
            <a:avLst/>
          </a:prstGeom>
          <a:noFill/>
        </p:spPr>
        <p:txBody>
          <a:bodyPr wrap="none" rtlCol="0">
            <a:spAutoFit/>
          </a:bodyPr>
          <a:lstStyle/>
          <a:p>
            <a:r>
              <a:rPr lang="en-US" dirty="0" err="1" smtClean="0"/>
              <a:t>Osteogenesis</a:t>
            </a:r>
            <a:r>
              <a:rPr lang="en-US" dirty="0" smtClean="0"/>
              <a:t> (</a:t>
            </a:r>
            <a:r>
              <a:rPr lang="en-US" dirty="0" err="1" smtClean="0"/>
              <a:t>Smad</a:t>
            </a:r>
            <a:r>
              <a:rPr lang="en-US" dirty="0" smtClean="0"/>
              <a:t> and Caveolin-1 independent, MEK dependent)</a:t>
            </a:r>
          </a:p>
          <a:p>
            <a:endParaRPr lang="en-US" dirty="0"/>
          </a:p>
          <a:p>
            <a:r>
              <a:rPr lang="en-US" dirty="0" err="1" smtClean="0"/>
              <a:t>Osteogenesis</a:t>
            </a:r>
            <a:r>
              <a:rPr lang="en-US" dirty="0" smtClean="0"/>
              <a:t>/</a:t>
            </a:r>
            <a:r>
              <a:rPr lang="en-US" dirty="0" err="1" smtClean="0"/>
              <a:t>Adipogenesis</a:t>
            </a:r>
            <a:r>
              <a:rPr lang="en-US" dirty="0" smtClean="0"/>
              <a:t> (</a:t>
            </a:r>
            <a:r>
              <a:rPr lang="en-US" dirty="0" err="1" smtClean="0"/>
              <a:t>Smad</a:t>
            </a:r>
            <a:r>
              <a:rPr lang="en-US" dirty="0" smtClean="0"/>
              <a:t>, Caveolin-1 </a:t>
            </a:r>
            <a:r>
              <a:rPr lang="en-US" dirty="0" err="1" smtClean="0"/>
              <a:t>mTOR</a:t>
            </a:r>
            <a:r>
              <a:rPr lang="en-US" dirty="0" smtClean="0"/>
              <a:t>/MEK)</a:t>
            </a:r>
          </a:p>
          <a:p>
            <a:endParaRPr lang="en-US" dirty="0"/>
          </a:p>
          <a:p>
            <a:r>
              <a:rPr lang="en-US" dirty="0" err="1" smtClean="0"/>
              <a:t>Osteogenesis</a:t>
            </a:r>
            <a:r>
              <a:rPr lang="en-US" dirty="0" smtClean="0"/>
              <a:t>/</a:t>
            </a:r>
            <a:r>
              <a:rPr lang="en-US" dirty="0" err="1" smtClean="0"/>
              <a:t>Chondrogenesis</a:t>
            </a:r>
            <a:r>
              <a:rPr lang="en-US" dirty="0" smtClean="0"/>
              <a:t> (</a:t>
            </a:r>
            <a:r>
              <a:rPr lang="en-US" dirty="0" err="1" smtClean="0"/>
              <a:t>Smad</a:t>
            </a:r>
            <a:r>
              <a:rPr lang="en-US" dirty="0" smtClean="0"/>
              <a:t>, Caveolin-1/?, MEK/?)</a:t>
            </a:r>
            <a:endParaRPr lang="en-US" dirty="0"/>
          </a:p>
        </p:txBody>
      </p:sp>
      <p:sp>
        <p:nvSpPr>
          <p:cNvPr id="53" name="TextBox 52"/>
          <p:cNvSpPr txBox="1"/>
          <p:nvPr/>
        </p:nvSpPr>
        <p:spPr>
          <a:xfrm>
            <a:off x="9150639" y="6038446"/>
            <a:ext cx="3733800" cy="707886"/>
          </a:xfrm>
          <a:prstGeom prst="rect">
            <a:avLst/>
          </a:prstGeom>
          <a:noFill/>
        </p:spPr>
        <p:txBody>
          <a:bodyPr wrap="square" rtlCol="0">
            <a:spAutoFit/>
          </a:bodyPr>
          <a:lstStyle/>
          <a:p>
            <a:r>
              <a:rPr lang="en-US" sz="1000" b="1" dirty="0" err="1">
                <a:solidFill>
                  <a:schemeClr val="bg1"/>
                </a:solidFill>
                <a:latin typeface="Arial" pitchFamily="34" charset="0"/>
                <a:cs typeface="Arial" pitchFamily="34" charset="0"/>
              </a:rPr>
              <a:t>Bragdon</a:t>
            </a:r>
            <a:r>
              <a:rPr lang="en-US" sz="1000" b="1" dirty="0">
                <a:solidFill>
                  <a:schemeClr val="bg1"/>
                </a:solidFill>
                <a:latin typeface="Arial" pitchFamily="34" charset="0"/>
                <a:cs typeface="Arial" pitchFamily="34" charset="0"/>
              </a:rPr>
              <a:t> B, et al. Biophysical Journal, </a:t>
            </a:r>
            <a:r>
              <a:rPr lang="en-US" sz="1000" b="1" dirty="0" smtClean="0">
                <a:solidFill>
                  <a:schemeClr val="bg1"/>
                </a:solidFill>
                <a:latin typeface="Arial" pitchFamily="34" charset="0"/>
                <a:cs typeface="Arial" pitchFamily="34" charset="0"/>
              </a:rPr>
              <a:t>2010</a:t>
            </a:r>
          </a:p>
          <a:p>
            <a:r>
              <a:rPr lang="en-US" sz="1000" b="1" dirty="0" err="1" smtClean="0">
                <a:solidFill>
                  <a:schemeClr val="bg1"/>
                </a:solidFill>
                <a:latin typeface="Arial" pitchFamily="34" charset="0"/>
                <a:cs typeface="Arial" pitchFamily="34" charset="0"/>
              </a:rPr>
              <a:t>Bragdon</a:t>
            </a:r>
            <a:r>
              <a:rPr lang="en-US" sz="1000" b="1" dirty="0" smtClean="0">
                <a:solidFill>
                  <a:schemeClr val="bg1"/>
                </a:solidFill>
                <a:latin typeface="Arial" pitchFamily="34" charset="0"/>
                <a:cs typeface="Arial" pitchFamily="34" charset="0"/>
              </a:rPr>
              <a:t> et al., Bone,  2011</a:t>
            </a:r>
            <a:endParaRPr lang="en-US" sz="1000" b="1" dirty="0">
              <a:solidFill>
                <a:schemeClr val="bg1"/>
              </a:solidFill>
              <a:latin typeface="Arial" pitchFamily="34" charset="0"/>
              <a:cs typeface="Arial" pitchFamily="34" charset="0"/>
            </a:endParaRPr>
          </a:p>
          <a:p>
            <a:r>
              <a:rPr lang="en-US" sz="1000" b="1" dirty="0" err="1" smtClean="0">
                <a:solidFill>
                  <a:schemeClr val="bg1"/>
                </a:solidFill>
                <a:latin typeface="Arial" pitchFamily="34" charset="0"/>
                <a:cs typeface="Arial" pitchFamily="34" charset="0"/>
              </a:rPr>
              <a:t>Moseychuck</a:t>
            </a:r>
            <a:r>
              <a:rPr lang="en-US" sz="1000" b="1" dirty="0" smtClean="0">
                <a:solidFill>
                  <a:schemeClr val="bg1"/>
                </a:solidFill>
                <a:latin typeface="Arial" pitchFamily="34" charset="0"/>
                <a:cs typeface="Arial" pitchFamily="34" charset="0"/>
              </a:rPr>
              <a:t> et al., JCCS, 2013</a:t>
            </a:r>
          </a:p>
          <a:p>
            <a:r>
              <a:rPr lang="en-US" sz="1000" b="1" dirty="0" smtClean="0">
                <a:solidFill>
                  <a:schemeClr val="bg1"/>
                </a:solidFill>
                <a:latin typeface="Arial" pitchFamily="34" charset="0"/>
                <a:cs typeface="Arial" pitchFamily="34" charset="0"/>
              </a:rPr>
              <a:t>Akkiraju et al., in preparation</a:t>
            </a:r>
            <a:endParaRPr lang="en-US" sz="10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3415467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5750"/>
            <a:ext cx="10091057" cy="1143000"/>
          </a:xfrm>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Baskerville Old Face" pitchFamily="18" charset="0"/>
              </a:rPr>
              <a:t> About </a:t>
            </a:r>
            <a:r>
              <a:rPr lang="en-US" sz="3600" b="1" dirty="0" smtClean="0">
                <a:solidFill>
                  <a:schemeClr val="bg1"/>
                </a:solidFill>
                <a:effectLst>
                  <a:outerShdw blurRad="38100" dist="38100" dir="2700000" algn="tl">
                    <a:srgbClr val="000000">
                      <a:alpha val="43137"/>
                    </a:srgbClr>
                  </a:outerShdw>
                </a:effectLst>
                <a:latin typeface="Baskerville Old Face" pitchFamily="18" charset="0"/>
              </a:rPr>
              <a:t>OMICS International Conferences</a:t>
            </a:r>
          </a:p>
        </p:txBody>
      </p:sp>
      <p:sp>
        <p:nvSpPr>
          <p:cNvPr id="3" name="Content Placeholder 2"/>
          <p:cNvSpPr>
            <a:spLocks noGrp="1"/>
          </p:cNvSpPr>
          <p:nvPr>
            <p:ph idx="1"/>
          </p:nvPr>
        </p:nvSpPr>
        <p:spPr>
          <a:xfrm>
            <a:off x="1387929" y="1295401"/>
            <a:ext cx="9764485"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Times New Roman" pitchFamily="18" charset="0"/>
                <a:cs typeface="Times New Roman" pitchFamily="18" charset="0"/>
              </a:rPr>
              <a:t>     </a:t>
            </a:r>
          </a:p>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Pharma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scientific </a:t>
            </a:r>
            <a:r>
              <a:rPr lang="en-US" sz="2000" dirty="0">
                <a:latin typeface="Times New Roman" pitchFamily="18" charset="0"/>
                <a:cs typeface="Times New Roman" pitchFamily="18" charset="0"/>
              </a:rPr>
              <a:t>conferences all over the globe annually with the support of more than 1000 scientific associations and 30,000 editorial board members and 3.5 million followers to its credit</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p>
          <a:p>
            <a:pPr>
              <a:defRPr/>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16615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382000" cy="1066800"/>
          </a:xfrm>
        </p:spPr>
        <p:txBody>
          <a:bodyPr>
            <a:normAutofit/>
          </a:bodyPr>
          <a:lstStyle/>
          <a:p>
            <a:pPr algn="ctr"/>
            <a:r>
              <a:rPr lang="en-US" sz="3200" b="1" dirty="0">
                <a:solidFill>
                  <a:schemeClr val="bg1"/>
                </a:solidFill>
                <a:latin typeface="Arial" pitchFamily="34" charset="0"/>
                <a:cs typeface="Arial" pitchFamily="34" charset="0"/>
              </a:rPr>
              <a:t>Loss of CK2 interaction with </a:t>
            </a:r>
            <a:r>
              <a:rPr lang="en-US" sz="3200" b="1" dirty="0" err="1">
                <a:solidFill>
                  <a:schemeClr val="bg1"/>
                </a:solidFill>
                <a:latin typeface="Arial" pitchFamily="34" charset="0"/>
                <a:cs typeface="Arial" pitchFamily="34" charset="0"/>
              </a:rPr>
              <a:t>BRIa</a:t>
            </a:r>
            <a:r>
              <a:rPr lang="en-US" sz="3200" b="1" dirty="0">
                <a:solidFill>
                  <a:schemeClr val="bg1"/>
                </a:solidFill>
                <a:latin typeface="Arial" pitchFamily="34" charset="0"/>
                <a:cs typeface="Arial" pitchFamily="34" charset="0"/>
              </a:rPr>
              <a:t> regulates </a:t>
            </a:r>
            <a:r>
              <a:rPr lang="en-US" sz="3200" b="1" dirty="0" err="1">
                <a:solidFill>
                  <a:schemeClr val="bg1"/>
                </a:solidFill>
                <a:latin typeface="Arial" pitchFamily="34" charset="0"/>
                <a:cs typeface="Arial" pitchFamily="34" charset="0"/>
              </a:rPr>
              <a:t>osteogenesis</a:t>
            </a:r>
            <a:r>
              <a:rPr lang="en-US" sz="3200" b="1" dirty="0">
                <a:solidFill>
                  <a:schemeClr val="bg1"/>
                </a:solidFill>
                <a:latin typeface="Arial" pitchFamily="34" charset="0"/>
                <a:cs typeface="Arial" pitchFamily="34" charset="0"/>
              </a:rPr>
              <a:t> and </a:t>
            </a:r>
            <a:r>
              <a:rPr lang="en-US" sz="3200" b="1" dirty="0" err="1">
                <a:solidFill>
                  <a:schemeClr val="bg1"/>
                </a:solidFill>
                <a:latin typeface="Arial" pitchFamily="34" charset="0"/>
                <a:cs typeface="Arial" pitchFamily="34" charset="0"/>
              </a:rPr>
              <a:t>adipogenesis</a:t>
            </a:r>
            <a:endParaRPr lang="en-US" sz="3200" dirty="0">
              <a:solidFill>
                <a:schemeClr val="bg1"/>
              </a:solidFill>
              <a:latin typeface="Arial" pitchFamily="34" charset="0"/>
              <a:cs typeface="Arial" pitchFamily="34" charset="0"/>
            </a:endParaRPr>
          </a:p>
        </p:txBody>
      </p:sp>
      <p:pic>
        <p:nvPicPr>
          <p:cNvPr id="47106" name="Picture 2" descr="High-quality image (318K) - Opens new window">
            <a:hlinkClick r:id="rId3"/>
          </p:cNvPr>
          <p:cNvPicPr>
            <a:picLocks noChangeAspect="1" noChangeArrowheads="1"/>
          </p:cNvPicPr>
          <p:nvPr/>
        </p:nvPicPr>
        <p:blipFill>
          <a:blip r:embed="rId4" cstate="print"/>
          <a:srcRect t="46253" b="28585"/>
          <a:stretch>
            <a:fillRect/>
          </a:stretch>
        </p:blipFill>
        <p:spPr bwMode="auto">
          <a:xfrm>
            <a:off x="440923" y="1219199"/>
            <a:ext cx="5483627" cy="1836377"/>
          </a:xfrm>
          <a:prstGeom prst="rect">
            <a:avLst/>
          </a:prstGeom>
          <a:noFill/>
        </p:spPr>
      </p:pic>
      <p:pic>
        <p:nvPicPr>
          <p:cNvPr id="47108" name="Picture 4" descr="High-quality image (318K) - Opens new window">
            <a:hlinkClick r:id="rId3"/>
          </p:cNvPr>
          <p:cNvPicPr>
            <a:picLocks noChangeAspect="1" noChangeArrowheads="1"/>
          </p:cNvPicPr>
          <p:nvPr/>
        </p:nvPicPr>
        <p:blipFill>
          <a:blip r:embed="rId4" cstate="print"/>
          <a:srcRect b="53747"/>
          <a:stretch>
            <a:fillRect/>
          </a:stretch>
        </p:blipFill>
        <p:spPr bwMode="auto">
          <a:xfrm>
            <a:off x="440923" y="3332016"/>
            <a:ext cx="5444540" cy="2964873"/>
          </a:xfrm>
          <a:prstGeom prst="rect">
            <a:avLst/>
          </a:prstGeom>
          <a:noFill/>
        </p:spPr>
      </p:pic>
      <p:sp>
        <p:nvSpPr>
          <p:cNvPr id="5" name="TextBox 4"/>
          <p:cNvSpPr txBox="1"/>
          <p:nvPr/>
        </p:nvSpPr>
        <p:spPr>
          <a:xfrm>
            <a:off x="9303039" y="6296889"/>
            <a:ext cx="3733800" cy="400110"/>
          </a:xfrm>
          <a:prstGeom prst="rect">
            <a:avLst/>
          </a:prstGeom>
          <a:noFill/>
        </p:spPr>
        <p:txBody>
          <a:bodyPr wrap="square" rtlCol="0">
            <a:spAutoFit/>
          </a:bodyPr>
          <a:lstStyle/>
          <a:p>
            <a:r>
              <a:rPr lang="en-US" sz="1000" b="1" dirty="0" err="1">
                <a:solidFill>
                  <a:schemeClr val="bg1"/>
                </a:solidFill>
                <a:latin typeface="Arial" pitchFamily="34" charset="0"/>
                <a:cs typeface="Arial" pitchFamily="34" charset="0"/>
              </a:rPr>
              <a:t>Bragdon</a:t>
            </a:r>
            <a:r>
              <a:rPr lang="en-US" sz="1000" b="1" dirty="0">
                <a:solidFill>
                  <a:schemeClr val="bg1"/>
                </a:solidFill>
                <a:latin typeface="Arial" pitchFamily="34" charset="0"/>
                <a:cs typeface="Arial" pitchFamily="34" charset="0"/>
              </a:rPr>
              <a:t> B, et al. Biophysical Journal, 2010</a:t>
            </a:r>
          </a:p>
          <a:p>
            <a:r>
              <a:rPr lang="en-US" sz="1000" b="1" dirty="0" err="1" smtClean="0">
                <a:solidFill>
                  <a:schemeClr val="bg1"/>
                </a:solidFill>
                <a:latin typeface="Arial" pitchFamily="34" charset="0"/>
                <a:cs typeface="Arial" pitchFamily="34" charset="0"/>
              </a:rPr>
              <a:t>Moseychuck</a:t>
            </a:r>
            <a:r>
              <a:rPr lang="en-US" sz="1000" b="1" dirty="0" smtClean="0">
                <a:solidFill>
                  <a:schemeClr val="bg1"/>
                </a:solidFill>
                <a:latin typeface="Arial" pitchFamily="34" charset="0"/>
                <a:cs typeface="Arial" pitchFamily="34" charset="0"/>
              </a:rPr>
              <a:t> et al., JCCS, 2013</a:t>
            </a:r>
            <a:endParaRPr lang="en-US" sz="1000" b="1" dirty="0">
              <a:solidFill>
                <a:schemeClr val="bg1"/>
              </a:solidFill>
              <a:latin typeface="Arial" pitchFamily="34" charset="0"/>
              <a:cs typeface="Arial" pitchFamily="34" charset="0"/>
            </a:endParaRPr>
          </a:p>
        </p:txBody>
      </p:sp>
      <p:grpSp>
        <p:nvGrpSpPr>
          <p:cNvPr id="3" name="Group 18"/>
          <p:cNvGrpSpPr/>
          <p:nvPr/>
        </p:nvGrpSpPr>
        <p:grpSpPr>
          <a:xfrm>
            <a:off x="6991639" y="3332016"/>
            <a:ext cx="3962400" cy="1295400"/>
            <a:chOff x="-404037" y="806823"/>
            <a:chExt cx="8484780" cy="2057404"/>
          </a:xfrm>
        </p:grpSpPr>
        <p:pic>
          <p:nvPicPr>
            <p:cNvPr id="10" name="Picture 9" descr="+ BMP.JPG"/>
            <p:cNvPicPr>
              <a:picLocks noChangeAspect="1"/>
            </p:cNvPicPr>
            <p:nvPr/>
          </p:nvPicPr>
          <p:blipFill>
            <a:blip r:embed="rId5" cstate="print">
              <a:lum bright="20000" contrast="30000"/>
            </a:blip>
            <a:srcRect l="25000" t="6173" r="30000" b="6174"/>
            <a:stretch>
              <a:fillRect/>
            </a:stretch>
          </p:blipFill>
          <p:spPr>
            <a:xfrm>
              <a:off x="1010093" y="806824"/>
              <a:ext cx="1414130" cy="2057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HD.JPG"/>
            <p:cNvPicPr>
              <a:picLocks noChangeAspect="1"/>
            </p:cNvPicPr>
            <p:nvPr/>
          </p:nvPicPr>
          <p:blipFill>
            <a:blip r:embed="rId6" cstate="print">
              <a:lum bright="20000" contrast="30000"/>
            </a:blip>
            <a:srcRect l="38750" t="8079" r="23750" b="8079"/>
            <a:stretch>
              <a:fillRect/>
            </a:stretch>
          </p:blipFill>
          <p:spPr>
            <a:xfrm>
              <a:off x="5252483" y="806825"/>
              <a:ext cx="1387448" cy="2057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Pep2.JPG"/>
            <p:cNvPicPr>
              <a:picLocks noChangeAspect="1"/>
            </p:cNvPicPr>
            <p:nvPr/>
          </p:nvPicPr>
          <p:blipFill>
            <a:blip r:embed="rId7" cstate="print">
              <a:lum bright="20000" contrast="30000"/>
            </a:blip>
            <a:srcRect l="21250" t="38567" r="55000" b="19512"/>
            <a:stretch>
              <a:fillRect/>
            </a:stretch>
          </p:blipFill>
          <p:spPr>
            <a:xfrm>
              <a:off x="2424223" y="806824"/>
              <a:ext cx="1414130" cy="2057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pep3.JPG"/>
            <p:cNvPicPr>
              <a:picLocks noChangeAspect="1"/>
            </p:cNvPicPr>
            <p:nvPr/>
          </p:nvPicPr>
          <p:blipFill>
            <a:blip r:embed="rId8" cstate="print">
              <a:lum bright="20000" contrast="30000"/>
            </a:blip>
            <a:srcRect l="15000" t="13796" r="55000" b="32850"/>
            <a:stretch>
              <a:fillRect/>
            </a:stretch>
          </p:blipFill>
          <p:spPr>
            <a:xfrm>
              <a:off x="6666613" y="806825"/>
              <a:ext cx="141413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Pep4.JPG"/>
            <p:cNvPicPr>
              <a:picLocks noChangeAspect="1"/>
            </p:cNvPicPr>
            <p:nvPr/>
          </p:nvPicPr>
          <p:blipFill>
            <a:blip r:embed="rId9" cstate="print">
              <a:lum bright="20000" contrast="30000"/>
            </a:blip>
            <a:srcRect l="22500" t="11890" r="32500" b="17607"/>
            <a:stretch>
              <a:fillRect/>
            </a:stretch>
          </p:blipFill>
          <p:spPr>
            <a:xfrm>
              <a:off x="3838353" y="806825"/>
              <a:ext cx="1414129"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Content Placeholder 10" descr="DSC_1549.JPG"/>
            <p:cNvPicPr>
              <a:picLocks noChangeAspect="1"/>
            </p:cNvPicPr>
            <p:nvPr/>
          </p:nvPicPr>
          <p:blipFill>
            <a:blip r:embed="rId10" cstate="print">
              <a:lum bright="20000" contrast="30000"/>
            </a:blip>
            <a:srcRect l="29948" t="7126" r="28802" b="47142"/>
            <a:stretch>
              <a:fillRect/>
            </a:stretch>
          </p:blipFill>
          <p:spPr>
            <a:xfrm rot="5400000">
              <a:off x="-725673" y="1128459"/>
              <a:ext cx="2057401" cy="1414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6" name="Picture 2" descr="High-quality image (318K) - Opens new window">
            <a:hlinkClick r:id="rId3"/>
          </p:cNvPr>
          <p:cNvPicPr>
            <a:picLocks noChangeAspect="1" noChangeArrowheads="1"/>
          </p:cNvPicPr>
          <p:nvPr/>
        </p:nvPicPr>
        <p:blipFill>
          <a:blip r:embed="rId4" cstate="print"/>
          <a:srcRect t="77006"/>
          <a:stretch>
            <a:fillRect/>
          </a:stretch>
        </p:blipFill>
        <p:spPr bwMode="auto">
          <a:xfrm>
            <a:off x="6924964" y="1484995"/>
            <a:ext cx="4095750" cy="1371600"/>
          </a:xfrm>
          <a:prstGeom prst="rect">
            <a:avLst/>
          </a:prstGeom>
          <a:noFill/>
        </p:spPr>
      </p:pic>
      <p:sp>
        <p:nvSpPr>
          <p:cNvPr id="4" name="TextBox 3"/>
          <p:cNvSpPr txBox="1"/>
          <p:nvPr/>
        </p:nvSpPr>
        <p:spPr>
          <a:xfrm>
            <a:off x="6873874" y="2921303"/>
            <a:ext cx="4172937" cy="369332"/>
          </a:xfrm>
          <a:prstGeom prst="rect">
            <a:avLst/>
          </a:prstGeom>
          <a:noFill/>
        </p:spPr>
        <p:txBody>
          <a:bodyPr wrap="none" rtlCol="0">
            <a:spAutoFit/>
          </a:bodyPr>
          <a:lstStyle/>
          <a:p>
            <a:r>
              <a:rPr lang="en-US" dirty="0">
                <a:solidFill>
                  <a:schemeClr val="bg1"/>
                </a:solidFill>
              </a:rPr>
              <a:t>- BMP2 +BMP2 HD     CK2.2   CK2.3    CK2.1</a:t>
            </a:r>
          </a:p>
        </p:txBody>
      </p:sp>
    </p:spTree>
    <p:extLst>
      <p:ext uri="{BB962C8B-B14F-4D97-AF65-F5344CB8AC3E}">
        <p14:creationId xmlns="" xmlns:p14="http://schemas.microsoft.com/office/powerpoint/2010/main" val="1200637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122238"/>
            <a:ext cx="10460181" cy="1143000"/>
          </a:xfrm>
        </p:spPr>
        <p:txBody>
          <a:bodyPr>
            <a:noAutofit/>
          </a:bodyPr>
          <a:lstStyle/>
          <a:p>
            <a:pPr algn="ctr"/>
            <a:r>
              <a:rPr lang="en-US" sz="4000" dirty="0">
                <a:solidFill>
                  <a:schemeClr val="bg1"/>
                </a:solidFill>
              </a:rPr>
              <a:t>Serum </a:t>
            </a:r>
            <a:r>
              <a:rPr lang="en-US" sz="4000" dirty="0" smtClean="0">
                <a:solidFill>
                  <a:schemeClr val="bg1"/>
                </a:solidFill>
              </a:rPr>
              <a:t>Markers </a:t>
            </a:r>
            <a:r>
              <a:rPr lang="en-US" sz="4000" dirty="0">
                <a:solidFill>
                  <a:schemeClr val="bg1"/>
                </a:solidFill>
              </a:rPr>
              <a:t>for </a:t>
            </a:r>
            <a:r>
              <a:rPr lang="en-US" sz="4000" dirty="0" smtClean="0">
                <a:solidFill>
                  <a:schemeClr val="bg1"/>
                </a:solidFill>
              </a:rPr>
              <a:t>Osteoblast Differentiation </a:t>
            </a:r>
            <a:r>
              <a:rPr lang="en-US" sz="4000" dirty="0">
                <a:solidFill>
                  <a:schemeClr val="bg1"/>
                </a:solidFill>
              </a:rPr>
              <a:t>are </a:t>
            </a:r>
            <a:r>
              <a:rPr lang="en-US" sz="4000" dirty="0" smtClean="0">
                <a:solidFill>
                  <a:schemeClr val="bg1"/>
                </a:solidFill>
              </a:rPr>
              <a:t>Increased </a:t>
            </a:r>
            <a:r>
              <a:rPr lang="en-US" sz="4000" dirty="0">
                <a:solidFill>
                  <a:schemeClr val="bg1"/>
                </a:solidFill>
              </a:rPr>
              <a:t>and </a:t>
            </a:r>
            <a:r>
              <a:rPr lang="en-US" sz="4000" dirty="0" smtClean="0">
                <a:solidFill>
                  <a:schemeClr val="bg1"/>
                </a:solidFill>
              </a:rPr>
              <a:t>Decreased </a:t>
            </a:r>
            <a:r>
              <a:rPr lang="en-US" sz="4000" dirty="0">
                <a:solidFill>
                  <a:schemeClr val="bg1"/>
                </a:solidFill>
              </a:rPr>
              <a:t>for </a:t>
            </a:r>
            <a:r>
              <a:rPr lang="en-US" sz="4000" dirty="0" smtClean="0">
                <a:solidFill>
                  <a:schemeClr val="bg1"/>
                </a:solidFill>
              </a:rPr>
              <a:t>Osteoclast Activity</a:t>
            </a:r>
            <a:endParaRPr lang="en-US" sz="4000" dirty="0">
              <a:solidFill>
                <a:schemeClr val="bg1"/>
              </a:solidFill>
            </a:endParaRPr>
          </a:p>
        </p:txBody>
      </p:sp>
      <p:graphicFrame>
        <p:nvGraphicFramePr>
          <p:cNvPr id="17" name="Chart 16"/>
          <p:cNvGraphicFramePr>
            <a:graphicFrameLocks/>
          </p:cNvGraphicFramePr>
          <p:nvPr>
            <p:extLst/>
          </p:nvPr>
        </p:nvGraphicFramePr>
        <p:xfrm>
          <a:off x="1752600" y="1371600"/>
          <a:ext cx="4343400" cy="2773680"/>
        </p:xfrm>
        <a:graphic>
          <a:graphicData uri="http://schemas.openxmlformats.org/drawingml/2006/chart">
            <c:chart xmlns:c="http://schemas.openxmlformats.org/drawingml/2006/chart" xmlns:r="http://schemas.openxmlformats.org/officeDocument/2006/relationships" r:id="rId2"/>
          </a:graphicData>
        </a:graphic>
      </p:graphicFrame>
      <p:pic>
        <p:nvPicPr>
          <p:cNvPr id="18" name="Picture 1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1468" y="1371600"/>
            <a:ext cx="4114800" cy="2743200"/>
          </a:xfrm>
          <a:prstGeom prst="rect">
            <a:avLst/>
          </a:prstGeom>
          <a:noFill/>
          <a:ln>
            <a:noFill/>
          </a:ln>
        </p:spPr>
      </p:pic>
      <p:graphicFrame>
        <p:nvGraphicFramePr>
          <p:cNvPr id="19" name="Picture 5"/>
          <p:cNvGraphicFramePr>
            <a:graphicFrameLocks/>
          </p:cNvGraphicFramePr>
          <p:nvPr>
            <p:extLst/>
          </p:nvPr>
        </p:nvGraphicFramePr>
        <p:xfrm>
          <a:off x="3150553" y="4267200"/>
          <a:ext cx="5890895" cy="25908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5662748"/>
            <a:ext cx="1593669" cy="1195252"/>
          </a:xfrm>
          <a:prstGeom prst="rect">
            <a:avLst/>
          </a:prstGeom>
        </p:spPr>
      </p:pic>
    </p:spTree>
    <p:extLst>
      <p:ext uri="{BB962C8B-B14F-4D97-AF65-F5344CB8AC3E}">
        <p14:creationId xmlns="" xmlns:p14="http://schemas.microsoft.com/office/powerpoint/2010/main" val="3085821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0"/>
            <a:ext cx="929639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nvPr>
        </p:nvGraphicFramePr>
        <p:xfrm>
          <a:off x="2057400" y="771870"/>
          <a:ext cx="4724400" cy="21237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525681" y="184666"/>
            <a:ext cx="5786712" cy="461665"/>
          </a:xfrm>
          <a:prstGeom prst="rect">
            <a:avLst/>
          </a:prstGeom>
          <a:noFill/>
        </p:spPr>
        <p:txBody>
          <a:bodyPr wrap="none" rtlCol="0">
            <a:spAutoFit/>
          </a:bodyPr>
          <a:lstStyle/>
          <a:p>
            <a:r>
              <a:rPr lang="en-US" sz="2400" dirty="0"/>
              <a:t>Trabecular Bone Mineral Density is I</a:t>
            </a:r>
            <a:r>
              <a:rPr lang="en-US" sz="2400" dirty="0" smtClean="0"/>
              <a:t>ncreased</a:t>
            </a:r>
            <a:endParaRPr lang="en-US" sz="2400" dirty="0"/>
          </a:p>
        </p:txBody>
      </p:sp>
      <p:graphicFrame>
        <p:nvGraphicFramePr>
          <p:cNvPr id="6" name="Chart 5"/>
          <p:cNvGraphicFramePr>
            <a:graphicFrameLocks/>
          </p:cNvGraphicFramePr>
          <p:nvPr>
            <p:extLst/>
          </p:nvPr>
        </p:nvGraphicFramePr>
        <p:xfrm>
          <a:off x="6384411" y="795878"/>
          <a:ext cx="4350395"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nvPr>
        </p:nvGraphicFramePr>
        <p:xfrm>
          <a:off x="3124201" y="2971801"/>
          <a:ext cx="2620963" cy="2023031"/>
        </p:xfrm>
        <a:graphic>
          <a:graphicData uri="http://schemas.openxmlformats.org/presentationml/2006/ole">
            <p:oleObj spid="_x0000_s5313" name="PHOTO-PAINT" r:id="rId5" imgW="1150476" imgH="1150476" progId="">
              <p:embed/>
            </p:oleObj>
          </a:graphicData>
        </a:graphic>
      </p:graphicFrame>
      <p:pic>
        <p:nvPicPr>
          <p:cNvPr id="9" name="Picture 8" descr="ANJA4-6"/>
          <p:cNvPicPr/>
          <p:nvPr/>
        </p:nvPicPr>
        <p:blipFill>
          <a:blip r:embed="rId6">
            <a:extLst>
              <a:ext uri="{28A0092B-C50C-407E-A947-70E740481C1C}">
                <a14:useLocalDpi xmlns="" xmlns:a14="http://schemas.microsoft.com/office/drawing/2010/main" val="0"/>
              </a:ext>
            </a:extLst>
          </a:blip>
          <a:srcRect/>
          <a:stretch>
            <a:fillRect/>
          </a:stretch>
        </p:blipFill>
        <p:spPr bwMode="auto">
          <a:xfrm>
            <a:off x="7213283" y="2971801"/>
            <a:ext cx="2624455" cy="1950323"/>
          </a:xfrm>
          <a:prstGeom prst="rect">
            <a:avLst/>
          </a:prstGeom>
          <a:noFill/>
        </p:spPr>
      </p:pic>
      <p:grpSp>
        <p:nvGrpSpPr>
          <p:cNvPr id="10" name="Group 9"/>
          <p:cNvGrpSpPr/>
          <p:nvPr/>
        </p:nvGrpSpPr>
        <p:grpSpPr>
          <a:xfrm>
            <a:off x="3124200" y="4579812"/>
            <a:ext cx="2667001" cy="1033145"/>
            <a:chOff x="0" y="0"/>
            <a:chExt cx="3657600" cy="3657600"/>
          </a:xfrm>
        </p:grpSpPr>
        <p:pic>
          <p:nvPicPr>
            <p:cNvPr id="11" name="Picture 10"/>
            <p:cNvPicPr/>
            <p:nvPr/>
          </p:nvPicPr>
          <p:blipFill>
            <a:blip r:embed="rId7">
              <a:lum contrast="76000"/>
            </a:blip>
            <a:stretch>
              <a:fillRect/>
            </a:stretch>
          </p:blipFill>
          <p:spPr>
            <a:xfrm>
              <a:off x="0" y="0"/>
              <a:ext cx="3657600" cy="3657600"/>
            </a:xfrm>
            <a:prstGeom prst="rect">
              <a:avLst/>
            </a:prstGeom>
          </p:spPr>
        </p:pic>
        <p:sp>
          <p:nvSpPr>
            <p:cNvPr id="12" name="Rectangle 11"/>
            <p:cNvSpPr/>
            <p:nvPr/>
          </p:nvSpPr>
          <p:spPr>
            <a:xfrm>
              <a:off x="2185115" y="2133600"/>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p:cNvGrpSpPr/>
          <p:nvPr/>
        </p:nvGrpSpPr>
        <p:grpSpPr>
          <a:xfrm>
            <a:off x="7213282" y="4539713"/>
            <a:ext cx="2624455" cy="1115970"/>
            <a:chOff x="0" y="0"/>
            <a:chExt cx="2523744" cy="2066544"/>
          </a:xfrm>
        </p:grpSpPr>
        <p:grpSp>
          <p:nvGrpSpPr>
            <p:cNvPr id="14" name="Group 13"/>
            <p:cNvGrpSpPr/>
            <p:nvPr/>
          </p:nvGrpSpPr>
          <p:grpSpPr>
            <a:xfrm>
              <a:off x="0" y="0"/>
              <a:ext cx="2523744" cy="2066544"/>
              <a:chOff x="0" y="0"/>
              <a:chExt cx="3657600" cy="3657600"/>
            </a:xfrm>
          </p:grpSpPr>
          <p:pic>
            <p:nvPicPr>
              <p:cNvPr id="16" name="Picture 15"/>
              <p:cNvPicPr/>
              <p:nvPr/>
            </p:nvPicPr>
            <p:blipFill>
              <a:blip r:embed="rId8">
                <a:lum contrast="78000"/>
              </a:blip>
              <a:stretch>
                <a:fillRect/>
              </a:stretch>
            </p:blipFill>
            <p:spPr>
              <a:xfrm>
                <a:off x="0" y="0"/>
                <a:ext cx="3657600" cy="3657600"/>
              </a:xfrm>
              <a:prstGeom prst="rect">
                <a:avLst/>
              </a:prstGeom>
            </p:spPr>
          </p:pic>
          <p:sp>
            <p:nvSpPr>
              <p:cNvPr id="17" name="Rectangle 16"/>
              <p:cNvSpPr/>
              <p:nvPr/>
            </p:nvSpPr>
            <p:spPr>
              <a:xfrm>
                <a:off x="2133600" y="3137848"/>
                <a:ext cx="1066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Rectangle 17"/>
              <p:cNvSpPr/>
              <p:nvPr/>
            </p:nvSpPr>
            <p:spPr>
              <a:xfrm>
                <a:off x="1905000" y="3262952"/>
                <a:ext cx="1752600" cy="367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9" name="Straight Connector 18"/>
              <p:cNvCxnSpPr/>
              <p:nvPr/>
            </p:nvCxnSpPr>
            <p:spPr>
              <a:xfrm>
                <a:off x="2438400" y="3278874"/>
                <a:ext cx="914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685925" y="1771650"/>
              <a:ext cx="665268" cy="189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 name="TextBox 19"/>
          <p:cNvSpPr txBox="1"/>
          <p:nvPr/>
        </p:nvSpPr>
        <p:spPr>
          <a:xfrm>
            <a:off x="3276601" y="3276600"/>
            <a:ext cx="5250999" cy="369332"/>
          </a:xfrm>
          <a:prstGeom prst="rect">
            <a:avLst/>
          </a:prstGeom>
          <a:noFill/>
        </p:spPr>
        <p:txBody>
          <a:bodyPr wrap="square" rtlCol="0">
            <a:spAutoFit/>
          </a:bodyPr>
          <a:lstStyle/>
          <a:p>
            <a:r>
              <a:rPr lang="en-US" dirty="0">
                <a:solidFill>
                  <a:schemeClr val="bg1"/>
                </a:solidFill>
              </a:rPr>
              <a:t>PBS  		    		    CK2.3</a:t>
            </a:r>
          </a:p>
        </p:txBody>
      </p:sp>
      <p:graphicFrame>
        <p:nvGraphicFramePr>
          <p:cNvPr id="21" name="Table 20"/>
          <p:cNvGraphicFramePr>
            <a:graphicFrameLocks noGrp="1"/>
          </p:cNvGraphicFramePr>
          <p:nvPr>
            <p:extLst/>
          </p:nvPr>
        </p:nvGraphicFramePr>
        <p:xfrm>
          <a:off x="1828801" y="5638802"/>
          <a:ext cx="8381999" cy="1051883"/>
        </p:xfrm>
        <a:graphic>
          <a:graphicData uri="http://schemas.openxmlformats.org/drawingml/2006/table">
            <a:tbl>
              <a:tblPr firstRow="1" firstCol="1" bandRow="1">
                <a:tableStyleId>{5C22544A-7EE6-4342-B048-85BDC9FD1C3A}</a:tableStyleId>
              </a:tblPr>
              <a:tblGrid>
                <a:gridCol w="769604"/>
                <a:gridCol w="1254790"/>
                <a:gridCol w="1254790"/>
                <a:gridCol w="1422095"/>
                <a:gridCol w="1840360"/>
                <a:gridCol w="1840360"/>
              </a:tblGrid>
              <a:tr h="561155">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BV/TV in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TB.N (1/mm)</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Tb.Th (mm)</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Tb.Sp (mm)</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MAR</a:t>
                      </a:r>
                    </a:p>
                    <a:p>
                      <a:pPr marL="0" marR="0">
                        <a:lnSpc>
                          <a:spcPct val="115000"/>
                        </a:lnSpc>
                        <a:spcBef>
                          <a:spcPts val="0"/>
                        </a:spcBef>
                        <a:spcAft>
                          <a:spcPts val="0"/>
                        </a:spcAft>
                      </a:pPr>
                      <a:r>
                        <a:rPr lang="en-US" sz="1400" dirty="0">
                          <a:effectLst/>
                        </a:rPr>
                        <a:t>mm/day</a:t>
                      </a:r>
                      <a:endParaRPr lang="en-US" sz="1400" dirty="0">
                        <a:effectLst/>
                        <a:latin typeface="Calibri"/>
                        <a:ea typeface="Calibri"/>
                        <a:cs typeface="Times New Roman"/>
                      </a:endParaRPr>
                    </a:p>
                  </a:txBody>
                  <a:tcPr marL="68580" marR="68580" marT="0" marB="0"/>
                </a:tc>
              </a:tr>
              <a:tr h="154102">
                <a:tc>
                  <a:txBody>
                    <a:bodyPr/>
                    <a:lstStyle/>
                    <a:p>
                      <a:pPr marL="0" marR="0">
                        <a:lnSpc>
                          <a:spcPct val="115000"/>
                        </a:lnSpc>
                        <a:spcBef>
                          <a:spcPts val="0"/>
                        </a:spcBef>
                        <a:spcAft>
                          <a:spcPts val="0"/>
                        </a:spcAft>
                      </a:pPr>
                      <a:r>
                        <a:rPr lang="en-US" sz="1400">
                          <a:effectLst/>
                        </a:rPr>
                        <a:t>PBS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23.3+/- 3.8</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2.67+/-0.16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0.042+/-0.004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0.38+/-0.026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0.6+/-0.3 </a:t>
                      </a:r>
                      <a:endParaRPr lang="en-US" sz="1400">
                        <a:effectLst/>
                        <a:latin typeface="Calibri"/>
                        <a:ea typeface="Calibri"/>
                        <a:cs typeface="Times New Roman"/>
                      </a:endParaRPr>
                    </a:p>
                  </a:txBody>
                  <a:tcPr marL="68580" marR="68580" marT="0" marB="0"/>
                </a:tc>
              </a:tr>
              <a:tr h="199142">
                <a:tc>
                  <a:txBody>
                    <a:bodyPr/>
                    <a:lstStyle/>
                    <a:p>
                      <a:pPr marL="0" marR="0">
                        <a:lnSpc>
                          <a:spcPct val="115000"/>
                        </a:lnSpc>
                        <a:spcBef>
                          <a:spcPts val="0"/>
                        </a:spcBef>
                        <a:spcAft>
                          <a:spcPts val="0"/>
                        </a:spcAft>
                      </a:pPr>
                      <a:r>
                        <a:rPr lang="en-US" sz="1400">
                          <a:effectLst/>
                        </a:rPr>
                        <a:t>CK2.3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38.9+/-0.35*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3.19+/-0.13*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0.048+/-0.003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0.32+/-0.010*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2.2+/-0.3</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1711839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3891" y="1787236"/>
            <a:ext cx="9157854" cy="3906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590801" y="2007235"/>
            <a:ext cx="3648075" cy="3479165"/>
          </a:xfrm>
          <a:prstGeom prst="rect">
            <a:avLst/>
          </a:prstGeom>
          <a:noFill/>
        </p:spPr>
      </p:pic>
      <p:pic>
        <p:nvPicPr>
          <p:cNvPr id="3" name="Picture 2"/>
          <p:cNvPicPr/>
          <p:nvPr/>
        </p:nvPicPr>
        <p:blipFill>
          <a:blip r:embed="rId3" cstate="print">
            <a:extLst>
              <a:ext uri="{28A0092B-C50C-407E-A947-70E740481C1C}">
                <a14:useLocalDpi xmlns="" xmlns:a14="http://schemas.microsoft.com/office/drawing/2010/main" val="0"/>
              </a:ext>
            </a:extLst>
          </a:blip>
          <a:stretch>
            <a:fillRect/>
          </a:stretch>
        </p:blipFill>
        <p:spPr bwMode="auto">
          <a:xfrm>
            <a:off x="6629400" y="2021366"/>
            <a:ext cx="3048000" cy="3236435"/>
          </a:xfrm>
          <a:prstGeom prst="rect">
            <a:avLst/>
          </a:prstGeom>
          <a:noFill/>
        </p:spPr>
      </p:pic>
      <p:sp>
        <p:nvSpPr>
          <p:cNvPr id="4" name="TextBox 3"/>
          <p:cNvSpPr txBox="1"/>
          <p:nvPr/>
        </p:nvSpPr>
        <p:spPr>
          <a:xfrm>
            <a:off x="1721427" y="261510"/>
            <a:ext cx="8780318" cy="1323439"/>
          </a:xfrm>
          <a:prstGeom prst="rect">
            <a:avLst/>
          </a:prstGeom>
          <a:noFill/>
        </p:spPr>
        <p:txBody>
          <a:bodyPr wrap="square" rtlCol="0">
            <a:spAutoFit/>
          </a:bodyPr>
          <a:lstStyle/>
          <a:p>
            <a:pPr algn="ctr"/>
            <a:r>
              <a:rPr lang="en-US" sz="4000" dirty="0">
                <a:solidFill>
                  <a:schemeClr val="bg1"/>
                </a:solidFill>
              </a:rPr>
              <a:t>Osteoclast </a:t>
            </a:r>
            <a:r>
              <a:rPr lang="en-US" sz="4000" dirty="0" smtClean="0">
                <a:solidFill>
                  <a:schemeClr val="bg1"/>
                </a:solidFill>
              </a:rPr>
              <a:t>Number </a:t>
            </a:r>
            <a:r>
              <a:rPr lang="en-US" sz="4000" dirty="0">
                <a:solidFill>
                  <a:schemeClr val="bg1"/>
                </a:solidFill>
              </a:rPr>
              <a:t>and </a:t>
            </a:r>
            <a:r>
              <a:rPr lang="en-US" sz="4000" dirty="0" smtClean="0">
                <a:solidFill>
                  <a:schemeClr val="bg1"/>
                </a:solidFill>
              </a:rPr>
              <a:t>Activity </a:t>
            </a:r>
            <a:r>
              <a:rPr lang="en-US" sz="4000" dirty="0">
                <a:solidFill>
                  <a:schemeClr val="bg1"/>
                </a:solidFill>
              </a:rPr>
              <a:t>is </a:t>
            </a:r>
            <a:r>
              <a:rPr lang="en-US" sz="4000" dirty="0" smtClean="0">
                <a:solidFill>
                  <a:schemeClr val="bg1"/>
                </a:solidFill>
              </a:rPr>
              <a:t>Decreased </a:t>
            </a:r>
            <a:r>
              <a:rPr lang="en-US" sz="4000" dirty="0">
                <a:solidFill>
                  <a:schemeClr val="bg1"/>
                </a:solidFill>
              </a:rPr>
              <a:t>in </a:t>
            </a:r>
            <a:r>
              <a:rPr lang="en-US" sz="4000" dirty="0" smtClean="0">
                <a:solidFill>
                  <a:schemeClr val="bg1"/>
                </a:solidFill>
              </a:rPr>
              <a:t>Mice Injected with </a:t>
            </a:r>
            <a:r>
              <a:rPr lang="en-US" sz="4000" dirty="0">
                <a:solidFill>
                  <a:schemeClr val="bg1"/>
                </a:solidFill>
              </a:rPr>
              <a:t>CK2.3</a:t>
            </a:r>
          </a:p>
        </p:txBody>
      </p:sp>
    </p:spTree>
    <p:extLst>
      <p:ext uri="{BB962C8B-B14F-4D97-AF65-F5344CB8AC3E}">
        <p14:creationId xmlns="" xmlns:p14="http://schemas.microsoft.com/office/powerpoint/2010/main" val="739344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510" y="3477491"/>
            <a:ext cx="4599709" cy="3144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a:graphicFrameLocks/>
          </p:cNvGraphicFramePr>
          <p:nvPr>
            <p:extLst>
              <p:ext uri="{D42A27DB-BD31-4B8C-83A1-F6EECF244321}">
                <p14:modId xmlns="" xmlns:p14="http://schemas.microsoft.com/office/powerpoint/2010/main" val="741638205"/>
              </p:ext>
            </p:extLst>
          </p:nvPr>
        </p:nvGraphicFramePr>
        <p:xfrm>
          <a:off x="706409" y="3696796"/>
          <a:ext cx="3851910" cy="2706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747256627"/>
              </p:ext>
            </p:extLst>
          </p:nvPr>
        </p:nvGraphicFramePr>
        <p:xfrm>
          <a:off x="5505643" y="59269"/>
          <a:ext cx="6179127" cy="6849396"/>
        </p:xfrm>
        <a:graphic>
          <a:graphicData uri="http://schemas.openxmlformats.org/drawingml/2006/table">
            <a:tbl>
              <a:tblPr firstRow="1" firstCol="1" bandRow="1" bandCol="1">
                <a:tableStyleId>{5C22544A-7EE6-4342-B048-85BDC9FD1C3A}</a:tableStyleId>
              </a:tblPr>
              <a:tblGrid>
                <a:gridCol w="1773910"/>
                <a:gridCol w="502609"/>
                <a:gridCol w="1450352"/>
                <a:gridCol w="900081"/>
                <a:gridCol w="1552175"/>
              </a:tblGrid>
              <a:tr h="455881">
                <a:tc>
                  <a:txBody>
                    <a:bodyPr/>
                    <a:lstStyle/>
                    <a:p>
                      <a:pPr marL="0" marR="0">
                        <a:lnSpc>
                          <a:spcPct val="200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54457" marR="54457" marT="0" marB="0" anchor="b"/>
                </a:tc>
                <a:tc>
                  <a:txBody>
                    <a:bodyPr/>
                    <a:lstStyle/>
                    <a:p>
                      <a:pPr marL="0" marR="0">
                        <a:lnSpc>
                          <a:spcPct val="200000"/>
                        </a:lnSpc>
                        <a:spcBef>
                          <a:spcPts val="0"/>
                        </a:spcBef>
                        <a:spcAft>
                          <a:spcPts val="0"/>
                        </a:spcAft>
                      </a:pPr>
                      <a:r>
                        <a:rPr lang="en-US" sz="1600">
                          <a:effectLst/>
                        </a:rPr>
                        <a:t>PBS</a:t>
                      </a:r>
                      <a:endParaRPr lang="en-US" sz="1600">
                        <a:effectLst/>
                        <a:latin typeface="Calibri"/>
                        <a:ea typeface="Calibri"/>
                        <a:cs typeface="Times New Roman"/>
                      </a:endParaRPr>
                    </a:p>
                  </a:txBody>
                  <a:tcPr marL="54457" marR="54457" marT="0" marB="0" anchor="b"/>
                </a:tc>
                <a:tc>
                  <a:txBody>
                    <a:bodyPr/>
                    <a:lstStyle/>
                    <a:p>
                      <a:pPr marL="0" marR="0">
                        <a:lnSpc>
                          <a:spcPct val="200000"/>
                        </a:lnSpc>
                        <a:spcBef>
                          <a:spcPts val="0"/>
                        </a:spcBef>
                        <a:spcAft>
                          <a:spcPts val="0"/>
                        </a:spcAft>
                      </a:pPr>
                      <a:r>
                        <a:rPr lang="en-US" sz="1600">
                          <a:effectLst/>
                        </a:rPr>
                        <a:t>BMP-2</a:t>
                      </a:r>
                      <a:endParaRPr lang="en-US" sz="1600">
                        <a:effectLst/>
                        <a:latin typeface="Calibri"/>
                        <a:ea typeface="Calibri"/>
                        <a:cs typeface="Times New Roman"/>
                      </a:endParaRPr>
                    </a:p>
                  </a:txBody>
                  <a:tcPr marL="54457" marR="54457" marT="0" marB="0" anchor="b"/>
                </a:tc>
                <a:tc>
                  <a:txBody>
                    <a:bodyPr/>
                    <a:lstStyle/>
                    <a:p>
                      <a:pPr marL="0" marR="0">
                        <a:lnSpc>
                          <a:spcPct val="200000"/>
                        </a:lnSpc>
                        <a:spcBef>
                          <a:spcPts val="0"/>
                        </a:spcBef>
                        <a:spcAft>
                          <a:spcPts val="0"/>
                        </a:spcAft>
                      </a:pPr>
                      <a:r>
                        <a:rPr lang="en-US" sz="1600">
                          <a:effectLst/>
                        </a:rPr>
                        <a:t>CK2.3</a:t>
                      </a:r>
                      <a:endParaRPr lang="en-US" sz="1600">
                        <a:effectLst/>
                        <a:latin typeface="Calibri"/>
                        <a:ea typeface="Calibri"/>
                        <a:cs typeface="Times New Roman"/>
                      </a:endParaRPr>
                    </a:p>
                  </a:txBody>
                  <a:tcPr marL="54457" marR="54457" marT="0" marB="0" anchor="b"/>
                </a:tc>
                <a:tc>
                  <a:txBody>
                    <a:bodyPr/>
                    <a:lstStyle/>
                    <a:p>
                      <a:pPr marL="0" marR="0">
                        <a:lnSpc>
                          <a:spcPct val="200000"/>
                        </a:lnSpc>
                        <a:spcBef>
                          <a:spcPts val="0"/>
                        </a:spcBef>
                        <a:spcAft>
                          <a:spcPts val="0"/>
                        </a:spcAft>
                      </a:pPr>
                      <a:r>
                        <a:rPr lang="en-US" sz="1600" dirty="0">
                          <a:effectLst/>
                        </a:rPr>
                        <a:t>Mean Range</a:t>
                      </a:r>
                      <a:endParaRPr lang="en-US" sz="1600" dirty="0">
                        <a:effectLst/>
                        <a:latin typeface="Calibri"/>
                        <a:ea typeface="Calibri"/>
                        <a:cs typeface="Times New Roman"/>
                      </a:endParaRPr>
                    </a:p>
                  </a:txBody>
                  <a:tcPr marL="54457" marR="54457" marT="0" marB="0"/>
                </a:tc>
              </a:tr>
              <a:tr h="615069">
                <a:tc>
                  <a:txBody>
                    <a:bodyPr/>
                    <a:lstStyle/>
                    <a:p>
                      <a:pPr marL="0" marR="0">
                        <a:lnSpc>
                          <a:spcPct val="200000"/>
                        </a:lnSpc>
                        <a:spcBef>
                          <a:spcPts val="0"/>
                        </a:spcBef>
                        <a:spcAft>
                          <a:spcPts val="0"/>
                        </a:spcAft>
                      </a:pPr>
                      <a:r>
                        <a:rPr lang="en-US" sz="1600" dirty="0" err="1">
                          <a:effectLst/>
                        </a:rPr>
                        <a:t>Chol</a:t>
                      </a:r>
                      <a:r>
                        <a:rPr lang="en-US" sz="1600" dirty="0">
                          <a:effectLst/>
                        </a:rPr>
                        <a:t> (mg/dl)</a:t>
                      </a:r>
                      <a:endParaRPr lang="en-US" sz="1600" dirty="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107</a:t>
                      </a:r>
                      <a:endParaRPr lang="en-US" sz="1600" dirty="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103</a:t>
                      </a:r>
                      <a:endParaRPr lang="en-US" sz="1600" dirty="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98</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55-164[21]</a:t>
                      </a:r>
                      <a:endParaRPr lang="en-US" sz="1600" dirty="0">
                        <a:effectLst/>
                        <a:latin typeface="Calibri"/>
                        <a:ea typeface="Calibri"/>
                        <a:cs typeface="Times New Roman"/>
                      </a:endParaRPr>
                    </a:p>
                  </a:txBody>
                  <a:tcPr marL="54457" marR="54457" marT="0" marB="0"/>
                </a:tc>
              </a:tr>
              <a:tr h="615069">
                <a:tc>
                  <a:txBody>
                    <a:bodyPr/>
                    <a:lstStyle/>
                    <a:p>
                      <a:pPr marL="0" marR="0">
                        <a:lnSpc>
                          <a:spcPct val="200000"/>
                        </a:lnSpc>
                        <a:spcBef>
                          <a:spcPts val="0"/>
                        </a:spcBef>
                        <a:spcAft>
                          <a:spcPts val="0"/>
                        </a:spcAft>
                      </a:pPr>
                      <a:r>
                        <a:rPr lang="en-US" sz="1600">
                          <a:effectLst/>
                        </a:rPr>
                        <a:t>TRG (mg/dl)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108</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133</a:t>
                      </a:r>
                      <a:endParaRPr lang="en-US" sz="1600" dirty="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116</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75-289[20]</a:t>
                      </a:r>
                      <a:endParaRPr lang="en-US" sz="160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ALT (u/l)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30</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30</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28</a:t>
                      </a:r>
                      <a:endParaRPr lang="en-US" sz="1600" dirty="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27-195[21]</a:t>
                      </a:r>
                      <a:endParaRPr lang="en-US" sz="160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AST (u/l)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80</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105</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98</a:t>
                      </a:r>
                      <a:endParaRPr lang="en-US" sz="1600" dirty="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43-397[21]</a:t>
                      </a:r>
                      <a:endParaRPr lang="en-US" sz="1600" dirty="0">
                        <a:effectLst/>
                        <a:latin typeface="Calibri"/>
                        <a:ea typeface="Calibri"/>
                        <a:cs typeface="Times New Roman"/>
                      </a:endParaRPr>
                    </a:p>
                  </a:txBody>
                  <a:tcPr marL="54457" marR="54457" marT="0" marB="0"/>
                </a:tc>
              </a:tr>
              <a:tr h="615069">
                <a:tc>
                  <a:txBody>
                    <a:bodyPr/>
                    <a:lstStyle/>
                    <a:p>
                      <a:pPr marL="0" marR="0">
                        <a:lnSpc>
                          <a:spcPct val="200000"/>
                        </a:lnSpc>
                        <a:spcBef>
                          <a:spcPts val="0"/>
                        </a:spcBef>
                        <a:spcAft>
                          <a:spcPts val="0"/>
                        </a:spcAft>
                      </a:pPr>
                      <a:r>
                        <a:rPr lang="en-US" sz="1600">
                          <a:effectLst/>
                        </a:rPr>
                        <a:t>ALK (u/l)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117</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101</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94</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44-235[18]</a:t>
                      </a:r>
                      <a:endParaRPr lang="en-US" sz="1600" dirty="0">
                        <a:effectLst/>
                        <a:latin typeface="Calibri"/>
                        <a:ea typeface="Calibri"/>
                        <a:cs typeface="Times New Roman"/>
                      </a:endParaRPr>
                    </a:p>
                  </a:txBody>
                  <a:tcPr marL="54457" marR="54457" marT="0" marB="0"/>
                </a:tc>
              </a:tr>
              <a:tr h="615069">
                <a:tc>
                  <a:txBody>
                    <a:bodyPr/>
                    <a:lstStyle/>
                    <a:p>
                      <a:pPr marL="0" marR="0">
                        <a:lnSpc>
                          <a:spcPct val="200000"/>
                        </a:lnSpc>
                        <a:spcBef>
                          <a:spcPts val="0"/>
                        </a:spcBef>
                        <a:spcAft>
                          <a:spcPts val="0"/>
                        </a:spcAft>
                      </a:pPr>
                      <a:r>
                        <a:rPr lang="en-US" sz="1600">
                          <a:effectLst/>
                        </a:rPr>
                        <a:t>GLU (mg/dl)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162</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180</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167</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93.7-219.8[22]</a:t>
                      </a:r>
                      <a:endParaRPr lang="en-US" sz="1600" dirty="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PHOS (mg/dl)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7.7</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6.4</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5.9</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4.5-7.8[23]</a:t>
                      </a:r>
                      <a:endParaRPr lang="en-US" sz="1600" dirty="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TRP (g/dl)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5.9</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5.4</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5.8</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4.8-7.2[21]</a:t>
                      </a:r>
                      <a:endParaRPr lang="en-US" sz="1600" dirty="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CAL  (mg/dl)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9.1</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9.3</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9.2</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8.5-9.4[19]</a:t>
                      </a:r>
                      <a:endParaRPr lang="en-US" sz="1600" dirty="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BUN (mg/dl)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21</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25</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19</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5-26[21]</a:t>
                      </a:r>
                      <a:endParaRPr lang="en-US" sz="1600" dirty="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CRE (mg/dl)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0.2</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0.3</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0.2</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0.2-0.5[21]</a:t>
                      </a:r>
                      <a:endParaRPr lang="en-US" sz="1600" dirty="0">
                        <a:effectLst/>
                        <a:latin typeface="Calibri"/>
                        <a:ea typeface="Calibri"/>
                        <a:cs typeface="Times New Roman"/>
                      </a:endParaRPr>
                    </a:p>
                  </a:txBody>
                  <a:tcPr marL="54457" marR="54457" marT="0" marB="0"/>
                </a:tc>
              </a:tr>
              <a:tr h="455881">
                <a:tc>
                  <a:txBody>
                    <a:bodyPr/>
                    <a:lstStyle/>
                    <a:p>
                      <a:pPr marL="0" marR="0">
                        <a:lnSpc>
                          <a:spcPct val="200000"/>
                        </a:lnSpc>
                        <a:spcBef>
                          <a:spcPts val="0"/>
                        </a:spcBef>
                        <a:spcAft>
                          <a:spcPts val="0"/>
                        </a:spcAft>
                      </a:pPr>
                      <a:r>
                        <a:rPr lang="en-US" sz="1600">
                          <a:effectLst/>
                        </a:rPr>
                        <a:t>ALB (g/dl)</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3.4</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3.6</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a:effectLst/>
                        </a:rPr>
                        <a:t>3.6</a:t>
                      </a:r>
                      <a:endParaRPr lang="en-US" sz="1600">
                        <a:effectLst/>
                        <a:latin typeface="Calibri"/>
                        <a:ea typeface="Calibri"/>
                        <a:cs typeface="Times New Roman"/>
                      </a:endParaRPr>
                    </a:p>
                  </a:txBody>
                  <a:tcPr marL="54457" marR="54457" marT="0" marB="0" anchor="b"/>
                </a:tc>
                <a:tc>
                  <a:txBody>
                    <a:bodyPr/>
                    <a:lstStyle/>
                    <a:p>
                      <a:pPr marL="0" marR="0" algn="r">
                        <a:lnSpc>
                          <a:spcPct val="200000"/>
                        </a:lnSpc>
                        <a:spcBef>
                          <a:spcPts val="0"/>
                        </a:spcBef>
                        <a:spcAft>
                          <a:spcPts val="0"/>
                        </a:spcAft>
                      </a:pPr>
                      <a:r>
                        <a:rPr lang="en-US" sz="1600" dirty="0">
                          <a:effectLst/>
                        </a:rPr>
                        <a:t>2.4-4.3[21]</a:t>
                      </a:r>
                      <a:endParaRPr lang="en-US" sz="1600" dirty="0">
                        <a:effectLst/>
                        <a:latin typeface="Calibri"/>
                        <a:ea typeface="Calibri"/>
                        <a:cs typeface="Times New Roman"/>
                      </a:endParaRPr>
                    </a:p>
                  </a:txBody>
                  <a:tcPr marL="54457" marR="54457" marT="0" marB="0"/>
                </a:tc>
              </a:tr>
            </a:tbl>
          </a:graphicData>
        </a:graphic>
      </p:graphicFrame>
      <p:pic>
        <p:nvPicPr>
          <p:cNvPr id="6" name="Picture 5"/>
          <p:cNvPicPr/>
          <p:nvPr/>
        </p:nvPicPr>
        <p:blipFill>
          <a:blip r:embed="rId3">
            <a:extLst>
              <a:ext uri="{28A0092B-C50C-407E-A947-70E740481C1C}">
                <a14:useLocalDpi xmlns="" xmlns:a14="http://schemas.microsoft.com/office/drawing/2010/main" val="0"/>
              </a:ext>
            </a:extLst>
          </a:blip>
          <a:srcRect/>
          <a:stretch>
            <a:fillRect/>
          </a:stretch>
        </p:blipFill>
        <p:spPr bwMode="auto">
          <a:xfrm>
            <a:off x="332510" y="232064"/>
            <a:ext cx="4599709" cy="3429000"/>
          </a:xfrm>
          <a:prstGeom prst="rect">
            <a:avLst/>
          </a:prstGeom>
          <a:noFill/>
          <a:ln>
            <a:noFill/>
          </a:ln>
        </p:spPr>
      </p:pic>
    </p:spTree>
    <p:extLst>
      <p:ext uri="{BB962C8B-B14F-4D97-AF65-F5344CB8AC3E}">
        <p14:creationId xmlns="" xmlns:p14="http://schemas.microsoft.com/office/powerpoint/2010/main" val="3448159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 xmlns:a14="http://schemas.microsoft.com/office/drawing/2010/main" val="0"/>
              </a:ext>
            </a:extLst>
          </a:blip>
          <a:srcRect/>
          <a:stretch>
            <a:fillRect/>
          </a:stretch>
        </p:blipFill>
        <p:spPr bwMode="auto">
          <a:xfrm>
            <a:off x="1565565" y="789709"/>
            <a:ext cx="8936180" cy="5638800"/>
          </a:xfrm>
          <a:prstGeom prst="rect">
            <a:avLst/>
          </a:prstGeom>
          <a:noFill/>
          <a:ln>
            <a:noFill/>
          </a:ln>
        </p:spPr>
      </p:pic>
      <p:sp>
        <p:nvSpPr>
          <p:cNvPr id="3" name="TextBox 2"/>
          <p:cNvSpPr txBox="1"/>
          <p:nvPr/>
        </p:nvSpPr>
        <p:spPr>
          <a:xfrm>
            <a:off x="1925782" y="789709"/>
            <a:ext cx="8575963" cy="707886"/>
          </a:xfrm>
          <a:prstGeom prst="rect">
            <a:avLst/>
          </a:prstGeom>
          <a:solidFill>
            <a:schemeClr val="bg1"/>
          </a:solidFill>
        </p:spPr>
        <p:txBody>
          <a:bodyPr wrap="square" rtlCol="0">
            <a:spAutoFit/>
          </a:bodyPr>
          <a:lstStyle/>
          <a:p>
            <a:r>
              <a:rPr lang="en-US" sz="4000" dirty="0" smtClean="0"/>
              <a:t>Proven Biological Functions of CK2.3</a:t>
            </a:r>
            <a:endParaRPr lang="en-US" sz="4000" dirty="0"/>
          </a:p>
        </p:txBody>
      </p:sp>
    </p:spTree>
    <p:extLst>
      <p:ext uri="{BB962C8B-B14F-4D97-AF65-F5344CB8AC3E}">
        <p14:creationId xmlns="" xmlns:p14="http://schemas.microsoft.com/office/powerpoint/2010/main" val="1595128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022080" y="306643"/>
            <a:ext cx="3016278" cy="830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http://www.udel.edu/chem/white/HHMI4/EB2012/Lauren-Gurski-EB2012-Post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7377" y="4804912"/>
            <a:ext cx="2809807" cy="210735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2" descr="http://i1.ytimg.com/vi/DnOmH8u773M/hqdefault.jpg?feature=o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8084" y="3540984"/>
            <a:ext cx="3278649" cy="2458987"/>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67054" y="1905456"/>
            <a:ext cx="3139915" cy="2354936"/>
          </a:xfrm>
          <a:prstGeom prst="rect">
            <a:avLst/>
          </a:prstGeom>
        </p:spPr>
      </p:pic>
      <p:pic>
        <p:nvPicPr>
          <p:cNvPr id="19" name="Picture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121368" y="3651974"/>
            <a:ext cx="2928149" cy="3661713"/>
          </a:xfrm>
          <a:prstGeom prst="rect">
            <a:avLst/>
          </a:prstGeom>
        </p:spPr>
      </p:pic>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379943" y="1660077"/>
            <a:ext cx="2503881" cy="3338508"/>
          </a:xfrm>
          <a:prstGeom prst="rect">
            <a:avLst/>
          </a:prstGeom>
        </p:spPr>
      </p:pic>
      <p:pic>
        <p:nvPicPr>
          <p:cNvPr id="4" name="Picture 2"/>
          <p:cNvPicPr>
            <a:picLocks noChangeAspect="1" noChangeArrowheads="1"/>
          </p:cNvPicPr>
          <p:nvPr/>
        </p:nvPicPr>
        <p:blipFill>
          <a:blip r:embed="rId8" cstate="print"/>
          <a:srcRect/>
          <a:stretch>
            <a:fillRect/>
          </a:stretch>
        </p:blipFill>
        <p:spPr bwMode="auto">
          <a:xfrm>
            <a:off x="4178690" y="4117721"/>
            <a:ext cx="3119712" cy="2730220"/>
          </a:xfrm>
          <a:prstGeom prst="rect">
            <a:avLst/>
          </a:prstGeom>
          <a:noFill/>
          <a:ln w="9525">
            <a:noFill/>
            <a:miter lim="800000"/>
            <a:headEnd/>
            <a:tailEnd/>
          </a:ln>
        </p:spPr>
      </p:pic>
      <p:pic>
        <p:nvPicPr>
          <p:cNvPr id="5" name="Picture 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936733" y="2821427"/>
            <a:ext cx="3112784" cy="2106930"/>
          </a:xfrm>
          <a:prstGeom prst="rect">
            <a:avLst/>
          </a:prstGeom>
        </p:spPr>
      </p:pic>
      <p:pic>
        <p:nvPicPr>
          <p:cNvPr id="6" name="Picture 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298402" y="5666345"/>
            <a:ext cx="1959428" cy="1181596"/>
          </a:xfrm>
          <a:prstGeom prst="rect">
            <a:avLst/>
          </a:prstGeom>
        </p:spPr>
      </p:pic>
      <p:pic>
        <p:nvPicPr>
          <p:cNvPr id="7" name="Picture 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61107" y="0"/>
            <a:ext cx="1593669" cy="1195252"/>
          </a:xfrm>
          <a:prstGeom prst="rect">
            <a:avLst/>
          </a:prstGeom>
        </p:spPr>
      </p:pic>
      <p:pic>
        <p:nvPicPr>
          <p:cNvPr id="9" name="Picture 8"/>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61107" y="5348150"/>
            <a:ext cx="2013133" cy="1509850"/>
          </a:xfrm>
          <a:prstGeom prst="rect">
            <a:avLst/>
          </a:prstGeom>
        </p:spPr>
      </p:pic>
      <p:pic>
        <p:nvPicPr>
          <p:cNvPr id="10" name="Picture 9"/>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6591527" y="186058"/>
            <a:ext cx="2529841" cy="1897381"/>
          </a:xfrm>
          <a:prstGeom prst="rect">
            <a:avLst/>
          </a:prstGeom>
        </p:spPr>
      </p:pic>
      <p:pic>
        <p:nvPicPr>
          <p:cNvPr id="11" name="Picture 10"/>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3723470" y="64008"/>
            <a:ext cx="1493854" cy="1991805"/>
          </a:xfrm>
          <a:prstGeom prst="rect">
            <a:avLst/>
          </a:prstGeom>
        </p:spPr>
      </p:pic>
      <p:pic>
        <p:nvPicPr>
          <p:cNvPr id="12" name="Picture 4" descr="http://www.bio.udel.edu/sites/default/files/styles/large/public/people/hakkiraju.jpg?itok=qIKaAg4i"/>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84169" y="890749"/>
            <a:ext cx="1778452" cy="177845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1735185" y="90264"/>
            <a:ext cx="2427807" cy="1820855"/>
          </a:xfrm>
          <a:prstGeom prst="rect">
            <a:avLst/>
          </a:prstGeom>
        </p:spPr>
      </p:pic>
      <p:pic>
        <p:nvPicPr>
          <p:cNvPr id="15" name="Picture 14"/>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5846939" y="1951600"/>
            <a:ext cx="3089794" cy="2317346"/>
          </a:xfrm>
          <a:prstGeom prst="rect">
            <a:avLst/>
          </a:prstGeom>
        </p:spPr>
      </p:pic>
      <p:pic>
        <p:nvPicPr>
          <p:cNvPr id="16" name="Picture 10" descr="http://www.udel.edu/chem/white/HHMI4/Summer11/S11-DAngelo.jp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58313" y="3853155"/>
            <a:ext cx="1221630" cy="169049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5158700" y="209463"/>
            <a:ext cx="1414603" cy="1804394"/>
          </a:xfrm>
          <a:prstGeom prst="rect">
            <a:avLst/>
          </a:prstGeom>
        </p:spPr>
      </p:pic>
      <p:pic>
        <p:nvPicPr>
          <p:cNvPr id="7170" name="Picture 2" descr="Inline image 1"/>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148925" y="2707774"/>
            <a:ext cx="1268452" cy="1188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8936733" y="1135541"/>
            <a:ext cx="3112784" cy="1895796"/>
          </a:xfrm>
          <a:prstGeom prst="rect">
            <a:avLst/>
          </a:prstGeom>
        </p:spPr>
      </p:pic>
      <p:graphicFrame>
        <p:nvGraphicFramePr>
          <p:cNvPr id="22" name="Table 21"/>
          <p:cNvGraphicFramePr>
            <a:graphicFrameLocks noGrp="1"/>
          </p:cNvGraphicFramePr>
          <p:nvPr>
            <p:extLst>
              <p:ext uri="{D42A27DB-BD31-4B8C-83A1-F6EECF244321}">
                <p14:modId xmlns="" xmlns:p14="http://schemas.microsoft.com/office/powerpoint/2010/main" val="2508375927"/>
              </p:ext>
            </p:extLst>
          </p:nvPr>
        </p:nvGraphicFramePr>
        <p:xfrm>
          <a:off x="9964131" y="538839"/>
          <a:ext cx="2443123" cy="287020"/>
        </p:xfrm>
        <a:graphic>
          <a:graphicData uri="http://schemas.openxmlformats.org/drawingml/2006/table">
            <a:tbl>
              <a:tblPr/>
              <a:tblGrid>
                <a:gridCol w="174509"/>
                <a:gridCol w="523527"/>
                <a:gridCol w="1134306"/>
                <a:gridCol w="610781"/>
              </a:tblGrid>
              <a:tr h="0">
                <a:tc>
                  <a:txBody>
                    <a:bodyPr/>
                    <a:lstStyle/>
                    <a:p>
                      <a:r>
                        <a:rPr lang="en-US" dirty="0">
                          <a:solidFill>
                            <a:schemeClr val="bg1"/>
                          </a:solidFill>
                          <a:hlinkClick r:id="rId22" tooltip="Click to view Project  Details"/>
                        </a:rPr>
                        <a:t>5</a:t>
                      </a:r>
                      <a:r>
                        <a:rPr lang="en-US" dirty="0">
                          <a:solidFill>
                            <a:schemeClr val="bg1"/>
                          </a:solidFill>
                        </a:rPr>
                        <a:t> </a:t>
                      </a:r>
                    </a:p>
                  </a:txBody>
                  <a:tcPr marL="6350" marR="6350" marT="6350" marB="6350" anchor="ctr">
                    <a:lnL>
                      <a:noFill/>
                    </a:lnL>
                    <a:lnR>
                      <a:noFill/>
                    </a:lnR>
                    <a:lnT>
                      <a:noFill/>
                    </a:lnT>
                    <a:lnB>
                      <a:noFill/>
                    </a:lnB>
                  </a:tcPr>
                </a:tc>
                <a:tc>
                  <a:txBody>
                    <a:bodyPr/>
                    <a:lstStyle/>
                    <a:p>
                      <a:r>
                        <a:rPr lang="en-US" dirty="0">
                          <a:solidFill>
                            <a:schemeClr val="tx1"/>
                          </a:solidFill>
                          <a:hlinkClick r:id="rId22" tooltip="Click to view Project  Details"/>
                        </a:rPr>
                        <a:t>R01</a:t>
                      </a:r>
                      <a:r>
                        <a:rPr lang="en-US" dirty="0">
                          <a:solidFill>
                            <a:schemeClr val="tx1"/>
                          </a:solidFill>
                        </a:rPr>
                        <a:t> </a:t>
                      </a:r>
                    </a:p>
                  </a:txBody>
                  <a:tcPr marL="6350" marR="6350" marT="6350" marB="6350" anchor="ctr">
                    <a:lnL>
                      <a:noFill/>
                    </a:lnL>
                    <a:lnR>
                      <a:noFill/>
                    </a:lnR>
                    <a:lnT>
                      <a:noFill/>
                    </a:lnT>
                    <a:lnB>
                      <a:noFill/>
                    </a:lnB>
                  </a:tcPr>
                </a:tc>
                <a:tc>
                  <a:txBody>
                    <a:bodyPr/>
                    <a:lstStyle/>
                    <a:p>
                      <a:r>
                        <a:rPr lang="en-US" dirty="0">
                          <a:solidFill>
                            <a:schemeClr val="bg1"/>
                          </a:solidFill>
                          <a:hlinkClick r:id="rId22" tooltip="Click to view Project  Details"/>
                        </a:rPr>
                        <a:t>AR064243</a:t>
                      </a:r>
                      <a:endParaRPr lang="en-US" dirty="0">
                        <a:solidFill>
                          <a:schemeClr val="bg1"/>
                        </a:solidFill>
                      </a:endParaRPr>
                    </a:p>
                  </a:txBody>
                  <a:tcPr marL="6350" marR="6350" marT="6350" marB="6350" anchor="ctr">
                    <a:lnL>
                      <a:noFill/>
                    </a:lnL>
                    <a:lnR>
                      <a:noFill/>
                    </a:lnR>
                    <a:lnT>
                      <a:noFill/>
                    </a:lnT>
                    <a:lnB>
                      <a:noFill/>
                    </a:lnB>
                  </a:tcPr>
                </a:tc>
                <a:tc>
                  <a:txBody>
                    <a:bodyPr/>
                    <a:lstStyle/>
                    <a:p>
                      <a:r>
                        <a:rPr lang="en-US" dirty="0">
                          <a:solidFill>
                            <a:schemeClr val="bg1"/>
                          </a:solidFill>
                          <a:hlinkClick r:id="rId22" tooltip="Click to view Project  Details"/>
                        </a:rPr>
                        <a:t>02</a:t>
                      </a:r>
                      <a:endParaRPr lang="en-US" dirty="0">
                        <a:solidFill>
                          <a:schemeClr val="bg1"/>
                        </a:solidFill>
                      </a:endParaRPr>
                    </a:p>
                  </a:txBody>
                  <a:tcPr marL="6350" marR="6350" marT="6350" marB="6350" anchor="ctr">
                    <a:lnL>
                      <a:noFill/>
                    </a:lnL>
                    <a:lnR>
                      <a:noFill/>
                    </a:lnR>
                    <a:lnT>
                      <a:noFill/>
                    </a:lnT>
                    <a:lnB>
                      <a:noFill/>
                    </a:lnB>
                  </a:tcPr>
                </a:tc>
              </a:tr>
            </a:tbl>
          </a:graphicData>
        </a:graphic>
      </p:graphicFrame>
      <p:pic>
        <p:nvPicPr>
          <p:cNvPr id="17412" name="Picture 4" descr="File:US-NIH-NIAMS-Logo.svg"/>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9201345" y="390126"/>
            <a:ext cx="616591" cy="5844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8991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698171" y="428625"/>
            <a:ext cx="9062358" cy="1143000"/>
          </a:xfrm>
        </p:spPr>
        <p:txBody>
          <a:bodyPr/>
          <a:lstStyle/>
          <a:p>
            <a:r>
              <a:rPr lang="en-US" sz="3600" b="1" dirty="0" smtClean="0">
                <a:solidFill>
                  <a:schemeClr val="bg1"/>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1485900" y="1752600"/>
            <a:ext cx="9095014"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 </a:t>
            </a:r>
            <a:r>
              <a:rPr lang="en-US" sz="2400" dirty="0" smtClean="0">
                <a:effectLst>
                  <a:outerShdw blurRad="38100" dist="38100" dir="2700000" algn="tl">
                    <a:srgbClr val="000000">
                      <a:alpha val="43137"/>
                    </a:srgbClr>
                  </a:outerShdw>
                </a:effectLst>
                <a:latin typeface="Georgia" pitchFamily="18" charset="0"/>
                <a:hlinkClick r:id="rId2"/>
              </a:rPr>
              <a:t>http://integrativebiology.conferenceseries.com/</a:t>
            </a:r>
            <a:r>
              <a:rPr lang="en-US" sz="2400" dirty="0" smtClean="0">
                <a:effectLst>
                  <a:outerShdw blurRad="38100" dist="38100" dir="2700000" algn="tl">
                    <a:srgbClr val="000000">
                      <a:alpha val="43137"/>
                    </a:srgbClr>
                  </a:outerShdw>
                </a:effectLst>
                <a:latin typeface="Georgia" pitchFamily="18" charset="0"/>
              </a:rPr>
              <a:t> </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6852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1"/>
            <a:ext cx="7772400" cy="1470025"/>
          </a:xfrm>
        </p:spPr>
        <p:txBody>
          <a:bodyPr>
            <a:normAutofit fontScale="90000"/>
          </a:bodyPr>
          <a:lstStyle/>
          <a:p>
            <a:r>
              <a:rPr lang="en-US" dirty="0"/>
              <a:t/>
            </a:r>
            <a:br>
              <a:rPr lang="en-US" dirty="0"/>
            </a:br>
            <a:r>
              <a:rPr lang="en-US" b="1" dirty="0">
                <a:solidFill>
                  <a:schemeClr val="bg1"/>
                </a:solidFill>
              </a:rPr>
              <a:t>Identifying new targets to improve skeletal formation in human </a:t>
            </a:r>
            <a:r>
              <a:rPr lang="en-US" dirty="0"/>
              <a:t>	</a:t>
            </a:r>
          </a:p>
        </p:txBody>
      </p:sp>
      <p:sp>
        <p:nvSpPr>
          <p:cNvPr id="3" name="Subtitle 2"/>
          <p:cNvSpPr>
            <a:spLocks noGrp="1"/>
          </p:cNvSpPr>
          <p:nvPr>
            <p:ph type="subTitle" idx="1"/>
          </p:nvPr>
        </p:nvSpPr>
        <p:spPr>
          <a:xfrm>
            <a:off x="2895600" y="3276600"/>
            <a:ext cx="6400800" cy="1752600"/>
          </a:xfrm>
        </p:spPr>
        <p:txBody>
          <a:bodyPr/>
          <a:lstStyle/>
          <a:p>
            <a:r>
              <a:rPr lang="en-US" dirty="0" smtClean="0">
                <a:solidFill>
                  <a:schemeClr val="bg1"/>
                </a:solidFill>
              </a:rPr>
              <a:t>Anja Nohe, PhD, </a:t>
            </a:r>
          </a:p>
          <a:p>
            <a:r>
              <a:rPr lang="en-US" dirty="0" smtClean="0">
                <a:solidFill>
                  <a:schemeClr val="bg1"/>
                </a:solidFill>
              </a:rPr>
              <a:t>University of Delaware</a:t>
            </a:r>
            <a:endParaRPr lang="en-US" dirty="0">
              <a:solidFill>
                <a:schemeClr val="bg1"/>
              </a:solidFill>
            </a:endParaRPr>
          </a:p>
        </p:txBody>
      </p:sp>
    </p:spTree>
    <p:extLst>
      <p:ext uri="{BB962C8B-B14F-4D97-AF65-F5344CB8AC3E}">
        <p14:creationId xmlns="" xmlns:p14="http://schemas.microsoft.com/office/powerpoint/2010/main" val="282742080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dancing_skeletons">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2440875" y="554311"/>
            <a:ext cx="7310250" cy="5730875"/>
          </a:xfrm>
          <a:prstGeom prst="rect">
            <a:avLst/>
          </a:prstGeom>
        </p:spPr>
      </p:pic>
    </p:spTree>
    <p:extLst>
      <p:ext uri="{BB962C8B-B14F-4D97-AF65-F5344CB8AC3E}">
        <p14:creationId xmlns="" xmlns:p14="http://schemas.microsoft.com/office/powerpoint/2010/main" val="391834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1" repeatCount="indefinite"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ancing_skeletons">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4726853" y="3091155"/>
            <a:ext cx="3153214" cy="2472314"/>
          </a:xfrm>
          <a:prstGeom prst="rect">
            <a:avLst/>
          </a:prstGeom>
        </p:spPr>
      </p:pic>
      <p:pic>
        <p:nvPicPr>
          <p:cNvPr id="5" name="Picture 4" descr="http://4.bp.blogspot.com/-vb5OMqPaarg/TcduTApYlaI/AAAAAAAAAAQ/OsuXaSD4R2U/s320/PeterNoBones.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43806" y="789757"/>
            <a:ext cx="7221999" cy="562456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ubtitle 6"/>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30737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endCondLst>
                    <p:cond evt="onNext"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408" y="0"/>
            <a:ext cx="8229600" cy="1325563"/>
          </a:xfrm>
        </p:spPr>
        <p:txBody>
          <a:bodyPr/>
          <a:lstStyle/>
          <a:p>
            <a:r>
              <a:rPr lang="en-US" dirty="0" smtClean="0">
                <a:solidFill>
                  <a:schemeClr val="bg1"/>
                </a:solidFill>
              </a:rPr>
              <a:t>Facts about Osteoporosis</a:t>
            </a:r>
            <a:endParaRPr lang="en-US" dirty="0">
              <a:solidFill>
                <a:schemeClr val="bg1"/>
              </a:solidFill>
            </a:endParaRPr>
          </a:p>
        </p:txBody>
      </p:sp>
      <p:sp>
        <p:nvSpPr>
          <p:cNvPr id="3" name="Content Placeholder 2"/>
          <p:cNvSpPr>
            <a:spLocks noGrp="1"/>
          </p:cNvSpPr>
          <p:nvPr>
            <p:ph idx="1"/>
          </p:nvPr>
        </p:nvSpPr>
        <p:spPr>
          <a:xfrm>
            <a:off x="1061357" y="1111537"/>
            <a:ext cx="10189030" cy="1272434"/>
          </a:xfrm>
        </p:spPr>
        <p:txBody>
          <a:bodyPr>
            <a:normAutofit/>
          </a:bodyPr>
          <a:lstStyle/>
          <a:p>
            <a:r>
              <a:rPr lang="en-US" sz="1800" dirty="0">
                <a:solidFill>
                  <a:schemeClr val="bg1"/>
                </a:solidFill>
              </a:rPr>
              <a:t>Osteoporosis is a disease characterized by weak and porous bones with a low bone mass density (BMD) level. The World Health Organization defines osteoporosis as having a BMD at or below -2.5 on the BMD T-score test and having a fracture</a:t>
            </a:r>
          </a:p>
        </p:txBody>
      </p:sp>
      <p:pic>
        <p:nvPicPr>
          <p:cNvPr id="2050" name="Picture 2" descr="http://www.womeningovernment.org/files/NOF_prevalence_map.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2917" b="12630"/>
          <a:stretch/>
        </p:blipFill>
        <p:spPr bwMode="auto">
          <a:xfrm>
            <a:off x="1094014" y="2183393"/>
            <a:ext cx="4388445" cy="429586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5623036" y="1779687"/>
            <a:ext cx="5447735" cy="4524315"/>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1"/>
                </a:solidFill>
              </a:rPr>
              <a:t>One in two women and one in four men will be </a:t>
            </a:r>
            <a:r>
              <a:rPr lang="en-US" sz="1600" dirty="0" smtClean="0">
                <a:solidFill>
                  <a:schemeClr val="bg1"/>
                </a:solidFill>
              </a:rPr>
              <a:t>affected.</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smtClean="0">
                <a:solidFill>
                  <a:schemeClr val="bg1"/>
                </a:solidFill>
              </a:rPr>
              <a:t>Costs: above </a:t>
            </a:r>
            <a:r>
              <a:rPr lang="en-US" sz="1600" dirty="0">
                <a:solidFill>
                  <a:schemeClr val="bg1"/>
                </a:solidFill>
              </a:rPr>
              <a:t>$18 billion in America and are expected to double by 2050</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M</a:t>
            </a:r>
            <a:r>
              <a:rPr lang="en-US" sz="1600" dirty="0" smtClean="0">
                <a:solidFill>
                  <a:schemeClr val="bg1"/>
                </a:solidFill>
              </a:rPr>
              <a:t>ost </a:t>
            </a:r>
            <a:r>
              <a:rPr lang="en-US" sz="1600" dirty="0">
                <a:solidFill>
                  <a:schemeClr val="bg1"/>
                </a:solidFill>
              </a:rPr>
              <a:t>common </a:t>
            </a:r>
            <a:r>
              <a:rPr lang="en-US" sz="1600" dirty="0" smtClean="0">
                <a:solidFill>
                  <a:schemeClr val="bg1"/>
                </a:solidFill>
              </a:rPr>
              <a:t>fractures: hip </a:t>
            </a:r>
            <a:r>
              <a:rPr lang="en-US" sz="1600" dirty="0">
                <a:solidFill>
                  <a:schemeClr val="bg1"/>
                </a:solidFill>
              </a:rPr>
              <a:t>and vertebrae</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Hip fractures have a mortality rate between 12 and 20 percent after six months, and affect women more often than men by a ratio of nearly three to one. Hip fractures severely compromise a person’s quality of life</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90 percent of adult bone mass is developed by age 18 in women and age 20 in men, meaning early years are critical for healthy bones</a:t>
            </a:r>
            <a:r>
              <a:rPr lang="en-US" sz="1600" dirty="0" smtClean="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Only 35 percent of adults in America receive the daily recommended value of calcium</a:t>
            </a:r>
          </a:p>
        </p:txBody>
      </p:sp>
    </p:spTree>
    <p:extLst>
      <p:ext uri="{BB962C8B-B14F-4D97-AF65-F5344CB8AC3E}">
        <p14:creationId xmlns="" xmlns:p14="http://schemas.microsoft.com/office/powerpoint/2010/main" val="2085711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 y="0"/>
            <a:ext cx="10515600" cy="1325563"/>
          </a:xfrm>
        </p:spPr>
        <p:txBody>
          <a:bodyPr/>
          <a:lstStyle/>
          <a:p>
            <a:pPr algn="ctr"/>
            <a:r>
              <a:rPr lang="en-US" dirty="0" smtClean="0">
                <a:solidFill>
                  <a:schemeClr val="bg1"/>
                </a:solidFill>
              </a:rPr>
              <a:t>Bone Re-modelling</a:t>
            </a:r>
            <a:endParaRPr lang="en-US" dirty="0">
              <a:solidFill>
                <a:schemeClr val="bg1"/>
              </a:solidFill>
            </a:endParaRPr>
          </a:p>
        </p:txBody>
      </p:sp>
      <p:pic>
        <p:nvPicPr>
          <p:cNvPr id="2050" name="Picture 2" descr="http://www.nature.com/nrc/journal/v11/n6/images/nrc3055-f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5446" y="1114039"/>
            <a:ext cx="9638188" cy="532189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764459" y="6419600"/>
            <a:ext cx="3427541" cy="553998"/>
          </a:xfrm>
          <a:prstGeom prst="rect">
            <a:avLst/>
          </a:prstGeom>
          <a:noFill/>
        </p:spPr>
        <p:txBody>
          <a:bodyPr wrap="none" rtlCol="0">
            <a:spAutoFit/>
          </a:bodyPr>
          <a:lstStyle/>
          <a:p>
            <a:r>
              <a:rPr lang="en-US" sz="1000" dirty="0">
                <a:solidFill>
                  <a:schemeClr val="bg1"/>
                </a:solidFill>
              </a:rPr>
              <a:t>Nature Reviews </a:t>
            </a:r>
            <a:r>
              <a:rPr lang="en-US" sz="1000" dirty="0" smtClean="0">
                <a:solidFill>
                  <a:schemeClr val="bg1"/>
                </a:solidFill>
              </a:rPr>
              <a:t>Cancer. 2011 </a:t>
            </a:r>
            <a:r>
              <a:rPr lang="en-US" sz="1000" dirty="0">
                <a:solidFill>
                  <a:schemeClr val="bg1"/>
                </a:solidFill>
              </a:rPr>
              <a:t>11, 411-425 </a:t>
            </a:r>
            <a:endParaRPr lang="en-US" sz="1000" dirty="0" smtClean="0">
              <a:solidFill>
                <a:schemeClr val="bg1"/>
              </a:solidFill>
            </a:endParaRPr>
          </a:p>
          <a:p>
            <a:r>
              <a:rPr lang="en-US" sz="1000" dirty="0" smtClean="0">
                <a:solidFill>
                  <a:schemeClr val="bg1"/>
                </a:solidFill>
              </a:rPr>
              <a:t>Current Opinion in biotechnology 2012, 4, (23), </a:t>
            </a:r>
            <a:r>
              <a:rPr lang="en-US" sz="1000" dirty="0">
                <a:solidFill>
                  <a:schemeClr val="bg1"/>
                </a:solidFill>
              </a:rPr>
              <a:t>Pages 570–578</a:t>
            </a:r>
          </a:p>
          <a:p>
            <a:endParaRPr lang="en-US" sz="1000" dirty="0">
              <a:solidFill>
                <a:schemeClr val="bg1"/>
              </a:solidFill>
            </a:endParaRPr>
          </a:p>
        </p:txBody>
      </p:sp>
    </p:spTree>
    <p:extLst>
      <p:ext uri="{BB962C8B-B14F-4D97-AF65-F5344CB8AC3E}">
        <p14:creationId xmlns="" xmlns:p14="http://schemas.microsoft.com/office/powerpoint/2010/main" val="4250938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981200" y="685800"/>
            <a:ext cx="8229600" cy="1295400"/>
          </a:xfrm>
        </p:spPr>
        <p:txBody>
          <a:bodyPr>
            <a:noAutofit/>
          </a:bodyPr>
          <a:lstStyle/>
          <a:p>
            <a:pPr algn="ctr"/>
            <a:r>
              <a:rPr lang="en-US" dirty="0" smtClean="0">
                <a:solidFill>
                  <a:schemeClr val="bg1"/>
                </a:solidFill>
                <a:latin typeface="Arial" pitchFamily="34" charset="0"/>
                <a:cs typeface="Arial" pitchFamily="34" charset="0"/>
              </a:rPr>
              <a:t>Strategy: To </a:t>
            </a:r>
            <a:r>
              <a:rPr lang="en-US" dirty="0">
                <a:solidFill>
                  <a:schemeClr val="bg1"/>
                </a:solidFill>
                <a:latin typeface="Arial" pitchFamily="34" charset="0"/>
                <a:cs typeface="Arial" pitchFamily="34" charset="0"/>
              </a:rPr>
              <a:t>R</a:t>
            </a:r>
            <a:r>
              <a:rPr lang="en-US" dirty="0" smtClean="0">
                <a:solidFill>
                  <a:schemeClr val="bg1"/>
                </a:solidFill>
                <a:latin typeface="Arial" pitchFamily="34" charset="0"/>
                <a:cs typeface="Arial" pitchFamily="34" charset="0"/>
              </a:rPr>
              <a:t>educe </a:t>
            </a:r>
            <a:r>
              <a:rPr lang="en-US" dirty="0">
                <a:solidFill>
                  <a:schemeClr val="bg1"/>
                </a:solidFill>
                <a:latin typeface="Arial" pitchFamily="34" charset="0"/>
                <a:cs typeface="Arial" pitchFamily="34" charset="0"/>
              </a:rPr>
              <a:t>A</a:t>
            </a:r>
            <a:r>
              <a:rPr lang="en-US" dirty="0" smtClean="0">
                <a:solidFill>
                  <a:schemeClr val="bg1"/>
                </a:solidFill>
                <a:latin typeface="Arial" pitchFamily="34" charset="0"/>
                <a:cs typeface="Arial" pitchFamily="34" charset="0"/>
              </a:rPr>
              <a:t>dipocytes </a:t>
            </a:r>
            <a:r>
              <a:rPr lang="en-US" dirty="0">
                <a:solidFill>
                  <a:schemeClr val="bg1"/>
                </a:solidFill>
                <a:latin typeface="Arial" pitchFamily="34" charset="0"/>
                <a:cs typeface="Arial" pitchFamily="34" charset="0"/>
              </a:rPr>
              <a:t>N</a:t>
            </a:r>
            <a:r>
              <a:rPr lang="en-US" dirty="0" smtClean="0">
                <a:solidFill>
                  <a:schemeClr val="bg1"/>
                </a:solidFill>
                <a:latin typeface="Arial" pitchFamily="34" charset="0"/>
                <a:cs typeface="Arial" pitchFamily="34" charset="0"/>
              </a:rPr>
              <a:t>umber and Increase </a:t>
            </a:r>
            <a:r>
              <a:rPr lang="en-US" dirty="0">
                <a:solidFill>
                  <a:schemeClr val="bg1"/>
                </a:solidFill>
                <a:latin typeface="Arial" pitchFamily="34" charset="0"/>
                <a:cs typeface="Arial" pitchFamily="34" charset="0"/>
              </a:rPr>
              <a:t>O</a:t>
            </a:r>
            <a:r>
              <a:rPr lang="en-US" dirty="0" smtClean="0">
                <a:solidFill>
                  <a:schemeClr val="bg1"/>
                </a:solidFill>
                <a:latin typeface="Arial" pitchFamily="34" charset="0"/>
                <a:cs typeface="Arial" pitchFamily="34" charset="0"/>
              </a:rPr>
              <a:t>steoblasts</a:t>
            </a:r>
            <a:endParaRPr lang="en-US" dirty="0">
              <a:solidFill>
                <a:schemeClr val="bg1"/>
              </a:solidFill>
              <a:latin typeface="Arial" pitchFamily="34" charset="0"/>
              <a:cs typeface="Arial" pitchFamily="34" charset="0"/>
            </a:endParaRPr>
          </a:p>
        </p:txBody>
      </p:sp>
      <p:sp>
        <p:nvSpPr>
          <p:cNvPr id="26" name="Content Placeholder 25"/>
          <p:cNvSpPr>
            <a:spLocks noGrp="1"/>
          </p:cNvSpPr>
          <p:nvPr>
            <p:ph idx="1"/>
          </p:nvPr>
        </p:nvSpPr>
        <p:spPr>
          <a:xfrm>
            <a:off x="1524000" y="2590800"/>
            <a:ext cx="9144000" cy="3581400"/>
          </a:xfrm>
        </p:spPr>
        <p:txBody>
          <a:bodyPr>
            <a:normAutofit/>
          </a:bodyPr>
          <a:lstStyle/>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p:txBody>
      </p:sp>
      <p:sp>
        <p:nvSpPr>
          <p:cNvPr id="9" name="TextBox 8"/>
          <p:cNvSpPr txBox="1"/>
          <p:nvPr/>
        </p:nvSpPr>
        <p:spPr>
          <a:xfrm>
            <a:off x="1524000" y="6553200"/>
            <a:ext cx="4724400" cy="369332"/>
          </a:xfrm>
          <a:prstGeom prst="rect">
            <a:avLst/>
          </a:prstGeom>
          <a:noFill/>
        </p:spPr>
        <p:txBody>
          <a:bodyPr wrap="square" rtlCol="0">
            <a:spAutoFit/>
          </a:bodyPr>
          <a:lstStyle/>
          <a:p>
            <a:endParaRPr lang="en-US" dirty="0"/>
          </a:p>
        </p:txBody>
      </p:sp>
      <p:sp>
        <p:nvSpPr>
          <p:cNvPr id="11" name="TextBox 10"/>
          <p:cNvSpPr txBox="1"/>
          <p:nvPr/>
        </p:nvSpPr>
        <p:spPr>
          <a:xfrm>
            <a:off x="5715000" y="7025355"/>
            <a:ext cx="4572000" cy="400110"/>
          </a:xfrm>
          <a:prstGeom prst="rect">
            <a:avLst/>
          </a:prstGeom>
          <a:noFill/>
        </p:spPr>
        <p:txBody>
          <a:bodyPr wrap="square" rtlCol="0">
            <a:spAutoFit/>
          </a:bodyPr>
          <a:lstStyle/>
          <a:p>
            <a:endParaRPr lang="en-US" sz="2000" dirty="0">
              <a:latin typeface="Arial" pitchFamily="34" charset="0"/>
              <a:cs typeface="Arial" pitchFamily="34" charset="0"/>
            </a:endParaRPr>
          </a:p>
        </p:txBody>
      </p:sp>
      <p:sp>
        <p:nvSpPr>
          <p:cNvPr id="15" name="Oval 14"/>
          <p:cNvSpPr/>
          <p:nvPr/>
        </p:nvSpPr>
        <p:spPr>
          <a:xfrm>
            <a:off x="3657600" y="4114800"/>
            <a:ext cx="609600" cy="5076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3810000" y="4267201"/>
            <a:ext cx="76200" cy="9873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33600" y="4191000"/>
            <a:ext cx="1447800" cy="369332"/>
          </a:xfrm>
          <a:prstGeom prst="rect">
            <a:avLst/>
          </a:prstGeom>
          <a:noFill/>
        </p:spPr>
        <p:txBody>
          <a:bodyPr wrap="square" rtlCol="0">
            <a:spAutoFit/>
          </a:bodyPr>
          <a:lstStyle/>
          <a:p>
            <a:r>
              <a:rPr lang="en-US" dirty="0" err="1">
                <a:solidFill>
                  <a:schemeClr val="bg1"/>
                </a:solidFill>
              </a:rPr>
              <a:t>Osteoblas</a:t>
            </a:r>
            <a:r>
              <a:rPr lang="en-US" dirty="0" err="1"/>
              <a:t>t</a:t>
            </a:r>
            <a:endParaRPr lang="en-US" dirty="0"/>
          </a:p>
        </p:txBody>
      </p:sp>
      <p:sp>
        <p:nvSpPr>
          <p:cNvPr id="28" name="Flowchart: Process 27"/>
          <p:cNvSpPr/>
          <p:nvPr/>
        </p:nvSpPr>
        <p:spPr>
          <a:xfrm rot="20887403">
            <a:off x="3505200" y="4260732"/>
            <a:ext cx="4876800" cy="197473"/>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Isosceles Triangle 28"/>
          <p:cNvSpPr/>
          <p:nvPr/>
        </p:nvSpPr>
        <p:spPr>
          <a:xfrm>
            <a:off x="5715000" y="4458204"/>
            <a:ext cx="533400" cy="98736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8382000" y="2743200"/>
            <a:ext cx="1676400" cy="369332"/>
          </a:xfrm>
          <a:prstGeom prst="rect">
            <a:avLst/>
          </a:prstGeom>
          <a:noFill/>
        </p:spPr>
        <p:txBody>
          <a:bodyPr wrap="square" rtlCol="0">
            <a:spAutoFit/>
          </a:bodyPr>
          <a:lstStyle/>
          <a:p>
            <a:r>
              <a:rPr lang="en-US" dirty="0" err="1">
                <a:solidFill>
                  <a:schemeClr val="bg1"/>
                </a:solidFill>
              </a:rPr>
              <a:t>Adipocytes</a:t>
            </a:r>
            <a:endParaRPr lang="en-US" dirty="0">
              <a:solidFill>
                <a:schemeClr val="bg1"/>
              </a:solidFill>
            </a:endParaRPr>
          </a:p>
        </p:txBody>
      </p:sp>
      <p:grpSp>
        <p:nvGrpSpPr>
          <p:cNvPr id="2" name="Group 32"/>
          <p:cNvGrpSpPr/>
          <p:nvPr/>
        </p:nvGrpSpPr>
        <p:grpSpPr>
          <a:xfrm>
            <a:off x="6858000" y="3048000"/>
            <a:ext cx="762000" cy="544112"/>
            <a:chOff x="4876800" y="2514600"/>
            <a:chExt cx="1752600" cy="1382312"/>
          </a:xfrm>
        </p:grpSpPr>
        <p:grpSp>
          <p:nvGrpSpPr>
            <p:cNvPr id="3" name="Group 25"/>
            <p:cNvGrpSpPr/>
            <p:nvPr/>
          </p:nvGrpSpPr>
          <p:grpSpPr>
            <a:xfrm>
              <a:off x="4876800" y="2514600"/>
              <a:ext cx="1752600" cy="1382312"/>
              <a:chOff x="1524000" y="2462422"/>
              <a:chExt cx="1752600" cy="1066800"/>
            </a:xfrm>
          </p:grpSpPr>
          <p:sp>
            <p:nvSpPr>
              <p:cNvPr id="36" name="Oval 35"/>
              <p:cNvSpPr/>
              <p:nvPr/>
            </p:nvSpPr>
            <p:spPr>
              <a:xfrm>
                <a:off x="1524000" y="2462422"/>
                <a:ext cx="1752600" cy="1066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1676400" y="2895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5181600" y="2514600"/>
              <a:ext cx="1295400" cy="12192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7"/>
          <p:cNvGrpSpPr/>
          <p:nvPr/>
        </p:nvGrpSpPr>
        <p:grpSpPr>
          <a:xfrm>
            <a:off x="7010400" y="3429000"/>
            <a:ext cx="762000" cy="544112"/>
            <a:chOff x="4876800" y="2514600"/>
            <a:chExt cx="1752600" cy="1382312"/>
          </a:xfrm>
        </p:grpSpPr>
        <p:grpSp>
          <p:nvGrpSpPr>
            <p:cNvPr id="5" name="Group 25"/>
            <p:cNvGrpSpPr/>
            <p:nvPr/>
          </p:nvGrpSpPr>
          <p:grpSpPr>
            <a:xfrm>
              <a:off x="4876800" y="2514600"/>
              <a:ext cx="1752600" cy="1382312"/>
              <a:chOff x="1524000" y="2462422"/>
              <a:chExt cx="1752600" cy="1066800"/>
            </a:xfrm>
          </p:grpSpPr>
          <p:sp>
            <p:nvSpPr>
              <p:cNvPr id="41" name="Oval 40"/>
              <p:cNvSpPr/>
              <p:nvPr/>
            </p:nvSpPr>
            <p:spPr>
              <a:xfrm>
                <a:off x="1524000" y="2462422"/>
                <a:ext cx="1752600" cy="1066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a:off x="1676400" y="2895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5181600" y="2514600"/>
              <a:ext cx="1295400" cy="12192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42"/>
          <p:cNvGrpSpPr/>
          <p:nvPr/>
        </p:nvGrpSpPr>
        <p:grpSpPr>
          <a:xfrm>
            <a:off x="7315200" y="2895600"/>
            <a:ext cx="762000" cy="544112"/>
            <a:chOff x="4876800" y="2514600"/>
            <a:chExt cx="1752600" cy="1382312"/>
          </a:xfrm>
        </p:grpSpPr>
        <p:grpSp>
          <p:nvGrpSpPr>
            <p:cNvPr id="7" name="Group 25"/>
            <p:cNvGrpSpPr/>
            <p:nvPr/>
          </p:nvGrpSpPr>
          <p:grpSpPr>
            <a:xfrm>
              <a:off x="4876800" y="2514600"/>
              <a:ext cx="1752600" cy="1382312"/>
              <a:chOff x="1524000" y="2462422"/>
              <a:chExt cx="1752600" cy="1066800"/>
            </a:xfrm>
          </p:grpSpPr>
          <p:sp>
            <p:nvSpPr>
              <p:cNvPr id="46" name="Oval 45"/>
              <p:cNvSpPr/>
              <p:nvPr/>
            </p:nvSpPr>
            <p:spPr>
              <a:xfrm>
                <a:off x="1524000" y="2462422"/>
                <a:ext cx="1752600" cy="1066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Oval 46"/>
              <p:cNvSpPr/>
              <p:nvPr/>
            </p:nvSpPr>
            <p:spPr>
              <a:xfrm>
                <a:off x="1676400" y="2895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5181600" y="2514600"/>
              <a:ext cx="1295400" cy="12192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47"/>
          <p:cNvGrpSpPr/>
          <p:nvPr/>
        </p:nvGrpSpPr>
        <p:grpSpPr>
          <a:xfrm>
            <a:off x="7620000" y="3276600"/>
            <a:ext cx="762000" cy="544112"/>
            <a:chOff x="4876800" y="2514600"/>
            <a:chExt cx="1752600" cy="1382312"/>
          </a:xfrm>
        </p:grpSpPr>
        <p:grpSp>
          <p:nvGrpSpPr>
            <p:cNvPr id="10" name="Group 25"/>
            <p:cNvGrpSpPr/>
            <p:nvPr/>
          </p:nvGrpSpPr>
          <p:grpSpPr>
            <a:xfrm>
              <a:off x="4876800" y="2514600"/>
              <a:ext cx="1752600" cy="1382312"/>
              <a:chOff x="1524000" y="2462422"/>
              <a:chExt cx="1752600" cy="1066800"/>
            </a:xfrm>
          </p:grpSpPr>
          <p:sp>
            <p:nvSpPr>
              <p:cNvPr id="51" name="Oval 50"/>
              <p:cNvSpPr/>
              <p:nvPr/>
            </p:nvSpPr>
            <p:spPr>
              <a:xfrm>
                <a:off x="1524000" y="2462422"/>
                <a:ext cx="1752600" cy="1066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a:off x="1676400" y="2895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5181600" y="2514600"/>
              <a:ext cx="1295400" cy="12192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31"/>
          <p:cNvGrpSpPr/>
          <p:nvPr/>
        </p:nvGrpSpPr>
        <p:grpSpPr>
          <a:xfrm>
            <a:off x="7315200" y="3124200"/>
            <a:ext cx="762000" cy="544112"/>
            <a:chOff x="4876800" y="2514600"/>
            <a:chExt cx="1752600" cy="1382312"/>
          </a:xfrm>
        </p:grpSpPr>
        <p:grpSp>
          <p:nvGrpSpPr>
            <p:cNvPr id="13" name="Group 25"/>
            <p:cNvGrpSpPr/>
            <p:nvPr/>
          </p:nvGrpSpPr>
          <p:grpSpPr>
            <a:xfrm>
              <a:off x="4876800" y="2514600"/>
              <a:ext cx="1752600" cy="1382312"/>
              <a:chOff x="1524000" y="2462422"/>
              <a:chExt cx="1752600" cy="1066800"/>
            </a:xfrm>
          </p:grpSpPr>
          <p:sp>
            <p:nvSpPr>
              <p:cNvPr id="16" name="Oval 15"/>
              <p:cNvSpPr/>
              <p:nvPr/>
            </p:nvSpPr>
            <p:spPr>
              <a:xfrm>
                <a:off x="1524000" y="2462422"/>
                <a:ext cx="1752600" cy="1066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1676400" y="2895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5181600" y="2514600"/>
              <a:ext cx="1295400" cy="1219200"/>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Down Arrow 37"/>
          <p:cNvSpPr/>
          <p:nvPr/>
        </p:nvSpPr>
        <p:spPr>
          <a:xfrm>
            <a:off x="7391400" y="4191000"/>
            <a:ext cx="609600" cy="11430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wn Arrow 38"/>
          <p:cNvSpPr/>
          <p:nvPr/>
        </p:nvSpPr>
        <p:spPr>
          <a:xfrm rot="10800000">
            <a:off x="3810000" y="4876800"/>
            <a:ext cx="609600" cy="6858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7272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5071" y="1967734"/>
            <a:ext cx="4378884" cy="3168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6553200"/>
            <a:ext cx="4724400" cy="369332"/>
          </a:xfrm>
          <a:prstGeom prst="rect">
            <a:avLst/>
          </a:prstGeom>
          <a:noFill/>
        </p:spPr>
        <p:txBody>
          <a:bodyPr wrap="square" rtlCol="0">
            <a:spAutoFit/>
          </a:bodyPr>
          <a:lstStyle/>
          <a:p>
            <a:endParaRPr lang="en-US" dirty="0"/>
          </a:p>
        </p:txBody>
      </p:sp>
      <p:grpSp>
        <p:nvGrpSpPr>
          <p:cNvPr id="2" name="Group 34"/>
          <p:cNvGrpSpPr/>
          <p:nvPr/>
        </p:nvGrpSpPr>
        <p:grpSpPr>
          <a:xfrm>
            <a:off x="996043" y="1541320"/>
            <a:ext cx="6825343" cy="5196546"/>
            <a:chOff x="1181100" y="1098948"/>
            <a:chExt cx="7658100" cy="4010437"/>
          </a:xfrm>
        </p:grpSpPr>
        <p:sp>
          <p:nvSpPr>
            <p:cNvPr id="11" name="TextBox 10"/>
            <p:cNvSpPr txBox="1"/>
            <p:nvPr/>
          </p:nvSpPr>
          <p:spPr>
            <a:xfrm>
              <a:off x="4267200" y="4800600"/>
              <a:ext cx="4572000" cy="308785"/>
            </a:xfrm>
            <a:prstGeom prst="rect">
              <a:avLst/>
            </a:prstGeom>
            <a:noFill/>
          </p:spPr>
          <p:txBody>
            <a:bodyPr wrap="square" rtlCol="0">
              <a:spAutoFit/>
            </a:bodyPr>
            <a:lstStyle/>
            <a:p>
              <a:endParaRPr lang="en-US" sz="2000" dirty="0">
                <a:latin typeface="Arial" pitchFamily="34" charset="0"/>
                <a:cs typeface="Arial" pitchFamily="34" charset="0"/>
              </a:endParaRPr>
            </a:p>
          </p:txBody>
        </p:sp>
        <p:sp>
          <p:nvSpPr>
            <p:cNvPr id="15" name="Oval 14"/>
            <p:cNvSpPr/>
            <p:nvPr/>
          </p:nvSpPr>
          <p:spPr>
            <a:xfrm>
              <a:off x="2209800" y="2260340"/>
              <a:ext cx="8382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 name="Group 25"/>
            <p:cNvGrpSpPr/>
            <p:nvPr/>
          </p:nvGrpSpPr>
          <p:grpSpPr>
            <a:xfrm>
              <a:off x="4953000" y="1295400"/>
              <a:ext cx="1752600" cy="1066800"/>
              <a:chOff x="1524000" y="2438400"/>
              <a:chExt cx="1752600" cy="1066800"/>
            </a:xfrm>
          </p:grpSpPr>
          <p:sp>
            <p:nvSpPr>
              <p:cNvPr id="16" name="Oval 15"/>
              <p:cNvSpPr/>
              <p:nvPr/>
            </p:nvSpPr>
            <p:spPr>
              <a:xfrm>
                <a:off x="1524000" y="2438400"/>
                <a:ext cx="1752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76400" y="2895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3276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14600" y="32004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29718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09800" y="25908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29718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flipV="1">
                <a:off x="2819400" y="26670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438400" y="25146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81100" y="1843292"/>
              <a:ext cx="1447800" cy="285032"/>
            </a:xfrm>
            <a:prstGeom prst="rect">
              <a:avLst/>
            </a:prstGeom>
            <a:noFill/>
          </p:spPr>
          <p:txBody>
            <a:bodyPr wrap="square" rtlCol="0">
              <a:spAutoFit/>
            </a:bodyPr>
            <a:lstStyle/>
            <a:p>
              <a:r>
                <a:rPr lang="en-US" dirty="0" err="1">
                  <a:solidFill>
                    <a:schemeClr val="bg1"/>
                  </a:solidFill>
                </a:rPr>
                <a:t>Osteoblast</a:t>
              </a:r>
              <a:endParaRPr lang="en-US" dirty="0">
                <a:solidFill>
                  <a:schemeClr val="bg1"/>
                </a:solidFill>
              </a:endParaRPr>
            </a:p>
          </p:txBody>
        </p:sp>
        <p:sp>
          <p:nvSpPr>
            <p:cNvPr id="28" name="Flowchart: Process 27"/>
            <p:cNvSpPr/>
            <p:nvPr/>
          </p:nvSpPr>
          <p:spPr>
            <a:xfrm rot="20887403">
              <a:off x="2057400" y="2667000"/>
              <a:ext cx="4876800" cy="15240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Isosceles Triangle 28"/>
            <p:cNvSpPr/>
            <p:nvPr/>
          </p:nvSpPr>
          <p:spPr>
            <a:xfrm>
              <a:off x="4267200" y="2819400"/>
              <a:ext cx="533400" cy="762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6324600" y="1098948"/>
              <a:ext cx="1676400" cy="285032"/>
            </a:xfrm>
            <a:prstGeom prst="rect">
              <a:avLst/>
            </a:prstGeom>
            <a:noFill/>
          </p:spPr>
          <p:txBody>
            <a:bodyPr wrap="square" rtlCol="0">
              <a:spAutoFit/>
            </a:bodyPr>
            <a:lstStyle/>
            <a:p>
              <a:r>
                <a:rPr lang="en-US" dirty="0" err="1">
                  <a:solidFill>
                    <a:schemeClr val="bg1"/>
                  </a:solidFill>
                </a:rPr>
                <a:t>Osteoclast</a:t>
              </a:r>
              <a:endParaRPr lang="en-US" dirty="0">
                <a:solidFill>
                  <a:schemeClr val="bg1"/>
                </a:solidFill>
              </a:endParaRPr>
            </a:p>
          </p:txBody>
        </p:sp>
        <p:cxnSp>
          <p:nvCxnSpPr>
            <p:cNvPr id="32" name="Straight Arrow Connector 31"/>
            <p:cNvCxnSpPr/>
            <p:nvPr/>
          </p:nvCxnSpPr>
          <p:spPr>
            <a:xfrm rot="5400000">
              <a:off x="5601493" y="3125084"/>
              <a:ext cx="1143000" cy="158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grpSp>
      <p:sp>
        <p:nvSpPr>
          <p:cNvPr id="27" name="Down Arrow 26"/>
          <p:cNvSpPr/>
          <p:nvPr/>
        </p:nvSpPr>
        <p:spPr>
          <a:xfrm rot="10800000">
            <a:off x="1683432" y="4320221"/>
            <a:ext cx="6858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3"/>
          <p:cNvSpPr>
            <a:spLocks noGrp="1"/>
          </p:cNvSpPr>
          <p:nvPr>
            <p:ph type="title"/>
          </p:nvPr>
        </p:nvSpPr>
        <p:spPr>
          <a:xfrm>
            <a:off x="762000" y="39020"/>
            <a:ext cx="10515600" cy="1325563"/>
          </a:xfrm>
        </p:spPr>
        <p:txBody>
          <a:bodyPr>
            <a:noAutofit/>
          </a:bodyPr>
          <a:lstStyle/>
          <a:p>
            <a:pPr algn="ctr"/>
            <a:r>
              <a:rPr lang="en-US" dirty="0" smtClean="0">
                <a:solidFill>
                  <a:schemeClr val="bg1"/>
                </a:solidFill>
                <a:latin typeface="Arial" pitchFamily="34" charset="0"/>
                <a:cs typeface="Arial" pitchFamily="34" charset="0"/>
              </a:rPr>
              <a:t>Strategy: to Reduce </a:t>
            </a:r>
            <a:r>
              <a:rPr lang="en-US" dirty="0">
                <a:solidFill>
                  <a:schemeClr val="bg1"/>
                </a:solidFill>
                <a:latin typeface="Arial" pitchFamily="34" charset="0"/>
                <a:cs typeface="Arial" pitchFamily="34" charset="0"/>
              </a:rPr>
              <a:t>O</a:t>
            </a:r>
            <a:r>
              <a:rPr lang="en-US" dirty="0" smtClean="0">
                <a:solidFill>
                  <a:schemeClr val="bg1"/>
                </a:solidFill>
                <a:latin typeface="Arial" pitchFamily="34" charset="0"/>
                <a:cs typeface="Arial" pitchFamily="34" charset="0"/>
              </a:rPr>
              <a:t>steoclast </a:t>
            </a:r>
            <a:r>
              <a:rPr lang="en-US" dirty="0">
                <a:solidFill>
                  <a:schemeClr val="bg1"/>
                </a:solidFill>
                <a:latin typeface="Arial" pitchFamily="34" charset="0"/>
                <a:cs typeface="Arial" pitchFamily="34" charset="0"/>
              </a:rPr>
              <a:t>A</a:t>
            </a:r>
            <a:r>
              <a:rPr lang="en-US" dirty="0" smtClean="0">
                <a:solidFill>
                  <a:schemeClr val="bg1"/>
                </a:solidFill>
                <a:latin typeface="Arial" pitchFamily="34" charset="0"/>
                <a:cs typeface="Arial" pitchFamily="34" charset="0"/>
              </a:rPr>
              <a:t>ctivity or Number and </a:t>
            </a:r>
            <a:r>
              <a:rPr lang="en-US" dirty="0">
                <a:solidFill>
                  <a:schemeClr val="bg1"/>
                </a:solidFill>
                <a:latin typeface="Arial" pitchFamily="34" charset="0"/>
                <a:cs typeface="Arial" pitchFamily="34" charset="0"/>
              </a:rPr>
              <a:t>I</a:t>
            </a:r>
            <a:r>
              <a:rPr lang="en-US" dirty="0" smtClean="0">
                <a:solidFill>
                  <a:schemeClr val="bg1"/>
                </a:solidFill>
                <a:latin typeface="Arial" pitchFamily="34" charset="0"/>
                <a:cs typeface="Arial" pitchFamily="34" charset="0"/>
              </a:rPr>
              <a:t>ncrease Osteoblasts</a:t>
            </a:r>
            <a:endParaRPr lang="en-US" dirty="0">
              <a:solidFill>
                <a:schemeClr val="bg1"/>
              </a:solidFill>
              <a:latin typeface="Arial" pitchFamily="34" charset="0"/>
              <a:cs typeface="Arial" pitchFamily="34" charset="0"/>
            </a:endParaRPr>
          </a:p>
        </p:txBody>
      </p:sp>
      <p:pic>
        <p:nvPicPr>
          <p:cNvPr id="33" name="table"/>
          <p:cNvPicPr>
            <a:picLocks noChangeAspect="1"/>
          </p:cNvPicPr>
          <p:nvPr/>
        </p:nvPicPr>
        <p:blipFill>
          <a:blip r:embed="rId3"/>
          <a:stretch>
            <a:fillRect/>
          </a:stretch>
        </p:blipFill>
        <p:spPr>
          <a:xfrm>
            <a:off x="7375070" y="2128526"/>
            <a:ext cx="4378885" cy="2893637"/>
          </a:xfrm>
          <a:prstGeom prst="rect">
            <a:avLst/>
          </a:prstGeom>
        </p:spPr>
      </p:pic>
    </p:spTree>
    <p:extLst>
      <p:ext uri="{BB962C8B-B14F-4D97-AF65-F5344CB8AC3E}">
        <p14:creationId xmlns="" xmlns:p14="http://schemas.microsoft.com/office/powerpoint/2010/main" val="4288304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4551</TotalTime>
  <Words>1140</Words>
  <Application>Microsoft Office PowerPoint</Application>
  <PresentationFormat>Custom</PresentationFormat>
  <Paragraphs>354</Paragraphs>
  <Slides>27</Slides>
  <Notes>5</Notes>
  <HiddenSlides>0</HiddenSlides>
  <MMClips>2</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Office Theme</vt:lpstr>
      <vt:lpstr>PHOTO-PAINT</vt:lpstr>
      <vt:lpstr>Slide</vt:lpstr>
      <vt:lpstr>Document</vt:lpstr>
      <vt:lpstr>    About OMICS Group</vt:lpstr>
      <vt:lpstr> About OMICS International Conferences</vt:lpstr>
      <vt:lpstr> Identifying new targets to improve skeletal formation in human  </vt:lpstr>
      <vt:lpstr>Slide 4</vt:lpstr>
      <vt:lpstr>Slide 5</vt:lpstr>
      <vt:lpstr>Facts about Osteoporosis</vt:lpstr>
      <vt:lpstr>Bone Re-modelling</vt:lpstr>
      <vt:lpstr>Strategy: To Reduce Adipocytes Number and Increase Osteoblasts</vt:lpstr>
      <vt:lpstr>Strategy: to Reduce Osteoclast Activity or Number and Increase Osteoblasts</vt:lpstr>
      <vt:lpstr>Dose-Dependent Effect of Keratose-Delivered BMP-2 for Induction of Ectopic Bone in Mouse Leg Muscles.</vt:lpstr>
      <vt:lpstr>BMP2: The Bad: Example Infuse</vt:lpstr>
      <vt:lpstr>Slide 12</vt:lpstr>
      <vt:lpstr>Multiple effects on BMP2 on cells. Why?</vt:lpstr>
      <vt:lpstr>Slide 14</vt:lpstr>
      <vt:lpstr>Slide 15</vt:lpstr>
      <vt:lpstr>Slide 16</vt:lpstr>
      <vt:lpstr>Slide 17</vt:lpstr>
      <vt:lpstr>BMP2 Signaling Pathway</vt:lpstr>
      <vt:lpstr>CK2 is a Key Switch of BMP2 Dependent  Stem Cell  Differentiation</vt:lpstr>
      <vt:lpstr>Loss of CK2 interaction with BRIa regulates osteogenesis and adipogenesis</vt:lpstr>
      <vt:lpstr>Serum Markers for Osteoblast Differentiation are Increased and Decreased for Osteoclast Activity</vt:lpstr>
      <vt:lpstr>Slide 22</vt:lpstr>
      <vt:lpstr>Slide 23</vt:lpstr>
      <vt:lpstr>Slide 24</vt:lpstr>
      <vt:lpstr>Slide 25</vt:lpstr>
      <vt:lpstr>Slide 26</vt:lpstr>
      <vt:lpstr>Let Us Meet Again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Novel Therapeutics for Bone  and Cartilage Repair</dc:title>
  <dc:creator>Anja</dc:creator>
  <cp:lastModifiedBy>Rachana</cp:lastModifiedBy>
  <cp:revision>211</cp:revision>
  <dcterms:created xsi:type="dcterms:W3CDTF">2013-08-25T21:50:06Z</dcterms:created>
  <dcterms:modified xsi:type="dcterms:W3CDTF">2015-08-10T10:17:05Z</dcterms:modified>
</cp:coreProperties>
</file>