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62" r:id="rId4"/>
    <p:sldId id="302" r:id="rId5"/>
    <p:sldId id="301" r:id="rId6"/>
    <p:sldId id="311" r:id="rId7"/>
    <p:sldId id="312" r:id="rId8"/>
    <p:sldId id="261" r:id="rId9"/>
    <p:sldId id="314" r:id="rId10"/>
    <p:sldId id="315" r:id="rId11"/>
    <p:sldId id="316" r:id="rId12"/>
    <p:sldId id="317" r:id="rId13"/>
    <p:sldId id="258" r:id="rId14"/>
    <p:sldId id="318" r:id="rId15"/>
    <p:sldId id="319" r:id="rId16"/>
    <p:sldId id="320" r:id="rId17"/>
    <p:sldId id="321" r:id="rId18"/>
    <p:sldId id="263" r:id="rId19"/>
    <p:sldId id="265" r:id="rId20"/>
    <p:sldId id="288" r:id="rId21"/>
    <p:sldId id="269" r:id="rId22"/>
    <p:sldId id="297" r:id="rId23"/>
    <p:sldId id="295" r:id="rId24"/>
    <p:sldId id="298" r:id="rId25"/>
    <p:sldId id="270" r:id="rId26"/>
    <p:sldId id="322" r:id="rId27"/>
    <p:sldId id="290" r:id="rId28"/>
    <p:sldId id="323" r:id="rId29"/>
    <p:sldId id="283" r:id="rId30"/>
    <p:sldId id="286" r:id="rId31"/>
    <p:sldId id="287" r:id="rId32"/>
    <p:sldId id="28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0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09" autoAdjust="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ba2010\Chaliyar\Report\Final%20report\final%20to%20print\Appendix%202%20final%20&amp;%20FDC\flow%20duration%20curve%20(Autosaved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title>
      <c:tx>
        <c:rich>
          <a:bodyPr/>
          <a:lstStyle/>
          <a:p>
            <a:pPr>
              <a:defRPr lang="en-US" sz="1000"/>
            </a:pPr>
            <a:r>
              <a:rPr lang="en-US" sz="1000"/>
              <a:t>Fig 3.11 Flow duration curves -Kuniyil Station for summsr months</a:t>
            </a:r>
          </a:p>
        </c:rich>
      </c:tx>
      <c:layout>
        <c:manualLayout>
          <c:xMode val="edge"/>
          <c:yMode val="edge"/>
          <c:x val="0.15910775517323791"/>
          <c:y val="4.6296296296296814E-2"/>
        </c:manualLayout>
      </c:layout>
      <c:overlay val="1"/>
    </c:title>
    <c:plotArea>
      <c:layout/>
      <c:scatterChart>
        <c:scatterStyle val="smoothMarker"/>
        <c:ser>
          <c:idx val="0"/>
          <c:order val="0"/>
          <c:tx>
            <c:strRef>
              <c:f>'FDC KUNYIL'!$B$2</c:f>
              <c:strCache>
                <c:ptCount val="1"/>
                <c:pt idx="0">
                  <c:v>Dec</c:v>
                </c:pt>
              </c:strCache>
            </c:strRef>
          </c:tx>
          <c:marker>
            <c:symbol val="none"/>
          </c:marker>
          <c:xVal>
            <c:numRef>
              <c:f>'FDC KUNYIL'!$A$3:$A$31</c:f>
              <c:numCache>
                <c:formatCode>0.0</c:formatCode>
                <c:ptCount val="29"/>
                <c:pt idx="0">
                  <c:v>3.3333333333333335</c:v>
                </c:pt>
                <c:pt idx="1">
                  <c:v>6.666666666666667</c:v>
                </c:pt>
                <c:pt idx="2">
                  <c:v>10</c:v>
                </c:pt>
                <c:pt idx="3">
                  <c:v>13.333333333333334</c:v>
                </c:pt>
                <c:pt idx="4">
                  <c:v>16.666666666666664</c:v>
                </c:pt>
                <c:pt idx="5">
                  <c:v>20</c:v>
                </c:pt>
                <c:pt idx="6">
                  <c:v>23.333333333332913</c:v>
                </c:pt>
                <c:pt idx="7">
                  <c:v>26.666666666666668</c:v>
                </c:pt>
                <c:pt idx="8">
                  <c:v>30</c:v>
                </c:pt>
                <c:pt idx="9">
                  <c:v>33.333333333333329</c:v>
                </c:pt>
                <c:pt idx="10">
                  <c:v>36.666666666665975</c:v>
                </c:pt>
                <c:pt idx="11">
                  <c:v>40</c:v>
                </c:pt>
                <c:pt idx="12">
                  <c:v>43.333333333333336</c:v>
                </c:pt>
                <c:pt idx="13">
                  <c:v>46.666666666665975</c:v>
                </c:pt>
                <c:pt idx="14">
                  <c:v>50</c:v>
                </c:pt>
                <c:pt idx="15">
                  <c:v>53.333333333333336</c:v>
                </c:pt>
                <c:pt idx="16">
                  <c:v>56.666666666665975</c:v>
                </c:pt>
                <c:pt idx="17">
                  <c:v>60</c:v>
                </c:pt>
                <c:pt idx="18">
                  <c:v>63.333333333333329</c:v>
                </c:pt>
                <c:pt idx="19">
                  <c:v>66.666666666666657</c:v>
                </c:pt>
                <c:pt idx="20">
                  <c:v>70</c:v>
                </c:pt>
                <c:pt idx="21">
                  <c:v>73.333333333333258</c:v>
                </c:pt>
                <c:pt idx="22">
                  <c:v>76.666666666666671</c:v>
                </c:pt>
                <c:pt idx="23">
                  <c:v>80</c:v>
                </c:pt>
                <c:pt idx="24">
                  <c:v>83.333333333333258</c:v>
                </c:pt>
                <c:pt idx="25">
                  <c:v>86.666666666666671</c:v>
                </c:pt>
                <c:pt idx="26">
                  <c:v>90</c:v>
                </c:pt>
                <c:pt idx="27">
                  <c:v>93.333333333333258</c:v>
                </c:pt>
                <c:pt idx="28">
                  <c:v>96.666666666666671</c:v>
                </c:pt>
              </c:numCache>
            </c:numRef>
          </c:xVal>
          <c:yVal>
            <c:numRef>
              <c:f>'FDC KUNYIL'!$B$3:$B$31</c:f>
              <c:numCache>
                <c:formatCode>General</c:formatCode>
                <c:ptCount val="29"/>
                <c:pt idx="0">
                  <c:v>215.8</c:v>
                </c:pt>
                <c:pt idx="1">
                  <c:v>154.6</c:v>
                </c:pt>
                <c:pt idx="2" formatCode="0.0">
                  <c:v>145.82592000000147</c:v>
                </c:pt>
                <c:pt idx="3" formatCode="0.0">
                  <c:v>142.40565172926475</c:v>
                </c:pt>
                <c:pt idx="4" formatCode="0.0">
                  <c:v>138.23520386592457</c:v>
                </c:pt>
                <c:pt idx="5" formatCode="0.0">
                  <c:v>127.78588455617306</c:v>
                </c:pt>
                <c:pt idx="6">
                  <c:v>118</c:v>
                </c:pt>
                <c:pt idx="7">
                  <c:v>102.9</c:v>
                </c:pt>
                <c:pt idx="8">
                  <c:v>91.6</c:v>
                </c:pt>
                <c:pt idx="9">
                  <c:v>91.1</c:v>
                </c:pt>
                <c:pt idx="10">
                  <c:v>77.7</c:v>
                </c:pt>
                <c:pt idx="11">
                  <c:v>70.5</c:v>
                </c:pt>
                <c:pt idx="12">
                  <c:v>69.099999999999994</c:v>
                </c:pt>
                <c:pt idx="13" formatCode="0.0">
                  <c:v>66.270923698207497</c:v>
                </c:pt>
                <c:pt idx="14">
                  <c:v>65.5</c:v>
                </c:pt>
                <c:pt idx="15">
                  <c:v>62.5</c:v>
                </c:pt>
                <c:pt idx="16">
                  <c:v>55.3</c:v>
                </c:pt>
                <c:pt idx="17">
                  <c:v>53.6</c:v>
                </c:pt>
                <c:pt idx="18">
                  <c:v>51.4</c:v>
                </c:pt>
                <c:pt idx="19">
                  <c:v>46.9</c:v>
                </c:pt>
                <c:pt idx="20">
                  <c:v>46.7</c:v>
                </c:pt>
                <c:pt idx="21">
                  <c:v>46</c:v>
                </c:pt>
                <c:pt idx="22">
                  <c:v>45.6</c:v>
                </c:pt>
                <c:pt idx="23" formatCode="0.0">
                  <c:v>44.125171200000757</c:v>
                </c:pt>
                <c:pt idx="24" formatCode="0.0">
                  <c:v>9.2663803664425188</c:v>
                </c:pt>
                <c:pt idx="25" formatCode="0.0">
                  <c:v>4.7032485676217126</c:v>
                </c:pt>
                <c:pt idx="26" formatCode="0.0">
                  <c:v>0</c:v>
                </c:pt>
                <c:pt idx="27" formatCode="0.0">
                  <c:v>0</c:v>
                </c:pt>
                <c:pt idx="28" formatCode="0.0">
                  <c:v>0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'FDC KUNYIL'!$C$2</c:f>
              <c:strCache>
                <c:ptCount val="1"/>
                <c:pt idx="0">
                  <c:v>Jan</c:v>
                </c:pt>
              </c:strCache>
            </c:strRef>
          </c:tx>
          <c:marker>
            <c:symbol val="none"/>
          </c:marker>
          <c:xVal>
            <c:numRef>
              <c:f>'FDC KUNYIL'!$A$3:$A$31</c:f>
              <c:numCache>
                <c:formatCode>0.0</c:formatCode>
                <c:ptCount val="29"/>
                <c:pt idx="0">
                  <c:v>3.3333333333333335</c:v>
                </c:pt>
                <c:pt idx="1">
                  <c:v>6.666666666666667</c:v>
                </c:pt>
                <c:pt idx="2">
                  <c:v>10</c:v>
                </c:pt>
                <c:pt idx="3">
                  <c:v>13.333333333333334</c:v>
                </c:pt>
                <c:pt idx="4">
                  <c:v>16.666666666666664</c:v>
                </c:pt>
                <c:pt idx="5">
                  <c:v>20</c:v>
                </c:pt>
                <c:pt idx="6">
                  <c:v>23.333333333332913</c:v>
                </c:pt>
                <c:pt idx="7">
                  <c:v>26.666666666666668</c:v>
                </c:pt>
                <c:pt idx="8">
                  <c:v>30</c:v>
                </c:pt>
                <c:pt idx="9">
                  <c:v>33.333333333333329</c:v>
                </c:pt>
                <c:pt idx="10">
                  <c:v>36.666666666665975</c:v>
                </c:pt>
                <c:pt idx="11">
                  <c:v>40</c:v>
                </c:pt>
                <c:pt idx="12">
                  <c:v>43.333333333333336</c:v>
                </c:pt>
                <c:pt idx="13">
                  <c:v>46.666666666665975</c:v>
                </c:pt>
                <c:pt idx="14">
                  <c:v>50</c:v>
                </c:pt>
                <c:pt idx="15">
                  <c:v>53.333333333333336</c:v>
                </c:pt>
                <c:pt idx="16">
                  <c:v>56.666666666665975</c:v>
                </c:pt>
                <c:pt idx="17">
                  <c:v>60</c:v>
                </c:pt>
                <c:pt idx="18">
                  <c:v>63.333333333333329</c:v>
                </c:pt>
                <c:pt idx="19">
                  <c:v>66.666666666666657</c:v>
                </c:pt>
                <c:pt idx="20">
                  <c:v>70</c:v>
                </c:pt>
                <c:pt idx="21">
                  <c:v>73.333333333333258</c:v>
                </c:pt>
                <c:pt idx="22">
                  <c:v>76.666666666666671</c:v>
                </c:pt>
                <c:pt idx="23">
                  <c:v>80</c:v>
                </c:pt>
                <c:pt idx="24">
                  <c:v>83.333333333333258</c:v>
                </c:pt>
                <c:pt idx="25">
                  <c:v>86.666666666666671</c:v>
                </c:pt>
                <c:pt idx="26">
                  <c:v>90</c:v>
                </c:pt>
                <c:pt idx="27">
                  <c:v>93.333333333333258</c:v>
                </c:pt>
                <c:pt idx="28">
                  <c:v>96.666666666666671</c:v>
                </c:pt>
              </c:numCache>
            </c:numRef>
          </c:xVal>
          <c:yVal>
            <c:numRef>
              <c:f>'FDC KUNYIL'!$C$3:$C$31</c:f>
              <c:numCache>
                <c:formatCode>General</c:formatCode>
                <c:ptCount val="29"/>
                <c:pt idx="0" formatCode="0.0">
                  <c:v>294.19113599999378</c:v>
                </c:pt>
                <c:pt idx="1">
                  <c:v>82.1</c:v>
                </c:pt>
                <c:pt idx="2" formatCode="0.0">
                  <c:v>65.086457217203588</c:v>
                </c:pt>
                <c:pt idx="3">
                  <c:v>53</c:v>
                </c:pt>
                <c:pt idx="4" formatCode="0.0">
                  <c:v>51.583465898905608</c:v>
                </c:pt>
                <c:pt idx="5">
                  <c:v>51.1</c:v>
                </c:pt>
                <c:pt idx="6" formatCode="0.0">
                  <c:v>49.740480000000005</c:v>
                </c:pt>
                <c:pt idx="7">
                  <c:v>46.6</c:v>
                </c:pt>
                <c:pt idx="8">
                  <c:v>44.4</c:v>
                </c:pt>
                <c:pt idx="9">
                  <c:v>37.5</c:v>
                </c:pt>
                <c:pt idx="10">
                  <c:v>36.700000000000003</c:v>
                </c:pt>
                <c:pt idx="11">
                  <c:v>35</c:v>
                </c:pt>
                <c:pt idx="12">
                  <c:v>33</c:v>
                </c:pt>
                <c:pt idx="13">
                  <c:v>32.6</c:v>
                </c:pt>
                <c:pt idx="14">
                  <c:v>29.3</c:v>
                </c:pt>
                <c:pt idx="15">
                  <c:v>28.6</c:v>
                </c:pt>
                <c:pt idx="16">
                  <c:v>28.3</c:v>
                </c:pt>
                <c:pt idx="17">
                  <c:v>24.8</c:v>
                </c:pt>
                <c:pt idx="18">
                  <c:v>22.9</c:v>
                </c:pt>
                <c:pt idx="19">
                  <c:v>21.9</c:v>
                </c:pt>
                <c:pt idx="20">
                  <c:v>21.5</c:v>
                </c:pt>
                <c:pt idx="21">
                  <c:v>20.8</c:v>
                </c:pt>
                <c:pt idx="22" formatCode="0.0">
                  <c:v>3.6365760000000007</c:v>
                </c:pt>
                <c:pt idx="23" formatCode="0.0">
                  <c:v>0</c:v>
                </c:pt>
                <c:pt idx="24" formatCode="0.0">
                  <c:v>0</c:v>
                </c:pt>
                <c:pt idx="25" formatCode="0.0">
                  <c:v>0</c:v>
                </c:pt>
                <c:pt idx="26" formatCode="0.0">
                  <c:v>0</c:v>
                </c:pt>
                <c:pt idx="27" formatCode="0.0">
                  <c:v>0</c:v>
                </c:pt>
                <c:pt idx="28" formatCode="0.0">
                  <c:v>0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'FDC KUNYIL'!$D$2</c:f>
              <c:strCache>
                <c:ptCount val="1"/>
                <c:pt idx="0">
                  <c:v>Feb</c:v>
                </c:pt>
              </c:strCache>
            </c:strRef>
          </c:tx>
          <c:marker>
            <c:symbol val="none"/>
          </c:marker>
          <c:xVal>
            <c:numRef>
              <c:f>'FDC KUNYIL'!$A$3:$A$31</c:f>
              <c:numCache>
                <c:formatCode>0.0</c:formatCode>
                <c:ptCount val="29"/>
                <c:pt idx="0">
                  <c:v>3.3333333333333335</c:v>
                </c:pt>
                <c:pt idx="1">
                  <c:v>6.666666666666667</c:v>
                </c:pt>
                <c:pt idx="2">
                  <c:v>10</c:v>
                </c:pt>
                <c:pt idx="3">
                  <c:v>13.333333333333334</c:v>
                </c:pt>
                <c:pt idx="4">
                  <c:v>16.666666666666664</c:v>
                </c:pt>
                <c:pt idx="5">
                  <c:v>20</c:v>
                </c:pt>
                <c:pt idx="6">
                  <c:v>23.333333333332913</c:v>
                </c:pt>
                <c:pt idx="7">
                  <c:v>26.666666666666668</c:v>
                </c:pt>
                <c:pt idx="8">
                  <c:v>30</c:v>
                </c:pt>
                <c:pt idx="9">
                  <c:v>33.333333333333329</c:v>
                </c:pt>
                <c:pt idx="10">
                  <c:v>36.666666666665975</c:v>
                </c:pt>
                <c:pt idx="11">
                  <c:v>40</c:v>
                </c:pt>
                <c:pt idx="12">
                  <c:v>43.333333333333336</c:v>
                </c:pt>
                <c:pt idx="13">
                  <c:v>46.666666666665975</c:v>
                </c:pt>
                <c:pt idx="14">
                  <c:v>50</c:v>
                </c:pt>
                <c:pt idx="15">
                  <c:v>53.333333333333336</c:v>
                </c:pt>
                <c:pt idx="16">
                  <c:v>56.666666666665975</c:v>
                </c:pt>
                <c:pt idx="17">
                  <c:v>60</c:v>
                </c:pt>
                <c:pt idx="18">
                  <c:v>63.333333333333329</c:v>
                </c:pt>
                <c:pt idx="19">
                  <c:v>66.666666666666657</c:v>
                </c:pt>
                <c:pt idx="20">
                  <c:v>70</c:v>
                </c:pt>
                <c:pt idx="21">
                  <c:v>73.333333333333258</c:v>
                </c:pt>
                <c:pt idx="22">
                  <c:v>76.666666666666671</c:v>
                </c:pt>
                <c:pt idx="23">
                  <c:v>80</c:v>
                </c:pt>
                <c:pt idx="24">
                  <c:v>83.333333333333258</c:v>
                </c:pt>
                <c:pt idx="25">
                  <c:v>86.666666666666671</c:v>
                </c:pt>
                <c:pt idx="26">
                  <c:v>90</c:v>
                </c:pt>
                <c:pt idx="27">
                  <c:v>93.333333333333258</c:v>
                </c:pt>
                <c:pt idx="28">
                  <c:v>96.666666666666671</c:v>
                </c:pt>
              </c:numCache>
            </c:numRef>
          </c:xVal>
          <c:yVal>
            <c:numRef>
              <c:f>'FDC KUNYIL'!$D$3:$D$31</c:f>
              <c:numCache>
                <c:formatCode>0.0</c:formatCode>
                <c:ptCount val="29"/>
                <c:pt idx="0">
                  <c:v>54.547162725221398</c:v>
                </c:pt>
                <c:pt idx="1">
                  <c:v>32.529609493930295</c:v>
                </c:pt>
                <c:pt idx="2" formatCode="General">
                  <c:v>28.7</c:v>
                </c:pt>
                <c:pt idx="3" formatCode="General">
                  <c:v>26.4</c:v>
                </c:pt>
                <c:pt idx="4" formatCode="General">
                  <c:v>22.2</c:v>
                </c:pt>
                <c:pt idx="5" formatCode="General">
                  <c:v>18.100000000000001</c:v>
                </c:pt>
                <c:pt idx="6">
                  <c:v>16.165439999999606</c:v>
                </c:pt>
                <c:pt idx="7" formatCode="General">
                  <c:v>15.6</c:v>
                </c:pt>
                <c:pt idx="8" formatCode="General">
                  <c:v>15.2</c:v>
                </c:pt>
                <c:pt idx="9" formatCode="General">
                  <c:v>14.8</c:v>
                </c:pt>
                <c:pt idx="10" formatCode="General">
                  <c:v>14.7</c:v>
                </c:pt>
                <c:pt idx="11" formatCode="General">
                  <c:v>14.6</c:v>
                </c:pt>
                <c:pt idx="12" formatCode="General">
                  <c:v>14.4</c:v>
                </c:pt>
                <c:pt idx="13" formatCode="General">
                  <c:v>13.6</c:v>
                </c:pt>
                <c:pt idx="14" formatCode="General">
                  <c:v>11.1</c:v>
                </c:pt>
                <c:pt idx="15" formatCode="General">
                  <c:v>10.200000000000001</c:v>
                </c:pt>
                <c:pt idx="16" formatCode="General">
                  <c:v>9.8000000000000007</c:v>
                </c:pt>
                <c:pt idx="17" formatCode="General">
                  <c:v>9.5000000000000018</c:v>
                </c:pt>
                <c:pt idx="18" formatCode="General">
                  <c:v>8.6</c:v>
                </c:pt>
                <c:pt idx="19" formatCode="General">
                  <c:v>8.6</c:v>
                </c:pt>
                <c:pt idx="20" formatCode="General">
                  <c:v>8.4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'FDC KUNYIL'!$E$2</c:f>
              <c:strCache>
                <c:ptCount val="1"/>
                <c:pt idx="0">
                  <c:v>Mar</c:v>
                </c:pt>
              </c:strCache>
            </c:strRef>
          </c:tx>
          <c:marker>
            <c:symbol val="none"/>
          </c:marker>
          <c:xVal>
            <c:numRef>
              <c:f>'FDC KUNYIL'!$A$3:$A$31</c:f>
              <c:numCache>
                <c:formatCode>0.0</c:formatCode>
                <c:ptCount val="29"/>
                <c:pt idx="0">
                  <c:v>3.3333333333333335</c:v>
                </c:pt>
                <c:pt idx="1">
                  <c:v>6.666666666666667</c:v>
                </c:pt>
                <c:pt idx="2">
                  <c:v>10</c:v>
                </c:pt>
                <c:pt idx="3">
                  <c:v>13.333333333333334</c:v>
                </c:pt>
                <c:pt idx="4">
                  <c:v>16.666666666666664</c:v>
                </c:pt>
                <c:pt idx="5">
                  <c:v>20</c:v>
                </c:pt>
                <c:pt idx="6">
                  <c:v>23.333333333332913</c:v>
                </c:pt>
                <c:pt idx="7">
                  <c:v>26.666666666666668</c:v>
                </c:pt>
                <c:pt idx="8">
                  <c:v>30</c:v>
                </c:pt>
                <c:pt idx="9">
                  <c:v>33.333333333333329</c:v>
                </c:pt>
                <c:pt idx="10">
                  <c:v>36.666666666665975</c:v>
                </c:pt>
                <c:pt idx="11">
                  <c:v>40</c:v>
                </c:pt>
                <c:pt idx="12">
                  <c:v>43.333333333333336</c:v>
                </c:pt>
                <c:pt idx="13">
                  <c:v>46.666666666665975</c:v>
                </c:pt>
                <c:pt idx="14">
                  <c:v>50</c:v>
                </c:pt>
                <c:pt idx="15">
                  <c:v>53.333333333333336</c:v>
                </c:pt>
                <c:pt idx="16">
                  <c:v>56.666666666665975</c:v>
                </c:pt>
                <c:pt idx="17">
                  <c:v>60</c:v>
                </c:pt>
                <c:pt idx="18">
                  <c:v>63.333333333333329</c:v>
                </c:pt>
                <c:pt idx="19">
                  <c:v>66.666666666666657</c:v>
                </c:pt>
                <c:pt idx="20">
                  <c:v>70</c:v>
                </c:pt>
                <c:pt idx="21">
                  <c:v>73.333333333333258</c:v>
                </c:pt>
                <c:pt idx="22">
                  <c:v>76.666666666666671</c:v>
                </c:pt>
                <c:pt idx="23">
                  <c:v>80</c:v>
                </c:pt>
                <c:pt idx="24">
                  <c:v>83.333333333333258</c:v>
                </c:pt>
                <c:pt idx="25">
                  <c:v>86.666666666666671</c:v>
                </c:pt>
                <c:pt idx="26">
                  <c:v>90</c:v>
                </c:pt>
                <c:pt idx="27">
                  <c:v>93.333333333333258</c:v>
                </c:pt>
                <c:pt idx="28">
                  <c:v>96.666666666666671</c:v>
                </c:pt>
              </c:numCache>
            </c:numRef>
          </c:xVal>
          <c:yVal>
            <c:numRef>
              <c:f>'FDC KUNYIL'!$E$3:$E$31</c:f>
              <c:numCache>
                <c:formatCode>0.0</c:formatCode>
                <c:ptCount val="29"/>
                <c:pt idx="0">
                  <c:v>63.006336000000012</c:v>
                </c:pt>
                <c:pt idx="1">
                  <c:v>55.180223999999988</c:v>
                </c:pt>
                <c:pt idx="2" formatCode="General">
                  <c:v>26.6</c:v>
                </c:pt>
                <c:pt idx="3" formatCode="General">
                  <c:v>22.8</c:v>
                </c:pt>
                <c:pt idx="4" formatCode="General">
                  <c:v>14.9</c:v>
                </c:pt>
                <c:pt idx="5" formatCode="General">
                  <c:v>12.8</c:v>
                </c:pt>
                <c:pt idx="6" formatCode="General">
                  <c:v>10.6</c:v>
                </c:pt>
                <c:pt idx="7" formatCode="General">
                  <c:v>8.7000000000000011</c:v>
                </c:pt>
                <c:pt idx="8" formatCode="General">
                  <c:v>8.7000000000000011</c:v>
                </c:pt>
                <c:pt idx="9" formatCode="General">
                  <c:v>7.2</c:v>
                </c:pt>
                <c:pt idx="10" formatCode="General">
                  <c:v>6.8</c:v>
                </c:pt>
                <c:pt idx="11" formatCode="General">
                  <c:v>6.5</c:v>
                </c:pt>
                <c:pt idx="12" formatCode="General">
                  <c:v>5.2</c:v>
                </c:pt>
                <c:pt idx="13" formatCode="General">
                  <c:v>4.7</c:v>
                </c:pt>
                <c:pt idx="14" formatCode="General">
                  <c:v>4.7</c:v>
                </c:pt>
                <c:pt idx="15" formatCode="General">
                  <c:v>4.2</c:v>
                </c:pt>
                <c:pt idx="16" formatCode="General">
                  <c:v>4.0999999999999996</c:v>
                </c:pt>
                <c:pt idx="17" formatCode="General">
                  <c:v>3.7</c:v>
                </c:pt>
                <c:pt idx="18" formatCode="General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 formatCode="General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'FDC KUNYIL'!$F$2</c:f>
              <c:strCache>
                <c:ptCount val="1"/>
                <c:pt idx="0">
                  <c:v>Apr</c:v>
                </c:pt>
              </c:strCache>
            </c:strRef>
          </c:tx>
          <c:marker>
            <c:symbol val="none"/>
          </c:marker>
          <c:xVal>
            <c:numRef>
              <c:f>'FDC KUNYIL'!$A$3:$A$31</c:f>
              <c:numCache>
                <c:formatCode>0.0</c:formatCode>
                <c:ptCount val="29"/>
                <c:pt idx="0">
                  <c:v>3.3333333333333335</c:v>
                </c:pt>
                <c:pt idx="1">
                  <c:v>6.666666666666667</c:v>
                </c:pt>
                <c:pt idx="2">
                  <c:v>10</c:v>
                </c:pt>
                <c:pt idx="3">
                  <c:v>13.333333333333334</c:v>
                </c:pt>
                <c:pt idx="4">
                  <c:v>16.666666666666664</c:v>
                </c:pt>
                <c:pt idx="5">
                  <c:v>20</c:v>
                </c:pt>
                <c:pt idx="6">
                  <c:v>23.333333333332913</c:v>
                </c:pt>
                <c:pt idx="7">
                  <c:v>26.666666666666668</c:v>
                </c:pt>
                <c:pt idx="8">
                  <c:v>30</c:v>
                </c:pt>
                <c:pt idx="9">
                  <c:v>33.333333333333329</c:v>
                </c:pt>
                <c:pt idx="10">
                  <c:v>36.666666666665975</c:v>
                </c:pt>
                <c:pt idx="11">
                  <c:v>40</c:v>
                </c:pt>
                <c:pt idx="12">
                  <c:v>43.333333333333336</c:v>
                </c:pt>
                <c:pt idx="13">
                  <c:v>46.666666666665975</c:v>
                </c:pt>
                <c:pt idx="14">
                  <c:v>50</c:v>
                </c:pt>
                <c:pt idx="15">
                  <c:v>53.333333333333336</c:v>
                </c:pt>
                <c:pt idx="16">
                  <c:v>56.666666666665975</c:v>
                </c:pt>
                <c:pt idx="17">
                  <c:v>60</c:v>
                </c:pt>
                <c:pt idx="18">
                  <c:v>63.333333333333329</c:v>
                </c:pt>
                <c:pt idx="19">
                  <c:v>66.666666666666657</c:v>
                </c:pt>
                <c:pt idx="20">
                  <c:v>70</c:v>
                </c:pt>
                <c:pt idx="21">
                  <c:v>73.333333333333258</c:v>
                </c:pt>
                <c:pt idx="22">
                  <c:v>76.666666666666671</c:v>
                </c:pt>
                <c:pt idx="23">
                  <c:v>80</c:v>
                </c:pt>
                <c:pt idx="24">
                  <c:v>83.333333333333258</c:v>
                </c:pt>
                <c:pt idx="25">
                  <c:v>86.666666666666671</c:v>
                </c:pt>
                <c:pt idx="26">
                  <c:v>90</c:v>
                </c:pt>
                <c:pt idx="27">
                  <c:v>93.333333333333258</c:v>
                </c:pt>
                <c:pt idx="28">
                  <c:v>96.666666666666671</c:v>
                </c:pt>
              </c:numCache>
            </c:numRef>
          </c:xVal>
          <c:yVal>
            <c:numRef>
              <c:f>'FDC KUNYIL'!$F$3:$F$31</c:f>
              <c:numCache>
                <c:formatCode>General</c:formatCode>
                <c:ptCount val="29"/>
                <c:pt idx="0" formatCode="0.0">
                  <c:v>63.040896000000025</c:v>
                </c:pt>
                <c:pt idx="1">
                  <c:v>20.100000000000001</c:v>
                </c:pt>
                <c:pt idx="2">
                  <c:v>20</c:v>
                </c:pt>
                <c:pt idx="3">
                  <c:v>19.100000000000001</c:v>
                </c:pt>
                <c:pt idx="4">
                  <c:v>16.7</c:v>
                </c:pt>
                <c:pt idx="5">
                  <c:v>9.2000000000000011</c:v>
                </c:pt>
                <c:pt idx="6">
                  <c:v>8.5</c:v>
                </c:pt>
                <c:pt idx="7">
                  <c:v>7.9</c:v>
                </c:pt>
                <c:pt idx="8">
                  <c:v>7.1</c:v>
                </c:pt>
                <c:pt idx="9">
                  <c:v>7</c:v>
                </c:pt>
                <c:pt idx="10">
                  <c:v>5.5</c:v>
                </c:pt>
                <c:pt idx="11">
                  <c:v>4.5999999999999996</c:v>
                </c:pt>
                <c:pt idx="12">
                  <c:v>4.0999999999999996</c:v>
                </c:pt>
                <c:pt idx="13">
                  <c:v>3.8</c:v>
                </c:pt>
                <c:pt idx="14">
                  <c:v>2.6</c:v>
                </c:pt>
                <c:pt idx="15">
                  <c:v>1.9</c:v>
                </c:pt>
                <c:pt idx="16" formatCode="0.0">
                  <c:v>1.56816</c:v>
                </c:pt>
                <c:pt idx="17">
                  <c:v>1.4</c:v>
                </c:pt>
                <c:pt idx="18">
                  <c:v>0</c:v>
                </c:pt>
                <c:pt idx="19">
                  <c:v>0</c:v>
                </c:pt>
                <c:pt idx="20" formatCode="0.0">
                  <c:v>0</c:v>
                </c:pt>
                <c:pt idx="21" formatCode="0.0">
                  <c:v>0</c:v>
                </c:pt>
                <c:pt idx="22" formatCode="0.0">
                  <c:v>0</c:v>
                </c:pt>
                <c:pt idx="23" formatCode="0.0">
                  <c:v>0</c:v>
                </c:pt>
                <c:pt idx="24" formatCode="0.0">
                  <c:v>0</c:v>
                </c:pt>
                <c:pt idx="25" formatCode="0.0">
                  <c:v>0</c:v>
                </c:pt>
                <c:pt idx="26" formatCode="0.0">
                  <c:v>0</c:v>
                </c:pt>
                <c:pt idx="27" formatCode="0.0">
                  <c:v>0</c:v>
                </c:pt>
                <c:pt idx="28" formatCode="0.0">
                  <c:v>0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'FDC KUNYIL'!$G$2</c:f>
              <c:strCache>
                <c:ptCount val="1"/>
                <c:pt idx="0">
                  <c:v>May</c:v>
                </c:pt>
              </c:strCache>
            </c:strRef>
          </c:tx>
          <c:marker>
            <c:symbol val="none"/>
          </c:marker>
          <c:xVal>
            <c:numRef>
              <c:f>'FDC KUNYIL'!$A$3:$A$31</c:f>
              <c:numCache>
                <c:formatCode>0.0</c:formatCode>
                <c:ptCount val="29"/>
                <c:pt idx="0">
                  <c:v>3.3333333333333335</c:v>
                </c:pt>
                <c:pt idx="1">
                  <c:v>6.666666666666667</c:v>
                </c:pt>
                <c:pt idx="2">
                  <c:v>10</c:v>
                </c:pt>
                <c:pt idx="3">
                  <c:v>13.333333333333334</c:v>
                </c:pt>
                <c:pt idx="4">
                  <c:v>16.666666666666664</c:v>
                </c:pt>
                <c:pt idx="5">
                  <c:v>20</c:v>
                </c:pt>
                <c:pt idx="6">
                  <c:v>23.333333333332913</c:v>
                </c:pt>
                <c:pt idx="7">
                  <c:v>26.666666666666668</c:v>
                </c:pt>
                <c:pt idx="8">
                  <c:v>30</c:v>
                </c:pt>
                <c:pt idx="9">
                  <c:v>33.333333333333329</c:v>
                </c:pt>
                <c:pt idx="10">
                  <c:v>36.666666666665975</c:v>
                </c:pt>
                <c:pt idx="11">
                  <c:v>40</c:v>
                </c:pt>
                <c:pt idx="12">
                  <c:v>43.333333333333336</c:v>
                </c:pt>
                <c:pt idx="13">
                  <c:v>46.666666666665975</c:v>
                </c:pt>
                <c:pt idx="14">
                  <c:v>50</c:v>
                </c:pt>
                <c:pt idx="15">
                  <c:v>53.333333333333336</c:v>
                </c:pt>
                <c:pt idx="16">
                  <c:v>56.666666666665975</c:v>
                </c:pt>
                <c:pt idx="17">
                  <c:v>60</c:v>
                </c:pt>
                <c:pt idx="18">
                  <c:v>63.333333333333329</c:v>
                </c:pt>
                <c:pt idx="19">
                  <c:v>66.666666666666657</c:v>
                </c:pt>
                <c:pt idx="20">
                  <c:v>70</c:v>
                </c:pt>
                <c:pt idx="21">
                  <c:v>73.333333333333258</c:v>
                </c:pt>
                <c:pt idx="22">
                  <c:v>76.666666666666671</c:v>
                </c:pt>
                <c:pt idx="23">
                  <c:v>80</c:v>
                </c:pt>
                <c:pt idx="24">
                  <c:v>83.333333333333258</c:v>
                </c:pt>
                <c:pt idx="25">
                  <c:v>86.666666666666671</c:v>
                </c:pt>
                <c:pt idx="26">
                  <c:v>90</c:v>
                </c:pt>
                <c:pt idx="27">
                  <c:v>93.333333333333258</c:v>
                </c:pt>
                <c:pt idx="28">
                  <c:v>96.666666666666671</c:v>
                </c:pt>
              </c:numCache>
            </c:numRef>
          </c:xVal>
          <c:yVal>
            <c:numRef>
              <c:f>'FDC KUNYIL'!$G$3:$G$31</c:f>
              <c:numCache>
                <c:formatCode>General</c:formatCode>
                <c:ptCount val="29"/>
                <c:pt idx="0" formatCode="0.0">
                  <c:v>333.12353617854194</c:v>
                </c:pt>
                <c:pt idx="1">
                  <c:v>295.3</c:v>
                </c:pt>
                <c:pt idx="2" formatCode="0.0">
                  <c:v>171.92570294226527</c:v>
                </c:pt>
                <c:pt idx="3">
                  <c:v>97.3</c:v>
                </c:pt>
                <c:pt idx="4" formatCode="0.0">
                  <c:v>92.196855159107102</c:v>
                </c:pt>
                <c:pt idx="5">
                  <c:v>48.6</c:v>
                </c:pt>
                <c:pt idx="6">
                  <c:v>33.5</c:v>
                </c:pt>
                <c:pt idx="7">
                  <c:v>26.7</c:v>
                </c:pt>
                <c:pt idx="8">
                  <c:v>25.1</c:v>
                </c:pt>
                <c:pt idx="9">
                  <c:v>21.7</c:v>
                </c:pt>
                <c:pt idx="10">
                  <c:v>19.399999999999999</c:v>
                </c:pt>
                <c:pt idx="11">
                  <c:v>19.100000000000001</c:v>
                </c:pt>
                <c:pt idx="12">
                  <c:v>16.2</c:v>
                </c:pt>
                <c:pt idx="13">
                  <c:v>12.8</c:v>
                </c:pt>
                <c:pt idx="14">
                  <c:v>12.3</c:v>
                </c:pt>
                <c:pt idx="15">
                  <c:v>11.3</c:v>
                </c:pt>
                <c:pt idx="16">
                  <c:v>9.8000000000000025</c:v>
                </c:pt>
                <c:pt idx="17">
                  <c:v>7.7</c:v>
                </c:pt>
                <c:pt idx="18">
                  <c:v>6.7</c:v>
                </c:pt>
                <c:pt idx="19">
                  <c:v>4.7</c:v>
                </c:pt>
                <c:pt idx="20">
                  <c:v>0</c:v>
                </c:pt>
                <c:pt idx="21" formatCode="0.0">
                  <c:v>0</c:v>
                </c:pt>
                <c:pt idx="22" formatCode="0.0">
                  <c:v>0</c:v>
                </c:pt>
                <c:pt idx="23" formatCode="0.0">
                  <c:v>0</c:v>
                </c:pt>
                <c:pt idx="24" formatCode="0.0">
                  <c:v>0</c:v>
                </c:pt>
                <c:pt idx="25" formatCode="0.0">
                  <c:v>0</c:v>
                </c:pt>
                <c:pt idx="26" formatCode="0.0">
                  <c:v>0</c:v>
                </c:pt>
                <c:pt idx="27" formatCode="0.0">
                  <c:v>0</c:v>
                </c:pt>
                <c:pt idx="28" formatCode="0.0">
                  <c:v>0</c:v>
                </c:pt>
              </c:numCache>
            </c:numRef>
          </c:yVal>
          <c:smooth val="1"/>
        </c:ser>
        <c:axId val="49761280"/>
        <c:axId val="49796224"/>
      </c:scatterChart>
      <c:valAx>
        <c:axId val="49761280"/>
        <c:scaling>
          <c:orientation val="minMax"/>
          <c:max val="100"/>
        </c:scaling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% of time</a:t>
                </a:r>
              </a:p>
            </c:rich>
          </c:tx>
          <c:layout/>
        </c:title>
        <c:numFmt formatCode="0.0" sourceLinked="1"/>
        <c:tickLblPos val="nextTo"/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9796224"/>
        <c:crosses val="autoZero"/>
        <c:crossBetween val="midCat"/>
      </c:valAx>
      <c:valAx>
        <c:axId val="49796224"/>
        <c:scaling>
          <c:orientation val="minMax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 lang="en-US"/>
                </a:pPr>
                <a:r>
                  <a:rPr lang="en-US"/>
                  <a:t>Runoff. MCM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49761280"/>
        <c:crosses val="autoZero"/>
        <c:crossBetween val="midCat"/>
        <c:minorUnit val="10"/>
      </c:valAx>
    </c:plotArea>
    <c:legend>
      <c:legendPos val="r"/>
      <c:layout>
        <c:manualLayout>
          <c:xMode val="edge"/>
          <c:yMode val="edge"/>
          <c:x val="0.62815266841644779"/>
          <c:y val="0.1794039807524116"/>
          <c:w val="0.13295844269466559"/>
          <c:h val="0.50230314960628797"/>
        </c:manualLayout>
      </c:layout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BB031-C30C-4F6D-A4E6-D9F2699FF032}" type="datetimeFigureOut">
              <a:rPr lang="en-US" smtClean="0"/>
              <a:pPr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5658-A8EB-4A85-BBD8-60596792F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BB031-C30C-4F6D-A4E6-D9F2699FF032}" type="datetimeFigureOut">
              <a:rPr lang="en-US" smtClean="0"/>
              <a:pPr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5658-A8EB-4A85-BBD8-60596792F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BB031-C30C-4F6D-A4E6-D9F2699FF032}" type="datetimeFigureOut">
              <a:rPr lang="en-US" smtClean="0"/>
              <a:pPr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5658-A8EB-4A85-BBD8-60596792F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BB031-C30C-4F6D-A4E6-D9F2699FF032}" type="datetimeFigureOut">
              <a:rPr lang="en-US" smtClean="0"/>
              <a:pPr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5658-A8EB-4A85-BBD8-60596792F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BB031-C30C-4F6D-A4E6-D9F2699FF032}" type="datetimeFigureOut">
              <a:rPr lang="en-US" smtClean="0"/>
              <a:pPr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5658-A8EB-4A85-BBD8-60596792F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BB031-C30C-4F6D-A4E6-D9F2699FF032}" type="datetimeFigureOut">
              <a:rPr lang="en-US" smtClean="0"/>
              <a:pPr/>
              <a:t>9/14/2014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5658-A8EB-4A85-BBD8-60596792F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BB031-C30C-4F6D-A4E6-D9F2699FF032}" type="datetimeFigureOut">
              <a:rPr lang="en-US" smtClean="0"/>
              <a:pPr/>
              <a:t>9/14/2014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5658-A8EB-4A85-BBD8-60596792F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BB031-C30C-4F6D-A4E6-D9F2699FF032}" type="datetimeFigureOut">
              <a:rPr lang="en-US" smtClean="0"/>
              <a:pPr/>
              <a:t>9/14/2014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5658-A8EB-4A85-BBD8-60596792F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BB031-C30C-4F6D-A4E6-D9F2699FF032}" type="datetimeFigureOut">
              <a:rPr lang="en-US" smtClean="0"/>
              <a:pPr/>
              <a:t>9/14/2014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5658-A8EB-4A85-BBD8-60596792F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BB031-C30C-4F6D-A4E6-D9F2699FF032}" type="datetimeFigureOut">
              <a:rPr lang="en-US" smtClean="0"/>
              <a:pPr/>
              <a:t>9/14/2014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5658-A8EB-4A85-BBD8-60596792F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BB031-C30C-4F6D-A4E6-D9F2699FF032}" type="datetimeFigureOut">
              <a:rPr lang="en-US" smtClean="0"/>
              <a:pPr/>
              <a:t>9/14/2014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5658-A8EB-4A85-BBD8-60596792F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BB031-C30C-4F6D-A4E6-D9F2699FF032}" type="datetimeFigureOut">
              <a:rPr lang="en-US" smtClean="0"/>
              <a:pPr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35658-A8EB-4A85-BBD8-60596792F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Groundwater%20resources%20of%20Chaliyar.docx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ean%20monthly%20rainfall.docx" TargetMode="External"/><Relationship Id="rId2" Type="http://schemas.openxmlformats.org/officeDocument/2006/relationships/hyperlink" Target="location%20details%20of%20raingauge%20stations.doc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Location%20details%20of%20river%20gauging%20stations.doc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hoto01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3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INTEGRATED RIVER BASIN </a:t>
            </a:r>
            <a:r>
              <a:rPr lang="en-GB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MANAGEMENT IN WESTERN GHAT REGION THROUGH A CASE STUDY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00400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rgbClr val="FFFF00"/>
                </a:solidFill>
              </a:rPr>
              <a:t>Dr A B </a:t>
            </a:r>
            <a:r>
              <a:rPr lang="en-US" sz="2800" b="1" dirty="0" err="1" smtClean="0">
                <a:solidFill>
                  <a:srgbClr val="FFFF00"/>
                </a:solidFill>
              </a:rPr>
              <a:t>Anitha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rgbClr val="FFFF00"/>
                </a:solidFill>
              </a:rPr>
              <a:t>Scientist F &amp; Head</a:t>
            </a:r>
          </a:p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rgbClr val="FFFF00"/>
                </a:solidFill>
              </a:rPr>
              <a:t>Surface Water Division</a:t>
            </a:r>
          </a:p>
        </p:txBody>
      </p:sp>
      <p:pic>
        <p:nvPicPr>
          <p:cNvPr id="4" name="Picture 3" descr="C:\Users\acer\Downloads\fwdcwrdmlogo\CWRDM Logo- Final Approve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5379111"/>
            <a:ext cx="717576" cy="71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90600" y="6114871"/>
            <a:ext cx="784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Centre for Water Resources Development  and Management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Kozhikode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,Kerala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September  2014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iver gau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29297" y="457200"/>
            <a:ext cx="7685405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2200" b="1" dirty="0" smtClean="0">
                <a:solidFill>
                  <a:srgbClr val="002060"/>
                </a:solidFill>
              </a:rPr>
              <a:t>Mean monthly Surface Water Availability  (MCM) in </a:t>
            </a:r>
            <a:r>
              <a:rPr lang="en-US" sz="2200" b="1" dirty="0" err="1" smtClean="0">
                <a:solidFill>
                  <a:srgbClr val="002060"/>
                </a:solidFill>
              </a:rPr>
              <a:t>Chaliyar</a:t>
            </a:r>
            <a:r>
              <a:rPr lang="en-US" sz="2200" b="1" dirty="0" smtClean="0">
                <a:solidFill>
                  <a:srgbClr val="002060"/>
                </a:solidFill>
              </a:rPr>
              <a:t> River Basin </a:t>
            </a:r>
            <a:r>
              <a:rPr lang="en-IN" b="1" dirty="0" smtClean="0">
                <a:solidFill>
                  <a:srgbClr val="002060"/>
                </a:solidFill>
              </a:rPr>
              <a:t/>
            </a:r>
            <a:br>
              <a:rPr lang="en-IN" b="1" dirty="0" smtClean="0">
                <a:solidFill>
                  <a:srgbClr val="002060"/>
                </a:solidFill>
              </a:rPr>
            </a:br>
            <a:endParaRPr lang="en-IN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399" y="1232946"/>
          <a:ext cx="8382001" cy="4800598"/>
        </p:xfrm>
        <a:graphic>
          <a:graphicData uri="http://schemas.openxmlformats.org/drawingml/2006/table">
            <a:tbl>
              <a:tblPr/>
              <a:tblGrid>
                <a:gridCol w="944364"/>
                <a:gridCol w="588247"/>
                <a:gridCol w="591799"/>
                <a:gridCol w="591799"/>
                <a:gridCol w="591799"/>
                <a:gridCol w="593221"/>
                <a:gridCol w="564093"/>
                <a:gridCol w="512230"/>
                <a:gridCol w="510810"/>
                <a:gridCol w="447580"/>
                <a:gridCol w="447580"/>
                <a:gridCol w="511519"/>
                <a:gridCol w="431240"/>
                <a:gridCol w="463921"/>
                <a:gridCol w="591799"/>
              </a:tblGrid>
              <a:tr h="609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Station</a:t>
                      </a:r>
                      <a:endParaRPr lang="en-IN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Area,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Sq.km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Jun</a:t>
                      </a:r>
                      <a:endParaRPr lang="en-IN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Jul</a:t>
                      </a:r>
                      <a:endParaRPr lang="en-IN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Aug</a:t>
                      </a:r>
                      <a:endParaRPr lang="en-IN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Sep</a:t>
                      </a:r>
                      <a:endParaRPr lang="en-IN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Oct</a:t>
                      </a:r>
                      <a:endParaRPr lang="en-IN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Nov</a:t>
                      </a:r>
                      <a:endParaRPr lang="en-IN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Dec</a:t>
                      </a:r>
                      <a:endParaRPr lang="en-IN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Jan</a:t>
                      </a:r>
                      <a:endParaRPr lang="en-IN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Feb</a:t>
                      </a:r>
                      <a:endParaRPr lang="en-IN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Mar</a:t>
                      </a:r>
                      <a:endParaRPr lang="en-IN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Apr</a:t>
                      </a:r>
                      <a:endParaRPr lang="en-IN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May</a:t>
                      </a:r>
                      <a:endParaRPr lang="en-IN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n-IN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Kuniyil</a:t>
                      </a:r>
                      <a:endParaRPr lang="en-IN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1876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626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1262.9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952.6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503.1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420.6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240.8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73.9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38.4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12.7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9.3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43.6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4190.9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Koodathai</a:t>
                      </a:r>
                      <a:endParaRPr lang="en-IN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117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76.1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154.9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119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52.3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49.5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35.3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15.4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6.6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3.7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2.9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2.8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8.3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526.8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Mukkom</a:t>
                      </a:r>
                      <a:endParaRPr lang="en-IN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206.3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189.8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354.2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250.2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98.4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80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47.2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15.8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7.7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3.7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3.4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4.4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14.5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1069.3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n-IN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2199.3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891.9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1772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1321.8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653.8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550.1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323.3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105.1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52.7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20.1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15.6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14.2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66.4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5787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Ungauged area</a:t>
                      </a:r>
                      <a:endParaRPr lang="en-IN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723.7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241.5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162.6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82.5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22.1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5.0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0.6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0.0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0.0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0.0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0.0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0.0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0.0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514.4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 Catchment area</a:t>
                      </a:r>
                      <a:endParaRPr lang="en-IN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2923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1133.4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1934.6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1404.3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675.9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555.1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323.9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105.1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52.7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20.1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15.6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14.2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66.4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6301.4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 N Area</a:t>
                      </a:r>
                      <a:endParaRPr lang="en-IN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388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9.4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13.2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22.7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35.1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98.8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124.9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43.3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6.5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2.4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14.9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8.1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22.7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402</a:t>
                      </a:r>
                      <a:endParaRPr lang="en-IN" sz="12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Kerala</a:t>
                      </a:r>
                      <a:endParaRPr lang="en-IN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2535</a:t>
                      </a:r>
                      <a:endParaRPr lang="en-IN" sz="13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1124.0</a:t>
                      </a:r>
                      <a:endParaRPr lang="en-IN" sz="13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1921.4</a:t>
                      </a:r>
                      <a:endParaRPr lang="en-IN" sz="13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1381.6</a:t>
                      </a:r>
                      <a:endParaRPr lang="en-IN" sz="13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640.8</a:t>
                      </a:r>
                      <a:endParaRPr lang="en-IN" sz="13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456.3</a:t>
                      </a:r>
                      <a:endParaRPr lang="en-IN" sz="13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199.0</a:t>
                      </a:r>
                      <a:endParaRPr lang="en-IN" sz="13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61.8</a:t>
                      </a:r>
                      <a:endParaRPr lang="en-IN" sz="13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46.2</a:t>
                      </a:r>
                      <a:endParaRPr lang="en-IN" sz="13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17.7</a:t>
                      </a:r>
                      <a:endParaRPr lang="en-IN" sz="13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0.7</a:t>
                      </a:r>
                      <a:endParaRPr lang="en-IN" sz="13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6.1</a:t>
                      </a:r>
                      <a:endParaRPr lang="en-IN" sz="13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43.7</a:t>
                      </a:r>
                      <a:endParaRPr lang="en-IN" sz="13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5899.4</a:t>
                      </a:r>
                      <a:endParaRPr lang="en-IN" sz="13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326"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 Surface Water Availability   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Kerala   </a:t>
                      </a:r>
                      <a:endParaRPr lang="en-IN" sz="14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5899 MCM</a:t>
                      </a:r>
                      <a:endParaRPr lang="en-IN" sz="14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314" marR="56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Utilizable Yield (MCM)  of </a:t>
            </a:r>
            <a:r>
              <a:rPr lang="en-US" sz="2000" b="1" dirty="0" err="1" smtClean="0"/>
              <a:t>Chaliyar</a:t>
            </a:r>
            <a:r>
              <a:rPr lang="en-US" sz="2000" b="1" dirty="0" smtClean="0"/>
              <a:t> river Basin</a:t>
            </a:r>
            <a:endParaRPr lang="en-IN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609600"/>
          <a:ext cx="8686799" cy="4911284"/>
        </p:xfrm>
        <a:graphic>
          <a:graphicData uri="http://schemas.openxmlformats.org/drawingml/2006/table">
            <a:tbl>
              <a:tblPr/>
              <a:tblGrid>
                <a:gridCol w="1207608"/>
                <a:gridCol w="524057"/>
                <a:gridCol w="560766"/>
                <a:gridCol w="626588"/>
                <a:gridCol w="527220"/>
                <a:gridCol w="555068"/>
                <a:gridCol w="569626"/>
                <a:gridCol w="512664"/>
                <a:gridCol w="569626"/>
                <a:gridCol w="455700"/>
                <a:gridCol w="512664"/>
                <a:gridCol w="512664"/>
                <a:gridCol w="512664"/>
                <a:gridCol w="512664"/>
                <a:gridCol w="527220"/>
              </a:tblGrid>
              <a:tr h="4164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Station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Arial"/>
                          <a:ea typeface="Times New Roman"/>
                          <a:cs typeface="Times New Roman"/>
                        </a:rPr>
                        <a:t>Area, Sq.km</a:t>
                      </a:r>
                      <a:endParaRPr lang="en-IN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Jun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Jul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Aug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Sep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Oct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Nov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Dec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Jan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Feb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Mar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Apr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May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1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Arial"/>
                          <a:ea typeface="Times New Roman"/>
                          <a:cs typeface="Times New Roman"/>
                        </a:rPr>
                        <a:t>Kuniyil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/>
                          <a:ea typeface="Times New Roman"/>
                          <a:cs typeface="Times New Roman"/>
                        </a:rPr>
                        <a:t>1876.0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626.0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1262.9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952.6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503.1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420.6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240.8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73.9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38.4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12.7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9.3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7.0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43.6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4190.9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1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Highland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/>
                          <a:ea typeface="Times New Roman"/>
                          <a:cs typeface="Times New Roman"/>
                        </a:rPr>
                        <a:t>1313.2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372.5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751.4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566.8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299.3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250.3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143.3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44.0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22.8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7.6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5.5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4.2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25.9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2493.6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1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Midland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/>
                          <a:ea typeface="Times New Roman"/>
                          <a:cs typeface="Times New Roman"/>
                        </a:rPr>
                        <a:t>562.8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126.8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255.7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192.9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101.9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85.2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48.8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15.0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7.8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2.6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1.9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1.4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8.8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848.7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1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n-IN" sz="1100" b="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499.2</a:t>
                      </a:r>
                      <a:endParaRPr lang="en-IN" sz="1100" b="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1007.2</a:t>
                      </a:r>
                      <a:endParaRPr lang="en-IN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759.7</a:t>
                      </a:r>
                      <a:endParaRPr lang="en-IN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401.2</a:t>
                      </a:r>
                      <a:endParaRPr lang="en-IN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335.4</a:t>
                      </a:r>
                      <a:endParaRPr lang="en-IN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192.0</a:t>
                      </a:r>
                      <a:endParaRPr lang="en-IN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58.9</a:t>
                      </a:r>
                      <a:endParaRPr lang="en-IN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30.6</a:t>
                      </a:r>
                      <a:endParaRPr lang="en-IN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10.1</a:t>
                      </a:r>
                      <a:endParaRPr lang="en-IN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7.4</a:t>
                      </a:r>
                      <a:endParaRPr lang="en-IN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5.6</a:t>
                      </a:r>
                      <a:endParaRPr lang="en-IN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34.8</a:t>
                      </a:r>
                      <a:endParaRPr lang="en-IN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3342.2</a:t>
                      </a:r>
                      <a:endParaRPr lang="en-IN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1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Koodathai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117.0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/>
                          <a:ea typeface="Times New Roman"/>
                          <a:cs typeface="Times New Roman"/>
                        </a:rPr>
                        <a:t>76.1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154.9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119.0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52.3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49.5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35.3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15.4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6.6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3.7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2.9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2.8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8.3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526.8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1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Highland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46.8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/>
                          <a:ea typeface="Times New Roman"/>
                          <a:cs typeface="Times New Roman"/>
                        </a:rPr>
                        <a:t>25.9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52.7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40.5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17.8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16.8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12.0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5.2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2.2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1.3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1.0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1.0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2.8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179.1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1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Midland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70.2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/>
                          <a:ea typeface="Times New Roman"/>
                          <a:cs typeface="Times New Roman"/>
                        </a:rPr>
                        <a:t>25.1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51.1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39.3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17.3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16.3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11.6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5.1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2.2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1.2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1.0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0.9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2.7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173.8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1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n-IN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51.0</a:t>
                      </a:r>
                      <a:endParaRPr lang="en-IN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103.8</a:t>
                      </a:r>
                      <a:endParaRPr lang="en-IN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79.7</a:t>
                      </a:r>
                      <a:endParaRPr lang="en-IN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35.0</a:t>
                      </a:r>
                      <a:endParaRPr lang="en-IN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33.2</a:t>
                      </a:r>
                      <a:endParaRPr lang="en-IN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23.7</a:t>
                      </a:r>
                      <a:endParaRPr lang="en-IN" sz="11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10.3</a:t>
                      </a:r>
                      <a:endParaRPr lang="en-IN" sz="11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4.4</a:t>
                      </a:r>
                      <a:endParaRPr lang="en-IN" sz="11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2.5</a:t>
                      </a:r>
                      <a:endParaRPr lang="en-IN" sz="11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1.9</a:t>
                      </a:r>
                      <a:endParaRPr lang="en-IN" sz="11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1.9</a:t>
                      </a:r>
                      <a:endParaRPr lang="en-IN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5.6</a:t>
                      </a:r>
                      <a:endParaRPr lang="en-IN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353.0</a:t>
                      </a:r>
                      <a:endParaRPr lang="en-IN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1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Mukkom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206.3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/>
                          <a:ea typeface="Times New Roman"/>
                          <a:cs typeface="Times New Roman"/>
                        </a:rPr>
                        <a:t>189.8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354.2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250.2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98.4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/>
                          <a:ea typeface="Times New Roman"/>
                          <a:cs typeface="Times New Roman"/>
                        </a:rPr>
                        <a:t>80.0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/>
                          <a:ea typeface="Times New Roman"/>
                          <a:cs typeface="Times New Roman"/>
                        </a:rPr>
                        <a:t>47.2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/>
                          <a:ea typeface="Times New Roman"/>
                          <a:cs typeface="Times New Roman"/>
                        </a:rPr>
                        <a:t>15.8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/>
                          <a:ea typeface="Times New Roman"/>
                          <a:cs typeface="Times New Roman"/>
                        </a:rPr>
                        <a:t>7.7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/>
                          <a:ea typeface="Times New Roman"/>
                          <a:cs typeface="Times New Roman"/>
                        </a:rPr>
                        <a:t>3.7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/>
                          <a:ea typeface="Times New Roman"/>
                          <a:cs typeface="Times New Roman"/>
                        </a:rPr>
                        <a:t>3.4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4.4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14.5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1069.3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1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Highland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140.4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/>
                          <a:ea typeface="Times New Roman"/>
                          <a:cs typeface="Times New Roman"/>
                        </a:rPr>
                        <a:t>109.8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204.9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144.8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56.9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46.3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27.3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9.1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4.5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2.1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2.0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2.5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8.4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618.7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1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Midland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66.1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/>
                          <a:ea typeface="Times New Roman"/>
                          <a:cs typeface="Times New Roman"/>
                        </a:rPr>
                        <a:t>40.0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74.6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52.7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20.7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16.9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9.9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3.3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1.6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0.8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0.7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0.9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3.1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225.3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1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n-IN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149.8</a:t>
                      </a:r>
                      <a:endParaRPr lang="en-IN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279.6</a:t>
                      </a:r>
                      <a:endParaRPr lang="en-IN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197.5</a:t>
                      </a:r>
                      <a:endParaRPr lang="en-IN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77.7</a:t>
                      </a:r>
                      <a:endParaRPr lang="en-IN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63.1</a:t>
                      </a:r>
                      <a:endParaRPr lang="en-IN" sz="11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37.3</a:t>
                      </a:r>
                      <a:endParaRPr lang="en-IN" sz="11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12.5</a:t>
                      </a:r>
                      <a:endParaRPr lang="en-IN" sz="11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6.1</a:t>
                      </a:r>
                      <a:endParaRPr lang="en-IN" sz="11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2.9</a:t>
                      </a:r>
                      <a:endParaRPr lang="en-IN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2.7</a:t>
                      </a:r>
                      <a:endParaRPr lang="en-IN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3.5</a:t>
                      </a:r>
                      <a:endParaRPr lang="en-IN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11.4</a:t>
                      </a:r>
                      <a:endParaRPr lang="en-IN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844.0</a:t>
                      </a:r>
                      <a:endParaRPr lang="en-IN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1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Total Catchment 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2199.3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/>
                          <a:ea typeface="Times New Roman"/>
                          <a:cs typeface="Times New Roman"/>
                        </a:rPr>
                        <a:t>700.0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/>
                          <a:ea typeface="Times New Roman"/>
                          <a:cs typeface="Times New Roman"/>
                        </a:rPr>
                        <a:t>1390.5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/>
                          <a:ea typeface="Times New Roman"/>
                          <a:cs typeface="Times New Roman"/>
                        </a:rPr>
                        <a:t>1036.9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/>
                          <a:ea typeface="Times New Roman"/>
                          <a:cs typeface="Times New Roman"/>
                        </a:rPr>
                        <a:t>513.9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/>
                          <a:ea typeface="Times New Roman"/>
                          <a:cs typeface="Times New Roman"/>
                        </a:rPr>
                        <a:t>431.7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/>
                          <a:ea typeface="Times New Roman"/>
                          <a:cs typeface="Times New Roman"/>
                        </a:rPr>
                        <a:t>252.9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/>
                          <a:ea typeface="Times New Roman"/>
                          <a:cs typeface="Times New Roman"/>
                        </a:rPr>
                        <a:t>81.7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/>
                          <a:ea typeface="Times New Roman"/>
                          <a:cs typeface="Times New Roman"/>
                        </a:rPr>
                        <a:t>41.1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/>
                          <a:ea typeface="Times New Roman"/>
                          <a:cs typeface="Times New Roman"/>
                        </a:rPr>
                        <a:t>15.5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12.0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10.9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51.8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/>
                          <a:ea typeface="Times New Roman"/>
                          <a:cs typeface="Times New Roman"/>
                        </a:rPr>
                        <a:t>4539.2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9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Runoff in T N Area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388.0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9.4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13.2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22.7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35.1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98.8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124.9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43.3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6.5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2.4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14.9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8.1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22.7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402.0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9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Utilizable yield in Kerala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Times New Roman"/>
                          <a:cs typeface="Times New Roman"/>
                        </a:rPr>
                        <a:t>690.6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Times New Roman"/>
                          <a:cs typeface="Times New Roman"/>
                        </a:rPr>
                        <a:t>1377.3</a:t>
                      </a: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Times New Roman"/>
                          <a:cs typeface="Times New Roman"/>
                        </a:rPr>
                        <a:t>1014.2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Times New Roman"/>
                          <a:cs typeface="Times New Roman"/>
                        </a:rPr>
                        <a:t>478.8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Times New Roman"/>
                          <a:cs typeface="Times New Roman"/>
                        </a:rPr>
                        <a:t>332.9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Times New Roman"/>
                          <a:cs typeface="Times New Roman"/>
                        </a:rPr>
                        <a:t>128.0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Times New Roman"/>
                          <a:cs typeface="Times New Roman"/>
                        </a:rPr>
                        <a:t>38.4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Times New Roman"/>
                          <a:cs typeface="Times New Roman"/>
                        </a:rPr>
                        <a:t>34.6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Times New Roman"/>
                          <a:cs typeface="Times New Roman"/>
                        </a:rPr>
                        <a:t>13.1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Times New Roman"/>
                          <a:cs typeface="Times New Roman"/>
                        </a:rPr>
                        <a:t>-2.9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Times New Roman"/>
                          <a:cs typeface="Times New Roman"/>
                        </a:rPr>
                        <a:t>2.8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Times New Roman"/>
                          <a:cs typeface="Times New Roman"/>
                        </a:rPr>
                        <a:t>29.1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Times New Roman"/>
                          <a:cs typeface="Times New Roman"/>
                        </a:rPr>
                        <a:t>4137.2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9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Monsoon yield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4021.9</a:t>
                      </a:r>
                      <a:endParaRPr lang="en-IN" sz="12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2" gridSpan="1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4164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Non monsoon yield</a:t>
                      </a:r>
                      <a:endParaRPr lang="en-IN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115.2</a:t>
                      </a:r>
                      <a:endParaRPr lang="en-IN" sz="12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69" marR="479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12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838200"/>
          <a:ext cx="9143999" cy="7010400"/>
        </p:xfrm>
        <a:graphic>
          <a:graphicData uri="http://schemas.openxmlformats.org/drawingml/2006/table">
            <a:tbl>
              <a:tblPr/>
              <a:tblGrid>
                <a:gridCol w="712184"/>
                <a:gridCol w="792606"/>
                <a:gridCol w="780010"/>
                <a:gridCol w="784855"/>
                <a:gridCol w="697648"/>
                <a:gridCol w="697648"/>
                <a:gridCol w="872059"/>
                <a:gridCol w="144338"/>
                <a:gridCol w="872059"/>
                <a:gridCol w="697648"/>
                <a:gridCol w="697648"/>
                <a:gridCol w="697648"/>
                <a:gridCol w="697648"/>
              </a:tblGrid>
              <a:tr h="3810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Month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Dependability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Maruthapuzha</a:t>
                      </a:r>
                      <a:endParaRPr lang="en-US" sz="1400" b="1" dirty="0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Punnapuzha</a:t>
                      </a:r>
                      <a:endParaRPr lang="en-US" sz="1400" b="1" dirty="0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Karimpuzha</a:t>
                      </a:r>
                      <a:endParaRPr lang="en-US" sz="1400" b="1" dirty="0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Chaliyar</a:t>
                      </a:r>
                      <a:endParaRPr lang="en-US" sz="1400" b="1" dirty="0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Kanchirapuzha</a:t>
                      </a:r>
                      <a:endParaRPr lang="en-US" sz="1400" b="1" dirty="0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Kuthirapuzha</a:t>
                      </a:r>
                      <a:endParaRPr lang="en-US" sz="1400" b="1" dirty="0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Areacode</a:t>
                      </a:r>
                      <a:endParaRPr lang="en-US" sz="1400" b="1" dirty="0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Mukkom</a:t>
                      </a:r>
                      <a:endParaRPr lang="en-US" sz="1400" b="1" dirty="0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Koodathai</a:t>
                      </a:r>
                      <a:endParaRPr lang="en-US" sz="1400" b="1" dirty="0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Kuniyil</a:t>
                      </a:r>
                      <a:endParaRPr lang="en-US" sz="1400" b="1" dirty="0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Dec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50%</a:t>
                      </a:r>
                      <a:endParaRPr lang="en-US" sz="1600" b="1" dirty="0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7.1</a:t>
                      </a:r>
                      <a:endParaRPr lang="en-US" sz="1600" b="1" dirty="0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18.7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26.2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17.1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3.7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8.4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64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15.8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14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65.5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75%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600" b="1" dirty="0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14.3</a:t>
                      </a:r>
                      <a:endParaRPr lang="en-US" sz="1600" b="1" dirty="0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16.6</a:t>
                      </a:r>
                      <a:endParaRPr lang="en-US" sz="1600" b="1" dirty="0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8.7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2.5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6.3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31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8.8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45.6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90%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9.2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4.7</a:t>
                      </a:r>
                      <a:endParaRPr lang="en-US" sz="1600" b="1" dirty="0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0.7</a:t>
                      </a:r>
                      <a:endParaRPr lang="en-US" sz="1600" b="1" dirty="0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3.9</a:t>
                      </a:r>
                      <a:endParaRPr lang="en-US" sz="1600" b="1" dirty="0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8.7</a:t>
                      </a:r>
                      <a:endParaRPr lang="en-US" sz="1600" b="1" dirty="0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3.9</a:t>
                      </a:r>
                      <a:endParaRPr lang="en-US" sz="1600" b="1" dirty="0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4.3</a:t>
                      </a:r>
                      <a:endParaRPr lang="en-US" sz="1600" b="1" dirty="0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Jan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50%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11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9.1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5.1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33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29.3</a:t>
                      </a:r>
                      <a:endParaRPr lang="en-US" sz="1600" b="1" dirty="0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75%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2.5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4.9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4.7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0.6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19.1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3.7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3.6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90%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2.8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1.1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0.9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5.5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0.2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b="1" dirty="0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Feb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50%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2.2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4.2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4.2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5.5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2.1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18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11.1</a:t>
                      </a:r>
                      <a:endParaRPr lang="en-US" sz="1600" b="1" dirty="0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75%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1.7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1.4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3.1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0.2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7.3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0.9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b="1" dirty="0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90%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1.9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Mar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50%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2.2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3.2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1.5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5.1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0.2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1.2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14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1.6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4.7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75%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0.9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5.2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b="1" dirty="0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90%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1.1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Apr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50%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2.2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3.9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1.1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4.3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0.2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1.8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12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2.1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2.1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2.6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75%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0.5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0.7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2.5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b="1" dirty="0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90%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0.5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b="1" dirty="0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May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50%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5.9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8.1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6.7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6.3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20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12.3</a:t>
                      </a:r>
                      <a:endParaRPr lang="en-US" sz="1600" b="1" dirty="0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75%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2.4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3.2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7.4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90%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b="1" dirty="0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0.6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0.6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2.7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0.6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b="1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E00C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b="1" dirty="0">
                        <a:solidFill>
                          <a:srgbClr val="0E0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3281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50%, 75% and 90% dependable flows of sub basins of </a:t>
            </a:r>
            <a:r>
              <a:rPr kumimoji="0" lang="en-GB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Chaliyar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Flow Duration Curves</a:t>
            </a:r>
            <a:endParaRPr lang="en-IN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304800" y="2057400"/>
          <a:ext cx="8534399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219200" y="457200"/>
            <a:ext cx="73845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GROUNDWATER RESOURCES OF CHALIYAR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2133600"/>
            <a:ext cx="68244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hlinkClick r:id="rId2" action="ppaction://hlinkfile"/>
              </a:rPr>
              <a:t>Groundwater resources of Chaliyar.docx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ock map copy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26122" y="457200"/>
            <a:ext cx="7691755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liyarBlocksPercentUtilization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131" y="747085"/>
            <a:ext cx="7921738" cy="5363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Water Availability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0E00C0"/>
                </a:solidFill>
              </a:rPr>
              <a:t>Surface Water</a:t>
            </a:r>
          </a:p>
          <a:p>
            <a:pPr>
              <a:buNone/>
            </a:pPr>
            <a:r>
              <a:rPr lang="en-GB" dirty="0" smtClean="0"/>
              <a:t>	Monsoon flow: 5723 MCM  </a:t>
            </a:r>
          </a:p>
          <a:p>
            <a:pPr>
              <a:buNone/>
            </a:pPr>
            <a:r>
              <a:rPr lang="en-GB" dirty="0" smtClean="0"/>
              <a:t>	Non monsoon: 176 MCM</a:t>
            </a:r>
          </a:p>
          <a:p>
            <a:r>
              <a:rPr lang="en-GB" b="1" dirty="0" smtClean="0">
                <a:solidFill>
                  <a:srgbClr val="0E00C0"/>
                </a:solidFill>
              </a:rPr>
              <a:t>Utilizable flow</a:t>
            </a:r>
          </a:p>
          <a:p>
            <a:pPr>
              <a:buNone/>
            </a:pPr>
            <a:r>
              <a:rPr lang="en-GB" dirty="0" smtClean="0"/>
              <a:t>	Monsoon flow: 4022 M MCM  </a:t>
            </a:r>
          </a:p>
          <a:p>
            <a:pPr>
              <a:buNone/>
            </a:pPr>
            <a:r>
              <a:rPr lang="en-GB" dirty="0" smtClean="0"/>
              <a:t>	Non monsoon: 115 MCM</a:t>
            </a:r>
          </a:p>
          <a:p>
            <a:r>
              <a:rPr lang="en-GB" b="1" dirty="0" smtClean="0">
                <a:solidFill>
                  <a:srgbClr val="0E00C0"/>
                </a:solidFill>
              </a:rPr>
              <a:t>Groundwater  Potential:</a:t>
            </a:r>
            <a:r>
              <a:rPr lang="en-GB" dirty="0" smtClean="0"/>
              <a:t>283.25 MCM</a:t>
            </a:r>
          </a:p>
          <a:p>
            <a:pPr>
              <a:buNone/>
            </a:pPr>
            <a:r>
              <a:rPr lang="en-GB" dirty="0" smtClean="0"/>
              <a:t>        GW Draft : 140 MCM  4 blocks semi critical ; </a:t>
            </a:r>
          </a:p>
          <a:p>
            <a:pPr>
              <a:buNone/>
            </a:pPr>
            <a:r>
              <a:rPr lang="en-GB" dirty="0" smtClean="0"/>
              <a:t>          8 Blocks  safe</a:t>
            </a:r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Water Quality Status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E00C0"/>
                </a:solidFill>
                <a:latin typeface="Times New Roman" pitchFamily="18" charset="0"/>
                <a:cs typeface="Times New Roman" pitchFamily="18" charset="0"/>
              </a:rPr>
              <a:t>Higher level of dissolved solids in coastal region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E00C0"/>
                </a:solidFill>
                <a:latin typeface="Times New Roman" pitchFamily="18" charset="0"/>
                <a:cs typeface="Times New Roman" pitchFamily="18" charset="0"/>
              </a:rPr>
              <a:t>75% of wells show significant level of nitrate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E00C0"/>
                </a:solidFill>
                <a:latin typeface="Times New Roman" pitchFamily="18" charset="0"/>
                <a:cs typeface="Times New Roman" pitchFamily="18" charset="0"/>
              </a:rPr>
              <a:t> bore wells having high iron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E00C0"/>
                </a:solidFill>
                <a:latin typeface="Times New Roman" pitchFamily="18" charset="0"/>
                <a:cs typeface="Times New Roman" pitchFamily="18" charset="0"/>
              </a:rPr>
              <a:t>Except for pH, all the quality variables comply with the desirable limit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E00C0"/>
                </a:solidFill>
                <a:latin typeface="Times New Roman" pitchFamily="18" charset="0"/>
                <a:cs typeface="Times New Roman" pitchFamily="18" charset="0"/>
              </a:rPr>
              <a:t>The spatial trends of chloride, </a:t>
            </a:r>
            <a:r>
              <a:rPr lang="en-US" b="1" dirty="0" err="1" smtClean="0">
                <a:solidFill>
                  <a:srgbClr val="0E00C0"/>
                </a:solidFill>
                <a:latin typeface="Times New Roman" pitchFamily="18" charset="0"/>
                <a:cs typeface="Times New Roman" pitchFamily="18" charset="0"/>
              </a:rPr>
              <a:t>sulphate</a:t>
            </a:r>
            <a:r>
              <a:rPr lang="en-US" b="1" dirty="0" smtClean="0">
                <a:solidFill>
                  <a:srgbClr val="0E00C0"/>
                </a:solidFill>
                <a:latin typeface="Times New Roman" pitchFamily="18" charset="0"/>
                <a:cs typeface="Times New Roman" pitchFamily="18" charset="0"/>
              </a:rPr>
              <a:t>, sodium and calcium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E00C0"/>
                </a:solidFill>
                <a:latin typeface="Times New Roman" pitchFamily="18" charset="0"/>
                <a:cs typeface="Times New Roman" pitchFamily="18" charset="0"/>
              </a:rPr>
              <a:t>Low concentrations of these constituents confirming the good quality of water except few wells in the coastal area.</a:t>
            </a:r>
          </a:p>
          <a:p>
            <a:pPr algn="just">
              <a:buFont typeface="Wingdings" pitchFamily="2" charset="2"/>
              <a:buChar char="Ø"/>
            </a:pPr>
            <a:endParaRPr lang="en-US" b="1" dirty="0" smtClean="0">
              <a:solidFill>
                <a:srgbClr val="0E0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rgbClr val="0E0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Need for an </a:t>
            </a:r>
            <a:r>
              <a:rPr lang="en-GB" b="1" dirty="0" smtClean="0">
                <a:solidFill>
                  <a:srgbClr val="002060"/>
                </a:solidFill>
              </a:rPr>
              <a:t>Integrated River Basin Management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525963"/>
          </a:xfrm>
        </p:spPr>
        <p:txBody>
          <a:bodyPr>
            <a:noAutofit/>
          </a:bodyPr>
          <a:lstStyle/>
          <a:p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smtClean="0">
                <a:solidFill>
                  <a:srgbClr val="FF0000"/>
                </a:solidFill>
              </a:rPr>
              <a:t>No  interdepartmental  cooperation among the  user  Departments</a:t>
            </a:r>
          </a:p>
          <a:p>
            <a:endParaRPr lang="en-GB" sz="2000" b="1" dirty="0" smtClean="0">
              <a:solidFill>
                <a:srgbClr val="FF0000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FF0000"/>
                </a:solidFill>
              </a:rPr>
              <a:t>Downstream users are not aware of the upstream interventions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GB" sz="2000" b="1" dirty="0" smtClean="0">
              <a:solidFill>
                <a:srgbClr val="FF0000"/>
              </a:solidFill>
            </a:endParaRPr>
          </a:p>
          <a:p>
            <a:pPr algn="just"/>
            <a:r>
              <a:rPr lang="en-GB" sz="2000" b="1" dirty="0" smtClean="0">
                <a:solidFill>
                  <a:srgbClr val="FF0000"/>
                </a:solidFill>
              </a:rPr>
              <a:t>Integrated River Basin Management</a:t>
            </a:r>
            <a:r>
              <a:rPr lang="en-US" sz="2000" b="1" dirty="0" smtClean="0">
                <a:solidFill>
                  <a:srgbClr val="FF0000"/>
                </a:solidFill>
              </a:rPr>
              <a:t> should consider</a:t>
            </a:r>
            <a:r>
              <a:rPr lang="en-GB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multiple water  uses in a river basin</a:t>
            </a:r>
          </a:p>
          <a:p>
            <a:pPr algn="just"/>
            <a:endParaRPr lang="en-US" sz="2000" b="1" dirty="0" smtClean="0">
              <a:solidFill>
                <a:srgbClr val="FF0000"/>
              </a:solidFill>
            </a:endParaRPr>
          </a:p>
          <a:p>
            <a:pPr algn="just"/>
            <a:r>
              <a:rPr lang="en-US" sz="2000" b="1" dirty="0" smtClean="0">
                <a:solidFill>
                  <a:srgbClr val="FF0000"/>
                </a:solidFill>
              </a:rPr>
              <a:t>Coordination with other sectors and levels of government –(nation planning , regional planning)</a:t>
            </a:r>
          </a:p>
          <a:p>
            <a:pPr algn="just"/>
            <a:endParaRPr lang="en-US" sz="2000" b="1" dirty="0" smtClean="0">
              <a:solidFill>
                <a:srgbClr val="FF0000"/>
              </a:solidFill>
            </a:endParaRP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FF0000"/>
                </a:solidFill>
              </a:rPr>
              <a:t>Will help the planners and decision makers in solving water management issues</a:t>
            </a:r>
          </a:p>
          <a:p>
            <a:pPr algn="just"/>
            <a:endParaRPr lang="en-US" sz="2000" b="1" dirty="0" smtClean="0">
              <a:solidFill>
                <a:srgbClr val="FF0000"/>
              </a:solidFill>
            </a:endParaRPr>
          </a:p>
          <a:p>
            <a:pPr algn="just"/>
            <a:endParaRPr lang="en-US" sz="2000" b="1" dirty="0" smtClean="0">
              <a:solidFill>
                <a:srgbClr val="FF0000"/>
              </a:solidFill>
            </a:endParaRPr>
          </a:p>
          <a:p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LECTRICAL CONDUCTIVITY IN CHALIYAR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20" y="3733800"/>
            <a:ext cx="4362480" cy="2695596"/>
          </a:xfrm>
          <a:prstGeom prst="rect">
            <a:avLst/>
          </a:prstGeom>
        </p:spPr>
      </p:pic>
      <p:pic>
        <p:nvPicPr>
          <p:cNvPr id="5" name="Picture 4" descr="SO4 IN CHALIYAR_updated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4673282" y="609600"/>
            <a:ext cx="4470718" cy="2667000"/>
          </a:xfrm>
          <a:prstGeom prst="rect">
            <a:avLst/>
          </a:prstGeom>
        </p:spPr>
      </p:pic>
      <p:pic>
        <p:nvPicPr>
          <p:cNvPr id="6" name="Picture 5" descr="SODIUM IN CHALIYAR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228599" y="609600"/>
            <a:ext cx="4419601" cy="2789554"/>
          </a:xfrm>
          <a:prstGeom prst="rect">
            <a:avLst/>
          </a:prstGeom>
        </p:spPr>
      </p:pic>
      <p:pic>
        <p:nvPicPr>
          <p:cNvPr id="7" name="Picture 6" descr="CHLORIDE IN CHALIYAR_updated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48200" y="3886200"/>
            <a:ext cx="4165918" cy="2408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4384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solidFill>
                  <a:srgbClr val="002060"/>
                </a:solidFill>
              </a:rPr>
              <a:t>STATUS OF WATER RESOURCES </a:t>
            </a:r>
            <a:r>
              <a:rPr lang="en-US" sz="2400" b="1" dirty="0" smtClean="0">
                <a:solidFill>
                  <a:srgbClr val="002060"/>
                </a:solidFill>
              </a:rPr>
              <a:t>UTILIZATION AND FUTURE DEMAND FOR VARIOUS PURPOSES</a:t>
            </a:r>
            <a:r>
              <a:rPr lang="en-US" sz="2400" b="1" dirty="0" smtClean="0">
                <a:solidFill>
                  <a:srgbClr val="002060"/>
                </a:solidFill>
              </a:rPr>
              <a:t> </a:t>
            </a:r>
            <a:endParaRPr lang="en-IN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</a:rPr>
              <a:t>Water for Domestic Purpose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Present Utilization</a:t>
            </a:r>
          </a:p>
          <a:p>
            <a:pPr lvl="1"/>
            <a:r>
              <a:rPr lang="en-GB" b="1" dirty="0" smtClean="0">
                <a:solidFill>
                  <a:srgbClr val="C00000"/>
                </a:solidFill>
              </a:rPr>
              <a:t>No. of Schemes: 42 Schemes in Kozhikode &amp;              </a:t>
            </a:r>
          </a:p>
          <a:p>
            <a:pPr lvl="1">
              <a:buNone/>
            </a:pPr>
            <a:r>
              <a:rPr lang="en-GB" b="1" dirty="0" smtClean="0">
                <a:solidFill>
                  <a:srgbClr val="C00000"/>
                </a:solidFill>
              </a:rPr>
              <a:t>                                  </a:t>
            </a:r>
            <a:r>
              <a:rPr lang="en-GB" b="1" dirty="0" err="1" smtClean="0">
                <a:solidFill>
                  <a:srgbClr val="C00000"/>
                </a:solidFill>
              </a:rPr>
              <a:t>Malappuram</a:t>
            </a:r>
            <a:r>
              <a:rPr lang="en-GB" b="1" dirty="0" smtClean="0">
                <a:solidFill>
                  <a:srgbClr val="C00000"/>
                </a:solidFill>
              </a:rPr>
              <a:t> Districts</a:t>
            </a:r>
          </a:p>
          <a:p>
            <a:pPr lvl="1">
              <a:buNone/>
            </a:pPr>
            <a:r>
              <a:rPr lang="en-GB" b="1" dirty="0" smtClean="0">
                <a:solidFill>
                  <a:srgbClr val="C00000"/>
                </a:solidFill>
              </a:rPr>
              <a:t>- Water utilization  - 218 MLD</a:t>
            </a:r>
          </a:p>
          <a:p>
            <a:pPr lvl="1">
              <a:buNone/>
            </a:pPr>
            <a:r>
              <a:rPr lang="en-GB" b="1" dirty="0" smtClean="0">
                <a:solidFill>
                  <a:srgbClr val="C00000"/>
                </a:solidFill>
              </a:rPr>
              <a:t>                                    80 MCM</a:t>
            </a:r>
            <a:endParaRPr lang="en-IN" b="1" dirty="0" smtClean="0">
              <a:solidFill>
                <a:srgbClr val="C0000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GB" b="1" dirty="0" smtClean="0">
                <a:solidFill>
                  <a:srgbClr val="C00000"/>
                </a:solidFill>
              </a:rPr>
              <a:t>Future Demand</a:t>
            </a:r>
          </a:p>
          <a:p>
            <a:pPr lvl="2"/>
            <a:r>
              <a:rPr lang="en-GB" b="1" dirty="0" smtClean="0">
                <a:solidFill>
                  <a:srgbClr val="C00000"/>
                </a:solidFill>
              </a:rPr>
              <a:t>No. of new Schemes – 45</a:t>
            </a:r>
          </a:p>
          <a:p>
            <a:pPr lvl="1">
              <a:buNone/>
            </a:pPr>
            <a:r>
              <a:rPr lang="en-GB" b="1" dirty="0" smtClean="0">
                <a:solidFill>
                  <a:srgbClr val="C00000"/>
                </a:solidFill>
              </a:rPr>
              <a:t>Water utilization  - 409 MLD</a:t>
            </a:r>
          </a:p>
          <a:p>
            <a:pPr lvl="1">
              <a:buNone/>
            </a:pPr>
            <a:r>
              <a:rPr lang="en-GB" b="1" dirty="0" smtClean="0">
                <a:solidFill>
                  <a:srgbClr val="C00000"/>
                </a:solidFill>
              </a:rPr>
              <a:t>                                    150 MCM</a:t>
            </a:r>
            <a:endParaRPr lang="en-IN" b="1" dirty="0" smtClean="0">
              <a:solidFill>
                <a:srgbClr val="C00000"/>
              </a:solidFill>
            </a:endParaRPr>
          </a:p>
          <a:p>
            <a:pPr lvl="2"/>
            <a:endParaRPr lang="en-GB" b="1" dirty="0" smtClean="0">
              <a:solidFill>
                <a:srgbClr val="C00000"/>
              </a:solidFill>
            </a:endParaRPr>
          </a:p>
          <a:p>
            <a:pPr lvl="1">
              <a:buNone/>
            </a:pPr>
            <a:endParaRPr lang="en-GB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ater supply schem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0855"/>
            <a:ext cx="9144000" cy="6456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C00000"/>
                </a:solidFill>
              </a:rPr>
              <a:t>Water for Irrigation</a:t>
            </a:r>
            <a:endParaRPr lang="en-IN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 smtClean="0">
                <a:solidFill>
                  <a:srgbClr val="0E00C0"/>
                </a:solidFill>
              </a:rPr>
              <a:t>No major schemes</a:t>
            </a:r>
          </a:p>
          <a:p>
            <a:r>
              <a:rPr lang="en-GB" b="1" dirty="0" smtClean="0">
                <a:solidFill>
                  <a:srgbClr val="0E00C0"/>
                </a:solidFill>
              </a:rPr>
              <a:t>One medium scheme for salinity arresting</a:t>
            </a:r>
          </a:p>
          <a:p>
            <a:pPr lvl="1"/>
            <a:r>
              <a:rPr lang="en-GB" b="1" dirty="0" smtClean="0">
                <a:solidFill>
                  <a:srgbClr val="0E00C0"/>
                </a:solidFill>
              </a:rPr>
              <a:t>4 Diversion Schemes</a:t>
            </a:r>
          </a:p>
          <a:p>
            <a:pPr lvl="1"/>
            <a:r>
              <a:rPr lang="en-GB" b="1" dirty="0" smtClean="0">
                <a:solidFill>
                  <a:srgbClr val="0E00C0"/>
                </a:solidFill>
              </a:rPr>
              <a:t>24 Lift Irrigation </a:t>
            </a:r>
            <a:r>
              <a:rPr lang="en-GB" b="1" dirty="0" smtClean="0">
                <a:solidFill>
                  <a:srgbClr val="0E00C0"/>
                </a:solidFill>
              </a:rPr>
              <a:t>Schemes</a:t>
            </a:r>
          </a:p>
          <a:p>
            <a:pPr lvl="1"/>
            <a:r>
              <a:rPr lang="en-GB" b="1" dirty="0" smtClean="0">
                <a:solidFill>
                  <a:srgbClr val="0E00C0"/>
                </a:solidFill>
              </a:rPr>
              <a:t>30 Vented Cross Bars</a:t>
            </a:r>
          </a:p>
          <a:p>
            <a:pPr lvl="1"/>
            <a:r>
              <a:rPr lang="en-GB" b="1" dirty="0" smtClean="0">
                <a:solidFill>
                  <a:srgbClr val="0E00C0"/>
                </a:solidFill>
              </a:rPr>
              <a:t>4 Ongoing medium scheme</a:t>
            </a:r>
            <a:r>
              <a:rPr lang="en-GB" dirty="0" smtClean="0"/>
              <a:t>s</a:t>
            </a:r>
          </a:p>
          <a:p>
            <a:pPr lvl="1">
              <a:buNone/>
            </a:pPr>
            <a:r>
              <a:rPr lang="en-GB" b="1" i="1" dirty="0" smtClean="0">
                <a:solidFill>
                  <a:srgbClr val="FF0000"/>
                </a:solidFill>
              </a:rPr>
              <a:t>Net irrigated  area  - 15,423 ha </a:t>
            </a:r>
          </a:p>
          <a:p>
            <a:pPr lvl="1">
              <a:buNone/>
            </a:pPr>
            <a:r>
              <a:rPr lang="en-GB" b="1" i="1" dirty="0" smtClean="0">
                <a:solidFill>
                  <a:srgbClr val="FF0000"/>
                </a:solidFill>
              </a:rPr>
              <a:t>Proposed schemes </a:t>
            </a:r>
            <a:endParaRPr lang="en-GB" b="1" i="1" dirty="0" smtClean="0">
              <a:solidFill>
                <a:srgbClr val="FF0000"/>
              </a:solidFill>
            </a:endParaRPr>
          </a:p>
          <a:p>
            <a:pPr lvl="1">
              <a:buNone/>
            </a:pPr>
            <a:r>
              <a:rPr lang="en-GB" b="1" i="1" dirty="0" smtClean="0">
                <a:solidFill>
                  <a:srgbClr val="FF0000"/>
                </a:solidFill>
              </a:rPr>
              <a:t>	- 6 major,5 medium and many check dams</a:t>
            </a:r>
          </a:p>
          <a:p>
            <a:pPr lvl="1">
              <a:buNone/>
            </a:pPr>
            <a:r>
              <a:rPr lang="en-GB" b="1" i="1" dirty="0" smtClean="0">
                <a:solidFill>
                  <a:srgbClr val="FF0000"/>
                </a:solidFill>
              </a:rPr>
              <a:t>	</a:t>
            </a:r>
            <a:r>
              <a:rPr lang="en-GB" b="1" i="1" dirty="0" smtClean="0">
                <a:solidFill>
                  <a:srgbClr val="FF0000"/>
                </a:solidFill>
              </a:rPr>
              <a:t>Net area to be irrigated – 20,368 ha</a:t>
            </a:r>
            <a:endParaRPr lang="en-IN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avana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648200" y="3505200"/>
            <a:ext cx="4267200" cy="31242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rcRect l="20313" t="9375" b="4167"/>
          <a:stretch>
            <a:fillRect/>
          </a:stretch>
        </p:blipFill>
        <p:spPr bwMode="auto">
          <a:xfrm>
            <a:off x="304800" y="533400"/>
            <a:ext cx="4953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5181600" y="1752600"/>
            <a:ext cx="4045723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Topographical View of Regulator cum Bridge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at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Kavanakkallu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304800" y="4648200"/>
            <a:ext cx="3886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Upstream view of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Kavanakkallu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Regulator-cum Bridge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228600"/>
            <a:ext cx="4719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EXISTING WATER RESOURCES STRUCTURES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inor irrigation schem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751"/>
            <a:ext cx="9144000" cy="64644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i="1" dirty="0" err="1" smtClean="0"/>
              <a:t>Hydel</a:t>
            </a:r>
            <a:r>
              <a:rPr lang="en-GB" b="1" i="1" dirty="0" smtClean="0"/>
              <a:t> Power Generation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GB" b="1" i="1" dirty="0" smtClean="0">
                <a:solidFill>
                  <a:srgbClr val="002060"/>
                </a:solidFill>
              </a:rPr>
              <a:t>Present Utilisation</a:t>
            </a:r>
          </a:p>
          <a:p>
            <a:pPr>
              <a:buNone/>
            </a:pPr>
            <a:endParaRPr lang="en-GB" b="1" i="1" dirty="0" smtClean="0">
              <a:solidFill>
                <a:srgbClr val="002060"/>
              </a:solidFill>
            </a:endParaRPr>
          </a:p>
          <a:p>
            <a:r>
              <a:rPr lang="en-GB" b="1" dirty="0" smtClean="0">
                <a:solidFill>
                  <a:srgbClr val="C00000"/>
                </a:solidFill>
              </a:rPr>
              <a:t>4 </a:t>
            </a:r>
            <a:r>
              <a:rPr lang="en-GB" b="1" dirty="0" smtClean="0">
                <a:solidFill>
                  <a:srgbClr val="C00000"/>
                </a:solidFill>
              </a:rPr>
              <a:t>small hydro electric schemes in </a:t>
            </a:r>
            <a:r>
              <a:rPr lang="en-GB" b="1" dirty="0" err="1" smtClean="0">
                <a:solidFill>
                  <a:srgbClr val="C00000"/>
                </a:solidFill>
              </a:rPr>
              <a:t>Chaliyar</a:t>
            </a:r>
            <a:r>
              <a:rPr lang="en-GB" b="1" dirty="0" smtClean="0">
                <a:solidFill>
                  <a:srgbClr val="C00000"/>
                </a:solidFill>
              </a:rPr>
              <a:t> river basin which produces 16.6 MW power making use of 308 MCM of water.</a:t>
            </a:r>
          </a:p>
          <a:p>
            <a:r>
              <a:rPr lang="en-GB" b="1" dirty="0" smtClean="0">
                <a:solidFill>
                  <a:srgbClr val="C00000"/>
                </a:solidFill>
              </a:rPr>
              <a:t>Four schemes are under construction which can produce 17.7 MW power  making use of 183 MCM of </a:t>
            </a:r>
            <a:r>
              <a:rPr lang="en-GB" b="1" dirty="0" smtClean="0">
                <a:solidFill>
                  <a:srgbClr val="C00000"/>
                </a:solidFill>
              </a:rPr>
              <a:t>water</a:t>
            </a:r>
          </a:p>
          <a:p>
            <a:pPr>
              <a:buNone/>
            </a:pPr>
            <a:endParaRPr lang="en-GB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GB" b="1" i="1" dirty="0" smtClean="0">
                <a:solidFill>
                  <a:srgbClr val="002060"/>
                </a:solidFill>
              </a:rPr>
              <a:t>Future Schemes</a:t>
            </a:r>
          </a:p>
          <a:p>
            <a:pPr>
              <a:buNone/>
            </a:pPr>
            <a:endParaRPr lang="en-GB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GB" b="1" i="1" dirty="0" smtClean="0">
                <a:solidFill>
                  <a:srgbClr val="002060"/>
                </a:solidFill>
              </a:rPr>
              <a:t>	</a:t>
            </a:r>
            <a:r>
              <a:rPr lang="en-GB" b="1" i="1" dirty="0" smtClean="0">
                <a:solidFill>
                  <a:srgbClr val="C00000"/>
                </a:solidFill>
              </a:rPr>
              <a:t>- 3 major schemes</a:t>
            </a:r>
          </a:p>
          <a:p>
            <a:pPr>
              <a:buNone/>
            </a:pPr>
            <a:r>
              <a:rPr lang="en-GB" b="1" i="1" dirty="0" smtClean="0">
                <a:solidFill>
                  <a:srgbClr val="C00000"/>
                </a:solidFill>
              </a:rPr>
              <a:t>	</a:t>
            </a:r>
            <a:r>
              <a:rPr lang="en-GB" b="1" i="1" dirty="0" smtClean="0">
                <a:solidFill>
                  <a:srgbClr val="C00000"/>
                </a:solidFill>
              </a:rPr>
              <a:t>-12 small </a:t>
            </a:r>
            <a:r>
              <a:rPr lang="en-GB" b="1" i="1" dirty="0" err="1" smtClean="0">
                <a:solidFill>
                  <a:srgbClr val="C00000"/>
                </a:solidFill>
              </a:rPr>
              <a:t>hydel</a:t>
            </a:r>
            <a:r>
              <a:rPr lang="en-GB" b="1" i="1" dirty="0" smtClean="0">
                <a:solidFill>
                  <a:srgbClr val="C00000"/>
                </a:solidFill>
              </a:rPr>
              <a:t> schemes</a:t>
            </a:r>
          </a:p>
          <a:p>
            <a:pPr>
              <a:buNone/>
            </a:pPr>
            <a:r>
              <a:rPr lang="en-GB" b="1" i="1" dirty="0" smtClean="0">
                <a:solidFill>
                  <a:srgbClr val="C00000"/>
                </a:solidFill>
              </a:rPr>
              <a:t>	</a:t>
            </a:r>
            <a:r>
              <a:rPr lang="en-GB" b="1" i="1" dirty="0" smtClean="0">
                <a:solidFill>
                  <a:srgbClr val="C00000"/>
                </a:solidFill>
              </a:rPr>
              <a:t>-  15 small </a:t>
            </a:r>
            <a:r>
              <a:rPr lang="en-GB" b="1" i="1" dirty="0" err="1" smtClean="0">
                <a:solidFill>
                  <a:srgbClr val="C00000"/>
                </a:solidFill>
              </a:rPr>
              <a:t>shcemes</a:t>
            </a:r>
            <a:r>
              <a:rPr lang="en-GB" b="1" i="1" dirty="0" smtClean="0">
                <a:solidFill>
                  <a:srgbClr val="C00000"/>
                </a:solidFill>
              </a:rPr>
              <a:t> under feasibility stage</a:t>
            </a:r>
          </a:p>
          <a:p>
            <a:pPr>
              <a:buNone/>
            </a:pPr>
            <a:r>
              <a:rPr lang="en-GB" b="1" i="1" dirty="0" smtClean="0">
                <a:solidFill>
                  <a:srgbClr val="C00000"/>
                </a:solidFill>
              </a:rPr>
              <a:t>Power generation – 342 MW, 932.13 MU, 1437 MCM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ydel schem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751"/>
            <a:ext cx="9144000" cy="64644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002060"/>
                </a:solidFill>
              </a:rPr>
              <a:t>Water for other purposes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INDUSTRIAL WATER REQUIREMENT-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12.35 MCM</a:t>
            </a:r>
            <a:endParaRPr lang="en-IN" sz="2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WATER FOR SALINITY EXCLUSION-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184MCM</a:t>
            </a:r>
          </a:p>
          <a:p>
            <a:endParaRPr lang="en-US" sz="2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INLAND NAVIGATION 39 Km length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ECOLOGICAL BALANCE 10-15 % of  Annual flow </a:t>
            </a:r>
          </a:p>
          <a:p>
            <a:pPr marL="342900" lvl="1" indent="-342900">
              <a:buNone/>
            </a:pP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	17 MCM during  non monsoon months</a:t>
            </a:r>
            <a:endParaRPr lang="en-IN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Database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Survey of India </a:t>
            </a:r>
            <a:r>
              <a:rPr lang="en-US" b="1" dirty="0" err="1" smtClean="0">
                <a:solidFill>
                  <a:srgbClr val="C00000"/>
                </a:solidFill>
              </a:rPr>
              <a:t>Toposheets</a:t>
            </a:r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Rainfall and Runoff data from IMD, CWC </a:t>
            </a:r>
            <a:r>
              <a:rPr lang="en-US" b="1" dirty="0" smtClean="0">
                <a:solidFill>
                  <a:srgbClr val="C00000"/>
                </a:solidFill>
              </a:rPr>
              <a:t>  </a:t>
            </a:r>
            <a:r>
              <a:rPr lang="en-US" b="1" dirty="0" smtClean="0">
                <a:solidFill>
                  <a:srgbClr val="C00000"/>
                </a:solidFill>
              </a:rPr>
              <a:t>WRD, </a:t>
            </a:r>
            <a:r>
              <a:rPr lang="en-US" b="1" dirty="0" smtClean="0">
                <a:solidFill>
                  <a:srgbClr val="C00000"/>
                </a:solidFill>
              </a:rPr>
              <a:t>KSEB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IRS data for </a:t>
            </a:r>
            <a:r>
              <a:rPr lang="en-US" b="1" dirty="0" err="1" smtClean="0">
                <a:solidFill>
                  <a:srgbClr val="C00000"/>
                </a:solidFill>
              </a:rPr>
              <a:t>landuse</a:t>
            </a:r>
            <a:r>
              <a:rPr lang="en-US" b="1" dirty="0" smtClean="0">
                <a:solidFill>
                  <a:srgbClr val="C00000"/>
                </a:solidFill>
              </a:rPr>
              <a:t> classification</a:t>
            </a:r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Present utilization and future demand of water from KWA, WRD, KSEB, KSPCB  and Dept. of Industries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Block wise groundwater  data  from CGWB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Modern tools like GIS, GPS and Remote Sensing Techniques were used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676400"/>
          <a:ext cx="8610599" cy="2896108"/>
        </p:xfrm>
        <a:graphic>
          <a:graphicData uri="http://schemas.openxmlformats.org/drawingml/2006/table">
            <a:tbl>
              <a:tblPr/>
              <a:tblGrid>
                <a:gridCol w="1277396"/>
                <a:gridCol w="1275644"/>
                <a:gridCol w="853349"/>
                <a:gridCol w="709666"/>
                <a:gridCol w="946220"/>
                <a:gridCol w="946220"/>
                <a:gridCol w="867368"/>
                <a:gridCol w="1734736"/>
              </a:tblGrid>
              <a:tr h="36195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baseline="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Season</a:t>
                      </a:r>
                      <a:endParaRPr lang="en-US" sz="1800" b="1" baseline="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baseline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Utilizable potential, MCM</a:t>
                      </a:r>
                      <a:endParaRPr lang="en-US" sz="1800" b="1" baseline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baseline="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Present utilization, MCM</a:t>
                      </a:r>
                      <a:endParaRPr lang="en-US" sz="1800" b="1" baseline="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baseline="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Surplus/Deficit</a:t>
                      </a:r>
                      <a:endParaRPr lang="en-US" sz="1800" b="1" baseline="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baseline="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MCM</a:t>
                      </a:r>
                      <a:endParaRPr lang="en-US" sz="1800" b="1" baseline="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baseline="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Future </a:t>
                      </a:r>
                      <a:r>
                        <a:rPr lang="en-GB" sz="1400" b="1" baseline="0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DemandMCM</a:t>
                      </a:r>
                      <a:endParaRPr lang="en-US" sz="1400" b="1" baseline="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baseline="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Surplus/Deficit</a:t>
                      </a:r>
                      <a:endParaRPr lang="en-US" sz="1800" b="1" baseline="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baseline="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MCM</a:t>
                      </a:r>
                      <a:endParaRPr lang="en-US" sz="1800" b="1" baseline="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78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800" b="1" baseline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baseline="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Surface</a:t>
                      </a:r>
                      <a:endParaRPr lang="en-US" sz="1800" b="1" baseline="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baseline="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Ground</a:t>
                      </a:r>
                      <a:endParaRPr lang="en-US" sz="1600" b="1" baseline="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baseline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Total</a:t>
                      </a:r>
                      <a:endParaRPr lang="en-US" sz="1800" b="1" baseline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baseline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Monsoon</a:t>
                      </a:r>
                      <a:endParaRPr lang="en-US" sz="1800" b="1" baseline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baseline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4022</a:t>
                      </a:r>
                      <a:endParaRPr lang="en-US" sz="1800" b="1" baseline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009" marR="67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baseline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56</a:t>
                      </a:r>
                      <a:endParaRPr lang="en-US" sz="1800" b="1" baseline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baseline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4078</a:t>
                      </a:r>
                      <a:endParaRPr lang="en-US" sz="1800" b="1" baseline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baseline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46.5</a:t>
                      </a:r>
                      <a:endParaRPr lang="en-US" sz="1800" b="1" baseline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baseline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Surplus</a:t>
                      </a:r>
                      <a:endParaRPr lang="en-US" sz="1800" b="1" baseline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baseline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87</a:t>
                      </a:r>
                      <a:endParaRPr lang="en-US" sz="1800" b="1" baseline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baseline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Surplus</a:t>
                      </a:r>
                      <a:endParaRPr lang="en-US" sz="1800" b="1" baseline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baseline="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Non monsoon</a:t>
                      </a:r>
                      <a:endParaRPr lang="en-US" sz="1800" b="1" baseline="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baseline="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115</a:t>
                      </a:r>
                      <a:endParaRPr lang="en-US" sz="1800" b="1" baseline="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009" marR="670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baseline="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84</a:t>
                      </a:r>
                      <a:endParaRPr lang="en-US" sz="1800" b="1" baseline="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baseline="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199</a:t>
                      </a:r>
                      <a:endParaRPr lang="en-US" sz="1800" b="1" baseline="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baseline="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332.5</a:t>
                      </a:r>
                      <a:endParaRPr lang="en-US" sz="1800" b="1" baseline="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baseline="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Deficit</a:t>
                      </a:r>
                      <a:endParaRPr lang="en-US" sz="1800" b="1" baseline="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baseline="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(-133.5)</a:t>
                      </a:r>
                      <a:endParaRPr lang="en-US" sz="1800" b="1" baseline="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baseline="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413</a:t>
                      </a:r>
                      <a:endParaRPr lang="en-US" sz="1800" b="1" baseline="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baseline="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Deficit</a:t>
                      </a:r>
                      <a:endParaRPr lang="en-US" sz="1800" b="1" baseline="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baseline="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(-214)</a:t>
                      </a:r>
                      <a:endParaRPr lang="en-US" sz="1800" b="1" baseline="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009" marR="67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67000" y="8382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Water Balance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CONCLUSIONS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GB" b="1" dirty="0" err="1" smtClean="0">
                <a:solidFill>
                  <a:srgbClr val="002060"/>
                </a:solidFill>
              </a:rPr>
              <a:t>Chaliyar</a:t>
            </a:r>
            <a:r>
              <a:rPr lang="en-GB" b="1" dirty="0" smtClean="0">
                <a:solidFill>
                  <a:srgbClr val="002060"/>
                </a:solidFill>
              </a:rPr>
              <a:t> basin is at present deficit by 133.5 MCM of water during non monsoon period and will have a deficit of fresh water of  214 MCM by 2040 AD</a:t>
            </a:r>
          </a:p>
          <a:p>
            <a:pPr algn="just">
              <a:buNone/>
            </a:pPr>
            <a:endParaRPr lang="en-GB" b="1" dirty="0" smtClean="0">
              <a:solidFill>
                <a:srgbClr val="002060"/>
              </a:solidFill>
            </a:endParaRPr>
          </a:p>
          <a:p>
            <a:pPr algn="just"/>
            <a:r>
              <a:rPr lang="en-GB" b="1" dirty="0" smtClean="0">
                <a:solidFill>
                  <a:srgbClr val="C00000"/>
                </a:solidFill>
              </a:rPr>
              <a:t>For successful planning, implementation and management of a river basin ,there should be  an organization at the basin level for all developmental activities related to water resources irrespective of administrative  boundaries</a:t>
            </a:r>
          </a:p>
          <a:p>
            <a:pPr algn="just"/>
            <a:endParaRPr lang="en-GB" b="1" dirty="0" smtClean="0">
              <a:solidFill>
                <a:srgbClr val="C00000"/>
              </a:solidFill>
            </a:endParaRPr>
          </a:p>
          <a:p>
            <a:pPr algn="just"/>
            <a:r>
              <a:rPr lang="en-US" b="1" dirty="0" smtClean="0">
                <a:solidFill>
                  <a:srgbClr val="0E00C0"/>
                </a:solidFill>
              </a:rPr>
              <a:t>Few more projects are needed for the sustainable development of the river basin.</a:t>
            </a:r>
            <a:endParaRPr lang="en-US" b="1" dirty="0">
              <a:solidFill>
                <a:srgbClr val="0E0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wrd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0579"/>
            <a:ext cx="9144000" cy="4396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275856" y="5877272"/>
            <a:ext cx="25651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Thank you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C00000"/>
                </a:solidFill>
              </a:rPr>
              <a:t>Hydrological Analysis Done </a:t>
            </a:r>
            <a:endParaRPr lang="en-IN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 smtClean="0">
                <a:solidFill>
                  <a:srgbClr val="002060"/>
                </a:solidFill>
              </a:rPr>
              <a:t>Spatial and temporal water availability and demand</a:t>
            </a:r>
          </a:p>
          <a:p>
            <a:r>
              <a:rPr lang="en-GB" b="1" dirty="0" smtClean="0">
                <a:solidFill>
                  <a:srgbClr val="002060"/>
                </a:solidFill>
              </a:rPr>
              <a:t>Water quality status</a:t>
            </a:r>
          </a:p>
          <a:p>
            <a:r>
              <a:rPr lang="en-GB" b="1" dirty="0" smtClean="0">
                <a:solidFill>
                  <a:srgbClr val="002060"/>
                </a:solidFill>
              </a:rPr>
              <a:t>Present water resources utilization</a:t>
            </a:r>
          </a:p>
          <a:p>
            <a:r>
              <a:rPr lang="en-GB" b="1" dirty="0" smtClean="0">
                <a:solidFill>
                  <a:srgbClr val="002060"/>
                </a:solidFill>
              </a:rPr>
              <a:t>Future water resources demand</a:t>
            </a:r>
          </a:p>
          <a:p>
            <a:r>
              <a:rPr lang="en-GB" b="1" dirty="0" smtClean="0">
                <a:solidFill>
                  <a:srgbClr val="002060"/>
                </a:solidFill>
              </a:rPr>
              <a:t>Spatial water balance</a:t>
            </a:r>
          </a:p>
          <a:p>
            <a:r>
              <a:rPr lang="en-GB" b="1" dirty="0" smtClean="0">
                <a:solidFill>
                  <a:srgbClr val="002060"/>
                </a:solidFill>
              </a:rPr>
              <a:t>Surplus/deficit</a:t>
            </a:r>
          </a:p>
          <a:p>
            <a:r>
              <a:rPr lang="en-GB" b="1" dirty="0" smtClean="0">
                <a:solidFill>
                  <a:srgbClr val="002060"/>
                </a:solidFill>
              </a:rPr>
              <a:t>Management strategies</a:t>
            </a:r>
          </a:p>
          <a:p>
            <a:endParaRPr lang="en-GB" b="1" dirty="0" smtClean="0">
              <a:solidFill>
                <a:srgbClr val="002060"/>
              </a:solidFill>
            </a:endParaRPr>
          </a:p>
          <a:p>
            <a:endParaRPr lang="en-GB" b="1" dirty="0" smtClean="0">
              <a:solidFill>
                <a:srgbClr val="002060"/>
              </a:solidFill>
            </a:endParaRPr>
          </a:p>
          <a:p>
            <a:endParaRPr lang="en-GB" b="1" dirty="0" smtClean="0">
              <a:solidFill>
                <a:srgbClr val="002060"/>
              </a:solidFill>
            </a:endParaRPr>
          </a:p>
          <a:p>
            <a:endParaRPr lang="en-IN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roject propos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-285776"/>
            <a:ext cx="4572000" cy="3532908"/>
          </a:xfrm>
        </p:spPr>
      </p:pic>
      <p:pic>
        <p:nvPicPr>
          <p:cNvPr id="5" name="Picture 4" descr="landu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34922"/>
            <a:ext cx="5260128" cy="3723078"/>
          </a:xfrm>
          <a:prstGeom prst="rect">
            <a:avLst/>
          </a:prstGeom>
          <a:noFill/>
        </p:spPr>
      </p:pic>
      <p:pic>
        <p:nvPicPr>
          <p:cNvPr id="6" name="Picture 5" descr="Chaliyar GT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14338"/>
            <a:ext cx="4572000" cy="3412671"/>
          </a:xfrm>
          <a:prstGeom prst="rect">
            <a:avLst/>
          </a:prstGeom>
        </p:spPr>
      </p:pic>
      <p:pic>
        <p:nvPicPr>
          <p:cNvPr id="7" name="Content Placeholder 3" descr="tin"/>
          <p:cNvPicPr>
            <a:picLocks/>
          </p:cNvPicPr>
          <p:nvPr/>
        </p:nvPicPr>
        <p:blipFill>
          <a:blip r:embed="rId5"/>
          <a:srcRect l="8139" t="5707" r="2325" b="6497"/>
          <a:stretch>
            <a:fillRect/>
          </a:stretch>
        </p:blipFill>
        <p:spPr bwMode="auto">
          <a:xfrm>
            <a:off x="4929158" y="3286124"/>
            <a:ext cx="4214842" cy="335758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32037"/>
            <a:ext cx="8229600" cy="4525963"/>
          </a:xfrm>
        </p:spPr>
        <p:txBody>
          <a:bodyPr/>
          <a:lstStyle/>
          <a:p>
            <a:r>
              <a:rPr lang="en-IN" dirty="0" smtClean="0">
                <a:hlinkClick r:id="rId2" action="ppaction://hlinkfile"/>
              </a:rPr>
              <a:t>location details of </a:t>
            </a:r>
            <a:r>
              <a:rPr lang="en-IN" dirty="0" err="1" smtClean="0">
                <a:hlinkClick r:id="rId2" action="ppaction://hlinkfile"/>
              </a:rPr>
              <a:t>raingauge</a:t>
            </a:r>
            <a:r>
              <a:rPr lang="en-IN" dirty="0" smtClean="0">
                <a:hlinkClick r:id="rId2" action="ppaction://hlinkfile"/>
              </a:rPr>
              <a:t> stations.docx</a:t>
            </a:r>
            <a:endParaRPr lang="en-IN" dirty="0" smtClean="0"/>
          </a:p>
          <a:p>
            <a:r>
              <a:rPr lang="en-IN" dirty="0" smtClean="0">
                <a:hlinkClick r:id="rId3" action="ppaction://hlinkfile"/>
              </a:rPr>
              <a:t>Mean monthly rainfall.docx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520742" y="457200"/>
            <a:ext cx="86232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 smtClean="0">
                <a:solidFill>
                  <a:srgbClr val="002060"/>
                </a:solidFill>
              </a:rPr>
              <a:t>Spatial and Temporal Distribution of Rain</a:t>
            </a:r>
            <a:r>
              <a:rPr lang="en-IN" sz="3600" dirty="0" smtClean="0"/>
              <a:t>fall</a:t>
            </a:r>
          </a:p>
          <a:p>
            <a:endParaRPr lang="en-IN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INGAU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29297" y="457200"/>
            <a:ext cx="7685405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38400" y="3048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 err="1" smtClean="0"/>
              <a:t>Isohyetal</a:t>
            </a:r>
            <a:r>
              <a:rPr lang="en-IN" sz="2800" b="1" dirty="0" smtClean="0"/>
              <a:t> map of </a:t>
            </a:r>
            <a:r>
              <a:rPr lang="en-IN" sz="2800" b="1" dirty="0" err="1" smtClean="0"/>
              <a:t>Chaliyar</a:t>
            </a:r>
            <a:endParaRPr lang="en-IN" sz="2800" b="1" dirty="0"/>
          </a:p>
        </p:txBody>
      </p:sp>
      <p:pic>
        <p:nvPicPr>
          <p:cNvPr id="4" name="Picture 3" descr="chaliyarisohytelandscape.jpg"/>
          <p:cNvPicPr>
            <a:picLocks noChangeAspect="1"/>
          </p:cNvPicPr>
          <p:nvPr/>
        </p:nvPicPr>
        <p:blipFill>
          <a:blip r:embed="rId2"/>
          <a:srcRect l="7826" t="10435" r="7826" b="10725"/>
          <a:stretch>
            <a:fillRect/>
          </a:stretch>
        </p:blipFill>
        <p:spPr>
          <a:xfrm>
            <a:off x="914400" y="1066800"/>
            <a:ext cx="7391400" cy="518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52578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</a:rPr>
              <a:t>Annual rainfall varies from  2130-4625 mm</a:t>
            </a:r>
            <a:endParaRPr lang="en-US" sz="2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229600" cy="4525963"/>
          </a:xfrm>
        </p:spPr>
        <p:txBody>
          <a:bodyPr/>
          <a:lstStyle/>
          <a:p>
            <a:r>
              <a:rPr lang="en-US" dirty="0" smtClean="0">
                <a:hlinkClick r:id="rId2" action="ppaction://hlinkfile"/>
              </a:rPr>
              <a:t>Location details of river gauging stations.docx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685800" y="228600"/>
            <a:ext cx="7696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IN" sz="3600" b="1" dirty="0" smtClean="0"/>
              <a:t>Spatial and Temporal Analysis of Runoff</a:t>
            </a:r>
          </a:p>
          <a:p>
            <a:pPr algn="ctr"/>
            <a:endParaRPr lang="en-IN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1395</TotalTime>
  <Words>1295</Words>
  <Application>Microsoft Office PowerPoint</Application>
  <PresentationFormat>On-screen Show (4:3)</PresentationFormat>
  <Paragraphs>762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INTEGRATED RIVER BASIN MANAGEMENT IN WESTERN GHAT REGION THROUGH A CASE STUDY</vt:lpstr>
      <vt:lpstr>Need for an Integrated River Basin Management</vt:lpstr>
      <vt:lpstr>Database</vt:lpstr>
      <vt:lpstr>Hydrological Analysis Done </vt:lpstr>
      <vt:lpstr>Slide 5</vt:lpstr>
      <vt:lpstr>Slide 6</vt:lpstr>
      <vt:lpstr>Slide 7</vt:lpstr>
      <vt:lpstr>Slide 8</vt:lpstr>
      <vt:lpstr>Slide 9</vt:lpstr>
      <vt:lpstr>Slide 10</vt:lpstr>
      <vt:lpstr>Mean monthly Surface Water Availability  (MCM) in Chaliyar River Basin  </vt:lpstr>
      <vt:lpstr>Utilizable Yield (MCM)  of Chaliyar river Basin</vt:lpstr>
      <vt:lpstr>Slide 13</vt:lpstr>
      <vt:lpstr>Flow Duration Curves</vt:lpstr>
      <vt:lpstr>Slide 15</vt:lpstr>
      <vt:lpstr>Slide 16</vt:lpstr>
      <vt:lpstr>Slide 17</vt:lpstr>
      <vt:lpstr>Water Availability</vt:lpstr>
      <vt:lpstr>Water Quality Status </vt:lpstr>
      <vt:lpstr>Slide 20</vt:lpstr>
      <vt:lpstr>Slide 21</vt:lpstr>
      <vt:lpstr>Water for Domestic Purpose</vt:lpstr>
      <vt:lpstr>Slide 23</vt:lpstr>
      <vt:lpstr>Water for Irrigation</vt:lpstr>
      <vt:lpstr>Slide 25</vt:lpstr>
      <vt:lpstr>Slide 26</vt:lpstr>
      <vt:lpstr>Hydel Power Generation </vt:lpstr>
      <vt:lpstr>Slide 28</vt:lpstr>
      <vt:lpstr>Water for other purposes</vt:lpstr>
      <vt:lpstr>Slide 30</vt:lpstr>
      <vt:lpstr>CONCLUSIONS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RIVER BASIN MASTER PLAN FOR CHALIYAR</dc:title>
  <dc:creator>acer</dc:creator>
  <cp:lastModifiedBy>Anitha</cp:lastModifiedBy>
  <cp:revision>87</cp:revision>
  <dcterms:created xsi:type="dcterms:W3CDTF">2014-02-17T09:18:22Z</dcterms:created>
  <dcterms:modified xsi:type="dcterms:W3CDTF">2014-09-14T16:22:46Z</dcterms:modified>
</cp:coreProperties>
</file>