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6" r:id="rId3"/>
    <p:sldId id="259" r:id="rId4"/>
    <p:sldId id="271" r:id="rId5"/>
    <p:sldId id="272" r:id="rId6"/>
    <p:sldId id="258" r:id="rId7"/>
    <p:sldId id="260" r:id="rId8"/>
    <p:sldId id="261" r:id="rId9"/>
    <p:sldId id="262" r:id="rId10"/>
    <p:sldId id="273" r:id="rId11"/>
    <p:sldId id="263" r:id="rId12"/>
    <p:sldId id="264" r:id="rId13"/>
    <p:sldId id="275" r:id="rId14"/>
    <p:sldId id="265" r:id="rId15"/>
    <p:sldId id="266" r:id="rId16"/>
    <p:sldId id="274" r:id="rId17"/>
    <p:sldId id="267" r:id="rId18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 varScale="1">
        <p:scale>
          <a:sx n="74" d="100"/>
          <a:sy n="74" d="100"/>
        </p:scale>
        <p:origin x="-8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97379-0E2A-4D1B-99D5-BCF68781BDFE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F8284-346D-41E3-9421-FEFBFA6C2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33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AFC94192-7CF7-41A5-9D9A-FAEF1C529F74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B0E7728-8BD4-4767-ACB3-DFF761B8D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3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2194A-9948-4913-B247-335F7FCFB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26218-C8E0-49E2-8E7B-92B06455634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35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26218-C8E0-49E2-8E7B-92B06455634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2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26218-C8E0-49E2-8E7B-92B06455634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2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26218-C8E0-49E2-8E7B-92B06455634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3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979CFA5-20B6-422D-A3C7-591A3F4CFDFB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D0DCB0C-6029-425B-B682-BF7D3F2C4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CFA5-20B6-422D-A3C7-591A3F4CFDFB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CB0C-6029-425B-B682-BF7D3F2C4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CFA5-20B6-422D-A3C7-591A3F4CFDFB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CB0C-6029-425B-B682-BF7D3F2C4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CFA5-20B6-422D-A3C7-591A3F4CFDFB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CB0C-6029-425B-B682-BF7D3F2C4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CFA5-20B6-422D-A3C7-591A3F4CFDFB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CB0C-6029-425B-B682-BF7D3F2C4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CFA5-20B6-422D-A3C7-591A3F4CFDFB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CB0C-6029-425B-B682-BF7D3F2C44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CFA5-20B6-422D-A3C7-591A3F4CFDFB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CB0C-6029-425B-B682-BF7D3F2C44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CFA5-20B6-422D-A3C7-591A3F4CFDFB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CB0C-6029-425B-B682-BF7D3F2C4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CFA5-20B6-422D-A3C7-591A3F4CFDFB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CB0C-6029-425B-B682-BF7D3F2C4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979CFA5-20B6-422D-A3C7-591A3F4CFDFB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D0DCB0C-6029-425B-B682-BF7D3F2C4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979CFA5-20B6-422D-A3C7-591A3F4CFDFB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D0DCB0C-6029-425B-B682-BF7D3F2C4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979CFA5-20B6-422D-A3C7-591A3F4CFDFB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0DCB0C-6029-425B-B682-BF7D3F2C44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145097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</a:rPr>
              <a:t>Efficacy of Sodium Bicarbonate Infusion in Reversal of Acute Renal Failure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DF60-76F0-42D0-BBF3-CDA29B8B1791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38136" y="2514600"/>
            <a:ext cx="4020128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By Anil K. Mandal, MB, BS,</a:t>
            </a:r>
          </a:p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Fulbright Scholar</a:t>
            </a:r>
          </a:p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Consultant in Nephrology</a:t>
            </a:r>
          </a:p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Courtesy Clinical Professor of Medicine, University of Florida, Gainesville, Florida</a:t>
            </a:r>
          </a:p>
          <a:p>
            <a:pPr algn="ctr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Mandal Diabetes Research Foundation</a:t>
            </a:r>
          </a:p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 tax-exempt charitable organization</a:t>
            </a:r>
          </a:p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St. Augustine, Florida, USA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5410200"/>
            <a:ext cx="7467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NEPHRO 2014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June 25-28, 2014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Valencia, Spain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47" y="1905000"/>
            <a:ext cx="1843227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1952625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239000" cy="1295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dobe Garamond Pro Bold" pitchFamily="18" charset="0"/>
              </a:rPr>
              <a:t>Study In Support of Bicarbonate Therapy in ARF/CKD</a:t>
            </a:r>
            <a:endParaRPr lang="en-US" sz="40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6629400" cy="4114800"/>
          </a:xfr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3800" dirty="0" smtClean="0">
                <a:solidFill>
                  <a:srgbClr val="C09200"/>
                </a:solidFill>
                <a:latin typeface="Adobe Garamond Pro Bold" pitchFamily="18" charset="0"/>
              </a:rPr>
              <a:t>Bicarbonate supplementation slows progression of CKD and improves nutritional status. Ione de Brito-Ashurst, et al, </a:t>
            </a:r>
            <a:r>
              <a:rPr lang="en-US" sz="3800" i="1" dirty="0" smtClean="0">
                <a:solidFill>
                  <a:srgbClr val="C09200"/>
                </a:solidFill>
                <a:latin typeface="Adobe Garamond Pro Bold" pitchFamily="18" charset="0"/>
              </a:rPr>
              <a:t>J Am Soc Nephrol </a:t>
            </a:r>
            <a:r>
              <a:rPr lang="en-US" sz="3800" dirty="0" smtClean="0">
                <a:solidFill>
                  <a:srgbClr val="C09200"/>
                </a:solidFill>
                <a:latin typeface="Adobe Garamond Pro Bold" pitchFamily="18" charset="0"/>
              </a:rPr>
              <a:t>2009;20: 2075-2086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[10]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965245" cy="120248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latin typeface="Adobe Garamond Pro Bold" pitchFamily="18" charset="0"/>
              </a:rPr>
              <a:t>DATA OF PATIENTS ARE TESTIMONIAL  TO THAT EFFECT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Table 1. Serial Laboratory Studies in a 59 year old African American Male with a long History of Diabetes Mellitus. Admitted to Hospital for Acute Renal Failure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22566" y="5791200"/>
            <a:ext cx="54864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 = Fasting, BUN = blood urea nitrogen, Scr = serum creatinine</a:t>
            </a:r>
            <a:endParaRPr lang="en-US" sz="1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106063"/>
              </p:ext>
            </p:extLst>
          </p:nvPr>
        </p:nvGraphicFramePr>
        <p:xfrm>
          <a:off x="1066804" y="2119313"/>
          <a:ext cx="7010395" cy="3580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6"/>
                <a:gridCol w="797560"/>
                <a:gridCol w="1031240"/>
                <a:gridCol w="1066800"/>
                <a:gridCol w="1197429"/>
                <a:gridCol w="1001485"/>
                <a:gridCol w="1001485"/>
              </a:tblGrid>
              <a:tr h="6092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r>
                        <a:rPr lang="en-US" sz="1200" baseline="0" dirty="0" smtClean="0"/>
                        <a:t> 2005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Glucose (F) (mg/dl)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BUN (mg/dl)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Scr</a:t>
                      </a:r>
                      <a:r>
                        <a:rPr lang="en-US" sz="1200" baseline="0" dirty="0" smtClean="0"/>
                        <a:t> (mEq/L)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 + (mEq/L)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K+ (mEq/L)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C0² (mEq/L)</a:t>
                      </a:r>
                      <a:endParaRPr lang="en-US" sz="1200" dirty="0"/>
                    </a:p>
                  </a:txBody>
                  <a:tcPr/>
                </a:tc>
              </a:tr>
              <a:tr h="319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Aug 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</a:tr>
              <a:tr h="296729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itchFamily="34" charset="0"/>
                        </a:rPr>
                        <a:t>Hospital admission: Lisinopril</a:t>
                      </a:r>
                      <a:r>
                        <a:rPr lang="en-US" sz="1400" baseline="0" dirty="0" smtClean="0">
                          <a:latin typeface="Arial Narrow" pitchFamily="34" charset="0"/>
                        </a:rPr>
                        <a:t> discontinued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72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Aug 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 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ph</a:t>
                      </a:r>
                      <a:r>
                        <a:rPr lang="en-US" sz="1200" baseline="0" dirty="0" smtClean="0"/>
                        <a:t> 7.31, base excess 7.7)</a:t>
                      </a:r>
                      <a:endParaRPr lang="en-US" sz="1200" dirty="0"/>
                    </a:p>
                  </a:txBody>
                  <a:tcPr/>
                </a:tc>
              </a:tr>
              <a:tr h="296729">
                <a:tc gridSpan="7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 Narrow" pitchFamily="34" charset="0"/>
                        </a:rPr>
                        <a:t>Normal</a:t>
                      </a:r>
                      <a:r>
                        <a:rPr lang="en-US" sz="1300" baseline="0" dirty="0" smtClean="0">
                          <a:latin typeface="Arial Narrow" pitchFamily="34" charset="0"/>
                        </a:rPr>
                        <a:t> saline with 3 ampules of sodium bicarbonate infusion started. Regular insulin given subcutaneously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19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Aug 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</a:tr>
              <a:tr h="319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Aug 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/>
                </a:tc>
              </a:tr>
              <a:tr h="319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Aug 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</a:t>
                      </a:r>
                      <a:endParaRPr lang="en-US" sz="1600" dirty="0"/>
                    </a:p>
                  </a:txBody>
                  <a:tcPr/>
                </a:tc>
              </a:tr>
              <a:tr h="296729"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Discharged from hospital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[11]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965245" cy="120248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100" b="1" dirty="0" smtClean="0">
                <a:latin typeface="Adobe Garamond Pro Bold" pitchFamily="18" charset="0"/>
              </a:rPr>
              <a:t>EFFECT OF SODIUM BICARBONATE INFUSION REVERSING ARF</a:t>
            </a:r>
            <a:r>
              <a:rPr lang="en-US" sz="3100" dirty="0" smtClean="0"/>
              <a:t>.</a:t>
            </a:r>
            <a:endParaRPr lang="en-US" sz="31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19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Table 2 Serial Laboratory Studies in a  68 years old Caucasian female with a  weakness, very low BP. 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752600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Medication: Lisinopril ; Lisinopril was discontinued</a:t>
            </a:r>
            <a:endParaRPr lang="en-US" sz="1400" b="1" i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521884"/>
              </p:ext>
            </p:extLst>
          </p:nvPr>
        </p:nvGraphicFramePr>
        <p:xfrm>
          <a:off x="838199" y="2119313"/>
          <a:ext cx="71628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/>
                <a:gridCol w="685800"/>
                <a:gridCol w="883407"/>
                <a:gridCol w="827870"/>
                <a:gridCol w="827870"/>
                <a:gridCol w="827870"/>
                <a:gridCol w="910657"/>
                <a:gridCol w="662296"/>
                <a:gridCol w="6226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</a:t>
                      </a:r>
                    </a:p>
                    <a:p>
                      <a:pPr algn="ctr"/>
                      <a:r>
                        <a:rPr lang="en-US" sz="1200" dirty="0" smtClean="0"/>
                        <a:t>2010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HC03</a:t>
                      </a:r>
                    </a:p>
                    <a:p>
                      <a:pPr algn="ctr"/>
                      <a:r>
                        <a:rPr lang="en-US" sz="1200" dirty="0" smtClean="0"/>
                        <a:t>(mmol/L)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BUN</a:t>
                      </a:r>
                    </a:p>
                    <a:p>
                      <a:pPr algn="ctr"/>
                      <a:r>
                        <a:rPr lang="en-US" sz="1200" dirty="0" smtClean="0"/>
                        <a:t>(mg/dl)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Scr</a:t>
                      </a:r>
                    </a:p>
                    <a:p>
                      <a:pPr algn="ctr"/>
                      <a:r>
                        <a:rPr lang="en-US" sz="1200" dirty="0" smtClean="0"/>
                        <a:t>(mg/dl)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eGFR</a:t>
                      </a:r>
                    </a:p>
                    <a:p>
                      <a:pPr algn="ctr"/>
                      <a:r>
                        <a:rPr lang="en-US" sz="1200" dirty="0" smtClean="0"/>
                        <a:t>(ml/min)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UA</a:t>
                      </a:r>
                    </a:p>
                    <a:p>
                      <a:pPr algn="ctr"/>
                      <a:r>
                        <a:rPr lang="en-US" sz="1200" dirty="0" smtClean="0"/>
                        <a:t>mg/</a:t>
                      </a:r>
                      <a:r>
                        <a:rPr lang="en-US" sz="1200" dirty="0" err="1" smtClean="0"/>
                        <a:t>gl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PO4</a:t>
                      </a:r>
                    </a:p>
                    <a:p>
                      <a:pPr algn="ctr"/>
                      <a:r>
                        <a:rPr lang="en-US" sz="1200" dirty="0" smtClean="0"/>
                        <a:t>mg/dL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Hb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7.46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Bicarbonate infusion started, 125 ml/ hour, then at 75ml/hour</a:t>
                      </a:r>
                    </a:p>
                    <a:p>
                      <a:pPr algn="ctr"/>
                      <a:r>
                        <a:rPr lang="en-US" sz="1600" dirty="0" smtClean="0"/>
                        <a:t>Allopurinol 300mg</a:t>
                      </a:r>
                      <a:r>
                        <a:rPr lang="en-US" sz="1600" baseline="0" dirty="0" smtClean="0"/>
                        <a:t> BID x 2 days then 300mg daily x 2 days then 150mg daily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2.87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Decreased Bicarbonate infusion to 50ml/hour x 48 hours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r>
                        <a:rPr lang="en-US" dirty="0" smtClean="0"/>
                        <a:t>Reduced</a:t>
                      </a:r>
                      <a:r>
                        <a:rPr lang="en-US" baseline="0" dirty="0" smtClean="0"/>
                        <a:t> bicarbonate infusion to 35 ml/h x 24 hours then stopped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</a:t>
                      </a:r>
                      <a:r>
                        <a:rPr lang="en-US" baseline="0" dirty="0" smtClean="0"/>
                        <a:t>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Scr=serum</a:t>
                      </a:r>
                      <a:r>
                        <a:rPr lang="en-US" sz="1400" i="1" baseline="0" dirty="0" smtClean="0"/>
                        <a:t> creatinine; eGFR = estimated glomerular filtration rate; ND= not done UA=uric acid; P04=phosphorus; Hb=hemoglobin; ABG Arterial blood gas</a:t>
                      </a:r>
                      <a:endParaRPr lang="en-US" sz="1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[12]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6873"/>
              </p:ext>
            </p:extLst>
          </p:nvPr>
        </p:nvGraphicFramePr>
        <p:xfrm>
          <a:off x="1196622" y="1752600"/>
          <a:ext cx="6705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"/>
                <a:gridCol w="1341120"/>
                <a:gridCol w="1341120"/>
                <a:gridCol w="1341120"/>
                <a:gridCol w="1341120"/>
              </a:tblGrid>
              <a:tr h="5535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 </a:t>
                      </a:r>
                    </a:p>
                    <a:p>
                      <a:pPr algn="ctr"/>
                      <a:r>
                        <a:rPr lang="en-US" sz="1400" dirty="0" smtClean="0"/>
                        <a:t>(mmol/L)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K+</a:t>
                      </a:r>
                    </a:p>
                    <a:p>
                      <a:pPr algn="ctr"/>
                      <a:r>
                        <a:rPr lang="en-US" sz="1400" dirty="0" smtClean="0"/>
                        <a:t>(mmol/L)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Cl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(mmol/L)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C02</a:t>
                      </a:r>
                    </a:p>
                    <a:p>
                      <a:pPr algn="ctr"/>
                      <a:r>
                        <a:rPr lang="en-US" sz="1400" dirty="0" smtClean="0"/>
                        <a:t>(mmol/L)</a:t>
                      </a:r>
                      <a:endParaRPr lang="en-US" sz="1400" dirty="0"/>
                    </a:p>
                  </a:txBody>
                  <a:tcPr/>
                </a:tc>
              </a:tr>
              <a:tr h="636865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Nov 7</a:t>
                      </a:r>
                    </a:p>
                    <a:p>
                      <a:pPr algn="l"/>
                      <a:r>
                        <a:rPr lang="en-US" sz="1100" dirty="0" smtClean="0"/>
                        <a:t>13:14 h</a:t>
                      </a:r>
                    </a:p>
                    <a:p>
                      <a:pPr algn="l"/>
                      <a:r>
                        <a:rPr lang="en-US" sz="1100" dirty="0" smtClean="0"/>
                        <a:t>22:05</a:t>
                      </a:r>
                      <a:r>
                        <a:rPr lang="en-US" sz="1100" baseline="0" dirty="0" smtClean="0"/>
                        <a:t> 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125</a:t>
                      </a:r>
                    </a:p>
                    <a:p>
                      <a:pPr algn="ctr"/>
                      <a:r>
                        <a:rPr lang="en-US" sz="1100" dirty="0" smtClean="0"/>
                        <a:t>130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3.8</a:t>
                      </a:r>
                    </a:p>
                    <a:p>
                      <a:pPr algn="ctr"/>
                      <a:r>
                        <a:rPr lang="en-US" sz="1100" dirty="0" smtClean="0"/>
                        <a:t>2.9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93</a:t>
                      </a:r>
                    </a:p>
                    <a:p>
                      <a:pPr algn="ctr"/>
                      <a:r>
                        <a:rPr lang="en-US" sz="1100" dirty="0" smtClean="0"/>
                        <a:t>100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10</a:t>
                      </a:r>
                    </a:p>
                    <a:p>
                      <a:pPr algn="ctr"/>
                      <a:r>
                        <a:rPr lang="en-US" sz="1100" dirty="0" smtClean="0"/>
                        <a:t>15</a:t>
                      </a:r>
                    </a:p>
                  </a:txBody>
                  <a:tcPr/>
                </a:tc>
              </a:tr>
              <a:tr h="263595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Nov 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22</a:t>
                      </a:r>
                      <a:endParaRPr lang="en-US" sz="1100" dirty="0"/>
                    </a:p>
                  </a:txBody>
                  <a:tcPr/>
                </a:tc>
              </a:tr>
              <a:tr h="263595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Nov 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</a:t>
                      </a:r>
                      <a:endParaRPr lang="en-US" sz="1100" dirty="0"/>
                    </a:p>
                  </a:txBody>
                  <a:tcPr/>
                </a:tc>
              </a:tr>
              <a:tr h="263595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Nov 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22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066800" y="76200"/>
            <a:ext cx="6965245" cy="12024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b="1" smtClean="0">
                <a:latin typeface="Adobe Garamond Pro Bold" pitchFamily="18" charset="0"/>
              </a:rPr>
              <a:t>EFFECT OF SODIUM BICARBONATE INFUSION REVERSING ARF</a:t>
            </a:r>
            <a:r>
              <a:rPr lang="en-US" sz="3100" smtClean="0"/>
              <a:t>.</a:t>
            </a:r>
            <a:endParaRPr lang="en-US" sz="31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1371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Table 3- Serum Electrolytes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3733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Table 4- Renal Function Test at Baseline and Most Recent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249635"/>
              </p:ext>
            </p:extLst>
          </p:nvPr>
        </p:nvGraphicFramePr>
        <p:xfrm>
          <a:off x="1142999" y="4103132"/>
          <a:ext cx="6812845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569"/>
                <a:gridCol w="1362569"/>
                <a:gridCol w="1362569"/>
                <a:gridCol w="1362569"/>
                <a:gridCol w="13625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 </a:t>
                      </a:r>
                    </a:p>
                    <a:p>
                      <a:r>
                        <a:rPr lang="en-US" sz="1400" dirty="0" smtClean="0"/>
                        <a:t>mmol/L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 </a:t>
                      </a:r>
                    </a:p>
                    <a:p>
                      <a:r>
                        <a:rPr lang="en-US" sz="1400" dirty="0" smtClean="0"/>
                        <a:t>(mg/dl)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eGFR</a:t>
                      </a:r>
                    </a:p>
                    <a:p>
                      <a:r>
                        <a:rPr lang="en-US" sz="1400" dirty="0" smtClean="0"/>
                        <a:t>ml/min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C02</a:t>
                      </a:r>
                    </a:p>
                    <a:p>
                      <a:r>
                        <a:rPr lang="en-US" sz="1400" dirty="0" smtClean="0"/>
                        <a:t>(mmol/L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2010 </a:t>
                      </a:r>
                    </a:p>
                    <a:p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2014</a:t>
                      </a:r>
                    </a:p>
                    <a:p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Scr= serum creatinine eGFR= estimated glomerular filtration rate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[13]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65245" cy="120248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dobe Garamond Pro Bold" pitchFamily="18" charset="0"/>
              </a:rPr>
              <a:t>PEARL OF WISDOM</a:t>
            </a:r>
            <a:endParaRPr lang="en-US" b="1" dirty="0"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47800"/>
            <a:ext cx="7010400" cy="4770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800" b="1" dirty="0" smtClean="0">
                <a:solidFill>
                  <a:srgbClr val="C09200"/>
                </a:solidFill>
                <a:latin typeface="Adobe Garamond Pro Bold" pitchFamily="18" charset="0"/>
              </a:rPr>
              <a:t>Sodium Bicarbonate Infusion for 3 to 5 days is considered a promising alternative to hemodialysis in therapy of ARF</a:t>
            </a:r>
          </a:p>
          <a:p>
            <a:pPr marL="514350" indent="-514350" algn="just">
              <a:buAutoNum type="arabicPeriod"/>
            </a:pPr>
            <a:r>
              <a:rPr lang="en-US" sz="3800" b="1" dirty="0" smtClean="0">
                <a:solidFill>
                  <a:srgbClr val="C09200"/>
                </a:solidFill>
                <a:latin typeface="Adobe Garamond Pro Bold" pitchFamily="18" charset="0"/>
              </a:rPr>
              <a:t>Try sodium bicarbonate infusion in all cases of ARF</a:t>
            </a:r>
          </a:p>
          <a:p>
            <a:pPr marL="514350" indent="-514350" algn="just">
              <a:buAutoNum type="arabicPeriod"/>
            </a:pPr>
            <a:r>
              <a:rPr lang="en-US" sz="3800" b="1" dirty="0" smtClean="0">
                <a:solidFill>
                  <a:srgbClr val="C09200"/>
                </a:solidFill>
                <a:latin typeface="Adobe Garamond Pro Bold" pitchFamily="18" charset="0"/>
              </a:rPr>
              <a:t>ARF doesn’t necessarily progresses into CKD</a:t>
            </a:r>
            <a:r>
              <a:rPr lang="en-US" sz="3800" b="1" dirty="0">
                <a:solidFill>
                  <a:srgbClr val="C09200"/>
                </a:solidFill>
                <a:latin typeface="Adobe Garamond Pro Bold" pitchFamily="18" charset="0"/>
              </a:rPr>
              <a:t>.</a:t>
            </a:r>
            <a:endParaRPr lang="en-US" sz="3800" b="1" dirty="0" smtClean="0">
              <a:solidFill>
                <a:srgbClr val="C09200"/>
              </a:solidFill>
              <a:latin typeface="Adobe Garamond Pro Bol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[14]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65245" cy="120248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dobe Garamond Pro Bold" pitchFamily="18" charset="0"/>
              </a:rPr>
              <a:t>PEARL OF WISDOM</a:t>
            </a:r>
            <a:endParaRPr lang="en-US" b="1" dirty="0"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524000"/>
            <a:ext cx="7010400" cy="4185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C09200"/>
                </a:solidFill>
                <a:latin typeface="Adobe Garamond Pro Bold" pitchFamily="18" charset="0"/>
              </a:rPr>
              <a:t>4</a:t>
            </a:r>
            <a:r>
              <a:rPr lang="en-US" sz="3800" b="1" dirty="0" smtClean="0">
                <a:solidFill>
                  <a:srgbClr val="C09200"/>
                </a:solidFill>
                <a:latin typeface="Adobe Garamond Pro Bold" pitchFamily="18" charset="0"/>
              </a:rPr>
              <a:t>. Volume overload and hypertension are unlikely to occur with bicarbonate infusion.</a:t>
            </a:r>
          </a:p>
          <a:p>
            <a:pPr algn="just"/>
            <a:r>
              <a:rPr lang="en-US" sz="3800" b="1" dirty="0" smtClean="0">
                <a:solidFill>
                  <a:srgbClr val="C09200"/>
                </a:solidFill>
                <a:latin typeface="Adobe Garamond Pro Bold" pitchFamily="18" charset="0"/>
              </a:rPr>
              <a:t>5. Oral supplementation didn’t increase blood pressure or require increased dose of antihypertensive therapy.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[15]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304800" y="5334000"/>
            <a:ext cx="8763000" cy="990600"/>
          </a:xfrm>
        </p:spPr>
        <p:txBody>
          <a:bodyPr bIns="91440" anchor="b"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  Dictum	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62000" y="1066800"/>
            <a:ext cx="7543800" cy="3733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400" b="1" i="1" dirty="0" smtClean="0">
                <a:solidFill>
                  <a:srgbClr val="C09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 physician treats the disease.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400" b="1" i="1" dirty="0" smtClean="0">
                <a:solidFill>
                  <a:srgbClr val="C09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physician treats the patient who has the disease.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US" sz="3400" b="1" dirty="0" smtClean="0">
                <a:solidFill>
                  <a:srgbClr val="C09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Osler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US" sz="3400" b="1" dirty="0" smtClean="0">
                <a:solidFill>
                  <a:srgbClr val="C09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Cambridge History of Medicine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3600" b="1" i="1" dirty="0" smtClean="0">
              <a:solidFill>
                <a:srgbClr val="C09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2090737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[16]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Thank You!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53D61-F6DC-428E-A666-12BD816FBDC8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414364" y="1295400"/>
            <a:ext cx="6586636" cy="487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066800"/>
            <a:ext cx="5308600" cy="39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350055" y="5105400"/>
            <a:ext cx="4224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dobe Garamond Pro Bold" pitchFamily="18" charset="0"/>
              </a:rPr>
              <a:t>THANK YOU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0"/>
            <a:ext cx="5723468" cy="990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dobe Garamond Pro Bold" pitchFamily="18" charset="0"/>
              </a:rPr>
              <a:t>INTRODUCTION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6781800" cy="4267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en-US" sz="3200" dirty="0" smtClean="0">
                <a:solidFill>
                  <a:srgbClr val="C09200"/>
                </a:solidFill>
                <a:latin typeface="Adobe Garamond Pro Bold" pitchFamily="18" charset="0"/>
              </a:rPr>
              <a:t>Acute kidney </a:t>
            </a:r>
            <a:r>
              <a:rPr lang="en-US" sz="3200" dirty="0">
                <a:solidFill>
                  <a:srgbClr val="C09200"/>
                </a:solidFill>
                <a:latin typeface="Adobe Garamond Pro Bold" pitchFamily="18" charset="0"/>
              </a:rPr>
              <a:t>i</a:t>
            </a:r>
            <a:r>
              <a:rPr lang="en-US" sz="3200" dirty="0" smtClean="0">
                <a:solidFill>
                  <a:srgbClr val="C09200"/>
                </a:solidFill>
                <a:latin typeface="Adobe Garamond Pro Bold" pitchFamily="18" charset="0"/>
              </a:rPr>
              <a:t>njury or acute renal failure (ARF) has been cited as a major factor that may contribute to end stage renal disease (ESRD) in diabetes.</a:t>
            </a:r>
          </a:p>
          <a:p>
            <a:pPr marL="457200" indent="-457200" algn="just">
              <a:buAutoNum type="arabicPeriod"/>
            </a:pPr>
            <a:r>
              <a:rPr lang="en-US" sz="3200" dirty="0" smtClean="0">
                <a:solidFill>
                  <a:srgbClr val="C09200"/>
                </a:solidFill>
                <a:latin typeface="Adobe Garamond Pro Bold" pitchFamily="18" charset="0"/>
              </a:rPr>
              <a:t>Any episode of ARF was risk a factor for chronic Kidney disease (CKD) stage 4 (HR 3.56)</a:t>
            </a:r>
          </a:p>
          <a:p>
            <a:pPr marL="457200" indent="-457200" algn="just">
              <a:buAutoNum type="arabicPeriod"/>
            </a:pPr>
            <a:r>
              <a:rPr lang="en-US" sz="3200" dirty="0" smtClean="0">
                <a:solidFill>
                  <a:srgbClr val="C09200"/>
                </a:solidFill>
                <a:latin typeface="Adobe Garamond Pro Bold" pitchFamily="18" charset="0"/>
              </a:rPr>
              <a:t>Each ARF episode doubled that risk [1]</a:t>
            </a:r>
          </a:p>
          <a:p>
            <a:pPr marL="457200" indent="-457200" algn="just">
              <a:buAutoNum type="arabicPeriod"/>
            </a:pPr>
            <a:endParaRPr lang="en-US" sz="2800" dirty="0">
              <a:solidFill>
                <a:srgbClr val="C092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5594866"/>
            <a:ext cx="4800600" cy="7297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1583" y="5562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[1] </a:t>
            </a:r>
            <a:r>
              <a:rPr lang="en-US" sz="1600" b="1" i="1" dirty="0" err="1" smtClean="0"/>
              <a:t>Thakkar</a:t>
            </a:r>
            <a:r>
              <a:rPr lang="en-US" sz="1600" b="1" i="1" dirty="0" smtClean="0"/>
              <a:t> CV et al. Acute Kidney Injury episodes and Chronic Kidney disease risk in diabetes mellitus. Clin J Am Soc Nephrol 2011; 6: 2567-72</a:t>
            </a:r>
            <a:endParaRPr lang="en-US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[2]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0"/>
            <a:ext cx="6172200" cy="990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dobe Garamond Pro Bold" pitchFamily="18" charset="0"/>
              </a:rPr>
              <a:t>INTRODUCTION (cont.)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697835"/>
            <a:ext cx="7162800" cy="4267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Adobe Garamond Pro Bold" pitchFamily="18" charset="0"/>
              </a:rPr>
              <a:t>4</a:t>
            </a:r>
            <a:r>
              <a:rPr lang="en-US" sz="3200" dirty="0" smtClean="0">
                <a:solidFill>
                  <a:srgbClr val="FFC000"/>
                </a:solidFill>
                <a:latin typeface="Adobe Garamond Pro Bold" pitchFamily="18" charset="0"/>
              </a:rPr>
              <a:t>. </a:t>
            </a:r>
            <a:r>
              <a:rPr lang="en-US" sz="3200" dirty="0" smtClean="0">
                <a:solidFill>
                  <a:srgbClr val="C09200"/>
                </a:solidFill>
                <a:latin typeface="Adobe Garamond Pro Bold" pitchFamily="18" charset="0"/>
              </a:rPr>
              <a:t>Aggressive blood pressure –lowering treatment approaches with angiotensin converting enzymes inhibitors (ACEI) and angiotensin receptor blockers (ARB) may contribute to ARF episodes and enhance CKD progression</a:t>
            </a:r>
            <a:endParaRPr lang="en-US" sz="3200" dirty="0">
              <a:solidFill>
                <a:srgbClr val="C09200"/>
              </a:solidFill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5594866"/>
            <a:ext cx="4800600" cy="7297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1583" y="5562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[2] </a:t>
            </a:r>
            <a:r>
              <a:rPr lang="en-US" sz="1600" b="1" i="1" dirty="0" err="1" smtClean="0"/>
              <a:t>Onuigbo</a:t>
            </a:r>
            <a:r>
              <a:rPr lang="en-US" sz="1600" b="1" i="1" dirty="0" smtClean="0"/>
              <a:t> MA, can ACE inhibitor and angiotensin receptor blockers be detrimental in CKD patients. Nephro Clin </a:t>
            </a:r>
            <a:r>
              <a:rPr lang="en-US" sz="1600" b="1" i="1" dirty="0" err="1" smtClean="0"/>
              <a:t>Pract</a:t>
            </a:r>
            <a:r>
              <a:rPr lang="en-US" sz="1600" b="1" i="1" dirty="0" smtClean="0"/>
              <a:t> 2011; 118: C407-19</a:t>
            </a:r>
            <a:endParaRPr lang="en-US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[3]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"/>
            <a:ext cx="7086600" cy="120248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dobe Garamond Pro Bold" pitchFamily="18" charset="0"/>
              </a:rPr>
              <a:t>Drugs Causing ARF/ESRD</a:t>
            </a:r>
            <a:endParaRPr lang="en-US" sz="4800" b="1" dirty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239000" cy="426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Clr>
                <a:schemeClr val="accent2"/>
              </a:buClr>
              <a:buNone/>
            </a:pPr>
            <a:endParaRPr lang="en-US" sz="2600" dirty="0" smtClean="0">
              <a:solidFill>
                <a:srgbClr val="C09200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C09200"/>
                </a:solidFill>
              </a:rPr>
              <a:t>Angiotensin Converting Enzyme Inhibitor (ACEI)</a:t>
            </a:r>
            <a:br>
              <a:rPr lang="en-US" sz="2600" dirty="0" smtClean="0">
                <a:solidFill>
                  <a:srgbClr val="C09200"/>
                </a:solidFill>
              </a:rPr>
            </a:br>
            <a:r>
              <a:rPr lang="en-US" sz="2600" dirty="0" smtClean="0">
                <a:solidFill>
                  <a:srgbClr val="C09200"/>
                </a:solidFill>
              </a:rPr>
              <a:t>	</a:t>
            </a:r>
            <a:r>
              <a:rPr lang="en-US" sz="2600" i="1" dirty="0" smtClean="0">
                <a:solidFill>
                  <a:srgbClr val="C09200"/>
                </a:solidFill>
              </a:rPr>
              <a:t>Most Common:</a:t>
            </a:r>
            <a:r>
              <a:rPr lang="en-US" sz="2600" dirty="0" smtClean="0">
                <a:solidFill>
                  <a:srgbClr val="C09200"/>
                </a:solidFill>
              </a:rPr>
              <a:t> Lisinopril (70 percent)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C09200"/>
                </a:solidFill>
              </a:rPr>
              <a:t> </a:t>
            </a:r>
            <a:r>
              <a:rPr lang="en-US" sz="2600" dirty="0" smtClean="0">
                <a:solidFill>
                  <a:srgbClr val="C09200"/>
                </a:solidFill>
              </a:rPr>
              <a:t>Angiotensin Receptor Blocker (ARB)</a:t>
            </a:r>
            <a:br>
              <a:rPr lang="en-US" sz="2600" dirty="0" smtClean="0">
                <a:solidFill>
                  <a:srgbClr val="C09200"/>
                </a:solidFill>
              </a:rPr>
            </a:br>
            <a:r>
              <a:rPr lang="en-US" sz="2600" dirty="0" smtClean="0">
                <a:solidFill>
                  <a:srgbClr val="C09200"/>
                </a:solidFill>
              </a:rPr>
              <a:t>	</a:t>
            </a:r>
            <a:r>
              <a:rPr lang="en-US" sz="2600" i="1" dirty="0" smtClean="0">
                <a:solidFill>
                  <a:srgbClr val="C09200"/>
                </a:solidFill>
              </a:rPr>
              <a:t>Most Common: </a:t>
            </a:r>
            <a:r>
              <a:rPr lang="en-US" sz="2600" dirty="0" smtClean="0">
                <a:solidFill>
                  <a:srgbClr val="C09200"/>
                </a:solidFill>
              </a:rPr>
              <a:t>Valsartan (Diovan)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600" b="1" dirty="0" smtClean="0">
                <a:solidFill>
                  <a:srgbClr val="C09200"/>
                </a:solidFill>
              </a:rPr>
              <a:t>Intention: </a:t>
            </a:r>
            <a:r>
              <a:rPr lang="en-US" sz="2600" dirty="0" smtClean="0">
                <a:solidFill>
                  <a:srgbClr val="C09200"/>
                </a:solidFill>
              </a:rPr>
              <a:t>To decrease proteinuria and thus reduce the risk of ESRD.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600" b="1" dirty="0" smtClean="0">
                <a:solidFill>
                  <a:srgbClr val="C09200"/>
                </a:solidFill>
              </a:rPr>
              <a:t>Irony: </a:t>
            </a:r>
            <a:r>
              <a:rPr lang="en-US" sz="2600" dirty="0" smtClean="0">
                <a:solidFill>
                  <a:srgbClr val="C09200"/>
                </a:solidFill>
              </a:rPr>
              <a:t>With prevalent and indiscriminate use of ACEI / ARB, the incidence of ESRD has increased over the years.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dirty="0" smtClean="0">
                <a:solidFill>
                  <a:srgbClr val="C09200"/>
                </a:solidFill>
              </a:rPr>
              <a:t>			</a:t>
            </a:r>
            <a:endParaRPr lang="en-US" sz="4000" dirty="0">
              <a:solidFill>
                <a:srgbClr val="C092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[4]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552798"/>
              </p:ext>
            </p:extLst>
          </p:nvPr>
        </p:nvGraphicFramePr>
        <p:xfrm>
          <a:off x="1219200" y="1600200"/>
          <a:ext cx="6781800" cy="4114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5486400"/>
              </a:tblGrid>
              <a:tr h="54945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C000"/>
                          </a:solidFill>
                        </a:rPr>
                        <a:t>Year</a:t>
                      </a:r>
                      <a:endParaRPr lang="en-US" sz="2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C000"/>
                          </a:solidFill>
                        </a:rPr>
                        <a:t>ESRD – Dialysis (number of Patients)</a:t>
                      </a:r>
                      <a:endParaRPr lang="en-US" sz="2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5668">
                <a:tc>
                  <a:txBody>
                    <a:bodyPr/>
                    <a:lstStyle/>
                    <a:p>
                      <a:r>
                        <a:rPr lang="en-US" dirty="0" smtClean="0"/>
                        <a:t>1978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14,000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5668">
                <a:tc>
                  <a:txBody>
                    <a:bodyPr/>
                    <a:lstStyle/>
                    <a:p>
                      <a:r>
                        <a:rPr lang="en-US" dirty="0" smtClean="0"/>
                        <a:t>1986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32,000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566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1991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ACEI entered the market as a renoprotective drug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5668">
                <a:tc>
                  <a:txBody>
                    <a:bodyPr/>
                    <a:lstStyle/>
                    <a:p>
                      <a:r>
                        <a:rPr lang="en-US" dirty="0" smtClean="0"/>
                        <a:t>1994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65,000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5668">
                <a:tc>
                  <a:txBody>
                    <a:bodyPr/>
                    <a:lstStyle/>
                    <a:p>
                      <a:r>
                        <a:rPr lang="en-US" dirty="0" smtClean="0"/>
                        <a:t>1998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75,000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5668"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354,754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5668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616,600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5668">
                <a:tc>
                  <a:txBody>
                    <a:bodyPr/>
                    <a:lstStyle/>
                    <a:p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Projection:</a:t>
                      </a:r>
                      <a:r>
                        <a:rPr lang="en-US" baseline="0" dirty="0" smtClean="0"/>
                        <a:t> 750,000 Americans will have ESRD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381000"/>
            <a:ext cx="754380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0"/>
              </a:rPr>
              <a:t>Annual Number of Patients with ESRD – Data from U.S. ESRD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53D61-F6DC-428E-A666-12BD816FBDC8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[5]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5791200"/>
            <a:ext cx="30480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80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20248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Adobe Garamond Pro Bold" pitchFamily="18" charset="0"/>
              </a:rPr>
              <a:t>PURPOSE OF PRESENTATION</a:t>
            </a:r>
            <a:endParaRPr lang="en-US" b="1" dirty="0"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00200"/>
            <a:ext cx="7086600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3600" b="1" dirty="0" smtClean="0">
                <a:solidFill>
                  <a:srgbClr val="C09200"/>
                </a:solidFill>
                <a:latin typeface="Adobe Garamond Pro Bold" pitchFamily="18" charset="0"/>
              </a:rPr>
              <a:t>This presentation is intended to demonstrate that ARF is reversible with appropriate therapy.</a:t>
            </a:r>
          </a:p>
          <a:p>
            <a:pPr marL="342900" indent="-342900" algn="just">
              <a:buAutoNum type="arabicPeriod"/>
            </a:pPr>
            <a:r>
              <a:rPr lang="en-US" sz="3600" b="1" dirty="0" smtClean="0">
                <a:solidFill>
                  <a:srgbClr val="C09200"/>
                </a:solidFill>
                <a:latin typeface="Adobe Garamond Pro Bold" pitchFamily="18" charset="0"/>
              </a:rPr>
              <a:t> Our aim is to determine the effectiveness of sodium bicarbonate </a:t>
            </a:r>
            <a:r>
              <a:rPr lang="en-US" sz="3600" b="1" dirty="0">
                <a:solidFill>
                  <a:srgbClr val="C09200"/>
                </a:solidFill>
                <a:latin typeface="Adobe Garamond Pro Bold" pitchFamily="18" charset="0"/>
              </a:rPr>
              <a:t>i</a:t>
            </a:r>
            <a:r>
              <a:rPr lang="en-US" sz="3600" b="1" dirty="0" smtClean="0">
                <a:solidFill>
                  <a:srgbClr val="C09200"/>
                </a:solidFill>
                <a:latin typeface="Adobe Garamond Pro Bold" pitchFamily="18" charset="0"/>
              </a:rPr>
              <a:t>nfusion in reversal  of ARF</a:t>
            </a:r>
            <a:endParaRPr lang="en-US" sz="3600" b="1" dirty="0">
              <a:solidFill>
                <a:srgbClr val="C09200"/>
              </a:solidFill>
              <a:latin typeface="Adobe Garamond Pro Bol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[6]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65245" cy="120248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Adobe Garamond Pro Bold" pitchFamily="18" charset="0"/>
              </a:rPr>
              <a:t>MATERIALS AND METHODS</a:t>
            </a:r>
            <a:endParaRPr lang="en-US" b="1" dirty="0"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75" y="1676400"/>
            <a:ext cx="7315200" cy="3908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3100" b="1" dirty="0" smtClean="0">
                <a:solidFill>
                  <a:srgbClr val="C09200"/>
                </a:solidFill>
                <a:latin typeface="Adobe Garamond Pro Bold" pitchFamily="18" charset="0"/>
              </a:rPr>
              <a:t>Any patients with ARF  should be treated with sodium bicarbonate infusion</a:t>
            </a:r>
          </a:p>
          <a:p>
            <a:pPr marL="342900" indent="-342900" algn="just">
              <a:buAutoNum type="arabicPeriod"/>
            </a:pPr>
            <a:r>
              <a:rPr lang="en-US" sz="3100" b="1" dirty="0" smtClean="0">
                <a:solidFill>
                  <a:srgbClr val="C09200"/>
                </a:solidFill>
                <a:latin typeface="Adobe Garamond Pro Bold" pitchFamily="18" charset="0"/>
              </a:rPr>
              <a:t>ARF is defined by increase of serum creatinine by more than 0.5 mg/dl from the baseline.</a:t>
            </a:r>
          </a:p>
          <a:p>
            <a:pPr marL="342900" indent="-342900" algn="just">
              <a:buAutoNum type="arabicPeriod"/>
            </a:pPr>
            <a:r>
              <a:rPr lang="en-US" sz="3100" b="1" dirty="0" smtClean="0">
                <a:solidFill>
                  <a:srgbClr val="C09200"/>
                </a:solidFill>
                <a:latin typeface="Adobe Garamond Pro Bold" pitchFamily="18" charset="0"/>
              </a:rPr>
              <a:t>Concomitant metabolic acidosis and hyperkalemia are important prerequisites to the success of bicarbonate infusion.</a:t>
            </a:r>
            <a:endParaRPr lang="en-US" sz="3100" b="1" dirty="0">
              <a:solidFill>
                <a:srgbClr val="C09200"/>
              </a:solidFill>
              <a:latin typeface="Adobe Garamond Pro Bol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[7]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65245" cy="120248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dobe Garamond Pro Bold" pitchFamily="18" charset="0"/>
              </a:rPr>
              <a:t>METHODS  (cont.)</a:t>
            </a:r>
            <a:endParaRPr lang="en-US" b="1" dirty="0"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524000"/>
            <a:ext cx="7010400" cy="46628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300" b="1" dirty="0" smtClean="0">
                <a:solidFill>
                  <a:srgbClr val="C09200"/>
                </a:solidFill>
                <a:latin typeface="Adobe Garamond Pro Bold" pitchFamily="18" charset="0"/>
              </a:rPr>
              <a:t>1.Bicarbonate infusion is prepared by mixing sodium bicarbonate 50, 100 or 150 mEQ in a liter of isotonic saline solution (0.9 % </a:t>
            </a:r>
            <a:r>
              <a:rPr lang="en-US" sz="3300" b="1" dirty="0" err="1" smtClean="0">
                <a:solidFill>
                  <a:srgbClr val="C09200"/>
                </a:solidFill>
                <a:latin typeface="Adobe Garamond Pro Bold" pitchFamily="18" charset="0"/>
              </a:rPr>
              <a:t>NaCl</a:t>
            </a:r>
            <a:r>
              <a:rPr lang="en-US" sz="3300" b="1" dirty="0" smtClean="0">
                <a:solidFill>
                  <a:srgbClr val="C09200"/>
                </a:solidFill>
                <a:latin typeface="Adobe Garamond Pro Bold" pitchFamily="18" charset="0"/>
              </a:rPr>
              <a:t>), half normal (0.45 % </a:t>
            </a:r>
            <a:r>
              <a:rPr lang="en-US" sz="3300" b="1" dirty="0" err="1" smtClean="0">
                <a:solidFill>
                  <a:srgbClr val="C09200"/>
                </a:solidFill>
                <a:latin typeface="Adobe Garamond Pro Bold" pitchFamily="18" charset="0"/>
              </a:rPr>
              <a:t>NaCl</a:t>
            </a:r>
            <a:r>
              <a:rPr lang="en-US" sz="3300" b="1" dirty="0" smtClean="0">
                <a:solidFill>
                  <a:srgbClr val="C09200"/>
                </a:solidFill>
                <a:latin typeface="Adobe Garamond Pro Bold" pitchFamily="18" charset="0"/>
              </a:rPr>
              <a:t> ) or 5% dextrose solution. While isotonic or half normal saline may be preferable in diabetics,               5 % dextrose solution is preferred in non-diabetics.</a:t>
            </a:r>
            <a:endParaRPr lang="en-US" sz="3300" b="1" dirty="0">
              <a:solidFill>
                <a:srgbClr val="C09200"/>
              </a:solidFill>
              <a:latin typeface="Adobe Garamond Pro Bol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[8]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65245" cy="120248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dobe Garamond Pro Bold" pitchFamily="18" charset="0"/>
              </a:rPr>
              <a:t>METHODS (cont.)</a:t>
            </a:r>
            <a:endParaRPr lang="en-US" b="1" dirty="0"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524000"/>
            <a:ext cx="7010400" cy="46628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300" b="1" dirty="0" smtClean="0">
                <a:solidFill>
                  <a:srgbClr val="C09200"/>
                </a:solidFill>
                <a:latin typeface="Adobe Garamond Pro Bold" pitchFamily="18" charset="0"/>
              </a:rPr>
              <a:t>2. No information on infusion rate available. However, rate varies from 75 to 100ml/hour for 48 hours depending on blood pressure level and severity of metabolic acidosis then at a reduced rate for another 48-72 hours until C02 level (Renal Panel) reaches near normal to normal.</a:t>
            </a:r>
          </a:p>
          <a:p>
            <a:pPr algn="just"/>
            <a:endParaRPr lang="en-US" sz="3300" b="1" dirty="0">
              <a:solidFill>
                <a:srgbClr val="C09200"/>
              </a:solidFill>
              <a:latin typeface="Adobe Garamond Pro Bol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[9]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4763</TotalTime>
  <Words>1102</Words>
  <Application>Microsoft Office PowerPoint</Application>
  <PresentationFormat>On-screen Show (4:3)</PresentationFormat>
  <Paragraphs>269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Efficacy of Sodium Bicarbonate Infusion in Reversal of Acute Renal Failure</vt:lpstr>
      <vt:lpstr>INTRODUCTION</vt:lpstr>
      <vt:lpstr>INTRODUCTION (cont.)</vt:lpstr>
      <vt:lpstr>Drugs Causing ARF/ESRD</vt:lpstr>
      <vt:lpstr>PowerPoint Presentation</vt:lpstr>
      <vt:lpstr>PURPOSE OF PRESENTATION</vt:lpstr>
      <vt:lpstr>MATERIALS AND METHODS</vt:lpstr>
      <vt:lpstr>METHODS  (cont.)</vt:lpstr>
      <vt:lpstr>METHODS (cont.)</vt:lpstr>
      <vt:lpstr>Study In Support of Bicarbonate Therapy in ARF/CKD</vt:lpstr>
      <vt:lpstr>DATA OF PATIENTS ARE TESTIMONIAL  TO THAT EFFECT.</vt:lpstr>
      <vt:lpstr>EFFECT OF SODIUM BICARBONATE INFUSION REVERSING ARF.</vt:lpstr>
      <vt:lpstr>PowerPoint Presentation</vt:lpstr>
      <vt:lpstr>PEARL OF WISDOM</vt:lpstr>
      <vt:lpstr>PEARL OF WISDOM</vt:lpstr>
      <vt:lpstr>  Dictum 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Efficacy of Sodium Bicarbonate Infusion in Reversal of Acute Renal of Failure</dc:title>
  <dc:creator>amandal</dc:creator>
  <cp:lastModifiedBy>amandal</cp:lastModifiedBy>
  <cp:revision>40</cp:revision>
  <cp:lastPrinted>2014-06-22T19:29:03Z</cp:lastPrinted>
  <dcterms:created xsi:type="dcterms:W3CDTF">2014-06-20T01:06:22Z</dcterms:created>
  <dcterms:modified xsi:type="dcterms:W3CDTF">2014-06-23T12:08:09Z</dcterms:modified>
</cp:coreProperties>
</file>