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5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CA09E"/>
    <a:srgbClr val="808080"/>
    <a:srgbClr val="B2B2B2"/>
    <a:srgbClr val="97CBFF"/>
    <a:srgbClr val="D1E8FF"/>
    <a:srgbClr val="B3D9FF"/>
    <a:srgbClr val="99CCFF"/>
    <a:srgbClr val="0066FF"/>
    <a:srgbClr val="82A5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23" autoAdjust="0"/>
  </p:normalViewPr>
  <p:slideViewPr>
    <p:cSldViewPr>
      <p:cViewPr>
        <p:scale>
          <a:sx n="200" d="100"/>
          <a:sy n="200" d="100"/>
        </p:scale>
        <p:origin x="2262" y="2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E6BE0-3109-4DFB-93FE-1A7CA31B8436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114BF-4080-4135-A82D-46108F996A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14BF-4080-4135-A82D-46108F996A0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14BF-4080-4135-A82D-46108F996A0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14BF-4080-4135-A82D-46108F996A0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14BF-4080-4135-A82D-46108F996A0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2853-B976-4762-B307-4F00CF9F8AB8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4F1E-0FA0-43E6-B931-92AC65E7C2F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w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w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71414"/>
            <a:ext cx="9144032" cy="6715172"/>
            <a:chOff x="0" y="71414"/>
            <a:chExt cx="9144032" cy="6715172"/>
          </a:xfrm>
        </p:grpSpPr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2" y="912572"/>
              <a:ext cx="9144000" cy="5016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2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2400" b="1" dirty="0"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24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  <a:ea typeface="Batang" pitchFamily="18" charset="-127"/>
                  <a:cs typeface="Times New Roman" pitchFamily="18" charset="0"/>
                </a:rPr>
                <a:t>Cytokine analysis to differentiate </a:t>
              </a:r>
              <a:r>
                <a:rPr kumimoji="0" lang="en-US" altLang="ko-KR" sz="2400" b="1" i="0" u="none" strike="noStrike" cap="none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  <a:ea typeface="Batang" pitchFamily="18" charset="-127"/>
                  <a:cs typeface="Times New Roman" pitchFamily="18" charset="0"/>
                </a:rPr>
                <a:t>immunomodulatory</a:t>
              </a:r>
              <a:r>
                <a:rPr kumimoji="0" lang="en-US" altLang="ko-KR" sz="24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  <a:ea typeface="Batang" pitchFamily="18" charset="-127"/>
                  <a:cs typeface="Times New Roman" pitchFamily="18" charset="0"/>
                </a:rPr>
                <a:t> properties of </a:t>
              </a:r>
              <a:r>
                <a:rPr kumimoji="0" lang="en-US" altLang="ko-KR" sz="2400" b="1" i="1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  <a:ea typeface="Batang" pitchFamily="18" charset="-127"/>
                  <a:cs typeface="Times New Roman" pitchFamily="18" charset="0"/>
                </a:rPr>
                <a:t>Lactobacillus </a:t>
              </a:r>
              <a:r>
                <a:rPr kumimoji="0" lang="en-US" altLang="ko-KR" sz="2400" b="1" i="1" u="none" strike="noStrike" cap="none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  <a:ea typeface="Batang" pitchFamily="18" charset="-127"/>
                  <a:cs typeface="Times New Roman" pitchFamily="18" charset="0"/>
                </a:rPr>
                <a:t>paracasei</a:t>
              </a:r>
              <a:r>
                <a:rPr kumimoji="0" lang="en-US" altLang="ko-KR" sz="24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  <a:ea typeface="Batang" pitchFamily="18" charset="-127"/>
                  <a:cs typeface="Times New Roman" pitchFamily="18" charset="0"/>
                </a:rPr>
                <a:t>  strains and for the identification of potentially unsafe strains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2400" b="1" dirty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ko-KR" b="1" i="0" u="sng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Angelo Sisto</a:t>
              </a:r>
              <a:r>
                <a:rPr kumimoji="0" lang="it-IT" altLang="ko-KR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1</a:t>
              </a:r>
              <a:r>
                <a:rPr kumimoji="0" lang="it-IT" altLang="ko-KR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, </a:t>
              </a:r>
              <a:r>
                <a:rPr kumimoji="0" lang="it-IT" altLang="ko-KR" b="1" i="0" u="none" strike="noStrike" cap="none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Palmira</a:t>
              </a:r>
              <a:r>
                <a:rPr kumimoji="0" lang="it-IT" altLang="ko-KR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 De Bellis</a:t>
              </a:r>
              <a:r>
                <a:rPr kumimoji="0" lang="it-IT" altLang="ko-KR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1</a:t>
              </a:r>
              <a:r>
                <a:rPr kumimoji="0" lang="it-IT" altLang="ko-KR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, Lucia Treppiccione</a:t>
              </a:r>
              <a:r>
                <a:rPr kumimoji="0" lang="it-IT" altLang="ko-KR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2</a:t>
              </a:r>
              <a:r>
                <a:rPr kumimoji="0" lang="it-IT" altLang="ko-KR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, Paola Lavermicocca</a:t>
              </a:r>
              <a:r>
                <a:rPr kumimoji="0" lang="it-IT" altLang="ko-KR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1</a:t>
              </a:r>
              <a:r>
                <a:rPr kumimoji="0" lang="it-IT" altLang="ko-KR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, Mauro Rossi</a:t>
              </a:r>
              <a:r>
                <a:rPr kumimoji="0" lang="it-IT" altLang="ko-KR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2</a:t>
              </a:r>
              <a:endParaRPr kumimoji="0" lang="it-IT" altLang="ko-KR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b="1" i="0" u="none" strike="noStrike" cap="none" normalizeH="0" baseline="3000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1200" b="1" baseline="30000" dirty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200" b="1" i="0" u="none" strike="noStrike" cap="none" normalizeH="0" baseline="3000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1200" b="1" baseline="30000" dirty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1</a:t>
              </a:r>
              <a:r>
                <a:rPr kumimoji="0" lang="en-US" altLang="ko-KR" sz="16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Institute of Sciences of Food Production, CNR, Bari, Italy</a:t>
              </a:r>
              <a:endParaRPr kumimoji="0" lang="it-IT" altLang="ko-KR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600" b="1" i="0" u="none" strike="noStrike" cap="none" normalizeH="0" baseline="3000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2</a:t>
              </a:r>
              <a:r>
                <a:rPr kumimoji="0" lang="en-US" altLang="ko-KR" sz="1600" b="1" i="0" u="none" strike="noStrike" cap="none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Institute of Food Sciences, CNR, Avellino, Italy</a:t>
              </a:r>
              <a:endParaRPr lang="en-US" altLang="ko-KR" sz="1200" b="1" dirty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1200" dirty="0">
                <a:solidFill>
                  <a:srgbClr val="000066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1200" dirty="0"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857224" y="1643050"/>
              <a:ext cx="7335966" cy="3643338"/>
              <a:chOff x="1020" y="2659"/>
              <a:chExt cx="4430" cy="2061"/>
            </a:xfrm>
          </p:grpSpPr>
          <p:pic>
            <p:nvPicPr>
              <p:cNvPr id="19" name="Picture 2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20" y="2659"/>
                <a:ext cx="4430" cy="2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4830" y="2750"/>
                <a:ext cx="590" cy="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4785" y="3720"/>
                <a:ext cx="635" cy="6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1020" y="2795"/>
                <a:ext cx="136" cy="1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4000496" y="1000108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 dirty="0"/>
                <a:t>IL-2</a:t>
              </a:r>
              <a:endParaRPr lang="el-GR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2071670" y="5572140"/>
              <a:ext cx="5715040" cy="369332"/>
              <a:chOff x="2071670" y="5572140"/>
              <a:chExt cx="5715040" cy="369332"/>
            </a:xfrm>
          </p:grpSpPr>
          <p:sp>
            <p:nvSpPr>
              <p:cNvPr id="24" name="CasellaDiTesto 23"/>
              <p:cNvSpPr txBox="1"/>
              <p:nvPr/>
            </p:nvSpPr>
            <p:spPr>
              <a:xfrm>
                <a:off x="2214546" y="5572140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+ LPS</a:t>
                </a:r>
                <a:endParaRPr lang="it-IT" dirty="0"/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2071670" y="5715016"/>
                <a:ext cx="142876" cy="142876"/>
              </a:xfrm>
              <a:prstGeom prst="rect">
                <a:avLst/>
              </a:prstGeom>
              <a:solidFill>
                <a:srgbClr val="B2B2B2"/>
              </a:solidFill>
              <a:ln w="190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6858016" y="557214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no LPS</a:t>
                </a:r>
                <a:endParaRPr lang="it-IT" dirty="0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6715140" y="571501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3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4303072" y="1071546"/>
              <a:ext cx="10547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tabLst>
                  <a:tab pos="361950" algn="l"/>
                </a:tabLst>
              </a:pPr>
              <a:r>
                <a:rPr lang="it-IT" sz="2400" b="1" dirty="0">
                  <a:solidFill>
                    <a:srgbClr val="000066"/>
                  </a:solidFill>
                </a:rPr>
                <a:t>IL-12</a:t>
              </a:r>
              <a:endParaRPr lang="el-GR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000100" y="1785670"/>
              <a:ext cx="7286676" cy="3857652"/>
              <a:chOff x="884" y="2287"/>
              <a:chExt cx="4445" cy="1951"/>
            </a:xfrm>
          </p:grpSpPr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84" y="2287"/>
                <a:ext cx="4445" cy="1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4317" y="2341"/>
                <a:ext cx="907" cy="8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4558" y="3278"/>
                <a:ext cx="681" cy="63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884" y="2341"/>
                <a:ext cx="13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884" y="2342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cxnSp>
          <p:nvCxnSpPr>
            <p:cNvPr id="24" name="Connettore 2 23"/>
            <p:cNvCxnSpPr/>
            <p:nvPr/>
          </p:nvCxnSpPr>
          <p:spPr>
            <a:xfrm>
              <a:off x="214282" y="3643313"/>
              <a:ext cx="90303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o 24"/>
            <p:cNvGrpSpPr/>
            <p:nvPr/>
          </p:nvGrpSpPr>
          <p:grpSpPr>
            <a:xfrm>
              <a:off x="2071670" y="5702874"/>
              <a:ext cx="5715040" cy="369332"/>
              <a:chOff x="2071670" y="5572140"/>
              <a:chExt cx="5715040" cy="369332"/>
            </a:xfrm>
          </p:grpSpPr>
          <p:sp>
            <p:nvSpPr>
              <p:cNvPr id="26" name="CasellaDiTesto 25"/>
              <p:cNvSpPr txBox="1"/>
              <p:nvPr/>
            </p:nvSpPr>
            <p:spPr>
              <a:xfrm>
                <a:off x="2214546" y="5572140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+ LPS</a:t>
                </a:r>
                <a:endParaRPr lang="it-IT" dirty="0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2071670" y="5715016"/>
                <a:ext cx="142876" cy="142876"/>
              </a:xfrm>
              <a:prstGeom prst="rect">
                <a:avLst/>
              </a:prstGeom>
              <a:solidFill>
                <a:srgbClr val="B2B2B2"/>
              </a:solidFill>
              <a:ln w="190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6858016" y="557214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no LPS</a:t>
                </a:r>
                <a:endParaRPr lang="it-IT" dirty="0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6715140" y="571501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2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4082479" y="1000108"/>
              <a:ext cx="9895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 dirty="0">
                  <a:solidFill>
                    <a:srgbClr val="000066"/>
                  </a:solidFill>
                </a:rPr>
                <a:t>IL-10</a:t>
              </a:r>
              <a:endParaRPr lang="el-GR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357290" y="1643050"/>
              <a:ext cx="7051798" cy="3929090"/>
              <a:chOff x="1247" y="2251"/>
              <a:chExt cx="4037" cy="1642"/>
            </a:xfrm>
          </p:grpSpPr>
          <p:sp>
            <p:nvSpPr>
              <p:cNvPr id="11" name="Oval 29"/>
              <p:cNvSpPr>
                <a:spLocks noChangeArrowheads="1"/>
              </p:cNvSpPr>
              <p:nvPr/>
            </p:nvSpPr>
            <p:spPr bwMode="auto">
              <a:xfrm>
                <a:off x="2517" y="3475"/>
                <a:ext cx="544" cy="22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1247" y="2251"/>
                <a:ext cx="4037" cy="1642"/>
                <a:chOff x="657" y="110"/>
                <a:chExt cx="4450" cy="2005"/>
              </a:xfrm>
            </p:grpSpPr>
            <p:pic>
              <p:nvPicPr>
                <p:cNvPr id="13" name="Picture 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57" y="110"/>
                  <a:ext cx="4450" cy="2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>
                  <a:off x="4241" y="119"/>
                  <a:ext cx="136" cy="4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6" name="Rectangle 12"/>
                <p:cNvSpPr>
                  <a:spLocks noChangeArrowheads="1"/>
                </p:cNvSpPr>
                <p:nvPr/>
              </p:nvSpPr>
              <p:spPr bwMode="auto">
                <a:xfrm>
                  <a:off x="4332" y="210"/>
                  <a:ext cx="635" cy="7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" name="Rectangle 14"/>
                <p:cNvSpPr>
                  <a:spLocks noChangeArrowheads="1"/>
                </p:cNvSpPr>
                <p:nvPr/>
              </p:nvSpPr>
              <p:spPr bwMode="auto">
                <a:xfrm>
                  <a:off x="3198" y="1162"/>
                  <a:ext cx="272" cy="4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" name="Rectangle 15"/>
                <p:cNvSpPr>
                  <a:spLocks noChangeArrowheads="1"/>
                </p:cNvSpPr>
                <p:nvPr/>
              </p:nvSpPr>
              <p:spPr bwMode="auto">
                <a:xfrm>
                  <a:off x="4422" y="1071"/>
                  <a:ext cx="454" cy="6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657" y="210"/>
                  <a:ext cx="90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cxnSp>
          <p:nvCxnSpPr>
            <p:cNvPr id="20" name="Connettore 2 19"/>
            <p:cNvCxnSpPr/>
            <p:nvPr/>
          </p:nvCxnSpPr>
          <p:spPr>
            <a:xfrm>
              <a:off x="525690" y="3643314"/>
              <a:ext cx="90303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o 20"/>
            <p:cNvGrpSpPr/>
            <p:nvPr/>
          </p:nvGrpSpPr>
          <p:grpSpPr>
            <a:xfrm>
              <a:off x="2428860" y="5702874"/>
              <a:ext cx="5715040" cy="369332"/>
              <a:chOff x="2071670" y="5572140"/>
              <a:chExt cx="5715040" cy="369332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2214546" y="5572140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+ LPS</a:t>
                </a:r>
                <a:endParaRPr lang="it-IT" dirty="0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2071670" y="5715016"/>
                <a:ext cx="142876" cy="142876"/>
              </a:xfrm>
              <a:prstGeom prst="rect">
                <a:avLst/>
              </a:prstGeom>
              <a:solidFill>
                <a:srgbClr val="B2B2B2"/>
              </a:solidFill>
              <a:ln w="190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6858016" y="557214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no LPS</a:t>
                </a:r>
                <a:endParaRPr lang="it-IT" dirty="0"/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6715140" y="5715016"/>
                <a:ext cx="142876" cy="1428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8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6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-32" y="71414"/>
            <a:ext cx="9144032" cy="7000924"/>
            <a:chOff x="-32" y="71414"/>
            <a:chExt cx="9144032" cy="700092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algn="just">
                <a:lnSpc>
                  <a:spcPct val="80000"/>
                </a:lnSpc>
              </a:pPr>
              <a:r>
                <a:rPr lang="it-IT" b="1" dirty="0" smtClean="0">
                  <a:solidFill>
                    <a:srgbClr val="000066"/>
                  </a:solidFill>
                  <a:latin typeface="Verdana" pitchFamily="34" charset="0"/>
                </a:rPr>
                <a:t> </a:t>
              </a:r>
              <a:endParaRPr lang="it-IT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2714612" y="849301"/>
              <a:ext cx="3214710" cy="86518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Conclusions</a:t>
              </a:r>
              <a:endPara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-32" y="1600225"/>
              <a:ext cx="8642351" cy="547211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630238" marR="0" lvl="0" indent="-268288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v"/>
                <a:tabLst/>
                <a:defRPr/>
              </a:pPr>
              <a:r>
                <a:rPr kumimoji="0" lang="en-US" sz="1800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Our results confirm that each single strain of a bacterial species appears to influence the immune system in a peculiar manner: strain IMPC 4.1 showed an interesting anti-inflammatory ability (high IL-10/IL-12); </a:t>
              </a:r>
              <a:r>
                <a:rPr kumimoji="0" lang="en-US" sz="1800" i="0" u="none" strike="noStrike" kern="1200" cap="none" spc="0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probiotic</a:t>
              </a:r>
              <a:r>
                <a:rPr kumimoji="0" lang="en-US" sz="1800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strains IMPC 2.1 and LMG P-17806 were characterized by a similar and intermediate ability to induce cytokine secretion in contrast to the very low ability of strain LMG 23554 to stimulate production of IL-10 and IL-12.</a:t>
              </a:r>
            </a:p>
            <a:p>
              <a:pPr marL="36195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v"/>
                <a:tabLst/>
                <a:defRPr/>
              </a:pPr>
              <a:endParaRPr kumimoji="0" lang="it-IT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  <a:p>
              <a:pPr marL="630238" marR="0" lvl="0" indent="-268288" algn="just" defTabSz="91440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v"/>
                <a:tabLst/>
                <a:defRPr/>
              </a:pPr>
              <a:r>
                <a:rPr kumimoji="0" lang="en-US" sz="1800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The evaluation of the different types </a:t>
              </a:r>
              <a:r>
                <a:rPr kumimoji="0" lang="en-US" sz="1800" i="0" u="none" strike="noStrike" kern="1200" cap="none" spc="0" normalizeH="0" baseline="0" dirty="0" err="1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and⁄or</a:t>
              </a:r>
              <a:r>
                <a:rPr kumimoji="0" lang="en-US" sz="1800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 levels of cytokines whose secretion is induced by each strain could be relevant to define its pro- or </a:t>
              </a:r>
              <a:r>
                <a:rPr kumimoji="0" lang="en-US" sz="1800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anti-inflammatory </a:t>
              </a:r>
              <a:r>
                <a:rPr kumimoji="0" lang="en-US" sz="1800" i="0" u="none" strike="noStrike" kern="1200" cap="none" spc="0" normalizeH="0" baseline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properties and its more appropriate clinical use. </a:t>
              </a:r>
            </a:p>
          </p:txBody>
        </p:sp>
        <p:pic>
          <p:nvPicPr>
            <p:cNvPr id="9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-32" y="71414"/>
            <a:ext cx="9144000" cy="6715172"/>
            <a:chOff x="-32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-32" y="785794"/>
              <a:ext cx="9144000" cy="550072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1406" y="1569746"/>
              <a:ext cx="8358246" cy="3859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 </a:t>
              </a:r>
              <a:endParaRPr lang="it-IT" dirty="0" smtClean="0"/>
            </a:p>
            <a:p>
              <a:pPr marL="630238" lvl="0" indent="-268288" algn="just">
                <a:spcBef>
                  <a:spcPct val="20000"/>
                </a:spcBef>
                <a:buFont typeface="Wingdings" pitchFamily="2" charset="2"/>
                <a:buChar char="v"/>
                <a:defRPr/>
              </a:pPr>
              <a:endParaRPr lang="en-GB" dirty="0" smtClean="0">
                <a:solidFill>
                  <a:srgbClr val="000066"/>
                </a:solidFill>
                <a:latin typeface="Verdana" pitchFamily="34" charset="0"/>
              </a:endParaRPr>
            </a:p>
            <a:p>
              <a:pPr marL="630238" lvl="0" indent="-268288" algn="just">
                <a:spcBef>
                  <a:spcPct val="20000"/>
                </a:spcBef>
                <a:buFont typeface="Wingdings" pitchFamily="2" charset="2"/>
                <a:buChar char="v"/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Our results suggest that cytokine (IL-10, IL-12) pattern analysis of DCs stimulated with bacterial cells can be considered as an useful </a:t>
              </a:r>
              <a:r>
                <a:rPr lang="en-US" i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 vitro </a:t>
              </a:r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method to predict potentially unsafe features of new proposed </a:t>
              </a:r>
              <a:r>
                <a:rPr lang="en-US" dirty="0" err="1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probiotic</a:t>
              </a:r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strains before embarking on time-consuming clinical studies. </a:t>
              </a:r>
            </a:p>
            <a:p>
              <a:pPr marL="630238" lvl="0" indent="-3175" algn="just">
                <a:spcBef>
                  <a:spcPct val="20000"/>
                </a:spcBef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</a:rPr>
                <a:t>In fact, in this regard, the unsafe strain LMG 23554 was clearly differentiated from the other </a:t>
              </a:r>
              <a:r>
                <a:rPr lang="en-US" i="1" dirty="0" smtClean="0">
                  <a:solidFill>
                    <a:srgbClr val="002060"/>
                  </a:solidFill>
                  <a:latin typeface="Verdana" pitchFamily="34" charset="0"/>
                </a:rPr>
                <a:t>L. </a:t>
              </a:r>
              <a:r>
                <a:rPr lang="en-US" i="1" dirty="0" err="1" smtClean="0">
                  <a:solidFill>
                    <a:srgbClr val="002060"/>
                  </a:solidFill>
                  <a:latin typeface="Verdana" pitchFamily="34" charset="0"/>
                </a:rPr>
                <a:t>paracasei</a:t>
              </a:r>
              <a:r>
                <a:rPr lang="en-US" i="1" dirty="0" smtClean="0">
                  <a:solidFill>
                    <a:srgbClr val="002060"/>
                  </a:solidFill>
                  <a:latin typeface="Verdana" pitchFamily="34" charset="0"/>
                </a:rPr>
                <a:t> </a:t>
              </a:r>
              <a:r>
                <a:rPr lang="en-US" dirty="0" smtClean="0">
                  <a:solidFill>
                    <a:srgbClr val="002060"/>
                  </a:solidFill>
                  <a:latin typeface="Verdana" pitchFamily="34" charset="0"/>
                </a:rPr>
                <a:t>strains and its low ability to stimulate IL-10 and IL-12 production could explain the ability of  the strain to cross the intestinal mucosal barrier and ⁄ or persist in the extra-intestinal organs or circulation.</a:t>
              </a:r>
              <a:endParaRPr lang="en-US" b="1" dirty="0" smtClean="0">
                <a:solidFill>
                  <a:srgbClr val="002060"/>
                </a:solidFill>
                <a:latin typeface="Verdana" pitchFamily="34" charset="0"/>
              </a:endParaRPr>
            </a:p>
            <a:p>
              <a:endParaRPr lang="it-IT" dirty="0">
                <a:solidFill>
                  <a:srgbClr val="002060"/>
                </a:solidFill>
              </a:endParaRPr>
            </a:p>
          </p:txBody>
        </p:sp>
        <p:pic>
          <p:nvPicPr>
            <p:cNvPr id="9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714356"/>
            <a:ext cx="9144000" cy="5572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428860" y="4019140"/>
            <a:ext cx="4407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alibri" pitchFamily="34" charset="0"/>
                <a:cs typeface="Arial" pitchFamily="34" charset="0"/>
              </a:rPr>
              <a:t>Holzapfel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 W.H.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et al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., </a:t>
            </a:r>
            <a:r>
              <a:rPr lang="en-US" sz="1600" i="1" dirty="0" smtClean="0">
                <a:latin typeface="Calibri" pitchFamily="34" charset="0"/>
                <a:cs typeface="Arial" pitchFamily="34" charset="0"/>
              </a:rPr>
              <a:t>Am </a:t>
            </a:r>
            <a:r>
              <a:rPr lang="en-US" sz="1600" i="1" dirty="0">
                <a:latin typeface="Calibri" pitchFamily="34" charset="0"/>
                <a:cs typeface="Arial" pitchFamily="34" charset="0"/>
              </a:rPr>
              <a:t>J </a:t>
            </a:r>
            <a:r>
              <a:rPr lang="en-US" sz="1600" i="1" dirty="0" err="1">
                <a:latin typeface="Calibri" pitchFamily="34" charset="0"/>
                <a:cs typeface="Arial" pitchFamily="34" charset="0"/>
              </a:rPr>
              <a:t>Clin</a:t>
            </a:r>
            <a:r>
              <a:rPr lang="en-US" sz="16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Calibri" pitchFamily="34" charset="0"/>
                <a:cs typeface="Arial" pitchFamily="34" charset="0"/>
              </a:rPr>
              <a:t>Nutr</a:t>
            </a:r>
            <a:r>
              <a:rPr lang="en-US" sz="16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2001; 73:365S</a:t>
            </a:r>
            <a:endParaRPr lang="it-IT" sz="16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071670" y="2285992"/>
          <a:ext cx="5000660" cy="1745562"/>
        </p:xfrm>
        <a:graphic>
          <a:graphicData uri="http://schemas.openxmlformats.org/drawingml/2006/table">
            <a:tbl>
              <a:tblPr/>
              <a:tblGrid>
                <a:gridCol w="1571636"/>
                <a:gridCol w="1656982"/>
                <a:gridCol w="1772042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Probiotic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strain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(As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indicated by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the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manufacturer)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Identification on the basis of DNA analysis 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3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casei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Actimel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Yogurt drink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paracasei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casei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Shirota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Probiotic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drink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paracasei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7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casei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Yogurt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paracasei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casei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Yogurt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L. </a:t>
                      </a:r>
                      <a:r>
                        <a:rPr lang="en-US" sz="1400" i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paracasei</a:t>
                      </a:r>
                      <a:endParaRPr lang="it-IT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pSp>
        <p:nvGrpSpPr>
          <p:cNvPr id="16" name="Gruppo 15"/>
          <p:cNvGrpSpPr/>
          <p:nvPr/>
        </p:nvGrpSpPr>
        <p:grpSpPr>
          <a:xfrm>
            <a:off x="171450" y="4429132"/>
            <a:ext cx="8849361" cy="2357454"/>
            <a:chOff x="171450" y="4429132"/>
            <a:chExt cx="8849361" cy="235745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CasellaDiTesto 12"/>
            <p:cNvSpPr txBox="1"/>
            <p:nvPr/>
          </p:nvSpPr>
          <p:spPr>
            <a:xfrm>
              <a:off x="428596" y="4429132"/>
              <a:ext cx="84296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smtClean="0">
                  <a:solidFill>
                    <a:srgbClr val="002060"/>
                  </a:solidFill>
                </a:rPr>
                <a:t>Nevertheless, it is noteworthy that same </a:t>
              </a:r>
              <a:r>
                <a:rPr lang="en-US" sz="2200" i="1" dirty="0" smtClean="0">
                  <a:solidFill>
                    <a:srgbClr val="002060"/>
                  </a:solidFill>
                </a:rPr>
                <a:t>L. </a:t>
              </a:r>
              <a:r>
                <a:rPr lang="en-US" sz="2200" i="1" dirty="0" err="1" smtClean="0">
                  <a:solidFill>
                    <a:srgbClr val="002060"/>
                  </a:solidFill>
                </a:rPr>
                <a:t>paracasei</a:t>
              </a:r>
              <a:r>
                <a:rPr lang="en-US" sz="22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smtClean="0">
                  <a:solidFill>
                    <a:srgbClr val="002060"/>
                  </a:solidFill>
                </a:rPr>
                <a:t>strains have been associated with cases of infective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endocarditis</a:t>
              </a:r>
              <a:r>
                <a:rPr lang="en-US" dirty="0" smtClean="0">
                  <a:solidFill>
                    <a:srgbClr val="002060"/>
                  </a:solidFill>
                </a:rPr>
                <a:t>.</a:t>
              </a:r>
            </a:p>
            <a:p>
              <a:endParaRPr lang="en-US" sz="1600" dirty="0" smtClean="0">
                <a:solidFill>
                  <a:srgbClr val="002060"/>
                </a:solidFill>
              </a:endParaRPr>
            </a:p>
            <a:p>
              <a:r>
                <a:rPr lang="it-IT" sz="1600" dirty="0" err="1" smtClean="0">
                  <a:solidFill>
                    <a:srgbClr val="002060"/>
                  </a:solidFill>
                </a:rPr>
                <a:t>Oakey</a:t>
              </a:r>
              <a:r>
                <a:rPr lang="it-IT" sz="1600" dirty="0" smtClean="0">
                  <a:solidFill>
                    <a:srgbClr val="002060"/>
                  </a:solidFill>
                </a:rPr>
                <a:t> </a:t>
              </a:r>
              <a:r>
                <a:rPr lang="it-IT" sz="1600" dirty="0" err="1" smtClean="0">
                  <a:solidFill>
                    <a:srgbClr val="002060"/>
                  </a:solidFill>
                </a:rPr>
                <a:t>H.J.</a:t>
              </a:r>
              <a:r>
                <a:rPr lang="it-IT" sz="1600" dirty="0" smtClean="0">
                  <a:solidFill>
                    <a:srgbClr val="002060"/>
                  </a:solidFill>
                </a:rPr>
                <a:t> </a:t>
              </a:r>
              <a:r>
                <a:rPr lang="it-IT" sz="1600" i="1" dirty="0" err="1" smtClean="0">
                  <a:solidFill>
                    <a:srgbClr val="002060"/>
                  </a:solidFill>
                </a:rPr>
                <a:t>et</a:t>
              </a:r>
              <a:r>
                <a:rPr lang="it-IT" sz="1600" i="1" dirty="0" smtClean="0">
                  <a:solidFill>
                    <a:srgbClr val="002060"/>
                  </a:solidFill>
                </a:rPr>
                <a:t> al.,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J  App </a:t>
              </a:r>
              <a:r>
                <a:rPr lang="en-US" sz="1600" i="1" dirty="0" err="1" smtClean="0">
                  <a:solidFill>
                    <a:srgbClr val="002060"/>
                  </a:solidFill>
                </a:rPr>
                <a:t>Bacteriol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600" dirty="0" smtClean="0">
                  <a:solidFill>
                    <a:srgbClr val="002060"/>
                  </a:solidFill>
                </a:rPr>
                <a:t>1995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;</a:t>
              </a:r>
              <a:r>
                <a:rPr lang="en-US" sz="1600" dirty="0" smtClean="0">
                  <a:solidFill>
                    <a:srgbClr val="002060"/>
                  </a:solidFill>
                </a:rPr>
                <a:t> 78:142</a:t>
              </a:r>
            </a:p>
            <a:p>
              <a:r>
                <a:rPr lang="it-IT" sz="1600" dirty="0" smtClean="0">
                  <a:solidFill>
                    <a:srgbClr val="002060"/>
                  </a:solidFill>
                </a:rPr>
                <a:t>Daniel C. </a:t>
              </a:r>
              <a:r>
                <a:rPr lang="it-IT" sz="1600" i="1" dirty="0" err="1" smtClean="0">
                  <a:solidFill>
                    <a:srgbClr val="002060"/>
                  </a:solidFill>
                </a:rPr>
                <a:t>et</a:t>
              </a:r>
              <a:r>
                <a:rPr lang="it-IT" sz="1600" i="1" dirty="0" smtClean="0">
                  <a:solidFill>
                    <a:srgbClr val="002060"/>
                  </a:solidFill>
                </a:rPr>
                <a:t> al</a:t>
              </a:r>
              <a:r>
                <a:rPr lang="it-IT" sz="1600" dirty="0" smtClean="0">
                  <a:solidFill>
                    <a:srgbClr val="002060"/>
                  </a:solidFill>
                </a:rPr>
                <a:t>.,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App  Environ </a:t>
              </a:r>
              <a:r>
                <a:rPr lang="en-US" sz="1600" i="1" dirty="0" err="1" smtClean="0">
                  <a:solidFill>
                    <a:srgbClr val="002060"/>
                  </a:solidFill>
                </a:rPr>
                <a:t>Microbiol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600" dirty="0" smtClean="0">
                  <a:solidFill>
                    <a:srgbClr val="002060"/>
                  </a:solidFill>
                </a:rPr>
                <a:t>2006; 72:5799</a:t>
              </a:r>
            </a:p>
            <a:p>
              <a:r>
                <a:rPr lang="it-IT" sz="1600" dirty="0" err="1" smtClean="0">
                  <a:solidFill>
                    <a:srgbClr val="002060"/>
                  </a:solidFill>
                </a:rPr>
                <a:t>Vankerckhoven</a:t>
              </a:r>
              <a:r>
                <a:rPr lang="it-IT" sz="1600" dirty="0" smtClean="0">
                  <a:solidFill>
                    <a:srgbClr val="002060"/>
                  </a:solidFill>
                </a:rPr>
                <a:t> V</a:t>
              </a:r>
              <a:r>
                <a:rPr lang="it-IT" sz="1600" i="1" dirty="0" smtClean="0">
                  <a:solidFill>
                    <a:srgbClr val="002060"/>
                  </a:solidFill>
                </a:rPr>
                <a:t>. </a:t>
              </a:r>
              <a:r>
                <a:rPr lang="it-IT" sz="1600" i="1" dirty="0" err="1" smtClean="0">
                  <a:solidFill>
                    <a:srgbClr val="002060"/>
                  </a:solidFill>
                </a:rPr>
                <a:t>et</a:t>
              </a:r>
              <a:r>
                <a:rPr lang="it-IT" sz="1600" i="1" dirty="0" smtClean="0">
                  <a:solidFill>
                    <a:srgbClr val="002060"/>
                  </a:solidFill>
                </a:rPr>
                <a:t> al</a:t>
              </a:r>
              <a:r>
                <a:rPr lang="it-IT" sz="1600" dirty="0" smtClean="0">
                  <a:solidFill>
                    <a:srgbClr val="002060"/>
                  </a:solidFill>
                </a:rPr>
                <a:t>.,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J Med </a:t>
              </a:r>
              <a:r>
                <a:rPr lang="en-US" sz="1600" i="1" dirty="0" err="1" smtClean="0">
                  <a:solidFill>
                    <a:srgbClr val="002060"/>
                  </a:solidFill>
                </a:rPr>
                <a:t>Microbiol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600" dirty="0" smtClean="0">
                  <a:solidFill>
                    <a:srgbClr val="002060"/>
                  </a:solidFill>
                </a:rPr>
                <a:t>2007; 56:1017</a:t>
              </a:r>
            </a:p>
            <a:p>
              <a:endParaRPr lang="it-IT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142844" y="71414"/>
            <a:ext cx="8786874" cy="2036690"/>
            <a:chOff x="142844" y="71414"/>
            <a:chExt cx="8786874" cy="203669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CasellaDiTesto 11"/>
            <p:cNvSpPr txBox="1"/>
            <p:nvPr/>
          </p:nvSpPr>
          <p:spPr>
            <a:xfrm>
              <a:off x="214282" y="1000108"/>
              <a:ext cx="86439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i="1" dirty="0" smtClean="0">
                  <a:solidFill>
                    <a:srgbClr val="002060"/>
                  </a:solidFill>
                </a:rPr>
                <a:t>Lactobacillus </a:t>
              </a:r>
              <a:r>
                <a:rPr lang="en-US" sz="2200" i="1" dirty="0" err="1" smtClean="0">
                  <a:solidFill>
                    <a:srgbClr val="002060"/>
                  </a:solidFill>
                </a:rPr>
                <a:t>paracasei</a:t>
              </a:r>
              <a:r>
                <a:rPr lang="en-US" sz="22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smtClean="0">
                  <a:solidFill>
                    <a:srgbClr val="002060"/>
                  </a:solidFill>
                </a:rPr>
                <a:t>is generally recognized as a safe species and </a:t>
              </a:r>
              <a:r>
                <a:rPr lang="en-US" sz="2200" i="1" dirty="0" smtClean="0">
                  <a:solidFill>
                    <a:srgbClr val="002060"/>
                  </a:solidFill>
                </a:rPr>
                <a:t>L. </a:t>
              </a:r>
              <a:r>
                <a:rPr lang="en-US" sz="2200" i="1" dirty="0" err="1" smtClean="0">
                  <a:solidFill>
                    <a:srgbClr val="002060"/>
                  </a:solidFill>
                </a:rPr>
                <a:t>paracasei</a:t>
              </a:r>
              <a:r>
                <a:rPr lang="en-US" sz="2200" dirty="0" smtClean="0">
                  <a:solidFill>
                    <a:srgbClr val="002060"/>
                  </a:solidFill>
                </a:rPr>
                <a:t> strains are frequently present in fermented food products and also used as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probiotic</a:t>
              </a:r>
              <a:r>
                <a:rPr lang="en-US" sz="2200" dirty="0" smtClean="0">
                  <a:solidFill>
                    <a:srgbClr val="002060"/>
                  </a:solidFill>
                </a:rPr>
                <a:t> strains.</a:t>
              </a:r>
              <a:endParaRPr lang="it-IT" sz="2200" dirty="0" smtClean="0">
                <a:solidFill>
                  <a:srgbClr val="002060"/>
                </a:solidFill>
              </a:endParaRPr>
            </a:p>
          </p:txBody>
        </p:sp>
        <p:pic>
          <p:nvPicPr>
            <p:cNvPr id="11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-32" y="-24"/>
            <a:ext cx="9144000" cy="6786610"/>
            <a:chOff x="-32" y="-24"/>
            <a:chExt cx="9144000" cy="678661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-2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23849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-32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357158" y="1142984"/>
              <a:ext cx="8572560" cy="2614972"/>
              <a:chOff x="285720" y="1252823"/>
              <a:chExt cx="8572560" cy="2614972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285720" y="1928803"/>
                <a:ext cx="85725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000066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Comparison of genetically characterized </a:t>
                </a:r>
                <a:r>
                  <a:rPr lang="en-US" sz="2000" i="1" dirty="0" smtClean="0">
                    <a:solidFill>
                      <a:srgbClr val="000066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Lactobacillus </a:t>
                </a:r>
                <a:r>
                  <a:rPr lang="en-US" sz="2000" i="1" dirty="0" err="1" smtClean="0">
                    <a:solidFill>
                      <a:srgbClr val="000066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paracasei</a:t>
                </a:r>
                <a:r>
                  <a:rPr lang="en-US" sz="2000" dirty="0" smtClean="0">
                    <a:solidFill>
                      <a:srgbClr val="000066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strains to reveal their </a:t>
                </a:r>
                <a:r>
                  <a:rPr lang="en-US" sz="2000" dirty="0" err="1" smtClean="0">
                    <a:solidFill>
                      <a:srgbClr val="000066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immunomodulatory</a:t>
                </a:r>
                <a:r>
                  <a:rPr lang="en-US" sz="2000" dirty="0" smtClean="0">
                    <a:solidFill>
                      <a:srgbClr val="000066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properties and the potential relationship between the immune response and their different behaviors.</a:t>
                </a:r>
              </a:p>
              <a:p>
                <a:pPr algn="just"/>
                <a:endParaRPr lang="en-US" sz="2000" dirty="0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just"/>
                <a:r>
                  <a:rPr lang="en-GB" sz="2000" dirty="0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To ascertain if immunological tests can be useful to predict peculiar </a:t>
                </a:r>
                <a:r>
                  <a:rPr lang="en-GB" sz="2000" dirty="0" err="1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probiotic</a:t>
                </a:r>
                <a:r>
                  <a:rPr lang="en-GB" sz="2000" dirty="0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aptitudes and the safety of a new proposed </a:t>
                </a:r>
                <a:r>
                  <a:rPr lang="en-GB" sz="2000" dirty="0" err="1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probiotic</a:t>
                </a:r>
                <a:r>
                  <a:rPr lang="en-GB" sz="2000" dirty="0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strain.</a:t>
                </a:r>
                <a:r>
                  <a:rPr lang="en-US" sz="2000" dirty="0" smtClean="0">
                    <a:solidFill>
                      <a:srgbClr val="000066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endParaRPr lang="it-IT" sz="2000" dirty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3143240" y="1252823"/>
                <a:ext cx="285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66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b="1" dirty="0" smtClean="0">
                    <a:solidFill>
                      <a:srgbClr val="000066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rPr>
                  <a:t>Aim of the study </a:t>
                </a:r>
                <a:endParaRPr lang="it-IT" sz="2400" b="1" dirty="0">
                  <a:latin typeface="Comic Sans MS" pitchFamily="66" charset="0"/>
                </a:endParaRPr>
              </a:p>
            </p:txBody>
          </p:sp>
        </p:grpSp>
        <p:sp>
          <p:nvSpPr>
            <p:cNvPr id="13" name="Rettangolo arrotondato 12"/>
            <p:cNvSpPr/>
            <p:nvPr/>
          </p:nvSpPr>
          <p:spPr>
            <a:xfrm>
              <a:off x="285720" y="4214818"/>
              <a:ext cx="8572560" cy="1428760"/>
            </a:xfrm>
            <a:prstGeom prst="roundRect">
              <a:avLst>
                <a:gd name="adj" fmla="val 24534"/>
              </a:avLst>
            </a:prstGeom>
            <a:solidFill>
              <a:srgbClr val="82A5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00034" y="4429132"/>
              <a:ext cx="8143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dirty="0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Therefore, bacterial strains were characterized by using the </a:t>
              </a:r>
              <a:r>
                <a:rPr lang="en-GB" sz="2000" dirty="0" err="1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fAFLP</a:t>
              </a:r>
              <a:r>
                <a:rPr lang="en-GB" sz="2000" dirty="0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technique </a:t>
              </a:r>
              <a:r>
                <a:rPr lang="en-US" sz="2000" dirty="0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and their ability to modulate the immune response of mouse </a:t>
              </a:r>
              <a:r>
                <a:rPr lang="en-US" sz="2000" dirty="0" err="1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dendritic</a:t>
              </a:r>
              <a:r>
                <a:rPr lang="en-US" sz="2000" dirty="0" smtClean="0">
                  <a:solidFill>
                    <a:srgbClr val="000066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cells (DCs) was evaluated</a:t>
              </a:r>
              <a:r>
                <a:rPr lang="en-US" sz="2000" dirty="0" smtClean="0">
                  <a:solidFill>
                    <a:srgbClr val="000066"/>
                  </a:solidFill>
                </a:rPr>
                <a:t>. </a:t>
              </a:r>
              <a:endParaRPr lang="it-IT" sz="2000" dirty="0">
                <a:solidFill>
                  <a:srgbClr val="000066"/>
                </a:solidFill>
              </a:endParaRPr>
            </a:p>
          </p:txBody>
        </p:sp>
        <p:pic>
          <p:nvPicPr>
            <p:cNvPr id="12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171450" y="6378682"/>
            <a:ext cx="8849361" cy="407904"/>
            <a:chOff x="171450" y="6378682"/>
            <a:chExt cx="8849361" cy="40790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Rettangolo 6"/>
          <p:cNvSpPr/>
          <p:nvPr/>
        </p:nvSpPr>
        <p:spPr>
          <a:xfrm>
            <a:off x="0" y="714356"/>
            <a:ext cx="9144000" cy="55721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428596" y="1427704"/>
          <a:ext cx="8358246" cy="4658916"/>
        </p:xfrm>
        <a:graphic>
          <a:graphicData uri="http://schemas.openxmlformats.org/drawingml/2006/table">
            <a:tbl>
              <a:tblPr/>
              <a:tblGrid>
                <a:gridCol w="1380260"/>
                <a:gridCol w="2377115"/>
                <a:gridCol w="4600871"/>
              </a:tblGrid>
              <a:tr h="347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33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Species</a:t>
                      </a:r>
                      <a:endParaRPr kumimoji="0" 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6633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D7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666633"/>
                          </a:solidFill>
                          <a:latin typeface="Calibri"/>
                          <a:ea typeface="Calibri"/>
                          <a:cs typeface="Times New Roman"/>
                        </a:rPr>
                        <a:t>Strains</a:t>
                      </a:r>
                      <a:endParaRPr lang="it-IT" sz="2000" dirty="0">
                        <a:solidFill>
                          <a:srgbClr val="6666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D7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666633"/>
                          </a:solidFill>
                          <a:latin typeface="Calibri"/>
                          <a:ea typeface="Calibri"/>
                          <a:cs typeface="Times New Roman"/>
                        </a:rPr>
                        <a:t>Relevant characteristics</a:t>
                      </a:r>
                      <a:endParaRPr lang="it-IT" sz="2000" dirty="0">
                        <a:solidFill>
                          <a:srgbClr val="6666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D7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244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dvTT94c8263f.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dvTT94c8263f.I"/>
                        </a:rPr>
                        <a:t>L. </a:t>
                      </a:r>
                      <a:r>
                        <a:rPr lang="en-US" sz="1800" b="1" i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dvTT94c8263f.I"/>
                        </a:rPr>
                        <a:t>paracasei</a:t>
                      </a:r>
                      <a:endParaRPr lang="it-IT" sz="18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AdvTT5235d5a9"/>
                        </a:rPr>
                        <a:t>IMPC </a:t>
                      </a:r>
                      <a:r>
                        <a:rPr lang="en-US" sz="1600" b="1" dirty="0" smtClean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2.1 (LMG </a:t>
                      </a:r>
                      <a:r>
                        <a:rPr lang="en-US" sz="1600" b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AdvTT5235d5a9"/>
                        </a:rPr>
                        <a:t>P-22043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)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Probiotic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strain, isolated from human intestine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22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LMG P-17806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Probiotic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strain, isolated from human intestine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9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IMPC 4.1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Isolated  from human intestine</a:t>
                      </a:r>
                      <a:endParaRPr lang="en-US" sz="1400" b="1" noProof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64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LMG 23554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Unsafe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strain,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Isolated  from human blood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of a patient with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infective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endocarditis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strain is also capable of exacerbating colitis in mice and of translocation to extra-intestinal organs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22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ATCC 334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Reference strain, isolated  from dairy product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9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ISPA 882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Isolated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 </a:t>
                      </a: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from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processed meat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9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ISPA 1040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Isolated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 </a:t>
                      </a: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from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dairy product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9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ATCC 27216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Isolated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 </a:t>
                      </a: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from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human saliva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9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B44f3t (ISPA 960)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Isolated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 </a:t>
                      </a: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from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dairy product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9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B8S (ISPA 613) 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Isolated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 </a:t>
                      </a:r>
                      <a:r>
                        <a:rPr lang="it-IT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from</a:t>
                      </a: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dairy product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2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AdvTT5235d5a9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2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dvTT94c8263f.I"/>
                        </a:rPr>
                        <a:t>L. </a:t>
                      </a:r>
                      <a:r>
                        <a:rPr lang="en-US" sz="1800" b="1" i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dvTT94c8263f.I"/>
                        </a:rPr>
                        <a:t>casei</a:t>
                      </a:r>
                      <a:endParaRPr lang="it-IT" sz="18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AdvTT5235d5a9"/>
                        </a:rPr>
                        <a:t>ATCC 393</a:t>
                      </a:r>
                      <a:endParaRPr lang="it-IT" sz="1600" b="1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66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AdvTT5235d5a9"/>
                        </a:rPr>
                        <a:t>Reference strain, Isolated  from dairy product</a:t>
                      </a:r>
                      <a:endParaRPr lang="it-IT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D7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142844" y="71414"/>
            <a:ext cx="8786874" cy="1247483"/>
            <a:chOff x="142844" y="71414"/>
            <a:chExt cx="8786874" cy="124748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asellaDiTesto 10"/>
            <p:cNvSpPr txBox="1"/>
            <p:nvPr/>
          </p:nvSpPr>
          <p:spPr>
            <a:xfrm>
              <a:off x="1785918" y="857232"/>
              <a:ext cx="5572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Bacterial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strains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used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in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this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study</a:t>
              </a:r>
              <a:endParaRPr lang="it-IT" sz="2400" b="1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pic>
          <p:nvPicPr>
            <p:cNvPr id="9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uppo 96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1071538" y="1071546"/>
              <a:ext cx="700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Molecular characterization by </a:t>
              </a:r>
              <a:r>
                <a:rPr lang="en-US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fAFLP</a:t>
              </a:r>
              <a:r>
                <a:rPr lang="en-US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analysis</a:t>
              </a:r>
              <a:endParaRPr lang="en-US" sz="2400" b="1" dirty="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grpSp>
          <p:nvGrpSpPr>
            <p:cNvPr id="92" name="Gruppo 91"/>
            <p:cNvGrpSpPr/>
            <p:nvPr/>
          </p:nvGrpSpPr>
          <p:grpSpPr>
            <a:xfrm>
              <a:off x="1071538" y="2214554"/>
              <a:ext cx="5500726" cy="3571900"/>
              <a:chOff x="3748260" y="2500306"/>
              <a:chExt cx="5500726" cy="3571900"/>
            </a:xfrm>
          </p:grpSpPr>
          <p:sp>
            <p:nvSpPr>
              <p:cNvPr id="80" name="CasellaDiTesto 79"/>
              <p:cNvSpPr txBox="1"/>
              <p:nvPr/>
            </p:nvSpPr>
            <p:spPr>
              <a:xfrm>
                <a:off x="6891532" y="3733388"/>
                <a:ext cx="23574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>
                    <a:solidFill>
                      <a:srgbClr val="000066"/>
                    </a:solidFill>
                  </a:rPr>
                  <a:t>IMPC 2.1               (273) </a:t>
                </a:r>
                <a:endParaRPr lang="it-IT" sz="1600" b="1" dirty="0">
                  <a:solidFill>
                    <a:srgbClr val="000066"/>
                  </a:solidFill>
                </a:endParaRPr>
              </a:p>
            </p:txBody>
          </p:sp>
          <p:grpSp>
            <p:nvGrpSpPr>
              <p:cNvPr id="91" name="Gruppo 90"/>
              <p:cNvGrpSpPr/>
              <p:nvPr/>
            </p:nvGrpSpPr>
            <p:grpSpPr>
              <a:xfrm>
                <a:off x="3748260" y="2500306"/>
                <a:ext cx="5500726" cy="3571900"/>
                <a:chOff x="3748260" y="2500306"/>
                <a:chExt cx="5500726" cy="3571900"/>
              </a:xfrm>
            </p:grpSpPr>
            <p:grpSp>
              <p:nvGrpSpPr>
                <p:cNvPr id="82" name="Gruppo 81"/>
                <p:cNvGrpSpPr/>
                <p:nvPr/>
              </p:nvGrpSpPr>
              <p:grpSpPr>
                <a:xfrm>
                  <a:off x="4214810" y="2640464"/>
                  <a:ext cx="2962474" cy="3288866"/>
                  <a:chOff x="4429124" y="1284730"/>
                  <a:chExt cx="2962474" cy="3288866"/>
                </a:xfrm>
              </p:grpSpPr>
              <p:cxnSp>
                <p:nvCxnSpPr>
                  <p:cNvPr id="24" name="Connettore 1 23"/>
                  <p:cNvCxnSpPr/>
                  <p:nvPr/>
                </p:nvCxnSpPr>
                <p:spPr>
                  <a:xfrm>
                    <a:off x="4929190" y="1571612"/>
                    <a:ext cx="390706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ttore 1 24"/>
                  <p:cNvCxnSpPr/>
                  <p:nvPr/>
                </p:nvCxnSpPr>
                <p:spPr>
                  <a:xfrm>
                    <a:off x="5286380" y="1573200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ttore 1 25"/>
                  <p:cNvCxnSpPr/>
                  <p:nvPr/>
                </p:nvCxnSpPr>
                <p:spPr>
                  <a:xfrm>
                    <a:off x="5643570" y="1573200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ttore 1 26"/>
                  <p:cNvCxnSpPr/>
                  <p:nvPr/>
                </p:nvCxnSpPr>
                <p:spPr>
                  <a:xfrm flipV="1">
                    <a:off x="5962838" y="1571612"/>
                    <a:ext cx="428628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ttore 1 27"/>
                  <p:cNvCxnSpPr/>
                  <p:nvPr/>
                </p:nvCxnSpPr>
                <p:spPr>
                  <a:xfrm>
                    <a:off x="6357950" y="1571612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ttore 1 28"/>
                  <p:cNvCxnSpPr/>
                  <p:nvPr/>
                </p:nvCxnSpPr>
                <p:spPr>
                  <a:xfrm>
                    <a:off x="6715140" y="1571612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nettore 1 39"/>
                  <p:cNvCxnSpPr/>
                  <p:nvPr/>
                </p:nvCxnSpPr>
                <p:spPr>
                  <a:xfrm rot="5400000">
                    <a:off x="4530725" y="1540655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ttore 1 45"/>
                  <p:cNvCxnSpPr/>
                  <p:nvPr/>
                </p:nvCxnSpPr>
                <p:spPr>
                  <a:xfrm rot="5400000">
                    <a:off x="4887915" y="1539861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nettore 1 46"/>
                  <p:cNvCxnSpPr/>
                  <p:nvPr/>
                </p:nvCxnSpPr>
                <p:spPr>
                  <a:xfrm rot="5400000">
                    <a:off x="5245105" y="1539861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ttore 1 47"/>
                  <p:cNvCxnSpPr/>
                  <p:nvPr/>
                </p:nvCxnSpPr>
                <p:spPr>
                  <a:xfrm rot="5400000">
                    <a:off x="5603883" y="1539861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ttore 1 48"/>
                  <p:cNvCxnSpPr/>
                  <p:nvPr/>
                </p:nvCxnSpPr>
                <p:spPr>
                  <a:xfrm rot="5400000">
                    <a:off x="5959485" y="1531925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ttore 1 49"/>
                  <p:cNvCxnSpPr/>
                  <p:nvPr/>
                </p:nvCxnSpPr>
                <p:spPr>
                  <a:xfrm rot="5400000">
                    <a:off x="6316675" y="1540655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1 50"/>
                  <p:cNvCxnSpPr/>
                  <p:nvPr/>
                </p:nvCxnSpPr>
                <p:spPr>
                  <a:xfrm rot="5400000">
                    <a:off x="6673865" y="1530337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ttore 1 51"/>
                  <p:cNvCxnSpPr/>
                  <p:nvPr/>
                </p:nvCxnSpPr>
                <p:spPr>
                  <a:xfrm rot="5400000">
                    <a:off x="7032643" y="1539861"/>
                    <a:ext cx="80962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CasellaDiTesto 53"/>
                  <p:cNvSpPr txBox="1"/>
                  <p:nvPr/>
                </p:nvSpPr>
                <p:spPr>
                  <a:xfrm>
                    <a:off x="4429124" y="1285860"/>
                    <a:ext cx="42862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30</a:t>
                    </a:r>
                    <a:endParaRPr lang="it-IT" sz="1100" dirty="0"/>
                  </a:p>
                </p:txBody>
              </p:sp>
              <p:sp>
                <p:nvSpPr>
                  <p:cNvPr id="55" name="CasellaDiTesto 54"/>
                  <p:cNvSpPr txBox="1"/>
                  <p:nvPr/>
                </p:nvSpPr>
                <p:spPr>
                  <a:xfrm>
                    <a:off x="4786314" y="1284730"/>
                    <a:ext cx="357190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40</a:t>
                    </a:r>
                    <a:endParaRPr lang="it-IT" sz="1050" dirty="0"/>
                  </a:p>
                </p:txBody>
              </p:sp>
              <p:sp>
                <p:nvSpPr>
                  <p:cNvPr id="56" name="CasellaDiTesto 55"/>
                  <p:cNvSpPr txBox="1"/>
                  <p:nvPr/>
                </p:nvSpPr>
                <p:spPr>
                  <a:xfrm>
                    <a:off x="5143504" y="1285860"/>
                    <a:ext cx="428628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50</a:t>
                    </a:r>
                    <a:endParaRPr lang="it-IT" sz="1050" dirty="0"/>
                  </a:p>
                </p:txBody>
              </p:sp>
              <p:sp>
                <p:nvSpPr>
                  <p:cNvPr id="57" name="CasellaDiTesto 56"/>
                  <p:cNvSpPr txBox="1"/>
                  <p:nvPr/>
                </p:nvSpPr>
                <p:spPr>
                  <a:xfrm>
                    <a:off x="5500694" y="1285860"/>
                    <a:ext cx="357190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60</a:t>
                    </a:r>
                    <a:endParaRPr lang="it-IT" sz="1050" dirty="0"/>
                  </a:p>
                </p:txBody>
              </p:sp>
              <p:sp>
                <p:nvSpPr>
                  <p:cNvPr id="58" name="CasellaDiTesto 57"/>
                  <p:cNvSpPr txBox="1"/>
                  <p:nvPr/>
                </p:nvSpPr>
                <p:spPr>
                  <a:xfrm>
                    <a:off x="5857884" y="1285860"/>
                    <a:ext cx="428628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70</a:t>
                    </a:r>
                    <a:endParaRPr lang="it-IT" sz="1050" dirty="0"/>
                  </a:p>
                </p:txBody>
              </p:sp>
              <p:sp>
                <p:nvSpPr>
                  <p:cNvPr id="59" name="CasellaDiTesto 58"/>
                  <p:cNvSpPr txBox="1"/>
                  <p:nvPr/>
                </p:nvSpPr>
                <p:spPr>
                  <a:xfrm>
                    <a:off x="6215074" y="1285860"/>
                    <a:ext cx="428628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80</a:t>
                    </a:r>
                    <a:endParaRPr lang="it-IT" sz="1050" dirty="0"/>
                  </a:p>
                </p:txBody>
              </p:sp>
              <p:sp>
                <p:nvSpPr>
                  <p:cNvPr id="60" name="CasellaDiTesto 59"/>
                  <p:cNvSpPr txBox="1"/>
                  <p:nvPr/>
                </p:nvSpPr>
                <p:spPr>
                  <a:xfrm>
                    <a:off x="6572264" y="1285860"/>
                    <a:ext cx="357190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90</a:t>
                    </a:r>
                    <a:endParaRPr lang="it-IT" sz="1050" dirty="0"/>
                  </a:p>
                </p:txBody>
              </p:sp>
              <p:sp>
                <p:nvSpPr>
                  <p:cNvPr id="61" name="CasellaDiTesto 60"/>
                  <p:cNvSpPr txBox="1"/>
                  <p:nvPr/>
                </p:nvSpPr>
                <p:spPr>
                  <a:xfrm>
                    <a:off x="6820094" y="1285860"/>
                    <a:ext cx="571504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050" dirty="0" smtClean="0"/>
                      <a:t>  100</a:t>
                    </a:r>
                    <a:endParaRPr lang="it-IT" sz="1050" dirty="0"/>
                  </a:p>
                </p:txBody>
              </p:sp>
              <p:cxnSp>
                <p:nvCxnSpPr>
                  <p:cNvPr id="64" name="Connettore 1 63"/>
                  <p:cNvCxnSpPr/>
                  <p:nvPr/>
                </p:nvCxnSpPr>
                <p:spPr>
                  <a:xfrm rot="10800000">
                    <a:off x="6286512" y="2000241"/>
                    <a:ext cx="785818" cy="1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ttore 1 64"/>
                  <p:cNvCxnSpPr/>
                  <p:nvPr/>
                </p:nvCxnSpPr>
                <p:spPr>
                  <a:xfrm rot="5400000">
                    <a:off x="6143636" y="1857364"/>
                    <a:ext cx="284958" cy="794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nettore 1 67"/>
                  <p:cNvCxnSpPr/>
                  <p:nvPr/>
                </p:nvCxnSpPr>
                <p:spPr>
                  <a:xfrm rot="5400000">
                    <a:off x="5999966" y="2070884"/>
                    <a:ext cx="428628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nettore 1 68"/>
                  <p:cNvCxnSpPr/>
                  <p:nvPr/>
                </p:nvCxnSpPr>
                <p:spPr>
                  <a:xfrm rot="10800000">
                    <a:off x="6215074" y="2285992"/>
                    <a:ext cx="857256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ttore 1 69"/>
                  <p:cNvCxnSpPr/>
                  <p:nvPr/>
                </p:nvCxnSpPr>
                <p:spPr>
                  <a:xfrm rot="10800000">
                    <a:off x="6429388" y="2571744"/>
                    <a:ext cx="642942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nettore 1 70"/>
                  <p:cNvCxnSpPr/>
                  <p:nvPr/>
                </p:nvCxnSpPr>
                <p:spPr>
                  <a:xfrm rot="10800000">
                    <a:off x="6500826" y="3143248"/>
                    <a:ext cx="571504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ttore 1 71"/>
                  <p:cNvCxnSpPr/>
                  <p:nvPr/>
                </p:nvCxnSpPr>
                <p:spPr>
                  <a:xfrm rot="10800000">
                    <a:off x="6072198" y="3286125"/>
                    <a:ext cx="428628" cy="1591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ttore 1 72"/>
                  <p:cNvCxnSpPr/>
                  <p:nvPr/>
                </p:nvCxnSpPr>
                <p:spPr>
                  <a:xfrm rot="10800000">
                    <a:off x="6643702" y="3714752"/>
                    <a:ext cx="428628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Connettore 1 73"/>
                  <p:cNvCxnSpPr/>
                  <p:nvPr/>
                </p:nvCxnSpPr>
                <p:spPr>
                  <a:xfrm rot="10800000">
                    <a:off x="6643704" y="4000504"/>
                    <a:ext cx="428627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ttore 1 74"/>
                  <p:cNvCxnSpPr/>
                  <p:nvPr/>
                </p:nvCxnSpPr>
                <p:spPr>
                  <a:xfrm rot="10800000" flipV="1">
                    <a:off x="6215074" y="4286254"/>
                    <a:ext cx="857256" cy="1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ttore 1 75"/>
                  <p:cNvCxnSpPr/>
                  <p:nvPr/>
                </p:nvCxnSpPr>
                <p:spPr>
                  <a:xfrm rot="5400000">
                    <a:off x="5392743" y="3464719"/>
                    <a:ext cx="1214445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ttore 1 76"/>
                  <p:cNvCxnSpPr/>
                  <p:nvPr/>
                </p:nvCxnSpPr>
                <p:spPr>
                  <a:xfrm rot="10800000">
                    <a:off x="6000761" y="4071942"/>
                    <a:ext cx="214317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ttore 1 77"/>
                  <p:cNvCxnSpPr/>
                  <p:nvPr/>
                </p:nvCxnSpPr>
                <p:spPr>
                  <a:xfrm rot="10800000">
                    <a:off x="6215075" y="3857628"/>
                    <a:ext cx="428629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nettore 1 84"/>
                  <p:cNvCxnSpPr/>
                  <p:nvPr/>
                </p:nvCxnSpPr>
                <p:spPr>
                  <a:xfrm rot="10800000" flipV="1">
                    <a:off x="6286512" y="1714487"/>
                    <a:ext cx="785818" cy="1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ttore 1 106"/>
                  <p:cNvCxnSpPr/>
                  <p:nvPr/>
                </p:nvCxnSpPr>
                <p:spPr>
                  <a:xfrm rot="10800000">
                    <a:off x="6215074" y="1857365"/>
                    <a:ext cx="71438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nettore 1 120"/>
                  <p:cNvCxnSpPr/>
                  <p:nvPr/>
                </p:nvCxnSpPr>
                <p:spPr>
                  <a:xfrm rot="10800000">
                    <a:off x="6429388" y="2857496"/>
                    <a:ext cx="642942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nettore 1 121"/>
                  <p:cNvCxnSpPr/>
                  <p:nvPr/>
                </p:nvCxnSpPr>
                <p:spPr>
                  <a:xfrm rot="5400000">
                    <a:off x="6287306" y="2714620"/>
                    <a:ext cx="284958" cy="794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nettore 1 122"/>
                  <p:cNvCxnSpPr/>
                  <p:nvPr/>
                </p:nvCxnSpPr>
                <p:spPr>
                  <a:xfrm rot="5400000">
                    <a:off x="5821371" y="2393149"/>
                    <a:ext cx="642942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nettore 1 123"/>
                  <p:cNvCxnSpPr/>
                  <p:nvPr/>
                </p:nvCxnSpPr>
                <p:spPr>
                  <a:xfrm rot="10800000">
                    <a:off x="6143636" y="2714620"/>
                    <a:ext cx="285752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Connettore 1 126"/>
                  <p:cNvCxnSpPr/>
                  <p:nvPr/>
                </p:nvCxnSpPr>
                <p:spPr>
                  <a:xfrm rot="5400000">
                    <a:off x="5606660" y="2821380"/>
                    <a:ext cx="929488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nettore 1 127"/>
                  <p:cNvCxnSpPr/>
                  <p:nvPr/>
                </p:nvCxnSpPr>
                <p:spPr>
                  <a:xfrm rot="5400000">
                    <a:off x="6358744" y="3286124"/>
                    <a:ext cx="284958" cy="794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nettore 1 129"/>
                  <p:cNvCxnSpPr/>
                  <p:nvPr/>
                </p:nvCxnSpPr>
                <p:spPr>
                  <a:xfrm rot="5400000">
                    <a:off x="6500826" y="3856834"/>
                    <a:ext cx="284958" cy="794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nettore 1 130"/>
                  <p:cNvCxnSpPr/>
                  <p:nvPr/>
                </p:nvCxnSpPr>
                <p:spPr>
                  <a:xfrm rot="5400000">
                    <a:off x="6001554" y="4071941"/>
                    <a:ext cx="427835" cy="794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nettore 1 132"/>
                  <p:cNvCxnSpPr/>
                  <p:nvPr/>
                </p:nvCxnSpPr>
                <p:spPr>
                  <a:xfrm rot="5400000">
                    <a:off x="4000893" y="4000107"/>
                    <a:ext cx="1143008" cy="794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nettore 1 137"/>
                  <p:cNvCxnSpPr/>
                  <p:nvPr/>
                </p:nvCxnSpPr>
                <p:spPr>
                  <a:xfrm rot="10800000">
                    <a:off x="6500826" y="3429000"/>
                    <a:ext cx="571504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nettore 1 143"/>
                  <p:cNvCxnSpPr/>
                  <p:nvPr/>
                </p:nvCxnSpPr>
                <p:spPr>
                  <a:xfrm rot="10800000">
                    <a:off x="6072198" y="2357430"/>
                    <a:ext cx="71438" cy="1590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nettore 1 155"/>
                  <p:cNvCxnSpPr/>
                  <p:nvPr/>
                </p:nvCxnSpPr>
                <p:spPr>
                  <a:xfrm rot="10800000">
                    <a:off x="6010284" y="2855908"/>
                    <a:ext cx="61914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nettore 1 170"/>
                  <p:cNvCxnSpPr/>
                  <p:nvPr/>
                </p:nvCxnSpPr>
                <p:spPr>
                  <a:xfrm>
                    <a:off x="4572000" y="1571612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rgbClr val="00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nettore 1 174"/>
                  <p:cNvCxnSpPr/>
                  <p:nvPr/>
                </p:nvCxnSpPr>
                <p:spPr>
                  <a:xfrm rot="10800000">
                    <a:off x="6143636" y="2071678"/>
                    <a:ext cx="71438" cy="1590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ttore 1 61"/>
                  <p:cNvCxnSpPr/>
                  <p:nvPr/>
                </p:nvCxnSpPr>
                <p:spPr>
                  <a:xfrm rot="10800000">
                    <a:off x="4572000" y="4572008"/>
                    <a:ext cx="2500330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ttore 1 62"/>
                  <p:cNvCxnSpPr/>
                  <p:nvPr/>
                </p:nvCxnSpPr>
                <p:spPr>
                  <a:xfrm rot="10800000">
                    <a:off x="4572000" y="3429000"/>
                    <a:ext cx="1428760" cy="1588"/>
                  </a:xfrm>
                  <a:prstGeom prst="line">
                    <a:avLst/>
                  </a:prstGeom>
                  <a:ln w="19050">
                    <a:solidFill>
                      <a:srgbClr val="FF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CasellaDiTesto 65"/>
                <p:cNvSpPr txBox="1"/>
                <p:nvPr/>
              </p:nvSpPr>
              <p:spPr>
                <a:xfrm>
                  <a:off x="6929454" y="2876132"/>
                  <a:ext cx="231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ISPA 882               (254)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7" name="CasellaDiTesto 66"/>
                <p:cNvSpPr txBox="1"/>
                <p:nvPr/>
              </p:nvSpPr>
              <p:spPr>
                <a:xfrm>
                  <a:off x="6929454" y="3161884"/>
                  <a:ext cx="22480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LMG P-17806      (244)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9" name="CasellaDiTesto 78"/>
                <p:cNvSpPr txBox="1"/>
                <p:nvPr/>
              </p:nvSpPr>
              <p:spPr>
                <a:xfrm>
                  <a:off x="6929454" y="3447636"/>
                  <a:ext cx="231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LMG 23554          (251)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1" name="CasellaDiTesto 80"/>
                <p:cNvSpPr txBox="1"/>
                <p:nvPr/>
              </p:nvSpPr>
              <p:spPr>
                <a:xfrm>
                  <a:off x="6929454" y="4019140"/>
                  <a:ext cx="22480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IMPC 4.1              (265)                          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3" name="CasellaDiTesto 82"/>
                <p:cNvSpPr txBox="1"/>
                <p:nvPr/>
              </p:nvSpPr>
              <p:spPr>
                <a:xfrm>
                  <a:off x="6929454" y="4304892"/>
                  <a:ext cx="22480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ATCC 27216         (241)          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4" name="CasellaDiTesto 83"/>
                <p:cNvSpPr txBox="1"/>
                <p:nvPr/>
              </p:nvSpPr>
              <p:spPr>
                <a:xfrm>
                  <a:off x="6929454" y="4590644"/>
                  <a:ext cx="21766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ISPA 960               (240)         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6" name="CasellaDiTesto 85"/>
                <p:cNvSpPr txBox="1"/>
                <p:nvPr/>
              </p:nvSpPr>
              <p:spPr>
                <a:xfrm>
                  <a:off x="6929454" y="5162148"/>
                  <a:ext cx="231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ISPA 1040             (236)    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7" name="CasellaDiTesto 86"/>
                <p:cNvSpPr txBox="1"/>
                <p:nvPr/>
              </p:nvSpPr>
              <p:spPr>
                <a:xfrm>
                  <a:off x="6929454" y="4876396"/>
                  <a:ext cx="231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ISPA 613               (237)  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8" name="CasellaDiTesto 87"/>
                <p:cNvSpPr txBox="1"/>
                <p:nvPr/>
              </p:nvSpPr>
              <p:spPr>
                <a:xfrm>
                  <a:off x="6929454" y="5447900"/>
                  <a:ext cx="231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ATCC 334              (239)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89" name="CasellaDiTesto 88"/>
                <p:cNvSpPr txBox="1"/>
                <p:nvPr/>
              </p:nvSpPr>
              <p:spPr>
                <a:xfrm>
                  <a:off x="6929454" y="5733652"/>
                  <a:ext cx="2319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 smtClean="0">
                      <a:solidFill>
                        <a:srgbClr val="000066"/>
                      </a:solidFill>
                    </a:rPr>
                    <a:t>ATCC 393              (231)                </a:t>
                  </a:r>
                  <a:endParaRPr lang="it-IT" sz="1600" b="1" dirty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90" name="CasellaDiTesto 89"/>
                <p:cNvSpPr txBox="1"/>
                <p:nvPr/>
              </p:nvSpPr>
              <p:spPr>
                <a:xfrm>
                  <a:off x="3748260" y="2500306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dirty="0" err="1" smtClean="0"/>
                    <a:t>s</a:t>
                  </a:r>
                  <a:r>
                    <a:rPr lang="it-IT" baseline="-25000" dirty="0" err="1" smtClean="0"/>
                    <a:t>D</a:t>
                  </a:r>
                  <a:endParaRPr lang="it-IT" dirty="0"/>
                </a:p>
              </p:txBody>
            </p:sp>
          </p:grpSp>
        </p:grpSp>
        <p:grpSp>
          <p:nvGrpSpPr>
            <p:cNvPr id="109" name="Gruppo 108"/>
            <p:cNvGrpSpPr/>
            <p:nvPr/>
          </p:nvGrpSpPr>
          <p:grpSpPr>
            <a:xfrm>
              <a:off x="6286512" y="2786058"/>
              <a:ext cx="1819466" cy="3000396"/>
              <a:chOff x="5681492" y="2571744"/>
              <a:chExt cx="1819466" cy="3000396"/>
            </a:xfrm>
          </p:grpSpPr>
          <p:cxnSp>
            <p:nvCxnSpPr>
              <p:cNvPr id="94" name="Connettore 1 93"/>
              <p:cNvCxnSpPr/>
              <p:nvPr/>
            </p:nvCxnSpPr>
            <p:spPr>
              <a:xfrm>
                <a:off x="5681492" y="2571744"/>
                <a:ext cx="357190" cy="158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/>
              <p:cNvCxnSpPr/>
              <p:nvPr/>
            </p:nvCxnSpPr>
            <p:spPr>
              <a:xfrm>
                <a:off x="5681492" y="5143512"/>
                <a:ext cx="357190" cy="158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 rot="5400000" flipH="1" flipV="1">
                <a:off x="4752798" y="3857628"/>
                <a:ext cx="2571768" cy="158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CasellaDiTesto 116"/>
              <p:cNvSpPr txBox="1"/>
              <p:nvPr/>
            </p:nvSpPr>
            <p:spPr>
              <a:xfrm>
                <a:off x="6181558" y="3643314"/>
                <a:ext cx="1319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 smtClean="0">
                    <a:solidFill>
                      <a:srgbClr val="FF0000"/>
                    </a:solidFill>
                  </a:rPr>
                  <a:t>L. paracasei</a:t>
                </a:r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8" name="Connettore 1 117"/>
              <p:cNvCxnSpPr/>
              <p:nvPr/>
            </p:nvCxnSpPr>
            <p:spPr>
              <a:xfrm>
                <a:off x="6038682" y="3857628"/>
                <a:ext cx="152400" cy="1588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CasellaDiTesto 119"/>
              <p:cNvSpPr txBox="1"/>
              <p:nvPr/>
            </p:nvSpPr>
            <p:spPr>
              <a:xfrm>
                <a:off x="6238090" y="5202808"/>
                <a:ext cx="87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 smtClean="0">
                    <a:solidFill>
                      <a:srgbClr val="FF0000"/>
                    </a:solidFill>
                  </a:rPr>
                  <a:t>L. casei</a:t>
                </a:r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0" name="CasellaDiTesto 109"/>
            <p:cNvSpPr txBox="1"/>
            <p:nvPr/>
          </p:nvSpPr>
          <p:spPr>
            <a:xfrm>
              <a:off x="4286248" y="1928802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C0000"/>
                  </a:solidFill>
                </a:rPr>
                <a:t>Strains</a:t>
              </a:r>
              <a:r>
                <a:rPr lang="en-US" sz="2000" b="1" dirty="0" smtClean="0"/>
                <a:t>     </a:t>
              </a: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5357818" y="1785926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N. </a:t>
              </a:r>
              <a:r>
                <a:rPr lang="it-IT" b="1" dirty="0" err="1" smtClean="0">
                  <a:solidFill>
                    <a:srgbClr val="C00000"/>
                  </a:solidFill>
                </a:rPr>
                <a:t>of</a:t>
              </a:r>
              <a:r>
                <a:rPr lang="it-IT" b="1" dirty="0" smtClean="0">
                  <a:solidFill>
                    <a:srgbClr val="C00000"/>
                  </a:solidFill>
                </a:rPr>
                <a:t> DNA </a:t>
              </a:r>
              <a:r>
                <a:rPr lang="it-IT" b="1" dirty="0" err="1" smtClean="0">
                  <a:solidFill>
                    <a:srgbClr val="C00000"/>
                  </a:solidFill>
                </a:rPr>
                <a:t>fragments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pic>
          <p:nvPicPr>
            <p:cNvPr id="95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o 44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grpSp>
          <p:nvGrpSpPr>
            <p:cNvPr id="43" name="Gruppo 42"/>
            <p:cNvGrpSpPr/>
            <p:nvPr/>
          </p:nvGrpSpPr>
          <p:grpSpPr>
            <a:xfrm>
              <a:off x="0" y="71414"/>
              <a:ext cx="9144000" cy="6715172"/>
              <a:chOff x="0" y="71414"/>
              <a:chExt cx="9144000" cy="6715172"/>
            </a:xfrm>
          </p:grpSpPr>
          <p:sp>
            <p:nvSpPr>
              <p:cNvPr id="7" name="Rettangolo 6"/>
              <p:cNvSpPr/>
              <p:nvPr/>
            </p:nvSpPr>
            <p:spPr>
              <a:xfrm>
                <a:off x="0" y="714356"/>
                <a:ext cx="9144000" cy="55721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844" y="71414"/>
                <a:ext cx="1000132" cy="596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450" y="6378682"/>
                <a:ext cx="3015225" cy="407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43504" y="6563008"/>
                <a:ext cx="3877307" cy="223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3" name="CasellaDiTesto 92"/>
              <p:cNvSpPr txBox="1"/>
              <p:nvPr/>
            </p:nvSpPr>
            <p:spPr>
              <a:xfrm>
                <a:off x="642910" y="1071546"/>
                <a:ext cx="8429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66"/>
                    </a:solidFill>
                    <a:latin typeface="Comic Sans MS" pitchFamily="66" charset="0"/>
                  </a:rPr>
                  <a:t>Evaluation of bacterial </a:t>
                </a:r>
                <a:r>
                  <a:rPr lang="en-US" sz="2400" b="1" dirty="0" err="1" smtClean="0">
                    <a:solidFill>
                      <a:srgbClr val="000066"/>
                    </a:solidFill>
                    <a:latin typeface="Comic Sans MS" pitchFamily="66" charset="0"/>
                  </a:rPr>
                  <a:t>immunomodulotory</a:t>
                </a:r>
                <a:r>
                  <a:rPr lang="en-US" sz="2400" b="1" dirty="0" smtClean="0">
                    <a:solidFill>
                      <a:srgbClr val="000066"/>
                    </a:solidFill>
                    <a:latin typeface="Comic Sans MS" pitchFamily="66" charset="0"/>
                  </a:rPr>
                  <a:t> properties</a:t>
                </a:r>
                <a:endParaRPr lang="en-US" sz="2400" b="1" dirty="0">
                  <a:solidFill>
                    <a:srgbClr val="0000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6" name="Decisione 145"/>
              <p:cNvSpPr/>
              <p:nvPr/>
            </p:nvSpPr>
            <p:spPr>
              <a:xfrm>
                <a:off x="4429124" y="3596160"/>
                <a:ext cx="2357454" cy="1071570"/>
              </a:xfrm>
              <a:prstGeom prst="flowChartDecision">
                <a:avLst/>
              </a:prstGeom>
              <a:solidFill>
                <a:srgbClr val="99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CasellaDiTesto 91"/>
              <p:cNvSpPr txBox="1"/>
              <p:nvPr/>
            </p:nvSpPr>
            <p:spPr>
              <a:xfrm>
                <a:off x="857224" y="3416858"/>
                <a:ext cx="2097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 smtClean="0">
                    <a:latin typeface="Comic Sans MS" pitchFamily="66" charset="0"/>
                  </a:rPr>
                  <a:t>BALB/c </a:t>
                </a:r>
                <a:r>
                  <a:rPr lang="it-IT" b="1" dirty="0" err="1" smtClean="0">
                    <a:latin typeface="Comic Sans MS" pitchFamily="66" charset="0"/>
                  </a:rPr>
                  <a:t>mice</a:t>
                </a:r>
                <a:r>
                  <a:rPr lang="it-IT" b="1" dirty="0" smtClean="0">
                    <a:latin typeface="Comic Sans MS" pitchFamily="66" charset="0"/>
                  </a:rPr>
                  <a:t>     </a:t>
                </a:r>
                <a:endParaRPr lang="it-IT" b="1" dirty="0">
                  <a:latin typeface="Comic Sans MS" pitchFamily="66" charset="0"/>
                </a:endParaRPr>
              </a:p>
            </p:txBody>
          </p:sp>
          <p:sp>
            <p:nvSpPr>
              <p:cNvPr id="99" name="CasellaDiTesto 98"/>
              <p:cNvSpPr txBox="1"/>
              <p:nvPr/>
            </p:nvSpPr>
            <p:spPr>
              <a:xfrm>
                <a:off x="5059756" y="2738904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LPS 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CasellaDiTesto 99"/>
              <p:cNvSpPr txBox="1"/>
              <p:nvPr/>
            </p:nvSpPr>
            <p:spPr>
              <a:xfrm>
                <a:off x="3571869" y="1857364"/>
                <a:ext cx="13573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immature 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dedritic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cells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iDC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5" name="Connettore 2 114"/>
              <p:cNvCxnSpPr/>
              <p:nvPr/>
            </p:nvCxnSpPr>
            <p:spPr>
              <a:xfrm>
                <a:off x="2571736" y="2928934"/>
                <a:ext cx="1071570" cy="167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2 115"/>
              <p:cNvCxnSpPr/>
              <p:nvPr/>
            </p:nvCxnSpPr>
            <p:spPr>
              <a:xfrm>
                <a:off x="4929190" y="3094506"/>
                <a:ext cx="85725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29" name="CasellaDiTesto 128"/>
              <p:cNvSpPr txBox="1"/>
              <p:nvPr/>
            </p:nvSpPr>
            <p:spPr>
              <a:xfrm>
                <a:off x="6000760" y="1785926"/>
                <a:ext cx="13573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mature 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dedritic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cells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mDC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2" name="Connettore 2 131"/>
              <p:cNvCxnSpPr/>
              <p:nvPr/>
            </p:nvCxnSpPr>
            <p:spPr>
              <a:xfrm rot="16200000" flipH="1">
                <a:off x="3679025" y="4274821"/>
                <a:ext cx="1071569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7" name="CasellaDiTesto 136"/>
              <p:cNvSpPr txBox="1"/>
              <p:nvPr/>
            </p:nvSpPr>
            <p:spPr>
              <a:xfrm>
                <a:off x="4714877" y="3786190"/>
                <a:ext cx="18573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Treatment</a:t>
                </a:r>
              </a:p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 with</a:t>
                </a:r>
                <a:r>
                  <a:rPr lang="en-US" sz="14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b="1" i="1" dirty="0" smtClean="0">
                    <a:latin typeface="Arial" pitchFamily="34" charset="0"/>
                    <a:cs typeface="Arial" pitchFamily="34" charset="0"/>
                  </a:rPr>
                  <a:t>L.  paracasei  </a:t>
                </a: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strains</a:t>
                </a:r>
                <a:r>
                  <a:rPr lang="it-IT" sz="1400" b="1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9" name="Connettore 2 138"/>
              <p:cNvCxnSpPr/>
              <p:nvPr/>
            </p:nvCxnSpPr>
            <p:spPr>
              <a:xfrm rot="10800000" flipV="1">
                <a:off x="2714612" y="3571876"/>
                <a:ext cx="1000132" cy="9286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0" name="Connettore 2 139"/>
              <p:cNvCxnSpPr/>
              <p:nvPr/>
            </p:nvCxnSpPr>
            <p:spPr>
              <a:xfrm rot="16200000" flipH="1">
                <a:off x="6622268" y="3860478"/>
                <a:ext cx="1143010" cy="614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52" name="Rettangolo arrotondato 151"/>
              <p:cNvSpPr/>
              <p:nvPr/>
            </p:nvSpPr>
            <p:spPr>
              <a:xfrm>
                <a:off x="1071538" y="4667730"/>
                <a:ext cx="1500198" cy="92869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8" name="CasellaDiTesto 157"/>
              <p:cNvSpPr txBox="1"/>
              <p:nvPr/>
            </p:nvSpPr>
            <p:spPr>
              <a:xfrm>
                <a:off x="1071538" y="4643446"/>
                <a:ext cx="15716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Effect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 on DC </a:t>
                </a:r>
                <a:r>
                  <a:rPr lang="it-IT" sz="1400" b="1" dirty="0" err="1" smtClean="0">
                    <a:latin typeface="Arial" pitchFamily="34" charset="0"/>
                    <a:cs typeface="Arial" pitchFamily="34" charset="0"/>
                  </a:rPr>
                  <a:t>maturation</a:t>
                </a:r>
                <a:r>
                  <a:rPr lang="it-IT" sz="1400" b="1" dirty="0" smtClean="0">
                    <a:latin typeface="Arial" pitchFamily="34" charset="0"/>
                    <a:cs typeface="Arial" pitchFamily="34" charset="0"/>
                  </a:rPr>
                  <a:t>: CD11c, CD40, CD80, CD86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1" name="Gruppo 160"/>
              <p:cNvGrpSpPr/>
              <p:nvPr/>
            </p:nvGrpSpPr>
            <p:grpSpPr>
              <a:xfrm>
                <a:off x="3286116" y="4953482"/>
                <a:ext cx="1928826" cy="928694"/>
                <a:chOff x="2714612" y="4929198"/>
                <a:chExt cx="1928826" cy="928694"/>
              </a:xfrm>
            </p:grpSpPr>
            <p:sp>
              <p:nvSpPr>
                <p:cNvPr id="153" name="Rettangolo arrotondato 152"/>
                <p:cNvSpPr/>
                <p:nvPr/>
              </p:nvSpPr>
              <p:spPr>
                <a:xfrm>
                  <a:off x="2786050" y="4929198"/>
                  <a:ext cx="1857388" cy="92869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9" name="CasellaDiTesto 158"/>
                <p:cNvSpPr txBox="1"/>
                <p:nvPr/>
              </p:nvSpPr>
              <p:spPr>
                <a:xfrm>
                  <a:off x="2714612" y="5047790"/>
                  <a:ext cx="192882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err="1" smtClean="0">
                      <a:latin typeface="Arial" pitchFamily="34" charset="0"/>
                      <a:cs typeface="Arial" pitchFamily="34" charset="0"/>
                    </a:rPr>
                    <a:t>Effect</a:t>
                  </a:r>
                  <a:r>
                    <a:rPr lang="it-IT" sz="1400" b="1" dirty="0" smtClean="0">
                      <a:latin typeface="Arial" pitchFamily="34" charset="0"/>
                      <a:cs typeface="Arial" pitchFamily="34" charset="0"/>
                    </a:rPr>
                    <a:t> on </a:t>
                  </a:r>
                  <a:r>
                    <a:rPr lang="it-IT" sz="1400" b="1" dirty="0" err="1" smtClean="0">
                      <a:latin typeface="Arial" pitchFamily="34" charset="0"/>
                      <a:cs typeface="Arial" pitchFamily="34" charset="0"/>
                    </a:rPr>
                    <a:t>cytokine</a:t>
                  </a:r>
                  <a:r>
                    <a:rPr lang="it-IT" sz="1400" b="1" dirty="0" smtClean="0">
                      <a:latin typeface="Arial" pitchFamily="34" charset="0"/>
                      <a:cs typeface="Arial" pitchFamily="34" charset="0"/>
                    </a:rPr>
                    <a:t> production: TNF-</a:t>
                  </a:r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α</a:t>
                  </a:r>
                  <a:r>
                    <a:rPr lang="it-IT" sz="1400" b="1" dirty="0" smtClean="0">
                      <a:latin typeface="Arial" pitchFamily="34" charset="0"/>
                      <a:cs typeface="Arial" pitchFamily="34" charset="0"/>
                    </a:rPr>
                    <a:t>, IL-2, IL-10, IL-12</a:t>
                  </a:r>
                  <a:endParaRPr lang="it-IT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2" name="Gruppo 161"/>
              <p:cNvGrpSpPr/>
              <p:nvPr/>
            </p:nvGrpSpPr>
            <p:grpSpPr>
              <a:xfrm>
                <a:off x="6643702" y="4882044"/>
                <a:ext cx="1928826" cy="928694"/>
                <a:chOff x="2714612" y="4929198"/>
                <a:chExt cx="1928826" cy="928694"/>
              </a:xfrm>
            </p:grpSpPr>
            <p:sp>
              <p:nvSpPr>
                <p:cNvPr id="163" name="Rettangolo arrotondato 162"/>
                <p:cNvSpPr/>
                <p:nvPr/>
              </p:nvSpPr>
              <p:spPr>
                <a:xfrm>
                  <a:off x="2786050" y="4929198"/>
                  <a:ext cx="1857388" cy="92869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4" name="CasellaDiTesto 163"/>
                <p:cNvSpPr txBox="1"/>
                <p:nvPr/>
              </p:nvSpPr>
              <p:spPr>
                <a:xfrm>
                  <a:off x="2714612" y="5047790"/>
                  <a:ext cx="192882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err="1" smtClean="0">
                      <a:latin typeface="Arial" pitchFamily="34" charset="0"/>
                      <a:cs typeface="Arial" pitchFamily="34" charset="0"/>
                    </a:rPr>
                    <a:t>Effect</a:t>
                  </a:r>
                  <a:r>
                    <a:rPr lang="it-IT" sz="1400" b="1" dirty="0" smtClean="0">
                      <a:latin typeface="Arial" pitchFamily="34" charset="0"/>
                      <a:cs typeface="Arial" pitchFamily="34" charset="0"/>
                    </a:rPr>
                    <a:t> on </a:t>
                  </a:r>
                  <a:r>
                    <a:rPr lang="it-IT" sz="1400" b="1" dirty="0" err="1" smtClean="0">
                      <a:latin typeface="Arial" pitchFamily="34" charset="0"/>
                      <a:cs typeface="Arial" pitchFamily="34" charset="0"/>
                    </a:rPr>
                    <a:t>cytokine</a:t>
                  </a:r>
                  <a:r>
                    <a:rPr lang="it-IT" sz="1400" b="1" dirty="0" smtClean="0">
                      <a:latin typeface="Arial" pitchFamily="34" charset="0"/>
                      <a:cs typeface="Arial" pitchFamily="34" charset="0"/>
                    </a:rPr>
                    <a:t> production: TNF-</a:t>
                  </a:r>
                  <a:r>
                    <a:rPr lang="el-GR" sz="1400" b="1" dirty="0" smtClean="0">
                      <a:latin typeface="Arial" pitchFamily="34" charset="0"/>
                      <a:cs typeface="Arial" pitchFamily="34" charset="0"/>
                    </a:rPr>
                    <a:t>α</a:t>
                  </a:r>
                  <a:r>
                    <a:rPr lang="it-IT" sz="1400" b="1" dirty="0" smtClean="0">
                      <a:latin typeface="Arial" pitchFamily="34" charset="0"/>
                      <a:cs typeface="Arial" pitchFamily="34" charset="0"/>
                    </a:rPr>
                    <a:t>, IL-2, IL-10, IL-12</a:t>
                  </a:r>
                  <a:endParaRPr lang="it-IT" sz="1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1266" name="Picture 2" descr="http://aws.labome.com/figure/te-113-2.png"/>
              <p:cNvPicPr>
                <a:picLocks noChangeAspect="1" noChangeArrowheads="1"/>
              </p:cNvPicPr>
              <p:nvPr/>
            </p:nvPicPr>
            <p:blipFill>
              <a:blip r:embed="rId6"/>
              <a:srcRect l="14407"/>
              <a:stretch>
                <a:fillRect/>
              </a:stretch>
            </p:blipFill>
            <p:spPr bwMode="auto">
              <a:xfrm>
                <a:off x="857224" y="2312946"/>
                <a:ext cx="1500198" cy="1044616"/>
              </a:xfrm>
              <a:prstGeom prst="rect">
                <a:avLst/>
              </a:prstGeom>
              <a:noFill/>
            </p:spPr>
          </p:pic>
          <p:grpSp>
            <p:nvGrpSpPr>
              <p:cNvPr id="35" name="Gruppo 34"/>
              <p:cNvGrpSpPr/>
              <p:nvPr/>
            </p:nvGrpSpPr>
            <p:grpSpPr>
              <a:xfrm rot="21102545">
                <a:off x="3643306" y="2571744"/>
                <a:ext cx="1071570" cy="1109833"/>
                <a:chOff x="3234906" y="961845"/>
                <a:chExt cx="2589362" cy="2261559"/>
              </a:xfrm>
            </p:grpSpPr>
            <p:sp>
              <p:nvSpPr>
                <p:cNvPr id="36" name="Ovale 35"/>
                <p:cNvSpPr/>
                <p:nvPr/>
              </p:nvSpPr>
              <p:spPr>
                <a:xfrm>
                  <a:off x="4286248" y="1714488"/>
                  <a:ext cx="857256" cy="78581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Figura a mano libera 36"/>
                <p:cNvSpPr/>
                <p:nvPr/>
              </p:nvSpPr>
              <p:spPr>
                <a:xfrm>
                  <a:off x="3234906" y="961845"/>
                  <a:ext cx="2589362" cy="2261559"/>
                </a:xfrm>
                <a:custGeom>
                  <a:avLst/>
                  <a:gdLst>
                    <a:gd name="connsiteX0" fmla="*/ 1431985 w 2589362"/>
                    <a:gd name="connsiteY0" fmla="*/ 746185 h 2261559"/>
                    <a:gd name="connsiteX1" fmla="*/ 1587260 w 2589362"/>
                    <a:gd name="connsiteY1" fmla="*/ 539151 h 2261559"/>
                    <a:gd name="connsiteX2" fmla="*/ 1552754 w 2589362"/>
                    <a:gd name="connsiteY2" fmla="*/ 297612 h 2261559"/>
                    <a:gd name="connsiteX3" fmla="*/ 1518249 w 2589362"/>
                    <a:gd name="connsiteY3" fmla="*/ 116457 h 2261559"/>
                    <a:gd name="connsiteX4" fmla="*/ 1656271 w 2589362"/>
                    <a:gd name="connsiteY4" fmla="*/ 12940 h 2261559"/>
                    <a:gd name="connsiteX5" fmla="*/ 1639019 w 2589362"/>
                    <a:gd name="connsiteY5" fmla="*/ 194095 h 2261559"/>
                    <a:gd name="connsiteX6" fmla="*/ 1733909 w 2589362"/>
                    <a:gd name="connsiteY6" fmla="*/ 461513 h 2261559"/>
                    <a:gd name="connsiteX7" fmla="*/ 1716656 w 2589362"/>
                    <a:gd name="connsiteY7" fmla="*/ 789317 h 2261559"/>
                    <a:gd name="connsiteX8" fmla="*/ 1863305 w 2589362"/>
                    <a:gd name="connsiteY8" fmla="*/ 547778 h 2261559"/>
                    <a:gd name="connsiteX9" fmla="*/ 1992702 w 2589362"/>
                    <a:gd name="connsiteY9" fmla="*/ 444261 h 2261559"/>
                    <a:gd name="connsiteX10" fmla="*/ 1958196 w 2589362"/>
                    <a:gd name="connsiteY10" fmla="*/ 616789 h 2261559"/>
                    <a:gd name="connsiteX11" fmla="*/ 1863305 w 2589362"/>
                    <a:gd name="connsiteY11" fmla="*/ 746185 h 2261559"/>
                    <a:gd name="connsiteX12" fmla="*/ 2208362 w 2589362"/>
                    <a:gd name="connsiteY12" fmla="*/ 737559 h 2261559"/>
                    <a:gd name="connsiteX13" fmla="*/ 2320505 w 2589362"/>
                    <a:gd name="connsiteY13" fmla="*/ 565030 h 2261559"/>
                    <a:gd name="connsiteX14" fmla="*/ 2406769 w 2589362"/>
                    <a:gd name="connsiteY14" fmla="*/ 806570 h 2261559"/>
                    <a:gd name="connsiteX15" fmla="*/ 2173856 w 2589362"/>
                    <a:gd name="connsiteY15" fmla="*/ 884208 h 2261559"/>
                    <a:gd name="connsiteX16" fmla="*/ 2104845 w 2589362"/>
                    <a:gd name="connsiteY16" fmla="*/ 1022230 h 2261559"/>
                    <a:gd name="connsiteX17" fmla="*/ 2035834 w 2589362"/>
                    <a:gd name="connsiteY17" fmla="*/ 1073989 h 2261559"/>
                    <a:gd name="connsiteX18" fmla="*/ 2277373 w 2589362"/>
                    <a:gd name="connsiteY18" fmla="*/ 1143000 h 2261559"/>
                    <a:gd name="connsiteX19" fmla="*/ 2527539 w 2589362"/>
                    <a:gd name="connsiteY19" fmla="*/ 1030857 h 2261559"/>
                    <a:gd name="connsiteX20" fmla="*/ 2527539 w 2589362"/>
                    <a:gd name="connsiteY20" fmla="*/ 1177506 h 2261559"/>
                    <a:gd name="connsiteX21" fmla="*/ 2156603 w 2589362"/>
                    <a:gd name="connsiteY21" fmla="*/ 1246517 h 2261559"/>
                    <a:gd name="connsiteX22" fmla="*/ 2035834 w 2589362"/>
                    <a:gd name="connsiteY22" fmla="*/ 1263770 h 2261559"/>
                    <a:gd name="connsiteX23" fmla="*/ 2355011 w 2589362"/>
                    <a:gd name="connsiteY23" fmla="*/ 1444925 h 2261559"/>
                    <a:gd name="connsiteX24" fmla="*/ 2424022 w 2589362"/>
                    <a:gd name="connsiteY24" fmla="*/ 1539815 h 2261559"/>
                    <a:gd name="connsiteX25" fmla="*/ 2277373 w 2589362"/>
                    <a:gd name="connsiteY25" fmla="*/ 1574321 h 2261559"/>
                    <a:gd name="connsiteX26" fmla="*/ 2173856 w 2589362"/>
                    <a:gd name="connsiteY26" fmla="*/ 1505310 h 2261559"/>
                    <a:gd name="connsiteX27" fmla="*/ 2113471 w 2589362"/>
                    <a:gd name="connsiteY27" fmla="*/ 1393166 h 2261559"/>
                    <a:gd name="connsiteX28" fmla="*/ 2044460 w 2589362"/>
                    <a:gd name="connsiteY28" fmla="*/ 1660585 h 2261559"/>
                    <a:gd name="connsiteX29" fmla="*/ 1966822 w 2589362"/>
                    <a:gd name="connsiteY29" fmla="*/ 1893498 h 2261559"/>
                    <a:gd name="connsiteX30" fmla="*/ 1897811 w 2589362"/>
                    <a:gd name="connsiteY30" fmla="*/ 1574321 h 2261559"/>
                    <a:gd name="connsiteX31" fmla="*/ 1742536 w 2589362"/>
                    <a:gd name="connsiteY31" fmla="*/ 2048774 h 2261559"/>
                    <a:gd name="connsiteX32" fmla="*/ 1733909 w 2589362"/>
                    <a:gd name="connsiteY32" fmla="*/ 2083280 h 2261559"/>
                    <a:gd name="connsiteX33" fmla="*/ 1699403 w 2589362"/>
                    <a:gd name="connsiteY33" fmla="*/ 2143664 h 2261559"/>
                    <a:gd name="connsiteX34" fmla="*/ 1587260 w 2589362"/>
                    <a:gd name="connsiteY34" fmla="*/ 2238555 h 2261559"/>
                    <a:gd name="connsiteX35" fmla="*/ 1595886 w 2589362"/>
                    <a:gd name="connsiteY35" fmla="*/ 2005642 h 2261559"/>
                    <a:gd name="connsiteX36" fmla="*/ 1690777 w 2589362"/>
                    <a:gd name="connsiteY36" fmla="*/ 1677838 h 2261559"/>
                    <a:gd name="connsiteX37" fmla="*/ 1500996 w 2589362"/>
                    <a:gd name="connsiteY37" fmla="*/ 1720970 h 2261559"/>
                    <a:gd name="connsiteX38" fmla="*/ 1345720 w 2589362"/>
                    <a:gd name="connsiteY38" fmla="*/ 1971136 h 2261559"/>
                    <a:gd name="connsiteX39" fmla="*/ 1285336 w 2589362"/>
                    <a:gd name="connsiteY39" fmla="*/ 1764102 h 2261559"/>
                    <a:gd name="connsiteX40" fmla="*/ 1242203 w 2589362"/>
                    <a:gd name="connsiteY40" fmla="*/ 2048774 h 2261559"/>
                    <a:gd name="connsiteX41" fmla="*/ 1035169 w 2589362"/>
                    <a:gd name="connsiteY41" fmla="*/ 2212676 h 2261559"/>
                    <a:gd name="connsiteX42" fmla="*/ 1112807 w 2589362"/>
                    <a:gd name="connsiteY42" fmla="*/ 2005642 h 2261559"/>
                    <a:gd name="connsiteX43" fmla="*/ 1164566 w 2589362"/>
                    <a:gd name="connsiteY43" fmla="*/ 1660585 h 2261559"/>
                    <a:gd name="connsiteX44" fmla="*/ 603849 w 2589362"/>
                    <a:gd name="connsiteY44" fmla="*/ 1738223 h 2261559"/>
                    <a:gd name="connsiteX45" fmla="*/ 879894 w 2589362"/>
                    <a:gd name="connsiteY45" fmla="*/ 1410419 h 2261559"/>
                    <a:gd name="connsiteX46" fmla="*/ 103517 w 2589362"/>
                    <a:gd name="connsiteY46" fmla="*/ 1626080 h 2261559"/>
                    <a:gd name="connsiteX47" fmla="*/ 258792 w 2589362"/>
                    <a:gd name="connsiteY47" fmla="*/ 1367287 h 2261559"/>
                    <a:gd name="connsiteX48" fmla="*/ 560717 w 2589362"/>
                    <a:gd name="connsiteY48" fmla="*/ 1350034 h 2261559"/>
                    <a:gd name="connsiteX49" fmla="*/ 992037 w 2589362"/>
                    <a:gd name="connsiteY49" fmla="*/ 1177506 h 2261559"/>
                    <a:gd name="connsiteX50" fmla="*/ 483079 w 2589362"/>
                    <a:gd name="connsiteY50" fmla="*/ 1160253 h 2261559"/>
                    <a:gd name="connsiteX51" fmla="*/ 681486 w 2589362"/>
                    <a:gd name="connsiteY51" fmla="*/ 987725 h 2261559"/>
                    <a:gd name="connsiteX52" fmla="*/ 1000664 w 2589362"/>
                    <a:gd name="connsiteY52" fmla="*/ 1004978 h 2261559"/>
                    <a:gd name="connsiteX53" fmla="*/ 405441 w 2589362"/>
                    <a:gd name="connsiteY53" fmla="*/ 590910 h 2261559"/>
                    <a:gd name="connsiteX54" fmla="*/ 1035169 w 2589362"/>
                    <a:gd name="connsiteY54" fmla="*/ 806570 h 2261559"/>
                    <a:gd name="connsiteX55" fmla="*/ 793630 w 2589362"/>
                    <a:gd name="connsiteY55" fmla="*/ 478766 h 2261559"/>
                    <a:gd name="connsiteX56" fmla="*/ 1164566 w 2589362"/>
                    <a:gd name="connsiteY56" fmla="*/ 711680 h 2261559"/>
                    <a:gd name="connsiteX57" fmla="*/ 785003 w 2589362"/>
                    <a:gd name="connsiteY57" fmla="*/ 306238 h 2261559"/>
                    <a:gd name="connsiteX58" fmla="*/ 1052422 w 2589362"/>
                    <a:gd name="connsiteY58" fmla="*/ 271732 h 2261559"/>
                    <a:gd name="connsiteX59" fmla="*/ 1190445 w 2589362"/>
                    <a:gd name="connsiteY59" fmla="*/ 521898 h 2261559"/>
                    <a:gd name="connsiteX60" fmla="*/ 1431985 w 2589362"/>
                    <a:gd name="connsiteY60" fmla="*/ 746185 h 226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589362" h="2261559">
                      <a:moveTo>
                        <a:pt x="1431985" y="746185"/>
                      </a:moveTo>
                      <a:cubicBezTo>
                        <a:pt x="1498121" y="749060"/>
                        <a:pt x="1567132" y="613913"/>
                        <a:pt x="1587260" y="539151"/>
                      </a:cubicBezTo>
                      <a:cubicBezTo>
                        <a:pt x="1607388" y="464389"/>
                        <a:pt x="1564256" y="368061"/>
                        <a:pt x="1552754" y="297612"/>
                      </a:cubicBezTo>
                      <a:cubicBezTo>
                        <a:pt x="1541252" y="227163"/>
                        <a:pt x="1500996" y="163902"/>
                        <a:pt x="1518249" y="116457"/>
                      </a:cubicBezTo>
                      <a:cubicBezTo>
                        <a:pt x="1535502" y="69012"/>
                        <a:pt x="1636143" y="0"/>
                        <a:pt x="1656271" y="12940"/>
                      </a:cubicBezTo>
                      <a:cubicBezTo>
                        <a:pt x="1676399" y="25880"/>
                        <a:pt x="1626079" y="119333"/>
                        <a:pt x="1639019" y="194095"/>
                      </a:cubicBezTo>
                      <a:cubicBezTo>
                        <a:pt x="1651959" y="268857"/>
                        <a:pt x="1720970" y="362309"/>
                        <a:pt x="1733909" y="461513"/>
                      </a:cubicBezTo>
                      <a:cubicBezTo>
                        <a:pt x="1746848" y="560717"/>
                        <a:pt x="1695090" y="774940"/>
                        <a:pt x="1716656" y="789317"/>
                      </a:cubicBezTo>
                      <a:cubicBezTo>
                        <a:pt x="1738222" y="803694"/>
                        <a:pt x="1817297" y="605287"/>
                        <a:pt x="1863305" y="547778"/>
                      </a:cubicBezTo>
                      <a:cubicBezTo>
                        <a:pt x="1909313" y="490269"/>
                        <a:pt x="1976887" y="432759"/>
                        <a:pt x="1992702" y="444261"/>
                      </a:cubicBezTo>
                      <a:cubicBezTo>
                        <a:pt x="2008517" y="455763"/>
                        <a:pt x="1979762" y="566468"/>
                        <a:pt x="1958196" y="616789"/>
                      </a:cubicBezTo>
                      <a:cubicBezTo>
                        <a:pt x="1936630" y="667110"/>
                        <a:pt x="1821611" y="726057"/>
                        <a:pt x="1863305" y="746185"/>
                      </a:cubicBezTo>
                      <a:cubicBezTo>
                        <a:pt x="1904999" y="766313"/>
                        <a:pt x="2132162" y="767751"/>
                        <a:pt x="2208362" y="737559"/>
                      </a:cubicBezTo>
                      <a:cubicBezTo>
                        <a:pt x="2284562" y="707367"/>
                        <a:pt x="2287437" y="553528"/>
                        <a:pt x="2320505" y="565030"/>
                      </a:cubicBezTo>
                      <a:cubicBezTo>
                        <a:pt x="2353573" y="576532"/>
                        <a:pt x="2431210" y="753374"/>
                        <a:pt x="2406769" y="806570"/>
                      </a:cubicBezTo>
                      <a:cubicBezTo>
                        <a:pt x="2382328" y="859766"/>
                        <a:pt x="2224177" y="848265"/>
                        <a:pt x="2173856" y="884208"/>
                      </a:cubicBezTo>
                      <a:cubicBezTo>
                        <a:pt x="2123535" y="920151"/>
                        <a:pt x="2127849" y="990600"/>
                        <a:pt x="2104845" y="1022230"/>
                      </a:cubicBezTo>
                      <a:cubicBezTo>
                        <a:pt x="2081841" y="1053860"/>
                        <a:pt x="2007079" y="1053861"/>
                        <a:pt x="2035834" y="1073989"/>
                      </a:cubicBezTo>
                      <a:cubicBezTo>
                        <a:pt x="2064589" y="1094117"/>
                        <a:pt x="2195422" y="1150189"/>
                        <a:pt x="2277373" y="1143000"/>
                      </a:cubicBezTo>
                      <a:cubicBezTo>
                        <a:pt x="2359324" y="1135811"/>
                        <a:pt x="2485845" y="1025106"/>
                        <a:pt x="2527539" y="1030857"/>
                      </a:cubicBezTo>
                      <a:cubicBezTo>
                        <a:pt x="2569233" y="1036608"/>
                        <a:pt x="2589362" y="1141563"/>
                        <a:pt x="2527539" y="1177506"/>
                      </a:cubicBezTo>
                      <a:cubicBezTo>
                        <a:pt x="2465716" y="1213449"/>
                        <a:pt x="2238554" y="1232140"/>
                        <a:pt x="2156603" y="1246517"/>
                      </a:cubicBezTo>
                      <a:cubicBezTo>
                        <a:pt x="2074652" y="1260894"/>
                        <a:pt x="2002766" y="1230702"/>
                        <a:pt x="2035834" y="1263770"/>
                      </a:cubicBezTo>
                      <a:cubicBezTo>
                        <a:pt x="2068902" y="1296838"/>
                        <a:pt x="2290313" y="1398918"/>
                        <a:pt x="2355011" y="1444925"/>
                      </a:cubicBezTo>
                      <a:cubicBezTo>
                        <a:pt x="2419709" y="1490932"/>
                        <a:pt x="2436962" y="1518249"/>
                        <a:pt x="2424022" y="1539815"/>
                      </a:cubicBezTo>
                      <a:cubicBezTo>
                        <a:pt x="2411082" y="1561381"/>
                        <a:pt x="2319067" y="1580072"/>
                        <a:pt x="2277373" y="1574321"/>
                      </a:cubicBezTo>
                      <a:cubicBezTo>
                        <a:pt x="2235679" y="1568570"/>
                        <a:pt x="2201173" y="1535502"/>
                        <a:pt x="2173856" y="1505310"/>
                      </a:cubicBezTo>
                      <a:cubicBezTo>
                        <a:pt x="2146539" y="1475118"/>
                        <a:pt x="2135037" y="1367287"/>
                        <a:pt x="2113471" y="1393166"/>
                      </a:cubicBezTo>
                      <a:cubicBezTo>
                        <a:pt x="2091905" y="1419045"/>
                        <a:pt x="2068901" y="1577196"/>
                        <a:pt x="2044460" y="1660585"/>
                      </a:cubicBezTo>
                      <a:cubicBezTo>
                        <a:pt x="2020019" y="1743974"/>
                        <a:pt x="1991264" y="1907875"/>
                        <a:pt x="1966822" y="1893498"/>
                      </a:cubicBezTo>
                      <a:cubicBezTo>
                        <a:pt x="1942381" y="1879121"/>
                        <a:pt x="1935192" y="1548442"/>
                        <a:pt x="1897811" y="1574321"/>
                      </a:cubicBezTo>
                      <a:cubicBezTo>
                        <a:pt x="1860430" y="1600200"/>
                        <a:pt x="1769853" y="1963948"/>
                        <a:pt x="1742536" y="2048774"/>
                      </a:cubicBezTo>
                      <a:cubicBezTo>
                        <a:pt x="1715219" y="2133600"/>
                        <a:pt x="1741098" y="2067465"/>
                        <a:pt x="1733909" y="2083280"/>
                      </a:cubicBezTo>
                      <a:cubicBezTo>
                        <a:pt x="1726720" y="2099095"/>
                        <a:pt x="1723845" y="2117785"/>
                        <a:pt x="1699403" y="2143664"/>
                      </a:cubicBezTo>
                      <a:cubicBezTo>
                        <a:pt x="1674962" y="2169543"/>
                        <a:pt x="1604513" y="2261559"/>
                        <a:pt x="1587260" y="2238555"/>
                      </a:cubicBezTo>
                      <a:cubicBezTo>
                        <a:pt x="1570007" y="2215551"/>
                        <a:pt x="1578633" y="2099095"/>
                        <a:pt x="1595886" y="2005642"/>
                      </a:cubicBezTo>
                      <a:cubicBezTo>
                        <a:pt x="1613139" y="1912189"/>
                        <a:pt x="1706592" y="1725283"/>
                        <a:pt x="1690777" y="1677838"/>
                      </a:cubicBezTo>
                      <a:cubicBezTo>
                        <a:pt x="1674962" y="1630393"/>
                        <a:pt x="1558505" y="1672087"/>
                        <a:pt x="1500996" y="1720970"/>
                      </a:cubicBezTo>
                      <a:cubicBezTo>
                        <a:pt x="1443487" y="1769853"/>
                        <a:pt x="1381663" y="1963947"/>
                        <a:pt x="1345720" y="1971136"/>
                      </a:cubicBezTo>
                      <a:cubicBezTo>
                        <a:pt x="1309777" y="1978325"/>
                        <a:pt x="1302589" y="1751162"/>
                        <a:pt x="1285336" y="1764102"/>
                      </a:cubicBezTo>
                      <a:cubicBezTo>
                        <a:pt x="1268083" y="1777042"/>
                        <a:pt x="1283898" y="1974012"/>
                        <a:pt x="1242203" y="2048774"/>
                      </a:cubicBezTo>
                      <a:cubicBezTo>
                        <a:pt x="1200509" y="2123536"/>
                        <a:pt x="1056735" y="2219865"/>
                        <a:pt x="1035169" y="2212676"/>
                      </a:cubicBezTo>
                      <a:cubicBezTo>
                        <a:pt x="1013603" y="2205487"/>
                        <a:pt x="1091241" y="2097657"/>
                        <a:pt x="1112807" y="2005642"/>
                      </a:cubicBezTo>
                      <a:cubicBezTo>
                        <a:pt x="1134373" y="1913627"/>
                        <a:pt x="1249392" y="1705155"/>
                        <a:pt x="1164566" y="1660585"/>
                      </a:cubicBezTo>
                      <a:cubicBezTo>
                        <a:pt x="1079740" y="1616015"/>
                        <a:pt x="651294" y="1779917"/>
                        <a:pt x="603849" y="1738223"/>
                      </a:cubicBezTo>
                      <a:cubicBezTo>
                        <a:pt x="556404" y="1696529"/>
                        <a:pt x="963283" y="1429110"/>
                        <a:pt x="879894" y="1410419"/>
                      </a:cubicBezTo>
                      <a:cubicBezTo>
                        <a:pt x="796505" y="1391729"/>
                        <a:pt x="207034" y="1633269"/>
                        <a:pt x="103517" y="1626080"/>
                      </a:cubicBezTo>
                      <a:cubicBezTo>
                        <a:pt x="0" y="1618891"/>
                        <a:pt x="182592" y="1413295"/>
                        <a:pt x="258792" y="1367287"/>
                      </a:cubicBezTo>
                      <a:cubicBezTo>
                        <a:pt x="334992" y="1321279"/>
                        <a:pt x="438510" y="1381664"/>
                        <a:pt x="560717" y="1350034"/>
                      </a:cubicBezTo>
                      <a:cubicBezTo>
                        <a:pt x="682925" y="1318404"/>
                        <a:pt x="1004977" y="1209136"/>
                        <a:pt x="992037" y="1177506"/>
                      </a:cubicBezTo>
                      <a:cubicBezTo>
                        <a:pt x="979097" y="1145876"/>
                        <a:pt x="534838" y="1191883"/>
                        <a:pt x="483079" y="1160253"/>
                      </a:cubicBezTo>
                      <a:cubicBezTo>
                        <a:pt x="431321" y="1128623"/>
                        <a:pt x="595222" y="1013604"/>
                        <a:pt x="681486" y="987725"/>
                      </a:cubicBezTo>
                      <a:cubicBezTo>
                        <a:pt x="767750" y="961846"/>
                        <a:pt x="1046671" y="1071114"/>
                        <a:pt x="1000664" y="1004978"/>
                      </a:cubicBezTo>
                      <a:cubicBezTo>
                        <a:pt x="954657" y="938842"/>
                        <a:pt x="399690" y="623978"/>
                        <a:pt x="405441" y="590910"/>
                      </a:cubicBezTo>
                      <a:cubicBezTo>
                        <a:pt x="411192" y="557842"/>
                        <a:pt x="970471" y="825261"/>
                        <a:pt x="1035169" y="806570"/>
                      </a:cubicBezTo>
                      <a:cubicBezTo>
                        <a:pt x="1099867" y="787879"/>
                        <a:pt x="772064" y="494581"/>
                        <a:pt x="793630" y="478766"/>
                      </a:cubicBezTo>
                      <a:cubicBezTo>
                        <a:pt x="815196" y="462951"/>
                        <a:pt x="1166004" y="740434"/>
                        <a:pt x="1164566" y="711680"/>
                      </a:cubicBezTo>
                      <a:cubicBezTo>
                        <a:pt x="1163128" y="682926"/>
                        <a:pt x="803694" y="379563"/>
                        <a:pt x="785003" y="306238"/>
                      </a:cubicBezTo>
                      <a:cubicBezTo>
                        <a:pt x="766312" y="232913"/>
                        <a:pt x="984848" y="235789"/>
                        <a:pt x="1052422" y="271732"/>
                      </a:cubicBezTo>
                      <a:cubicBezTo>
                        <a:pt x="1119996" y="307675"/>
                        <a:pt x="1127185" y="441385"/>
                        <a:pt x="1190445" y="521898"/>
                      </a:cubicBezTo>
                      <a:cubicBezTo>
                        <a:pt x="1253705" y="602411"/>
                        <a:pt x="1365849" y="743310"/>
                        <a:pt x="1431985" y="746185"/>
                      </a:cubicBezTo>
                      <a:close/>
                    </a:path>
                  </a:pathLst>
                </a:custGeom>
                <a:solidFill>
                  <a:srgbClr val="FAC3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" name="Ovale 37"/>
                <p:cNvSpPr/>
                <p:nvPr/>
              </p:nvSpPr>
              <p:spPr>
                <a:xfrm>
                  <a:off x="4643438" y="1928802"/>
                  <a:ext cx="428628" cy="4286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A9D72">
                        <a:tint val="66000"/>
                        <a:satMod val="160000"/>
                      </a:srgbClr>
                    </a:gs>
                    <a:gs pos="50000">
                      <a:srgbClr val="EA9D72">
                        <a:tint val="44500"/>
                        <a:satMod val="160000"/>
                      </a:srgbClr>
                    </a:gs>
                    <a:gs pos="100000">
                      <a:srgbClr val="EA9D72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39" name="Gruppo 38"/>
              <p:cNvGrpSpPr/>
              <p:nvPr/>
            </p:nvGrpSpPr>
            <p:grpSpPr>
              <a:xfrm rot="378669">
                <a:off x="5975562" y="2498161"/>
                <a:ext cx="1323706" cy="1143008"/>
                <a:chOff x="3234906" y="961845"/>
                <a:chExt cx="2589362" cy="2261559"/>
              </a:xfrm>
            </p:grpSpPr>
            <p:sp>
              <p:nvSpPr>
                <p:cNvPr id="40" name="Ovale 39"/>
                <p:cNvSpPr/>
                <p:nvPr/>
              </p:nvSpPr>
              <p:spPr>
                <a:xfrm>
                  <a:off x="4286248" y="1714488"/>
                  <a:ext cx="857256" cy="78581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" name="Figura a mano libera 40"/>
                <p:cNvSpPr/>
                <p:nvPr/>
              </p:nvSpPr>
              <p:spPr>
                <a:xfrm>
                  <a:off x="3234906" y="961845"/>
                  <a:ext cx="2589362" cy="2261559"/>
                </a:xfrm>
                <a:custGeom>
                  <a:avLst/>
                  <a:gdLst>
                    <a:gd name="connsiteX0" fmla="*/ 1431985 w 2589362"/>
                    <a:gd name="connsiteY0" fmla="*/ 746185 h 2261559"/>
                    <a:gd name="connsiteX1" fmla="*/ 1587260 w 2589362"/>
                    <a:gd name="connsiteY1" fmla="*/ 539151 h 2261559"/>
                    <a:gd name="connsiteX2" fmla="*/ 1552754 w 2589362"/>
                    <a:gd name="connsiteY2" fmla="*/ 297612 h 2261559"/>
                    <a:gd name="connsiteX3" fmla="*/ 1518249 w 2589362"/>
                    <a:gd name="connsiteY3" fmla="*/ 116457 h 2261559"/>
                    <a:gd name="connsiteX4" fmla="*/ 1656271 w 2589362"/>
                    <a:gd name="connsiteY4" fmla="*/ 12940 h 2261559"/>
                    <a:gd name="connsiteX5" fmla="*/ 1639019 w 2589362"/>
                    <a:gd name="connsiteY5" fmla="*/ 194095 h 2261559"/>
                    <a:gd name="connsiteX6" fmla="*/ 1733909 w 2589362"/>
                    <a:gd name="connsiteY6" fmla="*/ 461513 h 2261559"/>
                    <a:gd name="connsiteX7" fmla="*/ 1716656 w 2589362"/>
                    <a:gd name="connsiteY7" fmla="*/ 789317 h 2261559"/>
                    <a:gd name="connsiteX8" fmla="*/ 1863305 w 2589362"/>
                    <a:gd name="connsiteY8" fmla="*/ 547778 h 2261559"/>
                    <a:gd name="connsiteX9" fmla="*/ 1992702 w 2589362"/>
                    <a:gd name="connsiteY9" fmla="*/ 444261 h 2261559"/>
                    <a:gd name="connsiteX10" fmla="*/ 1958196 w 2589362"/>
                    <a:gd name="connsiteY10" fmla="*/ 616789 h 2261559"/>
                    <a:gd name="connsiteX11" fmla="*/ 1863305 w 2589362"/>
                    <a:gd name="connsiteY11" fmla="*/ 746185 h 2261559"/>
                    <a:gd name="connsiteX12" fmla="*/ 2208362 w 2589362"/>
                    <a:gd name="connsiteY12" fmla="*/ 737559 h 2261559"/>
                    <a:gd name="connsiteX13" fmla="*/ 2320505 w 2589362"/>
                    <a:gd name="connsiteY13" fmla="*/ 565030 h 2261559"/>
                    <a:gd name="connsiteX14" fmla="*/ 2406769 w 2589362"/>
                    <a:gd name="connsiteY14" fmla="*/ 806570 h 2261559"/>
                    <a:gd name="connsiteX15" fmla="*/ 2173856 w 2589362"/>
                    <a:gd name="connsiteY15" fmla="*/ 884208 h 2261559"/>
                    <a:gd name="connsiteX16" fmla="*/ 2104845 w 2589362"/>
                    <a:gd name="connsiteY16" fmla="*/ 1022230 h 2261559"/>
                    <a:gd name="connsiteX17" fmla="*/ 2035834 w 2589362"/>
                    <a:gd name="connsiteY17" fmla="*/ 1073989 h 2261559"/>
                    <a:gd name="connsiteX18" fmla="*/ 2277373 w 2589362"/>
                    <a:gd name="connsiteY18" fmla="*/ 1143000 h 2261559"/>
                    <a:gd name="connsiteX19" fmla="*/ 2527539 w 2589362"/>
                    <a:gd name="connsiteY19" fmla="*/ 1030857 h 2261559"/>
                    <a:gd name="connsiteX20" fmla="*/ 2527539 w 2589362"/>
                    <a:gd name="connsiteY20" fmla="*/ 1177506 h 2261559"/>
                    <a:gd name="connsiteX21" fmla="*/ 2156603 w 2589362"/>
                    <a:gd name="connsiteY21" fmla="*/ 1246517 h 2261559"/>
                    <a:gd name="connsiteX22" fmla="*/ 2035834 w 2589362"/>
                    <a:gd name="connsiteY22" fmla="*/ 1263770 h 2261559"/>
                    <a:gd name="connsiteX23" fmla="*/ 2355011 w 2589362"/>
                    <a:gd name="connsiteY23" fmla="*/ 1444925 h 2261559"/>
                    <a:gd name="connsiteX24" fmla="*/ 2424022 w 2589362"/>
                    <a:gd name="connsiteY24" fmla="*/ 1539815 h 2261559"/>
                    <a:gd name="connsiteX25" fmla="*/ 2277373 w 2589362"/>
                    <a:gd name="connsiteY25" fmla="*/ 1574321 h 2261559"/>
                    <a:gd name="connsiteX26" fmla="*/ 2173856 w 2589362"/>
                    <a:gd name="connsiteY26" fmla="*/ 1505310 h 2261559"/>
                    <a:gd name="connsiteX27" fmla="*/ 2113471 w 2589362"/>
                    <a:gd name="connsiteY27" fmla="*/ 1393166 h 2261559"/>
                    <a:gd name="connsiteX28" fmla="*/ 2044460 w 2589362"/>
                    <a:gd name="connsiteY28" fmla="*/ 1660585 h 2261559"/>
                    <a:gd name="connsiteX29" fmla="*/ 1966822 w 2589362"/>
                    <a:gd name="connsiteY29" fmla="*/ 1893498 h 2261559"/>
                    <a:gd name="connsiteX30" fmla="*/ 1897811 w 2589362"/>
                    <a:gd name="connsiteY30" fmla="*/ 1574321 h 2261559"/>
                    <a:gd name="connsiteX31" fmla="*/ 1742536 w 2589362"/>
                    <a:gd name="connsiteY31" fmla="*/ 2048774 h 2261559"/>
                    <a:gd name="connsiteX32" fmla="*/ 1733909 w 2589362"/>
                    <a:gd name="connsiteY32" fmla="*/ 2083280 h 2261559"/>
                    <a:gd name="connsiteX33" fmla="*/ 1699403 w 2589362"/>
                    <a:gd name="connsiteY33" fmla="*/ 2143664 h 2261559"/>
                    <a:gd name="connsiteX34" fmla="*/ 1587260 w 2589362"/>
                    <a:gd name="connsiteY34" fmla="*/ 2238555 h 2261559"/>
                    <a:gd name="connsiteX35" fmla="*/ 1595886 w 2589362"/>
                    <a:gd name="connsiteY35" fmla="*/ 2005642 h 2261559"/>
                    <a:gd name="connsiteX36" fmla="*/ 1690777 w 2589362"/>
                    <a:gd name="connsiteY36" fmla="*/ 1677838 h 2261559"/>
                    <a:gd name="connsiteX37" fmla="*/ 1500996 w 2589362"/>
                    <a:gd name="connsiteY37" fmla="*/ 1720970 h 2261559"/>
                    <a:gd name="connsiteX38" fmla="*/ 1345720 w 2589362"/>
                    <a:gd name="connsiteY38" fmla="*/ 1971136 h 2261559"/>
                    <a:gd name="connsiteX39" fmla="*/ 1285336 w 2589362"/>
                    <a:gd name="connsiteY39" fmla="*/ 1764102 h 2261559"/>
                    <a:gd name="connsiteX40" fmla="*/ 1242203 w 2589362"/>
                    <a:gd name="connsiteY40" fmla="*/ 2048774 h 2261559"/>
                    <a:gd name="connsiteX41" fmla="*/ 1035169 w 2589362"/>
                    <a:gd name="connsiteY41" fmla="*/ 2212676 h 2261559"/>
                    <a:gd name="connsiteX42" fmla="*/ 1112807 w 2589362"/>
                    <a:gd name="connsiteY42" fmla="*/ 2005642 h 2261559"/>
                    <a:gd name="connsiteX43" fmla="*/ 1164566 w 2589362"/>
                    <a:gd name="connsiteY43" fmla="*/ 1660585 h 2261559"/>
                    <a:gd name="connsiteX44" fmla="*/ 603849 w 2589362"/>
                    <a:gd name="connsiteY44" fmla="*/ 1738223 h 2261559"/>
                    <a:gd name="connsiteX45" fmla="*/ 879894 w 2589362"/>
                    <a:gd name="connsiteY45" fmla="*/ 1410419 h 2261559"/>
                    <a:gd name="connsiteX46" fmla="*/ 103517 w 2589362"/>
                    <a:gd name="connsiteY46" fmla="*/ 1626080 h 2261559"/>
                    <a:gd name="connsiteX47" fmla="*/ 258792 w 2589362"/>
                    <a:gd name="connsiteY47" fmla="*/ 1367287 h 2261559"/>
                    <a:gd name="connsiteX48" fmla="*/ 560717 w 2589362"/>
                    <a:gd name="connsiteY48" fmla="*/ 1350034 h 2261559"/>
                    <a:gd name="connsiteX49" fmla="*/ 992037 w 2589362"/>
                    <a:gd name="connsiteY49" fmla="*/ 1177506 h 2261559"/>
                    <a:gd name="connsiteX50" fmla="*/ 483079 w 2589362"/>
                    <a:gd name="connsiteY50" fmla="*/ 1160253 h 2261559"/>
                    <a:gd name="connsiteX51" fmla="*/ 681486 w 2589362"/>
                    <a:gd name="connsiteY51" fmla="*/ 987725 h 2261559"/>
                    <a:gd name="connsiteX52" fmla="*/ 1000664 w 2589362"/>
                    <a:gd name="connsiteY52" fmla="*/ 1004978 h 2261559"/>
                    <a:gd name="connsiteX53" fmla="*/ 405441 w 2589362"/>
                    <a:gd name="connsiteY53" fmla="*/ 590910 h 2261559"/>
                    <a:gd name="connsiteX54" fmla="*/ 1035169 w 2589362"/>
                    <a:gd name="connsiteY54" fmla="*/ 806570 h 2261559"/>
                    <a:gd name="connsiteX55" fmla="*/ 793630 w 2589362"/>
                    <a:gd name="connsiteY55" fmla="*/ 478766 h 2261559"/>
                    <a:gd name="connsiteX56" fmla="*/ 1164566 w 2589362"/>
                    <a:gd name="connsiteY56" fmla="*/ 711680 h 2261559"/>
                    <a:gd name="connsiteX57" fmla="*/ 785003 w 2589362"/>
                    <a:gd name="connsiteY57" fmla="*/ 306238 h 2261559"/>
                    <a:gd name="connsiteX58" fmla="*/ 1052422 w 2589362"/>
                    <a:gd name="connsiteY58" fmla="*/ 271732 h 2261559"/>
                    <a:gd name="connsiteX59" fmla="*/ 1190445 w 2589362"/>
                    <a:gd name="connsiteY59" fmla="*/ 521898 h 2261559"/>
                    <a:gd name="connsiteX60" fmla="*/ 1431985 w 2589362"/>
                    <a:gd name="connsiteY60" fmla="*/ 746185 h 226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589362" h="2261559">
                      <a:moveTo>
                        <a:pt x="1431985" y="746185"/>
                      </a:moveTo>
                      <a:cubicBezTo>
                        <a:pt x="1498121" y="749060"/>
                        <a:pt x="1567132" y="613913"/>
                        <a:pt x="1587260" y="539151"/>
                      </a:cubicBezTo>
                      <a:cubicBezTo>
                        <a:pt x="1607388" y="464389"/>
                        <a:pt x="1564256" y="368061"/>
                        <a:pt x="1552754" y="297612"/>
                      </a:cubicBezTo>
                      <a:cubicBezTo>
                        <a:pt x="1541252" y="227163"/>
                        <a:pt x="1500996" y="163902"/>
                        <a:pt x="1518249" y="116457"/>
                      </a:cubicBezTo>
                      <a:cubicBezTo>
                        <a:pt x="1535502" y="69012"/>
                        <a:pt x="1636143" y="0"/>
                        <a:pt x="1656271" y="12940"/>
                      </a:cubicBezTo>
                      <a:cubicBezTo>
                        <a:pt x="1676399" y="25880"/>
                        <a:pt x="1626079" y="119333"/>
                        <a:pt x="1639019" y="194095"/>
                      </a:cubicBezTo>
                      <a:cubicBezTo>
                        <a:pt x="1651959" y="268857"/>
                        <a:pt x="1720970" y="362309"/>
                        <a:pt x="1733909" y="461513"/>
                      </a:cubicBezTo>
                      <a:cubicBezTo>
                        <a:pt x="1746848" y="560717"/>
                        <a:pt x="1695090" y="774940"/>
                        <a:pt x="1716656" y="789317"/>
                      </a:cubicBezTo>
                      <a:cubicBezTo>
                        <a:pt x="1738222" y="803694"/>
                        <a:pt x="1817297" y="605287"/>
                        <a:pt x="1863305" y="547778"/>
                      </a:cubicBezTo>
                      <a:cubicBezTo>
                        <a:pt x="1909313" y="490269"/>
                        <a:pt x="1976887" y="432759"/>
                        <a:pt x="1992702" y="444261"/>
                      </a:cubicBezTo>
                      <a:cubicBezTo>
                        <a:pt x="2008517" y="455763"/>
                        <a:pt x="1979762" y="566468"/>
                        <a:pt x="1958196" y="616789"/>
                      </a:cubicBezTo>
                      <a:cubicBezTo>
                        <a:pt x="1936630" y="667110"/>
                        <a:pt x="1821611" y="726057"/>
                        <a:pt x="1863305" y="746185"/>
                      </a:cubicBezTo>
                      <a:cubicBezTo>
                        <a:pt x="1904999" y="766313"/>
                        <a:pt x="2132162" y="767751"/>
                        <a:pt x="2208362" y="737559"/>
                      </a:cubicBezTo>
                      <a:cubicBezTo>
                        <a:pt x="2284562" y="707367"/>
                        <a:pt x="2287437" y="553528"/>
                        <a:pt x="2320505" y="565030"/>
                      </a:cubicBezTo>
                      <a:cubicBezTo>
                        <a:pt x="2353573" y="576532"/>
                        <a:pt x="2431210" y="753374"/>
                        <a:pt x="2406769" y="806570"/>
                      </a:cubicBezTo>
                      <a:cubicBezTo>
                        <a:pt x="2382328" y="859766"/>
                        <a:pt x="2224177" y="848265"/>
                        <a:pt x="2173856" y="884208"/>
                      </a:cubicBezTo>
                      <a:cubicBezTo>
                        <a:pt x="2123535" y="920151"/>
                        <a:pt x="2127849" y="990600"/>
                        <a:pt x="2104845" y="1022230"/>
                      </a:cubicBezTo>
                      <a:cubicBezTo>
                        <a:pt x="2081841" y="1053860"/>
                        <a:pt x="2007079" y="1053861"/>
                        <a:pt x="2035834" y="1073989"/>
                      </a:cubicBezTo>
                      <a:cubicBezTo>
                        <a:pt x="2064589" y="1094117"/>
                        <a:pt x="2195422" y="1150189"/>
                        <a:pt x="2277373" y="1143000"/>
                      </a:cubicBezTo>
                      <a:cubicBezTo>
                        <a:pt x="2359324" y="1135811"/>
                        <a:pt x="2485845" y="1025106"/>
                        <a:pt x="2527539" y="1030857"/>
                      </a:cubicBezTo>
                      <a:cubicBezTo>
                        <a:pt x="2569233" y="1036608"/>
                        <a:pt x="2589362" y="1141563"/>
                        <a:pt x="2527539" y="1177506"/>
                      </a:cubicBezTo>
                      <a:cubicBezTo>
                        <a:pt x="2465716" y="1213449"/>
                        <a:pt x="2238554" y="1232140"/>
                        <a:pt x="2156603" y="1246517"/>
                      </a:cubicBezTo>
                      <a:cubicBezTo>
                        <a:pt x="2074652" y="1260894"/>
                        <a:pt x="2002766" y="1230702"/>
                        <a:pt x="2035834" y="1263770"/>
                      </a:cubicBezTo>
                      <a:cubicBezTo>
                        <a:pt x="2068902" y="1296838"/>
                        <a:pt x="2290313" y="1398918"/>
                        <a:pt x="2355011" y="1444925"/>
                      </a:cubicBezTo>
                      <a:cubicBezTo>
                        <a:pt x="2419709" y="1490932"/>
                        <a:pt x="2436962" y="1518249"/>
                        <a:pt x="2424022" y="1539815"/>
                      </a:cubicBezTo>
                      <a:cubicBezTo>
                        <a:pt x="2411082" y="1561381"/>
                        <a:pt x="2319067" y="1580072"/>
                        <a:pt x="2277373" y="1574321"/>
                      </a:cubicBezTo>
                      <a:cubicBezTo>
                        <a:pt x="2235679" y="1568570"/>
                        <a:pt x="2201173" y="1535502"/>
                        <a:pt x="2173856" y="1505310"/>
                      </a:cubicBezTo>
                      <a:cubicBezTo>
                        <a:pt x="2146539" y="1475118"/>
                        <a:pt x="2135037" y="1367287"/>
                        <a:pt x="2113471" y="1393166"/>
                      </a:cubicBezTo>
                      <a:cubicBezTo>
                        <a:pt x="2091905" y="1419045"/>
                        <a:pt x="2068901" y="1577196"/>
                        <a:pt x="2044460" y="1660585"/>
                      </a:cubicBezTo>
                      <a:cubicBezTo>
                        <a:pt x="2020019" y="1743974"/>
                        <a:pt x="1991264" y="1907875"/>
                        <a:pt x="1966822" y="1893498"/>
                      </a:cubicBezTo>
                      <a:cubicBezTo>
                        <a:pt x="1942381" y="1879121"/>
                        <a:pt x="1935192" y="1548442"/>
                        <a:pt x="1897811" y="1574321"/>
                      </a:cubicBezTo>
                      <a:cubicBezTo>
                        <a:pt x="1860430" y="1600200"/>
                        <a:pt x="1769853" y="1963948"/>
                        <a:pt x="1742536" y="2048774"/>
                      </a:cubicBezTo>
                      <a:cubicBezTo>
                        <a:pt x="1715219" y="2133600"/>
                        <a:pt x="1741098" y="2067465"/>
                        <a:pt x="1733909" y="2083280"/>
                      </a:cubicBezTo>
                      <a:cubicBezTo>
                        <a:pt x="1726720" y="2099095"/>
                        <a:pt x="1723845" y="2117785"/>
                        <a:pt x="1699403" y="2143664"/>
                      </a:cubicBezTo>
                      <a:cubicBezTo>
                        <a:pt x="1674962" y="2169543"/>
                        <a:pt x="1604513" y="2261559"/>
                        <a:pt x="1587260" y="2238555"/>
                      </a:cubicBezTo>
                      <a:cubicBezTo>
                        <a:pt x="1570007" y="2215551"/>
                        <a:pt x="1578633" y="2099095"/>
                        <a:pt x="1595886" y="2005642"/>
                      </a:cubicBezTo>
                      <a:cubicBezTo>
                        <a:pt x="1613139" y="1912189"/>
                        <a:pt x="1706592" y="1725283"/>
                        <a:pt x="1690777" y="1677838"/>
                      </a:cubicBezTo>
                      <a:cubicBezTo>
                        <a:pt x="1674962" y="1630393"/>
                        <a:pt x="1558505" y="1672087"/>
                        <a:pt x="1500996" y="1720970"/>
                      </a:cubicBezTo>
                      <a:cubicBezTo>
                        <a:pt x="1443487" y="1769853"/>
                        <a:pt x="1381663" y="1963947"/>
                        <a:pt x="1345720" y="1971136"/>
                      </a:cubicBezTo>
                      <a:cubicBezTo>
                        <a:pt x="1309777" y="1978325"/>
                        <a:pt x="1302589" y="1751162"/>
                        <a:pt x="1285336" y="1764102"/>
                      </a:cubicBezTo>
                      <a:cubicBezTo>
                        <a:pt x="1268083" y="1777042"/>
                        <a:pt x="1283898" y="1974012"/>
                        <a:pt x="1242203" y="2048774"/>
                      </a:cubicBezTo>
                      <a:cubicBezTo>
                        <a:pt x="1200509" y="2123536"/>
                        <a:pt x="1056735" y="2219865"/>
                        <a:pt x="1035169" y="2212676"/>
                      </a:cubicBezTo>
                      <a:cubicBezTo>
                        <a:pt x="1013603" y="2205487"/>
                        <a:pt x="1091241" y="2097657"/>
                        <a:pt x="1112807" y="2005642"/>
                      </a:cubicBezTo>
                      <a:cubicBezTo>
                        <a:pt x="1134373" y="1913627"/>
                        <a:pt x="1249392" y="1705155"/>
                        <a:pt x="1164566" y="1660585"/>
                      </a:cubicBezTo>
                      <a:cubicBezTo>
                        <a:pt x="1079740" y="1616015"/>
                        <a:pt x="651294" y="1779917"/>
                        <a:pt x="603849" y="1738223"/>
                      </a:cubicBezTo>
                      <a:cubicBezTo>
                        <a:pt x="556404" y="1696529"/>
                        <a:pt x="963283" y="1429110"/>
                        <a:pt x="879894" y="1410419"/>
                      </a:cubicBezTo>
                      <a:cubicBezTo>
                        <a:pt x="796505" y="1391729"/>
                        <a:pt x="207034" y="1633269"/>
                        <a:pt x="103517" y="1626080"/>
                      </a:cubicBezTo>
                      <a:cubicBezTo>
                        <a:pt x="0" y="1618891"/>
                        <a:pt x="182592" y="1413295"/>
                        <a:pt x="258792" y="1367287"/>
                      </a:cubicBezTo>
                      <a:cubicBezTo>
                        <a:pt x="334992" y="1321279"/>
                        <a:pt x="438510" y="1381664"/>
                        <a:pt x="560717" y="1350034"/>
                      </a:cubicBezTo>
                      <a:cubicBezTo>
                        <a:pt x="682925" y="1318404"/>
                        <a:pt x="1004977" y="1209136"/>
                        <a:pt x="992037" y="1177506"/>
                      </a:cubicBezTo>
                      <a:cubicBezTo>
                        <a:pt x="979097" y="1145876"/>
                        <a:pt x="534838" y="1191883"/>
                        <a:pt x="483079" y="1160253"/>
                      </a:cubicBezTo>
                      <a:cubicBezTo>
                        <a:pt x="431321" y="1128623"/>
                        <a:pt x="595222" y="1013604"/>
                        <a:pt x="681486" y="987725"/>
                      </a:cubicBezTo>
                      <a:cubicBezTo>
                        <a:pt x="767750" y="961846"/>
                        <a:pt x="1046671" y="1071114"/>
                        <a:pt x="1000664" y="1004978"/>
                      </a:cubicBezTo>
                      <a:cubicBezTo>
                        <a:pt x="954657" y="938842"/>
                        <a:pt x="399690" y="623978"/>
                        <a:pt x="405441" y="590910"/>
                      </a:cubicBezTo>
                      <a:cubicBezTo>
                        <a:pt x="411192" y="557842"/>
                        <a:pt x="970471" y="825261"/>
                        <a:pt x="1035169" y="806570"/>
                      </a:cubicBezTo>
                      <a:cubicBezTo>
                        <a:pt x="1099867" y="787879"/>
                        <a:pt x="772064" y="494581"/>
                        <a:pt x="793630" y="478766"/>
                      </a:cubicBezTo>
                      <a:cubicBezTo>
                        <a:pt x="815196" y="462951"/>
                        <a:pt x="1166004" y="740434"/>
                        <a:pt x="1164566" y="711680"/>
                      </a:cubicBezTo>
                      <a:cubicBezTo>
                        <a:pt x="1163128" y="682926"/>
                        <a:pt x="803694" y="379563"/>
                        <a:pt x="785003" y="306238"/>
                      </a:cubicBezTo>
                      <a:cubicBezTo>
                        <a:pt x="766312" y="232913"/>
                        <a:pt x="984848" y="235789"/>
                        <a:pt x="1052422" y="271732"/>
                      </a:cubicBezTo>
                      <a:cubicBezTo>
                        <a:pt x="1119996" y="307675"/>
                        <a:pt x="1127185" y="441385"/>
                        <a:pt x="1190445" y="521898"/>
                      </a:cubicBezTo>
                      <a:cubicBezTo>
                        <a:pt x="1253705" y="602411"/>
                        <a:pt x="1365849" y="743310"/>
                        <a:pt x="1431985" y="746185"/>
                      </a:cubicBezTo>
                      <a:close/>
                    </a:path>
                  </a:pathLst>
                </a:custGeom>
                <a:solidFill>
                  <a:srgbClr val="F58C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" name="Ovale 41"/>
                <p:cNvSpPr/>
                <p:nvPr/>
              </p:nvSpPr>
              <p:spPr>
                <a:xfrm>
                  <a:off x="4643438" y="1928802"/>
                  <a:ext cx="428628" cy="428628"/>
                </a:xfrm>
                <a:prstGeom prst="ellipse">
                  <a:avLst/>
                </a:prstGeom>
                <a:solidFill>
                  <a:srgbClr val="DD5823"/>
                </a:solidFill>
                <a:ln w="1270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44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uppo 105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sp>
          <p:nvSpPr>
            <p:cNvPr id="97" name="Rettangolo 9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Rettangolo arrotondato 49"/>
            <p:cNvSpPr/>
            <p:nvPr/>
          </p:nvSpPr>
          <p:spPr>
            <a:xfrm>
              <a:off x="87924" y="3429000"/>
              <a:ext cx="2927405" cy="2428892"/>
            </a:xfrm>
            <a:prstGeom prst="roundRect">
              <a:avLst>
                <a:gd name="adj" fmla="val 8432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9" descr="CD11c"/>
            <p:cNvPicPr>
              <a:picLocks noChangeAspect="1" noChangeArrowheads="1"/>
            </p:cNvPicPr>
            <p:nvPr/>
          </p:nvPicPr>
          <p:blipFill>
            <a:blip r:embed="rId6" cstate="print"/>
            <a:srcRect l="10697" t="3031" r="5024" b="6031"/>
            <a:stretch>
              <a:fillRect/>
            </a:stretch>
          </p:blipFill>
          <p:spPr bwMode="auto">
            <a:xfrm>
              <a:off x="230800" y="3500438"/>
              <a:ext cx="2214578" cy="2143140"/>
            </a:xfrm>
            <a:prstGeom prst="rect">
              <a:avLst/>
            </a:prstGeom>
            <a:noFill/>
          </p:spPr>
        </p:pic>
        <p:grpSp>
          <p:nvGrpSpPr>
            <p:cNvPr id="51" name="Gruppo 50"/>
            <p:cNvGrpSpPr/>
            <p:nvPr/>
          </p:nvGrpSpPr>
          <p:grpSpPr>
            <a:xfrm>
              <a:off x="1807005" y="4912224"/>
              <a:ext cx="1281315" cy="882721"/>
              <a:chOff x="3518225" y="2483332"/>
              <a:chExt cx="1254053" cy="882721"/>
            </a:xfrm>
          </p:grpSpPr>
          <p:sp>
            <p:nvSpPr>
              <p:cNvPr id="12" name="CasellaDiTesto 11"/>
              <p:cNvSpPr txBox="1"/>
              <p:nvPr/>
            </p:nvSpPr>
            <p:spPr>
              <a:xfrm rot="945800">
                <a:off x="3518225" y="3150609"/>
                <a:ext cx="60994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err="1" smtClean="0"/>
                  <a:t>DCs</a:t>
                </a:r>
                <a:r>
                  <a:rPr lang="it-IT" sz="800" dirty="0" smtClean="0"/>
                  <a:t> alone</a:t>
                </a:r>
                <a:endParaRPr lang="it-IT" sz="800" dirty="0"/>
              </a:p>
            </p:txBody>
          </p:sp>
          <p:sp>
            <p:nvSpPr>
              <p:cNvPr id="13" name="CasellaDiTesto 12"/>
              <p:cNvSpPr txBox="1"/>
              <p:nvPr/>
            </p:nvSpPr>
            <p:spPr>
              <a:xfrm rot="945800">
                <a:off x="3591750" y="3006954"/>
                <a:ext cx="4989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+ LPS</a:t>
                </a:r>
                <a:endParaRPr lang="it-IT" sz="800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 rot="945800">
                <a:off x="3584853" y="2899600"/>
                <a:ext cx="86572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  IMPC 2.1</a:t>
                </a:r>
                <a:endParaRPr lang="it-IT" sz="800" dirty="0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 rot="945800">
                <a:off x="3802117" y="2663973"/>
                <a:ext cx="7088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ATCC 334</a:t>
                </a:r>
                <a:endParaRPr lang="it-IT" sz="800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 rot="945800">
                <a:off x="4088555" y="2483332"/>
                <a:ext cx="672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LMG 23554</a:t>
                </a:r>
                <a:endParaRPr lang="it-IT" sz="800" dirty="0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 rot="945800">
                <a:off x="3962386" y="2606265"/>
                <a:ext cx="8098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LMG P-17806</a:t>
                </a:r>
                <a:endParaRPr lang="it-IT" sz="800" dirty="0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 rot="945800">
                <a:off x="3804406" y="2790321"/>
                <a:ext cx="5871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IMPC 4.1</a:t>
                </a:r>
                <a:endParaRPr lang="it-IT" sz="800" dirty="0"/>
              </a:p>
            </p:txBody>
          </p:sp>
        </p:grpSp>
        <p:sp>
          <p:nvSpPr>
            <p:cNvPr id="77" name="Rettangolo arrotondato 76"/>
            <p:cNvSpPr/>
            <p:nvPr/>
          </p:nvSpPr>
          <p:spPr>
            <a:xfrm>
              <a:off x="730866" y="5500702"/>
              <a:ext cx="437946" cy="21431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159362" y="5572140"/>
              <a:ext cx="7361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CD11c</a:t>
              </a:r>
              <a:endParaRPr lang="it-IT" sz="1400" b="1" dirty="0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297752" y="5286388"/>
              <a:ext cx="320591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0</a:t>
              </a:r>
              <a:endParaRPr lang="it-IT" sz="800" b="1" dirty="0"/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615637" y="5357826"/>
              <a:ext cx="334401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1</a:t>
              </a:r>
              <a:endParaRPr lang="it-IT" sz="800" b="1" dirty="0"/>
            </a:p>
          </p:txBody>
        </p:sp>
        <p:sp>
          <p:nvSpPr>
            <p:cNvPr id="83" name="CasellaDiTesto 82"/>
            <p:cNvSpPr txBox="1"/>
            <p:nvPr/>
          </p:nvSpPr>
          <p:spPr>
            <a:xfrm>
              <a:off x="945180" y="5429264"/>
              <a:ext cx="32784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2</a:t>
              </a:r>
              <a:endParaRPr lang="it-IT" sz="800" b="1" dirty="0"/>
            </a:p>
          </p:txBody>
        </p:sp>
        <p:sp>
          <p:nvSpPr>
            <p:cNvPr id="84" name="CasellaDiTesto 83"/>
            <p:cNvSpPr txBox="1"/>
            <p:nvPr/>
          </p:nvSpPr>
          <p:spPr>
            <a:xfrm>
              <a:off x="1304647" y="5538307"/>
              <a:ext cx="32784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3</a:t>
              </a:r>
              <a:endParaRPr lang="it-IT" sz="8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 rot="16200000">
              <a:off x="-155086" y="4512749"/>
              <a:ext cx="683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% </a:t>
              </a:r>
              <a:r>
                <a:rPr lang="it-IT" sz="900" b="1" dirty="0" err="1" smtClean="0"/>
                <a:t>of</a:t>
              </a:r>
              <a:r>
                <a:rPr lang="it-IT" sz="900" b="1" dirty="0" smtClean="0"/>
                <a:t> Max</a:t>
              </a:r>
              <a:endParaRPr lang="it-IT" sz="900" b="1" dirty="0"/>
            </a:p>
          </p:txBody>
        </p:sp>
        <p:sp>
          <p:nvSpPr>
            <p:cNvPr id="95" name="Rettangolo arrotondato 94"/>
            <p:cNvSpPr/>
            <p:nvPr/>
          </p:nvSpPr>
          <p:spPr>
            <a:xfrm>
              <a:off x="3088320" y="3406975"/>
              <a:ext cx="2855967" cy="2428892"/>
            </a:xfrm>
            <a:prstGeom prst="roundRect">
              <a:avLst>
                <a:gd name="adj" fmla="val 8432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8" name="Picture 12" descr="CD40"/>
            <p:cNvPicPr>
              <a:picLocks noChangeAspect="1" noChangeArrowheads="1"/>
            </p:cNvPicPr>
            <p:nvPr/>
          </p:nvPicPr>
          <p:blipFill>
            <a:blip r:embed="rId7" cstate="print"/>
            <a:srcRect l="7739" t="2412" r="2306" b="5948"/>
            <a:stretch>
              <a:fillRect/>
            </a:stretch>
          </p:blipFill>
          <p:spPr bwMode="auto">
            <a:xfrm>
              <a:off x="3231196" y="3463759"/>
              <a:ext cx="2214578" cy="2157794"/>
            </a:xfrm>
            <a:prstGeom prst="rect">
              <a:avLst/>
            </a:prstGeom>
            <a:noFill/>
          </p:spPr>
        </p:pic>
        <p:sp>
          <p:nvSpPr>
            <p:cNvPr id="99" name="CasellaDiTesto 98"/>
            <p:cNvSpPr txBox="1"/>
            <p:nvPr/>
          </p:nvSpPr>
          <p:spPr>
            <a:xfrm>
              <a:off x="3214678" y="5550115"/>
              <a:ext cx="62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CD40</a:t>
              </a:r>
              <a:endParaRPr lang="it-IT" sz="1400" b="1" dirty="0"/>
            </a:p>
          </p:txBody>
        </p:sp>
        <p:sp>
          <p:nvSpPr>
            <p:cNvPr id="100" name="Rettangolo arrotondato 99"/>
            <p:cNvSpPr/>
            <p:nvPr/>
          </p:nvSpPr>
          <p:spPr>
            <a:xfrm>
              <a:off x="3721944" y="5550115"/>
              <a:ext cx="437946" cy="21431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CasellaDiTesto 100"/>
            <p:cNvSpPr txBox="1"/>
            <p:nvPr/>
          </p:nvSpPr>
          <p:spPr>
            <a:xfrm>
              <a:off x="3267795" y="5263233"/>
              <a:ext cx="320591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0</a:t>
              </a:r>
              <a:endParaRPr lang="it-IT" sz="800" b="1" dirty="0"/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3659824" y="5335801"/>
              <a:ext cx="334401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1</a:t>
              </a:r>
              <a:endParaRPr lang="it-IT" sz="800" b="1" dirty="0"/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3974918" y="5407239"/>
              <a:ext cx="32784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2</a:t>
              </a:r>
              <a:endParaRPr lang="it-IT" sz="800" b="1" dirty="0"/>
            </a:p>
          </p:txBody>
        </p:sp>
        <p:sp>
          <p:nvSpPr>
            <p:cNvPr id="104" name="CasellaDiTesto 103"/>
            <p:cNvSpPr txBox="1"/>
            <p:nvPr/>
          </p:nvSpPr>
          <p:spPr>
            <a:xfrm>
              <a:off x="4332108" y="5478677"/>
              <a:ext cx="32784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3</a:t>
              </a:r>
              <a:endParaRPr lang="it-IT" sz="800" b="1" dirty="0"/>
            </a:p>
          </p:txBody>
        </p:sp>
        <p:sp>
          <p:nvSpPr>
            <p:cNvPr id="105" name="CasellaDiTesto 104"/>
            <p:cNvSpPr txBox="1"/>
            <p:nvPr/>
          </p:nvSpPr>
          <p:spPr>
            <a:xfrm rot="16200000">
              <a:off x="2845310" y="4490724"/>
              <a:ext cx="683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% </a:t>
              </a:r>
              <a:r>
                <a:rPr lang="it-IT" sz="900" b="1" dirty="0" err="1" smtClean="0"/>
                <a:t>of</a:t>
              </a:r>
              <a:r>
                <a:rPr lang="it-IT" sz="900" b="1" dirty="0" smtClean="0"/>
                <a:t> Max</a:t>
              </a:r>
              <a:endParaRPr lang="it-IT" sz="900" b="1" dirty="0"/>
            </a:p>
          </p:txBody>
        </p:sp>
        <p:grpSp>
          <p:nvGrpSpPr>
            <p:cNvPr id="68" name="Gruppo 67"/>
            <p:cNvGrpSpPr/>
            <p:nvPr/>
          </p:nvGrpSpPr>
          <p:grpSpPr>
            <a:xfrm>
              <a:off x="4763225" y="4881708"/>
              <a:ext cx="1254053" cy="882721"/>
              <a:chOff x="3518225" y="2483332"/>
              <a:chExt cx="1254053" cy="882721"/>
            </a:xfrm>
          </p:grpSpPr>
          <p:sp>
            <p:nvSpPr>
              <p:cNvPr id="69" name="CasellaDiTesto 68"/>
              <p:cNvSpPr txBox="1"/>
              <p:nvPr/>
            </p:nvSpPr>
            <p:spPr>
              <a:xfrm rot="945800">
                <a:off x="3518225" y="3150609"/>
                <a:ext cx="60994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err="1" smtClean="0"/>
                  <a:t>DCs</a:t>
                </a:r>
                <a:r>
                  <a:rPr lang="it-IT" sz="800" dirty="0" smtClean="0"/>
                  <a:t> alone</a:t>
                </a:r>
                <a:endParaRPr lang="it-IT" sz="800" dirty="0"/>
              </a:p>
            </p:txBody>
          </p:sp>
          <p:sp>
            <p:nvSpPr>
              <p:cNvPr id="70" name="CasellaDiTesto 69"/>
              <p:cNvSpPr txBox="1"/>
              <p:nvPr/>
            </p:nvSpPr>
            <p:spPr>
              <a:xfrm rot="945800">
                <a:off x="3591750" y="3006954"/>
                <a:ext cx="4989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+ LPS</a:t>
                </a:r>
                <a:endParaRPr lang="it-IT" sz="800" dirty="0"/>
              </a:p>
            </p:txBody>
          </p:sp>
          <p:sp>
            <p:nvSpPr>
              <p:cNvPr id="71" name="CasellaDiTesto 70"/>
              <p:cNvSpPr txBox="1"/>
              <p:nvPr/>
            </p:nvSpPr>
            <p:spPr>
              <a:xfrm rot="945800">
                <a:off x="3584853" y="2899600"/>
                <a:ext cx="86572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  IMPC 2.1</a:t>
                </a:r>
                <a:endParaRPr lang="it-IT" sz="800" dirty="0"/>
              </a:p>
            </p:txBody>
          </p:sp>
          <p:sp>
            <p:nvSpPr>
              <p:cNvPr id="72" name="CasellaDiTesto 71"/>
              <p:cNvSpPr txBox="1"/>
              <p:nvPr/>
            </p:nvSpPr>
            <p:spPr>
              <a:xfrm rot="945800">
                <a:off x="3802117" y="2663973"/>
                <a:ext cx="7088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ATCC 334</a:t>
                </a:r>
                <a:endParaRPr lang="it-IT" sz="800" dirty="0"/>
              </a:p>
            </p:txBody>
          </p:sp>
          <p:sp>
            <p:nvSpPr>
              <p:cNvPr id="73" name="CasellaDiTesto 72"/>
              <p:cNvSpPr txBox="1"/>
              <p:nvPr/>
            </p:nvSpPr>
            <p:spPr>
              <a:xfrm rot="945800">
                <a:off x="4088555" y="2483332"/>
                <a:ext cx="672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LMG 23554</a:t>
                </a:r>
                <a:endParaRPr lang="it-IT" sz="800" dirty="0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 rot="945800">
                <a:off x="3962386" y="2606265"/>
                <a:ext cx="8098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LMG P-17806</a:t>
                </a:r>
                <a:endParaRPr lang="it-IT" sz="800" dirty="0"/>
              </a:p>
            </p:txBody>
          </p:sp>
          <p:sp>
            <p:nvSpPr>
              <p:cNvPr id="75" name="CasellaDiTesto 74"/>
              <p:cNvSpPr txBox="1"/>
              <p:nvPr/>
            </p:nvSpPr>
            <p:spPr>
              <a:xfrm rot="945800">
                <a:off x="3804406" y="2790321"/>
                <a:ext cx="5871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IMPC 4.1</a:t>
                </a:r>
                <a:endParaRPr lang="it-IT" sz="800" dirty="0"/>
              </a:p>
            </p:txBody>
          </p:sp>
        </p:grpSp>
        <p:grpSp>
          <p:nvGrpSpPr>
            <p:cNvPr id="52" name="Gruppo 51"/>
            <p:cNvGrpSpPr/>
            <p:nvPr/>
          </p:nvGrpSpPr>
          <p:grpSpPr>
            <a:xfrm>
              <a:off x="7247037" y="4471095"/>
              <a:ext cx="1254053" cy="882721"/>
              <a:chOff x="3518225" y="2483332"/>
              <a:chExt cx="1254053" cy="882721"/>
            </a:xfrm>
          </p:grpSpPr>
          <p:sp>
            <p:nvSpPr>
              <p:cNvPr id="53" name="CasellaDiTesto 52"/>
              <p:cNvSpPr txBox="1"/>
              <p:nvPr/>
            </p:nvSpPr>
            <p:spPr>
              <a:xfrm rot="945800">
                <a:off x="3518225" y="3150609"/>
                <a:ext cx="60994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err="1" smtClean="0"/>
                  <a:t>DCs</a:t>
                </a:r>
                <a:r>
                  <a:rPr lang="it-IT" sz="800" dirty="0" smtClean="0"/>
                  <a:t> alone</a:t>
                </a:r>
                <a:endParaRPr lang="it-IT" sz="800" dirty="0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 rot="945800">
                <a:off x="3591750" y="3006954"/>
                <a:ext cx="4989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+ LPS</a:t>
                </a:r>
                <a:endParaRPr lang="it-IT" sz="800" dirty="0"/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 rot="945800">
                <a:off x="3584853" y="2899600"/>
                <a:ext cx="86572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  IMPC 2.1</a:t>
                </a:r>
                <a:endParaRPr lang="it-IT" sz="800" dirty="0"/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 rot="945800">
                <a:off x="3802117" y="2663973"/>
                <a:ext cx="7088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ATCC 334</a:t>
                </a:r>
                <a:endParaRPr lang="it-IT" sz="800" dirty="0"/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 rot="945800">
                <a:off x="4088555" y="2483332"/>
                <a:ext cx="672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LMG 23554</a:t>
                </a:r>
                <a:endParaRPr lang="it-IT" sz="800" dirty="0"/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 rot="945800">
                <a:off x="3962386" y="2606265"/>
                <a:ext cx="8098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LMG P-17806</a:t>
                </a:r>
                <a:endParaRPr lang="it-IT" sz="800" dirty="0"/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 rot="945800">
                <a:off x="3804406" y="2790321"/>
                <a:ext cx="5871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IMPC 4.1</a:t>
                </a:r>
                <a:endParaRPr lang="it-IT" sz="800" dirty="0"/>
              </a:p>
            </p:txBody>
          </p:sp>
        </p:grpSp>
        <p:sp>
          <p:nvSpPr>
            <p:cNvPr id="80" name="Rettangolo arrotondato 79"/>
            <p:cNvSpPr/>
            <p:nvPr/>
          </p:nvSpPr>
          <p:spPr>
            <a:xfrm>
              <a:off x="6000760" y="3406975"/>
              <a:ext cx="3070281" cy="2428892"/>
            </a:xfrm>
            <a:prstGeom prst="roundRect">
              <a:avLst>
                <a:gd name="adj" fmla="val 8432"/>
              </a:avLst>
            </a:prstGeom>
            <a:solidFill>
              <a:srgbClr val="FF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Picture 10" descr="CD80"/>
            <p:cNvPicPr>
              <a:picLocks noChangeAspect="1" noChangeArrowheads="1"/>
            </p:cNvPicPr>
            <p:nvPr/>
          </p:nvPicPr>
          <p:blipFill>
            <a:blip r:embed="rId8" cstate="print"/>
            <a:srcRect l="7975" t="4463" r="2301" b="7349"/>
            <a:stretch>
              <a:fillRect/>
            </a:stretch>
          </p:blipFill>
          <p:spPr bwMode="auto">
            <a:xfrm>
              <a:off x="6256746" y="3621289"/>
              <a:ext cx="2244344" cy="2071702"/>
            </a:xfrm>
            <a:prstGeom prst="rect">
              <a:avLst/>
            </a:prstGeom>
            <a:noFill/>
          </p:spPr>
        </p:pic>
        <p:sp>
          <p:nvSpPr>
            <p:cNvPr id="89" name="CasellaDiTesto 88"/>
            <p:cNvSpPr txBox="1"/>
            <p:nvPr/>
          </p:nvSpPr>
          <p:spPr>
            <a:xfrm rot="16200000">
              <a:off x="5829188" y="4490724"/>
              <a:ext cx="6838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% </a:t>
              </a:r>
              <a:r>
                <a:rPr lang="it-IT" sz="900" b="1" dirty="0" err="1" smtClean="0"/>
                <a:t>of</a:t>
              </a:r>
              <a:r>
                <a:rPr lang="it-IT" sz="900" b="1" dirty="0" smtClean="0"/>
                <a:t> Max</a:t>
              </a:r>
              <a:endParaRPr lang="it-IT" sz="900" b="1" dirty="0"/>
            </a:p>
          </p:txBody>
        </p:sp>
        <p:sp>
          <p:nvSpPr>
            <p:cNvPr id="90" name="CasellaDiTesto 89"/>
            <p:cNvSpPr txBox="1"/>
            <p:nvPr/>
          </p:nvSpPr>
          <p:spPr>
            <a:xfrm>
              <a:off x="6323111" y="5263233"/>
              <a:ext cx="320591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0</a:t>
              </a:r>
              <a:endParaRPr lang="it-IT" sz="800" b="1" dirty="0"/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6666491" y="5335801"/>
              <a:ext cx="334401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1</a:t>
              </a:r>
              <a:endParaRPr lang="it-IT" sz="800" b="1" dirty="0"/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7030234" y="5477547"/>
              <a:ext cx="32784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2</a:t>
              </a:r>
              <a:endParaRPr lang="it-IT" sz="800" b="1" dirty="0"/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7387424" y="5550115"/>
              <a:ext cx="32784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800" b="1" dirty="0" smtClean="0"/>
                <a:t>10</a:t>
              </a:r>
              <a:r>
                <a:rPr lang="it-IT" sz="800" b="1" baseline="30000" dirty="0" smtClean="0"/>
                <a:t>3</a:t>
              </a:r>
              <a:endParaRPr lang="it-IT" sz="800" b="1" dirty="0"/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7858148" y="4907173"/>
              <a:ext cx="1254053" cy="882721"/>
              <a:chOff x="3518225" y="2483332"/>
              <a:chExt cx="1254053" cy="882721"/>
            </a:xfrm>
          </p:grpSpPr>
          <p:sp>
            <p:nvSpPr>
              <p:cNvPr id="61" name="CasellaDiTesto 60"/>
              <p:cNvSpPr txBox="1"/>
              <p:nvPr/>
            </p:nvSpPr>
            <p:spPr>
              <a:xfrm rot="945800">
                <a:off x="3518225" y="3150609"/>
                <a:ext cx="60994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err="1" smtClean="0"/>
                  <a:t>DCs</a:t>
                </a:r>
                <a:r>
                  <a:rPr lang="it-IT" sz="800" dirty="0" smtClean="0"/>
                  <a:t> alone</a:t>
                </a:r>
                <a:endParaRPr lang="it-IT" sz="800" dirty="0"/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 rot="945800">
                <a:off x="3591750" y="3006954"/>
                <a:ext cx="4989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+ LPS</a:t>
                </a:r>
                <a:endParaRPr lang="it-IT" sz="800" dirty="0"/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 rot="945800">
                <a:off x="3584853" y="2899600"/>
                <a:ext cx="86572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  IMPC 2.1</a:t>
                </a:r>
                <a:endParaRPr lang="it-IT" sz="800" dirty="0"/>
              </a:p>
            </p:txBody>
          </p:sp>
          <p:sp>
            <p:nvSpPr>
              <p:cNvPr id="64" name="CasellaDiTesto 63"/>
              <p:cNvSpPr txBox="1"/>
              <p:nvPr/>
            </p:nvSpPr>
            <p:spPr>
              <a:xfrm rot="945800">
                <a:off x="3802117" y="2663973"/>
                <a:ext cx="7088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   ATCC 334</a:t>
                </a:r>
                <a:endParaRPr lang="it-IT" sz="800" dirty="0"/>
              </a:p>
            </p:txBody>
          </p:sp>
          <p:sp>
            <p:nvSpPr>
              <p:cNvPr id="65" name="CasellaDiTesto 64"/>
              <p:cNvSpPr txBox="1"/>
              <p:nvPr/>
            </p:nvSpPr>
            <p:spPr>
              <a:xfrm rot="945800">
                <a:off x="4088555" y="2483332"/>
                <a:ext cx="6723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LMG 23554</a:t>
                </a:r>
                <a:endParaRPr lang="it-IT" sz="800" dirty="0"/>
              </a:p>
            </p:txBody>
          </p:sp>
          <p:sp>
            <p:nvSpPr>
              <p:cNvPr id="66" name="CasellaDiTesto 65"/>
              <p:cNvSpPr txBox="1"/>
              <p:nvPr/>
            </p:nvSpPr>
            <p:spPr>
              <a:xfrm rot="945800">
                <a:off x="3962386" y="2606265"/>
                <a:ext cx="8098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 LMG P-17806</a:t>
                </a:r>
                <a:endParaRPr lang="it-IT" sz="800" dirty="0"/>
              </a:p>
            </p:txBody>
          </p:sp>
          <p:sp>
            <p:nvSpPr>
              <p:cNvPr id="67" name="CasellaDiTesto 66"/>
              <p:cNvSpPr txBox="1"/>
              <p:nvPr/>
            </p:nvSpPr>
            <p:spPr>
              <a:xfrm rot="945800">
                <a:off x="3804406" y="2790321"/>
                <a:ext cx="58713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dirty="0" smtClean="0"/>
                  <a:t> IMPC 4.1</a:t>
                </a:r>
                <a:endParaRPr lang="it-IT" sz="800" dirty="0"/>
              </a:p>
            </p:txBody>
          </p:sp>
        </p:grpSp>
        <p:sp>
          <p:nvSpPr>
            <p:cNvPr id="94" name="Rettangolo 93"/>
            <p:cNvSpPr/>
            <p:nvPr/>
          </p:nvSpPr>
          <p:spPr>
            <a:xfrm>
              <a:off x="6643702" y="5478677"/>
              <a:ext cx="428628" cy="285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6050456" y="5550115"/>
              <a:ext cx="593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CD80</a:t>
              </a:r>
              <a:endParaRPr lang="it-IT" sz="1400" b="1" dirty="0"/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214282" y="928670"/>
              <a:ext cx="8715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Comic Sans MS" pitchFamily="66" charset="0"/>
                </a:rPr>
                <a:t>Effects of </a:t>
              </a:r>
              <a:r>
                <a:rPr lang="en-US" sz="2400" b="1" i="1" dirty="0" smtClean="0">
                  <a:solidFill>
                    <a:srgbClr val="002060"/>
                  </a:solidFill>
                  <a:latin typeface="Comic Sans MS" pitchFamily="66" charset="0"/>
                </a:rPr>
                <a:t>L.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Comic Sans MS" pitchFamily="66" charset="0"/>
                </a:rPr>
                <a:t>paracasei</a:t>
              </a:r>
              <a:r>
                <a:rPr lang="en-US" sz="2400" b="1" dirty="0" smtClean="0">
                  <a:solidFill>
                    <a:srgbClr val="002060"/>
                  </a:solidFill>
                  <a:latin typeface="Comic Sans MS" pitchFamily="66" charset="0"/>
                </a:rPr>
                <a:t> strains on the maturation of mice</a:t>
              </a:r>
              <a:r>
                <a:rPr lang="it-IT" sz="2400" b="1" dirty="0" smtClean="0">
                  <a:solidFill>
                    <a:srgbClr val="002060"/>
                  </a:solidFill>
                  <a:latin typeface="Comic Sans MS" pitchFamily="66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Comic Sans MS" pitchFamily="66" charset="0"/>
                </a:rPr>
                <a:t>bone-marrow DCs</a:t>
              </a:r>
              <a:endParaRPr lang="it-IT" sz="24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142908" y="2071678"/>
              <a:ext cx="8929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All strains increased the surface expressions of CD11c and CD80, but not of CD40, in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iDCs</a:t>
              </a:r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at levels comparable with LPS stimulation. </a:t>
              </a:r>
              <a:endPara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6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/>
          <p:cNvGrpSpPr/>
          <p:nvPr/>
        </p:nvGrpSpPr>
        <p:grpSpPr>
          <a:xfrm>
            <a:off x="-32" y="71414"/>
            <a:ext cx="9144000" cy="6715172"/>
            <a:chOff x="-32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-32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4572000" y="2857496"/>
              <a:ext cx="4270715" cy="3071834"/>
              <a:chOff x="5643570" y="1714488"/>
              <a:chExt cx="3080302" cy="2450917"/>
            </a:xfrm>
          </p:grpSpPr>
          <p:sp>
            <p:nvSpPr>
              <p:cNvPr id="9" name="Rettangolo arrotondato 8"/>
              <p:cNvSpPr/>
              <p:nvPr/>
            </p:nvSpPr>
            <p:spPr>
              <a:xfrm>
                <a:off x="5643570" y="1714488"/>
                <a:ext cx="3000396" cy="2428892"/>
              </a:xfrm>
              <a:prstGeom prst="roundRect">
                <a:avLst>
                  <a:gd name="adj" fmla="val 8432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0" name="Picture 11" descr="CD8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117" t="2382" r="4482" b="7093"/>
              <a:stretch>
                <a:fillRect/>
              </a:stretch>
            </p:blipFill>
            <p:spPr bwMode="auto">
              <a:xfrm>
                <a:off x="5857884" y="1785926"/>
                <a:ext cx="2214578" cy="2157794"/>
              </a:xfrm>
              <a:prstGeom prst="rect">
                <a:avLst/>
              </a:prstGeom>
              <a:noFill/>
            </p:spPr>
          </p:pic>
          <p:sp>
            <p:nvSpPr>
              <p:cNvPr id="11" name="CasellaDiTesto 10"/>
              <p:cNvSpPr txBox="1"/>
              <p:nvPr/>
            </p:nvSpPr>
            <p:spPr>
              <a:xfrm rot="16200000">
                <a:off x="5471998" y="2798237"/>
                <a:ext cx="683816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 smtClean="0"/>
                  <a:t>% </a:t>
                </a:r>
                <a:r>
                  <a:rPr lang="it-IT" sz="900" b="1" dirty="0" err="1" smtClean="0"/>
                  <a:t>of</a:t>
                </a:r>
                <a:r>
                  <a:rPr lang="it-IT" sz="900" b="1" dirty="0" smtClean="0"/>
                  <a:t> Max</a:t>
                </a:r>
                <a:endParaRPr lang="it-IT" sz="900" b="1" dirty="0"/>
              </a:p>
            </p:txBody>
          </p:sp>
          <p:sp>
            <p:nvSpPr>
              <p:cNvPr id="12" name="Rettangolo arrotondato 11"/>
              <p:cNvSpPr/>
              <p:nvPr/>
            </p:nvSpPr>
            <p:spPr>
              <a:xfrm>
                <a:off x="6348632" y="3857628"/>
                <a:ext cx="437946" cy="214314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3" name="Gruppo 105"/>
              <p:cNvGrpSpPr/>
              <p:nvPr/>
            </p:nvGrpSpPr>
            <p:grpSpPr>
              <a:xfrm>
                <a:off x="7461948" y="3236422"/>
                <a:ext cx="1261924" cy="898382"/>
                <a:chOff x="3550653" y="2505068"/>
                <a:chExt cx="1261924" cy="898382"/>
              </a:xfrm>
            </p:grpSpPr>
            <p:sp>
              <p:nvSpPr>
                <p:cNvPr id="16" name="CasellaDiTesto 15"/>
                <p:cNvSpPr txBox="1"/>
                <p:nvPr/>
              </p:nvSpPr>
              <p:spPr>
                <a:xfrm rot="945800">
                  <a:off x="3550653" y="3188006"/>
                  <a:ext cx="60994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err="1" smtClean="0"/>
                    <a:t>DCs</a:t>
                  </a:r>
                  <a:r>
                    <a:rPr lang="it-IT" sz="800" dirty="0" smtClean="0"/>
                    <a:t> alone</a:t>
                  </a:r>
                  <a:endParaRPr lang="it-IT" sz="800" dirty="0"/>
                </a:p>
              </p:txBody>
            </p:sp>
            <p:sp>
              <p:nvSpPr>
                <p:cNvPr id="17" name="CasellaDiTesto 16"/>
                <p:cNvSpPr txBox="1"/>
                <p:nvPr/>
              </p:nvSpPr>
              <p:spPr>
                <a:xfrm rot="945800">
                  <a:off x="3655790" y="3033686"/>
                  <a:ext cx="49897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smtClean="0"/>
                    <a:t>+ LPS</a:t>
                  </a:r>
                  <a:endParaRPr lang="it-IT" sz="800" dirty="0"/>
                </a:p>
              </p:txBody>
            </p:sp>
            <p:sp>
              <p:nvSpPr>
                <p:cNvPr id="18" name="CasellaDiTesto 17"/>
                <p:cNvSpPr txBox="1"/>
                <p:nvPr/>
              </p:nvSpPr>
              <p:spPr>
                <a:xfrm rot="945800">
                  <a:off x="3681581" y="2936724"/>
                  <a:ext cx="669983" cy="171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smtClean="0"/>
                    <a:t>       IMPC 2.1</a:t>
                  </a:r>
                  <a:endParaRPr lang="it-IT" sz="800" dirty="0"/>
                </a:p>
              </p:txBody>
            </p:sp>
            <p:sp>
              <p:nvSpPr>
                <p:cNvPr id="19" name="CasellaDiTesto 18"/>
                <p:cNvSpPr txBox="1"/>
                <p:nvPr/>
              </p:nvSpPr>
              <p:spPr>
                <a:xfrm rot="945800">
                  <a:off x="3895761" y="2717166"/>
                  <a:ext cx="70881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smtClean="0"/>
                    <a:t>     ATCC 334</a:t>
                  </a:r>
                  <a:endParaRPr lang="it-IT" sz="800" dirty="0"/>
                </a:p>
              </p:txBody>
            </p:sp>
            <p:sp>
              <p:nvSpPr>
                <p:cNvPr id="20" name="CasellaDiTesto 19"/>
                <p:cNvSpPr txBox="1"/>
                <p:nvPr/>
              </p:nvSpPr>
              <p:spPr>
                <a:xfrm rot="945800">
                  <a:off x="4116258" y="2505068"/>
                  <a:ext cx="67239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smtClean="0"/>
                    <a:t>LMG 23554</a:t>
                  </a:r>
                  <a:endParaRPr lang="it-IT" sz="800" dirty="0"/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 rot="945800">
                  <a:off x="4002685" y="2644979"/>
                  <a:ext cx="80989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smtClean="0"/>
                    <a:t>  LMG P-17806</a:t>
                  </a:r>
                  <a:endParaRPr lang="it-IT" sz="800" dirty="0"/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 rot="945800">
                  <a:off x="3860233" y="2834246"/>
                  <a:ext cx="58713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dirty="0" smtClean="0"/>
                    <a:t> IMPC 4.1</a:t>
                  </a:r>
                  <a:endParaRPr lang="it-IT" sz="800" dirty="0"/>
                </a:p>
              </p:txBody>
            </p:sp>
          </p:grpSp>
          <p:sp>
            <p:nvSpPr>
              <p:cNvPr id="14" name="CasellaDiTesto 13"/>
              <p:cNvSpPr txBox="1"/>
              <p:nvPr/>
            </p:nvSpPr>
            <p:spPr>
              <a:xfrm>
                <a:off x="5715008" y="3857628"/>
                <a:ext cx="7361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/>
                  <a:t>CD86</a:t>
                </a:r>
                <a:endParaRPr lang="it-IT" sz="1400" b="1" dirty="0"/>
              </a:p>
            </p:txBody>
          </p:sp>
        </p:grpSp>
        <p:sp>
          <p:nvSpPr>
            <p:cNvPr id="23" name="CasellaDiTesto 22"/>
            <p:cNvSpPr txBox="1"/>
            <p:nvPr/>
          </p:nvSpPr>
          <p:spPr>
            <a:xfrm>
              <a:off x="500034" y="1214422"/>
              <a:ext cx="371477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Surface expression of CD86, following incubation with bacterial strains, was even higher than the expression caused by LPS stimulation. </a:t>
              </a:r>
              <a:r>
                <a:rPr lang="en-GB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Up-regulation of CD86 is consistent with other studies in which </a:t>
              </a:r>
              <a:r>
                <a:rPr lang="en-GB" sz="20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probiotic</a:t>
              </a:r>
              <a:r>
                <a:rPr lang="en-GB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0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Lactobacillus</a:t>
              </a:r>
              <a:r>
                <a:rPr lang="en-GB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species caused a similar enhancement.</a:t>
              </a:r>
              <a:endPara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0" y="71414"/>
            <a:ext cx="9144000" cy="6715172"/>
            <a:chOff x="0" y="71414"/>
            <a:chExt cx="9144000" cy="6715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71414"/>
              <a:ext cx="1000132" cy="59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" y="6378682"/>
              <a:ext cx="3015225" cy="40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6563008"/>
              <a:ext cx="3877307" cy="22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0" y="714356"/>
              <a:ext cx="9144000" cy="5572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 smtClean="0">
                  <a:latin typeface="Comic Sans MS" pitchFamily="66" charset="0"/>
                </a:rPr>
                <a:t> </a:t>
              </a:r>
              <a:endParaRPr lang="it-IT" sz="2400" dirty="0">
                <a:latin typeface="Comic Sans MS" pitchFamily="66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1406" y="928670"/>
              <a:ext cx="8786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Effect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of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i="1" dirty="0" err="1" smtClean="0">
                  <a:solidFill>
                    <a:srgbClr val="000066"/>
                  </a:solidFill>
                  <a:latin typeface="Comic Sans MS" pitchFamily="66" charset="0"/>
                </a:rPr>
                <a:t>Lactobacillus</a:t>
              </a:r>
              <a:r>
                <a:rPr lang="it-IT" sz="2400" b="1" i="1" dirty="0" smtClean="0">
                  <a:solidFill>
                    <a:srgbClr val="000066"/>
                  </a:solidFill>
                  <a:latin typeface="Comic Sans MS" pitchFamily="66" charset="0"/>
                </a:rPr>
                <a:t> paracasei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strains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on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cytokine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production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by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dendritic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cells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 (</a:t>
              </a:r>
              <a:r>
                <a:rPr lang="it-IT" sz="2400" b="1" dirty="0" err="1" smtClean="0">
                  <a:solidFill>
                    <a:srgbClr val="000066"/>
                  </a:solidFill>
                  <a:latin typeface="Comic Sans MS" pitchFamily="66" charset="0"/>
                </a:rPr>
                <a:t>DCs</a:t>
              </a:r>
              <a:r>
                <a:rPr lang="it-IT" sz="2400" b="1" dirty="0" smtClean="0">
                  <a:solidFill>
                    <a:srgbClr val="000066"/>
                  </a:solidFill>
                  <a:latin typeface="Comic Sans MS" pitchFamily="66" charset="0"/>
                </a:rPr>
                <a:t>)</a:t>
              </a:r>
              <a:endParaRPr lang="it-IT" dirty="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034033" y="1785926"/>
              <a:ext cx="1395223" cy="67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b="1" dirty="0"/>
                <a:t>TNF-</a:t>
              </a:r>
              <a:r>
                <a:rPr lang="el-GR" sz="2800" b="1" dirty="0">
                  <a:latin typeface="Times New Roman" pitchFamily="18" charset="0"/>
                  <a:cs typeface="Times New Roman" pitchFamily="18" charset="0"/>
                </a:rPr>
                <a:t>α</a:t>
              </a: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214414" y="2357430"/>
              <a:ext cx="6972705" cy="3571900"/>
              <a:chOff x="884" y="1566"/>
              <a:chExt cx="4627" cy="2182"/>
            </a:xfrm>
          </p:grpSpPr>
          <p:pic>
            <p:nvPicPr>
              <p:cNvPr id="21" name="Picture 15"/>
              <p:cNvPicPr>
                <a:picLocks noChangeAspect="1" noChangeArrowheads="1"/>
              </p:cNvPicPr>
              <p:nvPr/>
            </p:nvPicPr>
            <p:blipFill>
              <a:blip r:embed="rId5"/>
              <a:srcRect l="1385"/>
              <a:stretch>
                <a:fillRect/>
              </a:stretch>
            </p:blipFill>
            <p:spPr bwMode="auto">
              <a:xfrm>
                <a:off x="884" y="1566"/>
                <a:ext cx="4627" cy="2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884" y="1616"/>
                <a:ext cx="182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7072330" y="471488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no LPS</a:t>
              </a:r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6929454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7072330" y="428625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+ LPS</a:t>
              </a:r>
              <a:endParaRPr lang="it-IT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6929454" y="4429132"/>
              <a:ext cx="142876" cy="142876"/>
            </a:xfrm>
            <a:prstGeom prst="rect">
              <a:avLst/>
            </a:prstGeom>
            <a:solidFill>
              <a:srgbClr val="B2B2B2"/>
            </a:solidFill>
            <a:ln w="190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6" name="Picture 13" descr="C:\Documents and Settings\utente\Desktop\MYCORED\mycored images\loghi\logo ispa 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4868" y="71415"/>
              <a:ext cx="704850" cy="6238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913</Words>
  <Application>Microsoft Office PowerPoint</Application>
  <PresentationFormat>Presentazione su schermo (4:3)</PresentationFormat>
  <Paragraphs>193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Ispa</dc:creator>
  <cp:lastModifiedBy>Ispa</cp:lastModifiedBy>
  <cp:revision>206</cp:revision>
  <dcterms:created xsi:type="dcterms:W3CDTF">2014-06-03T13:08:07Z</dcterms:created>
  <dcterms:modified xsi:type="dcterms:W3CDTF">2014-09-16T11:51:37Z</dcterms:modified>
</cp:coreProperties>
</file>