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2" r:id="rId2"/>
    <p:sldId id="288" r:id="rId3"/>
    <p:sldId id="289" r:id="rId4"/>
    <p:sldId id="294" r:id="rId5"/>
    <p:sldId id="291" r:id="rId6"/>
    <p:sldId id="292" r:id="rId7"/>
    <p:sldId id="293" r:id="rId8"/>
    <p:sldId id="295" r:id="rId9"/>
    <p:sldId id="296" r:id="rId10"/>
    <p:sldId id="300" r:id="rId11"/>
    <p:sldId id="297" r:id="rId12"/>
    <p:sldId id="299" r:id="rId13"/>
    <p:sldId id="298" r:id="rId14"/>
    <p:sldId id="302" r:id="rId15"/>
    <p:sldId id="301" r:id="rId16"/>
    <p:sldId id="303" r:id="rId17"/>
  </p:sldIdLst>
  <p:sldSz cx="9144000" cy="6858000" type="screen4x3"/>
  <p:notesSz cx="6883400" cy="9906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00"/>
    <a:srgbClr val="4D4D4D"/>
    <a:srgbClr val="5F5F5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0" autoAdjust="0"/>
    <p:restoredTop sz="99579" autoAdjust="0"/>
  </p:normalViewPr>
  <p:slideViewPr>
    <p:cSldViewPr showGuides="1">
      <p:cViewPr>
        <p:scale>
          <a:sx n="80" d="100"/>
          <a:sy n="80" d="100"/>
        </p:scale>
        <p:origin x="-159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8" d="100"/>
        <a:sy n="188" d="100"/>
      </p:scale>
      <p:origin x="0" y="4424"/>
    </p:cViewPr>
  </p:sorterViewPr>
  <p:notesViewPr>
    <p:cSldViewPr>
      <p:cViewPr>
        <p:scale>
          <a:sx n="100" d="100"/>
          <a:sy n="100" d="100"/>
        </p:scale>
        <p:origin x="-1884" y="2232"/>
      </p:cViewPr>
      <p:guideLst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GI\2015\CHICAGO\DIANA\Influenza%20surveillan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GI\2015\CHICAGO\DIANA\Influenza%20surveillan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GI\2015\CHICAGO\DIANA\Influenza%20surveillan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GI\2015\CHICAGO\DIANA\Influenza%20surveillance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ANGI\2015\CHICAGO\DIANA\Influenza%20surveillan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sheet%20in%20Manifestations%20of%20influenza%20in%20Romania%20final.ppt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'[Influenza surveillance.xlsx]Sheet1'!$B$45</c:f>
              <c:strCache>
                <c:ptCount val="1"/>
                <c:pt idx="0">
                  <c:v>National surveillance of influenza virus infection during the season 2014-2015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'[Influenza surveillance.xlsx]Sheet1'!$A$46:$A$47</c:f>
              <c:strCache>
                <c:ptCount val="2"/>
                <c:pt idx="0">
                  <c:v>INFLU A</c:v>
                </c:pt>
                <c:pt idx="1">
                  <c:v>INFLU B</c:v>
                </c:pt>
              </c:strCache>
            </c:strRef>
          </c:cat>
          <c:val>
            <c:numRef>
              <c:f>'[Influenza surveillance.xlsx]Sheet1'!$B$46:$B$47</c:f>
              <c:numCache>
                <c:formatCode>General</c:formatCode>
                <c:ptCount val="2"/>
                <c:pt idx="0">
                  <c:v>507</c:v>
                </c:pt>
                <c:pt idx="1">
                  <c:v>592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697088"/>
        <c:axId val="148698624"/>
        <c:axId val="0"/>
      </c:bar3DChart>
      <c:catAx>
        <c:axId val="148697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8698624"/>
        <c:crosses val="autoZero"/>
        <c:auto val="1"/>
        <c:lblAlgn val="ctr"/>
        <c:lblOffset val="100"/>
        <c:noMultiLvlLbl val="0"/>
      </c:catAx>
      <c:valAx>
        <c:axId val="1486986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48697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The </a:t>
            </a:r>
            <a:r>
              <a:rPr lang="en-US" sz="1600" dirty="0"/>
              <a:t>season 2013-2014</a:t>
            </a:r>
          </a:p>
        </c:rich>
      </c:tx>
      <c:layout>
        <c:manualLayout>
          <c:xMode val="edge"/>
          <c:yMode val="edge"/>
          <c:x val="0.11023994421349251"/>
          <c:y val="2.8268539267994611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093785580003707E-2"/>
          <c:y val="0.21916651172504781"/>
          <c:w val="0.58205413354352908"/>
          <c:h val="0.68511013165368129"/>
        </c:manualLayout>
      </c:layout>
      <c:pie3DChart>
        <c:varyColors val="1"/>
        <c:ser>
          <c:idx val="0"/>
          <c:order val="0"/>
          <c:tx>
            <c:strRef>
              <c:f>'[Influenza surveillance.xlsx]Sheet1'!$B$58</c:f>
              <c:strCache>
                <c:ptCount val="1"/>
                <c:pt idx="0">
                  <c:v>National surveillance of deaths related to influenza virus infection during the season 2013-2014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6.666666666666668E-2"/>
                  <c:y val="3.240740740740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777777777777785E-2"/>
                  <c:y val="7.8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833333333333334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'[Influenza surveillance.xlsx]Sheet1'!$A$59:$A$60</c:f>
              <c:strCache>
                <c:ptCount val="2"/>
                <c:pt idx="0">
                  <c:v>A(H1) pdm09</c:v>
                </c:pt>
                <c:pt idx="1">
                  <c:v>A(H3)</c:v>
                </c:pt>
              </c:strCache>
            </c:strRef>
          </c:cat>
          <c:val>
            <c:numRef>
              <c:f>'[Influenza surveillance.xlsx]Sheet1'!$B$59:$B$60</c:f>
              <c:numCache>
                <c:formatCode>General</c:formatCode>
                <c:ptCount val="2"/>
                <c:pt idx="0">
                  <c:v>24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The </a:t>
            </a:r>
            <a:r>
              <a:rPr lang="en-US" sz="1600" dirty="0"/>
              <a:t>season 2014-2015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'[Influenza surveillance.xlsx]Sheet1'!$B$53</c:f>
              <c:strCache>
                <c:ptCount val="1"/>
                <c:pt idx="0">
                  <c:v>National surveillance of deaths related to influenza virus infection during the season 2014-2015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6.666666666666668E-2"/>
                  <c:y val="3.240740740740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777777777777785E-2"/>
                  <c:y val="7.8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833333333333334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'[Influenza surveillance.xlsx]Sheet1'!$A$54:$A$56</c:f>
              <c:strCache>
                <c:ptCount val="3"/>
                <c:pt idx="0">
                  <c:v>A(H1) pdm09</c:v>
                </c:pt>
                <c:pt idx="1">
                  <c:v>A(H3)</c:v>
                </c:pt>
                <c:pt idx="2">
                  <c:v>B</c:v>
                </c:pt>
              </c:strCache>
            </c:strRef>
          </c:cat>
          <c:val>
            <c:numRef>
              <c:f>'[Influenza surveillance.xlsx]Sheet1'!$B$54:$B$56</c:f>
              <c:numCache>
                <c:formatCode>General</c:formatCode>
                <c:ptCount val="3"/>
                <c:pt idx="0">
                  <c:v>25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'[Influenza surveillance.xlsx]Sheet1'!$B$76</c:f>
              <c:strCache>
                <c:ptCount val="1"/>
                <c:pt idx="0">
                  <c:v>Number of cases</c:v>
                </c:pt>
              </c:strCache>
            </c:strRef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chemeClr val="accent4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3.7611880927661934E-2"/>
                  <c:y val="-6.37320600741331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360 (17%)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6664E-2"/>
                  <c:y val="-7.870370370370370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1779 (83%)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'[Influenza surveillance.xlsx]Sheet1'!$A$77:$A$78</c:f>
              <c:strCache>
                <c:ptCount val="2"/>
                <c:pt idx="0">
                  <c:v>0-14</c:v>
                </c:pt>
                <c:pt idx="1">
                  <c:v>&gt;14</c:v>
                </c:pt>
              </c:strCache>
            </c:strRef>
          </c:cat>
          <c:val>
            <c:numRef>
              <c:f>'[Influenza surveillance.xlsx]Sheet1'!$B$77:$B$78</c:f>
              <c:numCache>
                <c:formatCode>General</c:formatCode>
                <c:ptCount val="2"/>
                <c:pt idx="0">
                  <c:v>360</c:v>
                </c:pt>
                <c:pt idx="1">
                  <c:v>1779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583744"/>
        <c:axId val="149585280"/>
        <c:axId val="0"/>
      </c:bar3DChart>
      <c:catAx>
        <c:axId val="149583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49585280"/>
        <c:crosses val="autoZero"/>
        <c:auto val="1"/>
        <c:lblAlgn val="ctr"/>
        <c:lblOffset val="100"/>
        <c:noMultiLvlLbl val="0"/>
      </c:catAx>
      <c:valAx>
        <c:axId val="149585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583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047068205703841"/>
          <c:y val="0.41350503062117233"/>
          <c:w val="7.9529317942961628E-2"/>
          <c:h val="0.2229899387576552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918197725284335E-2"/>
          <c:y val="0.28428805774278215"/>
          <c:w val="0.54285520559930012"/>
          <c:h val="0.61799795858850981"/>
        </c:manualLayout>
      </c:layout>
      <c:pie3DChart>
        <c:varyColors val="1"/>
        <c:ser>
          <c:idx val="0"/>
          <c:order val="0"/>
          <c:tx>
            <c:strRef>
              <c:f>'[Influenza surveillance.xlsx]Sheet1'!$B$20</c:f>
              <c:strCache>
                <c:ptCount val="1"/>
                <c:pt idx="0">
                  <c:v>ETIOLOGY OF RESPIRATORY VIRAL INFECTIONS IN CHILDREN TESTED BETWEEN JAN 2015 - APRIL 2015</c:v>
                </c:pt>
              </c:strCache>
            </c:strRef>
          </c:tx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  <a:ln w="9525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7.4999999999999997E-2"/>
                  <c:y val="-0.101851851851851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999999999999997E-2"/>
                  <c:y val="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666885389326339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3888888888888884E-2"/>
                  <c:y val="-6.9444444444444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7776E-2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33333333333332E-3"/>
                  <c:y val="-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'[Influenza surveillance.xlsx]Sheet1'!$A$21:$A$26</c:f>
              <c:strCache>
                <c:ptCount val="6"/>
                <c:pt idx="0">
                  <c:v>INFLUENZA  A</c:v>
                </c:pt>
                <c:pt idx="1">
                  <c:v>INFLUENZA B</c:v>
                </c:pt>
                <c:pt idx="2">
                  <c:v>RSV</c:v>
                </c:pt>
                <c:pt idx="3">
                  <c:v>hMPV</c:v>
                </c:pt>
                <c:pt idx="4">
                  <c:v>ADENOVIRUS</c:v>
                </c:pt>
                <c:pt idx="5">
                  <c:v>CO-INFECTION</c:v>
                </c:pt>
              </c:strCache>
            </c:strRef>
          </c:cat>
          <c:val>
            <c:numRef>
              <c:f>'[Influenza surveillance.xlsx]Sheet1'!$B$21:$B$26</c:f>
              <c:numCache>
                <c:formatCode>0%</c:formatCode>
                <c:ptCount val="6"/>
                <c:pt idx="0">
                  <c:v>0.28000000000000003</c:v>
                </c:pt>
                <c:pt idx="1">
                  <c:v>0.44</c:v>
                </c:pt>
                <c:pt idx="2">
                  <c:v>0.13</c:v>
                </c:pt>
                <c:pt idx="3">
                  <c:v>0.08</c:v>
                </c:pt>
                <c:pt idx="4">
                  <c:v>0.04</c:v>
                </c:pt>
                <c:pt idx="5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'[Worksheet in Manifestations of influenza in Romania final.pptx]Sheet1'!$B$1</c:f>
              <c:strCache>
                <c:ptCount val="1"/>
                <c:pt idx="0">
                  <c:v>Series 1</c:v>
                </c:pt>
              </c:strCache>
            </c:strRef>
          </c:tx>
          <c:spPr>
            <a:ln w="47625">
              <a:solidFill>
                <a:srgbClr val="66FFFF"/>
              </a:solidFill>
            </a:ln>
          </c:spP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'[Worksheet in Manifestations of influenza in Romania final.pptx]Sheet1'!$A$2:$A$6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14</c:v>
                </c:pt>
                <c:pt idx="4">
                  <c:v>21</c:v>
                </c:pt>
              </c:numCache>
            </c:numRef>
          </c:cat>
          <c:val>
            <c:numRef>
              <c:f>'[Worksheet in Manifestations of influenza in Romania final.pptx]Sheet1'!$B$2:$B$6</c:f>
              <c:numCache>
                <c:formatCode>General</c:formatCode>
                <c:ptCount val="5"/>
                <c:pt idx="0">
                  <c:v>21</c:v>
                </c:pt>
                <c:pt idx="1">
                  <c:v>54</c:v>
                </c:pt>
                <c:pt idx="2">
                  <c:v>15</c:v>
                </c:pt>
                <c:pt idx="3">
                  <c:v>8</c:v>
                </c:pt>
                <c:pt idx="4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'[Worksheet in Manifestations of influenza in Romania final.pptx]Sheet1'!$C$1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'[Worksheet in Manifestations of influenza in Romania final.pptx]Sheet1'!$A$2:$A$6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14</c:v>
                </c:pt>
                <c:pt idx="4">
                  <c:v>21</c:v>
                </c:pt>
              </c:numCache>
            </c:numRef>
          </c:cat>
          <c:val>
            <c:numRef>
              <c:f>'[Worksheet in Manifestations of influenza in Romania final.pptx]Sheet1'!$C$2:$C$6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2"/>
          <c:order val="2"/>
          <c:tx>
            <c:strRef>
              <c:f>'[Worksheet in Manifestations of influenza in Romania final.pptx]Sheet1'!$D$1</c:f>
              <c:strCache>
                <c:ptCount val="1"/>
                <c:pt idx="0">
                  <c:v>Column2</c:v>
                </c:pt>
              </c:strCache>
            </c:strRef>
          </c:tx>
          <c:marker>
            <c:symbol val="none"/>
          </c:marker>
          <c:cat>
            <c:numRef>
              <c:f>'[Worksheet in Manifestations of influenza in Romania final.pptx]Sheet1'!$A$2:$A$6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10</c:v>
                </c:pt>
                <c:pt idx="3">
                  <c:v>14</c:v>
                </c:pt>
                <c:pt idx="4">
                  <c:v>21</c:v>
                </c:pt>
              </c:numCache>
            </c:numRef>
          </c:cat>
          <c:val>
            <c:numRef>
              <c:f>'[Worksheet in Manifestations of influenza in Romania final.pptx]Sheet1'!$D$2:$D$6</c:f>
              <c:numCache>
                <c:formatCode>General</c:formatCode>
                <c:ptCount val="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892672"/>
        <c:axId val="90907392"/>
      </c:lineChart>
      <c:catAx>
        <c:axId val="1488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0907392"/>
        <c:crosses val="autoZero"/>
        <c:auto val="1"/>
        <c:lblAlgn val="ctr"/>
        <c:lblOffset val="100"/>
        <c:noMultiLvlLbl val="0"/>
      </c:catAx>
      <c:valAx>
        <c:axId val="90907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48892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0.03542</cdr:x>
      <cdr:y>0.00583</cdr:y>
    </cdr:from>
    <cdr:to>
      <cdr:x>0.97708</cdr:x>
      <cdr:y>0.17493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19050"/>
          <a:ext cx="4305300" cy="552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i="0" baseline="0">
              <a:effectLst/>
              <a:latin typeface="+mn-lt"/>
              <a:ea typeface="+mn-ea"/>
              <a:cs typeface="+mn-cs"/>
            </a:rPr>
            <a:t>ETIOLOGY OF RESPIRATORY VIRAL INFECTIONS IN</a:t>
          </a:r>
        </a:p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i="0" baseline="0">
              <a:effectLst/>
              <a:latin typeface="+mn-lt"/>
              <a:ea typeface="+mn-ea"/>
              <a:cs typeface="+mn-cs"/>
            </a:rPr>
            <a:t>CHILDREN TESTED BETWEEN JAN 2015 - APRIL 2015</a:t>
          </a:r>
          <a:endParaRPr lang="en-US" sz="1400">
            <a:effectLst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D6730-4C37-43BD-BB85-B02F215A2C5E}" type="datetimeFigureOut">
              <a:rPr lang="fi-FI" smtClean="0"/>
              <a:pPr/>
              <a:t>4.6.2015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6ED86-DAC4-4E8C-AF90-8371EDE379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892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694E6155-7B57-42E5-A2E7-87805849E2A4}" type="datetimeFigureOut">
              <a:rPr lang="fi-FI" smtClean="0"/>
              <a:pPr/>
              <a:t>4.6.2015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216C7A8A-7EFE-42B2-A66F-8579156F21A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06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13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7A8A-7EFE-42B2-A66F-8579156F21A7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6517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arcdia.fi/fi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56FC-6311-4BAD-A9F0-595C72107536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4" descr="C:\Users\aapo.toivola\Desktop\Kuva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54" y="6104727"/>
            <a:ext cx="9165754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arcdia.fi/fi/wp-content/themes/arcdia/images/logo.pn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884" y="6238651"/>
            <a:ext cx="1080120" cy="49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004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C4EA-5F65-48D0-81F3-ED3EEC7AA5BA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2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CE1C-8375-4EAB-88E5-0BA24731BB74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36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942F9-9985-4081-9354-D8F639302C2D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761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D659F-BBB6-49A1-AE31-F59AC031FD7A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03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B8EC-3663-4292-8436-55146BCE3EDF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61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1CC9-04F0-4E76-9CFD-8566134326E2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635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0771-30AB-4B9D-87EF-EE0D7BC25BC9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44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1DEB-317F-4A5A-8D39-B699F11A9971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473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FD14-4C53-49DE-B67E-7DEF26C97780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03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Drag picture to placeholder or click icon to add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9E38-4E5E-4C74-8FD0-41C5E82F94AB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25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arcdia.fi/f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6DB84-DE14-4E8C-A5B6-2A6D6D8093F7}" type="datetime1">
              <a:rPr lang="fi-FI" smtClean="0"/>
              <a:pPr/>
              <a:t>4.6.2015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ArcDia-esitys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CC5F0-5F98-41FA-B719-B7021A386987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4" descr="C:\Users\aapo.toivola\Desktop\Kuva1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54" y="6104727"/>
            <a:ext cx="9165754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arcdia.fi/fi/wp-content/themes/arcdia/images/logo.pn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884" y="6238651"/>
            <a:ext cx="1080120" cy="496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88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o/url?sa=i&amp;rct=j&amp;q=&amp;esrc=s&amp;source=images&amp;cd=&amp;cad=rja&amp;uact=8&amp;ved=0CAcQjRw&amp;url=http://www.craiovaforum.ro/stiri/craiova-oltenia/ziua-imnului-national-sarbatorita-marti-la-craiova.html&amp;ei=XoBrVarVJqSy7QaIoIGIDw&amp;bvm=bv.94455598,d.ZGU&amp;psig=AFQjCNFYTbQ5xDE6gmosmL5JS9McMJ6Atw&amp;ust=143319485028754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238895"/>
            <a:ext cx="8568952" cy="1470025"/>
          </a:xfrm>
        </p:spPr>
        <p:txBody>
          <a:bodyPr>
            <a:noAutofit/>
          </a:bodyPr>
          <a:lstStyle/>
          <a:p>
            <a:r>
              <a:rPr lang="en-US" sz="54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MANIFESTATIONS OF INFLUENZA IN </a:t>
            </a:r>
            <a:r>
              <a:rPr lang="en-US" sz="5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ROMANIA</a:t>
            </a:r>
            <a:endParaRPr lang="en-US" sz="54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40960" cy="1270992"/>
          </a:xfrm>
        </p:spPr>
        <p:txBody>
          <a:bodyPr>
            <a:normAutofit fontScale="85000" lnSpcReduction="10000"/>
          </a:bodyPr>
          <a:lstStyle/>
          <a:p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Constanta-Angelica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Visan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Adrian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Streinu-Cercel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Dr.Anca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-Cristina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Draganescu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Dr.Anuta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Bilasco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Dr.Magda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Vasile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Daniela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Pitigoi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Diana-Maria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Slavu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Assoc.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Prof.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Monica </a:t>
            </a:r>
            <a:r>
              <a:rPr lang="en-GB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Luminos</a:t>
            </a:r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87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457200" y="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 smtClean="0"/>
              <a:t>mariPOC</a:t>
            </a:r>
            <a:endParaRPr lang="en-US" b="1" dirty="0"/>
          </a:p>
        </p:txBody>
      </p:sp>
      <p:pic>
        <p:nvPicPr>
          <p:cNvPr id="17" name="Picture 2" descr="C:\Users\7\Desktop\sampl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528" y="764703"/>
            <a:ext cx="2950702" cy="2507133"/>
          </a:xfrm>
          <a:prstGeom prst="rect">
            <a:avLst/>
          </a:prstGeom>
          <a:noFill/>
        </p:spPr>
      </p:pic>
      <p:pic>
        <p:nvPicPr>
          <p:cNvPr id="18" name="Picture 3" descr="C:\Users\7\Desktop\buffer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838200"/>
            <a:ext cx="2070720" cy="2433637"/>
          </a:xfrm>
          <a:prstGeom prst="rect">
            <a:avLst/>
          </a:prstGeom>
          <a:noFill/>
        </p:spPr>
      </p:pic>
      <p:pic>
        <p:nvPicPr>
          <p:cNvPr id="19" name="Picture 5" descr="C:\Users\7\Desktop\buleti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40153" y="838200"/>
            <a:ext cx="3168352" cy="5193244"/>
          </a:xfrm>
          <a:prstGeom prst="rect">
            <a:avLst/>
          </a:prstGeom>
          <a:noFill/>
        </p:spPr>
      </p:pic>
      <p:pic>
        <p:nvPicPr>
          <p:cNvPr id="20" name="Picture 4" descr="C:\Users\7\Desktop\room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54832" y="3389112"/>
            <a:ext cx="3361184" cy="2625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006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88" y="980728"/>
            <a:ext cx="7423443" cy="504056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330" y="116632"/>
            <a:ext cx="91216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results of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mariPOC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tests in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INBIMB 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31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116632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results of </a:t>
            </a:r>
            <a:r>
              <a:rPr lang="en-US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mariPOC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tests in the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previous 2 seasons 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64704"/>
            <a:ext cx="4554760" cy="3168352"/>
          </a:xfrm>
          <a:prstGeom prst="rect">
            <a:avLst/>
          </a:prstGeom>
          <a:noFill/>
        </p:spPr>
      </p:pic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069902"/>
              </p:ext>
            </p:extLst>
          </p:nvPr>
        </p:nvGraphicFramePr>
        <p:xfrm>
          <a:off x="4546737" y="2840567"/>
          <a:ext cx="4572000" cy="326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2977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85800" y="188641"/>
            <a:ext cx="81346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Dynamics of PCR negativity by day of illness</a:t>
            </a:r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903111" y="1341731"/>
          <a:ext cx="7337778" cy="4174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angle 11"/>
          <p:cNvSpPr/>
          <p:nvPr/>
        </p:nvSpPr>
        <p:spPr>
          <a:xfrm rot="16200000">
            <a:off x="-88538" y="1627819"/>
            <a:ext cx="1493168" cy="381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 patients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58000" y="5013176"/>
            <a:ext cx="1450504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Day of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illnes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9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1" grpId="0">
        <p:bldAsOne/>
      </p:bldGraphic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6" name="Straight Arrow Connector 85"/>
          <p:cNvCxnSpPr/>
          <p:nvPr/>
        </p:nvCxnSpPr>
        <p:spPr>
          <a:xfrm>
            <a:off x="239485" y="320309"/>
            <a:ext cx="882831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ular Callout 86"/>
          <p:cNvSpPr/>
          <p:nvPr/>
        </p:nvSpPr>
        <p:spPr>
          <a:xfrm>
            <a:off x="239485" y="2281808"/>
            <a:ext cx="1092155" cy="1143000"/>
          </a:xfrm>
          <a:prstGeom prst="wedgeRoundRectCallout">
            <a:avLst>
              <a:gd name="adj1" fmla="val -17174"/>
              <a:gd name="adj2" fmla="val 16016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fever, </a:t>
            </a:r>
            <a:r>
              <a:rPr lang="en-US" sz="1400" dirty="0" err="1" smtClean="0">
                <a:solidFill>
                  <a:schemeClr val="tx1"/>
                </a:solidFill>
              </a:rPr>
              <a:t>rhinoreea</a:t>
            </a:r>
            <a:r>
              <a:rPr lang="en-US" sz="1400" dirty="0" smtClean="0">
                <a:solidFill>
                  <a:schemeClr val="tx1"/>
                </a:solidFill>
              </a:rPr>
              <a:t> and cough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78971" y="44624"/>
            <a:ext cx="66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06.Feb</a:t>
            </a:r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1841685" y="44624"/>
            <a:ext cx="66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14.Feb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4876800" y="44624"/>
            <a:ext cx="6640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27.Feb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239485" y="737592"/>
            <a:ext cx="1308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boy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Rounded Rectangular Callout 92"/>
          <p:cNvSpPr/>
          <p:nvPr/>
        </p:nvSpPr>
        <p:spPr>
          <a:xfrm>
            <a:off x="2923810" y="2294248"/>
            <a:ext cx="1284148" cy="1676400"/>
          </a:xfrm>
          <a:prstGeom prst="wedgeRoundRectCallout">
            <a:avLst>
              <a:gd name="adj1" fmla="val -21627"/>
              <a:gd name="adj2" fmla="val 444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</a:t>
            </a:r>
            <a:r>
              <a:rPr lang="en-US" sz="1400" dirty="0" smtClean="0">
                <a:solidFill>
                  <a:schemeClr val="tx1"/>
                </a:solidFill>
              </a:rPr>
              <a:t>nfavorable evolution: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eurological serial exams: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a</a:t>
            </a:r>
            <a:r>
              <a:rPr lang="en-US" sz="1400" dirty="0" smtClean="0">
                <a:solidFill>
                  <a:schemeClr val="tx1"/>
                </a:solidFill>
              </a:rPr>
              <a:t>bolished tendon reflexes </a:t>
            </a:r>
          </a:p>
        </p:txBody>
      </p:sp>
      <p:sp>
        <p:nvSpPr>
          <p:cNvPr id="94" name="Rounded Rectangular Callout 93"/>
          <p:cNvSpPr/>
          <p:nvPr/>
        </p:nvSpPr>
        <p:spPr>
          <a:xfrm>
            <a:off x="4282646" y="2281808"/>
            <a:ext cx="1371600" cy="1436914"/>
          </a:xfrm>
          <a:prstGeom prst="wedgeRoundRectCallout">
            <a:avLst>
              <a:gd name="adj1" fmla="val -17803"/>
              <a:gd name="adj2" fmla="val 11855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fever, cough, </a:t>
            </a:r>
            <a:r>
              <a:rPr lang="en-US" sz="1400" dirty="0" err="1" smtClean="0">
                <a:solidFill>
                  <a:schemeClr val="tx1"/>
                </a:solidFill>
              </a:rPr>
              <a:t>dyspneea</a:t>
            </a:r>
            <a:r>
              <a:rPr lang="en-US" sz="1400" dirty="0" smtClean="0">
                <a:solidFill>
                  <a:schemeClr val="tx1"/>
                </a:solidFill>
              </a:rPr>
              <a:t>, weakness of the lower limbs and gait unsteadiness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5" name="Right Arrow 94"/>
          <p:cNvSpPr/>
          <p:nvPr/>
        </p:nvSpPr>
        <p:spPr>
          <a:xfrm rot="5400000">
            <a:off x="1426294" y="828362"/>
            <a:ext cx="1291438" cy="732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territorial </a:t>
            </a:r>
            <a:r>
              <a:rPr lang="en-US" sz="1400" dirty="0" err="1" smtClean="0"/>
              <a:t>hosp</a:t>
            </a:r>
            <a:endParaRPr lang="en-US" sz="1400" dirty="0"/>
          </a:p>
        </p:txBody>
      </p:sp>
      <p:grpSp>
        <p:nvGrpSpPr>
          <p:cNvPr id="96" name="Group 95"/>
          <p:cNvGrpSpPr/>
          <p:nvPr/>
        </p:nvGrpSpPr>
        <p:grpSpPr>
          <a:xfrm>
            <a:off x="5539794" y="4836575"/>
            <a:ext cx="1704836" cy="152400"/>
            <a:chOff x="3429000" y="5791200"/>
            <a:chExt cx="1934226" cy="304800"/>
          </a:xfrm>
        </p:grpSpPr>
        <p:cxnSp>
          <p:nvCxnSpPr>
            <p:cNvPr id="97" name="Straight Connector 96"/>
            <p:cNvCxnSpPr/>
            <p:nvPr/>
          </p:nvCxnSpPr>
          <p:spPr>
            <a:xfrm flipV="1">
              <a:off x="3429000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915426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4401852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4876800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733800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220226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706652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181600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Connector 104"/>
          <p:cNvCxnSpPr>
            <a:stCxn id="106" idx="3"/>
          </p:cNvCxnSpPr>
          <p:nvPr/>
        </p:nvCxnSpPr>
        <p:spPr>
          <a:xfrm>
            <a:off x="478971" y="4701481"/>
            <a:ext cx="85575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0" y="4547592"/>
            <a:ext cx="478971" cy="30777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37C</a:t>
            </a:r>
            <a:endParaRPr lang="en-US" sz="1400" dirty="0"/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381000" y="4395192"/>
            <a:ext cx="162884" cy="7620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/>
          <p:cNvGrpSpPr/>
          <p:nvPr/>
        </p:nvGrpSpPr>
        <p:grpSpPr>
          <a:xfrm>
            <a:off x="3719582" y="4242792"/>
            <a:ext cx="1704836" cy="152400"/>
            <a:chOff x="3429000" y="5791200"/>
            <a:chExt cx="1934226" cy="304800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3429000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3915426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4401852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4876800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733800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220226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706652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5181600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>
            <a:off x="536198" y="4242792"/>
            <a:ext cx="1704836" cy="152400"/>
            <a:chOff x="3429000" y="5791200"/>
            <a:chExt cx="1934226" cy="304800"/>
          </a:xfrm>
        </p:grpSpPr>
        <p:cxnSp>
          <p:nvCxnSpPr>
            <p:cNvPr id="118" name="Straight Connector 117"/>
            <p:cNvCxnSpPr/>
            <p:nvPr/>
          </p:nvCxnSpPr>
          <p:spPr>
            <a:xfrm flipV="1">
              <a:off x="3429000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3915426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4401852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4876800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3733800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4220226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4706652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5181600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oup 125"/>
          <p:cNvGrpSpPr/>
          <p:nvPr/>
        </p:nvGrpSpPr>
        <p:grpSpPr>
          <a:xfrm>
            <a:off x="7236359" y="4850438"/>
            <a:ext cx="1704836" cy="152400"/>
            <a:chOff x="3429000" y="5791200"/>
            <a:chExt cx="1934226" cy="304800"/>
          </a:xfrm>
        </p:grpSpPr>
        <p:cxnSp>
          <p:nvCxnSpPr>
            <p:cNvPr id="127" name="Straight Connector 126"/>
            <p:cNvCxnSpPr/>
            <p:nvPr/>
          </p:nvCxnSpPr>
          <p:spPr>
            <a:xfrm flipV="1">
              <a:off x="3429000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3915426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4401852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V="1">
              <a:off x="4876800" y="5791200"/>
              <a:ext cx="304800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733800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4220226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4706652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5181600" y="5791200"/>
              <a:ext cx="181626" cy="3048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5" name="Straight Connector 134"/>
          <p:cNvCxnSpPr/>
          <p:nvPr/>
        </p:nvCxnSpPr>
        <p:spPr>
          <a:xfrm>
            <a:off x="2241034" y="4395192"/>
            <a:ext cx="103530" cy="30628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2983448" y="4242792"/>
            <a:ext cx="171646" cy="43347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5424418" y="4379375"/>
            <a:ext cx="121166" cy="59378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2344564" y="4549081"/>
            <a:ext cx="638884" cy="152400"/>
            <a:chOff x="6364811" y="5943600"/>
            <a:chExt cx="857476" cy="152400"/>
          </a:xfrm>
        </p:grpSpPr>
        <p:cxnSp>
          <p:nvCxnSpPr>
            <p:cNvPr id="139" name="Straight Connector 138"/>
            <p:cNvCxnSpPr/>
            <p:nvPr/>
          </p:nvCxnSpPr>
          <p:spPr>
            <a:xfrm flipV="1">
              <a:off x="6364811" y="5943600"/>
              <a:ext cx="268652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6793549" y="5943600"/>
              <a:ext cx="268652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6633463" y="5943600"/>
              <a:ext cx="160086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7062201" y="5943600"/>
              <a:ext cx="160086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/>
          <p:cNvGrpSpPr/>
          <p:nvPr/>
        </p:nvGrpSpPr>
        <p:grpSpPr>
          <a:xfrm>
            <a:off x="3155093" y="4226975"/>
            <a:ext cx="578707" cy="152400"/>
            <a:chOff x="7490940" y="5943600"/>
            <a:chExt cx="578707" cy="152400"/>
          </a:xfrm>
        </p:grpSpPr>
        <p:cxnSp>
          <p:nvCxnSpPr>
            <p:cNvPr id="144" name="Straight Connector 143"/>
            <p:cNvCxnSpPr/>
            <p:nvPr/>
          </p:nvCxnSpPr>
          <p:spPr>
            <a:xfrm flipV="1">
              <a:off x="7640909" y="5943600"/>
              <a:ext cx="268652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7490940" y="5943600"/>
              <a:ext cx="160086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7909561" y="5943600"/>
              <a:ext cx="160086" cy="15240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Right Arrow 146"/>
          <p:cNvSpPr/>
          <p:nvPr/>
        </p:nvSpPr>
        <p:spPr>
          <a:xfrm rot="5400000">
            <a:off x="5011461" y="623747"/>
            <a:ext cx="1363445" cy="121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1331640" y="1840468"/>
            <a:ext cx="142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r>
              <a:rPr lang="en-US" b="1" dirty="0" smtClean="0"/>
              <a:t>ncephalitis</a:t>
            </a:r>
            <a:endParaRPr lang="en-US" b="1" dirty="0"/>
          </a:p>
        </p:txBody>
      </p:sp>
      <p:sp>
        <p:nvSpPr>
          <p:cNvPr id="149" name="TextBox 148"/>
          <p:cNvSpPr txBox="1"/>
          <p:nvPr/>
        </p:nvSpPr>
        <p:spPr>
          <a:xfrm>
            <a:off x="4748331" y="1912476"/>
            <a:ext cx="1851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Guillain-Barre </a:t>
            </a:r>
            <a:r>
              <a:rPr lang="en-US" b="1" dirty="0" err="1" smtClean="0"/>
              <a:t>sdr</a:t>
            </a:r>
            <a:endParaRPr lang="en-US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1742368" y="5282624"/>
            <a:ext cx="1823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Dexamethasone </a:t>
            </a:r>
          </a:p>
          <a:p>
            <a:r>
              <a:rPr lang="en-US" sz="1600" dirty="0"/>
              <a:t>M</a:t>
            </a:r>
            <a:r>
              <a:rPr lang="en-US" sz="1600" dirty="0" smtClean="0"/>
              <a:t>annitol </a:t>
            </a:r>
            <a:r>
              <a:rPr lang="en-US" sz="1600" dirty="0"/>
              <a:t>C</a:t>
            </a:r>
            <a:r>
              <a:rPr lang="en-US" sz="1600" dirty="0" smtClean="0"/>
              <a:t>eftriaxone</a:t>
            </a:r>
            <a:endParaRPr lang="en-US" sz="1600" dirty="0"/>
          </a:p>
        </p:txBody>
      </p:sp>
      <p:sp>
        <p:nvSpPr>
          <p:cNvPr id="151" name="Rounded Rectangular Callout 150"/>
          <p:cNvSpPr/>
          <p:nvPr/>
        </p:nvSpPr>
        <p:spPr>
          <a:xfrm>
            <a:off x="5763928" y="2281808"/>
            <a:ext cx="1498517" cy="1786946"/>
          </a:xfrm>
          <a:prstGeom prst="wedgeRoundRectCallout">
            <a:avLst>
              <a:gd name="adj1" fmla="val -21627"/>
              <a:gd name="adj2" fmla="val 444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Lab findings:</a:t>
            </a: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MariPOC</a:t>
            </a:r>
            <a:r>
              <a:rPr lang="en-US" sz="1400" dirty="0" smtClean="0">
                <a:solidFill>
                  <a:schemeClr val="tx1"/>
                </a:solidFill>
              </a:rPr>
              <a:t> INFLUENZA 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RT-PCR – AH3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CSF: protein-271mg/dl, 2cells/mm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4925754" y="5085184"/>
            <a:ext cx="40154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IGIV - 400mg/kg/day – 5 days</a:t>
            </a:r>
          </a:p>
          <a:p>
            <a:r>
              <a:rPr lang="en-US" sz="1600" dirty="0" err="1" smtClean="0"/>
              <a:t>Oseltamivir</a:t>
            </a:r>
            <a:r>
              <a:rPr lang="en-US" sz="1600" dirty="0" smtClean="0"/>
              <a:t> – 60 mg/day – 10 days</a:t>
            </a:r>
          </a:p>
          <a:p>
            <a:r>
              <a:rPr lang="en-US" sz="1600" dirty="0" smtClean="0"/>
              <a:t>Dexamethasone – 0,5 mg/kg/day – 3 days – with decreasing doses</a:t>
            </a:r>
            <a:endParaRPr lang="en-US" sz="1600" dirty="0"/>
          </a:p>
        </p:txBody>
      </p:sp>
      <p:sp>
        <p:nvSpPr>
          <p:cNvPr id="153" name="Rounded Rectangular Callout 152"/>
          <p:cNvSpPr/>
          <p:nvPr/>
        </p:nvSpPr>
        <p:spPr>
          <a:xfrm>
            <a:off x="7351821" y="2281808"/>
            <a:ext cx="1684675" cy="1800200"/>
          </a:xfrm>
          <a:prstGeom prst="wedgeRoundRectCallout">
            <a:avLst>
              <a:gd name="adj1" fmla="val -21627"/>
              <a:gd name="adj2" fmla="val 444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Paraclinic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Electromyography-demyelinating neuropathy with secondary axonal suffering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5408019" y="786700"/>
            <a:ext cx="546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INBI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1393674" y="2281808"/>
            <a:ext cx="1470498" cy="1143000"/>
          </a:xfrm>
          <a:prstGeom prst="wedgeRoundRectCallout">
            <a:avLst>
              <a:gd name="adj1" fmla="val -38874"/>
              <a:gd name="adj2" fmla="val 12371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headache, </a:t>
            </a:r>
            <a:r>
              <a:rPr lang="en-US" sz="1400" dirty="0" smtClean="0">
                <a:solidFill>
                  <a:schemeClr val="tx1"/>
                </a:solidFill>
              </a:rPr>
              <a:t>photophobia, </a:t>
            </a:r>
            <a:r>
              <a:rPr lang="en-US" sz="1400" dirty="0">
                <a:solidFill>
                  <a:schemeClr val="tx1"/>
                </a:solidFill>
              </a:rPr>
              <a:t>pain in the lower </a:t>
            </a:r>
            <a:r>
              <a:rPr lang="en-US" sz="1400" dirty="0" smtClean="0">
                <a:solidFill>
                  <a:schemeClr val="tx1"/>
                </a:solidFill>
              </a:rPr>
              <a:t>limbs, </a:t>
            </a:r>
            <a:r>
              <a:rPr lang="en-US" sz="1400" dirty="0">
                <a:solidFill>
                  <a:schemeClr val="tx1"/>
                </a:solidFill>
              </a:rPr>
              <a:t>gait disturbance</a:t>
            </a:r>
          </a:p>
        </p:txBody>
      </p:sp>
    </p:spTree>
    <p:extLst>
      <p:ext uri="{BB962C8B-B14F-4D97-AF65-F5344CB8AC3E}">
        <p14:creationId xmlns:p14="http://schemas.microsoft.com/office/powerpoint/2010/main" val="147413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75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7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75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75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7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7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75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75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7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75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75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75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75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7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1"/>
      <p:bldP spid="89" grpId="1"/>
      <p:bldP spid="90" grpId="1"/>
      <p:bldP spid="91" grpId="1"/>
      <p:bldP spid="93" grpId="0" animBg="1"/>
      <p:bldP spid="94" grpId="0" animBg="1"/>
      <p:bldP spid="95" grpId="0" animBg="1"/>
      <p:bldP spid="106" grpId="1"/>
      <p:bldP spid="147" grpId="0" animBg="1"/>
      <p:bldP spid="148" grpId="0"/>
      <p:bldP spid="149" grpId="0"/>
      <p:bldP spid="150" grpId="1"/>
      <p:bldP spid="151" grpId="0" animBg="1"/>
      <p:bldP spid="152" grpId="0"/>
      <p:bldP spid="153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Straight Arrow Connector 22"/>
          <p:cNvCxnSpPr/>
          <p:nvPr/>
        </p:nvCxnSpPr>
        <p:spPr>
          <a:xfrm>
            <a:off x="231249" y="332656"/>
            <a:ext cx="880524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ular Callout 23"/>
          <p:cNvSpPr/>
          <p:nvPr/>
        </p:nvSpPr>
        <p:spPr>
          <a:xfrm>
            <a:off x="291192" y="1421904"/>
            <a:ext cx="1066800" cy="1143000"/>
          </a:xfrm>
          <a:prstGeom prst="wedgeRoundRectCallout">
            <a:avLst>
              <a:gd name="adj1" fmla="val -20514"/>
              <a:gd name="adj2" fmla="val 24769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Fever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S</a:t>
            </a:r>
            <a:r>
              <a:rPr lang="en-US" sz="1400" dirty="0" smtClean="0">
                <a:solidFill>
                  <a:schemeClr val="tx1"/>
                </a:solidFill>
              </a:rPr>
              <a:t>eizure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19063"/>
            <a:ext cx="123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boy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755576" y="2636912"/>
            <a:ext cx="1291400" cy="1491344"/>
          </a:xfrm>
          <a:prstGeom prst="wedgeRoundRectCallout">
            <a:avLst>
              <a:gd name="adj1" fmla="val -14484"/>
              <a:gd name="adj2" fmla="val 3678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Sleepiness, confusion, right hemiparesis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2339752" y="1409441"/>
            <a:ext cx="1284148" cy="1834891"/>
          </a:xfrm>
          <a:prstGeom prst="wedgeRoundRectCallout">
            <a:avLst>
              <a:gd name="adj1" fmla="val -21627"/>
              <a:gd name="adj2" fmla="val 444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n</a:t>
            </a:r>
            <a:r>
              <a:rPr lang="en-US" sz="1400" dirty="0" smtClean="0">
                <a:solidFill>
                  <a:schemeClr val="tx1"/>
                </a:solidFill>
              </a:rPr>
              <a:t>eurological  exams: confused, perplex,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aphasic, right central facial paresis, right hemiparesis</a:t>
            </a: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3995936" y="1412776"/>
            <a:ext cx="1371600" cy="1831556"/>
          </a:xfrm>
          <a:prstGeom prst="wedgeRoundRectCallout">
            <a:avLst>
              <a:gd name="adj1" fmla="val -28769"/>
              <a:gd name="adj2" fmla="val -13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Lab findings: </a:t>
            </a:r>
            <a:r>
              <a:rPr lang="en-US" sz="1400" dirty="0" err="1" smtClean="0">
                <a:solidFill>
                  <a:schemeClr val="tx1"/>
                </a:solidFill>
              </a:rPr>
              <a:t>mariPOC</a:t>
            </a:r>
            <a:r>
              <a:rPr lang="en-US" sz="1400" dirty="0" smtClean="0">
                <a:solidFill>
                  <a:schemeClr val="tx1"/>
                </a:solidFill>
              </a:rPr>
              <a:t>: INFLUENZA A.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RT-PCR- AH3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CSF – normal PCR –CSF </a:t>
            </a:r>
            <a:r>
              <a:rPr lang="en-US" sz="1400" dirty="0" err="1" smtClean="0">
                <a:solidFill>
                  <a:schemeClr val="tx1"/>
                </a:solidFill>
              </a:rPr>
              <a:t>negativ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267869" y="4708291"/>
            <a:ext cx="2655410" cy="154448"/>
            <a:chOff x="3429000" y="5791200"/>
            <a:chExt cx="1934226" cy="30480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3429000" y="5791200"/>
              <a:ext cx="304800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915426" y="5791200"/>
              <a:ext cx="304800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401852" y="5791200"/>
              <a:ext cx="304800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876800" y="5791200"/>
              <a:ext cx="304800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733800" y="5791200"/>
              <a:ext cx="181626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220226" y="5791200"/>
              <a:ext cx="181626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706652" y="5791200"/>
              <a:ext cx="181626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181600" y="5791200"/>
              <a:ext cx="181626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/>
          <p:cNvCxnSpPr/>
          <p:nvPr/>
        </p:nvCxnSpPr>
        <p:spPr>
          <a:xfrm flipV="1">
            <a:off x="457200" y="4666331"/>
            <a:ext cx="857929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0" y="4561383"/>
            <a:ext cx="4789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37C</a:t>
            </a:r>
            <a:endParaRPr lang="en-US" sz="14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1828800" y="4668284"/>
            <a:ext cx="2922735" cy="186545"/>
            <a:chOff x="3429000" y="5791200"/>
            <a:chExt cx="1934226" cy="304800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3429000" y="5791200"/>
              <a:ext cx="304800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915426" y="5791200"/>
              <a:ext cx="304800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401852" y="5791200"/>
              <a:ext cx="304800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876800" y="5791200"/>
              <a:ext cx="304800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733800" y="5791200"/>
              <a:ext cx="181626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20226" y="5791200"/>
              <a:ext cx="181626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706652" y="5791200"/>
              <a:ext cx="181626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181600" y="5791200"/>
              <a:ext cx="181626" cy="3048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751535" y="4653955"/>
            <a:ext cx="1508455" cy="215205"/>
            <a:chOff x="6364811" y="5943600"/>
            <a:chExt cx="857476" cy="152400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6364811" y="5943600"/>
              <a:ext cx="268652" cy="1524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6793549" y="5943600"/>
              <a:ext cx="268652" cy="1524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633463" y="5943600"/>
              <a:ext cx="160086" cy="1524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062201" y="5943600"/>
              <a:ext cx="160086" cy="15240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788024" y="764704"/>
            <a:ext cx="142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r>
              <a:rPr lang="en-US" b="1" dirty="0" smtClean="0"/>
              <a:t>ncephalitis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744149" y="5004413"/>
            <a:ext cx="2732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Oseltamivir</a:t>
            </a:r>
            <a:r>
              <a:rPr lang="en-US" sz="1600" dirty="0" smtClean="0"/>
              <a:t> 10 days</a:t>
            </a:r>
          </a:p>
          <a:p>
            <a:r>
              <a:rPr lang="en-US" sz="1600" dirty="0" smtClean="0"/>
              <a:t>Dexamethasone 10 days</a:t>
            </a:r>
          </a:p>
          <a:p>
            <a:r>
              <a:rPr lang="en-US" sz="1600" dirty="0"/>
              <a:t>M</a:t>
            </a:r>
            <a:r>
              <a:rPr lang="en-US" sz="1600" dirty="0" smtClean="0"/>
              <a:t>annitol 5 days</a:t>
            </a:r>
          </a:p>
          <a:p>
            <a:r>
              <a:rPr lang="en-US" sz="1600" dirty="0" smtClean="0"/>
              <a:t>IGIV 5 days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238971" y="173137"/>
            <a:ext cx="9264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</a:rPr>
              <a:t>territorial </a:t>
            </a:r>
            <a:endParaRPr lang="en-US" dirty="0"/>
          </a:p>
        </p:txBody>
      </p:sp>
      <p:sp>
        <p:nvSpPr>
          <p:cNvPr id="59" name="Rounded Rectangular Callout 58"/>
          <p:cNvSpPr/>
          <p:nvPr/>
        </p:nvSpPr>
        <p:spPr>
          <a:xfrm>
            <a:off x="5652120" y="1412776"/>
            <a:ext cx="1371600" cy="1831556"/>
          </a:xfrm>
          <a:prstGeom prst="wedgeRoundRectCallout">
            <a:avLst>
              <a:gd name="adj1" fmla="val -28769"/>
              <a:gd name="adj2" fmla="val -13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Paraclinic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EEG – slow, </a:t>
            </a:r>
            <a:r>
              <a:rPr lang="en-US" sz="1400" dirty="0" err="1" smtClean="0">
                <a:solidFill>
                  <a:schemeClr val="tx1"/>
                </a:solidFill>
              </a:rPr>
              <a:t>asymetric</a:t>
            </a:r>
            <a:r>
              <a:rPr lang="en-US" sz="1400" dirty="0" smtClean="0">
                <a:solidFill>
                  <a:schemeClr val="tx1"/>
                </a:solidFill>
              </a:rPr>
              <a:t>, left&gt;</a:t>
            </a:r>
            <a:r>
              <a:rPr lang="en-US" sz="1400" dirty="0" err="1" smtClean="0">
                <a:solidFill>
                  <a:schemeClr val="tx1"/>
                </a:solidFill>
              </a:rPr>
              <a:t>reight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IRM - normal</a:t>
            </a:r>
          </a:p>
        </p:txBody>
      </p:sp>
      <p:sp>
        <p:nvSpPr>
          <p:cNvPr id="60" name="Rounded Rectangular Callout 59"/>
          <p:cNvSpPr/>
          <p:nvPr/>
        </p:nvSpPr>
        <p:spPr>
          <a:xfrm>
            <a:off x="7376864" y="1409443"/>
            <a:ext cx="1371600" cy="1834890"/>
          </a:xfrm>
          <a:prstGeom prst="wedgeRoundRectCallout">
            <a:avLst>
              <a:gd name="adj1" fmla="val -28769"/>
              <a:gd name="adj2" fmla="val -134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Upon discharge: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Slight right – central facial paresis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Discrete pronation – upper right limb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381000" y="3026954"/>
            <a:ext cx="488496" cy="1827875"/>
          </a:xfrm>
          <a:prstGeom prst="line">
            <a:avLst/>
          </a:prstGeom>
          <a:ln w="38100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2224467" y="62264"/>
            <a:ext cx="732774" cy="1255361"/>
            <a:chOff x="3207327" y="40038"/>
            <a:chExt cx="732774" cy="1255361"/>
          </a:xfrm>
        </p:grpSpPr>
        <p:sp>
          <p:nvSpPr>
            <p:cNvPr id="63" name="Right Arrow 62"/>
            <p:cNvSpPr/>
            <p:nvPr/>
          </p:nvSpPr>
          <p:spPr>
            <a:xfrm rot="5400000">
              <a:off x="2946033" y="301332"/>
              <a:ext cx="1255361" cy="7327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339232" y="413266"/>
              <a:ext cx="5469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bg1"/>
                  </a:solidFill>
                </a:rPr>
                <a:t>INBI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5" name="Straight Connector 64"/>
          <p:cNvCxnSpPr/>
          <p:nvPr/>
        </p:nvCxnSpPr>
        <p:spPr>
          <a:xfrm>
            <a:off x="869496" y="3026954"/>
            <a:ext cx="959304" cy="1827875"/>
          </a:xfrm>
          <a:prstGeom prst="line">
            <a:avLst/>
          </a:prstGeom>
          <a:ln w="38100">
            <a:solidFill>
              <a:srgbClr val="33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83568" y="55657"/>
            <a:ext cx="602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10 Feb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6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28" grpId="0" animBg="1"/>
      <p:bldP spid="29" grpId="0" animBg="1"/>
      <p:bldP spid="56" grpId="0"/>
      <p:bldP spid="57" grpId="0"/>
      <p:bldP spid="59" grpId="0" animBg="1"/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457200" y="0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836712"/>
            <a:ext cx="8640960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1520" lvl="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mariPOC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represents an important tool in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of respiratory infections;</a:t>
            </a:r>
          </a:p>
          <a:p>
            <a:pPr marL="731520" lvl="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neurologic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impairment is one of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</a:t>
            </a:r>
            <a:r>
              <a:rPr lang="ro-R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ro-R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influenza infections;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0" indent="-457200" algn="just"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prolonged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persistence of the virus in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airways,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recommend to extend the antiviral treatment for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to 10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days.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\\adiserv3\wf_marketing\Pictures\Näytteenottokuvat\Lapsikuvat_LoRes\Nenänäyte\0564_20100329-LH_copy_sin_rajatt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841" y="4256758"/>
            <a:ext cx="1494024" cy="19718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777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5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640960" cy="5991010"/>
          </a:xfrm>
        </p:spPr>
        <p:txBody>
          <a:bodyPr>
            <a:no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en-GB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AGENDA:</a:t>
            </a: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Supervising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influenza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 -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priority for the medical authorities in our country</a:t>
            </a:r>
            <a:r>
              <a:rPr lang="ro-RO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o-RO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Official data reported at the level of the Ministry of Health;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situation of the influenza cases at the level of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INBI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Matei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Balş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 of influenza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children: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0 - 14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years; 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of influenza infections: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Mari-POC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tests, the results of these tests; a comparative analysis between 2013 – 2014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Neurological</a:t>
            </a:r>
            <a:r>
              <a:rPr lang="fr-F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complications of influenza:  Guillain – Barre Syndrome, </a:t>
            </a:r>
            <a:r>
              <a:rPr lang="fr-FR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encephalitis</a:t>
            </a:r>
            <a:r>
              <a:rPr lang="fr-F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fr-F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Conclusions.</a:t>
            </a:r>
            <a:endParaRPr lang="fr-F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2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5472608"/>
          </a:xfrm>
        </p:spPr>
        <p:txBody>
          <a:bodyPr>
            <a:normAutofit/>
          </a:bodyPr>
          <a:lstStyle/>
          <a:p>
            <a:pPr lvl="0" algn="just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SUPERVISING INFLUENZA INFECTION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constitutes a priority for health authorities in Romania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surveillance system in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Romania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Romania, the National Centre for Surveillance and Control of Communicable Diseases (NCSCCD) within National Institute of Public Health (NIPH), Bucharest coordinate the influenza surveillance system.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endParaRPr lang="en-GB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en-GB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GB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collected by sentinel physicians and NIPH </a:t>
            </a:r>
            <a:r>
              <a:rPr 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compiles and analyze information on influenza activity at national level and produces the weekly report during the influenza </a:t>
            </a:r>
            <a:r>
              <a:rPr lang="en-US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season.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26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640960" cy="720080"/>
          </a:xfrm>
        </p:spPr>
        <p:txBody>
          <a:bodyPr>
            <a:normAutofit/>
          </a:bodyPr>
          <a:lstStyle/>
          <a:p>
            <a:pPr lvl="0" algn="l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2014-2015 season</a:t>
            </a:r>
            <a:endParaRPr lang="en-US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8712968" cy="4550849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3188" y="5292497"/>
            <a:ext cx="89333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Influenza activity was higher during all the 2014-2015 season, compared to the last two seasons and the season was characterized by co-circulation of influenza A(H3N2), A(H1N1)pdm09 and B viruses. </a:t>
            </a:r>
          </a:p>
        </p:txBody>
      </p:sp>
    </p:spTree>
    <p:extLst>
      <p:ext uri="{BB962C8B-B14F-4D97-AF65-F5344CB8AC3E}">
        <p14:creationId xmlns:p14="http://schemas.microsoft.com/office/powerpoint/2010/main" val="89387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659" y="1"/>
            <a:ext cx="7772400" cy="980728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surveillance of influenza virus infection during the season 2014-2015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5476" y="5229200"/>
            <a:ext cx="8981020" cy="878442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Influenza infections confirmed by Institute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Cantacuzino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1103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507 cases of influenza 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( 283 -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subtype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H3, 180 -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subtype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 pdm09, 44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unclassified),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592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cases of influenza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3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coinfections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AH3 + B, 1 </a:t>
            </a:r>
            <a:r>
              <a:rPr lang="en-US" sz="1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coinfection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AH1 + </a:t>
            </a:r>
            <a:r>
              <a:rPr lang="en-US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US" sz="1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8403070"/>
              </p:ext>
            </p:extLst>
          </p:nvPr>
        </p:nvGraphicFramePr>
        <p:xfrm>
          <a:off x="683568" y="908720"/>
          <a:ext cx="7714748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9006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build="p"/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7504" y="44624"/>
            <a:ext cx="8928992" cy="576064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National surveillance of deaths related to influenza virus infection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5589240"/>
            <a:ext cx="3128392" cy="406896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recorded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deaths.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3462523"/>
              </p:ext>
            </p:extLst>
          </p:nvPr>
        </p:nvGraphicFramePr>
        <p:xfrm>
          <a:off x="179512" y="692696"/>
          <a:ext cx="4909710" cy="31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547781"/>
              </p:ext>
            </p:extLst>
          </p:nvPr>
        </p:nvGraphicFramePr>
        <p:xfrm>
          <a:off x="4283968" y="2715675"/>
          <a:ext cx="468052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Subtitle 2"/>
          <p:cNvSpPr txBox="1">
            <a:spLocks/>
          </p:cNvSpPr>
          <p:nvPr/>
        </p:nvSpPr>
        <p:spPr>
          <a:xfrm>
            <a:off x="607150" y="3748179"/>
            <a:ext cx="345618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recorded 33 deaths.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8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5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  <p:bldGraphic spid="9" grpId="0">
        <p:bldAsOne/>
      </p:bldGraphic>
      <p:bldGraphic spid="10" grpId="0">
        <p:bldAsOne/>
      </p:bldGraphic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712968" cy="576064"/>
          </a:xfrm>
        </p:spPr>
        <p:txBody>
          <a:bodyPr>
            <a:noAutofit/>
          </a:bodyPr>
          <a:lstStyle/>
          <a:p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situation of influenza cases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recorded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between December 2014 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b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April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2015 in INBI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049677"/>
              </p:ext>
            </p:extLst>
          </p:nvPr>
        </p:nvGraphicFramePr>
        <p:xfrm>
          <a:off x="625121" y="908720"/>
          <a:ext cx="7848872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888"/>
                <a:gridCol w="1282849"/>
                <a:gridCol w="1321518"/>
                <a:gridCol w="1466528"/>
                <a:gridCol w="1334086"/>
                <a:gridCol w="1075003"/>
              </a:tblGrid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Dec. 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Ian.15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Feb.15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Mar.15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Apr.15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281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744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871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204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2139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5859770" cy="4149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085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16632"/>
            <a:ext cx="6120680" cy="362471"/>
          </a:xfrm>
        </p:spPr>
        <p:txBody>
          <a:bodyPr>
            <a:noAutofit/>
          </a:bodyPr>
          <a:lstStyle/>
          <a:p>
            <a:pPr algn="just"/>
            <a:r>
              <a:rPr lang="fr-F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FR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cases </a:t>
            </a:r>
            <a:r>
              <a:rPr lang="fr-FR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fr-F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groups 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29424"/>
              </p:ext>
            </p:extLst>
          </p:nvPr>
        </p:nvGraphicFramePr>
        <p:xfrm>
          <a:off x="1870344" y="692697"/>
          <a:ext cx="4896544" cy="130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6985"/>
                <a:gridCol w="2057431"/>
                <a:gridCol w="1152128"/>
              </a:tblGrid>
              <a:tr h="357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Age groups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Number of cases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b"/>
                </a:tc>
              </a:tr>
              <a:tr h="288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0-14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b"/>
                </a:tc>
              </a:tr>
              <a:tr h="288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&gt;14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1779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83%</a:t>
                      </a:r>
                    </a:p>
                  </a:txBody>
                  <a:tcPr marL="68580" marR="68580" marT="0" marB="0" anchor="b"/>
                </a:tc>
              </a:tr>
              <a:tr h="288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2139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496680"/>
              </p:ext>
            </p:extLst>
          </p:nvPr>
        </p:nvGraphicFramePr>
        <p:xfrm>
          <a:off x="1259632" y="2132856"/>
          <a:ext cx="626469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4965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6"/>
          <p:cNvSpPr txBox="1"/>
          <p:nvPr/>
        </p:nvSpPr>
        <p:spPr>
          <a:xfrm>
            <a:off x="5220072" y="6392361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>
                <a:solidFill>
                  <a:schemeClr val="bg1">
                    <a:lumMod val="75000"/>
                  </a:schemeClr>
                </a:solidFill>
              </a:rPr>
              <a:t>© ArcDia International Oy Ltd 2012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8" y="6228601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>
                <a:solidFill>
                  <a:schemeClr val="bg1">
                    <a:lumMod val="75000"/>
                  </a:schemeClr>
                </a:solidFill>
              </a:rPr>
              <a:t>National </a:t>
            </a:r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Institute of Infectious Diseases</a:t>
            </a:r>
          </a:p>
          <a:p>
            <a:pPr algn="ctr"/>
            <a:r>
              <a:rPr lang="fi-FI" sz="1600" b="1" dirty="0" smtClean="0">
                <a:solidFill>
                  <a:schemeClr val="bg1">
                    <a:lumMod val="75000"/>
                  </a:schemeClr>
                </a:solidFill>
              </a:rPr>
              <a:t>’’Prof. Dr. Matei BALS’’ Bucharest Romania</a:t>
            </a:r>
          </a:p>
        </p:txBody>
      </p:sp>
      <p:pic>
        <p:nvPicPr>
          <p:cNvPr id="1026" name="Picture 2" descr="http://www.craiovaforum.ro/stiri/wp-content/uploads/2012/12/steag-roma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6107642"/>
            <a:ext cx="1014658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3528" y="260648"/>
            <a:ext cx="86409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of respiratory infections by using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POC rapid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tests: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0" indent="-457200" algn="just"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mariPOC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multianalyte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point-of-care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testing of respiratory tract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</a:t>
            </a:r>
          </a:p>
          <a:p>
            <a:pPr marL="548640" lvl="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automated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immunoassay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marL="548640" lvl="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 of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A and 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RSV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hMPV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Adenovirus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Parainfluenza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1,2,3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optionally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Streptococcus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pneumoniae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fluorophore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labeled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</a:t>
            </a:r>
          </a:p>
          <a:p>
            <a:pPr marL="548640" lvl="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detection of the fluorescence signal is carried out by a laser with optical separation of unbound and bound tracer fractions</a:t>
            </a:r>
          </a:p>
          <a:p>
            <a:pPr marL="548640" lvl="0" indent="-4572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in 20 min, final results in 2 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7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20121121 HT 2012-11 ArcDia esitys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23701</TotalTime>
  <Words>1061</Words>
  <Application>Microsoft Office PowerPoint</Application>
  <PresentationFormat>On-screen Show (4:3)</PresentationFormat>
  <Paragraphs>204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20121121 HT 2012-11 ArcDia esityspohja</vt:lpstr>
      <vt:lpstr>MANIFESTATIONS OF INFLUENZA IN ROMANIA</vt:lpstr>
      <vt:lpstr>PowerPoint Presentation</vt:lpstr>
      <vt:lpstr>PowerPoint Presentation</vt:lpstr>
      <vt:lpstr>PowerPoint Presentation</vt:lpstr>
      <vt:lpstr>National surveillance of influenza virus infection during the season 2014-2015</vt:lpstr>
      <vt:lpstr>National surveillance of deaths related to influenza virus infection</vt:lpstr>
      <vt:lpstr>The situation of influenza cases recorded between December 2014  and April 2015 in INBI</vt:lpstr>
      <vt:lpstr>The number of cases according to age groups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Aapo Toivola</dc:creator>
  <cp:lastModifiedBy>-</cp:lastModifiedBy>
  <cp:revision>176</cp:revision>
  <cp:lastPrinted>2013-01-22T16:01:14Z</cp:lastPrinted>
  <dcterms:created xsi:type="dcterms:W3CDTF">2012-11-13T10:31:40Z</dcterms:created>
  <dcterms:modified xsi:type="dcterms:W3CDTF">2015-06-03T21:26:19Z</dcterms:modified>
</cp:coreProperties>
</file>