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2" r:id="rId1"/>
  </p:sldMasterIdLst>
  <p:notesMasterIdLst>
    <p:notesMasterId r:id="rId74"/>
  </p:notesMasterIdLst>
  <p:sldIdLst>
    <p:sldId id="418" r:id="rId2"/>
    <p:sldId id="419" r:id="rId3"/>
    <p:sldId id="349" r:id="rId4"/>
    <p:sldId id="388" r:id="rId5"/>
    <p:sldId id="389" r:id="rId6"/>
    <p:sldId id="257" r:id="rId7"/>
    <p:sldId id="304" r:id="rId8"/>
    <p:sldId id="355" r:id="rId9"/>
    <p:sldId id="411" r:id="rId10"/>
    <p:sldId id="309" r:id="rId11"/>
    <p:sldId id="372" r:id="rId12"/>
    <p:sldId id="413" r:id="rId13"/>
    <p:sldId id="390" r:id="rId14"/>
    <p:sldId id="408" r:id="rId15"/>
    <p:sldId id="373" r:id="rId16"/>
    <p:sldId id="302" r:id="rId17"/>
    <p:sldId id="311" r:id="rId18"/>
    <p:sldId id="307" r:id="rId19"/>
    <p:sldId id="315" r:id="rId20"/>
    <p:sldId id="327" r:id="rId21"/>
    <p:sldId id="328" r:id="rId22"/>
    <p:sldId id="329" r:id="rId23"/>
    <p:sldId id="330" r:id="rId24"/>
    <p:sldId id="417" r:id="rId25"/>
    <p:sldId id="316" r:id="rId26"/>
    <p:sldId id="356" r:id="rId27"/>
    <p:sldId id="317" r:id="rId28"/>
    <p:sldId id="332" r:id="rId29"/>
    <p:sldId id="333" r:id="rId30"/>
    <p:sldId id="331" r:id="rId31"/>
    <p:sldId id="357" r:id="rId32"/>
    <p:sldId id="358" r:id="rId33"/>
    <p:sldId id="414" r:id="rId34"/>
    <p:sldId id="415" r:id="rId35"/>
    <p:sldId id="267" r:id="rId36"/>
    <p:sldId id="416" r:id="rId37"/>
    <p:sldId id="268" r:id="rId38"/>
    <p:sldId id="269" r:id="rId39"/>
    <p:sldId id="325" r:id="rId40"/>
    <p:sldId id="270" r:id="rId41"/>
    <p:sldId id="265" r:id="rId42"/>
    <p:sldId id="376" r:id="rId43"/>
    <p:sldId id="377" r:id="rId44"/>
    <p:sldId id="370" r:id="rId45"/>
    <p:sldId id="275" r:id="rId46"/>
    <p:sldId id="363" r:id="rId47"/>
    <p:sldId id="412" r:id="rId48"/>
    <p:sldId id="409" r:id="rId49"/>
    <p:sldId id="345" r:id="rId50"/>
    <p:sldId id="364" r:id="rId51"/>
    <p:sldId id="278" r:id="rId52"/>
    <p:sldId id="279" r:id="rId53"/>
    <p:sldId id="280" r:id="rId54"/>
    <p:sldId id="281" r:id="rId55"/>
    <p:sldId id="282" r:id="rId56"/>
    <p:sldId id="283" r:id="rId57"/>
    <p:sldId id="284" r:id="rId58"/>
    <p:sldId id="285" r:id="rId59"/>
    <p:sldId id="286" r:id="rId60"/>
    <p:sldId id="287" r:id="rId61"/>
    <p:sldId id="381" r:id="rId62"/>
    <p:sldId id="382" r:id="rId63"/>
    <p:sldId id="383" r:id="rId64"/>
    <p:sldId id="384" r:id="rId65"/>
    <p:sldId id="365" r:id="rId66"/>
    <p:sldId id="366" r:id="rId67"/>
    <p:sldId id="367" r:id="rId68"/>
    <p:sldId id="380" r:id="rId69"/>
    <p:sldId id="385" r:id="rId70"/>
    <p:sldId id="386" r:id="rId71"/>
    <p:sldId id="387" r:id="rId72"/>
    <p:sldId id="420"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7C8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57" autoAdjust="0"/>
  </p:normalViewPr>
  <p:slideViewPr>
    <p:cSldViewPr>
      <p:cViewPr>
        <p:scale>
          <a:sx n="100" d="100"/>
          <a:sy n="10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1CE855-A4FE-6549-A7BF-4C500686D26D}" type="slidenum">
              <a:rPr lang="en-US"/>
              <a:pPr/>
              <a:t>‹#›</a:t>
            </a:fld>
            <a:endParaRPr lang="en-US"/>
          </a:p>
        </p:txBody>
      </p:sp>
    </p:spTree>
    <p:extLst>
      <p:ext uri="{BB962C8B-B14F-4D97-AF65-F5344CB8AC3E}">
        <p14:creationId xmlns:p14="http://schemas.microsoft.com/office/powerpoint/2010/main" val="3056366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4</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t>First explain Identified; tell that these will go into 4.8. Only in RMP if Important . Example nausea</a:t>
            </a:r>
            <a:endParaRPr lang="en-US"/>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81DBF81-9C62-4948-BFDA-EE0DCB22EBC4}" type="slidenum">
              <a:rPr lang="en-US"/>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2400" dirty="0" smtClean="0">
                <a:latin typeface="Arial" charset="0"/>
              </a:rPr>
              <a:t>Content is in </a:t>
            </a:r>
            <a:r>
              <a:rPr lang="nl-NL" sz="2400" dirty="0" err="1" smtClean="0">
                <a:latin typeface="Arial" charset="0"/>
              </a:rPr>
              <a:t>modular</a:t>
            </a:r>
            <a:r>
              <a:rPr lang="nl-NL" sz="2400" dirty="0" smtClean="0">
                <a:latin typeface="Arial" charset="0"/>
              </a:rPr>
              <a:t> format, </a:t>
            </a:r>
            <a:r>
              <a:rPr lang="en-US" sz="2400" dirty="0" smtClean="0">
                <a:latin typeface="Arial" charset="0"/>
              </a:rPr>
              <a:t>but modules should be read as stand alone documents (limit cross-linking), </a:t>
            </a:r>
            <a:r>
              <a:rPr lang="nl-NL" sz="2400" dirty="0" smtClean="0">
                <a:latin typeface="Arial" charset="0"/>
              </a:rPr>
              <a:t>Content is in </a:t>
            </a:r>
            <a:r>
              <a:rPr lang="nl-NL" sz="2400" dirty="0" err="1" smtClean="0">
                <a:latin typeface="Arial" charset="0"/>
              </a:rPr>
              <a:t>modular</a:t>
            </a:r>
            <a:r>
              <a:rPr lang="nl-NL" sz="2400" dirty="0" smtClean="0">
                <a:latin typeface="Arial" charset="0"/>
              </a:rPr>
              <a:t> format, </a:t>
            </a:r>
            <a:r>
              <a:rPr lang="en-US" sz="2400" dirty="0" smtClean="0">
                <a:latin typeface="Arial" charset="0"/>
              </a:rPr>
              <a:t>but modules should be read as stand alone documents (limit cross-linking)</a:t>
            </a:r>
            <a:r>
              <a:rPr lang="en-US" sz="2400" baseline="0" dirty="0" smtClean="0">
                <a:latin typeface="Arial" charset="0"/>
              </a:rPr>
              <a:t> </a:t>
            </a:r>
            <a:r>
              <a:rPr lang="nl-NL" sz="2400" dirty="0" smtClean="0">
                <a:latin typeface="Arial" charset="0"/>
              </a:rPr>
              <a:t>Disadvantage: </a:t>
            </a:r>
            <a:r>
              <a:rPr lang="nl-NL" sz="2400" dirty="0" err="1" smtClean="0">
                <a:latin typeface="Arial" charset="0"/>
              </a:rPr>
              <a:t>lots</a:t>
            </a:r>
            <a:r>
              <a:rPr lang="nl-NL" sz="2400" dirty="0" smtClean="0">
                <a:latin typeface="Arial" charset="0"/>
              </a:rPr>
              <a:t> of </a:t>
            </a:r>
            <a:r>
              <a:rPr lang="nl-NL" sz="2400" dirty="0" err="1" smtClean="0">
                <a:latin typeface="Arial" charset="0"/>
              </a:rPr>
              <a:t>repetition</a:t>
            </a:r>
            <a:r>
              <a:rPr lang="nl-NL" sz="2400" dirty="0" smtClean="0">
                <a:latin typeface="Arial" charset="0"/>
              </a:rPr>
              <a:t>,</a:t>
            </a:r>
            <a:r>
              <a:rPr lang="nl-NL" sz="2400" baseline="0" dirty="0" smtClean="0">
                <a:latin typeface="Arial" charset="0"/>
              </a:rPr>
              <a:t> </a:t>
            </a:r>
            <a:r>
              <a:rPr lang="nl-NL" sz="2400" dirty="0" err="1" smtClean="0">
                <a:latin typeface="Arial" charset="0"/>
              </a:rPr>
              <a:t>Advantages</a:t>
            </a:r>
            <a:r>
              <a:rPr lang="nl-NL" sz="2400" dirty="0" smtClean="0">
                <a:latin typeface="Arial" charset="0"/>
              </a:rPr>
              <a:t>:</a:t>
            </a:r>
          </a:p>
          <a:p>
            <a:pPr lvl="1"/>
            <a:r>
              <a:rPr lang="nl-NL" sz="1800" dirty="0" err="1" smtClean="0">
                <a:latin typeface="Arial" charset="0"/>
              </a:rPr>
              <a:t>to</a:t>
            </a:r>
            <a:r>
              <a:rPr lang="nl-NL" sz="1800" dirty="0" smtClean="0">
                <a:latin typeface="Arial" charset="0"/>
              </a:rPr>
              <a:t> </a:t>
            </a:r>
            <a:r>
              <a:rPr lang="nl-NL" sz="1800" dirty="0" err="1" smtClean="0">
                <a:latin typeface="Arial" charset="0"/>
              </a:rPr>
              <a:t>facilitate</a:t>
            </a:r>
            <a:r>
              <a:rPr lang="nl-NL" sz="1800" dirty="0" smtClean="0">
                <a:latin typeface="Arial" charset="0"/>
              </a:rPr>
              <a:t> </a:t>
            </a:r>
            <a:r>
              <a:rPr lang="nl-NL" sz="1800" dirty="0" err="1" smtClean="0">
                <a:latin typeface="Arial" charset="0"/>
              </a:rPr>
              <a:t>submission</a:t>
            </a:r>
            <a:r>
              <a:rPr lang="nl-NL" sz="1800" dirty="0" smtClean="0">
                <a:latin typeface="Arial" charset="0"/>
              </a:rPr>
              <a:t> </a:t>
            </a:r>
            <a:r>
              <a:rPr lang="nl-NL" sz="1800" dirty="0" err="1" smtClean="0">
                <a:latin typeface="Arial" charset="0"/>
              </a:rPr>
              <a:t>to</a:t>
            </a:r>
            <a:r>
              <a:rPr lang="nl-NL" sz="1800" dirty="0" smtClean="0">
                <a:latin typeface="Arial" charset="0"/>
              </a:rPr>
              <a:t> different </a:t>
            </a:r>
            <a:r>
              <a:rPr lang="nl-NL" sz="1800" dirty="0" err="1" smtClean="0">
                <a:latin typeface="Arial" charset="0"/>
              </a:rPr>
              <a:t>regulatory</a:t>
            </a:r>
            <a:r>
              <a:rPr lang="nl-NL" sz="1800" dirty="0" smtClean="0">
                <a:latin typeface="Arial" charset="0"/>
              </a:rPr>
              <a:t> </a:t>
            </a:r>
            <a:r>
              <a:rPr lang="nl-NL" sz="1800" dirty="0" err="1" smtClean="0">
                <a:latin typeface="Arial" charset="0"/>
              </a:rPr>
              <a:t>authorities</a:t>
            </a:r>
            <a:endParaRPr lang="nl-NL" sz="1800" dirty="0" smtClean="0">
              <a:latin typeface="Arial" charset="0"/>
            </a:endParaRPr>
          </a:p>
          <a:p>
            <a:pPr lvl="1"/>
            <a:r>
              <a:rPr lang="nl-NL" sz="1800" dirty="0" err="1" smtClean="0">
                <a:latin typeface="Arial" charset="0"/>
              </a:rPr>
              <a:t>to</a:t>
            </a:r>
            <a:r>
              <a:rPr lang="nl-NL" sz="1800" dirty="0" smtClean="0">
                <a:latin typeface="Arial" charset="0"/>
              </a:rPr>
              <a:t> </a:t>
            </a:r>
            <a:r>
              <a:rPr lang="nl-NL" sz="1800" dirty="0" err="1" smtClean="0">
                <a:latin typeface="Arial" charset="0"/>
              </a:rPr>
              <a:t>facilitate</a:t>
            </a:r>
            <a:r>
              <a:rPr lang="nl-NL" sz="1800" dirty="0" smtClean="0">
                <a:latin typeface="Arial" charset="0"/>
              </a:rPr>
              <a:t> update of the RMP </a:t>
            </a:r>
          </a:p>
          <a:p>
            <a:pPr lvl="1"/>
            <a:r>
              <a:rPr lang="nl-NL" sz="1800" dirty="0" err="1" smtClean="0">
                <a:latin typeface="Arial" charset="0"/>
              </a:rPr>
              <a:t>ability</a:t>
            </a:r>
            <a:r>
              <a:rPr lang="nl-NL" sz="1800" dirty="0" smtClean="0">
                <a:latin typeface="Arial" charset="0"/>
              </a:rPr>
              <a:t> </a:t>
            </a:r>
            <a:r>
              <a:rPr lang="nl-NL" sz="1800" dirty="0" err="1" smtClean="0">
                <a:latin typeface="Arial" charset="0"/>
              </a:rPr>
              <a:t>to</a:t>
            </a:r>
            <a:r>
              <a:rPr lang="nl-NL" sz="1800" dirty="0" smtClean="0">
                <a:latin typeface="Arial" charset="0"/>
              </a:rPr>
              <a:t> re-</a:t>
            </a:r>
            <a:r>
              <a:rPr lang="nl-NL" sz="1800" dirty="0" err="1" smtClean="0">
                <a:latin typeface="Arial" charset="0"/>
              </a:rPr>
              <a:t>use</a:t>
            </a:r>
            <a:r>
              <a:rPr lang="nl-NL" sz="1800" dirty="0" smtClean="0">
                <a:latin typeface="Arial" charset="0"/>
              </a:rPr>
              <a:t> </a:t>
            </a:r>
            <a:r>
              <a:rPr lang="nl-NL" sz="1800" dirty="0" err="1" smtClean="0">
                <a:latin typeface="Arial" charset="0"/>
              </a:rPr>
              <a:t>parts</a:t>
            </a:r>
            <a:r>
              <a:rPr lang="nl-NL" sz="1800" dirty="0" smtClean="0">
                <a:latin typeface="Arial" charset="0"/>
              </a:rPr>
              <a:t> of the content in DSUR, PSUR </a:t>
            </a:r>
            <a:r>
              <a:rPr lang="nl-NL" sz="1800" dirty="0" err="1" smtClean="0">
                <a:latin typeface="Arial" charset="0"/>
              </a:rPr>
              <a:t>and</a:t>
            </a:r>
            <a:r>
              <a:rPr lang="nl-NL" sz="1800" dirty="0" smtClean="0">
                <a:latin typeface="Arial" charset="0"/>
              </a:rPr>
              <a:t> </a:t>
            </a:r>
            <a:r>
              <a:rPr lang="nl-NL" sz="1800" dirty="0" err="1" smtClean="0">
                <a:latin typeface="Arial" charset="0"/>
              </a:rPr>
              <a:t>other</a:t>
            </a:r>
            <a:r>
              <a:rPr lang="nl-NL" sz="1800" dirty="0" smtClean="0">
                <a:latin typeface="Arial" charset="0"/>
              </a:rPr>
              <a:t> </a:t>
            </a:r>
            <a:r>
              <a:rPr lang="nl-NL" sz="1800" dirty="0" err="1" smtClean="0">
                <a:latin typeface="Arial" charset="0"/>
              </a:rPr>
              <a:t>regulatory</a:t>
            </a:r>
            <a:r>
              <a:rPr lang="nl-NL" sz="1800" dirty="0" smtClean="0">
                <a:latin typeface="Arial" charset="0"/>
              </a:rPr>
              <a:t> </a:t>
            </a:r>
            <a:r>
              <a:rPr lang="nl-NL" sz="1800" dirty="0" err="1" smtClean="0">
                <a:latin typeface="Arial" charset="0"/>
              </a:rPr>
              <a:t>documents</a:t>
            </a:r>
            <a:endParaRPr lang="nl-NL" sz="1800" dirty="0" smtClean="0">
              <a:latin typeface="Arial" charset="0"/>
            </a:endParaRPr>
          </a:p>
          <a:p>
            <a:r>
              <a:rPr lang="nl-NL" sz="2400" dirty="0" smtClean="0">
                <a:latin typeface="Arial" charset="0"/>
              </a:rPr>
              <a:t>Challenge is </a:t>
            </a:r>
            <a:r>
              <a:rPr lang="nl-NL" sz="2400" dirty="0" err="1" smtClean="0">
                <a:latin typeface="Arial" charset="0"/>
              </a:rPr>
              <a:t>to</a:t>
            </a:r>
            <a:r>
              <a:rPr lang="nl-NL" sz="2400" dirty="0" smtClean="0">
                <a:latin typeface="Arial" charset="0"/>
              </a:rPr>
              <a:t> handle </a:t>
            </a:r>
            <a:r>
              <a:rPr lang="nl-NL" sz="2400" dirty="0" err="1" smtClean="0">
                <a:latin typeface="Arial" charset="0"/>
              </a:rPr>
              <a:t>all</a:t>
            </a:r>
            <a:r>
              <a:rPr lang="nl-NL" sz="2400" dirty="0" smtClean="0">
                <a:latin typeface="Arial" charset="0"/>
              </a:rPr>
              <a:t> these separate </a:t>
            </a:r>
            <a:r>
              <a:rPr lang="nl-NL" sz="2400" dirty="0" err="1" smtClean="0">
                <a:latin typeface="Arial" charset="0"/>
              </a:rPr>
              <a:t>parts</a:t>
            </a:r>
            <a:r>
              <a:rPr lang="nl-NL" sz="2400" dirty="0" smtClean="0">
                <a:latin typeface="Arial" charset="0"/>
              </a:rPr>
              <a:t> (14 plus </a:t>
            </a:r>
            <a:r>
              <a:rPr lang="nl-NL" sz="2400" dirty="0" err="1" smtClean="0">
                <a:latin typeface="Arial" charset="0"/>
              </a:rPr>
              <a:t>around</a:t>
            </a:r>
            <a:r>
              <a:rPr lang="nl-NL" sz="2400" dirty="0" smtClean="0">
                <a:latin typeface="Arial" charset="0"/>
              </a:rPr>
              <a:t> 12 appendices)</a:t>
            </a:r>
            <a:endParaRPr lang="en-US" sz="2400" dirty="0" smtClean="0">
              <a:latin typeface="Arial" charset="0"/>
            </a:endParaRPr>
          </a:p>
        </p:txBody>
      </p:sp>
      <p:sp>
        <p:nvSpPr>
          <p:cNvPr id="4" name="Slide Number Placeholder 3"/>
          <p:cNvSpPr>
            <a:spLocks noGrp="1"/>
          </p:cNvSpPr>
          <p:nvPr>
            <p:ph type="sldNum" sz="quarter" idx="10"/>
          </p:nvPr>
        </p:nvSpPr>
        <p:spPr/>
        <p:txBody>
          <a:bodyPr/>
          <a:lstStyle/>
          <a:p>
            <a:fld id="{A61CE855-A4FE-6549-A7BF-4C500686D26D}" type="slidenum">
              <a:rPr lang="en-US" smtClean="0"/>
              <a:pPr/>
              <a:t>34</a:t>
            </a:fld>
            <a:endParaRPr lang="en-US"/>
          </a:p>
        </p:txBody>
      </p:sp>
    </p:spTree>
    <p:extLst>
      <p:ext uri="{BB962C8B-B14F-4D97-AF65-F5344CB8AC3E}">
        <p14:creationId xmlns:p14="http://schemas.microsoft.com/office/powerpoint/2010/main" val="1875737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ＭＳ Ｐゴシック" charset="0"/>
              <a:cs typeface="+mn-cs"/>
            </a:endParaRPr>
          </a:p>
          <a:p>
            <a:r>
              <a:rPr lang="en-US" sz="1200" b="1" i="0" u="none" strike="noStrike" kern="1200" baseline="0" dirty="0" smtClean="0">
                <a:solidFill>
                  <a:schemeClr val="tx1"/>
                </a:solidFill>
                <a:latin typeface="Arial" charset="0"/>
                <a:ea typeface="ＭＳ Ｐゴシック" charset="0"/>
                <a:cs typeface="+mn-cs"/>
              </a:rPr>
              <a:t>Three layers </a:t>
            </a:r>
            <a:r>
              <a:rPr lang="en-US" sz="1200" b="0" i="0" u="none" strike="noStrike" kern="1200" baseline="0" dirty="0" smtClean="0">
                <a:solidFill>
                  <a:schemeClr val="tx1"/>
                </a:solidFill>
                <a:latin typeface="Arial" charset="0"/>
                <a:ea typeface="ＭＳ Ｐゴシック" charset="0"/>
                <a:cs typeface="+mn-cs"/>
              </a:rPr>
              <a:t>for risk identification discussion:</a:t>
            </a:r>
          </a:p>
          <a:p>
            <a:r>
              <a:rPr lang="en-US" sz="1200" b="1" i="0" u="none" strike="noStrike" kern="1200" baseline="0" dirty="0" smtClean="0">
                <a:solidFill>
                  <a:schemeClr val="tx1"/>
                </a:solidFill>
                <a:latin typeface="Arial" charset="0"/>
                <a:ea typeface="ＭＳ Ｐゴシック" charset="0"/>
                <a:cs typeface="+mn-cs"/>
              </a:rPr>
              <a:t>ADRs</a:t>
            </a:r>
            <a:r>
              <a:rPr lang="en-US" sz="1200" b="0" i="0" u="none" strike="noStrike" kern="1200" baseline="0" dirty="0" smtClean="0">
                <a:solidFill>
                  <a:schemeClr val="tx1"/>
                </a:solidFill>
                <a:latin typeface="Arial" charset="0"/>
                <a:ea typeface="ＭＳ Ｐゴシック" charset="0"/>
                <a:cs typeface="+mn-cs"/>
              </a:rPr>
              <a:t>–observed in the clinical development</a:t>
            </a:r>
          </a:p>
          <a:p>
            <a:r>
              <a:rPr lang="en-US" sz="1200" b="1" i="0" u="none" strike="noStrike" kern="1200" baseline="0" dirty="0" smtClean="0">
                <a:solidFill>
                  <a:schemeClr val="tx1"/>
                </a:solidFill>
                <a:latin typeface="Arial" charset="0"/>
                <a:ea typeface="ＭＳ Ｐゴシック" charset="0"/>
                <a:cs typeface="+mn-cs"/>
              </a:rPr>
              <a:t>Risks</a:t>
            </a:r>
            <a:r>
              <a:rPr lang="en-US" sz="1200" b="0" i="0" u="none" strike="noStrike" kern="1200" baseline="0" dirty="0" smtClean="0">
                <a:solidFill>
                  <a:schemeClr val="tx1"/>
                </a:solidFill>
                <a:latin typeface="Arial" charset="0"/>
                <a:ea typeface="ＭＳ Ｐゴシック" charset="0"/>
                <a:cs typeface="+mn-cs"/>
              </a:rPr>
              <a:t>–events associated with the product, association supported by evidence</a:t>
            </a:r>
          </a:p>
          <a:p>
            <a:pPr lvl="1"/>
            <a:r>
              <a:rPr lang="en-US" sz="1800" b="1" i="0" u="none" strike="noStrike" kern="1200" baseline="0" dirty="0" smtClean="0">
                <a:solidFill>
                  <a:schemeClr val="tx1"/>
                </a:solidFill>
                <a:latin typeface="Arial" charset="0"/>
                <a:ea typeface="ＭＳ Ｐゴシック" charset="0"/>
                <a:cs typeface="+mn-cs"/>
              </a:rPr>
              <a:t>Important risks </a:t>
            </a:r>
            <a:r>
              <a:rPr lang="en-US" sz="1800" b="0" i="0" u="none" strike="noStrike" kern="1200" baseline="0" dirty="0" smtClean="0">
                <a:solidFill>
                  <a:schemeClr val="tx1"/>
                </a:solidFill>
                <a:latin typeface="Arial" charset="0"/>
                <a:ea typeface="ＭＳ Ｐゴシック" charset="0"/>
                <a:cs typeface="+mn-cs"/>
              </a:rPr>
              <a:t>(potential &amp; identified) </a:t>
            </a:r>
            <a:r>
              <a:rPr lang="en-US" sz="1800" b="1" i="0" u="none" strike="noStrike" kern="1200" baseline="0" dirty="0" smtClean="0">
                <a:solidFill>
                  <a:schemeClr val="tx1"/>
                </a:solidFill>
                <a:latin typeface="Arial" charset="0"/>
                <a:ea typeface="ＭＳ Ｐゴシック" charset="0"/>
                <a:cs typeface="+mn-cs"/>
              </a:rPr>
              <a:t>and missing information </a:t>
            </a:r>
            <a:r>
              <a:rPr lang="en-US" sz="1800" b="0" i="0" u="none" strike="noStrike" kern="1200" baseline="0" dirty="0" smtClean="0">
                <a:solidFill>
                  <a:schemeClr val="tx1"/>
                </a:solidFill>
                <a:latin typeface="Arial" charset="0"/>
                <a:ea typeface="ＭＳ Ｐゴシック" charset="0"/>
                <a:cs typeface="+mn-cs"/>
              </a:rPr>
              <a:t>–</a:t>
            </a:r>
            <a:r>
              <a:rPr lang="en-US" sz="1800" b="0" i="0" u="none" strike="noStrike" kern="1200" baseline="0" dirty="0" err="1" smtClean="0">
                <a:solidFill>
                  <a:schemeClr val="tx1"/>
                </a:solidFill>
                <a:latin typeface="Arial" charset="0"/>
                <a:ea typeface="ＭＳ Ｐゴシック" charset="0"/>
                <a:cs typeface="+mn-cs"/>
              </a:rPr>
              <a:t>consider:</a:t>
            </a:r>
            <a:r>
              <a:rPr lang="en-US" sz="1200" b="0" i="0" u="none" strike="noStrike" kern="1200" baseline="0" dirty="0" err="1" smtClean="0">
                <a:solidFill>
                  <a:schemeClr val="tx1"/>
                </a:solidFill>
                <a:latin typeface="Arial" charset="0"/>
                <a:ea typeface="ＭＳ Ｐゴシック" charset="0"/>
                <a:cs typeface="+mn-cs"/>
              </a:rPr>
              <a:t>The</a:t>
            </a:r>
            <a:r>
              <a:rPr lang="en-US" sz="1200" b="0" i="0" u="none" strike="noStrike" kern="1200" baseline="0" dirty="0" smtClean="0">
                <a:solidFill>
                  <a:schemeClr val="tx1"/>
                </a:solidFill>
                <a:latin typeface="Arial" charset="0"/>
                <a:ea typeface="ＭＳ Ｐゴシック" charset="0"/>
                <a:cs typeface="+mn-cs"/>
              </a:rPr>
              <a:t> strength of scientific evidence suggesting an association (including when relevant a causality assessment)</a:t>
            </a:r>
          </a:p>
          <a:p>
            <a:pPr lvl="1"/>
            <a:r>
              <a:rPr lang="en-US" sz="1200" b="0" i="0" u="none" strike="noStrike" kern="1200" baseline="0" dirty="0" smtClean="0">
                <a:solidFill>
                  <a:schemeClr val="tx1"/>
                </a:solidFill>
                <a:latin typeface="Arial" charset="0"/>
                <a:ea typeface="ＭＳ Ｐゴシック" charset="0"/>
                <a:cs typeface="+mn-cs"/>
              </a:rPr>
              <a:t>Seriousness</a:t>
            </a:r>
          </a:p>
          <a:p>
            <a:pPr lvl="1"/>
            <a:r>
              <a:rPr lang="en-US" sz="1200" b="0" i="0" u="none" strike="noStrike" kern="1200" baseline="0" dirty="0" smtClean="0">
                <a:solidFill>
                  <a:schemeClr val="tx1"/>
                </a:solidFill>
                <a:latin typeface="Arial" charset="0"/>
                <a:ea typeface="ＭＳ Ｐゴシック" charset="0"/>
                <a:cs typeface="+mn-cs"/>
              </a:rPr>
              <a:t>Frequency</a:t>
            </a:r>
          </a:p>
          <a:p>
            <a:pPr lvl="1"/>
            <a:r>
              <a:rPr lang="en-US" sz="1200" b="0" i="0" u="none" strike="noStrike" kern="1200" baseline="0" dirty="0" smtClean="0">
                <a:solidFill>
                  <a:schemeClr val="tx1"/>
                </a:solidFill>
                <a:latin typeface="Arial" charset="0"/>
                <a:ea typeface="ＭＳ Ｐゴシック" charset="0"/>
                <a:cs typeface="+mn-cs"/>
              </a:rPr>
              <a:t>Clinical and benefit/risk impact </a:t>
            </a:r>
          </a:p>
          <a:p>
            <a:pPr lvl="1"/>
            <a:endParaRPr lang="en-US" sz="1200" b="0" i="0" u="none" strike="noStrike" kern="1200" baseline="0" dirty="0" smtClean="0">
              <a:solidFill>
                <a:schemeClr val="tx1"/>
              </a:solidFill>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A61CE855-A4FE-6549-A7BF-4C500686D26D}" type="slidenum">
              <a:rPr lang="en-US" smtClean="0"/>
              <a:pPr/>
              <a:t>36</a:t>
            </a:fld>
            <a:endParaRPr lang="en-US"/>
          </a:p>
        </p:txBody>
      </p:sp>
    </p:spTree>
    <p:extLst>
      <p:ext uri="{BB962C8B-B14F-4D97-AF65-F5344CB8AC3E}">
        <p14:creationId xmlns:p14="http://schemas.microsoft.com/office/powerpoint/2010/main" val="97683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eCTD = common technical document; safety: identification of risks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jdelijke aanduiding voor dia-afbeelding 1"/>
          <p:cNvSpPr>
            <a:spLocks noGrp="1" noRot="1" noChangeAspect="1" noTextEdit="1"/>
          </p:cNvSpPr>
          <p:nvPr>
            <p:ph type="sldImg"/>
          </p:nvPr>
        </p:nvSpPr>
        <p:spPr>
          <a:ln/>
        </p:spPr>
      </p:sp>
      <p:sp>
        <p:nvSpPr>
          <p:cNvPr id="1013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800"/>
              <a:t>But also for significant changes to an existing centralised marketing authorisation, the MAH should discuss the need for an EU-RMP with the EMEA at least two months in advance of the submission.</a:t>
            </a:r>
          </a:p>
        </p:txBody>
      </p:sp>
      <p:sp>
        <p:nvSpPr>
          <p:cNvPr id="10138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FA6CB65-2364-D046-B2B9-2D689FBF2177}" type="slidenum">
              <a:rPr lang="en-US"/>
              <a:pPr/>
              <a:t>41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5EB5A76-981C-6847-A0FA-A79D3296A1F8}" type="slidenum">
              <a:rPr lang="en-GB"/>
              <a:pPr/>
              <a:t>42</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5848A19-64B1-F844-819C-02ACD5335966}" type="slidenum">
              <a:rPr lang="en-GB"/>
              <a:pPr/>
              <a:t>43</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48</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t>Ferquency of ECG measurements assessed in pat where haloperidol was initiated in primary care</a:t>
            </a:r>
            <a:endParaRPr lang="en-US"/>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FE87A896-1669-CE47-B281-5A906FB15349}" type="slidenum">
              <a:rPr lang="en-US"/>
              <a:pPr/>
              <a:t>68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5</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t>Diethylstibestrol</a:t>
            </a:r>
          </a:p>
          <a:p>
            <a:r>
              <a:rPr lang="nl-NL"/>
              <a:t>Vioxx: 80 miljoen exposed</a:t>
            </a:r>
            <a:endParaRPr 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D1B1F474-CF1E-E946-B247-67971A8B7C11}" type="slidenum">
              <a:rPr lang="en-US"/>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D8B791B7-5F90-DE44-9D5A-47F74C7962E5}" type="slidenum">
              <a:rPr lang="en-US"/>
              <a:pPr/>
              <a:t>10</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8A5C19B-1787-744B-8496-1509DA0AA7A6}" type="slidenum">
              <a:rPr lang="en-GB"/>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13</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14</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D172395-3100-3543-8C30-A32134E97FE7}" type="slidenum">
              <a:rPr lang="en-US"/>
              <a:pPr/>
              <a:t>17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9"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F1C0F333-DD7D-8743-A52E-CA26411C5AD2}" type="datetime3">
              <a:rPr lang="en-US" smtClean="0"/>
              <a:pPr/>
              <a:t>17 August 2015</a:t>
            </a:fld>
            <a:endParaRPr lang="en-US" dirty="0"/>
          </a:p>
        </p:txBody>
      </p:sp>
      <p:sp>
        <p:nvSpPr>
          <p:cNvPr id="10"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1" name="Slide Number Placeholder 13"/>
          <p:cNvSpPr txBox="1">
            <a:spLocks/>
          </p:cNvSpPr>
          <p:nvPr userDrawn="1"/>
        </p:nvSpPr>
        <p:spPr>
          <a:xfrm>
            <a:off x="8532440" y="6381328"/>
            <a:ext cx="405408"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fld id="{55131744-E9C8-B745-8DFF-7C9CDF9BCE19}" type="slidenum">
              <a:rPr lang="en-US" smtClean="0">
                <a:latin typeface="Candara"/>
                <a:cs typeface="Candara"/>
              </a:rPr>
              <a:pPr/>
              <a:t>‹#›</a:t>
            </a:fld>
            <a:endParaRPr lang="en-US" dirty="0">
              <a:latin typeface="Candara"/>
              <a:cs typeface="Candara"/>
            </a:endParaRPr>
          </a:p>
        </p:txBody>
      </p:sp>
    </p:spTree>
    <p:extLst>
      <p:ext uri="{BB962C8B-B14F-4D97-AF65-F5344CB8AC3E}">
        <p14:creationId xmlns:p14="http://schemas.microsoft.com/office/powerpoint/2010/main" val="86832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097F078F-55C6-7344-BD8B-6EF275AEF728}" type="datetime3">
              <a:rPr lang="en-US" smtClean="0"/>
              <a:pPr/>
              <a:t>17 August 2015</a:t>
            </a:fld>
            <a:endParaRPr lang="en-US" dirty="0"/>
          </a:p>
        </p:txBody>
      </p:sp>
      <p:sp>
        <p:nvSpPr>
          <p:cNvPr id="8"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9"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0"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1"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284519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A7689582-C5BB-6747-B9F2-9085AE2CC77E}" type="datetime3">
              <a:rPr lang="en-US" smtClean="0"/>
              <a:pPr/>
              <a:t>17 August 2015</a:t>
            </a:fld>
            <a:endParaRPr lang="en-US" dirty="0"/>
          </a:p>
        </p:txBody>
      </p:sp>
      <p:sp>
        <p:nvSpPr>
          <p:cNvPr id="8"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9"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Tree>
    <p:extLst>
      <p:ext uri="{BB962C8B-B14F-4D97-AF65-F5344CB8AC3E}">
        <p14:creationId xmlns:p14="http://schemas.microsoft.com/office/powerpoint/2010/main" val="3242929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5"/>
          <p:cNvSpPr>
            <a:spLocks noGrp="1"/>
          </p:cNvSpPr>
          <p:nvPr>
            <p:ph type="dt" sz="half" idx="10"/>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635C3817-2636-4743-82BC-5AAE5A96C99D}" type="datetime3">
              <a:rPr lang="en-US" smtClean="0"/>
              <a:pPr/>
              <a:t>17 August 2015</a:t>
            </a:fld>
            <a:endParaRPr lang="en-US" dirty="0"/>
          </a:p>
        </p:txBody>
      </p:sp>
      <p:sp>
        <p:nvSpPr>
          <p:cNvPr id="9"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0"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1"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2"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5865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5"/>
          <p:cNvSpPr>
            <a:spLocks noGrp="1"/>
          </p:cNvSpPr>
          <p:nvPr>
            <p:ph type="dt" sz="half" idx="10"/>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1B762B5F-3F1D-3A43-9B24-6980FC39261E}" type="datetime3">
              <a:rPr lang="en-US" smtClean="0"/>
              <a:pPr/>
              <a:t>17 August 2015</a:t>
            </a:fld>
            <a:endParaRPr lang="en-US" dirty="0"/>
          </a:p>
        </p:txBody>
      </p:sp>
      <p:sp>
        <p:nvSpPr>
          <p:cNvPr id="11" name="Footer Placeholder 12"/>
          <p:cNvSpPr>
            <a:spLocks noGrp="1"/>
          </p:cNvSpPr>
          <p:nvPr>
            <p:ph type="ftr" sz="quarter" idx="11"/>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2" name="Slide Number Placeholder 13"/>
          <p:cNvSpPr>
            <a:spLocks noGrp="1"/>
          </p:cNvSpPr>
          <p:nvPr>
            <p:ph type="sldNum" sz="quarter" idx="12"/>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3"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4"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92562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57597730-A19D-1849-BF0B-6D580900DA99}" type="datetime3">
              <a:rPr lang="en-US" smtClean="0"/>
              <a:pPr/>
              <a:t>17 August 2015</a:t>
            </a:fld>
            <a:endParaRPr lang="en-US" dirty="0"/>
          </a:p>
        </p:txBody>
      </p:sp>
      <p:sp>
        <p:nvSpPr>
          <p:cNvPr id="7"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8"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9"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0"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3700933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FE1B8B9F-1ABE-B84A-8B79-720B7203646D}" type="datetime3">
              <a:rPr lang="en-US" smtClean="0"/>
              <a:pPr/>
              <a:t>17 August 2015</a:t>
            </a:fld>
            <a:endParaRPr lang="en-US" dirty="0"/>
          </a:p>
        </p:txBody>
      </p:sp>
      <p:sp>
        <p:nvSpPr>
          <p:cNvPr id="6"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7"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8"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9"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4213272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097F078F-55C6-7344-BD8B-6EF275AEF728}" type="datetime3">
              <a:rPr lang="en-US" smtClean="0"/>
              <a:pPr/>
              <a:t>17 August 2015</a:t>
            </a:fld>
            <a:endParaRPr lang="en-US" dirty="0"/>
          </a:p>
        </p:txBody>
      </p:sp>
      <p:sp>
        <p:nvSpPr>
          <p:cNvPr id="8"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9"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0"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1"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942750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5"/>
          <p:cNvSpPr>
            <a:spLocks noGrp="1"/>
          </p:cNvSpPr>
          <p:nvPr>
            <p:ph type="dt" sz="half" idx="10"/>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635C3817-2636-4743-82BC-5AAE5A96C99D}" type="datetime3">
              <a:rPr lang="en-US" smtClean="0"/>
              <a:pPr/>
              <a:t>17 August 2015</a:t>
            </a:fld>
            <a:endParaRPr lang="en-US" dirty="0"/>
          </a:p>
        </p:txBody>
      </p:sp>
      <p:sp>
        <p:nvSpPr>
          <p:cNvPr id="9"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0"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1"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2"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5865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5"/>
          <p:cNvSpPr>
            <a:spLocks noGrp="1"/>
          </p:cNvSpPr>
          <p:nvPr>
            <p:ph type="dt" sz="half" idx="10"/>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1B762B5F-3F1D-3A43-9B24-6980FC39261E}" type="datetime3">
              <a:rPr lang="en-US" smtClean="0"/>
              <a:pPr/>
              <a:t>17 August 2015</a:t>
            </a:fld>
            <a:endParaRPr lang="en-US" dirty="0"/>
          </a:p>
        </p:txBody>
      </p:sp>
      <p:sp>
        <p:nvSpPr>
          <p:cNvPr id="11" name="Footer Placeholder 12"/>
          <p:cNvSpPr>
            <a:spLocks noGrp="1"/>
          </p:cNvSpPr>
          <p:nvPr>
            <p:ph type="ftr" sz="quarter" idx="11"/>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2" name="Slide Number Placeholder 13"/>
          <p:cNvSpPr>
            <a:spLocks noGrp="1"/>
          </p:cNvSpPr>
          <p:nvPr>
            <p:ph type="sldNum" sz="quarter" idx="12"/>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3"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4"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925627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57597730-A19D-1849-BF0B-6D580900DA99}" type="datetime3">
              <a:rPr lang="en-US" smtClean="0"/>
              <a:pPr/>
              <a:t>17 August 2015</a:t>
            </a:fld>
            <a:endParaRPr lang="en-US" dirty="0"/>
          </a:p>
        </p:txBody>
      </p:sp>
      <p:sp>
        <p:nvSpPr>
          <p:cNvPr id="7"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8"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9"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0"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370093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72400" cy="864096"/>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B52CF91E-E14C-8444-AC37-F6C880D733A9}" type="datetime3">
              <a:rPr lang="en-US" smtClean="0"/>
              <a:pPr/>
              <a:t>17 August 2015</a:t>
            </a:fld>
            <a:endParaRPr lang="en-US" dirty="0"/>
          </a:p>
        </p:txBody>
      </p:sp>
      <p:sp>
        <p:nvSpPr>
          <p:cNvPr id="8"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9" name="Slide Number Placeholder 13"/>
          <p:cNvSpPr txBox="1">
            <a:spLocks/>
          </p:cNvSpPr>
          <p:nvPr userDrawn="1"/>
        </p:nvSpPr>
        <p:spPr>
          <a:xfrm>
            <a:off x="8532440" y="6381328"/>
            <a:ext cx="405408"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fld id="{55131744-E9C8-B745-8DFF-7C9CDF9BCE19}" type="slidenum">
              <a:rPr lang="en-US" smtClean="0">
                <a:latin typeface="Candara"/>
                <a:cs typeface="Candara"/>
              </a:rPr>
              <a:pPr/>
              <a:t>‹#›</a:t>
            </a:fld>
            <a:endParaRPr lang="en-US" dirty="0">
              <a:latin typeface="Candara"/>
              <a:cs typeface="Candara"/>
            </a:endParaRPr>
          </a:p>
        </p:txBody>
      </p:sp>
      <p:sp>
        <p:nvSpPr>
          <p:cNvPr id="10" name="Rectangle 2"/>
          <p:cNvSpPr>
            <a:spLocks noChangeArrowheads="1"/>
          </p:cNvSpPr>
          <p:nvPr userDrawn="1"/>
        </p:nvSpPr>
        <p:spPr bwMode="auto">
          <a:xfrm>
            <a:off x="71438" y="1196975"/>
            <a:ext cx="8964612" cy="71438"/>
          </a:xfrm>
          <a:prstGeom prst="rect">
            <a:avLst/>
          </a:prstGeom>
          <a:solidFill>
            <a:srgbClr val="C9120F"/>
          </a:solidFill>
          <a:ln w="9525">
            <a:solidFill>
              <a:schemeClr val="bg1">
                <a:lumMod val="75000"/>
              </a:schemeClr>
            </a:solidFill>
            <a:miter lim="800000"/>
            <a:headEnd/>
            <a:tailEnd/>
          </a:ln>
          <a:effectLst/>
          <a:extLst/>
        </p:spPr>
        <p:txBody>
          <a:bodyPr wrap="none" anchor="ctr"/>
          <a:lstStyle/>
          <a:p>
            <a:pPr>
              <a:defRPr/>
            </a:pPr>
            <a:endParaRPr lang="en-US">
              <a:solidFill>
                <a:srgbClr val="97151F"/>
              </a:solidFill>
              <a:cs typeface="+mn-cs"/>
            </a:endParaRPr>
          </a:p>
        </p:txBody>
      </p:sp>
    </p:spTree>
    <p:extLst>
      <p:ext uri="{BB962C8B-B14F-4D97-AF65-F5344CB8AC3E}">
        <p14:creationId xmlns:p14="http://schemas.microsoft.com/office/powerpoint/2010/main" val="2733502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FE1B8B9F-1ABE-B84A-8B79-720B7203646D}" type="datetime3">
              <a:rPr lang="en-US" smtClean="0"/>
              <a:pPr/>
              <a:t>17 August 2015</a:t>
            </a:fld>
            <a:endParaRPr lang="en-US" dirty="0"/>
          </a:p>
        </p:txBody>
      </p:sp>
      <p:sp>
        <p:nvSpPr>
          <p:cNvPr id="6"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7"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8"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9"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4213272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097F078F-55C6-7344-BD8B-6EF275AEF728}" type="datetime3">
              <a:rPr lang="en-US" smtClean="0"/>
              <a:pPr/>
              <a:t>17 August 2015</a:t>
            </a:fld>
            <a:endParaRPr lang="en-US" dirty="0"/>
          </a:p>
        </p:txBody>
      </p:sp>
      <p:sp>
        <p:nvSpPr>
          <p:cNvPr id="8"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9"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0"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1"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94275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6B537110-7A3C-B34B-A97C-24E36F589BC4}" type="datetime3">
              <a:rPr lang="en-US" smtClean="0"/>
              <a:pPr/>
              <a:t>17 August 2015</a:t>
            </a:fld>
            <a:endParaRPr lang="en-US" dirty="0"/>
          </a:p>
        </p:txBody>
      </p:sp>
      <p:sp>
        <p:nvSpPr>
          <p:cNvPr id="8"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9"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0" name="Title 1"/>
          <p:cNvSpPr txBox="1">
            <a:spLocks/>
          </p:cNvSpPr>
          <p:nvPr userDrawn="1"/>
        </p:nvSpPr>
        <p:spPr bwMode="auto">
          <a:xfrm>
            <a:off x="755576" y="188640"/>
            <a:ext cx="777240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Times" charset="0"/>
                <a:ea typeface="ＭＳ Ｐゴシック" charset="0"/>
              </a:defRPr>
            </a:lvl6pPr>
            <a:lvl7pPr marL="914400" algn="ctr" rtl="0" eaLnBrk="1" fontAlgn="base" hangingPunct="1">
              <a:spcBef>
                <a:spcPct val="0"/>
              </a:spcBef>
              <a:spcAft>
                <a:spcPct val="0"/>
              </a:spcAft>
              <a:defRPr sz="4400">
                <a:solidFill>
                  <a:schemeClr val="tx2"/>
                </a:solidFill>
                <a:latin typeface="Times" charset="0"/>
                <a:ea typeface="ＭＳ Ｐゴシック" charset="0"/>
              </a:defRPr>
            </a:lvl7pPr>
            <a:lvl8pPr marL="1371600" algn="ctr" rtl="0" eaLnBrk="1" fontAlgn="base" hangingPunct="1">
              <a:spcBef>
                <a:spcPct val="0"/>
              </a:spcBef>
              <a:spcAft>
                <a:spcPct val="0"/>
              </a:spcAft>
              <a:defRPr sz="4400">
                <a:solidFill>
                  <a:schemeClr val="tx2"/>
                </a:solidFill>
                <a:latin typeface="Times" charset="0"/>
                <a:ea typeface="ＭＳ Ｐゴシック" charset="0"/>
              </a:defRPr>
            </a:lvl8pPr>
            <a:lvl9pPr marL="1828800" algn="ctr" rtl="0" eaLnBrk="1" fontAlgn="base" hangingPunct="1">
              <a:spcBef>
                <a:spcPct val="0"/>
              </a:spcBef>
              <a:spcAft>
                <a:spcPct val="0"/>
              </a:spcAft>
              <a:defRPr sz="4400">
                <a:solidFill>
                  <a:schemeClr val="tx2"/>
                </a:solidFill>
                <a:latin typeface="Times" charset="0"/>
                <a:ea typeface="ＭＳ Ｐゴシック" charset="0"/>
              </a:defRPr>
            </a:lvl9pPr>
          </a:lstStyle>
          <a:p>
            <a:endParaRPr lang="en-US" dirty="0"/>
          </a:p>
        </p:txBody>
      </p:sp>
      <p:sp>
        <p:nvSpPr>
          <p:cNvPr id="11"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solidFill>
                <a:srgbClr val="97151F"/>
              </a:solidFill>
              <a:cs typeface="+mn-cs"/>
            </a:endParaRPr>
          </a:p>
        </p:txBody>
      </p:sp>
    </p:spTree>
    <p:extLst>
      <p:ext uri="{BB962C8B-B14F-4D97-AF65-F5344CB8AC3E}">
        <p14:creationId xmlns:p14="http://schemas.microsoft.com/office/powerpoint/2010/main" val="148130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5"/>
          <p:cNvSpPr>
            <a:spLocks noGrp="1"/>
          </p:cNvSpPr>
          <p:nvPr>
            <p:ph type="dt" sz="half" idx="10"/>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635C3817-2636-4743-82BC-5AAE5A96C99D}" type="datetime3">
              <a:rPr lang="en-US" smtClean="0"/>
              <a:pPr/>
              <a:t>17 August 2015</a:t>
            </a:fld>
            <a:endParaRPr lang="en-US" dirty="0"/>
          </a:p>
        </p:txBody>
      </p:sp>
      <p:sp>
        <p:nvSpPr>
          <p:cNvPr id="9"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0"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1"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2"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212151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5"/>
          <p:cNvSpPr>
            <a:spLocks noGrp="1"/>
          </p:cNvSpPr>
          <p:nvPr>
            <p:ph type="dt" sz="half" idx="10"/>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1B762B5F-3F1D-3A43-9B24-6980FC39261E}" type="datetime3">
              <a:rPr lang="en-US" smtClean="0"/>
              <a:pPr/>
              <a:t>17 August 2015</a:t>
            </a:fld>
            <a:endParaRPr lang="en-US" dirty="0"/>
          </a:p>
        </p:txBody>
      </p:sp>
      <p:sp>
        <p:nvSpPr>
          <p:cNvPr id="11" name="Footer Placeholder 12"/>
          <p:cNvSpPr>
            <a:spLocks noGrp="1"/>
          </p:cNvSpPr>
          <p:nvPr>
            <p:ph type="ftr" sz="quarter" idx="11"/>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2" name="Slide Number Placeholder 13"/>
          <p:cNvSpPr>
            <a:spLocks noGrp="1"/>
          </p:cNvSpPr>
          <p:nvPr>
            <p:ph type="sldNum" sz="quarter" idx="12"/>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3"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4"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104997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57597730-A19D-1849-BF0B-6D580900DA99}" type="datetime3">
              <a:rPr lang="en-US" smtClean="0"/>
              <a:pPr/>
              <a:t>17 August 2015</a:t>
            </a:fld>
            <a:endParaRPr lang="en-US" dirty="0"/>
          </a:p>
        </p:txBody>
      </p:sp>
      <p:sp>
        <p:nvSpPr>
          <p:cNvPr id="7"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8"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9"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0"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20910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FE1B8B9F-1ABE-B84A-8B79-720B7203646D}" type="datetime3">
              <a:rPr lang="en-US" smtClean="0"/>
              <a:pPr/>
              <a:t>17 August 2015</a:t>
            </a:fld>
            <a:endParaRPr lang="en-US" dirty="0"/>
          </a:p>
        </p:txBody>
      </p:sp>
      <p:sp>
        <p:nvSpPr>
          <p:cNvPr id="6"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7"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8"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9"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233560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5"/>
          <p:cNvSpPr>
            <a:spLocks noGrp="1"/>
          </p:cNvSpPr>
          <p:nvPr>
            <p:ph type="dt" sz="half" idx="10"/>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AC693165-6A0E-D34B-A595-1DF4FDD6D385}" type="datetime3">
              <a:rPr lang="en-US" smtClean="0"/>
              <a:pPr/>
              <a:t>17 August 2015</a:t>
            </a:fld>
            <a:endParaRPr lang="en-US" dirty="0"/>
          </a:p>
        </p:txBody>
      </p:sp>
      <p:sp>
        <p:nvSpPr>
          <p:cNvPr id="9"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0"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Tree>
    <p:extLst>
      <p:ext uri="{BB962C8B-B14F-4D97-AF65-F5344CB8AC3E}">
        <p14:creationId xmlns:p14="http://schemas.microsoft.com/office/powerpoint/2010/main" val="355357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5"/>
          <p:cNvSpPr>
            <a:spLocks noGrp="1"/>
          </p:cNvSpPr>
          <p:nvPr>
            <p:ph type="dt" sz="half" idx="10"/>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9DD749C3-40B8-2448-A494-B75518C4B2F4}" type="datetime3">
              <a:rPr lang="en-US" smtClean="0"/>
              <a:pPr/>
              <a:t>17 August 2015</a:t>
            </a:fld>
            <a:endParaRPr lang="en-US" dirty="0"/>
          </a:p>
        </p:txBody>
      </p:sp>
      <p:sp>
        <p:nvSpPr>
          <p:cNvPr id="9"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0"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Tree>
    <p:extLst>
      <p:ext uri="{BB962C8B-B14F-4D97-AF65-F5344CB8AC3E}">
        <p14:creationId xmlns:p14="http://schemas.microsoft.com/office/powerpoint/2010/main" val="63095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5867400"/>
            <a:ext cx="9144000" cy="381000"/>
          </a:xfrm>
          <a:prstGeom prst="rect">
            <a:avLst/>
          </a:prstGeom>
          <a:solidFill>
            <a:srgbClr val="C9120F"/>
          </a:solidFill>
          <a:ln w="9525">
            <a:noFill/>
            <a:miter lim="800000"/>
            <a:headEnd/>
            <a:tailEnd/>
          </a:ln>
          <a:effectLst/>
          <a:extLst/>
        </p:spPr>
        <p:txBody>
          <a:bodyPr wrap="none" anchor="ctr"/>
          <a:lstStyle/>
          <a:p>
            <a:pPr>
              <a:defRPr/>
            </a:pPr>
            <a:endParaRPr lang="en-US">
              <a:cs typeface="+mn-cs"/>
            </a:endParaRPr>
          </a:p>
        </p:txBody>
      </p:sp>
      <p:sp>
        <p:nvSpPr>
          <p:cNvPr id="15" name="Rectangle 5"/>
          <p:cNvSpPr>
            <a:spLocks noChangeArrowheads="1"/>
          </p:cNvSpPr>
          <p:nvPr userDrawn="1"/>
        </p:nvSpPr>
        <p:spPr bwMode="auto">
          <a:xfrm>
            <a:off x="0" y="5867400"/>
            <a:ext cx="9144000" cy="381000"/>
          </a:xfrm>
          <a:prstGeom prst="rect">
            <a:avLst/>
          </a:prstGeom>
          <a:solidFill>
            <a:srgbClr val="C72E39"/>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BE791BB4-2422-1746-83AD-DC936C2961B1}" type="datetime3">
              <a:rPr lang="en-US" smtClean="0"/>
              <a:pPr/>
              <a:t>17 August 2015</a:t>
            </a:fld>
            <a:endParaRPr lang="en-US" dirty="0"/>
          </a:p>
        </p:txBody>
      </p:sp>
      <p:sp>
        <p:nvSpPr>
          <p:cNvPr id="13"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4"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pic>
        <p:nvPicPr>
          <p:cNvPr id="3" name="Picture 2" descr="DADA groot no grid.jpg"/>
          <p:cNvPicPr>
            <a:picLocks noChangeAspect="1"/>
          </p:cNvPicPr>
          <p:nvPr userDrawn="1"/>
        </p:nvPicPr>
        <p:blipFill>
          <a:blip r:embed="rId23" cstate="email">
            <a:extLst>
              <a:ext uri="{28A0092B-C50C-407E-A947-70E740481C1C}">
                <a14:useLocalDpi xmlns:a14="http://schemas.microsoft.com/office/drawing/2010/main" val="0"/>
              </a:ext>
            </a:extLst>
          </a:blip>
          <a:stretch>
            <a:fillRect/>
          </a:stretch>
        </p:blipFill>
        <p:spPr>
          <a:xfrm rot="614520">
            <a:off x="165686" y="5025674"/>
            <a:ext cx="1239521" cy="1735959"/>
          </a:xfrm>
          <a:prstGeom prst="rect">
            <a:avLst/>
          </a:prstGeom>
        </p:spPr>
      </p:pic>
    </p:spTree>
    <p:extLst>
      <p:ext uri="{BB962C8B-B14F-4D97-AF65-F5344CB8AC3E}">
        <p14:creationId xmlns:p14="http://schemas.microsoft.com/office/powerpoint/2010/main" val="1142278347"/>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34" r:id="rId12"/>
    <p:sldLayoutId id="2147484335" r:id="rId13"/>
    <p:sldLayoutId id="2147484336" r:id="rId14"/>
    <p:sldLayoutId id="2147484337" r:id="rId15"/>
    <p:sldLayoutId id="2147484340" r:id="rId16"/>
    <p:sldLayoutId id="2147484323" r:id="rId17"/>
    <p:sldLayoutId id="2147484324" r:id="rId18"/>
    <p:sldLayoutId id="2147484325" r:id="rId19"/>
    <p:sldLayoutId id="2147484326" r:id="rId20"/>
    <p:sldLayoutId id="2147484329" r:id="rId21"/>
  </p:sldLayoutIdLst>
  <p:timing>
    <p:tnLst>
      <p:par>
        <p:cTn id="1" dur="indefinite" restart="never" nodeType="tmRoot"/>
      </p:par>
    </p:tnLst>
  </p:timing>
  <p:hf hdr="0"/>
  <p:txStyles>
    <p:titleStyle>
      <a:lvl1pPr algn="ctr" rtl="0" eaLnBrk="1" fontAlgn="base" hangingPunct="1">
        <a:spcBef>
          <a:spcPct val="0"/>
        </a:spcBef>
        <a:spcAft>
          <a:spcPct val="0"/>
        </a:spcAft>
        <a:defRPr sz="4400">
          <a:solidFill>
            <a:schemeClr val="tx2"/>
          </a:solidFill>
          <a:latin typeface="Candara"/>
          <a:ea typeface="+mj-ea"/>
          <a:cs typeface="Candara"/>
        </a:defRPr>
      </a:lvl1pPr>
      <a:lvl2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Times" charset="0"/>
          <a:ea typeface="ＭＳ Ｐゴシック" charset="0"/>
        </a:defRPr>
      </a:lvl6pPr>
      <a:lvl7pPr marL="914400" algn="ctr" rtl="0" eaLnBrk="1" fontAlgn="base" hangingPunct="1">
        <a:spcBef>
          <a:spcPct val="0"/>
        </a:spcBef>
        <a:spcAft>
          <a:spcPct val="0"/>
        </a:spcAft>
        <a:defRPr sz="4400">
          <a:solidFill>
            <a:schemeClr val="tx2"/>
          </a:solidFill>
          <a:latin typeface="Times" charset="0"/>
          <a:ea typeface="ＭＳ Ｐゴシック" charset="0"/>
        </a:defRPr>
      </a:lvl7pPr>
      <a:lvl8pPr marL="1371600" algn="ctr" rtl="0" eaLnBrk="1" fontAlgn="base" hangingPunct="1">
        <a:spcBef>
          <a:spcPct val="0"/>
        </a:spcBef>
        <a:spcAft>
          <a:spcPct val="0"/>
        </a:spcAft>
        <a:defRPr sz="4400">
          <a:solidFill>
            <a:schemeClr val="tx2"/>
          </a:solidFill>
          <a:latin typeface="Times" charset="0"/>
          <a:ea typeface="ＭＳ Ｐゴシック" charset="0"/>
        </a:defRPr>
      </a:lvl8pPr>
      <a:lvl9pPr marL="1828800" algn="ctr" rtl="0" eaLnBrk="1" fontAlgn="base" hangingPunct="1">
        <a:spcBef>
          <a:spcPct val="0"/>
        </a:spcBef>
        <a:spcAft>
          <a:spcPct val="0"/>
        </a:spcAft>
        <a:defRPr sz="4400">
          <a:solidFill>
            <a:schemeClr val="tx2"/>
          </a:solidFill>
          <a:latin typeface="Times"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Candara"/>
          <a:ea typeface="+mn-ea"/>
          <a:cs typeface="Candara"/>
        </a:defRPr>
      </a:lvl1pPr>
      <a:lvl2pPr marL="742950" indent="-285750" algn="l" rtl="0" eaLnBrk="1" fontAlgn="base" hangingPunct="1">
        <a:spcBef>
          <a:spcPct val="20000"/>
        </a:spcBef>
        <a:spcAft>
          <a:spcPct val="0"/>
        </a:spcAft>
        <a:buChar char="–"/>
        <a:defRPr sz="2800">
          <a:solidFill>
            <a:schemeClr val="tx1"/>
          </a:solidFill>
          <a:latin typeface="Candara"/>
          <a:ea typeface="+mn-ea"/>
          <a:cs typeface="Candara"/>
        </a:defRPr>
      </a:lvl2pPr>
      <a:lvl3pPr marL="1143000" indent="-228600" algn="l" rtl="0" eaLnBrk="1" fontAlgn="base" hangingPunct="1">
        <a:spcBef>
          <a:spcPct val="20000"/>
        </a:spcBef>
        <a:spcAft>
          <a:spcPct val="0"/>
        </a:spcAft>
        <a:buChar char="•"/>
        <a:defRPr sz="2400">
          <a:solidFill>
            <a:schemeClr val="tx1"/>
          </a:solidFill>
          <a:latin typeface="Candara"/>
          <a:ea typeface="+mn-ea"/>
          <a:cs typeface="Candara"/>
        </a:defRPr>
      </a:lvl3pPr>
      <a:lvl4pPr marL="1600200" indent="-228600" algn="l" rtl="0" eaLnBrk="1" fontAlgn="base" hangingPunct="1">
        <a:spcBef>
          <a:spcPct val="20000"/>
        </a:spcBef>
        <a:spcAft>
          <a:spcPct val="0"/>
        </a:spcAft>
        <a:buChar char="–"/>
        <a:defRPr sz="2000">
          <a:solidFill>
            <a:schemeClr val="tx1"/>
          </a:solidFill>
          <a:latin typeface="Candara"/>
          <a:ea typeface="+mn-ea"/>
          <a:cs typeface="Candara"/>
        </a:defRPr>
      </a:lvl4pPr>
      <a:lvl5pPr marL="2057400" indent="-228600" algn="l" rtl="0" eaLnBrk="1" fontAlgn="base" hangingPunct="1">
        <a:spcBef>
          <a:spcPct val="20000"/>
        </a:spcBef>
        <a:spcAft>
          <a:spcPct val="0"/>
        </a:spcAft>
        <a:buChar char="»"/>
        <a:defRPr sz="2000">
          <a:solidFill>
            <a:schemeClr val="tx1"/>
          </a:solidFill>
          <a:latin typeface="Candara"/>
          <a:ea typeface="+mn-ea"/>
          <a:cs typeface="Candar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hma.eu/464.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ema.europa.eu/ema/index.jsp?curl=pages/regulation/q_and_a/q_and_a_detail_000024.jsp&amp;mid=WC0b01ac058002271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dw.de/children-being-born-with-thalidomide-syndrome/a-16427699"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escher.tipharma.com/fileadmin/media-archive/escher/Reports/Escher_report_IA.pdf"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pharmacovigilance.pharmaceuticalconference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bc.ca/news/world/thalidomide-maker-apologizes-50-years-after-drug-pulled-1.1264168"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About OMICS Group</a:t>
            </a:r>
          </a:p>
        </p:txBody>
      </p:sp>
      <p:sp>
        <p:nvSpPr>
          <p:cNvPr id="3" name="Content Placeholder 2"/>
          <p:cNvSpPr>
            <a:spLocks noGrp="1"/>
          </p:cNvSpPr>
          <p:nvPr>
            <p:ph idx="1"/>
          </p:nvPr>
        </p:nvSpPr>
        <p:spPr>
          <a:xfrm>
            <a:off x="448965" y="1291130"/>
            <a:ext cx="8237835" cy="4835033"/>
          </a:xfrm>
        </p:spPr>
        <p:txBody>
          <a:bodyPr>
            <a:normAutofit fontScale="77500" lnSpcReduction="20000"/>
          </a:bodyPr>
          <a:lstStyle/>
          <a:p>
            <a:pPr marL="0" indent="0" algn="just">
              <a:buNone/>
            </a:pPr>
            <a:r>
              <a:rPr lang="en-US" sz="2900" dirty="0"/>
              <a:t>OMICS Group is an amalgamation of </a:t>
            </a:r>
            <a:r>
              <a:rPr lang="en-US" sz="2900" dirty="0">
                <a:hlinkClick r:id="rId2"/>
              </a:rPr>
              <a:t>Open Access Publications</a:t>
            </a:r>
            <a:r>
              <a:rPr lang="en-US" sz="2900" dirty="0"/>
              <a:t> and worldwide international science conferences and events. Established in the year 2007 with the sole aim of making the information on Sciences and technology ‘Open Access’, OMICS Group publishes 500 online open access </a:t>
            </a:r>
            <a:r>
              <a:rPr lang="en-US" sz="2900" dirty="0">
                <a:hlinkClick r:id="rId3"/>
              </a:rPr>
              <a:t>scholarly journals </a:t>
            </a:r>
            <a:r>
              <a:rPr lang="en-US" sz="2900" dirty="0"/>
              <a:t>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900" dirty="0">
                <a:hlinkClick r:id="rId4"/>
              </a:rPr>
              <a:t>International conferences</a:t>
            </a:r>
            <a:r>
              <a:rPr lang="en-US" sz="2900" dirty="0"/>
              <a:t> annually across the globe, where knowledge transfer takes place through debates, round table discussions, poster presentations, workshops, symposia and exhibitions.</a:t>
            </a:r>
          </a:p>
          <a:p>
            <a:endParaRPr lang="en-US" dirty="0" smtClean="0"/>
          </a:p>
          <a:p>
            <a:endParaRPr lang="en-US" dirty="0"/>
          </a:p>
        </p:txBody>
      </p:sp>
    </p:spTree>
    <p:extLst>
      <p:ext uri="{BB962C8B-B14F-4D97-AF65-F5344CB8AC3E}">
        <p14:creationId xmlns:p14="http://schemas.microsoft.com/office/powerpoint/2010/main" val="85912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59632" y="188640"/>
            <a:ext cx="7268344" cy="864096"/>
          </a:xfrm>
        </p:spPr>
        <p:txBody>
          <a:bodyPr/>
          <a:lstStyle/>
          <a:p>
            <a:pPr algn="l" eaLnBrk="1" hangingPunct="1"/>
            <a:r>
              <a:rPr lang="en-US" sz="4000" dirty="0"/>
              <a:t>Risk management (visual)</a:t>
            </a:r>
          </a:p>
        </p:txBody>
      </p:sp>
      <p:sp>
        <p:nvSpPr>
          <p:cNvPr id="14" name="Tijdelijke aanduiding voor dianummer 13"/>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A1355F4D-7411-9C4D-9476-57984A21C7B8}" type="slidenum">
              <a:rPr lang="en-US" sz="1200">
                <a:solidFill>
                  <a:srgbClr val="FFFFFF"/>
                </a:solidFill>
                <a:latin typeface="Candara"/>
              </a:rPr>
              <a:pPr eaLnBrk="1" hangingPunct="1">
                <a:lnSpc>
                  <a:spcPct val="80000"/>
                </a:lnSpc>
              </a:pPr>
              <a:t>10</a:t>
            </a:fld>
            <a:endParaRPr lang="en-US" sz="1200">
              <a:solidFill>
                <a:srgbClr val="FFFFFF"/>
              </a:solidFill>
              <a:latin typeface="Candara"/>
            </a:endParaRPr>
          </a:p>
        </p:txBody>
      </p:sp>
      <p:sp>
        <p:nvSpPr>
          <p:cNvPr id="18435" name="Text Box 3"/>
          <p:cNvSpPr txBox="1">
            <a:spLocks noChangeArrowheads="1"/>
          </p:cNvSpPr>
          <p:nvPr/>
        </p:nvSpPr>
        <p:spPr bwMode="auto">
          <a:xfrm>
            <a:off x="5662613" y="3859213"/>
            <a:ext cx="2736850" cy="720725"/>
          </a:xfrm>
          <a:prstGeom prst="rect">
            <a:avLst/>
          </a:prstGeom>
          <a:solidFill>
            <a:srgbClr val="FF7C80"/>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lgn="ctr" eaLnBrk="0" hangingPunct="0">
              <a:spcBef>
                <a:spcPct val="50000"/>
              </a:spcBef>
            </a:pPr>
            <a:r>
              <a:rPr lang="en-US" sz="2000">
                <a:latin typeface="Candara"/>
                <a:cs typeface="Candara"/>
              </a:rPr>
              <a:t>Risk characterization and monitoring</a:t>
            </a:r>
          </a:p>
        </p:txBody>
      </p:sp>
      <p:sp>
        <p:nvSpPr>
          <p:cNvPr id="18436" name="Text Box 4"/>
          <p:cNvSpPr txBox="1">
            <a:spLocks noChangeArrowheads="1"/>
          </p:cNvSpPr>
          <p:nvPr/>
        </p:nvSpPr>
        <p:spPr bwMode="auto">
          <a:xfrm>
            <a:off x="3160713" y="5243513"/>
            <a:ext cx="2214562" cy="400050"/>
          </a:xfrm>
          <a:prstGeom prst="rect">
            <a:avLst/>
          </a:prstGeom>
          <a:solidFill>
            <a:srgbClr val="99CCFF"/>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eaLnBrk="0" hangingPunct="0">
              <a:spcBef>
                <a:spcPct val="50000"/>
              </a:spcBef>
            </a:pPr>
            <a:r>
              <a:rPr lang="en-US" sz="2000">
                <a:latin typeface="Candara"/>
                <a:cs typeface="Candara"/>
              </a:rPr>
              <a:t>Risk minimisation</a:t>
            </a:r>
          </a:p>
        </p:txBody>
      </p:sp>
      <p:sp>
        <p:nvSpPr>
          <p:cNvPr id="18437" name="Text Box 5"/>
          <p:cNvSpPr txBox="1">
            <a:spLocks noChangeArrowheads="1"/>
          </p:cNvSpPr>
          <p:nvPr/>
        </p:nvSpPr>
        <p:spPr bwMode="auto">
          <a:xfrm>
            <a:off x="990600" y="3859213"/>
            <a:ext cx="1584325" cy="720725"/>
          </a:xfrm>
          <a:prstGeom prst="rect">
            <a:avLst/>
          </a:prstGeom>
          <a:solidFill>
            <a:srgbClr val="99CCFF"/>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lgn="ctr" eaLnBrk="0" hangingPunct="0">
              <a:spcBef>
                <a:spcPct val="50000"/>
              </a:spcBef>
            </a:pPr>
            <a:r>
              <a:rPr lang="en-US" sz="2000">
                <a:latin typeface="Candara"/>
                <a:cs typeface="Candara"/>
              </a:rPr>
              <a:t>Actions effective?</a:t>
            </a:r>
          </a:p>
        </p:txBody>
      </p:sp>
      <p:sp>
        <p:nvSpPr>
          <p:cNvPr id="18438" name="Text Box 6"/>
          <p:cNvSpPr txBox="1">
            <a:spLocks noChangeArrowheads="1"/>
          </p:cNvSpPr>
          <p:nvPr/>
        </p:nvSpPr>
        <p:spPr bwMode="auto">
          <a:xfrm>
            <a:off x="3078163" y="2882900"/>
            <a:ext cx="2238375" cy="415925"/>
          </a:xfrm>
          <a:prstGeom prst="rect">
            <a:avLst/>
          </a:prstGeom>
          <a:solidFill>
            <a:srgbClr val="FFC000"/>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lgn="ctr" eaLnBrk="0" hangingPunct="0">
              <a:spcBef>
                <a:spcPct val="50000"/>
              </a:spcBef>
            </a:pPr>
            <a:r>
              <a:rPr lang="en-US" sz="2000">
                <a:latin typeface="Candara"/>
                <a:cs typeface="Candara"/>
              </a:rPr>
              <a:t>Risk identification</a:t>
            </a:r>
          </a:p>
        </p:txBody>
      </p:sp>
      <p:sp>
        <p:nvSpPr>
          <p:cNvPr id="18439" name="Text Box 7"/>
          <p:cNvSpPr txBox="1">
            <a:spLocks noChangeArrowheads="1"/>
          </p:cNvSpPr>
          <p:nvPr/>
        </p:nvSpPr>
        <p:spPr bwMode="auto">
          <a:xfrm>
            <a:off x="3214688" y="1643063"/>
            <a:ext cx="2017712" cy="844550"/>
          </a:xfrm>
          <a:prstGeom prst="rect">
            <a:avLst/>
          </a:prstGeom>
          <a:solidFill>
            <a:srgbClr val="FFC000"/>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lgn="ctr" eaLnBrk="0" hangingPunct="0">
              <a:spcBef>
                <a:spcPct val="50000"/>
              </a:spcBef>
            </a:pPr>
            <a:r>
              <a:rPr lang="en-US" sz="1600">
                <a:latin typeface="Candara"/>
                <a:cs typeface="Candara"/>
              </a:rPr>
              <a:t>Clinical trials, post-marketing data, literature etc.</a:t>
            </a:r>
          </a:p>
        </p:txBody>
      </p:sp>
      <p:sp>
        <p:nvSpPr>
          <p:cNvPr id="18440" name="Line 8"/>
          <p:cNvSpPr>
            <a:spLocks noChangeShapeType="1"/>
          </p:cNvSpPr>
          <p:nvPr/>
        </p:nvSpPr>
        <p:spPr bwMode="auto">
          <a:xfrm>
            <a:off x="4224338" y="2508250"/>
            <a:ext cx="0" cy="3587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latin typeface="Candara"/>
              <a:cs typeface="Candara"/>
            </a:endParaRPr>
          </a:p>
        </p:txBody>
      </p:sp>
      <p:sp>
        <p:nvSpPr>
          <p:cNvPr id="18441" name="AutoShape 9"/>
          <p:cNvSpPr>
            <a:spLocks noChangeArrowheads="1"/>
          </p:cNvSpPr>
          <p:nvPr/>
        </p:nvSpPr>
        <p:spPr bwMode="auto">
          <a:xfrm rot="409377">
            <a:off x="4940300" y="2995613"/>
            <a:ext cx="2008188" cy="1028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76" y="10546"/>
                </a:moveTo>
                <a:cubicBezTo>
                  <a:pt x="19038" y="6018"/>
                  <a:pt x="15329" y="2420"/>
                  <a:pt x="10800" y="2420"/>
                </a:cubicBezTo>
                <a:cubicBezTo>
                  <a:pt x="10365" y="2419"/>
                  <a:pt x="9931" y="2453"/>
                  <a:pt x="9501" y="2521"/>
                </a:cubicBezTo>
                <a:lnTo>
                  <a:pt x="9126" y="130"/>
                </a:lnTo>
                <a:cubicBezTo>
                  <a:pt x="9680" y="43"/>
                  <a:pt x="10239" y="-1"/>
                  <a:pt x="10800" y="0"/>
                </a:cubicBezTo>
                <a:cubicBezTo>
                  <a:pt x="16637" y="0"/>
                  <a:pt x="21418" y="4638"/>
                  <a:pt x="21595" y="10472"/>
                </a:cubicBezTo>
                <a:lnTo>
                  <a:pt x="24293" y="10390"/>
                </a:lnTo>
                <a:lnTo>
                  <a:pt x="20503" y="14417"/>
                </a:lnTo>
                <a:lnTo>
                  <a:pt x="16477" y="10627"/>
                </a:lnTo>
                <a:lnTo>
                  <a:pt x="19176" y="10546"/>
                </a:lnTo>
                <a:close/>
              </a:path>
            </a:pathLst>
          </a:custGeom>
          <a:solidFill>
            <a:schemeClr val="folHlink"/>
          </a:solidFill>
          <a:ln w="9525">
            <a:solidFill>
              <a:srgbClr val="EE3224"/>
            </a:solidFill>
            <a:miter lim="800000"/>
            <a:headEnd/>
            <a:tailEnd/>
          </a:ln>
        </p:spPr>
        <p:txBody>
          <a:bodyPr wrap="none" anchor="ctr"/>
          <a:lstStyle/>
          <a:p>
            <a:endParaRPr lang="en-US">
              <a:latin typeface="Candara"/>
              <a:cs typeface="Candara"/>
            </a:endParaRPr>
          </a:p>
        </p:txBody>
      </p:sp>
      <p:sp>
        <p:nvSpPr>
          <p:cNvPr id="18442" name="AutoShape 10"/>
          <p:cNvSpPr>
            <a:spLocks noChangeArrowheads="1"/>
          </p:cNvSpPr>
          <p:nvPr/>
        </p:nvSpPr>
        <p:spPr bwMode="auto">
          <a:xfrm rot="5680046">
            <a:off x="5210175" y="3833813"/>
            <a:ext cx="1466850" cy="1943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37" y="10437"/>
                </a:moveTo>
                <a:cubicBezTo>
                  <a:pt x="19542" y="5641"/>
                  <a:pt x="15598" y="1855"/>
                  <a:pt x="10800" y="1855"/>
                </a:cubicBezTo>
                <a:cubicBezTo>
                  <a:pt x="10399" y="1854"/>
                  <a:pt x="9998" y="1881"/>
                  <a:pt x="9601" y="1935"/>
                </a:cubicBezTo>
                <a:lnTo>
                  <a:pt x="9352" y="97"/>
                </a:lnTo>
                <a:cubicBezTo>
                  <a:pt x="9832" y="32"/>
                  <a:pt x="10316" y="-1"/>
                  <a:pt x="10800" y="0"/>
                </a:cubicBezTo>
                <a:cubicBezTo>
                  <a:pt x="16594" y="0"/>
                  <a:pt x="21355" y="4572"/>
                  <a:pt x="21591" y="10361"/>
                </a:cubicBezTo>
                <a:lnTo>
                  <a:pt x="24288" y="10252"/>
                </a:lnTo>
                <a:lnTo>
                  <a:pt x="20811" y="14024"/>
                </a:lnTo>
                <a:lnTo>
                  <a:pt x="17039" y="10546"/>
                </a:lnTo>
                <a:lnTo>
                  <a:pt x="19737" y="10437"/>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ndara"/>
              <a:cs typeface="Candara"/>
            </a:endParaRPr>
          </a:p>
        </p:txBody>
      </p:sp>
      <p:sp>
        <p:nvSpPr>
          <p:cNvPr id="18443" name="AutoShape 11"/>
          <p:cNvSpPr>
            <a:spLocks noChangeArrowheads="1"/>
          </p:cNvSpPr>
          <p:nvPr/>
        </p:nvSpPr>
        <p:spPr bwMode="auto">
          <a:xfrm rot="-5142422">
            <a:off x="1876425" y="2757488"/>
            <a:ext cx="1466850" cy="1943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37" y="10437"/>
                </a:moveTo>
                <a:cubicBezTo>
                  <a:pt x="19542" y="5641"/>
                  <a:pt x="15598" y="1855"/>
                  <a:pt x="10800" y="1855"/>
                </a:cubicBezTo>
                <a:cubicBezTo>
                  <a:pt x="10399" y="1854"/>
                  <a:pt x="9998" y="1881"/>
                  <a:pt x="9601" y="1935"/>
                </a:cubicBezTo>
                <a:lnTo>
                  <a:pt x="9352" y="97"/>
                </a:lnTo>
                <a:cubicBezTo>
                  <a:pt x="9832" y="32"/>
                  <a:pt x="10316" y="-1"/>
                  <a:pt x="10800" y="0"/>
                </a:cubicBezTo>
                <a:cubicBezTo>
                  <a:pt x="16594" y="0"/>
                  <a:pt x="21355" y="4572"/>
                  <a:pt x="21591" y="10361"/>
                </a:cubicBezTo>
                <a:lnTo>
                  <a:pt x="24288" y="10252"/>
                </a:lnTo>
                <a:lnTo>
                  <a:pt x="20811" y="14024"/>
                </a:lnTo>
                <a:lnTo>
                  <a:pt x="17039" y="10546"/>
                </a:lnTo>
                <a:lnTo>
                  <a:pt x="19737" y="10437"/>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ndara"/>
              <a:cs typeface="Candara"/>
            </a:endParaRPr>
          </a:p>
        </p:txBody>
      </p:sp>
      <p:sp>
        <p:nvSpPr>
          <p:cNvPr id="18444" name="AutoShape 12"/>
          <p:cNvSpPr>
            <a:spLocks noChangeArrowheads="1"/>
          </p:cNvSpPr>
          <p:nvPr/>
        </p:nvSpPr>
        <p:spPr bwMode="auto">
          <a:xfrm rot="10800000">
            <a:off x="1782763" y="4435475"/>
            <a:ext cx="2008187" cy="1028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76" y="10546"/>
                </a:moveTo>
                <a:cubicBezTo>
                  <a:pt x="19038" y="6018"/>
                  <a:pt x="15329" y="2420"/>
                  <a:pt x="10800" y="2420"/>
                </a:cubicBezTo>
                <a:cubicBezTo>
                  <a:pt x="10365" y="2419"/>
                  <a:pt x="9931" y="2453"/>
                  <a:pt x="9501" y="2521"/>
                </a:cubicBezTo>
                <a:lnTo>
                  <a:pt x="9126" y="130"/>
                </a:lnTo>
                <a:cubicBezTo>
                  <a:pt x="9680" y="43"/>
                  <a:pt x="10239" y="-1"/>
                  <a:pt x="10800" y="0"/>
                </a:cubicBezTo>
                <a:cubicBezTo>
                  <a:pt x="16637" y="0"/>
                  <a:pt x="21418" y="4638"/>
                  <a:pt x="21595" y="10472"/>
                </a:cubicBezTo>
                <a:lnTo>
                  <a:pt x="24293" y="10390"/>
                </a:lnTo>
                <a:lnTo>
                  <a:pt x="20503" y="14417"/>
                </a:lnTo>
                <a:lnTo>
                  <a:pt x="16477" y="10627"/>
                </a:lnTo>
                <a:lnTo>
                  <a:pt x="19176" y="10546"/>
                </a:lnTo>
                <a:close/>
              </a:path>
            </a:pathLst>
          </a:custGeom>
          <a:solidFill>
            <a:schemeClr val="folHlink"/>
          </a:solidFill>
          <a:ln w="9525">
            <a:solidFill>
              <a:srgbClr val="EE3224"/>
            </a:solidFill>
            <a:miter lim="800000"/>
            <a:headEnd/>
            <a:tailEnd/>
          </a:ln>
        </p:spPr>
        <p:txBody>
          <a:bodyPr wrap="none" anchor="ctr"/>
          <a:lstStyle/>
          <a:p>
            <a:endParaRPr lang="en-US">
              <a:latin typeface="Candara"/>
              <a:cs typeface="Candara"/>
            </a:endParaRPr>
          </a:p>
        </p:txBody>
      </p:sp>
      <p:sp>
        <p:nvSpPr>
          <p:cNvPr id="1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1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87624" y="188640"/>
            <a:ext cx="7340352" cy="864096"/>
          </a:xfrm>
        </p:spPr>
        <p:txBody>
          <a:bodyPr/>
          <a:lstStyle/>
          <a:p>
            <a:pPr algn="l"/>
            <a:r>
              <a:rPr lang="en-GB" sz="4000" dirty="0"/>
              <a:t>Purpose </a:t>
            </a:r>
            <a:r>
              <a:rPr lang="en-GB" sz="4000" dirty="0" smtClean="0"/>
              <a:t>Risk Management</a:t>
            </a:r>
            <a:endParaRPr lang="en-US" sz="4000" dirty="0"/>
          </a:p>
        </p:txBody>
      </p:sp>
      <p:sp>
        <p:nvSpPr>
          <p:cNvPr id="9219" name="Content Placeholder 2"/>
          <p:cNvSpPr>
            <a:spLocks noGrp="1"/>
          </p:cNvSpPr>
          <p:nvPr>
            <p:ph idx="1"/>
          </p:nvPr>
        </p:nvSpPr>
        <p:spPr>
          <a:xfrm>
            <a:off x="1187624" y="1340768"/>
            <a:ext cx="5832648" cy="4495800"/>
          </a:xfrm>
        </p:spPr>
        <p:txBody>
          <a:bodyPr/>
          <a:lstStyle/>
          <a:p>
            <a:pPr algn="just" eaLnBrk="1" hangingPunct="1">
              <a:lnSpc>
                <a:spcPct val="90000"/>
              </a:lnSpc>
            </a:pPr>
            <a:r>
              <a:rPr lang="en-US" sz="2000" dirty="0"/>
              <a:t>… to ensure that the benefits for a particular </a:t>
            </a:r>
            <a:r>
              <a:rPr lang="en-US" sz="2000" dirty="0" smtClean="0"/>
              <a:t>drug </a:t>
            </a:r>
            <a:r>
              <a:rPr lang="en-US" sz="2000" dirty="0"/>
              <a:t>exceed the risks by the greatest a</a:t>
            </a:r>
            <a:r>
              <a:rPr lang="en-US" sz="2000" dirty="0" smtClean="0"/>
              <a:t>chievable </a:t>
            </a:r>
            <a:r>
              <a:rPr lang="en-US" sz="2000" dirty="0"/>
              <a:t>margin for the individual </a:t>
            </a:r>
            <a:r>
              <a:rPr lang="en-US" sz="2000" dirty="0" smtClean="0"/>
              <a:t>patient </a:t>
            </a:r>
            <a:r>
              <a:rPr lang="en-US" sz="2000" dirty="0"/>
              <a:t>and for the target population as a whole</a:t>
            </a:r>
          </a:p>
          <a:p>
            <a:pPr eaLnBrk="1" hangingPunct="1">
              <a:lnSpc>
                <a:spcPct val="90000"/>
              </a:lnSpc>
              <a:buFont typeface="Arial" charset="0"/>
              <a:buNone/>
            </a:pPr>
            <a:endParaRPr lang="en-US" sz="2000" dirty="0"/>
          </a:p>
          <a:p>
            <a:pPr eaLnBrk="1" hangingPunct="1">
              <a:lnSpc>
                <a:spcPct val="90000"/>
              </a:lnSpc>
            </a:pPr>
            <a:r>
              <a:rPr lang="en-US" sz="2000" dirty="0"/>
              <a:t>Note:</a:t>
            </a:r>
          </a:p>
          <a:p>
            <a:pPr lvl="1" eaLnBrk="1" hangingPunct="1">
              <a:lnSpc>
                <a:spcPct val="90000"/>
              </a:lnSpc>
            </a:pPr>
            <a:r>
              <a:rPr lang="en-US" sz="2000" dirty="0"/>
              <a:t>Risk Management Plan focuses on </a:t>
            </a:r>
            <a:r>
              <a:rPr lang="en-US" sz="2000" dirty="0" err="1"/>
              <a:t>minimisation</a:t>
            </a:r>
            <a:r>
              <a:rPr lang="en-US" sz="2000" dirty="0"/>
              <a:t> of risks (but this might also be done by increasing the benefits)</a:t>
            </a:r>
          </a:p>
          <a:p>
            <a:pPr lvl="1" eaLnBrk="1" hangingPunct="1">
              <a:lnSpc>
                <a:spcPct val="90000"/>
              </a:lnSpc>
            </a:pPr>
            <a:endParaRPr lang="nl-NL" sz="2000" dirty="0"/>
          </a:p>
          <a:p>
            <a:pPr lvl="1" eaLnBrk="1" hangingPunct="1">
              <a:lnSpc>
                <a:spcPct val="90000"/>
              </a:lnSpc>
            </a:pPr>
            <a:r>
              <a:rPr lang="nl-NL" sz="2000" dirty="0"/>
              <a:t>RM is </a:t>
            </a:r>
            <a:r>
              <a:rPr lang="nl-NL" sz="2000" dirty="0" err="1"/>
              <a:t>relative</a:t>
            </a:r>
            <a:r>
              <a:rPr lang="nl-NL" sz="2000" dirty="0"/>
              <a:t> </a:t>
            </a:r>
            <a:r>
              <a:rPr lang="nl-NL" sz="2000" dirty="0" err="1"/>
              <a:t>and</a:t>
            </a:r>
            <a:r>
              <a:rPr lang="nl-NL" sz="2000" dirty="0"/>
              <a:t> </a:t>
            </a:r>
            <a:r>
              <a:rPr lang="nl-NL" sz="2000" dirty="0" err="1"/>
              <a:t>considered</a:t>
            </a:r>
            <a:r>
              <a:rPr lang="nl-NL" sz="2000" dirty="0"/>
              <a:t> as a </a:t>
            </a:r>
            <a:r>
              <a:rPr lang="nl-NL" sz="2000" dirty="0" err="1"/>
              <a:t>balance</a:t>
            </a:r>
            <a:r>
              <a:rPr lang="nl-NL" sz="2000" dirty="0"/>
              <a:t> </a:t>
            </a:r>
            <a:r>
              <a:rPr lang="nl-NL" sz="2000" dirty="0" err="1"/>
              <a:t>between</a:t>
            </a:r>
            <a:r>
              <a:rPr lang="nl-NL" sz="2000" dirty="0"/>
              <a:t> risk(s) </a:t>
            </a:r>
            <a:r>
              <a:rPr lang="nl-NL" sz="2000" dirty="0" err="1"/>
              <a:t>and</a:t>
            </a:r>
            <a:r>
              <a:rPr lang="nl-NL" sz="2000" dirty="0"/>
              <a:t> benefit(s)</a:t>
            </a:r>
          </a:p>
          <a:p>
            <a:pPr lvl="2" eaLnBrk="1" hangingPunct="1">
              <a:lnSpc>
                <a:spcPct val="90000"/>
              </a:lnSpc>
            </a:pPr>
            <a:r>
              <a:rPr lang="nl-NL" sz="2000" dirty="0"/>
              <a:t>‘benefit-risk </a:t>
            </a:r>
            <a:r>
              <a:rPr lang="nl-NL" sz="2000" dirty="0" smtClean="0"/>
              <a:t>management’</a:t>
            </a:r>
            <a:endParaRPr lang="en-US" sz="2000" dirty="0"/>
          </a:p>
          <a:p>
            <a:pPr eaLnBrk="1" hangingPunct="1">
              <a:lnSpc>
                <a:spcPct val="90000"/>
              </a:lnSpc>
            </a:pPr>
            <a:endParaRPr lang="nl-NL" sz="2000" dirty="0"/>
          </a:p>
          <a:p>
            <a:pPr eaLnBrk="1" hangingPunct="1">
              <a:lnSpc>
                <a:spcPct val="90000"/>
              </a:lnSpc>
            </a:pPr>
            <a:endParaRPr lang="en-US" sz="2000" dirty="0"/>
          </a:p>
          <a:p>
            <a:endParaRPr lang="en-GB" sz="2000" dirty="0"/>
          </a:p>
        </p:txBody>
      </p:sp>
      <p:sp>
        <p:nvSpPr>
          <p:cNvPr id="19460" name="Slide Number Placeholder 3"/>
          <p:cNvSpPr>
            <a:spLocks noGrp="1"/>
          </p:cNvSpPr>
          <p:nvPr>
            <p:ph type="sldNum" sz="quarter" idx="4294967295"/>
          </p:nvPr>
        </p:nvSpPr>
        <p:spPr bwMode="auto">
          <a:xfrm>
            <a:off x="6477000" y="624840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lgn="l"/>
            <a:fld id="{85A549BC-5E5A-1243-A1DD-7D582B1773A0}" type="slidenum">
              <a:rPr lang="en-GB" sz="1400" b="0">
                <a:solidFill>
                  <a:schemeClr val="bg1"/>
                </a:solidFill>
              </a:rPr>
              <a:pPr algn="l"/>
              <a:t>11</a:t>
            </a:fld>
            <a:endParaRPr lang="en-GB" sz="1400" b="0">
              <a:solidFill>
                <a:schemeClr val="bg1"/>
              </a:solidFill>
            </a:endParaRPr>
          </a:p>
        </p:txBody>
      </p:sp>
      <p:pic>
        <p:nvPicPr>
          <p:cNvPr id="19461" name="Picture 2" descr="C:\Users\CREU\Desktop\iStock_000019205800XSmall.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18325" y="1269231"/>
            <a:ext cx="22256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188640"/>
            <a:ext cx="7196336" cy="864096"/>
          </a:xfrm>
        </p:spPr>
        <p:txBody>
          <a:bodyPr>
            <a:normAutofit/>
          </a:bodyPr>
          <a:lstStyle/>
          <a:p>
            <a:pPr algn="l" eaLnBrk="1" fontAlgn="auto" hangingPunct="1">
              <a:spcAft>
                <a:spcPts val="0"/>
              </a:spcAft>
              <a:defRPr/>
            </a:pPr>
            <a:r>
              <a:rPr lang="en-GB" sz="4000" dirty="0" smtClean="0">
                <a:ea typeface="+mj-ea"/>
              </a:rPr>
              <a:t>Risk Management Background</a:t>
            </a:r>
            <a:endParaRPr lang="en-US" sz="4000" dirty="0" smtClean="0">
              <a:ea typeface="+mj-ea"/>
            </a:endParaRPr>
          </a:p>
        </p:txBody>
      </p:sp>
      <p:sp>
        <p:nvSpPr>
          <p:cNvPr id="3075" name="Rectangle 3"/>
          <p:cNvSpPr>
            <a:spLocks noGrp="1" noChangeArrowheads="1"/>
          </p:cNvSpPr>
          <p:nvPr>
            <p:ph idx="1"/>
          </p:nvPr>
        </p:nvSpPr>
        <p:spPr>
          <a:xfrm>
            <a:off x="1403648" y="1336699"/>
            <a:ext cx="7344816" cy="4900613"/>
          </a:xfrm>
        </p:spPr>
        <p:txBody>
          <a:bodyPr>
            <a:normAutofit/>
          </a:bodyPr>
          <a:lstStyle/>
          <a:p>
            <a:pPr algn="just"/>
            <a:r>
              <a:rPr lang="en-GB" sz="2000" dirty="0"/>
              <a:t>Risk i</a:t>
            </a:r>
            <a:r>
              <a:rPr lang="en-GB" sz="2000" dirty="0" smtClean="0"/>
              <a:t>s </a:t>
            </a:r>
            <a:r>
              <a:rPr lang="en-GB" sz="2000" b="1" dirty="0" smtClean="0"/>
              <a:t>balanced</a:t>
            </a:r>
            <a:r>
              <a:rPr lang="en-GB" sz="2000" dirty="0" smtClean="0"/>
              <a:t> by Benefit and this balance should be </a:t>
            </a:r>
            <a:r>
              <a:rPr lang="en-GB" sz="2000" b="1" dirty="0" smtClean="0"/>
              <a:t>positive</a:t>
            </a:r>
            <a:r>
              <a:rPr lang="en-GB" sz="2000" dirty="0" smtClean="0"/>
              <a:t> at the time of granting of the MA. </a:t>
            </a:r>
          </a:p>
          <a:p>
            <a:pPr lvl="1" algn="just">
              <a:buFont typeface="Arial"/>
              <a:buChar char="•"/>
            </a:pPr>
            <a:r>
              <a:rPr lang="en-GB" sz="2000" dirty="0" smtClean="0"/>
              <a:t>The greater the benefit, the greater the risks?</a:t>
            </a:r>
          </a:p>
          <a:p>
            <a:pPr algn="just"/>
            <a:endParaRPr lang="en-GB" sz="2000" dirty="0"/>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5B9552AC-4C66-F94B-B11D-56BD8B22F497}" type="slidenum">
              <a:rPr lang="en-US" sz="1200">
                <a:solidFill>
                  <a:srgbClr val="FFFFFF"/>
                </a:solidFill>
              </a:rPr>
              <a:pPr eaLnBrk="1" hangingPunct="1">
                <a:lnSpc>
                  <a:spcPct val="80000"/>
                </a:lnSpc>
              </a:pPr>
              <a:t>12</a:t>
            </a:fld>
            <a:endParaRPr lang="en-US" sz="1200">
              <a:solidFill>
                <a:srgbClr val="FFFFFF"/>
              </a:solidFill>
            </a:endParaRPr>
          </a:p>
        </p:txBody>
      </p:sp>
      <p:pic>
        <p:nvPicPr>
          <p:cNvPr id="3" name="Picture 2" descr="Screen Shot 2015-07-27 at 09.49.1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71800" y="2745182"/>
            <a:ext cx="4104456" cy="2990124"/>
          </a:xfrm>
          <a:prstGeom prst="rect">
            <a:avLst/>
          </a:prstGeom>
        </p:spPr>
      </p:pic>
      <p:sp>
        <p:nvSpPr>
          <p:cNvPr id="9"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10"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1"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4190220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6792"/>
            <a:ext cx="7632700" cy="4248150"/>
          </a:xfrm>
        </p:spPr>
        <p:txBody>
          <a:bodyPr/>
          <a:lstStyle/>
          <a:p>
            <a:pPr>
              <a:lnSpc>
                <a:spcPct val="90000"/>
              </a:lnSpc>
              <a:defRPr/>
            </a:pPr>
            <a:r>
              <a:rPr lang="en-US" sz="2000" dirty="0"/>
              <a:t>An EU-RMP may need to be submitted at any time of a product’s life-cycle</a:t>
            </a:r>
          </a:p>
          <a:p>
            <a:pPr marL="355600" indent="0">
              <a:lnSpc>
                <a:spcPct val="90000"/>
              </a:lnSpc>
              <a:buNone/>
              <a:defRPr/>
            </a:pPr>
            <a:r>
              <a:rPr lang="en-US" sz="2000" dirty="0" smtClean="0"/>
              <a:t>(</a:t>
            </a:r>
            <a:r>
              <a:rPr lang="en-US" sz="2000" dirty="0"/>
              <a:t>i.e. during both the pre-</a:t>
            </a:r>
            <a:r>
              <a:rPr lang="en-US" sz="2000" dirty="0" err="1"/>
              <a:t>authorisation</a:t>
            </a:r>
            <a:r>
              <a:rPr lang="en-US" sz="2000" dirty="0"/>
              <a:t> and post-</a:t>
            </a:r>
            <a:r>
              <a:rPr lang="en-US" sz="2000" dirty="0" err="1"/>
              <a:t>authorisation</a:t>
            </a:r>
            <a:r>
              <a:rPr lang="en-US" sz="2000" dirty="0"/>
              <a:t> phases</a:t>
            </a:r>
            <a:r>
              <a:rPr lang="en-US" sz="2000" dirty="0" smtClean="0"/>
              <a:t>)</a:t>
            </a:r>
          </a:p>
          <a:p>
            <a:pPr marL="355600" indent="0">
              <a:lnSpc>
                <a:spcPct val="90000"/>
              </a:lnSpc>
              <a:buNone/>
              <a:defRPr/>
            </a:pPr>
            <a:endParaRPr lang="en-US" sz="2000" dirty="0"/>
          </a:p>
          <a:p>
            <a:pPr>
              <a:lnSpc>
                <a:spcPct val="90000"/>
              </a:lnSpc>
              <a:defRPr/>
            </a:pPr>
            <a:r>
              <a:rPr lang="en-US" sz="2000" dirty="0"/>
              <a:t>In particular an EU-RMP should be </a:t>
            </a:r>
            <a:r>
              <a:rPr lang="en-US" sz="2000" dirty="0" smtClean="0"/>
              <a:t>submitted:</a:t>
            </a:r>
          </a:p>
          <a:p>
            <a:pPr marL="0" indent="0">
              <a:lnSpc>
                <a:spcPct val="90000"/>
              </a:lnSpc>
              <a:buNone/>
              <a:defRPr/>
            </a:pPr>
            <a:endParaRPr lang="en-US" sz="2000" dirty="0" smtClean="0"/>
          </a:p>
          <a:p>
            <a:pPr>
              <a:lnSpc>
                <a:spcPct val="90000"/>
              </a:lnSpc>
              <a:buFont typeface="+mj-lt"/>
              <a:buAutoNum type="arabicPeriod"/>
              <a:defRPr/>
            </a:pPr>
            <a:r>
              <a:rPr lang="en-US" sz="2000" dirty="0" smtClean="0"/>
              <a:t>for </a:t>
            </a:r>
            <a:r>
              <a:rPr lang="en-US" sz="2000" b="1" dirty="0"/>
              <a:t>all new </a:t>
            </a:r>
            <a:r>
              <a:rPr lang="en-US" sz="2000" dirty="0"/>
              <a:t>marketing </a:t>
            </a:r>
            <a:r>
              <a:rPr lang="en-US" sz="2000" dirty="0" smtClean="0"/>
              <a:t>applications, an RMP including a summary thereof should be submitted:</a:t>
            </a:r>
            <a:endParaRPr lang="en-US" sz="2000" dirty="0"/>
          </a:p>
          <a:p>
            <a:pPr marL="355600" indent="-355600">
              <a:lnSpc>
                <a:spcPct val="90000"/>
              </a:lnSpc>
              <a:buNone/>
              <a:defRPr/>
            </a:pPr>
            <a:r>
              <a:rPr lang="en-US" sz="2000" dirty="0"/>
              <a:t>	</a:t>
            </a:r>
            <a:r>
              <a:rPr lang="en-US" sz="2000" dirty="0" smtClean="0"/>
              <a:t>(e.g. any </a:t>
            </a:r>
            <a:r>
              <a:rPr lang="en-US" sz="2000" dirty="0"/>
              <a:t>product containing a new active </a:t>
            </a:r>
            <a:r>
              <a:rPr lang="en-US" sz="2000" dirty="0" smtClean="0"/>
              <a:t>substance, a </a:t>
            </a:r>
            <a:r>
              <a:rPr lang="en-US" sz="2000" dirty="0"/>
              <a:t>similar biological medicinal </a:t>
            </a:r>
            <a:r>
              <a:rPr lang="en-US" sz="2000" dirty="0" smtClean="0"/>
              <a:t>product, a </a:t>
            </a:r>
            <a:r>
              <a:rPr lang="en-US" sz="2000" dirty="0"/>
              <a:t>generic/hybrid medicinal </a:t>
            </a:r>
            <a:r>
              <a:rPr lang="en-US" sz="2000" dirty="0" smtClean="0"/>
              <a:t>product*)</a:t>
            </a:r>
          </a:p>
          <a:p>
            <a:pPr marL="355600" indent="-355600">
              <a:lnSpc>
                <a:spcPct val="90000"/>
              </a:lnSpc>
              <a:buNone/>
              <a:defRPr/>
            </a:pPr>
            <a:endParaRPr lang="en-US" sz="2000" dirty="0" smtClean="0"/>
          </a:p>
          <a:p>
            <a:pPr marL="355600" indent="-355600">
              <a:lnSpc>
                <a:spcPct val="90000"/>
              </a:lnSpc>
              <a:buNone/>
              <a:defRPr/>
            </a:pPr>
            <a:r>
              <a:rPr lang="en-US" sz="2000" dirty="0"/>
              <a:t>	</a:t>
            </a:r>
            <a:r>
              <a:rPr lang="en-US" sz="1600" dirty="0" smtClean="0"/>
              <a:t>* certain sections of the RMP may be omitted</a:t>
            </a:r>
          </a:p>
          <a:p>
            <a:pPr>
              <a:lnSpc>
                <a:spcPct val="90000"/>
              </a:lnSpc>
              <a:defRPr/>
            </a:pPr>
            <a:endParaRPr lang="en-US" sz="20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When is an EU-RMP required?</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3746646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7338"/>
            <a:ext cx="7632700" cy="4248150"/>
          </a:xfrm>
        </p:spPr>
        <p:txBody>
          <a:bodyPr/>
          <a:lstStyle/>
          <a:p>
            <a:pPr marL="355600" indent="-355600">
              <a:lnSpc>
                <a:spcPct val="90000"/>
              </a:lnSpc>
              <a:buFont typeface="+mj-lt"/>
              <a:buAutoNum type="arabicPeriod" startAt="2"/>
              <a:defRPr/>
            </a:pPr>
            <a:r>
              <a:rPr lang="en-US" sz="2000" dirty="0" smtClean="0"/>
              <a:t>with </a:t>
            </a:r>
            <a:r>
              <a:rPr lang="en-US" sz="2000" dirty="0"/>
              <a:t>an application involving a significant change to an existing marketing </a:t>
            </a:r>
            <a:r>
              <a:rPr lang="en-US" sz="2000" dirty="0" err="1" smtClean="0"/>
              <a:t>authorisation</a:t>
            </a:r>
            <a:r>
              <a:rPr lang="en-US" sz="2000" dirty="0" smtClean="0"/>
              <a:t> </a:t>
            </a:r>
          </a:p>
          <a:p>
            <a:pPr marL="355600" indent="0">
              <a:lnSpc>
                <a:spcPct val="90000"/>
              </a:lnSpc>
              <a:buNone/>
              <a:defRPr/>
            </a:pPr>
            <a:r>
              <a:rPr lang="en-US" sz="2000" dirty="0" smtClean="0"/>
              <a:t>(</a:t>
            </a:r>
            <a:r>
              <a:rPr lang="en-US" sz="2000" dirty="0"/>
              <a:t>e.g. new dosage form, new route of administration, new manufacturing process of a </a:t>
            </a:r>
            <a:r>
              <a:rPr lang="en-US" sz="2000" dirty="0" smtClean="0"/>
              <a:t>biotechnologically</a:t>
            </a:r>
            <a:r>
              <a:rPr lang="en-US" sz="2000" dirty="0"/>
              <a:t>-derived product, pediatric indication, </a:t>
            </a:r>
            <a:r>
              <a:rPr lang="en-US" sz="2000" dirty="0" smtClean="0"/>
              <a:t>other significant </a:t>
            </a:r>
            <a:r>
              <a:rPr lang="en-US" sz="2000" dirty="0"/>
              <a:t>change in </a:t>
            </a:r>
            <a:r>
              <a:rPr lang="en-US" sz="2000" dirty="0" smtClean="0"/>
              <a:t>indication)</a:t>
            </a:r>
          </a:p>
          <a:p>
            <a:pPr marL="355600" indent="0">
              <a:lnSpc>
                <a:spcPct val="90000"/>
              </a:lnSpc>
              <a:buNone/>
              <a:defRPr/>
            </a:pPr>
            <a:endParaRPr lang="en-US" sz="2000" dirty="0" smtClean="0"/>
          </a:p>
          <a:p>
            <a:pPr marL="355600">
              <a:lnSpc>
                <a:spcPct val="90000"/>
              </a:lnSpc>
              <a:buFont typeface="+mj-lt"/>
              <a:buAutoNum type="arabicPeriod" startAt="3"/>
              <a:defRPr/>
            </a:pPr>
            <a:r>
              <a:rPr lang="en-US" sz="2000" dirty="0"/>
              <a:t>at the request of the Competent Authority (both pre- and post-</a:t>
            </a:r>
            <a:r>
              <a:rPr lang="en-US" sz="2000" dirty="0" err="1"/>
              <a:t>authorisation</a:t>
            </a:r>
            <a:r>
              <a:rPr lang="en-US" sz="2000" dirty="0"/>
              <a:t>).</a:t>
            </a:r>
          </a:p>
          <a:p>
            <a:pPr marL="355600">
              <a:lnSpc>
                <a:spcPct val="90000"/>
              </a:lnSpc>
              <a:buNone/>
              <a:defRPr/>
            </a:pPr>
            <a:endParaRPr lang="nl-NL" sz="2000" dirty="0"/>
          </a:p>
          <a:p>
            <a:pPr marL="355600">
              <a:lnSpc>
                <a:spcPct val="90000"/>
              </a:lnSpc>
              <a:buFont typeface="+mj-lt"/>
              <a:buAutoNum type="arabicPeriod" startAt="4"/>
              <a:defRPr/>
            </a:pPr>
            <a:r>
              <a:rPr lang="en-US" sz="2000" dirty="0" smtClean="0"/>
              <a:t>with a submission of final study results impacting the RMP or when a PSUR identifies (a change to) safety concerns for which the RMP should be updated</a:t>
            </a:r>
          </a:p>
          <a:p>
            <a:pPr marL="355600" indent="0">
              <a:lnSpc>
                <a:spcPct val="90000"/>
              </a:lnSpc>
              <a:buNone/>
              <a:defRPr/>
            </a:pPr>
            <a:endParaRPr lang="en-US" sz="2000" dirty="0"/>
          </a:p>
          <a:p>
            <a:pPr marL="355600" indent="0">
              <a:lnSpc>
                <a:spcPct val="90000"/>
              </a:lnSpc>
              <a:buNone/>
              <a:defRPr/>
            </a:pPr>
            <a:endParaRPr lang="en-US" sz="2000" dirty="0"/>
          </a:p>
          <a:p>
            <a:pPr marL="355600" indent="-355600">
              <a:lnSpc>
                <a:spcPct val="90000"/>
              </a:lnSpc>
              <a:buFont typeface="+mj-lt"/>
              <a:buAutoNum type="arabicPeriod"/>
              <a:defRPr/>
            </a:pPr>
            <a:endParaRPr lang="en-US" sz="2000" dirty="0" smtClean="0"/>
          </a:p>
          <a:p>
            <a:pPr>
              <a:lnSpc>
                <a:spcPct val="90000"/>
              </a:lnSpc>
              <a:defRPr/>
            </a:pPr>
            <a:endParaRPr lang="en-US" sz="20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When is an EU-RMP required?</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502122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87624" y="404664"/>
            <a:ext cx="6457776" cy="707886"/>
          </a:xfrm>
          <a:noFill/>
        </p:spPr>
        <p:txBody>
          <a:bodyPr wrap="square" rtlCol="0">
            <a:spAutoFit/>
          </a:bodyPr>
          <a:lstStyle/>
          <a:p>
            <a:pPr algn="l"/>
            <a:r>
              <a:rPr lang="en-GB" sz="4000" kern="1200" dirty="0">
                <a:solidFill>
                  <a:schemeClr val="tx1"/>
                </a:solidFill>
                <a:ea typeface="ＭＳ Ｐゴシック" charset="0"/>
              </a:rPr>
              <a:t>Templates: EU</a:t>
            </a:r>
          </a:p>
        </p:txBody>
      </p:sp>
      <p:sp>
        <p:nvSpPr>
          <p:cNvPr id="10243" name="Content Placeholder 2"/>
          <p:cNvSpPr>
            <a:spLocks noGrp="1"/>
          </p:cNvSpPr>
          <p:nvPr>
            <p:ph idx="1"/>
          </p:nvPr>
        </p:nvSpPr>
        <p:spPr>
          <a:xfrm>
            <a:off x="1331640" y="1340768"/>
            <a:ext cx="7432948" cy="4495800"/>
          </a:xfrm>
        </p:spPr>
        <p:txBody>
          <a:bodyPr/>
          <a:lstStyle/>
          <a:p>
            <a:r>
              <a:rPr lang="nl-NL" sz="2000" dirty="0">
                <a:solidFill>
                  <a:srgbClr val="D9D9D9"/>
                </a:solidFill>
              </a:rPr>
              <a:t>MHRA: draft template </a:t>
            </a:r>
            <a:r>
              <a:rPr lang="nl-NL" sz="2000" dirty="0" err="1">
                <a:solidFill>
                  <a:srgbClr val="D9D9D9"/>
                </a:solidFill>
              </a:rPr>
              <a:t>for</a:t>
            </a:r>
            <a:r>
              <a:rPr lang="nl-NL" sz="2000" dirty="0">
                <a:solidFill>
                  <a:srgbClr val="D9D9D9"/>
                </a:solidFill>
              </a:rPr>
              <a:t> a RMP (2004)</a:t>
            </a:r>
            <a:endParaRPr lang="en-US" sz="2000" dirty="0">
              <a:solidFill>
                <a:srgbClr val="D9D9D9"/>
              </a:solidFill>
            </a:endParaRPr>
          </a:p>
          <a:p>
            <a:endParaRPr lang="en-US" sz="2000" dirty="0"/>
          </a:p>
          <a:p>
            <a:r>
              <a:rPr lang="en-US" sz="2000" dirty="0">
                <a:solidFill>
                  <a:srgbClr val="A6A6A6"/>
                </a:solidFill>
              </a:rPr>
              <a:t>Template for EU Risk Management Plan </a:t>
            </a:r>
            <a:r>
              <a:rPr lang="en-GB" sz="2000" dirty="0">
                <a:solidFill>
                  <a:srgbClr val="A6A6A6"/>
                </a:solidFill>
              </a:rPr>
              <a:t>(EU-RMP) (</a:t>
            </a:r>
            <a:r>
              <a:rPr lang="en-US" sz="2000" dirty="0">
                <a:solidFill>
                  <a:srgbClr val="A6A6A6"/>
                </a:solidFill>
              </a:rPr>
              <a:t>EMEA/192632/2006)</a:t>
            </a:r>
            <a:endParaRPr lang="en-GB" sz="2000" dirty="0">
              <a:solidFill>
                <a:srgbClr val="A6A6A6"/>
              </a:solidFill>
            </a:endParaRPr>
          </a:p>
          <a:p>
            <a:pPr>
              <a:buFont typeface="Arial" charset="0"/>
              <a:buNone/>
            </a:pPr>
            <a:r>
              <a:rPr lang="en-GB" sz="2000" dirty="0">
                <a:solidFill>
                  <a:srgbClr val="A6A6A6"/>
                </a:solidFill>
              </a:rPr>
              <a:t>	(old template; still on website although it is obsolete)</a:t>
            </a:r>
            <a:endParaRPr lang="nl-NL" sz="2000" dirty="0">
              <a:solidFill>
                <a:srgbClr val="A6A6A6"/>
              </a:solidFill>
            </a:endParaRPr>
          </a:p>
          <a:p>
            <a:endParaRPr lang="en-GB" sz="2000" dirty="0"/>
          </a:p>
          <a:p>
            <a:r>
              <a:rPr lang="en-GB" sz="2000" dirty="0"/>
              <a:t>Guidance on format of the risk management plan (RMP) in the EU – in integrated format</a:t>
            </a:r>
            <a:r>
              <a:rPr lang="en-US" sz="2000" dirty="0"/>
              <a:t> </a:t>
            </a:r>
            <a:r>
              <a:rPr lang="en-GB" sz="2000" dirty="0"/>
              <a:t>(EMA/465932/2013 Rev.1)</a:t>
            </a:r>
          </a:p>
          <a:p>
            <a:endParaRPr lang="en-US" sz="2000" dirty="0"/>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59632" y="188640"/>
            <a:ext cx="7268344" cy="864096"/>
          </a:xfrm>
        </p:spPr>
        <p:txBody>
          <a:bodyPr/>
          <a:lstStyle/>
          <a:p>
            <a:pPr algn="l" eaLnBrk="1" hangingPunct="1"/>
            <a:r>
              <a:rPr lang="en-US" sz="4000" dirty="0" smtClean="0"/>
              <a:t>How to prepare an RMP</a:t>
            </a:r>
            <a:endParaRPr lang="en-US" sz="4000" dirty="0"/>
          </a:p>
        </p:txBody>
      </p:sp>
      <p:sp>
        <p:nvSpPr>
          <p:cNvPr id="22531" name="Rectangle 3"/>
          <p:cNvSpPr>
            <a:spLocks noGrp="1" noChangeArrowheads="1"/>
          </p:cNvSpPr>
          <p:nvPr>
            <p:ph idx="1"/>
          </p:nvPr>
        </p:nvSpPr>
        <p:spPr>
          <a:xfrm>
            <a:off x="1187624" y="1412776"/>
            <a:ext cx="7772400" cy="4114800"/>
          </a:xfrm>
        </p:spPr>
        <p:txBody>
          <a:bodyPr/>
          <a:lstStyle/>
          <a:p>
            <a:pPr marL="0" indent="0" eaLnBrk="1" hangingPunct="1">
              <a:lnSpc>
                <a:spcPct val="90000"/>
              </a:lnSpc>
              <a:buNone/>
            </a:pPr>
            <a:endParaRPr lang="en-US" sz="2000" dirty="0"/>
          </a:p>
          <a:p>
            <a:pPr eaLnBrk="1" hangingPunct="1">
              <a:lnSpc>
                <a:spcPct val="90000"/>
              </a:lnSpc>
            </a:pPr>
            <a:r>
              <a:rPr lang="en-US" sz="2000" dirty="0"/>
              <a:t>To indicate what we </a:t>
            </a:r>
            <a:r>
              <a:rPr lang="en-US" sz="2000" u="sng" dirty="0"/>
              <a:t>do know</a:t>
            </a:r>
            <a:r>
              <a:rPr lang="en-US" sz="2000" dirty="0"/>
              <a:t>, and what we </a:t>
            </a:r>
            <a:r>
              <a:rPr lang="en-US" sz="2000" u="sng" dirty="0"/>
              <a:t>do not know </a:t>
            </a:r>
            <a:r>
              <a:rPr lang="en-US" sz="2000" dirty="0"/>
              <a:t>about our product (“the safety specification”)</a:t>
            </a:r>
          </a:p>
          <a:p>
            <a:pPr eaLnBrk="1" hangingPunct="1">
              <a:lnSpc>
                <a:spcPct val="90000"/>
              </a:lnSpc>
            </a:pPr>
            <a:endParaRPr lang="en-US" sz="2000" dirty="0"/>
          </a:p>
          <a:p>
            <a:pPr eaLnBrk="1" hangingPunct="1">
              <a:lnSpc>
                <a:spcPct val="90000"/>
              </a:lnSpc>
            </a:pPr>
            <a:r>
              <a:rPr lang="en-US" sz="2000" dirty="0"/>
              <a:t>To define actions to </a:t>
            </a:r>
            <a:r>
              <a:rPr lang="en-US" sz="2000" u="sng" dirty="0"/>
              <a:t>increase our knowledge </a:t>
            </a:r>
            <a:r>
              <a:rPr lang="en-US" sz="2000" dirty="0"/>
              <a:t>about the safety of our product (“the pharmacovigilance plan”)</a:t>
            </a:r>
          </a:p>
          <a:p>
            <a:pPr eaLnBrk="1" hangingPunct="1">
              <a:lnSpc>
                <a:spcPct val="90000"/>
              </a:lnSpc>
            </a:pPr>
            <a:endParaRPr lang="en-US" sz="2000" dirty="0"/>
          </a:p>
          <a:p>
            <a:pPr eaLnBrk="1" hangingPunct="1">
              <a:lnSpc>
                <a:spcPct val="90000"/>
              </a:lnSpc>
            </a:pPr>
            <a:r>
              <a:rPr lang="en-US" sz="2000" dirty="0"/>
              <a:t>To define actions to </a:t>
            </a:r>
            <a:r>
              <a:rPr lang="en-US" sz="2000" u="sng" dirty="0"/>
              <a:t>minimize</a:t>
            </a:r>
            <a:r>
              <a:rPr lang="en-US" sz="2000" dirty="0"/>
              <a:t> the known or potential risks of our product (“risk </a:t>
            </a:r>
            <a:r>
              <a:rPr lang="en-US" sz="2000" dirty="0" err="1"/>
              <a:t>minimisation</a:t>
            </a:r>
            <a:r>
              <a:rPr lang="en-US" sz="2000" dirty="0"/>
              <a:t> measures”)</a:t>
            </a: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9A7A549D-D293-444C-BC39-2B8DF0CE4062}" type="slidenum">
              <a:rPr lang="en-US" sz="1200">
                <a:solidFill>
                  <a:srgbClr val="FFFFFF"/>
                </a:solidFill>
              </a:rPr>
              <a:pPr eaLnBrk="1" hangingPunct="1">
                <a:lnSpc>
                  <a:spcPct val="80000"/>
                </a:lnSpc>
              </a:pPr>
              <a:t>16</a:t>
            </a:fld>
            <a:endParaRPr lang="en-US" sz="1200">
              <a:solidFill>
                <a:srgbClr val="FFFFFF"/>
              </a:solidFill>
            </a:endParaRPr>
          </a:p>
        </p:txBody>
      </p:sp>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788025" y="3573463"/>
            <a:ext cx="2736850" cy="584776"/>
          </a:xfrm>
          <a:prstGeom prst="rect">
            <a:avLst/>
          </a:prstGeom>
          <a:solidFill>
            <a:srgbClr val="FF7C80"/>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lgn="ctr" eaLnBrk="0" hangingPunct="0">
              <a:spcBef>
                <a:spcPct val="50000"/>
              </a:spcBef>
            </a:pPr>
            <a:r>
              <a:rPr lang="en-US" sz="1600">
                <a:latin typeface="Candara"/>
                <a:cs typeface="Candara"/>
              </a:rPr>
              <a:t>Risk characterization and monitoring</a:t>
            </a:r>
          </a:p>
        </p:txBody>
      </p:sp>
      <p:sp>
        <p:nvSpPr>
          <p:cNvPr id="23555" name="Text Box 3"/>
          <p:cNvSpPr txBox="1">
            <a:spLocks noChangeArrowheads="1"/>
          </p:cNvSpPr>
          <p:nvPr/>
        </p:nvSpPr>
        <p:spPr bwMode="auto">
          <a:xfrm>
            <a:off x="3286125" y="4957763"/>
            <a:ext cx="2214563" cy="338554"/>
          </a:xfrm>
          <a:prstGeom prst="rect">
            <a:avLst/>
          </a:prstGeom>
          <a:solidFill>
            <a:srgbClr val="99CCFF"/>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eaLnBrk="0" hangingPunct="0">
              <a:spcBef>
                <a:spcPct val="50000"/>
              </a:spcBef>
            </a:pPr>
            <a:r>
              <a:rPr lang="en-US" sz="1600">
                <a:latin typeface="Candara"/>
                <a:cs typeface="Candara"/>
              </a:rPr>
              <a:t>Risk minimisation</a:t>
            </a:r>
          </a:p>
        </p:txBody>
      </p:sp>
      <p:sp>
        <p:nvSpPr>
          <p:cNvPr id="23556" name="Text Box 4"/>
          <p:cNvSpPr txBox="1">
            <a:spLocks noChangeArrowheads="1"/>
          </p:cNvSpPr>
          <p:nvPr/>
        </p:nvSpPr>
        <p:spPr bwMode="auto">
          <a:xfrm>
            <a:off x="1116013" y="3573463"/>
            <a:ext cx="1584325" cy="584776"/>
          </a:xfrm>
          <a:prstGeom prst="rect">
            <a:avLst/>
          </a:prstGeom>
          <a:solidFill>
            <a:srgbClr val="99CCFF"/>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lgn="ctr" eaLnBrk="0" hangingPunct="0">
              <a:spcBef>
                <a:spcPct val="50000"/>
              </a:spcBef>
            </a:pPr>
            <a:r>
              <a:rPr lang="en-US" sz="1600">
                <a:latin typeface="Candara"/>
                <a:cs typeface="Candara"/>
              </a:rPr>
              <a:t>Actions effective?</a:t>
            </a:r>
          </a:p>
        </p:txBody>
      </p:sp>
      <p:sp>
        <p:nvSpPr>
          <p:cNvPr id="23557" name="Text Box 5"/>
          <p:cNvSpPr txBox="1">
            <a:spLocks noChangeArrowheads="1"/>
          </p:cNvSpPr>
          <p:nvPr/>
        </p:nvSpPr>
        <p:spPr bwMode="auto">
          <a:xfrm>
            <a:off x="3203575" y="2597150"/>
            <a:ext cx="2238375" cy="338554"/>
          </a:xfrm>
          <a:prstGeom prst="rect">
            <a:avLst/>
          </a:prstGeom>
          <a:solidFill>
            <a:srgbClr val="FFCD05"/>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lgn="ctr" eaLnBrk="0" hangingPunct="0">
              <a:spcBef>
                <a:spcPct val="50000"/>
              </a:spcBef>
            </a:pPr>
            <a:r>
              <a:rPr lang="en-US" sz="1600">
                <a:latin typeface="Candara"/>
                <a:cs typeface="Candara"/>
              </a:rPr>
              <a:t>Risk identification</a:t>
            </a:r>
          </a:p>
        </p:txBody>
      </p:sp>
      <p:sp>
        <p:nvSpPr>
          <p:cNvPr id="23558" name="Text Box 6"/>
          <p:cNvSpPr txBox="1">
            <a:spLocks noChangeArrowheads="1"/>
          </p:cNvSpPr>
          <p:nvPr/>
        </p:nvSpPr>
        <p:spPr bwMode="auto">
          <a:xfrm>
            <a:off x="3340100" y="1355725"/>
            <a:ext cx="2017713" cy="844550"/>
          </a:xfrm>
          <a:prstGeom prst="rect">
            <a:avLst/>
          </a:prstGeom>
          <a:solidFill>
            <a:srgbClr val="FFCD05"/>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lgn="ctr" eaLnBrk="0" hangingPunct="0">
              <a:spcBef>
                <a:spcPct val="50000"/>
              </a:spcBef>
            </a:pPr>
            <a:r>
              <a:rPr lang="en-US" sz="1600">
                <a:latin typeface="Candara"/>
                <a:cs typeface="Candara"/>
              </a:rPr>
              <a:t>Clinical trials, post-marketing data, literature etc.</a:t>
            </a:r>
          </a:p>
        </p:txBody>
      </p:sp>
      <p:sp>
        <p:nvSpPr>
          <p:cNvPr id="23559" name="Line 7"/>
          <p:cNvSpPr>
            <a:spLocks noChangeShapeType="1"/>
          </p:cNvSpPr>
          <p:nvPr/>
        </p:nvSpPr>
        <p:spPr bwMode="auto">
          <a:xfrm>
            <a:off x="4349750" y="2222500"/>
            <a:ext cx="0" cy="3587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600">
              <a:latin typeface="Candara"/>
              <a:cs typeface="Candara"/>
            </a:endParaRPr>
          </a:p>
        </p:txBody>
      </p:sp>
      <p:sp>
        <p:nvSpPr>
          <p:cNvPr id="23560" name="AutoShape 8"/>
          <p:cNvSpPr>
            <a:spLocks noChangeArrowheads="1"/>
          </p:cNvSpPr>
          <p:nvPr/>
        </p:nvSpPr>
        <p:spPr bwMode="auto">
          <a:xfrm rot="409377">
            <a:off x="5065713" y="2709863"/>
            <a:ext cx="2008187" cy="1028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76" y="10546"/>
                </a:moveTo>
                <a:cubicBezTo>
                  <a:pt x="19038" y="6018"/>
                  <a:pt x="15329" y="2420"/>
                  <a:pt x="10800" y="2420"/>
                </a:cubicBezTo>
                <a:cubicBezTo>
                  <a:pt x="10365" y="2419"/>
                  <a:pt x="9931" y="2453"/>
                  <a:pt x="9501" y="2521"/>
                </a:cubicBezTo>
                <a:lnTo>
                  <a:pt x="9126" y="130"/>
                </a:lnTo>
                <a:cubicBezTo>
                  <a:pt x="9680" y="43"/>
                  <a:pt x="10239" y="-1"/>
                  <a:pt x="10800" y="0"/>
                </a:cubicBezTo>
                <a:cubicBezTo>
                  <a:pt x="16637" y="0"/>
                  <a:pt x="21418" y="4638"/>
                  <a:pt x="21595" y="10472"/>
                </a:cubicBezTo>
                <a:lnTo>
                  <a:pt x="24293" y="10390"/>
                </a:lnTo>
                <a:lnTo>
                  <a:pt x="20503" y="14417"/>
                </a:lnTo>
                <a:lnTo>
                  <a:pt x="16477" y="10627"/>
                </a:lnTo>
                <a:lnTo>
                  <a:pt x="19176" y="10546"/>
                </a:lnTo>
                <a:close/>
              </a:path>
            </a:pathLst>
          </a:custGeom>
          <a:solidFill>
            <a:schemeClr val="folHlink"/>
          </a:solidFill>
          <a:ln w="9525">
            <a:solidFill>
              <a:srgbClr val="EE3224"/>
            </a:solidFill>
            <a:miter lim="800000"/>
            <a:headEnd/>
            <a:tailEnd/>
          </a:ln>
        </p:spPr>
        <p:txBody>
          <a:bodyPr wrap="none" anchor="ctr"/>
          <a:lstStyle/>
          <a:p>
            <a:endParaRPr lang="en-US" sz="1600">
              <a:latin typeface="Candara"/>
              <a:cs typeface="Candara"/>
            </a:endParaRPr>
          </a:p>
        </p:txBody>
      </p:sp>
      <p:sp>
        <p:nvSpPr>
          <p:cNvPr id="23561" name="AutoShape 9"/>
          <p:cNvSpPr>
            <a:spLocks noChangeArrowheads="1"/>
          </p:cNvSpPr>
          <p:nvPr/>
        </p:nvSpPr>
        <p:spPr bwMode="auto">
          <a:xfrm rot="5680046">
            <a:off x="5335588" y="3548063"/>
            <a:ext cx="1466850" cy="1943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37" y="10437"/>
                </a:moveTo>
                <a:cubicBezTo>
                  <a:pt x="19542" y="5641"/>
                  <a:pt x="15598" y="1855"/>
                  <a:pt x="10800" y="1855"/>
                </a:cubicBezTo>
                <a:cubicBezTo>
                  <a:pt x="10399" y="1854"/>
                  <a:pt x="9998" y="1881"/>
                  <a:pt x="9601" y="1935"/>
                </a:cubicBezTo>
                <a:lnTo>
                  <a:pt x="9352" y="97"/>
                </a:lnTo>
                <a:cubicBezTo>
                  <a:pt x="9832" y="32"/>
                  <a:pt x="10316" y="-1"/>
                  <a:pt x="10800" y="0"/>
                </a:cubicBezTo>
                <a:cubicBezTo>
                  <a:pt x="16594" y="0"/>
                  <a:pt x="21355" y="4572"/>
                  <a:pt x="21591" y="10361"/>
                </a:cubicBezTo>
                <a:lnTo>
                  <a:pt x="24288" y="10252"/>
                </a:lnTo>
                <a:lnTo>
                  <a:pt x="20811" y="14024"/>
                </a:lnTo>
                <a:lnTo>
                  <a:pt x="17039" y="10546"/>
                </a:lnTo>
                <a:lnTo>
                  <a:pt x="19737" y="10437"/>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a:latin typeface="Candara"/>
              <a:cs typeface="Candara"/>
            </a:endParaRPr>
          </a:p>
        </p:txBody>
      </p:sp>
      <p:sp>
        <p:nvSpPr>
          <p:cNvPr id="23562" name="AutoShape 10"/>
          <p:cNvSpPr>
            <a:spLocks noChangeArrowheads="1"/>
          </p:cNvSpPr>
          <p:nvPr/>
        </p:nvSpPr>
        <p:spPr bwMode="auto">
          <a:xfrm rot="-5142422">
            <a:off x="2001838" y="2471738"/>
            <a:ext cx="1466850" cy="1943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37" y="10437"/>
                </a:moveTo>
                <a:cubicBezTo>
                  <a:pt x="19542" y="5641"/>
                  <a:pt x="15598" y="1855"/>
                  <a:pt x="10800" y="1855"/>
                </a:cubicBezTo>
                <a:cubicBezTo>
                  <a:pt x="10399" y="1854"/>
                  <a:pt x="9998" y="1881"/>
                  <a:pt x="9601" y="1935"/>
                </a:cubicBezTo>
                <a:lnTo>
                  <a:pt x="9352" y="97"/>
                </a:lnTo>
                <a:cubicBezTo>
                  <a:pt x="9832" y="32"/>
                  <a:pt x="10316" y="-1"/>
                  <a:pt x="10800" y="0"/>
                </a:cubicBezTo>
                <a:cubicBezTo>
                  <a:pt x="16594" y="0"/>
                  <a:pt x="21355" y="4572"/>
                  <a:pt x="21591" y="10361"/>
                </a:cubicBezTo>
                <a:lnTo>
                  <a:pt x="24288" y="10252"/>
                </a:lnTo>
                <a:lnTo>
                  <a:pt x="20811" y="14024"/>
                </a:lnTo>
                <a:lnTo>
                  <a:pt x="17039" y="10546"/>
                </a:lnTo>
                <a:lnTo>
                  <a:pt x="19737" y="10437"/>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a:latin typeface="Candara"/>
              <a:cs typeface="Candara"/>
            </a:endParaRPr>
          </a:p>
        </p:txBody>
      </p:sp>
      <p:sp>
        <p:nvSpPr>
          <p:cNvPr id="23563" name="AutoShape 11"/>
          <p:cNvSpPr>
            <a:spLocks noChangeArrowheads="1"/>
          </p:cNvSpPr>
          <p:nvPr/>
        </p:nvSpPr>
        <p:spPr bwMode="auto">
          <a:xfrm rot="10800000">
            <a:off x="1908175" y="4149725"/>
            <a:ext cx="2008188" cy="1028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76" y="10546"/>
                </a:moveTo>
                <a:cubicBezTo>
                  <a:pt x="19038" y="6018"/>
                  <a:pt x="15329" y="2420"/>
                  <a:pt x="10800" y="2420"/>
                </a:cubicBezTo>
                <a:cubicBezTo>
                  <a:pt x="10365" y="2419"/>
                  <a:pt x="9931" y="2453"/>
                  <a:pt x="9501" y="2521"/>
                </a:cubicBezTo>
                <a:lnTo>
                  <a:pt x="9126" y="130"/>
                </a:lnTo>
                <a:cubicBezTo>
                  <a:pt x="9680" y="43"/>
                  <a:pt x="10239" y="-1"/>
                  <a:pt x="10800" y="0"/>
                </a:cubicBezTo>
                <a:cubicBezTo>
                  <a:pt x="16637" y="0"/>
                  <a:pt x="21418" y="4638"/>
                  <a:pt x="21595" y="10472"/>
                </a:cubicBezTo>
                <a:lnTo>
                  <a:pt x="24293" y="10390"/>
                </a:lnTo>
                <a:lnTo>
                  <a:pt x="20503" y="14417"/>
                </a:lnTo>
                <a:lnTo>
                  <a:pt x="16477" y="10627"/>
                </a:lnTo>
                <a:lnTo>
                  <a:pt x="19176" y="10546"/>
                </a:lnTo>
                <a:close/>
              </a:path>
            </a:pathLst>
          </a:custGeom>
          <a:solidFill>
            <a:schemeClr val="folHlink"/>
          </a:solidFill>
          <a:ln w="9525">
            <a:solidFill>
              <a:srgbClr val="EE3224"/>
            </a:solidFill>
            <a:miter lim="800000"/>
            <a:headEnd/>
            <a:tailEnd/>
          </a:ln>
        </p:spPr>
        <p:txBody>
          <a:bodyPr wrap="none" anchor="ctr"/>
          <a:lstStyle/>
          <a:p>
            <a:endParaRPr lang="en-US" sz="1600">
              <a:latin typeface="Candara"/>
              <a:cs typeface="Candara"/>
            </a:endParaRPr>
          </a:p>
        </p:txBody>
      </p:sp>
      <p:sp>
        <p:nvSpPr>
          <p:cNvPr id="23564" name="Text Box 12"/>
          <p:cNvSpPr txBox="1">
            <a:spLocks noChangeArrowheads="1"/>
          </p:cNvSpPr>
          <p:nvPr/>
        </p:nvSpPr>
        <p:spPr bwMode="auto">
          <a:xfrm>
            <a:off x="539750" y="1412875"/>
            <a:ext cx="2087563" cy="338554"/>
          </a:xfrm>
          <a:prstGeom prst="rect">
            <a:avLst/>
          </a:prstGeom>
          <a:solidFill>
            <a:srgbClr val="FFCD05"/>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lgn="ctr" eaLnBrk="0" hangingPunct="0">
              <a:spcBef>
                <a:spcPct val="50000"/>
              </a:spcBef>
            </a:pPr>
            <a:r>
              <a:rPr lang="en-US" sz="1600" b="1">
                <a:solidFill>
                  <a:srgbClr val="0070C0"/>
                </a:solidFill>
                <a:latin typeface="Candara"/>
                <a:cs typeface="Candara"/>
              </a:rPr>
              <a:t>Safety specification</a:t>
            </a:r>
          </a:p>
        </p:txBody>
      </p:sp>
      <p:sp>
        <p:nvSpPr>
          <p:cNvPr id="23565" name="Text Box 13"/>
          <p:cNvSpPr txBox="1">
            <a:spLocks noChangeArrowheads="1"/>
          </p:cNvSpPr>
          <p:nvPr/>
        </p:nvSpPr>
        <p:spPr bwMode="auto">
          <a:xfrm>
            <a:off x="5940425" y="1412875"/>
            <a:ext cx="2560638" cy="338554"/>
          </a:xfrm>
          <a:prstGeom prst="rect">
            <a:avLst/>
          </a:prstGeom>
          <a:solidFill>
            <a:srgbClr val="FF7C80"/>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lgn="ctr" eaLnBrk="0" hangingPunct="0">
              <a:spcBef>
                <a:spcPct val="50000"/>
              </a:spcBef>
            </a:pPr>
            <a:r>
              <a:rPr lang="en-US" sz="1600" b="1">
                <a:solidFill>
                  <a:srgbClr val="0070C0"/>
                </a:solidFill>
                <a:latin typeface="Candara"/>
                <a:cs typeface="Candara"/>
              </a:rPr>
              <a:t>Pharmacovigilance plan</a:t>
            </a:r>
          </a:p>
        </p:txBody>
      </p:sp>
      <p:sp>
        <p:nvSpPr>
          <p:cNvPr id="23566" name="Text Box 14"/>
          <p:cNvSpPr txBox="1">
            <a:spLocks noChangeArrowheads="1"/>
          </p:cNvSpPr>
          <p:nvPr/>
        </p:nvSpPr>
        <p:spPr bwMode="auto">
          <a:xfrm>
            <a:off x="611188" y="5373688"/>
            <a:ext cx="2376487" cy="338554"/>
          </a:xfrm>
          <a:prstGeom prst="rect">
            <a:avLst/>
          </a:prstGeom>
          <a:solidFill>
            <a:srgbClr val="99CCFF"/>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lgn="ctr" eaLnBrk="0" hangingPunct="0">
              <a:spcBef>
                <a:spcPct val="50000"/>
              </a:spcBef>
            </a:pPr>
            <a:r>
              <a:rPr lang="en-US" sz="1600" b="1">
                <a:solidFill>
                  <a:srgbClr val="0070C0"/>
                </a:solidFill>
                <a:latin typeface="Candara"/>
                <a:cs typeface="Candara"/>
              </a:rPr>
              <a:t>Risk minimisation plan</a:t>
            </a:r>
          </a:p>
        </p:txBody>
      </p:sp>
      <p:sp>
        <p:nvSpPr>
          <p:cNvPr id="23567" name="Rectangle 15"/>
          <p:cNvSpPr>
            <a:spLocks noChangeArrowheads="1"/>
          </p:cNvSpPr>
          <p:nvPr/>
        </p:nvSpPr>
        <p:spPr bwMode="auto">
          <a:xfrm>
            <a:off x="395288" y="1196975"/>
            <a:ext cx="5184775" cy="2087563"/>
          </a:xfrm>
          <a:prstGeom prst="rect">
            <a:avLst/>
          </a:prstGeom>
          <a:noFill/>
          <a:ln w="38100">
            <a:solidFill>
              <a:schemeClr va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sz="1600">
              <a:latin typeface="Candara"/>
              <a:cs typeface="Candara"/>
            </a:endParaRPr>
          </a:p>
        </p:txBody>
      </p:sp>
      <p:sp>
        <p:nvSpPr>
          <p:cNvPr id="23568" name="Rectangle 16"/>
          <p:cNvSpPr>
            <a:spLocks noChangeArrowheads="1"/>
          </p:cNvSpPr>
          <p:nvPr/>
        </p:nvSpPr>
        <p:spPr bwMode="auto">
          <a:xfrm>
            <a:off x="5724525" y="1196975"/>
            <a:ext cx="2879725" cy="3311525"/>
          </a:xfrm>
          <a:prstGeom prst="rect">
            <a:avLst/>
          </a:prstGeom>
          <a:noFill/>
          <a:ln w="38100">
            <a:solidFill>
              <a:srgbClr val="FF7C8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sz="1600">
              <a:latin typeface="Candara"/>
              <a:cs typeface="Candara"/>
            </a:endParaRPr>
          </a:p>
        </p:txBody>
      </p:sp>
      <p:sp>
        <p:nvSpPr>
          <p:cNvPr id="23569" name="Rectangle 17"/>
          <p:cNvSpPr>
            <a:spLocks noChangeArrowheads="1"/>
          </p:cNvSpPr>
          <p:nvPr/>
        </p:nvSpPr>
        <p:spPr bwMode="auto">
          <a:xfrm>
            <a:off x="395288" y="3357563"/>
            <a:ext cx="5184775" cy="2879725"/>
          </a:xfrm>
          <a:prstGeom prst="rect">
            <a:avLst/>
          </a:prstGeom>
          <a:noFill/>
          <a:ln w="38100">
            <a:solidFill>
              <a:srgbClr val="99CC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sz="1600">
              <a:latin typeface="Candara"/>
              <a:cs typeface="Candara"/>
            </a:endParaRPr>
          </a:p>
        </p:txBody>
      </p:sp>
      <p:sp>
        <p:nvSpPr>
          <p:cNvPr id="19" name="Tijdelijke aanduiding voor dianummer 18"/>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E52F779A-F813-4F4C-BD88-2ADD68545B91}" type="slidenum">
              <a:rPr lang="en-US" sz="1600">
                <a:solidFill>
                  <a:srgbClr val="FFFFFF"/>
                </a:solidFill>
                <a:latin typeface="Candara"/>
              </a:rPr>
              <a:pPr eaLnBrk="1" hangingPunct="1">
                <a:lnSpc>
                  <a:spcPct val="80000"/>
                </a:lnSpc>
              </a:pPr>
              <a:t>17</a:t>
            </a:fld>
            <a:endParaRPr lang="en-US" sz="1600">
              <a:solidFill>
                <a:srgbClr val="FFFFFF"/>
              </a:solidFill>
              <a:latin typeface="Candara"/>
            </a:endParaRPr>
          </a:p>
        </p:txBody>
      </p:sp>
      <p:sp>
        <p:nvSpPr>
          <p:cNvPr id="23572" name="Text Box 13"/>
          <p:cNvSpPr txBox="1">
            <a:spLocks noChangeArrowheads="1"/>
          </p:cNvSpPr>
          <p:nvPr/>
        </p:nvSpPr>
        <p:spPr bwMode="auto">
          <a:xfrm>
            <a:off x="4789488" y="655638"/>
            <a:ext cx="2560637" cy="584776"/>
          </a:xfrm>
          <a:prstGeom prst="rect">
            <a:avLst/>
          </a:prstGeom>
          <a:solidFill>
            <a:srgbClr val="92D050"/>
          </a:solidFill>
          <a:ln w="19050">
            <a:solidFill>
              <a:schemeClr val="tx1"/>
            </a:solidFill>
            <a:miter lim="800000"/>
            <a:headEnd/>
            <a:tailEnd/>
          </a:ln>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lgn="ctr" eaLnBrk="0" hangingPunct="0">
              <a:spcBef>
                <a:spcPct val="50000"/>
              </a:spcBef>
            </a:pPr>
            <a:r>
              <a:rPr lang="en-US" sz="1600" b="1">
                <a:solidFill>
                  <a:srgbClr val="0070C0"/>
                </a:solidFill>
                <a:latin typeface="Candara"/>
                <a:cs typeface="Candara"/>
              </a:rPr>
              <a:t>Post-authorisation efficacy studies</a:t>
            </a:r>
          </a:p>
        </p:txBody>
      </p:sp>
      <p:sp>
        <p:nvSpPr>
          <p:cNvPr id="23"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24"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25"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59632" y="188640"/>
            <a:ext cx="7268344" cy="864096"/>
          </a:xfrm>
        </p:spPr>
        <p:txBody>
          <a:bodyPr/>
          <a:lstStyle/>
          <a:p>
            <a:pPr algn="l" eaLnBrk="1" hangingPunct="1"/>
            <a:r>
              <a:rPr lang="en-US" sz="4000" dirty="0"/>
              <a:t>EU-Risk Management Plan</a:t>
            </a:r>
          </a:p>
        </p:txBody>
      </p:sp>
      <p:sp>
        <p:nvSpPr>
          <p:cNvPr id="13315" name="Rectangle 3"/>
          <p:cNvSpPr>
            <a:spLocks noGrp="1" noChangeArrowheads="1"/>
          </p:cNvSpPr>
          <p:nvPr>
            <p:ph idx="1"/>
          </p:nvPr>
        </p:nvSpPr>
        <p:spPr>
          <a:xfrm>
            <a:off x="1475656" y="1484784"/>
            <a:ext cx="7290519" cy="4781550"/>
          </a:xfrm>
        </p:spPr>
        <p:txBody>
          <a:bodyPr>
            <a:normAutofit/>
          </a:bodyPr>
          <a:lstStyle/>
          <a:p>
            <a:pPr marL="320040" indent="-320040" eaLnBrk="1" fontAlgn="auto" hangingPunct="1">
              <a:spcAft>
                <a:spcPts val="0"/>
              </a:spcAft>
              <a:buFontTx/>
              <a:buNone/>
              <a:defRPr/>
            </a:pPr>
            <a:r>
              <a:rPr lang="en-US" sz="2000" dirty="0" smtClean="0">
                <a:ea typeface="+mn-ea"/>
              </a:rPr>
              <a:t>As per Module V of the </a:t>
            </a:r>
            <a:r>
              <a:rPr lang="en-US" sz="2000" dirty="0" smtClean="0">
                <a:solidFill>
                  <a:srgbClr val="000000"/>
                </a:solidFill>
                <a:ea typeface="+mn-ea"/>
              </a:rPr>
              <a:t>GVP: 14 modules</a:t>
            </a:r>
          </a:p>
          <a:p>
            <a:pPr marL="320040" indent="-320040" eaLnBrk="1" fontAlgn="auto" hangingPunct="1">
              <a:spcAft>
                <a:spcPts val="0"/>
              </a:spcAft>
              <a:buFontTx/>
              <a:buNone/>
              <a:defRPr/>
            </a:pPr>
            <a:endParaRPr lang="en-US" sz="2000" dirty="0" smtClean="0">
              <a:solidFill>
                <a:srgbClr val="000000"/>
              </a:solidFill>
              <a:ea typeface="+mn-ea"/>
            </a:endParaRPr>
          </a:p>
          <a:p>
            <a:pPr eaLnBrk="1" fontAlgn="auto" hangingPunct="1">
              <a:spcAft>
                <a:spcPts val="0"/>
              </a:spcAft>
              <a:buSzPct val="105000"/>
              <a:buFont typeface="Arial"/>
              <a:buChar char="•"/>
              <a:defRPr/>
            </a:pPr>
            <a:r>
              <a:rPr lang="en-US" sz="2000" dirty="0" smtClean="0">
                <a:solidFill>
                  <a:srgbClr val="000000"/>
                </a:solidFill>
                <a:ea typeface="+mn-ea"/>
              </a:rPr>
              <a:t>Part I Product Overview</a:t>
            </a:r>
          </a:p>
          <a:p>
            <a:pPr eaLnBrk="1" fontAlgn="auto" hangingPunct="1">
              <a:spcAft>
                <a:spcPts val="0"/>
              </a:spcAft>
              <a:buSzPct val="105000"/>
              <a:buFont typeface="Arial"/>
              <a:buChar char="•"/>
              <a:defRPr/>
            </a:pPr>
            <a:r>
              <a:rPr lang="en-US" sz="2000" dirty="0" smtClean="0">
                <a:solidFill>
                  <a:srgbClr val="000000"/>
                </a:solidFill>
                <a:ea typeface="+mn-ea"/>
              </a:rPr>
              <a:t>Part II Safety Specifications (more detail: SI-SVIII)</a:t>
            </a:r>
          </a:p>
          <a:p>
            <a:pPr eaLnBrk="1" fontAlgn="auto" hangingPunct="1">
              <a:spcAft>
                <a:spcPts val="0"/>
              </a:spcAft>
              <a:buSzPct val="105000"/>
              <a:buFont typeface="Arial"/>
              <a:buChar char="•"/>
              <a:defRPr/>
            </a:pPr>
            <a:r>
              <a:rPr lang="nl-NL" sz="2000" dirty="0" smtClean="0">
                <a:solidFill>
                  <a:srgbClr val="000000"/>
                </a:solidFill>
                <a:ea typeface="+mn-ea"/>
              </a:rPr>
              <a:t>Part III </a:t>
            </a:r>
            <a:r>
              <a:rPr lang="nl-NL" sz="2000" dirty="0" err="1" smtClean="0">
                <a:solidFill>
                  <a:srgbClr val="000000"/>
                </a:solidFill>
                <a:ea typeface="+mn-ea"/>
              </a:rPr>
              <a:t>Pharmacovigilance</a:t>
            </a:r>
            <a:r>
              <a:rPr lang="nl-NL" sz="2000" dirty="0" smtClean="0">
                <a:solidFill>
                  <a:srgbClr val="000000"/>
                </a:solidFill>
                <a:ea typeface="+mn-ea"/>
              </a:rPr>
              <a:t> Plan</a:t>
            </a:r>
          </a:p>
          <a:p>
            <a:pPr eaLnBrk="1" fontAlgn="auto" hangingPunct="1">
              <a:spcAft>
                <a:spcPts val="0"/>
              </a:spcAft>
              <a:buSzPct val="105000"/>
              <a:buFont typeface="Arial"/>
              <a:buChar char="•"/>
              <a:defRPr/>
            </a:pPr>
            <a:r>
              <a:rPr lang="nl-NL" sz="2000" dirty="0" smtClean="0">
                <a:solidFill>
                  <a:srgbClr val="000000"/>
                </a:solidFill>
                <a:ea typeface="+mn-ea"/>
              </a:rPr>
              <a:t>Part IV Post-</a:t>
            </a:r>
            <a:r>
              <a:rPr lang="nl-NL" sz="2000" dirty="0" err="1" smtClean="0">
                <a:solidFill>
                  <a:srgbClr val="000000"/>
                </a:solidFill>
                <a:ea typeface="+mn-ea"/>
              </a:rPr>
              <a:t>authorisation</a:t>
            </a:r>
            <a:r>
              <a:rPr lang="nl-NL" sz="2000" dirty="0" smtClean="0">
                <a:solidFill>
                  <a:srgbClr val="000000"/>
                </a:solidFill>
                <a:ea typeface="+mn-ea"/>
              </a:rPr>
              <a:t> </a:t>
            </a:r>
            <a:r>
              <a:rPr lang="nl-NL" sz="2000" dirty="0" err="1" smtClean="0">
                <a:solidFill>
                  <a:srgbClr val="000000"/>
                </a:solidFill>
                <a:ea typeface="+mn-ea"/>
              </a:rPr>
              <a:t>efficacy</a:t>
            </a:r>
            <a:r>
              <a:rPr lang="nl-NL" sz="2000" dirty="0" smtClean="0">
                <a:solidFill>
                  <a:srgbClr val="000000"/>
                </a:solidFill>
                <a:ea typeface="+mn-ea"/>
              </a:rPr>
              <a:t> studies</a:t>
            </a:r>
          </a:p>
          <a:p>
            <a:pPr eaLnBrk="1" fontAlgn="auto" hangingPunct="1">
              <a:spcAft>
                <a:spcPts val="0"/>
              </a:spcAft>
              <a:buSzPct val="105000"/>
              <a:buFont typeface="Arial"/>
              <a:buChar char="•"/>
              <a:defRPr/>
            </a:pPr>
            <a:r>
              <a:rPr lang="nl-NL" sz="2000" dirty="0" smtClean="0">
                <a:solidFill>
                  <a:srgbClr val="000000"/>
                </a:solidFill>
                <a:ea typeface="+mn-ea"/>
              </a:rPr>
              <a:t>Part V Risk </a:t>
            </a:r>
            <a:r>
              <a:rPr lang="nl-NL" sz="2000" dirty="0" err="1" smtClean="0">
                <a:solidFill>
                  <a:srgbClr val="000000"/>
                </a:solidFill>
                <a:ea typeface="+mn-ea"/>
              </a:rPr>
              <a:t>minimisation</a:t>
            </a:r>
            <a:r>
              <a:rPr lang="nl-NL" sz="2000" dirty="0" smtClean="0">
                <a:solidFill>
                  <a:srgbClr val="000000"/>
                </a:solidFill>
                <a:ea typeface="+mn-ea"/>
              </a:rPr>
              <a:t> </a:t>
            </a:r>
            <a:r>
              <a:rPr lang="nl-NL" sz="2000" dirty="0" err="1" smtClean="0">
                <a:solidFill>
                  <a:srgbClr val="000000"/>
                </a:solidFill>
                <a:ea typeface="+mn-ea"/>
              </a:rPr>
              <a:t>measures</a:t>
            </a:r>
            <a:r>
              <a:rPr lang="nl-NL" sz="2000" dirty="0" smtClean="0">
                <a:solidFill>
                  <a:srgbClr val="000000"/>
                </a:solidFill>
                <a:ea typeface="+mn-ea"/>
              </a:rPr>
              <a:t> (</a:t>
            </a:r>
            <a:r>
              <a:rPr lang="nl-NL" sz="2000" dirty="0" err="1" smtClean="0">
                <a:solidFill>
                  <a:srgbClr val="000000"/>
                </a:solidFill>
                <a:ea typeface="+mn-ea"/>
              </a:rPr>
              <a:t>including</a:t>
            </a:r>
            <a:r>
              <a:rPr lang="nl-NL" sz="2000" dirty="0" smtClean="0">
                <a:solidFill>
                  <a:srgbClr val="000000"/>
                </a:solidFill>
                <a:ea typeface="+mn-ea"/>
              </a:rPr>
              <a:t> </a:t>
            </a:r>
            <a:r>
              <a:rPr lang="nl-NL" sz="2000" dirty="0" err="1" smtClean="0">
                <a:solidFill>
                  <a:srgbClr val="000000"/>
                </a:solidFill>
                <a:ea typeface="+mn-ea"/>
              </a:rPr>
              <a:t>evaluation</a:t>
            </a:r>
            <a:r>
              <a:rPr lang="nl-NL" sz="2000" dirty="0" smtClean="0">
                <a:solidFill>
                  <a:srgbClr val="000000"/>
                </a:solidFill>
                <a:ea typeface="+mn-ea"/>
              </a:rPr>
              <a:t> of </a:t>
            </a:r>
            <a:r>
              <a:rPr lang="nl-NL" sz="2000" dirty="0" err="1" smtClean="0">
                <a:solidFill>
                  <a:srgbClr val="000000"/>
                </a:solidFill>
                <a:ea typeface="+mn-ea"/>
              </a:rPr>
              <a:t>effectiveness</a:t>
            </a:r>
            <a:r>
              <a:rPr lang="nl-NL" sz="2000" dirty="0" smtClean="0">
                <a:solidFill>
                  <a:srgbClr val="000000"/>
                </a:solidFill>
                <a:ea typeface="+mn-ea"/>
              </a:rPr>
              <a:t> of these </a:t>
            </a:r>
            <a:r>
              <a:rPr lang="nl-NL" sz="2000" dirty="0" err="1" smtClean="0">
                <a:solidFill>
                  <a:srgbClr val="000000"/>
                </a:solidFill>
                <a:ea typeface="+mn-ea"/>
              </a:rPr>
              <a:t>measures</a:t>
            </a:r>
            <a:r>
              <a:rPr lang="nl-NL" sz="2000" dirty="0" smtClean="0">
                <a:solidFill>
                  <a:srgbClr val="000000"/>
                </a:solidFill>
                <a:ea typeface="+mn-ea"/>
              </a:rPr>
              <a:t>)</a:t>
            </a:r>
          </a:p>
          <a:p>
            <a:pPr eaLnBrk="1" fontAlgn="auto" hangingPunct="1">
              <a:spcAft>
                <a:spcPts val="0"/>
              </a:spcAft>
              <a:buSzPct val="105000"/>
              <a:buFont typeface="Arial"/>
              <a:buChar char="•"/>
              <a:defRPr/>
            </a:pPr>
            <a:r>
              <a:rPr lang="nl-NL" sz="2000" dirty="0" smtClean="0">
                <a:solidFill>
                  <a:srgbClr val="000000"/>
                </a:solidFill>
                <a:ea typeface="+mn-ea"/>
              </a:rPr>
              <a:t>Part VI Summary of RMP (public, in </a:t>
            </a:r>
            <a:r>
              <a:rPr lang="nl-NL" sz="2000" dirty="0" err="1" smtClean="0">
                <a:solidFill>
                  <a:srgbClr val="000000"/>
                </a:solidFill>
                <a:ea typeface="+mn-ea"/>
              </a:rPr>
              <a:t>lay</a:t>
            </a:r>
            <a:r>
              <a:rPr lang="nl-NL" sz="2000" dirty="0" smtClean="0">
                <a:solidFill>
                  <a:srgbClr val="000000"/>
                </a:solidFill>
                <a:ea typeface="+mn-ea"/>
              </a:rPr>
              <a:t> </a:t>
            </a:r>
            <a:r>
              <a:rPr lang="nl-NL" sz="2000" dirty="0" err="1" smtClean="0">
                <a:solidFill>
                  <a:srgbClr val="000000"/>
                </a:solidFill>
                <a:ea typeface="+mn-ea"/>
              </a:rPr>
              <a:t>language</a:t>
            </a:r>
            <a:r>
              <a:rPr lang="nl-NL" sz="2000" dirty="0" smtClean="0">
                <a:solidFill>
                  <a:srgbClr val="000000"/>
                </a:solidFill>
                <a:ea typeface="+mn-ea"/>
              </a:rPr>
              <a:t>)</a:t>
            </a:r>
          </a:p>
          <a:p>
            <a:pPr eaLnBrk="1" fontAlgn="auto" hangingPunct="1">
              <a:spcAft>
                <a:spcPts val="0"/>
              </a:spcAft>
              <a:buSzPct val="105000"/>
              <a:buFont typeface="Arial"/>
              <a:buChar char="•"/>
              <a:defRPr/>
            </a:pPr>
            <a:r>
              <a:rPr lang="nl-NL" sz="2000" dirty="0" smtClean="0">
                <a:ea typeface="+mn-ea"/>
              </a:rPr>
              <a:t>Part VII </a:t>
            </a:r>
            <a:r>
              <a:rPr lang="nl-NL" sz="2000" dirty="0" err="1" smtClean="0">
                <a:ea typeface="+mn-ea"/>
              </a:rPr>
              <a:t>Annexes</a:t>
            </a:r>
            <a:endParaRPr lang="en-US" sz="2000" dirty="0" smtClean="0">
              <a:ea typeface="+mn-ea"/>
            </a:endParaRP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lnSpc>
                <a:spcPct val="80000"/>
              </a:lnSpc>
            </a:pPr>
            <a:fld id="{878C04B7-A89B-644C-8432-CD816788F78F}" type="slidenum">
              <a:rPr lang="en-US" sz="1200">
                <a:solidFill>
                  <a:srgbClr val="FFFFFF"/>
                </a:solidFill>
                <a:latin typeface="Candara"/>
              </a:rPr>
              <a:pPr algn="l" eaLnBrk="1" hangingPunct="1">
                <a:lnSpc>
                  <a:spcPct val="80000"/>
                </a:lnSpc>
              </a:pPr>
              <a:t>18</a:t>
            </a:fld>
            <a:endParaRPr lang="en-US" sz="1200">
              <a:solidFill>
                <a:srgbClr val="FFFFFF"/>
              </a:solidFill>
              <a:latin typeface="Candara"/>
            </a:endParaRPr>
          </a:p>
        </p:txBody>
      </p:sp>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187624" y="188640"/>
            <a:ext cx="7340352" cy="864096"/>
          </a:xfrm>
        </p:spPr>
        <p:txBody>
          <a:bodyPr>
            <a:normAutofit/>
          </a:bodyPr>
          <a:lstStyle/>
          <a:p>
            <a:pPr algn="l" eaLnBrk="1" hangingPunct="1"/>
            <a:r>
              <a:rPr lang="nl-NL" sz="4000" dirty="0" smtClean="0"/>
              <a:t>Safety </a:t>
            </a:r>
            <a:r>
              <a:rPr lang="nl-NL" sz="4000" dirty="0" err="1"/>
              <a:t>Specification</a:t>
            </a:r>
            <a:endParaRPr lang="nl-NL" sz="4000" dirty="0"/>
          </a:p>
        </p:txBody>
      </p:sp>
      <p:sp>
        <p:nvSpPr>
          <p:cNvPr id="15363" name="Tijdelijke aanduiding voor inhoud 2"/>
          <p:cNvSpPr>
            <a:spLocks noGrp="1"/>
          </p:cNvSpPr>
          <p:nvPr>
            <p:ph idx="1"/>
          </p:nvPr>
        </p:nvSpPr>
        <p:spPr>
          <a:xfrm>
            <a:off x="1043608" y="1340768"/>
            <a:ext cx="7776542" cy="4679950"/>
          </a:xfrm>
        </p:spPr>
        <p:txBody>
          <a:bodyPr>
            <a:normAutofit/>
          </a:bodyPr>
          <a:lstStyle/>
          <a:p>
            <a:pPr eaLnBrk="1" hangingPunct="1">
              <a:lnSpc>
                <a:spcPct val="90000"/>
              </a:lnSpc>
            </a:pPr>
            <a:r>
              <a:rPr lang="en-US" sz="2200" dirty="0"/>
              <a:t>A summary of the safety profile. This includes (module SI-SVI):</a:t>
            </a:r>
            <a:endParaRPr lang="en-US" sz="1900" dirty="0"/>
          </a:p>
          <a:p>
            <a:pPr eaLnBrk="1" hangingPunct="1">
              <a:lnSpc>
                <a:spcPct val="90000"/>
              </a:lnSpc>
              <a:buFont typeface="Wingdings" charset="0"/>
              <a:buNone/>
            </a:pPr>
            <a:r>
              <a:rPr lang="en-US" sz="1900" dirty="0"/>
              <a:t>		- epidemiological data (on the indication)</a:t>
            </a:r>
          </a:p>
          <a:p>
            <a:pPr eaLnBrk="1" hangingPunct="1">
              <a:lnSpc>
                <a:spcPct val="90000"/>
              </a:lnSpc>
              <a:buFont typeface="Wingdings" charset="0"/>
              <a:buNone/>
            </a:pPr>
            <a:r>
              <a:rPr lang="en-US" sz="1900" dirty="0"/>
              <a:t>		- non-clinical data</a:t>
            </a:r>
          </a:p>
          <a:p>
            <a:pPr eaLnBrk="1" hangingPunct="1">
              <a:lnSpc>
                <a:spcPct val="90000"/>
              </a:lnSpc>
              <a:buFont typeface="Wingdings" charset="0"/>
              <a:buNone/>
            </a:pPr>
            <a:r>
              <a:rPr lang="nl-NL" sz="1900" dirty="0"/>
              <a:t>		- </a:t>
            </a:r>
            <a:r>
              <a:rPr lang="nl-NL" sz="1900" dirty="0" err="1"/>
              <a:t>clinical</a:t>
            </a:r>
            <a:r>
              <a:rPr lang="nl-NL" sz="1900" dirty="0"/>
              <a:t> trial exposure</a:t>
            </a:r>
            <a:endParaRPr lang="en-US" sz="1900" dirty="0"/>
          </a:p>
          <a:p>
            <a:pPr eaLnBrk="1" hangingPunct="1">
              <a:lnSpc>
                <a:spcPct val="90000"/>
              </a:lnSpc>
              <a:buFontTx/>
              <a:buNone/>
            </a:pPr>
            <a:r>
              <a:rPr lang="en-US" sz="1900" dirty="0"/>
              <a:t>		- populations not studied in clinical trials</a:t>
            </a:r>
          </a:p>
          <a:p>
            <a:pPr eaLnBrk="1" hangingPunct="1">
              <a:lnSpc>
                <a:spcPct val="90000"/>
              </a:lnSpc>
              <a:buFontTx/>
              <a:buNone/>
            </a:pPr>
            <a:r>
              <a:rPr lang="en-US" sz="1900" dirty="0"/>
              <a:t>		- post-</a:t>
            </a:r>
            <a:r>
              <a:rPr lang="en-US" sz="1900" dirty="0" err="1"/>
              <a:t>authorisation</a:t>
            </a:r>
            <a:r>
              <a:rPr lang="en-US" sz="1900" dirty="0"/>
              <a:t> experience</a:t>
            </a:r>
          </a:p>
          <a:p>
            <a:pPr eaLnBrk="1" hangingPunct="1">
              <a:lnSpc>
                <a:spcPct val="90000"/>
              </a:lnSpc>
              <a:buFontTx/>
              <a:buNone/>
            </a:pPr>
            <a:r>
              <a:rPr lang="en-US" sz="1900" dirty="0"/>
              <a:t>		- additional EU requirements (overdose, transmission infectious 		agents, misuse, medication errors, off-label use, </a:t>
            </a:r>
            <a:r>
              <a:rPr lang="en-US" sz="1900" dirty="0" err="1"/>
              <a:t>etc</a:t>
            </a:r>
            <a:r>
              <a:rPr lang="en-US" sz="1900" dirty="0"/>
              <a:t>)</a:t>
            </a:r>
          </a:p>
          <a:p>
            <a:pPr eaLnBrk="1" hangingPunct="1">
              <a:lnSpc>
                <a:spcPct val="90000"/>
              </a:lnSpc>
              <a:buFontTx/>
              <a:buNone/>
            </a:pPr>
            <a:endParaRPr lang="en-US" sz="1900" dirty="0"/>
          </a:p>
          <a:p>
            <a:pPr eaLnBrk="1" hangingPunct="1">
              <a:lnSpc>
                <a:spcPct val="90000"/>
              </a:lnSpc>
            </a:pPr>
            <a:r>
              <a:rPr lang="en-US" sz="2200" dirty="0"/>
              <a:t>Identification of important adverse events that are (possibly) related to the drug (</a:t>
            </a:r>
            <a:r>
              <a:rPr lang="ja-JP" altLang="en-US" sz="2200" dirty="0"/>
              <a:t>“</a:t>
            </a:r>
            <a:r>
              <a:rPr lang="en-US" sz="2200" dirty="0"/>
              <a:t>the risks</a:t>
            </a:r>
            <a:r>
              <a:rPr lang="ja-JP" altLang="en-US" sz="2200" dirty="0"/>
              <a:t>”</a:t>
            </a:r>
            <a:r>
              <a:rPr lang="en-US" sz="2200" dirty="0"/>
              <a:t>) (Module VII)</a:t>
            </a:r>
          </a:p>
          <a:p>
            <a:pPr lvl="1" eaLnBrk="1" hangingPunct="1">
              <a:lnSpc>
                <a:spcPct val="90000"/>
              </a:lnSpc>
            </a:pPr>
            <a:r>
              <a:rPr lang="en-US" sz="1900" dirty="0"/>
              <a:t>Identified risk</a:t>
            </a:r>
          </a:p>
          <a:p>
            <a:pPr lvl="1" eaLnBrk="1" hangingPunct="1">
              <a:lnSpc>
                <a:spcPct val="90000"/>
              </a:lnSpc>
            </a:pPr>
            <a:r>
              <a:rPr lang="en-US" sz="1900" dirty="0"/>
              <a:t>Potential risk</a:t>
            </a: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954A7052-AE0B-4D44-8ED6-E16316DB3FA1}" type="slidenum">
              <a:rPr lang="en-US" sz="1200">
                <a:solidFill>
                  <a:srgbClr val="FFFFFF"/>
                </a:solidFill>
                <a:latin typeface="Candara"/>
              </a:rPr>
              <a:pPr eaLnBrk="1" hangingPunct="1">
                <a:lnSpc>
                  <a:spcPct val="80000"/>
                </a:lnSpc>
              </a:pPr>
              <a:t>19</a:t>
            </a:fld>
            <a:endParaRPr lang="en-US" sz="1200">
              <a:solidFill>
                <a:srgbClr val="FFFFFF"/>
              </a:solidFill>
              <a:latin typeface="Candara"/>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OMICS International Conferences</a:t>
            </a:r>
          </a:p>
        </p:txBody>
      </p:sp>
      <p:sp>
        <p:nvSpPr>
          <p:cNvPr id="3" name="Content Placeholder 2"/>
          <p:cNvSpPr>
            <a:spLocks noGrp="1"/>
          </p:cNvSpPr>
          <p:nvPr>
            <p:ph idx="1"/>
          </p:nvPr>
        </p:nvSpPr>
        <p:spPr>
          <a:xfrm>
            <a:off x="448965" y="1291130"/>
            <a:ext cx="8237835" cy="4835033"/>
          </a:xfrm>
        </p:spPr>
        <p:txBody>
          <a:bodyPr>
            <a:normAutofit fontScale="92500" lnSpcReduction="10000"/>
          </a:bodyPr>
          <a:lstStyle/>
          <a:p>
            <a:pPr marL="0" indent="0" algn="just">
              <a:buNone/>
            </a:pPr>
            <a:r>
              <a:rPr lang="en-US" sz="2600" dirty="0"/>
              <a:t>OMICS International is a pioneer and leading science event organizer, which publishes around 500 open access journals and conducts over 500 Medical, Clinical, Engineering, Life Sciences, </a:t>
            </a:r>
            <a:r>
              <a:rPr lang="en-US" sz="2600" dirty="0" err="1"/>
              <a:t>Pharma</a:t>
            </a:r>
            <a:r>
              <a:rPr lang="en-US" sz="2600" dirty="0"/>
              <a:t> scientific conferences all over the globe annually with the support of more than 1000 scientific associations and 30,000 editorial board members and 3.5 million followers to its credit.</a:t>
            </a:r>
          </a:p>
          <a:p>
            <a:pPr marL="0" indent="0" algn="just">
              <a:buNone/>
            </a:pPr>
            <a:endParaRPr lang="en-US" sz="2600" dirty="0" smtClean="0"/>
          </a:p>
          <a:p>
            <a:pPr marL="0" indent="0" algn="just">
              <a:buNone/>
            </a:pPr>
            <a:r>
              <a:rPr lang="en-US" sz="2600" dirty="0" smtClean="0"/>
              <a:t>OMICS </a:t>
            </a:r>
            <a:r>
              <a:rPr lang="en-US" sz="2600" dirty="0"/>
              <a:t>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endParaRPr lang="en-US" dirty="0" smtClean="0"/>
          </a:p>
          <a:p>
            <a:endParaRPr lang="en-US" dirty="0"/>
          </a:p>
        </p:txBody>
      </p:sp>
    </p:spTree>
    <p:extLst>
      <p:ext uri="{BB962C8B-B14F-4D97-AF65-F5344CB8AC3E}">
        <p14:creationId xmlns:p14="http://schemas.microsoft.com/office/powerpoint/2010/main" val="2309889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87624" y="188640"/>
            <a:ext cx="7340352" cy="864096"/>
          </a:xfrm>
        </p:spPr>
        <p:txBody>
          <a:bodyPr/>
          <a:lstStyle/>
          <a:p>
            <a:pPr algn="l" eaLnBrk="1" hangingPunct="1"/>
            <a:r>
              <a:rPr lang="en-US" sz="4000" dirty="0"/>
              <a:t>Safety concerns: definitions</a:t>
            </a:r>
          </a:p>
        </p:txBody>
      </p:sp>
      <p:sp>
        <p:nvSpPr>
          <p:cNvPr id="26627" name="Rectangle 3"/>
          <p:cNvSpPr>
            <a:spLocks noGrp="1" noChangeArrowheads="1"/>
          </p:cNvSpPr>
          <p:nvPr>
            <p:ph idx="1"/>
          </p:nvPr>
        </p:nvSpPr>
        <p:spPr>
          <a:xfrm>
            <a:off x="1259632" y="1340768"/>
            <a:ext cx="7704856" cy="4781550"/>
          </a:xfrm>
        </p:spPr>
        <p:txBody>
          <a:bodyPr/>
          <a:lstStyle/>
          <a:p>
            <a:pPr eaLnBrk="1" hangingPunct="1">
              <a:lnSpc>
                <a:spcPct val="80000"/>
              </a:lnSpc>
            </a:pPr>
            <a:r>
              <a:rPr lang="en-US" sz="2400" u="sng" dirty="0"/>
              <a:t>(Important) Identified risk:</a:t>
            </a:r>
            <a:r>
              <a:rPr lang="en-US" sz="2400" dirty="0"/>
              <a:t> </a:t>
            </a:r>
          </a:p>
          <a:p>
            <a:pPr lvl="1" eaLnBrk="1" hangingPunct="1">
              <a:lnSpc>
                <a:spcPct val="80000"/>
              </a:lnSpc>
            </a:pPr>
            <a:r>
              <a:rPr lang="en-US" sz="2000" dirty="0"/>
              <a:t>An untoward occurrence for which there is adequate evidence of an association with the medicinal product of interest</a:t>
            </a:r>
          </a:p>
          <a:p>
            <a:pPr eaLnBrk="1" hangingPunct="1">
              <a:lnSpc>
                <a:spcPct val="80000"/>
              </a:lnSpc>
            </a:pPr>
            <a:endParaRPr lang="en-US" sz="1400" u="sng" dirty="0"/>
          </a:p>
          <a:p>
            <a:pPr eaLnBrk="1" hangingPunct="1">
              <a:lnSpc>
                <a:spcPct val="80000"/>
              </a:lnSpc>
            </a:pPr>
            <a:r>
              <a:rPr lang="en-US" sz="2400" u="sng" dirty="0"/>
              <a:t>(Important) Potential risk:</a:t>
            </a:r>
          </a:p>
          <a:p>
            <a:pPr lvl="1" eaLnBrk="1" hangingPunct="1">
              <a:lnSpc>
                <a:spcPct val="80000"/>
              </a:lnSpc>
            </a:pPr>
            <a:r>
              <a:rPr lang="en-US" sz="2000" dirty="0"/>
              <a:t>An untoward occurrence for which there is some basis of suspicion of an association with the medicinal product of interest, but where this association has not been confirmed</a:t>
            </a:r>
          </a:p>
          <a:p>
            <a:pPr eaLnBrk="1" hangingPunct="1">
              <a:lnSpc>
                <a:spcPct val="80000"/>
              </a:lnSpc>
            </a:pPr>
            <a:endParaRPr lang="en-US" sz="1400" u="sng" dirty="0"/>
          </a:p>
          <a:p>
            <a:pPr eaLnBrk="1" hangingPunct="1">
              <a:lnSpc>
                <a:spcPct val="80000"/>
              </a:lnSpc>
            </a:pPr>
            <a:r>
              <a:rPr lang="en-US" sz="2400" u="sng" dirty="0"/>
              <a:t>Missing information:</a:t>
            </a:r>
          </a:p>
          <a:p>
            <a:pPr lvl="1" eaLnBrk="1" hangingPunct="1">
              <a:lnSpc>
                <a:spcPct val="80000"/>
              </a:lnSpc>
            </a:pPr>
            <a:r>
              <a:rPr lang="en-US" sz="2000" dirty="0"/>
              <a:t>Information about the safety of a medicinal product which is not available at time of submission of the RMP and which represents a limitation of the safety data with respect to predicting the safety of the product in the marketplace</a:t>
            </a:r>
          </a:p>
          <a:p>
            <a:pPr eaLnBrk="1" hangingPunct="1">
              <a:lnSpc>
                <a:spcPct val="80000"/>
              </a:lnSpc>
            </a:pPr>
            <a:endParaRPr lang="en-US" sz="1400" u="sng" dirty="0"/>
          </a:p>
          <a:p>
            <a:pPr eaLnBrk="1" hangingPunct="1">
              <a:lnSpc>
                <a:spcPct val="80000"/>
              </a:lnSpc>
            </a:pPr>
            <a:r>
              <a:rPr lang="en-US" sz="2400" u="sng" dirty="0"/>
              <a:t>Safety concern</a:t>
            </a:r>
            <a:r>
              <a:rPr lang="en-US" sz="2400" dirty="0"/>
              <a:t>: IIR + IPR + MI</a:t>
            </a:r>
            <a:endParaRPr lang="nl-NL" sz="2000" dirty="0"/>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lnSpc>
                <a:spcPct val="80000"/>
              </a:lnSpc>
            </a:pPr>
            <a:fld id="{23F479B3-BAEB-FC44-A1D1-D4438989973D}" type="slidenum">
              <a:rPr lang="en-US" sz="1200">
                <a:solidFill>
                  <a:srgbClr val="FFFFFF"/>
                </a:solidFill>
                <a:latin typeface="Candara"/>
              </a:rPr>
              <a:pPr algn="l" eaLnBrk="1" hangingPunct="1">
                <a:lnSpc>
                  <a:spcPct val="80000"/>
                </a:lnSpc>
              </a:pPr>
              <a:t>20</a:t>
            </a:fld>
            <a:endParaRPr lang="en-US" sz="1200">
              <a:solidFill>
                <a:srgbClr val="FFFFFF"/>
              </a:solidFill>
              <a:latin typeface="Candara"/>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59631" y="116632"/>
            <a:ext cx="7633543" cy="990600"/>
          </a:xfrm>
        </p:spPr>
        <p:txBody>
          <a:bodyPr/>
          <a:lstStyle/>
          <a:p>
            <a:pPr algn="l" eaLnBrk="1" hangingPunct="1"/>
            <a:r>
              <a:rPr lang="en-US" sz="4000" dirty="0"/>
              <a:t>Safety Specification: beware …</a:t>
            </a:r>
          </a:p>
        </p:txBody>
      </p:sp>
      <p:sp>
        <p:nvSpPr>
          <p:cNvPr id="27651" name="Rectangle 3"/>
          <p:cNvSpPr>
            <a:spLocks noGrp="1" noChangeArrowheads="1"/>
          </p:cNvSpPr>
          <p:nvPr>
            <p:ph idx="1"/>
          </p:nvPr>
        </p:nvSpPr>
        <p:spPr>
          <a:xfrm>
            <a:off x="1043608" y="1412776"/>
            <a:ext cx="7772400" cy="4114800"/>
          </a:xfrm>
        </p:spPr>
        <p:txBody>
          <a:bodyPr/>
          <a:lstStyle/>
          <a:p>
            <a:pPr lvl="1" eaLnBrk="1" hangingPunct="1">
              <a:lnSpc>
                <a:spcPct val="110000"/>
              </a:lnSpc>
            </a:pPr>
            <a:r>
              <a:rPr lang="en-US" sz="2000" dirty="0"/>
              <a:t>Safety concern: event that </a:t>
            </a:r>
            <a:r>
              <a:rPr lang="en-US" sz="2000" u="sng" dirty="0"/>
              <a:t>could impact</a:t>
            </a:r>
            <a:r>
              <a:rPr lang="en-US" sz="2000" dirty="0"/>
              <a:t> on the risk-benefit balance of the product or have implications for public health.</a:t>
            </a:r>
          </a:p>
          <a:p>
            <a:pPr lvl="1" eaLnBrk="1" hangingPunct="1">
              <a:lnSpc>
                <a:spcPct val="110000"/>
              </a:lnSpc>
              <a:buFontTx/>
              <a:buNone/>
            </a:pPr>
            <a:endParaRPr lang="en-US" sz="2000" dirty="0"/>
          </a:p>
          <a:p>
            <a:pPr lvl="1" eaLnBrk="1" hangingPunct="1">
              <a:lnSpc>
                <a:spcPct val="110000"/>
              </a:lnSpc>
              <a:buFontTx/>
              <a:buNone/>
            </a:pPr>
            <a:r>
              <a:rPr lang="en-US" sz="2000" dirty="0"/>
              <a:t>Rule of thumb:</a:t>
            </a:r>
          </a:p>
          <a:p>
            <a:pPr lvl="1">
              <a:lnSpc>
                <a:spcPct val="110000"/>
              </a:lnSpc>
            </a:pPr>
            <a:r>
              <a:rPr lang="en-US" sz="2000" dirty="0" smtClean="0"/>
              <a:t>Identified risks </a:t>
            </a:r>
            <a:r>
              <a:rPr lang="en-US" sz="2000" dirty="0"/>
              <a:t>all </a:t>
            </a:r>
            <a:r>
              <a:rPr lang="en-US" sz="2000" dirty="0" smtClean="0"/>
              <a:t>end </a:t>
            </a:r>
            <a:r>
              <a:rPr lang="en-US" sz="2000" dirty="0"/>
              <a:t>up in ‘Undesirable effects’ </a:t>
            </a:r>
            <a:r>
              <a:rPr lang="en-US" sz="2000" dirty="0" smtClean="0"/>
              <a:t>(4.8; are </a:t>
            </a:r>
            <a:r>
              <a:rPr lang="en-US" sz="2000" dirty="0"/>
              <a:t>not necessarily important</a:t>
            </a:r>
            <a:r>
              <a:rPr lang="en-US" sz="2000" dirty="0" smtClean="0"/>
              <a:t>)</a:t>
            </a:r>
            <a:endParaRPr lang="en-US" sz="2000" dirty="0"/>
          </a:p>
          <a:p>
            <a:pPr lvl="1" eaLnBrk="1" hangingPunct="1">
              <a:lnSpc>
                <a:spcPct val="110000"/>
              </a:lnSpc>
            </a:pPr>
            <a:r>
              <a:rPr lang="en-US" sz="2000" dirty="0"/>
              <a:t>Potential </a:t>
            </a:r>
            <a:r>
              <a:rPr lang="en-US" sz="2000" dirty="0" smtClean="0"/>
              <a:t>risks end </a:t>
            </a:r>
            <a:r>
              <a:rPr lang="en-US" sz="2000" dirty="0"/>
              <a:t>up in ‘Warnings &amp; Precautions’ </a:t>
            </a:r>
            <a:r>
              <a:rPr lang="en-US" sz="2000" dirty="0" smtClean="0"/>
              <a:t>(4.5; only </a:t>
            </a:r>
            <a:r>
              <a:rPr lang="en-US" sz="2000" dirty="0"/>
              <a:t>if important)</a:t>
            </a: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lnSpc>
                <a:spcPct val="80000"/>
              </a:lnSpc>
            </a:pPr>
            <a:fld id="{8E7DC701-08B7-B84B-8369-B61377E7215B}" type="slidenum">
              <a:rPr lang="en-US" sz="1200">
                <a:solidFill>
                  <a:srgbClr val="FFFFFF"/>
                </a:solidFill>
                <a:latin typeface="Candara"/>
              </a:rPr>
              <a:pPr algn="l" eaLnBrk="1" hangingPunct="1">
                <a:lnSpc>
                  <a:spcPct val="80000"/>
                </a:lnSpc>
              </a:pPr>
              <a:t>21</a:t>
            </a:fld>
            <a:endParaRPr lang="en-US" sz="1200">
              <a:solidFill>
                <a:srgbClr val="FFFFFF"/>
              </a:solidFill>
              <a:latin typeface="Candara"/>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59632" y="188640"/>
            <a:ext cx="7268344" cy="864096"/>
          </a:xfrm>
        </p:spPr>
        <p:txBody>
          <a:bodyPr>
            <a:normAutofit/>
          </a:bodyPr>
          <a:lstStyle/>
          <a:p>
            <a:pPr algn="l"/>
            <a:r>
              <a:rPr lang="en-US" sz="4000" dirty="0"/>
              <a:t>Safety Specification: beware …</a:t>
            </a:r>
          </a:p>
        </p:txBody>
      </p:sp>
      <p:sp>
        <p:nvSpPr>
          <p:cNvPr id="28675" name="Rectangle 3"/>
          <p:cNvSpPr>
            <a:spLocks noGrp="1" noChangeArrowheads="1"/>
          </p:cNvSpPr>
          <p:nvPr>
            <p:ph idx="1"/>
          </p:nvPr>
        </p:nvSpPr>
        <p:spPr>
          <a:xfrm>
            <a:off x="1115616" y="1412776"/>
            <a:ext cx="7772400" cy="4114800"/>
          </a:xfrm>
        </p:spPr>
        <p:txBody>
          <a:bodyPr/>
          <a:lstStyle/>
          <a:p>
            <a:pPr eaLnBrk="1" hangingPunct="1">
              <a:lnSpc>
                <a:spcPct val="90000"/>
              </a:lnSpc>
            </a:pPr>
            <a:r>
              <a:rPr lang="en-US" sz="2400" dirty="0"/>
              <a:t>For ‘identified risk’ / ‘potential risk’ info is needed about:</a:t>
            </a:r>
          </a:p>
          <a:p>
            <a:pPr lvl="1" eaLnBrk="1" hangingPunct="1">
              <a:lnSpc>
                <a:spcPct val="90000"/>
              </a:lnSpc>
            </a:pPr>
            <a:r>
              <a:rPr lang="en-US" sz="2000" dirty="0"/>
              <a:t>seriousness</a:t>
            </a:r>
          </a:p>
          <a:p>
            <a:pPr lvl="1" eaLnBrk="1" hangingPunct="1">
              <a:lnSpc>
                <a:spcPct val="90000"/>
              </a:lnSpc>
            </a:pPr>
            <a:r>
              <a:rPr lang="en-US" sz="2000" dirty="0"/>
              <a:t>outcome</a:t>
            </a:r>
          </a:p>
          <a:p>
            <a:pPr lvl="1" eaLnBrk="1" hangingPunct="1">
              <a:lnSpc>
                <a:spcPct val="90000"/>
              </a:lnSpc>
            </a:pPr>
            <a:r>
              <a:rPr lang="en-US" sz="2000" dirty="0"/>
              <a:t>Severity and nature of risk</a:t>
            </a:r>
          </a:p>
          <a:p>
            <a:pPr lvl="1" eaLnBrk="1" hangingPunct="1">
              <a:lnSpc>
                <a:spcPct val="90000"/>
              </a:lnSpc>
            </a:pPr>
            <a:r>
              <a:rPr lang="en-US" sz="2000" dirty="0"/>
              <a:t>frequency with 95% CI</a:t>
            </a:r>
          </a:p>
          <a:p>
            <a:pPr lvl="1" eaLnBrk="1" hangingPunct="1">
              <a:lnSpc>
                <a:spcPct val="90000"/>
              </a:lnSpc>
            </a:pPr>
            <a:r>
              <a:rPr lang="en-US" sz="2000" dirty="0"/>
              <a:t>background incidence/prevalence</a:t>
            </a:r>
          </a:p>
          <a:p>
            <a:pPr lvl="1" eaLnBrk="1" hangingPunct="1">
              <a:lnSpc>
                <a:spcPct val="90000"/>
              </a:lnSpc>
            </a:pPr>
            <a:r>
              <a:rPr lang="en-US" sz="2000" dirty="0"/>
              <a:t>risk groups or risk factors</a:t>
            </a:r>
          </a:p>
          <a:p>
            <a:pPr lvl="1" eaLnBrk="1" hangingPunct="1">
              <a:lnSpc>
                <a:spcPct val="90000"/>
              </a:lnSpc>
            </a:pPr>
            <a:r>
              <a:rPr lang="en-US" sz="2000" dirty="0"/>
              <a:t>potential mechanisms</a:t>
            </a:r>
          </a:p>
          <a:p>
            <a:pPr lvl="1" eaLnBrk="1" hangingPunct="1">
              <a:lnSpc>
                <a:spcPct val="90000"/>
              </a:lnSpc>
            </a:pPr>
            <a:r>
              <a:rPr lang="en-US" sz="2000" dirty="0"/>
              <a:t>preventability</a:t>
            </a:r>
          </a:p>
          <a:p>
            <a:pPr lvl="1" eaLnBrk="1" hangingPunct="1">
              <a:lnSpc>
                <a:spcPct val="90000"/>
              </a:lnSpc>
            </a:pPr>
            <a:r>
              <a:rPr lang="en-US" sz="2000" dirty="0"/>
              <a:t>potential public health impact of safety concern</a:t>
            </a:r>
          </a:p>
          <a:p>
            <a:pPr lvl="1" eaLnBrk="1" hangingPunct="1">
              <a:lnSpc>
                <a:spcPct val="90000"/>
              </a:lnSpc>
            </a:pPr>
            <a:r>
              <a:rPr lang="en-US" sz="2000" dirty="0"/>
              <a:t>evidence source</a:t>
            </a:r>
          </a:p>
          <a:p>
            <a:pPr lvl="1" eaLnBrk="1" hangingPunct="1">
              <a:lnSpc>
                <a:spcPct val="90000"/>
              </a:lnSpc>
            </a:pPr>
            <a:r>
              <a:rPr lang="en-US" sz="2000" dirty="0"/>
              <a:t>regulatory action taken</a:t>
            </a:r>
          </a:p>
          <a:p>
            <a:pPr eaLnBrk="1" hangingPunct="1">
              <a:lnSpc>
                <a:spcPct val="90000"/>
              </a:lnSpc>
              <a:buFontTx/>
              <a:buNone/>
            </a:pPr>
            <a:endParaRPr lang="en-US" sz="2400" dirty="0"/>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lnSpc>
                <a:spcPct val="80000"/>
              </a:lnSpc>
            </a:pPr>
            <a:fld id="{924202C2-CCDA-EF42-A569-CB27196B8201}" type="slidenum">
              <a:rPr lang="en-US" sz="1200">
                <a:solidFill>
                  <a:srgbClr val="FFFFFF"/>
                </a:solidFill>
                <a:latin typeface="Candara"/>
              </a:rPr>
              <a:pPr algn="l" eaLnBrk="1" hangingPunct="1">
                <a:lnSpc>
                  <a:spcPct val="80000"/>
                </a:lnSpc>
              </a:pPr>
              <a:t>22</a:t>
            </a:fld>
            <a:endParaRPr lang="en-US" sz="1200">
              <a:solidFill>
                <a:srgbClr val="FFFFFF"/>
              </a:solidFill>
              <a:latin typeface="Candara"/>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115616" y="1340768"/>
            <a:ext cx="7772400" cy="4114800"/>
          </a:xfrm>
        </p:spPr>
        <p:txBody>
          <a:bodyPr/>
          <a:lstStyle/>
          <a:p>
            <a:pPr eaLnBrk="1" hangingPunct="1"/>
            <a:r>
              <a:rPr lang="en-US" sz="2400" dirty="0"/>
              <a:t>For </a:t>
            </a:r>
            <a:r>
              <a:rPr lang="en-US" sz="2400" dirty="0" smtClean="0"/>
              <a:t>‘Missing information’</a:t>
            </a:r>
            <a:r>
              <a:rPr lang="en-US" sz="2400" dirty="0"/>
              <a:t>, info is needed about:</a:t>
            </a:r>
          </a:p>
          <a:p>
            <a:pPr lvl="1" eaLnBrk="1" hangingPunct="1"/>
            <a:r>
              <a:rPr lang="en-US" sz="2400" dirty="0"/>
              <a:t>Populations not studied in the Pre-Approval Phase</a:t>
            </a:r>
          </a:p>
          <a:p>
            <a:pPr lvl="2" eaLnBrk="1" hangingPunct="1"/>
            <a:r>
              <a:rPr lang="en-US" sz="2000" dirty="0"/>
              <a:t>children</a:t>
            </a:r>
          </a:p>
          <a:p>
            <a:pPr lvl="2" eaLnBrk="1" hangingPunct="1"/>
            <a:r>
              <a:rPr lang="en-US" sz="2000" dirty="0"/>
              <a:t>elderly</a:t>
            </a:r>
          </a:p>
          <a:p>
            <a:pPr lvl="2" eaLnBrk="1" hangingPunct="1"/>
            <a:r>
              <a:rPr lang="en-US" sz="2000" dirty="0"/>
              <a:t>pregnant or breast feeding women</a:t>
            </a:r>
          </a:p>
          <a:p>
            <a:pPr lvl="2" eaLnBrk="1" hangingPunct="1"/>
            <a:r>
              <a:rPr lang="en-US" sz="2000" dirty="0"/>
              <a:t>patients with relevant co-morbidity such as hepatic or renal impairment (or cardiovascular, </a:t>
            </a:r>
            <a:r>
              <a:rPr lang="en-US" sz="2000" dirty="0" err="1"/>
              <a:t>immuno</a:t>
            </a:r>
            <a:r>
              <a:rPr lang="en-US" sz="2000" dirty="0"/>
              <a:t>-compromised, </a:t>
            </a:r>
            <a:r>
              <a:rPr lang="en-US" sz="2000" dirty="0" err="1"/>
              <a:t>etc</a:t>
            </a:r>
            <a:r>
              <a:rPr lang="en-US" sz="2000" dirty="0"/>
              <a:t>)</a:t>
            </a:r>
          </a:p>
          <a:p>
            <a:pPr lvl="2" eaLnBrk="1" hangingPunct="1"/>
            <a:r>
              <a:rPr lang="en-US" sz="2000" dirty="0"/>
              <a:t>patients with disease severity different from that studied in clinical trials</a:t>
            </a:r>
          </a:p>
          <a:p>
            <a:pPr lvl="2" eaLnBrk="1" hangingPunct="1"/>
            <a:r>
              <a:rPr lang="en-US" sz="2000" dirty="0"/>
              <a:t>sub-populations carrying known and relevant genetic polymorphisms</a:t>
            </a:r>
          </a:p>
          <a:p>
            <a:pPr lvl="2" eaLnBrk="1" hangingPunct="1"/>
            <a:r>
              <a:rPr lang="en-US" sz="2000" dirty="0"/>
              <a:t>patients of different racial and/or ethnic origins</a:t>
            </a: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6B4A9571-9623-6348-A335-B870CB73D7B4}" type="slidenum">
              <a:rPr lang="en-US" sz="1200">
                <a:solidFill>
                  <a:srgbClr val="FFFFFF"/>
                </a:solidFill>
                <a:latin typeface="Candara"/>
              </a:rPr>
              <a:pPr eaLnBrk="1" hangingPunct="1">
                <a:lnSpc>
                  <a:spcPct val="80000"/>
                </a:lnSpc>
              </a:pPr>
              <a:t>23</a:t>
            </a:fld>
            <a:endParaRPr lang="en-US" sz="1200">
              <a:solidFill>
                <a:srgbClr val="FFFFFF"/>
              </a:solidFill>
              <a:latin typeface="Candara"/>
            </a:endParaRPr>
          </a:p>
        </p:txBody>
      </p:sp>
      <p:sp>
        <p:nvSpPr>
          <p:cNvPr id="7" name="Rectangle 2"/>
          <p:cNvSpPr>
            <a:spLocks noGrp="1" noChangeArrowheads="1"/>
          </p:cNvSpPr>
          <p:nvPr>
            <p:ph type="title"/>
          </p:nvPr>
        </p:nvSpPr>
        <p:spPr>
          <a:xfrm>
            <a:off x="1259632" y="188640"/>
            <a:ext cx="7268344" cy="864096"/>
          </a:xfrm>
        </p:spPr>
        <p:txBody>
          <a:bodyPr>
            <a:normAutofit/>
          </a:bodyPr>
          <a:lstStyle/>
          <a:p>
            <a:pPr algn="l"/>
            <a:r>
              <a:rPr lang="en-US" sz="4000" dirty="0"/>
              <a:t>Safety Specification: beware …</a:t>
            </a:r>
          </a:p>
        </p:txBody>
      </p:sp>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6B4A9571-9623-6348-A335-B870CB73D7B4}" type="slidenum">
              <a:rPr lang="en-US" sz="1200">
                <a:solidFill>
                  <a:srgbClr val="FFFFFF"/>
                </a:solidFill>
                <a:latin typeface="Candara"/>
              </a:rPr>
              <a:pPr eaLnBrk="1" hangingPunct="1">
                <a:lnSpc>
                  <a:spcPct val="80000"/>
                </a:lnSpc>
              </a:pPr>
              <a:t>24</a:t>
            </a:fld>
            <a:endParaRPr lang="en-US" sz="1200">
              <a:solidFill>
                <a:srgbClr val="FFFFFF"/>
              </a:solidFill>
              <a:latin typeface="Candara"/>
            </a:endParaRPr>
          </a:p>
        </p:txBody>
      </p:sp>
      <p:sp>
        <p:nvSpPr>
          <p:cNvPr id="7" name="Rectangle 2"/>
          <p:cNvSpPr>
            <a:spLocks noGrp="1" noChangeArrowheads="1"/>
          </p:cNvSpPr>
          <p:nvPr>
            <p:ph type="title"/>
          </p:nvPr>
        </p:nvSpPr>
        <p:spPr>
          <a:xfrm>
            <a:off x="1259632" y="188640"/>
            <a:ext cx="7268344" cy="864096"/>
          </a:xfrm>
        </p:spPr>
        <p:txBody>
          <a:bodyPr>
            <a:normAutofit/>
          </a:bodyPr>
          <a:lstStyle/>
          <a:p>
            <a:pPr algn="l"/>
            <a:r>
              <a:rPr lang="en-US" sz="4000" dirty="0"/>
              <a:t>Safety Specification: beware …</a:t>
            </a:r>
          </a:p>
        </p:txBody>
      </p:sp>
      <p:sp>
        <p:nvSpPr>
          <p:cNvPr id="6" name="Rectangle 3"/>
          <p:cNvSpPr txBox="1">
            <a:spLocks noChangeArrowheads="1"/>
          </p:cNvSpPr>
          <p:nvPr/>
        </p:nvSpPr>
        <p:spPr bwMode="auto">
          <a:xfrm>
            <a:off x="899592" y="134076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Candara"/>
                <a:ea typeface="+mn-ea"/>
                <a:cs typeface="Candara"/>
              </a:defRPr>
            </a:lvl1pPr>
            <a:lvl2pPr marL="742950" indent="-285750" algn="l" rtl="0" eaLnBrk="1" fontAlgn="base" hangingPunct="1">
              <a:spcBef>
                <a:spcPct val="20000"/>
              </a:spcBef>
              <a:spcAft>
                <a:spcPct val="0"/>
              </a:spcAft>
              <a:buChar char="–"/>
              <a:defRPr sz="2800">
                <a:solidFill>
                  <a:schemeClr val="tx1"/>
                </a:solidFill>
                <a:latin typeface="Candara"/>
                <a:ea typeface="+mn-ea"/>
                <a:cs typeface="Candara"/>
              </a:defRPr>
            </a:lvl2pPr>
            <a:lvl3pPr marL="1143000" indent="-228600" algn="l" rtl="0" eaLnBrk="1" fontAlgn="base" hangingPunct="1">
              <a:spcBef>
                <a:spcPct val="20000"/>
              </a:spcBef>
              <a:spcAft>
                <a:spcPct val="0"/>
              </a:spcAft>
              <a:buChar char="•"/>
              <a:defRPr sz="2400">
                <a:solidFill>
                  <a:schemeClr val="tx1"/>
                </a:solidFill>
                <a:latin typeface="Candara"/>
                <a:ea typeface="+mn-ea"/>
                <a:cs typeface="Candara"/>
              </a:defRPr>
            </a:lvl3pPr>
            <a:lvl4pPr marL="1600200" indent="-228600" algn="l" rtl="0" eaLnBrk="1" fontAlgn="base" hangingPunct="1">
              <a:spcBef>
                <a:spcPct val="20000"/>
              </a:spcBef>
              <a:spcAft>
                <a:spcPct val="0"/>
              </a:spcAft>
              <a:buChar char="–"/>
              <a:defRPr sz="2000">
                <a:solidFill>
                  <a:schemeClr val="tx1"/>
                </a:solidFill>
                <a:latin typeface="Candara"/>
                <a:ea typeface="+mn-ea"/>
                <a:cs typeface="Candara"/>
              </a:defRPr>
            </a:lvl4pPr>
            <a:lvl5pPr marL="2057400" indent="-228600" algn="l" rtl="0" eaLnBrk="1" fontAlgn="base" hangingPunct="1">
              <a:spcBef>
                <a:spcPct val="20000"/>
              </a:spcBef>
              <a:spcAft>
                <a:spcPct val="0"/>
              </a:spcAft>
              <a:buChar char="»"/>
              <a:defRPr sz="2000">
                <a:solidFill>
                  <a:schemeClr val="tx1"/>
                </a:solidFill>
                <a:latin typeface="Candara"/>
                <a:ea typeface="+mn-ea"/>
                <a:cs typeface="Candar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457200" lvl="1" indent="0">
              <a:buNone/>
            </a:pPr>
            <a:r>
              <a:rPr lang="nl-NL" dirty="0" smtClean="0"/>
              <a:t>Missing data: e.g. </a:t>
            </a:r>
          </a:p>
          <a:p>
            <a:pPr lvl="2"/>
            <a:r>
              <a:rPr lang="nl-NL" dirty="0" smtClean="0"/>
              <a:t>The CCDS </a:t>
            </a:r>
            <a:r>
              <a:rPr lang="nl-NL" dirty="0" err="1" smtClean="0"/>
              <a:t>mentions</a:t>
            </a:r>
            <a:r>
              <a:rPr lang="nl-NL" dirty="0" smtClean="0"/>
              <a:t>: “</a:t>
            </a:r>
            <a:r>
              <a:rPr lang="en-US" dirty="0" smtClean="0"/>
              <a:t>Long-term safety data in children and adolescents concerning growth, maturation and cognitive and behavioral development are lacking.” </a:t>
            </a:r>
            <a:r>
              <a:rPr lang="nl-NL" dirty="0" smtClean="0">
                <a:sym typeface="Wingdings" charset="0"/>
              </a:rPr>
              <a:t> missing data</a:t>
            </a:r>
            <a:endParaRPr lang="en-US" dirty="0" smtClean="0"/>
          </a:p>
          <a:p>
            <a:pPr lvl="2"/>
            <a:r>
              <a:rPr lang="nl-NL" dirty="0" smtClean="0"/>
              <a:t>“</a:t>
            </a:r>
            <a:r>
              <a:rPr lang="nl-NL" dirty="0" err="1" smtClean="0"/>
              <a:t>During</a:t>
            </a:r>
            <a:r>
              <a:rPr lang="nl-NL" dirty="0" smtClean="0"/>
              <a:t> </a:t>
            </a:r>
            <a:r>
              <a:rPr lang="nl-NL" dirty="0" err="1" smtClean="0"/>
              <a:t>clinical</a:t>
            </a:r>
            <a:r>
              <a:rPr lang="nl-NL" dirty="0" smtClean="0"/>
              <a:t> </a:t>
            </a:r>
            <a:r>
              <a:rPr lang="nl-NL" dirty="0" err="1" smtClean="0"/>
              <a:t>development</a:t>
            </a:r>
            <a:r>
              <a:rPr lang="nl-NL" dirty="0" smtClean="0"/>
              <a:t> no </a:t>
            </a:r>
            <a:r>
              <a:rPr lang="nl-NL" dirty="0" err="1" smtClean="0"/>
              <a:t>pregnancies</a:t>
            </a:r>
            <a:r>
              <a:rPr lang="nl-NL" dirty="0" smtClean="0"/>
              <a:t> </a:t>
            </a:r>
            <a:r>
              <a:rPr lang="nl-NL" dirty="0" err="1" smtClean="0"/>
              <a:t>were</a:t>
            </a:r>
            <a:r>
              <a:rPr lang="nl-NL" dirty="0" smtClean="0"/>
              <a:t> </a:t>
            </a:r>
            <a:r>
              <a:rPr lang="nl-NL" dirty="0" err="1" smtClean="0"/>
              <a:t>allowed</a:t>
            </a:r>
            <a:r>
              <a:rPr lang="nl-NL" dirty="0" smtClean="0"/>
              <a:t>.” </a:t>
            </a:r>
            <a:r>
              <a:rPr lang="nl-NL" dirty="0" smtClean="0">
                <a:sym typeface="Wingdings" charset="0"/>
              </a:rPr>
              <a:t> missing data</a:t>
            </a:r>
          </a:p>
          <a:p>
            <a:pPr lvl="2"/>
            <a:r>
              <a:rPr lang="nl-NL" dirty="0" smtClean="0">
                <a:sym typeface="Wingdings" charset="0"/>
              </a:rPr>
              <a:t>“</a:t>
            </a:r>
            <a:r>
              <a:rPr lang="en-US" dirty="0" smtClean="0">
                <a:sym typeface="Wingdings" charset="0"/>
              </a:rPr>
              <a:t>The clearance of &lt;drug&gt;may be decreased in patients with mild renal impairment (creatinine clearance &lt;40 ml/min).”  missing data (about moderate to severe renal impairment) </a:t>
            </a:r>
            <a:endParaRPr lang="nl-NL" dirty="0"/>
          </a:p>
        </p:txBody>
      </p:sp>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3051112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1259632" y="188640"/>
            <a:ext cx="7268344" cy="864096"/>
          </a:xfrm>
        </p:spPr>
        <p:txBody>
          <a:bodyPr>
            <a:normAutofit/>
          </a:bodyPr>
          <a:lstStyle/>
          <a:p>
            <a:pPr algn="l" eaLnBrk="1" hangingPunct="1"/>
            <a:r>
              <a:rPr lang="nl-NL" sz="4000" dirty="0" smtClean="0"/>
              <a:t>Pharmacovigilance </a:t>
            </a:r>
            <a:r>
              <a:rPr lang="nl-NL" sz="4000" dirty="0"/>
              <a:t>Plan</a:t>
            </a:r>
          </a:p>
        </p:txBody>
      </p:sp>
      <p:sp>
        <p:nvSpPr>
          <p:cNvPr id="30723" name="Tijdelijke aanduiding voor inhoud 2"/>
          <p:cNvSpPr>
            <a:spLocks noGrp="1"/>
          </p:cNvSpPr>
          <p:nvPr>
            <p:ph idx="1"/>
          </p:nvPr>
        </p:nvSpPr>
        <p:spPr>
          <a:xfrm>
            <a:off x="1187624" y="1268760"/>
            <a:ext cx="7632848" cy="4852988"/>
          </a:xfrm>
        </p:spPr>
        <p:txBody>
          <a:bodyPr/>
          <a:lstStyle/>
          <a:p>
            <a:pPr marL="0" indent="0" eaLnBrk="1" hangingPunct="1">
              <a:lnSpc>
                <a:spcPct val="90000"/>
              </a:lnSpc>
              <a:buNone/>
            </a:pPr>
            <a:r>
              <a:rPr lang="en-US" sz="2000" dirty="0"/>
              <a:t>Describes actions with the purpose to </a:t>
            </a:r>
            <a:r>
              <a:rPr lang="en-US" sz="2000" dirty="0" err="1"/>
              <a:t>characterise</a:t>
            </a:r>
            <a:r>
              <a:rPr lang="en-US" sz="2000" dirty="0"/>
              <a:t> and monitor each safety concern (+ to gain more knowledge)</a:t>
            </a:r>
          </a:p>
          <a:p>
            <a:pPr eaLnBrk="1" hangingPunct="1">
              <a:lnSpc>
                <a:spcPct val="90000"/>
              </a:lnSpc>
              <a:buFontTx/>
              <a:buNone/>
            </a:pPr>
            <a:endParaRPr lang="en-US" sz="2000" dirty="0"/>
          </a:p>
          <a:p>
            <a:pPr marL="0" indent="0" eaLnBrk="1" hangingPunct="1">
              <a:lnSpc>
                <a:spcPct val="90000"/>
              </a:lnSpc>
              <a:buNone/>
            </a:pPr>
            <a:r>
              <a:rPr lang="en-US" sz="2000" dirty="0"/>
              <a:t>Actions could be:</a:t>
            </a:r>
          </a:p>
          <a:p>
            <a:pPr lvl="1" eaLnBrk="1" hangingPunct="1">
              <a:lnSpc>
                <a:spcPct val="90000"/>
              </a:lnSpc>
              <a:buFont typeface="Arial"/>
              <a:buChar char="•"/>
            </a:pPr>
            <a:r>
              <a:rPr lang="en-US" sz="2000" u="sng" dirty="0"/>
              <a:t>Routine pharmacovigilance</a:t>
            </a:r>
            <a:r>
              <a:rPr lang="en-US" sz="2000" dirty="0"/>
              <a:t>:</a:t>
            </a:r>
          </a:p>
          <a:p>
            <a:pPr lvl="1" eaLnBrk="1" hangingPunct="1">
              <a:lnSpc>
                <a:spcPct val="90000"/>
              </a:lnSpc>
              <a:buFontTx/>
              <a:buNone/>
            </a:pPr>
            <a:r>
              <a:rPr lang="en-US" sz="2000" dirty="0"/>
              <a:t>	</a:t>
            </a:r>
            <a:r>
              <a:rPr lang="en-US" sz="1800" dirty="0"/>
              <a:t>Gathering information on AE’s (incl. questionnaires) and reporting of individual cases, continuous monitoring of the safety profile, PSURs, signal detection, other requirements (local regulations</a:t>
            </a:r>
            <a:r>
              <a:rPr lang="en-US" sz="1800" dirty="0" smtClean="0"/>
              <a:t>)</a:t>
            </a:r>
          </a:p>
          <a:p>
            <a:pPr lvl="1" eaLnBrk="1" hangingPunct="1">
              <a:lnSpc>
                <a:spcPct val="90000"/>
              </a:lnSpc>
              <a:buFontTx/>
              <a:buNone/>
            </a:pPr>
            <a:endParaRPr lang="en-US" sz="1800" dirty="0"/>
          </a:p>
          <a:p>
            <a:pPr lvl="1" eaLnBrk="1" hangingPunct="1">
              <a:lnSpc>
                <a:spcPct val="90000"/>
              </a:lnSpc>
              <a:buFont typeface="Arial"/>
              <a:buChar char="•"/>
            </a:pPr>
            <a:r>
              <a:rPr lang="en-US" sz="2000" u="sng" dirty="0"/>
              <a:t>Additional pharmacovigilance</a:t>
            </a:r>
            <a:r>
              <a:rPr lang="en-US" sz="2000" dirty="0"/>
              <a:t>:</a:t>
            </a:r>
          </a:p>
          <a:p>
            <a:pPr lvl="1" eaLnBrk="1" hangingPunct="1">
              <a:lnSpc>
                <a:spcPct val="90000"/>
              </a:lnSpc>
              <a:buFontTx/>
              <a:buNone/>
            </a:pPr>
            <a:r>
              <a:rPr lang="en-US" sz="1800" dirty="0"/>
              <a:t>	when routine pharmacovigilance is not deemed sufficient</a:t>
            </a:r>
          </a:p>
          <a:p>
            <a:pPr lvl="2" eaLnBrk="1" hangingPunct="1">
              <a:lnSpc>
                <a:spcPct val="90000"/>
              </a:lnSpc>
            </a:pPr>
            <a:r>
              <a:rPr lang="en-US" sz="1800" dirty="0"/>
              <a:t>Intensive monitoring (example: Using Addenda)</a:t>
            </a:r>
          </a:p>
          <a:p>
            <a:pPr lvl="2" eaLnBrk="1" hangingPunct="1">
              <a:lnSpc>
                <a:spcPct val="90000"/>
              </a:lnSpc>
            </a:pPr>
            <a:r>
              <a:rPr lang="en-US" sz="1800" dirty="0"/>
              <a:t>Comparative observational studies</a:t>
            </a:r>
          </a:p>
          <a:p>
            <a:pPr lvl="2" eaLnBrk="1" hangingPunct="1">
              <a:lnSpc>
                <a:spcPct val="90000"/>
              </a:lnSpc>
            </a:pPr>
            <a:r>
              <a:rPr lang="en-US" sz="1800" dirty="0"/>
              <a:t>Active surveillance programs</a:t>
            </a:r>
          </a:p>
          <a:p>
            <a:pPr lvl="2" eaLnBrk="1" hangingPunct="1">
              <a:lnSpc>
                <a:spcPct val="90000"/>
              </a:lnSpc>
            </a:pPr>
            <a:r>
              <a:rPr lang="en-US" sz="1800" dirty="0"/>
              <a:t>Registries</a:t>
            </a:r>
            <a:endParaRPr lang="nl-NL" sz="1800" dirty="0"/>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59631" y="228600"/>
            <a:ext cx="7633543" cy="990600"/>
          </a:xfrm>
        </p:spPr>
        <p:txBody>
          <a:bodyPr/>
          <a:lstStyle/>
          <a:p>
            <a:pPr algn="l"/>
            <a:r>
              <a:rPr lang="nl-NL" sz="4000" dirty="0" smtClean="0"/>
              <a:t>Post</a:t>
            </a:r>
            <a:r>
              <a:rPr lang="nl-NL" sz="4000" dirty="0"/>
              <a:t>-</a:t>
            </a:r>
            <a:r>
              <a:rPr lang="nl-NL" sz="4000" dirty="0" err="1"/>
              <a:t>authorisation</a:t>
            </a:r>
            <a:r>
              <a:rPr lang="nl-NL" sz="4000" dirty="0"/>
              <a:t> </a:t>
            </a:r>
            <a:r>
              <a:rPr lang="nl-NL" sz="4000" dirty="0" err="1"/>
              <a:t>efficacy</a:t>
            </a:r>
            <a:r>
              <a:rPr lang="nl-NL" sz="4000" dirty="0"/>
              <a:t> </a:t>
            </a:r>
            <a:r>
              <a:rPr lang="nl-NL" sz="4000" dirty="0" err="1"/>
              <a:t>study</a:t>
            </a:r>
            <a:endParaRPr lang="en-US" sz="4000" dirty="0"/>
          </a:p>
        </p:txBody>
      </p:sp>
      <p:sp>
        <p:nvSpPr>
          <p:cNvPr id="3" name="Content Placeholder 2"/>
          <p:cNvSpPr>
            <a:spLocks noGrp="1"/>
          </p:cNvSpPr>
          <p:nvPr>
            <p:ph idx="1"/>
          </p:nvPr>
        </p:nvSpPr>
        <p:spPr>
          <a:xfrm>
            <a:off x="1364434" y="1412776"/>
            <a:ext cx="7600054" cy="4114800"/>
          </a:xfrm>
        </p:spPr>
        <p:txBody>
          <a:bodyPr/>
          <a:lstStyle/>
          <a:p>
            <a:pPr>
              <a:buFont typeface="Arial"/>
              <a:buChar char="•"/>
              <a:defRPr/>
            </a:pPr>
            <a:r>
              <a:rPr lang="nl-NL" sz="2400" dirty="0" smtClean="0">
                <a:ea typeface="+mn-ea"/>
              </a:rPr>
              <a:t>Are </a:t>
            </a:r>
            <a:r>
              <a:rPr lang="nl-NL" sz="2400" dirty="0" err="1" smtClean="0">
                <a:ea typeface="+mn-ea"/>
              </a:rPr>
              <a:t>there</a:t>
            </a:r>
            <a:r>
              <a:rPr lang="nl-NL" sz="2400" dirty="0" smtClean="0">
                <a:ea typeface="+mn-ea"/>
              </a:rPr>
              <a:t> </a:t>
            </a:r>
            <a:r>
              <a:rPr lang="nl-NL" sz="2400" dirty="0" err="1" smtClean="0">
                <a:ea typeface="+mn-ea"/>
              </a:rPr>
              <a:t>gaps</a:t>
            </a:r>
            <a:r>
              <a:rPr lang="nl-NL" sz="2400" dirty="0" smtClean="0">
                <a:ea typeface="+mn-ea"/>
              </a:rPr>
              <a:t> in the </a:t>
            </a:r>
            <a:r>
              <a:rPr lang="nl-NL" sz="2400" dirty="0" err="1" smtClean="0">
                <a:ea typeface="+mn-ea"/>
              </a:rPr>
              <a:t>knowledge</a:t>
            </a:r>
            <a:r>
              <a:rPr lang="nl-NL" sz="2400" dirty="0" smtClean="0">
                <a:ea typeface="+mn-ea"/>
              </a:rPr>
              <a:t> </a:t>
            </a:r>
            <a:r>
              <a:rPr lang="nl-NL" sz="2400" dirty="0" err="1" smtClean="0">
                <a:ea typeface="+mn-ea"/>
              </a:rPr>
              <a:t>about</a:t>
            </a:r>
            <a:r>
              <a:rPr lang="nl-NL" sz="2400" dirty="0" smtClean="0">
                <a:ea typeface="+mn-ea"/>
              </a:rPr>
              <a:t> </a:t>
            </a:r>
            <a:r>
              <a:rPr lang="nl-NL" sz="2400" dirty="0" err="1" smtClean="0">
                <a:ea typeface="+mn-ea"/>
              </a:rPr>
              <a:t>efficacy</a:t>
            </a:r>
            <a:r>
              <a:rPr lang="nl-NL" sz="2400" dirty="0" smtClean="0">
                <a:ea typeface="+mn-ea"/>
              </a:rPr>
              <a:t> in target </a:t>
            </a:r>
            <a:r>
              <a:rPr lang="nl-NL" sz="2400" dirty="0" err="1" smtClean="0">
                <a:ea typeface="+mn-ea"/>
              </a:rPr>
              <a:t>population</a:t>
            </a:r>
            <a:r>
              <a:rPr lang="nl-NL" sz="2400" dirty="0" smtClean="0">
                <a:ea typeface="+mn-ea"/>
              </a:rPr>
              <a:t>?</a:t>
            </a:r>
          </a:p>
          <a:p>
            <a:pPr marL="1062037" lvl="2" indent="-342900">
              <a:buFont typeface="Lucida Grande"/>
              <a:buChar char="-"/>
              <a:defRPr/>
            </a:pPr>
            <a:r>
              <a:rPr lang="nl-NL" sz="2000" dirty="0" smtClean="0">
                <a:ea typeface="+mn-ea"/>
              </a:rPr>
              <a:t>(e.g. 98% of </a:t>
            </a:r>
            <a:r>
              <a:rPr lang="nl-NL" sz="2000" dirty="0" err="1" smtClean="0">
                <a:ea typeface="+mn-ea"/>
              </a:rPr>
              <a:t>all</a:t>
            </a:r>
            <a:r>
              <a:rPr lang="nl-NL" sz="2000" dirty="0" smtClean="0">
                <a:ea typeface="+mn-ea"/>
              </a:rPr>
              <a:t> </a:t>
            </a:r>
            <a:r>
              <a:rPr lang="nl-NL" sz="2000" dirty="0" err="1" smtClean="0">
                <a:ea typeface="+mn-ea"/>
              </a:rPr>
              <a:t>patients</a:t>
            </a:r>
            <a:r>
              <a:rPr lang="nl-NL" sz="2000" dirty="0" smtClean="0">
                <a:ea typeface="+mn-ea"/>
              </a:rPr>
              <a:t> </a:t>
            </a:r>
            <a:r>
              <a:rPr lang="nl-NL" sz="2000" dirty="0" err="1" smtClean="0">
                <a:ea typeface="+mn-ea"/>
              </a:rPr>
              <a:t>studied</a:t>
            </a:r>
            <a:r>
              <a:rPr lang="nl-NL" sz="2000" dirty="0" smtClean="0">
                <a:ea typeface="+mn-ea"/>
              </a:rPr>
              <a:t> </a:t>
            </a:r>
            <a:r>
              <a:rPr lang="nl-NL" sz="2000" dirty="0" err="1" smtClean="0">
                <a:ea typeface="+mn-ea"/>
              </a:rPr>
              <a:t>were</a:t>
            </a:r>
            <a:r>
              <a:rPr lang="nl-NL" sz="2000" dirty="0" smtClean="0">
                <a:ea typeface="+mn-ea"/>
              </a:rPr>
              <a:t> </a:t>
            </a:r>
            <a:r>
              <a:rPr lang="nl-NL" sz="2000" dirty="0" err="1" smtClean="0">
                <a:ea typeface="+mn-ea"/>
              </a:rPr>
              <a:t>caucasian</a:t>
            </a:r>
            <a:r>
              <a:rPr lang="nl-NL" sz="2000" dirty="0" smtClean="0">
                <a:ea typeface="+mn-ea"/>
              </a:rPr>
              <a:t>)</a:t>
            </a:r>
          </a:p>
          <a:p>
            <a:pPr marL="1062037" lvl="2" indent="-342900">
              <a:buFont typeface="Lucida Grande"/>
              <a:buChar char="-"/>
              <a:defRPr/>
            </a:pPr>
            <a:r>
              <a:rPr lang="nl-NL" sz="2000" dirty="0" smtClean="0">
                <a:ea typeface="+mn-ea"/>
              </a:rPr>
              <a:t>Long term </a:t>
            </a:r>
            <a:r>
              <a:rPr lang="nl-NL" sz="2000" dirty="0" err="1" smtClean="0">
                <a:ea typeface="+mn-ea"/>
              </a:rPr>
              <a:t>efficacy</a:t>
            </a:r>
            <a:endParaRPr lang="nl-NL" sz="2000" dirty="0" smtClean="0">
              <a:ea typeface="+mn-ea"/>
            </a:endParaRPr>
          </a:p>
          <a:p>
            <a:pPr marL="1062037" lvl="2" indent="-342900">
              <a:buFont typeface="Lucida Grande"/>
              <a:buChar char="-"/>
              <a:defRPr/>
            </a:pPr>
            <a:r>
              <a:rPr lang="nl-NL" sz="2000" dirty="0" err="1">
                <a:ea typeface="+mn-ea"/>
              </a:rPr>
              <a:t>V</a:t>
            </a:r>
            <a:r>
              <a:rPr lang="nl-NL" sz="2000" dirty="0" err="1" smtClean="0">
                <a:ea typeface="+mn-ea"/>
              </a:rPr>
              <a:t>ariability</a:t>
            </a:r>
            <a:r>
              <a:rPr lang="nl-NL" sz="2000" dirty="0" smtClean="0">
                <a:ea typeface="+mn-ea"/>
              </a:rPr>
              <a:t> in benefits for sub-</a:t>
            </a:r>
            <a:r>
              <a:rPr lang="nl-NL" sz="2000" dirty="0" err="1" smtClean="0">
                <a:ea typeface="+mn-ea"/>
              </a:rPr>
              <a:t>population</a:t>
            </a:r>
            <a:r>
              <a:rPr lang="nl-NL" sz="2000" dirty="0" smtClean="0">
                <a:ea typeface="+mn-ea"/>
              </a:rPr>
              <a:t>?</a:t>
            </a:r>
          </a:p>
          <a:p>
            <a:pPr marL="366713" lvl="1" indent="0">
              <a:buNone/>
              <a:defRPr/>
            </a:pPr>
            <a:endParaRPr lang="nl-NL" sz="2400" dirty="0">
              <a:ea typeface="+mn-ea"/>
            </a:endParaRPr>
          </a:p>
          <a:p>
            <a:pPr>
              <a:buFont typeface="Arial"/>
              <a:buChar char="•"/>
              <a:defRPr/>
            </a:pPr>
            <a:r>
              <a:rPr lang="nl-NL" sz="2400" dirty="0" err="1" smtClean="0">
                <a:ea typeface="+mn-ea"/>
              </a:rPr>
              <a:t>This</a:t>
            </a:r>
            <a:r>
              <a:rPr lang="nl-NL" sz="2400" dirty="0" smtClean="0">
                <a:ea typeface="+mn-ea"/>
              </a:rPr>
              <a:t> </a:t>
            </a:r>
            <a:r>
              <a:rPr lang="nl-NL" sz="2400" dirty="0" err="1" smtClean="0">
                <a:ea typeface="+mn-ea"/>
              </a:rPr>
              <a:t>should</a:t>
            </a:r>
            <a:r>
              <a:rPr lang="nl-NL" sz="2400" dirty="0" smtClean="0">
                <a:ea typeface="+mn-ea"/>
              </a:rPr>
              <a:t> NOT </a:t>
            </a:r>
            <a:r>
              <a:rPr lang="nl-NL" sz="2400" dirty="0" err="1" smtClean="0">
                <a:ea typeface="+mn-ea"/>
              </a:rPr>
              <a:t>include</a:t>
            </a:r>
            <a:r>
              <a:rPr lang="nl-NL" sz="2400" dirty="0" smtClean="0">
                <a:ea typeface="+mn-ea"/>
              </a:rPr>
              <a:t> </a:t>
            </a:r>
            <a:r>
              <a:rPr lang="nl-NL" sz="2400" dirty="0" err="1" smtClean="0">
                <a:ea typeface="+mn-ea"/>
              </a:rPr>
              <a:t>efficacy</a:t>
            </a:r>
            <a:r>
              <a:rPr lang="nl-NL" sz="2400" dirty="0" smtClean="0">
                <a:ea typeface="+mn-ea"/>
              </a:rPr>
              <a:t> studies </a:t>
            </a:r>
            <a:r>
              <a:rPr lang="nl-NL" sz="2400" dirty="0" err="1" smtClean="0">
                <a:ea typeface="+mn-ea"/>
              </a:rPr>
              <a:t>done</a:t>
            </a:r>
            <a:r>
              <a:rPr lang="nl-NL" sz="2400" dirty="0" smtClean="0">
                <a:ea typeface="+mn-ea"/>
              </a:rPr>
              <a:t> </a:t>
            </a:r>
            <a:r>
              <a:rPr lang="nl-NL" sz="2400" dirty="0" err="1" smtClean="0">
                <a:ea typeface="+mn-ea"/>
              </a:rPr>
              <a:t>to</a:t>
            </a:r>
            <a:r>
              <a:rPr lang="nl-NL" sz="2400" dirty="0" smtClean="0">
                <a:ea typeface="+mn-ea"/>
              </a:rPr>
              <a:t> get </a:t>
            </a:r>
            <a:r>
              <a:rPr lang="nl-NL" sz="2400" dirty="0" err="1" smtClean="0">
                <a:ea typeface="+mn-ea"/>
              </a:rPr>
              <a:t>an</a:t>
            </a:r>
            <a:r>
              <a:rPr lang="nl-NL" sz="2400" dirty="0" smtClean="0">
                <a:ea typeface="+mn-ea"/>
              </a:rPr>
              <a:t> extra </a:t>
            </a:r>
            <a:r>
              <a:rPr lang="nl-NL" sz="2400" dirty="0" err="1" smtClean="0">
                <a:ea typeface="+mn-ea"/>
              </a:rPr>
              <a:t>indication</a:t>
            </a:r>
            <a:r>
              <a:rPr lang="nl-NL" sz="2400" dirty="0">
                <a:ea typeface="+mn-ea"/>
              </a:rPr>
              <a:t> </a:t>
            </a:r>
            <a:r>
              <a:rPr lang="nl-NL" sz="2400" dirty="0" smtClean="0">
                <a:ea typeface="+mn-ea"/>
              </a:rPr>
              <a:t>!</a:t>
            </a:r>
          </a:p>
          <a:p>
            <a:pPr>
              <a:buFont typeface="Wingdings" pitchFamily="2" charset="2"/>
              <a:buChar char=""/>
              <a:defRPr/>
            </a:pPr>
            <a:endParaRPr lang="en-US" sz="2400" dirty="0">
              <a:ea typeface="+mn-ea"/>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1259632" y="188640"/>
            <a:ext cx="7268344" cy="864096"/>
          </a:xfrm>
        </p:spPr>
        <p:txBody>
          <a:bodyPr>
            <a:normAutofit/>
          </a:bodyPr>
          <a:lstStyle/>
          <a:p>
            <a:pPr algn="l" eaLnBrk="1" hangingPunct="1"/>
            <a:r>
              <a:rPr lang="nl-NL" sz="4000" dirty="0" smtClean="0"/>
              <a:t>Risk </a:t>
            </a:r>
            <a:r>
              <a:rPr lang="nl-NL" sz="4000" dirty="0" err="1"/>
              <a:t>Minimisation</a:t>
            </a:r>
            <a:r>
              <a:rPr lang="nl-NL" sz="4000" dirty="0"/>
              <a:t> </a:t>
            </a:r>
            <a:r>
              <a:rPr lang="nl-NL" sz="4000" dirty="0" err="1"/>
              <a:t>Measures</a:t>
            </a:r>
            <a:endParaRPr lang="nl-NL" sz="4000" dirty="0"/>
          </a:p>
        </p:txBody>
      </p:sp>
      <p:sp>
        <p:nvSpPr>
          <p:cNvPr id="32771" name="Tijdelijke aanduiding voor inhoud 2"/>
          <p:cNvSpPr>
            <a:spLocks noGrp="1"/>
          </p:cNvSpPr>
          <p:nvPr>
            <p:ph idx="1"/>
          </p:nvPr>
        </p:nvSpPr>
        <p:spPr>
          <a:xfrm>
            <a:off x="806896" y="1340768"/>
            <a:ext cx="8229600" cy="4525963"/>
          </a:xfrm>
        </p:spPr>
        <p:txBody>
          <a:bodyPr/>
          <a:lstStyle/>
          <a:p>
            <a:pPr marL="0" indent="0" eaLnBrk="1" hangingPunct="1">
              <a:buNone/>
              <a:defRPr/>
            </a:pPr>
            <a:r>
              <a:rPr lang="en-US" altLang="en-US" sz="2400" dirty="0" smtClean="0">
                <a:ea typeface="+mn-ea"/>
              </a:rPr>
              <a:t>Describes actions: purpose to prevent or </a:t>
            </a:r>
            <a:r>
              <a:rPr lang="en-US" altLang="en-US" sz="2400" dirty="0" err="1" smtClean="0">
                <a:ea typeface="+mn-ea"/>
              </a:rPr>
              <a:t>minimise</a:t>
            </a:r>
            <a:r>
              <a:rPr lang="en-US" altLang="en-US" sz="2400" dirty="0" smtClean="0">
                <a:ea typeface="+mn-ea"/>
              </a:rPr>
              <a:t> risks</a:t>
            </a:r>
          </a:p>
          <a:p>
            <a:pPr lvl="1" eaLnBrk="1" hangingPunct="1">
              <a:buFont typeface="Arial"/>
              <a:buChar char="•"/>
              <a:defRPr/>
            </a:pPr>
            <a:r>
              <a:rPr lang="en-US" altLang="en-US" sz="2000" u="sng" dirty="0" smtClean="0">
                <a:ea typeface="+mn-ea"/>
              </a:rPr>
              <a:t>Routine risk </a:t>
            </a:r>
            <a:r>
              <a:rPr lang="en-US" altLang="en-US" sz="2000" u="sng" dirty="0" err="1" smtClean="0">
                <a:ea typeface="+mn-ea"/>
              </a:rPr>
              <a:t>minimisation</a:t>
            </a:r>
            <a:r>
              <a:rPr lang="en-US" altLang="en-US" sz="1800" dirty="0" smtClean="0">
                <a:ea typeface="+mn-ea"/>
              </a:rPr>
              <a:t>: legal status of medicine, product information (</a:t>
            </a:r>
            <a:r>
              <a:rPr lang="en-US" altLang="en-US" sz="1800" dirty="0" err="1" smtClean="0">
                <a:ea typeface="+mn-ea"/>
              </a:rPr>
              <a:t>SmPC</a:t>
            </a:r>
            <a:r>
              <a:rPr lang="en-US" altLang="en-US" sz="1800" dirty="0" smtClean="0">
                <a:ea typeface="+mn-ea"/>
              </a:rPr>
              <a:t>, PIL), pack size limitation</a:t>
            </a:r>
          </a:p>
          <a:p>
            <a:pPr lvl="1" eaLnBrk="1" hangingPunct="1">
              <a:buFont typeface="Arial"/>
              <a:buChar char="•"/>
              <a:defRPr/>
            </a:pPr>
            <a:r>
              <a:rPr lang="en-US" altLang="en-US" sz="2000" u="sng" dirty="0" smtClean="0">
                <a:ea typeface="+mn-ea"/>
              </a:rPr>
              <a:t>Additional risk </a:t>
            </a:r>
            <a:r>
              <a:rPr lang="en-US" altLang="en-US" sz="2000" u="sng" dirty="0" err="1" smtClean="0">
                <a:ea typeface="+mn-ea"/>
              </a:rPr>
              <a:t>minimisation</a:t>
            </a:r>
            <a:r>
              <a:rPr lang="en-US" altLang="en-US" sz="2000" u="sng" dirty="0" smtClean="0">
                <a:ea typeface="+mn-ea"/>
              </a:rPr>
              <a:t> activities</a:t>
            </a:r>
            <a:r>
              <a:rPr lang="en-US" altLang="en-US" sz="1800" dirty="0" smtClean="0">
                <a:ea typeface="+mn-ea"/>
              </a:rPr>
              <a:t>, such as:</a:t>
            </a:r>
          </a:p>
          <a:p>
            <a:pPr lvl="2">
              <a:buFont typeface="Lucida Grande"/>
              <a:buChar char="-"/>
              <a:defRPr/>
            </a:pPr>
            <a:r>
              <a:rPr lang="en-US" altLang="en-US" sz="1800" dirty="0" smtClean="0">
                <a:ea typeface="+mn-ea"/>
              </a:rPr>
              <a:t>Additional education:</a:t>
            </a:r>
          </a:p>
          <a:p>
            <a:pPr lvl="3" eaLnBrk="1" hangingPunct="1">
              <a:buFont typeface="Arial"/>
              <a:buChar char="•"/>
              <a:defRPr/>
            </a:pPr>
            <a:r>
              <a:rPr lang="en-US" altLang="en-US" sz="1600" dirty="0" smtClean="0">
                <a:ea typeface="+mn-ea"/>
              </a:rPr>
              <a:t>Educational programs for physicians, pharmacists</a:t>
            </a:r>
          </a:p>
          <a:p>
            <a:pPr lvl="3" eaLnBrk="1" hangingPunct="1">
              <a:buFont typeface="Arial"/>
              <a:buChar char="•"/>
              <a:defRPr/>
            </a:pPr>
            <a:r>
              <a:rPr lang="en-US" altLang="en-US" sz="1600" dirty="0" smtClean="0">
                <a:ea typeface="+mn-ea"/>
              </a:rPr>
              <a:t>Patient information leaflets, or brochures</a:t>
            </a:r>
          </a:p>
          <a:p>
            <a:pPr lvl="2" eaLnBrk="1" hangingPunct="1">
              <a:buFont typeface="Lucida Grande"/>
              <a:buChar char="-"/>
              <a:defRPr/>
            </a:pPr>
            <a:r>
              <a:rPr lang="en-US" altLang="en-US" sz="1800" dirty="0" smtClean="0">
                <a:ea typeface="+mn-ea"/>
              </a:rPr>
              <a:t>Control of the conditions under which a drug may be made available to reduce risk of use or misuse: who may prescribe, dispense or receive the drug ?</a:t>
            </a:r>
          </a:p>
          <a:p>
            <a:pPr lvl="3" eaLnBrk="1" hangingPunct="1">
              <a:buFont typeface="Arial"/>
              <a:buChar char="•"/>
              <a:defRPr/>
            </a:pPr>
            <a:r>
              <a:rPr lang="en-US" altLang="en-US" sz="1600" dirty="0" smtClean="0">
                <a:ea typeface="+mn-ea"/>
              </a:rPr>
              <a:t>Restricting prescribing and dispensing</a:t>
            </a:r>
          </a:p>
          <a:p>
            <a:pPr lvl="3" eaLnBrk="1" hangingPunct="1">
              <a:buFont typeface="Arial"/>
              <a:buChar char="•"/>
              <a:defRPr/>
            </a:pPr>
            <a:r>
              <a:rPr lang="en-US" altLang="en-US" sz="1600" dirty="0" smtClean="0">
                <a:ea typeface="+mn-ea"/>
              </a:rPr>
              <a:t>Informed consent procedure</a:t>
            </a:r>
          </a:p>
          <a:p>
            <a:pPr lvl="2" eaLnBrk="1" hangingPunct="1">
              <a:buFont typeface="Lucida Grande"/>
              <a:buChar char="-"/>
              <a:defRPr/>
            </a:pPr>
            <a:r>
              <a:rPr lang="en-US" altLang="en-US" sz="1800" dirty="0" smtClean="0">
                <a:ea typeface="+mn-ea"/>
              </a:rPr>
              <a:t>Controlled distribution</a:t>
            </a:r>
            <a:endParaRPr lang="en-US" altLang="en-US" sz="1800" dirty="0">
              <a:ea typeface="+mn-ea"/>
            </a:endParaRPr>
          </a:p>
          <a:p>
            <a:pPr lvl="2" eaLnBrk="1" hangingPunct="1">
              <a:buFont typeface="Lucida Grande"/>
              <a:buChar char="-"/>
              <a:defRPr/>
            </a:pPr>
            <a:r>
              <a:rPr lang="nl-NL" altLang="en-US" sz="1800" dirty="0" err="1" smtClean="0">
                <a:ea typeface="+mn-ea"/>
              </a:rPr>
              <a:t>Other</a:t>
            </a:r>
            <a:endParaRPr lang="en-US" altLang="en-US" sz="1800" dirty="0" smtClean="0">
              <a:ea typeface="+mn-ea"/>
            </a:endParaRPr>
          </a:p>
          <a:p>
            <a:pPr marL="1143000" lvl="3" indent="0" eaLnBrk="1" hangingPunct="1">
              <a:buFont typeface="Wingdings" pitchFamily="2" charset="2"/>
              <a:buNone/>
              <a:defRPr/>
            </a:pPr>
            <a:endParaRPr lang="en-US" altLang="en-US" sz="1800" dirty="0" smtClean="0">
              <a:ea typeface="+mn-ea"/>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59632" y="188640"/>
            <a:ext cx="7268344" cy="864096"/>
          </a:xfrm>
        </p:spPr>
        <p:txBody>
          <a:bodyPr>
            <a:normAutofit/>
          </a:bodyPr>
          <a:lstStyle/>
          <a:p>
            <a:pPr algn="l" eaLnBrk="1" fontAlgn="auto" hangingPunct="1">
              <a:spcAft>
                <a:spcPts val="0"/>
              </a:spcAft>
              <a:defRPr/>
            </a:pPr>
            <a:r>
              <a:rPr lang="nl-NL" sz="4000" dirty="0" smtClean="0">
                <a:ea typeface="+mj-ea"/>
              </a:rPr>
              <a:t>Risk </a:t>
            </a:r>
            <a:r>
              <a:rPr lang="nl-NL" sz="4000" dirty="0" err="1" smtClean="0">
                <a:ea typeface="+mj-ea"/>
              </a:rPr>
              <a:t>Minimisation</a:t>
            </a:r>
            <a:r>
              <a:rPr lang="nl-NL" sz="4000" dirty="0" smtClean="0">
                <a:ea typeface="+mj-ea"/>
              </a:rPr>
              <a:t> </a:t>
            </a:r>
            <a:r>
              <a:rPr lang="nl-NL" sz="4000" dirty="0" err="1" smtClean="0">
                <a:ea typeface="+mj-ea"/>
              </a:rPr>
              <a:t>Measures</a:t>
            </a:r>
            <a:r>
              <a:rPr lang="nl-NL" sz="4000" dirty="0" smtClean="0">
                <a:ea typeface="+mj-ea"/>
              </a:rPr>
              <a:t> (1/2)</a:t>
            </a:r>
            <a:endParaRPr lang="en-US" sz="4000" dirty="0" smtClean="0">
              <a:ea typeface="+mj-ea"/>
            </a:endParaRPr>
          </a:p>
        </p:txBody>
      </p:sp>
      <p:sp>
        <p:nvSpPr>
          <p:cNvPr id="33795" name="Rectangle 3"/>
          <p:cNvSpPr>
            <a:spLocks noGrp="1" noChangeArrowheads="1"/>
          </p:cNvSpPr>
          <p:nvPr>
            <p:ph idx="1"/>
          </p:nvPr>
        </p:nvSpPr>
        <p:spPr>
          <a:xfrm>
            <a:off x="899592" y="1268760"/>
            <a:ext cx="7772400" cy="4114800"/>
          </a:xfrm>
        </p:spPr>
        <p:txBody>
          <a:bodyPr/>
          <a:lstStyle/>
          <a:p>
            <a:pPr marL="0" indent="0" fontAlgn="auto">
              <a:lnSpc>
                <a:spcPct val="80000"/>
              </a:lnSpc>
              <a:spcAft>
                <a:spcPts val="0"/>
              </a:spcAft>
              <a:buNone/>
              <a:defRPr/>
            </a:pPr>
            <a:r>
              <a:rPr lang="en-US" sz="2800" dirty="0" smtClean="0"/>
              <a:t>Pre-</a:t>
            </a:r>
            <a:r>
              <a:rPr lang="en-US" sz="2800" dirty="0"/>
              <a:t>marketing</a:t>
            </a:r>
            <a:r>
              <a:rPr lang="en-US" sz="2800" dirty="0" smtClean="0"/>
              <a:t>:</a:t>
            </a:r>
          </a:p>
          <a:p>
            <a:pPr marL="708660" lvl="1" indent="-342900" fontAlgn="auto">
              <a:spcAft>
                <a:spcPts val="0"/>
              </a:spcAft>
              <a:buFont typeface="Arial"/>
              <a:buChar char="•"/>
              <a:defRPr/>
            </a:pPr>
            <a:r>
              <a:rPr lang="en-US" sz="2000" dirty="0" smtClean="0"/>
              <a:t>Revise </a:t>
            </a:r>
            <a:r>
              <a:rPr lang="en-US" sz="2000" dirty="0"/>
              <a:t>inclusion / exclusion criteria</a:t>
            </a:r>
          </a:p>
          <a:p>
            <a:pPr marL="708660" lvl="1" indent="-342900" fontAlgn="auto">
              <a:spcAft>
                <a:spcPts val="0"/>
              </a:spcAft>
              <a:buFont typeface="Arial"/>
              <a:buChar char="•"/>
              <a:defRPr/>
            </a:pPr>
            <a:r>
              <a:rPr lang="en-US" sz="2000" dirty="0"/>
              <a:t>Revise the Informed Consent form</a:t>
            </a:r>
          </a:p>
          <a:p>
            <a:pPr marL="708660" lvl="1" indent="-342900" fontAlgn="auto">
              <a:spcAft>
                <a:spcPts val="0"/>
              </a:spcAft>
              <a:buFont typeface="Arial"/>
              <a:buChar char="•"/>
              <a:defRPr/>
            </a:pPr>
            <a:r>
              <a:rPr lang="en-US" sz="2000" dirty="0"/>
              <a:t>Conduct advisory board meetings</a:t>
            </a:r>
          </a:p>
          <a:p>
            <a:pPr marL="708660" lvl="1" indent="-342900" fontAlgn="auto">
              <a:spcAft>
                <a:spcPts val="0"/>
              </a:spcAft>
              <a:buFont typeface="Arial"/>
              <a:buChar char="•"/>
              <a:defRPr/>
            </a:pPr>
            <a:r>
              <a:rPr lang="en-US" sz="2000" dirty="0"/>
              <a:t>Close PV monitoring</a:t>
            </a:r>
          </a:p>
          <a:p>
            <a:pPr marL="708660" lvl="1" indent="-342900" fontAlgn="auto">
              <a:spcAft>
                <a:spcPts val="0"/>
              </a:spcAft>
              <a:buFont typeface="Arial"/>
              <a:buChar char="•"/>
              <a:defRPr/>
            </a:pPr>
            <a:r>
              <a:rPr lang="en-US" sz="2000" dirty="0"/>
              <a:t>Guidance documents</a:t>
            </a: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478FDF6A-23AD-3F48-BF44-549FC3577799}" type="slidenum">
              <a:rPr lang="en-US" sz="1200">
                <a:solidFill>
                  <a:srgbClr val="FFFFFF"/>
                </a:solidFill>
              </a:rPr>
              <a:pPr eaLnBrk="1" hangingPunct="1">
                <a:lnSpc>
                  <a:spcPct val="80000"/>
                </a:lnSpc>
              </a:pPr>
              <a:t>28</a:t>
            </a:fld>
            <a:endParaRPr lang="en-US" sz="1200">
              <a:solidFill>
                <a:srgbClr val="FFFFFF"/>
              </a:solidFill>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59632" y="188640"/>
            <a:ext cx="7268344" cy="864096"/>
          </a:xfrm>
        </p:spPr>
        <p:txBody>
          <a:bodyPr>
            <a:normAutofit/>
          </a:bodyPr>
          <a:lstStyle/>
          <a:p>
            <a:pPr algn="l" eaLnBrk="1" fontAlgn="auto" hangingPunct="1">
              <a:spcAft>
                <a:spcPts val="0"/>
              </a:spcAft>
              <a:defRPr/>
            </a:pPr>
            <a:r>
              <a:rPr lang="nl-NL" sz="4000" dirty="0" smtClean="0">
                <a:ea typeface="+mj-ea"/>
              </a:rPr>
              <a:t>Risk </a:t>
            </a:r>
            <a:r>
              <a:rPr lang="nl-NL" sz="4000" dirty="0" err="1" smtClean="0">
                <a:ea typeface="+mj-ea"/>
              </a:rPr>
              <a:t>Minimisation</a:t>
            </a:r>
            <a:r>
              <a:rPr lang="nl-NL" sz="4000" dirty="0" smtClean="0">
                <a:ea typeface="+mj-ea"/>
              </a:rPr>
              <a:t> </a:t>
            </a:r>
            <a:r>
              <a:rPr lang="nl-NL" sz="4000" dirty="0" err="1" smtClean="0">
                <a:ea typeface="+mj-ea"/>
              </a:rPr>
              <a:t>Measures</a:t>
            </a:r>
            <a:r>
              <a:rPr lang="nl-NL" sz="4000" dirty="0" smtClean="0">
                <a:ea typeface="+mj-ea"/>
              </a:rPr>
              <a:t> (2/2)</a:t>
            </a:r>
            <a:endParaRPr lang="en-US" sz="4000" dirty="0" smtClean="0">
              <a:ea typeface="+mj-ea"/>
            </a:endParaRPr>
          </a:p>
        </p:txBody>
      </p:sp>
      <p:sp>
        <p:nvSpPr>
          <p:cNvPr id="24579" name="Rectangle 3"/>
          <p:cNvSpPr>
            <a:spLocks noGrp="1" noChangeArrowheads="1"/>
          </p:cNvSpPr>
          <p:nvPr>
            <p:ph idx="1"/>
          </p:nvPr>
        </p:nvSpPr>
        <p:spPr>
          <a:xfrm>
            <a:off x="914400" y="1240308"/>
            <a:ext cx="8229600" cy="4852988"/>
          </a:xfrm>
        </p:spPr>
        <p:txBody>
          <a:bodyPr>
            <a:noAutofit/>
          </a:bodyPr>
          <a:lstStyle/>
          <a:p>
            <a:pPr marL="0" indent="0" eaLnBrk="1" fontAlgn="auto" hangingPunct="1">
              <a:lnSpc>
                <a:spcPct val="80000"/>
              </a:lnSpc>
              <a:spcAft>
                <a:spcPts val="0"/>
              </a:spcAft>
              <a:buNone/>
              <a:defRPr/>
            </a:pPr>
            <a:r>
              <a:rPr lang="en-US" sz="2800" dirty="0"/>
              <a:t>Post-m</a:t>
            </a:r>
            <a:r>
              <a:rPr lang="en-US" sz="2800" dirty="0" smtClean="0"/>
              <a:t>arketing:</a:t>
            </a:r>
          </a:p>
          <a:p>
            <a:pPr marL="651510" lvl="1" eaLnBrk="1" fontAlgn="auto" hangingPunct="1">
              <a:lnSpc>
                <a:spcPct val="80000"/>
              </a:lnSpc>
              <a:spcAft>
                <a:spcPts val="0"/>
              </a:spcAft>
              <a:buFont typeface="Arial"/>
              <a:buChar char="•"/>
              <a:defRPr/>
            </a:pPr>
            <a:r>
              <a:rPr lang="en-US" sz="1800" dirty="0" smtClean="0">
                <a:ea typeface="+mn-ea"/>
              </a:rPr>
              <a:t>Label (change)</a:t>
            </a:r>
          </a:p>
          <a:p>
            <a:pPr marL="651510" lvl="1" eaLnBrk="1" fontAlgn="auto" hangingPunct="1">
              <a:lnSpc>
                <a:spcPct val="80000"/>
              </a:lnSpc>
              <a:spcAft>
                <a:spcPts val="0"/>
              </a:spcAft>
              <a:buFont typeface="Arial"/>
              <a:buChar char="•"/>
              <a:defRPr/>
            </a:pPr>
            <a:r>
              <a:rPr lang="en-US" sz="1800" dirty="0" smtClean="0"/>
              <a:t>(c</a:t>
            </a:r>
            <a:r>
              <a:rPr lang="en-US" sz="1800" dirty="0" smtClean="0">
                <a:ea typeface="+mn-ea"/>
              </a:rPr>
              <a:t>hange) Dosage</a:t>
            </a:r>
          </a:p>
          <a:p>
            <a:pPr marL="651510" lvl="1" eaLnBrk="1" fontAlgn="auto" hangingPunct="1">
              <a:lnSpc>
                <a:spcPct val="80000"/>
              </a:lnSpc>
              <a:spcAft>
                <a:spcPts val="0"/>
              </a:spcAft>
              <a:buFont typeface="Arial"/>
              <a:buChar char="•"/>
              <a:defRPr/>
            </a:pPr>
            <a:r>
              <a:rPr lang="en-US" sz="1800" dirty="0" smtClean="0">
                <a:ea typeface="+mn-ea"/>
              </a:rPr>
              <a:t>Increase monitoring frequency and increase awareness</a:t>
            </a:r>
          </a:p>
          <a:p>
            <a:pPr marL="651510" lvl="1" eaLnBrk="1" fontAlgn="auto" hangingPunct="1">
              <a:lnSpc>
                <a:spcPct val="80000"/>
              </a:lnSpc>
              <a:spcAft>
                <a:spcPts val="0"/>
              </a:spcAft>
              <a:buFont typeface="Arial"/>
              <a:buChar char="•"/>
              <a:defRPr/>
            </a:pPr>
            <a:r>
              <a:rPr lang="en-US" sz="1800" dirty="0" smtClean="0">
                <a:ea typeface="+mn-ea"/>
              </a:rPr>
              <a:t>Registries</a:t>
            </a:r>
          </a:p>
          <a:p>
            <a:pPr marL="651510" lvl="1" eaLnBrk="1" fontAlgn="auto" hangingPunct="1">
              <a:lnSpc>
                <a:spcPct val="80000"/>
              </a:lnSpc>
              <a:spcAft>
                <a:spcPts val="0"/>
              </a:spcAft>
              <a:buFont typeface="Arial"/>
              <a:buChar char="•"/>
              <a:defRPr/>
            </a:pPr>
            <a:r>
              <a:rPr lang="en-US" sz="1800" dirty="0" smtClean="0">
                <a:ea typeface="+mn-ea"/>
              </a:rPr>
              <a:t>Develop and distribute Dear </a:t>
            </a:r>
            <a:r>
              <a:rPr lang="en-US" sz="1800" dirty="0"/>
              <a:t>D</a:t>
            </a:r>
            <a:r>
              <a:rPr lang="en-US" sz="1800" dirty="0" smtClean="0">
                <a:ea typeface="+mn-ea"/>
              </a:rPr>
              <a:t>octor </a:t>
            </a:r>
            <a:r>
              <a:rPr lang="en-US" sz="1800" dirty="0" smtClean="0"/>
              <a:t>L</a:t>
            </a:r>
            <a:r>
              <a:rPr lang="en-US" sz="1800" dirty="0" smtClean="0">
                <a:ea typeface="+mn-ea"/>
              </a:rPr>
              <a:t>etter (DHPC)</a:t>
            </a:r>
          </a:p>
          <a:p>
            <a:pPr marL="651510" lvl="1" eaLnBrk="1" fontAlgn="auto" hangingPunct="1">
              <a:lnSpc>
                <a:spcPct val="80000"/>
              </a:lnSpc>
              <a:spcAft>
                <a:spcPts val="0"/>
              </a:spcAft>
              <a:buFont typeface="Arial"/>
              <a:buChar char="•"/>
              <a:defRPr/>
            </a:pPr>
            <a:r>
              <a:rPr lang="en-US" sz="1800" dirty="0" smtClean="0">
                <a:ea typeface="+mn-ea"/>
              </a:rPr>
              <a:t>Informed consent procedure</a:t>
            </a:r>
          </a:p>
          <a:p>
            <a:pPr marL="651510" lvl="1" eaLnBrk="1" fontAlgn="auto" hangingPunct="1">
              <a:lnSpc>
                <a:spcPct val="80000"/>
              </a:lnSpc>
              <a:spcAft>
                <a:spcPts val="0"/>
              </a:spcAft>
              <a:buFont typeface="Arial"/>
              <a:buChar char="•"/>
              <a:defRPr/>
            </a:pPr>
            <a:r>
              <a:rPr lang="en-US" sz="1800" dirty="0" smtClean="0">
                <a:ea typeface="+mn-ea"/>
              </a:rPr>
              <a:t>Supportive care medications</a:t>
            </a:r>
          </a:p>
          <a:p>
            <a:pPr marL="651510" lvl="1" eaLnBrk="1" fontAlgn="auto" hangingPunct="1">
              <a:lnSpc>
                <a:spcPct val="80000"/>
              </a:lnSpc>
              <a:spcAft>
                <a:spcPts val="0"/>
              </a:spcAft>
              <a:buFont typeface="Arial"/>
              <a:buChar char="•"/>
              <a:defRPr/>
            </a:pPr>
            <a:r>
              <a:rPr lang="en-US" sz="1800" dirty="0" smtClean="0">
                <a:ea typeface="+mn-ea"/>
              </a:rPr>
              <a:t>Risk communication plan</a:t>
            </a:r>
          </a:p>
          <a:p>
            <a:pPr marL="651510" lvl="1" eaLnBrk="1" fontAlgn="auto" hangingPunct="1">
              <a:lnSpc>
                <a:spcPct val="80000"/>
              </a:lnSpc>
              <a:spcAft>
                <a:spcPts val="0"/>
              </a:spcAft>
              <a:buFont typeface="Arial"/>
              <a:buChar char="•"/>
              <a:defRPr/>
            </a:pPr>
            <a:r>
              <a:rPr lang="en-US" sz="1800" dirty="0" smtClean="0"/>
              <a:t>(c</a:t>
            </a:r>
            <a:r>
              <a:rPr lang="en-US" sz="1800" dirty="0" smtClean="0">
                <a:ea typeface="+mn-ea"/>
              </a:rPr>
              <a:t>hange) Formulation (tablet to injections etc)</a:t>
            </a:r>
          </a:p>
          <a:p>
            <a:pPr marL="651510" lvl="1" eaLnBrk="1" fontAlgn="auto" hangingPunct="1">
              <a:lnSpc>
                <a:spcPct val="80000"/>
              </a:lnSpc>
              <a:spcAft>
                <a:spcPts val="0"/>
              </a:spcAft>
              <a:buFont typeface="Arial"/>
              <a:buChar char="•"/>
              <a:defRPr/>
            </a:pPr>
            <a:r>
              <a:rPr lang="en-US" sz="1800" dirty="0" smtClean="0">
                <a:ea typeface="+mn-ea"/>
              </a:rPr>
              <a:t>Educational material</a:t>
            </a:r>
          </a:p>
          <a:p>
            <a:pPr lvl="2" eaLnBrk="1" fontAlgn="auto" hangingPunct="1">
              <a:lnSpc>
                <a:spcPct val="80000"/>
              </a:lnSpc>
              <a:spcAft>
                <a:spcPts val="0"/>
              </a:spcAft>
              <a:buFont typeface="Lucida Grande"/>
              <a:buChar char="-"/>
              <a:defRPr/>
            </a:pPr>
            <a:r>
              <a:rPr lang="en-US" sz="1800" dirty="0" smtClean="0">
                <a:ea typeface="+mn-ea"/>
              </a:rPr>
              <a:t>Direct to patient/doctor education program</a:t>
            </a:r>
          </a:p>
          <a:p>
            <a:pPr lvl="2" eaLnBrk="1" fontAlgn="auto" hangingPunct="1">
              <a:lnSpc>
                <a:spcPct val="80000"/>
              </a:lnSpc>
              <a:spcAft>
                <a:spcPts val="0"/>
              </a:spcAft>
              <a:buFont typeface="Lucida Grande"/>
              <a:buChar char="-"/>
              <a:defRPr/>
            </a:pPr>
            <a:r>
              <a:rPr lang="en-US" sz="1800" dirty="0" smtClean="0">
                <a:ea typeface="+mn-ea"/>
              </a:rPr>
              <a:t>Presentation slide kits/ printed materials</a:t>
            </a:r>
          </a:p>
          <a:p>
            <a:pPr lvl="2" eaLnBrk="1" fontAlgn="auto" hangingPunct="1">
              <a:lnSpc>
                <a:spcPct val="80000"/>
              </a:lnSpc>
              <a:spcAft>
                <a:spcPts val="0"/>
              </a:spcAft>
              <a:buFont typeface="Lucida Grande"/>
              <a:buChar char="-"/>
              <a:defRPr/>
            </a:pPr>
            <a:r>
              <a:rPr lang="en-US" sz="1800" dirty="0" smtClean="0">
                <a:ea typeface="+mn-ea"/>
              </a:rPr>
              <a:t>Advertising/promotion; increase Rx awareness</a:t>
            </a:r>
          </a:p>
          <a:p>
            <a:pPr lvl="2" eaLnBrk="1" fontAlgn="auto" hangingPunct="1">
              <a:lnSpc>
                <a:spcPct val="80000"/>
              </a:lnSpc>
              <a:spcAft>
                <a:spcPts val="0"/>
              </a:spcAft>
              <a:buFont typeface="Lucida Grande"/>
              <a:buChar char="-"/>
              <a:defRPr/>
            </a:pPr>
            <a:r>
              <a:rPr lang="en-US" sz="1800" dirty="0" smtClean="0">
                <a:ea typeface="+mn-ea"/>
              </a:rPr>
              <a:t>CME programs 	(CME= continuing medical education)</a:t>
            </a:r>
          </a:p>
          <a:p>
            <a:pPr lvl="2" eaLnBrk="1" fontAlgn="auto" hangingPunct="1">
              <a:lnSpc>
                <a:spcPct val="80000"/>
              </a:lnSpc>
              <a:spcAft>
                <a:spcPts val="0"/>
              </a:spcAft>
              <a:buFont typeface="Lucida Grande"/>
              <a:buChar char="-"/>
              <a:defRPr/>
            </a:pPr>
            <a:r>
              <a:rPr lang="en-US" sz="1800" dirty="0" smtClean="0">
                <a:ea typeface="+mn-ea"/>
              </a:rPr>
              <a:t>Field force training</a:t>
            </a:r>
          </a:p>
          <a:p>
            <a:pPr marL="320040" indent="-320040" eaLnBrk="1" fontAlgn="auto" hangingPunct="1">
              <a:lnSpc>
                <a:spcPct val="80000"/>
              </a:lnSpc>
              <a:spcAft>
                <a:spcPts val="0"/>
              </a:spcAft>
              <a:buFont typeface="Wingdings"/>
              <a:buChar char=""/>
              <a:defRPr/>
            </a:pPr>
            <a:endParaRPr lang="en-US" sz="2000" dirty="0" smtClean="0">
              <a:ea typeface="+mn-ea"/>
            </a:endParaRP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816AF95F-07E1-E74D-A3D6-2088F2560D41}" type="slidenum">
              <a:rPr lang="en-US" sz="1200">
                <a:solidFill>
                  <a:srgbClr val="FFFFFF"/>
                </a:solidFill>
              </a:rPr>
              <a:pPr eaLnBrk="1" hangingPunct="1">
                <a:lnSpc>
                  <a:spcPct val="80000"/>
                </a:lnSpc>
              </a:pPr>
              <a:t>29</a:t>
            </a:fld>
            <a:endParaRPr lang="en-US" sz="1200">
              <a:solidFill>
                <a:srgbClr val="FFFFFF"/>
              </a:solidFill>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2204864"/>
            <a:ext cx="7715250" cy="1185863"/>
          </a:xfrm>
        </p:spPr>
        <p:txBody>
          <a:bodyPr>
            <a:noAutofit/>
          </a:bodyPr>
          <a:lstStyle/>
          <a:p>
            <a:pPr algn="ctr" eaLnBrk="1" fontAlgn="auto" hangingPunct="1">
              <a:spcAft>
                <a:spcPts val="0"/>
              </a:spcAft>
              <a:defRPr/>
            </a:pPr>
            <a:r>
              <a:rPr lang="en-US" sz="4800" b="1" kern="1200" dirty="0">
                <a:solidFill>
                  <a:srgbClr val="C72E39"/>
                </a:solidFill>
                <a:ea typeface="ＭＳ Ｐゴシック" charset="0"/>
              </a:rPr>
              <a:t>EU - Risk Management Plan</a:t>
            </a:r>
            <a:br>
              <a:rPr lang="en-US" sz="4800" b="1" kern="1200" dirty="0">
                <a:solidFill>
                  <a:srgbClr val="C72E39"/>
                </a:solidFill>
                <a:ea typeface="ＭＳ Ｐゴシック" charset="0"/>
              </a:rPr>
            </a:br>
            <a:endParaRPr lang="en-US" sz="4800" b="1" kern="1200" dirty="0">
              <a:solidFill>
                <a:srgbClr val="C72E39"/>
              </a:solidFill>
              <a:ea typeface="ＭＳ Ｐゴシック" charset="0"/>
            </a:endParaRPr>
          </a:p>
        </p:txBody>
      </p:sp>
      <p:sp>
        <p:nvSpPr>
          <p:cNvPr id="9220" name="Tijdelijke aanduiding voor datum 3"/>
          <p:cNvSpPr>
            <a:spLocks noGrp="1"/>
          </p:cNvSpPr>
          <p:nvPr>
            <p:ph type="dt"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6" name="TextBox 5"/>
          <p:cNvSpPr txBox="1"/>
          <p:nvPr/>
        </p:nvSpPr>
        <p:spPr>
          <a:xfrm>
            <a:off x="1043608" y="4221088"/>
            <a:ext cx="7200800" cy="584776"/>
          </a:xfrm>
          <a:prstGeom prst="rect">
            <a:avLst/>
          </a:prstGeom>
          <a:noFill/>
        </p:spPr>
        <p:txBody>
          <a:bodyPr wrap="square" rtlCol="0">
            <a:spAutoFit/>
          </a:bodyPr>
          <a:lstStyle/>
          <a:p>
            <a:pPr algn="ctr"/>
            <a:r>
              <a:rPr lang="en-GB" sz="3200" dirty="0" smtClean="0">
                <a:latin typeface="Candara"/>
                <a:cs typeface="Candara"/>
              </a:rPr>
              <a:t>Angela van der Salm, Director PV</a:t>
            </a: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228600"/>
            <a:ext cx="8569325" cy="990600"/>
          </a:xfrm>
        </p:spPr>
        <p:txBody>
          <a:bodyPr>
            <a:normAutofit fontScale="90000"/>
          </a:bodyPr>
          <a:lstStyle/>
          <a:p>
            <a:pPr eaLnBrk="1" fontAlgn="auto" hangingPunct="1">
              <a:spcAft>
                <a:spcPts val="0"/>
              </a:spcAft>
              <a:defRPr/>
            </a:pPr>
            <a:r>
              <a:rPr lang="nl-NL" dirty="0" smtClean="0">
                <a:ea typeface="+mj-ea"/>
              </a:rPr>
              <a:t>Evaluation (part of risk </a:t>
            </a:r>
            <a:r>
              <a:rPr lang="nl-NL" dirty="0" err="1" smtClean="0">
                <a:ea typeface="+mj-ea"/>
              </a:rPr>
              <a:t>minimisation</a:t>
            </a:r>
            <a:r>
              <a:rPr lang="nl-NL" dirty="0" smtClean="0">
                <a:ea typeface="+mj-ea"/>
              </a:rPr>
              <a:t>)</a:t>
            </a:r>
            <a:endParaRPr lang="en-US" dirty="0" smtClean="0">
              <a:ea typeface="+mj-ea"/>
            </a:endParaRPr>
          </a:p>
        </p:txBody>
      </p:sp>
      <p:sp>
        <p:nvSpPr>
          <p:cNvPr id="29699" name="Rectangle 3"/>
          <p:cNvSpPr>
            <a:spLocks noGrp="1" noChangeArrowheads="1"/>
          </p:cNvSpPr>
          <p:nvPr>
            <p:ph idx="1"/>
          </p:nvPr>
        </p:nvSpPr>
        <p:spPr>
          <a:xfrm>
            <a:off x="899799" y="1412776"/>
            <a:ext cx="7704649" cy="4210050"/>
          </a:xfrm>
        </p:spPr>
        <p:txBody>
          <a:bodyPr/>
          <a:lstStyle/>
          <a:p>
            <a:pPr eaLnBrk="1" hangingPunct="1"/>
            <a:r>
              <a:rPr lang="en-US" sz="2400" dirty="0"/>
              <a:t>For each safety concern:</a:t>
            </a:r>
          </a:p>
          <a:p>
            <a:pPr lvl="1" eaLnBrk="1" hangingPunct="1"/>
            <a:r>
              <a:rPr lang="nl-NL" sz="2400" dirty="0" err="1"/>
              <a:t>Describe</a:t>
            </a:r>
            <a:r>
              <a:rPr lang="nl-NL" sz="2400" dirty="0"/>
              <a:t> the </a:t>
            </a:r>
            <a:r>
              <a:rPr lang="nl-NL" sz="2400" u="sng" dirty="0"/>
              <a:t>Routine RMM</a:t>
            </a:r>
          </a:p>
          <a:p>
            <a:pPr lvl="1" eaLnBrk="1" hangingPunct="1"/>
            <a:r>
              <a:rPr lang="nl-NL" sz="2400" dirty="0" err="1" smtClean="0"/>
              <a:t>If</a:t>
            </a:r>
            <a:r>
              <a:rPr lang="nl-NL" sz="2400" dirty="0" smtClean="0"/>
              <a:t> </a:t>
            </a:r>
            <a:r>
              <a:rPr lang="nl-NL" sz="2400" u="sng" dirty="0" err="1"/>
              <a:t>Additional</a:t>
            </a:r>
            <a:r>
              <a:rPr lang="nl-NL" sz="2400" u="sng" dirty="0"/>
              <a:t> </a:t>
            </a:r>
            <a:r>
              <a:rPr lang="nl-NL" sz="2400" u="sng" dirty="0" err="1" smtClean="0"/>
              <a:t>RMMs</a:t>
            </a:r>
            <a:r>
              <a:rPr lang="nl-NL" sz="2400" u="sng" dirty="0" smtClean="0"/>
              <a:t> </a:t>
            </a:r>
            <a:r>
              <a:rPr lang="nl-NL" sz="2400" dirty="0"/>
              <a:t>are </a:t>
            </a:r>
            <a:r>
              <a:rPr lang="nl-NL" sz="2400" dirty="0" err="1"/>
              <a:t>necessary</a:t>
            </a:r>
            <a:r>
              <a:rPr lang="nl-NL" sz="2400" dirty="0"/>
              <a:t>: </a:t>
            </a:r>
            <a:r>
              <a:rPr lang="nl-NL" sz="2400" dirty="0" err="1"/>
              <a:t>describe</a:t>
            </a:r>
            <a:r>
              <a:rPr lang="nl-NL" sz="2400" dirty="0"/>
              <a:t> these</a:t>
            </a:r>
          </a:p>
          <a:p>
            <a:pPr lvl="1" eaLnBrk="1" hangingPunct="1"/>
            <a:r>
              <a:rPr lang="nl-NL" sz="2400" dirty="0" err="1"/>
              <a:t>Describe</a:t>
            </a:r>
            <a:r>
              <a:rPr lang="nl-NL" sz="2400" dirty="0"/>
              <a:t> the </a:t>
            </a:r>
            <a:r>
              <a:rPr lang="nl-NL" sz="2400" dirty="0" err="1"/>
              <a:t>effectiveness</a:t>
            </a:r>
            <a:r>
              <a:rPr lang="nl-NL" sz="2400" dirty="0"/>
              <a:t> of the RMM</a:t>
            </a:r>
          </a:p>
          <a:p>
            <a:pPr lvl="2" eaLnBrk="1" hangingPunct="1"/>
            <a:endParaRPr lang="nl-NL" sz="1800" u="sng" dirty="0"/>
          </a:p>
          <a:p>
            <a:pPr lvl="2" eaLnBrk="1" hangingPunct="1"/>
            <a:r>
              <a:rPr lang="nl-NL" sz="1800" u="sng" dirty="0" err="1"/>
              <a:t>Outcome</a:t>
            </a:r>
            <a:r>
              <a:rPr lang="nl-NL" sz="1800" u="sng" dirty="0"/>
              <a:t> indicators</a:t>
            </a:r>
            <a:r>
              <a:rPr lang="nl-NL" sz="1800" dirty="0"/>
              <a:t>: </a:t>
            </a:r>
            <a:r>
              <a:rPr lang="nl-NL" sz="1800" dirty="0" err="1"/>
              <a:t>measurement</a:t>
            </a:r>
            <a:r>
              <a:rPr lang="nl-NL" sz="1800" dirty="0"/>
              <a:t> of overall level of risk control</a:t>
            </a:r>
            <a:endParaRPr lang="en-US" sz="1800" dirty="0"/>
          </a:p>
          <a:p>
            <a:pPr lvl="2" eaLnBrk="1" hangingPunct="1">
              <a:buFont typeface="Wingdings" charset="0"/>
              <a:buNone/>
            </a:pPr>
            <a:endParaRPr lang="nl-NL" sz="1800" dirty="0"/>
          </a:p>
          <a:p>
            <a:pPr lvl="2"/>
            <a:r>
              <a:rPr lang="nl-NL" sz="1800" u="sng" dirty="0" err="1"/>
              <a:t>Process</a:t>
            </a:r>
            <a:r>
              <a:rPr lang="nl-NL" sz="1800" u="sng" dirty="0"/>
              <a:t> indicators</a:t>
            </a:r>
            <a:r>
              <a:rPr lang="nl-NL" sz="1800" dirty="0"/>
              <a:t>: </a:t>
            </a:r>
            <a:r>
              <a:rPr lang="nl-NL" sz="1800" dirty="0" err="1"/>
              <a:t>provide</a:t>
            </a:r>
            <a:r>
              <a:rPr lang="nl-NL" sz="1800" dirty="0"/>
              <a:t> </a:t>
            </a:r>
            <a:r>
              <a:rPr lang="nl-NL" sz="1800" dirty="0" err="1"/>
              <a:t>insight</a:t>
            </a:r>
            <a:r>
              <a:rPr lang="nl-NL" sz="1800" dirty="0"/>
              <a:t> </a:t>
            </a:r>
            <a:r>
              <a:rPr lang="nl-NL" sz="1800" dirty="0" err="1"/>
              <a:t>into</a:t>
            </a:r>
            <a:r>
              <a:rPr lang="nl-NL" sz="1800" dirty="0"/>
              <a:t> </a:t>
            </a:r>
            <a:r>
              <a:rPr lang="nl-NL" sz="1800" dirty="0" err="1"/>
              <a:t>what</a:t>
            </a:r>
            <a:r>
              <a:rPr lang="nl-NL" sz="1800" dirty="0"/>
              <a:t> </a:t>
            </a:r>
            <a:r>
              <a:rPr lang="nl-NL" sz="1800" dirty="0" err="1"/>
              <a:t>extent</a:t>
            </a:r>
            <a:r>
              <a:rPr lang="nl-NL" sz="1800" dirty="0"/>
              <a:t> the </a:t>
            </a:r>
            <a:r>
              <a:rPr lang="nl-NL" sz="1800" dirty="0" err="1"/>
              <a:t>programme</a:t>
            </a:r>
            <a:r>
              <a:rPr lang="nl-NL" sz="1800" dirty="0"/>
              <a:t> has been </a:t>
            </a:r>
            <a:r>
              <a:rPr lang="nl-NL" sz="1800" dirty="0" err="1"/>
              <a:t>executed</a:t>
            </a:r>
            <a:r>
              <a:rPr lang="nl-NL" sz="1800" dirty="0"/>
              <a:t> as </a:t>
            </a:r>
            <a:r>
              <a:rPr lang="nl-NL" sz="1800" dirty="0" err="1"/>
              <a:t>planned</a:t>
            </a:r>
            <a:endParaRPr lang="nl-NL" sz="1800" dirty="0"/>
          </a:p>
          <a:p>
            <a:pPr lvl="2" eaLnBrk="1" hangingPunct="1"/>
            <a:endParaRPr lang="en-US" sz="1800" dirty="0"/>
          </a:p>
          <a:p>
            <a:pPr lvl="2" eaLnBrk="1" hangingPunct="1"/>
            <a:endParaRPr lang="en-US" sz="1800" dirty="0"/>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A3718FFB-2E3E-4C45-803A-7B0D4D0406E0}" type="slidenum">
              <a:rPr lang="en-US" sz="1200">
                <a:solidFill>
                  <a:srgbClr val="FFFFFF"/>
                </a:solidFill>
              </a:rPr>
              <a:pPr eaLnBrk="1" hangingPunct="1">
                <a:lnSpc>
                  <a:spcPct val="80000"/>
                </a:lnSpc>
              </a:pPr>
              <a:t>30</a:t>
            </a:fld>
            <a:endParaRPr lang="en-US" sz="1200">
              <a:solidFill>
                <a:srgbClr val="FFFFFF"/>
              </a:solidFill>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187624" y="188640"/>
            <a:ext cx="7340352" cy="864096"/>
          </a:xfrm>
        </p:spPr>
        <p:txBody>
          <a:bodyPr/>
          <a:lstStyle/>
          <a:p>
            <a:pPr algn="l"/>
            <a:r>
              <a:rPr lang="nl-NL" sz="4000" dirty="0" smtClean="0"/>
              <a:t>Summary </a:t>
            </a:r>
            <a:r>
              <a:rPr lang="nl-NL" sz="4000" dirty="0"/>
              <a:t>of </a:t>
            </a:r>
            <a:r>
              <a:rPr lang="nl-NL" sz="4000" dirty="0" err="1"/>
              <a:t>activities</a:t>
            </a:r>
            <a:r>
              <a:rPr lang="nl-NL" sz="4000" dirty="0"/>
              <a:t> (1/2)</a:t>
            </a:r>
            <a:endParaRPr lang="en-US" sz="4000" dirty="0"/>
          </a:p>
        </p:txBody>
      </p:sp>
      <p:sp>
        <p:nvSpPr>
          <p:cNvPr id="36867" name="Content Placeholder 2"/>
          <p:cNvSpPr>
            <a:spLocks noGrp="1"/>
          </p:cNvSpPr>
          <p:nvPr>
            <p:ph idx="1"/>
          </p:nvPr>
        </p:nvSpPr>
        <p:spPr>
          <a:xfrm>
            <a:off x="1115616" y="1340768"/>
            <a:ext cx="7848872" cy="4114800"/>
          </a:xfrm>
        </p:spPr>
        <p:txBody>
          <a:bodyPr/>
          <a:lstStyle/>
          <a:p>
            <a:r>
              <a:rPr lang="nl-NL" sz="2400" dirty="0" err="1"/>
              <a:t>Elements</a:t>
            </a:r>
            <a:r>
              <a:rPr lang="nl-NL" sz="2400" dirty="0"/>
              <a:t> </a:t>
            </a:r>
            <a:r>
              <a:rPr lang="nl-NL" sz="2400" dirty="0" err="1"/>
              <a:t>for</a:t>
            </a:r>
            <a:r>
              <a:rPr lang="nl-NL" sz="2400" dirty="0"/>
              <a:t> summary </a:t>
            </a:r>
            <a:r>
              <a:rPr lang="nl-NL" sz="2400" dirty="0" err="1"/>
              <a:t>tables</a:t>
            </a:r>
            <a:r>
              <a:rPr lang="nl-NL" sz="2400" dirty="0"/>
              <a:t> in the EPAR</a:t>
            </a:r>
          </a:p>
          <a:p>
            <a:pPr lvl="1"/>
            <a:r>
              <a:rPr lang="nl-NL" sz="2400" dirty="0"/>
              <a:t>Summary </a:t>
            </a:r>
            <a:r>
              <a:rPr lang="nl-NL" sz="2400" dirty="0" err="1"/>
              <a:t>table</a:t>
            </a:r>
            <a:r>
              <a:rPr lang="nl-NL" sz="2400" dirty="0"/>
              <a:t> of </a:t>
            </a:r>
            <a:r>
              <a:rPr lang="nl-NL" sz="2400" dirty="0" err="1"/>
              <a:t>safety</a:t>
            </a:r>
            <a:r>
              <a:rPr lang="nl-NL" sz="2400" dirty="0"/>
              <a:t> concerns</a:t>
            </a:r>
          </a:p>
          <a:p>
            <a:pPr lvl="1"/>
            <a:r>
              <a:rPr lang="nl-NL" sz="2400" dirty="0" err="1"/>
              <a:t>Table</a:t>
            </a:r>
            <a:r>
              <a:rPr lang="nl-NL" sz="2400" dirty="0"/>
              <a:t> of ongoing/</a:t>
            </a:r>
            <a:r>
              <a:rPr lang="nl-NL" sz="2400" dirty="0" err="1"/>
              <a:t>planned</a:t>
            </a:r>
            <a:r>
              <a:rPr lang="nl-NL" sz="2400" dirty="0"/>
              <a:t> PV studies/</a:t>
            </a:r>
            <a:r>
              <a:rPr lang="nl-NL" sz="2400" dirty="0" err="1"/>
              <a:t>activities</a:t>
            </a:r>
            <a:endParaRPr lang="nl-NL" sz="2400" dirty="0"/>
          </a:p>
          <a:p>
            <a:pPr lvl="1"/>
            <a:r>
              <a:rPr lang="nl-NL" sz="2400" dirty="0"/>
              <a:t>Summary of post-</a:t>
            </a:r>
            <a:r>
              <a:rPr lang="nl-NL" sz="2400" dirty="0" err="1"/>
              <a:t>authorisation</a:t>
            </a:r>
            <a:r>
              <a:rPr lang="nl-NL" sz="2400" dirty="0"/>
              <a:t> </a:t>
            </a:r>
            <a:r>
              <a:rPr lang="nl-NL" sz="2400" dirty="0" err="1"/>
              <a:t>efficacy</a:t>
            </a:r>
            <a:r>
              <a:rPr lang="nl-NL" sz="2400" dirty="0"/>
              <a:t> </a:t>
            </a:r>
            <a:r>
              <a:rPr lang="nl-NL" sz="2400" dirty="0" err="1"/>
              <a:t>development</a:t>
            </a:r>
            <a:r>
              <a:rPr lang="nl-NL" sz="2400" dirty="0"/>
              <a:t> plan</a:t>
            </a:r>
          </a:p>
          <a:p>
            <a:pPr lvl="1"/>
            <a:r>
              <a:rPr lang="nl-NL" sz="2400" dirty="0"/>
              <a:t>Summary of risk </a:t>
            </a:r>
            <a:r>
              <a:rPr lang="nl-NL" sz="2400" dirty="0" err="1"/>
              <a:t>minimisation</a:t>
            </a:r>
            <a:r>
              <a:rPr lang="nl-NL" sz="2400" dirty="0"/>
              <a:t> </a:t>
            </a:r>
            <a:r>
              <a:rPr lang="nl-NL" sz="2400" dirty="0" err="1"/>
              <a:t>measures</a:t>
            </a:r>
            <a:endParaRPr lang="en-US" sz="2400" dirty="0"/>
          </a:p>
          <a:p>
            <a:r>
              <a:rPr lang="nl-NL" sz="2400" dirty="0" err="1" smtClean="0"/>
              <a:t>Elements</a:t>
            </a:r>
            <a:r>
              <a:rPr lang="nl-NL" sz="2400" dirty="0" smtClean="0"/>
              <a:t> </a:t>
            </a:r>
            <a:r>
              <a:rPr lang="nl-NL" sz="2400" dirty="0" err="1"/>
              <a:t>for</a:t>
            </a:r>
            <a:r>
              <a:rPr lang="nl-NL" sz="2400" dirty="0"/>
              <a:t> a Public Summary</a:t>
            </a:r>
          </a:p>
          <a:p>
            <a:endParaRPr lang="nl-NL" sz="2400" dirty="0"/>
          </a:p>
          <a:p>
            <a:pPr lvl="1"/>
            <a:endParaRPr lang="nl-NL" sz="2400" dirty="0"/>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259632" y="188640"/>
            <a:ext cx="7268344" cy="864096"/>
          </a:xfrm>
        </p:spPr>
        <p:txBody>
          <a:bodyPr/>
          <a:lstStyle/>
          <a:p>
            <a:pPr algn="l"/>
            <a:r>
              <a:rPr lang="nl-NL" sz="4000" dirty="0" smtClean="0"/>
              <a:t>Summary </a:t>
            </a:r>
            <a:r>
              <a:rPr lang="nl-NL" sz="4000" dirty="0"/>
              <a:t>of </a:t>
            </a:r>
            <a:r>
              <a:rPr lang="nl-NL" sz="4000" dirty="0" err="1"/>
              <a:t>activities</a:t>
            </a:r>
            <a:r>
              <a:rPr lang="nl-NL" sz="4000" dirty="0"/>
              <a:t> (2/2)</a:t>
            </a:r>
            <a:endParaRPr lang="en-US" sz="4000" dirty="0"/>
          </a:p>
        </p:txBody>
      </p:sp>
      <p:sp>
        <p:nvSpPr>
          <p:cNvPr id="37891" name="Content Placeholder 2"/>
          <p:cNvSpPr>
            <a:spLocks noGrp="1"/>
          </p:cNvSpPr>
          <p:nvPr>
            <p:ph idx="1"/>
          </p:nvPr>
        </p:nvSpPr>
        <p:spPr>
          <a:xfrm>
            <a:off x="917575" y="1340768"/>
            <a:ext cx="8226425" cy="4495800"/>
          </a:xfrm>
        </p:spPr>
        <p:txBody>
          <a:bodyPr/>
          <a:lstStyle/>
          <a:p>
            <a:r>
              <a:rPr lang="nl-NL" sz="2400" dirty="0" err="1"/>
              <a:t>Elements</a:t>
            </a:r>
            <a:r>
              <a:rPr lang="nl-NL" sz="2400" dirty="0"/>
              <a:t> </a:t>
            </a:r>
            <a:r>
              <a:rPr lang="nl-NL" sz="2400" dirty="0" err="1"/>
              <a:t>for</a:t>
            </a:r>
            <a:r>
              <a:rPr lang="nl-NL" sz="2400" dirty="0"/>
              <a:t> a Public Summary (</a:t>
            </a:r>
            <a:r>
              <a:rPr lang="nl-NL" sz="2400" dirty="0" err="1"/>
              <a:t>lay</a:t>
            </a:r>
            <a:r>
              <a:rPr lang="nl-NL" sz="2400" dirty="0"/>
              <a:t> </a:t>
            </a:r>
            <a:r>
              <a:rPr lang="nl-NL" sz="2400" dirty="0" err="1"/>
              <a:t>language</a:t>
            </a:r>
            <a:r>
              <a:rPr lang="nl-NL" sz="2400" dirty="0"/>
              <a:t>!)</a:t>
            </a:r>
          </a:p>
          <a:p>
            <a:pPr lvl="1"/>
            <a:r>
              <a:rPr lang="nl-NL" sz="2400" dirty="0" err="1"/>
              <a:t>Overview</a:t>
            </a:r>
            <a:r>
              <a:rPr lang="nl-NL" sz="2400" dirty="0"/>
              <a:t> of </a:t>
            </a:r>
            <a:r>
              <a:rPr lang="nl-NL" sz="2400" dirty="0" err="1"/>
              <a:t>disease</a:t>
            </a:r>
            <a:r>
              <a:rPr lang="nl-NL" sz="2400" dirty="0"/>
              <a:t> </a:t>
            </a:r>
            <a:r>
              <a:rPr lang="nl-NL" sz="2400" dirty="0" err="1"/>
              <a:t>epidemiology</a:t>
            </a:r>
            <a:endParaRPr lang="nl-NL" sz="2400" dirty="0"/>
          </a:p>
          <a:p>
            <a:pPr lvl="1"/>
            <a:r>
              <a:rPr lang="nl-NL" sz="2400" dirty="0"/>
              <a:t>Summary of treatment benefits</a:t>
            </a:r>
          </a:p>
          <a:p>
            <a:pPr lvl="1"/>
            <a:r>
              <a:rPr lang="nl-NL" sz="2400" dirty="0"/>
              <a:t>Summary of </a:t>
            </a:r>
            <a:r>
              <a:rPr lang="nl-NL" sz="2400" dirty="0" err="1"/>
              <a:t>unknowns</a:t>
            </a:r>
            <a:r>
              <a:rPr lang="nl-NL" sz="2400" dirty="0"/>
              <a:t> </a:t>
            </a:r>
            <a:r>
              <a:rPr lang="nl-NL" sz="2400" dirty="0" err="1"/>
              <a:t>relating</a:t>
            </a:r>
            <a:r>
              <a:rPr lang="nl-NL" sz="2400" dirty="0"/>
              <a:t> </a:t>
            </a:r>
            <a:r>
              <a:rPr lang="nl-NL" sz="2400" dirty="0" err="1"/>
              <a:t>to</a:t>
            </a:r>
            <a:r>
              <a:rPr lang="nl-NL" sz="2400" dirty="0"/>
              <a:t> treatment benefit</a:t>
            </a:r>
          </a:p>
          <a:p>
            <a:pPr lvl="1"/>
            <a:r>
              <a:rPr lang="nl-NL" sz="2400" dirty="0"/>
              <a:t>Summary of </a:t>
            </a:r>
            <a:r>
              <a:rPr lang="nl-NL" sz="2400" dirty="0" err="1"/>
              <a:t>safety</a:t>
            </a:r>
            <a:r>
              <a:rPr lang="nl-NL" sz="2400" dirty="0"/>
              <a:t> concerns</a:t>
            </a:r>
          </a:p>
          <a:p>
            <a:pPr lvl="1"/>
            <a:r>
              <a:rPr lang="nl-NL" sz="2400" dirty="0"/>
              <a:t>Summary of risk </a:t>
            </a:r>
            <a:r>
              <a:rPr lang="nl-NL" sz="2400" dirty="0" err="1"/>
              <a:t>minimisation</a:t>
            </a:r>
            <a:r>
              <a:rPr lang="nl-NL" sz="2400" dirty="0"/>
              <a:t> </a:t>
            </a:r>
            <a:r>
              <a:rPr lang="nl-NL" sz="2400" dirty="0" err="1"/>
              <a:t>measures</a:t>
            </a:r>
            <a:endParaRPr lang="nl-NL" sz="2400" dirty="0"/>
          </a:p>
          <a:p>
            <a:pPr lvl="1"/>
            <a:r>
              <a:rPr lang="nl-NL" sz="2400" dirty="0" err="1"/>
              <a:t>Planned</a:t>
            </a:r>
            <a:r>
              <a:rPr lang="nl-NL" sz="2400" dirty="0"/>
              <a:t> post-</a:t>
            </a:r>
            <a:r>
              <a:rPr lang="nl-NL" sz="2400" dirty="0" err="1"/>
              <a:t>authorisation</a:t>
            </a:r>
            <a:r>
              <a:rPr lang="nl-NL" sz="2400" dirty="0"/>
              <a:t> </a:t>
            </a:r>
            <a:r>
              <a:rPr lang="nl-NL" sz="2400" dirty="0" err="1"/>
              <a:t>development</a:t>
            </a:r>
            <a:r>
              <a:rPr lang="nl-NL" sz="2400" dirty="0"/>
              <a:t> </a:t>
            </a:r>
            <a:r>
              <a:rPr lang="nl-NL" sz="2400" dirty="0" smtClean="0"/>
              <a:t>plan</a:t>
            </a:r>
          </a:p>
          <a:p>
            <a:pPr lvl="1"/>
            <a:r>
              <a:rPr lang="en-US" sz="2400" dirty="0"/>
              <a:t>Studies which are a condition of the marketing </a:t>
            </a:r>
            <a:r>
              <a:rPr lang="en-US" sz="2400" dirty="0" err="1" smtClean="0"/>
              <a:t>authorisation</a:t>
            </a:r>
            <a:r>
              <a:rPr lang="en-US" sz="2400" dirty="0" smtClean="0"/>
              <a:t> (if applicable)</a:t>
            </a:r>
          </a:p>
          <a:p>
            <a:pPr lvl="1"/>
            <a:r>
              <a:rPr lang="nl-NL" sz="2400" dirty="0" smtClean="0"/>
              <a:t>Summary </a:t>
            </a:r>
            <a:r>
              <a:rPr lang="nl-NL" sz="2400" dirty="0"/>
              <a:t>of changes </a:t>
            </a:r>
            <a:r>
              <a:rPr lang="nl-NL" sz="2400" dirty="0" err="1"/>
              <a:t>to</a:t>
            </a:r>
            <a:r>
              <a:rPr lang="nl-NL" sz="2400" dirty="0"/>
              <a:t> the RMP over time</a:t>
            </a:r>
            <a:endParaRPr lang="en-US" sz="2400" dirty="0"/>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259632" y="188640"/>
            <a:ext cx="7268344" cy="864096"/>
          </a:xfrm>
        </p:spPr>
        <p:txBody>
          <a:bodyPr/>
          <a:lstStyle/>
          <a:p>
            <a:pPr algn="l"/>
            <a:r>
              <a:rPr lang="nl-NL" sz="4000" dirty="0" err="1" smtClean="0"/>
              <a:t>Annexes</a:t>
            </a:r>
            <a:endParaRPr lang="en-US" sz="4000" dirty="0"/>
          </a:p>
        </p:txBody>
      </p:sp>
      <p:sp>
        <p:nvSpPr>
          <p:cNvPr id="37891" name="Content Placeholder 2"/>
          <p:cNvSpPr>
            <a:spLocks noGrp="1"/>
          </p:cNvSpPr>
          <p:nvPr>
            <p:ph idx="1"/>
          </p:nvPr>
        </p:nvSpPr>
        <p:spPr>
          <a:xfrm>
            <a:off x="899592" y="1309464"/>
            <a:ext cx="8352928" cy="4495800"/>
          </a:xfrm>
        </p:spPr>
        <p:txBody>
          <a:bodyPr/>
          <a:lstStyle/>
          <a:p>
            <a:r>
              <a:rPr lang="nl-NL" sz="1600" dirty="0" smtClean="0"/>
              <a:t>Annex </a:t>
            </a:r>
            <a:r>
              <a:rPr lang="nl-NL" sz="1600" dirty="0"/>
              <a:t>1: Interface </a:t>
            </a:r>
            <a:r>
              <a:rPr lang="nl-NL" sz="1600" dirty="0" err="1"/>
              <a:t>between</a:t>
            </a:r>
            <a:r>
              <a:rPr lang="nl-NL" sz="1600" dirty="0"/>
              <a:t> RMP </a:t>
            </a:r>
            <a:r>
              <a:rPr lang="nl-NL" sz="1600" dirty="0" err="1"/>
              <a:t>and</a:t>
            </a:r>
            <a:r>
              <a:rPr lang="nl-NL" sz="1600" dirty="0"/>
              <a:t> Eudravigilance/EPITT (</a:t>
            </a:r>
            <a:r>
              <a:rPr lang="nl-NL" sz="1600" dirty="0" err="1"/>
              <a:t>electronic</a:t>
            </a:r>
            <a:r>
              <a:rPr lang="nl-NL" sz="1600" dirty="0"/>
              <a:t> </a:t>
            </a:r>
            <a:r>
              <a:rPr lang="nl-NL" sz="1600" dirty="0" err="1"/>
              <a:t>only</a:t>
            </a:r>
            <a:r>
              <a:rPr lang="nl-NL" sz="1600" dirty="0"/>
              <a:t>)</a:t>
            </a:r>
          </a:p>
          <a:p>
            <a:r>
              <a:rPr lang="nl-NL" sz="1600" dirty="0" smtClean="0"/>
              <a:t>Annex </a:t>
            </a:r>
            <a:r>
              <a:rPr lang="nl-NL" sz="1600" dirty="0"/>
              <a:t>2: </a:t>
            </a:r>
            <a:r>
              <a:rPr lang="nl-NL" sz="1600" dirty="0" err="1"/>
              <a:t>Current</a:t>
            </a:r>
            <a:r>
              <a:rPr lang="nl-NL" sz="1600" dirty="0"/>
              <a:t> (or </a:t>
            </a:r>
            <a:r>
              <a:rPr lang="nl-NL" sz="1600" dirty="0" err="1" smtClean="0"/>
              <a:t>proposed</a:t>
            </a:r>
            <a:r>
              <a:rPr lang="nl-NL" sz="1600" dirty="0" smtClean="0"/>
              <a:t>) </a:t>
            </a:r>
            <a:r>
              <a:rPr lang="nl-NL" sz="1600" dirty="0" err="1"/>
              <a:t>local</a:t>
            </a:r>
            <a:r>
              <a:rPr lang="nl-NL" sz="1600" dirty="0"/>
              <a:t> </a:t>
            </a:r>
            <a:r>
              <a:rPr lang="nl-NL" sz="1600" dirty="0" smtClean="0"/>
              <a:t>SmPC </a:t>
            </a:r>
            <a:r>
              <a:rPr lang="nl-NL" sz="1600" dirty="0" err="1" smtClean="0"/>
              <a:t>and</a:t>
            </a:r>
            <a:r>
              <a:rPr lang="nl-NL" sz="1600" dirty="0" smtClean="0"/>
              <a:t> package </a:t>
            </a:r>
            <a:r>
              <a:rPr lang="nl-NL" sz="1600" dirty="0"/>
              <a:t>leaflet. </a:t>
            </a:r>
            <a:endParaRPr lang="nl-NL" sz="1600" dirty="0" smtClean="0"/>
          </a:p>
          <a:p>
            <a:r>
              <a:rPr lang="nl-NL" sz="1600" dirty="0" smtClean="0"/>
              <a:t>Annex </a:t>
            </a:r>
            <a:r>
              <a:rPr lang="nl-NL" sz="1600" dirty="0"/>
              <a:t>3: worldwide marketing </a:t>
            </a:r>
            <a:r>
              <a:rPr lang="nl-NL" sz="1600" dirty="0" err="1"/>
              <a:t>authorisation</a:t>
            </a:r>
            <a:r>
              <a:rPr lang="nl-NL" sz="1600" dirty="0"/>
              <a:t> status </a:t>
            </a:r>
            <a:r>
              <a:rPr lang="nl-NL" sz="1600" dirty="0" err="1"/>
              <a:t>by</a:t>
            </a:r>
            <a:r>
              <a:rPr lang="nl-NL" sz="1600" dirty="0"/>
              <a:t> country </a:t>
            </a:r>
            <a:endParaRPr lang="nl-NL" sz="1600" dirty="0" smtClean="0"/>
          </a:p>
          <a:p>
            <a:r>
              <a:rPr lang="nl-NL" sz="1600" dirty="0" smtClean="0"/>
              <a:t>Annex </a:t>
            </a:r>
            <a:r>
              <a:rPr lang="nl-NL" sz="1600" dirty="0"/>
              <a:t>4: Synopsis of </a:t>
            </a:r>
            <a:r>
              <a:rPr lang="nl-NL" sz="1600" dirty="0" err="1"/>
              <a:t>on-going</a:t>
            </a:r>
            <a:r>
              <a:rPr lang="nl-NL" sz="1600" dirty="0"/>
              <a:t> </a:t>
            </a:r>
            <a:r>
              <a:rPr lang="nl-NL" sz="1600" dirty="0" err="1"/>
              <a:t>and</a:t>
            </a:r>
            <a:r>
              <a:rPr lang="nl-NL" sz="1600" dirty="0"/>
              <a:t> </a:t>
            </a:r>
            <a:r>
              <a:rPr lang="nl-NL" sz="1600" dirty="0" err="1"/>
              <a:t>completed</a:t>
            </a:r>
            <a:r>
              <a:rPr lang="nl-NL" sz="1600" dirty="0"/>
              <a:t> </a:t>
            </a:r>
            <a:r>
              <a:rPr lang="nl-NL" sz="1600" dirty="0" err="1"/>
              <a:t>clinical</a:t>
            </a:r>
            <a:r>
              <a:rPr lang="nl-NL" sz="1600" dirty="0"/>
              <a:t> trial </a:t>
            </a:r>
            <a:r>
              <a:rPr lang="nl-NL" sz="1600" dirty="0" err="1"/>
              <a:t>programme</a:t>
            </a:r>
            <a:r>
              <a:rPr lang="nl-NL" sz="1600" dirty="0"/>
              <a:t>.</a:t>
            </a:r>
          </a:p>
          <a:p>
            <a:r>
              <a:rPr lang="nl-NL" sz="1600" dirty="0" smtClean="0"/>
              <a:t>Annex </a:t>
            </a:r>
            <a:r>
              <a:rPr lang="nl-NL" sz="1600" dirty="0"/>
              <a:t>5: Synopsis of </a:t>
            </a:r>
            <a:r>
              <a:rPr lang="nl-NL" sz="1600" dirty="0" err="1"/>
              <a:t>on-going</a:t>
            </a:r>
            <a:r>
              <a:rPr lang="nl-NL" sz="1600" dirty="0"/>
              <a:t> </a:t>
            </a:r>
            <a:r>
              <a:rPr lang="nl-NL" sz="1600" dirty="0" err="1"/>
              <a:t>and</a:t>
            </a:r>
            <a:r>
              <a:rPr lang="nl-NL" sz="1600" dirty="0"/>
              <a:t> </a:t>
            </a:r>
            <a:r>
              <a:rPr lang="nl-NL" sz="1600" dirty="0" err="1"/>
              <a:t>completed</a:t>
            </a:r>
            <a:r>
              <a:rPr lang="nl-NL" sz="1600" dirty="0"/>
              <a:t> </a:t>
            </a:r>
            <a:r>
              <a:rPr lang="nl-NL" sz="1600" dirty="0" err="1"/>
              <a:t>pharmacoepidemiological</a:t>
            </a:r>
            <a:r>
              <a:rPr lang="nl-NL" sz="1600" dirty="0"/>
              <a:t> </a:t>
            </a:r>
            <a:r>
              <a:rPr lang="nl-NL" sz="1600" dirty="0" err="1"/>
              <a:t>study</a:t>
            </a:r>
            <a:r>
              <a:rPr lang="nl-NL" sz="1600" dirty="0"/>
              <a:t> </a:t>
            </a:r>
            <a:r>
              <a:rPr lang="nl-NL" sz="1600" dirty="0" err="1"/>
              <a:t>programme</a:t>
            </a:r>
            <a:r>
              <a:rPr lang="nl-NL" sz="1600" dirty="0"/>
              <a:t>.</a:t>
            </a:r>
          </a:p>
          <a:p>
            <a:r>
              <a:rPr lang="nl-NL" sz="1600" dirty="0" smtClean="0"/>
              <a:t>Annex </a:t>
            </a:r>
            <a:r>
              <a:rPr lang="nl-NL" sz="1600" dirty="0"/>
              <a:t>6: </a:t>
            </a:r>
            <a:r>
              <a:rPr lang="nl-NL" sz="1600" dirty="0" err="1"/>
              <a:t>Protocols</a:t>
            </a:r>
            <a:r>
              <a:rPr lang="nl-NL" sz="1600" dirty="0"/>
              <a:t> </a:t>
            </a:r>
            <a:r>
              <a:rPr lang="nl-NL" sz="1600" dirty="0" err="1"/>
              <a:t>for</a:t>
            </a:r>
            <a:r>
              <a:rPr lang="nl-NL" sz="1600" dirty="0"/>
              <a:t> </a:t>
            </a:r>
            <a:r>
              <a:rPr lang="nl-NL" sz="1600" dirty="0" err="1"/>
              <a:t>proposed</a:t>
            </a:r>
            <a:r>
              <a:rPr lang="nl-NL" sz="1600" dirty="0"/>
              <a:t> </a:t>
            </a:r>
            <a:r>
              <a:rPr lang="nl-NL" sz="1600" dirty="0" err="1"/>
              <a:t>and</a:t>
            </a:r>
            <a:r>
              <a:rPr lang="nl-NL" sz="1600" dirty="0"/>
              <a:t> </a:t>
            </a:r>
            <a:r>
              <a:rPr lang="nl-NL" sz="1600" dirty="0" err="1"/>
              <a:t>on-going</a:t>
            </a:r>
            <a:r>
              <a:rPr lang="nl-NL" sz="1600" dirty="0"/>
              <a:t> studies in </a:t>
            </a:r>
            <a:r>
              <a:rPr lang="nl-NL" sz="1600" dirty="0" err="1"/>
              <a:t>categories</a:t>
            </a:r>
            <a:r>
              <a:rPr lang="nl-NL" sz="1600" dirty="0"/>
              <a:t> 1-3 </a:t>
            </a:r>
            <a:r>
              <a:rPr lang="nl-NL" sz="1600" dirty="0" smtClean="0"/>
              <a:t>in </a:t>
            </a:r>
            <a:r>
              <a:rPr lang="nl-NL" sz="1600" dirty="0"/>
              <a:t>RMP part III.</a:t>
            </a:r>
          </a:p>
          <a:p>
            <a:r>
              <a:rPr lang="nl-NL" sz="1600" dirty="0"/>
              <a:t>A</a:t>
            </a:r>
            <a:r>
              <a:rPr lang="nl-NL" sz="1600" dirty="0" smtClean="0"/>
              <a:t>nnex </a:t>
            </a:r>
            <a:r>
              <a:rPr lang="nl-NL" sz="1600" dirty="0"/>
              <a:t>7: </a:t>
            </a:r>
            <a:r>
              <a:rPr lang="nl-NL" sz="1600" dirty="0" err="1"/>
              <a:t>Specific</a:t>
            </a:r>
            <a:r>
              <a:rPr lang="nl-NL" sz="1600" dirty="0"/>
              <a:t> adverse event follow-up </a:t>
            </a:r>
            <a:r>
              <a:rPr lang="nl-NL" sz="1600" dirty="0" err="1"/>
              <a:t>forms</a:t>
            </a:r>
            <a:r>
              <a:rPr lang="nl-NL" sz="1600" dirty="0"/>
              <a:t>.</a:t>
            </a:r>
          </a:p>
          <a:p>
            <a:r>
              <a:rPr lang="nl-NL" sz="1600" dirty="0" smtClean="0"/>
              <a:t>Annex </a:t>
            </a:r>
            <a:r>
              <a:rPr lang="nl-NL" sz="1600" dirty="0"/>
              <a:t>8: </a:t>
            </a:r>
            <a:r>
              <a:rPr lang="nl-NL" sz="1600" dirty="0" err="1"/>
              <a:t>Protocols</a:t>
            </a:r>
            <a:r>
              <a:rPr lang="nl-NL" sz="1600" dirty="0"/>
              <a:t> </a:t>
            </a:r>
            <a:r>
              <a:rPr lang="nl-NL" sz="1600" dirty="0" err="1"/>
              <a:t>for</a:t>
            </a:r>
            <a:r>
              <a:rPr lang="nl-NL" sz="1600" dirty="0"/>
              <a:t> </a:t>
            </a:r>
            <a:r>
              <a:rPr lang="nl-NL" sz="1600" dirty="0" err="1"/>
              <a:t>proposed</a:t>
            </a:r>
            <a:r>
              <a:rPr lang="nl-NL" sz="1600" dirty="0"/>
              <a:t> </a:t>
            </a:r>
            <a:r>
              <a:rPr lang="nl-NL" sz="1600" dirty="0" err="1"/>
              <a:t>and</a:t>
            </a:r>
            <a:r>
              <a:rPr lang="nl-NL" sz="1600" dirty="0"/>
              <a:t> </a:t>
            </a:r>
            <a:r>
              <a:rPr lang="nl-NL" sz="1600" dirty="0" err="1"/>
              <a:t>on-going</a:t>
            </a:r>
            <a:r>
              <a:rPr lang="nl-NL" sz="1600" dirty="0"/>
              <a:t> studies in RMP part IV.</a:t>
            </a:r>
          </a:p>
          <a:p>
            <a:r>
              <a:rPr lang="nl-NL" sz="1600" dirty="0" smtClean="0"/>
              <a:t>Annex </a:t>
            </a:r>
            <a:r>
              <a:rPr lang="nl-NL" sz="1600" dirty="0"/>
              <a:t>9: Synopsis of </a:t>
            </a:r>
            <a:r>
              <a:rPr lang="nl-NL" sz="1600" dirty="0" err="1"/>
              <a:t>newly</a:t>
            </a:r>
            <a:r>
              <a:rPr lang="nl-NL" sz="1600" dirty="0"/>
              <a:t> </a:t>
            </a:r>
            <a:r>
              <a:rPr lang="nl-NL" sz="1600" dirty="0" err="1"/>
              <a:t>available</a:t>
            </a:r>
            <a:r>
              <a:rPr lang="nl-NL" sz="1600" dirty="0"/>
              <a:t> </a:t>
            </a:r>
            <a:r>
              <a:rPr lang="nl-NL" sz="1600" dirty="0" err="1"/>
              <a:t>study</a:t>
            </a:r>
            <a:r>
              <a:rPr lang="nl-NL" sz="1600" dirty="0"/>
              <a:t> </a:t>
            </a:r>
            <a:r>
              <a:rPr lang="nl-NL" sz="1600" dirty="0" err="1"/>
              <a:t>reports</a:t>
            </a:r>
            <a:r>
              <a:rPr lang="nl-NL" sz="1600" dirty="0"/>
              <a:t> </a:t>
            </a:r>
            <a:r>
              <a:rPr lang="nl-NL" sz="1600" dirty="0" err="1"/>
              <a:t>for</a:t>
            </a:r>
            <a:r>
              <a:rPr lang="nl-NL" sz="1600" dirty="0"/>
              <a:t> RMP </a:t>
            </a:r>
            <a:r>
              <a:rPr lang="nl-NL" sz="1600" dirty="0" err="1"/>
              <a:t>parts</a:t>
            </a:r>
            <a:r>
              <a:rPr lang="nl-NL" sz="1600" dirty="0"/>
              <a:t> III-IV.</a:t>
            </a:r>
          </a:p>
          <a:p>
            <a:r>
              <a:rPr lang="nl-NL" sz="1600" dirty="0" smtClean="0"/>
              <a:t>Annex </a:t>
            </a:r>
            <a:r>
              <a:rPr lang="nl-NL" sz="1600" dirty="0"/>
              <a:t>10: Details of </a:t>
            </a:r>
            <a:r>
              <a:rPr lang="nl-NL" sz="1600" dirty="0" err="1"/>
              <a:t>proposed</a:t>
            </a:r>
            <a:r>
              <a:rPr lang="nl-NL" sz="1600" dirty="0"/>
              <a:t> </a:t>
            </a:r>
            <a:r>
              <a:rPr lang="nl-NL" sz="1600" dirty="0" err="1"/>
              <a:t>additional</a:t>
            </a:r>
            <a:r>
              <a:rPr lang="nl-NL" sz="1600" dirty="0"/>
              <a:t> risk </a:t>
            </a:r>
            <a:r>
              <a:rPr lang="nl-NL" sz="1600" dirty="0" err="1"/>
              <a:t>minimisation</a:t>
            </a:r>
            <a:r>
              <a:rPr lang="nl-NL" sz="1600" dirty="0"/>
              <a:t> </a:t>
            </a:r>
            <a:r>
              <a:rPr lang="nl-NL" sz="1600" dirty="0" err="1"/>
              <a:t>activities</a:t>
            </a:r>
            <a:r>
              <a:rPr lang="nl-NL" sz="1600" dirty="0"/>
              <a:t> (</a:t>
            </a:r>
            <a:r>
              <a:rPr lang="nl-NL" sz="1600" dirty="0" err="1"/>
              <a:t>if</a:t>
            </a:r>
            <a:r>
              <a:rPr lang="nl-NL" sz="1600" dirty="0"/>
              <a:t> </a:t>
            </a:r>
            <a:r>
              <a:rPr lang="nl-NL" sz="1600" dirty="0" err="1"/>
              <a:t>applicable</a:t>
            </a:r>
            <a:r>
              <a:rPr lang="nl-NL" sz="1600" dirty="0"/>
              <a:t>).</a:t>
            </a:r>
          </a:p>
          <a:p>
            <a:r>
              <a:rPr lang="nl-NL" sz="1600" dirty="0" smtClean="0"/>
              <a:t>Annex </a:t>
            </a:r>
            <a:r>
              <a:rPr lang="nl-NL" sz="1600" dirty="0"/>
              <a:t>11: </a:t>
            </a:r>
            <a:r>
              <a:rPr lang="nl-NL" sz="1600" dirty="0" err="1"/>
              <a:t>Mock</a:t>
            </a:r>
            <a:r>
              <a:rPr lang="nl-NL" sz="1600" dirty="0"/>
              <a:t> up </a:t>
            </a:r>
            <a:r>
              <a:rPr lang="nl-NL" sz="1600" dirty="0" err="1"/>
              <a:t>examples</a:t>
            </a:r>
            <a:r>
              <a:rPr lang="nl-NL" sz="1600" dirty="0"/>
              <a:t> </a:t>
            </a:r>
            <a:r>
              <a:rPr lang="nl-NL" sz="1600" dirty="0" smtClean="0"/>
              <a:t>of </a:t>
            </a:r>
            <a:r>
              <a:rPr lang="nl-NL" sz="1600" dirty="0"/>
              <a:t>the </a:t>
            </a:r>
            <a:r>
              <a:rPr lang="nl-NL" sz="1600" dirty="0" err="1"/>
              <a:t>material</a:t>
            </a:r>
            <a:r>
              <a:rPr lang="nl-NL" sz="1600" dirty="0"/>
              <a:t> </a:t>
            </a:r>
            <a:r>
              <a:rPr lang="nl-NL" sz="1600" dirty="0" err="1"/>
              <a:t>provided</a:t>
            </a:r>
            <a:r>
              <a:rPr lang="nl-NL" sz="1600" dirty="0"/>
              <a:t> </a:t>
            </a:r>
            <a:r>
              <a:rPr lang="nl-NL" sz="1600" dirty="0" err="1"/>
              <a:t>to</a:t>
            </a:r>
            <a:r>
              <a:rPr lang="nl-NL" sz="1600" dirty="0"/>
              <a:t> </a:t>
            </a:r>
            <a:r>
              <a:rPr lang="nl-NL" sz="1600" dirty="0" err="1" smtClean="0"/>
              <a:t>HCPs</a:t>
            </a:r>
            <a:r>
              <a:rPr lang="nl-NL" sz="1600" dirty="0" smtClean="0"/>
              <a:t> </a:t>
            </a:r>
            <a:r>
              <a:rPr lang="nl-NL" sz="1600" dirty="0" err="1" smtClean="0"/>
              <a:t>and</a:t>
            </a:r>
            <a:r>
              <a:rPr lang="nl-NL" sz="1600" dirty="0" smtClean="0"/>
              <a:t> </a:t>
            </a:r>
            <a:r>
              <a:rPr lang="nl-NL" sz="1600" dirty="0" err="1"/>
              <a:t>patients</a:t>
            </a:r>
            <a:r>
              <a:rPr lang="nl-NL" sz="1600" dirty="0"/>
              <a:t> </a:t>
            </a:r>
            <a:endParaRPr lang="nl-NL" sz="1600" dirty="0" smtClean="0"/>
          </a:p>
          <a:p>
            <a:r>
              <a:rPr lang="nl-NL" sz="1600" dirty="0" smtClean="0"/>
              <a:t>Annex </a:t>
            </a:r>
            <a:r>
              <a:rPr lang="nl-NL" sz="1600" dirty="0"/>
              <a:t>12: </a:t>
            </a:r>
            <a:r>
              <a:rPr lang="nl-NL" sz="1600" dirty="0" err="1"/>
              <a:t>Other</a:t>
            </a:r>
            <a:r>
              <a:rPr lang="nl-NL" sz="1600" dirty="0"/>
              <a:t> </a:t>
            </a:r>
            <a:r>
              <a:rPr lang="nl-NL" sz="1600" dirty="0" err="1"/>
              <a:t>supporting</a:t>
            </a:r>
            <a:r>
              <a:rPr lang="nl-NL" sz="1600" dirty="0"/>
              <a:t> data (</a:t>
            </a:r>
            <a:r>
              <a:rPr lang="nl-NL" sz="1600" dirty="0" err="1"/>
              <a:t>including</a:t>
            </a:r>
            <a:r>
              <a:rPr lang="nl-NL" sz="1600" dirty="0"/>
              <a:t> </a:t>
            </a:r>
            <a:r>
              <a:rPr lang="nl-NL" sz="1600" dirty="0" err="1"/>
              <a:t>referenced</a:t>
            </a:r>
            <a:r>
              <a:rPr lang="nl-NL" sz="1600" dirty="0"/>
              <a:t> </a:t>
            </a:r>
            <a:r>
              <a:rPr lang="nl-NL" sz="1600" dirty="0" err="1"/>
              <a:t>material</a:t>
            </a:r>
            <a:r>
              <a:rPr lang="nl-NL" sz="1600" dirty="0"/>
              <a:t>).</a:t>
            </a:r>
            <a:endParaRPr lang="en-US" sz="1600" dirty="0"/>
          </a:p>
        </p:txBody>
      </p:sp>
      <p:sp>
        <p:nvSpPr>
          <p:cNvPr id="4"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5"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6"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2335048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259632" y="188640"/>
            <a:ext cx="7268344" cy="864096"/>
          </a:xfrm>
        </p:spPr>
        <p:txBody>
          <a:bodyPr/>
          <a:lstStyle/>
          <a:p>
            <a:pPr algn="l"/>
            <a:r>
              <a:rPr lang="nl-NL" sz="4000" dirty="0" err="1" smtClean="0"/>
              <a:t>Specific</a:t>
            </a:r>
            <a:r>
              <a:rPr lang="nl-NL" sz="4000" dirty="0" smtClean="0"/>
              <a:t> content </a:t>
            </a:r>
            <a:r>
              <a:rPr lang="nl-NL" sz="4000" dirty="0" err="1" smtClean="0"/>
              <a:t>requirements</a:t>
            </a:r>
            <a:endParaRPr lang="en-US" sz="4000" dirty="0"/>
          </a:p>
        </p:txBody>
      </p:sp>
      <p:sp>
        <p:nvSpPr>
          <p:cNvPr id="37891" name="Content Placeholder 2"/>
          <p:cNvSpPr>
            <a:spLocks noGrp="1"/>
          </p:cNvSpPr>
          <p:nvPr>
            <p:ph idx="1"/>
          </p:nvPr>
        </p:nvSpPr>
        <p:spPr>
          <a:xfrm>
            <a:off x="899592" y="1309464"/>
            <a:ext cx="7632848" cy="4495800"/>
          </a:xfrm>
        </p:spPr>
        <p:txBody>
          <a:bodyPr/>
          <a:lstStyle/>
          <a:p>
            <a:r>
              <a:rPr lang="nl-NL" sz="2000" dirty="0" smtClean="0"/>
              <a:t>Are </a:t>
            </a:r>
            <a:r>
              <a:rPr lang="nl-NL" sz="2000" dirty="0" err="1" smtClean="0"/>
              <a:t>depending</a:t>
            </a:r>
            <a:r>
              <a:rPr lang="nl-NL" sz="2000" dirty="0" smtClean="0"/>
              <a:t> on the type of new </a:t>
            </a:r>
            <a:r>
              <a:rPr lang="nl-NL" sz="2000" dirty="0" err="1" smtClean="0"/>
              <a:t>application</a:t>
            </a:r>
            <a:r>
              <a:rPr lang="nl-NL" sz="2000" dirty="0" smtClean="0"/>
              <a:t>:</a:t>
            </a:r>
            <a:endParaRPr lang="en-US" sz="2000" dirty="0"/>
          </a:p>
        </p:txBody>
      </p:sp>
      <p:pic>
        <p:nvPicPr>
          <p:cNvPr id="2" name="Picture 1" descr="Screen Shot 2015-07-27 at 21.44.0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40160" y="1731548"/>
            <a:ext cx="7668344" cy="418037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896943410"/>
              </p:ext>
            </p:extLst>
          </p:nvPr>
        </p:nvGraphicFramePr>
        <p:xfrm>
          <a:off x="1187624" y="3933056"/>
          <a:ext cx="720080" cy="2376264"/>
        </p:xfrm>
        <a:graphic>
          <a:graphicData uri="http://schemas.openxmlformats.org/drawingml/2006/table">
            <a:tbl>
              <a:tblPr/>
              <a:tblGrid>
                <a:gridCol w="720080"/>
              </a:tblGrid>
              <a:tr h="2376264">
                <a:tc>
                  <a:txBody>
                    <a:bodyPr/>
                    <a:lstStyle/>
                    <a:p>
                      <a:pPr>
                        <a:lnSpc>
                          <a:spcPct val="150000"/>
                        </a:lnSpc>
                      </a:pPr>
                      <a:r>
                        <a:rPr lang="en-US" sz="1050" b="1" dirty="0" smtClean="0">
                          <a:latin typeface="Arial"/>
                          <a:cs typeface="Arial"/>
                        </a:rPr>
                        <a:t> </a:t>
                      </a:r>
                      <a:r>
                        <a:rPr lang="en-US" sz="1050" b="1" dirty="0" smtClean="0">
                          <a:latin typeface="Arial Black"/>
                          <a:cs typeface="Arial Black"/>
                        </a:rPr>
                        <a:t> 8(3)</a:t>
                      </a:r>
                    </a:p>
                    <a:p>
                      <a:pPr>
                        <a:lnSpc>
                          <a:spcPct val="150000"/>
                        </a:lnSpc>
                      </a:pPr>
                      <a:r>
                        <a:rPr lang="en-US" sz="1050" b="1" dirty="0" smtClean="0">
                          <a:latin typeface="Arial Black"/>
                          <a:cs typeface="Arial Black"/>
                        </a:rPr>
                        <a:t>10(4)</a:t>
                      </a:r>
                    </a:p>
                    <a:p>
                      <a:pPr>
                        <a:lnSpc>
                          <a:spcPct val="150000"/>
                        </a:lnSpc>
                      </a:pPr>
                      <a:r>
                        <a:rPr lang="en-US" sz="1050" b="1" dirty="0" smtClean="0">
                          <a:latin typeface="Arial Black"/>
                          <a:cs typeface="Arial Black"/>
                        </a:rPr>
                        <a:t>  10c</a:t>
                      </a:r>
                    </a:p>
                    <a:p>
                      <a:pPr>
                        <a:lnSpc>
                          <a:spcPct val="150000"/>
                        </a:lnSpc>
                      </a:pPr>
                      <a:r>
                        <a:rPr lang="en-US" sz="1050" b="1" dirty="0" smtClean="0">
                          <a:latin typeface="Arial Black"/>
                          <a:cs typeface="Arial Black"/>
                        </a:rPr>
                        <a:t>10(1)</a:t>
                      </a:r>
                    </a:p>
                    <a:p>
                      <a:pPr>
                        <a:lnSpc>
                          <a:spcPct val="150000"/>
                        </a:lnSpc>
                      </a:pPr>
                      <a:r>
                        <a:rPr lang="en-US" sz="1050" b="1" dirty="0" smtClean="0">
                          <a:latin typeface="Arial Black"/>
                          <a:cs typeface="Arial Black"/>
                        </a:rPr>
                        <a:t>10(3)</a:t>
                      </a:r>
                    </a:p>
                    <a:p>
                      <a:pPr>
                        <a:lnSpc>
                          <a:spcPct val="150000"/>
                        </a:lnSpc>
                      </a:pPr>
                      <a:r>
                        <a:rPr lang="en-US" sz="1050" b="1" dirty="0" smtClean="0">
                          <a:latin typeface="Arial Black"/>
                          <a:cs typeface="Arial Black"/>
                        </a:rPr>
                        <a:t>  10b</a:t>
                      </a:r>
                    </a:p>
                    <a:p>
                      <a:pPr>
                        <a:lnSpc>
                          <a:spcPct val="150000"/>
                        </a:lnSpc>
                      </a:pPr>
                      <a:r>
                        <a:rPr lang="en-US" sz="1050" b="1" dirty="0" smtClean="0">
                          <a:latin typeface="Arial Black"/>
                          <a:cs typeface="Arial Black"/>
                        </a:rPr>
                        <a:t>  10a</a:t>
                      </a:r>
                    </a:p>
                    <a:p>
                      <a:pPr>
                        <a:lnSpc>
                          <a:spcPct val="150000"/>
                        </a:lnSpc>
                      </a:pPr>
                      <a:endParaRPr lang="en-US" sz="1050" b="1" dirty="0">
                        <a:latin typeface="Arial"/>
                        <a:cs typeface="Aria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3211970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59632" y="188640"/>
            <a:ext cx="7268344" cy="864096"/>
          </a:xfrm>
        </p:spPr>
        <p:txBody>
          <a:bodyPr/>
          <a:lstStyle/>
          <a:p>
            <a:pPr algn="l" eaLnBrk="1" hangingPunct="1"/>
            <a:r>
              <a:rPr lang="nl-NL" sz="4000" dirty="0"/>
              <a:t>How </a:t>
            </a:r>
            <a:r>
              <a:rPr lang="nl-NL" sz="4000" dirty="0" err="1"/>
              <a:t>to</a:t>
            </a:r>
            <a:r>
              <a:rPr lang="nl-NL" sz="4000" dirty="0"/>
              <a:t> </a:t>
            </a:r>
            <a:r>
              <a:rPr lang="nl-NL" sz="4000" dirty="0" err="1"/>
              <a:t>prepare</a:t>
            </a:r>
            <a:r>
              <a:rPr lang="nl-NL" sz="4000" dirty="0"/>
              <a:t> the RMP?</a:t>
            </a:r>
          </a:p>
        </p:txBody>
      </p:sp>
      <p:sp>
        <p:nvSpPr>
          <p:cNvPr id="46083" name="Rectangle 3"/>
          <p:cNvSpPr>
            <a:spLocks noGrp="1" noChangeArrowheads="1"/>
          </p:cNvSpPr>
          <p:nvPr>
            <p:ph idx="1"/>
          </p:nvPr>
        </p:nvSpPr>
        <p:spPr>
          <a:xfrm>
            <a:off x="1259632" y="1412776"/>
            <a:ext cx="7772400" cy="4114800"/>
          </a:xfrm>
        </p:spPr>
        <p:txBody>
          <a:bodyPr/>
          <a:lstStyle/>
          <a:p>
            <a:pPr eaLnBrk="1" hangingPunct="1"/>
            <a:r>
              <a:rPr lang="en-US" dirty="0"/>
              <a:t>Follow the SOP / procedure from your company …</a:t>
            </a:r>
          </a:p>
          <a:p>
            <a:pPr eaLnBrk="1" hangingPunct="1">
              <a:buFontTx/>
              <a:buNone/>
            </a:pPr>
            <a:endParaRPr lang="en-US" dirty="0"/>
          </a:p>
          <a:p>
            <a:pPr eaLnBrk="1" hangingPunct="1">
              <a:buFontTx/>
              <a:buNone/>
            </a:pPr>
            <a:r>
              <a:rPr lang="en-US" dirty="0"/>
              <a:t>	… but use the EU RMP template			</a:t>
            </a:r>
            <a:r>
              <a:rPr lang="en-US" sz="2000" dirty="0"/>
              <a:t>(http://</a:t>
            </a:r>
            <a:r>
              <a:rPr lang="en-US" sz="2000" dirty="0" err="1"/>
              <a:t>www.ema.europa.eu</a:t>
            </a:r>
            <a:r>
              <a:rPr lang="en-US" sz="2000" dirty="0"/>
              <a:t>/</a:t>
            </a:r>
            <a:r>
              <a:rPr lang="en-US" sz="2000" dirty="0" err="1"/>
              <a:t>ema</a:t>
            </a:r>
            <a:r>
              <a:rPr lang="en-US" sz="2000" dirty="0"/>
              <a:t>/</a:t>
            </a:r>
            <a:r>
              <a:rPr lang="en-US" sz="2000" dirty="0" err="1"/>
              <a:t>index.jsp?curl</a:t>
            </a:r>
            <a:r>
              <a:rPr lang="en-US" sz="2000" dirty="0"/>
              <a:t>=pages/regulation/</a:t>
            </a:r>
            <a:r>
              <a:rPr lang="en-US" sz="2000" dirty="0" err="1"/>
              <a:t>document_listing</a:t>
            </a:r>
            <a:r>
              <a:rPr lang="en-US" sz="2000" dirty="0"/>
              <a:t>/document_listing_000199.jsp&amp;mid=WC0b01ac05800250b3)</a:t>
            </a:r>
          </a:p>
          <a:p>
            <a:pPr eaLnBrk="1" hangingPunct="1">
              <a:buFontTx/>
              <a:buNone/>
            </a:pPr>
            <a:endParaRPr lang="en-US" sz="2000" dirty="0"/>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59632" y="188640"/>
            <a:ext cx="7268344" cy="864096"/>
          </a:xfrm>
        </p:spPr>
        <p:txBody>
          <a:bodyPr/>
          <a:lstStyle/>
          <a:p>
            <a:pPr algn="l" eaLnBrk="1" hangingPunct="1"/>
            <a:r>
              <a:rPr lang="nl-NL" sz="4000" dirty="0"/>
              <a:t>How </a:t>
            </a:r>
            <a:r>
              <a:rPr lang="nl-NL" sz="4000" dirty="0" err="1"/>
              <a:t>to</a:t>
            </a:r>
            <a:r>
              <a:rPr lang="nl-NL" sz="4000" dirty="0"/>
              <a:t> </a:t>
            </a:r>
            <a:r>
              <a:rPr lang="nl-NL" sz="4000" dirty="0" err="1"/>
              <a:t>prepare</a:t>
            </a:r>
            <a:r>
              <a:rPr lang="nl-NL" sz="4000" dirty="0"/>
              <a:t> the RMP?</a:t>
            </a:r>
          </a:p>
        </p:txBody>
      </p:sp>
      <p:sp>
        <p:nvSpPr>
          <p:cNvPr id="46083" name="Rectangle 3"/>
          <p:cNvSpPr>
            <a:spLocks noGrp="1" noChangeArrowheads="1"/>
          </p:cNvSpPr>
          <p:nvPr>
            <p:ph idx="1"/>
          </p:nvPr>
        </p:nvSpPr>
        <p:spPr>
          <a:xfrm>
            <a:off x="1259632" y="1412776"/>
            <a:ext cx="7772400" cy="4392488"/>
          </a:xfrm>
        </p:spPr>
        <p:txBody>
          <a:bodyPr/>
          <a:lstStyle/>
          <a:p>
            <a:pPr eaLnBrk="1" hangingPunct="1"/>
            <a:r>
              <a:rPr lang="en-US" sz="2000" dirty="0" smtClean="0"/>
              <a:t>What’s changing? – draft GVP V soon open for consultation*:</a:t>
            </a:r>
          </a:p>
          <a:p>
            <a:r>
              <a:rPr lang="en-US" sz="1600" dirty="0" smtClean="0"/>
              <a:t>Replaced </a:t>
            </a:r>
            <a:r>
              <a:rPr lang="en-US" sz="1600" dirty="0"/>
              <a:t>table with detailed </a:t>
            </a:r>
            <a:r>
              <a:rPr lang="en-US" sz="1600" dirty="0" smtClean="0"/>
              <a:t>description</a:t>
            </a:r>
          </a:p>
          <a:p>
            <a:r>
              <a:rPr lang="en-US" sz="1600" dirty="0" smtClean="0"/>
              <a:t>Expanded </a:t>
            </a:r>
            <a:r>
              <a:rPr lang="en-US" sz="1600" dirty="0"/>
              <a:t>guidance regarding modified requirements for generic medicines (considering data on </a:t>
            </a:r>
            <a:r>
              <a:rPr lang="en-US" sz="1600" dirty="0" err="1"/>
              <a:t>CMDh</a:t>
            </a:r>
            <a:r>
              <a:rPr lang="en-US" sz="1600" dirty="0"/>
              <a:t> website </a:t>
            </a:r>
            <a:r>
              <a:rPr lang="en-US" sz="1600" dirty="0">
                <a:hlinkClick r:id="rId3"/>
              </a:rPr>
              <a:t>http://www.hma.eu/464.html</a:t>
            </a:r>
            <a:r>
              <a:rPr lang="en-US" sz="1600" dirty="0" smtClean="0"/>
              <a:t>)</a:t>
            </a:r>
          </a:p>
          <a:p>
            <a:r>
              <a:rPr lang="en-US" sz="1600" dirty="0" smtClean="0"/>
              <a:t>Addressed </a:t>
            </a:r>
            <a:r>
              <a:rPr lang="en-US" sz="1600" dirty="0"/>
              <a:t>all types if initial MAAs: informed consent, hybrids, fixed combinations, well established use, herbal products, new products with substances </a:t>
            </a:r>
            <a:r>
              <a:rPr lang="en-US" sz="1600" dirty="0" err="1"/>
              <a:t>authorised</a:t>
            </a:r>
            <a:r>
              <a:rPr lang="en-US" sz="1600" dirty="0"/>
              <a:t> for more than 10 </a:t>
            </a:r>
            <a:r>
              <a:rPr lang="en-US" sz="1600" dirty="0" smtClean="0"/>
              <a:t>years</a:t>
            </a:r>
          </a:p>
          <a:p>
            <a:r>
              <a:rPr lang="en-US" sz="1600" dirty="0" smtClean="0"/>
              <a:t>Detailed </a:t>
            </a:r>
            <a:r>
              <a:rPr lang="en-US" sz="1600" dirty="0"/>
              <a:t>guidance on requirements for parts and modules: what is needed </a:t>
            </a:r>
            <a:r>
              <a:rPr lang="en-US" sz="1600" dirty="0" smtClean="0"/>
              <a:t>when?</a:t>
            </a:r>
          </a:p>
          <a:p>
            <a:pPr lvl="1"/>
            <a:r>
              <a:rPr lang="en-US" sz="1600" dirty="0" smtClean="0"/>
              <a:t>Further </a:t>
            </a:r>
            <a:r>
              <a:rPr lang="en-US" sz="1600" dirty="0"/>
              <a:t>guidance is included in the RMP template for the MAHs. i.e. when a section is required and when there is a limited scope or can be omitted </a:t>
            </a:r>
            <a:endParaRPr lang="en-US" sz="1600" dirty="0" smtClean="0"/>
          </a:p>
          <a:p>
            <a:r>
              <a:rPr lang="en-US" sz="1600" dirty="0" smtClean="0"/>
              <a:t>Reshaped module SVII: </a:t>
            </a:r>
            <a:endParaRPr lang="en-US" dirty="0"/>
          </a:p>
          <a:p>
            <a:pPr marL="800100" lvl="1" indent="-342900">
              <a:spcBef>
                <a:spcPts val="0"/>
              </a:spcBef>
              <a:buFont typeface="+mj-lt"/>
              <a:buAutoNum type="arabicPeriod"/>
            </a:pPr>
            <a:r>
              <a:rPr lang="en-US" sz="1600" dirty="0"/>
              <a:t>Rationale for including safety concerns in the initial MAA </a:t>
            </a:r>
            <a:r>
              <a:rPr lang="en-US" sz="1600" dirty="0" smtClean="0"/>
              <a:t>RMP</a:t>
            </a:r>
          </a:p>
          <a:p>
            <a:pPr marL="800100" lvl="1" indent="-342900">
              <a:spcBef>
                <a:spcPts val="0"/>
              </a:spcBef>
              <a:buFont typeface="+mj-lt"/>
              <a:buAutoNum type="arabicPeriod"/>
            </a:pPr>
            <a:r>
              <a:rPr lang="en-US" sz="1600" dirty="0" smtClean="0"/>
              <a:t>Update </a:t>
            </a:r>
            <a:r>
              <a:rPr lang="en-US" sz="1600" dirty="0"/>
              <a:t>of the safety </a:t>
            </a:r>
            <a:r>
              <a:rPr lang="en-US" sz="1600" dirty="0" smtClean="0"/>
              <a:t>concerns</a:t>
            </a:r>
          </a:p>
          <a:p>
            <a:pPr marL="800100" lvl="1" indent="-342900">
              <a:spcBef>
                <a:spcPts val="0"/>
              </a:spcBef>
              <a:buFont typeface="+mj-lt"/>
              <a:buAutoNum type="arabicPeriod"/>
            </a:pPr>
            <a:r>
              <a:rPr lang="en-US" sz="1600" dirty="0" smtClean="0"/>
              <a:t>Details </a:t>
            </a:r>
            <a:r>
              <a:rPr lang="en-US" sz="1600" dirty="0"/>
              <a:t>of important identified potential risks and missing </a:t>
            </a:r>
            <a:r>
              <a:rPr lang="en-US" sz="1600" dirty="0" smtClean="0"/>
              <a:t>information</a:t>
            </a:r>
          </a:p>
          <a:p>
            <a:pPr marL="800100" lvl="1" indent="-342900">
              <a:spcBef>
                <a:spcPts val="0"/>
              </a:spcBef>
              <a:buFont typeface="+mj-lt"/>
              <a:buAutoNum type="arabicPeriod"/>
            </a:pPr>
            <a:endParaRPr lang="en-US" sz="1600" dirty="0"/>
          </a:p>
          <a:p>
            <a:pPr marL="0" indent="0">
              <a:buNone/>
            </a:pPr>
            <a:r>
              <a:rPr lang="en-US" sz="1100" dirty="0"/>
              <a:t> </a:t>
            </a:r>
            <a:r>
              <a:rPr lang="en-US" sz="1100" dirty="0" smtClean="0"/>
              <a:t>      * Public </a:t>
            </a:r>
            <a:r>
              <a:rPr lang="en-US" sz="1100" dirty="0"/>
              <a:t>consultation planned for autumn 2015: GVP V and RMP template (at the same time and in </a:t>
            </a:r>
            <a:r>
              <a:rPr lang="en-US" sz="1100" dirty="0" smtClean="0"/>
              <a:t>parallel</a:t>
            </a:r>
            <a:endParaRPr lang="en-US" sz="1600" dirty="0"/>
          </a:p>
          <a:p>
            <a:pPr marL="0" indent="0">
              <a:buNone/>
            </a:pPr>
            <a:r>
              <a:rPr lang="en-US" sz="1100" dirty="0"/>
              <a:t> </a:t>
            </a:r>
            <a:r>
              <a:rPr lang="en-US" sz="1100" dirty="0" smtClean="0"/>
              <a:t>      Emil </a:t>
            </a:r>
            <a:r>
              <a:rPr lang="en-US" sz="1100" dirty="0" err="1" smtClean="0"/>
              <a:t>Cochino</a:t>
            </a:r>
            <a:r>
              <a:rPr lang="en-US" sz="1100" dirty="0" smtClean="0"/>
              <a:t> (EMA</a:t>
            </a:r>
            <a:r>
              <a:rPr lang="en-US" sz="1100" dirty="0"/>
              <a:t>), DIA EMA RMP information day </a:t>
            </a:r>
            <a:r>
              <a:rPr lang="en-US" sz="1100" dirty="0" err="1"/>
              <a:t>dd</a:t>
            </a:r>
            <a:r>
              <a:rPr lang="en-US" sz="1100" dirty="0"/>
              <a:t> 30-Jun-15</a:t>
            </a:r>
          </a:p>
          <a:p>
            <a:endParaRPr lang="en-US" sz="1600" dirty="0"/>
          </a:p>
          <a:p>
            <a:endParaRPr lang="en-US" sz="1600" dirty="0"/>
          </a:p>
          <a:p>
            <a:endParaRPr lang="en-US" sz="1600" dirty="0"/>
          </a:p>
          <a:p>
            <a:pPr eaLnBrk="1" hangingPunct="1"/>
            <a:endParaRPr lang="en-US" sz="1600" dirty="0"/>
          </a:p>
          <a:p>
            <a:pPr eaLnBrk="1" hangingPunct="1">
              <a:buFontTx/>
              <a:buNone/>
            </a:pPr>
            <a:endParaRPr lang="en-US" sz="2000" dirty="0"/>
          </a:p>
        </p:txBody>
      </p:sp>
      <p:sp>
        <p:nvSpPr>
          <p:cNvPr id="4"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5"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6"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3723209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59632" y="188640"/>
            <a:ext cx="7268344" cy="864096"/>
          </a:xfrm>
        </p:spPr>
        <p:txBody>
          <a:bodyPr/>
          <a:lstStyle/>
          <a:p>
            <a:pPr algn="l" eaLnBrk="1" hangingPunct="1"/>
            <a:r>
              <a:rPr lang="en-US" dirty="0"/>
              <a:t>In practice:</a:t>
            </a:r>
            <a:endParaRPr lang="nl-NL" dirty="0"/>
          </a:p>
        </p:txBody>
      </p:sp>
      <p:sp>
        <p:nvSpPr>
          <p:cNvPr id="47107" name="Rectangle 3"/>
          <p:cNvSpPr>
            <a:spLocks noGrp="1" noChangeArrowheads="1"/>
          </p:cNvSpPr>
          <p:nvPr>
            <p:ph idx="1"/>
          </p:nvPr>
        </p:nvSpPr>
        <p:spPr>
          <a:xfrm>
            <a:off x="1115616" y="1308571"/>
            <a:ext cx="7632848" cy="4784725"/>
          </a:xfrm>
        </p:spPr>
        <p:txBody>
          <a:bodyPr/>
          <a:lstStyle/>
          <a:p>
            <a:pPr lvl="1" eaLnBrk="1" hangingPunct="1"/>
            <a:r>
              <a:rPr lang="en-US" sz="2000" dirty="0"/>
              <a:t>Come up with a team with </a:t>
            </a:r>
            <a:r>
              <a:rPr lang="en-US" sz="2000" u="sng" dirty="0"/>
              <a:t>relevant representation </a:t>
            </a:r>
            <a:r>
              <a:rPr lang="en-US" sz="2000" dirty="0"/>
              <a:t>of departments</a:t>
            </a:r>
          </a:p>
          <a:p>
            <a:pPr lvl="1" eaLnBrk="1" hangingPunct="1"/>
            <a:r>
              <a:rPr lang="en-US" sz="2000" dirty="0"/>
              <a:t>Discuss within “the team” who will prepare and maintain the RMP</a:t>
            </a:r>
          </a:p>
          <a:p>
            <a:pPr lvl="1" eaLnBrk="1" hangingPunct="1"/>
            <a:r>
              <a:rPr lang="en-US" sz="2000" dirty="0"/>
              <a:t>Agree who will be the leader of “the team” (often for practical reasons PV)</a:t>
            </a:r>
          </a:p>
          <a:p>
            <a:pPr lvl="1" eaLnBrk="1" hangingPunct="1"/>
            <a:r>
              <a:rPr lang="en-US" sz="2000" dirty="0"/>
              <a:t>Discuss and agree within “the team” the safety concerns, and the actions to address the safety concerns</a:t>
            </a:r>
          </a:p>
          <a:p>
            <a:pPr lvl="1" eaLnBrk="1" hangingPunct="1"/>
            <a:r>
              <a:rPr lang="en-US" sz="2000" u="sng" dirty="0"/>
              <a:t>Input needed from many departments</a:t>
            </a:r>
          </a:p>
          <a:p>
            <a:pPr lvl="1" eaLnBrk="1" hangingPunct="1"/>
            <a:r>
              <a:rPr lang="nl-NL" sz="2000" dirty="0"/>
              <a:t>Start well in advance</a:t>
            </a:r>
            <a:endParaRPr lang="en-US" sz="2000" dirty="0"/>
          </a:p>
          <a:p>
            <a:pPr eaLnBrk="1" hangingPunct="1">
              <a:buFontTx/>
              <a:buNone/>
            </a:pPr>
            <a:endParaRPr lang="nl-NL" sz="2000" dirty="0"/>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87624" y="188640"/>
            <a:ext cx="7340352" cy="864096"/>
          </a:xfrm>
        </p:spPr>
        <p:txBody>
          <a:bodyPr>
            <a:normAutofit/>
          </a:bodyPr>
          <a:lstStyle/>
          <a:p>
            <a:pPr algn="l" eaLnBrk="1" fontAlgn="auto" hangingPunct="1">
              <a:spcAft>
                <a:spcPts val="0"/>
              </a:spcAft>
              <a:defRPr/>
            </a:pPr>
            <a:r>
              <a:rPr lang="nl-NL" sz="4000" dirty="0" err="1" smtClean="0"/>
              <a:t>Who</a:t>
            </a:r>
            <a:r>
              <a:rPr lang="nl-NL" sz="4000" dirty="0" smtClean="0"/>
              <a:t> </a:t>
            </a:r>
            <a:r>
              <a:rPr lang="nl-NL" sz="4000" dirty="0" err="1" smtClean="0"/>
              <a:t>should</a:t>
            </a:r>
            <a:r>
              <a:rPr lang="nl-NL" sz="4000" dirty="0" smtClean="0"/>
              <a:t> </a:t>
            </a:r>
            <a:r>
              <a:rPr lang="nl-NL" sz="4000" dirty="0" err="1" smtClean="0"/>
              <a:t>be</a:t>
            </a:r>
            <a:r>
              <a:rPr lang="nl-NL" sz="4000" dirty="0" smtClean="0"/>
              <a:t> in the team?</a:t>
            </a:r>
            <a:r>
              <a:rPr lang="nl-NL" sz="4000" dirty="0"/>
              <a:t> </a:t>
            </a:r>
            <a:r>
              <a:rPr lang="nl-NL" sz="4000" dirty="0" smtClean="0"/>
              <a:t>(1/2)</a:t>
            </a:r>
          </a:p>
        </p:txBody>
      </p:sp>
      <p:sp>
        <p:nvSpPr>
          <p:cNvPr id="44035" name="Rectangle 3"/>
          <p:cNvSpPr>
            <a:spLocks noGrp="1" noChangeArrowheads="1"/>
          </p:cNvSpPr>
          <p:nvPr>
            <p:ph idx="1"/>
          </p:nvPr>
        </p:nvSpPr>
        <p:spPr>
          <a:xfrm>
            <a:off x="1763688" y="1571625"/>
            <a:ext cx="4392488" cy="4752975"/>
          </a:xfrm>
        </p:spPr>
        <p:txBody>
          <a:bodyPr/>
          <a:lstStyle/>
          <a:p>
            <a:pPr eaLnBrk="1" hangingPunct="1">
              <a:buFont typeface="Arial"/>
              <a:buChar char="•"/>
              <a:defRPr/>
            </a:pPr>
            <a:r>
              <a:rPr lang="en-US" sz="2000" u="sng" dirty="0" smtClean="0">
                <a:ea typeface="+mn-ea"/>
              </a:rPr>
              <a:t>Safety</a:t>
            </a:r>
            <a:r>
              <a:rPr lang="en-US" sz="2000" dirty="0" smtClean="0">
                <a:ea typeface="+mn-ea"/>
              </a:rPr>
              <a:t>: safety profile, risks</a:t>
            </a:r>
          </a:p>
          <a:p>
            <a:pPr eaLnBrk="1" hangingPunct="1">
              <a:buFont typeface="Arial"/>
              <a:buChar char="•"/>
              <a:defRPr/>
            </a:pPr>
            <a:r>
              <a:rPr lang="en-US" sz="2000" u="sng" dirty="0" smtClean="0">
                <a:ea typeface="+mn-ea"/>
              </a:rPr>
              <a:t>Regulatory</a:t>
            </a:r>
            <a:r>
              <a:rPr lang="en-US" sz="2000" dirty="0" smtClean="0">
                <a:ea typeface="+mn-ea"/>
              </a:rPr>
              <a:t>: what regulatory procedure followed; submission</a:t>
            </a:r>
          </a:p>
          <a:p>
            <a:pPr eaLnBrk="1" hangingPunct="1">
              <a:buFont typeface="Arial"/>
              <a:buChar char="•"/>
              <a:defRPr/>
            </a:pPr>
            <a:r>
              <a:rPr lang="en-US" sz="2000" u="sng" dirty="0" smtClean="0">
                <a:ea typeface="+mn-ea"/>
              </a:rPr>
              <a:t>Clinical</a:t>
            </a:r>
            <a:r>
              <a:rPr lang="en-US" sz="2000" dirty="0" smtClean="0">
                <a:ea typeface="+mn-ea"/>
              </a:rPr>
              <a:t>: study info; clinical trial report; therapeutic area expertise (benefits)</a:t>
            </a:r>
          </a:p>
          <a:p>
            <a:pPr eaLnBrk="1" hangingPunct="1">
              <a:buFont typeface="Arial"/>
              <a:buChar char="•"/>
              <a:defRPr/>
            </a:pPr>
            <a:r>
              <a:rPr lang="en-US" sz="2000" u="sng" dirty="0" smtClean="0">
                <a:ea typeface="+mn-ea"/>
              </a:rPr>
              <a:t>Biometrics</a:t>
            </a:r>
            <a:r>
              <a:rPr lang="en-US" sz="2000" dirty="0" smtClean="0">
                <a:ea typeface="+mn-ea"/>
              </a:rPr>
              <a:t>; tables upon specified request</a:t>
            </a:r>
          </a:p>
          <a:p>
            <a:pPr eaLnBrk="1" hangingPunct="1">
              <a:buFont typeface="Arial"/>
              <a:buChar char="•"/>
              <a:defRPr/>
            </a:pPr>
            <a:r>
              <a:rPr lang="nl-NL" sz="2000" u="sng" dirty="0" smtClean="0">
                <a:ea typeface="+mn-ea"/>
              </a:rPr>
              <a:t>Communications</a:t>
            </a:r>
            <a:r>
              <a:rPr lang="nl-NL" sz="2000" dirty="0" smtClean="0">
                <a:ea typeface="+mn-ea"/>
              </a:rPr>
              <a:t>: </a:t>
            </a:r>
            <a:r>
              <a:rPr lang="nl-NL" sz="2000" dirty="0" err="1" smtClean="0">
                <a:ea typeface="+mn-ea"/>
              </a:rPr>
              <a:t>to</a:t>
            </a:r>
            <a:r>
              <a:rPr lang="nl-NL" sz="2000" dirty="0" smtClean="0">
                <a:ea typeface="+mn-ea"/>
              </a:rPr>
              <a:t> review </a:t>
            </a:r>
            <a:r>
              <a:rPr lang="nl-NL" sz="2000" dirty="0" err="1" smtClean="0">
                <a:ea typeface="+mn-ea"/>
              </a:rPr>
              <a:t>text</a:t>
            </a:r>
            <a:r>
              <a:rPr lang="nl-NL" sz="2000" dirty="0" smtClean="0">
                <a:ea typeface="+mn-ea"/>
              </a:rPr>
              <a:t> in </a:t>
            </a:r>
            <a:r>
              <a:rPr lang="nl-NL" sz="2000" dirty="0" err="1" smtClean="0">
                <a:ea typeface="+mn-ea"/>
              </a:rPr>
              <a:t>lay</a:t>
            </a:r>
            <a:r>
              <a:rPr lang="nl-NL" sz="2000" dirty="0" smtClean="0">
                <a:ea typeface="+mn-ea"/>
              </a:rPr>
              <a:t> </a:t>
            </a:r>
            <a:r>
              <a:rPr lang="nl-NL" sz="2000" dirty="0" err="1" smtClean="0">
                <a:ea typeface="+mn-ea"/>
              </a:rPr>
              <a:t>language</a:t>
            </a:r>
            <a:endParaRPr lang="en-US" sz="2000" dirty="0" smtClean="0">
              <a:ea typeface="+mn-ea"/>
            </a:endParaRPr>
          </a:p>
        </p:txBody>
      </p:sp>
      <p:sp>
        <p:nvSpPr>
          <p:cNvPr id="6" name="Tijdelijke aanduiding voor dianummer 5"/>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61D63ED0-7B6E-064C-A6E3-FBB04D546737}" type="slidenum">
              <a:rPr lang="en-US" sz="1200">
                <a:solidFill>
                  <a:srgbClr val="FFFFFF"/>
                </a:solidFill>
              </a:rPr>
              <a:pPr eaLnBrk="1" hangingPunct="1">
                <a:lnSpc>
                  <a:spcPct val="80000"/>
                </a:lnSpc>
              </a:pPr>
              <a:t>38</a:t>
            </a:fld>
            <a:endParaRPr lang="en-US" sz="1200">
              <a:solidFill>
                <a:srgbClr val="FFFFFF"/>
              </a:solidFill>
            </a:endParaRPr>
          </a:p>
        </p:txBody>
      </p:sp>
      <p:pic>
        <p:nvPicPr>
          <p:cNvPr id="48132" name="Picture 6" descr="Reimbursement, Regulatory Affairs, Clinical Research and Market Developmen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1863" y="2133600"/>
            <a:ext cx="27400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59632" y="188640"/>
            <a:ext cx="7268344" cy="864096"/>
          </a:xfrm>
        </p:spPr>
        <p:txBody>
          <a:bodyPr>
            <a:normAutofit/>
          </a:bodyPr>
          <a:lstStyle/>
          <a:p>
            <a:pPr algn="l" eaLnBrk="1" fontAlgn="auto" hangingPunct="1">
              <a:spcAft>
                <a:spcPts val="0"/>
              </a:spcAft>
              <a:defRPr/>
            </a:pPr>
            <a:r>
              <a:rPr lang="nl-NL" sz="4000" dirty="0" err="1" smtClean="0">
                <a:ea typeface="+mj-ea"/>
              </a:rPr>
              <a:t>Who</a:t>
            </a:r>
            <a:r>
              <a:rPr lang="nl-NL" sz="4000" dirty="0" smtClean="0">
                <a:ea typeface="+mj-ea"/>
              </a:rPr>
              <a:t> </a:t>
            </a:r>
            <a:r>
              <a:rPr lang="nl-NL" sz="4000" dirty="0" err="1" smtClean="0">
                <a:ea typeface="+mj-ea"/>
              </a:rPr>
              <a:t>should</a:t>
            </a:r>
            <a:r>
              <a:rPr lang="nl-NL" sz="4000" dirty="0" smtClean="0">
                <a:ea typeface="+mj-ea"/>
              </a:rPr>
              <a:t> </a:t>
            </a:r>
            <a:r>
              <a:rPr lang="nl-NL" sz="4000" dirty="0" err="1" smtClean="0">
                <a:ea typeface="+mj-ea"/>
              </a:rPr>
              <a:t>be</a:t>
            </a:r>
            <a:r>
              <a:rPr lang="nl-NL" sz="4000" dirty="0" smtClean="0">
                <a:ea typeface="+mj-ea"/>
              </a:rPr>
              <a:t> in the team? (2/2)</a:t>
            </a:r>
            <a:endParaRPr lang="en-US" sz="4000" dirty="0" smtClean="0">
              <a:ea typeface="+mj-ea"/>
            </a:endParaRPr>
          </a:p>
        </p:txBody>
      </p:sp>
      <p:sp>
        <p:nvSpPr>
          <p:cNvPr id="49155" name="Rectangle 3"/>
          <p:cNvSpPr>
            <a:spLocks noGrp="1" noChangeArrowheads="1"/>
          </p:cNvSpPr>
          <p:nvPr>
            <p:ph idx="1"/>
          </p:nvPr>
        </p:nvSpPr>
        <p:spPr>
          <a:xfrm>
            <a:off x="1547663" y="1340768"/>
            <a:ext cx="7218511" cy="4495800"/>
          </a:xfrm>
        </p:spPr>
        <p:txBody>
          <a:bodyPr/>
          <a:lstStyle/>
          <a:p>
            <a:pPr>
              <a:buFont typeface="Arial"/>
              <a:buChar char="•"/>
              <a:defRPr/>
            </a:pPr>
            <a:r>
              <a:rPr lang="en-US" sz="2000" u="sng" dirty="0"/>
              <a:t>Toxicology</a:t>
            </a:r>
            <a:r>
              <a:rPr lang="en-US" sz="2000" dirty="0"/>
              <a:t>: chapter non-clinical</a:t>
            </a:r>
          </a:p>
          <a:p>
            <a:pPr>
              <a:buFont typeface="Arial"/>
              <a:buChar char="•"/>
              <a:defRPr/>
            </a:pPr>
            <a:r>
              <a:rPr lang="en-US" sz="2000" u="sng" dirty="0"/>
              <a:t>Marketing</a:t>
            </a:r>
            <a:r>
              <a:rPr lang="en-US" sz="2000" dirty="0"/>
              <a:t>!!!: get sample of product including packaging, marketing strategy, marketing activities, non-study post-</a:t>
            </a:r>
            <a:r>
              <a:rPr lang="en-US" sz="2000" dirty="0" err="1"/>
              <a:t>authorisation</a:t>
            </a:r>
            <a:r>
              <a:rPr lang="en-US" sz="2000" dirty="0"/>
              <a:t> exposure and off-label use</a:t>
            </a:r>
          </a:p>
          <a:p>
            <a:pPr>
              <a:buFont typeface="Arial"/>
              <a:buChar char="•"/>
              <a:defRPr/>
            </a:pPr>
            <a:r>
              <a:rPr lang="en-US" sz="2000" u="sng" dirty="0"/>
              <a:t>Medical writer</a:t>
            </a:r>
          </a:p>
          <a:p>
            <a:pPr>
              <a:buFont typeface="Arial"/>
              <a:buChar char="•"/>
              <a:defRPr/>
            </a:pPr>
            <a:r>
              <a:rPr lang="en-US" sz="2000" u="sng" dirty="0"/>
              <a:t>Medical affairs:</a:t>
            </a:r>
            <a:r>
              <a:rPr lang="en-US" sz="2000" dirty="0"/>
              <a:t> liability input, efficacy input</a:t>
            </a:r>
          </a:p>
          <a:p>
            <a:pPr>
              <a:buFont typeface="Arial"/>
              <a:buChar char="•"/>
              <a:defRPr/>
            </a:pPr>
            <a:r>
              <a:rPr lang="en-US" sz="2000" u="sng" dirty="0"/>
              <a:t>Epidemiologist:</a:t>
            </a:r>
            <a:r>
              <a:rPr lang="en-US" sz="2000" dirty="0"/>
              <a:t> many parts of the RMP</a:t>
            </a:r>
          </a:p>
          <a:p>
            <a:pPr>
              <a:buFont typeface="Arial"/>
              <a:buChar char="•"/>
              <a:defRPr/>
            </a:pPr>
            <a:r>
              <a:rPr lang="en-US" sz="2000" u="sng" dirty="0"/>
              <a:t>1 or 2 assistants</a:t>
            </a:r>
            <a:r>
              <a:rPr lang="en-US" sz="2000" dirty="0"/>
              <a:t>: layout, subtopics, references, </a:t>
            </a:r>
            <a:r>
              <a:rPr lang="en-US" sz="2000" dirty="0" err="1"/>
              <a:t>etc</a:t>
            </a:r>
            <a:endParaRPr lang="en-US" sz="2000" dirty="0"/>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5A608790-6DCF-184C-B975-27AB331DFEF9}" type="slidenum">
              <a:rPr lang="en-US" sz="1200">
                <a:solidFill>
                  <a:srgbClr val="FFFFFF"/>
                </a:solidFill>
                <a:latin typeface="Candara"/>
              </a:rPr>
              <a:pPr eaLnBrk="1" hangingPunct="1">
                <a:lnSpc>
                  <a:spcPct val="80000"/>
                </a:lnSpc>
              </a:pPr>
              <a:t>39</a:t>
            </a:fld>
            <a:endParaRPr lang="en-US" sz="1200">
              <a:solidFill>
                <a:srgbClr val="FFFFFF"/>
              </a:solidFill>
              <a:latin typeface="Candara"/>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2" y="1557338"/>
            <a:ext cx="7776467" cy="4248150"/>
          </a:xfrm>
        </p:spPr>
        <p:txBody>
          <a:bodyPr/>
          <a:lstStyle/>
          <a:p>
            <a:pPr marL="0" indent="0">
              <a:lnSpc>
                <a:spcPct val="90000"/>
              </a:lnSpc>
              <a:buNone/>
              <a:defRPr/>
            </a:pPr>
            <a:r>
              <a:rPr lang="en-US" sz="1800" dirty="0" smtClean="0"/>
              <a:t>The views and opinions expressed in the following Power Point slides are those of the individual presenter. </a:t>
            </a:r>
          </a:p>
          <a:p>
            <a:pPr marL="0" indent="0">
              <a:lnSpc>
                <a:spcPct val="90000"/>
              </a:lnSpc>
              <a:buNone/>
              <a:defRPr/>
            </a:pPr>
            <a:endParaRPr lang="en-US" sz="1800" dirty="0"/>
          </a:p>
          <a:p>
            <a:pPr marL="0" indent="0">
              <a:lnSpc>
                <a:spcPct val="90000"/>
              </a:lnSpc>
              <a:buNone/>
              <a:defRPr/>
            </a:pPr>
            <a:r>
              <a:rPr lang="en-US" sz="1800" dirty="0" smtClean="0"/>
              <a:t>A number of the slides have been graciously shared by Dr. Lambert </a:t>
            </a:r>
            <a:r>
              <a:rPr lang="en-US" sz="1800" dirty="0" err="1" smtClean="0"/>
              <a:t>Creuwels</a:t>
            </a:r>
            <a:r>
              <a:rPr lang="en-US" sz="1800" dirty="0" smtClean="0"/>
              <a:t>, H. </a:t>
            </a:r>
            <a:r>
              <a:rPr lang="en-US" sz="1800" dirty="0" err="1" smtClean="0"/>
              <a:t>Lundbeck</a:t>
            </a:r>
            <a:r>
              <a:rPr lang="en-US" sz="1800" dirty="0" smtClean="0"/>
              <a:t> A/S</a:t>
            </a:r>
          </a:p>
          <a:p>
            <a:pPr marL="0" indent="0">
              <a:lnSpc>
                <a:spcPct val="90000"/>
              </a:lnSpc>
              <a:buNone/>
              <a:defRPr/>
            </a:pPr>
            <a:endParaRPr lang="en-US" sz="1800" dirty="0" smtClean="0"/>
          </a:p>
          <a:p>
            <a:pPr marL="0" indent="0">
              <a:lnSpc>
                <a:spcPct val="90000"/>
              </a:lnSpc>
              <a:buNone/>
              <a:defRPr/>
            </a:pPr>
            <a:r>
              <a:rPr lang="en-US" sz="1800" dirty="0" smtClean="0"/>
              <a:t>These Power Point slides are the intellectual property of the individual presenter and are protected under the copyright laws of the Netherlands and other countries. Used by permission. All rights reserved.</a:t>
            </a:r>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4680520" cy="707886"/>
          </a:xfrm>
          <a:prstGeom prst="rect">
            <a:avLst/>
          </a:prstGeom>
          <a:noFill/>
        </p:spPr>
        <p:txBody>
          <a:bodyPr wrap="square" rtlCol="0">
            <a:spAutoFit/>
          </a:bodyPr>
          <a:lstStyle/>
          <a:p>
            <a:r>
              <a:rPr lang="en-US" sz="4000" dirty="0" smtClean="0">
                <a:latin typeface="Candara"/>
                <a:cs typeface="Candara"/>
              </a:rPr>
              <a:t>Disclaimer</a:t>
            </a:r>
            <a:endParaRPr lang="en-US" sz="4000" dirty="0">
              <a:latin typeface="Candara"/>
              <a:cs typeface="Candara"/>
            </a:endParaRPr>
          </a:p>
        </p:txBody>
      </p:sp>
      <p:sp>
        <p:nvSpPr>
          <p:cNvPr id="10"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11"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2"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1313618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59632" y="188640"/>
            <a:ext cx="7268344" cy="864096"/>
          </a:xfrm>
        </p:spPr>
        <p:txBody>
          <a:bodyPr/>
          <a:lstStyle/>
          <a:p>
            <a:pPr algn="l" eaLnBrk="1" hangingPunct="1"/>
            <a:r>
              <a:rPr lang="nl-NL" sz="4000" dirty="0">
                <a:solidFill>
                  <a:schemeClr val="tx1"/>
                </a:solidFill>
              </a:rPr>
              <a:t>More practical issues</a:t>
            </a:r>
          </a:p>
        </p:txBody>
      </p:sp>
      <p:sp>
        <p:nvSpPr>
          <p:cNvPr id="50179" name="Rectangle 3"/>
          <p:cNvSpPr>
            <a:spLocks noGrp="1" noChangeArrowheads="1"/>
          </p:cNvSpPr>
          <p:nvPr>
            <p:ph idx="1"/>
          </p:nvPr>
        </p:nvSpPr>
        <p:spPr>
          <a:xfrm>
            <a:off x="1403648" y="1340768"/>
            <a:ext cx="8435975" cy="4525963"/>
          </a:xfrm>
        </p:spPr>
        <p:txBody>
          <a:bodyPr/>
          <a:lstStyle/>
          <a:p>
            <a:pPr eaLnBrk="1" hangingPunct="1">
              <a:lnSpc>
                <a:spcPct val="80000"/>
              </a:lnSpc>
            </a:pPr>
            <a:r>
              <a:rPr lang="en-US" sz="2400" dirty="0"/>
              <a:t>Align the documents: RMP should be aligned with</a:t>
            </a:r>
          </a:p>
          <a:p>
            <a:pPr lvl="1" eaLnBrk="1" hangingPunct="1">
              <a:lnSpc>
                <a:spcPct val="80000"/>
              </a:lnSpc>
            </a:pPr>
            <a:r>
              <a:rPr lang="en-US" sz="2000" dirty="0"/>
              <a:t>expectedness table / labeling</a:t>
            </a:r>
          </a:p>
          <a:p>
            <a:pPr lvl="1" eaLnBrk="1" hangingPunct="1">
              <a:lnSpc>
                <a:spcPct val="80000"/>
              </a:lnSpc>
            </a:pPr>
            <a:r>
              <a:rPr lang="en-US" sz="2000" dirty="0"/>
              <a:t>IB</a:t>
            </a:r>
          </a:p>
          <a:p>
            <a:pPr lvl="1" eaLnBrk="1" hangingPunct="1">
              <a:lnSpc>
                <a:spcPct val="80000"/>
              </a:lnSpc>
            </a:pPr>
            <a:r>
              <a:rPr lang="en-US" sz="2000" dirty="0"/>
              <a:t>CDP</a:t>
            </a:r>
          </a:p>
          <a:p>
            <a:pPr lvl="1" eaLnBrk="1" hangingPunct="1">
              <a:lnSpc>
                <a:spcPct val="80000"/>
              </a:lnSpc>
            </a:pPr>
            <a:r>
              <a:rPr lang="en-US" sz="2000" dirty="0"/>
              <a:t>Reference Safety Information</a:t>
            </a:r>
          </a:p>
          <a:p>
            <a:pPr lvl="1" eaLnBrk="1" hangingPunct="1">
              <a:lnSpc>
                <a:spcPct val="80000"/>
              </a:lnSpc>
            </a:pPr>
            <a:r>
              <a:rPr lang="en-US" sz="2000" dirty="0"/>
              <a:t>DSUR</a:t>
            </a:r>
          </a:p>
          <a:p>
            <a:pPr lvl="1" eaLnBrk="1" hangingPunct="1">
              <a:lnSpc>
                <a:spcPct val="80000"/>
              </a:lnSpc>
            </a:pPr>
            <a:r>
              <a:rPr lang="en-US" sz="2000" dirty="0"/>
              <a:t>(PSUR)</a:t>
            </a:r>
          </a:p>
          <a:p>
            <a:pPr eaLnBrk="1" hangingPunct="1"/>
            <a:endParaRPr lang="en-US" sz="2400" dirty="0"/>
          </a:p>
          <a:p>
            <a:pPr eaLnBrk="1" hangingPunct="1"/>
            <a:r>
              <a:rPr lang="en-US" sz="2400" dirty="0"/>
              <a:t>Lay language section: look at PIL, use help of Communications, use help of proof-reading by a non-professional / patient.</a:t>
            </a:r>
          </a:p>
          <a:p>
            <a:pPr eaLnBrk="1" hangingPunct="1"/>
            <a:endParaRPr lang="en-US" sz="2800" dirty="0"/>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59632" y="188640"/>
            <a:ext cx="7268344" cy="864096"/>
          </a:xfrm>
        </p:spPr>
        <p:txBody>
          <a:bodyPr/>
          <a:lstStyle/>
          <a:p>
            <a:pPr algn="l" eaLnBrk="1" hangingPunct="1"/>
            <a:r>
              <a:rPr lang="nl-NL" sz="4000" dirty="0" smtClean="0"/>
              <a:t>RMP updates</a:t>
            </a:r>
            <a:endParaRPr lang="nl-NL" sz="4000" dirty="0"/>
          </a:p>
        </p:txBody>
      </p:sp>
      <p:sp>
        <p:nvSpPr>
          <p:cNvPr id="44035" name="Rectangle 3"/>
          <p:cNvSpPr>
            <a:spLocks noGrp="1" noChangeArrowheads="1"/>
          </p:cNvSpPr>
          <p:nvPr>
            <p:ph idx="1"/>
          </p:nvPr>
        </p:nvSpPr>
        <p:spPr>
          <a:xfrm>
            <a:off x="1043608" y="1340768"/>
            <a:ext cx="7888288" cy="4423792"/>
          </a:xfrm>
        </p:spPr>
        <p:txBody>
          <a:bodyPr/>
          <a:lstStyle/>
          <a:p>
            <a:pPr eaLnBrk="1" hangingPunct="1"/>
            <a:r>
              <a:rPr lang="en-US" sz="2400" dirty="0"/>
              <a:t>MAA/MAH may </a:t>
            </a:r>
            <a:r>
              <a:rPr lang="en-US" sz="2400" u="sng" dirty="0"/>
              <a:t>request advice</a:t>
            </a:r>
            <a:r>
              <a:rPr lang="en-US" sz="2400" dirty="0"/>
              <a:t> on the need for development or content of an EU-RMP through the scientific advice procedure.</a:t>
            </a:r>
          </a:p>
          <a:p>
            <a:pPr eaLnBrk="1" hangingPunct="1"/>
            <a:endParaRPr lang="en-US" sz="2400" dirty="0"/>
          </a:p>
          <a:p>
            <a:pPr eaLnBrk="1" hangingPunct="1"/>
            <a:r>
              <a:rPr lang="nl-NL" sz="2400" dirty="0"/>
              <a:t>Update of </a:t>
            </a:r>
            <a:r>
              <a:rPr lang="nl-NL" sz="2400" dirty="0" err="1"/>
              <a:t>RMPs</a:t>
            </a:r>
            <a:r>
              <a:rPr lang="nl-NL" sz="2400" dirty="0"/>
              <a:t>:</a:t>
            </a:r>
            <a:endParaRPr lang="en-US" sz="2400" dirty="0"/>
          </a:p>
          <a:p>
            <a:pPr indent="15875">
              <a:buFont typeface="Wingdings" charset="0"/>
              <a:buNone/>
            </a:pPr>
            <a:r>
              <a:rPr lang="en-US" sz="2400" dirty="0"/>
              <a:t>There is no longer an automatic requirement to update RMPs on a fixed-time basis (e.g. </a:t>
            </a:r>
            <a:r>
              <a:rPr lang="ja-JP" altLang="en-US" sz="2400" dirty="0"/>
              <a:t>‘</a:t>
            </a:r>
            <a:r>
              <a:rPr lang="en-US" sz="2400" dirty="0"/>
              <a:t>annually until first renewal</a:t>
            </a:r>
            <a:r>
              <a:rPr lang="ja-JP" altLang="en-US" sz="2400" dirty="0"/>
              <a:t>’</a:t>
            </a:r>
            <a:r>
              <a:rPr lang="en-US" sz="2400" dirty="0"/>
              <a:t>). The Agency and the NCAs are now adopting a </a:t>
            </a:r>
            <a:r>
              <a:rPr lang="en-US" sz="2400" b="1" dirty="0"/>
              <a:t>risk-based approach</a:t>
            </a:r>
            <a:r>
              <a:rPr lang="en-US" sz="2400" dirty="0"/>
              <a:t> to RMP updates.</a:t>
            </a:r>
          </a:p>
          <a:p>
            <a:pPr eaLnBrk="1" hangingPunct="1"/>
            <a:endParaRPr lang="en-US" sz="2400" dirty="0"/>
          </a:p>
          <a:p>
            <a:pPr eaLnBrk="1" hangingPunct="1"/>
            <a:endParaRPr lang="nl-NL" sz="2400" dirty="0"/>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259632" y="188640"/>
            <a:ext cx="7268344" cy="864096"/>
          </a:xfrm>
        </p:spPr>
        <p:txBody>
          <a:bodyPr/>
          <a:lstStyle/>
          <a:p>
            <a:pPr algn="l"/>
            <a:r>
              <a:rPr lang="nl-NL" sz="4000" dirty="0" err="1"/>
              <a:t>Versioning</a:t>
            </a:r>
            <a:r>
              <a:rPr lang="nl-NL" sz="4000" dirty="0"/>
              <a:t> of RMP </a:t>
            </a:r>
            <a:r>
              <a:rPr lang="nl-NL" sz="4000" dirty="0" smtClean="0"/>
              <a:t>(1/2)</a:t>
            </a:r>
            <a:endParaRPr lang="en-US" sz="4000" dirty="0"/>
          </a:p>
        </p:txBody>
      </p:sp>
      <p:sp>
        <p:nvSpPr>
          <p:cNvPr id="13315" name="Content Placeholder 2"/>
          <p:cNvSpPr>
            <a:spLocks noGrp="1"/>
          </p:cNvSpPr>
          <p:nvPr>
            <p:ph idx="1"/>
          </p:nvPr>
        </p:nvSpPr>
        <p:spPr>
          <a:xfrm>
            <a:off x="971600" y="1268760"/>
            <a:ext cx="8351837" cy="4705350"/>
          </a:xfrm>
        </p:spPr>
        <p:txBody>
          <a:bodyPr/>
          <a:lstStyle/>
          <a:p>
            <a:r>
              <a:rPr lang="nl-NL" sz="2000" dirty="0" err="1"/>
              <a:t>Versioning</a:t>
            </a:r>
            <a:r>
              <a:rPr lang="nl-NL" sz="2000" dirty="0"/>
              <a:t> is </a:t>
            </a:r>
            <a:r>
              <a:rPr lang="nl-NL" sz="2000" dirty="0" err="1"/>
              <a:t>described</a:t>
            </a:r>
            <a:r>
              <a:rPr lang="nl-NL" sz="2000" dirty="0"/>
              <a:t> in Module V (</a:t>
            </a:r>
            <a:r>
              <a:rPr lang="nl-NL" sz="2000" dirty="0" err="1"/>
              <a:t>section</a:t>
            </a:r>
            <a:r>
              <a:rPr lang="nl-NL" sz="2000" dirty="0"/>
              <a:t> ‘</a:t>
            </a:r>
            <a:r>
              <a:rPr lang="nl-NL" sz="2000" dirty="0" err="1"/>
              <a:t>Structure</a:t>
            </a:r>
            <a:r>
              <a:rPr lang="nl-NL" sz="2000" dirty="0"/>
              <a:t> of the RMP’). </a:t>
            </a:r>
            <a:r>
              <a:rPr lang="nl-NL" sz="2000" dirty="0" err="1"/>
              <a:t>Sections</a:t>
            </a:r>
            <a:r>
              <a:rPr lang="nl-NL" sz="2000" dirty="0"/>
              <a:t> </a:t>
            </a:r>
            <a:r>
              <a:rPr lang="nl-NL" sz="2000" dirty="0" err="1"/>
              <a:t>that</a:t>
            </a:r>
            <a:r>
              <a:rPr lang="nl-NL" sz="2000" dirty="0"/>
              <a:t> </a:t>
            </a:r>
            <a:r>
              <a:rPr lang="nl-NL" sz="2000" dirty="0" err="1"/>
              <a:t>cease</a:t>
            </a:r>
            <a:r>
              <a:rPr lang="nl-NL" sz="2000" dirty="0"/>
              <a:t> </a:t>
            </a:r>
            <a:r>
              <a:rPr lang="nl-NL" sz="2000" dirty="0" err="1"/>
              <a:t>to</a:t>
            </a:r>
            <a:r>
              <a:rPr lang="nl-NL" sz="2000" dirty="0"/>
              <a:t> change -&gt; ‘</a:t>
            </a:r>
            <a:r>
              <a:rPr lang="nl-NL" sz="2000" dirty="0" err="1"/>
              <a:t>locked</a:t>
            </a:r>
            <a:r>
              <a:rPr lang="nl-NL" sz="2000" dirty="0"/>
              <a:t>’.</a:t>
            </a:r>
          </a:p>
          <a:p>
            <a:pPr marL="457200" lvl="1" indent="0">
              <a:buFont typeface="Arial" charset="0"/>
              <a:buNone/>
            </a:pPr>
            <a:endParaRPr lang="en-US" sz="2800" dirty="0"/>
          </a:p>
          <a:p>
            <a:pPr marL="457200" lvl="1" indent="0">
              <a:buFont typeface="Arial" charset="0"/>
              <a:buNone/>
            </a:pPr>
            <a:r>
              <a:rPr lang="en-US" sz="1800" dirty="0"/>
              <a:t>RMP version 4 may then hold (for example):</a:t>
            </a:r>
          </a:p>
          <a:p>
            <a:pPr marL="457200" lvl="1" indent="0"/>
            <a:r>
              <a:rPr lang="en-US" sz="1800" dirty="0"/>
              <a:t>Part 01 	Product overview	(version 4; </a:t>
            </a:r>
            <a:r>
              <a:rPr lang="en-US" sz="1600" dirty="0"/>
              <a:t>since this is updated every time</a:t>
            </a:r>
            <a:r>
              <a:rPr lang="en-US" sz="1800" dirty="0"/>
              <a:t>)</a:t>
            </a:r>
          </a:p>
          <a:p>
            <a:pPr marL="457200" lvl="1" indent="0"/>
            <a:r>
              <a:rPr lang="en-US" sz="1800" dirty="0"/>
              <a:t>Part 02 SI	Epidemiology 	(version 2); </a:t>
            </a:r>
          </a:p>
          <a:p>
            <a:pPr marL="457200" lvl="1" indent="0"/>
            <a:r>
              <a:rPr lang="en-US" sz="1800" dirty="0"/>
              <a:t>Part 02 SII 	Non-clinical 	(version 1);</a:t>
            </a:r>
          </a:p>
          <a:p>
            <a:pPr marL="457200" lvl="1" indent="0"/>
            <a:r>
              <a:rPr lang="nl-NL" sz="1800" dirty="0"/>
              <a:t>Part 02 SIII </a:t>
            </a:r>
            <a:r>
              <a:rPr lang="nl-NL" sz="1800" dirty="0" err="1"/>
              <a:t>Clinical</a:t>
            </a:r>
            <a:r>
              <a:rPr lang="nl-NL" sz="1800" dirty="0"/>
              <a:t>		(</a:t>
            </a:r>
            <a:r>
              <a:rPr lang="nl-NL" sz="1800" dirty="0" err="1"/>
              <a:t>version</a:t>
            </a:r>
            <a:r>
              <a:rPr lang="nl-NL" sz="1800" dirty="0"/>
              <a:t> 3);</a:t>
            </a:r>
            <a:endParaRPr lang="en-US" sz="1800" dirty="0"/>
          </a:p>
          <a:p>
            <a:pPr marL="457200" lvl="1" indent="0"/>
            <a:r>
              <a:rPr lang="en-US" sz="1800" dirty="0" err="1"/>
              <a:t>Etc</a:t>
            </a:r>
            <a:r>
              <a:rPr lang="en-US" sz="1800" dirty="0"/>
              <a:t> ….</a:t>
            </a:r>
          </a:p>
          <a:p>
            <a:pPr marL="457200" lvl="1" indent="0"/>
            <a:r>
              <a:rPr lang="en-US" sz="1800" dirty="0"/>
              <a:t>Part 07 	Annexes 	(version 4)</a:t>
            </a:r>
          </a:p>
          <a:p>
            <a:endParaRPr lang="nl-NL" sz="2000" dirty="0">
              <a:solidFill>
                <a:srgbClr val="FF0000"/>
              </a:solidFill>
            </a:endParaRPr>
          </a:p>
          <a:p>
            <a:endParaRPr lang="en-US" sz="1200" dirty="0">
              <a:solidFill>
                <a:srgbClr val="FF0000"/>
              </a:solidFill>
            </a:endParaRPr>
          </a:p>
        </p:txBody>
      </p:sp>
      <p:sp>
        <p:nvSpPr>
          <p:cNvPr id="5"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6"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7"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259632" y="188640"/>
            <a:ext cx="7268344" cy="864096"/>
          </a:xfrm>
        </p:spPr>
        <p:txBody>
          <a:bodyPr/>
          <a:lstStyle/>
          <a:p>
            <a:pPr algn="l"/>
            <a:r>
              <a:rPr lang="nl-NL" sz="4000" dirty="0" err="1"/>
              <a:t>Versioning</a:t>
            </a:r>
            <a:r>
              <a:rPr lang="nl-NL" sz="4000" dirty="0"/>
              <a:t> of RMP </a:t>
            </a:r>
            <a:r>
              <a:rPr lang="nl-NL" sz="4000" dirty="0" smtClean="0"/>
              <a:t>(2/2)</a:t>
            </a:r>
            <a:endParaRPr lang="en-US" sz="4000" dirty="0"/>
          </a:p>
        </p:txBody>
      </p:sp>
      <p:sp>
        <p:nvSpPr>
          <p:cNvPr id="13315" name="Content Placeholder 2"/>
          <p:cNvSpPr>
            <a:spLocks noGrp="1"/>
          </p:cNvSpPr>
          <p:nvPr>
            <p:ph idx="1"/>
          </p:nvPr>
        </p:nvSpPr>
        <p:spPr>
          <a:xfrm>
            <a:off x="1115616" y="1340768"/>
            <a:ext cx="7920880" cy="4705350"/>
          </a:xfrm>
        </p:spPr>
        <p:txBody>
          <a:bodyPr/>
          <a:lstStyle/>
          <a:p>
            <a:pPr>
              <a:buFont typeface="Arial"/>
              <a:buChar char="•"/>
              <a:defRPr/>
            </a:pPr>
            <a:r>
              <a:rPr lang="nl-NL" altLang="en-US" sz="2000" dirty="0" smtClean="0">
                <a:ea typeface="+mn-ea"/>
              </a:rPr>
              <a:t>EMA website: Q&amp;A on pre-submission guidance #42: how to</a:t>
            </a:r>
            <a:r>
              <a:rPr lang="en-US" altLang="en-US" sz="2000" dirty="0" smtClean="0">
                <a:ea typeface="+mn-ea"/>
              </a:rPr>
              <a:t> submit the EU RMP in </a:t>
            </a:r>
            <a:r>
              <a:rPr lang="en-US" altLang="en-US" sz="2000" dirty="0" err="1" smtClean="0">
                <a:ea typeface="+mn-ea"/>
              </a:rPr>
              <a:t>eCTD</a:t>
            </a:r>
            <a:r>
              <a:rPr lang="en-US" altLang="en-US" sz="2000" dirty="0" smtClean="0">
                <a:ea typeface="+mn-ea"/>
              </a:rPr>
              <a:t>?</a:t>
            </a:r>
          </a:p>
          <a:p>
            <a:pPr lvl="1">
              <a:buFont typeface="Arial"/>
              <a:buChar char="•"/>
              <a:defRPr/>
            </a:pPr>
            <a:r>
              <a:rPr lang="en-US" altLang="en-US" sz="2000" dirty="0" smtClean="0">
                <a:ea typeface="+mn-ea"/>
              </a:rPr>
              <a:t>Until further notice, companies have to send in all parts and modules of the RMP in </a:t>
            </a:r>
            <a:r>
              <a:rPr lang="en-US" altLang="en-US" sz="2000" u="sng" dirty="0" smtClean="0">
                <a:ea typeface="+mn-ea"/>
              </a:rPr>
              <a:t>one single PDF file</a:t>
            </a:r>
            <a:r>
              <a:rPr lang="en-US" altLang="en-US" sz="2000" dirty="0" smtClean="0">
                <a:ea typeface="+mn-ea"/>
              </a:rPr>
              <a:t> so that a complete RMP is provided to the Agency. </a:t>
            </a:r>
            <a:r>
              <a:rPr lang="en-US" altLang="en-US" sz="2000" dirty="0" smtClean="0">
                <a:solidFill>
                  <a:schemeClr val="bg1">
                    <a:lumMod val="65000"/>
                  </a:schemeClr>
                </a:solidFill>
                <a:ea typeface="+mn-ea"/>
              </a:rPr>
              <a:t>A cover letter stating which parts and modules of the RMP have actually been updated should be provided. Part I of the RMP also presents this information and should always be updated.</a:t>
            </a:r>
            <a:endParaRPr lang="nl-NL" altLang="en-US" sz="2000" dirty="0" smtClean="0">
              <a:solidFill>
                <a:schemeClr val="bg1">
                  <a:lumMod val="65000"/>
                </a:schemeClr>
              </a:solidFill>
              <a:ea typeface="+mn-ea"/>
            </a:endParaRPr>
          </a:p>
          <a:p>
            <a:pPr lvl="1">
              <a:buFont typeface="Wingdings 2" pitchFamily="18" charset="2"/>
              <a:buChar char=""/>
              <a:defRPr/>
            </a:pPr>
            <a:endParaRPr lang="en-US" altLang="en-US" sz="1400" b="1" dirty="0" smtClean="0">
              <a:ea typeface="+mn-ea"/>
            </a:endParaRPr>
          </a:p>
          <a:p>
            <a:pPr>
              <a:buFont typeface="Wingdings" pitchFamily="2" charset="2"/>
              <a:buChar char=""/>
              <a:defRPr/>
            </a:pPr>
            <a:endParaRPr lang="en-US" altLang="en-US" sz="1200" dirty="0" smtClean="0">
              <a:solidFill>
                <a:srgbClr val="FF0000"/>
              </a:solidFill>
              <a:ea typeface="+mn-ea"/>
            </a:endParaRPr>
          </a:p>
          <a:p>
            <a:pPr marL="358775" indent="0">
              <a:buNone/>
              <a:defRPr/>
            </a:pPr>
            <a:r>
              <a:rPr lang="en-US" altLang="en-US" sz="1200" dirty="0">
                <a:solidFill>
                  <a:srgbClr val="FF0000"/>
                </a:solidFill>
                <a:hlinkClick r:id="rId3"/>
              </a:rPr>
              <a:t>http://</a:t>
            </a:r>
            <a:r>
              <a:rPr lang="en-US" altLang="en-US" sz="1200" dirty="0" err="1">
                <a:solidFill>
                  <a:srgbClr val="FF0000"/>
                </a:solidFill>
                <a:hlinkClick r:id="rId3"/>
              </a:rPr>
              <a:t>www.ema.europa.eu</a:t>
            </a:r>
            <a:r>
              <a:rPr lang="en-US" altLang="en-US" sz="1200" dirty="0">
                <a:solidFill>
                  <a:srgbClr val="FF0000"/>
                </a:solidFill>
                <a:hlinkClick r:id="rId3"/>
              </a:rPr>
              <a:t>/</a:t>
            </a:r>
            <a:r>
              <a:rPr lang="en-US" altLang="en-US" sz="1200" dirty="0" err="1">
                <a:solidFill>
                  <a:srgbClr val="FF0000"/>
                </a:solidFill>
                <a:hlinkClick r:id="rId3"/>
              </a:rPr>
              <a:t>ema</a:t>
            </a:r>
            <a:r>
              <a:rPr lang="en-US" altLang="en-US" sz="1200" dirty="0">
                <a:solidFill>
                  <a:srgbClr val="FF0000"/>
                </a:solidFill>
                <a:hlinkClick r:id="rId3"/>
              </a:rPr>
              <a:t>/</a:t>
            </a:r>
            <a:r>
              <a:rPr lang="en-US" altLang="en-US" sz="1200" dirty="0" err="1">
                <a:solidFill>
                  <a:srgbClr val="FF0000"/>
                </a:solidFill>
                <a:hlinkClick r:id="rId3"/>
              </a:rPr>
              <a:t>index.jsp?curl</a:t>
            </a:r>
            <a:r>
              <a:rPr lang="en-US" altLang="en-US" sz="1200" dirty="0">
                <a:solidFill>
                  <a:srgbClr val="FF0000"/>
                </a:solidFill>
                <a:hlinkClick r:id="rId3"/>
              </a:rPr>
              <a:t>=pages/regulation/</a:t>
            </a:r>
            <a:r>
              <a:rPr lang="en-US" altLang="en-US" sz="1200" dirty="0" err="1">
                <a:solidFill>
                  <a:srgbClr val="FF0000"/>
                </a:solidFill>
                <a:hlinkClick r:id="rId3"/>
              </a:rPr>
              <a:t>q_and_a</a:t>
            </a:r>
            <a:r>
              <a:rPr lang="en-US" altLang="en-US" sz="1200" dirty="0">
                <a:solidFill>
                  <a:srgbClr val="FF0000"/>
                </a:solidFill>
                <a:hlinkClick r:id="rId3"/>
              </a:rPr>
              <a:t>/q_and_a_detail_000024.jsp&amp;mid=WC0b01ac0580022715</a:t>
            </a:r>
            <a:endParaRPr lang="en-US" altLang="en-US" sz="1200" dirty="0" smtClean="0">
              <a:solidFill>
                <a:srgbClr val="FF0000"/>
              </a:solidFill>
              <a:ea typeface="+mn-ea"/>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259632" y="188640"/>
            <a:ext cx="7268344" cy="864096"/>
          </a:xfrm>
        </p:spPr>
        <p:txBody>
          <a:bodyPr/>
          <a:lstStyle/>
          <a:p>
            <a:pPr algn="l"/>
            <a:r>
              <a:rPr lang="nl-NL" sz="4000" dirty="0" err="1"/>
              <a:t>Local</a:t>
            </a:r>
            <a:r>
              <a:rPr lang="nl-NL" dirty="0">
                <a:latin typeface="Arial" charset="0"/>
              </a:rPr>
              <a:t> </a:t>
            </a:r>
            <a:r>
              <a:rPr lang="nl-NL" sz="4000" dirty="0" err="1" smtClean="0"/>
              <a:t>versions</a:t>
            </a:r>
            <a:r>
              <a:rPr lang="nl-NL" sz="4000" dirty="0" smtClean="0"/>
              <a:t>?</a:t>
            </a:r>
            <a:endParaRPr lang="en-US" sz="4000" dirty="0"/>
          </a:p>
        </p:txBody>
      </p:sp>
      <p:sp>
        <p:nvSpPr>
          <p:cNvPr id="60419" name="Content Placeholder 2"/>
          <p:cNvSpPr>
            <a:spLocks noGrp="1"/>
          </p:cNvSpPr>
          <p:nvPr>
            <p:ph idx="1"/>
          </p:nvPr>
        </p:nvSpPr>
        <p:spPr>
          <a:xfrm>
            <a:off x="1115616" y="1340768"/>
            <a:ext cx="7772400" cy="4114800"/>
          </a:xfrm>
        </p:spPr>
        <p:txBody>
          <a:bodyPr/>
          <a:lstStyle/>
          <a:p>
            <a:r>
              <a:rPr lang="nl-NL" sz="2400" dirty="0" err="1"/>
              <a:t>After</a:t>
            </a:r>
            <a:r>
              <a:rPr lang="nl-NL" sz="2400" dirty="0"/>
              <a:t> </a:t>
            </a:r>
            <a:r>
              <a:rPr lang="nl-NL" sz="2400" dirty="0" err="1"/>
              <a:t>submission</a:t>
            </a:r>
            <a:r>
              <a:rPr lang="nl-NL" sz="2400" dirty="0"/>
              <a:t> of the EU-RMP: </a:t>
            </a:r>
            <a:r>
              <a:rPr lang="nl-NL" sz="2400" dirty="0" err="1"/>
              <a:t>you</a:t>
            </a:r>
            <a:r>
              <a:rPr lang="nl-NL" sz="2400" dirty="0"/>
              <a:t> </a:t>
            </a:r>
            <a:r>
              <a:rPr lang="nl-NL" sz="2400" dirty="0" err="1"/>
              <a:t>might</a:t>
            </a:r>
            <a:r>
              <a:rPr lang="nl-NL" sz="2400" dirty="0"/>
              <a:t> </a:t>
            </a:r>
            <a:r>
              <a:rPr lang="nl-NL" sz="2400" dirty="0" err="1"/>
              <a:t>receive</a:t>
            </a:r>
            <a:r>
              <a:rPr lang="nl-NL" sz="2400" dirty="0"/>
              <a:t> </a:t>
            </a:r>
            <a:r>
              <a:rPr lang="nl-NL" sz="2400" dirty="0" err="1"/>
              <a:t>requests</a:t>
            </a:r>
            <a:r>
              <a:rPr lang="nl-NL" sz="2400" dirty="0"/>
              <a:t> </a:t>
            </a:r>
            <a:r>
              <a:rPr lang="nl-NL" sz="2400" dirty="0" err="1"/>
              <a:t>to</a:t>
            </a:r>
            <a:r>
              <a:rPr lang="nl-NL" sz="2400" dirty="0"/>
              <a:t> change the RMP.</a:t>
            </a:r>
          </a:p>
          <a:p>
            <a:r>
              <a:rPr lang="nl-NL" sz="2400" dirty="0" err="1"/>
              <a:t>If</a:t>
            </a:r>
            <a:r>
              <a:rPr lang="nl-NL" sz="2400" dirty="0"/>
              <a:t> </a:t>
            </a:r>
            <a:r>
              <a:rPr lang="nl-NL" sz="2400" dirty="0" err="1"/>
              <a:t>you</a:t>
            </a:r>
            <a:r>
              <a:rPr lang="nl-NL" sz="2400" dirty="0"/>
              <a:t> </a:t>
            </a:r>
            <a:r>
              <a:rPr lang="nl-NL" sz="2400" dirty="0" err="1"/>
              <a:t>submit</a:t>
            </a:r>
            <a:r>
              <a:rPr lang="nl-NL" sz="2400" dirty="0"/>
              <a:t> the EU-RMP </a:t>
            </a:r>
            <a:r>
              <a:rPr lang="nl-NL" sz="2400" dirty="0" err="1"/>
              <a:t>to</a:t>
            </a:r>
            <a:r>
              <a:rPr lang="nl-NL" sz="2400" dirty="0"/>
              <a:t> </a:t>
            </a:r>
            <a:r>
              <a:rPr lang="nl-NL" sz="2400" dirty="0" err="1"/>
              <a:t>other</a:t>
            </a:r>
            <a:r>
              <a:rPr lang="nl-NL" sz="2400" dirty="0"/>
              <a:t> </a:t>
            </a:r>
            <a:r>
              <a:rPr lang="nl-NL" sz="2400" dirty="0" err="1"/>
              <a:t>countries</a:t>
            </a:r>
            <a:r>
              <a:rPr lang="nl-NL" sz="2400" dirty="0"/>
              <a:t>, </a:t>
            </a:r>
            <a:r>
              <a:rPr lang="nl-NL" sz="2400" dirty="0" err="1"/>
              <a:t>they</a:t>
            </a:r>
            <a:r>
              <a:rPr lang="nl-NL" sz="2400" dirty="0"/>
              <a:t> </a:t>
            </a:r>
            <a:r>
              <a:rPr lang="nl-NL" sz="2400" dirty="0" err="1"/>
              <a:t>also</a:t>
            </a:r>
            <a:r>
              <a:rPr lang="nl-NL" sz="2400" dirty="0"/>
              <a:t> </a:t>
            </a:r>
            <a:r>
              <a:rPr lang="nl-NL" sz="2400" dirty="0" err="1"/>
              <a:t>might</a:t>
            </a:r>
            <a:r>
              <a:rPr lang="nl-NL" sz="2400" dirty="0"/>
              <a:t> want </a:t>
            </a:r>
            <a:r>
              <a:rPr lang="nl-NL" sz="2400" dirty="0" err="1"/>
              <a:t>to</a:t>
            </a:r>
            <a:r>
              <a:rPr lang="nl-NL" sz="2400" dirty="0"/>
              <a:t> change the </a:t>
            </a:r>
            <a:r>
              <a:rPr lang="nl-NL" sz="2400" dirty="0" smtClean="0"/>
              <a:t>content.</a:t>
            </a:r>
          </a:p>
          <a:p>
            <a:r>
              <a:rPr lang="nl-NL" sz="2400" dirty="0" err="1" smtClean="0"/>
              <a:t>Probably</a:t>
            </a:r>
            <a:r>
              <a:rPr lang="nl-NL" sz="2400" dirty="0" smtClean="0"/>
              <a:t> </a:t>
            </a:r>
            <a:r>
              <a:rPr lang="nl-NL" sz="2400" dirty="0"/>
              <a:t>best solution is </a:t>
            </a:r>
            <a:r>
              <a:rPr lang="nl-NL" sz="2400" dirty="0" err="1"/>
              <a:t>to</a:t>
            </a:r>
            <a:r>
              <a:rPr lang="nl-NL" sz="2400" dirty="0"/>
              <a:t> have a </a:t>
            </a:r>
            <a:r>
              <a:rPr lang="nl-NL" sz="2400" dirty="0" err="1"/>
              <a:t>core</a:t>
            </a:r>
            <a:r>
              <a:rPr lang="nl-NL" sz="2400" dirty="0"/>
              <a:t>-RMP (</a:t>
            </a:r>
            <a:r>
              <a:rPr lang="nl-NL" sz="2400" dirty="0" err="1"/>
              <a:t>with</a:t>
            </a:r>
            <a:r>
              <a:rPr lang="nl-NL" sz="2400" dirty="0"/>
              <a:t> company </a:t>
            </a:r>
            <a:r>
              <a:rPr lang="nl-NL" sz="2400" dirty="0" err="1"/>
              <a:t>position</a:t>
            </a:r>
            <a:r>
              <a:rPr lang="nl-NL" sz="2400" dirty="0"/>
              <a:t>), plus </a:t>
            </a:r>
            <a:r>
              <a:rPr lang="nl-NL" sz="2400" dirty="0" err="1"/>
              <a:t>local</a:t>
            </a:r>
            <a:r>
              <a:rPr lang="nl-NL" sz="2400" dirty="0"/>
              <a:t> or </a:t>
            </a:r>
            <a:r>
              <a:rPr lang="nl-NL" sz="2400" dirty="0" err="1"/>
              <a:t>regional</a:t>
            </a:r>
            <a:r>
              <a:rPr lang="nl-NL" sz="2400" dirty="0"/>
              <a:t> </a:t>
            </a:r>
            <a:r>
              <a:rPr lang="nl-NL" sz="2400" dirty="0" err="1"/>
              <a:t>versions</a:t>
            </a:r>
            <a:endParaRPr lang="nl-NL" sz="2400" dirty="0"/>
          </a:p>
          <a:p>
            <a:pPr lvl="1"/>
            <a:r>
              <a:rPr lang="nl-NL" sz="2400" dirty="0"/>
              <a:t>E.g. </a:t>
            </a:r>
            <a:r>
              <a:rPr lang="nl-NL" sz="2400" dirty="0" err="1"/>
              <a:t>core</a:t>
            </a:r>
            <a:r>
              <a:rPr lang="nl-NL" sz="2400" dirty="0"/>
              <a:t>-RMP plus Annex </a:t>
            </a:r>
            <a:r>
              <a:rPr lang="nl-NL" sz="2400" dirty="0" err="1"/>
              <a:t>for</a:t>
            </a:r>
            <a:r>
              <a:rPr lang="nl-NL" sz="2400" dirty="0"/>
              <a:t> Canada</a:t>
            </a:r>
          </a:p>
          <a:p>
            <a:endParaRPr lang="nl-NL" sz="2400" dirty="0"/>
          </a:p>
        </p:txBody>
      </p:sp>
      <p:sp>
        <p:nvSpPr>
          <p:cNvPr id="5" name="Slide Number Placehold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5C8A5E27-AB4C-D743-9139-832F160C0702}" type="slidenum">
              <a:rPr lang="en-US" sz="1200">
                <a:solidFill>
                  <a:srgbClr val="FFFFFF"/>
                </a:solidFill>
              </a:rPr>
              <a:pPr eaLnBrk="1" hangingPunct="1">
                <a:lnSpc>
                  <a:spcPct val="80000"/>
                </a:lnSpc>
              </a:pPr>
              <a:t>44</a:t>
            </a:fld>
            <a:endParaRPr lang="en-US" sz="1200">
              <a:solidFill>
                <a:srgbClr val="FFFFFF"/>
              </a:solidFill>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59632" y="188640"/>
            <a:ext cx="7268344" cy="864096"/>
          </a:xfrm>
        </p:spPr>
        <p:txBody>
          <a:bodyPr/>
          <a:lstStyle/>
          <a:p>
            <a:pPr algn="l" eaLnBrk="1" hangingPunct="1"/>
            <a:r>
              <a:rPr lang="nl-NL" sz="4000" dirty="0"/>
              <a:t>Special </a:t>
            </a:r>
            <a:r>
              <a:rPr lang="nl-NL" sz="4000" dirty="0" err="1" smtClean="0"/>
              <a:t>situations</a:t>
            </a:r>
            <a:endParaRPr lang="nl-NL" sz="4000" dirty="0"/>
          </a:p>
        </p:txBody>
      </p:sp>
      <p:sp>
        <p:nvSpPr>
          <p:cNvPr id="56323" name="Rectangle 3"/>
          <p:cNvSpPr>
            <a:spLocks noGrp="1" noChangeArrowheads="1"/>
          </p:cNvSpPr>
          <p:nvPr>
            <p:ph idx="1"/>
          </p:nvPr>
        </p:nvSpPr>
        <p:spPr>
          <a:xfrm>
            <a:off x="1371600" y="1412776"/>
            <a:ext cx="7304856" cy="4114800"/>
          </a:xfrm>
        </p:spPr>
        <p:txBody>
          <a:bodyPr/>
          <a:lstStyle/>
          <a:p>
            <a:pPr eaLnBrk="1" hangingPunct="1">
              <a:buFontTx/>
              <a:buNone/>
            </a:pPr>
            <a:r>
              <a:rPr lang="nl-NL" sz="2400" dirty="0" err="1"/>
              <a:t>Often</a:t>
            </a:r>
            <a:r>
              <a:rPr lang="nl-NL" sz="2400" dirty="0"/>
              <a:t> </a:t>
            </a:r>
            <a:r>
              <a:rPr lang="nl-NL" sz="2400" dirty="0" err="1"/>
              <a:t>an</a:t>
            </a:r>
            <a:r>
              <a:rPr lang="nl-NL" sz="2400" dirty="0"/>
              <a:t> RMP </a:t>
            </a:r>
            <a:r>
              <a:rPr lang="nl-NL" sz="2400" dirty="0" err="1"/>
              <a:t>will</a:t>
            </a:r>
            <a:r>
              <a:rPr lang="nl-NL" sz="2400" dirty="0"/>
              <a:t> ‘</a:t>
            </a:r>
            <a:r>
              <a:rPr lang="nl-NL" sz="2400" dirty="0" err="1"/>
              <a:t>grow</a:t>
            </a:r>
            <a:r>
              <a:rPr lang="nl-NL" sz="2400" dirty="0"/>
              <a:t>’ </a:t>
            </a:r>
            <a:r>
              <a:rPr lang="nl-NL" sz="2400" dirty="0" err="1"/>
              <a:t>along</a:t>
            </a:r>
            <a:r>
              <a:rPr lang="nl-NL" sz="2400" dirty="0"/>
              <a:t> </a:t>
            </a:r>
            <a:r>
              <a:rPr lang="nl-NL" sz="2400" dirty="0" err="1"/>
              <a:t>with</a:t>
            </a:r>
            <a:r>
              <a:rPr lang="nl-NL" sz="2400" dirty="0"/>
              <a:t> the </a:t>
            </a:r>
            <a:r>
              <a:rPr lang="nl-NL" sz="2400" dirty="0" err="1"/>
              <a:t>development</a:t>
            </a:r>
            <a:r>
              <a:rPr lang="nl-NL" sz="2400" dirty="0"/>
              <a:t> of the product.</a:t>
            </a:r>
          </a:p>
          <a:p>
            <a:pPr eaLnBrk="1" hangingPunct="1">
              <a:buFontTx/>
              <a:buNone/>
            </a:pPr>
            <a:r>
              <a:rPr lang="nl-NL" sz="2400" dirty="0"/>
              <a:t>=&gt; </a:t>
            </a:r>
            <a:r>
              <a:rPr lang="nl-NL" sz="2400" dirty="0" err="1"/>
              <a:t>However</a:t>
            </a:r>
            <a:r>
              <a:rPr lang="nl-NL" sz="2400" dirty="0"/>
              <a:t>: a product </a:t>
            </a:r>
            <a:r>
              <a:rPr lang="nl-NL" sz="2400" dirty="0" err="1"/>
              <a:t>might</a:t>
            </a:r>
            <a:r>
              <a:rPr lang="nl-NL" sz="2400" dirty="0"/>
              <a:t> </a:t>
            </a:r>
            <a:r>
              <a:rPr lang="nl-NL" sz="2400" dirty="0" err="1"/>
              <a:t>be</a:t>
            </a:r>
            <a:r>
              <a:rPr lang="nl-NL" sz="2400" dirty="0"/>
              <a:t> </a:t>
            </a:r>
            <a:r>
              <a:rPr lang="nl-NL" sz="2400" dirty="0" err="1"/>
              <a:t>already</a:t>
            </a:r>
            <a:r>
              <a:rPr lang="nl-NL" sz="2400" dirty="0"/>
              <a:t> on the market </a:t>
            </a:r>
            <a:r>
              <a:rPr lang="nl-NL" sz="2400" dirty="0" err="1"/>
              <a:t>before</a:t>
            </a:r>
            <a:r>
              <a:rPr lang="nl-NL" sz="2400" dirty="0"/>
              <a:t> </a:t>
            </a:r>
            <a:r>
              <a:rPr lang="nl-NL" sz="2400" dirty="0" err="1"/>
              <a:t>an</a:t>
            </a:r>
            <a:r>
              <a:rPr lang="nl-NL" sz="2400" dirty="0"/>
              <a:t> RMP is </a:t>
            </a:r>
            <a:r>
              <a:rPr lang="nl-NL" sz="2400" dirty="0" err="1"/>
              <a:t>needed</a:t>
            </a:r>
            <a:r>
              <a:rPr lang="nl-NL" sz="2400" dirty="0"/>
              <a:t> (e.g. a significant change </a:t>
            </a:r>
            <a:r>
              <a:rPr lang="nl-NL" sz="2400" dirty="0" err="1"/>
              <a:t>for</a:t>
            </a:r>
            <a:r>
              <a:rPr lang="nl-NL" sz="2400" dirty="0"/>
              <a:t> a ‘vintage product’ </a:t>
            </a:r>
            <a:r>
              <a:rPr lang="nl-NL" sz="2400" dirty="0" err="1"/>
              <a:t>and</a:t>
            </a:r>
            <a:r>
              <a:rPr lang="nl-NL" sz="2400" dirty="0"/>
              <a:t> </a:t>
            </a:r>
            <a:r>
              <a:rPr lang="nl-NL" sz="2400" dirty="0" err="1"/>
              <a:t>it</a:t>
            </a:r>
            <a:r>
              <a:rPr lang="nl-NL" sz="2400" dirty="0"/>
              <a:t> was </a:t>
            </a:r>
            <a:r>
              <a:rPr lang="nl-NL" sz="2400" dirty="0" err="1"/>
              <a:t>requested</a:t>
            </a:r>
            <a:r>
              <a:rPr lang="nl-NL" sz="2400" dirty="0"/>
              <a:t> </a:t>
            </a:r>
            <a:r>
              <a:rPr lang="nl-NL" sz="2400" dirty="0" err="1"/>
              <a:t>to</a:t>
            </a:r>
            <a:r>
              <a:rPr lang="nl-NL" sz="2400" dirty="0"/>
              <a:t> </a:t>
            </a:r>
            <a:r>
              <a:rPr lang="nl-NL" sz="2400" dirty="0" err="1"/>
              <a:t>write</a:t>
            </a:r>
            <a:r>
              <a:rPr lang="nl-NL" sz="2400" dirty="0"/>
              <a:t> </a:t>
            </a:r>
            <a:r>
              <a:rPr lang="nl-NL" sz="2400" dirty="0" err="1"/>
              <a:t>an</a:t>
            </a:r>
            <a:r>
              <a:rPr lang="nl-NL" sz="2400" dirty="0"/>
              <a:t> RMP, </a:t>
            </a:r>
            <a:r>
              <a:rPr lang="nl-NL" sz="2400" dirty="0" err="1"/>
              <a:t>etc</a:t>
            </a:r>
            <a:r>
              <a:rPr lang="nl-NL" sz="2400" dirty="0"/>
              <a:t>).</a:t>
            </a: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F31B7698-D186-A444-AE16-CF22AE536E9B}" type="slidenum">
              <a:rPr lang="en-US" sz="1200">
                <a:solidFill>
                  <a:srgbClr val="FFFFFF"/>
                </a:solidFill>
              </a:rPr>
              <a:pPr eaLnBrk="1" hangingPunct="1">
                <a:lnSpc>
                  <a:spcPct val="80000"/>
                </a:lnSpc>
              </a:pPr>
              <a:t>45</a:t>
            </a:fld>
            <a:endParaRPr lang="en-US" sz="1200">
              <a:solidFill>
                <a:srgbClr val="FFFFFF"/>
              </a:solidFill>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259632" y="188640"/>
            <a:ext cx="7268344" cy="864096"/>
          </a:xfrm>
        </p:spPr>
        <p:txBody>
          <a:bodyPr/>
          <a:lstStyle/>
          <a:p>
            <a:pPr algn="l"/>
            <a:r>
              <a:rPr lang="en-US" sz="3600" dirty="0"/>
              <a:t>RMP for post-marketing </a:t>
            </a:r>
            <a:r>
              <a:rPr lang="en-US" sz="3600" dirty="0" smtClean="0"/>
              <a:t>product </a:t>
            </a:r>
            <a:endParaRPr lang="en-US" sz="3600" dirty="0"/>
          </a:p>
        </p:txBody>
      </p:sp>
      <p:sp>
        <p:nvSpPr>
          <p:cNvPr id="59395" name="Content Placeholder 2"/>
          <p:cNvSpPr>
            <a:spLocks noGrp="1"/>
          </p:cNvSpPr>
          <p:nvPr>
            <p:ph idx="1"/>
          </p:nvPr>
        </p:nvSpPr>
        <p:spPr>
          <a:xfrm>
            <a:off x="899592" y="1340768"/>
            <a:ext cx="8062913" cy="4495800"/>
          </a:xfrm>
        </p:spPr>
        <p:txBody>
          <a:bodyPr/>
          <a:lstStyle/>
          <a:p>
            <a:pPr lvl="1" eaLnBrk="1" hangingPunct="1"/>
            <a:r>
              <a:rPr lang="en-US" sz="2400" dirty="0"/>
              <a:t>Benefits can be found in section </a:t>
            </a:r>
            <a:r>
              <a:rPr lang="en-US" sz="2400" dirty="0" err="1"/>
              <a:t>pharmacodynamic</a:t>
            </a:r>
            <a:r>
              <a:rPr lang="en-US" sz="2400" dirty="0"/>
              <a:t> properties (study results). If there are no study results mentioned you might report as benefit the indication(s) for the drug</a:t>
            </a:r>
          </a:p>
          <a:p>
            <a:endParaRPr lang="nl-NL" dirty="0"/>
          </a:p>
          <a:p>
            <a:r>
              <a:rPr lang="nl-NL" dirty="0"/>
              <a:t>Post-marketing RMP: </a:t>
            </a:r>
            <a:r>
              <a:rPr lang="nl-NL" dirty="0" err="1"/>
              <a:t>align</a:t>
            </a:r>
            <a:r>
              <a:rPr lang="nl-NL" dirty="0"/>
              <a:t> </a:t>
            </a:r>
            <a:r>
              <a:rPr lang="nl-NL" dirty="0" err="1"/>
              <a:t>with</a:t>
            </a:r>
            <a:r>
              <a:rPr lang="nl-NL" dirty="0"/>
              <a:t> the PSUR (</a:t>
            </a:r>
            <a:r>
              <a:rPr lang="nl-NL" dirty="0" err="1"/>
              <a:t>section</a:t>
            </a:r>
            <a:r>
              <a:rPr lang="nl-NL" dirty="0"/>
              <a:t> 16-18) !</a:t>
            </a:r>
            <a:endParaRPr lang="en-US" dirty="0"/>
          </a:p>
        </p:txBody>
      </p:sp>
      <p:sp>
        <p:nvSpPr>
          <p:cNvPr id="5" name="Slide Number Placehold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3317A92B-9A8F-274E-A8C3-B54E34C4880F}" type="slidenum">
              <a:rPr lang="en-US" sz="1200">
                <a:solidFill>
                  <a:srgbClr val="FFFFFF"/>
                </a:solidFill>
              </a:rPr>
              <a:pPr eaLnBrk="1" hangingPunct="1">
                <a:lnSpc>
                  <a:spcPct val="80000"/>
                </a:lnSpc>
              </a:pPr>
              <a:t>46</a:t>
            </a:fld>
            <a:endParaRPr lang="en-US" sz="1200">
              <a:solidFill>
                <a:srgbClr val="FFFFFF"/>
              </a:solidFill>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l"/>
            <a:r>
              <a:rPr lang="en-US" dirty="0" smtClean="0"/>
              <a:t>So remember:</a:t>
            </a:r>
            <a:endParaRPr lang="en-US" dirty="0"/>
          </a:p>
        </p:txBody>
      </p:sp>
      <p:sp>
        <p:nvSpPr>
          <p:cNvPr id="89091" name="Rectangle 3"/>
          <p:cNvSpPr>
            <a:spLocks noGrp="1" noChangeArrowheads="1"/>
          </p:cNvSpPr>
          <p:nvPr>
            <p:ph idx="1"/>
          </p:nvPr>
        </p:nvSpPr>
        <p:spPr>
          <a:xfrm>
            <a:off x="1187624" y="1412776"/>
            <a:ext cx="7772400" cy="4114800"/>
          </a:xfrm>
        </p:spPr>
        <p:txBody>
          <a:bodyPr/>
          <a:lstStyle/>
          <a:p>
            <a:pPr eaLnBrk="1" hangingPunct="1">
              <a:lnSpc>
                <a:spcPct val="110000"/>
              </a:lnSpc>
            </a:pPr>
            <a:r>
              <a:rPr lang="nl-NL" sz="2000" dirty="0" smtClean="0"/>
              <a:t>The EU-RMP has a </a:t>
            </a:r>
            <a:r>
              <a:rPr lang="nl-NL" sz="2000" dirty="0" err="1" smtClean="0"/>
              <a:t>modular</a:t>
            </a:r>
            <a:r>
              <a:rPr lang="nl-NL" sz="2000" dirty="0" smtClean="0"/>
              <a:t> </a:t>
            </a:r>
            <a:r>
              <a:rPr lang="nl-NL" sz="2000" dirty="0" err="1" smtClean="0"/>
              <a:t>structure</a:t>
            </a:r>
            <a:endParaRPr lang="nl-NL" sz="2000" dirty="0"/>
          </a:p>
          <a:p>
            <a:pPr lvl="1">
              <a:lnSpc>
                <a:spcPct val="110000"/>
              </a:lnSpc>
            </a:pPr>
            <a:r>
              <a:rPr lang="nl-NL" sz="1600" dirty="0" err="1" smtClean="0"/>
              <a:t>Differing</a:t>
            </a:r>
            <a:r>
              <a:rPr lang="nl-NL" sz="1600" dirty="0" smtClean="0"/>
              <a:t> content </a:t>
            </a:r>
            <a:r>
              <a:rPr lang="nl-NL" sz="1600" dirty="0" err="1" smtClean="0"/>
              <a:t>for</a:t>
            </a:r>
            <a:r>
              <a:rPr lang="nl-NL" sz="1600" dirty="0" smtClean="0"/>
              <a:t> different </a:t>
            </a:r>
            <a:r>
              <a:rPr lang="nl-NL" sz="1600" dirty="0" err="1" smtClean="0"/>
              <a:t>application</a:t>
            </a:r>
            <a:r>
              <a:rPr lang="nl-NL" sz="1600" dirty="0" smtClean="0"/>
              <a:t> types! </a:t>
            </a:r>
          </a:p>
          <a:p>
            <a:pPr lvl="1">
              <a:lnSpc>
                <a:spcPct val="110000"/>
              </a:lnSpc>
            </a:pPr>
            <a:r>
              <a:rPr lang="nl-NL" sz="1600" dirty="0" err="1" smtClean="0"/>
              <a:t>Allowing</a:t>
            </a:r>
            <a:r>
              <a:rPr lang="nl-NL" sz="1600" dirty="0" smtClean="0"/>
              <a:t> overlap </a:t>
            </a:r>
            <a:r>
              <a:rPr lang="nl-NL" sz="1600" dirty="0" err="1" smtClean="0"/>
              <a:t>with</a:t>
            </a:r>
            <a:r>
              <a:rPr lang="nl-NL" sz="1600" dirty="0" smtClean="0"/>
              <a:t> PSUR, </a:t>
            </a:r>
            <a:r>
              <a:rPr lang="nl-NL" sz="1600" dirty="0" err="1" smtClean="0"/>
              <a:t>facilitating</a:t>
            </a:r>
            <a:r>
              <a:rPr lang="nl-NL" sz="1600" dirty="0" smtClean="0"/>
              <a:t> (?!) report </a:t>
            </a:r>
            <a:r>
              <a:rPr lang="nl-NL" sz="1600" dirty="0" err="1" smtClean="0"/>
              <a:t>writing</a:t>
            </a:r>
            <a:endParaRPr lang="nl-NL" sz="1600" dirty="0" smtClean="0"/>
          </a:p>
          <a:p>
            <a:pPr eaLnBrk="1" hangingPunct="1">
              <a:lnSpc>
                <a:spcPct val="110000"/>
              </a:lnSpc>
            </a:pPr>
            <a:r>
              <a:rPr lang="nl-NL" sz="2000" dirty="0" smtClean="0"/>
              <a:t>It is </a:t>
            </a:r>
            <a:r>
              <a:rPr lang="nl-NL" sz="2000" dirty="0" err="1" smtClean="0"/>
              <a:t>required</a:t>
            </a:r>
            <a:r>
              <a:rPr lang="nl-NL" sz="2000" dirty="0" smtClean="0"/>
              <a:t> </a:t>
            </a:r>
            <a:r>
              <a:rPr lang="nl-NL" sz="2000" dirty="0" err="1" smtClean="0"/>
              <a:t>for</a:t>
            </a:r>
            <a:r>
              <a:rPr lang="nl-NL" sz="2000" dirty="0" smtClean="0"/>
              <a:t> </a:t>
            </a:r>
            <a:r>
              <a:rPr lang="nl-NL" sz="2000" dirty="0" err="1" smtClean="0"/>
              <a:t>each</a:t>
            </a:r>
            <a:r>
              <a:rPr lang="nl-NL" sz="2000" dirty="0" smtClean="0"/>
              <a:t> </a:t>
            </a:r>
            <a:r>
              <a:rPr lang="nl-NL" sz="2000" dirty="0" err="1" smtClean="0"/>
              <a:t>and</a:t>
            </a:r>
            <a:r>
              <a:rPr lang="nl-NL" sz="2000" dirty="0" smtClean="0"/>
              <a:t> </a:t>
            </a:r>
            <a:r>
              <a:rPr lang="nl-NL" sz="2000" dirty="0" err="1" smtClean="0"/>
              <a:t>every</a:t>
            </a:r>
            <a:r>
              <a:rPr lang="nl-NL" sz="2000" dirty="0" smtClean="0"/>
              <a:t> new MA </a:t>
            </a:r>
            <a:r>
              <a:rPr lang="nl-NL" sz="2000" dirty="0" err="1" smtClean="0"/>
              <a:t>application</a:t>
            </a:r>
            <a:endParaRPr lang="nl-NL" sz="2000" dirty="0" smtClean="0"/>
          </a:p>
          <a:p>
            <a:pPr eaLnBrk="1" hangingPunct="1">
              <a:lnSpc>
                <a:spcPct val="110000"/>
              </a:lnSpc>
            </a:pPr>
            <a:r>
              <a:rPr lang="nl-NL" sz="2000" dirty="0" smtClean="0"/>
              <a:t>Routine Risk </a:t>
            </a:r>
            <a:r>
              <a:rPr lang="nl-NL" sz="2000" dirty="0" err="1" smtClean="0"/>
              <a:t>minimisation</a:t>
            </a:r>
            <a:r>
              <a:rPr lang="nl-NL" sz="2000" dirty="0" smtClean="0"/>
              <a:t> </a:t>
            </a:r>
            <a:r>
              <a:rPr lang="nl-NL" sz="2000" dirty="0" err="1" smtClean="0"/>
              <a:t>measures</a:t>
            </a:r>
            <a:r>
              <a:rPr lang="nl-NL" sz="2000" dirty="0" smtClean="0"/>
              <a:t> </a:t>
            </a:r>
            <a:r>
              <a:rPr lang="nl-NL" sz="2000" dirty="0" err="1" smtClean="0"/>
              <a:t>include</a:t>
            </a:r>
            <a:r>
              <a:rPr lang="nl-NL" sz="2000" dirty="0" smtClean="0"/>
              <a:t> label, </a:t>
            </a:r>
            <a:r>
              <a:rPr lang="nl-NL" sz="2000" dirty="0" err="1" smtClean="0"/>
              <a:t>packaging</a:t>
            </a:r>
            <a:r>
              <a:rPr lang="nl-NL" sz="2000" dirty="0" smtClean="0"/>
              <a:t>, pack </a:t>
            </a:r>
            <a:r>
              <a:rPr lang="nl-NL" sz="2000" dirty="0" err="1" smtClean="0"/>
              <a:t>size</a:t>
            </a:r>
            <a:r>
              <a:rPr lang="nl-NL" sz="2000" dirty="0" smtClean="0"/>
              <a:t> </a:t>
            </a:r>
            <a:r>
              <a:rPr lang="nl-NL" sz="2000" dirty="0" err="1" smtClean="0"/>
              <a:t>and</a:t>
            </a:r>
            <a:r>
              <a:rPr lang="nl-NL" sz="2000" dirty="0" smtClean="0"/>
              <a:t> </a:t>
            </a:r>
            <a:r>
              <a:rPr lang="nl-NL" sz="2000" dirty="0" err="1" smtClean="0"/>
              <a:t>legal</a:t>
            </a:r>
            <a:r>
              <a:rPr lang="nl-NL" sz="2000" dirty="0" smtClean="0"/>
              <a:t> status</a:t>
            </a:r>
            <a:endParaRPr lang="nl-NL" sz="2000" dirty="0"/>
          </a:p>
          <a:p>
            <a:pPr eaLnBrk="1" hangingPunct="1">
              <a:lnSpc>
                <a:spcPct val="110000"/>
              </a:lnSpc>
            </a:pPr>
            <a:r>
              <a:rPr lang="nl-NL" sz="2000" dirty="0" err="1" smtClean="0"/>
              <a:t>When</a:t>
            </a:r>
            <a:r>
              <a:rPr lang="nl-NL" sz="2000" dirty="0" smtClean="0"/>
              <a:t> </a:t>
            </a:r>
            <a:r>
              <a:rPr lang="nl-NL" sz="2000" dirty="0" err="1" smtClean="0"/>
              <a:t>additional</a:t>
            </a:r>
            <a:r>
              <a:rPr lang="nl-NL" sz="2000" dirty="0" smtClean="0"/>
              <a:t> Risk </a:t>
            </a:r>
            <a:r>
              <a:rPr lang="nl-NL" sz="2000" dirty="0" err="1" smtClean="0"/>
              <a:t>minimisation</a:t>
            </a:r>
            <a:r>
              <a:rPr lang="nl-NL" sz="2000" dirty="0" smtClean="0"/>
              <a:t> </a:t>
            </a:r>
            <a:r>
              <a:rPr lang="nl-NL" sz="2000" dirty="0" err="1" smtClean="0"/>
              <a:t>measures</a:t>
            </a:r>
            <a:r>
              <a:rPr lang="nl-NL" sz="2000" dirty="0" smtClean="0"/>
              <a:t> </a:t>
            </a:r>
            <a:r>
              <a:rPr lang="nl-NL" sz="2000" dirty="0" err="1" smtClean="0"/>
              <a:t>come</a:t>
            </a:r>
            <a:r>
              <a:rPr lang="nl-NL" sz="2000" dirty="0" smtClean="0"/>
              <a:t> in, </a:t>
            </a:r>
            <a:r>
              <a:rPr lang="nl-NL" sz="2000" dirty="0" err="1" smtClean="0"/>
              <a:t>measures</a:t>
            </a:r>
            <a:r>
              <a:rPr lang="nl-NL" sz="2000" dirty="0" smtClean="0"/>
              <a:t> of </a:t>
            </a:r>
            <a:r>
              <a:rPr lang="nl-NL" sz="2000" dirty="0" err="1" smtClean="0"/>
              <a:t>effectiveness</a:t>
            </a:r>
            <a:r>
              <a:rPr lang="nl-NL" sz="2000" dirty="0" smtClean="0"/>
              <a:t> </a:t>
            </a:r>
            <a:r>
              <a:rPr lang="nl-NL" sz="2000" dirty="0" err="1" smtClean="0"/>
              <a:t>should</a:t>
            </a:r>
            <a:r>
              <a:rPr lang="nl-NL" sz="2000" dirty="0" smtClean="0"/>
              <a:t> take </a:t>
            </a:r>
            <a:r>
              <a:rPr lang="nl-NL" sz="2000" dirty="0" err="1" smtClean="0"/>
              <a:t>place</a:t>
            </a:r>
            <a:r>
              <a:rPr lang="nl-NL" sz="2000" dirty="0" smtClean="0"/>
              <a:t>: </a:t>
            </a:r>
            <a:r>
              <a:rPr lang="nl-NL" sz="2000" dirty="0" err="1" smtClean="0"/>
              <a:t>define</a:t>
            </a:r>
            <a:r>
              <a:rPr lang="nl-NL" sz="2000" dirty="0" smtClean="0"/>
              <a:t> </a:t>
            </a:r>
            <a:r>
              <a:rPr lang="nl-NL" sz="2000" dirty="0" err="1" smtClean="0"/>
              <a:t>feasible</a:t>
            </a:r>
            <a:r>
              <a:rPr lang="nl-NL" sz="2000" dirty="0" smtClean="0"/>
              <a:t> criteria!</a:t>
            </a:r>
          </a:p>
          <a:p>
            <a:pPr eaLnBrk="1" hangingPunct="1">
              <a:lnSpc>
                <a:spcPct val="110000"/>
              </a:lnSpc>
            </a:pPr>
            <a:r>
              <a:rPr lang="nl-NL" sz="2000" dirty="0" smtClean="0"/>
              <a:t>The </a:t>
            </a:r>
            <a:r>
              <a:rPr lang="nl-NL" sz="2000" dirty="0" err="1" smtClean="0"/>
              <a:t>bigger</a:t>
            </a:r>
            <a:r>
              <a:rPr lang="nl-NL" sz="2000" dirty="0" smtClean="0"/>
              <a:t> the company, the more </a:t>
            </a:r>
            <a:r>
              <a:rPr lang="nl-NL" sz="2000" dirty="0" err="1" smtClean="0"/>
              <a:t>people</a:t>
            </a:r>
            <a:r>
              <a:rPr lang="nl-NL" sz="2000" dirty="0" smtClean="0"/>
              <a:t> </a:t>
            </a:r>
            <a:r>
              <a:rPr lang="nl-NL" sz="2000" dirty="0" err="1" smtClean="0"/>
              <a:t>involved</a:t>
            </a:r>
            <a:r>
              <a:rPr lang="nl-NL" sz="2000" dirty="0" smtClean="0"/>
              <a:t>. </a:t>
            </a:r>
          </a:p>
          <a:p>
            <a:pPr marL="0" indent="0" eaLnBrk="1" hangingPunct="1">
              <a:lnSpc>
                <a:spcPct val="110000"/>
              </a:lnSpc>
              <a:buNone/>
            </a:pPr>
            <a:endParaRPr lang="nl-NL" sz="2000" dirty="0"/>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5BFA560B-B81F-8D49-AACF-E3350B914A52}" type="slidenum">
              <a:rPr lang="en-US" sz="1200">
                <a:solidFill>
                  <a:srgbClr val="FFFFFF"/>
                </a:solidFill>
              </a:rPr>
              <a:pPr eaLnBrk="1" hangingPunct="1">
                <a:lnSpc>
                  <a:spcPct val="80000"/>
                </a:lnSpc>
              </a:pPr>
              <a:t>47</a:t>
            </a:fld>
            <a:endParaRPr lang="en-US" sz="1200">
              <a:solidFill>
                <a:srgbClr val="FFFFFF"/>
              </a:solidFill>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3206010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4680520" cy="707886"/>
          </a:xfrm>
          <a:prstGeom prst="rect">
            <a:avLst/>
          </a:prstGeom>
          <a:noFill/>
        </p:spPr>
        <p:txBody>
          <a:bodyPr wrap="square" rtlCol="0">
            <a:spAutoFit/>
          </a:bodyPr>
          <a:lstStyle/>
          <a:p>
            <a:r>
              <a:rPr lang="en-US" sz="4000" dirty="0" smtClean="0">
                <a:latin typeface="Candara"/>
                <a:cs typeface="Candara"/>
              </a:rPr>
              <a:t>Questions?</a:t>
            </a:r>
            <a:endParaRPr lang="en-US" sz="4000" dirty="0">
              <a:latin typeface="Candara"/>
              <a:cs typeface="Candara"/>
            </a:endParaRPr>
          </a:p>
        </p:txBody>
      </p:sp>
      <p:pic>
        <p:nvPicPr>
          <p:cNvPr id="7" name="Picture 6" descr="Screen Shot 2015-06-18 at 10.24.4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9792" y="1412776"/>
            <a:ext cx="4040834" cy="4225407"/>
          </a:xfrm>
          <a:prstGeom prst="rect">
            <a:avLst/>
          </a:prstGeom>
        </p:spPr>
      </p:pic>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15345532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87624" y="188640"/>
            <a:ext cx="7340352" cy="864096"/>
          </a:xfrm>
        </p:spPr>
        <p:txBody>
          <a:bodyPr/>
          <a:lstStyle/>
          <a:p>
            <a:pPr algn="l" eaLnBrk="1" hangingPunct="1"/>
            <a:r>
              <a:rPr lang="en-US" sz="4000" dirty="0"/>
              <a:t>Risk </a:t>
            </a:r>
            <a:r>
              <a:rPr lang="en-US" sz="4000" dirty="0" err="1"/>
              <a:t>minimisation</a:t>
            </a:r>
            <a:r>
              <a:rPr lang="en-US" sz="4000" dirty="0"/>
              <a:t> Plan</a:t>
            </a:r>
          </a:p>
        </p:txBody>
      </p:sp>
      <p:sp>
        <p:nvSpPr>
          <p:cNvPr id="62467" name="Rectangle 3"/>
          <p:cNvSpPr>
            <a:spLocks noGrp="1" noChangeArrowheads="1"/>
          </p:cNvSpPr>
          <p:nvPr>
            <p:ph idx="1"/>
          </p:nvPr>
        </p:nvSpPr>
        <p:spPr>
          <a:xfrm>
            <a:off x="957350" y="1340768"/>
            <a:ext cx="8153400" cy="4781550"/>
          </a:xfrm>
        </p:spPr>
        <p:txBody>
          <a:bodyPr/>
          <a:lstStyle/>
          <a:p>
            <a:r>
              <a:rPr lang="en-US" sz="2000" dirty="0"/>
              <a:t>Routine Risk </a:t>
            </a:r>
            <a:r>
              <a:rPr lang="en-US" sz="2000" dirty="0" err="1"/>
              <a:t>Minimisation</a:t>
            </a:r>
            <a:endParaRPr lang="en-US" sz="2000" dirty="0"/>
          </a:p>
          <a:p>
            <a:pPr lvl="1"/>
            <a:r>
              <a:rPr lang="en-US" sz="2000" dirty="0"/>
              <a:t>SmPC: Summary of Product Characteristics</a:t>
            </a:r>
          </a:p>
          <a:p>
            <a:pPr lvl="1"/>
            <a:r>
              <a:rPr lang="nl-NL" sz="2000" dirty="0"/>
              <a:t>PIL (</a:t>
            </a:r>
            <a:r>
              <a:rPr lang="nl-NL" sz="2000" dirty="0" err="1"/>
              <a:t>patient</a:t>
            </a:r>
            <a:r>
              <a:rPr lang="nl-NL" sz="2000" dirty="0"/>
              <a:t> information leaflet)</a:t>
            </a:r>
          </a:p>
          <a:p>
            <a:pPr lvl="1"/>
            <a:r>
              <a:rPr lang="nl-NL" sz="2000" dirty="0"/>
              <a:t>Legal status of MP</a:t>
            </a:r>
            <a:endParaRPr lang="en-US" sz="2000" dirty="0"/>
          </a:p>
          <a:p>
            <a:r>
              <a:rPr lang="en-US" sz="2000" dirty="0"/>
              <a:t>Additional Risk </a:t>
            </a:r>
            <a:r>
              <a:rPr lang="en-US" sz="2000" dirty="0" err="1"/>
              <a:t>Minimisation</a:t>
            </a:r>
            <a:endParaRPr lang="en-US" sz="2000" dirty="0"/>
          </a:p>
          <a:p>
            <a:pPr lvl="1"/>
            <a:r>
              <a:rPr lang="en-US" sz="2000" dirty="0"/>
              <a:t>Educational material</a:t>
            </a:r>
          </a:p>
          <a:p>
            <a:pPr lvl="1"/>
            <a:r>
              <a:rPr lang="nl-NL" sz="2000" dirty="0"/>
              <a:t>Limited </a:t>
            </a:r>
            <a:r>
              <a:rPr lang="nl-NL" sz="2000" dirty="0" err="1"/>
              <a:t>prescription</a:t>
            </a:r>
            <a:r>
              <a:rPr lang="nl-NL" sz="2000" dirty="0"/>
              <a:t>, or </a:t>
            </a:r>
            <a:r>
              <a:rPr lang="nl-NL" sz="2000" dirty="0" err="1"/>
              <a:t>limited</a:t>
            </a:r>
            <a:r>
              <a:rPr lang="nl-NL" sz="2000" dirty="0"/>
              <a:t> box </a:t>
            </a:r>
            <a:r>
              <a:rPr lang="nl-NL" sz="2000" dirty="0" err="1"/>
              <a:t>size</a:t>
            </a:r>
            <a:endParaRPr lang="nl-NL" sz="2000" dirty="0"/>
          </a:p>
          <a:p>
            <a:pPr lvl="1"/>
            <a:r>
              <a:rPr lang="nl-NL" sz="2000" dirty="0" err="1"/>
              <a:t>Restricted</a:t>
            </a:r>
            <a:r>
              <a:rPr lang="nl-NL" sz="2000" dirty="0"/>
              <a:t> access</a:t>
            </a:r>
          </a:p>
          <a:p>
            <a:pPr lvl="1"/>
            <a:r>
              <a:rPr lang="nl-NL" sz="2000" dirty="0" err="1"/>
              <a:t>Registries</a:t>
            </a:r>
            <a:endParaRPr lang="nl-NL" sz="2000" dirty="0"/>
          </a:p>
          <a:p>
            <a:pPr lvl="1"/>
            <a:r>
              <a:rPr lang="nl-NL" sz="2000" dirty="0"/>
              <a:t>….</a:t>
            </a:r>
            <a:endParaRPr lang="en-US" sz="2000" dirty="0"/>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10730B1B-9744-D64A-9E0A-6F00AB98F61B}" type="slidenum">
              <a:rPr lang="en-US" sz="1200">
                <a:solidFill>
                  <a:srgbClr val="FFFFFF"/>
                </a:solidFill>
              </a:rPr>
              <a:pPr eaLnBrk="1" hangingPunct="1">
                <a:lnSpc>
                  <a:spcPct val="80000"/>
                </a:lnSpc>
              </a:pPr>
              <a:t>49</a:t>
            </a:fld>
            <a:endParaRPr lang="en-US" sz="1200">
              <a:solidFill>
                <a:srgbClr val="FFFFFF"/>
              </a:solidFill>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5616" y="1556792"/>
            <a:ext cx="7776467" cy="4248150"/>
          </a:xfrm>
        </p:spPr>
        <p:txBody>
          <a:bodyPr/>
          <a:lstStyle/>
          <a:p>
            <a:pPr eaLnBrk="1" hangingPunct="1">
              <a:lnSpc>
                <a:spcPct val="90000"/>
              </a:lnSpc>
              <a:defRPr/>
            </a:pPr>
            <a:r>
              <a:rPr lang="en-US" sz="2400" dirty="0" smtClean="0"/>
              <a:t>Background</a:t>
            </a:r>
          </a:p>
          <a:p>
            <a:pPr eaLnBrk="1" hangingPunct="1">
              <a:lnSpc>
                <a:spcPct val="90000"/>
              </a:lnSpc>
              <a:defRPr/>
            </a:pPr>
            <a:r>
              <a:rPr lang="en-US" sz="2400" dirty="0" smtClean="0"/>
              <a:t>When is an RMP required?</a:t>
            </a:r>
          </a:p>
          <a:p>
            <a:pPr eaLnBrk="1" hangingPunct="1">
              <a:lnSpc>
                <a:spcPct val="90000"/>
              </a:lnSpc>
              <a:defRPr/>
            </a:pPr>
            <a:r>
              <a:rPr lang="en-US" sz="2400" dirty="0" smtClean="0"/>
              <a:t>How to prepare an RMP</a:t>
            </a:r>
          </a:p>
          <a:p>
            <a:pPr eaLnBrk="1" hangingPunct="1">
              <a:lnSpc>
                <a:spcPct val="90000"/>
              </a:lnSpc>
              <a:defRPr/>
            </a:pPr>
            <a:r>
              <a:rPr lang="en-US" sz="2400" dirty="0" smtClean="0"/>
              <a:t>Special situations</a:t>
            </a:r>
          </a:p>
          <a:p>
            <a:pPr eaLnBrk="1" hangingPunct="1">
              <a:lnSpc>
                <a:spcPct val="90000"/>
              </a:lnSpc>
              <a:defRPr/>
            </a:pPr>
            <a:r>
              <a:rPr lang="en-US" sz="2400" dirty="0" smtClean="0"/>
              <a:t>Take home messages</a:t>
            </a:r>
          </a:p>
          <a:p>
            <a:pPr eaLnBrk="1" hangingPunct="1">
              <a:lnSpc>
                <a:spcPct val="90000"/>
              </a:lnSpc>
              <a:defRPr/>
            </a:pPr>
            <a:endParaRPr lang="en-US" sz="2400" dirty="0" smtClean="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4680520" cy="707886"/>
          </a:xfrm>
          <a:prstGeom prst="rect">
            <a:avLst/>
          </a:prstGeom>
          <a:noFill/>
        </p:spPr>
        <p:txBody>
          <a:bodyPr wrap="square" rtlCol="0">
            <a:spAutoFit/>
          </a:bodyPr>
          <a:lstStyle/>
          <a:p>
            <a:r>
              <a:rPr lang="en-US" sz="4000" dirty="0" smtClean="0">
                <a:latin typeface="Candara"/>
                <a:cs typeface="Candara"/>
              </a:rPr>
              <a:t>Topics</a:t>
            </a:r>
            <a:endParaRPr lang="en-US" sz="4000" dirty="0">
              <a:latin typeface="Candara"/>
              <a:cs typeface="Candara"/>
            </a:endParaRPr>
          </a:p>
        </p:txBody>
      </p:sp>
      <p:sp>
        <p:nvSpPr>
          <p:cNvPr id="10"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11"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2"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160021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259632" y="188640"/>
            <a:ext cx="7268344" cy="864096"/>
          </a:xfrm>
        </p:spPr>
        <p:txBody>
          <a:bodyPr/>
          <a:lstStyle/>
          <a:p>
            <a:pPr algn="l"/>
            <a:r>
              <a:rPr lang="nl-NL" sz="4000" dirty="0"/>
              <a:t>Risk </a:t>
            </a:r>
            <a:r>
              <a:rPr lang="nl-NL" sz="4000" dirty="0" err="1"/>
              <a:t>minimisation</a:t>
            </a:r>
            <a:r>
              <a:rPr lang="nl-NL" sz="4000" dirty="0"/>
              <a:t> </a:t>
            </a:r>
            <a:r>
              <a:rPr lang="nl-NL" sz="4000" dirty="0" err="1"/>
              <a:t>needed</a:t>
            </a:r>
            <a:r>
              <a:rPr lang="nl-NL" sz="4000" dirty="0"/>
              <a:t> </a:t>
            </a:r>
            <a:r>
              <a:rPr lang="nl-NL" sz="4000" dirty="0" err="1"/>
              <a:t>if</a:t>
            </a:r>
            <a:r>
              <a:rPr lang="nl-NL" sz="4000" dirty="0"/>
              <a:t>…</a:t>
            </a:r>
            <a:endParaRPr lang="en-US" sz="4000" dirty="0"/>
          </a:p>
        </p:txBody>
      </p:sp>
      <p:sp>
        <p:nvSpPr>
          <p:cNvPr id="63491" name="Content Placeholder 2"/>
          <p:cNvSpPr>
            <a:spLocks noGrp="1"/>
          </p:cNvSpPr>
          <p:nvPr>
            <p:ph idx="1"/>
          </p:nvPr>
        </p:nvSpPr>
        <p:spPr>
          <a:xfrm>
            <a:off x="1187624" y="1412776"/>
            <a:ext cx="7772400" cy="4114800"/>
          </a:xfrm>
        </p:spPr>
        <p:txBody>
          <a:bodyPr/>
          <a:lstStyle/>
          <a:p>
            <a:pPr marL="342900" lvl="1" indent="-342900">
              <a:spcBef>
                <a:spcPts val="700"/>
              </a:spcBef>
              <a:buClr>
                <a:schemeClr val="accent2"/>
              </a:buClr>
              <a:buSzPct val="100000"/>
              <a:buFont typeface="Arial"/>
              <a:buChar char="•"/>
            </a:pPr>
            <a:r>
              <a:rPr lang="en-US" sz="2400" dirty="0"/>
              <a:t>Serious adverse drug reactions</a:t>
            </a:r>
          </a:p>
          <a:p>
            <a:pPr marL="617537" lvl="2" indent="-342900">
              <a:spcBef>
                <a:spcPts val="700"/>
              </a:spcBef>
              <a:buSzPct val="60000"/>
              <a:buFont typeface="Lucida Grande"/>
              <a:buChar char="-"/>
            </a:pPr>
            <a:r>
              <a:rPr lang="en-US" sz="2000" dirty="0"/>
              <a:t>E.g. immune system disorders, teratogenicity</a:t>
            </a:r>
          </a:p>
          <a:p>
            <a:pPr>
              <a:buFont typeface="Arial"/>
              <a:buChar char="•"/>
            </a:pPr>
            <a:endParaRPr lang="nl-NL" sz="2000" dirty="0"/>
          </a:p>
          <a:p>
            <a:pPr>
              <a:buFont typeface="Arial"/>
              <a:buChar char="•"/>
            </a:pPr>
            <a:r>
              <a:rPr lang="nl-NL" sz="2400" dirty="0"/>
              <a:t>New </a:t>
            </a:r>
            <a:r>
              <a:rPr lang="nl-NL" sz="2400" dirty="0" err="1"/>
              <a:t>method</a:t>
            </a:r>
            <a:r>
              <a:rPr lang="nl-NL" sz="2400" dirty="0"/>
              <a:t> </a:t>
            </a:r>
            <a:r>
              <a:rPr lang="en-US" sz="2400" dirty="0"/>
              <a:t>of administration</a:t>
            </a:r>
          </a:p>
          <a:p>
            <a:pPr marL="617537" lvl="2" indent="-342900">
              <a:spcBef>
                <a:spcPts val="700"/>
              </a:spcBef>
              <a:buSzPct val="60000"/>
              <a:buFont typeface="Lucida Grande"/>
              <a:buChar char="-"/>
            </a:pPr>
            <a:r>
              <a:rPr lang="en-US" sz="2000" dirty="0"/>
              <a:t>E.g. new patch in neuropathic pain</a:t>
            </a:r>
          </a:p>
          <a:p>
            <a:pPr>
              <a:buFont typeface="Arial"/>
              <a:buChar char="•"/>
            </a:pPr>
            <a:endParaRPr lang="en-US" sz="2000" dirty="0"/>
          </a:p>
          <a:p>
            <a:pPr marL="457200" lvl="1" indent="-457200">
              <a:spcBef>
                <a:spcPts val="700"/>
              </a:spcBef>
              <a:buClr>
                <a:schemeClr val="accent2"/>
              </a:buClr>
              <a:buSzPct val="100000"/>
              <a:buFont typeface="Arial"/>
              <a:buChar char="•"/>
            </a:pPr>
            <a:r>
              <a:rPr lang="en-US" sz="2400" dirty="0"/>
              <a:t>High potential for abuse / off-label use</a:t>
            </a:r>
          </a:p>
          <a:p>
            <a:pPr marL="617537" lvl="2" indent="-342900">
              <a:spcBef>
                <a:spcPts val="700"/>
              </a:spcBef>
              <a:buSzPct val="60000"/>
              <a:buFont typeface="Lucida Grande"/>
              <a:buChar char="-"/>
            </a:pPr>
            <a:r>
              <a:rPr lang="en-US" sz="2000" dirty="0"/>
              <a:t>E.g. risk for addiction</a:t>
            </a:r>
          </a:p>
          <a:p>
            <a:endParaRPr lang="en-US" sz="2000" dirty="0"/>
          </a:p>
        </p:txBody>
      </p:sp>
      <p:sp>
        <p:nvSpPr>
          <p:cNvPr id="5" name="Slide Number Placehold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B5210BE5-F0E7-E64C-99ED-8445E874054A}" type="slidenum">
              <a:rPr lang="en-US" sz="1200">
                <a:solidFill>
                  <a:srgbClr val="FFFFFF"/>
                </a:solidFill>
              </a:rPr>
              <a:pPr eaLnBrk="1" hangingPunct="1">
                <a:lnSpc>
                  <a:spcPct val="80000"/>
                </a:lnSpc>
              </a:pPr>
              <a:t>50</a:t>
            </a:fld>
            <a:endParaRPr lang="en-US" sz="1200">
              <a:solidFill>
                <a:srgbClr val="FFFFFF"/>
              </a:solidFill>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259632" y="188640"/>
            <a:ext cx="7268344" cy="864096"/>
          </a:xfrm>
        </p:spPr>
        <p:txBody>
          <a:bodyPr/>
          <a:lstStyle/>
          <a:p>
            <a:pPr algn="l" eaLnBrk="1" hangingPunct="1"/>
            <a:r>
              <a:rPr lang="en-US" sz="4000" dirty="0" err="1" smtClean="0"/>
              <a:t>Isotretinoin</a:t>
            </a:r>
            <a:r>
              <a:rPr lang="en-US" sz="4000" dirty="0" smtClean="0"/>
              <a:t> </a:t>
            </a:r>
            <a:r>
              <a:rPr lang="en-US" sz="4000" dirty="0"/>
              <a:t>(</a:t>
            </a:r>
            <a:r>
              <a:rPr lang="en-US" sz="4000" dirty="0" err="1" smtClean="0"/>
              <a:t>Roaccutane</a:t>
            </a:r>
            <a:r>
              <a:rPr lang="en-US" sz="4000" dirty="0" smtClean="0"/>
              <a:t>)</a:t>
            </a:r>
            <a:endParaRPr lang="nl-NL" sz="4000" dirty="0"/>
          </a:p>
        </p:txBody>
      </p:sp>
      <p:sp>
        <p:nvSpPr>
          <p:cNvPr id="79875" name="Rectangle 3"/>
          <p:cNvSpPr>
            <a:spLocks noGrp="1" noChangeArrowheads="1"/>
          </p:cNvSpPr>
          <p:nvPr>
            <p:ph idx="1"/>
          </p:nvPr>
        </p:nvSpPr>
        <p:spPr>
          <a:xfrm>
            <a:off x="4643438" y="1600200"/>
            <a:ext cx="4043362" cy="4525963"/>
          </a:xfrm>
        </p:spPr>
        <p:txBody>
          <a:bodyPr/>
          <a:lstStyle/>
          <a:p>
            <a:pPr eaLnBrk="1" hangingPunct="1">
              <a:buFontTx/>
              <a:buNone/>
            </a:pPr>
            <a:r>
              <a:rPr lang="nl-NL"/>
              <a:t> </a:t>
            </a:r>
          </a:p>
        </p:txBody>
      </p:sp>
      <p:sp>
        <p:nvSpPr>
          <p:cNvPr id="7" name="Tijdelijke aanduiding voor dianummer 6"/>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lnSpc>
                <a:spcPct val="80000"/>
              </a:lnSpc>
            </a:pPr>
            <a:fld id="{A9BE4734-AB15-2443-99CE-D449AD2F4887}" type="slidenum">
              <a:rPr lang="en-US" sz="1200">
                <a:solidFill>
                  <a:srgbClr val="FFFFFF"/>
                </a:solidFill>
                <a:latin typeface="Candara"/>
              </a:rPr>
              <a:pPr algn="l" eaLnBrk="1" hangingPunct="1">
                <a:lnSpc>
                  <a:spcPct val="80000"/>
                </a:lnSpc>
              </a:pPr>
              <a:t>51</a:t>
            </a:fld>
            <a:endParaRPr lang="en-US" sz="1200">
              <a:solidFill>
                <a:srgbClr val="FFFFFF"/>
              </a:solidFill>
              <a:latin typeface="Candara"/>
            </a:endParaRPr>
          </a:p>
        </p:txBody>
      </p:sp>
      <p:sp>
        <p:nvSpPr>
          <p:cNvPr id="79876" name="Rectangle 5"/>
          <p:cNvSpPr txBox="1">
            <a:spLocks noChangeArrowheads="1"/>
          </p:cNvSpPr>
          <p:nvPr/>
        </p:nvSpPr>
        <p:spPr bwMode="auto">
          <a:xfrm>
            <a:off x="1187624" y="1412776"/>
            <a:ext cx="4081462"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spcBef>
                <a:spcPct val="20000"/>
              </a:spcBef>
              <a:buFont typeface="Arial" charset="0"/>
              <a:buNone/>
            </a:pPr>
            <a:endParaRPr lang="en-US" sz="1800" dirty="0">
              <a:latin typeface="Candara"/>
              <a:cs typeface="Candara"/>
            </a:endParaRPr>
          </a:p>
          <a:p>
            <a:pPr>
              <a:spcBef>
                <a:spcPct val="20000"/>
              </a:spcBef>
              <a:buFontTx/>
              <a:buChar char="•"/>
            </a:pPr>
            <a:r>
              <a:rPr lang="en-US" sz="2400" dirty="0">
                <a:latin typeface="Candara"/>
                <a:cs typeface="Candara"/>
              </a:rPr>
              <a:t>The benefits:</a:t>
            </a:r>
          </a:p>
          <a:p>
            <a:pPr>
              <a:spcBef>
                <a:spcPct val="20000"/>
              </a:spcBef>
              <a:buFont typeface="Arial" charset="0"/>
              <a:buNone/>
            </a:pPr>
            <a:endParaRPr lang="en-US" sz="2400" dirty="0">
              <a:latin typeface="Candara"/>
              <a:cs typeface="Candara"/>
            </a:endParaRPr>
          </a:p>
          <a:p>
            <a:pPr>
              <a:spcBef>
                <a:spcPct val="20000"/>
              </a:spcBef>
              <a:buFontTx/>
              <a:buChar char="•"/>
            </a:pPr>
            <a:r>
              <a:rPr lang="en-US" sz="2400" dirty="0">
                <a:latin typeface="Candara"/>
                <a:cs typeface="Candara"/>
              </a:rPr>
              <a:t>Highly effective in the treatment of cystic acne.</a:t>
            </a:r>
          </a:p>
          <a:p>
            <a:pPr>
              <a:spcBef>
                <a:spcPct val="20000"/>
              </a:spcBef>
            </a:pPr>
            <a:endParaRPr lang="en-US" sz="2400" dirty="0">
              <a:latin typeface="Candara"/>
              <a:cs typeface="Candara"/>
            </a:endParaRPr>
          </a:p>
          <a:p>
            <a:pPr>
              <a:spcBef>
                <a:spcPct val="20000"/>
              </a:spcBef>
              <a:buFontTx/>
              <a:buChar char="•"/>
            </a:pPr>
            <a:r>
              <a:rPr lang="en-US" sz="2400" dirty="0">
                <a:latin typeface="Candara"/>
                <a:cs typeface="Candara"/>
              </a:rPr>
              <a:t>Often the only effective treatment in severe cases</a:t>
            </a:r>
          </a:p>
        </p:txBody>
      </p:sp>
      <p:pic>
        <p:nvPicPr>
          <p:cNvPr id="79877" name="Picture 8" descr="roaccutane-accutane-tratamiento-contra-el-acne-inform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739900"/>
            <a:ext cx="27527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259632" y="188640"/>
            <a:ext cx="7268344" cy="864096"/>
          </a:xfrm>
        </p:spPr>
        <p:txBody>
          <a:bodyPr/>
          <a:lstStyle/>
          <a:p>
            <a:pPr algn="l" eaLnBrk="1" hangingPunct="1"/>
            <a:r>
              <a:rPr lang="en-US" sz="4000" dirty="0" err="1" smtClean="0"/>
              <a:t>Isotretinoin</a:t>
            </a:r>
            <a:endParaRPr lang="nl-NL" sz="4000" dirty="0"/>
          </a:p>
        </p:txBody>
      </p:sp>
      <p:sp>
        <p:nvSpPr>
          <p:cNvPr id="80899" name="Rectangle 3"/>
          <p:cNvSpPr>
            <a:spLocks noGrp="1" noChangeArrowheads="1"/>
          </p:cNvSpPr>
          <p:nvPr>
            <p:ph idx="1"/>
          </p:nvPr>
        </p:nvSpPr>
        <p:spPr>
          <a:xfrm>
            <a:off x="4686366" y="1600200"/>
            <a:ext cx="4000434" cy="4525963"/>
          </a:xfrm>
        </p:spPr>
        <p:txBody>
          <a:bodyPr/>
          <a:lstStyle/>
          <a:p>
            <a:pPr eaLnBrk="1" hangingPunct="1">
              <a:buFontTx/>
              <a:buNone/>
            </a:pPr>
            <a:r>
              <a:rPr lang="nl-NL"/>
              <a:t> </a:t>
            </a:r>
          </a:p>
        </p:txBody>
      </p:sp>
      <p:sp>
        <p:nvSpPr>
          <p:cNvPr id="7" name="Tijdelijke aanduiding voor dianummer 6"/>
          <p:cNvSpPr>
            <a:spLocks noGrp="1"/>
          </p:cNvSpPr>
          <p:nvPr>
            <p:ph type="sldNum" sz="quarter" idx="4294967295"/>
          </p:nvPr>
        </p:nvSpPr>
        <p:spPr>
          <a:xfrm>
            <a:off x="14824" y="1271588"/>
            <a:ext cx="518575"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lnSpc>
                <a:spcPct val="80000"/>
              </a:lnSpc>
            </a:pPr>
            <a:fld id="{FBD1C61C-AEFD-0C44-856B-CC8FA3B89D6A}" type="slidenum">
              <a:rPr lang="en-US" sz="1200">
                <a:solidFill>
                  <a:srgbClr val="FFFFFF"/>
                </a:solidFill>
                <a:latin typeface="Candara"/>
              </a:rPr>
              <a:pPr algn="l" eaLnBrk="1" hangingPunct="1">
                <a:lnSpc>
                  <a:spcPct val="80000"/>
                </a:lnSpc>
              </a:pPr>
              <a:t>52</a:t>
            </a:fld>
            <a:endParaRPr lang="en-US" sz="1200">
              <a:solidFill>
                <a:srgbClr val="FFFFFF"/>
              </a:solidFill>
              <a:latin typeface="Candara"/>
            </a:endParaRPr>
          </a:p>
        </p:txBody>
      </p:sp>
      <p:pic>
        <p:nvPicPr>
          <p:cNvPr id="80900" name="Picture 9" descr="s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844824"/>
            <a:ext cx="295865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hthoek 6"/>
          <p:cNvSpPr>
            <a:spLocks noChangeArrowheads="1"/>
          </p:cNvSpPr>
          <p:nvPr/>
        </p:nvSpPr>
        <p:spPr bwMode="auto">
          <a:xfrm>
            <a:off x="1403648" y="1340768"/>
            <a:ext cx="475252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latin typeface="Candara"/>
                <a:cs typeface="Candara"/>
              </a:rPr>
              <a:t>The risks:</a:t>
            </a:r>
          </a:p>
          <a:p>
            <a:r>
              <a:rPr lang="en-US" sz="2400" dirty="0" smtClean="0">
                <a:latin typeface="Candara"/>
                <a:cs typeface="Candara"/>
              </a:rPr>
              <a:t>Causes </a:t>
            </a:r>
            <a:r>
              <a:rPr lang="en-US" sz="2400" dirty="0">
                <a:latin typeface="Candara"/>
                <a:cs typeface="Candara"/>
              </a:rPr>
              <a:t>birth defects: 30% risk of congenital malformation</a:t>
            </a:r>
          </a:p>
          <a:p>
            <a:endParaRPr lang="en-US" sz="2400" dirty="0">
              <a:latin typeface="Candara"/>
              <a:cs typeface="Candara"/>
            </a:endParaRPr>
          </a:p>
          <a:p>
            <a:r>
              <a:rPr lang="en-US" sz="2400" dirty="0">
                <a:latin typeface="Candara"/>
                <a:cs typeface="Candara"/>
              </a:rPr>
              <a:t>Major congenital malformations reported:</a:t>
            </a:r>
          </a:p>
          <a:p>
            <a:r>
              <a:rPr lang="en-US" sz="2400" dirty="0">
                <a:latin typeface="Candara"/>
                <a:cs typeface="Candara"/>
              </a:rPr>
              <a:t>- hydrocephalus</a:t>
            </a:r>
          </a:p>
          <a:p>
            <a:r>
              <a:rPr lang="en-US" sz="2400" dirty="0">
                <a:latin typeface="Candara"/>
                <a:cs typeface="Candara"/>
              </a:rPr>
              <a:t>- </a:t>
            </a:r>
            <a:r>
              <a:rPr lang="en-US" sz="2400" dirty="0" err="1">
                <a:latin typeface="Candara"/>
                <a:cs typeface="Candara"/>
              </a:rPr>
              <a:t>microcephalus</a:t>
            </a:r>
            <a:endParaRPr lang="en-US" sz="2400" dirty="0">
              <a:latin typeface="Candara"/>
              <a:cs typeface="Candara"/>
            </a:endParaRPr>
          </a:p>
          <a:p>
            <a:r>
              <a:rPr lang="en-US" sz="2400" dirty="0">
                <a:latin typeface="Candara"/>
                <a:cs typeface="Candara"/>
              </a:rPr>
              <a:t>- cardiovascular abnormalities</a:t>
            </a:r>
          </a:p>
          <a:p>
            <a:r>
              <a:rPr lang="en-US" sz="2400" dirty="0">
                <a:latin typeface="Candara"/>
                <a:cs typeface="Candara"/>
              </a:rPr>
              <a:t>- ear and eye abnormalities</a:t>
            </a:r>
          </a:p>
          <a:p>
            <a:r>
              <a:rPr lang="en-US" sz="2400" dirty="0">
                <a:latin typeface="Candara"/>
                <a:cs typeface="Candara"/>
              </a:rPr>
              <a:t>- facial </a:t>
            </a:r>
            <a:r>
              <a:rPr lang="en-US" sz="2400" dirty="0" err="1">
                <a:latin typeface="Candara"/>
                <a:cs typeface="Candara"/>
              </a:rPr>
              <a:t>dysmorphia</a:t>
            </a:r>
            <a:endParaRPr lang="en-US" sz="2400" dirty="0">
              <a:latin typeface="Candara"/>
              <a:cs typeface="Candara"/>
            </a:endParaRPr>
          </a:p>
          <a:p>
            <a:r>
              <a:rPr lang="en-US" sz="2400" dirty="0">
                <a:latin typeface="Candara"/>
                <a:cs typeface="Candara"/>
              </a:rPr>
              <a:t>- cerebellar abnormalities</a:t>
            </a:r>
            <a:endParaRPr lang="en-US" dirty="0">
              <a:latin typeface="Candara"/>
              <a:cs typeface="Candara"/>
            </a:endParaRPr>
          </a:p>
        </p:txBody>
      </p:sp>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59632" y="188640"/>
            <a:ext cx="7268344" cy="864096"/>
          </a:xfrm>
        </p:spPr>
        <p:txBody>
          <a:bodyPr/>
          <a:lstStyle/>
          <a:p>
            <a:pPr algn="l" eaLnBrk="1" hangingPunct="1"/>
            <a:r>
              <a:rPr lang="en-US" sz="4000" dirty="0"/>
              <a:t>Pharmacovigilance activities</a:t>
            </a:r>
            <a:endParaRPr lang="nl-NL" sz="4000" dirty="0"/>
          </a:p>
        </p:txBody>
      </p:sp>
      <p:sp>
        <p:nvSpPr>
          <p:cNvPr id="81923" name="Rectangle 3"/>
          <p:cNvSpPr>
            <a:spLocks noGrp="1" noChangeArrowheads="1"/>
          </p:cNvSpPr>
          <p:nvPr>
            <p:ph idx="1"/>
          </p:nvPr>
        </p:nvSpPr>
        <p:spPr>
          <a:xfrm>
            <a:off x="1115616" y="1484784"/>
            <a:ext cx="7772400" cy="4114800"/>
          </a:xfrm>
        </p:spPr>
        <p:txBody>
          <a:bodyPr/>
          <a:lstStyle/>
          <a:p>
            <a:pPr eaLnBrk="1" hangingPunct="1"/>
            <a:r>
              <a:rPr lang="en-US" sz="2400" dirty="0"/>
              <a:t>Possible activities to gain more information on </a:t>
            </a:r>
            <a:r>
              <a:rPr lang="en-US" sz="2400" dirty="0" err="1"/>
              <a:t>isotretinoin</a:t>
            </a:r>
            <a:r>
              <a:rPr lang="en-US" sz="2400" dirty="0"/>
              <a:t> and birth defects</a:t>
            </a:r>
          </a:p>
          <a:p>
            <a:pPr eaLnBrk="1" hangingPunct="1"/>
            <a:endParaRPr lang="en-US" sz="2400" dirty="0"/>
          </a:p>
          <a:p>
            <a:pPr lvl="1" eaLnBrk="1" hangingPunct="1"/>
            <a:r>
              <a:rPr lang="en-US" sz="2400" dirty="0"/>
              <a:t>Routine pharmacovigilance</a:t>
            </a:r>
          </a:p>
          <a:p>
            <a:pPr lvl="1" eaLnBrk="1" hangingPunct="1"/>
            <a:r>
              <a:rPr lang="en-US" sz="2400" dirty="0"/>
              <a:t>Close monitoring of spontaneous reported cases (e.g. DCF procedure, use of questionnaires etc.)</a:t>
            </a:r>
          </a:p>
          <a:p>
            <a:pPr lvl="1" eaLnBrk="1" hangingPunct="1"/>
            <a:r>
              <a:rPr lang="en-US" sz="2400" dirty="0"/>
              <a:t>Use of a registry:</a:t>
            </a:r>
          </a:p>
          <a:p>
            <a:pPr lvl="2" eaLnBrk="1" hangingPunct="1"/>
            <a:r>
              <a:rPr lang="en-US" sz="1800" b="1" dirty="0"/>
              <a:t>FDA </a:t>
            </a:r>
            <a:r>
              <a:rPr lang="en-US" sz="1800" b="1" dirty="0" err="1"/>
              <a:t>iPledge</a:t>
            </a:r>
            <a:r>
              <a:rPr lang="en-US" sz="1800" b="1" dirty="0"/>
              <a:t> program: Physicians, pharmacists and patient prescribing, dispensing or using </a:t>
            </a:r>
            <a:r>
              <a:rPr lang="en-US" sz="1800" b="1" dirty="0" err="1"/>
              <a:t>isotretinoin</a:t>
            </a:r>
            <a:r>
              <a:rPr lang="en-US" sz="1800" b="1" dirty="0"/>
              <a:t> have to register on the </a:t>
            </a:r>
            <a:r>
              <a:rPr lang="en-US" sz="1800" b="1" dirty="0" err="1"/>
              <a:t>iPledge</a:t>
            </a:r>
            <a:r>
              <a:rPr lang="en-US" sz="1800" b="1" dirty="0"/>
              <a:t> website</a:t>
            </a:r>
          </a:p>
          <a:p>
            <a:pPr lvl="2" eaLnBrk="1" hangingPunct="1"/>
            <a:r>
              <a:rPr lang="en-US" sz="1800" b="1" dirty="0"/>
              <a:t>Information can be obtained via questions online</a:t>
            </a: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lnSpc>
                <a:spcPct val="80000"/>
              </a:lnSpc>
            </a:pPr>
            <a:fld id="{0C6B6846-FC49-B643-AF51-391C267008B7}" type="slidenum">
              <a:rPr lang="en-US" sz="1200">
                <a:solidFill>
                  <a:srgbClr val="FFFFFF"/>
                </a:solidFill>
                <a:latin typeface="Candara"/>
              </a:rPr>
              <a:pPr algn="l" eaLnBrk="1" hangingPunct="1">
                <a:lnSpc>
                  <a:spcPct val="80000"/>
                </a:lnSpc>
              </a:pPr>
              <a:t>53</a:t>
            </a:fld>
            <a:endParaRPr lang="en-US" sz="1200">
              <a:solidFill>
                <a:srgbClr val="FFFFFF"/>
              </a:solidFill>
              <a:latin typeface="Candara"/>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59632" y="188640"/>
            <a:ext cx="7268344" cy="864096"/>
          </a:xfrm>
        </p:spPr>
        <p:txBody>
          <a:bodyPr>
            <a:normAutofit/>
          </a:bodyPr>
          <a:lstStyle/>
          <a:p>
            <a:pPr algn="l" eaLnBrk="1" fontAlgn="auto" hangingPunct="1">
              <a:spcAft>
                <a:spcPts val="0"/>
              </a:spcAft>
              <a:defRPr/>
            </a:pPr>
            <a:r>
              <a:rPr lang="en-US" sz="3600" dirty="0" smtClean="0">
                <a:ea typeface="+mj-ea"/>
              </a:rPr>
              <a:t>Risk minimization activities</a:t>
            </a:r>
            <a:r>
              <a:rPr lang="en-US" sz="3600" dirty="0"/>
              <a:t> </a:t>
            </a:r>
            <a:r>
              <a:rPr lang="en-US" sz="3600" dirty="0" smtClean="0"/>
              <a:t>(</a:t>
            </a:r>
            <a:r>
              <a:rPr lang="en-US" sz="3600" dirty="0" smtClean="0">
                <a:ea typeface="+mj-ea"/>
              </a:rPr>
              <a:t>1/3)</a:t>
            </a:r>
            <a:endParaRPr lang="nl-NL" sz="3600" dirty="0" smtClean="0">
              <a:ea typeface="+mj-ea"/>
            </a:endParaRPr>
          </a:p>
        </p:txBody>
      </p:sp>
      <p:sp>
        <p:nvSpPr>
          <p:cNvPr id="51203" name="Rectangle 3"/>
          <p:cNvSpPr>
            <a:spLocks noGrp="1" noChangeArrowheads="1"/>
          </p:cNvSpPr>
          <p:nvPr>
            <p:ph idx="1"/>
          </p:nvPr>
        </p:nvSpPr>
        <p:spPr>
          <a:xfrm>
            <a:off x="1187624" y="1340768"/>
            <a:ext cx="7704856" cy="5143500"/>
          </a:xfrm>
        </p:spPr>
        <p:txBody>
          <a:bodyPr>
            <a:normAutofit/>
          </a:bodyPr>
          <a:lstStyle/>
          <a:p>
            <a:pPr eaLnBrk="1" hangingPunct="1">
              <a:lnSpc>
                <a:spcPct val="90000"/>
              </a:lnSpc>
            </a:pPr>
            <a:r>
              <a:rPr lang="en-US" sz="2000" b="1" dirty="0"/>
              <a:t>To prevent birth defects is to prevent pregnancies while using </a:t>
            </a:r>
            <a:r>
              <a:rPr lang="en-US" sz="2000" b="1" dirty="0" err="1" smtClean="0"/>
              <a:t>isotretinoin</a:t>
            </a:r>
            <a:endParaRPr lang="en-US" sz="1900" b="1" dirty="0"/>
          </a:p>
          <a:p>
            <a:pPr eaLnBrk="1" hangingPunct="1">
              <a:lnSpc>
                <a:spcPct val="90000"/>
              </a:lnSpc>
            </a:pPr>
            <a:r>
              <a:rPr lang="en-US" sz="2000" b="1" dirty="0"/>
              <a:t>Inform doctors and patients in the product labeling:</a:t>
            </a:r>
          </a:p>
          <a:p>
            <a:pPr lvl="1" eaLnBrk="1" hangingPunct="1">
              <a:lnSpc>
                <a:spcPct val="90000"/>
              </a:lnSpc>
            </a:pPr>
            <a:r>
              <a:rPr lang="en-US" sz="1800" dirty="0"/>
              <a:t>Contraindication: Use in pregnancy</a:t>
            </a:r>
          </a:p>
          <a:p>
            <a:pPr lvl="1" eaLnBrk="1" hangingPunct="1">
              <a:lnSpc>
                <a:spcPct val="90000"/>
              </a:lnSpc>
            </a:pPr>
            <a:r>
              <a:rPr lang="en-US" sz="1800" dirty="0"/>
              <a:t>Warning against birth defects</a:t>
            </a:r>
          </a:p>
          <a:p>
            <a:pPr lvl="1" eaLnBrk="1" hangingPunct="1">
              <a:lnSpc>
                <a:spcPct val="90000"/>
              </a:lnSpc>
            </a:pPr>
            <a:r>
              <a:rPr lang="en-US" sz="1800" dirty="0"/>
              <a:t>Pregnancy test should be taken 2 weeks prior to start </a:t>
            </a:r>
            <a:r>
              <a:rPr lang="en-US" sz="1800" dirty="0" err="1"/>
              <a:t>isotretinoin</a:t>
            </a:r>
            <a:endParaRPr lang="en-US" sz="1800" dirty="0"/>
          </a:p>
          <a:p>
            <a:pPr lvl="1" eaLnBrk="1" hangingPunct="1">
              <a:lnSpc>
                <a:spcPct val="90000"/>
              </a:lnSpc>
            </a:pPr>
            <a:r>
              <a:rPr lang="en-US" sz="1800" dirty="0"/>
              <a:t>Compulsory use of contraception from 1 month prior to start – 1 month after discontinuation of </a:t>
            </a:r>
            <a:r>
              <a:rPr lang="en-US" sz="1800" dirty="0" err="1"/>
              <a:t>isotretinoin</a:t>
            </a:r>
            <a:endParaRPr lang="en-US" sz="1800" dirty="0"/>
          </a:p>
          <a:p>
            <a:pPr lvl="1" eaLnBrk="1" hangingPunct="1">
              <a:lnSpc>
                <a:spcPct val="90000"/>
              </a:lnSpc>
            </a:pPr>
            <a:r>
              <a:rPr lang="en-US" sz="1800" dirty="0"/>
              <a:t>Information in product labeling can be bold or </a:t>
            </a:r>
            <a:r>
              <a:rPr lang="en-US" sz="1800" dirty="0" smtClean="0"/>
              <a:t>boxed</a:t>
            </a:r>
            <a:endParaRPr lang="en-US" sz="1700" dirty="0"/>
          </a:p>
          <a:p>
            <a:pPr eaLnBrk="1" hangingPunct="1">
              <a:lnSpc>
                <a:spcPct val="90000"/>
              </a:lnSpc>
            </a:pPr>
            <a:r>
              <a:rPr lang="en-US" sz="2000" b="1" dirty="0"/>
              <a:t>Other methods to inform doctors and patient:</a:t>
            </a:r>
          </a:p>
          <a:p>
            <a:pPr lvl="1" eaLnBrk="1" hangingPunct="1">
              <a:lnSpc>
                <a:spcPct val="90000"/>
              </a:lnSpc>
            </a:pPr>
            <a:r>
              <a:rPr lang="en-US" sz="1800" dirty="0" err="1"/>
              <a:t>iPledge</a:t>
            </a:r>
            <a:r>
              <a:rPr lang="en-US" sz="1800" dirty="0"/>
              <a:t> website contains information and questions related to pregnancy tests, menstrual cycles etc.</a:t>
            </a:r>
          </a:p>
          <a:p>
            <a:pPr lvl="1" eaLnBrk="1" hangingPunct="1">
              <a:lnSpc>
                <a:spcPct val="90000"/>
              </a:lnSpc>
            </a:pPr>
            <a:r>
              <a:rPr lang="en-US" sz="1800" dirty="0"/>
              <a:t>Special brochures, information folders for patient, physician and pharmacist</a:t>
            </a:r>
          </a:p>
          <a:p>
            <a:pPr lvl="1" eaLnBrk="1" hangingPunct="1">
              <a:lnSpc>
                <a:spcPct val="90000"/>
              </a:lnSpc>
            </a:pPr>
            <a:r>
              <a:rPr lang="ja-JP" altLang="en-US" sz="1800" dirty="0"/>
              <a:t>“</a:t>
            </a:r>
            <a:r>
              <a:rPr lang="en-US" sz="1800" dirty="0"/>
              <a:t>Dear doctor letters</a:t>
            </a:r>
            <a:r>
              <a:rPr lang="ja-JP" altLang="en-US" sz="1800" dirty="0"/>
              <a:t>”</a:t>
            </a:r>
            <a:endParaRPr lang="en-US" sz="1800" dirty="0"/>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F6184D45-33E1-274D-9A4B-5E0F8EC8311D}" type="slidenum">
              <a:rPr lang="en-US" sz="1200">
                <a:solidFill>
                  <a:srgbClr val="FFFFFF"/>
                </a:solidFill>
              </a:rPr>
              <a:pPr eaLnBrk="1" hangingPunct="1">
                <a:lnSpc>
                  <a:spcPct val="80000"/>
                </a:lnSpc>
              </a:pPr>
              <a:t>54</a:t>
            </a:fld>
            <a:endParaRPr lang="en-US" sz="1200">
              <a:solidFill>
                <a:srgbClr val="FFFFFF"/>
              </a:solidFill>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59632" y="188640"/>
            <a:ext cx="7268344" cy="864096"/>
          </a:xfrm>
        </p:spPr>
        <p:txBody>
          <a:bodyPr>
            <a:normAutofit/>
          </a:bodyPr>
          <a:lstStyle/>
          <a:p>
            <a:pPr algn="l" eaLnBrk="1" fontAlgn="auto" hangingPunct="1">
              <a:spcAft>
                <a:spcPts val="0"/>
              </a:spcAft>
              <a:defRPr/>
            </a:pPr>
            <a:r>
              <a:rPr lang="en-US" sz="3600" dirty="0" smtClean="0">
                <a:ea typeface="+mj-ea"/>
              </a:rPr>
              <a:t>Risk minimization activities</a:t>
            </a:r>
            <a:r>
              <a:rPr lang="en-US" sz="3600" dirty="0"/>
              <a:t> </a:t>
            </a:r>
            <a:r>
              <a:rPr lang="en-US" sz="3600" dirty="0" smtClean="0">
                <a:ea typeface="+mj-ea"/>
              </a:rPr>
              <a:t>(2/3)</a:t>
            </a:r>
            <a:endParaRPr lang="nl-NL" sz="3600" dirty="0" smtClean="0">
              <a:ea typeface="+mj-ea"/>
            </a:endParaRPr>
          </a:p>
        </p:txBody>
      </p:sp>
      <p:sp>
        <p:nvSpPr>
          <p:cNvPr id="83971" name="Rectangle 3"/>
          <p:cNvSpPr>
            <a:spLocks noGrp="1" noChangeArrowheads="1"/>
          </p:cNvSpPr>
          <p:nvPr>
            <p:ph idx="1"/>
          </p:nvPr>
        </p:nvSpPr>
        <p:spPr>
          <a:xfrm>
            <a:off x="1115616" y="1340768"/>
            <a:ext cx="7772400" cy="4114800"/>
          </a:xfrm>
        </p:spPr>
        <p:txBody>
          <a:bodyPr/>
          <a:lstStyle/>
          <a:p>
            <a:pPr eaLnBrk="1" hangingPunct="1"/>
            <a:r>
              <a:rPr lang="en-US" sz="2000" b="1" dirty="0"/>
              <a:t>Restriction on prescribing and dispensing</a:t>
            </a:r>
          </a:p>
          <a:p>
            <a:pPr lvl="1" eaLnBrk="1" hangingPunct="1"/>
            <a:r>
              <a:rPr lang="en-US" sz="1800" dirty="0"/>
              <a:t>In many countries </a:t>
            </a:r>
            <a:r>
              <a:rPr lang="en-US" sz="1800" dirty="0" err="1"/>
              <a:t>isotretinoin</a:t>
            </a:r>
            <a:r>
              <a:rPr lang="en-US" sz="1800" dirty="0"/>
              <a:t> can only be prescribed by specialized health care professionals (e.g. consultant dermatologist)</a:t>
            </a:r>
          </a:p>
          <a:p>
            <a:pPr lvl="1" eaLnBrk="1" hangingPunct="1"/>
            <a:r>
              <a:rPr lang="en-US" sz="1800" dirty="0"/>
              <a:t>In the US prescription can only be dispensed when dermatologist, pharmacist and patient have registered on </a:t>
            </a:r>
            <a:r>
              <a:rPr lang="en-US" sz="1800" dirty="0" err="1"/>
              <a:t>iPledge</a:t>
            </a:r>
            <a:endParaRPr lang="en-US" sz="1800" dirty="0"/>
          </a:p>
          <a:p>
            <a:pPr lvl="1" eaLnBrk="1" hangingPunct="1"/>
            <a:r>
              <a:rPr lang="en-US" sz="1800" dirty="0"/>
              <a:t>In certain countries: Physician may not prescribe more than 30 days supply. There is a 7 days window in which the prescription must be picked up from pharmacy.</a:t>
            </a: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75E458F9-3DE4-3D4C-AFA9-AFE4743DF3FB}" type="slidenum">
              <a:rPr lang="en-US" sz="1200">
                <a:solidFill>
                  <a:srgbClr val="FFFFFF"/>
                </a:solidFill>
              </a:rPr>
              <a:pPr eaLnBrk="1" hangingPunct="1">
                <a:lnSpc>
                  <a:spcPct val="80000"/>
                </a:lnSpc>
              </a:pPr>
              <a:t>55</a:t>
            </a:fld>
            <a:endParaRPr lang="en-US" sz="1200">
              <a:solidFill>
                <a:srgbClr val="FFFFFF"/>
              </a:solidFill>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l" eaLnBrk="1" hangingPunct="1"/>
            <a:r>
              <a:rPr lang="en-US" sz="3600" dirty="0"/>
              <a:t>Risk minimization </a:t>
            </a:r>
            <a:r>
              <a:rPr lang="en-US" sz="3600" dirty="0" smtClean="0"/>
              <a:t>activities (3</a:t>
            </a:r>
            <a:r>
              <a:rPr lang="en-US" sz="3600" dirty="0"/>
              <a:t>/3)</a:t>
            </a:r>
            <a:endParaRPr lang="nl-NL" sz="3600" dirty="0"/>
          </a:p>
        </p:txBody>
      </p:sp>
      <p:sp>
        <p:nvSpPr>
          <p:cNvPr id="84995" name="Rectangle 3"/>
          <p:cNvSpPr>
            <a:spLocks noGrp="1" noChangeArrowheads="1"/>
          </p:cNvSpPr>
          <p:nvPr>
            <p:ph idx="1"/>
          </p:nvPr>
        </p:nvSpPr>
        <p:spPr>
          <a:xfrm>
            <a:off x="1043608" y="1556792"/>
            <a:ext cx="7772400" cy="4114800"/>
          </a:xfrm>
        </p:spPr>
        <p:txBody>
          <a:bodyPr/>
          <a:lstStyle/>
          <a:p>
            <a:pPr eaLnBrk="1" hangingPunct="1"/>
            <a:r>
              <a:rPr lang="en-US" sz="2000" b="1" dirty="0"/>
              <a:t>Informed consent</a:t>
            </a:r>
          </a:p>
          <a:p>
            <a:pPr lvl="1" eaLnBrk="1" hangingPunct="1"/>
            <a:r>
              <a:rPr lang="en-US" sz="1800" dirty="0"/>
              <a:t>In many countries informed consent for the use of </a:t>
            </a:r>
            <a:r>
              <a:rPr lang="en-US" sz="1800" dirty="0" err="1"/>
              <a:t>isotretinoin</a:t>
            </a:r>
            <a:endParaRPr lang="en-US" sz="1800" dirty="0"/>
          </a:p>
          <a:p>
            <a:pPr lvl="1" eaLnBrk="1" hangingPunct="1"/>
            <a:r>
              <a:rPr lang="en-US" sz="1800" dirty="0"/>
              <a:t>Patient is informed and consents to among others:</a:t>
            </a:r>
            <a:endParaRPr lang="en-US" sz="2000" dirty="0"/>
          </a:p>
          <a:p>
            <a:pPr lvl="2" eaLnBrk="1" hangingPunct="1"/>
            <a:r>
              <a:rPr lang="en-US" sz="1800" dirty="0"/>
              <a:t>The possible occurrence of birth defects when pregnant</a:t>
            </a:r>
          </a:p>
          <a:p>
            <a:pPr lvl="2" eaLnBrk="1" hangingPunct="1"/>
            <a:r>
              <a:rPr lang="en-US" sz="1800" dirty="0"/>
              <a:t>The use of at least 1 method of contraception</a:t>
            </a:r>
          </a:p>
          <a:p>
            <a:pPr lvl="2" eaLnBrk="1" hangingPunct="1"/>
            <a:r>
              <a:rPr lang="en-US" sz="1800" dirty="0"/>
              <a:t>Starting method of contraception at least 1 month prior to starting </a:t>
            </a:r>
            <a:r>
              <a:rPr lang="en-US" sz="1800" dirty="0" err="1"/>
              <a:t>isotretinoin</a:t>
            </a:r>
            <a:endParaRPr lang="en-US" sz="1800" dirty="0"/>
          </a:p>
          <a:p>
            <a:pPr lvl="2" eaLnBrk="1" hangingPunct="1"/>
            <a:r>
              <a:rPr lang="en-US" sz="1800" dirty="0"/>
              <a:t>Confirmation of not being pregnant prior to the start of </a:t>
            </a:r>
            <a:r>
              <a:rPr lang="en-US" sz="1800" dirty="0" err="1"/>
              <a:t>isotretinoin</a:t>
            </a:r>
            <a:endParaRPr lang="en-US" sz="1800" dirty="0"/>
          </a:p>
          <a:p>
            <a:pPr lvl="1" eaLnBrk="1" hangingPunct="1"/>
            <a:r>
              <a:rPr lang="en-US" sz="1800" dirty="0"/>
              <a:t>Informed consent is signed by patient</a:t>
            </a: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C6F79D4A-CDC9-6846-B021-943D1C26B7BE}" type="slidenum">
              <a:rPr lang="en-US" sz="1200">
                <a:solidFill>
                  <a:srgbClr val="FFFFFF"/>
                </a:solidFill>
                <a:latin typeface="Candara"/>
              </a:rPr>
              <a:pPr eaLnBrk="1" hangingPunct="1">
                <a:lnSpc>
                  <a:spcPct val="80000"/>
                </a:lnSpc>
              </a:pPr>
              <a:t>56</a:t>
            </a:fld>
            <a:endParaRPr lang="en-US" sz="1200">
              <a:solidFill>
                <a:srgbClr val="FFFFFF"/>
              </a:solidFill>
              <a:latin typeface="Candara"/>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55576" y="188640"/>
            <a:ext cx="8208912" cy="864096"/>
          </a:xfrm>
        </p:spPr>
        <p:txBody>
          <a:bodyPr/>
          <a:lstStyle/>
          <a:p>
            <a:pPr algn="l" eaLnBrk="1" hangingPunct="1"/>
            <a:r>
              <a:rPr lang="en-US" sz="4000" dirty="0" err="1"/>
              <a:t>Isotretinoin</a:t>
            </a:r>
            <a:r>
              <a:rPr lang="en-US" sz="4000" dirty="0"/>
              <a:t> risk </a:t>
            </a:r>
            <a:r>
              <a:rPr lang="en-US" sz="4000" dirty="0" err="1"/>
              <a:t>minimisation</a:t>
            </a:r>
            <a:r>
              <a:rPr lang="en-US" sz="4000" dirty="0"/>
              <a:t> activities in </a:t>
            </a:r>
            <a:r>
              <a:rPr lang="en-US" sz="4000" dirty="0" smtClean="0"/>
              <a:t>the Netherlands</a:t>
            </a:r>
            <a:endParaRPr lang="nl-NL" sz="4000" dirty="0"/>
          </a:p>
        </p:txBody>
      </p:sp>
      <p:sp>
        <p:nvSpPr>
          <p:cNvPr id="86019" name="Rectangle 3"/>
          <p:cNvSpPr>
            <a:spLocks noGrp="1" noChangeArrowheads="1"/>
          </p:cNvSpPr>
          <p:nvPr>
            <p:ph idx="1"/>
          </p:nvPr>
        </p:nvSpPr>
        <p:spPr>
          <a:xfrm>
            <a:off x="1187624" y="1412776"/>
            <a:ext cx="7772400" cy="4114800"/>
          </a:xfrm>
        </p:spPr>
        <p:txBody>
          <a:bodyPr/>
          <a:lstStyle/>
          <a:p>
            <a:pPr eaLnBrk="1" hangingPunct="1"/>
            <a:r>
              <a:rPr lang="en-US" sz="2000" dirty="0"/>
              <a:t>Pharmaceutical companies producing </a:t>
            </a:r>
            <a:r>
              <a:rPr lang="en-US" sz="2000" dirty="0" err="1"/>
              <a:t>isotretinoin</a:t>
            </a:r>
            <a:r>
              <a:rPr lang="en-US" sz="2000" dirty="0"/>
              <a:t> have installed a “Pregnancy prevention </a:t>
            </a:r>
            <a:r>
              <a:rPr lang="en-US" sz="2000" dirty="0" err="1"/>
              <a:t>programme</a:t>
            </a:r>
            <a:r>
              <a:rPr lang="en-US" sz="2000" dirty="0"/>
              <a:t>” (mandated by the Dutch authorities)</a:t>
            </a:r>
          </a:p>
          <a:p>
            <a:pPr eaLnBrk="1" hangingPunct="1">
              <a:buFontTx/>
              <a:buNone/>
            </a:pPr>
            <a:endParaRPr lang="en-US" sz="2000" dirty="0"/>
          </a:p>
          <a:p>
            <a:pPr lvl="1" eaLnBrk="1" hangingPunct="1"/>
            <a:r>
              <a:rPr lang="en-US" sz="2000" dirty="0"/>
              <a:t>Special manual for physician</a:t>
            </a:r>
          </a:p>
          <a:p>
            <a:pPr lvl="1" eaLnBrk="1" hangingPunct="1"/>
            <a:r>
              <a:rPr lang="en-US" sz="2000" dirty="0"/>
              <a:t>Special manual for pharmacist</a:t>
            </a:r>
          </a:p>
          <a:p>
            <a:pPr lvl="1" eaLnBrk="1" hangingPunct="1"/>
            <a:r>
              <a:rPr lang="en-US" sz="2000" dirty="0"/>
              <a:t>Special manual for patient</a:t>
            </a:r>
          </a:p>
          <a:p>
            <a:pPr lvl="1" eaLnBrk="1" hangingPunct="1"/>
            <a:r>
              <a:rPr lang="en-US" sz="2000" dirty="0"/>
              <a:t>Informed consent form</a:t>
            </a: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56AB2DBD-7FB6-144D-A0C0-97D2FAD29E3A}" type="slidenum">
              <a:rPr lang="en-US" sz="1200">
                <a:solidFill>
                  <a:srgbClr val="FFFFFF"/>
                </a:solidFill>
              </a:rPr>
              <a:pPr eaLnBrk="1" hangingPunct="1">
                <a:lnSpc>
                  <a:spcPct val="80000"/>
                </a:lnSpc>
              </a:pPr>
              <a:t>57</a:t>
            </a:fld>
            <a:endParaRPr lang="en-US" sz="1200">
              <a:solidFill>
                <a:srgbClr val="FFFFFF"/>
              </a:solidFill>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8481" y="1773239"/>
            <a:ext cx="3092793" cy="331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title"/>
          </p:nvPr>
        </p:nvSpPr>
        <p:spPr>
          <a:xfrm>
            <a:off x="1259632" y="188640"/>
            <a:ext cx="7268344" cy="864096"/>
          </a:xfrm>
        </p:spPr>
        <p:txBody>
          <a:bodyPr/>
          <a:lstStyle/>
          <a:p>
            <a:pPr algn="l" eaLnBrk="1" hangingPunct="1"/>
            <a:r>
              <a:rPr lang="nl-NL"/>
              <a:t>Natalizumab (Tysabri)</a:t>
            </a:r>
          </a:p>
        </p:txBody>
      </p:sp>
      <p:sp>
        <p:nvSpPr>
          <p:cNvPr id="87043" name="Rectangle 3"/>
          <p:cNvSpPr>
            <a:spLocks noGrp="1" noChangeArrowheads="1"/>
          </p:cNvSpPr>
          <p:nvPr>
            <p:ph idx="1"/>
          </p:nvPr>
        </p:nvSpPr>
        <p:spPr>
          <a:xfrm>
            <a:off x="4067175" y="1556792"/>
            <a:ext cx="4609281" cy="4525963"/>
          </a:xfrm>
        </p:spPr>
        <p:txBody>
          <a:bodyPr/>
          <a:lstStyle/>
          <a:p>
            <a:pPr algn="just" eaLnBrk="1" hangingPunct="1">
              <a:lnSpc>
                <a:spcPct val="80000"/>
              </a:lnSpc>
            </a:pPr>
            <a:r>
              <a:rPr lang="nl-NL" sz="2000" dirty="0" err="1"/>
              <a:t>Natalizumab</a:t>
            </a:r>
            <a:r>
              <a:rPr lang="nl-NL" sz="2000" dirty="0"/>
              <a:t> is a recombinant </a:t>
            </a:r>
            <a:r>
              <a:rPr lang="nl-NL" sz="2000" dirty="0" err="1"/>
              <a:t>humanised</a:t>
            </a:r>
            <a:r>
              <a:rPr lang="nl-NL" sz="2000" dirty="0"/>
              <a:t> IgG4 </a:t>
            </a:r>
            <a:r>
              <a:rPr lang="nl-NL" sz="2000" dirty="0" err="1"/>
              <a:t>monoclonal</a:t>
            </a:r>
            <a:r>
              <a:rPr lang="nl-NL" sz="2000" dirty="0"/>
              <a:t> </a:t>
            </a:r>
            <a:r>
              <a:rPr lang="nl-NL" sz="2000" dirty="0" err="1"/>
              <a:t>antibody</a:t>
            </a:r>
            <a:r>
              <a:rPr lang="nl-NL" sz="2000" dirty="0"/>
              <a:t> </a:t>
            </a:r>
            <a:r>
              <a:rPr lang="nl-NL" sz="2000" dirty="0" err="1"/>
              <a:t>produced</a:t>
            </a:r>
            <a:r>
              <a:rPr lang="nl-NL" sz="2000" dirty="0"/>
              <a:t> in </a:t>
            </a:r>
            <a:r>
              <a:rPr lang="nl-NL" sz="2000" dirty="0" err="1"/>
              <a:t>murine</a:t>
            </a:r>
            <a:r>
              <a:rPr lang="nl-NL" sz="2000" dirty="0"/>
              <a:t> </a:t>
            </a:r>
            <a:r>
              <a:rPr lang="nl-NL" sz="2000" dirty="0" err="1"/>
              <a:t>myeloma</a:t>
            </a:r>
            <a:r>
              <a:rPr lang="nl-NL" sz="2000" dirty="0"/>
              <a:t> </a:t>
            </a:r>
            <a:r>
              <a:rPr lang="nl-NL" sz="2000" dirty="0" err="1" smtClean="0"/>
              <a:t>cells</a:t>
            </a:r>
            <a:endParaRPr lang="nl-NL" sz="2000" dirty="0" smtClean="0"/>
          </a:p>
          <a:p>
            <a:pPr marL="0" indent="0" algn="just" eaLnBrk="1" hangingPunct="1">
              <a:lnSpc>
                <a:spcPct val="80000"/>
              </a:lnSpc>
              <a:buNone/>
            </a:pPr>
            <a:endParaRPr lang="nl-NL" sz="2000" dirty="0"/>
          </a:p>
          <a:p>
            <a:pPr algn="just" eaLnBrk="1" hangingPunct="1">
              <a:lnSpc>
                <a:spcPct val="80000"/>
              </a:lnSpc>
            </a:pPr>
            <a:r>
              <a:rPr lang="nl-NL" sz="2000" dirty="0" err="1"/>
              <a:t>Specific</a:t>
            </a:r>
            <a:r>
              <a:rPr lang="nl-NL" sz="2000" dirty="0"/>
              <a:t> binding: a4-Integrin</a:t>
            </a:r>
          </a:p>
          <a:p>
            <a:pPr algn="just" eaLnBrk="1" hangingPunct="1">
              <a:lnSpc>
                <a:spcPct val="80000"/>
              </a:lnSpc>
            </a:pPr>
            <a:endParaRPr lang="nl-NL" sz="2000" dirty="0"/>
          </a:p>
          <a:p>
            <a:pPr algn="just" eaLnBrk="1" hangingPunct="1">
              <a:lnSpc>
                <a:spcPct val="80000"/>
              </a:lnSpc>
            </a:pPr>
            <a:r>
              <a:rPr lang="nl-NL" sz="2000" dirty="0" err="1"/>
              <a:t>This</a:t>
            </a:r>
            <a:r>
              <a:rPr lang="nl-NL" sz="2000" dirty="0"/>
              <a:t> binding </a:t>
            </a:r>
            <a:r>
              <a:rPr lang="nl-NL" sz="2000" dirty="0" err="1"/>
              <a:t>reduces</a:t>
            </a:r>
            <a:r>
              <a:rPr lang="nl-NL" sz="2000" dirty="0"/>
              <a:t> </a:t>
            </a:r>
            <a:r>
              <a:rPr lang="nl-NL" sz="2000" dirty="0" err="1"/>
              <a:t>migration</a:t>
            </a:r>
            <a:r>
              <a:rPr lang="nl-NL" sz="2000" dirty="0"/>
              <a:t> of </a:t>
            </a:r>
            <a:r>
              <a:rPr lang="nl-NL" sz="2000" dirty="0" err="1"/>
              <a:t>activated</a:t>
            </a:r>
            <a:r>
              <a:rPr lang="nl-NL" sz="2000" dirty="0"/>
              <a:t> </a:t>
            </a:r>
            <a:r>
              <a:rPr lang="nl-NL" sz="2000" dirty="0" err="1"/>
              <a:t>inflammatory</a:t>
            </a:r>
            <a:r>
              <a:rPr lang="nl-NL" sz="2000" dirty="0"/>
              <a:t> </a:t>
            </a:r>
            <a:r>
              <a:rPr lang="nl-NL" sz="2000" dirty="0" err="1"/>
              <a:t>cells</a:t>
            </a:r>
            <a:r>
              <a:rPr lang="nl-NL" sz="2000" dirty="0"/>
              <a:t>, </a:t>
            </a:r>
            <a:r>
              <a:rPr lang="nl-NL" sz="2000" dirty="0" err="1"/>
              <a:t>including</a:t>
            </a:r>
            <a:r>
              <a:rPr lang="nl-NL" sz="2000" dirty="0"/>
              <a:t> T-</a:t>
            </a:r>
            <a:r>
              <a:rPr lang="nl-NL" sz="2000" dirty="0" err="1"/>
              <a:t>lymphocytes</a:t>
            </a:r>
            <a:r>
              <a:rPr lang="nl-NL" sz="2000" dirty="0"/>
              <a:t>, </a:t>
            </a:r>
            <a:r>
              <a:rPr lang="nl-NL" sz="2000" dirty="0" err="1"/>
              <a:t>from</a:t>
            </a:r>
            <a:r>
              <a:rPr lang="nl-NL" sz="2000" dirty="0"/>
              <a:t> the </a:t>
            </a:r>
            <a:r>
              <a:rPr lang="nl-NL" sz="2000" dirty="0" err="1"/>
              <a:t>vasculature</a:t>
            </a:r>
            <a:r>
              <a:rPr lang="nl-NL" sz="2000" dirty="0"/>
              <a:t> </a:t>
            </a:r>
            <a:r>
              <a:rPr lang="nl-NL" sz="2000" dirty="0" err="1"/>
              <a:t>into</a:t>
            </a:r>
            <a:r>
              <a:rPr lang="nl-NL" sz="2000" dirty="0"/>
              <a:t>, </a:t>
            </a:r>
            <a:r>
              <a:rPr lang="nl-NL" sz="2000" dirty="0" err="1"/>
              <a:t>for</a:t>
            </a:r>
            <a:r>
              <a:rPr lang="nl-NL" sz="2000" dirty="0"/>
              <a:t> </a:t>
            </a:r>
            <a:r>
              <a:rPr lang="nl-NL" sz="2000" dirty="0" err="1"/>
              <a:t>example</a:t>
            </a:r>
            <a:r>
              <a:rPr lang="nl-NL" sz="2000" dirty="0"/>
              <a:t>, the </a:t>
            </a:r>
            <a:r>
              <a:rPr lang="nl-NL" sz="2000" dirty="0" err="1"/>
              <a:t>brain</a:t>
            </a:r>
            <a:r>
              <a:rPr lang="nl-NL" sz="2000" dirty="0"/>
              <a:t> </a:t>
            </a:r>
            <a:r>
              <a:rPr lang="nl-NL" sz="2000" dirty="0" err="1"/>
              <a:t>parenchyma</a:t>
            </a:r>
            <a:r>
              <a:rPr lang="nl-NL" sz="2000" dirty="0"/>
              <a:t>. </a:t>
            </a:r>
            <a:r>
              <a:rPr lang="nl-NL" sz="2000" dirty="0" err="1"/>
              <a:t>This</a:t>
            </a:r>
            <a:r>
              <a:rPr lang="nl-NL" sz="2000" dirty="0"/>
              <a:t> </a:t>
            </a:r>
            <a:r>
              <a:rPr lang="nl-NL" sz="2000" dirty="0" err="1"/>
              <a:t>mechanism</a:t>
            </a:r>
            <a:r>
              <a:rPr lang="nl-NL" sz="2000" dirty="0"/>
              <a:t> is </a:t>
            </a:r>
            <a:r>
              <a:rPr lang="nl-NL" sz="2000" dirty="0" err="1"/>
              <a:t>thought</a:t>
            </a:r>
            <a:r>
              <a:rPr lang="nl-NL" sz="2000" dirty="0"/>
              <a:t> </a:t>
            </a:r>
            <a:r>
              <a:rPr lang="nl-NL" sz="2000" dirty="0" err="1"/>
              <a:t>that</a:t>
            </a:r>
            <a:r>
              <a:rPr lang="nl-NL" sz="2000" dirty="0"/>
              <a:t> </a:t>
            </a:r>
            <a:r>
              <a:rPr lang="nl-NL" sz="2000" dirty="0" err="1"/>
              <a:t>natalizumab</a:t>
            </a:r>
            <a:r>
              <a:rPr lang="nl-NL" sz="2000" dirty="0"/>
              <a:t> </a:t>
            </a:r>
            <a:r>
              <a:rPr lang="nl-NL" sz="2000" dirty="0" err="1"/>
              <a:t>manages</a:t>
            </a:r>
            <a:r>
              <a:rPr lang="nl-NL" sz="2000" dirty="0"/>
              <a:t> </a:t>
            </a:r>
            <a:r>
              <a:rPr lang="nl-NL" sz="2000" dirty="0" err="1"/>
              <a:t>to</a:t>
            </a:r>
            <a:r>
              <a:rPr lang="nl-NL" sz="2000" dirty="0"/>
              <a:t> </a:t>
            </a:r>
            <a:r>
              <a:rPr lang="nl-NL" sz="2000" dirty="0" err="1"/>
              <a:t>reduce</a:t>
            </a:r>
            <a:r>
              <a:rPr lang="nl-NL" sz="2000" dirty="0"/>
              <a:t> plaque </a:t>
            </a:r>
            <a:r>
              <a:rPr lang="nl-NL" sz="2000" dirty="0" err="1"/>
              <a:t>formation</a:t>
            </a:r>
            <a:r>
              <a:rPr lang="nl-NL" sz="2000" dirty="0"/>
              <a:t> </a:t>
            </a:r>
            <a:r>
              <a:rPr lang="nl-NL" sz="2000" dirty="0" err="1"/>
              <a:t>and</a:t>
            </a:r>
            <a:r>
              <a:rPr lang="nl-NL" sz="2000" dirty="0"/>
              <a:t> relapse </a:t>
            </a:r>
            <a:r>
              <a:rPr lang="nl-NL" sz="2000" dirty="0" err="1"/>
              <a:t>rates</a:t>
            </a:r>
            <a:r>
              <a:rPr lang="nl-NL" sz="2000" dirty="0"/>
              <a:t> in </a:t>
            </a:r>
            <a:r>
              <a:rPr lang="nl-NL" sz="2000" dirty="0" err="1"/>
              <a:t>patients</a:t>
            </a:r>
            <a:r>
              <a:rPr lang="nl-NL" sz="2000" dirty="0"/>
              <a:t> </a:t>
            </a:r>
            <a:r>
              <a:rPr lang="nl-NL" sz="2000" dirty="0" err="1"/>
              <a:t>with</a:t>
            </a:r>
            <a:r>
              <a:rPr lang="nl-NL" sz="2000" dirty="0"/>
              <a:t> multiple sclerosis (MS).</a:t>
            </a:r>
          </a:p>
        </p:txBody>
      </p:sp>
      <p:sp>
        <p:nvSpPr>
          <p:cNvPr id="6" name="Tijdelijke aanduiding voor dianummer 5"/>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BB9E8EF6-5274-AE42-A573-21825E57E470}" type="slidenum">
              <a:rPr lang="en-US" sz="1200">
                <a:solidFill>
                  <a:srgbClr val="FFFFFF"/>
                </a:solidFill>
                <a:latin typeface="Candara"/>
              </a:rPr>
              <a:pPr eaLnBrk="1" hangingPunct="1">
                <a:lnSpc>
                  <a:spcPct val="80000"/>
                </a:lnSpc>
              </a:pPr>
              <a:t>58</a:t>
            </a:fld>
            <a:endParaRPr lang="en-US" sz="1200">
              <a:solidFill>
                <a:srgbClr val="FFFFFF"/>
              </a:solidFill>
              <a:latin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l" eaLnBrk="1" hangingPunct="1"/>
            <a:r>
              <a:rPr lang="nl-NL"/>
              <a:t>Tysabri</a:t>
            </a:r>
          </a:p>
        </p:txBody>
      </p:sp>
      <p:sp>
        <p:nvSpPr>
          <p:cNvPr id="88067" name="Rectangle 3"/>
          <p:cNvSpPr>
            <a:spLocks noGrp="1" noChangeArrowheads="1"/>
          </p:cNvSpPr>
          <p:nvPr>
            <p:ph idx="1"/>
          </p:nvPr>
        </p:nvSpPr>
        <p:spPr/>
        <p:txBody>
          <a:bodyPr/>
          <a:lstStyle/>
          <a:p>
            <a:pPr eaLnBrk="1" hangingPunct="1">
              <a:buFontTx/>
              <a:buNone/>
            </a:pPr>
            <a:r>
              <a:rPr lang="nl-NL"/>
              <a:t> </a:t>
            </a:r>
          </a:p>
        </p:txBody>
      </p:sp>
      <p:sp>
        <p:nvSpPr>
          <p:cNvPr id="9" name="Tijdelijke aanduiding voor dianummer 8"/>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lnSpc>
                <a:spcPct val="80000"/>
              </a:lnSpc>
            </a:pPr>
            <a:fld id="{7035017D-F987-A64A-9716-7C3C26D34E72}" type="slidenum">
              <a:rPr lang="en-US" sz="1200">
                <a:solidFill>
                  <a:srgbClr val="FFFFFF"/>
                </a:solidFill>
                <a:latin typeface="Candara"/>
              </a:rPr>
              <a:pPr algn="l" eaLnBrk="1" hangingPunct="1">
                <a:lnSpc>
                  <a:spcPct val="80000"/>
                </a:lnSpc>
              </a:pPr>
              <a:t>59</a:t>
            </a:fld>
            <a:endParaRPr lang="en-US" sz="1200">
              <a:solidFill>
                <a:srgbClr val="FFFFFF"/>
              </a:solidFill>
              <a:latin typeface="Candara"/>
            </a:endParaRPr>
          </a:p>
        </p:txBody>
      </p:sp>
      <p:pic>
        <p:nvPicPr>
          <p:cNvPr id="880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41" y="1398805"/>
            <a:ext cx="2607830" cy="26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398805"/>
            <a:ext cx="2607829" cy="26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5873461" y="1623483"/>
            <a:ext cx="2592288" cy="217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ctangle 9"/>
          <p:cNvSpPr>
            <a:spLocks noChangeArrowheads="1"/>
          </p:cNvSpPr>
          <p:nvPr/>
        </p:nvSpPr>
        <p:spPr bwMode="auto">
          <a:xfrm>
            <a:off x="1547664" y="3933056"/>
            <a:ext cx="7056784"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b="1" dirty="0">
                <a:latin typeface="Candara"/>
                <a:ea typeface="+mn-ea"/>
                <a:cs typeface="Candara"/>
              </a:rPr>
              <a:t>serious adverse drug reactions:</a:t>
            </a:r>
          </a:p>
          <a:p>
            <a:pPr>
              <a:defRPr/>
            </a:pPr>
            <a:r>
              <a:rPr lang="en-US" b="1" dirty="0">
                <a:latin typeface="Candara"/>
                <a:ea typeface="+mn-ea"/>
                <a:cs typeface="Candara"/>
              </a:rPr>
              <a:t>Progressive Multifocal </a:t>
            </a:r>
            <a:r>
              <a:rPr lang="en-US" b="1" dirty="0" err="1">
                <a:latin typeface="Candara"/>
                <a:ea typeface="+mn-ea"/>
                <a:cs typeface="Candara"/>
              </a:rPr>
              <a:t>Leucencephalopathy</a:t>
            </a:r>
            <a:r>
              <a:rPr lang="en-US" b="1" dirty="0">
                <a:latin typeface="Candara"/>
                <a:ea typeface="+mn-ea"/>
                <a:cs typeface="Candara"/>
              </a:rPr>
              <a:t> (PML) </a:t>
            </a:r>
          </a:p>
          <a:p>
            <a:pPr>
              <a:defRPr/>
            </a:pPr>
            <a:r>
              <a:rPr lang="en-US" b="1" dirty="0">
                <a:solidFill>
                  <a:schemeClr val="bg1">
                    <a:lumMod val="65000"/>
                  </a:schemeClr>
                </a:solidFill>
                <a:latin typeface="Candara"/>
                <a:ea typeface="+mn-ea"/>
                <a:cs typeface="Candara"/>
              </a:rPr>
              <a:t>(rare disease, usually associated with severe immunosuppression (HIV, chemotherapy, transplantation))</a:t>
            </a:r>
          </a:p>
          <a:p>
            <a:pPr>
              <a:defRPr/>
            </a:pPr>
            <a:endParaRPr lang="en-US" b="1" dirty="0">
              <a:solidFill>
                <a:schemeClr val="bg2"/>
              </a:solidFill>
              <a:latin typeface="Candara"/>
              <a:ea typeface="+mn-ea"/>
              <a:cs typeface="Candara"/>
            </a:endParaRPr>
          </a:p>
          <a:p>
            <a:pPr>
              <a:defRPr/>
            </a:pPr>
            <a:r>
              <a:rPr lang="en-US" b="1" dirty="0">
                <a:latin typeface="Candara"/>
                <a:ea typeface="+mn-ea"/>
                <a:cs typeface="Candara"/>
              </a:rPr>
              <a:t>N= 3 cases pre-marketing: marketing suspended; re-introduction in 2006 with comprehensive </a:t>
            </a:r>
            <a:r>
              <a:rPr lang="en-US" b="1" dirty="0" err="1">
                <a:latin typeface="Candara"/>
                <a:ea typeface="+mn-ea"/>
                <a:cs typeface="Candara"/>
              </a:rPr>
              <a:t>RiskMAP</a:t>
            </a:r>
            <a:endParaRPr lang="en-US" b="1" dirty="0">
              <a:latin typeface="Candara"/>
              <a:ea typeface="+mn-ea"/>
              <a:cs typeface="Candara"/>
            </a:endParaRPr>
          </a:p>
        </p:txBody>
      </p:sp>
      <p:sp>
        <p:nvSpPr>
          <p:cNvPr id="10"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11"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2"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fontAlgn="auto" hangingPunct="1">
              <a:spcAft>
                <a:spcPts val="0"/>
              </a:spcAft>
              <a:defRPr/>
            </a:pPr>
            <a:r>
              <a:rPr lang="en-GB" sz="4000" dirty="0" smtClean="0">
                <a:ea typeface="+mj-ea"/>
              </a:rPr>
              <a:t>Risk Management Background</a:t>
            </a:r>
            <a:endParaRPr lang="en-US" sz="4000" dirty="0" smtClean="0">
              <a:ea typeface="+mj-ea"/>
            </a:endParaRPr>
          </a:p>
        </p:txBody>
      </p:sp>
      <p:sp>
        <p:nvSpPr>
          <p:cNvPr id="3075" name="Rectangle 3"/>
          <p:cNvSpPr>
            <a:spLocks noGrp="1" noChangeArrowheads="1"/>
          </p:cNvSpPr>
          <p:nvPr>
            <p:ph idx="1"/>
          </p:nvPr>
        </p:nvSpPr>
        <p:spPr>
          <a:xfrm>
            <a:off x="1331640" y="1268760"/>
            <a:ext cx="7812360" cy="4900613"/>
          </a:xfrm>
        </p:spPr>
        <p:txBody>
          <a:bodyPr>
            <a:noAutofit/>
          </a:bodyPr>
          <a:lstStyle/>
          <a:p>
            <a:pPr algn="just">
              <a:lnSpc>
                <a:spcPct val="90000"/>
              </a:lnSpc>
              <a:defRPr/>
            </a:pPr>
            <a:r>
              <a:rPr lang="en-GB" sz="1600" dirty="0"/>
              <a:t>ICH:</a:t>
            </a:r>
          </a:p>
          <a:p>
            <a:pPr marL="0" indent="0" algn="just">
              <a:lnSpc>
                <a:spcPct val="90000"/>
              </a:lnSpc>
              <a:buNone/>
              <a:defRPr/>
            </a:pPr>
            <a:r>
              <a:rPr lang="en-GB" sz="1600" dirty="0"/>
              <a:t>Pharmacovigilance planning </a:t>
            </a:r>
            <a:r>
              <a:rPr lang="en-GB" sz="1600" dirty="0" smtClean="0"/>
              <a:t>E2E</a:t>
            </a:r>
            <a:r>
              <a:rPr lang="en-GB" sz="1600" dirty="0"/>
              <a:t> </a:t>
            </a:r>
            <a:r>
              <a:rPr lang="en-GB" sz="1600" dirty="0" smtClean="0"/>
              <a:t>(</a:t>
            </a:r>
            <a:r>
              <a:rPr lang="en-GB" sz="1600" dirty="0"/>
              <a:t>ICH Harmonised Tripartite Guideline (18 </a:t>
            </a:r>
            <a:r>
              <a:rPr lang="en-GB" sz="1600" dirty="0" err="1"/>
              <a:t>nov</a:t>
            </a:r>
            <a:r>
              <a:rPr lang="en-GB" sz="1600" dirty="0"/>
              <a:t> 2004</a:t>
            </a:r>
            <a:r>
              <a:rPr lang="en-GB" sz="1600" dirty="0" smtClean="0"/>
              <a:t>)</a:t>
            </a:r>
            <a:endParaRPr lang="en-GB" sz="1600" dirty="0"/>
          </a:p>
          <a:p>
            <a:pPr algn="just">
              <a:lnSpc>
                <a:spcPct val="90000"/>
              </a:lnSpc>
              <a:defRPr/>
            </a:pPr>
            <a:r>
              <a:rPr lang="en-GB" sz="1600" dirty="0" smtClean="0"/>
              <a:t>Europe</a:t>
            </a:r>
            <a:r>
              <a:rPr lang="en-GB" sz="1600" dirty="0"/>
              <a:t>: (previously Volume 9A)</a:t>
            </a:r>
          </a:p>
          <a:p>
            <a:pPr marL="0" indent="0" algn="just">
              <a:lnSpc>
                <a:spcPct val="90000"/>
              </a:lnSpc>
              <a:buNone/>
              <a:defRPr/>
            </a:pPr>
            <a:r>
              <a:rPr lang="en-US" sz="1600" dirty="0"/>
              <a:t>Guideline on Good Pharmacovigilance practices (</a:t>
            </a:r>
            <a:r>
              <a:rPr lang="en-US" sz="1600" dirty="0" smtClean="0"/>
              <a:t>GVPs)</a:t>
            </a:r>
            <a:r>
              <a:rPr lang="en-US" sz="1600" dirty="0"/>
              <a:t>: </a:t>
            </a:r>
          </a:p>
          <a:p>
            <a:pPr marL="685800" lvl="2" algn="just">
              <a:lnSpc>
                <a:spcPct val="90000"/>
              </a:lnSpc>
              <a:buFont typeface="Arial"/>
              <a:buChar char="•"/>
              <a:defRPr/>
            </a:pPr>
            <a:r>
              <a:rPr lang="en-US" sz="1600" dirty="0"/>
              <a:t>Module V – Risk Management Systems, rev 1 (EMEA/838713/2011)</a:t>
            </a:r>
          </a:p>
          <a:p>
            <a:pPr marL="685800" lvl="2" algn="just">
              <a:lnSpc>
                <a:spcPct val="90000"/>
              </a:lnSpc>
              <a:buFont typeface="Arial"/>
              <a:buChar char="•"/>
              <a:defRPr/>
            </a:pPr>
            <a:r>
              <a:rPr lang="en-US" sz="1600" dirty="0"/>
              <a:t>Module XVI – Risk </a:t>
            </a:r>
            <a:r>
              <a:rPr lang="en-US" sz="1600" dirty="0" err="1"/>
              <a:t>Minimisation</a:t>
            </a:r>
            <a:r>
              <a:rPr lang="en-US" sz="1600" dirty="0"/>
              <a:t> measures: selection of tools and effectiveness indicators, rev 1 (EMEA/204715/2012)</a:t>
            </a:r>
          </a:p>
          <a:p>
            <a:pPr marL="685800" lvl="2" algn="just">
              <a:lnSpc>
                <a:spcPct val="90000"/>
              </a:lnSpc>
              <a:buFont typeface="Arial"/>
              <a:buChar char="•"/>
              <a:defRPr/>
            </a:pPr>
            <a:r>
              <a:rPr lang="en-GB" sz="1600" dirty="0" smtClean="0"/>
              <a:t>Guidance </a:t>
            </a:r>
            <a:r>
              <a:rPr lang="en-GB" sz="1600" dirty="0"/>
              <a:t>on format of the risk management plan (RMP) in the EU – in integrated format</a:t>
            </a:r>
            <a:r>
              <a:rPr lang="en-US" sz="1600" dirty="0"/>
              <a:t> </a:t>
            </a:r>
            <a:r>
              <a:rPr lang="en-GB" sz="1600" dirty="0"/>
              <a:t>(EMA/718034/2012)</a:t>
            </a:r>
          </a:p>
          <a:p>
            <a:pPr algn="just">
              <a:lnSpc>
                <a:spcPct val="90000"/>
              </a:lnSpc>
              <a:defRPr/>
            </a:pPr>
            <a:r>
              <a:rPr lang="en-GB" sz="1600" dirty="0" smtClean="0"/>
              <a:t>FDA </a:t>
            </a:r>
            <a:r>
              <a:rPr lang="en-GB" sz="1600" dirty="0"/>
              <a:t>(March 2005):</a:t>
            </a:r>
          </a:p>
          <a:p>
            <a:pPr lvl="1" algn="just">
              <a:lnSpc>
                <a:spcPct val="90000"/>
              </a:lnSpc>
              <a:buFont typeface="Arial"/>
              <a:buChar char="•"/>
              <a:defRPr/>
            </a:pPr>
            <a:r>
              <a:rPr lang="en-GB" sz="1600" dirty="0"/>
              <a:t>Guidance for Industry: Development and Use of Risk Minimization Action Plans</a:t>
            </a:r>
          </a:p>
          <a:p>
            <a:pPr lvl="1" algn="just">
              <a:lnSpc>
                <a:spcPct val="90000"/>
              </a:lnSpc>
              <a:buFont typeface="Arial"/>
              <a:buChar char="•"/>
              <a:defRPr/>
            </a:pPr>
            <a:r>
              <a:rPr lang="en-GB" sz="1600" dirty="0"/>
              <a:t>Guidance for Industry: Good Pharmacovigilance Practices and </a:t>
            </a:r>
            <a:r>
              <a:rPr lang="en-GB" sz="1600" dirty="0" err="1" smtClean="0"/>
              <a:t>Pharmaco</a:t>
            </a:r>
            <a:r>
              <a:rPr lang="en-GB" sz="1600" dirty="0" smtClean="0"/>
              <a:t>-epidemiologic </a:t>
            </a:r>
            <a:r>
              <a:rPr lang="en-GB" sz="1600" dirty="0"/>
              <a:t>Assessment</a:t>
            </a:r>
          </a:p>
          <a:p>
            <a:pPr lvl="1" algn="just">
              <a:lnSpc>
                <a:spcPct val="90000"/>
              </a:lnSpc>
              <a:buFont typeface="Arial"/>
              <a:buChar char="•"/>
              <a:defRPr/>
            </a:pPr>
            <a:r>
              <a:rPr lang="en-GB" sz="1600" dirty="0"/>
              <a:t>Guidance for Industry: Premarketing Risk </a:t>
            </a:r>
            <a:r>
              <a:rPr lang="en-GB" sz="1600" dirty="0" smtClean="0"/>
              <a:t>Assessment</a:t>
            </a:r>
          </a:p>
          <a:p>
            <a:pPr algn="just">
              <a:lnSpc>
                <a:spcPct val="90000"/>
              </a:lnSpc>
              <a:buFont typeface="Arial"/>
              <a:buChar char="•"/>
              <a:defRPr/>
            </a:pPr>
            <a:r>
              <a:rPr lang="en-GB" sz="1600" dirty="0" smtClean="0"/>
              <a:t>CIOMS:</a:t>
            </a:r>
          </a:p>
          <a:p>
            <a:pPr lvl="1" algn="just">
              <a:lnSpc>
                <a:spcPct val="90000"/>
              </a:lnSpc>
              <a:buFont typeface="Arial"/>
              <a:buChar char="•"/>
              <a:defRPr/>
            </a:pPr>
            <a:r>
              <a:rPr lang="en-GB" sz="1600" dirty="0" smtClean="0"/>
              <a:t>CIOMS IV (1998) – Benefit Risk balance for marketed drugs</a:t>
            </a:r>
          </a:p>
          <a:p>
            <a:pPr lvl="1" algn="just">
              <a:lnSpc>
                <a:spcPct val="90000"/>
              </a:lnSpc>
              <a:buFont typeface="Arial"/>
              <a:buChar char="•"/>
              <a:defRPr/>
            </a:pPr>
            <a:r>
              <a:rPr lang="en-GB" sz="1600" dirty="0" smtClean="0"/>
              <a:t>CIOMS IX (2014) – Risk Minimisation Measures</a:t>
            </a:r>
            <a:endParaRPr lang="en-GB" sz="1600" dirty="0"/>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5B9552AC-4C66-F94B-B11D-56BD8B22F497}" type="slidenum">
              <a:rPr lang="en-US" sz="1200">
                <a:solidFill>
                  <a:srgbClr val="FFFFFF"/>
                </a:solidFill>
              </a:rPr>
              <a:pPr eaLnBrk="1" hangingPunct="1">
                <a:lnSpc>
                  <a:spcPct val="80000"/>
                </a:lnSpc>
              </a:pPr>
              <a:t>6</a:t>
            </a:fld>
            <a:endParaRPr lang="en-US" sz="1200">
              <a:solidFill>
                <a:srgbClr val="FFFFFF"/>
              </a:solidFill>
            </a:endParaRPr>
          </a:p>
        </p:txBody>
      </p:sp>
      <p:sp>
        <p:nvSpPr>
          <p:cNvPr id="11"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12"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3"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59632" y="188640"/>
            <a:ext cx="7268344" cy="864096"/>
          </a:xfrm>
        </p:spPr>
        <p:txBody>
          <a:bodyPr/>
          <a:lstStyle/>
          <a:p>
            <a:pPr algn="l" eaLnBrk="1" hangingPunct="1"/>
            <a:r>
              <a:rPr lang="nl-NL"/>
              <a:t>Tysabri risk minimisation</a:t>
            </a:r>
          </a:p>
        </p:txBody>
      </p:sp>
      <p:sp>
        <p:nvSpPr>
          <p:cNvPr id="89091" name="Rectangle 3"/>
          <p:cNvSpPr>
            <a:spLocks noGrp="1" noChangeArrowheads="1"/>
          </p:cNvSpPr>
          <p:nvPr>
            <p:ph idx="1"/>
          </p:nvPr>
        </p:nvSpPr>
        <p:spPr>
          <a:xfrm>
            <a:off x="1331640" y="1412776"/>
            <a:ext cx="7268344" cy="4114800"/>
          </a:xfrm>
        </p:spPr>
        <p:txBody>
          <a:bodyPr/>
          <a:lstStyle/>
          <a:p>
            <a:pPr eaLnBrk="1" hangingPunct="1">
              <a:lnSpc>
                <a:spcPct val="80000"/>
              </a:lnSpc>
            </a:pPr>
            <a:r>
              <a:rPr lang="nl-NL" sz="2000" dirty="0" err="1"/>
              <a:t>Clear</a:t>
            </a:r>
            <a:r>
              <a:rPr lang="nl-NL" sz="2000" dirty="0"/>
              <a:t>-cut </a:t>
            </a:r>
            <a:r>
              <a:rPr lang="nl-NL" sz="2000" dirty="0" err="1"/>
              <a:t>definition</a:t>
            </a:r>
            <a:r>
              <a:rPr lang="nl-NL" sz="2000" dirty="0"/>
              <a:t> of the target </a:t>
            </a:r>
            <a:r>
              <a:rPr lang="nl-NL" sz="2000" dirty="0" err="1"/>
              <a:t>population</a:t>
            </a:r>
            <a:r>
              <a:rPr lang="nl-NL" sz="2000" dirty="0"/>
              <a:t>, i.e. </a:t>
            </a:r>
            <a:r>
              <a:rPr lang="nl-NL" sz="2000" dirty="0" err="1"/>
              <a:t>restricted</a:t>
            </a:r>
            <a:r>
              <a:rPr lang="nl-NL" sz="2000" dirty="0"/>
              <a:t> </a:t>
            </a:r>
            <a:r>
              <a:rPr lang="nl-NL" sz="2000" dirty="0" err="1"/>
              <a:t>use</a:t>
            </a:r>
            <a:r>
              <a:rPr lang="nl-NL" sz="2000" dirty="0"/>
              <a:t> </a:t>
            </a:r>
            <a:r>
              <a:rPr lang="nl-NL" sz="2000" dirty="0" err="1"/>
              <a:t>only</a:t>
            </a:r>
            <a:r>
              <a:rPr lang="nl-NL" sz="2000" dirty="0"/>
              <a:t> </a:t>
            </a:r>
            <a:r>
              <a:rPr lang="nl-NL" sz="2000" dirty="0" err="1"/>
              <a:t>for</a:t>
            </a:r>
            <a:r>
              <a:rPr lang="nl-NL" sz="2000" dirty="0"/>
              <a:t> </a:t>
            </a:r>
            <a:r>
              <a:rPr lang="nl-NL" sz="2000" dirty="0" err="1"/>
              <a:t>patients</a:t>
            </a:r>
            <a:r>
              <a:rPr lang="nl-NL" sz="2000" dirty="0"/>
              <a:t> </a:t>
            </a:r>
            <a:r>
              <a:rPr lang="nl-NL" sz="2000" dirty="0" err="1"/>
              <a:t>with</a:t>
            </a:r>
            <a:r>
              <a:rPr lang="nl-NL" sz="2000" dirty="0"/>
              <a:t> </a:t>
            </a:r>
            <a:r>
              <a:rPr lang="nl-NL" sz="2000" dirty="0" err="1"/>
              <a:t>highly</a:t>
            </a:r>
            <a:r>
              <a:rPr lang="nl-NL" sz="2000" dirty="0"/>
              <a:t> </a:t>
            </a:r>
            <a:r>
              <a:rPr lang="nl-NL" sz="2000" dirty="0" err="1"/>
              <a:t>active</a:t>
            </a:r>
            <a:r>
              <a:rPr lang="nl-NL" sz="2000" dirty="0"/>
              <a:t> </a:t>
            </a:r>
            <a:r>
              <a:rPr lang="nl-NL" sz="2000" dirty="0" err="1"/>
              <a:t>disease</a:t>
            </a:r>
            <a:r>
              <a:rPr lang="nl-NL" sz="2000" dirty="0"/>
              <a:t> without </a:t>
            </a:r>
            <a:r>
              <a:rPr lang="nl-NL" sz="2000" dirty="0" err="1"/>
              <a:t>reasonable</a:t>
            </a:r>
            <a:r>
              <a:rPr lang="nl-NL" sz="2000" dirty="0"/>
              <a:t> </a:t>
            </a:r>
            <a:r>
              <a:rPr lang="nl-NL" sz="2000" dirty="0" err="1"/>
              <a:t>alternatives</a:t>
            </a:r>
            <a:endParaRPr lang="nl-NL" sz="2000" dirty="0"/>
          </a:p>
          <a:p>
            <a:pPr eaLnBrk="1" hangingPunct="1">
              <a:lnSpc>
                <a:spcPct val="80000"/>
              </a:lnSpc>
            </a:pPr>
            <a:r>
              <a:rPr lang="nl-NL" sz="2000" dirty="0" err="1"/>
              <a:t>Requirement</a:t>
            </a:r>
            <a:r>
              <a:rPr lang="nl-NL" sz="2000" dirty="0"/>
              <a:t> </a:t>
            </a:r>
            <a:r>
              <a:rPr lang="nl-NL" sz="2000" dirty="0" err="1"/>
              <a:t>for</a:t>
            </a:r>
            <a:r>
              <a:rPr lang="nl-NL" sz="2000" dirty="0"/>
              <a:t> </a:t>
            </a:r>
            <a:r>
              <a:rPr lang="nl-NL" sz="2000" dirty="0" err="1"/>
              <a:t>established</a:t>
            </a:r>
            <a:r>
              <a:rPr lang="nl-NL" sz="2000" dirty="0"/>
              <a:t> MS</a:t>
            </a:r>
          </a:p>
          <a:p>
            <a:pPr eaLnBrk="1" hangingPunct="1">
              <a:lnSpc>
                <a:spcPct val="80000"/>
              </a:lnSpc>
            </a:pPr>
            <a:r>
              <a:rPr lang="nl-NL" sz="2000" dirty="0"/>
              <a:t>Escape </a:t>
            </a:r>
            <a:r>
              <a:rPr lang="nl-NL" sz="2000" dirty="0" err="1"/>
              <a:t>rule</a:t>
            </a:r>
            <a:r>
              <a:rPr lang="nl-NL" sz="2000" dirty="0"/>
              <a:t> </a:t>
            </a:r>
            <a:r>
              <a:rPr lang="nl-NL" sz="2000" dirty="0" err="1"/>
              <a:t>for</a:t>
            </a:r>
            <a:r>
              <a:rPr lang="nl-NL" sz="2000" dirty="0"/>
              <a:t> non-</a:t>
            </a:r>
            <a:r>
              <a:rPr lang="nl-NL" sz="2000" dirty="0" err="1"/>
              <a:t>responders</a:t>
            </a:r>
            <a:r>
              <a:rPr lang="nl-NL" sz="2000" dirty="0"/>
              <a:t> </a:t>
            </a:r>
            <a:r>
              <a:rPr lang="nl-NL" sz="2000" dirty="0" err="1"/>
              <a:t>to</a:t>
            </a:r>
            <a:r>
              <a:rPr lang="nl-NL" sz="2000" dirty="0"/>
              <a:t> </a:t>
            </a:r>
            <a:r>
              <a:rPr lang="nl-NL" sz="2000" dirty="0" err="1"/>
              <a:t>avoid</a:t>
            </a:r>
            <a:r>
              <a:rPr lang="nl-NL" sz="2000" dirty="0"/>
              <a:t> </a:t>
            </a:r>
            <a:r>
              <a:rPr lang="nl-NL" sz="2000" dirty="0" err="1"/>
              <a:t>unnecessary</a:t>
            </a:r>
            <a:r>
              <a:rPr lang="nl-NL" sz="2000" dirty="0"/>
              <a:t> exposure</a:t>
            </a:r>
          </a:p>
          <a:p>
            <a:pPr eaLnBrk="1" hangingPunct="1">
              <a:lnSpc>
                <a:spcPct val="80000"/>
              </a:lnSpc>
            </a:pPr>
            <a:r>
              <a:rPr lang="nl-NL" sz="2000" dirty="0"/>
              <a:t>Administration </a:t>
            </a:r>
            <a:r>
              <a:rPr lang="nl-NL" sz="2000" dirty="0" err="1"/>
              <a:t>only</a:t>
            </a:r>
            <a:r>
              <a:rPr lang="nl-NL" sz="2000" dirty="0"/>
              <a:t> in </a:t>
            </a:r>
            <a:r>
              <a:rPr lang="nl-NL" sz="2000" dirty="0" err="1"/>
              <a:t>specialised</a:t>
            </a:r>
            <a:r>
              <a:rPr lang="nl-NL" sz="2000" dirty="0"/>
              <a:t> </a:t>
            </a:r>
            <a:r>
              <a:rPr lang="nl-NL" sz="2000" dirty="0" err="1"/>
              <a:t>centres</a:t>
            </a:r>
            <a:r>
              <a:rPr lang="nl-NL" sz="2000" dirty="0"/>
              <a:t> </a:t>
            </a:r>
            <a:r>
              <a:rPr lang="nl-NL" sz="2000" dirty="0" err="1"/>
              <a:t>by</a:t>
            </a:r>
            <a:r>
              <a:rPr lang="nl-NL" sz="2000" dirty="0"/>
              <a:t> </a:t>
            </a:r>
            <a:r>
              <a:rPr lang="nl-NL" sz="2000" dirty="0" err="1"/>
              <a:t>experienced</a:t>
            </a:r>
            <a:r>
              <a:rPr lang="nl-NL" sz="2000" dirty="0"/>
              <a:t> </a:t>
            </a:r>
            <a:r>
              <a:rPr lang="nl-NL" sz="2000" dirty="0" err="1"/>
              <a:t>physicians</a:t>
            </a:r>
            <a:endParaRPr lang="nl-NL" sz="2000" dirty="0"/>
          </a:p>
          <a:p>
            <a:pPr eaLnBrk="1" hangingPunct="1">
              <a:lnSpc>
                <a:spcPct val="80000"/>
              </a:lnSpc>
            </a:pPr>
            <a:r>
              <a:rPr lang="nl-NL" sz="2000" dirty="0" err="1"/>
              <a:t>Clear</a:t>
            </a:r>
            <a:r>
              <a:rPr lang="nl-NL" sz="2000" dirty="0"/>
              <a:t> </a:t>
            </a:r>
            <a:r>
              <a:rPr lang="nl-NL" sz="2000" dirty="0" err="1"/>
              <a:t>contraindications</a:t>
            </a:r>
            <a:r>
              <a:rPr lang="nl-NL" sz="2000" dirty="0"/>
              <a:t> </a:t>
            </a:r>
            <a:r>
              <a:rPr lang="nl-NL" sz="2000" dirty="0" err="1"/>
              <a:t>including</a:t>
            </a:r>
            <a:r>
              <a:rPr lang="nl-NL" sz="2000" dirty="0"/>
              <a:t> a </a:t>
            </a:r>
            <a:r>
              <a:rPr lang="nl-NL" sz="2000" dirty="0" err="1"/>
              <a:t>contraindication</a:t>
            </a:r>
            <a:r>
              <a:rPr lang="nl-NL" sz="2000" dirty="0"/>
              <a:t> </a:t>
            </a:r>
            <a:r>
              <a:rPr lang="nl-NL" sz="2000" dirty="0" err="1"/>
              <a:t>for</a:t>
            </a:r>
            <a:r>
              <a:rPr lang="nl-NL" sz="2000" dirty="0"/>
              <a:t> </a:t>
            </a:r>
            <a:r>
              <a:rPr lang="nl-NL" sz="2000" dirty="0" err="1"/>
              <a:t>combination</a:t>
            </a:r>
            <a:r>
              <a:rPr lang="nl-NL" sz="2000" dirty="0"/>
              <a:t> </a:t>
            </a:r>
            <a:r>
              <a:rPr lang="nl-NL" sz="2000" dirty="0" err="1"/>
              <a:t>with</a:t>
            </a:r>
            <a:r>
              <a:rPr lang="nl-NL" sz="2000" dirty="0"/>
              <a:t> </a:t>
            </a:r>
            <a:r>
              <a:rPr lang="nl-NL" sz="2000" dirty="0" err="1"/>
              <a:t>other</a:t>
            </a:r>
            <a:r>
              <a:rPr lang="nl-NL" sz="2000" dirty="0"/>
              <a:t> </a:t>
            </a:r>
            <a:r>
              <a:rPr lang="nl-NL" sz="2000" dirty="0" err="1"/>
              <a:t>immunomodulators</a:t>
            </a:r>
            <a:endParaRPr lang="nl-NL" sz="2000" dirty="0"/>
          </a:p>
          <a:p>
            <a:pPr eaLnBrk="1" hangingPunct="1">
              <a:lnSpc>
                <a:spcPct val="80000"/>
              </a:lnSpc>
            </a:pPr>
            <a:r>
              <a:rPr lang="nl-NL" sz="2000" dirty="0" err="1"/>
              <a:t>Patient</a:t>
            </a:r>
            <a:r>
              <a:rPr lang="nl-NL" sz="2000" dirty="0"/>
              <a:t> alert card</a:t>
            </a:r>
          </a:p>
          <a:p>
            <a:pPr eaLnBrk="1" hangingPunct="1">
              <a:lnSpc>
                <a:spcPct val="80000"/>
              </a:lnSpc>
            </a:pPr>
            <a:r>
              <a:rPr lang="nl-NL" sz="2000" dirty="0" err="1"/>
              <a:t>Educational</a:t>
            </a:r>
            <a:r>
              <a:rPr lang="nl-NL" sz="2000" dirty="0"/>
              <a:t> program </a:t>
            </a:r>
            <a:r>
              <a:rPr lang="nl-NL" sz="2000" dirty="0" err="1"/>
              <a:t>for</a:t>
            </a:r>
            <a:r>
              <a:rPr lang="nl-NL" sz="2000" dirty="0"/>
              <a:t> </a:t>
            </a:r>
            <a:r>
              <a:rPr lang="nl-NL" sz="2000" dirty="0" err="1"/>
              <a:t>physicians</a:t>
            </a:r>
            <a:r>
              <a:rPr lang="nl-NL" sz="2000" dirty="0"/>
              <a:t> </a:t>
            </a:r>
            <a:r>
              <a:rPr lang="nl-NL" sz="2000" dirty="0" err="1"/>
              <a:t>including</a:t>
            </a:r>
            <a:r>
              <a:rPr lang="nl-NL" sz="2000" dirty="0"/>
              <a:t> PML </a:t>
            </a:r>
            <a:r>
              <a:rPr lang="nl-NL" sz="2000" dirty="0" err="1"/>
              <a:t>algorithm</a:t>
            </a:r>
            <a:endParaRPr lang="nl-NL" sz="2000" dirty="0"/>
          </a:p>
        </p:txBody>
      </p:sp>
      <p:sp>
        <p:nvSpPr>
          <p:cNvPr id="5" name="Tijdelijke aanduiding voor dianummer 4"/>
          <p:cNvSpPr>
            <a:spLocks noGrp="1"/>
          </p:cNvSpPr>
          <p:nvPr>
            <p:ph type="sldNum" sz="quarter" idx="4294967295"/>
          </p:nvPr>
        </p:nvSpPr>
        <p:spPr>
          <a:xfrm>
            <a:off x="34592" y="1271588"/>
            <a:ext cx="498808"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lnSpc>
                <a:spcPct val="80000"/>
              </a:lnSpc>
            </a:pPr>
            <a:fld id="{5BFA560B-B81F-8D49-AACF-E3350B914A52}" type="slidenum">
              <a:rPr lang="en-US" sz="1200">
                <a:solidFill>
                  <a:srgbClr val="FFFFFF"/>
                </a:solidFill>
                <a:latin typeface="Candara"/>
              </a:rPr>
              <a:pPr algn="l" eaLnBrk="1" hangingPunct="1">
                <a:lnSpc>
                  <a:spcPct val="80000"/>
                </a:lnSpc>
              </a:pPr>
              <a:t>60</a:t>
            </a:fld>
            <a:endParaRPr lang="en-US" sz="1200">
              <a:solidFill>
                <a:srgbClr val="FFFFFF"/>
              </a:solidFill>
              <a:latin typeface="Candara"/>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259632" y="188640"/>
            <a:ext cx="7268344" cy="864096"/>
          </a:xfrm>
        </p:spPr>
        <p:txBody>
          <a:bodyPr/>
          <a:lstStyle/>
          <a:p>
            <a:pPr algn="l" eaLnBrk="1" hangingPunct="1"/>
            <a:r>
              <a:rPr lang="en-US" sz="4000" dirty="0"/>
              <a:t>Thalidomide</a:t>
            </a:r>
            <a:endParaRPr lang="nl-NL" sz="4000" dirty="0"/>
          </a:p>
        </p:txBody>
      </p:sp>
      <p:sp>
        <p:nvSpPr>
          <p:cNvPr id="73731" name="Rectangle 3"/>
          <p:cNvSpPr>
            <a:spLocks noGrp="1" noChangeArrowheads="1"/>
          </p:cNvSpPr>
          <p:nvPr>
            <p:ph idx="1"/>
          </p:nvPr>
        </p:nvSpPr>
        <p:spPr>
          <a:xfrm>
            <a:off x="4643438" y="1600200"/>
            <a:ext cx="4043362" cy="4525963"/>
          </a:xfrm>
        </p:spPr>
        <p:txBody>
          <a:bodyPr/>
          <a:lstStyle/>
          <a:p>
            <a:pPr eaLnBrk="1" hangingPunct="1">
              <a:buFontTx/>
              <a:buNone/>
            </a:pPr>
            <a:r>
              <a:rPr lang="nl-NL">
                <a:latin typeface="Arial" charset="0"/>
              </a:rPr>
              <a:t> </a:t>
            </a:r>
          </a:p>
        </p:txBody>
      </p:sp>
      <p:sp>
        <p:nvSpPr>
          <p:cNvPr id="7" name="Tijdelijke aanduiding voor dianummer 6"/>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493C54F2-F7E7-B046-905F-0D42A486F8BA}" type="slidenum">
              <a:rPr lang="en-US" sz="1200">
                <a:solidFill>
                  <a:srgbClr val="FFFFFF"/>
                </a:solidFill>
              </a:rPr>
              <a:pPr eaLnBrk="1" hangingPunct="1">
                <a:lnSpc>
                  <a:spcPct val="80000"/>
                </a:lnSpc>
              </a:pPr>
              <a:t>61</a:t>
            </a:fld>
            <a:endParaRPr lang="en-US" sz="1200">
              <a:solidFill>
                <a:srgbClr val="FFFFFF"/>
              </a:solidFill>
            </a:endParaRPr>
          </a:p>
        </p:txBody>
      </p:sp>
      <p:sp>
        <p:nvSpPr>
          <p:cNvPr id="73732" name="Rectangle 5"/>
          <p:cNvSpPr txBox="1">
            <a:spLocks noChangeArrowheads="1"/>
          </p:cNvSpPr>
          <p:nvPr/>
        </p:nvSpPr>
        <p:spPr bwMode="auto">
          <a:xfrm>
            <a:off x="971600" y="1340768"/>
            <a:ext cx="7977187"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spcBef>
                <a:spcPct val="20000"/>
              </a:spcBef>
              <a:buFontTx/>
              <a:buChar char="•"/>
            </a:pPr>
            <a:r>
              <a:rPr lang="en-US" sz="2400" dirty="0">
                <a:latin typeface="Candara"/>
                <a:cs typeface="Candara"/>
              </a:rPr>
              <a:t>After the withdrawal as anti-nausea drug, it stayed on the market. Indications were:</a:t>
            </a:r>
          </a:p>
          <a:p>
            <a:pPr lvl="1">
              <a:spcBef>
                <a:spcPct val="20000"/>
              </a:spcBef>
              <a:buFontTx/>
              <a:buChar char="•"/>
            </a:pPr>
            <a:r>
              <a:rPr lang="en-US" sz="2100" dirty="0" err="1">
                <a:latin typeface="Candara"/>
                <a:cs typeface="Candara"/>
              </a:rPr>
              <a:t>Lepra</a:t>
            </a:r>
            <a:r>
              <a:rPr lang="en-US" sz="2100" dirty="0">
                <a:latin typeface="Candara"/>
                <a:cs typeface="Candara"/>
              </a:rPr>
              <a:t> (1964)</a:t>
            </a:r>
          </a:p>
          <a:p>
            <a:pPr lvl="1">
              <a:spcBef>
                <a:spcPct val="20000"/>
              </a:spcBef>
              <a:buFontTx/>
              <a:buChar char="•"/>
            </a:pPr>
            <a:r>
              <a:rPr lang="nl-NL" sz="2100" dirty="0" err="1">
                <a:latin typeface="Candara"/>
                <a:cs typeface="Candara"/>
              </a:rPr>
              <a:t>Behçet’s</a:t>
            </a:r>
            <a:r>
              <a:rPr lang="nl-NL" sz="2100" dirty="0">
                <a:latin typeface="Candara"/>
                <a:cs typeface="Candara"/>
              </a:rPr>
              <a:t> </a:t>
            </a:r>
            <a:r>
              <a:rPr lang="nl-NL" sz="2100" dirty="0" err="1">
                <a:latin typeface="Candara"/>
                <a:cs typeface="Candara"/>
              </a:rPr>
              <a:t>disease</a:t>
            </a:r>
            <a:r>
              <a:rPr lang="nl-NL" sz="2100" dirty="0">
                <a:latin typeface="Candara"/>
                <a:cs typeface="Candara"/>
              </a:rPr>
              <a:t> (1979)</a:t>
            </a:r>
          </a:p>
          <a:p>
            <a:pPr lvl="1">
              <a:spcBef>
                <a:spcPct val="20000"/>
              </a:spcBef>
              <a:buFontTx/>
              <a:buChar char="•"/>
            </a:pPr>
            <a:r>
              <a:rPr lang="nl-NL" sz="2100" dirty="0">
                <a:latin typeface="Candara"/>
                <a:cs typeface="Candara"/>
              </a:rPr>
              <a:t>Graft-versus-host </a:t>
            </a:r>
            <a:r>
              <a:rPr lang="nl-NL" sz="2100" dirty="0" err="1">
                <a:latin typeface="Candara"/>
                <a:cs typeface="Candara"/>
              </a:rPr>
              <a:t>reaction</a:t>
            </a:r>
            <a:r>
              <a:rPr lang="nl-NL" sz="2100" dirty="0">
                <a:latin typeface="Candara"/>
                <a:cs typeface="Candara"/>
              </a:rPr>
              <a:t> (1988)</a:t>
            </a:r>
          </a:p>
          <a:p>
            <a:pPr lvl="1">
              <a:spcBef>
                <a:spcPct val="20000"/>
              </a:spcBef>
              <a:buFontTx/>
              <a:buChar char="•"/>
            </a:pPr>
            <a:r>
              <a:rPr lang="nl-NL" sz="2100" dirty="0">
                <a:latin typeface="Candara"/>
                <a:cs typeface="Candara"/>
              </a:rPr>
              <a:t>HIV / aids </a:t>
            </a:r>
            <a:r>
              <a:rPr lang="nl-NL" sz="2100" dirty="0" err="1">
                <a:latin typeface="Candara"/>
                <a:cs typeface="Candara"/>
              </a:rPr>
              <a:t>complications</a:t>
            </a:r>
            <a:r>
              <a:rPr lang="nl-NL" sz="2100" dirty="0">
                <a:latin typeface="Candara"/>
                <a:cs typeface="Candara"/>
              </a:rPr>
              <a:t> (1989)</a:t>
            </a:r>
          </a:p>
          <a:p>
            <a:pPr lvl="1">
              <a:spcBef>
                <a:spcPct val="20000"/>
              </a:spcBef>
              <a:buFontTx/>
              <a:buChar char="•"/>
            </a:pPr>
            <a:r>
              <a:rPr lang="nl-NL" sz="2100" dirty="0">
                <a:latin typeface="Candara"/>
                <a:cs typeface="Candara"/>
              </a:rPr>
              <a:t>Angiogenesis inhibitor (</a:t>
            </a:r>
            <a:r>
              <a:rPr lang="nl-NL" sz="2100" dirty="0" err="1">
                <a:latin typeface="Candara"/>
                <a:cs typeface="Candara"/>
              </a:rPr>
              <a:t>cancer</a:t>
            </a:r>
            <a:r>
              <a:rPr lang="nl-NL" sz="2100" dirty="0">
                <a:latin typeface="Candara"/>
                <a:cs typeface="Candara"/>
              </a:rPr>
              <a:t> treatment) (1994)</a:t>
            </a:r>
          </a:p>
          <a:p>
            <a:pPr lvl="1">
              <a:spcBef>
                <a:spcPct val="20000"/>
              </a:spcBef>
              <a:buFontTx/>
              <a:buChar char="•"/>
            </a:pPr>
            <a:r>
              <a:rPr lang="nl-NL" sz="2100" dirty="0">
                <a:latin typeface="Candara"/>
                <a:cs typeface="Candara"/>
              </a:rPr>
              <a:t>Multiple </a:t>
            </a:r>
            <a:r>
              <a:rPr lang="nl-NL" sz="2100" dirty="0" err="1">
                <a:latin typeface="Candara"/>
                <a:cs typeface="Candara"/>
              </a:rPr>
              <a:t>myeloma</a:t>
            </a:r>
            <a:r>
              <a:rPr lang="nl-NL" sz="2100" dirty="0">
                <a:latin typeface="Candara"/>
                <a:cs typeface="Candara"/>
              </a:rPr>
              <a:t> (2008)</a:t>
            </a:r>
            <a:endParaRPr lang="en-US" sz="2100" dirty="0">
              <a:latin typeface="Candara"/>
              <a:cs typeface="Candara"/>
            </a:endParaRPr>
          </a:p>
          <a:p>
            <a:pPr>
              <a:spcBef>
                <a:spcPct val="20000"/>
              </a:spcBef>
              <a:buFontTx/>
              <a:buChar char="•"/>
            </a:pPr>
            <a:endParaRPr lang="en-US" sz="2100" dirty="0">
              <a:latin typeface="Candara"/>
              <a:cs typeface="Candara"/>
            </a:endParaRPr>
          </a:p>
          <a:p>
            <a:pPr>
              <a:spcBef>
                <a:spcPct val="20000"/>
              </a:spcBef>
              <a:buFontTx/>
              <a:buChar char="•"/>
            </a:pPr>
            <a:endParaRPr lang="en-US" sz="2100" dirty="0">
              <a:latin typeface="Candara"/>
              <a:cs typeface="Candara"/>
            </a:endParaRPr>
          </a:p>
        </p:txBody>
      </p:sp>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259632" y="188640"/>
            <a:ext cx="7268344" cy="864096"/>
          </a:xfrm>
        </p:spPr>
        <p:txBody>
          <a:bodyPr/>
          <a:lstStyle/>
          <a:p>
            <a:pPr algn="l" eaLnBrk="1" hangingPunct="1"/>
            <a:r>
              <a:rPr lang="en-US" sz="4000" dirty="0"/>
              <a:t>Thalidomide</a:t>
            </a:r>
            <a:endParaRPr lang="nl-NL" sz="4000" dirty="0"/>
          </a:p>
        </p:txBody>
      </p:sp>
      <p:sp>
        <p:nvSpPr>
          <p:cNvPr id="74755" name="Rectangle 3"/>
          <p:cNvSpPr>
            <a:spLocks noGrp="1" noChangeArrowheads="1"/>
          </p:cNvSpPr>
          <p:nvPr>
            <p:ph idx="1"/>
          </p:nvPr>
        </p:nvSpPr>
        <p:spPr>
          <a:xfrm>
            <a:off x="4643438" y="1600200"/>
            <a:ext cx="4043362" cy="4525963"/>
          </a:xfrm>
        </p:spPr>
        <p:txBody>
          <a:bodyPr/>
          <a:lstStyle/>
          <a:p>
            <a:pPr eaLnBrk="1" hangingPunct="1">
              <a:buFontTx/>
              <a:buNone/>
            </a:pPr>
            <a:r>
              <a:rPr lang="nl-NL">
                <a:latin typeface="Arial" charset="0"/>
              </a:rPr>
              <a:t> </a:t>
            </a:r>
          </a:p>
        </p:txBody>
      </p:sp>
      <p:sp>
        <p:nvSpPr>
          <p:cNvPr id="7" name="Tijdelijke aanduiding voor dianummer 6"/>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10F9ACFB-DCAC-3C43-9389-5D5902A25788}" type="slidenum">
              <a:rPr lang="en-US" sz="1200">
                <a:solidFill>
                  <a:srgbClr val="FFFFFF"/>
                </a:solidFill>
              </a:rPr>
              <a:pPr eaLnBrk="1" hangingPunct="1">
                <a:lnSpc>
                  <a:spcPct val="80000"/>
                </a:lnSpc>
              </a:pPr>
              <a:t>62</a:t>
            </a:fld>
            <a:endParaRPr lang="en-US" sz="1200">
              <a:solidFill>
                <a:srgbClr val="FFFFFF"/>
              </a:solidFill>
            </a:endParaRPr>
          </a:p>
        </p:txBody>
      </p:sp>
      <p:sp>
        <p:nvSpPr>
          <p:cNvPr id="69636" name="Rectangle 5"/>
          <p:cNvSpPr txBox="1">
            <a:spLocks noChangeArrowheads="1"/>
          </p:cNvSpPr>
          <p:nvPr/>
        </p:nvSpPr>
        <p:spPr bwMode="auto">
          <a:xfrm>
            <a:off x="1188141" y="1340768"/>
            <a:ext cx="7977187"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spcBef>
                <a:spcPct val="20000"/>
              </a:spcBef>
              <a:buFontTx/>
              <a:buChar char="•"/>
            </a:pPr>
            <a:r>
              <a:rPr lang="en-US" sz="2400" dirty="0">
                <a:latin typeface="Candara"/>
                <a:cs typeface="Candara"/>
              </a:rPr>
              <a:t>After the withdrawal as anti-nausea drug, it stayed on the market. Indications were:</a:t>
            </a:r>
          </a:p>
          <a:p>
            <a:pPr lvl="1">
              <a:spcBef>
                <a:spcPct val="20000"/>
              </a:spcBef>
              <a:buFontTx/>
              <a:buChar char="•"/>
            </a:pPr>
            <a:r>
              <a:rPr lang="en-US" sz="2100" dirty="0" err="1">
                <a:latin typeface="Candara"/>
                <a:cs typeface="Candara"/>
              </a:rPr>
              <a:t>Lepra</a:t>
            </a:r>
            <a:r>
              <a:rPr lang="en-US" sz="2100" dirty="0">
                <a:latin typeface="Candara"/>
                <a:cs typeface="Candara"/>
              </a:rPr>
              <a:t> (1964)</a:t>
            </a:r>
          </a:p>
          <a:p>
            <a:pPr lvl="1">
              <a:spcBef>
                <a:spcPct val="20000"/>
              </a:spcBef>
              <a:buFontTx/>
              <a:buChar char="•"/>
            </a:pPr>
            <a:r>
              <a:rPr lang="nl-NL" sz="2100" dirty="0" err="1">
                <a:latin typeface="Candara"/>
                <a:cs typeface="Candara"/>
              </a:rPr>
              <a:t>Behçet’s</a:t>
            </a:r>
            <a:r>
              <a:rPr lang="nl-NL" sz="2100" dirty="0">
                <a:latin typeface="Candara"/>
                <a:cs typeface="Candara"/>
              </a:rPr>
              <a:t> </a:t>
            </a:r>
            <a:r>
              <a:rPr lang="nl-NL" sz="2100" dirty="0" err="1">
                <a:latin typeface="Candara"/>
                <a:cs typeface="Candara"/>
              </a:rPr>
              <a:t>disease</a:t>
            </a:r>
            <a:r>
              <a:rPr lang="nl-NL" sz="2100" dirty="0">
                <a:latin typeface="Candara"/>
                <a:cs typeface="Candara"/>
              </a:rPr>
              <a:t> 1979</a:t>
            </a:r>
          </a:p>
          <a:p>
            <a:pPr lvl="1">
              <a:spcBef>
                <a:spcPct val="20000"/>
              </a:spcBef>
              <a:buFontTx/>
              <a:buChar char="•"/>
            </a:pPr>
            <a:r>
              <a:rPr lang="nl-NL" sz="2100" dirty="0">
                <a:latin typeface="Candara"/>
                <a:cs typeface="Candara"/>
              </a:rPr>
              <a:t>Graft-versus-host </a:t>
            </a:r>
            <a:r>
              <a:rPr lang="nl-NL" sz="2100" dirty="0" err="1">
                <a:latin typeface="Candara"/>
                <a:cs typeface="Candara"/>
              </a:rPr>
              <a:t>reaction</a:t>
            </a:r>
            <a:r>
              <a:rPr lang="nl-NL" sz="2100" dirty="0">
                <a:latin typeface="Candara"/>
                <a:cs typeface="Candara"/>
              </a:rPr>
              <a:t> (1988)</a:t>
            </a:r>
          </a:p>
          <a:p>
            <a:pPr lvl="1">
              <a:spcBef>
                <a:spcPct val="20000"/>
              </a:spcBef>
              <a:buFontTx/>
              <a:buChar char="•"/>
            </a:pPr>
            <a:r>
              <a:rPr lang="nl-NL" sz="2100" dirty="0">
                <a:latin typeface="Candara"/>
                <a:cs typeface="Candara"/>
              </a:rPr>
              <a:t>HIV / aids </a:t>
            </a:r>
            <a:r>
              <a:rPr lang="nl-NL" sz="2100" dirty="0" err="1">
                <a:latin typeface="Candara"/>
                <a:cs typeface="Candara"/>
              </a:rPr>
              <a:t>complications</a:t>
            </a:r>
            <a:r>
              <a:rPr lang="nl-NL" sz="2100" dirty="0">
                <a:latin typeface="Candara"/>
                <a:cs typeface="Candara"/>
              </a:rPr>
              <a:t> (1989)</a:t>
            </a:r>
          </a:p>
          <a:p>
            <a:pPr lvl="1">
              <a:spcBef>
                <a:spcPct val="20000"/>
              </a:spcBef>
              <a:buFontTx/>
              <a:buChar char="•"/>
            </a:pPr>
            <a:r>
              <a:rPr lang="nl-NL" sz="2100" dirty="0">
                <a:latin typeface="Candara"/>
                <a:cs typeface="Candara"/>
              </a:rPr>
              <a:t>Angiogenesis inhibitor (</a:t>
            </a:r>
            <a:r>
              <a:rPr lang="nl-NL" sz="2100" dirty="0" err="1">
                <a:latin typeface="Candara"/>
                <a:cs typeface="Candara"/>
              </a:rPr>
              <a:t>cancer</a:t>
            </a:r>
            <a:r>
              <a:rPr lang="nl-NL" sz="2100" dirty="0">
                <a:latin typeface="Candara"/>
                <a:cs typeface="Candara"/>
              </a:rPr>
              <a:t> treatment) (1994)</a:t>
            </a:r>
          </a:p>
          <a:p>
            <a:pPr lvl="1">
              <a:spcBef>
                <a:spcPct val="20000"/>
              </a:spcBef>
              <a:buFontTx/>
              <a:buChar char="•"/>
            </a:pPr>
            <a:r>
              <a:rPr lang="nl-NL" sz="2100" dirty="0">
                <a:latin typeface="Candara"/>
                <a:cs typeface="Candara"/>
              </a:rPr>
              <a:t>Multiple </a:t>
            </a:r>
            <a:r>
              <a:rPr lang="nl-NL" sz="2100" dirty="0" err="1">
                <a:latin typeface="Candara"/>
                <a:cs typeface="Candara"/>
              </a:rPr>
              <a:t>myeloma</a:t>
            </a:r>
            <a:r>
              <a:rPr lang="nl-NL" sz="2100" dirty="0">
                <a:latin typeface="Candara"/>
                <a:cs typeface="Candara"/>
              </a:rPr>
              <a:t> (2008) </a:t>
            </a:r>
            <a:r>
              <a:rPr lang="nl-NL" sz="2100" dirty="0" err="1">
                <a:latin typeface="Candara"/>
                <a:cs typeface="Candara"/>
              </a:rPr>
              <a:t>approved</a:t>
            </a:r>
            <a:r>
              <a:rPr lang="nl-NL" sz="2100" dirty="0">
                <a:latin typeface="Candara"/>
                <a:cs typeface="Candara"/>
              </a:rPr>
              <a:t> in EU</a:t>
            </a:r>
          </a:p>
          <a:p>
            <a:pPr>
              <a:spcBef>
                <a:spcPct val="20000"/>
              </a:spcBef>
              <a:buFont typeface="Wingdings" charset="0"/>
              <a:buNone/>
            </a:pPr>
            <a:r>
              <a:rPr lang="en-US" sz="2400" dirty="0">
                <a:latin typeface="Candara"/>
                <a:cs typeface="Candara"/>
              </a:rPr>
              <a:t>Use of the drug only under very strict restrictions !</a:t>
            </a:r>
          </a:p>
          <a:p>
            <a:pPr lvl="1">
              <a:spcBef>
                <a:spcPct val="20000"/>
              </a:spcBef>
              <a:buFontTx/>
              <a:buChar char="•"/>
            </a:pPr>
            <a:endParaRPr lang="nl-NL" sz="2100" dirty="0">
              <a:latin typeface="Candara"/>
              <a:cs typeface="Candara"/>
            </a:endParaRPr>
          </a:p>
          <a:p>
            <a:pPr>
              <a:spcBef>
                <a:spcPct val="20000"/>
              </a:spcBef>
              <a:buFont typeface="Wingdings" charset="0"/>
              <a:buNone/>
            </a:pPr>
            <a:r>
              <a:rPr lang="en-US" sz="2400" dirty="0">
                <a:latin typeface="Candara"/>
                <a:cs typeface="Candara"/>
              </a:rPr>
              <a:t>=&gt; Even for a drug like thalidomide there might be a need</a:t>
            </a:r>
          </a:p>
          <a:p>
            <a:pPr lvl="1">
              <a:spcBef>
                <a:spcPct val="20000"/>
              </a:spcBef>
              <a:buFont typeface="Wingdings 2" charset="0"/>
              <a:buNone/>
            </a:pPr>
            <a:endParaRPr lang="en-US" sz="2100" dirty="0">
              <a:latin typeface="Candara"/>
              <a:cs typeface="Candara"/>
            </a:endParaRPr>
          </a:p>
          <a:p>
            <a:pPr lvl="1">
              <a:spcBef>
                <a:spcPct val="20000"/>
              </a:spcBef>
              <a:buFont typeface="Wingdings 2" charset="0"/>
              <a:buNone/>
            </a:pPr>
            <a:endParaRPr lang="en-US" sz="2100" dirty="0">
              <a:latin typeface="Candara"/>
              <a:cs typeface="Candara"/>
            </a:endParaRPr>
          </a:p>
          <a:p>
            <a:pPr>
              <a:spcBef>
                <a:spcPct val="20000"/>
              </a:spcBef>
              <a:buFontTx/>
              <a:buChar char="•"/>
            </a:pPr>
            <a:endParaRPr lang="en-US" sz="2100" dirty="0">
              <a:latin typeface="Candara"/>
              <a:cs typeface="Candara"/>
            </a:endParaRPr>
          </a:p>
          <a:p>
            <a:pPr>
              <a:spcBef>
                <a:spcPct val="20000"/>
              </a:spcBef>
              <a:buFontTx/>
              <a:buChar char="•"/>
            </a:pPr>
            <a:endParaRPr lang="en-US" sz="2100" dirty="0">
              <a:latin typeface="Candara"/>
              <a:cs typeface="Candara"/>
            </a:endParaRPr>
          </a:p>
        </p:txBody>
      </p:sp>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59632" y="188640"/>
            <a:ext cx="7268344" cy="864096"/>
          </a:xfrm>
        </p:spPr>
        <p:txBody>
          <a:bodyPr/>
          <a:lstStyle/>
          <a:p>
            <a:pPr algn="l" eaLnBrk="1" hangingPunct="1"/>
            <a:r>
              <a:rPr lang="en-US" sz="4000" dirty="0"/>
              <a:t>Thalidomide</a:t>
            </a:r>
            <a:endParaRPr lang="nl-NL" sz="4000" dirty="0"/>
          </a:p>
        </p:txBody>
      </p:sp>
      <p:sp>
        <p:nvSpPr>
          <p:cNvPr id="75779" name="Rectangle 3"/>
          <p:cNvSpPr>
            <a:spLocks noGrp="1" noChangeArrowheads="1"/>
          </p:cNvSpPr>
          <p:nvPr>
            <p:ph idx="1"/>
          </p:nvPr>
        </p:nvSpPr>
        <p:spPr>
          <a:xfrm>
            <a:off x="4643438" y="1600200"/>
            <a:ext cx="4043362" cy="4525963"/>
          </a:xfrm>
        </p:spPr>
        <p:txBody>
          <a:bodyPr/>
          <a:lstStyle/>
          <a:p>
            <a:pPr eaLnBrk="1" hangingPunct="1">
              <a:buFontTx/>
              <a:buNone/>
            </a:pPr>
            <a:r>
              <a:rPr lang="nl-NL">
                <a:latin typeface="Arial" charset="0"/>
              </a:rPr>
              <a:t> </a:t>
            </a:r>
          </a:p>
        </p:txBody>
      </p:sp>
      <p:sp>
        <p:nvSpPr>
          <p:cNvPr id="7" name="Tijdelijke aanduiding voor dianummer 6"/>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14C7704F-33BD-3845-BB76-4826960EDA40}" type="slidenum">
              <a:rPr lang="en-US" sz="1200">
                <a:solidFill>
                  <a:srgbClr val="FFFFFF"/>
                </a:solidFill>
              </a:rPr>
              <a:pPr eaLnBrk="1" hangingPunct="1">
                <a:lnSpc>
                  <a:spcPct val="80000"/>
                </a:lnSpc>
              </a:pPr>
              <a:t>63</a:t>
            </a:fld>
            <a:endParaRPr lang="en-US" sz="1200">
              <a:solidFill>
                <a:srgbClr val="FFFFFF"/>
              </a:solidFill>
            </a:endParaRPr>
          </a:p>
        </p:txBody>
      </p:sp>
      <p:sp>
        <p:nvSpPr>
          <p:cNvPr id="75780" name="Rectangle 5"/>
          <p:cNvSpPr txBox="1">
            <a:spLocks noChangeArrowheads="1"/>
          </p:cNvSpPr>
          <p:nvPr/>
        </p:nvSpPr>
        <p:spPr bwMode="auto">
          <a:xfrm>
            <a:off x="683568" y="1412776"/>
            <a:ext cx="7977187"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spcBef>
                <a:spcPct val="20000"/>
              </a:spcBef>
              <a:buFontTx/>
              <a:buChar char="•"/>
            </a:pPr>
            <a:r>
              <a:rPr lang="nl-NL" sz="2400" dirty="0" err="1">
                <a:latin typeface="Candara"/>
                <a:cs typeface="Candara"/>
              </a:rPr>
              <a:t>Extensive</a:t>
            </a:r>
            <a:r>
              <a:rPr lang="nl-NL" sz="2400" dirty="0">
                <a:latin typeface="Candara"/>
                <a:cs typeface="Candara"/>
              </a:rPr>
              <a:t> </a:t>
            </a:r>
            <a:r>
              <a:rPr lang="nl-NL" sz="2400" dirty="0" err="1">
                <a:latin typeface="Candara"/>
                <a:cs typeface="Candara"/>
              </a:rPr>
              <a:t>additional</a:t>
            </a:r>
            <a:r>
              <a:rPr lang="nl-NL" sz="2400" dirty="0">
                <a:latin typeface="Candara"/>
                <a:cs typeface="Candara"/>
              </a:rPr>
              <a:t> risk </a:t>
            </a:r>
            <a:r>
              <a:rPr lang="nl-NL" sz="2400" dirty="0" err="1">
                <a:latin typeface="Candara"/>
                <a:cs typeface="Candara"/>
              </a:rPr>
              <a:t>minimisation</a:t>
            </a:r>
            <a:r>
              <a:rPr lang="nl-NL" sz="2400" dirty="0">
                <a:latin typeface="Candara"/>
                <a:cs typeface="Candara"/>
              </a:rPr>
              <a:t> </a:t>
            </a:r>
            <a:r>
              <a:rPr lang="nl-NL" sz="2400" dirty="0" err="1">
                <a:latin typeface="Candara"/>
                <a:cs typeface="Candara"/>
              </a:rPr>
              <a:t>programme</a:t>
            </a:r>
            <a:r>
              <a:rPr lang="nl-NL" sz="2400" dirty="0">
                <a:latin typeface="Candara"/>
                <a:cs typeface="Candara"/>
              </a:rPr>
              <a:t>:</a:t>
            </a:r>
          </a:p>
          <a:p>
            <a:pPr lvl="1">
              <a:spcBef>
                <a:spcPct val="20000"/>
              </a:spcBef>
              <a:buFontTx/>
              <a:buChar char="•"/>
            </a:pPr>
            <a:r>
              <a:rPr lang="nl-NL" sz="2100" dirty="0" err="1">
                <a:latin typeface="Candara"/>
                <a:cs typeface="Candara"/>
              </a:rPr>
              <a:t>production</a:t>
            </a:r>
            <a:r>
              <a:rPr lang="nl-NL" sz="2100" dirty="0">
                <a:latin typeface="Candara"/>
                <a:cs typeface="Candara"/>
              </a:rPr>
              <a:t>, </a:t>
            </a:r>
            <a:r>
              <a:rPr lang="nl-NL" sz="2100" dirty="0" err="1">
                <a:latin typeface="Candara"/>
                <a:cs typeface="Candara"/>
              </a:rPr>
              <a:t>dispensing</a:t>
            </a:r>
            <a:r>
              <a:rPr lang="nl-NL" sz="2100" dirty="0">
                <a:latin typeface="Candara"/>
                <a:cs typeface="Candara"/>
              </a:rPr>
              <a:t> </a:t>
            </a:r>
            <a:r>
              <a:rPr lang="nl-NL" sz="2100" dirty="0" err="1">
                <a:latin typeface="Candara"/>
                <a:cs typeface="Candara"/>
              </a:rPr>
              <a:t>and</a:t>
            </a:r>
            <a:r>
              <a:rPr lang="nl-NL" sz="2100" dirty="0">
                <a:latin typeface="Candara"/>
                <a:cs typeface="Candara"/>
              </a:rPr>
              <a:t> </a:t>
            </a:r>
            <a:r>
              <a:rPr lang="nl-NL" sz="2100" dirty="0" err="1">
                <a:latin typeface="Candara"/>
                <a:cs typeface="Candara"/>
              </a:rPr>
              <a:t>prescription</a:t>
            </a:r>
            <a:r>
              <a:rPr lang="nl-NL" sz="2100" dirty="0">
                <a:latin typeface="Candara"/>
                <a:cs typeface="Candara"/>
              </a:rPr>
              <a:t> is </a:t>
            </a:r>
            <a:r>
              <a:rPr lang="nl-NL" sz="2100" dirty="0" err="1">
                <a:latin typeface="Candara"/>
                <a:cs typeface="Candara"/>
              </a:rPr>
              <a:t>strictly</a:t>
            </a:r>
            <a:r>
              <a:rPr lang="nl-NL" sz="2100" dirty="0">
                <a:latin typeface="Candara"/>
                <a:cs typeface="Candara"/>
              </a:rPr>
              <a:t> </a:t>
            </a:r>
            <a:r>
              <a:rPr lang="nl-NL" sz="2100" dirty="0" err="1">
                <a:latin typeface="Candara"/>
                <a:cs typeface="Candara"/>
              </a:rPr>
              <a:t>controled</a:t>
            </a:r>
            <a:r>
              <a:rPr lang="nl-NL" sz="2100" dirty="0">
                <a:latin typeface="Candara"/>
                <a:cs typeface="Candara"/>
              </a:rPr>
              <a:t>; </a:t>
            </a:r>
          </a:p>
          <a:p>
            <a:pPr lvl="1">
              <a:spcBef>
                <a:spcPct val="20000"/>
              </a:spcBef>
              <a:buFontTx/>
              <a:buChar char="•"/>
            </a:pPr>
            <a:r>
              <a:rPr lang="nl-NL" sz="2100" dirty="0" err="1">
                <a:latin typeface="Candara"/>
                <a:cs typeface="Candara"/>
              </a:rPr>
              <a:t>women</a:t>
            </a:r>
            <a:r>
              <a:rPr lang="nl-NL" sz="2100" dirty="0">
                <a:latin typeface="Candara"/>
                <a:cs typeface="Candara"/>
              </a:rPr>
              <a:t> </a:t>
            </a:r>
            <a:r>
              <a:rPr lang="nl-NL" sz="2100" dirty="0" err="1">
                <a:latin typeface="Candara"/>
                <a:cs typeface="Candara"/>
              </a:rPr>
              <a:t>should</a:t>
            </a:r>
            <a:r>
              <a:rPr lang="nl-NL" sz="2100" dirty="0">
                <a:latin typeface="Candara"/>
                <a:cs typeface="Candara"/>
              </a:rPr>
              <a:t> </a:t>
            </a:r>
            <a:r>
              <a:rPr lang="nl-NL" sz="2100" dirty="0" err="1">
                <a:latin typeface="Candara"/>
                <a:cs typeface="Candara"/>
              </a:rPr>
              <a:t>use</a:t>
            </a:r>
            <a:r>
              <a:rPr lang="nl-NL" sz="2100" dirty="0">
                <a:latin typeface="Candara"/>
                <a:cs typeface="Candara"/>
              </a:rPr>
              <a:t> </a:t>
            </a:r>
            <a:r>
              <a:rPr lang="nl-NL" sz="2100" dirty="0" err="1">
                <a:latin typeface="Candara"/>
                <a:cs typeface="Candara"/>
              </a:rPr>
              <a:t>two</a:t>
            </a:r>
            <a:r>
              <a:rPr lang="nl-NL" sz="2100" dirty="0">
                <a:latin typeface="Candara"/>
                <a:cs typeface="Candara"/>
              </a:rPr>
              <a:t> </a:t>
            </a:r>
            <a:r>
              <a:rPr lang="nl-NL" sz="2100" dirty="0" err="1">
                <a:latin typeface="Candara"/>
                <a:cs typeface="Candara"/>
              </a:rPr>
              <a:t>forms</a:t>
            </a:r>
            <a:r>
              <a:rPr lang="nl-NL" sz="2100" dirty="0">
                <a:latin typeface="Candara"/>
                <a:cs typeface="Candara"/>
              </a:rPr>
              <a:t> of </a:t>
            </a:r>
            <a:r>
              <a:rPr lang="nl-NL" sz="2100" dirty="0" err="1">
                <a:latin typeface="Candara"/>
                <a:cs typeface="Candara"/>
              </a:rPr>
              <a:t>birth</a:t>
            </a:r>
            <a:r>
              <a:rPr lang="nl-NL" sz="2100" dirty="0">
                <a:latin typeface="Candara"/>
                <a:cs typeface="Candara"/>
              </a:rPr>
              <a:t> control; </a:t>
            </a:r>
          </a:p>
          <a:p>
            <a:pPr lvl="1">
              <a:spcBef>
                <a:spcPct val="20000"/>
              </a:spcBef>
              <a:buFontTx/>
              <a:buChar char="•"/>
            </a:pPr>
            <a:r>
              <a:rPr lang="nl-NL" sz="2100" dirty="0" err="1">
                <a:latin typeface="Candara"/>
                <a:cs typeface="Candara"/>
              </a:rPr>
              <a:t>submit</a:t>
            </a:r>
            <a:r>
              <a:rPr lang="nl-NL" sz="2100" dirty="0">
                <a:latin typeface="Candara"/>
                <a:cs typeface="Candara"/>
              </a:rPr>
              <a:t> </a:t>
            </a:r>
            <a:r>
              <a:rPr lang="nl-NL" sz="2100" dirty="0" err="1">
                <a:latin typeface="Candara"/>
                <a:cs typeface="Candara"/>
              </a:rPr>
              <a:t>to</a:t>
            </a:r>
            <a:r>
              <a:rPr lang="nl-NL" sz="2100" dirty="0">
                <a:latin typeface="Candara"/>
                <a:cs typeface="Candara"/>
              </a:rPr>
              <a:t> </a:t>
            </a:r>
            <a:r>
              <a:rPr lang="nl-NL" sz="2100" dirty="0" err="1">
                <a:latin typeface="Candara"/>
                <a:cs typeface="Candara"/>
              </a:rPr>
              <a:t>regular</a:t>
            </a:r>
            <a:r>
              <a:rPr lang="nl-NL" sz="2100" dirty="0">
                <a:latin typeface="Candara"/>
                <a:cs typeface="Candara"/>
              </a:rPr>
              <a:t> </a:t>
            </a:r>
            <a:r>
              <a:rPr lang="nl-NL" sz="2100" dirty="0" err="1">
                <a:latin typeface="Candara"/>
                <a:cs typeface="Candara"/>
              </a:rPr>
              <a:t>pregnancy</a:t>
            </a:r>
            <a:r>
              <a:rPr lang="nl-NL" sz="2100" dirty="0">
                <a:latin typeface="Candara"/>
                <a:cs typeface="Candara"/>
              </a:rPr>
              <a:t> tests; </a:t>
            </a:r>
          </a:p>
          <a:p>
            <a:pPr lvl="1">
              <a:spcBef>
                <a:spcPct val="20000"/>
              </a:spcBef>
              <a:buFontTx/>
              <a:buChar char="•"/>
            </a:pPr>
            <a:r>
              <a:rPr lang="nl-NL" sz="2100" dirty="0" err="1">
                <a:latin typeface="Candara"/>
                <a:cs typeface="Candara"/>
              </a:rPr>
              <a:t>dispensing</a:t>
            </a:r>
            <a:r>
              <a:rPr lang="nl-NL" sz="2100" dirty="0">
                <a:latin typeface="Candara"/>
                <a:cs typeface="Candara"/>
              </a:rPr>
              <a:t> </a:t>
            </a:r>
            <a:r>
              <a:rPr lang="nl-NL" sz="2100" dirty="0" err="1">
                <a:latin typeface="Candara"/>
                <a:cs typeface="Candara"/>
              </a:rPr>
              <a:t>rights</a:t>
            </a:r>
            <a:r>
              <a:rPr lang="nl-NL" sz="2100" dirty="0">
                <a:latin typeface="Candara"/>
                <a:cs typeface="Candara"/>
              </a:rPr>
              <a:t> </a:t>
            </a:r>
            <a:r>
              <a:rPr lang="nl-NL" sz="2100" dirty="0" err="1">
                <a:latin typeface="Candara"/>
                <a:cs typeface="Candara"/>
              </a:rPr>
              <a:t>to</a:t>
            </a:r>
            <a:r>
              <a:rPr lang="nl-NL" sz="2100" dirty="0">
                <a:latin typeface="Candara"/>
                <a:cs typeface="Candara"/>
              </a:rPr>
              <a:t> </a:t>
            </a:r>
            <a:r>
              <a:rPr lang="nl-NL" sz="2100" dirty="0" err="1">
                <a:latin typeface="Candara"/>
                <a:cs typeface="Candara"/>
              </a:rPr>
              <a:t>authorised</a:t>
            </a:r>
            <a:r>
              <a:rPr lang="nl-NL" sz="2100" dirty="0">
                <a:latin typeface="Candara"/>
                <a:cs typeface="Candara"/>
              </a:rPr>
              <a:t> </a:t>
            </a:r>
            <a:r>
              <a:rPr lang="nl-NL" sz="2100" dirty="0" err="1">
                <a:latin typeface="Candara"/>
                <a:cs typeface="Candara"/>
              </a:rPr>
              <a:t>pharmacies</a:t>
            </a:r>
            <a:r>
              <a:rPr lang="nl-NL" sz="2100" dirty="0">
                <a:latin typeface="Candara"/>
                <a:cs typeface="Candara"/>
              </a:rPr>
              <a:t>; </a:t>
            </a:r>
          </a:p>
          <a:p>
            <a:pPr lvl="1">
              <a:spcBef>
                <a:spcPct val="20000"/>
              </a:spcBef>
              <a:buFontTx/>
              <a:buChar char="•"/>
            </a:pPr>
            <a:r>
              <a:rPr lang="nl-NL" sz="2100" dirty="0">
                <a:latin typeface="Candara"/>
                <a:cs typeface="Candara"/>
              </a:rPr>
              <a:t>thalidomide </a:t>
            </a:r>
            <a:r>
              <a:rPr lang="nl-NL" sz="2100" dirty="0" err="1">
                <a:latin typeface="Candara"/>
                <a:cs typeface="Candara"/>
              </a:rPr>
              <a:t>education</a:t>
            </a:r>
            <a:r>
              <a:rPr lang="nl-NL" sz="2100" dirty="0">
                <a:latin typeface="Candara"/>
                <a:cs typeface="Candara"/>
              </a:rPr>
              <a:t> </a:t>
            </a:r>
            <a:r>
              <a:rPr lang="nl-NL" sz="2100" dirty="0" err="1">
                <a:latin typeface="Candara"/>
                <a:cs typeface="Candara"/>
              </a:rPr>
              <a:t>to</a:t>
            </a:r>
            <a:r>
              <a:rPr lang="nl-NL" sz="2100" dirty="0">
                <a:latin typeface="Candara"/>
                <a:cs typeface="Candara"/>
              </a:rPr>
              <a:t> HCP; </a:t>
            </a:r>
          </a:p>
          <a:p>
            <a:pPr lvl="1">
              <a:spcBef>
                <a:spcPct val="20000"/>
              </a:spcBef>
              <a:buFontTx/>
              <a:buChar char="•"/>
            </a:pPr>
            <a:r>
              <a:rPr lang="nl-NL" sz="2100" dirty="0" err="1">
                <a:latin typeface="Candara"/>
                <a:cs typeface="Candara"/>
              </a:rPr>
              <a:t>education</a:t>
            </a:r>
            <a:r>
              <a:rPr lang="nl-NL" sz="2100" dirty="0">
                <a:latin typeface="Candara"/>
                <a:cs typeface="Candara"/>
              </a:rPr>
              <a:t> </a:t>
            </a:r>
            <a:r>
              <a:rPr lang="nl-NL" sz="2100" dirty="0" err="1">
                <a:latin typeface="Candara"/>
                <a:cs typeface="Candara"/>
              </a:rPr>
              <a:t>to</a:t>
            </a:r>
            <a:r>
              <a:rPr lang="nl-NL" sz="2100" dirty="0">
                <a:latin typeface="Candara"/>
                <a:cs typeface="Candara"/>
              </a:rPr>
              <a:t> </a:t>
            </a:r>
            <a:r>
              <a:rPr lang="nl-NL" sz="2100" dirty="0" err="1">
                <a:latin typeface="Candara"/>
                <a:cs typeface="Candara"/>
              </a:rPr>
              <a:t>patients</a:t>
            </a:r>
            <a:r>
              <a:rPr lang="nl-NL" sz="2100" dirty="0">
                <a:latin typeface="Candara"/>
                <a:cs typeface="Candara"/>
              </a:rPr>
              <a:t>; </a:t>
            </a:r>
          </a:p>
          <a:p>
            <a:pPr lvl="1">
              <a:spcBef>
                <a:spcPct val="20000"/>
              </a:spcBef>
              <a:buFontTx/>
              <a:buChar char="•"/>
            </a:pPr>
            <a:r>
              <a:rPr lang="nl-NL" sz="2100" dirty="0" err="1">
                <a:latin typeface="Candara"/>
                <a:cs typeface="Candara"/>
              </a:rPr>
              <a:t>limiting</a:t>
            </a:r>
            <a:r>
              <a:rPr lang="nl-NL" sz="2100" dirty="0">
                <a:latin typeface="Candara"/>
                <a:cs typeface="Candara"/>
              </a:rPr>
              <a:t> </a:t>
            </a:r>
            <a:r>
              <a:rPr lang="nl-NL" sz="2100" dirty="0" err="1">
                <a:latin typeface="Candara"/>
                <a:cs typeface="Candara"/>
              </a:rPr>
              <a:t>prescription</a:t>
            </a:r>
            <a:r>
              <a:rPr lang="nl-NL" sz="2100" dirty="0">
                <a:latin typeface="Candara"/>
                <a:cs typeface="Candara"/>
              </a:rPr>
              <a:t>; </a:t>
            </a:r>
          </a:p>
          <a:p>
            <a:pPr lvl="1">
              <a:spcBef>
                <a:spcPct val="20000"/>
              </a:spcBef>
              <a:buFontTx/>
              <a:buChar char="•"/>
            </a:pPr>
            <a:r>
              <a:rPr lang="nl-NL" sz="2100" dirty="0" err="1">
                <a:latin typeface="Candara"/>
                <a:cs typeface="Candara"/>
              </a:rPr>
              <a:t>registry</a:t>
            </a:r>
            <a:endParaRPr lang="en-US" sz="2100" dirty="0">
              <a:latin typeface="Candara"/>
              <a:cs typeface="Candara"/>
            </a:endParaRPr>
          </a:p>
          <a:p>
            <a:pPr>
              <a:spcBef>
                <a:spcPct val="20000"/>
              </a:spcBef>
              <a:buFontTx/>
              <a:buChar char="•"/>
            </a:pPr>
            <a:endParaRPr lang="en-US" sz="2100" dirty="0">
              <a:latin typeface="Candara"/>
              <a:cs typeface="Candara"/>
            </a:endParaRPr>
          </a:p>
        </p:txBody>
      </p:sp>
      <p:pic>
        <p:nvPicPr>
          <p:cNvPr id="757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919538"/>
            <a:ext cx="4114800"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259632" y="188640"/>
            <a:ext cx="7268344" cy="864096"/>
          </a:xfrm>
        </p:spPr>
        <p:txBody>
          <a:bodyPr/>
          <a:lstStyle/>
          <a:p>
            <a:pPr algn="l" eaLnBrk="1" hangingPunct="1"/>
            <a:r>
              <a:rPr lang="en-US" sz="4000" dirty="0" smtClean="0"/>
              <a:t>Thalidomide</a:t>
            </a:r>
            <a:endParaRPr lang="nl-NL" sz="4000" dirty="0"/>
          </a:p>
        </p:txBody>
      </p:sp>
      <p:sp>
        <p:nvSpPr>
          <p:cNvPr id="76803" name="Rectangle 3"/>
          <p:cNvSpPr>
            <a:spLocks noGrp="1" noChangeArrowheads="1"/>
          </p:cNvSpPr>
          <p:nvPr>
            <p:ph idx="1"/>
          </p:nvPr>
        </p:nvSpPr>
        <p:spPr>
          <a:xfrm>
            <a:off x="4643438" y="1600200"/>
            <a:ext cx="4043362" cy="4525963"/>
          </a:xfrm>
        </p:spPr>
        <p:txBody>
          <a:bodyPr/>
          <a:lstStyle/>
          <a:p>
            <a:pPr eaLnBrk="1" hangingPunct="1">
              <a:buFontTx/>
              <a:buNone/>
            </a:pPr>
            <a:r>
              <a:rPr lang="nl-NL">
                <a:latin typeface="Arial" charset="0"/>
              </a:rPr>
              <a:t> </a:t>
            </a:r>
          </a:p>
        </p:txBody>
      </p:sp>
      <p:sp>
        <p:nvSpPr>
          <p:cNvPr id="7" name="Tijdelijke aanduiding voor dianummer 6"/>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5455BB6D-7662-1C46-8B2F-EF6B9884A858}" type="slidenum">
              <a:rPr lang="en-US" sz="1200">
                <a:solidFill>
                  <a:srgbClr val="FFFFFF"/>
                </a:solidFill>
              </a:rPr>
              <a:pPr eaLnBrk="1" hangingPunct="1">
                <a:lnSpc>
                  <a:spcPct val="80000"/>
                </a:lnSpc>
              </a:pPr>
              <a:t>64</a:t>
            </a:fld>
            <a:endParaRPr lang="en-US" sz="1200">
              <a:solidFill>
                <a:srgbClr val="FFFFFF"/>
              </a:solidFill>
            </a:endParaRPr>
          </a:p>
        </p:txBody>
      </p:sp>
      <p:sp>
        <p:nvSpPr>
          <p:cNvPr id="69636" name="Rectangle 5"/>
          <p:cNvSpPr txBox="1">
            <a:spLocks noChangeArrowheads="1"/>
          </p:cNvSpPr>
          <p:nvPr/>
        </p:nvSpPr>
        <p:spPr bwMode="auto">
          <a:xfrm>
            <a:off x="1043608" y="1412776"/>
            <a:ext cx="7905179"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marL="0" indent="0" eaLnBrk="1" hangingPunct="1">
              <a:spcBef>
                <a:spcPct val="20000"/>
              </a:spcBef>
              <a:buClrTx/>
              <a:buSzTx/>
              <a:buFont typeface="Wingdings" pitchFamily="2" charset="2"/>
              <a:buNone/>
              <a:defRPr/>
            </a:pPr>
            <a:r>
              <a:rPr lang="nl-NL" altLang="en-US" sz="2400" dirty="0" err="1" smtClean="0">
                <a:latin typeface="Candara"/>
                <a:ea typeface="+mn-ea"/>
                <a:cs typeface="Candara"/>
              </a:rPr>
              <a:t>Despite</a:t>
            </a:r>
            <a:r>
              <a:rPr lang="nl-NL" altLang="en-US" sz="2400" dirty="0" smtClean="0">
                <a:latin typeface="Candara"/>
                <a:ea typeface="+mn-ea"/>
                <a:cs typeface="Candara"/>
              </a:rPr>
              <a:t> </a:t>
            </a:r>
            <a:r>
              <a:rPr lang="nl-NL" altLang="en-US" sz="2400" dirty="0" err="1" smtClean="0">
                <a:latin typeface="Candara"/>
                <a:ea typeface="+mn-ea"/>
                <a:cs typeface="Candara"/>
              </a:rPr>
              <a:t>this</a:t>
            </a:r>
            <a:r>
              <a:rPr lang="nl-NL" altLang="en-US" sz="2400" dirty="0" smtClean="0">
                <a:latin typeface="Candara"/>
                <a:ea typeface="+mn-ea"/>
                <a:cs typeface="Candara"/>
              </a:rPr>
              <a:t>: circa 100 cases of </a:t>
            </a:r>
            <a:r>
              <a:rPr lang="nl-NL" altLang="en-US" sz="2400" dirty="0" err="1" smtClean="0">
                <a:latin typeface="Candara"/>
                <a:ea typeface="+mn-ea"/>
                <a:cs typeface="Candara"/>
              </a:rPr>
              <a:t>embryopathy</a:t>
            </a:r>
            <a:r>
              <a:rPr lang="nl-NL" altLang="en-US" sz="2400" dirty="0" smtClean="0">
                <a:latin typeface="Candara"/>
                <a:ea typeface="+mn-ea"/>
                <a:cs typeface="Candara"/>
              </a:rPr>
              <a:t> in Brazil </a:t>
            </a:r>
            <a:r>
              <a:rPr lang="nl-NL" altLang="en-US" sz="2400" dirty="0" err="1" smtClean="0">
                <a:latin typeface="Candara"/>
                <a:ea typeface="+mn-ea"/>
                <a:cs typeface="Candara"/>
              </a:rPr>
              <a:t>from</a:t>
            </a:r>
            <a:r>
              <a:rPr lang="nl-NL" altLang="en-US" sz="2400" dirty="0" smtClean="0">
                <a:latin typeface="Candara"/>
                <a:ea typeface="+mn-ea"/>
                <a:cs typeface="Candara"/>
              </a:rPr>
              <a:t> 2005 </a:t>
            </a:r>
            <a:r>
              <a:rPr lang="nl-NL" altLang="en-US" sz="2400" dirty="0" err="1" smtClean="0">
                <a:latin typeface="Candara"/>
                <a:ea typeface="+mn-ea"/>
                <a:cs typeface="Candara"/>
              </a:rPr>
              <a:t>to</a:t>
            </a:r>
            <a:r>
              <a:rPr lang="nl-NL" altLang="en-US" sz="2400" dirty="0" smtClean="0">
                <a:latin typeface="Candara"/>
                <a:ea typeface="+mn-ea"/>
                <a:cs typeface="Candara"/>
              </a:rPr>
              <a:t> 2010.</a:t>
            </a:r>
          </a:p>
          <a:p>
            <a:pPr marL="0" indent="0" eaLnBrk="1" hangingPunct="1">
              <a:spcBef>
                <a:spcPct val="20000"/>
              </a:spcBef>
              <a:buClrTx/>
              <a:buSzTx/>
              <a:buFont typeface="Wingdings" pitchFamily="2" charset="2"/>
              <a:buNone/>
              <a:defRPr/>
            </a:pPr>
            <a:r>
              <a:rPr lang="nl-NL" altLang="en-US" sz="2400" dirty="0" err="1" smtClean="0">
                <a:latin typeface="Candara"/>
                <a:ea typeface="+mn-ea"/>
                <a:cs typeface="Candara"/>
              </a:rPr>
              <a:t>Mainly</a:t>
            </a:r>
            <a:r>
              <a:rPr lang="nl-NL" altLang="en-US" sz="2400" dirty="0" smtClean="0">
                <a:latin typeface="Candara"/>
                <a:ea typeface="+mn-ea"/>
                <a:cs typeface="Candara"/>
              </a:rPr>
              <a:t> in </a:t>
            </a:r>
            <a:r>
              <a:rPr lang="nl-NL" altLang="en-US" sz="2400" dirty="0" err="1" smtClean="0">
                <a:latin typeface="Candara"/>
                <a:ea typeface="+mn-ea"/>
                <a:cs typeface="Candara"/>
              </a:rPr>
              <a:t>poor</a:t>
            </a:r>
            <a:r>
              <a:rPr lang="nl-NL" altLang="en-US" sz="2400" dirty="0" smtClean="0">
                <a:latin typeface="Candara"/>
                <a:ea typeface="+mn-ea"/>
                <a:cs typeface="Candara"/>
              </a:rPr>
              <a:t> </a:t>
            </a:r>
            <a:r>
              <a:rPr lang="nl-NL" altLang="en-US" sz="2400" dirty="0" err="1" smtClean="0">
                <a:latin typeface="Candara"/>
                <a:ea typeface="+mn-ea"/>
                <a:cs typeface="Candara"/>
              </a:rPr>
              <a:t>illiterate</a:t>
            </a:r>
            <a:r>
              <a:rPr lang="nl-NL" altLang="en-US" sz="2400" dirty="0" smtClean="0">
                <a:latin typeface="Candara"/>
                <a:ea typeface="+mn-ea"/>
                <a:cs typeface="Candara"/>
              </a:rPr>
              <a:t> </a:t>
            </a:r>
            <a:r>
              <a:rPr lang="nl-NL" altLang="en-US" sz="2400" dirty="0" err="1" smtClean="0">
                <a:latin typeface="Candara"/>
                <a:ea typeface="+mn-ea"/>
                <a:cs typeface="Candara"/>
              </a:rPr>
              <a:t>Brazilians</a:t>
            </a:r>
            <a:r>
              <a:rPr lang="nl-NL" altLang="en-US" sz="2400" dirty="0" smtClean="0">
                <a:latin typeface="Candara"/>
                <a:ea typeface="+mn-ea"/>
                <a:cs typeface="Candara"/>
              </a:rPr>
              <a:t>, in </a:t>
            </a:r>
            <a:r>
              <a:rPr lang="nl-NL" altLang="en-US" sz="2400" dirty="0" err="1" smtClean="0">
                <a:latin typeface="Candara"/>
                <a:ea typeface="+mn-ea"/>
                <a:cs typeface="Candara"/>
              </a:rPr>
              <a:t>areas</a:t>
            </a:r>
            <a:r>
              <a:rPr lang="nl-NL" altLang="en-US" sz="2400" dirty="0" smtClean="0">
                <a:latin typeface="Candara"/>
                <a:ea typeface="+mn-ea"/>
                <a:cs typeface="Candara"/>
              </a:rPr>
              <a:t> </a:t>
            </a:r>
            <a:r>
              <a:rPr lang="nl-NL" altLang="en-US" sz="2400" dirty="0" err="1" smtClean="0">
                <a:latin typeface="Candara"/>
                <a:ea typeface="+mn-ea"/>
                <a:cs typeface="Candara"/>
              </a:rPr>
              <a:t>with</a:t>
            </a:r>
            <a:r>
              <a:rPr lang="nl-NL" altLang="en-US" sz="2400" dirty="0" smtClean="0">
                <a:latin typeface="Candara"/>
                <a:ea typeface="+mn-ea"/>
                <a:cs typeface="Candara"/>
              </a:rPr>
              <a:t> </a:t>
            </a:r>
            <a:r>
              <a:rPr lang="nl-NL" altLang="en-US" sz="2400" dirty="0" err="1" smtClean="0">
                <a:latin typeface="Candara"/>
                <a:ea typeface="+mn-ea"/>
                <a:cs typeface="Candara"/>
              </a:rPr>
              <a:t>poor</a:t>
            </a:r>
            <a:r>
              <a:rPr lang="nl-NL" altLang="en-US" sz="2400" dirty="0" smtClean="0">
                <a:latin typeface="Candara"/>
                <a:ea typeface="+mn-ea"/>
                <a:cs typeface="Candara"/>
              </a:rPr>
              <a:t> access </a:t>
            </a:r>
            <a:r>
              <a:rPr lang="nl-NL" altLang="en-US" sz="2400" dirty="0" err="1" smtClean="0">
                <a:latin typeface="Candara"/>
                <a:ea typeface="+mn-ea"/>
                <a:cs typeface="Candara"/>
              </a:rPr>
              <a:t>to</a:t>
            </a:r>
            <a:r>
              <a:rPr lang="nl-NL" altLang="en-US" sz="2400" dirty="0" smtClean="0">
                <a:latin typeface="Candara"/>
                <a:ea typeface="+mn-ea"/>
                <a:cs typeface="Candara"/>
              </a:rPr>
              <a:t> </a:t>
            </a:r>
            <a:r>
              <a:rPr lang="nl-NL" altLang="en-US" sz="2400" dirty="0" err="1" smtClean="0">
                <a:latin typeface="Candara"/>
                <a:ea typeface="+mn-ea"/>
                <a:cs typeface="Candara"/>
              </a:rPr>
              <a:t>healthcare</a:t>
            </a:r>
            <a:r>
              <a:rPr lang="nl-NL" altLang="en-US" sz="2400" dirty="0" smtClean="0">
                <a:latin typeface="Candara"/>
                <a:ea typeface="+mn-ea"/>
                <a:cs typeface="Candara"/>
              </a:rPr>
              <a:t>: </a:t>
            </a:r>
            <a:r>
              <a:rPr lang="nl-NL" altLang="en-US" sz="2400" dirty="0" err="1" smtClean="0">
                <a:latin typeface="Candara"/>
                <a:ea typeface="+mn-ea"/>
                <a:cs typeface="Candara"/>
              </a:rPr>
              <a:t>misunderstanding</a:t>
            </a:r>
            <a:r>
              <a:rPr lang="nl-NL" altLang="en-US" sz="2400" dirty="0" smtClean="0">
                <a:latin typeface="Candara"/>
                <a:ea typeface="+mn-ea"/>
                <a:cs typeface="Candara"/>
              </a:rPr>
              <a:t> of the </a:t>
            </a:r>
            <a:r>
              <a:rPr lang="nl-NL" altLang="en-US" sz="2400" dirty="0" err="1" smtClean="0">
                <a:latin typeface="Candara"/>
                <a:ea typeface="+mn-ea"/>
                <a:cs typeface="Candara"/>
              </a:rPr>
              <a:t>warning</a:t>
            </a:r>
            <a:r>
              <a:rPr lang="nl-NL" altLang="en-US" sz="2400" dirty="0" smtClean="0">
                <a:latin typeface="Candara"/>
                <a:ea typeface="+mn-ea"/>
                <a:cs typeface="Candara"/>
              </a:rPr>
              <a:t> </a:t>
            </a:r>
            <a:r>
              <a:rPr lang="nl-NL" altLang="en-US" sz="2400" dirty="0" err="1" smtClean="0">
                <a:latin typeface="Candara"/>
                <a:ea typeface="+mn-ea"/>
                <a:cs typeface="Candara"/>
              </a:rPr>
              <a:t>symbol</a:t>
            </a:r>
            <a:r>
              <a:rPr lang="nl-NL" altLang="en-US" sz="2400" dirty="0" smtClean="0">
                <a:latin typeface="Candara"/>
                <a:ea typeface="+mn-ea"/>
                <a:cs typeface="Candara"/>
              </a:rPr>
              <a:t>: </a:t>
            </a:r>
            <a:r>
              <a:rPr lang="nl-NL" altLang="en-US" sz="2400" dirty="0" err="1" smtClean="0">
                <a:latin typeface="Candara"/>
                <a:ea typeface="+mn-ea"/>
                <a:cs typeface="Candara"/>
              </a:rPr>
              <a:t>they</a:t>
            </a:r>
            <a:r>
              <a:rPr lang="nl-NL" altLang="en-US" sz="2400" dirty="0" smtClean="0">
                <a:latin typeface="Candara"/>
                <a:ea typeface="+mn-ea"/>
                <a:cs typeface="Candara"/>
              </a:rPr>
              <a:t> </a:t>
            </a:r>
            <a:r>
              <a:rPr lang="nl-NL" altLang="en-US" sz="2400" dirty="0" err="1" smtClean="0">
                <a:latin typeface="Candara"/>
                <a:ea typeface="+mn-ea"/>
                <a:cs typeface="Candara"/>
              </a:rPr>
              <a:t>thought</a:t>
            </a:r>
            <a:r>
              <a:rPr lang="nl-NL" altLang="en-US" sz="2400" dirty="0" smtClean="0">
                <a:latin typeface="Candara"/>
                <a:ea typeface="+mn-ea"/>
                <a:cs typeface="Candara"/>
              </a:rPr>
              <a:t> </a:t>
            </a:r>
            <a:r>
              <a:rPr lang="nl-NL" altLang="en-US" sz="2400" dirty="0" err="1" smtClean="0">
                <a:latin typeface="Candara"/>
                <a:ea typeface="+mn-ea"/>
                <a:cs typeface="Candara"/>
              </a:rPr>
              <a:t>it</a:t>
            </a:r>
            <a:r>
              <a:rPr lang="nl-NL" altLang="en-US" sz="2400" dirty="0" smtClean="0">
                <a:latin typeface="Candara"/>
                <a:ea typeface="+mn-ea"/>
                <a:cs typeface="Candara"/>
              </a:rPr>
              <a:t> was </a:t>
            </a:r>
            <a:r>
              <a:rPr lang="nl-NL" altLang="en-US" sz="2400" dirty="0" err="1" smtClean="0">
                <a:latin typeface="Candara"/>
                <a:ea typeface="+mn-ea"/>
                <a:cs typeface="Candara"/>
              </a:rPr>
              <a:t>an</a:t>
            </a:r>
            <a:r>
              <a:rPr lang="nl-NL" altLang="en-US" sz="2400" dirty="0" smtClean="0">
                <a:latin typeface="Candara"/>
                <a:ea typeface="+mn-ea"/>
                <a:cs typeface="Candara"/>
              </a:rPr>
              <a:t> </a:t>
            </a:r>
            <a:r>
              <a:rPr lang="nl-NL" altLang="en-US" sz="2400" dirty="0" err="1" smtClean="0">
                <a:latin typeface="Candara"/>
                <a:ea typeface="+mn-ea"/>
                <a:cs typeface="Candara"/>
              </a:rPr>
              <a:t>abortion</a:t>
            </a:r>
            <a:r>
              <a:rPr lang="nl-NL" altLang="en-US" sz="2400" dirty="0" smtClean="0">
                <a:latin typeface="Candara"/>
                <a:ea typeface="+mn-ea"/>
                <a:cs typeface="Candara"/>
              </a:rPr>
              <a:t> drug !</a:t>
            </a:r>
          </a:p>
          <a:p>
            <a:pPr marL="0" indent="0" eaLnBrk="1" hangingPunct="1">
              <a:spcBef>
                <a:spcPct val="20000"/>
              </a:spcBef>
              <a:buClrTx/>
              <a:buSzTx/>
              <a:buFont typeface="Wingdings" pitchFamily="2" charset="2"/>
              <a:buNone/>
              <a:defRPr/>
            </a:pPr>
            <a:endParaRPr lang="nl-NL" altLang="en-US" sz="2400" dirty="0" smtClean="0">
              <a:latin typeface="Candara"/>
              <a:ea typeface="+mn-ea"/>
              <a:cs typeface="Candara"/>
            </a:endParaRPr>
          </a:p>
          <a:p>
            <a:pPr marL="0" indent="0" eaLnBrk="1" hangingPunct="1">
              <a:spcBef>
                <a:spcPct val="20000"/>
              </a:spcBef>
              <a:buClrTx/>
              <a:buSzTx/>
              <a:buFont typeface="Wingdings" pitchFamily="2" charset="2"/>
              <a:buNone/>
              <a:defRPr/>
            </a:pPr>
            <a:endParaRPr lang="nl-NL" altLang="en-US" sz="2400" dirty="0" smtClean="0">
              <a:latin typeface="Candara"/>
              <a:ea typeface="+mn-ea"/>
              <a:cs typeface="Candara"/>
            </a:endParaRPr>
          </a:p>
          <a:p>
            <a:pPr eaLnBrk="1" hangingPunct="1">
              <a:spcBef>
                <a:spcPct val="20000"/>
              </a:spcBef>
              <a:buClrTx/>
              <a:buSzTx/>
              <a:buFont typeface="Symbol" pitchFamily="18" charset="2"/>
              <a:buChar char="Þ"/>
              <a:defRPr/>
            </a:pPr>
            <a:r>
              <a:rPr lang="en-US" altLang="en-US" sz="2400" dirty="0">
                <a:latin typeface="Candara"/>
                <a:ea typeface="+mn-ea"/>
                <a:cs typeface="Candara"/>
              </a:rPr>
              <a:t>The use of extensive </a:t>
            </a:r>
            <a:r>
              <a:rPr lang="en-US" altLang="en-US" sz="2400" dirty="0" smtClean="0">
                <a:latin typeface="Candara"/>
                <a:ea typeface="+mn-ea"/>
                <a:cs typeface="Candara"/>
              </a:rPr>
              <a:t>RMM</a:t>
            </a:r>
          </a:p>
          <a:p>
            <a:pPr marL="0" indent="0" eaLnBrk="1" hangingPunct="1">
              <a:spcBef>
                <a:spcPct val="20000"/>
              </a:spcBef>
              <a:buClrTx/>
              <a:buSzTx/>
              <a:buNone/>
              <a:defRPr/>
            </a:pPr>
            <a:r>
              <a:rPr lang="en-US" altLang="en-US" sz="2400" dirty="0" smtClean="0">
                <a:latin typeface="Candara"/>
                <a:ea typeface="+mn-ea"/>
                <a:cs typeface="Candara"/>
              </a:rPr>
              <a:t> </a:t>
            </a:r>
            <a:r>
              <a:rPr lang="en-US" altLang="en-US" sz="2400" dirty="0">
                <a:latin typeface="Candara"/>
                <a:ea typeface="+mn-ea"/>
                <a:cs typeface="Candara"/>
              </a:rPr>
              <a:t>might not be enough </a:t>
            </a:r>
          </a:p>
          <a:p>
            <a:pPr marL="0" indent="0" eaLnBrk="1" hangingPunct="1">
              <a:spcBef>
                <a:spcPct val="20000"/>
              </a:spcBef>
              <a:buClrTx/>
              <a:buSzTx/>
              <a:buFont typeface="Wingdings" pitchFamily="2" charset="2"/>
              <a:buNone/>
              <a:defRPr/>
            </a:pPr>
            <a:r>
              <a:rPr lang="en-US" altLang="en-US" sz="2400" dirty="0">
                <a:latin typeface="Candara"/>
                <a:ea typeface="+mn-ea"/>
                <a:cs typeface="Candara"/>
              </a:rPr>
              <a:t>to safeguard the population</a:t>
            </a:r>
          </a:p>
          <a:p>
            <a:pPr marL="0" indent="0" eaLnBrk="1" hangingPunct="1">
              <a:spcBef>
                <a:spcPct val="20000"/>
              </a:spcBef>
              <a:buClrTx/>
              <a:buSzTx/>
              <a:buFont typeface="Wingdings" pitchFamily="2" charset="2"/>
              <a:buNone/>
              <a:defRPr/>
            </a:pPr>
            <a:endParaRPr lang="en-US" altLang="en-US" sz="2100" dirty="0" smtClean="0">
              <a:latin typeface="Candara"/>
              <a:ea typeface="+mn-ea"/>
              <a:cs typeface="Candara"/>
            </a:endParaRPr>
          </a:p>
        </p:txBody>
      </p:sp>
      <p:pic>
        <p:nvPicPr>
          <p:cNvPr id="76807" name="Picture 7" descr="Thalidomide package">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32040" y="3645024"/>
            <a:ext cx="4105275"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827584" y="188640"/>
            <a:ext cx="8316416" cy="864096"/>
          </a:xfrm>
        </p:spPr>
        <p:txBody>
          <a:bodyPr/>
          <a:lstStyle/>
          <a:p>
            <a:pPr algn="l"/>
            <a:r>
              <a:rPr lang="nl-NL" sz="4000" dirty="0"/>
              <a:t>How </a:t>
            </a:r>
            <a:r>
              <a:rPr lang="nl-NL" sz="4000" dirty="0" err="1"/>
              <a:t>many</a:t>
            </a:r>
            <a:r>
              <a:rPr lang="nl-NL" sz="4000" dirty="0"/>
              <a:t> Risk </a:t>
            </a:r>
            <a:r>
              <a:rPr lang="nl-NL" sz="4000" dirty="0" err="1" smtClean="0"/>
              <a:t>Minimisation</a:t>
            </a:r>
            <a:r>
              <a:rPr lang="nl-NL" sz="4000" dirty="0"/>
              <a:t> </a:t>
            </a:r>
            <a:r>
              <a:rPr lang="nl-NL" sz="4000" dirty="0" smtClean="0"/>
              <a:t>Actions</a:t>
            </a:r>
            <a:r>
              <a:rPr lang="nl-NL" sz="4000" dirty="0"/>
              <a:t>?</a:t>
            </a:r>
            <a:endParaRPr lang="en-US" sz="4000" dirty="0"/>
          </a:p>
        </p:txBody>
      </p:sp>
      <p:sp>
        <p:nvSpPr>
          <p:cNvPr id="3" name="Content Placeholder 2"/>
          <p:cNvSpPr>
            <a:spLocks noGrp="1"/>
          </p:cNvSpPr>
          <p:nvPr>
            <p:ph idx="1"/>
          </p:nvPr>
        </p:nvSpPr>
        <p:spPr>
          <a:xfrm>
            <a:off x="1115616" y="1340768"/>
            <a:ext cx="7848872" cy="4495800"/>
          </a:xfrm>
        </p:spPr>
        <p:txBody>
          <a:bodyPr/>
          <a:lstStyle/>
          <a:p>
            <a:pPr>
              <a:buFont typeface="Arial"/>
              <a:buChar char="•"/>
              <a:defRPr/>
            </a:pPr>
            <a:r>
              <a:rPr lang="en-US" sz="2800" dirty="0">
                <a:ea typeface="+mn-ea"/>
              </a:rPr>
              <a:t>Centrally </a:t>
            </a:r>
            <a:r>
              <a:rPr lang="en-US" sz="2800" dirty="0" err="1">
                <a:ea typeface="+mn-ea"/>
              </a:rPr>
              <a:t>authorised</a:t>
            </a:r>
            <a:r>
              <a:rPr lang="en-US" sz="2800" dirty="0">
                <a:ea typeface="+mn-ea"/>
              </a:rPr>
              <a:t> new active substances in the period January 1995 till January 2010: </a:t>
            </a:r>
            <a:r>
              <a:rPr lang="en-US" sz="2800" b="1" dirty="0" smtClean="0">
                <a:ea typeface="+mn-ea"/>
              </a:rPr>
              <a:t>391</a:t>
            </a:r>
            <a:endParaRPr lang="en-US" sz="2800" dirty="0" smtClean="0">
              <a:ea typeface="+mn-ea"/>
            </a:endParaRPr>
          </a:p>
          <a:p>
            <a:pPr>
              <a:buFont typeface="Arial"/>
              <a:buChar char="•"/>
              <a:defRPr/>
            </a:pPr>
            <a:r>
              <a:rPr lang="en-US" sz="2800" dirty="0" smtClean="0">
                <a:ea typeface="+mn-ea"/>
              </a:rPr>
              <a:t>Active </a:t>
            </a:r>
            <a:r>
              <a:rPr lang="en-US" sz="2800" dirty="0">
                <a:ea typeface="+mn-ea"/>
              </a:rPr>
              <a:t>substances with additional </a:t>
            </a:r>
            <a:r>
              <a:rPr lang="en-US" sz="2800" dirty="0" smtClean="0">
                <a:ea typeface="+mn-ea"/>
              </a:rPr>
              <a:t>RM activities </a:t>
            </a:r>
            <a:r>
              <a:rPr lang="en-US" sz="2800" dirty="0">
                <a:ea typeface="+mn-ea"/>
              </a:rPr>
              <a:t>(of the 391): </a:t>
            </a:r>
            <a:r>
              <a:rPr lang="en-US" sz="2800" b="1" dirty="0">
                <a:ea typeface="+mn-ea"/>
              </a:rPr>
              <a:t>57  </a:t>
            </a:r>
            <a:r>
              <a:rPr lang="en-US" sz="2800" b="1" dirty="0" smtClean="0">
                <a:ea typeface="+mn-ea"/>
              </a:rPr>
              <a:t>      =&gt; 14.6%</a:t>
            </a:r>
          </a:p>
          <a:p>
            <a:pPr marL="0" indent="0">
              <a:buFont typeface="Wingdings" pitchFamily="2" charset="2"/>
              <a:buNone/>
              <a:defRPr/>
            </a:pPr>
            <a:r>
              <a:rPr lang="nl-NL" sz="1200" dirty="0">
                <a:ea typeface="+mn-ea"/>
              </a:rPr>
              <a:t>(ref: M. Lagendijk, CBG-MEB: http://www.ema.europa.eu/</a:t>
            </a:r>
            <a:r>
              <a:rPr lang="nl-NL" sz="1200" dirty="0" err="1">
                <a:ea typeface="+mn-ea"/>
              </a:rPr>
              <a:t>docs</a:t>
            </a:r>
            <a:r>
              <a:rPr lang="nl-NL" sz="1200" dirty="0">
                <a:ea typeface="+mn-ea"/>
              </a:rPr>
              <a:t>/</a:t>
            </a:r>
            <a:r>
              <a:rPr lang="nl-NL" sz="1200" dirty="0" err="1">
                <a:ea typeface="+mn-ea"/>
              </a:rPr>
              <a:t>en_GB</a:t>
            </a:r>
            <a:r>
              <a:rPr lang="nl-NL" sz="1200" dirty="0">
                <a:ea typeface="+mn-ea"/>
              </a:rPr>
              <a:t>/</a:t>
            </a:r>
            <a:r>
              <a:rPr lang="nl-NL" sz="1200" dirty="0" err="1">
                <a:ea typeface="+mn-ea"/>
              </a:rPr>
              <a:t>document_library</a:t>
            </a:r>
            <a:r>
              <a:rPr lang="nl-NL" sz="1200" dirty="0">
                <a:ea typeface="+mn-ea"/>
              </a:rPr>
              <a:t>/Presentation/2011/06/WC500107882.pdf)</a:t>
            </a:r>
            <a:endParaRPr lang="en-US" sz="1200" dirty="0">
              <a:ea typeface="+mn-ea"/>
            </a:endParaRPr>
          </a:p>
          <a:p>
            <a:pPr marL="0" indent="0">
              <a:buFont typeface="Wingdings" pitchFamily="2" charset="2"/>
              <a:buNone/>
              <a:defRPr/>
            </a:pPr>
            <a:endParaRPr lang="nl-NL" b="1" dirty="0" smtClean="0">
              <a:ea typeface="+mn-ea"/>
            </a:endParaRPr>
          </a:p>
          <a:p>
            <a:pPr>
              <a:buFont typeface="Arial"/>
              <a:buChar char="•"/>
              <a:defRPr/>
            </a:pPr>
            <a:r>
              <a:rPr lang="nl-NL" sz="2800" dirty="0" smtClean="0">
                <a:ea typeface="+mn-ea"/>
              </a:rPr>
              <a:t>Per 27 May 2015: </a:t>
            </a:r>
            <a:r>
              <a:rPr lang="en-US" sz="2800" dirty="0" smtClean="0">
                <a:ea typeface="+mn-ea"/>
              </a:rPr>
              <a:t>List </a:t>
            </a:r>
            <a:r>
              <a:rPr lang="en-US" sz="2800" dirty="0">
                <a:ea typeface="+mn-ea"/>
              </a:rPr>
              <a:t>of medicinal products under additional </a:t>
            </a:r>
            <a:r>
              <a:rPr lang="en-US" sz="2800" dirty="0" smtClean="0">
                <a:ea typeface="+mn-ea"/>
              </a:rPr>
              <a:t>monitoring: 240</a:t>
            </a:r>
            <a:endParaRPr lang="en-US" sz="2800" dirty="0">
              <a:ea typeface="+mn-ea"/>
            </a:endParaRPr>
          </a:p>
          <a:p>
            <a:pPr marL="0" indent="0">
              <a:buFont typeface="Wingdings" pitchFamily="2" charset="2"/>
              <a:buNone/>
              <a:defRPr/>
            </a:pPr>
            <a:r>
              <a:rPr lang="nl-NL" sz="1200" dirty="0">
                <a:ea typeface="+mn-ea"/>
              </a:rPr>
              <a:t>(ref: http://</a:t>
            </a:r>
            <a:r>
              <a:rPr lang="nl-NL" sz="1200" dirty="0" smtClean="0">
                <a:ea typeface="+mn-ea"/>
              </a:rPr>
              <a:t>www.ema.europa.eu/</a:t>
            </a:r>
            <a:r>
              <a:rPr lang="nl-NL" sz="1200" dirty="0" err="1" smtClean="0">
                <a:ea typeface="+mn-ea"/>
              </a:rPr>
              <a:t>docs</a:t>
            </a:r>
            <a:r>
              <a:rPr lang="nl-NL" sz="1200" dirty="0" smtClean="0">
                <a:ea typeface="+mn-ea"/>
              </a:rPr>
              <a:t>/</a:t>
            </a:r>
            <a:r>
              <a:rPr lang="nl-NL" sz="1200" dirty="0" err="1" smtClean="0">
                <a:ea typeface="+mn-ea"/>
              </a:rPr>
              <a:t>en_GB</a:t>
            </a:r>
            <a:r>
              <a:rPr lang="nl-NL" sz="1200" dirty="0" smtClean="0">
                <a:ea typeface="+mn-ea"/>
              </a:rPr>
              <a:t>/</a:t>
            </a:r>
            <a:r>
              <a:rPr lang="nl-NL" sz="1200" dirty="0" err="1" smtClean="0">
                <a:ea typeface="+mn-ea"/>
              </a:rPr>
              <a:t>document_library</a:t>
            </a:r>
            <a:r>
              <a:rPr lang="nl-NL" sz="1200" dirty="0" smtClean="0">
                <a:ea typeface="+mn-ea"/>
              </a:rPr>
              <a:t>/</a:t>
            </a:r>
            <a:r>
              <a:rPr lang="nl-NL" sz="1200" dirty="0" err="1" smtClean="0">
                <a:ea typeface="+mn-ea"/>
              </a:rPr>
              <a:t>Other</a:t>
            </a:r>
            <a:r>
              <a:rPr lang="nl-NL" sz="1200" dirty="0" smtClean="0">
                <a:ea typeface="+mn-ea"/>
              </a:rPr>
              <a:t>/2013/04/WC500142453.pdf)</a:t>
            </a:r>
          </a:p>
          <a:p>
            <a:pPr>
              <a:buFont typeface="Symbol"/>
              <a:buChar char="Þ"/>
              <a:defRPr/>
            </a:pPr>
            <a:endParaRPr lang="nl-NL" b="1" dirty="0">
              <a:ea typeface="+mn-ea"/>
            </a:endParaRPr>
          </a:p>
        </p:txBody>
      </p:sp>
      <p:sp>
        <p:nvSpPr>
          <p:cNvPr id="5" name="Slide Number Placehold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6F577BCD-D0B5-7142-8FAE-A0C5C9515AE0}" type="slidenum">
              <a:rPr lang="en-US" sz="1200">
                <a:solidFill>
                  <a:srgbClr val="FFFFFF"/>
                </a:solidFill>
              </a:rPr>
              <a:pPr eaLnBrk="1" hangingPunct="1">
                <a:lnSpc>
                  <a:spcPct val="80000"/>
                </a:lnSpc>
              </a:pPr>
              <a:t>65</a:t>
            </a:fld>
            <a:endParaRPr lang="en-US" sz="1200">
              <a:solidFill>
                <a:srgbClr val="FFFFFF"/>
              </a:solidFill>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259632" y="188640"/>
            <a:ext cx="7268344" cy="864096"/>
          </a:xfrm>
        </p:spPr>
        <p:txBody>
          <a:bodyPr/>
          <a:lstStyle/>
          <a:p>
            <a:pPr algn="l"/>
            <a:r>
              <a:rPr lang="nl-NL" sz="4000" dirty="0" err="1"/>
              <a:t>Additional</a:t>
            </a:r>
            <a:r>
              <a:rPr lang="nl-NL" sz="4000" dirty="0"/>
              <a:t> RMA</a:t>
            </a:r>
            <a:endParaRPr lang="en-US" sz="4000" dirty="0"/>
          </a:p>
        </p:txBody>
      </p:sp>
      <p:sp>
        <p:nvSpPr>
          <p:cNvPr id="66563" name="Content Placeholder 2"/>
          <p:cNvSpPr>
            <a:spLocks noGrp="1"/>
          </p:cNvSpPr>
          <p:nvPr>
            <p:ph idx="1"/>
          </p:nvPr>
        </p:nvSpPr>
        <p:spPr>
          <a:xfrm>
            <a:off x="612775" y="1600200"/>
            <a:ext cx="6262688" cy="4495800"/>
          </a:xfrm>
        </p:spPr>
        <p:txBody>
          <a:bodyPr/>
          <a:lstStyle/>
          <a:p>
            <a:pPr marL="0" indent="0">
              <a:buFont typeface="Wingdings" charset="0"/>
              <a:buNone/>
            </a:pPr>
            <a:r>
              <a:rPr lang="nl-NL">
                <a:latin typeface="Arial" charset="0"/>
              </a:rPr>
              <a:t> </a:t>
            </a:r>
            <a:endParaRPr lang="en-US">
              <a:latin typeface="Arial" charset="0"/>
            </a:endParaRPr>
          </a:p>
        </p:txBody>
      </p:sp>
      <p:sp>
        <p:nvSpPr>
          <p:cNvPr id="5" name="Slide Number Placehold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D8F24E6D-88B3-994C-A44D-BCAF048C2751}" type="slidenum">
              <a:rPr lang="en-US" sz="1200">
                <a:solidFill>
                  <a:srgbClr val="FFFFFF"/>
                </a:solidFill>
              </a:rPr>
              <a:pPr eaLnBrk="1" hangingPunct="1">
                <a:lnSpc>
                  <a:spcPct val="80000"/>
                </a:lnSpc>
              </a:pPr>
              <a:t>66</a:t>
            </a:fld>
            <a:endParaRPr lang="en-US" sz="1200">
              <a:solidFill>
                <a:srgbClr val="FFFFFF"/>
              </a:solidFill>
            </a:endParaRPr>
          </a:p>
        </p:txBody>
      </p:sp>
      <p:pic>
        <p:nvPicPr>
          <p:cNvPr id="665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62980"/>
            <a:ext cx="6551612"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259632" y="188640"/>
            <a:ext cx="7268344" cy="864096"/>
          </a:xfrm>
        </p:spPr>
        <p:txBody>
          <a:bodyPr/>
          <a:lstStyle/>
          <a:p>
            <a:pPr algn="l"/>
            <a:r>
              <a:rPr lang="nl-NL" sz="4000" dirty="0" err="1"/>
              <a:t>Additional</a:t>
            </a:r>
            <a:r>
              <a:rPr lang="nl-NL" sz="4000" dirty="0"/>
              <a:t> RMA</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1462565"/>
              </p:ext>
            </p:extLst>
          </p:nvPr>
        </p:nvGraphicFramePr>
        <p:xfrm>
          <a:off x="1475656" y="1340768"/>
          <a:ext cx="7129462" cy="4075113"/>
        </p:xfrm>
        <a:graphic>
          <a:graphicData uri="http://schemas.openxmlformats.org/drawingml/2006/table">
            <a:tbl>
              <a:tblPr firstRow="1" firstCol="1" bandRow="1"/>
              <a:tblGrid>
                <a:gridCol w="6129025"/>
                <a:gridCol w="1000437"/>
              </a:tblGrid>
              <a:tr h="512055">
                <a:tc>
                  <a:txBody>
                    <a:bodyPr/>
                    <a:lstStyle/>
                    <a:p>
                      <a:pPr>
                        <a:lnSpc>
                          <a:spcPct val="115000"/>
                        </a:lnSpc>
                        <a:spcAft>
                          <a:spcPts val="0"/>
                        </a:spcAft>
                      </a:pPr>
                      <a:r>
                        <a:rPr lang="en-US" sz="2800" dirty="0">
                          <a:effectLst/>
                          <a:latin typeface="Candara"/>
                          <a:ea typeface="Calibri"/>
                          <a:cs typeface="Candara"/>
                        </a:rPr>
                        <a:t>Provision of educational material</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a:effectLst/>
                          <a:latin typeface="Candara"/>
                          <a:ea typeface="Calibri"/>
                          <a:cs typeface="Candara"/>
                        </a:rPr>
                        <a:t>57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055">
                <a:tc>
                  <a:txBody>
                    <a:bodyPr/>
                    <a:lstStyle/>
                    <a:p>
                      <a:pPr marL="342900" lvl="0" indent="-342900">
                        <a:lnSpc>
                          <a:spcPct val="115000"/>
                        </a:lnSpc>
                        <a:spcAft>
                          <a:spcPts val="0"/>
                        </a:spcAft>
                        <a:buFont typeface="Calibri"/>
                        <a:buChar char="-"/>
                      </a:pPr>
                      <a:r>
                        <a:rPr lang="en-US" sz="2800">
                          <a:effectLst/>
                          <a:latin typeface="Candara"/>
                          <a:ea typeface="Calibri"/>
                          <a:cs typeface="Candara"/>
                        </a:rPr>
                        <a:t>To health care provider</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a:effectLst/>
                          <a:latin typeface="Candara"/>
                          <a:ea typeface="Calibri"/>
                          <a:cs typeface="Candara"/>
                        </a:rPr>
                        <a:t>56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055">
                <a:tc>
                  <a:txBody>
                    <a:bodyPr/>
                    <a:lstStyle/>
                    <a:p>
                      <a:pPr marL="342900" lvl="0" indent="-342900">
                        <a:lnSpc>
                          <a:spcPct val="115000"/>
                        </a:lnSpc>
                        <a:spcAft>
                          <a:spcPts val="0"/>
                        </a:spcAft>
                        <a:buFont typeface="Calibri"/>
                        <a:buChar char="-"/>
                      </a:pPr>
                      <a:r>
                        <a:rPr lang="en-US" sz="2800">
                          <a:effectLst/>
                          <a:latin typeface="Candara"/>
                          <a:ea typeface="Calibri"/>
                          <a:cs typeface="Candara"/>
                        </a:rPr>
                        <a:t>To patient</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a:effectLst/>
                          <a:latin typeface="Candara"/>
                          <a:ea typeface="Calibri"/>
                          <a:cs typeface="Candara"/>
                        </a:rPr>
                        <a:t>31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055">
                <a:tc>
                  <a:txBody>
                    <a:bodyPr/>
                    <a:lstStyle/>
                    <a:p>
                      <a:pPr>
                        <a:lnSpc>
                          <a:spcPct val="115000"/>
                        </a:lnSpc>
                        <a:spcAft>
                          <a:spcPts val="0"/>
                        </a:spcAft>
                      </a:pPr>
                      <a:r>
                        <a:rPr lang="en-US" sz="2800">
                          <a:effectLst/>
                          <a:latin typeface="Candara"/>
                          <a:ea typeface="Calibri"/>
                          <a:cs typeface="Candara"/>
                        </a:rPr>
                        <a:t>Patient monitoring / screening</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a:effectLst/>
                          <a:latin typeface="Candara"/>
                          <a:ea typeface="Calibri"/>
                          <a:cs typeface="Candara"/>
                        </a:rPr>
                        <a:t>18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055">
                <a:tc>
                  <a:txBody>
                    <a:bodyPr/>
                    <a:lstStyle/>
                    <a:p>
                      <a:pPr>
                        <a:lnSpc>
                          <a:spcPct val="115000"/>
                        </a:lnSpc>
                        <a:spcAft>
                          <a:spcPts val="0"/>
                        </a:spcAft>
                      </a:pPr>
                      <a:r>
                        <a:rPr lang="en-US" sz="2800">
                          <a:effectLst/>
                          <a:latin typeface="Candara"/>
                          <a:ea typeface="Calibri"/>
                          <a:cs typeface="Candara"/>
                        </a:rPr>
                        <a:t>Controlled distribution</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a:effectLst/>
                          <a:latin typeface="Candara"/>
                          <a:ea typeface="Calibri"/>
                          <a:cs typeface="Candara"/>
                        </a:rPr>
                        <a:t>9</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055">
                <a:tc>
                  <a:txBody>
                    <a:bodyPr/>
                    <a:lstStyle/>
                    <a:p>
                      <a:pPr>
                        <a:lnSpc>
                          <a:spcPct val="115000"/>
                        </a:lnSpc>
                        <a:spcAft>
                          <a:spcPts val="0"/>
                        </a:spcAft>
                      </a:pPr>
                      <a:r>
                        <a:rPr lang="en-US" sz="2800">
                          <a:effectLst/>
                          <a:latin typeface="Candara"/>
                          <a:ea typeface="Calibri"/>
                          <a:cs typeface="Candara"/>
                        </a:rPr>
                        <a:t>Pregnancy prevention activities</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a:effectLst/>
                          <a:latin typeface="Candara"/>
                          <a:ea typeface="Calibri"/>
                          <a:cs typeface="Candara"/>
                        </a:rPr>
                        <a:t>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055">
                <a:tc>
                  <a:txBody>
                    <a:bodyPr/>
                    <a:lstStyle/>
                    <a:p>
                      <a:pPr>
                        <a:lnSpc>
                          <a:spcPct val="115000"/>
                        </a:lnSpc>
                        <a:spcAft>
                          <a:spcPts val="0"/>
                        </a:spcAft>
                      </a:pPr>
                      <a:r>
                        <a:rPr lang="en-US" sz="2800">
                          <a:effectLst/>
                          <a:latin typeface="Candara"/>
                          <a:ea typeface="Calibri"/>
                          <a:cs typeface="Candara"/>
                        </a:rPr>
                        <a:t>Special packaging / extra label</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a:effectLst/>
                          <a:latin typeface="Candara"/>
                          <a:ea typeface="Calibri"/>
                          <a:cs typeface="Candara"/>
                        </a:rPr>
                        <a:t>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728">
                <a:tc>
                  <a:txBody>
                    <a:bodyPr/>
                    <a:lstStyle/>
                    <a:p>
                      <a:pPr>
                        <a:lnSpc>
                          <a:spcPct val="115000"/>
                        </a:lnSpc>
                        <a:spcAft>
                          <a:spcPts val="0"/>
                        </a:spcAft>
                      </a:pPr>
                      <a:r>
                        <a:rPr lang="en-US" sz="2800" dirty="0">
                          <a:effectLst/>
                          <a:latin typeface="Candara"/>
                          <a:ea typeface="Calibri"/>
                          <a:cs typeface="Candara"/>
                        </a:rPr>
                        <a:t>Others</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dirty="0">
                          <a:effectLst/>
                          <a:latin typeface="Candara"/>
                          <a:ea typeface="Calibri"/>
                          <a:cs typeface="Candara"/>
                        </a:rPr>
                        <a:t>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3E0D168B-DB55-234B-995F-4CBD8A8069C2}" type="slidenum">
              <a:rPr lang="en-US" sz="1200">
                <a:solidFill>
                  <a:srgbClr val="FFFFFF"/>
                </a:solidFill>
              </a:rPr>
              <a:pPr eaLnBrk="1" hangingPunct="1">
                <a:lnSpc>
                  <a:spcPct val="80000"/>
                </a:lnSpc>
              </a:pPr>
              <a:t>67</a:t>
            </a:fld>
            <a:endParaRPr lang="en-US" sz="1200">
              <a:solidFill>
                <a:srgbClr val="FFFFFF"/>
              </a:solidFill>
            </a:endParaRPr>
          </a:p>
        </p:txBody>
      </p:sp>
      <p:sp>
        <p:nvSpPr>
          <p:cNvPr id="67618" name="Rectangle 7"/>
          <p:cNvSpPr>
            <a:spLocks noChangeArrowheads="1"/>
          </p:cNvSpPr>
          <p:nvPr/>
        </p:nvSpPr>
        <p:spPr bwMode="auto">
          <a:xfrm>
            <a:off x="1619125" y="5415607"/>
            <a:ext cx="7345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200" dirty="0">
              <a:latin typeface="Candara"/>
              <a:cs typeface="Candara"/>
            </a:endParaRPr>
          </a:p>
          <a:p>
            <a:r>
              <a:rPr lang="en-US" sz="1200" dirty="0">
                <a:latin typeface="Candara"/>
                <a:cs typeface="Candara"/>
              </a:rPr>
              <a:t>I.M. </a:t>
            </a:r>
            <a:r>
              <a:rPr lang="en-US" sz="1200" dirty="0" err="1">
                <a:latin typeface="Candara"/>
                <a:cs typeface="Candara"/>
              </a:rPr>
              <a:t>Zomerdijk</a:t>
            </a:r>
            <a:r>
              <a:rPr lang="en-US" sz="1200" dirty="0">
                <a:latin typeface="Candara"/>
                <a:cs typeface="Candara"/>
              </a:rPr>
              <a:t>, Medicines Evaluation Board, Erasmus Univ. Rotterdam</a:t>
            </a:r>
          </a:p>
        </p:txBody>
      </p:sp>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259632" y="188640"/>
            <a:ext cx="7268344" cy="864096"/>
          </a:xfrm>
        </p:spPr>
        <p:txBody>
          <a:bodyPr/>
          <a:lstStyle/>
          <a:p>
            <a:pPr algn="l" eaLnBrk="1" hangingPunct="1"/>
            <a:r>
              <a:rPr lang="en-US" sz="4000"/>
              <a:t>How effective are RMM?</a:t>
            </a:r>
            <a:br>
              <a:rPr lang="en-US" sz="4000"/>
            </a:br>
            <a:r>
              <a:rPr lang="en-US" sz="2800"/>
              <a:t>Haloperidol: QT assessment at baseline</a:t>
            </a:r>
            <a:endParaRPr lang="nl-NL" sz="2800"/>
          </a:p>
        </p:txBody>
      </p:sp>
      <p:sp>
        <p:nvSpPr>
          <p:cNvPr id="68611" name="Rectangle 3"/>
          <p:cNvSpPr>
            <a:spLocks noGrp="1" noChangeArrowheads="1"/>
          </p:cNvSpPr>
          <p:nvPr>
            <p:ph idx="1"/>
          </p:nvPr>
        </p:nvSpPr>
        <p:spPr>
          <a:xfrm>
            <a:off x="4643438" y="1600200"/>
            <a:ext cx="4043362" cy="4525963"/>
          </a:xfrm>
        </p:spPr>
        <p:txBody>
          <a:bodyPr/>
          <a:lstStyle/>
          <a:p>
            <a:pPr eaLnBrk="1" hangingPunct="1">
              <a:buFontTx/>
              <a:buNone/>
            </a:pPr>
            <a:r>
              <a:rPr lang="nl-NL">
                <a:latin typeface="Arial" charset="0"/>
              </a:rPr>
              <a:t> </a:t>
            </a:r>
          </a:p>
        </p:txBody>
      </p:sp>
      <p:sp>
        <p:nvSpPr>
          <p:cNvPr id="7" name="Tijdelijke aanduiding voor dianummer 6"/>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10D6205D-9096-4646-9E2F-65A04F4C0809}" type="slidenum">
              <a:rPr lang="en-US" sz="1200">
                <a:solidFill>
                  <a:srgbClr val="FFFFFF"/>
                </a:solidFill>
              </a:rPr>
              <a:pPr eaLnBrk="1" hangingPunct="1">
                <a:lnSpc>
                  <a:spcPct val="80000"/>
                </a:lnSpc>
              </a:pPr>
              <a:t>68</a:t>
            </a:fld>
            <a:endParaRPr lang="en-US" sz="1200">
              <a:solidFill>
                <a:srgbClr val="FFFFFF"/>
              </a:solidFill>
            </a:endParaRPr>
          </a:p>
        </p:txBody>
      </p:sp>
      <p:sp>
        <p:nvSpPr>
          <p:cNvPr id="69636" name="Rectangle 5"/>
          <p:cNvSpPr txBox="1">
            <a:spLocks noChangeArrowheads="1"/>
          </p:cNvSpPr>
          <p:nvPr/>
        </p:nvSpPr>
        <p:spPr bwMode="auto">
          <a:xfrm>
            <a:off x="1187624" y="1340768"/>
            <a:ext cx="81295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a:spcBef>
                <a:spcPct val="20000"/>
              </a:spcBef>
              <a:buFontTx/>
              <a:buChar char="•"/>
            </a:pPr>
            <a:r>
              <a:rPr lang="nl-NL" sz="2400" dirty="0" err="1">
                <a:latin typeface="Candara"/>
                <a:cs typeface="Candara"/>
              </a:rPr>
              <a:t>Example</a:t>
            </a:r>
            <a:r>
              <a:rPr lang="nl-NL" sz="2400" dirty="0">
                <a:latin typeface="Candara"/>
                <a:cs typeface="Candara"/>
              </a:rPr>
              <a:t> haloperidol: baseline ECG is </a:t>
            </a:r>
            <a:r>
              <a:rPr lang="nl-NL" sz="2400" dirty="0" err="1">
                <a:latin typeface="Candara"/>
                <a:cs typeface="Candara"/>
              </a:rPr>
              <a:t>recommended</a:t>
            </a:r>
            <a:r>
              <a:rPr lang="nl-NL" sz="2400" dirty="0">
                <a:latin typeface="Candara"/>
                <a:cs typeface="Candara"/>
              </a:rPr>
              <a:t> prior </a:t>
            </a:r>
            <a:r>
              <a:rPr lang="nl-NL" sz="2400" dirty="0" err="1">
                <a:latin typeface="Candara"/>
                <a:cs typeface="Candara"/>
              </a:rPr>
              <a:t>to</a:t>
            </a:r>
            <a:r>
              <a:rPr lang="nl-NL" sz="2400" dirty="0">
                <a:latin typeface="Candara"/>
                <a:cs typeface="Candara"/>
              </a:rPr>
              <a:t> treatment</a:t>
            </a:r>
          </a:p>
          <a:p>
            <a:pPr>
              <a:spcBef>
                <a:spcPct val="20000"/>
              </a:spcBef>
              <a:buFontTx/>
              <a:buChar char="•"/>
            </a:pPr>
            <a:r>
              <a:rPr lang="nl-NL" sz="2400" dirty="0" err="1">
                <a:latin typeface="Candara"/>
                <a:cs typeface="Candara"/>
              </a:rPr>
              <a:t>Proportion</a:t>
            </a:r>
            <a:r>
              <a:rPr lang="nl-NL" sz="2400" dirty="0">
                <a:latin typeface="Candara"/>
                <a:cs typeface="Candara"/>
              </a:rPr>
              <a:t> of </a:t>
            </a:r>
            <a:r>
              <a:rPr lang="nl-NL" sz="2400" dirty="0" err="1">
                <a:latin typeface="Candara"/>
                <a:cs typeface="Candara"/>
              </a:rPr>
              <a:t>ECG’s</a:t>
            </a:r>
            <a:r>
              <a:rPr lang="nl-NL" sz="2400" dirty="0">
                <a:latin typeface="Candara"/>
                <a:cs typeface="Candara"/>
              </a:rPr>
              <a:t>: </a:t>
            </a:r>
          </a:p>
          <a:p>
            <a:pPr lvl="1">
              <a:spcBef>
                <a:spcPct val="20000"/>
              </a:spcBef>
              <a:buFontTx/>
              <a:buChar char="•"/>
            </a:pPr>
            <a:r>
              <a:rPr lang="nl-NL" sz="2100" dirty="0" err="1">
                <a:latin typeface="Candara"/>
                <a:cs typeface="Candara"/>
              </a:rPr>
              <a:t>when</a:t>
            </a:r>
            <a:r>
              <a:rPr lang="nl-NL" sz="2100" dirty="0">
                <a:latin typeface="Candara"/>
                <a:cs typeface="Candara"/>
              </a:rPr>
              <a:t> haloperidol was </a:t>
            </a:r>
            <a:r>
              <a:rPr lang="nl-NL" sz="2100" dirty="0" err="1">
                <a:latin typeface="Candara"/>
                <a:cs typeface="Candara"/>
              </a:rPr>
              <a:t>initiated</a:t>
            </a:r>
            <a:endParaRPr lang="nl-NL" sz="2100" dirty="0">
              <a:latin typeface="Candara"/>
              <a:cs typeface="Candara"/>
            </a:endParaRPr>
          </a:p>
          <a:p>
            <a:pPr lvl="1">
              <a:spcBef>
                <a:spcPct val="20000"/>
              </a:spcBef>
              <a:buFontTx/>
              <a:buChar char="•"/>
            </a:pPr>
            <a:r>
              <a:rPr lang="nl-NL" sz="2100" dirty="0" err="1">
                <a:latin typeface="Candara"/>
                <a:cs typeface="Candara"/>
              </a:rPr>
              <a:t>One</a:t>
            </a:r>
            <a:r>
              <a:rPr lang="nl-NL" sz="2100" dirty="0">
                <a:latin typeface="Candara"/>
                <a:cs typeface="Candara"/>
              </a:rPr>
              <a:t> </a:t>
            </a:r>
            <a:r>
              <a:rPr lang="nl-NL" sz="2100" dirty="0" err="1">
                <a:latin typeface="Candara"/>
                <a:cs typeface="Candara"/>
              </a:rPr>
              <a:t>year</a:t>
            </a:r>
            <a:r>
              <a:rPr lang="nl-NL" sz="2100" dirty="0">
                <a:latin typeface="Candara"/>
                <a:cs typeface="Candara"/>
              </a:rPr>
              <a:t> </a:t>
            </a:r>
            <a:r>
              <a:rPr lang="nl-NL" sz="2100" dirty="0" err="1">
                <a:latin typeface="Candara"/>
                <a:cs typeface="Candara"/>
              </a:rPr>
              <a:t>before</a:t>
            </a:r>
            <a:r>
              <a:rPr lang="nl-NL" sz="2100" dirty="0">
                <a:latin typeface="Candara"/>
                <a:cs typeface="Candara"/>
              </a:rPr>
              <a:t> (control)</a:t>
            </a:r>
          </a:p>
          <a:p>
            <a:pPr>
              <a:spcBef>
                <a:spcPct val="20000"/>
              </a:spcBef>
              <a:buFontTx/>
              <a:buChar char="•"/>
            </a:pPr>
            <a:r>
              <a:rPr lang="nl-NL" sz="2400" u="sng" dirty="0" err="1">
                <a:latin typeface="Candara"/>
                <a:cs typeface="Candara"/>
              </a:rPr>
              <a:t>Results</a:t>
            </a:r>
            <a:r>
              <a:rPr lang="nl-NL" sz="2400" dirty="0">
                <a:latin typeface="Candara"/>
                <a:cs typeface="Candara"/>
              </a:rPr>
              <a:t>: 3420 </a:t>
            </a:r>
            <a:r>
              <a:rPr lang="nl-NL" sz="2400" dirty="0" err="1">
                <a:latin typeface="Candara"/>
                <a:cs typeface="Candara"/>
              </a:rPr>
              <a:t>patients</a:t>
            </a:r>
            <a:r>
              <a:rPr lang="nl-NL" sz="2400" dirty="0">
                <a:latin typeface="Candara"/>
                <a:cs typeface="Candara"/>
              </a:rPr>
              <a:t> </a:t>
            </a:r>
            <a:r>
              <a:rPr lang="nl-NL" sz="2400" dirty="0" err="1">
                <a:latin typeface="Candara"/>
                <a:cs typeface="Candara"/>
              </a:rPr>
              <a:t>were</a:t>
            </a:r>
            <a:r>
              <a:rPr lang="nl-NL" sz="2400" dirty="0">
                <a:latin typeface="Candara"/>
                <a:cs typeface="Candara"/>
              </a:rPr>
              <a:t> </a:t>
            </a:r>
            <a:r>
              <a:rPr lang="nl-NL" sz="2400" dirty="0" err="1">
                <a:latin typeface="Candara"/>
                <a:cs typeface="Candara"/>
              </a:rPr>
              <a:t>prescribed</a:t>
            </a:r>
            <a:r>
              <a:rPr lang="nl-NL" sz="2400" dirty="0">
                <a:latin typeface="Candara"/>
                <a:cs typeface="Candara"/>
              </a:rPr>
              <a:t> haloperidol. ECG at treatment </a:t>
            </a:r>
            <a:r>
              <a:rPr lang="nl-NL" sz="2400" dirty="0" err="1">
                <a:latin typeface="Candara"/>
                <a:cs typeface="Candara"/>
              </a:rPr>
              <a:t>initiation</a:t>
            </a:r>
            <a:r>
              <a:rPr lang="nl-NL" sz="2400" dirty="0">
                <a:latin typeface="Candara"/>
                <a:cs typeface="Candara"/>
              </a:rPr>
              <a:t>: 1.8% versus 0.8% (control).</a:t>
            </a:r>
          </a:p>
          <a:p>
            <a:pPr>
              <a:spcBef>
                <a:spcPct val="20000"/>
              </a:spcBef>
              <a:buFontTx/>
              <a:buChar char="•"/>
            </a:pPr>
            <a:r>
              <a:rPr lang="nl-NL" sz="2400" dirty="0" err="1">
                <a:latin typeface="Candara"/>
                <a:cs typeface="Candara"/>
              </a:rPr>
              <a:t>Patients</a:t>
            </a:r>
            <a:r>
              <a:rPr lang="nl-NL" sz="2400" dirty="0">
                <a:latin typeface="Candara"/>
                <a:cs typeface="Candara"/>
              </a:rPr>
              <a:t> </a:t>
            </a:r>
            <a:r>
              <a:rPr lang="nl-NL" sz="2400" dirty="0" err="1">
                <a:latin typeface="Candara"/>
                <a:cs typeface="Candara"/>
              </a:rPr>
              <a:t>with</a:t>
            </a:r>
            <a:r>
              <a:rPr lang="nl-NL" sz="2400" dirty="0">
                <a:latin typeface="Candara"/>
                <a:cs typeface="Candara"/>
              </a:rPr>
              <a:t> </a:t>
            </a:r>
            <a:r>
              <a:rPr lang="nl-NL" sz="2400" dirty="0" err="1">
                <a:latin typeface="Candara"/>
                <a:cs typeface="Candara"/>
              </a:rPr>
              <a:t>additional</a:t>
            </a:r>
            <a:r>
              <a:rPr lang="nl-NL" sz="2400" dirty="0">
                <a:latin typeface="Candara"/>
                <a:cs typeface="Candara"/>
              </a:rPr>
              <a:t> risk factors </a:t>
            </a:r>
            <a:r>
              <a:rPr lang="nl-NL" sz="2400" dirty="0" err="1">
                <a:latin typeface="Candara"/>
                <a:cs typeface="Candara"/>
              </a:rPr>
              <a:t>for</a:t>
            </a:r>
            <a:r>
              <a:rPr lang="nl-NL" sz="2400" dirty="0">
                <a:latin typeface="Candara"/>
                <a:cs typeface="Candara"/>
              </a:rPr>
              <a:t> QT </a:t>
            </a:r>
            <a:r>
              <a:rPr lang="nl-NL" sz="2400" dirty="0" err="1">
                <a:latin typeface="Candara"/>
                <a:cs typeface="Candara"/>
              </a:rPr>
              <a:t>prolongation</a:t>
            </a:r>
            <a:r>
              <a:rPr lang="nl-NL" sz="2400" dirty="0">
                <a:latin typeface="Candara"/>
                <a:cs typeface="Candara"/>
              </a:rPr>
              <a:t>: 1.9% versus 1.0% (control)</a:t>
            </a:r>
          </a:p>
          <a:p>
            <a:pPr>
              <a:spcBef>
                <a:spcPct val="20000"/>
              </a:spcBef>
              <a:buFontTx/>
              <a:buChar char="•"/>
            </a:pPr>
            <a:endParaRPr lang="nl-NL" sz="1400" dirty="0">
              <a:latin typeface="Candara"/>
              <a:cs typeface="Candara"/>
            </a:endParaRPr>
          </a:p>
          <a:p>
            <a:pPr>
              <a:spcBef>
                <a:spcPct val="20000"/>
              </a:spcBef>
              <a:buFont typeface="Symbol" charset="0"/>
              <a:buChar char=""/>
            </a:pPr>
            <a:r>
              <a:rPr lang="nl-NL" sz="2400" dirty="0" smtClean="0">
                <a:latin typeface="Candara"/>
                <a:cs typeface="Candara"/>
              </a:rPr>
              <a:t>Compliance </a:t>
            </a:r>
            <a:r>
              <a:rPr lang="nl-NL" sz="2400" dirty="0">
                <a:latin typeface="Candara"/>
                <a:cs typeface="Candara"/>
              </a:rPr>
              <a:t>[…] </a:t>
            </a:r>
            <a:r>
              <a:rPr lang="nl-NL" sz="2400" dirty="0" err="1">
                <a:latin typeface="Candara"/>
                <a:cs typeface="Candara"/>
              </a:rPr>
              <a:t>extremely</a:t>
            </a:r>
            <a:r>
              <a:rPr lang="nl-NL" sz="2400" dirty="0">
                <a:latin typeface="Candara"/>
                <a:cs typeface="Candara"/>
              </a:rPr>
              <a:t> low</a:t>
            </a:r>
          </a:p>
          <a:p>
            <a:pPr marL="0" indent="0">
              <a:spcBef>
                <a:spcPct val="20000"/>
              </a:spcBef>
            </a:pPr>
            <a:r>
              <a:rPr lang="nl-NL" sz="1400" dirty="0" smtClean="0">
                <a:latin typeface="Candara"/>
                <a:cs typeface="Candara"/>
              </a:rPr>
              <a:t>         </a:t>
            </a:r>
            <a:r>
              <a:rPr lang="nl-NL" sz="1400" dirty="0" err="1" smtClean="0">
                <a:latin typeface="Candara"/>
                <a:cs typeface="Candara"/>
              </a:rPr>
              <a:t>Warnier</a:t>
            </a:r>
            <a:r>
              <a:rPr lang="nl-NL" sz="1400" dirty="0">
                <a:latin typeface="Candara"/>
                <a:cs typeface="Candara"/>
              </a:rPr>
              <a:t>, et al, </a:t>
            </a:r>
            <a:r>
              <a:rPr lang="nl-NL" sz="1400" dirty="0" err="1">
                <a:latin typeface="Candara"/>
                <a:cs typeface="Candara"/>
              </a:rPr>
              <a:t>Pharmacoepidemiuology</a:t>
            </a:r>
            <a:r>
              <a:rPr lang="nl-NL" sz="1400" dirty="0">
                <a:latin typeface="Candara"/>
                <a:cs typeface="Candara"/>
              </a:rPr>
              <a:t> </a:t>
            </a:r>
            <a:r>
              <a:rPr lang="nl-NL" sz="1400" dirty="0" err="1">
                <a:latin typeface="Candara"/>
                <a:cs typeface="Candara"/>
              </a:rPr>
              <a:t>and</a:t>
            </a:r>
            <a:r>
              <a:rPr lang="nl-NL" sz="1400" dirty="0">
                <a:latin typeface="Candara"/>
                <a:cs typeface="Candara"/>
              </a:rPr>
              <a:t> </a:t>
            </a:r>
            <a:r>
              <a:rPr lang="nl-NL" sz="1400" dirty="0" err="1">
                <a:latin typeface="Candara"/>
                <a:cs typeface="Candara"/>
              </a:rPr>
              <a:t>Derug</a:t>
            </a:r>
            <a:r>
              <a:rPr lang="nl-NL" sz="1400" dirty="0">
                <a:latin typeface="Candara"/>
                <a:cs typeface="Candara"/>
              </a:rPr>
              <a:t> Safety 2014; 23(S1): p228</a:t>
            </a:r>
            <a:endParaRPr lang="en-US" sz="1400" dirty="0">
              <a:latin typeface="Candara"/>
              <a:cs typeface="Candara"/>
            </a:endParaRPr>
          </a:p>
        </p:txBody>
      </p:sp>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87624" y="228600"/>
            <a:ext cx="7776989" cy="990600"/>
          </a:xfrm>
        </p:spPr>
        <p:txBody>
          <a:bodyPr/>
          <a:lstStyle/>
          <a:p>
            <a:pPr algn="l" eaLnBrk="1" hangingPunct="1"/>
            <a:r>
              <a:rPr lang="en-US" sz="4000" dirty="0"/>
              <a:t>How effective are RMM? </a:t>
            </a:r>
            <a:br>
              <a:rPr lang="en-US" sz="4000" dirty="0"/>
            </a:br>
            <a:r>
              <a:rPr lang="en-US" sz="2800" dirty="0"/>
              <a:t>Glucose assessment in second-generation AP</a:t>
            </a:r>
            <a:endParaRPr lang="nl-NL" sz="2800" dirty="0"/>
          </a:p>
        </p:txBody>
      </p:sp>
      <p:sp>
        <p:nvSpPr>
          <p:cNvPr id="69635" name="Rectangle 3"/>
          <p:cNvSpPr>
            <a:spLocks noGrp="1" noChangeArrowheads="1"/>
          </p:cNvSpPr>
          <p:nvPr>
            <p:ph idx="1"/>
          </p:nvPr>
        </p:nvSpPr>
        <p:spPr>
          <a:xfrm>
            <a:off x="4643438" y="1600200"/>
            <a:ext cx="4043362" cy="4525963"/>
          </a:xfrm>
        </p:spPr>
        <p:txBody>
          <a:bodyPr/>
          <a:lstStyle/>
          <a:p>
            <a:pPr eaLnBrk="1" hangingPunct="1">
              <a:buFontTx/>
              <a:buNone/>
            </a:pPr>
            <a:r>
              <a:rPr lang="nl-NL">
                <a:latin typeface="Arial" charset="0"/>
              </a:rPr>
              <a:t> </a:t>
            </a:r>
          </a:p>
        </p:txBody>
      </p:sp>
      <p:sp>
        <p:nvSpPr>
          <p:cNvPr id="7" name="Tijdelijke aanduiding voor dianummer 6"/>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4D47587F-7B1C-FC40-B457-432B8578C3E5}" type="slidenum">
              <a:rPr lang="en-US" sz="1200">
                <a:solidFill>
                  <a:srgbClr val="FFFFFF"/>
                </a:solidFill>
              </a:rPr>
              <a:pPr eaLnBrk="1" hangingPunct="1">
                <a:lnSpc>
                  <a:spcPct val="80000"/>
                </a:lnSpc>
              </a:pPr>
              <a:t>69</a:t>
            </a:fld>
            <a:endParaRPr lang="en-US" sz="1200">
              <a:solidFill>
                <a:srgbClr val="FFFFFF"/>
              </a:solidFill>
            </a:endParaRPr>
          </a:p>
        </p:txBody>
      </p:sp>
      <p:sp>
        <p:nvSpPr>
          <p:cNvPr id="69636" name="Rectangle 5"/>
          <p:cNvSpPr txBox="1">
            <a:spLocks noChangeArrowheads="1"/>
          </p:cNvSpPr>
          <p:nvPr/>
        </p:nvSpPr>
        <p:spPr bwMode="auto">
          <a:xfrm>
            <a:off x="1188918" y="1340768"/>
            <a:ext cx="798512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pPr eaLnBrk="0" hangingPunct="0">
              <a:spcBef>
                <a:spcPts val="700"/>
              </a:spcBef>
              <a:buClr>
                <a:schemeClr val="accent2"/>
              </a:buClr>
              <a:buSzPct val="100000"/>
              <a:buFont typeface="Arial"/>
              <a:buChar char="•"/>
            </a:pPr>
            <a:r>
              <a:rPr lang="en-US" sz="2000" dirty="0">
                <a:latin typeface="Candara"/>
                <a:cs typeface="Candara"/>
              </a:rPr>
              <a:t>In 2003, the FDA issued warnings about hyperglycemia and diabetes with SGA’s</a:t>
            </a:r>
          </a:p>
          <a:p>
            <a:pPr eaLnBrk="0" hangingPunct="0">
              <a:spcBef>
                <a:spcPts val="700"/>
              </a:spcBef>
              <a:buClr>
                <a:schemeClr val="accent2"/>
              </a:buClr>
              <a:buSzPct val="100000"/>
              <a:buFont typeface="Arial"/>
              <a:buChar char="•"/>
            </a:pPr>
            <a:r>
              <a:rPr lang="en-US" sz="2000" dirty="0">
                <a:latin typeface="Candara"/>
                <a:cs typeface="Candara"/>
              </a:rPr>
              <a:t>Since 2004, this risk in product labels. Guidelines have recommended baseline metabolic screening.</a:t>
            </a:r>
          </a:p>
          <a:p>
            <a:pPr eaLnBrk="0" hangingPunct="0">
              <a:spcBef>
                <a:spcPts val="700"/>
              </a:spcBef>
              <a:buClr>
                <a:schemeClr val="accent2"/>
              </a:buClr>
              <a:buSzPct val="100000"/>
              <a:buFont typeface="Arial"/>
              <a:buChar char="•"/>
            </a:pPr>
            <a:r>
              <a:rPr lang="nl-NL" sz="2000" dirty="0">
                <a:latin typeface="Candara"/>
                <a:cs typeface="Candara"/>
              </a:rPr>
              <a:t>Cohort: </a:t>
            </a:r>
            <a:r>
              <a:rPr lang="nl-NL" sz="2000" dirty="0" err="1">
                <a:latin typeface="Candara"/>
                <a:cs typeface="Candara"/>
              </a:rPr>
              <a:t>age</a:t>
            </a:r>
            <a:r>
              <a:rPr lang="nl-NL" sz="2000" dirty="0">
                <a:latin typeface="Candara"/>
                <a:cs typeface="Candara"/>
              </a:rPr>
              <a:t> 2 </a:t>
            </a:r>
            <a:r>
              <a:rPr lang="nl-NL" sz="2000" dirty="0" err="1">
                <a:latin typeface="Candara"/>
                <a:cs typeface="Candara"/>
              </a:rPr>
              <a:t>to</a:t>
            </a:r>
            <a:r>
              <a:rPr lang="nl-NL" sz="2000" dirty="0">
                <a:latin typeface="Candara"/>
                <a:cs typeface="Candara"/>
              </a:rPr>
              <a:t> 18 </a:t>
            </a:r>
            <a:r>
              <a:rPr lang="nl-NL" sz="2000" dirty="0" err="1">
                <a:latin typeface="Candara"/>
                <a:cs typeface="Candara"/>
              </a:rPr>
              <a:t>newly</a:t>
            </a:r>
            <a:r>
              <a:rPr lang="nl-NL" sz="2000" dirty="0">
                <a:latin typeface="Candara"/>
                <a:cs typeface="Candara"/>
              </a:rPr>
              <a:t> </a:t>
            </a:r>
            <a:r>
              <a:rPr lang="nl-NL" sz="2000" dirty="0" err="1">
                <a:latin typeface="Candara"/>
                <a:cs typeface="Candara"/>
              </a:rPr>
              <a:t>initiating</a:t>
            </a:r>
            <a:r>
              <a:rPr lang="nl-NL" sz="2000" dirty="0">
                <a:latin typeface="Candara"/>
                <a:cs typeface="Candara"/>
              </a:rPr>
              <a:t> </a:t>
            </a:r>
            <a:r>
              <a:rPr lang="nl-NL" sz="2000" dirty="0" err="1">
                <a:latin typeface="Candara"/>
                <a:cs typeface="Candara"/>
              </a:rPr>
              <a:t>SGA’s</a:t>
            </a:r>
            <a:r>
              <a:rPr lang="nl-NL" sz="2000" dirty="0">
                <a:latin typeface="Candara"/>
                <a:cs typeface="Candara"/>
              </a:rPr>
              <a:t> 1/1/2006-31/12/2011: n=16 304. </a:t>
            </a:r>
          </a:p>
          <a:p>
            <a:pPr eaLnBrk="0" hangingPunct="0">
              <a:spcBef>
                <a:spcPts val="700"/>
              </a:spcBef>
              <a:buClr>
                <a:schemeClr val="accent2"/>
              </a:buClr>
              <a:buSzPct val="100000"/>
              <a:buFont typeface="Arial"/>
              <a:buChar char="•"/>
            </a:pPr>
            <a:r>
              <a:rPr lang="nl-NL" sz="2000" dirty="0" err="1">
                <a:latin typeface="Candara"/>
                <a:cs typeface="Candara"/>
              </a:rPr>
              <a:t>Results</a:t>
            </a:r>
            <a:r>
              <a:rPr lang="nl-NL" sz="2000" dirty="0">
                <a:latin typeface="Candara"/>
                <a:cs typeface="Candara"/>
              </a:rPr>
              <a:t>: 11% had glucose assessment in minus 90 </a:t>
            </a:r>
            <a:r>
              <a:rPr lang="nl-NL" sz="2000" dirty="0" err="1">
                <a:latin typeface="Candara"/>
                <a:cs typeface="Candara"/>
              </a:rPr>
              <a:t>to</a:t>
            </a:r>
            <a:r>
              <a:rPr lang="nl-NL" sz="2000" dirty="0">
                <a:latin typeface="Candara"/>
                <a:cs typeface="Candara"/>
              </a:rPr>
              <a:t> 3 </a:t>
            </a:r>
            <a:r>
              <a:rPr lang="nl-NL" sz="2000" dirty="0" err="1">
                <a:latin typeface="Candara"/>
                <a:cs typeface="Candara"/>
              </a:rPr>
              <a:t>days</a:t>
            </a:r>
            <a:r>
              <a:rPr lang="nl-NL" sz="2000" dirty="0">
                <a:latin typeface="Candara"/>
                <a:cs typeface="Candara"/>
              </a:rPr>
              <a:t> </a:t>
            </a:r>
            <a:r>
              <a:rPr lang="nl-NL" sz="2000" dirty="0" err="1">
                <a:latin typeface="Candara"/>
                <a:cs typeface="Candara"/>
              </a:rPr>
              <a:t>after</a:t>
            </a:r>
            <a:r>
              <a:rPr lang="nl-NL" sz="2000" dirty="0">
                <a:latin typeface="Candara"/>
                <a:cs typeface="Candara"/>
              </a:rPr>
              <a:t> treatment </a:t>
            </a:r>
            <a:r>
              <a:rPr lang="nl-NL" sz="2000" dirty="0" err="1">
                <a:latin typeface="Candara"/>
                <a:cs typeface="Candara"/>
              </a:rPr>
              <a:t>initiation</a:t>
            </a:r>
            <a:r>
              <a:rPr lang="nl-NL" sz="2000" dirty="0">
                <a:latin typeface="Candara"/>
                <a:cs typeface="Candara"/>
              </a:rPr>
              <a:t> (OLA &gt; RIS, ARI, QUE)</a:t>
            </a:r>
          </a:p>
          <a:p>
            <a:pPr eaLnBrk="0" hangingPunct="0">
              <a:spcBef>
                <a:spcPts val="700"/>
              </a:spcBef>
              <a:buClr>
                <a:schemeClr val="accent2"/>
              </a:buClr>
              <a:buSzPct val="100000"/>
              <a:buFont typeface="Arial"/>
              <a:buChar char="•"/>
            </a:pPr>
            <a:r>
              <a:rPr lang="nl-NL" sz="2000" dirty="0">
                <a:latin typeface="Candara"/>
                <a:cs typeface="Candara"/>
              </a:rPr>
              <a:t>=&gt; </a:t>
            </a:r>
            <a:r>
              <a:rPr lang="en-US" sz="2000" dirty="0">
                <a:latin typeface="Candara"/>
                <a:cs typeface="Candara"/>
              </a:rPr>
              <a:t>Few children and adolescents starting SGA have baseline glucose assessed.</a:t>
            </a:r>
          </a:p>
          <a:p>
            <a:pPr eaLnBrk="0" hangingPunct="0">
              <a:spcBef>
                <a:spcPts val="700"/>
              </a:spcBef>
              <a:buClr>
                <a:schemeClr val="accent2"/>
              </a:buClr>
              <a:buSzPct val="60000"/>
              <a:buFont typeface="Arial"/>
              <a:buChar char="•"/>
            </a:pPr>
            <a:endParaRPr lang="en-US" sz="1400" dirty="0">
              <a:latin typeface="Candara"/>
              <a:cs typeface="Candara"/>
            </a:endParaRPr>
          </a:p>
          <a:p>
            <a:pPr marL="0" indent="0" eaLnBrk="0" hangingPunct="0">
              <a:spcBef>
                <a:spcPts val="700"/>
              </a:spcBef>
              <a:buClr>
                <a:schemeClr val="accent2"/>
              </a:buClr>
              <a:buSzPct val="60000"/>
            </a:pPr>
            <a:endParaRPr lang="nl-NL" sz="1400" dirty="0" smtClean="0">
              <a:latin typeface="Candara"/>
              <a:cs typeface="Candara"/>
            </a:endParaRPr>
          </a:p>
          <a:p>
            <a:pPr marL="0" indent="0" eaLnBrk="0" hangingPunct="0">
              <a:spcBef>
                <a:spcPts val="700"/>
              </a:spcBef>
              <a:buClr>
                <a:schemeClr val="accent2"/>
              </a:buClr>
              <a:buSzPct val="60000"/>
            </a:pPr>
            <a:r>
              <a:rPr lang="nl-NL" sz="1400" dirty="0">
                <a:latin typeface="Candara"/>
                <a:cs typeface="Candara"/>
              </a:rPr>
              <a:t> </a:t>
            </a:r>
            <a:r>
              <a:rPr lang="nl-NL" sz="1400" dirty="0" smtClean="0">
                <a:latin typeface="Candara"/>
                <a:cs typeface="Candara"/>
              </a:rPr>
              <a:t>       </a:t>
            </a:r>
            <a:r>
              <a:rPr lang="nl-NL" sz="1400" dirty="0" err="1" smtClean="0">
                <a:latin typeface="Candara"/>
                <a:cs typeface="Candara"/>
              </a:rPr>
              <a:t>Raebel</a:t>
            </a:r>
            <a:r>
              <a:rPr lang="nl-NL" sz="1400" dirty="0" smtClean="0">
                <a:latin typeface="Candara"/>
                <a:cs typeface="Candara"/>
              </a:rPr>
              <a:t> </a:t>
            </a:r>
            <a:r>
              <a:rPr lang="nl-NL" sz="1400" dirty="0">
                <a:latin typeface="Candara"/>
                <a:cs typeface="Candara"/>
              </a:rPr>
              <a:t>et al, </a:t>
            </a:r>
            <a:r>
              <a:rPr lang="en-US" sz="1400" dirty="0">
                <a:latin typeface="Candara"/>
                <a:cs typeface="Candara"/>
              </a:rPr>
              <a:t>Pediatrics 2014;134:e1308–e1314</a:t>
            </a:r>
          </a:p>
        </p:txBody>
      </p:sp>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31640" y="-41031"/>
            <a:ext cx="7812360" cy="1323439"/>
          </a:xfrm>
          <a:noFill/>
        </p:spPr>
        <p:txBody>
          <a:bodyPr wrap="square" rtlCol="0">
            <a:spAutoFit/>
          </a:bodyPr>
          <a:lstStyle/>
          <a:p>
            <a:pPr algn="l"/>
            <a:r>
              <a:rPr lang="en-US" sz="4000" kern="1200" dirty="0">
                <a:solidFill>
                  <a:schemeClr val="tx1"/>
                </a:solidFill>
                <a:ea typeface="ＭＳ Ｐゴシック" charset="0"/>
              </a:rPr>
              <a:t>Despite the required investigations, studies </a:t>
            </a:r>
            <a:r>
              <a:rPr lang="en-US" sz="4000" kern="1200" dirty="0" err="1">
                <a:solidFill>
                  <a:schemeClr val="tx1"/>
                </a:solidFill>
                <a:ea typeface="ＭＳ Ｐゴシック" charset="0"/>
              </a:rPr>
              <a:t>etc</a:t>
            </a:r>
            <a:r>
              <a:rPr lang="en-US" sz="4000" kern="1200" dirty="0">
                <a:solidFill>
                  <a:schemeClr val="tx1"/>
                </a:solidFill>
                <a:ea typeface="ＭＳ Ｐゴシック" charset="0"/>
              </a:rPr>
              <a:t> …</a:t>
            </a:r>
          </a:p>
        </p:txBody>
      </p:sp>
      <p:sp>
        <p:nvSpPr>
          <p:cNvPr id="15363" name="Rectangle 3"/>
          <p:cNvSpPr>
            <a:spLocks noGrp="1" noChangeArrowheads="1"/>
          </p:cNvSpPr>
          <p:nvPr>
            <p:ph idx="1"/>
          </p:nvPr>
        </p:nvSpPr>
        <p:spPr>
          <a:xfrm>
            <a:off x="1115616" y="1412776"/>
            <a:ext cx="7632848" cy="4968875"/>
          </a:xfrm>
        </p:spPr>
        <p:txBody>
          <a:bodyPr/>
          <a:lstStyle/>
          <a:p>
            <a:pPr eaLnBrk="1" hangingPunct="1">
              <a:lnSpc>
                <a:spcPct val="110000"/>
              </a:lnSpc>
            </a:pPr>
            <a:r>
              <a:rPr lang="en-US" sz="2000" dirty="0"/>
              <a:t>Risks become apparent after approval of the drug:</a:t>
            </a:r>
          </a:p>
          <a:p>
            <a:pPr lvl="1" eaLnBrk="1" hangingPunct="1">
              <a:lnSpc>
                <a:spcPct val="80000"/>
              </a:lnSpc>
            </a:pPr>
            <a:r>
              <a:rPr lang="en-US" sz="2000" dirty="0"/>
              <a:t>clinical studies are limited in size and duration (efficacy)</a:t>
            </a:r>
          </a:p>
          <a:p>
            <a:pPr lvl="1" eaLnBrk="1" hangingPunct="1">
              <a:lnSpc>
                <a:spcPct val="80000"/>
              </a:lnSpc>
            </a:pPr>
            <a:r>
              <a:rPr lang="en-US" sz="2000" dirty="0"/>
              <a:t>subgroups at risk are not studied (age, ethnicity, co-morbidity)</a:t>
            </a:r>
          </a:p>
          <a:p>
            <a:pPr lvl="1" eaLnBrk="1" hangingPunct="1">
              <a:lnSpc>
                <a:spcPct val="80000"/>
              </a:lnSpc>
            </a:pPr>
            <a:r>
              <a:rPr lang="en-US" sz="2000" dirty="0"/>
              <a:t>better detection systems, awareness what to look at</a:t>
            </a:r>
          </a:p>
          <a:p>
            <a:pPr lvl="1" eaLnBrk="1" hangingPunct="1">
              <a:lnSpc>
                <a:spcPct val="80000"/>
              </a:lnSpc>
            </a:pPr>
            <a:endParaRPr lang="en-US" sz="2000" dirty="0"/>
          </a:p>
          <a:p>
            <a:pPr eaLnBrk="1" hangingPunct="1">
              <a:lnSpc>
                <a:spcPct val="80000"/>
              </a:lnSpc>
              <a:buFontTx/>
              <a:buNone/>
            </a:pPr>
            <a:r>
              <a:rPr lang="en-US" sz="2000" dirty="0">
                <a:sym typeface="Wingdings" charset="0"/>
              </a:rPr>
              <a:t> initiation of a </a:t>
            </a:r>
            <a:r>
              <a:rPr lang="en-US" sz="2000" u="sng" dirty="0">
                <a:sym typeface="Wingdings" charset="0"/>
              </a:rPr>
              <a:t>risk management system</a:t>
            </a:r>
          </a:p>
          <a:p>
            <a:pPr eaLnBrk="1" hangingPunct="1">
              <a:lnSpc>
                <a:spcPct val="80000"/>
              </a:lnSpc>
              <a:buFontTx/>
              <a:buNone/>
            </a:pPr>
            <a:endParaRPr lang="nl-NL" sz="2000" u="sng" dirty="0">
              <a:sym typeface="Wingdings" charset="0"/>
            </a:endParaRPr>
          </a:p>
          <a:p>
            <a:pPr eaLnBrk="1" hangingPunct="1">
              <a:lnSpc>
                <a:spcPct val="80000"/>
              </a:lnSpc>
              <a:buFontTx/>
              <a:buNone/>
            </a:pPr>
            <a:endParaRPr lang="en-US" sz="2000" u="sng" dirty="0">
              <a:sym typeface="Wingdings" charset="0"/>
            </a:endParaRP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D56805B2-E8C8-5747-8B02-DF022EFB1D3E}" type="slidenum">
              <a:rPr lang="en-US" sz="1200">
                <a:solidFill>
                  <a:srgbClr val="FFFFFF"/>
                </a:solidFill>
              </a:rPr>
              <a:pPr eaLnBrk="1" hangingPunct="1">
                <a:lnSpc>
                  <a:spcPct val="80000"/>
                </a:lnSpc>
              </a:pPr>
              <a:t>7</a:t>
            </a:fld>
            <a:endParaRPr lang="en-US" sz="120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62536306"/>
              </p:ext>
            </p:extLst>
          </p:nvPr>
        </p:nvGraphicFramePr>
        <p:xfrm>
          <a:off x="1547664" y="3429000"/>
          <a:ext cx="4535487" cy="2773488"/>
        </p:xfrm>
        <a:graphic>
          <a:graphicData uri="http://schemas.openxmlformats.org/drawingml/2006/table">
            <a:tbl>
              <a:tblPr firstRow="1" firstCol="1" bandRow="1">
                <a:tableStyleId>{5C22544A-7EE6-4342-B048-85BDC9FD1C3A}</a:tableStyleId>
              </a:tblPr>
              <a:tblGrid>
                <a:gridCol w="2270410"/>
                <a:gridCol w="2265077"/>
              </a:tblGrid>
              <a:tr h="654596">
                <a:tc gridSpan="2">
                  <a:txBody>
                    <a:bodyPr/>
                    <a:lstStyle/>
                    <a:p>
                      <a:pPr>
                        <a:lnSpc>
                          <a:spcPct val="115000"/>
                        </a:lnSpc>
                        <a:spcAft>
                          <a:spcPts val="0"/>
                        </a:spcAft>
                      </a:pPr>
                      <a:r>
                        <a:rPr lang="en-US" sz="1600" dirty="0">
                          <a:effectLst/>
                          <a:latin typeface="Candara"/>
                          <a:cs typeface="Candara"/>
                        </a:rPr>
                        <a:t>Chance that a very rare side effect (0.01%) will NOT be observed</a:t>
                      </a:r>
                      <a:endParaRPr lang="en-US" sz="1600" dirty="0">
                        <a:effectLst/>
                        <a:latin typeface="Candara"/>
                        <a:ea typeface="Calibri"/>
                        <a:cs typeface="Candara"/>
                      </a:endParaRPr>
                    </a:p>
                  </a:txBody>
                  <a:tcPr marL="68565" marR="68565" marT="0" marB="0"/>
                </a:tc>
                <a:tc hMerge="1">
                  <a:txBody>
                    <a:bodyPr/>
                    <a:lstStyle/>
                    <a:p>
                      <a:endParaRPr lang="en-US"/>
                    </a:p>
                  </a:txBody>
                  <a:tcPr/>
                </a:tc>
              </a:tr>
              <a:tr h="436396">
                <a:tc>
                  <a:txBody>
                    <a:bodyPr/>
                    <a:lstStyle/>
                    <a:p>
                      <a:pPr>
                        <a:lnSpc>
                          <a:spcPct val="115000"/>
                        </a:lnSpc>
                        <a:spcAft>
                          <a:spcPts val="0"/>
                        </a:spcAft>
                      </a:pPr>
                      <a:r>
                        <a:rPr lang="nl-NL" sz="1600" dirty="0">
                          <a:effectLst/>
                          <a:latin typeface="Candara"/>
                          <a:cs typeface="Candara"/>
                        </a:rPr>
                        <a:t># of </a:t>
                      </a:r>
                      <a:r>
                        <a:rPr lang="nl-NL" sz="1600" dirty="0" err="1">
                          <a:effectLst/>
                          <a:latin typeface="Candara"/>
                          <a:cs typeface="Candara"/>
                        </a:rPr>
                        <a:t>patients</a:t>
                      </a:r>
                      <a:r>
                        <a:rPr lang="nl-NL" sz="1600" dirty="0">
                          <a:effectLst/>
                          <a:latin typeface="Candara"/>
                          <a:cs typeface="Candara"/>
                        </a:rPr>
                        <a:t> </a:t>
                      </a:r>
                      <a:r>
                        <a:rPr lang="nl-NL" sz="1600" dirty="0" err="1">
                          <a:effectLst/>
                          <a:latin typeface="Candara"/>
                          <a:cs typeface="Candara"/>
                        </a:rPr>
                        <a:t>treated</a:t>
                      </a:r>
                      <a:endParaRPr lang="en-US" sz="1600" dirty="0">
                        <a:effectLst/>
                        <a:latin typeface="Candara"/>
                        <a:ea typeface="Calibri"/>
                        <a:cs typeface="Candara"/>
                      </a:endParaRPr>
                    </a:p>
                  </a:txBody>
                  <a:tcPr marL="68565" marR="68565" marT="0" marB="0"/>
                </a:tc>
                <a:tc>
                  <a:txBody>
                    <a:bodyPr/>
                    <a:lstStyle/>
                    <a:p>
                      <a:pPr>
                        <a:lnSpc>
                          <a:spcPct val="115000"/>
                        </a:lnSpc>
                        <a:spcAft>
                          <a:spcPts val="0"/>
                        </a:spcAft>
                      </a:pPr>
                      <a:r>
                        <a:rPr lang="nl-NL" sz="1600" dirty="0">
                          <a:effectLst/>
                          <a:latin typeface="Candara"/>
                          <a:cs typeface="Candara"/>
                        </a:rPr>
                        <a:t>Chance of missing (%)</a:t>
                      </a:r>
                      <a:endParaRPr lang="en-US" sz="1600" dirty="0">
                        <a:effectLst/>
                        <a:latin typeface="Candara"/>
                        <a:ea typeface="Calibri"/>
                        <a:cs typeface="Candara"/>
                      </a:endParaRPr>
                    </a:p>
                  </a:txBody>
                  <a:tcPr marL="68565" marR="68565" marT="0" marB="0"/>
                </a:tc>
              </a:tr>
              <a:tr h="280395">
                <a:tc>
                  <a:txBody>
                    <a:bodyPr/>
                    <a:lstStyle/>
                    <a:p>
                      <a:pPr>
                        <a:lnSpc>
                          <a:spcPct val="115000"/>
                        </a:lnSpc>
                        <a:spcAft>
                          <a:spcPts val="0"/>
                        </a:spcAft>
                      </a:pPr>
                      <a:r>
                        <a:rPr lang="nl-NL" sz="1600">
                          <a:effectLst/>
                          <a:latin typeface="Candara"/>
                          <a:cs typeface="Candara"/>
                        </a:rPr>
                        <a:t>500</a:t>
                      </a:r>
                      <a:endParaRPr lang="en-US" sz="1600">
                        <a:effectLst/>
                        <a:latin typeface="Candara"/>
                        <a:ea typeface="Calibri"/>
                        <a:cs typeface="Candara"/>
                      </a:endParaRPr>
                    </a:p>
                  </a:txBody>
                  <a:tcPr marL="68565" marR="68565" marT="0" marB="0"/>
                </a:tc>
                <a:tc>
                  <a:txBody>
                    <a:bodyPr/>
                    <a:lstStyle/>
                    <a:p>
                      <a:pPr>
                        <a:lnSpc>
                          <a:spcPct val="115000"/>
                        </a:lnSpc>
                        <a:spcAft>
                          <a:spcPts val="0"/>
                        </a:spcAft>
                      </a:pPr>
                      <a:r>
                        <a:rPr lang="nl-NL" sz="1600" dirty="0">
                          <a:effectLst/>
                          <a:latin typeface="Candara"/>
                          <a:cs typeface="Candara"/>
                        </a:rPr>
                        <a:t>95.1</a:t>
                      </a:r>
                      <a:endParaRPr lang="en-US" sz="1600" dirty="0">
                        <a:effectLst/>
                        <a:latin typeface="Candara"/>
                        <a:ea typeface="Calibri"/>
                        <a:cs typeface="Candara"/>
                      </a:endParaRPr>
                    </a:p>
                  </a:txBody>
                  <a:tcPr marL="68565" marR="68565" marT="0" marB="0"/>
                </a:tc>
              </a:tr>
              <a:tr h="280395">
                <a:tc>
                  <a:txBody>
                    <a:bodyPr/>
                    <a:lstStyle/>
                    <a:p>
                      <a:pPr>
                        <a:lnSpc>
                          <a:spcPct val="115000"/>
                        </a:lnSpc>
                        <a:spcAft>
                          <a:spcPts val="0"/>
                        </a:spcAft>
                      </a:pPr>
                      <a:r>
                        <a:rPr lang="nl-NL" sz="1600">
                          <a:effectLst/>
                          <a:latin typeface="Candara"/>
                          <a:cs typeface="Candara"/>
                        </a:rPr>
                        <a:t>1000</a:t>
                      </a:r>
                      <a:endParaRPr lang="en-US" sz="1600">
                        <a:effectLst/>
                        <a:latin typeface="Candara"/>
                        <a:ea typeface="Calibri"/>
                        <a:cs typeface="Candara"/>
                      </a:endParaRPr>
                    </a:p>
                  </a:txBody>
                  <a:tcPr marL="68565" marR="68565" marT="0" marB="0"/>
                </a:tc>
                <a:tc>
                  <a:txBody>
                    <a:bodyPr/>
                    <a:lstStyle/>
                    <a:p>
                      <a:pPr>
                        <a:lnSpc>
                          <a:spcPct val="115000"/>
                        </a:lnSpc>
                        <a:spcAft>
                          <a:spcPts val="0"/>
                        </a:spcAft>
                      </a:pPr>
                      <a:r>
                        <a:rPr lang="nl-NL" sz="1600" dirty="0">
                          <a:effectLst/>
                          <a:latin typeface="Candara"/>
                          <a:cs typeface="Candara"/>
                        </a:rPr>
                        <a:t>90.5</a:t>
                      </a:r>
                      <a:endParaRPr lang="en-US" sz="1600" dirty="0">
                        <a:effectLst/>
                        <a:latin typeface="Candara"/>
                        <a:ea typeface="Calibri"/>
                        <a:cs typeface="Candara"/>
                      </a:endParaRPr>
                    </a:p>
                  </a:txBody>
                  <a:tcPr marL="68565" marR="68565" marT="0" marB="0"/>
                </a:tc>
              </a:tr>
              <a:tr h="280395">
                <a:tc>
                  <a:txBody>
                    <a:bodyPr/>
                    <a:lstStyle/>
                    <a:p>
                      <a:pPr>
                        <a:lnSpc>
                          <a:spcPct val="115000"/>
                        </a:lnSpc>
                        <a:spcAft>
                          <a:spcPts val="0"/>
                        </a:spcAft>
                      </a:pPr>
                      <a:r>
                        <a:rPr lang="nl-NL" sz="1600">
                          <a:effectLst/>
                          <a:latin typeface="Candara"/>
                          <a:cs typeface="Candara"/>
                        </a:rPr>
                        <a:t>5000</a:t>
                      </a:r>
                      <a:endParaRPr lang="en-US" sz="1600">
                        <a:effectLst/>
                        <a:latin typeface="Candara"/>
                        <a:ea typeface="Calibri"/>
                        <a:cs typeface="Candara"/>
                      </a:endParaRPr>
                    </a:p>
                  </a:txBody>
                  <a:tcPr marL="68565" marR="68565" marT="0" marB="0"/>
                </a:tc>
                <a:tc>
                  <a:txBody>
                    <a:bodyPr/>
                    <a:lstStyle/>
                    <a:p>
                      <a:pPr>
                        <a:lnSpc>
                          <a:spcPct val="115000"/>
                        </a:lnSpc>
                        <a:spcAft>
                          <a:spcPts val="0"/>
                        </a:spcAft>
                      </a:pPr>
                      <a:r>
                        <a:rPr lang="nl-NL" sz="1600" dirty="0">
                          <a:effectLst/>
                          <a:latin typeface="Candara"/>
                          <a:cs typeface="Candara"/>
                        </a:rPr>
                        <a:t>60.7</a:t>
                      </a:r>
                      <a:endParaRPr lang="en-US" sz="1600" dirty="0">
                        <a:effectLst/>
                        <a:latin typeface="Candara"/>
                        <a:ea typeface="Calibri"/>
                        <a:cs typeface="Candara"/>
                      </a:endParaRPr>
                    </a:p>
                  </a:txBody>
                  <a:tcPr marL="68565" marR="68565" marT="0" marB="0"/>
                </a:tc>
              </a:tr>
              <a:tr h="280395">
                <a:tc>
                  <a:txBody>
                    <a:bodyPr/>
                    <a:lstStyle/>
                    <a:p>
                      <a:pPr>
                        <a:lnSpc>
                          <a:spcPct val="115000"/>
                        </a:lnSpc>
                        <a:spcAft>
                          <a:spcPts val="0"/>
                        </a:spcAft>
                      </a:pPr>
                      <a:r>
                        <a:rPr lang="nl-NL" sz="1600">
                          <a:effectLst/>
                          <a:latin typeface="Candara"/>
                          <a:cs typeface="Candara"/>
                        </a:rPr>
                        <a:t>10000</a:t>
                      </a:r>
                      <a:endParaRPr lang="en-US" sz="1600">
                        <a:effectLst/>
                        <a:latin typeface="Candara"/>
                        <a:ea typeface="Calibri"/>
                        <a:cs typeface="Candara"/>
                      </a:endParaRPr>
                    </a:p>
                  </a:txBody>
                  <a:tcPr marL="68565" marR="68565" marT="0" marB="0"/>
                </a:tc>
                <a:tc>
                  <a:txBody>
                    <a:bodyPr/>
                    <a:lstStyle/>
                    <a:p>
                      <a:pPr>
                        <a:lnSpc>
                          <a:spcPct val="115000"/>
                        </a:lnSpc>
                        <a:spcAft>
                          <a:spcPts val="0"/>
                        </a:spcAft>
                      </a:pPr>
                      <a:r>
                        <a:rPr lang="nl-NL" sz="1600" dirty="0">
                          <a:effectLst/>
                          <a:latin typeface="Candara"/>
                          <a:cs typeface="Candara"/>
                        </a:rPr>
                        <a:t>36.8</a:t>
                      </a:r>
                      <a:endParaRPr lang="en-US" sz="1600" dirty="0">
                        <a:effectLst/>
                        <a:latin typeface="Candara"/>
                        <a:ea typeface="Calibri"/>
                        <a:cs typeface="Candara"/>
                      </a:endParaRPr>
                    </a:p>
                  </a:txBody>
                  <a:tcPr marL="68565" marR="68565" marT="0" marB="0"/>
                </a:tc>
              </a:tr>
              <a:tr h="280395">
                <a:tc>
                  <a:txBody>
                    <a:bodyPr/>
                    <a:lstStyle/>
                    <a:p>
                      <a:pPr>
                        <a:lnSpc>
                          <a:spcPct val="115000"/>
                        </a:lnSpc>
                        <a:spcAft>
                          <a:spcPts val="0"/>
                        </a:spcAft>
                      </a:pPr>
                      <a:r>
                        <a:rPr lang="nl-NL" sz="1600">
                          <a:effectLst/>
                          <a:latin typeface="Candara"/>
                          <a:cs typeface="Candara"/>
                        </a:rPr>
                        <a:t>20000</a:t>
                      </a:r>
                      <a:endParaRPr lang="en-US" sz="1600">
                        <a:effectLst/>
                        <a:latin typeface="Candara"/>
                        <a:ea typeface="Calibri"/>
                        <a:cs typeface="Candara"/>
                      </a:endParaRPr>
                    </a:p>
                  </a:txBody>
                  <a:tcPr marL="68565" marR="68565" marT="0" marB="0"/>
                </a:tc>
                <a:tc>
                  <a:txBody>
                    <a:bodyPr/>
                    <a:lstStyle/>
                    <a:p>
                      <a:pPr>
                        <a:lnSpc>
                          <a:spcPct val="115000"/>
                        </a:lnSpc>
                        <a:spcAft>
                          <a:spcPts val="0"/>
                        </a:spcAft>
                      </a:pPr>
                      <a:r>
                        <a:rPr lang="nl-NL" sz="1600" dirty="0">
                          <a:effectLst/>
                          <a:latin typeface="Candara"/>
                          <a:cs typeface="Candara"/>
                        </a:rPr>
                        <a:t>13.5</a:t>
                      </a:r>
                      <a:endParaRPr lang="en-US" sz="1600" dirty="0">
                        <a:effectLst/>
                        <a:latin typeface="Candara"/>
                        <a:ea typeface="Calibri"/>
                        <a:cs typeface="Candara"/>
                      </a:endParaRPr>
                    </a:p>
                  </a:txBody>
                  <a:tcPr marL="68565" marR="68565" marT="0" marB="0"/>
                </a:tc>
              </a:tr>
              <a:tr h="280395">
                <a:tc>
                  <a:txBody>
                    <a:bodyPr/>
                    <a:lstStyle/>
                    <a:p>
                      <a:pPr>
                        <a:lnSpc>
                          <a:spcPct val="115000"/>
                        </a:lnSpc>
                        <a:spcAft>
                          <a:spcPts val="0"/>
                        </a:spcAft>
                      </a:pPr>
                      <a:r>
                        <a:rPr lang="nl-NL" sz="1600">
                          <a:effectLst/>
                          <a:latin typeface="Candara"/>
                          <a:cs typeface="Candara"/>
                        </a:rPr>
                        <a:t>30000</a:t>
                      </a:r>
                      <a:endParaRPr lang="en-US" sz="1600">
                        <a:effectLst/>
                        <a:latin typeface="Candara"/>
                        <a:ea typeface="Calibri"/>
                        <a:cs typeface="Candara"/>
                      </a:endParaRPr>
                    </a:p>
                  </a:txBody>
                  <a:tcPr marL="68565" marR="68565" marT="0" marB="0"/>
                </a:tc>
                <a:tc>
                  <a:txBody>
                    <a:bodyPr/>
                    <a:lstStyle/>
                    <a:p>
                      <a:pPr>
                        <a:lnSpc>
                          <a:spcPct val="115000"/>
                        </a:lnSpc>
                        <a:spcAft>
                          <a:spcPts val="0"/>
                        </a:spcAft>
                      </a:pPr>
                      <a:r>
                        <a:rPr lang="nl-NL" sz="1600" dirty="0" smtClean="0">
                          <a:effectLst/>
                          <a:latin typeface="Candara"/>
                          <a:cs typeface="Candara"/>
                        </a:rPr>
                        <a:t>  5.0</a:t>
                      </a:r>
                      <a:endParaRPr lang="en-US" sz="1600" dirty="0">
                        <a:effectLst/>
                        <a:latin typeface="Candara"/>
                        <a:ea typeface="Calibri"/>
                        <a:cs typeface="Candara"/>
                      </a:endParaRPr>
                    </a:p>
                  </a:txBody>
                  <a:tcPr marL="68565" marR="68565" marT="0" marB="0"/>
                </a:tc>
              </a:tr>
            </a:tbl>
          </a:graphicData>
        </a:graphic>
      </p:graphicFrame>
      <p:sp>
        <p:nvSpPr>
          <p:cNvPr id="15394" name="TextBox 2"/>
          <p:cNvSpPr txBox="1">
            <a:spLocks noChangeArrowheads="1"/>
          </p:cNvSpPr>
          <p:nvPr/>
        </p:nvSpPr>
        <p:spPr bwMode="auto">
          <a:xfrm>
            <a:off x="6084168" y="5301208"/>
            <a:ext cx="2439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r>
              <a:rPr lang="nl-NL" sz="1200" dirty="0">
                <a:latin typeface="Candara"/>
                <a:cs typeface="Candara"/>
              </a:rPr>
              <a:t>Amery: </a:t>
            </a:r>
            <a:r>
              <a:rPr lang="nl-NL" sz="1200" dirty="0" err="1">
                <a:latin typeface="Candara"/>
                <a:cs typeface="Candara"/>
              </a:rPr>
              <a:t>Pharmacoepidemiology</a:t>
            </a:r>
            <a:r>
              <a:rPr lang="nl-NL" sz="1200" dirty="0">
                <a:latin typeface="Candara"/>
                <a:cs typeface="Candara"/>
              </a:rPr>
              <a:t> </a:t>
            </a:r>
            <a:r>
              <a:rPr lang="nl-NL" sz="1200" dirty="0" err="1">
                <a:latin typeface="Candara"/>
                <a:cs typeface="Candara"/>
              </a:rPr>
              <a:t>and</a:t>
            </a:r>
            <a:r>
              <a:rPr lang="nl-NL" sz="1200" dirty="0">
                <a:latin typeface="Candara"/>
                <a:cs typeface="Candara"/>
              </a:rPr>
              <a:t> Drug Safety 1999, 8:61-64</a:t>
            </a:r>
            <a:endParaRPr lang="en-US" sz="1200" dirty="0">
              <a:latin typeface="Candara"/>
              <a:cs typeface="Candara"/>
            </a:endParaRPr>
          </a:p>
        </p:txBody>
      </p:sp>
      <p:sp>
        <p:nvSpPr>
          <p:cNvPr id="14"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15"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6"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87624" y="188640"/>
            <a:ext cx="7340352" cy="864096"/>
          </a:xfrm>
        </p:spPr>
        <p:txBody>
          <a:bodyPr/>
          <a:lstStyle/>
          <a:p>
            <a:pPr algn="l" eaLnBrk="1" hangingPunct="1"/>
            <a:r>
              <a:rPr lang="en-US" sz="4000" dirty="0"/>
              <a:t>How effective are RMM?</a:t>
            </a:r>
            <a:br>
              <a:rPr lang="en-US" sz="4000" dirty="0"/>
            </a:br>
            <a:r>
              <a:rPr lang="en-US" sz="2800" dirty="0" smtClean="0"/>
              <a:t>HHS </a:t>
            </a:r>
            <a:r>
              <a:rPr lang="en-US" sz="2800" dirty="0"/>
              <a:t>report</a:t>
            </a:r>
            <a:endParaRPr lang="nl-NL" sz="2800" dirty="0"/>
          </a:p>
        </p:txBody>
      </p:sp>
      <p:sp>
        <p:nvSpPr>
          <p:cNvPr id="70659" name="Rectangle 3"/>
          <p:cNvSpPr>
            <a:spLocks noGrp="1" noChangeArrowheads="1"/>
          </p:cNvSpPr>
          <p:nvPr>
            <p:ph idx="1"/>
          </p:nvPr>
        </p:nvSpPr>
        <p:spPr>
          <a:xfrm>
            <a:off x="4643438" y="1600200"/>
            <a:ext cx="4043362" cy="4525963"/>
          </a:xfrm>
        </p:spPr>
        <p:txBody>
          <a:bodyPr/>
          <a:lstStyle/>
          <a:p>
            <a:pPr eaLnBrk="1" hangingPunct="1">
              <a:buFontTx/>
              <a:buNone/>
            </a:pPr>
            <a:r>
              <a:rPr lang="nl-NL">
                <a:latin typeface="Arial" charset="0"/>
              </a:rPr>
              <a:t> </a:t>
            </a:r>
          </a:p>
        </p:txBody>
      </p:sp>
      <p:sp>
        <p:nvSpPr>
          <p:cNvPr id="7" name="Tijdelijke aanduiding voor dianummer 6"/>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0875C436-1311-C148-AAF8-A63A22459C1D}" type="slidenum">
              <a:rPr lang="en-US" sz="1200">
                <a:solidFill>
                  <a:srgbClr val="FFFFFF"/>
                </a:solidFill>
              </a:rPr>
              <a:pPr eaLnBrk="1" hangingPunct="1">
                <a:lnSpc>
                  <a:spcPct val="80000"/>
                </a:lnSpc>
              </a:pPr>
              <a:t>70</a:t>
            </a:fld>
            <a:endParaRPr lang="en-US" sz="1200">
              <a:solidFill>
                <a:srgbClr val="FFFFFF"/>
              </a:solidFill>
            </a:endParaRPr>
          </a:p>
        </p:txBody>
      </p:sp>
      <p:sp>
        <p:nvSpPr>
          <p:cNvPr id="71684" name="Rectangle 5"/>
          <p:cNvSpPr txBox="1">
            <a:spLocks noChangeArrowheads="1"/>
          </p:cNvSpPr>
          <p:nvPr/>
        </p:nvSpPr>
        <p:spPr bwMode="auto">
          <a:xfrm>
            <a:off x="1403649" y="1340768"/>
            <a:ext cx="756084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eaLnBrk="1" hangingPunct="1">
              <a:spcBef>
                <a:spcPct val="20000"/>
              </a:spcBef>
              <a:buClrTx/>
              <a:buSzTx/>
              <a:buFontTx/>
              <a:buChar char="•"/>
              <a:defRPr/>
            </a:pPr>
            <a:r>
              <a:rPr lang="nl-NL" altLang="en-US" sz="2400" dirty="0" err="1" smtClean="0">
                <a:latin typeface="Candara"/>
                <a:ea typeface="+mn-ea"/>
                <a:cs typeface="Candara"/>
              </a:rPr>
              <a:t>Approved</a:t>
            </a:r>
            <a:r>
              <a:rPr lang="nl-NL" altLang="en-US" sz="2400" dirty="0" smtClean="0">
                <a:latin typeface="Candara"/>
                <a:ea typeface="+mn-ea"/>
                <a:cs typeface="Candara"/>
              </a:rPr>
              <a:t> REMS 2008-2011:</a:t>
            </a:r>
          </a:p>
          <a:p>
            <a:pPr eaLnBrk="1" hangingPunct="1">
              <a:spcBef>
                <a:spcPct val="20000"/>
              </a:spcBef>
              <a:buClrTx/>
              <a:buSzTx/>
              <a:buFontTx/>
              <a:buChar char="•"/>
              <a:defRPr/>
            </a:pPr>
            <a:r>
              <a:rPr lang="nl-NL" altLang="en-US" sz="2400" dirty="0" smtClean="0">
                <a:latin typeface="Candara"/>
                <a:ea typeface="+mn-ea"/>
                <a:cs typeface="Candara"/>
              </a:rPr>
              <a:t>FDA </a:t>
            </a:r>
            <a:r>
              <a:rPr lang="nl-NL" altLang="en-US" sz="2400" dirty="0" err="1" smtClean="0">
                <a:latin typeface="Candara"/>
                <a:ea typeface="+mn-ea"/>
                <a:cs typeface="Candara"/>
              </a:rPr>
              <a:t>approved</a:t>
            </a:r>
            <a:r>
              <a:rPr lang="nl-NL" altLang="en-US" sz="2400" dirty="0" smtClean="0">
                <a:latin typeface="Candara"/>
                <a:ea typeface="+mn-ea"/>
                <a:cs typeface="Candara"/>
              </a:rPr>
              <a:t> 199 REMS, 99 of </a:t>
            </a:r>
            <a:r>
              <a:rPr lang="nl-NL" altLang="en-US" sz="2400" dirty="0" err="1" smtClean="0">
                <a:latin typeface="Candara"/>
                <a:ea typeface="+mn-ea"/>
                <a:cs typeface="Candara"/>
              </a:rPr>
              <a:t>which</a:t>
            </a:r>
            <a:r>
              <a:rPr lang="nl-NL" altLang="en-US" sz="2400" dirty="0" smtClean="0">
                <a:latin typeface="Candara"/>
                <a:ea typeface="+mn-ea"/>
                <a:cs typeface="Candara"/>
              </a:rPr>
              <a:t> </a:t>
            </a:r>
            <a:r>
              <a:rPr lang="nl-NL" altLang="en-US" sz="2400" dirty="0" err="1" smtClean="0">
                <a:latin typeface="Candara"/>
                <a:ea typeface="+mn-ea"/>
                <a:cs typeface="Candara"/>
              </a:rPr>
              <a:t>were</a:t>
            </a:r>
            <a:r>
              <a:rPr lang="nl-NL" altLang="en-US" sz="2400" dirty="0" smtClean="0">
                <a:latin typeface="Candara"/>
                <a:ea typeface="+mn-ea"/>
                <a:cs typeface="Candara"/>
              </a:rPr>
              <a:t> </a:t>
            </a:r>
            <a:r>
              <a:rPr lang="nl-NL" altLang="en-US" sz="2400" dirty="0" err="1" smtClean="0">
                <a:latin typeface="Candara"/>
                <a:ea typeface="+mn-ea"/>
                <a:cs typeface="Candara"/>
              </a:rPr>
              <a:t>still</a:t>
            </a:r>
            <a:r>
              <a:rPr lang="nl-NL" altLang="en-US" sz="2400" dirty="0" smtClean="0">
                <a:latin typeface="Candara"/>
                <a:ea typeface="+mn-ea"/>
                <a:cs typeface="Candara"/>
              </a:rPr>
              <a:t> </a:t>
            </a:r>
            <a:r>
              <a:rPr lang="nl-NL" altLang="en-US" sz="2400" dirty="0" err="1" smtClean="0">
                <a:latin typeface="Candara"/>
                <a:ea typeface="+mn-ea"/>
                <a:cs typeface="Candara"/>
              </a:rPr>
              <a:t>required</a:t>
            </a:r>
            <a:r>
              <a:rPr lang="nl-NL" altLang="en-US" sz="2400" dirty="0" smtClean="0">
                <a:latin typeface="Candara"/>
                <a:ea typeface="+mn-ea"/>
                <a:cs typeface="Candara"/>
              </a:rPr>
              <a:t> in 2012. 49 REMS </a:t>
            </a:r>
            <a:r>
              <a:rPr lang="nl-NL" altLang="en-US" sz="2400" dirty="0" err="1" smtClean="0">
                <a:latin typeface="Candara"/>
                <a:ea typeface="+mn-ea"/>
                <a:cs typeface="Candara"/>
              </a:rPr>
              <a:t>were</a:t>
            </a:r>
            <a:r>
              <a:rPr lang="nl-NL" altLang="en-US" sz="2400" dirty="0" smtClean="0">
                <a:latin typeface="Candara"/>
                <a:ea typeface="+mn-ea"/>
                <a:cs typeface="Candara"/>
              </a:rPr>
              <a:t> </a:t>
            </a:r>
            <a:r>
              <a:rPr lang="nl-NL" altLang="en-US" sz="2400" dirty="0" err="1" smtClean="0">
                <a:latin typeface="Candara"/>
                <a:ea typeface="+mn-ea"/>
                <a:cs typeface="Candara"/>
              </a:rPr>
              <a:t>reviewed</a:t>
            </a:r>
            <a:r>
              <a:rPr lang="nl-NL" altLang="en-US" sz="2400" dirty="0" smtClean="0">
                <a:latin typeface="Candara"/>
                <a:ea typeface="+mn-ea"/>
                <a:cs typeface="Candara"/>
              </a:rPr>
              <a:t>.</a:t>
            </a:r>
          </a:p>
          <a:p>
            <a:pPr eaLnBrk="1" hangingPunct="1">
              <a:spcBef>
                <a:spcPct val="20000"/>
              </a:spcBef>
              <a:buClrTx/>
              <a:buSzTx/>
              <a:buFontTx/>
              <a:buChar char="•"/>
              <a:defRPr/>
            </a:pPr>
            <a:r>
              <a:rPr lang="nl-NL" altLang="en-US" sz="2400" dirty="0" err="1" smtClean="0">
                <a:latin typeface="Candara"/>
                <a:ea typeface="+mn-ea"/>
                <a:cs typeface="Candara"/>
              </a:rPr>
              <a:t>What</a:t>
            </a:r>
            <a:r>
              <a:rPr lang="nl-NL" altLang="en-US" sz="2400" dirty="0" smtClean="0">
                <a:latin typeface="Candara"/>
                <a:ea typeface="+mn-ea"/>
                <a:cs typeface="Candara"/>
              </a:rPr>
              <a:t> was found: </a:t>
            </a:r>
            <a:r>
              <a:rPr lang="nl-NL" altLang="en-US" sz="2400" dirty="0" err="1" smtClean="0">
                <a:latin typeface="Candara"/>
                <a:ea typeface="+mn-ea"/>
                <a:cs typeface="Candara"/>
              </a:rPr>
              <a:t>nearly</a:t>
            </a:r>
            <a:r>
              <a:rPr lang="nl-NL" altLang="en-US" sz="2400" dirty="0" smtClean="0">
                <a:latin typeface="Candara"/>
                <a:ea typeface="+mn-ea"/>
                <a:cs typeface="Candara"/>
              </a:rPr>
              <a:t> half </a:t>
            </a:r>
            <a:r>
              <a:rPr lang="nl-NL" altLang="en-US" sz="2400" dirty="0" err="1" smtClean="0">
                <a:latin typeface="Candara"/>
                <a:ea typeface="+mn-ea"/>
                <a:cs typeface="Candara"/>
              </a:rPr>
              <a:t>did</a:t>
            </a:r>
            <a:r>
              <a:rPr lang="nl-NL" altLang="en-US" sz="2400" dirty="0" smtClean="0">
                <a:latin typeface="Candara"/>
                <a:ea typeface="+mn-ea"/>
                <a:cs typeface="Candara"/>
              </a:rPr>
              <a:t> </a:t>
            </a:r>
            <a:r>
              <a:rPr lang="nl-NL" altLang="en-US" sz="2400" dirty="0" err="1" smtClean="0">
                <a:latin typeface="Candara"/>
                <a:ea typeface="+mn-ea"/>
                <a:cs typeface="Candara"/>
              </a:rPr>
              <a:t>not</a:t>
            </a:r>
            <a:r>
              <a:rPr lang="nl-NL" altLang="en-US" sz="2400" dirty="0" smtClean="0">
                <a:latin typeface="Candara"/>
                <a:ea typeface="+mn-ea"/>
                <a:cs typeface="Candara"/>
              </a:rPr>
              <a:t> </a:t>
            </a:r>
            <a:r>
              <a:rPr lang="nl-NL" altLang="en-US" sz="2400" dirty="0" err="1" smtClean="0">
                <a:latin typeface="Candara"/>
                <a:ea typeface="+mn-ea"/>
                <a:cs typeface="Candara"/>
              </a:rPr>
              <a:t>include</a:t>
            </a:r>
            <a:r>
              <a:rPr lang="nl-NL" altLang="en-US" sz="2400" dirty="0" smtClean="0">
                <a:latin typeface="Candara"/>
                <a:ea typeface="+mn-ea"/>
                <a:cs typeface="Candara"/>
              </a:rPr>
              <a:t> </a:t>
            </a:r>
            <a:r>
              <a:rPr lang="nl-NL" altLang="en-US" sz="2400" dirty="0" err="1" smtClean="0">
                <a:latin typeface="Candara"/>
                <a:ea typeface="+mn-ea"/>
                <a:cs typeface="Candara"/>
              </a:rPr>
              <a:t>all</a:t>
            </a:r>
            <a:r>
              <a:rPr lang="nl-NL" altLang="en-US" sz="2400" dirty="0" smtClean="0">
                <a:latin typeface="Candara"/>
                <a:ea typeface="+mn-ea"/>
                <a:cs typeface="Candara"/>
              </a:rPr>
              <a:t> info </a:t>
            </a:r>
            <a:r>
              <a:rPr lang="nl-NL" altLang="en-US" sz="2400" dirty="0" err="1" smtClean="0">
                <a:latin typeface="Candara"/>
                <a:ea typeface="+mn-ea"/>
                <a:cs typeface="Candara"/>
              </a:rPr>
              <a:t>requested</a:t>
            </a:r>
            <a:r>
              <a:rPr lang="nl-NL" altLang="en-US" sz="2400" dirty="0" smtClean="0">
                <a:latin typeface="Candara"/>
                <a:ea typeface="+mn-ea"/>
                <a:cs typeface="Candara"/>
              </a:rPr>
              <a:t>; 10 </a:t>
            </a:r>
            <a:r>
              <a:rPr lang="nl-NL" altLang="en-US" sz="2400" dirty="0" err="1" smtClean="0">
                <a:latin typeface="Candara"/>
                <a:ea typeface="+mn-ea"/>
                <a:cs typeface="Candara"/>
              </a:rPr>
              <a:t>were</a:t>
            </a:r>
            <a:r>
              <a:rPr lang="nl-NL" altLang="en-US" sz="2400" dirty="0" smtClean="0">
                <a:latin typeface="Candara"/>
                <a:ea typeface="+mn-ea"/>
                <a:cs typeface="Candara"/>
              </a:rPr>
              <a:t> </a:t>
            </a:r>
            <a:r>
              <a:rPr lang="nl-NL" altLang="en-US" sz="2400" dirty="0" err="1" smtClean="0">
                <a:latin typeface="Candara"/>
                <a:ea typeface="+mn-ea"/>
                <a:cs typeface="Candara"/>
              </a:rPr>
              <a:t>not</a:t>
            </a:r>
            <a:r>
              <a:rPr lang="nl-NL" altLang="en-US" sz="2400" dirty="0" smtClean="0">
                <a:latin typeface="Candara"/>
                <a:ea typeface="+mn-ea"/>
                <a:cs typeface="Candara"/>
              </a:rPr>
              <a:t> </a:t>
            </a:r>
            <a:r>
              <a:rPr lang="nl-NL" altLang="en-US" sz="2400" dirty="0" err="1" smtClean="0">
                <a:latin typeface="Candara"/>
                <a:ea typeface="+mn-ea"/>
                <a:cs typeface="Candara"/>
              </a:rPr>
              <a:t>submitted</a:t>
            </a:r>
            <a:r>
              <a:rPr lang="nl-NL" altLang="en-US" sz="2400" dirty="0" smtClean="0">
                <a:latin typeface="Candara"/>
                <a:ea typeface="+mn-ea"/>
                <a:cs typeface="Candara"/>
              </a:rPr>
              <a:t> </a:t>
            </a:r>
            <a:r>
              <a:rPr lang="nl-NL" altLang="en-US" sz="2400" dirty="0" err="1" smtClean="0">
                <a:latin typeface="Candara"/>
                <a:ea typeface="+mn-ea"/>
                <a:cs typeface="Candara"/>
              </a:rPr>
              <a:t>within</a:t>
            </a:r>
            <a:r>
              <a:rPr lang="nl-NL" altLang="en-US" sz="2400" dirty="0" smtClean="0">
                <a:latin typeface="Candara"/>
                <a:ea typeface="+mn-ea"/>
                <a:cs typeface="Candara"/>
              </a:rPr>
              <a:t> timeframe. FDA has </a:t>
            </a:r>
            <a:r>
              <a:rPr lang="nl-NL" altLang="en-US" sz="2400" dirty="0" err="1" smtClean="0">
                <a:latin typeface="Candara"/>
                <a:ea typeface="+mn-ea"/>
                <a:cs typeface="Candara"/>
              </a:rPr>
              <a:t>not</a:t>
            </a:r>
            <a:r>
              <a:rPr lang="nl-NL" altLang="en-US" sz="2400" dirty="0" smtClean="0">
                <a:latin typeface="Candara"/>
                <a:ea typeface="+mn-ea"/>
                <a:cs typeface="Candara"/>
              </a:rPr>
              <a:t> </a:t>
            </a:r>
            <a:r>
              <a:rPr lang="nl-NL" altLang="en-US" sz="2400" dirty="0" err="1" smtClean="0">
                <a:latin typeface="Candara"/>
                <a:ea typeface="+mn-ea"/>
                <a:cs typeface="Candara"/>
              </a:rPr>
              <a:t>identified</a:t>
            </a:r>
            <a:r>
              <a:rPr lang="nl-NL" altLang="en-US" sz="2400" dirty="0" smtClean="0">
                <a:latin typeface="Candara"/>
                <a:ea typeface="+mn-ea"/>
                <a:cs typeface="Candara"/>
              </a:rPr>
              <a:t> </a:t>
            </a:r>
            <a:r>
              <a:rPr lang="nl-NL" altLang="en-US" sz="2400" dirty="0" err="1" smtClean="0">
                <a:latin typeface="Candara"/>
                <a:ea typeface="+mn-ea"/>
                <a:cs typeface="Candara"/>
              </a:rPr>
              <a:t>reliable</a:t>
            </a:r>
            <a:r>
              <a:rPr lang="nl-NL" altLang="en-US" sz="2400" dirty="0" smtClean="0">
                <a:latin typeface="Candara"/>
                <a:ea typeface="+mn-ea"/>
                <a:cs typeface="Candara"/>
              </a:rPr>
              <a:t> </a:t>
            </a:r>
            <a:r>
              <a:rPr lang="nl-NL" altLang="en-US" sz="2400" dirty="0" err="1" smtClean="0">
                <a:latin typeface="Candara"/>
                <a:ea typeface="+mn-ea"/>
                <a:cs typeface="Candara"/>
              </a:rPr>
              <a:t>methods</a:t>
            </a:r>
            <a:r>
              <a:rPr lang="nl-NL" altLang="en-US" sz="2400" dirty="0" smtClean="0">
                <a:latin typeface="Candara"/>
                <a:ea typeface="+mn-ea"/>
                <a:cs typeface="Candara"/>
              </a:rPr>
              <a:t> </a:t>
            </a:r>
            <a:r>
              <a:rPr lang="nl-NL" altLang="en-US" sz="2400" dirty="0" err="1" smtClean="0">
                <a:latin typeface="Candara"/>
                <a:ea typeface="+mn-ea"/>
                <a:cs typeface="Candara"/>
              </a:rPr>
              <a:t>to</a:t>
            </a:r>
            <a:r>
              <a:rPr lang="nl-NL" altLang="en-US" sz="2400" dirty="0" smtClean="0">
                <a:latin typeface="Candara"/>
                <a:ea typeface="+mn-ea"/>
                <a:cs typeface="Candara"/>
              </a:rPr>
              <a:t> </a:t>
            </a:r>
            <a:r>
              <a:rPr lang="nl-NL" altLang="en-US" sz="2400" dirty="0" err="1" smtClean="0">
                <a:latin typeface="Candara"/>
                <a:ea typeface="+mn-ea"/>
                <a:cs typeface="Candara"/>
              </a:rPr>
              <a:t>assess</a:t>
            </a:r>
            <a:r>
              <a:rPr lang="nl-NL" altLang="en-US" sz="2400" dirty="0" smtClean="0">
                <a:latin typeface="Candara"/>
                <a:ea typeface="+mn-ea"/>
                <a:cs typeface="Candara"/>
              </a:rPr>
              <a:t> the </a:t>
            </a:r>
            <a:r>
              <a:rPr lang="nl-NL" altLang="en-US" sz="2400" dirty="0" err="1" smtClean="0">
                <a:latin typeface="Candara"/>
                <a:ea typeface="+mn-ea"/>
                <a:cs typeface="Candara"/>
              </a:rPr>
              <a:t>effectiveness</a:t>
            </a:r>
            <a:r>
              <a:rPr lang="nl-NL" altLang="en-US" sz="2400" dirty="0" smtClean="0">
                <a:latin typeface="Candara"/>
                <a:ea typeface="+mn-ea"/>
                <a:cs typeface="Candara"/>
              </a:rPr>
              <a:t> of REMS; FDA assessment review </a:t>
            </a:r>
            <a:r>
              <a:rPr lang="nl-NL" altLang="en-US" sz="2400" dirty="0" err="1" smtClean="0">
                <a:latin typeface="Candara"/>
                <a:ea typeface="+mn-ea"/>
                <a:cs typeface="Candara"/>
              </a:rPr>
              <a:t>times</a:t>
            </a:r>
            <a:r>
              <a:rPr lang="nl-NL" altLang="en-US" sz="2400" dirty="0" smtClean="0">
                <a:latin typeface="Candara"/>
                <a:ea typeface="+mn-ea"/>
                <a:cs typeface="Candara"/>
              </a:rPr>
              <a:t> </a:t>
            </a:r>
            <a:r>
              <a:rPr lang="nl-NL" altLang="en-US" sz="2400" dirty="0" err="1" smtClean="0">
                <a:latin typeface="Candara"/>
                <a:ea typeface="+mn-ea"/>
                <a:cs typeface="Candara"/>
              </a:rPr>
              <a:t>exceeded</a:t>
            </a:r>
            <a:r>
              <a:rPr lang="nl-NL" altLang="en-US" sz="2400" dirty="0" smtClean="0">
                <a:latin typeface="Candara"/>
                <a:ea typeface="+mn-ea"/>
                <a:cs typeface="Candara"/>
              </a:rPr>
              <a:t> </a:t>
            </a:r>
            <a:r>
              <a:rPr lang="nl-NL" altLang="en-US" sz="2400" dirty="0" err="1" smtClean="0">
                <a:latin typeface="Candara"/>
                <a:ea typeface="+mn-ea"/>
                <a:cs typeface="Candara"/>
              </a:rPr>
              <a:t>its</a:t>
            </a:r>
            <a:r>
              <a:rPr lang="nl-NL" altLang="en-US" sz="2400" dirty="0" smtClean="0">
                <a:latin typeface="Candara"/>
                <a:ea typeface="+mn-ea"/>
                <a:cs typeface="Candara"/>
              </a:rPr>
              <a:t> goal of 60 </a:t>
            </a:r>
            <a:r>
              <a:rPr lang="nl-NL" altLang="en-US" sz="2400" dirty="0" err="1" smtClean="0">
                <a:latin typeface="Candara"/>
                <a:ea typeface="+mn-ea"/>
                <a:cs typeface="Candara"/>
              </a:rPr>
              <a:t>days</a:t>
            </a:r>
            <a:r>
              <a:rPr lang="nl-NL" altLang="en-US" sz="2400" dirty="0" smtClean="0">
                <a:latin typeface="Candara"/>
                <a:ea typeface="+mn-ea"/>
                <a:cs typeface="Candara"/>
              </a:rPr>
              <a:t> </a:t>
            </a:r>
            <a:r>
              <a:rPr lang="nl-NL" altLang="en-US" sz="2400" dirty="0" err="1" smtClean="0">
                <a:latin typeface="Candara"/>
                <a:ea typeface="+mn-ea"/>
                <a:cs typeface="Candara"/>
              </a:rPr>
              <a:t>for</a:t>
            </a:r>
            <a:r>
              <a:rPr lang="nl-NL" altLang="en-US" sz="2400" dirty="0" smtClean="0">
                <a:latin typeface="Candara"/>
                <a:ea typeface="+mn-ea"/>
                <a:cs typeface="Candara"/>
              </a:rPr>
              <a:t> </a:t>
            </a:r>
            <a:r>
              <a:rPr lang="nl-NL" altLang="en-US" sz="2400" dirty="0" err="1" smtClean="0">
                <a:latin typeface="Candara"/>
                <a:ea typeface="+mn-ea"/>
                <a:cs typeface="Candara"/>
              </a:rPr>
              <a:t>all</a:t>
            </a:r>
            <a:r>
              <a:rPr lang="nl-NL" altLang="en-US" sz="2400" dirty="0" smtClean="0">
                <a:latin typeface="Candara"/>
                <a:ea typeface="+mn-ea"/>
                <a:cs typeface="Candara"/>
              </a:rPr>
              <a:t> but </a:t>
            </a:r>
            <a:r>
              <a:rPr lang="nl-NL" altLang="en-US" sz="2400" dirty="0" err="1" smtClean="0">
                <a:latin typeface="Candara"/>
                <a:ea typeface="+mn-ea"/>
                <a:cs typeface="Candara"/>
              </a:rPr>
              <a:t>one</a:t>
            </a:r>
            <a:r>
              <a:rPr lang="nl-NL" altLang="en-US" sz="2400" dirty="0" smtClean="0">
                <a:latin typeface="Candara"/>
                <a:ea typeface="+mn-ea"/>
                <a:cs typeface="Candara"/>
              </a:rPr>
              <a:t>.</a:t>
            </a:r>
          </a:p>
          <a:p>
            <a:pPr eaLnBrk="1" hangingPunct="1">
              <a:spcBef>
                <a:spcPct val="20000"/>
              </a:spcBef>
              <a:buClrTx/>
              <a:buSzTx/>
              <a:buFontTx/>
              <a:buChar char="•"/>
              <a:defRPr/>
            </a:pPr>
            <a:endParaRPr lang="nl-NL" altLang="en-US" sz="2400" dirty="0" smtClean="0">
              <a:latin typeface="Candara"/>
              <a:ea typeface="+mn-ea"/>
              <a:cs typeface="Candara"/>
            </a:endParaRPr>
          </a:p>
          <a:p>
            <a:pPr marL="0" indent="0" eaLnBrk="1" hangingPunct="1">
              <a:spcBef>
                <a:spcPct val="20000"/>
              </a:spcBef>
              <a:buClrTx/>
              <a:buSzTx/>
              <a:buFont typeface="Wingdings" pitchFamily="2" charset="2"/>
              <a:buNone/>
              <a:defRPr/>
            </a:pPr>
            <a:r>
              <a:rPr lang="nl-NL" altLang="en-US" sz="2400" dirty="0" smtClean="0">
                <a:latin typeface="Candara"/>
                <a:ea typeface="+mn-ea"/>
                <a:cs typeface="Candara"/>
              </a:rPr>
              <a:t>=&gt; </a:t>
            </a:r>
            <a:r>
              <a:rPr lang="nl-NL" altLang="en-US" sz="2400" dirty="0" err="1" smtClean="0">
                <a:latin typeface="Candara"/>
                <a:ea typeface="+mn-ea"/>
                <a:cs typeface="Candara"/>
              </a:rPr>
              <a:t>Findings</a:t>
            </a:r>
            <a:r>
              <a:rPr lang="nl-NL" altLang="en-US" sz="2400" dirty="0" smtClean="0">
                <a:latin typeface="Candara"/>
                <a:ea typeface="+mn-ea"/>
                <a:cs typeface="Candara"/>
              </a:rPr>
              <a:t> </a:t>
            </a:r>
            <a:r>
              <a:rPr lang="nl-NL" altLang="en-US" sz="2400" dirty="0" err="1" smtClean="0">
                <a:latin typeface="Candara"/>
                <a:ea typeface="+mn-ea"/>
                <a:cs typeface="Candara"/>
              </a:rPr>
              <a:t>raise</a:t>
            </a:r>
            <a:r>
              <a:rPr lang="nl-NL" altLang="en-US" sz="2400" dirty="0" smtClean="0">
                <a:latin typeface="Candara"/>
                <a:ea typeface="+mn-ea"/>
                <a:cs typeface="Candara"/>
              </a:rPr>
              <a:t> concerns </a:t>
            </a:r>
            <a:r>
              <a:rPr lang="nl-NL" altLang="en-US" sz="2400" dirty="0" err="1" smtClean="0">
                <a:latin typeface="Candara"/>
                <a:ea typeface="+mn-ea"/>
                <a:cs typeface="Candara"/>
              </a:rPr>
              <a:t>about</a:t>
            </a:r>
            <a:r>
              <a:rPr lang="nl-NL" altLang="en-US" sz="2400" dirty="0" smtClean="0">
                <a:latin typeface="Candara"/>
                <a:ea typeface="+mn-ea"/>
                <a:cs typeface="Candara"/>
              </a:rPr>
              <a:t> the overall </a:t>
            </a:r>
            <a:r>
              <a:rPr lang="nl-NL" altLang="en-US" sz="2400" dirty="0" err="1" smtClean="0">
                <a:latin typeface="Candara"/>
                <a:ea typeface="+mn-ea"/>
                <a:cs typeface="Candara"/>
              </a:rPr>
              <a:t>effectiveness</a:t>
            </a:r>
            <a:r>
              <a:rPr lang="nl-NL" altLang="en-US" sz="2400" dirty="0" smtClean="0">
                <a:latin typeface="Candara"/>
                <a:ea typeface="+mn-ea"/>
                <a:cs typeface="Candara"/>
              </a:rPr>
              <a:t> of the REMS program</a:t>
            </a:r>
          </a:p>
          <a:p>
            <a:pPr eaLnBrk="1" hangingPunct="1">
              <a:spcBef>
                <a:spcPct val="20000"/>
              </a:spcBef>
              <a:buClrTx/>
              <a:buSzTx/>
              <a:buFontTx/>
              <a:buChar char="•"/>
              <a:defRPr/>
            </a:pPr>
            <a:endParaRPr lang="nl-NL" altLang="en-US" sz="2400" dirty="0" smtClean="0">
              <a:latin typeface="Candara"/>
              <a:ea typeface="+mn-ea"/>
              <a:cs typeface="Candara"/>
            </a:endParaRPr>
          </a:p>
          <a:p>
            <a:pPr eaLnBrk="1" hangingPunct="1">
              <a:spcBef>
                <a:spcPct val="20000"/>
              </a:spcBef>
              <a:buClrTx/>
              <a:buSzTx/>
              <a:buFontTx/>
              <a:buChar char="•"/>
              <a:defRPr/>
            </a:pPr>
            <a:endParaRPr lang="nl-NL" altLang="en-US" sz="2400" dirty="0" smtClean="0">
              <a:latin typeface="Candara"/>
              <a:ea typeface="+mn-ea"/>
              <a:cs typeface="Candara"/>
            </a:endParaRPr>
          </a:p>
          <a:p>
            <a:pPr eaLnBrk="1" hangingPunct="1">
              <a:spcBef>
                <a:spcPct val="20000"/>
              </a:spcBef>
              <a:buClrTx/>
              <a:buSzTx/>
              <a:buFontTx/>
              <a:buChar char="•"/>
              <a:defRPr/>
            </a:pPr>
            <a:endParaRPr lang="en-US" altLang="en-US" sz="2400" dirty="0" smtClean="0">
              <a:latin typeface="Candara"/>
              <a:ea typeface="+mn-ea"/>
              <a:cs typeface="Candara"/>
            </a:endParaRPr>
          </a:p>
        </p:txBody>
      </p:sp>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59632" y="188640"/>
            <a:ext cx="7268344" cy="864096"/>
          </a:xfrm>
        </p:spPr>
        <p:txBody>
          <a:bodyPr/>
          <a:lstStyle/>
          <a:p>
            <a:pPr algn="l" eaLnBrk="1" hangingPunct="1"/>
            <a:r>
              <a:rPr lang="en-US" sz="4000" dirty="0"/>
              <a:t>How effective are RMM?</a:t>
            </a:r>
            <a:endParaRPr lang="nl-NL" sz="4000" dirty="0"/>
          </a:p>
        </p:txBody>
      </p:sp>
      <p:sp>
        <p:nvSpPr>
          <p:cNvPr id="71683" name="Rectangle 3"/>
          <p:cNvSpPr>
            <a:spLocks noGrp="1" noChangeArrowheads="1"/>
          </p:cNvSpPr>
          <p:nvPr>
            <p:ph idx="1"/>
          </p:nvPr>
        </p:nvSpPr>
        <p:spPr>
          <a:xfrm>
            <a:off x="4643438" y="1600200"/>
            <a:ext cx="4043362" cy="4525963"/>
          </a:xfrm>
        </p:spPr>
        <p:txBody>
          <a:bodyPr/>
          <a:lstStyle/>
          <a:p>
            <a:pPr eaLnBrk="1" hangingPunct="1">
              <a:buFontTx/>
              <a:buNone/>
            </a:pPr>
            <a:r>
              <a:rPr lang="nl-NL">
                <a:latin typeface="Arial" charset="0"/>
              </a:rPr>
              <a:t> </a:t>
            </a:r>
          </a:p>
        </p:txBody>
      </p:sp>
      <p:sp>
        <p:nvSpPr>
          <p:cNvPr id="7" name="Tijdelijke aanduiding voor dianummer 6"/>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EDD947BB-5918-EC4F-A3F1-157F7850A126}" type="slidenum">
              <a:rPr lang="en-US" sz="1200">
                <a:solidFill>
                  <a:srgbClr val="FFFFFF"/>
                </a:solidFill>
              </a:rPr>
              <a:pPr eaLnBrk="1" hangingPunct="1">
                <a:lnSpc>
                  <a:spcPct val="80000"/>
                </a:lnSpc>
              </a:pPr>
              <a:t>71</a:t>
            </a:fld>
            <a:endParaRPr lang="en-US" sz="1200">
              <a:solidFill>
                <a:srgbClr val="FFFFFF"/>
              </a:solidFill>
            </a:endParaRPr>
          </a:p>
        </p:txBody>
      </p:sp>
      <p:sp>
        <p:nvSpPr>
          <p:cNvPr id="72708" name="Rectangle 5"/>
          <p:cNvSpPr txBox="1">
            <a:spLocks noChangeArrowheads="1"/>
          </p:cNvSpPr>
          <p:nvPr/>
        </p:nvSpPr>
        <p:spPr bwMode="auto">
          <a:xfrm>
            <a:off x="1475657" y="1340768"/>
            <a:ext cx="7488832"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eaLnBrk="1" hangingPunct="1">
              <a:spcBef>
                <a:spcPct val="20000"/>
              </a:spcBef>
              <a:buClrTx/>
              <a:buSzTx/>
              <a:buFontTx/>
              <a:buChar char="•"/>
              <a:defRPr/>
            </a:pPr>
            <a:r>
              <a:rPr lang="nl-NL" altLang="en-US" sz="2000" dirty="0" err="1" smtClean="0">
                <a:latin typeface="Candara"/>
                <a:ea typeface="+mn-ea"/>
                <a:cs typeface="Candara"/>
              </a:rPr>
              <a:t>Added</a:t>
            </a:r>
            <a:r>
              <a:rPr lang="nl-NL" altLang="en-US" sz="2000" dirty="0" smtClean="0">
                <a:latin typeface="Candara"/>
                <a:ea typeface="+mn-ea"/>
                <a:cs typeface="Candara"/>
              </a:rPr>
              <a:t> </a:t>
            </a:r>
            <a:r>
              <a:rPr lang="nl-NL" altLang="en-US" sz="2000" dirty="0" err="1" smtClean="0">
                <a:latin typeface="Candara"/>
                <a:ea typeface="+mn-ea"/>
                <a:cs typeface="Candara"/>
              </a:rPr>
              <a:t>value</a:t>
            </a:r>
            <a:r>
              <a:rPr lang="nl-NL" altLang="en-US" sz="2000" dirty="0" smtClean="0">
                <a:latin typeface="Candara"/>
                <a:ea typeface="+mn-ea"/>
                <a:cs typeface="Candara"/>
              </a:rPr>
              <a:t> of PASS / PAES</a:t>
            </a:r>
          </a:p>
          <a:p>
            <a:pPr eaLnBrk="1" hangingPunct="1">
              <a:spcBef>
                <a:spcPct val="20000"/>
              </a:spcBef>
              <a:buClrTx/>
              <a:buSzTx/>
              <a:buFontTx/>
              <a:buChar char="•"/>
              <a:defRPr/>
            </a:pPr>
            <a:r>
              <a:rPr lang="nl-NL" altLang="en-US" sz="2000" dirty="0" err="1" smtClean="0">
                <a:latin typeface="Candara"/>
                <a:ea typeface="+mn-ea"/>
                <a:cs typeface="Candara"/>
              </a:rPr>
              <a:t>Study</a:t>
            </a:r>
            <a:r>
              <a:rPr lang="nl-NL" altLang="en-US" sz="2000" dirty="0" smtClean="0">
                <a:latin typeface="Candara"/>
                <a:ea typeface="+mn-ea"/>
                <a:cs typeface="Candara"/>
              </a:rPr>
              <a:t>: new </a:t>
            </a:r>
            <a:r>
              <a:rPr lang="nl-NL" altLang="en-US" sz="2000" dirty="0" err="1" smtClean="0">
                <a:latin typeface="Candara"/>
                <a:ea typeface="+mn-ea"/>
                <a:cs typeface="Candara"/>
              </a:rPr>
              <a:t>active</a:t>
            </a:r>
            <a:r>
              <a:rPr lang="nl-NL" altLang="en-US" sz="2000" dirty="0" smtClean="0">
                <a:latin typeface="Candara"/>
                <a:ea typeface="+mn-ea"/>
                <a:cs typeface="Candara"/>
              </a:rPr>
              <a:t> </a:t>
            </a:r>
            <a:r>
              <a:rPr lang="nl-NL" altLang="en-US" sz="2000" dirty="0" err="1" smtClean="0">
                <a:latin typeface="Candara"/>
                <a:ea typeface="+mn-ea"/>
                <a:cs typeface="Candara"/>
              </a:rPr>
              <a:t>substances</a:t>
            </a:r>
            <a:r>
              <a:rPr lang="nl-NL" altLang="en-US" sz="2000" dirty="0" smtClean="0">
                <a:latin typeface="Candara"/>
                <a:ea typeface="+mn-ea"/>
                <a:cs typeface="Candara"/>
              </a:rPr>
              <a:t> in 2007 </a:t>
            </a:r>
            <a:r>
              <a:rPr lang="nl-NL" altLang="en-US" sz="2000" dirty="0" err="1" smtClean="0">
                <a:latin typeface="Candara"/>
                <a:ea typeface="+mn-ea"/>
                <a:cs typeface="Candara"/>
              </a:rPr>
              <a:t>approved</a:t>
            </a:r>
            <a:r>
              <a:rPr lang="nl-NL" altLang="en-US" sz="2000" dirty="0" smtClean="0">
                <a:latin typeface="Candara"/>
                <a:ea typeface="+mn-ea"/>
                <a:cs typeface="Candara"/>
              </a:rPr>
              <a:t> = 47</a:t>
            </a:r>
          </a:p>
          <a:p>
            <a:pPr eaLnBrk="1" hangingPunct="1">
              <a:spcBef>
                <a:spcPct val="20000"/>
              </a:spcBef>
              <a:buClrTx/>
              <a:buSzTx/>
              <a:buFontTx/>
              <a:buChar char="•"/>
              <a:defRPr/>
            </a:pPr>
            <a:r>
              <a:rPr lang="nl-NL" altLang="en-US" sz="2000" dirty="0" smtClean="0">
                <a:latin typeface="Candara"/>
                <a:ea typeface="+mn-ea"/>
                <a:cs typeface="Candara"/>
              </a:rPr>
              <a:t>22/47 had </a:t>
            </a:r>
            <a:r>
              <a:rPr lang="nl-NL" altLang="en-US" sz="2000" dirty="0" err="1" smtClean="0">
                <a:latin typeface="Candara"/>
                <a:ea typeface="+mn-ea"/>
                <a:cs typeface="Candara"/>
              </a:rPr>
              <a:t>minimal</a:t>
            </a:r>
            <a:r>
              <a:rPr lang="nl-NL" altLang="en-US" sz="2000" dirty="0" smtClean="0">
                <a:latin typeface="Candara"/>
                <a:ea typeface="+mn-ea"/>
                <a:cs typeface="Candara"/>
              </a:rPr>
              <a:t> 1 PASS (in </a:t>
            </a:r>
            <a:r>
              <a:rPr lang="nl-NL" altLang="en-US" sz="2000" dirty="0" err="1" smtClean="0">
                <a:latin typeface="Candara"/>
                <a:ea typeface="+mn-ea"/>
                <a:cs typeface="Candara"/>
              </a:rPr>
              <a:t>total</a:t>
            </a:r>
            <a:r>
              <a:rPr lang="nl-NL" altLang="en-US" sz="2000" dirty="0" smtClean="0">
                <a:latin typeface="Candara"/>
                <a:ea typeface="+mn-ea"/>
                <a:cs typeface="Candara"/>
              </a:rPr>
              <a:t> 31 PASS)</a:t>
            </a:r>
          </a:p>
          <a:p>
            <a:pPr eaLnBrk="1" hangingPunct="1">
              <a:spcBef>
                <a:spcPct val="20000"/>
              </a:spcBef>
              <a:buClrTx/>
              <a:buSzTx/>
              <a:buFontTx/>
              <a:buChar char="•"/>
              <a:defRPr/>
            </a:pPr>
            <a:endParaRPr lang="nl-NL" altLang="en-US" sz="2000" dirty="0" smtClean="0">
              <a:latin typeface="Candara"/>
              <a:ea typeface="+mn-ea"/>
              <a:cs typeface="Candara"/>
            </a:endParaRPr>
          </a:p>
          <a:p>
            <a:pPr eaLnBrk="1" hangingPunct="1">
              <a:spcBef>
                <a:spcPct val="20000"/>
              </a:spcBef>
              <a:buClrTx/>
              <a:buSzTx/>
              <a:buFontTx/>
              <a:buChar char="•"/>
              <a:defRPr/>
            </a:pPr>
            <a:r>
              <a:rPr lang="nl-NL" altLang="en-US" sz="2000" dirty="0" smtClean="0">
                <a:latin typeface="Candara"/>
                <a:ea typeface="+mn-ea"/>
                <a:cs typeface="Candara"/>
              </a:rPr>
              <a:t>2014: 313 </a:t>
            </a:r>
            <a:r>
              <a:rPr lang="nl-NL" altLang="en-US" sz="2000" dirty="0" err="1" smtClean="0">
                <a:latin typeface="Candara"/>
                <a:ea typeface="+mn-ea"/>
                <a:cs typeface="Candara"/>
              </a:rPr>
              <a:t>safety</a:t>
            </a:r>
            <a:r>
              <a:rPr lang="nl-NL" altLang="en-US" sz="2000" dirty="0" smtClean="0">
                <a:latin typeface="Candara"/>
                <a:ea typeface="+mn-ea"/>
                <a:cs typeface="Candara"/>
              </a:rPr>
              <a:t> </a:t>
            </a:r>
            <a:r>
              <a:rPr lang="nl-NL" altLang="en-US" sz="2000" dirty="0" err="1" smtClean="0">
                <a:latin typeface="Candara"/>
                <a:ea typeface="+mn-ea"/>
                <a:cs typeface="Candara"/>
              </a:rPr>
              <a:t>variations</a:t>
            </a:r>
            <a:r>
              <a:rPr lang="nl-NL" altLang="en-US" sz="2000" dirty="0" smtClean="0">
                <a:latin typeface="Candara"/>
                <a:ea typeface="+mn-ea"/>
                <a:cs typeface="Candara"/>
              </a:rPr>
              <a:t> in </a:t>
            </a:r>
            <a:r>
              <a:rPr lang="nl-NL" altLang="en-US" sz="2000" dirty="0" err="1" smtClean="0">
                <a:latin typeface="Candara"/>
                <a:ea typeface="+mn-ea"/>
                <a:cs typeface="Candara"/>
              </a:rPr>
              <a:t>SmPC</a:t>
            </a:r>
            <a:r>
              <a:rPr lang="nl-NL" altLang="en-US" sz="2000" dirty="0" smtClean="0">
                <a:latin typeface="Candara"/>
                <a:ea typeface="+mn-ea"/>
                <a:cs typeface="Candara"/>
              </a:rPr>
              <a:t> (in 41 </a:t>
            </a:r>
            <a:r>
              <a:rPr lang="nl-NL" altLang="en-US" sz="2000" dirty="0" err="1" smtClean="0">
                <a:latin typeface="Candara"/>
                <a:ea typeface="+mn-ea"/>
                <a:cs typeface="Candara"/>
              </a:rPr>
              <a:t>products</a:t>
            </a:r>
            <a:r>
              <a:rPr lang="nl-NL" altLang="en-US" sz="2000" dirty="0" smtClean="0">
                <a:latin typeface="Candara"/>
                <a:ea typeface="+mn-ea"/>
                <a:cs typeface="Candara"/>
              </a:rPr>
              <a:t>)</a:t>
            </a:r>
          </a:p>
          <a:p>
            <a:pPr eaLnBrk="1" hangingPunct="1">
              <a:spcBef>
                <a:spcPct val="20000"/>
              </a:spcBef>
              <a:buClrTx/>
              <a:buSzTx/>
              <a:buFontTx/>
              <a:buChar char="•"/>
              <a:defRPr/>
            </a:pPr>
            <a:r>
              <a:rPr lang="nl-NL" altLang="en-US" sz="2000" dirty="0" smtClean="0">
                <a:latin typeface="Candara"/>
                <a:ea typeface="+mn-ea"/>
                <a:cs typeface="Candara"/>
              </a:rPr>
              <a:t>Source of </a:t>
            </a:r>
            <a:r>
              <a:rPr lang="nl-NL" altLang="en-US" sz="2000" dirty="0" err="1" smtClean="0">
                <a:latin typeface="Candara"/>
                <a:ea typeface="+mn-ea"/>
                <a:cs typeface="Candara"/>
              </a:rPr>
              <a:t>deviations</a:t>
            </a:r>
            <a:r>
              <a:rPr lang="nl-NL" altLang="en-US" sz="2000" dirty="0" smtClean="0">
                <a:latin typeface="Candara"/>
                <a:ea typeface="+mn-ea"/>
                <a:cs typeface="Candara"/>
              </a:rPr>
              <a:t> was </a:t>
            </a:r>
            <a:r>
              <a:rPr lang="nl-NL" altLang="en-US" sz="2000" dirty="0" err="1" smtClean="0">
                <a:latin typeface="Candara"/>
                <a:ea typeface="+mn-ea"/>
                <a:cs typeface="Candara"/>
              </a:rPr>
              <a:t>investigated</a:t>
            </a:r>
            <a:endParaRPr lang="nl-NL" altLang="en-US" sz="2000" dirty="0" smtClean="0">
              <a:latin typeface="Candara"/>
              <a:ea typeface="+mn-ea"/>
              <a:cs typeface="Candara"/>
            </a:endParaRPr>
          </a:p>
          <a:p>
            <a:pPr eaLnBrk="1" hangingPunct="1">
              <a:spcBef>
                <a:spcPct val="20000"/>
              </a:spcBef>
              <a:buClrTx/>
              <a:buSzTx/>
              <a:buFontTx/>
              <a:buChar char="•"/>
              <a:defRPr/>
            </a:pPr>
            <a:endParaRPr lang="nl-NL" altLang="en-US" sz="2000" dirty="0" smtClean="0">
              <a:latin typeface="Candara"/>
              <a:ea typeface="+mn-ea"/>
              <a:cs typeface="Candara"/>
            </a:endParaRPr>
          </a:p>
          <a:p>
            <a:pPr eaLnBrk="1" hangingPunct="1">
              <a:spcBef>
                <a:spcPct val="20000"/>
              </a:spcBef>
              <a:buClrTx/>
              <a:buSzTx/>
              <a:buFont typeface="Symbol" pitchFamily="18" charset="2"/>
              <a:buChar char="Þ"/>
              <a:defRPr/>
            </a:pPr>
            <a:r>
              <a:rPr lang="nl-NL" altLang="en-US" sz="2000" dirty="0" smtClean="0">
                <a:latin typeface="Candara"/>
                <a:ea typeface="+mn-ea"/>
                <a:cs typeface="Candara"/>
              </a:rPr>
              <a:t>4% of </a:t>
            </a:r>
            <a:r>
              <a:rPr lang="nl-NL" altLang="en-US" sz="2000" dirty="0" err="1" smtClean="0">
                <a:latin typeface="Candara"/>
                <a:ea typeface="+mn-ea"/>
                <a:cs typeface="Candara"/>
              </a:rPr>
              <a:t>all</a:t>
            </a:r>
            <a:r>
              <a:rPr lang="nl-NL" altLang="en-US" sz="2000" dirty="0" smtClean="0">
                <a:latin typeface="Candara"/>
                <a:ea typeface="+mn-ea"/>
                <a:cs typeface="Candara"/>
              </a:rPr>
              <a:t> </a:t>
            </a:r>
            <a:r>
              <a:rPr lang="nl-NL" altLang="en-US" sz="2000" dirty="0" err="1" smtClean="0">
                <a:latin typeface="Candara"/>
                <a:ea typeface="+mn-ea"/>
                <a:cs typeface="Candara"/>
              </a:rPr>
              <a:t>safety</a:t>
            </a:r>
            <a:r>
              <a:rPr lang="nl-NL" altLang="en-US" sz="2000" dirty="0" smtClean="0">
                <a:latin typeface="Candara"/>
                <a:ea typeface="+mn-ea"/>
                <a:cs typeface="Candara"/>
              </a:rPr>
              <a:t> </a:t>
            </a:r>
            <a:r>
              <a:rPr lang="nl-NL" altLang="en-US" sz="2000" dirty="0" err="1" smtClean="0">
                <a:latin typeface="Candara"/>
                <a:ea typeface="+mn-ea"/>
                <a:cs typeface="Candara"/>
              </a:rPr>
              <a:t>variations</a:t>
            </a:r>
            <a:r>
              <a:rPr lang="nl-NL" altLang="en-US" sz="2000" dirty="0" smtClean="0">
                <a:latin typeface="Candara"/>
                <a:ea typeface="+mn-ea"/>
                <a:cs typeface="Candara"/>
              </a:rPr>
              <a:t> </a:t>
            </a:r>
            <a:r>
              <a:rPr lang="nl-NL" altLang="en-US" sz="2000" dirty="0" err="1" smtClean="0">
                <a:latin typeface="Candara"/>
                <a:ea typeface="+mn-ea"/>
                <a:cs typeface="Candara"/>
              </a:rPr>
              <a:t>resulted</a:t>
            </a:r>
            <a:r>
              <a:rPr lang="nl-NL" altLang="en-US" sz="2000" dirty="0" smtClean="0">
                <a:latin typeface="Candara"/>
                <a:ea typeface="+mn-ea"/>
                <a:cs typeface="Candara"/>
              </a:rPr>
              <a:t> </a:t>
            </a:r>
            <a:r>
              <a:rPr lang="nl-NL" altLang="en-US" sz="2000" dirty="0" err="1" smtClean="0">
                <a:latin typeface="Candara"/>
                <a:ea typeface="+mn-ea"/>
                <a:cs typeface="Candara"/>
              </a:rPr>
              <a:t>from</a:t>
            </a:r>
            <a:r>
              <a:rPr lang="nl-NL" altLang="en-US" sz="2000" dirty="0" smtClean="0">
                <a:latin typeface="Candara"/>
                <a:ea typeface="+mn-ea"/>
                <a:cs typeface="Candara"/>
              </a:rPr>
              <a:t> </a:t>
            </a:r>
            <a:r>
              <a:rPr lang="nl-NL" altLang="en-US" sz="2000" dirty="0" err="1" smtClean="0">
                <a:latin typeface="Candara"/>
                <a:ea typeface="+mn-ea"/>
                <a:cs typeface="Candara"/>
              </a:rPr>
              <a:t>requested</a:t>
            </a:r>
            <a:r>
              <a:rPr lang="nl-NL" altLang="en-US" sz="2000" dirty="0" smtClean="0">
                <a:latin typeface="Candara"/>
                <a:ea typeface="+mn-ea"/>
                <a:cs typeface="Candara"/>
              </a:rPr>
              <a:t> PASS</a:t>
            </a:r>
          </a:p>
          <a:p>
            <a:pPr eaLnBrk="1" hangingPunct="1">
              <a:spcBef>
                <a:spcPct val="20000"/>
              </a:spcBef>
              <a:buClrTx/>
              <a:buSzTx/>
              <a:buFont typeface="Symbol" pitchFamily="18" charset="2"/>
              <a:buChar char="Þ"/>
              <a:defRPr/>
            </a:pPr>
            <a:r>
              <a:rPr lang="nl-NL" altLang="en-US" sz="2000" dirty="0" err="1" smtClean="0">
                <a:latin typeface="Candara"/>
                <a:ea typeface="+mn-ea"/>
                <a:cs typeface="Candara"/>
              </a:rPr>
              <a:t>Costs</a:t>
            </a:r>
            <a:r>
              <a:rPr lang="nl-NL" altLang="en-US" sz="2000" dirty="0" smtClean="0">
                <a:latin typeface="Candara"/>
                <a:ea typeface="+mn-ea"/>
                <a:cs typeface="Candara"/>
              </a:rPr>
              <a:t> !</a:t>
            </a:r>
          </a:p>
          <a:p>
            <a:pPr eaLnBrk="1" hangingPunct="1">
              <a:spcBef>
                <a:spcPct val="20000"/>
              </a:spcBef>
              <a:buClrTx/>
              <a:buSzTx/>
              <a:buFont typeface="Symbol" pitchFamily="18" charset="2"/>
              <a:buChar char="Þ"/>
              <a:defRPr/>
            </a:pPr>
            <a:endParaRPr lang="nl-NL" altLang="en-US" sz="2000" dirty="0" smtClean="0">
              <a:latin typeface="Candara"/>
              <a:ea typeface="+mn-ea"/>
              <a:cs typeface="Candara"/>
            </a:endParaRPr>
          </a:p>
          <a:p>
            <a:pPr eaLnBrk="1" hangingPunct="1">
              <a:spcBef>
                <a:spcPct val="20000"/>
              </a:spcBef>
              <a:buClrTx/>
              <a:buSzTx/>
              <a:buFont typeface="Symbol" pitchFamily="18" charset="2"/>
              <a:buChar char="Þ"/>
              <a:defRPr/>
            </a:pPr>
            <a:endParaRPr lang="nl-NL" altLang="en-US" sz="1600" dirty="0" smtClean="0">
              <a:latin typeface="Candara"/>
              <a:ea typeface="+mn-ea"/>
              <a:cs typeface="Candara"/>
            </a:endParaRPr>
          </a:p>
          <a:p>
            <a:pPr eaLnBrk="1" hangingPunct="1">
              <a:spcBef>
                <a:spcPct val="20000"/>
              </a:spcBef>
              <a:buClrTx/>
              <a:buSzTx/>
              <a:buFont typeface="Symbol" pitchFamily="18" charset="2"/>
              <a:buChar char="Þ"/>
              <a:defRPr/>
            </a:pPr>
            <a:endParaRPr lang="nl-NL" altLang="en-US" sz="1600" dirty="0" smtClean="0">
              <a:latin typeface="Candara"/>
              <a:ea typeface="+mn-ea"/>
              <a:cs typeface="Candara"/>
            </a:endParaRPr>
          </a:p>
          <a:p>
            <a:pPr marL="0" indent="0" eaLnBrk="1" hangingPunct="1">
              <a:spcBef>
                <a:spcPct val="20000"/>
              </a:spcBef>
              <a:buClrTx/>
              <a:buSzTx/>
              <a:buNone/>
              <a:defRPr/>
            </a:pPr>
            <a:r>
              <a:rPr lang="nl-NL" altLang="en-US" sz="1100" dirty="0">
                <a:latin typeface="Candara"/>
                <a:ea typeface="+mn-ea"/>
                <a:cs typeface="Candara"/>
              </a:rPr>
              <a:t>Escher report, </a:t>
            </a:r>
            <a:r>
              <a:rPr lang="nl-NL" altLang="en-US" sz="1100" dirty="0">
                <a:latin typeface="Candara"/>
                <a:ea typeface="+mn-ea"/>
                <a:cs typeface="Candara"/>
                <a:hlinkClick r:id="rId2"/>
              </a:rPr>
              <a:t>http://</a:t>
            </a:r>
            <a:r>
              <a:rPr lang="nl-NL" altLang="en-US" sz="1100" dirty="0" err="1">
                <a:latin typeface="Candara"/>
                <a:ea typeface="+mn-ea"/>
                <a:cs typeface="Candara"/>
                <a:hlinkClick r:id="rId2"/>
              </a:rPr>
              <a:t>escher.tipharma.com</a:t>
            </a:r>
            <a:r>
              <a:rPr lang="nl-NL" altLang="en-US" sz="1100" dirty="0">
                <a:latin typeface="Candara"/>
                <a:ea typeface="+mn-ea"/>
                <a:cs typeface="Candara"/>
                <a:hlinkClick r:id="rId2"/>
              </a:rPr>
              <a:t>/</a:t>
            </a:r>
            <a:r>
              <a:rPr lang="nl-NL" altLang="en-US" sz="1100" dirty="0" err="1">
                <a:latin typeface="Candara"/>
                <a:ea typeface="+mn-ea"/>
                <a:cs typeface="Candara"/>
                <a:hlinkClick r:id="rId2"/>
              </a:rPr>
              <a:t>fileadmin</a:t>
            </a:r>
            <a:r>
              <a:rPr lang="nl-NL" altLang="en-US" sz="1100" dirty="0">
                <a:latin typeface="Candara"/>
                <a:ea typeface="+mn-ea"/>
                <a:cs typeface="Candara"/>
                <a:hlinkClick r:id="rId2"/>
              </a:rPr>
              <a:t>/media-</a:t>
            </a:r>
            <a:r>
              <a:rPr lang="nl-NL" altLang="en-US" sz="1100" dirty="0" err="1">
                <a:latin typeface="Candara"/>
                <a:ea typeface="+mn-ea"/>
                <a:cs typeface="Candara"/>
                <a:hlinkClick r:id="rId2"/>
              </a:rPr>
              <a:t>archive</a:t>
            </a:r>
            <a:r>
              <a:rPr lang="nl-NL" altLang="en-US" sz="1100" dirty="0">
                <a:latin typeface="Candara"/>
                <a:ea typeface="+mn-ea"/>
                <a:cs typeface="Candara"/>
                <a:hlinkClick r:id="rId2"/>
              </a:rPr>
              <a:t>/</a:t>
            </a:r>
            <a:r>
              <a:rPr lang="nl-NL" altLang="en-US" sz="1100" dirty="0" err="1">
                <a:latin typeface="Candara"/>
                <a:ea typeface="+mn-ea"/>
                <a:cs typeface="Candara"/>
                <a:hlinkClick r:id="rId2"/>
              </a:rPr>
              <a:t>escher</a:t>
            </a:r>
            <a:r>
              <a:rPr lang="nl-NL" altLang="en-US" sz="1100" dirty="0">
                <a:latin typeface="Candara"/>
                <a:ea typeface="+mn-ea"/>
                <a:cs typeface="Candara"/>
                <a:hlinkClick r:id="rId2"/>
              </a:rPr>
              <a:t>/</a:t>
            </a:r>
            <a:r>
              <a:rPr lang="nl-NL" altLang="en-US" sz="1100" dirty="0" err="1">
                <a:latin typeface="Candara"/>
                <a:ea typeface="+mn-ea"/>
                <a:cs typeface="Candara"/>
                <a:hlinkClick r:id="rId2"/>
              </a:rPr>
              <a:t>Reports</a:t>
            </a:r>
            <a:r>
              <a:rPr lang="nl-NL" altLang="en-US" sz="1100" dirty="0">
                <a:latin typeface="Candara"/>
                <a:ea typeface="+mn-ea"/>
                <a:cs typeface="Candara"/>
                <a:hlinkClick r:id="rId2"/>
              </a:rPr>
              <a:t>/</a:t>
            </a:r>
            <a:r>
              <a:rPr lang="nl-NL" altLang="en-US" sz="1100" dirty="0" err="1">
                <a:latin typeface="Candara"/>
                <a:ea typeface="+mn-ea"/>
                <a:cs typeface="Candara"/>
                <a:hlinkClick r:id="rId2"/>
              </a:rPr>
              <a:t>Escher_report_IA.pdf</a:t>
            </a:r>
            <a:endParaRPr lang="nl-NL" altLang="en-US" sz="1100" dirty="0" smtClean="0">
              <a:latin typeface="Candara"/>
              <a:ea typeface="+mn-ea"/>
              <a:cs typeface="Candara"/>
            </a:endParaRPr>
          </a:p>
        </p:txBody>
      </p:sp>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 us meet again..</a:t>
            </a:r>
          </a:p>
        </p:txBody>
      </p:sp>
      <p:sp>
        <p:nvSpPr>
          <p:cNvPr id="3" name="Content Placeholder 2"/>
          <p:cNvSpPr>
            <a:spLocks noGrp="1"/>
          </p:cNvSpPr>
          <p:nvPr>
            <p:ph idx="1"/>
          </p:nvPr>
        </p:nvSpPr>
        <p:spPr>
          <a:xfrm>
            <a:off x="448965" y="1291130"/>
            <a:ext cx="8237835" cy="4835033"/>
          </a:xfrm>
        </p:spPr>
        <p:txBody>
          <a:bodyPr>
            <a:normAutofit/>
          </a:bodyPr>
          <a:lstStyle/>
          <a:p>
            <a:pPr marL="0" indent="0" algn="ctr">
              <a:buNone/>
            </a:pPr>
            <a:r>
              <a:rPr lang="en-US" dirty="0"/>
              <a:t>We welcome you all to our future conferences of OMICS International</a:t>
            </a:r>
          </a:p>
          <a:p>
            <a:pPr marL="0" indent="0" algn="ctr">
              <a:buNone/>
            </a:pPr>
            <a:r>
              <a:rPr lang="en-IN" b="1" dirty="0"/>
              <a:t>5</a:t>
            </a:r>
            <a:r>
              <a:rPr lang="en-IN" b="1" baseline="30000" dirty="0"/>
              <a:t>th </a:t>
            </a:r>
            <a:r>
              <a:rPr lang="en-IN" b="1" dirty="0"/>
              <a:t>International Conference &amp; Exhibition on Pharmacovigilance &amp; Clinical Trials</a:t>
            </a:r>
          </a:p>
          <a:p>
            <a:pPr marL="0" indent="0" algn="ctr">
              <a:buNone/>
            </a:pPr>
            <a:r>
              <a:rPr lang="en-US" dirty="0"/>
              <a:t>On</a:t>
            </a:r>
          </a:p>
          <a:p>
            <a:pPr marL="0" indent="0" algn="ctr">
              <a:buNone/>
            </a:pPr>
            <a:r>
              <a:rPr lang="en-US" dirty="0"/>
              <a:t> </a:t>
            </a:r>
            <a:r>
              <a:rPr lang="en-US" b="1" dirty="0"/>
              <a:t>September 19 - 21, 2016 </a:t>
            </a:r>
            <a:r>
              <a:rPr lang="en-US" dirty="0"/>
              <a:t>at Vienna, </a:t>
            </a:r>
            <a:r>
              <a:rPr lang="en-US" b="1" dirty="0"/>
              <a:t>Austria</a:t>
            </a:r>
            <a:r>
              <a:rPr lang="en-US" dirty="0"/>
              <a:t> </a:t>
            </a:r>
            <a:r>
              <a:rPr lang="en-US" dirty="0">
                <a:hlinkClick r:id="rId2"/>
              </a:rPr>
              <a:t>http://pharmacovigilance.pharmaceuticalconferences.com/</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78462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1331640" y="188640"/>
            <a:ext cx="7196336" cy="864096"/>
          </a:xfrm>
        </p:spPr>
        <p:txBody>
          <a:bodyPr/>
          <a:lstStyle/>
          <a:p>
            <a:pPr algn="l"/>
            <a:r>
              <a:rPr lang="nl-NL" sz="4000" dirty="0" err="1"/>
              <a:t>Examples</a:t>
            </a:r>
            <a:endParaRPr lang="nl-NL" sz="4000" dirty="0"/>
          </a:p>
        </p:txBody>
      </p:sp>
      <p:sp>
        <p:nvSpPr>
          <p:cNvPr id="16387" name="Tijdelijke aanduiding voor inhoud 2"/>
          <p:cNvSpPr>
            <a:spLocks noGrp="1"/>
          </p:cNvSpPr>
          <p:nvPr>
            <p:ph idx="1"/>
          </p:nvPr>
        </p:nvSpPr>
        <p:spPr>
          <a:xfrm>
            <a:off x="642938" y="1571625"/>
            <a:ext cx="8153400" cy="4495800"/>
          </a:xfrm>
        </p:spPr>
        <p:txBody>
          <a:bodyPr/>
          <a:lstStyle/>
          <a:p>
            <a:pPr>
              <a:buFont typeface="Wingdings" charset="0"/>
              <a:buNone/>
            </a:pPr>
            <a:r>
              <a:rPr lang="nl-NL">
                <a:latin typeface="Arial" charset="0"/>
              </a:rPr>
              <a:t> </a:t>
            </a: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B3998167-0B65-BF42-A5EF-A6387F826A92}" type="slidenum">
              <a:rPr lang="en-US" sz="1200">
                <a:solidFill>
                  <a:srgbClr val="FFFFFF"/>
                </a:solidFill>
              </a:rPr>
              <a:pPr eaLnBrk="1" hangingPunct="1">
                <a:lnSpc>
                  <a:spcPct val="80000"/>
                </a:lnSpc>
              </a:pPr>
              <a:t>8</a:t>
            </a:fld>
            <a:endParaRPr lang="en-US" sz="1200">
              <a:solidFill>
                <a:srgbClr val="FFFFFF"/>
              </a:solidFill>
            </a:endParaRPr>
          </a:p>
        </p:txBody>
      </p:sp>
      <p:pic>
        <p:nvPicPr>
          <p:cNvPr id="16390" name="Picture 4" descr="clear cell adenocarcinomamicr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071563"/>
            <a:ext cx="37719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Afbeelding 7" descr="http://tpx.sagepub.com/content/33/1/1/F1.larg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 y="3929063"/>
            <a:ext cx="3357563"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7"/>
          <p:cNvSpPr>
            <a:spLocks noChangeArrowheads="1"/>
          </p:cNvSpPr>
          <p:nvPr/>
        </p:nvSpPr>
        <p:spPr bwMode="auto">
          <a:xfrm>
            <a:off x="7596337" y="5204229"/>
            <a:ext cx="14401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eaLnBrk="0" hangingPunct="0"/>
            <a:r>
              <a:rPr lang="en-US" sz="1200" i="1" dirty="0" err="1">
                <a:solidFill>
                  <a:srgbClr val="333300"/>
                </a:solidFill>
                <a:latin typeface="Candara"/>
                <a:cs typeface="Candara"/>
              </a:rPr>
              <a:t>Watkins:Toxicol</a:t>
            </a:r>
            <a:r>
              <a:rPr lang="en-US" sz="1200" i="1" dirty="0">
                <a:solidFill>
                  <a:srgbClr val="333300"/>
                </a:solidFill>
                <a:latin typeface="Candara"/>
                <a:cs typeface="Candara"/>
              </a:rPr>
              <a:t> </a:t>
            </a:r>
            <a:r>
              <a:rPr lang="en-US" sz="1200" i="1" dirty="0" err="1">
                <a:solidFill>
                  <a:srgbClr val="333300"/>
                </a:solidFill>
                <a:latin typeface="Candara"/>
                <a:cs typeface="Candara"/>
              </a:rPr>
              <a:t>Pathol</a:t>
            </a:r>
            <a:r>
              <a:rPr lang="en-US" sz="1200" i="1" dirty="0">
                <a:solidFill>
                  <a:srgbClr val="333300"/>
                </a:solidFill>
                <a:latin typeface="Candara"/>
                <a:cs typeface="Candara"/>
              </a:rPr>
              <a:t>. 2005, </a:t>
            </a:r>
            <a:r>
              <a:rPr lang="en-US" sz="1200" i="1" dirty="0" err="1">
                <a:solidFill>
                  <a:srgbClr val="333300"/>
                </a:solidFill>
                <a:latin typeface="Candara"/>
                <a:cs typeface="Candara"/>
              </a:rPr>
              <a:t>vol</a:t>
            </a:r>
            <a:r>
              <a:rPr lang="en-US" sz="1200" i="1" dirty="0">
                <a:solidFill>
                  <a:srgbClr val="333300"/>
                </a:solidFill>
                <a:latin typeface="Candara"/>
                <a:cs typeface="Candara"/>
              </a:rPr>
              <a:t> 33, p1-5</a:t>
            </a:r>
            <a:endParaRPr lang="en-US" sz="1200" dirty="0">
              <a:latin typeface="Candara"/>
              <a:cs typeface="Candara"/>
            </a:endParaRPr>
          </a:p>
        </p:txBody>
      </p:sp>
      <p:sp>
        <p:nvSpPr>
          <p:cNvPr id="16393" name="Rectangle 8"/>
          <p:cNvSpPr>
            <a:spLocks noChangeArrowheads="1"/>
          </p:cNvSpPr>
          <p:nvPr/>
        </p:nvSpPr>
        <p:spPr bwMode="auto">
          <a:xfrm>
            <a:off x="539552" y="3516396"/>
            <a:ext cx="24479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0" hangingPunct="0"/>
            <a:r>
              <a:rPr lang="en-US" sz="1400" dirty="0">
                <a:latin typeface="Candara"/>
                <a:cs typeface="Candara"/>
              </a:rPr>
              <a:t>Thalidomide: teratogenicity</a:t>
            </a:r>
          </a:p>
        </p:txBody>
      </p:sp>
      <p:sp>
        <p:nvSpPr>
          <p:cNvPr id="16394" name="Tekstvak 13"/>
          <p:cNvSpPr txBox="1">
            <a:spLocks noChangeArrowheads="1"/>
          </p:cNvSpPr>
          <p:nvPr/>
        </p:nvSpPr>
        <p:spPr bwMode="auto">
          <a:xfrm>
            <a:off x="4644008" y="3573016"/>
            <a:ext cx="4321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r>
              <a:rPr lang="nl-NL" sz="1400" dirty="0">
                <a:latin typeface="Candara"/>
                <a:cs typeface="Candara"/>
              </a:rPr>
              <a:t>Di-ethyl-</a:t>
            </a:r>
            <a:r>
              <a:rPr lang="nl-NL" sz="1400" dirty="0" err="1">
                <a:latin typeface="Candara"/>
                <a:cs typeface="Candara"/>
              </a:rPr>
              <a:t>stilbestrol</a:t>
            </a:r>
            <a:r>
              <a:rPr lang="nl-NL" sz="1400" dirty="0">
                <a:latin typeface="Candara"/>
                <a:cs typeface="Candara"/>
              </a:rPr>
              <a:t> (DES): </a:t>
            </a:r>
            <a:r>
              <a:rPr lang="nl-NL" sz="1400" dirty="0" err="1">
                <a:latin typeface="Candara"/>
                <a:cs typeface="Candara"/>
              </a:rPr>
              <a:t>clear</a:t>
            </a:r>
            <a:r>
              <a:rPr lang="nl-NL" sz="1400" dirty="0">
                <a:latin typeface="Candara"/>
                <a:cs typeface="Candara"/>
              </a:rPr>
              <a:t> </a:t>
            </a:r>
            <a:r>
              <a:rPr lang="nl-NL" sz="1400" dirty="0" err="1">
                <a:latin typeface="Candara"/>
                <a:cs typeface="Candara"/>
              </a:rPr>
              <a:t>cell</a:t>
            </a:r>
            <a:r>
              <a:rPr lang="nl-NL" sz="1400" dirty="0">
                <a:latin typeface="Candara"/>
                <a:cs typeface="Candara"/>
              </a:rPr>
              <a:t> adenocarcinoma</a:t>
            </a:r>
          </a:p>
        </p:txBody>
      </p:sp>
      <p:pic>
        <p:nvPicPr>
          <p:cNvPr id="16395" name="Picture 12" descr="http://www.biojobblog.com/vioxx(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43438" y="4143375"/>
            <a:ext cx="2903537"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kstvak 15"/>
          <p:cNvSpPr txBox="1">
            <a:spLocks noChangeArrowheads="1"/>
          </p:cNvSpPr>
          <p:nvPr/>
        </p:nvSpPr>
        <p:spPr bwMode="auto">
          <a:xfrm>
            <a:off x="7524328" y="4149080"/>
            <a:ext cx="12961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r>
              <a:rPr lang="nl-NL" sz="1400" dirty="0">
                <a:latin typeface="Candara"/>
                <a:cs typeface="Candara"/>
              </a:rPr>
              <a:t>Rofecoxib</a:t>
            </a:r>
          </a:p>
          <a:p>
            <a:r>
              <a:rPr lang="nl-NL" sz="1400" dirty="0">
                <a:latin typeface="Candara"/>
                <a:cs typeface="Candara"/>
              </a:rPr>
              <a:t>(</a:t>
            </a:r>
            <a:r>
              <a:rPr lang="nl-NL" sz="1400" dirty="0" err="1">
                <a:latin typeface="Candara"/>
                <a:cs typeface="Candara"/>
              </a:rPr>
              <a:t>Vioxx</a:t>
            </a:r>
            <a:r>
              <a:rPr lang="nl-NL" sz="1400" dirty="0">
                <a:latin typeface="Candara"/>
                <a:cs typeface="Candara"/>
              </a:rPr>
              <a:t>): </a:t>
            </a:r>
            <a:r>
              <a:rPr lang="nl-NL" sz="1400" dirty="0" err="1">
                <a:latin typeface="Candara"/>
                <a:cs typeface="Candara"/>
              </a:rPr>
              <a:t>myocardial</a:t>
            </a:r>
            <a:r>
              <a:rPr lang="nl-NL" sz="1400" dirty="0">
                <a:latin typeface="Candara"/>
                <a:cs typeface="Candara"/>
              </a:rPr>
              <a:t> </a:t>
            </a:r>
            <a:r>
              <a:rPr lang="nl-NL" sz="1400" dirty="0" err="1">
                <a:latin typeface="Candara"/>
                <a:cs typeface="Candara"/>
              </a:rPr>
              <a:t>infarction</a:t>
            </a:r>
            <a:endParaRPr lang="nl-NL" sz="1400" dirty="0">
              <a:latin typeface="Candara"/>
              <a:cs typeface="Candara"/>
            </a:endParaRPr>
          </a:p>
        </p:txBody>
      </p:sp>
      <p:sp>
        <p:nvSpPr>
          <p:cNvPr id="16397" name="Tekstvak 16"/>
          <p:cNvSpPr txBox="1">
            <a:spLocks noChangeArrowheads="1"/>
          </p:cNvSpPr>
          <p:nvPr/>
        </p:nvSpPr>
        <p:spPr bwMode="auto">
          <a:xfrm>
            <a:off x="3074988" y="5405438"/>
            <a:ext cx="130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r>
              <a:rPr lang="nl-NL" sz="1400" dirty="0" err="1">
                <a:latin typeface="Candara"/>
                <a:cs typeface="Candara"/>
              </a:rPr>
              <a:t>Troglitazone</a:t>
            </a:r>
            <a:r>
              <a:rPr lang="nl-NL" sz="1400" dirty="0">
                <a:latin typeface="Candara"/>
                <a:cs typeface="Candara"/>
              </a:rPr>
              <a:t>: </a:t>
            </a:r>
          </a:p>
          <a:p>
            <a:r>
              <a:rPr lang="nl-NL" sz="1400" dirty="0" err="1">
                <a:latin typeface="Candara"/>
                <a:cs typeface="Candara"/>
              </a:rPr>
              <a:t>hepatotoxicity</a:t>
            </a:r>
            <a:endParaRPr lang="nl-NL" sz="1400" dirty="0">
              <a:latin typeface="Candara"/>
              <a:cs typeface="Candara"/>
            </a:endParaRPr>
          </a:p>
        </p:txBody>
      </p:sp>
      <p:pic>
        <p:nvPicPr>
          <p:cNvPr id="16398" name="Picture 16" descr="http://i.cbc.ca/1.1644412.1379073771!/httpImage/image.jpg_gen/derivatives/16x9_620/li-thalidomide-620-rtxi5wh.jpg">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22288" y="1289050"/>
            <a:ext cx="374173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r>
              <a:rPr lang="en-US" sz="2000">
                <a:solidFill>
                  <a:srgbClr val="FFFFFF"/>
                </a:solidFill>
              </a:rPr>
              <a:t>05-Jun-2015</a:t>
            </a:r>
          </a:p>
        </p:txBody>
      </p:sp>
      <p:sp>
        <p:nvSpPr>
          <p:cNvPr id="18" name="Tijdelijke aanduiding voor datum 3"/>
          <p:cNvSpPr txBox="1">
            <a:spLocks/>
          </p:cNvSpPr>
          <p:nvPr/>
        </p:nvSpPr>
        <p:spPr bwMode="auto">
          <a:xfrm>
            <a:off x="6372200" y="638132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n-US"/>
            </a:defPPr>
            <a:lvl1pPr algn="l" rtl="0" fontAlgn="base">
              <a:spcBef>
                <a:spcPct val="0"/>
              </a:spcBef>
              <a:spcAft>
                <a:spcPct val="0"/>
              </a:spcAft>
              <a:defRPr sz="2900" kern="1200">
                <a:solidFill>
                  <a:schemeClr val="tx1"/>
                </a:solidFill>
                <a:latin typeface="Arial" charset="0"/>
                <a:ea typeface="ＭＳ Ｐゴシック" charset="0"/>
                <a:cs typeface="Candara"/>
              </a:defRPr>
            </a:lvl1pPr>
            <a:lvl2pPr marL="742950" indent="-285750" algn="l" rtl="0" fontAlgn="base">
              <a:spcBef>
                <a:spcPct val="0"/>
              </a:spcBef>
              <a:spcAft>
                <a:spcPct val="0"/>
              </a:spcAft>
              <a:defRPr sz="2600" kern="1200">
                <a:solidFill>
                  <a:schemeClr val="tx1"/>
                </a:solidFill>
                <a:latin typeface="Arial" charset="0"/>
                <a:ea typeface="ＭＳ Ｐゴシック" charset="0"/>
                <a:cs typeface="+mn-cs"/>
              </a:defRPr>
            </a:lvl2pPr>
            <a:lvl3pPr marL="1143000" algn="l" rtl="0" fontAlgn="base">
              <a:spcBef>
                <a:spcPct val="0"/>
              </a:spcBef>
              <a:spcAft>
                <a:spcPct val="0"/>
              </a:spcAft>
              <a:defRPr sz="2300" kern="1200">
                <a:solidFill>
                  <a:schemeClr val="tx1"/>
                </a:solidFill>
                <a:latin typeface="Arial" charset="0"/>
                <a:ea typeface="ＭＳ Ｐゴシック" charset="0"/>
                <a:cs typeface="+mn-cs"/>
              </a:defRPr>
            </a:lvl3pPr>
            <a:lvl4pPr marL="1600200" algn="l" rtl="0" fontAlgn="base">
              <a:spcBef>
                <a:spcPct val="0"/>
              </a:spcBef>
              <a:spcAft>
                <a:spcPct val="0"/>
              </a:spcAft>
              <a:defRPr sz="2000" kern="1200">
                <a:solidFill>
                  <a:schemeClr val="tx1"/>
                </a:solidFill>
                <a:latin typeface="Arial" charset="0"/>
                <a:ea typeface="ＭＳ Ｐゴシック" charset="0"/>
                <a:cs typeface="+mn-cs"/>
              </a:defRPr>
            </a:lvl4pPr>
            <a:lvl5pPr marL="2057400" algn="l" rtl="0" fontAlgn="base">
              <a:spcBef>
                <a:spcPct val="0"/>
              </a:spcBef>
              <a:spcAft>
                <a:spcPct val="0"/>
              </a:spcAft>
              <a:defRPr sz="2000" kern="1200">
                <a:solidFill>
                  <a:schemeClr val="tx1"/>
                </a:solidFill>
                <a:latin typeface="Arial" charset="0"/>
                <a:ea typeface="ＭＳ Ｐゴシック" charset="0"/>
                <a:cs typeface="+mn-cs"/>
              </a:defRPr>
            </a:lvl5pPr>
            <a:lvl6pPr marL="2514600" algn="l" defTabSz="457200" rtl="0" eaLnBrk="0" fontAlgn="base" latinLnBrk="0" hangingPunct="0">
              <a:spcBef>
                <a:spcPts val="400"/>
              </a:spcBef>
              <a:spcAft>
                <a:spcPct val="0"/>
              </a:spcAft>
              <a:buClr>
                <a:srgbClr val="D8B25C"/>
              </a:buClr>
              <a:buSzPct val="65000"/>
              <a:buFont typeface="Wingdings" charset="0"/>
              <a:buChar char=""/>
              <a:defRPr sz="2000" kern="1200">
                <a:solidFill>
                  <a:schemeClr val="tx1"/>
                </a:solidFill>
                <a:latin typeface="Arial" charset="0"/>
                <a:ea typeface="ＭＳ Ｐゴシック" charset="0"/>
                <a:cs typeface="+mn-cs"/>
              </a:defRPr>
            </a:lvl6pPr>
            <a:lvl7pPr marL="2971800" algn="l" defTabSz="457200" rtl="0" eaLnBrk="0" fontAlgn="base" latinLnBrk="0" hangingPunct="0">
              <a:spcBef>
                <a:spcPts val="400"/>
              </a:spcBef>
              <a:spcAft>
                <a:spcPct val="0"/>
              </a:spcAft>
              <a:buClr>
                <a:srgbClr val="D8B25C"/>
              </a:buClr>
              <a:buSzPct val="65000"/>
              <a:buFont typeface="Wingdings" charset="0"/>
              <a:buChar char=""/>
              <a:defRPr sz="2000" kern="1200">
                <a:solidFill>
                  <a:schemeClr val="tx1"/>
                </a:solidFill>
                <a:latin typeface="Arial" charset="0"/>
                <a:ea typeface="ＭＳ Ｐゴシック" charset="0"/>
                <a:cs typeface="+mn-cs"/>
              </a:defRPr>
            </a:lvl7pPr>
            <a:lvl8pPr marL="3429000" algn="l" defTabSz="457200" rtl="0" eaLnBrk="0" fontAlgn="base" latinLnBrk="0" hangingPunct="0">
              <a:spcBef>
                <a:spcPts val="400"/>
              </a:spcBef>
              <a:spcAft>
                <a:spcPct val="0"/>
              </a:spcAft>
              <a:buClr>
                <a:srgbClr val="D8B25C"/>
              </a:buClr>
              <a:buSzPct val="65000"/>
              <a:buFont typeface="Wingdings" charset="0"/>
              <a:buChar char=""/>
              <a:defRPr sz="2000" kern="1200">
                <a:solidFill>
                  <a:schemeClr val="tx1"/>
                </a:solidFill>
                <a:latin typeface="Arial" charset="0"/>
                <a:ea typeface="ＭＳ Ｐゴシック" charset="0"/>
                <a:cs typeface="+mn-cs"/>
              </a:defRPr>
            </a:lvl8pPr>
            <a:lvl9pPr marL="3886200" algn="l" defTabSz="457200" rtl="0" eaLnBrk="0" fontAlgn="base" latinLnBrk="0" hangingPunct="0">
              <a:spcBef>
                <a:spcPts val="400"/>
              </a:spcBef>
              <a:spcAft>
                <a:spcPct val="0"/>
              </a:spcAft>
              <a:buClr>
                <a:srgbClr val="D8B25C"/>
              </a:buClr>
              <a:buSzPct val="65000"/>
              <a:buFont typeface="Wingdings" charset="0"/>
              <a:buChar char=""/>
              <a:defRPr sz="2000" kern="1200">
                <a:solidFill>
                  <a:schemeClr val="tx1"/>
                </a:solidFill>
                <a:latin typeface="Arial" charset="0"/>
                <a:ea typeface="ＭＳ Ｐゴシック" charset="0"/>
                <a:cs typeface="+mn-cs"/>
              </a:defRPr>
            </a:lvl9pPr>
          </a:lstStyle>
          <a:p>
            <a:fld id="{E18AC76C-8C27-714A-B138-B56D3F238029}" type="datetime3">
              <a:rPr lang="en-GB" sz="2000" smtClean="0">
                <a:solidFill>
                  <a:srgbClr val="FFFFFF"/>
                </a:solidFill>
              </a:rPr>
              <a:pPr/>
              <a:t>17 August, 2015</a:t>
            </a:fld>
            <a:r>
              <a:rPr lang="en-US" sz="2000" smtClean="0">
                <a:solidFill>
                  <a:srgbClr val="FFFFFF"/>
                </a:solidFill>
              </a:rPr>
              <a:t>2015</a:t>
            </a:r>
            <a:endParaRPr lang="en-US" sz="2000" dirty="0">
              <a:solidFill>
                <a:srgbClr val="FFFFFF"/>
              </a:solidFill>
            </a:endParaRPr>
          </a:p>
        </p:txBody>
      </p:sp>
      <p:sp>
        <p:nvSpPr>
          <p:cNvPr id="1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2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fontAlgn="auto" hangingPunct="1">
              <a:spcAft>
                <a:spcPts val="0"/>
              </a:spcAft>
              <a:defRPr/>
            </a:pPr>
            <a:r>
              <a:rPr lang="en-GB" sz="4000" dirty="0" smtClean="0">
                <a:ea typeface="+mj-ea"/>
              </a:rPr>
              <a:t>Risk Management Background</a:t>
            </a:r>
            <a:endParaRPr lang="en-US" sz="4000" dirty="0" smtClean="0">
              <a:ea typeface="+mj-ea"/>
            </a:endParaRPr>
          </a:p>
        </p:txBody>
      </p:sp>
      <p:sp>
        <p:nvSpPr>
          <p:cNvPr id="3075" name="Rectangle 3"/>
          <p:cNvSpPr>
            <a:spLocks noGrp="1" noChangeArrowheads="1"/>
          </p:cNvSpPr>
          <p:nvPr>
            <p:ph idx="1"/>
          </p:nvPr>
        </p:nvSpPr>
        <p:spPr>
          <a:xfrm>
            <a:off x="1331640" y="1412776"/>
            <a:ext cx="7344816" cy="4900613"/>
          </a:xfrm>
        </p:spPr>
        <p:txBody>
          <a:bodyPr>
            <a:normAutofit/>
          </a:bodyPr>
          <a:lstStyle/>
          <a:p>
            <a:pPr algn="just"/>
            <a:r>
              <a:rPr lang="en-GB" sz="2000" dirty="0"/>
              <a:t>Risk management system: a set of activities and interventions designed to identify, characterize, prevent or minimize risks relating to medicinal products, including the assessment of effectiveness of those </a:t>
            </a:r>
            <a:r>
              <a:rPr lang="en-GB" sz="2000" dirty="0" smtClean="0"/>
              <a:t>interventions </a:t>
            </a:r>
            <a:endParaRPr lang="en-GB" sz="2000" dirty="0"/>
          </a:p>
          <a:p>
            <a:pPr algn="just"/>
            <a:endParaRPr lang="en-GB" sz="2000" dirty="0"/>
          </a:p>
          <a:p>
            <a:pPr algn="just"/>
            <a:r>
              <a:rPr lang="en-GB" sz="2000" dirty="0"/>
              <a:t>Risk management is a </a:t>
            </a:r>
            <a:r>
              <a:rPr lang="en-GB" sz="2000" dirty="0" smtClean="0"/>
              <a:t>continuing process </a:t>
            </a:r>
            <a:r>
              <a:rPr lang="en-GB" sz="2000" dirty="0"/>
              <a:t>throughout the </a:t>
            </a:r>
            <a:r>
              <a:rPr lang="en-GB" sz="2000" dirty="0" smtClean="0"/>
              <a:t>lifetime of </a:t>
            </a:r>
            <a:r>
              <a:rPr lang="en-GB" sz="2000" dirty="0"/>
              <a:t>a medicinal product. </a:t>
            </a:r>
          </a:p>
          <a:p>
            <a:pPr algn="just"/>
            <a:endParaRPr lang="en-GB" sz="2000" dirty="0" smtClean="0"/>
          </a:p>
          <a:p>
            <a:pPr algn="just"/>
            <a:r>
              <a:rPr lang="en-GB" sz="2000" dirty="0" smtClean="0"/>
              <a:t>Written </a:t>
            </a:r>
            <a:r>
              <a:rPr lang="en-GB" sz="2000" dirty="0"/>
              <a:t>down in an EU-</a:t>
            </a:r>
            <a:r>
              <a:rPr lang="en-GB" sz="2000" dirty="0" smtClean="0"/>
              <a:t>RMP (</a:t>
            </a:r>
            <a:r>
              <a:rPr lang="en-GB" sz="2000" dirty="0"/>
              <a:t>EU-Risk Management Plan)</a:t>
            </a:r>
          </a:p>
        </p:txBody>
      </p:sp>
      <p:sp>
        <p:nvSpPr>
          <p:cNvPr id="5" name="Tijdelijke aanduiding voor dianummer 4"/>
          <p:cNvSpPr>
            <a:spLocks noGrp="1"/>
          </p:cNvSpPr>
          <p:nvPr>
            <p:ph type="sldNum" sz="quarter" idx="4294967295"/>
          </p:nvPr>
        </p:nvSpPr>
        <p:spPr>
          <a:xfrm>
            <a:off x="0" y="1271588"/>
            <a:ext cx="533400" cy="244475"/>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5B9552AC-4C66-F94B-B11D-56BD8B22F497}" type="slidenum">
              <a:rPr lang="en-US" sz="1200">
                <a:solidFill>
                  <a:srgbClr val="FFFFFF"/>
                </a:solidFill>
              </a:rPr>
              <a:pPr eaLnBrk="1" hangingPunct="1">
                <a:lnSpc>
                  <a:spcPct val="80000"/>
                </a:lnSpc>
              </a:pPr>
              <a:t>9</a:t>
            </a:fld>
            <a:endParaRPr lang="en-US" sz="1200">
              <a:solidFill>
                <a:srgbClr val="FFFFFF"/>
              </a:solidFill>
            </a:endParaRPr>
          </a:p>
        </p:txBody>
      </p:sp>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3942702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ADA PP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15659</TotalTime>
  <Words>5225</Words>
  <Application>Microsoft Office PowerPoint</Application>
  <PresentationFormat>On-screen Show (4:3)</PresentationFormat>
  <Paragraphs>910</Paragraphs>
  <Slides>72</Slides>
  <Notes>18</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DADA PPT template</vt:lpstr>
      <vt:lpstr>About OMICS Group</vt:lpstr>
      <vt:lpstr>OMICS International Conferences</vt:lpstr>
      <vt:lpstr>EU - Risk Management Plan </vt:lpstr>
      <vt:lpstr>PowerPoint Presentation</vt:lpstr>
      <vt:lpstr>PowerPoint Presentation</vt:lpstr>
      <vt:lpstr>Risk Management Background</vt:lpstr>
      <vt:lpstr>Despite the required investigations, studies etc …</vt:lpstr>
      <vt:lpstr>Examples</vt:lpstr>
      <vt:lpstr>Risk Management Background</vt:lpstr>
      <vt:lpstr>Risk management (visual)</vt:lpstr>
      <vt:lpstr>Purpose Risk Management</vt:lpstr>
      <vt:lpstr>Risk Management Background</vt:lpstr>
      <vt:lpstr>PowerPoint Presentation</vt:lpstr>
      <vt:lpstr>PowerPoint Presentation</vt:lpstr>
      <vt:lpstr>Templates: EU</vt:lpstr>
      <vt:lpstr>How to prepare an RMP</vt:lpstr>
      <vt:lpstr>PowerPoint Presentation</vt:lpstr>
      <vt:lpstr>EU-Risk Management Plan</vt:lpstr>
      <vt:lpstr>Safety Specification</vt:lpstr>
      <vt:lpstr>Safety concerns: definitions</vt:lpstr>
      <vt:lpstr>Safety Specification: beware …</vt:lpstr>
      <vt:lpstr>Safety Specification: beware …</vt:lpstr>
      <vt:lpstr>Safety Specification: beware …</vt:lpstr>
      <vt:lpstr>Safety Specification: beware …</vt:lpstr>
      <vt:lpstr>Pharmacovigilance Plan</vt:lpstr>
      <vt:lpstr>Post-authorisation efficacy study</vt:lpstr>
      <vt:lpstr>Risk Minimisation Measures</vt:lpstr>
      <vt:lpstr>Risk Minimisation Measures (1/2)</vt:lpstr>
      <vt:lpstr>Risk Minimisation Measures (2/2)</vt:lpstr>
      <vt:lpstr>Evaluation (part of risk minimisation)</vt:lpstr>
      <vt:lpstr>Summary of activities (1/2)</vt:lpstr>
      <vt:lpstr>Summary of activities (2/2)</vt:lpstr>
      <vt:lpstr>Annexes</vt:lpstr>
      <vt:lpstr>Specific content requirements</vt:lpstr>
      <vt:lpstr>How to prepare the RMP?</vt:lpstr>
      <vt:lpstr>How to prepare the RMP?</vt:lpstr>
      <vt:lpstr>In practice:</vt:lpstr>
      <vt:lpstr>Who should be in the team? (1/2)</vt:lpstr>
      <vt:lpstr>Who should be in the team? (2/2)</vt:lpstr>
      <vt:lpstr>More practical issues</vt:lpstr>
      <vt:lpstr>RMP updates</vt:lpstr>
      <vt:lpstr>Versioning of RMP (1/2)</vt:lpstr>
      <vt:lpstr>Versioning of RMP (2/2)</vt:lpstr>
      <vt:lpstr>Local versions?</vt:lpstr>
      <vt:lpstr>Special situations</vt:lpstr>
      <vt:lpstr>RMP for post-marketing product </vt:lpstr>
      <vt:lpstr>So remember:</vt:lpstr>
      <vt:lpstr>PowerPoint Presentation</vt:lpstr>
      <vt:lpstr>Risk minimisation Plan</vt:lpstr>
      <vt:lpstr>Risk minimisation needed if…</vt:lpstr>
      <vt:lpstr>Isotretinoin (Roaccutane)</vt:lpstr>
      <vt:lpstr>Isotretinoin</vt:lpstr>
      <vt:lpstr>Pharmacovigilance activities</vt:lpstr>
      <vt:lpstr>Risk minimization activities (1/3)</vt:lpstr>
      <vt:lpstr>Risk minimization activities (2/3)</vt:lpstr>
      <vt:lpstr>Risk minimization activities (3/3)</vt:lpstr>
      <vt:lpstr>Isotretinoin risk minimisation activities in the Netherlands</vt:lpstr>
      <vt:lpstr>Natalizumab (Tysabri)</vt:lpstr>
      <vt:lpstr>Tysabri</vt:lpstr>
      <vt:lpstr>Tysabri risk minimisation</vt:lpstr>
      <vt:lpstr>Thalidomide</vt:lpstr>
      <vt:lpstr>Thalidomide</vt:lpstr>
      <vt:lpstr>Thalidomide</vt:lpstr>
      <vt:lpstr>Thalidomide</vt:lpstr>
      <vt:lpstr>How many Risk Minimisation Actions?</vt:lpstr>
      <vt:lpstr>Additional RMA</vt:lpstr>
      <vt:lpstr>Additional RMA</vt:lpstr>
      <vt:lpstr>How effective are RMM? Haloperidol: QT assessment at baseline</vt:lpstr>
      <vt:lpstr>How effective are RMM?  Glucose assessment in second-generation AP</vt:lpstr>
      <vt:lpstr>How effective are RMM? HHS report</vt:lpstr>
      <vt:lpstr>How effective are RMM?</vt:lpstr>
      <vt:lpstr>Let us meet again..</vt:lpstr>
    </vt:vector>
  </TitlesOfParts>
  <Company>Akzo Nobel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Plan</dc:title>
  <dc:creator>Creuwels</dc:creator>
  <cp:lastModifiedBy>pharmacovigilance</cp:lastModifiedBy>
  <cp:revision>399</cp:revision>
  <dcterms:created xsi:type="dcterms:W3CDTF">2010-07-25T20:41:39Z</dcterms:created>
  <dcterms:modified xsi:type="dcterms:W3CDTF">2015-08-17T10:42:33Z</dcterms:modified>
</cp:coreProperties>
</file>