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296" r:id="rId2"/>
    <p:sldId id="297" r:id="rId3"/>
    <p:sldId id="256" r:id="rId4"/>
    <p:sldId id="261" r:id="rId5"/>
    <p:sldId id="275" r:id="rId6"/>
    <p:sldId id="269" r:id="rId7"/>
    <p:sldId id="277" r:id="rId8"/>
    <p:sldId id="276" r:id="rId9"/>
    <p:sldId id="279" r:id="rId10"/>
    <p:sldId id="280" r:id="rId11"/>
    <p:sldId id="288" r:id="rId12"/>
    <p:sldId id="289" r:id="rId13"/>
    <p:sldId id="290" r:id="rId14"/>
    <p:sldId id="278" r:id="rId15"/>
    <p:sldId id="281" r:id="rId16"/>
    <p:sldId id="293" r:id="rId17"/>
    <p:sldId id="294" r:id="rId18"/>
    <p:sldId id="295" r:id="rId19"/>
    <p:sldId id="292" r:id="rId20"/>
    <p:sldId id="282" r:id="rId21"/>
    <p:sldId id="283" r:id="rId22"/>
    <p:sldId id="291" r:id="rId23"/>
    <p:sldId id="284" r:id="rId24"/>
    <p:sldId id="285" r:id="rId25"/>
    <p:sldId id="286" r:id="rId26"/>
    <p:sldId id="287" r:id="rId27"/>
    <p:sldId id="265" r:id="rId28"/>
    <p:sldId id="298"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2E39"/>
    <a:srgbClr val="C9120F"/>
    <a:srgbClr val="97151F"/>
    <a:srgbClr val="C51811"/>
    <a:srgbClr val="C41811"/>
    <a:srgbClr val="FF8000"/>
    <a:srgbClr val="C018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9" autoAdjust="0"/>
    <p:restoredTop sz="99160" autoAdjust="0"/>
  </p:normalViewPr>
  <p:slideViewPr>
    <p:cSldViewPr>
      <p:cViewPr>
        <p:scale>
          <a:sx n="100" d="100"/>
          <a:sy n="100" d="100"/>
        </p:scale>
        <p:origin x="-5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88B055-0DB5-1F47-AB6F-CDC526143D77}" type="datetimeFigureOut">
              <a:rPr lang="en-US" smtClean="0"/>
              <a:t>8/17/2015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02BDAE-7B77-F54B-BB12-AF51A69E3135}" type="slidenum">
              <a:rPr lang="en-US" smtClean="0"/>
              <a:t>‹#›</a:t>
            </a:fld>
            <a:endParaRPr lang="en-US"/>
          </a:p>
        </p:txBody>
      </p:sp>
    </p:spTree>
    <p:extLst>
      <p:ext uri="{BB962C8B-B14F-4D97-AF65-F5344CB8AC3E}">
        <p14:creationId xmlns:p14="http://schemas.microsoft.com/office/powerpoint/2010/main" val="105141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B51AB84-D7F1-B341-BA52-B60FC142F6E1}" type="slidenum">
              <a:rPr lang="en-US"/>
              <a:pPr>
                <a:defRPr/>
              </a:pPr>
              <a:t>‹#›</a:t>
            </a:fld>
            <a:endParaRPr lang="en-US"/>
          </a:p>
        </p:txBody>
      </p:sp>
    </p:spTree>
    <p:extLst>
      <p:ext uri="{BB962C8B-B14F-4D97-AF65-F5344CB8AC3E}">
        <p14:creationId xmlns:p14="http://schemas.microsoft.com/office/powerpoint/2010/main" val="23846026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BEB198-36B9-8849-9F5E-E5104018D11F}" type="slidenum">
              <a:rPr lang="en-US"/>
              <a:pPr>
                <a:defRPr/>
              </a:pPr>
              <a:t>3</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12</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13</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14</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15</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16</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17</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18</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19</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20</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21</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4</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22</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23</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24</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25</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26</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27</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5</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6</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7</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8</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9</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10</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07118-B121-8F44-A647-DAE54A561C26}" type="slidenum">
              <a:rPr lang="en-US"/>
              <a:pPr>
                <a:defRPr/>
              </a:pPr>
              <a:t>11</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9"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F1C0F333-DD7D-8743-A52E-CA26411C5AD2}" type="datetime3">
              <a:rPr lang="en-US" smtClean="0"/>
              <a:pPr/>
              <a:t>17 August 2015</a:t>
            </a:fld>
            <a:endParaRPr lang="en-US" dirty="0"/>
          </a:p>
        </p:txBody>
      </p:sp>
      <p:sp>
        <p:nvSpPr>
          <p:cNvPr id="10"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1" name="Slide Number Placeholder 13"/>
          <p:cNvSpPr txBox="1">
            <a:spLocks/>
          </p:cNvSpPr>
          <p:nvPr userDrawn="1"/>
        </p:nvSpPr>
        <p:spPr>
          <a:xfrm>
            <a:off x="8532440" y="6381328"/>
            <a:ext cx="405408"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fld id="{55131744-E9C8-B745-8DFF-7C9CDF9BCE19}" type="slidenum">
              <a:rPr lang="en-US" smtClean="0">
                <a:latin typeface="Candara"/>
                <a:cs typeface="Candara"/>
              </a:rPr>
              <a:pPr/>
              <a:t>‹#›</a:t>
            </a:fld>
            <a:endParaRPr lang="en-US" dirty="0">
              <a:latin typeface="Candara"/>
              <a:cs typeface="Candara"/>
            </a:endParaRPr>
          </a:p>
        </p:txBody>
      </p:sp>
    </p:spTree>
    <p:extLst>
      <p:ext uri="{BB962C8B-B14F-4D97-AF65-F5344CB8AC3E}">
        <p14:creationId xmlns:p14="http://schemas.microsoft.com/office/powerpoint/2010/main" val="2575435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097F078F-55C6-7344-BD8B-6EF275AEF728}" type="datetime3">
              <a:rPr lang="en-US" smtClean="0"/>
              <a:pPr/>
              <a:t>17 August 2015</a:t>
            </a:fld>
            <a:endParaRPr lang="en-US" dirty="0"/>
          </a:p>
        </p:txBody>
      </p:sp>
      <p:sp>
        <p:nvSpPr>
          <p:cNvPr id="8"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9"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0"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1"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202003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A7689582-C5BB-6747-B9F2-9085AE2CC77E}" type="datetime3">
              <a:rPr lang="en-US" smtClean="0"/>
              <a:pPr/>
              <a:t>17 August 2015</a:t>
            </a:fld>
            <a:endParaRPr lang="en-US" dirty="0"/>
          </a:p>
        </p:txBody>
      </p:sp>
      <p:sp>
        <p:nvSpPr>
          <p:cNvPr id="8"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9"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Tree>
    <p:extLst>
      <p:ext uri="{BB962C8B-B14F-4D97-AF65-F5344CB8AC3E}">
        <p14:creationId xmlns:p14="http://schemas.microsoft.com/office/powerpoint/2010/main" val="421880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2400" cy="864096"/>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B52CF91E-E14C-8444-AC37-F6C880D733A9}" type="datetime3">
              <a:rPr lang="en-US" smtClean="0"/>
              <a:pPr/>
              <a:t>17 August 2015</a:t>
            </a:fld>
            <a:endParaRPr lang="en-US" dirty="0"/>
          </a:p>
        </p:txBody>
      </p:sp>
      <p:sp>
        <p:nvSpPr>
          <p:cNvPr id="8"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9" name="Slide Number Placeholder 13"/>
          <p:cNvSpPr txBox="1">
            <a:spLocks/>
          </p:cNvSpPr>
          <p:nvPr userDrawn="1"/>
        </p:nvSpPr>
        <p:spPr>
          <a:xfrm>
            <a:off x="8532440" y="6381328"/>
            <a:ext cx="405408"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fld id="{55131744-E9C8-B745-8DFF-7C9CDF9BCE19}" type="slidenum">
              <a:rPr lang="en-US" smtClean="0">
                <a:latin typeface="Candara"/>
                <a:cs typeface="Candara"/>
              </a:rPr>
              <a:pPr/>
              <a:t>‹#›</a:t>
            </a:fld>
            <a:endParaRPr lang="en-US" dirty="0">
              <a:latin typeface="Candara"/>
              <a:cs typeface="Candara"/>
            </a:endParaRPr>
          </a:p>
        </p:txBody>
      </p:sp>
      <p:sp>
        <p:nvSpPr>
          <p:cNvPr id="10" name="Rectangle 2"/>
          <p:cNvSpPr>
            <a:spLocks noChangeArrowheads="1"/>
          </p:cNvSpPr>
          <p:nvPr userDrawn="1"/>
        </p:nvSpPr>
        <p:spPr bwMode="auto">
          <a:xfrm>
            <a:off x="71438" y="1196975"/>
            <a:ext cx="8964612" cy="71438"/>
          </a:xfrm>
          <a:prstGeom prst="rect">
            <a:avLst/>
          </a:prstGeom>
          <a:solidFill>
            <a:srgbClr val="C9120F"/>
          </a:solidFill>
          <a:ln w="9525">
            <a:solidFill>
              <a:schemeClr val="bg1">
                <a:lumMod val="75000"/>
              </a:schemeClr>
            </a:solidFill>
            <a:miter lim="800000"/>
            <a:headEnd/>
            <a:tailEnd/>
          </a:ln>
          <a:effectLst/>
          <a:extLst/>
        </p:spPr>
        <p:txBody>
          <a:bodyPr wrap="none" anchor="ctr"/>
          <a:lstStyle/>
          <a:p>
            <a:pPr>
              <a:defRPr/>
            </a:pPr>
            <a:endParaRPr lang="en-US">
              <a:solidFill>
                <a:srgbClr val="97151F"/>
              </a:solidFill>
              <a:cs typeface="+mn-cs"/>
            </a:endParaRPr>
          </a:p>
        </p:txBody>
      </p:sp>
    </p:spTree>
    <p:extLst>
      <p:ext uri="{BB962C8B-B14F-4D97-AF65-F5344CB8AC3E}">
        <p14:creationId xmlns:p14="http://schemas.microsoft.com/office/powerpoint/2010/main" val="11349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6B537110-7A3C-B34B-A97C-24E36F589BC4}" type="datetime3">
              <a:rPr lang="en-US" smtClean="0"/>
              <a:pPr/>
              <a:t>17 August 2015</a:t>
            </a:fld>
            <a:endParaRPr lang="en-US" dirty="0"/>
          </a:p>
        </p:txBody>
      </p:sp>
      <p:sp>
        <p:nvSpPr>
          <p:cNvPr id="8"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9"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0" name="Title 1"/>
          <p:cNvSpPr txBox="1">
            <a:spLocks/>
          </p:cNvSpPr>
          <p:nvPr userDrawn="1"/>
        </p:nvSpPr>
        <p:spPr bwMode="auto">
          <a:xfrm>
            <a:off x="755576" y="188640"/>
            <a:ext cx="777240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a:lstStyle>
          <a:p>
            <a:endParaRPr lang="en-US" dirty="0"/>
          </a:p>
        </p:txBody>
      </p:sp>
      <p:sp>
        <p:nvSpPr>
          <p:cNvPr id="11"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solidFill>
                <a:srgbClr val="97151F"/>
              </a:solidFill>
              <a:cs typeface="+mn-cs"/>
            </a:endParaRPr>
          </a:p>
        </p:txBody>
      </p:sp>
    </p:spTree>
    <p:extLst>
      <p:ext uri="{BB962C8B-B14F-4D97-AF65-F5344CB8AC3E}">
        <p14:creationId xmlns:p14="http://schemas.microsoft.com/office/powerpoint/2010/main" val="72447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635C3817-2636-4743-82BC-5AAE5A96C99D}" type="datetime3">
              <a:rPr lang="en-US" smtClean="0"/>
              <a:pPr/>
              <a:t>17 August 2015</a:t>
            </a:fld>
            <a:endParaRPr lang="en-US" dirty="0"/>
          </a:p>
        </p:txBody>
      </p:sp>
      <p:sp>
        <p:nvSpPr>
          <p:cNvPr id="9"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0"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1"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2"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50341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1B762B5F-3F1D-3A43-9B24-6980FC39261E}" type="datetime3">
              <a:rPr lang="en-US" smtClean="0"/>
              <a:pPr/>
              <a:t>17 August 2015</a:t>
            </a:fld>
            <a:endParaRPr lang="en-US" dirty="0"/>
          </a:p>
        </p:txBody>
      </p:sp>
      <p:sp>
        <p:nvSpPr>
          <p:cNvPr id="11" name="Footer Placeholder 12"/>
          <p:cNvSpPr>
            <a:spLocks noGrp="1"/>
          </p:cNvSpPr>
          <p:nvPr>
            <p:ph type="ftr" sz="quarter" idx="11"/>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2" name="Slide Number Placeholder 13"/>
          <p:cNvSpPr>
            <a:spLocks noGrp="1"/>
          </p:cNvSpPr>
          <p:nvPr>
            <p:ph type="sldNum" sz="quarter" idx="12"/>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13"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4"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381656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57597730-A19D-1849-BF0B-6D580900DA99}" type="datetime3">
              <a:rPr lang="en-US" smtClean="0"/>
              <a:pPr/>
              <a:t>17 August 2015</a:t>
            </a:fld>
            <a:endParaRPr lang="en-US" dirty="0"/>
          </a:p>
        </p:txBody>
      </p:sp>
      <p:sp>
        <p:nvSpPr>
          <p:cNvPr id="7"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8"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9"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10"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106899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FE1B8B9F-1ABE-B84A-8B79-720B7203646D}" type="datetime3">
              <a:rPr lang="en-US" smtClean="0"/>
              <a:pPr/>
              <a:t>17 August 2015</a:t>
            </a:fld>
            <a:endParaRPr lang="en-US" dirty="0"/>
          </a:p>
        </p:txBody>
      </p:sp>
      <p:sp>
        <p:nvSpPr>
          <p:cNvPr id="6"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7"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
        <p:nvSpPr>
          <p:cNvPr id="8" name="Title 1"/>
          <p:cNvSpPr>
            <a:spLocks noGrp="1"/>
          </p:cNvSpPr>
          <p:nvPr>
            <p:ph type="title"/>
          </p:nvPr>
        </p:nvSpPr>
        <p:spPr>
          <a:xfrm>
            <a:off x="755576" y="188640"/>
            <a:ext cx="7772400" cy="864096"/>
          </a:xfrm>
        </p:spPr>
        <p:txBody>
          <a:bodyPr/>
          <a:lstStyle/>
          <a:p>
            <a:r>
              <a:rPr lang="en-US" smtClean="0"/>
              <a:t>Click to edit Master title style</a:t>
            </a:r>
            <a:endParaRPr lang="en-US"/>
          </a:p>
        </p:txBody>
      </p:sp>
      <p:sp>
        <p:nvSpPr>
          <p:cNvPr id="9" name="Rectangle 2"/>
          <p:cNvSpPr>
            <a:spLocks noChangeArrowheads="1"/>
          </p:cNvSpPr>
          <p:nvPr userDrawn="1"/>
        </p:nvSpPr>
        <p:spPr bwMode="auto">
          <a:xfrm>
            <a:off x="71438" y="1196975"/>
            <a:ext cx="8964612" cy="71438"/>
          </a:xfrm>
          <a:prstGeom prst="rect">
            <a:avLst/>
          </a:prstGeom>
          <a:solidFill>
            <a:srgbClr val="C51811"/>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108978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AC693165-6A0E-D34B-A595-1DF4FDD6D385}" type="datetime3">
              <a:rPr lang="en-US" smtClean="0"/>
              <a:pPr/>
              <a:t>17 August 2015</a:t>
            </a:fld>
            <a:endParaRPr lang="en-US" dirty="0"/>
          </a:p>
        </p:txBody>
      </p:sp>
      <p:sp>
        <p:nvSpPr>
          <p:cNvPr id="9"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0"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Tree>
    <p:extLst>
      <p:ext uri="{BB962C8B-B14F-4D97-AF65-F5344CB8AC3E}">
        <p14:creationId xmlns:p14="http://schemas.microsoft.com/office/powerpoint/2010/main" val="125644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5"/>
          <p:cNvSpPr>
            <a:spLocks noGrp="1"/>
          </p:cNvSpPr>
          <p:nvPr>
            <p:ph type="dt" sz="half" idx="10"/>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9DD749C3-40B8-2448-A494-B75518C4B2F4}" type="datetime3">
              <a:rPr lang="en-US" smtClean="0"/>
              <a:pPr/>
              <a:t>17 August 2015</a:t>
            </a:fld>
            <a:endParaRPr lang="en-US" dirty="0"/>
          </a:p>
        </p:txBody>
      </p:sp>
      <p:sp>
        <p:nvSpPr>
          <p:cNvPr id="9"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0"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spTree>
    <p:extLst>
      <p:ext uri="{BB962C8B-B14F-4D97-AF65-F5344CB8AC3E}">
        <p14:creationId xmlns:p14="http://schemas.microsoft.com/office/powerpoint/2010/main" val="267855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5867400"/>
            <a:ext cx="9144000" cy="381000"/>
          </a:xfrm>
          <a:prstGeom prst="rect">
            <a:avLst/>
          </a:prstGeom>
          <a:solidFill>
            <a:srgbClr val="C9120F"/>
          </a:solidFill>
          <a:ln w="9525">
            <a:noFill/>
            <a:miter lim="800000"/>
            <a:headEnd/>
            <a:tailEnd/>
          </a:ln>
          <a:effectLst/>
          <a:extLst/>
        </p:spPr>
        <p:txBody>
          <a:bodyPr wrap="none" anchor="ctr"/>
          <a:lstStyle/>
          <a:p>
            <a:pPr>
              <a:defRPr/>
            </a:pPr>
            <a:endParaRPr lang="en-US">
              <a:cs typeface="+mn-cs"/>
            </a:endParaRPr>
          </a:p>
        </p:txBody>
      </p:sp>
      <p:sp>
        <p:nvSpPr>
          <p:cNvPr id="15" name="Rectangle 5"/>
          <p:cNvSpPr>
            <a:spLocks noChangeArrowheads="1"/>
          </p:cNvSpPr>
          <p:nvPr userDrawn="1"/>
        </p:nvSpPr>
        <p:spPr bwMode="auto">
          <a:xfrm>
            <a:off x="0" y="5867400"/>
            <a:ext cx="9144000" cy="381000"/>
          </a:xfrm>
          <a:prstGeom prst="rect">
            <a:avLst/>
          </a:prstGeom>
          <a:solidFill>
            <a:srgbClr val="C72E39"/>
          </a:solidFill>
          <a:ln w="9525">
            <a:solidFill>
              <a:schemeClr val="bg1">
                <a:lumMod val="75000"/>
              </a:schemeClr>
            </a:solidFill>
            <a:miter lim="800000"/>
            <a:headEnd/>
            <a:tailEnd/>
          </a:ln>
          <a:effectLst/>
          <a:extLst/>
        </p:spPr>
        <p:txBody>
          <a:bodyPr wrap="none" anchor="ctr"/>
          <a:lstStyle/>
          <a:p>
            <a:pPr>
              <a:defRPr/>
            </a:pPr>
            <a:endParaRPr lang="en-US">
              <a:cs typeface="+mn-cs"/>
            </a:endParaRPr>
          </a:p>
        </p:txBody>
      </p:sp>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2"/>
          </p:nvPr>
        </p:nvSpPr>
        <p:spPr>
          <a:xfrm>
            <a:off x="6372200" y="6381328"/>
            <a:ext cx="2133600" cy="365125"/>
          </a:xfrm>
          <a:prstGeom prst="rect">
            <a:avLst/>
          </a:prstGeom>
        </p:spPr>
        <p:txBody>
          <a:bodyPr vert="horz" lIns="91440" tIns="45720" rIns="91440" bIns="45720" rtlCol="0" anchor="ctr"/>
          <a:lstStyle>
            <a:lvl1pPr algn="l">
              <a:defRPr sz="1200">
                <a:solidFill>
                  <a:schemeClr val="tx1"/>
                </a:solidFill>
                <a:latin typeface="Candara"/>
                <a:cs typeface="Candara"/>
              </a:defRPr>
            </a:lvl1pPr>
          </a:lstStyle>
          <a:p>
            <a:fld id="{BE791BB4-2422-1746-83AD-DC936C2961B1}" type="datetime3">
              <a:rPr lang="en-US" smtClean="0"/>
              <a:pPr/>
              <a:t>17 August 2015</a:t>
            </a:fld>
            <a:endParaRPr lang="en-US" dirty="0"/>
          </a:p>
        </p:txBody>
      </p:sp>
      <p:sp>
        <p:nvSpPr>
          <p:cNvPr id="13" name="Footer Placeholder 12"/>
          <p:cNvSpPr>
            <a:spLocks noGrp="1"/>
          </p:cNvSpPr>
          <p:nvPr>
            <p:ph type="ftr" sz="quarter" idx="3"/>
          </p:nvPr>
        </p:nvSpPr>
        <p:spPr>
          <a:xfrm>
            <a:off x="3275856" y="6381328"/>
            <a:ext cx="2895600" cy="365125"/>
          </a:xfrm>
          <a:prstGeom prst="rect">
            <a:avLst/>
          </a:prstGeom>
        </p:spPr>
        <p:txBody>
          <a:bodyPr vert="horz" lIns="91440" tIns="45720" rIns="91440" bIns="45720" rtlCol="0" anchor="ctr"/>
          <a:lstStyle>
            <a:lvl1pPr algn="ctr">
              <a:defRPr sz="1200" b="1" i="0">
                <a:solidFill>
                  <a:schemeClr val="tx1"/>
                </a:solidFill>
                <a:latin typeface="Candara"/>
                <a:cs typeface="Candara"/>
              </a:defRPr>
            </a:lvl1pPr>
          </a:lstStyle>
          <a:p>
            <a:r>
              <a:rPr lang="en-US" dirty="0" smtClean="0"/>
              <a:t>DADA Consultancy B.V.</a:t>
            </a:r>
            <a:endParaRPr lang="en-US" dirty="0"/>
          </a:p>
        </p:txBody>
      </p:sp>
      <p:sp>
        <p:nvSpPr>
          <p:cNvPr id="14" name="Slide Number Placeholder 13"/>
          <p:cNvSpPr>
            <a:spLocks noGrp="1"/>
          </p:cNvSpPr>
          <p:nvPr>
            <p:ph type="sldNum" sz="quarter" idx="4"/>
          </p:nvPr>
        </p:nvSpPr>
        <p:spPr>
          <a:xfrm>
            <a:off x="8532440" y="6381328"/>
            <a:ext cx="405408" cy="365125"/>
          </a:xfrm>
          <a:prstGeom prst="rect">
            <a:avLst/>
          </a:prstGeom>
        </p:spPr>
        <p:txBody>
          <a:bodyPr vert="horz" lIns="91440" tIns="45720" rIns="91440" bIns="45720" rtlCol="0" anchor="ctr"/>
          <a:lstStyle>
            <a:lvl1pPr algn="r">
              <a:defRPr sz="1200">
                <a:solidFill>
                  <a:schemeClr val="tx1"/>
                </a:solidFill>
                <a:latin typeface="Candara"/>
                <a:cs typeface="Candara"/>
              </a:defRPr>
            </a:lvl1pPr>
          </a:lstStyle>
          <a:p>
            <a:fld id="{55131744-E9C8-B745-8DFF-7C9CDF9BCE19}" type="slidenum">
              <a:rPr lang="en-US" smtClean="0"/>
              <a:pPr/>
              <a:t>‹#›</a:t>
            </a:fld>
            <a:endParaRPr lang="en-US" dirty="0"/>
          </a:p>
        </p:txBody>
      </p:sp>
      <p:pic>
        <p:nvPicPr>
          <p:cNvPr id="3" name="Picture 2" descr="DADA groot no gri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614520">
            <a:off x="165686" y="5025674"/>
            <a:ext cx="1239521" cy="17359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4400">
          <a:solidFill>
            <a:schemeClr val="tx2"/>
          </a:solidFill>
          <a:latin typeface="Candara"/>
          <a:ea typeface="+mj-ea"/>
          <a:cs typeface="Candara"/>
        </a:defRPr>
      </a:lvl1pPr>
      <a:lvl2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Candara"/>
          <a:ea typeface="+mn-ea"/>
          <a:cs typeface="Candara"/>
        </a:defRPr>
      </a:lvl1pPr>
      <a:lvl2pPr marL="742950" indent="-285750" algn="l" rtl="0" eaLnBrk="1" fontAlgn="base" hangingPunct="1">
        <a:spcBef>
          <a:spcPct val="20000"/>
        </a:spcBef>
        <a:spcAft>
          <a:spcPct val="0"/>
        </a:spcAft>
        <a:buChar char="–"/>
        <a:defRPr sz="2800">
          <a:solidFill>
            <a:schemeClr val="tx1"/>
          </a:solidFill>
          <a:latin typeface="Candara"/>
          <a:ea typeface="+mn-ea"/>
          <a:cs typeface="Candara"/>
        </a:defRPr>
      </a:lvl2pPr>
      <a:lvl3pPr marL="1143000" indent="-228600" algn="l" rtl="0" eaLnBrk="1" fontAlgn="base" hangingPunct="1">
        <a:spcBef>
          <a:spcPct val="20000"/>
        </a:spcBef>
        <a:spcAft>
          <a:spcPct val="0"/>
        </a:spcAft>
        <a:buChar char="•"/>
        <a:defRPr sz="2400">
          <a:solidFill>
            <a:schemeClr val="tx1"/>
          </a:solidFill>
          <a:latin typeface="Candara"/>
          <a:ea typeface="+mn-ea"/>
          <a:cs typeface="Candara"/>
        </a:defRPr>
      </a:lvl3pPr>
      <a:lvl4pPr marL="1600200" indent="-228600" algn="l" rtl="0" eaLnBrk="1" fontAlgn="base" hangingPunct="1">
        <a:spcBef>
          <a:spcPct val="20000"/>
        </a:spcBef>
        <a:spcAft>
          <a:spcPct val="0"/>
        </a:spcAft>
        <a:buChar char="–"/>
        <a:defRPr sz="2000">
          <a:solidFill>
            <a:schemeClr val="tx1"/>
          </a:solidFill>
          <a:latin typeface="Candara"/>
          <a:ea typeface="+mn-ea"/>
          <a:cs typeface="Candara"/>
        </a:defRPr>
      </a:lvl4pPr>
      <a:lvl5pPr marL="2057400" indent="-228600" algn="l" rtl="0" eaLnBrk="1" fontAlgn="base" hangingPunct="1">
        <a:spcBef>
          <a:spcPct val="20000"/>
        </a:spcBef>
        <a:spcAft>
          <a:spcPct val="0"/>
        </a:spcAft>
        <a:buChar char="»"/>
        <a:defRPr sz="2000">
          <a:solidFill>
            <a:schemeClr val="tx1"/>
          </a:solidFill>
          <a:latin typeface="Candara"/>
          <a:ea typeface="+mn-ea"/>
          <a:cs typeface="Candar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ema.europa.eu/ema/index.jsp?curl=pages/special_topics/general/general_content_000570.jsp&amp;mid=WC0b01ac058065965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ma.europa.eu/ema/index.jsp?curl=pages/regulation/document_listing/document_listing_000345.j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ma.europa.eu/docs/en_GB/document_library/Presentation/2015/03/WC500184248.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pharmacovigilance.pharmaceuticalconferenc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ma.europa.eu/ema/index.jsp?curl=pages/special_topics/general/general_content_000570.j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ma.europa.eu/ema/index.jsp?curl=pages/regulation/document_listing/document_listing_000345.j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About OMICS Group</a:t>
            </a:r>
          </a:p>
        </p:txBody>
      </p:sp>
      <p:sp>
        <p:nvSpPr>
          <p:cNvPr id="3" name="Content Placeholder 2"/>
          <p:cNvSpPr>
            <a:spLocks noGrp="1"/>
          </p:cNvSpPr>
          <p:nvPr>
            <p:ph idx="1"/>
          </p:nvPr>
        </p:nvSpPr>
        <p:spPr>
          <a:xfrm>
            <a:off x="448965" y="1291130"/>
            <a:ext cx="8237835" cy="4835033"/>
          </a:xfrm>
        </p:spPr>
        <p:txBody>
          <a:bodyPr>
            <a:noAutofit/>
          </a:bodyPr>
          <a:lstStyle/>
          <a:p>
            <a:pPr marL="0" indent="0" algn="just">
              <a:buNone/>
            </a:pPr>
            <a:r>
              <a:rPr lang="en-US" sz="2000" dirty="0"/>
              <a:t>OMICS Group is an amalgamation of </a:t>
            </a:r>
            <a:r>
              <a:rPr lang="en-US" sz="2000" dirty="0">
                <a:hlinkClick r:id="rId2"/>
              </a:rPr>
              <a:t>Open Access Publications</a:t>
            </a:r>
            <a:r>
              <a:rPr lang="en-US" sz="2000" dirty="0"/>
              <a:t> and worldwide international science conferences and events. Established in the year 2007 with the sole aim of making the information on Sciences and technology ‘Open Access’, OMICS Group publishes 500 online open access </a:t>
            </a:r>
            <a:r>
              <a:rPr lang="en-US" sz="2000" dirty="0">
                <a:hlinkClick r:id="rId3"/>
              </a:rPr>
              <a:t>scholarly journals </a:t>
            </a:r>
            <a:r>
              <a:rPr lang="en-US" sz="2000" dirty="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a:hlinkClick r:id="rId4"/>
              </a:rPr>
              <a:t>International conferences</a:t>
            </a:r>
            <a:r>
              <a:rPr lang="en-US" sz="2000" dirty="0"/>
              <a:t> annually across the globe, where knowledge transfer takes place through debates, round table discussions, poster presentations, workshops, symposia and exhibitions.</a:t>
            </a:r>
          </a:p>
          <a:p>
            <a:endParaRPr lang="en-US" sz="2000" dirty="0" smtClean="0"/>
          </a:p>
          <a:p>
            <a:endParaRPr lang="en-US" sz="2000" dirty="0"/>
          </a:p>
        </p:txBody>
      </p:sp>
    </p:spTree>
    <p:extLst>
      <p:ext uri="{BB962C8B-B14F-4D97-AF65-F5344CB8AC3E}">
        <p14:creationId xmlns:p14="http://schemas.microsoft.com/office/powerpoint/2010/main" val="310366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r>
              <a:rPr lang="en-US" sz="1600" dirty="0" smtClean="0"/>
              <a:t>Current/Ongoing initiatives:</a:t>
            </a:r>
          </a:p>
          <a:p>
            <a:pPr lvl="1"/>
            <a:r>
              <a:rPr lang="en-US" sz="1400" dirty="0" smtClean="0"/>
              <a:t>30 </a:t>
            </a:r>
            <a:r>
              <a:rPr lang="en-US" sz="1400" dirty="0"/>
              <a:t>May 2013 EMA/CHMP/277591/2013 - Committee for Medicinal Products for Human Use (CHMP</a:t>
            </a:r>
            <a:r>
              <a:rPr lang="en-US" sz="1400" dirty="0" smtClean="0"/>
              <a:t>)</a:t>
            </a:r>
          </a:p>
          <a:p>
            <a:pPr marL="457200" lvl="1" indent="0">
              <a:buNone/>
            </a:pPr>
            <a:r>
              <a:rPr lang="en-US" sz="1400" b="1" dirty="0" smtClean="0"/>
              <a:t>Position </a:t>
            </a:r>
            <a:r>
              <a:rPr lang="en-US" sz="1400" b="1" dirty="0"/>
              <a:t>paper on potential medication errors in the context of benefit-risk </a:t>
            </a:r>
            <a:r>
              <a:rPr lang="en-US" sz="1400" b="1" dirty="0" smtClean="0"/>
              <a:t>balance and </a:t>
            </a:r>
            <a:r>
              <a:rPr lang="en-US" sz="1400" b="1" dirty="0"/>
              <a:t>risk </a:t>
            </a:r>
            <a:r>
              <a:rPr lang="en-US" sz="1400" b="1" dirty="0" err="1"/>
              <a:t>minimisation</a:t>
            </a:r>
            <a:r>
              <a:rPr lang="en-US" sz="1400" b="1" dirty="0"/>
              <a:t> measures</a:t>
            </a:r>
          </a:p>
          <a:p>
            <a:endParaRPr lang="en-US" sz="1400" dirty="0" smtClean="0"/>
          </a:p>
          <a:p>
            <a:pPr lvl="1"/>
            <a:r>
              <a:rPr lang="en-US" sz="1400" dirty="0" smtClean="0"/>
              <a:t>Draft EMA</a:t>
            </a:r>
            <a:r>
              <a:rPr lang="en-US" sz="1400" dirty="0"/>
              <a:t>/762563/</a:t>
            </a:r>
            <a:r>
              <a:rPr lang="en-US" sz="1400" dirty="0" smtClean="0"/>
              <a:t>2014 - Pharmacovigilance </a:t>
            </a:r>
            <a:r>
              <a:rPr lang="en-US" sz="1400" dirty="0"/>
              <a:t>Risk Assessment Committee (PRAC)</a:t>
            </a:r>
          </a:p>
          <a:p>
            <a:pPr marL="457200" lvl="1" indent="0">
              <a:buNone/>
            </a:pPr>
            <a:r>
              <a:rPr lang="en-US" sz="1400" b="1" dirty="0" smtClean="0"/>
              <a:t>Good practice </a:t>
            </a:r>
            <a:r>
              <a:rPr lang="en-US" sz="1400" b="1" dirty="0"/>
              <a:t>guide </a:t>
            </a:r>
            <a:r>
              <a:rPr lang="en-US" sz="1400" b="1" dirty="0" smtClean="0"/>
              <a:t>on recording, coding, reporting and assessment of medication errors </a:t>
            </a:r>
          </a:p>
          <a:p>
            <a:endParaRPr lang="en-US" sz="1400" dirty="0" smtClean="0"/>
          </a:p>
          <a:p>
            <a:pPr lvl="1"/>
            <a:r>
              <a:rPr lang="en-US" sz="1400" dirty="0"/>
              <a:t>Draft EMA/</a:t>
            </a:r>
            <a:r>
              <a:rPr lang="en-US" sz="1400" dirty="0" smtClean="0"/>
              <a:t>606103/2014 - </a:t>
            </a:r>
            <a:r>
              <a:rPr lang="en-US" sz="1400" dirty="0"/>
              <a:t>Pharmacovigilance Risk Assessment Committee (PRAC)</a:t>
            </a:r>
          </a:p>
          <a:p>
            <a:pPr marL="457200" lvl="1" indent="0">
              <a:buNone/>
            </a:pPr>
            <a:r>
              <a:rPr lang="en-US" sz="1400" b="1" dirty="0"/>
              <a:t>Good practice guide on risk </a:t>
            </a:r>
            <a:r>
              <a:rPr lang="en-US" sz="1400" b="1" dirty="0" err="1"/>
              <a:t>minimisation</a:t>
            </a:r>
            <a:r>
              <a:rPr lang="en-US" sz="1400" b="1" dirty="0"/>
              <a:t> and prevention of medication </a:t>
            </a:r>
            <a:r>
              <a:rPr lang="en-US" sz="1400" b="1" dirty="0" smtClean="0"/>
              <a:t>errors, </a:t>
            </a:r>
            <a:r>
              <a:rPr lang="en-US" sz="1400" dirty="0" smtClean="0"/>
              <a:t>and</a:t>
            </a:r>
          </a:p>
          <a:p>
            <a:pPr marL="711200" lvl="1" indent="0">
              <a:buNone/>
            </a:pPr>
            <a:r>
              <a:rPr lang="en-US" sz="1400" dirty="0"/>
              <a:t>Draft EMA/</a:t>
            </a:r>
            <a:r>
              <a:rPr lang="en-US" sz="1400" dirty="0" smtClean="0"/>
              <a:t>686009/</a:t>
            </a:r>
            <a:r>
              <a:rPr lang="en-US" sz="1400" dirty="0"/>
              <a:t>2014 </a:t>
            </a:r>
            <a:endParaRPr lang="en-US" sz="1400" dirty="0" smtClean="0"/>
          </a:p>
          <a:p>
            <a:pPr marL="441325" lvl="1" indent="0">
              <a:buNone/>
            </a:pPr>
            <a:r>
              <a:rPr lang="en-US" sz="1400" b="1" dirty="0" smtClean="0"/>
              <a:t>Risk </a:t>
            </a:r>
            <a:r>
              <a:rPr lang="en-US" sz="1400" b="1" dirty="0" err="1"/>
              <a:t>minimisation</a:t>
            </a:r>
            <a:r>
              <a:rPr lang="en-US" sz="1400" b="1" dirty="0"/>
              <a:t> strategy for high strength and fixed combination insulin products, addendum to the good practice guide on risk </a:t>
            </a:r>
            <a:r>
              <a:rPr lang="en-US" sz="1400" b="1" dirty="0" err="1"/>
              <a:t>minimisation</a:t>
            </a:r>
            <a:r>
              <a:rPr lang="en-US" sz="1400" b="1" dirty="0"/>
              <a:t> and prevention of medication </a:t>
            </a:r>
            <a:r>
              <a:rPr lang="en-US" sz="1400" b="1" dirty="0" smtClean="0"/>
              <a:t>errors</a:t>
            </a:r>
            <a:endParaRPr lang="en-US" sz="1200" b="1" dirty="0" smtClean="0"/>
          </a:p>
          <a:p>
            <a:pPr marL="457200" lvl="1" indent="0">
              <a:buNone/>
            </a:pPr>
            <a:endParaRPr lang="en-US" sz="800" dirty="0" smtClean="0">
              <a:hlinkClick r:id="rId3"/>
            </a:endParaRPr>
          </a:p>
          <a:p>
            <a:pPr marL="457200" lvl="1" indent="0">
              <a:buNone/>
            </a:pPr>
            <a:endParaRPr lang="en-US" sz="800" dirty="0" smtClean="0">
              <a:hlinkClick r:id="rId3"/>
            </a:endParaRPr>
          </a:p>
          <a:p>
            <a:pPr marL="457200" lvl="1" indent="0">
              <a:buNone/>
            </a:pPr>
            <a:r>
              <a:rPr lang="en-US" sz="1100" dirty="0" smtClean="0">
                <a:hlinkClick r:id="rId3"/>
              </a:rPr>
              <a:t>http</a:t>
            </a:r>
            <a:r>
              <a:rPr lang="en-US" sz="1100" dirty="0">
                <a:hlinkClick r:id="rId3"/>
              </a:rPr>
              <a:t>://www.ema.europa.eu/ema/</a:t>
            </a:r>
            <a:r>
              <a:rPr lang="en-US" sz="1100" dirty="0" smtClean="0">
                <a:hlinkClick r:id="rId3"/>
              </a:rPr>
              <a:t>index.jspcurl</a:t>
            </a:r>
            <a:r>
              <a:rPr lang="en-US" sz="1100" dirty="0">
                <a:hlinkClick r:id="rId3"/>
              </a:rPr>
              <a:t>=pages/special_topics/general/general_content_000570.</a:t>
            </a:r>
            <a:r>
              <a:rPr lang="en-US" sz="1100" dirty="0" smtClean="0">
                <a:hlinkClick r:id="rId3"/>
              </a:rPr>
              <a:t>jsp</a:t>
            </a:r>
            <a:endParaRPr lang="en-US" sz="11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Medication errors</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228065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547665" y="1557338"/>
            <a:ext cx="7201048" cy="4248150"/>
          </a:xfrm>
        </p:spPr>
        <p:txBody>
          <a:bodyPr/>
          <a:lstStyle/>
          <a:p>
            <a:pPr algn="just"/>
            <a:r>
              <a:rPr lang="en-US" sz="2000" dirty="0"/>
              <a:t>Medication errors due to mix-up between long-acting (basal) and short-acting (bolus) </a:t>
            </a:r>
            <a:r>
              <a:rPr lang="en-US" sz="2000" dirty="0" err="1"/>
              <a:t>insulins</a:t>
            </a:r>
            <a:r>
              <a:rPr lang="en-US" sz="2000" dirty="0"/>
              <a:t>, including by visually impaired or </a:t>
            </a:r>
            <a:r>
              <a:rPr lang="en-US" sz="2000" dirty="0" err="1" smtClean="0"/>
              <a:t>colour</a:t>
            </a:r>
            <a:r>
              <a:rPr lang="en-US" sz="2000" dirty="0" smtClean="0"/>
              <a:t> blind </a:t>
            </a:r>
            <a:r>
              <a:rPr lang="en-US" sz="2000" dirty="0"/>
              <a:t>patients </a:t>
            </a:r>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1400" dirty="0"/>
          </a:p>
          <a:p>
            <a:pPr algn="just"/>
            <a:endParaRPr lang="en-US" sz="1400" dirty="0" smtClean="0"/>
          </a:p>
          <a:p>
            <a:pPr marL="0" indent="0" algn="just">
              <a:buNone/>
            </a:pPr>
            <a:r>
              <a:rPr lang="en-US" sz="1100" dirty="0" err="1" smtClean="0"/>
              <a:t>Dr</a:t>
            </a:r>
            <a:r>
              <a:rPr lang="en-US" sz="1100" dirty="0" smtClean="0"/>
              <a:t> Julie </a:t>
            </a:r>
            <a:r>
              <a:rPr lang="en-US" sz="1100" dirty="0" err="1" smtClean="0"/>
              <a:t>Beynon</a:t>
            </a:r>
            <a:r>
              <a:rPr lang="en-US" sz="1100" dirty="0" smtClean="0"/>
              <a:t> (MHRA), DIA EMA RMP information day </a:t>
            </a:r>
            <a:r>
              <a:rPr lang="en-US" sz="1100" dirty="0" err="1" smtClean="0"/>
              <a:t>dd</a:t>
            </a:r>
            <a:r>
              <a:rPr lang="en-US" sz="1100" dirty="0" smtClean="0"/>
              <a:t> 30-Jun-15</a:t>
            </a:r>
            <a:endParaRPr lang="en-US" sz="11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7704856" cy="830997"/>
          </a:xfrm>
          <a:prstGeom prst="rect">
            <a:avLst/>
          </a:prstGeom>
          <a:noFill/>
        </p:spPr>
        <p:txBody>
          <a:bodyPr wrap="square" rtlCol="0">
            <a:spAutoFit/>
          </a:bodyPr>
          <a:lstStyle/>
          <a:p>
            <a:r>
              <a:rPr lang="en-US" dirty="0">
                <a:latin typeface="Candara"/>
                <a:cs typeface="Candara"/>
              </a:rPr>
              <a:t>Draft good practice guide –</a:t>
            </a:r>
            <a:r>
              <a:rPr lang="en-US" dirty="0" smtClean="0">
                <a:latin typeface="Candara"/>
                <a:cs typeface="Candara"/>
              </a:rPr>
              <a:t>routine risk </a:t>
            </a:r>
            <a:r>
              <a:rPr lang="en-US" dirty="0" err="1" smtClean="0">
                <a:latin typeface="Candara"/>
                <a:cs typeface="Candara"/>
              </a:rPr>
              <a:t>minimisation</a:t>
            </a:r>
            <a:r>
              <a:rPr lang="en-US" dirty="0" smtClean="0">
                <a:latin typeface="Candara"/>
                <a:cs typeface="Candara"/>
              </a:rPr>
              <a:t> for </a:t>
            </a:r>
            <a:r>
              <a:rPr lang="en-US" dirty="0">
                <a:latin typeface="Candara"/>
                <a:cs typeface="Candara"/>
              </a:rPr>
              <a:t>high strength &amp; fixed combination insulin products </a:t>
            </a:r>
          </a:p>
        </p:txBody>
      </p:sp>
      <p:pic>
        <p:nvPicPr>
          <p:cNvPr id="2" name="Picture 1" descr="Screen Shot 2015-07-27 at 21.58.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520654"/>
            <a:ext cx="6912768" cy="3140594"/>
          </a:xfrm>
          <a:prstGeom prst="rect">
            <a:avLst/>
          </a:prstGeom>
        </p:spPr>
      </p:pic>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2425581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pPr algn="just"/>
            <a:r>
              <a:rPr lang="pl-PL" sz="2000" dirty="0" err="1" smtClean="0"/>
              <a:t>Medication</a:t>
            </a:r>
            <a:r>
              <a:rPr lang="pl-PL" sz="2000" dirty="0" smtClean="0"/>
              <a:t> error </a:t>
            </a:r>
            <a:r>
              <a:rPr lang="pl-PL" sz="2000" dirty="0" err="1" smtClean="0"/>
              <a:t>due</a:t>
            </a:r>
            <a:r>
              <a:rPr lang="pl-PL" sz="2000" dirty="0" smtClean="0"/>
              <a:t> to non-</a:t>
            </a:r>
            <a:r>
              <a:rPr lang="pl-PL" sz="2000" dirty="0" err="1" smtClean="0"/>
              <a:t>compliance</a:t>
            </a:r>
            <a:r>
              <a:rPr lang="pl-PL" sz="2000" dirty="0" smtClean="0"/>
              <a:t> with </a:t>
            </a:r>
            <a:r>
              <a:rPr lang="pl-PL" sz="2000" dirty="0" err="1" smtClean="0"/>
              <a:t>instructions</a:t>
            </a:r>
            <a:r>
              <a:rPr lang="pl-PL" sz="2000" dirty="0" smtClean="0"/>
              <a:t> for </a:t>
            </a:r>
            <a:r>
              <a:rPr lang="pl-PL" sz="2000" dirty="0" err="1" smtClean="0"/>
              <a:t>use</a:t>
            </a:r>
            <a:r>
              <a:rPr lang="pl-PL" sz="2000" dirty="0" smtClean="0"/>
              <a:t> –</a:t>
            </a:r>
            <a:r>
              <a:rPr lang="pl-PL" sz="2000" dirty="0" err="1" smtClean="0"/>
              <a:t>unnecessary</a:t>
            </a:r>
            <a:r>
              <a:rPr lang="pl-PL" sz="2000" dirty="0" smtClean="0"/>
              <a:t> </a:t>
            </a:r>
            <a:r>
              <a:rPr lang="pl-PL" sz="2000" dirty="0" err="1" smtClean="0"/>
              <a:t>dose</a:t>
            </a:r>
            <a:r>
              <a:rPr lang="pl-PL" sz="2000" dirty="0" smtClean="0"/>
              <a:t> </a:t>
            </a:r>
            <a:r>
              <a:rPr lang="pl-PL" sz="2000" dirty="0" err="1" smtClean="0"/>
              <a:t>recalculation</a:t>
            </a:r>
            <a:endParaRPr lang="en-US" sz="20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7704856" cy="830997"/>
          </a:xfrm>
          <a:prstGeom prst="rect">
            <a:avLst/>
          </a:prstGeom>
          <a:noFill/>
        </p:spPr>
        <p:txBody>
          <a:bodyPr wrap="square" rtlCol="0">
            <a:spAutoFit/>
          </a:bodyPr>
          <a:lstStyle/>
          <a:p>
            <a:r>
              <a:rPr lang="en-US" dirty="0">
                <a:latin typeface="Candara"/>
                <a:cs typeface="Candara"/>
              </a:rPr>
              <a:t>Draft good practice guide –</a:t>
            </a:r>
            <a:r>
              <a:rPr lang="en-US" dirty="0" smtClean="0">
                <a:latin typeface="Candara"/>
                <a:cs typeface="Candara"/>
              </a:rPr>
              <a:t>routine risk </a:t>
            </a:r>
            <a:r>
              <a:rPr lang="en-US" dirty="0" err="1" smtClean="0">
                <a:latin typeface="Candara"/>
                <a:cs typeface="Candara"/>
              </a:rPr>
              <a:t>minimisation</a:t>
            </a:r>
            <a:r>
              <a:rPr lang="en-US" dirty="0" smtClean="0">
                <a:latin typeface="Candara"/>
                <a:cs typeface="Candara"/>
              </a:rPr>
              <a:t> for </a:t>
            </a:r>
            <a:r>
              <a:rPr lang="en-US" dirty="0">
                <a:latin typeface="Candara"/>
                <a:cs typeface="Candara"/>
              </a:rPr>
              <a:t>high strength &amp; fixed combination insulin products </a:t>
            </a:r>
          </a:p>
        </p:txBody>
      </p:sp>
      <p:pic>
        <p:nvPicPr>
          <p:cNvPr id="4" name="Picture 3" descr="Screen Shot 2015-07-27 at 22.00.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168" y="2280337"/>
            <a:ext cx="7308304" cy="3061704"/>
          </a:xfrm>
          <a:prstGeom prst="rect">
            <a:avLst/>
          </a:prstGeom>
        </p:spPr>
      </p:pic>
      <p:sp>
        <p:nvSpPr>
          <p:cNvPr id="9"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0"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1"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297172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pPr algn="just"/>
            <a:r>
              <a:rPr lang="en-US" sz="2000" dirty="0"/>
              <a:t>Key safety messages for </a:t>
            </a:r>
            <a:r>
              <a:rPr lang="en-US" sz="2000" b="1" dirty="0"/>
              <a:t>high strength insulin products </a:t>
            </a:r>
            <a:r>
              <a:rPr lang="en-US" sz="2000" dirty="0"/>
              <a:t>addressing the risk of medication errors</a:t>
            </a:r>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7704856" cy="830997"/>
          </a:xfrm>
          <a:prstGeom prst="rect">
            <a:avLst/>
          </a:prstGeom>
          <a:noFill/>
        </p:spPr>
        <p:txBody>
          <a:bodyPr wrap="square" rtlCol="0">
            <a:spAutoFit/>
          </a:bodyPr>
          <a:lstStyle/>
          <a:p>
            <a:r>
              <a:rPr lang="en-US" dirty="0">
                <a:latin typeface="Candara"/>
                <a:cs typeface="Candara"/>
              </a:rPr>
              <a:t>Draft good practice guide –</a:t>
            </a:r>
            <a:r>
              <a:rPr lang="en-US" dirty="0" smtClean="0">
                <a:latin typeface="Candara"/>
                <a:cs typeface="Candara"/>
              </a:rPr>
              <a:t>routine risk </a:t>
            </a:r>
            <a:r>
              <a:rPr lang="en-US" dirty="0" err="1" smtClean="0">
                <a:latin typeface="Candara"/>
                <a:cs typeface="Candara"/>
              </a:rPr>
              <a:t>minimisation</a:t>
            </a:r>
            <a:r>
              <a:rPr lang="en-US" dirty="0" smtClean="0">
                <a:latin typeface="Candara"/>
                <a:cs typeface="Candara"/>
              </a:rPr>
              <a:t> for </a:t>
            </a:r>
            <a:r>
              <a:rPr lang="en-US" dirty="0">
                <a:latin typeface="Candara"/>
                <a:cs typeface="Candara"/>
              </a:rPr>
              <a:t>high strength &amp; fixed combination insulin products </a:t>
            </a:r>
          </a:p>
        </p:txBody>
      </p:sp>
      <p:pic>
        <p:nvPicPr>
          <p:cNvPr id="2" name="Picture 1" descr="Screen Shot 2015-07-27 at 22.03.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552" y="2360252"/>
            <a:ext cx="7083896" cy="3949068"/>
          </a:xfrm>
          <a:prstGeom prst="rect">
            <a:avLst/>
          </a:prstGeom>
        </p:spPr>
      </p:pic>
      <p:sp>
        <p:nvSpPr>
          <p:cNvPr id="9"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0"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1"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3507093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pPr algn="just"/>
            <a:r>
              <a:rPr lang="en-US" sz="1600" dirty="0" smtClean="0"/>
              <a:t>Off label </a:t>
            </a:r>
            <a:r>
              <a:rPr lang="en-US" sz="1600" dirty="0"/>
              <a:t>use relates to situations where </a:t>
            </a:r>
            <a:r>
              <a:rPr lang="en-US" sz="1600" dirty="0" smtClean="0"/>
              <a:t>the medicinal </a:t>
            </a:r>
            <a:r>
              <a:rPr lang="en-US" sz="1600" dirty="0"/>
              <a:t>product is </a:t>
            </a:r>
            <a:r>
              <a:rPr lang="en-US" sz="1600" b="1" dirty="0"/>
              <a:t>intentionally</a:t>
            </a:r>
            <a:r>
              <a:rPr lang="en-US" sz="1600" dirty="0"/>
              <a:t> used for a medical purpose </a:t>
            </a:r>
            <a:r>
              <a:rPr lang="en-US" sz="1600" b="1" dirty="0"/>
              <a:t>not in accordance with the </a:t>
            </a:r>
            <a:r>
              <a:rPr lang="en-US" sz="1600" b="1" dirty="0" err="1" smtClean="0"/>
              <a:t>authorised</a:t>
            </a:r>
            <a:r>
              <a:rPr lang="en-US" sz="1600" b="1" dirty="0" smtClean="0"/>
              <a:t> product </a:t>
            </a:r>
            <a:r>
              <a:rPr lang="en-US" sz="1600" b="1" dirty="0"/>
              <a:t>information</a:t>
            </a:r>
            <a:r>
              <a:rPr lang="en-US" sz="1600" dirty="0"/>
              <a:t>. This is particularly relevant where a medicinal product has an </a:t>
            </a:r>
            <a:r>
              <a:rPr lang="en-US" sz="1600" b="1" dirty="0" smtClean="0"/>
              <a:t>indication restricted </a:t>
            </a:r>
            <a:r>
              <a:rPr lang="en-US" sz="1600" dirty="0"/>
              <a:t>to a subset of the population within a disease </a:t>
            </a:r>
            <a:r>
              <a:rPr lang="en-US" sz="1600" dirty="0" smtClean="0"/>
              <a:t>area, </a:t>
            </a:r>
            <a:r>
              <a:rPr lang="en-US" sz="1600" dirty="0"/>
              <a:t>or there are situations where </a:t>
            </a:r>
            <a:r>
              <a:rPr lang="en-US" sz="1600" dirty="0" smtClean="0"/>
              <a:t>the medicinal </a:t>
            </a:r>
            <a:r>
              <a:rPr lang="en-US" sz="1600" dirty="0"/>
              <a:t>product must not be given for safety reasons. The potential for use in other disease </a:t>
            </a:r>
            <a:r>
              <a:rPr lang="en-US" sz="1600" dirty="0" smtClean="0"/>
              <a:t>areas should </a:t>
            </a:r>
            <a:r>
              <a:rPr lang="en-US" sz="1600" dirty="0"/>
              <a:t>also be considered where this is likely</a:t>
            </a:r>
            <a:r>
              <a:rPr lang="en-US" sz="1600" dirty="0" smtClean="0"/>
              <a:t>.</a:t>
            </a:r>
          </a:p>
          <a:p>
            <a:pPr algn="just"/>
            <a:endParaRPr lang="en-US" sz="1600" dirty="0"/>
          </a:p>
          <a:p>
            <a:pPr algn="just"/>
            <a:r>
              <a:rPr lang="en-US" sz="1600" dirty="0" smtClean="0"/>
              <a:t>EU-wide signal detection activities should include with a higher-than-regular frequency any </a:t>
            </a:r>
            <a:r>
              <a:rPr lang="en-US" sz="1600" dirty="0"/>
              <a:t>product considered to have an identified or potential risk that could impact significantly on the benefit-risk balance or have implications for public health. This may include risks associated with significant misuse, abuse or </a:t>
            </a:r>
            <a:r>
              <a:rPr lang="en-US" sz="1600" dirty="0" smtClean="0"/>
              <a:t>off label use (GVP Module IX). </a:t>
            </a:r>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Off label use</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2613711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r>
              <a:rPr lang="en-US" sz="1600" dirty="0" smtClean="0"/>
              <a:t>Post-marketing </a:t>
            </a:r>
            <a:r>
              <a:rPr lang="en-US" sz="1600" dirty="0"/>
              <a:t>updates to the </a:t>
            </a:r>
            <a:r>
              <a:rPr lang="en-US" sz="1600" dirty="0" smtClean="0"/>
              <a:t>safety specification in the RMP </a:t>
            </a:r>
            <a:r>
              <a:rPr lang="en-US" sz="1600" dirty="0"/>
              <a:t>should include information on EU </a:t>
            </a:r>
            <a:r>
              <a:rPr lang="en-US" sz="1600" dirty="0" smtClean="0"/>
              <a:t>off-label </a:t>
            </a:r>
            <a:r>
              <a:rPr lang="en-US" sz="1600" dirty="0"/>
              <a:t>use (including use in </a:t>
            </a:r>
            <a:r>
              <a:rPr lang="en-US" sz="1600" dirty="0" smtClean="0"/>
              <a:t>non-</a:t>
            </a:r>
            <a:r>
              <a:rPr lang="en-US" sz="1600" dirty="0" err="1" smtClean="0"/>
              <a:t>authorised</a:t>
            </a:r>
            <a:r>
              <a:rPr lang="en-US" sz="1600" dirty="0" smtClean="0"/>
              <a:t> </a:t>
            </a:r>
            <a:r>
              <a:rPr lang="en-US" sz="1600" dirty="0" err="1"/>
              <a:t>paediatric</a:t>
            </a:r>
            <a:r>
              <a:rPr lang="en-US" sz="1600" dirty="0"/>
              <a:t> age categories</a:t>
            </a:r>
            <a:r>
              <a:rPr lang="en-US" sz="1600" dirty="0" smtClean="0"/>
              <a:t>)</a:t>
            </a:r>
          </a:p>
          <a:p>
            <a:endParaRPr lang="en-US" sz="1600" dirty="0"/>
          </a:p>
          <a:p>
            <a:pPr lvl="1" algn="just"/>
            <a:r>
              <a:rPr lang="en-US" sz="1600" dirty="0" smtClean="0"/>
              <a:t>Information </a:t>
            </a:r>
            <a:r>
              <a:rPr lang="en-US" sz="1600" dirty="0"/>
              <a:t>from drug </a:t>
            </a:r>
            <a:r>
              <a:rPr lang="en-US" sz="1600" dirty="0" err="1"/>
              <a:t>utilisation</a:t>
            </a:r>
            <a:r>
              <a:rPr lang="en-US" sz="1600" dirty="0"/>
              <a:t> studies (or other observational studies where indication is a variable) should be provided where available. This includes drug </a:t>
            </a:r>
            <a:r>
              <a:rPr lang="en-US" sz="1600" dirty="0" err="1"/>
              <a:t>utilisation</a:t>
            </a:r>
            <a:r>
              <a:rPr lang="en-US" sz="1600" dirty="0"/>
              <a:t> studies which were requested by NCAs for purposes other than risk management. </a:t>
            </a:r>
            <a:endParaRPr lang="en-US" sz="1600" dirty="0" smtClean="0"/>
          </a:p>
          <a:p>
            <a:pPr lvl="1" algn="just"/>
            <a:endParaRPr lang="en-US" sz="1600" dirty="0"/>
          </a:p>
          <a:p>
            <a:pPr lvl="1" algn="just"/>
            <a:r>
              <a:rPr lang="en-US" sz="1600" dirty="0"/>
              <a:t>When off label use is a safety concern or a concern has been raised by NCAs regarding </a:t>
            </a:r>
            <a:r>
              <a:rPr lang="en-US" sz="1600" dirty="0" smtClean="0"/>
              <a:t>off label </a:t>
            </a:r>
            <a:r>
              <a:rPr lang="en-US" sz="1600" dirty="0"/>
              <a:t>use, MAHs should attempt to quantify such use along with a description of the methods used to arrive at these figures. </a:t>
            </a:r>
            <a:endParaRPr lang="en-US" sz="1600" dirty="0" smtClean="0"/>
          </a:p>
          <a:p>
            <a:pPr lvl="1" algn="just"/>
            <a:endParaRPr lang="en-US" sz="1600" dirty="0" smtClean="0"/>
          </a:p>
          <a:p>
            <a:pPr lvl="1" algn="just"/>
            <a:endParaRPr lang="en-US" sz="1600" dirty="0" smtClean="0"/>
          </a:p>
          <a:p>
            <a:pPr lvl="1" algn="just"/>
            <a:endParaRPr lang="en-US" sz="1600" dirty="0"/>
          </a:p>
          <a:p>
            <a:pPr marL="457200" lvl="1" indent="0" algn="just">
              <a:buNone/>
            </a:pPr>
            <a:r>
              <a:rPr lang="en-US" sz="1100" dirty="0">
                <a:hlinkClick r:id="rId3"/>
              </a:rPr>
              <a:t>http://www.ema.europa.eu/ema/index.jsp?curl=pages/regulation/document_listing/document_listing_000345.jsp</a:t>
            </a:r>
            <a:endParaRPr lang="en-US" sz="1100" dirty="0"/>
          </a:p>
          <a:p>
            <a:pPr marL="457200" lvl="1" indent="0" algn="just">
              <a:buNone/>
            </a:pPr>
            <a:endParaRPr lang="en-US" sz="16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Off label use</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360139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043608" y="1340768"/>
            <a:ext cx="7632700" cy="4248150"/>
          </a:xfrm>
        </p:spPr>
        <p:txBody>
          <a:bodyPr/>
          <a:lstStyle/>
          <a:p>
            <a:pPr marL="0" indent="0">
              <a:buNone/>
            </a:pPr>
            <a:r>
              <a:rPr lang="en-US" sz="2000" dirty="0" err="1" smtClean="0"/>
              <a:t>Basiliximab</a:t>
            </a:r>
            <a:r>
              <a:rPr lang="en-US" sz="2000" dirty="0" smtClean="0"/>
              <a:t> </a:t>
            </a:r>
            <a:r>
              <a:rPr lang="en-US" sz="2000" dirty="0"/>
              <a:t>– SIMULECT (CAP) </a:t>
            </a:r>
            <a:r>
              <a:rPr lang="en-US" sz="2000" dirty="0" smtClean="0"/>
              <a:t> </a:t>
            </a:r>
          </a:p>
          <a:p>
            <a:pPr marL="0" indent="0">
              <a:buNone/>
            </a:pPr>
            <a:r>
              <a:rPr lang="en-US" sz="2000" dirty="0" smtClean="0"/>
              <a:t>Cardiovascular </a:t>
            </a:r>
            <a:r>
              <a:rPr lang="en-US" sz="2000" dirty="0"/>
              <a:t>instability resulting in fatal outcome in association with off-label use in cardiac transplantation </a:t>
            </a:r>
            <a:endParaRPr lang="en-US" sz="2000" dirty="0" smtClean="0"/>
          </a:p>
          <a:p>
            <a:r>
              <a:rPr lang="en-US" sz="1600" dirty="0" err="1" smtClean="0"/>
              <a:t>Basiliximab</a:t>
            </a:r>
            <a:r>
              <a:rPr lang="en-US" sz="1600" dirty="0"/>
              <a:t>: monoclonal antibody </a:t>
            </a:r>
            <a:r>
              <a:rPr lang="en-US" sz="1600" dirty="0" err="1"/>
              <a:t>authorised</a:t>
            </a:r>
            <a:r>
              <a:rPr lang="en-US" sz="1600" dirty="0"/>
              <a:t> in the prophylaxis of acute kidney transplant rejection in de novo renal transplantation. </a:t>
            </a:r>
          </a:p>
          <a:p>
            <a:r>
              <a:rPr lang="en-US" sz="1600" dirty="0" smtClean="0"/>
              <a:t>Signal </a:t>
            </a:r>
            <a:r>
              <a:rPr lang="en-US" sz="1600" dirty="0"/>
              <a:t>of cardiovascular instability triggered by 3 fatal cases following off-label use in heart transplantation, identified by the Swedish Medicines Agency. </a:t>
            </a:r>
          </a:p>
          <a:p>
            <a:r>
              <a:rPr lang="en-US" sz="1600" dirty="0" smtClean="0"/>
              <a:t>Search </a:t>
            </a:r>
            <a:r>
              <a:rPr lang="en-US" sz="1600" dirty="0"/>
              <a:t>in </a:t>
            </a:r>
            <a:r>
              <a:rPr lang="en-US" sz="1600" dirty="0" err="1"/>
              <a:t>EudraVigilance</a:t>
            </a:r>
            <a:r>
              <a:rPr lang="en-US" sz="1600" dirty="0"/>
              <a:t>: cases of cardiac failure and cardiac arrest in temporal association with </a:t>
            </a:r>
            <a:r>
              <a:rPr lang="en-US" sz="1600" dirty="0" err="1"/>
              <a:t>basiliximab</a:t>
            </a:r>
            <a:r>
              <a:rPr lang="en-US" sz="1600" dirty="0"/>
              <a:t> when used within its </a:t>
            </a:r>
            <a:r>
              <a:rPr lang="en-US" sz="1600" dirty="0" err="1"/>
              <a:t>authorised</a:t>
            </a:r>
            <a:r>
              <a:rPr lang="en-US" sz="1600" dirty="0"/>
              <a:t> indication. </a:t>
            </a:r>
          </a:p>
          <a:p>
            <a:r>
              <a:rPr lang="en-US" sz="1600" dirty="0" smtClean="0"/>
              <a:t>PRAC </a:t>
            </a:r>
            <a:r>
              <a:rPr lang="en-US" sz="1600" dirty="0"/>
              <a:t>agreed the signal needed further investigation. </a:t>
            </a:r>
            <a:endParaRPr lang="en-US" sz="1600" dirty="0" smtClean="0"/>
          </a:p>
          <a:p>
            <a:endParaRPr lang="en-US" sz="1600" dirty="0"/>
          </a:p>
          <a:p>
            <a:endParaRPr lang="en-US" sz="1600" dirty="0" smtClean="0"/>
          </a:p>
          <a:p>
            <a:pPr marL="457200" lvl="1" indent="0" algn="just">
              <a:buNone/>
            </a:pPr>
            <a:endParaRPr lang="en-US" sz="1600" dirty="0" smtClean="0"/>
          </a:p>
          <a:p>
            <a:pPr marL="457200" lvl="1" indent="0" algn="just">
              <a:buNone/>
            </a:pPr>
            <a:endParaRPr lang="en-US" sz="1600" dirty="0"/>
          </a:p>
          <a:p>
            <a:pPr marL="457200" lvl="1" indent="0" algn="just">
              <a:buNone/>
            </a:pPr>
            <a:endParaRPr lang="en-US" sz="1100" dirty="0" smtClean="0"/>
          </a:p>
          <a:p>
            <a:pPr marL="457200" lvl="1" indent="0" algn="just">
              <a:buNone/>
            </a:pPr>
            <a:r>
              <a:rPr lang="en-US" sz="1100" dirty="0" err="1" smtClean="0"/>
              <a:t>Georgy</a:t>
            </a:r>
            <a:r>
              <a:rPr lang="en-US" sz="1100" dirty="0" smtClean="0"/>
              <a:t> </a:t>
            </a:r>
            <a:r>
              <a:rPr lang="en-US" sz="1100" dirty="0" err="1" smtClean="0"/>
              <a:t>Genov</a:t>
            </a:r>
            <a:r>
              <a:rPr lang="en-US" sz="1100" dirty="0" smtClean="0"/>
              <a:t>, EMA, </a:t>
            </a:r>
            <a:r>
              <a:rPr lang="en-US" sz="1100" dirty="0"/>
              <a:t>DIA </a:t>
            </a:r>
            <a:r>
              <a:rPr lang="en-US" sz="1100" dirty="0" err="1"/>
              <a:t>EuroMeeting</a:t>
            </a:r>
            <a:r>
              <a:rPr lang="en-US" sz="1100" dirty="0"/>
              <a:t> 2014</a:t>
            </a:r>
          </a:p>
          <a:p>
            <a:pPr marL="457200" lvl="1" indent="0" algn="just">
              <a:buNone/>
            </a:pPr>
            <a:endParaRPr lang="en-US" sz="11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Off label use - Example</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1616699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043608" y="1340768"/>
            <a:ext cx="7632700" cy="4536504"/>
          </a:xfrm>
        </p:spPr>
        <p:txBody>
          <a:bodyPr/>
          <a:lstStyle/>
          <a:p>
            <a:pPr marL="0" indent="0">
              <a:buNone/>
            </a:pPr>
            <a:r>
              <a:rPr lang="en-US" sz="2000" dirty="0" err="1" smtClean="0"/>
              <a:t>Basiliximab</a:t>
            </a:r>
            <a:r>
              <a:rPr lang="en-US" sz="2000" dirty="0" smtClean="0"/>
              <a:t> </a:t>
            </a:r>
            <a:r>
              <a:rPr lang="en-US" sz="2000" dirty="0"/>
              <a:t>– SIMULECT (CAP) </a:t>
            </a:r>
            <a:r>
              <a:rPr lang="en-US" sz="2000" dirty="0" smtClean="0"/>
              <a:t> </a:t>
            </a:r>
          </a:p>
          <a:p>
            <a:pPr marL="0" indent="0">
              <a:buNone/>
            </a:pPr>
            <a:r>
              <a:rPr lang="en-US" sz="2000" dirty="0" smtClean="0"/>
              <a:t>Cardiovascular </a:t>
            </a:r>
            <a:r>
              <a:rPr lang="en-US" sz="2000" dirty="0"/>
              <a:t>instability resulting in fatal outcome in association with off-label use in cardiac transplantation </a:t>
            </a:r>
            <a:endParaRPr lang="en-US" sz="2000" dirty="0" smtClean="0"/>
          </a:p>
          <a:p>
            <a:r>
              <a:rPr lang="en-US" sz="1600" dirty="0" smtClean="0"/>
              <a:t>Feb </a:t>
            </a:r>
            <a:r>
              <a:rPr lang="en-US" sz="1600" dirty="0"/>
              <a:t>2013 PRAC: MAH requested to perform a cumulative analysis of all cases describing thromboembolic events, rhythm disorders (e.g. arrhythmia, </a:t>
            </a:r>
            <a:r>
              <a:rPr lang="en-US" sz="1600" dirty="0" err="1"/>
              <a:t>bradycardia</a:t>
            </a:r>
            <a:r>
              <a:rPr lang="en-US" sz="1600" dirty="0"/>
              <a:t>), or cardiac failure/insufficiency. </a:t>
            </a:r>
          </a:p>
          <a:p>
            <a:r>
              <a:rPr lang="en-US" sz="1600" dirty="0" smtClean="0"/>
              <a:t>May </a:t>
            </a:r>
            <a:r>
              <a:rPr lang="en-US" sz="1600" dirty="0"/>
              <a:t>2013 PRAC: MAH requested to submit an additional analysis with regard to cardiac events which occurred within 48 h after </a:t>
            </a:r>
            <a:r>
              <a:rPr lang="en-US" sz="1600" dirty="0" err="1"/>
              <a:t>basiliximab</a:t>
            </a:r>
            <a:r>
              <a:rPr lang="en-US" sz="1600" dirty="0"/>
              <a:t> administration and a refined analysis of safety and efficacy in heart transplantation from all clinical trials. </a:t>
            </a:r>
          </a:p>
          <a:p>
            <a:r>
              <a:rPr lang="en-US" sz="1600" dirty="0" smtClean="0"/>
              <a:t>Feb </a:t>
            </a:r>
            <a:r>
              <a:rPr lang="en-US" sz="1600" dirty="0"/>
              <a:t>2014 PRAC: MAH requested to submit within 2 months </a:t>
            </a:r>
          </a:p>
          <a:p>
            <a:pPr lvl="1"/>
            <a:r>
              <a:rPr lang="en-US" sz="1600" dirty="0" smtClean="0"/>
              <a:t>proposal </a:t>
            </a:r>
            <a:r>
              <a:rPr lang="en-US" sz="1600" dirty="0"/>
              <a:t>of active communication </a:t>
            </a:r>
          </a:p>
          <a:p>
            <a:pPr lvl="1"/>
            <a:r>
              <a:rPr lang="en-US" sz="1600" dirty="0" smtClean="0"/>
              <a:t>variation </a:t>
            </a:r>
            <a:r>
              <a:rPr lang="en-US" sz="1600" dirty="0"/>
              <a:t>application to update the SPC </a:t>
            </a:r>
          </a:p>
          <a:p>
            <a:r>
              <a:rPr lang="en-US" sz="1600" dirty="0"/>
              <a:t>in order to inform cardiac surgeons of the lack of </a:t>
            </a:r>
            <a:r>
              <a:rPr lang="en-US" sz="1600" dirty="0" err="1"/>
              <a:t>favourable</a:t>
            </a:r>
            <a:r>
              <a:rPr lang="en-US" sz="1600" dirty="0"/>
              <a:t> efficacy and safety data in the available clinical trials conducted in off-label heart transplantation. </a:t>
            </a:r>
          </a:p>
          <a:p>
            <a:pPr marL="457200" lvl="1" indent="0" algn="just">
              <a:buNone/>
            </a:pPr>
            <a:endParaRPr lang="en-US" sz="1600" dirty="0"/>
          </a:p>
          <a:p>
            <a:pPr marL="457200" lvl="1" indent="0" algn="just">
              <a:buNone/>
            </a:pPr>
            <a:r>
              <a:rPr lang="en-US" sz="1100" dirty="0" err="1" smtClean="0"/>
              <a:t>Georgy</a:t>
            </a:r>
            <a:r>
              <a:rPr lang="en-US" sz="1100" dirty="0" smtClean="0"/>
              <a:t> </a:t>
            </a:r>
            <a:r>
              <a:rPr lang="en-US" sz="1100" dirty="0" err="1" smtClean="0"/>
              <a:t>Genov</a:t>
            </a:r>
            <a:r>
              <a:rPr lang="en-US" sz="1100" dirty="0" smtClean="0"/>
              <a:t>, EMA, </a:t>
            </a:r>
            <a:r>
              <a:rPr lang="en-US" sz="1100" dirty="0"/>
              <a:t>DIA </a:t>
            </a:r>
            <a:r>
              <a:rPr lang="en-US" sz="1100" dirty="0" err="1"/>
              <a:t>EuroMeeting</a:t>
            </a:r>
            <a:r>
              <a:rPr lang="en-US" sz="1100" dirty="0"/>
              <a:t> 2014</a:t>
            </a:r>
          </a:p>
          <a:p>
            <a:pPr marL="457200" lvl="1" indent="0" algn="just">
              <a:buNone/>
            </a:pPr>
            <a:endParaRPr lang="en-US" sz="11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Off label use - Example</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279469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043608" y="1340768"/>
            <a:ext cx="7632700" cy="4536504"/>
          </a:xfrm>
        </p:spPr>
        <p:txBody>
          <a:bodyPr/>
          <a:lstStyle/>
          <a:p>
            <a:pPr marL="0" indent="0">
              <a:buNone/>
            </a:pPr>
            <a:r>
              <a:rPr lang="en-US" sz="2000" dirty="0" err="1" smtClean="0"/>
              <a:t>Basiliximab</a:t>
            </a:r>
            <a:r>
              <a:rPr lang="en-US" sz="2000" dirty="0" smtClean="0"/>
              <a:t> </a:t>
            </a:r>
            <a:r>
              <a:rPr lang="en-US" sz="2000" dirty="0"/>
              <a:t>– SIMULECT (CAP) </a:t>
            </a:r>
            <a:r>
              <a:rPr lang="en-US" sz="2000" dirty="0" smtClean="0"/>
              <a:t> </a:t>
            </a:r>
          </a:p>
          <a:p>
            <a:pPr marL="0" indent="0">
              <a:buNone/>
            </a:pPr>
            <a:r>
              <a:rPr lang="en-US" sz="2000" dirty="0" smtClean="0"/>
              <a:t>Cardiovascular </a:t>
            </a:r>
            <a:r>
              <a:rPr lang="en-US" sz="2000" dirty="0"/>
              <a:t>instability resulting in fatal outcome in association with off-label use in cardiac transplantation </a:t>
            </a:r>
            <a:endParaRPr lang="en-US" sz="2000" dirty="0" smtClean="0"/>
          </a:p>
          <a:p>
            <a:r>
              <a:rPr lang="en-US" sz="1600" dirty="0" smtClean="0"/>
              <a:t>Result</a:t>
            </a:r>
            <a:r>
              <a:rPr lang="en-US" sz="1600" dirty="0"/>
              <a:t>: new warning added in SmPC section </a:t>
            </a:r>
            <a:r>
              <a:rPr lang="en-US" sz="1600" dirty="0" smtClean="0"/>
              <a:t>4.4</a:t>
            </a:r>
          </a:p>
          <a:p>
            <a:pPr marL="355600" indent="0">
              <a:buNone/>
            </a:pPr>
            <a:r>
              <a:rPr lang="en-US" sz="1600" i="1" u="sng" dirty="0" smtClean="0"/>
              <a:t>Use </a:t>
            </a:r>
            <a:r>
              <a:rPr lang="en-US" sz="1600" i="1" u="sng" dirty="0"/>
              <a:t>in heart transplantation </a:t>
            </a:r>
            <a:endParaRPr lang="en-US" sz="1600" i="1" u="sng" dirty="0" smtClean="0"/>
          </a:p>
          <a:p>
            <a:pPr marL="355600" indent="0">
              <a:buNone/>
            </a:pPr>
            <a:r>
              <a:rPr lang="en-US" sz="1600" i="1" dirty="0" smtClean="0"/>
              <a:t>The </a:t>
            </a:r>
            <a:r>
              <a:rPr lang="en-US" sz="1600" i="1" dirty="0"/>
              <a:t>efficacy and safety of </a:t>
            </a:r>
            <a:r>
              <a:rPr lang="en-US" sz="1600" i="1" dirty="0" err="1"/>
              <a:t>Simulect</a:t>
            </a:r>
            <a:r>
              <a:rPr lang="en-US" sz="1600" i="1" dirty="0"/>
              <a:t> for the prophylaxis of acute rejection in recipients of solid organ allografts other than renal have not been demonstrated. In several small clinical trials in heart transplant recipients, serious cardiac adverse events such as cardiac arrest (2.2%), atrial flutter (1.9%) and palpitations (1.4%) have been reported more frequently with </a:t>
            </a:r>
            <a:r>
              <a:rPr lang="en-US" sz="1600" i="1" dirty="0" err="1"/>
              <a:t>Simulect</a:t>
            </a:r>
            <a:r>
              <a:rPr lang="en-US" sz="1600" i="1" dirty="0"/>
              <a:t> than with other induction agents. </a:t>
            </a:r>
            <a:endParaRPr lang="en-US" sz="1600" dirty="0"/>
          </a:p>
          <a:p>
            <a:r>
              <a:rPr lang="en-US" sz="1600" dirty="0" smtClean="0"/>
              <a:t>DHPC </a:t>
            </a:r>
            <a:r>
              <a:rPr lang="en-US" sz="1600" dirty="0"/>
              <a:t>requested by CHMP to remind cardiac surgeons and physicians in EU heart transplant </a:t>
            </a:r>
            <a:r>
              <a:rPr lang="en-US" sz="1600" dirty="0" err="1"/>
              <a:t>centres</a:t>
            </a:r>
            <a:r>
              <a:rPr lang="en-US" sz="1600" dirty="0"/>
              <a:t> that </a:t>
            </a:r>
            <a:r>
              <a:rPr lang="en-US" sz="1600" dirty="0" err="1"/>
              <a:t>Simulect</a:t>
            </a:r>
            <a:r>
              <a:rPr lang="en-US" sz="1600" dirty="0"/>
              <a:t> is indicated only for the prophylaxis of acute organ rejection in de novo allogeneic renal transplantation. </a:t>
            </a:r>
          </a:p>
          <a:p>
            <a:pPr marL="457200" lvl="1" indent="0" algn="just">
              <a:buNone/>
            </a:pPr>
            <a:endParaRPr lang="en-US" sz="1600" dirty="0"/>
          </a:p>
          <a:p>
            <a:pPr marL="457200" lvl="1" indent="0" algn="just">
              <a:buNone/>
            </a:pPr>
            <a:endParaRPr lang="en-US" sz="1100" dirty="0" smtClean="0"/>
          </a:p>
          <a:p>
            <a:pPr marL="457200" lvl="1" indent="0" algn="just">
              <a:buNone/>
            </a:pPr>
            <a:endParaRPr lang="en-US" sz="1100" dirty="0"/>
          </a:p>
          <a:p>
            <a:pPr marL="457200" lvl="1" indent="0" algn="just">
              <a:buNone/>
            </a:pPr>
            <a:r>
              <a:rPr lang="en-US" sz="1100" dirty="0" err="1" smtClean="0"/>
              <a:t>Georgy</a:t>
            </a:r>
            <a:r>
              <a:rPr lang="en-US" sz="1100" dirty="0" smtClean="0"/>
              <a:t> </a:t>
            </a:r>
            <a:r>
              <a:rPr lang="en-US" sz="1100" dirty="0" err="1" smtClean="0"/>
              <a:t>Genov</a:t>
            </a:r>
            <a:r>
              <a:rPr lang="en-US" sz="1100" dirty="0" smtClean="0"/>
              <a:t>, EMA, </a:t>
            </a:r>
            <a:r>
              <a:rPr lang="en-US" sz="1100" dirty="0"/>
              <a:t>DIA </a:t>
            </a:r>
            <a:r>
              <a:rPr lang="en-US" sz="1100" dirty="0" err="1"/>
              <a:t>EuroMeeting</a:t>
            </a:r>
            <a:r>
              <a:rPr lang="en-US" sz="1100" dirty="0"/>
              <a:t> 2014</a:t>
            </a:r>
          </a:p>
          <a:p>
            <a:pPr marL="457200" lvl="1" indent="0" algn="just">
              <a:buNone/>
            </a:pPr>
            <a:endParaRPr lang="en-US" sz="11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Off label use - Example</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736035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Off label use – patient’s view</a:t>
            </a:r>
            <a:endParaRPr lang="en-US" sz="4000" dirty="0">
              <a:latin typeface="Candara"/>
              <a:cs typeface="Candara"/>
            </a:endParaRPr>
          </a:p>
        </p:txBody>
      </p:sp>
      <p:pic>
        <p:nvPicPr>
          <p:cNvPr id="4" name="Content Placeholder 3" descr="Screen Shot 2015-07-30 at 21.45.55.png"/>
          <p:cNvPicPr>
            <a:picLocks noGrp="1" noChangeAspect="1"/>
          </p:cNvPicPr>
          <p:nvPr>
            <p:ph idx="1"/>
          </p:nvPr>
        </p:nvPicPr>
        <p:blipFill>
          <a:blip r:embed="rId3">
            <a:extLst>
              <a:ext uri="{28A0092B-C50C-407E-A947-70E740481C1C}">
                <a14:useLocalDpi xmlns:a14="http://schemas.microsoft.com/office/drawing/2010/main" val="0"/>
              </a:ext>
            </a:extLst>
          </a:blip>
          <a:srcRect t="-29597" b="-29597"/>
          <a:stretch>
            <a:fillRect/>
          </a:stretch>
        </p:blipFill>
        <p:spPr>
          <a:xfrm>
            <a:off x="899592" y="620688"/>
            <a:ext cx="7344816" cy="3990090"/>
          </a:xfrm>
        </p:spPr>
      </p:pic>
      <p:sp>
        <p:nvSpPr>
          <p:cNvPr id="7" name="TextBox 6"/>
          <p:cNvSpPr txBox="1"/>
          <p:nvPr/>
        </p:nvSpPr>
        <p:spPr>
          <a:xfrm>
            <a:off x="1835696" y="5589240"/>
            <a:ext cx="3942305" cy="276999"/>
          </a:xfrm>
          <a:prstGeom prst="rect">
            <a:avLst/>
          </a:prstGeom>
          <a:noFill/>
        </p:spPr>
        <p:txBody>
          <a:bodyPr wrap="none" rtlCol="0">
            <a:spAutoFit/>
          </a:bodyPr>
          <a:lstStyle/>
          <a:p>
            <a:r>
              <a:rPr lang="en-US" sz="1200" dirty="0" smtClean="0">
                <a:latin typeface="Candara"/>
                <a:cs typeface="Candara"/>
              </a:rPr>
              <a:t>Rob Camp, </a:t>
            </a:r>
            <a:r>
              <a:rPr lang="en-US" sz="1200" dirty="0" err="1" smtClean="0">
                <a:latin typeface="Candara"/>
                <a:cs typeface="Candara"/>
              </a:rPr>
              <a:t>EuroRDis</a:t>
            </a:r>
            <a:r>
              <a:rPr lang="en-US" sz="1200" dirty="0" smtClean="0">
                <a:latin typeface="Candara"/>
                <a:cs typeface="Candara"/>
              </a:rPr>
              <a:t> Survey results, DIA </a:t>
            </a:r>
            <a:r>
              <a:rPr lang="en-US" sz="1200" dirty="0" err="1" smtClean="0">
                <a:latin typeface="Candara"/>
                <a:cs typeface="Candara"/>
              </a:rPr>
              <a:t>EuroMeeting</a:t>
            </a:r>
            <a:r>
              <a:rPr lang="en-US" sz="1200" dirty="0" smtClean="0">
                <a:latin typeface="Candara"/>
                <a:cs typeface="Candara"/>
              </a:rPr>
              <a:t> 2014</a:t>
            </a:r>
            <a:endParaRPr lang="en-US" sz="1200" dirty="0">
              <a:latin typeface="Candara"/>
              <a:cs typeface="Candara"/>
            </a:endParaRPr>
          </a:p>
        </p:txBody>
      </p:sp>
      <p:pic>
        <p:nvPicPr>
          <p:cNvPr id="8" name="Picture 7" descr="Screen Shot 2015-07-30 at 21.47.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3933056"/>
            <a:ext cx="5254352" cy="1582325"/>
          </a:xfrm>
          <a:prstGeom prst="rect">
            <a:avLst/>
          </a:prstGeom>
        </p:spPr>
      </p:pic>
      <p:sp>
        <p:nvSpPr>
          <p:cNvPr id="11"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2"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3"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4216052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OMICS International Conferences</a:t>
            </a:r>
          </a:p>
        </p:txBody>
      </p:sp>
      <p:sp>
        <p:nvSpPr>
          <p:cNvPr id="3" name="Content Placeholder 2"/>
          <p:cNvSpPr>
            <a:spLocks noGrp="1"/>
          </p:cNvSpPr>
          <p:nvPr>
            <p:ph idx="1"/>
          </p:nvPr>
        </p:nvSpPr>
        <p:spPr>
          <a:xfrm>
            <a:off x="448965" y="1291130"/>
            <a:ext cx="8237835" cy="4835033"/>
          </a:xfrm>
        </p:spPr>
        <p:txBody>
          <a:bodyPr>
            <a:normAutofit fontScale="92500" lnSpcReduction="10000"/>
          </a:bodyPr>
          <a:lstStyle/>
          <a:p>
            <a:pPr marL="0" indent="0" algn="just">
              <a:buNone/>
            </a:pPr>
            <a:r>
              <a:rPr lang="en-US" sz="2600" dirty="0"/>
              <a:t>OMICS International is a pioneer and leading science event organizer, which publishes around 500 open access journals and conducts over 500 Medical, Clinical, Engineering, Life Sciences, </a:t>
            </a:r>
            <a:r>
              <a:rPr lang="en-US" sz="2600" dirty="0" err="1"/>
              <a:t>Pharma</a:t>
            </a:r>
            <a:r>
              <a:rPr lang="en-US" sz="2600" dirty="0"/>
              <a:t> scientific conferences all over the globe annually with the support of more than 1000 scientific associations and 30,000 editorial board members and 3.5 million followers to its credit.</a:t>
            </a:r>
          </a:p>
          <a:p>
            <a:pPr marL="0" indent="0" algn="just">
              <a:buNone/>
            </a:pPr>
            <a:endParaRPr lang="en-US" sz="2600" dirty="0" smtClean="0"/>
          </a:p>
          <a:p>
            <a:pPr marL="0" indent="0" algn="just">
              <a:buNone/>
            </a:pPr>
            <a:r>
              <a:rPr lang="en-US" sz="2600" dirty="0" smtClean="0"/>
              <a:t>OMICS </a:t>
            </a:r>
            <a:r>
              <a:rPr lang="en-US" sz="2600" dirty="0"/>
              <a:t>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endParaRPr lang="en-US" sz="2600" dirty="0" smtClean="0"/>
          </a:p>
          <a:p>
            <a:endParaRPr lang="en-US" dirty="0"/>
          </a:p>
        </p:txBody>
      </p:sp>
    </p:spTree>
    <p:extLst>
      <p:ext uri="{BB962C8B-B14F-4D97-AF65-F5344CB8AC3E}">
        <p14:creationId xmlns:p14="http://schemas.microsoft.com/office/powerpoint/2010/main" val="3355314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pPr algn="just"/>
            <a:r>
              <a:rPr lang="en-US" sz="1600" dirty="0"/>
              <a:t>There is </a:t>
            </a:r>
            <a:r>
              <a:rPr lang="en-US" sz="1600" b="1" dirty="0"/>
              <a:t>no legal requirement to record </a:t>
            </a:r>
            <a:r>
              <a:rPr lang="en-US" sz="1600" b="1" dirty="0" smtClean="0"/>
              <a:t>reports </a:t>
            </a:r>
            <a:r>
              <a:rPr lang="en-US" sz="1600" dirty="0" smtClean="0"/>
              <a:t>on medication errors or off-label use in </a:t>
            </a:r>
            <a:r>
              <a:rPr lang="en-US" sz="1600" dirty="0"/>
              <a:t>the MAH safety database for </a:t>
            </a:r>
            <a:r>
              <a:rPr lang="en-US" sz="1600" dirty="0" smtClean="0"/>
              <a:t>the </a:t>
            </a:r>
            <a:r>
              <a:rPr lang="en-US" sz="1600" dirty="0"/>
              <a:t>collection of Individual Case Safety Reports (ICSRs). </a:t>
            </a:r>
          </a:p>
          <a:p>
            <a:pPr algn="just"/>
            <a:endParaRPr lang="en-US" sz="1600" dirty="0"/>
          </a:p>
          <a:p>
            <a:pPr algn="just"/>
            <a:r>
              <a:rPr lang="en-US" sz="1600" dirty="0" smtClean="0"/>
              <a:t>There is </a:t>
            </a:r>
            <a:r>
              <a:rPr lang="en-US" sz="1600" b="1" dirty="0" smtClean="0"/>
              <a:t>no legal requirement </a:t>
            </a:r>
            <a:r>
              <a:rPr lang="en-US" sz="1600" b="1" dirty="0"/>
              <a:t>to submit ICSRs </a:t>
            </a:r>
            <a:r>
              <a:rPr lang="en-US" sz="1600" dirty="0"/>
              <a:t>of </a:t>
            </a:r>
            <a:r>
              <a:rPr lang="en-US" sz="1600" dirty="0" smtClean="0"/>
              <a:t>medication errors or off-label </a:t>
            </a:r>
            <a:r>
              <a:rPr lang="en-US" sz="1600" dirty="0"/>
              <a:t>use if not linked to a </a:t>
            </a:r>
            <a:r>
              <a:rPr lang="en-US" sz="1600" dirty="0" smtClean="0"/>
              <a:t>suspected </a:t>
            </a:r>
            <a:r>
              <a:rPr lang="en-US" sz="1600" dirty="0"/>
              <a:t>adverse </a:t>
            </a:r>
            <a:r>
              <a:rPr lang="en-US" sz="1600" dirty="0" smtClean="0"/>
              <a:t>reaction</a:t>
            </a:r>
          </a:p>
          <a:p>
            <a:pPr algn="just"/>
            <a:endParaRPr lang="en-US" sz="1600" dirty="0"/>
          </a:p>
          <a:p>
            <a:pPr algn="just"/>
            <a:r>
              <a:rPr lang="en-US" sz="1600" dirty="0" smtClean="0"/>
              <a:t>However, </a:t>
            </a:r>
            <a:r>
              <a:rPr lang="en-US" sz="1600" dirty="0"/>
              <a:t>the information </a:t>
            </a:r>
            <a:r>
              <a:rPr lang="en-US" sz="1600" b="1" dirty="0"/>
              <a:t>should be collected </a:t>
            </a:r>
            <a:r>
              <a:rPr lang="en-US" sz="1600" dirty="0"/>
              <a:t>for the </a:t>
            </a:r>
            <a:r>
              <a:rPr lang="en-US" sz="1600" dirty="0" smtClean="0"/>
              <a:t>fulfillment </a:t>
            </a:r>
            <a:r>
              <a:rPr lang="en-US" sz="1600" dirty="0"/>
              <a:t>of the </a:t>
            </a:r>
            <a:r>
              <a:rPr lang="en-US" sz="1600" dirty="0" smtClean="0"/>
              <a:t>pharmacovigilance </a:t>
            </a:r>
            <a:r>
              <a:rPr lang="en-US" sz="1600" dirty="0"/>
              <a:t>tasks. In this </a:t>
            </a:r>
            <a:r>
              <a:rPr lang="en-US" sz="1600" dirty="0" smtClean="0"/>
              <a:t>aspect, </a:t>
            </a:r>
            <a:r>
              <a:rPr lang="en-US" sz="1600" dirty="0"/>
              <a:t>appropriate recording mechanisms should </a:t>
            </a:r>
            <a:r>
              <a:rPr lang="en-US" sz="1600" dirty="0" smtClean="0"/>
              <a:t>be </a:t>
            </a:r>
            <a:r>
              <a:rPr lang="en-US" sz="1600" dirty="0"/>
              <a:t>in place to ensure that these reports are considered in signal management </a:t>
            </a:r>
            <a:r>
              <a:rPr lang="en-US" sz="1600" dirty="0" smtClean="0"/>
              <a:t>activities </a:t>
            </a:r>
            <a:r>
              <a:rPr lang="en-US" sz="1600" dirty="0"/>
              <a:t>and included in the RMPs and in the PSURs (as </a:t>
            </a:r>
            <a:r>
              <a:rPr lang="en-US" sz="1600" dirty="0" smtClean="0"/>
              <a:t>necessary).</a:t>
            </a:r>
            <a:endParaRPr lang="en-US" sz="1600" dirty="0"/>
          </a:p>
          <a:p>
            <a:pPr marL="457200" lvl="1" indent="0" algn="just">
              <a:buNone/>
            </a:pPr>
            <a:endParaRPr lang="en-US" sz="1600" dirty="0" smtClean="0"/>
          </a:p>
          <a:p>
            <a:pPr marL="457200" lvl="1" indent="0" algn="just">
              <a:buNone/>
            </a:pPr>
            <a:endParaRPr lang="en-US" sz="1600" dirty="0"/>
          </a:p>
          <a:p>
            <a:pPr marL="457200" lvl="1" indent="0" algn="just">
              <a:buNone/>
            </a:pPr>
            <a:endParaRPr lang="en-US" sz="1600" dirty="0" smtClean="0"/>
          </a:p>
          <a:p>
            <a:pPr marL="457200" lvl="1" indent="0" algn="just">
              <a:buNone/>
            </a:pPr>
            <a:endParaRPr lang="en-US" sz="1600" dirty="0" smtClean="0"/>
          </a:p>
          <a:p>
            <a:pPr marL="457200" lvl="1" indent="0" algn="just">
              <a:buNone/>
            </a:pPr>
            <a:r>
              <a:rPr lang="en-US" sz="1100" dirty="0">
                <a:hlinkClick r:id="rId3"/>
              </a:rPr>
              <a:t>http://</a:t>
            </a:r>
            <a:r>
              <a:rPr lang="en-US" sz="1100" dirty="0" err="1">
                <a:hlinkClick r:id="rId3"/>
              </a:rPr>
              <a:t>www.ema.europa.eu</a:t>
            </a:r>
            <a:r>
              <a:rPr lang="en-US" sz="1100" dirty="0">
                <a:hlinkClick r:id="rId3"/>
              </a:rPr>
              <a:t>/docs/</a:t>
            </a:r>
            <a:r>
              <a:rPr lang="en-US" sz="1100" dirty="0" err="1">
                <a:hlinkClick r:id="rId3"/>
              </a:rPr>
              <a:t>en_GB</a:t>
            </a:r>
            <a:r>
              <a:rPr lang="en-US" sz="1100" dirty="0">
                <a:hlinkClick r:id="rId3"/>
              </a:rPr>
              <a:t>/</a:t>
            </a:r>
            <a:r>
              <a:rPr lang="en-US" sz="1100" dirty="0" err="1">
                <a:hlinkClick r:id="rId3"/>
              </a:rPr>
              <a:t>document_library</a:t>
            </a:r>
            <a:r>
              <a:rPr lang="en-US" sz="1100" dirty="0">
                <a:hlinkClick r:id="rId3"/>
              </a:rPr>
              <a:t>/Presentation/2015/03/WC500184248.pdf</a:t>
            </a:r>
            <a:endParaRPr lang="en-US" sz="11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Data capture Challenges</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94918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5616" y="1412776"/>
            <a:ext cx="7632700" cy="4248150"/>
          </a:xfrm>
        </p:spPr>
        <p:txBody>
          <a:bodyPr/>
          <a:lstStyle/>
          <a:p>
            <a:pPr algn="just"/>
            <a:r>
              <a:rPr lang="en-US" sz="1600" dirty="0" smtClean="0"/>
              <a:t>Case study 1:</a:t>
            </a:r>
          </a:p>
          <a:p>
            <a:pPr marL="358775" indent="0" algn="just">
              <a:buNone/>
            </a:pPr>
            <a:r>
              <a:rPr lang="en-US" sz="1600" dirty="0" smtClean="0"/>
              <a:t>Consumer reports taking drug X for inflammation. The label only states fever and pain.</a:t>
            </a:r>
            <a:endParaRPr lang="en-US" sz="1600" dirty="0"/>
          </a:p>
          <a:p>
            <a:pPr marL="358775" indent="0" algn="just">
              <a:buNone/>
            </a:pPr>
            <a:r>
              <a:rPr lang="en-US" sz="1600" dirty="0" smtClean="0"/>
              <a:t>Code as off label use? Or as misuse? Or as medication error? </a:t>
            </a:r>
          </a:p>
          <a:p>
            <a:pPr marL="358775" indent="0" algn="just">
              <a:buNone/>
            </a:pPr>
            <a:endParaRPr lang="en-US" sz="1600" dirty="0" smtClean="0"/>
          </a:p>
          <a:p>
            <a:pPr algn="just"/>
            <a:r>
              <a:rPr lang="en-US" sz="1600" dirty="0"/>
              <a:t>Case study </a:t>
            </a:r>
            <a:r>
              <a:rPr lang="en-US" sz="1600" dirty="0" smtClean="0"/>
              <a:t>2:</a:t>
            </a:r>
            <a:endParaRPr lang="en-US" sz="1600" dirty="0"/>
          </a:p>
          <a:p>
            <a:pPr marL="358775" indent="0" algn="just">
              <a:buNone/>
            </a:pPr>
            <a:r>
              <a:rPr lang="en-US" sz="1600" dirty="0"/>
              <a:t>Consumer reports taking drug X for </a:t>
            </a:r>
            <a:r>
              <a:rPr lang="en-US" sz="1600" dirty="0" smtClean="0"/>
              <a:t>inflammation as prescribed by his physician. </a:t>
            </a:r>
            <a:r>
              <a:rPr lang="en-US" sz="1600" dirty="0"/>
              <a:t>The label only states fever and pain.</a:t>
            </a:r>
          </a:p>
          <a:p>
            <a:pPr marL="358775" indent="0" algn="just">
              <a:buNone/>
            </a:pPr>
            <a:r>
              <a:rPr lang="en-US" sz="1600" dirty="0"/>
              <a:t>Code as </a:t>
            </a:r>
            <a:r>
              <a:rPr lang="en-US" sz="1600" dirty="0" smtClean="0"/>
              <a:t>off label </a:t>
            </a:r>
            <a:r>
              <a:rPr lang="en-US" sz="1600" dirty="0"/>
              <a:t>use? </a:t>
            </a:r>
            <a:r>
              <a:rPr lang="en-US" sz="1600" dirty="0" smtClean="0"/>
              <a:t>Is this misuse? </a:t>
            </a:r>
            <a:endParaRPr lang="en-US" sz="1600" dirty="0"/>
          </a:p>
          <a:p>
            <a:pPr marL="358775" indent="0" algn="just">
              <a:buNone/>
            </a:pPr>
            <a:endParaRPr lang="en-US" sz="1600" dirty="0"/>
          </a:p>
          <a:p>
            <a:pPr algn="just"/>
            <a:r>
              <a:rPr lang="en-US" sz="1600" dirty="0"/>
              <a:t>Case study 3</a:t>
            </a:r>
            <a:r>
              <a:rPr lang="en-US" sz="1600" dirty="0" smtClean="0"/>
              <a:t>:</a:t>
            </a:r>
            <a:endParaRPr lang="en-US" sz="1600" dirty="0"/>
          </a:p>
          <a:p>
            <a:pPr marL="358775" indent="0" algn="just">
              <a:buNone/>
            </a:pPr>
            <a:r>
              <a:rPr lang="en-US" sz="1600" dirty="0"/>
              <a:t>Consumer reports taking drug </a:t>
            </a:r>
            <a:r>
              <a:rPr lang="en-US" sz="1600" dirty="0" smtClean="0"/>
              <a:t>Z already for 2 months. The label states that the drug should not be taken longer than for 10 days without consulting a physician. </a:t>
            </a:r>
            <a:endParaRPr lang="en-US" sz="1600" dirty="0"/>
          </a:p>
          <a:p>
            <a:pPr marL="358775" indent="0" algn="just">
              <a:buNone/>
            </a:pPr>
            <a:r>
              <a:rPr lang="en-US" sz="1600" dirty="0"/>
              <a:t>Code as </a:t>
            </a:r>
            <a:r>
              <a:rPr lang="en-US" sz="1600" dirty="0" smtClean="0"/>
              <a:t>off label </a:t>
            </a:r>
            <a:r>
              <a:rPr lang="en-US" sz="1600" dirty="0"/>
              <a:t>use? </a:t>
            </a:r>
            <a:r>
              <a:rPr lang="en-US" sz="1600" dirty="0" smtClean="0"/>
              <a:t>Or as Inappropriate duration of drug administration? </a:t>
            </a:r>
            <a:endParaRPr lang="en-US" sz="1600" dirty="0"/>
          </a:p>
          <a:p>
            <a:pPr marL="358775" indent="0" algn="just">
              <a:buNone/>
            </a:pPr>
            <a:endParaRPr lang="en-US" sz="1600" dirty="0"/>
          </a:p>
          <a:p>
            <a:pPr marL="457200" lvl="1" indent="0" algn="just">
              <a:buNone/>
            </a:pPr>
            <a:endParaRPr lang="en-US" sz="1600" dirty="0" smtClean="0"/>
          </a:p>
          <a:p>
            <a:pPr marL="457200" lvl="1" indent="0" algn="just">
              <a:buNone/>
            </a:pPr>
            <a:endParaRPr lang="en-US" sz="1600" dirty="0"/>
          </a:p>
          <a:p>
            <a:pPr marL="457200" lvl="1" indent="0" algn="just">
              <a:buNone/>
            </a:pPr>
            <a:endParaRPr lang="en-US" sz="1600" dirty="0" smtClean="0"/>
          </a:p>
          <a:p>
            <a:pPr marL="457200" lvl="1" indent="0" algn="just">
              <a:buNone/>
            </a:pPr>
            <a:endParaRPr lang="en-US" sz="1600" dirty="0" smtClean="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Data capture Challenges</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1768407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Data capture Challenges</a:t>
            </a:r>
            <a:endParaRPr lang="en-US" sz="4000" dirty="0">
              <a:latin typeface="Candara"/>
              <a:cs typeface="Candara"/>
            </a:endParaRPr>
          </a:p>
        </p:txBody>
      </p:sp>
      <p:pic>
        <p:nvPicPr>
          <p:cNvPr id="4" name="Content Placeholder 3" descr="Screen Shot 2015-07-30 at 21.36.55.png"/>
          <p:cNvPicPr>
            <a:picLocks noGrp="1" noChangeAspect="1"/>
          </p:cNvPicPr>
          <p:nvPr>
            <p:ph idx="1"/>
          </p:nvPr>
        </p:nvPicPr>
        <p:blipFill>
          <a:blip r:embed="rId3">
            <a:extLst>
              <a:ext uri="{28A0092B-C50C-407E-A947-70E740481C1C}">
                <a14:useLocalDpi xmlns:a14="http://schemas.microsoft.com/office/drawing/2010/main" val="0"/>
              </a:ext>
            </a:extLst>
          </a:blip>
          <a:srcRect t="-31846" b="-31846"/>
          <a:stretch>
            <a:fillRect/>
          </a:stretch>
        </p:blipFill>
        <p:spPr>
          <a:xfrm>
            <a:off x="971600" y="1196752"/>
            <a:ext cx="7772400" cy="4114800"/>
          </a:xfrm>
        </p:spPr>
      </p:pic>
      <p:sp>
        <p:nvSpPr>
          <p:cNvPr id="9"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10"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1"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240099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pPr algn="just"/>
            <a:r>
              <a:rPr lang="en-US" sz="1600" dirty="0" smtClean="0"/>
              <a:t>Drug X is indicated for: </a:t>
            </a:r>
          </a:p>
          <a:p>
            <a:pPr lvl="1" algn="just">
              <a:spcBef>
                <a:spcPts val="0"/>
              </a:spcBef>
              <a:buFont typeface="Wingdings" charset="2"/>
              <a:buChar char="§"/>
            </a:pPr>
            <a:r>
              <a:rPr lang="en-US" sz="1600" dirty="0" err="1" smtClean="0"/>
              <a:t>Choriocarcinoma</a:t>
            </a:r>
            <a:r>
              <a:rPr lang="en-US" sz="1600" dirty="0" smtClean="0"/>
              <a:t> </a:t>
            </a:r>
            <a:r>
              <a:rPr lang="en-US" sz="1600" dirty="0"/>
              <a:t>and similar trophoblastic diseases</a:t>
            </a:r>
          </a:p>
          <a:p>
            <a:pPr lvl="1" algn="just">
              <a:spcBef>
                <a:spcPts val="0"/>
              </a:spcBef>
              <a:buFont typeface="Wingdings" charset="2"/>
              <a:buChar char="§"/>
            </a:pPr>
            <a:r>
              <a:rPr lang="en-US" sz="1600" dirty="0" smtClean="0"/>
              <a:t>(Non-Hodgkin’s) Lymphoma</a:t>
            </a:r>
          </a:p>
          <a:p>
            <a:pPr lvl="1" algn="just">
              <a:spcBef>
                <a:spcPts val="0"/>
              </a:spcBef>
              <a:buFont typeface="Wingdings" charset="2"/>
              <a:buChar char="§"/>
            </a:pPr>
            <a:r>
              <a:rPr lang="en-US" sz="1600" dirty="0" smtClean="0"/>
              <a:t>(Acute lymphocytic) </a:t>
            </a:r>
            <a:r>
              <a:rPr lang="en-US" sz="1600" dirty="0" err="1" smtClean="0"/>
              <a:t>Leukaemia</a:t>
            </a:r>
            <a:endParaRPr lang="en-US" sz="1600" dirty="0"/>
          </a:p>
          <a:p>
            <a:pPr lvl="1" algn="just">
              <a:spcBef>
                <a:spcPts val="0"/>
              </a:spcBef>
              <a:buFont typeface="Wingdings" charset="2"/>
              <a:buChar char="§"/>
            </a:pPr>
            <a:r>
              <a:rPr lang="en-US" sz="1600" dirty="0" smtClean="0"/>
              <a:t>Treatment </a:t>
            </a:r>
            <a:r>
              <a:rPr lang="en-US" sz="1600" dirty="0"/>
              <a:t>and prevention of leukemic meningitis</a:t>
            </a:r>
          </a:p>
          <a:p>
            <a:pPr lvl="1" algn="just">
              <a:spcBef>
                <a:spcPts val="0"/>
              </a:spcBef>
              <a:buFont typeface="Wingdings" charset="2"/>
              <a:buChar char="§"/>
            </a:pPr>
            <a:r>
              <a:rPr lang="en-US" sz="1600" dirty="0" err="1" smtClean="0"/>
              <a:t>Osteogenic</a:t>
            </a:r>
            <a:r>
              <a:rPr lang="en-US" sz="1600" dirty="0" smtClean="0"/>
              <a:t> sarcoma</a:t>
            </a:r>
            <a:endParaRPr lang="en-US" sz="1600" dirty="0"/>
          </a:p>
          <a:p>
            <a:pPr lvl="1" algn="just">
              <a:spcBef>
                <a:spcPts val="0"/>
              </a:spcBef>
              <a:buFont typeface="Wingdings" charset="2"/>
              <a:buChar char="§"/>
            </a:pPr>
            <a:r>
              <a:rPr lang="en-US" sz="1600" dirty="0" smtClean="0"/>
              <a:t>Metastatic </a:t>
            </a:r>
            <a:r>
              <a:rPr lang="en-US" sz="1600" dirty="0"/>
              <a:t>or recurrent head and neck cancer</a:t>
            </a:r>
          </a:p>
          <a:p>
            <a:pPr lvl="1" algn="just">
              <a:spcBef>
                <a:spcPts val="0"/>
              </a:spcBef>
              <a:buFont typeface="Wingdings" charset="2"/>
              <a:buChar char="§"/>
            </a:pPr>
            <a:r>
              <a:rPr lang="en-US" sz="1600" dirty="0" smtClean="0"/>
              <a:t>Advanced cancers of urinary bladder</a:t>
            </a:r>
          </a:p>
          <a:p>
            <a:pPr lvl="1" algn="just">
              <a:spcBef>
                <a:spcPts val="0"/>
              </a:spcBef>
              <a:buFont typeface="Wingdings" charset="2"/>
              <a:buChar char="§"/>
            </a:pPr>
            <a:r>
              <a:rPr lang="en-US" sz="1600" dirty="0" smtClean="0"/>
              <a:t>Advanced </a:t>
            </a:r>
            <a:r>
              <a:rPr lang="en-US" sz="1600" dirty="0"/>
              <a:t>mycosis </a:t>
            </a:r>
            <a:r>
              <a:rPr lang="en-US" sz="1600" dirty="0" err="1"/>
              <a:t>fungoïdes</a:t>
            </a:r>
            <a:r>
              <a:rPr lang="en-US" sz="1600" dirty="0"/>
              <a:t> (skin carcinoma</a:t>
            </a:r>
            <a:r>
              <a:rPr lang="en-US" sz="1600" dirty="0" smtClean="0"/>
              <a:t>)</a:t>
            </a:r>
            <a:endParaRPr lang="en-US" sz="1600" dirty="0"/>
          </a:p>
          <a:p>
            <a:pPr lvl="1" algn="just">
              <a:spcBef>
                <a:spcPts val="0"/>
              </a:spcBef>
              <a:buFont typeface="Wingdings" charset="2"/>
              <a:buChar char="§"/>
            </a:pPr>
            <a:r>
              <a:rPr lang="en-US" sz="1600" dirty="0" smtClean="0"/>
              <a:t>Active </a:t>
            </a:r>
            <a:r>
              <a:rPr lang="en-US" sz="1600" dirty="0"/>
              <a:t>rheumatoid arthritis in adult patients,</a:t>
            </a:r>
          </a:p>
          <a:p>
            <a:pPr lvl="1" algn="just">
              <a:spcBef>
                <a:spcPts val="0"/>
              </a:spcBef>
              <a:buFont typeface="Wingdings" charset="2"/>
              <a:buChar char="§"/>
            </a:pPr>
            <a:r>
              <a:rPr lang="en-US" sz="1600" dirty="0" err="1" smtClean="0"/>
              <a:t>Polyarthritic</a:t>
            </a:r>
            <a:r>
              <a:rPr lang="en-US" sz="1600" dirty="0" smtClean="0"/>
              <a:t> </a:t>
            </a:r>
            <a:r>
              <a:rPr lang="en-US" sz="1600" dirty="0"/>
              <a:t>forms of severe, active juvenile idiopathic arthritis, when the response to nonsteroidal anti-inflammatory drugs (NSAIDs) has been inadequate,</a:t>
            </a:r>
          </a:p>
          <a:p>
            <a:pPr lvl="1" algn="just">
              <a:spcBef>
                <a:spcPts val="0"/>
              </a:spcBef>
              <a:buFont typeface="Wingdings" charset="2"/>
              <a:buChar char="§"/>
            </a:pPr>
            <a:r>
              <a:rPr lang="en-US" sz="1600" dirty="0" smtClean="0"/>
              <a:t>Severe </a:t>
            </a:r>
            <a:r>
              <a:rPr lang="en-US" sz="1600" dirty="0"/>
              <a:t>recalcitrant disabling psoriasis, which is not adequately responsive to other forms of </a:t>
            </a:r>
            <a:r>
              <a:rPr lang="en-US" sz="1600" dirty="0" smtClean="0"/>
              <a:t>therapy, </a:t>
            </a:r>
            <a:r>
              <a:rPr lang="en-US" sz="1600" dirty="0"/>
              <a:t>and severe psoriatic arthritis in adult patients.</a:t>
            </a:r>
          </a:p>
          <a:p>
            <a:pPr lvl="1" algn="just">
              <a:spcBef>
                <a:spcPts val="0"/>
              </a:spcBef>
              <a:buFont typeface="Wingdings" charset="2"/>
              <a:buChar char="§"/>
            </a:pPr>
            <a:r>
              <a:rPr lang="en-US" sz="1600" dirty="0" smtClean="0"/>
              <a:t>Mild </a:t>
            </a:r>
            <a:r>
              <a:rPr lang="en-US" sz="1600" dirty="0"/>
              <a:t>to moderate </a:t>
            </a:r>
            <a:r>
              <a:rPr lang="en-US" sz="1600" dirty="0" err="1"/>
              <a:t>Crohn's</a:t>
            </a:r>
            <a:r>
              <a:rPr lang="en-US" sz="1600" dirty="0"/>
              <a:t> disease either alone or in combination with corticosteroids in adult patients refractory or intolerant to </a:t>
            </a:r>
            <a:r>
              <a:rPr lang="en-US" sz="1600" dirty="0" err="1"/>
              <a:t>thiopurines</a:t>
            </a:r>
            <a:r>
              <a:rPr lang="en-US" sz="1600" dirty="0"/>
              <a:t>.</a:t>
            </a:r>
          </a:p>
          <a:p>
            <a:pPr marL="0" indent="0" algn="just">
              <a:spcBef>
                <a:spcPts val="0"/>
              </a:spcBef>
              <a:buNone/>
            </a:pPr>
            <a:endParaRPr lang="en-US" sz="1600" dirty="0"/>
          </a:p>
          <a:p>
            <a:pPr marL="0" lvl="1" indent="0" algn="just">
              <a:spcBef>
                <a:spcPts val="0"/>
              </a:spcBef>
              <a:buNone/>
            </a:pPr>
            <a:endParaRPr lang="en-US" sz="1600" dirty="0"/>
          </a:p>
          <a:p>
            <a:pPr marL="457200" lvl="1" indent="0" algn="just">
              <a:buNone/>
            </a:pPr>
            <a:endParaRPr lang="en-US" sz="1600" dirty="0"/>
          </a:p>
          <a:p>
            <a:pPr marL="457200" lvl="1" indent="0" algn="just">
              <a:buNone/>
            </a:pPr>
            <a:endParaRPr lang="en-US" sz="1600" dirty="0" smtClean="0"/>
          </a:p>
          <a:p>
            <a:pPr marL="457200" lvl="1" indent="0" algn="just">
              <a:buNone/>
            </a:pPr>
            <a:endParaRPr lang="en-US" sz="1600" dirty="0" smtClean="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Signal detection</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294235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pPr algn="just"/>
            <a:r>
              <a:rPr lang="en-US" sz="1600" b="1" dirty="0" smtClean="0"/>
              <a:t>MAH A has Drug X indicated</a:t>
            </a:r>
            <a:r>
              <a:rPr lang="en-US" sz="1600" dirty="0" smtClean="0"/>
              <a:t> for: </a:t>
            </a:r>
          </a:p>
          <a:p>
            <a:pPr lvl="1" algn="just">
              <a:spcBef>
                <a:spcPts val="0"/>
              </a:spcBef>
              <a:buFont typeface="Wingdings" charset="2"/>
              <a:buChar char="§"/>
            </a:pPr>
            <a:r>
              <a:rPr lang="en-US" sz="1400" dirty="0" err="1" smtClean="0"/>
              <a:t>Choriocarcinoma</a:t>
            </a:r>
            <a:r>
              <a:rPr lang="en-US" sz="1400" dirty="0" smtClean="0"/>
              <a:t> </a:t>
            </a:r>
            <a:r>
              <a:rPr lang="en-US" sz="1400" dirty="0"/>
              <a:t>and similar trophoblastic diseases</a:t>
            </a:r>
          </a:p>
          <a:p>
            <a:pPr lvl="1" algn="just">
              <a:spcBef>
                <a:spcPts val="0"/>
              </a:spcBef>
              <a:buFont typeface="Wingdings" charset="2"/>
              <a:buChar char="§"/>
            </a:pPr>
            <a:r>
              <a:rPr lang="en-US" sz="1400" dirty="0" smtClean="0"/>
              <a:t>(Non-Hodgkin’s) Lymphoma</a:t>
            </a:r>
          </a:p>
          <a:p>
            <a:pPr lvl="1" algn="just">
              <a:spcBef>
                <a:spcPts val="0"/>
              </a:spcBef>
              <a:buFont typeface="Wingdings" charset="2"/>
              <a:buChar char="§"/>
            </a:pPr>
            <a:r>
              <a:rPr lang="en-US" sz="1400" dirty="0" smtClean="0"/>
              <a:t>(Acute lymphocytic) </a:t>
            </a:r>
            <a:r>
              <a:rPr lang="en-US" sz="1400" dirty="0" err="1" smtClean="0"/>
              <a:t>Leukaemia</a:t>
            </a:r>
            <a:endParaRPr lang="en-US" sz="1400" dirty="0"/>
          </a:p>
          <a:p>
            <a:pPr lvl="1" algn="just">
              <a:spcBef>
                <a:spcPts val="0"/>
              </a:spcBef>
              <a:buFont typeface="Wingdings" charset="2"/>
              <a:buChar char="§"/>
            </a:pPr>
            <a:r>
              <a:rPr lang="en-US" sz="1400" dirty="0" smtClean="0"/>
              <a:t>Treatment </a:t>
            </a:r>
            <a:r>
              <a:rPr lang="en-US" sz="1400" dirty="0"/>
              <a:t>and prevention of leukemic meningitis</a:t>
            </a:r>
          </a:p>
          <a:p>
            <a:pPr lvl="1" algn="just">
              <a:spcBef>
                <a:spcPts val="0"/>
              </a:spcBef>
              <a:buFont typeface="Wingdings" charset="2"/>
              <a:buChar char="§"/>
            </a:pPr>
            <a:r>
              <a:rPr lang="en-US" sz="1400" dirty="0" err="1" smtClean="0"/>
              <a:t>Osteogenic</a:t>
            </a:r>
            <a:r>
              <a:rPr lang="en-US" sz="1400" dirty="0" smtClean="0"/>
              <a:t> sarcoma</a:t>
            </a:r>
            <a:endParaRPr lang="en-US" sz="1400" dirty="0"/>
          </a:p>
          <a:p>
            <a:pPr lvl="1" algn="just">
              <a:spcBef>
                <a:spcPts val="0"/>
              </a:spcBef>
              <a:buFont typeface="Wingdings" charset="2"/>
              <a:buChar char="§"/>
            </a:pPr>
            <a:r>
              <a:rPr lang="en-US" sz="1400" dirty="0" smtClean="0"/>
              <a:t>Metastatic </a:t>
            </a:r>
            <a:r>
              <a:rPr lang="en-US" sz="1400" dirty="0"/>
              <a:t>or recurrent head and neck cancer</a:t>
            </a:r>
          </a:p>
          <a:p>
            <a:pPr lvl="1" algn="just">
              <a:spcBef>
                <a:spcPts val="0"/>
              </a:spcBef>
              <a:buFont typeface="Wingdings" charset="2"/>
              <a:buChar char="§"/>
            </a:pPr>
            <a:r>
              <a:rPr lang="en-US" sz="1400" dirty="0" smtClean="0"/>
              <a:t>Advanced cancers of urinary bladder</a:t>
            </a:r>
          </a:p>
          <a:p>
            <a:pPr lvl="1" algn="just">
              <a:spcBef>
                <a:spcPts val="0"/>
              </a:spcBef>
              <a:buFont typeface="Wingdings" charset="2"/>
              <a:buChar char="§"/>
            </a:pPr>
            <a:r>
              <a:rPr lang="en-US" sz="1400" dirty="0" smtClean="0"/>
              <a:t>Advanced </a:t>
            </a:r>
            <a:r>
              <a:rPr lang="en-US" sz="1400" dirty="0"/>
              <a:t>mycosis </a:t>
            </a:r>
            <a:r>
              <a:rPr lang="en-US" sz="1400" dirty="0" err="1"/>
              <a:t>fungoïdes</a:t>
            </a:r>
            <a:r>
              <a:rPr lang="en-US" sz="1400" dirty="0"/>
              <a:t> (skin carcinoma</a:t>
            </a:r>
            <a:r>
              <a:rPr lang="en-US" sz="1400" dirty="0" smtClean="0"/>
              <a:t>)</a:t>
            </a:r>
            <a:endParaRPr lang="en-US" sz="1400" dirty="0"/>
          </a:p>
          <a:p>
            <a:pPr lvl="1" algn="just">
              <a:spcBef>
                <a:spcPts val="0"/>
              </a:spcBef>
              <a:buFont typeface="Wingdings" charset="2"/>
              <a:buChar char="§"/>
            </a:pPr>
            <a:r>
              <a:rPr lang="en-US" sz="1400" b="1" dirty="0" smtClean="0"/>
              <a:t>Active </a:t>
            </a:r>
            <a:r>
              <a:rPr lang="en-US" sz="1400" b="1" dirty="0"/>
              <a:t>rheumatoid arthritis in adult patients,</a:t>
            </a:r>
          </a:p>
          <a:p>
            <a:pPr lvl="1" algn="just">
              <a:spcBef>
                <a:spcPts val="0"/>
              </a:spcBef>
              <a:buFont typeface="Wingdings" charset="2"/>
              <a:buChar char="§"/>
            </a:pPr>
            <a:r>
              <a:rPr lang="en-US" sz="1400" b="1" dirty="0" err="1" smtClean="0"/>
              <a:t>Polyarthritic</a:t>
            </a:r>
            <a:r>
              <a:rPr lang="en-US" sz="1400" b="1" dirty="0" smtClean="0"/>
              <a:t> </a:t>
            </a:r>
            <a:r>
              <a:rPr lang="en-US" sz="1400" b="1" dirty="0"/>
              <a:t>forms of severe, active juvenile idiopathic arthritis, when the response to nonsteroidal anti-inflammatory drugs (NSAIDs) has been inadequate,</a:t>
            </a:r>
          </a:p>
          <a:p>
            <a:pPr lvl="1" algn="just">
              <a:spcBef>
                <a:spcPts val="0"/>
              </a:spcBef>
              <a:buFont typeface="Wingdings" charset="2"/>
              <a:buChar char="§"/>
            </a:pPr>
            <a:r>
              <a:rPr lang="en-US" sz="1400" b="1" dirty="0" smtClean="0"/>
              <a:t>Severe </a:t>
            </a:r>
            <a:r>
              <a:rPr lang="en-US" sz="1400" b="1" dirty="0"/>
              <a:t>recalcitrant disabling psoriasis, which is not adequately responsive to other forms of </a:t>
            </a:r>
            <a:r>
              <a:rPr lang="en-US" sz="1400" b="1" dirty="0" smtClean="0"/>
              <a:t>therapy, </a:t>
            </a:r>
            <a:r>
              <a:rPr lang="en-US" sz="1400" b="1" dirty="0"/>
              <a:t>and severe psoriatic arthritis in adult patients.</a:t>
            </a:r>
          </a:p>
          <a:p>
            <a:pPr lvl="1" algn="just">
              <a:spcBef>
                <a:spcPts val="0"/>
              </a:spcBef>
              <a:buFont typeface="Wingdings" charset="2"/>
              <a:buChar char="§"/>
            </a:pPr>
            <a:r>
              <a:rPr lang="en-US" sz="1400" dirty="0" smtClean="0"/>
              <a:t>Mild </a:t>
            </a:r>
            <a:r>
              <a:rPr lang="en-US" sz="1400" dirty="0"/>
              <a:t>to moderate </a:t>
            </a:r>
            <a:r>
              <a:rPr lang="en-US" sz="1400" dirty="0" err="1"/>
              <a:t>Crohn's</a:t>
            </a:r>
            <a:r>
              <a:rPr lang="en-US" sz="1400" dirty="0"/>
              <a:t> disease either alone or in combination with corticosteroids in adult patients refractory or intolerant to </a:t>
            </a:r>
            <a:r>
              <a:rPr lang="en-US" sz="1400" dirty="0" err="1"/>
              <a:t>thiopurines</a:t>
            </a:r>
            <a:r>
              <a:rPr lang="en-US" sz="1400" dirty="0"/>
              <a:t>.</a:t>
            </a:r>
          </a:p>
          <a:p>
            <a:pPr marL="0" indent="0" algn="just">
              <a:spcBef>
                <a:spcPts val="0"/>
              </a:spcBef>
              <a:buNone/>
            </a:pPr>
            <a:endParaRPr lang="en-US" sz="1600" dirty="0"/>
          </a:p>
          <a:p>
            <a:pPr marL="0" lvl="1" indent="0" algn="just">
              <a:spcBef>
                <a:spcPts val="0"/>
              </a:spcBef>
              <a:buNone/>
            </a:pPr>
            <a:endParaRPr lang="en-US" sz="1600" dirty="0"/>
          </a:p>
          <a:p>
            <a:pPr marL="457200" lvl="1" indent="0" algn="just">
              <a:buNone/>
            </a:pPr>
            <a:endParaRPr lang="en-US" sz="1600" dirty="0"/>
          </a:p>
          <a:p>
            <a:pPr marL="457200" lvl="1" indent="0" algn="just">
              <a:buNone/>
            </a:pPr>
            <a:endParaRPr lang="en-US" sz="1600" dirty="0" smtClean="0"/>
          </a:p>
          <a:p>
            <a:pPr marL="457200" lvl="1" indent="0" algn="just">
              <a:buNone/>
            </a:pPr>
            <a:endParaRPr lang="en-US" sz="1600" dirty="0" smtClean="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Signal detection</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2639563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pPr algn="just"/>
            <a:r>
              <a:rPr lang="en-US" sz="1600" dirty="0"/>
              <a:t>MAHs would consider a certain report differently depending on their own </a:t>
            </a:r>
            <a:r>
              <a:rPr lang="en-US" sz="1600" dirty="0" smtClean="0"/>
              <a:t>label, therefore the same report on a certain ADRs may be reported as associated with </a:t>
            </a:r>
            <a:r>
              <a:rPr lang="en-US" sz="1600" dirty="0"/>
              <a:t>off-label </a:t>
            </a:r>
            <a:r>
              <a:rPr lang="en-US" sz="1600" dirty="0" smtClean="0"/>
              <a:t>use. </a:t>
            </a:r>
          </a:p>
          <a:p>
            <a:pPr algn="just"/>
            <a:endParaRPr lang="en-US" sz="1600" dirty="0"/>
          </a:p>
          <a:p>
            <a:pPr algn="just"/>
            <a:r>
              <a:rPr lang="en-US" sz="1600" dirty="0"/>
              <a:t>Particular issue for literature publications</a:t>
            </a:r>
            <a:r>
              <a:rPr lang="en-US" sz="1600" dirty="0" smtClean="0"/>
              <a:t>!</a:t>
            </a:r>
            <a:endParaRPr lang="en-US" sz="1600" dirty="0"/>
          </a:p>
          <a:p>
            <a:pPr algn="just"/>
            <a:endParaRPr lang="en-US" sz="1600" dirty="0" smtClean="0"/>
          </a:p>
          <a:p>
            <a:pPr algn="just"/>
            <a:r>
              <a:rPr lang="en-US" sz="1600" dirty="0" smtClean="0"/>
              <a:t>How to conduct signal detection for off label use in larger databases, if for MAH A, several indications are considered off label that are “in-label” for other MAHs?</a:t>
            </a:r>
          </a:p>
          <a:p>
            <a:pPr algn="just"/>
            <a:endParaRPr lang="en-US" sz="1600" dirty="0"/>
          </a:p>
          <a:p>
            <a:pPr algn="just"/>
            <a:r>
              <a:rPr lang="en-US" sz="1600" dirty="0" smtClean="0"/>
              <a:t>MAHs need to have a policy in place on how to code certain adverse events (make use of </a:t>
            </a:r>
            <a:r>
              <a:rPr lang="en-US" sz="1600" dirty="0" err="1" smtClean="0"/>
              <a:t>MedDRA</a:t>
            </a:r>
            <a:r>
              <a:rPr lang="en-US" sz="1600" dirty="0" smtClean="0"/>
              <a:t> Points to Consider documentation)!</a:t>
            </a:r>
          </a:p>
          <a:p>
            <a:pPr algn="just"/>
            <a:endParaRPr lang="en-US" sz="1600" dirty="0"/>
          </a:p>
          <a:p>
            <a:pPr algn="just"/>
            <a:endParaRPr lang="en-US" sz="1600" dirty="0"/>
          </a:p>
          <a:p>
            <a:pPr algn="just"/>
            <a:endParaRPr lang="en-US" sz="1600" dirty="0"/>
          </a:p>
          <a:p>
            <a:pPr algn="just"/>
            <a:endParaRPr lang="en-US" sz="1600" dirty="0"/>
          </a:p>
          <a:p>
            <a:pPr algn="just"/>
            <a:endParaRPr lang="en-US" sz="1400" dirty="0"/>
          </a:p>
          <a:p>
            <a:pPr marL="0" indent="0" algn="just">
              <a:spcBef>
                <a:spcPts val="0"/>
              </a:spcBef>
              <a:buNone/>
            </a:pPr>
            <a:endParaRPr lang="en-US" sz="1600" dirty="0"/>
          </a:p>
          <a:p>
            <a:pPr marL="0" lvl="1" indent="0" algn="just">
              <a:spcBef>
                <a:spcPts val="0"/>
              </a:spcBef>
              <a:buNone/>
            </a:pPr>
            <a:endParaRPr lang="en-US" sz="1600" dirty="0"/>
          </a:p>
          <a:p>
            <a:pPr marL="457200" lvl="1" indent="0" algn="just">
              <a:buNone/>
            </a:pPr>
            <a:endParaRPr lang="en-US" sz="1600" dirty="0"/>
          </a:p>
          <a:p>
            <a:pPr marL="457200" lvl="1" indent="0" algn="just">
              <a:buNone/>
            </a:pPr>
            <a:endParaRPr lang="en-US" sz="1600" dirty="0" smtClean="0"/>
          </a:p>
          <a:p>
            <a:pPr marL="457200" lvl="1" indent="0" algn="just">
              <a:buNone/>
            </a:pPr>
            <a:endParaRPr lang="en-US" sz="1600" dirty="0" smtClean="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Signal detection</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862505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pPr algn="just"/>
            <a:r>
              <a:rPr lang="en-US" sz="1600" dirty="0" smtClean="0"/>
              <a:t>At the time of obtaining the MA, the safety data collected defines the label and intended use. </a:t>
            </a:r>
          </a:p>
          <a:p>
            <a:pPr algn="just"/>
            <a:endParaRPr lang="en-US" sz="1600" dirty="0"/>
          </a:p>
          <a:p>
            <a:pPr algn="just"/>
            <a:r>
              <a:rPr lang="en-US" sz="1600" dirty="0" smtClean="0"/>
              <a:t>Post-marketing, health care providers or consumers may not use your product according to the label: medication error or off-label use (/misuse)</a:t>
            </a:r>
          </a:p>
          <a:p>
            <a:pPr algn="just"/>
            <a:endParaRPr lang="en-US" sz="1600" dirty="0"/>
          </a:p>
          <a:p>
            <a:pPr algn="just"/>
            <a:r>
              <a:rPr lang="en-US" sz="1600" dirty="0" smtClean="0"/>
              <a:t>From the reported information, it may not always be easy to distinguish between the unintentional medication error from the intentional off-label/misuse, so what is the specific issue? (if any…). </a:t>
            </a:r>
          </a:p>
          <a:p>
            <a:pPr algn="just"/>
            <a:endParaRPr lang="en-US" sz="1600" dirty="0"/>
          </a:p>
          <a:p>
            <a:pPr algn="just"/>
            <a:r>
              <a:rPr lang="en-US" sz="1600" dirty="0" smtClean="0"/>
              <a:t>Code reports according to company policy (create one for consistency). </a:t>
            </a:r>
          </a:p>
          <a:p>
            <a:pPr algn="just"/>
            <a:endParaRPr lang="en-US" sz="1600" dirty="0"/>
          </a:p>
          <a:p>
            <a:pPr algn="just"/>
            <a:r>
              <a:rPr lang="en-US" sz="1600" dirty="0" smtClean="0"/>
              <a:t>Managing product usage outside of routine pharmacovigilance activities, requires adequate knowledge and solid data =&gt; Joint effort for MAH and Regulators </a:t>
            </a:r>
            <a:endParaRPr lang="en-US" sz="1600" dirty="0"/>
          </a:p>
          <a:p>
            <a:pPr algn="just"/>
            <a:endParaRPr lang="en-US" sz="1400" dirty="0"/>
          </a:p>
          <a:p>
            <a:pPr marL="0" indent="0" algn="just">
              <a:spcBef>
                <a:spcPts val="0"/>
              </a:spcBef>
              <a:buNone/>
            </a:pPr>
            <a:endParaRPr lang="en-US" sz="1600" dirty="0"/>
          </a:p>
          <a:p>
            <a:pPr marL="0" lvl="1" indent="0" algn="just">
              <a:spcBef>
                <a:spcPts val="0"/>
              </a:spcBef>
              <a:buNone/>
            </a:pPr>
            <a:endParaRPr lang="en-US" sz="1600" dirty="0"/>
          </a:p>
          <a:p>
            <a:pPr marL="457200" lvl="1" indent="0" algn="just">
              <a:buNone/>
            </a:pPr>
            <a:endParaRPr lang="en-US" sz="1600" dirty="0"/>
          </a:p>
          <a:p>
            <a:pPr marL="457200" lvl="1" indent="0" algn="just">
              <a:buNone/>
            </a:pPr>
            <a:endParaRPr lang="en-US" sz="1600" dirty="0" smtClean="0"/>
          </a:p>
          <a:p>
            <a:pPr marL="457200" lvl="1" indent="0" algn="just">
              <a:buNone/>
            </a:pPr>
            <a:endParaRPr lang="en-US" sz="1600" dirty="0" smtClean="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Conclusion</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1843646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4680520" cy="707886"/>
          </a:xfrm>
          <a:prstGeom prst="rect">
            <a:avLst/>
          </a:prstGeom>
          <a:noFill/>
        </p:spPr>
        <p:txBody>
          <a:bodyPr wrap="square" rtlCol="0">
            <a:spAutoFit/>
          </a:bodyPr>
          <a:lstStyle/>
          <a:p>
            <a:r>
              <a:rPr lang="en-US" sz="4000" dirty="0" smtClean="0">
                <a:latin typeface="Candara"/>
                <a:cs typeface="Candara"/>
              </a:rPr>
              <a:t>Questions?</a:t>
            </a:r>
            <a:endParaRPr lang="en-US" sz="4000" dirty="0">
              <a:latin typeface="Candara"/>
              <a:cs typeface="Candara"/>
            </a:endParaRPr>
          </a:p>
        </p:txBody>
      </p:sp>
      <p:pic>
        <p:nvPicPr>
          <p:cNvPr id="7" name="Picture 6" descr="Screen Shot 2015-06-18 at 10.24.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412776"/>
            <a:ext cx="4040834" cy="4225407"/>
          </a:xfrm>
          <a:prstGeom prst="rect">
            <a:avLst/>
          </a:prstGeom>
        </p:spPr>
      </p:pic>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4066255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 us meet again..</a:t>
            </a:r>
          </a:p>
        </p:txBody>
      </p:sp>
      <p:sp>
        <p:nvSpPr>
          <p:cNvPr id="3" name="Content Placeholder 2"/>
          <p:cNvSpPr>
            <a:spLocks noGrp="1"/>
          </p:cNvSpPr>
          <p:nvPr>
            <p:ph idx="1"/>
          </p:nvPr>
        </p:nvSpPr>
        <p:spPr>
          <a:xfrm>
            <a:off x="448965" y="1291130"/>
            <a:ext cx="8237835" cy="4835033"/>
          </a:xfrm>
        </p:spPr>
        <p:txBody>
          <a:bodyPr>
            <a:normAutofit/>
          </a:bodyPr>
          <a:lstStyle/>
          <a:p>
            <a:pPr marL="0" indent="0" algn="ctr">
              <a:buNone/>
            </a:pPr>
            <a:r>
              <a:rPr lang="en-US" dirty="0"/>
              <a:t>We welcome you all to our future conferences of OMICS International</a:t>
            </a:r>
          </a:p>
          <a:p>
            <a:pPr marL="0" indent="0" algn="ctr">
              <a:buNone/>
            </a:pPr>
            <a:r>
              <a:rPr lang="en-IN" b="1" dirty="0"/>
              <a:t>5</a:t>
            </a:r>
            <a:r>
              <a:rPr lang="en-IN" b="1" baseline="30000" dirty="0"/>
              <a:t>th </a:t>
            </a:r>
            <a:r>
              <a:rPr lang="en-IN" b="1" dirty="0"/>
              <a:t>International Conference &amp; Exhibition on Pharmacovigilance &amp; Clinical Trials</a:t>
            </a:r>
          </a:p>
          <a:p>
            <a:pPr marL="0" indent="0" algn="ctr">
              <a:buNone/>
            </a:pPr>
            <a:r>
              <a:rPr lang="en-US" dirty="0"/>
              <a:t>On</a:t>
            </a:r>
          </a:p>
          <a:p>
            <a:pPr marL="0" indent="0" algn="ctr">
              <a:buNone/>
            </a:pPr>
            <a:r>
              <a:rPr lang="en-US" dirty="0"/>
              <a:t> </a:t>
            </a:r>
            <a:r>
              <a:rPr lang="en-US" b="1" dirty="0"/>
              <a:t>September 19 - 21, 2016 </a:t>
            </a:r>
            <a:r>
              <a:rPr lang="en-US" dirty="0"/>
              <a:t>at Vienna, </a:t>
            </a:r>
            <a:r>
              <a:rPr lang="en-US" b="1" dirty="0"/>
              <a:t>Austria</a:t>
            </a:r>
            <a:r>
              <a:rPr lang="en-US" dirty="0"/>
              <a:t> </a:t>
            </a:r>
            <a:r>
              <a:rPr lang="en-US" dirty="0">
                <a:hlinkClick r:id="rId2"/>
              </a:rPr>
              <a:t>http://pharmacovigilance.pharmaceuticalconferences.com/</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12235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700808"/>
            <a:ext cx="7920880" cy="1569660"/>
          </a:xfrm>
          <a:prstGeom prst="rect">
            <a:avLst/>
          </a:prstGeom>
          <a:noFill/>
        </p:spPr>
        <p:txBody>
          <a:bodyPr wrap="square" rtlCol="0">
            <a:spAutoFit/>
          </a:bodyPr>
          <a:lstStyle/>
          <a:p>
            <a:pPr algn="ctr"/>
            <a:r>
              <a:rPr lang="en-GB" sz="4800" b="1" dirty="0">
                <a:solidFill>
                  <a:srgbClr val="C72E39"/>
                </a:solidFill>
                <a:latin typeface="Candara"/>
                <a:cs typeface="Candara"/>
              </a:rPr>
              <a:t>Intentional medication errors: </a:t>
            </a:r>
            <a:r>
              <a:rPr lang="en-GB" sz="4800" b="1" dirty="0" smtClean="0">
                <a:solidFill>
                  <a:srgbClr val="C72E39"/>
                </a:solidFill>
                <a:latin typeface="Candara"/>
                <a:cs typeface="Candara"/>
              </a:rPr>
              <a:t>Off label use?</a:t>
            </a:r>
            <a:endParaRPr lang="en-US" sz="4800" b="1" dirty="0">
              <a:solidFill>
                <a:srgbClr val="C72E39"/>
              </a:solidFill>
              <a:latin typeface="Candara"/>
              <a:cs typeface="Candara"/>
            </a:endParaRPr>
          </a:p>
        </p:txBody>
      </p:sp>
      <p:sp>
        <p:nvSpPr>
          <p:cNvPr id="4" name="TextBox 3"/>
          <p:cNvSpPr txBox="1"/>
          <p:nvPr/>
        </p:nvSpPr>
        <p:spPr>
          <a:xfrm>
            <a:off x="1043608" y="4221088"/>
            <a:ext cx="7200800" cy="584776"/>
          </a:xfrm>
          <a:prstGeom prst="rect">
            <a:avLst/>
          </a:prstGeom>
          <a:noFill/>
        </p:spPr>
        <p:txBody>
          <a:bodyPr wrap="square" rtlCol="0">
            <a:spAutoFit/>
          </a:bodyPr>
          <a:lstStyle/>
          <a:p>
            <a:pPr algn="ctr"/>
            <a:r>
              <a:rPr lang="en-GB" sz="3200" dirty="0" smtClean="0">
                <a:latin typeface="Candara"/>
                <a:cs typeface="Candara"/>
              </a:rPr>
              <a:t>Angela van der Salm, Director PV</a:t>
            </a:r>
            <a:endParaRPr lang="en-GB" sz="3200" dirty="0">
              <a:latin typeface="Candara"/>
              <a:cs typeface="Candara"/>
            </a:endParaRPr>
          </a:p>
        </p:txBody>
      </p:sp>
      <p:sp>
        <p:nvSpPr>
          <p:cNvPr id="6"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7"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8"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2" y="1557338"/>
            <a:ext cx="7776467" cy="4248150"/>
          </a:xfrm>
        </p:spPr>
        <p:txBody>
          <a:bodyPr/>
          <a:lstStyle/>
          <a:p>
            <a:pPr marL="0" indent="0">
              <a:lnSpc>
                <a:spcPct val="90000"/>
              </a:lnSpc>
              <a:buNone/>
              <a:defRPr/>
            </a:pPr>
            <a:r>
              <a:rPr lang="en-US" sz="1800" dirty="0" smtClean="0"/>
              <a:t>The views and opinions expressed in the following Power Point slides are those of the individual presenter. </a:t>
            </a:r>
          </a:p>
          <a:p>
            <a:pPr marL="0" indent="0">
              <a:lnSpc>
                <a:spcPct val="90000"/>
              </a:lnSpc>
              <a:buNone/>
              <a:defRPr/>
            </a:pPr>
            <a:endParaRPr lang="en-US" sz="1800" dirty="0" smtClean="0"/>
          </a:p>
          <a:p>
            <a:pPr marL="0" indent="0">
              <a:lnSpc>
                <a:spcPct val="90000"/>
              </a:lnSpc>
              <a:buNone/>
              <a:defRPr/>
            </a:pPr>
            <a:r>
              <a:rPr lang="en-US" sz="1800" dirty="0" smtClean="0"/>
              <a:t>These Power Point slides are the intellectual property of the individual presenter and are protected under the copyright laws of the Netherlands and other countries. Used by permission. All rights reserved.</a:t>
            </a:r>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4680520" cy="707886"/>
          </a:xfrm>
          <a:prstGeom prst="rect">
            <a:avLst/>
          </a:prstGeom>
          <a:noFill/>
        </p:spPr>
        <p:txBody>
          <a:bodyPr wrap="square" rtlCol="0">
            <a:spAutoFit/>
          </a:bodyPr>
          <a:lstStyle/>
          <a:p>
            <a:r>
              <a:rPr lang="en-US" sz="4000" dirty="0" smtClean="0">
                <a:latin typeface="Candara"/>
                <a:cs typeface="Candara"/>
              </a:rPr>
              <a:t>Disclaimer</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2" y="1557338"/>
            <a:ext cx="7776467" cy="4248150"/>
          </a:xfrm>
        </p:spPr>
        <p:txBody>
          <a:bodyPr/>
          <a:lstStyle/>
          <a:p>
            <a:pPr eaLnBrk="1" hangingPunct="1">
              <a:lnSpc>
                <a:spcPct val="90000"/>
              </a:lnSpc>
              <a:defRPr/>
            </a:pPr>
            <a:r>
              <a:rPr lang="en-US" sz="2400" dirty="0" smtClean="0"/>
              <a:t>Risk management planning</a:t>
            </a:r>
          </a:p>
          <a:p>
            <a:pPr eaLnBrk="1" hangingPunct="1">
              <a:lnSpc>
                <a:spcPct val="90000"/>
              </a:lnSpc>
              <a:defRPr/>
            </a:pPr>
            <a:r>
              <a:rPr lang="en-US" sz="2400" dirty="0" smtClean="0"/>
              <a:t>Medication errors </a:t>
            </a:r>
          </a:p>
          <a:p>
            <a:pPr eaLnBrk="1" hangingPunct="1">
              <a:lnSpc>
                <a:spcPct val="90000"/>
              </a:lnSpc>
              <a:defRPr/>
            </a:pPr>
            <a:r>
              <a:rPr lang="en-US" sz="2400" dirty="0" smtClean="0"/>
              <a:t>Off label use</a:t>
            </a:r>
          </a:p>
          <a:p>
            <a:pPr eaLnBrk="1" hangingPunct="1">
              <a:lnSpc>
                <a:spcPct val="90000"/>
              </a:lnSpc>
              <a:defRPr/>
            </a:pPr>
            <a:r>
              <a:rPr lang="en-US" sz="2400" dirty="0" smtClean="0"/>
              <a:t>Data capture challenges</a:t>
            </a:r>
          </a:p>
          <a:p>
            <a:pPr eaLnBrk="1" hangingPunct="1">
              <a:lnSpc>
                <a:spcPct val="90000"/>
              </a:lnSpc>
              <a:defRPr/>
            </a:pPr>
            <a:r>
              <a:rPr lang="en-US" sz="2400" dirty="0" smtClean="0"/>
              <a:t>Signal detection</a:t>
            </a:r>
            <a:endParaRPr lang="en-US" sz="2400" dirty="0"/>
          </a:p>
          <a:p>
            <a:pPr eaLnBrk="1" hangingPunct="1">
              <a:lnSpc>
                <a:spcPct val="90000"/>
              </a:lnSpc>
              <a:defRPr/>
            </a:pPr>
            <a:r>
              <a:rPr lang="en-US" sz="2400" dirty="0" smtClean="0"/>
              <a:t>Conclusion</a:t>
            </a:r>
          </a:p>
          <a:p>
            <a:pPr eaLnBrk="1" hangingPunct="1">
              <a:lnSpc>
                <a:spcPct val="90000"/>
              </a:lnSpc>
              <a:defRPr/>
            </a:pPr>
            <a:endParaRPr lang="en-US" sz="2400" dirty="0" smtClean="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4680520" cy="707886"/>
          </a:xfrm>
          <a:prstGeom prst="rect">
            <a:avLst/>
          </a:prstGeom>
          <a:noFill/>
        </p:spPr>
        <p:txBody>
          <a:bodyPr wrap="square" rtlCol="0">
            <a:spAutoFit/>
          </a:bodyPr>
          <a:lstStyle/>
          <a:p>
            <a:r>
              <a:rPr lang="en-US" sz="4000" dirty="0" smtClean="0">
                <a:latin typeface="Candara"/>
                <a:cs typeface="Candara"/>
              </a:rPr>
              <a:t>Topics</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2289076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pPr>
              <a:lnSpc>
                <a:spcPct val="90000"/>
              </a:lnSpc>
              <a:defRPr/>
            </a:pPr>
            <a:r>
              <a:rPr lang="en-US" sz="1600" dirty="0" smtClean="0"/>
              <a:t>New </a:t>
            </a:r>
            <a:r>
              <a:rPr lang="en-US" sz="1600" dirty="0"/>
              <a:t>EU pharmacovigilance legislation </a:t>
            </a:r>
            <a:r>
              <a:rPr lang="en-US" sz="1600" dirty="0" smtClean="0"/>
              <a:t>in 2012:</a:t>
            </a:r>
            <a:endParaRPr lang="en-US" sz="1600" dirty="0"/>
          </a:p>
          <a:p>
            <a:pPr marL="0" indent="0">
              <a:lnSpc>
                <a:spcPct val="90000"/>
              </a:lnSpc>
              <a:buNone/>
              <a:defRPr/>
            </a:pPr>
            <a:endParaRPr lang="en-US" sz="1600" dirty="0"/>
          </a:p>
          <a:p>
            <a:pPr lvl="1" algn="just">
              <a:lnSpc>
                <a:spcPct val="90000"/>
              </a:lnSpc>
              <a:defRPr/>
            </a:pPr>
            <a:r>
              <a:rPr lang="en-US" sz="1600" dirty="0" smtClean="0"/>
              <a:t>Introduction of the </a:t>
            </a:r>
            <a:r>
              <a:rPr lang="en-US" sz="1600" b="1" dirty="0" smtClean="0"/>
              <a:t>PRAC, </a:t>
            </a:r>
            <a:r>
              <a:rPr lang="en-US" sz="1600" dirty="0" smtClean="0"/>
              <a:t>to provide </a:t>
            </a:r>
            <a:r>
              <a:rPr lang="en-US" sz="1600" dirty="0"/>
              <a:t>recommendations for regulatory action on safety issues arising due to </a:t>
            </a:r>
            <a:r>
              <a:rPr lang="en-US" sz="1600" dirty="0" smtClean="0"/>
              <a:t>errors associated </a:t>
            </a:r>
            <a:r>
              <a:rPr lang="en-US" sz="1600" dirty="0"/>
              <a:t>with the use of medicines </a:t>
            </a:r>
            <a:r>
              <a:rPr lang="en-US" sz="1600" dirty="0" err="1" smtClean="0"/>
              <a:t>authorised</a:t>
            </a:r>
            <a:r>
              <a:rPr lang="en-US" sz="1600" dirty="0" smtClean="0"/>
              <a:t> in </a:t>
            </a:r>
            <a:r>
              <a:rPr lang="en-US" sz="1600" dirty="0"/>
              <a:t>the EU. This includes all aspects of risk management and </a:t>
            </a:r>
            <a:r>
              <a:rPr lang="en-US" sz="1600" b="1" dirty="0"/>
              <a:t>monitoring the effectiveness</a:t>
            </a:r>
            <a:r>
              <a:rPr lang="en-US" sz="1600" dirty="0"/>
              <a:t> </a:t>
            </a:r>
            <a:r>
              <a:rPr lang="en-US" sz="1600" b="1" dirty="0"/>
              <a:t>of specific measures to prevent or </a:t>
            </a:r>
            <a:r>
              <a:rPr lang="en-US" sz="1600" b="1" dirty="0" err="1" smtClean="0"/>
              <a:t>minimise</a:t>
            </a:r>
            <a:r>
              <a:rPr lang="en-US" sz="1600" b="1" dirty="0" smtClean="0"/>
              <a:t> the </a:t>
            </a:r>
            <a:r>
              <a:rPr lang="en-US" sz="1600" b="1" dirty="0"/>
              <a:t>risk of medication errors</a:t>
            </a:r>
            <a:r>
              <a:rPr lang="en-US" sz="1600" dirty="0"/>
              <a:t>, as contained in the risk-management plan (RMP) for a </a:t>
            </a:r>
            <a:r>
              <a:rPr lang="en-US" sz="1600" dirty="0" smtClean="0"/>
              <a:t>medicine (specific EU requirement).</a:t>
            </a:r>
          </a:p>
          <a:p>
            <a:pPr lvl="1" algn="just">
              <a:lnSpc>
                <a:spcPct val="90000"/>
              </a:lnSpc>
              <a:defRPr/>
            </a:pPr>
            <a:endParaRPr lang="en-US" sz="1600" dirty="0" smtClean="0"/>
          </a:p>
          <a:p>
            <a:pPr lvl="1" algn="just">
              <a:lnSpc>
                <a:spcPct val="90000"/>
              </a:lnSpc>
              <a:defRPr/>
            </a:pPr>
            <a:r>
              <a:rPr lang="en-US" sz="1600" dirty="0" smtClean="0"/>
              <a:t>Accordingly</a:t>
            </a:r>
            <a:r>
              <a:rPr lang="en-US" sz="1600" dirty="0"/>
              <a:t>, each periodic safety update report (PSUR) assessed by the PRAC contains data on any medication errors that occurred with a medicine during the reporting period regardless of whether it is associated with adverse reaction(s)</a:t>
            </a:r>
            <a:r>
              <a:rPr lang="en-US" sz="1600" dirty="0" smtClean="0"/>
              <a:t>.</a:t>
            </a:r>
          </a:p>
          <a:p>
            <a:pPr lvl="1" algn="just">
              <a:lnSpc>
                <a:spcPct val="90000"/>
              </a:lnSpc>
              <a:defRPr/>
            </a:pPr>
            <a:endParaRPr lang="en-US" sz="1600" dirty="0" smtClean="0"/>
          </a:p>
          <a:p>
            <a:pPr lvl="1" algn="just">
              <a:lnSpc>
                <a:spcPct val="90000"/>
              </a:lnSpc>
              <a:defRPr/>
            </a:pPr>
            <a:r>
              <a:rPr lang="en-US" sz="1600" dirty="0" smtClean="0"/>
              <a:t>This </a:t>
            </a:r>
            <a:r>
              <a:rPr lang="en-US" sz="1600" dirty="0"/>
              <a:t>information feeds into the continuous evaluation of the benefits and risks of each medicinal product medicinal product</a:t>
            </a:r>
            <a:r>
              <a:rPr lang="en-US" sz="1600" dirty="0" smtClean="0"/>
              <a:t>.</a:t>
            </a:r>
          </a:p>
          <a:p>
            <a:pPr marL="457200" lvl="1" indent="0" algn="just">
              <a:lnSpc>
                <a:spcPct val="90000"/>
              </a:lnSpc>
              <a:buNone/>
              <a:defRPr/>
            </a:pPr>
            <a:endParaRPr lang="en-US" sz="1200" dirty="0"/>
          </a:p>
          <a:p>
            <a:pPr marL="457200" lvl="1" indent="0" algn="just">
              <a:lnSpc>
                <a:spcPct val="90000"/>
              </a:lnSpc>
              <a:buNone/>
              <a:defRPr/>
            </a:pPr>
            <a:r>
              <a:rPr lang="en-US" sz="1200" dirty="0" smtClean="0">
                <a:hlinkClick r:id="rId3"/>
              </a:rPr>
              <a:t>http://www.ema.europa.eu/ema/index.jspcurl=pages/special_topics/general/general_content_000570.jsp</a:t>
            </a:r>
            <a:endParaRPr lang="en-US" sz="1200" dirty="0" smtClean="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Risk Management Planning</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4066255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5616" y="1484784"/>
            <a:ext cx="7632700" cy="4248150"/>
          </a:xfrm>
        </p:spPr>
        <p:txBody>
          <a:bodyPr/>
          <a:lstStyle/>
          <a:p>
            <a:pPr>
              <a:lnSpc>
                <a:spcPct val="90000"/>
              </a:lnSpc>
              <a:defRPr/>
            </a:pPr>
            <a:r>
              <a:rPr lang="en-US" sz="1600" dirty="0" smtClean="0"/>
              <a:t>New </a:t>
            </a:r>
            <a:r>
              <a:rPr lang="en-US" sz="1600" dirty="0"/>
              <a:t>EU pharmacovigilance legislation </a:t>
            </a:r>
            <a:r>
              <a:rPr lang="en-US" sz="1600" dirty="0" smtClean="0"/>
              <a:t>in 2012:</a:t>
            </a:r>
            <a:endParaRPr lang="en-US" sz="1600" dirty="0"/>
          </a:p>
          <a:p>
            <a:pPr marL="0" indent="0">
              <a:lnSpc>
                <a:spcPct val="90000"/>
              </a:lnSpc>
              <a:buNone/>
              <a:defRPr/>
            </a:pPr>
            <a:endParaRPr lang="en-US" sz="1600" dirty="0"/>
          </a:p>
          <a:p>
            <a:pPr lvl="1" algn="just"/>
            <a:r>
              <a:rPr lang="en-US" sz="1600" dirty="0"/>
              <a:t>Art 23 (2) of DIR 2001/83/EC requires the MAH to report to the competent </a:t>
            </a:r>
            <a:r>
              <a:rPr lang="en-US" sz="1600" dirty="0" smtClean="0"/>
              <a:t>authorities “any </a:t>
            </a:r>
            <a:r>
              <a:rPr lang="en-US" sz="1600" dirty="0"/>
              <a:t>other new information which might influence the evaluation of the </a:t>
            </a:r>
            <a:r>
              <a:rPr lang="en-US" sz="1600" dirty="0" smtClean="0"/>
              <a:t>benefits </a:t>
            </a:r>
            <a:r>
              <a:rPr lang="en-US" sz="1600" dirty="0"/>
              <a:t>and risks of the medicinal product </a:t>
            </a:r>
            <a:r>
              <a:rPr lang="en-US" sz="1600" dirty="0" smtClean="0"/>
              <a:t>concerned ”</a:t>
            </a:r>
            <a:r>
              <a:rPr lang="en-US" sz="1600" dirty="0"/>
              <a:t>, including </a:t>
            </a:r>
            <a:r>
              <a:rPr lang="en-US" sz="1600" dirty="0" smtClean="0"/>
              <a:t>“data </a:t>
            </a:r>
            <a:r>
              <a:rPr lang="en-US" sz="1600" dirty="0"/>
              <a:t>on the use of </a:t>
            </a:r>
            <a:r>
              <a:rPr lang="en-US" sz="1600" dirty="0" smtClean="0"/>
              <a:t>the </a:t>
            </a:r>
            <a:r>
              <a:rPr lang="en-US" sz="1600" dirty="0"/>
              <a:t>medicinal product where such use is </a:t>
            </a:r>
            <a:r>
              <a:rPr lang="en-US" sz="1600" b="1" dirty="0"/>
              <a:t>outside the terms of the marketing </a:t>
            </a:r>
            <a:r>
              <a:rPr lang="en-US" sz="1600" b="1" dirty="0" err="1" smtClean="0"/>
              <a:t>authorisation</a:t>
            </a:r>
            <a:r>
              <a:rPr lang="en-US" sz="1600" dirty="0" smtClean="0"/>
              <a:t>”</a:t>
            </a:r>
          </a:p>
          <a:p>
            <a:pPr lvl="1" algn="just"/>
            <a:endParaRPr lang="en-US" sz="1600" dirty="0"/>
          </a:p>
          <a:p>
            <a:pPr lvl="1" algn="just"/>
            <a:r>
              <a:rPr lang="en-US" sz="1600" dirty="0"/>
              <a:t>Per </a:t>
            </a:r>
            <a:r>
              <a:rPr lang="en-US" sz="1600" dirty="0" smtClean="0"/>
              <a:t>GVP Module V, post-marketing </a:t>
            </a:r>
            <a:r>
              <a:rPr lang="en-US" sz="1600" dirty="0"/>
              <a:t>updates to the </a:t>
            </a:r>
            <a:r>
              <a:rPr lang="en-US" sz="1600" dirty="0" smtClean="0"/>
              <a:t>safety </a:t>
            </a:r>
            <a:r>
              <a:rPr lang="en-US" sz="1600" dirty="0"/>
              <a:t>specification should include information on EU </a:t>
            </a:r>
            <a:r>
              <a:rPr lang="en-US" sz="1600" dirty="0" smtClean="0"/>
              <a:t>off-label </a:t>
            </a:r>
            <a:r>
              <a:rPr lang="en-US" sz="1600" dirty="0"/>
              <a:t>use (including use in </a:t>
            </a:r>
            <a:r>
              <a:rPr lang="en-US" sz="1600" dirty="0" smtClean="0"/>
              <a:t>non-</a:t>
            </a:r>
            <a:r>
              <a:rPr lang="en-US" sz="1600" dirty="0" err="1" smtClean="0"/>
              <a:t>authorised</a:t>
            </a:r>
            <a:r>
              <a:rPr lang="en-US" sz="1600" dirty="0" smtClean="0"/>
              <a:t> </a:t>
            </a:r>
            <a:r>
              <a:rPr lang="en-US" sz="1600" dirty="0" err="1"/>
              <a:t>paediatric</a:t>
            </a:r>
            <a:r>
              <a:rPr lang="en-US" sz="1600" dirty="0"/>
              <a:t> age </a:t>
            </a:r>
            <a:r>
              <a:rPr lang="en-US" sz="1600" dirty="0" smtClean="0"/>
              <a:t>categories; again: specific EU requirement). </a:t>
            </a:r>
            <a:endParaRPr lang="en-US" sz="1600" dirty="0"/>
          </a:p>
          <a:p>
            <a:pPr marL="457200" lvl="1" indent="0" algn="just">
              <a:buNone/>
            </a:pPr>
            <a:endParaRPr lang="en-US" sz="16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Risk Management Planning</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17039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2" y="1557338"/>
            <a:ext cx="7632451" cy="4248150"/>
          </a:xfrm>
        </p:spPr>
        <p:txBody>
          <a:bodyPr/>
          <a:lstStyle/>
          <a:p>
            <a:pPr algn="just"/>
            <a:r>
              <a:rPr lang="en-US" sz="1600" dirty="0" smtClean="0"/>
              <a:t>The EU regulatory description of a medication error is (not defined as such in GVP Definitions, but covered in GVP Module V on RMP) :</a:t>
            </a:r>
            <a:endParaRPr lang="en-US" sz="1600" dirty="0"/>
          </a:p>
          <a:p>
            <a:pPr marL="357188" indent="0" algn="just">
              <a:buNone/>
            </a:pPr>
            <a:r>
              <a:rPr lang="en-US" sz="1600" dirty="0" smtClean="0"/>
              <a:t>“Medication </a:t>
            </a:r>
            <a:r>
              <a:rPr lang="en-US" sz="1600" dirty="0"/>
              <a:t>error refers to any unintended error in the prescribing</a:t>
            </a:r>
            <a:r>
              <a:rPr lang="en-US" sz="1600" dirty="0" smtClean="0"/>
              <a:t>, dispensing </a:t>
            </a:r>
            <a:r>
              <a:rPr lang="en-US" sz="1600" dirty="0"/>
              <a:t>or administration of a medicinal product while in the control of the healthcare professional</a:t>
            </a:r>
            <a:r>
              <a:rPr lang="en-US" sz="1600" dirty="0" smtClean="0"/>
              <a:t>, patient </a:t>
            </a:r>
            <a:r>
              <a:rPr lang="en-US" sz="1600" dirty="0"/>
              <a:t>or consumer</a:t>
            </a:r>
            <a:r>
              <a:rPr lang="en-US" sz="1600" dirty="0" smtClean="0"/>
              <a:t>.”</a:t>
            </a:r>
          </a:p>
          <a:p>
            <a:pPr marL="357188" indent="0" algn="just">
              <a:buNone/>
              <a:tabLst>
                <a:tab pos="7262813" algn="l"/>
              </a:tabLst>
            </a:pPr>
            <a:endParaRPr lang="en-US" sz="1600" dirty="0" smtClean="0"/>
          </a:p>
          <a:p>
            <a:pPr algn="just">
              <a:tabLst>
                <a:tab pos="7262813" algn="l"/>
              </a:tabLst>
            </a:pPr>
            <a:r>
              <a:rPr lang="en-US" sz="1600" dirty="0"/>
              <a:t>Medication errors are an important cause of morbidity and mortality and </a:t>
            </a:r>
            <a:r>
              <a:rPr lang="en-US" sz="1600" dirty="0" smtClean="0"/>
              <a:t>many could </a:t>
            </a:r>
            <a:r>
              <a:rPr lang="en-US" sz="1600" dirty="0"/>
              <a:t>be prevented or </a:t>
            </a:r>
            <a:r>
              <a:rPr lang="en-US" sz="1600" dirty="0" smtClean="0"/>
              <a:t>mitigated.</a:t>
            </a:r>
          </a:p>
          <a:p>
            <a:pPr algn="just"/>
            <a:endParaRPr lang="en-US" sz="1600" dirty="0" smtClean="0"/>
          </a:p>
          <a:p>
            <a:pPr algn="just"/>
            <a:r>
              <a:rPr lang="en-US" sz="1600" dirty="0" smtClean="0"/>
              <a:t>Broadly 4 </a:t>
            </a:r>
            <a:r>
              <a:rPr lang="en-US" sz="1600" dirty="0"/>
              <a:t>categories:</a:t>
            </a:r>
          </a:p>
          <a:p>
            <a:pPr marL="357188" indent="0" algn="just">
              <a:buNone/>
            </a:pPr>
            <a:r>
              <a:rPr lang="en-US" sz="1600" dirty="0"/>
              <a:t>1. wrong medication;</a:t>
            </a:r>
          </a:p>
          <a:p>
            <a:pPr marL="357188" indent="0" algn="just">
              <a:buNone/>
            </a:pPr>
            <a:r>
              <a:rPr lang="en-US" sz="1600" dirty="0"/>
              <a:t>2. wrong dose (including strength, form, concentration, amount);</a:t>
            </a:r>
          </a:p>
          <a:p>
            <a:pPr marL="357188" indent="0" algn="just">
              <a:buNone/>
            </a:pPr>
            <a:r>
              <a:rPr lang="en-US" sz="1600" dirty="0"/>
              <a:t>3. wrong route of administration;</a:t>
            </a:r>
          </a:p>
          <a:p>
            <a:pPr marL="357188" indent="0" algn="just">
              <a:buNone/>
            </a:pPr>
            <a:r>
              <a:rPr lang="en-US" sz="1600" dirty="0"/>
              <a:t>4. wrong </a:t>
            </a:r>
            <a:r>
              <a:rPr lang="en-US" sz="1600" dirty="0" smtClean="0"/>
              <a:t>patient</a:t>
            </a:r>
          </a:p>
          <a:p>
            <a:pPr marL="357188" indent="0" algn="just">
              <a:buNone/>
            </a:pPr>
            <a:endParaRPr lang="en-US" sz="1100" dirty="0" smtClean="0"/>
          </a:p>
          <a:p>
            <a:pPr marL="357188" indent="0" algn="just">
              <a:buNone/>
            </a:pPr>
            <a:r>
              <a:rPr lang="en-US" sz="1100" dirty="0" smtClean="0">
                <a:hlinkClick r:id="rId3"/>
              </a:rPr>
              <a:t>http</a:t>
            </a:r>
            <a:r>
              <a:rPr lang="en-US" sz="1100" dirty="0">
                <a:hlinkClick r:id="rId3"/>
              </a:rPr>
              <a:t>://www.ema.europa.eu/ema/</a:t>
            </a:r>
            <a:r>
              <a:rPr lang="en-US" sz="1100" dirty="0" smtClean="0">
                <a:hlinkClick r:id="rId3"/>
              </a:rPr>
              <a:t>index.jspcurl</a:t>
            </a:r>
            <a:r>
              <a:rPr lang="en-US" sz="1100" dirty="0">
                <a:hlinkClick r:id="rId3"/>
              </a:rPr>
              <a:t>=pages/regulation/document_listing/document_listing_000345.jsp</a:t>
            </a:r>
            <a:endParaRPr lang="en-US" sz="11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Medication errors</a:t>
            </a:r>
            <a:endParaRPr lang="en-US" sz="4000" dirty="0">
              <a:latin typeface="Candara"/>
              <a:cs typeface="Candara"/>
            </a:endParaRPr>
          </a:p>
        </p:txBody>
      </p:sp>
      <p:sp>
        <p:nvSpPr>
          <p:cNvPr id="7"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8"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9"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3111706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1116013" y="1557338"/>
            <a:ext cx="7632700" cy="4248150"/>
          </a:xfrm>
        </p:spPr>
        <p:txBody>
          <a:bodyPr/>
          <a:lstStyle/>
          <a:p>
            <a:r>
              <a:rPr lang="en-US" sz="1600" dirty="0" smtClean="0"/>
              <a:t>Risk </a:t>
            </a:r>
            <a:r>
              <a:rPr lang="en-US" sz="1600" dirty="0"/>
              <a:t>management planning for medication errors should be proactive and begin early in </a:t>
            </a:r>
            <a:r>
              <a:rPr lang="en-US" sz="1600" dirty="0" smtClean="0"/>
              <a:t>development</a:t>
            </a:r>
          </a:p>
          <a:p>
            <a:endParaRPr lang="en-US" sz="1600" dirty="0"/>
          </a:p>
          <a:p>
            <a:r>
              <a:rPr lang="en-US" sz="1600" dirty="0" smtClean="0"/>
              <a:t>MAHs </a:t>
            </a:r>
            <a:r>
              <a:rPr lang="en-US" sz="1600" dirty="0"/>
              <a:t>should consider the various sources of medication error and the likely impact on the benefit-risk balance (pre-and post-</a:t>
            </a:r>
            <a:r>
              <a:rPr lang="en-US" sz="1600" dirty="0" err="1"/>
              <a:t>authorisation</a:t>
            </a:r>
            <a:r>
              <a:rPr lang="en-US" sz="1600" dirty="0" smtClean="0"/>
              <a:t>)</a:t>
            </a:r>
          </a:p>
          <a:p>
            <a:endParaRPr lang="en-US" sz="1600" dirty="0"/>
          </a:p>
          <a:p>
            <a:r>
              <a:rPr lang="en-US" sz="1600" dirty="0" smtClean="0"/>
              <a:t>The </a:t>
            </a:r>
            <a:r>
              <a:rPr lang="en-US" sz="1600" dirty="0"/>
              <a:t>following aspects may be relevant</a:t>
            </a:r>
            <a:r>
              <a:rPr lang="en-US" sz="1600" dirty="0" smtClean="0"/>
              <a:t>:</a:t>
            </a:r>
            <a:endParaRPr lang="en-US" sz="1600" dirty="0"/>
          </a:p>
        </p:txBody>
      </p:sp>
      <p:sp>
        <p:nvSpPr>
          <p:cNvPr id="8203" name="Rectangle 11"/>
          <p:cNvSpPr>
            <a:spLocks noChangeArrowheads="1"/>
          </p:cNvSpPr>
          <p:nvPr/>
        </p:nvSpPr>
        <p:spPr bwMode="auto">
          <a:xfrm>
            <a:off x="684213" y="2603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endParaRPr lang="en-US" sz="3200" dirty="0">
              <a:solidFill>
                <a:schemeClr val="tx2"/>
              </a:solidFill>
              <a:latin typeface="Arial" charset="0"/>
              <a:cs typeface="+mn-cs"/>
            </a:endParaRPr>
          </a:p>
        </p:txBody>
      </p:sp>
      <p:sp>
        <p:nvSpPr>
          <p:cNvPr id="3" name="TextBox 2"/>
          <p:cNvSpPr txBox="1"/>
          <p:nvPr/>
        </p:nvSpPr>
        <p:spPr>
          <a:xfrm>
            <a:off x="1187624" y="332656"/>
            <a:ext cx="6984776" cy="707886"/>
          </a:xfrm>
          <a:prstGeom prst="rect">
            <a:avLst/>
          </a:prstGeom>
          <a:noFill/>
        </p:spPr>
        <p:txBody>
          <a:bodyPr wrap="square" rtlCol="0">
            <a:spAutoFit/>
          </a:bodyPr>
          <a:lstStyle/>
          <a:p>
            <a:r>
              <a:rPr lang="en-US" sz="4000" dirty="0" smtClean="0">
                <a:latin typeface="Candara"/>
                <a:cs typeface="Candara"/>
              </a:rPr>
              <a:t>Medication errors</a:t>
            </a:r>
            <a:endParaRPr lang="en-US" sz="4000" dirty="0">
              <a:latin typeface="Candara"/>
              <a:cs typeface="Candara"/>
            </a:endParaRPr>
          </a:p>
        </p:txBody>
      </p:sp>
      <p:graphicFrame>
        <p:nvGraphicFramePr>
          <p:cNvPr id="2" name="Table 1"/>
          <p:cNvGraphicFramePr>
            <a:graphicFrameLocks noGrp="1"/>
          </p:cNvGraphicFramePr>
          <p:nvPr>
            <p:extLst>
              <p:ext uri="{D42A27DB-BD31-4B8C-83A1-F6EECF244321}">
                <p14:modId xmlns:p14="http://schemas.microsoft.com/office/powerpoint/2010/main" val="3349455335"/>
              </p:ext>
            </p:extLst>
          </p:nvPr>
        </p:nvGraphicFramePr>
        <p:xfrm>
          <a:off x="1547664" y="3645024"/>
          <a:ext cx="6096000" cy="16916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en-US" sz="1600" b="0" dirty="0" smtClean="0">
                          <a:latin typeface="Candara"/>
                          <a:cs typeface="Candara"/>
                        </a:rPr>
                        <a:t>Concentration / strength</a:t>
                      </a:r>
                      <a:endParaRPr lang="en-US" sz="1600" b="0" dirty="0">
                        <a:latin typeface="Candara"/>
                        <a:cs typeface="Candar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latin typeface="Candara"/>
                          <a:cs typeface="Candara"/>
                        </a:rPr>
                        <a:t>Pharmaceutical form	</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Candara"/>
                          <a:ea typeface="+mn-ea"/>
                          <a:cs typeface="Candara"/>
                        </a:rPr>
                        <a:t>Labeling</a:t>
                      </a:r>
                      <a:endParaRPr lang="en-US" sz="1600" dirty="0">
                        <a:latin typeface="Candara"/>
                        <a:cs typeface="Candara"/>
                      </a:endParaRPr>
                    </a:p>
                  </a:txBody>
                  <a:tcPr/>
                </a:tc>
                <a:tc>
                  <a:txBody>
                    <a:bodyPr/>
                    <a:lstStyle/>
                    <a:p>
                      <a:r>
                        <a:rPr lang="en-US" sz="1600" dirty="0" smtClean="0">
                          <a:latin typeface="Candara"/>
                          <a:cs typeface="Candara"/>
                        </a:rPr>
                        <a:t>Instructions</a:t>
                      </a:r>
                      <a:r>
                        <a:rPr lang="en-US" sz="1600" baseline="0" dirty="0" smtClean="0">
                          <a:latin typeface="Candara"/>
                          <a:cs typeface="Candara"/>
                        </a:rPr>
                        <a:t> for use</a:t>
                      </a:r>
                      <a:endParaRPr lang="en-US" sz="1600" dirty="0">
                        <a:latin typeface="Candara"/>
                        <a:cs typeface="Candara"/>
                      </a:endParaRPr>
                    </a:p>
                  </a:txBody>
                  <a:tcPr/>
                </a:tc>
              </a:tr>
              <a:tr h="370840">
                <a:tc>
                  <a:txBody>
                    <a:bodyPr/>
                    <a:lstStyle/>
                    <a:p>
                      <a:r>
                        <a:rPr lang="en-US" sz="1600" dirty="0" smtClean="0">
                          <a:latin typeface="Candara"/>
                          <a:cs typeface="Candara"/>
                        </a:rPr>
                        <a:t>Composition</a:t>
                      </a:r>
                      <a:endParaRPr lang="en-US" sz="1600" kern="1200" dirty="0">
                        <a:solidFill>
                          <a:schemeClr val="dk1"/>
                        </a:solidFill>
                        <a:latin typeface="Candara"/>
                        <a:ea typeface="+mn-ea"/>
                        <a:cs typeface="Candara"/>
                      </a:endParaRPr>
                    </a:p>
                  </a:txBody>
                  <a:tcPr/>
                </a:tc>
                <a:tc>
                  <a:txBody>
                    <a:bodyPr/>
                    <a:lstStyle/>
                    <a:p>
                      <a:r>
                        <a:rPr lang="en-US" sz="1600" kern="1200" dirty="0" smtClean="0">
                          <a:solidFill>
                            <a:schemeClr val="dk1"/>
                          </a:solidFill>
                          <a:latin typeface="Candara"/>
                          <a:ea typeface="+mn-ea"/>
                          <a:cs typeface="Candara"/>
                        </a:rPr>
                        <a:t>Route of administration</a:t>
                      </a:r>
                      <a:endParaRPr lang="en-US" sz="1600" kern="1200" dirty="0">
                        <a:solidFill>
                          <a:schemeClr val="dk1"/>
                        </a:solidFill>
                        <a:latin typeface="Candara"/>
                        <a:ea typeface="+mn-ea"/>
                        <a:cs typeface="Candara"/>
                      </a:endParaRPr>
                    </a:p>
                  </a:txBody>
                  <a:tcPr/>
                </a:tc>
              </a:tr>
              <a:tr h="370840">
                <a:tc>
                  <a:txBody>
                    <a:bodyPr/>
                    <a:lstStyle/>
                    <a:p>
                      <a:r>
                        <a:rPr lang="en-US" sz="1600" dirty="0" smtClean="0">
                          <a:latin typeface="Candara"/>
                          <a:cs typeface="Candara"/>
                        </a:rPr>
                        <a:t>Use in a different population / indication</a:t>
                      </a:r>
                      <a:endParaRPr lang="en-US" sz="1600" dirty="0">
                        <a:latin typeface="Candara"/>
                        <a:cs typeface="Candara"/>
                      </a:endParaRPr>
                    </a:p>
                  </a:txBody>
                  <a:tcPr/>
                </a:tc>
                <a:tc>
                  <a:txBody>
                    <a:bodyPr/>
                    <a:lstStyle/>
                    <a:p>
                      <a:r>
                        <a:rPr lang="en-US" sz="1600" dirty="0" smtClean="0">
                          <a:latin typeface="Candara"/>
                          <a:cs typeface="Candara"/>
                        </a:rPr>
                        <a:t>Appearance</a:t>
                      </a:r>
                      <a:r>
                        <a:rPr lang="en-US" sz="1600" baseline="0" dirty="0" smtClean="0">
                          <a:latin typeface="Candara"/>
                          <a:cs typeface="Candara"/>
                        </a:rPr>
                        <a:t> (of device or packaging)</a:t>
                      </a:r>
                      <a:endParaRPr lang="en-US" sz="1600" dirty="0">
                        <a:latin typeface="Candara"/>
                        <a:cs typeface="Candara"/>
                      </a:endParaRPr>
                    </a:p>
                  </a:txBody>
                  <a:tcPr/>
                </a:tc>
              </a:tr>
            </a:tbl>
          </a:graphicData>
        </a:graphic>
      </p:graphicFrame>
      <p:sp>
        <p:nvSpPr>
          <p:cNvPr id="8" name="Tijdelijke aanduiding voor datum 3"/>
          <p:cNvSpPr>
            <a:spLocks noGrp="1"/>
          </p:cNvSpPr>
          <p:nvPr>
            <p:ph type="dt" sz="half" idx="2"/>
          </p:nvPr>
        </p:nvSpPr>
        <p:spPr bwMode="auto">
          <a:xfrm>
            <a:off x="6372200"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sz="29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a:defRPr sz="2300">
                <a:solidFill>
                  <a:schemeClr val="tx1"/>
                </a:solidFill>
                <a:latin typeface="Arial" charset="0"/>
                <a:ea typeface="ＭＳ Ｐゴシック" charset="0"/>
              </a:defRPr>
            </a:lvl3pPr>
            <a:lvl4pPr marL="1600200">
              <a:defRPr sz="2000">
                <a:solidFill>
                  <a:schemeClr val="tx1"/>
                </a:solidFill>
                <a:latin typeface="Arial" charset="0"/>
                <a:ea typeface="ＭＳ Ｐゴシック" charset="0"/>
              </a:defRPr>
            </a:lvl4pPr>
            <a:lvl5pPr marL="2057400">
              <a:defRPr sz="2000">
                <a:solidFill>
                  <a:schemeClr val="tx1"/>
                </a:solidFill>
                <a:latin typeface="Arial" charset="0"/>
                <a:ea typeface="ＭＳ Ｐゴシック" charset="0"/>
              </a:defRPr>
            </a:lvl5pPr>
            <a:lvl6pPr marL="25146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6pPr>
            <a:lvl7pPr marL="29718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7pPr>
            <a:lvl8pPr marL="34290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8pPr>
            <a:lvl9pPr marL="3886200" eaLnBrk="0" fontAlgn="base" hangingPunct="0">
              <a:spcBef>
                <a:spcPts val="400"/>
              </a:spcBef>
              <a:spcAft>
                <a:spcPct val="0"/>
              </a:spcAft>
              <a:buClr>
                <a:srgbClr val="D8B25C"/>
              </a:buClr>
              <a:buSzPct val="65000"/>
              <a:buFont typeface="Wingdings" charset="0"/>
              <a:buChar char=""/>
              <a:defRPr sz="2000">
                <a:solidFill>
                  <a:schemeClr val="tx1"/>
                </a:solidFill>
                <a:latin typeface="Arial" charset="0"/>
                <a:ea typeface="ＭＳ Ｐゴシック" charset="0"/>
              </a:defRPr>
            </a:lvl9pPr>
          </a:lstStyle>
          <a:p>
            <a:fld id="{E18AC76C-8C27-714A-B138-B56D3F238029}" type="datetime3">
              <a:rPr lang="en-GB" sz="2000" smtClean="0">
                <a:solidFill>
                  <a:srgbClr val="FFFFFF"/>
                </a:solidFill>
              </a:rPr>
              <a:t>17 August, 2015</a:t>
            </a:fld>
            <a:r>
              <a:rPr lang="en-US" sz="2000" dirty="0" smtClean="0">
                <a:solidFill>
                  <a:srgbClr val="FFFFFF"/>
                </a:solidFill>
              </a:rPr>
              <a:t>2015</a:t>
            </a:r>
            <a:endParaRPr lang="en-US" sz="2000" dirty="0">
              <a:solidFill>
                <a:srgbClr val="FFFFFF"/>
              </a:solidFill>
            </a:endParaRPr>
          </a:p>
        </p:txBody>
      </p:sp>
      <p:sp>
        <p:nvSpPr>
          <p:cNvPr id="9" name="Date Placeholder 8"/>
          <p:cNvSpPr txBox="1">
            <a:spLocks/>
          </p:cNvSpPr>
          <p:nvPr/>
        </p:nvSpPr>
        <p:spPr>
          <a:xfrm>
            <a:off x="6372200" y="6381328"/>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solidFill>
                <a:latin typeface="Candara"/>
                <a:ea typeface="ＭＳ Ｐゴシック" charset="0"/>
                <a:cs typeface="Canda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C2F3EC7-BA40-124E-817F-36A305F23FFD}" type="datetime3">
              <a:rPr lang="en-GB" smtClean="0"/>
              <a:t>17 August, 2015</a:t>
            </a:fld>
            <a:endParaRPr lang="en-US" dirty="0"/>
          </a:p>
        </p:txBody>
      </p:sp>
      <p:sp>
        <p:nvSpPr>
          <p:cNvPr id="10" name="Footer Placeholder 9"/>
          <p:cNvSpPr>
            <a:spLocks noGrp="1"/>
          </p:cNvSpPr>
          <p:nvPr>
            <p:ph type="ftr" sz="quarter" idx="3"/>
          </p:nvPr>
        </p:nvSpPr>
        <p:spPr>
          <a:xfrm>
            <a:off x="3275856" y="6381328"/>
            <a:ext cx="2895600" cy="365125"/>
          </a:xfrm>
        </p:spPr>
        <p:txBody>
          <a:bodyPr/>
          <a:lstStyle/>
          <a:p>
            <a:r>
              <a:rPr lang="en-US" smtClean="0"/>
              <a:t>DADA Consultancy B.V.</a:t>
            </a:r>
            <a:endParaRPr lang="en-US" dirty="0"/>
          </a:p>
        </p:txBody>
      </p:sp>
    </p:spTree>
    <p:extLst>
      <p:ext uri="{BB962C8B-B14F-4D97-AF65-F5344CB8AC3E}">
        <p14:creationId xmlns:p14="http://schemas.microsoft.com/office/powerpoint/2010/main" val="910827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ADA PP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23135</TotalTime>
  <Words>2616</Words>
  <Application>Microsoft Office PowerPoint</Application>
  <PresentationFormat>On-screen Show (4:3)</PresentationFormat>
  <Paragraphs>346</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DADA PPT template</vt:lpstr>
      <vt:lpstr>About OMICS Group</vt:lpstr>
      <vt:lpstr>OMICS International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meet again..</vt:lpstr>
    </vt:vector>
  </TitlesOfParts>
  <Company>DADA Consultancy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registration procedures</dc:title>
  <dc:creator>DADA DADA</dc:creator>
  <cp:lastModifiedBy>pharmacovigilance</cp:lastModifiedBy>
  <cp:revision>214</cp:revision>
  <cp:lastPrinted>2014-02-07T14:42:29Z</cp:lastPrinted>
  <dcterms:created xsi:type="dcterms:W3CDTF">2008-07-23T11:22:56Z</dcterms:created>
  <dcterms:modified xsi:type="dcterms:W3CDTF">2015-08-17T10:06:12Z</dcterms:modified>
</cp:coreProperties>
</file>