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8" r:id="rId3"/>
    <p:sldId id="258" r:id="rId4"/>
    <p:sldId id="259" r:id="rId5"/>
    <p:sldId id="260" r:id="rId6"/>
    <p:sldId id="257" r:id="rId7"/>
    <p:sldId id="261" r:id="rId8"/>
    <p:sldId id="262" r:id="rId9"/>
    <p:sldId id="263" r:id="rId10"/>
    <p:sldId id="264" r:id="rId11"/>
    <p:sldId id="265" r:id="rId12"/>
    <p:sldId id="266" r:id="rId13"/>
    <p:sldId id="271" r:id="rId14"/>
    <p:sldId id="267" r:id="rId15"/>
    <p:sldId id="276" r:id="rId16"/>
    <p:sldId id="277" r:id="rId17"/>
    <p:sldId id="273" r:id="rId18"/>
    <p:sldId id="274" r:id="rId19"/>
    <p:sldId id="275" r:id="rId20"/>
    <p:sldId id="278" r:id="rId21"/>
    <p:sldId id="280" r:id="rId22"/>
    <p:sldId id="283" r:id="rId23"/>
    <p:sldId id="269" r:id="rId24"/>
    <p:sldId id="270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84164" autoAdjust="0"/>
  </p:normalViewPr>
  <p:slideViewPr>
    <p:cSldViewPr>
      <p:cViewPr>
        <p:scale>
          <a:sx n="300" d="100"/>
          <a:sy n="300" d="100"/>
        </p:scale>
        <p:origin x="3378" y="84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FND Length(mm)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20-30 YRS</c:v>
                </c:pt>
                <c:pt idx="1">
                  <c:v>31-40 YRS</c:v>
                </c:pt>
                <c:pt idx="2">
                  <c:v>41-50 YRS</c:v>
                </c:pt>
                <c:pt idx="3">
                  <c:v>51-60 YRS</c:v>
                </c:pt>
                <c:pt idx="4">
                  <c:v>61-70 YRS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11.9</c:v>
                </c:pt>
                <c:pt idx="1">
                  <c:v>11.6</c:v>
                </c:pt>
                <c:pt idx="2">
                  <c:v>12.1</c:v>
                </c:pt>
                <c:pt idx="3">
                  <c:v>11.4</c:v>
                </c:pt>
                <c:pt idx="4">
                  <c:v>10.6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FND Diameter(mm)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20-30 YRS</c:v>
                </c:pt>
                <c:pt idx="1">
                  <c:v>31-40 YRS</c:v>
                </c:pt>
                <c:pt idx="2">
                  <c:v>41-50 YRS</c:v>
                </c:pt>
                <c:pt idx="3">
                  <c:v>51-60 YRS</c:v>
                </c:pt>
                <c:pt idx="4">
                  <c:v>61-70 YRS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2.6</c:v>
                </c:pt>
                <c:pt idx="1">
                  <c:v>2.2000000000000002</c:v>
                </c:pt>
                <c:pt idx="2">
                  <c:v>2.8</c:v>
                </c:pt>
                <c:pt idx="3">
                  <c:v>2.2000000000000002</c:v>
                </c:pt>
                <c:pt idx="4">
                  <c:v>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660800"/>
        <c:axId val="41662336"/>
      </c:barChart>
      <c:catAx>
        <c:axId val="41660800"/>
        <c:scaling>
          <c:orientation val="minMax"/>
        </c:scaling>
        <c:delete val="0"/>
        <c:axPos val="b"/>
        <c:majorTickMark val="out"/>
        <c:minorTickMark val="none"/>
        <c:tickLblPos val="nextTo"/>
        <c:crossAx val="41662336"/>
        <c:crosses val="autoZero"/>
        <c:auto val="1"/>
        <c:lblAlgn val="ctr"/>
        <c:lblOffset val="100"/>
        <c:noMultiLvlLbl val="0"/>
      </c:catAx>
      <c:valAx>
        <c:axId val="41662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6608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FND Length(mm)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3"/>
                <c:pt idx="0">
                  <c:v>Caucasians</c:v>
                </c:pt>
                <c:pt idx="1">
                  <c:v>Japanese</c:v>
                </c:pt>
                <c:pt idx="2">
                  <c:v>Africans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6.2</c:v>
                </c:pt>
                <c:pt idx="1">
                  <c:v>6</c:v>
                </c:pt>
                <c:pt idx="2">
                  <c:v>11.7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FND Diameter(mm)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3"/>
                <c:pt idx="0">
                  <c:v>Caucasians</c:v>
                </c:pt>
                <c:pt idx="1">
                  <c:v>Japanese</c:v>
                </c:pt>
                <c:pt idx="2">
                  <c:v>Africans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2.5</c:v>
                </c:pt>
                <c:pt idx="2">
                  <c:v>2.7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3"/>
                <c:pt idx="0">
                  <c:v>Caucasians</c:v>
                </c:pt>
                <c:pt idx="1">
                  <c:v>Japanese</c:v>
                </c:pt>
                <c:pt idx="2">
                  <c:v>Africans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230528"/>
        <c:axId val="42232064"/>
      </c:barChart>
      <c:catAx>
        <c:axId val="42230528"/>
        <c:scaling>
          <c:orientation val="minMax"/>
        </c:scaling>
        <c:delete val="0"/>
        <c:axPos val="b"/>
        <c:majorTickMark val="out"/>
        <c:minorTickMark val="none"/>
        <c:tickLblPos val="nextTo"/>
        <c:crossAx val="42232064"/>
        <c:crosses val="autoZero"/>
        <c:auto val="1"/>
        <c:lblAlgn val="ctr"/>
        <c:lblOffset val="100"/>
        <c:noMultiLvlLbl val="0"/>
      </c:catAx>
      <c:valAx>
        <c:axId val="422320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22305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657FB-7286-4E2C-8029-52A1B9B61B86}" type="datetimeFigureOut">
              <a:rPr lang="en-GB" smtClean="0"/>
              <a:pPr/>
              <a:t>16/03/2015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5EAEC-B972-4F95-8E6A-1C10362CEC4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289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EAEC-B972-4F95-8E6A-1C10362CEC4F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645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EAEC-B972-4F95-8E6A-1C10362CEC4F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205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EAEC-B972-4F95-8E6A-1C10362CEC4F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8825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EAEC-B972-4F95-8E6A-1C10362CEC4F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7839-B828-4726-928D-18A518277378}" type="datetimeFigureOut">
              <a:rPr lang="en-GB" smtClean="0"/>
              <a:pPr/>
              <a:t>16/03/2015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6405-94E9-425C-B93E-2652786628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893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7839-B828-4726-928D-18A518277378}" type="datetimeFigureOut">
              <a:rPr lang="en-GB" smtClean="0"/>
              <a:pPr/>
              <a:t>16/03/2015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6405-94E9-425C-B93E-2652786628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251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7839-B828-4726-928D-18A518277378}" type="datetimeFigureOut">
              <a:rPr lang="en-GB" smtClean="0"/>
              <a:pPr/>
              <a:t>16/03/2015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6405-94E9-425C-B93E-2652786628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43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7839-B828-4726-928D-18A518277378}" type="datetimeFigureOut">
              <a:rPr lang="en-GB" smtClean="0"/>
              <a:pPr/>
              <a:t>16/03/2015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6405-94E9-425C-B93E-2652786628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89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7839-B828-4726-928D-18A518277378}" type="datetimeFigureOut">
              <a:rPr lang="en-GB" smtClean="0"/>
              <a:pPr/>
              <a:t>16/03/2015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6405-94E9-425C-B93E-2652786628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751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7839-B828-4726-928D-18A518277378}" type="datetimeFigureOut">
              <a:rPr lang="en-GB" smtClean="0"/>
              <a:pPr/>
              <a:t>16/03/2015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6405-94E9-425C-B93E-2652786628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90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7839-B828-4726-928D-18A518277378}" type="datetimeFigureOut">
              <a:rPr lang="en-GB" smtClean="0"/>
              <a:pPr/>
              <a:t>16/03/2015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6405-94E9-425C-B93E-2652786628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749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7839-B828-4726-928D-18A518277378}" type="datetimeFigureOut">
              <a:rPr lang="en-GB" smtClean="0"/>
              <a:pPr/>
              <a:t>16/03/2015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6405-94E9-425C-B93E-2652786628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702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7839-B828-4726-928D-18A518277378}" type="datetimeFigureOut">
              <a:rPr lang="en-GB" smtClean="0"/>
              <a:pPr/>
              <a:t>16/03/2015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6405-94E9-425C-B93E-2652786628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373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7839-B828-4726-928D-18A518277378}" type="datetimeFigureOut">
              <a:rPr lang="en-GB" smtClean="0"/>
              <a:pPr/>
              <a:t>16/03/2015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6405-94E9-425C-B93E-2652786628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868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7839-B828-4726-928D-18A518277378}" type="datetimeFigureOut">
              <a:rPr lang="en-GB" smtClean="0"/>
              <a:pPr/>
              <a:t>16/03/2015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16405-94E9-425C-B93E-2652786628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189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C7839-B828-4726-928D-18A518277378}" type="datetimeFigureOut">
              <a:rPr lang="en-GB" smtClean="0"/>
              <a:pPr/>
              <a:t>16/03/2015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16405-94E9-425C-B93E-2652786628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97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2592288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C00000"/>
                </a:solidFill>
              </a:rPr>
              <a:t>EXTERNAL FRONTO-ETHMOIDECTOMY IN MANAGEMENT OF SINUS DISEASE; TECHNIQUES FOR MAINTAINING FRONTO-NASAL DUCT PATENCY</a:t>
            </a:r>
            <a:endParaRPr lang="en-GB" sz="3200" b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8964488" cy="1752600"/>
          </a:xfrm>
        </p:spPr>
        <p:txBody>
          <a:bodyPr>
            <a:normAutofit fontScale="85000" lnSpcReduction="10000"/>
          </a:bodyPr>
          <a:lstStyle/>
          <a:p>
            <a:r>
              <a:rPr lang="en-GB" b="1" i="1" dirty="0" smtClean="0">
                <a:solidFill>
                  <a:srgbClr val="7030A0"/>
                </a:solidFill>
              </a:rPr>
              <a:t>COL DR ANDREW IMOGU MB;BS(IB), FWACS, FMCORL, FICS</a:t>
            </a:r>
          </a:p>
          <a:p>
            <a:endParaRPr lang="en-GB" dirty="0"/>
          </a:p>
          <a:p>
            <a:r>
              <a:rPr lang="en-GB" dirty="0" smtClean="0"/>
              <a:t>PRESENTATION TO THE 2</a:t>
            </a:r>
            <a:r>
              <a:rPr lang="en-GB" baseline="30000" dirty="0" smtClean="0"/>
              <a:t>ND</a:t>
            </a:r>
            <a:r>
              <a:rPr lang="en-GB" dirty="0" smtClean="0"/>
              <a:t> INTERNATIONAL CONFERENCE OF RHINOLOGY AND OTOLOGY DUBAI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00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 smtClean="0">
                <a:solidFill>
                  <a:srgbClr val="C00000"/>
                </a:solidFill>
              </a:rPr>
              <a:t>STENTS</a:t>
            </a:r>
            <a:endParaRPr lang="en-GB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716016" cy="452596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Foley’s Catheter-Long or Amputated</a:t>
            </a:r>
          </a:p>
          <a:p>
            <a:r>
              <a:rPr lang="en-GB" dirty="0" smtClean="0"/>
              <a:t>Endotracheal Tube</a:t>
            </a:r>
          </a:p>
          <a:p>
            <a:r>
              <a:rPr lang="en-GB" dirty="0" smtClean="0"/>
              <a:t>Corrugated Rubber Tube</a:t>
            </a:r>
          </a:p>
          <a:p>
            <a:r>
              <a:rPr lang="en-GB" dirty="0" err="1" smtClean="0"/>
              <a:t>Silastic</a:t>
            </a:r>
            <a:r>
              <a:rPr lang="en-GB" dirty="0" smtClean="0"/>
              <a:t> Tube</a:t>
            </a:r>
          </a:p>
          <a:p>
            <a:r>
              <a:rPr lang="en-GB" dirty="0" smtClean="0"/>
              <a:t>Rubber </a:t>
            </a:r>
            <a:r>
              <a:rPr lang="en-GB" dirty="0" err="1" smtClean="0"/>
              <a:t>Tubbing</a:t>
            </a:r>
            <a:r>
              <a:rPr lang="en-GB" dirty="0" smtClean="0"/>
              <a:t>+/- multiple side holes</a:t>
            </a:r>
          </a:p>
          <a:p>
            <a:r>
              <a:rPr lang="en-GB" dirty="0" smtClean="0"/>
              <a:t>Rolled Sheet</a:t>
            </a:r>
          </a:p>
          <a:p>
            <a:r>
              <a:rPr lang="en-GB" dirty="0" smtClean="0"/>
              <a:t>Balloon Catheter / dilator devices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11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i="1" dirty="0" smtClean="0">
                <a:solidFill>
                  <a:srgbClr val="C00000"/>
                </a:solidFill>
              </a:rPr>
              <a:t>Doubly Amputated Foley’s Catheter with Secured Balloon Channel-IMOGU’s TECHNIQUE</a:t>
            </a:r>
            <a:endParaRPr lang="en-GB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572000" cy="4925144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Presented@ West African Conference of Otolaryngologists 1998</a:t>
            </a:r>
          </a:p>
          <a:p>
            <a:r>
              <a:rPr lang="en-GB" dirty="0" smtClean="0"/>
              <a:t>Standard Lynch  Ext </a:t>
            </a:r>
            <a:r>
              <a:rPr lang="en-GB" dirty="0" err="1" smtClean="0"/>
              <a:t>Fronto-ethmoidectomy</a:t>
            </a:r>
            <a:endParaRPr lang="en-GB" dirty="0" smtClean="0"/>
          </a:p>
          <a:p>
            <a:r>
              <a:rPr lang="en-GB" dirty="0" smtClean="0"/>
              <a:t>Size 24FR self retaining Foley’s Catheter is introduced trans nasally and guided through the </a:t>
            </a:r>
            <a:r>
              <a:rPr lang="en-GB" dirty="0" err="1" smtClean="0"/>
              <a:t>fronto</a:t>
            </a:r>
            <a:r>
              <a:rPr lang="en-GB" dirty="0"/>
              <a:t>-</a:t>
            </a:r>
            <a:r>
              <a:rPr lang="en-GB" dirty="0" smtClean="0"/>
              <a:t>nasal duct created into the frontal sinus cavity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72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Imogu’s</a:t>
            </a:r>
            <a:r>
              <a:rPr lang="en-GB" dirty="0" smtClean="0"/>
              <a:t> technique (</a:t>
            </a:r>
            <a:r>
              <a:rPr lang="en-GB" dirty="0" err="1" smtClean="0"/>
              <a:t>cont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788024" cy="5141168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Balloon tested to fit and fill the frontal sinus cavity</a:t>
            </a:r>
          </a:p>
          <a:p>
            <a:r>
              <a:rPr lang="en-GB" dirty="0" smtClean="0"/>
              <a:t>Balloon inflated </a:t>
            </a:r>
            <a:r>
              <a:rPr lang="en-GB" smtClean="0"/>
              <a:t>with air/water</a:t>
            </a:r>
            <a:endParaRPr lang="en-GB" dirty="0" smtClean="0"/>
          </a:p>
          <a:p>
            <a:r>
              <a:rPr lang="en-GB" dirty="0" smtClean="0"/>
              <a:t>Balloon channel  of catheter is identified as a white line along the edge and tied with 20 silk just above the level of the nasal </a:t>
            </a:r>
            <a:r>
              <a:rPr lang="en-GB" dirty="0" err="1" smtClean="0"/>
              <a:t>vestible</a:t>
            </a:r>
            <a:endParaRPr lang="en-GB" dirty="0" smtClean="0"/>
          </a:p>
          <a:p>
            <a:r>
              <a:rPr lang="en-GB" dirty="0" smtClean="0"/>
              <a:t>Catheter doubly amputated- 1</a:t>
            </a:r>
            <a:r>
              <a:rPr lang="en-GB" baseline="30000" dirty="0" smtClean="0"/>
              <a:t>st</a:t>
            </a:r>
            <a:r>
              <a:rPr lang="en-GB" dirty="0" smtClean="0"/>
              <a:t> at the tip and just below the ligature.</a:t>
            </a:r>
          </a:p>
          <a:p>
            <a:r>
              <a:rPr lang="en-GB" dirty="0" smtClean="0"/>
              <a:t>Removal after 6 weeks by removing ligature thus balloon deflates and tube pulled out</a:t>
            </a:r>
          </a:p>
          <a:p>
            <a:endParaRPr lang="en-GB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7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i="1" dirty="0" smtClean="0">
                <a:solidFill>
                  <a:srgbClr val="C00000"/>
                </a:solidFill>
              </a:rPr>
              <a:t>Characteristics of doubly amputated Foley’s catheter</a:t>
            </a:r>
            <a:endParaRPr lang="en-GB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4680520" cy="452596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Catheter body length:9cm</a:t>
            </a:r>
          </a:p>
          <a:p>
            <a:r>
              <a:rPr lang="en-GB" dirty="0" smtClean="0"/>
              <a:t>2.5cm of tip is amputated</a:t>
            </a:r>
          </a:p>
          <a:p>
            <a:r>
              <a:rPr lang="en-GB" dirty="0" smtClean="0"/>
              <a:t>New tip 0.5cm from upper edge of balloon section</a:t>
            </a:r>
          </a:p>
          <a:p>
            <a:r>
              <a:rPr lang="en-GB" dirty="0" smtClean="0"/>
              <a:t>Catheter working length: 5cm</a:t>
            </a:r>
          </a:p>
          <a:p>
            <a:r>
              <a:rPr lang="en-GB" dirty="0" smtClean="0"/>
              <a:t>Outer diameter: 8mm</a:t>
            </a:r>
          </a:p>
          <a:p>
            <a:r>
              <a:rPr lang="en-GB" dirty="0" smtClean="0"/>
              <a:t>Width of balloon @ widest point when fully inflated:3cm</a:t>
            </a:r>
          </a:p>
          <a:p>
            <a:r>
              <a:rPr lang="en-GB" dirty="0" smtClean="0"/>
              <a:t>Balloon volume:30mls</a:t>
            </a:r>
          </a:p>
          <a:p>
            <a:r>
              <a:rPr lang="en-GB" dirty="0" smtClean="0"/>
              <a:t>Inflation pressure resistance: 12 atmospheres</a:t>
            </a:r>
          </a:p>
          <a:p>
            <a:r>
              <a:rPr lang="en-GB" dirty="0" smtClean="0"/>
              <a:t>Balloon channel=white streak at medial edge</a:t>
            </a:r>
          </a:p>
          <a:p>
            <a:r>
              <a:rPr lang="en-GB" dirty="0" smtClean="0"/>
              <a:t>Catheter </a:t>
            </a:r>
            <a:r>
              <a:rPr lang="en-GB" dirty="0" err="1" smtClean="0"/>
              <a:t>Material:latex</a:t>
            </a:r>
            <a:r>
              <a:rPr lang="en-GB" dirty="0" smtClean="0"/>
              <a:t> silicon coated</a:t>
            </a:r>
          </a:p>
          <a:p>
            <a:r>
              <a:rPr lang="en-GB" dirty="0" smtClean="0"/>
              <a:t>Balloon: Semi-compliant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50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 smtClean="0">
                <a:solidFill>
                  <a:srgbClr val="C00000"/>
                </a:solidFill>
              </a:rPr>
              <a:t>ADVANTAGES</a:t>
            </a:r>
            <a:endParaRPr lang="en-GB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644008" cy="525780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Balloon fills frontal sinus cavity thus no haematoma collection</a:t>
            </a:r>
          </a:p>
          <a:p>
            <a:r>
              <a:rPr lang="en-GB" dirty="0" smtClean="0"/>
              <a:t>Balloon anchors stent into sinus cavity</a:t>
            </a:r>
          </a:p>
          <a:p>
            <a:r>
              <a:rPr lang="en-GB" dirty="0" smtClean="0"/>
              <a:t>Irrigation of sinus cavity done using 10 ml syringe via the intact irrigation channel of the catheter</a:t>
            </a:r>
          </a:p>
          <a:p>
            <a:r>
              <a:rPr lang="en-GB" dirty="0" err="1" smtClean="0"/>
              <a:t>Cosmeses</a:t>
            </a:r>
            <a:r>
              <a:rPr lang="en-GB" dirty="0" smtClean="0"/>
              <a:t> and compliance-  6 weeks retention</a:t>
            </a:r>
          </a:p>
          <a:p>
            <a:r>
              <a:rPr lang="en-GB" dirty="0" smtClean="0"/>
              <a:t>Early Work Resumption</a:t>
            </a:r>
          </a:p>
          <a:p>
            <a:r>
              <a:rPr lang="en-GB" dirty="0" smtClean="0"/>
              <a:t>No need for re-positioning or re-</a:t>
            </a:r>
            <a:r>
              <a:rPr lang="en-GB" dirty="0"/>
              <a:t>i</a:t>
            </a:r>
            <a:r>
              <a:rPr lang="en-GB" dirty="0" smtClean="0"/>
              <a:t>nsertion</a:t>
            </a:r>
          </a:p>
          <a:p>
            <a:endParaRPr lang="en-GB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585" y="2350265"/>
            <a:ext cx="4035829" cy="302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14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i="1" dirty="0" err="1" smtClean="0">
                <a:solidFill>
                  <a:srgbClr val="C00000"/>
                </a:solidFill>
              </a:rPr>
              <a:t>Fronto</a:t>
            </a:r>
            <a:r>
              <a:rPr lang="en-GB" b="1" i="1" dirty="0" smtClean="0">
                <a:solidFill>
                  <a:srgbClr val="C00000"/>
                </a:solidFill>
              </a:rPr>
              <a:t>-Nasal Duct Size Amongst Nigerians</a:t>
            </a:r>
            <a:endParaRPr lang="en-GB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7030A0"/>
                </a:solidFill>
              </a:rPr>
              <a:t>STUDY DESIGN</a:t>
            </a:r>
          </a:p>
          <a:p>
            <a:r>
              <a:rPr lang="en-GB" dirty="0"/>
              <a:t>Preliminary report</a:t>
            </a:r>
          </a:p>
          <a:p>
            <a:r>
              <a:rPr lang="en-GB" dirty="0"/>
              <a:t>On going prospective study</a:t>
            </a:r>
          </a:p>
          <a:p>
            <a:r>
              <a:rPr lang="en-GB" dirty="0"/>
              <a:t>Measuring length and </a:t>
            </a:r>
            <a:r>
              <a:rPr lang="en-GB" dirty="0" err="1"/>
              <a:t>latero</a:t>
            </a:r>
            <a:r>
              <a:rPr lang="en-GB" dirty="0"/>
              <a:t>-medial diameter of FND amongst consecutive adult Nigerians attending the National Hospital Abuja, Nigeria with no nasal pathology requiring CT scan of the scull/head &amp; neck for other reasons other than sinus disease</a:t>
            </a:r>
          </a:p>
          <a:p>
            <a:r>
              <a:rPr lang="en-GB" dirty="0"/>
              <a:t>Jan 2015- March 2015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456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 smtClean="0">
                <a:solidFill>
                  <a:srgbClr val="7030A0"/>
                </a:solidFill>
              </a:rPr>
              <a:t>Research Questions</a:t>
            </a:r>
            <a:endParaRPr lang="en-GB" b="1" i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514350" indent="-514350">
              <a:buAutoNum type="arabicPeriod"/>
            </a:pPr>
            <a:r>
              <a:rPr lang="en-GB" dirty="0"/>
              <a:t>Is there a </a:t>
            </a:r>
            <a:r>
              <a:rPr lang="en-GB" dirty="0" smtClean="0"/>
              <a:t>difference </a:t>
            </a:r>
            <a:r>
              <a:rPr lang="en-GB" dirty="0"/>
              <a:t>in the length and diameter of FND </a:t>
            </a:r>
            <a:r>
              <a:rPr lang="en-GB" dirty="0" smtClean="0"/>
              <a:t>between male and female Nigerians</a:t>
            </a:r>
            <a:endParaRPr lang="en-GB" dirty="0"/>
          </a:p>
          <a:p>
            <a:pPr marL="514350" indent="-514350">
              <a:buAutoNum type="arabicPeriod"/>
            </a:pPr>
            <a:r>
              <a:rPr lang="en-GB" dirty="0"/>
              <a:t>Is there a difference in the length and diameter of FND in different age groups amongst Nigerians</a:t>
            </a:r>
          </a:p>
          <a:p>
            <a:pPr marL="514350" indent="-514350">
              <a:buAutoNum type="arabicPeriod"/>
            </a:pPr>
            <a:r>
              <a:rPr lang="en-GB" dirty="0"/>
              <a:t>Is there a difference in FND parameters in Africans compared to other reported Non-</a:t>
            </a:r>
            <a:r>
              <a:rPr lang="en-GB" dirty="0" err="1"/>
              <a:t>african</a:t>
            </a:r>
            <a:r>
              <a:rPr lang="en-GB" dirty="0"/>
              <a:t> </a:t>
            </a:r>
            <a:r>
              <a:rPr lang="en-GB" dirty="0" smtClean="0"/>
              <a:t>races</a:t>
            </a:r>
          </a:p>
          <a:p>
            <a:pPr marL="514350" indent="-514350">
              <a:buAutoNum type="arabicPeriod"/>
            </a:pPr>
            <a:r>
              <a:rPr lang="en-GB" dirty="0" smtClean="0"/>
              <a:t>Final size of FND attained 6-months post removal of stent and averages b/w 60-75% of size at </a:t>
            </a:r>
            <a:r>
              <a:rPr lang="en-GB" smtClean="0"/>
              <a:t>removal -what </a:t>
            </a:r>
            <a:r>
              <a:rPr lang="en-GB" dirty="0" smtClean="0"/>
              <a:t>size of catheter is necessary to create an adequate size FND on healing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207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 smtClean="0">
                <a:solidFill>
                  <a:srgbClr val="7030A0"/>
                </a:solidFill>
              </a:rPr>
              <a:t>Inclusion criteria</a:t>
            </a:r>
            <a:endParaRPr lang="en-GB" b="1" i="1" dirty="0">
              <a:solidFill>
                <a:srgbClr val="7030A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644008" cy="52578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Adults 18yrs and above</a:t>
            </a:r>
          </a:p>
          <a:p>
            <a:r>
              <a:rPr lang="en-GB" dirty="0" smtClean="0"/>
              <a:t>Native Nigerian</a:t>
            </a:r>
          </a:p>
          <a:p>
            <a:r>
              <a:rPr lang="en-GB" dirty="0" smtClean="0"/>
              <a:t>No nasal symptoms on presentation</a:t>
            </a:r>
          </a:p>
          <a:p>
            <a:r>
              <a:rPr lang="en-GB" dirty="0" smtClean="0"/>
              <a:t>No nasal/sinus pathology on CT scan</a:t>
            </a:r>
          </a:p>
          <a:p>
            <a:pPr marL="0" indent="0">
              <a:buNone/>
            </a:pPr>
            <a:r>
              <a:rPr lang="en-GB" dirty="0" smtClean="0"/>
              <a:t>EXCLUSION</a:t>
            </a:r>
          </a:p>
          <a:p>
            <a:pPr marL="0" indent="0">
              <a:buNone/>
            </a:pPr>
            <a:r>
              <a:rPr lang="en-GB" dirty="0" smtClean="0"/>
              <a:t>Subjects below 18 years of age</a:t>
            </a:r>
          </a:p>
          <a:p>
            <a:pPr marL="0" indent="0">
              <a:buNone/>
            </a:pPr>
            <a:r>
              <a:rPr lang="en-GB" dirty="0" smtClean="0"/>
              <a:t>Caucasians/Asians/non African race</a:t>
            </a:r>
          </a:p>
          <a:p>
            <a:pPr marL="0" indent="0">
              <a:buNone/>
            </a:pPr>
            <a:r>
              <a:rPr lang="en-GB" dirty="0" smtClean="0"/>
              <a:t>Evidence of sinus disease</a:t>
            </a:r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44824"/>
            <a:ext cx="403860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43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 smtClean="0">
                <a:solidFill>
                  <a:srgbClr val="7030A0"/>
                </a:solidFill>
              </a:rPr>
              <a:t>method</a:t>
            </a:r>
            <a:endParaRPr lang="en-GB" b="1" i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5257800"/>
          </a:xfrm>
        </p:spPr>
        <p:txBody>
          <a:bodyPr>
            <a:normAutofit/>
          </a:bodyPr>
          <a:lstStyle/>
          <a:p>
            <a:r>
              <a:rPr lang="en-GB" dirty="0" smtClean="0"/>
              <a:t>Axial/coronal views of </a:t>
            </a:r>
            <a:r>
              <a:rPr lang="en-GB" dirty="0" err="1" smtClean="0"/>
              <a:t>ct</a:t>
            </a:r>
            <a:r>
              <a:rPr lang="en-GB" dirty="0" smtClean="0"/>
              <a:t> scan showing </a:t>
            </a:r>
            <a:r>
              <a:rPr lang="en-GB" dirty="0" err="1" smtClean="0"/>
              <a:t>paranasal</a:t>
            </a:r>
            <a:r>
              <a:rPr lang="en-GB" dirty="0" smtClean="0"/>
              <a:t> sinuses</a:t>
            </a:r>
          </a:p>
          <a:p>
            <a:r>
              <a:rPr lang="en-GB" dirty="0" smtClean="0"/>
              <a:t>Length of FND measured in mm </a:t>
            </a:r>
          </a:p>
          <a:p>
            <a:r>
              <a:rPr lang="en-GB" dirty="0" err="1" smtClean="0"/>
              <a:t>Latero</a:t>
            </a:r>
            <a:r>
              <a:rPr lang="en-GB" dirty="0" smtClean="0"/>
              <a:t>-medial diameter of FND measured in mm @ mid point</a:t>
            </a:r>
          </a:p>
          <a:p>
            <a:r>
              <a:rPr lang="en-GB" dirty="0" smtClean="0"/>
              <a:t>Measurements done using soft ware developed by </a:t>
            </a:r>
            <a:r>
              <a:rPr lang="en-GB" dirty="0" err="1" smtClean="0"/>
              <a:t>dept</a:t>
            </a:r>
            <a:r>
              <a:rPr lang="en-GB" dirty="0" smtClean="0"/>
              <a:t> of </a:t>
            </a:r>
            <a:r>
              <a:rPr lang="en-GB" dirty="0" err="1" smtClean="0"/>
              <a:t>radiodiagnosis</a:t>
            </a:r>
            <a:r>
              <a:rPr lang="en-GB" dirty="0" smtClean="0"/>
              <a:t> NHA</a:t>
            </a:r>
            <a:endParaRPr lang="en-GB" dirty="0"/>
          </a:p>
        </p:txBody>
      </p:sp>
      <p:pic>
        <p:nvPicPr>
          <p:cNvPr id="5" name="Picture Placeholder 5" descr="SELF consulting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439316"/>
            <a:ext cx="4038600" cy="2847730"/>
          </a:xfrm>
        </p:spPr>
      </p:pic>
    </p:spTree>
    <p:extLst>
      <p:ext uri="{BB962C8B-B14F-4D97-AF65-F5344CB8AC3E}">
        <p14:creationId xmlns:p14="http://schemas.microsoft.com/office/powerpoint/2010/main" val="6694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i="1" dirty="0" smtClean="0">
                <a:solidFill>
                  <a:srgbClr val="C00000"/>
                </a:solidFill>
              </a:rPr>
              <a:t>MEAN AGE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Male: 40.7 Years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>
                <a:solidFill>
                  <a:srgbClr val="00B050"/>
                </a:solidFill>
              </a:rPr>
              <a:t>Female: 36.3 Years</a:t>
            </a:r>
          </a:p>
          <a:p>
            <a:r>
              <a:rPr lang="en-GB" i="1" dirty="0" smtClean="0">
                <a:solidFill>
                  <a:srgbClr val="C00000"/>
                </a:solidFill>
              </a:rPr>
              <a:t>MEAN LENGTH OF FND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Male: 12.3 mm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>
                <a:solidFill>
                  <a:srgbClr val="00B050"/>
                </a:solidFill>
              </a:rPr>
              <a:t>Female: 11.4 mm</a:t>
            </a:r>
          </a:p>
          <a:p>
            <a:r>
              <a:rPr lang="en-GB" i="1" dirty="0" smtClean="0">
                <a:solidFill>
                  <a:srgbClr val="C00000"/>
                </a:solidFill>
              </a:rPr>
              <a:t>MEAN  LATERO-MEDIAL </a:t>
            </a:r>
            <a:r>
              <a:rPr lang="en-GB" dirty="0" smtClean="0"/>
              <a:t>DIAMETER OF FND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Male: 2.8 mm</a:t>
            </a:r>
          </a:p>
          <a:p>
            <a:pPr marL="0" indent="0"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00B050"/>
                </a:solidFill>
              </a:rPr>
              <a:t>Female: 2.6 mm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92563844"/>
              </p:ext>
            </p:extLst>
          </p:nvPr>
        </p:nvGraphicFramePr>
        <p:xfrm>
          <a:off x="5220072" y="1844824"/>
          <a:ext cx="3106686" cy="33843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529"/>
                <a:gridCol w="644584"/>
                <a:gridCol w="649868"/>
                <a:gridCol w="692136"/>
                <a:gridCol w="681569"/>
              </a:tblGrid>
              <a:tr h="783119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MEAN FRONTO NASAL DUCT LENTH AND LATERO-MEDIAL DIAMETER IN NIGERIANS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68" marR="6868" marT="6868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16395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AGE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68" marR="6868" marT="6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FND Length(mm)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68" marR="6868" marT="6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FND Diameter(mm)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68" marR="6868" marT="6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SEX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68" marR="6868" marT="6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68" marR="6868" marT="6868" marB="0" anchor="b"/>
                </a:tc>
              </a:tr>
              <a:tr h="479102"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40.7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68" marR="6868" marT="686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12.3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68" marR="6868" marT="686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2.8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68" marR="6868" marT="6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MALE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68" marR="6868" marT="6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n=12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68" marR="6868" marT="6868" marB="0" anchor="b"/>
                </a:tc>
              </a:tr>
              <a:tr h="479102"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36.3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68" marR="6868" marT="686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11.4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68" marR="6868" marT="686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2.6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68" marR="6868" marT="6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FEMALE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68" marR="6868" marT="6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n=18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68" marR="6868" marT="6868" marB="0" anchor="b"/>
                </a:tc>
              </a:tr>
              <a:tr h="479102"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38.5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68" marR="6868" marT="686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>
                          <a:effectLst/>
                        </a:rPr>
                        <a:t>11.9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68" marR="6868" marT="686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u="none" strike="noStrike" dirty="0">
                          <a:effectLst/>
                        </a:rPr>
                        <a:t>2.7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68" marR="6868" marT="6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MEAN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68" marR="6868" marT="6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n=30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68" marR="6868" marT="6868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001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fronto-nasal duct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172272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Hour glass shaped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-</a:t>
            </a:r>
            <a:r>
              <a:rPr lang="en-GB" dirty="0" err="1" smtClean="0"/>
              <a:t>ostium</a:t>
            </a:r>
            <a:r>
              <a:rPr lang="en-GB" dirty="0" smtClean="0"/>
              <a:t> of frontal sinus</a:t>
            </a:r>
          </a:p>
          <a:p>
            <a:pPr marL="400050" lvl="1" indent="0">
              <a:buNone/>
            </a:pPr>
            <a:r>
              <a:rPr lang="en-GB" dirty="0" smtClean="0"/>
              <a:t>-the duct</a:t>
            </a:r>
          </a:p>
          <a:p>
            <a:pPr marL="400050" lvl="1" indent="0">
              <a:buNone/>
            </a:pPr>
            <a:r>
              <a:rPr lang="en-GB" dirty="0" smtClean="0"/>
              <a:t>-</a:t>
            </a:r>
            <a:r>
              <a:rPr lang="en-GB" dirty="0" err="1" smtClean="0"/>
              <a:t>ethmoidal</a:t>
            </a:r>
            <a:r>
              <a:rPr lang="en-GB" dirty="0" smtClean="0"/>
              <a:t> </a:t>
            </a:r>
            <a:r>
              <a:rPr lang="en-GB" dirty="0" err="1" smtClean="0"/>
              <a:t>infindibulum</a:t>
            </a:r>
            <a:endParaRPr lang="en-GB" dirty="0" smtClean="0"/>
          </a:p>
          <a:p>
            <a:r>
              <a:rPr lang="en-GB" dirty="0" smtClean="0"/>
              <a:t>Drains into hiatus </a:t>
            </a:r>
            <a:r>
              <a:rPr lang="en-GB" dirty="0" err="1" smtClean="0"/>
              <a:t>semilunaris</a:t>
            </a:r>
            <a:r>
              <a:rPr lang="en-GB" dirty="0" smtClean="0"/>
              <a:t> (middle meatus)</a:t>
            </a:r>
          </a:p>
          <a:p>
            <a:endParaRPr lang="en-GB" dirty="0" smtClean="0"/>
          </a:p>
          <a:p>
            <a:r>
              <a:rPr lang="en-GB" dirty="0" err="1" smtClean="0"/>
              <a:t>Ostium</a:t>
            </a:r>
            <a:r>
              <a:rPr lang="en-GB" dirty="0" smtClean="0"/>
              <a:t> and frontal recess  referred to as </a:t>
            </a:r>
            <a:r>
              <a:rPr lang="en-GB" dirty="0" err="1" smtClean="0"/>
              <a:t>Fronto</a:t>
            </a:r>
            <a:r>
              <a:rPr lang="en-GB" dirty="0" smtClean="0"/>
              <a:t> Nasal Duct(FND) or Frontal Outflow Tract(FOT)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GB"/>
          </a:p>
        </p:txBody>
      </p:sp>
      <p:pic>
        <p:nvPicPr>
          <p:cNvPr id="1028" name="Picture 4" descr="C:\Users\Doc\Pictures\Camera Roll\WIN_20150313_082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482453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25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Distribution of FND length and </a:t>
            </a:r>
            <a:r>
              <a:rPr lang="en-GB" dirty="0" err="1" smtClean="0"/>
              <a:t>lat</a:t>
            </a:r>
            <a:r>
              <a:rPr lang="en-GB" dirty="0" smtClean="0"/>
              <a:t>-med diameter in age groups</a:t>
            </a:r>
            <a:endParaRPr lang="en-GB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54186314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Content Placeholder 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82220603"/>
              </p:ext>
            </p:extLst>
          </p:nvPr>
        </p:nvGraphicFramePr>
        <p:xfrm>
          <a:off x="4572000" y="2204863"/>
          <a:ext cx="4365697" cy="48112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2298"/>
                <a:gridCol w="841223"/>
                <a:gridCol w="848118"/>
                <a:gridCol w="903276"/>
                <a:gridCol w="889488"/>
                <a:gridCol w="441294"/>
              </a:tblGrid>
              <a:tr h="673886"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GB" sz="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AGE DISRTIBUTION AND MEAN FRONTO NASAL DUCT LENGTH(mm) AND LATERO-MEDIAL DIAMETER(mm)</a:t>
                      </a:r>
                      <a:endParaRPr lang="en-GB" sz="800" b="1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784330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AGE RANGE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u="none" strike="noStrike" dirty="0">
                          <a:effectLst/>
                        </a:rPr>
                        <a:t>Mean FND </a:t>
                      </a:r>
                      <a:r>
                        <a:rPr lang="en-GB" sz="700" b="1" u="none" strike="noStrike" dirty="0" smtClean="0">
                          <a:effectLst/>
                        </a:rPr>
                        <a:t>Length(mm)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u="none" strike="noStrike" dirty="0">
                          <a:effectLst/>
                        </a:rPr>
                        <a:t>Mean FND </a:t>
                      </a:r>
                      <a:r>
                        <a:rPr lang="en-GB" sz="700" b="1" u="none" strike="noStrike" dirty="0" smtClean="0">
                          <a:effectLst/>
                        </a:rPr>
                        <a:t>Diameter(mm)s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u="none" strike="noStrike" dirty="0">
                          <a:effectLst/>
                        </a:rPr>
                        <a:t>n=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u="none" strike="noStrike" dirty="0">
                          <a:effectLst/>
                        </a:rPr>
                        <a:t>p value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</a:tr>
              <a:tr h="5910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20-30 YRS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u="none" strike="noStrike">
                          <a:effectLst/>
                        </a:rPr>
                        <a:t>11.9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u="none" strike="noStrike" dirty="0">
                          <a:effectLst/>
                        </a:rPr>
                        <a:t>2.6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u="none" strike="noStrike">
                          <a:effectLst/>
                        </a:rPr>
                        <a:t>11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</a:tr>
              <a:tr h="5910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31-40 YRS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u="none" strike="noStrike">
                          <a:effectLst/>
                        </a:rPr>
                        <a:t>11.6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u="none" strike="noStrike" dirty="0">
                          <a:effectLst/>
                        </a:rPr>
                        <a:t>2.8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u="none" strike="noStrike" dirty="0">
                          <a:effectLst/>
                        </a:rPr>
                        <a:t>8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</a:tr>
              <a:tr h="5910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41-50 YRS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u="none" strike="noStrike">
                          <a:effectLst/>
                        </a:rPr>
                        <a:t>12.1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u="none" strike="noStrike">
                          <a:effectLst/>
                        </a:rPr>
                        <a:t>2.8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u="none" strike="noStrike" dirty="0">
                          <a:effectLst/>
                        </a:rPr>
                        <a:t>7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</a:tr>
              <a:tr h="5910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51-60 YRS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u="none" strike="noStrike">
                          <a:effectLst/>
                        </a:rPr>
                        <a:t>11.4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u="none" strike="noStrike">
                          <a:effectLst/>
                        </a:rPr>
                        <a:t>2.2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u="none" strike="noStrike" dirty="0">
                          <a:effectLst/>
                        </a:rPr>
                        <a:t>2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</a:tr>
              <a:tr h="591052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61-70 YRS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u="none" strike="noStrike">
                          <a:effectLst/>
                        </a:rPr>
                        <a:t>10.6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u="none" strike="noStrike">
                          <a:effectLst/>
                        </a:rPr>
                        <a:t>2.4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u="none" strike="noStrike" dirty="0">
                          <a:effectLst/>
                        </a:rPr>
                        <a:t>2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</a:tr>
              <a:tr h="39777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TOTAL</a:t>
                      </a:r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u="none" strike="noStrike" dirty="0">
                          <a:effectLst/>
                        </a:rPr>
                        <a:t>30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94" marR="6194" marT="6194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940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b="1" i="1" dirty="0" err="1" smtClean="0">
                <a:solidFill>
                  <a:srgbClr val="C00000"/>
                </a:solidFill>
              </a:rPr>
              <a:t>Fronto</a:t>
            </a:r>
            <a:r>
              <a:rPr lang="en-GB" sz="4000" b="1" i="1" dirty="0" smtClean="0">
                <a:solidFill>
                  <a:srgbClr val="C00000"/>
                </a:solidFill>
              </a:rPr>
              <a:t>-nasal duct </a:t>
            </a:r>
            <a:r>
              <a:rPr lang="en-GB" sz="4000" b="1" i="1" smtClean="0">
                <a:solidFill>
                  <a:srgbClr val="C00000"/>
                </a:solidFill>
              </a:rPr>
              <a:t>parameters amongst </a:t>
            </a:r>
            <a:r>
              <a:rPr lang="en-GB" sz="4000" b="1" i="1" dirty="0" smtClean="0">
                <a:solidFill>
                  <a:srgbClr val="C00000"/>
                </a:solidFill>
              </a:rPr>
              <a:t>races</a:t>
            </a:r>
            <a:endParaRPr lang="en-GB" sz="4000" b="1" i="1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7523168"/>
              </p:ext>
            </p:extLst>
          </p:nvPr>
        </p:nvGraphicFramePr>
        <p:xfrm>
          <a:off x="5652120" y="3356993"/>
          <a:ext cx="3312369" cy="3096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7472"/>
                <a:gridCol w="498934"/>
                <a:gridCol w="498934"/>
                <a:gridCol w="720683"/>
                <a:gridCol w="720683"/>
                <a:gridCol w="295663"/>
              </a:tblGrid>
              <a:tr h="624076"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GB" sz="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COMPARATIVE ANALYSIS OF FRONTO-NASAL DUCT PARAMETERS </a:t>
                      </a:r>
                      <a:r>
                        <a:rPr lang="en-GB" sz="800" b="1" u="none" strike="noStrike" dirty="0" smtClean="0">
                          <a:solidFill>
                            <a:srgbClr val="7030A0"/>
                          </a:solidFill>
                          <a:effectLst/>
                        </a:rPr>
                        <a:t>IN </a:t>
                      </a:r>
                      <a:r>
                        <a:rPr lang="en-GB" sz="8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RACES</a:t>
                      </a:r>
                      <a:endParaRPr lang="en-GB" sz="800" b="1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8095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7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LITERATURE REVIEW</a:t>
                      </a:r>
                      <a:endParaRPr lang="en-GB" sz="700" b="1" i="0" u="none" strike="noStrike" dirty="0">
                        <a:solidFill>
                          <a:srgbClr val="7030A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</a:tr>
              <a:tr h="814700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RACE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FND LENTH(mm)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Mean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Lat-Med DIAMETER(mm)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Mean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n=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</a:tr>
              <a:tr h="547827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CAUCASIANS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3.2-14.9mm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6.2mm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1-5mm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2.4mm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60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</a:tr>
              <a:tr h="280956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JAPANESE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2-10mm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6mm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2-3mm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2.5mm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>
                          <a:effectLst/>
                        </a:rPr>
                        <a:t>42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</a:tr>
              <a:tr h="547827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NIGERIANS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8.8-13.7mm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 dirty="0">
                          <a:effectLst/>
                        </a:rPr>
                        <a:t>11.7mm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2-4.4mm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u="none" strike="noStrike">
                          <a:effectLst/>
                        </a:rPr>
                        <a:t>2.7mm</a:t>
                      </a:r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u="none" strike="noStrike" dirty="0">
                          <a:effectLst/>
                        </a:rPr>
                        <a:t>30</a:t>
                      </a:r>
                      <a:endParaRPr lang="en-GB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0" marR="5630" marT="5630" marB="0" anchor="b"/>
                </a:tc>
              </a:tr>
            </a:tbl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31918318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9540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CONCLUSION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Minimal Difference in size of FND between male and female Nigerians</a:t>
            </a:r>
          </a:p>
          <a:p>
            <a:r>
              <a:rPr lang="en-GB" dirty="0" smtClean="0"/>
              <a:t>FND size not significantly different in age groups</a:t>
            </a:r>
          </a:p>
          <a:p>
            <a:r>
              <a:rPr lang="en-GB" dirty="0" smtClean="0"/>
              <a:t>FND </a:t>
            </a:r>
            <a:r>
              <a:rPr lang="en-GB" dirty="0" err="1" smtClean="0"/>
              <a:t>lenght</a:t>
            </a:r>
            <a:r>
              <a:rPr lang="en-GB" dirty="0" smtClean="0"/>
              <a:t> is same in </a:t>
            </a:r>
            <a:r>
              <a:rPr lang="en-GB" dirty="0" err="1" smtClean="0"/>
              <a:t>caucasians</a:t>
            </a:r>
            <a:r>
              <a:rPr lang="en-GB" dirty="0" smtClean="0"/>
              <a:t> and Japanese and longer in Africans</a:t>
            </a:r>
          </a:p>
          <a:p>
            <a:r>
              <a:rPr lang="en-GB" dirty="0" smtClean="0"/>
              <a:t>FND diameter is about same in all three compared races</a:t>
            </a:r>
          </a:p>
          <a:p>
            <a:r>
              <a:rPr lang="en-GB" dirty="0" smtClean="0"/>
              <a:t>Size 24FR Foley’s catheter adequate</a:t>
            </a:r>
          </a:p>
          <a:p>
            <a:r>
              <a:rPr lang="en-GB" dirty="0" smtClean="0"/>
              <a:t>More multi-lateral studies required in Africans to confirm FND parameters</a:t>
            </a:r>
            <a:endParaRPr lang="en-GB" dirty="0"/>
          </a:p>
        </p:txBody>
      </p:sp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902124154"/>
              </p:ext>
            </p:extLst>
          </p:nvPr>
        </p:nvGraphicFramePr>
        <p:xfrm>
          <a:off x="4648200" y="1733550"/>
          <a:ext cx="4038600" cy="425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hart" r:id="rId3" imgW="4191013" imgH="4419600" progId="MSGraph.Chart.8">
                  <p:embed followColorScheme="full"/>
                </p:oleObj>
              </mc:Choice>
              <mc:Fallback>
                <p:oleObj name="Chart" r:id="rId3" imgW="4191013" imgH="4419600" progId="MSGraph.Chart.8">
                  <p:embed followColorScheme="full"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733550"/>
                        <a:ext cx="4038600" cy="425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150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 smtClean="0">
                <a:solidFill>
                  <a:srgbClr val="0070C0"/>
                </a:solidFill>
              </a:rPr>
              <a:t>REFERENCES</a:t>
            </a:r>
            <a:endParaRPr lang="en-GB" b="1" i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AutoNum type="arabicPeriod"/>
            </a:pP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Imogu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AO. External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Fronto-Ethmoidectomy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: Maintenance of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Fronto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-Nasal Duct Patency. West African J.ORL,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Vol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1(1): 17-20</a:t>
            </a:r>
          </a:p>
          <a:p>
            <a:pPr>
              <a:buAutoNum type="arabicPeriod"/>
            </a:pP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Suchi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KA,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Kranti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B,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Arun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S. Frontal Sinus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Mucocele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with Orbital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Complications:Management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by Varied Surgical Approaches. Asian J Neurosurg.2012, 7(3):135-140</a:t>
            </a:r>
          </a:p>
          <a:p>
            <a:pPr>
              <a:buAutoNum type="arabicPeriod"/>
            </a:pP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Diva S. Contemporary Indications for External Approaches to the Para nasal Sinuses.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ENT.expert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/in/file/documents</a:t>
            </a:r>
          </a:p>
          <a:p>
            <a:pPr>
              <a:buAutoNum type="arabicPeriod"/>
            </a:pP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Fasula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JA,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Adeleye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AO,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Onokoya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PA,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Okolo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CA,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Nwaorgu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GO. Recurrent Nasal Polyp and Pan Sinus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Mucocele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associated with bilateral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blindnes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.: a case report. Ghana Med. J 2010; 44(4):165-8</a:t>
            </a:r>
          </a:p>
          <a:p>
            <a:pPr>
              <a:buAutoNum type="arabicPeriod"/>
            </a:pP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Baron SH,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Dedo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HH, Henry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CR.The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Mucoperiosteal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flap in sinus surgery(The Sewall-Boyden-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McNaught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Operation). Laryngoscope 1973, Aug; 83(8):1266-80</a:t>
            </a:r>
          </a:p>
          <a:p>
            <a:pPr>
              <a:buAutoNum type="arabicPeriod"/>
            </a:pP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Mur AH,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Dedo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HH.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Fronto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ethmoidectomy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with Sewall-Boyden reconstruction: Indications, Technique, and Philosophy.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Clin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North Am,2001 Feb; 34(1):153-65</a:t>
            </a:r>
          </a:p>
          <a:p>
            <a:pPr>
              <a:buAutoNum type="arabicPeriod"/>
            </a:pP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Wormald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P. Surgery of the frontal recess and the frontal sinus. Rhinology 43, 2005: 82-85</a:t>
            </a:r>
          </a:p>
          <a:p>
            <a:pPr>
              <a:buAutoNum type="arabicPeriod"/>
            </a:pP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Lynch RC. The technique of radical operation which has given me the best results. Laryngoscope 1921, 31:1</a:t>
            </a:r>
          </a:p>
          <a:p>
            <a:pPr>
              <a:buAutoNum type="arabicPeriod"/>
            </a:pP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Howarth WG. A radical frontal sinus operation. Journal of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Laryngol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Otol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1921, 38: 341-343</a:t>
            </a:r>
          </a:p>
          <a:p>
            <a:pPr>
              <a:buAutoNum type="arabicPeriod"/>
            </a:pP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Howarth WG. Some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pionts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in the technique of the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fronto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ethmoidal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operation. Journal of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Laryngol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Otol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, 1936(51): 387-390</a:t>
            </a:r>
          </a:p>
          <a:p>
            <a:pPr>
              <a:buAutoNum type="arabicPeriod"/>
            </a:pPr>
            <a:endParaRPr lang="en-GB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AutoNum type="arabicPeriod"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2555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Wormald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P, Amanda A, Nair S. The modified endoscopic Lothrop procedure in treatment of complicated chronic frontal sinusitis. Clinical Otolaryngology and Allied Sciences 2003, 05: 20</a:t>
            </a:r>
          </a:p>
          <a:p>
            <a:pPr marL="0" indent="0">
              <a:buNone/>
            </a:pP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Ijaduola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TG. Use of a Foley catheter for short term drainage in frontal sinus surgery. J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Laryngol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Otol. 1989 Apr;103(4): 375-8</a:t>
            </a:r>
          </a:p>
          <a:p>
            <a:pPr marL="0" indent="0">
              <a:buNone/>
            </a:pP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13. Freeman SB,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BloED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. Frontal sinus stents. The Laryngoscope, 2000 08 02</a:t>
            </a:r>
          </a:p>
          <a:p>
            <a:pPr>
              <a:buAutoNum type="arabicPeriod" startAt="14"/>
            </a:pP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Stennert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E. A combined intra-extra nasal approach for surgical treatment of severe  disease of  the frontal sinuses. Laryngoscope 2001 July,91(7): 1237-45</a:t>
            </a:r>
          </a:p>
          <a:p>
            <a:pPr>
              <a:buAutoNum type="arabicPeriod" startAt="14"/>
            </a:pPr>
            <a:r>
              <a:rPr lang="en-GB" sz="1400" dirty="0" err="1">
                <a:latin typeface="Times New Roman" pitchFamily="18" charset="0"/>
                <a:cs typeface="Times New Roman" pitchFamily="18" charset="0"/>
              </a:rPr>
              <a:t>Murai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 Y. Anatomical study of the </a:t>
            </a:r>
            <a:r>
              <a:rPr lang="en-GB" sz="1400" dirty="0" err="1">
                <a:latin typeface="Times New Roman" pitchFamily="18" charset="0"/>
                <a:cs typeface="Times New Roman" pitchFamily="18" charset="0"/>
              </a:rPr>
              <a:t>ethmoidal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 sinus in Japanese. </a:t>
            </a:r>
            <a:r>
              <a:rPr lang="en-GB" sz="1400" dirty="0" err="1">
                <a:latin typeface="Times New Roman" pitchFamily="18" charset="0"/>
                <a:cs typeface="Times New Roman" pitchFamily="18" charset="0"/>
              </a:rPr>
              <a:t>Sei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-i-Kai Med J 1937, 56: 205-2044</a:t>
            </a:r>
          </a:p>
          <a:p>
            <a:pPr>
              <a:buAutoNum type="arabicPeriod" startAt="14"/>
            </a:pP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Hiroshi M. Rhinology-A State of the Art. Proceedings of the </a:t>
            </a:r>
            <a:r>
              <a:rPr lang="en-GB" sz="1400" dirty="0" err="1">
                <a:latin typeface="Times New Roman" pitchFamily="18" charset="0"/>
                <a:cs typeface="Times New Roman" pitchFamily="18" charset="0"/>
              </a:rPr>
              <a:t>XVth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 Congress of the European </a:t>
            </a:r>
            <a:r>
              <a:rPr lang="en-GB" sz="1400" dirty="0" err="1">
                <a:latin typeface="Times New Roman" pitchFamily="18" charset="0"/>
                <a:cs typeface="Times New Roman" pitchFamily="18" charset="0"/>
              </a:rPr>
              <a:t>Rhinological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 Society. </a:t>
            </a:r>
            <a:r>
              <a:rPr lang="en-GB" sz="1400" dirty="0" err="1">
                <a:latin typeface="Times New Roman" pitchFamily="18" charset="0"/>
                <a:cs typeface="Times New Roman" pitchFamily="18" charset="0"/>
              </a:rPr>
              <a:t>Pp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3-5</a:t>
            </a:r>
            <a:endParaRPr lang="en-GB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AutoNum type="arabicPeriod" startAt="14"/>
            </a:pPr>
            <a:endParaRPr lang="en-GB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9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		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Thank you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2" descr="C:\Documents and Settings\Owner.YOUR-A57DD128FC\My Documents\My Scans\self acada.tif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t="16858" b="16858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sz="2900" b="1" i="1" dirty="0" smtClean="0">
                <a:solidFill>
                  <a:srgbClr val="002060"/>
                </a:solidFill>
              </a:rPr>
              <a:t>DR ANDREW IMOGU</a:t>
            </a:r>
          </a:p>
          <a:p>
            <a:r>
              <a:rPr lang="en-US" sz="2300" i="1" dirty="0" smtClean="0"/>
              <a:t>MB;BS(IB), FWACS, FMCORL, FICS, MBA</a:t>
            </a:r>
          </a:p>
          <a:p>
            <a:r>
              <a:rPr lang="en-US" sz="2300" dirty="0" smtClean="0"/>
              <a:t>CHIEF CONSULTANT EAR, NOSE AND THROAT/HEAD &amp; NECK/FACIAL PLASTIC SURGEON</a:t>
            </a:r>
          </a:p>
          <a:p>
            <a:r>
              <a:rPr lang="en-US" sz="2300" dirty="0" smtClean="0"/>
              <a:t>NATIONAL HOSPITAL ABUJA</a:t>
            </a:r>
          </a:p>
          <a:p>
            <a:r>
              <a:rPr lang="en-US" sz="2300" dirty="0" smtClean="0"/>
              <a:t>CHIEF MEDICAL DIRECTOR, HI-FI HOSPITAL, 40 SUEZ CRESCENT, WUSE ZONE 4, ABUJA, NIGERIA</a:t>
            </a:r>
          </a:p>
          <a:p>
            <a:r>
              <a:rPr lang="en-US" sz="2300" dirty="0" smtClean="0"/>
              <a:t>Tel: +234 8054379771.  E-mail: otunny@yahoo.com</a:t>
            </a:r>
          </a:p>
          <a:p>
            <a:endParaRPr lang="en-GB" sz="2300" dirty="0"/>
          </a:p>
        </p:txBody>
      </p:sp>
    </p:spTree>
    <p:extLst>
      <p:ext uri="{BB962C8B-B14F-4D97-AF65-F5344CB8AC3E}">
        <p14:creationId xmlns:p14="http://schemas.microsoft.com/office/powerpoint/2010/main" val="298396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 smtClean="0">
                <a:solidFill>
                  <a:srgbClr val="C00000"/>
                </a:solidFill>
              </a:rPr>
              <a:t>Goals of Sinus Surgery</a:t>
            </a:r>
            <a:endParaRPr lang="en-GB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4464496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1. Eradication of disease e.g. </a:t>
            </a:r>
            <a:r>
              <a:rPr lang="en-GB" dirty="0" err="1" smtClean="0"/>
              <a:t>Mucocele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2. Drainage</a:t>
            </a:r>
          </a:p>
          <a:p>
            <a:pPr marL="0" indent="0">
              <a:buNone/>
            </a:pPr>
            <a:r>
              <a:rPr lang="en-GB" dirty="0" smtClean="0"/>
              <a:t>3. Ventilation of the involved Sinus</a:t>
            </a:r>
          </a:p>
          <a:p>
            <a:pPr marL="0" indent="0">
              <a:buNone/>
            </a:pPr>
            <a:r>
              <a:rPr lang="en-GB" dirty="0" smtClean="0"/>
              <a:t>4. Minimum Morbidity</a:t>
            </a:r>
          </a:p>
          <a:p>
            <a:pPr marL="0" indent="0">
              <a:buNone/>
            </a:pPr>
            <a:r>
              <a:rPr lang="en-GB" dirty="0" smtClean="0"/>
              <a:t>5. Prevention of Recurrence</a:t>
            </a:r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5" name="Content Placeholder 3" descr="http://www.sfenta.com/uploaded/images/nose3-sinus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628800"/>
            <a:ext cx="417646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831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 smtClean="0">
                <a:solidFill>
                  <a:srgbClr val="C00000"/>
                </a:solidFill>
              </a:rPr>
              <a:t>Current Trend</a:t>
            </a:r>
            <a:endParaRPr lang="en-GB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28800"/>
            <a:ext cx="4495800" cy="4525963"/>
          </a:xfrm>
        </p:spPr>
        <p:txBody>
          <a:bodyPr/>
          <a:lstStyle/>
          <a:p>
            <a:r>
              <a:rPr lang="en-GB" dirty="0" smtClean="0"/>
              <a:t>Surgical Procedures Less Invasive</a:t>
            </a:r>
          </a:p>
          <a:p>
            <a:r>
              <a:rPr lang="en-GB" dirty="0" smtClean="0"/>
              <a:t>Emphasizing more of Surgical Drainage and Ventilation over Ablation</a:t>
            </a:r>
          </a:p>
          <a:p>
            <a:r>
              <a:rPr lang="en-GB" dirty="0" smtClean="0"/>
              <a:t>Maintenance of Function with Minimal Intervention</a:t>
            </a:r>
          </a:p>
          <a:p>
            <a:r>
              <a:rPr lang="en-GB" dirty="0" smtClean="0"/>
              <a:t>Better </a:t>
            </a:r>
            <a:r>
              <a:rPr lang="en-GB" dirty="0" err="1" smtClean="0"/>
              <a:t>Cosmesis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40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i="1" dirty="0" smtClean="0">
                <a:solidFill>
                  <a:srgbClr val="C00000"/>
                </a:solidFill>
              </a:rPr>
              <a:t>Trans Nasal Endoscopic </a:t>
            </a:r>
            <a:r>
              <a:rPr lang="en-GB" b="1" i="1" dirty="0" err="1" smtClean="0">
                <a:solidFill>
                  <a:srgbClr val="C00000"/>
                </a:solidFill>
              </a:rPr>
              <a:t>Fronto-Ethmoidectomy</a:t>
            </a:r>
            <a:endParaRPr lang="en-GB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4464496" cy="4525963"/>
          </a:xfrm>
        </p:spPr>
        <p:txBody>
          <a:bodyPr/>
          <a:lstStyle/>
          <a:p>
            <a:r>
              <a:rPr lang="en-GB" dirty="0" smtClean="0"/>
              <a:t>Preservation of Frontal Sinus Mucosa</a:t>
            </a:r>
          </a:p>
          <a:p>
            <a:r>
              <a:rPr lang="en-GB" dirty="0" smtClean="0"/>
              <a:t>Preserves Sinus Architecture</a:t>
            </a:r>
          </a:p>
          <a:p>
            <a:r>
              <a:rPr lang="en-GB" dirty="0" smtClean="0"/>
              <a:t>Maintenance of Patent Frontal Recess</a:t>
            </a:r>
          </a:p>
          <a:p>
            <a:r>
              <a:rPr lang="en-GB" dirty="0" smtClean="0"/>
              <a:t>Better Clinical Outcome</a:t>
            </a:r>
          </a:p>
          <a:p>
            <a:r>
              <a:rPr lang="en-GB" dirty="0" smtClean="0"/>
              <a:t>Leaves no Facial Scarring</a:t>
            </a:r>
          </a:p>
          <a:p>
            <a:endParaRPr lang="en-GB" dirty="0"/>
          </a:p>
        </p:txBody>
      </p:sp>
      <p:pic>
        <p:nvPicPr>
          <p:cNvPr id="5" name="Picture 2" descr="C:\Documents and Settings\Owner\My Documents\FESS Functional Endoscopic Sinus Surgery_files\rnesuctioncontrasty200pxw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628800"/>
            <a:ext cx="4392488" cy="4104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79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i="1" dirty="0" smtClean="0">
                <a:solidFill>
                  <a:srgbClr val="C00000"/>
                </a:solidFill>
              </a:rPr>
              <a:t>External </a:t>
            </a:r>
            <a:r>
              <a:rPr lang="en-GB" b="1" i="1" dirty="0" err="1" smtClean="0">
                <a:solidFill>
                  <a:srgbClr val="C00000"/>
                </a:solidFill>
              </a:rPr>
              <a:t>Fronto-Ethmoidectomy</a:t>
            </a:r>
            <a:r>
              <a:rPr lang="en-GB" b="1" i="1" dirty="0" smtClean="0">
                <a:solidFill>
                  <a:srgbClr val="C00000"/>
                </a:solidFill>
              </a:rPr>
              <a:t> (EFE)</a:t>
            </a:r>
            <a:endParaRPr lang="en-GB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</a:t>
            </a:r>
            <a:r>
              <a:rPr lang="en-GB" dirty="0" smtClean="0"/>
              <a:t>pen procedure for removing disease in the </a:t>
            </a:r>
            <a:r>
              <a:rPr lang="en-GB" dirty="0" err="1" smtClean="0"/>
              <a:t>fronto-ethmoidal</a:t>
            </a:r>
            <a:r>
              <a:rPr lang="en-GB" dirty="0" smtClean="0"/>
              <a:t> sinus complex</a:t>
            </a:r>
          </a:p>
          <a:p>
            <a:r>
              <a:rPr lang="en-GB" dirty="0" smtClean="0"/>
              <a:t>Success limited by the common problem of maintaining </a:t>
            </a:r>
            <a:r>
              <a:rPr lang="en-GB" dirty="0" err="1" smtClean="0"/>
              <a:t>fronto</a:t>
            </a:r>
            <a:r>
              <a:rPr lang="en-GB" dirty="0" smtClean="0"/>
              <a:t>-nasal duct patency</a:t>
            </a:r>
          </a:p>
          <a:p>
            <a:r>
              <a:rPr lang="en-GB" dirty="0" smtClean="0"/>
              <a:t>Still relevant as a veritable tool in contemporary management of sinus disease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924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i="1" dirty="0" smtClean="0">
                <a:solidFill>
                  <a:srgbClr val="C00000"/>
                </a:solidFill>
              </a:rPr>
              <a:t>EFE in Contemporary Management of Sinus Disease</a:t>
            </a:r>
            <a:endParaRPr lang="en-GB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Failed Endoscopic Approach</a:t>
            </a:r>
          </a:p>
          <a:p>
            <a:r>
              <a:rPr lang="en-GB" dirty="0" smtClean="0"/>
              <a:t>Difficulty in using Endo Nasal Approach due to Nasal Pathology</a:t>
            </a:r>
          </a:p>
          <a:p>
            <a:r>
              <a:rPr lang="en-GB" dirty="0" smtClean="0"/>
              <a:t>Extensive Disease</a:t>
            </a:r>
          </a:p>
          <a:p>
            <a:r>
              <a:rPr lang="en-GB" dirty="0" smtClean="0"/>
              <a:t>Fistula Tract already present: </a:t>
            </a:r>
            <a:r>
              <a:rPr lang="en-GB" dirty="0" err="1" smtClean="0"/>
              <a:t>Fronto-cutenous</a:t>
            </a:r>
            <a:r>
              <a:rPr lang="en-GB" dirty="0" smtClean="0"/>
              <a:t> or </a:t>
            </a:r>
            <a:r>
              <a:rPr lang="en-GB" dirty="0" err="1" smtClean="0"/>
              <a:t>Ethmoido</a:t>
            </a:r>
            <a:r>
              <a:rPr lang="en-GB" dirty="0" err="1"/>
              <a:t>-</a:t>
            </a:r>
            <a:r>
              <a:rPr lang="en-GB" dirty="0" err="1" smtClean="0"/>
              <a:t>cutenous</a:t>
            </a:r>
            <a:r>
              <a:rPr lang="en-GB" dirty="0" smtClean="0"/>
              <a:t> fistulae</a:t>
            </a:r>
          </a:p>
          <a:p>
            <a:r>
              <a:rPr lang="en-GB" dirty="0" smtClean="0"/>
              <a:t>Recurrence/Previous Surgeries-restricts endoscopic visualization </a:t>
            </a:r>
            <a:r>
              <a:rPr lang="en-GB" dirty="0"/>
              <a:t> </a:t>
            </a:r>
            <a:r>
              <a:rPr lang="en-GB" dirty="0" smtClean="0"/>
              <a:t>and access</a:t>
            </a:r>
          </a:p>
          <a:p>
            <a:r>
              <a:rPr lang="en-GB" dirty="0" smtClean="0"/>
              <a:t>Combined approach-External approach under Endoscopic control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322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 </a:t>
            </a:r>
            <a:r>
              <a:rPr lang="en-GB" b="1" i="1" dirty="0" smtClean="0">
                <a:solidFill>
                  <a:srgbClr val="C00000"/>
                </a:solidFill>
              </a:rPr>
              <a:t>External </a:t>
            </a:r>
            <a:r>
              <a:rPr lang="en-GB" b="1" i="1" dirty="0" err="1" smtClean="0">
                <a:solidFill>
                  <a:srgbClr val="C00000"/>
                </a:solidFill>
              </a:rPr>
              <a:t>Fronto-Ethmoidectomy</a:t>
            </a:r>
            <a:r>
              <a:rPr lang="en-GB" b="1" i="1" dirty="0" smtClean="0">
                <a:solidFill>
                  <a:srgbClr val="C00000"/>
                </a:solidFill>
              </a:rPr>
              <a:t>; Techniques</a:t>
            </a:r>
            <a:endParaRPr lang="en-GB" b="1" i="1" dirty="0">
              <a:solidFill>
                <a:srgbClr val="C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4388296" cy="5257800"/>
          </a:xfrm>
        </p:spPr>
        <p:txBody>
          <a:bodyPr>
            <a:normAutofit/>
          </a:bodyPr>
          <a:lstStyle/>
          <a:p>
            <a:r>
              <a:rPr lang="en-GB" dirty="0" smtClean="0"/>
              <a:t>Lynch-Howarth approach</a:t>
            </a:r>
            <a:endParaRPr lang="en-GB" dirty="0"/>
          </a:p>
          <a:p>
            <a:r>
              <a:rPr lang="en-GB" dirty="0" smtClean="0"/>
              <a:t>Killian Method</a:t>
            </a:r>
          </a:p>
          <a:p>
            <a:r>
              <a:rPr lang="en-GB" dirty="0" err="1" smtClean="0"/>
              <a:t>Reidel</a:t>
            </a:r>
            <a:r>
              <a:rPr lang="en-GB" dirty="0" smtClean="0"/>
              <a:t> Method</a:t>
            </a:r>
          </a:p>
          <a:p>
            <a:r>
              <a:rPr lang="en-GB" dirty="0" smtClean="0"/>
              <a:t>Lothrop or </a:t>
            </a:r>
            <a:r>
              <a:rPr lang="en-GB" dirty="0" err="1" smtClean="0"/>
              <a:t>Chaput</a:t>
            </a:r>
            <a:r>
              <a:rPr lang="en-GB" dirty="0" smtClean="0"/>
              <a:t>-Meyer approach</a:t>
            </a:r>
          </a:p>
          <a:p>
            <a:r>
              <a:rPr lang="en-GB" dirty="0" smtClean="0"/>
              <a:t>Advantage of open procedure: provides excellent visualization of interior of sinus-enables surgeon to correct a variety of problems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Picture 2" descr="E:\pictures 29 4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66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i="1" dirty="0" smtClean="0">
                <a:solidFill>
                  <a:srgbClr val="C00000"/>
                </a:solidFill>
              </a:rPr>
              <a:t>Techniques For Maintaining </a:t>
            </a:r>
            <a:r>
              <a:rPr lang="en-GB" b="1" i="1" dirty="0" err="1" smtClean="0">
                <a:solidFill>
                  <a:srgbClr val="C00000"/>
                </a:solidFill>
              </a:rPr>
              <a:t>Fronto</a:t>
            </a:r>
            <a:r>
              <a:rPr lang="en-GB" b="1" i="1" dirty="0" smtClean="0">
                <a:solidFill>
                  <a:srgbClr val="C00000"/>
                </a:solidFill>
              </a:rPr>
              <a:t>-Nasal Duct Patency</a:t>
            </a:r>
            <a:endParaRPr lang="en-GB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4388296" cy="506916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 smtClean="0"/>
              <a:t>A. FLAPS</a:t>
            </a:r>
          </a:p>
          <a:p>
            <a:r>
              <a:rPr lang="en-GB" b="1" i="1" dirty="0" smtClean="0">
                <a:solidFill>
                  <a:srgbClr val="C00000"/>
                </a:solidFill>
              </a:rPr>
              <a:t>Sewell-Boyden Flap</a:t>
            </a:r>
          </a:p>
          <a:p>
            <a:pPr marL="0" indent="0">
              <a:buNone/>
            </a:pPr>
            <a:r>
              <a:rPr lang="en-GB" dirty="0" smtClean="0"/>
              <a:t>-Rotating distal end of sinus mucosa laterally and superiorly on itself</a:t>
            </a:r>
          </a:p>
          <a:p>
            <a:pPr marL="0" indent="0">
              <a:buNone/>
            </a:pPr>
            <a:r>
              <a:rPr lang="en-GB" dirty="0" smtClean="0"/>
              <a:t>-1-2 cm wide, 2-3cm long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b="1" i="1" dirty="0" smtClean="0">
                <a:solidFill>
                  <a:srgbClr val="C00000"/>
                </a:solidFill>
              </a:rPr>
              <a:t>Axillary Flap approach as advanced by Peter </a:t>
            </a:r>
            <a:r>
              <a:rPr lang="en-GB" b="1" i="1" dirty="0" err="1" smtClean="0">
                <a:solidFill>
                  <a:srgbClr val="C00000"/>
                </a:solidFill>
              </a:rPr>
              <a:t>Wormald</a:t>
            </a:r>
            <a:endParaRPr lang="en-GB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en-GB" dirty="0" smtClean="0"/>
              <a:t>Endoscopic approach</a:t>
            </a:r>
          </a:p>
          <a:p>
            <a:pPr marL="0" indent="0">
              <a:buNone/>
            </a:pPr>
            <a:r>
              <a:rPr lang="en-GB" dirty="0" smtClean="0"/>
              <a:t>- Mucosa carefully wrapped around </a:t>
            </a:r>
            <a:r>
              <a:rPr lang="en-GB" dirty="0" err="1" smtClean="0"/>
              <a:t>openinig</a:t>
            </a:r>
            <a:r>
              <a:rPr lang="en-GB" dirty="0" smtClean="0"/>
              <a:t> of frontal sinus </a:t>
            </a:r>
            <a:r>
              <a:rPr lang="en-GB" dirty="0" err="1" smtClean="0"/>
              <a:t>ostium</a:t>
            </a:r>
            <a:endParaRPr lang="en-GB" dirty="0"/>
          </a:p>
        </p:txBody>
      </p:sp>
      <p:pic>
        <p:nvPicPr>
          <p:cNvPr id="6" name="Content Placeholder 3" descr="C:\Users\Beatrice\Downloads\nose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188168"/>
            <a:ext cx="4038600" cy="335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570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1790</TotalTime>
  <Words>1414</Words>
  <Application>Microsoft Office PowerPoint</Application>
  <PresentationFormat>On-screen Show (4:3)</PresentationFormat>
  <Paragraphs>239</Paragraphs>
  <Slides>25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Microsoft Graph Chart</vt:lpstr>
      <vt:lpstr>EXTERNAL FRONTO-ETHMOIDECTOMY IN MANAGEMENT OF SINUS DISEASE; TECHNIQUES FOR MAINTAINING FRONTO-NASAL DUCT PATENCY</vt:lpstr>
      <vt:lpstr>fronto-nasal duct</vt:lpstr>
      <vt:lpstr>Goals of Sinus Surgery</vt:lpstr>
      <vt:lpstr>Current Trend</vt:lpstr>
      <vt:lpstr>Trans Nasal Endoscopic Fronto-Ethmoidectomy</vt:lpstr>
      <vt:lpstr>External Fronto-Ethmoidectomy (EFE)</vt:lpstr>
      <vt:lpstr>EFE in Contemporary Management of Sinus Disease</vt:lpstr>
      <vt:lpstr> External Fronto-Ethmoidectomy; Techniques</vt:lpstr>
      <vt:lpstr>Techniques For Maintaining Fronto-Nasal Duct Patency</vt:lpstr>
      <vt:lpstr>STENTS</vt:lpstr>
      <vt:lpstr>Doubly Amputated Foley’s Catheter with Secured Balloon Channel-IMOGU’s TECHNIQUE</vt:lpstr>
      <vt:lpstr>Imogu’s technique (cont)</vt:lpstr>
      <vt:lpstr>Characteristics of doubly amputated Foley’s catheter</vt:lpstr>
      <vt:lpstr>ADVANTAGES</vt:lpstr>
      <vt:lpstr>Fronto-Nasal Duct Size Amongst Nigerians</vt:lpstr>
      <vt:lpstr>Research Questions</vt:lpstr>
      <vt:lpstr>Inclusion criteria</vt:lpstr>
      <vt:lpstr>method</vt:lpstr>
      <vt:lpstr>results</vt:lpstr>
      <vt:lpstr>Distribution of FND length and lat-med diameter in age groups</vt:lpstr>
      <vt:lpstr>Fronto-nasal duct parameters amongst races</vt:lpstr>
      <vt:lpstr>CONCLUSION</vt:lpstr>
      <vt:lpstr>REFERENCES</vt:lpstr>
      <vt:lpstr>PowerPoint Presentation</vt:lpstr>
      <vt:lpstr>  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EXTERNAL FRONTO-ETHMOIDECTOMY IN MANAGEMENT OF SINUS DISEASE; TECHNIQUES FOR MAINTAINING FRONTO-NASAL DUCT PATENCY</dc:title>
  <dc:creator>Doc</dc:creator>
  <cp:lastModifiedBy>Doc</cp:lastModifiedBy>
  <cp:revision>88</cp:revision>
  <dcterms:created xsi:type="dcterms:W3CDTF">2015-02-23T12:45:43Z</dcterms:created>
  <dcterms:modified xsi:type="dcterms:W3CDTF">2015-03-16T13:02:56Z</dcterms:modified>
</cp:coreProperties>
</file>