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75" r:id="rId14"/>
    <p:sldId id="285" r:id="rId15"/>
    <p:sldId id="277" r:id="rId16"/>
    <p:sldId id="282" r:id="rId17"/>
    <p:sldId id="278" r:id="rId18"/>
    <p:sldId id="286" r:id="rId19"/>
    <p:sldId id="287" r:id="rId20"/>
    <p:sldId id="289" r:id="rId21"/>
    <p:sldId id="291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66CCFF"/>
    <a:srgbClr val="0066CC"/>
    <a:srgbClr val="66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-11\Dropbox\Andreia%20Morandim\TESTE_INTUMESCIMEN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Plan2!$B$13:$B$19</c:f>
              <c:numCache>
                <c:formatCode>General</c:formatCode>
                <c:ptCount val="7"/>
                <c:pt idx="0">
                  <c:v>120.31890823663241</c:v>
                </c:pt>
                <c:pt idx="1">
                  <c:v>139.03224372766746</c:v>
                </c:pt>
                <c:pt idx="2">
                  <c:v>137.87070681752823</c:v>
                </c:pt>
                <c:pt idx="3">
                  <c:v>138.88244508736554</c:v>
                </c:pt>
                <c:pt idx="4">
                  <c:v>131.24254002992924</c:v>
                </c:pt>
                <c:pt idx="5">
                  <c:v>120.99502819414322</c:v>
                </c:pt>
                <c:pt idx="6">
                  <c:v>122.91043494056657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Plan2!$C$13:$C$19</c:f>
              <c:numCache>
                <c:formatCode>General</c:formatCode>
                <c:ptCount val="7"/>
                <c:pt idx="0">
                  <c:v>63.480124752019613</c:v>
                </c:pt>
                <c:pt idx="1">
                  <c:v>74.706476245391912</c:v>
                </c:pt>
                <c:pt idx="2">
                  <c:v>73.083378473698815</c:v>
                </c:pt>
                <c:pt idx="3">
                  <c:v>81.261037541175909</c:v>
                </c:pt>
                <c:pt idx="4">
                  <c:v>75.370186627437548</c:v>
                </c:pt>
                <c:pt idx="5">
                  <c:v>80.94257371379922</c:v>
                </c:pt>
                <c:pt idx="6">
                  <c:v>81.358549396902617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28448"/>
        <c:axId val="43840640"/>
      </c:barChart>
      <c:catAx>
        <c:axId val="42728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hour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3840640"/>
        <c:crosses val="autoZero"/>
        <c:auto val="1"/>
        <c:lblAlgn val="ctr"/>
        <c:lblOffset val="100"/>
        <c:noMultiLvlLbl val="0"/>
      </c:catAx>
      <c:valAx>
        <c:axId val="43840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72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3667B-42A8-4958-B395-47ADDA896347}" type="datetimeFigureOut">
              <a:rPr lang="pt-BR" smtClean="0"/>
              <a:t>19/06/2014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1A398-D6B0-4482-BEAC-ECE3A11FD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581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78C3-953B-4627-A66B-486E434EE2A2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90CA1-4409-4154-A2E2-7BA40263B9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2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90CA1-4409-4154-A2E2-7BA40263B9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0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6800-4206-4BED-86CE-69FE1FB240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F555-F0C5-481D-BE81-7DFC9D1D8B4F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6800-4206-4BED-86CE-69FE1FB240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F555-F0C5-481D-BE81-7DFC9D1D8B4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6800-4206-4BED-86CE-69FE1FB240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F555-F0C5-481D-BE81-7DFC9D1D8B4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6800-4206-4BED-86CE-69FE1FB240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F555-F0C5-481D-BE81-7DFC9D1D8B4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6800-4206-4BED-86CE-69FE1FB240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F555-F0C5-481D-BE81-7DFC9D1D8B4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6800-4206-4BED-86CE-69FE1FB240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F555-F0C5-481D-BE81-7DFC9D1D8B4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6800-4206-4BED-86CE-69FE1FB240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F555-F0C5-481D-BE81-7DFC9D1D8B4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6800-4206-4BED-86CE-69FE1FB240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F555-F0C5-481D-BE81-7DFC9D1D8B4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6800-4206-4BED-86CE-69FE1FB240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F555-F0C5-481D-BE81-7DFC9D1D8B4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6800-4206-4BED-86CE-69FE1FB240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F555-F0C5-481D-BE81-7DFC9D1D8B4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6800-4206-4BED-86CE-69FE1FB240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F555-F0C5-481D-BE81-7DFC9D1D8B4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82C6800-4206-4BED-86CE-69FE1FB2400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71FF555-F0C5-481D-BE81-7DFC9D1D8B4F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tif"/><Relationship Id="rId4" Type="http://schemas.openxmlformats.org/officeDocument/2006/relationships/image" Target="../media/image23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75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7975" y="2492896"/>
            <a:ext cx="8440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of conditions for obtaining hydrogels of PVA/SMTP and evaluation of the presence of crosslinks between chains</a:t>
            </a:r>
          </a:p>
        </p:txBody>
      </p:sp>
      <p:sp>
        <p:nvSpPr>
          <p:cNvPr id="5" name="AutoShape 4" descr="data:image/jpeg;base64,/9j/4AAQSkZJRgABAQAAAQABAAD/2wCEAAkGBxQREhISEhIWFBAXEBUVFRYYFBUZFxUVFxYXFxUYFRcYHCsgGRslGxUXJjEjKCorLi4uGB8zODMsNygtLysBCgoKDg0OGxAQGzcmHCYtMSwsNjQxMjcyLCwsNzcsLSwsNC8sLCwvLCwsLCwsLCwsLCwsLCwsLCwsLCwsLCwsNP/AABEIALkBEAMBEQACEQEDEQH/xAAcAAEAAgMBAQEAAAAAAAAAAAAABQYDBAcCAQj/xABOEAABAwIDAggICQkHBAMAAAABAAIDBBEFBiESMQcTIkFRYXFzMjRSgZGhsbIUFjM1QnJ0s8EjJFNigpKj0dIIFTZDVMLwg6LD4URjtP/EABsBAQACAwEBAAAAAAAAAAAAAAAEBgEDBQIH/8QANxEBAAECAwQHBgUFAQEAAAAAAAECAwQFESExNHESFTJRgbHRM0FCUpGhBhNh4fAUIlNy8cFD/9oADAMBAAIRAxEAPwDuKAgICAgICAgICAg5Rmg/nc/efgFa8Bw9Kh5rxdfNFKW54gICAgICAgICD6k7mad8OO0OH1gu+CKpF9NqNko812hUqd76XCTpc2YrRm4qqpltLSOe5o3b2S3bfToWBfsp8O0rS1mIRCRmg46IbLx1uZfZd5tnsKDt+D4rDVwsnp5BJC8Xa4esEHUEc4OoQbqAgICAgICAgICAgICAgICAgIOTZm8an7wq14Hh6OShZpxdfNGKWgCAgICAgICAgIBSdw7W3cOxUmX0undAQjKvY3kbD6wHj6OIuP02t2JNN3LZZ3rQU3CcrTZfqhLTyPmwmZ4ZURutt05dZrJtNHNB8JwAs06g2BAdUQEBAQEBAQEBAQEBAQEBAQEBBybMvjU/eFWzA8PRyULNOLuc0YpSAICAgICAgICAgFJ3Dtbdw7FSZfS6d0PqMiDFV7Ow/bALNh20DuLbHaBHRZB4w6Xbiicd7o2H0tBQbCAgICAgICAgICAgICAgICAg5NmU/nU/elWzA8PRyULM+Luc0YpSAICAgICAgICAgFJ3Dtbdw7FSZfS6d0PqMiCuZvxLZZ8HZrJJYEDmaebtO7sugn6aLYYxg3NaG+gWQZEBAQEBAQEBAQEBAQEBAQaWL4rDSROmqJWxRN3ucfQAN5J5gNSg4Fn/AIZ56nahoNqnp9QZd00g6j/lDs5W7UbkG5lo/mtP3LfYrZguHo5KDmfF3OaSUpBEBAQXrKuX6eamZJJHtPLn3O28bnEDQOtuXBx2MvW78001aRs7lqyvLsNew1NdynWdvvn1S/xTpP0P8ST+pROsMT83l6Oh1Rg/k+8+p8U6T9D/ABJP6k6wxPzeXodUYP5PvPqfFOk/Q/xJP6k6wxPzeXodUYP5PvPqfFOk/Q/xJP6k6wxPzeXodUYP5PvPqfFOk/Q/xJP6k6wxPzeXodUYP5PvPqfFOk/Q/wAST+pY6wxPzeXodUYP5PvPqm1DdIQQ2P482nBa2zpiNG8zet38uf1oK/lajdUTmeQlwY7aJP0n/RHm39VggvKDHUTtja573BjGglznEANA3kk7gkzozTTNU6Rvc7xnhcgY4tpoXT2NttzuLZ+zoXHzgKLXiqad213sLkF67Gtyej95atBwqyuPKogW33skIIHUC3X1LXTjJn4Uu7+G6aY2Xdv6x+69ZfzJBWg8U4iQC7o3iz29ducdYuFKt3aa9zg4vA3sLOlyNnumN0/zu3phbEMQEBAQEBAQEBBU8+5+psKjvIeMqXNvHA1wD3bwHO8hlweURzGwNkH5pzTmmrxacPncXku2YoWA7DNo2DY2a3J011J013IOkcH/AAJuk2Z8Tuxm8UzTZ7ujjXg8gfqjXXUtIsgm8ZpWQzyxRMDI2O2WtaLBrRuACtmB4ejkoWZ8Xc5tJSkAQEBB03I/icf1n++VV8y4mrw8l3yXhKfHzT6guqICAgICDHPM1jS57g1o3kmwQVPGc2E3ZT6DnkI1/ZB3dp9CCCwzD5KmTZbqd73nWwPOTzn2oOi0NG2FjY2CzQPOTzk9ZQbCDiPDDmh005oo3EQRW4y3+ZLv16Q3TTpv0C0LE3NZ6MLRk2Dimj86qNs7v0j91EpGXIHWFBlabeynV17KWCxvYL23KdZtxMKzmGLroq2IrNEZo5GzQO2ZWG7SPWD0gjQjnWu7/ZOtKVg9MVbm3djWJ/mvN0/L2LNq6aKoboHsuR5Lho9vmcCFOoriumKoVLFYerD3qrVXun/iRXtHEBB8JQGm+o1CD6gICDnvClwkx4WziYdmSucNGnVsTT9OS3P0N59+7eH59wvC6zGatwYHT1EjtqSRx5LRu2pHbmtA0A6gANwQfo7g+4NqbCmh/wAtWEcqZwHJ01bEPoN695vqbWAC7IOTZl8an70q2YHh6OShZnxdzmjFKQBAQEHTcj+Jx/Wf75VXzLiavDyXfJeEp8fNPqC6ogICDDVVbIhtSPDR1nf2dKCt4lnBouIG7R8p2g8zd589kFWra6SY7Ujy4819w7ANAg3cFwOSoN/Bivq88/U0c59SC+4fQsgYGRiw5zzuPS485QbKAg/LGPPJqqku8I1Mpd2l7r+tcu52pXzCaRZoiO6GGB9loqh07Va34NmwxNsSttF6aUXEZfTdnWEfj2PmfTmXiu5NTfh8LTYjV1DgXlc6geDubVPDd+7YjJt5yV0MJ7NTs/0/q9Y7o1X5SXEEBAQR9W98N3taXxE3eweE087mDnHS3zjnuGxR1rJm7Ubw5vVzdo3goNhBQeFbhBbhUIjiIdXSN/JtOojbqONeOi4IA5yOgFBwTKeVqvG6p1nE3ft1FQ+5DA46k+U462aN/UASA/UGVMs0+GwCCmZZu9zjYvkdzue62p9Q3ABBMoCDkuZPGp+9KtmB4ejkoOZcVc5o1SkEQEBBdcsZlggp2RyFweC4mzSRq4ka+dcPG4G9dvTXTGzms+W5nh7GHiiudu33Jb450vlP/cKi9WYju+6f13hO+fpL63ONMdxf+4VrrwN2jbVpHjDbbzSxdnSjWeUS8z5vhA5LXuPRaw85P/tRJjSXQpnWNdEJW5rmfoy0berV37x/ABYZQksrnnac4ud0kkn0lBkpKR8rtmNhc7q5u07h50FtwjKbW2dOQ93kDwR2n6Xs7UFma0AAAWA0A6EH1AQEH584Vcvupa18gb+QncZGHm2zrI3t2iT2OCgX6NKte9bcpxUXLMUTvp2eHuU0FR9HYirRkEi89Fui7L6zacQ1oLnEgAAEkk6AADeSVmKXiu9pGszsfpPJGCGiooYHfKAF0n13nacL89r2v+qupbo6FMQoONxH59+q57vdyTq2IogICAggcVy/dxmp3cVNvNiQ13Te24+o8/SgihmSpgJZPEHOA0vySeu4uCOwIOK4xkusra101RURETSgyS8r8m3dpHa5DWgANB5gLjeA73lKkoqGnZTUsjAxupJe3bkefCe+9ruNujTQAAABBYGPB3EHsKD0gIOSZjP51Ud672q24L2FHJQMx4q5zlHhSJqiN8olNFVW6H0RnoPoWqrEWqd9UfVvpwd+rdRP0l6EDuhaKsww9PxJNGUYur4NOej2KY9IUevN7UdmJlMt/h+/PaqiPu9tphzlRK83uT2aYhOt/h+zHbqmft6sjYgOZRLmOv176vo6NrLMLa7NEeO3ze1FmZnbKdEREaQLDLw+UDeVJs4O9d7NOxCxGYYex26tvdG2WF9T0aLrWMppjbcnVwcTn9dWyzGn6zv9PNfuD83pnd873WqBmVFNF7o0xpGkOrk12u5h5qrnWdZWZc91hAQEEZjONR0w5XKkI0YDr2nyR1+1BB/F7+8WOfXAljh+TYLt2L7nt6D0dPPcaLzVTFUaS22b9dmrp0TpLn2OcEVVG4mmeyePWwJDJOw35J7bi/QFEqw0+5YbGd25jS5Gk/b1RlJwX4k91nQtjHlPljI/hlx9S8Rh65SK84w1MbJmfD1dLyRwcw0DhNI7jqnmdazI+nYbzn9Y+YDW8m3Yijb73ExuZ3MRHRjZT5814W9zBAQEBAQEH534X84z1GJspaN7wIH8S0MPylQ8gPBG51jZliN4d0oOo0WS5RTxcZMDVcWON5PIL+cNtuA3Xtra9huQR1Xl+oj3xlw6Wcoega+pBGubY2IsejcUHsTuGge4D6xQffhL/Ld+8f5oMR1NzqeleunVppq8dCnXXQXl60gRkQEHwuA3lbKLVyvs0zLTcxFq326ojxeHTtHWpdvLcRVvjTmgXc5wlG6rXlDE6p6Ap1vKI+Or6OZe/ENU7LVH1YnSk866FrB2bfZpci/mOJvdqvZ+mx4UlCEHRuD7xZ3fO91qrea+38IXPIuF8ZWZc12RB5e8NBJIAAuSTYAdZQVXGs2Wuyn388hGn7AO/tPrQfcv5eJPH1IJcTdrXaknyn35+r0oLWgICAgICAgICAgj8w4kKWlqKg68VBJJbpLWkgecgDzoOG8AOXTVVc2Iz8oROIYT9KokuXu372tJ3jfI08yD9BICDHNA14s5rXDoIB9qDRmwCndvhaPq3b7pCDVflSnO5rh2PP43Qc/xN3FzSsb4LZXtF99g4gX9C71nLLNy3TVMzrMfz3Kric6xFq9XRERpEzG792r8JPUtsZTY75/ng0Tn+J7o+k+p8Id1L1GV4fun6vE55i598fR5Mzun2LbTl+Hj4WirNsXV8fk8l56T6VvpsWqezTH0Ra8Vfr7Vcz4y8ra0CAgICAg6NwfeLO753utVbzX2/hC55FwvjKzLmuyiMWzBFBcX25PIad31j9H29SCnV+JzVbg03NzyY27vRznrPqQWbL+WxDaSWzpd4H0WfzPXzc3SgsSAgICAgICAgICAgpXDNKW4NWlpIOzE3TodPG1w7LEoMnBFhQpsJpABypI+Pceky8sX7Glo8yC4oCAgICDkOOeM1Hfye+Vb8L7CjlD59j+Juf7T5tFb0QQEBAugXQ0LoaF0NC6GhdBdsp4xFT0p2zyjK4ho1cRZvoHWVW81mJv+ELnkUTGF298tXFMzSzXa38mzoaeUe138rLmuy08JwiSoNmCzb6vPgj+Z6kF7wjB46cckXeRynnef5DqQSKAgICAgICAgICAgIK1wlYd8JwuuiAJd8Hc9oF7l0dpGgW62BBLYAwClpg03aKeINPSAxtj6EG+gICAgIOQ454zUd/J75VvwvsKOUPn2P4m5/tPm0VvRBAQEHVcrxg0kGg+T6Osqp4yZ/Pr5r9l1Mf0tvZ7kpxTfJHoCjaymdGO44pvkj0BNZOjHccU3oHoCaydGO5EYjj1PDcaPf5LAD6TuHtTWTox3KtiWYpZbhoETOhvhed2/0WTWWejHcioYnPcGtaXOO4AXJWGVrwfKW51Qf+mD7zh7B6UFrijDQGtADQLAAWA7Ag9ICAgICAgICAgICAgIBCCNwiVrL01g10IDWt6YgLRub5rA9BCCSQEBAQEHIcc8ZqO/k98q34X2FHKHz7H8Tc/2nzaK3oggICDq+VfFIO7/ABKqWM9vXzX/AC7hbfJuVlfHELySNb1E6nsG8qMmq/XZxaNIWFx8p2g9G8+pBXK/GJptHvOz5I0b6Bv890GkxhJAAJJ3AC5PYAgsOF5TkfZ0p4tvRoXn8G/80QW3D8OjgFo2AdJ3uPad5QbaAgICAgICAgICAgICAgICCGzDhrpA2WEltRH4JG9w52/86xzoNLCs2NPIqBsPGm1Y7JPWN7T/AM0QWOGZrxtNcHN6QQR6Qg9oCAg5DjnjNR38nvlW/C+wo5Q+fY7ibn+0+bRW9EfQFiqqKd8vVNFVU6Uxq9thJ5lEuY/D0fFryT7WVYu5uo057GRtN0lQrmcR8FP1dOz+Hqt92v6fv6JdmLzNjbE2Qtja2wDdD53DVcW7cm5XNc75WOzaps24t07o2NIm+p1PSvDazUlHJKbRsc89Q0Hadw86CxYfk9xsZn7I8lup87joPWgs9BhsUAtGwN6Tvce0nVBtoCAgICAgICAgICAgICAgICAgIIXG8vMqLubyJfKto76w/Hf2oKfVYfPSm5DmfrsJ2T+0N3nsgyQ5jqW/5tx+s1p9droNpubqj/6z+yfwcgfG+o6I/wB139SCAqRxj3PcOU5xcd9ruNzb0qbTmF+mmKYnZH6ObXlGFrrmuqnWZnXfLwIh0Ba6sZfq31y3UZdhaN1uPPze1HmqZ3ylU0007IjQWHp5c8DeVut4e7c7NMo93F2LXbriE/hOWXzsbIXtbG4XGhLrdmlvSvFdE0VTTVvhstXKbtEV07pWKiytBHq4GR36x0/dGnpuvDYmo4w0ANAAG4AWA8wQekBAQEBAQEBAQEBAQEBAQEBAQEBAQEBBG1WBU8mromg9LbtP/ba6COlydCfBfI3ztI9l0Gs/JY5pyO1gP+4IKbXP4uSSPfsSOZfdfZJF7c25dmzlUV0RVNW+NdyuX8+qt3KqIo3TMb+7wYDV9QW+nKLfvqlGq/EF6ezREfV5dUHpst9OWYen3a+KLXnWLq3Tpyj/AK8GUnnUmjD2qOzTCFcxeIuduuZ8XlbkZ1fKvikHd/iVUsZ7evmv+XcLb5JVRk0QEBAQEBAQEBAQEBAQEBAQEBAQEBAQEBAQEBBXaOZkVPUTOYH7NTObWFz+VPOQp9yiq5dooidNYp8nJtV0WsPcu1U66VVeaK+OkP8ApfW3+Sl9U3Pn80Dr2x/i8vRlypK2KhklcwP2HvNrC50bzleMfTNeKiiJ3xDZlddNvA1XKo10mZYvjrD/AKX1t/kvfVNz5/Nr69sf4vL0fMjbMklY4tFiWuAIBtcyGyxmcTRTbp13R6GSzTcrvVab9vmsWVPFIO7/ABK5+M9vXzdjLuFo5JZRk0QEBAQEBAQEBAQEBAQEBAQEBAQEBAQEBAQEBBXaCZjKWodK3bjFROXNsDccaeY6KfcpqqvURROk6U6fRyrVdFGGuVXI1p6VWv1V/EMXoXRSNjpi2QsIa7i4xY8xuHXC6FnC4umuJqr2a7dsuPfx2X1WqqaLelUxs2Rv+qSyrO2PD5Xvbtsa95c2wNxZuljoo+PpqrxcU0zpM6J2VV028BVVXGsRM6tX4z0f+iH7kS2dX4r/ACfeWic2wX+L7QcHH/yfqRf+RM3+Dx/8Y/D/AP8ATw/9WTKnilP3Y9pXNxnt6+btZdwtHJLKMmiAgICAgICAgICAgICAgICAgICAgICAgICAgIKRNiUbaWphLvypmms3ZdreQka2suzbs1zft3Ij+3SnyV25iLcYW7amf7tatm3vUzYPQfQu50qe9WPy6u5cMtV9O2kfBO4t2nuuNl/gkN52jqXFxtq7OIi5bjdp3LJlt6xThJtXp01me/c9fBML8p38b+Sx+dj/AOaPX9NlX86THlmvgp5avlFsTi0REtebgF/VfnG9Zxtq7eotzprPv3fo8ZdesYe7djXSmezv3bVnyqPzSDu/xK5uM9vXzdrL+Fo5JVRkwQEBAQEBAQEBAQEBAQEBAQEBAQEBAQEBAQEBAQEBAQEBAQEBAQaOLYrHTNY6UnlytijaAXOfI/wWtaN50J6gCToEG8gICAgICAgICAgICDkrcz4pi9ZUw4XLFS0lM/YdM9geZHXc0W2muGpaSAALAanWyDPnvNOJUTsJp2yQCqqSY5nbBdHxm3EwObexDeWTuQTss2J0dHXz1dRTyujpHyQcXEW7L2Nc67wd40HrQVHLnCnPU4VXyuLBiFM0PHJ5Lo3OaGu2eo3B/Z6UG7mPM2KRYZBikU1OIjR0z5I3REvdLK4NcW8wby26dRQfJMz4pDg82JyzU7tqGnfA1sRBYZJmNdtg6HkuKCOi4QMTpf7snqjTz0tbazGMLZmAloNhfU8sW3g7tLgoJvMWaq+rxKTC8LdHAYY9ueokaHa8kkNBDhbltGouTfcBdBIcGecJ6uSroq5rW11LJsucwENkbctLgOkEbxYEObYIPXDFmmowyjimpi0SOqmxnabtDZMcjt3TdgQYc9ZtqKSuweCEtEdVOxk12gkgywtOyebR7kENiHCbLS48+hnLBQbbI77NnMMkTHNcXdG27XqJ6EG9S50qnTZgYXM2aGCV9PyBoWtkI2/K8AIIOfhExBmFUOJXjcHVckVS0RjVoedjZN+Roxwv0uCCz1ObqibHIKClcw0opmzVDtkFwBaXixO4EOhH7aCvZCzFjWLQyTRVNLGGS8WQ+A3J2Q642frIJLOOaMRixSiw2mlha6akY5znx7TeNvMHkc9vyY0QYcucI1XxeLR1UUUlTQRveHxX4t5YXNId1Ai/MbXuAQg2eDDFsUruKrJaumlonvkbLA1gbJAWh+yGlrb32tg2cTyXAoPOWs0YhX1GMUsUsLJKefYp3Oj5LWid7XbdtXchlu1Bo5YzDjNXXVVH8IpR8FkAlPEmzwHlp2Ojcd6DxwqcIE1DiMMcEcb2QQtkmcYg97BI/ZeGu/ywW8WL85eB0IJzhWzdU0TaD4E9g+ESll3s2gQQzYI/eQYMs5vro8WOFV/EzOdGXslha4bNmbY2xzAgHeBqRqQQg0ci8Jc0lHidXWljm0pZsBjQzaLtoNbfXVztkedBGOzhjcVIzGZHU7qFzxelDAC2Nzwxrw620LnQco22gbHWwdhwjEWVMENRH8nLEyRt99nAEA9eqDlTs14vVYpXUNFJTAU5e5olYRdjXNaGhwBu67hvsOtBa+DnPX94U87qhghqaZxbUNF9kWDiHgEkgclwtc2LSgrXBZwj1WIVr4KlrWxSQPlp7N2TZkmzb9bTa16Yyg6bj1S6KmqJWeGynle24uNprHOFxz6hBzvg8xfGMRihqzUUwpjPaSPiSHljHgSBpGgJF7IMceY8Vq8Ur6Glnp4mU5u0yRF123aLXHPykGfhHzRiGFYfSvMkL6x1Q5kr2x/k3Ns9zdlp3WAaPMUFX4N8dgwCoxChxBzofyzXRyFj3B7W7QBsxpOrS0g2tqd1kHrhnxGnq5cDnLiKSV0jnO1aeKMkG07TUcm56UE7Tx4WzDcYGGTulcaB5lu+V1g2OXYttjTwnbkHM63Lz48Fo8Sp7t22z01Xb6THVD+Lc7zgNv1R9CDo+a/8JRfZKL7yFB5zF/hBn2Wk+/hQU3C8PjwyowDECNuCoiaJRIA8RyXAL2l3gW4xrhbUFjuxBZ6atjwbMVbJWEx01VE50UpDnNJc6N58EE2Dg9vVYcxug2uCOL4XiuK4oxrhTPc+GJxFg/aka8mxG8NjYSObb50G9/aJpnPwyNzWktjrI3PPktLJGAnq2ntHnCCuZlzFT4tiuBCheZjFUMdKOLe0sAkikdfbAvZsbybXGiDFimW24lj+M0zrbbqAOicfoStbSFjuy+h6nFBH8HT5TBmT4Rf4QMOkbJtW2ttsc7XB1ue4QWvImCfDssPprXe8TmPvGSl8f/c0IPn9nrCXGKor5rmSQsp4y7fxULQDY9F9lv8A0kFC4NKfCHwS/wB5VDopeOswCSVt2bLdbMFjrdBa+ECihr8fwuMucaebD4yHMcWuLHOqXNc07xzFBn4JsVjw2LF6SpYC6klc97mxt25YQ4xuuN72tIuLk6SII7KFbBDmCNmDSOkoKiPanj2XhjNHuIs8A2ZySDzbZbfUhBO8D/ztj/2t3386DLwY/PmO98fvXoKbNBVYm/Hqumhimp5HGIyOe4PEcBD4+JDfCJbFEbdQ6UHjMuJCtwvANo3LZ308muo4sxsFz0lmyfOgtOQKGPCsfrKDZBbNDt08jwDJawkLA/fa23fpMQKCq5Cwl9ZhGOwQjalL4HtaBcu4t7pNkDnJDCB1lBu4nnenny7Dh7C51c4QU/EtY4uvFKxwdoLEODG2tqS7dobB2nJeHPpqCjgk0kjpo2vHQ4NG0PMdPMg4/g2ZqbDswYtNVSFjC2VjbMe4ufxkbg0BoNiQ06mw60GlhVTLT4VjmJPbxYxCYRwNOhcJHybbm9I2Zn2P6hQY4oKrC5cCqqmCKGCMiEPY8lxjmLnyGW+gIE0ptuuSg7tmrxKs+yT/AHbkHLOBbJVLUUdPWyCT4QyqLm2leGXikBZdgNjqAggamLD3Y7in95SmKLa5BD5G3fdml2anS6CR4Y5aZ2DYf8DfxlK2pLI3XcSQxkjTcuFzqCgkf7Qe+h79v+5BYc5/J0P2c+yNBr5a+Rr/ALKfY5BL03zO7sf98UGXE/mlndQ+81B8rfmhvdxfeNQRWYfm+i7D7pQa39oH5sHfM9oQXPJPiNL3I/FBIYt8hN3MnulByLgB+WxDvX+81BesM+dqnufwhQakHymL9zJ7HoJnIvijfrv94oNTgv8Am9n2ms//AFzoOfN3eZBcT45h32SH2SIMmH/ONb3EvtjQVXgI+XxP7S/3kFxyh43Xd477x6D1ljx6u+s77woMWRPE6j67vumoK3F4vT/a5PdhQWXFfnWn+o32SIPnBzuqPrM/3oKThf8AiuXun+0IO0oOT4943N37vagtefvFIu9b929Bj4Q/F4e8/wBjkFlxf5CbuZPcKCIyF4oO8f8AggpWZfGp+9KDdrvm6l7+T2v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REhISEhIWFBAXEBUVFRYYFBUZFxUVFxYXFxUYFRcYHCsgGRslGxUXJjEjKCorLi4uGB8zODMsNygtLysBCgoKDg0OGxAQGzcmHCYtMSwsNjQxMjcyLCwsNzcsLSwsNC8sLCwvLCwsLCwsLCwsLCwsLCwsLCwsLCwsLCwsNP/AABEIALkBEAMBEQACEQEDEQH/xAAcAAEAAgMBAQEAAAAAAAAAAAAABQYDBAcCAQj/xABOEAABAwIDAggICQkHBAMAAAABAAIDBBEFBiESMQcTIkFRYXFzMjRSgZGhsbIUFjM1QnJ0s8EjJFNigpKj0dIIFTZDVMLwg6LD4URjtP/EABsBAQACAwEBAAAAAAAAAAAAAAAEBgEDBQIH/8QANxEBAAECAwQHBgUFAQEAAAAAAAECAwQFESExNHESFTJRgbHRM0FCUpGhBhNh4fAUIlNy8cFD/9oADAMBAAIRAxEAPwDuKAgICAgICAgICAg5Rmg/nc/efgFa8Bw9Kh5rxdfNFKW54gICAgICAgICD6k7mad8OO0OH1gu+CKpF9NqNko812hUqd76XCTpc2YrRm4qqpltLSOe5o3b2S3bfToWBfsp8O0rS1mIRCRmg46IbLx1uZfZd5tnsKDt+D4rDVwsnp5BJC8Xa4esEHUEc4OoQbqAgICAgICAgICAgICAgICAgIOTZm8an7wq14Hh6OShZpxdfNGKWgCAgICAgICAgIBSdw7W3cOxUmX0undAQjKvY3kbD6wHj6OIuP02t2JNN3LZZ3rQU3CcrTZfqhLTyPmwmZ4ZURutt05dZrJtNHNB8JwAs06g2BAdUQEBAQEBAQEBAQEBAQEBAQEBBybMvjU/eFWzA8PRyULNOLuc0YpSAICAgICAgICAgFJ3Dtbdw7FSZfS6d0PqMiDFV7Ow/bALNh20DuLbHaBHRZB4w6Xbiicd7o2H0tBQbCAgICAgICAgICAgICAgICAg5NmU/nU/elWzA8PRyULM+Luc0YpSAICAgICAgICAgFJ3Dtbdw7FSZfS6d0PqMiCuZvxLZZ8HZrJJYEDmaebtO7sugn6aLYYxg3NaG+gWQZEBAQEBAQEBAQEBAQEBAQaWL4rDSROmqJWxRN3ucfQAN5J5gNSg4Fn/AIZ56nahoNqnp9QZd00g6j/lDs5W7UbkG5lo/mtP3LfYrZguHo5KDmfF3OaSUpBEBAQXrKuX6eamZJJHtPLn3O28bnEDQOtuXBx2MvW78001aRs7lqyvLsNew1NdynWdvvn1S/xTpP0P8ST+pROsMT83l6Oh1Rg/k+8+p8U6T9D/ABJP6k6wxPzeXodUYP5PvPqfFOk/Q/xJP6k6wxPzeXodUYP5PvPqfFOk/Q/xJP6k6wxPzeXodUYP5PvPqfFOk/Q/xJP6k6wxPzeXodUYP5PvPqfFOk/Q/wAST+pY6wxPzeXodUYP5PvPqm1DdIQQ2P482nBa2zpiNG8zet38uf1oK/lajdUTmeQlwY7aJP0n/RHm39VggvKDHUTtja573BjGglznEANA3kk7gkzozTTNU6Rvc7xnhcgY4tpoXT2NttzuLZ+zoXHzgKLXiqad213sLkF67Gtyej95atBwqyuPKogW33skIIHUC3X1LXTjJn4Uu7+G6aY2Xdv6x+69ZfzJBWg8U4iQC7o3iz29ducdYuFKt3aa9zg4vA3sLOlyNnumN0/zu3phbEMQEBAQEBAQEBBU8+5+psKjvIeMqXNvHA1wD3bwHO8hlweURzGwNkH5pzTmmrxacPncXku2YoWA7DNo2DY2a3J011J013IOkcH/AAJuk2Z8Tuxm8UzTZ7ujjXg8gfqjXXUtIsgm8ZpWQzyxRMDI2O2WtaLBrRuACtmB4ejkoWZ8Xc5tJSkAQEBB03I/icf1n++VV8y4mrw8l3yXhKfHzT6guqICAgICDHPM1jS57g1o3kmwQVPGc2E3ZT6DnkI1/ZB3dp9CCCwzD5KmTZbqd73nWwPOTzn2oOi0NG2FjY2CzQPOTzk9ZQbCDiPDDmh005oo3EQRW4y3+ZLv16Q3TTpv0C0LE3NZ6MLRk2Dimj86qNs7v0j91EpGXIHWFBlabeynV17KWCxvYL23KdZtxMKzmGLroq2IrNEZo5GzQO2ZWG7SPWD0gjQjnWu7/ZOtKVg9MVbm3djWJ/mvN0/L2LNq6aKoboHsuR5Lho9vmcCFOoriumKoVLFYerD3qrVXun/iRXtHEBB8JQGm+o1CD6gICDnvClwkx4WziYdmSucNGnVsTT9OS3P0N59+7eH59wvC6zGatwYHT1EjtqSRx5LRu2pHbmtA0A6gANwQfo7g+4NqbCmh/wAtWEcqZwHJ01bEPoN695vqbWAC7IOTZl8an70q2YHh6OShZnxdzmjFKQBAQEHTcj+Jx/Wf75VXzLiavDyXfJeEp8fNPqC6ogICDDVVbIhtSPDR1nf2dKCt4lnBouIG7R8p2g8zd589kFWra6SY7Ujy4819w7ANAg3cFwOSoN/Bivq88/U0c59SC+4fQsgYGRiw5zzuPS485QbKAg/LGPPJqqku8I1Mpd2l7r+tcu52pXzCaRZoiO6GGB9loqh07Va34NmwxNsSttF6aUXEZfTdnWEfj2PmfTmXiu5NTfh8LTYjV1DgXlc6geDubVPDd+7YjJt5yV0MJ7NTs/0/q9Y7o1X5SXEEBAQR9W98N3taXxE3eweE087mDnHS3zjnuGxR1rJm7Ubw5vVzdo3goNhBQeFbhBbhUIjiIdXSN/JtOojbqONeOi4IA5yOgFBwTKeVqvG6p1nE3ft1FQ+5DA46k+U462aN/UASA/UGVMs0+GwCCmZZu9zjYvkdzue62p9Q3ABBMoCDkuZPGp+9KtmB4ejkoOZcVc5o1SkEQEBBdcsZlggp2RyFweC4mzSRq4ka+dcPG4G9dvTXTGzms+W5nh7GHiiudu33Jb450vlP/cKi9WYju+6f13hO+fpL63ONMdxf+4VrrwN2jbVpHjDbbzSxdnSjWeUS8z5vhA5LXuPRaw85P/tRJjSXQpnWNdEJW5rmfoy0berV37x/ABYZQksrnnac4ud0kkn0lBkpKR8rtmNhc7q5u07h50FtwjKbW2dOQ93kDwR2n6Xs7UFma0AAAWA0A6EH1AQEH584Vcvupa18gb+QncZGHm2zrI3t2iT2OCgX6NKte9bcpxUXLMUTvp2eHuU0FR9HYirRkEi89Fui7L6zacQ1oLnEgAAEkk6AADeSVmKXiu9pGszsfpPJGCGiooYHfKAF0n13nacL89r2v+qupbo6FMQoONxH59+q57vdyTq2IogICAggcVy/dxmp3cVNvNiQ13Te24+o8/SgihmSpgJZPEHOA0vySeu4uCOwIOK4xkusra101RURETSgyS8r8m3dpHa5DWgANB5gLjeA73lKkoqGnZTUsjAxupJe3bkefCe+9ruNujTQAAABBYGPB3EHsKD0gIOSZjP51Ud672q24L2FHJQMx4q5zlHhSJqiN8olNFVW6H0RnoPoWqrEWqd9UfVvpwd+rdRP0l6EDuhaKsww9PxJNGUYur4NOej2KY9IUevN7UdmJlMt/h+/PaqiPu9tphzlRK83uT2aYhOt/h+zHbqmft6sjYgOZRLmOv176vo6NrLMLa7NEeO3ze1FmZnbKdEREaQLDLw+UDeVJs4O9d7NOxCxGYYex26tvdG2WF9T0aLrWMppjbcnVwcTn9dWyzGn6zv9PNfuD83pnd873WqBmVFNF7o0xpGkOrk12u5h5qrnWdZWZc91hAQEEZjONR0w5XKkI0YDr2nyR1+1BB/F7+8WOfXAljh+TYLt2L7nt6D0dPPcaLzVTFUaS22b9dmrp0TpLn2OcEVVG4mmeyePWwJDJOw35J7bi/QFEqw0+5YbGd25jS5Gk/b1RlJwX4k91nQtjHlPljI/hlx9S8Rh65SK84w1MbJmfD1dLyRwcw0DhNI7jqnmdazI+nYbzn9Y+YDW8m3Yijb73ExuZ3MRHRjZT5814W9zBAQEBAQEH534X84z1GJspaN7wIH8S0MPylQ8gPBG51jZliN4d0oOo0WS5RTxcZMDVcWON5PIL+cNtuA3Xtra9huQR1Xl+oj3xlw6Wcoega+pBGubY2IsejcUHsTuGge4D6xQffhL/Ld+8f5oMR1NzqeleunVppq8dCnXXQXl60gRkQEHwuA3lbKLVyvs0zLTcxFq326ojxeHTtHWpdvLcRVvjTmgXc5wlG6rXlDE6p6Ap1vKI+Or6OZe/ENU7LVH1YnSk866FrB2bfZpci/mOJvdqvZ+mx4UlCEHRuD7xZ3fO91qrea+38IXPIuF8ZWZc12RB5e8NBJIAAuSTYAdZQVXGs2Wuyn388hGn7AO/tPrQfcv5eJPH1IJcTdrXaknyn35+r0oLWgICAgICAgICAgj8w4kKWlqKg68VBJJbpLWkgecgDzoOG8AOXTVVc2Iz8oROIYT9KokuXu372tJ3jfI08yD9BICDHNA14s5rXDoIB9qDRmwCndvhaPq3b7pCDVflSnO5rh2PP43Qc/xN3FzSsb4LZXtF99g4gX9C71nLLNy3TVMzrMfz3Kric6xFq9XRERpEzG792r8JPUtsZTY75/ng0Tn+J7o+k+p8Id1L1GV4fun6vE55i598fR5Mzun2LbTl+Hj4WirNsXV8fk8l56T6VvpsWqezTH0Ra8Vfr7Vcz4y8ra0CAgICAg6NwfeLO753utVbzX2/hC55FwvjKzLmuyiMWzBFBcX25PIad31j9H29SCnV+JzVbg03NzyY27vRznrPqQWbL+WxDaSWzpd4H0WfzPXzc3SgsSAgICAgICAgICAgpXDNKW4NWlpIOzE3TodPG1w7LEoMnBFhQpsJpABypI+Pceky8sX7Glo8yC4oCAgICDkOOeM1Hfye+Vb8L7CjlD59j+Juf7T5tFb0QQEBAugXQ0LoaF0NC6GhdBdsp4xFT0p2zyjK4ho1cRZvoHWVW81mJv+ELnkUTGF298tXFMzSzXa38mzoaeUe138rLmuy08JwiSoNmCzb6vPgj+Z6kF7wjB46cckXeRynnef5DqQSKAgICAgICAgICAgIK1wlYd8JwuuiAJd8Hc9oF7l0dpGgW62BBLYAwClpg03aKeINPSAxtj6EG+gICAgIOQ454zUd/J75VvwvsKOUPn2P4m5/tPm0VvRBAQEHVcrxg0kGg+T6Osqp4yZ/Pr5r9l1Mf0tvZ7kpxTfJHoCjaymdGO44pvkj0BNZOjHccU3oHoCaydGO5EYjj1PDcaPf5LAD6TuHtTWTox3KtiWYpZbhoETOhvhed2/0WTWWejHcioYnPcGtaXOO4AXJWGVrwfKW51Qf+mD7zh7B6UFrijDQGtADQLAAWA7Ag9ICAgICAgICAgICAgIBCCNwiVrL01g10IDWt6YgLRub5rA9BCCSQEBAQEHIcc8ZqO/k98q34X2FHKHz7H8Tc/2nzaK3oggICDq+VfFIO7/ABKqWM9vXzX/AC7hbfJuVlfHELySNb1E6nsG8qMmq/XZxaNIWFx8p2g9G8+pBXK/GJptHvOz5I0b6Bv890GkxhJAAJJ3AC5PYAgsOF5TkfZ0p4tvRoXn8G/80QW3D8OjgFo2AdJ3uPad5QbaAgICAgICAgICAgICAgICCGzDhrpA2WEltRH4JG9w52/86xzoNLCs2NPIqBsPGm1Y7JPWN7T/AM0QWOGZrxtNcHN6QQR6Qg9oCAg5DjnjNR38nvlW/C+wo5Q+fY7ibn+0+bRW9EfQFiqqKd8vVNFVU6Uxq9thJ5lEuY/D0fFryT7WVYu5uo057GRtN0lQrmcR8FP1dOz+Hqt92v6fv6JdmLzNjbE2Qtja2wDdD53DVcW7cm5XNc75WOzaps24t07o2NIm+p1PSvDazUlHJKbRsc89Q0Hadw86CxYfk9xsZn7I8lup87joPWgs9BhsUAtGwN6Tvce0nVBtoCAgICAgICAgICAgICAgICAgIIXG8vMqLubyJfKto76w/Hf2oKfVYfPSm5DmfrsJ2T+0N3nsgyQ5jqW/5tx+s1p9droNpubqj/6z+yfwcgfG+o6I/wB139SCAqRxj3PcOU5xcd9ruNzb0qbTmF+mmKYnZH6ObXlGFrrmuqnWZnXfLwIh0Ba6sZfq31y3UZdhaN1uPPze1HmqZ3ylU0007IjQWHp5c8DeVut4e7c7NMo93F2LXbriE/hOWXzsbIXtbG4XGhLrdmlvSvFdE0VTTVvhstXKbtEV07pWKiytBHq4GR36x0/dGnpuvDYmo4w0ANAAG4AWA8wQekBAQEBAQEBAQEBAQEBAQEBAQEBAQEBBG1WBU8mromg9LbtP/ba6COlydCfBfI3ztI9l0Gs/JY5pyO1gP+4IKbXP4uSSPfsSOZfdfZJF7c25dmzlUV0RVNW+NdyuX8+qt3KqIo3TMb+7wYDV9QW+nKLfvqlGq/EF6ezREfV5dUHpst9OWYen3a+KLXnWLq3Tpyj/AK8GUnnUmjD2qOzTCFcxeIuduuZ8XlbkZ1fKvikHd/iVUsZ7evmv+XcLb5JVRk0QEBAQEBAQEBAQEBAQEBAQEBAQEBAQEBAQEBBXaOZkVPUTOYH7NTObWFz+VPOQp9yiq5dooidNYp8nJtV0WsPcu1U66VVeaK+OkP8ApfW3+Sl9U3Pn80Dr2x/i8vRlypK2KhklcwP2HvNrC50bzleMfTNeKiiJ3xDZlddNvA1XKo10mZYvjrD/AKX1t/kvfVNz5/Nr69sf4vL0fMjbMklY4tFiWuAIBtcyGyxmcTRTbp13R6GSzTcrvVab9vmsWVPFIO7/ABK5+M9vXzdjLuFo5JZRk0QEBAQEBAQEBAQEBAQEBAQEBAQEBAQEBAQEBBXaCZjKWodK3bjFROXNsDccaeY6KfcpqqvURROk6U6fRyrVdFGGuVXI1p6VWv1V/EMXoXRSNjpi2QsIa7i4xY8xuHXC6FnC4umuJqr2a7dsuPfx2X1WqqaLelUxs2Rv+qSyrO2PD5Xvbtsa95c2wNxZuljoo+PpqrxcU0zpM6J2VV028BVVXGsRM6tX4z0f+iH7kS2dX4r/ACfeWic2wX+L7QcHH/yfqRf+RM3+Dx/8Y/D/AP8ATw/9WTKnilP3Y9pXNxnt6+btZdwtHJLKMmiAgICAgICAgICAgICAgICAgICAgICAgICAgIKRNiUbaWphLvypmms3ZdreQka2suzbs1zft3Ij+3SnyV25iLcYW7amf7tatm3vUzYPQfQu50qe9WPy6u5cMtV9O2kfBO4t2nuuNl/gkN52jqXFxtq7OIi5bjdp3LJlt6xThJtXp01me/c9fBML8p38b+Sx+dj/AOaPX9NlX86THlmvgp5avlFsTi0REtebgF/VfnG9Zxtq7eotzprPv3fo8ZdesYe7djXSmezv3bVnyqPzSDu/xK5uM9vXzdrL+Fo5JVRkwQEBAQEBAQEBAQEBAQEBAQEBAQEBAQEBAQEBAQEBAQEBAQEBAQaOLYrHTNY6UnlytijaAXOfI/wWtaN50J6gCToEG8gICAgICAgICAgICDkrcz4pi9ZUw4XLFS0lM/YdM9geZHXc0W2muGpaSAALAanWyDPnvNOJUTsJp2yQCqqSY5nbBdHxm3EwObexDeWTuQTss2J0dHXz1dRTyujpHyQcXEW7L2Nc67wd40HrQVHLnCnPU4VXyuLBiFM0PHJ5Lo3OaGu2eo3B/Z6UG7mPM2KRYZBikU1OIjR0z5I3REvdLK4NcW8wby26dRQfJMz4pDg82JyzU7tqGnfA1sRBYZJmNdtg6HkuKCOi4QMTpf7snqjTz0tbazGMLZmAloNhfU8sW3g7tLgoJvMWaq+rxKTC8LdHAYY9ueokaHa8kkNBDhbltGouTfcBdBIcGecJ6uSroq5rW11LJsucwENkbctLgOkEbxYEObYIPXDFmmowyjimpi0SOqmxnabtDZMcjt3TdgQYc9ZtqKSuweCEtEdVOxk12gkgywtOyebR7kENiHCbLS48+hnLBQbbI77NnMMkTHNcXdG27XqJ6EG9S50qnTZgYXM2aGCV9PyBoWtkI2/K8AIIOfhExBmFUOJXjcHVckVS0RjVoedjZN+Roxwv0uCCz1ObqibHIKClcw0opmzVDtkFwBaXixO4EOhH7aCvZCzFjWLQyTRVNLGGS8WQ+A3J2Q642frIJLOOaMRixSiw2mlha6akY5znx7TeNvMHkc9vyY0QYcucI1XxeLR1UUUlTQRveHxX4t5YXNId1Ai/MbXuAQg2eDDFsUruKrJaumlonvkbLA1gbJAWh+yGlrb32tg2cTyXAoPOWs0YhX1GMUsUsLJKefYp3Oj5LWid7XbdtXchlu1Bo5YzDjNXXVVH8IpR8FkAlPEmzwHlp2Ojcd6DxwqcIE1DiMMcEcb2QQtkmcYg97BI/ZeGu/ywW8WL85eB0IJzhWzdU0TaD4E9g+ESll3s2gQQzYI/eQYMs5vro8WOFV/EzOdGXslha4bNmbY2xzAgHeBqRqQQg0ci8Jc0lHidXWljm0pZsBjQzaLtoNbfXVztkedBGOzhjcVIzGZHU7qFzxelDAC2Nzwxrw620LnQco22gbHWwdhwjEWVMENRH8nLEyRt99nAEA9eqDlTs14vVYpXUNFJTAU5e5olYRdjXNaGhwBu67hvsOtBa+DnPX94U87qhghqaZxbUNF9kWDiHgEkgclwtc2LSgrXBZwj1WIVr4KlrWxSQPlp7N2TZkmzb9bTa16Yyg6bj1S6KmqJWeGynle24uNprHOFxz6hBzvg8xfGMRihqzUUwpjPaSPiSHljHgSBpGgJF7IMceY8Vq8Ur6Glnp4mU5u0yRF123aLXHPykGfhHzRiGFYfSvMkL6x1Q5kr2x/k3Ns9zdlp3WAaPMUFX4N8dgwCoxChxBzofyzXRyFj3B7W7QBsxpOrS0g2tqd1kHrhnxGnq5cDnLiKSV0jnO1aeKMkG07TUcm56UE7Tx4WzDcYGGTulcaB5lu+V1g2OXYttjTwnbkHM63Lz48Fo8Sp7t22z01Xb6THVD+Lc7zgNv1R9CDo+a/8JRfZKL7yFB5zF/hBn2Wk+/hQU3C8PjwyowDECNuCoiaJRIA8RyXAL2l3gW4xrhbUFjuxBZ6atjwbMVbJWEx01VE50UpDnNJc6N58EE2Dg9vVYcxug2uCOL4XiuK4oxrhTPc+GJxFg/aka8mxG8NjYSObb50G9/aJpnPwyNzWktjrI3PPktLJGAnq2ntHnCCuZlzFT4tiuBCheZjFUMdKOLe0sAkikdfbAvZsbybXGiDFimW24lj+M0zrbbqAOicfoStbSFjuy+h6nFBH8HT5TBmT4Rf4QMOkbJtW2ttsc7XB1ue4QWvImCfDssPprXe8TmPvGSl8f/c0IPn9nrCXGKor5rmSQsp4y7fxULQDY9F9lv8A0kFC4NKfCHwS/wB5VDopeOswCSVt2bLdbMFjrdBa+ECihr8fwuMucaebD4yHMcWuLHOqXNc07xzFBn4JsVjw2LF6SpYC6klc97mxt25YQ4xuuN72tIuLk6SII7KFbBDmCNmDSOkoKiPanj2XhjNHuIs8A2ZySDzbZbfUhBO8D/ztj/2t3386DLwY/PmO98fvXoKbNBVYm/Hqumhimp5HGIyOe4PEcBD4+JDfCJbFEbdQ6UHjMuJCtwvANo3LZ308muo4sxsFz0lmyfOgtOQKGPCsfrKDZBbNDt08jwDJawkLA/fa23fpMQKCq5Cwl9ZhGOwQjalL4HtaBcu4t7pNkDnJDCB1lBu4nnenny7Dh7C51c4QU/EtY4uvFKxwdoLEODG2tqS7dobB2nJeHPpqCjgk0kjpo2vHQ4NG0PMdPMg4/g2ZqbDswYtNVSFjC2VjbMe4ufxkbg0BoNiQ06mw60GlhVTLT4VjmJPbxYxCYRwNOhcJHybbm9I2Zn2P6hQY4oKrC5cCqqmCKGCMiEPY8lxjmLnyGW+gIE0ptuuSg7tmrxKs+yT/AHbkHLOBbJVLUUdPWyCT4QyqLm2leGXikBZdgNjqAggamLD3Y7in95SmKLa5BD5G3fdml2anS6CR4Y5aZ2DYf8DfxlK2pLI3XcSQxkjTcuFzqCgkf7Qe+h79v+5BYc5/J0P2c+yNBr5a+Rr/ALKfY5BL03zO7sf98UGXE/mlndQ+81B8rfmhvdxfeNQRWYfm+i7D7pQa39oH5sHfM9oQXPJPiNL3I/FBIYt8hN3MnulByLgB+WxDvX+81BesM+dqnufwhQakHymL9zJ7HoJnIvijfrv94oNTgv8Am9n2ms//AFzoOfN3eZBcT45h32SH2SIMmH/ONb3EvtjQVXgI+XxP7S/3kFxyh43Xd477x6D1ljx6u+s77woMWRPE6j67vumoK3F4vT/a5PdhQWXFfnWn+o32SIPnBzuqPrM/3oKThf8AiuXun+0IO0oOT4943N37vagtefvFIu9b929Bj4Q/F4e8/wBjkFlxf5CbuZPcKCIyF4oO8f8AggpWZfGp+9KDdrvm6l7+T2v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REhISEhIWFBAXEBUVFRYYFBUZFxUVFxYXFxUYFRcYHCsgGRslGxUXJjEjKCorLi4uGB8zODMsNygtLysBCgoKDg0OGxAQGzcmHCYtMSwsNjQxMjcyLCwsNzcsLSwsNC8sLCwvLCwsLCwsLCwsLCwsLCwsLCwsLCwsLCwsNP/AABEIALkBEAMBEQACEQEDEQH/xAAcAAEAAgMBAQEAAAAAAAAAAAAABQYDBAcCAQj/xABOEAABAwIDAggICQkHBAMAAAABAAIDBBEFBiESMQcTIkFRYXFzMjRSgZGhsbIUFjM1QnJ0s8EjJFNigpKj0dIIFTZDVMLwg6LD4URjtP/EABsBAQACAwEBAAAAAAAAAAAAAAAEBgEDBQIH/8QANxEBAAECAwQHBgUFAQEAAAAAAAECAwQFESExNHESFTJRgbHRM0FCUpGhBhNh4fAUIlNy8cFD/9oADAMBAAIRAxEAPwDuKAgICAgICAgICAg5Rmg/nc/efgFa8Bw9Kh5rxdfNFKW54gICAgICAgICD6k7mad8OO0OH1gu+CKpF9NqNko812hUqd76XCTpc2YrRm4qqpltLSOe5o3b2S3bfToWBfsp8O0rS1mIRCRmg46IbLx1uZfZd5tnsKDt+D4rDVwsnp5BJC8Xa4esEHUEc4OoQbqAgICAgICAgICAgICAgICAgIOTZm8an7wq14Hh6OShZpxdfNGKWgCAgICAgICAgIBSdw7W3cOxUmX0undAQjKvY3kbD6wHj6OIuP02t2JNN3LZZ3rQU3CcrTZfqhLTyPmwmZ4ZURutt05dZrJtNHNB8JwAs06g2BAdUQEBAQEBAQEBAQEBAQEBAQEBBybMvjU/eFWzA8PRyULNOLuc0YpSAICAgICAgICAgFJ3Dtbdw7FSZfS6d0PqMiDFV7Ow/bALNh20DuLbHaBHRZB4w6Xbiicd7o2H0tBQbCAgICAgICAgICAgICAgICAg5NmU/nU/elWzA8PRyULM+Luc0YpSAICAgICAgICAgFJ3Dtbdw7FSZfS6d0PqMiCuZvxLZZ8HZrJJYEDmaebtO7sugn6aLYYxg3NaG+gWQZEBAQEBAQEBAQEBAQEBAQaWL4rDSROmqJWxRN3ucfQAN5J5gNSg4Fn/AIZ56nahoNqnp9QZd00g6j/lDs5W7UbkG5lo/mtP3LfYrZguHo5KDmfF3OaSUpBEBAQXrKuX6eamZJJHtPLn3O28bnEDQOtuXBx2MvW78001aRs7lqyvLsNew1NdynWdvvn1S/xTpP0P8ST+pROsMT83l6Oh1Rg/k+8+p8U6T9D/ABJP6k6wxPzeXodUYP5PvPqfFOk/Q/xJP6k6wxPzeXodUYP5PvPqfFOk/Q/xJP6k6wxPzeXodUYP5PvPqfFOk/Q/xJP6k6wxPzeXodUYP5PvPqfFOk/Q/wAST+pY6wxPzeXodUYP5PvPqm1DdIQQ2P482nBa2zpiNG8zet38uf1oK/lajdUTmeQlwY7aJP0n/RHm39VggvKDHUTtja573BjGglznEANA3kk7gkzozTTNU6Rvc7xnhcgY4tpoXT2NttzuLZ+zoXHzgKLXiqad213sLkF67Gtyej95atBwqyuPKogW33skIIHUC3X1LXTjJn4Uu7+G6aY2Xdv6x+69ZfzJBWg8U4iQC7o3iz29ducdYuFKt3aa9zg4vA3sLOlyNnumN0/zu3phbEMQEBAQEBAQEBBU8+5+psKjvIeMqXNvHA1wD3bwHO8hlweURzGwNkH5pzTmmrxacPncXku2YoWA7DNo2DY2a3J011J013IOkcH/AAJuk2Z8Tuxm8UzTZ7ujjXg8gfqjXXUtIsgm8ZpWQzyxRMDI2O2WtaLBrRuACtmB4ejkoWZ8Xc5tJSkAQEBB03I/icf1n++VV8y4mrw8l3yXhKfHzT6guqICAgICDHPM1jS57g1o3kmwQVPGc2E3ZT6DnkI1/ZB3dp9CCCwzD5KmTZbqd73nWwPOTzn2oOi0NG2FjY2CzQPOTzk9ZQbCDiPDDmh005oo3EQRW4y3+ZLv16Q3TTpv0C0LE3NZ6MLRk2Dimj86qNs7v0j91EpGXIHWFBlabeynV17KWCxvYL23KdZtxMKzmGLroq2IrNEZo5GzQO2ZWG7SPWD0gjQjnWu7/ZOtKVg9MVbm3djWJ/mvN0/L2LNq6aKoboHsuR5Lho9vmcCFOoriumKoVLFYerD3qrVXun/iRXtHEBB8JQGm+o1CD6gICDnvClwkx4WziYdmSucNGnVsTT9OS3P0N59+7eH59wvC6zGatwYHT1EjtqSRx5LRu2pHbmtA0A6gANwQfo7g+4NqbCmh/wAtWEcqZwHJ01bEPoN695vqbWAC7IOTZl8an70q2YHh6OShZnxdzmjFKQBAQEHTcj+Jx/Wf75VXzLiavDyXfJeEp8fNPqC6ogICDDVVbIhtSPDR1nf2dKCt4lnBouIG7R8p2g8zd589kFWra6SY7Ujy4819w7ANAg3cFwOSoN/Bivq88/U0c59SC+4fQsgYGRiw5zzuPS485QbKAg/LGPPJqqku8I1Mpd2l7r+tcu52pXzCaRZoiO6GGB9loqh07Va34NmwxNsSttF6aUXEZfTdnWEfj2PmfTmXiu5NTfh8LTYjV1DgXlc6geDubVPDd+7YjJt5yV0MJ7NTs/0/q9Y7o1X5SXEEBAQR9W98N3taXxE3eweE087mDnHS3zjnuGxR1rJm7Ubw5vVzdo3goNhBQeFbhBbhUIjiIdXSN/JtOojbqONeOi4IA5yOgFBwTKeVqvG6p1nE3ft1FQ+5DA46k+U462aN/UASA/UGVMs0+GwCCmZZu9zjYvkdzue62p9Q3ABBMoCDkuZPGp+9KtmB4ejkoOZcVc5o1SkEQEBBdcsZlggp2RyFweC4mzSRq4ka+dcPG4G9dvTXTGzms+W5nh7GHiiudu33Jb450vlP/cKi9WYju+6f13hO+fpL63ONMdxf+4VrrwN2jbVpHjDbbzSxdnSjWeUS8z5vhA5LXuPRaw85P/tRJjSXQpnWNdEJW5rmfoy0berV37x/ABYZQksrnnac4ud0kkn0lBkpKR8rtmNhc7q5u07h50FtwjKbW2dOQ93kDwR2n6Xs7UFma0AAAWA0A6EH1AQEH584Vcvupa18gb+QncZGHm2zrI3t2iT2OCgX6NKte9bcpxUXLMUTvp2eHuU0FR9HYirRkEi89Fui7L6zacQ1oLnEgAAEkk6AADeSVmKXiu9pGszsfpPJGCGiooYHfKAF0n13nacL89r2v+qupbo6FMQoONxH59+q57vdyTq2IogICAggcVy/dxmp3cVNvNiQ13Te24+o8/SgihmSpgJZPEHOA0vySeu4uCOwIOK4xkusra101RURETSgyS8r8m3dpHa5DWgANB5gLjeA73lKkoqGnZTUsjAxupJe3bkefCe+9ruNujTQAAABBYGPB3EHsKD0gIOSZjP51Ud672q24L2FHJQMx4q5zlHhSJqiN8olNFVW6H0RnoPoWqrEWqd9UfVvpwd+rdRP0l6EDuhaKsww9PxJNGUYur4NOej2KY9IUevN7UdmJlMt/h+/PaqiPu9tphzlRK83uT2aYhOt/h+zHbqmft6sjYgOZRLmOv176vo6NrLMLa7NEeO3ze1FmZnbKdEREaQLDLw+UDeVJs4O9d7NOxCxGYYex26tvdG2WF9T0aLrWMppjbcnVwcTn9dWyzGn6zv9PNfuD83pnd873WqBmVFNF7o0xpGkOrk12u5h5qrnWdZWZc91hAQEEZjONR0w5XKkI0YDr2nyR1+1BB/F7+8WOfXAljh+TYLt2L7nt6D0dPPcaLzVTFUaS22b9dmrp0TpLn2OcEVVG4mmeyePWwJDJOw35J7bi/QFEqw0+5YbGd25jS5Gk/b1RlJwX4k91nQtjHlPljI/hlx9S8Rh65SK84w1MbJmfD1dLyRwcw0DhNI7jqnmdazI+nYbzn9Y+YDW8m3Yijb73ExuZ3MRHRjZT5814W9zBAQEBAQEH534X84z1GJspaN7wIH8S0MPylQ8gPBG51jZliN4d0oOo0WS5RTxcZMDVcWON5PIL+cNtuA3Xtra9huQR1Xl+oj3xlw6Wcoega+pBGubY2IsejcUHsTuGge4D6xQffhL/Ld+8f5oMR1NzqeleunVppq8dCnXXQXl60gRkQEHwuA3lbKLVyvs0zLTcxFq326ojxeHTtHWpdvLcRVvjTmgXc5wlG6rXlDE6p6Ap1vKI+Or6OZe/ENU7LVH1YnSk866FrB2bfZpci/mOJvdqvZ+mx4UlCEHRuD7xZ3fO91qrea+38IXPIuF8ZWZc12RB5e8NBJIAAuSTYAdZQVXGs2Wuyn388hGn7AO/tPrQfcv5eJPH1IJcTdrXaknyn35+r0oLWgICAgICAgICAgj8w4kKWlqKg68VBJJbpLWkgecgDzoOG8AOXTVVc2Iz8oROIYT9KokuXu372tJ3jfI08yD9BICDHNA14s5rXDoIB9qDRmwCndvhaPq3b7pCDVflSnO5rh2PP43Qc/xN3FzSsb4LZXtF99g4gX9C71nLLNy3TVMzrMfz3Kric6xFq9XRERpEzG792r8JPUtsZTY75/ng0Tn+J7o+k+p8Id1L1GV4fun6vE55i598fR5Mzun2LbTl+Hj4WirNsXV8fk8l56T6VvpsWqezTH0Ra8Vfr7Vcz4y8ra0CAgICAg6NwfeLO753utVbzX2/hC55FwvjKzLmuyiMWzBFBcX25PIad31j9H29SCnV+JzVbg03NzyY27vRznrPqQWbL+WxDaSWzpd4H0WfzPXzc3SgsSAgICAgICAgICAgpXDNKW4NWlpIOzE3TodPG1w7LEoMnBFhQpsJpABypI+Pceky8sX7Glo8yC4oCAgICDkOOeM1Hfye+Vb8L7CjlD59j+Juf7T5tFb0QQEBAugXQ0LoaF0NC6GhdBdsp4xFT0p2zyjK4ho1cRZvoHWVW81mJv+ELnkUTGF298tXFMzSzXa38mzoaeUe138rLmuy08JwiSoNmCzb6vPgj+Z6kF7wjB46cckXeRynnef5DqQSKAgICAgICAgICAgIK1wlYd8JwuuiAJd8Hc9oF7l0dpGgW62BBLYAwClpg03aKeINPSAxtj6EG+gICAgIOQ454zUd/J75VvwvsKOUPn2P4m5/tPm0VvRBAQEHVcrxg0kGg+T6Osqp4yZ/Pr5r9l1Mf0tvZ7kpxTfJHoCjaymdGO44pvkj0BNZOjHccU3oHoCaydGO5EYjj1PDcaPf5LAD6TuHtTWTox3KtiWYpZbhoETOhvhed2/0WTWWejHcioYnPcGtaXOO4AXJWGVrwfKW51Qf+mD7zh7B6UFrijDQGtADQLAAWA7Ag9ICAgICAgICAgICAgIBCCNwiVrL01g10IDWt6YgLRub5rA9BCCSQEBAQEHIcc8ZqO/k98q34X2FHKHz7H8Tc/2nzaK3oggICDq+VfFIO7/ABKqWM9vXzX/AC7hbfJuVlfHELySNb1E6nsG8qMmq/XZxaNIWFx8p2g9G8+pBXK/GJptHvOz5I0b6Bv890GkxhJAAJJ3AC5PYAgsOF5TkfZ0p4tvRoXn8G/80QW3D8OjgFo2AdJ3uPad5QbaAgICAgICAgICAgICAgICCGzDhrpA2WEltRH4JG9w52/86xzoNLCs2NPIqBsPGm1Y7JPWN7T/AM0QWOGZrxtNcHN6QQR6Qg9oCAg5DjnjNR38nvlW/C+wo5Q+fY7ibn+0+bRW9EfQFiqqKd8vVNFVU6Uxq9thJ5lEuY/D0fFryT7WVYu5uo057GRtN0lQrmcR8FP1dOz+Hqt92v6fv6JdmLzNjbE2Qtja2wDdD53DVcW7cm5XNc75WOzaps24t07o2NIm+p1PSvDazUlHJKbRsc89Q0Hadw86CxYfk9xsZn7I8lup87joPWgs9BhsUAtGwN6Tvce0nVBtoCAgICAgICAgICAgICAgICAgIIXG8vMqLubyJfKto76w/Hf2oKfVYfPSm5DmfrsJ2T+0N3nsgyQ5jqW/5tx+s1p9droNpubqj/6z+yfwcgfG+o6I/wB139SCAqRxj3PcOU5xcd9ruNzb0qbTmF+mmKYnZH6ObXlGFrrmuqnWZnXfLwIh0Ba6sZfq31y3UZdhaN1uPPze1HmqZ3ylU0007IjQWHp5c8DeVut4e7c7NMo93F2LXbriE/hOWXzsbIXtbG4XGhLrdmlvSvFdE0VTTVvhstXKbtEV07pWKiytBHq4GR36x0/dGnpuvDYmo4w0ANAAG4AWA8wQekBAQEBAQEBAQEBAQEBAQEBAQEBAQEBBG1WBU8mromg9LbtP/ba6COlydCfBfI3ztI9l0Gs/JY5pyO1gP+4IKbXP4uSSPfsSOZfdfZJF7c25dmzlUV0RVNW+NdyuX8+qt3KqIo3TMb+7wYDV9QW+nKLfvqlGq/EF6ezREfV5dUHpst9OWYen3a+KLXnWLq3Tpyj/AK8GUnnUmjD2qOzTCFcxeIuduuZ8XlbkZ1fKvikHd/iVUsZ7evmv+XcLb5JVRk0QEBAQEBAQEBAQEBAQEBAQEBAQEBAQEBAQEBBXaOZkVPUTOYH7NTObWFz+VPOQp9yiq5dooidNYp8nJtV0WsPcu1U66VVeaK+OkP8ApfW3+Sl9U3Pn80Dr2x/i8vRlypK2KhklcwP2HvNrC50bzleMfTNeKiiJ3xDZlddNvA1XKo10mZYvjrD/AKX1t/kvfVNz5/Nr69sf4vL0fMjbMklY4tFiWuAIBtcyGyxmcTRTbp13R6GSzTcrvVab9vmsWVPFIO7/ABK5+M9vXzdjLuFo5JZRk0QEBAQEBAQEBAQEBAQEBAQEBAQEBAQEBAQEBBXaCZjKWodK3bjFROXNsDccaeY6KfcpqqvURROk6U6fRyrVdFGGuVXI1p6VWv1V/EMXoXRSNjpi2QsIa7i4xY8xuHXC6FnC4umuJqr2a7dsuPfx2X1WqqaLelUxs2Rv+qSyrO2PD5Xvbtsa95c2wNxZuljoo+PpqrxcU0zpM6J2VV028BVVXGsRM6tX4z0f+iH7kS2dX4r/ACfeWic2wX+L7QcHH/yfqRf+RM3+Dx/8Y/D/AP8ATw/9WTKnilP3Y9pXNxnt6+btZdwtHJLKMmiAgICAgICAgICAgICAgICAgICAgICAgICAgIKRNiUbaWphLvypmms3ZdreQka2suzbs1zft3Ij+3SnyV25iLcYW7amf7tatm3vUzYPQfQu50qe9WPy6u5cMtV9O2kfBO4t2nuuNl/gkN52jqXFxtq7OIi5bjdp3LJlt6xThJtXp01me/c9fBML8p38b+Sx+dj/AOaPX9NlX86THlmvgp5avlFsTi0REtebgF/VfnG9Zxtq7eotzprPv3fo8ZdesYe7djXSmezv3bVnyqPzSDu/xK5uM9vXzdrL+Fo5JVRkwQEBAQEBAQEBAQEBAQEBAQEBAQEBAQEBAQEBAQEBAQEBAQEBAQaOLYrHTNY6UnlytijaAXOfI/wWtaN50J6gCToEG8gICAgICAgICAgICDkrcz4pi9ZUw4XLFS0lM/YdM9geZHXc0W2muGpaSAALAanWyDPnvNOJUTsJp2yQCqqSY5nbBdHxm3EwObexDeWTuQTss2J0dHXz1dRTyujpHyQcXEW7L2Nc67wd40HrQVHLnCnPU4VXyuLBiFM0PHJ5Lo3OaGu2eo3B/Z6UG7mPM2KRYZBikU1OIjR0z5I3REvdLK4NcW8wby26dRQfJMz4pDg82JyzU7tqGnfA1sRBYZJmNdtg6HkuKCOi4QMTpf7snqjTz0tbazGMLZmAloNhfU8sW3g7tLgoJvMWaq+rxKTC8LdHAYY9ueokaHa8kkNBDhbltGouTfcBdBIcGecJ6uSroq5rW11LJsucwENkbctLgOkEbxYEObYIPXDFmmowyjimpi0SOqmxnabtDZMcjt3TdgQYc9ZtqKSuweCEtEdVOxk12gkgywtOyebR7kENiHCbLS48+hnLBQbbI77NnMMkTHNcXdG27XqJ6EG9S50qnTZgYXM2aGCV9PyBoWtkI2/K8AIIOfhExBmFUOJXjcHVckVS0RjVoedjZN+Roxwv0uCCz1ObqibHIKClcw0opmzVDtkFwBaXixO4EOhH7aCvZCzFjWLQyTRVNLGGS8WQ+A3J2Q642frIJLOOaMRixSiw2mlha6akY5znx7TeNvMHkc9vyY0QYcucI1XxeLR1UUUlTQRveHxX4t5YXNId1Ai/MbXuAQg2eDDFsUruKrJaumlonvkbLA1gbJAWh+yGlrb32tg2cTyXAoPOWs0YhX1GMUsUsLJKefYp3Oj5LWid7XbdtXchlu1Bo5YzDjNXXVVH8IpR8FkAlPEmzwHlp2Ojcd6DxwqcIE1DiMMcEcb2QQtkmcYg97BI/ZeGu/ywW8WL85eB0IJzhWzdU0TaD4E9g+ESll3s2gQQzYI/eQYMs5vro8WOFV/EzOdGXslha4bNmbY2xzAgHeBqRqQQg0ci8Jc0lHidXWljm0pZsBjQzaLtoNbfXVztkedBGOzhjcVIzGZHU7qFzxelDAC2Nzwxrw620LnQco22gbHWwdhwjEWVMENRH8nLEyRt99nAEA9eqDlTs14vVYpXUNFJTAU5e5olYRdjXNaGhwBu67hvsOtBa+DnPX94U87qhghqaZxbUNF9kWDiHgEkgclwtc2LSgrXBZwj1WIVr4KlrWxSQPlp7N2TZkmzb9bTa16Yyg6bj1S6KmqJWeGynle24uNprHOFxz6hBzvg8xfGMRihqzUUwpjPaSPiSHljHgSBpGgJF7IMceY8Vq8Ur6Glnp4mU5u0yRF123aLXHPykGfhHzRiGFYfSvMkL6x1Q5kr2x/k3Ns9zdlp3WAaPMUFX4N8dgwCoxChxBzofyzXRyFj3B7W7QBsxpOrS0g2tqd1kHrhnxGnq5cDnLiKSV0jnO1aeKMkG07TUcm56UE7Tx4WzDcYGGTulcaB5lu+V1g2OXYttjTwnbkHM63Lz48Fo8Sp7t22z01Xb6THVD+Lc7zgNv1R9CDo+a/8JRfZKL7yFB5zF/hBn2Wk+/hQU3C8PjwyowDECNuCoiaJRIA8RyXAL2l3gW4xrhbUFjuxBZ6atjwbMVbJWEx01VE50UpDnNJc6N58EE2Dg9vVYcxug2uCOL4XiuK4oxrhTPc+GJxFg/aka8mxG8NjYSObb50G9/aJpnPwyNzWktjrI3PPktLJGAnq2ntHnCCuZlzFT4tiuBCheZjFUMdKOLe0sAkikdfbAvZsbybXGiDFimW24lj+M0zrbbqAOicfoStbSFjuy+h6nFBH8HT5TBmT4Rf4QMOkbJtW2ttsc7XB1ue4QWvImCfDssPprXe8TmPvGSl8f/c0IPn9nrCXGKor5rmSQsp4y7fxULQDY9F9lv8A0kFC4NKfCHwS/wB5VDopeOswCSVt2bLdbMFjrdBa+ECihr8fwuMucaebD4yHMcWuLHOqXNc07xzFBn4JsVjw2LF6SpYC6klc97mxt25YQ4xuuN72tIuLk6SII7KFbBDmCNmDSOkoKiPanj2XhjNHuIs8A2ZySDzbZbfUhBO8D/ztj/2t3386DLwY/PmO98fvXoKbNBVYm/Hqumhimp5HGIyOe4PEcBD4+JDfCJbFEbdQ6UHjMuJCtwvANo3LZ308muo4sxsFz0lmyfOgtOQKGPCsfrKDZBbNDt08jwDJawkLA/fa23fpMQKCq5Cwl9ZhGOwQjalL4HtaBcu4t7pNkDnJDCB1lBu4nnenny7Dh7C51c4QU/EtY4uvFKxwdoLEODG2tqS7dobB2nJeHPpqCjgk0kjpo2vHQ4NG0PMdPMg4/g2ZqbDswYtNVSFjC2VjbMe4ufxkbg0BoNiQ06mw60GlhVTLT4VjmJPbxYxCYRwNOhcJHybbm9I2Zn2P6hQY4oKrC5cCqqmCKGCMiEPY8lxjmLnyGW+gIE0ptuuSg7tmrxKs+yT/AHbkHLOBbJVLUUdPWyCT4QyqLm2leGXikBZdgNjqAggamLD3Y7in95SmKLa5BD5G3fdml2anS6CR4Y5aZ2DYf8DfxlK2pLI3XcSQxkjTcuFzqCgkf7Qe+h79v+5BYc5/J0P2c+yNBr5a+Rr/ALKfY5BL03zO7sf98UGXE/mlndQ+81B8rfmhvdxfeNQRWYfm+i7D7pQa39oH5sHfM9oQXPJPiNL3I/FBIYt8hN3MnulByLgB+WxDvX+81BesM+dqnufwhQakHymL9zJ7HoJnIvijfrv94oNTgv8Am9n2ms//AFzoOfN3eZBcT45h32SH2SIMmH/ONb3EvtjQVXgI+XxP7S/3kFxyh43Xd477x6D1ljx6u+s77woMWRPE6j67vumoK3F4vT/a5PdhQWXFfnWn+o32SIPnBzuqPrM/3oKThf8AiuXun+0IO0oOT4943N37vagtefvFIu9b929Bj4Q/F4e8/wBjkFlxf5CbuZPcKCIyF4oO8f8AggpWZfGp+9KDdrvm6l7+T2v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aixaDeTexto 9"/>
          <p:cNvSpPr txBox="1"/>
          <p:nvPr/>
        </p:nvSpPr>
        <p:spPr>
          <a:xfrm>
            <a:off x="4067944" y="4725144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Profa. Dra. Andreia de Araújo </a:t>
            </a:r>
            <a:r>
              <a:rPr lang="pt-BR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Morandim</a:t>
            </a:r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-Giannetti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311860" y="626925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ttp://sampa.iq.unesp.br/Logo%20Fapesp%20Sponsors%20-%20Azu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07" y="-15875"/>
            <a:ext cx="3226994" cy="106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/>
          <p:cNvSpPr txBox="1">
            <a:spLocks noChangeArrowheads="1"/>
          </p:cNvSpPr>
          <p:nvPr/>
        </p:nvSpPr>
        <p:spPr bwMode="auto">
          <a:xfrm>
            <a:off x="2351088" y="6350"/>
            <a:ext cx="4372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>
                <a:solidFill>
                  <a:srgbClr val="FFC000"/>
                </a:solidFill>
              </a:rPr>
              <a:t>PVA </a:t>
            </a:r>
            <a:r>
              <a:rPr lang="pt-BR" altLang="en-US" b="1" dirty="0" err="1">
                <a:solidFill>
                  <a:srgbClr val="FFC000"/>
                </a:solidFill>
              </a:rPr>
              <a:t>hydrogel</a:t>
            </a:r>
            <a:r>
              <a:rPr lang="pt-BR" altLang="en-US" b="1" dirty="0">
                <a:solidFill>
                  <a:srgbClr val="FFC000"/>
                </a:solidFill>
              </a:rPr>
              <a:t> </a:t>
            </a:r>
            <a:r>
              <a:rPr lang="pt-BR" altLang="en-US" b="1" dirty="0" err="1">
                <a:solidFill>
                  <a:srgbClr val="FFC000"/>
                </a:solidFill>
              </a:rPr>
              <a:t>with</a:t>
            </a:r>
            <a:r>
              <a:rPr lang="pt-BR" altLang="en-US" b="1" dirty="0">
                <a:solidFill>
                  <a:srgbClr val="FFC000"/>
                </a:solidFill>
              </a:rPr>
              <a:t> SMTP</a:t>
            </a:r>
          </a:p>
        </p:txBody>
      </p:sp>
      <p:graphicFrame>
        <p:nvGraphicFramePr>
          <p:cNvPr id="40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935737"/>
              </p:ext>
            </p:extLst>
          </p:nvPr>
        </p:nvGraphicFramePr>
        <p:xfrm>
          <a:off x="971550" y="3573463"/>
          <a:ext cx="6480175" cy="2880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82377"/>
                <a:gridCol w="2897798"/>
              </a:tblGrid>
              <a:tr h="411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effectLst/>
                        </a:rPr>
                        <a:t>Property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         </a:t>
                      </a:r>
                      <a:r>
                        <a:rPr lang="pt-BR" sz="1800" dirty="0" smtClean="0">
                          <a:effectLst/>
                        </a:rPr>
                        <a:t>Unit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rgbClr val="990000"/>
                    </a:solidFill>
                  </a:tcPr>
                </a:tc>
              </a:tr>
              <a:tr h="411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effectLst/>
                        </a:rPr>
                        <a:t>Weight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 g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rgbClr val="990000"/>
                    </a:solidFill>
                  </a:tcPr>
                </a:tc>
              </a:tr>
              <a:tr h="411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effectLst/>
                        </a:rPr>
                        <a:t>Density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1.0053-1.0089 g/cm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rgbClr val="990000"/>
                    </a:solidFill>
                  </a:tcPr>
                </a:tc>
              </a:tr>
              <a:tr h="411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effectLst/>
                        </a:rPr>
                        <a:t>Water</a:t>
                      </a:r>
                      <a:r>
                        <a:rPr lang="pt-BR" sz="1800" dirty="0" smtClean="0">
                          <a:effectLst/>
                        </a:rPr>
                        <a:t> </a:t>
                      </a:r>
                      <a:r>
                        <a:rPr lang="pt-BR" sz="1800" dirty="0" err="1" smtClean="0">
                          <a:effectLst/>
                        </a:rPr>
                        <a:t>content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98-99%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rgbClr val="990000"/>
                    </a:solidFill>
                  </a:tcPr>
                </a:tc>
              </a:tr>
              <a:tr h="411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pH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7.0-7.4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rgbClr val="990000"/>
                    </a:solidFill>
                  </a:tcPr>
                </a:tc>
              </a:tr>
              <a:tr h="411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effectLst/>
                        </a:rPr>
                        <a:t>Viscosity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4.0-4.2</a:t>
                      </a:r>
                      <a:r>
                        <a:rPr lang="pt-BR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BR" sz="1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mPa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rgbClr val="990000"/>
                    </a:solidFill>
                  </a:tcPr>
                </a:tc>
              </a:tr>
              <a:tr h="411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effectLst/>
                        </a:rPr>
                        <a:t>Refractive</a:t>
                      </a:r>
                      <a:r>
                        <a:rPr lang="pt-BR" sz="1800" dirty="0" smtClean="0">
                          <a:effectLst/>
                        </a:rPr>
                        <a:t> Index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1.3345-1.3348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rgbClr val="990000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74688" y="692150"/>
            <a:ext cx="7280275" cy="2452688"/>
            <a:chOff x="425" y="436"/>
            <a:chExt cx="4586" cy="154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5" y="436"/>
              <a:ext cx="4584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394" y="440"/>
              <a:ext cx="563" cy="321"/>
            </a:xfrm>
            <a:custGeom>
              <a:avLst/>
              <a:gdLst>
                <a:gd name="T0" fmla="*/ 3972 w 4496"/>
                <a:gd name="T1" fmla="*/ 2560 h 2560"/>
                <a:gd name="T2" fmla="*/ 3217 w 4496"/>
                <a:gd name="T3" fmla="*/ 1920 h 2560"/>
                <a:gd name="T4" fmla="*/ 3537 w 4496"/>
                <a:gd name="T5" fmla="*/ 1920 h 2560"/>
                <a:gd name="T6" fmla="*/ 0 w 4496"/>
                <a:gd name="T7" fmla="*/ 0 h 2560"/>
                <a:gd name="T8" fmla="*/ 640 w 4496"/>
                <a:gd name="T9" fmla="*/ 0 h 2560"/>
                <a:gd name="T10" fmla="*/ 4177 w 4496"/>
                <a:gd name="T11" fmla="*/ 1920 h 2560"/>
                <a:gd name="T12" fmla="*/ 4496 w 4496"/>
                <a:gd name="T13" fmla="*/ 1920 h 2560"/>
                <a:gd name="T14" fmla="*/ 3972 w 4496"/>
                <a:gd name="T15" fmla="*/ 2560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6" h="2560">
                  <a:moveTo>
                    <a:pt x="3972" y="2560"/>
                  </a:moveTo>
                  <a:lnTo>
                    <a:pt x="3217" y="1920"/>
                  </a:lnTo>
                  <a:lnTo>
                    <a:pt x="3537" y="1920"/>
                  </a:lnTo>
                  <a:cubicBezTo>
                    <a:pt x="3120" y="790"/>
                    <a:pt x="1666" y="0"/>
                    <a:pt x="0" y="0"/>
                  </a:cubicBezTo>
                  <a:lnTo>
                    <a:pt x="640" y="0"/>
                  </a:lnTo>
                  <a:cubicBezTo>
                    <a:pt x="2306" y="0"/>
                    <a:pt x="3760" y="790"/>
                    <a:pt x="4177" y="1920"/>
                  </a:cubicBezTo>
                  <a:lnTo>
                    <a:pt x="4496" y="1920"/>
                  </a:lnTo>
                  <a:lnTo>
                    <a:pt x="3972" y="2560"/>
                  </a:lnTo>
                  <a:close/>
                </a:path>
              </a:pathLst>
            </a:custGeom>
            <a:solidFill>
              <a:srgbClr val="8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38" y="440"/>
              <a:ext cx="497" cy="321"/>
            </a:xfrm>
            <a:custGeom>
              <a:avLst/>
              <a:gdLst>
                <a:gd name="T0" fmla="*/ 7944 w 7944"/>
                <a:gd name="T1" fmla="*/ 20 h 5120"/>
                <a:gd name="T2" fmla="*/ 1280 w 7944"/>
                <a:gd name="T3" fmla="*/ 5120 h 5120"/>
                <a:gd name="T4" fmla="*/ 0 w 7944"/>
                <a:gd name="T5" fmla="*/ 5120 h 5120"/>
                <a:gd name="T6" fmla="*/ 7304 w 7944"/>
                <a:gd name="T7" fmla="*/ 0 h 5120"/>
                <a:gd name="T8" fmla="*/ 7944 w 7944"/>
                <a:gd name="T9" fmla="*/ 20 h 5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44" h="5120">
                  <a:moveTo>
                    <a:pt x="7944" y="20"/>
                  </a:moveTo>
                  <a:cubicBezTo>
                    <a:pt x="4173" y="253"/>
                    <a:pt x="1280" y="2467"/>
                    <a:pt x="1280" y="5120"/>
                  </a:cubicBezTo>
                  <a:lnTo>
                    <a:pt x="0" y="5120"/>
                  </a:lnTo>
                  <a:cubicBezTo>
                    <a:pt x="0" y="2293"/>
                    <a:pt x="3271" y="0"/>
                    <a:pt x="7304" y="0"/>
                  </a:cubicBezTo>
                  <a:cubicBezTo>
                    <a:pt x="7518" y="0"/>
                    <a:pt x="7732" y="7"/>
                    <a:pt x="7944" y="20"/>
                  </a:cubicBezTo>
                  <a:close/>
                </a:path>
              </a:pathLst>
            </a:custGeom>
            <a:solidFill>
              <a:srgbClr val="67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937" y="440"/>
              <a:ext cx="1020" cy="321"/>
            </a:xfrm>
            <a:custGeom>
              <a:avLst/>
              <a:gdLst>
                <a:gd name="T0" fmla="*/ 3972 w 8148"/>
                <a:gd name="T1" fmla="*/ 10 h 2560"/>
                <a:gd name="T2" fmla="*/ 640 w 8148"/>
                <a:gd name="T3" fmla="*/ 2560 h 2560"/>
                <a:gd name="T4" fmla="*/ 0 w 8148"/>
                <a:gd name="T5" fmla="*/ 2560 h 2560"/>
                <a:gd name="T6" fmla="*/ 3652 w 8148"/>
                <a:gd name="T7" fmla="*/ 0 h 2560"/>
                <a:gd name="T8" fmla="*/ 4292 w 8148"/>
                <a:gd name="T9" fmla="*/ 0 h 2560"/>
                <a:gd name="T10" fmla="*/ 7829 w 8148"/>
                <a:gd name="T11" fmla="*/ 1920 h 2560"/>
                <a:gd name="T12" fmla="*/ 8148 w 8148"/>
                <a:gd name="T13" fmla="*/ 1920 h 2560"/>
                <a:gd name="T14" fmla="*/ 7624 w 8148"/>
                <a:gd name="T15" fmla="*/ 2560 h 2560"/>
                <a:gd name="T16" fmla="*/ 6869 w 8148"/>
                <a:gd name="T17" fmla="*/ 1920 h 2560"/>
                <a:gd name="T18" fmla="*/ 7189 w 8148"/>
                <a:gd name="T19" fmla="*/ 1920 h 2560"/>
                <a:gd name="T20" fmla="*/ 3652 w 8148"/>
                <a:gd name="T21" fmla="*/ 0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48" h="2560">
                  <a:moveTo>
                    <a:pt x="3972" y="10"/>
                  </a:moveTo>
                  <a:cubicBezTo>
                    <a:pt x="2087" y="127"/>
                    <a:pt x="640" y="1234"/>
                    <a:pt x="640" y="2560"/>
                  </a:cubicBezTo>
                  <a:lnTo>
                    <a:pt x="0" y="2560"/>
                  </a:lnTo>
                  <a:cubicBezTo>
                    <a:pt x="0" y="1147"/>
                    <a:pt x="1636" y="0"/>
                    <a:pt x="3652" y="0"/>
                  </a:cubicBezTo>
                  <a:lnTo>
                    <a:pt x="4292" y="0"/>
                  </a:lnTo>
                  <a:cubicBezTo>
                    <a:pt x="5958" y="0"/>
                    <a:pt x="7412" y="790"/>
                    <a:pt x="7829" y="1920"/>
                  </a:cubicBezTo>
                  <a:lnTo>
                    <a:pt x="8148" y="1920"/>
                  </a:lnTo>
                  <a:lnTo>
                    <a:pt x="7624" y="2560"/>
                  </a:lnTo>
                  <a:lnTo>
                    <a:pt x="6869" y="1920"/>
                  </a:lnTo>
                  <a:lnTo>
                    <a:pt x="7189" y="1920"/>
                  </a:lnTo>
                  <a:cubicBezTo>
                    <a:pt x="6772" y="790"/>
                    <a:pt x="5318" y="0"/>
                    <a:pt x="3652" y="0"/>
                  </a:cubicBezTo>
                </a:path>
              </a:pathLst>
            </a:custGeom>
            <a:noFill/>
            <a:ln w="14288" cap="flat">
              <a:solidFill>
                <a:srgbClr val="0095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" y="761"/>
              <a:ext cx="563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389" y="1418"/>
              <a:ext cx="531" cy="304"/>
            </a:xfrm>
            <a:custGeom>
              <a:avLst/>
              <a:gdLst>
                <a:gd name="T0" fmla="*/ 7557 w 8490"/>
                <a:gd name="T1" fmla="*/ 0 h 4851"/>
                <a:gd name="T2" fmla="*/ 8490 w 8490"/>
                <a:gd name="T3" fmla="*/ 1172 h 4851"/>
                <a:gd name="T4" fmla="*/ 7904 w 8490"/>
                <a:gd name="T5" fmla="*/ 1172 h 4851"/>
                <a:gd name="T6" fmla="*/ 0 w 8490"/>
                <a:gd name="T7" fmla="*/ 4674 h 4851"/>
                <a:gd name="T8" fmla="*/ 6732 w 8490"/>
                <a:gd name="T9" fmla="*/ 1172 h 4851"/>
                <a:gd name="T10" fmla="*/ 6146 w 8490"/>
                <a:gd name="T11" fmla="*/ 1172 h 4851"/>
                <a:gd name="T12" fmla="*/ 7557 w 8490"/>
                <a:gd name="T13" fmla="*/ 0 h 4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90" h="4851">
                  <a:moveTo>
                    <a:pt x="7557" y="0"/>
                  </a:moveTo>
                  <a:lnTo>
                    <a:pt x="8490" y="1172"/>
                  </a:lnTo>
                  <a:lnTo>
                    <a:pt x="7904" y="1172"/>
                  </a:lnTo>
                  <a:cubicBezTo>
                    <a:pt x="6987" y="3374"/>
                    <a:pt x="3655" y="4851"/>
                    <a:pt x="0" y="4674"/>
                  </a:cubicBezTo>
                  <a:cubicBezTo>
                    <a:pt x="3220" y="4519"/>
                    <a:pt x="5924" y="3112"/>
                    <a:pt x="6732" y="1172"/>
                  </a:cubicBezTo>
                  <a:lnTo>
                    <a:pt x="6146" y="1172"/>
                  </a:lnTo>
                  <a:lnTo>
                    <a:pt x="7557" y="0"/>
                  </a:lnTo>
                  <a:close/>
                </a:path>
              </a:pathLst>
            </a:custGeom>
            <a:solidFill>
              <a:srgbClr val="8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879" y="1418"/>
              <a:ext cx="547" cy="294"/>
            </a:xfrm>
            <a:custGeom>
              <a:avLst/>
              <a:gdLst>
                <a:gd name="T0" fmla="*/ 7557 w 8729"/>
                <a:gd name="T1" fmla="*/ 4688 h 4688"/>
                <a:gd name="T2" fmla="*/ 0 w 8729"/>
                <a:gd name="T3" fmla="*/ 0 h 4688"/>
                <a:gd name="T4" fmla="*/ 1172 w 8729"/>
                <a:gd name="T5" fmla="*/ 0 h 4688"/>
                <a:gd name="T6" fmla="*/ 8729 w 8729"/>
                <a:gd name="T7" fmla="*/ 4688 h 4688"/>
                <a:gd name="T8" fmla="*/ 7557 w 8729"/>
                <a:gd name="T9" fmla="*/ 4688 h 4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29" h="4688">
                  <a:moveTo>
                    <a:pt x="7557" y="4688"/>
                  </a:moveTo>
                  <a:cubicBezTo>
                    <a:pt x="3384" y="4688"/>
                    <a:pt x="0" y="2590"/>
                    <a:pt x="0" y="0"/>
                  </a:cubicBezTo>
                  <a:lnTo>
                    <a:pt x="1172" y="0"/>
                  </a:lnTo>
                  <a:cubicBezTo>
                    <a:pt x="1172" y="2590"/>
                    <a:pt x="4556" y="4688"/>
                    <a:pt x="8729" y="4688"/>
                  </a:cubicBezTo>
                  <a:lnTo>
                    <a:pt x="7557" y="4688"/>
                  </a:lnTo>
                  <a:close/>
                </a:path>
              </a:pathLst>
            </a:custGeom>
            <a:solidFill>
              <a:srgbClr val="67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879" y="1418"/>
              <a:ext cx="1041" cy="294"/>
            </a:xfrm>
            <a:custGeom>
              <a:avLst/>
              <a:gdLst>
                <a:gd name="T0" fmla="*/ 8143 w 16633"/>
                <a:gd name="T1" fmla="*/ 4674 h 4688"/>
                <a:gd name="T2" fmla="*/ 14875 w 16633"/>
                <a:gd name="T3" fmla="*/ 1172 h 4688"/>
                <a:gd name="T4" fmla="*/ 14289 w 16633"/>
                <a:gd name="T5" fmla="*/ 1172 h 4688"/>
                <a:gd name="T6" fmla="*/ 15700 w 16633"/>
                <a:gd name="T7" fmla="*/ 0 h 4688"/>
                <a:gd name="T8" fmla="*/ 16633 w 16633"/>
                <a:gd name="T9" fmla="*/ 1172 h 4688"/>
                <a:gd name="T10" fmla="*/ 16047 w 16633"/>
                <a:gd name="T11" fmla="*/ 1172 h 4688"/>
                <a:gd name="T12" fmla="*/ 8729 w 16633"/>
                <a:gd name="T13" fmla="*/ 4688 h 4688"/>
                <a:gd name="T14" fmla="*/ 7557 w 16633"/>
                <a:gd name="T15" fmla="*/ 4688 h 4688"/>
                <a:gd name="T16" fmla="*/ 0 w 16633"/>
                <a:gd name="T17" fmla="*/ 0 h 4688"/>
                <a:gd name="T18" fmla="*/ 1172 w 16633"/>
                <a:gd name="T19" fmla="*/ 0 h 4688"/>
                <a:gd name="T20" fmla="*/ 8729 w 16633"/>
                <a:gd name="T21" fmla="*/ 4688 h 4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33" h="4688">
                  <a:moveTo>
                    <a:pt x="8143" y="4674"/>
                  </a:moveTo>
                  <a:cubicBezTo>
                    <a:pt x="11363" y="4519"/>
                    <a:pt x="14067" y="3112"/>
                    <a:pt x="14875" y="1172"/>
                  </a:cubicBezTo>
                  <a:lnTo>
                    <a:pt x="14289" y="1172"/>
                  </a:lnTo>
                  <a:lnTo>
                    <a:pt x="15700" y="0"/>
                  </a:lnTo>
                  <a:lnTo>
                    <a:pt x="16633" y="1172"/>
                  </a:lnTo>
                  <a:lnTo>
                    <a:pt x="16047" y="1172"/>
                  </a:lnTo>
                  <a:cubicBezTo>
                    <a:pt x="15185" y="3242"/>
                    <a:pt x="12175" y="4688"/>
                    <a:pt x="8729" y="4688"/>
                  </a:cubicBezTo>
                  <a:lnTo>
                    <a:pt x="7557" y="4688"/>
                  </a:lnTo>
                  <a:cubicBezTo>
                    <a:pt x="3384" y="4688"/>
                    <a:pt x="0" y="2590"/>
                    <a:pt x="0" y="0"/>
                  </a:cubicBezTo>
                  <a:lnTo>
                    <a:pt x="1172" y="0"/>
                  </a:lnTo>
                  <a:cubicBezTo>
                    <a:pt x="1172" y="2590"/>
                    <a:pt x="4556" y="4688"/>
                    <a:pt x="8729" y="4688"/>
                  </a:cubicBezTo>
                </a:path>
              </a:pathLst>
            </a:custGeom>
            <a:noFill/>
            <a:ln w="14288" cap="flat">
              <a:solidFill>
                <a:srgbClr val="0095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85" y="841"/>
              <a:ext cx="1038" cy="5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85" y="841"/>
              <a:ext cx="1038" cy="577"/>
            </a:xfrm>
            <a:prstGeom prst="rect">
              <a:avLst/>
            </a:prstGeom>
            <a:noFill/>
            <a:ln w="4763" cap="flat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16" y="864"/>
              <a:ext cx="369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 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07" y="864"/>
              <a:ext cx="301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mL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72" y="864"/>
              <a:ext cx="40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9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water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16" y="1044"/>
              <a:ext cx="86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 g de PVA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516" y="1223"/>
              <a:ext cx="42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0.625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933" y="1223"/>
              <a:ext cx="62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 SMTP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555" y="1545"/>
              <a:ext cx="1119" cy="3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73" y="1565"/>
              <a:ext cx="44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pt-BR" altLang="pt-BR" sz="1300" b="1" dirty="0" err="1">
                  <a:solidFill>
                    <a:srgbClr val="C00000"/>
                  </a:solidFill>
                </a:rPr>
                <a:t>agitation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918" y="1684"/>
              <a:ext cx="46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T = 80ºC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955" y="1806"/>
              <a:ext cx="38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T = 2 h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867" y="528"/>
              <a:ext cx="538" cy="221"/>
            </a:xfrm>
            <a:custGeom>
              <a:avLst/>
              <a:gdLst>
                <a:gd name="T0" fmla="*/ 3975 w 4297"/>
                <a:gd name="T1" fmla="*/ 1764 h 1764"/>
                <a:gd name="T2" fmla="*/ 3415 w 4297"/>
                <a:gd name="T3" fmla="*/ 1323 h 1764"/>
                <a:gd name="T4" fmla="*/ 3636 w 4297"/>
                <a:gd name="T5" fmla="*/ 1323 h 1764"/>
                <a:gd name="T6" fmla="*/ 0 w 4297"/>
                <a:gd name="T7" fmla="*/ 0 h 1764"/>
                <a:gd name="T8" fmla="*/ 441 w 4297"/>
                <a:gd name="T9" fmla="*/ 0 h 1764"/>
                <a:gd name="T10" fmla="*/ 4077 w 4297"/>
                <a:gd name="T11" fmla="*/ 1323 h 1764"/>
                <a:gd name="T12" fmla="*/ 4297 w 4297"/>
                <a:gd name="T13" fmla="*/ 1323 h 1764"/>
                <a:gd name="T14" fmla="*/ 3975 w 4297"/>
                <a:gd name="T15" fmla="*/ 1764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7" h="1764">
                  <a:moveTo>
                    <a:pt x="3975" y="1764"/>
                  </a:moveTo>
                  <a:lnTo>
                    <a:pt x="3415" y="1323"/>
                  </a:lnTo>
                  <a:lnTo>
                    <a:pt x="3636" y="1323"/>
                  </a:lnTo>
                  <a:cubicBezTo>
                    <a:pt x="3208" y="545"/>
                    <a:pt x="1712" y="0"/>
                    <a:pt x="0" y="0"/>
                  </a:cubicBezTo>
                  <a:lnTo>
                    <a:pt x="441" y="0"/>
                  </a:lnTo>
                  <a:cubicBezTo>
                    <a:pt x="2153" y="0"/>
                    <a:pt x="3649" y="545"/>
                    <a:pt x="4077" y="1323"/>
                  </a:cubicBezTo>
                  <a:lnTo>
                    <a:pt x="4297" y="1323"/>
                  </a:lnTo>
                  <a:lnTo>
                    <a:pt x="3975" y="1764"/>
                  </a:lnTo>
                  <a:close/>
                </a:path>
              </a:pathLst>
            </a:custGeom>
            <a:solidFill>
              <a:srgbClr val="8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397" y="528"/>
              <a:ext cx="498" cy="221"/>
            </a:xfrm>
            <a:custGeom>
              <a:avLst/>
              <a:gdLst>
                <a:gd name="T0" fmla="*/ 3976 w 3976"/>
                <a:gd name="T1" fmla="*/ 4 h 1764"/>
                <a:gd name="T2" fmla="*/ 441 w 3976"/>
                <a:gd name="T3" fmla="*/ 1764 h 1764"/>
                <a:gd name="T4" fmla="*/ 0 w 3976"/>
                <a:gd name="T5" fmla="*/ 1764 h 1764"/>
                <a:gd name="T6" fmla="*/ 3756 w 3976"/>
                <a:gd name="T7" fmla="*/ 0 h 1764"/>
                <a:gd name="T8" fmla="*/ 3976 w 3976"/>
                <a:gd name="T9" fmla="*/ 4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6" h="1764">
                  <a:moveTo>
                    <a:pt x="3976" y="4"/>
                  </a:moveTo>
                  <a:cubicBezTo>
                    <a:pt x="1991" y="58"/>
                    <a:pt x="441" y="830"/>
                    <a:pt x="441" y="1764"/>
                  </a:cubicBezTo>
                  <a:lnTo>
                    <a:pt x="0" y="1764"/>
                  </a:lnTo>
                  <a:cubicBezTo>
                    <a:pt x="0" y="790"/>
                    <a:pt x="1682" y="0"/>
                    <a:pt x="3756" y="0"/>
                  </a:cubicBezTo>
                  <a:cubicBezTo>
                    <a:pt x="3829" y="0"/>
                    <a:pt x="3903" y="1"/>
                    <a:pt x="3976" y="4"/>
                  </a:cubicBezTo>
                  <a:close/>
                </a:path>
              </a:pathLst>
            </a:custGeom>
            <a:solidFill>
              <a:srgbClr val="67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397" y="528"/>
              <a:ext cx="1008" cy="221"/>
            </a:xfrm>
            <a:custGeom>
              <a:avLst/>
              <a:gdLst>
                <a:gd name="T0" fmla="*/ 3976 w 8053"/>
                <a:gd name="T1" fmla="*/ 4 h 1764"/>
                <a:gd name="T2" fmla="*/ 441 w 8053"/>
                <a:gd name="T3" fmla="*/ 1764 h 1764"/>
                <a:gd name="T4" fmla="*/ 0 w 8053"/>
                <a:gd name="T5" fmla="*/ 1764 h 1764"/>
                <a:gd name="T6" fmla="*/ 3756 w 8053"/>
                <a:gd name="T7" fmla="*/ 0 h 1764"/>
                <a:gd name="T8" fmla="*/ 4197 w 8053"/>
                <a:gd name="T9" fmla="*/ 0 h 1764"/>
                <a:gd name="T10" fmla="*/ 7833 w 8053"/>
                <a:gd name="T11" fmla="*/ 1323 h 1764"/>
                <a:gd name="T12" fmla="*/ 8053 w 8053"/>
                <a:gd name="T13" fmla="*/ 1323 h 1764"/>
                <a:gd name="T14" fmla="*/ 7731 w 8053"/>
                <a:gd name="T15" fmla="*/ 1764 h 1764"/>
                <a:gd name="T16" fmla="*/ 7171 w 8053"/>
                <a:gd name="T17" fmla="*/ 1323 h 1764"/>
                <a:gd name="T18" fmla="*/ 7392 w 8053"/>
                <a:gd name="T19" fmla="*/ 1323 h 1764"/>
                <a:gd name="T20" fmla="*/ 3756 w 8053"/>
                <a:gd name="T21" fmla="*/ 0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53" h="1764">
                  <a:moveTo>
                    <a:pt x="3976" y="4"/>
                  </a:moveTo>
                  <a:cubicBezTo>
                    <a:pt x="1991" y="58"/>
                    <a:pt x="441" y="830"/>
                    <a:pt x="441" y="1764"/>
                  </a:cubicBezTo>
                  <a:lnTo>
                    <a:pt x="0" y="1764"/>
                  </a:lnTo>
                  <a:cubicBezTo>
                    <a:pt x="0" y="790"/>
                    <a:pt x="1682" y="0"/>
                    <a:pt x="3756" y="0"/>
                  </a:cubicBezTo>
                  <a:lnTo>
                    <a:pt x="4197" y="0"/>
                  </a:lnTo>
                  <a:cubicBezTo>
                    <a:pt x="5909" y="0"/>
                    <a:pt x="7405" y="545"/>
                    <a:pt x="7833" y="1323"/>
                  </a:cubicBezTo>
                  <a:lnTo>
                    <a:pt x="8053" y="1323"/>
                  </a:lnTo>
                  <a:lnTo>
                    <a:pt x="7731" y="1764"/>
                  </a:lnTo>
                  <a:lnTo>
                    <a:pt x="7171" y="1323"/>
                  </a:lnTo>
                  <a:lnTo>
                    <a:pt x="7392" y="1323"/>
                  </a:lnTo>
                  <a:cubicBezTo>
                    <a:pt x="6964" y="545"/>
                    <a:pt x="5468" y="0"/>
                    <a:pt x="3756" y="0"/>
                  </a:cubicBezTo>
                </a:path>
              </a:pathLst>
            </a:custGeom>
            <a:noFill/>
            <a:ln w="14288" cap="flat">
              <a:solidFill>
                <a:srgbClr val="0095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900" y="760"/>
              <a:ext cx="860" cy="2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930" y="787"/>
              <a:ext cx="85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pt-BR" altLang="pt-BR" sz="2500" b="1" dirty="0" err="1">
                  <a:solidFill>
                    <a:srgbClr val="000000"/>
                  </a:solidFill>
                </a:rPr>
                <a:t>hydrogel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816" y="1191"/>
              <a:ext cx="195" cy="363"/>
            </a:xfrm>
            <a:custGeom>
              <a:avLst/>
              <a:gdLst>
                <a:gd name="T0" fmla="*/ 0 w 781"/>
                <a:gd name="T1" fmla="*/ 1301 h 1449"/>
                <a:gd name="T2" fmla="*/ 189 w 781"/>
                <a:gd name="T3" fmla="*/ 1071 h 1449"/>
                <a:gd name="T4" fmla="*/ 189 w 781"/>
                <a:gd name="T5" fmla="*/ 1166 h 1449"/>
                <a:gd name="T6" fmla="*/ 754 w 781"/>
                <a:gd name="T7" fmla="*/ 0 h 1449"/>
                <a:gd name="T8" fmla="*/ 189 w 781"/>
                <a:gd name="T9" fmla="*/ 1355 h 1449"/>
                <a:gd name="T10" fmla="*/ 189 w 781"/>
                <a:gd name="T11" fmla="*/ 1449 h 1449"/>
                <a:gd name="T12" fmla="*/ 0 w 781"/>
                <a:gd name="T13" fmla="*/ 1301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1" h="1449">
                  <a:moveTo>
                    <a:pt x="0" y="1301"/>
                  </a:moveTo>
                  <a:lnTo>
                    <a:pt x="189" y="1071"/>
                  </a:lnTo>
                  <a:lnTo>
                    <a:pt x="189" y="1166"/>
                  </a:lnTo>
                  <a:cubicBezTo>
                    <a:pt x="504" y="1026"/>
                    <a:pt x="731" y="557"/>
                    <a:pt x="754" y="0"/>
                  </a:cubicBezTo>
                  <a:cubicBezTo>
                    <a:pt x="781" y="627"/>
                    <a:pt x="543" y="1197"/>
                    <a:pt x="189" y="1355"/>
                  </a:cubicBezTo>
                  <a:lnTo>
                    <a:pt x="189" y="1449"/>
                  </a:lnTo>
                  <a:lnTo>
                    <a:pt x="0" y="1301"/>
                  </a:lnTo>
                  <a:close/>
                </a:path>
              </a:pathLst>
            </a:custGeom>
            <a:solidFill>
              <a:srgbClr val="8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21" name="Freeform 30"/>
            <p:cNvSpPr>
              <a:spLocks/>
            </p:cNvSpPr>
            <p:nvPr/>
          </p:nvSpPr>
          <p:spPr bwMode="auto">
            <a:xfrm>
              <a:off x="4816" y="842"/>
              <a:ext cx="189" cy="373"/>
            </a:xfrm>
            <a:custGeom>
              <a:avLst/>
              <a:gdLst>
                <a:gd name="T0" fmla="*/ 756 w 756"/>
                <a:gd name="T1" fmla="*/ 1491 h 1491"/>
                <a:gd name="T2" fmla="*/ 0 w 756"/>
                <a:gd name="T3" fmla="*/ 189 h 1491"/>
                <a:gd name="T4" fmla="*/ 0 w 756"/>
                <a:gd name="T5" fmla="*/ 0 h 1491"/>
                <a:gd name="T6" fmla="*/ 756 w 756"/>
                <a:gd name="T7" fmla="*/ 1302 h 1491"/>
                <a:gd name="T8" fmla="*/ 756 w 756"/>
                <a:gd name="T9" fmla="*/ 1491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1491">
                  <a:moveTo>
                    <a:pt x="756" y="1491"/>
                  </a:moveTo>
                  <a:cubicBezTo>
                    <a:pt x="756" y="772"/>
                    <a:pt x="418" y="189"/>
                    <a:pt x="0" y="189"/>
                  </a:cubicBezTo>
                  <a:lnTo>
                    <a:pt x="0" y="0"/>
                  </a:lnTo>
                  <a:cubicBezTo>
                    <a:pt x="418" y="0"/>
                    <a:pt x="756" y="583"/>
                    <a:pt x="756" y="1302"/>
                  </a:cubicBezTo>
                  <a:lnTo>
                    <a:pt x="756" y="1491"/>
                  </a:lnTo>
                  <a:close/>
                </a:path>
              </a:pathLst>
            </a:custGeom>
            <a:solidFill>
              <a:srgbClr val="67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24" name="Freeform 31"/>
            <p:cNvSpPr>
              <a:spLocks/>
            </p:cNvSpPr>
            <p:nvPr/>
          </p:nvSpPr>
          <p:spPr bwMode="auto">
            <a:xfrm>
              <a:off x="4816" y="842"/>
              <a:ext cx="189" cy="712"/>
            </a:xfrm>
            <a:custGeom>
              <a:avLst/>
              <a:gdLst>
                <a:gd name="T0" fmla="*/ 756 w 756"/>
                <a:gd name="T1" fmla="*/ 1491 h 2845"/>
                <a:gd name="T2" fmla="*/ 0 w 756"/>
                <a:gd name="T3" fmla="*/ 189 h 2845"/>
                <a:gd name="T4" fmla="*/ 0 w 756"/>
                <a:gd name="T5" fmla="*/ 0 h 2845"/>
                <a:gd name="T6" fmla="*/ 756 w 756"/>
                <a:gd name="T7" fmla="*/ 1302 h 2845"/>
                <a:gd name="T8" fmla="*/ 756 w 756"/>
                <a:gd name="T9" fmla="*/ 1491 h 2845"/>
                <a:gd name="T10" fmla="*/ 189 w 756"/>
                <a:gd name="T11" fmla="*/ 2751 h 2845"/>
                <a:gd name="T12" fmla="*/ 189 w 756"/>
                <a:gd name="T13" fmla="*/ 2845 h 2845"/>
                <a:gd name="T14" fmla="*/ 0 w 756"/>
                <a:gd name="T15" fmla="*/ 2697 h 2845"/>
                <a:gd name="T16" fmla="*/ 189 w 756"/>
                <a:gd name="T17" fmla="*/ 2467 h 2845"/>
                <a:gd name="T18" fmla="*/ 189 w 756"/>
                <a:gd name="T19" fmla="*/ 2562 h 2845"/>
                <a:gd name="T20" fmla="*/ 754 w 756"/>
                <a:gd name="T21" fmla="*/ 1396 h 2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6" h="2845">
                  <a:moveTo>
                    <a:pt x="756" y="1491"/>
                  </a:moveTo>
                  <a:cubicBezTo>
                    <a:pt x="756" y="772"/>
                    <a:pt x="418" y="189"/>
                    <a:pt x="0" y="189"/>
                  </a:cubicBezTo>
                  <a:lnTo>
                    <a:pt x="0" y="0"/>
                  </a:lnTo>
                  <a:cubicBezTo>
                    <a:pt x="418" y="0"/>
                    <a:pt x="756" y="583"/>
                    <a:pt x="756" y="1302"/>
                  </a:cubicBezTo>
                  <a:lnTo>
                    <a:pt x="756" y="1491"/>
                  </a:lnTo>
                  <a:cubicBezTo>
                    <a:pt x="756" y="2084"/>
                    <a:pt x="523" y="2602"/>
                    <a:pt x="189" y="2751"/>
                  </a:cubicBezTo>
                  <a:lnTo>
                    <a:pt x="189" y="2845"/>
                  </a:lnTo>
                  <a:lnTo>
                    <a:pt x="0" y="2697"/>
                  </a:lnTo>
                  <a:lnTo>
                    <a:pt x="189" y="2467"/>
                  </a:lnTo>
                  <a:lnTo>
                    <a:pt x="189" y="2562"/>
                  </a:lnTo>
                  <a:cubicBezTo>
                    <a:pt x="504" y="2422"/>
                    <a:pt x="731" y="1953"/>
                    <a:pt x="754" y="1396"/>
                  </a:cubicBezTo>
                </a:path>
              </a:pathLst>
            </a:custGeom>
            <a:noFill/>
            <a:ln w="14288" cap="flat">
              <a:solidFill>
                <a:srgbClr val="0095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26" name="Rectangle 32"/>
            <p:cNvSpPr>
              <a:spLocks noChangeArrowheads="1"/>
            </p:cNvSpPr>
            <p:nvPr/>
          </p:nvSpPr>
          <p:spPr bwMode="auto">
            <a:xfrm>
              <a:off x="3854" y="1387"/>
              <a:ext cx="959" cy="3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29" name="Rectangle 33"/>
            <p:cNvSpPr>
              <a:spLocks noChangeArrowheads="1"/>
            </p:cNvSpPr>
            <p:nvPr/>
          </p:nvSpPr>
          <p:spPr bwMode="auto">
            <a:xfrm>
              <a:off x="3889" y="1407"/>
              <a:ext cx="8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pt-BR" altLang="pt-BR" sz="1300" b="1" dirty="0" err="1">
                  <a:solidFill>
                    <a:srgbClr val="C00000"/>
                  </a:solidFill>
                </a:rPr>
                <a:t>Refractive</a:t>
              </a:r>
              <a:r>
                <a:rPr lang="pt-BR" altLang="pt-BR" sz="1300" b="1" dirty="0">
                  <a:solidFill>
                    <a:srgbClr val="C00000"/>
                  </a:solidFill>
                </a:rPr>
                <a:t> Index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30" name="Rectangle 34"/>
            <p:cNvSpPr>
              <a:spLocks noChangeArrowheads="1"/>
            </p:cNvSpPr>
            <p:nvPr/>
          </p:nvSpPr>
          <p:spPr bwMode="auto">
            <a:xfrm>
              <a:off x="4081" y="1527"/>
              <a:ext cx="3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Density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31" name="Rectangle 35"/>
            <p:cNvSpPr>
              <a:spLocks noChangeArrowheads="1"/>
            </p:cNvSpPr>
            <p:nvPr/>
          </p:nvSpPr>
          <p:spPr bwMode="auto">
            <a:xfrm>
              <a:off x="4043" y="1647"/>
              <a:ext cx="4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Viscosity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84" name="Picture 3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" y="736"/>
              <a:ext cx="1080" cy="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61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2"/>
          <p:cNvSpPr txBox="1">
            <a:spLocks noChangeArrowheads="1"/>
          </p:cNvSpPr>
          <p:nvPr/>
        </p:nvSpPr>
        <p:spPr bwMode="auto">
          <a:xfrm>
            <a:off x="2763200" y="6350"/>
            <a:ext cx="36810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>
                <a:solidFill>
                  <a:srgbClr val="FFC000"/>
                </a:solidFill>
              </a:rPr>
              <a:t>Experimental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349786"/>
                  </p:ext>
                </p:extLst>
              </p:nvPr>
            </p:nvGraphicFramePr>
            <p:xfrm>
              <a:off x="1475657" y="615640"/>
              <a:ext cx="6048671" cy="62308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48101"/>
                    <a:gridCol w="1020114"/>
                    <a:gridCol w="1020114"/>
                    <a:gridCol w="1020114"/>
                    <a:gridCol w="1020114"/>
                    <a:gridCol w="1020114"/>
                  </a:tblGrid>
                  <a:tr h="313829"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 err="1">
                              <a:effectLst/>
                              <a:latin typeface="Cambria" panose="02040503050406030204" pitchFamily="18" charset="0"/>
                            </a:rPr>
                            <a:t>coded</a:t>
                          </a: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pt-BR" sz="1100" b="1" dirty="0" err="1">
                              <a:effectLst/>
                              <a:latin typeface="Cambria" panose="02040503050406030204" pitchFamily="18" charset="0"/>
                            </a:rPr>
                            <a:t>variables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 smtClean="0">
                              <a:effectLst/>
                              <a:latin typeface="Cambria" panose="02040503050406030204" pitchFamily="18" charset="0"/>
                            </a:rPr>
                            <a:t>Non-</a:t>
                          </a:r>
                          <a:r>
                            <a:rPr lang="pt-BR" sz="1100" b="1" dirty="0" err="1" smtClean="0">
                              <a:effectLst/>
                              <a:latin typeface="Cambria" panose="02040503050406030204" pitchFamily="18" charset="0"/>
                            </a:rPr>
                            <a:t>coded</a:t>
                          </a:r>
                          <a:r>
                            <a:rPr lang="pt-BR" sz="1100" b="1" dirty="0" smtClean="0">
                              <a:effectLst/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pt-BR" sz="1100" b="1" dirty="0" err="1" smtClean="0">
                              <a:effectLst/>
                              <a:latin typeface="Cambria" panose="02040503050406030204" pitchFamily="18" charset="0"/>
                            </a:rPr>
                            <a:t>variables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PVA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SMTP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pH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PVA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SMTP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pH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444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pt-BR" sz="1100" b="1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100" b="1" i="1"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7.00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9.704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8.000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12.00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3.000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8.00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7.00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5.500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4.00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8.000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12.00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444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pt-BR" sz="1100" b="1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100" b="1" i="1"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7.00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1.296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444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pt-BR" sz="1100" b="1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100" b="1" i="1"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1.95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5.500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444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pt-BR" sz="1100" b="1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100" b="1" i="1"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7.00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5.500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13.36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4.00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3.000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12.00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444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pt-BR" sz="1100" b="1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100" b="1" i="1"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12.05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5.500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444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pt-BR" sz="1100" b="1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1100" b="1" i="1">
                                      <a:effectLst/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7.00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5.500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6.64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7.00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5.500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8.000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8.00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3.000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12.00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4.00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8.000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8.00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4.00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3.000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8.00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349786"/>
                  </p:ext>
                </p:extLst>
              </p:nvPr>
            </p:nvGraphicFramePr>
            <p:xfrm>
              <a:off x="1475657" y="615640"/>
              <a:ext cx="6048671" cy="58326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48101"/>
                    <a:gridCol w="1020114"/>
                    <a:gridCol w="1020114"/>
                    <a:gridCol w="1020114"/>
                    <a:gridCol w="1020114"/>
                    <a:gridCol w="1020114"/>
                  </a:tblGrid>
                  <a:tr h="313829"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 err="1">
                              <a:effectLst/>
                              <a:latin typeface="Cambria" panose="02040503050406030204" pitchFamily="18" charset="0"/>
                            </a:rPr>
                            <a:t>coded</a:t>
                          </a: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pt-BR" sz="1100" b="1" dirty="0" err="1">
                              <a:effectLst/>
                              <a:latin typeface="Cambria" panose="02040503050406030204" pitchFamily="18" charset="0"/>
                            </a:rPr>
                            <a:t>variables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 smtClean="0">
                              <a:effectLst/>
                              <a:latin typeface="Cambria" panose="02040503050406030204" pitchFamily="18" charset="0"/>
                            </a:rPr>
                            <a:t>Non-</a:t>
                          </a:r>
                          <a:r>
                            <a:rPr lang="pt-BR" sz="1100" b="1" dirty="0" err="1" smtClean="0">
                              <a:effectLst/>
                              <a:latin typeface="Cambria" panose="02040503050406030204" pitchFamily="18" charset="0"/>
                            </a:rPr>
                            <a:t>coded</a:t>
                          </a:r>
                          <a:r>
                            <a:rPr lang="pt-BR" sz="1100" b="1" dirty="0" smtClean="0">
                              <a:effectLst/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pt-BR" sz="1100" b="1" dirty="0" err="1" smtClean="0">
                              <a:effectLst/>
                              <a:latin typeface="Cambria" panose="02040503050406030204" pitchFamily="18" charset="0"/>
                            </a:rPr>
                            <a:t>variables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PVA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SMTP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pH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PVA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SMTP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pH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444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5660" marR="45660" marT="0" marB="0">
                        <a:blipFill rotWithShape="0">
                          <a:blip r:embed="rId2"/>
                          <a:stretch>
                            <a:fillRect l="-94012" t="-182456" r="-402395" b="-1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7.00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9.704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8.000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12.00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3.000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8.00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7.00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5.500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4.00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8.000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12.00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444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5660" marR="45660" marT="0" marB="0">
                        <a:blipFill rotWithShape="0">
                          <a:blip r:embed="rId2"/>
                          <a:stretch>
                            <a:fillRect l="-94012" t="-655357" r="-402395" b="-97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7.00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1.296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4445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5660" marR="45660" marT="0" marB="0">
                        <a:blipFill rotWithShape="0">
                          <a:blip r:embed="rId2"/>
                          <a:stretch>
                            <a:fillRect l="-641" t="-742105" r="-537821" b="-856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1.95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5.500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444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5660" marR="45660" marT="0" marB="0">
                        <a:blipFill rotWithShape="0">
                          <a:blip r:embed="rId2"/>
                          <a:stretch>
                            <a:fillRect l="-192857" t="-842105" r="-300000" b="-756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7.00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5.500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13.36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4.00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3.000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12.00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4445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5660" marR="45660" marT="0" marB="0">
                        <a:blipFill rotWithShape="0">
                          <a:blip r:embed="rId2"/>
                          <a:stretch>
                            <a:fillRect l="-641" t="-1031579" r="-537821" b="-5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12.05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5.500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444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5660" marR="45660" marT="0" marB="0">
                        <a:blipFill rotWithShape="0">
                          <a:blip r:embed="rId2"/>
                          <a:stretch>
                            <a:fillRect l="-192857" t="-1151786" r="-300000" b="-476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7.00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5.500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6.64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7.00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5.500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8.000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8.00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10.00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3.000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12.00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+1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4.00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8.000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8.00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  <a:tr h="31382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-1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4.00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3.000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100" b="1" dirty="0">
                              <a:effectLst/>
                              <a:latin typeface="Cambria" panose="02040503050406030204" pitchFamily="18" charset="0"/>
                            </a:rPr>
                            <a:t>8.00</a:t>
                          </a:r>
                          <a:endParaRPr lang="pt-BR" sz="1100" b="1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Times"/>
                          </a:endParaRPr>
                        </a:p>
                      </a:txBody>
                      <a:tcPr marL="45660" marR="45660" marT="0" marB="0">
                        <a:solidFill>
                          <a:srgbClr val="66CC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95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01" y="3750475"/>
            <a:ext cx="4018126" cy="301359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3855368" cy="289152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6" y="3717032"/>
            <a:ext cx="3837191" cy="28778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78269"/>
            <a:ext cx="4023387" cy="3017540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2555776" y="-27384"/>
            <a:ext cx="4016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 err="1" smtClean="0">
                <a:solidFill>
                  <a:srgbClr val="FFC000"/>
                </a:solidFill>
              </a:rPr>
              <a:t>Results</a:t>
            </a:r>
            <a:r>
              <a:rPr lang="pt-BR" altLang="en-US" b="1" dirty="0" smtClean="0">
                <a:solidFill>
                  <a:srgbClr val="FFC000"/>
                </a:solidFill>
              </a:rPr>
              <a:t> </a:t>
            </a:r>
            <a:r>
              <a:rPr lang="pt-BR" altLang="en-US" b="1" dirty="0" err="1" smtClean="0">
                <a:solidFill>
                  <a:srgbClr val="FFC000"/>
                </a:solidFill>
              </a:rPr>
              <a:t>and</a:t>
            </a:r>
            <a:r>
              <a:rPr lang="pt-BR" altLang="en-US" b="1" dirty="0" smtClean="0">
                <a:solidFill>
                  <a:srgbClr val="FFC000"/>
                </a:solidFill>
              </a:rPr>
              <a:t> </a:t>
            </a:r>
            <a:r>
              <a:rPr lang="pt-BR" altLang="en-US" b="1" dirty="0" err="1" smtClean="0">
                <a:solidFill>
                  <a:srgbClr val="FFC000"/>
                </a:solidFill>
              </a:rPr>
              <a:t>Discussion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0825" y="765175"/>
            <a:ext cx="87137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Parameters used during the analysis: </a:t>
            </a:r>
          </a:p>
          <a:p>
            <a:pPr>
              <a:defRPr/>
            </a:pP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Final pH: Between 7.0 and 7.4 (optimum = 4.2)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Index of Refraction: &lt;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1.337 </a:t>
            </a: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Dynamic viscosity (25 ° C): Between 4.0 and 4.2 (optimum = 4.1)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Density (25 º C): Between 1.0053 and 1.0089 (ideal = 1.0071)</a:t>
            </a:r>
            <a:endParaRPr lang="pt-BR" sz="2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2555776" y="-27384"/>
            <a:ext cx="4016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 err="1" smtClean="0">
                <a:solidFill>
                  <a:srgbClr val="FFC000"/>
                </a:solidFill>
              </a:rPr>
              <a:t>Results</a:t>
            </a:r>
            <a:r>
              <a:rPr lang="pt-BR" altLang="en-US" b="1" dirty="0" smtClean="0">
                <a:solidFill>
                  <a:srgbClr val="FFC000"/>
                </a:solidFill>
              </a:rPr>
              <a:t> </a:t>
            </a:r>
            <a:r>
              <a:rPr lang="pt-BR" altLang="en-US" b="1" dirty="0" err="1" smtClean="0">
                <a:solidFill>
                  <a:srgbClr val="FFC000"/>
                </a:solidFill>
              </a:rPr>
              <a:t>and</a:t>
            </a:r>
            <a:r>
              <a:rPr lang="pt-BR" altLang="en-US" b="1" dirty="0" smtClean="0">
                <a:solidFill>
                  <a:srgbClr val="FFC000"/>
                </a:solidFill>
              </a:rPr>
              <a:t> </a:t>
            </a:r>
            <a:r>
              <a:rPr lang="pt-BR" altLang="en-US" b="1" dirty="0" err="1" smtClean="0">
                <a:solidFill>
                  <a:srgbClr val="FFC000"/>
                </a:solidFill>
              </a:rPr>
              <a:t>Discussion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555776" y="-27384"/>
            <a:ext cx="4016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 err="1" smtClean="0">
                <a:solidFill>
                  <a:srgbClr val="FFC000"/>
                </a:solidFill>
              </a:rPr>
              <a:t>Results</a:t>
            </a:r>
            <a:r>
              <a:rPr lang="pt-BR" altLang="en-US" b="1" dirty="0" smtClean="0">
                <a:solidFill>
                  <a:srgbClr val="FFC000"/>
                </a:solidFill>
              </a:rPr>
              <a:t> </a:t>
            </a:r>
            <a:r>
              <a:rPr lang="pt-BR" altLang="en-US" b="1" dirty="0" err="1" smtClean="0">
                <a:solidFill>
                  <a:srgbClr val="FFC000"/>
                </a:solidFill>
              </a:rPr>
              <a:t>and</a:t>
            </a:r>
            <a:r>
              <a:rPr lang="pt-BR" altLang="en-US" b="1" dirty="0" smtClean="0">
                <a:solidFill>
                  <a:srgbClr val="FFC000"/>
                </a:solidFill>
              </a:rPr>
              <a:t> </a:t>
            </a:r>
            <a:r>
              <a:rPr lang="pt-BR" altLang="en-US" b="1" dirty="0" err="1" smtClean="0">
                <a:solidFill>
                  <a:srgbClr val="FFC000"/>
                </a:solidFill>
              </a:rPr>
              <a:t>Discussion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87287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0825" y="828675"/>
            <a:ext cx="87137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Optimized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input </a:t>
            </a: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variables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: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Initial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pH: </a:t>
            </a:r>
            <a:r>
              <a:rPr lang="pt-BR" sz="2800" b="1" dirty="0" smtClean="0">
                <a:solidFill>
                  <a:srgbClr val="FFFF00"/>
                </a:solidFill>
                <a:latin typeface="Calibri" pitchFamily="34" charset="0"/>
              </a:rPr>
              <a:t>9.328 </a:t>
            </a:r>
            <a:endParaRPr lang="pt-BR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Mass </a:t>
            </a: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of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polyvinyl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alcohol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per 100 ml </a:t>
            </a: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water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pt-BR" sz="2800" b="1" dirty="0" smtClean="0">
                <a:solidFill>
                  <a:srgbClr val="FFFF00"/>
                </a:solidFill>
                <a:latin typeface="Calibri" pitchFamily="34" charset="0"/>
              </a:rPr>
              <a:t>4.1383 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g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Relationship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SMTP / PVA: </a:t>
            </a:r>
            <a:r>
              <a:rPr lang="pt-BR" sz="2800" b="1" dirty="0" smtClean="0">
                <a:solidFill>
                  <a:srgbClr val="FFFF00"/>
                </a:solidFill>
                <a:latin typeface="Calibri" pitchFamily="34" charset="0"/>
              </a:rPr>
              <a:t>1/7.4619 </a:t>
            </a:r>
            <a:endParaRPr lang="pt-BR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defRPr/>
            </a:pPr>
            <a:endParaRPr lang="pt-BR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O</a:t>
            </a:r>
            <a:r>
              <a:rPr lang="pt-BR" sz="2800" b="1" dirty="0" err="1" smtClean="0">
                <a:solidFill>
                  <a:srgbClr val="FFFF00"/>
                </a:solidFill>
                <a:latin typeface="Calibri" pitchFamily="34" charset="0"/>
              </a:rPr>
              <a:t>ptimized</a:t>
            </a:r>
            <a:r>
              <a:rPr lang="pt-BR" sz="28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output </a:t>
            </a:r>
            <a:r>
              <a:rPr lang="pt-BR" sz="2800" b="1" dirty="0" err="1" smtClean="0">
                <a:solidFill>
                  <a:srgbClr val="FFFF00"/>
                </a:solidFill>
                <a:latin typeface="Calibri" pitchFamily="34" charset="0"/>
              </a:rPr>
              <a:t>variables</a:t>
            </a:r>
            <a:endParaRPr lang="pt-BR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Final pH: 7.20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Refractive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Index: 1.3407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Dynamic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viscosity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(25 ° C): </a:t>
            </a:r>
            <a:r>
              <a:rPr lang="pt-BR" sz="2800" b="1" dirty="0" smtClean="0">
                <a:solidFill>
                  <a:srgbClr val="FFFF00"/>
                </a:solidFill>
                <a:latin typeface="Calibri" pitchFamily="34" charset="0"/>
              </a:rPr>
              <a:t>4.617 </a:t>
            </a: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mPa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Density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(25 º C): 1.0071 g / </a:t>
            </a: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mL</a:t>
            </a: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977807" y="-27384"/>
            <a:ext cx="3250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 err="1">
                <a:solidFill>
                  <a:srgbClr val="FFC000"/>
                </a:solidFill>
              </a:rPr>
              <a:t>Analysis</a:t>
            </a:r>
            <a:r>
              <a:rPr lang="pt-BR" altLang="en-US" b="1" dirty="0">
                <a:solidFill>
                  <a:srgbClr val="FFC000"/>
                </a:solidFill>
              </a:rPr>
              <a:t> </a:t>
            </a:r>
            <a:r>
              <a:rPr lang="pt-BR" altLang="en-US" b="1" dirty="0" err="1">
                <a:solidFill>
                  <a:srgbClr val="FFC000"/>
                </a:solidFill>
              </a:rPr>
              <a:t>of</a:t>
            </a:r>
            <a:r>
              <a:rPr lang="pt-BR" altLang="en-US" b="1" dirty="0">
                <a:solidFill>
                  <a:srgbClr val="FFC000"/>
                </a:solidFill>
              </a:rPr>
              <a:t> </a:t>
            </a:r>
            <a:r>
              <a:rPr lang="pt-BR" altLang="en-US" b="1" dirty="0" err="1">
                <a:solidFill>
                  <a:srgbClr val="FFC000"/>
                </a:solidFill>
              </a:rPr>
              <a:t>results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9" y="935343"/>
            <a:ext cx="8920917" cy="559000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4" name="Elipse 3"/>
          <p:cNvSpPr/>
          <p:nvPr/>
        </p:nvSpPr>
        <p:spPr>
          <a:xfrm>
            <a:off x="1619672" y="4221088"/>
            <a:ext cx="1224136" cy="177732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1763688" y="1216681"/>
            <a:ext cx="1008112" cy="12241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ector de seta reta 6"/>
          <p:cNvCxnSpPr/>
          <p:nvPr/>
        </p:nvCxnSpPr>
        <p:spPr>
          <a:xfrm>
            <a:off x="2555776" y="2132856"/>
            <a:ext cx="864096" cy="504056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2555776" y="5109752"/>
            <a:ext cx="1152128" cy="40748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707904" y="537321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Hydrogel</a:t>
            </a: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SMTP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3200878" y="116632"/>
            <a:ext cx="28832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C000"/>
                </a:solidFill>
              </a:rPr>
              <a:t>Infrared </a:t>
            </a:r>
            <a:r>
              <a:rPr lang="en-US" altLang="en-US" b="1" dirty="0" smtClean="0">
                <a:solidFill>
                  <a:srgbClr val="FFC000"/>
                </a:solidFill>
              </a:rPr>
              <a:t>spectra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66561" y="2483023"/>
            <a:ext cx="2018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Hydrogel</a:t>
            </a: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SMTP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403648" y="116632"/>
            <a:ext cx="6319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C000"/>
                </a:solidFill>
              </a:rPr>
              <a:t>Analysis </a:t>
            </a:r>
            <a:r>
              <a:rPr lang="en-US" altLang="en-US" b="1" dirty="0" smtClean="0">
                <a:solidFill>
                  <a:srgbClr val="FFC000"/>
                </a:solidFill>
              </a:rPr>
              <a:t>by </a:t>
            </a:r>
            <a:r>
              <a:rPr lang="en-US" altLang="en-US" b="1" dirty="0">
                <a:solidFill>
                  <a:srgbClr val="FFC000"/>
                </a:solidFill>
              </a:rPr>
              <a:t>atomic force microscopy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10" y="920614"/>
            <a:ext cx="4185178" cy="424851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310" y="2492849"/>
            <a:ext cx="4185178" cy="424851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78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403648" y="116632"/>
            <a:ext cx="6319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C000"/>
                </a:solidFill>
              </a:rPr>
              <a:t>Analysis </a:t>
            </a:r>
            <a:r>
              <a:rPr lang="en-US" altLang="en-US" b="1" dirty="0" smtClean="0">
                <a:solidFill>
                  <a:srgbClr val="FFC000"/>
                </a:solidFill>
              </a:rPr>
              <a:t>by </a:t>
            </a:r>
            <a:r>
              <a:rPr lang="en-US" altLang="en-US" b="1" dirty="0">
                <a:solidFill>
                  <a:srgbClr val="FFC000"/>
                </a:solidFill>
              </a:rPr>
              <a:t>atomic force microscopy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562810"/>
            <a:ext cx="4187195" cy="42505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10980"/>
            <a:ext cx="4187195" cy="42505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62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403648" y="116632"/>
            <a:ext cx="6319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C000"/>
                </a:solidFill>
              </a:rPr>
              <a:t>Analysis </a:t>
            </a:r>
            <a:r>
              <a:rPr lang="en-US" altLang="en-US" b="1" dirty="0" smtClean="0">
                <a:solidFill>
                  <a:srgbClr val="FFC000"/>
                </a:solidFill>
              </a:rPr>
              <a:t>by </a:t>
            </a:r>
            <a:r>
              <a:rPr lang="en-US" altLang="en-US" b="1" dirty="0">
                <a:solidFill>
                  <a:srgbClr val="FFC000"/>
                </a:solidFill>
              </a:rPr>
              <a:t>atomic force microscopy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179512" y="818709"/>
            <a:ext cx="87137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We observe a more compact material because 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of the </a:t>
            </a: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presence of crosslinking between the PVA and the SMTP</a:t>
            </a: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410499"/>
              </p:ext>
            </p:extLst>
          </p:nvPr>
        </p:nvGraphicFramePr>
        <p:xfrm>
          <a:off x="1403648" y="2328837"/>
          <a:ext cx="6032500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S ChemDraw Drawing" r:id="rId3" imgW="6033178" imgH="2899896" progId="ChemDraw.Document.6.0">
                  <p:embed/>
                </p:oleObj>
              </mc:Choice>
              <mc:Fallback>
                <p:oleObj name="CS ChemDraw Drawing" r:id="rId3" imgW="6033178" imgH="28998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2328837"/>
                        <a:ext cx="6032500" cy="290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2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2305050" y="0"/>
            <a:ext cx="4533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 err="1">
                <a:solidFill>
                  <a:srgbClr val="FFC000"/>
                </a:solidFill>
              </a:rPr>
              <a:t>Definition</a:t>
            </a:r>
            <a:r>
              <a:rPr lang="pt-BR" altLang="en-US" b="1" dirty="0">
                <a:solidFill>
                  <a:srgbClr val="FFC000"/>
                </a:solidFill>
              </a:rPr>
              <a:t> </a:t>
            </a:r>
            <a:r>
              <a:rPr lang="pt-BR" altLang="en-US" b="1" dirty="0" err="1">
                <a:solidFill>
                  <a:srgbClr val="FFC000"/>
                </a:solidFill>
              </a:rPr>
              <a:t>of</a:t>
            </a:r>
            <a:r>
              <a:rPr lang="pt-BR" altLang="en-US" b="1" dirty="0">
                <a:solidFill>
                  <a:srgbClr val="FFC000"/>
                </a:solidFill>
              </a:rPr>
              <a:t> </a:t>
            </a:r>
            <a:r>
              <a:rPr lang="pt-BR" altLang="en-US" b="1" dirty="0" err="1">
                <a:solidFill>
                  <a:srgbClr val="FFC000"/>
                </a:solidFill>
              </a:rPr>
              <a:t>biomaterials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sp>
        <p:nvSpPr>
          <p:cNvPr id="3075" name="CaixaDeTexto 2"/>
          <p:cNvSpPr txBox="1">
            <a:spLocks noChangeArrowheads="1"/>
          </p:cNvSpPr>
          <p:nvPr/>
        </p:nvSpPr>
        <p:spPr bwMode="auto">
          <a:xfrm>
            <a:off x="250825" y="858192"/>
            <a:ext cx="86423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The biomaterial can be defined as natural or synthetic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biological compound </a:t>
            </a:r>
            <a:r>
              <a:rPr lang="en-US" altLang="en-US" sz="2400" b="1" dirty="0">
                <a:solidFill>
                  <a:srgbClr val="FFFF00"/>
                </a:solidFill>
              </a:rPr>
              <a:t>used in contact with the intention to treat, augment or replace tissue, organs or body functions being formed mainly from metals, ceramic materials and polymer materials systems </a:t>
            </a:r>
          </a:p>
          <a:p>
            <a:pPr algn="just">
              <a:spcBef>
                <a:spcPct val="0"/>
              </a:spcBef>
              <a:buNone/>
            </a:pPr>
            <a:endParaRPr lang="en-US" altLang="en-US" sz="2400" b="1" dirty="0">
              <a:solidFill>
                <a:srgbClr val="FFFF00"/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FFFF00"/>
                </a:solidFill>
              </a:rPr>
              <a:t>Application</a:t>
            </a:r>
            <a:r>
              <a:rPr lang="en-US" altLang="en-US" sz="2400" b="1" dirty="0">
                <a:solidFill>
                  <a:srgbClr val="FFFF00"/>
                </a:solidFill>
              </a:rPr>
              <a:t>: 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FF00"/>
                </a:solidFill>
              </a:rPr>
              <a:t>Dermatology (prosthetic filling, release transdermal drug delivery system). 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400" b="1" dirty="0">
              <a:solidFill>
                <a:srgbClr val="FFFF00"/>
              </a:solidFill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FF00"/>
                </a:solidFill>
              </a:rPr>
              <a:t>Ophthalmology (vitreous replacements, contact lenses, intraocular drug release) among others.</a:t>
            </a:r>
            <a:endParaRPr lang="pt-BR" altLang="en-US" sz="2400" b="1" dirty="0">
              <a:solidFill>
                <a:srgbClr val="FFFF00"/>
              </a:solidFill>
            </a:endParaRPr>
          </a:p>
        </p:txBody>
      </p:sp>
      <p:sp>
        <p:nvSpPr>
          <p:cNvPr id="3076" name="CaixaDeTexto 5"/>
          <p:cNvSpPr txBox="1">
            <a:spLocks noChangeArrowheads="1"/>
          </p:cNvSpPr>
          <p:nvPr/>
        </p:nvSpPr>
        <p:spPr bwMode="auto">
          <a:xfrm>
            <a:off x="0" y="60944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200" b="1">
                <a:solidFill>
                  <a:srgbClr val="FFCC99"/>
                </a:solidFill>
                <a:latin typeface="Arial" charset="0"/>
              </a:rPr>
              <a:t>Okaya T., Suzuki A., Kikuchi K. Colloids and Surfaces A: Physiochemical and Engineering Aspects. V.153, p.123-125, 1999.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200" b="1">
                <a:solidFill>
                  <a:srgbClr val="FFCC99"/>
                </a:solidFill>
                <a:latin typeface="Arial" charset="0"/>
              </a:rPr>
              <a:t>Swindle-Reilly K. E., Shah M., Hamilton P. D., Eskin T.A., Kaushal S., Ravi N. Investigative Ophthalmology &amp; Visual Science, v.50, n.10, p.4840-4846, 2009.</a:t>
            </a:r>
          </a:p>
        </p:txBody>
      </p:sp>
    </p:spTree>
    <p:extLst>
      <p:ext uri="{BB962C8B-B14F-4D97-AF65-F5344CB8AC3E}">
        <p14:creationId xmlns:p14="http://schemas.microsoft.com/office/powerpoint/2010/main" val="42482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339752" y="116632"/>
            <a:ext cx="4022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C000"/>
                </a:solidFill>
              </a:rPr>
              <a:t>Biomaterial Properties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79512" y="818709"/>
            <a:ext cx="87137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Changes </a:t>
            </a: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in ownership of swelling due to lower availability of hydrogen bonds and larger space between the chains</a:t>
            </a: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24128" y="4777407"/>
            <a:ext cx="383438" cy="3077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24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194370"/>
              </p:ext>
            </p:extLst>
          </p:nvPr>
        </p:nvGraphicFramePr>
        <p:xfrm>
          <a:off x="1790648" y="2564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9512" y="5075892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C000"/>
                </a:solidFill>
                <a:latin typeface="Calibri" pitchFamily="34" charset="0"/>
              </a:rPr>
              <a:t>Degree of swelling of hydrogels with or without SMTP</a:t>
            </a:r>
            <a:endParaRPr lang="pt-BR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131840" y="116632"/>
            <a:ext cx="20409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rgbClr val="FFC000"/>
                </a:solidFill>
              </a:rPr>
              <a:t>Conclusion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07504" y="1114866"/>
            <a:ext cx="88569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The biomaterial obtained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had </a:t>
            </a:r>
            <a:r>
              <a:rPr lang="en-US" sz="2800" b="1" smtClean="0">
                <a:solidFill>
                  <a:srgbClr val="FFFF00"/>
                </a:solidFill>
                <a:latin typeface="Arial" panose="020B0604020202020204" pitchFamily="34" charset="0"/>
              </a:rPr>
              <a:t>the necessary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characteristics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Crosslinking between PVA and SMTP was checked  due to  the observed changes in the material </a:t>
            </a:r>
            <a:endParaRPr lang="en-US" sz="2800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The SMTP was important to obtain the required specification</a:t>
            </a: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/>
          <p:cNvSpPr txBox="1">
            <a:spLocks noChangeArrowheads="1"/>
          </p:cNvSpPr>
          <p:nvPr/>
        </p:nvSpPr>
        <p:spPr bwMode="auto">
          <a:xfrm>
            <a:off x="3635896" y="6350"/>
            <a:ext cx="1800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 smtClean="0">
                <a:solidFill>
                  <a:srgbClr val="FFC000"/>
                </a:solidFill>
              </a:rPr>
              <a:t>Team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pic>
        <p:nvPicPr>
          <p:cNvPr id="19459" name="Picture 2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50" y="4839532"/>
            <a:ext cx="1300706" cy="16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97" y="4829175"/>
            <a:ext cx="16414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F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3535"/>
            <a:ext cx="1808286" cy="185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F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11" y="4748521"/>
            <a:ext cx="1441261" cy="180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F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5" y="4863562"/>
            <a:ext cx="1542603" cy="166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CaixaDeTexto 1"/>
          <p:cNvSpPr txBox="1">
            <a:spLocks noChangeArrowheads="1"/>
          </p:cNvSpPr>
          <p:nvPr/>
        </p:nvSpPr>
        <p:spPr bwMode="auto">
          <a:xfrm>
            <a:off x="170772" y="574820"/>
            <a:ext cx="57246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pt-BR" altLang="en-US" sz="2000" b="1" dirty="0">
                <a:solidFill>
                  <a:srgbClr val="FFFF00"/>
                </a:solidFill>
                <a:latin typeface="Arial" charset="0"/>
              </a:rPr>
              <a:t>Andreia de Araújo </a:t>
            </a:r>
            <a:r>
              <a:rPr lang="pt-BR" altLang="en-US" sz="2000" b="1" dirty="0" err="1">
                <a:solidFill>
                  <a:srgbClr val="FFFF00"/>
                </a:solidFill>
                <a:latin typeface="Arial" charset="0"/>
              </a:rPr>
              <a:t>Morandim</a:t>
            </a:r>
            <a:r>
              <a:rPr lang="pt-BR" altLang="en-US" sz="2000" b="1" dirty="0">
                <a:solidFill>
                  <a:srgbClr val="FFFF00"/>
                </a:solidFill>
                <a:latin typeface="Arial" charset="0"/>
              </a:rPr>
              <a:t> Giannetti </a:t>
            </a:r>
            <a:endParaRPr lang="pt-BR" altLang="en-US" sz="2000" b="1" dirty="0" smtClean="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pt-BR" altLang="en-US" sz="2000" b="1" dirty="0" smtClean="0">
                <a:solidFill>
                  <a:srgbClr val="FFFF00"/>
                </a:solidFill>
                <a:latin typeface="Arial" charset="0"/>
              </a:rPr>
              <a:t>Octaviano Magalhães Junior</a:t>
            </a:r>
            <a:r>
              <a:rPr lang="pt-BR" altLang="en-US" sz="2000" b="1" dirty="0">
                <a:solidFill>
                  <a:srgbClr val="FFFF00"/>
                </a:solidFill>
                <a:latin typeface="Arial" charset="0"/>
              </a:rPr>
              <a:t>	 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pt-BR" altLang="en-US" sz="2000" b="1" dirty="0">
                <a:solidFill>
                  <a:srgbClr val="FFFF00"/>
                </a:solidFill>
                <a:latin typeface="Arial" charset="0"/>
              </a:rPr>
              <a:t>Patrícia Alessandra </a:t>
            </a:r>
            <a:r>
              <a:rPr lang="pt-BR" altLang="en-US" sz="2000" b="1" dirty="0" err="1">
                <a:solidFill>
                  <a:srgbClr val="FFFF00"/>
                </a:solidFill>
                <a:latin typeface="Arial" charset="0"/>
              </a:rPr>
              <a:t>Bersanetti</a:t>
            </a:r>
            <a:r>
              <a:rPr lang="pt-BR" altLang="en-US" sz="2000" b="1" dirty="0">
                <a:solidFill>
                  <a:srgbClr val="FFFF00"/>
                </a:solidFill>
                <a:latin typeface="Arial" charset="0"/>
              </a:rPr>
              <a:t> 	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pt-BR" altLang="en-US" sz="2000" b="1" dirty="0">
                <a:solidFill>
                  <a:srgbClr val="FFFF00"/>
                </a:solidFill>
                <a:latin typeface="Arial" charset="0"/>
              </a:rPr>
              <a:t>Paulo </a:t>
            </a:r>
            <a:r>
              <a:rPr lang="pt-BR" altLang="en-US" sz="2000" b="1" dirty="0" err="1">
                <a:solidFill>
                  <a:srgbClr val="FFFF00"/>
                </a:solidFill>
                <a:latin typeface="Arial" charset="0"/>
              </a:rPr>
              <a:t>Schor</a:t>
            </a:r>
            <a:r>
              <a:rPr lang="pt-BR" altLang="en-US" sz="2000" b="1" dirty="0">
                <a:solidFill>
                  <a:srgbClr val="FFFF00"/>
                </a:solidFill>
                <a:latin typeface="Arial" charset="0"/>
              </a:rPr>
              <a:t> 	 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pt-BR" altLang="en-US" sz="2000" b="1" dirty="0">
                <a:solidFill>
                  <a:srgbClr val="FFFF00"/>
                </a:solidFill>
                <a:latin typeface="Arial" charset="0"/>
              </a:rPr>
              <a:t>Regina Freitas Nogueira 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pt-BR" altLang="en-US" sz="2000" b="1" dirty="0">
                <a:solidFill>
                  <a:srgbClr val="FFFF00"/>
                </a:solidFill>
                <a:latin typeface="Arial" charset="0"/>
              </a:rPr>
              <a:t>Wallace </a:t>
            </a:r>
            <a:r>
              <a:rPr lang="pt-BR" altLang="en-US" sz="2000" b="1" dirty="0" err="1">
                <a:solidFill>
                  <a:srgbClr val="FFFF00"/>
                </a:solidFill>
                <a:latin typeface="Arial" charset="0"/>
              </a:rPr>
              <a:t>Chamon</a:t>
            </a:r>
            <a:r>
              <a:rPr lang="pt-BR" altLang="en-US" sz="2000" b="1" dirty="0">
                <a:solidFill>
                  <a:srgbClr val="FFFF00"/>
                </a:solidFill>
                <a:latin typeface="Arial" charset="0"/>
              </a:rPr>
              <a:t> Alves de Siqueira 	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22" y="4776688"/>
            <a:ext cx="1680866" cy="17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/>
          <p:cNvSpPr txBox="1">
            <a:spLocks noChangeArrowheads="1"/>
          </p:cNvSpPr>
          <p:nvPr/>
        </p:nvSpPr>
        <p:spPr bwMode="auto">
          <a:xfrm>
            <a:off x="2843659" y="44624"/>
            <a:ext cx="3528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 err="1">
                <a:solidFill>
                  <a:srgbClr val="FFC000"/>
                </a:solidFill>
              </a:rPr>
              <a:t>Acknowledgements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pic>
        <p:nvPicPr>
          <p:cNvPr id="20483" name="Picture 10" descr="http://quipronat.files.wordpress.com/2010/10/fape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2924175"/>
            <a:ext cx="47371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http://blogs.estadao.com.br/ponto-edu/files/2011/09/fei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773113"/>
            <a:ext cx="246538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4" descr="http://www.opticanet.com.br/images/materias/logo_unifesp_2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81525"/>
            <a:ext cx="23050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3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http://1.bp.blogspot.com/-P9ZR599NHoA/T8_Zct_3mrI/AAAAAAAAAVQ/lOqH7wD6XK8/s160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323373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http://megaarquivo.files.wordpress.com/2011/01/fei_vista_da_cape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" y="764704"/>
            <a:ext cx="34956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osi Crist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60686"/>
            <a:ext cx="1820441" cy="18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2843659" y="44624"/>
            <a:ext cx="3528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 err="1">
                <a:solidFill>
                  <a:srgbClr val="FFC000"/>
                </a:solidFill>
              </a:rPr>
              <a:t>Acknowledgements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/>
          <p:cNvSpPr txBox="1">
            <a:spLocks noChangeArrowheads="1"/>
          </p:cNvSpPr>
          <p:nvPr/>
        </p:nvSpPr>
        <p:spPr bwMode="auto">
          <a:xfrm>
            <a:off x="2589213" y="0"/>
            <a:ext cx="4063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 err="1">
                <a:solidFill>
                  <a:srgbClr val="FFC000"/>
                </a:solidFill>
              </a:rPr>
              <a:t>Definition</a:t>
            </a:r>
            <a:r>
              <a:rPr lang="pt-BR" altLang="en-US" b="1" dirty="0">
                <a:solidFill>
                  <a:srgbClr val="FFC000"/>
                </a:solidFill>
              </a:rPr>
              <a:t> </a:t>
            </a:r>
            <a:r>
              <a:rPr lang="pt-BR" altLang="en-US" b="1" dirty="0" err="1">
                <a:solidFill>
                  <a:srgbClr val="FFC000"/>
                </a:solidFill>
              </a:rPr>
              <a:t>of</a:t>
            </a:r>
            <a:r>
              <a:rPr lang="pt-BR" altLang="en-US" b="1" dirty="0">
                <a:solidFill>
                  <a:srgbClr val="FFC000"/>
                </a:solidFill>
              </a:rPr>
              <a:t> </a:t>
            </a:r>
            <a:r>
              <a:rPr lang="pt-BR" altLang="en-US" b="1" dirty="0" err="1">
                <a:solidFill>
                  <a:srgbClr val="FFC000"/>
                </a:solidFill>
              </a:rPr>
              <a:t>hydrogels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50825" y="765175"/>
            <a:ext cx="8642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Crosslinked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 polymeric material which retains a significant fraction of water in its structure but without dissolving. </a:t>
            </a:r>
          </a:p>
          <a:p>
            <a:pPr algn="just" eaLnBrk="1" hangingPunct="1">
              <a:defRPr/>
            </a:pP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The crosslinking between chains can be obtained from: </a:t>
            </a:r>
          </a:p>
          <a:p>
            <a:pPr algn="just" eaLnBrk="1" hangingPunct="1">
              <a:defRPr/>
            </a:pP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covalent interactions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Physical interactions (</a:t>
            </a:r>
            <a:r>
              <a:rPr lang="en-US" sz="24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eg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, intermolecular 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interaction)</a:t>
            </a:r>
            <a:endParaRPr lang="pt-BR" sz="2400" b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4100" name="Picture 2" descr="cross-lin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21113"/>
            <a:ext cx="20288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em curva para baixo 3"/>
          <p:cNvSpPr/>
          <p:nvPr/>
        </p:nvSpPr>
        <p:spPr>
          <a:xfrm>
            <a:off x="2411413" y="3429000"/>
            <a:ext cx="2952750" cy="36036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pic>
        <p:nvPicPr>
          <p:cNvPr id="4102" name="Picture 4" descr="http://www.scielo.br/img/revistas/qn/v30n2/13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933825"/>
            <a:ext cx="42576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Retângulo 4"/>
          <p:cNvSpPr/>
          <p:nvPr/>
        </p:nvSpPr>
        <p:spPr>
          <a:xfrm>
            <a:off x="6156325" y="3681413"/>
            <a:ext cx="2303463" cy="2484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 useBgFill="1">
        <p:nvSpPr>
          <p:cNvPr id="8" name="Retângulo 7"/>
          <p:cNvSpPr/>
          <p:nvPr/>
        </p:nvSpPr>
        <p:spPr>
          <a:xfrm>
            <a:off x="3059113" y="3752850"/>
            <a:ext cx="1657350" cy="2484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 useBgFill="1">
        <p:nvSpPr>
          <p:cNvPr id="9" name="Retângulo 8"/>
          <p:cNvSpPr/>
          <p:nvPr/>
        </p:nvSpPr>
        <p:spPr>
          <a:xfrm>
            <a:off x="4679950" y="5356225"/>
            <a:ext cx="1655763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076825" y="3933825"/>
            <a:ext cx="287338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076825" y="4830763"/>
            <a:ext cx="287338" cy="292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795963" y="4365625"/>
            <a:ext cx="288925" cy="374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3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81484" y="79438"/>
            <a:ext cx="38627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 err="1">
                <a:solidFill>
                  <a:srgbClr val="FFC000"/>
                </a:solidFill>
              </a:rPr>
              <a:t>Crosslinked</a:t>
            </a:r>
            <a:r>
              <a:rPr lang="pt-BR" altLang="en-US" b="1" dirty="0">
                <a:solidFill>
                  <a:srgbClr val="FFC000"/>
                </a:solidFill>
              </a:rPr>
              <a:t> </a:t>
            </a:r>
            <a:r>
              <a:rPr lang="pt-BR" altLang="en-US" b="1" dirty="0" err="1">
                <a:solidFill>
                  <a:srgbClr val="FFC000"/>
                </a:solidFill>
              </a:rPr>
              <a:t>hydrogels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pic>
        <p:nvPicPr>
          <p:cNvPr id="5123" name="Picture 2" descr="http://www.brasilescola.com/upload/e/classificacao%20dos%20polimeros%203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4" y="764704"/>
            <a:ext cx="3062877" cy="237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http://www2.if.usp.br/~lamfi/imp_p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4509120"/>
            <a:ext cx="2886639" cy="190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www.jorplast.com.br/Imagens/poliret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67172"/>
            <a:ext cx="2876550" cy="14097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8442" name="Picture 10" descr="http://www-ssrl.slac.stanford.edu/content/sites/default/files/images/science/highlights/2012/extreme-biological-sulfur-k-edge-spectros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36" y="2708920"/>
            <a:ext cx="3077724" cy="23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ttp://soft-matter.seas.harvard.edu/images/thumb/e/ef/Cross-link1.png/500px-Cross-link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6" y="5462329"/>
            <a:ext cx="3451350" cy="10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/>
          <p:cNvSpPr txBox="1">
            <a:spLocks noChangeArrowheads="1"/>
          </p:cNvSpPr>
          <p:nvPr/>
        </p:nvSpPr>
        <p:spPr bwMode="auto">
          <a:xfrm>
            <a:off x="2987675" y="36513"/>
            <a:ext cx="3300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 err="1">
                <a:solidFill>
                  <a:srgbClr val="FFC000"/>
                </a:solidFill>
              </a:rPr>
              <a:t>Choose</a:t>
            </a:r>
            <a:r>
              <a:rPr lang="pt-BR" altLang="en-US" b="1" dirty="0">
                <a:solidFill>
                  <a:srgbClr val="FFC000"/>
                </a:solidFill>
              </a:rPr>
              <a:t> </a:t>
            </a:r>
            <a:r>
              <a:rPr lang="pt-BR" altLang="en-US" b="1" dirty="0" err="1">
                <a:solidFill>
                  <a:srgbClr val="FFC000"/>
                </a:solidFill>
              </a:rPr>
              <a:t>the</a:t>
            </a:r>
            <a:r>
              <a:rPr lang="pt-BR" altLang="en-US" b="1" dirty="0">
                <a:solidFill>
                  <a:srgbClr val="FFC000"/>
                </a:solidFill>
              </a:rPr>
              <a:t> </a:t>
            </a:r>
            <a:r>
              <a:rPr lang="pt-BR" altLang="en-US" b="1" dirty="0" err="1">
                <a:solidFill>
                  <a:srgbClr val="FFC000"/>
                </a:solidFill>
              </a:rPr>
              <a:t>matrix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sp>
        <p:nvSpPr>
          <p:cNvPr id="7171" name="CaixaDeTexto 2"/>
          <p:cNvSpPr txBox="1">
            <a:spLocks noChangeArrowheads="1"/>
          </p:cNvSpPr>
          <p:nvPr/>
        </p:nvSpPr>
        <p:spPr bwMode="auto">
          <a:xfrm>
            <a:off x="250825" y="848901"/>
            <a:ext cx="84978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sz="2400" b="1" dirty="0" err="1">
                <a:solidFill>
                  <a:srgbClr val="FFFF00"/>
                </a:solidFill>
              </a:rPr>
              <a:t>While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  <a:r>
              <a:rPr lang="pt-BR" altLang="en-US" sz="2400" b="1" dirty="0" err="1">
                <a:solidFill>
                  <a:srgbClr val="FFFF00"/>
                </a:solidFill>
              </a:rPr>
              <a:t>obtaining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  <a:r>
              <a:rPr lang="pt-BR" altLang="en-US" sz="2400" b="1" dirty="0" err="1">
                <a:solidFill>
                  <a:srgbClr val="FFFF00"/>
                </a:solidFill>
              </a:rPr>
              <a:t>possible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  <a:r>
              <a:rPr lang="pt-BR" altLang="en-US" sz="2400" b="1" dirty="0" err="1" smtClean="0">
                <a:solidFill>
                  <a:srgbClr val="FFFF00"/>
                </a:solidFill>
              </a:rPr>
              <a:t>hydrogels</a:t>
            </a:r>
            <a:r>
              <a:rPr lang="pt-BR" altLang="en-US" sz="2400" b="1" dirty="0" smtClean="0">
                <a:solidFill>
                  <a:srgbClr val="FFFF00"/>
                </a:solidFill>
              </a:rPr>
              <a:t>, it </a:t>
            </a:r>
            <a:r>
              <a:rPr lang="pt-BR" altLang="en-US" sz="2400" b="1" dirty="0" err="1" smtClean="0">
                <a:solidFill>
                  <a:srgbClr val="FFFF00"/>
                </a:solidFill>
              </a:rPr>
              <a:t>is</a:t>
            </a:r>
            <a:r>
              <a:rPr lang="pt-BR" altLang="en-US" sz="2400" b="1" dirty="0" smtClean="0">
                <a:solidFill>
                  <a:srgbClr val="FFFF00"/>
                </a:solidFill>
              </a:rPr>
              <a:t> </a:t>
            </a:r>
            <a:r>
              <a:rPr lang="pt-BR" altLang="en-US" sz="2400" b="1" dirty="0" err="1" smtClean="0">
                <a:solidFill>
                  <a:srgbClr val="FFFF00"/>
                </a:solidFill>
              </a:rPr>
              <a:t>possible</a:t>
            </a:r>
            <a:r>
              <a:rPr lang="pt-BR" altLang="en-US" sz="2400" b="1" dirty="0" smtClean="0">
                <a:solidFill>
                  <a:srgbClr val="FFFF00"/>
                </a:solidFill>
              </a:rPr>
              <a:t> </a:t>
            </a:r>
            <a:r>
              <a:rPr lang="pt-BR" altLang="en-US" sz="2400" b="1" dirty="0" err="1" smtClean="0">
                <a:solidFill>
                  <a:srgbClr val="FFFF00"/>
                </a:solidFill>
              </a:rPr>
              <a:t>to</a:t>
            </a:r>
            <a:r>
              <a:rPr lang="pt-BR" altLang="en-US" sz="2400" b="1" dirty="0" smtClean="0">
                <a:solidFill>
                  <a:srgbClr val="FFFF00"/>
                </a:solidFill>
              </a:rPr>
              <a:t> use </a:t>
            </a:r>
            <a:r>
              <a:rPr lang="pt-BR" altLang="en-US" sz="2400" b="1" dirty="0" err="1" smtClean="0">
                <a:solidFill>
                  <a:srgbClr val="FFFF00"/>
                </a:solidFill>
              </a:rPr>
              <a:t>various</a:t>
            </a:r>
            <a:r>
              <a:rPr lang="pt-BR" altLang="en-US" sz="2400" b="1" dirty="0" smtClean="0">
                <a:solidFill>
                  <a:srgbClr val="FFFF00"/>
                </a:solidFill>
              </a:rPr>
              <a:t> </a:t>
            </a:r>
            <a:r>
              <a:rPr lang="pt-BR" altLang="en-US" sz="2400" b="1" dirty="0" err="1">
                <a:solidFill>
                  <a:srgbClr val="FFFF00"/>
                </a:solidFill>
              </a:rPr>
              <a:t>polymers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  <a:r>
              <a:rPr lang="pt-BR" altLang="en-US" sz="2400" b="1" dirty="0" err="1" smtClean="0">
                <a:solidFill>
                  <a:srgbClr val="FFFF00"/>
                </a:solidFill>
              </a:rPr>
              <a:t>alone</a:t>
            </a:r>
            <a:r>
              <a:rPr lang="pt-BR" altLang="en-US" sz="2400" b="1" dirty="0" smtClean="0">
                <a:solidFill>
                  <a:srgbClr val="FFFF00"/>
                </a:solidFill>
              </a:rPr>
              <a:t> </a:t>
            </a:r>
            <a:r>
              <a:rPr lang="pt-BR" altLang="en-US" sz="2400" b="1" dirty="0" err="1">
                <a:solidFill>
                  <a:srgbClr val="FFFF00"/>
                </a:solidFill>
              </a:rPr>
              <a:t>or</a:t>
            </a:r>
            <a:r>
              <a:rPr lang="pt-BR" altLang="en-US" sz="2400" b="1" dirty="0">
                <a:solidFill>
                  <a:srgbClr val="FFFF00"/>
                </a:solidFill>
              </a:rPr>
              <a:t> as </a:t>
            </a:r>
            <a:r>
              <a:rPr lang="pt-BR" altLang="en-US" sz="2400" b="1" dirty="0" err="1">
                <a:solidFill>
                  <a:srgbClr val="FFFF00"/>
                </a:solidFill>
              </a:rPr>
              <a:t>blends</a:t>
            </a:r>
            <a:r>
              <a:rPr lang="pt-BR" altLang="en-US" sz="2400" b="1" dirty="0">
                <a:solidFill>
                  <a:srgbClr val="FFFF00"/>
                </a:solidFill>
              </a:rPr>
              <a:t> as </a:t>
            </a:r>
            <a:r>
              <a:rPr lang="pt-BR" altLang="en-US" sz="2400" b="1" dirty="0" err="1" smtClean="0">
                <a:solidFill>
                  <a:srgbClr val="FFFF00"/>
                </a:solidFill>
              </a:rPr>
              <a:t>matrices</a:t>
            </a:r>
            <a:r>
              <a:rPr lang="pt-BR" altLang="en-US" sz="2400" b="1" dirty="0" smtClean="0">
                <a:solidFill>
                  <a:srgbClr val="FFFF00"/>
                </a:solidFill>
              </a:rPr>
              <a:t>. E.g. </a:t>
            </a:r>
            <a:endParaRPr lang="pt-BR" altLang="en-US" sz="2400" b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pt-BR" altLang="en-US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00B0F0"/>
                </a:solidFill>
              </a:rPr>
              <a:t>polyvinyl</a:t>
            </a:r>
            <a:r>
              <a:rPr lang="pt-BR" altLang="en-US" sz="2400" b="1" dirty="0">
                <a:solidFill>
                  <a:srgbClr val="00B0F0"/>
                </a:solidFill>
              </a:rPr>
              <a:t> </a:t>
            </a:r>
            <a:r>
              <a:rPr lang="pt-BR" altLang="en-US" sz="2400" b="1" dirty="0" err="1">
                <a:solidFill>
                  <a:srgbClr val="00B0F0"/>
                </a:solidFill>
              </a:rPr>
              <a:t>alcohol</a:t>
            </a:r>
            <a:r>
              <a:rPr lang="pt-BR" altLang="en-US" sz="2400" b="1" dirty="0">
                <a:solidFill>
                  <a:srgbClr val="00B0F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polyacrylamide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Chitosana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methylcellulose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starch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Methyl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  <a:r>
              <a:rPr lang="pt-BR" altLang="en-US" sz="2400" b="1" dirty="0" err="1">
                <a:solidFill>
                  <a:srgbClr val="FFFF00"/>
                </a:solidFill>
              </a:rPr>
              <a:t>Methacrylate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polyvinylpyrrolidone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polysaccharides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hydroxyapatite</a:t>
            </a:r>
            <a:endParaRPr lang="pt-BR" altLang="en-US" sz="2400" b="1" dirty="0">
              <a:solidFill>
                <a:srgbClr val="FFFF00"/>
              </a:solidFill>
            </a:endParaRPr>
          </a:p>
        </p:txBody>
      </p:sp>
      <p:sp>
        <p:nvSpPr>
          <p:cNvPr id="7172" name="CaixaDeTexto 3"/>
          <p:cNvSpPr txBox="1">
            <a:spLocks noChangeArrowheads="1"/>
          </p:cNvSpPr>
          <p:nvPr/>
        </p:nvSpPr>
        <p:spPr bwMode="auto">
          <a:xfrm>
            <a:off x="0" y="601345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200" b="1">
                <a:solidFill>
                  <a:srgbClr val="FFCC99"/>
                </a:solidFill>
                <a:latin typeface="Arial" charset="0"/>
              </a:rPr>
              <a:t>Chirila T.V., Hongb Y., Dalton P.D., Constable I.J., Refojo M.F. Progress in Polymer Science. V.23, p.475-508, 1998.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200" b="1">
                <a:solidFill>
                  <a:srgbClr val="FFCC99"/>
                </a:solidFill>
                <a:latin typeface="Arial" charset="0"/>
              </a:rPr>
              <a:t>Okaya T., Suzuki A., Kikuchi K. Colloids and Surfaces A: Physiochemical and Engineering Aspects. V.153, p.123-125, 1999.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200" b="1">
                <a:solidFill>
                  <a:srgbClr val="FFCC99"/>
                </a:solidFill>
                <a:latin typeface="Arial" charset="0"/>
              </a:rPr>
              <a:t>Swindle-Reilly K. E., Shah M., Hamilton P. D., Eskin T.A., Kaushal S., Ravi N. Investigative Ophthalmology &amp; Visual Science, v.50, n.10, p.4840-4846, 2009.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en-US" sz="1200" b="1">
              <a:solidFill>
                <a:srgbClr val="FFCC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/>
          <p:cNvSpPr txBox="1">
            <a:spLocks noChangeArrowheads="1"/>
          </p:cNvSpPr>
          <p:nvPr/>
        </p:nvSpPr>
        <p:spPr bwMode="auto">
          <a:xfrm>
            <a:off x="1915993" y="116632"/>
            <a:ext cx="53203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 err="1">
                <a:solidFill>
                  <a:srgbClr val="FFC000"/>
                </a:solidFill>
              </a:rPr>
              <a:t>Selection</a:t>
            </a:r>
            <a:r>
              <a:rPr lang="pt-BR" altLang="en-US" b="1" dirty="0">
                <a:solidFill>
                  <a:srgbClr val="FFC000"/>
                </a:solidFill>
              </a:rPr>
              <a:t> </a:t>
            </a:r>
            <a:r>
              <a:rPr lang="pt-BR" altLang="en-US" b="1" dirty="0" err="1">
                <a:solidFill>
                  <a:srgbClr val="FFC000"/>
                </a:solidFill>
              </a:rPr>
              <a:t>of</a:t>
            </a:r>
            <a:r>
              <a:rPr lang="pt-BR" altLang="en-US" b="1" dirty="0">
                <a:solidFill>
                  <a:srgbClr val="FFC000"/>
                </a:solidFill>
              </a:rPr>
              <a:t> </a:t>
            </a:r>
            <a:r>
              <a:rPr lang="pt-BR" altLang="en-US" b="1" dirty="0" err="1" smtClean="0">
                <a:solidFill>
                  <a:srgbClr val="FFC000"/>
                </a:solidFill>
              </a:rPr>
              <a:t>crosslinker</a:t>
            </a:r>
            <a:r>
              <a:rPr lang="pt-BR" altLang="en-US" b="1" dirty="0" smtClean="0">
                <a:solidFill>
                  <a:srgbClr val="FFC000"/>
                </a:solidFill>
              </a:rPr>
              <a:t> </a:t>
            </a:r>
            <a:r>
              <a:rPr lang="pt-BR" altLang="en-US" b="1" dirty="0" err="1" smtClean="0">
                <a:solidFill>
                  <a:srgbClr val="FFC000"/>
                </a:solidFill>
              </a:rPr>
              <a:t>agents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50825" y="1042988"/>
            <a:ext cx="87137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Regarding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primers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BR" sz="2800" b="1" dirty="0" err="1" smtClean="0">
                <a:solidFill>
                  <a:srgbClr val="FFFF00"/>
                </a:solidFill>
                <a:latin typeface="Calibri" pitchFamily="34" charset="0"/>
              </a:rPr>
              <a:t>crosslinking</a:t>
            </a:r>
            <a:r>
              <a:rPr lang="pt-BR" sz="2800" b="1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pt-BR" sz="2800" b="1" dirty="0" err="1" smtClean="0">
                <a:solidFill>
                  <a:srgbClr val="FFFF00"/>
                </a:solidFill>
                <a:latin typeface="Calibri" pitchFamily="34" charset="0"/>
              </a:rPr>
              <a:t>we</a:t>
            </a:r>
            <a:r>
              <a:rPr lang="pt-BR" sz="28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BR" sz="2800" b="1" dirty="0" err="1" smtClean="0">
                <a:solidFill>
                  <a:srgbClr val="FFFF00"/>
                </a:solidFill>
                <a:latin typeface="Calibri" pitchFamily="34" charset="0"/>
              </a:rPr>
              <a:t>can</a:t>
            </a:r>
            <a:r>
              <a:rPr lang="pt-BR" sz="28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include: </a:t>
            </a:r>
          </a:p>
          <a:p>
            <a:pPr>
              <a:defRPr/>
            </a:pPr>
            <a:endParaRPr lang="pt-BR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ionizing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radiation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1,5-hexadiene-3 ,4-diol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Ammonium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persulfate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Ethylene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diacrylate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glutaraldehyde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genipin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Trisodium</a:t>
            </a:r>
            <a:r>
              <a:rPr lang="pt-BR" sz="28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pt-BR" sz="2800" b="1" dirty="0" err="1">
                <a:solidFill>
                  <a:srgbClr val="FFFF00"/>
                </a:solidFill>
                <a:latin typeface="Calibri" pitchFamily="34" charset="0"/>
              </a:rPr>
              <a:t>trimetaphosphate</a:t>
            </a:r>
            <a:endParaRPr lang="pt-BR" sz="28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6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 descr="http://origin-ars.els-cdn.com/content/image/1-s2.0-S0376738811005096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311400"/>
            <a:ext cx="22812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patentimages.storage.googleapis.com/EP0189375B1/imgb00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4832350"/>
            <a:ext cx="199231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http://www.chemistryland.com/CHM107Lab/Lab7/Slime/PolymerCompone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3209925"/>
            <a:ext cx="26336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ttp://ej.iop.org/images/1748-605X/7/2/024106/Full/bmm406112fig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429000"/>
            <a:ext cx="279241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http://onlinelibrary.wiley.com/store/10.1002/pi.2905/asset/image_n/ngra001.jpg?v=1&amp;s=1397a8bf2c70c9d23a61342aa038bb7dc47711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03188"/>
            <a:ext cx="1857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http://www.nuffieldfoundation.org/sites/default/files/images/pva-cross-linking-1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157288"/>
            <a:ext cx="1617663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AutoShape 12" descr="http://origin-ars.els-cdn.com/content/image/1-s2.0-S0142961208001907-sc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9225" name="Picture 14" descr="http://origin-ars.els-cdn.com/content/image/1-s2.0-S0142961208001907-sc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4748213"/>
            <a:ext cx="272097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6" descr="http://patentimages.storage.googleapis.com/EP0420015A1/imgb000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55600"/>
            <a:ext cx="413861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1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089881" y="26629"/>
            <a:ext cx="68664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 err="1">
                <a:solidFill>
                  <a:srgbClr val="FFC000"/>
                </a:solidFill>
              </a:rPr>
              <a:t>Physical</a:t>
            </a:r>
            <a:r>
              <a:rPr lang="pt-BR" altLang="en-US" b="1" dirty="0">
                <a:solidFill>
                  <a:srgbClr val="FFC000"/>
                </a:solidFill>
              </a:rPr>
              <a:t> </a:t>
            </a:r>
            <a:r>
              <a:rPr lang="pt-BR" altLang="en-US" b="1" dirty="0" err="1">
                <a:solidFill>
                  <a:srgbClr val="FFC000"/>
                </a:solidFill>
              </a:rPr>
              <a:t>and</a:t>
            </a:r>
            <a:r>
              <a:rPr lang="pt-BR" altLang="en-US" b="1" dirty="0">
                <a:solidFill>
                  <a:srgbClr val="FFC000"/>
                </a:solidFill>
              </a:rPr>
              <a:t> </a:t>
            </a:r>
            <a:r>
              <a:rPr lang="pt-BR" altLang="en-US" b="1" dirty="0" err="1">
                <a:solidFill>
                  <a:srgbClr val="FFC000"/>
                </a:solidFill>
              </a:rPr>
              <a:t>chemical</a:t>
            </a:r>
            <a:r>
              <a:rPr lang="pt-BR" altLang="en-US" b="1" dirty="0">
                <a:solidFill>
                  <a:srgbClr val="FFC000"/>
                </a:solidFill>
              </a:rPr>
              <a:t> </a:t>
            </a:r>
            <a:r>
              <a:rPr lang="pt-BR" altLang="en-US" b="1" dirty="0" err="1">
                <a:solidFill>
                  <a:srgbClr val="FFC000"/>
                </a:solidFill>
              </a:rPr>
              <a:t>characterizations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sp>
        <p:nvSpPr>
          <p:cNvPr id="10243" name="CaixaDeTexto 2"/>
          <p:cNvSpPr txBox="1">
            <a:spLocks noChangeArrowheads="1"/>
          </p:cNvSpPr>
          <p:nvPr/>
        </p:nvSpPr>
        <p:spPr bwMode="auto">
          <a:xfrm>
            <a:off x="250825" y="911617"/>
            <a:ext cx="871378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sz="2400" b="1" dirty="0" err="1">
                <a:solidFill>
                  <a:srgbClr val="FFFF00"/>
                </a:solidFill>
              </a:rPr>
              <a:t>Characterizations</a:t>
            </a:r>
            <a:r>
              <a:rPr lang="pt-BR" altLang="en-US" sz="2400" b="1" dirty="0">
                <a:solidFill>
                  <a:srgbClr val="FFFF00"/>
                </a:solidFill>
              </a:rPr>
              <a:t>, include: </a:t>
            </a:r>
          </a:p>
          <a:p>
            <a:pPr>
              <a:spcBef>
                <a:spcPct val="0"/>
              </a:spcBef>
              <a:buNone/>
            </a:pPr>
            <a:endParaRPr lang="pt-BR" altLang="en-US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mechanical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  <a:r>
              <a:rPr lang="pt-BR" altLang="en-US" sz="2400" b="1" dirty="0" err="1">
                <a:solidFill>
                  <a:srgbClr val="FFFF00"/>
                </a:solidFill>
              </a:rPr>
              <a:t>properties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rheological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  <a:r>
              <a:rPr lang="pt-BR" altLang="en-US" sz="2400" b="1" dirty="0" err="1">
                <a:solidFill>
                  <a:srgbClr val="FFFF00"/>
                </a:solidFill>
              </a:rPr>
              <a:t>Testing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viscosity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density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>
                <a:solidFill>
                  <a:srgbClr val="FFFF00"/>
                </a:solidFill>
              </a:rPr>
              <a:t>infra </a:t>
            </a:r>
            <a:r>
              <a:rPr lang="pt-BR" altLang="en-US" sz="2400" b="1" dirty="0" err="1">
                <a:solidFill>
                  <a:srgbClr val="FFFF00"/>
                </a:solidFill>
              </a:rPr>
              <a:t>red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Scanning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  <a:r>
              <a:rPr lang="pt-BR" altLang="en-US" sz="2400" b="1" dirty="0" err="1">
                <a:solidFill>
                  <a:srgbClr val="FFFF00"/>
                </a:solidFill>
              </a:rPr>
              <a:t>electron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  <a:r>
              <a:rPr lang="pt-BR" altLang="en-US" sz="2400" b="1" dirty="0" err="1">
                <a:solidFill>
                  <a:srgbClr val="FFFF00"/>
                </a:solidFill>
              </a:rPr>
              <a:t>microscopy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>
                <a:solidFill>
                  <a:srgbClr val="FFFF00"/>
                </a:solidFill>
              </a:rPr>
              <a:t>X-Ray </a:t>
            </a:r>
            <a:r>
              <a:rPr lang="pt-BR" altLang="en-US" sz="2400" b="1" dirty="0" err="1">
                <a:solidFill>
                  <a:srgbClr val="FFFF00"/>
                </a:solidFill>
              </a:rPr>
              <a:t>Diffraction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thermal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  <a:r>
              <a:rPr lang="pt-BR" altLang="en-US" sz="2400" b="1" dirty="0" err="1">
                <a:solidFill>
                  <a:srgbClr val="FFFF00"/>
                </a:solidFill>
              </a:rPr>
              <a:t>analysis</a:t>
            </a:r>
            <a:r>
              <a:rPr lang="pt-BR" altLang="en-US" sz="2400" b="1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Refractive</a:t>
            </a:r>
            <a:r>
              <a:rPr lang="pt-BR" altLang="en-US" sz="2400" b="1" dirty="0">
                <a:solidFill>
                  <a:srgbClr val="FFFF00"/>
                </a:solidFill>
              </a:rPr>
              <a:t> Index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 smtClean="0">
                <a:solidFill>
                  <a:srgbClr val="FFFF00"/>
                </a:solidFill>
              </a:rPr>
              <a:t>Swell</a:t>
            </a:r>
            <a:r>
              <a:rPr lang="pt-BR" altLang="en-US" sz="2400" b="1" dirty="0" smtClean="0">
                <a:solidFill>
                  <a:srgbClr val="FFFF00"/>
                </a:solidFill>
              </a:rPr>
              <a:t> Grade</a:t>
            </a:r>
            <a:endParaRPr lang="pt-BR" altLang="en-US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en-US" sz="2400" b="1" dirty="0" err="1">
                <a:solidFill>
                  <a:srgbClr val="FFFF00"/>
                </a:solidFill>
              </a:rPr>
              <a:t>Fraction</a:t>
            </a:r>
            <a:r>
              <a:rPr lang="pt-BR" altLang="en-US" sz="2400" b="1" dirty="0">
                <a:solidFill>
                  <a:srgbClr val="FFFF00"/>
                </a:solidFill>
              </a:rPr>
              <a:t> sol / gel</a:t>
            </a:r>
          </a:p>
        </p:txBody>
      </p:sp>
    </p:spTree>
    <p:extLst>
      <p:ext uri="{BB962C8B-B14F-4D97-AF65-F5344CB8AC3E}">
        <p14:creationId xmlns:p14="http://schemas.microsoft.com/office/powerpoint/2010/main" val="35421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/>
          <p:cNvSpPr txBox="1">
            <a:spLocks noChangeArrowheads="1"/>
          </p:cNvSpPr>
          <p:nvPr/>
        </p:nvSpPr>
        <p:spPr bwMode="auto">
          <a:xfrm>
            <a:off x="2124075" y="0"/>
            <a:ext cx="4819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b="1" dirty="0" err="1" smtClean="0">
                <a:solidFill>
                  <a:srgbClr val="FFC000"/>
                </a:solidFill>
              </a:rPr>
              <a:t>Biological</a:t>
            </a:r>
            <a:r>
              <a:rPr lang="pt-BR" altLang="en-US" b="1" dirty="0" smtClean="0">
                <a:solidFill>
                  <a:srgbClr val="FFC000"/>
                </a:solidFill>
              </a:rPr>
              <a:t> </a:t>
            </a:r>
            <a:r>
              <a:rPr lang="pt-BR" altLang="en-US" b="1" dirty="0" err="1">
                <a:solidFill>
                  <a:srgbClr val="FFC000"/>
                </a:solidFill>
              </a:rPr>
              <a:t>characterizations</a:t>
            </a:r>
            <a:endParaRPr lang="pt-BR" altLang="en-US" b="1" dirty="0">
              <a:solidFill>
                <a:srgbClr val="FFC000"/>
              </a:solidFill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50825" y="765175"/>
            <a:ext cx="87137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Biological </a:t>
            </a: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characterizations: </a:t>
            </a:r>
          </a:p>
          <a:p>
            <a:pPr>
              <a:defRPr/>
            </a:pP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cytotoxicity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microbiological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 “</a:t>
            </a:r>
            <a:r>
              <a:rPr lang="en-US" sz="2800" b="1" i="1" dirty="0" smtClean="0">
                <a:solidFill>
                  <a:srgbClr val="FFFF00"/>
                </a:solidFill>
                <a:latin typeface="Calibri" pitchFamily="34" charset="0"/>
              </a:rPr>
              <a:t>In </a:t>
            </a:r>
            <a:r>
              <a:rPr lang="en-US" sz="2800" b="1" i="1" dirty="0">
                <a:solidFill>
                  <a:srgbClr val="FFFF00"/>
                </a:solidFill>
                <a:latin typeface="Calibri" pitchFamily="34" charset="0"/>
              </a:rPr>
              <a:t>vitro</a:t>
            </a:r>
            <a:r>
              <a:rPr lang="en-US" sz="2800" b="1" dirty="0">
                <a:solidFill>
                  <a:srgbClr val="FFFF00"/>
                </a:solidFill>
                <a:latin typeface="Calibri" pitchFamily="34" charset="0"/>
              </a:rPr>
              <a:t>" 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 tests</a:t>
            </a: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en-US" sz="2800" b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“</a:t>
            </a:r>
            <a:r>
              <a:rPr lang="en-US" sz="2800" b="1" i="1" dirty="0" smtClean="0">
                <a:solidFill>
                  <a:srgbClr val="FFFF00"/>
                </a:solidFill>
                <a:latin typeface="Calibri" pitchFamily="34" charset="0"/>
              </a:rPr>
              <a:t>In vivo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“ tests</a:t>
            </a:r>
            <a:endParaRPr lang="pt-BR" sz="28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84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475405</TotalTime>
  <Words>828</Words>
  <Application>Microsoft Office PowerPoint</Application>
  <PresentationFormat>Apresentação na tela (4:3)</PresentationFormat>
  <Paragraphs>253</Paragraphs>
  <Slides>24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Horizonte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ANDREIA DE ARAUJO MORANDIM</dc:creator>
  <cp:lastModifiedBy>user-11</cp:lastModifiedBy>
  <cp:revision>36</cp:revision>
  <dcterms:created xsi:type="dcterms:W3CDTF">2014-02-10T10:21:46Z</dcterms:created>
  <dcterms:modified xsi:type="dcterms:W3CDTF">2014-06-19T08:32:47Z</dcterms:modified>
</cp:coreProperties>
</file>