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 id="2147483668" r:id="rId2"/>
  </p:sldMasterIdLst>
  <p:notesMasterIdLst>
    <p:notesMasterId r:id="rId31"/>
  </p:notesMasterIdLst>
  <p:handoutMasterIdLst>
    <p:handoutMasterId r:id="rId32"/>
  </p:handoutMasterIdLst>
  <p:sldIdLst>
    <p:sldId id="823" r:id="rId3"/>
    <p:sldId id="824" r:id="rId4"/>
    <p:sldId id="721" r:id="rId5"/>
    <p:sldId id="581" r:id="rId6"/>
    <p:sldId id="781" r:id="rId7"/>
    <p:sldId id="811" r:id="rId8"/>
    <p:sldId id="782" r:id="rId9"/>
    <p:sldId id="819" r:id="rId10"/>
    <p:sldId id="820" r:id="rId11"/>
    <p:sldId id="783" r:id="rId12"/>
    <p:sldId id="784" r:id="rId13"/>
    <p:sldId id="817" r:id="rId14"/>
    <p:sldId id="785" r:id="rId15"/>
    <p:sldId id="786" r:id="rId16"/>
    <p:sldId id="788" r:id="rId17"/>
    <p:sldId id="789" r:id="rId18"/>
    <p:sldId id="787" r:id="rId19"/>
    <p:sldId id="790" r:id="rId20"/>
    <p:sldId id="816" r:id="rId21"/>
    <p:sldId id="793" r:id="rId22"/>
    <p:sldId id="794" r:id="rId23"/>
    <p:sldId id="795" r:id="rId24"/>
    <p:sldId id="796" r:id="rId25"/>
    <p:sldId id="797" r:id="rId26"/>
    <p:sldId id="821" r:id="rId27"/>
    <p:sldId id="822" r:id="rId28"/>
    <p:sldId id="523" r:id="rId29"/>
    <p:sldId id="825" r:id="rId30"/>
  </p:sldIdLst>
  <p:sldSz cx="9144000" cy="6858000" type="screen4x3"/>
  <p:notesSz cx="6797675" cy="9926638"/>
  <p:defaultTextStyle>
    <a:defPPr>
      <a:defRPr lang="en-US"/>
    </a:defPPr>
    <a:lvl1pPr algn="l" rtl="0" fontAlgn="base">
      <a:spcBef>
        <a:spcPct val="0"/>
      </a:spcBef>
      <a:spcAft>
        <a:spcPct val="0"/>
      </a:spcAft>
      <a:defRPr sz="1600" b="1" kern="1200">
        <a:solidFill>
          <a:schemeClr val="tx1"/>
        </a:solidFill>
        <a:latin typeface="Arial" pitchFamily="34" charset="0"/>
        <a:ea typeface="+mn-ea"/>
        <a:cs typeface="+mn-cs"/>
      </a:defRPr>
    </a:lvl1pPr>
    <a:lvl2pPr marL="457200" algn="l" rtl="0" fontAlgn="base">
      <a:spcBef>
        <a:spcPct val="0"/>
      </a:spcBef>
      <a:spcAft>
        <a:spcPct val="0"/>
      </a:spcAft>
      <a:defRPr sz="1600" b="1" kern="1200">
        <a:solidFill>
          <a:schemeClr val="tx1"/>
        </a:solidFill>
        <a:latin typeface="Arial" pitchFamily="34" charset="0"/>
        <a:ea typeface="+mn-ea"/>
        <a:cs typeface="+mn-cs"/>
      </a:defRPr>
    </a:lvl2pPr>
    <a:lvl3pPr marL="914400" algn="l" rtl="0" fontAlgn="base">
      <a:spcBef>
        <a:spcPct val="0"/>
      </a:spcBef>
      <a:spcAft>
        <a:spcPct val="0"/>
      </a:spcAft>
      <a:defRPr sz="1600" b="1" kern="1200">
        <a:solidFill>
          <a:schemeClr val="tx1"/>
        </a:solidFill>
        <a:latin typeface="Arial" pitchFamily="34" charset="0"/>
        <a:ea typeface="+mn-ea"/>
        <a:cs typeface="+mn-cs"/>
      </a:defRPr>
    </a:lvl3pPr>
    <a:lvl4pPr marL="1371600" algn="l" rtl="0" fontAlgn="base">
      <a:spcBef>
        <a:spcPct val="0"/>
      </a:spcBef>
      <a:spcAft>
        <a:spcPct val="0"/>
      </a:spcAft>
      <a:defRPr sz="1600" b="1" kern="1200">
        <a:solidFill>
          <a:schemeClr val="tx1"/>
        </a:solidFill>
        <a:latin typeface="Arial" pitchFamily="34" charset="0"/>
        <a:ea typeface="+mn-ea"/>
        <a:cs typeface="+mn-cs"/>
      </a:defRPr>
    </a:lvl4pPr>
    <a:lvl5pPr marL="1828800" algn="l" rtl="0" fontAlgn="base">
      <a:spcBef>
        <a:spcPct val="0"/>
      </a:spcBef>
      <a:spcAft>
        <a:spcPct val="0"/>
      </a:spcAft>
      <a:defRPr sz="1600" b="1" kern="1200">
        <a:solidFill>
          <a:schemeClr val="tx1"/>
        </a:solidFill>
        <a:latin typeface="Arial" pitchFamily="34" charset="0"/>
        <a:ea typeface="+mn-ea"/>
        <a:cs typeface="+mn-cs"/>
      </a:defRPr>
    </a:lvl5pPr>
    <a:lvl6pPr marL="2286000" algn="l" defTabSz="914400" rtl="0" eaLnBrk="1" latinLnBrk="0" hangingPunct="1">
      <a:defRPr sz="1600" b="1" kern="1200">
        <a:solidFill>
          <a:schemeClr val="tx1"/>
        </a:solidFill>
        <a:latin typeface="Arial" pitchFamily="34" charset="0"/>
        <a:ea typeface="+mn-ea"/>
        <a:cs typeface="+mn-cs"/>
      </a:defRPr>
    </a:lvl6pPr>
    <a:lvl7pPr marL="2743200" algn="l" defTabSz="914400" rtl="0" eaLnBrk="1" latinLnBrk="0" hangingPunct="1">
      <a:defRPr sz="1600" b="1" kern="1200">
        <a:solidFill>
          <a:schemeClr val="tx1"/>
        </a:solidFill>
        <a:latin typeface="Arial" pitchFamily="34" charset="0"/>
        <a:ea typeface="+mn-ea"/>
        <a:cs typeface="+mn-cs"/>
      </a:defRPr>
    </a:lvl7pPr>
    <a:lvl8pPr marL="3200400" algn="l" defTabSz="914400" rtl="0" eaLnBrk="1" latinLnBrk="0" hangingPunct="1">
      <a:defRPr sz="1600" b="1" kern="1200">
        <a:solidFill>
          <a:schemeClr val="tx1"/>
        </a:solidFill>
        <a:latin typeface="Arial" pitchFamily="34" charset="0"/>
        <a:ea typeface="+mn-ea"/>
        <a:cs typeface="+mn-cs"/>
      </a:defRPr>
    </a:lvl8pPr>
    <a:lvl9pPr marL="3657600" algn="l" defTabSz="914400" rtl="0" eaLnBrk="1" latinLnBrk="0" hangingPunct="1">
      <a:defRPr sz="1600"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33CC"/>
    <a:srgbClr val="000066"/>
    <a:srgbClr val="800080"/>
    <a:srgbClr val="CC3399"/>
    <a:srgbClr val="9900CC"/>
    <a:srgbClr val="3333CC"/>
    <a:srgbClr val="D01608"/>
    <a:srgbClr val="99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snapVertSplitter="1" vertBarState="minimized" horzBarState="maximized">
    <p:restoredLeft sz="10440" autoAdjust="0"/>
    <p:restoredTop sz="77620" autoAdjust="0"/>
  </p:normalViewPr>
  <p:slideViewPr>
    <p:cSldViewPr>
      <p:cViewPr>
        <p:scale>
          <a:sx n="75" d="100"/>
          <a:sy n="75" d="100"/>
        </p:scale>
        <p:origin x="-1872" y="-54"/>
      </p:cViewPr>
      <p:guideLst>
        <p:guide orient="horz" pos="4315"/>
        <p:guide pos="30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02"/>
    </p:cViewPr>
  </p:sorterViewPr>
  <p:notesViewPr>
    <p:cSldViewPr>
      <p:cViewPr varScale="1">
        <p:scale>
          <a:sx n="72" d="100"/>
          <a:sy n="72" d="100"/>
        </p:scale>
        <p:origin x="-2214" y="-108"/>
      </p:cViewPr>
      <p:guideLst>
        <p:guide orient="horz" pos="3127"/>
        <p:guide pos="2141"/>
      </p:guideLst>
    </p:cSldViewPr>
  </p:notes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2133" tIns="46067" rIns="92133" bIns="46067" numCol="1" anchor="t" anchorCtr="0" compatLnSpc="1">
            <a:prstTxWarp prst="textNoShape">
              <a:avLst/>
            </a:prstTxWarp>
          </a:bodyPr>
          <a:lstStyle>
            <a:lvl1pPr defTabSz="922077" eaLnBrk="0" hangingPunct="0">
              <a:defRPr sz="1200" b="0">
                <a:latin typeface="Times New Roman" pitchFamily="18" charset="0"/>
              </a:defRPr>
            </a:lvl1pPr>
          </a:lstStyle>
          <a:p>
            <a:pPr>
              <a:defRPr/>
            </a:pPr>
            <a:endParaRPr lang="it-IT"/>
          </a:p>
        </p:txBody>
      </p:sp>
      <p:sp>
        <p:nvSpPr>
          <p:cNvPr id="60419" name="Rectangle 3"/>
          <p:cNvSpPr>
            <a:spLocks noGrp="1" noChangeArrowheads="1"/>
          </p:cNvSpPr>
          <p:nvPr>
            <p:ph type="dt" sz="quarter" idx="1"/>
          </p:nvPr>
        </p:nvSpPr>
        <p:spPr bwMode="auto">
          <a:xfrm>
            <a:off x="3851275" y="0"/>
            <a:ext cx="2944813" cy="496888"/>
          </a:xfrm>
          <a:prstGeom prst="rect">
            <a:avLst/>
          </a:prstGeom>
          <a:noFill/>
          <a:ln w="9525">
            <a:noFill/>
            <a:miter lim="800000"/>
            <a:headEnd/>
            <a:tailEnd/>
          </a:ln>
          <a:effectLst/>
        </p:spPr>
        <p:txBody>
          <a:bodyPr vert="horz" wrap="square" lIns="92133" tIns="46067" rIns="92133" bIns="46067" numCol="1" anchor="t" anchorCtr="0" compatLnSpc="1">
            <a:prstTxWarp prst="textNoShape">
              <a:avLst/>
            </a:prstTxWarp>
          </a:bodyPr>
          <a:lstStyle>
            <a:lvl1pPr algn="r" defTabSz="922077" eaLnBrk="0" hangingPunct="0">
              <a:defRPr sz="1200" b="0">
                <a:latin typeface="Times New Roman" pitchFamily="18" charset="0"/>
              </a:defRPr>
            </a:lvl1pPr>
          </a:lstStyle>
          <a:p>
            <a:pPr>
              <a:defRPr/>
            </a:pPr>
            <a:endParaRPr lang="it-IT"/>
          </a:p>
        </p:txBody>
      </p:sp>
      <p:sp>
        <p:nvSpPr>
          <p:cNvPr id="60420" name="Rectangle 4"/>
          <p:cNvSpPr>
            <a:spLocks noGrp="1" noChangeArrowheads="1"/>
          </p:cNvSpPr>
          <p:nvPr>
            <p:ph type="ftr" sz="quarter" idx="2"/>
          </p:nvPr>
        </p:nvSpPr>
        <p:spPr bwMode="auto">
          <a:xfrm>
            <a:off x="0" y="9429750"/>
            <a:ext cx="2944813" cy="495300"/>
          </a:xfrm>
          <a:prstGeom prst="rect">
            <a:avLst/>
          </a:prstGeom>
          <a:noFill/>
          <a:ln w="9525">
            <a:noFill/>
            <a:miter lim="800000"/>
            <a:headEnd/>
            <a:tailEnd/>
          </a:ln>
          <a:effectLst/>
        </p:spPr>
        <p:txBody>
          <a:bodyPr vert="horz" wrap="square" lIns="92133" tIns="46067" rIns="92133" bIns="46067" numCol="1" anchor="b" anchorCtr="0" compatLnSpc="1">
            <a:prstTxWarp prst="textNoShape">
              <a:avLst/>
            </a:prstTxWarp>
          </a:bodyPr>
          <a:lstStyle>
            <a:lvl1pPr defTabSz="922077" eaLnBrk="0" hangingPunct="0">
              <a:defRPr sz="1200" b="0">
                <a:latin typeface="Times New Roman" pitchFamily="18" charset="0"/>
              </a:defRPr>
            </a:lvl1pPr>
          </a:lstStyle>
          <a:p>
            <a:pPr>
              <a:defRPr/>
            </a:pPr>
            <a:endParaRPr lang="it-IT"/>
          </a:p>
        </p:txBody>
      </p:sp>
      <p:sp>
        <p:nvSpPr>
          <p:cNvPr id="60421" name="Rectangle 5"/>
          <p:cNvSpPr>
            <a:spLocks noGrp="1" noChangeArrowheads="1"/>
          </p:cNvSpPr>
          <p:nvPr>
            <p:ph type="sldNum" sz="quarter" idx="3"/>
          </p:nvPr>
        </p:nvSpPr>
        <p:spPr bwMode="auto">
          <a:xfrm>
            <a:off x="3851275" y="9429750"/>
            <a:ext cx="2944813" cy="495300"/>
          </a:xfrm>
          <a:prstGeom prst="rect">
            <a:avLst/>
          </a:prstGeom>
          <a:noFill/>
          <a:ln w="9525">
            <a:noFill/>
            <a:miter lim="800000"/>
            <a:headEnd/>
            <a:tailEnd/>
          </a:ln>
          <a:effectLst/>
        </p:spPr>
        <p:txBody>
          <a:bodyPr vert="horz" wrap="square" lIns="92133" tIns="46067" rIns="92133" bIns="46067" numCol="1" anchor="b" anchorCtr="0" compatLnSpc="1">
            <a:prstTxWarp prst="textNoShape">
              <a:avLst/>
            </a:prstTxWarp>
          </a:bodyPr>
          <a:lstStyle>
            <a:lvl1pPr algn="r" defTabSz="922077" eaLnBrk="0" hangingPunct="0">
              <a:defRPr sz="1200" b="0">
                <a:latin typeface="Times New Roman" pitchFamily="18" charset="0"/>
              </a:defRPr>
            </a:lvl1pPr>
          </a:lstStyle>
          <a:p>
            <a:pPr>
              <a:defRPr/>
            </a:pPr>
            <a:fld id="{6B8F0AEF-C7FB-4019-A33B-CD35F4A66C25}" type="slidenum">
              <a:rPr lang="it-IT"/>
              <a:pPr>
                <a:defRPr/>
              </a:pPr>
              <a:t>‹#›</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2133" tIns="46067" rIns="92133" bIns="46067" numCol="1" anchor="t" anchorCtr="0" compatLnSpc="1">
            <a:prstTxWarp prst="textNoShape">
              <a:avLst/>
            </a:prstTxWarp>
          </a:bodyPr>
          <a:lstStyle>
            <a:lvl1pPr defTabSz="922077" eaLnBrk="0" hangingPunct="0">
              <a:defRPr sz="1200" b="0">
                <a:latin typeface="Times New Roman" pitchFamily="18" charset="0"/>
              </a:defRPr>
            </a:lvl1pPr>
          </a:lstStyle>
          <a:p>
            <a:pPr>
              <a:defRPr/>
            </a:pPr>
            <a:endParaRPr lang="en-GB"/>
          </a:p>
        </p:txBody>
      </p:sp>
      <p:sp>
        <p:nvSpPr>
          <p:cNvPr id="52227" name="Rectangle 3"/>
          <p:cNvSpPr>
            <a:spLocks noGrp="1" noChangeArrowheads="1"/>
          </p:cNvSpPr>
          <p:nvPr>
            <p:ph type="dt" idx="1"/>
          </p:nvPr>
        </p:nvSpPr>
        <p:spPr bwMode="auto">
          <a:xfrm>
            <a:off x="3851275" y="0"/>
            <a:ext cx="2944813" cy="496888"/>
          </a:xfrm>
          <a:prstGeom prst="rect">
            <a:avLst/>
          </a:prstGeom>
          <a:noFill/>
          <a:ln w="9525">
            <a:noFill/>
            <a:miter lim="800000"/>
            <a:headEnd/>
            <a:tailEnd/>
          </a:ln>
          <a:effectLst/>
        </p:spPr>
        <p:txBody>
          <a:bodyPr vert="horz" wrap="square" lIns="92133" tIns="46067" rIns="92133" bIns="46067" numCol="1" anchor="t" anchorCtr="0" compatLnSpc="1">
            <a:prstTxWarp prst="textNoShape">
              <a:avLst/>
            </a:prstTxWarp>
          </a:bodyPr>
          <a:lstStyle>
            <a:lvl1pPr algn="r" defTabSz="922077" eaLnBrk="0" hangingPunct="0">
              <a:defRPr sz="1200" b="0">
                <a:latin typeface="Times New Roman" pitchFamily="18" charset="0"/>
              </a:defRPr>
            </a:lvl1pPr>
          </a:lstStyle>
          <a:p>
            <a:pPr>
              <a:defRPr/>
            </a:pPr>
            <a:endParaRPr lang="en-GB"/>
          </a:p>
        </p:txBody>
      </p:sp>
      <p:sp>
        <p:nvSpPr>
          <p:cNvPr id="2867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52229"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133" tIns="46067" rIns="92133" bIns="46067"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52230" name="Rectangle 6"/>
          <p:cNvSpPr>
            <a:spLocks noGrp="1" noChangeArrowheads="1"/>
          </p:cNvSpPr>
          <p:nvPr>
            <p:ph type="ftr" sz="quarter" idx="4"/>
          </p:nvPr>
        </p:nvSpPr>
        <p:spPr bwMode="auto">
          <a:xfrm>
            <a:off x="0" y="9429750"/>
            <a:ext cx="2944813" cy="495300"/>
          </a:xfrm>
          <a:prstGeom prst="rect">
            <a:avLst/>
          </a:prstGeom>
          <a:noFill/>
          <a:ln w="9525">
            <a:noFill/>
            <a:miter lim="800000"/>
            <a:headEnd/>
            <a:tailEnd/>
          </a:ln>
          <a:effectLst/>
        </p:spPr>
        <p:txBody>
          <a:bodyPr vert="horz" wrap="square" lIns="92133" tIns="46067" rIns="92133" bIns="46067" numCol="1" anchor="b" anchorCtr="0" compatLnSpc="1">
            <a:prstTxWarp prst="textNoShape">
              <a:avLst/>
            </a:prstTxWarp>
          </a:bodyPr>
          <a:lstStyle>
            <a:lvl1pPr defTabSz="922077" eaLnBrk="0" hangingPunct="0">
              <a:defRPr sz="1200" b="0">
                <a:latin typeface="Times New Roman" pitchFamily="18" charset="0"/>
              </a:defRPr>
            </a:lvl1pPr>
          </a:lstStyle>
          <a:p>
            <a:pPr>
              <a:defRPr/>
            </a:pPr>
            <a:endParaRPr lang="en-GB"/>
          </a:p>
        </p:txBody>
      </p:sp>
      <p:sp>
        <p:nvSpPr>
          <p:cNvPr id="52231" name="Rectangle 7"/>
          <p:cNvSpPr>
            <a:spLocks noGrp="1" noChangeArrowheads="1"/>
          </p:cNvSpPr>
          <p:nvPr>
            <p:ph type="sldNum" sz="quarter" idx="5"/>
          </p:nvPr>
        </p:nvSpPr>
        <p:spPr bwMode="auto">
          <a:xfrm>
            <a:off x="3851275" y="9429750"/>
            <a:ext cx="2944813" cy="495300"/>
          </a:xfrm>
          <a:prstGeom prst="rect">
            <a:avLst/>
          </a:prstGeom>
          <a:noFill/>
          <a:ln w="9525">
            <a:noFill/>
            <a:miter lim="800000"/>
            <a:headEnd/>
            <a:tailEnd/>
          </a:ln>
          <a:effectLst/>
        </p:spPr>
        <p:txBody>
          <a:bodyPr vert="horz" wrap="square" lIns="92133" tIns="46067" rIns="92133" bIns="46067" numCol="1" anchor="b" anchorCtr="0" compatLnSpc="1">
            <a:prstTxWarp prst="textNoShape">
              <a:avLst/>
            </a:prstTxWarp>
          </a:bodyPr>
          <a:lstStyle>
            <a:lvl1pPr algn="r" defTabSz="922077" eaLnBrk="0" hangingPunct="0">
              <a:defRPr sz="1200" b="0">
                <a:latin typeface="Times New Roman" pitchFamily="18" charset="0"/>
              </a:defRPr>
            </a:lvl1pPr>
          </a:lstStyle>
          <a:p>
            <a:pPr>
              <a:defRPr/>
            </a:pPr>
            <a:fld id="{E6EABE0F-06FE-4379-B654-281379EE96D4}"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p:cNvSpPr>
            <a:spLocks noGrp="1" noRot="1" noChangeAspect="1" noTextEdit="1"/>
          </p:cNvSpPr>
          <p:nvPr>
            <p:ph type="sldImg"/>
          </p:nvPr>
        </p:nvSpPr>
        <p:spPr>
          <a:ln/>
        </p:spPr>
      </p:sp>
      <p:sp>
        <p:nvSpPr>
          <p:cNvPr id="31746" name="Segnaposto note 2"/>
          <p:cNvSpPr>
            <a:spLocks noGrp="1"/>
          </p:cNvSpPr>
          <p:nvPr>
            <p:ph type="body" idx="1"/>
          </p:nvPr>
        </p:nvSpPr>
        <p:spPr>
          <a:noFill/>
          <a:ln/>
        </p:spPr>
        <p:txBody>
          <a:bodyPr/>
          <a:lstStyle/>
          <a:p>
            <a:endParaRPr lang="it-IT" smtClean="0"/>
          </a:p>
        </p:txBody>
      </p:sp>
      <p:sp>
        <p:nvSpPr>
          <p:cNvPr id="31747" name="Segnaposto numero diapositiva 3"/>
          <p:cNvSpPr>
            <a:spLocks noGrp="1"/>
          </p:cNvSpPr>
          <p:nvPr>
            <p:ph type="sldNum" sz="quarter" idx="5"/>
          </p:nvPr>
        </p:nvSpPr>
        <p:spPr>
          <a:noFill/>
        </p:spPr>
        <p:txBody>
          <a:bodyPr/>
          <a:lstStyle/>
          <a:p>
            <a:pPr defTabSz="920750"/>
            <a:fld id="{A64F4B6C-3769-4E80-ACD3-A1A044706849}" type="slidenum">
              <a:rPr lang="it-IT" smtClean="0"/>
              <a:pPr defTabSz="920750"/>
              <a:t>3</a:t>
            </a:fld>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14326" eaLnBrk="1" fontAlgn="auto" hangingPunct="1">
              <a:spcBef>
                <a:spcPts val="0"/>
              </a:spcBef>
              <a:spcAft>
                <a:spcPts val="0"/>
              </a:spcAft>
              <a:defRPr/>
            </a:pPr>
            <a:r>
              <a:rPr lang="it-IT" dirty="0" smtClean="0">
                <a:solidFill>
                  <a:schemeClr val="tx2"/>
                </a:solidFill>
                <a:latin typeface="Palatino Linotype" pitchFamily="18" charset="0"/>
              </a:rPr>
              <a:t>Il Gruppo di Optoelettronica da diversi anni lavora nell’ambito della </a:t>
            </a:r>
            <a:r>
              <a:rPr lang="it-IT" b="1" i="1" dirty="0" err="1" smtClean="0">
                <a:solidFill>
                  <a:schemeClr val="tx2"/>
                </a:solidFill>
                <a:effectLst>
                  <a:outerShdw blurRad="38100" dist="38100" dir="2700000" algn="tl">
                    <a:srgbClr val="000000">
                      <a:alpha val="43137"/>
                    </a:srgbClr>
                  </a:outerShdw>
                </a:effectLst>
                <a:latin typeface="Palatino Linotype" pitchFamily="18" charset="0"/>
              </a:rPr>
              <a:t>sensoristica</a:t>
            </a:r>
            <a:r>
              <a:rPr lang="it-IT" b="1" i="1" dirty="0" smtClean="0">
                <a:solidFill>
                  <a:schemeClr val="tx2"/>
                </a:solidFill>
                <a:effectLst>
                  <a:outerShdw blurRad="38100" dist="38100" dir="2700000" algn="tl">
                    <a:srgbClr val="000000">
                      <a:alpha val="43137"/>
                    </a:srgbClr>
                  </a:outerShdw>
                </a:effectLst>
                <a:latin typeface="Palatino Linotype" pitchFamily="18" charset="0"/>
              </a:rPr>
              <a:t> e delle nanotecnologie</a:t>
            </a:r>
            <a:r>
              <a:rPr lang="it-IT" dirty="0" smtClean="0">
                <a:solidFill>
                  <a:schemeClr val="tx2"/>
                </a:solidFill>
                <a:latin typeface="Palatino Linotype" pitchFamily="18" charset="0"/>
              </a:rPr>
              <a:t> in stretta collaborazione sia con </a:t>
            </a:r>
            <a:r>
              <a:rPr lang="it-IT" b="1" i="1" dirty="0" smtClean="0">
                <a:solidFill>
                  <a:schemeClr val="tx2"/>
                </a:solidFill>
                <a:latin typeface="Palatino Linotype" pitchFamily="18" charset="0"/>
              </a:rPr>
              <a:t>il mondo industriale </a:t>
            </a:r>
            <a:r>
              <a:rPr lang="it-IT" dirty="0" smtClean="0">
                <a:solidFill>
                  <a:schemeClr val="tx2"/>
                </a:solidFill>
                <a:latin typeface="Palatino Linotype" pitchFamily="18" charset="0"/>
              </a:rPr>
              <a:t>che con prestigiosi </a:t>
            </a:r>
            <a:r>
              <a:rPr lang="it-IT" b="1" i="1" dirty="0" smtClean="0">
                <a:solidFill>
                  <a:schemeClr val="tx2"/>
                </a:solidFill>
                <a:effectLst>
                  <a:outerShdw blurRad="38100" dist="38100" dir="2700000" algn="tl">
                    <a:srgbClr val="000000">
                      <a:alpha val="43137"/>
                    </a:srgbClr>
                  </a:outerShdw>
                </a:effectLst>
                <a:latin typeface="Palatino Linotype" pitchFamily="18" charset="0"/>
              </a:rPr>
              <a:t>enti di ricerca</a:t>
            </a:r>
            <a:r>
              <a:rPr lang="it-IT" dirty="0" smtClean="0">
                <a:solidFill>
                  <a:schemeClr val="tx2"/>
                </a:solidFill>
                <a:latin typeface="Palatino Linotype" pitchFamily="18" charset="0"/>
              </a:rPr>
              <a:t> (nazionali ed internazionali).</a:t>
            </a:r>
          </a:p>
          <a:p>
            <a:endParaRPr lang="it-IT" dirty="0"/>
          </a:p>
        </p:txBody>
      </p:sp>
      <p:sp>
        <p:nvSpPr>
          <p:cNvPr id="4" name="Segnaposto numero diapositiva 3"/>
          <p:cNvSpPr>
            <a:spLocks noGrp="1"/>
          </p:cNvSpPr>
          <p:nvPr>
            <p:ph type="sldNum" sz="quarter" idx="10"/>
          </p:nvPr>
        </p:nvSpPr>
        <p:spPr/>
        <p:txBody>
          <a:bodyPr/>
          <a:lstStyle/>
          <a:p>
            <a:fld id="{1B86CBB2-30E6-4493-97F1-00CBB923FB50}" type="slidenum">
              <a:rPr lang="it-IT" smtClean="0"/>
              <a:pPr/>
              <a:t>14</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14326" eaLnBrk="1" fontAlgn="auto" hangingPunct="1">
              <a:spcBef>
                <a:spcPts val="0"/>
              </a:spcBef>
              <a:spcAft>
                <a:spcPts val="0"/>
              </a:spcAft>
              <a:defRPr/>
            </a:pPr>
            <a:r>
              <a:rPr lang="it-IT" dirty="0" smtClean="0">
                <a:solidFill>
                  <a:schemeClr val="tx2"/>
                </a:solidFill>
                <a:latin typeface="Palatino Linotype" pitchFamily="18" charset="0"/>
              </a:rPr>
              <a:t>Il Gruppo di Optoelettronica da diversi anni lavora nell’ambito della </a:t>
            </a:r>
            <a:r>
              <a:rPr lang="it-IT" b="1" i="1" dirty="0" err="1" smtClean="0">
                <a:solidFill>
                  <a:schemeClr val="tx2"/>
                </a:solidFill>
                <a:effectLst>
                  <a:outerShdw blurRad="38100" dist="38100" dir="2700000" algn="tl">
                    <a:srgbClr val="000000">
                      <a:alpha val="43137"/>
                    </a:srgbClr>
                  </a:outerShdw>
                </a:effectLst>
                <a:latin typeface="Palatino Linotype" pitchFamily="18" charset="0"/>
              </a:rPr>
              <a:t>sensoristica</a:t>
            </a:r>
            <a:r>
              <a:rPr lang="it-IT" b="1" i="1" dirty="0" smtClean="0">
                <a:solidFill>
                  <a:schemeClr val="tx2"/>
                </a:solidFill>
                <a:effectLst>
                  <a:outerShdw blurRad="38100" dist="38100" dir="2700000" algn="tl">
                    <a:srgbClr val="000000">
                      <a:alpha val="43137"/>
                    </a:srgbClr>
                  </a:outerShdw>
                </a:effectLst>
                <a:latin typeface="Palatino Linotype" pitchFamily="18" charset="0"/>
              </a:rPr>
              <a:t> e delle nanotecnologie</a:t>
            </a:r>
            <a:r>
              <a:rPr lang="it-IT" dirty="0" smtClean="0">
                <a:solidFill>
                  <a:schemeClr val="tx2"/>
                </a:solidFill>
                <a:latin typeface="Palatino Linotype" pitchFamily="18" charset="0"/>
              </a:rPr>
              <a:t> in stretta collaborazione sia con </a:t>
            </a:r>
            <a:r>
              <a:rPr lang="it-IT" b="1" i="1" dirty="0" smtClean="0">
                <a:solidFill>
                  <a:schemeClr val="tx2"/>
                </a:solidFill>
                <a:latin typeface="Palatino Linotype" pitchFamily="18" charset="0"/>
              </a:rPr>
              <a:t>il mondo industriale </a:t>
            </a:r>
            <a:r>
              <a:rPr lang="it-IT" dirty="0" smtClean="0">
                <a:solidFill>
                  <a:schemeClr val="tx2"/>
                </a:solidFill>
                <a:latin typeface="Palatino Linotype" pitchFamily="18" charset="0"/>
              </a:rPr>
              <a:t>che con prestigiosi </a:t>
            </a:r>
            <a:r>
              <a:rPr lang="it-IT" b="1" i="1" dirty="0" smtClean="0">
                <a:solidFill>
                  <a:schemeClr val="tx2"/>
                </a:solidFill>
                <a:effectLst>
                  <a:outerShdw blurRad="38100" dist="38100" dir="2700000" algn="tl">
                    <a:srgbClr val="000000">
                      <a:alpha val="43137"/>
                    </a:srgbClr>
                  </a:outerShdw>
                </a:effectLst>
                <a:latin typeface="Palatino Linotype" pitchFamily="18" charset="0"/>
              </a:rPr>
              <a:t>enti di ricerca</a:t>
            </a:r>
            <a:r>
              <a:rPr lang="it-IT" dirty="0" smtClean="0">
                <a:solidFill>
                  <a:schemeClr val="tx2"/>
                </a:solidFill>
                <a:latin typeface="Palatino Linotype" pitchFamily="18" charset="0"/>
              </a:rPr>
              <a:t> (nazionali ed internazionali).</a:t>
            </a:r>
          </a:p>
          <a:p>
            <a:endParaRPr lang="it-IT" dirty="0"/>
          </a:p>
        </p:txBody>
      </p:sp>
      <p:sp>
        <p:nvSpPr>
          <p:cNvPr id="4" name="Segnaposto numero diapositiva 3"/>
          <p:cNvSpPr>
            <a:spLocks noGrp="1"/>
          </p:cNvSpPr>
          <p:nvPr>
            <p:ph type="sldNum" sz="quarter" idx="10"/>
          </p:nvPr>
        </p:nvSpPr>
        <p:spPr/>
        <p:txBody>
          <a:bodyPr/>
          <a:lstStyle/>
          <a:p>
            <a:fld id="{1B86CBB2-30E6-4493-97F1-00CBB923FB50}" type="slidenum">
              <a:rPr lang="it-IT" smtClean="0"/>
              <a:pPr/>
              <a:t>15</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14326" eaLnBrk="1" fontAlgn="auto" hangingPunct="1">
              <a:spcBef>
                <a:spcPts val="0"/>
              </a:spcBef>
              <a:spcAft>
                <a:spcPts val="0"/>
              </a:spcAft>
              <a:defRPr/>
            </a:pPr>
            <a:r>
              <a:rPr lang="it-IT" dirty="0" smtClean="0">
                <a:solidFill>
                  <a:schemeClr val="tx2"/>
                </a:solidFill>
                <a:latin typeface="Palatino Linotype" pitchFamily="18" charset="0"/>
              </a:rPr>
              <a:t>Il Gruppo di Optoelettronica da diversi anni lavora nell’ambito della </a:t>
            </a:r>
            <a:r>
              <a:rPr lang="it-IT" b="1" i="1" dirty="0" err="1" smtClean="0">
                <a:solidFill>
                  <a:schemeClr val="tx2"/>
                </a:solidFill>
                <a:effectLst>
                  <a:outerShdw blurRad="38100" dist="38100" dir="2700000" algn="tl">
                    <a:srgbClr val="000000">
                      <a:alpha val="43137"/>
                    </a:srgbClr>
                  </a:outerShdw>
                </a:effectLst>
                <a:latin typeface="Palatino Linotype" pitchFamily="18" charset="0"/>
              </a:rPr>
              <a:t>sensoristica</a:t>
            </a:r>
            <a:r>
              <a:rPr lang="it-IT" b="1" i="1" dirty="0" smtClean="0">
                <a:solidFill>
                  <a:schemeClr val="tx2"/>
                </a:solidFill>
                <a:effectLst>
                  <a:outerShdw blurRad="38100" dist="38100" dir="2700000" algn="tl">
                    <a:srgbClr val="000000">
                      <a:alpha val="43137"/>
                    </a:srgbClr>
                  </a:outerShdw>
                </a:effectLst>
                <a:latin typeface="Palatino Linotype" pitchFamily="18" charset="0"/>
              </a:rPr>
              <a:t> e delle nanotecnologie</a:t>
            </a:r>
            <a:r>
              <a:rPr lang="it-IT" dirty="0" smtClean="0">
                <a:solidFill>
                  <a:schemeClr val="tx2"/>
                </a:solidFill>
                <a:latin typeface="Palatino Linotype" pitchFamily="18" charset="0"/>
              </a:rPr>
              <a:t> in stretta collaborazione sia con </a:t>
            </a:r>
            <a:r>
              <a:rPr lang="it-IT" b="1" i="1" dirty="0" smtClean="0">
                <a:solidFill>
                  <a:schemeClr val="tx2"/>
                </a:solidFill>
                <a:latin typeface="Palatino Linotype" pitchFamily="18" charset="0"/>
              </a:rPr>
              <a:t>il mondo industriale </a:t>
            </a:r>
            <a:r>
              <a:rPr lang="it-IT" dirty="0" smtClean="0">
                <a:solidFill>
                  <a:schemeClr val="tx2"/>
                </a:solidFill>
                <a:latin typeface="Palatino Linotype" pitchFamily="18" charset="0"/>
              </a:rPr>
              <a:t>che con prestigiosi </a:t>
            </a:r>
            <a:r>
              <a:rPr lang="it-IT" b="1" i="1" dirty="0" smtClean="0">
                <a:solidFill>
                  <a:schemeClr val="tx2"/>
                </a:solidFill>
                <a:effectLst>
                  <a:outerShdw blurRad="38100" dist="38100" dir="2700000" algn="tl">
                    <a:srgbClr val="000000">
                      <a:alpha val="43137"/>
                    </a:srgbClr>
                  </a:outerShdw>
                </a:effectLst>
                <a:latin typeface="Palatino Linotype" pitchFamily="18" charset="0"/>
              </a:rPr>
              <a:t>enti di ricerca</a:t>
            </a:r>
            <a:r>
              <a:rPr lang="it-IT" dirty="0" smtClean="0">
                <a:solidFill>
                  <a:schemeClr val="tx2"/>
                </a:solidFill>
                <a:latin typeface="Palatino Linotype" pitchFamily="18" charset="0"/>
              </a:rPr>
              <a:t> (nazionali ed internazionali).</a:t>
            </a:r>
          </a:p>
          <a:p>
            <a:endParaRPr lang="it-IT" dirty="0"/>
          </a:p>
        </p:txBody>
      </p:sp>
      <p:sp>
        <p:nvSpPr>
          <p:cNvPr id="4" name="Segnaposto numero diapositiva 3"/>
          <p:cNvSpPr>
            <a:spLocks noGrp="1"/>
          </p:cNvSpPr>
          <p:nvPr>
            <p:ph type="sldNum" sz="quarter" idx="10"/>
          </p:nvPr>
        </p:nvSpPr>
        <p:spPr/>
        <p:txBody>
          <a:bodyPr/>
          <a:lstStyle/>
          <a:p>
            <a:fld id="{1B86CBB2-30E6-4493-97F1-00CBB923FB50}" type="slidenum">
              <a:rPr lang="it-IT" smtClean="0"/>
              <a:pPr/>
              <a:t>16</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14326" eaLnBrk="1" fontAlgn="auto" hangingPunct="1">
              <a:spcBef>
                <a:spcPts val="0"/>
              </a:spcBef>
              <a:spcAft>
                <a:spcPts val="0"/>
              </a:spcAft>
              <a:defRPr/>
            </a:pPr>
            <a:r>
              <a:rPr lang="it-IT" dirty="0" smtClean="0">
                <a:solidFill>
                  <a:schemeClr val="tx2"/>
                </a:solidFill>
                <a:latin typeface="Palatino Linotype" pitchFamily="18" charset="0"/>
              </a:rPr>
              <a:t>Il Gruppo di Optoelettronica da diversi anni lavora nell’ambito della </a:t>
            </a:r>
            <a:r>
              <a:rPr lang="it-IT" b="1" i="1" dirty="0" err="1" smtClean="0">
                <a:solidFill>
                  <a:schemeClr val="tx2"/>
                </a:solidFill>
                <a:effectLst>
                  <a:outerShdw blurRad="38100" dist="38100" dir="2700000" algn="tl">
                    <a:srgbClr val="000000">
                      <a:alpha val="43137"/>
                    </a:srgbClr>
                  </a:outerShdw>
                </a:effectLst>
                <a:latin typeface="Palatino Linotype" pitchFamily="18" charset="0"/>
              </a:rPr>
              <a:t>sensoristica</a:t>
            </a:r>
            <a:r>
              <a:rPr lang="it-IT" b="1" i="1" dirty="0" smtClean="0">
                <a:solidFill>
                  <a:schemeClr val="tx2"/>
                </a:solidFill>
                <a:effectLst>
                  <a:outerShdw blurRad="38100" dist="38100" dir="2700000" algn="tl">
                    <a:srgbClr val="000000">
                      <a:alpha val="43137"/>
                    </a:srgbClr>
                  </a:outerShdw>
                </a:effectLst>
                <a:latin typeface="Palatino Linotype" pitchFamily="18" charset="0"/>
              </a:rPr>
              <a:t> e delle nanotecnologie</a:t>
            </a:r>
            <a:r>
              <a:rPr lang="it-IT" dirty="0" smtClean="0">
                <a:solidFill>
                  <a:schemeClr val="tx2"/>
                </a:solidFill>
                <a:latin typeface="Palatino Linotype" pitchFamily="18" charset="0"/>
              </a:rPr>
              <a:t> in stretta collaborazione sia con </a:t>
            </a:r>
            <a:r>
              <a:rPr lang="it-IT" b="1" i="1" dirty="0" smtClean="0">
                <a:solidFill>
                  <a:schemeClr val="tx2"/>
                </a:solidFill>
                <a:latin typeface="Palatino Linotype" pitchFamily="18" charset="0"/>
              </a:rPr>
              <a:t>il mondo industriale </a:t>
            </a:r>
            <a:r>
              <a:rPr lang="it-IT" dirty="0" smtClean="0">
                <a:solidFill>
                  <a:schemeClr val="tx2"/>
                </a:solidFill>
                <a:latin typeface="Palatino Linotype" pitchFamily="18" charset="0"/>
              </a:rPr>
              <a:t>che con prestigiosi </a:t>
            </a:r>
            <a:r>
              <a:rPr lang="it-IT" b="1" i="1" dirty="0" smtClean="0">
                <a:solidFill>
                  <a:schemeClr val="tx2"/>
                </a:solidFill>
                <a:effectLst>
                  <a:outerShdw blurRad="38100" dist="38100" dir="2700000" algn="tl">
                    <a:srgbClr val="000000">
                      <a:alpha val="43137"/>
                    </a:srgbClr>
                  </a:outerShdw>
                </a:effectLst>
                <a:latin typeface="Palatino Linotype" pitchFamily="18" charset="0"/>
              </a:rPr>
              <a:t>enti di ricerca</a:t>
            </a:r>
            <a:r>
              <a:rPr lang="it-IT" dirty="0" smtClean="0">
                <a:solidFill>
                  <a:schemeClr val="tx2"/>
                </a:solidFill>
                <a:latin typeface="Palatino Linotype" pitchFamily="18" charset="0"/>
              </a:rPr>
              <a:t> (nazionali ed internazionali).</a:t>
            </a:r>
          </a:p>
          <a:p>
            <a:endParaRPr lang="it-IT" dirty="0"/>
          </a:p>
        </p:txBody>
      </p:sp>
      <p:sp>
        <p:nvSpPr>
          <p:cNvPr id="4" name="Segnaposto numero diapositiva 3"/>
          <p:cNvSpPr>
            <a:spLocks noGrp="1"/>
          </p:cNvSpPr>
          <p:nvPr>
            <p:ph type="sldNum" sz="quarter" idx="10"/>
          </p:nvPr>
        </p:nvSpPr>
        <p:spPr/>
        <p:txBody>
          <a:bodyPr/>
          <a:lstStyle/>
          <a:p>
            <a:fld id="{1B86CBB2-30E6-4493-97F1-00CBB923FB50}" type="slidenum">
              <a:rPr lang="it-IT" smtClean="0"/>
              <a:pPr/>
              <a:t>17</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immagine diapositiva 1"/>
          <p:cNvSpPr>
            <a:spLocks noGrp="1" noRot="1" noChangeAspect="1" noTextEdit="1"/>
          </p:cNvSpPr>
          <p:nvPr>
            <p:ph type="sldImg"/>
          </p:nvPr>
        </p:nvSpPr>
        <p:spPr>
          <a:ln/>
        </p:spPr>
      </p:sp>
      <p:sp>
        <p:nvSpPr>
          <p:cNvPr id="51203" name="Segnaposto note 2"/>
          <p:cNvSpPr>
            <a:spLocks noGrp="1"/>
          </p:cNvSpPr>
          <p:nvPr>
            <p:ph type="body" idx="1"/>
          </p:nvPr>
        </p:nvSpPr>
        <p:spPr>
          <a:noFill/>
          <a:ln/>
        </p:spPr>
        <p:txBody>
          <a:bodyPr/>
          <a:lstStyle/>
          <a:p>
            <a:endParaRPr lang="it-IT" smtClean="0"/>
          </a:p>
        </p:txBody>
      </p:sp>
      <p:sp>
        <p:nvSpPr>
          <p:cNvPr id="51204" name="Segnaposto numero diapositiva 3"/>
          <p:cNvSpPr>
            <a:spLocks noGrp="1"/>
          </p:cNvSpPr>
          <p:nvPr>
            <p:ph type="sldNum" sz="quarter" idx="5"/>
          </p:nvPr>
        </p:nvSpPr>
        <p:spPr>
          <a:noFill/>
        </p:spPr>
        <p:txBody>
          <a:bodyPr/>
          <a:lstStyle/>
          <a:p>
            <a:pPr defTabSz="918862"/>
            <a:fld id="{CB246CF7-CA8B-4A44-A52A-09F6CE35C6E3}" type="slidenum">
              <a:rPr lang="it-IT" smtClean="0">
                <a:solidFill>
                  <a:srgbClr val="000000"/>
                </a:solidFill>
              </a:rPr>
              <a:pPr defTabSz="918862"/>
              <a:t>18</a:t>
            </a:fld>
            <a:endParaRPr lang="it-IT" dirty="0"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immagine diapositiva 1"/>
          <p:cNvSpPr>
            <a:spLocks noGrp="1" noRot="1" noChangeAspect="1" noTextEdit="1"/>
          </p:cNvSpPr>
          <p:nvPr>
            <p:ph type="sldImg"/>
          </p:nvPr>
        </p:nvSpPr>
        <p:spPr>
          <a:ln/>
        </p:spPr>
      </p:sp>
      <p:sp>
        <p:nvSpPr>
          <p:cNvPr id="18435" name="Segnaposto note 2"/>
          <p:cNvSpPr>
            <a:spLocks noGrp="1"/>
          </p:cNvSpPr>
          <p:nvPr>
            <p:ph type="body" idx="1"/>
          </p:nvPr>
        </p:nvSpPr>
        <p:spPr>
          <a:noFill/>
          <a:ln/>
        </p:spPr>
        <p:txBody>
          <a:bodyPr/>
          <a:lstStyle/>
          <a:p>
            <a:r>
              <a:rPr lang="en-US" altLang="it-IT" smtClean="0"/>
              <a:t>In a very recent work</a:t>
            </a:r>
          </a:p>
          <a:p>
            <a:r>
              <a:rPr lang="en-US" altLang="it-IT" smtClean="0"/>
              <a:t>2</a:t>
            </a:r>
          </a:p>
          <a:p>
            <a:r>
              <a:rPr lang="en-US" altLang="it-IT" smtClean="0"/>
              <a:t>, spin coating combined with EBL nanotechnology, have been specialized to operate on the optical </a:t>
            </a:r>
          </a:p>
          <a:p>
            <a:r>
              <a:rPr lang="en-US" altLang="it-IT" smtClean="0"/>
              <a:t>fiber end facet for creating hybrid metallo-dielectric nanostructures, giving rise to resonant effects exploitable for labelfree chemical and biological sensing as well as for acoustic wave detection</a:t>
            </a:r>
          </a:p>
          <a:p>
            <a:r>
              <a:rPr lang="en-US" altLang="it-IT" smtClean="0"/>
              <a:t>2</a:t>
            </a:r>
          </a:p>
          <a:p>
            <a:r>
              <a:rPr lang="en-US" altLang="it-IT" smtClean="0"/>
              <a:t>. </a:t>
            </a:r>
          </a:p>
          <a:p>
            <a:r>
              <a:rPr lang="en-US" altLang="it-IT" smtClean="0"/>
              <a:t>However the direct writing approaches, while are able to efficiently provide nanostructured devices on the optical fiber, </a:t>
            </a:r>
          </a:p>
          <a:p>
            <a:r>
              <a:rPr lang="en-US" altLang="it-IT" smtClean="0"/>
              <a:t>are still very challenging by requiring complex and expensive fabrication procedures with a relatively low throughput .</a:t>
            </a:r>
            <a:endParaRPr lang="it-IT" altLang="it-IT" smtClean="0"/>
          </a:p>
          <a:p>
            <a:endParaRPr lang="it-IT" altLang="it-IT" smtClean="0"/>
          </a:p>
        </p:txBody>
      </p:sp>
      <p:sp>
        <p:nvSpPr>
          <p:cNvPr id="31748" name="Segnaposto numero diapositiva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09" eaLnBrk="0" hangingPunct="0">
              <a:defRPr sz="1500" b="1">
                <a:solidFill>
                  <a:schemeClr val="tx1"/>
                </a:solidFill>
                <a:latin typeface="Arial" pitchFamily="34" charset="0"/>
              </a:defRPr>
            </a:lvl1pPr>
            <a:lvl2pPr marL="716798" indent="-275692" defTabSz="915909" eaLnBrk="0" hangingPunct="0">
              <a:defRPr sz="1500" b="1">
                <a:solidFill>
                  <a:schemeClr val="tx1"/>
                </a:solidFill>
                <a:latin typeface="Arial" pitchFamily="34" charset="0"/>
              </a:defRPr>
            </a:lvl2pPr>
            <a:lvl3pPr marL="1102766" indent="-220553" defTabSz="915909" eaLnBrk="0" hangingPunct="0">
              <a:defRPr sz="1500" b="1">
                <a:solidFill>
                  <a:schemeClr val="tx1"/>
                </a:solidFill>
                <a:latin typeface="Arial" pitchFamily="34" charset="0"/>
              </a:defRPr>
            </a:lvl3pPr>
            <a:lvl4pPr marL="1543873" indent="-220553" defTabSz="915909" eaLnBrk="0" hangingPunct="0">
              <a:defRPr sz="1500" b="1">
                <a:solidFill>
                  <a:schemeClr val="tx1"/>
                </a:solidFill>
                <a:latin typeface="Arial" pitchFamily="34" charset="0"/>
              </a:defRPr>
            </a:lvl4pPr>
            <a:lvl5pPr marL="1984980" indent="-220553" defTabSz="915909" eaLnBrk="0" hangingPunct="0">
              <a:defRPr sz="1500" b="1">
                <a:solidFill>
                  <a:schemeClr val="tx1"/>
                </a:solidFill>
                <a:latin typeface="Arial" pitchFamily="34" charset="0"/>
              </a:defRPr>
            </a:lvl5pPr>
            <a:lvl6pPr marL="2426086" indent="-220553" defTabSz="915909" eaLnBrk="0" fontAlgn="base" hangingPunct="0">
              <a:spcBef>
                <a:spcPct val="0"/>
              </a:spcBef>
              <a:spcAft>
                <a:spcPct val="0"/>
              </a:spcAft>
              <a:defRPr sz="1500" b="1">
                <a:solidFill>
                  <a:schemeClr val="tx1"/>
                </a:solidFill>
                <a:latin typeface="Arial" pitchFamily="34" charset="0"/>
              </a:defRPr>
            </a:lvl6pPr>
            <a:lvl7pPr marL="2867193" indent="-220553" defTabSz="915909" eaLnBrk="0" fontAlgn="base" hangingPunct="0">
              <a:spcBef>
                <a:spcPct val="0"/>
              </a:spcBef>
              <a:spcAft>
                <a:spcPct val="0"/>
              </a:spcAft>
              <a:defRPr sz="1500" b="1">
                <a:solidFill>
                  <a:schemeClr val="tx1"/>
                </a:solidFill>
                <a:latin typeface="Arial" pitchFamily="34" charset="0"/>
              </a:defRPr>
            </a:lvl7pPr>
            <a:lvl8pPr marL="3308299" indent="-220553" defTabSz="915909" eaLnBrk="0" fontAlgn="base" hangingPunct="0">
              <a:spcBef>
                <a:spcPct val="0"/>
              </a:spcBef>
              <a:spcAft>
                <a:spcPct val="0"/>
              </a:spcAft>
              <a:defRPr sz="1500" b="1">
                <a:solidFill>
                  <a:schemeClr val="tx1"/>
                </a:solidFill>
                <a:latin typeface="Arial" pitchFamily="34" charset="0"/>
              </a:defRPr>
            </a:lvl8pPr>
            <a:lvl9pPr marL="3749406" indent="-220553" defTabSz="915909" eaLnBrk="0" fontAlgn="base" hangingPunct="0">
              <a:spcBef>
                <a:spcPct val="0"/>
              </a:spcBef>
              <a:spcAft>
                <a:spcPct val="0"/>
              </a:spcAft>
              <a:defRPr sz="1500" b="1">
                <a:solidFill>
                  <a:schemeClr val="tx1"/>
                </a:solidFill>
                <a:latin typeface="Arial" pitchFamily="34" charset="0"/>
              </a:defRPr>
            </a:lvl9pPr>
          </a:lstStyle>
          <a:p>
            <a:pPr>
              <a:defRPr/>
            </a:pPr>
            <a:fld id="{2BB41E52-B748-41E5-83FA-4D5DFBE23CE5}" type="slidenum">
              <a:rPr lang="en-GB" sz="1200" b="0" smtClean="0">
                <a:latin typeface="Times New Roman" pitchFamily="18" charset="0"/>
              </a:rPr>
              <a:pPr>
                <a:defRPr/>
              </a:pPr>
              <a:t>22</a:t>
            </a:fld>
            <a:endParaRPr lang="en-GB" sz="1200" b="0" dirty="0"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immagine diapositiva 1"/>
          <p:cNvSpPr>
            <a:spLocks noGrp="1" noRot="1" noChangeAspect="1" noTextEdit="1"/>
          </p:cNvSpPr>
          <p:nvPr>
            <p:ph type="sldImg"/>
          </p:nvPr>
        </p:nvSpPr>
        <p:spPr>
          <a:ln/>
        </p:spPr>
      </p:sp>
      <p:sp>
        <p:nvSpPr>
          <p:cNvPr id="19459" name="Segnaposto note 2"/>
          <p:cNvSpPr>
            <a:spLocks noGrp="1"/>
          </p:cNvSpPr>
          <p:nvPr>
            <p:ph type="body" idx="1"/>
          </p:nvPr>
        </p:nvSpPr>
        <p:spPr>
          <a:noFill/>
          <a:ln/>
        </p:spPr>
        <p:txBody>
          <a:bodyPr/>
          <a:lstStyle/>
          <a:p>
            <a:pPr defTabSz="912846" eaLnBrk="1" hangingPunct="1">
              <a:spcBef>
                <a:spcPct val="0"/>
              </a:spcBef>
            </a:pPr>
            <a:endParaRPr lang="it-IT" altLang="it-IT" dirty="0" smtClean="0"/>
          </a:p>
        </p:txBody>
      </p:sp>
      <p:sp>
        <p:nvSpPr>
          <p:cNvPr id="31748" name="Segnaposto numero diapositiva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0374" eaLnBrk="0" hangingPunct="0">
              <a:defRPr sz="1500" b="1">
                <a:solidFill>
                  <a:schemeClr val="tx1"/>
                </a:solidFill>
                <a:latin typeface="Arial" pitchFamily="34" charset="0"/>
              </a:defRPr>
            </a:lvl1pPr>
            <a:lvl2pPr marL="730059" indent="-280792" defTabSz="920374" eaLnBrk="0" hangingPunct="0">
              <a:defRPr sz="1500" b="1">
                <a:solidFill>
                  <a:schemeClr val="tx1"/>
                </a:solidFill>
                <a:latin typeface="Arial" pitchFamily="34" charset="0"/>
              </a:defRPr>
            </a:lvl2pPr>
            <a:lvl3pPr marL="1123168" indent="-224633" defTabSz="920374" eaLnBrk="0" hangingPunct="0">
              <a:defRPr sz="1500" b="1">
                <a:solidFill>
                  <a:schemeClr val="tx1"/>
                </a:solidFill>
                <a:latin typeface="Arial" pitchFamily="34" charset="0"/>
              </a:defRPr>
            </a:lvl3pPr>
            <a:lvl4pPr marL="1572435" indent="-224633" defTabSz="920374" eaLnBrk="0" hangingPunct="0">
              <a:defRPr sz="1500" b="1">
                <a:solidFill>
                  <a:schemeClr val="tx1"/>
                </a:solidFill>
                <a:latin typeface="Arial" pitchFamily="34" charset="0"/>
              </a:defRPr>
            </a:lvl4pPr>
            <a:lvl5pPr marL="2021702" indent="-224633" defTabSz="920374" eaLnBrk="0" hangingPunct="0">
              <a:defRPr sz="1500" b="1">
                <a:solidFill>
                  <a:schemeClr val="tx1"/>
                </a:solidFill>
                <a:latin typeface="Arial" pitchFamily="34" charset="0"/>
              </a:defRPr>
            </a:lvl5pPr>
            <a:lvl6pPr marL="2470969" indent="-224633" defTabSz="920374" eaLnBrk="0" fontAlgn="base" hangingPunct="0">
              <a:spcBef>
                <a:spcPct val="0"/>
              </a:spcBef>
              <a:spcAft>
                <a:spcPct val="0"/>
              </a:spcAft>
              <a:defRPr sz="1500" b="1">
                <a:solidFill>
                  <a:schemeClr val="tx1"/>
                </a:solidFill>
                <a:latin typeface="Arial" pitchFamily="34" charset="0"/>
              </a:defRPr>
            </a:lvl6pPr>
            <a:lvl7pPr marL="2920235" indent="-224633" defTabSz="920374" eaLnBrk="0" fontAlgn="base" hangingPunct="0">
              <a:spcBef>
                <a:spcPct val="0"/>
              </a:spcBef>
              <a:spcAft>
                <a:spcPct val="0"/>
              </a:spcAft>
              <a:defRPr sz="1500" b="1">
                <a:solidFill>
                  <a:schemeClr val="tx1"/>
                </a:solidFill>
                <a:latin typeface="Arial" pitchFamily="34" charset="0"/>
              </a:defRPr>
            </a:lvl7pPr>
            <a:lvl8pPr marL="3369503" indent="-224633" defTabSz="920374" eaLnBrk="0" fontAlgn="base" hangingPunct="0">
              <a:spcBef>
                <a:spcPct val="0"/>
              </a:spcBef>
              <a:spcAft>
                <a:spcPct val="0"/>
              </a:spcAft>
              <a:defRPr sz="1500" b="1">
                <a:solidFill>
                  <a:schemeClr val="tx1"/>
                </a:solidFill>
                <a:latin typeface="Arial" pitchFamily="34" charset="0"/>
              </a:defRPr>
            </a:lvl8pPr>
            <a:lvl9pPr marL="3818770" indent="-224633" defTabSz="920374" eaLnBrk="0" fontAlgn="base" hangingPunct="0">
              <a:spcBef>
                <a:spcPct val="0"/>
              </a:spcBef>
              <a:spcAft>
                <a:spcPct val="0"/>
              </a:spcAft>
              <a:defRPr sz="1500" b="1">
                <a:solidFill>
                  <a:schemeClr val="tx1"/>
                </a:solidFill>
                <a:latin typeface="Arial" pitchFamily="34" charset="0"/>
              </a:defRPr>
            </a:lvl9pPr>
          </a:lstStyle>
          <a:p>
            <a:pPr>
              <a:defRPr/>
            </a:pPr>
            <a:fld id="{E25BBECB-D185-4F8A-B5D8-21351D7EBA8F}" type="slidenum">
              <a:rPr lang="it-IT" sz="1200" b="0">
                <a:latin typeface="Times New Roman" pitchFamily="18" charset="0"/>
              </a:rPr>
              <a:pPr>
                <a:defRPr/>
              </a:pPr>
              <a:t>24</a:t>
            </a:fld>
            <a:endParaRPr lang="it-IT" sz="1200" b="0" dirty="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egnaposto immagine diapositiva 1"/>
          <p:cNvSpPr>
            <a:spLocks noGrp="1" noRot="1" noChangeAspect="1" noTextEdit="1"/>
          </p:cNvSpPr>
          <p:nvPr>
            <p:ph type="sldImg"/>
          </p:nvPr>
        </p:nvSpPr>
        <p:spPr>
          <a:ln/>
        </p:spPr>
      </p:sp>
      <p:sp>
        <p:nvSpPr>
          <p:cNvPr id="113666" name="Segnaposto note 2"/>
          <p:cNvSpPr>
            <a:spLocks noGrp="1"/>
          </p:cNvSpPr>
          <p:nvPr>
            <p:ph type="body" idx="1"/>
          </p:nvPr>
        </p:nvSpPr>
        <p:spPr>
          <a:noFill/>
          <a:ln/>
        </p:spPr>
        <p:txBody>
          <a:bodyPr/>
          <a:lstStyle/>
          <a:p>
            <a:endParaRPr lang="it-IT" smtClean="0"/>
          </a:p>
        </p:txBody>
      </p:sp>
      <p:sp>
        <p:nvSpPr>
          <p:cNvPr id="113667" name="Segnaposto numero diapositiva 3"/>
          <p:cNvSpPr>
            <a:spLocks noGrp="1"/>
          </p:cNvSpPr>
          <p:nvPr>
            <p:ph type="sldNum" sz="quarter" idx="5"/>
          </p:nvPr>
        </p:nvSpPr>
        <p:spPr>
          <a:noFill/>
        </p:spPr>
        <p:txBody>
          <a:bodyPr/>
          <a:lstStyle/>
          <a:p>
            <a:pPr defTabSz="920750"/>
            <a:fld id="{CCD3109F-627A-4D0E-990A-0292E4BC134A}" type="slidenum">
              <a:rPr lang="en-GB" smtClean="0"/>
              <a:pPr defTabSz="920750"/>
              <a:t>27</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egnaposto immagine diapositiva 1"/>
          <p:cNvSpPr>
            <a:spLocks noGrp="1" noRot="1" noChangeAspect="1" noTextEdit="1"/>
          </p:cNvSpPr>
          <p:nvPr>
            <p:ph type="sldImg"/>
          </p:nvPr>
        </p:nvSpPr>
        <p:spPr>
          <a:ln/>
        </p:spPr>
      </p:sp>
      <p:sp>
        <p:nvSpPr>
          <p:cNvPr id="33794" name="Segnaposto note 2"/>
          <p:cNvSpPr>
            <a:spLocks noGrp="1"/>
          </p:cNvSpPr>
          <p:nvPr>
            <p:ph type="body" idx="1"/>
          </p:nvPr>
        </p:nvSpPr>
        <p:spPr>
          <a:noFill/>
          <a:ln/>
        </p:spPr>
        <p:txBody>
          <a:bodyPr/>
          <a:lstStyle/>
          <a:p>
            <a:endParaRPr lang="it-IT" smtClean="0"/>
          </a:p>
        </p:txBody>
      </p:sp>
      <p:sp>
        <p:nvSpPr>
          <p:cNvPr id="33795" name="Segnaposto numero diapositiva 3"/>
          <p:cNvSpPr>
            <a:spLocks noGrp="1"/>
          </p:cNvSpPr>
          <p:nvPr>
            <p:ph type="sldNum" sz="quarter" idx="5"/>
          </p:nvPr>
        </p:nvSpPr>
        <p:spPr>
          <a:noFill/>
        </p:spPr>
        <p:txBody>
          <a:bodyPr/>
          <a:lstStyle/>
          <a:p>
            <a:pPr defTabSz="920750"/>
            <a:fld id="{AE57FFDC-C2EF-47BE-874C-F9B53EE8D7DA}" type="slidenum">
              <a:rPr lang="it-IT" smtClean="0"/>
              <a:pPr defTabSz="920750"/>
              <a:t>4</a:t>
            </a:fld>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14326" eaLnBrk="1" fontAlgn="auto" hangingPunct="1">
              <a:spcBef>
                <a:spcPts val="0"/>
              </a:spcBef>
              <a:spcAft>
                <a:spcPts val="0"/>
              </a:spcAft>
              <a:defRPr/>
            </a:pPr>
            <a:r>
              <a:rPr lang="it-IT" dirty="0" smtClean="0">
                <a:solidFill>
                  <a:schemeClr val="tx2"/>
                </a:solidFill>
                <a:latin typeface="Palatino Linotype" pitchFamily="18" charset="0"/>
              </a:rPr>
              <a:t>Il Gruppo di Optoelettronica da diversi anni lavora nell’ambito della </a:t>
            </a:r>
            <a:r>
              <a:rPr lang="it-IT" b="1" i="1" dirty="0" err="1" smtClean="0">
                <a:solidFill>
                  <a:schemeClr val="tx2"/>
                </a:solidFill>
                <a:effectLst>
                  <a:outerShdw blurRad="38100" dist="38100" dir="2700000" algn="tl">
                    <a:srgbClr val="000000">
                      <a:alpha val="43137"/>
                    </a:srgbClr>
                  </a:outerShdw>
                </a:effectLst>
                <a:latin typeface="Palatino Linotype" pitchFamily="18" charset="0"/>
              </a:rPr>
              <a:t>sensoristica</a:t>
            </a:r>
            <a:r>
              <a:rPr lang="it-IT" b="1" i="1" dirty="0" smtClean="0">
                <a:solidFill>
                  <a:schemeClr val="tx2"/>
                </a:solidFill>
                <a:effectLst>
                  <a:outerShdw blurRad="38100" dist="38100" dir="2700000" algn="tl">
                    <a:srgbClr val="000000">
                      <a:alpha val="43137"/>
                    </a:srgbClr>
                  </a:outerShdw>
                </a:effectLst>
                <a:latin typeface="Palatino Linotype" pitchFamily="18" charset="0"/>
              </a:rPr>
              <a:t> e delle nanotecnologie</a:t>
            </a:r>
            <a:r>
              <a:rPr lang="it-IT" dirty="0" smtClean="0">
                <a:solidFill>
                  <a:schemeClr val="tx2"/>
                </a:solidFill>
                <a:latin typeface="Palatino Linotype" pitchFamily="18" charset="0"/>
              </a:rPr>
              <a:t> in stretta collaborazione sia con </a:t>
            </a:r>
            <a:r>
              <a:rPr lang="it-IT" b="1" i="1" dirty="0" smtClean="0">
                <a:solidFill>
                  <a:schemeClr val="tx2"/>
                </a:solidFill>
                <a:latin typeface="Palatino Linotype" pitchFamily="18" charset="0"/>
              </a:rPr>
              <a:t>il mondo industriale </a:t>
            </a:r>
            <a:r>
              <a:rPr lang="it-IT" dirty="0" smtClean="0">
                <a:solidFill>
                  <a:schemeClr val="tx2"/>
                </a:solidFill>
                <a:latin typeface="Palatino Linotype" pitchFamily="18" charset="0"/>
              </a:rPr>
              <a:t>che con prestigiosi </a:t>
            </a:r>
            <a:r>
              <a:rPr lang="it-IT" b="1" i="1" dirty="0" smtClean="0">
                <a:solidFill>
                  <a:schemeClr val="tx2"/>
                </a:solidFill>
                <a:effectLst>
                  <a:outerShdw blurRad="38100" dist="38100" dir="2700000" algn="tl">
                    <a:srgbClr val="000000">
                      <a:alpha val="43137"/>
                    </a:srgbClr>
                  </a:outerShdw>
                </a:effectLst>
                <a:latin typeface="Palatino Linotype" pitchFamily="18" charset="0"/>
              </a:rPr>
              <a:t>enti di ricerca</a:t>
            </a:r>
            <a:r>
              <a:rPr lang="it-IT" dirty="0" smtClean="0">
                <a:solidFill>
                  <a:schemeClr val="tx2"/>
                </a:solidFill>
                <a:latin typeface="Palatino Linotype" pitchFamily="18" charset="0"/>
              </a:rPr>
              <a:t> (nazionali ed internazionali).</a:t>
            </a:r>
          </a:p>
          <a:p>
            <a:endParaRPr lang="it-IT" dirty="0"/>
          </a:p>
        </p:txBody>
      </p:sp>
      <p:sp>
        <p:nvSpPr>
          <p:cNvPr id="4" name="Segnaposto numero diapositiva 3"/>
          <p:cNvSpPr>
            <a:spLocks noGrp="1"/>
          </p:cNvSpPr>
          <p:nvPr>
            <p:ph type="sldNum" sz="quarter" idx="10"/>
          </p:nvPr>
        </p:nvSpPr>
        <p:spPr/>
        <p:txBody>
          <a:bodyPr/>
          <a:lstStyle/>
          <a:p>
            <a:fld id="{1B86CBB2-30E6-4493-97F1-00CBB923FB50}" type="slidenum">
              <a:rPr lang="it-IT" smtClean="0"/>
              <a:pPr/>
              <a:t>5</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p:cNvSpPr>
            <a:spLocks noGrp="1" noRot="1" noChangeAspect="1" noTextEdit="1"/>
          </p:cNvSpPr>
          <p:nvPr>
            <p:ph type="sldImg"/>
          </p:nvPr>
        </p:nvSpPr>
        <p:spPr>
          <a:ln/>
        </p:spPr>
      </p:sp>
      <p:sp>
        <p:nvSpPr>
          <p:cNvPr id="37891" name="Segnaposto note 2"/>
          <p:cNvSpPr>
            <a:spLocks noGrp="1"/>
          </p:cNvSpPr>
          <p:nvPr>
            <p:ph type="body" idx="1"/>
          </p:nvPr>
        </p:nvSpPr>
        <p:spPr>
          <a:noFill/>
          <a:ln/>
        </p:spPr>
        <p:txBody>
          <a:bodyPr/>
          <a:lstStyle/>
          <a:p>
            <a:endParaRPr lang="it-IT" smtClean="0"/>
          </a:p>
        </p:txBody>
      </p:sp>
      <p:sp>
        <p:nvSpPr>
          <p:cNvPr id="37892" name="Segnaposto numero diapositiva 3"/>
          <p:cNvSpPr>
            <a:spLocks noGrp="1"/>
          </p:cNvSpPr>
          <p:nvPr>
            <p:ph type="sldNum" sz="quarter" idx="5"/>
          </p:nvPr>
        </p:nvSpPr>
        <p:spPr>
          <a:noFill/>
        </p:spPr>
        <p:txBody>
          <a:bodyPr/>
          <a:lstStyle/>
          <a:p>
            <a:pPr defTabSz="920421"/>
            <a:fld id="{039EFBEC-860B-42E1-91BC-D99E9A9B1EFF}" type="slidenum">
              <a:rPr lang="en-GB" smtClean="0"/>
              <a:pPr defTabSz="920421"/>
              <a:t>8</a:t>
            </a:fld>
            <a:endParaRPr lang="en-GB"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a:ln/>
        </p:spPr>
      </p:sp>
      <p:sp>
        <p:nvSpPr>
          <p:cNvPr id="38915" name="Segnaposto note 2"/>
          <p:cNvSpPr>
            <a:spLocks noGrp="1"/>
          </p:cNvSpPr>
          <p:nvPr>
            <p:ph type="body" idx="1"/>
          </p:nvPr>
        </p:nvSpPr>
        <p:spPr>
          <a:noFill/>
          <a:ln/>
        </p:spPr>
        <p:txBody>
          <a:bodyPr/>
          <a:lstStyle/>
          <a:p>
            <a:endParaRPr lang="it-IT" smtClean="0"/>
          </a:p>
        </p:txBody>
      </p:sp>
      <p:sp>
        <p:nvSpPr>
          <p:cNvPr id="38916" name="Segnaposto numero diapositiva 3"/>
          <p:cNvSpPr>
            <a:spLocks noGrp="1"/>
          </p:cNvSpPr>
          <p:nvPr>
            <p:ph type="sldNum" sz="quarter" idx="5"/>
          </p:nvPr>
        </p:nvSpPr>
        <p:spPr>
          <a:noFill/>
        </p:spPr>
        <p:txBody>
          <a:bodyPr/>
          <a:lstStyle/>
          <a:p>
            <a:pPr defTabSz="920421"/>
            <a:fld id="{1F57E7AA-D3C6-473F-84D5-B782B4F06D57}" type="slidenum">
              <a:rPr lang="en-GB" smtClean="0"/>
              <a:pPr defTabSz="920421"/>
              <a:t>9</a:t>
            </a:fld>
            <a:endParaRPr lang="en-GB"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14326" eaLnBrk="1" fontAlgn="auto" hangingPunct="1">
              <a:spcBef>
                <a:spcPts val="0"/>
              </a:spcBef>
              <a:spcAft>
                <a:spcPts val="0"/>
              </a:spcAft>
              <a:defRPr/>
            </a:pPr>
            <a:r>
              <a:rPr lang="it-IT" dirty="0" smtClean="0">
                <a:solidFill>
                  <a:schemeClr val="tx2"/>
                </a:solidFill>
                <a:latin typeface="Palatino Linotype" pitchFamily="18" charset="0"/>
              </a:rPr>
              <a:t>Il Gruppo di Optoelettronica da diversi anni lavora nell’ambito della </a:t>
            </a:r>
            <a:r>
              <a:rPr lang="it-IT" b="1" i="1" dirty="0" err="1" smtClean="0">
                <a:solidFill>
                  <a:schemeClr val="tx2"/>
                </a:solidFill>
                <a:effectLst>
                  <a:outerShdw blurRad="38100" dist="38100" dir="2700000" algn="tl">
                    <a:srgbClr val="000000">
                      <a:alpha val="43137"/>
                    </a:srgbClr>
                  </a:outerShdw>
                </a:effectLst>
                <a:latin typeface="Palatino Linotype" pitchFamily="18" charset="0"/>
              </a:rPr>
              <a:t>sensoristica</a:t>
            </a:r>
            <a:r>
              <a:rPr lang="it-IT" b="1" i="1" dirty="0" smtClean="0">
                <a:solidFill>
                  <a:schemeClr val="tx2"/>
                </a:solidFill>
                <a:effectLst>
                  <a:outerShdw blurRad="38100" dist="38100" dir="2700000" algn="tl">
                    <a:srgbClr val="000000">
                      <a:alpha val="43137"/>
                    </a:srgbClr>
                  </a:outerShdw>
                </a:effectLst>
                <a:latin typeface="Palatino Linotype" pitchFamily="18" charset="0"/>
              </a:rPr>
              <a:t> e delle nanotecnologie</a:t>
            </a:r>
            <a:r>
              <a:rPr lang="it-IT" dirty="0" smtClean="0">
                <a:solidFill>
                  <a:schemeClr val="tx2"/>
                </a:solidFill>
                <a:latin typeface="Palatino Linotype" pitchFamily="18" charset="0"/>
              </a:rPr>
              <a:t> in stretta collaborazione sia con </a:t>
            </a:r>
            <a:r>
              <a:rPr lang="it-IT" b="1" i="1" dirty="0" smtClean="0">
                <a:solidFill>
                  <a:schemeClr val="tx2"/>
                </a:solidFill>
                <a:latin typeface="Palatino Linotype" pitchFamily="18" charset="0"/>
              </a:rPr>
              <a:t>il mondo industriale </a:t>
            </a:r>
            <a:r>
              <a:rPr lang="it-IT" dirty="0" smtClean="0">
                <a:solidFill>
                  <a:schemeClr val="tx2"/>
                </a:solidFill>
                <a:latin typeface="Palatino Linotype" pitchFamily="18" charset="0"/>
              </a:rPr>
              <a:t>che con prestigiosi </a:t>
            </a:r>
            <a:r>
              <a:rPr lang="it-IT" b="1" i="1" dirty="0" smtClean="0">
                <a:solidFill>
                  <a:schemeClr val="tx2"/>
                </a:solidFill>
                <a:effectLst>
                  <a:outerShdw blurRad="38100" dist="38100" dir="2700000" algn="tl">
                    <a:srgbClr val="000000">
                      <a:alpha val="43137"/>
                    </a:srgbClr>
                  </a:outerShdw>
                </a:effectLst>
                <a:latin typeface="Palatino Linotype" pitchFamily="18" charset="0"/>
              </a:rPr>
              <a:t>enti di ricerca</a:t>
            </a:r>
            <a:r>
              <a:rPr lang="it-IT" dirty="0" smtClean="0">
                <a:solidFill>
                  <a:schemeClr val="tx2"/>
                </a:solidFill>
                <a:latin typeface="Palatino Linotype" pitchFamily="18" charset="0"/>
              </a:rPr>
              <a:t> (nazionali ed internazionali).</a:t>
            </a:r>
          </a:p>
          <a:p>
            <a:endParaRPr lang="it-IT" dirty="0"/>
          </a:p>
        </p:txBody>
      </p:sp>
      <p:sp>
        <p:nvSpPr>
          <p:cNvPr id="4" name="Segnaposto numero diapositiva 3"/>
          <p:cNvSpPr>
            <a:spLocks noGrp="1"/>
          </p:cNvSpPr>
          <p:nvPr>
            <p:ph type="sldNum" sz="quarter" idx="10"/>
          </p:nvPr>
        </p:nvSpPr>
        <p:spPr/>
        <p:txBody>
          <a:bodyPr/>
          <a:lstStyle/>
          <a:p>
            <a:fld id="{1B86CBB2-30E6-4493-97F1-00CBB923FB50}" type="slidenum">
              <a:rPr lang="it-IT" smtClean="0"/>
              <a:pPr/>
              <a:t>10</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14326" eaLnBrk="1" fontAlgn="auto" hangingPunct="1">
              <a:spcBef>
                <a:spcPts val="0"/>
              </a:spcBef>
              <a:spcAft>
                <a:spcPts val="0"/>
              </a:spcAft>
              <a:defRPr/>
            </a:pPr>
            <a:r>
              <a:rPr lang="it-IT" dirty="0" smtClean="0">
                <a:solidFill>
                  <a:schemeClr val="tx2"/>
                </a:solidFill>
                <a:latin typeface="Palatino Linotype" pitchFamily="18" charset="0"/>
              </a:rPr>
              <a:t>Il Gruppo di Optoelettronica da diversi anni lavora nell’ambito della </a:t>
            </a:r>
            <a:r>
              <a:rPr lang="it-IT" b="1" i="1" dirty="0" err="1" smtClean="0">
                <a:solidFill>
                  <a:schemeClr val="tx2"/>
                </a:solidFill>
                <a:effectLst>
                  <a:outerShdw blurRad="38100" dist="38100" dir="2700000" algn="tl">
                    <a:srgbClr val="000000">
                      <a:alpha val="43137"/>
                    </a:srgbClr>
                  </a:outerShdw>
                </a:effectLst>
                <a:latin typeface="Palatino Linotype" pitchFamily="18" charset="0"/>
              </a:rPr>
              <a:t>sensoristica</a:t>
            </a:r>
            <a:r>
              <a:rPr lang="it-IT" b="1" i="1" dirty="0" smtClean="0">
                <a:solidFill>
                  <a:schemeClr val="tx2"/>
                </a:solidFill>
                <a:effectLst>
                  <a:outerShdw blurRad="38100" dist="38100" dir="2700000" algn="tl">
                    <a:srgbClr val="000000">
                      <a:alpha val="43137"/>
                    </a:srgbClr>
                  </a:outerShdw>
                </a:effectLst>
                <a:latin typeface="Palatino Linotype" pitchFamily="18" charset="0"/>
              </a:rPr>
              <a:t> e delle nanotecnologie</a:t>
            </a:r>
            <a:r>
              <a:rPr lang="it-IT" dirty="0" smtClean="0">
                <a:solidFill>
                  <a:schemeClr val="tx2"/>
                </a:solidFill>
                <a:latin typeface="Palatino Linotype" pitchFamily="18" charset="0"/>
              </a:rPr>
              <a:t> in stretta collaborazione sia con </a:t>
            </a:r>
            <a:r>
              <a:rPr lang="it-IT" b="1" i="1" dirty="0" smtClean="0">
                <a:solidFill>
                  <a:schemeClr val="tx2"/>
                </a:solidFill>
                <a:latin typeface="Palatino Linotype" pitchFamily="18" charset="0"/>
              </a:rPr>
              <a:t>il mondo industriale </a:t>
            </a:r>
            <a:r>
              <a:rPr lang="it-IT" dirty="0" smtClean="0">
                <a:solidFill>
                  <a:schemeClr val="tx2"/>
                </a:solidFill>
                <a:latin typeface="Palatino Linotype" pitchFamily="18" charset="0"/>
              </a:rPr>
              <a:t>che con prestigiosi </a:t>
            </a:r>
            <a:r>
              <a:rPr lang="it-IT" b="1" i="1" dirty="0" smtClean="0">
                <a:solidFill>
                  <a:schemeClr val="tx2"/>
                </a:solidFill>
                <a:effectLst>
                  <a:outerShdw blurRad="38100" dist="38100" dir="2700000" algn="tl">
                    <a:srgbClr val="000000">
                      <a:alpha val="43137"/>
                    </a:srgbClr>
                  </a:outerShdw>
                </a:effectLst>
                <a:latin typeface="Palatino Linotype" pitchFamily="18" charset="0"/>
              </a:rPr>
              <a:t>enti di ricerca</a:t>
            </a:r>
            <a:r>
              <a:rPr lang="it-IT" dirty="0" smtClean="0">
                <a:solidFill>
                  <a:schemeClr val="tx2"/>
                </a:solidFill>
                <a:latin typeface="Palatino Linotype" pitchFamily="18" charset="0"/>
              </a:rPr>
              <a:t> (nazionali ed internazionali).</a:t>
            </a:r>
          </a:p>
          <a:p>
            <a:endParaRPr lang="it-IT" dirty="0"/>
          </a:p>
        </p:txBody>
      </p:sp>
      <p:sp>
        <p:nvSpPr>
          <p:cNvPr id="4" name="Segnaposto numero diapositiva 3"/>
          <p:cNvSpPr>
            <a:spLocks noGrp="1"/>
          </p:cNvSpPr>
          <p:nvPr>
            <p:ph type="sldNum" sz="quarter" idx="10"/>
          </p:nvPr>
        </p:nvSpPr>
        <p:spPr/>
        <p:txBody>
          <a:bodyPr/>
          <a:lstStyle/>
          <a:p>
            <a:fld id="{1B86CBB2-30E6-4493-97F1-00CBB923FB50}" type="slidenum">
              <a:rPr lang="it-IT" smtClean="0"/>
              <a:pPr/>
              <a:t>11</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immagine diapositiva 1"/>
          <p:cNvSpPr>
            <a:spLocks noGrp="1" noRot="1" noChangeAspect="1" noTextEdit="1"/>
          </p:cNvSpPr>
          <p:nvPr>
            <p:ph type="sldImg"/>
          </p:nvPr>
        </p:nvSpPr>
        <p:spPr>
          <a:ln/>
        </p:spPr>
      </p:sp>
      <p:sp>
        <p:nvSpPr>
          <p:cNvPr id="31747" name="Segnaposto note 2"/>
          <p:cNvSpPr>
            <a:spLocks noGrp="1"/>
          </p:cNvSpPr>
          <p:nvPr>
            <p:ph type="body" idx="1"/>
          </p:nvPr>
        </p:nvSpPr>
        <p:spPr>
          <a:noFill/>
          <a:ln/>
        </p:spPr>
        <p:txBody>
          <a:bodyPr/>
          <a:lstStyle/>
          <a:p>
            <a:endParaRPr lang="it-IT" smtClean="0"/>
          </a:p>
        </p:txBody>
      </p:sp>
      <p:sp>
        <p:nvSpPr>
          <p:cNvPr id="31748" name="Segnaposto numero diapositiva 3"/>
          <p:cNvSpPr txBox="1">
            <a:spLocks noGrp="1"/>
          </p:cNvSpPr>
          <p:nvPr/>
        </p:nvSpPr>
        <p:spPr bwMode="auto">
          <a:xfrm>
            <a:off x="3850877" y="9429055"/>
            <a:ext cx="2945245" cy="496019"/>
          </a:xfrm>
          <a:prstGeom prst="rect">
            <a:avLst/>
          </a:prstGeom>
          <a:noFill/>
          <a:ln w="9525">
            <a:noFill/>
            <a:miter lim="800000"/>
            <a:headEnd/>
            <a:tailEnd/>
          </a:ln>
        </p:spPr>
        <p:txBody>
          <a:bodyPr lIns="92123" tIns="46062" rIns="92123" bIns="46062" anchor="b"/>
          <a:lstStyle/>
          <a:p>
            <a:pPr algn="r" defTabSz="920421" eaLnBrk="0" hangingPunct="0"/>
            <a:fld id="{EF475113-C0EC-4A82-89EB-D30ED155F3DB}" type="slidenum">
              <a:rPr lang="it-IT" sz="1200" b="0">
                <a:solidFill>
                  <a:srgbClr val="000000"/>
                </a:solidFill>
                <a:latin typeface="Calibri" pitchFamily="34" charset="0"/>
              </a:rPr>
              <a:pPr algn="r" defTabSz="920421" eaLnBrk="0" hangingPunct="0"/>
              <a:t>12</a:t>
            </a:fld>
            <a:endParaRPr lang="it-IT" sz="1200" b="0" dirty="0">
              <a:solidFill>
                <a:srgbClr val="000000"/>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914326" eaLnBrk="1" fontAlgn="auto" hangingPunct="1">
              <a:spcBef>
                <a:spcPts val="0"/>
              </a:spcBef>
              <a:spcAft>
                <a:spcPts val="0"/>
              </a:spcAft>
              <a:defRPr/>
            </a:pPr>
            <a:r>
              <a:rPr lang="it-IT" dirty="0" smtClean="0">
                <a:solidFill>
                  <a:schemeClr val="tx2"/>
                </a:solidFill>
                <a:latin typeface="Palatino Linotype" pitchFamily="18" charset="0"/>
              </a:rPr>
              <a:t>Il Gruppo di Optoelettronica da diversi anni lavora nell’ambito della </a:t>
            </a:r>
            <a:r>
              <a:rPr lang="it-IT" b="1" i="1" dirty="0" err="1" smtClean="0">
                <a:solidFill>
                  <a:schemeClr val="tx2"/>
                </a:solidFill>
                <a:effectLst>
                  <a:outerShdw blurRad="38100" dist="38100" dir="2700000" algn="tl">
                    <a:srgbClr val="000000">
                      <a:alpha val="43137"/>
                    </a:srgbClr>
                  </a:outerShdw>
                </a:effectLst>
                <a:latin typeface="Palatino Linotype" pitchFamily="18" charset="0"/>
              </a:rPr>
              <a:t>sensoristica</a:t>
            </a:r>
            <a:r>
              <a:rPr lang="it-IT" b="1" i="1" dirty="0" smtClean="0">
                <a:solidFill>
                  <a:schemeClr val="tx2"/>
                </a:solidFill>
                <a:effectLst>
                  <a:outerShdw blurRad="38100" dist="38100" dir="2700000" algn="tl">
                    <a:srgbClr val="000000">
                      <a:alpha val="43137"/>
                    </a:srgbClr>
                  </a:outerShdw>
                </a:effectLst>
                <a:latin typeface="Palatino Linotype" pitchFamily="18" charset="0"/>
              </a:rPr>
              <a:t> e delle nanotecnologie</a:t>
            </a:r>
            <a:r>
              <a:rPr lang="it-IT" dirty="0" smtClean="0">
                <a:solidFill>
                  <a:schemeClr val="tx2"/>
                </a:solidFill>
                <a:latin typeface="Palatino Linotype" pitchFamily="18" charset="0"/>
              </a:rPr>
              <a:t> in stretta collaborazione sia con </a:t>
            </a:r>
            <a:r>
              <a:rPr lang="it-IT" b="1" i="1" dirty="0" smtClean="0">
                <a:solidFill>
                  <a:schemeClr val="tx2"/>
                </a:solidFill>
                <a:latin typeface="Palatino Linotype" pitchFamily="18" charset="0"/>
              </a:rPr>
              <a:t>il mondo industriale </a:t>
            </a:r>
            <a:r>
              <a:rPr lang="it-IT" dirty="0" smtClean="0">
                <a:solidFill>
                  <a:schemeClr val="tx2"/>
                </a:solidFill>
                <a:latin typeface="Palatino Linotype" pitchFamily="18" charset="0"/>
              </a:rPr>
              <a:t>che con prestigiosi </a:t>
            </a:r>
            <a:r>
              <a:rPr lang="it-IT" b="1" i="1" dirty="0" smtClean="0">
                <a:solidFill>
                  <a:schemeClr val="tx2"/>
                </a:solidFill>
                <a:effectLst>
                  <a:outerShdw blurRad="38100" dist="38100" dir="2700000" algn="tl">
                    <a:srgbClr val="000000">
                      <a:alpha val="43137"/>
                    </a:srgbClr>
                  </a:outerShdw>
                </a:effectLst>
                <a:latin typeface="Palatino Linotype" pitchFamily="18" charset="0"/>
              </a:rPr>
              <a:t>enti di ricerca</a:t>
            </a:r>
            <a:r>
              <a:rPr lang="it-IT" dirty="0" smtClean="0">
                <a:solidFill>
                  <a:schemeClr val="tx2"/>
                </a:solidFill>
                <a:latin typeface="Palatino Linotype" pitchFamily="18" charset="0"/>
              </a:rPr>
              <a:t> (nazionali ed internazionali).</a:t>
            </a:r>
          </a:p>
          <a:p>
            <a:endParaRPr lang="it-IT" dirty="0"/>
          </a:p>
        </p:txBody>
      </p:sp>
      <p:sp>
        <p:nvSpPr>
          <p:cNvPr id="4" name="Segnaposto numero diapositiva 3"/>
          <p:cNvSpPr>
            <a:spLocks noGrp="1"/>
          </p:cNvSpPr>
          <p:nvPr>
            <p:ph type="sldNum" sz="quarter" idx="10"/>
          </p:nvPr>
        </p:nvSpPr>
        <p:spPr/>
        <p:txBody>
          <a:bodyPr/>
          <a:lstStyle/>
          <a:p>
            <a:fld id="{1B86CBB2-30E6-4493-97F1-00CBB923FB50}" type="slidenum">
              <a:rPr lang="it-IT" smtClean="0"/>
              <a:pPr/>
              <a:t>13</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Vuota">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dirty="0" smtClean="0"/>
              <a:t>Fare clic per modificare lo stile del titolo</a:t>
            </a:r>
            <a:endParaRPr lang="en-US" dirty="0"/>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A6BA235-C3E1-4AE9-A7C4-842F8D6F5A7F}" type="datetimeFigureOut">
              <a:rPr lang="it-IT"/>
              <a:pPr>
                <a:defRPr/>
              </a:pPr>
              <a:t>24/09/2014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4F28FBA-B8B8-4080-8499-362588BC8C29}" type="slidenum">
              <a:rPr lang="it-IT"/>
              <a:pPr>
                <a:defRPr/>
              </a:pPr>
              <a:t>‹#›</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8F35DA0-5A8A-4A21-89C2-D0EEA5977BBA}" type="datetimeFigureOut">
              <a:rPr lang="it-IT"/>
              <a:pPr>
                <a:defRPr/>
              </a:pPr>
              <a:t>24/09/2014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01ADFAD-9179-4AFE-9B69-6CC996FE153B}" type="slidenum">
              <a:rPr lang="it-IT"/>
              <a:pPr>
                <a:defRPr/>
              </a:pPr>
              <a:t>‹#›</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036060C-E132-43A0-A14F-3B4760B0AE6B}" type="datetimeFigureOut">
              <a:rPr lang="it-IT"/>
              <a:pPr>
                <a:defRPr/>
              </a:pPr>
              <a:t>24/09/2014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C831E15-AA03-4816-A015-78AD9B8882E9}" type="slidenum">
              <a:rPr lang="it-IT"/>
              <a:pPr>
                <a:defRPr/>
              </a:pPr>
              <a:t>‹#›</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54B2B5C-93E9-471D-A807-E7894D44E556}" type="datetimeFigureOut">
              <a:rPr lang="it-IT"/>
              <a:pPr>
                <a:defRPr/>
              </a:pPr>
              <a:t>24/09/2014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5398526-E8D0-42CE-8ACE-88CBA7FB940A}" type="slidenum">
              <a:rPr lang="it-IT"/>
              <a:pPr>
                <a:defRPr/>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333AF8B-F83C-4D13-A4CE-B0401CA0D604}" type="datetimeFigureOut">
              <a:rPr lang="it-IT"/>
              <a:pPr>
                <a:defRPr/>
              </a:pPr>
              <a:t>24/09/2014</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03BC681-E65E-47D9-8370-904AA372E8EF}" type="slidenum">
              <a:rPr lang="it-IT"/>
              <a:pPr>
                <a:defRPr/>
              </a:pPr>
              <a:t>‹#›</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FC4F98F-2B3B-438D-BDBC-A340249C5AC0}" type="datetimeFigureOut">
              <a:rPr lang="it-IT"/>
              <a:pPr>
                <a:defRPr/>
              </a:pPr>
              <a:t>24/09/2014</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3252D69-E50F-4F7D-B701-DA6FC2205AF9}" type="slidenum">
              <a:rPr lang="it-IT"/>
              <a:pPr>
                <a:defRPr/>
              </a:pPr>
              <a:t>‹#›</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C76407C-9004-4C81-9169-94133512CAB0}" type="datetimeFigureOut">
              <a:rPr lang="it-IT"/>
              <a:pPr>
                <a:defRPr/>
              </a:pPr>
              <a:t>24/09/2014</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6415D4BC-19F0-473C-AA16-B73039094A44}" type="slidenum">
              <a:rPr lang="it-IT"/>
              <a:pPr>
                <a:defRPr/>
              </a:pPr>
              <a:t>‹#›</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E63842B-F545-47F9-8B9E-45CF67215068}" type="datetimeFigureOut">
              <a:rPr lang="it-IT"/>
              <a:pPr>
                <a:defRPr/>
              </a:pPr>
              <a:t>24/09/2014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771EF8A-4FA5-4D86-9161-13CDCB5AAF1F}" type="slidenum">
              <a:rPr lang="it-IT"/>
              <a:pPr>
                <a:defRPr/>
              </a:pPr>
              <a:t>‹#›</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64CCA6C-69A9-449C-A9F4-77F64551E9D1}" type="datetimeFigureOut">
              <a:rPr lang="it-IT"/>
              <a:pPr>
                <a:defRPr/>
              </a:pPr>
              <a:t>24/09/2014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E0C4994-D9A5-4692-B19E-49EB5B5B1780}" type="slidenum">
              <a:rPr lang="it-IT"/>
              <a:pPr>
                <a:defRPr/>
              </a:pPr>
              <a:t>‹#›</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61840A6-BE30-4FF8-B96B-B6FA9BF306F1}" type="datetimeFigureOut">
              <a:rPr lang="it-IT"/>
              <a:pPr>
                <a:defRPr/>
              </a:pPr>
              <a:t>24/09/2014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6E35B61-DB98-480F-9DDC-5246DF377208}" type="slidenum">
              <a:rPr lang="it-IT"/>
              <a:pPr>
                <a:defRPr/>
              </a:pPr>
              <a:t>‹#›</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CB4CFD3-C04D-46CC-BAE5-42AE1E6BFD36}" type="datetimeFigureOut">
              <a:rPr lang="it-IT"/>
              <a:pPr>
                <a:defRPr/>
              </a:pPr>
              <a:t>24/09/2014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19FEC35-3400-48BE-A7D1-90665BB979A6}" type="slidenum">
              <a:rPr lang="it-IT"/>
              <a:pPr>
                <a:defRPr/>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8370" name="Rectangle 2"/>
          <p:cNvSpPr>
            <a:spLocks noChangeArrowheads="1"/>
          </p:cNvSpPr>
          <p:nvPr/>
        </p:nvSpPr>
        <p:spPr bwMode="auto">
          <a:xfrm>
            <a:off x="0" y="7938"/>
            <a:ext cx="9140825" cy="2160587"/>
          </a:xfrm>
          <a:prstGeom prst="rect">
            <a:avLst/>
          </a:prstGeom>
          <a:gradFill rotWithShape="1">
            <a:gsLst>
              <a:gs pos="0">
                <a:srgbClr val="375C93"/>
              </a:gs>
              <a:gs pos="100000">
                <a:schemeClr val="bg1"/>
              </a:gs>
            </a:gsLst>
            <a:lin ang="5400000" scaled="1"/>
          </a:gradFill>
          <a:ln w="12700">
            <a:noFill/>
            <a:miter lim="800000"/>
            <a:headEnd/>
            <a:tailEnd/>
          </a:ln>
          <a:effectLst/>
        </p:spPr>
        <p:txBody>
          <a:bodyPr wrap="none" anchor="ctr"/>
          <a:lstStyle/>
          <a:p>
            <a:pPr algn="ctr" eaLnBrk="0" hangingPunct="0">
              <a:defRPr/>
            </a:pPr>
            <a:endParaRPr lang="it-IT" sz="4400" b="0">
              <a:solidFill>
                <a:srgbClr val="0000B6"/>
              </a:solidFill>
              <a:latin typeface="Book Antiqua" pitchFamily="18" charset="0"/>
            </a:endParaRPr>
          </a:p>
        </p:txBody>
      </p:sp>
      <p:sp>
        <p:nvSpPr>
          <p:cNvPr id="698371" name="Text Box 3"/>
          <p:cNvSpPr txBox="1">
            <a:spLocks noChangeArrowheads="1"/>
          </p:cNvSpPr>
          <p:nvPr/>
        </p:nvSpPr>
        <p:spPr bwMode="auto">
          <a:xfrm>
            <a:off x="757238" y="200025"/>
            <a:ext cx="5002212" cy="635000"/>
          </a:xfrm>
          <a:prstGeom prst="rect">
            <a:avLst/>
          </a:prstGeom>
          <a:noFill/>
          <a:ln w="9525">
            <a:noFill/>
            <a:miter lim="800000"/>
            <a:headEnd/>
            <a:tailEnd/>
          </a:ln>
          <a:effectLst/>
        </p:spPr>
        <p:txBody>
          <a:bodyPr>
            <a:spAutoFit/>
          </a:bodyPr>
          <a:lstStyle/>
          <a:p>
            <a:pPr algn="ctr" eaLnBrk="0" hangingPunct="0">
              <a:spcBef>
                <a:spcPct val="20000"/>
              </a:spcBef>
              <a:defRPr/>
            </a:pPr>
            <a:r>
              <a:rPr lang="en-US" dirty="0">
                <a:solidFill>
                  <a:schemeClr val="bg1"/>
                </a:solidFill>
                <a:effectLst>
                  <a:outerShdw blurRad="38100" dist="38100" dir="2700000" algn="tl">
                    <a:srgbClr val="000000">
                      <a:alpha val="43137"/>
                    </a:srgbClr>
                  </a:outerShdw>
                </a:effectLst>
                <a:latin typeface="Times New Roman" pitchFamily="18" charset="0"/>
              </a:rPr>
              <a:t>Optoelectronic Division,  Engineering Department</a:t>
            </a:r>
          </a:p>
          <a:p>
            <a:pPr algn="ctr" eaLnBrk="0" hangingPunct="0">
              <a:spcBef>
                <a:spcPct val="20000"/>
              </a:spcBef>
              <a:defRPr/>
            </a:pPr>
            <a:r>
              <a:rPr lang="en-US" dirty="0">
                <a:solidFill>
                  <a:schemeClr val="bg1"/>
                </a:solidFill>
                <a:effectLst>
                  <a:outerShdw blurRad="38100" dist="38100" dir="2700000" algn="tl">
                    <a:srgbClr val="000000">
                      <a:alpha val="43137"/>
                    </a:srgbClr>
                  </a:outerShdw>
                </a:effectLst>
                <a:latin typeface="Times New Roman" pitchFamily="18" charset="0"/>
              </a:rPr>
              <a:t>University of Sannio, Benevento (Italy)</a:t>
            </a:r>
            <a:endParaRPr lang="en-US" b="0" dirty="0">
              <a:solidFill>
                <a:schemeClr val="bg1"/>
              </a:solidFill>
              <a:effectLst>
                <a:outerShdw blurRad="38100" dist="38100" dir="2700000" algn="tl">
                  <a:srgbClr val="000000">
                    <a:alpha val="43137"/>
                  </a:srgbClr>
                </a:outerShdw>
              </a:effectLst>
              <a:latin typeface="Times New Roman" pitchFamily="18" charset="0"/>
            </a:endParaRPr>
          </a:p>
        </p:txBody>
      </p:sp>
      <p:pic>
        <p:nvPicPr>
          <p:cNvPr id="74756" name="Picture 4"/>
          <p:cNvPicPr>
            <a:picLocks noChangeAspect="1" noChangeArrowheads="1"/>
          </p:cNvPicPr>
          <p:nvPr/>
        </p:nvPicPr>
        <p:blipFill>
          <a:blip r:embed="rId17" cstate="print"/>
          <a:srcRect/>
          <a:stretch>
            <a:fillRect/>
          </a:stretch>
        </p:blipFill>
        <p:spPr bwMode="auto">
          <a:xfrm>
            <a:off x="328613" y="30163"/>
            <a:ext cx="685800" cy="900112"/>
          </a:xfrm>
          <a:prstGeom prst="rect">
            <a:avLst/>
          </a:prstGeom>
          <a:noFill/>
          <a:ln w="12700" algn="ctr">
            <a:noFill/>
            <a:miter lim="800000"/>
            <a:headEnd/>
            <a:tailEnd/>
          </a:ln>
        </p:spPr>
      </p:pic>
      <p:sp>
        <p:nvSpPr>
          <p:cNvPr id="698374" name="Line 6"/>
          <p:cNvSpPr>
            <a:spLocks noChangeShapeType="1"/>
          </p:cNvSpPr>
          <p:nvPr/>
        </p:nvSpPr>
        <p:spPr bwMode="auto">
          <a:xfrm>
            <a:off x="0" y="981075"/>
            <a:ext cx="9144000" cy="0"/>
          </a:xfrm>
          <a:prstGeom prst="line">
            <a:avLst/>
          </a:prstGeom>
          <a:noFill/>
          <a:ln w="38100" cmpd="dbl">
            <a:solidFill>
              <a:srgbClr val="375C93"/>
            </a:solidFill>
            <a:round/>
            <a:headEnd/>
            <a:tailEnd/>
          </a:ln>
          <a:effectLst/>
        </p:spPr>
        <p:txBody>
          <a:bodyPr>
            <a:spAutoFit/>
          </a:bodyPr>
          <a:lstStyle/>
          <a:p>
            <a:pPr eaLnBrk="0" hangingPunct="0">
              <a:defRPr/>
            </a:pPr>
            <a:endParaRPr lang="it-IT">
              <a:latin typeface="Arial" charset="0"/>
            </a:endParaRPr>
          </a:p>
        </p:txBody>
      </p:sp>
      <p:pic>
        <p:nvPicPr>
          <p:cNvPr id="7" name="Picture 11" descr="C:\Users\Marco\Desktop\Dropbox\Presentazioni Cutolo\Logo gruppo\logo opto mod.png"/>
          <p:cNvPicPr>
            <a:picLocks noChangeAspect="1" noChangeArrowheads="1"/>
          </p:cNvPicPr>
          <p:nvPr/>
        </p:nvPicPr>
        <p:blipFill>
          <a:blip r:embed="rId18" cstate="print"/>
          <a:srcRect/>
          <a:stretch>
            <a:fillRect/>
          </a:stretch>
        </p:blipFill>
        <p:spPr bwMode="auto">
          <a:xfrm>
            <a:off x="7401748" y="148841"/>
            <a:ext cx="1670752" cy="723875"/>
          </a:xfrm>
          <a:prstGeom prst="rect">
            <a:avLst/>
          </a:prstGeom>
          <a:noFill/>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94" r:id="rId15"/>
  </p:sldLayoutIdLst>
  <p:transition>
    <p:wipe/>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375C93"/>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rgbClr val="375C93"/>
          </a:solidFill>
          <a:effectLst>
            <a:outerShdw blurRad="38100" dist="38100" dir="2700000" algn="tl">
              <a:srgbClr val="C0C0C0"/>
            </a:outerShdw>
          </a:effectLst>
          <a:latin typeface="Verdana Ref" pitchFamily="34" charset="0"/>
        </a:defRPr>
      </a:lvl2pPr>
      <a:lvl3pPr algn="l" rtl="0" eaLnBrk="0" fontAlgn="base" hangingPunct="0">
        <a:spcBef>
          <a:spcPct val="0"/>
        </a:spcBef>
        <a:spcAft>
          <a:spcPct val="0"/>
        </a:spcAft>
        <a:defRPr sz="3200" b="1">
          <a:solidFill>
            <a:srgbClr val="375C93"/>
          </a:solidFill>
          <a:effectLst>
            <a:outerShdw blurRad="38100" dist="38100" dir="2700000" algn="tl">
              <a:srgbClr val="C0C0C0"/>
            </a:outerShdw>
          </a:effectLst>
          <a:latin typeface="Verdana Ref" pitchFamily="34" charset="0"/>
        </a:defRPr>
      </a:lvl3pPr>
      <a:lvl4pPr algn="l" rtl="0" eaLnBrk="0" fontAlgn="base" hangingPunct="0">
        <a:spcBef>
          <a:spcPct val="0"/>
        </a:spcBef>
        <a:spcAft>
          <a:spcPct val="0"/>
        </a:spcAft>
        <a:defRPr sz="3200" b="1">
          <a:solidFill>
            <a:srgbClr val="375C93"/>
          </a:solidFill>
          <a:effectLst>
            <a:outerShdw blurRad="38100" dist="38100" dir="2700000" algn="tl">
              <a:srgbClr val="C0C0C0"/>
            </a:outerShdw>
          </a:effectLst>
          <a:latin typeface="Verdana Ref" pitchFamily="34" charset="0"/>
        </a:defRPr>
      </a:lvl4pPr>
      <a:lvl5pPr algn="l" rtl="0" eaLnBrk="0" fontAlgn="base" hangingPunct="0">
        <a:spcBef>
          <a:spcPct val="0"/>
        </a:spcBef>
        <a:spcAft>
          <a:spcPct val="0"/>
        </a:spcAft>
        <a:defRPr sz="3200" b="1">
          <a:solidFill>
            <a:srgbClr val="375C93"/>
          </a:solidFill>
          <a:effectLst>
            <a:outerShdw blurRad="38100" dist="38100" dir="2700000" algn="tl">
              <a:srgbClr val="C0C0C0"/>
            </a:outerShdw>
          </a:effectLst>
          <a:latin typeface="Verdana Ref" pitchFamily="34" charset="0"/>
        </a:defRPr>
      </a:lvl5pPr>
      <a:lvl6pPr marL="457200" algn="l" rtl="0" eaLnBrk="0" fontAlgn="base" hangingPunct="0">
        <a:spcBef>
          <a:spcPct val="0"/>
        </a:spcBef>
        <a:spcAft>
          <a:spcPct val="0"/>
        </a:spcAft>
        <a:defRPr sz="3200" b="1">
          <a:solidFill>
            <a:srgbClr val="375C93"/>
          </a:solidFill>
          <a:effectLst>
            <a:outerShdw blurRad="38100" dist="38100" dir="2700000" algn="tl">
              <a:srgbClr val="C0C0C0"/>
            </a:outerShdw>
          </a:effectLst>
          <a:latin typeface="Verdana Ref" pitchFamily="34" charset="0"/>
        </a:defRPr>
      </a:lvl6pPr>
      <a:lvl7pPr marL="914400" algn="l" rtl="0" eaLnBrk="0" fontAlgn="base" hangingPunct="0">
        <a:spcBef>
          <a:spcPct val="0"/>
        </a:spcBef>
        <a:spcAft>
          <a:spcPct val="0"/>
        </a:spcAft>
        <a:defRPr sz="3200" b="1">
          <a:solidFill>
            <a:srgbClr val="375C93"/>
          </a:solidFill>
          <a:effectLst>
            <a:outerShdw blurRad="38100" dist="38100" dir="2700000" algn="tl">
              <a:srgbClr val="C0C0C0"/>
            </a:outerShdw>
          </a:effectLst>
          <a:latin typeface="Verdana Ref" pitchFamily="34" charset="0"/>
        </a:defRPr>
      </a:lvl7pPr>
      <a:lvl8pPr marL="1371600" algn="l" rtl="0" eaLnBrk="0" fontAlgn="base" hangingPunct="0">
        <a:spcBef>
          <a:spcPct val="0"/>
        </a:spcBef>
        <a:spcAft>
          <a:spcPct val="0"/>
        </a:spcAft>
        <a:defRPr sz="3200" b="1">
          <a:solidFill>
            <a:srgbClr val="375C93"/>
          </a:solidFill>
          <a:effectLst>
            <a:outerShdw blurRad="38100" dist="38100" dir="2700000" algn="tl">
              <a:srgbClr val="C0C0C0"/>
            </a:outerShdw>
          </a:effectLst>
          <a:latin typeface="Verdana Ref" pitchFamily="34" charset="0"/>
        </a:defRPr>
      </a:lvl8pPr>
      <a:lvl9pPr marL="1828800" algn="l" rtl="0" eaLnBrk="0" fontAlgn="base" hangingPunct="0">
        <a:spcBef>
          <a:spcPct val="0"/>
        </a:spcBef>
        <a:spcAft>
          <a:spcPct val="0"/>
        </a:spcAft>
        <a:defRPr sz="3200" b="1">
          <a:solidFill>
            <a:srgbClr val="375C93"/>
          </a:solidFill>
          <a:effectLst>
            <a:outerShdw blurRad="38100" dist="38100" dir="2700000" algn="tl">
              <a:srgbClr val="C0C0C0"/>
            </a:outerShdw>
          </a:effectLst>
          <a:latin typeface="Verdana Ref"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q"/>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200">
          <a:solidFill>
            <a:schemeClr val="tx1"/>
          </a:solidFill>
          <a:latin typeface="+mn-lt"/>
        </a:defRPr>
      </a:lvl3pPr>
      <a:lvl4pPr marL="1600200" indent="-228600" algn="l" rtl="0" eaLnBrk="0" fontAlgn="base" hangingPunct="0">
        <a:spcBef>
          <a:spcPct val="20000"/>
        </a:spcBef>
        <a:spcAft>
          <a:spcPct val="0"/>
        </a:spcAft>
        <a:buClr>
          <a:srgbClr val="FC9D1E"/>
        </a:buClr>
        <a:buSzPct val="65000"/>
        <a:buFont typeface="Monotype Sorts"/>
        <a:buChar char="l"/>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Font typeface="Times New Roman" pitchFamily="18" charset="0"/>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SzPct val="100000"/>
        <a:buFont typeface="Times New Roman" pitchFamily="18" charset="0"/>
        <a:buChar char="»"/>
        <a:defRPr>
          <a:solidFill>
            <a:schemeClr val="tx1"/>
          </a:solidFill>
          <a:latin typeface="+mn-lt"/>
        </a:defRPr>
      </a:lvl6pPr>
      <a:lvl7pPr marL="2971800" indent="-228600" algn="l" rtl="0" eaLnBrk="0" fontAlgn="base" hangingPunct="0">
        <a:spcBef>
          <a:spcPct val="20000"/>
        </a:spcBef>
        <a:spcAft>
          <a:spcPct val="0"/>
        </a:spcAft>
        <a:buClr>
          <a:schemeClr val="tx1"/>
        </a:buClr>
        <a:buSzPct val="100000"/>
        <a:buFont typeface="Times New Roman" pitchFamily="18" charset="0"/>
        <a:buChar char="»"/>
        <a:defRPr>
          <a:solidFill>
            <a:schemeClr val="tx1"/>
          </a:solidFill>
          <a:latin typeface="+mn-lt"/>
        </a:defRPr>
      </a:lvl7pPr>
      <a:lvl8pPr marL="3429000" indent="-228600" algn="l" rtl="0" eaLnBrk="0" fontAlgn="base" hangingPunct="0">
        <a:spcBef>
          <a:spcPct val="20000"/>
        </a:spcBef>
        <a:spcAft>
          <a:spcPct val="0"/>
        </a:spcAft>
        <a:buClr>
          <a:schemeClr val="tx1"/>
        </a:buClr>
        <a:buSzPct val="100000"/>
        <a:buFont typeface="Times New Roman" pitchFamily="18" charset="0"/>
        <a:buChar char="»"/>
        <a:defRPr>
          <a:solidFill>
            <a:schemeClr val="tx1"/>
          </a:solidFill>
          <a:latin typeface="+mn-lt"/>
        </a:defRPr>
      </a:lvl8pPr>
      <a:lvl9pPr marL="3886200" indent="-228600" algn="l" rtl="0" eaLnBrk="0" fontAlgn="base" hangingPunct="0">
        <a:spcBef>
          <a:spcPct val="20000"/>
        </a:spcBef>
        <a:spcAft>
          <a:spcPct val="0"/>
        </a:spcAft>
        <a:buClr>
          <a:schemeClr val="tx1"/>
        </a:buClr>
        <a:buSzPct val="100000"/>
        <a:buFont typeface="Times New Roman" pitchFamily="18" charset="0"/>
        <a:buChar char="»"/>
        <a:defRPr>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charset="0"/>
              </a:defRPr>
            </a:lvl1pPr>
          </a:lstStyle>
          <a:p>
            <a:pPr>
              <a:defRPr/>
            </a:pPr>
            <a:fld id="{FBDA704A-366C-411B-A7E2-A3A4EAFA9371}" type="datetimeFigureOut">
              <a:rPr lang="it-IT"/>
              <a:pPr>
                <a:defRPr/>
              </a:pPr>
              <a:t>24/09/2014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charset="0"/>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charset="0"/>
              </a:defRPr>
            </a:lvl1pPr>
          </a:lstStyle>
          <a:p>
            <a:pPr>
              <a:defRPr/>
            </a:pPr>
            <a:fld id="{29E6718C-7B25-4716-8144-F068DAD840B8}"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nationalsymposium.com/link%20here" TargetMode="Externa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4.emf"/><Relationship Id="rId7"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11.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png"/><Relationship Id="rId7" Type="http://schemas.openxmlformats.org/officeDocument/2006/relationships/image" Target="../media/image72.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76.emf"/></Relationships>
</file>

<file path=ppt/slides/_rels/slide1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2.pn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emf"/></Relationships>
</file>

<file path=ppt/slides/_rels/slide1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9.emf"/><Relationship Id="rId4" Type="http://schemas.openxmlformats.org/officeDocument/2006/relationships/image" Target="../media/image88.emf"/></Relationships>
</file>

<file path=ppt/slides/_rels/slide18.xml.rels><?xml version="1.0" encoding="UTF-8" standalone="yes"?>
<Relationships xmlns="http://schemas.openxmlformats.org/package/2006/relationships"><Relationship Id="rId3" Type="http://schemas.openxmlformats.org/officeDocument/2006/relationships/image" Target="../media/image90.emf"/><Relationship Id="rId7" Type="http://schemas.openxmlformats.org/officeDocument/2006/relationships/image" Target="../media/image94.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9.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96.emf"/><Relationship Id="rId7" Type="http://schemas.openxmlformats.org/officeDocument/2006/relationships/image" Target="../media/image100.emf"/><Relationship Id="rId2" Type="http://schemas.openxmlformats.org/officeDocument/2006/relationships/image" Target="../media/image95.emf"/><Relationship Id="rId1" Type="http://schemas.openxmlformats.org/officeDocument/2006/relationships/slideLayout" Target="../slideLayouts/slideLayout15.xml"/><Relationship Id="rId6" Type="http://schemas.openxmlformats.org/officeDocument/2006/relationships/image" Target="../media/image99.wmf"/><Relationship Id="rId5" Type="http://schemas.openxmlformats.org/officeDocument/2006/relationships/image" Target="../media/image98.emf"/><Relationship Id="rId10" Type="http://schemas.openxmlformats.org/officeDocument/2006/relationships/image" Target="../media/image103.emf"/><Relationship Id="rId4" Type="http://schemas.openxmlformats.org/officeDocument/2006/relationships/image" Target="../media/image97.emf"/><Relationship Id="rId9" Type="http://schemas.openxmlformats.org/officeDocument/2006/relationships/image" Target="../media/image102.emf"/></Relationships>
</file>

<file path=ppt/slides/_rels/slide2.xml.rels><?xml version="1.0" encoding="UTF-8" standalone="yes"?>
<Relationships xmlns="http://schemas.openxmlformats.org/package/2006/relationships"><Relationship Id="rId2" Type="http://schemas.openxmlformats.org/officeDocument/2006/relationships/hyperlink" Target="http://www.nationalsymposium.com/link%20her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13.wmf"/><Relationship Id="rId4" Type="http://schemas.openxmlformats.org/officeDocument/2006/relationships/image" Target="../media/image1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4.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jpeg"/><Relationship Id="rId18" Type="http://schemas.openxmlformats.org/officeDocument/2006/relationships/image" Target="../media/image134.jpeg"/><Relationship Id="rId3" Type="http://schemas.openxmlformats.org/officeDocument/2006/relationships/image" Target="../media/image119.jpeg"/><Relationship Id="rId21" Type="http://schemas.openxmlformats.org/officeDocument/2006/relationships/image" Target="../media/image137.png"/><Relationship Id="rId7" Type="http://schemas.openxmlformats.org/officeDocument/2006/relationships/image" Target="../media/image123.wmf"/><Relationship Id="rId12" Type="http://schemas.openxmlformats.org/officeDocument/2006/relationships/image" Target="../media/image128.jpeg"/><Relationship Id="rId17" Type="http://schemas.openxmlformats.org/officeDocument/2006/relationships/image" Target="../media/image133.jpeg"/><Relationship Id="rId2" Type="http://schemas.openxmlformats.org/officeDocument/2006/relationships/notesSlide" Target="../notesSlides/notesSlide16.xml"/><Relationship Id="rId16" Type="http://schemas.openxmlformats.org/officeDocument/2006/relationships/image" Target="../media/image132.jpeg"/><Relationship Id="rId20" Type="http://schemas.openxmlformats.org/officeDocument/2006/relationships/image" Target="../media/image136.emf"/><Relationship Id="rId1" Type="http://schemas.openxmlformats.org/officeDocument/2006/relationships/slideLayout" Target="../slideLayouts/slideLayout2.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5" Type="http://schemas.openxmlformats.org/officeDocument/2006/relationships/image" Target="../media/image131.jpeg"/><Relationship Id="rId10" Type="http://schemas.openxmlformats.org/officeDocument/2006/relationships/image" Target="../media/image126.jpeg"/><Relationship Id="rId19" Type="http://schemas.openxmlformats.org/officeDocument/2006/relationships/image" Target="../media/image135.emf"/><Relationship Id="rId4" Type="http://schemas.openxmlformats.org/officeDocument/2006/relationships/image" Target="../media/image120.png"/><Relationship Id="rId9" Type="http://schemas.openxmlformats.org/officeDocument/2006/relationships/image" Target="../media/image125.emf"/><Relationship Id="rId14" Type="http://schemas.openxmlformats.org/officeDocument/2006/relationships/image" Target="../media/image130.emf"/></Relationships>
</file>

<file path=ppt/slides/_rels/slide2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0.png"/></Relationships>
</file>

<file path=ppt/slides/_rels/slide2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hyperlink" Target="http://www.springer.com/physics/optics+&amp;+lasers/book/978-3-319-06997-5"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hyperlink" Target="http://www.omicsgroup.com/" TargetMode="External"/><Relationship Id="rId1" Type="http://schemas.openxmlformats.org/officeDocument/2006/relationships/slideLayout" Target="../slideLayouts/slideLayout2.xml"/><Relationship Id="rId4" Type="http://schemas.openxmlformats.org/officeDocument/2006/relationships/hyperlink" Target="http://optics.conferenceseries.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emf"/><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4.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emf"/><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emf"/><Relationship Id="rId9" Type="http://schemas.openxmlformats.org/officeDocument/2006/relationships/image" Target="../media/image39.png"/><Relationship Id="rId14" Type="http://schemas.openxmlformats.org/officeDocument/2006/relationships/image" Target="../media/image44.emf"/><Relationship Id="rId22" Type="http://schemas.openxmlformats.org/officeDocument/2006/relationships/image" Target="../media/image52.png"/><Relationship Id="rId27"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62" y="428604"/>
            <a:ext cx="7772400" cy="898521"/>
          </a:xfrm>
        </p:spPr>
        <p:txBody>
          <a:bodyPr/>
          <a:lstStyle/>
          <a:p>
            <a:pPr algn="ctr"/>
            <a:r>
              <a:rPr lang="en-IN" dirty="0" smtClean="0"/>
              <a:t>About Omics Group</a:t>
            </a:r>
            <a:endParaRPr lang="en-IN" dirty="0"/>
          </a:p>
        </p:txBody>
      </p:sp>
      <p:sp>
        <p:nvSpPr>
          <p:cNvPr id="3" name="Subtitle 2"/>
          <p:cNvSpPr>
            <a:spLocks noGrp="1"/>
          </p:cNvSpPr>
          <p:nvPr>
            <p:ph type="subTitle" idx="1"/>
          </p:nvPr>
        </p:nvSpPr>
        <p:spPr>
          <a:xfrm>
            <a:off x="214282" y="1643050"/>
            <a:ext cx="8715436" cy="4429156"/>
          </a:xfrm>
        </p:spPr>
        <p:txBody>
          <a:bodyPr>
            <a:normAutofit fontScale="92500" lnSpcReduction="10000"/>
          </a:bodyPr>
          <a:lstStyle/>
          <a:p>
            <a:pPr algn="just"/>
            <a:r>
              <a:rPr lang="en-IN" dirty="0">
                <a:solidFill>
                  <a:schemeClr val="tx1"/>
                </a:solidFill>
                <a:cs typeface="Times New Roman" pitchFamily="18" charset="0"/>
                <a:hlinkClick r:id="rId2"/>
              </a:rPr>
              <a:t>OMICS Group</a:t>
            </a:r>
            <a:r>
              <a:rPr lang="en-IN" dirty="0">
                <a:solidFill>
                  <a:schemeClr val="tx1"/>
                </a:solidFill>
                <a:cs typeface="Times New Roman" pitchFamily="18" charset="0"/>
              </a:rPr>
              <a:t> International through its Open Access Initiative is committed to make genuine and reliable contributions to the scientific community. </a:t>
            </a:r>
            <a:r>
              <a:rPr lang="en-IN" dirty="0">
                <a:solidFill>
                  <a:schemeClr val="tx1"/>
                </a:solidFill>
                <a:cs typeface="Times New Roman" pitchFamily="18" charset="0"/>
                <a:hlinkClick r:id="rId2"/>
              </a:rPr>
              <a:t>OMICS Group</a:t>
            </a:r>
            <a:r>
              <a:rPr lang="en-IN" dirty="0">
                <a:solidFill>
                  <a:schemeClr val="tx1"/>
                </a:solidFill>
                <a:cs typeface="Times New Roman" pitchFamily="18" charset="0"/>
              </a:rPr>
              <a:t> hosts over 400 leading-edge peer reviewed Open Access Journals and organize over 300 International Conferences annually all over the world. OMICS Publishing Group journals have over 3 million readers and the fame and success of the same can be attributed to the strong editorial board which contains over 30000 eminent personalities that ensure a rapid, quality and quick review process.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179512" y="3946623"/>
            <a:ext cx="2154267" cy="382477"/>
          </a:xfrm>
          <a:prstGeom prst="rect">
            <a:avLst/>
          </a:prstGeom>
          <a:noFill/>
          <a:ln w="12700">
            <a:noFill/>
            <a:miter lim="800000"/>
            <a:headEnd/>
            <a:tailEnd/>
          </a:ln>
        </p:spPr>
        <p:txBody>
          <a:bodyPr wrap="square">
            <a:spAutoFit/>
          </a:bodyPr>
          <a:lstStyle/>
          <a:p>
            <a:pPr>
              <a:lnSpc>
                <a:spcPct val="150000"/>
              </a:lnSpc>
              <a:spcAft>
                <a:spcPts val="0"/>
              </a:spcAft>
              <a:defRPr/>
            </a:pPr>
            <a:r>
              <a:rPr lang="en-US" sz="1400" dirty="0">
                <a:solidFill>
                  <a:schemeClr val="tx2"/>
                </a:solidFill>
                <a:effectLst>
                  <a:outerShdw blurRad="38100" dist="38100" dir="2700000" algn="tl">
                    <a:srgbClr val="000000">
                      <a:alpha val="43137"/>
                    </a:srgbClr>
                  </a:outerShdw>
                </a:effectLst>
                <a:latin typeface="Palatino Linotype" pitchFamily="18" charset="0"/>
                <a:cs typeface="Times New Roman" pitchFamily="18" charset="0"/>
              </a:rPr>
              <a:t>3) </a:t>
            </a:r>
            <a:r>
              <a:rPr lang="en-US" sz="1400" dirty="0" smtClean="0">
                <a:solidFill>
                  <a:schemeClr val="tx2"/>
                </a:solidFill>
                <a:effectLst>
                  <a:outerShdw blurRad="38100" dist="38100" dir="2700000" algn="tl">
                    <a:srgbClr val="000000">
                      <a:alpha val="43137"/>
                    </a:srgbClr>
                  </a:outerShdw>
                </a:effectLst>
                <a:latin typeface="Palatino Linotype" pitchFamily="18" charset="0"/>
                <a:cs typeface="Times New Roman" pitchFamily="18" charset="0"/>
              </a:rPr>
              <a:t>Overlay deposition</a:t>
            </a:r>
            <a:r>
              <a:rPr lang="en-US" sz="1400" dirty="0">
                <a:solidFill>
                  <a:schemeClr val="tx2"/>
                </a:solidFill>
                <a:effectLst>
                  <a:outerShdw blurRad="38100" dist="38100" dir="2700000" algn="tl">
                    <a:srgbClr val="000000">
                      <a:alpha val="43137"/>
                    </a:srgbClr>
                  </a:outerShdw>
                </a:effectLst>
                <a:latin typeface="Palatino Linotype" pitchFamily="18" charset="0"/>
                <a:cs typeface="Times New Roman" pitchFamily="18" charset="0"/>
              </a:rPr>
              <a:t>	</a:t>
            </a:r>
            <a:endParaRPr lang="en-US" sz="1400" b="0" dirty="0">
              <a:solidFill>
                <a:schemeClr val="tx2"/>
              </a:solidFill>
              <a:effectLst>
                <a:outerShdw blurRad="38100" dist="38100" dir="2700000" algn="tl">
                  <a:srgbClr val="000000">
                    <a:alpha val="43137"/>
                  </a:srgbClr>
                </a:outerShdw>
              </a:effectLst>
              <a:latin typeface="Palatino Linotype" pitchFamily="18" charset="0"/>
              <a:cs typeface="Times New Roman" pitchFamily="18" charset="0"/>
            </a:endParaRPr>
          </a:p>
        </p:txBody>
      </p:sp>
      <p:pic>
        <p:nvPicPr>
          <p:cNvPr id="11" name="Picture 2"/>
          <p:cNvPicPr>
            <a:picLocks noChangeAspect="1" noChangeArrowheads="1"/>
          </p:cNvPicPr>
          <p:nvPr/>
        </p:nvPicPr>
        <p:blipFill>
          <a:blip r:embed="rId3" cstate="print"/>
          <a:srcRect/>
          <a:stretch>
            <a:fillRect/>
          </a:stretch>
        </p:blipFill>
        <p:spPr bwMode="auto">
          <a:xfrm>
            <a:off x="4900617" y="1858941"/>
            <a:ext cx="2532229" cy="1678525"/>
          </a:xfrm>
          <a:prstGeom prst="rect">
            <a:avLst/>
          </a:prstGeom>
          <a:noFill/>
          <a:ln w="9525">
            <a:noFill/>
            <a:miter lim="800000"/>
            <a:headEnd/>
            <a:tailEnd/>
          </a:ln>
        </p:spPr>
      </p:pic>
      <p:grpSp>
        <p:nvGrpSpPr>
          <p:cNvPr id="2" name="Gruppo 17"/>
          <p:cNvGrpSpPr>
            <a:grpSpLocks/>
          </p:cNvGrpSpPr>
          <p:nvPr/>
        </p:nvGrpSpPr>
        <p:grpSpPr bwMode="auto">
          <a:xfrm>
            <a:off x="332830" y="1878663"/>
            <a:ext cx="3598897" cy="1789421"/>
            <a:chOff x="3147993" y="2141406"/>
            <a:chExt cx="3598897" cy="1789421"/>
          </a:xfrm>
        </p:grpSpPr>
        <p:sp>
          <p:nvSpPr>
            <p:cNvPr id="13" name="Rettangolo 12"/>
            <p:cNvSpPr/>
            <p:nvPr/>
          </p:nvSpPr>
          <p:spPr>
            <a:xfrm>
              <a:off x="3151656" y="3638439"/>
              <a:ext cx="3595234" cy="292388"/>
            </a:xfrm>
            <a:prstGeom prst="rect">
              <a:avLst/>
            </a:prstGeom>
          </p:spPr>
          <p:txBody>
            <a:bodyPr wrap="square">
              <a:spAutoFit/>
            </a:bodyPr>
            <a:lstStyle/>
            <a:p>
              <a:pPr>
                <a:lnSpc>
                  <a:spcPct val="130000"/>
                </a:lnSpc>
                <a:defRPr/>
              </a:pPr>
              <a:r>
                <a:rPr lang="en-US" sz="1000" b="0" dirty="0">
                  <a:solidFill>
                    <a:srgbClr val="FF0000"/>
                  </a:solidFill>
                  <a:effectLst>
                    <a:outerShdw blurRad="38100" dist="38100" dir="2700000" algn="tl">
                      <a:srgbClr val="000000">
                        <a:alpha val="43137"/>
                      </a:srgbClr>
                    </a:outerShdw>
                  </a:effectLst>
                  <a:latin typeface="Palatino Linotype" pitchFamily="18" charset="0"/>
                </a:rPr>
                <a:t>100-400nm </a:t>
              </a:r>
              <a:r>
                <a:rPr lang="en-US" sz="1000" b="0" dirty="0">
                  <a:solidFill>
                    <a:srgbClr val="FF0000"/>
                  </a:solidFill>
                  <a:latin typeface="Palatino Linotype" pitchFamily="18" charset="0"/>
                </a:rPr>
                <a:t>thick (ZEP) overlay can be </a:t>
              </a:r>
              <a:r>
                <a:rPr lang="en-US" sz="1000" b="0" dirty="0">
                  <a:solidFill>
                    <a:srgbClr val="FF0000"/>
                  </a:solidFill>
                  <a:effectLst>
                    <a:outerShdw blurRad="38100" dist="38100" dir="2700000" algn="tl">
                      <a:srgbClr val="000000">
                        <a:alpha val="43137"/>
                      </a:srgbClr>
                    </a:outerShdw>
                  </a:effectLst>
                  <a:latin typeface="Palatino Linotype" pitchFamily="18" charset="0"/>
                </a:rPr>
                <a:t>reproducibly</a:t>
              </a:r>
              <a:r>
                <a:rPr lang="en-US" sz="1000" b="0" dirty="0">
                  <a:solidFill>
                    <a:srgbClr val="FF0000"/>
                  </a:solidFill>
                  <a:latin typeface="Palatino Linotype" pitchFamily="18" charset="0"/>
                </a:rPr>
                <a:t> </a:t>
              </a:r>
              <a:r>
                <a:rPr lang="en-US" sz="1000" b="0" dirty="0" smtClean="0">
                  <a:solidFill>
                    <a:srgbClr val="FF0000"/>
                  </a:solidFill>
                  <a:latin typeface="Palatino Linotype" pitchFamily="18" charset="0"/>
                </a:rPr>
                <a:t>obtained</a:t>
              </a:r>
              <a:endParaRPr lang="en-US" sz="1000" b="0" dirty="0">
                <a:solidFill>
                  <a:srgbClr val="FF0000"/>
                </a:solidFill>
                <a:latin typeface="Palatino Linotype" pitchFamily="18" charset="0"/>
              </a:endParaRPr>
            </a:p>
          </p:txBody>
        </p:sp>
        <p:pic>
          <p:nvPicPr>
            <p:cNvPr id="14" name="Picture 1"/>
            <p:cNvPicPr>
              <a:picLocks noChangeAspect="1" noChangeArrowheads="1"/>
            </p:cNvPicPr>
            <p:nvPr/>
          </p:nvPicPr>
          <p:blipFill>
            <a:blip r:embed="rId4" cstate="print"/>
            <a:srcRect/>
            <a:stretch>
              <a:fillRect/>
            </a:stretch>
          </p:blipFill>
          <p:spPr bwMode="auto">
            <a:xfrm>
              <a:off x="3147993" y="2141406"/>
              <a:ext cx="2263806" cy="1426949"/>
            </a:xfrm>
            <a:prstGeom prst="rect">
              <a:avLst/>
            </a:prstGeom>
            <a:noFill/>
            <a:ln w="9525">
              <a:noFill/>
              <a:miter lim="800000"/>
              <a:headEnd/>
              <a:tailEnd/>
            </a:ln>
          </p:spPr>
        </p:pic>
      </p:grpSp>
      <p:pic>
        <p:nvPicPr>
          <p:cNvPr id="15" name="Picture 5"/>
          <p:cNvPicPr>
            <a:picLocks noChangeAspect="1" noChangeArrowheads="1"/>
          </p:cNvPicPr>
          <p:nvPr/>
        </p:nvPicPr>
        <p:blipFill>
          <a:blip r:embed="rId5" cstate="print"/>
          <a:srcRect/>
          <a:stretch>
            <a:fillRect/>
          </a:stretch>
        </p:blipFill>
        <p:spPr bwMode="auto">
          <a:xfrm>
            <a:off x="334726" y="4159260"/>
            <a:ext cx="3941689" cy="1657360"/>
          </a:xfrm>
          <a:prstGeom prst="rect">
            <a:avLst/>
          </a:prstGeom>
          <a:noFill/>
          <a:ln w="9525">
            <a:noFill/>
            <a:miter lim="800000"/>
            <a:headEnd/>
            <a:tailEnd/>
          </a:ln>
        </p:spPr>
      </p:pic>
      <p:sp>
        <p:nvSpPr>
          <p:cNvPr id="16" name="Rettangolo 15"/>
          <p:cNvSpPr/>
          <p:nvPr/>
        </p:nvSpPr>
        <p:spPr>
          <a:xfrm>
            <a:off x="-468560" y="5828225"/>
            <a:ext cx="5367410" cy="292388"/>
          </a:xfrm>
          <a:prstGeom prst="rect">
            <a:avLst/>
          </a:prstGeom>
        </p:spPr>
        <p:txBody>
          <a:bodyPr wrap="square">
            <a:spAutoFit/>
          </a:bodyPr>
          <a:lstStyle/>
          <a:p>
            <a:pPr algn="ctr">
              <a:lnSpc>
                <a:spcPct val="130000"/>
              </a:lnSpc>
              <a:defRPr/>
            </a:pPr>
            <a:r>
              <a:rPr lang="en-US" sz="1000" b="0" dirty="0">
                <a:solidFill>
                  <a:srgbClr val="FF0000"/>
                </a:solidFill>
                <a:effectLst>
                  <a:outerShdw blurRad="38100" dist="38100" dir="2700000" algn="tl">
                    <a:srgbClr val="000000">
                      <a:alpha val="43137"/>
                    </a:srgbClr>
                  </a:outerShdw>
                </a:effectLst>
                <a:latin typeface="Palatino Linotype" pitchFamily="18" charset="0"/>
              </a:rPr>
              <a:t>Different </a:t>
            </a:r>
            <a:r>
              <a:rPr lang="en-US" sz="1000" b="0" dirty="0" smtClean="0">
                <a:solidFill>
                  <a:srgbClr val="FF0000"/>
                </a:solidFill>
                <a:effectLst>
                  <a:outerShdw blurRad="38100" dist="38100" dir="2700000" algn="tl">
                    <a:srgbClr val="000000">
                      <a:alpha val="43137"/>
                    </a:srgbClr>
                  </a:outerShdw>
                </a:effectLst>
                <a:latin typeface="Palatino Linotype" pitchFamily="18" charset="0"/>
              </a:rPr>
              <a:t>materials </a:t>
            </a:r>
            <a:r>
              <a:rPr lang="en-US" sz="1000" b="0" dirty="0">
                <a:solidFill>
                  <a:srgbClr val="FF0000"/>
                </a:solidFill>
                <a:effectLst>
                  <a:outerShdw blurRad="38100" dist="38100" dir="2700000" algn="tl">
                    <a:srgbClr val="000000">
                      <a:alpha val="43137"/>
                    </a:srgbClr>
                  </a:outerShdw>
                </a:effectLst>
                <a:latin typeface="Palatino Linotype" pitchFamily="18" charset="0"/>
              </a:rPr>
              <a:t>(metallic or </a:t>
            </a:r>
            <a:r>
              <a:rPr lang="en-US" sz="1000" b="0" dirty="0" smtClean="0">
                <a:solidFill>
                  <a:srgbClr val="FF0000"/>
                </a:solidFill>
                <a:effectLst>
                  <a:outerShdw blurRad="38100" dist="38100" dir="2700000" algn="tl">
                    <a:srgbClr val="000000">
                      <a:alpha val="43137"/>
                    </a:srgbClr>
                  </a:outerShdw>
                </a:effectLst>
                <a:latin typeface="Palatino Linotype" pitchFamily="18" charset="0"/>
              </a:rPr>
              <a:t>dielectric) </a:t>
            </a:r>
            <a:r>
              <a:rPr lang="en-US" sz="1000" b="0" dirty="0">
                <a:solidFill>
                  <a:srgbClr val="FF0000"/>
                </a:solidFill>
                <a:effectLst>
                  <a:outerShdw blurRad="38100" dist="38100" dir="2700000" algn="tl">
                    <a:srgbClr val="000000">
                      <a:alpha val="43137"/>
                    </a:srgbClr>
                  </a:outerShdw>
                </a:effectLst>
                <a:latin typeface="Palatino Linotype" pitchFamily="18" charset="0"/>
              </a:rPr>
              <a:t>can be easily </a:t>
            </a:r>
            <a:r>
              <a:rPr lang="en-US" sz="1000" b="0" dirty="0" smtClean="0">
                <a:solidFill>
                  <a:srgbClr val="FF0000"/>
                </a:solidFill>
                <a:effectLst>
                  <a:outerShdw blurRad="38100" dist="38100" dir="2700000" algn="tl">
                    <a:srgbClr val="000000">
                      <a:alpha val="43137"/>
                    </a:srgbClr>
                  </a:outerShdw>
                </a:effectLst>
                <a:latin typeface="Palatino Linotype" pitchFamily="18" charset="0"/>
              </a:rPr>
              <a:t>deposited</a:t>
            </a:r>
            <a:endParaRPr lang="en-US" sz="1000" b="0" dirty="0">
              <a:solidFill>
                <a:srgbClr val="FF0000"/>
              </a:solidFill>
              <a:latin typeface="Palatino Linotype" pitchFamily="18" charset="0"/>
            </a:endParaRPr>
          </a:p>
        </p:txBody>
      </p:sp>
      <p:pic>
        <p:nvPicPr>
          <p:cNvPr id="17" name="Picture 1"/>
          <p:cNvPicPr>
            <a:picLocks noChangeAspect="1" noChangeArrowheads="1"/>
          </p:cNvPicPr>
          <p:nvPr/>
        </p:nvPicPr>
        <p:blipFill>
          <a:blip r:embed="rId6" cstate="print"/>
          <a:srcRect/>
          <a:stretch>
            <a:fillRect/>
          </a:stretch>
        </p:blipFill>
        <p:spPr bwMode="auto">
          <a:xfrm>
            <a:off x="2742688" y="2024715"/>
            <a:ext cx="1464182" cy="1355724"/>
          </a:xfrm>
          <a:prstGeom prst="rect">
            <a:avLst/>
          </a:prstGeom>
          <a:noFill/>
          <a:ln w="9525">
            <a:noFill/>
            <a:miter lim="800000"/>
            <a:headEnd/>
            <a:tailEnd/>
          </a:ln>
          <a:effectLst/>
        </p:spPr>
      </p:pic>
      <p:pic>
        <p:nvPicPr>
          <p:cNvPr id="18" name="Picture 3"/>
          <p:cNvPicPr>
            <a:picLocks noChangeAspect="1" noChangeArrowheads="1"/>
          </p:cNvPicPr>
          <p:nvPr/>
        </p:nvPicPr>
        <p:blipFill>
          <a:blip r:embed="rId7" cstate="print"/>
          <a:srcRect l="6000" t="6491" r="14000" b="15623"/>
          <a:stretch>
            <a:fillRect/>
          </a:stretch>
        </p:blipFill>
        <p:spPr bwMode="auto">
          <a:xfrm>
            <a:off x="7383501" y="1968480"/>
            <a:ext cx="1501725" cy="1350662"/>
          </a:xfrm>
          <a:prstGeom prst="rect">
            <a:avLst/>
          </a:prstGeom>
          <a:noFill/>
          <a:ln w="12700" algn="ctr">
            <a:noFill/>
            <a:miter lim="800000"/>
            <a:headEnd/>
            <a:tailEnd/>
          </a:ln>
        </p:spPr>
      </p:pic>
      <p:pic>
        <p:nvPicPr>
          <p:cNvPr id="19" name="Picture 6" descr="LC5R alto09"/>
          <p:cNvPicPr>
            <a:picLocks noChangeAspect="1" noChangeArrowheads="1"/>
          </p:cNvPicPr>
          <p:nvPr/>
        </p:nvPicPr>
        <p:blipFill>
          <a:blip r:embed="rId8" cstate="print"/>
          <a:srcRect/>
          <a:stretch>
            <a:fillRect/>
          </a:stretch>
        </p:blipFill>
        <p:spPr bwMode="auto">
          <a:xfrm>
            <a:off x="7821657" y="3319461"/>
            <a:ext cx="1115679" cy="835848"/>
          </a:xfrm>
          <a:prstGeom prst="rect">
            <a:avLst/>
          </a:prstGeom>
          <a:noFill/>
          <a:ln w="9525">
            <a:noFill/>
            <a:miter lim="800000"/>
            <a:headEnd/>
            <a:tailEnd/>
          </a:ln>
        </p:spPr>
      </p:pic>
      <p:sp>
        <p:nvSpPr>
          <p:cNvPr id="21" name="Rettangolo 20"/>
          <p:cNvSpPr/>
          <p:nvPr/>
        </p:nvSpPr>
        <p:spPr>
          <a:xfrm>
            <a:off x="7875" y="6438171"/>
            <a:ext cx="9144000" cy="276999"/>
          </a:xfrm>
          <a:prstGeom prst="rect">
            <a:avLst/>
          </a:prstGeom>
        </p:spPr>
        <p:txBody>
          <a:bodyPr wrap="square">
            <a:spAutoFit/>
          </a:bodyPr>
          <a:lstStyle/>
          <a:p>
            <a:pPr algn="ctr"/>
            <a:r>
              <a:rPr lang="en-US" sz="1200" dirty="0" smtClean="0">
                <a:latin typeface="Palatino Linotype" pitchFamily="18" charset="0"/>
              </a:rPr>
              <a:t>M. </a:t>
            </a:r>
            <a:r>
              <a:rPr lang="en-US" sz="1200" dirty="0" err="1" smtClean="0">
                <a:latin typeface="Palatino Linotype" pitchFamily="18" charset="0"/>
              </a:rPr>
              <a:t>Consales</a:t>
            </a:r>
            <a:r>
              <a:rPr lang="en-US" sz="1200" dirty="0" smtClean="0">
                <a:latin typeface="Palatino Linotype" pitchFamily="18" charset="0"/>
              </a:rPr>
              <a:t>, A. </a:t>
            </a:r>
            <a:r>
              <a:rPr lang="en-US" sz="1200" dirty="0" err="1" smtClean="0">
                <a:latin typeface="Palatino Linotype" pitchFamily="18" charset="0"/>
              </a:rPr>
              <a:t>Ricciardi</a:t>
            </a:r>
            <a:r>
              <a:rPr lang="en-US" sz="1200" dirty="0" smtClean="0">
                <a:latin typeface="Palatino Linotype" pitchFamily="18" charset="0"/>
              </a:rPr>
              <a:t>, A. </a:t>
            </a:r>
            <a:r>
              <a:rPr lang="en-US" sz="1200" dirty="0" err="1" smtClean="0">
                <a:latin typeface="Palatino Linotype" pitchFamily="18" charset="0"/>
              </a:rPr>
              <a:t>Crescitelli</a:t>
            </a:r>
            <a:r>
              <a:rPr lang="en-US" sz="1200" dirty="0" smtClean="0">
                <a:latin typeface="Palatino Linotype" pitchFamily="18" charset="0"/>
              </a:rPr>
              <a:t>, E. Esposito, A. </a:t>
            </a:r>
            <a:r>
              <a:rPr lang="en-US" sz="1200" dirty="0" err="1" smtClean="0">
                <a:latin typeface="Palatino Linotype" pitchFamily="18" charset="0"/>
              </a:rPr>
              <a:t>Cutolo</a:t>
            </a:r>
            <a:r>
              <a:rPr lang="en-US" sz="1200" dirty="0" smtClean="0">
                <a:latin typeface="Palatino Linotype" pitchFamily="18" charset="0"/>
              </a:rPr>
              <a:t>, A. </a:t>
            </a:r>
            <a:r>
              <a:rPr lang="en-US" sz="1200" dirty="0" err="1" smtClean="0">
                <a:latin typeface="Palatino Linotype" pitchFamily="18" charset="0"/>
              </a:rPr>
              <a:t>Cusano</a:t>
            </a:r>
            <a:r>
              <a:rPr lang="en-US" sz="1200" dirty="0" smtClean="0">
                <a:latin typeface="Palatino Linotype" pitchFamily="18" charset="0"/>
              </a:rPr>
              <a:t>, ACS </a:t>
            </a:r>
            <a:r>
              <a:rPr lang="en-US" sz="1200" dirty="0" err="1" smtClean="0">
                <a:latin typeface="Palatino Linotype" pitchFamily="18" charset="0"/>
              </a:rPr>
              <a:t>Nano</a:t>
            </a:r>
            <a:r>
              <a:rPr lang="en-US" sz="1200" dirty="0" smtClean="0">
                <a:latin typeface="Palatino Linotype" pitchFamily="18" charset="0"/>
              </a:rPr>
              <a:t>, 6 (4), pp 3163–3170 (2012).</a:t>
            </a:r>
            <a:endParaRPr lang="it-IT" sz="1200" dirty="0">
              <a:latin typeface="Palatino Linotype" pitchFamily="18" charset="0"/>
            </a:endParaRPr>
          </a:p>
        </p:txBody>
      </p:sp>
      <p:cxnSp>
        <p:nvCxnSpPr>
          <p:cNvPr id="27" name="Connettore 1 26"/>
          <p:cNvCxnSpPr/>
          <p:nvPr/>
        </p:nvCxnSpPr>
        <p:spPr>
          <a:xfrm rot="5400000" flipH="1" flipV="1">
            <a:off x="7693862" y="2936075"/>
            <a:ext cx="547696" cy="21907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rot="10800000">
            <a:off x="8223301" y="2735254"/>
            <a:ext cx="693749" cy="62072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8" name="Rectangle 74"/>
          <p:cNvSpPr>
            <a:spLocks noChangeArrowheads="1"/>
          </p:cNvSpPr>
          <p:nvPr/>
        </p:nvSpPr>
        <p:spPr bwMode="auto">
          <a:xfrm>
            <a:off x="0" y="944526"/>
            <a:ext cx="9144000" cy="576262"/>
          </a:xfrm>
          <a:prstGeom prst="rect">
            <a:avLst/>
          </a:prstGeom>
          <a:noFill/>
          <a:ln w="9525">
            <a:noFill/>
            <a:miter lim="800000"/>
            <a:headEnd/>
            <a:tailEnd/>
          </a:ln>
        </p:spPr>
        <p:txBody>
          <a:bodyPr anchor="ctr"/>
          <a:lstStyle/>
          <a:p>
            <a:pPr algn="ctr" eaLnBrk="0" hangingPunct="0"/>
            <a:r>
              <a:rPr lang="en-US" sz="2200" cap="all" dirty="0" smtClean="0">
                <a:solidFill>
                  <a:srgbClr val="FF0000"/>
                </a:solidFill>
                <a:latin typeface="Palatino Linotype" pitchFamily="18" charset="0"/>
                <a:cs typeface="Times New Roman" pitchFamily="18" charset="0"/>
              </a:rPr>
              <a:t>EBL Direct writing</a:t>
            </a:r>
            <a:endParaRPr lang="en-US" sz="2200" cap="all" dirty="0">
              <a:solidFill>
                <a:srgbClr val="FF0000"/>
              </a:solidFill>
              <a:latin typeface="Palatino Linotype" pitchFamily="18" charset="0"/>
              <a:cs typeface="Times New Roman" pitchFamily="18" charset="0"/>
            </a:endParaRPr>
          </a:p>
        </p:txBody>
      </p:sp>
      <p:grpSp>
        <p:nvGrpSpPr>
          <p:cNvPr id="69" name="Gruppo 68"/>
          <p:cNvGrpSpPr/>
          <p:nvPr/>
        </p:nvGrpSpPr>
        <p:grpSpPr>
          <a:xfrm>
            <a:off x="4602224" y="4149688"/>
            <a:ext cx="4686300" cy="1979612"/>
            <a:chOff x="431800" y="2889548"/>
            <a:chExt cx="4686300" cy="1979612"/>
          </a:xfrm>
        </p:grpSpPr>
        <p:grpSp>
          <p:nvGrpSpPr>
            <p:cNvPr id="20" name="Gruppo 59"/>
            <p:cNvGrpSpPr>
              <a:grpSpLocks/>
            </p:cNvGrpSpPr>
            <p:nvPr/>
          </p:nvGrpSpPr>
          <p:grpSpPr bwMode="auto">
            <a:xfrm>
              <a:off x="431800" y="2889548"/>
              <a:ext cx="733425" cy="1978025"/>
              <a:chOff x="1835696" y="1598617"/>
              <a:chExt cx="936104" cy="2658287"/>
            </a:xfrm>
          </p:grpSpPr>
          <p:grpSp>
            <p:nvGrpSpPr>
              <p:cNvPr id="22" name="Gruppo 12"/>
              <p:cNvGrpSpPr>
                <a:grpSpLocks/>
              </p:cNvGrpSpPr>
              <p:nvPr/>
            </p:nvGrpSpPr>
            <p:grpSpPr bwMode="auto">
              <a:xfrm>
                <a:off x="1835696" y="2564904"/>
                <a:ext cx="936104" cy="1692000"/>
                <a:chOff x="1979712" y="2564904"/>
                <a:chExt cx="936104" cy="1692000"/>
              </a:xfrm>
            </p:grpSpPr>
            <p:sp>
              <p:nvSpPr>
                <p:cNvPr id="24" name="Cilindro 5"/>
                <p:cNvSpPr/>
                <p:nvPr/>
              </p:nvSpPr>
              <p:spPr>
                <a:xfrm>
                  <a:off x="2386979" y="2571473"/>
                  <a:ext cx="109415" cy="1672630"/>
                </a:xfrm>
                <a:prstGeom prst="can">
                  <a:avLst>
                    <a:gd name="adj" fmla="val 11491"/>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25" name="Cilindro 3"/>
                <p:cNvSpPr/>
                <p:nvPr/>
              </p:nvSpPr>
              <p:spPr>
                <a:xfrm>
                  <a:off x="1979712" y="2548004"/>
                  <a:ext cx="936104" cy="1708900"/>
                </a:xfrm>
                <a:prstGeom prst="can">
                  <a:avLst>
                    <a:gd name="adj" fmla="val 2458"/>
                  </a:avLst>
                </a:prstGeom>
                <a:solidFill>
                  <a:sysClr val="window" lastClr="FFFFFF">
                    <a:lumMod val="75000"/>
                    <a:alpha val="72000"/>
                  </a:sys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grpSp>
          <p:sp>
            <p:nvSpPr>
              <p:cNvPr id="23" name="CasellaDiTesto 49"/>
              <p:cNvSpPr txBox="1">
                <a:spLocks noChangeArrowheads="1"/>
              </p:cNvSpPr>
              <p:nvPr/>
            </p:nvSpPr>
            <p:spPr bwMode="auto">
              <a:xfrm>
                <a:off x="1874194" y="1598617"/>
                <a:ext cx="863161" cy="640514"/>
              </a:xfrm>
              <a:prstGeom prst="rect">
                <a:avLst/>
              </a:prstGeom>
              <a:noFill/>
              <a:ln w="9525">
                <a:noFill/>
                <a:miter lim="800000"/>
                <a:headEnd/>
                <a:tailEnd/>
              </a:ln>
            </p:spPr>
            <p:txBody>
              <a:bodyPr>
                <a:spAutoFit/>
              </a:bodyPr>
              <a:lstStyle/>
              <a:p>
                <a:pPr algn="ctr" defTabSz="1066800" eaLnBrk="0" hangingPunct="0">
                  <a:lnSpc>
                    <a:spcPct val="130000"/>
                  </a:lnSpc>
                </a:pPr>
                <a:r>
                  <a:rPr lang="en-US" sz="1000">
                    <a:solidFill>
                      <a:srgbClr val="000066"/>
                    </a:solidFill>
                    <a:latin typeface="Palatino Linotype" pitchFamily="18" charset="0"/>
                    <a:cs typeface="Times New Roman" pitchFamily="18" charset="0"/>
                  </a:rPr>
                  <a:t>Optical fiber tip</a:t>
                </a:r>
              </a:p>
            </p:txBody>
          </p:sp>
        </p:grpSp>
        <p:grpSp>
          <p:nvGrpSpPr>
            <p:cNvPr id="26" name="Gruppo 58"/>
            <p:cNvGrpSpPr>
              <a:grpSpLocks/>
            </p:cNvGrpSpPr>
            <p:nvPr/>
          </p:nvGrpSpPr>
          <p:grpSpPr bwMode="auto">
            <a:xfrm>
              <a:off x="1381125" y="2889548"/>
              <a:ext cx="1236663" cy="1974850"/>
              <a:chOff x="3047256" y="1598617"/>
              <a:chExt cx="1577320" cy="2655039"/>
            </a:xfrm>
          </p:grpSpPr>
          <p:grpSp>
            <p:nvGrpSpPr>
              <p:cNvPr id="30" name="Gruppo 55"/>
              <p:cNvGrpSpPr>
                <a:grpSpLocks/>
              </p:cNvGrpSpPr>
              <p:nvPr/>
            </p:nvGrpSpPr>
            <p:grpSpPr bwMode="auto">
              <a:xfrm>
                <a:off x="3400440" y="2437780"/>
                <a:ext cx="936104" cy="1815876"/>
                <a:chOff x="3400440" y="2437780"/>
                <a:chExt cx="936104" cy="1815876"/>
              </a:xfrm>
            </p:grpSpPr>
            <p:grpSp>
              <p:nvGrpSpPr>
                <p:cNvPr id="32" name="Gruppo 13"/>
                <p:cNvGrpSpPr>
                  <a:grpSpLocks/>
                </p:cNvGrpSpPr>
                <p:nvPr/>
              </p:nvGrpSpPr>
              <p:grpSpPr bwMode="auto">
                <a:xfrm>
                  <a:off x="3400440" y="2561656"/>
                  <a:ext cx="936104" cy="1692000"/>
                  <a:chOff x="3491880" y="2561656"/>
                  <a:chExt cx="936104" cy="1692000"/>
                </a:xfrm>
              </p:grpSpPr>
              <p:sp>
                <p:nvSpPr>
                  <p:cNvPr id="34" name="Cilindro 6"/>
                  <p:cNvSpPr/>
                  <p:nvPr/>
                </p:nvSpPr>
                <p:spPr>
                  <a:xfrm>
                    <a:off x="3900021" y="2571847"/>
                    <a:ext cx="109339" cy="1669004"/>
                  </a:xfrm>
                  <a:prstGeom prst="can">
                    <a:avLst>
                      <a:gd name="adj" fmla="val 11491"/>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35" name="Cilindro 7"/>
                  <p:cNvSpPr/>
                  <p:nvPr/>
                </p:nvSpPr>
                <p:spPr>
                  <a:xfrm>
                    <a:off x="3491011" y="2550504"/>
                    <a:ext cx="947606" cy="1703152"/>
                  </a:xfrm>
                  <a:prstGeom prst="can">
                    <a:avLst>
                      <a:gd name="adj" fmla="val 2458"/>
                    </a:avLst>
                  </a:prstGeom>
                  <a:solidFill>
                    <a:sysClr val="window" lastClr="FFFFFF">
                      <a:lumMod val="75000"/>
                      <a:alpha val="72000"/>
                    </a:sys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grpSp>
            <p:sp>
              <p:nvSpPr>
                <p:cNvPr id="33" name="Cilindro 32"/>
                <p:cNvSpPr/>
                <p:nvPr/>
              </p:nvSpPr>
              <p:spPr>
                <a:xfrm>
                  <a:off x="3399571" y="2426715"/>
                  <a:ext cx="947606" cy="142996"/>
                </a:xfrm>
                <a:prstGeom prst="can">
                  <a:avLst>
                    <a:gd name="adj" fmla="val 13481"/>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grpSp>
          <p:sp>
            <p:nvSpPr>
              <p:cNvPr id="31" name="CasellaDiTesto 109"/>
              <p:cNvSpPr txBox="1">
                <a:spLocks noChangeArrowheads="1"/>
              </p:cNvSpPr>
              <p:nvPr/>
            </p:nvSpPr>
            <p:spPr bwMode="auto">
              <a:xfrm>
                <a:off x="3047256" y="1598617"/>
                <a:ext cx="1577320" cy="931011"/>
              </a:xfrm>
              <a:prstGeom prst="rect">
                <a:avLst/>
              </a:prstGeom>
              <a:noFill/>
              <a:ln w="9525">
                <a:noFill/>
                <a:miter lim="800000"/>
                <a:headEnd/>
                <a:tailEnd/>
              </a:ln>
            </p:spPr>
            <p:txBody>
              <a:bodyPr>
                <a:spAutoFit/>
              </a:bodyPr>
              <a:lstStyle/>
              <a:p>
                <a:pPr algn="ctr" defTabSz="1066800" eaLnBrk="0" hangingPunct="0">
                  <a:lnSpc>
                    <a:spcPct val="130000"/>
                  </a:lnSpc>
                </a:pPr>
                <a:r>
                  <a:rPr lang="en-US" sz="1000">
                    <a:solidFill>
                      <a:srgbClr val="000066"/>
                    </a:solidFill>
                    <a:latin typeface="Palatino Linotype" pitchFamily="18" charset="0"/>
                    <a:cs typeface="Times New Roman" pitchFamily="18" charset="0"/>
                  </a:rPr>
                  <a:t>ZEP layer deposition </a:t>
                </a:r>
                <a:br>
                  <a:rPr lang="en-US" sz="1000">
                    <a:solidFill>
                      <a:srgbClr val="000066"/>
                    </a:solidFill>
                    <a:latin typeface="Palatino Linotype" pitchFamily="18" charset="0"/>
                    <a:cs typeface="Times New Roman" pitchFamily="18" charset="0"/>
                  </a:rPr>
                </a:br>
                <a:endParaRPr lang="en-US" sz="1000">
                  <a:solidFill>
                    <a:srgbClr val="000066"/>
                  </a:solidFill>
                  <a:latin typeface="Palatino Linotype" pitchFamily="18" charset="0"/>
                </a:endParaRPr>
              </a:p>
            </p:txBody>
          </p:sp>
        </p:grpSp>
        <p:grpSp>
          <p:nvGrpSpPr>
            <p:cNvPr id="36" name="Gruppo 57"/>
            <p:cNvGrpSpPr>
              <a:grpSpLocks/>
            </p:cNvGrpSpPr>
            <p:nvPr/>
          </p:nvGrpSpPr>
          <p:grpSpPr bwMode="auto">
            <a:xfrm>
              <a:off x="2716213" y="2889548"/>
              <a:ext cx="955675" cy="1976437"/>
              <a:chOff x="4750688" y="1597754"/>
              <a:chExt cx="1219944" cy="2656582"/>
            </a:xfrm>
          </p:grpSpPr>
          <p:grpSp>
            <p:nvGrpSpPr>
              <p:cNvPr id="37" name="Gruppo 54"/>
              <p:cNvGrpSpPr>
                <a:grpSpLocks/>
              </p:cNvGrpSpPr>
              <p:nvPr/>
            </p:nvGrpSpPr>
            <p:grpSpPr bwMode="auto">
              <a:xfrm>
                <a:off x="4889718" y="2430412"/>
                <a:ext cx="936898" cy="1823924"/>
                <a:chOff x="4889718" y="2430412"/>
                <a:chExt cx="936898" cy="1823924"/>
              </a:xfrm>
            </p:grpSpPr>
            <p:grpSp>
              <p:nvGrpSpPr>
                <p:cNvPr id="39" name="Gruppo 14"/>
                <p:cNvGrpSpPr>
                  <a:grpSpLocks/>
                </p:cNvGrpSpPr>
                <p:nvPr/>
              </p:nvGrpSpPr>
              <p:grpSpPr bwMode="auto">
                <a:xfrm>
                  <a:off x="4890512" y="2562336"/>
                  <a:ext cx="936104" cy="1692000"/>
                  <a:chOff x="4860032" y="2562336"/>
                  <a:chExt cx="936104" cy="1692000"/>
                </a:xfrm>
              </p:grpSpPr>
              <p:sp>
                <p:nvSpPr>
                  <p:cNvPr id="46" name="Cilindro 8"/>
                  <p:cNvSpPr/>
                  <p:nvPr/>
                </p:nvSpPr>
                <p:spPr>
                  <a:xfrm>
                    <a:off x="5253172" y="2600641"/>
                    <a:ext cx="107404" cy="1640892"/>
                  </a:xfrm>
                  <a:prstGeom prst="can">
                    <a:avLst>
                      <a:gd name="adj" fmla="val 11491"/>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47" name="Cilindro 9"/>
                  <p:cNvSpPr/>
                  <p:nvPr/>
                </p:nvSpPr>
                <p:spPr>
                  <a:xfrm>
                    <a:off x="4843823" y="2579303"/>
                    <a:ext cx="952447" cy="1675033"/>
                  </a:xfrm>
                  <a:prstGeom prst="can">
                    <a:avLst>
                      <a:gd name="adj" fmla="val 2458"/>
                    </a:avLst>
                  </a:prstGeom>
                  <a:solidFill>
                    <a:sysClr val="window" lastClr="FFFFFF">
                      <a:lumMod val="75000"/>
                      <a:alpha val="72000"/>
                    </a:sys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grpSp>
            <p:sp>
              <p:nvSpPr>
                <p:cNvPr id="40" name="Cilindro 28"/>
                <p:cNvSpPr/>
                <p:nvPr/>
              </p:nvSpPr>
              <p:spPr>
                <a:xfrm>
                  <a:off x="4900648" y="2581435"/>
                  <a:ext cx="926102" cy="17070"/>
                </a:xfrm>
                <a:prstGeom prst="can">
                  <a:avLst>
                    <a:gd name="adj" fmla="val 13481"/>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41" name="Cilindro 40"/>
                <p:cNvSpPr/>
                <p:nvPr/>
              </p:nvSpPr>
              <p:spPr>
                <a:xfrm>
                  <a:off x="5103296" y="2451274"/>
                  <a:ext cx="107403" cy="142964"/>
                </a:xfrm>
                <a:prstGeom prst="can">
                  <a:avLst>
                    <a:gd name="adj" fmla="val 4772"/>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42" name="Cilindro 41"/>
                <p:cNvSpPr/>
                <p:nvPr/>
              </p:nvSpPr>
              <p:spPr>
                <a:xfrm>
                  <a:off x="5312023" y="2449140"/>
                  <a:ext cx="111457" cy="142965"/>
                </a:xfrm>
                <a:prstGeom prst="can">
                  <a:avLst>
                    <a:gd name="adj" fmla="val 6949"/>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43" name="Cilindro 42"/>
                <p:cNvSpPr/>
                <p:nvPr/>
              </p:nvSpPr>
              <p:spPr>
                <a:xfrm>
                  <a:off x="5514672" y="2449140"/>
                  <a:ext cx="107404" cy="142965"/>
                </a:xfrm>
                <a:prstGeom prst="can">
                  <a:avLst>
                    <a:gd name="adj" fmla="val 6949"/>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44" name="Cilindro 26"/>
                <p:cNvSpPr/>
                <p:nvPr/>
              </p:nvSpPr>
              <p:spPr>
                <a:xfrm>
                  <a:off x="5715294" y="2449140"/>
                  <a:ext cx="109430" cy="142965"/>
                </a:xfrm>
                <a:prstGeom prst="can">
                  <a:avLst>
                    <a:gd name="adj" fmla="val 6949"/>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45" name="Cilindro 44"/>
                <p:cNvSpPr/>
                <p:nvPr/>
              </p:nvSpPr>
              <p:spPr>
                <a:xfrm>
                  <a:off x="4900648" y="2444872"/>
                  <a:ext cx="109430" cy="145099"/>
                </a:xfrm>
                <a:prstGeom prst="can">
                  <a:avLst>
                    <a:gd name="adj" fmla="val 4772"/>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grpSp>
          <p:sp>
            <p:nvSpPr>
              <p:cNvPr id="38" name="CasellaDiTesto 98"/>
              <p:cNvSpPr txBox="1">
                <a:spLocks noChangeArrowheads="1"/>
              </p:cNvSpPr>
              <p:nvPr/>
            </p:nvSpPr>
            <p:spPr bwMode="auto">
              <a:xfrm>
                <a:off x="4750688" y="1597754"/>
                <a:ext cx="1219944" cy="640618"/>
              </a:xfrm>
              <a:prstGeom prst="rect">
                <a:avLst/>
              </a:prstGeom>
              <a:noFill/>
              <a:ln w="9525">
                <a:noFill/>
                <a:miter lim="800000"/>
                <a:headEnd/>
                <a:tailEnd/>
              </a:ln>
            </p:spPr>
            <p:txBody>
              <a:bodyPr>
                <a:spAutoFit/>
              </a:bodyPr>
              <a:lstStyle/>
              <a:p>
                <a:pPr algn="ctr" defTabSz="1066800" eaLnBrk="0" hangingPunct="0">
                  <a:lnSpc>
                    <a:spcPct val="130000"/>
                  </a:lnSpc>
                </a:pPr>
                <a:r>
                  <a:rPr lang="en-US" sz="1000">
                    <a:solidFill>
                      <a:srgbClr val="000066"/>
                    </a:solidFill>
                    <a:latin typeface="Palatino Linotype" pitchFamily="18" charset="0"/>
                    <a:cs typeface="Times New Roman" pitchFamily="18" charset="0"/>
                  </a:rPr>
                  <a:t>ZEP overlay </a:t>
                </a:r>
                <a:br>
                  <a:rPr lang="en-US" sz="1000">
                    <a:solidFill>
                      <a:srgbClr val="000066"/>
                    </a:solidFill>
                    <a:latin typeface="Palatino Linotype" pitchFamily="18" charset="0"/>
                    <a:cs typeface="Times New Roman" pitchFamily="18" charset="0"/>
                  </a:rPr>
                </a:br>
                <a:r>
                  <a:rPr lang="en-US" sz="1000">
                    <a:solidFill>
                      <a:srgbClr val="000066"/>
                    </a:solidFill>
                    <a:latin typeface="Palatino Linotype" pitchFamily="18" charset="0"/>
                    <a:cs typeface="Times New Roman" pitchFamily="18" charset="0"/>
                  </a:rPr>
                  <a:t>patterning </a:t>
                </a:r>
              </a:p>
            </p:txBody>
          </p:sp>
        </p:grpSp>
        <p:grpSp>
          <p:nvGrpSpPr>
            <p:cNvPr id="48" name="Gruppo 58"/>
            <p:cNvGrpSpPr>
              <a:grpSpLocks/>
            </p:cNvGrpSpPr>
            <p:nvPr/>
          </p:nvGrpSpPr>
          <p:grpSpPr bwMode="auto">
            <a:xfrm>
              <a:off x="3635375" y="2911773"/>
              <a:ext cx="1482725" cy="1957387"/>
              <a:chOff x="3635375" y="1795463"/>
              <a:chExt cx="1482725" cy="1957387"/>
            </a:xfrm>
          </p:grpSpPr>
          <p:grpSp>
            <p:nvGrpSpPr>
              <p:cNvPr id="49" name="Gruppo 57"/>
              <p:cNvGrpSpPr>
                <a:grpSpLocks/>
              </p:cNvGrpSpPr>
              <p:nvPr/>
            </p:nvGrpSpPr>
            <p:grpSpPr bwMode="auto">
              <a:xfrm>
                <a:off x="3992563" y="2357438"/>
                <a:ext cx="733425" cy="1395412"/>
                <a:chOff x="3992563" y="2357438"/>
                <a:chExt cx="733425" cy="1395412"/>
              </a:xfrm>
            </p:grpSpPr>
            <p:grpSp>
              <p:nvGrpSpPr>
                <p:cNvPr id="51" name="Gruppo 30"/>
                <p:cNvGrpSpPr>
                  <a:grpSpLocks/>
                </p:cNvGrpSpPr>
                <p:nvPr/>
              </p:nvGrpSpPr>
              <p:grpSpPr bwMode="auto">
                <a:xfrm>
                  <a:off x="3992563" y="2493963"/>
                  <a:ext cx="733425" cy="1258887"/>
                  <a:chOff x="4860032" y="2562336"/>
                  <a:chExt cx="936104" cy="1692000"/>
                </a:xfrm>
              </p:grpSpPr>
              <p:sp>
                <p:nvSpPr>
                  <p:cNvPr id="67" name="Cilindro 66"/>
                  <p:cNvSpPr/>
                  <p:nvPr/>
                </p:nvSpPr>
                <p:spPr>
                  <a:xfrm>
                    <a:off x="5267297" y="2600742"/>
                    <a:ext cx="109415" cy="1640792"/>
                  </a:xfrm>
                  <a:prstGeom prst="can">
                    <a:avLst>
                      <a:gd name="adj" fmla="val 11491"/>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68" name="Cilindro 67"/>
                  <p:cNvSpPr/>
                  <p:nvPr/>
                </p:nvSpPr>
                <p:spPr>
                  <a:xfrm>
                    <a:off x="4860032" y="2579405"/>
                    <a:ext cx="936104" cy="1674931"/>
                  </a:xfrm>
                  <a:prstGeom prst="can">
                    <a:avLst>
                      <a:gd name="adj" fmla="val 2458"/>
                    </a:avLst>
                  </a:prstGeom>
                  <a:solidFill>
                    <a:sysClr val="window" lastClr="FFFFFF">
                      <a:lumMod val="75000"/>
                      <a:alpha val="72000"/>
                    </a:sys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grpSp>
            <p:sp>
              <p:nvSpPr>
                <p:cNvPr id="52" name="Cilindro 51"/>
                <p:cNvSpPr/>
                <p:nvPr/>
              </p:nvSpPr>
              <p:spPr>
                <a:xfrm>
                  <a:off x="3992563" y="2509838"/>
                  <a:ext cx="733425" cy="11112"/>
                </a:xfrm>
                <a:prstGeom prst="can">
                  <a:avLst>
                    <a:gd name="adj" fmla="val 13481"/>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53" name="Cilindro 52"/>
                <p:cNvSpPr/>
                <p:nvPr/>
              </p:nvSpPr>
              <p:spPr>
                <a:xfrm>
                  <a:off x="4159250" y="2411413"/>
                  <a:ext cx="85725" cy="107950"/>
                </a:xfrm>
                <a:prstGeom prst="can">
                  <a:avLst>
                    <a:gd name="adj" fmla="val 4772"/>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54" name="Cilindro 53"/>
                <p:cNvSpPr/>
                <p:nvPr/>
              </p:nvSpPr>
              <p:spPr>
                <a:xfrm>
                  <a:off x="4324350" y="2411413"/>
                  <a:ext cx="85725" cy="106362"/>
                </a:xfrm>
                <a:prstGeom prst="can">
                  <a:avLst>
                    <a:gd name="adj" fmla="val 6949"/>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55" name="Cilindro 54"/>
                <p:cNvSpPr/>
                <p:nvPr/>
              </p:nvSpPr>
              <p:spPr>
                <a:xfrm>
                  <a:off x="4481513" y="2411413"/>
                  <a:ext cx="85725" cy="106362"/>
                </a:xfrm>
                <a:prstGeom prst="can">
                  <a:avLst>
                    <a:gd name="adj" fmla="val 6949"/>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56" name="Cilindro 55"/>
                <p:cNvSpPr/>
                <p:nvPr/>
              </p:nvSpPr>
              <p:spPr>
                <a:xfrm>
                  <a:off x="4638675" y="2411413"/>
                  <a:ext cx="85725" cy="106362"/>
                </a:xfrm>
                <a:prstGeom prst="can">
                  <a:avLst>
                    <a:gd name="adj" fmla="val 6949"/>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57" name="Cilindro 56"/>
                <p:cNvSpPr/>
                <p:nvPr/>
              </p:nvSpPr>
              <p:spPr>
                <a:xfrm>
                  <a:off x="3992563" y="2408238"/>
                  <a:ext cx="87312" cy="106362"/>
                </a:xfrm>
                <a:prstGeom prst="can">
                  <a:avLst>
                    <a:gd name="adj" fmla="val 4772"/>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58" name="Cilindro 57"/>
                <p:cNvSpPr/>
                <p:nvPr/>
              </p:nvSpPr>
              <p:spPr>
                <a:xfrm>
                  <a:off x="4159250" y="2360613"/>
                  <a:ext cx="85725" cy="52387"/>
                </a:xfrm>
                <a:prstGeom prst="can">
                  <a:avLst>
                    <a:gd name="adj" fmla="val 4772"/>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59" name="Cilindro 58"/>
                <p:cNvSpPr/>
                <p:nvPr/>
              </p:nvSpPr>
              <p:spPr>
                <a:xfrm>
                  <a:off x="4324350" y="2357438"/>
                  <a:ext cx="85725" cy="53975"/>
                </a:xfrm>
                <a:prstGeom prst="can">
                  <a:avLst>
                    <a:gd name="adj" fmla="val 6949"/>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60" name="Cilindro 59"/>
                <p:cNvSpPr/>
                <p:nvPr/>
              </p:nvSpPr>
              <p:spPr>
                <a:xfrm>
                  <a:off x="4481513" y="2357438"/>
                  <a:ext cx="85725" cy="53975"/>
                </a:xfrm>
                <a:prstGeom prst="can">
                  <a:avLst>
                    <a:gd name="adj" fmla="val 6949"/>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61" name="Cilindro 60"/>
                <p:cNvSpPr/>
                <p:nvPr/>
              </p:nvSpPr>
              <p:spPr>
                <a:xfrm>
                  <a:off x="4638675" y="2357438"/>
                  <a:ext cx="85725" cy="53975"/>
                </a:xfrm>
                <a:prstGeom prst="can">
                  <a:avLst>
                    <a:gd name="adj" fmla="val 6949"/>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62" name="Cilindro 61"/>
                <p:cNvSpPr/>
                <p:nvPr/>
              </p:nvSpPr>
              <p:spPr>
                <a:xfrm>
                  <a:off x="3992563" y="2357438"/>
                  <a:ext cx="87312" cy="53975"/>
                </a:xfrm>
                <a:prstGeom prst="can">
                  <a:avLst>
                    <a:gd name="adj" fmla="val 4772"/>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63" name="Cilindro 62"/>
                <p:cNvSpPr/>
                <p:nvPr/>
              </p:nvSpPr>
              <p:spPr>
                <a:xfrm>
                  <a:off x="4254500" y="2463800"/>
                  <a:ext cx="61913" cy="53975"/>
                </a:xfrm>
                <a:prstGeom prst="can">
                  <a:avLst>
                    <a:gd name="adj" fmla="val 4772"/>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64" name="Cilindro 63"/>
                <p:cNvSpPr/>
                <p:nvPr/>
              </p:nvSpPr>
              <p:spPr>
                <a:xfrm>
                  <a:off x="4419600" y="2462213"/>
                  <a:ext cx="61913" cy="53975"/>
                </a:xfrm>
                <a:prstGeom prst="can">
                  <a:avLst>
                    <a:gd name="adj" fmla="val 6949"/>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65" name="Cilindro 64"/>
                <p:cNvSpPr/>
                <p:nvPr/>
              </p:nvSpPr>
              <p:spPr>
                <a:xfrm>
                  <a:off x="4576763" y="2462213"/>
                  <a:ext cx="61912" cy="53975"/>
                </a:xfrm>
                <a:prstGeom prst="can">
                  <a:avLst>
                    <a:gd name="adj" fmla="val 6949"/>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sp>
              <p:nvSpPr>
                <p:cNvPr id="66" name="Cilindro 65"/>
                <p:cNvSpPr/>
                <p:nvPr/>
              </p:nvSpPr>
              <p:spPr>
                <a:xfrm>
                  <a:off x="4087813" y="2463800"/>
                  <a:ext cx="65087" cy="52388"/>
                </a:xfrm>
                <a:prstGeom prst="can">
                  <a:avLst>
                    <a:gd name="adj" fmla="val 4772"/>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1000" b="0" kern="0">
                    <a:solidFill>
                      <a:srgbClr val="000066"/>
                    </a:solidFill>
                    <a:latin typeface="Calibri"/>
                  </a:endParaRPr>
                </a:p>
              </p:txBody>
            </p:sp>
          </p:grpSp>
          <p:sp>
            <p:nvSpPr>
              <p:cNvPr id="50" name="CasellaDiTesto 78"/>
              <p:cNvSpPr txBox="1">
                <a:spLocks noChangeArrowheads="1"/>
              </p:cNvSpPr>
              <p:nvPr/>
            </p:nvSpPr>
            <p:spPr bwMode="auto">
              <a:xfrm>
                <a:off x="3635375" y="1795463"/>
                <a:ext cx="1482725" cy="476605"/>
              </a:xfrm>
              <a:prstGeom prst="rect">
                <a:avLst/>
              </a:prstGeom>
              <a:noFill/>
              <a:ln w="9525">
                <a:noFill/>
                <a:miter lim="800000"/>
                <a:headEnd/>
                <a:tailEnd/>
              </a:ln>
            </p:spPr>
            <p:txBody>
              <a:bodyPr>
                <a:spAutoFit/>
              </a:bodyPr>
              <a:lstStyle/>
              <a:p>
                <a:pPr algn="ctr" defTabSz="1066800" eaLnBrk="0" hangingPunct="0">
                  <a:lnSpc>
                    <a:spcPct val="130000"/>
                  </a:lnSpc>
                </a:pPr>
                <a:r>
                  <a:rPr lang="en-US" sz="1000">
                    <a:solidFill>
                      <a:srgbClr val="000066"/>
                    </a:solidFill>
                    <a:latin typeface="Palatino Linotype" pitchFamily="18" charset="0"/>
                    <a:cs typeface="Times New Roman" pitchFamily="18" charset="0"/>
                  </a:rPr>
                  <a:t>Au superstrate deposition</a:t>
                </a:r>
              </a:p>
            </p:txBody>
          </p:sp>
        </p:grpSp>
      </p:grpSp>
      <p:sp>
        <p:nvSpPr>
          <p:cNvPr id="70" name="Rectangle 3"/>
          <p:cNvSpPr>
            <a:spLocks noChangeArrowheads="1"/>
          </p:cNvSpPr>
          <p:nvPr/>
        </p:nvSpPr>
        <p:spPr bwMode="auto">
          <a:xfrm>
            <a:off x="324805" y="1390339"/>
            <a:ext cx="4067175" cy="382477"/>
          </a:xfrm>
          <a:prstGeom prst="rect">
            <a:avLst/>
          </a:prstGeom>
          <a:noFill/>
          <a:ln w="12700">
            <a:noFill/>
            <a:miter lim="800000"/>
            <a:headEnd/>
            <a:tailEnd/>
          </a:ln>
        </p:spPr>
        <p:txBody>
          <a:bodyPr>
            <a:spAutoFit/>
          </a:bodyPr>
          <a:lstStyle/>
          <a:p>
            <a:pPr>
              <a:lnSpc>
                <a:spcPct val="150000"/>
              </a:lnSpc>
              <a:spcAft>
                <a:spcPts val="0"/>
              </a:spcAft>
              <a:buFontTx/>
              <a:buAutoNum type="arabicParenR"/>
              <a:defRPr/>
            </a:pPr>
            <a:r>
              <a:rPr lang="en-US" sz="1400" dirty="0">
                <a:solidFill>
                  <a:schemeClr val="tx2"/>
                </a:solidFill>
                <a:effectLst>
                  <a:outerShdw blurRad="38100" dist="38100" dir="2700000" algn="tl">
                    <a:srgbClr val="000000">
                      <a:alpha val="43137"/>
                    </a:srgbClr>
                  </a:outerShdw>
                </a:effectLst>
                <a:latin typeface="Palatino Linotype" pitchFamily="18" charset="0"/>
                <a:cs typeface="Times New Roman" pitchFamily="18" charset="0"/>
              </a:rPr>
              <a:t> </a:t>
            </a:r>
            <a:r>
              <a:rPr lang="en-US" sz="1400" dirty="0" smtClean="0">
                <a:solidFill>
                  <a:schemeClr val="tx2"/>
                </a:solidFill>
                <a:effectLst>
                  <a:outerShdw blurRad="38100" dist="38100" dir="2700000" algn="tl">
                    <a:srgbClr val="000000">
                      <a:alpha val="43137"/>
                    </a:srgbClr>
                  </a:outerShdw>
                </a:effectLst>
                <a:latin typeface="Palatino Linotype" pitchFamily="18" charset="0"/>
                <a:cs typeface="Times New Roman" pitchFamily="18" charset="0"/>
              </a:rPr>
              <a:t>Electron-resist spin coating</a:t>
            </a:r>
            <a:endParaRPr lang="en-US" sz="1400" b="0" dirty="0">
              <a:solidFill>
                <a:schemeClr val="tx2"/>
              </a:solidFill>
              <a:effectLst>
                <a:outerShdw blurRad="38100" dist="38100" dir="2700000" algn="tl">
                  <a:srgbClr val="000000">
                    <a:alpha val="43137"/>
                  </a:srgbClr>
                </a:outerShdw>
              </a:effectLst>
              <a:latin typeface="Palatino Linotype" pitchFamily="18" charset="0"/>
              <a:cs typeface="Times New Roman" pitchFamily="18" charset="0"/>
            </a:endParaRPr>
          </a:p>
        </p:txBody>
      </p:sp>
      <p:sp>
        <p:nvSpPr>
          <p:cNvPr id="71" name="Rectangle 3"/>
          <p:cNvSpPr>
            <a:spLocks noChangeArrowheads="1"/>
          </p:cNvSpPr>
          <p:nvPr/>
        </p:nvSpPr>
        <p:spPr bwMode="auto">
          <a:xfrm>
            <a:off x="6709967" y="1311246"/>
            <a:ext cx="1714461" cy="382477"/>
          </a:xfrm>
          <a:prstGeom prst="rect">
            <a:avLst/>
          </a:prstGeom>
          <a:noFill/>
          <a:ln w="12700">
            <a:noFill/>
            <a:miter lim="800000"/>
            <a:headEnd/>
            <a:tailEnd/>
          </a:ln>
        </p:spPr>
        <p:txBody>
          <a:bodyPr wrap="square">
            <a:spAutoFit/>
          </a:bodyPr>
          <a:lstStyle/>
          <a:p>
            <a:pPr>
              <a:lnSpc>
                <a:spcPct val="150000"/>
              </a:lnSpc>
              <a:spcAft>
                <a:spcPts val="0"/>
              </a:spcAft>
              <a:defRPr/>
            </a:pPr>
            <a:r>
              <a:rPr lang="en-US" sz="1400" dirty="0">
                <a:solidFill>
                  <a:schemeClr val="tx2"/>
                </a:solidFill>
                <a:effectLst>
                  <a:outerShdw blurRad="38100" dist="38100" dir="2700000" algn="tl">
                    <a:srgbClr val="000000">
                      <a:alpha val="43137"/>
                    </a:srgbClr>
                  </a:outerShdw>
                </a:effectLst>
                <a:latin typeface="Palatino Linotype" pitchFamily="18" charset="0"/>
                <a:cs typeface="Times New Roman" pitchFamily="18" charset="0"/>
              </a:rPr>
              <a:t>2) </a:t>
            </a:r>
            <a:r>
              <a:rPr lang="en-US" sz="1400" dirty="0" smtClean="0">
                <a:solidFill>
                  <a:schemeClr val="tx2"/>
                </a:solidFill>
                <a:effectLst>
                  <a:outerShdw blurRad="38100" dist="38100" dir="2700000" algn="tl">
                    <a:srgbClr val="000000">
                      <a:alpha val="43137"/>
                    </a:srgbClr>
                  </a:outerShdw>
                </a:effectLst>
                <a:latin typeface="Palatino Linotype" pitchFamily="18" charset="0"/>
                <a:cs typeface="Times New Roman" pitchFamily="18" charset="0"/>
              </a:rPr>
              <a:t>EBL patterning</a:t>
            </a:r>
            <a:endParaRPr lang="en-US" sz="1400" b="0" dirty="0">
              <a:solidFill>
                <a:schemeClr val="tx2"/>
              </a:solidFill>
              <a:effectLst>
                <a:outerShdw blurRad="38100" dist="38100" dir="2700000" algn="tl">
                  <a:srgbClr val="000000">
                    <a:alpha val="43137"/>
                  </a:srgbClr>
                </a:outerShdw>
              </a:effectLst>
              <a:latin typeface="Palatino Linotype" pitchFamily="18" charset="0"/>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6"/>
          <p:cNvGrpSpPr/>
          <p:nvPr/>
        </p:nvGrpSpPr>
        <p:grpSpPr>
          <a:xfrm>
            <a:off x="3890900" y="3997535"/>
            <a:ext cx="4953121" cy="2754148"/>
            <a:chOff x="3951279" y="3924509"/>
            <a:chExt cx="4953121" cy="2754148"/>
          </a:xfrm>
        </p:grpSpPr>
        <p:pic>
          <p:nvPicPr>
            <p:cNvPr id="8" name="Picture 92"/>
            <p:cNvPicPr>
              <a:picLocks noChangeAspect="1" noChangeArrowheads="1"/>
            </p:cNvPicPr>
            <p:nvPr/>
          </p:nvPicPr>
          <p:blipFill>
            <a:blip r:embed="rId3" cstate="print"/>
            <a:srcRect l="18164" t="18643" r="62749" b="16740"/>
            <a:stretch>
              <a:fillRect/>
            </a:stretch>
          </p:blipFill>
          <p:spPr bwMode="auto">
            <a:xfrm>
              <a:off x="3951279" y="3997535"/>
              <a:ext cx="2373345" cy="2510930"/>
            </a:xfrm>
            <a:prstGeom prst="rect">
              <a:avLst/>
            </a:prstGeom>
            <a:noFill/>
            <a:ln w="12700" cap="flat" cmpd="sng" algn="ctr">
              <a:noFill/>
              <a:prstDash val="solid"/>
              <a:miter lim="800000"/>
              <a:headEnd type="none" w="med" len="med"/>
              <a:tailEnd type="none" w="med" len="med"/>
            </a:ln>
            <a:effectLst/>
          </p:spPr>
        </p:pic>
        <p:pic>
          <p:nvPicPr>
            <p:cNvPr id="9" name="Picture 94"/>
            <p:cNvPicPr>
              <a:picLocks noChangeAspect="1" noChangeArrowheads="1"/>
            </p:cNvPicPr>
            <p:nvPr/>
          </p:nvPicPr>
          <p:blipFill>
            <a:blip r:embed="rId4" cstate="print"/>
            <a:srcRect l="16228" t="34310" r="60444" b="32512"/>
            <a:stretch>
              <a:fillRect/>
            </a:stretch>
          </p:blipFill>
          <p:spPr bwMode="auto">
            <a:xfrm>
              <a:off x="6604081" y="5275490"/>
              <a:ext cx="2300319" cy="1022364"/>
            </a:xfrm>
            <a:prstGeom prst="rect">
              <a:avLst/>
            </a:prstGeom>
            <a:noFill/>
            <a:ln w="12700" cap="flat" cmpd="sng" algn="ctr">
              <a:noFill/>
              <a:prstDash val="solid"/>
              <a:miter lim="800000"/>
              <a:headEnd type="none" w="med" len="med"/>
              <a:tailEnd type="none" w="med" len="med"/>
            </a:ln>
            <a:effectLst/>
          </p:spPr>
        </p:pic>
        <p:pic>
          <p:nvPicPr>
            <p:cNvPr id="10" name="Picture 95"/>
            <p:cNvPicPr>
              <a:picLocks noChangeAspect="1" noChangeArrowheads="1"/>
            </p:cNvPicPr>
            <p:nvPr/>
          </p:nvPicPr>
          <p:blipFill>
            <a:blip r:embed="rId5" cstate="print"/>
            <a:srcRect l="16228" t="33724" r="60444" b="30118"/>
            <a:stretch>
              <a:fillRect/>
            </a:stretch>
          </p:blipFill>
          <p:spPr bwMode="auto">
            <a:xfrm>
              <a:off x="6616728" y="3924509"/>
              <a:ext cx="2263806" cy="1096531"/>
            </a:xfrm>
            <a:prstGeom prst="rect">
              <a:avLst/>
            </a:prstGeom>
            <a:noFill/>
            <a:ln w="12700" cap="flat" cmpd="sng" algn="ctr">
              <a:noFill/>
              <a:prstDash val="solid"/>
              <a:miter lim="800000"/>
              <a:headEnd type="none" w="med" len="med"/>
              <a:tailEnd type="none" w="med" len="med"/>
            </a:ln>
            <a:effectLst/>
          </p:spPr>
        </p:pic>
        <p:cxnSp>
          <p:nvCxnSpPr>
            <p:cNvPr id="11" name="Connettore 2 10"/>
            <p:cNvCxnSpPr/>
            <p:nvPr/>
          </p:nvCxnSpPr>
          <p:spPr bwMode="auto">
            <a:xfrm flipV="1">
              <a:off x="5000324" y="5580960"/>
              <a:ext cx="1168416" cy="474669"/>
            </a:xfrm>
            <a:prstGeom prst="straightConnector1">
              <a:avLst/>
            </a:prstGeom>
            <a:solidFill>
              <a:schemeClr val="accent1"/>
            </a:solidFill>
            <a:ln w="12700" cap="flat" cmpd="sng" algn="ctr">
              <a:solidFill>
                <a:srgbClr val="00B0F0"/>
              </a:solidFill>
              <a:prstDash val="solid"/>
              <a:round/>
              <a:headEnd type="arrow" w="med" len="med"/>
              <a:tailEnd type="arrow" w="med" len="med"/>
            </a:ln>
            <a:effectLst/>
          </p:spPr>
        </p:cxnSp>
        <p:cxnSp>
          <p:nvCxnSpPr>
            <p:cNvPr id="12" name="Connettore 2 11"/>
            <p:cNvCxnSpPr/>
            <p:nvPr/>
          </p:nvCxnSpPr>
          <p:spPr bwMode="auto">
            <a:xfrm rot="3840000" flipV="1">
              <a:off x="4076548" y="5514840"/>
              <a:ext cx="900000" cy="474669"/>
            </a:xfrm>
            <a:prstGeom prst="straightConnector1">
              <a:avLst/>
            </a:prstGeom>
            <a:solidFill>
              <a:schemeClr val="accent1"/>
            </a:solidFill>
            <a:ln w="12700" cap="flat" cmpd="sng" algn="ctr">
              <a:solidFill>
                <a:srgbClr val="00B050"/>
              </a:solidFill>
              <a:prstDash val="solid"/>
              <a:round/>
              <a:headEnd type="arrow" w="med" len="med"/>
              <a:tailEnd type="arrow" w="med" len="med"/>
            </a:ln>
            <a:effectLst/>
          </p:spPr>
        </p:cxnSp>
        <p:sp>
          <p:nvSpPr>
            <p:cNvPr id="13" name="CasellaDiTesto 12"/>
            <p:cNvSpPr txBox="1"/>
            <p:nvPr/>
          </p:nvSpPr>
          <p:spPr>
            <a:xfrm>
              <a:off x="5411799" y="5793021"/>
              <a:ext cx="365130" cy="307777"/>
            </a:xfrm>
            <a:prstGeom prst="rect">
              <a:avLst/>
            </a:prstGeom>
            <a:noFill/>
          </p:spPr>
          <p:txBody>
            <a:bodyPr wrap="square" rtlCol="0">
              <a:spAutoFit/>
            </a:bodyPr>
            <a:lstStyle/>
            <a:p>
              <a:r>
                <a:rPr lang="it-IT" sz="1400" i="1" dirty="0" smtClean="0">
                  <a:solidFill>
                    <a:srgbClr val="00B0F0"/>
                  </a:solidFill>
                  <a:latin typeface="Palatino Linotype" pitchFamily="18" charset="0"/>
                </a:rPr>
                <a:t>x</a:t>
              </a:r>
              <a:endParaRPr lang="it-IT" sz="1400" i="1" dirty="0">
                <a:solidFill>
                  <a:srgbClr val="00B0F0"/>
                </a:solidFill>
                <a:latin typeface="Palatino Linotype" pitchFamily="18" charset="0"/>
              </a:endParaRPr>
            </a:p>
          </p:txBody>
        </p:sp>
        <p:sp>
          <p:nvSpPr>
            <p:cNvPr id="14" name="CasellaDiTesto 13"/>
            <p:cNvSpPr txBox="1"/>
            <p:nvPr/>
          </p:nvSpPr>
          <p:spPr>
            <a:xfrm>
              <a:off x="7639092" y="6370880"/>
              <a:ext cx="365130" cy="307777"/>
            </a:xfrm>
            <a:prstGeom prst="rect">
              <a:avLst/>
            </a:prstGeom>
            <a:noFill/>
          </p:spPr>
          <p:txBody>
            <a:bodyPr wrap="square" rtlCol="0">
              <a:spAutoFit/>
            </a:bodyPr>
            <a:lstStyle/>
            <a:p>
              <a:r>
                <a:rPr lang="it-IT" sz="1400" i="1" dirty="0" smtClean="0">
                  <a:solidFill>
                    <a:srgbClr val="00B050"/>
                  </a:solidFill>
                  <a:latin typeface="Palatino Linotype" pitchFamily="18" charset="0"/>
                </a:rPr>
                <a:t>y</a:t>
              </a:r>
              <a:endParaRPr lang="it-IT" sz="1400" i="1" dirty="0">
                <a:solidFill>
                  <a:srgbClr val="00B050"/>
                </a:solidFill>
                <a:latin typeface="Palatino Linotype" pitchFamily="18" charset="0"/>
              </a:endParaRPr>
            </a:p>
          </p:txBody>
        </p:sp>
        <p:cxnSp>
          <p:nvCxnSpPr>
            <p:cNvPr id="15" name="Connettore 2 14"/>
            <p:cNvCxnSpPr/>
            <p:nvPr/>
          </p:nvCxnSpPr>
          <p:spPr bwMode="auto">
            <a:xfrm>
              <a:off x="6723452" y="5071874"/>
              <a:ext cx="1971702" cy="1"/>
            </a:xfrm>
            <a:prstGeom prst="straightConnector1">
              <a:avLst/>
            </a:prstGeom>
            <a:solidFill>
              <a:schemeClr val="accent1"/>
            </a:solidFill>
            <a:ln w="12700" cap="flat" cmpd="sng" algn="ctr">
              <a:solidFill>
                <a:srgbClr val="00B0F0"/>
              </a:solidFill>
              <a:prstDash val="solid"/>
              <a:round/>
              <a:headEnd type="arrow" w="med" len="med"/>
              <a:tailEnd type="arrow" w="med" len="med"/>
            </a:ln>
            <a:effectLst/>
          </p:spPr>
        </p:cxnSp>
        <p:cxnSp>
          <p:nvCxnSpPr>
            <p:cNvPr id="16" name="Connettore 2 15"/>
            <p:cNvCxnSpPr/>
            <p:nvPr/>
          </p:nvCxnSpPr>
          <p:spPr bwMode="auto">
            <a:xfrm>
              <a:off x="6716435" y="6365513"/>
              <a:ext cx="2044728" cy="10997"/>
            </a:xfrm>
            <a:prstGeom prst="straightConnector1">
              <a:avLst/>
            </a:prstGeom>
            <a:solidFill>
              <a:schemeClr val="accent1"/>
            </a:solidFill>
            <a:ln w="12700" cap="flat" cmpd="sng" algn="ctr">
              <a:solidFill>
                <a:srgbClr val="00B050"/>
              </a:solidFill>
              <a:prstDash val="solid"/>
              <a:round/>
              <a:headEnd type="arrow" w="med" len="med"/>
              <a:tailEnd type="arrow" w="med" len="med"/>
            </a:ln>
            <a:effectLst/>
          </p:spPr>
        </p:cxnSp>
        <p:sp>
          <p:nvSpPr>
            <p:cNvPr id="17" name="CasellaDiTesto 16"/>
            <p:cNvSpPr txBox="1"/>
            <p:nvPr/>
          </p:nvSpPr>
          <p:spPr>
            <a:xfrm>
              <a:off x="7629260" y="4821661"/>
              <a:ext cx="365130" cy="307777"/>
            </a:xfrm>
            <a:prstGeom prst="rect">
              <a:avLst/>
            </a:prstGeom>
            <a:noFill/>
          </p:spPr>
          <p:txBody>
            <a:bodyPr wrap="square" rtlCol="0">
              <a:spAutoFit/>
            </a:bodyPr>
            <a:lstStyle/>
            <a:p>
              <a:r>
                <a:rPr lang="it-IT" sz="1400" i="1" dirty="0" smtClean="0">
                  <a:solidFill>
                    <a:srgbClr val="00B0F0"/>
                  </a:solidFill>
                  <a:latin typeface="Palatino Linotype" pitchFamily="18" charset="0"/>
                </a:rPr>
                <a:t>x</a:t>
              </a:r>
              <a:endParaRPr lang="it-IT" sz="1400" i="1" dirty="0">
                <a:solidFill>
                  <a:srgbClr val="00B0F0"/>
                </a:solidFill>
                <a:latin typeface="Palatino Linotype" pitchFamily="18" charset="0"/>
              </a:endParaRPr>
            </a:p>
          </p:txBody>
        </p:sp>
        <p:sp>
          <p:nvSpPr>
            <p:cNvPr id="18" name="CasellaDiTesto 17"/>
            <p:cNvSpPr txBox="1"/>
            <p:nvPr/>
          </p:nvSpPr>
          <p:spPr>
            <a:xfrm>
              <a:off x="4323426" y="5673650"/>
              <a:ext cx="365130" cy="307777"/>
            </a:xfrm>
            <a:prstGeom prst="rect">
              <a:avLst/>
            </a:prstGeom>
            <a:noFill/>
          </p:spPr>
          <p:txBody>
            <a:bodyPr wrap="square" rtlCol="0">
              <a:spAutoFit/>
            </a:bodyPr>
            <a:lstStyle/>
            <a:p>
              <a:r>
                <a:rPr lang="it-IT" sz="1400" i="1" dirty="0" smtClean="0">
                  <a:solidFill>
                    <a:srgbClr val="00B050"/>
                  </a:solidFill>
                  <a:latin typeface="Palatino Linotype" pitchFamily="18" charset="0"/>
                </a:rPr>
                <a:t>y</a:t>
              </a:r>
              <a:endParaRPr lang="it-IT" sz="1400" i="1" dirty="0">
                <a:solidFill>
                  <a:srgbClr val="00B050"/>
                </a:solidFill>
                <a:latin typeface="Palatino Linotype" pitchFamily="18" charset="0"/>
              </a:endParaRPr>
            </a:p>
          </p:txBody>
        </p:sp>
        <p:pic>
          <p:nvPicPr>
            <p:cNvPr id="19" name="Picture 96"/>
            <p:cNvPicPr>
              <a:picLocks noChangeAspect="1" noChangeArrowheads="1"/>
            </p:cNvPicPr>
            <p:nvPr/>
          </p:nvPicPr>
          <p:blipFill>
            <a:blip r:embed="rId6" cstate="print"/>
            <a:srcRect l="46806" t="15925" r="52262" b="15074"/>
            <a:stretch>
              <a:fillRect/>
            </a:stretch>
          </p:blipFill>
          <p:spPr bwMode="auto">
            <a:xfrm>
              <a:off x="6397650" y="4216613"/>
              <a:ext cx="83619" cy="1935189"/>
            </a:xfrm>
            <a:prstGeom prst="rect">
              <a:avLst/>
            </a:prstGeom>
            <a:noFill/>
            <a:ln w="12700" cap="flat" cmpd="sng" algn="ctr">
              <a:noFill/>
              <a:prstDash val="solid"/>
              <a:miter lim="800000"/>
              <a:headEnd type="none" w="med" len="med"/>
              <a:tailEnd type="none" w="med" len="med"/>
            </a:ln>
            <a:effectLst/>
          </p:spPr>
        </p:pic>
        <p:sp>
          <p:nvSpPr>
            <p:cNvPr id="21" name="CasellaDiTesto 20"/>
            <p:cNvSpPr txBox="1"/>
            <p:nvPr/>
          </p:nvSpPr>
          <p:spPr>
            <a:xfrm>
              <a:off x="6175757" y="6105457"/>
              <a:ext cx="547695" cy="276999"/>
            </a:xfrm>
            <a:prstGeom prst="rect">
              <a:avLst/>
            </a:prstGeom>
            <a:noFill/>
          </p:spPr>
          <p:txBody>
            <a:bodyPr wrap="square" rtlCol="0">
              <a:spAutoFit/>
            </a:bodyPr>
            <a:lstStyle/>
            <a:p>
              <a:pPr algn="ctr"/>
              <a:r>
                <a:rPr lang="it-IT" sz="1200" b="0" i="1" dirty="0" smtClean="0">
                  <a:latin typeface="Palatino Linotype" pitchFamily="18" charset="0"/>
                </a:rPr>
                <a:t>min</a:t>
              </a:r>
              <a:endParaRPr lang="it-IT" sz="1200" b="0" i="1" dirty="0">
                <a:latin typeface="Palatino Linotype" pitchFamily="18" charset="0"/>
              </a:endParaRPr>
            </a:p>
          </p:txBody>
        </p:sp>
        <p:sp>
          <p:nvSpPr>
            <p:cNvPr id="22" name="CasellaDiTesto 21"/>
            <p:cNvSpPr txBox="1"/>
            <p:nvPr/>
          </p:nvSpPr>
          <p:spPr>
            <a:xfrm>
              <a:off x="6185589" y="3997535"/>
              <a:ext cx="547695" cy="276999"/>
            </a:xfrm>
            <a:prstGeom prst="rect">
              <a:avLst/>
            </a:prstGeom>
            <a:noFill/>
          </p:spPr>
          <p:txBody>
            <a:bodyPr wrap="square" rtlCol="0">
              <a:spAutoFit/>
            </a:bodyPr>
            <a:lstStyle/>
            <a:p>
              <a:pPr algn="ctr"/>
              <a:r>
                <a:rPr lang="it-IT" sz="1200" b="0" i="1" dirty="0" err="1" smtClean="0">
                  <a:latin typeface="Palatino Linotype" pitchFamily="18" charset="0"/>
                </a:rPr>
                <a:t>max</a:t>
              </a:r>
              <a:endParaRPr lang="it-IT" sz="1200" b="0" i="1" dirty="0">
                <a:latin typeface="Palatino Linotype" pitchFamily="18" charset="0"/>
              </a:endParaRPr>
            </a:p>
          </p:txBody>
        </p:sp>
      </p:grpSp>
      <p:pic>
        <p:nvPicPr>
          <p:cNvPr id="27" name="Picture 97"/>
          <p:cNvPicPr>
            <a:picLocks noChangeAspect="1" noChangeArrowheads="1"/>
          </p:cNvPicPr>
          <p:nvPr/>
        </p:nvPicPr>
        <p:blipFill>
          <a:blip r:embed="rId7" cstate="print"/>
          <a:srcRect/>
          <a:stretch>
            <a:fillRect/>
          </a:stretch>
        </p:blipFill>
        <p:spPr bwMode="auto">
          <a:xfrm>
            <a:off x="153927" y="1754999"/>
            <a:ext cx="4417973" cy="1835158"/>
          </a:xfrm>
          <a:prstGeom prst="rect">
            <a:avLst/>
          </a:prstGeom>
          <a:noFill/>
          <a:ln w="12700" cap="flat" cmpd="sng" algn="ctr">
            <a:noFill/>
            <a:prstDash val="solid"/>
            <a:miter lim="800000"/>
            <a:headEnd type="none" w="med" len="med"/>
            <a:tailEnd type="none" w="med" len="med"/>
          </a:ln>
          <a:effectLst/>
        </p:spPr>
      </p:pic>
      <p:pic>
        <p:nvPicPr>
          <p:cNvPr id="28" name="Immagine 3"/>
          <p:cNvPicPr>
            <a:picLocks noChangeAspect="1" noChangeArrowheads="1"/>
          </p:cNvPicPr>
          <p:nvPr/>
        </p:nvPicPr>
        <p:blipFill>
          <a:blip r:embed="rId8" cstate="print"/>
          <a:srcRect l="1711" t="4771" r="7620"/>
          <a:stretch>
            <a:fillRect/>
          </a:stretch>
        </p:blipFill>
        <p:spPr bwMode="auto">
          <a:xfrm>
            <a:off x="5010156" y="1384272"/>
            <a:ext cx="3334227" cy="2262191"/>
          </a:xfrm>
          <a:prstGeom prst="rect">
            <a:avLst/>
          </a:prstGeom>
          <a:noFill/>
          <a:ln w="9525">
            <a:noFill/>
            <a:miter lim="800000"/>
            <a:headEnd/>
            <a:tailEnd/>
          </a:ln>
        </p:spPr>
      </p:pic>
      <p:sp>
        <p:nvSpPr>
          <p:cNvPr id="29" name="Rectangle 74"/>
          <p:cNvSpPr>
            <a:spLocks noChangeArrowheads="1"/>
          </p:cNvSpPr>
          <p:nvPr/>
        </p:nvSpPr>
        <p:spPr bwMode="auto">
          <a:xfrm>
            <a:off x="0" y="808010"/>
            <a:ext cx="9144000" cy="576262"/>
          </a:xfrm>
          <a:prstGeom prst="rect">
            <a:avLst/>
          </a:prstGeom>
          <a:noFill/>
          <a:ln w="9525">
            <a:noFill/>
            <a:miter lim="800000"/>
            <a:headEnd/>
            <a:tailEnd/>
          </a:ln>
        </p:spPr>
        <p:txBody>
          <a:bodyPr anchor="ctr"/>
          <a:lstStyle/>
          <a:p>
            <a:pPr algn="ctr">
              <a:lnSpc>
                <a:spcPct val="150000"/>
              </a:lnSpc>
            </a:pPr>
            <a:r>
              <a:rPr lang="en-US" sz="2200" cap="all" dirty="0" err="1">
                <a:solidFill>
                  <a:srgbClr val="FF0000"/>
                </a:solidFill>
                <a:latin typeface="Palatino Linotype" pitchFamily="18" charset="0"/>
                <a:cs typeface="Times New Roman" pitchFamily="18" charset="0"/>
              </a:rPr>
              <a:t>Nanoplasmonics</a:t>
            </a:r>
            <a:r>
              <a:rPr lang="en-US" sz="2200" cap="all" dirty="0">
                <a:solidFill>
                  <a:srgbClr val="FF0000"/>
                </a:solidFill>
                <a:latin typeface="Palatino Linotype" pitchFamily="18" charset="0"/>
                <a:cs typeface="Times New Roman" pitchFamily="18" charset="0"/>
              </a:rPr>
              <a:t> within optical fibers</a:t>
            </a:r>
            <a:endParaRPr lang="it-IT" sz="2200" cap="all" dirty="0">
              <a:solidFill>
                <a:srgbClr val="FF0000"/>
              </a:solidFill>
              <a:latin typeface="Palatino Linotype" pitchFamily="18" charset="0"/>
              <a:cs typeface="Times New Roman" pitchFamily="18" charset="0"/>
            </a:endParaRPr>
          </a:p>
        </p:txBody>
      </p:sp>
      <p:sp>
        <p:nvSpPr>
          <p:cNvPr id="30" name="Rettangolo 171"/>
          <p:cNvSpPr>
            <a:spLocks noChangeArrowheads="1"/>
          </p:cNvSpPr>
          <p:nvPr/>
        </p:nvSpPr>
        <p:spPr bwMode="auto">
          <a:xfrm>
            <a:off x="0" y="6516945"/>
            <a:ext cx="4600638" cy="341055"/>
          </a:xfrm>
          <a:prstGeom prst="rect">
            <a:avLst/>
          </a:prstGeom>
          <a:noFill/>
          <a:ln w="9525">
            <a:noFill/>
            <a:miter lim="800000"/>
            <a:headEnd/>
            <a:tailEnd/>
          </a:ln>
        </p:spPr>
        <p:txBody>
          <a:bodyPr wrap="square">
            <a:spAutoFit/>
          </a:bodyPr>
          <a:lstStyle/>
          <a:p>
            <a:pPr>
              <a:lnSpc>
                <a:spcPct val="150000"/>
              </a:lnSpc>
            </a:pPr>
            <a:r>
              <a:rPr lang="en-US" sz="1200" dirty="0" smtClean="0">
                <a:solidFill>
                  <a:srgbClr val="0033CC"/>
                </a:solidFill>
                <a:latin typeface="Palatino Linotype" pitchFamily="18" charset="0"/>
              </a:rPr>
              <a:t> Full-wave simulations , COMSOL </a:t>
            </a:r>
            <a:r>
              <a:rPr lang="en-US" sz="1200" dirty="0" err="1" smtClean="0">
                <a:solidFill>
                  <a:srgbClr val="0033CC"/>
                </a:solidFill>
                <a:latin typeface="Palatino Linotype" pitchFamily="18" charset="0"/>
              </a:rPr>
              <a:t>Multiphysics</a:t>
            </a:r>
            <a:r>
              <a:rPr lang="en-US" sz="1200" dirty="0" smtClean="0">
                <a:solidFill>
                  <a:srgbClr val="0033CC"/>
                </a:solidFill>
                <a:latin typeface="Palatino Linotype" pitchFamily="18" charset="0"/>
              </a:rPr>
              <a:t> (RF Module)</a:t>
            </a:r>
            <a:endParaRPr lang="it-IT" sz="1200" dirty="0">
              <a:solidFill>
                <a:srgbClr val="0033CC"/>
              </a:solidFill>
              <a:latin typeface="Palatino Linotype" pitchFamily="18" charset="0"/>
            </a:endParaRPr>
          </a:p>
        </p:txBody>
      </p:sp>
      <p:grpSp>
        <p:nvGrpSpPr>
          <p:cNvPr id="3" name="Gruppo 30"/>
          <p:cNvGrpSpPr/>
          <p:nvPr/>
        </p:nvGrpSpPr>
        <p:grpSpPr>
          <a:xfrm>
            <a:off x="993726" y="4034105"/>
            <a:ext cx="2160000" cy="2425474"/>
            <a:chOff x="993726" y="3846316"/>
            <a:chExt cx="2160000" cy="2425474"/>
          </a:xfrm>
        </p:grpSpPr>
        <p:pic>
          <p:nvPicPr>
            <p:cNvPr id="32" name="Picture 9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993726" y="3846316"/>
              <a:ext cx="2160000" cy="2425474"/>
            </a:xfrm>
            <a:prstGeom prst="rect">
              <a:avLst/>
            </a:prstGeom>
            <a:noFill/>
            <a:ln w="12700" cap="flat" cmpd="sng" algn="ctr">
              <a:noFill/>
              <a:prstDash val="solid"/>
              <a:miter lim="800000"/>
              <a:headEnd type="none" w="med" len="med"/>
              <a:tailEnd type="none" w="med" len="med"/>
            </a:ln>
            <a:effectLst/>
          </p:spPr>
        </p:pic>
        <p:sp>
          <p:nvSpPr>
            <p:cNvPr id="33" name="CasellaDiTesto 32"/>
            <p:cNvSpPr txBox="1"/>
            <p:nvPr/>
          </p:nvSpPr>
          <p:spPr>
            <a:xfrm rot="20405694">
              <a:off x="2089116" y="5635453"/>
              <a:ext cx="657234" cy="276999"/>
            </a:xfrm>
            <a:prstGeom prst="rect">
              <a:avLst/>
            </a:prstGeom>
            <a:noFill/>
          </p:spPr>
          <p:txBody>
            <a:bodyPr wrap="square" rtlCol="0">
              <a:spAutoFit/>
            </a:bodyPr>
            <a:lstStyle/>
            <a:p>
              <a:r>
                <a:rPr lang="it-IT" sz="1200" dirty="0" err="1" smtClean="0">
                  <a:solidFill>
                    <a:schemeClr val="tx1">
                      <a:lumMod val="75000"/>
                      <a:lumOff val="25000"/>
                    </a:schemeClr>
                  </a:solidFill>
                  <a:latin typeface="Palatino Linotype" pitchFamily="18" charset="0"/>
                </a:rPr>
                <a:t>fiber</a:t>
              </a:r>
              <a:endParaRPr lang="it-IT" sz="1200" dirty="0">
                <a:solidFill>
                  <a:schemeClr val="tx1">
                    <a:lumMod val="75000"/>
                    <a:lumOff val="25000"/>
                  </a:schemeClr>
                </a:solidFill>
                <a:latin typeface="Palatino Linotype" pitchFamily="18" charset="0"/>
              </a:endParaRPr>
            </a:p>
          </p:txBody>
        </p:sp>
        <p:sp>
          <p:nvSpPr>
            <p:cNvPr id="34" name="CasellaDiTesto 33"/>
            <p:cNvSpPr txBox="1"/>
            <p:nvPr/>
          </p:nvSpPr>
          <p:spPr>
            <a:xfrm>
              <a:off x="1176291" y="4759141"/>
              <a:ext cx="657234" cy="276999"/>
            </a:xfrm>
            <a:prstGeom prst="rect">
              <a:avLst/>
            </a:prstGeom>
            <a:noFill/>
          </p:spPr>
          <p:txBody>
            <a:bodyPr wrap="square" rtlCol="0">
              <a:spAutoFit/>
            </a:bodyPr>
            <a:lstStyle/>
            <a:p>
              <a:r>
                <a:rPr lang="it-IT" sz="1200" dirty="0" err="1" smtClean="0">
                  <a:solidFill>
                    <a:schemeClr val="tx1">
                      <a:lumMod val="75000"/>
                      <a:lumOff val="25000"/>
                    </a:schemeClr>
                  </a:solidFill>
                  <a:latin typeface="Palatino Linotype" pitchFamily="18" charset="0"/>
                </a:rPr>
                <a:t>gold</a:t>
              </a:r>
              <a:endParaRPr lang="it-IT" sz="1200" dirty="0">
                <a:solidFill>
                  <a:schemeClr val="tx1">
                    <a:lumMod val="75000"/>
                    <a:lumOff val="25000"/>
                  </a:schemeClr>
                </a:solidFill>
                <a:latin typeface="Palatino Linotype" pitchFamily="18" charset="0"/>
              </a:endParaRPr>
            </a:p>
          </p:txBody>
        </p:sp>
        <p:sp>
          <p:nvSpPr>
            <p:cNvPr id="35" name="CasellaDiTesto 34"/>
            <p:cNvSpPr txBox="1"/>
            <p:nvPr/>
          </p:nvSpPr>
          <p:spPr>
            <a:xfrm rot="20357244">
              <a:off x="2198041" y="5218791"/>
              <a:ext cx="547695" cy="276999"/>
            </a:xfrm>
            <a:prstGeom prst="rect">
              <a:avLst/>
            </a:prstGeom>
            <a:noFill/>
          </p:spPr>
          <p:txBody>
            <a:bodyPr wrap="square" rtlCol="0">
              <a:spAutoFit/>
            </a:bodyPr>
            <a:lstStyle/>
            <a:p>
              <a:r>
                <a:rPr lang="it-IT" sz="1200" dirty="0" smtClean="0">
                  <a:solidFill>
                    <a:schemeClr val="tx1">
                      <a:lumMod val="75000"/>
                      <a:lumOff val="25000"/>
                    </a:schemeClr>
                  </a:solidFill>
                  <a:latin typeface="Palatino Linotype" pitchFamily="18" charset="0"/>
                </a:rPr>
                <a:t>ZEP</a:t>
              </a:r>
              <a:endParaRPr lang="it-IT" sz="1200" dirty="0">
                <a:solidFill>
                  <a:schemeClr val="tx1">
                    <a:lumMod val="75000"/>
                    <a:lumOff val="25000"/>
                  </a:schemeClr>
                </a:solidFill>
                <a:latin typeface="Palatino Linotype" pitchFamily="18" charset="0"/>
              </a:endParaRPr>
            </a:p>
          </p:txBody>
        </p:sp>
        <p:sp>
          <p:nvSpPr>
            <p:cNvPr id="36" name="CasellaDiTesto 35"/>
            <p:cNvSpPr txBox="1"/>
            <p:nvPr/>
          </p:nvSpPr>
          <p:spPr>
            <a:xfrm>
              <a:off x="1468395" y="4174933"/>
              <a:ext cx="657234" cy="276999"/>
            </a:xfrm>
            <a:prstGeom prst="rect">
              <a:avLst/>
            </a:prstGeom>
            <a:noFill/>
          </p:spPr>
          <p:txBody>
            <a:bodyPr wrap="square" rtlCol="0">
              <a:spAutoFit/>
            </a:bodyPr>
            <a:lstStyle/>
            <a:p>
              <a:r>
                <a:rPr lang="it-IT" sz="1200" dirty="0" smtClean="0">
                  <a:solidFill>
                    <a:schemeClr val="tx1">
                      <a:lumMod val="75000"/>
                      <a:lumOff val="25000"/>
                    </a:schemeClr>
                  </a:solidFill>
                  <a:latin typeface="Palatino Linotype" pitchFamily="18" charset="0"/>
                </a:rPr>
                <a:t>air</a:t>
              </a:r>
              <a:endParaRPr lang="it-IT" sz="1200" dirty="0">
                <a:solidFill>
                  <a:schemeClr val="tx1">
                    <a:lumMod val="75000"/>
                    <a:lumOff val="25000"/>
                  </a:schemeClr>
                </a:solidFill>
                <a:latin typeface="Palatino Linotype" pitchFamily="18" charset="0"/>
              </a:endParaRPr>
            </a:p>
          </p:txBody>
        </p:sp>
      </p:grpSp>
      <p:sp>
        <p:nvSpPr>
          <p:cNvPr id="37" name="Freccia in giù 36"/>
          <p:cNvSpPr/>
          <p:nvPr/>
        </p:nvSpPr>
        <p:spPr bwMode="auto">
          <a:xfrm>
            <a:off x="1979577" y="2677332"/>
            <a:ext cx="219078" cy="730260"/>
          </a:xfrm>
          <a:prstGeom prst="downArrow">
            <a:avLst/>
          </a:prstGeom>
          <a:solidFill>
            <a:srgbClr val="D01608">
              <a:alpha val="50196"/>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charset="0"/>
            </a:endParaRPr>
          </a:p>
        </p:txBody>
      </p:sp>
      <p:sp>
        <p:nvSpPr>
          <p:cNvPr id="38" name="Freccia in giù 37"/>
          <p:cNvSpPr/>
          <p:nvPr/>
        </p:nvSpPr>
        <p:spPr bwMode="auto">
          <a:xfrm flipV="1">
            <a:off x="2344707" y="2640819"/>
            <a:ext cx="219078" cy="730260"/>
          </a:xfrm>
          <a:prstGeom prst="downArrow">
            <a:avLst/>
          </a:prstGeom>
          <a:solidFill>
            <a:srgbClr val="D01608">
              <a:alpha val="50196"/>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charset="0"/>
            </a:endParaRPr>
          </a:p>
        </p:txBody>
      </p:sp>
      <p:sp>
        <p:nvSpPr>
          <p:cNvPr id="39" name="CasellaDiTesto 38"/>
          <p:cNvSpPr txBox="1"/>
          <p:nvPr/>
        </p:nvSpPr>
        <p:spPr>
          <a:xfrm>
            <a:off x="1541421" y="1508916"/>
            <a:ext cx="1570059" cy="276999"/>
          </a:xfrm>
          <a:prstGeom prst="rect">
            <a:avLst/>
          </a:prstGeom>
          <a:noFill/>
        </p:spPr>
        <p:txBody>
          <a:bodyPr wrap="square" rtlCol="0">
            <a:spAutoFit/>
          </a:bodyPr>
          <a:lstStyle/>
          <a:p>
            <a:r>
              <a:rPr lang="it-IT" sz="1200" i="1" dirty="0" smtClean="0">
                <a:solidFill>
                  <a:schemeClr val="tx1">
                    <a:lumMod val="75000"/>
                    <a:lumOff val="25000"/>
                  </a:schemeClr>
                </a:solidFill>
                <a:latin typeface="Palatino Linotype" pitchFamily="18" charset="0"/>
              </a:rPr>
              <a:t>Cross </a:t>
            </a:r>
            <a:r>
              <a:rPr lang="it-IT" sz="1200" i="1" dirty="0" err="1" smtClean="0">
                <a:solidFill>
                  <a:schemeClr val="tx1">
                    <a:lumMod val="75000"/>
                    <a:lumOff val="25000"/>
                  </a:schemeClr>
                </a:solidFill>
                <a:latin typeface="Palatino Linotype" pitchFamily="18" charset="0"/>
              </a:rPr>
              <a:t>section</a:t>
            </a:r>
            <a:r>
              <a:rPr lang="it-IT" sz="1200" i="1" dirty="0" smtClean="0">
                <a:solidFill>
                  <a:schemeClr val="tx1">
                    <a:lumMod val="75000"/>
                    <a:lumOff val="25000"/>
                  </a:schemeClr>
                </a:solidFill>
                <a:latin typeface="Palatino Linotype" pitchFamily="18" charset="0"/>
              </a:rPr>
              <a:t> </a:t>
            </a:r>
            <a:r>
              <a:rPr lang="it-IT" sz="1200" i="1" dirty="0" err="1" smtClean="0">
                <a:solidFill>
                  <a:schemeClr val="tx1">
                    <a:lumMod val="75000"/>
                    <a:lumOff val="25000"/>
                  </a:schemeClr>
                </a:solidFill>
                <a:latin typeface="Palatino Linotype" pitchFamily="18" charset="0"/>
              </a:rPr>
              <a:t>view</a:t>
            </a:r>
            <a:endParaRPr lang="it-IT" sz="1200" i="1" dirty="0">
              <a:solidFill>
                <a:schemeClr val="tx1">
                  <a:lumMod val="75000"/>
                  <a:lumOff val="25000"/>
                </a:schemeClr>
              </a:solidFill>
              <a:latin typeface="Palatino Linotype" pitchFamily="18" charset="0"/>
            </a:endParaRPr>
          </a:p>
        </p:txBody>
      </p:sp>
      <p:sp>
        <p:nvSpPr>
          <p:cNvPr id="40" name="CasellaDiTesto 39"/>
          <p:cNvSpPr txBox="1"/>
          <p:nvPr/>
        </p:nvSpPr>
        <p:spPr>
          <a:xfrm>
            <a:off x="592083" y="3845748"/>
            <a:ext cx="3249657" cy="276999"/>
          </a:xfrm>
          <a:prstGeom prst="rect">
            <a:avLst/>
          </a:prstGeom>
          <a:noFill/>
        </p:spPr>
        <p:txBody>
          <a:bodyPr wrap="square" rtlCol="0">
            <a:spAutoFit/>
          </a:bodyPr>
          <a:lstStyle/>
          <a:p>
            <a:pPr algn="ctr"/>
            <a:r>
              <a:rPr lang="it-IT" sz="1200" i="1" dirty="0" smtClean="0">
                <a:solidFill>
                  <a:schemeClr val="tx1">
                    <a:lumMod val="75000"/>
                    <a:lumOff val="25000"/>
                  </a:schemeClr>
                </a:solidFill>
                <a:latin typeface="Palatino Linotype" pitchFamily="18" charset="0"/>
              </a:rPr>
              <a:t>3D </a:t>
            </a:r>
            <a:r>
              <a:rPr lang="it-IT" sz="1200" i="1" dirty="0" err="1" smtClean="0">
                <a:solidFill>
                  <a:schemeClr val="tx1">
                    <a:lumMod val="75000"/>
                    <a:lumOff val="25000"/>
                  </a:schemeClr>
                </a:solidFill>
                <a:latin typeface="Palatino Linotype" pitchFamily="18" charset="0"/>
              </a:rPr>
              <a:t>computational</a:t>
            </a:r>
            <a:r>
              <a:rPr lang="it-IT" sz="1200" i="1" dirty="0" smtClean="0">
                <a:solidFill>
                  <a:schemeClr val="tx1">
                    <a:lumMod val="75000"/>
                    <a:lumOff val="25000"/>
                  </a:schemeClr>
                </a:solidFill>
                <a:latin typeface="Palatino Linotype" pitchFamily="18" charset="0"/>
              </a:rPr>
              <a:t> domain (</a:t>
            </a:r>
            <a:r>
              <a:rPr lang="it-IT" sz="1200" i="1" dirty="0" err="1" smtClean="0">
                <a:solidFill>
                  <a:schemeClr val="tx1">
                    <a:lumMod val="75000"/>
                    <a:lumOff val="25000"/>
                  </a:schemeClr>
                </a:solidFill>
                <a:latin typeface="Palatino Linotype" pitchFamily="18" charset="0"/>
              </a:rPr>
              <a:t>unit</a:t>
            </a:r>
            <a:r>
              <a:rPr lang="it-IT" sz="1200" i="1" dirty="0" smtClean="0">
                <a:solidFill>
                  <a:schemeClr val="tx1">
                    <a:lumMod val="75000"/>
                    <a:lumOff val="25000"/>
                  </a:schemeClr>
                </a:solidFill>
                <a:latin typeface="Palatino Linotype" pitchFamily="18" charset="0"/>
              </a:rPr>
              <a:t> </a:t>
            </a:r>
            <a:r>
              <a:rPr lang="it-IT" sz="1200" i="1" dirty="0" err="1" smtClean="0">
                <a:solidFill>
                  <a:schemeClr val="tx1">
                    <a:lumMod val="75000"/>
                    <a:lumOff val="25000"/>
                  </a:schemeClr>
                </a:solidFill>
                <a:latin typeface="Palatino Linotype" pitchFamily="18" charset="0"/>
              </a:rPr>
              <a:t>cell</a:t>
            </a:r>
            <a:r>
              <a:rPr lang="it-IT" sz="1200" i="1" dirty="0" smtClean="0">
                <a:solidFill>
                  <a:schemeClr val="tx1">
                    <a:lumMod val="75000"/>
                    <a:lumOff val="25000"/>
                  </a:schemeClr>
                </a:solidFill>
                <a:latin typeface="Palatino Linotype" pitchFamily="18" charset="0"/>
              </a:rPr>
              <a:t>)</a:t>
            </a:r>
            <a:endParaRPr lang="it-IT" sz="1200" i="1" dirty="0">
              <a:solidFill>
                <a:schemeClr val="tx1">
                  <a:lumMod val="75000"/>
                  <a:lumOff val="25000"/>
                </a:schemeClr>
              </a:solidFill>
              <a:latin typeface="Palatino Linotype" pitchFamily="18" charset="0"/>
            </a:endParaRPr>
          </a:p>
        </p:txBody>
      </p:sp>
      <p:sp>
        <p:nvSpPr>
          <p:cNvPr id="41" name="CasellaDiTesto 40"/>
          <p:cNvSpPr txBox="1"/>
          <p:nvPr/>
        </p:nvSpPr>
        <p:spPr>
          <a:xfrm>
            <a:off x="6142059" y="6423066"/>
            <a:ext cx="584208" cy="292388"/>
          </a:xfrm>
          <a:prstGeom prst="rect">
            <a:avLst/>
          </a:prstGeom>
          <a:noFill/>
        </p:spPr>
        <p:txBody>
          <a:bodyPr wrap="square" rtlCol="0">
            <a:spAutoFit/>
          </a:bodyPr>
          <a:lstStyle/>
          <a:p>
            <a:r>
              <a:rPr lang="it-IT" sz="1300" i="1" dirty="0" smtClean="0">
                <a:solidFill>
                  <a:schemeClr val="tx1">
                    <a:lumMod val="75000"/>
                    <a:lumOff val="25000"/>
                  </a:schemeClr>
                </a:solidFill>
                <a:latin typeface="Palatino Linotype" pitchFamily="18" charset="0"/>
              </a:rPr>
              <a:t>|E|</a:t>
            </a:r>
            <a:endParaRPr lang="it-IT" sz="1300" i="1" baseline="30000" dirty="0">
              <a:solidFill>
                <a:schemeClr val="tx1">
                  <a:lumMod val="75000"/>
                  <a:lumOff val="25000"/>
                </a:schemeClr>
              </a:solidFill>
              <a:latin typeface="Palatino Linotype" pitchFamily="18" charset="0"/>
            </a:endParaRPr>
          </a:p>
        </p:txBody>
      </p:sp>
      <p:sp>
        <p:nvSpPr>
          <p:cNvPr id="44" name="CasellaDiTesto 43"/>
          <p:cNvSpPr txBox="1"/>
          <p:nvPr/>
        </p:nvSpPr>
        <p:spPr>
          <a:xfrm>
            <a:off x="3878253" y="3042462"/>
            <a:ext cx="1424007" cy="461665"/>
          </a:xfrm>
          <a:prstGeom prst="rect">
            <a:avLst/>
          </a:prstGeom>
          <a:noFill/>
        </p:spPr>
        <p:txBody>
          <a:bodyPr wrap="square" rtlCol="0">
            <a:spAutoFit/>
          </a:bodyPr>
          <a:lstStyle/>
          <a:p>
            <a:r>
              <a:rPr lang="it-IT" sz="1200" dirty="0" err="1" smtClean="0">
                <a:latin typeface="Palatino Linotype" pitchFamily="18" charset="0"/>
              </a:rPr>
              <a:t>Period</a:t>
            </a:r>
            <a:r>
              <a:rPr lang="it-IT" sz="1200" dirty="0" smtClean="0">
                <a:latin typeface="Palatino Linotype" pitchFamily="18" charset="0"/>
              </a:rPr>
              <a:t> = 900 </a:t>
            </a:r>
            <a:r>
              <a:rPr lang="it-IT" sz="1200" dirty="0" err="1" smtClean="0">
                <a:latin typeface="Palatino Linotype" pitchFamily="18" charset="0"/>
              </a:rPr>
              <a:t>nm</a:t>
            </a:r>
            <a:endParaRPr lang="it-IT" sz="1200" dirty="0" smtClean="0">
              <a:latin typeface="Palatino Linotype" pitchFamily="18" charset="0"/>
            </a:endParaRPr>
          </a:p>
          <a:p>
            <a:r>
              <a:rPr lang="it-IT" sz="1200" dirty="0" err="1" smtClean="0">
                <a:latin typeface="Palatino Linotype" pitchFamily="18" charset="0"/>
              </a:rPr>
              <a:t>Radius</a:t>
            </a:r>
            <a:r>
              <a:rPr lang="it-IT" sz="1200" dirty="0" smtClean="0">
                <a:latin typeface="Palatino Linotype" pitchFamily="18" charset="0"/>
              </a:rPr>
              <a:t> = 225 </a:t>
            </a:r>
            <a:r>
              <a:rPr lang="it-IT" sz="1200" dirty="0" err="1" smtClean="0">
                <a:latin typeface="Palatino Linotype" pitchFamily="18" charset="0"/>
              </a:rPr>
              <a:t>nm</a:t>
            </a:r>
            <a:endParaRPr lang="it-IT" sz="1200" dirty="0">
              <a:latin typeface="Palatino Linotype" pitchFamily="18" charset="0"/>
            </a:endParaRPr>
          </a:p>
        </p:txBody>
      </p:sp>
      <p:cxnSp>
        <p:nvCxnSpPr>
          <p:cNvPr id="43" name="Connettore 2 42"/>
          <p:cNvCxnSpPr/>
          <p:nvPr/>
        </p:nvCxnSpPr>
        <p:spPr>
          <a:xfrm rot="10800000" flipV="1">
            <a:off x="5667390" y="3246435"/>
            <a:ext cx="1204929" cy="949339"/>
          </a:xfrm>
          <a:prstGeom prst="straightConnector1">
            <a:avLst/>
          </a:prstGeom>
          <a:ln>
            <a:prstDash val="sysDash"/>
            <a:tailEnd type="arrow"/>
          </a:ln>
        </p:spPr>
        <p:style>
          <a:lnRef idx="1">
            <a:schemeClr val="accent1"/>
          </a:lnRef>
          <a:fillRef idx="0">
            <a:schemeClr val="accent1"/>
          </a:fillRef>
          <a:effectRef idx="0">
            <a:schemeClr val="accent1"/>
          </a:effectRef>
          <a:fontRef idx="minor">
            <a:schemeClr val="tx1"/>
          </a:fontRef>
        </p:style>
      </p:cxnSp>
      <p:sp>
        <p:nvSpPr>
          <p:cNvPr id="46" name="CasellaDiTesto 45"/>
          <p:cNvSpPr txBox="1"/>
          <p:nvPr/>
        </p:nvSpPr>
        <p:spPr>
          <a:xfrm>
            <a:off x="5594364" y="3721104"/>
            <a:ext cx="1424007" cy="276999"/>
          </a:xfrm>
          <a:prstGeom prst="rect">
            <a:avLst/>
          </a:prstGeom>
          <a:noFill/>
        </p:spPr>
        <p:txBody>
          <a:bodyPr wrap="square" rtlCol="0">
            <a:spAutoFit/>
          </a:bodyPr>
          <a:lstStyle/>
          <a:p>
            <a:r>
              <a:rPr lang="it-IT" sz="1200" i="1" dirty="0" smtClean="0">
                <a:latin typeface="Palatino Linotype" pitchFamily="18" charset="0"/>
              </a:rPr>
              <a:t>LSPR </a:t>
            </a:r>
            <a:r>
              <a:rPr lang="it-IT" sz="1200" i="1" dirty="0" err="1" smtClean="0">
                <a:latin typeface="Palatino Linotype" pitchFamily="18" charset="0"/>
              </a:rPr>
              <a:t>excitation</a:t>
            </a:r>
            <a:endParaRPr lang="it-IT" sz="1200" i="1" dirty="0">
              <a:latin typeface="Palatino Linotype" pitchFamily="18" charset="0"/>
            </a:endParaRPr>
          </a:p>
        </p:txBody>
      </p:sp>
      <p:cxnSp>
        <p:nvCxnSpPr>
          <p:cNvPr id="50" name="Connettore 2 49"/>
          <p:cNvCxnSpPr/>
          <p:nvPr/>
        </p:nvCxnSpPr>
        <p:spPr>
          <a:xfrm>
            <a:off x="1066752" y="5400702"/>
            <a:ext cx="839799" cy="584208"/>
          </a:xfrm>
          <a:prstGeom prst="straightConnector1">
            <a:avLst/>
          </a:prstGeom>
          <a:ln>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ttore 2 52"/>
          <p:cNvCxnSpPr/>
          <p:nvPr/>
        </p:nvCxnSpPr>
        <p:spPr>
          <a:xfrm flipV="1">
            <a:off x="1812259" y="5046205"/>
            <a:ext cx="547695" cy="182565"/>
          </a:xfrm>
          <a:prstGeom prst="straightConnector1">
            <a:avLst/>
          </a:prstGeom>
          <a:ln>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6" name="CasellaDiTesto 55"/>
          <p:cNvSpPr txBox="1"/>
          <p:nvPr/>
        </p:nvSpPr>
        <p:spPr>
          <a:xfrm rot="2082148">
            <a:off x="1083900" y="5754145"/>
            <a:ext cx="693746" cy="276999"/>
          </a:xfrm>
          <a:prstGeom prst="rect">
            <a:avLst/>
          </a:prstGeom>
          <a:noFill/>
        </p:spPr>
        <p:txBody>
          <a:bodyPr wrap="square" rtlCol="0">
            <a:spAutoFit/>
          </a:bodyPr>
          <a:lstStyle/>
          <a:p>
            <a:r>
              <a:rPr lang="it-IT" sz="1200" dirty="0" smtClean="0">
                <a:solidFill>
                  <a:srgbClr val="00B050"/>
                </a:solidFill>
                <a:latin typeface="Palatino Linotype" pitchFamily="18" charset="0"/>
              </a:rPr>
              <a:t>900 </a:t>
            </a:r>
            <a:r>
              <a:rPr lang="it-IT" sz="1200" dirty="0" err="1" smtClean="0">
                <a:solidFill>
                  <a:srgbClr val="00B050"/>
                </a:solidFill>
                <a:latin typeface="Palatino Linotype" pitchFamily="18" charset="0"/>
              </a:rPr>
              <a:t>nm</a:t>
            </a:r>
            <a:endParaRPr lang="it-IT" sz="1200" dirty="0" smtClean="0">
              <a:solidFill>
                <a:srgbClr val="00B050"/>
              </a:solidFill>
              <a:latin typeface="Palatino Linotype" pitchFamily="18" charset="0"/>
            </a:endParaRPr>
          </a:p>
        </p:txBody>
      </p:sp>
      <p:sp>
        <p:nvSpPr>
          <p:cNvPr id="57" name="CasellaDiTesto 56"/>
          <p:cNvSpPr txBox="1"/>
          <p:nvPr/>
        </p:nvSpPr>
        <p:spPr>
          <a:xfrm rot="20515532">
            <a:off x="1822983" y="5092296"/>
            <a:ext cx="693746" cy="276999"/>
          </a:xfrm>
          <a:prstGeom prst="rect">
            <a:avLst/>
          </a:prstGeom>
          <a:noFill/>
        </p:spPr>
        <p:txBody>
          <a:bodyPr wrap="square" rtlCol="0">
            <a:spAutoFit/>
          </a:bodyPr>
          <a:lstStyle/>
          <a:p>
            <a:r>
              <a:rPr lang="it-IT" sz="1200" dirty="0" smtClean="0">
                <a:solidFill>
                  <a:srgbClr val="00B050"/>
                </a:solidFill>
                <a:latin typeface="Palatino Linotype" pitchFamily="18" charset="0"/>
              </a:rPr>
              <a:t>450 </a:t>
            </a:r>
            <a:r>
              <a:rPr lang="it-IT" sz="1200" dirty="0" err="1" smtClean="0">
                <a:solidFill>
                  <a:srgbClr val="00B050"/>
                </a:solidFill>
                <a:latin typeface="Palatino Linotype" pitchFamily="18" charset="0"/>
              </a:rPr>
              <a:t>nm</a:t>
            </a:r>
            <a:endParaRPr lang="it-IT" sz="1200" dirty="0" smtClean="0">
              <a:solidFill>
                <a:srgbClr val="00B050"/>
              </a:solidFill>
              <a:latin typeface="Palatino Linotype" pitchFamily="18" charset="0"/>
            </a:endParaRPr>
          </a:p>
        </p:txBody>
      </p:sp>
      <p:sp>
        <p:nvSpPr>
          <p:cNvPr id="58" name="CasellaDiTesto 57"/>
          <p:cNvSpPr txBox="1"/>
          <p:nvPr/>
        </p:nvSpPr>
        <p:spPr>
          <a:xfrm>
            <a:off x="6069033" y="1457298"/>
            <a:ext cx="1898676" cy="276999"/>
          </a:xfrm>
          <a:prstGeom prst="rect">
            <a:avLst/>
          </a:prstGeom>
          <a:noFill/>
        </p:spPr>
        <p:txBody>
          <a:bodyPr wrap="square" rtlCol="0">
            <a:spAutoFit/>
          </a:bodyPr>
          <a:lstStyle/>
          <a:p>
            <a:r>
              <a:rPr lang="it-IT" sz="1200" i="1" dirty="0" err="1" smtClean="0">
                <a:latin typeface="Palatino Linotype" pitchFamily="18" charset="0"/>
              </a:rPr>
              <a:t>Reflectance</a:t>
            </a:r>
            <a:r>
              <a:rPr lang="it-IT" sz="1200" i="1" dirty="0" smtClean="0">
                <a:latin typeface="Palatino Linotype" pitchFamily="18" charset="0"/>
              </a:rPr>
              <a:t> </a:t>
            </a:r>
            <a:r>
              <a:rPr lang="it-IT" sz="1200" i="1" dirty="0" err="1" smtClean="0">
                <a:latin typeface="Palatino Linotype" pitchFamily="18" charset="0"/>
              </a:rPr>
              <a:t>spectrum</a:t>
            </a:r>
            <a:endParaRPr lang="it-IT" sz="1200" i="1" dirty="0">
              <a:latin typeface="Palatino Linotype" pitchFamily="18" charset="0"/>
            </a:endParaRPr>
          </a:p>
        </p:txBody>
      </p:sp>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4"/>
          <p:cNvSpPr>
            <a:spLocks noChangeArrowheads="1"/>
          </p:cNvSpPr>
          <p:nvPr/>
        </p:nvSpPr>
        <p:spPr bwMode="auto">
          <a:xfrm>
            <a:off x="0" y="1233488"/>
            <a:ext cx="9144000" cy="576262"/>
          </a:xfrm>
          <a:prstGeom prst="rect">
            <a:avLst/>
          </a:prstGeom>
          <a:noFill/>
          <a:ln w="9525">
            <a:noFill/>
            <a:miter lim="800000"/>
            <a:headEnd/>
            <a:tailEnd/>
          </a:ln>
        </p:spPr>
        <p:txBody>
          <a:bodyPr anchor="ctr"/>
          <a:lstStyle/>
          <a:p>
            <a:pPr algn="ctr" eaLnBrk="0" hangingPunct="0"/>
            <a:r>
              <a:rPr lang="en-US" sz="2200">
                <a:solidFill>
                  <a:srgbClr val="FF0000"/>
                </a:solidFill>
                <a:latin typeface="Palatino Linotype" pitchFamily="18" charset="0"/>
                <a:cs typeface="Times New Roman" pitchFamily="18" charset="0"/>
              </a:rPr>
              <a:t>THE WHOLE IS BETTER THAN THE SINGLE PARTS</a:t>
            </a:r>
          </a:p>
        </p:txBody>
      </p:sp>
      <p:grpSp>
        <p:nvGrpSpPr>
          <p:cNvPr id="2" name="Gruppo 92"/>
          <p:cNvGrpSpPr>
            <a:grpSpLocks/>
          </p:cNvGrpSpPr>
          <p:nvPr/>
        </p:nvGrpSpPr>
        <p:grpSpPr bwMode="auto">
          <a:xfrm>
            <a:off x="3276600" y="2997200"/>
            <a:ext cx="5795963" cy="3095625"/>
            <a:chOff x="3416561" y="3320987"/>
            <a:chExt cx="5727440" cy="3024337"/>
          </a:xfrm>
        </p:grpSpPr>
        <p:pic>
          <p:nvPicPr>
            <p:cNvPr id="12294" name="Picture 4"/>
            <p:cNvPicPr>
              <a:picLocks noChangeAspect="1" noChangeArrowheads="1"/>
            </p:cNvPicPr>
            <p:nvPr/>
          </p:nvPicPr>
          <p:blipFill>
            <a:blip r:embed="rId3" cstate="print"/>
            <a:srcRect l="4387" r="5577" b="35847"/>
            <a:stretch>
              <a:fillRect/>
            </a:stretch>
          </p:blipFill>
          <p:spPr bwMode="auto">
            <a:xfrm>
              <a:off x="3455368" y="3320987"/>
              <a:ext cx="5688633" cy="2266920"/>
            </a:xfrm>
            <a:prstGeom prst="rect">
              <a:avLst/>
            </a:prstGeom>
            <a:noFill/>
            <a:ln w="12700" algn="ctr">
              <a:noFill/>
              <a:miter lim="800000"/>
              <a:headEnd/>
              <a:tailEnd/>
            </a:ln>
          </p:spPr>
        </p:pic>
        <p:grpSp>
          <p:nvGrpSpPr>
            <p:cNvPr id="3" name="Gruppo 46"/>
            <p:cNvGrpSpPr>
              <a:grpSpLocks/>
            </p:cNvGrpSpPr>
            <p:nvPr/>
          </p:nvGrpSpPr>
          <p:grpSpPr bwMode="auto">
            <a:xfrm>
              <a:off x="3416561" y="5818703"/>
              <a:ext cx="1553794" cy="468338"/>
              <a:chOff x="251520" y="5152666"/>
              <a:chExt cx="2596748" cy="860058"/>
            </a:xfrm>
          </p:grpSpPr>
          <p:grpSp>
            <p:nvGrpSpPr>
              <p:cNvPr id="4" name="Gruppo 42"/>
              <p:cNvGrpSpPr>
                <a:grpSpLocks/>
              </p:cNvGrpSpPr>
              <p:nvPr/>
            </p:nvGrpSpPr>
            <p:grpSpPr bwMode="auto">
              <a:xfrm>
                <a:off x="256005" y="5152666"/>
                <a:ext cx="2592263" cy="860058"/>
                <a:chOff x="3059832" y="5169768"/>
                <a:chExt cx="2592263" cy="860058"/>
              </a:xfrm>
            </p:grpSpPr>
            <p:grpSp>
              <p:nvGrpSpPr>
                <p:cNvPr id="5" name="Gruppo 30"/>
                <p:cNvGrpSpPr>
                  <a:grpSpLocks/>
                </p:cNvGrpSpPr>
                <p:nvPr/>
              </p:nvGrpSpPr>
              <p:grpSpPr bwMode="auto">
                <a:xfrm>
                  <a:off x="3062008" y="5230386"/>
                  <a:ext cx="2590087" cy="737181"/>
                  <a:chOff x="4860032" y="2562336"/>
                  <a:chExt cx="936104" cy="1692000"/>
                </a:xfrm>
              </p:grpSpPr>
              <p:sp>
                <p:nvSpPr>
                  <p:cNvPr id="57" name="Cilindro 56"/>
                  <p:cNvSpPr/>
                  <p:nvPr/>
                </p:nvSpPr>
                <p:spPr>
                  <a:xfrm>
                    <a:off x="5268854" y="2511776"/>
                    <a:ext cx="108019" cy="1647370"/>
                  </a:xfrm>
                  <a:prstGeom prst="can">
                    <a:avLst>
                      <a:gd name="adj" fmla="val 11491"/>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58" name="Cilindro 57"/>
                  <p:cNvSpPr/>
                  <p:nvPr/>
                </p:nvSpPr>
                <p:spPr>
                  <a:xfrm>
                    <a:off x="4864257" y="2492167"/>
                    <a:ext cx="930478" cy="1680054"/>
                  </a:xfrm>
                  <a:prstGeom prst="can">
                    <a:avLst>
                      <a:gd name="adj" fmla="val 2458"/>
                    </a:avLst>
                  </a:prstGeom>
                  <a:solidFill>
                    <a:sysClr val="window" lastClr="FFFFFF">
                      <a:lumMod val="75000"/>
                      <a:alpha val="72000"/>
                    </a:sys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grpSp>
            <p:sp>
              <p:nvSpPr>
                <p:cNvPr id="51" name="Cilindro 50"/>
                <p:cNvSpPr/>
                <p:nvPr/>
              </p:nvSpPr>
              <p:spPr>
                <a:xfrm>
                  <a:off x="3060590" y="5231143"/>
                  <a:ext cx="2585008" cy="19938"/>
                </a:xfrm>
                <a:prstGeom prst="can">
                  <a:avLst>
                    <a:gd name="adj" fmla="val 13481"/>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52" name="Cilindro 51"/>
                <p:cNvSpPr/>
                <p:nvPr/>
              </p:nvSpPr>
              <p:spPr>
                <a:xfrm>
                  <a:off x="3941485" y="5171332"/>
                  <a:ext cx="301498" cy="74052"/>
                </a:xfrm>
                <a:prstGeom prst="can">
                  <a:avLst>
                    <a:gd name="adj" fmla="val 4772"/>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53" name="Cilindro 52"/>
                <p:cNvSpPr/>
                <p:nvPr/>
              </p:nvSpPr>
              <p:spPr>
                <a:xfrm>
                  <a:off x="4526128" y="5168483"/>
                  <a:ext cx="301496" cy="71205"/>
                </a:xfrm>
                <a:prstGeom prst="can">
                  <a:avLst>
                    <a:gd name="adj" fmla="val 6949"/>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54" name="Cilindro 53"/>
                <p:cNvSpPr/>
                <p:nvPr/>
              </p:nvSpPr>
              <p:spPr>
                <a:xfrm>
                  <a:off x="5079308" y="5168483"/>
                  <a:ext cx="304119" cy="71205"/>
                </a:xfrm>
                <a:prstGeom prst="can">
                  <a:avLst>
                    <a:gd name="adj" fmla="val 6949"/>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55" name="Cilindro 54"/>
                <p:cNvSpPr/>
                <p:nvPr/>
              </p:nvSpPr>
              <p:spPr>
                <a:xfrm>
                  <a:off x="3354222" y="5168483"/>
                  <a:ext cx="306741" cy="71205"/>
                </a:xfrm>
                <a:prstGeom prst="can">
                  <a:avLst>
                    <a:gd name="adj" fmla="val 4772"/>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56" name="CasellaDiTesto 55"/>
                <p:cNvSpPr txBox="1"/>
                <p:nvPr/>
              </p:nvSpPr>
              <p:spPr>
                <a:xfrm>
                  <a:off x="3065833" y="5658367"/>
                  <a:ext cx="1221718" cy="370261"/>
                </a:xfrm>
                <a:prstGeom prst="rect">
                  <a:avLst/>
                </a:prstGeom>
                <a:noFill/>
              </p:spPr>
              <p:txBody>
                <a:bodyPr>
                  <a:spAutoFit/>
                </a:bodyPr>
                <a:lstStyle/>
                <a:p>
                  <a:pPr fontAlgn="auto">
                    <a:spcBef>
                      <a:spcPts val="0"/>
                    </a:spcBef>
                    <a:spcAft>
                      <a:spcPts val="0"/>
                    </a:spcAft>
                    <a:defRPr/>
                  </a:pPr>
                  <a:r>
                    <a:rPr lang="it-IT" sz="700" b="0" kern="0" dirty="0" err="1">
                      <a:solidFill>
                        <a:sysClr val="windowText" lastClr="000000"/>
                      </a:solidFill>
                      <a:latin typeface="Palatino Linotype" pitchFamily="18" charset="0"/>
                    </a:rPr>
                    <a:t>Optical</a:t>
                  </a:r>
                  <a:r>
                    <a:rPr lang="it-IT" sz="700" b="0" kern="0" dirty="0">
                      <a:solidFill>
                        <a:sysClr val="windowText" lastClr="000000"/>
                      </a:solidFill>
                      <a:latin typeface="Palatino Linotype" pitchFamily="18" charset="0"/>
                    </a:rPr>
                    <a:t> </a:t>
                  </a:r>
                  <a:r>
                    <a:rPr lang="it-IT" sz="700" b="0" kern="0" dirty="0" err="1">
                      <a:solidFill>
                        <a:sysClr val="windowText" lastClr="000000"/>
                      </a:solidFill>
                      <a:latin typeface="Palatino Linotype" pitchFamily="18" charset="0"/>
                    </a:rPr>
                    <a:t>fiber</a:t>
                  </a:r>
                  <a:endParaRPr lang="it-IT" sz="700" b="0" kern="0" dirty="0">
                    <a:solidFill>
                      <a:sysClr val="windowText" lastClr="000000"/>
                    </a:solidFill>
                    <a:latin typeface="Palatino Linotype" pitchFamily="18" charset="0"/>
                  </a:endParaRPr>
                </a:p>
              </p:txBody>
            </p:sp>
          </p:grpSp>
          <p:sp>
            <p:nvSpPr>
              <p:cNvPr id="49" name="Cilindro 48"/>
              <p:cNvSpPr/>
              <p:nvPr/>
            </p:nvSpPr>
            <p:spPr>
              <a:xfrm>
                <a:off x="251520" y="5219737"/>
                <a:ext cx="2587630" cy="19938"/>
              </a:xfrm>
              <a:prstGeom prst="can">
                <a:avLst>
                  <a:gd name="adj" fmla="val 13481"/>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grpSp>
        <p:grpSp>
          <p:nvGrpSpPr>
            <p:cNvPr id="6" name="Gruppo 76"/>
            <p:cNvGrpSpPr>
              <a:grpSpLocks/>
            </p:cNvGrpSpPr>
            <p:nvPr/>
          </p:nvGrpSpPr>
          <p:grpSpPr bwMode="auto">
            <a:xfrm>
              <a:off x="5422361" y="5818703"/>
              <a:ext cx="1551112" cy="507163"/>
              <a:chOff x="3321576" y="5088133"/>
              <a:chExt cx="2592263" cy="931352"/>
            </a:xfrm>
          </p:grpSpPr>
          <p:grpSp>
            <p:nvGrpSpPr>
              <p:cNvPr id="7" name="Gruppo 30"/>
              <p:cNvGrpSpPr>
                <a:grpSpLocks/>
              </p:cNvGrpSpPr>
              <p:nvPr/>
            </p:nvGrpSpPr>
            <p:grpSpPr bwMode="auto">
              <a:xfrm>
                <a:off x="3323752" y="5220056"/>
                <a:ext cx="2590087" cy="737181"/>
                <a:chOff x="4860032" y="2562336"/>
                <a:chExt cx="936104" cy="1692000"/>
              </a:xfrm>
            </p:grpSpPr>
            <p:sp>
              <p:nvSpPr>
                <p:cNvPr id="87" name="Cilindro 86"/>
                <p:cNvSpPr/>
                <p:nvPr/>
              </p:nvSpPr>
              <p:spPr>
                <a:xfrm>
                  <a:off x="5270843" y="2511546"/>
                  <a:ext cx="108019" cy="1660432"/>
                </a:xfrm>
                <a:prstGeom prst="can">
                  <a:avLst>
                    <a:gd name="adj" fmla="val 11491"/>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88" name="Cilindro 87"/>
                <p:cNvSpPr/>
                <p:nvPr/>
              </p:nvSpPr>
              <p:spPr>
                <a:xfrm>
                  <a:off x="4871931" y="2485398"/>
                  <a:ext cx="924793" cy="1699655"/>
                </a:xfrm>
                <a:prstGeom prst="can">
                  <a:avLst>
                    <a:gd name="adj" fmla="val 2458"/>
                  </a:avLst>
                </a:prstGeom>
                <a:solidFill>
                  <a:sysClr val="window" lastClr="FFFFFF">
                    <a:lumMod val="75000"/>
                    <a:alpha val="72000"/>
                  </a:sys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grpSp>
          <p:sp>
            <p:nvSpPr>
              <p:cNvPr id="79" name="Cilindro 78"/>
              <p:cNvSpPr/>
              <p:nvPr/>
            </p:nvSpPr>
            <p:spPr>
              <a:xfrm>
                <a:off x="3322593" y="5223559"/>
                <a:ext cx="2587627" cy="14242"/>
              </a:xfrm>
              <a:prstGeom prst="can">
                <a:avLst>
                  <a:gd name="adj" fmla="val 13481"/>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80" name="Cilindro 79"/>
              <p:cNvSpPr/>
              <p:nvPr/>
            </p:nvSpPr>
            <p:spPr>
              <a:xfrm>
                <a:off x="3558547" y="5158053"/>
                <a:ext cx="2189127" cy="74052"/>
              </a:xfrm>
              <a:prstGeom prst="can">
                <a:avLst>
                  <a:gd name="adj" fmla="val 4772"/>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81" name="Cilindro 80"/>
              <p:cNvSpPr/>
              <p:nvPr/>
            </p:nvSpPr>
            <p:spPr>
              <a:xfrm>
                <a:off x="3909856" y="5092545"/>
                <a:ext cx="301496" cy="142407"/>
              </a:xfrm>
              <a:prstGeom prst="can">
                <a:avLst>
                  <a:gd name="adj" fmla="val 4772"/>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82" name="Cilindro 81"/>
              <p:cNvSpPr/>
              <p:nvPr/>
            </p:nvSpPr>
            <p:spPr>
              <a:xfrm>
                <a:off x="4497120" y="5089697"/>
                <a:ext cx="301496" cy="142407"/>
              </a:xfrm>
              <a:prstGeom prst="can">
                <a:avLst>
                  <a:gd name="adj" fmla="val 6949"/>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83" name="Cilindro 82"/>
              <p:cNvSpPr/>
              <p:nvPr/>
            </p:nvSpPr>
            <p:spPr>
              <a:xfrm>
                <a:off x="5050300" y="5089697"/>
                <a:ext cx="304118" cy="142407"/>
              </a:xfrm>
              <a:prstGeom prst="can">
                <a:avLst>
                  <a:gd name="adj" fmla="val 6949"/>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84" name="Cilindro 83"/>
              <p:cNvSpPr/>
              <p:nvPr/>
            </p:nvSpPr>
            <p:spPr>
              <a:xfrm>
                <a:off x="5608725" y="5089697"/>
                <a:ext cx="301496" cy="142407"/>
              </a:xfrm>
              <a:prstGeom prst="can">
                <a:avLst>
                  <a:gd name="adj" fmla="val 6949"/>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85" name="Cilindro 84"/>
              <p:cNvSpPr/>
              <p:nvPr/>
            </p:nvSpPr>
            <p:spPr>
              <a:xfrm>
                <a:off x="3325214" y="5086848"/>
                <a:ext cx="301498" cy="142407"/>
              </a:xfrm>
              <a:prstGeom prst="can">
                <a:avLst>
                  <a:gd name="adj" fmla="val 4772"/>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86" name="CasellaDiTesto 85"/>
              <p:cNvSpPr txBox="1"/>
              <p:nvPr/>
            </p:nvSpPr>
            <p:spPr>
              <a:xfrm>
                <a:off x="3325214" y="5650780"/>
                <a:ext cx="1224340" cy="367411"/>
              </a:xfrm>
              <a:prstGeom prst="rect">
                <a:avLst/>
              </a:prstGeom>
              <a:noFill/>
            </p:spPr>
            <p:txBody>
              <a:bodyPr>
                <a:spAutoFit/>
              </a:bodyPr>
              <a:lstStyle/>
              <a:p>
                <a:pPr fontAlgn="auto">
                  <a:spcBef>
                    <a:spcPts val="0"/>
                  </a:spcBef>
                  <a:spcAft>
                    <a:spcPts val="0"/>
                  </a:spcAft>
                  <a:defRPr/>
                </a:pPr>
                <a:r>
                  <a:rPr lang="it-IT" sz="700" b="0" kern="0" dirty="0" err="1">
                    <a:solidFill>
                      <a:sysClr val="windowText" lastClr="000000"/>
                    </a:solidFill>
                    <a:latin typeface="Palatino Linotype" pitchFamily="18" charset="0"/>
                  </a:rPr>
                  <a:t>Optical</a:t>
                </a:r>
                <a:r>
                  <a:rPr lang="it-IT" sz="700" b="0" kern="0" dirty="0">
                    <a:solidFill>
                      <a:sysClr val="windowText" lastClr="000000"/>
                    </a:solidFill>
                    <a:latin typeface="Palatino Linotype" pitchFamily="18" charset="0"/>
                  </a:rPr>
                  <a:t> </a:t>
                </a:r>
                <a:r>
                  <a:rPr lang="it-IT" sz="700" b="0" kern="0" dirty="0" err="1">
                    <a:solidFill>
                      <a:sysClr val="windowText" lastClr="000000"/>
                    </a:solidFill>
                    <a:latin typeface="Palatino Linotype" pitchFamily="18" charset="0"/>
                  </a:rPr>
                  <a:t>fiber</a:t>
                </a:r>
                <a:endParaRPr lang="it-IT" sz="700" b="0" kern="0" dirty="0">
                  <a:solidFill>
                    <a:sysClr val="windowText" lastClr="000000"/>
                  </a:solidFill>
                  <a:latin typeface="Palatino Linotype" pitchFamily="18" charset="0"/>
                </a:endParaRPr>
              </a:p>
            </p:txBody>
          </p:sp>
        </p:grpSp>
        <p:grpSp>
          <p:nvGrpSpPr>
            <p:cNvPr id="8" name="Gruppo 58"/>
            <p:cNvGrpSpPr>
              <a:grpSpLocks/>
            </p:cNvGrpSpPr>
            <p:nvPr/>
          </p:nvGrpSpPr>
          <p:grpSpPr bwMode="auto">
            <a:xfrm>
              <a:off x="7448873" y="5801677"/>
              <a:ext cx="1551112" cy="543647"/>
              <a:chOff x="5866818" y="5030213"/>
              <a:chExt cx="2592435" cy="998416"/>
            </a:xfrm>
          </p:grpSpPr>
          <p:grpSp>
            <p:nvGrpSpPr>
              <p:cNvPr id="9" name="Gruppo 30"/>
              <p:cNvGrpSpPr>
                <a:grpSpLocks/>
              </p:cNvGrpSpPr>
              <p:nvPr/>
            </p:nvGrpSpPr>
            <p:grpSpPr bwMode="auto">
              <a:xfrm>
                <a:off x="5868123" y="5229200"/>
                <a:ext cx="2590087" cy="737181"/>
                <a:chOff x="4860032" y="2562336"/>
                <a:chExt cx="936104" cy="1692000"/>
              </a:xfrm>
            </p:grpSpPr>
            <p:sp>
              <p:nvSpPr>
                <p:cNvPr id="75" name="Cilindro 74"/>
                <p:cNvSpPr/>
                <p:nvPr/>
              </p:nvSpPr>
              <p:spPr>
                <a:xfrm>
                  <a:off x="5268516" y="2579768"/>
                  <a:ext cx="108026" cy="1660541"/>
                </a:xfrm>
                <a:prstGeom prst="can">
                  <a:avLst>
                    <a:gd name="adj" fmla="val 11491"/>
                  </a:avLst>
                </a:prstGeom>
                <a:solidFill>
                  <a:srgbClr val="4F81B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76" name="Cilindro 75"/>
                <p:cNvSpPr/>
                <p:nvPr/>
              </p:nvSpPr>
              <p:spPr>
                <a:xfrm>
                  <a:off x="4851574" y="2560157"/>
                  <a:ext cx="944754" cy="1693227"/>
                </a:xfrm>
                <a:prstGeom prst="can">
                  <a:avLst>
                    <a:gd name="adj" fmla="val 2458"/>
                  </a:avLst>
                </a:prstGeom>
                <a:solidFill>
                  <a:sysClr val="window" lastClr="FFFFFF">
                    <a:lumMod val="75000"/>
                    <a:alpha val="72000"/>
                  </a:sys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grpSp>
          <p:sp>
            <p:nvSpPr>
              <p:cNvPr id="61" name="Cilindro 60"/>
              <p:cNvSpPr/>
              <p:nvPr/>
            </p:nvSpPr>
            <p:spPr>
              <a:xfrm>
                <a:off x="5865695" y="5231098"/>
                <a:ext cx="2590422" cy="17090"/>
              </a:xfrm>
              <a:prstGeom prst="can">
                <a:avLst>
                  <a:gd name="adj" fmla="val 13481"/>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grpSp>
            <p:nvGrpSpPr>
              <p:cNvPr id="10" name="Gruppo 65"/>
              <p:cNvGrpSpPr>
                <a:grpSpLocks/>
              </p:cNvGrpSpPr>
              <p:nvPr/>
            </p:nvGrpSpPr>
            <p:grpSpPr bwMode="auto">
              <a:xfrm>
                <a:off x="5872264" y="5030213"/>
                <a:ext cx="2586989" cy="213729"/>
                <a:chOff x="3066149" y="2492831"/>
                <a:chExt cx="2586989" cy="213729"/>
              </a:xfrm>
            </p:grpSpPr>
            <p:sp>
              <p:nvSpPr>
                <p:cNvPr id="69" name="Cilindro 68"/>
                <p:cNvSpPr/>
                <p:nvPr/>
              </p:nvSpPr>
              <p:spPr>
                <a:xfrm>
                  <a:off x="3649505" y="2494333"/>
                  <a:ext cx="304138" cy="128175"/>
                </a:xfrm>
                <a:prstGeom prst="can">
                  <a:avLst>
                    <a:gd name="adj" fmla="val 4772"/>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70" name="Cilindro 69"/>
                <p:cNvSpPr/>
                <p:nvPr/>
              </p:nvSpPr>
              <p:spPr>
                <a:xfrm>
                  <a:off x="4236807" y="2491485"/>
                  <a:ext cx="301516" cy="74056"/>
                </a:xfrm>
                <a:prstGeom prst="can">
                  <a:avLst>
                    <a:gd name="adj" fmla="val 6949"/>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71" name="Cilindro 70"/>
                <p:cNvSpPr/>
                <p:nvPr/>
              </p:nvSpPr>
              <p:spPr>
                <a:xfrm>
                  <a:off x="4795268" y="2491485"/>
                  <a:ext cx="301517" cy="74056"/>
                </a:xfrm>
                <a:prstGeom prst="can">
                  <a:avLst>
                    <a:gd name="adj" fmla="val 6949"/>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72" name="Cilindro 71"/>
                <p:cNvSpPr/>
                <p:nvPr/>
              </p:nvSpPr>
              <p:spPr>
                <a:xfrm>
                  <a:off x="5351107" y="2491485"/>
                  <a:ext cx="301517" cy="74056"/>
                </a:xfrm>
                <a:prstGeom prst="can">
                  <a:avLst>
                    <a:gd name="adj" fmla="val 6949"/>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73" name="Cilindro 72"/>
                <p:cNvSpPr/>
                <p:nvPr/>
              </p:nvSpPr>
              <p:spPr>
                <a:xfrm>
                  <a:off x="3038606" y="2491485"/>
                  <a:ext cx="327736" cy="74056"/>
                </a:xfrm>
                <a:prstGeom prst="can">
                  <a:avLst>
                    <a:gd name="adj" fmla="val 4772"/>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74" name="Cilindro 73"/>
                <p:cNvSpPr/>
                <p:nvPr/>
              </p:nvSpPr>
              <p:spPr>
                <a:xfrm>
                  <a:off x="3295550" y="2631052"/>
                  <a:ext cx="2194517" cy="45573"/>
                </a:xfrm>
                <a:prstGeom prst="can">
                  <a:avLst>
                    <a:gd name="adj" fmla="val 4772"/>
                  </a:avLst>
                </a:prstGeom>
                <a:solidFill>
                  <a:srgbClr val="FFC000"/>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grpSp>
          <p:sp>
            <p:nvSpPr>
              <p:cNvPr id="63" name="Cilindro 62"/>
              <p:cNvSpPr/>
              <p:nvPr/>
            </p:nvSpPr>
            <p:spPr>
              <a:xfrm>
                <a:off x="6450376" y="5102924"/>
                <a:ext cx="306760" cy="139567"/>
              </a:xfrm>
              <a:prstGeom prst="can">
                <a:avLst>
                  <a:gd name="adj" fmla="val 4772"/>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64" name="Cilindro 63"/>
              <p:cNvSpPr/>
              <p:nvPr/>
            </p:nvSpPr>
            <p:spPr>
              <a:xfrm>
                <a:off x="7040299" y="5100075"/>
                <a:ext cx="301518" cy="142416"/>
              </a:xfrm>
              <a:prstGeom prst="can">
                <a:avLst>
                  <a:gd name="adj" fmla="val 6949"/>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65" name="Cilindro 64"/>
              <p:cNvSpPr/>
              <p:nvPr/>
            </p:nvSpPr>
            <p:spPr>
              <a:xfrm>
                <a:off x="7593518" y="5100075"/>
                <a:ext cx="304139" cy="142416"/>
              </a:xfrm>
              <a:prstGeom prst="can">
                <a:avLst>
                  <a:gd name="adj" fmla="val 6949"/>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66" name="Cilindro 65"/>
              <p:cNvSpPr/>
              <p:nvPr/>
            </p:nvSpPr>
            <p:spPr>
              <a:xfrm>
                <a:off x="8151978" y="5100075"/>
                <a:ext cx="304139" cy="142416"/>
              </a:xfrm>
              <a:prstGeom prst="can">
                <a:avLst>
                  <a:gd name="adj" fmla="val 6949"/>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67" name="Cilindro 66"/>
              <p:cNvSpPr/>
              <p:nvPr/>
            </p:nvSpPr>
            <p:spPr>
              <a:xfrm>
                <a:off x="5868318" y="5097227"/>
                <a:ext cx="298895" cy="142416"/>
              </a:xfrm>
              <a:prstGeom prst="can">
                <a:avLst>
                  <a:gd name="adj" fmla="val 4772"/>
                </a:avLst>
              </a:prstGeom>
              <a:solidFill>
                <a:srgbClr val="C0504D">
                  <a:lumMod val="60000"/>
                  <a:lumOff val="40000"/>
                </a:srgbClr>
              </a:solidFill>
              <a:ln w="12700" cap="flat" cmpd="sng" algn="ctr">
                <a:solidFill>
                  <a:sysClr val="window" lastClr="FFFFFF">
                    <a:lumMod val="50000"/>
                  </a:sysClr>
                </a:solidFill>
                <a:prstDash val="solid"/>
              </a:ln>
              <a:effectLst/>
            </p:spPr>
            <p:txBody>
              <a:bodyPr anchor="ctr"/>
              <a:lstStyle/>
              <a:p>
                <a:pPr algn="ctr" fontAlgn="auto">
                  <a:spcBef>
                    <a:spcPts val="0"/>
                  </a:spcBef>
                  <a:spcAft>
                    <a:spcPts val="0"/>
                  </a:spcAft>
                  <a:defRPr/>
                </a:pPr>
                <a:endParaRPr lang="it-IT" sz="700" b="0" kern="0">
                  <a:solidFill>
                    <a:sysClr val="window" lastClr="FFFFFF"/>
                  </a:solidFill>
                  <a:latin typeface="Calibri"/>
                </a:endParaRPr>
              </a:p>
            </p:txBody>
          </p:sp>
          <p:sp>
            <p:nvSpPr>
              <p:cNvPr id="68" name="CasellaDiTesto 67"/>
              <p:cNvSpPr txBox="1"/>
              <p:nvPr/>
            </p:nvSpPr>
            <p:spPr>
              <a:xfrm>
                <a:off x="5868318" y="5658347"/>
                <a:ext cx="1221798" cy="370282"/>
              </a:xfrm>
              <a:prstGeom prst="rect">
                <a:avLst/>
              </a:prstGeom>
              <a:noFill/>
            </p:spPr>
            <p:txBody>
              <a:bodyPr>
                <a:spAutoFit/>
              </a:bodyPr>
              <a:lstStyle/>
              <a:p>
                <a:pPr fontAlgn="auto">
                  <a:spcBef>
                    <a:spcPts val="0"/>
                  </a:spcBef>
                  <a:spcAft>
                    <a:spcPts val="0"/>
                  </a:spcAft>
                  <a:defRPr/>
                </a:pPr>
                <a:r>
                  <a:rPr lang="it-IT" sz="700" b="0" kern="0" dirty="0" err="1">
                    <a:solidFill>
                      <a:sysClr val="windowText" lastClr="000000"/>
                    </a:solidFill>
                    <a:latin typeface="Palatino Linotype" pitchFamily="18" charset="0"/>
                  </a:rPr>
                  <a:t>Optical</a:t>
                </a:r>
                <a:r>
                  <a:rPr lang="it-IT" sz="700" b="0" kern="0" dirty="0">
                    <a:solidFill>
                      <a:sysClr val="windowText" lastClr="000000"/>
                    </a:solidFill>
                    <a:latin typeface="Palatino Linotype" pitchFamily="18" charset="0"/>
                  </a:rPr>
                  <a:t> </a:t>
                </a:r>
                <a:r>
                  <a:rPr lang="it-IT" sz="700" b="0" kern="0" dirty="0" err="1">
                    <a:solidFill>
                      <a:sysClr val="windowText" lastClr="000000"/>
                    </a:solidFill>
                    <a:latin typeface="Palatino Linotype" pitchFamily="18" charset="0"/>
                  </a:rPr>
                  <a:t>fiber</a:t>
                </a:r>
                <a:endParaRPr lang="it-IT" sz="700" b="0" kern="0" dirty="0">
                  <a:solidFill>
                    <a:sysClr val="windowText" lastClr="000000"/>
                  </a:solidFill>
                  <a:latin typeface="Palatino Linotype" pitchFamily="18" charset="0"/>
                </a:endParaRPr>
              </a:p>
            </p:txBody>
          </p:sp>
        </p:grpSp>
      </p:grpSp>
      <p:pic>
        <p:nvPicPr>
          <p:cNvPr id="12292" name="Picture 2"/>
          <p:cNvPicPr>
            <a:picLocks noChangeAspect="1" noChangeArrowheads="1"/>
          </p:cNvPicPr>
          <p:nvPr/>
        </p:nvPicPr>
        <p:blipFill>
          <a:blip r:embed="rId4" cstate="print"/>
          <a:srcRect/>
          <a:stretch>
            <a:fillRect/>
          </a:stretch>
        </p:blipFill>
        <p:spPr bwMode="auto">
          <a:xfrm>
            <a:off x="71438" y="2133600"/>
            <a:ext cx="3529012" cy="2644775"/>
          </a:xfrm>
          <a:prstGeom prst="rect">
            <a:avLst/>
          </a:prstGeom>
          <a:noFill/>
          <a:ln w="9525">
            <a:noFill/>
            <a:miter lim="800000"/>
            <a:headEnd/>
            <a:tailEnd/>
          </a:ln>
        </p:spPr>
      </p:pic>
      <p:sp>
        <p:nvSpPr>
          <p:cNvPr id="18437" name="Text Box 48"/>
          <p:cNvSpPr txBox="1">
            <a:spLocks noChangeArrowheads="1"/>
          </p:cNvSpPr>
          <p:nvPr/>
        </p:nvSpPr>
        <p:spPr bwMode="auto">
          <a:xfrm>
            <a:off x="250825" y="5516563"/>
            <a:ext cx="2771775" cy="581025"/>
          </a:xfrm>
          <a:prstGeom prst="rect">
            <a:avLst/>
          </a:prstGeom>
          <a:noFill/>
          <a:ln w="9525">
            <a:noFill/>
            <a:miter lim="800000"/>
            <a:headEnd/>
            <a:tailEnd/>
          </a:ln>
        </p:spPr>
        <p:txBody>
          <a:bodyPr>
            <a:spAutoFit/>
          </a:bodyPr>
          <a:lstStyle/>
          <a:p>
            <a:pPr algn="ctr">
              <a:spcBef>
                <a:spcPct val="50000"/>
              </a:spcBef>
              <a:defRPr/>
            </a:pPr>
            <a:r>
              <a:rPr lang="it-IT" dirty="0" err="1">
                <a:solidFill>
                  <a:schemeClr val="tx2">
                    <a:lumMod val="60000"/>
                    <a:lumOff val="40000"/>
                  </a:schemeClr>
                </a:solidFill>
              </a:rPr>
              <a:t>Enhancement</a:t>
            </a:r>
            <a:r>
              <a:rPr lang="it-IT" dirty="0">
                <a:solidFill>
                  <a:schemeClr val="tx2">
                    <a:lumMod val="60000"/>
                    <a:lumOff val="40000"/>
                  </a:schemeClr>
                </a:solidFill>
              </a:rPr>
              <a:t> </a:t>
            </a:r>
            <a:r>
              <a:rPr lang="it-IT" dirty="0" err="1">
                <a:solidFill>
                  <a:schemeClr val="tx2">
                    <a:lumMod val="60000"/>
                    <a:lumOff val="40000"/>
                  </a:schemeClr>
                </a:solidFill>
              </a:rPr>
              <a:t>of</a:t>
            </a:r>
            <a:r>
              <a:rPr lang="it-IT" dirty="0">
                <a:solidFill>
                  <a:schemeClr val="tx2">
                    <a:lumMod val="60000"/>
                    <a:lumOff val="40000"/>
                  </a:schemeClr>
                </a:solidFill>
              </a:rPr>
              <a:t> </a:t>
            </a:r>
            <a:r>
              <a:rPr lang="it-IT" dirty="0" err="1">
                <a:solidFill>
                  <a:schemeClr val="tx2">
                    <a:lumMod val="60000"/>
                    <a:lumOff val="40000"/>
                  </a:schemeClr>
                </a:solidFill>
              </a:rPr>
              <a:t>Field</a:t>
            </a:r>
            <a:r>
              <a:rPr lang="it-IT" dirty="0">
                <a:solidFill>
                  <a:schemeClr val="tx2">
                    <a:lumMod val="60000"/>
                    <a:lumOff val="40000"/>
                  </a:schemeClr>
                </a:solidFill>
              </a:rPr>
              <a:t> </a:t>
            </a:r>
            <a:r>
              <a:rPr lang="it-IT" dirty="0" err="1">
                <a:solidFill>
                  <a:schemeClr val="tx2">
                    <a:lumMod val="60000"/>
                    <a:lumOff val="40000"/>
                  </a:schemeClr>
                </a:solidFill>
              </a:rPr>
              <a:t>Intensity</a:t>
            </a:r>
            <a:r>
              <a:rPr lang="it-IT" dirty="0">
                <a:solidFill>
                  <a:schemeClr val="tx2">
                    <a:lumMod val="60000"/>
                    <a:lumOff val="40000"/>
                  </a:schemeClr>
                </a:solidFill>
              </a:rPr>
              <a:t> up </a:t>
            </a:r>
            <a:r>
              <a:rPr lang="it-IT" dirty="0" err="1">
                <a:solidFill>
                  <a:schemeClr val="tx2">
                    <a:lumMod val="60000"/>
                    <a:lumOff val="40000"/>
                  </a:schemeClr>
                </a:solidFill>
              </a:rPr>
              <a:t>to</a:t>
            </a:r>
            <a:r>
              <a:rPr lang="it-IT" dirty="0">
                <a:solidFill>
                  <a:schemeClr val="tx2">
                    <a:lumMod val="60000"/>
                    <a:lumOff val="40000"/>
                  </a:schemeClr>
                </a:solidFill>
              </a:rPr>
              <a:t> 7 </a:t>
            </a:r>
            <a:r>
              <a:rPr lang="it-IT" dirty="0" err="1">
                <a:solidFill>
                  <a:schemeClr val="tx2">
                    <a:lumMod val="60000"/>
                    <a:lumOff val="40000"/>
                  </a:schemeClr>
                </a:solidFill>
              </a:rPr>
              <a:t>times</a:t>
            </a:r>
            <a:endParaRPr lang="it-IT" dirty="0">
              <a:solidFill>
                <a:schemeClr val="tx2">
                  <a:lumMod val="60000"/>
                  <a:lumOff val="40000"/>
                </a:schemeClr>
              </a:solidFill>
            </a:endParaRPr>
          </a:p>
        </p:txBody>
      </p:sp>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2162142" y="3720831"/>
            <a:ext cx="4862496" cy="2702235"/>
          </a:xfrm>
          <a:prstGeom prst="rect">
            <a:avLst/>
          </a:prstGeom>
          <a:noFill/>
          <a:ln w="12700" cap="flat" cmpd="sng" algn="ctr">
            <a:noFill/>
            <a:prstDash val="solid"/>
            <a:miter lim="800000"/>
            <a:headEnd type="none" w="med" len="med"/>
            <a:tailEnd type="none" w="med" len="med"/>
          </a:ln>
          <a:effectLst/>
        </p:spPr>
      </p:pic>
      <p:pic>
        <p:nvPicPr>
          <p:cNvPr id="8" name="Picture 3"/>
          <p:cNvPicPr>
            <a:picLocks noChangeAspect="1" noChangeArrowheads="1"/>
          </p:cNvPicPr>
          <p:nvPr/>
        </p:nvPicPr>
        <p:blipFill>
          <a:blip r:embed="rId4" cstate="print"/>
          <a:srcRect/>
          <a:stretch>
            <a:fillRect/>
          </a:stretch>
        </p:blipFill>
        <p:spPr bwMode="auto">
          <a:xfrm>
            <a:off x="3949754" y="1409703"/>
            <a:ext cx="4565650" cy="2201862"/>
          </a:xfrm>
          <a:prstGeom prst="rect">
            <a:avLst/>
          </a:prstGeom>
          <a:noFill/>
          <a:ln w="12700" algn="ctr">
            <a:noFill/>
            <a:miter lim="800000"/>
            <a:headEnd/>
            <a:tailEnd/>
          </a:ln>
        </p:spPr>
      </p:pic>
      <p:grpSp>
        <p:nvGrpSpPr>
          <p:cNvPr id="2" name="Gruppo 8"/>
          <p:cNvGrpSpPr/>
          <p:nvPr/>
        </p:nvGrpSpPr>
        <p:grpSpPr>
          <a:xfrm>
            <a:off x="628596" y="1472897"/>
            <a:ext cx="2957553" cy="1919591"/>
            <a:chOff x="153927" y="921311"/>
            <a:chExt cx="3456425" cy="2363359"/>
          </a:xfrm>
        </p:grpSpPr>
        <p:pic>
          <p:nvPicPr>
            <p:cNvPr id="10" name="Picture 3"/>
            <p:cNvPicPr>
              <a:picLocks noChangeAspect="1" noChangeArrowheads="1"/>
            </p:cNvPicPr>
            <p:nvPr/>
          </p:nvPicPr>
          <p:blipFill>
            <a:blip r:embed="rId5" cstate="print"/>
            <a:srcRect b="9459"/>
            <a:stretch>
              <a:fillRect/>
            </a:stretch>
          </p:blipFill>
          <p:spPr bwMode="auto">
            <a:xfrm>
              <a:off x="153927" y="946116"/>
              <a:ext cx="3454400" cy="2338554"/>
            </a:xfrm>
            <a:prstGeom prst="rect">
              <a:avLst/>
            </a:prstGeom>
            <a:noFill/>
            <a:ln w="9525">
              <a:noFill/>
              <a:miter lim="800000"/>
              <a:headEnd/>
              <a:tailEnd/>
            </a:ln>
          </p:spPr>
        </p:pic>
        <p:sp>
          <p:nvSpPr>
            <p:cNvPr id="11" name="Rettangolo 10"/>
            <p:cNvSpPr/>
            <p:nvPr/>
          </p:nvSpPr>
          <p:spPr>
            <a:xfrm>
              <a:off x="1757302" y="2098641"/>
              <a:ext cx="287338" cy="2159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12" name="Connettore 2 11"/>
            <p:cNvCxnSpPr/>
            <p:nvPr/>
          </p:nvCxnSpPr>
          <p:spPr>
            <a:xfrm>
              <a:off x="976252" y="1527141"/>
              <a:ext cx="1728788" cy="358775"/>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CasellaDiTesto 10"/>
            <p:cNvSpPr txBox="1">
              <a:spLocks noChangeArrowheads="1"/>
            </p:cNvSpPr>
            <p:nvPr/>
          </p:nvSpPr>
          <p:spPr bwMode="auto">
            <a:xfrm>
              <a:off x="2772538" y="921311"/>
              <a:ext cx="837814" cy="568392"/>
            </a:xfrm>
            <a:prstGeom prst="rect">
              <a:avLst/>
            </a:prstGeom>
            <a:noFill/>
            <a:ln w="9525">
              <a:noFill/>
              <a:miter lim="800000"/>
              <a:headEnd/>
              <a:tailEnd/>
            </a:ln>
          </p:spPr>
          <p:txBody>
            <a:bodyPr wrap="square">
              <a:spAutoFit/>
            </a:bodyPr>
            <a:lstStyle/>
            <a:p>
              <a:pPr algn="r"/>
              <a:r>
                <a:rPr lang="it-IT" sz="1200" i="1" dirty="0">
                  <a:solidFill>
                    <a:schemeClr val="bg1"/>
                  </a:solidFill>
                  <a:latin typeface="Palatino Linotype" pitchFamily="18" charset="0"/>
                </a:rPr>
                <a:t>top </a:t>
              </a:r>
              <a:r>
                <a:rPr lang="it-IT" sz="1200" i="1" dirty="0" err="1">
                  <a:solidFill>
                    <a:schemeClr val="bg1"/>
                  </a:solidFill>
                  <a:latin typeface="Palatino Linotype" pitchFamily="18" charset="0"/>
                </a:rPr>
                <a:t>view</a:t>
              </a:r>
              <a:endParaRPr lang="it-IT" sz="1200" i="1" dirty="0">
                <a:solidFill>
                  <a:schemeClr val="bg1"/>
                </a:solidFill>
                <a:latin typeface="Palatino Linotype" pitchFamily="18" charset="0"/>
              </a:endParaRPr>
            </a:p>
          </p:txBody>
        </p:sp>
        <p:sp>
          <p:nvSpPr>
            <p:cNvPr id="14" name="CasellaDiTesto 11"/>
            <p:cNvSpPr txBox="1">
              <a:spLocks noChangeArrowheads="1"/>
            </p:cNvSpPr>
            <p:nvPr/>
          </p:nvSpPr>
          <p:spPr bwMode="auto">
            <a:xfrm>
              <a:off x="1319152" y="1296953"/>
              <a:ext cx="1093788" cy="338554"/>
            </a:xfrm>
            <a:prstGeom prst="rect">
              <a:avLst/>
            </a:prstGeom>
            <a:noFill/>
            <a:ln w="9525">
              <a:noFill/>
              <a:miter lim="800000"/>
              <a:headEnd/>
              <a:tailEnd/>
            </a:ln>
          </p:spPr>
          <p:txBody>
            <a:bodyPr>
              <a:spAutoFit/>
            </a:bodyPr>
            <a:lstStyle/>
            <a:p>
              <a:r>
                <a:rPr lang="it-IT" b="1" dirty="0">
                  <a:solidFill>
                    <a:schemeClr val="bg1"/>
                  </a:solidFill>
                  <a:latin typeface="Times New Roman" pitchFamily="18" charset="0"/>
                  <a:cs typeface="Times New Roman" pitchFamily="18" charset="0"/>
                </a:rPr>
                <a:t>100 </a:t>
              </a:r>
              <a:r>
                <a:rPr lang="it-IT" b="1" dirty="0" smtClean="0">
                  <a:solidFill>
                    <a:schemeClr val="bg1"/>
                  </a:solidFill>
                  <a:latin typeface="Times New Roman" pitchFamily="18" charset="0"/>
                  <a:cs typeface="Times New Roman" pitchFamily="18" charset="0"/>
                </a:rPr>
                <a:t>µm</a:t>
              </a:r>
              <a:endParaRPr lang="it-IT" b="1" dirty="0">
                <a:solidFill>
                  <a:schemeClr val="bg1"/>
                </a:solidFill>
                <a:latin typeface="Times New Roman" pitchFamily="18" charset="0"/>
                <a:cs typeface="Times New Roman" pitchFamily="18" charset="0"/>
              </a:endParaRPr>
            </a:p>
          </p:txBody>
        </p:sp>
      </p:grpSp>
      <p:cxnSp>
        <p:nvCxnSpPr>
          <p:cNvPr id="15" name="Connettore 2 14"/>
          <p:cNvCxnSpPr/>
          <p:nvPr/>
        </p:nvCxnSpPr>
        <p:spPr>
          <a:xfrm flipV="1">
            <a:off x="2246419" y="2066937"/>
            <a:ext cx="1814399" cy="449903"/>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6835806" y="5217864"/>
            <a:ext cx="1350982" cy="523220"/>
          </a:xfrm>
          <a:prstGeom prst="rect">
            <a:avLst/>
          </a:prstGeom>
          <a:noFill/>
        </p:spPr>
        <p:txBody>
          <a:bodyPr wrap="square" rtlCol="0">
            <a:spAutoFit/>
          </a:bodyPr>
          <a:lstStyle/>
          <a:p>
            <a:r>
              <a:rPr lang="it-IT" sz="1400" b="0" dirty="0" smtClean="0">
                <a:latin typeface="Times New Roman" pitchFamily="18" charset="0"/>
                <a:cs typeface="Times New Roman" pitchFamily="18" charset="0"/>
              </a:rPr>
              <a:t>t</a:t>
            </a:r>
            <a:r>
              <a:rPr lang="it-IT" sz="1400" b="0" baseline="-25000" dirty="0" smtClean="0">
                <a:latin typeface="Times New Roman" pitchFamily="18" charset="0"/>
                <a:cs typeface="Times New Roman" pitchFamily="18" charset="0"/>
              </a:rPr>
              <a:t>ZEP</a:t>
            </a:r>
            <a:r>
              <a:rPr lang="it-IT" sz="1400" b="0" dirty="0" smtClean="0">
                <a:latin typeface="Times New Roman" pitchFamily="18" charset="0"/>
                <a:cs typeface="Times New Roman" pitchFamily="18" charset="0"/>
              </a:rPr>
              <a:t>=200 </a:t>
            </a:r>
            <a:r>
              <a:rPr lang="it-IT" sz="1400" b="0" dirty="0" err="1" smtClean="0">
                <a:latin typeface="Times New Roman" pitchFamily="18" charset="0"/>
                <a:cs typeface="Times New Roman" pitchFamily="18" charset="0"/>
              </a:rPr>
              <a:t>nm</a:t>
            </a:r>
            <a:endParaRPr lang="it-IT" sz="1400" b="0" dirty="0" smtClean="0">
              <a:latin typeface="Times New Roman" pitchFamily="18" charset="0"/>
              <a:cs typeface="Times New Roman" pitchFamily="18" charset="0"/>
            </a:endParaRPr>
          </a:p>
          <a:p>
            <a:r>
              <a:rPr lang="it-IT" sz="1400" b="0" dirty="0" smtClean="0">
                <a:latin typeface="Times New Roman" pitchFamily="18" charset="0"/>
                <a:cs typeface="Times New Roman" pitchFamily="18" charset="0"/>
              </a:rPr>
              <a:t>t</a:t>
            </a:r>
            <a:r>
              <a:rPr lang="it-IT" sz="1400" b="0" baseline="-25000" dirty="0" smtClean="0">
                <a:latin typeface="Times New Roman" pitchFamily="18" charset="0"/>
                <a:cs typeface="Times New Roman" pitchFamily="18" charset="0"/>
              </a:rPr>
              <a:t>Au</a:t>
            </a:r>
            <a:r>
              <a:rPr lang="it-IT" sz="1400" b="0" dirty="0" smtClean="0">
                <a:latin typeface="Times New Roman" pitchFamily="18" charset="0"/>
                <a:cs typeface="Times New Roman" pitchFamily="18" charset="0"/>
              </a:rPr>
              <a:t>=40 </a:t>
            </a:r>
            <a:r>
              <a:rPr lang="it-IT" sz="1400" b="0" dirty="0" err="1" smtClean="0">
                <a:latin typeface="Times New Roman" pitchFamily="18" charset="0"/>
                <a:cs typeface="Times New Roman" pitchFamily="18" charset="0"/>
              </a:rPr>
              <a:t>nm</a:t>
            </a:r>
            <a:endParaRPr lang="it-IT" sz="1400" b="0" dirty="0">
              <a:latin typeface="Times New Roman" pitchFamily="18" charset="0"/>
              <a:cs typeface="Times New Roman" pitchFamily="18" charset="0"/>
            </a:endParaRPr>
          </a:p>
        </p:txBody>
      </p:sp>
      <p:sp>
        <p:nvSpPr>
          <p:cNvPr id="17" name="Rectangle 74"/>
          <p:cNvSpPr>
            <a:spLocks noChangeArrowheads="1"/>
          </p:cNvSpPr>
          <p:nvPr/>
        </p:nvSpPr>
        <p:spPr bwMode="auto">
          <a:xfrm>
            <a:off x="0" y="844523"/>
            <a:ext cx="9144000" cy="576262"/>
          </a:xfrm>
          <a:prstGeom prst="rect">
            <a:avLst/>
          </a:prstGeom>
          <a:noFill/>
          <a:ln w="9525">
            <a:noFill/>
            <a:miter lim="800000"/>
            <a:headEnd/>
            <a:tailEnd/>
          </a:ln>
        </p:spPr>
        <p:txBody>
          <a:bodyPr anchor="ctr"/>
          <a:lstStyle/>
          <a:p>
            <a:pPr algn="ctr">
              <a:lnSpc>
                <a:spcPct val="150000"/>
              </a:lnSpc>
            </a:pPr>
            <a:r>
              <a:rPr lang="en-US" sz="2200" cap="all" dirty="0">
                <a:solidFill>
                  <a:srgbClr val="FF0000"/>
                </a:solidFill>
                <a:latin typeface="Palatino Linotype" pitchFamily="18" charset="0"/>
                <a:cs typeface="Times New Roman" pitchFamily="18" charset="0"/>
              </a:rPr>
              <a:t>Experimental realization</a:t>
            </a:r>
            <a:endParaRPr lang="it-IT" sz="2200" cap="all" dirty="0">
              <a:solidFill>
                <a:srgbClr val="FF0000"/>
              </a:solidFill>
              <a:latin typeface="Palatino Linotype" pitchFamily="18" charset="0"/>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4"/>
          <p:cNvSpPr>
            <a:spLocks noChangeArrowheads="1"/>
          </p:cNvSpPr>
          <p:nvPr/>
        </p:nvSpPr>
        <p:spPr bwMode="auto">
          <a:xfrm>
            <a:off x="36512" y="980728"/>
            <a:ext cx="9144000" cy="576262"/>
          </a:xfrm>
          <a:prstGeom prst="rect">
            <a:avLst/>
          </a:prstGeom>
          <a:noFill/>
          <a:ln w="9525">
            <a:noFill/>
            <a:miter lim="800000"/>
            <a:headEnd/>
            <a:tailEnd/>
          </a:ln>
        </p:spPr>
        <p:txBody>
          <a:bodyPr anchor="ctr"/>
          <a:lstStyle/>
          <a:p>
            <a:pPr algn="ctr" eaLnBrk="0" hangingPunct="0">
              <a:lnSpc>
                <a:spcPct val="150000"/>
              </a:lnSpc>
            </a:pPr>
            <a:r>
              <a:rPr lang="en-US" sz="2200" cap="all" dirty="0">
                <a:solidFill>
                  <a:srgbClr val="FF0000"/>
                </a:solidFill>
                <a:latin typeface="Palatino Linotype" pitchFamily="18" charset="0"/>
                <a:cs typeface="Times New Roman" pitchFamily="18" charset="0"/>
              </a:rPr>
              <a:t>Refractive index (bulk) Sensitivity</a:t>
            </a:r>
          </a:p>
        </p:txBody>
      </p:sp>
      <p:graphicFrame>
        <p:nvGraphicFramePr>
          <p:cNvPr id="8" name="Object 16"/>
          <p:cNvGraphicFramePr>
            <a:graphicFrameLocks noChangeAspect="1"/>
          </p:cNvGraphicFramePr>
          <p:nvPr/>
        </p:nvGraphicFramePr>
        <p:xfrm>
          <a:off x="1994364" y="1639863"/>
          <a:ext cx="3600000" cy="3708400"/>
        </p:xfrm>
        <a:graphic>
          <a:graphicData uri="http://schemas.openxmlformats.org/presentationml/2006/ole">
            <p:oleObj spid="_x0000_s125954" name="Graph" r:id="rId4" imgW="3805920" imgH="2959200" progId="">
              <p:embed/>
            </p:oleObj>
          </a:graphicData>
        </a:graphic>
      </p:graphicFrame>
      <p:grpSp>
        <p:nvGrpSpPr>
          <p:cNvPr id="2" name="Gruppo 29"/>
          <p:cNvGrpSpPr>
            <a:grpSpLocks/>
          </p:cNvGrpSpPr>
          <p:nvPr/>
        </p:nvGrpSpPr>
        <p:grpSpPr bwMode="auto">
          <a:xfrm>
            <a:off x="5338773" y="1822428"/>
            <a:ext cx="4016429" cy="3465513"/>
            <a:chOff x="3979515" y="1729720"/>
            <a:chExt cx="5843456" cy="3465512"/>
          </a:xfrm>
        </p:grpSpPr>
        <p:graphicFrame>
          <p:nvGraphicFramePr>
            <p:cNvPr id="10" name="Object 13"/>
            <p:cNvGraphicFramePr>
              <a:graphicFrameLocks noChangeAspect="1"/>
            </p:cNvGraphicFramePr>
            <p:nvPr/>
          </p:nvGraphicFramePr>
          <p:xfrm>
            <a:off x="3979515" y="1729720"/>
            <a:ext cx="4541836" cy="3465512"/>
          </p:xfrm>
          <a:graphic>
            <a:graphicData uri="http://schemas.openxmlformats.org/presentationml/2006/ole">
              <p:oleObj spid="_x0000_s125955" name="Graph" r:id="rId5" imgW="3808800" imgH="2908800" progId="">
                <p:embed/>
              </p:oleObj>
            </a:graphicData>
          </a:graphic>
        </p:graphicFrame>
        <p:sp>
          <p:nvSpPr>
            <p:cNvPr id="11" name="CasellaDiTesto 10"/>
            <p:cNvSpPr txBox="1"/>
            <p:nvPr/>
          </p:nvSpPr>
          <p:spPr>
            <a:xfrm>
              <a:off x="7894175" y="2077381"/>
              <a:ext cx="1928796" cy="299634"/>
            </a:xfrm>
            <a:prstGeom prst="rect">
              <a:avLst/>
            </a:prstGeom>
            <a:noFill/>
          </p:spPr>
          <p:txBody>
            <a:bodyPr wrap="square">
              <a:spAutoFit/>
            </a:bodyPr>
            <a:lstStyle/>
            <a:p>
              <a:pPr algn="ctr" eaLnBrk="0" fontAlgn="auto" hangingPunct="0">
                <a:lnSpc>
                  <a:spcPct val="150000"/>
                </a:lnSpc>
                <a:spcBef>
                  <a:spcPts val="0"/>
                </a:spcBef>
                <a:spcAft>
                  <a:spcPts val="0"/>
                </a:spcAft>
                <a:defRPr/>
              </a:pPr>
              <a:r>
                <a:rPr lang="en-US" sz="1000" b="0" kern="0" dirty="0">
                  <a:effectLst>
                    <a:outerShdw blurRad="38100" dist="38100" dir="2700000" algn="tl">
                      <a:srgbClr val="000000">
                        <a:alpha val="43137"/>
                      </a:srgbClr>
                    </a:outerShdw>
                  </a:effectLst>
                  <a:latin typeface="Palatino Linotype" pitchFamily="18" charset="0"/>
                </a:rPr>
                <a:t>125 nm/RIU</a:t>
              </a:r>
              <a:endParaRPr lang="en-US" sz="1000" b="0" kern="0" dirty="0">
                <a:latin typeface="Palatino Linotype" pitchFamily="18" charset="0"/>
              </a:endParaRPr>
            </a:p>
          </p:txBody>
        </p:sp>
        <p:sp>
          <p:nvSpPr>
            <p:cNvPr id="12" name="Ovale 14"/>
            <p:cNvSpPr>
              <a:spLocks noChangeArrowheads="1"/>
            </p:cNvSpPr>
            <p:nvPr/>
          </p:nvSpPr>
          <p:spPr bwMode="auto">
            <a:xfrm rot="-2091493">
              <a:off x="7526672" y="1979327"/>
              <a:ext cx="694552" cy="432000"/>
            </a:xfrm>
            <a:prstGeom prst="ellipse">
              <a:avLst/>
            </a:prstGeom>
            <a:noFill/>
            <a:ln w="3175" algn="ctr">
              <a:solidFill>
                <a:schemeClr val="tx1"/>
              </a:solidFill>
              <a:round/>
              <a:headEnd/>
              <a:tailEnd/>
            </a:ln>
          </p:spPr>
          <p:txBody>
            <a:bodyPr>
              <a:spAutoFit/>
            </a:bodyPr>
            <a:lstStyle/>
            <a:p>
              <a:pPr eaLnBrk="0" hangingPunct="0"/>
              <a:endParaRPr lang="it-IT"/>
            </a:p>
          </p:txBody>
        </p:sp>
        <p:sp>
          <p:nvSpPr>
            <p:cNvPr id="13" name="CasellaDiTesto 12"/>
            <p:cNvSpPr txBox="1"/>
            <p:nvPr/>
          </p:nvSpPr>
          <p:spPr>
            <a:xfrm>
              <a:off x="7930678" y="3366431"/>
              <a:ext cx="1679804" cy="299634"/>
            </a:xfrm>
            <a:prstGeom prst="rect">
              <a:avLst/>
            </a:prstGeom>
            <a:noFill/>
            <a:ln>
              <a:noFill/>
            </a:ln>
          </p:spPr>
          <p:txBody>
            <a:bodyPr wrap="square">
              <a:spAutoFit/>
            </a:bodyPr>
            <a:lstStyle/>
            <a:p>
              <a:pPr algn="ctr" eaLnBrk="0" fontAlgn="auto" hangingPunct="0">
                <a:lnSpc>
                  <a:spcPct val="150000"/>
                </a:lnSpc>
                <a:spcBef>
                  <a:spcPts val="0"/>
                </a:spcBef>
                <a:spcAft>
                  <a:spcPts val="0"/>
                </a:spcAft>
                <a:defRPr/>
              </a:pPr>
              <a:r>
                <a:rPr lang="en-US" sz="1000" b="0" kern="0" dirty="0">
                  <a:solidFill>
                    <a:srgbClr val="FF0000"/>
                  </a:solidFill>
                  <a:effectLst>
                    <a:outerShdw blurRad="38100" dist="38100" dir="2700000" algn="tl">
                      <a:srgbClr val="000000">
                        <a:alpha val="43137"/>
                      </a:srgbClr>
                    </a:outerShdw>
                  </a:effectLst>
                  <a:latin typeface="Palatino Linotype" pitchFamily="18" charset="0"/>
                </a:rPr>
                <a:t> 98 nm/RIU</a:t>
              </a:r>
              <a:endParaRPr lang="en-US" sz="1000" b="0" kern="0" dirty="0">
                <a:solidFill>
                  <a:srgbClr val="FF0000"/>
                </a:solidFill>
                <a:latin typeface="Palatino Linotype" pitchFamily="18" charset="0"/>
              </a:endParaRPr>
            </a:p>
          </p:txBody>
        </p:sp>
        <p:sp>
          <p:nvSpPr>
            <p:cNvPr id="14" name="Ovale 14"/>
            <p:cNvSpPr>
              <a:spLocks noChangeArrowheads="1"/>
            </p:cNvSpPr>
            <p:nvPr/>
          </p:nvSpPr>
          <p:spPr bwMode="auto">
            <a:xfrm rot="-1456621">
              <a:off x="7570141" y="3354257"/>
              <a:ext cx="614908" cy="396000"/>
            </a:xfrm>
            <a:prstGeom prst="ellipse">
              <a:avLst/>
            </a:prstGeom>
            <a:noFill/>
            <a:ln w="3175" algn="ctr">
              <a:solidFill>
                <a:srgbClr val="FF0000"/>
              </a:solidFill>
              <a:round/>
              <a:headEnd/>
              <a:tailEnd/>
            </a:ln>
          </p:spPr>
          <p:txBody>
            <a:bodyPr>
              <a:spAutoFit/>
            </a:bodyPr>
            <a:lstStyle/>
            <a:p>
              <a:pPr eaLnBrk="0" hangingPunct="0"/>
              <a:endParaRPr lang="it-IT">
                <a:solidFill>
                  <a:srgbClr val="FF0000"/>
                </a:solidFill>
              </a:endParaRPr>
            </a:p>
          </p:txBody>
        </p:sp>
        <p:sp>
          <p:nvSpPr>
            <p:cNvPr id="15" name="CasellaDiTesto 14"/>
            <p:cNvSpPr txBox="1"/>
            <p:nvPr/>
          </p:nvSpPr>
          <p:spPr>
            <a:xfrm>
              <a:off x="8038606" y="3887130"/>
              <a:ext cx="1624998" cy="299634"/>
            </a:xfrm>
            <a:prstGeom prst="rect">
              <a:avLst/>
            </a:prstGeom>
            <a:noFill/>
            <a:ln>
              <a:noFill/>
            </a:ln>
          </p:spPr>
          <p:txBody>
            <a:bodyPr wrap="square">
              <a:spAutoFit/>
            </a:bodyPr>
            <a:lstStyle/>
            <a:p>
              <a:pPr algn="ctr" eaLnBrk="0" fontAlgn="auto" hangingPunct="0">
                <a:lnSpc>
                  <a:spcPct val="150000"/>
                </a:lnSpc>
                <a:spcBef>
                  <a:spcPts val="0"/>
                </a:spcBef>
                <a:spcAft>
                  <a:spcPts val="0"/>
                </a:spcAft>
                <a:defRPr/>
              </a:pPr>
              <a:r>
                <a:rPr lang="en-US" sz="1000" b="0" kern="0" dirty="0">
                  <a:solidFill>
                    <a:srgbClr val="0033CC"/>
                  </a:solidFill>
                  <a:effectLst>
                    <a:outerShdw blurRad="38100" dist="38100" dir="2700000" algn="tl">
                      <a:srgbClr val="000000">
                        <a:alpha val="43137"/>
                      </a:srgbClr>
                    </a:outerShdw>
                  </a:effectLst>
                  <a:latin typeface="Palatino Linotype" pitchFamily="18" charset="0"/>
                </a:rPr>
                <a:t>36 nm/RIU</a:t>
              </a:r>
              <a:endParaRPr lang="en-US" sz="1000" b="0" kern="0" dirty="0">
                <a:solidFill>
                  <a:srgbClr val="0033CC"/>
                </a:solidFill>
                <a:latin typeface="Palatino Linotype" pitchFamily="18" charset="0"/>
              </a:endParaRPr>
            </a:p>
          </p:txBody>
        </p:sp>
        <p:sp>
          <p:nvSpPr>
            <p:cNvPr id="16" name="Ovale 14"/>
            <p:cNvSpPr>
              <a:spLocks noChangeArrowheads="1"/>
            </p:cNvSpPr>
            <p:nvPr/>
          </p:nvSpPr>
          <p:spPr bwMode="auto">
            <a:xfrm rot="-696790">
              <a:off x="7590231" y="3754921"/>
              <a:ext cx="614908" cy="396000"/>
            </a:xfrm>
            <a:prstGeom prst="ellipse">
              <a:avLst/>
            </a:prstGeom>
            <a:noFill/>
            <a:ln w="3175" algn="ctr">
              <a:solidFill>
                <a:srgbClr val="0033CC"/>
              </a:solidFill>
              <a:round/>
              <a:headEnd/>
              <a:tailEnd/>
            </a:ln>
          </p:spPr>
          <p:txBody>
            <a:bodyPr>
              <a:spAutoFit/>
            </a:bodyPr>
            <a:lstStyle/>
            <a:p>
              <a:pPr eaLnBrk="0" hangingPunct="0"/>
              <a:endParaRPr lang="it-IT"/>
            </a:p>
          </p:txBody>
        </p:sp>
      </p:grpSp>
      <p:sp>
        <p:nvSpPr>
          <p:cNvPr id="17" name="Text Box 31"/>
          <p:cNvSpPr txBox="1">
            <a:spLocks noChangeArrowheads="1"/>
          </p:cNvSpPr>
          <p:nvPr/>
        </p:nvSpPr>
        <p:spPr bwMode="auto">
          <a:xfrm>
            <a:off x="373005" y="5473728"/>
            <a:ext cx="8369352" cy="307777"/>
          </a:xfrm>
          <a:prstGeom prst="rect">
            <a:avLst/>
          </a:prstGeom>
          <a:noFill/>
          <a:ln w="9525">
            <a:noFill/>
            <a:miter lim="800000"/>
            <a:headEnd/>
            <a:tailEnd/>
          </a:ln>
          <a:effectLst/>
        </p:spPr>
        <p:txBody>
          <a:bodyPr wrap="square">
            <a:spAutoFit/>
          </a:bodyPr>
          <a:lstStyle/>
          <a:p>
            <a:pPr algn="ctr">
              <a:spcBef>
                <a:spcPct val="50000"/>
              </a:spcBef>
            </a:pPr>
            <a:r>
              <a:rPr lang="it-IT" sz="1400" dirty="0" err="1">
                <a:solidFill>
                  <a:srgbClr val="FF0000"/>
                </a:solidFill>
                <a:effectLst>
                  <a:outerShdw blurRad="38100" dist="38100" dir="2700000" algn="tl">
                    <a:srgbClr val="000000">
                      <a:alpha val="43137"/>
                    </a:srgbClr>
                  </a:outerShdw>
                </a:effectLst>
                <a:latin typeface="Palatino Linotype" pitchFamily="18" charset="0"/>
              </a:rPr>
              <a:t>Further</a:t>
            </a:r>
            <a:r>
              <a:rPr lang="it-IT" sz="1400" dirty="0">
                <a:solidFill>
                  <a:srgbClr val="FF0000"/>
                </a:solidFill>
                <a:effectLst>
                  <a:outerShdw blurRad="38100" dist="38100" dir="2700000" algn="tl">
                    <a:srgbClr val="000000">
                      <a:alpha val="43137"/>
                    </a:srgbClr>
                  </a:outerShdw>
                </a:effectLst>
                <a:latin typeface="Palatino Linotype" pitchFamily="18" charset="0"/>
              </a:rPr>
              <a:t> </a:t>
            </a:r>
            <a:r>
              <a:rPr lang="it-IT" sz="1400" dirty="0" err="1">
                <a:solidFill>
                  <a:srgbClr val="FF0000"/>
                </a:solidFill>
                <a:effectLst>
                  <a:outerShdw blurRad="38100" dist="38100" dir="2700000" algn="tl">
                    <a:srgbClr val="000000">
                      <a:alpha val="43137"/>
                    </a:srgbClr>
                  </a:outerShdw>
                </a:effectLst>
                <a:latin typeface="Palatino Linotype" pitchFamily="18" charset="0"/>
              </a:rPr>
              <a:t>optimization</a:t>
            </a:r>
            <a:r>
              <a:rPr lang="it-IT" sz="1400" dirty="0">
                <a:solidFill>
                  <a:srgbClr val="FF0000"/>
                </a:solidFill>
                <a:effectLst>
                  <a:outerShdw blurRad="38100" dist="38100" dir="2700000" algn="tl">
                    <a:srgbClr val="000000">
                      <a:alpha val="43137"/>
                    </a:srgbClr>
                  </a:outerShdw>
                </a:effectLst>
                <a:latin typeface="Palatino Linotype" pitchFamily="18" charset="0"/>
              </a:rPr>
              <a:t> </a:t>
            </a:r>
            <a:r>
              <a:rPr lang="it-IT" sz="1400" dirty="0" err="1">
                <a:solidFill>
                  <a:srgbClr val="FF0000"/>
                </a:solidFill>
                <a:effectLst>
                  <a:outerShdw blurRad="38100" dist="38100" dir="2700000" algn="tl">
                    <a:srgbClr val="000000">
                      <a:alpha val="43137"/>
                    </a:srgbClr>
                  </a:outerShdw>
                </a:effectLst>
                <a:latin typeface="Palatino Linotype" pitchFamily="18" charset="0"/>
              </a:rPr>
              <a:t>margins</a:t>
            </a:r>
            <a:r>
              <a:rPr lang="it-IT" sz="1400" dirty="0">
                <a:solidFill>
                  <a:srgbClr val="FF0000"/>
                </a:solidFill>
                <a:effectLst>
                  <a:outerShdw blurRad="38100" dist="38100" dir="2700000" algn="tl">
                    <a:srgbClr val="000000">
                      <a:alpha val="43137"/>
                    </a:srgbClr>
                  </a:outerShdw>
                </a:effectLst>
                <a:latin typeface="Palatino Linotype" pitchFamily="18" charset="0"/>
              </a:rPr>
              <a:t> </a:t>
            </a:r>
            <a:r>
              <a:rPr lang="it-IT" sz="1400" dirty="0" err="1">
                <a:solidFill>
                  <a:srgbClr val="FF0000"/>
                </a:solidFill>
                <a:effectLst>
                  <a:outerShdw blurRad="38100" dist="38100" dir="2700000" algn="tl">
                    <a:srgbClr val="000000">
                      <a:alpha val="43137"/>
                    </a:srgbClr>
                  </a:outerShdw>
                </a:effectLst>
                <a:latin typeface="Palatino Linotype" pitchFamily="18" charset="0"/>
              </a:rPr>
              <a:t>exist</a:t>
            </a:r>
            <a:r>
              <a:rPr lang="it-IT" sz="1400" dirty="0">
                <a:solidFill>
                  <a:srgbClr val="FF0000"/>
                </a:solidFill>
                <a:effectLst>
                  <a:outerShdw blurRad="38100" dist="38100" dir="2700000" algn="tl">
                    <a:srgbClr val="000000">
                      <a:alpha val="43137"/>
                    </a:srgbClr>
                  </a:outerShdw>
                </a:effectLst>
                <a:latin typeface="Palatino Linotype" pitchFamily="18" charset="0"/>
              </a:rPr>
              <a:t> </a:t>
            </a:r>
            <a:r>
              <a:rPr lang="it-IT" sz="1400" dirty="0" err="1">
                <a:solidFill>
                  <a:srgbClr val="FF0000"/>
                </a:solidFill>
                <a:effectLst>
                  <a:outerShdw blurRad="38100" dist="38100" dir="2700000" algn="tl">
                    <a:srgbClr val="000000">
                      <a:alpha val="43137"/>
                    </a:srgbClr>
                  </a:outerShdw>
                </a:effectLst>
                <a:latin typeface="Palatino Linotype" pitchFamily="18" charset="0"/>
              </a:rPr>
              <a:t>acting</a:t>
            </a:r>
            <a:r>
              <a:rPr lang="it-IT" sz="1400" dirty="0">
                <a:solidFill>
                  <a:srgbClr val="FF0000"/>
                </a:solidFill>
                <a:effectLst>
                  <a:outerShdw blurRad="38100" dist="38100" dir="2700000" algn="tl">
                    <a:srgbClr val="000000">
                      <a:alpha val="43137"/>
                    </a:srgbClr>
                  </a:outerShdw>
                </a:effectLst>
                <a:latin typeface="Palatino Linotype" pitchFamily="18" charset="0"/>
              </a:rPr>
              <a:t> on the </a:t>
            </a:r>
            <a:r>
              <a:rPr lang="it-IT" sz="1400" dirty="0" err="1">
                <a:solidFill>
                  <a:srgbClr val="FF0000"/>
                </a:solidFill>
                <a:effectLst>
                  <a:outerShdw blurRad="38100" dist="38100" dir="2700000" algn="tl">
                    <a:srgbClr val="000000">
                      <a:alpha val="43137"/>
                    </a:srgbClr>
                  </a:outerShdw>
                </a:effectLst>
                <a:latin typeface="Palatino Linotype" pitchFamily="18" charset="0"/>
              </a:rPr>
              <a:t>large</a:t>
            </a:r>
            <a:r>
              <a:rPr lang="it-IT" sz="1400" dirty="0">
                <a:solidFill>
                  <a:srgbClr val="FF0000"/>
                </a:solidFill>
                <a:effectLst>
                  <a:outerShdw blurRad="38100" dist="38100" dir="2700000" algn="tl">
                    <a:srgbClr val="000000">
                      <a:alpha val="43137"/>
                    </a:srgbClr>
                  </a:outerShdw>
                </a:effectLst>
                <a:latin typeface="Palatino Linotype" pitchFamily="18" charset="0"/>
              </a:rPr>
              <a:t> </a:t>
            </a:r>
            <a:r>
              <a:rPr lang="it-IT" sz="1400" dirty="0" err="1">
                <a:solidFill>
                  <a:srgbClr val="FF0000"/>
                </a:solidFill>
                <a:effectLst>
                  <a:outerShdw blurRad="38100" dist="38100" dir="2700000" algn="tl">
                    <a:srgbClr val="000000">
                      <a:alpha val="43137"/>
                    </a:srgbClr>
                  </a:outerShdw>
                </a:effectLst>
                <a:latin typeface="Palatino Linotype" pitchFamily="18" charset="0"/>
              </a:rPr>
              <a:t>degree</a:t>
            </a:r>
            <a:r>
              <a:rPr lang="it-IT" sz="1400" dirty="0">
                <a:solidFill>
                  <a:srgbClr val="FF0000"/>
                </a:solidFill>
                <a:effectLst>
                  <a:outerShdw blurRad="38100" dist="38100" dir="2700000" algn="tl">
                    <a:srgbClr val="000000">
                      <a:alpha val="43137"/>
                    </a:srgbClr>
                  </a:outerShdw>
                </a:effectLst>
                <a:latin typeface="Palatino Linotype" pitchFamily="18" charset="0"/>
              </a:rPr>
              <a:t> </a:t>
            </a:r>
            <a:r>
              <a:rPr lang="it-IT" sz="1400" dirty="0" err="1">
                <a:solidFill>
                  <a:srgbClr val="FF0000"/>
                </a:solidFill>
                <a:effectLst>
                  <a:outerShdw blurRad="38100" dist="38100" dir="2700000" algn="tl">
                    <a:srgbClr val="000000">
                      <a:alpha val="43137"/>
                    </a:srgbClr>
                  </a:outerShdw>
                </a:effectLst>
                <a:latin typeface="Palatino Linotype" pitchFamily="18" charset="0"/>
              </a:rPr>
              <a:t>of</a:t>
            </a:r>
            <a:r>
              <a:rPr lang="it-IT" sz="1400" dirty="0">
                <a:solidFill>
                  <a:srgbClr val="FF0000"/>
                </a:solidFill>
                <a:effectLst>
                  <a:outerShdw blurRad="38100" dist="38100" dir="2700000" algn="tl">
                    <a:srgbClr val="000000">
                      <a:alpha val="43137"/>
                    </a:srgbClr>
                  </a:outerShdw>
                </a:effectLst>
                <a:latin typeface="Palatino Linotype" pitchFamily="18" charset="0"/>
              </a:rPr>
              <a:t> </a:t>
            </a:r>
            <a:r>
              <a:rPr lang="it-IT" sz="1400" dirty="0" err="1">
                <a:solidFill>
                  <a:srgbClr val="FF0000"/>
                </a:solidFill>
                <a:effectLst>
                  <a:outerShdw blurRad="38100" dist="38100" dir="2700000" algn="tl">
                    <a:srgbClr val="000000">
                      <a:alpha val="43137"/>
                    </a:srgbClr>
                  </a:outerShdw>
                </a:effectLst>
                <a:latin typeface="Palatino Linotype" pitchFamily="18" charset="0"/>
              </a:rPr>
              <a:t>freedom</a:t>
            </a:r>
            <a:r>
              <a:rPr lang="it-IT" sz="1400" dirty="0">
                <a:solidFill>
                  <a:srgbClr val="FF0000"/>
                </a:solidFill>
                <a:effectLst>
                  <a:outerShdw blurRad="38100" dist="38100" dir="2700000" algn="tl">
                    <a:srgbClr val="000000">
                      <a:alpha val="43137"/>
                    </a:srgbClr>
                  </a:outerShdw>
                </a:effectLst>
                <a:latin typeface="Palatino Linotype" pitchFamily="18" charset="0"/>
              </a:rPr>
              <a:t> </a:t>
            </a:r>
            <a:r>
              <a:rPr lang="it-IT" sz="1400" dirty="0" err="1">
                <a:solidFill>
                  <a:srgbClr val="FF0000"/>
                </a:solidFill>
                <a:effectLst>
                  <a:outerShdw blurRad="38100" dist="38100" dir="2700000" algn="tl">
                    <a:srgbClr val="000000">
                      <a:alpha val="43137"/>
                    </a:srgbClr>
                  </a:outerShdw>
                </a:effectLst>
                <a:latin typeface="Palatino Linotype" pitchFamily="18" charset="0"/>
              </a:rPr>
              <a:t>exhibited</a:t>
            </a:r>
            <a:r>
              <a:rPr lang="it-IT" sz="1400" dirty="0">
                <a:solidFill>
                  <a:srgbClr val="FF0000"/>
                </a:solidFill>
                <a:effectLst>
                  <a:outerShdw blurRad="38100" dist="38100" dir="2700000" algn="tl">
                    <a:srgbClr val="000000">
                      <a:alpha val="43137"/>
                    </a:srgbClr>
                  </a:outerShdw>
                </a:effectLst>
                <a:latin typeface="Palatino Linotype" pitchFamily="18" charset="0"/>
              </a:rPr>
              <a:t> </a:t>
            </a:r>
            <a:r>
              <a:rPr lang="it-IT" sz="1400" dirty="0" err="1">
                <a:solidFill>
                  <a:srgbClr val="FF0000"/>
                </a:solidFill>
                <a:effectLst>
                  <a:outerShdw blurRad="38100" dist="38100" dir="2700000" algn="tl">
                    <a:srgbClr val="000000">
                      <a:alpha val="43137"/>
                    </a:srgbClr>
                  </a:outerShdw>
                </a:effectLst>
                <a:latin typeface="Palatino Linotype" pitchFamily="18" charset="0"/>
              </a:rPr>
              <a:t>by</a:t>
            </a:r>
            <a:r>
              <a:rPr lang="it-IT" sz="1400" dirty="0">
                <a:solidFill>
                  <a:srgbClr val="FF0000"/>
                </a:solidFill>
                <a:effectLst>
                  <a:outerShdw blurRad="38100" dist="38100" dir="2700000" algn="tl">
                    <a:srgbClr val="000000">
                      <a:alpha val="43137"/>
                    </a:srgbClr>
                  </a:outerShdw>
                </a:effectLst>
                <a:latin typeface="Palatino Linotype" pitchFamily="18" charset="0"/>
              </a:rPr>
              <a:t> the </a:t>
            </a:r>
            <a:r>
              <a:rPr lang="it-IT" sz="1400" dirty="0" err="1">
                <a:solidFill>
                  <a:srgbClr val="FF0000"/>
                </a:solidFill>
                <a:effectLst>
                  <a:outerShdw blurRad="38100" dist="38100" dir="2700000" algn="tl">
                    <a:srgbClr val="000000">
                      <a:alpha val="43137"/>
                    </a:srgbClr>
                  </a:outerShdw>
                </a:effectLst>
                <a:latin typeface="Palatino Linotype" pitchFamily="18" charset="0"/>
              </a:rPr>
              <a:t>platform</a:t>
            </a:r>
            <a:endParaRPr lang="it-IT" sz="1400" dirty="0">
              <a:solidFill>
                <a:srgbClr val="FF0000"/>
              </a:solidFill>
              <a:effectLst>
                <a:outerShdw blurRad="38100" dist="38100" dir="2700000" algn="tl">
                  <a:srgbClr val="000000">
                    <a:alpha val="43137"/>
                  </a:srgbClr>
                </a:outerShdw>
              </a:effectLst>
              <a:latin typeface="Palatino Linotype" pitchFamily="18" charset="0"/>
            </a:endParaRPr>
          </a:p>
        </p:txBody>
      </p:sp>
      <p:sp>
        <p:nvSpPr>
          <p:cNvPr id="18" name="Rettangolo 17"/>
          <p:cNvSpPr/>
          <p:nvPr/>
        </p:nvSpPr>
        <p:spPr bwMode="auto">
          <a:xfrm>
            <a:off x="6006639" y="2089415"/>
            <a:ext cx="1241443" cy="972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charset="0"/>
            </a:endParaRPr>
          </a:p>
        </p:txBody>
      </p:sp>
      <p:sp>
        <p:nvSpPr>
          <p:cNvPr id="19" name="CasellaDiTesto 18"/>
          <p:cNvSpPr txBox="1"/>
          <p:nvPr/>
        </p:nvSpPr>
        <p:spPr bwMode="auto">
          <a:xfrm>
            <a:off x="5970126" y="2147823"/>
            <a:ext cx="1217033" cy="1154162"/>
          </a:xfrm>
          <a:prstGeom prst="rect">
            <a:avLst/>
          </a:prstGeom>
          <a:noFill/>
          <a:ln w="3175">
            <a:noFill/>
          </a:ln>
        </p:spPr>
        <p:txBody>
          <a:bodyPr wrap="square" lIns="36000" tIns="0" rIns="36000" bIns="0">
            <a:spAutoFit/>
          </a:bodyPr>
          <a:lstStyle/>
          <a:p>
            <a:pPr algn="ctr" eaLnBrk="0" fontAlgn="auto" hangingPunct="0">
              <a:lnSpc>
                <a:spcPct val="150000"/>
              </a:lnSpc>
              <a:spcBef>
                <a:spcPts val="0"/>
              </a:spcBef>
              <a:spcAft>
                <a:spcPts val="0"/>
              </a:spcAft>
              <a:defRPr/>
            </a:pPr>
            <a:r>
              <a:rPr lang="en-US" sz="1000" kern="0" dirty="0" err="1" smtClean="0">
                <a:solidFill>
                  <a:srgbClr val="92D050"/>
                </a:solidFill>
                <a:latin typeface="Palatino Linotype" pitchFamily="18" charset="0"/>
              </a:rPr>
              <a:t>t</a:t>
            </a:r>
            <a:r>
              <a:rPr lang="en-US" sz="1000" kern="0" baseline="-25000" dirty="0" err="1" smtClean="0">
                <a:solidFill>
                  <a:srgbClr val="92D050"/>
                </a:solidFill>
                <a:latin typeface="Palatino Linotype" pitchFamily="18" charset="0"/>
              </a:rPr>
              <a:t>Au</a:t>
            </a:r>
            <a:r>
              <a:rPr lang="en-US" sz="1000" kern="0" dirty="0" smtClean="0">
                <a:solidFill>
                  <a:srgbClr val="92D050"/>
                </a:solidFill>
                <a:latin typeface="Palatino Linotype" pitchFamily="18" charset="0"/>
              </a:rPr>
              <a:t>=20 nm</a:t>
            </a:r>
          </a:p>
          <a:p>
            <a:pPr algn="ctr" fontAlgn="auto">
              <a:lnSpc>
                <a:spcPct val="150000"/>
              </a:lnSpc>
              <a:spcBef>
                <a:spcPts val="0"/>
              </a:spcBef>
              <a:spcAft>
                <a:spcPts val="0"/>
              </a:spcAft>
              <a:defRPr/>
            </a:pPr>
            <a:r>
              <a:rPr lang="en-US" sz="1000" kern="0" dirty="0" err="1" smtClean="0">
                <a:solidFill>
                  <a:srgbClr val="FF3300"/>
                </a:solidFill>
                <a:latin typeface="Palatino Linotype" pitchFamily="18" charset="0"/>
              </a:rPr>
              <a:t>t</a:t>
            </a:r>
            <a:r>
              <a:rPr lang="en-US" sz="1000" kern="0" baseline="-25000" dirty="0" err="1" smtClean="0">
                <a:solidFill>
                  <a:srgbClr val="FF3300"/>
                </a:solidFill>
                <a:latin typeface="Palatino Linotype" pitchFamily="18" charset="0"/>
              </a:rPr>
              <a:t>Au</a:t>
            </a:r>
            <a:r>
              <a:rPr lang="en-US" sz="1000" kern="0" dirty="0" smtClean="0">
                <a:solidFill>
                  <a:srgbClr val="FF3300"/>
                </a:solidFill>
                <a:latin typeface="Palatino Linotype" pitchFamily="18" charset="0"/>
              </a:rPr>
              <a:t>=30 </a:t>
            </a:r>
            <a:r>
              <a:rPr lang="en-US" sz="1000" kern="0" dirty="0">
                <a:solidFill>
                  <a:srgbClr val="FF3300"/>
                </a:solidFill>
                <a:latin typeface="Palatino Linotype" pitchFamily="18" charset="0"/>
              </a:rPr>
              <a:t>nm</a:t>
            </a:r>
          </a:p>
          <a:p>
            <a:pPr algn="ctr" fontAlgn="auto">
              <a:lnSpc>
                <a:spcPct val="150000"/>
              </a:lnSpc>
              <a:spcBef>
                <a:spcPts val="0"/>
              </a:spcBef>
              <a:spcAft>
                <a:spcPts val="0"/>
              </a:spcAft>
              <a:defRPr/>
            </a:pPr>
            <a:r>
              <a:rPr lang="en-US" sz="1000" kern="0" dirty="0" err="1" smtClean="0">
                <a:solidFill>
                  <a:srgbClr val="0033CC"/>
                </a:solidFill>
                <a:latin typeface="Palatino Linotype" pitchFamily="18" charset="0"/>
              </a:rPr>
              <a:t>t</a:t>
            </a:r>
            <a:r>
              <a:rPr lang="en-US" sz="1000" kern="0" baseline="-25000" dirty="0" err="1" smtClean="0">
                <a:solidFill>
                  <a:srgbClr val="0033CC"/>
                </a:solidFill>
                <a:latin typeface="Palatino Linotype" pitchFamily="18" charset="0"/>
              </a:rPr>
              <a:t>Au</a:t>
            </a:r>
            <a:r>
              <a:rPr lang="en-US" sz="1000" kern="0" dirty="0" smtClean="0">
                <a:solidFill>
                  <a:srgbClr val="0033CC"/>
                </a:solidFill>
                <a:latin typeface="Palatino Linotype" pitchFamily="18" charset="0"/>
              </a:rPr>
              <a:t>=40 </a:t>
            </a:r>
            <a:r>
              <a:rPr lang="en-US" sz="1000" kern="0" dirty="0">
                <a:solidFill>
                  <a:srgbClr val="0033CC"/>
                </a:solidFill>
                <a:latin typeface="Palatino Linotype" pitchFamily="18" charset="0"/>
              </a:rPr>
              <a:t>nm</a:t>
            </a:r>
          </a:p>
          <a:p>
            <a:pPr algn="ctr" eaLnBrk="0" fontAlgn="auto" hangingPunct="0">
              <a:lnSpc>
                <a:spcPct val="150000"/>
              </a:lnSpc>
              <a:spcBef>
                <a:spcPts val="0"/>
              </a:spcBef>
              <a:spcAft>
                <a:spcPts val="0"/>
              </a:spcAft>
              <a:defRPr/>
            </a:pPr>
            <a:endParaRPr lang="en-US" sz="1000" b="0" kern="0" dirty="0" smtClean="0">
              <a:latin typeface="Palatino Linotype" pitchFamily="18" charset="0"/>
            </a:endParaRPr>
          </a:p>
          <a:p>
            <a:pPr algn="ctr" fontAlgn="auto">
              <a:lnSpc>
                <a:spcPct val="150000"/>
              </a:lnSpc>
              <a:spcBef>
                <a:spcPts val="0"/>
              </a:spcBef>
              <a:spcAft>
                <a:spcPts val="0"/>
              </a:spcAft>
              <a:defRPr/>
            </a:pPr>
            <a:r>
              <a:rPr lang="en-US" sz="1000" b="0" kern="0" dirty="0" err="1" smtClean="0">
                <a:latin typeface="Palatino Linotype" pitchFamily="18" charset="0"/>
              </a:rPr>
              <a:t>t</a:t>
            </a:r>
            <a:r>
              <a:rPr lang="en-US" sz="1000" b="0" kern="0" baseline="-25000" dirty="0" err="1" smtClean="0">
                <a:latin typeface="Palatino Linotype" pitchFamily="18" charset="0"/>
              </a:rPr>
              <a:t>ZEP</a:t>
            </a:r>
            <a:r>
              <a:rPr lang="en-US" sz="1000" b="0" kern="0" baseline="-25000" dirty="0" smtClean="0">
                <a:latin typeface="Palatino Linotype" pitchFamily="18" charset="0"/>
              </a:rPr>
              <a:t> </a:t>
            </a:r>
            <a:r>
              <a:rPr lang="en-US" sz="1000" b="0" kern="0" dirty="0" smtClean="0">
                <a:latin typeface="Palatino Linotype" pitchFamily="18" charset="0"/>
              </a:rPr>
              <a:t>=200 </a:t>
            </a:r>
            <a:r>
              <a:rPr lang="en-US" sz="1000" b="0" kern="0" dirty="0">
                <a:latin typeface="Palatino Linotype" pitchFamily="18" charset="0"/>
              </a:rPr>
              <a:t>nm</a:t>
            </a:r>
          </a:p>
        </p:txBody>
      </p:sp>
      <p:sp>
        <p:nvSpPr>
          <p:cNvPr id="21" name="CasellaDiTesto 20"/>
          <p:cNvSpPr txBox="1"/>
          <p:nvPr/>
        </p:nvSpPr>
        <p:spPr bwMode="auto">
          <a:xfrm>
            <a:off x="2709837" y="2208145"/>
            <a:ext cx="1217033" cy="207301"/>
          </a:xfrm>
          <a:prstGeom prst="rect">
            <a:avLst/>
          </a:prstGeom>
          <a:noFill/>
          <a:ln w="3175">
            <a:noFill/>
          </a:ln>
        </p:spPr>
        <p:txBody>
          <a:bodyPr wrap="square" lIns="36000" tIns="0" rIns="36000" bIns="0">
            <a:spAutoFit/>
          </a:bodyPr>
          <a:lstStyle/>
          <a:p>
            <a:pPr algn="ctr" fontAlgn="auto">
              <a:lnSpc>
                <a:spcPct val="150000"/>
              </a:lnSpc>
              <a:spcBef>
                <a:spcPts val="0"/>
              </a:spcBef>
              <a:spcAft>
                <a:spcPts val="0"/>
              </a:spcAft>
              <a:defRPr/>
            </a:pPr>
            <a:r>
              <a:rPr lang="en-US" sz="1000" b="0" kern="0" dirty="0" err="1" smtClean="0">
                <a:latin typeface="Palatino Linotype" pitchFamily="18" charset="0"/>
              </a:rPr>
              <a:t>t</a:t>
            </a:r>
            <a:r>
              <a:rPr lang="en-US" sz="1000" b="0" kern="0" baseline="-25000" dirty="0" err="1" smtClean="0">
                <a:latin typeface="Palatino Linotype" pitchFamily="18" charset="0"/>
              </a:rPr>
              <a:t>Au</a:t>
            </a:r>
            <a:r>
              <a:rPr lang="en-US" sz="1000" b="0" kern="0" baseline="-25000" dirty="0" smtClean="0">
                <a:latin typeface="Palatino Linotype" pitchFamily="18" charset="0"/>
              </a:rPr>
              <a:t> </a:t>
            </a:r>
            <a:r>
              <a:rPr lang="en-US" sz="1000" b="0" kern="0" dirty="0" smtClean="0">
                <a:latin typeface="Palatino Linotype" pitchFamily="18" charset="0"/>
              </a:rPr>
              <a:t>=20 </a:t>
            </a:r>
            <a:r>
              <a:rPr lang="en-US" sz="1000" b="0" kern="0" dirty="0">
                <a:latin typeface="Palatino Linotype" pitchFamily="18" charset="0"/>
              </a:rPr>
              <a:t>nm</a:t>
            </a:r>
          </a:p>
        </p:txBody>
      </p:sp>
      <p:sp>
        <p:nvSpPr>
          <p:cNvPr id="22" name="Rectangle 8"/>
          <p:cNvSpPr>
            <a:spLocks noChangeArrowheads="1"/>
          </p:cNvSpPr>
          <p:nvPr/>
        </p:nvSpPr>
        <p:spPr bwMode="auto">
          <a:xfrm>
            <a:off x="0" y="5963502"/>
            <a:ext cx="9144000" cy="276999"/>
          </a:xfrm>
          <a:prstGeom prst="rect">
            <a:avLst/>
          </a:prstGeom>
          <a:noFill/>
          <a:ln w="9525">
            <a:noFill/>
            <a:miter lim="800000"/>
            <a:headEnd/>
            <a:tailEnd/>
          </a:ln>
        </p:spPr>
        <p:txBody>
          <a:bodyPr wrap="square">
            <a:spAutoFit/>
          </a:bodyPr>
          <a:lstStyle/>
          <a:p>
            <a:pPr algn="ctr"/>
            <a:r>
              <a:rPr lang="en-US" sz="1200" dirty="0" smtClean="0">
                <a:solidFill>
                  <a:schemeClr val="tx2"/>
                </a:solidFill>
                <a:latin typeface="Palatino Linotype" pitchFamily="18" charset="0"/>
              </a:rPr>
              <a:t>By adjusting the gold </a:t>
            </a:r>
            <a:r>
              <a:rPr lang="en-US" sz="1200" dirty="0">
                <a:solidFill>
                  <a:schemeClr val="tx2"/>
                </a:solidFill>
                <a:latin typeface="Palatino Linotype" pitchFamily="18" charset="0"/>
              </a:rPr>
              <a:t>and resist thickness, </a:t>
            </a:r>
            <a:r>
              <a:rPr lang="en-US" sz="1200" dirty="0" smtClean="0">
                <a:solidFill>
                  <a:schemeClr val="tx2"/>
                </a:solidFill>
                <a:latin typeface="Palatino Linotype" pitchFamily="18" charset="0"/>
              </a:rPr>
              <a:t>the lattice tiling, </a:t>
            </a:r>
            <a:r>
              <a:rPr lang="en-US" sz="1200" dirty="0">
                <a:solidFill>
                  <a:schemeClr val="tx2"/>
                </a:solidFill>
                <a:latin typeface="Palatino Linotype" pitchFamily="18" charset="0"/>
              </a:rPr>
              <a:t>SRI sensitivities of the order of </a:t>
            </a:r>
            <a:r>
              <a:rPr lang="en-US" sz="1200" dirty="0" smtClean="0">
                <a:solidFill>
                  <a:schemeClr val="tx2"/>
                </a:solidFill>
                <a:latin typeface="Palatino Linotype" pitchFamily="18" charset="0"/>
              </a:rPr>
              <a:t>~ 500nm/RIU </a:t>
            </a:r>
            <a:r>
              <a:rPr lang="en-US" sz="1200" dirty="0">
                <a:solidFill>
                  <a:schemeClr val="tx2"/>
                </a:solidFill>
                <a:latin typeface="Palatino Linotype" pitchFamily="18" charset="0"/>
              </a:rPr>
              <a:t>are </a:t>
            </a:r>
            <a:r>
              <a:rPr lang="en-US" sz="1200" dirty="0" smtClean="0">
                <a:solidFill>
                  <a:schemeClr val="tx2"/>
                </a:solidFill>
                <a:latin typeface="Palatino Linotype" pitchFamily="18" charset="0"/>
              </a:rPr>
              <a:t>expected  </a:t>
            </a:r>
            <a:endParaRPr lang="en-US" sz="1200" dirty="0">
              <a:solidFill>
                <a:schemeClr val="tx2"/>
              </a:solidFill>
              <a:latin typeface="Palatino Linotype" pitchFamily="18" charset="0"/>
            </a:endParaRPr>
          </a:p>
        </p:txBody>
      </p:sp>
      <p:pic>
        <p:nvPicPr>
          <p:cNvPr id="27" name="Picture 5"/>
          <p:cNvPicPr>
            <a:picLocks noChangeAspect="1" noChangeArrowheads="1"/>
          </p:cNvPicPr>
          <p:nvPr/>
        </p:nvPicPr>
        <p:blipFill>
          <a:blip r:embed="rId6" cstate="print"/>
          <a:srcRect/>
          <a:stretch>
            <a:fillRect/>
          </a:stretch>
        </p:blipFill>
        <p:spPr bwMode="auto">
          <a:xfrm>
            <a:off x="298123" y="3240117"/>
            <a:ext cx="1651649" cy="1685916"/>
          </a:xfrm>
          <a:prstGeom prst="rect">
            <a:avLst/>
          </a:prstGeom>
          <a:noFill/>
          <a:ln w="9525">
            <a:noFill/>
            <a:miter lim="800000"/>
            <a:headEnd/>
            <a:tailEnd/>
          </a:ln>
          <a:effectLst/>
        </p:spPr>
      </p:pic>
      <p:cxnSp>
        <p:nvCxnSpPr>
          <p:cNvPr id="28" name="Connettore 1 27"/>
          <p:cNvCxnSpPr/>
          <p:nvPr/>
        </p:nvCxnSpPr>
        <p:spPr bwMode="auto">
          <a:xfrm rot="5400000">
            <a:off x="910426" y="3106302"/>
            <a:ext cx="474669" cy="1588"/>
          </a:xfrm>
          <a:prstGeom prst="line">
            <a:avLst/>
          </a:prstGeom>
          <a:solidFill>
            <a:schemeClr val="accent1"/>
          </a:solidFill>
          <a:ln w="28575" cap="flat" cmpd="sng" algn="ctr">
            <a:solidFill>
              <a:schemeClr val="bg1">
                <a:lumMod val="65000"/>
              </a:schemeClr>
            </a:solidFill>
            <a:prstDash val="solid"/>
            <a:round/>
            <a:headEnd type="none" w="med" len="med"/>
            <a:tailEnd type="none" w="med" len="med"/>
          </a:ln>
          <a:effectLst/>
        </p:spPr>
      </p:cxnSp>
      <p:sp>
        <p:nvSpPr>
          <p:cNvPr id="29" name="Parentesi graffa aperta 28"/>
          <p:cNvSpPr/>
          <p:nvPr/>
        </p:nvSpPr>
        <p:spPr bwMode="auto">
          <a:xfrm rot="16200000">
            <a:off x="900588" y="1761341"/>
            <a:ext cx="474669" cy="1241442"/>
          </a:xfrm>
          <a:prstGeom prst="leftBrace">
            <a:avLst/>
          </a:prstGeom>
          <a:noFill/>
          <a:ln w="285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charset="0"/>
            </a:endParaRPr>
          </a:p>
        </p:txBody>
      </p:sp>
      <p:sp>
        <p:nvSpPr>
          <p:cNvPr id="30" name="Rettangolo 29"/>
          <p:cNvSpPr/>
          <p:nvPr/>
        </p:nvSpPr>
        <p:spPr bwMode="auto">
          <a:xfrm>
            <a:off x="1101409" y="2514471"/>
            <a:ext cx="73026" cy="43815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1600" b="1" i="0" u="none" strike="noStrike" cap="none" normalizeH="0" baseline="0" smtClean="0">
              <a:ln>
                <a:noFill/>
              </a:ln>
              <a:solidFill>
                <a:schemeClr val="tx1"/>
              </a:solidFill>
              <a:effectLst/>
              <a:latin typeface="Arial" charset="0"/>
            </a:endParaRPr>
          </a:p>
        </p:txBody>
      </p:sp>
      <p:sp>
        <p:nvSpPr>
          <p:cNvPr id="31" name="Rettangolo arrotondato 30"/>
          <p:cNvSpPr/>
          <p:nvPr/>
        </p:nvSpPr>
        <p:spPr bwMode="auto">
          <a:xfrm>
            <a:off x="165461" y="1676376"/>
            <a:ext cx="1008973" cy="510778"/>
          </a:xfrm>
          <a:prstGeom prst="roundRect">
            <a:avLst/>
          </a:prstGeom>
          <a:solidFill>
            <a:srgbClr val="FFD54F">
              <a:alpha val="61176"/>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1200" b="1" i="0" u="none" strike="noStrike" cap="none" normalizeH="0" baseline="0" dirty="0" err="1" smtClean="0">
                <a:ln>
                  <a:noFill/>
                </a:ln>
                <a:solidFill>
                  <a:schemeClr val="tx1"/>
                </a:solidFill>
                <a:effectLst/>
                <a:latin typeface="Palatino Linotype" pitchFamily="18" charset="0"/>
              </a:rPr>
              <a:t>Opt</a:t>
            </a:r>
            <a:r>
              <a:rPr kumimoji="0" lang="it-IT" sz="1200" b="1" i="0" u="none" strike="noStrike" cap="none" normalizeH="0" baseline="0" dirty="0" smtClean="0">
                <a:ln>
                  <a:noFill/>
                </a:ln>
                <a:solidFill>
                  <a:schemeClr val="tx1"/>
                </a:solidFill>
                <a:effectLst/>
                <a:latin typeface="Palatino Linotype" pitchFamily="18" charset="0"/>
              </a:rPr>
              <a:t>. Source</a:t>
            </a:r>
          </a:p>
        </p:txBody>
      </p:sp>
      <p:sp>
        <p:nvSpPr>
          <p:cNvPr id="32" name="Rettangolo arrotondato 31"/>
          <p:cNvSpPr/>
          <p:nvPr/>
        </p:nvSpPr>
        <p:spPr bwMode="auto">
          <a:xfrm>
            <a:off x="1262708" y="1822428"/>
            <a:ext cx="1008973" cy="306467"/>
          </a:xfrm>
          <a:prstGeom prst="roundRect">
            <a:avLst/>
          </a:prstGeom>
          <a:solidFill>
            <a:srgbClr val="FFD13F">
              <a:alpha val="56863"/>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Palatino Linotype" pitchFamily="18" charset="0"/>
              </a:rPr>
              <a:t>OSA</a:t>
            </a:r>
          </a:p>
        </p:txBody>
      </p:sp>
      <p:sp>
        <p:nvSpPr>
          <p:cNvPr id="33" name="CasellaDiTesto 32"/>
          <p:cNvSpPr txBox="1"/>
          <p:nvPr/>
        </p:nvSpPr>
        <p:spPr bwMode="auto">
          <a:xfrm rot="16200000">
            <a:off x="256395" y="3727994"/>
            <a:ext cx="1217033" cy="253916"/>
          </a:xfrm>
          <a:prstGeom prst="rect">
            <a:avLst/>
          </a:prstGeom>
          <a:noFill/>
          <a:ln w="3175">
            <a:noFill/>
          </a:ln>
        </p:spPr>
        <p:txBody>
          <a:bodyPr wrap="square" lIns="36000" tIns="0" rIns="36000" bIns="0">
            <a:spAutoFit/>
          </a:bodyPr>
          <a:lstStyle/>
          <a:p>
            <a:pPr algn="ctr" fontAlgn="auto">
              <a:lnSpc>
                <a:spcPct val="150000"/>
              </a:lnSpc>
              <a:spcBef>
                <a:spcPts val="0"/>
              </a:spcBef>
              <a:spcAft>
                <a:spcPts val="0"/>
              </a:spcAft>
              <a:defRPr/>
            </a:pPr>
            <a:r>
              <a:rPr lang="en-US" sz="1100" i="1" kern="0" dirty="0" smtClean="0">
                <a:solidFill>
                  <a:schemeClr val="bg1"/>
                </a:solidFill>
                <a:latin typeface="Palatino Linotype" pitchFamily="18" charset="0"/>
              </a:rPr>
              <a:t>fiber</a:t>
            </a:r>
            <a:endParaRPr lang="en-US" sz="1100" i="1" kern="0" dirty="0">
              <a:solidFill>
                <a:schemeClr val="bg1"/>
              </a:solidFill>
              <a:latin typeface="Palatino Linotype" pitchFamily="18" charset="0"/>
            </a:endParaRPr>
          </a:p>
        </p:txBody>
      </p:sp>
      <p:sp>
        <p:nvSpPr>
          <p:cNvPr id="34" name="CasellaDiTesto 33"/>
          <p:cNvSpPr txBox="1"/>
          <p:nvPr/>
        </p:nvSpPr>
        <p:spPr bwMode="auto">
          <a:xfrm>
            <a:off x="480688" y="4524390"/>
            <a:ext cx="1217033" cy="248722"/>
          </a:xfrm>
          <a:prstGeom prst="rect">
            <a:avLst/>
          </a:prstGeom>
          <a:noFill/>
          <a:ln w="3175">
            <a:noFill/>
          </a:ln>
        </p:spPr>
        <p:txBody>
          <a:bodyPr wrap="square" lIns="36000" tIns="0" rIns="36000" bIns="0">
            <a:spAutoFit/>
          </a:bodyPr>
          <a:lstStyle/>
          <a:p>
            <a:pPr algn="ctr" fontAlgn="auto">
              <a:lnSpc>
                <a:spcPct val="150000"/>
              </a:lnSpc>
              <a:spcBef>
                <a:spcPts val="0"/>
              </a:spcBef>
              <a:spcAft>
                <a:spcPts val="0"/>
              </a:spcAft>
              <a:defRPr/>
            </a:pPr>
            <a:r>
              <a:rPr lang="en-US" sz="1200" b="0" i="1" kern="0" dirty="0" smtClean="0">
                <a:solidFill>
                  <a:schemeClr val="bg1"/>
                </a:solidFill>
                <a:latin typeface="Palatino Linotype" pitchFamily="18" charset="0"/>
              </a:rPr>
              <a:t>Water/Solvent</a:t>
            </a:r>
            <a:endParaRPr lang="en-US" sz="1200" b="0" i="1" kern="0" dirty="0">
              <a:solidFill>
                <a:schemeClr val="bg1"/>
              </a:solidFill>
              <a:latin typeface="Palatino Linotype" pitchFamily="18" charset="0"/>
            </a:endParaRPr>
          </a:p>
        </p:txBody>
      </p:sp>
      <p:sp>
        <p:nvSpPr>
          <p:cNvPr id="35" name="CasellaDiTesto 34"/>
          <p:cNvSpPr txBox="1"/>
          <p:nvPr/>
        </p:nvSpPr>
        <p:spPr bwMode="auto">
          <a:xfrm rot="16200000">
            <a:off x="342809" y="2655911"/>
            <a:ext cx="1217033" cy="207301"/>
          </a:xfrm>
          <a:prstGeom prst="rect">
            <a:avLst/>
          </a:prstGeom>
          <a:noFill/>
          <a:ln w="3175">
            <a:noFill/>
          </a:ln>
        </p:spPr>
        <p:txBody>
          <a:bodyPr wrap="square" lIns="36000" tIns="0" rIns="36000" bIns="0">
            <a:spAutoFit/>
          </a:bodyPr>
          <a:lstStyle/>
          <a:p>
            <a:pPr algn="ctr" fontAlgn="auto">
              <a:lnSpc>
                <a:spcPct val="150000"/>
              </a:lnSpc>
              <a:spcBef>
                <a:spcPts val="0"/>
              </a:spcBef>
              <a:spcAft>
                <a:spcPts val="0"/>
              </a:spcAft>
              <a:defRPr/>
            </a:pPr>
            <a:r>
              <a:rPr lang="en-US" sz="1000" kern="0" dirty="0" smtClean="0">
                <a:latin typeface="Palatino Linotype" pitchFamily="18" charset="0"/>
              </a:rPr>
              <a:t>3dB coupler</a:t>
            </a:r>
            <a:endParaRPr lang="en-US" sz="1000" kern="0" dirty="0">
              <a:latin typeface="Palatino Linotype" pitchFamily="18" charset="0"/>
            </a:endParaRPr>
          </a:p>
        </p:txBody>
      </p:sp>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4"/>
          <p:cNvSpPr>
            <a:spLocks noChangeArrowheads="1"/>
          </p:cNvSpPr>
          <p:nvPr/>
        </p:nvSpPr>
        <p:spPr bwMode="auto">
          <a:xfrm>
            <a:off x="0" y="844523"/>
            <a:ext cx="9144000" cy="576262"/>
          </a:xfrm>
          <a:prstGeom prst="rect">
            <a:avLst/>
          </a:prstGeom>
          <a:noFill/>
          <a:ln w="9525">
            <a:noFill/>
            <a:miter lim="800000"/>
            <a:headEnd/>
            <a:tailEnd/>
          </a:ln>
        </p:spPr>
        <p:txBody>
          <a:bodyPr anchor="ctr"/>
          <a:lstStyle/>
          <a:p>
            <a:pPr algn="ctr" eaLnBrk="0" hangingPunct="0">
              <a:lnSpc>
                <a:spcPct val="150000"/>
              </a:lnSpc>
            </a:pPr>
            <a:r>
              <a:rPr lang="en-US" sz="2200" cap="all" dirty="0">
                <a:solidFill>
                  <a:srgbClr val="FF0000"/>
                </a:solidFill>
                <a:latin typeface="Palatino Linotype" pitchFamily="18" charset="0"/>
                <a:cs typeface="Times New Roman" pitchFamily="18" charset="0"/>
              </a:rPr>
              <a:t>Surface Sensitivity</a:t>
            </a:r>
          </a:p>
        </p:txBody>
      </p:sp>
      <p:pic>
        <p:nvPicPr>
          <p:cNvPr id="8" name="Picture 4"/>
          <p:cNvPicPr>
            <a:picLocks noChangeAspect="1" noChangeArrowheads="1"/>
          </p:cNvPicPr>
          <p:nvPr/>
        </p:nvPicPr>
        <p:blipFill>
          <a:blip r:embed="rId3" cstate="print"/>
          <a:srcRect/>
          <a:stretch>
            <a:fillRect/>
          </a:stretch>
        </p:blipFill>
        <p:spPr bwMode="auto">
          <a:xfrm>
            <a:off x="4170357" y="1731145"/>
            <a:ext cx="4454586" cy="3340940"/>
          </a:xfrm>
          <a:prstGeom prst="rect">
            <a:avLst/>
          </a:prstGeom>
          <a:noFill/>
          <a:ln w="12700" cap="flat" cmpd="sng" algn="ctr">
            <a:noFill/>
            <a:prstDash val="solid"/>
            <a:miter lim="800000"/>
            <a:headEnd type="none" w="med" len="med"/>
            <a:tailEnd type="none" w="med" len="med"/>
          </a:ln>
          <a:effectLst/>
        </p:spPr>
      </p:pic>
      <p:cxnSp>
        <p:nvCxnSpPr>
          <p:cNvPr id="9" name="Connettore 2 8"/>
          <p:cNvCxnSpPr/>
          <p:nvPr/>
        </p:nvCxnSpPr>
        <p:spPr bwMode="auto">
          <a:xfrm>
            <a:off x="6142058" y="4414850"/>
            <a:ext cx="912825" cy="1588"/>
          </a:xfrm>
          <a:prstGeom prst="straightConnector1">
            <a:avLst/>
          </a:prstGeom>
          <a:solidFill>
            <a:schemeClr val="accent1"/>
          </a:solidFill>
          <a:ln w="19050" cap="flat" cmpd="sng" algn="ctr">
            <a:solidFill>
              <a:schemeClr val="tx1"/>
            </a:solidFill>
            <a:prstDash val="solid"/>
            <a:round/>
            <a:headEnd type="arrow" w="med" len="med"/>
            <a:tailEnd type="arrow" w="med" len="med"/>
          </a:ln>
          <a:effectLst/>
        </p:spPr>
      </p:cxnSp>
      <p:sp>
        <p:nvSpPr>
          <p:cNvPr id="10" name="CasellaDiTesto 9"/>
          <p:cNvSpPr txBox="1"/>
          <p:nvPr/>
        </p:nvSpPr>
        <p:spPr>
          <a:xfrm>
            <a:off x="6071848" y="4399409"/>
            <a:ext cx="1387494" cy="307777"/>
          </a:xfrm>
          <a:prstGeom prst="rect">
            <a:avLst/>
          </a:prstGeom>
          <a:noFill/>
        </p:spPr>
        <p:txBody>
          <a:bodyPr wrap="square" rtlCol="0">
            <a:spAutoFit/>
          </a:bodyPr>
          <a:lstStyle/>
          <a:p>
            <a:r>
              <a:rPr lang="it-IT" sz="1400" b="0" dirty="0" smtClean="0">
                <a:latin typeface="Times New Roman" pitchFamily="18" charset="0"/>
                <a:cs typeface="Times New Roman" pitchFamily="18" charset="0"/>
              </a:rPr>
              <a:t>∆</a:t>
            </a:r>
            <a:r>
              <a:rPr lang="el-GR" sz="1400" b="0" dirty="0" smtClean="0">
                <a:latin typeface="Times New Roman" pitchFamily="18" charset="0"/>
                <a:cs typeface="Times New Roman" pitchFamily="18" charset="0"/>
              </a:rPr>
              <a:t>λ</a:t>
            </a:r>
            <a:r>
              <a:rPr lang="it-IT" sz="1400" b="0" dirty="0" smtClean="0">
                <a:latin typeface="Times New Roman" pitchFamily="18" charset="0"/>
                <a:cs typeface="Times New Roman" pitchFamily="18" charset="0"/>
              </a:rPr>
              <a:t> </a:t>
            </a:r>
            <a:r>
              <a:rPr lang="el-GR" sz="1400" b="0" dirty="0" smtClean="0">
                <a:latin typeface="Times New Roman" pitchFamily="18" charset="0"/>
                <a:cs typeface="Times New Roman" pitchFamily="18" charset="0"/>
              </a:rPr>
              <a:t>≈</a:t>
            </a:r>
            <a:r>
              <a:rPr lang="it-IT" sz="1400" b="0" dirty="0" smtClean="0">
                <a:latin typeface="Times New Roman" pitchFamily="18" charset="0"/>
                <a:cs typeface="Times New Roman" pitchFamily="18" charset="0"/>
              </a:rPr>
              <a:t> 35 </a:t>
            </a:r>
            <a:r>
              <a:rPr lang="it-IT" sz="1400" b="0" dirty="0" err="1" smtClean="0">
                <a:latin typeface="Times New Roman" pitchFamily="18" charset="0"/>
                <a:cs typeface="Times New Roman" pitchFamily="18" charset="0"/>
              </a:rPr>
              <a:t>nm</a:t>
            </a:r>
            <a:endParaRPr lang="it-IT" sz="1400" b="0" dirty="0">
              <a:latin typeface="Times New Roman" pitchFamily="18" charset="0"/>
              <a:cs typeface="Times New Roman" pitchFamily="18" charset="0"/>
            </a:endParaRPr>
          </a:p>
        </p:txBody>
      </p:sp>
      <p:sp>
        <p:nvSpPr>
          <p:cNvPr id="11" name="Rettangolo 10"/>
          <p:cNvSpPr>
            <a:spLocks noChangeArrowheads="1"/>
          </p:cNvSpPr>
          <p:nvPr/>
        </p:nvSpPr>
        <p:spPr bwMode="auto">
          <a:xfrm>
            <a:off x="0" y="5948397"/>
            <a:ext cx="9144000" cy="451406"/>
          </a:xfrm>
          <a:prstGeom prst="rect">
            <a:avLst/>
          </a:prstGeom>
          <a:noFill/>
          <a:ln w="9525">
            <a:noFill/>
            <a:miter lim="800000"/>
            <a:headEnd/>
            <a:tailEnd/>
          </a:ln>
        </p:spPr>
        <p:txBody>
          <a:bodyPr wrap="square">
            <a:spAutoFit/>
          </a:bodyPr>
          <a:lstStyle/>
          <a:p>
            <a:pPr algn="ctr">
              <a:lnSpc>
                <a:spcPts val="1440"/>
              </a:lnSpc>
            </a:pPr>
            <a:r>
              <a:rPr lang="en-US" sz="1400" dirty="0" smtClean="0">
                <a:solidFill>
                  <a:schemeClr val="tx2"/>
                </a:solidFill>
                <a:latin typeface="Palatino Linotype" pitchFamily="18" charset="0"/>
              </a:rPr>
              <a:t>Considering the typical sizes of biological molecules (3.8-5.2 nm), the binding of a single biological monolayer generates a resonance shift of ~ 1.3-1.8 nm, which may be easily detected.</a:t>
            </a:r>
          </a:p>
        </p:txBody>
      </p:sp>
      <p:sp>
        <p:nvSpPr>
          <p:cNvPr id="12" name="Rettangolo 11"/>
          <p:cNvSpPr/>
          <p:nvPr/>
        </p:nvSpPr>
        <p:spPr>
          <a:xfrm>
            <a:off x="146052" y="5327676"/>
            <a:ext cx="8844021" cy="307777"/>
          </a:xfrm>
          <a:prstGeom prst="rect">
            <a:avLst/>
          </a:prstGeom>
        </p:spPr>
        <p:txBody>
          <a:bodyPr wrap="square">
            <a:spAutoFit/>
          </a:bodyPr>
          <a:lstStyle/>
          <a:p>
            <a:pPr lvl="0" algn="ctr"/>
            <a:r>
              <a:rPr lang="en-US" sz="1400" b="1" i="1" dirty="0" smtClean="0">
                <a:solidFill>
                  <a:srgbClr val="FF0000"/>
                </a:solidFill>
                <a:effectLst>
                  <a:outerShdw blurRad="38100" dist="38100" dir="2700000" algn="tl">
                    <a:srgbClr val="000000">
                      <a:alpha val="43137"/>
                    </a:srgbClr>
                  </a:outerShdw>
                </a:effectLst>
                <a:latin typeface="Palatino Linotype" pitchFamily="18" charset="0"/>
              </a:rPr>
              <a:t>The surface sensitivities (in terms of resonance shift per nanometer of SiO</a:t>
            </a:r>
            <a:r>
              <a:rPr lang="en-US" sz="1400" b="1" i="1" baseline="-25000" dirty="0" smtClean="0">
                <a:solidFill>
                  <a:srgbClr val="FF0000"/>
                </a:solidFill>
                <a:effectLst>
                  <a:outerShdw blurRad="38100" dist="38100" dir="2700000" algn="tl">
                    <a:srgbClr val="000000">
                      <a:alpha val="43137"/>
                    </a:srgbClr>
                  </a:outerShdw>
                </a:effectLst>
                <a:latin typeface="Palatino Linotype" pitchFamily="18" charset="0"/>
              </a:rPr>
              <a:t>2</a:t>
            </a:r>
            <a:r>
              <a:rPr lang="en-US" sz="1400" b="1" i="1" dirty="0" smtClean="0">
                <a:solidFill>
                  <a:srgbClr val="FF0000"/>
                </a:solidFill>
                <a:effectLst>
                  <a:outerShdw blurRad="38100" dist="38100" dir="2700000" algn="tl">
                    <a:srgbClr val="000000">
                      <a:alpha val="43137"/>
                    </a:srgbClr>
                  </a:outerShdw>
                </a:effectLst>
                <a:latin typeface="Palatino Linotype" pitchFamily="18" charset="0"/>
              </a:rPr>
              <a:t> overlay) </a:t>
            </a:r>
            <a:r>
              <a:rPr lang="en-US" sz="1400" i="1" dirty="0" smtClean="0">
                <a:solidFill>
                  <a:srgbClr val="FF0000"/>
                </a:solidFill>
                <a:effectLst>
                  <a:outerShdw blurRad="38100" dist="38100" dir="2700000" algn="tl">
                    <a:srgbClr val="000000">
                      <a:alpha val="43137"/>
                    </a:srgbClr>
                  </a:outerShdw>
                </a:effectLst>
                <a:latin typeface="Palatino Linotype" pitchFamily="18" charset="0"/>
              </a:rPr>
              <a:t>i</a:t>
            </a:r>
            <a:r>
              <a:rPr lang="en-US" sz="1400" b="1" i="1" dirty="0" smtClean="0">
                <a:solidFill>
                  <a:srgbClr val="FF0000"/>
                </a:solidFill>
                <a:effectLst>
                  <a:outerShdw blurRad="38100" dist="38100" dir="2700000" algn="tl">
                    <a:srgbClr val="000000">
                      <a:alpha val="43137"/>
                    </a:srgbClr>
                  </a:outerShdw>
                </a:effectLst>
                <a:latin typeface="Palatino Linotype" pitchFamily="18" charset="0"/>
              </a:rPr>
              <a:t>s 0.35</a:t>
            </a:r>
          </a:p>
        </p:txBody>
      </p:sp>
      <p:pic>
        <p:nvPicPr>
          <p:cNvPr id="13" name="Picture 2"/>
          <p:cNvPicPr>
            <a:picLocks noChangeAspect="1" noChangeArrowheads="1"/>
          </p:cNvPicPr>
          <p:nvPr/>
        </p:nvPicPr>
        <p:blipFill>
          <a:blip r:embed="rId4" cstate="print"/>
          <a:srcRect/>
          <a:stretch>
            <a:fillRect/>
          </a:stretch>
        </p:blipFill>
        <p:spPr bwMode="auto">
          <a:xfrm>
            <a:off x="624970" y="2278840"/>
            <a:ext cx="3357366" cy="2154267"/>
          </a:xfrm>
          <a:prstGeom prst="rect">
            <a:avLst/>
          </a:prstGeom>
          <a:noFill/>
          <a:ln w="9525">
            <a:noFill/>
            <a:miter lim="800000"/>
            <a:headEnd/>
            <a:tailEnd/>
          </a:ln>
          <a:effectLst/>
        </p:spPr>
      </p:pic>
      <p:sp>
        <p:nvSpPr>
          <p:cNvPr id="14" name="Rettangolo 28"/>
          <p:cNvSpPr>
            <a:spLocks noChangeArrowheads="1"/>
          </p:cNvSpPr>
          <p:nvPr/>
        </p:nvSpPr>
        <p:spPr bwMode="auto">
          <a:xfrm>
            <a:off x="5046669" y="1621606"/>
            <a:ext cx="2664296" cy="341055"/>
          </a:xfrm>
          <a:prstGeom prst="rect">
            <a:avLst/>
          </a:prstGeom>
          <a:noFill/>
          <a:ln w="3175">
            <a:noFill/>
            <a:miter lim="800000"/>
            <a:headEnd/>
            <a:tailEnd/>
          </a:ln>
        </p:spPr>
        <p:txBody>
          <a:bodyPr wrap="square">
            <a:spAutoFit/>
          </a:bodyPr>
          <a:lstStyle/>
          <a:p>
            <a:pPr algn="ctr" eaLnBrk="0" fontAlgn="base" hangingPunct="0">
              <a:lnSpc>
                <a:spcPct val="150000"/>
              </a:lnSpc>
              <a:spcBef>
                <a:spcPct val="0"/>
              </a:spcBef>
              <a:spcAft>
                <a:spcPct val="0"/>
              </a:spcAft>
              <a:defRPr/>
            </a:pPr>
            <a:r>
              <a:rPr lang="en-GB" sz="1200" b="0" i="1" dirty="0" smtClean="0">
                <a:solidFill>
                  <a:srgbClr val="0033CC"/>
                </a:solidFill>
                <a:latin typeface="Palatino Linotype" pitchFamily="18" charset="0"/>
              </a:rPr>
              <a:t>experimental</a:t>
            </a:r>
          </a:p>
        </p:txBody>
      </p:sp>
      <p:pic>
        <p:nvPicPr>
          <p:cNvPr id="15" name="Picture 92"/>
          <p:cNvPicPr>
            <a:picLocks noChangeAspect="1" noChangeArrowheads="1"/>
          </p:cNvPicPr>
          <p:nvPr/>
        </p:nvPicPr>
        <p:blipFill>
          <a:blip r:embed="rId5" cstate="print"/>
          <a:srcRect l="18164" t="18643" r="62749" b="16740"/>
          <a:stretch>
            <a:fillRect/>
          </a:stretch>
        </p:blipFill>
        <p:spPr bwMode="auto">
          <a:xfrm>
            <a:off x="7626445" y="3191665"/>
            <a:ext cx="1322343" cy="1399001"/>
          </a:xfrm>
          <a:prstGeom prst="rect">
            <a:avLst/>
          </a:prstGeom>
          <a:ln>
            <a:noFill/>
          </a:ln>
          <a:effectLst>
            <a:softEdge rad="112500"/>
          </a:effectLst>
        </p:spPr>
      </p:pic>
      <p:sp>
        <p:nvSpPr>
          <p:cNvPr id="16" name="Rettangolo 15"/>
          <p:cNvSpPr/>
          <p:nvPr/>
        </p:nvSpPr>
        <p:spPr>
          <a:xfrm>
            <a:off x="884187" y="1731145"/>
            <a:ext cx="2584541" cy="451406"/>
          </a:xfrm>
          <a:prstGeom prst="rect">
            <a:avLst/>
          </a:prstGeom>
        </p:spPr>
        <p:txBody>
          <a:bodyPr wrap="square">
            <a:spAutoFit/>
          </a:bodyPr>
          <a:lstStyle/>
          <a:p>
            <a:pPr lvl="0" algn="ctr">
              <a:lnSpc>
                <a:spcPts val="1440"/>
              </a:lnSpc>
              <a:defRPr/>
            </a:pPr>
            <a:r>
              <a:rPr lang="en-GB" sz="1200" i="1" dirty="0" smtClean="0">
                <a:solidFill>
                  <a:srgbClr val="FF0000"/>
                </a:solidFill>
                <a:latin typeface="Palatino Linotype" pitchFamily="18" charset="0"/>
              </a:rPr>
              <a:t>Deposited silica layer thickness</a:t>
            </a:r>
          </a:p>
          <a:p>
            <a:pPr lvl="0" algn="ctr">
              <a:lnSpc>
                <a:spcPts val="1440"/>
              </a:lnSpc>
              <a:defRPr/>
            </a:pPr>
            <a:r>
              <a:rPr lang="en-GB" sz="1200" i="1" dirty="0" smtClean="0">
                <a:solidFill>
                  <a:srgbClr val="FF0000"/>
                </a:solidFill>
                <a:latin typeface="Palatino Linotype" pitchFamily="18" charset="0"/>
              </a:rPr>
              <a:t>d</a:t>
            </a:r>
            <a:r>
              <a:rPr lang="en-GB" sz="1200" i="1" baseline="-25000" dirty="0" smtClean="0">
                <a:solidFill>
                  <a:srgbClr val="FF0000"/>
                </a:solidFill>
                <a:latin typeface="Palatino Linotype" pitchFamily="18" charset="0"/>
              </a:rPr>
              <a:t>SiO2</a:t>
            </a:r>
            <a:r>
              <a:rPr lang="en-GB" sz="1200" i="1" dirty="0" smtClean="0">
                <a:solidFill>
                  <a:srgbClr val="FF0000"/>
                </a:solidFill>
                <a:latin typeface="Palatino Linotype" pitchFamily="18" charset="0"/>
              </a:rPr>
              <a:t> </a:t>
            </a:r>
            <a:r>
              <a:rPr lang="en-GB" sz="1200" i="1" dirty="0">
                <a:solidFill>
                  <a:srgbClr val="FF0000"/>
                </a:solidFill>
                <a:latin typeface="Palatino Linotype" pitchFamily="18" charset="0"/>
              </a:rPr>
              <a:t>= 100nm</a:t>
            </a:r>
          </a:p>
        </p:txBody>
      </p:sp>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p:nvPr/>
        </p:nvPicPr>
        <p:blipFill>
          <a:blip r:embed="rId3" cstate="print"/>
          <a:srcRect t="-468" r="1057"/>
          <a:stretch>
            <a:fillRect/>
          </a:stretch>
        </p:blipFill>
        <p:spPr bwMode="auto">
          <a:xfrm>
            <a:off x="1285830" y="1858941"/>
            <a:ext cx="6465900" cy="3724326"/>
          </a:xfrm>
          <a:prstGeom prst="rect">
            <a:avLst/>
          </a:prstGeom>
          <a:noFill/>
          <a:ln w="9525">
            <a:noFill/>
            <a:miter lim="800000"/>
            <a:headEnd/>
            <a:tailEnd/>
          </a:ln>
        </p:spPr>
      </p:pic>
      <p:sp>
        <p:nvSpPr>
          <p:cNvPr id="8" name="Rettangolo 7"/>
          <p:cNvSpPr/>
          <p:nvPr/>
        </p:nvSpPr>
        <p:spPr>
          <a:xfrm>
            <a:off x="190440" y="5802345"/>
            <a:ext cx="8799633" cy="292388"/>
          </a:xfrm>
          <a:prstGeom prst="rect">
            <a:avLst/>
          </a:prstGeom>
        </p:spPr>
        <p:txBody>
          <a:bodyPr wrap="square">
            <a:spAutoFit/>
          </a:bodyPr>
          <a:lstStyle/>
          <a:p>
            <a:pPr lvl="0" algn="ctr"/>
            <a:r>
              <a:rPr lang="en-US" sz="1300" b="1" i="1" dirty="0" smtClean="0">
                <a:solidFill>
                  <a:srgbClr val="FF0000"/>
                </a:solidFill>
                <a:effectLst>
                  <a:outerShdw blurRad="38100" dist="38100" dir="2700000" algn="tl">
                    <a:srgbClr val="000000">
                      <a:alpha val="43137"/>
                    </a:srgbClr>
                  </a:outerShdw>
                </a:effectLst>
                <a:latin typeface="Palatino Linotype" pitchFamily="18" charset="0"/>
              </a:rPr>
              <a:t>The sensing area can be reduced down to </a:t>
            </a:r>
            <a:r>
              <a:rPr lang="en-US" sz="1300" i="1" dirty="0">
                <a:solidFill>
                  <a:srgbClr val="FF0000"/>
                </a:solidFill>
                <a:effectLst>
                  <a:outerShdw blurRad="38100" dist="38100" dir="2700000" algn="tl">
                    <a:srgbClr val="000000">
                      <a:alpha val="43137"/>
                    </a:srgbClr>
                  </a:outerShdw>
                </a:effectLst>
                <a:latin typeface="Palatino Linotype" pitchFamily="18" charset="0"/>
              </a:rPr>
              <a:t>20 × </a:t>
            </a:r>
            <a:r>
              <a:rPr lang="en-US" sz="1300" i="1" dirty="0" smtClean="0">
                <a:solidFill>
                  <a:srgbClr val="FF0000"/>
                </a:solidFill>
                <a:effectLst>
                  <a:outerShdw blurRad="38100" dist="38100" dir="2700000" algn="tl">
                    <a:srgbClr val="000000">
                      <a:alpha val="43137"/>
                    </a:srgbClr>
                  </a:outerShdw>
                </a:effectLst>
                <a:latin typeface="Palatino Linotype" pitchFamily="18" charset="0"/>
              </a:rPr>
              <a:t>20 µm</a:t>
            </a:r>
            <a:r>
              <a:rPr lang="en-US" sz="1300" i="1" baseline="30000" dirty="0" smtClean="0">
                <a:solidFill>
                  <a:srgbClr val="FF0000"/>
                </a:solidFill>
                <a:effectLst>
                  <a:outerShdw blurRad="38100" dist="38100" dir="2700000" algn="tl">
                    <a:srgbClr val="000000">
                      <a:alpha val="43137"/>
                    </a:srgbClr>
                  </a:outerShdw>
                </a:effectLst>
                <a:latin typeface="Palatino Linotype" pitchFamily="18" charset="0"/>
              </a:rPr>
              <a:t>2 </a:t>
            </a:r>
            <a:r>
              <a:rPr lang="en-US" sz="1300" i="1" dirty="0" smtClean="0">
                <a:solidFill>
                  <a:srgbClr val="FF0000"/>
                </a:solidFill>
                <a:effectLst>
                  <a:outerShdw blurRad="38100" dist="38100" dir="2700000" algn="tl">
                    <a:srgbClr val="000000">
                      <a:alpha val="43137"/>
                    </a:srgbClr>
                  </a:outerShdw>
                </a:effectLst>
                <a:latin typeface="Palatino Linotype" pitchFamily="18" charset="0"/>
              </a:rPr>
              <a:t>without affecting the spectral features (and thus the sensitivity)</a:t>
            </a:r>
            <a:endParaRPr lang="en-US" sz="1300" b="1" i="1" baseline="30000" dirty="0" smtClean="0">
              <a:solidFill>
                <a:srgbClr val="FF0000"/>
              </a:solidFill>
              <a:effectLst>
                <a:outerShdw blurRad="38100" dist="38100" dir="2700000" algn="tl">
                  <a:srgbClr val="000000">
                    <a:alpha val="43137"/>
                  </a:srgbClr>
                </a:outerShdw>
              </a:effectLst>
              <a:latin typeface="Palatino Linotype" pitchFamily="18" charset="0"/>
            </a:endParaRPr>
          </a:p>
        </p:txBody>
      </p:sp>
      <p:sp>
        <p:nvSpPr>
          <p:cNvPr id="9" name="Rectangle 74"/>
          <p:cNvSpPr>
            <a:spLocks noChangeArrowheads="1"/>
          </p:cNvSpPr>
          <p:nvPr/>
        </p:nvSpPr>
        <p:spPr bwMode="auto">
          <a:xfrm>
            <a:off x="0" y="954062"/>
            <a:ext cx="9144000" cy="576262"/>
          </a:xfrm>
          <a:prstGeom prst="rect">
            <a:avLst/>
          </a:prstGeom>
          <a:noFill/>
          <a:ln w="9525">
            <a:noFill/>
            <a:miter lim="800000"/>
            <a:headEnd/>
            <a:tailEnd/>
          </a:ln>
        </p:spPr>
        <p:txBody>
          <a:bodyPr anchor="ctr"/>
          <a:lstStyle/>
          <a:p>
            <a:pPr algn="ctr" eaLnBrk="0" hangingPunct="0">
              <a:lnSpc>
                <a:spcPct val="150000"/>
              </a:lnSpc>
            </a:pPr>
            <a:r>
              <a:rPr lang="en-US" sz="2200" cap="all" dirty="0">
                <a:solidFill>
                  <a:srgbClr val="FF0000"/>
                </a:solidFill>
                <a:latin typeface="Palatino Linotype" pitchFamily="18" charset="0"/>
                <a:cs typeface="Times New Roman" pitchFamily="18" charset="0"/>
              </a:rPr>
              <a:t>The sensing area</a:t>
            </a:r>
          </a:p>
        </p:txBody>
      </p:sp>
      <p:sp>
        <p:nvSpPr>
          <p:cNvPr id="10" name="Rettangolo 9"/>
          <p:cNvSpPr>
            <a:spLocks noChangeArrowheads="1"/>
          </p:cNvSpPr>
          <p:nvPr/>
        </p:nvSpPr>
        <p:spPr bwMode="auto">
          <a:xfrm>
            <a:off x="0" y="1412123"/>
            <a:ext cx="9144000" cy="436786"/>
          </a:xfrm>
          <a:prstGeom prst="rect">
            <a:avLst/>
          </a:prstGeom>
          <a:noFill/>
          <a:ln w="9525">
            <a:noFill/>
            <a:miter lim="800000"/>
            <a:headEnd/>
            <a:tailEnd/>
          </a:ln>
        </p:spPr>
        <p:txBody>
          <a:bodyPr wrap="square">
            <a:spAutoFit/>
          </a:bodyPr>
          <a:lstStyle/>
          <a:p>
            <a:pPr algn="ctr">
              <a:lnSpc>
                <a:spcPct val="200000"/>
              </a:lnSpc>
            </a:pPr>
            <a:r>
              <a:rPr lang="en-US" sz="1300" dirty="0" smtClean="0">
                <a:solidFill>
                  <a:schemeClr val="tx2"/>
                </a:solidFill>
                <a:latin typeface="Palatino Linotype" pitchFamily="18" charset="0"/>
              </a:rPr>
              <a:t>Structural confinement has been done on the same sample by using a laser micromachining ablation process</a:t>
            </a:r>
          </a:p>
        </p:txBody>
      </p:sp>
    </p:spTree>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3294045" y="4049721"/>
            <a:ext cx="2443880" cy="2154267"/>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5341998" y="2004993"/>
            <a:ext cx="3648075" cy="2809875"/>
          </a:xfrm>
          <a:prstGeom prst="rect">
            <a:avLst/>
          </a:prstGeom>
          <a:noFill/>
          <a:ln w="9525">
            <a:noFill/>
            <a:miter lim="800000"/>
            <a:headEnd/>
            <a:tailEnd/>
          </a:ln>
        </p:spPr>
      </p:pic>
      <p:pic>
        <p:nvPicPr>
          <p:cNvPr id="9" name="Picture 4"/>
          <p:cNvPicPr>
            <a:picLocks noChangeAspect="1" noChangeArrowheads="1"/>
          </p:cNvPicPr>
          <p:nvPr/>
        </p:nvPicPr>
        <p:blipFill>
          <a:blip r:embed="rId5" cstate="print"/>
          <a:srcRect/>
          <a:stretch>
            <a:fillRect/>
          </a:stretch>
        </p:blipFill>
        <p:spPr bwMode="auto">
          <a:xfrm>
            <a:off x="153927" y="1822428"/>
            <a:ext cx="4429125" cy="3041650"/>
          </a:xfrm>
          <a:prstGeom prst="rect">
            <a:avLst/>
          </a:prstGeom>
          <a:noFill/>
          <a:ln w="9525">
            <a:noFill/>
            <a:miter lim="800000"/>
            <a:headEnd/>
            <a:tailEnd/>
          </a:ln>
        </p:spPr>
      </p:pic>
      <p:sp>
        <p:nvSpPr>
          <p:cNvPr id="10" name="Rectangle 74"/>
          <p:cNvSpPr>
            <a:spLocks noChangeArrowheads="1"/>
          </p:cNvSpPr>
          <p:nvPr/>
        </p:nvSpPr>
        <p:spPr bwMode="auto">
          <a:xfrm>
            <a:off x="-215900" y="954061"/>
            <a:ext cx="9648825" cy="576263"/>
          </a:xfrm>
          <a:prstGeom prst="rect">
            <a:avLst/>
          </a:prstGeom>
          <a:noFill/>
          <a:ln w="9525">
            <a:noFill/>
            <a:miter lim="800000"/>
            <a:headEnd/>
            <a:tailEnd/>
          </a:ln>
        </p:spPr>
        <p:txBody>
          <a:bodyPr anchor="ctr"/>
          <a:lstStyle/>
          <a:p>
            <a:pPr algn="ctr" eaLnBrk="0" hangingPunct="0"/>
            <a:r>
              <a:rPr lang="en-US" sz="2200" cap="all" dirty="0" smtClean="0">
                <a:solidFill>
                  <a:srgbClr val="FF0000"/>
                </a:solidFill>
                <a:latin typeface="Palatino Linotype" pitchFamily="18" charset="0"/>
                <a:cs typeface="Times New Roman" pitchFamily="18" charset="0"/>
              </a:rPr>
              <a:t>RI Sensitivity Enhancements with </a:t>
            </a:r>
            <a:r>
              <a:rPr lang="en-US" sz="2200" cap="all" dirty="0" err="1" smtClean="0">
                <a:solidFill>
                  <a:srgbClr val="FF0000"/>
                </a:solidFill>
                <a:latin typeface="Palatino Linotype" pitchFamily="18" charset="0"/>
                <a:cs typeface="Times New Roman" pitchFamily="18" charset="0"/>
              </a:rPr>
              <a:t>Quasicrystals</a:t>
            </a:r>
            <a:endParaRPr lang="en-US" sz="2200" cap="all" dirty="0">
              <a:solidFill>
                <a:srgbClr val="FF0000"/>
              </a:solidFill>
              <a:latin typeface="Palatino Linotype" pitchFamily="18" charset="0"/>
              <a:cs typeface="Times New Roman" pitchFamily="18" charset="0"/>
            </a:endParaRPr>
          </a:p>
        </p:txBody>
      </p:sp>
      <p:sp>
        <p:nvSpPr>
          <p:cNvPr id="11" name="Text Box 6"/>
          <p:cNvSpPr txBox="1">
            <a:spLocks noChangeArrowheads="1"/>
          </p:cNvSpPr>
          <p:nvPr/>
        </p:nvSpPr>
        <p:spPr bwMode="auto">
          <a:xfrm>
            <a:off x="3600379" y="3263879"/>
            <a:ext cx="1101746" cy="461665"/>
          </a:xfrm>
          <a:prstGeom prst="rect">
            <a:avLst/>
          </a:prstGeom>
          <a:noFill/>
          <a:ln w="9525">
            <a:noFill/>
            <a:miter lim="800000"/>
            <a:headEnd/>
            <a:tailEnd/>
          </a:ln>
        </p:spPr>
        <p:txBody>
          <a:bodyPr wrap="square">
            <a:spAutoFit/>
          </a:bodyPr>
          <a:lstStyle/>
          <a:p>
            <a:pPr algn="ctr">
              <a:spcBef>
                <a:spcPct val="50000"/>
              </a:spcBef>
            </a:pPr>
            <a:r>
              <a:rPr lang="it-IT" sz="1200" dirty="0" smtClean="0">
                <a:latin typeface="Palatino Linotype" pitchFamily="18" charset="0"/>
              </a:rPr>
              <a:t>ZEP - 250nm </a:t>
            </a:r>
            <a:r>
              <a:rPr lang="it-IT" sz="1200" dirty="0" err="1" smtClean="0">
                <a:latin typeface="Palatino Linotype" pitchFamily="18" charset="0"/>
              </a:rPr>
              <a:t>Gold</a:t>
            </a:r>
            <a:r>
              <a:rPr lang="it-IT" sz="1200" dirty="0" smtClean="0">
                <a:latin typeface="Palatino Linotype" pitchFamily="18" charset="0"/>
              </a:rPr>
              <a:t> - 40nm </a:t>
            </a:r>
            <a:endParaRPr lang="it-IT" sz="1200" dirty="0">
              <a:latin typeface="Palatino Linotype" pitchFamily="18" charset="0"/>
            </a:endParaRPr>
          </a:p>
        </p:txBody>
      </p:sp>
      <p:sp>
        <p:nvSpPr>
          <p:cNvPr id="12" name="Text Box 7"/>
          <p:cNvSpPr txBox="1">
            <a:spLocks noChangeArrowheads="1"/>
          </p:cNvSpPr>
          <p:nvPr/>
        </p:nvSpPr>
        <p:spPr bwMode="auto">
          <a:xfrm>
            <a:off x="5813442" y="4853007"/>
            <a:ext cx="2994066" cy="646331"/>
          </a:xfrm>
          <a:prstGeom prst="rect">
            <a:avLst/>
          </a:prstGeom>
          <a:noFill/>
          <a:ln w="9525">
            <a:noFill/>
            <a:miter lim="800000"/>
            <a:headEnd/>
            <a:tailEnd/>
          </a:ln>
        </p:spPr>
        <p:txBody>
          <a:bodyPr wrap="square">
            <a:spAutoFit/>
          </a:bodyPr>
          <a:lstStyle/>
          <a:p>
            <a:pPr algn="ctr"/>
            <a:r>
              <a:rPr lang="it-IT" sz="1200" i="1" dirty="0" err="1" smtClean="0">
                <a:solidFill>
                  <a:schemeClr val="tx2">
                    <a:lumMod val="60000"/>
                    <a:lumOff val="40000"/>
                  </a:schemeClr>
                </a:solidFill>
                <a:latin typeface="Palatino Linotype" pitchFamily="18" charset="0"/>
              </a:rPr>
              <a:t>For</a:t>
            </a:r>
            <a:r>
              <a:rPr lang="it-IT" sz="1200" i="1" dirty="0" smtClean="0">
                <a:solidFill>
                  <a:schemeClr val="tx2">
                    <a:lumMod val="60000"/>
                    <a:lumOff val="40000"/>
                  </a:schemeClr>
                </a:solidFill>
                <a:latin typeface="Palatino Linotype" pitchFamily="18" charset="0"/>
              </a:rPr>
              <a:t> a </a:t>
            </a:r>
            <a:r>
              <a:rPr lang="it-IT" sz="1200" i="1" dirty="0" err="1" smtClean="0">
                <a:solidFill>
                  <a:schemeClr val="tx2">
                    <a:lumMod val="60000"/>
                    <a:lumOff val="40000"/>
                  </a:schemeClr>
                </a:solidFill>
                <a:latin typeface="Palatino Linotype" pitchFamily="18" charset="0"/>
              </a:rPr>
              <a:t>given</a:t>
            </a:r>
            <a:r>
              <a:rPr lang="it-IT" sz="1200" i="1" dirty="0" smtClean="0">
                <a:solidFill>
                  <a:schemeClr val="tx2">
                    <a:lumMod val="60000"/>
                    <a:lumOff val="40000"/>
                  </a:schemeClr>
                </a:solidFill>
                <a:latin typeface="Palatino Linotype" pitchFamily="18" charset="0"/>
              </a:rPr>
              <a:t> </a:t>
            </a:r>
            <a:r>
              <a:rPr lang="it-IT" sz="1200" i="1" dirty="0" err="1" smtClean="0">
                <a:solidFill>
                  <a:schemeClr val="tx2">
                    <a:lumMod val="60000"/>
                    <a:lumOff val="40000"/>
                  </a:schemeClr>
                </a:solidFill>
                <a:latin typeface="Palatino Linotype" pitchFamily="18" charset="0"/>
              </a:rPr>
              <a:t>filing</a:t>
            </a:r>
            <a:r>
              <a:rPr lang="it-IT" sz="1200" i="1" dirty="0" smtClean="0">
                <a:solidFill>
                  <a:schemeClr val="tx2">
                    <a:lumMod val="60000"/>
                    <a:lumOff val="40000"/>
                  </a:schemeClr>
                </a:solidFill>
                <a:latin typeface="Palatino Linotype" pitchFamily="18" charset="0"/>
              </a:rPr>
              <a:t> </a:t>
            </a:r>
            <a:r>
              <a:rPr lang="it-IT" sz="1200" i="1" dirty="0" err="1" smtClean="0">
                <a:solidFill>
                  <a:schemeClr val="tx2">
                    <a:lumMod val="60000"/>
                    <a:lumOff val="40000"/>
                  </a:schemeClr>
                </a:solidFill>
                <a:latin typeface="Palatino Linotype" pitchFamily="18" charset="0"/>
              </a:rPr>
              <a:t>factor</a:t>
            </a:r>
            <a:r>
              <a:rPr lang="it-IT" sz="1200" i="1" dirty="0" smtClean="0">
                <a:solidFill>
                  <a:schemeClr val="tx2">
                    <a:lumMod val="60000"/>
                    <a:lumOff val="40000"/>
                  </a:schemeClr>
                </a:solidFill>
                <a:latin typeface="Palatino Linotype" pitchFamily="18" charset="0"/>
              </a:rPr>
              <a:t> and </a:t>
            </a:r>
            <a:r>
              <a:rPr lang="it-IT" sz="1200" i="1" dirty="0" err="1" smtClean="0">
                <a:solidFill>
                  <a:schemeClr val="tx2">
                    <a:lumMod val="60000"/>
                    <a:lumOff val="40000"/>
                  </a:schemeClr>
                </a:solidFill>
                <a:latin typeface="Palatino Linotype" pitchFamily="18" charset="0"/>
              </a:rPr>
              <a:t>equivalent</a:t>
            </a:r>
            <a:r>
              <a:rPr lang="it-IT" sz="1200" i="1" dirty="0" smtClean="0">
                <a:solidFill>
                  <a:schemeClr val="tx2">
                    <a:lumMod val="60000"/>
                    <a:lumOff val="40000"/>
                  </a:schemeClr>
                </a:solidFill>
                <a:latin typeface="Palatino Linotype" pitchFamily="18" charset="0"/>
              </a:rPr>
              <a:t> </a:t>
            </a:r>
            <a:r>
              <a:rPr lang="it-IT" sz="1200" i="1" dirty="0" err="1" smtClean="0">
                <a:solidFill>
                  <a:schemeClr val="tx2">
                    <a:lumMod val="60000"/>
                    <a:lumOff val="40000"/>
                  </a:schemeClr>
                </a:solidFill>
                <a:latin typeface="Palatino Linotype" pitchFamily="18" charset="0"/>
              </a:rPr>
              <a:t>period</a:t>
            </a:r>
            <a:r>
              <a:rPr lang="it-IT" sz="1200" i="1" dirty="0" smtClean="0">
                <a:solidFill>
                  <a:schemeClr val="tx2">
                    <a:lumMod val="60000"/>
                    <a:lumOff val="40000"/>
                  </a:schemeClr>
                </a:solidFill>
                <a:latin typeface="Palatino Linotype" pitchFamily="18" charset="0"/>
              </a:rPr>
              <a:t>, QC can </a:t>
            </a:r>
            <a:r>
              <a:rPr lang="it-IT" sz="1200" i="1" dirty="0" err="1" smtClean="0">
                <a:solidFill>
                  <a:schemeClr val="tx2">
                    <a:lumMod val="60000"/>
                    <a:lumOff val="40000"/>
                  </a:schemeClr>
                </a:solidFill>
                <a:latin typeface="Palatino Linotype" pitchFamily="18" charset="0"/>
              </a:rPr>
              <a:t>outperform</a:t>
            </a:r>
            <a:r>
              <a:rPr lang="it-IT" sz="1200" i="1" dirty="0" smtClean="0">
                <a:solidFill>
                  <a:schemeClr val="tx2">
                    <a:lumMod val="60000"/>
                    <a:lumOff val="40000"/>
                  </a:schemeClr>
                </a:solidFill>
                <a:latin typeface="Palatino Linotype" pitchFamily="18" charset="0"/>
              </a:rPr>
              <a:t> </a:t>
            </a:r>
            <a:r>
              <a:rPr lang="it-IT" sz="1200" i="1" dirty="0">
                <a:solidFill>
                  <a:schemeClr val="tx2">
                    <a:lumMod val="60000"/>
                    <a:lumOff val="40000"/>
                  </a:schemeClr>
                </a:solidFill>
                <a:latin typeface="Palatino Linotype" pitchFamily="18" charset="0"/>
              </a:rPr>
              <a:t>the </a:t>
            </a:r>
            <a:r>
              <a:rPr lang="it-IT" sz="1200" i="1" dirty="0" err="1">
                <a:solidFill>
                  <a:schemeClr val="tx2">
                    <a:lumMod val="60000"/>
                    <a:lumOff val="40000"/>
                  </a:schemeClr>
                </a:solidFill>
                <a:latin typeface="Palatino Linotype" pitchFamily="18" charset="0"/>
              </a:rPr>
              <a:t>periodic</a:t>
            </a:r>
            <a:r>
              <a:rPr lang="it-IT" sz="1200" i="1" dirty="0">
                <a:solidFill>
                  <a:schemeClr val="tx2">
                    <a:lumMod val="60000"/>
                    <a:lumOff val="40000"/>
                  </a:schemeClr>
                </a:solidFill>
                <a:latin typeface="Palatino Linotype" pitchFamily="18" charset="0"/>
              </a:rPr>
              <a:t> </a:t>
            </a:r>
            <a:r>
              <a:rPr lang="it-IT" sz="1200" i="1" dirty="0" err="1" smtClean="0">
                <a:solidFill>
                  <a:schemeClr val="tx2">
                    <a:lumMod val="60000"/>
                    <a:lumOff val="40000"/>
                  </a:schemeClr>
                </a:solidFill>
                <a:latin typeface="Palatino Linotype" pitchFamily="18" charset="0"/>
              </a:rPr>
              <a:t>counterpart</a:t>
            </a:r>
            <a:endParaRPr lang="it-IT" sz="1200" i="1" dirty="0">
              <a:solidFill>
                <a:schemeClr val="tx2">
                  <a:lumMod val="60000"/>
                  <a:lumOff val="40000"/>
                </a:schemeClr>
              </a:solidFill>
              <a:latin typeface="Palatino Linotype" pitchFamily="18" charset="0"/>
            </a:endParaRPr>
          </a:p>
        </p:txBody>
      </p:sp>
      <p:sp>
        <p:nvSpPr>
          <p:cNvPr id="13" name="CasellaDiTesto 12"/>
          <p:cNvSpPr txBox="1"/>
          <p:nvPr/>
        </p:nvSpPr>
        <p:spPr>
          <a:xfrm>
            <a:off x="-1" y="6349080"/>
            <a:ext cx="9144001" cy="320280"/>
          </a:xfrm>
          <a:prstGeom prst="rect">
            <a:avLst/>
          </a:prstGeom>
          <a:noFill/>
        </p:spPr>
        <p:txBody>
          <a:bodyPr wrap="square">
            <a:spAutoFit/>
          </a:bodyPr>
          <a:lstStyle/>
          <a:p>
            <a:pPr algn="ctr" fontAlgn="auto">
              <a:lnSpc>
                <a:spcPct val="150000"/>
              </a:lnSpc>
              <a:spcBef>
                <a:spcPts val="0"/>
              </a:spcBef>
              <a:spcAft>
                <a:spcPts val="0"/>
              </a:spcAft>
              <a:defRPr/>
            </a:pPr>
            <a:r>
              <a:rPr lang="it-IT" sz="1100" dirty="0" smtClean="0">
                <a:solidFill>
                  <a:srgbClr val="000000"/>
                </a:solidFill>
                <a:latin typeface="Palatino Linotype" pitchFamily="18" charset="0"/>
              </a:rPr>
              <a:t>A. </a:t>
            </a:r>
            <a:r>
              <a:rPr lang="it-IT" sz="1100" dirty="0" err="1" smtClean="0">
                <a:solidFill>
                  <a:srgbClr val="000000"/>
                </a:solidFill>
                <a:latin typeface="Palatino Linotype" pitchFamily="18" charset="0"/>
              </a:rPr>
              <a:t>Crescitelli</a:t>
            </a:r>
            <a:r>
              <a:rPr lang="it-IT" sz="1100" dirty="0" smtClean="0">
                <a:solidFill>
                  <a:srgbClr val="000000"/>
                </a:solidFill>
                <a:latin typeface="Palatino Linotype" pitchFamily="18" charset="0"/>
              </a:rPr>
              <a:t>, A. </a:t>
            </a:r>
            <a:r>
              <a:rPr lang="it-IT" sz="1100" dirty="0" err="1" smtClean="0">
                <a:solidFill>
                  <a:srgbClr val="000000"/>
                </a:solidFill>
                <a:latin typeface="Palatino Linotype" pitchFamily="18" charset="0"/>
              </a:rPr>
              <a:t>Ricciardi</a:t>
            </a:r>
            <a:r>
              <a:rPr lang="it-IT" sz="1100" dirty="0" smtClean="0">
                <a:solidFill>
                  <a:srgbClr val="000000"/>
                </a:solidFill>
                <a:latin typeface="Palatino Linotype" pitchFamily="18" charset="0"/>
              </a:rPr>
              <a:t>, M. </a:t>
            </a:r>
            <a:r>
              <a:rPr lang="it-IT" sz="1100" dirty="0" err="1" smtClean="0">
                <a:solidFill>
                  <a:srgbClr val="000000"/>
                </a:solidFill>
                <a:latin typeface="Palatino Linotype" pitchFamily="18" charset="0"/>
              </a:rPr>
              <a:t>Consales</a:t>
            </a:r>
            <a:r>
              <a:rPr lang="it-IT" sz="1100" dirty="0" smtClean="0">
                <a:solidFill>
                  <a:srgbClr val="000000"/>
                </a:solidFill>
                <a:latin typeface="Palatino Linotype" pitchFamily="18" charset="0"/>
              </a:rPr>
              <a:t>, E. Esposito, C. Granata, V. </a:t>
            </a:r>
            <a:r>
              <a:rPr lang="it-IT" sz="1100" dirty="0" err="1" smtClean="0">
                <a:solidFill>
                  <a:srgbClr val="000000"/>
                </a:solidFill>
                <a:latin typeface="Palatino Linotype" pitchFamily="18" charset="0"/>
              </a:rPr>
              <a:t>Galdi</a:t>
            </a:r>
            <a:r>
              <a:rPr lang="it-IT" sz="1100" dirty="0" smtClean="0">
                <a:solidFill>
                  <a:srgbClr val="000000"/>
                </a:solidFill>
                <a:latin typeface="Palatino Linotype" pitchFamily="18" charset="0"/>
              </a:rPr>
              <a:t>, A. Cutolo, and A. </a:t>
            </a:r>
            <a:r>
              <a:rPr lang="it-IT" sz="1100" dirty="0" err="1" smtClean="0">
                <a:solidFill>
                  <a:srgbClr val="000000"/>
                </a:solidFill>
                <a:latin typeface="Palatino Linotype" pitchFamily="18" charset="0"/>
              </a:rPr>
              <a:t>Cusano</a:t>
            </a:r>
            <a:r>
              <a:rPr lang="it-IT" sz="1100" dirty="0" smtClean="0">
                <a:solidFill>
                  <a:srgbClr val="000000"/>
                </a:solidFill>
                <a:latin typeface="Palatino Linotype" pitchFamily="18" charset="0"/>
              </a:rPr>
              <a:t>, </a:t>
            </a:r>
            <a:r>
              <a:rPr lang="it-IT" sz="1100" dirty="0" err="1" smtClean="0">
                <a:solidFill>
                  <a:srgbClr val="000000"/>
                </a:solidFill>
                <a:latin typeface="Palatino Linotype" pitchFamily="18" charset="0"/>
              </a:rPr>
              <a:t>Adv</a:t>
            </a:r>
            <a:r>
              <a:rPr lang="it-IT" sz="1100" dirty="0" smtClean="0">
                <a:solidFill>
                  <a:srgbClr val="000000"/>
                </a:solidFill>
                <a:latin typeface="Palatino Linotype" pitchFamily="18" charset="0"/>
              </a:rPr>
              <a:t>. </a:t>
            </a:r>
            <a:r>
              <a:rPr lang="it-IT" sz="1100" dirty="0" err="1" smtClean="0">
                <a:solidFill>
                  <a:srgbClr val="000000"/>
                </a:solidFill>
                <a:latin typeface="Palatino Linotype" pitchFamily="18" charset="0"/>
              </a:rPr>
              <a:t>Funct</a:t>
            </a:r>
            <a:r>
              <a:rPr lang="it-IT" sz="1100" dirty="0" smtClean="0">
                <a:solidFill>
                  <a:srgbClr val="000000"/>
                </a:solidFill>
                <a:latin typeface="Palatino Linotype" pitchFamily="18" charset="0"/>
              </a:rPr>
              <a:t>. Mater. 22, 4389-4398 (2012).</a:t>
            </a:r>
            <a:endParaRPr lang="it-IT" sz="1100" dirty="0">
              <a:solidFill>
                <a:srgbClr val="000000"/>
              </a:solidFill>
              <a:latin typeface="Palatino Linotype" pitchFamily="18" charset="0"/>
            </a:endParaRPr>
          </a:p>
        </p:txBody>
      </p:sp>
    </p:spTree>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4"/>
          <p:cNvSpPr>
            <a:spLocks noChangeArrowheads="1"/>
          </p:cNvSpPr>
          <p:nvPr/>
        </p:nvSpPr>
        <p:spPr bwMode="auto">
          <a:xfrm>
            <a:off x="395288" y="1088541"/>
            <a:ext cx="8609012" cy="576263"/>
          </a:xfrm>
          <a:prstGeom prst="rect">
            <a:avLst/>
          </a:prstGeom>
          <a:noFill/>
          <a:ln w="9525">
            <a:noFill/>
            <a:miter lim="800000"/>
            <a:headEnd/>
            <a:tailEnd/>
          </a:ln>
        </p:spPr>
        <p:txBody>
          <a:bodyPr anchor="ctr"/>
          <a:lstStyle/>
          <a:p>
            <a:pPr algn="ctr" eaLnBrk="0" hangingPunct="0"/>
            <a:r>
              <a:rPr lang="en-US" sz="2200" dirty="0">
                <a:solidFill>
                  <a:srgbClr val="FF0000"/>
                </a:solidFill>
                <a:latin typeface="Palatino Linotype" pitchFamily="18" charset="0"/>
                <a:cs typeface="Times New Roman" pitchFamily="18" charset="0"/>
              </a:rPr>
              <a:t>DIELECTRIC THICKNESS TUNING : </a:t>
            </a:r>
          </a:p>
          <a:p>
            <a:pPr algn="ctr" eaLnBrk="0" hangingPunct="0"/>
            <a:r>
              <a:rPr lang="en-US" sz="2200" dirty="0">
                <a:solidFill>
                  <a:srgbClr val="FF0000"/>
                </a:solidFill>
                <a:latin typeface="Palatino Linotype" pitchFamily="18" charset="0"/>
                <a:cs typeface="Times New Roman" pitchFamily="18" charset="0"/>
              </a:rPr>
              <a:t>TOWARDS RESONANCES ENGINEERING</a:t>
            </a:r>
          </a:p>
        </p:txBody>
      </p:sp>
      <p:pic>
        <p:nvPicPr>
          <p:cNvPr id="20483" name="Picture 2"/>
          <p:cNvPicPr>
            <a:picLocks noChangeAspect="1" noChangeArrowheads="1"/>
          </p:cNvPicPr>
          <p:nvPr/>
        </p:nvPicPr>
        <p:blipFill>
          <a:blip r:embed="rId3" cstate="print"/>
          <a:srcRect/>
          <a:stretch>
            <a:fillRect/>
          </a:stretch>
        </p:blipFill>
        <p:spPr bwMode="auto">
          <a:xfrm>
            <a:off x="1422400" y="1557338"/>
            <a:ext cx="6288088" cy="3241675"/>
          </a:xfrm>
          <a:prstGeom prst="rect">
            <a:avLst/>
          </a:prstGeom>
          <a:noFill/>
          <a:ln w="9525">
            <a:noFill/>
            <a:miter lim="800000"/>
            <a:headEnd/>
            <a:tailEnd/>
          </a:ln>
        </p:spPr>
      </p:pic>
      <p:cxnSp>
        <p:nvCxnSpPr>
          <p:cNvPr id="20484" name="Connettore 1 266"/>
          <p:cNvCxnSpPr>
            <a:cxnSpLocks noChangeShapeType="1"/>
          </p:cNvCxnSpPr>
          <p:nvPr/>
        </p:nvCxnSpPr>
        <p:spPr bwMode="auto">
          <a:xfrm>
            <a:off x="2230438" y="3116263"/>
            <a:ext cx="5327650" cy="0"/>
          </a:xfrm>
          <a:prstGeom prst="line">
            <a:avLst/>
          </a:prstGeom>
          <a:noFill/>
          <a:ln w="19050" algn="ctr">
            <a:solidFill>
              <a:schemeClr val="tx1"/>
            </a:solidFill>
            <a:prstDash val="sysDot"/>
            <a:round/>
            <a:headEnd/>
            <a:tailEnd/>
          </a:ln>
        </p:spPr>
      </p:cxnSp>
      <p:cxnSp>
        <p:nvCxnSpPr>
          <p:cNvPr id="20485" name="Connettore 1 297"/>
          <p:cNvCxnSpPr>
            <a:cxnSpLocks noChangeShapeType="1"/>
          </p:cNvCxnSpPr>
          <p:nvPr/>
        </p:nvCxnSpPr>
        <p:spPr bwMode="auto">
          <a:xfrm>
            <a:off x="2193925" y="1816100"/>
            <a:ext cx="5329238" cy="0"/>
          </a:xfrm>
          <a:prstGeom prst="line">
            <a:avLst/>
          </a:prstGeom>
          <a:noFill/>
          <a:ln w="19050" algn="ctr">
            <a:solidFill>
              <a:schemeClr val="tx1"/>
            </a:solidFill>
            <a:prstDash val="sysDot"/>
            <a:round/>
            <a:headEnd/>
            <a:tailEnd/>
          </a:ln>
        </p:spPr>
      </p:cxnSp>
      <p:cxnSp>
        <p:nvCxnSpPr>
          <p:cNvPr id="20486" name="Connettore 1 301"/>
          <p:cNvCxnSpPr>
            <a:cxnSpLocks noChangeShapeType="1"/>
          </p:cNvCxnSpPr>
          <p:nvPr/>
        </p:nvCxnSpPr>
        <p:spPr bwMode="auto">
          <a:xfrm>
            <a:off x="2214563" y="4427538"/>
            <a:ext cx="5329237" cy="0"/>
          </a:xfrm>
          <a:prstGeom prst="line">
            <a:avLst/>
          </a:prstGeom>
          <a:noFill/>
          <a:ln w="19050" algn="ctr">
            <a:solidFill>
              <a:schemeClr val="tx1"/>
            </a:solidFill>
            <a:prstDash val="sysDot"/>
            <a:round/>
            <a:headEnd/>
            <a:tailEnd/>
          </a:ln>
        </p:spPr>
      </p:cxnSp>
      <p:sp>
        <p:nvSpPr>
          <p:cNvPr id="303" name="CasellaDiTesto 302"/>
          <p:cNvSpPr txBox="1"/>
          <p:nvPr/>
        </p:nvSpPr>
        <p:spPr>
          <a:xfrm>
            <a:off x="7567613" y="4268788"/>
            <a:ext cx="288925" cy="307975"/>
          </a:xfrm>
          <a:prstGeom prst="rect">
            <a:avLst/>
          </a:prstGeom>
          <a:noFill/>
        </p:spPr>
        <p:txBody>
          <a:bodyPr>
            <a:spAutoFit/>
          </a:bodyPr>
          <a:lstStyle/>
          <a:p>
            <a:pPr>
              <a:defRPr/>
            </a:pPr>
            <a:r>
              <a:rPr lang="it-IT" sz="1400" dirty="0">
                <a:solidFill>
                  <a:schemeClr val="accent2">
                    <a:lumMod val="60000"/>
                    <a:lumOff val="40000"/>
                  </a:schemeClr>
                </a:solidFill>
                <a:latin typeface="Arial" charset="0"/>
              </a:rPr>
              <a:t>A</a:t>
            </a:r>
          </a:p>
        </p:txBody>
      </p:sp>
      <p:sp>
        <p:nvSpPr>
          <p:cNvPr id="20488" name="CasellaDiTesto 309"/>
          <p:cNvSpPr txBox="1">
            <a:spLocks noChangeArrowheads="1"/>
          </p:cNvSpPr>
          <p:nvPr/>
        </p:nvSpPr>
        <p:spPr bwMode="auto">
          <a:xfrm>
            <a:off x="7596188" y="2949575"/>
            <a:ext cx="288925" cy="307975"/>
          </a:xfrm>
          <a:prstGeom prst="rect">
            <a:avLst/>
          </a:prstGeom>
          <a:noFill/>
          <a:ln w="9525">
            <a:noFill/>
            <a:miter lim="800000"/>
            <a:headEnd/>
            <a:tailEnd/>
          </a:ln>
        </p:spPr>
        <p:txBody>
          <a:bodyPr>
            <a:spAutoFit/>
          </a:bodyPr>
          <a:lstStyle/>
          <a:p>
            <a:r>
              <a:rPr lang="it-IT" sz="1400">
                <a:solidFill>
                  <a:srgbClr val="00B0F0"/>
                </a:solidFill>
              </a:rPr>
              <a:t>B</a:t>
            </a:r>
          </a:p>
        </p:txBody>
      </p:sp>
      <p:sp>
        <p:nvSpPr>
          <p:cNvPr id="20489" name="CasellaDiTesto 310"/>
          <p:cNvSpPr txBox="1">
            <a:spLocks noChangeArrowheads="1"/>
          </p:cNvSpPr>
          <p:nvPr/>
        </p:nvSpPr>
        <p:spPr bwMode="auto">
          <a:xfrm>
            <a:off x="7543800" y="1662113"/>
            <a:ext cx="287338" cy="307975"/>
          </a:xfrm>
          <a:prstGeom prst="rect">
            <a:avLst/>
          </a:prstGeom>
          <a:noFill/>
          <a:ln w="9525">
            <a:noFill/>
            <a:miter lim="800000"/>
            <a:headEnd/>
            <a:tailEnd/>
          </a:ln>
        </p:spPr>
        <p:txBody>
          <a:bodyPr>
            <a:spAutoFit/>
          </a:bodyPr>
          <a:lstStyle/>
          <a:p>
            <a:r>
              <a:rPr lang="it-IT" sz="1400">
                <a:solidFill>
                  <a:srgbClr val="FF33CC"/>
                </a:solidFill>
              </a:rPr>
              <a:t>C</a:t>
            </a:r>
          </a:p>
        </p:txBody>
      </p:sp>
      <p:pic>
        <p:nvPicPr>
          <p:cNvPr id="312" name="Picture 2"/>
          <p:cNvPicPr>
            <a:picLocks noChangeAspect="1" noChangeArrowheads="1"/>
          </p:cNvPicPr>
          <p:nvPr/>
        </p:nvPicPr>
        <p:blipFill>
          <a:blip r:embed="rId4" cstate="print"/>
          <a:srcRect l="31003" t="18227" r="45963" b="34661"/>
          <a:stretch>
            <a:fillRect/>
          </a:stretch>
        </p:blipFill>
        <p:spPr bwMode="auto">
          <a:xfrm>
            <a:off x="395536" y="3205592"/>
            <a:ext cx="1152008" cy="1270162"/>
          </a:xfrm>
          <a:prstGeom prst="rect">
            <a:avLst/>
          </a:prstGeom>
          <a:ln>
            <a:noFill/>
          </a:ln>
          <a:effectLst>
            <a:softEdge rad="112500"/>
          </a:effectLst>
        </p:spPr>
      </p:pic>
      <p:pic>
        <p:nvPicPr>
          <p:cNvPr id="313" name="Picture 4"/>
          <p:cNvPicPr>
            <a:picLocks noChangeAspect="1" noChangeArrowheads="1"/>
          </p:cNvPicPr>
          <p:nvPr/>
        </p:nvPicPr>
        <p:blipFill>
          <a:blip r:embed="rId5" cstate="print"/>
          <a:srcRect l="31100" t="13827" r="45866" b="31391"/>
          <a:stretch>
            <a:fillRect/>
          </a:stretch>
        </p:blipFill>
        <p:spPr bwMode="auto">
          <a:xfrm>
            <a:off x="467544" y="1556792"/>
            <a:ext cx="1080000" cy="1384616"/>
          </a:xfrm>
          <a:prstGeom prst="rect">
            <a:avLst/>
          </a:prstGeom>
          <a:ln>
            <a:noFill/>
          </a:ln>
          <a:effectLst>
            <a:softEdge rad="112500"/>
          </a:effectLst>
        </p:spPr>
      </p:pic>
      <p:pic>
        <p:nvPicPr>
          <p:cNvPr id="334" name="Picture 5"/>
          <p:cNvPicPr>
            <a:picLocks noChangeAspect="1" noChangeArrowheads="1"/>
          </p:cNvPicPr>
          <p:nvPr/>
        </p:nvPicPr>
        <p:blipFill>
          <a:blip r:embed="rId6" cstate="print"/>
          <a:srcRect l="30510" t="13844" r="46456" b="30279"/>
          <a:stretch>
            <a:fillRect/>
          </a:stretch>
        </p:blipFill>
        <p:spPr bwMode="auto">
          <a:xfrm>
            <a:off x="7884368" y="1772816"/>
            <a:ext cx="1080000" cy="1412308"/>
          </a:xfrm>
          <a:prstGeom prst="rect">
            <a:avLst/>
          </a:prstGeom>
          <a:ln>
            <a:noFill/>
          </a:ln>
          <a:effectLst>
            <a:softEdge rad="112500"/>
          </a:effectLst>
        </p:spPr>
      </p:pic>
      <p:cxnSp>
        <p:nvCxnSpPr>
          <p:cNvPr id="20493" name="Connettore 2 335"/>
          <p:cNvCxnSpPr>
            <a:cxnSpLocks noChangeShapeType="1"/>
          </p:cNvCxnSpPr>
          <p:nvPr/>
        </p:nvCxnSpPr>
        <p:spPr bwMode="auto">
          <a:xfrm>
            <a:off x="1547813" y="3860800"/>
            <a:ext cx="1871662" cy="431800"/>
          </a:xfrm>
          <a:prstGeom prst="straightConnector1">
            <a:avLst/>
          </a:prstGeom>
          <a:noFill/>
          <a:ln w="12700" algn="ctr">
            <a:solidFill>
              <a:schemeClr val="tx1"/>
            </a:solidFill>
            <a:round/>
            <a:headEnd/>
            <a:tailEnd type="arrow" w="med" len="med"/>
          </a:ln>
        </p:spPr>
      </p:cxnSp>
      <p:cxnSp>
        <p:nvCxnSpPr>
          <p:cNvPr id="20494" name="Connettore 2 338"/>
          <p:cNvCxnSpPr>
            <a:cxnSpLocks noChangeShapeType="1"/>
          </p:cNvCxnSpPr>
          <p:nvPr/>
        </p:nvCxnSpPr>
        <p:spPr bwMode="auto">
          <a:xfrm>
            <a:off x="1547813" y="2249488"/>
            <a:ext cx="2160587" cy="674687"/>
          </a:xfrm>
          <a:prstGeom prst="straightConnector1">
            <a:avLst/>
          </a:prstGeom>
          <a:noFill/>
          <a:ln w="12700" algn="ctr">
            <a:solidFill>
              <a:schemeClr val="tx1"/>
            </a:solidFill>
            <a:round/>
            <a:headEnd/>
            <a:tailEnd type="arrow" w="med" len="med"/>
          </a:ln>
        </p:spPr>
      </p:cxnSp>
      <p:cxnSp>
        <p:nvCxnSpPr>
          <p:cNvPr id="20495" name="Connettore 2 340"/>
          <p:cNvCxnSpPr>
            <a:cxnSpLocks noChangeShapeType="1"/>
          </p:cNvCxnSpPr>
          <p:nvPr/>
        </p:nvCxnSpPr>
        <p:spPr bwMode="auto">
          <a:xfrm flipH="1">
            <a:off x="4932363" y="2479675"/>
            <a:ext cx="2952750" cy="444500"/>
          </a:xfrm>
          <a:prstGeom prst="straightConnector1">
            <a:avLst/>
          </a:prstGeom>
          <a:noFill/>
          <a:ln w="12700" algn="ctr">
            <a:solidFill>
              <a:schemeClr val="tx1"/>
            </a:solidFill>
            <a:round/>
            <a:headEnd/>
            <a:tailEnd type="arrow" w="med" len="med"/>
          </a:ln>
        </p:spPr>
      </p:cxnSp>
      <p:cxnSp>
        <p:nvCxnSpPr>
          <p:cNvPr id="20496" name="Connettore 2 342"/>
          <p:cNvCxnSpPr>
            <a:cxnSpLocks noChangeShapeType="1"/>
          </p:cNvCxnSpPr>
          <p:nvPr/>
        </p:nvCxnSpPr>
        <p:spPr bwMode="auto">
          <a:xfrm flipH="1" flipV="1">
            <a:off x="6300788" y="1916113"/>
            <a:ext cx="1584325" cy="563562"/>
          </a:xfrm>
          <a:prstGeom prst="straightConnector1">
            <a:avLst/>
          </a:prstGeom>
          <a:noFill/>
          <a:ln w="12700" algn="ctr">
            <a:solidFill>
              <a:schemeClr val="tx1"/>
            </a:solidFill>
            <a:round/>
            <a:headEnd/>
            <a:tailEnd type="arrow" w="med" len="med"/>
          </a:ln>
        </p:spPr>
      </p:cxnSp>
      <p:pic>
        <p:nvPicPr>
          <p:cNvPr id="20497" name="Picture 3"/>
          <p:cNvPicPr>
            <a:picLocks noChangeAspect="1" noChangeArrowheads="1"/>
          </p:cNvPicPr>
          <p:nvPr/>
        </p:nvPicPr>
        <p:blipFill>
          <a:blip r:embed="rId7" cstate="print"/>
          <a:srcRect/>
          <a:stretch>
            <a:fillRect/>
          </a:stretch>
        </p:blipFill>
        <p:spPr bwMode="auto">
          <a:xfrm>
            <a:off x="611560" y="4878388"/>
            <a:ext cx="3889375" cy="1935162"/>
          </a:xfrm>
          <a:prstGeom prst="rect">
            <a:avLst/>
          </a:prstGeom>
          <a:noFill/>
          <a:ln w="9525">
            <a:noFill/>
            <a:miter lim="800000"/>
            <a:headEnd/>
            <a:tailEnd/>
          </a:ln>
        </p:spPr>
      </p:pic>
      <p:sp>
        <p:nvSpPr>
          <p:cNvPr id="18" name="Rettangolo 17"/>
          <p:cNvSpPr/>
          <p:nvPr/>
        </p:nvSpPr>
        <p:spPr>
          <a:xfrm>
            <a:off x="4103948" y="5968441"/>
            <a:ext cx="5364596" cy="1077218"/>
          </a:xfrm>
          <a:prstGeom prst="rect">
            <a:avLst/>
          </a:prstGeom>
        </p:spPr>
        <p:txBody>
          <a:bodyPr wrap="square">
            <a:spAutoFit/>
          </a:bodyPr>
          <a:lstStyle/>
          <a:p>
            <a:pPr marL="342900" indent="-342900" algn="ctr"/>
            <a:r>
              <a:rPr lang="it-IT" sz="1100" dirty="0" err="1">
                <a:solidFill>
                  <a:srgbClr val="000000"/>
                </a:solidFill>
                <a:latin typeface="Palatino Linotype" pitchFamily="18" charset="0"/>
              </a:rPr>
              <a:t>A. Cusano et al. Optical Fiber</a:t>
            </a:r>
            <a:r>
              <a:rPr lang="it-IT" sz="1100" dirty="0">
                <a:solidFill>
                  <a:srgbClr val="000000"/>
                </a:solidFill>
                <a:latin typeface="Palatino Linotype" pitchFamily="18" charset="0"/>
              </a:rPr>
              <a:t> Technology 2013; 19 (6), Part B, pp. 772-784             (</a:t>
            </a:r>
            <a:r>
              <a:rPr lang="it-IT" sz="1100" dirty="0" err="1">
                <a:solidFill>
                  <a:srgbClr val="000000"/>
                </a:solidFill>
                <a:latin typeface="Palatino Linotype" pitchFamily="18" charset="0"/>
              </a:rPr>
              <a:t>Invited Paper</a:t>
            </a:r>
            <a:r>
              <a:rPr lang="it-IT" sz="1100" dirty="0">
                <a:solidFill>
                  <a:srgbClr val="000000"/>
                </a:solidFill>
                <a:latin typeface="Palatino Linotype" pitchFamily="18" charset="0"/>
              </a:rPr>
              <a:t>)</a:t>
            </a:r>
            <a:br>
              <a:rPr lang="it-IT" sz="1100" dirty="0">
                <a:solidFill>
                  <a:srgbClr val="000000"/>
                </a:solidFill>
                <a:latin typeface="Palatino Linotype" pitchFamily="18" charset="0"/>
              </a:rPr>
            </a:br>
            <a:r>
              <a:rPr lang="it-IT" sz="1400" dirty="0" smtClean="0">
                <a:solidFill>
                  <a:srgbClr val="0033CC"/>
                </a:solidFill>
              </a:rPr>
              <a:t/>
            </a:r>
            <a:br>
              <a:rPr lang="it-IT" sz="1400" dirty="0" smtClean="0">
                <a:solidFill>
                  <a:srgbClr val="0033CC"/>
                </a:solidFill>
              </a:rPr>
            </a:br>
            <a:r>
              <a:rPr lang="it-IT" sz="1400" dirty="0" smtClean="0">
                <a:solidFill>
                  <a:srgbClr val="0033CC"/>
                </a:solidFill>
              </a:rPr>
              <a:t/>
            </a:r>
            <a:br>
              <a:rPr lang="it-IT" sz="1400" dirty="0" smtClean="0">
                <a:solidFill>
                  <a:srgbClr val="0033CC"/>
                </a:solidFill>
              </a:rPr>
            </a:br>
            <a:endParaRPr lang="it-IT" sz="1400" dirty="0">
              <a:solidFill>
                <a:srgbClr val="0033CC"/>
              </a:solidFill>
            </a:endParaRPr>
          </a:p>
        </p:txBody>
      </p:sp>
    </p:spTree>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07"/>
          <p:cNvGrpSpPr>
            <a:grpSpLocks/>
          </p:cNvGrpSpPr>
          <p:nvPr/>
        </p:nvGrpSpPr>
        <p:grpSpPr bwMode="auto">
          <a:xfrm>
            <a:off x="647700" y="3597275"/>
            <a:ext cx="1903413" cy="544513"/>
            <a:chOff x="10058353" y="21959889"/>
            <a:chExt cx="1903010" cy="543838"/>
          </a:xfrm>
        </p:grpSpPr>
        <p:sp>
          <p:nvSpPr>
            <p:cNvPr id="35" name="CasellaDiTesto 34"/>
            <p:cNvSpPr txBox="1"/>
            <p:nvPr/>
          </p:nvSpPr>
          <p:spPr>
            <a:xfrm>
              <a:off x="10058353" y="21959889"/>
              <a:ext cx="1903010" cy="272712"/>
            </a:xfrm>
            <a:prstGeom prst="rect">
              <a:avLst/>
            </a:prstGeom>
            <a:noFill/>
          </p:spPr>
          <p:txBody>
            <a:bodyPr wrap="none">
              <a:spAutoFit/>
            </a:bodyPr>
            <a:lstStyle/>
            <a:p>
              <a:pPr fontAlgn="auto">
                <a:lnSpc>
                  <a:spcPts val="1440"/>
                </a:lnSpc>
                <a:spcBef>
                  <a:spcPts val="0"/>
                </a:spcBef>
                <a:spcAft>
                  <a:spcPts val="0"/>
                </a:spcAft>
                <a:defRPr/>
              </a:pPr>
              <a:r>
                <a:rPr lang="it-IT" sz="1200" i="1" kern="0" dirty="0" err="1">
                  <a:solidFill>
                    <a:sysClr val="windowText" lastClr="000000"/>
                  </a:solidFill>
                  <a:latin typeface="Palatino Linotype" pitchFamily="18" charset="0"/>
                  <a:cs typeface="Times New Roman" pitchFamily="18" charset="0"/>
                </a:rPr>
                <a:t>r</a:t>
              </a:r>
              <a:r>
                <a:rPr lang="it-IT" sz="1200" i="1" kern="0" baseline="-25000" dirty="0" err="1">
                  <a:solidFill>
                    <a:sysClr val="windowText" lastClr="000000"/>
                  </a:solidFill>
                  <a:latin typeface="Palatino Linotype" pitchFamily="18" charset="0"/>
                  <a:cs typeface="Times New Roman" pitchFamily="18" charset="0"/>
                </a:rPr>
                <a:t>y</a:t>
              </a:r>
              <a:r>
                <a:rPr lang="it-IT" sz="1200" i="1" kern="0" dirty="0" err="1">
                  <a:solidFill>
                    <a:sysClr val="windowText" lastClr="000000"/>
                  </a:solidFill>
                  <a:latin typeface="Palatino Linotype" pitchFamily="18" charset="0"/>
                  <a:cs typeface="Times New Roman" pitchFamily="18" charset="0"/>
                </a:rPr>
                <a:t>=</a:t>
              </a:r>
              <a:r>
                <a:rPr lang="it-IT" sz="1200" i="1" kern="0" dirty="0">
                  <a:solidFill>
                    <a:sysClr val="windowText" lastClr="000000"/>
                  </a:solidFill>
                  <a:latin typeface="Palatino Linotype" pitchFamily="18" charset="0"/>
                  <a:cs typeface="Times New Roman" pitchFamily="18" charset="0"/>
                </a:rPr>
                <a:t> </a:t>
              </a:r>
              <a:r>
                <a:rPr lang="el-GR" sz="1200" i="1" kern="0" dirty="0">
                  <a:solidFill>
                    <a:sysClr val="windowText" lastClr="000000"/>
                  </a:solidFill>
                  <a:latin typeface="Palatino Linotype" pitchFamily="18" charset="0"/>
                  <a:cs typeface="Times New Roman" pitchFamily="18" charset="0"/>
                </a:rPr>
                <a:t>η</a:t>
              </a:r>
              <a:r>
                <a:rPr lang="it-IT" sz="1200" i="1" kern="0" dirty="0">
                  <a:solidFill>
                    <a:sysClr val="windowText" lastClr="000000"/>
                  </a:solidFill>
                  <a:latin typeface="Palatino Linotype" pitchFamily="18" charset="0"/>
                  <a:cs typeface="Times New Roman" pitchFamily="18" charset="0"/>
                </a:rPr>
                <a:t> </a:t>
              </a:r>
              <a:r>
                <a:rPr lang="it-IT" sz="1200" i="1" kern="0" dirty="0" err="1">
                  <a:solidFill>
                    <a:sysClr val="windowText" lastClr="000000"/>
                  </a:solidFill>
                  <a:latin typeface="Palatino Linotype" pitchFamily="18" charset="0"/>
                  <a:cs typeface="Times New Roman" pitchFamily="18" charset="0"/>
                </a:rPr>
                <a:t>r</a:t>
              </a:r>
              <a:r>
                <a:rPr lang="it-IT" sz="1200" i="1" kern="0" baseline="-25000" dirty="0" err="1">
                  <a:solidFill>
                    <a:sysClr val="windowText" lastClr="000000"/>
                  </a:solidFill>
                  <a:latin typeface="Palatino Linotype" pitchFamily="18" charset="0"/>
                  <a:cs typeface="Times New Roman" pitchFamily="18" charset="0"/>
                </a:rPr>
                <a:t>x</a:t>
              </a:r>
              <a:r>
                <a:rPr lang="it-IT" sz="1200" i="1" kern="0" baseline="-25000" dirty="0">
                  <a:solidFill>
                    <a:sysClr val="windowText" lastClr="000000"/>
                  </a:solidFill>
                  <a:latin typeface="Palatino Linotype" pitchFamily="18" charset="0"/>
                  <a:cs typeface="Times New Roman" pitchFamily="18" charset="0"/>
                </a:rPr>
                <a:t> </a:t>
              </a:r>
              <a:r>
                <a:rPr lang="it-IT" sz="1200" i="1" kern="0" dirty="0">
                  <a:solidFill>
                    <a:sysClr val="windowText" lastClr="000000"/>
                  </a:solidFill>
                  <a:latin typeface="Palatino Linotype" pitchFamily="18" charset="0"/>
                  <a:cs typeface="Times New Roman" pitchFamily="18" charset="0"/>
                </a:rPr>
                <a:t>, </a:t>
              </a:r>
              <a:r>
                <a:rPr lang="el-GR" sz="1200" i="1" kern="0" dirty="0">
                  <a:solidFill>
                    <a:sysClr val="windowText" lastClr="000000"/>
                  </a:solidFill>
                  <a:latin typeface="Palatino Linotype" pitchFamily="18" charset="0"/>
                  <a:cs typeface="Times New Roman" pitchFamily="18" charset="0"/>
                </a:rPr>
                <a:t>η</a:t>
              </a:r>
              <a:r>
                <a:rPr lang="it-IT" sz="1200" i="1" kern="0" dirty="0">
                  <a:solidFill>
                    <a:sysClr val="windowText" lastClr="000000"/>
                  </a:solidFill>
                  <a:latin typeface="Palatino Linotype" pitchFamily="18" charset="0"/>
                  <a:cs typeface="Times New Roman" pitchFamily="18" charset="0"/>
                </a:rPr>
                <a:t>=1 , r</a:t>
              </a:r>
              <a:r>
                <a:rPr lang="it-IT" sz="1200" i="1" kern="0" baseline="-25000" dirty="0">
                  <a:solidFill>
                    <a:sysClr val="windowText" lastClr="000000"/>
                  </a:solidFill>
                  <a:latin typeface="Palatino Linotype" pitchFamily="18" charset="0"/>
                  <a:cs typeface="Times New Roman" pitchFamily="18" charset="0"/>
                </a:rPr>
                <a:t>y</a:t>
              </a:r>
              <a:r>
                <a:rPr lang="it-IT" sz="1200" i="1" kern="0" dirty="0">
                  <a:solidFill>
                    <a:sysClr val="windowText" lastClr="000000"/>
                  </a:solidFill>
                  <a:latin typeface="Palatino Linotype" pitchFamily="18" charset="0"/>
                  <a:cs typeface="Times New Roman" pitchFamily="18" charset="0"/>
                </a:rPr>
                <a:t> = 225 </a:t>
              </a:r>
              <a:r>
                <a:rPr lang="it-IT" sz="1200" i="1" kern="0" dirty="0" err="1">
                  <a:solidFill>
                    <a:sysClr val="windowText" lastClr="000000"/>
                  </a:solidFill>
                  <a:latin typeface="Palatino Linotype" pitchFamily="18" charset="0"/>
                  <a:cs typeface="Times New Roman" pitchFamily="18" charset="0"/>
                </a:rPr>
                <a:t>nm</a:t>
              </a:r>
              <a:r>
                <a:rPr lang="it-IT" sz="1200" i="1" kern="0" dirty="0">
                  <a:solidFill>
                    <a:sysClr val="windowText" lastClr="000000"/>
                  </a:solidFill>
                  <a:latin typeface="Palatino Linotype" pitchFamily="18" charset="0"/>
                  <a:cs typeface="Times New Roman" pitchFamily="18" charset="0"/>
                </a:rPr>
                <a:t> </a:t>
              </a:r>
            </a:p>
          </p:txBody>
        </p:sp>
        <p:sp>
          <p:nvSpPr>
            <p:cNvPr id="36" name="Rettangolo 35"/>
            <p:cNvSpPr/>
            <p:nvPr/>
          </p:nvSpPr>
          <p:spPr>
            <a:xfrm>
              <a:off x="10293253" y="22226258"/>
              <a:ext cx="1291951" cy="277469"/>
            </a:xfrm>
            <a:prstGeom prst="rect">
              <a:avLst/>
            </a:prstGeom>
          </p:spPr>
          <p:txBody>
            <a:bodyPr wrap="none">
              <a:spAutoFit/>
            </a:bodyPr>
            <a:lstStyle/>
            <a:p>
              <a:pPr fontAlgn="auto">
                <a:lnSpc>
                  <a:spcPts val="1440"/>
                </a:lnSpc>
                <a:spcBef>
                  <a:spcPts val="0"/>
                </a:spcBef>
                <a:spcAft>
                  <a:spcPts val="0"/>
                </a:spcAft>
                <a:defRPr/>
              </a:pPr>
              <a:r>
                <a:rPr lang="it-IT" sz="1200" i="1" kern="0" dirty="0">
                  <a:solidFill>
                    <a:sysClr val="windowText" lastClr="000000"/>
                  </a:solidFill>
                  <a:latin typeface="Palatino Linotype" pitchFamily="18" charset="0"/>
                  <a:cs typeface="Times New Roman" pitchFamily="18" charset="0"/>
                </a:rPr>
                <a:t>a</a:t>
              </a:r>
              <a:r>
                <a:rPr lang="it-IT" sz="1200" i="1" kern="0" baseline="-25000" dirty="0">
                  <a:solidFill>
                    <a:sysClr val="windowText" lastClr="000000"/>
                  </a:solidFill>
                  <a:latin typeface="Palatino Linotype" pitchFamily="18" charset="0"/>
                  <a:cs typeface="Times New Roman" pitchFamily="18" charset="0"/>
                </a:rPr>
                <a:t>x</a:t>
              </a:r>
              <a:r>
                <a:rPr lang="it-IT" sz="1200" i="1" kern="0" dirty="0">
                  <a:solidFill>
                    <a:sysClr val="windowText" lastClr="000000"/>
                  </a:solidFill>
                  <a:latin typeface="Palatino Linotype" pitchFamily="18" charset="0"/>
                  <a:cs typeface="Times New Roman" pitchFamily="18" charset="0"/>
                </a:rPr>
                <a:t> = a</a:t>
              </a:r>
              <a:r>
                <a:rPr lang="it-IT" sz="1200" i="1" kern="0" baseline="-25000" dirty="0">
                  <a:solidFill>
                    <a:sysClr val="windowText" lastClr="000000"/>
                  </a:solidFill>
                  <a:latin typeface="Palatino Linotype" pitchFamily="18" charset="0"/>
                  <a:cs typeface="Times New Roman" pitchFamily="18" charset="0"/>
                </a:rPr>
                <a:t>y</a:t>
              </a:r>
              <a:r>
                <a:rPr lang="it-IT" sz="1200" i="1" kern="0" dirty="0">
                  <a:solidFill>
                    <a:sysClr val="windowText" lastClr="000000"/>
                  </a:solidFill>
                  <a:latin typeface="Palatino Linotype" pitchFamily="18" charset="0"/>
                  <a:cs typeface="Times New Roman" pitchFamily="18" charset="0"/>
                </a:rPr>
                <a:t> = 900 </a:t>
              </a:r>
              <a:r>
                <a:rPr lang="it-IT" sz="1200" i="1" kern="0" dirty="0" err="1">
                  <a:solidFill>
                    <a:sysClr val="windowText" lastClr="000000"/>
                  </a:solidFill>
                  <a:latin typeface="Palatino Linotype" pitchFamily="18" charset="0"/>
                  <a:cs typeface="Times New Roman" pitchFamily="18" charset="0"/>
                </a:rPr>
                <a:t>nm</a:t>
              </a:r>
              <a:r>
                <a:rPr lang="it-IT" sz="1200" i="1" kern="0" dirty="0">
                  <a:solidFill>
                    <a:sysClr val="windowText" lastClr="000000"/>
                  </a:solidFill>
                  <a:latin typeface="Palatino Linotype" pitchFamily="18" charset="0"/>
                  <a:cs typeface="Times New Roman" pitchFamily="18" charset="0"/>
                </a:rPr>
                <a:t> </a:t>
              </a:r>
              <a:endParaRPr lang="it-IT" sz="1200" i="1" kern="0" baseline="-25000" dirty="0">
                <a:solidFill>
                  <a:sysClr val="windowText" lastClr="000000"/>
                </a:solidFill>
                <a:latin typeface="Palatino Linotype" pitchFamily="18" charset="0"/>
                <a:cs typeface="Times New Roman" pitchFamily="18" charset="0"/>
              </a:endParaRPr>
            </a:p>
          </p:txBody>
        </p:sp>
      </p:grpSp>
      <p:grpSp>
        <p:nvGrpSpPr>
          <p:cNvPr id="3" name="Gruppo 313"/>
          <p:cNvGrpSpPr>
            <a:grpSpLocks/>
          </p:cNvGrpSpPr>
          <p:nvPr/>
        </p:nvGrpSpPr>
        <p:grpSpPr bwMode="auto">
          <a:xfrm>
            <a:off x="3865563" y="1717675"/>
            <a:ext cx="1254125" cy="514350"/>
            <a:chOff x="18334425" y="21888451"/>
            <a:chExt cx="1254346" cy="514536"/>
          </a:xfrm>
        </p:grpSpPr>
        <p:sp>
          <p:nvSpPr>
            <p:cNvPr id="38" name="CasellaDiTesto 37"/>
            <p:cNvSpPr txBox="1"/>
            <p:nvPr/>
          </p:nvSpPr>
          <p:spPr>
            <a:xfrm>
              <a:off x="18345539" y="21888451"/>
              <a:ext cx="1187659" cy="276325"/>
            </a:xfrm>
            <a:prstGeom prst="rect">
              <a:avLst/>
            </a:prstGeom>
            <a:noFill/>
          </p:spPr>
          <p:txBody>
            <a:bodyPr wrap="none">
              <a:spAutoFit/>
            </a:bodyPr>
            <a:lstStyle/>
            <a:p>
              <a:pPr algn="ctr" fontAlgn="auto">
                <a:lnSpc>
                  <a:spcPts val="1440"/>
                </a:lnSpc>
                <a:spcBef>
                  <a:spcPts val="0"/>
                </a:spcBef>
                <a:spcAft>
                  <a:spcPts val="0"/>
                </a:spcAft>
                <a:defRPr/>
              </a:pPr>
              <a:r>
                <a:rPr lang="it-IT" sz="1200" b="1" i="1" kern="0" dirty="0">
                  <a:solidFill>
                    <a:sysClr val="windowText" lastClr="000000"/>
                  </a:solidFill>
                  <a:latin typeface="Palatino Linotype" pitchFamily="18" charset="0"/>
                  <a:cs typeface="Times New Roman" pitchFamily="18" charset="0"/>
                </a:rPr>
                <a:t>r</a:t>
              </a:r>
              <a:r>
                <a:rPr lang="it-IT" sz="1200" b="1" i="1" kern="0" baseline="-25000" dirty="0">
                  <a:solidFill>
                    <a:sysClr val="windowText" lastClr="000000"/>
                  </a:solidFill>
                  <a:latin typeface="Palatino Linotype" pitchFamily="18" charset="0"/>
                  <a:cs typeface="Times New Roman" pitchFamily="18" charset="0"/>
                </a:rPr>
                <a:t>y</a:t>
              </a:r>
              <a:r>
                <a:rPr lang="it-IT" sz="1200" b="1" i="1" kern="0" dirty="0">
                  <a:solidFill>
                    <a:sysClr val="windowText" lastClr="000000"/>
                  </a:solidFill>
                  <a:latin typeface="Palatino Linotype" pitchFamily="18" charset="0"/>
                  <a:cs typeface="Times New Roman" pitchFamily="18" charset="0"/>
                </a:rPr>
                <a:t>= </a:t>
              </a:r>
              <a:r>
                <a:rPr lang="el-GR" sz="1200" b="1" i="1" kern="0" dirty="0">
                  <a:solidFill>
                    <a:sysClr val="windowText" lastClr="000000"/>
                  </a:solidFill>
                  <a:latin typeface="Palatino Linotype" pitchFamily="18" charset="0"/>
                  <a:cs typeface="Times New Roman" pitchFamily="18" charset="0"/>
                </a:rPr>
                <a:t>η</a:t>
              </a:r>
              <a:r>
                <a:rPr lang="it-IT" sz="1200" b="1" i="1" kern="0" dirty="0">
                  <a:solidFill>
                    <a:sysClr val="windowText" lastClr="000000"/>
                  </a:solidFill>
                  <a:latin typeface="Palatino Linotype" pitchFamily="18" charset="0"/>
                  <a:cs typeface="Times New Roman" pitchFamily="18" charset="0"/>
                </a:rPr>
                <a:t>r</a:t>
              </a:r>
              <a:r>
                <a:rPr lang="it-IT" sz="1200" b="1" i="1" kern="0" baseline="-25000" dirty="0">
                  <a:solidFill>
                    <a:sysClr val="windowText" lastClr="000000"/>
                  </a:solidFill>
                  <a:latin typeface="Palatino Linotype" pitchFamily="18" charset="0"/>
                  <a:cs typeface="Times New Roman" pitchFamily="18" charset="0"/>
                </a:rPr>
                <a:t>x </a:t>
              </a:r>
              <a:r>
                <a:rPr lang="it-IT" sz="1200" b="1" i="1" kern="0" dirty="0">
                  <a:solidFill>
                    <a:sysClr val="windowText" lastClr="000000"/>
                  </a:solidFill>
                  <a:latin typeface="Palatino Linotype" pitchFamily="18" charset="0"/>
                  <a:cs typeface="Times New Roman" pitchFamily="18" charset="0"/>
                </a:rPr>
                <a:t>, </a:t>
              </a:r>
              <a:r>
                <a:rPr lang="el-GR" sz="1200" b="1" i="1" kern="0" dirty="0">
                  <a:solidFill>
                    <a:srgbClr val="FF0000"/>
                  </a:solidFill>
                  <a:latin typeface="Palatino Linotype" pitchFamily="18" charset="0"/>
                  <a:cs typeface="Times New Roman" pitchFamily="18" charset="0"/>
                </a:rPr>
                <a:t>η</a:t>
              </a:r>
              <a:r>
                <a:rPr lang="it-IT" sz="1200" b="1" i="1" kern="0" dirty="0">
                  <a:solidFill>
                    <a:srgbClr val="FF0000"/>
                  </a:solidFill>
                  <a:latin typeface="Palatino Linotype" pitchFamily="18" charset="0"/>
                  <a:cs typeface="Times New Roman" pitchFamily="18" charset="0"/>
                </a:rPr>
                <a:t> = </a:t>
              </a:r>
              <a:r>
                <a:rPr lang="it-IT" sz="1200" b="1" i="1" kern="0" dirty="0" err="1">
                  <a:solidFill>
                    <a:srgbClr val="FF0000"/>
                  </a:solidFill>
                  <a:latin typeface="Palatino Linotype" pitchFamily="18" charset="0"/>
                  <a:cs typeface="Times New Roman" pitchFamily="18" charset="0"/>
                </a:rPr>
                <a:t>1.5</a:t>
              </a:r>
              <a:r>
                <a:rPr lang="it-IT" sz="1200" b="1" i="1" kern="0" dirty="0">
                  <a:solidFill>
                    <a:srgbClr val="FF0000"/>
                  </a:solidFill>
                  <a:latin typeface="Palatino Linotype" pitchFamily="18" charset="0"/>
                  <a:cs typeface="Times New Roman" pitchFamily="18" charset="0"/>
                </a:rPr>
                <a:t> </a:t>
              </a:r>
            </a:p>
          </p:txBody>
        </p:sp>
        <p:sp>
          <p:nvSpPr>
            <p:cNvPr id="39" name="Rettangolo 38"/>
            <p:cNvSpPr/>
            <p:nvPr/>
          </p:nvSpPr>
          <p:spPr>
            <a:xfrm>
              <a:off x="18334425" y="22126662"/>
              <a:ext cx="1254346" cy="276325"/>
            </a:xfrm>
            <a:prstGeom prst="rect">
              <a:avLst/>
            </a:prstGeom>
          </p:spPr>
          <p:txBody>
            <a:bodyPr wrap="none">
              <a:spAutoFit/>
            </a:bodyPr>
            <a:lstStyle/>
            <a:p>
              <a:pPr algn="ctr" fontAlgn="auto">
                <a:lnSpc>
                  <a:spcPts val="1440"/>
                </a:lnSpc>
                <a:spcBef>
                  <a:spcPts val="0"/>
                </a:spcBef>
                <a:spcAft>
                  <a:spcPts val="0"/>
                </a:spcAft>
                <a:defRPr/>
              </a:pPr>
              <a:r>
                <a:rPr lang="it-IT" sz="1200" b="1" i="1" kern="0" dirty="0">
                  <a:solidFill>
                    <a:sysClr val="windowText" lastClr="000000"/>
                  </a:solidFill>
                  <a:latin typeface="Palatino Linotype" pitchFamily="18" charset="0"/>
                  <a:cs typeface="Times New Roman" pitchFamily="18" charset="0"/>
                </a:rPr>
                <a:t>a</a:t>
              </a:r>
              <a:r>
                <a:rPr lang="it-IT" sz="1200" b="1" i="1" kern="0" baseline="-25000" dirty="0">
                  <a:solidFill>
                    <a:sysClr val="windowText" lastClr="000000"/>
                  </a:solidFill>
                  <a:latin typeface="Palatino Linotype" pitchFamily="18" charset="0"/>
                  <a:cs typeface="Times New Roman" pitchFamily="18" charset="0"/>
                </a:rPr>
                <a:t>x</a:t>
              </a:r>
              <a:r>
                <a:rPr lang="it-IT" sz="1200" b="1" i="1" kern="0" dirty="0">
                  <a:solidFill>
                    <a:sysClr val="windowText" lastClr="000000"/>
                  </a:solidFill>
                  <a:latin typeface="Palatino Linotype" pitchFamily="18" charset="0"/>
                  <a:cs typeface="Times New Roman" pitchFamily="18" charset="0"/>
                </a:rPr>
                <a:t> = a</a:t>
              </a:r>
              <a:r>
                <a:rPr lang="it-IT" sz="1200" b="1" i="1" kern="0" baseline="-25000" dirty="0">
                  <a:solidFill>
                    <a:sysClr val="windowText" lastClr="000000"/>
                  </a:solidFill>
                  <a:latin typeface="Palatino Linotype" pitchFamily="18" charset="0"/>
                  <a:cs typeface="Times New Roman" pitchFamily="18" charset="0"/>
                </a:rPr>
                <a:t>y</a:t>
              </a:r>
              <a:r>
                <a:rPr lang="it-IT" sz="1200" b="1" i="1" kern="0" dirty="0">
                  <a:solidFill>
                    <a:sysClr val="windowText" lastClr="000000"/>
                  </a:solidFill>
                  <a:latin typeface="Palatino Linotype" pitchFamily="18" charset="0"/>
                  <a:cs typeface="Times New Roman" pitchFamily="18" charset="0"/>
                </a:rPr>
                <a:t> = 900 </a:t>
              </a:r>
              <a:r>
                <a:rPr lang="it-IT" sz="1200" b="1" i="1" kern="0" dirty="0" err="1">
                  <a:solidFill>
                    <a:sysClr val="windowText" lastClr="000000"/>
                  </a:solidFill>
                  <a:latin typeface="Palatino Linotype" pitchFamily="18" charset="0"/>
                  <a:cs typeface="Times New Roman" pitchFamily="18" charset="0"/>
                </a:rPr>
                <a:t>nm</a:t>
              </a:r>
              <a:endParaRPr lang="it-IT" sz="1200" b="1" i="1" kern="0" baseline="-25000" dirty="0">
                <a:solidFill>
                  <a:sysClr val="windowText" lastClr="000000"/>
                </a:solidFill>
                <a:latin typeface="Palatino Linotype" pitchFamily="18" charset="0"/>
                <a:cs typeface="Times New Roman" pitchFamily="18" charset="0"/>
              </a:endParaRPr>
            </a:p>
          </p:txBody>
        </p:sp>
      </p:grpSp>
      <p:grpSp>
        <p:nvGrpSpPr>
          <p:cNvPr id="4" name="Gruppo 314"/>
          <p:cNvGrpSpPr>
            <a:grpSpLocks/>
          </p:cNvGrpSpPr>
          <p:nvPr/>
        </p:nvGrpSpPr>
        <p:grpSpPr bwMode="auto">
          <a:xfrm>
            <a:off x="6580188" y="1685925"/>
            <a:ext cx="1839912" cy="509588"/>
            <a:chOff x="24376294" y="21888452"/>
            <a:chExt cx="1840225" cy="509747"/>
          </a:xfrm>
        </p:grpSpPr>
        <p:sp>
          <p:nvSpPr>
            <p:cNvPr id="41" name="CasellaDiTesto 40"/>
            <p:cNvSpPr txBox="1"/>
            <p:nvPr/>
          </p:nvSpPr>
          <p:spPr>
            <a:xfrm>
              <a:off x="24376294" y="21888452"/>
              <a:ext cx="1787829" cy="276311"/>
            </a:xfrm>
            <a:prstGeom prst="rect">
              <a:avLst/>
            </a:prstGeom>
            <a:noFill/>
          </p:spPr>
          <p:txBody>
            <a:bodyPr wrap="none">
              <a:spAutoFit/>
            </a:bodyPr>
            <a:lstStyle/>
            <a:p>
              <a:pPr fontAlgn="auto">
                <a:lnSpc>
                  <a:spcPts val="1440"/>
                </a:lnSpc>
                <a:spcBef>
                  <a:spcPts val="0"/>
                </a:spcBef>
                <a:spcAft>
                  <a:spcPts val="0"/>
                </a:spcAft>
                <a:defRPr/>
              </a:pPr>
              <a:r>
                <a:rPr lang="it-IT" sz="1200" b="1" i="1" kern="0" dirty="0">
                  <a:solidFill>
                    <a:sysClr val="windowText" lastClr="000000"/>
                  </a:solidFill>
                  <a:latin typeface="Palatino Linotype" pitchFamily="18" charset="0"/>
                  <a:cs typeface="Times New Roman" pitchFamily="18" charset="0"/>
                </a:rPr>
                <a:t>r</a:t>
              </a:r>
              <a:r>
                <a:rPr lang="it-IT" sz="1200" b="1" i="1" kern="0" baseline="-25000" dirty="0">
                  <a:solidFill>
                    <a:sysClr val="windowText" lastClr="000000"/>
                  </a:solidFill>
                  <a:latin typeface="Palatino Linotype" pitchFamily="18" charset="0"/>
                  <a:cs typeface="Times New Roman" pitchFamily="18" charset="0"/>
                </a:rPr>
                <a:t>y</a:t>
              </a:r>
              <a:r>
                <a:rPr lang="it-IT" sz="1200" b="1" i="1" kern="0" dirty="0">
                  <a:solidFill>
                    <a:sysClr val="windowText" lastClr="000000"/>
                  </a:solidFill>
                  <a:latin typeface="Palatino Linotype" pitchFamily="18" charset="0"/>
                  <a:cs typeface="Times New Roman" pitchFamily="18" charset="0"/>
                </a:rPr>
                <a:t>= </a:t>
              </a:r>
              <a:r>
                <a:rPr lang="el-GR" sz="1200" b="1" i="1" kern="0" dirty="0">
                  <a:solidFill>
                    <a:sysClr val="windowText" lastClr="000000"/>
                  </a:solidFill>
                  <a:latin typeface="Palatino Linotype" pitchFamily="18" charset="0"/>
                  <a:cs typeface="Times New Roman" pitchFamily="18" charset="0"/>
                </a:rPr>
                <a:t>η</a:t>
              </a:r>
              <a:r>
                <a:rPr lang="it-IT" sz="1200" b="1" i="1" kern="0" dirty="0">
                  <a:solidFill>
                    <a:sysClr val="windowText" lastClr="000000"/>
                  </a:solidFill>
                  <a:latin typeface="Palatino Linotype" pitchFamily="18" charset="0"/>
                  <a:cs typeface="Times New Roman" pitchFamily="18" charset="0"/>
                </a:rPr>
                <a:t>r</a:t>
              </a:r>
              <a:r>
                <a:rPr lang="it-IT" sz="1200" b="1" i="1" kern="0" baseline="-25000" dirty="0">
                  <a:solidFill>
                    <a:sysClr val="windowText" lastClr="000000"/>
                  </a:solidFill>
                  <a:latin typeface="Palatino Linotype" pitchFamily="18" charset="0"/>
                  <a:cs typeface="Times New Roman" pitchFamily="18" charset="0"/>
                </a:rPr>
                <a:t>x </a:t>
              </a:r>
              <a:r>
                <a:rPr lang="it-IT" sz="1200" b="1" i="1" kern="0" dirty="0">
                  <a:solidFill>
                    <a:sysClr val="windowText" lastClr="000000"/>
                  </a:solidFill>
                  <a:latin typeface="Palatino Linotype" pitchFamily="18" charset="0"/>
                  <a:cs typeface="Times New Roman" pitchFamily="18" charset="0"/>
                </a:rPr>
                <a:t>, </a:t>
              </a:r>
              <a:r>
                <a:rPr lang="el-GR" sz="1200" b="1" i="1" kern="0" dirty="0">
                  <a:solidFill>
                    <a:sysClr val="windowText" lastClr="000000"/>
                  </a:solidFill>
                  <a:latin typeface="Palatino Linotype" pitchFamily="18" charset="0"/>
                  <a:cs typeface="Times New Roman" pitchFamily="18" charset="0"/>
                </a:rPr>
                <a:t>η</a:t>
              </a:r>
              <a:r>
                <a:rPr lang="it-IT" sz="1200" b="1" i="1" kern="0" dirty="0">
                  <a:solidFill>
                    <a:sysClr val="windowText" lastClr="000000"/>
                  </a:solidFill>
                  <a:latin typeface="Palatino Linotype" pitchFamily="18" charset="0"/>
                  <a:cs typeface="Times New Roman" pitchFamily="18" charset="0"/>
                </a:rPr>
                <a:t>=1, r</a:t>
              </a:r>
              <a:r>
                <a:rPr lang="it-IT" sz="1200" b="1" i="1" kern="0" baseline="-25000" dirty="0">
                  <a:solidFill>
                    <a:sysClr val="windowText" lastClr="000000"/>
                  </a:solidFill>
                  <a:latin typeface="Palatino Linotype" pitchFamily="18" charset="0"/>
                  <a:cs typeface="Times New Roman" pitchFamily="18" charset="0"/>
                </a:rPr>
                <a:t>y</a:t>
              </a:r>
              <a:r>
                <a:rPr lang="it-IT" sz="1200" b="1" i="1" kern="0" dirty="0">
                  <a:solidFill>
                    <a:sysClr val="windowText" lastClr="000000"/>
                  </a:solidFill>
                  <a:latin typeface="Palatino Linotype" pitchFamily="18" charset="0"/>
                  <a:cs typeface="Times New Roman" pitchFamily="18" charset="0"/>
                </a:rPr>
                <a:t> = 250 </a:t>
              </a:r>
              <a:r>
                <a:rPr lang="it-IT" sz="1200" b="1" i="1" kern="0" dirty="0" err="1">
                  <a:solidFill>
                    <a:sysClr val="windowText" lastClr="000000"/>
                  </a:solidFill>
                  <a:latin typeface="Palatino Linotype" pitchFamily="18" charset="0"/>
                  <a:cs typeface="Times New Roman" pitchFamily="18" charset="0"/>
                </a:rPr>
                <a:t>nm</a:t>
              </a:r>
              <a:endParaRPr lang="it-IT" sz="1200" b="1" i="1" kern="0" dirty="0">
                <a:solidFill>
                  <a:sysClr val="windowText" lastClr="000000"/>
                </a:solidFill>
                <a:latin typeface="Palatino Linotype" pitchFamily="18" charset="0"/>
                <a:cs typeface="Times New Roman" pitchFamily="18" charset="0"/>
              </a:endParaRPr>
            </a:p>
          </p:txBody>
        </p:sp>
        <p:sp>
          <p:nvSpPr>
            <p:cNvPr id="42" name="Rettangolo 41"/>
            <p:cNvSpPr/>
            <p:nvPr/>
          </p:nvSpPr>
          <p:spPr>
            <a:xfrm>
              <a:off x="24403286" y="22121888"/>
              <a:ext cx="1813233" cy="276311"/>
            </a:xfrm>
            <a:prstGeom prst="rect">
              <a:avLst/>
            </a:prstGeom>
          </p:spPr>
          <p:txBody>
            <a:bodyPr wrap="none">
              <a:spAutoFit/>
            </a:bodyPr>
            <a:lstStyle/>
            <a:p>
              <a:pPr fontAlgn="auto">
                <a:lnSpc>
                  <a:spcPts val="1440"/>
                </a:lnSpc>
                <a:spcBef>
                  <a:spcPts val="0"/>
                </a:spcBef>
                <a:spcAft>
                  <a:spcPts val="0"/>
                </a:spcAft>
                <a:defRPr/>
              </a:pPr>
              <a:r>
                <a:rPr lang="it-IT" sz="1200" b="1" i="1" kern="0" dirty="0">
                  <a:solidFill>
                    <a:srgbClr val="FF0000"/>
                  </a:solidFill>
                  <a:latin typeface="Palatino Linotype" pitchFamily="18" charset="0"/>
                  <a:cs typeface="Times New Roman" pitchFamily="18" charset="0"/>
                </a:rPr>
                <a:t>a</a:t>
              </a:r>
              <a:r>
                <a:rPr lang="it-IT" sz="1200" b="1" i="1" kern="0" baseline="-25000" dirty="0">
                  <a:solidFill>
                    <a:srgbClr val="FF0000"/>
                  </a:solidFill>
                  <a:latin typeface="Palatino Linotype" pitchFamily="18" charset="0"/>
                  <a:cs typeface="Times New Roman" pitchFamily="18" charset="0"/>
                </a:rPr>
                <a:t>x</a:t>
              </a:r>
              <a:r>
                <a:rPr lang="it-IT" sz="1200" b="1" i="1" kern="0" dirty="0">
                  <a:solidFill>
                    <a:srgbClr val="FF0000"/>
                  </a:solidFill>
                  <a:latin typeface="Palatino Linotype" pitchFamily="18" charset="0"/>
                  <a:cs typeface="Times New Roman" pitchFamily="18" charset="0"/>
                </a:rPr>
                <a:t> = 920 </a:t>
              </a:r>
              <a:r>
                <a:rPr lang="it-IT" sz="1200" b="1" i="1" kern="0" dirty="0" err="1">
                  <a:solidFill>
                    <a:srgbClr val="FF0000"/>
                  </a:solidFill>
                  <a:latin typeface="Palatino Linotype" pitchFamily="18" charset="0"/>
                  <a:cs typeface="Times New Roman" pitchFamily="18" charset="0"/>
                </a:rPr>
                <a:t>nm</a:t>
              </a:r>
              <a:r>
                <a:rPr lang="it-IT" sz="1200" b="1" i="1" kern="0" dirty="0">
                  <a:solidFill>
                    <a:srgbClr val="FF0000"/>
                  </a:solidFill>
                  <a:latin typeface="Palatino Linotype" pitchFamily="18" charset="0"/>
                  <a:cs typeface="Times New Roman" pitchFamily="18" charset="0"/>
                </a:rPr>
                <a:t>, a</a:t>
              </a:r>
              <a:r>
                <a:rPr lang="it-IT" sz="1200" b="1" i="1" kern="0" baseline="-25000" dirty="0">
                  <a:solidFill>
                    <a:srgbClr val="FF0000"/>
                  </a:solidFill>
                  <a:latin typeface="Palatino Linotype" pitchFamily="18" charset="0"/>
                  <a:cs typeface="Times New Roman" pitchFamily="18" charset="0"/>
                </a:rPr>
                <a:t>y</a:t>
              </a:r>
              <a:r>
                <a:rPr lang="it-IT" sz="1200" b="1" i="1" kern="0" dirty="0">
                  <a:solidFill>
                    <a:srgbClr val="FF0000"/>
                  </a:solidFill>
                  <a:latin typeface="Palatino Linotype" pitchFamily="18" charset="0"/>
                  <a:cs typeface="Times New Roman" pitchFamily="18" charset="0"/>
                </a:rPr>
                <a:t> = 980 </a:t>
              </a:r>
              <a:r>
                <a:rPr lang="it-IT" sz="1200" b="1" i="1" kern="0" dirty="0" err="1">
                  <a:solidFill>
                    <a:srgbClr val="FF0000"/>
                  </a:solidFill>
                  <a:latin typeface="Palatino Linotype" pitchFamily="18" charset="0"/>
                  <a:cs typeface="Times New Roman" pitchFamily="18" charset="0"/>
                </a:rPr>
                <a:t>nm</a:t>
              </a:r>
              <a:endParaRPr lang="it-IT" sz="1200" b="1" i="1" kern="0" baseline="-25000" dirty="0">
                <a:solidFill>
                  <a:srgbClr val="FF0000"/>
                </a:solidFill>
                <a:latin typeface="Palatino Linotype" pitchFamily="18" charset="0"/>
                <a:cs typeface="Times New Roman" pitchFamily="18" charset="0"/>
              </a:endParaRPr>
            </a:p>
          </p:txBody>
        </p:sp>
      </p:grpSp>
      <p:pic>
        <p:nvPicPr>
          <p:cNvPr id="2055" name="Picture 83"/>
          <p:cNvPicPr>
            <a:picLocks noChangeAspect="1" noChangeArrowheads="1"/>
          </p:cNvPicPr>
          <p:nvPr/>
        </p:nvPicPr>
        <p:blipFill>
          <a:blip r:embed="rId2" cstate="print"/>
          <a:srcRect/>
          <a:stretch>
            <a:fillRect/>
          </a:stretch>
        </p:blipFill>
        <p:spPr bwMode="auto">
          <a:xfrm>
            <a:off x="3360738" y="2181225"/>
            <a:ext cx="2160587" cy="1620838"/>
          </a:xfrm>
          <a:prstGeom prst="rect">
            <a:avLst/>
          </a:prstGeom>
          <a:noFill/>
          <a:ln w="57150" cmpd="thickThin">
            <a:noFill/>
            <a:miter lim="800000"/>
            <a:headEnd/>
            <a:tailEnd/>
          </a:ln>
        </p:spPr>
      </p:pic>
      <p:pic>
        <p:nvPicPr>
          <p:cNvPr id="2056" name="Picture 84"/>
          <p:cNvPicPr>
            <a:picLocks noChangeAspect="1" noChangeArrowheads="1"/>
          </p:cNvPicPr>
          <p:nvPr/>
        </p:nvPicPr>
        <p:blipFill>
          <a:blip r:embed="rId3" cstate="print"/>
          <a:srcRect/>
          <a:stretch>
            <a:fillRect/>
          </a:stretch>
        </p:blipFill>
        <p:spPr bwMode="auto">
          <a:xfrm>
            <a:off x="519113" y="4181475"/>
            <a:ext cx="2160587" cy="1619250"/>
          </a:xfrm>
          <a:prstGeom prst="rect">
            <a:avLst/>
          </a:prstGeom>
          <a:noFill/>
          <a:ln w="57150" cmpd="thickThin">
            <a:noFill/>
            <a:miter lim="800000"/>
            <a:headEnd/>
            <a:tailEnd/>
          </a:ln>
        </p:spPr>
      </p:pic>
      <p:pic>
        <p:nvPicPr>
          <p:cNvPr id="2057" name="Picture 85"/>
          <p:cNvPicPr>
            <a:picLocks noChangeAspect="1" noChangeArrowheads="1"/>
          </p:cNvPicPr>
          <p:nvPr/>
        </p:nvPicPr>
        <p:blipFill>
          <a:blip r:embed="rId4" cstate="print"/>
          <a:srcRect/>
          <a:stretch>
            <a:fillRect/>
          </a:stretch>
        </p:blipFill>
        <p:spPr bwMode="auto">
          <a:xfrm>
            <a:off x="6464300" y="2181225"/>
            <a:ext cx="2160588" cy="1620838"/>
          </a:xfrm>
          <a:prstGeom prst="rect">
            <a:avLst/>
          </a:prstGeom>
          <a:noFill/>
          <a:ln w="57150" cmpd="thickThin">
            <a:noFill/>
            <a:miter lim="800000"/>
            <a:headEnd/>
            <a:tailEnd/>
          </a:ln>
        </p:spPr>
      </p:pic>
      <p:sp>
        <p:nvSpPr>
          <p:cNvPr id="46" name="Rettangolo 45"/>
          <p:cNvSpPr/>
          <p:nvPr/>
        </p:nvSpPr>
        <p:spPr>
          <a:xfrm>
            <a:off x="498475" y="5934075"/>
            <a:ext cx="1119188" cy="277813"/>
          </a:xfrm>
          <a:prstGeom prst="rect">
            <a:avLst/>
          </a:prstGeom>
        </p:spPr>
        <p:txBody>
          <a:bodyPr wrap="none">
            <a:spAutoFit/>
          </a:bodyPr>
          <a:lstStyle/>
          <a:p>
            <a:pPr fontAlgn="auto">
              <a:lnSpc>
                <a:spcPts val="1440"/>
              </a:lnSpc>
              <a:spcBef>
                <a:spcPts val="0"/>
              </a:spcBef>
              <a:spcAft>
                <a:spcPts val="0"/>
              </a:spcAft>
              <a:defRPr/>
            </a:pPr>
            <a:r>
              <a:rPr lang="it-IT" sz="1200" i="1" kern="0" dirty="0" err="1">
                <a:solidFill>
                  <a:sysClr val="windowText" lastClr="000000"/>
                </a:solidFill>
                <a:latin typeface="Palatino Linotype" pitchFamily="18" charset="0"/>
                <a:cs typeface="Times New Roman" pitchFamily="18" charset="0"/>
              </a:rPr>
              <a:t>t</a:t>
            </a:r>
            <a:r>
              <a:rPr lang="it-IT" sz="1200" i="1" kern="0" baseline="-25000" dirty="0" err="1">
                <a:solidFill>
                  <a:sysClr val="windowText" lastClr="000000"/>
                </a:solidFill>
                <a:latin typeface="Palatino Linotype" pitchFamily="18" charset="0"/>
                <a:cs typeface="Times New Roman" pitchFamily="18" charset="0"/>
              </a:rPr>
              <a:t>ZEP</a:t>
            </a:r>
            <a:r>
              <a:rPr lang="it-IT" sz="1200" i="1" kern="0" dirty="0">
                <a:solidFill>
                  <a:sysClr val="windowText" lastClr="000000"/>
                </a:solidFill>
                <a:latin typeface="Palatino Linotype" pitchFamily="18" charset="0"/>
                <a:cs typeface="Times New Roman" pitchFamily="18" charset="0"/>
              </a:rPr>
              <a:t> = 100 </a:t>
            </a:r>
            <a:r>
              <a:rPr lang="it-IT" sz="1200" i="1" kern="0" dirty="0" err="1">
                <a:solidFill>
                  <a:sysClr val="windowText" lastClr="000000"/>
                </a:solidFill>
                <a:latin typeface="Palatino Linotype" pitchFamily="18" charset="0"/>
                <a:cs typeface="Times New Roman" pitchFamily="18" charset="0"/>
              </a:rPr>
              <a:t>nm</a:t>
            </a:r>
            <a:r>
              <a:rPr lang="it-IT" sz="1200" i="1" kern="0" dirty="0">
                <a:solidFill>
                  <a:sysClr val="windowText" lastClr="000000"/>
                </a:solidFill>
                <a:latin typeface="Palatino Linotype" pitchFamily="18" charset="0"/>
                <a:cs typeface="Times New Roman" pitchFamily="18" charset="0"/>
              </a:rPr>
              <a:t> </a:t>
            </a:r>
            <a:endParaRPr lang="it-IT" sz="1200" i="1" kern="0" baseline="-25000" dirty="0">
              <a:solidFill>
                <a:sysClr val="windowText" lastClr="000000"/>
              </a:solidFill>
              <a:latin typeface="Palatino Linotype" pitchFamily="18" charset="0"/>
              <a:cs typeface="Times New Roman" pitchFamily="18" charset="0"/>
            </a:endParaRPr>
          </a:p>
        </p:txBody>
      </p:sp>
      <p:sp>
        <p:nvSpPr>
          <p:cNvPr id="47" name="Rettangolo 46"/>
          <p:cNvSpPr/>
          <p:nvPr/>
        </p:nvSpPr>
        <p:spPr>
          <a:xfrm>
            <a:off x="1666875" y="5934075"/>
            <a:ext cx="993775" cy="271463"/>
          </a:xfrm>
          <a:prstGeom prst="rect">
            <a:avLst/>
          </a:prstGeom>
        </p:spPr>
        <p:txBody>
          <a:bodyPr wrap="none">
            <a:spAutoFit/>
          </a:bodyPr>
          <a:lstStyle/>
          <a:p>
            <a:pPr fontAlgn="auto">
              <a:lnSpc>
                <a:spcPts val="1440"/>
              </a:lnSpc>
              <a:spcBef>
                <a:spcPts val="0"/>
              </a:spcBef>
              <a:spcAft>
                <a:spcPts val="0"/>
              </a:spcAft>
              <a:defRPr/>
            </a:pPr>
            <a:r>
              <a:rPr lang="it-IT" sz="1200" i="1" kern="0" dirty="0" err="1">
                <a:solidFill>
                  <a:sysClr val="windowText" lastClr="000000"/>
                </a:solidFill>
                <a:latin typeface="Palatino Linotype" pitchFamily="18" charset="0"/>
                <a:cs typeface="Times New Roman" pitchFamily="18" charset="0"/>
              </a:rPr>
              <a:t>t</a:t>
            </a:r>
            <a:r>
              <a:rPr lang="it-IT" sz="1200" i="1" kern="0" baseline="-25000" dirty="0" err="1">
                <a:solidFill>
                  <a:sysClr val="windowText" lastClr="000000"/>
                </a:solidFill>
                <a:latin typeface="Palatino Linotype" pitchFamily="18" charset="0"/>
                <a:cs typeface="Times New Roman" pitchFamily="18" charset="0"/>
              </a:rPr>
              <a:t>Au</a:t>
            </a:r>
            <a:r>
              <a:rPr lang="it-IT" sz="1200" i="1" kern="0" dirty="0">
                <a:solidFill>
                  <a:sysClr val="windowText" lastClr="000000"/>
                </a:solidFill>
                <a:latin typeface="Palatino Linotype" pitchFamily="18" charset="0"/>
                <a:cs typeface="Times New Roman" pitchFamily="18" charset="0"/>
              </a:rPr>
              <a:t> = 17 </a:t>
            </a:r>
            <a:r>
              <a:rPr lang="it-IT" sz="1200" i="1" kern="0" dirty="0" err="1">
                <a:solidFill>
                  <a:sysClr val="windowText" lastClr="000000"/>
                </a:solidFill>
                <a:latin typeface="Palatino Linotype" pitchFamily="18" charset="0"/>
                <a:cs typeface="Times New Roman" pitchFamily="18" charset="0"/>
              </a:rPr>
              <a:t>nm</a:t>
            </a:r>
            <a:r>
              <a:rPr lang="it-IT" sz="1200" i="1" kern="0" dirty="0">
                <a:solidFill>
                  <a:sysClr val="windowText" lastClr="000000"/>
                </a:solidFill>
                <a:latin typeface="Palatino Linotype" pitchFamily="18" charset="0"/>
                <a:cs typeface="Times New Roman" pitchFamily="18" charset="0"/>
              </a:rPr>
              <a:t> </a:t>
            </a:r>
            <a:endParaRPr lang="it-IT" sz="1200" i="1" kern="0" baseline="-25000" dirty="0">
              <a:solidFill>
                <a:sysClr val="windowText" lastClr="000000"/>
              </a:solidFill>
              <a:latin typeface="Palatino Linotype" pitchFamily="18" charset="0"/>
              <a:cs typeface="Times New Roman" pitchFamily="18" charset="0"/>
            </a:endParaRPr>
          </a:p>
        </p:txBody>
      </p:sp>
      <p:sp>
        <p:nvSpPr>
          <p:cNvPr id="48" name="Text Box 132"/>
          <p:cNvSpPr txBox="1">
            <a:spLocks noChangeArrowheads="1"/>
          </p:cNvSpPr>
          <p:nvPr/>
        </p:nvSpPr>
        <p:spPr bwMode="auto">
          <a:xfrm>
            <a:off x="1030288" y="3181350"/>
            <a:ext cx="1058862" cy="292100"/>
          </a:xfrm>
          <a:prstGeom prst="rect">
            <a:avLst/>
          </a:prstGeom>
          <a:noFill/>
          <a:ln w="57150" cmpd="thickThin">
            <a:noFill/>
            <a:miter lim="800000"/>
            <a:headEnd/>
            <a:tailEnd/>
          </a:ln>
        </p:spPr>
        <p:txBody>
          <a:bodyPr lIns="36000" tIns="36000" rIns="36000" bIns="36000">
            <a:spAutoFit/>
          </a:bodyPr>
          <a:lstStyle/>
          <a:p>
            <a:pPr fontAlgn="auto">
              <a:spcBef>
                <a:spcPts val="0"/>
              </a:spcBef>
              <a:spcAft>
                <a:spcPts val="0"/>
              </a:spcAft>
              <a:defRPr/>
            </a:pPr>
            <a:r>
              <a:rPr lang="en-US" sz="1400" b="1" i="1" kern="0" dirty="0">
                <a:solidFill>
                  <a:srgbClr val="3333CC"/>
                </a:solidFill>
                <a:latin typeface="Palatino Linotype" pitchFamily="18" charset="0"/>
                <a:cs typeface="+mn-cs"/>
              </a:rPr>
              <a:t>Symmetric </a:t>
            </a:r>
          </a:p>
        </p:txBody>
      </p:sp>
      <p:sp>
        <p:nvSpPr>
          <p:cNvPr id="49" name="Text Box 132"/>
          <p:cNvSpPr txBox="1">
            <a:spLocks noChangeArrowheads="1"/>
          </p:cNvSpPr>
          <p:nvPr/>
        </p:nvSpPr>
        <p:spPr bwMode="auto">
          <a:xfrm>
            <a:off x="6470650" y="1417638"/>
            <a:ext cx="2081213" cy="287337"/>
          </a:xfrm>
          <a:prstGeom prst="rect">
            <a:avLst/>
          </a:prstGeom>
          <a:noFill/>
          <a:ln w="57150" cmpd="thickThin">
            <a:noFill/>
            <a:miter lim="800000"/>
            <a:headEnd/>
            <a:tailEnd/>
          </a:ln>
        </p:spPr>
        <p:txBody>
          <a:bodyPr lIns="36000" tIns="36000" rIns="36000" bIns="36000">
            <a:spAutoFit/>
          </a:bodyPr>
          <a:lstStyle/>
          <a:p>
            <a:pPr algn="ctr" fontAlgn="auto">
              <a:spcBef>
                <a:spcPts val="0"/>
              </a:spcBef>
              <a:spcAft>
                <a:spcPts val="0"/>
              </a:spcAft>
              <a:defRPr/>
            </a:pPr>
            <a:r>
              <a:rPr lang="en-US" sz="1400" b="1" i="1" kern="0" dirty="0">
                <a:solidFill>
                  <a:srgbClr val="FF3300"/>
                </a:solidFill>
                <a:latin typeface="Palatino Linotype" pitchFamily="18" charset="0"/>
                <a:cs typeface="+mn-cs"/>
              </a:rPr>
              <a:t>Period Asymmetry</a:t>
            </a:r>
          </a:p>
        </p:txBody>
      </p:sp>
      <p:sp>
        <p:nvSpPr>
          <p:cNvPr id="50" name="Text Box 132"/>
          <p:cNvSpPr txBox="1">
            <a:spLocks noChangeArrowheads="1"/>
          </p:cNvSpPr>
          <p:nvPr/>
        </p:nvSpPr>
        <p:spPr bwMode="auto">
          <a:xfrm>
            <a:off x="3513138" y="1454150"/>
            <a:ext cx="1939925" cy="287338"/>
          </a:xfrm>
          <a:prstGeom prst="rect">
            <a:avLst/>
          </a:prstGeom>
          <a:noFill/>
          <a:ln w="57150" cmpd="thickThin">
            <a:noFill/>
            <a:miter lim="800000"/>
            <a:headEnd/>
            <a:tailEnd/>
          </a:ln>
        </p:spPr>
        <p:txBody>
          <a:bodyPr lIns="36000" tIns="36000" rIns="36000" bIns="36000">
            <a:spAutoFit/>
          </a:bodyPr>
          <a:lstStyle/>
          <a:p>
            <a:pPr algn="ctr" fontAlgn="auto">
              <a:spcBef>
                <a:spcPts val="0"/>
              </a:spcBef>
              <a:spcAft>
                <a:spcPts val="0"/>
              </a:spcAft>
              <a:defRPr/>
            </a:pPr>
            <a:r>
              <a:rPr lang="en-US" sz="1400" b="1" i="1" kern="0" dirty="0">
                <a:solidFill>
                  <a:srgbClr val="FF3300"/>
                </a:solidFill>
                <a:latin typeface="Palatino Linotype" pitchFamily="18" charset="0"/>
                <a:cs typeface="+mn-cs"/>
              </a:rPr>
              <a:t>Hole </a:t>
            </a:r>
            <a:r>
              <a:rPr lang="en-US" sz="1400" b="1" i="1" kern="0" dirty="0" err="1">
                <a:solidFill>
                  <a:srgbClr val="FF3300"/>
                </a:solidFill>
                <a:latin typeface="Palatino Linotype" pitchFamily="18" charset="0"/>
                <a:cs typeface="+mn-cs"/>
              </a:rPr>
              <a:t>ellipticity</a:t>
            </a:r>
            <a:endParaRPr lang="en-US" sz="1400" b="1" i="1" kern="0" dirty="0">
              <a:solidFill>
                <a:srgbClr val="FF3300"/>
              </a:solidFill>
              <a:latin typeface="Palatino Linotype" pitchFamily="18" charset="0"/>
              <a:cs typeface="+mn-cs"/>
            </a:endParaRPr>
          </a:p>
        </p:txBody>
      </p:sp>
      <p:pic>
        <p:nvPicPr>
          <p:cNvPr id="2063" name="Picture 2"/>
          <p:cNvPicPr>
            <a:picLocks noChangeAspect="1" noChangeArrowheads="1"/>
          </p:cNvPicPr>
          <p:nvPr/>
        </p:nvPicPr>
        <p:blipFill>
          <a:blip r:embed="rId5" cstate="print"/>
          <a:srcRect/>
          <a:stretch>
            <a:fillRect/>
          </a:stretch>
        </p:blipFill>
        <p:spPr bwMode="auto">
          <a:xfrm>
            <a:off x="5594350" y="2727325"/>
            <a:ext cx="750888" cy="657225"/>
          </a:xfrm>
          <a:prstGeom prst="rect">
            <a:avLst/>
          </a:prstGeom>
          <a:noFill/>
          <a:ln w="12700" algn="ctr">
            <a:noFill/>
            <a:miter lim="800000"/>
            <a:headEnd/>
            <a:tailEnd/>
          </a:ln>
        </p:spPr>
      </p:pic>
      <p:pic>
        <p:nvPicPr>
          <p:cNvPr id="52" name="Picture 4"/>
          <p:cNvPicPr>
            <a:picLocks noChangeAspect="1" noChangeArrowheads="1"/>
          </p:cNvPicPr>
          <p:nvPr/>
        </p:nvPicPr>
        <p:blipFill>
          <a:blip r:embed="rId6" cstate="print"/>
          <a:srcRect/>
          <a:stretch>
            <a:fillRect/>
          </a:stretch>
        </p:blipFill>
        <p:spPr bwMode="auto">
          <a:xfrm>
            <a:off x="733425" y="1355725"/>
            <a:ext cx="1684338" cy="1603375"/>
          </a:xfrm>
          <a:prstGeom prst="rect">
            <a:avLst/>
          </a:prstGeom>
          <a:ln>
            <a:noFill/>
          </a:ln>
          <a:effectLst>
            <a:outerShdw blurRad="292100" dist="139700" dir="2700000" algn="tl" rotWithShape="0">
              <a:srgbClr val="333333">
                <a:alpha val="65000"/>
              </a:srgbClr>
            </a:outerShdw>
          </a:effectLst>
        </p:spPr>
      </p:pic>
      <p:pic>
        <p:nvPicPr>
          <p:cNvPr id="2065" name="Picture 5"/>
          <p:cNvPicPr>
            <a:picLocks noChangeAspect="1" noChangeArrowheads="1"/>
          </p:cNvPicPr>
          <p:nvPr/>
        </p:nvPicPr>
        <p:blipFill>
          <a:blip r:embed="rId7" cstate="print"/>
          <a:srcRect/>
          <a:stretch>
            <a:fillRect/>
          </a:stretch>
        </p:blipFill>
        <p:spPr bwMode="auto">
          <a:xfrm>
            <a:off x="3752850" y="3884613"/>
            <a:ext cx="1439863" cy="1065212"/>
          </a:xfrm>
          <a:prstGeom prst="rect">
            <a:avLst/>
          </a:prstGeom>
          <a:noFill/>
          <a:ln w="12700" algn="ctr">
            <a:noFill/>
            <a:miter lim="800000"/>
            <a:headEnd/>
            <a:tailEnd/>
          </a:ln>
        </p:spPr>
      </p:pic>
      <p:pic>
        <p:nvPicPr>
          <p:cNvPr id="2066" name="Picture 6"/>
          <p:cNvPicPr>
            <a:picLocks noChangeAspect="1" noChangeArrowheads="1"/>
          </p:cNvPicPr>
          <p:nvPr/>
        </p:nvPicPr>
        <p:blipFill>
          <a:blip r:embed="rId8" cstate="print"/>
          <a:srcRect/>
          <a:stretch>
            <a:fillRect/>
          </a:stretch>
        </p:blipFill>
        <p:spPr bwMode="auto">
          <a:xfrm>
            <a:off x="6892925" y="3870325"/>
            <a:ext cx="1439863" cy="1063625"/>
          </a:xfrm>
          <a:prstGeom prst="rect">
            <a:avLst/>
          </a:prstGeom>
          <a:noFill/>
          <a:ln w="12700" algn="ctr">
            <a:noFill/>
            <a:miter lim="800000"/>
            <a:headEnd/>
            <a:tailEnd/>
          </a:ln>
        </p:spPr>
      </p:pic>
      <p:pic>
        <p:nvPicPr>
          <p:cNvPr id="2067" name="Picture 87"/>
          <p:cNvPicPr>
            <a:picLocks noChangeAspect="1" noChangeArrowheads="1"/>
          </p:cNvPicPr>
          <p:nvPr/>
        </p:nvPicPr>
        <p:blipFill>
          <a:blip r:embed="rId9" cstate="print"/>
          <a:srcRect/>
          <a:stretch>
            <a:fillRect/>
          </a:stretch>
        </p:blipFill>
        <p:spPr bwMode="auto">
          <a:xfrm>
            <a:off x="3367088" y="4883150"/>
            <a:ext cx="2160587" cy="1620838"/>
          </a:xfrm>
          <a:prstGeom prst="rect">
            <a:avLst/>
          </a:prstGeom>
          <a:noFill/>
          <a:ln w="57150" cmpd="thickThin">
            <a:noFill/>
            <a:miter lim="800000"/>
            <a:headEnd/>
            <a:tailEnd/>
          </a:ln>
        </p:spPr>
      </p:pic>
      <p:pic>
        <p:nvPicPr>
          <p:cNvPr id="2068" name="Picture 90"/>
          <p:cNvPicPr>
            <a:picLocks noChangeAspect="1" noChangeArrowheads="1"/>
          </p:cNvPicPr>
          <p:nvPr/>
        </p:nvPicPr>
        <p:blipFill>
          <a:blip r:embed="rId10" cstate="print"/>
          <a:srcRect/>
          <a:stretch>
            <a:fillRect/>
          </a:stretch>
        </p:blipFill>
        <p:spPr bwMode="auto">
          <a:xfrm>
            <a:off x="6464300" y="4886325"/>
            <a:ext cx="2160588" cy="1619250"/>
          </a:xfrm>
          <a:prstGeom prst="rect">
            <a:avLst/>
          </a:prstGeom>
          <a:noFill/>
          <a:ln w="57150" cmpd="thickThin">
            <a:noFill/>
            <a:miter lim="800000"/>
            <a:headEnd/>
            <a:tailEnd/>
          </a:ln>
        </p:spPr>
      </p:pic>
      <p:sp>
        <p:nvSpPr>
          <p:cNvPr id="57" name="Text Box 132"/>
          <p:cNvSpPr txBox="1">
            <a:spLocks noChangeArrowheads="1"/>
          </p:cNvSpPr>
          <p:nvPr/>
        </p:nvSpPr>
        <p:spPr bwMode="auto">
          <a:xfrm>
            <a:off x="993775" y="2735263"/>
            <a:ext cx="1058863" cy="241300"/>
          </a:xfrm>
          <a:prstGeom prst="rect">
            <a:avLst/>
          </a:prstGeom>
          <a:noFill/>
          <a:ln w="57150" cmpd="thickThin">
            <a:noFill/>
            <a:miter lim="800000"/>
            <a:headEnd/>
            <a:tailEnd/>
          </a:ln>
        </p:spPr>
        <p:txBody>
          <a:bodyPr lIns="36000" tIns="36000" rIns="36000" bIns="36000">
            <a:spAutoFit/>
          </a:bodyPr>
          <a:lstStyle/>
          <a:p>
            <a:pPr algn="ctr" fontAlgn="auto">
              <a:spcBef>
                <a:spcPts val="0"/>
              </a:spcBef>
              <a:spcAft>
                <a:spcPts val="0"/>
              </a:spcAft>
              <a:defRPr/>
            </a:pPr>
            <a:r>
              <a:rPr lang="en-US" sz="1100" b="1" i="1" kern="0" dirty="0">
                <a:solidFill>
                  <a:srgbClr val="000000">
                    <a:lumMod val="65000"/>
                    <a:lumOff val="35000"/>
                  </a:srgbClr>
                </a:solidFill>
                <a:latin typeface="Palatino Linotype" pitchFamily="18" charset="0"/>
                <a:cs typeface="+mn-cs"/>
              </a:rPr>
              <a:t>Top view</a:t>
            </a:r>
          </a:p>
        </p:txBody>
      </p:sp>
      <p:sp>
        <p:nvSpPr>
          <p:cNvPr id="58" name="Rettangolo 57"/>
          <p:cNvSpPr/>
          <p:nvPr/>
        </p:nvSpPr>
        <p:spPr bwMode="auto">
          <a:xfrm>
            <a:off x="298450" y="3159125"/>
            <a:ext cx="2484438" cy="3240088"/>
          </a:xfrm>
          <a:prstGeom prst="rect">
            <a:avLst/>
          </a:prstGeom>
          <a:noFill/>
          <a:ln w="6350" cap="flat" cmpd="sng" algn="ctr">
            <a:solidFill>
              <a:srgbClr val="000082">
                <a:lumMod val="60000"/>
                <a:lumOff val="40000"/>
              </a:srgbClr>
            </a:solidFill>
            <a:prstDash val="solid"/>
            <a:round/>
            <a:headEnd type="none" w="med" len="med"/>
            <a:tailEnd type="none" w="med" len="med"/>
          </a:ln>
          <a:effectLst/>
        </p:spPr>
        <p:txBody>
          <a:bodyPr>
            <a:spAutoFit/>
          </a:bodyPr>
          <a:lstStyle/>
          <a:p>
            <a:pPr eaLnBrk="0" hangingPunct="0">
              <a:defRPr/>
            </a:pPr>
            <a:endParaRPr lang="it-IT" sz="1600" b="1" kern="0">
              <a:solidFill>
                <a:srgbClr val="000000"/>
              </a:solidFill>
              <a:cs typeface="+mn-cs"/>
            </a:endParaRPr>
          </a:p>
        </p:txBody>
      </p:sp>
      <p:sp>
        <p:nvSpPr>
          <p:cNvPr id="59" name="Rettangolo 58"/>
          <p:cNvSpPr/>
          <p:nvPr/>
        </p:nvSpPr>
        <p:spPr bwMode="auto">
          <a:xfrm>
            <a:off x="3148013" y="1392238"/>
            <a:ext cx="5732462" cy="5181600"/>
          </a:xfrm>
          <a:prstGeom prst="rect">
            <a:avLst/>
          </a:prstGeom>
          <a:noFill/>
          <a:ln w="6350" cap="flat" cmpd="sng" algn="ctr">
            <a:solidFill>
              <a:srgbClr val="D01608"/>
            </a:solidFill>
            <a:prstDash val="solid"/>
            <a:round/>
            <a:headEnd type="none" w="med" len="med"/>
            <a:tailEnd type="none" w="med" len="med"/>
          </a:ln>
          <a:effectLst/>
        </p:spPr>
        <p:txBody>
          <a:bodyPr>
            <a:spAutoFit/>
          </a:bodyPr>
          <a:lstStyle/>
          <a:p>
            <a:pPr eaLnBrk="0" hangingPunct="0">
              <a:defRPr/>
            </a:pPr>
            <a:endParaRPr lang="it-IT" sz="1600" b="1" kern="0">
              <a:solidFill>
                <a:srgbClr val="000000"/>
              </a:solidFill>
              <a:cs typeface="+mn-cs"/>
            </a:endParaRPr>
          </a:p>
        </p:txBody>
      </p:sp>
      <p:sp>
        <p:nvSpPr>
          <p:cNvPr id="30" name="Rectangle 74"/>
          <p:cNvSpPr>
            <a:spLocks noChangeArrowheads="1"/>
          </p:cNvSpPr>
          <p:nvPr/>
        </p:nvSpPr>
        <p:spPr bwMode="auto">
          <a:xfrm>
            <a:off x="-180528" y="872716"/>
            <a:ext cx="9613901" cy="574675"/>
          </a:xfrm>
          <a:prstGeom prst="rect">
            <a:avLst/>
          </a:prstGeom>
          <a:noFill/>
          <a:ln w="9525">
            <a:noFill/>
            <a:miter lim="800000"/>
            <a:headEnd/>
            <a:tailEnd/>
          </a:ln>
        </p:spPr>
        <p:txBody>
          <a:bodyPr anchor="ctr"/>
          <a:lstStyle/>
          <a:p>
            <a:pPr algn="ctr" eaLnBrk="0" hangingPunct="0"/>
            <a:r>
              <a:rPr lang="en-US" sz="2200" dirty="0" smtClean="0">
                <a:solidFill>
                  <a:srgbClr val="FF0000"/>
                </a:solidFill>
                <a:latin typeface="Palatino Linotype" pitchFamily="18" charset="0"/>
                <a:cs typeface="Times New Roman" pitchFamily="18" charset="0"/>
              </a:rPr>
              <a:t>TOWARDS POLARIZATION SENSITIVE DEVICES</a:t>
            </a:r>
            <a:endParaRPr lang="en-US" sz="2200" dirty="0">
              <a:solidFill>
                <a:srgbClr val="FF0000"/>
              </a:solidFill>
              <a:latin typeface="Palatino Linotype" pitchFamily="18" charset="0"/>
              <a:cs typeface="Times New Roman" pitchFamily="18" charset="0"/>
            </a:endParaRPr>
          </a:p>
        </p:txBody>
      </p:sp>
      <p:sp>
        <p:nvSpPr>
          <p:cNvPr id="31" name="Rettangolo 30"/>
          <p:cNvSpPr/>
          <p:nvPr/>
        </p:nvSpPr>
        <p:spPr>
          <a:xfrm>
            <a:off x="179512" y="6596390"/>
            <a:ext cx="4572000" cy="261610"/>
          </a:xfrm>
          <a:prstGeom prst="rect">
            <a:avLst/>
          </a:prstGeom>
        </p:spPr>
        <p:txBody>
          <a:bodyPr>
            <a:spAutoFit/>
          </a:bodyPr>
          <a:lstStyle/>
          <a:p>
            <a:r>
              <a:rPr lang="it-IT" sz="1100" dirty="0">
                <a:solidFill>
                  <a:srgbClr val="000000"/>
                </a:solidFill>
                <a:latin typeface="Palatino Linotype" pitchFamily="18" charset="0"/>
              </a:rPr>
              <a:t>A. </a:t>
            </a:r>
            <a:r>
              <a:rPr lang="it-IT" sz="1100" dirty="0" err="1">
                <a:solidFill>
                  <a:srgbClr val="000000"/>
                </a:solidFill>
                <a:latin typeface="Palatino Linotype" pitchFamily="18" charset="0"/>
              </a:rPr>
              <a:t>Cusano</a:t>
            </a:r>
            <a:r>
              <a:rPr lang="it-IT" sz="1100" dirty="0">
                <a:solidFill>
                  <a:srgbClr val="000000"/>
                </a:solidFill>
                <a:latin typeface="Palatino Linotype" pitchFamily="18" charset="0"/>
              </a:rPr>
              <a:t> </a:t>
            </a:r>
            <a:r>
              <a:rPr lang="it-IT" sz="1100" dirty="0" err="1">
                <a:solidFill>
                  <a:srgbClr val="000000"/>
                </a:solidFill>
                <a:latin typeface="Palatino Linotype" pitchFamily="18" charset="0"/>
              </a:rPr>
              <a:t>et</a:t>
            </a:r>
            <a:r>
              <a:rPr lang="it-IT" sz="1100" dirty="0">
                <a:solidFill>
                  <a:srgbClr val="000000"/>
                </a:solidFill>
                <a:latin typeface="Palatino Linotype" pitchFamily="18" charset="0"/>
              </a:rPr>
              <a:t> al. , ACS </a:t>
            </a:r>
            <a:r>
              <a:rPr lang="it-IT" sz="1100" dirty="0" err="1">
                <a:solidFill>
                  <a:srgbClr val="000000"/>
                </a:solidFill>
                <a:latin typeface="Palatino Linotype" pitchFamily="18" charset="0"/>
              </a:rPr>
              <a:t>Photonics</a:t>
            </a:r>
            <a:r>
              <a:rPr lang="it-IT" sz="1100" dirty="0">
                <a:solidFill>
                  <a:srgbClr val="000000"/>
                </a:solidFill>
                <a:latin typeface="Palatino Linotype" pitchFamily="18" charset="0"/>
              </a:rPr>
              <a:t> 2014 1 (</a:t>
            </a:r>
            <a:r>
              <a:rPr lang="it-IT" sz="1100" dirty="0" err="1">
                <a:solidFill>
                  <a:srgbClr val="000000"/>
                </a:solidFill>
                <a:latin typeface="Palatino Linotype" pitchFamily="18" charset="0"/>
              </a:rPr>
              <a:t>1</a:t>
            </a:r>
            <a:r>
              <a:rPr lang="it-IT" sz="1100" dirty="0">
                <a:solidFill>
                  <a:srgbClr val="000000"/>
                </a:solidFill>
                <a:latin typeface="Palatino Linotype" pitchFamily="18" charset="0"/>
              </a:rPr>
              <a:t>), 69-78</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About Omics Group conferences</a:t>
            </a:r>
            <a:endParaRPr lang="en-IN" dirty="0"/>
          </a:p>
        </p:txBody>
      </p:sp>
      <p:sp>
        <p:nvSpPr>
          <p:cNvPr id="3" name="Content Placeholder 2"/>
          <p:cNvSpPr>
            <a:spLocks noGrp="1"/>
          </p:cNvSpPr>
          <p:nvPr>
            <p:ph idx="1"/>
          </p:nvPr>
        </p:nvSpPr>
        <p:spPr>
          <a:xfrm>
            <a:off x="214282" y="1600200"/>
            <a:ext cx="8715436" cy="5043510"/>
          </a:xfrm>
        </p:spPr>
        <p:txBody>
          <a:bodyPr>
            <a:normAutofit fontScale="85000" lnSpcReduction="20000"/>
          </a:bodyPr>
          <a:lstStyle/>
          <a:p>
            <a:pPr algn="just"/>
            <a:r>
              <a:rPr lang="en-IN" dirty="0">
                <a:cs typeface="Times New Roman" pitchFamily="18" charset="0"/>
                <a:hlinkClick r:id="rId2"/>
              </a:rPr>
              <a:t>OMICS Group</a:t>
            </a:r>
            <a:r>
              <a:rPr lang="en-IN" dirty="0">
                <a:cs typeface="Times New Roman" pitchFamily="18" charset="0"/>
              </a:rPr>
              <a:t> signed an agreement with more than 1000 International Societies to make healthcare information Open Access. </a:t>
            </a:r>
            <a:r>
              <a:rPr lang="en-IN" dirty="0">
                <a:cs typeface="Times New Roman" pitchFamily="18" charset="0"/>
                <a:hlinkClick r:id="rId2"/>
              </a:rPr>
              <a:t>OMICS Group</a:t>
            </a:r>
            <a:r>
              <a:rPr lang="en-IN" dirty="0">
                <a:cs typeface="Times New Roman" pitchFamily="18" charset="0"/>
              </a:rPr>
              <a:t> Conferences make the perfect platform for global networking as it brings together renowned speakers and scientists across the globe to a most exciting and memorable scientific event filled with much enlightening interactive sessions, world class exhibitions and poster </a:t>
            </a:r>
            <a:r>
              <a:rPr lang="en-IN" dirty="0" smtClean="0">
                <a:cs typeface="Times New Roman" pitchFamily="18" charset="0"/>
              </a:rPr>
              <a:t>presentations</a:t>
            </a:r>
          </a:p>
          <a:p>
            <a:pPr algn="just"/>
            <a:r>
              <a:rPr lang="en-IN" dirty="0" smtClean="0">
                <a:cs typeface="Times New Roman" pitchFamily="18" charset="0"/>
              </a:rPr>
              <a:t>Omics group has organised 500 conferences, workshops and national symposium across the major cities including SanFrancisco,Omaha,Orlado,Rayleigh,SantaClara,Chicago,Philadelphia,Unitedkingdom,Baltimore,SanAntanio,Dubai,Hyderabad,Bangaluru and Mumbai.</a:t>
            </a:r>
            <a:endParaRPr lang="en-IN" dirty="0"/>
          </a:p>
        </p:txBody>
      </p:sp>
    </p:spTree>
  </p:cSld>
  <p:clrMapOvr>
    <a:masterClrMapping/>
  </p:clrMapOvr>
  <p:transition>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6512" y="944724"/>
            <a:ext cx="9144000" cy="769441"/>
          </a:xfrm>
          <a:prstGeom prst="rect">
            <a:avLst/>
          </a:prstGeom>
          <a:noFill/>
          <a:ln w="9525">
            <a:noFill/>
            <a:miter lim="800000"/>
            <a:headEnd/>
            <a:tailEnd/>
          </a:ln>
        </p:spPr>
        <p:txBody>
          <a:bodyPr>
            <a:spAutoFit/>
          </a:bodyPr>
          <a:lstStyle/>
          <a:p>
            <a:pPr algn="ctr" eaLnBrk="0" hangingPunct="0"/>
            <a:r>
              <a:rPr lang="en-US" altLang="it-IT" sz="2200" cap="all" dirty="0">
                <a:solidFill>
                  <a:srgbClr val="FF0000"/>
                </a:solidFill>
                <a:latin typeface="Palatino Linotype" pitchFamily="18" charset="0"/>
                <a:cs typeface="Times New Roman" pitchFamily="18" charset="0"/>
              </a:rPr>
              <a:t>Breath Figure Technique FOR RAPID AND COST EFFECTIVE Prototyping</a:t>
            </a:r>
          </a:p>
        </p:txBody>
      </p:sp>
      <p:pic>
        <p:nvPicPr>
          <p:cNvPr id="3075" name="Immagine 9" descr="presentazione_galeotti_Page_02b.png"/>
          <p:cNvPicPr>
            <a:picLocks noChangeAspect="1"/>
          </p:cNvPicPr>
          <p:nvPr/>
        </p:nvPicPr>
        <p:blipFill>
          <a:blip r:embed="rId2" cstate="print"/>
          <a:srcRect/>
          <a:stretch>
            <a:fillRect/>
          </a:stretch>
        </p:blipFill>
        <p:spPr bwMode="auto">
          <a:xfrm>
            <a:off x="5937250" y="2384884"/>
            <a:ext cx="2127250" cy="1800225"/>
          </a:xfrm>
          <a:prstGeom prst="rect">
            <a:avLst/>
          </a:prstGeom>
          <a:noFill/>
          <a:ln w="9525">
            <a:noFill/>
            <a:miter lim="800000"/>
            <a:headEnd/>
            <a:tailEnd/>
          </a:ln>
        </p:spPr>
      </p:pic>
      <p:pic>
        <p:nvPicPr>
          <p:cNvPr id="3076" name="Immagine 10" descr="presentazione_galeotti_Page_02d.png"/>
          <p:cNvPicPr>
            <a:picLocks noChangeAspect="1"/>
          </p:cNvPicPr>
          <p:nvPr/>
        </p:nvPicPr>
        <p:blipFill>
          <a:blip r:embed="rId3" cstate="print"/>
          <a:srcRect/>
          <a:stretch>
            <a:fillRect/>
          </a:stretch>
        </p:blipFill>
        <p:spPr bwMode="auto">
          <a:xfrm>
            <a:off x="5867400" y="4185059"/>
            <a:ext cx="2289175" cy="1800225"/>
          </a:xfrm>
          <a:prstGeom prst="rect">
            <a:avLst/>
          </a:prstGeom>
          <a:noFill/>
          <a:ln w="9525">
            <a:noFill/>
            <a:miter lim="800000"/>
            <a:headEnd/>
            <a:tailEnd/>
          </a:ln>
        </p:spPr>
      </p:pic>
      <p:pic>
        <p:nvPicPr>
          <p:cNvPr id="3077" name="Immagine 11" descr="presentazione_galeottipag2a.png"/>
          <p:cNvPicPr>
            <a:picLocks noChangeAspect="1"/>
          </p:cNvPicPr>
          <p:nvPr/>
        </p:nvPicPr>
        <p:blipFill>
          <a:blip r:embed="rId4" cstate="print"/>
          <a:srcRect/>
          <a:stretch>
            <a:fillRect/>
          </a:stretch>
        </p:blipFill>
        <p:spPr bwMode="auto">
          <a:xfrm>
            <a:off x="346075" y="2168525"/>
            <a:ext cx="5126038" cy="1692523"/>
          </a:xfrm>
          <a:prstGeom prst="rect">
            <a:avLst/>
          </a:prstGeom>
          <a:noFill/>
          <a:ln w="9525">
            <a:noFill/>
            <a:miter lim="800000"/>
            <a:headEnd/>
            <a:tailEnd/>
          </a:ln>
        </p:spPr>
      </p:pic>
      <p:pic>
        <p:nvPicPr>
          <p:cNvPr id="3078" name="Immagine 12" descr="presentazione_galeottipag2c.png"/>
          <p:cNvPicPr>
            <a:picLocks noChangeAspect="1"/>
          </p:cNvPicPr>
          <p:nvPr/>
        </p:nvPicPr>
        <p:blipFill>
          <a:blip r:embed="rId5" cstate="print"/>
          <a:srcRect/>
          <a:stretch>
            <a:fillRect/>
          </a:stretch>
        </p:blipFill>
        <p:spPr bwMode="auto">
          <a:xfrm>
            <a:off x="546100" y="3897313"/>
            <a:ext cx="4062413" cy="2160587"/>
          </a:xfrm>
          <a:prstGeom prst="rect">
            <a:avLst/>
          </a:prstGeom>
          <a:noFill/>
          <a:ln w="9525">
            <a:noFill/>
            <a:miter lim="800000"/>
            <a:headEnd/>
            <a:tailEnd/>
          </a:ln>
        </p:spPr>
      </p:pic>
      <p:sp>
        <p:nvSpPr>
          <p:cNvPr id="3079" name="CasellaDiTesto 13"/>
          <p:cNvSpPr txBox="1">
            <a:spLocks noChangeArrowheads="1"/>
          </p:cNvSpPr>
          <p:nvPr/>
        </p:nvSpPr>
        <p:spPr bwMode="auto">
          <a:xfrm>
            <a:off x="107950" y="3644900"/>
            <a:ext cx="2592388" cy="276225"/>
          </a:xfrm>
          <a:prstGeom prst="rect">
            <a:avLst/>
          </a:prstGeom>
          <a:noFill/>
          <a:ln w="9525">
            <a:noFill/>
            <a:miter lim="800000"/>
            <a:headEnd/>
            <a:tailEnd/>
          </a:ln>
        </p:spPr>
        <p:txBody>
          <a:bodyPr>
            <a:spAutoFit/>
          </a:bodyPr>
          <a:lstStyle/>
          <a:p>
            <a:pPr eaLnBrk="0" hangingPunct="0"/>
            <a:r>
              <a:rPr lang="en-US" altLang="it-IT" sz="1200" i="1">
                <a:solidFill>
                  <a:srgbClr val="0033CC"/>
                </a:solidFill>
                <a:latin typeface="Palatino Linotype" pitchFamily="18" charset="0"/>
              </a:rPr>
              <a:t>…in controlled conditions</a:t>
            </a:r>
          </a:p>
        </p:txBody>
      </p:sp>
      <p:sp>
        <p:nvSpPr>
          <p:cNvPr id="3080" name="CasellaDiTesto 93"/>
          <p:cNvSpPr txBox="1">
            <a:spLocks noChangeArrowheads="1"/>
          </p:cNvSpPr>
          <p:nvPr/>
        </p:nvSpPr>
        <p:spPr bwMode="auto">
          <a:xfrm>
            <a:off x="-72516" y="1592796"/>
            <a:ext cx="9221713" cy="523220"/>
          </a:xfrm>
          <a:prstGeom prst="rect">
            <a:avLst/>
          </a:prstGeom>
          <a:noFill/>
          <a:ln w="9525">
            <a:noFill/>
            <a:miter lim="800000"/>
            <a:headEnd/>
            <a:tailEnd/>
          </a:ln>
        </p:spPr>
        <p:txBody>
          <a:bodyPr wrap="square">
            <a:spAutoFit/>
          </a:bodyPr>
          <a:lstStyle/>
          <a:p>
            <a:pPr algn="ctr" eaLnBrk="0" hangingPunct="0"/>
            <a:r>
              <a:rPr lang="en-US" altLang="it-IT" sz="1400" dirty="0">
                <a:solidFill>
                  <a:srgbClr val="1D0DED"/>
                </a:solidFill>
                <a:latin typeface="Palatino Linotype" pitchFamily="18" charset="0"/>
                <a:cs typeface="Times New Roman" pitchFamily="18" charset="0"/>
              </a:rPr>
              <a:t>The Breath Figure Technique </a:t>
            </a:r>
            <a:r>
              <a:rPr lang="en-US" altLang="it-IT" sz="1400" dirty="0" smtClean="0">
                <a:solidFill>
                  <a:srgbClr val="1D0DED"/>
                </a:solidFill>
                <a:latin typeface="Palatino Linotype" pitchFamily="18" charset="0"/>
                <a:cs typeface="Times New Roman" pitchFamily="18" charset="0"/>
              </a:rPr>
              <a:t>(Francois, Nature 1994, 369-387-9) relies </a:t>
            </a:r>
            <a:r>
              <a:rPr lang="en-US" altLang="it-IT" sz="1400" dirty="0">
                <a:solidFill>
                  <a:srgbClr val="1D0DED"/>
                </a:solidFill>
                <a:latin typeface="Palatino Linotype" pitchFamily="18" charset="0"/>
                <a:cs typeface="Times New Roman" pitchFamily="18" charset="0"/>
              </a:rPr>
              <a:t>on the </a:t>
            </a:r>
            <a:r>
              <a:rPr lang="en-US" altLang="it-IT" sz="1400" dirty="0" smtClean="0">
                <a:solidFill>
                  <a:srgbClr val="1D0DED"/>
                </a:solidFill>
                <a:latin typeface="Palatino Linotype" pitchFamily="18" charset="0"/>
                <a:cs typeface="Times New Roman" pitchFamily="18" charset="0"/>
              </a:rPr>
              <a:t>precipitation of a polymer around condensed water droplets triggered by the fast evaporation of polymer solvent in a humid environment </a:t>
            </a:r>
            <a:endParaRPr lang="en-US" altLang="it-IT" sz="1400" dirty="0">
              <a:solidFill>
                <a:srgbClr val="1D0DED"/>
              </a:solidFill>
              <a:latin typeface="Palatino Linotype" pitchFamily="18" charset="0"/>
              <a:cs typeface="Times New Roman" pitchFamily="18" charset="0"/>
            </a:endParaRPr>
          </a:p>
        </p:txBody>
      </p:sp>
      <p:sp>
        <p:nvSpPr>
          <p:cNvPr id="3081" name="Rettangolo 1"/>
          <p:cNvSpPr>
            <a:spLocks noChangeArrowheads="1"/>
          </p:cNvSpPr>
          <p:nvPr/>
        </p:nvSpPr>
        <p:spPr bwMode="auto">
          <a:xfrm>
            <a:off x="34925" y="5984875"/>
            <a:ext cx="9063038" cy="933450"/>
          </a:xfrm>
          <a:prstGeom prst="rect">
            <a:avLst/>
          </a:prstGeom>
          <a:noFill/>
          <a:ln w="9525">
            <a:noFill/>
            <a:miter lim="800000"/>
            <a:headEnd/>
            <a:tailEnd/>
          </a:ln>
        </p:spPr>
        <p:txBody>
          <a:bodyPr>
            <a:spAutoFit/>
          </a:bodyPr>
          <a:lstStyle/>
          <a:p>
            <a:pPr marL="92075" algn="just" eaLnBrk="0" hangingPunct="0">
              <a:lnSpc>
                <a:spcPct val="130000"/>
              </a:lnSpc>
            </a:pPr>
            <a:r>
              <a:rPr lang="en-US" altLang="it-IT" sz="1400" i="1" dirty="0">
                <a:solidFill>
                  <a:srgbClr val="1D0DED"/>
                </a:solidFill>
                <a:latin typeface="Palatino Linotype" pitchFamily="18" charset="0"/>
                <a:cs typeface="Times New Roman" pitchFamily="18" charset="0"/>
              </a:rPr>
              <a:t>Process control (i.e. by adjusting polymer concentration, kind of solvent, evaporation rate, relative humidity) enables the manipulation of some morphology features in the final film (i.e. degree of order, distribution and size of the cavities)</a:t>
            </a:r>
          </a:p>
        </p:txBody>
      </p:sp>
    </p:spTree>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0" y="1071563"/>
            <a:ext cx="9144000" cy="430887"/>
          </a:xfrm>
          <a:prstGeom prst="rect">
            <a:avLst/>
          </a:prstGeom>
          <a:noFill/>
          <a:ln w="9525">
            <a:noFill/>
            <a:miter lim="800000"/>
            <a:headEnd/>
            <a:tailEnd/>
          </a:ln>
        </p:spPr>
        <p:txBody>
          <a:bodyPr>
            <a:spAutoFit/>
          </a:bodyPr>
          <a:lstStyle/>
          <a:p>
            <a:pPr algn="ctr" eaLnBrk="0" hangingPunct="0"/>
            <a:r>
              <a:rPr lang="en-US" altLang="it-IT" sz="2200" cap="all" dirty="0">
                <a:solidFill>
                  <a:srgbClr val="FF0000"/>
                </a:solidFill>
                <a:latin typeface="Palatino Linotype" pitchFamily="18" charset="0"/>
                <a:cs typeface="Times New Roman" pitchFamily="18" charset="0"/>
              </a:rPr>
              <a:t>Lab on Fiber by the Breath Figures Technique</a:t>
            </a:r>
          </a:p>
        </p:txBody>
      </p:sp>
      <p:sp>
        <p:nvSpPr>
          <p:cNvPr id="16" name="CasellaDiTesto 93"/>
          <p:cNvSpPr txBox="1">
            <a:spLocks noChangeArrowheads="1"/>
          </p:cNvSpPr>
          <p:nvPr/>
        </p:nvSpPr>
        <p:spPr bwMode="auto">
          <a:xfrm>
            <a:off x="955675" y="2241550"/>
            <a:ext cx="3579813"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500">
                <a:solidFill>
                  <a:schemeClr val="tx1"/>
                </a:solidFill>
                <a:latin typeface="Times New Roman" pitchFamily="18" charset="0"/>
              </a:defRPr>
            </a:lvl1pPr>
            <a:lvl2pPr marL="742950" indent="-285750" eaLnBrk="0" hangingPunct="0">
              <a:defRPr sz="3500">
                <a:solidFill>
                  <a:schemeClr val="tx1"/>
                </a:solidFill>
                <a:latin typeface="Times New Roman" pitchFamily="18" charset="0"/>
              </a:defRPr>
            </a:lvl2pPr>
            <a:lvl3pPr marL="1143000" indent="-228600" eaLnBrk="0" hangingPunct="0">
              <a:defRPr sz="3500">
                <a:solidFill>
                  <a:schemeClr val="tx1"/>
                </a:solidFill>
                <a:latin typeface="Times New Roman" pitchFamily="18" charset="0"/>
              </a:defRPr>
            </a:lvl3pPr>
            <a:lvl4pPr marL="1600200" indent="-228600" eaLnBrk="0" hangingPunct="0">
              <a:defRPr sz="3500">
                <a:solidFill>
                  <a:schemeClr val="tx1"/>
                </a:solidFill>
                <a:latin typeface="Times New Roman" pitchFamily="18" charset="0"/>
              </a:defRPr>
            </a:lvl4pPr>
            <a:lvl5pPr marL="2057400" indent="-228600" eaLnBrk="0" hangingPunct="0">
              <a:defRPr sz="3500">
                <a:solidFill>
                  <a:schemeClr val="tx1"/>
                </a:solidFill>
                <a:latin typeface="Times New Roman" pitchFamily="18" charset="0"/>
              </a:defRPr>
            </a:lvl5pPr>
            <a:lvl6pPr marL="2514600" indent="-228600" eaLnBrk="0" fontAlgn="base" hangingPunct="0">
              <a:spcBef>
                <a:spcPct val="0"/>
              </a:spcBef>
              <a:spcAft>
                <a:spcPct val="0"/>
              </a:spcAft>
              <a:defRPr sz="3500">
                <a:solidFill>
                  <a:schemeClr val="tx1"/>
                </a:solidFill>
                <a:latin typeface="Times New Roman" pitchFamily="18" charset="0"/>
              </a:defRPr>
            </a:lvl6pPr>
            <a:lvl7pPr marL="2971800" indent="-228600" eaLnBrk="0" fontAlgn="base" hangingPunct="0">
              <a:spcBef>
                <a:spcPct val="0"/>
              </a:spcBef>
              <a:spcAft>
                <a:spcPct val="0"/>
              </a:spcAft>
              <a:defRPr sz="3500">
                <a:solidFill>
                  <a:schemeClr val="tx1"/>
                </a:solidFill>
                <a:latin typeface="Times New Roman" pitchFamily="18" charset="0"/>
              </a:defRPr>
            </a:lvl7pPr>
            <a:lvl8pPr marL="3429000" indent="-228600" eaLnBrk="0" fontAlgn="base" hangingPunct="0">
              <a:spcBef>
                <a:spcPct val="0"/>
              </a:spcBef>
              <a:spcAft>
                <a:spcPct val="0"/>
              </a:spcAft>
              <a:defRPr sz="3500">
                <a:solidFill>
                  <a:schemeClr val="tx1"/>
                </a:solidFill>
                <a:latin typeface="Times New Roman" pitchFamily="18" charset="0"/>
              </a:defRPr>
            </a:lvl8pPr>
            <a:lvl9pPr marL="3886200" indent="-228600" eaLnBrk="0" fontAlgn="base" hangingPunct="0">
              <a:spcBef>
                <a:spcPct val="0"/>
              </a:spcBef>
              <a:spcAft>
                <a:spcPct val="0"/>
              </a:spcAft>
              <a:defRPr sz="3500">
                <a:solidFill>
                  <a:schemeClr val="tx1"/>
                </a:solidFill>
                <a:latin typeface="Times New Roman" pitchFamily="18" charset="0"/>
              </a:defRPr>
            </a:lvl9pPr>
          </a:lstStyle>
          <a:p>
            <a:pPr algn="ctr" eaLnBrk="1" fontAlgn="auto" hangingPunct="1">
              <a:spcBef>
                <a:spcPts val="0"/>
              </a:spcBef>
              <a:spcAft>
                <a:spcPts val="0"/>
              </a:spcAft>
              <a:defRPr/>
            </a:pPr>
            <a:r>
              <a:rPr lang="en-US" sz="1400" b="0" kern="0" dirty="0" smtClean="0">
                <a:solidFill>
                  <a:srgbClr val="C00000"/>
                </a:solidFill>
                <a:cs typeface="+mn-cs"/>
              </a:rPr>
              <a:t>1. </a:t>
            </a:r>
            <a:r>
              <a:rPr lang="en-US" sz="1400" b="0" kern="0" dirty="0">
                <a:solidFill>
                  <a:srgbClr val="C00000"/>
                </a:solidFill>
                <a:cs typeface="+mn-cs"/>
              </a:rPr>
              <a:t>T</a:t>
            </a:r>
            <a:r>
              <a:rPr lang="en-US" sz="1400" b="0" kern="0" dirty="0" smtClean="0">
                <a:solidFill>
                  <a:srgbClr val="C00000"/>
                </a:solidFill>
                <a:cs typeface="+mn-cs"/>
              </a:rPr>
              <a:t>he optical fiber was embedded in a customized Al holder designed to house the ceramic ferule of the optical fiber</a:t>
            </a:r>
            <a:endParaRPr lang="en-US" sz="1400" b="0" kern="0" dirty="0">
              <a:solidFill>
                <a:srgbClr val="C00000"/>
              </a:solidFill>
              <a:cs typeface="+mn-cs"/>
            </a:endParaRPr>
          </a:p>
        </p:txBody>
      </p:sp>
      <p:pic>
        <p:nvPicPr>
          <p:cNvPr id="4100" name="Picture 223" descr="C:\Users\Agostino\Dropbox\Fam_Iadicicco\Immagini\im_senza_testo.bmp"/>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316038" y="2600325"/>
            <a:ext cx="7154862" cy="4454525"/>
          </a:xfrm>
          <a:prstGeom prst="rect">
            <a:avLst/>
          </a:prstGeom>
          <a:noFill/>
          <a:ln w="9525">
            <a:noFill/>
            <a:miter lim="800000"/>
            <a:headEnd/>
            <a:tailEnd/>
          </a:ln>
        </p:spPr>
      </p:pic>
      <p:sp>
        <p:nvSpPr>
          <p:cNvPr id="18" name="CasellaDiTesto 93"/>
          <p:cNvSpPr txBox="1">
            <a:spLocks noChangeArrowheads="1"/>
          </p:cNvSpPr>
          <p:nvPr/>
        </p:nvSpPr>
        <p:spPr bwMode="auto">
          <a:xfrm>
            <a:off x="69850" y="4581525"/>
            <a:ext cx="2341563"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500">
                <a:solidFill>
                  <a:schemeClr val="tx1"/>
                </a:solidFill>
                <a:latin typeface="Times New Roman" pitchFamily="18" charset="0"/>
              </a:defRPr>
            </a:lvl1pPr>
            <a:lvl2pPr marL="742950" indent="-285750" eaLnBrk="0" hangingPunct="0">
              <a:defRPr sz="3500">
                <a:solidFill>
                  <a:schemeClr val="tx1"/>
                </a:solidFill>
                <a:latin typeface="Times New Roman" pitchFamily="18" charset="0"/>
              </a:defRPr>
            </a:lvl2pPr>
            <a:lvl3pPr marL="1143000" indent="-228600" eaLnBrk="0" hangingPunct="0">
              <a:defRPr sz="3500">
                <a:solidFill>
                  <a:schemeClr val="tx1"/>
                </a:solidFill>
                <a:latin typeface="Times New Roman" pitchFamily="18" charset="0"/>
              </a:defRPr>
            </a:lvl3pPr>
            <a:lvl4pPr marL="1600200" indent="-228600" eaLnBrk="0" hangingPunct="0">
              <a:defRPr sz="3500">
                <a:solidFill>
                  <a:schemeClr val="tx1"/>
                </a:solidFill>
                <a:latin typeface="Times New Roman" pitchFamily="18" charset="0"/>
              </a:defRPr>
            </a:lvl4pPr>
            <a:lvl5pPr marL="2057400" indent="-228600" eaLnBrk="0" hangingPunct="0">
              <a:defRPr sz="3500">
                <a:solidFill>
                  <a:schemeClr val="tx1"/>
                </a:solidFill>
                <a:latin typeface="Times New Roman" pitchFamily="18" charset="0"/>
              </a:defRPr>
            </a:lvl5pPr>
            <a:lvl6pPr marL="2514600" indent="-228600" eaLnBrk="0" fontAlgn="base" hangingPunct="0">
              <a:spcBef>
                <a:spcPct val="0"/>
              </a:spcBef>
              <a:spcAft>
                <a:spcPct val="0"/>
              </a:spcAft>
              <a:defRPr sz="3500">
                <a:solidFill>
                  <a:schemeClr val="tx1"/>
                </a:solidFill>
                <a:latin typeface="Times New Roman" pitchFamily="18" charset="0"/>
              </a:defRPr>
            </a:lvl6pPr>
            <a:lvl7pPr marL="2971800" indent="-228600" eaLnBrk="0" fontAlgn="base" hangingPunct="0">
              <a:spcBef>
                <a:spcPct val="0"/>
              </a:spcBef>
              <a:spcAft>
                <a:spcPct val="0"/>
              </a:spcAft>
              <a:defRPr sz="3500">
                <a:solidFill>
                  <a:schemeClr val="tx1"/>
                </a:solidFill>
                <a:latin typeface="Times New Roman" pitchFamily="18" charset="0"/>
              </a:defRPr>
            </a:lvl7pPr>
            <a:lvl8pPr marL="3429000" indent="-228600" eaLnBrk="0" fontAlgn="base" hangingPunct="0">
              <a:spcBef>
                <a:spcPct val="0"/>
              </a:spcBef>
              <a:spcAft>
                <a:spcPct val="0"/>
              </a:spcAft>
              <a:defRPr sz="3500">
                <a:solidFill>
                  <a:schemeClr val="tx1"/>
                </a:solidFill>
                <a:latin typeface="Times New Roman" pitchFamily="18" charset="0"/>
              </a:defRPr>
            </a:lvl8pPr>
            <a:lvl9pPr marL="3886200" indent="-228600" eaLnBrk="0" fontAlgn="base" hangingPunct="0">
              <a:spcBef>
                <a:spcPct val="0"/>
              </a:spcBef>
              <a:spcAft>
                <a:spcPct val="0"/>
              </a:spcAft>
              <a:defRPr sz="3500">
                <a:solidFill>
                  <a:schemeClr val="tx1"/>
                </a:solidFill>
                <a:latin typeface="Times New Roman" pitchFamily="18" charset="0"/>
              </a:defRPr>
            </a:lvl9pPr>
          </a:lstStyle>
          <a:p>
            <a:pPr algn="ctr" eaLnBrk="1" fontAlgn="auto" hangingPunct="1">
              <a:spcBef>
                <a:spcPts val="0"/>
              </a:spcBef>
              <a:spcAft>
                <a:spcPts val="0"/>
              </a:spcAft>
              <a:defRPr/>
            </a:pPr>
            <a:r>
              <a:rPr lang="en-US" sz="1400" b="0" kern="0" dirty="0" smtClean="0">
                <a:solidFill>
                  <a:srgbClr val="C00000"/>
                </a:solidFill>
                <a:cs typeface="+mn-cs"/>
              </a:rPr>
              <a:t>2. Polymer solution is cast onto fiber tip under N</a:t>
            </a:r>
            <a:r>
              <a:rPr lang="en-US" sz="1400" b="0" kern="0" baseline="-25000" dirty="0" smtClean="0">
                <a:solidFill>
                  <a:srgbClr val="C00000"/>
                </a:solidFill>
                <a:cs typeface="+mn-cs"/>
              </a:rPr>
              <a:t>2</a:t>
            </a:r>
            <a:r>
              <a:rPr lang="en-US" sz="1400" b="0" kern="0" dirty="0" smtClean="0">
                <a:solidFill>
                  <a:srgbClr val="C00000"/>
                </a:solidFill>
                <a:cs typeface="+mn-cs"/>
              </a:rPr>
              <a:t> flow</a:t>
            </a:r>
            <a:endParaRPr lang="en-US" sz="1400" b="0" kern="0" dirty="0">
              <a:solidFill>
                <a:srgbClr val="C00000"/>
              </a:solidFill>
              <a:cs typeface="+mn-cs"/>
            </a:endParaRPr>
          </a:p>
        </p:txBody>
      </p:sp>
      <p:sp>
        <p:nvSpPr>
          <p:cNvPr id="19" name="CasellaDiTesto 93"/>
          <p:cNvSpPr txBox="1">
            <a:spLocks noChangeArrowheads="1"/>
          </p:cNvSpPr>
          <p:nvPr/>
        </p:nvSpPr>
        <p:spPr bwMode="auto">
          <a:xfrm>
            <a:off x="4894263" y="2197100"/>
            <a:ext cx="244792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500">
                <a:solidFill>
                  <a:schemeClr val="tx1"/>
                </a:solidFill>
                <a:latin typeface="Times New Roman" pitchFamily="18" charset="0"/>
              </a:defRPr>
            </a:lvl1pPr>
            <a:lvl2pPr marL="742950" indent="-285750" eaLnBrk="0" hangingPunct="0">
              <a:defRPr sz="3500">
                <a:solidFill>
                  <a:schemeClr val="tx1"/>
                </a:solidFill>
                <a:latin typeface="Times New Roman" pitchFamily="18" charset="0"/>
              </a:defRPr>
            </a:lvl2pPr>
            <a:lvl3pPr marL="1143000" indent="-228600" eaLnBrk="0" hangingPunct="0">
              <a:defRPr sz="3500">
                <a:solidFill>
                  <a:schemeClr val="tx1"/>
                </a:solidFill>
                <a:latin typeface="Times New Roman" pitchFamily="18" charset="0"/>
              </a:defRPr>
            </a:lvl3pPr>
            <a:lvl4pPr marL="1600200" indent="-228600" eaLnBrk="0" hangingPunct="0">
              <a:defRPr sz="3500">
                <a:solidFill>
                  <a:schemeClr val="tx1"/>
                </a:solidFill>
                <a:latin typeface="Times New Roman" pitchFamily="18" charset="0"/>
              </a:defRPr>
            </a:lvl4pPr>
            <a:lvl5pPr marL="2057400" indent="-228600" eaLnBrk="0" hangingPunct="0">
              <a:defRPr sz="3500">
                <a:solidFill>
                  <a:schemeClr val="tx1"/>
                </a:solidFill>
                <a:latin typeface="Times New Roman" pitchFamily="18" charset="0"/>
              </a:defRPr>
            </a:lvl5pPr>
            <a:lvl6pPr marL="2514600" indent="-228600" eaLnBrk="0" fontAlgn="base" hangingPunct="0">
              <a:spcBef>
                <a:spcPct val="0"/>
              </a:spcBef>
              <a:spcAft>
                <a:spcPct val="0"/>
              </a:spcAft>
              <a:defRPr sz="3500">
                <a:solidFill>
                  <a:schemeClr val="tx1"/>
                </a:solidFill>
                <a:latin typeface="Times New Roman" pitchFamily="18" charset="0"/>
              </a:defRPr>
            </a:lvl6pPr>
            <a:lvl7pPr marL="2971800" indent="-228600" eaLnBrk="0" fontAlgn="base" hangingPunct="0">
              <a:spcBef>
                <a:spcPct val="0"/>
              </a:spcBef>
              <a:spcAft>
                <a:spcPct val="0"/>
              </a:spcAft>
              <a:defRPr sz="3500">
                <a:solidFill>
                  <a:schemeClr val="tx1"/>
                </a:solidFill>
                <a:latin typeface="Times New Roman" pitchFamily="18" charset="0"/>
              </a:defRPr>
            </a:lvl7pPr>
            <a:lvl8pPr marL="3429000" indent="-228600" eaLnBrk="0" fontAlgn="base" hangingPunct="0">
              <a:spcBef>
                <a:spcPct val="0"/>
              </a:spcBef>
              <a:spcAft>
                <a:spcPct val="0"/>
              </a:spcAft>
              <a:defRPr sz="3500">
                <a:solidFill>
                  <a:schemeClr val="tx1"/>
                </a:solidFill>
                <a:latin typeface="Times New Roman" pitchFamily="18" charset="0"/>
              </a:defRPr>
            </a:lvl8pPr>
            <a:lvl9pPr marL="3886200" indent="-228600" eaLnBrk="0" fontAlgn="base" hangingPunct="0">
              <a:spcBef>
                <a:spcPct val="0"/>
              </a:spcBef>
              <a:spcAft>
                <a:spcPct val="0"/>
              </a:spcAft>
              <a:defRPr sz="3500">
                <a:solidFill>
                  <a:schemeClr val="tx1"/>
                </a:solidFill>
                <a:latin typeface="Times New Roman" pitchFamily="18" charset="0"/>
              </a:defRPr>
            </a:lvl9pPr>
          </a:lstStyle>
          <a:p>
            <a:pPr algn="ctr" eaLnBrk="1" fontAlgn="auto" hangingPunct="1">
              <a:spcBef>
                <a:spcPts val="0"/>
              </a:spcBef>
              <a:spcAft>
                <a:spcPts val="0"/>
              </a:spcAft>
              <a:defRPr/>
            </a:pPr>
            <a:r>
              <a:rPr lang="en-US" sz="1400" b="0" kern="0" dirty="0" smtClean="0">
                <a:solidFill>
                  <a:srgbClr val="C00000"/>
                </a:solidFill>
                <a:cs typeface="+mn-cs"/>
              </a:rPr>
              <a:t>3. Water droplets grow </a:t>
            </a:r>
            <a:br>
              <a:rPr lang="en-US" sz="1400" b="0" kern="0" dirty="0" smtClean="0">
                <a:solidFill>
                  <a:srgbClr val="C00000"/>
                </a:solidFill>
                <a:cs typeface="+mn-cs"/>
              </a:rPr>
            </a:br>
            <a:r>
              <a:rPr lang="en-US" sz="1400" b="0" kern="0" dirty="0" smtClean="0">
                <a:solidFill>
                  <a:srgbClr val="C00000"/>
                </a:solidFill>
                <a:cs typeface="+mn-cs"/>
              </a:rPr>
              <a:t>on polymer solution </a:t>
            </a:r>
            <a:endParaRPr lang="en-US" sz="1400" b="0" kern="0" dirty="0">
              <a:solidFill>
                <a:srgbClr val="C00000"/>
              </a:solidFill>
              <a:cs typeface="+mn-cs"/>
            </a:endParaRPr>
          </a:p>
        </p:txBody>
      </p:sp>
      <p:sp>
        <p:nvSpPr>
          <p:cNvPr id="20" name="CasellaDiTesto 93"/>
          <p:cNvSpPr txBox="1">
            <a:spLocks noChangeArrowheads="1"/>
          </p:cNvSpPr>
          <p:nvPr/>
        </p:nvSpPr>
        <p:spPr bwMode="auto">
          <a:xfrm>
            <a:off x="4371975" y="4130675"/>
            <a:ext cx="282892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500">
                <a:solidFill>
                  <a:schemeClr val="tx1"/>
                </a:solidFill>
                <a:latin typeface="Times New Roman" pitchFamily="18" charset="0"/>
              </a:defRPr>
            </a:lvl1pPr>
            <a:lvl2pPr marL="742950" indent="-285750" eaLnBrk="0" hangingPunct="0">
              <a:defRPr sz="3500">
                <a:solidFill>
                  <a:schemeClr val="tx1"/>
                </a:solidFill>
                <a:latin typeface="Times New Roman" pitchFamily="18" charset="0"/>
              </a:defRPr>
            </a:lvl2pPr>
            <a:lvl3pPr marL="1143000" indent="-228600" eaLnBrk="0" hangingPunct="0">
              <a:defRPr sz="3500">
                <a:solidFill>
                  <a:schemeClr val="tx1"/>
                </a:solidFill>
                <a:latin typeface="Times New Roman" pitchFamily="18" charset="0"/>
              </a:defRPr>
            </a:lvl3pPr>
            <a:lvl4pPr marL="1600200" indent="-228600" eaLnBrk="0" hangingPunct="0">
              <a:defRPr sz="3500">
                <a:solidFill>
                  <a:schemeClr val="tx1"/>
                </a:solidFill>
                <a:latin typeface="Times New Roman" pitchFamily="18" charset="0"/>
              </a:defRPr>
            </a:lvl4pPr>
            <a:lvl5pPr marL="2057400" indent="-228600" eaLnBrk="0" hangingPunct="0">
              <a:defRPr sz="3500">
                <a:solidFill>
                  <a:schemeClr val="tx1"/>
                </a:solidFill>
                <a:latin typeface="Times New Roman" pitchFamily="18" charset="0"/>
              </a:defRPr>
            </a:lvl5pPr>
            <a:lvl6pPr marL="2514600" indent="-228600" eaLnBrk="0" fontAlgn="base" hangingPunct="0">
              <a:spcBef>
                <a:spcPct val="0"/>
              </a:spcBef>
              <a:spcAft>
                <a:spcPct val="0"/>
              </a:spcAft>
              <a:defRPr sz="3500">
                <a:solidFill>
                  <a:schemeClr val="tx1"/>
                </a:solidFill>
                <a:latin typeface="Times New Roman" pitchFamily="18" charset="0"/>
              </a:defRPr>
            </a:lvl6pPr>
            <a:lvl7pPr marL="2971800" indent="-228600" eaLnBrk="0" fontAlgn="base" hangingPunct="0">
              <a:spcBef>
                <a:spcPct val="0"/>
              </a:spcBef>
              <a:spcAft>
                <a:spcPct val="0"/>
              </a:spcAft>
              <a:defRPr sz="3500">
                <a:solidFill>
                  <a:schemeClr val="tx1"/>
                </a:solidFill>
                <a:latin typeface="Times New Roman" pitchFamily="18" charset="0"/>
              </a:defRPr>
            </a:lvl7pPr>
            <a:lvl8pPr marL="3429000" indent="-228600" eaLnBrk="0" fontAlgn="base" hangingPunct="0">
              <a:spcBef>
                <a:spcPct val="0"/>
              </a:spcBef>
              <a:spcAft>
                <a:spcPct val="0"/>
              </a:spcAft>
              <a:defRPr sz="3500">
                <a:solidFill>
                  <a:schemeClr val="tx1"/>
                </a:solidFill>
                <a:latin typeface="Times New Roman" pitchFamily="18" charset="0"/>
              </a:defRPr>
            </a:lvl8pPr>
            <a:lvl9pPr marL="3886200" indent="-228600" eaLnBrk="0" fontAlgn="base" hangingPunct="0">
              <a:spcBef>
                <a:spcPct val="0"/>
              </a:spcBef>
              <a:spcAft>
                <a:spcPct val="0"/>
              </a:spcAft>
              <a:defRPr sz="3500">
                <a:solidFill>
                  <a:schemeClr val="tx1"/>
                </a:solidFill>
                <a:latin typeface="Times New Roman" pitchFamily="18" charset="0"/>
              </a:defRPr>
            </a:lvl9pPr>
          </a:lstStyle>
          <a:p>
            <a:pPr algn="ctr" eaLnBrk="1" fontAlgn="auto" hangingPunct="1">
              <a:spcBef>
                <a:spcPts val="0"/>
              </a:spcBef>
              <a:spcAft>
                <a:spcPts val="0"/>
              </a:spcAft>
              <a:defRPr/>
            </a:pPr>
            <a:r>
              <a:rPr lang="en-US" sz="1400" b="0" kern="0" dirty="0" smtClean="0">
                <a:solidFill>
                  <a:srgbClr val="C00000"/>
                </a:solidFill>
                <a:cs typeface="+mn-cs"/>
              </a:rPr>
              <a:t>4. Droplets assemble </a:t>
            </a:r>
            <a:br>
              <a:rPr lang="en-US" sz="1400" b="0" kern="0" dirty="0" smtClean="0">
                <a:solidFill>
                  <a:srgbClr val="C00000"/>
                </a:solidFill>
                <a:cs typeface="+mn-cs"/>
              </a:rPr>
            </a:br>
            <a:r>
              <a:rPr lang="en-US" sz="1400" b="0" kern="0" dirty="0" smtClean="0">
                <a:solidFill>
                  <a:srgbClr val="C00000"/>
                </a:solidFill>
                <a:cs typeface="+mn-cs"/>
              </a:rPr>
              <a:t>in a close pack array</a:t>
            </a:r>
            <a:endParaRPr lang="en-US" sz="1400" b="0" kern="0" dirty="0">
              <a:solidFill>
                <a:srgbClr val="C00000"/>
              </a:solidFill>
              <a:cs typeface="+mn-cs"/>
            </a:endParaRPr>
          </a:p>
        </p:txBody>
      </p:sp>
      <p:sp>
        <p:nvSpPr>
          <p:cNvPr id="21" name="CasellaDiTesto 93"/>
          <p:cNvSpPr txBox="1">
            <a:spLocks noChangeArrowheads="1"/>
          </p:cNvSpPr>
          <p:nvPr/>
        </p:nvSpPr>
        <p:spPr bwMode="auto">
          <a:xfrm>
            <a:off x="5940425" y="6289675"/>
            <a:ext cx="36718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500">
                <a:solidFill>
                  <a:schemeClr val="tx1"/>
                </a:solidFill>
                <a:latin typeface="Times New Roman" pitchFamily="18" charset="0"/>
              </a:defRPr>
            </a:lvl1pPr>
            <a:lvl2pPr marL="742950" indent="-285750" eaLnBrk="0" hangingPunct="0">
              <a:defRPr sz="3500">
                <a:solidFill>
                  <a:schemeClr val="tx1"/>
                </a:solidFill>
                <a:latin typeface="Times New Roman" pitchFamily="18" charset="0"/>
              </a:defRPr>
            </a:lvl2pPr>
            <a:lvl3pPr marL="1143000" indent="-228600" eaLnBrk="0" hangingPunct="0">
              <a:defRPr sz="3500">
                <a:solidFill>
                  <a:schemeClr val="tx1"/>
                </a:solidFill>
                <a:latin typeface="Times New Roman" pitchFamily="18" charset="0"/>
              </a:defRPr>
            </a:lvl3pPr>
            <a:lvl4pPr marL="1600200" indent="-228600" eaLnBrk="0" hangingPunct="0">
              <a:defRPr sz="3500">
                <a:solidFill>
                  <a:schemeClr val="tx1"/>
                </a:solidFill>
                <a:latin typeface="Times New Roman" pitchFamily="18" charset="0"/>
              </a:defRPr>
            </a:lvl4pPr>
            <a:lvl5pPr marL="2057400" indent="-228600" eaLnBrk="0" hangingPunct="0">
              <a:defRPr sz="3500">
                <a:solidFill>
                  <a:schemeClr val="tx1"/>
                </a:solidFill>
                <a:latin typeface="Times New Roman" pitchFamily="18" charset="0"/>
              </a:defRPr>
            </a:lvl5pPr>
            <a:lvl6pPr marL="2514600" indent="-228600" eaLnBrk="0" fontAlgn="base" hangingPunct="0">
              <a:spcBef>
                <a:spcPct val="0"/>
              </a:spcBef>
              <a:spcAft>
                <a:spcPct val="0"/>
              </a:spcAft>
              <a:defRPr sz="3500">
                <a:solidFill>
                  <a:schemeClr val="tx1"/>
                </a:solidFill>
                <a:latin typeface="Times New Roman" pitchFamily="18" charset="0"/>
              </a:defRPr>
            </a:lvl6pPr>
            <a:lvl7pPr marL="2971800" indent="-228600" eaLnBrk="0" fontAlgn="base" hangingPunct="0">
              <a:spcBef>
                <a:spcPct val="0"/>
              </a:spcBef>
              <a:spcAft>
                <a:spcPct val="0"/>
              </a:spcAft>
              <a:defRPr sz="3500">
                <a:solidFill>
                  <a:schemeClr val="tx1"/>
                </a:solidFill>
                <a:latin typeface="Times New Roman" pitchFamily="18" charset="0"/>
              </a:defRPr>
            </a:lvl7pPr>
            <a:lvl8pPr marL="3429000" indent="-228600" eaLnBrk="0" fontAlgn="base" hangingPunct="0">
              <a:spcBef>
                <a:spcPct val="0"/>
              </a:spcBef>
              <a:spcAft>
                <a:spcPct val="0"/>
              </a:spcAft>
              <a:defRPr sz="3500">
                <a:solidFill>
                  <a:schemeClr val="tx1"/>
                </a:solidFill>
                <a:latin typeface="Times New Roman" pitchFamily="18" charset="0"/>
              </a:defRPr>
            </a:lvl8pPr>
            <a:lvl9pPr marL="3886200" indent="-228600" eaLnBrk="0" fontAlgn="base" hangingPunct="0">
              <a:spcBef>
                <a:spcPct val="0"/>
              </a:spcBef>
              <a:spcAft>
                <a:spcPct val="0"/>
              </a:spcAft>
              <a:defRPr sz="3500">
                <a:solidFill>
                  <a:schemeClr val="tx1"/>
                </a:solidFill>
                <a:latin typeface="Times New Roman" pitchFamily="18" charset="0"/>
              </a:defRPr>
            </a:lvl9pPr>
          </a:lstStyle>
          <a:p>
            <a:pPr algn="ctr" eaLnBrk="1" fontAlgn="auto" hangingPunct="1">
              <a:spcBef>
                <a:spcPts val="0"/>
              </a:spcBef>
              <a:spcAft>
                <a:spcPts val="0"/>
              </a:spcAft>
              <a:defRPr/>
            </a:pPr>
            <a:r>
              <a:rPr lang="en-US" sz="1400" b="0" kern="0" dirty="0" smtClean="0">
                <a:solidFill>
                  <a:srgbClr val="C00000"/>
                </a:solidFill>
                <a:cs typeface="+mn-cs"/>
              </a:rPr>
              <a:t>5. Solvent and water evaporate </a:t>
            </a:r>
            <a:endParaRPr lang="en-US" sz="1400" b="0" kern="0" dirty="0">
              <a:solidFill>
                <a:srgbClr val="C00000"/>
              </a:solidFill>
              <a:cs typeface="+mn-cs"/>
            </a:endParaRPr>
          </a:p>
        </p:txBody>
      </p:sp>
      <p:sp>
        <p:nvSpPr>
          <p:cNvPr id="22" name="CasellaDiTesto 93"/>
          <p:cNvSpPr txBox="1">
            <a:spLocks noChangeArrowheads="1"/>
          </p:cNvSpPr>
          <p:nvPr/>
        </p:nvSpPr>
        <p:spPr bwMode="auto">
          <a:xfrm>
            <a:off x="1549400" y="5281613"/>
            <a:ext cx="49752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500">
                <a:solidFill>
                  <a:schemeClr val="tx1"/>
                </a:solidFill>
                <a:latin typeface="Times New Roman" pitchFamily="18" charset="0"/>
              </a:defRPr>
            </a:lvl1pPr>
            <a:lvl2pPr marL="742950" indent="-285750" eaLnBrk="0" hangingPunct="0">
              <a:defRPr sz="3500">
                <a:solidFill>
                  <a:schemeClr val="tx1"/>
                </a:solidFill>
                <a:latin typeface="Times New Roman" pitchFamily="18" charset="0"/>
              </a:defRPr>
            </a:lvl2pPr>
            <a:lvl3pPr marL="1143000" indent="-228600" eaLnBrk="0" hangingPunct="0">
              <a:defRPr sz="3500">
                <a:solidFill>
                  <a:schemeClr val="tx1"/>
                </a:solidFill>
                <a:latin typeface="Times New Roman" pitchFamily="18" charset="0"/>
              </a:defRPr>
            </a:lvl3pPr>
            <a:lvl4pPr marL="1600200" indent="-228600" eaLnBrk="0" hangingPunct="0">
              <a:defRPr sz="3500">
                <a:solidFill>
                  <a:schemeClr val="tx1"/>
                </a:solidFill>
                <a:latin typeface="Times New Roman" pitchFamily="18" charset="0"/>
              </a:defRPr>
            </a:lvl4pPr>
            <a:lvl5pPr marL="2057400" indent="-228600" eaLnBrk="0" hangingPunct="0">
              <a:defRPr sz="3500">
                <a:solidFill>
                  <a:schemeClr val="tx1"/>
                </a:solidFill>
                <a:latin typeface="Times New Roman" pitchFamily="18" charset="0"/>
              </a:defRPr>
            </a:lvl5pPr>
            <a:lvl6pPr marL="2514600" indent="-228600" eaLnBrk="0" fontAlgn="base" hangingPunct="0">
              <a:spcBef>
                <a:spcPct val="0"/>
              </a:spcBef>
              <a:spcAft>
                <a:spcPct val="0"/>
              </a:spcAft>
              <a:defRPr sz="3500">
                <a:solidFill>
                  <a:schemeClr val="tx1"/>
                </a:solidFill>
                <a:latin typeface="Times New Roman" pitchFamily="18" charset="0"/>
              </a:defRPr>
            </a:lvl6pPr>
            <a:lvl7pPr marL="2971800" indent="-228600" eaLnBrk="0" fontAlgn="base" hangingPunct="0">
              <a:spcBef>
                <a:spcPct val="0"/>
              </a:spcBef>
              <a:spcAft>
                <a:spcPct val="0"/>
              </a:spcAft>
              <a:defRPr sz="3500">
                <a:solidFill>
                  <a:schemeClr val="tx1"/>
                </a:solidFill>
                <a:latin typeface="Times New Roman" pitchFamily="18" charset="0"/>
              </a:defRPr>
            </a:lvl7pPr>
            <a:lvl8pPr marL="3429000" indent="-228600" eaLnBrk="0" fontAlgn="base" hangingPunct="0">
              <a:spcBef>
                <a:spcPct val="0"/>
              </a:spcBef>
              <a:spcAft>
                <a:spcPct val="0"/>
              </a:spcAft>
              <a:defRPr sz="3500">
                <a:solidFill>
                  <a:schemeClr val="tx1"/>
                </a:solidFill>
                <a:latin typeface="Times New Roman" pitchFamily="18" charset="0"/>
              </a:defRPr>
            </a:lvl8pPr>
            <a:lvl9pPr marL="3886200" indent="-228600" eaLnBrk="0" fontAlgn="base" hangingPunct="0">
              <a:spcBef>
                <a:spcPct val="0"/>
              </a:spcBef>
              <a:spcAft>
                <a:spcPct val="0"/>
              </a:spcAft>
              <a:defRPr sz="3500">
                <a:solidFill>
                  <a:schemeClr val="tx1"/>
                </a:solidFill>
                <a:latin typeface="Times New Roman" pitchFamily="18" charset="0"/>
              </a:defRPr>
            </a:lvl9pPr>
          </a:lstStyle>
          <a:p>
            <a:pPr algn="ctr" eaLnBrk="1" fontAlgn="auto" hangingPunct="1">
              <a:spcBef>
                <a:spcPts val="0"/>
              </a:spcBef>
              <a:spcAft>
                <a:spcPts val="0"/>
              </a:spcAft>
              <a:defRPr/>
            </a:pPr>
            <a:r>
              <a:rPr lang="en-US" sz="1400" b="0" kern="0" dirty="0" smtClean="0">
                <a:solidFill>
                  <a:srgbClr val="C00000"/>
                </a:solidFill>
                <a:cs typeface="+mn-cs"/>
              </a:rPr>
              <a:t>6</a:t>
            </a:r>
            <a:r>
              <a:rPr lang="en-US" sz="1400" b="0" kern="0" dirty="0">
                <a:solidFill>
                  <a:srgbClr val="C00000"/>
                </a:solidFill>
                <a:cs typeface="+mn-cs"/>
              </a:rPr>
              <a:t>. </a:t>
            </a:r>
            <a:r>
              <a:rPr lang="en-US" sz="1400" b="0" kern="0" dirty="0" smtClean="0">
                <a:solidFill>
                  <a:srgbClr val="C00000"/>
                </a:solidFill>
                <a:cs typeface="+mn-cs"/>
              </a:rPr>
              <a:t>Gold </a:t>
            </a:r>
            <a:r>
              <a:rPr lang="en-US" sz="1400" b="0" kern="0" dirty="0">
                <a:solidFill>
                  <a:srgbClr val="C00000"/>
                </a:solidFill>
                <a:cs typeface="+mn-cs"/>
              </a:rPr>
              <a:t>is evaporated on top </a:t>
            </a:r>
            <a:endParaRPr lang="it-IT" sz="1400" b="0" kern="0" dirty="0">
              <a:solidFill>
                <a:srgbClr val="C00000"/>
              </a:solidFill>
              <a:cs typeface="+mn-cs"/>
            </a:endParaRPr>
          </a:p>
        </p:txBody>
      </p:sp>
      <p:grpSp>
        <p:nvGrpSpPr>
          <p:cNvPr id="2" name="Gruppo 22"/>
          <p:cNvGrpSpPr>
            <a:grpSpLocks/>
          </p:cNvGrpSpPr>
          <p:nvPr/>
        </p:nvGrpSpPr>
        <p:grpSpPr bwMode="auto">
          <a:xfrm>
            <a:off x="160338" y="2876550"/>
            <a:ext cx="598487" cy="1165225"/>
            <a:chOff x="0" y="0"/>
            <a:chExt cx="599417" cy="1164736"/>
          </a:xfrm>
        </p:grpSpPr>
        <p:sp>
          <p:nvSpPr>
            <p:cNvPr id="24" name="Figura a mano libera 23"/>
            <p:cNvSpPr/>
            <p:nvPr/>
          </p:nvSpPr>
          <p:spPr>
            <a:xfrm>
              <a:off x="0" y="24276"/>
              <a:ext cx="478020" cy="1140460"/>
            </a:xfrm>
            <a:custGeom>
              <a:avLst/>
              <a:gdLst>
                <a:gd name="connsiteX0" fmla="*/ 218485 w 219413"/>
                <a:gd name="connsiteY0" fmla="*/ 0 h 695915"/>
                <a:gd name="connsiteX1" fmla="*/ 186117 w 219413"/>
                <a:gd name="connsiteY1" fmla="*/ 396510 h 695915"/>
                <a:gd name="connsiteX2" fmla="*/ 0 w 219413"/>
                <a:gd name="connsiteY2" fmla="*/ 695915 h 695915"/>
              </a:gdLst>
              <a:ahLst/>
              <a:cxnLst>
                <a:cxn ang="0">
                  <a:pos x="connsiteX0" y="connsiteY0"/>
                </a:cxn>
                <a:cxn ang="0">
                  <a:pos x="connsiteX1" y="connsiteY1"/>
                </a:cxn>
                <a:cxn ang="0">
                  <a:pos x="connsiteX2" y="connsiteY2"/>
                </a:cxn>
              </a:cxnLst>
              <a:rect l="l" t="t" r="r" b="b"/>
              <a:pathLst>
                <a:path w="219413" h="695915">
                  <a:moveTo>
                    <a:pt x="218485" y="0"/>
                  </a:moveTo>
                  <a:cubicBezTo>
                    <a:pt x="220508" y="140262"/>
                    <a:pt x="222531" y="280524"/>
                    <a:pt x="186117" y="396510"/>
                  </a:cubicBezTo>
                  <a:cubicBezTo>
                    <a:pt x="149703" y="512496"/>
                    <a:pt x="74851" y="604205"/>
                    <a:pt x="0" y="695915"/>
                  </a:cubicBezTo>
                </a:path>
              </a:pathLst>
            </a:custGeom>
            <a:noFill/>
            <a:ln w="12700" cap="flat" cmpd="sng" algn="ctr">
              <a:solidFill>
                <a:srgbClr val="FFC000"/>
              </a:solidFill>
              <a:prstDash val="solid"/>
            </a:ln>
            <a:effectLst/>
            <a:scene3d>
              <a:camera prst="orthographicFront"/>
              <a:lightRig rig="twoPt" dir="t"/>
            </a:scene3d>
            <a:sp3d contourW="69850" prstMaterial="plastic">
              <a:contourClr>
                <a:srgbClr val="FFC000"/>
              </a:contourClr>
            </a:sp3d>
          </p:spPr>
          <p:txBody>
            <a:bodyPr anchor="ctr"/>
            <a:lstStyle/>
            <a:p>
              <a:pPr fontAlgn="auto">
                <a:spcBef>
                  <a:spcPts val="0"/>
                </a:spcBef>
                <a:spcAft>
                  <a:spcPts val="0"/>
                </a:spcAft>
                <a:defRPr/>
              </a:pPr>
              <a:endParaRPr lang="it-IT" sz="3500" b="0" kern="0">
                <a:solidFill>
                  <a:srgbClr val="FFFFFF"/>
                </a:solidFill>
                <a:latin typeface="Arial"/>
                <a:cs typeface="+mn-cs"/>
              </a:endParaRPr>
            </a:p>
          </p:txBody>
        </p:sp>
        <p:sp>
          <p:nvSpPr>
            <p:cNvPr id="25" name="Ovale 24"/>
            <p:cNvSpPr>
              <a:spLocks noChangeAspect="1"/>
            </p:cNvSpPr>
            <p:nvPr/>
          </p:nvSpPr>
          <p:spPr>
            <a:xfrm>
              <a:off x="347957" y="0"/>
              <a:ext cx="251460" cy="100330"/>
            </a:xfrm>
            <a:prstGeom prst="ellipse">
              <a:avLst/>
            </a:prstGeom>
            <a:solidFill>
              <a:srgbClr val="BBE0E3"/>
            </a:solidFill>
            <a:ln w="25400" cap="flat" cmpd="sng" algn="ctr">
              <a:solidFill>
                <a:srgbClr val="BBE0E3">
                  <a:shade val="50000"/>
                </a:srgbClr>
              </a:solidFill>
              <a:prstDash val="solid"/>
            </a:ln>
            <a:effectLst/>
            <a:scene3d>
              <a:camera prst="orthographicFront">
                <a:rot lat="3300000" lon="10799999" rev="10799999"/>
              </a:camera>
              <a:lightRig rig="threePt" dir="t"/>
            </a:scene3d>
            <a:sp3d extrusionH="762000">
              <a:bevelT/>
              <a:extrusionClr>
                <a:srgbClr val="FFFFFF"/>
              </a:extrusionClr>
            </a:sp3d>
          </p:spPr>
          <p:txBody>
            <a:bodyPr anchor="ctr"/>
            <a:lstStyle/>
            <a:p>
              <a:pPr fontAlgn="auto">
                <a:spcBef>
                  <a:spcPts val="0"/>
                </a:spcBef>
                <a:spcAft>
                  <a:spcPts val="0"/>
                </a:spcAft>
                <a:defRPr/>
              </a:pPr>
              <a:endParaRPr lang="it-IT" sz="3500" b="0" kern="0">
                <a:solidFill>
                  <a:srgbClr val="FFFFFF"/>
                </a:solidFill>
                <a:latin typeface="Arial"/>
                <a:cs typeface="+mn-cs"/>
              </a:endParaRPr>
            </a:p>
          </p:txBody>
        </p:sp>
      </p:grpSp>
      <p:pic>
        <p:nvPicPr>
          <p:cNvPr id="4107" name="Immagine 26" descr="C:\Users\Agostino\Dropbox\Fam_Iadicicco\Immagini\im_senza_testo.bmp"/>
          <p:cNvPicPr>
            <a:picLocks noChangeAspect="1"/>
          </p:cNvPicPr>
          <p:nvPr/>
        </p:nvPicPr>
        <p:blipFill>
          <a:blip r:embed="rId3" cstate="print">
            <a:clrChange>
              <a:clrFrom>
                <a:srgbClr val="FFFFFF"/>
              </a:clrFrom>
              <a:clrTo>
                <a:srgbClr val="FFFFFF">
                  <a:alpha val="0"/>
                </a:srgbClr>
              </a:clrTo>
            </a:clrChange>
          </a:blip>
          <a:srcRect l="72728" t="10893" r="15468" b="76033"/>
          <a:stretch>
            <a:fillRect/>
          </a:stretch>
        </p:blipFill>
        <p:spPr bwMode="auto">
          <a:xfrm rot="789440">
            <a:off x="855663" y="2668588"/>
            <a:ext cx="985837" cy="679450"/>
          </a:xfrm>
          <a:prstGeom prst="rect">
            <a:avLst/>
          </a:prstGeom>
          <a:noFill/>
          <a:ln w="9525">
            <a:noFill/>
            <a:miter lim="800000"/>
            <a:headEnd/>
            <a:tailEnd/>
          </a:ln>
        </p:spPr>
      </p:pic>
      <p:sp>
        <p:nvSpPr>
          <p:cNvPr id="4108" name="CasellaDiTesto 93"/>
          <p:cNvSpPr txBox="1">
            <a:spLocks noChangeArrowheads="1"/>
          </p:cNvSpPr>
          <p:nvPr/>
        </p:nvSpPr>
        <p:spPr bwMode="auto">
          <a:xfrm>
            <a:off x="0" y="1557338"/>
            <a:ext cx="9144000" cy="522287"/>
          </a:xfrm>
          <a:prstGeom prst="rect">
            <a:avLst/>
          </a:prstGeom>
          <a:noFill/>
          <a:ln w="9525">
            <a:noFill/>
            <a:miter lim="800000"/>
            <a:headEnd/>
            <a:tailEnd/>
          </a:ln>
        </p:spPr>
        <p:txBody>
          <a:bodyPr>
            <a:spAutoFit/>
          </a:bodyPr>
          <a:lstStyle/>
          <a:p>
            <a:pPr algn="ctr" eaLnBrk="0" hangingPunct="0"/>
            <a:r>
              <a:rPr lang="en-US" altLang="it-IT" sz="1400">
                <a:solidFill>
                  <a:srgbClr val="1D0DED"/>
                </a:solidFill>
                <a:latin typeface="Palatino Linotype" pitchFamily="18" charset="0"/>
                <a:cs typeface="Times New Roman" pitchFamily="18" charset="0"/>
              </a:rPr>
              <a:t>We adapted the Breath Figures technique to operate on optical fiber substrates </a:t>
            </a:r>
          </a:p>
          <a:p>
            <a:pPr algn="ctr" eaLnBrk="0" hangingPunct="0"/>
            <a:r>
              <a:rPr lang="en-US" altLang="it-IT" sz="1400">
                <a:solidFill>
                  <a:srgbClr val="1D0DED"/>
                </a:solidFill>
                <a:latin typeface="Palatino Linotype" pitchFamily="18" charset="0"/>
                <a:cs typeface="Times New Roman" pitchFamily="18" charset="0"/>
              </a:rPr>
              <a:t>so as to realize self assembled metallo-dielectric photonic crystals onto the optical fiber end facet</a:t>
            </a:r>
          </a:p>
        </p:txBody>
      </p:sp>
      <p:sp>
        <p:nvSpPr>
          <p:cNvPr id="17" name="Rettangolo 16"/>
          <p:cNvSpPr/>
          <p:nvPr/>
        </p:nvSpPr>
        <p:spPr>
          <a:xfrm>
            <a:off x="-26988" y="5661025"/>
            <a:ext cx="2808288" cy="1200150"/>
          </a:xfrm>
          <a:prstGeom prst="rect">
            <a:avLst/>
          </a:prstGeom>
          <a:noFill/>
          <a:ln w="25400" cap="flat" cmpd="sng" algn="ctr">
            <a:noFill/>
            <a:prstDash val="solid"/>
          </a:ln>
          <a:effectLst/>
        </p:spPr>
        <p:txBody>
          <a:bodyPr>
            <a:spAutoFit/>
          </a:bodyPr>
          <a:lstStyle/>
          <a:p>
            <a:pPr fontAlgn="auto">
              <a:spcBef>
                <a:spcPts val="0"/>
              </a:spcBef>
              <a:spcAft>
                <a:spcPts val="0"/>
              </a:spcAft>
              <a:defRPr/>
            </a:pPr>
            <a:r>
              <a:rPr lang="en-US" sz="1200" kern="0" dirty="0">
                <a:solidFill>
                  <a:srgbClr val="0033CC"/>
                </a:solidFill>
                <a:latin typeface="Palatino Linotype" panose="02040502050505030304" pitchFamily="18" charset="0"/>
                <a:cs typeface="Times New Roman" pitchFamily="18" charset="0"/>
              </a:rPr>
              <a:t>Deposition conditions:</a:t>
            </a:r>
          </a:p>
          <a:p>
            <a:pPr fontAlgn="auto">
              <a:spcBef>
                <a:spcPts val="0"/>
              </a:spcBef>
              <a:spcAft>
                <a:spcPts val="0"/>
              </a:spcAft>
              <a:defRPr/>
            </a:pPr>
            <a:r>
              <a:rPr lang="en-US" sz="1200" b="0" kern="0" dirty="0">
                <a:solidFill>
                  <a:srgbClr val="0033CC"/>
                </a:solidFill>
                <a:latin typeface="Palatino Linotype" panose="02040502050505030304" pitchFamily="18" charset="0"/>
                <a:cs typeface="Times New Roman" pitchFamily="18" charset="0"/>
              </a:rPr>
              <a:t>Polymer solution: </a:t>
            </a:r>
            <a:r>
              <a:rPr lang="en-US" sz="1200" b="0" i="1" kern="0" dirty="0">
                <a:solidFill>
                  <a:srgbClr val="0033CC"/>
                </a:solidFill>
                <a:latin typeface="Palatino Linotype" panose="02040502050505030304" pitchFamily="18" charset="0"/>
                <a:cs typeface="Times New Roman" pitchFamily="18" charset="0"/>
              </a:rPr>
              <a:t>4mg/mL CS</a:t>
            </a:r>
            <a:r>
              <a:rPr lang="en-US" sz="1200" b="0" i="1" kern="0" baseline="-25000" dirty="0">
                <a:solidFill>
                  <a:srgbClr val="0033CC"/>
                </a:solidFill>
                <a:latin typeface="Palatino Linotype" panose="02040502050505030304" pitchFamily="18" charset="0"/>
                <a:cs typeface="Times New Roman" pitchFamily="18" charset="0"/>
              </a:rPr>
              <a:t>2</a:t>
            </a:r>
            <a:r>
              <a:rPr lang="en-US" sz="1200" b="0" i="1" kern="0" dirty="0">
                <a:solidFill>
                  <a:srgbClr val="0033CC"/>
                </a:solidFill>
                <a:latin typeface="Palatino Linotype" panose="02040502050505030304" pitchFamily="18" charset="0"/>
                <a:cs typeface="Times New Roman" pitchFamily="18" charset="0"/>
              </a:rPr>
              <a:t> solution of a fluorinated fluorescent dye-terminated linear polystyrene</a:t>
            </a:r>
            <a:endParaRPr lang="en-US" sz="1200" b="0" kern="0" dirty="0">
              <a:solidFill>
                <a:srgbClr val="0033CC"/>
              </a:solidFill>
              <a:latin typeface="Palatino Linotype" panose="02040502050505030304" pitchFamily="18" charset="0"/>
              <a:cs typeface="Times New Roman" pitchFamily="18" charset="0"/>
            </a:endParaRPr>
          </a:p>
          <a:p>
            <a:pPr fontAlgn="auto">
              <a:spcBef>
                <a:spcPts val="0"/>
              </a:spcBef>
              <a:spcAft>
                <a:spcPts val="0"/>
              </a:spcAft>
              <a:defRPr/>
            </a:pPr>
            <a:r>
              <a:rPr lang="en-US" sz="1200" b="0" kern="0" dirty="0">
                <a:solidFill>
                  <a:srgbClr val="0033CC"/>
                </a:solidFill>
                <a:latin typeface="Palatino Linotype" panose="02040502050505030304" pitchFamily="18" charset="0"/>
                <a:cs typeface="Times New Roman" pitchFamily="18" charset="0"/>
              </a:rPr>
              <a:t>Nitrogen Flow: </a:t>
            </a:r>
            <a:r>
              <a:rPr lang="en-US" sz="1200" b="0" i="1" kern="0" dirty="0">
                <a:solidFill>
                  <a:srgbClr val="0033CC"/>
                </a:solidFill>
                <a:latin typeface="Palatino Linotype" panose="02040502050505030304" pitchFamily="18" charset="0"/>
                <a:cs typeface="Times New Roman" pitchFamily="18" charset="0"/>
              </a:rPr>
              <a:t>moist N</a:t>
            </a:r>
            <a:r>
              <a:rPr lang="en-US" sz="1200" b="0" i="1" kern="0" baseline="-25000" dirty="0">
                <a:solidFill>
                  <a:srgbClr val="0033CC"/>
                </a:solidFill>
                <a:latin typeface="Palatino Linotype" panose="02040502050505030304" pitchFamily="18" charset="0"/>
                <a:cs typeface="Times New Roman" pitchFamily="18" charset="0"/>
              </a:rPr>
              <a:t>2</a:t>
            </a:r>
            <a:r>
              <a:rPr lang="en-US" sz="1200" b="0" i="1" kern="0" dirty="0">
                <a:solidFill>
                  <a:srgbClr val="0033CC"/>
                </a:solidFill>
                <a:latin typeface="Palatino Linotype" panose="02040502050505030304" pitchFamily="18" charset="0"/>
                <a:cs typeface="Times New Roman" pitchFamily="18" charset="0"/>
              </a:rPr>
              <a:t> at  75% R.H. and 25 °C</a:t>
            </a:r>
            <a:r>
              <a:rPr lang="en-US" sz="1200" b="0" kern="0" dirty="0">
                <a:solidFill>
                  <a:srgbClr val="0033CC"/>
                </a:solidFill>
                <a:latin typeface="Palatino Linotype" panose="02040502050505030304" pitchFamily="18" charset="0"/>
                <a:cs typeface="Times New Roman" pitchFamily="18" charset="0"/>
              </a:rPr>
              <a:t> </a:t>
            </a:r>
          </a:p>
        </p:txBody>
      </p:sp>
      <p:pic>
        <p:nvPicPr>
          <p:cNvPr id="4110" name="Picture 3" descr="http://gestioneistituti.cnr.it/istitutimanage/?LO=01000000d9c8b7a60400000006000000a6350100aa640345000000000100000000000000000000000000000000000000000000000000000000000000000000000000000000000000"/>
          <p:cNvPicPr>
            <a:picLocks noChangeAspect="1" noChangeArrowheads="1"/>
          </p:cNvPicPr>
          <p:nvPr/>
        </p:nvPicPr>
        <p:blipFill>
          <a:blip r:embed="rId4" cstate="print"/>
          <a:srcRect/>
          <a:stretch>
            <a:fillRect/>
          </a:stretch>
        </p:blipFill>
        <p:spPr bwMode="auto">
          <a:xfrm>
            <a:off x="8075613" y="2459038"/>
            <a:ext cx="790575" cy="784225"/>
          </a:xfrm>
          <a:prstGeom prst="rect">
            <a:avLst/>
          </a:prstGeom>
          <a:noFill/>
          <a:ln w="9525">
            <a:noFill/>
            <a:miter lim="800000"/>
            <a:headEnd/>
            <a:tailEnd/>
          </a:ln>
        </p:spPr>
      </p:pic>
      <p:sp>
        <p:nvSpPr>
          <p:cNvPr id="23" name="Rettangolo 22"/>
          <p:cNvSpPr/>
          <p:nvPr/>
        </p:nvSpPr>
        <p:spPr>
          <a:xfrm>
            <a:off x="5364596" y="6596390"/>
            <a:ext cx="4572000" cy="261610"/>
          </a:xfrm>
          <a:prstGeom prst="rect">
            <a:avLst/>
          </a:prstGeom>
        </p:spPr>
        <p:txBody>
          <a:bodyPr>
            <a:spAutoFit/>
          </a:bodyPr>
          <a:lstStyle/>
          <a:p>
            <a:r>
              <a:rPr lang="it-IT" sz="1100" dirty="0">
                <a:solidFill>
                  <a:srgbClr val="000000"/>
                </a:solidFill>
                <a:latin typeface="Palatino Linotype" pitchFamily="18" charset="0"/>
              </a:rPr>
              <a:t>A. </a:t>
            </a:r>
            <a:r>
              <a:rPr lang="it-IT" sz="1100" dirty="0" err="1">
                <a:solidFill>
                  <a:srgbClr val="000000"/>
                </a:solidFill>
                <a:latin typeface="Palatino Linotype" pitchFamily="18" charset="0"/>
              </a:rPr>
              <a:t>Cusano</a:t>
            </a:r>
            <a:r>
              <a:rPr lang="it-IT" sz="1100" dirty="0">
                <a:solidFill>
                  <a:srgbClr val="000000"/>
                </a:solidFill>
                <a:latin typeface="Palatino Linotype" pitchFamily="18" charset="0"/>
              </a:rPr>
              <a:t> </a:t>
            </a:r>
            <a:r>
              <a:rPr lang="it-IT" sz="1100" dirty="0" err="1">
                <a:solidFill>
                  <a:srgbClr val="000000"/>
                </a:solidFill>
                <a:latin typeface="Palatino Linotype" pitchFamily="18" charset="0"/>
              </a:rPr>
              <a:t>et</a:t>
            </a:r>
            <a:r>
              <a:rPr lang="it-IT" sz="1100" dirty="0">
                <a:solidFill>
                  <a:srgbClr val="000000"/>
                </a:solidFill>
                <a:latin typeface="Palatino Linotype" pitchFamily="18" charset="0"/>
              </a:rPr>
              <a:t> al. , ACS </a:t>
            </a:r>
            <a:r>
              <a:rPr lang="it-IT" sz="1100" dirty="0" err="1">
                <a:solidFill>
                  <a:srgbClr val="000000"/>
                </a:solidFill>
                <a:latin typeface="Palatino Linotype" pitchFamily="18" charset="0"/>
              </a:rPr>
              <a:t>Photonics</a:t>
            </a:r>
            <a:r>
              <a:rPr lang="it-IT" sz="1100" dirty="0">
                <a:solidFill>
                  <a:srgbClr val="000000"/>
                </a:solidFill>
                <a:latin typeface="Palatino Linotype" pitchFamily="18" charset="0"/>
              </a:rPr>
              <a:t> </a:t>
            </a:r>
            <a:r>
              <a:rPr lang="it-IT" sz="1100" dirty="0" smtClean="0">
                <a:solidFill>
                  <a:srgbClr val="000000"/>
                </a:solidFill>
                <a:latin typeface="Palatino Linotype" pitchFamily="18" charset="0"/>
              </a:rPr>
              <a:t>(TO BE PUBLISHED) </a:t>
            </a:r>
            <a:endParaRPr lang="it-IT" sz="1100" dirty="0">
              <a:solidFill>
                <a:srgbClr val="000000"/>
              </a:solidFill>
              <a:latin typeface="Palatino Linotype" pitchFamily="18" charset="0"/>
            </a:endParaRPr>
          </a:p>
        </p:txBody>
      </p:sp>
    </p:spTree>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396552" y="1062038"/>
            <a:ext cx="9144000" cy="430887"/>
          </a:xfrm>
          <a:prstGeom prst="rect">
            <a:avLst/>
          </a:prstGeom>
          <a:noFill/>
          <a:ln w="9525">
            <a:noFill/>
            <a:miter lim="800000"/>
            <a:headEnd/>
            <a:tailEnd/>
          </a:ln>
        </p:spPr>
        <p:txBody>
          <a:bodyPr>
            <a:spAutoFit/>
          </a:bodyPr>
          <a:lstStyle/>
          <a:p>
            <a:pPr algn="ctr" eaLnBrk="0" hangingPunct="0"/>
            <a:r>
              <a:rPr lang="en-US" altLang="it-IT" sz="2200" cap="all" dirty="0">
                <a:solidFill>
                  <a:srgbClr val="FF0000"/>
                </a:solidFill>
                <a:latin typeface="Palatino Linotype" pitchFamily="18" charset="0"/>
                <a:cs typeface="Times New Roman" pitchFamily="18" charset="0"/>
              </a:rPr>
              <a:t>Experimental Results: Process Assessment</a:t>
            </a:r>
          </a:p>
        </p:txBody>
      </p:sp>
      <p:pic>
        <p:nvPicPr>
          <p:cNvPr id="5123" name="Immagine 265" descr="microscopy views.jpg"/>
          <p:cNvPicPr>
            <a:picLocks noChangeAspect="1" noChangeArrowheads="1"/>
          </p:cNvPicPr>
          <p:nvPr/>
        </p:nvPicPr>
        <p:blipFill>
          <a:blip r:embed="rId3" cstate="print">
            <a:clrChange>
              <a:clrFrom>
                <a:srgbClr val="FFFFFF"/>
              </a:clrFrom>
              <a:clrTo>
                <a:srgbClr val="FFFFFF">
                  <a:alpha val="0"/>
                </a:srgbClr>
              </a:clrTo>
            </a:clrChange>
          </a:blip>
          <a:srcRect l="39941" r="21140" b="47295"/>
          <a:stretch>
            <a:fillRect/>
          </a:stretch>
        </p:blipFill>
        <p:spPr bwMode="auto">
          <a:xfrm>
            <a:off x="3560763" y="2171700"/>
            <a:ext cx="2470150" cy="1870075"/>
          </a:xfrm>
          <a:prstGeom prst="rect">
            <a:avLst/>
          </a:prstGeom>
          <a:noFill/>
          <a:ln w="9525">
            <a:noFill/>
            <a:miter lim="800000"/>
            <a:headEnd/>
            <a:tailEnd/>
          </a:ln>
        </p:spPr>
      </p:pic>
      <p:pic>
        <p:nvPicPr>
          <p:cNvPr id="5124" name="Immagine 272" descr="microscopy views.jpg"/>
          <p:cNvPicPr>
            <a:picLocks noChangeAspect="1"/>
          </p:cNvPicPr>
          <p:nvPr/>
        </p:nvPicPr>
        <p:blipFill>
          <a:blip r:embed="rId3" cstate="print"/>
          <a:srcRect l="78802" t="62578"/>
          <a:stretch>
            <a:fillRect/>
          </a:stretch>
        </p:blipFill>
        <p:spPr bwMode="auto">
          <a:xfrm>
            <a:off x="7235825" y="3407705"/>
            <a:ext cx="1584325" cy="1641475"/>
          </a:xfrm>
          <a:prstGeom prst="rect">
            <a:avLst/>
          </a:prstGeom>
          <a:noFill/>
          <a:ln w="9525">
            <a:noFill/>
            <a:miter lim="800000"/>
            <a:headEnd/>
            <a:tailEnd/>
          </a:ln>
        </p:spPr>
      </p:pic>
      <p:sp>
        <p:nvSpPr>
          <p:cNvPr id="5125" name="Rettangolo 3"/>
          <p:cNvSpPr>
            <a:spLocks noChangeArrowheads="1"/>
          </p:cNvSpPr>
          <p:nvPr/>
        </p:nvSpPr>
        <p:spPr bwMode="auto">
          <a:xfrm>
            <a:off x="323850" y="6227763"/>
            <a:ext cx="6030913" cy="523875"/>
          </a:xfrm>
          <a:prstGeom prst="rect">
            <a:avLst/>
          </a:prstGeom>
          <a:noFill/>
          <a:ln w="9525">
            <a:noFill/>
            <a:miter lim="800000"/>
            <a:headEnd/>
            <a:tailEnd/>
          </a:ln>
        </p:spPr>
        <p:txBody>
          <a:bodyPr>
            <a:spAutoFit/>
          </a:bodyPr>
          <a:lstStyle/>
          <a:p>
            <a:pPr algn="ctr"/>
            <a:r>
              <a:rPr lang="en-US" altLang="it-IT" sz="1400">
                <a:solidFill>
                  <a:srgbClr val="1D0DED"/>
                </a:solidFill>
                <a:latin typeface="Palatino Linotype" pitchFamily="18" charset="0"/>
                <a:cs typeface="Times New Roman" pitchFamily="18" charset="0"/>
              </a:rPr>
              <a:t>By changing the flow of humid nitrogen between 100 and 300 L/h,    we obtained honeycomb arrays with cavities ranging from 2.5 to 1.0 µm</a:t>
            </a:r>
            <a:endParaRPr lang="it-IT" altLang="it-IT" sz="1400">
              <a:solidFill>
                <a:srgbClr val="1D0DED"/>
              </a:solidFill>
              <a:latin typeface="Palatino Linotype" pitchFamily="18" charset="0"/>
              <a:cs typeface="Times New Roman" pitchFamily="18" charset="0"/>
            </a:endParaRPr>
          </a:p>
        </p:txBody>
      </p:sp>
      <p:pic>
        <p:nvPicPr>
          <p:cNvPr id="5126" name="Immagine 267" descr="microscopy views.jpg"/>
          <p:cNvPicPr>
            <a:picLocks noChangeAspect="1" noChangeArrowheads="1"/>
          </p:cNvPicPr>
          <p:nvPr/>
        </p:nvPicPr>
        <p:blipFill>
          <a:blip r:embed="rId3" cstate="print"/>
          <a:srcRect t="52373" r="21687"/>
          <a:stretch>
            <a:fillRect/>
          </a:stretch>
        </p:blipFill>
        <p:spPr bwMode="auto">
          <a:xfrm>
            <a:off x="990600" y="4167188"/>
            <a:ext cx="4735513" cy="1782762"/>
          </a:xfrm>
          <a:prstGeom prst="rect">
            <a:avLst/>
          </a:prstGeom>
          <a:noFill/>
          <a:ln w="9525">
            <a:noFill/>
            <a:miter lim="800000"/>
            <a:headEnd/>
            <a:tailEnd/>
          </a:ln>
        </p:spPr>
      </p:pic>
      <p:cxnSp>
        <p:nvCxnSpPr>
          <p:cNvPr id="5127" name="Connettore 2 2"/>
          <p:cNvCxnSpPr>
            <a:cxnSpLocks noChangeShapeType="1"/>
          </p:cNvCxnSpPr>
          <p:nvPr/>
        </p:nvCxnSpPr>
        <p:spPr bwMode="auto">
          <a:xfrm flipH="1">
            <a:off x="1998663" y="6092825"/>
            <a:ext cx="2627312" cy="0"/>
          </a:xfrm>
          <a:prstGeom prst="straightConnector1">
            <a:avLst/>
          </a:prstGeom>
          <a:noFill/>
          <a:ln w="25400" algn="ctr">
            <a:solidFill>
              <a:srgbClr val="000082"/>
            </a:solidFill>
            <a:round/>
            <a:headEnd/>
            <a:tailEnd type="arrow" w="med" len="med"/>
          </a:ln>
        </p:spPr>
      </p:cxnSp>
      <p:pic>
        <p:nvPicPr>
          <p:cNvPr id="5128" name="Immagine 2" descr="microscopy views.jpg"/>
          <p:cNvPicPr>
            <a:picLocks noChangeAspect="1" noChangeArrowheads="1"/>
          </p:cNvPicPr>
          <p:nvPr/>
        </p:nvPicPr>
        <p:blipFill>
          <a:blip r:embed="rId4" cstate="print"/>
          <a:srcRect l="60" r="60191" b="47324"/>
          <a:stretch>
            <a:fillRect/>
          </a:stretch>
        </p:blipFill>
        <p:spPr bwMode="auto">
          <a:xfrm>
            <a:off x="322263" y="2244725"/>
            <a:ext cx="2124075" cy="1652588"/>
          </a:xfrm>
          <a:prstGeom prst="rect">
            <a:avLst/>
          </a:prstGeom>
          <a:noFill/>
          <a:ln w="9525">
            <a:noFill/>
            <a:miter lim="800000"/>
            <a:headEnd/>
            <a:tailEnd/>
          </a:ln>
        </p:spPr>
      </p:pic>
      <p:pic>
        <p:nvPicPr>
          <p:cNvPr id="5129" name="Immagine 265" descr="microscopy views.jpg"/>
          <p:cNvPicPr>
            <a:picLocks noChangeAspect="1" noChangeArrowheads="1"/>
          </p:cNvPicPr>
          <p:nvPr/>
        </p:nvPicPr>
        <p:blipFill>
          <a:blip r:embed="rId3" cstate="print">
            <a:clrChange>
              <a:clrFrom>
                <a:srgbClr val="FFFFFF"/>
              </a:clrFrom>
              <a:clrTo>
                <a:srgbClr val="FFFFFF">
                  <a:alpha val="0"/>
                </a:srgbClr>
              </a:clrTo>
            </a:clrChange>
          </a:blip>
          <a:srcRect l="78487" t="-2" r="-687" b="53725"/>
          <a:stretch>
            <a:fillRect/>
          </a:stretch>
        </p:blipFill>
        <p:spPr bwMode="auto">
          <a:xfrm>
            <a:off x="5475288" y="2060575"/>
            <a:ext cx="1373187" cy="1600200"/>
          </a:xfrm>
          <a:prstGeom prst="rect">
            <a:avLst/>
          </a:prstGeom>
          <a:noFill/>
          <a:ln w="9525">
            <a:noFill/>
            <a:miter lim="800000"/>
            <a:headEnd/>
            <a:tailEnd/>
          </a:ln>
        </p:spPr>
      </p:pic>
      <p:pic>
        <p:nvPicPr>
          <p:cNvPr id="23" name="Picture 26" descr="C:\Documents and Settings\UTENTE\Impostazioni locali\Temporary Internet Files\Content.IE5\2GIFNCAZ\MC900312604[1].wmf"/>
          <p:cNvPicPr>
            <a:picLocks noChangeAspect="1" noChangeArrowheads="1"/>
          </p:cNvPicPr>
          <p:nvPr/>
        </p:nvPicPr>
        <p:blipFill>
          <a:blip r:embed="rId5" cstate="print">
            <a:duotone>
              <a:prstClr val="black"/>
              <a:srgbClr val="92D050">
                <a:tint val="45000"/>
                <a:satMod val="400000"/>
              </a:srgbClr>
            </a:duotone>
            <a:extLst>
              <a:ext uri="{28A0092B-C50C-407E-A947-70E740481C1C}">
                <a14:useLocalDpi xmlns:a14="http://schemas.microsoft.com/office/drawing/2010/main" xmlns="" val="0"/>
              </a:ext>
            </a:extLst>
          </a:blip>
          <a:srcRect/>
          <a:stretch>
            <a:fillRect/>
          </a:stretch>
        </p:blipFill>
        <p:spPr bwMode="auto">
          <a:xfrm>
            <a:off x="2502287" y="3104965"/>
            <a:ext cx="987588"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1" name="Freccia a destra 11"/>
          <p:cNvSpPr>
            <a:spLocks noChangeArrowheads="1"/>
          </p:cNvSpPr>
          <p:nvPr/>
        </p:nvSpPr>
        <p:spPr bwMode="auto">
          <a:xfrm>
            <a:off x="2679700" y="2463800"/>
            <a:ext cx="593725" cy="496888"/>
          </a:xfrm>
          <a:prstGeom prst="rightArrow">
            <a:avLst>
              <a:gd name="adj1" fmla="val 50000"/>
              <a:gd name="adj2" fmla="val 49970"/>
            </a:avLst>
          </a:prstGeom>
          <a:solidFill>
            <a:srgbClr val="92D050"/>
          </a:solidFill>
          <a:ln w="12700" algn="ctr">
            <a:solidFill>
              <a:schemeClr val="tx1"/>
            </a:solidFill>
            <a:round/>
            <a:headEnd/>
            <a:tailEnd/>
          </a:ln>
        </p:spPr>
        <p:txBody>
          <a:bodyPr>
            <a:spAutoFit/>
          </a:bodyPr>
          <a:lstStyle/>
          <a:p>
            <a:pPr eaLnBrk="0" hangingPunct="0"/>
            <a:endParaRPr lang="it-IT" altLang="it-IT"/>
          </a:p>
        </p:txBody>
      </p:sp>
      <p:sp>
        <p:nvSpPr>
          <p:cNvPr id="5132" name="Rettangolo 3"/>
          <p:cNvSpPr>
            <a:spLocks noChangeArrowheads="1"/>
          </p:cNvSpPr>
          <p:nvPr/>
        </p:nvSpPr>
        <p:spPr bwMode="auto">
          <a:xfrm>
            <a:off x="142875" y="1609725"/>
            <a:ext cx="6046788" cy="523875"/>
          </a:xfrm>
          <a:prstGeom prst="rect">
            <a:avLst/>
          </a:prstGeom>
          <a:noFill/>
          <a:ln w="9525">
            <a:noFill/>
            <a:miter lim="800000"/>
            <a:headEnd/>
            <a:tailEnd/>
          </a:ln>
        </p:spPr>
        <p:txBody>
          <a:bodyPr>
            <a:spAutoFit/>
          </a:bodyPr>
          <a:lstStyle/>
          <a:p>
            <a:pPr algn="ctr"/>
            <a:r>
              <a:rPr lang="en-US" altLang="it-IT" sz="1400">
                <a:solidFill>
                  <a:srgbClr val="1D0DED"/>
                </a:solidFill>
                <a:latin typeface="Palatino Linotype" pitchFamily="18" charset="0"/>
                <a:cs typeface="Times New Roman" pitchFamily="18" charset="0"/>
              </a:rPr>
              <a:t>By the assessment of the fabrication process, we are now able to easily obtain well ordered and defect free patterns on the optical fiber tip </a:t>
            </a:r>
          </a:p>
        </p:txBody>
      </p:sp>
      <p:sp>
        <p:nvSpPr>
          <p:cNvPr id="5133" name="Rettangolo 16"/>
          <p:cNvSpPr>
            <a:spLocks noChangeArrowheads="1"/>
          </p:cNvSpPr>
          <p:nvPr/>
        </p:nvSpPr>
        <p:spPr bwMode="auto">
          <a:xfrm rot="5400000">
            <a:off x="5733256" y="4858544"/>
            <a:ext cx="760413" cy="339725"/>
          </a:xfrm>
          <a:prstGeom prst="rect">
            <a:avLst/>
          </a:prstGeom>
          <a:noFill/>
          <a:ln w="9525">
            <a:noFill/>
            <a:miter lim="800000"/>
            <a:headEnd/>
            <a:tailEnd/>
          </a:ln>
        </p:spPr>
        <p:txBody>
          <a:bodyPr wrap="none">
            <a:spAutoFit/>
          </a:bodyPr>
          <a:lstStyle/>
          <a:p>
            <a:r>
              <a:rPr lang="en-US" altLang="it-IT">
                <a:solidFill>
                  <a:srgbClr val="1D0DED"/>
                </a:solidFill>
                <a:latin typeface="Palatino Linotype" pitchFamily="18" charset="0"/>
                <a:cs typeface="Times New Roman" pitchFamily="18" charset="0"/>
              </a:rPr>
              <a:t>30 µm</a:t>
            </a:r>
            <a:endParaRPr lang="it-IT" altLang="it-IT"/>
          </a:p>
        </p:txBody>
      </p:sp>
      <p:cxnSp>
        <p:nvCxnSpPr>
          <p:cNvPr id="5134" name="Connettore 1 25"/>
          <p:cNvCxnSpPr>
            <a:cxnSpLocks noChangeShapeType="1"/>
          </p:cNvCxnSpPr>
          <p:nvPr/>
        </p:nvCxnSpPr>
        <p:spPr bwMode="auto">
          <a:xfrm>
            <a:off x="5922963" y="4329113"/>
            <a:ext cx="0" cy="1476375"/>
          </a:xfrm>
          <a:prstGeom prst="line">
            <a:avLst/>
          </a:prstGeom>
          <a:noFill/>
          <a:ln w="25400" algn="ctr">
            <a:solidFill>
              <a:srgbClr val="0033CC"/>
            </a:solidFill>
            <a:round/>
            <a:headEnd/>
            <a:tailEnd/>
          </a:ln>
        </p:spPr>
      </p:cxnSp>
      <p:sp>
        <p:nvSpPr>
          <p:cNvPr id="5135" name="Freccia a destra 11"/>
          <p:cNvSpPr>
            <a:spLocks noChangeArrowheads="1"/>
          </p:cNvSpPr>
          <p:nvPr/>
        </p:nvSpPr>
        <p:spPr bwMode="auto">
          <a:xfrm>
            <a:off x="6391275" y="3897313"/>
            <a:ext cx="593725" cy="496887"/>
          </a:xfrm>
          <a:prstGeom prst="rightArrow">
            <a:avLst>
              <a:gd name="adj1" fmla="val 50000"/>
              <a:gd name="adj2" fmla="val 49970"/>
            </a:avLst>
          </a:prstGeom>
          <a:solidFill>
            <a:srgbClr val="92D050"/>
          </a:solidFill>
          <a:ln w="12700" algn="ctr">
            <a:solidFill>
              <a:schemeClr val="tx1"/>
            </a:solidFill>
            <a:round/>
            <a:headEnd/>
            <a:tailEnd/>
          </a:ln>
        </p:spPr>
        <p:txBody>
          <a:bodyPr>
            <a:spAutoFit/>
          </a:bodyPr>
          <a:lstStyle/>
          <a:p>
            <a:pPr eaLnBrk="0" hangingPunct="0"/>
            <a:endParaRPr lang="it-IT" altLang="it-IT"/>
          </a:p>
        </p:txBody>
      </p:sp>
      <p:sp>
        <p:nvSpPr>
          <p:cNvPr id="19" name="CasellaDiTesto 93"/>
          <p:cNvSpPr txBox="1">
            <a:spLocks noChangeArrowheads="1"/>
          </p:cNvSpPr>
          <p:nvPr/>
        </p:nvSpPr>
        <p:spPr bwMode="auto">
          <a:xfrm>
            <a:off x="6948488" y="2869542"/>
            <a:ext cx="21605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500">
                <a:solidFill>
                  <a:schemeClr val="tx1"/>
                </a:solidFill>
                <a:latin typeface="Times New Roman" pitchFamily="18" charset="0"/>
              </a:defRPr>
            </a:lvl1pPr>
            <a:lvl2pPr marL="742950" indent="-285750" eaLnBrk="0" hangingPunct="0">
              <a:defRPr sz="3500">
                <a:solidFill>
                  <a:schemeClr val="tx1"/>
                </a:solidFill>
                <a:latin typeface="Times New Roman" pitchFamily="18" charset="0"/>
              </a:defRPr>
            </a:lvl2pPr>
            <a:lvl3pPr marL="1143000" indent="-228600" eaLnBrk="0" hangingPunct="0">
              <a:defRPr sz="3500">
                <a:solidFill>
                  <a:schemeClr val="tx1"/>
                </a:solidFill>
                <a:latin typeface="Times New Roman" pitchFamily="18" charset="0"/>
              </a:defRPr>
            </a:lvl3pPr>
            <a:lvl4pPr marL="1600200" indent="-228600" eaLnBrk="0" hangingPunct="0">
              <a:defRPr sz="3500">
                <a:solidFill>
                  <a:schemeClr val="tx1"/>
                </a:solidFill>
                <a:latin typeface="Times New Roman" pitchFamily="18" charset="0"/>
              </a:defRPr>
            </a:lvl4pPr>
            <a:lvl5pPr marL="2057400" indent="-228600" eaLnBrk="0" hangingPunct="0">
              <a:defRPr sz="3500">
                <a:solidFill>
                  <a:schemeClr val="tx1"/>
                </a:solidFill>
                <a:latin typeface="Times New Roman" pitchFamily="18" charset="0"/>
              </a:defRPr>
            </a:lvl5pPr>
            <a:lvl6pPr marL="2514600" indent="-228600" eaLnBrk="0" fontAlgn="base" hangingPunct="0">
              <a:spcBef>
                <a:spcPct val="0"/>
              </a:spcBef>
              <a:spcAft>
                <a:spcPct val="0"/>
              </a:spcAft>
              <a:defRPr sz="3500">
                <a:solidFill>
                  <a:schemeClr val="tx1"/>
                </a:solidFill>
                <a:latin typeface="Times New Roman" pitchFamily="18" charset="0"/>
              </a:defRPr>
            </a:lvl6pPr>
            <a:lvl7pPr marL="2971800" indent="-228600" eaLnBrk="0" fontAlgn="base" hangingPunct="0">
              <a:spcBef>
                <a:spcPct val="0"/>
              </a:spcBef>
              <a:spcAft>
                <a:spcPct val="0"/>
              </a:spcAft>
              <a:defRPr sz="3500">
                <a:solidFill>
                  <a:schemeClr val="tx1"/>
                </a:solidFill>
                <a:latin typeface="Times New Roman" pitchFamily="18" charset="0"/>
              </a:defRPr>
            </a:lvl7pPr>
            <a:lvl8pPr marL="3429000" indent="-228600" eaLnBrk="0" fontAlgn="base" hangingPunct="0">
              <a:spcBef>
                <a:spcPct val="0"/>
              </a:spcBef>
              <a:spcAft>
                <a:spcPct val="0"/>
              </a:spcAft>
              <a:defRPr sz="3500">
                <a:solidFill>
                  <a:schemeClr val="tx1"/>
                </a:solidFill>
                <a:latin typeface="Times New Roman" pitchFamily="18" charset="0"/>
              </a:defRPr>
            </a:lvl8pPr>
            <a:lvl9pPr marL="3886200" indent="-228600" eaLnBrk="0" fontAlgn="base" hangingPunct="0">
              <a:spcBef>
                <a:spcPct val="0"/>
              </a:spcBef>
              <a:spcAft>
                <a:spcPct val="0"/>
              </a:spcAft>
              <a:defRPr sz="3500">
                <a:solidFill>
                  <a:schemeClr val="tx1"/>
                </a:solidFill>
                <a:latin typeface="Times New Roman" pitchFamily="18" charset="0"/>
              </a:defRPr>
            </a:lvl9pPr>
          </a:lstStyle>
          <a:p>
            <a:pPr algn="ctr" eaLnBrk="1" fontAlgn="auto" hangingPunct="1">
              <a:spcBef>
                <a:spcPts val="0"/>
              </a:spcBef>
              <a:spcAft>
                <a:spcPts val="0"/>
              </a:spcAft>
              <a:defRPr/>
            </a:pPr>
            <a:r>
              <a:rPr lang="en-US" sz="1400" b="0" kern="0" dirty="0" smtClean="0">
                <a:solidFill>
                  <a:srgbClr val="C00000"/>
                </a:solidFill>
                <a:latin typeface="Palatino Linotype" panose="02040502050505030304" pitchFamily="18" charset="0"/>
                <a:cs typeface="+mn-cs"/>
              </a:rPr>
              <a:t>First repeatable and functional prototypes</a:t>
            </a:r>
            <a:endParaRPr lang="en-US" sz="1400" b="0" kern="0" dirty="0">
              <a:solidFill>
                <a:srgbClr val="C00000"/>
              </a:solidFill>
              <a:latin typeface="Palatino Linotype" panose="02040502050505030304" pitchFamily="18" charset="0"/>
              <a:cs typeface="+mn-cs"/>
            </a:endParaRPr>
          </a:p>
        </p:txBody>
      </p:sp>
      <p:pic>
        <p:nvPicPr>
          <p:cNvPr id="5139" name="Picture 3" descr="http://gestioneistituti.cnr.it/istitutimanage/?LO=01000000d9c8b7a60400000006000000a6350100aa640345000000000100000000000000000000000000000000000000000000000000000000000000000000000000000000000000"/>
          <p:cNvPicPr>
            <a:picLocks noChangeAspect="1" noChangeArrowheads="1"/>
          </p:cNvPicPr>
          <p:nvPr/>
        </p:nvPicPr>
        <p:blipFill>
          <a:blip r:embed="rId6" cstate="print"/>
          <a:srcRect/>
          <a:stretch>
            <a:fillRect/>
          </a:stretch>
        </p:blipFill>
        <p:spPr bwMode="auto">
          <a:xfrm>
            <a:off x="8159750" y="1268413"/>
            <a:ext cx="792163" cy="784225"/>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2" cstate="print"/>
          <a:srcRect/>
          <a:stretch>
            <a:fillRect/>
          </a:stretch>
        </p:blipFill>
        <p:spPr bwMode="auto">
          <a:xfrm>
            <a:off x="7151688" y="2045804"/>
            <a:ext cx="2020887" cy="1528762"/>
          </a:xfrm>
          <a:prstGeom prst="rect">
            <a:avLst/>
          </a:prstGeom>
          <a:noFill/>
          <a:ln w="9525">
            <a:noFill/>
            <a:miter lim="800000"/>
            <a:headEnd/>
            <a:tailEnd/>
          </a:ln>
        </p:spPr>
      </p:pic>
      <p:pic>
        <p:nvPicPr>
          <p:cNvPr id="6148" name="Picture 230"/>
          <p:cNvPicPr>
            <a:picLocks noChangeArrowheads="1"/>
          </p:cNvPicPr>
          <p:nvPr/>
        </p:nvPicPr>
        <p:blipFill>
          <a:blip r:embed="rId3" cstate="print"/>
          <a:srcRect/>
          <a:stretch>
            <a:fillRect/>
          </a:stretch>
        </p:blipFill>
        <p:spPr bwMode="auto">
          <a:xfrm>
            <a:off x="5365750" y="2960204"/>
            <a:ext cx="1970088" cy="1404937"/>
          </a:xfrm>
          <a:prstGeom prst="rect">
            <a:avLst/>
          </a:prstGeom>
          <a:noFill/>
          <a:ln w="9525">
            <a:noFill/>
            <a:miter lim="800000"/>
            <a:headEnd/>
            <a:tailEnd/>
          </a:ln>
          <a:effectLst/>
        </p:spPr>
      </p:pic>
      <p:sp>
        <p:nvSpPr>
          <p:cNvPr id="6149" name="Rectangle 33"/>
          <p:cNvSpPr>
            <a:spLocks noChangeArrowheads="1"/>
          </p:cNvSpPr>
          <p:nvPr/>
        </p:nvSpPr>
        <p:spPr bwMode="auto">
          <a:xfrm>
            <a:off x="-7938" y="-22225"/>
            <a:ext cx="9144001" cy="0"/>
          </a:xfrm>
          <a:prstGeom prst="rect">
            <a:avLst/>
          </a:prstGeom>
          <a:noFill/>
          <a:ln w="12700" algn="ctr">
            <a:noFill/>
            <a:miter lim="800000"/>
            <a:headEnd/>
            <a:tailEnd/>
          </a:ln>
          <a:effectLst/>
        </p:spPr>
        <p:txBody>
          <a:bodyPr wrap="none" anchor="ctr">
            <a:spAutoFit/>
          </a:bodyPr>
          <a:lstStyle/>
          <a:p>
            <a:pPr eaLnBrk="0" hangingPunct="0"/>
            <a:endParaRPr lang="it-IT" altLang="it-IT"/>
          </a:p>
        </p:txBody>
      </p:sp>
      <p:pic>
        <p:nvPicPr>
          <p:cNvPr id="6150" name="Picture 2"/>
          <p:cNvPicPr>
            <a:picLocks noChangeAspect="1"/>
          </p:cNvPicPr>
          <p:nvPr/>
        </p:nvPicPr>
        <p:blipFill>
          <a:blip r:embed="rId4" cstate="print"/>
          <a:srcRect l="35420" t="13608" r="27599" b="11803"/>
          <a:stretch>
            <a:fillRect/>
          </a:stretch>
        </p:blipFill>
        <p:spPr bwMode="auto">
          <a:xfrm>
            <a:off x="5535613" y="1809266"/>
            <a:ext cx="1243012" cy="1193800"/>
          </a:xfrm>
          <a:prstGeom prst="rect">
            <a:avLst/>
          </a:prstGeom>
          <a:noFill/>
          <a:ln w="9525">
            <a:noFill/>
            <a:miter lim="800000"/>
            <a:headEnd/>
            <a:tailEnd/>
          </a:ln>
        </p:spPr>
      </p:pic>
      <p:pic>
        <p:nvPicPr>
          <p:cNvPr id="6151" name="Picture 2" descr="S4_001"/>
          <p:cNvPicPr>
            <a:picLocks noChangeAspect="1"/>
          </p:cNvPicPr>
          <p:nvPr/>
        </p:nvPicPr>
        <p:blipFill>
          <a:blip r:embed="rId5" cstate="print"/>
          <a:srcRect/>
          <a:stretch>
            <a:fillRect/>
          </a:stretch>
        </p:blipFill>
        <p:spPr bwMode="auto">
          <a:xfrm>
            <a:off x="3771900" y="2144229"/>
            <a:ext cx="1557338" cy="1428750"/>
          </a:xfrm>
          <a:prstGeom prst="rect">
            <a:avLst/>
          </a:prstGeom>
          <a:noFill/>
          <a:ln w="9525">
            <a:noFill/>
            <a:miter lim="800000"/>
            <a:headEnd/>
            <a:tailEnd/>
          </a:ln>
        </p:spPr>
      </p:pic>
      <p:sp>
        <p:nvSpPr>
          <p:cNvPr id="6152" name="Rettangolo 54"/>
          <p:cNvSpPr>
            <a:spLocks noChangeAspect="1"/>
          </p:cNvSpPr>
          <p:nvPr/>
        </p:nvSpPr>
        <p:spPr bwMode="auto">
          <a:xfrm>
            <a:off x="4546600" y="2612541"/>
            <a:ext cx="98425" cy="100013"/>
          </a:xfrm>
          <a:prstGeom prst="rect">
            <a:avLst/>
          </a:prstGeom>
          <a:noFill/>
          <a:ln w="19050">
            <a:solidFill>
              <a:srgbClr val="FF0000"/>
            </a:solidFill>
            <a:miter lim="800000"/>
            <a:headEnd/>
            <a:tailEnd/>
          </a:ln>
        </p:spPr>
        <p:txBody>
          <a:bodyPr anchor="ctr"/>
          <a:lstStyle/>
          <a:p>
            <a:pPr eaLnBrk="0" hangingPunct="0"/>
            <a:endParaRPr lang="it-IT" altLang="it-IT"/>
          </a:p>
        </p:txBody>
      </p:sp>
      <p:sp>
        <p:nvSpPr>
          <p:cNvPr id="6153" name="Connettore 1 51"/>
          <p:cNvSpPr>
            <a:spLocks noChangeShapeType="1"/>
          </p:cNvSpPr>
          <p:nvPr/>
        </p:nvSpPr>
        <p:spPr bwMode="auto">
          <a:xfrm flipH="1" flipV="1">
            <a:off x="6116638" y="2407754"/>
            <a:ext cx="269875" cy="41275"/>
          </a:xfrm>
          <a:prstGeom prst="line">
            <a:avLst/>
          </a:prstGeom>
          <a:noFill/>
          <a:ln w="19050">
            <a:solidFill>
              <a:srgbClr val="5A8B25"/>
            </a:solidFill>
            <a:round/>
            <a:headEnd/>
            <a:tailEnd/>
          </a:ln>
        </p:spPr>
        <p:txBody>
          <a:bodyPr/>
          <a:lstStyle/>
          <a:p>
            <a:endParaRPr lang="it-IT"/>
          </a:p>
        </p:txBody>
      </p:sp>
      <p:cxnSp>
        <p:nvCxnSpPr>
          <p:cNvPr id="6154" name="Connettore 2 53"/>
          <p:cNvCxnSpPr>
            <a:cxnSpLocks noChangeShapeType="1"/>
            <a:stCxn id="6153" idx="0"/>
          </p:cNvCxnSpPr>
          <p:nvPr/>
        </p:nvCxnSpPr>
        <p:spPr bwMode="auto">
          <a:xfrm flipH="1">
            <a:off x="6116638" y="2449029"/>
            <a:ext cx="269875" cy="1123950"/>
          </a:xfrm>
          <a:prstGeom prst="straightConnector1">
            <a:avLst/>
          </a:prstGeom>
          <a:noFill/>
          <a:ln w="9525">
            <a:solidFill>
              <a:srgbClr val="5A8B25"/>
            </a:solidFill>
            <a:round/>
            <a:headEnd/>
            <a:tailEnd type="triangle" w="med" len="med"/>
          </a:ln>
        </p:spPr>
      </p:cxnSp>
      <p:cxnSp>
        <p:nvCxnSpPr>
          <p:cNvPr id="6155" name="Connettore 2 55"/>
          <p:cNvCxnSpPr>
            <a:cxnSpLocks noChangeAspect="1" noChangeShapeType="1"/>
            <a:stCxn id="6152" idx="2"/>
          </p:cNvCxnSpPr>
          <p:nvPr/>
        </p:nvCxnSpPr>
        <p:spPr bwMode="auto">
          <a:xfrm flipV="1">
            <a:off x="4595813" y="2406166"/>
            <a:ext cx="939800" cy="306388"/>
          </a:xfrm>
          <a:prstGeom prst="straightConnector1">
            <a:avLst/>
          </a:prstGeom>
          <a:noFill/>
          <a:ln w="19050">
            <a:solidFill>
              <a:srgbClr val="FF0000"/>
            </a:solidFill>
            <a:round/>
            <a:headEnd/>
            <a:tailEnd type="triangle" w="med" len="med"/>
          </a:ln>
        </p:spPr>
      </p:cxnSp>
      <p:sp>
        <p:nvSpPr>
          <p:cNvPr id="6156" name="Casella di testo 2"/>
          <p:cNvSpPr txBox="1">
            <a:spLocks noChangeAspect="1" noChangeArrowheads="1"/>
          </p:cNvSpPr>
          <p:nvPr/>
        </p:nvSpPr>
        <p:spPr bwMode="auto">
          <a:xfrm>
            <a:off x="6051550" y="2218841"/>
            <a:ext cx="515938" cy="236538"/>
          </a:xfrm>
          <a:prstGeom prst="rect">
            <a:avLst/>
          </a:prstGeom>
          <a:noFill/>
          <a:ln w="9525">
            <a:noFill/>
            <a:miter lim="800000"/>
            <a:headEnd/>
            <a:tailEnd/>
          </a:ln>
        </p:spPr>
        <p:txBody>
          <a:bodyPr>
            <a:spAutoFit/>
          </a:bodyPr>
          <a:lstStyle/>
          <a:p>
            <a:pPr eaLnBrk="0" hangingPunct="0"/>
            <a:r>
              <a:rPr lang="it-IT" altLang="ja-JP" sz="1000">
                <a:latin typeface="Times New Roman" pitchFamily="18" charset="0"/>
                <a:ea typeface="MS Mincho" pitchFamily="49" charset="-128"/>
                <a:cs typeface="Times New Roman" pitchFamily="18" charset="0"/>
              </a:rPr>
              <a:t>S</a:t>
            </a:r>
            <a:endParaRPr lang="it-IT" altLang="ja-JP">
              <a:ea typeface="MS Mincho" pitchFamily="49" charset="-128"/>
              <a:cs typeface="Times New Roman" pitchFamily="18" charset="0"/>
            </a:endParaRPr>
          </a:p>
        </p:txBody>
      </p:sp>
      <p:sp>
        <p:nvSpPr>
          <p:cNvPr id="6157" name="CasellaDiTesto 22"/>
          <p:cNvSpPr txBox="1">
            <a:spLocks noChangeArrowheads="1"/>
          </p:cNvSpPr>
          <p:nvPr/>
        </p:nvSpPr>
        <p:spPr bwMode="auto">
          <a:xfrm>
            <a:off x="100013" y="5062538"/>
            <a:ext cx="3816350" cy="1738938"/>
          </a:xfrm>
          <a:prstGeom prst="rect">
            <a:avLst/>
          </a:prstGeom>
          <a:solidFill>
            <a:schemeClr val="bg1"/>
          </a:solidFill>
          <a:ln w="31750">
            <a:solidFill>
              <a:srgbClr val="FF0000"/>
            </a:solidFill>
            <a:miter lim="800000"/>
            <a:headEnd/>
            <a:tailEnd/>
          </a:ln>
        </p:spPr>
        <p:txBody>
          <a:bodyPr>
            <a:spAutoFit/>
          </a:bodyPr>
          <a:lstStyle/>
          <a:p>
            <a:pPr algn="ctr">
              <a:spcBef>
                <a:spcPts val="600"/>
              </a:spcBef>
            </a:pPr>
            <a:r>
              <a:rPr lang="en-US" altLang="it-IT" sz="1200" dirty="0" smtClean="0">
                <a:solidFill>
                  <a:srgbClr val="C00000"/>
                </a:solidFill>
                <a:latin typeface="Palatino Linotype" pitchFamily="18" charset="0"/>
                <a:cs typeface="Times New Roman" pitchFamily="18" charset="0"/>
              </a:rPr>
              <a:t>Flow </a:t>
            </a:r>
            <a:r>
              <a:rPr lang="en-US" altLang="it-IT" sz="1200" dirty="0">
                <a:solidFill>
                  <a:srgbClr val="C00000"/>
                </a:solidFill>
                <a:latin typeface="Palatino Linotype" pitchFamily="18" charset="0"/>
                <a:cs typeface="Times New Roman" pitchFamily="18" charset="0"/>
              </a:rPr>
              <a:t>rate 300L/h – gold thickness 33nm) </a:t>
            </a:r>
            <a:endParaRPr lang="en-US" altLang="it-IT" sz="1200" dirty="0" smtClean="0">
              <a:solidFill>
                <a:srgbClr val="C00000"/>
              </a:solidFill>
              <a:latin typeface="Palatino Linotype" pitchFamily="18" charset="0"/>
              <a:cs typeface="Times New Roman" pitchFamily="18" charset="0"/>
            </a:endParaRPr>
          </a:p>
          <a:p>
            <a:pPr algn="ctr">
              <a:spcBef>
                <a:spcPts val="600"/>
              </a:spcBef>
            </a:pPr>
            <a:r>
              <a:rPr lang="en-US" altLang="it-IT" sz="1400" dirty="0" smtClean="0">
                <a:solidFill>
                  <a:srgbClr val="C00000"/>
                </a:solidFill>
                <a:latin typeface="Palatino Linotype" pitchFamily="18" charset="0"/>
                <a:cs typeface="Times New Roman" pitchFamily="18" charset="0"/>
              </a:rPr>
              <a:t>Average </a:t>
            </a:r>
            <a:r>
              <a:rPr lang="en-US" altLang="it-IT" sz="1400" dirty="0">
                <a:solidFill>
                  <a:srgbClr val="C00000"/>
                </a:solidFill>
                <a:latin typeface="Palatino Linotype" pitchFamily="18" charset="0"/>
                <a:cs typeface="Times New Roman" pitchFamily="18" charset="0"/>
              </a:rPr>
              <a:t>values </a:t>
            </a:r>
            <a:r>
              <a:rPr lang="en-US" altLang="it-IT" sz="1400" dirty="0" smtClean="0">
                <a:solidFill>
                  <a:srgbClr val="C00000"/>
                </a:solidFill>
                <a:latin typeface="Palatino Linotype" pitchFamily="18" charset="0"/>
                <a:cs typeface="Times New Roman" pitchFamily="18" charset="0"/>
              </a:rPr>
              <a:t>(Relative standard deviation) </a:t>
            </a:r>
            <a:endParaRPr lang="en-US" altLang="it-IT" sz="1400" dirty="0">
              <a:solidFill>
                <a:srgbClr val="C00000"/>
              </a:solidFill>
              <a:latin typeface="Palatino Linotype" pitchFamily="18" charset="0"/>
              <a:cs typeface="Times New Roman" pitchFamily="18" charset="0"/>
            </a:endParaRPr>
          </a:p>
          <a:p>
            <a:pPr>
              <a:spcBef>
                <a:spcPts val="600"/>
              </a:spcBef>
            </a:pPr>
            <a:r>
              <a:rPr lang="en-US" altLang="it-IT" sz="1400" dirty="0" smtClean="0">
                <a:latin typeface="Palatino Linotype" pitchFamily="18" charset="0"/>
                <a:cs typeface="Times New Roman" pitchFamily="18" charset="0"/>
              </a:rPr>
              <a:t>Holes Diameter </a:t>
            </a:r>
            <a:r>
              <a:rPr lang="en-US" altLang="it-IT" sz="1400" dirty="0">
                <a:latin typeface="Palatino Linotype" pitchFamily="18" charset="0"/>
                <a:cs typeface="Times New Roman" pitchFamily="18" charset="0"/>
              </a:rPr>
              <a:t>= 0.95 µm </a:t>
            </a:r>
            <a:r>
              <a:rPr lang="en-US" altLang="it-IT" sz="1400" dirty="0" smtClean="0">
                <a:latin typeface="Palatino Linotype" pitchFamily="18" charset="0"/>
                <a:cs typeface="Times New Roman" pitchFamily="18" charset="0"/>
              </a:rPr>
              <a:t>( 3.2%)</a:t>
            </a:r>
            <a:endParaRPr lang="en-US" altLang="it-IT" sz="1400" dirty="0">
              <a:latin typeface="Palatino Linotype" pitchFamily="18" charset="0"/>
              <a:cs typeface="Times New Roman" pitchFamily="18" charset="0"/>
            </a:endParaRPr>
          </a:p>
          <a:p>
            <a:pPr>
              <a:spcBef>
                <a:spcPts val="600"/>
              </a:spcBef>
            </a:pPr>
            <a:r>
              <a:rPr lang="it-IT" altLang="it-IT" sz="1400" dirty="0" err="1">
                <a:latin typeface="Palatino Linotype" pitchFamily="18" charset="0"/>
                <a:cs typeface="Times New Roman" pitchFamily="18" charset="0"/>
              </a:rPr>
              <a:t>Pitch</a:t>
            </a:r>
            <a:r>
              <a:rPr lang="it-IT" altLang="it-IT" sz="1400" dirty="0">
                <a:latin typeface="Palatino Linotype" pitchFamily="18" charset="0"/>
                <a:cs typeface="Times New Roman" pitchFamily="18" charset="0"/>
              </a:rPr>
              <a:t> = 2.67 </a:t>
            </a:r>
            <a:r>
              <a:rPr lang="it-IT" altLang="it-IT" sz="1400" dirty="0" err="1">
                <a:latin typeface="Palatino Linotype" pitchFamily="18" charset="0"/>
                <a:cs typeface="Times New Roman" pitchFamily="18" charset="0"/>
              </a:rPr>
              <a:t>µm</a:t>
            </a:r>
            <a:r>
              <a:rPr lang="it-IT" altLang="it-IT" sz="1400" dirty="0">
                <a:latin typeface="Palatino Linotype" pitchFamily="18" charset="0"/>
                <a:cs typeface="Times New Roman" pitchFamily="18" charset="0"/>
              </a:rPr>
              <a:t> </a:t>
            </a:r>
            <a:r>
              <a:rPr lang="it-IT" altLang="it-IT" sz="1400" dirty="0" smtClean="0">
                <a:latin typeface="Palatino Linotype" pitchFamily="18" charset="0"/>
                <a:cs typeface="Times New Roman" pitchFamily="18" charset="0"/>
              </a:rPr>
              <a:t>(1.3%</a:t>
            </a:r>
            <a:r>
              <a:rPr lang="en-US" altLang="it-IT" sz="1400" dirty="0" smtClean="0">
                <a:latin typeface="Palatino Linotype" pitchFamily="18" charset="0"/>
                <a:cs typeface="Times New Roman" pitchFamily="18" charset="0"/>
              </a:rPr>
              <a:t>)</a:t>
            </a:r>
            <a:endParaRPr lang="it-IT" altLang="it-IT" sz="1400" baseline="30000" dirty="0">
              <a:latin typeface="Palatino Linotype" pitchFamily="18" charset="0"/>
              <a:cs typeface="Times New Roman" pitchFamily="18" charset="0"/>
            </a:endParaRPr>
          </a:p>
          <a:p>
            <a:pPr>
              <a:spcBef>
                <a:spcPts val="600"/>
              </a:spcBef>
            </a:pPr>
            <a:r>
              <a:rPr lang="en-US" altLang="it-IT" sz="1400" dirty="0">
                <a:latin typeface="Palatino Linotype" pitchFamily="18" charset="0"/>
                <a:cs typeface="Times New Roman" pitchFamily="18" charset="0"/>
              </a:rPr>
              <a:t>Hole depth </a:t>
            </a:r>
            <a:r>
              <a:rPr lang="it-IT" altLang="it-IT" sz="1400" dirty="0">
                <a:latin typeface="Palatino Linotype" pitchFamily="18" charset="0"/>
                <a:cs typeface="Times New Roman" pitchFamily="18" charset="0"/>
              </a:rPr>
              <a:t>= 1.78 </a:t>
            </a:r>
            <a:r>
              <a:rPr lang="it-IT" altLang="it-IT" sz="1400" dirty="0" err="1">
                <a:latin typeface="Palatino Linotype" pitchFamily="18" charset="0"/>
                <a:cs typeface="Times New Roman" pitchFamily="18" charset="0"/>
              </a:rPr>
              <a:t>µm</a:t>
            </a:r>
            <a:r>
              <a:rPr lang="it-IT" altLang="it-IT" sz="1400" dirty="0">
                <a:latin typeface="Palatino Linotype" pitchFamily="18" charset="0"/>
                <a:cs typeface="Times New Roman" pitchFamily="18" charset="0"/>
              </a:rPr>
              <a:t> </a:t>
            </a:r>
            <a:r>
              <a:rPr lang="it-IT" altLang="it-IT" sz="1400" dirty="0" smtClean="0">
                <a:latin typeface="Palatino Linotype" pitchFamily="18" charset="0"/>
                <a:cs typeface="Times New Roman" pitchFamily="18" charset="0"/>
              </a:rPr>
              <a:t>(3.5%</a:t>
            </a:r>
            <a:r>
              <a:rPr lang="en-US" altLang="it-IT" sz="1400" dirty="0" smtClean="0">
                <a:latin typeface="Palatino Linotype" pitchFamily="18" charset="0"/>
                <a:cs typeface="Times New Roman" pitchFamily="18" charset="0"/>
              </a:rPr>
              <a:t>)</a:t>
            </a:r>
            <a:endParaRPr lang="it-IT" altLang="it-IT" sz="1400" baseline="30000" dirty="0">
              <a:latin typeface="Palatino Linotype" pitchFamily="18" charset="0"/>
              <a:cs typeface="Times New Roman" pitchFamily="18" charset="0"/>
            </a:endParaRPr>
          </a:p>
          <a:p>
            <a:pPr>
              <a:spcBef>
                <a:spcPts val="600"/>
              </a:spcBef>
            </a:pPr>
            <a:r>
              <a:rPr lang="en-US" altLang="it-IT" sz="1400" dirty="0">
                <a:latin typeface="Palatino Linotype" pitchFamily="18" charset="0"/>
                <a:cs typeface="Times New Roman" pitchFamily="18" charset="0"/>
              </a:rPr>
              <a:t>Structure height </a:t>
            </a:r>
            <a:r>
              <a:rPr lang="it-IT" altLang="it-IT" sz="1400" dirty="0">
                <a:latin typeface="Palatino Linotype" pitchFamily="18" charset="0"/>
                <a:cs typeface="Times New Roman" pitchFamily="18" charset="0"/>
              </a:rPr>
              <a:t>= 2.5 </a:t>
            </a:r>
            <a:r>
              <a:rPr lang="it-IT" altLang="it-IT" sz="1400" dirty="0" err="1">
                <a:latin typeface="Palatino Linotype" pitchFamily="18" charset="0"/>
                <a:cs typeface="Times New Roman" pitchFamily="18" charset="0"/>
              </a:rPr>
              <a:t>µm</a:t>
            </a:r>
            <a:r>
              <a:rPr lang="it-IT" altLang="it-IT" sz="1400" dirty="0">
                <a:latin typeface="Palatino Linotype" pitchFamily="18" charset="0"/>
                <a:cs typeface="Times New Roman" pitchFamily="18" charset="0"/>
              </a:rPr>
              <a:t> </a:t>
            </a:r>
            <a:r>
              <a:rPr lang="it-IT" altLang="it-IT" sz="1400" dirty="0" smtClean="0">
                <a:latin typeface="Palatino Linotype" pitchFamily="18" charset="0"/>
                <a:cs typeface="Times New Roman" pitchFamily="18" charset="0"/>
              </a:rPr>
              <a:t>(2.3%</a:t>
            </a:r>
            <a:r>
              <a:rPr lang="en-US" altLang="it-IT" sz="1400" dirty="0" smtClean="0">
                <a:latin typeface="Palatino Linotype" pitchFamily="18" charset="0"/>
                <a:cs typeface="Times New Roman" pitchFamily="18" charset="0"/>
              </a:rPr>
              <a:t>)</a:t>
            </a:r>
            <a:endParaRPr lang="en-US" altLang="it-IT" sz="1400" baseline="30000" dirty="0">
              <a:latin typeface="Palatino Linotype" pitchFamily="18" charset="0"/>
              <a:cs typeface="Times New Roman" pitchFamily="18" charset="0"/>
            </a:endParaRPr>
          </a:p>
        </p:txBody>
      </p:sp>
      <p:sp>
        <p:nvSpPr>
          <p:cNvPr id="6158" name="Rettangolo 39"/>
          <p:cNvSpPr>
            <a:spLocks noChangeArrowheads="1"/>
          </p:cNvSpPr>
          <p:nvPr/>
        </p:nvSpPr>
        <p:spPr bwMode="auto">
          <a:xfrm>
            <a:off x="3663950" y="3636479"/>
            <a:ext cx="1903413" cy="584200"/>
          </a:xfrm>
          <a:prstGeom prst="rect">
            <a:avLst/>
          </a:prstGeom>
          <a:noFill/>
          <a:ln w="9525">
            <a:noFill/>
            <a:miter lim="800000"/>
            <a:headEnd/>
            <a:tailEnd/>
          </a:ln>
        </p:spPr>
        <p:txBody>
          <a:bodyPr>
            <a:spAutoFit/>
          </a:bodyPr>
          <a:lstStyle/>
          <a:p>
            <a:pPr algn="ctr"/>
            <a:r>
              <a:rPr lang="en-US" altLang="it-IT">
                <a:solidFill>
                  <a:srgbClr val="333399"/>
                </a:solidFill>
                <a:latin typeface="Palatino Linotype" pitchFamily="18" charset="0"/>
                <a:cs typeface="Times New Roman" pitchFamily="18" charset="0"/>
              </a:rPr>
              <a:t>Half removing </a:t>
            </a:r>
          </a:p>
          <a:p>
            <a:pPr algn="ctr"/>
            <a:r>
              <a:rPr lang="it-IT" altLang="it-IT">
                <a:solidFill>
                  <a:srgbClr val="333399"/>
                </a:solidFill>
                <a:latin typeface="Palatino Linotype" pitchFamily="18" charset="0"/>
                <a:cs typeface="Times New Roman" pitchFamily="18" charset="0"/>
              </a:rPr>
              <a:t>via laser </a:t>
            </a:r>
            <a:endParaRPr lang="en-GB" altLang="it-IT">
              <a:solidFill>
                <a:srgbClr val="333399"/>
              </a:solidFill>
              <a:latin typeface="Palatino Linotype" pitchFamily="18" charset="0"/>
              <a:cs typeface="Times New Roman" pitchFamily="18" charset="0"/>
            </a:endParaRPr>
          </a:p>
        </p:txBody>
      </p:sp>
      <p:sp>
        <p:nvSpPr>
          <p:cNvPr id="6159" name="Text Box 4"/>
          <p:cNvSpPr txBox="1">
            <a:spLocks noChangeArrowheads="1"/>
          </p:cNvSpPr>
          <p:nvPr/>
        </p:nvSpPr>
        <p:spPr bwMode="auto">
          <a:xfrm>
            <a:off x="-7938" y="1049338"/>
            <a:ext cx="9144001" cy="430887"/>
          </a:xfrm>
          <a:prstGeom prst="rect">
            <a:avLst/>
          </a:prstGeom>
          <a:noFill/>
          <a:ln w="9525">
            <a:noFill/>
            <a:miter lim="800000"/>
            <a:headEnd/>
            <a:tailEnd/>
          </a:ln>
        </p:spPr>
        <p:txBody>
          <a:bodyPr>
            <a:spAutoFit/>
          </a:bodyPr>
          <a:lstStyle/>
          <a:p>
            <a:pPr algn="ctr" eaLnBrk="0" hangingPunct="0"/>
            <a:r>
              <a:rPr lang="en-US" altLang="it-IT" sz="2200" cap="all" dirty="0">
                <a:solidFill>
                  <a:srgbClr val="FF0000"/>
                </a:solidFill>
                <a:latin typeface="Palatino Linotype" pitchFamily="18" charset="0"/>
                <a:cs typeface="Times New Roman" pitchFamily="18" charset="0"/>
              </a:rPr>
              <a:t>Morphological Characterization</a:t>
            </a:r>
          </a:p>
        </p:txBody>
      </p:sp>
      <p:sp>
        <p:nvSpPr>
          <p:cNvPr id="6160" name="CasellaDiTesto 93"/>
          <p:cNvSpPr txBox="1">
            <a:spLocks noChangeArrowheads="1"/>
          </p:cNvSpPr>
          <p:nvPr/>
        </p:nvSpPr>
        <p:spPr bwMode="auto">
          <a:xfrm>
            <a:off x="4283968" y="4833156"/>
            <a:ext cx="4428491" cy="1600438"/>
          </a:xfrm>
          <a:prstGeom prst="rect">
            <a:avLst/>
          </a:prstGeom>
          <a:noFill/>
          <a:ln w="9525">
            <a:noFill/>
            <a:miter lim="800000"/>
            <a:headEnd/>
            <a:tailEnd/>
          </a:ln>
        </p:spPr>
        <p:txBody>
          <a:bodyPr wrap="square">
            <a:spAutoFit/>
          </a:bodyPr>
          <a:lstStyle/>
          <a:p>
            <a:pPr algn="ctr" eaLnBrk="0" hangingPunct="0"/>
            <a:r>
              <a:rPr lang="en-US" altLang="it-IT" sz="1400" dirty="0">
                <a:solidFill>
                  <a:srgbClr val="1D0DED"/>
                </a:solidFill>
                <a:latin typeface="Palatino Linotype" pitchFamily="18" charset="0"/>
                <a:cs typeface="Times New Roman" pitchFamily="18" charset="0"/>
              </a:rPr>
              <a:t>Scanning Electron Microscopy (SEM) and Atomic Force Microscopy (AFM) analysis </a:t>
            </a:r>
          </a:p>
          <a:p>
            <a:pPr algn="ctr" eaLnBrk="0" hangingPunct="0"/>
            <a:r>
              <a:rPr lang="en-US" altLang="it-IT" sz="1400" dirty="0">
                <a:solidFill>
                  <a:srgbClr val="1D0DED"/>
                </a:solidFill>
                <a:latin typeface="Palatino Linotype" pitchFamily="18" charset="0"/>
                <a:cs typeface="Times New Roman" pitchFamily="18" charset="0"/>
              </a:rPr>
              <a:t>have been carried out to accurately study the </a:t>
            </a:r>
            <a:r>
              <a:rPr lang="en-US" altLang="it-IT" sz="1400" dirty="0" smtClean="0">
                <a:solidFill>
                  <a:srgbClr val="1D0DED"/>
                </a:solidFill>
                <a:latin typeface="Palatino Linotype" pitchFamily="18" charset="0"/>
                <a:cs typeface="Times New Roman" pitchFamily="18" charset="0"/>
              </a:rPr>
              <a:t>morphology of </a:t>
            </a:r>
            <a:r>
              <a:rPr lang="en-US" altLang="it-IT" sz="1400" dirty="0">
                <a:solidFill>
                  <a:srgbClr val="1D0DED"/>
                </a:solidFill>
                <a:latin typeface="Palatino Linotype" pitchFamily="18" charset="0"/>
                <a:cs typeface="Times New Roman" pitchFamily="18" charset="0"/>
              </a:rPr>
              <a:t>the created </a:t>
            </a:r>
            <a:r>
              <a:rPr lang="en-US" altLang="it-IT" sz="1400" dirty="0" smtClean="0">
                <a:solidFill>
                  <a:srgbClr val="1D0DED"/>
                </a:solidFill>
                <a:latin typeface="Palatino Linotype" pitchFamily="18" charset="0"/>
                <a:cs typeface="Times New Roman" pitchFamily="18" charset="0"/>
              </a:rPr>
              <a:t>patterns</a:t>
            </a:r>
          </a:p>
          <a:p>
            <a:pPr algn="ctr" eaLnBrk="0" hangingPunct="0"/>
            <a:endParaRPr lang="en-US" altLang="it-IT" sz="1400" dirty="0">
              <a:solidFill>
                <a:srgbClr val="1D0DED"/>
              </a:solidFill>
              <a:latin typeface="Palatino Linotype" pitchFamily="18" charset="0"/>
              <a:cs typeface="Times New Roman" pitchFamily="18" charset="0"/>
            </a:endParaRPr>
          </a:p>
          <a:p>
            <a:pPr algn="ctr" eaLnBrk="0" hangingPunct="0"/>
            <a:r>
              <a:rPr lang="en-US" altLang="it-IT" sz="1400" dirty="0" smtClean="0">
                <a:solidFill>
                  <a:srgbClr val="1D0DED"/>
                </a:solidFill>
                <a:latin typeface="Palatino Linotype" pitchFamily="18" charset="0"/>
                <a:cs typeface="Times New Roman" pitchFamily="18" charset="0"/>
              </a:rPr>
              <a:t>The optimized process ensures Order and Regularity of the polymeric template </a:t>
            </a:r>
          </a:p>
        </p:txBody>
      </p:sp>
      <p:pic>
        <p:nvPicPr>
          <p:cNvPr id="6161" name="Picture 29"/>
          <p:cNvPicPr>
            <a:picLocks noChangeAspect="1" noChangeArrowheads="1"/>
          </p:cNvPicPr>
          <p:nvPr/>
        </p:nvPicPr>
        <p:blipFill>
          <a:blip r:embed="rId6" cstate="print"/>
          <a:srcRect/>
          <a:stretch>
            <a:fillRect/>
          </a:stretch>
        </p:blipFill>
        <p:spPr bwMode="auto">
          <a:xfrm>
            <a:off x="171450" y="1664804"/>
            <a:ext cx="3508375" cy="3062287"/>
          </a:xfrm>
          <a:prstGeom prst="rect">
            <a:avLst/>
          </a:prstGeom>
          <a:noFill/>
          <a:ln w="9525">
            <a:noFill/>
            <a:miter lim="800000"/>
            <a:headEnd/>
            <a:tailEnd/>
          </a:ln>
          <a:effectLst/>
        </p:spPr>
      </p:pic>
      <p:sp>
        <p:nvSpPr>
          <p:cNvPr id="6163" name="Rettangolo 39"/>
          <p:cNvSpPr>
            <a:spLocks noChangeArrowheads="1"/>
          </p:cNvSpPr>
          <p:nvPr/>
        </p:nvSpPr>
        <p:spPr bwMode="auto">
          <a:xfrm>
            <a:off x="7232650" y="3465029"/>
            <a:ext cx="1903413" cy="307975"/>
          </a:xfrm>
          <a:prstGeom prst="rect">
            <a:avLst/>
          </a:prstGeom>
          <a:noFill/>
          <a:ln w="9525">
            <a:noFill/>
            <a:miter lim="800000"/>
            <a:headEnd/>
            <a:tailEnd/>
          </a:ln>
        </p:spPr>
        <p:txBody>
          <a:bodyPr>
            <a:spAutoFit/>
          </a:bodyPr>
          <a:lstStyle/>
          <a:p>
            <a:pPr algn="ctr"/>
            <a:r>
              <a:rPr lang="en-US" altLang="it-IT" sz="1400">
                <a:solidFill>
                  <a:srgbClr val="FF0000"/>
                </a:solidFill>
                <a:latin typeface="Palatino Linotype" pitchFamily="18" charset="0"/>
                <a:cs typeface="Times New Roman" pitchFamily="18" charset="0"/>
              </a:rPr>
              <a:t>Schematic view</a:t>
            </a:r>
          </a:p>
        </p:txBody>
      </p:sp>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74"/>
          <p:cNvSpPr>
            <a:spLocks noChangeArrowheads="1"/>
          </p:cNvSpPr>
          <p:nvPr/>
        </p:nvSpPr>
        <p:spPr bwMode="auto">
          <a:xfrm>
            <a:off x="107504" y="980728"/>
            <a:ext cx="9144000" cy="576263"/>
          </a:xfrm>
          <a:prstGeom prst="rect">
            <a:avLst/>
          </a:prstGeom>
          <a:noFill/>
          <a:ln w="9525">
            <a:noFill/>
            <a:miter lim="800000"/>
            <a:headEnd/>
            <a:tailEnd/>
          </a:ln>
        </p:spPr>
        <p:txBody>
          <a:bodyPr anchor="ctr"/>
          <a:lstStyle/>
          <a:p>
            <a:pPr algn="ctr" eaLnBrk="0" hangingPunct="0"/>
            <a:r>
              <a:rPr lang="en-US" altLang="it-IT" sz="2200" cap="all" dirty="0">
                <a:solidFill>
                  <a:srgbClr val="FF0000"/>
                </a:solidFill>
                <a:latin typeface="Palatino Linotype" pitchFamily="18" charset="0"/>
                <a:cs typeface="Times New Roman" pitchFamily="18" charset="0"/>
              </a:rPr>
              <a:t>Sensing Performances </a:t>
            </a:r>
          </a:p>
        </p:txBody>
      </p:sp>
      <p:grpSp>
        <p:nvGrpSpPr>
          <p:cNvPr id="2" name="Gruppo 468"/>
          <p:cNvGrpSpPr>
            <a:grpSpLocks/>
          </p:cNvGrpSpPr>
          <p:nvPr/>
        </p:nvGrpSpPr>
        <p:grpSpPr bwMode="auto">
          <a:xfrm>
            <a:off x="17224375" y="-34447163"/>
            <a:ext cx="7642225" cy="4429125"/>
            <a:chOff x="16773529" y="33486817"/>
            <a:chExt cx="7643135" cy="4429195"/>
          </a:xfrm>
        </p:grpSpPr>
        <p:sp>
          <p:nvSpPr>
            <p:cNvPr id="11298" name="CasellaDiTesto 23"/>
            <p:cNvSpPr txBox="1">
              <a:spLocks noChangeArrowheads="1"/>
            </p:cNvSpPr>
            <p:nvPr/>
          </p:nvSpPr>
          <p:spPr bwMode="auto">
            <a:xfrm>
              <a:off x="19824357" y="36844403"/>
              <a:ext cx="1819198" cy="707897"/>
            </a:xfrm>
            <a:prstGeom prst="rect">
              <a:avLst/>
            </a:prstGeom>
            <a:noFill/>
            <a:ln w="9525">
              <a:noFill/>
              <a:miter lim="800000"/>
              <a:headEnd/>
              <a:tailEnd/>
            </a:ln>
          </p:spPr>
          <p:txBody>
            <a:bodyPr>
              <a:spAutoFit/>
            </a:bodyPr>
            <a:lstStyle/>
            <a:p>
              <a:pPr algn="ctr"/>
              <a:r>
                <a:rPr lang="en-US" altLang="it-IT" sz="2000">
                  <a:solidFill>
                    <a:srgbClr val="0033CC"/>
                  </a:solidFill>
                  <a:latin typeface="Palatino Linotype" pitchFamily="18" charset="0"/>
                  <a:cs typeface="Times New Roman" pitchFamily="18" charset="0"/>
                </a:rPr>
                <a:t>Device under-test</a:t>
              </a:r>
            </a:p>
          </p:txBody>
        </p:sp>
        <p:grpSp>
          <p:nvGrpSpPr>
            <p:cNvPr id="3" name="Gruppo 411"/>
            <p:cNvGrpSpPr>
              <a:grpSpLocks/>
            </p:cNvGrpSpPr>
            <p:nvPr/>
          </p:nvGrpSpPr>
          <p:grpSpPr bwMode="auto">
            <a:xfrm>
              <a:off x="16773529" y="33486817"/>
              <a:ext cx="7643135" cy="4429195"/>
              <a:chOff x="500034" y="1714488"/>
              <a:chExt cx="7643135" cy="4429195"/>
            </a:xfrm>
          </p:grpSpPr>
          <p:grpSp>
            <p:nvGrpSpPr>
              <p:cNvPr id="4" name="Gruppo 1"/>
              <p:cNvGrpSpPr>
                <a:grpSpLocks/>
              </p:cNvGrpSpPr>
              <p:nvPr/>
            </p:nvGrpSpPr>
            <p:grpSpPr bwMode="auto">
              <a:xfrm>
                <a:off x="500034" y="1714488"/>
                <a:ext cx="7643135" cy="4429195"/>
                <a:chOff x="16816393" y="33529623"/>
                <a:chExt cx="7643135" cy="4429195"/>
              </a:xfrm>
            </p:grpSpPr>
            <p:pic>
              <p:nvPicPr>
                <p:cNvPr id="11309" name="Picture 4" descr="http://t1.gstatic.com/images?q=tbn:ANd9GcSbtmju7R1oeV3DCuC3Cez_XeqN1Q5lR3nXOy2IC7X0AStCsDv4"/>
                <p:cNvPicPr>
                  <a:picLocks noChangeAspect="1" noChangeArrowheads="1"/>
                </p:cNvPicPr>
                <p:nvPr/>
              </p:nvPicPr>
              <p:blipFill>
                <a:blip r:embed="rId3" cstate="print">
                  <a:clrChange>
                    <a:clrFrom>
                      <a:srgbClr val="FFFFFF"/>
                    </a:clrFrom>
                    <a:clrTo>
                      <a:srgbClr val="FFFFFF">
                        <a:alpha val="0"/>
                      </a:srgbClr>
                    </a:clrTo>
                  </a:clrChange>
                </a:blip>
                <a:srcRect r="79375"/>
                <a:stretch>
                  <a:fillRect/>
                </a:stretch>
              </p:blipFill>
              <p:spPr bwMode="auto">
                <a:xfrm>
                  <a:off x="21631313" y="35415643"/>
                  <a:ext cx="785818" cy="2543175"/>
                </a:xfrm>
                <a:prstGeom prst="rect">
                  <a:avLst/>
                </a:prstGeom>
                <a:noFill/>
                <a:ln w="9525">
                  <a:noFill/>
                  <a:miter lim="800000"/>
                  <a:headEnd/>
                  <a:tailEnd/>
                </a:ln>
              </p:spPr>
            </p:pic>
            <p:grpSp>
              <p:nvGrpSpPr>
                <p:cNvPr id="5" name="Gruppo 356"/>
                <p:cNvGrpSpPr>
                  <a:grpSpLocks/>
                </p:cNvGrpSpPr>
                <p:nvPr/>
              </p:nvGrpSpPr>
              <p:grpSpPr bwMode="auto">
                <a:xfrm>
                  <a:off x="17059268" y="33529623"/>
                  <a:ext cx="7400260" cy="3709052"/>
                  <a:chOff x="1785905" y="2257360"/>
                  <a:chExt cx="7400260" cy="3709052"/>
                </a:xfrm>
              </p:grpSpPr>
              <p:grpSp>
                <p:nvGrpSpPr>
                  <p:cNvPr id="6" name="Gruppo 56"/>
                  <p:cNvGrpSpPr>
                    <a:grpSpLocks/>
                  </p:cNvGrpSpPr>
                  <p:nvPr/>
                </p:nvGrpSpPr>
                <p:grpSpPr bwMode="auto">
                  <a:xfrm>
                    <a:off x="5704530" y="3025772"/>
                    <a:ext cx="1421362" cy="529186"/>
                    <a:chOff x="2500298" y="3000372"/>
                    <a:chExt cx="875258" cy="289472"/>
                  </a:xfrm>
                </p:grpSpPr>
                <p:sp>
                  <p:nvSpPr>
                    <p:cNvPr id="134" name="Rectangle 170"/>
                    <p:cNvSpPr>
                      <a:spLocks noChangeArrowheads="1"/>
                    </p:cNvSpPr>
                    <p:nvPr/>
                  </p:nvSpPr>
                  <p:spPr bwMode="auto">
                    <a:xfrm>
                      <a:off x="2500196" y="3000345"/>
                      <a:ext cx="875023" cy="289177"/>
                    </a:xfrm>
                    <a:prstGeom prst="rect">
                      <a:avLst/>
                    </a:prstGeom>
                    <a:solidFill>
                      <a:srgbClr val="FFC000"/>
                    </a:solidFill>
                    <a:ln w="9525">
                      <a:miter lim="800000"/>
                      <a:headEnd/>
                      <a:tailEnd/>
                    </a:ln>
                    <a:scene3d>
                      <a:camera prst="legacyObliqueTopLeft"/>
                      <a:lightRig rig="legacyFlat3" dir="b"/>
                    </a:scene3d>
                    <a:sp3d extrusionH="608000" prstMaterial="legacyMatte">
                      <a:bevelT w="13500" h="13500" prst="angle"/>
                      <a:bevelB w="13500" h="13500" prst="angle"/>
                      <a:extrusionClr>
                        <a:srgbClr val="FFC000"/>
                      </a:extrusionClr>
                    </a:sp3d>
                  </p:spPr>
                  <p:txBody>
                    <a:bodyPr>
                      <a:flatTx/>
                    </a:bodyPr>
                    <a:lstStyle/>
                    <a:p>
                      <a:pPr fontAlgn="auto">
                        <a:spcBef>
                          <a:spcPts val="0"/>
                        </a:spcBef>
                        <a:spcAft>
                          <a:spcPts val="0"/>
                        </a:spcAft>
                        <a:defRPr/>
                      </a:pPr>
                      <a:endParaRPr lang="it-IT" sz="1800" kern="0">
                        <a:solidFill>
                          <a:sysClr val="windowText" lastClr="000000"/>
                        </a:solidFill>
                      </a:endParaRPr>
                    </a:p>
                  </p:txBody>
                </p:sp>
                <p:sp>
                  <p:nvSpPr>
                    <p:cNvPr id="135" name="AutoShape 168"/>
                    <p:cNvSpPr>
                      <a:spLocks noChangeArrowheads="1"/>
                    </p:cNvSpPr>
                    <p:nvPr/>
                  </p:nvSpPr>
                  <p:spPr bwMode="auto">
                    <a:xfrm>
                      <a:off x="2571566" y="3071553"/>
                      <a:ext cx="285483" cy="143286"/>
                    </a:xfrm>
                    <a:prstGeom prst="roundRect">
                      <a:avLst>
                        <a:gd name="adj" fmla="val 16667"/>
                      </a:avLst>
                    </a:prstGeom>
                    <a:solidFill>
                      <a:srgbClr val="CCFFFF"/>
                    </a:solidFill>
                    <a:ln w="9525">
                      <a:solidFill>
                        <a:srgbClr val="000000"/>
                      </a:solidFill>
                      <a:round/>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36" name="Rectangle 167"/>
                    <p:cNvSpPr>
                      <a:spLocks noChangeArrowheads="1"/>
                    </p:cNvSpPr>
                    <p:nvPr/>
                  </p:nvSpPr>
                  <p:spPr bwMode="auto">
                    <a:xfrm>
                      <a:off x="2922554" y="3090658"/>
                      <a:ext cx="40085" cy="19973"/>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37" name="Rectangle 166"/>
                    <p:cNvSpPr>
                      <a:spLocks noChangeArrowheads="1"/>
                    </p:cNvSpPr>
                    <p:nvPr/>
                  </p:nvSpPr>
                  <p:spPr bwMode="auto">
                    <a:xfrm>
                      <a:off x="2985125" y="3090658"/>
                      <a:ext cx="40085" cy="19973"/>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38" name="Rectangle 165"/>
                    <p:cNvSpPr>
                      <a:spLocks noChangeArrowheads="1"/>
                    </p:cNvSpPr>
                    <p:nvPr/>
                  </p:nvSpPr>
                  <p:spPr bwMode="auto">
                    <a:xfrm>
                      <a:off x="3053563" y="3090658"/>
                      <a:ext cx="40085" cy="19973"/>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39" name="Rectangle 164"/>
                    <p:cNvSpPr>
                      <a:spLocks noChangeArrowheads="1"/>
                    </p:cNvSpPr>
                    <p:nvPr/>
                  </p:nvSpPr>
                  <p:spPr bwMode="auto">
                    <a:xfrm>
                      <a:off x="3116134" y="3090658"/>
                      <a:ext cx="39107" cy="19973"/>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40" name="Rectangle 163"/>
                    <p:cNvSpPr>
                      <a:spLocks noChangeArrowheads="1"/>
                    </p:cNvSpPr>
                    <p:nvPr/>
                  </p:nvSpPr>
                  <p:spPr bwMode="auto">
                    <a:xfrm>
                      <a:off x="2922554" y="3132341"/>
                      <a:ext cx="40085" cy="19973"/>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41" name="Rectangle 162"/>
                    <p:cNvSpPr>
                      <a:spLocks noChangeArrowheads="1"/>
                    </p:cNvSpPr>
                    <p:nvPr/>
                  </p:nvSpPr>
                  <p:spPr bwMode="auto">
                    <a:xfrm>
                      <a:off x="2985125" y="3132341"/>
                      <a:ext cx="40085" cy="19973"/>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42" name="Rectangle 161"/>
                    <p:cNvSpPr>
                      <a:spLocks noChangeArrowheads="1"/>
                    </p:cNvSpPr>
                    <p:nvPr/>
                  </p:nvSpPr>
                  <p:spPr bwMode="auto">
                    <a:xfrm>
                      <a:off x="3053563" y="3132341"/>
                      <a:ext cx="40085" cy="19973"/>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43" name="Rectangle 160"/>
                    <p:cNvSpPr>
                      <a:spLocks noChangeArrowheads="1"/>
                    </p:cNvSpPr>
                    <p:nvPr/>
                  </p:nvSpPr>
                  <p:spPr bwMode="auto">
                    <a:xfrm>
                      <a:off x="3116134" y="3132341"/>
                      <a:ext cx="39107" cy="19973"/>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44" name="Rectangle 159"/>
                    <p:cNvSpPr>
                      <a:spLocks noChangeArrowheads="1"/>
                    </p:cNvSpPr>
                    <p:nvPr/>
                  </p:nvSpPr>
                  <p:spPr bwMode="auto">
                    <a:xfrm>
                      <a:off x="2922554" y="3177498"/>
                      <a:ext cx="40085" cy="19973"/>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45" name="Rectangle 158"/>
                    <p:cNvSpPr>
                      <a:spLocks noChangeArrowheads="1"/>
                    </p:cNvSpPr>
                    <p:nvPr/>
                  </p:nvSpPr>
                  <p:spPr bwMode="auto">
                    <a:xfrm>
                      <a:off x="2985125" y="3177498"/>
                      <a:ext cx="40085" cy="19973"/>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46" name="Rectangle 157"/>
                    <p:cNvSpPr>
                      <a:spLocks noChangeArrowheads="1"/>
                    </p:cNvSpPr>
                    <p:nvPr/>
                  </p:nvSpPr>
                  <p:spPr bwMode="auto">
                    <a:xfrm>
                      <a:off x="3053563" y="3177498"/>
                      <a:ext cx="40085" cy="19973"/>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47" name="Rectangle 156"/>
                    <p:cNvSpPr>
                      <a:spLocks noChangeArrowheads="1"/>
                    </p:cNvSpPr>
                    <p:nvPr/>
                  </p:nvSpPr>
                  <p:spPr bwMode="auto">
                    <a:xfrm>
                      <a:off x="3116134" y="3177498"/>
                      <a:ext cx="39107" cy="19973"/>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48" name="Line 141"/>
                    <p:cNvSpPr>
                      <a:spLocks noChangeShapeType="1"/>
                    </p:cNvSpPr>
                    <p:nvPr/>
                  </p:nvSpPr>
                  <p:spPr bwMode="auto">
                    <a:xfrm flipH="1" flipV="1">
                      <a:off x="2575477" y="3187050"/>
                      <a:ext cx="273750" cy="868"/>
                    </a:xfrm>
                    <a:prstGeom prst="line">
                      <a:avLst/>
                    </a:prstGeom>
                    <a:noFill/>
                    <a:ln w="9525">
                      <a:solidFill>
                        <a:srgbClr val="F79646">
                          <a:lumMod val="75000"/>
                        </a:srgbClr>
                      </a:solidFill>
                      <a:round/>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49" name="Line 141"/>
                    <p:cNvSpPr>
                      <a:spLocks noChangeShapeType="1"/>
                    </p:cNvSpPr>
                    <p:nvPr/>
                  </p:nvSpPr>
                  <p:spPr bwMode="auto">
                    <a:xfrm flipH="1" flipV="1">
                      <a:off x="2577432" y="3117579"/>
                      <a:ext cx="273750" cy="868"/>
                    </a:xfrm>
                    <a:prstGeom prst="line">
                      <a:avLst/>
                    </a:prstGeom>
                    <a:noFill/>
                    <a:ln w="9525">
                      <a:solidFill>
                        <a:srgbClr val="F79646">
                          <a:lumMod val="75000"/>
                        </a:srgbClr>
                      </a:solidFill>
                      <a:round/>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50" name="Oval 149"/>
                    <p:cNvSpPr>
                      <a:spLocks noChangeArrowheads="1"/>
                    </p:cNvSpPr>
                    <p:nvPr/>
                  </p:nvSpPr>
                  <p:spPr bwMode="auto">
                    <a:xfrm>
                      <a:off x="3248121" y="3216576"/>
                      <a:ext cx="39107" cy="39078"/>
                    </a:xfrm>
                    <a:prstGeom prst="ellipse">
                      <a:avLst/>
                    </a:prstGeom>
                    <a:solidFill>
                      <a:srgbClr val="C0C0C0"/>
                    </a:solidFill>
                    <a:ln w="9525">
                      <a:solidFill>
                        <a:srgbClr val="000000"/>
                      </a:solidFill>
                      <a:round/>
                      <a:headEnd/>
                      <a:tailEnd/>
                    </a:ln>
                  </p:spPr>
                  <p:txBody>
                    <a:bodyPr/>
                    <a:lstStyle/>
                    <a:p>
                      <a:pPr fontAlgn="auto">
                        <a:spcBef>
                          <a:spcPts val="0"/>
                        </a:spcBef>
                        <a:spcAft>
                          <a:spcPts val="0"/>
                        </a:spcAft>
                        <a:defRPr/>
                      </a:pPr>
                      <a:endParaRPr lang="it-IT" sz="1800" kern="0">
                        <a:solidFill>
                          <a:sysClr val="windowText" lastClr="000000"/>
                        </a:solidFill>
                      </a:endParaRPr>
                    </a:p>
                  </p:txBody>
                </p:sp>
              </p:grpSp>
              <p:sp>
                <p:nvSpPr>
                  <p:cNvPr id="112" name="CasellaDiTesto 16"/>
                  <p:cNvSpPr txBox="1">
                    <a:spLocks noChangeArrowheads="1"/>
                  </p:cNvSpPr>
                  <p:nvPr/>
                </p:nvSpPr>
                <p:spPr bwMode="auto">
                  <a:xfrm>
                    <a:off x="6980865" y="4400519"/>
                    <a:ext cx="2205300" cy="400056"/>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it-IT" sz="2000" kern="0" dirty="0" err="1">
                        <a:solidFill>
                          <a:srgbClr val="0033CC"/>
                        </a:solidFill>
                        <a:latin typeface="Palatino Linotype" pitchFamily="18" charset="0"/>
                        <a:cs typeface="Times New Roman" pitchFamily="18" charset="0"/>
                      </a:rPr>
                      <a:t>Acoustical</a:t>
                    </a:r>
                    <a:r>
                      <a:rPr lang="it-IT" sz="2000" kern="0" dirty="0">
                        <a:solidFill>
                          <a:srgbClr val="0033CC"/>
                        </a:solidFill>
                        <a:latin typeface="Palatino Linotype" pitchFamily="18" charset="0"/>
                        <a:cs typeface="Times New Roman" pitchFamily="18" charset="0"/>
                      </a:rPr>
                      <a:t> Source</a:t>
                    </a:r>
                  </a:p>
                </p:txBody>
              </p:sp>
              <p:sp>
                <p:nvSpPr>
                  <p:cNvPr id="113" name="Cilindro 112"/>
                  <p:cNvSpPr/>
                  <p:nvPr/>
                </p:nvSpPr>
                <p:spPr bwMode="auto">
                  <a:xfrm rot="16200000" flipV="1">
                    <a:off x="5931409" y="5341901"/>
                    <a:ext cx="119065" cy="408036"/>
                  </a:xfrm>
                  <a:prstGeom prst="can">
                    <a:avLst/>
                  </a:prstGeom>
                  <a:solidFill>
                    <a:sysClr val="window" lastClr="FFFFFF">
                      <a:lumMod val="75000"/>
                    </a:sysClr>
                  </a:solidFill>
                  <a:ln w="22225" cap="flat" cmpd="sng" algn="ctr">
                    <a:solidFill>
                      <a:srgbClr val="4F81BD">
                        <a:shade val="50000"/>
                      </a:srgbClr>
                    </a:solidFill>
                    <a:prstDash val="solid"/>
                  </a:ln>
                  <a:effectLst/>
                </p:spPr>
                <p:txBody>
                  <a:bodyPr anchor="ctr"/>
                  <a:lstStyle/>
                  <a:p>
                    <a:pPr fontAlgn="auto">
                      <a:spcBef>
                        <a:spcPts val="0"/>
                      </a:spcBef>
                      <a:spcAft>
                        <a:spcPts val="0"/>
                      </a:spcAft>
                      <a:defRPr/>
                    </a:pPr>
                    <a:endParaRPr lang="it-IT" sz="1800" kern="0">
                      <a:solidFill>
                        <a:sysClr val="window" lastClr="FFFFFF"/>
                      </a:solidFill>
                      <a:latin typeface="Calibri"/>
                    </a:endParaRPr>
                  </a:p>
                </p:txBody>
              </p:sp>
              <p:cxnSp>
                <p:nvCxnSpPr>
                  <p:cNvPr id="11319" name="Connettore 1 264"/>
                  <p:cNvCxnSpPr>
                    <a:cxnSpLocks noChangeShapeType="1"/>
                  </p:cNvCxnSpPr>
                  <p:nvPr/>
                </p:nvCxnSpPr>
                <p:spPr bwMode="auto">
                  <a:xfrm rot="-120000">
                    <a:off x="5015064" y="4649785"/>
                    <a:ext cx="617123" cy="3479"/>
                  </a:xfrm>
                  <a:prstGeom prst="line">
                    <a:avLst/>
                  </a:prstGeom>
                  <a:noFill/>
                  <a:ln w="57150" cap="rnd" algn="ctr">
                    <a:solidFill>
                      <a:srgbClr val="1F497D"/>
                    </a:solidFill>
                    <a:round/>
                    <a:headEnd/>
                    <a:tailEnd/>
                  </a:ln>
                </p:spPr>
              </p:cxnSp>
              <p:sp>
                <p:nvSpPr>
                  <p:cNvPr id="115" name="CasellaDiTesto 114"/>
                  <p:cNvSpPr txBox="1">
                    <a:spLocks noChangeArrowheads="1"/>
                  </p:cNvSpPr>
                  <p:nvPr/>
                </p:nvSpPr>
                <p:spPr bwMode="auto">
                  <a:xfrm>
                    <a:off x="5172487" y="2257360"/>
                    <a:ext cx="2213238" cy="400056"/>
                  </a:xfrm>
                  <a:prstGeom prst="rect">
                    <a:avLst/>
                  </a:prstGeom>
                  <a:noFill/>
                  <a:ln w="9525">
                    <a:noFill/>
                    <a:miter lim="800000"/>
                    <a:headEnd/>
                    <a:tailEnd/>
                  </a:ln>
                </p:spPr>
                <p:txBody>
                  <a:bodyPr>
                    <a:spAutoFit/>
                  </a:bodyPr>
                  <a:lstStyle/>
                  <a:p>
                    <a:pPr algn="ctr" fontAlgn="auto">
                      <a:spcBef>
                        <a:spcPts val="0"/>
                      </a:spcBef>
                      <a:spcAft>
                        <a:spcPts val="0"/>
                      </a:spcAft>
                      <a:defRPr/>
                    </a:pPr>
                    <a:r>
                      <a:rPr lang="it-IT" sz="2000" kern="0" dirty="0" err="1">
                        <a:solidFill>
                          <a:srgbClr val="0033CC"/>
                        </a:solidFill>
                        <a:latin typeface="Palatino Linotype" pitchFamily="18" charset="0"/>
                        <a:cs typeface="Times New Roman" pitchFamily="18" charset="0"/>
                      </a:rPr>
                      <a:t>Tunable</a:t>
                    </a:r>
                    <a:r>
                      <a:rPr lang="it-IT" sz="2000" kern="0" dirty="0">
                        <a:solidFill>
                          <a:srgbClr val="0033CC"/>
                        </a:solidFill>
                        <a:latin typeface="Palatino Linotype" pitchFamily="18" charset="0"/>
                        <a:cs typeface="Times New Roman" pitchFamily="18" charset="0"/>
                      </a:rPr>
                      <a:t> Laser</a:t>
                    </a:r>
                  </a:p>
                </p:txBody>
              </p:sp>
              <p:sp>
                <p:nvSpPr>
                  <p:cNvPr id="116" name="Text Box 348"/>
                  <p:cNvSpPr txBox="1">
                    <a:spLocks noChangeArrowheads="1"/>
                  </p:cNvSpPr>
                  <p:nvPr/>
                </p:nvSpPr>
                <p:spPr bwMode="auto">
                  <a:xfrm>
                    <a:off x="1785947" y="2339911"/>
                    <a:ext cx="2808621" cy="857264"/>
                  </a:xfrm>
                  <a:prstGeom prst="rect">
                    <a:avLst/>
                  </a:prstGeom>
                  <a:noFill/>
                  <a:ln w="9525">
                    <a:noFill/>
                    <a:miter lim="800000"/>
                    <a:headEnd/>
                    <a:tailEnd/>
                  </a:ln>
                </p:spPr>
                <p:txBody>
                  <a:bodyPr lIns="78638" tIns="39319" rIns="78638" bIns="39319"/>
                  <a:lstStyle/>
                  <a:p>
                    <a:pPr fontAlgn="auto">
                      <a:spcBef>
                        <a:spcPts val="0"/>
                      </a:spcBef>
                      <a:spcAft>
                        <a:spcPts val="0"/>
                      </a:spcAft>
                      <a:defRPr/>
                    </a:pPr>
                    <a:r>
                      <a:rPr lang="it-IT" sz="2000" kern="0" dirty="0" err="1">
                        <a:solidFill>
                          <a:srgbClr val="0033CC"/>
                        </a:solidFill>
                        <a:latin typeface="Palatino Linotype" pitchFamily="18" charset="0"/>
                      </a:rPr>
                      <a:t>Amplification</a:t>
                    </a:r>
                    <a:r>
                      <a:rPr lang="it-IT" sz="2000" kern="0" dirty="0">
                        <a:solidFill>
                          <a:srgbClr val="0033CC"/>
                        </a:solidFill>
                        <a:latin typeface="Palatino Linotype" pitchFamily="18" charset="0"/>
                      </a:rPr>
                      <a:t> + </a:t>
                    </a:r>
                    <a:r>
                      <a:rPr lang="it-IT" sz="2000" kern="0" dirty="0" err="1">
                        <a:solidFill>
                          <a:srgbClr val="0033CC"/>
                        </a:solidFill>
                        <a:latin typeface="Palatino Linotype" pitchFamily="18" charset="0"/>
                      </a:rPr>
                      <a:t>filtering</a:t>
                    </a:r>
                    <a:endParaRPr lang="it-IT" sz="2000" kern="0" dirty="0">
                      <a:solidFill>
                        <a:srgbClr val="0033CC"/>
                      </a:solidFill>
                      <a:latin typeface="Palatino Linotype" pitchFamily="18" charset="0"/>
                    </a:endParaRPr>
                  </a:p>
                </p:txBody>
              </p:sp>
              <p:sp>
                <p:nvSpPr>
                  <p:cNvPr id="117" name="Text Box 383"/>
                  <p:cNvSpPr txBox="1">
                    <a:spLocks noChangeArrowheads="1"/>
                  </p:cNvSpPr>
                  <p:nvPr/>
                </p:nvSpPr>
                <p:spPr bwMode="auto">
                  <a:xfrm>
                    <a:off x="4072219" y="3714708"/>
                    <a:ext cx="2284684" cy="561984"/>
                  </a:xfrm>
                  <a:prstGeom prst="rect">
                    <a:avLst/>
                  </a:prstGeom>
                  <a:noFill/>
                  <a:ln w="9525">
                    <a:noFill/>
                    <a:miter lim="800000"/>
                    <a:headEnd/>
                    <a:tailEnd/>
                  </a:ln>
                </p:spPr>
                <p:txBody>
                  <a:bodyPr lIns="78638" tIns="39319" rIns="78638" bIns="39319"/>
                  <a:lstStyle/>
                  <a:p>
                    <a:pPr fontAlgn="auto">
                      <a:spcBef>
                        <a:spcPts val="0"/>
                      </a:spcBef>
                      <a:spcAft>
                        <a:spcPts val="0"/>
                      </a:spcAft>
                      <a:defRPr/>
                    </a:pPr>
                    <a:r>
                      <a:rPr lang="it-IT" sz="2000" kern="0" dirty="0" err="1">
                        <a:solidFill>
                          <a:srgbClr val="0033CC"/>
                        </a:solidFill>
                        <a:latin typeface="Palatino Linotype" pitchFamily="18" charset="0"/>
                      </a:rPr>
                      <a:t>Photodiode</a:t>
                    </a:r>
                    <a:endParaRPr lang="it-IT" sz="2000" kern="0" dirty="0">
                      <a:solidFill>
                        <a:srgbClr val="0033CC"/>
                      </a:solidFill>
                      <a:latin typeface="Palatino Linotype" pitchFamily="18" charset="0"/>
                    </a:endParaRPr>
                  </a:p>
                </p:txBody>
              </p:sp>
              <p:cxnSp>
                <p:nvCxnSpPr>
                  <p:cNvPr id="11323" name="AutoShape 347"/>
                  <p:cNvCxnSpPr>
                    <a:cxnSpLocks noChangeShapeType="1"/>
                  </p:cNvCxnSpPr>
                  <p:nvPr/>
                </p:nvCxnSpPr>
                <p:spPr bwMode="auto">
                  <a:xfrm>
                    <a:off x="4103376" y="4187791"/>
                    <a:ext cx="1523862" cy="446201"/>
                  </a:xfrm>
                  <a:prstGeom prst="curvedConnector3">
                    <a:avLst>
                      <a:gd name="adj1" fmla="val 122500"/>
                    </a:avLst>
                  </a:prstGeom>
                  <a:noFill/>
                  <a:ln w="25400">
                    <a:solidFill>
                      <a:srgbClr val="FF9900"/>
                    </a:solidFill>
                    <a:round/>
                    <a:headEnd/>
                    <a:tailEnd/>
                  </a:ln>
                </p:spPr>
              </p:cxnSp>
              <p:pic>
                <p:nvPicPr>
                  <p:cNvPr id="11324" name="Picture 381" descr="FotodiodoSimbolo"/>
                  <p:cNvPicPr>
                    <a:picLocks noChangeAspect="1" noChangeArrowheads="1"/>
                  </p:cNvPicPr>
                  <p:nvPr/>
                </p:nvPicPr>
                <p:blipFill>
                  <a:blip r:embed="rId4" cstate="print"/>
                  <a:srcRect/>
                  <a:stretch>
                    <a:fillRect/>
                  </a:stretch>
                </p:blipFill>
                <p:spPr bwMode="auto">
                  <a:xfrm>
                    <a:off x="3681406" y="4022730"/>
                    <a:ext cx="388938" cy="266700"/>
                  </a:xfrm>
                  <a:prstGeom prst="rect">
                    <a:avLst/>
                  </a:prstGeom>
                  <a:noFill/>
                  <a:ln w="9525">
                    <a:noFill/>
                    <a:miter lim="800000"/>
                    <a:headEnd/>
                    <a:tailEnd/>
                  </a:ln>
                </p:spPr>
              </p:pic>
              <p:sp>
                <p:nvSpPr>
                  <p:cNvPr id="120" name="Oval 382"/>
                  <p:cNvSpPr>
                    <a:spLocks noChangeArrowheads="1"/>
                  </p:cNvSpPr>
                  <p:nvPr/>
                </p:nvSpPr>
                <p:spPr bwMode="auto">
                  <a:xfrm>
                    <a:off x="3668946" y="3951250"/>
                    <a:ext cx="435027" cy="434982"/>
                  </a:xfrm>
                  <a:prstGeom prst="ellipse">
                    <a:avLst/>
                  </a:prstGeom>
                  <a:noFill/>
                  <a:ln w="12700" algn="ctr">
                    <a:solidFill>
                      <a:srgbClr val="000000"/>
                    </a:solidFill>
                    <a:round/>
                    <a:headEnd/>
                    <a:tailEnd/>
                  </a:ln>
                </p:spPr>
                <p:txBody>
                  <a:bodyPr/>
                  <a:lstStyle/>
                  <a:p>
                    <a:pPr fontAlgn="auto">
                      <a:spcBef>
                        <a:spcPts val="0"/>
                      </a:spcBef>
                      <a:spcAft>
                        <a:spcPts val="0"/>
                      </a:spcAft>
                      <a:defRPr/>
                    </a:pPr>
                    <a:endParaRPr lang="it-IT" sz="1800" kern="0">
                      <a:solidFill>
                        <a:sysClr val="windowText" lastClr="000000"/>
                      </a:solidFill>
                      <a:latin typeface="Calibri" pitchFamily="34" charset="0"/>
                    </a:endParaRPr>
                  </a:p>
                </p:txBody>
              </p:sp>
              <p:grpSp>
                <p:nvGrpSpPr>
                  <p:cNvPr id="7" name="Gruppo 99"/>
                  <p:cNvGrpSpPr>
                    <a:grpSpLocks/>
                  </p:cNvGrpSpPr>
                  <p:nvPr/>
                </p:nvGrpSpPr>
                <p:grpSpPr bwMode="auto">
                  <a:xfrm>
                    <a:off x="2832088" y="3090860"/>
                    <a:ext cx="850900" cy="425450"/>
                    <a:chOff x="2857488" y="3071810"/>
                    <a:chExt cx="850900" cy="425450"/>
                  </a:xfrm>
                </p:grpSpPr>
                <p:grpSp>
                  <p:nvGrpSpPr>
                    <p:cNvPr id="8" name="Gruppo 96"/>
                    <p:cNvGrpSpPr>
                      <a:grpSpLocks/>
                    </p:cNvGrpSpPr>
                    <p:nvPr/>
                  </p:nvGrpSpPr>
                  <p:grpSpPr bwMode="auto">
                    <a:xfrm>
                      <a:off x="2857488" y="3071810"/>
                      <a:ext cx="850900" cy="425450"/>
                      <a:chOff x="2143108" y="3357562"/>
                      <a:chExt cx="850900" cy="425450"/>
                    </a:xfrm>
                  </p:grpSpPr>
                  <p:sp>
                    <p:nvSpPr>
                      <p:cNvPr id="129" name="Rectangle 328"/>
                      <p:cNvSpPr>
                        <a:spLocks noChangeArrowheads="1"/>
                      </p:cNvSpPr>
                      <p:nvPr/>
                    </p:nvSpPr>
                    <p:spPr bwMode="auto">
                      <a:xfrm>
                        <a:off x="2143254" y="3357513"/>
                        <a:ext cx="851001" cy="425457"/>
                      </a:xfrm>
                      <a:prstGeom prst="rect">
                        <a:avLst/>
                      </a:prstGeom>
                      <a:solidFill>
                        <a:srgbClr val="FFFFFF"/>
                      </a:solidFill>
                      <a:ln w="9525">
                        <a:miter lim="800000"/>
                        <a:headEnd/>
                        <a:tailEnd/>
                      </a:ln>
                      <a:scene3d>
                        <a:camera prst="legacyObliqueTopRight"/>
                        <a:lightRig rig="legacyFlat3" dir="b"/>
                      </a:scene3d>
                      <a:sp3d extrusionH="227000" prstMaterial="legacyMatte">
                        <a:bevelT w="13500" h="13500" prst="angle"/>
                        <a:bevelB w="13500" h="13500" prst="angle"/>
                        <a:extrusionClr>
                          <a:srgbClr val="FFFFFF"/>
                        </a:extrusionClr>
                      </a:sp3d>
                    </p:spPr>
                    <p:txBody>
                      <a:bodyPr>
                        <a:flatTx/>
                      </a:bodyPr>
                      <a:lstStyle/>
                      <a:p>
                        <a:pPr fontAlgn="auto">
                          <a:spcBef>
                            <a:spcPts val="0"/>
                          </a:spcBef>
                          <a:spcAft>
                            <a:spcPts val="0"/>
                          </a:spcAft>
                          <a:defRPr/>
                        </a:pPr>
                        <a:endParaRPr lang="it-IT" sz="1800" kern="0">
                          <a:solidFill>
                            <a:sysClr val="windowText" lastClr="000000"/>
                          </a:solidFill>
                          <a:latin typeface="Calibri" pitchFamily="34" charset="0"/>
                        </a:endParaRPr>
                      </a:p>
                    </p:txBody>
                  </p:sp>
                  <p:sp>
                    <p:nvSpPr>
                      <p:cNvPr id="130" name="Oval 491"/>
                      <p:cNvSpPr>
                        <a:spLocks noChangeArrowheads="1"/>
                      </p:cNvSpPr>
                      <p:nvPr/>
                    </p:nvSpPr>
                    <p:spPr bwMode="auto">
                      <a:xfrm>
                        <a:off x="2627499" y="3484515"/>
                        <a:ext cx="144479" cy="144464"/>
                      </a:xfrm>
                      <a:prstGeom prst="ellipse">
                        <a:avLst/>
                      </a:prstGeom>
                      <a:solidFill>
                        <a:srgbClr val="00FF00"/>
                      </a:solidFill>
                      <a:ln w="12700">
                        <a:solidFill>
                          <a:sysClr val="windowText" lastClr="000000"/>
                        </a:solidFill>
                        <a:round/>
                        <a:headEnd/>
                        <a:tailEnd/>
                      </a:ln>
                    </p:spPr>
                    <p:txBody>
                      <a:bodyPr wrap="none" lIns="288000" tIns="288000" rIns="288000" bIns="288000" anchor="ctr">
                        <a:spAutoFit/>
                      </a:bodyPr>
                      <a:lstStyle/>
                      <a:p>
                        <a:pPr fontAlgn="auto">
                          <a:spcBef>
                            <a:spcPts val="0"/>
                          </a:spcBef>
                          <a:spcAft>
                            <a:spcPts val="0"/>
                          </a:spcAft>
                          <a:defRPr/>
                        </a:pPr>
                        <a:endParaRPr lang="it-IT" sz="1800" kern="0">
                          <a:solidFill>
                            <a:sysClr val="windowText" lastClr="000000"/>
                          </a:solidFill>
                          <a:latin typeface="Calibri" pitchFamily="34" charset="0"/>
                        </a:endParaRPr>
                      </a:p>
                    </p:txBody>
                  </p:sp>
                  <p:sp>
                    <p:nvSpPr>
                      <p:cNvPr id="131" name="Line 492"/>
                      <p:cNvSpPr>
                        <a:spLocks noChangeShapeType="1"/>
                      </p:cNvSpPr>
                      <p:nvPr/>
                    </p:nvSpPr>
                    <p:spPr bwMode="auto">
                      <a:xfrm flipH="1">
                        <a:off x="2698945" y="3413076"/>
                        <a:ext cx="144480" cy="142877"/>
                      </a:xfrm>
                      <a:prstGeom prst="line">
                        <a:avLst/>
                      </a:prstGeom>
                      <a:noFill/>
                      <a:ln w="19050">
                        <a:solidFill>
                          <a:sysClr val="windowText" lastClr="000000"/>
                        </a:solidFill>
                        <a:round/>
                        <a:headEnd type="triangle" w="med" len="med"/>
                        <a:tailEnd/>
                      </a:ln>
                    </p:spPr>
                    <p:txBody>
                      <a:bodyPr lIns="288000" tIns="288000" rIns="288000" bIns="288000">
                        <a:spAutoFit/>
                      </a:bodyPr>
                      <a:lstStyle/>
                      <a:p>
                        <a:pPr fontAlgn="auto">
                          <a:spcBef>
                            <a:spcPts val="0"/>
                          </a:spcBef>
                          <a:spcAft>
                            <a:spcPts val="0"/>
                          </a:spcAft>
                          <a:defRPr/>
                        </a:pPr>
                        <a:endParaRPr lang="it-IT" sz="1800" kern="0">
                          <a:solidFill>
                            <a:sysClr val="windowText" lastClr="000000"/>
                          </a:solidFill>
                        </a:endParaRPr>
                      </a:p>
                    </p:txBody>
                  </p:sp>
                  <p:sp>
                    <p:nvSpPr>
                      <p:cNvPr id="132" name="Oval 493"/>
                      <p:cNvSpPr>
                        <a:spLocks noChangeArrowheads="1"/>
                      </p:cNvSpPr>
                      <p:nvPr/>
                    </p:nvSpPr>
                    <p:spPr bwMode="auto">
                      <a:xfrm>
                        <a:off x="2338540" y="3486102"/>
                        <a:ext cx="144479" cy="144465"/>
                      </a:xfrm>
                      <a:prstGeom prst="ellipse">
                        <a:avLst/>
                      </a:prstGeom>
                      <a:solidFill>
                        <a:srgbClr val="FFFF00"/>
                      </a:solidFill>
                      <a:ln w="12700">
                        <a:solidFill>
                          <a:sysClr val="windowText" lastClr="000000"/>
                        </a:solidFill>
                        <a:round/>
                        <a:headEnd/>
                        <a:tailEnd/>
                      </a:ln>
                    </p:spPr>
                    <p:txBody>
                      <a:bodyPr wrap="none" lIns="288000" tIns="288000" rIns="288000" bIns="288000" anchor="ctr">
                        <a:spAutoFit/>
                      </a:bodyPr>
                      <a:lstStyle/>
                      <a:p>
                        <a:pPr fontAlgn="auto">
                          <a:spcBef>
                            <a:spcPts val="0"/>
                          </a:spcBef>
                          <a:spcAft>
                            <a:spcPts val="0"/>
                          </a:spcAft>
                          <a:defRPr/>
                        </a:pPr>
                        <a:endParaRPr lang="it-IT" sz="1800" kern="0">
                          <a:solidFill>
                            <a:sysClr val="windowText" lastClr="000000"/>
                          </a:solidFill>
                          <a:latin typeface="Calibri" pitchFamily="34" charset="0"/>
                        </a:endParaRPr>
                      </a:p>
                    </p:txBody>
                  </p:sp>
                  <p:sp>
                    <p:nvSpPr>
                      <p:cNvPr id="133" name="Line 494"/>
                      <p:cNvSpPr>
                        <a:spLocks noChangeShapeType="1"/>
                      </p:cNvSpPr>
                      <p:nvPr/>
                    </p:nvSpPr>
                    <p:spPr bwMode="auto">
                      <a:xfrm>
                        <a:off x="2265507" y="3413076"/>
                        <a:ext cx="144479" cy="144465"/>
                      </a:xfrm>
                      <a:prstGeom prst="line">
                        <a:avLst/>
                      </a:prstGeom>
                      <a:noFill/>
                      <a:ln w="19050">
                        <a:solidFill>
                          <a:sysClr val="windowText" lastClr="000000"/>
                        </a:solidFill>
                        <a:round/>
                        <a:headEnd type="triangle" w="med" len="med"/>
                        <a:tailEnd/>
                      </a:ln>
                    </p:spPr>
                    <p:txBody>
                      <a:bodyPr lIns="288000" tIns="288000" rIns="288000" bIns="288000">
                        <a:spAutoFit/>
                      </a:bodyPr>
                      <a:lstStyle/>
                      <a:p>
                        <a:pPr fontAlgn="auto">
                          <a:spcBef>
                            <a:spcPts val="0"/>
                          </a:spcBef>
                          <a:spcAft>
                            <a:spcPts val="0"/>
                          </a:spcAft>
                          <a:defRPr/>
                        </a:pPr>
                        <a:endParaRPr lang="it-IT" sz="1800" kern="0">
                          <a:solidFill>
                            <a:sysClr val="windowText" lastClr="000000"/>
                          </a:solidFill>
                        </a:endParaRPr>
                      </a:p>
                    </p:txBody>
                  </p:sp>
                </p:grpSp>
                <p:sp>
                  <p:nvSpPr>
                    <p:cNvPr id="127" name="Rectangle 362"/>
                    <p:cNvSpPr>
                      <a:spLocks noChangeArrowheads="1"/>
                    </p:cNvSpPr>
                    <p:nvPr/>
                  </p:nvSpPr>
                  <p:spPr bwMode="auto">
                    <a:xfrm>
                      <a:off x="3548279" y="3374978"/>
                      <a:ext cx="53981" cy="53976"/>
                    </a:xfrm>
                    <a:prstGeom prst="rect">
                      <a:avLst/>
                    </a:prstGeom>
                    <a:solidFill>
                      <a:srgbClr val="3366FF"/>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latin typeface="Calibri" pitchFamily="34" charset="0"/>
                      </a:endParaRPr>
                    </a:p>
                  </p:txBody>
                </p:sp>
                <p:sp>
                  <p:nvSpPr>
                    <p:cNvPr id="128" name="Rectangle 363"/>
                    <p:cNvSpPr>
                      <a:spLocks noChangeArrowheads="1"/>
                    </p:cNvSpPr>
                    <p:nvPr/>
                  </p:nvSpPr>
                  <p:spPr bwMode="auto">
                    <a:xfrm>
                      <a:off x="2929080" y="3374978"/>
                      <a:ext cx="53981" cy="53976"/>
                    </a:xfrm>
                    <a:prstGeom prst="rect">
                      <a:avLst/>
                    </a:prstGeom>
                    <a:solidFill>
                      <a:srgbClr val="FF0000"/>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latin typeface="Calibri" pitchFamily="34" charset="0"/>
                      </a:endParaRPr>
                    </a:p>
                  </p:txBody>
                </p:sp>
              </p:grpSp>
              <p:cxnSp>
                <p:nvCxnSpPr>
                  <p:cNvPr id="11327" name="AutoShape 349"/>
                  <p:cNvCxnSpPr>
                    <a:cxnSpLocks noChangeShapeType="1"/>
                    <a:endCxn id="127" idx="2"/>
                  </p:cNvCxnSpPr>
                  <p:nvPr/>
                </p:nvCxnSpPr>
                <p:spPr bwMode="auto">
                  <a:xfrm rot="16200000" flipV="1">
                    <a:off x="3466297" y="3531392"/>
                    <a:ext cx="503242" cy="336558"/>
                  </a:xfrm>
                  <a:prstGeom prst="curvedConnector3">
                    <a:avLst>
                      <a:gd name="adj1" fmla="val 50000"/>
                    </a:avLst>
                  </a:prstGeom>
                  <a:noFill/>
                  <a:ln w="25400">
                    <a:solidFill>
                      <a:srgbClr val="000000"/>
                    </a:solidFill>
                    <a:round/>
                    <a:headEnd/>
                    <a:tailEnd/>
                  </a:ln>
                </p:spPr>
              </p:cxnSp>
              <p:sp>
                <p:nvSpPr>
                  <p:cNvPr id="123" name="Figura a mano libera 122"/>
                  <p:cNvSpPr/>
                  <p:nvPr/>
                </p:nvSpPr>
                <p:spPr>
                  <a:xfrm>
                    <a:off x="4199234" y="4644998"/>
                    <a:ext cx="1600391" cy="927115"/>
                  </a:xfrm>
                  <a:custGeom>
                    <a:avLst/>
                    <a:gdLst>
                      <a:gd name="connsiteX0" fmla="*/ 784860 w 1600200"/>
                      <a:gd name="connsiteY0" fmla="*/ 2540 h 927100"/>
                      <a:gd name="connsiteX1" fmla="*/ 541020 w 1600200"/>
                      <a:gd name="connsiteY1" fmla="*/ 10160 h 927100"/>
                      <a:gd name="connsiteX2" fmla="*/ 365760 w 1600200"/>
                      <a:gd name="connsiteY2" fmla="*/ 33020 h 927100"/>
                      <a:gd name="connsiteX3" fmla="*/ 137160 w 1600200"/>
                      <a:gd name="connsiteY3" fmla="*/ 208280 h 927100"/>
                      <a:gd name="connsiteX4" fmla="*/ 7620 w 1600200"/>
                      <a:gd name="connsiteY4" fmla="*/ 513080 h 927100"/>
                      <a:gd name="connsiteX5" fmla="*/ 91440 w 1600200"/>
                      <a:gd name="connsiteY5" fmla="*/ 848360 h 927100"/>
                      <a:gd name="connsiteX6" fmla="*/ 457200 w 1600200"/>
                      <a:gd name="connsiteY6" fmla="*/ 916940 h 927100"/>
                      <a:gd name="connsiteX7" fmla="*/ 975360 w 1600200"/>
                      <a:gd name="connsiteY7" fmla="*/ 909320 h 927100"/>
                      <a:gd name="connsiteX8" fmla="*/ 1600200 w 1600200"/>
                      <a:gd name="connsiteY8" fmla="*/ 894080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0" h="927100">
                        <a:moveTo>
                          <a:pt x="784860" y="2540"/>
                        </a:moveTo>
                        <a:cubicBezTo>
                          <a:pt x="697865" y="3810"/>
                          <a:pt x="610870" y="5080"/>
                          <a:pt x="541020" y="10160"/>
                        </a:cubicBezTo>
                        <a:cubicBezTo>
                          <a:pt x="471170" y="15240"/>
                          <a:pt x="433070" y="0"/>
                          <a:pt x="365760" y="33020"/>
                        </a:cubicBezTo>
                        <a:cubicBezTo>
                          <a:pt x="298450" y="66040"/>
                          <a:pt x="196850" y="128270"/>
                          <a:pt x="137160" y="208280"/>
                        </a:cubicBezTo>
                        <a:cubicBezTo>
                          <a:pt x="77470" y="288290"/>
                          <a:pt x="15240" y="406400"/>
                          <a:pt x="7620" y="513080"/>
                        </a:cubicBezTo>
                        <a:cubicBezTo>
                          <a:pt x="0" y="619760"/>
                          <a:pt x="16510" y="781050"/>
                          <a:pt x="91440" y="848360"/>
                        </a:cubicBezTo>
                        <a:cubicBezTo>
                          <a:pt x="166370" y="915670"/>
                          <a:pt x="309880" y="906780"/>
                          <a:pt x="457200" y="916940"/>
                        </a:cubicBezTo>
                        <a:cubicBezTo>
                          <a:pt x="604520" y="927100"/>
                          <a:pt x="975360" y="909320"/>
                          <a:pt x="975360" y="909320"/>
                        </a:cubicBezTo>
                        <a:lnTo>
                          <a:pt x="1600200" y="894080"/>
                        </a:lnTo>
                      </a:path>
                    </a:pathLst>
                  </a:custGeom>
                  <a:noFill/>
                  <a:ln w="25400" cap="flat" cmpd="sng" algn="ctr">
                    <a:solidFill>
                      <a:srgbClr val="FF9900"/>
                    </a:solidFill>
                    <a:prstDash val="solid"/>
                  </a:ln>
                  <a:effectLst/>
                </p:spPr>
                <p:txBody>
                  <a:bodyPr anchor="ctr"/>
                  <a:lstStyle/>
                  <a:p>
                    <a:pPr algn="ctr" fontAlgn="auto">
                      <a:spcBef>
                        <a:spcPts val="0"/>
                      </a:spcBef>
                      <a:spcAft>
                        <a:spcPts val="0"/>
                      </a:spcAft>
                      <a:defRPr/>
                    </a:pPr>
                    <a:endParaRPr lang="it-IT" sz="1800" kern="0">
                      <a:solidFill>
                        <a:sysClr val="windowText" lastClr="000000"/>
                      </a:solidFill>
                      <a:latin typeface="Calibri"/>
                    </a:endParaRPr>
                  </a:p>
                </p:txBody>
              </p:sp>
              <p:cxnSp>
                <p:nvCxnSpPr>
                  <p:cNvPr id="11329" name="AutoShape 347"/>
                  <p:cNvCxnSpPr>
                    <a:cxnSpLocks noChangeShapeType="1"/>
                    <a:endCxn id="150" idx="4"/>
                  </p:cNvCxnSpPr>
                  <p:nvPr/>
                </p:nvCxnSpPr>
                <p:spPr bwMode="auto">
                  <a:xfrm flipV="1">
                    <a:off x="5620712" y="3493172"/>
                    <a:ext cx="1330086" cy="1142657"/>
                  </a:xfrm>
                  <a:prstGeom prst="curvedConnector2">
                    <a:avLst/>
                  </a:prstGeom>
                  <a:noFill/>
                  <a:ln w="25400">
                    <a:solidFill>
                      <a:srgbClr val="FF9900"/>
                    </a:solidFill>
                    <a:round/>
                    <a:headEnd/>
                    <a:tailEnd/>
                  </a:ln>
                </p:spPr>
              </p:cxnSp>
              <p:pic>
                <p:nvPicPr>
                  <p:cNvPr id="11330" name="Picture 2" descr="http://us.123rf.com/400wm/400/400/vmaster2012/vmaster20121208/vmaster2012120800037/14777142-black-acoustic-speaker.jpg"/>
                  <p:cNvPicPr>
                    <a:picLocks noChangeAspect="1" noChangeArrowheads="1"/>
                  </p:cNvPicPr>
                  <p:nvPr/>
                </p:nvPicPr>
                <p:blipFill>
                  <a:blip r:embed="rId5" cstate="print">
                    <a:clrChange>
                      <a:clrFrom>
                        <a:srgbClr val="FFFFFF"/>
                      </a:clrFrom>
                      <a:clrTo>
                        <a:srgbClr val="FFFFFF">
                          <a:alpha val="0"/>
                        </a:srgbClr>
                      </a:clrTo>
                    </a:clrChange>
                  </a:blip>
                  <a:srcRect t="23125" r="49374" b="22501"/>
                  <a:stretch>
                    <a:fillRect/>
                  </a:stretch>
                </p:blipFill>
                <p:spPr bwMode="auto">
                  <a:xfrm rot="-2243130">
                    <a:off x="6908836" y="4966280"/>
                    <a:ext cx="931157" cy="1000132"/>
                  </a:xfrm>
                  <a:prstGeom prst="rect">
                    <a:avLst/>
                  </a:prstGeom>
                  <a:noFill/>
                  <a:ln w="9525">
                    <a:noFill/>
                    <a:miter lim="800000"/>
                    <a:headEnd/>
                    <a:tailEnd/>
                  </a:ln>
                </p:spPr>
              </p:pic>
            </p:grpSp>
            <p:pic>
              <p:nvPicPr>
                <p:cNvPr id="11311" name="Picture 354" descr="moni"/>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8026070" y="36030007"/>
                  <a:ext cx="844550" cy="747713"/>
                </a:xfrm>
                <a:prstGeom prst="rect">
                  <a:avLst/>
                </a:prstGeom>
                <a:noFill/>
                <a:ln w="9525">
                  <a:noFill/>
                  <a:miter lim="800000"/>
                  <a:headEnd/>
                  <a:tailEnd/>
                </a:ln>
              </p:spPr>
            </p:pic>
            <p:pic>
              <p:nvPicPr>
                <p:cNvPr id="11312" name="Picture 513"/>
                <p:cNvPicPr>
                  <a:picLocks noChangeAspect="1" noChangeArrowheads="1"/>
                </p:cNvPicPr>
                <p:nvPr/>
              </p:nvPicPr>
              <p:blipFill>
                <a:blip r:embed="rId7" cstate="print"/>
                <a:srcRect l="15047" t="9520" r="11433" b="11096"/>
                <a:stretch>
                  <a:fillRect/>
                </a:stretch>
              </p:blipFill>
              <p:spPr bwMode="auto">
                <a:xfrm rot="-505854">
                  <a:off x="18388029" y="36179232"/>
                  <a:ext cx="347654" cy="338138"/>
                </a:xfrm>
                <a:prstGeom prst="rect">
                  <a:avLst/>
                </a:prstGeom>
                <a:noFill/>
                <a:ln w="9525">
                  <a:noFill/>
                  <a:miter lim="800000"/>
                  <a:headEnd/>
                  <a:tailEnd/>
                </a:ln>
              </p:spPr>
            </p:pic>
            <p:cxnSp>
              <p:nvCxnSpPr>
                <p:cNvPr id="11313" name="AutoShape 358"/>
                <p:cNvCxnSpPr>
                  <a:cxnSpLocks noChangeShapeType="1"/>
                  <a:stCxn id="128" idx="2"/>
                </p:cNvCxnSpPr>
                <p:nvPr/>
              </p:nvCxnSpPr>
              <p:spPr bwMode="auto">
                <a:xfrm rot="5400000">
                  <a:off x="17241052" y="34810008"/>
                  <a:ext cx="1052520" cy="873131"/>
                </a:xfrm>
                <a:prstGeom prst="curvedConnector3">
                  <a:avLst>
                    <a:gd name="adj1" fmla="val 50000"/>
                  </a:avLst>
                </a:prstGeom>
                <a:noFill/>
                <a:ln w="25400">
                  <a:solidFill>
                    <a:srgbClr val="000000"/>
                  </a:solidFill>
                  <a:round/>
                  <a:headEnd/>
                  <a:tailEnd/>
                </a:ln>
              </p:spPr>
            </p:cxnSp>
            <p:pic>
              <p:nvPicPr>
                <p:cNvPr id="11314" name="Picture 353" descr="case"/>
                <p:cNvPicPr>
                  <a:picLocks noChangeAspect="1" noChangeArrowheads="1"/>
                </p:cNvPicPr>
                <p:nvPr/>
              </p:nvPicPr>
              <p:blipFill>
                <a:blip r:embed="rId8" cstate="print"/>
                <a:srcRect/>
                <a:stretch>
                  <a:fillRect/>
                </a:stretch>
              </p:blipFill>
              <p:spPr bwMode="auto">
                <a:xfrm>
                  <a:off x="17145007" y="35701395"/>
                  <a:ext cx="854075" cy="1181100"/>
                </a:xfrm>
                <a:prstGeom prst="rect">
                  <a:avLst/>
                </a:prstGeom>
                <a:noFill/>
                <a:ln w="9525">
                  <a:noFill/>
                  <a:miter lim="800000"/>
                  <a:headEnd/>
                  <a:tailEnd/>
                </a:ln>
              </p:spPr>
            </p:pic>
            <p:sp>
              <p:nvSpPr>
                <p:cNvPr id="110" name="Text Box 383"/>
                <p:cNvSpPr txBox="1">
                  <a:spLocks noChangeArrowheads="1"/>
                </p:cNvSpPr>
                <p:nvPr/>
              </p:nvSpPr>
              <p:spPr bwMode="auto">
                <a:xfrm>
                  <a:off x="16816393" y="36858664"/>
                  <a:ext cx="3500855" cy="571509"/>
                </a:xfrm>
                <a:prstGeom prst="rect">
                  <a:avLst/>
                </a:prstGeom>
                <a:noFill/>
                <a:ln w="9525">
                  <a:noFill/>
                  <a:miter lim="800000"/>
                  <a:headEnd/>
                  <a:tailEnd/>
                </a:ln>
              </p:spPr>
              <p:txBody>
                <a:bodyPr lIns="78638" tIns="39319" rIns="78638" bIns="39319"/>
                <a:lstStyle/>
                <a:p>
                  <a:pPr fontAlgn="auto">
                    <a:spcBef>
                      <a:spcPts val="0"/>
                    </a:spcBef>
                    <a:spcAft>
                      <a:spcPts val="0"/>
                    </a:spcAft>
                    <a:defRPr/>
                  </a:pPr>
                  <a:r>
                    <a:rPr lang="it-IT" sz="2000" dirty="0" err="1">
                      <a:solidFill>
                        <a:srgbClr val="0033CC"/>
                      </a:solidFill>
                      <a:latin typeface="Palatino Linotype" pitchFamily="18" charset="0"/>
                    </a:rPr>
                    <a:t>Acquisition</a:t>
                  </a:r>
                  <a:r>
                    <a:rPr lang="it-IT" sz="2000" dirty="0">
                      <a:solidFill>
                        <a:srgbClr val="0033CC"/>
                      </a:solidFill>
                      <a:latin typeface="Palatino Linotype" pitchFamily="18" charset="0"/>
                    </a:rPr>
                    <a:t> + </a:t>
                  </a:r>
                  <a:r>
                    <a:rPr lang="it-IT" sz="2000" dirty="0" err="1">
                      <a:solidFill>
                        <a:srgbClr val="0033CC"/>
                      </a:solidFill>
                      <a:latin typeface="Palatino Linotype" pitchFamily="18" charset="0"/>
                    </a:rPr>
                    <a:t>storing</a:t>
                  </a:r>
                  <a:endParaRPr lang="it-IT" sz="2000" dirty="0">
                    <a:solidFill>
                      <a:srgbClr val="0033CC"/>
                    </a:solidFill>
                    <a:latin typeface="Palatino Linotype" pitchFamily="18" charset="0"/>
                  </a:endParaRPr>
                </a:p>
                <a:p>
                  <a:pPr fontAlgn="auto">
                    <a:spcBef>
                      <a:spcPts val="0"/>
                    </a:spcBef>
                    <a:spcAft>
                      <a:spcPts val="0"/>
                    </a:spcAft>
                    <a:defRPr/>
                  </a:pPr>
                  <a:endParaRPr lang="it-IT" sz="2000" kern="0" dirty="0">
                    <a:solidFill>
                      <a:srgbClr val="0033CC"/>
                    </a:solidFill>
                    <a:latin typeface="Palatino Linotype" pitchFamily="18" charset="0"/>
                  </a:endParaRPr>
                </a:p>
              </p:txBody>
            </p:sp>
          </p:grpSp>
          <p:sp>
            <p:nvSpPr>
              <p:cNvPr id="96" name="AutoShape 168"/>
              <p:cNvSpPr>
                <a:spLocks noChangeArrowheads="1"/>
              </p:cNvSpPr>
              <p:nvPr/>
            </p:nvSpPr>
            <p:spPr bwMode="auto">
              <a:xfrm>
                <a:off x="4701059" y="2500313"/>
                <a:ext cx="462018" cy="46038"/>
              </a:xfrm>
              <a:prstGeom prst="roundRect">
                <a:avLst>
                  <a:gd name="adj" fmla="val 16667"/>
                </a:avLst>
              </a:prstGeom>
              <a:solidFill>
                <a:schemeClr val="tx1"/>
              </a:solidFill>
              <a:ln w="9525">
                <a:noFill/>
                <a:round/>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97" name="Oval 150"/>
              <p:cNvSpPr>
                <a:spLocks noChangeArrowheads="1"/>
              </p:cNvSpPr>
              <p:nvPr/>
            </p:nvSpPr>
            <p:spPr bwMode="auto">
              <a:xfrm>
                <a:off x="5860072" y="2516189"/>
                <a:ext cx="144480" cy="142877"/>
              </a:xfrm>
              <a:prstGeom prst="ellipse">
                <a:avLst/>
              </a:prstGeom>
              <a:solidFill>
                <a:srgbClr val="C0C0C0"/>
              </a:solidFill>
              <a:ln w="9525">
                <a:solidFill>
                  <a:srgbClr val="000000"/>
                </a:solidFill>
                <a:round/>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98" name="Rectangle 162"/>
              <p:cNvSpPr>
                <a:spLocks noChangeArrowheads="1"/>
              </p:cNvSpPr>
              <p:nvPr/>
            </p:nvSpPr>
            <p:spPr bwMode="auto">
              <a:xfrm>
                <a:off x="5761635" y="2730504"/>
                <a:ext cx="63508" cy="34926"/>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99" name="Rectangle 161"/>
              <p:cNvSpPr>
                <a:spLocks noChangeArrowheads="1"/>
              </p:cNvSpPr>
              <p:nvPr/>
            </p:nvSpPr>
            <p:spPr bwMode="auto">
              <a:xfrm>
                <a:off x="5872774" y="2730504"/>
                <a:ext cx="63508" cy="34926"/>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sp>
            <p:nvSpPr>
              <p:cNvPr id="100" name="Rectangle 160"/>
              <p:cNvSpPr>
                <a:spLocks noChangeArrowheads="1"/>
              </p:cNvSpPr>
              <p:nvPr/>
            </p:nvSpPr>
            <p:spPr bwMode="auto">
              <a:xfrm>
                <a:off x="5974386" y="2730504"/>
                <a:ext cx="63508" cy="34926"/>
              </a:xfrm>
              <a:prstGeom prst="rect">
                <a:avLst/>
              </a:prstGeom>
              <a:solidFill>
                <a:srgbClr val="F79646">
                  <a:lumMod val="50000"/>
                </a:srgbClr>
              </a:solidFill>
              <a:ln w="9525">
                <a:solidFill>
                  <a:srgbClr val="000000"/>
                </a:solidFill>
                <a:miter lim="800000"/>
                <a:headEnd/>
                <a:tailEnd/>
              </a:ln>
            </p:spPr>
            <p:txBody>
              <a:bodyPr/>
              <a:lstStyle/>
              <a:p>
                <a:pPr fontAlgn="auto">
                  <a:spcBef>
                    <a:spcPts val="0"/>
                  </a:spcBef>
                  <a:spcAft>
                    <a:spcPts val="0"/>
                  </a:spcAft>
                  <a:defRPr/>
                </a:pPr>
                <a:endParaRPr lang="it-IT" sz="1800" kern="0">
                  <a:solidFill>
                    <a:sysClr val="windowText" lastClr="000000"/>
                  </a:solidFill>
                </a:endParaRPr>
              </a:p>
            </p:txBody>
          </p:sp>
          <p:cxnSp>
            <p:nvCxnSpPr>
              <p:cNvPr id="101" name="Connettore 1 100"/>
              <p:cNvCxnSpPr/>
              <p:nvPr/>
            </p:nvCxnSpPr>
            <p:spPr>
              <a:xfrm>
                <a:off x="4605798" y="2303460"/>
                <a:ext cx="1212994"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Connettore 1 101"/>
              <p:cNvCxnSpPr/>
              <p:nvPr/>
            </p:nvCxnSpPr>
            <p:spPr>
              <a:xfrm>
                <a:off x="4643902" y="2333623"/>
                <a:ext cx="121299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Connettore 1 102"/>
              <p:cNvCxnSpPr/>
              <p:nvPr/>
            </p:nvCxnSpPr>
            <p:spPr>
              <a:xfrm>
                <a:off x="4685182" y="2365373"/>
                <a:ext cx="121299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269" name="Rectangle 8"/>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it-IT" altLang="it-IT"/>
          </a:p>
        </p:txBody>
      </p:sp>
      <p:pic>
        <p:nvPicPr>
          <p:cNvPr id="11275" name="Immagine 75"/>
          <p:cNvPicPr>
            <a:picLocks noChangeAspect="1" noChangeArrowheads="1"/>
          </p:cNvPicPr>
          <p:nvPr/>
        </p:nvPicPr>
        <p:blipFill>
          <a:blip r:embed="rId9" cstate="print"/>
          <a:srcRect l="3738" t="5231" r="3261" b="4773"/>
          <a:stretch>
            <a:fillRect/>
          </a:stretch>
        </p:blipFill>
        <p:spPr bwMode="auto">
          <a:xfrm>
            <a:off x="467544" y="1664804"/>
            <a:ext cx="3851275" cy="2849562"/>
          </a:xfrm>
          <a:prstGeom prst="rect">
            <a:avLst/>
          </a:prstGeom>
          <a:noFill/>
          <a:ln w="19050">
            <a:solidFill>
              <a:srgbClr val="000082"/>
            </a:solidFill>
            <a:miter lim="800000"/>
            <a:headEnd/>
            <a:tailEnd/>
          </a:ln>
        </p:spPr>
      </p:pic>
      <p:grpSp>
        <p:nvGrpSpPr>
          <p:cNvPr id="9" name="Gruppo 76"/>
          <p:cNvGrpSpPr>
            <a:grpSpLocks/>
          </p:cNvGrpSpPr>
          <p:nvPr/>
        </p:nvGrpSpPr>
        <p:grpSpPr bwMode="auto">
          <a:xfrm>
            <a:off x="4279900" y="2281386"/>
            <a:ext cx="4864100" cy="4171950"/>
            <a:chOff x="419100" y="0"/>
            <a:chExt cx="5572125" cy="4314825"/>
          </a:xfrm>
        </p:grpSpPr>
        <p:grpSp>
          <p:nvGrpSpPr>
            <p:cNvPr id="10" name="Gruppo 81"/>
            <p:cNvGrpSpPr>
              <a:grpSpLocks/>
            </p:cNvGrpSpPr>
            <p:nvPr/>
          </p:nvGrpSpPr>
          <p:grpSpPr bwMode="auto">
            <a:xfrm>
              <a:off x="419100" y="2790825"/>
              <a:ext cx="5476875" cy="1524000"/>
              <a:chOff x="0" y="0"/>
              <a:chExt cx="5476875" cy="1524000"/>
            </a:xfrm>
          </p:grpSpPr>
          <p:pic>
            <p:nvPicPr>
              <p:cNvPr id="11289" name="Immagine 93"/>
              <p:cNvPicPr>
                <a:picLocks noChangeAspect="1"/>
              </p:cNvPicPr>
              <p:nvPr/>
            </p:nvPicPr>
            <p:blipFill>
              <a:blip r:embed="rId10" cstate="print"/>
              <a:srcRect l="25897" t="15601" r="23714" b="17467"/>
              <a:stretch>
                <a:fillRect/>
              </a:stretch>
            </p:blipFill>
            <p:spPr bwMode="auto">
              <a:xfrm>
                <a:off x="0" y="0"/>
                <a:ext cx="1257300" cy="1257300"/>
              </a:xfrm>
              <a:prstGeom prst="rect">
                <a:avLst/>
              </a:prstGeom>
              <a:noFill/>
              <a:ln w="9525">
                <a:noFill/>
                <a:miter lim="800000"/>
                <a:headEnd/>
                <a:tailEnd/>
              </a:ln>
            </p:spPr>
          </p:pic>
          <p:pic>
            <p:nvPicPr>
              <p:cNvPr id="11290" name="Immagine 94"/>
              <p:cNvPicPr>
                <a:picLocks noChangeAspect="1"/>
              </p:cNvPicPr>
              <p:nvPr/>
            </p:nvPicPr>
            <p:blipFill>
              <a:blip r:embed="rId11" cstate="print"/>
              <a:srcRect l="25676" t="15144" r="24062" b="17635"/>
              <a:stretch>
                <a:fillRect/>
              </a:stretch>
            </p:blipFill>
            <p:spPr bwMode="auto">
              <a:xfrm>
                <a:off x="1343025" y="0"/>
                <a:ext cx="1257300" cy="1266825"/>
              </a:xfrm>
              <a:prstGeom prst="rect">
                <a:avLst/>
              </a:prstGeom>
              <a:noFill/>
              <a:ln w="9525">
                <a:noFill/>
                <a:miter lim="800000"/>
                <a:headEnd/>
                <a:tailEnd/>
              </a:ln>
            </p:spPr>
          </p:pic>
          <p:pic>
            <p:nvPicPr>
              <p:cNvPr id="11291" name="Immagine 103"/>
              <p:cNvPicPr>
                <a:picLocks noChangeAspect="1"/>
              </p:cNvPicPr>
              <p:nvPr/>
            </p:nvPicPr>
            <p:blipFill>
              <a:blip r:embed="rId12" cstate="print"/>
              <a:srcRect l="26143" t="15353" r="24062" b="18257"/>
              <a:stretch>
                <a:fillRect/>
              </a:stretch>
            </p:blipFill>
            <p:spPr bwMode="auto">
              <a:xfrm>
                <a:off x="2667000" y="0"/>
                <a:ext cx="1257300" cy="1257300"/>
              </a:xfrm>
              <a:prstGeom prst="rect">
                <a:avLst/>
              </a:prstGeom>
              <a:noFill/>
              <a:ln w="9525">
                <a:noFill/>
                <a:miter lim="800000"/>
                <a:headEnd/>
                <a:tailEnd/>
              </a:ln>
            </p:spPr>
          </p:pic>
          <p:pic>
            <p:nvPicPr>
              <p:cNvPr id="11292" name="Immagine 104"/>
              <p:cNvPicPr>
                <a:picLocks noChangeAspect="1"/>
              </p:cNvPicPr>
              <p:nvPr/>
            </p:nvPicPr>
            <p:blipFill>
              <a:blip r:embed="rId13" cstate="print"/>
              <a:srcRect l="26143" t="16182" r="24062" b="18050"/>
              <a:stretch>
                <a:fillRect/>
              </a:stretch>
            </p:blipFill>
            <p:spPr bwMode="auto">
              <a:xfrm>
                <a:off x="3990975" y="0"/>
                <a:ext cx="1257300" cy="1247775"/>
              </a:xfrm>
              <a:prstGeom prst="rect">
                <a:avLst/>
              </a:prstGeom>
              <a:noFill/>
              <a:ln w="9525">
                <a:noFill/>
                <a:miter lim="800000"/>
                <a:headEnd/>
                <a:tailEnd/>
              </a:ln>
            </p:spPr>
          </p:pic>
          <p:sp>
            <p:nvSpPr>
              <p:cNvPr id="11293" name="CasellaDiTesto 6"/>
              <p:cNvSpPr txBox="1">
                <a:spLocks noChangeArrowheads="1"/>
              </p:cNvSpPr>
              <p:nvPr/>
            </p:nvSpPr>
            <p:spPr bwMode="auto">
              <a:xfrm>
                <a:off x="38100" y="1247775"/>
                <a:ext cx="1078865" cy="266700"/>
              </a:xfrm>
              <a:prstGeom prst="rect">
                <a:avLst/>
              </a:prstGeom>
              <a:noFill/>
              <a:ln w="9525">
                <a:noFill/>
                <a:miter lim="800000"/>
                <a:headEnd/>
                <a:tailEnd/>
              </a:ln>
            </p:spPr>
            <p:txBody>
              <a:bodyPr>
                <a:spAutoFit/>
              </a:bodyPr>
              <a:lstStyle/>
              <a:p>
                <a:pPr algn="ctr"/>
                <a:r>
                  <a:rPr lang="it-IT" altLang="it-IT" sz="1200">
                    <a:solidFill>
                      <a:srgbClr val="000000"/>
                    </a:solidFill>
                    <a:latin typeface="Times New Roman" pitchFamily="18" charset="0"/>
                    <a:cs typeface="Times New Roman" pitchFamily="18" charset="0"/>
                  </a:rPr>
                  <a:t>1300nm</a:t>
                </a:r>
                <a:endParaRPr lang="it-IT" altLang="it-IT" sz="1200">
                  <a:latin typeface="Times New Roman" pitchFamily="18" charset="0"/>
                  <a:cs typeface="Times New Roman" pitchFamily="18" charset="0"/>
                </a:endParaRPr>
              </a:p>
            </p:txBody>
          </p:sp>
          <p:sp>
            <p:nvSpPr>
              <p:cNvPr id="11294" name="CasellaDiTesto 6"/>
              <p:cNvSpPr txBox="1">
                <a:spLocks noChangeArrowheads="1"/>
              </p:cNvSpPr>
              <p:nvPr/>
            </p:nvSpPr>
            <p:spPr bwMode="auto">
              <a:xfrm>
                <a:off x="2714625" y="1257300"/>
                <a:ext cx="1078865" cy="266700"/>
              </a:xfrm>
              <a:prstGeom prst="rect">
                <a:avLst/>
              </a:prstGeom>
              <a:noFill/>
              <a:ln w="9525">
                <a:noFill/>
                <a:miter lim="800000"/>
                <a:headEnd/>
                <a:tailEnd/>
              </a:ln>
            </p:spPr>
            <p:txBody>
              <a:bodyPr>
                <a:spAutoFit/>
              </a:bodyPr>
              <a:lstStyle/>
              <a:p>
                <a:pPr algn="ctr"/>
                <a:r>
                  <a:rPr lang="it-IT" altLang="it-IT" sz="1200">
                    <a:solidFill>
                      <a:srgbClr val="000000"/>
                    </a:solidFill>
                    <a:latin typeface="Times New Roman" pitchFamily="18" charset="0"/>
                    <a:cs typeface="Times New Roman" pitchFamily="18" charset="0"/>
                  </a:rPr>
                  <a:t>1500nm</a:t>
                </a:r>
                <a:endParaRPr lang="it-IT" altLang="it-IT" sz="1200">
                  <a:latin typeface="Times New Roman" pitchFamily="18" charset="0"/>
                  <a:cs typeface="Times New Roman" pitchFamily="18" charset="0"/>
                </a:endParaRPr>
              </a:p>
            </p:txBody>
          </p:sp>
          <p:sp>
            <p:nvSpPr>
              <p:cNvPr id="11295" name="CasellaDiTesto 6"/>
              <p:cNvSpPr txBox="1">
                <a:spLocks noChangeArrowheads="1"/>
              </p:cNvSpPr>
              <p:nvPr/>
            </p:nvSpPr>
            <p:spPr bwMode="auto">
              <a:xfrm>
                <a:off x="1409700" y="1257300"/>
                <a:ext cx="1078865" cy="266700"/>
              </a:xfrm>
              <a:prstGeom prst="rect">
                <a:avLst/>
              </a:prstGeom>
              <a:noFill/>
              <a:ln w="9525">
                <a:noFill/>
                <a:miter lim="800000"/>
                <a:headEnd/>
                <a:tailEnd/>
              </a:ln>
            </p:spPr>
            <p:txBody>
              <a:bodyPr>
                <a:spAutoFit/>
              </a:bodyPr>
              <a:lstStyle/>
              <a:p>
                <a:pPr algn="ctr"/>
                <a:r>
                  <a:rPr lang="it-IT" altLang="it-IT" sz="1200">
                    <a:solidFill>
                      <a:srgbClr val="000000"/>
                    </a:solidFill>
                    <a:latin typeface="Times New Roman" pitchFamily="18" charset="0"/>
                    <a:cs typeface="Times New Roman" pitchFamily="18" charset="0"/>
                  </a:rPr>
                  <a:t>1400nm</a:t>
                </a:r>
                <a:endParaRPr lang="it-IT" altLang="it-IT" sz="1200">
                  <a:latin typeface="Times New Roman" pitchFamily="18" charset="0"/>
                  <a:cs typeface="Times New Roman" pitchFamily="18" charset="0"/>
                </a:endParaRPr>
              </a:p>
            </p:txBody>
          </p:sp>
          <p:sp>
            <p:nvSpPr>
              <p:cNvPr id="11296" name="CasellaDiTesto 6"/>
              <p:cNvSpPr txBox="1">
                <a:spLocks noChangeArrowheads="1"/>
              </p:cNvSpPr>
              <p:nvPr/>
            </p:nvSpPr>
            <p:spPr bwMode="auto">
              <a:xfrm>
                <a:off x="4048125" y="1257300"/>
                <a:ext cx="1078865" cy="266700"/>
              </a:xfrm>
              <a:prstGeom prst="rect">
                <a:avLst/>
              </a:prstGeom>
              <a:noFill/>
              <a:ln w="9525">
                <a:noFill/>
                <a:miter lim="800000"/>
                <a:headEnd/>
                <a:tailEnd/>
              </a:ln>
            </p:spPr>
            <p:txBody>
              <a:bodyPr>
                <a:spAutoFit/>
              </a:bodyPr>
              <a:lstStyle/>
              <a:p>
                <a:pPr algn="ctr"/>
                <a:r>
                  <a:rPr lang="it-IT" altLang="it-IT" sz="1200">
                    <a:solidFill>
                      <a:srgbClr val="000000"/>
                    </a:solidFill>
                    <a:latin typeface="Times New Roman" pitchFamily="18" charset="0"/>
                    <a:cs typeface="Times New Roman" pitchFamily="18" charset="0"/>
                  </a:rPr>
                  <a:t>1600nm</a:t>
                </a:r>
                <a:endParaRPr lang="it-IT" altLang="it-IT" sz="1200">
                  <a:latin typeface="Times New Roman" pitchFamily="18" charset="0"/>
                  <a:cs typeface="Times New Roman" pitchFamily="18" charset="0"/>
                </a:endParaRPr>
              </a:p>
            </p:txBody>
          </p:sp>
          <p:pic>
            <p:nvPicPr>
              <p:cNvPr id="11297" name="Immagine 110"/>
              <p:cNvPicPr>
                <a:picLocks/>
              </p:cNvPicPr>
              <p:nvPr/>
            </p:nvPicPr>
            <p:blipFill>
              <a:blip r:embed="rId14" cstate="print"/>
              <a:srcRect l="89412" t="13197" r="1988" b="9732"/>
              <a:stretch>
                <a:fillRect/>
              </a:stretch>
            </p:blipFill>
            <p:spPr bwMode="auto">
              <a:xfrm>
                <a:off x="5305425" y="0"/>
                <a:ext cx="171450" cy="1190625"/>
              </a:xfrm>
              <a:prstGeom prst="rect">
                <a:avLst/>
              </a:prstGeom>
              <a:noFill/>
              <a:ln w="9525">
                <a:noFill/>
                <a:miter lim="800000"/>
                <a:headEnd/>
                <a:tailEnd/>
              </a:ln>
            </p:spPr>
          </p:pic>
        </p:grpSp>
        <p:grpSp>
          <p:nvGrpSpPr>
            <p:cNvPr id="11" name="Gruppo 82"/>
            <p:cNvGrpSpPr>
              <a:grpSpLocks/>
            </p:cNvGrpSpPr>
            <p:nvPr/>
          </p:nvGrpSpPr>
          <p:grpSpPr bwMode="auto">
            <a:xfrm>
              <a:off x="2876550" y="0"/>
              <a:ext cx="3114675" cy="2571750"/>
              <a:chOff x="0" y="0"/>
              <a:chExt cx="3114675" cy="2571750"/>
            </a:xfrm>
          </p:grpSpPr>
          <p:sp>
            <p:nvSpPr>
              <p:cNvPr id="11280" name="CasellaDiTesto 6"/>
              <p:cNvSpPr txBox="1">
                <a:spLocks noChangeArrowheads="1"/>
              </p:cNvSpPr>
              <p:nvPr/>
            </p:nvSpPr>
            <p:spPr bwMode="auto">
              <a:xfrm>
                <a:off x="114300" y="0"/>
                <a:ext cx="1078865" cy="266700"/>
              </a:xfrm>
              <a:prstGeom prst="rect">
                <a:avLst/>
              </a:prstGeom>
              <a:noFill/>
              <a:ln w="9525">
                <a:noFill/>
                <a:miter lim="800000"/>
                <a:headEnd/>
                <a:tailEnd/>
              </a:ln>
            </p:spPr>
            <p:txBody>
              <a:bodyPr>
                <a:spAutoFit/>
              </a:bodyPr>
              <a:lstStyle/>
              <a:p>
                <a:pPr algn="ctr"/>
                <a:r>
                  <a:rPr lang="it-IT" altLang="it-IT" sz="1200">
                    <a:solidFill>
                      <a:srgbClr val="000000"/>
                    </a:solidFill>
                    <a:latin typeface="Times New Roman" pitchFamily="18" charset="0"/>
                    <a:cs typeface="Times New Roman" pitchFamily="18" charset="0"/>
                  </a:rPr>
                  <a:t>1300nm</a:t>
                </a:r>
                <a:endParaRPr lang="it-IT" altLang="it-IT" sz="1200">
                  <a:latin typeface="Times New Roman" pitchFamily="18" charset="0"/>
                  <a:cs typeface="Times New Roman" pitchFamily="18" charset="0"/>
                </a:endParaRPr>
              </a:p>
            </p:txBody>
          </p:sp>
          <p:sp>
            <p:nvSpPr>
              <p:cNvPr id="11281" name="CasellaDiTesto 6"/>
              <p:cNvSpPr txBox="1">
                <a:spLocks noChangeArrowheads="1"/>
              </p:cNvSpPr>
              <p:nvPr/>
            </p:nvSpPr>
            <p:spPr bwMode="auto">
              <a:xfrm>
                <a:off x="1562100" y="0"/>
                <a:ext cx="1078865" cy="266700"/>
              </a:xfrm>
              <a:prstGeom prst="rect">
                <a:avLst/>
              </a:prstGeom>
              <a:noFill/>
              <a:ln w="9525">
                <a:noFill/>
                <a:miter lim="800000"/>
                <a:headEnd/>
                <a:tailEnd/>
              </a:ln>
            </p:spPr>
            <p:txBody>
              <a:bodyPr>
                <a:spAutoFit/>
              </a:bodyPr>
              <a:lstStyle/>
              <a:p>
                <a:pPr algn="ctr"/>
                <a:r>
                  <a:rPr lang="it-IT" altLang="it-IT" sz="1200">
                    <a:solidFill>
                      <a:srgbClr val="000000"/>
                    </a:solidFill>
                    <a:latin typeface="Times New Roman" pitchFamily="18" charset="0"/>
                    <a:cs typeface="Times New Roman" pitchFamily="18" charset="0"/>
                  </a:rPr>
                  <a:t>1400nm</a:t>
                </a:r>
                <a:endParaRPr lang="it-IT" altLang="it-IT" sz="1200">
                  <a:latin typeface="Times New Roman" pitchFamily="18" charset="0"/>
                  <a:cs typeface="Times New Roman" pitchFamily="18" charset="0"/>
                </a:endParaRPr>
              </a:p>
            </p:txBody>
          </p:sp>
          <p:sp>
            <p:nvSpPr>
              <p:cNvPr id="11282" name="CasellaDiTesto 6"/>
              <p:cNvSpPr txBox="1">
                <a:spLocks noChangeArrowheads="1"/>
              </p:cNvSpPr>
              <p:nvPr/>
            </p:nvSpPr>
            <p:spPr bwMode="auto">
              <a:xfrm>
                <a:off x="114300" y="1276350"/>
                <a:ext cx="1078865" cy="266700"/>
              </a:xfrm>
              <a:prstGeom prst="rect">
                <a:avLst/>
              </a:prstGeom>
              <a:noFill/>
              <a:ln w="9525">
                <a:noFill/>
                <a:miter lim="800000"/>
                <a:headEnd/>
                <a:tailEnd/>
              </a:ln>
            </p:spPr>
            <p:txBody>
              <a:bodyPr>
                <a:spAutoFit/>
              </a:bodyPr>
              <a:lstStyle/>
              <a:p>
                <a:pPr algn="ctr"/>
                <a:r>
                  <a:rPr lang="it-IT" altLang="it-IT" sz="1200">
                    <a:solidFill>
                      <a:srgbClr val="000000"/>
                    </a:solidFill>
                    <a:latin typeface="Times New Roman" pitchFamily="18" charset="0"/>
                    <a:cs typeface="Times New Roman" pitchFamily="18" charset="0"/>
                  </a:rPr>
                  <a:t>1500nm</a:t>
                </a:r>
                <a:endParaRPr lang="it-IT" altLang="it-IT" sz="1200">
                  <a:latin typeface="Times New Roman" pitchFamily="18" charset="0"/>
                  <a:cs typeface="Times New Roman" pitchFamily="18" charset="0"/>
                </a:endParaRPr>
              </a:p>
            </p:txBody>
          </p:sp>
          <p:sp>
            <p:nvSpPr>
              <p:cNvPr id="11283" name="CasellaDiTesto 6"/>
              <p:cNvSpPr txBox="1">
                <a:spLocks noChangeArrowheads="1"/>
              </p:cNvSpPr>
              <p:nvPr/>
            </p:nvSpPr>
            <p:spPr bwMode="auto">
              <a:xfrm>
                <a:off x="1562100" y="1276350"/>
                <a:ext cx="1078865" cy="266700"/>
              </a:xfrm>
              <a:prstGeom prst="rect">
                <a:avLst/>
              </a:prstGeom>
              <a:noFill/>
              <a:ln w="9525">
                <a:noFill/>
                <a:miter lim="800000"/>
                <a:headEnd/>
                <a:tailEnd/>
              </a:ln>
            </p:spPr>
            <p:txBody>
              <a:bodyPr>
                <a:spAutoFit/>
              </a:bodyPr>
              <a:lstStyle/>
              <a:p>
                <a:pPr algn="ctr"/>
                <a:r>
                  <a:rPr lang="it-IT" altLang="it-IT" sz="1200">
                    <a:solidFill>
                      <a:srgbClr val="000000"/>
                    </a:solidFill>
                    <a:latin typeface="Times New Roman" pitchFamily="18" charset="0"/>
                    <a:cs typeface="Times New Roman" pitchFamily="18" charset="0"/>
                  </a:rPr>
                  <a:t>1600nm</a:t>
                </a:r>
                <a:endParaRPr lang="it-IT" altLang="it-IT" sz="1200">
                  <a:latin typeface="Times New Roman" pitchFamily="18" charset="0"/>
                  <a:cs typeface="Times New Roman" pitchFamily="18" charset="0"/>
                </a:endParaRPr>
              </a:p>
            </p:txBody>
          </p:sp>
          <p:pic>
            <p:nvPicPr>
              <p:cNvPr id="11284" name="Immagine 88"/>
              <p:cNvPicPr>
                <a:picLocks/>
              </p:cNvPicPr>
              <p:nvPr/>
            </p:nvPicPr>
            <p:blipFill>
              <a:blip r:embed="rId14" cstate="print"/>
              <a:srcRect l="89412" t="13197" r="1988" b="9732"/>
              <a:stretch>
                <a:fillRect/>
              </a:stretch>
            </p:blipFill>
            <p:spPr bwMode="auto">
              <a:xfrm>
                <a:off x="2943225" y="828675"/>
                <a:ext cx="171450" cy="1190625"/>
              </a:xfrm>
              <a:prstGeom prst="rect">
                <a:avLst/>
              </a:prstGeom>
              <a:noFill/>
              <a:ln w="9525">
                <a:noFill/>
                <a:miter lim="800000"/>
                <a:headEnd/>
                <a:tailEnd/>
              </a:ln>
            </p:spPr>
          </p:pic>
          <p:pic>
            <p:nvPicPr>
              <p:cNvPr id="11285" name="Immagine 89"/>
              <p:cNvPicPr>
                <a:picLocks noChangeAspect="1"/>
              </p:cNvPicPr>
              <p:nvPr/>
            </p:nvPicPr>
            <p:blipFill>
              <a:blip r:embed="rId15" cstate="print"/>
              <a:srcRect l="24831" t="24066" r="22108" b="17918"/>
              <a:stretch>
                <a:fillRect/>
              </a:stretch>
            </p:blipFill>
            <p:spPr bwMode="auto">
              <a:xfrm>
                <a:off x="28575" y="200025"/>
                <a:ext cx="1314450" cy="1076325"/>
              </a:xfrm>
              <a:prstGeom prst="rect">
                <a:avLst/>
              </a:prstGeom>
              <a:noFill/>
              <a:ln w="9525">
                <a:noFill/>
                <a:miter lim="800000"/>
                <a:headEnd/>
                <a:tailEnd/>
              </a:ln>
            </p:spPr>
          </p:pic>
          <p:pic>
            <p:nvPicPr>
              <p:cNvPr id="11286" name="Immagine 90"/>
              <p:cNvPicPr>
                <a:picLocks noChangeAspect="1"/>
              </p:cNvPicPr>
              <p:nvPr/>
            </p:nvPicPr>
            <p:blipFill>
              <a:blip r:embed="rId16" cstate="print"/>
              <a:srcRect l="24689" t="25581" r="22449" b="18260"/>
              <a:stretch>
                <a:fillRect/>
              </a:stretch>
            </p:blipFill>
            <p:spPr bwMode="auto">
              <a:xfrm>
                <a:off x="1457325" y="219075"/>
                <a:ext cx="1352550" cy="1076325"/>
              </a:xfrm>
              <a:prstGeom prst="rect">
                <a:avLst/>
              </a:prstGeom>
              <a:noFill/>
              <a:ln w="9525">
                <a:noFill/>
                <a:miter lim="800000"/>
                <a:headEnd/>
                <a:tailEnd/>
              </a:ln>
            </p:spPr>
          </p:pic>
          <p:pic>
            <p:nvPicPr>
              <p:cNvPr id="11287" name="Immagine 91"/>
              <p:cNvPicPr>
                <a:picLocks noChangeAspect="1"/>
              </p:cNvPicPr>
              <p:nvPr/>
            </p:nvPicPr>
            <p:blipFill>
              <a:blip r:embed="rId17" cstate="print"/>
              <a:srcRect l="25522" t="25726" r="23128" b="18259"/>
              <a:stretch>
                <a:fillRect/>
              </a:stretch>
            </p:blipFill>
            <p:spPr bwMode="auto">
              <a:xfrm>
                <a:off x="0" y="1495425"/>
                <a:ext cx="1323975" cy="1076325"/>
              </a:xfrm>
              <a:prstGeom prst="rect">
                <a:avLst/>
              </a:prstGeom>
              <a:noFill/>
              <a:ln w="9525">
                <a:noFill/>
                <a:miter lim="800000"/>
                <a:headEnd/>
                <a:tailEnd/>
              </a:ln>
            </p:spPr>
          </p:pic>
          <p:pic>
            <p:nvPicPr>
              <p:cNvPr id="11288" name="Immagine 92"/>
              <p:cNvPicPr>
                <a:picLocks noChangeAspect="1"/>
              </p:cNvPicPr>
              <p:nvPr/>
            </p:nvPicPr>
            <p:blipFill>
              <a:blip r:embed="rId18" cstate="print"/>
              <a:srcRect l="25676" t="25519" r="22972" b="18465"/>
              <a:stretch>
                <a:fillRect/>
              </a:stretch>
            </p:blipFill>
            <p:spPr bwMode="auto">
              <a:xfrm>
                <a:off x="1466850" y="1495425"/>
                <a:ext cx="1323975" cy="1076325"/>
              </a:xfrm>
              <a:prstGeom prst="rect">
                <a:avLst/>
              </a:prstGeom>
              <a:noFill/>
              <a:ln w="9525">
                <a:noFill/>
                <a:miter lim="800000"/>
                <a:headEnd/>
                <a:tailEnd/>
              </a:ln>
            </p:spPr>
          </p:pic>
        </p:grpSp>
      </p:grpSp>
      <p:pic>
        <p:nvPicPr>
          <p:cNvPr id="92" name="Picture 77"/>
          <p:cNvPicPr>
            <a:picLocks noChangeAspect="1" noChangeArrowheads="1"/>
          </p:cNvPicPr>
          <p:nvPr/>
        </p:nvPicPr>
        <p:blipFill>
          <a:blip r:embed="rId19" cstate="print"/>
          <a:srcRect/>
          <a:stretch>
            <a:fillRect/>
          </a:stretch>
        </p:blipFill>
        <p:spPr bwMode="auto">
          <a:xfrm>
            <a:off x="71500" y="4788532"/>
            <a:ext cx="4411657" cy="1952836"/>
          </a:xfrm>
          <a:prstGeom prst="rect">
            <a:avLst/>
          </a:prstGeom>
          <a:noFill/>
          <a:ln w="9525">
            <a:noFill/>
            <a:miter lim="800000"/>
            <a:headEnd/>
            <a:tailEnd/>
          </a:ln>
          <a:effectLst/>
        </p:spPr>
      </p:pic>
      <p:pic>
        <p:nvPicPr>
          <p:cNvPr id="93" name="Immagine 60"/>
          <p:cNvPicPr>
            <a:picLocks noChangeAspect="1"/>
          </p:cNvPicPr>
          <p:nvPr/>
        </p:nvPicPr>
        <p:blipFill>
          <a:blip r:embed="rId20" cstate="print"/>
          <a:srcRect/>
          <a:stretch>
            <a:fillRect/>
          </a:stretch>
        </p:blipFill>
        <p:spPr bwMode="auto">
          <a:xfrm>
            <a:off x="4284811" y="3311698"/>
            <a:ext cx="2273300" cy="1341438"/>
          </a:xfrm>
          <a:prstGeom prst="rect">
            <a:avLst/>
          </a:prstGeom>
          <a:noFill/>
          <a:ln w="9525">
            <a:noFill/>
            <a:miter lim="800000"/>
            <a:headEnd/>
            <a:tailEnd/>
          </a:ln>
        </p:spPr>
      </p:pic>
      <p:pic>
        <p:nvPicPr>
          <p:cNvPr id="94" name="Picture 6"/>
          <p:cNvPicPr>
            <a:picLocks noChangeAspect="1" noChangeArrowheads="1"/>
          </p:cNvPicPr>
          <p:nvPr/>
        </p:nvPicPr>
        <p:blipFill>
          <a:blip r:embed="rId21" cstate="print">
            <a:clrChange>
              <a:clrFrom>
                <a:srgbClr val="0000FF"/>
              </a:clrFrom>
              <a:clrTo>
                <a:srgbClr val="0000FF">
                  <a:alpha val="0"/>
                </a:srgbClr>
              </a:clrTo>
            </a:clrChange>
          </a:blip>
          <a:srcRect/>
          <a:stretch>
            <a:fillRect/>
          </a:stretch>
        </p:blipFill>
        <p:spPr bwMode="auto">
          <a:xfrm>
            <a:off x="3239852" y="1456879"/>
            <a:ext cx="4319588" cy="2116137"/>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Tutto\Stato dell'arte LOF\Papers\Jacques Albert - IEEE\How We’re Shrinking Chemical Labs Onto Optical Fibers - IEEE Spectrum_files\04LabsOnFibermaster-1395079413108.jpg"/>
          <p:cNvPicPr>
            <a:picLocks noChangeAspect="1" noChangeArrowheads="1"/>
          </p:cNvPicPr>
          <p:nvPr/>
        </p:nvPicPr>
        <p:blipFill>
          <a:blip r:embed="rId2" cstate="print">
            <a:lum bright="65000" contrast="-80000"/>
          </a:blip>
          <a:srcRect/>
          <a:stretch>
            <a:fillRect/>
          </a:stretch>
        </p:blipFill>
        <p:spPr bwMode="auto">
          <a:xfrm>
            <a:off x="0" y="0"/>
            <a:ext cx="9144000" cy="6858000"/>
          </a:xfrm>
          <a:prstGeom prst="rect">
            <a:avLst/>
          </a:prstGeom>
          <a:noFill/>
        </p:spPr>
      </p:pic>
      <p:pic>
        <p:nvPicPr>
          <p:cNvPr id="10243" name="Picture 3"/>
          <p:cNvPicPr>
            <a:picLocks noChangeAspect="1" noChangeArrowheads="1"/>
          </p:cNvPicPr>
          <p:nvPr/>
        </p:nvPicPr>
        <p:blipFill>
          <a:blip r:embed="rId3" cstate="print">
            <a:clrChange>
              <a:clrFrom>
                <a:srgbClr val="FFFFFF"/>
              </a:clrFrom>
              <a:clrTo>
                <a:srgbClr val="FFFFFF">
                  <a:alpha val="0"/>
                </a:srgbClr>
              </a:clrTo>
            </a:clrChange>
          </a:blip>
          <a:srcRect l="2123" t="28543" r="74815" b="43799"/>
          <a:stretch>
            <a:fillRect/>
          </a:stretch>
        </p:blipFill>
        <p:spPr bwMode="auto">
          <a:xfrm>
            <a:off x="785786" y="3929066"/>
            <a:ext cx="3000396" cy="2022475"/>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clrChange>
              <a:clrFrom>
                <a:srgbClr val="FFFFFF"/>
              </a:clrFrom>
              <a:clrTo>
                <a:srgbClr val="FFFFFF">
                  <a:alpha val="0"/>
                </a:srgbClr>
              </a:clrTo>
            </a:clrChange>
          </a:blip>
          <a:srcRect l="1936" t="20177" r="74982" b="38969"/>
          <a:stretch>
            <a:fillRect/>
          </a:stretch>
        </p:blipFill>
        <p:spPr bwMode="auto">
          <a:xfrm>
            <a:off x="5978194" y="3651716"/>
            <a:ext cx="2402587" cy="2390842"/>
          </a:xfrm>
          <a:prstGeom prst="rect">
            <a:avLst/>
          </a:prstGeom>
          <a:noFill/>
          <a:ln w="9525">
            <a:noFill/>
            <a:miter lim="800000"/>
            <a:headEnd/>
            <a:tailEnd/>
          </a:ln>
        </p:spPr>
      </p:pic>
      <p:sp>
        <p:nvSpPr>
          <p:cNvPr id="10245" name="CasellaDiTesto 6"/>
          <p:cNvSpPr txBox="1">
            <a:spLocks noChangeArrowheads="1"/>
          </p:cNvSpPr>
          <p:nvPr/>
        </p:nvSpPr>
        <p:spPr bwMode="auto">
          <a:xfrm>
            <a:off x="5429256" y="6068817"/>
            <a:ext cx="3500462" cy="646331"/>
          </a:xfrm>
          <a:prstGeom prst="rect">
            <a:avLst/>
          </a:prstGeom>
          <a:noFill/>
          <a:ln w="9525">
            <a:noFill/>
            <a:miter lim="800000"/>
            <a:headEnd/>
            <a:tailEnd/>
          </a:ln>
        </p:spPr>
        <p:txBody>
          <a:bodyPr wrap="square">
            <a:spAutoFit/>
          </a:bodyPr>
          <a:lstStyle/>
          <a:p>
            <a:pPr algn="ctr"/>
            <a:r>
              <a:rPr lang="en-US" sz="1200" b="1" dirty="0" smtClean="0">
                <a:solidFill>
                  <a:schemeClr val="tx2"/>
                </a:solidFill>
                <a:latin typeface="Palatino Linotype" pitchFamily="18" charset="0"/>
              </a:rPr>
              <a:t>Philip St. J. RUSSELL, Max </a:t>
            </a:r>
            <a:r>
              <a:rPr lang="en-US" sz="1200" b="1" dirty="0">
                <a:solidFill>
                  <a:schemeClr val="tx2"/>
                </a:solidFill>
                <a:latin typeface="Palatino Linotype" pitchFamily="18" charset="0"/>
              </a:rPr>
              <a:t>Planck Institute for the Science of Light, </a:t>
            </a:r>
            <a:r>
              <a:rPr lang="en-US" sz="1200" b="1" dirty="0" smtClean="0">
                <a:solidFill>
                  <a:schemeClr val="tx2"/>
                </a:solidFill>
                <a:latin typeface="Palatino Linotype" pitchFamily="18" charset="0"/>
              </a:rPr>
              <a:t>Germany</a:t>
            </a:r>
            <a:r>
              <a:rPr lang="en-US" sz="1200" b="1" dirty="0">
                <a:solidFill>
                  <a:schemeClr val="tx2"/>
                </a:solidFill>
                <a:latin typeface="Palatino Linotype" pitchFamily="18" charset="0"/>
              </a:rPr>
              <a:t>, </a:t>
            </a:r>
            <a:r>
              <a:rPr lang="en-US" sz="1200" b="1" dirty="0" smtClean="0">
                <a:solidFill>
                  <a:schemeClr val="tx2"/>
                </a:solidFill>
                <a:latin typeface="Palatino Linotype" pitchFamily="18" charset="0"/>
              </a:rPr>
              <a:t>Ole BANG, Technical </a:t>
            </a:r>
            <a:r>
              <a:rPr lang="en-US" sz="1200" b="1" dirty="0">
                <a:solidFill>
                  <a:schemeClr val="tx2"/>
                </a:solidFill>
                <a:latin typeface="Palatino Linotype" pitchFamily="18" charset="0"/>
              </a:rPr>
              <a:t>University of </a:t>
            </a:r>
            <a:r>
              <a:rPr lang="en-US" sz="1200" b="1" dirty="0" smtClean="0">
                <a:solidFill>
                  <a:schemeClr val="tx2"/>
                </a:solidFill>
                <a:latin typeface="Palatino Linotype" pitchFamily="18" charset="0"/>
              </a:rPr>
              <a:t>Denmark et al.</a:t>
            </a:r>
            <a:endParaRPr lang="it-IT" sz="1200" b="1" dirty="0">
              <a:solidFill>
                <a:schemeClr val="tx2"/>
              </a:solidFill>
              <a:latin typeface="Palatino Linotype" pitchFamily="18" charset="0"/>
            </a:endParaRPr>
          </a:p>
        </p:txBody>
      </p:sp>
      <p:sp>
        <p:nvSpPr>
          <p:cNvPr id="10246" name="CasellaDiTesto 7"/>
          <p:cNvSpPr txBox="1">
            <a:spLocks noChangeArrowheads="1"/>
          </p:cNvSpPr>
          <p:nvPr/>
        </p:nvSpPr>
        <p:spPr bwMode="auto">
          <a:xfrm>
            <a:off x="357158" y="6072206"/>
            <a:ext cx="3857652" cy="276999"/>
          </a:xfrm>
          <a:prstGeom prst="rect">
            <a:avLst/>
          </a:prstGeom>
          <a:noFill/>
          <a:ln w="9525">
            <a:noFill/>
            <a:miter lim="800000"/>
            <a:headEnd/>
            <a:tailEnd/>
          </a:ln>
        </p:spPr>
        <p:txBody>
          <a:bodyPr wrap="square">
            <a:spAutoFit/>
          </a:bodyPr>
          <a:lstStyle/>
          <a:p>
            <a:pPr algn="ctr"/>
            <a:r>
              <a:rPr lang="en-US" sz="1200" b="1" dirty="0" smtClean="0">
                <a:solidFill>
                  <a:schemeClr val="tx2"/>
                </a:solidFill>
                <a:latin typeface="Palatino Linotype" pitchFamily="18" charset="0"/>
              </a:rPr>
              <a:t>Andrea </a:t>
            </a:r>
            <a:r>
              <a:rPr lang="en-US" sz="1200" b="1" dirty="0">
                <a:solidFill>
                  <a:schemeClr val="tx2"/>
                </a:solidFill>
                <a:latin typeface="Palatino Linotype" pitchFamily="18" charset="0"/>
              </a:rPr>
              <a:t>CUSANO </a:t>
            </a:r>
            <a:r>
              <a:rPr lang="en-US" sz="1200" b="1" dirty="0" smtClean="0">
                <a:solidFill>
                  <a:schemeClr val="tx2"/>
                </a:solidFill>
                <a:latin typeface="Palatino Linotype" pitchFamily="18" charset="0"/>
              </a:rPr>
              <a:t>et al., University </a:t>
            </a:r>
            <a:r>
              <a:rPr lang="en-US" sz="1200" b="1" dirty="0">
                <a:solidFill>
                  <a:schemeClr val="tx2"/>
                </a:solidFill>
                <a:latin typeface="Palatino Linotype" pitchFamily="18" charset="0"/>
              </a:rPr>
              <a:t>of </a:t>
            </a:r>
            <a:r>
              <a:rPr lang="en-US" sz="1200" b="1" dirty="0" err="1">
                <a:solidFill>
                  <a:schemeClr val="tx2"/>
                </a:solidFill>
                <a:latin typeface="Palatino Linotype" pitchFamily="18" charset="0"/>
              </a:rPr>
              <a:t>Sannio</a:t>
            </a:r>
            <a:r>
              <a:rPr lang="en-US" sz="1200" b="1" dirty="0">
                <a:solidFill>
                  <a:schemeClr val="tx2"/>
                </a:solidFill>
                <a:latin typeface="Palatino Linotype" pitchFamily="18" charset="0"/>
              </a:rPr>
              <a:t>, </a:t>
            </a:r>
            <a:r>
              <a:rPr lang="en-US" sz="1200" b="1" dirty="0" smtClean="0">
                <a:solidFill>
                  <a:schemeClr val="tx2"/>
                </a:solidFill>
                <a:latin typeface="Palatino Linotype" pitchFamily="18" charset="0"/>
              </a:rPr>
              <a:t>Italy</a:t>
            </a:r>
            <a:endParaRPr lang="it-IT" sz="1200" b="1" dirty="0">
              <a:solidFill>
                <a:schemeClr val="tx2"/>
              </a:solidFill>
              <a:latin typeface="Palatino Linotype" pitchFamily="18" charset="0"/>
            </a:endParaRPr>
          </a:p>
        </p:txBody>
      </p:sp>
      <p:pic>
        <p:nvPicPr>
          <p:cNvPr id="10248" name="Picture 3" descr="E:\Lab-on-Fiber\Spectrum_IEEE_screenshot_0.png"/>
          <p:cNvPicPr>
            <a:picLocks noChangeAspect="1" noChangeArrowheads="1"/>
          </p:cNvPicPr>
          <p:nvPr/>
        </p:nvPicPr>
        <p:blipFill>
          <a:blip r:embed="rId5" cstate="print"/>
          <a:srcRect l="3500" r="8846" b="31987"/>
          <a:stretch>
            <a:fillRect/>
          </a:stretch>
        </p:blipFill>
        <p:spPr bwMode="auto">
          <a:xfrm>
            <a:off x="642910" y="857232"/>
            <a:ext cx="3576730" cy="2326983"/>
          </a:xfrm>
          <a:prstGeom prst="rect">
            <a:avLst/>
          </a:prstGeom>
          <a:noFill/>
          <a:ln w="9525">
            <a:noFill/>
            <a:miter lim="800000"/>
            <a:headEnd/>
            <a:tailEnd/>
          </a:ln>
        </p:spPr>
      </p:pic>
      <p:sp>
        <p:nvSpPr>
          <p:cNvPr id="10250" name="Rettangolo 12"/>
          <p:cNvSpPr>
            <a:spLocks noChangeArrowheads="1"/>
          </p:cNvSpPr>
          <p:nvPr/>
        </p:nvSpPr>
        <p:spPr bwMode="auto">
          <a:xfrm>
            <a:off x="5072066" y="2866249"/>
            <a:ext cx="3786214" cy="276999"/>
          </a:xfrm>
          <a:prstGeom prst="rect">
            <a:avLst/>
          </a:prstGeom>
          <a:noFill/>
          <a:ln w="9525">
            <a:noFill/>
            <a:miter lim="800000"/>
            <a:headEnd/>
            <a:tailEnd/>
          </a:ln>
        </p:spPr>
        <p:txBody>
          <a:bodyPr wrap="square">
            <a:spAutoFit/>
          </a:bodyPr>
          <a:lstStyle/>
          <a:p>
            <a:pPr algn="ctr"/>
            <a:r>
              <a:rPr lang="en-US" sz="1200" b="1" dirty="0" smtClean="0">
                <a:solidFill>
                  <a:schemeClr val="tx2"/>
                </a:solidFill>
                <a:latin typeface="Palatino Linotype" pitchFamily="18" charset="0"/>
              </a:rPr>
              <a:t>Jacques ALBERT et al., Carleton University, Canada</a:t>
            </a:r>
            <a:endParaRPr lang="en-US" sz="1200" b="1" dirty="0">
              <a:solidFill>
                <a:schemeClr val="tx2"/>
              </a:solidFill>
              <a:latin typeface="Palatino Linotype" pitchFamily="18" charset="0"/>
            </a:endParaRPr>
          </a:p>
        </p:txBody>
      </p:sp>
      <p:sp>
        <p:nvSpPr>
          <p:cNvPr id="14" name="Rectangle 2"/>
          <p:cNvSpPr>
            <a:spLocks noChangeArrowheads="1"/>
          </p:cNvSpPr>
          <p:nvPr/>
        </p:nvSpPr>
        <p:spPr bwMode="auto">
          <a:xfrm>
            <a:off x="0" y="123019"/>
            <a:ext cx="9144000" cy="430887"/>
          </a:xfrm>
          <a:prstGeom prst="rect">
            <a:avLst/>
          </a:prstGeom>
          <a:noFill/>
          <a:ln w="12700">
            <a:noFill/>
            <a:miter lim="800000"/>
            <a:headEnd/>
            <a:tailEnd/>
          </a:ln>
        </p:spPr>
        <p:txBody>
          <a:bodyPr>
            <a:spAutoFit/>
          </a:bodyPr>
          <a:lstStyle/>
          <a:p>
            <a:pPr algn="ctr" eaLnBrk="0" fontAlgn="auto" hangingPunct="0">
              <a:spcBef>
                <a:spcPts val="0"/>
              </a:spcBef>
              <a:spcAft>
                <a:spcPts val="0"/>
              </a:spcAft>
              <a:defRPr/>
            </a:pPr>
            <a:r>
              <a:rPr lang="it-IT" altLang="it-IT" sz="2200" cap="all" dirty="0" smtClean="0">
                <a:solidFill>
                  <a:srgbClr val="FF0000"/>
                </a:solidFill>
                <a:latin typeface="Palatino Linotype" pitchFamily="18" charset="0"/>
                <a:cs typeface="Times New Roman" pitchFamily="18" charset="0"/>
              </a:rPr>
              <a:t>LAB ON FIBER TECHNOLOGY: MORE THAN A VISION</a:t>
            </a:r>
            <a:endParaRPr lang="it-IT" altLang="it-IT" sz="2200" cap="all" dirty="0">
              <a:solidFill>
                <a:srgbClr val="FF0000"/>
              </a:solidFill>
              <a:latin typeface="Palatino Linotype" pitchFamily="18" charset="0"/>
              <a:cs typeface="Times New Roman" pitchFamily="18" charset="0"/>
            </a:endParaRPr>
          </a:p>
        </p:txBody>
      </p:sp>
      <p:sp>
        <p:nvSpPr>
          <p:cNvPr id="19" name="Ovale 18"/>
          <p:cNvSpPr/>
          <p:nvPr/>
        </p:nvSpPr>
        <p:spPr>
          <a:xfrm>
            <a:off x="563541" y="2143116"/>
            <a:ext cx="1008063" cy="11160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34819" name="Picture 3" descr="E:\Tutto\Stato dell'arte LOF\Papers\Jacques Albert - IEEE\How We’re Shrinking Chemical Labs Onto Optical Fibers - IEEE Spectrum_files\04.OL.LabsOnFiber.TechIllo.jpg"/>
          <p:cNvPicPr>
            <a:picLocks noChangeAspect="1" noChangeArrowheads="1"/>
          </p:cNvPicPr>
          <p:nvPr/>
        </p:nvPicPr>
        <p:blipFill>
          <a:blip r:embed="rId6" cstate="print"/>
          <a:srcRect b="19140"/>
          <a:stretch>
            <a:fillRect/>
          </a:stretch>
        </p:blipFill>
        <p:spPr bwMode="auto">
          <a:xfrm>
            <a:off x="5390373" y="1125478"/>
            <a:ext cx="3149600" cy="1643074"/>
          </a:xfrm>
          <a:prstGeom prst="rect">
            <a:avLst/>
          </a:prstGeom>
          <a:noFill/>
        </p:spPr>
      </p:pic>
      <p:sp>
        <p:nvSpPr>
          <p:cNvPr id="26" name="Rettangolo 25"/>
          <p:cNvSpPr/>
          <p:nvPr/>
        </p:nvSpPr>
        <p:spPr>
          <a:xfrm>
            <a:off x="2631695" y="6540365"/>
            <a:ext cx="2658100" cy="246221"/>
          </a:xfrm>
          <a:prstGeom prst="rect">
            <a:avLst/>
          </a:prstGeom>
        </p:spPr>
        <p:txBody>
          <a:bodyPr wrap="none">
            <a:spAutoFit/>
          </a:bodyPr>
          <a:lstStyle/>
          <a:p>
            <a:pPr algn="ctr"/>
            <a:r>
              <a:rPr lang="en-GB" sz="1000" dirty="0" smtClean="0">
                <a:latin typeface="Palatino Linotype" pitchFamily="18" charset="0"/>
              </a:rPr>
              <a:t>Jacques Albert, IEEE Spectrum, April 2014</a:t>
            </a:r>
            <a:endParaRPr lang="it-IT" sz="1000" dirty="0"/>
          </a:p>
        </p:txBody>
      </p:sp>
      <p:sp>
        <p:nvSpPr>
          <p:cNvPr id="30" name="Rettangolo 29"/>
          <p:cNvSpPr/>
          <p:nvPr/>
        </p:nvSpPr>
        <p:spPr>
          <a:xfrm>
            <a:off x="1684505" y="3621289"/>
            <a:ext cx="1202958" cy="338554"/>
          </a:xfrm>
          <a:prstGeom prst="rect">
            <a:avLst/>
          </a:prstGeom>
        </p:spPr>
        <p:txBody>
          <a:bodyPr wrap="none">
            <a:spAutoFit/>
          </a:bodyPr>
          <a:lstStyle/>
          <a:p>
            <a:pPr algn="ctr"/>
            <a:r>
              <a:rPr lang="en-US" sz="1600" b="1" dirty="0" smtClean="0">
                <a:solidFill>
                  <a:srgbClr val="FF0000"/>
                </a:solidFill>
                <a:effectLst>
                  <a:outerShdw blurRad="38100" dist="38100" dir="2700000" algn="tl">
                    <a:srgbClr val="000000">
                      <a:alpha val="43137"/>
                    </a:srgbClr>
                  </a:outerShdw>
                </a:effectLst>
                <a:latin typeface="Palatino Linotype" pitchFamily="18" charset="0"/>
              </a:rPr>
              <a:t>On the Tip</a:t>
            </a:r>
          </a:p>
        </p:txBody>
      </p:sp>
      <p:sp>
        <p:nvSpPr>
          <p:cNvPr id="31" name="Rettangolo 30"/>
          <p:cNvSpPr/>
          <p:nvPr/>
        </p:nvSpPr>
        <p:spPr>
          <a:xfrm>
            <a:off x="5728609" y="3286124"/>
            <a:ext cx="2901756" cy="338554"/>
          </a:xfrm>
          <a:prstGeom prst="rect">
            <a:avLst/>
          </a:prstGeom>
        </p:spPr>
        <p:txBody>
          <a:bodyPr wrap="none">
            <a:spAutoFit/>
          </a:bodyPr>
          <a:lstStyle/>
          <a:p>
            <a:pPr lvl="0" algn="ctr"/>
            <a:r>
              <a:rPr lang="en-US" sz="1600" b="1" dirty="0" err="1" smtClean="0">
                <a:solidFill>
                  <a:srgbClr val="FF0000"/>
                </a:solidFill>
                <a:effectLst>
                  <a:outerShdw blurRad="38100" dist="38100" dir="2700000" algn="tl">
                    <a:srgbClr val="000000">
                      <a:alpha val="43137"/>
                    </a:srgbClr>
                  </a:outerShdw>
                </a:effectLst>
                <a:latin typeface="Palatino Linotype" pitchFamily="18" charset="0"/>
              </a:rPr>
              <a:t>Microstructured</a:t>
            </a:r>
            <a:r>
              <a:rPr lang="en-US" sz="1600" b="1" dirty="0" smtClean="0">
                <a:solidFill>
                  <a:srgbClr val="FF0000"/>
                </a:solidFill>
                <a:effectLst>
                  <a:outerShdw blurRad="38100" dist="38100" dir="2700000" algn="tl">
                    <a:srgbClr val="000000">
                      <a:alpha val="43137"/>
                    </a:srgbClr>
                  </a:outerShdw>
                </a:effectLst>
                <a:latin typeface="Palatino Linotype" pitchFamily="18" charset="0"/>
              </a:rPr>
              <a:t> optical fiber</a:t>
            </a:r>
          </a:p>
        </p:txBody>
      </p:sp>
      <p:sp>
        <p:nvSpPr>
          <p:cNvPr id="32" name="Rettangolo 31"/>
          <p:cNvSpPr/>
          <p:nvPr/>
        </p:nvSpPr>
        <p:spPr>
          <a:xfrm>
            <a:off x="5613489" y="714356"/>
            <a:ext cx="2703369" cy="338554"/>
          </a:xfrm>
          <a:prstGeom prst="rect">
            <a:avLst/>
          </a:prstGeom>
        </p:spPr>
        <p:txBody>
          <a:bodyPr wrap="none">
            <a:spAutoFit/>
          </a:bodyPr>
          <a:lstStyle/>
          <a:p>
            <a:pPr algn="ctr"/>
            <a:r>
              <a:rPr lang="en-US" sz="1600" b="1" dirty="0" smtClean="0">
                <a:solidFill>
                  <a:srgbClr val="FF0000"/>
                </a:solidFill>
                <a:effectLst>
                  <a:outerShdw blurRad="38100" dist="38100" dir="2700000" algn="tl">
                    <a:srgbClr val="000000">
                      <a:alpha val="43137"/>
                    </a:srgbClr>
                  </a:outerShdw>
                </a:effectLst>
                <a:latin typeface="Palatino Linotype" pitchFamily="18" charset="0"/>
              </a:rPr>
              <a:t>Tilted Fiber Bragg gratings</a:t>
            </a:r>
          </a:p>
        </p:txBody>
      </p:sp>
    </p:spTree>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ab-on-Fiber Technology">
            <a:hlinkClick r:id="rId2" tgtFrame="_blank"/>
          </p:cNvPr>
          <p:cNvPicPr/>
          <p:nvPr/>
        </p:nvPicPr>
        <p:blipFill>
          <a:blip r:embed="rId3" cstate="print"/>
          <a:srcRect/>
          <a:stretch>
            <a:fillRect/>
          </a:stretch>
        </p:blipFill>
        <p:spPr bwMode="auto">
          <a:xfrm>
            <a:off x="395536" y="2024844"/>
            <a:ext cx="2880320" cy="3448980"/>
          </a:xfrm>
          <a:prstGeom prst="rect">
            <a:avLst/>
          </a:prstGeom>
          <a:noFill/>
          <a:ln w="9525">
            <a:noFill/>
            <a:miter lim="800000"/>
            <a:headEnd/>
            <a:tailEnd/>
          </a:ln>
        </p:spPr>
      </p:pic>
      <p:sp>
        <p:nvSpPr>
          <p:cNvPr id="177155" name="Rectangle 3"/>
          <p:cNvSpPr>
            <a:spLocks noChangeArrowheads="1"/>
          </p:cNvSpPr>
          <p:nvPr/>
        </p:nvSpPr>
        <p:spPr bwMode="auto">
          <a:xfrm>
            <a:off x="3635896" y="1401883"/>
            <a:ext cx="5400600" cy="50321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i="0" u="none" strike="noStrike" cap="none" normalizeH="0" baseline="0" dirty="0" smtClean="0">
                <a:ln>
                  <a:noFill/>
                </a:ln>
                <a:solidFill>
                  <a:srgbClr val="0033CC"/>
                </a:solidFill>
                <a:effectLst/>
                <a:latin typeface="Arial" pitchFamily="34" charset="0"/>
                <a:ea typeface="Times New Roman" pitchFamily="18" charset="0"/>
                <a:cs typeface="Arial" pitchFamily="34" charset="0"/>
              </a:rPr>
              <a:t>Written by the world's leading experts in this field </a:t>
            </a:r>
          </a:p>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endParaRPr kumimoji="0" lang="it-IT" i="0" u="none" strike="noStrike" cap="none" normalizeH="0" baseline="0" dirty="0" smtClean="0">
              <a:ln>
                <a:noFill/>
              </a:ln>
              <a:solidFill>
                <a:srgbClr val="0033CC"/>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i="0" u="none" strike="noStrike" cap="none" normalizeH="0" baseline="0" dirty="0" smtClean="0">
                <a:ln>
                  <a:noFill/>
                </a:ln>
                <a:solidFill>
                  <a:srgbClr val="0033CC"/>
                </a:solidFill>
                <a:effectLst/>
                <a:latin typeface="Arial" pitchFamily="34" charset="0"/>
                <a:ea typeface="Times New Roman" pitchFamily="18" charset="0"/>
                <a:cs typeface="Arial" pitchFamily="34" charset="0"/>
              </a:rPr>
              <a:t>First book on the lab-on-fiber technology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endParaRPr kumimoji="0" lang="it-IT" i="0" u="none" strike="noStrike" cap="none" normalizeH="0" baseline="0" dirty="0" smtClean="0">
              <a:ln>
                <a:noFill/>
              </a:ln>
              <a:solidFill>
                <a:srgbClr val="0033CC"/>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i="0" u="none" strike="noStrike" cap="none" normalizeH="0" baseline="0" dirty="0" smtClean="0">
                <a:ln>
                  <a:noFill/>
                </a:ln>
                <a:solidFill>
                  <a:srgbClr val="0033CC"/>
                </a:solidFill>
                <a:effectLst/>
                <a:latin typeface="Arial" pitchFamily="34" charset="0"/>
                <a:ea typeface="Times New Roman" pitchFamily="18" charset="0"/>
                <a:cs typeface="Arial" pitchFamily="34" charset="0"/>
              </a:rPr>
              <a:t>Explains concepts, methods and applications of the lab-on-fiber technology </a:t>
            </a:r>
            <a:endParaRPr kumimoji="0" lang="it-IT" i="0" u="none" strike="noStrike" cap="none" normalizeH="0" baseline="0" dirty="0" smtClean="0">
              <a:ln>
                <a:noFill/>
              </a:ln>
              <a:solidFill>
                <a:srgbClr val="0033CC"/>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lang="en-US" sz="900" b="0" dirty="0" smtClean="0">
              <a:solidFill>
                <a:srgbClr val="0033CC"/>
              </a:solidFill>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lang="en-US" sz="900" b="0" dirty="0" smtClean="0">
              <a:solidFill>
                <a:srgbClr val="0033CC"/>
              </a:solidFill>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rPr>
              <a:t>This book focuses on a research field that is rapidly emerging as one of the most promising ones for the global optics and photonics community: the </a:t>
            </a:r>
            <a:r>
              <a:rPr kumimoji="0" lang="en-US" sz="900" b="0" i="0" u="none" strike="noStrike" cap="none" normalizeH="0" baseline="0" dirty="0" smtClean="0">
                <a:ln>
                  <a:noFill/>
                </a:ln>
                <a:solidFill>
                  <a:srgbClr val="0033CC"/>
                </a:solidFill>
                <a:effectLst/>
                <a:latin typeface="Calibri"/>
                <a:ea typeface="Times New Roman" pitchFamily="18" charset="0"/>
                <a:cs typeface="Arial" pitchFamily="34" charset="0"/>
              </a:rPr>
              <a:t>“</a:t>
            </a:r>
            <a:r>
              <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rPr>
              <a:t>lab-on-fiber</a:t>
            </a:r>
            <a:r>
              <a:rPr kumimoji="0" lang="en-US" sz="900" b="0" i="0" u="none" strike="noStrike" cap="none" normalizeH="0" baseline="0" dirty="0" smtClean="0">
                <a:ln>
                  <a:noFill/>
                </a:ln>
                <a:solidFill>
                  <a:srgbClr val="0033CC"/>
                </a:solidFill>
                <a:effectLst/>
                <a:latin typeface="Calibri"/>
                <a:ea typeface="Times New Roman" pitchFamily="18" charset="0"/>
                <a:cs typeface="Arial" pitchFamily="34" charset="0"/>
              </a:rPr>
              <a:t>”</a:t>
            </a:r>
            <a:r>
              <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rPr>
              <a:t> technology. </a:t>
            </a: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endParaRPr lang="en-US" sz="900" b="0" dirty="0" smtClean="0">
              <a:solidFill>
                <a:srgbClr val="0033CC"/>
              </a:solidFill>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endPar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endParaRPr lang="en-US" sz="900" b="0" dirty="0" smtClean="0">
              <a:solidFill>
                <a:srgbClr val="0033CC"/>
              </a:solidFill>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rPr>
              <a:t>Inspired by the well-established "lab on-a-chip" concept, this new technology essentially envisages novel and highly functionalized devices completely integrated into a single optical fiber for both communication and sensing</a:t>
            </a:r>
            <a:r>
              <a:rPr kumimoji="0" lang="en-US" sz="900" b="0" i="0" u="none" strike="noStrike" cap="none" normalizeH="0" dirty="0" smtClean="0">
                <a:ln>
                  <a:noFill/>
                </a:ln>
                <a:solidFill>
                  <a:srgbClr val="0033CC"/>
                </a:solidFill>
                <a:effectLst/>
                <a:latin typeface="Arial" pitchFamily="34" charset="0"/>
                <a:ea typeface="Times New Roman" pitchFamily="18" charset="0"/>
                <a:cs typeface="Arial" pitchFamily="34" charset="0"/>
              </a:rPr>
              <a:t> </a:t>
            </a:r>
            <a:r>
              <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rPr>
              <a:t>applications.</a:t>
            </a:r>
            <a:br>
              <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rPr>
            </a:br>
            <a:endPar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rPr>
              <a:t>Based on the R&amp;D experience of some of the world's leading authorities in the fields of optics, photonics, nanotechnology, and material science, this book provides a broad and accurate description of the main developments and achievements in the lab-on-fiber technology roadmap, also highlighting the new perspectives and challenges to be faced.</a:t>
            </a:r>
            <a:br>
              <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rPr>
            </a:br>
            <a:endPar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endPar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900" b="0" i="0" u="none" strike="noStrike" cap="none" normalizeH="0" baseline="0" dirty="0" smtClean="0">
                <a:ln>
                  <a:noFill/>
                </a:ln>
                <a:solidFill>
                  <a:srgbClr val="0033CC"/>
                </a:solidFill>
                <a:effectLst/>
                <a:latin typeface="Arial" pitchFamily="34" charset="0"/>
                <a:ea typeface="Times New Roman" pitchFamily="18" charset="0"/>
                <a:cs typeface="Arial" pitchFamily="34" charset="0"/>
              </a:rPr>
              <a:t>This book is essential for scientists interested in the cutting-edge fiber optic technology, but also for graduate students.</a:t>
            </a:r>
            <a:endParaRPr kumimoji="0" lang="it-IT" sz="900" b="0" i="0" u="none" strike="noStrike" cap="none" normalizeH="0" baseline="0" dirty="0" smtClean="0">
              <a:ln>
                <a:noFill/>
              </a:ln>
              <a:solidFill>
                <a:srgbClr val="0033CC"/>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it-IT" sz="1800" b="0" i="0" u="none" strike="noStrike" cap="none" normalizeH="0" baseline="0" dirty="0" smtClean="0">
              <a:ln>
                <a:noFill/>
              </a:ln>
              <a:solidFill>
                <a:srgbClr val="0033CC"/>
              </a:solidFill>
              <a:effectLst/>
              <a:latin typeface="Arial" pitchFamily="34" charset="0"/>
              <a:cs typeface="Arial" pitchFamily="34" charset="0"/>
            </a:endParaRPr>
          </a:p>
        </p:txBody>
      </p:sp>
      <p:sp>
        <p:nvSpPr>
          <p:cNvPr id="6" name="Rectangle 2"/>
          <p:cNvSpPr>
            <a:spLocks noChangeArrowheads="1"/>
          </p:cNvSpPr>
          <p:nvPr/>
        </p:nvSpPr>
        <p:spPr bwMode="auto">
          <a:xfrm>
            <a:off x="-2772816" y="1052736"/>
            <a:ext cx="9144000" cy="430887"/>
          </a:xfrm>
          <a:prstGeom prst="rect">
            <a:avLst/>
          </a:prstGeom>
          <a:noFill/>
          <a:ln w="12700">
            <a:noFill/>
            <a:miter lim="800000"/>
            <a:headEnd/>
            <a:tailEnd/>
          </a:ln>
        </p:spPr>
        <p:txBody>
          <a:bodyPr>
            <a:spAutoFit/>
          </a:bodyPr>
          <a:lstStyle/>
          <a:p>
            <a:pPr algn="ctr" eaLnBrk="0" fontAlgn="auto" hangingPunct="0">
              <a:spcBef>
                <a:spcPts val="0"/>
              </a:spcBef>
              <a:spcAft>
                <a:spcPts val="0"/>
              </a:spcAft>
              <a:defRPr/>
            </a:pPr>
            <a:r>
              <a:rPr lang="it-IT" altLang="it-IT" sz="2200" cap="all" dirty="0" smtClean="0">
                <a:solidFill>
                  <a:srgbClr val="FF0000"/>
                </a:solidFill>
                <a:latin typeface="Palatino Linotype" pitchFamily="18" charset="0"/>
                <a:cs typeface="Times New Roman" pitchFamily="18" charset="0"/>
              </a:rPr>
              <a:t>THE FIRST BOOK </a:t>
            </a:r>
            <a:endParaRPr lang="it-IT" altLang="it-IT" sz="2200" cap="all" dirty="0">
              <a:solidFill>
                <a:srgbClr val="FF0000"/>
              </a:solidFill>
              <a:latin typeface="Palatino Linotype" pitchFamily="18" charset="0"/>
              <a:cs typeface="Times New Roman" pitchFamily="18" charset="0"/>
            </a:endParaRPr>
          </a:p>
        </p:txBody>
      </p:sp>
    </p:spTree>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4"/>
          <p:cNvSpPr>
            <a:spLocks noChangeArrowheads="1"/>
          </p:cNvSpPr>
          <p:nvPr/>
        </p:nvSpPr>
        <p:spPr bwMode="auto">
          <a:xfrm>
            <a:off x="0" y="2420938"/>
            <a:ext cx="9144000" cy="2041525"/>
          </a:xfrm>
          <a:prstGeom prst="rect">
            <a:avLst/>
          </a:prstGeom>
          <a:noFill/>
          <a:ln w="9525" algn="ctr">
            <a:noFill/>
            <a:miter lim="800000"/>
            <a:headEnd/>
            <a:tailEnd/>
          </a:ln>
        </p:spPr>
        <p:txBody>
          <a:bodyPr>
            <a:spAutoFit/>
          </a:bodyPr>
          <a:lstStyle/>
          <a:p>
            <a:pPr eaLnBrk="0" hangingPunct="0">
              <a:lnSpc>
                <a:spcPct val="200000"/>
              </a:lnSpc>
            </a:pPr>
            <a:r>
              <a:rPr lang="en-GB" sz="3200" b="0" i="1">
                <a:solidFill>
                  <a:srgbClr val="FF0000"/>
                </a:solidFill>
                <a:latin typeface="Palatino Linotype" pitchFamily="18" charset="0"/>
                <a:cs typeface="Times New Roman" pitchFamily="18" charset="0"/>
              </a:rPr>
              <a:t>			</a:t>
            </a:r>
            <a:r>
              <a:rPr lang="en-GB" sz="3200" i="1">
                <a:solidFill>
                  <a:srgbClr val="FF0000"/>
                </a:solidFill>
                <a:latin typeface="Palatino Linotype" pitchFamily="18" charset="0"/>
                <a:cs typeface="Times New Roman" pitchFamily="18" charset="0"/>
              </a:rPr>
              <a:t>Thanks for </a:t>
            </a:r>
            <a:br>
              <a:rPr lang="en-GB" sz="3200" i="1">
                <a:solidFill>
                  <a:srgbClr val="FF0000"/>
                </a:solidFill>
                <a:latin typeface="Palatino Linotype" pitchFamily="18" charset="0"/>
                <a:cs typeface="Times New Roman" pitchFamily="18" charset="0"/>
              </a:rPr>
            </a:br>
            <a:r>
              <a:rPr lang="en-GB" sz="3200" i="1">
                <a:solidFill>
                  <a:srgbClr val="FF0000"/>
                </a:solidFill>
                <a:latin typeface="Palatino Linotype" pitchFamily="18" charset="0"/>
                <a:cs typeface="Times New Roman" pitchFamily="18" charset="0"/>
              </a:rPr>
              <a:t>				 your kind attention</a:t>
            </a:r>
          </a:p>
        </p:txBody>
      </p:sp>
      <p:pic>
        <p:nvPicPr>
          <p:cNvPr id="112644" name="Picture 4" descr="C:\Users\UTENTE\AppData\Local\Microsoft\Windows\Temporary Internet Files\Low\Content.IE5\OQNSAEVE\20140408_131439_1[1].jpg"/>
          <p:cNvPicPr>
            <a:picLocks noChangeAspect="1" noChangeArrowheads="1"/>
          </p:cNvPicPr>
          <p:nvPr/>
        </p:nvPicPr>
        <p:blipFill>
          <a:blip r:embed="rId3" cstate="print"/>
          <a:srcRect/>
          <a:stretch>
            <a:fillRect/>
          </a:stretch>
        </p:blipFill>
        <p:spPr bwMode="auto">
          <a:xfrm>
            <a:off x="0" y="980728"/>
            <a:ext cx="9144000" cy="6858000"/>
          </a:xfrm>
          <a:prstGeom prst="rect">
            <a:avLst/>
          </a:prstGeom>
          <a:noFill/>
        </p:spPr>
      </p:pic>
      <p:sp>
        <p:nvSpPr>
          <p:cNvPr id="5" name="Rectangle 4"/>
          <p:cNvSpPr>
            <a:spLocks noChangeArrowheads="1"/>
          </p:cNvSpPr>
          <p:nvPr/>
        </p:nvSpPr>
        <p:spPr bwMode="auto">
          <a:xfrm>
            <a:off x="0" y="6144761"/>
            <a:ext cx="9144000" cy="488595"/>
          </a:xfrm>
          <a:prstGeom prst="rect">
            <a:avLst/>
          </a:prstGeom>
          <a:noFill/>
          <a:ln w="9525" algn="ctr">
            <a:noFill/>
            <a:miter lim="800000"/>
            <a:headEnd/>
            <a:tailEnd/>
          </a:ln>
        </p:spPr>
        <p:txBody>
          <a:bodyPr>
            <a:spAutoFit/>
          </a:bodyPr>
          <a:lstStyle/>
          <a:p>
            <a:pPr algn="ctr">
              <a:lnSpc>
                <a:spcPct val="130000"/>
              </a:lnSpc>
            </a:pPr>
            <a:r>
              <a:rPr lang="en-GB" sz="2200" cap="all" dirty="0" smtClean="0">
                <a:solidFill>
                  <a:srgbClr val="0033CC"/>
                </a:solidFill>
                <a:latin typeface="Times New Roman" pitchFamily="18" charset="0"/>
                <a:cs typeface="Times New Roman" pitchFamily="18" charset="0"/>
              </a:rPr>
              <a:t>Thanks for your kind attention</a:t>
            </a:r>
            <a:endParaRPr lang="en-GB" sz="2200" cap="all" dirty="0">
              <a:solidFill>
                <a:srgbClr val="0033CC"/>
              </a:solidFill>
              <a:latin typeface="Times New Roman" pitchFamily="18" charset="0"/>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28" y="500042"/>
            <a:ext cx="7498080" cy="1143000"/>
          </a:xfrm>
        </p:spPr>
        <p:txBody>
          <a:bodyPr/>
          <a:lstStyle/>
          <a:p>
            <a:pPr algn="ctr"/>
            <a:r>
              <a:rPr lang="en-IN" dirty="0" smtClean="0"/>
              <a:t>Let Us Meet Again</a:t>
            </a:r>
            <a:endParaRPr lang="en-IN" dirty="0"/>
          </a:p>
        </p:txBody>
      </p:sp>
      <p:sp>
        <p:nvSpPr>
          <p:cNvPr id="3" name="Content Placeholder 2"/>
          <p:cNvSpPr>
            <a:spLocks noGrp="1"/>
          </p:cNvSpPr>
          <p:nvPr>
            <p:ph idx="1"/>
          </p:nvPr>
        </p:nvSpPr>
        <p:spPr>
          <a:xfrm>
            <a:off x="500034" y="1928802"/>
            <a:ext cx="8433654" cy="3695712"/>
          </a:xfrm>
        </p:spPr>
        <p:txBody>
          <a:bodyPr/>
          <a:lstStyle/>
          <a:p>
            <a:pPr algn="ctr">
              <a:buNone/>
            </a:pPr>
            <a:r>
              <a:rPr lang="en-IN" dirty="0" smtClean="0"/>
              <a:t>We welcome all to our future group conferences of Omics group international</a:t>
            </a:r>
          </a:p>
          <a:p>
            <a:pPr algn="ctr">
              <a:buNone/>
            </a:pPr>
            <a:r>
              <a:rPr lang="en-IN" dirty="0" smtClean="0"/>
              <a:t>Please visit:</a:t>
            </a:r>
          </a:p>
          <a:p>
            <a:pPr algn="ctr">
              <a:buNone/>
            </a:pPr>
            <a:r>
              <a:rPr lang="en-IN" dirty="0" smtClean="0">
                <a:solidFill>
                  <a:srgbClr val="0070C0"/>
                </a:solidFill>
                <a:hlinkClick r:id="rId2"/>
              </a:rPr>
              <a:t>www.omicsgroup.com</a:t>
            </a:r>
            <a:endParaRPr lang="en-IN" dirty="0" smtClean="0">
              <a:solidFill>
                <a:srgbClr val="0070C0"/>
              </a:solidFill>
            </a:endParaRPr>
          </a:p>
          <a:p>
            <a:pPr algn="ctr">
              <a:buNone/>
            </a:pPr>
            <a:r>
              <a:rPr lang="en-IN" dirty="0" smtClean="0">
                <a:solidFill>
                  <a:srgbClr val="0070C0"/>
                </a:solidFill>
                <a:hlinkClick r:id="rId3"/>
              </a:rPr>
              <a:t>www.Conferenceseries.com</a:t>
            </a:r>
            <a:r>
              <a:rPr lang="en-IN" dirty="0" smtClean="0">
                <a:solidFill>
                  <a:srgbClr val="0070C0"/>
                </a:solidFill>
              </a:rPr>
              <a:t> </a:t>
            </a:r>
          </a:p>
          <a:p>
            <a:pPr algn="ctr">
              <a:buNone/>
            </a:pPr>
            <a:r>
              <a:rPr lang="en-IN" dirty="0" smtClean="0">
                <a:solidFill>
                  <a:srgbClr val="0070C0"/>
                </a:solidFill>
                <a:hlinkClick r:id="rId4"/>
              </a:rPr>
              <a:t>http://optics.conferenceseries.com/</a:t>
            </a:r>
            <a:r>
              <a:rPr lang="en-IN" dirty="0" smtClean="0">
                <a:solidFill>
                  <a:srgbClr val="0070C0"/>
                </a:solidFill>
              </a:rPr>
              <a:t> </a:t>
            </a:r>
            <a:endParaRPr lang="en-IN" dirty="0">
              <a:solidFill>
                <a:srgbClr val="0070C0"/>
              </a:solidFill>
            </a:endParaRPr>
          </a:p>
        </p:txBody>
      </p:sp>
    </p:spTree>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540568" y="904189"/>
            <a:ext cx="10296526" cy="1372683"/>
          </a:xfrm>
          <a:prstGeom prst="rect">
            <a:avLst/>
          </a:prstGeom>
          <a:noFill/>
          <a:ln w="9525">
            <a:noFill/>
            <a:miter lim="800000"/>
            <a:headEnd/>
            <a:tailEnd/>
          </a:ln>
        </p:spPr>
        <p:txBody>
          <a:bodyPr>
            <a:spAutoFit/>
          </a:bodyPr>
          <a:lstStyle/>
          <a:p>
            <a:pPr algn="ctr">
              <a:lnSpc>
                <a:spcPct val="130000"/>
              </a:lnSpc>
            </a:pPr>
            <a:r>
              <a:rPr lang="en-US" sz="3200" i="1" dirty="0" smtClean="0">
                <a:solidFill>
                  <a:srgbClr val="FF0000"/>
                </a:solidFill>
                <a:effectLst>
                  <a:outerShdw blurRad="38100" dist="38100" dir="2700000" algn="tl">
                    <a:srgbClr val="C0C0C0"/>
                  </a:outerShdw>
                </a:effectLst>
                <a:latin typeface="Palatino Linotype" pitchFamily="18" charset="0"/>
                <a:cs typeface="Times New Roman" pitchFamily="18" charset="0"/>
              </a:rPr>
              <a:t>New Functionalities in Optical Fibers using </a:t>
            </a:r>
          </a:p>
          <a:p>
            <a:pPr algn="ctr">
              <a:lnSpc>
                <a:spcPct val="130000"/>
              </a:lnSpc>
            </a:pPr>
            <a:r>
              <a:rPr lang="en-US" sz="3200" i="1" dirty="0" smtClean="0">
                <a:solidFill>
                  <a:srgbClr val="FF0000"/>
                </a:solidFill>
                <a:effectLst>
                  <a:outerShdw blurRad="38100" dist="38100" dir="2700000" algn="tl">
                    <a:srgbClr val="C0C0C0"/>
                  </a:outerShdw>
                </a:effectLst>
                <a:latin typeface="Palatino Linotype" pitchFamily="18" charset="0"/>
                <a:cs typeface="Times New Roman" pitchFamily="18" charset="0"/>
              </a:rPr>
              <a:t>“Lab </a:t>
            </a:r>
            <a:r>
              <a:rPr lang="en-US" sz="3200" i="1" dirty="0">
                <a:solidFill>
                  <a:srgbClr val="FF0000"/>
                </a:solidFill>
                <a:effectLst>
                  <a:outerShdw blurRad="38100" dist="38100" dir="2700000" algn="tl">
                    <a:srgbClr val="C0C0C0"/>
                  </a:outerShdw>
                </a:effectLst>
                <a:latin typeface="Palatino Linotype" pitchFamily="18" charset="0"/>
                <a:cs typeface="Times New Roman" pitchFamily="18" charset="0"/>
              </a:rPr>
              <a:t>on </a:t>
            </a:r>
            <a:r>
              <a:rPr lang="en-US" sz="3200" i="1" dirty="0" smtClean="0">
                <a:solidFill>
                  <a:srgbClr val="FF0000"/>
                </a:solidFill>
                <a:effectLst>
                  <a:outerShdw blurRad="38100" dist="38100" dir="2700000" algn="tl">
                    <a:srgbClr val="C0C0C0"/>
                  </a:outerShdw>
                </a:effectLst>
                <a:latin typeface="Palatino Linotype" pitchFamily="18" charset="0"/>
                <a:cs typeface="Times New Roman" pitchFamily="18" charset="0"/>
              </a:rPr>
              <a:t>Fiber” Technology </a:t>
            </a:r>
            <a:endParaRPr lang="en-US" sz="3200" i="1" dirty="0">
              <a:solidFill>
                <a:srgbClr val="FF0000"/>
              </a:solidFill>
              <a:effectLst>
                <a:outerShdw blurRad="38100" dist="38100" dir="2700000" algn="tl">
                  <a:srgbClr val="C0C0C0"/>
                </a:outerShdw>
              </a:effectLst>
              <a:latin typeface="Palatino Linotype" pitchFamily="18" charset="0"/>
              <a:cs typeface="Times New Roman" pitchFamily="18" charset="0"/>
            </a:endParaRPr>
          </a:p>
        </p:txBody>
      </p:sp>
      <p:sp>
        <p:nvSpPr>
          <p:cNvPr id="11" name="Text Box 47"/>
          <p:cNvSpPr txBox="1">
            <a:spLocks noChangeArrowheads="1"/>
          </p:cNvSpPr>
          <p:nvPr/>
        </p:nvSpPr>
        <p:spPr bwMode="auto">
          <a:xfrm>
            <a:off x="215516" y="1907741"/>
            <a:ext cx="6792913" cy="765175"/>
          </a:xfrm>
          <a:prstGeom prst="rect">
            <a:avLst/>
          </a:prstGeom>
          <a:noFill/>
          <a:ln w="9525">
            <a:noFill/>
            <a:miter lim="800000"/>
            <a:headEnd/>
            <a:tailEnd/>
          </a:ln>
        </p:spPr>
        <p:txBody>
          <a:bodyPr>
            <a:spAutoFit/>
          </a:bodyPr>
          <a:lstStyle/>
          <a:p>
            <a:pPr algn="ctr" eaLnBrk="0" hangingPunct="0">
              <a:lnSpc>
                <a:spcPct val="130000"/>
              </a:lnSpc>
            </a:pPr>
            <a:endParaRPr lang="it-IT" sz="1400" b="0" dirty="0">
              <a:solidFill>
                <a:srgbClr val="1B1BFF"/>
              </a:solidFill>
              <a:latin typeface="Palatino Linotype" pitchFamily="18" charset="0"/>
              <a:cs typeface="Times New Roman" pitchFamily="18" charset="0"/>
            </a:endParaRPr>
          </a:p>
          <a:p>
            <a:pPr algn="ctr" eaLnBrk="0" hangingPunct="0">
              <a:lnSpc>
                <a:spcPct val="130000"/>
              </a:lnSpc>
            </a:pPr>
            <a:r>
              <a:rPr lang="it-IT" sz="2000" u="sng" dirty="0" smtClean="0">
                <a:solidFill>
                  <a:srgbClr val="1B1BFF"/>
                </a:solidFill>
                <a:latin typeface="Palatino Linotype" pitchFamily="18" charset="0"/>
                <a:cs typeface="Times New Roman" pitchFamily="18" charset="0"/>
              </a:rPr>
              <a:t>Andrea </a:t>
            </a:r>
            <a:r>
              <a:rPr lang="it-IT" sz="2000" u="sng" dirty="0" err="1">
                <a:solidFill>
                  <a:srgbClr val="1B1BFF"/>
                </a:solidFill>
                <a:latin typeface="Palatino Linotype" pitchFamily="18" charset="0"/>
                <a:cs typeface="Times New Roman" pitchFamily="18" charset="0"/>
              </a:rPr>
              <a:t>Cusano</a:t>
            </a:r>
            <a:endParaRPr lang="it-IT" sz="2000" u="sng" dirty="0">
              <a:solidFill>
                <a:srgbClr val="1B1BFF"/>
              </a:solidFill>
              <a:latin typeface="Palatino Linotype" pitchFamily="18" charset="0"/>
              <a:cs typeface="Times New Roman" pitchFamily="18" charset="0"/>
            </a:endParaRPr>
          </a:p>
        </p:txBody>
      </p:sp>
      <p:sp>
        <p:nvSpPr>
          <p:cNvPr id="13" name="Text Box 49"/>
          <p:cNvSpPr txBox="1">
            <a:spLocks noChangeArrowheads="1"/>
          </p:cNvSpPr>
          <p:nvPr/>
        </p:nvSpPr>
        <p:spPr bwMode="auto">
          <a:xfrm>
            <a:off x="-324544" y="2636912"/>
            <a:ext cx="7869238" cy="1006475"/>
          </a:xfrm>
          <a:prstGeom prst="rect">
            <a:avLst/>
          </a:prstGeom>
          <a:noFill/>
          <a:ln w="9525">
            <a:noFill/>
            <a:miter lim="800000"/>
            <a:headEnd/>
            <a:tailEnd/>
          </a:ln>
        </p:spPr>
        <p:txBody>
          <a:bodyPr>
            <a:spAutoFit/>
          </a:bodyPr>
          <a:lstStyle/>
          <a:p>
            <a:pPr algn="ctr" eaLnBrk="0" hangingPunct="0"/>
            <a:r>
              <a:rPr lang="en-US" sz="2000" b="0" i="1" dirty="0">
                <a:solidFill>
                  <a:srgbClr val="1B1BFF"/>
                </a:solidFill>
                <a:latin typeface="Palatino Linotype" pitchFamily="18" charset="0"/>
                <a:cs typeface="Times New Roman" pitchFamily="18" charset="0"/>
              </a:rPr>
              <a:t>Optoelectronics Division, </a:t>
            </a:r>
          </a:p>
          <a:p>
            <a:pPr algn="ctr" eaLnBrk="0" hangingPunct="0"/>
            <a:r>
              <a:rPr lang="en-US" sz="2000" b="0" i="1" dirty="0">
                <a:solidFill>
                  <a:srgbClr val="1B1BFF"/>
                </a:solidFill>
                <a:latin typeface="Palatino Linotype" pitchFamily="18" charset="0"/>
                <a:cs typeface="Times New Roman" pitchFamily="18" charset="0"/>
              </a:rPr>
              <a:t>Engineering Department, </a:t>
            </a:r>
          </a:p>
          <a:p>
            <a:pPr algn="ctr" eaLnBrk="0" hangingPunct="0"/>
            <a:r>
              <a:rPr lang="en-US" sz="2000" b="0" i="1" dirty="0">
                <a:solidFill>
                  <a:srgbClr val="1B1BFF"/>
                </a:solidFill>
                <a:latin typeface="Palatino Linotype" pitchFamily="18" charset="0"/>
                <a:cs typeface="Times New Roman" pitchFamily="18" charset="0"/>
              </a:rPr>
              <a:t>University of </a:t>
            </a:r>
            <a:r>
              <a:rPr lang="en-US" sz="2000" b="0" i="1" dirty="0" err="1">
                <a:solidFill>
                  <a:srgbClr val="1B1BFF"/>
                </a:solidFill>
                <a:latin typeface="Palatino Linotype" pitchFamily="18" charset="0"/>
                <a:cs typeface="Times New Roman" pitchFamily="18" charset="0"/>
              </a:rPr>
              <a:t>Sannio</a:t>
            </a:r>
            <a:r>
              <a:rPr lang="en-US" sz="2000" b="0" i="1" dirty="0">
                <a:solidFill>
                  <a:srgbClr val="1B1BFF"/>
                </a:solidFill>
                <a:latin typeface="Palatino Linotype" pitchFamily="18" charset="0"/>
                <a:cs typeface="Times New Roman" pitchFamily="18" charset="0"/>
              </a:rPr>
              <a:t>, Benevento,  </a:t>
            </a:r>
            <a:r>
              <a:rPr lang="en-US" sz="2000" b="0" i="1" dirty="0" smtClean="0">
                <a:solidFill>
                  <a:srgbClr val="1B1BFF"/>
                </a:solidFill>
                <a:latin typeface="Palatino Linotype" pitchFamily="18" charset="0"/>
                <a:cs typeface="Times New Roman" pitchFamily="18" charset="0"/>
              </a:rPr>
              <a:t>Italy </a:t>
            </a:r>
            <a:endParaRPr lang="en-US" sz="2000" b="0" i="1" dirty="0">
              <a:solidFill>
                <a:srgbClr val="1B1BFF"/>
              </a:solidFill>
              <a:latin typeface="Palatino Linotype" pitchFamily="18" charset="0"/>
              <a:cs typeface="Times New Roman" pitchFamily="18" charset="0"/>
            </a:endParaRPr>
          </a:p>
        </p:txBody>
      </p:sp>
      <p:pic>
        <p:nvPicPr>
          <p:cNvPr id="23" name="Picture 4"/>
          <p:cNvPicPr>
            <a:picLocks noChangeAspect="1" noChangeArrowheads="1"/>
          </p:cNvPicPr>
          <p:nvPr/>
        </p:nvPicPr>
        <p:blipFill>
          <a:blip r:embed="rId3" cstate="print"/>
          <a:srcRect/>
          <a:stretch>
            <a:fillRect/>
          </a:stretch>
        </p:blipFill>
        <p:spPr bwMode="auto">
          <a:xfrm>
            <a:off x="552673" y="5625244"/>
            <a:ext cx="1175011" cy="1123923"/>
          </a:xfrm>
          <a:prstGeom prst="rect">
            <a:avLst/>
          </a:prstGeom>
          <a:noFill/>
          <a:ln w="9525">
            <a:noFill/>
            <a:miter lim="800000"/>
            <a:headEnd/>
            <a:tailEnd/>
          </a:ln>
        </p:spPr>
      </p:pic>
      <p:pic>
        <p:nvPicPr>
          <p:cNvPr id="24" name="Picture 4"/>
          <p:cNvPicPr>
            <a:picLocks noChangeAspect="1" noChangeArrowheads="1"/>
          </p:cNvPicPr>
          <p:nvPr/>
        </p:nvPicPr>
        <p:blipFill>
          <a:blip r:embed="rId4" cstate="print"/>
          <a:srcRect/>
          <a:stretch>
            <a:fillRect/>
          </a:stretch>
        </p:blipFill>
        <p:spPr bwMode="auto">
          <a:xfrm>
            <a:off x="2159732" y="5625244"/>
            <a:ext cx="1152128" cy="1152128"/>
          </a:xfrm>
          <a:prstGeom prst="rect">
            <a:avLst/>
          </a:prstGeom>
          <a:noFill/>
          <a:ln w="9525">
            <a:noFill/>
            <a:miter lim="800000"/>
            <a:headEnd/>
            <a:tailEnd/>
          </a:ln>
        </p:spPr>
      </p:pic>
      <p:pic>
        <p:nvPicPr>
          <p:cNvPr id="25" name="Picture 2"/>
          <p:cNvPicPr>
            <a:picLocks noChangeAspect="1" noChangeArrowheads="1"/>
          </p:cNvPicPr>
          <p:nvPr/>
        </p:nvPicPr>
        <p:blipFill>
          <a:blip r:embed="rId5" cstate="print"/>
          <a:srcRect/>
          <a:stretch>
            <a:fillRect/>
          </a:stretch>
        </p:blipFill>
        <p:spPr bwMode="auto">
          <a:xfrm>
            <a:off x="287525" y="4015114"/>
            <a:ext cx="3129408" cy="1286094"/>
          </a:xfrm>
          <a:prstGeom prst="rect">
            <a:avLst/>
          </a:prstGeom>
          <a:noFill/>
          <a:ln w="9525">
            <a:noFill/>
            <a:miter lim="800000"/>
            <a:headEnd/>
            <a:tailEnd/>
          </a:ln>
        </p:spPr>
      </p:pic>
      <p:pic>
        <p:nvPicPr>
          <p:cNvPr id="26" name="Picture 2"/>
          <p:cNvPicPr>
            <a:picLocks noChangeAspect="1" noChangeArrowheads="1"/>
          </p:cNvPicPr>
          <p:nvPr/>
        </p:nvPicPr>
        <p:blipFill>
          <a:blip r:embed="rId6" cstate="print"/>
          <a:srcRect l="7065" t="31750" r="60312" b="34720"/>
          <a:stretch>
            <a:fillRect/>
          </a:stretch>
        </p:blipFill>
        <p:spPr bwMode="auto">
          <a:xfrm>
            <a:off x="4211960" y="5642924"/>
            <a:ext cx="4092522" cy="1314468"/>
          </a:xfrm>
          <a:prstGeom prst="rect">
            <a:avLst/>
          </a:prstGeom>
          <a:ln>
            <a:noFill/>
          </a:ln>
          <a:effectLst>
            <a:softEdge rad="112500"/>
          </a:effectLst>
        </p:spPr>
      </p:pic>
      <p:pic>
        <p:nvPicPr>
          <p:cNvPr id="27" name="Picture 4"/>
          <p:cNvPicPr>
            <a:picLocks noChangeAspect="1" noChangeArrowheads="1"/>
          </p:cNvPicPr>
          <p:nvPr/>
        </p:nvPicPr>
        <p:blipFill>
          <a:blip r:embed="rId7" cstate="print"/>
          <a:srcRect/>
          <a:stretch>
            <a:fillRect/>
          </a:stretch>
        </p:blipFill>
        <p:spPr bwMode="auto">
          <a:xfrm>
            <a:off x="6755063" y="5314306"/>
            <a:ext cx="1765431" cy="1131903"/>
          </a:xfrm>
          <a:prstGeom prst="rect">
            <a:avLst/>
          </a:prstGeom>
          <a:ln>
            <a:noFill/>
          </a:ln>
          <a:effectLst>
            <a:softEdge rad="112500"/>
          </a:effectLst>
        </p:spPr>
      </p:pic>
      <p:pic>
        <p:nvPicPr>
          <p:cNvPr id="28" name="Picture 29"/>
          <p:cNvPicPr>
            <a:picLocks noChangeAspect="1" noChangeArrowheads="1"/>
          </p:cNvPicPr>
          <p:nvPr/>
        </p:nvPicPr>
        <p:blipFill>
          <a:blip r:embed="rId8" cstate="print"/>
          <a:srcRect/>
          <a:stretch>
            <a:fillRect/>
          </a:stretch>
        </p:blipFill>
        <p:spPr bwMode="auto">
          <a:xfrm>
            <a:off x="3912699" y="3969060"/>
            <a:ext cx="2063457" cy="1800200"/>
          </a:xfrm>
          <a:prstGeom prst="rect">
            <a:avLst/>
          </a:prstGeom>
          <a:noFill/>
          <a:ln w="9525">
            <a:noFill/>
            <a:miter lim="800000"/>
            <a:headEnd/>
            <a:tailEnd/>
          </a:ln>
          <a:effectLst/>
        </p:spPr>
      </p:pic>
      <p:pic>
        <p:nvPicPr>
          <p:cNvPr id="29" name="Picture 8" descr="C:\Documents and Settings\Giuseppe7\Documenti\LOFT_1_1\FIB\fibra 19072012\fibra43nmAu_5kV_003.tif"/>
          <p:cNvPicPr>
            <a:picLocks noChangeAspect="1" noChangeArrowheads="1"/>
          </p:cNvPicPr>
          <p:nvPr/>
        </p:nvPicPr>
        <p:blipFill>
          <a:blip r:embed="rId9" cstate="print"/>
          <a:srcRect/>
          <a:stretch>
            <a:fillRect/>
          </a:stretch>
        </p:blipFill>
        <p:spPr bwMode="auto">
          <a:xfrm>
            <a:off x="6614410" y="4076238"/>
            <a:ext cx="894678" cy="824238"/>
          </a:xfrm>
          <a:prstGeom prst="rect">
            <a:avLst/>
          </a:prstGeom>
          <a:ln>
            <a:noFill/>
          </a:ln>
          <a:effectLst>
            <a:outerShdw blurRad="292100" dist="139700" dir="2700000" algn="tl" rotWithShape="0">
              <a:srgbClr val="333333">
                <a:alpha val="65000"/>
              </a:srgbClr>
            </a:outerShdw>
          </a:effectLst>
        </p:spPr>
      </p:pic>
      <p:pic>
        <p:nvPicPr>
          <p:cNvPr id="30" name="Picture 9" descr="C:\Documents and Settings\Giuseppe7\Documenti\LOFT_1_1\FIB\fibraB1_oro60\b1_prova_z650nm_10pA_006.tif"/>
          <p:cNvPicPr>
            <a:picLocks noChangeAspect="1" noChangeArrowheads="1"/>
          </p:cNvPicPr>
          <p:nvPr/>
        </p:nvPicPr>
        <p:blipFill>
          <a:blip r:embed="rId10" cstate="print"/>
          <a:srcRect/>
          <a:stretch>
            <a:fillRect/>
          </a:stretch>
        </p:blipFill>
        <p:spPr bwMode="auto">
          <a:xfrm>
            <a:off x="7723116" y="4002278"/>
            <a:ext cx="1097356" cy="1010898"/>
          </a:xfrm>
          <a:prstGeom prst="rect">
            <a:avLst/>
          </a:prstGeom>
          <a:ln>
            <a:noFill/>
          </a:ln>
          <a:effectLst>
            <a:outerShdw blurRad="292100" dist="139700" dir="2700000" algn="tl" rotWithShape="0">
              <a:srgbClr val="333333">
                <a:alpha val="65000"/>
              </a:srgbClr>
            </a:outerShdw>
          </a:effectLst>
        </p:spPr>
      </p:pic>
      <p:cxnSp>
        <p:nvCxnSpPr>
          <p:cNvPr id="31" name="Connettore 2 73"/>
          <p:cNvCxnSpPr>
            <a:cxnSpLocks noChangeShapeType="1"/>
          </p:cNvCxnSpPr>
          <p:nvPr/>
        </p:nvCxnSpPr>
        <p:spPr bwMode="auto">
          <a:xfrm>
            <a:off x="7075044" y="4436667"/>
            <a:ext cx="1152128" cy="445"/>
          </a:xfrm>
          <a:prstGeom prst="straightConnector1">
            <a:avLst/>
          </a:prstGeom>
          <a:noFill/>
          <a:ln w="9525" algn="ctr">
            <a:solidFill>
              <a:srgbClr val="FF0000"/>
            </a:solidFill>
            <a:round/>
            <a:headEnd/>
            <a:tailEnd type="triangle" w="med" len="med"/>
          </a:ln>
        </p:spPr>
      </p:cxnSp>
      <p:pic>
        <p:nvPicPr>
          <p:cNvPr id="37" name="Picture 48" descr="sannio"/>
          <p:cNvPicPr>
            <a:picLocks noChangeAspect="1" noChangeArrowheads="1"/>
          </p:cNvPicPr>
          <p:nvPr/>
        </p:nvPicPr>
        <p:blipFill>
          <a:blip r:embed="rId11" cstate="print"/>
          <a:srcRect/>
          <a:stretch>
            <a:fillRect/>
          </a:stretch>
        </p:blipFill>
        <p:spPr bwMode="auto">
          <a:xfrm>
            <a:off x="477776" y="2312876"/>
            <a:ext cx="709848" cy="1044116"/>
          </a:xfrm>
          <a:prstGeom prst="rect">
            <a:avLst/>
          </a:prstGeom>
          <a:noFill/>
          <a:ln w="9525">
            <a:noFill/>
            <a:miter lim="800000"/>
            <a:headEnd/>
            <a:tailEnd/>
          </a:ln>
        </p:spPr>
      </p:pic>
      <p:pic>
        <p:nvPicPr>
          <p:cNvPr id="16" name="Immagine 15"/>
          <p:cNvPicPr/>
          <p:nvPr/>
        </p:nvPicPr>
        <p:blipFill>
          <a:blip r:embed="rId12" cstate="print"/>
          <a:srcRect/>
          <a:stretch>
            <a:fillRect/>
          </a:stretch>
        </p:blipFill>
        <p:spPr bwMode="auto">
          <a:xfrm>
            <a:off x="5652120" y="2492896"/>
            <a:ext cx="3363961" cy="605978"/>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ChangeArrowheads="1"/>
          </p:cNvSpPr>
          <p:nvPr/>
        </p:nvSpPr>
        <p:spPr bwMode="auto">
          <a:xfrm>
            <a:off x="1116013" y="1417786"/>
            <a:ext cx="6911975" cy="427038"/>
          </a:xfrm>
          <a:prstGeom prst="rect">
            <a:avLst/>
          </a:prstGeom>
          <a:noFill/>
          <a:ln w="12700">
            <a:noFill/>
            <a:miter lim="800000"/>
            <a:headEnd/>
            <a:tailEnd/>
          </a:ln>
        </p:spPr>
        <p:txBody>
          <a:bodyPr>
            <a:spAutoFit/>
          </a:bodyPr>
          <a:lstStyle/>
          <a:p>
            <a:pPr algn="ctr" eaLnBrk="0" hangingPunct="0"/>
            <a:r>
              <a:rPr lang="it-IT" sz="2200" dirty="0">
                <a:solidFill>
                  <a:srgbClr val="FF0000"/>
                </a:solidFill>
                <a:latin typeface="Palatino Linotype" pitchFamily="18" charset="0"/>
                <a:cs typeface="Times New Roman" pitchFamily="18" charset="0"/>
              </a:rPr>
              <a:t>OUTLINE</a:t>
            </a:r>
          </a:p>
        </p:txBody>
      </p:sp>
      <p:sp>
        <p:nvSpPr>
          <p:cNvPr id="32770" name="Rectangle 3"/>
          <p:cNvSpPr>
            <a:spLocks noChangeArrowheads="1"/>
          </p:cNvSpPr>
          <p:nvPr/>
        </p:nvSpPr>
        <p:spPr bwMode="auto">
          <a:xfrm>
            <a:off x="251520" y="2307644"/>
            <a:ext cx="8964736" cy="3016210"/>
          </a:xfrm>
          <a:prstGeom prst="rect">
            <a:avLst/>
          </a:prstGeom>
          <a:noFill/>
          <a:ln w="12700">
            <a:noFill/>
            <a:miter lim="800000"/>
            <a:headEnd/>
            <a:tailEnd/>
          </a:ln>
        </p:spPr>
        <p:txBody>
          <a:bodyPr wrap="square">
            <a:spAutoFit/>
          </a:bodyPr>
          <a:lstStyle/>
          <a:p>
            <a:pPr indent="357188" algn="just" eaLnBrk="0" hangingPunct="0">
              <a:lnSpc>
                <a:spcPct val="250000"/>
              </a:lnSpc>
              <a:spcAft>
                <a:spcPts val="1200"/>
              </a:spcAft>
              <a:buFontTx/>
              <a:buBlip>
                <a:blip r:embed="rId3"/>
              </a:buBlip>
            </a:pPr>
            <a:r>
              <a:rPr lang="en-US" i="1" dirty="0">
                <a:solidFill>
                  <a:srgbClr val="0000CC"/>
                </a:solidFill>
                <a:latin typeface="Palatino Linotype" pitchFamily="18" charset="0"/>
                <a:cs typeface="Times New Roman" pitchFamily="18" charset="0"/>
              </a:rPr>
              <a:t> LAB-ON-FIBER </a:t>
            </a:r>
            <a:r>
              <a:rPr lang="en-US" i="1" dirty="0" smtClean="0">
                <a:solidFill>
                  <a:srgbClr val="0000CC"/>
                </a:solidFill>
                <a:latin typeface="Palatino Linotype" pitchFamily="18" charset="0"/>
                <a:cs typeface="Times New Roman" pitchFamily="18" charset="0"/>
              </a:rPr>
              <a:t>TECHNOLOGY</a:t>
            </a:r>
            <a:endParaRPr lang="en-US" i="1" dirty="0">
              <a:solidFill>
                <a:srgbClr val="0000CC"/>
              </a:solidFill>
              <a:latin typeface="Palatino Linotype" pitchFamily="18" charset="0"/>
              <a:cs typeface="Times New Roman" pitchFamily="18" charset="0"/>
            </a:endParaRPr>
          </a:p>
          <a:p>
            <a:pPr indent="357188" algn="just" eaLnBrk="0" hangingPunct="0">
              <a:lnSpc>
                <a:spcPct val="250000"/>
              </a:lnSpc>
              <a:spcAft>
                <a:spcPts val="1200"/>
              </a:spcAft>
              <a:buFontTx/>
              <a:buBlip>
                <a:blip r:embed="rId3"/>
              </a:buBlip>
            </a:pPr>
            <a:r>
              <a:rPr lang="en-US" i="1" dirty="0">
                <a:solidFill>
                  <a:srgbClr val="0000CC"/>
                </a:solidFill>
                <a:latin typeface="Palatino Linotype" pitchFamily="18" charset="0"/>
                <a:cs typeface="Times New Roman" pitchFamily="18" charset="0"/>
              </a:rPr>
              <a:t>LAB ON FIBER AT UNIVERSITY OF SANNIO</a:t>
            </a:r>
          </a:p>
          <a:p>
            <a:pPr indent="357188" algn="just" eaLnBrk="0" hangingPunct="0">
              <a:lnSpc>
                <a:spcPct val="250000"/>
              </a:lnSpc>
              <a:spcAft>
                <a:spcPts val="1200"/>
              </a:spcAft>
              <a:buFontTx/>
              <a:buBlip>
                <a:blip r:embed="rId3"/>
              </a:buBlip>
            </a:pPr>
            <a:r>
              <a:rPr lang="en-US" i="1" dirty="0" smtClean="0">
                <a:solidFill>
                  <a:srgbClr val="0000CC"/>
                </a:solidFill>
                <a:latin typeface="Palatino Linotype" pitchFamily="18" charset="0"/>
                <a:cs typeface="Times New Roman" pitchFamily="18" charset="0"/>
              </a:rPr>
              <a:t>FIBER OPTIC NANO-PROBES</a:t>
            </a:r>
            <a:r>
              <a:rPr lang="en-US" i="1" dirty="0">
                <a:solidFill>
                  <a:srgbClr val="0000CC"/>
                </a:solidFill>
                <a:latin typeface="Palatino Linotype" pitchFamily="18" charset="0"/>
                <a:cs typeface="Times New Roman" pitchFamily="18" charset="0"/>
              </a:rPr>
              <a:t>: PRINCIPLE OF OPERATION AND SENSING </a:t>
            </a:r>
            <a:r>
              <a:rPr lang="en-US" i="1" dirty="0" smtClean="0">
                <a:solidFill>
                  <a:srgbClr val="0000CC"/>
                </a:solidFill>
                <a:latin typeface="Palatino Linotype" pitchFamily="18" charset="0"/>
                <a:cs typeface="Times New Roman" pitchFamily="18" charset="0"/>
              </a:rPr>
              <a:t>FEATURES</a:t>
            </a:r>
          </a:p>
          <a:p>
            <a:pPr indent="357188" algn="just" eaLnBrk="0" hangingPunct="0">
              <a:lnSpc>
                <a:spcPct val="250000"/>
              </a:lnSpc>
              <a:spcAft>
                <a:spcPts val="1200"/>
              </a:spcAft>
              <a:buFontTx/>
              <a:buBlip>
                <a:blip r:embed="rId3"/>
              </a:buBlip>
            </a:pPr>
            <a:r>
              <a:rPr lang="en-US" i="1" dirty="0" smtClean="0">
                <a:solidFill>
                  <a:srgbClr val="0000CC"/>
                </a:solidFill>
                <a:latin typeface="Palatino Linotype" pitchFamily="18" charset="0"/>
                <a:cs typeface="Times New Roman" pitchFamily="18" charset="0"/>
              </a:rPr>
              <a:t>CONCLUSIONS </a:t>
            </a:r>
            <a:endParaRPr lang="en-US" i="1" dirty="0">
              <a:solidFill>
                <a:srgbClr val="0000CC"/>
              </a:solidFill>
              <a:latin typeface="Palatino Linotype" pitchFamily="18" charset="0"/>
              <a:cs typeface="Times New Roman" pitchFamily="18" charset="0"/>
            </a:endParaRPr>
          </a:p>
        </p:txBody>
      </p:sp>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16" descr="ft_ftsem_cantilever.jpg"/>
          <p:cNvPicPr>
            <a:picLocks noChangeAspect="1"/>
          </p:cNvPicPr>
          <p:nvPr/>
        </p:nvPicPr>
        <p:blipFill>
          <a:blip r:embed="rId3" cstate="print"/>
          <a:srcRect/>
          <a:stretch>
            <a:fillRect/>
          </a:stretch>
        </p:blipFill>
        <p:spPr bwMode="auto">
          <a:xfrm>
            <a:off x="263466" y="4496535"/>
            <a:ext cx="1366335" cy="984693"/>
          </a:xfrm>
          <a:prstGeom prst="rect">
            <a:avLst/>
          </a:prstGeom>
          <a:ln>
            <a:noFill/>
          </a:ln>
          <a:effectLst>
            <a:outerShdw blurRad="292100" dist="139700" dir="2700000" algn="tl" rotWithShape="0">
              <a:srgbClr val="333333">
                <a:alpha val="65000"/>
              </a:srgbClr>
            </a:outerShdw>
          </a:effectLst>
        </p:spPr>
      </p:pic>
      <p:sp>
        <p:nvSpPr>
          <p:cNvPr id="27" name="Rettangolo 27"/>
          <p:cNvSpPr>
            <a:spLocks noChangeArrowheads="1"/>
          </p:cNvSpPr>
          <p:nvPr/>
        </p:nvSpPr>
        <p:spPr bwMode="auto">
          <a:xfrm>
            <a:off x="0" y="1603066"/>
            <a:ext cx="9144000" cy="492443"/>
          </a:xfrm>
          <a:prstGeom prst="rect">
            <a:avLst/>
          </a:prstGeom>
          <a:noFill/>
          <a:ln w="9525">
            <a:noFill/>
            <a:miter lim="800000"/>
            <a:headEnd/>
            <a:tailEnd/>
          </a:ln>
        </p:spPr>
        <p:txBody>
          <a:bodyPr>
            <a:spAutoFit/>
          </a:bodyPr>
          <a:lstStyle/>
          <a:p>
            <a:pPr marL="360363" indent="-360363" algn="ctr" eaLnBrk="1" hangingPunct="1">
              <a:spcBef>
                <a:spcPct val="20000"/>
              </a:spcBef>
            </a:pPr>
            <a:r>
              <a:rPr lang="en-AU" sz="1300" dirty="0">
                <a:solidFill>
                  <a:srgbClr val="000082"/>
                </a:solidFill>
                <a:latin typeface="Palatino Linotype" pitchFamily="18" charset="0"/>
              </a:rPr>
              <a:t>Integration and patterning </a:t>
            </a:r>
            <a:r>
              <a:rPr lang="en-AU" sz="1300" dirty="0" smtClean="0">
                <a:solidFill>
                  <a:srgbClr val="000082"/>
                </a:solidFill>
                <a:latin typeface="Palatino Linotype" pitchFamily="18" charset="0"/>
              </a:rPr>
              <a:t>at micro and </a:t>
            </a:r>
            <a:r>
              <a:rPr lang="en-AU" sz="1300" dirty="0" err="1" smtClean="0">
                <a:solidFill>
                  <a:srgbClr val="000082"/>
                </a:solidFill>
                <a:latin typeface="Palatino Linotype" pitchFamily="18" charset="0"/>
              </a:rPr>
              <a:t>nano</a:t>
            </a:r>
            <a:r>
              <a:rPr lang="en-AU" sz="1300" dirty="0" smtClean="0">
                <a:solidFill>
                  <a:srgbClr val="000082"/>
                </a:solidFill>
                <a:latin typeface="Palatino Linotype" pitchFamily="18" charset="0"/>
              </a:rPr>
              <a:t> scale of </a:t>
            </a:r>
            <a:r>
              <a:rPr lang="en-AU" sz="1300" dirty="0">
                <a:solidFill>
                  <a:srgbClr val="000082"/>
                </a:solidFill>
                <a:latin typeface="Palatino Linotype" pitchFamily="18" charset="0"/>
              </a:rPr>
              <a:t>different functional materials </a:t>
            </a:r>
            <a:r>
              <a:rPr lang="en-AU" sz="1300" dirty="0" smtClean="0">
                <a:solidFill>
                  <a:srgbClr val="000082"/>
                </a:solidFill>
                <a:latin typeface="Palatino Linotype" pitchFamily="18" charset="0"/>
              </a:rPr>
              <a:t>                                                                 with </a:t>
            </a:r>
            <a:r>
              <a:rPr lang="en-AU" sz="1300" dirty="0">
                <a:solidFill>
                  <a:srgbClr val="000082"/>
                </a:solidFill>
                <a:latin typeface="Palatino Linotype" pitchFamily="18" charset="0"/>
              </a:rPr>
              <a:t>desired </a:t>
            </a:r>
            <a:r>
              <a:rPr lang="en-AU" sz="1300" dirty="0" smtClean="0">
                <a:solidFill>
                  <a:srgbClr val="000082"/>
                </a:solidFill>
                <a:latin typeface="Palatino Linotype" pitchFamily="18" charset="0"/>
              </a:rPr>
              <a:t>optical, physical and chemical properties</a:t>
            </a:r>
            <a:endParaRPr lang="en-AU" sz="1300" dirty="0">
              <a:solidFill>
                <a:srgbClr val="000082"/>
              </a:solidFill>
              <a:latin typeface="Palatino Linotype" pitchFamily="18" charset="0"/>
            </a:endParaRPr>
          </a:p>
        </p:txBody>
      </p:sp>
      <p:sp>
        <p:nvSpPr>
          <p:cNvPr id="28" name="Text Box 2"/>
          <p:cNvSpPr txBox="1">
            <a:spLocks noChangeArrowheads="1"/>
          </p:cNvSpPr>
          <p:nvPr/>
        </p:nvSpPr>
        <p:spPr bwMode="auto">
          <a:xfrm>
            <a:off x="1588" y="1016732"/>
            <a:ext cx="9142412" cy="758825"/>
          </a:xfrm>
          <a:prstGeom prst="rect">
            <a:avLst/>
          </a:prstGeom>
          <a:noFill/>
          <a:ln w="9525">
            <a:noFill/>
            <a:miter lim="800000"/>
            <a:headEnd/>
            <a:tailEnd/>
          </a:ln>
        </p:spPr>
        <p:txBody>
          <a:bodyPr/>
          <a:lstStyle/>
          <a:p>
            <a:pPr algn="ctr">
              <a:spcBef>
                <a:spcPct val="50000"/>
              </a:spcBef>
            </a:pPr>
            <a:r>
              <a:rPr lang="en-GB" sz="2000" dirty="0">
                <a:solidFill>
                  <a:srgbClr val="FF3300"/>
                </a:solidFill>
                <a:latin typeface="Palatino Linotype" pitchFamily="18" charset="0"/>
                <a:cs typeface="Times New Roman" pitchFamily="18" charset="0"/>
              </a:rPr>
              <a:t>LAB ON FIBER </a:t>
            </a:r>
            <a:r>
              <a:rPr lang="en-GB" sz="2000" dirty="0" smtClean="0">
                <a:solidFill>
                  <a:srgbClr val="FF3300"/>
                </a:solidFill>
                <a:latin typeface="Palatino Linotype" pitchFamily="18" charset="0"/>
                <a:cs typeface="Times New Roman" pitchFamily="18" charset="0"/>
              </a:rPr>
              <a:t>TECHNOLOGY: </a:t>
            </a:r>
            <a:r>
              <a:rPr lang="en-GB" sz="2000" dirty="0">
                <a:solidFill>
                  <a:srgbClr val="FF3300"/>
                </a:solidFill>
                <a:latin typeface="Palatino Linotype" pitchFamily="18" charset="0"/>
                <a:cs typeface="Times New Roman" pitchFamily="18" charset="0"/>
              </a:rPr>
              <a:t/>
            </a:r>
            <a:br>
              <a:rPr lang="en-GB" sz="2000" dirty="0">
                <a:solidFill>
                  <a:srgbClr val="FF3300"/>
                </a:solidFill>
                <a:latin typeface="Palatino Linotype" pitchFamily="18" charset="0"/>
                <a:cs typeface="Times New Roman" pitchFamily="18" charset="0"/>
              </a:rPr>
            </a:br>
            <a:r>
              <a:rPr lang="en-GB" sz="1800" dirty="0">
                <a:solidFill>
                  <a:srgbClr val="FF3300"/>
                </a:solidFill>
                <a:latin typeface="Palatino Linotype" pitchFamily="18" charset="0"/>
                <a:cs typeface="Times New Roman" pitchFamily="18" charset="0"/>
              </a:rPr>
              <a:t>towards integrated and multifunctional </a:t>
            </a:r>
            <a:r>
              <a:rPr lang="en-GB" sz="1800" dirty="0" err="1" smtClean="0">
                <a:solidFill>
                  <a:srgbClr val="FF3300"/>
                </a:solidFill>
                <a:latin typeface="Palatino Linotype" pitchFamily="18" charset="0"/>
                <a:cs typeface="Times New Roman" pitchFamily="18" charset="0"/>
              </a:rPr>
              <a:t>nano</a:t>
            </a:r>
            <a:r>
              <a:rPr lang="en-GB" sz="1800" dirty="0" smtClean="0">
                <a:solidFill>
                  <a:srgbClr val="FF3300"/>
                </a:solidFill>
                <a:latin typeface="Palatino Linotype" pitchFamily="18" charset="0"/>
                <a:cs typeface="Times New Roman" pitchFamily="18" charset="0"/>
              </a:rPr>
              <a:t>-probes</a:t>
            </a:r>
            <a:endParaRPr lang="en-GB" sz="1800" dirty="0">
              <a:solidFill>
                <a:srgbClr val="FF3300"/>
              </a:solidFill>
              <a:latin typeface="Palatino Linotype" pitchFamily="18" charset="0"/>
              <a:cs typeface="Times New Roman" pitchFamily="18" charset="0"/>
            </a:endParaRPr>
          </a:p>
        </p:txBody>
      </p:sp>
      <p:sp>
        <p:nvSpPr>
          <p:cNvPr id="29" name="Rettangolo 28"/>
          <p:cNvSpPr/>
          <p:nvPr/>
        </p:nvSpPr>
        <p:spPr>
          <a:xfrm>
            <a:off x="358775" y="6284912"/>
            <a:ext cx="8785225" cy="573088"/>
          </a:xfrm>
          <a:prstGeom prst="rect">
            <a:avLst/>
          </a:prstGeom>
        </p:spPr>
        <p:txBody>
          <a:bodyPr>
            <a:spAutoFit/>
          </a:bodyPr>
          <a:lstStyle/>
          <a:p>
            <a:pPr marL="360363" indent="-360363">
              <a:lnSpc>
                <a:spcPct val="120000"/>
              </a:lnSpc>
              <a:spcBef>
                <a:spcPct val="20000"/>
              </a:spcBef>
              <a:defRPr/>
            </a:pPr>
            <a:r>
              <a:rPr lang="en-US" sz="1300" u="sng" dirty="0">
                <a:solidFill>
                  <a:srgbClr val="FF0000"/>
                </a:solidFill>
                <a:latin typeface="Palatino Linotype" pitchFamily="18" charset="0"/>
              </a:rPr>
              <a:t>MAIN ISSUE</a:t>
            </a:r>
            <a:r>
              <a:rPr lang="en-US" sz="1300" b="0" dirty="0">
                <a:solidFill>
                  <a:srgbClr val="FF0000"/>
                </a:solidFill>
                <a:latin typeface="Palatino Linotype" pitchFamily="18" charset="0"/>
              </a:rPr>
              <a:t>: Definition of a reliable </a:t>
            </a:r>
            <a:r>
              <a:rPr lang="en-US" sz="1300" i="1" dirty="0">
                <a:solidFill>
                  <a:srgbClr val="FF0000"/>
                </a:solidFill>
                <a:effectLst>
                  <a:outerShdw blurRad="38100" dist="38100" dir="2700000" algn="tl">
                    <a:srgbClr val="000000">
                      <a:alpha val="43137"/>
                    </a:srgbClr>
                  </a:outerShdw>
                </a:effectLst>
                <a:latin typeface="Palatino Linotype" pitchFamily="18" charset="0"/>
              </a:rPr>
              <a:t>fabrication procedure able to integrate and process, at micro- and </a:t>
            </a:r>
            <a:r>
              <a:rPr lang="en-US" sz="1300" i="1" dirty="0" err="1">
                <a:solidFill>
                  <a:srgbClr val="FF0000"/>
                </a:solidFill>
                <a:effectLst>
                  <a:outerShdw blurRad="38100" dist="38100" dir="2700000" algn="tl">
                    <a:srgbClr val="000000">
                      <a:alpha val="43137"/>
                    </a:srgbClr>
                  </a:outerShdw>
                </a:effectLst>
                <a:latin typeface="Palatino Linotype" pitchFamily="18" charset="0"/>
              </a:rPr>
              <a:t>nano</a:t>
            </a:r>
            <a:r>
              <a:rPr lang="en-US" sz="1300" i="1" dirty="0">
                <a:solidFill>
                  <a:srgbClr val="FF0000"/>
                </a:solidFill>
                <a:effectLst>
                  <a:outerShdw blurRad="38100" dist="38100" dir="2700000" algn="tl">
                    <a:srgbClr val="000000">
                      <a:alpha val="43137"/>
                    </a:srgbClr>
                  </a:outerShdw>
                </a:effectLst>
                <a:latin typeface="Palatino Linotype" pitchFamily="18" charset="0"/>
              </a:rPr>
              <a:t>-scale, </a:t>
            </a:r>
            <a:r>
              <a:rPr lang="en-US" sz="1300" b="0" dirty="0">
                <a:solidFill>
                  <a:srgbClr val="FF0000"/>
                </a:solidFill>
                <a:latin typeface="Palatino Linotype" pitchFamily="18" charset="0"/>
              </a:rPr>
              <a:t>several materials onto unconventional substrates such as the optical fibers</a:t>
            </a:r>
            <a:r>
              <a:rPr lang="it-IT" sz="1300" b="0" dirty="0">
                <a:solidFill>
                  <a:srgbClr val="FF0000"/>
                </a:solidFill>
                <a:latin typeface="Palatino Linotype" pitchFamily="18" charset="0"/>
              </a:rPr>
              <a:t>.</a:t>
            </a:r>
          </a:p>
        </p:txBody>
      </p:sp>
      <p:pic>
        <p:nvPicPr>
          <p:cNvPr id="30" name="Picture 2"/>
          <p:cNvPicPr>
            <a:picLocks noChangeAspect="1" noChangeArrowheads="1"/>
          </p:cNvPicPr>
          <p:nvPr/>
        </p:nvPicPr>
        <p:blipFill>
          <a:blip r:embed="rId4" cstate="print"/>
          <a:srcRect l="7065" t="31750" r="60312" b="34720"/>
          <a:stretch>
            <a:fillRect/>
          </a:stretch>
        </p:blipFill>
        <p:spPr bwMode="auto">
          <a:xfrm>
            <a:off x="4827591" y="2353462"/>
            <a:ext cx="4092522" cy="1314468"/>
          </a:xfrm>
          <a:prstGeom prst="rect">
            <a:avLst/>
          </a:prstGeom>
          <a:ln>
            <a:noFill/>
          </a:ln>
          <a:effectLst>
            <a:softEdge rad="112500"/>
          </a:effectLst>
        </p:spPr>
      </p:pic>
      <p:pic>
        <p:nvPicPr>
          <p:cNvPr id="31" name="Picture 4"/>
          <p:cNvPicPr>
            <a:picLocks noChangeAspect="1" noChangeArrowheads="1"/>
          </p:cNvPicPr>
          <p:nvPr/>
        </p:nvPicPr>
        <p:blipFill>
          <a:blip r:embed="rId5" cstate="print"/>
          <a:srcRect/>
          <a:stretch>
            <a:fillRect/>
          </a:stretch>
        </p:blipFill>
        <p:spPr bwMode="auto">
          <a:xfrm>
            <a:off x="7370694" y="2024844"/>
            <a:ext cx="1765431" cy="1131903"/>
          </a:xfrm>
          <a:prstGeom prst="rect">
            <a:avLst/>
          </a:prstGeom>
          <a:ln>
            <a:noFill/>
          </a:ln>
          <a:effectLst>
            <a:softEdge rad="112500"/>
          </a:effectLst>
        </p:spPr>
      </p:pic>
      <p:pic>
        <p:nvPicPr>
          <p:cNvPr id="33" name="Picture 12" descr="http://opticalengineering.spiedigitallibrary.org/data/Journals/OPTICE/23437/124405_1_1.png"/>
          <p:cNvPicPr>
            <a:picLocks noChangeAspect="1" noChangeArrowheads="1"/>
          </p:cNvPicPr>
          <p:nvPr/>
        </p:nvPicPr>
        <p:blipFill>
          <a:blip r:embed="rId6" cstate="print"/>
          <a:srcRect r="3828" b="10008"/>
          <a:stretch>
            <a:fillRect/>
          </a:stretch>
        </p:blipFill>
        <p:spPr bwMode="auto">
          <a:xfrm>
            <a:off x="2563785" y="2151045"/>
            <a:ext cx="2204914" cy="949338"/>
          </a:xfrm>
          <a:prstGeom prst="rect">
            <a:avLst/>
          </a:prstGeom>
          <a:ln>
            <a:noFill/>
          </a:ln>
          <a:effectLst>
            <a:outerShdw blurRad="292100" dist="139700" dir="2700000" algn="tl" rotWithShape="0">
              <a:srgbClr val="333333">
                <a:alpha val="65000"/>
              </a:srgbClr>
            </a:outerShdw>
          </a:effectLst>
        </p:spPr>
      </p:pic>
      <p:pic>
        <p:nvPicPr>
          <p:cNvPr id="34" name="Picture 14" descr="http://imagebank.osa.org/getImage.xqy?img=cCF6ekAubGFyZ2Usb2wtMzYtMTUtMjkxOS1nMDAx"/>
          <p:cNvPicPr>
            <a:picLocks noChangeAspect="1" noChangeArrowheads="1"/>
          </p:cNvPicPr>
          <p:nvPr/>
        </p:nvPicPr>
        <p:blipFill>
          <a:blip r:embed="rId7" cstate="print"/>
          <a:srcRect/>
          <a:stretch>
            <a:fillRect/>
          </a:stretch>
        </p:blipFill>
        <p:spPr bwMode="auto">
          <a:xfrm>
            <a:off x="1833525" y="4597416"/>
            <a:ext cx="1502249" cy="1643085"/>
          </a:xfrm>
          <a:prstGeom prst="rect">
            <a:avLst/>
          </a:prstGeom>
          <a:ln>
            <a:noFill/>
          </a:ln>
          <a:effectLst>
            <a:outerShdw blurRad="292100" dist="139700" dir="2700000" algn="tl" rotWithShape="0">
              <a:srgbClr val="333333">
                <a:alpha val="65000"/>
              </a:srgbClr>
            </a:outerShdw>
          </a:effectLst>
        </p:spPr>
      </p:pic>
      <p:pic>
        <p:nvPicPr>
          <p:cNvPr id="35" name="Picture 18" descr="http://ars.els-cdn.com/content/image/1-s2.0-S135964460600393X-gr5.jpg"/>
          <p:cNvPicPr>
            <a:picLocks noChangeAspect="1" noChangeArrowheads="1"/>
          </p:cNvPicPr>
          <p:nvPr/>
        </p:nvPicPr>
        <p:blipFill>
          <a:blip r:embed="rId8" cstate="print"/>
          <a:srcRect l="44937" t="4721" r="1873" b="13135"/>
          <a:stretch>
            <a:fillRect/>
          </a:stretch>
        </p:blipFill>
        <p:spPr bwMode="auto">
          <a:xfrm>
            <a:off x="5338773" y="4336157"/>
            <a:ext cx="2587809" cy="1940857"/>
          </a:xfrm>
          <a:prstGeom prst="rect">
            <a:avLst/>
          </a:prstGeom>
          <a:noFill/>
        </p:spPr>
      </p:pic>
      <p:pic>
        <p:nvPicPr>
          <p:cNvPr id="36" name="Picture 20" descr="http://www.ddw-online.com/img/32/800/600/0/0/fortebio.jpg"/>
          <p:cNvPicPr>
            <a:picLocks noChangeAspect="1" noChangeArrowheads="1"/>
          </p:cNvPicPr>
          <p:nvPr/>
        </p:nvPicPr>
        <p:blipFill>
          <a:blip r:embed="rId9" cstate="print"/>
          <a:srcRect/>
          <a:stretch>
            <a:fillRect/>
          </a:stretch>
        </p:blipFill>
        <p:spPr bwMode="auto">
          <a:xfrm>
            <a:off x="7993602" y="4159260"/>
            <a:ext cx="1150398" cy="885807"/>
          </a:xfrm>
          <a:prstGeom prst="rect">
            <a:avLst/>
          </a:prstGeom>
          <a:ln>
            <a:noFill/>
          </a:ln>
          <a:effectLst>
            <a:softEdge rad="112500"/>
          </a:effectLst>
        </p:spPr>
      </p:pic>
      <p:pic>
        <p:nvPicPr>
          <p:cNvPr id="37" name="Picture 16" descr="http://www.stanford.edu/~gshambat/images/fiberpc.png"/>
          <p:cNvPicPr>
            <a:picLocks noChangeAspect="1" noChangeArrowheads="1"/>
          </p:cNvPicPr>
          <p:nvPr/>
        </p:nvPicPr>
        <p:blipFill>
          <a:blip r:embed="rId10" cstate="print"/>
          <a:srcRect/>
          <a:stretch>
            <a:fillRect/>
          </a:stretch>
        </p:blipFill>
        <p:spPr bwMode="auto">
          <a:xfrm>
            <a:off x="3513123" y="4460612"/>
            <a:ext cx="1695393" cy="1236640"/>
          </a:xfrm>
          <a:prstGeom prst="rect">
            <a:avLst/>
          </a:prstGeom>
          <a:ln>
            <a:noFill/>
          </a:ln>
          <a:effectLst>
            <a:outerShdw blurRad="292100" dist="139700" dir="2700000" algn="tl" rotWithShape="0">
              <a:srgbClr val="333333">
                <a:alpha val="65000"/>
              </a:srgbClr>
            </a:outerShdw>
          </a:effectLst>
        </p:spPr>
      </p:pic>
      <p:pic>
        <p:nvPicPr>
          <p:cNvPr id="38" name="Picture 3"/>
          <p:cNvPicPr>
            <a:picLocks noChangeAspect="1" noChangeArrowheads="1"/>
          </p:cNvPicPr>
          <p:nvPr/>
        </p:nvPicPr>
        <p:blipFill>
          <a:blip r:embed="rId11" cstate="print"/>
          <a:srcRect/>
          <a:stretch>
            <a:fillRect/>
          </a:stretch>
        </p:blipFill>
        <p:spPr bwMode="auto">
          <a:xfrm>
            <a:off x="170558" y="2303536"/>
            <a:ext cx="2205198" cy="1125464"/>
          </a:xfrm>
          <a:prstGeom prst="rect">
            <a:avLst/>
          </a:prstGeom>
          <a:noFill/>
          <a:ln w="9525">
            <a:noFill/>
            <a:miter lim="800000"/>
            <a:headEnd/>
            <a:tailEnd/>
          </a:ln>
          <a:effectLst/>
        </p:spPr>
      </p:pic>
      <p:sp>
        <p:nvSpPr>
          <p:cNvPr id="15" name="Rettangolo 27"/>
          <p:cNvSpPr>
            <a:spLocks noChangeArrowheads="1"/>
          </p:cNvSpPr>
          <p:nvPr/>
        </p:nvSpPr>
        <p:spPr bwMode="auto">
          <a:xfrm>
            <a:off x="-288540" y="3636603"/>
            <a:ext cx="9361040" cy="692497"/>
          </a:xfrm>
          <a:prstGeom prst="rect">
            <a:avLst/>
          </a:prstGeom>
          <a:noFill/>
          <a:ln w="9525">
            <a:noFill/>
            <a:miter lim="800000"/>
            <a:headEnd/>
            <a:tailEnd/>
          </a:ln>
        </p:spPr>
        <p:txBody>
          <a:bodyPr wrap="square">
            <a:spAutoFit/>
          </a:bodyPr>
          <a:lstStyle/>
          <a:p>
            <a:pPr marL="360363" indent="-360363" algn="just">
              <a:spcBef>
                <a:spcPct val="20000"/>
              </a:spcBef>
              <a:buFont typeface="Arial" charset="0"/>
              <a:buChar char="•"/>
            </a:pPr>
            <a:r>
              <a:rPr lang="en-AU" sz="1300" dirty="0">
                <a:solidFill>
                  <a:srgbClr val="000082"/>
                </a:solidFill>
                <a:latin typeface="Palatino Linotype" pitchFamily="18" charset="0"/>
              </a:rPr>
              <a:t>Increased light matter interaction and creation of a technological world completely integrated within optical </a:t>
            </a:r>
            <a:r>
              <a:rPr lang="en-AU" sz="1300" dirty="0" err="1">
                <a:solidFill>
                  <a:srgbClr val="000082"/>
                </a:solidFill>
                <a:latin typeface="Palatino Linotype" pitchFamily="18" charset="0"/>
              </a:rPr>
              <a:t>fibers</a:t>
            </a:r>
            <a:r>
              <a:rPr lang="en-AU" sz="1300" dirty="0">
                <a:solidFill>
                  <a:srgbClr val="000082"/>
                </a:solidFill>
                <a:latin typeface="Palatino Linotype" pitchFamily="18" charset="0"/>
              </a:rPr>
              <a:t> with significant advantages in terms of functionality, performances, miniaturization, robustness, cost effectiveness and power consumption</a:t>
            </a:r>
          </a:p>
        </p:txBody>
      </p:sp>
    </p:spTree>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p:cNvPicPr>
            <a:picLocks noChangeAspect="1" noChangeArrowheads="1"/>
          </p:cNvPicPr>
          <p:nvPr/>
        </p:nvPicPr>
        <p:blipFill>
          <a:blip r:embed="rId2" cstate="print"/>
          <a:srcRect/>
          <a:stretch>
            <a:fillRect/>
          </a:stretch>
        </p:blipFill>
        <p:spPr bwMode="auto">
          <a:xfrm>
            <a:off x="4175956" y="2060848"/>
            <a:ext cx="2431434" cy="1931693"/>
          </a:xfrm>
          <a:prstGeom prst="rect">
            <a:avLst/>
          </a:prstGeom>
          <a:noFill/>
          <a:ln w="9525">
            <a:noFill/>
            <a:miter lim="800000"/>
            <a:headEnd/>
            <a:tailEnd/>
          </a:ln>
        </p:spPr>
      </p:pic>
      <p:sp>
        <p:nvSpPr>
          <p:cNvPr id="5" name="Text Box 2"/>
          <p:cNvSpPr txBox="1">
            <a:spLocks noChangeArrowheads="1"/>
          </p:cNvSpPr>
          <p:nvPr/>
        </p:nvSpPr>
        <p:spPr bwMode="auto">
          <a:xfrm>
            <a:off x="1588" y="1016732"/>
            <a:ext cx="9142412" cy="758825"/>
          </a:xfrm>
          <a:prstGeom prst="rect">
            <a:avLst/>
          </a:prstGeom>
          <a:noFill/>
          <a:ln w="9525">
            <a:noFill/>
            <a:miter lim="800000"/>
            <a:headEnd/>
            <a:tailEnd/>
          </a:ln>
        </p:spPr>
        <p:txBody>
          <a:bodyPr/>
          <a:lstStyle/>
          <a:p>
            <a:pPr algn="ctr">
              <a:spcBef>
                <a:spcPct val="50000"/>
              </a:spcBef>
            </a:pPr>
            <a:r>
              <a:rPr lang="en-GB" sz="2000" dirty="0" smtClean="0">
                <a:solidFill>
                  <a:srgbClr val="FF3300"/>
                </a:solidFill>
                <a:latin typeface="Palatino Linotype" pitchFamily="18" charset="0"/>
                <a:cs typeface="Times New Roman" pitchFamily="18" charset="0"/>
              </a:rPr>
              <a:t>THE FIBER TIP: A UNIQUE LIGHT COUPLED PLATFORM </a:t>
            </a:r>
          </a:p>
          <a:p>
            <a:pPr algn="ctr">
              <a:spcBef>
                <a:spcPct val="50000"/>
              </a:spcBef>
            </a:pPr>
            <a:r>
              <a:rPr lang="en-GB" sz="2000" dirty="0" smtClean="0">
                <a:solidFill>
                  <a:srgbClr val="FF3300"/>
                </a:solidFill>
                <a:latin typeface="Palatino Linotype" pitchFamily="18" charset="0"/>
                <a:cs typeface="Times New Roman" pitchFamily="18" charset="0"/>
              </a:rPr>
              <a:t>FOR MICRO AND NANO TECHNOLOGIES</a:t>
            </a:r>
            <a:endParaRPr lang="en-GB" sz="1800" dirty="0">
              <a:solidFill>
                <a:srgbClr val="FF3300"/>
              </a:solidFill>
              <a:latin typeface="Palatino Linotype" pitchFamily="18" charset="0"/>
              <a:cs typeface="Times New Roman" pitchFamily="18" charset="0"/>
            </a:endParaRPr>
          </a:p>
        </p:txBody>
      </p:sp>
      <p:sp>
        <p:nvSpPr>
          <p:cNvPr id="6" name="Rectangle 3"/>
          <p:cNvSpPr txBox="1">
            <a:spLocks noChangeArrowheads="1"/>
          </p:cNvSpPr>
          <p:nvPr/>
        </p:nvSpPr>
        <p:spPr bwMode="auto">
          <a:xfrm>
            <a:off x="180020" y="2024844"/>
            <a:ext cx="3815916" cy="431800"/>
          </a:xfrm>
          <a:prstGeom prst="rect">
            <a:avLst/>
          </a:prstGeom>
          <a:noFill/>
          <a:ln w="9525">
            <a:noFill/>
            <a:miter lim="800000"/>
            <a:headEnd/>
            <a:tailEnd/>
          </a:ln>
        </p:spPr>
        <p:txBody>
          <a:bodyPr/>
          <a:lstStyle/>
          <a:p>
            <a:pPr marL="360363" lvl="1" indent="-360363" algn="ctr" eaLnBrk="1" hangingPunct="1">
              <a:spcBef>
                <a:spcPct val="20000"/>
              </a:spcBef>
            </a:pPr>
            <a:r>
              <a:rPr lang="en-AU" sz="1300" dirty="0" smtClean="0">
                <a:solidFill>
                  <a:srgbClr val="000082"/>
                </a:solidFill>
                <a:latin typeface="Palatino Linotype" pitchFamily="18" charset="0"/>
              </a:rPr>
              <a:t>Unique and </a:t>
            </a:r>
            <a:r>
              <a:rPr lang="en-AU" sz="1300" dirty="0" err="1" smtClean="0">
                <a:solidFill>
                  <a:srgbClr val="000082"/>
                </a:solidFill>
                <a:latin typeface="Palatino Linotype" pitchFamily="18" charset="0"/>
              </a:rPr>
              <a:t>Uncoventional</a:t>
            </a:r>
            <a:r>
              <a:rPr lang="en-AU" sz="1300" dirty="0" smtClean="0">
                <a:solidFill>
                  <a:srgbClr val="000082"/>
                </a:solidFill>
                <a:latin typeface="Palatino Linotype" pitchFamily="18" charset="0"/>
              </a:rPr>
              <a:t> Platform</a:t>
            </a:r>
          </a:p>
          <a:p>
            <a:pPr marL="360363" lvl="1" indent="-360363" algn="ctr" eaLnBrk="1" hangingPunct="1">
              <a:spcBef>
                <a:spcPct val="20000"/>
              </a:spcBef>
            </a:pPr>
            <a:endParaRPr lang="en-AU" sz="1300" dirty="0" smtClean="0">
              <a:solidFill>
                <a:srgbClr val="000082"/>
              </a:solidFill>
              <a:latin typeface="Palatino Linotype" pitchFamily="18" charset="0"/>
            </a:endParaRPr>
          </a:p>
          <a:p>
            <a:pPr marL="360363" lvl="1" indent="-360363" algn="ctr" eaLnBrk="1" hangingPunct="1">
              <a:spcBef>
                <a:spcPct val="20000"/>
              </a:spcBef>
            </a:pPr>
            <a:r>
              <a:rPr lang="en-AU" sz="1300" dirty="0" smtClean="0">
                <a:solidFill>
                  <a:srgbClr val="000082"/>
                </a:solidFill>
                <a:latin typeface="Palatino Linotype" pitchFamily="18" charset="0"/>
              </a:rPr>
              <a:t>Microscopic Cross Section and large aspect ratio</a:t>
            </a:r>
          </a:p>
          <a:p>
            <a:pPr marL="360363" lvl="1" indent="-360363" algn="ctr" eaLnBrk="1" hangingPunct="1">
              <a:spcBef>
                <a:spcPct val="20000"/>
              </a:spcBef>
            </a:pPr>
            <a:endParaRPr lang="en-AU" sz="1300" dirty="0" smtClean="0">
              <a:solidFill>
                <a:srgbClr val="000082"/>
              </a:solidFill>
              <a:latin typeface="Palatino Linotype" pitchFamily="18" charset="0"/>
            </a:endParaRPr>
          </a:p>
          <a:p>
            <a:pPr marL="360363" lvl="1" indent="-360363" algn="ctr" eaLnBrk="1" hangingPunct="1">
              <a:spcBef>
                <a:spcPct val="20000"/>
              </a:spcBef>
            </a:pPr>
            <a:r>
              <a:rPr lang="en-AU" sz="1300" dirty="0" smtClean="0">
                <a:solidFill>
                  <a:srgbClr val="000082"/>
                </a:solidFill>
                <a:latin typeface="Palatino Linotype" pitchFamily="18" charset="0"/>
              </a:rPr>
              <a:t>Inherently Light Coupled</a:t>
            </a:r>
          </a:p>
          <a:p>
            <a:pPr marL="360363" lvl="1" indent="-360363" algn="ctr" eaLnBrk="1" hangingPunct="1">
              <a:spcBef>
                <a:spcPct val="20000"/>
              </a:spcBef>
            </a:pPr>
            <a:endParaRPr lang="en-AU" sz="1300" dirty="0" smtClean="0">
              <a:solidFill>
                <a:srgbClr val="000082"/>
              </a:solidFill>
              <a:latin typeface="Palatino Linotype" pitchFamily="18" charset="0"/>
            </a:endParaRPr>
          </a:p>
          <a:p>
            <a:pPr marL="360363" lvl="1" indent="-360363" algn="ctr" eaLnBrk="1" hangingPunct="1">
              <a:spcBef>
                <a:spcPct val="20000"/>
              </a:spcBef>
            </a:pPr>
            <a:r>
              <a:rPr lang="en-AU" sz="1300" dirty="0" smtClean="0">
                <a:solidFill>
                  <a:srgbClr val="000082"/>
                </a:solidFill>
                <a:latin typeface="Palatino Linotype" pitchFamily="18" charset="0"/>
              </a:rPr>
              <a:t>Biocompatible</a:t>
            </a:r>
          </a:p>
          <a:p>
            <a:pPr marL="360363" lvl="1" indent="-360363" algn="ctr" eaLnBrk="1" hangingPunct="1">
              <a:spcBef>
                <a:spcPct val="20000"/>
              </a:spcBef>
            </a:pPr>
            <a:endParaRPr lang="en-AU" sz="1300" dirty="0" smtClean="0">
              <a:solidFill>
                <a:srgbClr val="000082"/>
              </a:solidFill>
              <a:latin typeface="Palatino Linotype" pitchFamily="18" charset="0"/>
            </a:endParaRPr>
          </a:p>
          <a:p>
            <a:pPr marL="360363" lvl="1" indent="-360363" algn="ctr" eaLnBrk="1" hangingPunct="1">
              <a:spcBef>
                <a:spcPct val="20000"/>
              </a:spcBef>
            </a:pPr>
            <a:endParaRPr lang="en-AU" sz="1300" dirty="0" smtClean="0">
              <a:solidFill>
                <a:srgbClr val="000082"/>
              </a:solidFill>
              <a:latin typeface="Palatino Linotype" pitchFamily="18" charset="0"/>
            </a:endParaRPr>
          </a:p>
          <a:p>
            <a:pPr marL="360363" lvl="1" indent="-360363" algn="ctr" eaLnBrk="1" hangingPunct="1">
              <a:spcBef>
                <a:spcPct val="20000"/>
              </a:spcBef>
            </a:pPr>
            <a:endParaRPr lang="en-AU" sz="1300" dirty="0" smtClean="0">
              <a:solidFill>
                <a:srgbClr val="000082"/>
              </a:solidFill>
              <a:latin typeface="Palatino Linotype" pitchFamily="18" charset="0"/>
            </a:endParaRPr>
          </a:p>
          <a:p>
            <a:pPr marL="360363" lvl="1" indent="-360363" algn="ctr">
              <a:spcBef>
                <a:spcPct val="20000"/>
              </a:spcBef>
            </a:pPr>
            <a:r>
              <a:rPr lang="en-AU" sz="1300" dirty="0" smtClean="0">
                <a:solidFill>
                  <a:srgbClr val="000082"/>
                </a:solidFill>
                <a:latin typeface="Palatino Linotype" pitchFamily="18" charset="0"/>
              </a:rPr>
              <a:t> </a:t>
            </a:r>
          </a:p>
          <a:p>
            <a:pPr marL="360363" lvl="1" indent="-360363" algn="ctr" eaLnBrk="1" hangingPunct="1">
              <a:spcBef>
                <a:spcPct val="20000"/>
              </a:spcBef>
            </a:pPr>
            <a:endParaRPr lang="en-AU" sz="1300" dirty="0" smtClean="0">
              <a:solidFill>
                <a:srgbClr val="000082"/>
              </a:solidFill>
              <a:latin typeface="Palatino Linotype" pitchFamily="18" charset="0"/>
            </a:endParaRPr>
          </a:p>
          <a:p>
            <a:pPr marL="360363" lvl="1" indent="-360363" algn="ctr" eaLnBrk="1" hangingPunct="1">
              <a:spcBef>
                <a:spcPct val="20000"/>
              </a:spcBef>
            </a:pPr>
            <a:r>
              <a:rPr lang="en-AU" sz="1300" dirty="0" smtClean="0">
                <a:solidFill>
                  <a:srgbClr val="000082"/>
                </a:solidFill>
                <a:latin typeface="Palatino Linotype" pitchFamily="18" charset="0"/>
              </a:rPr>
              <a:t>  </a:t>
            </a:r>
            <a:endParaRPr lang="en-AU" sz="1300" dirty="0">
              <a:solidFill>
                <a:srgbClr val="000082"/>
              </a:solidFill>
              <a:latin typeface="Palatino Linotype" pitchFamily="18" charset="0"/>
            </a:endParaRPr>
          </a:p>
        </p:txBody>
      </p:sp>
      <p:pic>
        <p:nvPicPr>
          <p:cNvPr id="7" name="Picture 3"/>
          <p:cNvPicPr>
            <a:picLocks noChangeAspect="1" noChangeArrowheads="1"/>
          </p:cNvPicPr>
          <p:nvPr/>
        </p:nvPicPr>
        <p:blipFill>
          <a:blip r:embed="rId3" cstate="print"/>
          <a:srcRect l="6000" t="6491" r="14000" b="15623"/>
          <a:stretch>
            <a:fillRect/>
          </a:stretch>
        </p:blipFill>
        <p:spPr bwMode="auto">
          <a:xfrm>
            <a:off x="899592" y="4041068"/>
            <a:ext cx="1501725" cy="1350662"/>
          </a:xfrm>
          <a:prstGeom prst="rect">
            <a:avLst/>
          </a:prstGeom>
          <a:noFill/>
          <a:ln w="12700" algn="ctr">
            <a:noFill/>
            <a:miter lim="800000"/>
            <a:headEnd/>
            <a:tailEnd/>
          </a:ln>
        </p:spPr>
      </p:pic>
      <p:pic>
        <p:nvPicPr>
          <p:cNvPr id="8" name="Picture 6" descr="LC5R alto09"/>
          <p:cNvPicPr>
            <a:picLocks noChangeAspect="1" noChangeArrowheads="1"/>
          </p:cNvPicPr>
          <p:nvPr/>
        </p:nvPicPr>
        <p:blipFill>
          <a:blip r:embed="rId4" cstate="print"/>
          <a:srcRect/>
          <a:stretch>
            <a:fillRect/>
          </a:stretch>
        </p:blipFill>
        <p:spPr bwMode="auto">
          <a:xfrm>
            <a:off x="1337748" y="5392049"/>
            <a:ext cx="1115679" cy="835848"/>
          </a:xfrm>
          <a:prstGeom prst="rect">
            <a:avLst/>
          </a:prstGeom>
          <a:noFill/>
          <a:ln w="9525">
            <a:noFill/>
            <a:miter lim="800000"/>
            <a:headEnd/>
            <a:tailEnd/>
          </a:ln>
        </p:spPr>
      </p:pic>
      <p:cxnSp>
        <p:nvCxnSpPr>
          <p:cNvPr id="9" name="Connettore 1 8"/>
          <p:cNvCxnSpPr/>
          <p:nvPr/>
        </p:nvCxnSpPr>
        <p:spPr>
          <a:xfrm rot="5400000" flipH="1" flipV="1">
            <a:off x="1209953" y="5008663"/>
            <a:ext cx="547696" cy="21907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rot="10800000">
            <a:off x="1739392" y="4807842"/>
            <a:ext cx="693749" cy="62072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1" name="Picture 9"/>
          <p:cNvPicPr>
            <a:picLocks noChangeAspect="1" noChangeArrowheads="1"/>
          </p:cNvPicPr>
          <p:nvPr/>
        </p:nvPicPr>
        <p:blipFill>
          <a:blip r:embed="rId5" cstate="print"/>
          <a:srcRect b="32904"/>
          <a:stretch>
            <a:fillRect/>
          </a:stretch>
        </p:blipFill>
        <p:spPr bwMode="auto">
          <a:xfrm>
            <a:off x="3095092" y="4113076"/>
            <a:ext cx="2521024" cy="1981106"/>
          </a:xfrm>
          <a:prstGeom prst="rect">
            <a:avLst/>
          </a:prstGeom>
          <a:noFill/>
          <a:ln w="12700" algn="ctr">
            <a:noFill/>
            <a:miter lim="800000"/>
            <a:headEnd/>
            <a:tailEnd/>
          </a:ln>
        </p:spPr>
      </p:pic>
      <p:sp>
        <p:nvSpPr>
          <p:cNvPr id="12" name="Rectangle 3"/>
          <p:cNvSpPr txBox="1">
            <a:spLocks noChangeArrowheads="1"/>
          </p:cNvSpPr>
          <p:nvPr/>
        </p:nvSpPr>
        <p:spPr bwMode="auto">
          <a:xfrm>
            <a:off x="-216532" y="6165304"/>
            <a:ext cx="3815916" cy="431800"/>
          </a:xfrm>
          <a:prstGeom prst="rect">
            <a:avLst/>
          </a:prstGeom>
          <a:noFill/>
          <a:ln w="9525">
            <a:noFill/>
            <a:miter lim="800000"/>
            <a:headEnd/>
            <a:tailEnd/>
          </a:ln>
        </p:spPr>
        <p:txBody>
          <a:bodyPr/>
          <a:lstStyle/>
          <a:p>
            <a:pPr marL="360363" lvl="1" indent="-360363" algn="ctr" eaLnBrk="1" hangingPunct="1">
              <a:spcBef>
                <a:spcPct val="20000"/>
              </a:spcBef>
            </a:pPr>
            <a:r>
              <a:rPr lang="en-AU" sz="1300" dirty="0" err="1" smtClean="0">
                <a:solidFill>
                  <a:srgbClr val="FF0000"/>
                </a:solidFill>
                <a:latin typeface="Palatino Linotype" pitchFamily="18" charset="0"/>
              </a:rPr>
              <a:t>Nanophotonics</a:t>
            </a:r>
            <a:r>
              <a:rPr lang="en-AU" sz="1300" dirty="0" smtClean="0">
                <a:solidFill>
                  <a:srgbClr val="FF0000"/>
                </a:solidFill>
                <a:latin typeface="Palatino Linotype" pitchFamily="18" charset="0"/>
              </a:rPr>
              <a:t> </a:t>
            </a:r>
          </a:p>
          <a:p>
            <a:pPr marL="360363" lvl="1" indent="-360363" algn="ctr" eaLnBrk="1" hangingPunct="1">
              <a:spcBef>
                <a:spcPct val="20000"/>
              </a:spcBef>
            </a:pPr>
            <a:r>
              <a:rPr lang="en-AU" sz="1300" dirty="0" smtClean="0">
                <a:solidFill>
                  <a:srgbClr val="FF0000"/>
                </a:solidFill>
                <a:latin typeface="Palatino Linotype" pitchFamily="18" charset="0"/>
              </a:rPr>
              <a:t>(</a:t>
            </a:r>
            <a:r>
              <a:rPr lang="en-AU" sz="1300" dirty="0" err="1" smtClean="0">
                <a:solidFill>
                  <a:srgbClr val="FF0000"/>
                </a:solidFill>
                <a:latin typeface="Palatino Linotype" pitchFamily="18" charset="0"/>
              </a:rPr>
              <a:t>Nanodevices</a:t>
            </a:r>
            <a:r>
              <a:rPr lang="en-AU" sz="1300" dirty="0" smtClean="0">
                <a:solidFill>
                  <a:srgbClr val="FF0000"/>
                </a:solidFill>
                <a:latin typeface="Palatino Linotype" pitchFamily="18" charset="0"/>
              </a:rPr>
              <a:t>, diffractive filters, light manipulation) </a:t>
            </a:r>
          </a:p>
          <a:p>
            <a:pPr marL="360363" lvl="1" indent="-360363" algn="ctr" eaLnBrk="1" hangingPunct="1">
              <a:spcBef>
                <a:spcPct val="20000"/>
              </a:spcBef>
            </a:pPr>
            <a:endParaRPr lang="en-AU" sz="1300" dirty="0" smtClean="0">
              <a:solidFill>
                <a:srgbClr val="FF0000"/>
              </a:solidFill>
              <a:latin typeface="Palatino Linotype" pitchFamily="18" charset="0"/>
            </a:endParaRPr>
          </a:p>
          <a:p>
            <a:pPr marL="360363" lvl="1" indent="-360363" algn="ctr" eaLnBrk="1" hangingPunct="1">
              <a:spcBef>
                <a:spcPct val="20000"/>
              </a:spcBef>
            </a:pPr>
            <a:endParaRPr lang="en-AU" sz="1300" dirty="0" smtClean="0">
              <a:solidFill>
                <a:srgbClr val="FF0000"/>
              </a:solidFill>
              <a:latin typeface="Palatino Linotype" pitchFamily="18" charset="0"/>
            </a:endParaRPr>
          </a:p>
          <a:p>
            <a:pPr marL="360363" lvl="1" indent="-360363" algn="ctr" eaLnBrk="1" hangingPunct="1">
              <a:spcBef>
                <a:spcPct val="20000"/>
              </a:spcBef>
            </a:pPr>
            <a:endParaRPr lang="en-AU" sz="1300" dirty="0" smtClean="0">
              <a:solidFill>
                <a:srgbClr val="FF0000"/>
              </a:solidFill>
              <a:latin typeface="Palatino Linotype" pitchFamily="18" charset="0"/>
            </a:endParaRPr>
          </a:p>
          <a:p>
            <a:pPr marL="360363" lvl="1" indent="-360363" algn="ctr">
              <a:spcBef>
                <a:spcPct val="20000"/>
              </a:spcBef>
            </a:pPr>
            <a:r>
              <a:rPr lang="en-AU" sz="1300" dirty="0" smtClean="0">
                <a:solidFill>
                  <a:srgbClr val="FF0000"/>
                </a:solidFill>
                <a:latin typeface="Palatino Linotype" pitchFamily="18" charset="0"/>
              </a:rPr>
              <a:t> </a:t>
            </a:r>
          </a:p>
          <a:p>
            <a:pPr marL="360363" lvl="1" indent="-360363" algn="ctr" eaLnBrk="1" hangingPunct="1">
              <a:spcBef>
                <a:spcPct val="20000"/>
              </a:spcBef>
            </a:pPr>
            <a:endParaRPr lang="en-AU" sz="1300" dirty="0" smtClean="0">
              <a:solidFill>
                <a:srgbClr val="FF0000"/>
              </a:solidFill>
              <a:latin typeface="Palatino Linotype" pitchFamily="18" charset="0"/>
            </a:endParaRPr>
          </a:p>
          <a:p>
            <a:pPr marL="360363" lvl="1" indent="-360363" algn="ctr" eaLnBrk="1" hangingPunct="1">
              <a:spcBef>
                <a:spcPct val="20000"/>
              </a:spcBef>
            </a:pPr>
            <a:r>
              <a:rPr lang="en-AU" sz="1300" dirty="0" smtClean="0">
                <a:solidFill>
                  <a:srgbClr val="FF0000"/>
                </a:solidFill>
                <a:latin typeface="Palatino Linotype" pitchFamily="18" charset="0"/>
              </a:rPr>
              <a:t>  </a:t>
            </a:r>
            <a:endParaRPr lang="en-AU" sz="1300" dirty="0">
              <a:solidFill>
                <a:srgbClr val="FF0000"/>
              </a:solidFill>
              <a:latin typeface="Palatino Linotype" pitchFamily="18" charset="0"/>
            </a:endParaRPr>
          </a:p>
        </p:txBody>
      </p:sp>
      <p:sp>
        <p:nvSpPr>
          <p:cNvPr id="13" name="Rectangle 3"/>
          <p:cNvSpPr txBox="1">
            <a:spLocks noChangeArrowheads="1"/>
          </p:cNvSpPr>
          <p:nvPr/>
        </p:nvSpPr>
        <p:spPr bwMode="auto">
          <a:xfrm>
            <a:off x="2484276" y="6165304"/>
            <a:ext cx="3815916" cy="431800"/>
          </a:xfrm>
          <a:prstGeom prst="rect">
            <a:avLst/>
          </a:prstGeom>
          <a:noFill/>
          <a:ln w="9525">
            <a:noFill/>
            <a:miter lim="800000"/>
            <a:headEnd/>
            <a:tailEnd/>
          </a:ln>
        </p:spPr>
        <p:txBody>
          <a:bodyPr/>
          <a:lstStyle/>
          <a:p>
            <a:pPr marL="360363" lvl="1" indent="-360363" algn="ctr" eaLnBrk="1" hangingPunct="1">
              <a:spcBef>
                <a:spcPct val="20000"/>
              </a:spcBef>
            </a:pPr>
            <a:r>
              <a:rPr lang="en-AU" sz="1300" dirty="0" err="1" smtClean="0">
                <a:solidFill>
                  <a:srgbClr val="FF0000"/>
                </a:solidFill>
                <a:latin typeface="Palatino Linotype" pitchFamily="18" charset="0"/>
              </a:rPr>
              <a:t>Biophotonics</a:t>
            </a:r>
            <a:endParaRPr lang="en-AU" sz="1300" dirty="0" smtClean="0">
              <a:solidFill>
                <a:srgbClr val="FF0000"/>
              </a:solidFill>
              <a:latin typeface="Palatino Linotype" pitchFamily="18" charset="0"/>
            </a:endParaRPr>
          </a:p>
          <a:p>
            <a:pPr marL="360363" lvl="1" indent="-360363" algn="ctr" eaLnBrk="1" hangingPunct="1">
              <a:spcBef>
                <a:spcPct val="20000"/>
              </a:spcBef>
            </a:pPr>
            <a:r>
              <a:rPr lang="en-AU" sz="1300" dirty="0" smtClean="0">
                <a:solidFill>
                  <a:srgbClr val="FF0000"/>
                </a:solidFill>
                <a:latin typeface="Palatino Linotype" pitchFamily="18" charset="0"/>
              </a:rPr>
              <a:t>(</a:t>
            </a:r>
            <a:r>
              <a:rPr lang="en-AU" sz="1300" dirty="0" err="1" smtClean="0">
                <a:solidFill>
                  <a:srgbClr val="FF0000"/>
                </a:solidFill>
                <a:latin typeface="Palatino Linotype" pitchFamily="18" charset="0"/>
              </a:rPr>
              <a:t>Sers</a:t>
            </a:r>
            <a:r>
              <a:rPr lang="en-AU" sz="1300" dirty="0" smtClean="0">
                <a:solidFill>
                  <a:srgbClr val="FF0000"/>
                </a:solidFill>
                <a:latin typeface="Palatino Linotype" pitchFamily="18" charset="0"/>
              </a:rPr>
              <a:t>, </a:t>
            </a:r>
            <a:r>
              <a:rPr lang="en-AU" sz="1300" dirty="0" err="1" smtClean="0">
                <a:solidFill>
                  <a:srgbClr val="FF0000"/>
                </a:solidFill>
                <a:latin typeface="Palatino Linotype" pitchFamily="18" charset="0"/>
              </a:rPr>
              <a:t>Plasmonics</a:t>
            </a:r>
            <a:r>
              <a:rPr lang="en-AU" sz="1300" dirty="0" smtClean="0">
                <a:solidFill>
                  <a:srgbClr val="FF0000"/>
                </a:solidFill>
                <a:latin typeface="Palatino Linotype" pitchFamily="18" charset="0"/>
              </a:rPr>
              <a:t>,                                                 Optical tweezers, </a:t>
            </a:r>
            <a:r>
              <a:rPr lang="en-AU" sz="1300" dirty="0" err="1" smtClean="0">
                <a:solidFill>
                  <a:srgbClr val="FF0000"/>
                </a:solidFill>
                <a:latin typeface="Palatino Linotype" pitchFamily="18" charset="0"/>
              </a:rPr>
              <a:t>Nanosensors</a:t>
            </a:r>
            <a:r>
              <a:rPr lang="en-AU" sz="1300" dirty="0" smtClean="0">
                <a:solidFill>
                  <a:srgbClr val="FF0000"/>
                </a:solidFill>
                <a:latin typeface="Palatino Linotype" pitchFamily="18" charset="0"/>
              </a:rPr>
              <a:t>)</a:t>
            </a:r>
          </a:p>
          <a:p>
            <a:pPr marL="360363" lvl="1" indent="-360363" algn="ctr">
              <a:spcBef>
                <a:spcPct val="20000"/>
              </a:spcBef>
            </a:pPr>
            <a:r>
              <a:rPr lang="en-AU" sz="1300" dirty="0" smtClean="0">
                <a:solidFill>
                  <a:srgbClr val="FF0000"/>
                </a:solidFill>
                <a:latin typeface="Palatino Linotype" pitchFamily="18" charset="0"/>
              </a:rPr>
              <a:t> </a:t>
            </a:r>
          </a:p>
          <a:p>
            <a:pPr marL="360363" lvl="1" indent="-360363" algn="ctr" eaLnBrk="1" hangingPunct="1">
              <a:spcBef>
                <a:spcPct val="20000"/>
              </a:spcBef>
            </a:pPr>
            <a:endParaRPr lang="en-AU" sz="1300" dirty="0" smtClean="0">
              <a:solidFill>
                <a:srgbClr val="FF0000"/>
              </a:solidFill>
              <a:latin typeface="Palatino Linotype" pitchFamily="18" charset="0"/>
            </a:endParaRPr>
          </a:p>
          <a:p>
            <a:pPr marL="360363" lvl="1" indent="-360363" algn="ctr" eaLnBrk="1" hangingPunct="1">
              <a:spcBef>
                <a:spcPct val="20000"/>
              </a:spcBef>
            </a:pPr>
            <a:r>
              <a:rPr lang="en-AU" sz="1300" dirty="0" smtClean="0">
                <a:solidFill>
                  <a:srgbClr val="FF0000"/>
                </a:solidFill>
                <a:latin typeface="Palatino Linotype" pitchFamily="18" charset="0"/>
              </a:rPr>
              <a:t>  </a:t>
            </a:r>
            <a:endParaRPr lang="en-AU" sz="1300" dirty="0">
              <a:solidFill>
                <a:srgbClr val="FF0000"/>
              </a:solidFill>
              <a:latin typeface="Palatino Linotype" pitchFamily="18" charset="0"/>
            </a:endParaRPr>
          </a:p>
        </p:txBody>
      </p:sp>
      <p:pic>
        <p:nvPicPr>
          <p:cNvPr id="184325" name="Picture 5"/>
          <p:cNvPicPr>
            <a:picLocks noChangeAspect="1" noChangeArrowheads="1"/>
          </p:cNvPicPr>
          <p:nvPr/>
        </p:nvPicPr>
        <p:blipFill>
          <a:blip r:embed="rId6" cstate="print"/>
          <a:srcRect/>
          <a:stretch>
            <a:fillRect/>
          </a:stretch>
        </p:blipFill>
        <p:spPr bwMode="auto">
          <a:xfrm>
            <a:off x="5883538" y="4401108"/>
            <a:ext cx="2936934" cy="1241301"/>
          </a:xfrm>
          <a:prstGeom prst="rect">
            <a:avLst/>
          </a:prstGeom>
          <a:noFill/>
          <a:ln w="9525">
            <a:noFill/>
            <a:miter lim="800000"/>
            <a:headEnd/>
            <a:tailEnd/>
          </a:ln>
        </p:spPr>
      </p:pic>
      <p:sp>
        <p:nvSpPr>
          <p:cNvPr id="15" name="Rectangle 3"/>
          <p:cNvSpPr txBox="1">
            <a:spLocks noChangeArrowheads="1"/>
          </p:cNvSpPr>
          <p:nvPr/>
        </p:nvSpPr>
        <p:spPr bwMode="auto">
          <a:xfrm>
            <a:off x="5544616" y="5733256"/>
            <a:ext cx="3815916" cy="431800"/>
          </a:xfrm>
          <a:prstGeom prst="rect">
            <a:avLst/>
          </a:prstGeom>
          <a:noFill/>
          <a:ln w="9525">
            <a:noFill/>
            <a:miter lim="800000"/>
            <a:headEnd/>
            <a:tailEnd/>
          </a:ln>
        </p:spPr>
        <p:txBody>
          <a:bodyPr/>
          <a:lstStyle/>
          <a:p>
            <a:pPr marL="360363" lvl="1" indent="-360363" algn="ctr" eaLnBrk="1" hangingPunct="1">
              <a:spcBef>
                <a:spcPct val="20000"/>
              </a:spcBef>
            </a:pPr>
            <a:r>
              <a:rPr lang="en-AU" sz="1300" dirty="0" smtClean="0">
                <a:solidFill>
                  <a:srgbClr val="FF0000"/>
                </a:solidFill>
                <a:latin typeface="Palatino Linotype" pitchFamily="18" charset="0"/>
              </a:rPr>
              <a:t>Micro-optics and Beam Shaping</a:t>
            </a:r>
          </a:p>
          <a:p>
            <a:pPr marL="360363" lvl="1" indent="-360363" algn="ctr" eaLnBrk="1" hangingPunct="1">
              <a:spcBef>
                <a:spcPct val="20000"/>
              </a:spcBef>
            </a:pPr>
            <a:endParaRPr lang="en-AU" sz="1300" dirty="0" smtClean="0">
              <a:solidFill>
                <a:srgbClr val="000082"/>
              </a:solidFill>
              <a:latin typeface="Palatino Linotype" pitchFamily="18" charset="0"/>
            </a:endParaRPr>
          </a:p>
          <a:p>
            <a:pPr marL="360363" lvl="1" indent="-360363" algn="ctr" eaLnBrk="1" hangingPunct="1">
              <a:spcBef>
                <a:spcPct val="20000"/>
              </a:spcBef>
            </a:pPr>
            <a:r>
              <a:rPr lang="en-AU" sz="1300" dirty="0" smtClean="0">
                <a:solidFill>
                  <a:srgbClr val="000082"/>
                </a:solidFill>
                <a:latin typeface="Palatino Linotype" pitchFamily="18" charset="0"/>
              </a:rPr>
              <a:t>  </a:t>
            </a:r>
            <a:endParaRPr lang="en-AU" sz="1300" dirty="0">
              <a:solidFill>
                <a:srgbClr val="000082"/>
              </a:solidFill>
              <a:latin typeface="Palatino Linotype" pitchFamily="18" charset="0"/>
            </a:endParaRPr>
          </a:p>
        </p:txBody>
      </p:sp>
      <p:pic>
        <p:nvPicPr>
          <p:cNvPr id="16" name="Picture 2"/>
          <p:cNvPicPr>
            <a:picLocks noChangeAspect="1" noChangeArrowheads="1"/>
          </p:cNvPicPr>
          <p:nvPr/>
        </p:nvPicPr>
        <p:blipFill>
          <a:blip r:embed="rId7" cstate="print"/>
          <a:srcRect/>
          <a:stretch>
            <a:fillRect/>
          </a:stretch>
        </p:blipFill>
        <p:spPr bwMode="auto">
          <a:xfrm>
            <a:off x="7056276" y="2001508"/>
            <a:ext cx="1877913" cy="1103456"/>
          </a:xfrm>
          <a:prstGeom prst="rect">
            <a:avLst/>
          </a:prstGeom>
          <a:noFill/>
          <a:ln w="9525">
            <a:noFill/>
            <a:miter lim="800000"/>
            <a:headEnd/>
            <a:tailEnd/>
          </a:ln>
        </p:spPr>
      </p:pic>
      <p:sp>
        <p:nvSpPr>
          <p:cNvPr id="17" name="Rectangle 3"/>
          <p:cNvSpPr txBox="1">
            <a:spLocks noChangeArrowheads="1"/>
          </p:cNvSpPr>
          <p:nvPr/>
        </p:nvSpPr>
        <p:spPr bwMode="auto">
          <a:xfrm>
            <a:off x="6192688" y="3176972"/>
            <a:ext cx="3815916" cy="431800"/>
          </a:xfrm>
          <a:prstGeom prst="rect">
            <a:avLst/>
          </a:prstGeom>
          <a:noFill/>
          <a:ln w="9525">
            <a:noFill/>
            <a:miter lim="800000"/>
            <a:headEnd/>
            <a:tailEnd/>
          </a:ln>
        </p:spPr>
        <p:txBody>
          <a:bodyPr/>
          <a:lstStyle/>
          <a:p>
            <a:pPr marL="360363" lvl="1" indent="-360363" algn="ctr" eaLnBrk="1" hangingPunct="1">
              <a:spcBef>
                <a:spcPct val="20000"/>
              </a:spcBef>
            </a:pPr>
            <a:r>
              <a:rPr lang="en-AU" sz="1300" dirty="0" err="1" smtClean="0">
                <a:solidFill>
                  <a:srgbClr val="FF0000"/>
                </a:solidFill>
                <a:latin typeface="Palatino Linotype" pitchFamily="18" charset="0"/>
              </a:rPr>
              <a:t>Opto</a:t>
            </a:r>
            <a:r>
              <a:rPr lang="en-AU" sz="1300" dirty="0" smtClean="0">
                <a:solidFill>
                  <a:srgbClr val="FF0000"/>
                </a:solidFill>
                <a:latin typeface="Palatino Linotype" pitchFamily="18" charset="0"/>
              </a:rPr>
              <a:t>-mechanical Systems</a:t>
            </a:r>
          </a:p>
          <a:p>
            <a:pPr marL="360363" lvl="1" indent="-360363" algn="ctr" eaLnBrk="1" hangingPunct="1">
              <a:spcBef>
                <a:spcPct val="20000"/>
              </a:spcBef>
            </a:pPr>
            <a:r>
              <a:rPr lang="en-AU" sz="1300" dirty="0" smtClean="0">
                <a:solidFill>
                  <a:srgbClr val="FF0000"/>
                </a:solidFill>
                <a:latin typeface="Palatino Linotype" pitchFamily="18" charset="0"/>
              </a:rPr>
              <a:t>(AFM and near field probes, </a:t>
            </a:r>
          </a:p>
          <a:p>
            <a:pPr marL="360363" lvl="1" indent="-360363" algn="ctr" eaLnBrk="1" hangingPunct="1">
              <a:spcBef>
                <a:spcPct val="20000"/>
              </a:spcBef>
            </a:pPr>
            <a:r>
              <a:rPr lang="en-AU" sz="1300" dirty="0" smtClean="0">
                <a:solidFill>
                  <a:srgbClr val="FF0000"/>
                </a:solidFill>
                <a:latin typeface="Palatino Linotype" pitchFamily="18" charset="0"/>
              </a:rPr>
              <a:t>Pressure and </a:t>
            </a:r>
          </a:p>
          <a:p>
            <a:pPr marL="360363" lvl="1" indent="-360363" algn="ctr" eaLnBrk="1" hangingPunct="1">
              <a:spcBef>
                <a:spcPct val="20000"/>
              </a:spcBef>
            </a:pPr>
            <a:r>
              <a:rPr lang="en-AU" sz="1300" dirty="0" smtClean="0">
                <a:solidFill>
                  <a:srgbClr val="FF0000"/>
                </a:solidFill>
                <a:latin typeface="Palatino Linotype" pitchFamily="18" charset="0"/>
              </a:rPr>
              <a:t>Acoustic sensors)</a:t>
            </a:r>
          </a:p>
          <a:p>
            <a:pPr marL="360363" lvl="1" indent="-360363" algn="ctr" eaLnBrk="1" hangingPunct="1">
              <a:spcBef>
                <a:spcPct val="20000"/>
              </a:spcBef>
            </a:pPr>
            <a:endParaRPr lang="en-AU" sz="1300" dirty="0" smtClean="0">
              <a:solidFill>
                <a:srgbClr val="FF0000"/>
              </a:solidFill>
              <a:latin typeface="Palatino Linotype" pitchFamily="18" charset="0"/>
            </a:endParaRPr>
          </a:p>
          <a:p>
            <a:pPr marL="360363" lvl="1" indent="-360363" algn="ctr" eaLnBrk="1" hangingPunct="1">
              <a:spcBef>
                <a:spcPct val="20000"/>
              </a:spcBef>
            </a:pPr>
            <a:r>
              <a:rPr lang="en-AU" sz="1300" dirty="0" smtClean="0">
                <a:solidFill>
                  <a:srgbClr val="FF0000"/>
                </a:solidFill>
                <a:latin typeface="Palatino Linotype" pitchFamily="18" charset="0"/>
              </a:rPr>
              <a:t>  </a:t>
            </a:r>
            <a:endParaRPr lang="en-AU" sz="1300" dirty="0">
              <a:solidFill>
                <a:srgbClr val="FF0000"/>
              </a:solidFill>
              <a:latin typeface="Palatino Linotype" pitchFamily="18" charset="0"/>
            </a:endParaRPr>
          </a:p>
        </p:txBody>
      </p:sp>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217290" y="3819276"/>
            <a:ext cx="4857750" cy="2986088"/>
          </a:xfrm>
          <a:prstGeom prst="rect">
            <a:avLst/>
          </a:prstGeom>
          <a:noFill/>
          <a:ln w="9525">
            <a:noFill/>
            <a:miter lim="800000"/>
            <a:headEnd/>
            <a:tailEnd/>
          </a:ln>
        </p:spPr>
      </p:pic>
      <p:sp>
        <p:nvSpPr>
          <p:cNvPr id="4" name="CasellaDiTesto 10"/>
          <p:cNvSpPr txBox="1">
            <a:spLocks noChangeArrowheads="1"/>
          </p:cNvSpPr>
          <p:nvPr/>
        </p:nvSpPr>
        <p:spPr bwMode="auto">
          <a:xfrm>
            <a:off x="71500" y="3527251"/>
            <a:ext cx="5143500" cy="307975"/>
          </a:xfrm>
          <a:prstGeom prst="rect">
            <a:avLst/>
          </a:prstGeom>
          <a:noFill/>
          <a:ln w="9525">
            <a:noFill/>
            <a:miter lim="800000"/>
            <a:headEnd/>
            <a:tailEnd/>
          </a:ln>
        </p:spPr>
        <p:txBody>
          <a:bodyPr>
            <a:spAutoFit/>
          </a:bodyPr>
          <a:lstStyle/>
          <a:p>
            <a:pPr algn="ctr"/>
            <a:r>
              <a:rPr lang="en-US" sz="1400" b="1">
                <a:latin typeface="Times New Roman" pitchFamily="18" charset="0"/>
                <a:cs typeface="Times New Roman" pitchFamily="18" charset="0"/>
              </a:rPr>
              <a:t>Interrogation of a fiber SERS probe in the optrode configuration</a:t>
            </a:r>
            <a:endParaRPr lang="it-IT" sz="1400" b="1">
              <a:latin typeface="Times New Roman" pitchFamily="18" charset="0"/>
              <a:cs typeface="Times New Roman" pitchFamily="18" charset="0"/>
            </a:endParaRPr>
          </a:p>
        </p:txBody>
      </p:sp>
      <p:sp>
        <p:nvSpPr>
          <p:cNvPr id="5" name="Rettangolo 4"/>
          <p:cNvSpPr/>
          <p:nvPr/>
        </p:nvSpPr>
        <p:spPr>
          <a:xfrm>
            <a:off x="71500" y="3527251"/>
            <a:ext cx="5143500" cy="3286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Text Box 4"/>
          <p:cNvSpPr txBox="1">
            <a:spLocks noChangeArrowheads="1"/>
          </p:cNvSpPr>
          <p:nvPr/>
        </p:nvSpPr>
        <p:spPr bwMode="auto">
          <a:xfrm>
            <a:off x="-35496" y="1088740"/>
            <a:ext cx="9144000" cy="427037"/>
          </a:xfrm>
          <a:prstGeom prst="rect">
            <a:avLst/>
          </a:prstGeom>
          <a:noFill/>
          <a:ln w="9525">
            <a:noFill/>
            <a:miter lim="800000"/>
            <a:headEnd/>
            <a:tailEnd/>
          </a:ln>
        </p:spPr>
        <p:txBody>
          <a:bodyPr>
            <a:spAutoFit/>
          </a:bodyPr>
          <a:lstStyle/>
          <a:p>
            <a:pPr algn="ctr" eaLnBrk="0" hangingPunct="0"/>
            <a:r>
              <a:rPr lang="en-US" sz="2200" dirty="0" smtClean="0">
                <a:solidFill>
                  <a:srgbClr val="FF0000"/>
                </a:solidFill>
                <a:latin typeface="Palatino Linotype" pitchFamily="18" charset="0"/>
                <a:cs typeface="Times New Roman" pitchFamily="18" charset="0"/>
              </a:rPr>
              <a:t>EARLIER DEVELOPMENTS DRIVEN BY SERS   </a:t>
            </a:r>
            <a:endParaRPr lang="en-US" sz="2200" dirty="0">
              <a:solidFill>
                <a:srgbClr val="FF0000"/>
              </a:solidFill>
              <a:latin typeface="Palatino Linotype" pitchFamily="18" charset="0"/>
              <a:cs typeface="Times New Roman" pitchFamily="18" charset="0"/>
            </a:endParaRPr>
          </a:p>
        </p:txBody>
      </p:sp>
      <p:pic>
        <p:nvPicPr>
          <p:cNvPr id="7" name="Picture 2"/>
          <p:cNvPicPr>
            <a:picLocks noChangeAspect="1" noChangeArrowheads="1"/>
          </p:cNvPicPr>
          <p:nvPr/>
        </p:nvPicPr>
        <p:blipFill>
          <a:blip r:embed="rId3" cstate="print"/>
          <a:srcRect/>
          <a:stretch>
            <a:fillRect/>
          </a:stretch>
        </p:blipFill>
        <p:spPr bwMode="auto">
          <a:xfrm>
            <a:off x="395536" y="1556792"/>
            <a:ext cx="1080120" cy="1300716"/>
          </a:xfrm>
          <a:prstGeom prst="rect">
            <a:avLst/>
          </a:prstGeom>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2015716" y="1556792"/>
            <a:ext cx="1188132" cy="1311439"/>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7475394" y="1592796"/>
            <a:ext cx="1291326" cy="1316782"/>
          </a:xfrm>
          <a:prstGeom prst="rect">
            <a:avLst/>
          </a:prstGeom>
          <a:noFill/>
          <a:ln w="9525">
            <a:noFill/>
            <a:miter lim="800000"/>
            <a:headEnd/>
            <a:tailEnd/>
          </a:ln>
        </p:spPr>
      </p:pic>
      <p:pic>
        <p:nvPicPr>
          <p:cNvPr id="10" name="Picture 2"/>
          <p:cNvPicPr>
            <a:picLocks noChangeAspect="1" noChangeArrowheads="1"/>
          </p:cNvPicPr>
          <p:nvPr/>
        </p:nvPicPr>
        <p:blipFill>
          <a:blip r:embed="rId6" cstate="print"/>
          <a:srcRect/>
          <a:stretch>
            <a:fillRect/>
          </a:stretch>
        </p:blipFill>
        <p:spPr bwMode="auto">
          <a:xfrm>
            <a:off x="3815916" y="1592796"/>
            <a:ext cx="1296144" cy="1296143"/>
          </a:xfrm>
          <a:prstGeom prst="rect">
            <a:avLst/>
          </a:prstGeom>
          <a:noFill/>
          <a:ln w="9525">
            <a:noFill/>
            <a:miter lim="800000"/>
            <a:headEnd/>
            <a:tailEnd/>
          </a:ln>
        </p:spPr>
      </p:pic>
      <p:pic>
        <p:nvPicPr>
          <p:cNvPr id="11" name="Picture 2"/>
          <p:cNvPicPr>
            <a:picLocks noChangeAspect="1" noChangeArrowheads="1"/>
          </p:cNvPicPr>
          <p:nvPr/>
        </p:nvPicPr>
        <p:blipFill>
          <a:blip r:embed="rId7" cstate="print"/>
          <a:srcRect/>
          <a:stretch>
            <a:fillRect/>
          </a:stretch>
        </p:blipFill>
        <p:spPr bwMode="auto">
          <a:xfrm>
            <a:off x="5725480" y="1592796"/>
            <a:ext cx="1096516" cy="1369194"/>
          </a:xfrm>
          <a:prstGeom prst="rect">
            <a:avLst/>
          </a:prstGeom>
          <a:noFill/>
          <a:ln w="9525">
            <a:noFill/>
            <a:miter lim="800000"/>
            <a:headEnd/>
            <a:tailEnd/>
          </a:ln>
        </p:spPr>
      </p:pic>
      <p:sp>
        <p:nvSpPr>
          <p:cNvPr id="12" name="Rettangolo 11"/>
          <p:cNvSpPr>
            <a:spLocks noChangeArrowheads="1"/>
          </p:cNvSpPr>
          <p:nvPr/>
        </p:nvSpPr>
        <p:spPr bwMode="auto">
          <a:xfrm>
            <a:off x="5616190" y="4437112"/>
            <a:ext cx="3240286" cy="2308324"/>
          </a:xfrm>
          <a:prstGeom prst="rect">
            <a:avLst/>
          </a:prstGeom>
          <a:noFill/>
          <a:ln w="9525">
            <a:noFill/>
            <a:miter lim="800000"/>
            <a:headEnd/>
            <a:tailEnd/>
          </a:ln>
        </p:spPr>
        <p:txBody>
          <a:bodyPr wrap="square">
            <a:spAutoFit/>
          </a:bodyPr>
          <a:lstStyle/>
          <a:p>
            <a:pPr algn="ctr" eaLnBrk="0" hangingPunct="0"/>
            <a:endParaRPr lang="en-US" sz="1200" dirty="0">
              <a:solidFill>
                <a:srgbClr val="FF0000"/>
              </a:solidFill>
              <a:effectLst>
                <a:outerShdw blurRad="38100" dist="38100" dir="2700000" algn="tl">
                  <a:srgbClr val="C0C0C0"/>
                </a:outerShdw>
              </a:effectLst>
              <a:latin typeface="Palatino Linotype" pitchFamily="18" charset="0"/>
              <a:cs typeface="Times New Roman" pitchFamily="18" charset="0"/>
            </a:endParaRPr>
          </a:p>
          <a:p>
            <a:pPr algn="ctr" eaLnBrk="0" hangingPunct="0"/>
            <a:r>
              <a:rPr lang="en-US" sz="1200" dirty="0">
                <a:solidFill>
                  <a:srgbClr val="FF0000"/>
                </a:solidFill>
                <a:effectLst>
                  <a:outerShdw blurRad="38100" dist="38100" dir="2700000" algn="tl">
                    <a:srgbClr val="C0C0C0"/>
                  </a:outerShdw>
                </a:effectLst>
                <a:latin typeface="Palatino Linotype" pitchFamily="18" charset="0"/>
                <a:cs typeface="Times New Roman" pitchFamily="18" charset="0"/>
              </a:rPr>
              <a:t>Technologies:</a:t>
            </a:r>
          </a:p>
          <a:p>
            <a:pPr algn="ctr" eaLnBrk="0" hangingPunct="0"/>
            <a:r>
              <a:rPr lang="en-US" sz="1200" dirty="0" smtClean="0">
                <a:solidFill>
                  <a:srgbClr val="1D0DED"/>
                </a:solidFill>
                <a:latin typeface="Palatino Linotype" pitchFamily="18" charset="0"/>
                <a:cs typeface="Times New Roman" pitchFamily="18" charset="0"/>
              </a:rPr>
              <a:t>Earlier development mainly rely on the use of decoration and self assembly techniques </a:t>
            </a:r>
            <a:endParaRPr lang="en-US" sz="1200" dirty="0">
              <a:solidFill>
                <a:srgbClr val="1D0DED"/>
              </a:solidFill>
              <a:latin typeface="Palatino Linotype" pitchFamily="18" charset="0"/>
              <a:cs typeface="Times New Roman" pitchFamily="18" charset="0"/>
            </a:endParaRPr>
          </a:p>
          <a:p>
            <a:pPr algn="ctr" eaLnBrk="0" hangingPunct="0"/>
            <a:endParaRPr lang="en-US" sz="1200" dirty="0">
              <a:solidFill>
                <a:srgbClr val="FF0000"/>
              </a:solidFill>
              <a:effectLst>
                <a:outerShdw blurRad="38100" dist="38100" dir="2700000" algn="tl">
                  <a:srgbClr val="C0C0C0"/>
                </a:outerShdw>
              </a:effectLst>
              <a:latin typeface="Palatino Linotype" pitchFamily="18" charset="0"/>
              <a:cs typeface="Times New Roman" pitchFamily="18" charset="0"/>
            </a:endParaRPr>
          </a:p>
          <a:p>
            <a:pPr algn="ctr" eaLnBrk="0" hangingPunct="0"/>
            <a:r>
              <a:rPr lang="en-US" sz="1200" dirty="0" smtClean="0">
                <a:solidFill>
                  <a:srgbClr val="FF0000"/>
                </a:solidFill>
                <a:effectLst>
                  <a:outerShdw blurRad="38100" dist="38100" dir="2700000" algn="tl">
                    <a:srgbClr val="C0C0C0"/>
                  </a:outerShdw>
                </a:effectLst>
                <a:latin typeface="Palatino Linotype" pitchFamily="18" charset="0"/>
                <a:cs typeface="Times New Roman" pitchFamily="18" charset="0"/>
              </a:rPr>
              <a:t>Advantages: </a:t>
            </a:r>
          </a:p>
          <a:p>
            <a:pPr algn="ctr" eaLnBrk="0" hangingPunct="0"/>
            <a:r>
              <a:rPr lang="en-US" sz="1200" dirty="0" smtClean="0">
                <a:solidFill>
                  <a:srgbClr val="1D0DED"/>
                </a:solidFill>
                <a:latin typeface="Palatino Linotype" pitchFamily="18" charset="0"/>
                <a:cs typeface="Times New Roman" pitchFamily="18" charset="0"/>
              </a:rPr>
              <a:t>Simple and low cost fabrication techniques</a:t>
            </a:r>
          </a:p>
          <a:p>
            <a:pPr algn="ctr" eaLnBrk="0" hangingPunct="0"/>
            <a:r>
              <a:rPr lang="en-US" sz="1200" dirty="0" smtClean="0">
                <a:solidFill>
                  <a:srgbClr val="1D0DED"/>
                </a:solidFill>
                <a:latin typeface="Palatino Linotype" pitchFamily="18" charset="0"/>
                <a:cs typeface="Times New Roman" pitchFamily="18" charset="0"/>
              </a:rPr>
              <a:t>Ready access to the </a:t>
            </a:r>
            <a:r>
              <a:rPr lang="en-US" sz="1200" dirty="0" err="1" smtClean="0">
                <a:solidFill>
                  <a:srgbClr val="1D0DED"/>
                </a:solidFill>
                <a:latin typeface="Palatino Linotype" pitchFamily="18" charset="0"/>
                <a:cs typeface="Times New Roman" pitchFamily="18" charset="0"/>
              </a:rPr>
              <a:t>nano</a:t>
            </a:r>
            <a:r>
              <a:rPr lang="en-US" sz="1200" dirty="0" smtClean="0">
                <a:solidFill>
                  <a:srgbClr val="1D0DED"/>
                </a:solidFill>
                <a:latin typeface="Palatino Linotype" pitchFamily="18" charset="0"/>
                <a:cs typeface="Times New Roman" pitchFamily="18" charset="0"/>
              </a:rPr>
              <a:t>-regime </a:t>
            </a:r>
          </a:p>
          <a:p>
            <a:pPr algn="ctr" eaLnBrk="0" hangingPunct="0"/>
            <a:endParaRPr lang="en-US" sz="1200" dirty="0">
              <a:solidFill>
                <a:srgbClr val="1D0DED"/>
              </a:solidFill>
              <a:latin typeface="Palatino Linotype" pitchFamily="18" charset="0"/>
              <a:cs typeface="Times New Roman" pitchFamily="18" charset="0"/>
            </a:endParaRPr>
          </a:p>
          <a:p>
            <a:pPr algn="ctr" eaLnBrk="0" hangingPunct="0"/>
            <a:r>
              <a:rPr lang="en-US" sz="1200" dirty="0">
                <a:solidFill>
                  <a:srgbClr val="FF0000"/>
                </a:solidFill>
                <a:effectLst>
                  <a:outerShdw blurRad="38100" dist="38100" dir="2700000" algn="tl">
                    <a:srgbClr val="C0C0C0"/>
                  </a:outerShdw>
                </a:effectLst>
                <a:latin typeface="Palatino Linotype" pitchFamily="18" charset="0"/>
                <a:cs typeface="Times New Roman" pitchFamily="18" charset="0"/>
              </a:rPr>
              <a:t>Main Issue</a:t>
            </a:r>
          </a:p>
          <a:p>
            <a:pPr algn="ctr" eaLnBrk="0" hangingPunct="0"/>
            <a:r>
              <a:rPr lang="en-US" sz="1200" dirty="0" smtClean="0">
                <a:solidFill>
                  <a:srgbClr val="1D0DED"/>
                </a:solidFill>
                <a:latin typeface="Palatino Linotype" pitchFamily="18" charset="0"/>
                <a:cs typeface="Times New Roman" pitchFamily="18" charset="0"/>
              </a:rPr>
              <a:t>Stochastic deposition affects the order and regularity of the final nanostructure</a:t>
            </a:r>
            <a:endParaRPr lang="en-US" sz="1200" dirty="0">
              <a:solidFill>
                <a:srgbClr val="FF0000"/>
              </a:solidFill>
              <a:effectLst>
                <a:outerShdw blurRad="38100" dist="38100" dir="2700000" algn="tl">
                  <a:srgbClr val="C0C0C0"/>
                </a:outerShdw>
              </a:effectLst>
              <a:latin typeface="Palatino Linotype" pitchFamily="18" charset="0"/>
              <a:cs typeface="Times New Roman" pitchFamily="18" charset="0"/>
            </a:endParaRPr>
          </a:p>
        </p:txBody>
      </p:sp>
      <p:sp>
        <p:nvSpPr>
          <p:cNvPr id="14" name="Rettangolo 13"/>
          <p:cNvSpPr/>
          <p:nvPr/>
        </p:nvSpPr>
        <p:spPr>
          <a:xfrm>
            <a:off x="-144524" y="2931331"/>
            <a:ext cx="2016224" cy="646331"/>
          </a:xfrm>
          <a:prstGeom prst="rect">
            <a:avLst/>
          </a:prstGeom>
        </p:spPr>
        <p:txBody>
          <a:bodyPr wrap="square">
            <a:spAutoFit/>
          </a:bodyPr>
          <a:lstStyle/>
          <a:p>
            <a:pPr algn="ctr"/>
            <a:r>
              <a:rPr lang="en-US" sz="1200" dirty="0">
                <a:solidFill>
                  <a:srgbClr val="1D0DED"/>
                </a:solidFill>
                <a:latin typeface="Palatino Linotype" pitchFamily="18" charset="0"/>
                <a:cs typeface="Times New Roman" pitchFamily="18" charset="0"/>
              </a:rPr>
              <a:t>Roughening by mechanical </a:t>
            </a:r>
            <a:r>
              <a:rPr lang="en-US" sz="1200" dirty="0" smtClean="0">
                <a:solidFill>
                  <a:srgbClr val="1D0DED"/>
                </a:solidFill>
                <a:latin typeface="Palatino Linotype" pitchFamily="18" charset="0"/>
                <a:cs typeface="Times New Roman" pitchFamily="18" charset="0"/>
              </a:rPr>
              <a:t>abrasion</a:t>
            </a:r>
          </a:p>
          <a:p>
            <a:pPr algn="ctr"/>
            <a:r>
              <a:rPr lang="en-US" sz="1200" dirty="0" smtClean="0">
                <a:solidFill>
                  <a:srgbClr val="1D0DED"/>
                </a:solidFill>
                <a:latin typeface="Palatino Linotype" pitchFamily="18" charset="0"/>
                <a:cs typeface="Times New Roman" pitchFamily="18" charset="0"/>
              </a:rPr>
              <a:t>Mullen 1991</a:t>
            </a:r>
            <a:endParaRPr lang="it-IT" sz="1200" dirty="0">
              <a:solidFill>
                <a:srgbClr val="1D0DED"/>
              </a:solidFill>
              <a:latin typeface="Palatino Linotype" pitchFamily="18" charset="0"/>
              <a:cs typeface="Times New Roman" pitchFamily="18" charset="0"/>
            </a:endParaRPr>
          </a:p>
        </p:txBody>
      </p:sp>
      <p:sp>
        <p:nvSpPr>
          <p:cNvPr id="15" name="Rettangolo 14"/>
          <p:cNvSpPr/>
          <p:nvPr/>
        </p:nvSpPr>
        <p:spPr>
          <a:xfrm>
            <a:off x="1511660" y="2931331"/>
            <a:ext cx="2124236" cy="646331"/>
          </a:xfrm>
          <a:prstGeom prst="rect">
            <a:avLst/>
          </a:prstGeom>
        </p:spPr>
        <p:txBody>
          <a:bodyPr wrap="square">
            <a:spAutoFit/>
          </a:bodyPr>
          <a:lstStyle/>
          <a:p>
            <a:pPr algn="ctr"/>
            <a:r>
              <a:rPr lang="en-US" sz="1200" dirty="0" smtClean="0">
                <a:solidFill>
                  <a:srgbClr val="1D0DED"/>
                </a:solidFill>
                <a:latin typeface="Palatino Linotype" pitchFamily="18" charset="0"/>
                <a:cs typeface="Times New Roman" pitchFamily="18" charset="0"/>
              </a:rPr>
              <a:t>Island </a:t>
            </a:r>
            <a:r>
              <a:rPr lang="en-US" sz="1200" dirty="0">
                <a:solidFill>
                  <a:srgbClr val="1D0DED"/>
                </a:solidFill>
                <a:latin typeface="Palatino Linotype" pitchFamily="18" charset="0"/>
                <a:cs typeface="Times New Roman" pitchFamily="18" charset="0"/>
              </a:rPr>
              <a:t>growth during </a:t>
            </a:r>
            <a:endParaRPr lang="en-US" sz="1200" dirty="0" smtClean="0">
              <a:solidFill>
                <a:srgbClr val="1D0DED"/>
              </a:solidFill>
              <a:latin typeface="Palatino Linotype" pitchFamily="18" charset="0"/>
              <a:cs typeface="Times New Roman" pitchFamily="18" charset="0"/>
            </a:endParaRPr>
          </a:p>
          <a:p>
            <a:pPr algn="ctr"/>
            <a:r>
              <a:rPr lang="en-US" sz="1200" dirty="0" smtClean="0">
                <a:solidFill>
                  <a:srgbClr val="1D0DED"/>
                </a:solidFill>
                <a:latin typeface="Palatino Linotype" pitchFamily="18" charset="0"/>
                <a:cs typeface="Times New Roman" pitchFamily="18" charset="0"/>
              </a:rPr>
              <a:t>thin </a:t>
            </a:r>
            <a:r>
              <a:rPr lang="en-US" sz="1200" dirty="0">
                <a:solidFill>
                  <a:srgbClr val="1D0DED"/>
                </a:solidFill>
                <a:latin typeface="Palatino Linotype" pitchFamily="18" charset="0"/>
                <a:cs typeface="Times New Roman" pitchFamily="18" charset="0"/>
              </a:rPr>
              <a:t>film </a:t>
            </a:r>
            <a:r>
              <a:rPr lang="en-US" sz="1200" dirty="0" smtClean="0">
                <a:solidFill>
                  <a:srgbClr val="1D0DED"/>
                </a:solidFill>
                <a:latin typeface="Palatino Linotype" pitchFamily="18" charset="0"/>
                <a:cs typeface="Times New Roman" pitchFamily="18" charset="0"/>
              </a:rPr>
              <a:t>deposition</a:t>
            </a:r>
          </a:p>
          <a:p>
            <a:pPr algn="ctr"/>
            <a:r>
              <a:rPr lang="en-US" sz="1200" dirty="0" err="1" smtClean="0">
                <a:solidFill>
                  <a:srgbClr val="1D0DED"/>
                </a:solidFill>
                <a:latin typeface="Palatino Linotype" pitchFamily="18" charset="0"/>
                <a:cs typeface="Times New Roman" pitchFamily="18" charset="0"/>
              </a:rPr>
              <a:t>Viets</a:t>
            </a:r>
            <a:r>
              <a:rPr lang="en-US" sz="1200" dirty="0" smtClean="0">
                <a:solidFill>
                  <a:srgbClr val="1D0DED"/>
                </a:solidFill>
                <a:latin typeface="Palatino Linotype" pitchFamily="18" charset="0"/>
                <a:cs typeface="Times New Roman" pitchFamily="18" charset="0"/>
              </a:rPr>
              <a:t> and Hill, 1998</a:t>
            </a:r>
            <a:endParaRPr lang="it-IT" sz="1200" dirty="0">
              <a:solidFill>
                <a:srgbClr val="1D0DED"/>
              </a:solidFill>
              <a:latin typeface="Palatino Linotype" pitchFamily="18" charset="0"/>
              <a:cs typeface="Times New Roman" pitchFamily="18" charset="0"/>
            </a:endParaRPr>
          </a:p>
        </p:txBody>
      </p:sp>
      <p:sp>
        <p:nvSpPr>
          <p:cNvPr id="16" name="Rettangolo 15"/>
          <p:cNvSpPr/>
          <p:nvPr/>
        </p:nvSpPr>
        <p:spPr>
          <a:xfrm>
            <a:off x="7074532" y="2924944"/>
            <a:ext cx="2286000" cy="646331"/>
          </a:xfrm>
          <a:prstGeom prst="rect">
            <a:avLst/>
          </a:prstGeom>
        </p:spPr>
        <p:txBody>
          <a:bodyPr>
            <a:spAutoFit/>
          </a:bodyPr>
          <a:lstStyle/>
          <a:p>
            <a:pPr algn="ctr"/>
            <a:r>
              <a:rPr lang="en-US" sz="1200" dirty="0" err="1" smtClean="0">
                <a:solidFill>
                  <a:srgbClr val="1D0DED"/>
                </a:solidFill>
                <a:latin typeface="Palatino Linotype" pitchFamily="18" charset="0"/>
                <a:cs typeface="Times New Roman" pitchFamily="18" charset="0"/>
              </a:rPr>
              <a:t>Nanorods</a:t>
            </a:r>
            <a:r>
              <a:rPr lang="en-US" sz="1200" dirty="0" smtClean="0">
                <a:solidFill>
                  <a:srgbClr val="1D0DED"/>
                </a:solidFill>
                <a:latin typeface="Palatino Linotype" pitchFamily="18" charset="0"/>
                <a:cs typeface="Times New Roman" pitchFamily="18" charset="0"/>
              </a:rPr>
              <a:t> </a:t>
            </a:r>
            <a:r>
              <a:rPr lang="en-US" sz="1200" dirty="0">
                <a:solidFill>
                  <a:srgbClr val="1D0DED"/>
                </a:solidFill>
                <a:latin typeface="Palatino Linotype" pitchFamily="18" charset="0"/>
                <a:cs typeface="Times New Roman" pitchFamily="18" charset="0"/>
              </a:rPr>
              <a:t>formed by </a:t>
            </a:r>
            <a:endParaRPr lang="en-US" sz="1200" dirty="0" smtClean="0">
              <a:solidFill>
                <a:srgbClr val="1D0DED"/>
              </a:solidFill>
              <a:latin typeface="Palatino Linotype" pitchFamily="18" charset="0"/>
              <a:cs typeface="Times New Roman" pitchFamily="18" charset="0"/>
            </a:endParaRPr>
          </a:p>
          <a:p>
            <a:pPr algn="ctr"/>
            <a:r>
              <a:rPr lang="en-US" sz="1200" dirty="0" smtClean="0">
                <a:solidFill>
                  <a:srgbClr val="1D0DED"/>
                </a:solidFill>
                <a:latin typeface="Palatino Linotype" pitchFamily="18" charset="0"/>
                <a:cs typeface="Times New Roman" pitchFamily="18" charset="0"/>
              </a:rPr>
              <a:t>glancing </a:t>
            </a:r>
            <a:r>
              <a:rPr lang="en-US" sz="1200" dirty="0">
                <a:solidFill>
                  <a:srgbClr val="1D0DED"/>
                </a:solidFill>
                <a:latin typeface="Palatino Linotype" pitchFamily="18" charset="0"/>
                <a:cs typeface="Times New Roman" pitchFamily="18" charset="0"/>
              </a:rPr>
              <a:t>angle </a:t>
            </a:r>
            <a:r>
              <a:rPr lang="en-US" sz="1200" dirty="0" smtClean="0">
                <a:solidFill>
                  <a:srgbClr val="1D0DED"/>
                </a:solidFill>
                <a:latin typeface="Palatino Linotype" pitchFamily="18" charset="0"/>
                <a:cs typeface="Times New Roman" pitchFamily="18" charset="0"/>
              </a:rPr>
              <a:t>deposition</a:t>
            </a:r>
          </a:p>
          <a:p>
            <a:pPr algn="ctr"/>
            <a:r>
              <a:rPr lang="en-US" sz="1200" dirty="0" smtClean="0">
                <a:solidFill>
                  <a:srgbClr val="1D0DED"/>
                </a:solidFill>
                <a:latin typeface="Palatino Linotype" pitchFamily="18" charset="0"/>
                <a:cs typeface="Times New Roman" pitchFamily="18" charset="0"/>
              </a:rPr>
              <a:t>Zhao , 2006</a:t>
            </a:r>
            <a:endParaRPr lang="it-IT" sz="1200" dirty="0">
              <a:solidFill>
                <a:srgbClr val="1D0DED"/>
              </a:solidFill>
              <a:latin typeface="Palatino Linotype" pitchFamily="18" charset="0"/>
              <a:cs typeface="Times New Roman" pitchFamily="18" charset="0"/>
            </a:endParaRPr>
          </a:p>
        </p:txBody>
      </p:sp>
      <p:sp>
        <p:nvSpPr>
          <p:cNvPr id="17" name="Rettangolo 16"/>
          <p:cNvSpPr/>
          <p:nvPr/>
        </p:nvSpPr>
        <p:spPr>
          <a:xfrm>
            <a:off x="3311860" y="2924944"/>
            <a:ext cx="2286000" cy="646331"/>
          </a:xfrm>
          <a:prstGeom prst="rect">
            <a:avLst/>
          </a:prstGeom>
        </p:spPr>
        <p:txBody>
          <a:bodyPr>
            <a:spAutoFit/>
          </a:bodyPr>
          <a:lstStyle/>
          <a:p>
            <a:pPr algn="ctr"/>
            <a:r>
              <a:rPr lang="en-US" sz="1200" dirty="0" smtClean="0">
                <a:solidFill>
                  <a:srgbClr val="1D0DED"/>
                </a:solidFill>
                <a:latin typeface="Palatino Linotype" pitchFamily="18" charset="0"/>
                <a:cs typeface="Times New Roman" pitchFamily="18" charset="0"/>
              </a:rPr>
              <a:t>Self-assembly </a:t>
            </a:r>
            <a:r>
              <a:rPr lang="en-US" sz="1200" dirty="0">
                <a:solidFill>
                  <a:srgbClr val="1D0DED"/>
                </a:solidFill>
                <a:latin typeface="Palatino Linotype" pitchFamily="18" charset="0"/>
                <a:cs typeface="Times New Roman" pitchFamily="18" charset="0"/>
              </a:rPr>
              <a:t>of </a:t>
            </a:r>
            <a:endParaRPr lang="en-US" sz="1200" dirty="0" smtClean="0">
              <a:solidFill>
                <a:srgbClr val="1D0DED"/>
              </a:solidFill>
              <a:latin typeface="Palatino Linotype" pitchFamily="18" charset="0"/>
              <a:cs typeface="Times New Roman" pitchFamily="18" charset="0"/>
            </a:endParaRPr>
          </a:p>
          <a:p>
            <a:pPr algn="ctr"/>
            <a:r>
              <a:rPr lang="en-US" sz="1200" dirty="0" smtClean="0">
                <a:solidFill>
                  <a:srgbClr val="1D0DED"/>
                </a:solidFill>
                <a:latin typeface="Palatino Linotype" pitchFamily="18" charset="0"/>
                <a:cs typeface="Times New Roman" pitchFamily="18" charset="0"/>
              </a:rPr>
              <a:t>colloidal templates</a:t>
            </a:r>
          </a:p>
          <a:p>
            <a:pPr algn="ctr"/>
            <a:r>
              <a:rPr lang="en-US" sz="1200" dirty="0" smtClean="0">
                <a:solidFill>
                  <a:srgbClr val="1D0DED"/>
                </a:solidFill>
                <a:latin typeface="Palatino Linotype" pitchFamily="18" charset="0"/>
                <a:cs typeface="Times New Roman" pitchFamily="18" charset="0"/>
              </a:rPr>
              <a:t>Vo </a:t>
            </a:r>
            <a:r>
              <a:rPr lang="en-US" sz="1200" dirty="0" err="1" smtClean="0">
                <a:solidFill>
                  <a:srgbClr val="1D0DED"/>
                </a:solidFill>
                <a:latin typeface="Palatino Linotype" pitchFamily="18" charset="0"/>
                <a:cs typeface="Times New Roman" pitchFamily="18" charset="0"/>
              </a:rPr>
              <a:t>Dinh</a:t>
            </a:r>
            <a:r>
              <a:rPr lang="en-US" sz="1200" dirty="0" smtClean="0">
                <a:solidFill>
                  <a:srgbClr val="1D0DED"/>
                </a:solidFill>
                <a:latin typeface="Palatino Linotype" pitchFamily="18" charset="0"/>
                <a:cs typeface="Times New Roman" pitchFamily="18" charset="0"/>
              </a:rPr>
              <a:t>, 1995</a:t>
            </a:r>
            <a:endParaRPr lang="it-IT" sz="1200" dirty="0">
              <a:solidFill>
                <a:srgbClr val="1D0DED"/>
              </a:solidFill>
              <a:latin typeface="Palatino Linotype" pitchFamily="18" charset="0"/>
              <a:cs typeface="Times New Roman" pitchFamily="18" charset="0"/>
            </a:endParaRPr>
          </a:p>
        </p:txBody>
      </p:sp>
      <p:sp>
        <p:nvSpPr>
          <p:cNvPr id="19" name="Rettangolo 18"/>
          <p:cNvSpPr/>
          <p:nvPr/>
        </p:nvSpPr>
        <p:spPr>
          <a:xfrm>
            <a:off x="5184068" y="2924944"/>
            <a:ext cx="2286000" cy="646331"/>
          </a:xfrm>
          <a:prstGeom prst="rect">
            <a:avLst/>
          </a:prstGeom>
        </p:spPr>
        <p:txBody>
          <a:bodyPr>
            <a:spAutoFit/>
          </a:bodyPr>
          <a:lstStyle/>
          <a:p>
            <a:pPr algn="ctr"/>
            <a:r>
              <a:rPr lang="en-US" sz="1200" dirty="0" smtClean="0">
                <a:solidFill>
                  <a:srgbClr val="1D0DED"/>
                </a:solidFill>
                <a:latin typeface="Palatino Linotype" pitchFamily="18" charset="0"/>
                <a:cs typeface="Times New Roman" pitchFamily="18" charset="0"/>
              </a:rPr>
              <a:t>Coating </a:t>
            </a:r>
            <a:r>
              <a:rPr lang="en-US" sz="1200" dirty="0">
                <a:solidFill>
                  <a:srgbClr val="1D0DED"/>
                </a:solidFill>
                <a:latin typeface="Palatino Linotype" pitchFamily="18" charset="0"/>
                <a:cs typeface="Times New Roman" pitchFamily="18" charset="0"/>
              </a:rPr>
              <a:t>with metal </a:t>
            </a:r>
            <a:r>
              <a:rPr lang="en-US" sz="1200" dirty="0" err="1" smtClean="0">
                <a:solidFill>
                  <a:srgbClr val="1D0DED"/>
                </a:solidFill>
                <a:latin typeface="Palatino Linotype" pitchFamily="18" charset="0"/>
                <a:cs typeface="Times New Roman" pitchFamily="18" charset="0"/>
              </a:rPr>
              <a:t>nanoparticles</a:t>
            </a:r>
            <a:endParaRPr lang="en-US" sz="1200" dirty="0" smtClean="0">
              <a:solidFill>
                <a:srgbClr val="1D0DED"/>
              </a:solidFill>
              <a:latin typeface="Palatino Linotype" pitchFamily="18" charset="0"/>
              <a:cs typeface="Times New Roman" pitchFamily="18" charset="0"/>
            </a:endParaRPr>
          </a:p>
          <a:p>
            <a:pPr algn="ctr"/>
            <a:r>
              <a:rPr lang="en-US" sz="1200" dirty="0" smtClean="0">
                <a:solidFill>
                  <a:srgbClr val="1D0DED"/>
                </a:solidFill>
                <a:latin typeface="Palatino Linotype" pitchFamily="18" charset="0"/>
                <a:cs typeface="Times New Roman" pitchFamily="18" charset="0"/>
              </a:rPr>
              <a:t>Sadler, 2000</a:t>
            </a:r>
            <a:endParaRPr lang="it-IT" sz="1200" dirty="0">
              <a:solidFill>
                <a:srgbClr val="1D0DED"/>
              </a:solidFill>
              <a:latin typeface="Palatino Linotype" pitchFamily="18" charset="0"/>
              <a:cs typeface="Times New Roman" pitchFamily="18" charset="0"/>
            </a:endParaRPr>
          </a:p>
        </p:txBody>
      </p:sp>
      <p:sp>
        <p:nvSpPr>
          <p:cNvPr id="20" name="Rettangolo 19"/>
          <p:cNvSpPr/>
          <p:nvPr/>
        </p:nvSpPr>
        <p:spPr>
          <a:xfrm>
            <a:off x="5382344" y="3790781"/>
            <a:ext cx="3618148" cy="646331"/>
          </a:xfrm>
          <a:prstGeom prst="rect">
            <a:avLst/>
          </a:prstGeom>
        </p:spPr>
        <p:txBody>
          <a:bodyPr wrap="square">
            <a:spAutoFit/>
          </a:bodyPr>
          <a:lstStyle/>
          <a:p>
            <a:pPr algn="ctr"/>
            <a:r>
              <a:rPr lang="it-IT" sz="1200" dirty="0" err="1" smtClean="0"/>
              <a:t>Gorgi</a:t>
            </a:r>
            <a:r>
              <a:rPr lang="it-IT" sz="1200" dirty="0" smtClean="0"/>
              <a:t> </a:t>
            </a:r>
            <a:r>
              <a:rPr lang="it-IT" sz="1200" dirty="0" err="1" smtClean="0"/>
              <a:t>Kostovski</a:t>
            </a:r>
            <a:r>
              <a:rPr lang="it-IT" sz="1200" baseline="30000" dirty="0"/>
              <a:t>  </a:t>
            </a:r>
            <a:r>
              <a:rPr lang="it-IT" sz="1200" dirty="0" smtClean="0"/>
              <a:t> </a:t>
            </a:r>
            <a:r>
              <a:rPr lang="it-IT" sz="1200" dirty="0" err="1" smtClean="0"/>
              <a:t>et</a:t>
            </a:r>
            <a:r>
              <a:rPr lang="it-IT" sz="1200" dirty="0" smtClean="0"/>
              <a:t> al. </a:t>
            </a:r>
          </a:p>
          <a:p>
            <a:pPr algn="ctr"/>
            <a:r>
              <a:rPr lang="it-IT" sz="1200" dirty="0" err="1" smtClean="0"/>
              <a:t>Advanced</a:t>
            </a:r>
            <a:r>
              <a:rPr lang="it-IT" sz="1200" dirty="0" smtClean="0"/>
              <a:t> </a:t>
            </a:r>
            <a:r>
              <a:rPr lang="it-IT" sz="1200" dirty="0" err="1" smtClean="0"/>
              <a:t>Materials</a:t>
            </a:r>
            <a:r>
              <a:rPr lang="it-IT" sz="1200" dirty="0" smtClean="0"/>
              <a:t> 2014 DOI: 10.1002/</a:t>
            </a:r>
            <a:r>
              <a:rPr lang="it-IT" sz="1200" dirty="0" err="1" smtClean="0"/>
              <a:t>adma</a:t>
            </a:r>
            <a:r>
              <a:rPr lang="it-IT" sz="1200" dirty="0" smtClean="0"/>
              <a:t>.201304605</a:t>
            </a:r>
            <a:endParaRPr lang="it-IT" sz="1200" dirty="0"/>
          </a:p>
        </p:txBody>
      </p:sp>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71438" y="1196752"/>
            <a:ext cx="8999537" cy="465137"/>
          </a:xfrm>
          <a:prstGeom prst="rect">
            <a:avLst/>
          </a:prstGeom>
          <a:noFill/>
          <a:ln w="12700">
            <a:noFill/>
            <a:miter lim="800000"/>
            <a:headEnd/>
            <a:tailEnd/>
          </a:ln>
        </p:spPr>
        <p:txBody>
          <a:bodyPr anchor="ctr">
            <a:spAutoFit/>
          </a:bodyPr>
          <a:lstStyle/>
          <a:p>
            <a:pPr algn="ctr">
              <a:lnSpc>
                <a:spcPct val="150000"/>
              </a:lnSpc>
            </a:pPr>
            <a:r>
              <a:rPr lang="en-US" sz="1800" b="0" dirty="0" err="1">
                <a:solidFill>
                  <a:srgbClr val="FF0000"/>
                </a:solidFill>
                <a:latin typeface="Palatino Linotype" pitchFamily="18" charset="0"/>
                <a:cs typeface="Times New Roman" pitchFamily="18" charset="0"/>
              </a:rPr>
              <a:t>Nano</a:t>
            </a:r>
            <a:r>
              <a:rPr lang="en-US" sz="1800" b="0" dirty="0">
                <a:solidFill>
                  <a:srgbClr val="FF0000"/>
                </a:solidFill>
                <a:latin typeface="Palatino Linotype" pitchFamily="18" charset="0"/>
                <a:cs typeface="Times New Roman" pitchFamily="18" charset="0"/>
              </a:rPr>
              <a:t>-fabrication on planar substrates and  transferring onto optical fibers</a:t>
            </a:r>
          </a:p>
        </p:txBody>
      </p:sp>
      <p:grpSp>
        <p:nvGrpSpPr>
          <p:cNvPr id="2" name="Gruppo 26"/>
          <p:cNvGrpSpPr>
            <a:grpSpLocks/>
          </p:cNvGrpSpPr>
          <p:nvPr/>
        </p:nvGrpSpPr>
        <p:grpSpPr bwMode="auto">
          <a:xfrm>
            <a:off x="143508" y="1916832"/>
            <a:ext cx="2285330" cy="2122302"/>
            <a:chOff x="25780" y="2663772"/>
            <a:chExt cx="2340260" cy="2772000"/>
          </a:xfrm>
        </p:grpSpPr>
        <p:pic>
          <p:nvPicPr>
            <p:cNvPr id="9237" name="Picture 2"/>
            <p:cNvPicPr>
              <a:picLocks noChangeAspect="1" noChangeArrowheads="1"/>
            </p:cNvPicPr>
            <p:nvPr/>
          </p:nvPicPr>
          <p:blipFill>
            <a:blip r:embed="rId3" cstate="print"/>
            <a:srcRect/>
            <a:stretch>
              <a:fillRect/>
            </a:stretch>
          </p:blipFill>
          <p:spPr bwMode="auto">
            <a:xfrm>
              <a:off x="25780" y="2717492"/>
              <a:ext cx="2340260" cy="2138223"/>
            </a:xfrm>
            <a:prstGeom prst="rect">
              <a:avLst/>
            </a:prstGeom>
            <a:noFill/>
            <a:ln w="12700" algn="ctr">
              <a:noFill/>
              <a:miter lim="800000"/>
              <a:headEnd/>
              <a:tailEnd/>
            </a:ln>
          </p:spPr>
        </p:pic>
        <p:sp>
          <p:nvSpPr>
            <p:cNvPr id="9238" name="Rettangolo 16"/>
            <p:cNvSpPr>
              <a:spLocks noChangeArrowheads="1"/>
            </p:cNvSpPr>
            <p:nvPr/>
          </p:nvSpPr>
          <p:spPr bwMode="auto">
            <a:xfrm>
              <a:off x="184280" y="4779936"/>
              <a:ext cx="1891640" cy="371424"/>
            </a:xfrm>
            <a:prstGeom prst="rect">
              <a:avLst/>
            </a:prstGeom>
            <a:noFill/>
            <a:ln w="9525">
              <a:noFill/>
              <a:miter lim="800000"/>
              <a:headEnd/>
              <a:tailEnd/>
            </a:ln>
          </p:spPr>
          <p:txBody>
            <a:bodyPr>
              <a:spAutoFit/>
            </a:bodyPr>
            <a:lstStyle/>
            <a:p>
              <a:pPr algn="ctr"/>
              <a:r>
                <a:rPr lang="en-US" sz="1000" dirty="0">
                  <a:solidFill>
                    <a:srgbClr val="000000"/>
                  </a:solidFill>
                  <a:latin typeface="Palatino Linotype" pitchFamily="18" charset="0"/>
                </a:rPr>
                <a:t> E. J. </a:t>
              </a:r>
              <a:r>
                <a:rPr lang="en-US" sz="1000" dirty="0" err="1">
                  <a:solidFill>
                    <a:srgbClr val="000000"/>
                  </a:solidFill>
                  <a:latin typeface="Palatino Linotype" pitchFamily="18" charset="0"/>
                </a:rPr>
                <a:t>Smythe</a:t>
              </a:r>
              <a:r>
                <a:rPr lang="en-US" sz="1000" dirty="0">
                  <a:solidFill>
                    <a:srgbClr val="000000"/>
                  </a:solidFill>
                  <a:latin typeface="Palatino Linotype" pitchFamily="18" charset="0"/>
                </a:rPr>
                <a:t>, F. </a:t>
              </a:r>
              <a:r>
                <a:rPr lang="en-US" sz="1000" dirty="0" err="1">
                  <a:solidFill>
                    <a:srgbClr val="000000"/>
                  </a:solidFill>
                  <a:latin typeface="Palatino Linotype" pitchFamily="18" charset="0"/>
                </a:rPr>
                <a:t>Capasso</a:t>
              </a:r>
              <a:r>
                <a:rPr lang="en-US" sz="1000" dirty="0">
                  <a:solidFill>
                    <a:srgbClr val="000000"/>
                  </a:solidFill>
                  <a:latin typeface="Palatino Linotype" pitchFamily="18" charset="0"/>
                </a:rPr>
                <a:t>  et al., </a:t>
              </a:r>
              <a:r>
                <a:rPr lang="it-IT" sz="1000" dirty="0">
                  <a:solidFill>
                    <a:srgbClr val="000000"/>
                  </a:solidFill>
                  <a:latin typeface="Palatino Linotype" pitchFamily="18" charset="0"/>
                </a:rPr>
                <a:t>ACS Nano, 2009, 3 (1), 59-65</a:t>
              </a:r>
            </a:p>
          </p:txBody>
        </p:sp>
        <p:sp>
          <p:nvSpPr>
            <p:cNvPr id="9239" name="Rettangolo 17"/>
            <p:cNvSpPr>
              <a:spLocks noChangeArrowheads="1"/>
            </p:cNvSpPr>
            <p:nvPr/>
          </p:nvSpPr>
          <p:spPr bwMode="auto">
            <a:xfrm>
              <a:off x="54864" y="2663772"/>
              <a:ext cx="2232000" cy="2772000"/>
            </a:xfrm>
            <a:prstGeom prst="rect">
              <a:avLst/>
            </a:prstGeom>
            <a:noFill/>
            <a:ln w="3175" algn="ctr">
              <a:solidFill>
                <a:srgbClr val="FF0000"/>
              </a:solidFill>
              <a:round/>
              <a:headEnd/>
              <a:tailEnd/>
            </a:ln>
          </p:spPr>
          <p:txBody>
            <a:bodyPr>
              <a:spAutoFit/>
            </a:bodyPr>
            <a:lstStyle/>
            <a:p>
              <a:endParaRPr lang="it-IT"/>
            </a:p>
          </p:txBody>
        </p:sp>
      </p:grpSp>
      <p:grpSp>
        <p:nvGrpSpPr>
          <p:cNvPr id="4" name="Gruppo 23"/>
          <p:cNvGrpSpPr>
            <a:grpSpLocks/>
          </p:cNvGrpSpPr>
          <p:nvPr/>
        </p:nvGrpSpPr>
        <p:grpSpPr bwMode="auto">
          <a:xfrm>
            <a:off x="216024" y="4545124"/>
            <a:ext cx="2159732" cy="2232248"/>
            <a:chOff x="2349468" y="3933056"/>
            <a:chExt cx="2268252" cy="2700000"/>
          </a:xfrm>
        </p:grpSpPr>
        <p:sp>
          <p:nvSpPr>
            <p:cNvPr id="9231" name="CasellaDiTesto 18"/>
            <p:cNvSpPr txBox="1">
              <a:spLocks noChangeArrowheads="1"/>
            </p:cNvSpPr>
            <p:nvPr/>
          </p:nvSpPr>
          <p:spPr bwMode="auto">
            <a:xfrm>
              <a:off x="2584115" y="6009410"/>
              <a:ext cx="1871636" cy="366255"/>
            </a:xfrm>
            <a:prstGeom prst="rect">
              <a:avLst/>
            </a:prstGeom>
            <a:noFill/>
            <a:ln w="9525">
              <a:noFill/>
              <a:miter lim="800000"/>
              <a:headEnd/>
              <a:tailEnd/>
            </a:ln>
          </p:spPr>
          <p:txBody>
            <a:bodyPr>
              <a:spAutoFit/>
            </a:bodyPr>
            <a:lstStyle/>
            <a:p>
              <a:pPr algn="ctr"/>
              <a:r>
                <a:rPr lang="it-IT" sz="1000" dirty="0">
                  <a:latin typeface="Palatino Linotype" pitchFamily="18" charset="0"/>
                </a:rPr>
                <a:t>D. J. Lipomi, </a:t>
              </a:r>
              <a:r>
                <a:rPr lang="en-US" sz="1000" dirty="0">
                  <a:solidFill>
                    <a:srgbClr val="000000"/>
                  </a:solidFill>
                  <a:latin typeface="Palatino Linotype" pitchFamily="18" charset="0"/>
                </a:rPr>
                <a:t>F. </a:t>
              </a:r>
              <a:r>
                <a:rPr lang="en-US" sz="1000" dirty="0" err="1">
                  <a:solidFill>
                    <a:srgbClr val="000000"/>
                  </a:solidFill>
                  <a:latin typeface="Palatino Linotype" pitchFamily="18" charset="0"/>
                </a:rPr>
                <a:t>Capasso</a:t>
              </a:r>
              <a:r>
                <a:rPr lang="it-IT" sz="1000" dirty="0">
                  <a:latin typeface="Palatino Linotype" pitchFamily="18" charset="0"/>
                </a:rPr>
                <a:t> </a:t>
              </a:r>
              <a:r>
                <a:rPr lang="it-IT" sz="1000" dirty="0" err="1">
                  <a:latin typeface="Palatino Linotype" pitchFamily="18" charset="0"/>
                </a:rPr>
                <a:t>et</a:t>
              </a:r>
              <a:r>
                <a:rPr lang="it-IT" sz="1000" dirty="0">
                  <a:latin typeface="Palatino Linotype" pitchFamily="18" charset="0"/>
                </a:rPr>
                <a:t> al., Nano Lett. 2011, 11(2) 632-6</a:t>
              </a:r>
            </a:p>
          </p:txBody>
        </p:sp>
        <p:sp>
          <p:nvSpPr>
            <p:cNvPr id="9232" name="Rettangolo 19"/>
            <p:cNvSpPr>
              <a:spLocks noChangeArrowheads="1"/>
            </p:cNvSpPr>
            <p:nvPr/>
          </p:nvSpPr>
          <p:spPr bwMode="auto">
            <a:xfrm>
              <a:off x="2349468" y="3933056"/>
              <a:ext cx="2268252" cy="2700000"/>
            </a:xfrm>
            <a:prstGeom prst="rect">
              <a:avLst/>
            </a:prstGeom>
            <a:noFill/>
            <a:ln w="3175" algn="ctr">
              <a:solidFill>
                <a:srgbClr val="0033CC"/>
              </a:solidFill>
              <a:round/>
              <a:headEnd/>
              <a:tailEnd/>
            </a:ln>
          </p:spPr>
          <p:txBody>
            <a:bodyPr>
              <a:spAutoFit/>
            </a:bodyPr>
            <a:lstStyle/>
            <a:p>
              <a:endParaRPr lang="it-IT"/>
            </a:p>
          </p:txBody>
        </p:sp>
        <p:pic>
          <p:nvPicPr>
            <p:cNvPr id="9233" name="Picture 7"/>
            <p:cNvPicPr>
              <a:picLocks noChangeAspect="1" noChangeArrowheads="1"/>
            </p:cNvPicPr>
            <p:nvPr/>
          </p:nvPicPr>
          <p:blipFill>
            <a:blip r:embed="rId4" cstate="print"/>
            <a:srcRect/>
            <a:stretch>
              <a:fillRect/>
            </a:stretch>
          </p:blipFill>
          <p:spPr bwMode="auto">
            <a:xfrm>
              <a:off x="2411761" y="4049692"/>
              <a:ext cx="2171476" cy="2022746"/>
            </a:xfrm>
            <a:prstGeom prst="rect">
              <a:avLst/>
            </a:prstGeom>
            <a:noFill/>
            <a:ln w="12700" algn="ctr">
              <a:noFill/>
              <a:miter lim="800000"/>
              <a:headEnd/>
              <a:tailEnd/>
            </a:ln>
          </p:spPr>
        </p:pic>
      </p:grpSp>
      <p:sp>
        <p:nvSpPr>
          <p:cNvPr id="9222" name="Rectangle 3"/>
          <p:cNvSpPr>
            <a:spLocks noChangeArrowheads="1"/>
          </p:cNvSpPr>
          <p:nvPr/>
        </p:nvSpPr>
        <p:spPr bwMode="auto">
          <a:xfrm>
            <a:off x="-36512" y="1556792"/>
            <a:ext cx="2627313" cy="368300"/>
          </a:xfrm>
          <a:prstGeom prst="rect">
            <a:avLst/>
          </a:prstGeom>
          <a:noFill/>
          <a:ln w="12700">
            <a:noFill/>
            <a:miter lim="800000"/>
            <a:headEnd/>
            <a:tailEnd/>
          </a:ln>
        </p:spPr>
        <p:txBody>
          <a:bodyPr anchor="ctr">
            <a:spAutoFit/>
          </a:bodyPr>
          <a:lstStyle/>
          <a:p>
            <a:pPr algn="ctr">
              <a:lnSpc>
                <a:spcPct val="120000"/>
              </a:lnSpc>
            </a:pPr>
            <a:r>
              <a:rPr lang="en-US" i="1" dirty="0">
                <a:solidFill>
                  <a:srgbClr val="003399"/>
                </a:solidFill>
                <a:latin typeface="Palatino Linotype" pitchFamily="18" charset="0"/>
                <a:cs typeface="Times New Roman" pitchFamily="18" charset="0"/>
              </a:rPr>
              <a:t>EBL and soft lithography</a:t>
            </a:r>
          </a:p>
        </p:txBody>
      </p:sp>
      <p:sp>
        <p:nvSpPr>
          <p:cNvPr id="9223" name="Rectangle 3"/>
          <p:cNvSpPr>
            <a:spLocks noChangeArrowheads="1"/>
          </p:cNvSpPr>
          <p:nvPr/>
        </p:nvSpPr>
        <p:spPr bwMode="auto">
          <a:xfrm>
            <a:off x="-72516" y="4018304"/>
            <a:ext cx="2700300" cy="584775"/>
          </a:xfrm>
          <a:prstGeom prst="rect">
            <a:avLst/>
          </a:prstGeom>
          <a:noFill/>
          <a:ln w="12700">
            <a:noFill/>
            <a:miter lim="800000"/>
            <a:headEnd/>
            <a:tailEnd/>
          </a:ln>
        </p:spPr>
        <p:txBody>
          <a:bodyPr wrap="square" anchor="ctr">
            <a:spAutoFit/>
          </a:bodyPr>
          <a:lstStyle/>
          <a:p>
            <a:pPr algn="ctr"/>
            <a:r>
              <a:rPr lang="en-US" i="1" dirty="0">
                <a:solidFill>
                  <a:srgbClr val="003399"/>
                </a:solidFill>
                <a:latin typeface="Palatino Linotype" pitchFamily="18" charset="0"/>
                <a:cs typeface="Times New Roman" pitchFamily="18" charset="0"/>
              </a:rPr>
              <a:t>Soft lithography, </a:t>
            </a:r>
            <a:r>
              <a:rPr lang="en-US" i="1" dirty="0" err="1" smtClean="0">
                <a:solidFill>
                  <a:srgbClr val="003399"/>
                </a:solidFill>
                <a:latin typeface="Palatino Linotype" pitchFamily="18" charset="0"/>
                <a:cs typeface="Times New Roman" pitchFamily="18" charset="0"/>
              </a:rPr>
              <a:t>nano</a:t>
            </a:r>
            <a:r>
              <a:rPr lang="en-US" i="1" dirty="0" smtClean="0">
                <a:solidFill>
                  <a:srgbClr val="003399"/>
                </a:solidFill>
                <a:latin typeface="Palatino Linotype" pitchFamily="18" charset="0"/>
                <a:cs typeface="Times New Roman" pitchFamily="18" charset="0"/>
              </a:rPr>
              <a:t>-skiving </a:t>
            </a:r>
            <a:r>
              <a:rPr lang="en-US" i="1" dirty="0">
                <a:solidFill>
                  <a:srgbClr val="003399"/>
                </a:solidFill>
                <a:latin typeface="Palatino Linotype" pitchFamily="18" charset="0"/>
                <a:cs typeface="Times New Roman" pitchFamily="18" charset="0"/>
              </a:rPr>
              <a:t>and dipping </a:t>
            </a:r>
          </a:p>
        </p:txBody>
      </p:sp>
      <p:sp>
        <p:nvSpPr>
          <p:cNvPr id="9224" name="Rectangle 3"/>
          <p:cNvSpPr>
            <a:spLocks noChangeArrowheads="1"/>
          </p:cNvSpPr>
          <p:nvPr/>
        </p:nvSpPr>
        <p:spPr bwMode="auto">
          <a:xfrm>
            <a:off x="2736899" y="1520788"/>
            <a:ext cx="2843213" cy="584775"/>
          </a:xfrm>
          <a:prstGeom prst="rect">
            <a:avLst/>
          </a:prstGeom>
          <a:noFill/>
          <a:ln w="12700">
            <a:noFill/>
            <a:miter lim="800000"/>
            <a:headEnd/>
            <a:tailEnd/>
          </a:ln>
        </p:spPr>
        <p:txBody>
          <a:bodyPr anchor="ctr">
            <a:spAutoFit/>
          </a:bodyPr>
          <a:lstStyle/>
          <a:p>
            <a:pPr algn="ctr"/>
            <a:r>
              <a:rPr lang="en-US" i="1" dirty="0">
                <a:solidFill>
                  <a:srgbClr val="003399"/>
                </a:solidFill>
                <a:latin typeface="Palatino Linotype" pitchFamily="18" charset="0"/>
                <a:cs typeface="Times New Roman" pitchFamily="18" charset="0"/>
              </a:rPr>
              <a:t>UV </a:t>
            </a:r>
            <a:r>
              <a:rPr lang="en-US" i="1" dirty="0" err="1">
                <a:solidFill>
                  <a:srgbClr val="003399"/>
                </a:solidFill>
                <a:latin typeface="Palatino Linotype" pitchFamily="18" charset="0"/>
                <a:cs typeface="Times New Roman" pitchFamily="18" charset="0"/>
              </a:rPr>
              <a:t>nano</a:t>
            </a:r>
            <a:r>
              <a:rPr lang="en-US" i="1" dirty="0">
                <a:solidFill>
                  <a:srgbClr val="003399"/>
                </a:solidFill>
                <a:latin typeface="Palatino Linotype" pitchFamily="18" charset="0"/>
                <a:cs typeface="Times New Roman" pitchFamily="18" charset="0"/>
              </a:rPr>
              <a:t> imprint and transfer lithography (NITL)</a:t>
            </a:r>
          </a:p>
        </p:txBody>
      </p:sp>
      <p:sp>
        <p:nvSpPr>
          <p:cNvPr id="9228" name="Text Box 4"/>
          <p:cNvSpPr txBox="1">
            <a:spLocks noChangeArrowheads="1"/>
          </p:cNvSpPr>
          <p:nvPr/>
        </p:nvSpPr>
        <p:spPr bwMode="auto">
          <a:xfrm>
            <a:off x="-540568" y="945885"/>
            <a:ext cx="10296636" cy="430887"/>
          </a:xfrm>
          <a:prstGeom prst="rect">
            <a:avLst/>
          </a:prstGeom>
          <a:noFill/>
          <a:ln w="9525">
            <a:noFill/>
            <a:miter lim="800000"/>
            <a:headEnd/>
            <a:tailEnd/>
          </a:ln>
        </p:spPr>
        <p:txBody>
          <a:bodyPr wrap="square">
            <a:spAutoFit/>
          </a:bodyPr>
          <a:lstStyle/>
          <a:p>
            <a:pPr algn="ctr"/>
            <a:r>
              <a:rPr lang="en-US" sz="2200" cap="all" dirty="0" smtClean="0">
                <a:solidFill>
                  <a:srgbClr val="FF0000"/>
                </a:solidFill>
                <a:latin typeface="Palatino Linotype" pitchFamily="18" charset="0"/>
                <a:cs typeface="Times New Roman" pitchFamily="18" charset="0"/>
              </a:rPr>
              <a:t>Towards engineered nanostructures integration</a:t>
            </a:r>
          </a:p>
        </p:txBody>
      </p:sp>
      <p:grpSp>
        <p:nvGrpSpPr>
          <p:cNvPr id="24" name="Gruppo 25"/>
          <p:cNvGrpSpPr>
            <a:grpSpLocks/>
          </p:cNvGrpSpPr>
          <p:nvPr/>
        </p:nvGrpSpPr>
        <p:grpSpPr bwMode="auto">
          <a:xfrm>
            <a:off x="3059832" y="2060848"/>
            <a:ext cx="2196244" cy="2196244"/>
            <a:chOff x="6805652" y="3242964"/>
            <a:chExt cx="2268000" cy="2890445"/>
          </a:xfrm>
        </p:grpSpPr>
        <p:pic>
          <p:nvPicPr>
            <p:cNvPr id="25" name="Picture 8"/>
            <p:cNvPicPr>
              <a:picLocks noChangeAspect="1" noChangeArrowheads="1"/>
            </p:cNvPicPr>
            <p:nvPr/>
          </p:nvPicPr>
          <p:blipFill>
            <a:blip r:embed="rId5" cstate="print"/>
            <a:srcRect/>
            <a:stretch>
              <a:fillRect/>
            </a:stretch>
          </p:blipFill>
          <p:spPr bwMode="auto">
            <a:xfrm>
              <a:off x="6840252" y="3330198"/>
              <a:ext cx="2088232" cy="2162203"/>
            </a:xfrm>
            <a:prstGeom prst="rect">
              <a:avLst/>
            </a:prstGeom>
            <a:noFill/>
            <a:ln w="12700" algn="ctr">
              <a:noFill/>
              <a:miter lim="800000"/>
              <a:headEnd/>
              <a:tailEnd/>
            </a:ln>
          </p:spPr>
        </p:pic>
        <p:sp>
          <p:nvSpPr>
            <p:cNvPr id="26" name="Rettangolo 13"/>
            <p:cNvSpPr>
              <a:spLocks noChangeArrowheads="1"/>
            </p:cNvSpPr>
            <p:nvPr/>
          </p:nvSpPr>
          <p:spPr bwMode="auto">
            <a:xfrm>
              <a:off x="6984705" y="5417246"/>
              <a:ext cx="1979295" cy="370380"/>
            </a:xfrm>
            <a:prstGeom prst="rect">
              <a:avLst/>
            </a:prstGeom>
            <a:noFill/>
            <a:ln w="9525">
              <a:noFill/>
              <a:miter lim="800000"/>
              <a:headEnd/>
              <a:tailEnd/>
            </a:ln>
          </p:spPr>
          <p:txBody>
            <a:bodyPr>
              <a:spAutoFit/>
            </a:bodyPr>
            <a:lstStyle/>
            <a:p>
              <a:pPr algn="ctr"/>
              <a:r>
                <a:rPr lang="it-IT" sz="1000" dirty="0">
                  <a:solidFill>
                    <a:srgbClr val="000000"/>
                  </a:solidFill>
                  <a:latin typeface="Palatino Linotype" pitchFamily="18" charset="0"/>
                </a:rPr>
                <a:t> S. </a:t>
              </a:r>
              <a:r>
                <a:rPr lang="it-IT" sz="1000" dirty="0" err="1">
                  <a:solidFill>
                    <a:srgbClr val="000000"/>
                  </a:solidFill>
                  <a:latin typeface="Palatino Linotype" pitchFamily="18" charset="0"/>
                </a:rPr>
                <a:t>Scheerlinck</a:t>
              </a:r>
              <a:r>
                <a:rPr lang="it-IT" sz="1000" dirty="0">
                  <a:solidFill>
                    <a:srgbClr val="000000"/>
                  </a:solidFill>
                  <a:latin typeface="Palatino Linotype" pitchFamily="18" charset="0"/>
                </a:rPr>
                <a:t> , R. </a:t>
              </a:r>
              <a:r>
                <a:rPr lang="it-IT" sz="1000" dirty="0" err="1">
                  <a:solidFill>
                    <a:srgbClr val="000000"/>
                  </a:solidFill>
                  <a:latin typeface="Palatino Linotype" pitchFamily="18" charset="0"/>
                </a:rPr>
                <a:t>Baets</a:t>
              </a:r>
              <a:r>
                <a:rPr lang="it-IT" sz="1000" dirty="0">
                  <a:solidFill>
                    <a:srgbClr val="000000"/>
                  </a:solidFill>
                  <a:latin typeface="Palatino Linotype" pitchFamily="18" charset="0"/>
                </a:rPr>
                <a:t> </a:t>
              </a:r>
              <a:r>
                <a:rPr lang="it-IT" sz="1000" dirty="0" err="1">
                  <a:solidFill>
                    <a:srgbClr val="000000"/>
                  </a:solidFill>
                  <a:latin typeface="Palatino Linotype" pitchFamily="18" charset="0"/>
                </a:rPr>
                <a:t>et</a:t>
              </a:r>
              <a:r>
                <a:rPr lang="it-IT" sz="1000" dirty="0">
                  <a:solidFill>
                    <a:srgbClr val="000000"/>
                  </a:solidFill>
                  <a:latin typeface="Palatino Linotype" pitchFamily="18" charset="0"/>
                </a:rPr>
                <a:t> al., J. Light. </a:t>
              </a:r>
              <a:r>
                <a:rPr lang="it-IT" sz="1000" dirty="0" err="1">
                  <a:solidFill>
                    <a:srgbClr val="000000"/>
                  </a:solidFill>
                  <a:latin typeface="Palatino Linotype" pitchFamily="18" charset="0"/>
                </a:rPr>
                <a:t>Tech</a:t>
              </a:r>
              <a:r>
                <a:rPr lang="it-IT" sz="1000" dirty="0">
                  <a:solidFill>
                    <a:srgbClr val="000000"/>
                  </a:solidFill>
                  <a:latin typeface="Palatino Linotype" pitchFamily="18" charset="0"/>
                </a:rPr>
                <a:t>.,  pp.1415-1420, 2009</a:t>
              </a:r>
            </a:p>
          </p:txBody>
        </p:sp>
        <p:sp>
          <p:nvSpPr>
            <p:cNvPr id="27" name="Rettangolo 20"/>
            <p:cNvSpPr>
              <a:spLocks noChangeArrowheads="1"/>
            </p:cNvSpPr>
            <p:nvPr/>
          </p:nvSpPr>
          <p:spPr bwMode="auto">
            <a:xfrm>
              <a:off x="6805652" y="3242964"/>
              <a:ext cx="2268000" cy="2890445"/>
            </a:xfrm>
            <a:prstGeom prst="rect">
              <a:avLst/>
            </a:prstGeom>
            <a:noFill/>
            <a:ln w="3175" algn="ctr">
              <a:solidFill>
                <a:srgbClr val="FF0000"/>
              </a:solidFill>
              <a:round/>
              <a:headEnd/>
              <a:tailEnd/>
            </a:ln>
          </p:spPr>
          <p:txBody>
            <a:bodyPr>
              <a:spAutoFit/>
            </a:bodyPr>
            <a:lstStyle/>
            <a:p>
              <a:endParaRPr lang="it-IT"/>
            </a:p>
          </p:txBody>
        </p:sp>
      </p:grpSp>
      <p:grpSp>
        <p:nvGrpSpPr>
          <p:cNvPr id="182276" name="Group 4"/>
          <p:cNvGrpSpPr>
            <a:grpSpLocks noChangeAspect="1"/>
          </p:cNvGrpSpPr>
          <p:nvPr/>
        </p:nvGrpSpPr>
        <p:grpSpPr bwMode="auto">
          <a:xfrm>
            <a:off x="5904148" y="2204864"/>
            <a:ext cx="3060700" cy="1800225"/>
            <a:chOff x="1791" y="2976"/>
            <a:chExt cx="1928" cy="1134"/>
          </a:xfrm>
        </p:grpSpPr>
        <p:sp>
          <p:nvSpPr>
            <p:cNvPr id="182275" name="AutoShape 3"/>
            <p:cNvSpPr>
              <a:spLocks noChangeAspect="1" noChangeArrowheads="1" noTextEdit="1"/>
            </p:cNvSpPr>
            <p:nvPr/>
          </p:nvSpPr>
          <p:spPr bwMode="auto">
            <a:xfrm>
              <a:off x="1791" y="2976"/>
              <a:ext cx="1928" cy="11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grpSp>
          <p:nvGrpSpPr>
            <p:cNvPr id="182477" name="Group 205"/>
            <p:cNvGrpSpPr>
              <a:grpSpLocks/>
            </p:cNvGrpSpPr>
            <p:nvPr/>
          </p:nvGrpSpPr>
          <p:grpSpPr bwMode="auto">
            <a:xfrm>
              <a:off x="1821" y="2978"/>
              <a:ext cx="1898" cy="1140"/>
              <a:chOff x="1821" y="2978"/>
              <a:chExt cx="1898" cy="1140"/>
            </a:xfrm>
          </p:grpSpPr>
          <p:pic>
            <p:nvPicPr>
              <p:cNvPr id="182277" name="Picture 5"/>
              <p:cNvPicPr>
                <a:picLocks noChangeAspect="1" noChangeArrowheads="1"/>
              </p:cNvPicPr>
              <p:nvPr/>
            </p:nvPicPr>
            <p:blipFill>
              <a:blip r:embed="rId6" cstate="print"/>
              <a:srcRect/>
              <a:stretch>
                <a:fillRect/>
              </a:stretch>
            </p:blipFill>
            <p:spPr bwMode="auto">
              <a:xfrm>
                <a:off x="1893" y="2978"/>
                <a:ext cx="345" cy="365"/>
              </a:xfrm>
              <a:prstGeom prst="rect">
                <a:avLst/>
              </a:prstGeom>
              <a:noFill/>
              <a:ln w="9525">
                <a:noFill/>
                <a:miter lim="800000"/>
                <a:headEnd/>
                <a:tailEnd/>
              </a:ln>
            </p:spPr>
          </p:pic>
          <p:pic>
            <p:nvPicPr>
              <p:cNvPr id="182278" name="Picture 6"/>
              <p:cNvPicPr>
                <a:picLocks noChangeAspect="1" noChangeArrowheads="1"/>
              </p:cNvPicPr>
              <p:nvPr/>
            </p:nvPicPr>
            <p:blipFill>
              <a:blip r:embed="rId7" cstate="print"/>
              <a:srcRect/>
              <a:stretch>
                <a:fillRect/>
              </a:stretch>
            </p:blipFill>
            <p:spPr bwMode="auto">
              <a:xfrm>
                <a:off x="1893" y="3356"/>
                <a:ext cx="345" cy="365"/>
              </a:xfrm>
              <a:prstGeom prst="rect">
                <a:avLst/>
              </a:prstGeom>
              <a:noFill/>
              <a:ln w="9525">
                <a:noFill/>
                <a:miter lim="800000"/>
                <a:headEnd/>
                <a:tailEnd/>
              </a:ln>
            </p:spPr>
          </p:pic>
          <p:pic>
            <p:nvPicPr>
              <p:cNvPr id="182279" name="Picture 7"/>
              <p:cNvPicPr>
                <a:picLocks noChangeAspect="1" noChangeArrowheads="1"/>
              </p:cNvPicPr>
              <p:nvPr/>
            </p:nvPicPr>
            <p:blipFill>
              <a:blip r:embed="rId8" cstate="print"/>
              <a:srcRect/>
              <a:stretch>
                <a:fillRect/>
              </a:stretch>
            </p:blipFill>
            <p:spPr bwMode="auto">
              <a:xfrm>
                <a:off x="1893" y="3748"/>
                <a:ext cx="345" cy="362"/>
              </a:xfrm>
              <a:prstGeom prst="rect">
                <a:avLst/>
              </a:prstGeom>
              <a:noFill/>
              <a:ln w="9525">
                <a:noFill/>
                <a:miter lim="800000"/>
                <a:headEnd/>
                <a:tailEnd/>
              </a:ln>
            </p:spPr>
          </p:pic>
          <p:pic>
            <p:nvPicPr>
              <p:cNvPr id="182280" name="Picture 8"/>
              <p:cNvPicPr>
                <a:picLocks noChangeAspect="1" noChangeArrowheads="1"/>
              </p:cNvPicPr>
              <p:nvPr/>
            </p:nvPicPr>
            <p:blipFill>
              <a:blip r:embed="rId9" cstate="print"/>
              <a:srcRect/>
              <a:stretch>
                <a:fillRect/>
              </a:stretch>
            </p:blipFill>
            <p:spPr bwMode="auto">
              <a:xfrm>
                <a:off x="2795" y="2978"/>
                <a:ext cx="343" cy="365"/>
              </a:xfrm>
              <a:prstGeom prst="rect">
                <a:avLst/>
              </a:prstGeom>
              <a:noFill/>
              <a:ln w="9525">
                <a:noFill/>
                <a:miter lim="800000"/>
                <a:headEnd/>
                <a:tailEnd/>
              </a:ln>
            </p:spPr>
          </p:pic>
          <p:sp>
            <p:nvSpPr>
              <p:cNvPr id="182281" name="Rectangle 9"/>
              <p:cNvSpPr>
                <a:spLocks noChangeArrowheads="1"/>
              </p:cNvSpPr>
              <p:nvPr/>
            </p:nvSpPr>
            <p:spPr bwMode="auto">
              <a:xfrm>
                <a:off x="1821" y="3262"/>
                <a:ext cx="75" cy="7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700" b="0" i="0" u="none" strike="noStrike" cap="none" normalizeH="0" baseline="0" smtClean="0">
                    <a:ln>
                      <a:noFill/>
                    </a:ln>
                    <a:solidFill>
                      <a:srgbClr val="000000"/>
                    </a:solidFill>
                    <a:effectLst/>
                    <a:latin typeface="Times New Roman" pitchFamily="18" charset="0"/>
                    <a:cs typeface="Arial" pitchFamily="34" charset="0"/>
                  </a:rPr>
                  <a:t>(a)</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82282" name="Rectangle 10"/>
              <p:cNvSpPr>
                <a:spLocks noChangeArrowheads="1"/>
              </p:cNvSpPr>
              <p:nvPr/>
            </p:nvSpPr>
            <p:spPr bwMode="auto">
              <a:xfrm>
                <a:off x="1821" y="3643"/>
                <a:ext cx="79" cy="7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700" b="0" i="0" u="none" strike="noStrike" cap="none" normalizeH="0" baseline="0" smtClean="0">
                    <a:ln>
                      <a:noFill/>
                    </a:ln>
                    <a:solidFill>
                      <a:srgbClr val="000000"/>
                    </a:solidFill>
                    <a:effectLst/>
                    <a:latin typeface="Times New Roman" pitchFamily="18" charset="0"/>
                    <a:cs typeface="Arial" pitchFamily="34" charset="0"/>
                  </a:rPr>
                  <a:t>(b)</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82283" name="Rectangle 11"/>
              <p:cNvSpPr>
                <a:spLocks noChangeArrowheads="1"/>
              </p:cNvSpPr>
              <p:nvPr/>
            </p:nvSpPr>
            <p:spPr bwMode="auto">
              <a:xfrm>
                <a:off x="1821" y="4039"/>
                <a:ext cx="75" cy="7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700" b="0" i="0" u="none" strike="noStrike" cap="none" normalizeH="0" baseline="0" smtClean="0">
                    <a:ln>
                      <a:noFill/>
                    </a:ln>
                    <a:solidFill>
                      <a:srgbClr val="000000"/>
                    </a:solidFill>
                    <a:effectLst/>
                    <a:latin typeface="Times New Roman" pitchFamily="18" charset="0"/>
                    <a:cs typeface="Arial" pitchFamily="34" charset="0"/>
                  </a:rPr>
                  <a:t>(c)</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82284" name="Rectangle 12"/>
              <p:cNvSpPr>
                <a:spLocks noChangeArrowheads="1"/>
              </p:cNvSpPr>
              <p:nvPr/>
            </p:nvSpPr>
            <p:spPr bwMode="auto">
              <a:xfrm>
                <a:off x="2728" y="3269"/>
                <a:ext cx="79" cy="7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700" b="0" i="0" u="none" strike="noStrike" cap="none" normalizeH="0" baseline="0" smtClean="0">
                    <a:ln>
                      <a:noFill/>
                    </a:ln>
                    <a:solidFill>
                      <a:srgbClr val="000000"/>
                    </a:solidFill>
                    <a:effectLst/>
                    <a:latin typeface="Times New Roman" pitchFamily="18" charset="0"/>
                    <a:cs typeface="Arial" pitchFamily="34" charset="0"/>
                  </a:rPr>
                  <a:t>(d)</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82285" name="Rectangle 13"/>
              <p:cNvSpPr>
                <a:spLocks noChangeArrowheads="1"/>
              </p:cNvSpPr>
              <p:nvPr/>
            </p:nvSpPr>
            <p:spPr bwMode="auto">
              <a:xfrm>
                <a:off x="2728" y="3648"/>
                <a:ext cx="75" cy="7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700" b="0" i="0" u="none" strike="noStrike" cap="none" normalizeH="0" baseline="0" smtClean="0">
                    <a:ln>
                      <a:noFill/>
                    </a:ln>
                    <a:solidFill>
                      <a:srgbClr val="000000"/>
                    </a:solidFill>
                    <a:effectLst/>
                    <a:latin typeface="Times New Roman" pitchFamily="18" charset="0"/>
                    <a:cs typeface="Arial" pitchFamily="34" charset="0"/>
                  </a:rPr>
                  <a:t>(e)</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82286" name="Rectangle 14"/>
              <p:cNvSpPr>
                <a:spLocks noChangeArrowheads="1"/>
              </p:cNvSpPr>
              <p:nvPr/>
            </p:nvSpPr>
            <p:spPr bwMode="auto">
              <a:xfrm>
                <a:off x="2728" y="4039"/>
                <a:ext cx="71" cy="7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700" b="0" i="0" u="none" strike="noStrike" cap="none" normalizeH="0" baseline="0" smtClean="0">
                    <a:ln>
                      <a:noFill/>
                    </a:ln>
                    <a:solidFill>
                      <a:srgbClr val="000000"/>
                    </a:solidFill>
                    <a:effectLst/>
                    <a:latin typeface="Times New Roman" pitchFamily="18" charset="0"/>
                    <a:cs typeface="Arial" pitchFamily="34" charset="0"/>
                  </a:rPr>
                  <a:t>(f)</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pic>
            <p:nvPicPr>
              <p:cNvPr id="182287" name="Picture 15"/>
              <p:cNvPicPr>
                <a:picLocks noChangeAspect="1" noChangeArrowheads="1"/>
              </p:cNvPicPr>
              <p:nvPr/>
            </p:nvPicPr>
            <p:blipFill>
              <a:blip r:embed="rId10" cstate="print"/>
              <a:srcRect/>
              <a:stretch>
                <a:fillRect/>
              </a:stretch>
            </p:blipFill>
            <p:spPr bwMode="auto">
              <a:xfrm>
                <a:off x="2795" y="3356"/>
                <a:ext cx="343" cy="365"/>
              </a:xfrm>
              <a:prstGeom prst="rect">
                <a:avLst/>
              </a:prstGeom>
              <a:noFill/>
              <a:ln w="9525">
                <a:noFill/>
                <a:miter lim="800000"/>
                <a:headEnd/>
                <a:tailEnd/>
              </a:ln>
            </p:spPr>
          </p:pic>
          <p:pic>
            <p:nvPicPr>
              <p:cNvPr id="182288" name="Picture 16"/>
              <p:cNvPicPr>
                <a:picLocks noChangeAspect="1" noChangeArrowheads="1"/>
              </p:cNvPicPr>
              <p:nvPr/>
            </p:nvPicPr>
            <p:blipFill>
              <a:blip r:embed="rId11" cstate="print"/>
              <a:srcRect/>
              <a:stretch>
                <a:fillRect/>
              </a:stretch>
            </p:blipFill>
            <p:spPr bwMode="auto">
              <a:xfrm>
                <a:off x="2795" y="3746"/>
                <a:ext cx="343" cy="364"/>
              </a:xfrm>
              <a:prstGeom prst="rect">
                <a:avLst/>
              </a:prstGeom>
              <a:noFill/>
              <a:ln w="9525">
                <a:noFill/>
                <a:miter lim="800000"/>
                <a:headEnd/>
                <a:tailEnd/>
              </a:ln>
            </p:spPr>
          </p:pic>
          <p:pic>
            <p:nvPicPr>
              <p:cNvPr id="182289" name="Picture 17"/>
              <p:cNvPicPr>
                <a:picLocks noChangeAspect="1" noChangeArrowheads="1"/>
              </p:cNvPicPr>
              <p:nvPr/>
            </p:nvPicPr>
            <p:blipFill>
              <a:blip r:embed="rId12" cstate="print"/>
              <a:srcRect/>
              <a:stretch>
                <a:fillRect/>
              </a:stretch>
            </p:blipFill>
            <p:spPr bwMode="auto">
              <a:xfrm>
                <a:off x="2428" y="3508"/>
                <a:ext cx="38" cy="34"/>
              </a:xfrm>
              <a:prstGeom prst="rect">
                <a:avLst/>
              </a:prstGeom>
              <a:noFill/>
              <a:ln w="9525">
                <a:noFill/>
                <a:miter lim="800000"/>
                <a:headEnd/>
                <a:tailEnd/>
              </a:ln>
            </p:spPr>
          </p:pic>
          <p:sp>
            <p:nvSpPr>
              <p:cNvPr id="182290" name="Rectangle 18"/>
              <p:cNvSpPr>
                <a:spLocks noChangeArrowheads="1"/>
              </p:cNvSpPr>
              <p:nvPr/>
            </p:nvSpPr>
            <p:spPr bwMode="auto">
              <a:xfrm>
                <a:off x="2408" y="3533"/>
                <a:ext cx="10"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291" name="Freeform 19"/>
              <p:cNvSpPr>
                <a:spLocks noEditPoints="1"/>
              </p:cNvSpPr>
              <p:nvPr/>
            </p:nvSpPr>
            <p:spPr bwMode="auto">
              <a:xfrm>
                <a:off x="2407" y="3532"/>
                <a:ext cx="12" cy="27"/>
              </a:xfrm>
              <a:custGeom>
                <a:avLst/>
                <a:gdLst/>
                <a:ahLst/>
                <a:cxnLst>
                  <a:cxn ang="0">
                    <a:pos x="0" y="0"/>
                  </a:cxn>
                  <a:cxn ang="0">
                    <a:pos x="12" y="0"/>
                  </a:cxn>
                  <a:cxn ang="0">
                    <a:pos x="12" y="27"/>
                  </a:cxn>
                  <a:cxn ang="0">
                    <a:pos x="0" y="27"/>
                  </a:cxn>
                  <a:cxn ang="0">
                    <a:pos x="0" y="0"/>
                  </a:cxn>
                  <a:cxn ang="0">
                    <a:pos x="2" y="26"/>
                  </a:cxn>
                  <a:cxn ang="0">
                    <a:pos x="1" y="25"/>
                  </a:cxn>
                  <a:cxn ang="0">
                    <a:pos x="11" y="25"/>
                  </a:cxn>
                  <a:cxn ang="0">
                    <a:pos x="10" y="26"/>
                  </a:cxn>
                  <a:cxn ang="0">
                    <a:pos x="10" y="1"/>
                  </a:cxn>
                  <a:cxn ang="0">
                    <a:pos x="11" y="2"/>
                  </a:cxn>
                  <a:cxn ang="0">
                    <a:pos x="1" y="2"/>
                  </a:cxn>
                  <a:cxn ang="0">
                    <a:pos x="2" y="1"/>
                  </a:cxn>
                  <a:cxn ang="0">
                    <a:pos x="2" y="26"/>
                  </a:cxn>
                </a:cxnLst>
                <a:rect l="0" t="0" r="r" b="b"/>
                <a:pathLst>
                  <a:path w="12" h="27">
                    <a:moveTo>
                      <a:pt x="0" y="0"/>
                    </a:moveTo>
                    <a:lnTo>
                      <a:pt x="12" y="0"/>
                    </a:lnTo>
                    <a:lnTo>
                      <a:pt x="12" y="27"/>
                    </a:lnTo>
                    <a:lnTo>
                      <a:pt x="0" y="27"/>
                    </a:lnTo>
                    <a:lnTo>
                      <a:pt x="0" y="0"/>
                    </a:lnTo>
                    <a:close/>
                    <a:moveTo>
                      <a:pt x="2" y="26"/>
                    </a:moveTo>
                    <a:lnTo>
                      <a:pt x="1" y="25"/>
                    </a:lnTo>
                    <a:lnTo>
                      <a:pt x="11" y="25"/>
                    </a:lnTo>
                    <a:lnTo>
                      <a:pt x="10" y="26"/>
                    </a:lnTo>
                    <a:lnTo>
                      <a:pt x="10" y="1"/>
                    </a:lnTo>
                    <a:lnTo>
                      <a:pt x="11" y="2"/>
                    </a:lnTo>
                    <a:lnTo>
                      <a:pt x="1" y="2"/>
                    </a:lnTo>
                    <a:lnTo>
                      <a:pt x="2" y="1"/>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292" name="Rectangle 20"/>
              <p:cNvSpPr>
                <a:spLocks noChangeArrowheads="1"/>
              </p:cNvSpPr>
              <p:nvPr/>
            </p:nvSpPr>
            <p:spPr bwMode="auto">
              <a:xfrm>
                <a:off x="2426" y="3533"/>
                <a:ext cx="10"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293" name="Freeform 21"/>
              <p:cNvSpPr>
                <a:spLocks noEditPoints="1"/>
              </p:cNvSpPr>
              <p:nvPr/>
            </p:nvSpPr>
            <p:spPr bwMode="auto">
              <a:xfrm>
                <a:off x="2425" y="3532"/>
                <a:ext cx="12" cy="27"/>
              </a:xfrm>
              <a:custGeom>
                <a:avLst/>
                <a:gdLst/>
                <a:ahLst/>
                <a:cxnLst>
                  <a:cxn ang="0">
                    <a:pos x="0" y="0"/>
                  </a:cxn>
                  <a:cxn ang="0">
                    <a:pos x="12" y="0"/>
                  </a:cxn>
                  <a:cxn ang="0">
                    <a:pos x="12" y="27"/>
                  </a:cxn>
                  <a:cxn ang="0">
                    <a:pos x="0" y="27"/>
                  </a:cxn>
                  <a:cxn ang="0">
                    <a:pos x="0" y="0"/>
                  </a:cxn>
                  <a:cxn ang="0">
                    <a:pos x="2" y="26"/>
                  </a:cxn>
                  <a:cxn ang="0">
                    <a:pos x="1" y="25"/>
                  </a:cxn>
                  <a:cxn ang="0">
                    <a:pos x="11" y="25"/>
                  </a:cxn>
                  <a:cxn ang="0">
                    <a:pos x="10" y="26"/>
                  </a:cxn>
                  <a:cxn ang="0">
                    <a:pos x="10" y="1"/>
                  </a:cxn>
                  <a:cxn ang="0">
                    <a:pos x="11" y="2"/>
                  </a:cxn>
                  <a:cxn ang="0">
                    <a:pos x="1" y="2"/>
                  </a:cxn>
                  <a:cxn ang="0">
                    <a:pos x="2" y="1"/>
                  </a:cxn>
                  <a:cxn ang="0">
                    <a:pos x="2" y="26"/>
                  </a:cxn>
                </a:cxnLst>
                <a:rect l="0" t="0" r="r" b="b"/>
                <a:pathLst>
                  <a:path w="12" h="27">
                    <a:moveTo>
                      <a:pt x="0" y="0"/>
                    </a:moveTo>
                    <a:lnTo>
                      <a:pt x="12" y="0"/>
                    </a:lnTo>
                    <a:lnTo>
                      <a:pt x="12" y="27"/>
                    </a:lnTo>
                    <a:lnTo>
                      <a:pt x="0" y="27"/>
                    </a:lnTo>
                    <a:lnTo>
                      <a:pt x="0" y="0"/>
                    </a:lnTo>
                    <a:close/>
                    <a:moveTo>
                      <a:pt x="2" y="26"/>
                    </a:moveTo>
                    <a:lnTo>
                      <a:pt x="1" y="25"/>
                    </a:lnTo>
                    <a:lnTo>
                      <a:pt x="11" y="25"/>
                    </a:lnTo>
                    <a:lnTo>
                      <a:pt x="10" y="26"/>
                    </a:lnTo>
                    <a:lnTo>
                      <a:pt x="10" y="1"/>
                    </a:lnTo>
                    <a:lnTo>
                      <a:pt x="11" y="2"/>
                    </a:lnTo>
                    <a:lnTo>
                      <a:pt x="1" y="2"/>
                    </a:lnTo>
                    <a:lnTo>
                      <a:pt x="2" y="1"/>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294" name="Rectangle 22"/>
              <p:cNvSpPr>
                <a:spLocks noChangeArrowheads="1"/>
              </p:cNvSpPr>
              <p:nvPr/>
            </p:nvSpPr>
            <p:spPr bwMode="auto">
              <a:xfrm>
                <a:off x="2446" y="3533"/>
                <a:ext cx="10"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295" name="Freeform 23"/>
              <p:cNvSpPr>
                <a:spLocks noEditPoints="1"/>
              </p:cNvSpPr>
              <p:nvPr/>
            </p:nvSpPr>
            <p:spPr bwMode="auto">
              <a:xfrm>
                <a:off x="2445" y="3532"/>
                <a:ext cx="12" cy="27"/>
              </a:xfrm>
              <a:custGeom>
                <a:avLst/>
                <a:gdLst/>
                <a:ahLst/>
                <a:cxnLst>
                  <a:cxn ang="0">
                    <a:pos x="0" y="0"/>
                  </a:cxn>
                  <a:cxn ang="0">
                    <a:pos x="12" y="0"/>
                  </a:cxn>
                  <a:cxn ang="0">
                    <a:pos x="12" y="27"/>
                  </a:cxn>
                  <a:cxn ang="0">
                    <a:pos x="0" y="27"/>
                  </a:cxn>
                  <a:cxn ang="0">
                    <a:pos x="0" y="0"/>
                  </a:cxn>
                  <a:cxn ang="0">
                    <a:pos x="2" y="26"/>
                  </a:cxn>
                  <a:cxn ang="0">
                    <a:pos x="1" y="25"/>
                  </a:cxn>
                  <a:cxn ang="0">
                    <a:pos x="11" y="25"/>
                  </a:cxn>
                  <a:cxn ang="0">
                    <a:pos x="10" y="26"/>
                  </a:cxn>
                  <a:cxn ang="0">
                    <a:pos x="10" y="1"/>
                  </a:cxn>
                  <a:cxn ang="0">
                    <a:pos x="11" y="2"/>
                  </a:cxn>
                  <a:cxn ang="0">
                    <a:pos x="1" y="2"/>
                  </a:cxn>
                  <a:cxn ang="0">
                    <a:pos x="2" y="1"/>
                  </a:cxn>
                  <a:cxn ang="0">
                    <a:pos x="2" y="26"/>
                  </a:cxn>
                </a:cxnLst>
                <a:rect l="0" t="0" r="r" b="b"/>
                <a:pathLst>
                  <a:path w="12" h="27">
                    <a:moveTo>
                      <a:pt x="0" y="0"/>
                    </a:moveTo>
                    <a:lnTo>
                      <a:pt x="12" y="0"/>
                    </a:lnTo>
                    <a:lnTo>
                      <a:pt x="12" y="27"/>
                    </a:lnTo>
                    <a:lnTo>
                      <a:pt x="0" y="27"/>
                    </a:lnTo>
                    <a:lnTo>
                      <a:pt x="0" y="0"/>
                    </a:lnTo>
                    <a:close/>
                    <a:moveTo>
                      <a:pt x="2" y="26"/>
                    </a:moveTo>
                    <a:lnTo>
                      <a:pt x="1" y="25"/>
                    </a:lnTo>
                    <a:lnTo>
                      <a:pt x="11" y="25"/>
                    </a:lnTo>
                    <a:lnTo>
                      <a:pt x="10" y="26"/>
                    </a:lnTo>
                    <a:lnTo>
                      <a:pt x="10" y="1"/>
                    </a:lnTo>
                    <a:lnTo>
                      <a:pt x="11" y="2"/>
                    </a:lnTo>
                    <a:lnTo>
                      <a:pt x="1" y="2"/>
                    </a:lnTo>
                    <a:lnTo>
                      <a:pt x="2" y="1"/>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296" name="Rectangle 24"/>
              <p:cNvSpPr>
                <a:spLocks noChangeArrowheads="1"/>
              </p:cNvSpPr>
              <p:nvPr/>
            </p:nvSpPr>
            <p:spPr bwMode="auto">
              <a:xfrm>
                <a:off x="2466" y="3533"/>
                <a:ext cx="10"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297" name="Freeform 25"/>
              <p:cNvSpPr>
                <a:spLocks noEditPoints="1"/>
              </p:cNvSpPr>
              <p:nvPr/>
            </p:nvSpPr>
            <p:spPr bwMode="auto">
              <a:xfrm>
                <a:off x="2465" y="3532"/>
                <a:ext cx="12" cy="27"/>
              </a:xfrm>
              <a:custGeom>
                <a:avLst/>
                <a:gdLst/>
                <a:ahLst/>
                <a:cxnLst>
                  <a:cxn ang="0">
                    <a:pos x="0" y="0"/>
                  </a:cxn>
                  <a:cxn ang="0">
                    <a:pos x="12" y="0"/>
                  </a:cxn>
                  <a:cxn ang="0">
                    <a:pos x="12" y="27"/>
                  </a:cxn>
                  <a:cxn ang="0">
                    <a:pos x="0" y="27"/>
                  </a:cxn>
                  <a:cxn ang="0">
                    <a:pos x="0" y="0"/>
                  </a:cxn>
                  <a:cxn ang="0">
                    <a:pos x="2" y="26"/>
                  </a:cxn>
                  <a:cxn ang="0">
                    <a:pos x="1" y="25"/>
                  </a:cxn>
                  <a:cxn ang="0">
                    <a:pos x="11" y="25"/>
                  </a:cxn>
                  <a:cxn ang="0">
                    <a:pos x="10" y="26"/>
                  </a:cxn>
                  <a:cxn ang="0">
                    <a:pos x="10" y="1"/>
                  </a:cxn>
                  <a:cxn ang="0">
                    <a:pos x="11" y="2"/>
                  </a:cxn>
                  <a:cxn ang="0">
                    <a:pos x="1" y="2"/>
                  </a:cxn>
                  <a:cxn ang="0">
                    <a:pos x="2" y="1"/>
                  </a:cxn>
                  <a:cxn ang="0">
                    <a:pos x="2" y="26"/>
                  </a:cxn>
                </a:cxnLst>
                <a:rect l="0" t="0" r="r" b="b"/>
                <a:pathLst>
                  <a:path w="12" h="27">
                    <a:moveTo>
                      <a:pt x="0" y="0"/>
                    </a:moveTo>
                    <a:lnTo>
                      <a:pt x="12" y="0"/>
                    </a:lnTo>
                    <a:lnTo>
                      <a:pt x="12" y="27"/>
                    </a:lnTo>
                    <a:lnTo>
                      <a:pt x="0" y="27"/>
                    </a:lnTo>
                    <a:lnTo>
                      <a:pt x="0" y="0"/>
                    </a:lnTo>
                    <a:close/>
                    <a:moveTo>
                      <a:pt x="2" y="26"/>
                    </a:moveTo>
                    <a:lnTo>
                      <a:pt x="1" y="25"/>
                    </a:lnTo>
                    <a:lnTo>
                      <a:pt x="11" y="25"/>
                    </a:lnTo>
                    <a:lnTo>
                      <a:pt x="10" y="26"/>
                    </a:lnTo>
                    <a:lnTo>
                      <a:pt x="10" y="1"/>
                    </a:lnTo>
                    <a:lnTo>
                      <a:pt x="11" y="2"/>
                    </a:lnTo>
                    <a:lnTo>
                      <a:pt x="1" y="2"/>
                    </a:lnTo>
                    <a:lnTo>
                      <a:pt x="2" y="1"/>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298" name="Rectangle 26"/>
              <p:cNvSpPr>
                <a:spLocks noChangeArrowheads="1"/>
              </p:cNvSpPr>
              <p:nvPr/>
            </p:nvSpPr>
            <p:spPr bwMode="auto">
              <a:xfrm>
                <a:off x="2484" y="3533"/>
                <a:ext cx="10"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299" name="Freeform 27"/>
              <p:cNvSpPr>
                <a:spLocks noEditPoints="1"/>
              </p:cNvSpPr>
              <p:nvPr/>
            </p:nvSpPr>
            <p:spPr bwMode="auto">
              <a:xfrm>
                <a:off x="2483" y="3532"/>
                <a:ext cx="12" cy="27"/>
              </a:xfrm>
              <a:custGeom>
                <a:avLst/>
                <a:gdLst/>
                <a:ahLst/>
                <a:cxnLst>
                  <a:cxn ang="0">
                    <a:pos x="0" y="0"/>
                  </a:cxn>
                  <a:cxn ang="0">
                    <a:pos x="12" y="0"/>
                  </a:cxn>
                  <a:cxn ang="0">
                    <a:pos x="12" y="27"/>
                  </a:cxn>
                  <a:cxn ang="0">
                    <a:pos x="0" y="27"/>
                  </a:cxn>
                  <a:cxn ang="0">
                    <a:pos x="0" y="0"/>
                  </a:cxn>
                  <a:cxn ang="0">
                    <a:pos x="2" y="26"/>
                  </a:cxn>
                  <a:cxn ang="0">
                    <a:pos x="1" y="25"/>
                  </a:cxn>
                  <a:cxn ang="0">
                    <a:pos x="11" y="25"/>
                  </a:cxn>
                  <a:cxn ang="0">
                    <a:pos x="10" y="26"/>
                  </a:cxn>
                  <a:cxn ang="0">
                    <a:pos x="10" y="1"/>
                  </a:cxn>
                  <a:cxn ang="0">
                    <a:pos x="11" y="2"/>
                  </a:cxn>
                  <a:cxn ang="0">
                    <a:pos x="1" y="2"/>
                  </a:cxn>
                  <a:cxn ang="0">
                    <a:pos x="2" y="1"/>
                  </a:cxn>
                  <a:cxn ang="0">
                    <a:pos x="2" y="26"/>
                  </a:cxn>
                </a:cxnLst>
                <a:rect l="0" t="0" r="r" b="b"/>
                <a:pathLst>
                  <a:path w="12" h="27">
                    <a:moveTo>
                      <a:pt x="0" y="0"/>
                    </a:moveTo>
                    <a:lnTo>
                      <a:pt x="12" y="0"/>
                    </a:lnTo>
                    <a:lnTo>
                      <a:pt x="12" y="27"/>
                    </a:lnTo>
                    <a:lnTo>
                      <a:pt x="0" y="27"/>
                    </a:lnTo>
                    <a:lnTo>
                      <a:pt x="0" y="0"/>
                    </a:lnTo>
                    <a:close/>
                    <a:moveTo>
                      <a:pt x="2" y="26"/>
                    </a:moveTo>
                    <a:lnTo>
                      <a:pt x="1" y="25"/>
                    </a:lnTo>
                    <a:lnTo>
                      <a:pt x="11" y="25"/>
                    </a:lnTo>
                    <a:lnTo>
                      <a:pt x="10" y="26"/>
                    </a:lnTo>
                    <a:lnTo>
                      <a:pt x="10" y="1"/>
                    </a:lnTo>
                    <a:lnTo>
                      <a:pt x="11" y="2"/>
                    </a:lnTo>
                    <a:lnTo>
                      <a:pt x="1" y="2"/>
                    </a:lnTo>
                    <a:lnTo>
                      <a:pt x="2" y="1"/>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00" name="Rectangle 28"/>
              <p:cNvSpPr>
                <a:spLocks noChangeArrowheads="1"/>
              </p:cNvSpPr>
              <p:nvPr/>
            </p:nvSpPr>
            <p:spPr bwMode="auto">
              <a:xfrm>
                <a:off x="2504" y="3533"/>
                <a:ext cx="10"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01" name="Freeform 29"/>
              <p:cNvSpPr>
                <a:spLocks noEditPoints="1"/>
              </p:cNvSpPr>
              <p:nvPr/>
            </p:nvSpPr>
            <p:spPr bwMode="auto">
              <a:xfrm>
                <a:off x="2503" y="3532"/>
                <a:ext cx="12" cy="27"/>
              </a:xfrm>
              <a:custGeom>
                <a:avLst/>
                <a:gdLst/>
                <a:ahLst/>
                <a:cxnLst>
                  <a:cxn ang="0">
                    <a:pos x="0" y="0"/>
                  </a:cxn>
                  <a:cxn ang="0">
                    <a:pos x="12" y="0"/>
                  </a:cxn>
                  <a:cxn ang="0">
                    <a:pos x="12" y="27"/>
                  </a:cxn>
                  <a:cxn ang="0">
                    <a:pos x="0" y="27"/>
                  </a:cxn>
                  <a:cxn ang="0">
                    <a:pos x="0" y="0"/>
                  </a:cxn>
                  <a:cxn ang="0">
                    <a:pos x="2" y="26"/>
                  </a:cxn>
                  <a:cxn ang="0">
                    <a:pos x="1" y="25"/>
                  </a:cxn>
                  <a:cxn ang="0">
                    <a:pos x="11" y="25"/>
                  </a:cxn>
                  <a:cxn ang="0">
                    <a:pos x="10" y="26"/>
                  </a:cxn>
                  <a:cxn ang="0">
                    <a:pos x="10" y="1"/>
                  </a:cxn>
                  <a:cxn ang="0">
                    <a:pos x="11" y="2"/>
                  </a:cxn>
                  <a:cxn ang="0">
                    <a:pos x="1" y="2"/>
                  </a:cxn>
                  <a:cxn ang="0">
                    <a:pos x="2" y="1"/>
                  </a:cxn>
                  <a:cxn ang="0">
                    <a:pos x="2" y="26"/>
                  </a:cxn>
                </a:cxnLst>
                <a:rect l="0" t="0" r="r" b="b"/>
                <a:pathLst>
                  <a:path w="12" h="27">
                    <a:moveTo>
                      <a:pt x="0" y="0"/>
                    </a:moveTo>
                    <a:lnTo>
                      <a:pt x="12" y="0"/>
                    </a:lnTo>
                    <a:lnTo>
                      <a:pt x="12" y="27"/>
                    </a:lnTo>
                    <a:lnTo>
                      <a:pt x="0" y="27"/>
                    </a:lnTo>
                    <a:lnTo>
                      <a:pt x="0" y="0"/>
                    </a:lnTo>
                    <a:close/>
                    <a:moveTo>
                      <a:pt x="2" y="26"/>
                    </a:moveTo>
                    <a:lnTo>
                      <a:pt x="1" y="25"/>
                    </a:lnTo>
                    <a:lnTo>
                      <a:pt x="11" y="25"/>
                    </a:lnTo>
                    <a:lnTo>
                      <a:pt x="10" y="26"/>
                    </a:lnTo>
                    <a:lnTo>
                      <a:pt x="10" y="1"/>
                    </a:lnTo>
                    <a:lnTo>
                      <a:pt x="11" y="2"/>
                    </a:lnTo>
                    <a:lnTo>
                      <a:pt x="1" y="2"/>
                    </a:lnTo>
                    <a:lnTo>
                      <a:pt x="2" y="1"/>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02" name="Rectangle 30"/>
              <p:cNvSpPr>
                <a:spLocks noChangeArrowheads="1"/>
              </p:cNvSpPr>
              <p:nvPr/>
            </p:nvSpPr>
            <p:spPr bwMode="auto">
              <a:xfrm>
                <a:off x="2523" y="3533"/>
                <a:ext cx="8"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03" name="Freeform 31"/>
              <p:cNvSpPr>
                <a:spLocks noEditPoints="1"/>
              </p:cNvSpPr>
              <p:nvPr/>
            </p:nvSpPr>
            <p:spPr bwMode="auto">
              <a:xfrm>
                <a:off x="2522" y="3532"/>
                <a:ext cx="10" cy="27"/>
              </a:xfrm>
              <a:custGeom>
                <a:avLst/>
                <a:gdLst/>
                <a:ahLst/>
                <a:cxnLst>
                  <a:cxn ang="0">
                    <a:pos x="0" y="0"/>
                  </a:cxn>
                  <a:cxn ang="0">
                    <a:pos x="10" y="0"/>
                  </a:cxn>
                  <a:cxn ang="0">
                    <a:pos x="10" y="27"/>
                  </a:cxn>
                  <a:cxn ang="0">
                    <a:pos x="0" y="27"/>
                  </a:cxn>
                  <a:cxn ang="0">
                    <a:pos x="0" y="0"/>
                  </a:cxn>
                  <a:cxn ang="0">
                    <a:pos x="2" y="26"/>
                  </a:cxn>
                  <a:cxn ang="0">
                    <a:pos x="1" y="25"/>
                  </a:cxn>
                  <a:cxn ang="0">
                    <a:pos x="9" y="25"/>
                  </a:cxn>
                  <a:cxn ang="0">
                    <a:pos x="8" y="26"/>
                  </a:cxn>
                  <a:cxn ang="0">
                    <a:pos x="8" y="1"/>
                  </a:cxn>
                  <a:cxn ang="0">
                    <a:pos x="9" y="2"/>
                  </a:cxn>
                  <a:cxn ang="0">
                    <a:pos x="1" y="2"/>
                  </a:cxn>
                  <a:cxn ang="0">
                    <a:pos x="2" y="1"/>
                  </a:cxn>
                  <a:cxn ang="0">
                    <a:pos x="2" y="26"/>
                  </a:cxn>
                </a:cxnLst>
                <a:rect l="0" t="0" r="r" b="b"/>
                <a:pathLst>
                  <a:path w="10" h="27">
                    <a:moveTo>
                      <a:pt x="0" y="0"/>
                    </a:moveTo>
                    <a:lnTo>
                      <a:pt x="10" y="0"/>
                    </a:lnTo>
                    <a:lnTo>
                      <a:pt x="10" y="27"/>
                    </a:lnTo>
                    <a:lnTo>
                      <a:pt x="0" y="27"/>
                    </a:lnTo>
                    <a:lnTo>
                      <a:pt x="0" y="0"/>
                    </a:lnTo>
                    <a:close/>
                    <a:moveTo>
                      <a:pt x="2" y="26"/>
                    </a:moveTo>
                    <a:lnTo>
                      <a:pt x="1" y="25"/>
                    </a:lnTo>
                    <a:lnTo>
                      <a:pt x="9" y="25"/>
                    </a:lnTo>
                    <a:lnTo>
                      <a:pt x="8" y="26"/>
                    </a:lnTo>
                    <a:lnTo>
                      <a:pt x="8" y="1"/>
                    </a:lnTo>
                    <a:lnTo>
                      <a:pt x="9" y="2"/>
                    </a:lnTo>
                    <a:lnTo>
                      <a:pt x="1" y="2"/>
                    </a:lnTo>
                    <a:lnTo>
                      <a:pt x="2" y="1"/>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04" name="Rectangle 32"/>
              <p:cNvSpPr>
                <a:spLocks noChangeArrowheads="1"/>
              </p:cNvSpPr>
              <p:nvPr/>
            </p:nvSpPr>
            <p:spPr bwMode="auto">
              <a:xfrm>
                <a:off x="2541" y="3533"/>
                <a:ext cx="10"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05" name="Freeform 33"/>
              <p:cNvSpPr>
                <a:spLocks noEditPoints="1"/>
              </p:cNvSpPr>
              <p:nvPr/>
            </p:nvSpPr>
            <p:spPr bwMode="auto">
              <a:xfrm>
                <a:off x="2540" y="3532"/>
                <a:ext cx="12" cy="27"/>
              </a:xfrm>
              <a:custGeom>
                <a:avLst/>
                <a:gdLst/>
                <a:ahLst/>
                <a:cxnLst>
                  <a:cxn ang="0">
                    <a:pos x="0" y="0"/>
                  </a:cxn>
                  <a:cxn ang="0">
                    <a:pos x="12" y="0"/>
                  </a:cxn>
                  <a:cxn ang="0">
                    <a:pos x="12" y="27"/>
                  </a:cxn>
                  <a:cxn ang="0">
                    <a:pos x="0" y="27"/>
                  </a:cxn>
                  <a:cxn ang="0">
                    <a:pos x="0" y="0"/>
                  </a:cxn>
                  <a:cxn ang="0">
                    <a:pos x="2" y="26"/>
                  </a:cxn>
                  <a:cxn ang="0">
                    <a:pos x="1" y="25"/>
                  </a:cxn>
                  <a:cxn ang="0">
                    <a:pos x="11" y="25"/>
                  </a:cxn>
                  <a:cxn ang="0">
                    <a:pos x="10" y="26"/>
                  </a:cxn>
                  <a:cxn ang="0">
                    <a:pos x="10" y="1"/>
                  </a:cxn>
                  <a:cxn ang="0">
                    <a:pos x="11" y="2"/>
                  </a:cxn>
                  <a:cxn ang="0">
                    <a:pos x="1" y="2"/>
                  </a:cxn>
                  <a:cxn ang="0">
                    <a:pos x="2" y="1"/>
                  </a:cxn>
                  <a:cxn ang="0">
                    <a:pos x="2" y="26"/>
                  </a:cxn>
                </a:cxnLst>
                <a:rect l="0" t="0" r="r" b="b"/>
                <a:pathLst>
                  <a:path w="12" h="27">
                    <a:moveTo>
                      <a:pt x="0" y="0"/>
                    </a:moveTo>
                    <a:lnTo>
                      <a:pt x="12" y="0"/>
                    </a:lnTo>
                    <a:lnTo>
                      <a:pt x="12" y="27"/>
                    </a:lnTo>
                    <a:lnTo>
                      <a:pt x="0" y="27"/>
                    </a:lnTo>
                    <a:lnTo>
                      <a:pt x="0" y="0"/>
                    </a:lnTo>
                    <a:close/>
                    <a:moveTo>
                      <a:pt x="2" y="26"/>
                    </a:moveTo>
                    <a:lnTo>
                      <a:pt x="1" y="25"/>
                    </a:lnTo>
                    <a:lnTo>
                      <a:pt x="11" y="25"/>
                    </a:lnTo>
                    <a:lnTo>
                      <a:pt x="10" y="26"/>
                    </a:lnTo>
                    <a:lnTo>
                      <a:pt x="10" y="1"/>
                    </a:lnTo>
                    <a:lnTo>
                      <a:pt x="11" y="2"/>
                    </a:lnTo>
                    <a:lnTo>
                      <a:pt x="1" y="2"/>
                    </a:lnTo>
                    <a:lnTo>
                      <a:pt x="2" y="1"/>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06" name="Rectangle 34"/>
              <p:cNvSpPr>
                <a:spLocks noChangeArrowheads="1"/>
              </p:cNvSpPr>
              <p:nvPr/>
            </p:nvSpPr>
            <p:spPr bwMode="auto">
              <a:xfrm>
                <a:off x="2561" y="3533"/>
                <a:ext cx="10"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07" name="Freeform 35"/>
              <p:cNvSpPr>
                <a:spLocks noEditPoints="1"/>
              </p:cNvSpPr>
              <p:nvPr/>
            </p:nvSpPr>
            <p:spPr bwMode="auto">
              <a:xfrm>
                <a:off x="2560" y="3532"/>
                <a:ext cx="12" cy="27"/>
              </a:xfrm>
              <a:custGeom>
                <a:avLst/>
                <a:gdLst/>
                <a:ahLst/>
                <a:cxnLst>
                  <a:cxn ang="0">
                    <a:pos x="0" y="0"/>
                  </a:cxn>
                  <a:cxn ang="0">
                    <a:pos x="12" y="0"/>
                  </a:cxn>
                  <a:cxn ang="0">
                    <a:pos x="12" y="27"/>
                  </a:cxn>
                  <a:cxn ang="0">
                    <a:pos x="0" y="27"/>
                  </a:cxn>
                  <a:cxn ang="0">
                    <a:pos x="0" y="0"/>
                  </a:cxn>
                  <a:cxn ang="0">
                    <a:pos x="2" y="26"/>
                  </a:cxn>
                  <a:cxn ang="0">
                    <a:pos x="1" y="25"/>
                  </a:cxn>
                  <a:cxn ang="0">
                    <a:pos x="11" y="25"/>
                  </a:cxn>
                  <a:cxn ang="0">
                    <a:pos x="10" y="26"/>
                  </a:cxn>
                  <a:cxn ang="0">
                    <a:pos x="10" y="1"/>
                  </a:cxn>
                  <a:cxn ang="0">
                    <a:pos x="11" y="2"/>
                  </a:cxn>
                  <a:cxn ang="0">
                    <a:pos x="1" y="2"/>
                  </a:cxn>
                  <a:cxn ang="0">
                    <a:pos x="2" y="1"/>
                  </a:cxn>
                  <a:cxn ang="0">
                    <a:pos x="2" y="26"/>
                  </a:cxn>
                </a:cxnLst>
                <a:rect l="0" t="0" r="r" b="b"/>
                <a:pathLst>
                  <a:path w="12" h="27">
                    <a:moveTo>
                      <a:pt x="0" y="0"/>
                    </a:moveTo>
                    <a:lnTo>
                      <a:pt x="12" y="0"/>
                    </a:lnTo>
                    <a:lnTo>
                      <a:pt x="12" y="27"/>
                    </a:lnTo>
                    <a:lnTo>
                      <a:pt x="0" y="27"/>
                    </a:lnTo>
                    <a:lnTo>
                      <a:pt x="0" y="0"/>
                    </a:lnTo>
                    <a:close/>
                    <a:moveTo>
                      <a:pt x="2" y="26"/>
                    </a:moveTo>
                    <a:lnTo>
                      <a:pt x="1" y="25"/>
                    </a:lnTo>
                    <a:lnTo>
                      <a:pt x="11" y="25"/>
                    </a:lnTo>
                    <a:lnTo>
                      <a:pt x="10" y="26"/>
                    </a:lnTo>
                    <a:lnTo>
                      <a:pt x="10" y="1"/>
                    </a:lnTo>
                    <a:lnTo>
                      <a:pt x="11" y="2"/>
                    </a:lnTo>
                    <a:lnTo>
                      <a:pt x="1" y="2"/>
                    </a:lnTo>
                    <a:lnTo>
                      <a:pt x="2" y="1"/>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08" name="Rectangle 36"/>
              <p:cNvSpPr>
                <a:spLocks noChangeArrowheads="1"/>
              </p:cNvSpPr>
              <p:nvPr/>
            </p:nvSpPr>
            <p:spPr bwMode="auto">
              <a:xfrm>
                <a:off x="2581" y="3533"/>
                <a:ext cx="8"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09" name="Freeform 37"/>
              <p:cNvSpPr>
                <a:spLocks noEditPoints="1"/>
              </p:cNvSpPr>
              <p:nvPr/>
            </p:nvSpPr>
            <p:spPr bwMode="auto">
              <a:xfrm>
                <a:off x="2580" y="3532"/>
                <a:ext cx="10" cy="27"/>
              </a:xfrm>
              <a:custGeom>
                <a:avLst/>
                <a:gdLst/>
                <a:ahLst/>
                <a:cxnLst>
                  <a:cxn ang="0">
                    <a:pos x="0" y="0"/>
                  </a:cxn>
                  <a:cxn ang="0">
                    <a:pos x="10" y="0"/>
                  </a:cxn>
                  <a:cxn ang="0">
                    <a:pos x="10" y="27"/>
                  </a:cxn>
                  <a:cxn ang="0">
                    <a:pos x="0" y="27"/>
                  </a:cxn>
                  <a:cxn ang="0">
                    <a:pos x="0" y="0"/>
                  </a:cxn>
                  <a:cxn ang="0">
                    <a:pos x="2" y="26"/>
                  </a:cxn>
                  <a:cxn ang="0">
                    <a:pos x="1" y="25"/>
                  </a:cxn>
                  <a:cxn ang="0">
                    <a:pos x="9" y="25"/>
                  </a:cxn>
                  <a:cxn ang="0">
                    <a:pos x="8" y="26"/>
                  </a:cxn>
                  <a:cxn ang="0">
                    <a:pos x="8" y="1"/>
                  </a:cxn>
                  <a:cxn ang="0">
                    <a:pos x="9" y="2"/>
                  </a:cxn>
                  <a:cxn ang="0">
                    <a:pos x="1" y="2"/>
                  </a:cxn>
                  <a:cxn ang="0">
                    <a:pos x="2" y="1"/>
                  </a:cxn>
                  <a:cxn ang="0">
                    <a:pos x="2" y="26"/>
                  </a:cxn>
                </a:cxnLst>
                <a:rect l="0" t="0" r="r" b="b"/>
                <a:pathLst>
                  <a:path w="10" h="27">
                    <a:moveTo>
                      <a:pt x="0" y="0"/>
                    </a:moveTo>
                    <a:lnTo>
                      <a:pt x="10" y="0"/>
                    </a:lnTo>
                    <a:lnTo>
                      <a:pt x="10" y="27"/>
                    </a:lnTo>
                    <a:lnTo>
                      <a:pt x="0" y="27"/>
                    </a:lnTo>
                    <a:lnTo>
                      <a:pt x="0" y="0"/>
                    </a:lnTo>
                    <a:close/>
                    <a:moveTo>
                      <a:pt x="2" y="26"/>
                    </a:moveTo>
                    <a:lnTo>
                      <a:pt x="1" y="25"/>
                    </a:lnTo>
                    <a:lnTo>
                      <a:pt x="9" y="25"/>
                    </a:lnTo>
                    <a:lnTo>
                      <a:pt x="8" y="26"/>
                    </a:lnTo>
                    <a:lnTo>
                      <a:pt x="8" y="1"/>
                    </a:lnTo>
                    <a:lnTo>
                      <a:pt x="9" y="2"/>
                    </a:lnTo>
                    <a:lnTo>
                      <a:pt x="1" y="2"/>
                    </a:lnTo>
                    <a:lnTo>
                      <a:pt x="2" y="1"/>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10" name="Rectangle 38"/>
              <p:cNvSpPr>
                <a:spLocks noChangeArrowheads="1"/>
              </p:cNvSpPr>
              <p:nvPr/>
            </p:nvSpPr>
            <p:spPr bwMode="auto">
              <a:xfrm>
                <a:off x="2599" y="3533"/>
                <a:ext cx="10"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11" name="Freeform 39"/>
              <p:cNvSpPr>
                <a:spLocks noEditPoints="1"/>
              </p:cNvSpPr>
              <p:nvPr/>
            </p:nvSpPr>
            <p:spPr bwMode="auto">
              <a:xfrm>
                <a:off x="2598" y="3532"/>
                <a:ext cx="12" cy="27"/>
              </a:xfrm>
              <a:custGeom>
                <a:avLst/>
                <a:gdLst/>
                <a:ahLst/>
                <a:cxnLst>
                  <a:cxn ang="0">
                    <a:pos x="0" y="0"/>
                  </a:cxn>
                  <a:cxn ang="0">
                    <a:pos x="12" y="0"/>
                  </a:cxn>
                  <a:cxn ang="0">
                    <a:pos x="12" y="27"/>
                  </a:cxn>
                  <a:cxn ang="0">
                    <a:pos x="0" y="27"/>
                  </a:cxn>
                  <a:cxn ang="0">
                    <a:pos x="0" y="0"/>
                  </a:cxn>
                  <a:cxn ang="0">
                    <a:pos x="2" y="26"/>
                  </a:cxn>
                  <a:cxn ang="0">
                    <a:pos x="1" y="25"/>
                  </a:cxn>
                  <a:cxn ang="0">
                    <a:pos x="11" y="25"/>
                  </a:cxn>
                  <a:cxn ang="0">
                    <a:pos x="10" y="26"/>
                  </a:cxn>
                  <a:cxn ang="0">
                    <a:pos x="10" y="1"/>
                  </a:cxn>
                  <a:cxn ang="0">
                    <a:pos x="11" y="2"/>
                  </a:cxn>
                  <a:cxn ang="0">
                    <a:pos x="1" y="2"/>
                  </a:cxn>
                  <a:cxn ang="0">
                    <a:pos x="2" y="1"/>
                  </a:cxn>
                  <a:cxn ang="0">
                    <a:pos x="2" y="26"/>
                  </a:cxn>
                </a:cxnLst>
                <a:rect l="0" t="0" r="r" b="b"/>
                <a:pathLst>
                  <a:path w="12" h="27">
                    <a:moveTo>
                      <a:pt x="0" y="0"/>
                    </a:moveTo>
                    <a:lnTo>
                      <a:pt x="12" y="0"/>
                    </a:lnTo>
                    <a:lnTo>
                      <a:pt x="12" y="27"/>
                    </a:lnTo>
                    <a:lnTo>
                      <a:pt x="0" y="27"/>
                    </a:lnTo>
                    <a:lnTo>
                      <a:pt x="0" y="0"/>
                    </a:lnTo>
                    <a:close/>
                    <a:moveTo>
                      <a:pt x="2" y="26"/>
                    </a:moveTo>
                    <a:lnTo>
                      <a:pt x="1" y="25"/>
                    </a:lnTo>
                    <a:lnTo>
                      <a:pt x="11" y="25"/>
                    </a:lnTo>
                    <a:lnTo>
                      <a:pt x="10" y="26"/>
                    </a:lnTo>
                    <a:lnTo>
                      <a:pt x="10" y="1"/>
                    </a:lnTo>
                    <a:lnTo>
                      <a:pt x="11" y="2"/>
                    </a:lnTo>
                    <a:lnTo>
                      <a:pt x="1" y="2"/>
                    </a:lnTo>
                    <a:lnTo>
                      <a:pt x="2" y="1"/>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12" name="Rectangle 40"/>
              <p:cNvSpPr>
                <a:spLocks noChangeArrowheads="1"/>
              </p:cNvSpPr>
              <p:nvPr/>
            </p:nvSpPr>
            <p:spPr bwMode="auto">
              <a:xfrm>
                <a:off x="2329" y="3593"/>
                <a:ext cx="365" cy="84"/>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13" name="Rectangle 41"/>
              <p:cNvSpPr>
                <a:spLocks noChangeArrowheads="1"/>
              </p:cNvSpPr>
              <p:nvPr/>
            </p:nvSpPr>
            <p:spPr bwMode="auto">
              <a:xfrm>
                <a:off x="2329" y="3532"/>
                <a:ext cx="68"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14" name="Rectangle 42"/>
              <p:cNvSpPr>
                <a:spLocks noChangeArrowheads="1"/>
              </p:cNvSpPr>
              <p:nvPr/>
            </p:nvSpPr>
            <p:spPr bwMode="auto">
              <a:xfrm>
                <a:off x="2628" y="3532"/>
                <a:ext cx="66"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15" name="Rectangle 43"/>
              <p:cNvSpPr>
                <a:spLocks noChangeArrowheads="1"/>
              </p:cNvSpPr>
              <p:nvPr/>
            </p:nvSpPr>
            <p:spPr bwMode="auto">
              <a:xfrm>
                <a:off x="2329" y="3532"/>
                <a:ext cx="30" cy="61"/>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16" name="Rectangle 44"/>
              <p:cNvSpPr>
                <a:spLocks noChangeArrowheads="1"/>
              </p:cNvSpPr>
              <p:nvPr/>
            </p:nvSpPr>
            <p:spPr bwMode="auto">
              <a:xfrm>
                <a:off x="2666" y="3532"/>
                <a:ext cx="28" cy="61"/>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pic>
            <p:nvPicPr>
              <p:cNvPr id="182317" name="Picture 45"/>
              <p:cNvPicPr>
                <a:picLocks noChangeAspect="1" noChangeArrowheads="1"/>
              </p:cNvPicPr>
              <p:nvPr/>
            </p:nvPicPr>
            <p:blipFill>
              <a:blip r:embed="rId13" cstate="print"/>
              <a:srcRect/>
              <a:stretch>
                <a:fillRect/>
              </a:stretch>
            </p:blipFill>
            <p:spPr bwMode="auto">
              <a:xfrm>
                <a:off x="2242" y="3420"/>
                <a:ext cx="208" cy="99"/>
              </a:xfrm>
              <a:prstGeom prst="rect">
                <a:avLst/>
              </a:prstGeom>
              <a:noFill/>
              <a:ln w="9525">
                <a:noFill/>
                <a:miter lim="800000"/>
                <a:headEnd/>
                <a:tailEnd/>
              </a:ln>
            </p:spPr>
          </p:pic>
          <p:sp>
            <p:nvSpPr>
              <p:cNvPr id="182318" name="Freeform 46"/>
              <p:cNvSpPr>
                <a:spLocks noEditPoints="1"/>
              </p:cNvSpPr>
              <p:nvPr/>
            </p:nvSpPr>
            <p:spPr bwMode="auto">
              <a:xfrm>
                <a:off x="2242" y="3420"/>
                <a:ext cx="214" cy="101"/>
              </a:xfrm>
              <a:custGeom>
                <a:avLst/>
                <a:gdLst/>
                <a:ahLst/>
                <a:cxnLst>
                  <a:cxn ang="0">
                    <a:pos x="0" y="36"/>
                  </a:cxn>
                  <a:cxn ang="0">
                    <a:pos x="12" y="0"/>
                  </a:cxn>
                  <a:cxn ang="0">
                    <a:pos x="214" y="101"/>
                  </a:cxn>
                  <a:cxn ang="0">
                    <a:pos x="214" y="101"/>
                  </a:cxn>
                  <a:cxn ang="0">
                    <a:pos x="0" y="36"/>
                  </a:cxn>
                  <a:cxn ang="0">
                    <a:pos x="207" y="97"/>
                  </a:cxn>
                  <a:cxn ang="0">
                    <a:pos x="206" y="99"/>
                  </a:cxn>
                  <a:cxn ang="0">
                    <a:pos x="12" y="3"/>
                  </a:cxn>
                  <a:cxn ang="0">
                    <a:pos x="13" y="2"/>
                  </a:cxn>
                  <a:cxn ang="0">
                    <a:pos x="3" y="36"/>
                  </a:cxn>
                  <a:cxn ang="0">
                    <a:pos x="2" y="34"/>
                  </a:cxn>
                  <a:cxn ang="0">
                    <a:pos x="207" y="97"/>
                  </a:cxn>
                </a:cxnLst>
                <a:rect l="0" t="0" r="r" b="b"/>
                <a:pathLst>
                  <a:path w="214" h="101">
                    <a:moveTo>
                      <a:pt x="0" y="36"/>
                    </a:moveTo>
                    <a:lnTo>
                      <a:pt x="12" y="0"/>
                    </a:lnTo>
                    <a:lnTo>
                      <a:pt x="214" y="101"/>
                    </a:lnTo>
                    <a:lnTo>
                      <a:pt x="214" y="101"/>
                    </a:lnTo>
                    <a:lnTo>
                      <a:pt x="0" y="36"/>
                    </a:lnTo>
                    <a:close/>
                    <a:moveTo>
                      <a:pt x="207" y="97"/>
                    </a:moveTo>
                    <a:lnTo>
                      <a:pt x="206" y="99"/>
                    </a:lnTo>
                    <a:lnTo>
                      <a:pt x="12" y="3"/>
                    </a:lnTo>
                    <a:lnTo>
                      <a:pt x="13" y="2"/>
                    </a:lnTo>
                    <a:lnTo>
                      <a:pt x="3" y="36"/>
                    </a:lnTo>
                    <a:lnTo>
                      <a:pt x="2" y="34"/>
                    </a:lnTo>
                    <a:lnTo>
                      <a:pt x="207" y="97"/>
                    </a:lnTo>
                    <a:close/>
                  </a:path>
                </a:pathLst>
              </a:custGeom>
              <a:solidFill>
                <a:srgbClr val="FFFFFF"/>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19" name="Freeform 47"/>
              <p:cNvSpPr>
                <a:spLocks/>
              </p:cNvSpPr>
              <p:nvPr/>
            </p:nvSpPr>
            <p:spPr bwMode="auto">
              <a:xfrm>
                <a:off x="2367" y="3520"/>
                <a:ext cx="38" cy="48"/>
              </a:xfrm>
              <a:custGeom>
                <a:avLst/>
                <a:gdLst/>
                <a:ahLst/>
                <a:cxnLst>
                  <a:cxn ang="0">
                    <a:pos x="0" y="168"/>
                  </a:cxn>
                  <a:cxn ang="0">
                    <a:pos x="152" y="0"/>
                  </a:cxn>
                  <a:cxn ang="0">
                    <a:pos x="152" y="0"/>
                  </a:cxn>
                  <a:cxn ang="0">
                    <a:pos x="152" y="0"/>
                  </a:cxn>
                  <a:cxn ang="0">
                    <a:pos x="304" y="168"/>
                  </a:cxn>
                  <a:cxn ang="0">
                    <a:pos x="304" y="168"/>
                  </a:cxn>
                  <a:cxn ang="0">
                    <a:pos x="304" y="168"/>
                  </a:cxn>
                  <a:cxn ang="0">
                    <a:pos x="152" y="336"/>
                  </a:cxn>
                  <a:cxn ang="0">
                    <a:pos x="152" y="336"/>
                  </a:cxn>
                  <a:cxn ang="0">
                    <a:pos x="152" y="336"/>
                  </a:cxn>
                  <a:cxn ang="0">
                    <a:pos x="0" y="168"/>
                  </a:cxn>
                  <a:cxn ang="0">
                    <a:pos x="0" y="168"/>
                  </a:cxn>
                </a:cxnLst>
                <a:rect l="0" t="0" r="r" b="b"/>
                <a:pathLst>
                  <a:path w="304" h="336">
                    <a:moveTo>
                      <a:pt x="0" y="168"/>
                    </a:moveTo>
                    <a:cubicBezTo>
                      <a:pt x="0" y="76"/>
                      <a:pt x="69" y="0"/>
                      <a:pt x="152" y="0"/>
                    </a:cubicBezTo>
                    <a:cubicBezTo>
                      <a:pt x="152" y="0"/>
                      <a:pt x="152" y="0"/>
                      <a:pt x="152" y="0"/>
                    </a:cubicBezTo>
                    <a:lnTo>
                      <a:pt x="152" y="0"/>
                    </a:lnTo>
                    <a:cubicBezTo>
                      <a:pt x="236" y="0"/>
                      <a:pt x="304" y="76"/>
                      <a:pt x="304" y="168"/>
                    </a:cubicBezTo>
                    <a:cubicBezTo>
                      <a:pt x="304" y="168"/>
                      <a:pt x="304" y="168"/>
                      <a:pt x="304" y="168"/>
                    </a:cubicBezTo>
                    <a:lnTo>
                      <a:pt x="304" y="168"/>
                    </a:lnTo>
                    <a:cubicBezTo>
                      <a:pt x="304" y="261"/>
                      <a:pt x="236" y="336"/>
                      <a:pt x="152" y="336"/>
                    </a:cubicBezTo>
                    <a:cubicBezTo>
                      <a:pt x="152" y="336"/>
                      <a:pt x="152" y="336"/>
                      <a:pt x="152" y="336"/>
                    </a:cubicBezTo>
                    <a:lnTo>
                      <a:pt x="152" y="336"/>
                    </a:lnTo>
                    <a:cubicBezTo>
                      <a:pt x="69" y="336"/>
                      <a:pt x="0" y="261"/>
                      <a:pt x="0" y="168"/>
                    </a:cubicBezTo>
                    <a:cubicBezTo>
                      <a:pt x="0" y="168"/>
                      <a:pt x="0" y="168"/>
                      <a:pt x="0" y="168"/>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20" name="Freeform 48"/>
              <p:cNvSpPr>
                <a:spLocks noEditPoints="1"/>
              </p:cNvSpPr>
              <p:nvPr/>
            </p:nvSpPr>
            <p:spPr bwMode="auto">
              <a:xfrm>
                <a:off x="2475" y="3395"/>
                <a:ext cx="128" cy="102"/>
              </a:xfrm>
              <a:custGeom>
                <a:avLst/>
                <a:gdLst/>
                <a:ahLst/>
                <a:cxnLst>
                  <a:cxn ang="0">
                    <a:pos x="1008" y="63"/>
                  </a:cxn>
                  <a:cxn ang="0">
                    <a:pos x="973" y="10"/>
                  </a:cxn>
                  <a:cxn ang="0">
                    <a:pos x="1017" y="19"/>
                  </a:cxn>
                  <a:cxn ang="0">
                    <a:pos x="902" y="135"/>
                  </a:cxn>
                  <a:cxn ang="0">
                    <a:pos x="858" y="126"/>
                  </a:cxn>
                  <a:cxn ang="0">
                    <a:pos x="867" y="82"/>
                  </a:cxn>
                  <a:cxn ang="0">
                    <a:pos x="902" y="135"/>
                  </a:cxn>
                  <a:cxn ang="0">
                    <a:pos x="796" y="207"/>
                  </a:cxn>
                  <a:cxn ang="0">
                    <a:pos x="761" y="154"/>
                  </a:cxn>
                  <a:cxn ang="0">
                    <a:pos x="805" y="162"/>
                  </a:cxn>
                  <a:cxn ang="0">
                    <a:pos x="690" y="279"/>
                  </a:cxn>
                  <a:cxn ang="0">
                    <a:pos x="646" y="270"/>
                  </a:cxn>
                  <a:cxn ang="0">
                    <a:pos x="655" y="225"/>
                  </a:cxn>
                  <a:cxn ang="0">
                    <a:pos x="690" y="279"/>
                  </a:cxn>
                  <a:cxn ang="0">
                    <a:pos x="584" y="350"/>
                  </a:cxn>
                  <a:cxn ang="0">
                    <a:pos x="549" y="297"/>
                  </a:cxn>
                  <a:cxn ang="0">
                    <a:pos x="593" y="306"/>
                  </a:cxn>
                  <a:cxn ang="0">
                    <a:pos x="478" y="422"/>
                  </a:cxn>
                  <a:cxn ang="0">
                    <a:pos x="434" y="413"/>
                  </a:cxn>
                  <a:cxn ang="0">
                    <a:pos x="443" y="369"/>
                  </a:cxn>
                  <a:cxn ang="0">
                    <a:pos x="478" y="422"/>
                  </a:cxn>
                  <a:cxn ang="0">
                    <a:pos x="372" y="494"/>
                  </a:cxn>
                  <a:cxn ang="0">
                    <a:pos x="336" y="441"/>
                  </a:cxn>
                  <a:cxn ang="0">
                    <a:pos x="381" y="450"/>
                  </a:cxn>
                  <a:cxn ang="0">
                    <a:pos x="266" y="566"/>
                  </a:cxn>
                  <a:cxn ang="0">
                    <a:pos x="222" y="557"/>
                  </a:cxn>
                  <a:cxn ang="0">
                    <a:pos x="230" y="513"/>
                  </a:cxn>
                  <a:cxn ang="0">
                    <a:pos x="266" y="566"/>
                  </a:cxn>
                  <a:cxn ang="0">
                    <a:pos x="160" y="638"/>
                  </a:cxn>
                  <a:cxn ang="0">
                    <a:pos x="124" y="585"/>
                  </a:cxn>
                  <a:cxn ang="0">
                    <a:pos x="169" y="593"/>
                  </a:cxn>
                  <a:cxn ang="0">
                    <a:pos x="54" y="709"/>
                  </a:cxn>
                  <a:cxn ang="0">
                    <a:pos x="10" y="701"/>
                  </a:cxn>
                  <a:cxn ang="0">
                    <a:pos x="18" y="656"/>
                  </a:cxn>
                  <a:cxn ang="0">
                    <a:pos x="54" y="709"/>
                  </a:cxn>
                </a:cxnLst>
                <a:rect l="0" t="0" r="r" b="b"/>
                <a:pathLst>
                  <a:path w="1027" h="719">
                    <a:moveTo>
                      <a:pt x="1008" y="63"/>
                    </a:moveTo>
                    <a:lnTo>
                      <a:pt x="1008" y="63"/>
                    </a:lnTo>
                    <a:cubicBezTo>
                      <a:pt x="994" y="73"/>
                      <a:pt x="974" y="69"/>
                      <a:pt x="964" y="54"/>
                    </a:cubicBezTo>
                    <a:cubicBezTo>
                      <a:pt x="954" y="40"/>
                      <a:pt x="958" y="20"/>
                      <a:pt x="973" y="10"/>
                    </a:cubicBezTo>
                    <a:lnTo>
                      <a:pt x="973" y="10"/>
                    </a:lnTo>
                    <a:cubicBezTo>
                      <a:pt x="987" y="0"/>
                      <a:pt x="1007" y="4"/>
                      <a:pt x="1017" y="19"/>
                    </a:cubicBezTo>
                    <a:cubicBezTo>
                      <a:pt x="1027" y="33"/>
                      <a:pt x="1023" y="53"/>
                      <a:pt x="1008" y="63"/>
                    </a:cubicBezTo>
                    <a:close/>
                    <a:moveTo>
                      <a:pt x="902" y="135"/>
                    </a:moveTo>
                    <a:lnTo>
                      <a:pt x="902" y="135"/>
                    </a:lnTo>
                    <a:cubicBezTo>
                      <a:pt x="887" y="145"/>
                      <a:pt x="868" y="141"/>
                      <a:pt x="858" y="126"/>
                    </a:cubicBezTo>
                    <a:cubicBezTo>
                      <a:pt x="848" y="111"/>
                      <a:pt x="852" y="92"/>
                      <a:pt x="867" y="82"/>
                    </a:cubicBezTo>
                    <a:lnTo>
                      <a:pt x="867" y="82"/>
                    </a:lnTo>
                    <a:cubicBezTo>
                      <a:pt x="881" y="72"/>
                      <a:pt x="901" y="76"/>
                      <a:pt x="911" y="90"/>
                    </a:cubicBezTo>
                    <a:cubicBezTo>
                      <a:pt x="921" y="105"/>
                      <a:pt x="917" y="125"/>
                      <a:pt x="902" y="135"/>
                    </a:cubicBezTo>
                    <a:close/>
                    <a:moveTo>
                      <a:pt x="796" y="207"/>
                    </a:moveTo>
                    <a:lnTo>
                      <a:pt x="796" y="207"/>
                    </a:lnTo>
                    <a:cubicBezTo>
                      <a:pt x="781" y="217"/>
                      <a:pt x="762" y="213"/>
                      <a:pt x="752" y="198"/>
                    </a:cubicBezTo>
                    <a:cubicBezTo>
                      <a:pt x="742" y="183"/>
                      <a:pt x="746" y="163"/>
                      <a:pt x="761" y="154"/>
                    </a:cubicBezTo>
                    <a:lnTo>
                      <a:pt x="761" y="154"/>
                    </a:lnTo>
                    <a:cubicBezTo>
                      <a:pt x="775" y="144"/>
                      <a:pt x="795" y="148"/>
                      <a:pt x="805" y="162"/>
                    </a:cubicBezTo>
                    <a:cubicBezTo>
                      <a:pt x="815" y="177"/>
                      <a:pt x="811" y="197"/>
                      <a:pt x="796" y="207"/>
                    </a:cubicBezTo>
                    <a:close/>
                    <a:moveTo>
                      <a:pt x="690" y="279"/>
                    </a:moveTo>
                    <a:lnTo>
                      <a:pt x="690" y="279"/>
                    </a:lnTo>
                    <a:cubicBezTo>
                      <a:pt x="675" y="288"/>
                      <a:pt x="656" y="284"/>
                      <a:pt x="646" y="270"/>
                    </a:cubicBezTo>
                    <a:cubicBezTo>
                      <a:pt x="636" y="255"/>
                      <a:pt x="640" y="235"/>
                      <a:pt x="655" y="225"/>
                    </a:cubicBezTo>
                    <a:lnTo>
                      <a:pt x="655" y="225"/>
                    </a:lnTo>
                    <a:cubicBezTo>
                      <a:pt x="669" y="216"/>
                      <a:pt x="689" y="219"/>
                      <a:pt x="699" y="234"/>
                    </a:cubicBezTo>
                    <a:cubicBezTo>
                      <a:pt x="709" y="249"/>
                      <a:pt x="705" y="269"/>
                      <a:pt x="690" y="279"/>
                    </a:cubicBezTo>
                    <a:close/>
                    <a:moveTo>
                      <a:pt x="584" y="350"/>
                    </a:moveTo>
                    <a:lnTo>
                      <a:pt x="584" y="350"/>
                    </a:lnTo>
                    <a:cubicBezTo>
                      <a:pt x="569" y="360"/>
                      <a:pt x="550" y="356"/>
                      <a:pt x="540" y="342"/>
                    </a:cubicBezTo>
                    <a:cubicBezTo>
                      <a:pt x="530" y="327"/>
                      <a:pt x="534" y="307"/>
                      <a:pt x="549" y="297"/>
                    </a:cubicBezTo>
                    <a:lnTo>
                      <a:pt x="549" y="297"/>
                    </a:lnTo>
                    <a:cubicBezTo>
                      <a:pt x="563" y="287"/>
                      <a:pt x="583" y="291"/>
                      <a:pt x="593" y="306"/>
                    </a:cubicBezTo>
                    <a:cubicBezTo>
                      <a:pt x="603" y="321"/>
                      <a:pt x="599" y="341"/>
                      <a:pt x="584" y="350"/>
                    </a:cubicBezTo>
                    <a:close/>
                    <a:moveTo>
                      <a:pt x="478" y="422"/>
                    </a:moveTo>
                    <a:lnTo>
                      <a:pt x="478" y="422"/>
                    </a:lnTo>
                    <a:cubicBezTo>
                      <a:pt x="463" y="432"/>
                      <a:pt x="444" y="428"/>
                      <a:pt x="434" y="413"/>
                    </a:cubicBezTo>
                    <a:cubicBezTo>
                      <a:pt x="424" y="399"/>
                      <a:pt x="428" y="379"/>
                      <a:pt x="442" y="369"/>
                    </a:cubicBezTo>
                    <a:lnTo>
                      <a:pt x="443" y="369"/>
                    </a:lnTo>
                    <a:cubicBezTo>
                      <a:pt x="457" y="359"/>
                      <a:pt x="477" y="363"/>
                      <a:pt x="487" y="378"/>
                    </a:cubicBezTo>
                    <a:cubicBezTo>
                      <a:pt x="497" y="392"/>
                      <a:pt x="493" y="412"/>
                      <a:pt x="478" y="422"/>
                    </a:cubicBezTo>
                    <a:close/>
                    <a:moveTo>
                      <a:pt x="372" y="494"/>
                    </a:moveTo>
                    <a:lnTo>
                      <a:pt x="372" y="494"/>
                    </a:lnTo>
                    <a:cubicBezTo>
                      <a:pt x="357" y="504"/>
                      <a:pt x="337" y="500"/>
                      <a:pt x="328" y="485"/>
                    </a:cubicBezTo>
                    <a:cubicBezTo>
                      <a:pt x="318" y="471"/>
                      <a:pt x="322" y="451"/>
                      <a:pt x="336" y="441"/>
                    </a:cubicBezTo>
                    <a:lnTo>
                      <a:pt x="337" y="441"/>
                    </a:lnTo>
                    <a:cubicBezTo>
                      <a:pt x="351" y="431"/>
                      <a:pt x="371" y="435"/>
                      <a:pt x="381" y="450"/>
                    </a:cubicBezTo>
                    <a:cubicBezTo>
                      <a:pt x="391" y="464"/>
                      <a:pt x="387" y="484"/>
                      <a:pt x="372" y="494"/>
                    </a:cubicBezTo>
                    <a:close/>
                    <a:moveTo>
                      <a:pt x="266" y="566"/>
                    </a:moveTo>
                    <a:lnTo>
                      <a:pt x="266" y="566"/>
                    </a:lnTo>
                    <a:cubicBezTo>
                      <a:pt x="251" y="576"/>
                      <a:pt x="231" y="572"/>
                      <a:pt x="222" y="557"/>
                    </a:cubicBezTo>
                    <a:cubicBezTo>
                      <a:pt x="212" y="542"/>
                      <a:pt x="216" y="523"/>
                      <a:pt x="230" y="513"/>
                    </a:cubicBezTo>
                    <a:lnTo>
                      <a:pt x="230" y="513"/>
                    </a:lnTo>
                    <a:cubicBezTo>
                      <a:pt x="245" y="503"/>
                      <a:pt x="265" y="507"/>
                      <a:pt x="275" y="521"/>
                    </a:cubicBezTo>
                    <a:cubicBezTo>
                      <a:pt x="285" y="536"/>
                      <a:pt x="281" y="556"/>
                      <a:pt x="266" y="566"/>
                    </a:cubicBezTo>
                    <a:close/>
                    <a:moveTo>
                      <a:pt x="160" y="638"/>
                    </a:moveTo>
                    <a:lnTo>
                      <a:pt x="160" y="638"/>
                    </a:lnTo>
                    <a:cubicBezTo>
                      <a:pt x="145" y="648"/>
                      <a:pt x="125" y="644"/>
                      <a:pt x="116" y="629"/>
                    </a:cubicBezTo>
                    <a:cubicBezTo>
                      <a:pt x="106" y="614"/>
                      <a:pt x="110" y="594"/>
                      <a:pt x="124" y="585"/>
                    </a:cubicBezTo>
                    <a:lnTo>
                      <a:pt x="124" y="584"/>
                    </a:lnTo>
                    <a:cubicBezTo>
                      <a:pt x="139" y="575"/>
                      <a:pt x="159" y="579"/>
                      <a:pt x="169" y="593"/>
                    </a:cubicBezTo>
                    <a:cubicBezTo>
                      <a:pt x="179" y="608"/>
                      <a:pt x="175" y="628"/>
                      <a:pt x="160" y="638"/>
                    </a:cubicBezTo>
                    <a:close/>
                    <a:moveTo>
                      <a:pt x="54" y="709"/>
                    </a:moveTo>
                    <a:lnTo>
                      <a:pt x="54" y="710"/>
                    </a:lnTo>
                    <a:cubicBezTo>
                      <a:pt x="39" y="719"/>
                      <a:pt x="19" y="715"/>
                      <a:pt x="10" y="701"/>
                    </a:cubicBezTo>
                    <a:cubicBezTo>
                      <a:pt x="0" y="686"/>
                      <a:pt x="4" y="666"/>
                      <a:pt x="18" y="656"/>
                    </a:cubicBezTo>
                    <a:lnTo>
                      <a:pt x="18" y="656"/>
                    </a:lnTo>
                    <a:cubicBezTo>
                      <a:pt x="33" y="646"/>
                      <a:pt x="53" y="650"/>
                      <a:pt x="63" y="665"/>
                    </a:cubicBezTo>
                    <a:cubicBezTo>
                      <a:pt x="73" y="680"/>
                      <a:pt x="69" y="700"/>
                      <a:pt x="54" y="709"/>
                    </a:cubicBez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21" name="Rectangle 49"/>
              <p:cNvSpPr>
                <a:spLocks noChangeArrowheads="1"/>
              </p:cNvSpPr>
              <p:nvPr/>
            </p:nvSpPr>
            <p:spPr bwMode="auto">
              <a:xfrm>
                <a:off x="2424" y="3340"/>
                <a:ext cx="2" cy="120"/>
              </a:xfrm>
              <a:prstGeom prst="rect">
                <a:avLst/>
              </a:prstGeom>
              <a:solidFill>
                <a:srgbClr val="A07D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22" name="Rectangle 50"/>
              <p:cNvSpPr>
                <a:spLocks noChangeArrowheads="1"/>
              </p:cNvSpPr>
              <p:nvPr/>
            </p:nvSpPr>
            <p:spPr bwMode="auto">
              <a:xfrm>
                <a:off x="2426" y="3340"/>
                <a:ext cx="2" cy="120"/>
              </a:xfrm>
              <a:prstGeom prst="rect">
                <a:avLst/>
              </a:prstGeom>
              <a:solidFill>
                <a:srgbClr val="A681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23" name="Rectangle 51"/>
              <p:cNvSpPr>
                <a:spLocks noChangeArrowheads="1"/>
              </p:cNvSpPr>
              <p:nvPr/>
            </p:nvSpPr>
            <p:spPr bwMode="auto">
              <a:xfrm>
                <a:off x="2428" y="3340"/>
                <a:ext cx="2" cy="120"/>
              </a:xfrm>
              <a:prstGeom prst="rect">
                <a:avLst/>
              </a:prstGeom>
              <a:solidFill>
                <a:srgbClr val="AB86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24" name="Rectangle 52"/>
              <p:cNvSpPr>
                <a:spLocks noChangeArrowheads="1"/>
              </p:cNvSpPr>
              <p:nvPr/>
            </p:nvSpPr>
            <p:spPr bwMode="auto">
              <a:xfrm>
                <a:off x="2430" y="3340"/>
                <a:ext cx="2" cy="120"/>
              </a:xfrm>
              <a:prstGeom prst="rect">
                <a:avLst/>
              </a:prstGeom>
              <a:solidFill>
                <a:srgbClr val="B18A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25" name="Rectangle 53"/>
              <p:cNvSpPr>
                <a:spLocks noChangeArrowheads="1"/>
              </p:cNvSpPr>
              <p:nvPr/>
            </p:nvSpPr>
            <p:spPr bwMode="auto">
              <a:xfrm>
                <a:off x="2432" y="3340"/>
                <a:ext cx="2" cy="120"/>
              </a:xfrm>
              <a:prstGeom prst="rect">
                <a:avLst/>
              </a:prstGeom>
              <a:solidFill>
                <a:srgbClr val="B68F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26" name="Rectangle 54"/>
              <p:cNvSpPr>
                <a:spLocks noChangeArrowheads="1"/>
              </p:cNvSpPr>
              <p:nvPr/>
            </p:nvSpPr>
            <p:spPr bwMode="auto">
              <a:xfrm>
                <a:off x="2434" y="3340"/>
                <a:ext cx="2" cy="120"/>
              </a:xfrm>
              <a:prstGeom prst="rect">
                <a:avLst/>
              </a:prstGeom>
              <a:solidFill>
                <a:srgbClr val="BC93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27" name="Rectangle 55"/>
              <p:cNvSpPr>
                <a:spLocks noChangeArrowheads="1"/>
              </p:cNvSpPr>
              <p:nvPr/>
            </p:nvSpPr>
            <p:spPr bwMode="auto">
              <a:xfrm>
                <a:off x="2436" y="3340"/>
                <a:ext cx="2" cy="120"/>
              </a:xfrm>
              <a:prstGeom prst="rect">
                <a:avLst/>
              </a:prstGeom>
              <a:solidFill>
                <a:srgbClr val="C298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28" name="Rectangle 56"/>
              <p:cNvSpPr>
                <a:spLocks noChangeArrowheads="1"/>
              </p:cNvSpPr>
              <p:nvPr/>
            </p:nvSpPr>
            <p:spPr bwMode="auto">
              <a:xfrm>
                <a:off x="2438" y="3340"/>
                <a:ext cx="2" cy="120"/>
              </a:xfrm>
              <a:prstGeom prst="rect">
                <a:avLst/>
              </a:prstGeom>
              <a:solidFill>
                <a:srgbClr val="C79C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29" name="Rectangle 57"/>
              <p:cNvSpPr>
                <a:spLocks noChangeArrowheads="1"/>
              </p:cNvSpPr>
              <p:nvPr/>
            </p:nvSpPr>
            <p:spPr bwMode="auto">
              <a:xfrm>
                <a:off x="2440" y="3340"/>
                <a:ext cx="2" cy="120"/>
              </a:xfrm>
              <a:prstGeom prst="rect">
                <a:avLst/>
              </a:prstGeom>
              <a:solidFill>
                <a:srgbClr val="CDA1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30" name="Rectangle 58"/>
              <p:cNvSpPr>
                <a:spLocks noChangeArrowheads="1"/>
              </p:cNvSpPr>
              <p:nvPr/>
            </p:nvSpPr>
            <p:spPr bwMode="auto">
              <a:xfrm>
                <a:off x="2442" y="3340"/>
                <a:ext cx="2" cy="120"/>
              </a:xfrm>
              <a:prstGeom prst="rect">
                <a:avLst/>
              </a:prstGeom>
              <a:solidFill>
                <a:srgbClr val="D3A5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31" name="Rectangle 59"/>
              <p:cNvSpPr>
                <a:spLocks noChangeArrowheads="1"/>
              </p:cNvSpPr>
              <p:nvPr/>
            </p:nvSpPr>
            <p:spPr bwMode="auto">
              <a:xfrm>
                <a:off x="2444" y="3340"/>
                <a:ext cx="2" cy="120"/>
              </a:xfrm>
              <a:prstGeom prst="rect">
                <a:avLst/>
              </a:prstGeom>
              <a:solidFill>
                <a:srgbClr val="D8AA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32" name="Rectangle 60"/>
              <p:cNvSpPr>
                <a:spLocks noChangeArrowheads="1"/>
              </p:cNvSpPr>
              <p:nvPr/>
            </p:nvSpPr>
            <p:spPr bwMode="auto">
              <a:xfrm>
                <a:off x="2446" y="3340"/>
                <a:ext cx="2" cy="120"/>
              </a:xfrm>
              <a:prstGeom prst="rect">
                <a:avLst/>
              </a:prstGeom>
              <a:solidFill>
                <a:srgbClr val="DDAE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33" name="Rectangle 61"/>
              <p:cNvSpPr>
                <a:spLocks noChangeArrowheads="1"/>
              </p:cNvSpPr>
              <p:nvPr/>
            </p:nvSpPr>
            <p:spPr bwMode="auto">
              <a:xfrm>
                <a:off x="2448" y="3340"/>
                <a:ext cx="2" cy="120"/>
              </a:xfrm>
              <a:prstGeom prst="rect">
                <a:avLst/>
              </a:prstGeom>
              <a:solidFill>
                <a:srgbClr val="E3B3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34" name="Rectangle 62"/>
              <p:cNvSpPr>
                <a:spLocks noChangeArrowheads="1"/>
              </p:cNvSpPr>
              <p:nvPr/>
            </p:nvSpPr>
            <p:spPr bwMode="auto">
              <a:xfrm>
                <a:off x="2450" y="3340"/>
                <a:ext cx="2" cy="120"/>
              </a:xfrm>
              <a:prstGeom prst="rect">
                <a:avLst/>
              </a:prstGeom>
              <a:solidFill>
                <a:srgbClr val="E7B6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35" name="Rectangle 63"/>
              <p:cNvSpPr>
                <a:spLocks noChangeArrowheads="1"/>
              </p:cNvSpPr>
              <p:nvPr/>
            </p:nvSpPr>
            <p:spPr bwMode="auto">
              <a:xfrm>
                <a:off x="2452" y="3340"/>
                <a:ext cx="2" cy="120"/>
              </a:xfrm>
              <a:prstGeom prst="rect">
                <a:avLst/>
              </a:prstGeom>
              <a:solidFill>
                <a:srgbClr val="E9B9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36" name="Rectangle 64"/>
              <p:cNvSpPr>
                <a:spLocks noChangeArrowheads="1"/>
              </p:cNvSpPr>
              <p:nvPr/>
            </p:nvSpPr>
            <p:spPr bwMode="auto">
              <a:xfrm>
                <a:off x="2454" y="3340"/>
                <a:ext cx="2" cy="120"/>
              </a:xfrm>
              <a:prstGeom prst="rect">
                <a:avLst/>
              </a:prstGeom>
              <a:solidFill>
                <a:srgbClr val="EBBC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37" name="Rectangle 65"/>
              <p:cNvSpPr>
                <a:spLocks noChangeArrowheads="1"/>
              </p:cNvSpPr>
              <p:nvPr/>
            </p:nvSpPr>
            <p:spPr bwMode="auto">
              <a:xfrm>
                <a:off x="2456" y="3340"/>
                <a:ext cx="2" cy="120"/>
              </a:xfrm>
              <a:prstGeom prst="rect">
                <a:avLst/>
              </a:prstGeom>
              <a:solidFill>
                <a:srgbClr val="EDBF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38" name="Rectangle 66"/>
              <p:cNvSpPr>
                <a:spLocks noChangeArrowheads="1"/>
              </p:cNvSpPr>
              <p:nvPr/>
            </p:nvSpPr>
            <p:spPr bwMode="auto">
              <a:xfrm>
                <a:off x="2458" y="3340"/>
                <a:ext cx="2" cy="120"/>
              </a:xfrm>
              <a:prstGeom prst="rect">
                <a:avLst/>
              </a:prstGeom>
              <a:solidFill>
                <a:srgbClr val="EFC2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39" name="Rectangle 67"/>
              <p:cNvSpPr>
                <a:spLocks noChangeArrowheads="1"/>
              </p:cNvSpPr>
              <p:nvPr/>
            </p:nvSpPr>
            <p:spPr bwMode="auto">
              <a:xfrm>
                <a:off x="2460" y="3340"/>
                <a:ext cx="2" cy="120"/>
              </a:xfrm>
              <a:prstGeom prst="rect">
                <a:avLst/>
              </a:prstGeom>
              <a:solidFill>
                <a:srgbClr val="F1C4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40" name="Rectangle 68"/>
              <p:cNvSpPr>
                <a:spLocks noChangeArrowheads="1"/>
              </p:cNvSpPr>
              <p:nvPr/>
            </p:nvSpPr>
            <p:spPr bwMode="auto">
              <a:xfrm>
                <a:off x="2462" y="3340"/>
                <a:ext cx="2" cy="120"/>
              </a:xfrm>
              <a:prstGeom prst="rect">
                <a:avLst/>
              </a:prstGeom>
              <a:solidFill>
                <a:srgbClr val="F3C7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41" name="Rectangle 69"/>
              <p:cNvSpPr>
                <a:spLocks noChangeArrowheads="1"/>
              </p:cNvSpPr>
              <p:nvPr/>
            </p:nvSpPr>
            <p:spPr bwMode="auto">
              <a:xfrm>
                <a:off x="2464" y="3340"/>
                <a:ext cx="2" cy="120"/>
              </a:xfrm>
              <a:prstGeom prst="rect">
                <a:avLst/>
              </a:prstGeom>
              <a:solidFill>
                <a:srgbClr val="F5C9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42" name="Rectangle 70"/>
              <p:cNvSpPr>
                <a:spLocks noChangeArrowheads="1"/>
              </p:cNvSpPr>
              <p:nvPr/>
            </p:nvSpPr>
            <p:spPr bwMode="auto">
              <a:xfrm>
                <a:off x="2466" y="3340"/>
                <a:ext cx="2" cy="120"/>
              </a:xfrm>
              <a:prstGeom prst="rect">
                <a:avLst/>
              </a:prstGeom>
              <a:solidFill>
                <a:srgbClr val="F7CC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43" name="Rectangle 71"/>
              <p:cNvSpPr>
                <a:spLocks noChangeArrowheads="1"/>
              </p:cNvSpPr>
              <p:nvPr/>
            </p:nvSpPr>
            <p:spPr bwMode="auto">
              <a:xfrm>
                <a:off x="2468" y="3340"/>
                <a:ext cx="2" cy="120"/>
              </a:xfrm>
              <a:prstGeom prst="rect">
                <a:avLst/>
              </a:prstGeom>
              <a:solidFill>
                <a:srgbClr val="F9CF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44" name="Rectangle 72"/>
              <p:cNvSpPr>
                <a:spLocks noChangeArrowheads="1"/>
              </p:cNvSpPr>
              <p:nvPr/>
            </p:nvSpPr>
            <p:spPr bwMode="auto">
              <a:xfrm>
                <a:off x="2470" y="3340"/>
                <a:ext cx="2" cy="120"/>
              </a:xfrm>
              <a:prstGeom prst="rect">
                <a:avLst/>
              </a:prstGeom>
              <a:solidFill>
                <a:srgbClr val="FBD2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45" name="Rectangle 73"/>
              <p:cNvSpPr>
                <a:spLocks noChangeArrowheads="1"/>
              </p:cNvSpPr>
              <p:nvPr/>
            </p:nvSpPr>
            <p:spPr bwMode="auto">
              <a:xfrm>
                <a:off x="2472" y="3340"/>
                <a:ext cx="2" cy="120"/>
              </a:xfrm>
              <a:prstGeom prst="rect">
                <a:avLst/>
              </a:prstGeom>
              <a:solidFill>
                <a:srgbClr val="FDD4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46" name="Rectangle 74"/>
              <p:cNvSpPr>
                <a:spLocks noChangeArrowheads="1"/>
              </p:cNvSpPr>
              <p:nvPr/>
            </p:nvSpPr>
            <p:spPr bwMode="auto">
              <a:xfrm>
                <a:off x="2474" y="3340"/>
                <a:ext cx="2" cy="120"/>
              </a:xfrm>
              <a:prstGeom prst="rect">
                <a:avLst/>
              </a:prstGeom>
              <a:solidFill>
                <a:srgbClr val="FFD7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47" name="Rectangle 75"/>
              <p:cNvSpPr>
                <a:spLocks noChangeArrowheads="1"/>
              </p:cNvSpPr>
              <p:nvPr/>
            </p:nvSpPr>
            <p:spPr bwMode="auto">
              <a:xfrm>
                <a:off x="2331" y="3213"/>
                <a:ext cx="365" cy="86"/>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48" name="Rectangle 76"/>
              <p:cNvSpPr>
                <a:spLocks noChangeArrowheads="1"/>
              </p:cNvSpPr>
              <p:nvPr/>
            </p:nvSpPr>
            <p:spPr bwMode="auto">
              <a:xfrm>
                <a:off x="2410" y="3153"/>
                <a:ext cx="8" cy="24"/>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49" name="Freeform 77"/>
              <p:cNvSpPr>
                <a:spLocks noEditPoints="1"/>
              </p:cNvSpPr>
              <p:nvPr/>
            </p:nvSpPr>
            <p:spPr bwMode="auto">
              <a:xfrm>
                <a:off x="2409" y="3151"/>
                <a:ext cx="10" cy="28"/>
              </a:xfrm>
              <a:custGeom>
                <a:avLst/>
                <a:gdLst/>
                <a:ahLst/>
                <a:cxnLst>
                  <a:cxn ang="0">
                    <a:pos x="0" y="0"/>
                  </a:cxn>
                  <a:cxn ang="0">
                    <a:pos x="10" y="0"/>
                  </a:cxn>
                  <a:cxn ang="0">
                    <a:pos x="10" y="28"/>
                  </a:cxn>
                  <a:cxn ang="0">
                    <a:pos x="0" y="28"/>
                  </a:cxn>
                  <a:cxn ang="0">
                    <a:pos x="0" y="0"/>
                  </a:cxn>
                  <a:cxn ang="0">
                    <a:pos x="2" y="26"/>
                  </a:cxn>
                  <a:cxn ang="0">
                    <a:pos x="1" y="25"/>
                  </a:cxn>
                  <a:cxn ang="0">
                    <a:pos x="9" y="25"/>
                  </a:cxn>
                  <a:cxn ang="0">
                    <a:pos x="8" y="26"/>
                  </a:cxn>
                  <a:cxn ang="0">
                    <a:pos x="8" y="2"/>
                  </a:cxn>
                  <a:cxn ang="0">
                    <a:pos x="9" y="3"/>
                  </a:cxn>
                  <a:cxn ang="0">
                    <a:pos x="1" y="3"/>
                  </a:cxn>
                  <a:cxn ang="0">
                    <a:pos x="2" y="2"/>
                  </a:cxn>
                  <a:cxn ang="0">
                    <a:pos x="2" y="26"/>
                  </a:cxn>
                </a:cxnLst>
                <a:rect l="0" t="0" r="r" b="b"/>
                <a:pathLst>
                  <a:path w="10" h="28">
                    <a:moveTo>
                      <a:pt x="0" y="0"/>
                    </a:moveTo>
                    <a:lnTo>
                      <a:pt x="10" y="0"/>
                    </a:lnTo>
                    <a:lnTo>
                      <a:pt x="10" y="28"/>
                    </a:lnTo>
                    <a:lnTo>
                      <a:pt x="0" y="28"/>
                    </a:lnTo>
                    <a:lnTo>
                      <a:pt x="0" y="0"/>
                    </a:lnTo>
                    <a:close/>
                    <a:moveTo>
                      <a:pt x="2" y="26"/>
                    </a:moveTo>
                    <a:lnTo>
                      <a:pt x="1" y="25"/>
                    </a:lnTo>
                    <a:lnTo>
                      <a:pt x="9" y="25"/>
                    </a:lnTo>
                    <a:lnTo>
                      <a:pt x="8" y="26"/>
                    </a:lnTo>
                    <a:lnTo>
                      <a:pt x="8" y="2"/>
                    </a:lnTo>
                    <a:lnTo>
                      <a:pt x="9" y="3"/>
                    </a:lnTo>
                    <a:lnTo>
                      <a:pt x="1" y="3"/>
                    </a:lnTo>
                    <a:lnTo>
                      <a:pt x="2" y="2"/>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50" name="Rectangle 78"/>
              <p:cNvSpPr>
                <a:spLocks noChangeArrowheads="1"/>
              </p:cNvSpPr>
              <p:nvPr/>
            </p:nvSpPr>
            <p:spPr bwMode="auto">
              <a:xfrm>
                <a:off x="2428" y="3153"/>
                <a:ext cx="10" cy="24"/>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51" name="Freeform 79"/>
              <p:cNvSpPr>
                <a:spLocks noEditPoints="1"/>
              </p:cNvSpPr>
              <p:nvPr/>
            </p:nvSpPr>
            <p:spPr bwMode="auto">
              <a:xfrm>
                <a:off x="2427" y="3151"/>
                <a:ext cx="12" cy="28"/>
              </a:xfrm>
              <a:custGeom>
                <a:avLst/>
                <a:gdLst/>
                <a:ahLst/>
                <a:cxnLst>
                  <a:cxn ang="0">
                    <a:pos x="0" y="0"/>
                  </a:cxn>
                  <a:cxn ang="0">
                    <a:pos x="12" y="0"/>
                  </a:cxn>
                  <a:cxn ang="0">
                    <a:pos x="12" y="28"/>
                  </a:cxn>
                  <a:cxn ang="0">
                    <a:pos x="0" y="28"/>
                  </a:cxn>
                  <a:cxn ang="0">
                    <a:pos x="0" y="0"/>
                  </a:cxn>
                  <a:cxn ang="0">
                    <a:pos x="2" y="26"/>
                  </a:cxn>
                  <a:cxn ang="0">
                    <a:pos x="1" y="25"/>
                  </a:cxn>
                  <a:cxn ang="0">
                    <a:pos x="11" y="25"/>
                  </a:cxn>
                  <a:cxn ang="0">
                    <a:pos x="10" y="26"/>
                  </a:cxn>
                  <a:cxn ang="0">
                    <a:pos x="10" y="2"/>
                  </a:cxn>
                  <a:cxn ang="0">
                    <a:pos x="11" y="3"/>
                  </a:cxn>
                  <a:cxn ang="0">
                    <a:pos x="1" y="3"/>
                  </a:cxn>
                  <a:cxn ang="0">
                    <a:pos x="2" y="2"/>
                  </a:cxn>
                  <a:cxn ang="0">
                    <a:pos x="2" y="26"/>
                  </a:cxn>
                </a:cxnLst>
                <a:rect l="0" t="0" r="r" b="b"/>
                <a:pathLst>
                  <a:path w="12" h="28">
                    <a:moveTo>
                      <a:pt x="0" y="0"/>
                    </a:moveTo>
                    <a:lnTo>
                      <a:pt x="12" y="0"/>
                    </a:lnTo>
                    <a:lnTo>
                      <a:pt x="12" y="28"/>
                    </a:lnTo>
                    <a:lnTo>
                      <a:pt x="0" y="28"/>
                    </a:lnTo>
                    <a:lnTo>
                      <a:pt x="0" y="0"/>
                    </a:lnTo>
                    <a:close/>
                    <a:moveTo>
                      <a:pt x="2" y="26"/>
                    </a:moveTo>
                    <a:lnTo>
                      <a:pt x="1" y="25"/>
                    </a:lnTo>
                    <a:lnTo>
                      <a:pt x="11" y="25"/>
                    </a:lnTo>
                    <a:lnTo>
                      <a:pt x="10" y="26"/>
                    </a:lnTo>
                    <a:lnTo>
                      <a:pt x="10" y="2"/>
                    </a:lnTo>
                    <a:lnTo>
                      <a:pt x="11" y="3"/>
                    </a:lnTo>
                    <a:lnTo>
                      <a:pt x="1" y="3"/>
                    </a:lnTo>
                    <a:lnTo>
                      <a:pt x="2" y="2"/>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52" name="Rectangle 80"/>
              <p:cNvSpPr>
                <a:spLocks noChangeArrowheads="1"/>
              </p:cNvSpPr>
              <p:nvPr/>
            </p:nvSpPr>
            <p:spPr bwMode="auto">
              <a:xfrm>
                <a:off x="2448" y="3153"/>
                <a:ext cx="10" cy="24"/>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53" name="Freeform 81"/>
              <p:cNvSpPr>
                <a:spLocks noEditPoints="1"/>
              </p:cNvSpPr>
              <p:nvPr/>
            </p:nvSpPr>
            <p:spPr bwMode="auto">
              <a:xfrm>
                <a:off x="2447" y="3151"/>
                <a:ext cx="12" cy="28"/>
              </a:xfrm>
              <a:custGeom>
                <a:avLst/>
                <a:gdLst/>
                <a:ahLst/>
                <a:cxnLst>
                  <a:cxn ang="0">
                    <a:pos x="0" y="0"/>
                  </a:cxn>
                  <a:cxn ang="0">
                    <a:pos x="12" y="0"/>
                  </a:cxn>
                  <a:cxn ang="0">
                    <a:pos x="12" y="28"/>
                  </a:cxn>
                  <a:cxn ang="0">
                    <a:pos x="0" y="28"/>
                  </a:cxn>
                  <a:cxn ang="0">
                    <a:pos x="0" y="0"/>
                  </a:cxn>
                  <a:cxn ang="0">
                    <a:pos x="2" y="26"/>
                  </a:cxn>
                  <a:cxn ang="0">
                    <a:pos x="1" y="25"/>
                  </a:cxn>
                  <a:cxn ang="0">
                    <a:pos x="11" y="25"/>
                  </a:cxn>
                  <a:cxn ang="0">
                    <a:pos x="10" y="26"/>
                  </a:cxn>
                  <a:cxn ang="0">
                    <a:pos x="10" y="2"/>
                  </a:cxn>
                  <a:cxn ang="0">
                    <a:pos x="11" y="3"/>
                  </a:cxn>
                  <a:cxn ang="0">
                    <a:pos x="1" y="3"/>
                  </a:cxn>
                  <a:cxn ang="0">
                    <a:pos x="2" y="2"/>
                  </a:cxn>
                  <a:cxn ang="0">
                    <a:pos x="2" y="26"/>
                  </a:cxn>
                </a:cxnLst>
                <a:rect l="0" t="0" r="r" b="b"/>
                <a:pathLst>
                  <a:path w="12" h="28">
                    <a:moveTo>
                      <a:pt x="0" y="0"/>
                    </a:moveTo>
                    <a:lnTo>
                      <a:pt x="12" y="0"/>
                    </a:lnTo>
                    <a:lnTo>
                      <a:pt x="12" y="28"/>
                    </a:lnTo>
                    <a:lnTo>
                      <a:pt x="0" y="28"/>
                    </a:lnTo>
                    <a:lnTo>
                      <a:pt x="0" y="0"/>
                    </a:lnTo>
                    <a:close/>
                    <a:moveTo>
                      <a:pt x="2" y="26"/>
                    </a:moveTo>
                    <a:lnTo>
                      <a:pt x="1" y="25"/>
                    </a:lnTo>
                    <a:lnTo>
                      <a:pt x="11" y="25"/>
                    </a:lnTo>
                    <a:lnTo>
                      <a:pt x="10" y="26"/>
                    </a:lnTo>
                    <a:lnTo>
                      <a:pt x="10" y="2"/>
                    </a:lnTo>
                    <a:lnTo>
                      <a:pt x="11" y="3"/>
                    </a:lnTo>
                    <a:lnTo>
                      <a:pt x="1" y="3"/>
                    </a:lnTo>
                    <a:lnTo>
                      <a:pt x="2" y="2"/>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54" name="Rectangle 82"/>
              <p:cNvSpPr>
                <a:spLocks noChangeArrowheads="1"/>
              </p:cNvSpPr>
              <p:nvPr/>
            </p:nvSpPr>
            <p:spPr bwMode="auto">
              <a:xfrm>
                <a:off x="2466" y="3153"/>
                <a:ext cx="10" cy="24"/>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55" name="Freeform 83"/>
              <p:cNvSpPr>
                <a:spLocks noEditPoints="1"/>
              </p:cNvSpPr>
              <p:nvPr/>
            </p:nvSpPr>
            <p:spPr bwMode="auto">
              <a:xfrm>
                <a:off x="2465" y="3151"/>
                <a:ext cx="12" cy="28"/>
              </a:xfrm>
              <a:custGeom>
                <a:avLst/>
                <a:gdLst/>
                <a:ahLst/>
                <a:cxnLst>
                  <a:cxn ang="0">
                    <a:pos x="0" y="0"/>
                  </a:cxn>
                  <a:cxn ang="0">
                    <a:pos x="12" y="0"/>
                  </a:cxn>
                  <a:cxn ang="0">
                    <a:pos x="12" y="28"/>
                  </a:cxn>
                  <a:cxn ang="0">
                    <a:pos x="0" y="28"/>
                  </a:cxn>
                  <a:cxn ang="0">
                    <a:pos x="0" y="0"/>
                  </a:cxn>
                  <a:cxn ang="0">
                    <a:pos x="2" y="26"/>
                  </a:cxn>
                  <a:cxn ang="0">
                    <a:pos x="1" y="25"/>
                  </a:cxn>
                  <a:cxn ang="0">
                    <a:pos x="11" y="25"/>
                  </a:cxn>
                  <a:cxn ang="0">
                    <a:pos x="10" y="26"/>
                  </a:cxn>
                  <a:cxn ang="0">
                    <a:pos x="10" y="2"/>
                  </a:cxn>
                  <a:cxn ang="0">
                    <a:pos x="11" y="3"/>
                  </a:cxn>
                  <a:cxn ang="0">
                    <a:pos x="1" y="3"/>
                  </a:cxn>
                  <a:cxn ang="0">
                    <a:pos x="2" y="2"/>
                  </a:cxn>
                  <a:cxn ang="0">
                    <a:pos x="2" y="26"/>
                  </a:cxn>
                </a:cxnLst>
                <a:rect l="0" t="0" r="r" b="b"/>
                <a:pathLst>
                  <a:path w="12" h="28">
                    <a:moveTo>
                      <a:pt x="0" y="0"/>
                    </a:moveTo>
                    <a:lnTo>
                      <a:pt x="12" y="0"/>
                    </a:lnTo>
                    <a:lnTo>
                      <a:pt x="12" y="28"/>
                    </a:lnTo>
                    <a:lnTo>
                      <a:pt x="0" y="28"/>
                    </a:lnTo>
                    <a:lnTo>
                      <a:pt x="0" y="0"/>
                    </a:lnTo>
                    <a:close/>
                    <a:moveTo>
                      <a:pt x="2" y="26"/>
                    </a:moveTo>
                    <a:lnTo>
                      <a:pt x="1" y="25"/>
                    </a:lnTo>
                    <a:lnTo>
                      <a:pt x="11" y="25"/>
                    </a:lnTo>
                    <a:lnTo>
                      <a:pt x="10" y="26"/>
                    </a:lnTo>
                    <a:lnTo>
                      <a:pt x="10" y="2"/>
                    </a:lnTo>
                    <a:lnTo>
                      <a:pt x="11" y="3"/>
                    </a:lnTo>
                    <a:lnTo>
                      <a:pt x="1" y="3"/>
                    </a:lnTo>
                    <a:lnTo>
                      <a:pt x="2" y="2"/>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56" name="Rectangle 84"/>
              <p:cNvSpPr>
                <a:spLocks noChangeArrowheads="1"/>
              </p:cNvSpPr>
              <p:nvPr/>
            </p:nvSpPr>
            <p:spPr bwMode="auto">
              <a:xfrm>
                <a:off x="2486" y="3153"/>
                <a:ext cx="10" cy="24"/>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57" name="Freeform 85"/>
              <p:cNvSpPr>
                <a:spLocks noEditPoints="1"/>
              </p:cNvSpPr>
              <p:nvPr/>
            </p:nvSpPr>
            <p:spPr bwMode="auto">
              <a:xfrm>
                <a:off x="2485" y="3151"/>
                <a:ext cx="12" cy="28"/>
              </a:xfrm>
              <a:custGeom>
                <a:avLst/>
                <a:gdLst/>
                <a:ahLst/>
                <a:cxnLst>
                  <a:cxn ang="0">
                    <a:pos x="0" y="0"/>
                  </a:cxn>
                  <a:cxn ang="0">
                    <a:pos x="12" y="0"/>
                  </a:cxn>
                  <a:cxn ang="0">
                    <a:pos x="12" y="28"/>
                  </a:cxn>
                  <a:cxn ang="0">
                    <a:pos x="0" y="28"/>
                  </a:cxn>
                  <a:cxn ang="0">
                    <a:pos x="0" y="0"/>
                  </a:cxn>
                  <a:cxn ang="0">
                    <a:pos x="2" y="26"/>
                  </a:cxn>
                  <a:cxn ang="0">
                    <a:pos x="1" y="25"/>
                  </a:cxn>
                  <a:cxn ang="0">
                    <a:pos x="11" y="25"/>
                  </a:cxn>
                  <a:cxn ang="0">
                    <a:pos x="10" y="26"/>
                  </a:cxn>
                  <a:cxn ang="0">
                    <a:pos x="10" y="2"/>
                  </a:cxn>
                  <a:cxn ang="0">
                    <a:pos x="11" y="3"/>
                  </a:cxn>
                  <a:cxn ang="0">
                    <a:pos x="1" y="3"/>
                  </a:cxn>
                  <a:cxn ang="0">
                    <a:pos x="2" y="2"/>
                  </a:cxn>
                  <a:cxn ang="0">
                    <a:pos x="2" y="26"/>
                  </a:cxn>
                </a:cxnLst>
                <a:rect l="0" t="0" r="r" b="b"/>
                <a:pathLst>
                  <a:path w="12" h="28">
                    <a:moveTo>
                      <a:pt x="0" y="0"/>
                    </a:moveTo>
                    <a:lnTo>
                      <a:pt x="12" y="0"/>
                    </a:lnTo>
                    <a:lnTo>
                      <a:pt x="12" y="28"/>
                    </a:lnTo>
                    <a:lnTo>
                      <a:pt x="0" y="28"/>
                    </a:lnTo>
                    <a:lnTo>
                      <a:pt x="0" y="0"/>
                    </a:lnTo>
                    <a:close/>
                    <a:moveTo>
                      <a:pt x="2" y="26"/>
                    </a:moveTo>
                    <a:lnTo>
                      <a:pt x="1" y="25"/>
                    </a:lnTo>
                    <a:lnTo>
                      <a:pt x="11" y="25"/>
                    </a:lnTo>
                    <a:lnTo>
                      <a:pt x="10" y="26"/>
                    </a:lnTo>
                    <a:lnTo>
                      <a:pt x="10" y="2"/>
                    </a:lnTo>
                    <a:lnTo>
                      <a:pt x="11" y="3"/>
                    </a:lnTo>
                    <a:lnTo>
                      <a:pt x="1" y="3"/>
                    </a:lnTo>
                    <a:lnTo>
                      <a:pt x="2" y="2"/>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58" name="Rectangle 86"/>
              <p:cNvSpPr>
                <a:spLocks noChangeArrowheads="1"/>
              </p:cNvSpPr>
              <p:nvPr/>
            </p:nvSpPr>
            <p:spPr bwMode="auto">
              <a:xfrm>
                <a:off x="2506" y="3153"/>
                <a:ext cx="8" cy="24"/>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59" name="Freeform 87"/>
              <p:cNvSpPr>
                <a:spLocks noEditPoints="1"/>
              </p:cNvSpPr>
              <p:nvPr/>
            </p:nvSpPr>
            <p:spPr bwMode="auto">
              <a:xfrm>
                <a:off x="2505" y="3151"/>
                <a:ext cx="10" cy="28"/>
              </a:xfrm>
              <a:custGeom>
                <a:avLst/>
                <a:gdLst/>
                <a:ahLst/>
                <a:cxnLst>
                  <a:cxn ang="0">
                    <a:pos x="0" y="0"/>
                  </a:cxn>
                  <a:cxn ang="0">
                    <a:pos x="10" y="0"/>
                  </a:cxn>
                  <a:cxn ang="0">
                    <a:pos x="10" y="28"/>
                  </a:cxn>
                  <a:cxn ang="0">
                    <a:pos x="0" y="28"/>
                  </a:cxn>
                  <a:cxn ang="0">
                    <a:pos x="0" y="0"/>
                  </a:cxn>
                  <a:cxn ang="0">
                    <a:pos x="2" y="26"/>
                  </a:cxn>
                  <a:cxn ang="0">
                    <a:pos x="1" y="25"/>
                  </a:cxn>
                  <a:cxn ang="0">
                    <a:pos x="9" y="25"/>
                  </a:cxn>
                  <a:cxn ang="0">
                    <a:pos x="8" y="26"/>
                  </a:cxn>
                  <a:cxn ang="0">
                    <a:pos x="8" y="2"/>
                  </a:cxn>
                  <a:cxn ang="0">
                    <a:pos x="9" y="3"/>
                  </a:cxn>
                  <a:cxn ang="0">
                    <a:pos x="1" y="3"/>
                  </a:cxn>
                  <a:cxn ang="0">
                    <a:pos x="2" y="2"/>
                  </a:cxn>
                  <a:cxn ang="0">
                    <a:pos x="2" y="26"/>
                  </a:cxn>
                </a:cxnLst>
                <a:rect l="0" t="0" r="r" b="b"/>
                <a:pathLst>
                  <a:path w="10" h="28">
                    <a:moveTo>
                      <a:pt x="0" y="0"/>
                    </a:moveTo>
                    <a:lnTo>
                      <a:pt x="10" y="0"/>
                    </a:lnTo>
                    <a:lnTo>
                      <a:pt x="10" y="28"/>
                    </a:lnTo>
                    <a:lnTo>
                      <a:pt x="0" y="28"/>
                    </a:lnTo>
                    <a:lnTo>
                      <a:pt x="0" y="0"/>
                    </a:lnTo>
                    <a:close/>
                    <a:moveTo>
                      <a:pt x="2" y="26"/>
                    </a:moveTo>
                    <a:lnTo>
                      <a:pt x="1" y="25"/>
                    </a:lnTo>
                    <a:lnTo>
                      <a:pt x="9" y="25"/>
                    </a:lnTo>
                    <a:lnTo>
                      <a:pt x="8" y="26"/>
                    </a:lnTo>
                    <a:lnTo>
                      <a:pt x="8" y="2"/>
                    </a:lnTo>
                    <a:lnTo>
                      <a:pt x="9" y="3"/>
                    </a:lnTo>
                    <a:lnTo>
                      <a:pt x="1" y="3"/>
                    </a:lnTo>
                    <a:lnTo>
                      <a:pt x="2" y="2"/>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60" name="Rectangle 88"/>
              <p:cNvSpPr>
                <a:spLocks noChangeArrowheads="1"/>
              </p:cNvSpPr>
              <p:nvPr/>
            </p:nvSpPr>
            <p:spPr bwMode="auto">
              <a:xfrm>
                <a:off x="2523" y="3153"/>
                <a:ext cx="10" cy="24"/>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61" name="Freeform 89"/>
              <p:cNvSpPr>
                <a:spLocks noEditPoints="1"/>
              </p:cNvSpPr>
              <p:nvPr/>
            </p:nvSpPr>
            <p:spPr bwMode="auto">
              <a:xfrm>
                <a:off x="2522" y="3151"/>
                <a:ext cx="12" cy="28"/>
              </a:xfrm>
              <a:custGeom>
                <a:avLst/>
                <a:gdLst/>
                <a:ahLst/>
                <a:cxnLst>
                  <a:cxn ang="0">
                    <a:pos x="0" y="0"/>
                  </a:cxn>
                  <a:cxn ang="0">
                    <a:pos x="12" y="0"/>
                  </a:cxn>
                  <a:cxn ang="0">
                    <a:pos x="12" y="28"/>
                  </a:cxn>
                  <a:cxn ang="0">
                    <a:pos x="0" y="28"/>
                  </a:cxn>
                  <a:cxn ang="0">
                    <a:pos x="0" y="0"/>
                  </a:cxn>
                  <a:cxn ang="0">
                    <a:pos x="2" y="26"/>
                  </a:cxn>
                  <a:cxn ang="0">
                    <a:pos x="1" y="25"/>
                  </a:cxn>
                  <a:cxn ang="0">
                    <a:pos x="11" y="25"/>
                  </a:cxn>
                  <a:cxn ang="0">
                    <a:pos x="10" y="26"/>
                  </a:cxn>
                  <a:cxn ang="0">
                    <a:pos x="10" y="2"/>
                  </a:cxn>
                  <a:cxn ang="0">
                    <a:pos x="11" y="3"/>
                  </a:cxn>
                  <a:cxn ang="0">
                    <a:pos x="1" y="3"/>
                  </a:cxn>
                  <a:cxn ang="0">
                    <a:pos x="2" y="2"/>
                  </a:cxn>
                  <a:cxn ang="0">
                    <a:pos x="2" y="26"/>
                  </a:cxn>
                </a:cxnLst>
                <a:rect l="0" t="0" r="r" b="b"/>
                <a:pathLst>
                  <a:path w="12" h="28">
                    <a:moveTo>
                      <a:pt x="0" y="0"/>
                    </a:moveTo>
                    <a:lnTo>
                      <a:pt x="12" y="0"/>
                    </a:lnTo>
                    <a:lnTo>
                      <a:pt x="12" y="28"/>
                    </a:lnTo>
                    <a:lnTo>
                      <a:pt x="0" y="28"/>
                    </a:lnTo>
                    <a:lnTo>
                      <a:pt x="0" y="0"/>
                    </a:lnTo>
                    <a:close/>
                    <a:moveTo>
                      <a:pt x="2" y="26"/>
                    </a:moveTo>
                    <a:lnTo>
                      <a:pt x="1" y="25"/>
                    </a:lnTo>
                    <a:lnTo>
                      <a:pt x="11" y="25"/>
                    </a:lnTo>
                    <a:lnTo>
                      <a:pt x="10" y="26"/>
                    </a:lnTo>
                    <a:lnTo>
                      <a:pt x="10" y="2"/>
                    </a:lnTo>
                    <a:lnTo>
                      <a:pt x="11" y="3"/>
                    </a:lnTo>
                    <a:lnTo>
                      <a:pt x="1" y="3"/>
                    </a:lnTo>
                    <a:lnTo>
                      <a:pt x="2" y="2"/>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62" name="Rectangle 90"/>
              <p:cNvSpPr>
                <a:spLocks noChangeArrowheads="1"/>
              </p:cNvSpPr>
              <p:nvPr/>
            </p:nvSpPr>
            <p:spPr bwMode="auto">
              <a:xfrm>
                <a:off x="2543" y="3153"/>
                <a:ext cx="10" cy="24"/>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63" name="Freeform 91"/>
              <p:cNvSpPr>
                <a:spLocks noEditPoints="1"/>
              </p:cNvSpPr>
              <p:nvPr/>
            </p:nvSpPr>
            <p:spPr bwMode="auto">
              <a:xfrm>
                <a:off x="2542" y="3151"/>
                <a:ext cx="12" cy="28"/>
              </a:xfrm>
              <a:custGeom>
                <a:avLst/>
                <a:gdLst/>
                <a:ahLst/>
                <a:cxnLst>
                  <a:cxn ang="0">
                    <a:pos x="0" y="0"/>
                  </a:cxn>
                  <a:cxn ang="0">
                    <a:pos x="12" y="0"/>
                  </a:cxn>
                  <a:cxn ang="0">
                    <a:pos x="12" y="28"/>
                  </a:cxn>
                  <a:cxn ang="0">
                    <a:pos x="0" y="28"/>
                  </a:cxn>
                  <a:cxn ang="0">
                    <a:pos x="0" y="0"/>
                  </a:cxn>
                  <a:cxn ang="0">
                    <a:pos x="2" y="26"/>
                  </a:cxn>
                  <a:cxn ang="0">
                    <a:pos x="1" y="25"/>
                  </a:cxn>
                  <a:cxn ang="0">
                    <a:pos x="11" y="25"/>
                  </a:cxn>
                  <a:cxn ang="0">
                    <a:pos x="10" y="26"/>
                  </a:cxn>
                  <a:cxn ang="0">
                    <a:pos x="10" y="2"/>
                  </a:cxn>
                  <a:cxn ang="0">
                    <a:pos x="11" y="3"/>
                  </a:cxn>
                  <a:cxn ang="0">
                    <a:pos x="1" y="3"/>
                  </a:cxn>
                  <a:cxn ang="0">
                    <a:pos x="2" y="2"/>
                  </a:cxn>
                  <a:cxn ang="0">
                    <a:pos x="2" y="26"/>
                  </a:cxn>
                </a:cxnLst>
                <a:rect l="0" t="0" r="r" b="b"/>
                <a:pathLst>
                  <a:path w="12" h="28">
                    <a:moveTo>
                      <a:pt x="0" y="0"/>
                    </a:moveTo>
                    <a:lnTo>
                      <a:pt x="12" y="0"/>
                    </a:lnTo>
                    <a:lnTo>
                      <a:pt x="12" y="28"/>
                    </a:lnTo>
                    <a:lnTo>
                      <a:pt x="0" y="28"/>
                    </a:lnTo>
                    <a:lnTo>
                      <a:pt x="0" y="0"/>
                    </a:lnTo>
                    <a:close/>
                    <a:moveTo>
                      <a:pt x="2" y="26"/>
                    </a:moveTo>
                    <a:lnTo>
                      <a:pt x="1" y="25"/>
                    </a:lnTo>
                    <a:lnTo>
                      <a:pt x="11" y="25"/>
                    </a:lnTo>
                    <a:lnTo>
                      <a:pt x="10" y="26"/>
                    </a:lnTo>
                    <a:lnTo>
                      <a:pt x="10" y="2"/>
                    </a:lnTo>
                    <a:lnTo>
                      <a:pt x="11" y="3"/>
                    </a:lnTo>
                    <a:lnTo>
                      <a:pt x="1" y="3"/>
                    </a:lnTo>
                    <a:lnTo>
                      <a:pt x="2" y="2"/>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64" name="Rectangle 92"/>
              <p:cNvSpPr>
                <a:spLocks noChangeArrowheads="1"/>
              </p:cNvSpPr>
              <p:nvPr/>
            </p:nvSpPr>
            <p:spPr bwMode="auto">
              <a:xfrm>
                <a:off x="2561" y="3153"/>
                <a:ext cx="10" cy="24"/>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65" name="Freeform 93"/>
              <p:cNvSpPr>
                <a:spLocks noEditPoints="1"/>
              </p:cNvSpPr>
              <p:nvPr/>
            </p:nvSpPr>
            <p:spPr bwMode="auto">
              <a:xfrm>
                <a:off x="2560" y="3151"/>
                <a:ext cx="12" cy="28"/>
              </a:xfrm>
              <a:custGeom>
                <a:avLst/>
                <a:gdLst/>
                <a:ahLst/>
                <a:cxnLst>
                  <a:cxn ang="0">
                    <a:pos x="0" y="0"/>
                  </a:cxn>
                  <a:cxn ang="0">
                    <a:pos x="12" y="0"/>
                  </a:cxn>
                  <a:cxn ang="0">
                    <a:pos x="12" y="28"/>
                  </a:cxn>
                  <a:cxn ang="0">
                    <a:pos x="0" y="28"/>
                  </a:cxn>
                  <a:cxn ang="0">
                    <a:pos x="0" y="0"/>
                  </a:cxn>
                  <a:cxn ang="0">
                    <a:pos x="2" y="26"/>
                  </a:cxn>
                  <a:cxn ang="0">
                    <a:pos x="1" y="25"/>
                  </a:cxn>
                  <a:cxn ang="0">
                    <a:pos x="11" y="25"/>
                  </a:cxn>
                  <a:cxn ang="0">
                    <a:pos x="10" y="26"/>
                  </a:cxn>
                  <a:cxn ang="0">
                    <a:pos x="10" y="2"/>
                  </a:cxn>
                  <a:cxn ang="0">
                    <a:pos x="11" y="3"/>
                  </a:cxn>
                  <a:cxn ang="0">
                    <a:pos x="1" y="3"/>
                  </a:cxn>
                  <a:cxn ang="0">
                    <a:pos x="2" y="2"/>
                  </a:cxn>
                  <a:cxn ang="0">
                    <a:pos x="2" y="26"/>
                  </a:cxn>
                </a:cxnLst>
                <a:rect l="0" t="0" r="r" b="b"/>
                <a:pathLst>
                  <a:path w="12" h="28">
                    <a:moveTo>
                      <a:pt x="0" y="0"/>
                    </a:moveTo>
                    <a:lnTo>
                      <a:pt x="12" y="0"/>
                    </a:lnTo>
                    <a:lnTo>
                      <a:pt x="12" y="28"/>
                    </a:lnTo>
                    <a:lnTo>
                      <a:pt x="0" y="28"/>
                    </a:lnTo>
                    <a:lnTo>
                      <a:pt x="0" y="0"/>
                    </a:lnTo>
                    <a:close/>
                    <a:moveTo>
                      <a:pt x="2" y="26"/>
                    </a:moveTo>
                    <a:lnTo>
                      <a:pt x="1" y="25"/>
                    </a:lnTo>
                    <a:lnTo>
                      <a:pt x="11" y="25"/>
                    </a:lnTo>
                    <a:lnTo>
                      <a:pt x="10" y="26"/>
                    </a:lnTo>
                    <a:lnTo>
                      <a:pt x="10" y="2"/>
                    </a:lnTo>
                    <a:lnTo>
                      <a:pt x="11" y="3"/>
                    </a:lnTo>
                    <a:lnTo>
                      <a:pt x="1" y="3"/>
                    </a:lnTo>
                    <a:lnTo>
                      <a:pt x="2" y="2"/>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66" name="Rectangle 94"/>
              <p:cNvSpPr>
                <a:spLocks noChangeArrowheads="1"/>
              </p:cNvSpPr>
              <p:nvPr/>
            </p:nvSpPr>
            <p:spPr bwMode="auto">
              <a:xfrm>
                <a:off x="2581" y="3153"/>
                <a:ext cx="10" cy="24"/>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67" name="Freeform 95"/>
              <p:cNvSpPr>
                <a:spLocks noEditPoints="1"/>
              </p:cNvSpPr>
              <p:nvPr/>
            </p:nvSpPr>
            <p:spPr bwMode="auto">
              <a:xfrm>
                <a:off x="2580" y="3151"/>
                <a:ext cx="12" cy="28"/>
              </a:xfrm>
              <a:custGeom>
                <a:avLst/>
                <a:gdLst/>
                <a:ahLst/>
                <a:cxnLst>
                  <a:cxn ang="0">
                    <a:pos x="0" y="0"/>
                  </a:cxn>
                  <a:cxn ang="0">
                    <a:pos x="12" y="0"/>
                  </a:cxn>
                  <a:cxn ang="0">
                    <a:pos x="12" y="28"/>
                  </a:cxn>
                  <a:cxn ang="0">
                    <a:pos x="0" y="28"/>
                  </a:cxn>
                  <a:cxn ang="0">
                    <a:pos x="0" y="0"/>
                  </a:cxn>
                  <a:cxn ang="0">
                    <a:pos x="2" y="26"/>
                  </a:cxn>
                  <a:cxn ang="0">
                    <a:pos x="1" y="25"/>
                  </a:cxn>
                  <a:cxn ang="0">
                    <a:pos x="11" y="25"/>
                  </a:cxn>
                  <a:cxn ang="0">
                    <a:pos x="10" y="26"/>
                  </a:cxn>
                  <a:cxn ang="0">
                    <a:pos x="10" y="2"/>
                  </a:cxn>
                  <a:cxn ang="0">
                    <a:pos x="11" y="3"/>
                  </a:cxn>
                  <a:cxn ang="0">
                    <a:pos x="1" y="3"/>
                  </a:cxn>
                  <a:cxn ang="0">
                    <a:pos x="2" y="2"/>
                  </a:cxn>
                  <a:cxn ang="0">
                    <a:pos x="2" y="26"/>
                  </a:cxn>
                </a:cxnLst>
                <a:rect l="0" t="0" r="r" b="b"/>
                <a:pathLst>
                  <a:path w="12" h="28">
                    <a:moveTo>
                      <a:pt x="0" y="0"/>
                    </a:moveTo>
                    <a:lnTo>
                      <a:pt x="12" y="0"/>
                    </a:lnTo>
                    <a:lnTo>
                      <a:pt x="12" y="28"/>
                    </a:lnTo>
                    <a:lnTo>
                      <a:pt x="0" y="28"/>
                    </a:lnTo>
                    <a:lnTo>
                      <a:pt x="0" y="0"/>
                    </a:lnTo>
                    <a:close/>
                    <a:moveTo>
                      <a:pt x="2" y="26"/>
                    </a:moveTo>
                    <a:lnTo>
                      <a:pt x="1" y="25"/>
                    </a:lnTo>
                    <a:lnTo>
                      <a:pt x="11" y="25"/>
                    </a:lnTo>
                    <a:lnTo>
                      <a:pt x="10" y="26"/>
                    </a:lnTo>
                    <a:lnTo>
                      <a:pt x="10" y="2"/>
                    </a:lnTo>
                    <a:lnTo>
                      <a:pt x="11" y="3"/>
                    </a:lnTo>
                    <a:lnTo>
                      <a:pt x="1" y="3"/>
                    </a:lnTo>
                    <a:lnTo>
                      <a:pt x="2" y="2"/>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68" name="Rectangle 96"/>
              <p:cNvSpPr>
                <a:spLocks noChangeArrowheads="1"/>
              </p:cNvSpPr>
              <p:nvPr/>
            </p:nvSpPr>
            <p:spPr bwMode="auto">
              <a:xfrm>
                <a:off x="2601" y="3153"/>
                <a:ext cx="8" cy="24"/>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69" name="Freeform 97"/>
              <p:cNvSpPr>
                <a:spLocks noEditPoints="1"/>
              </p:cNvSpPr>
              <p:nvPr/>
            </p:nvSpPr>
            <p:spPr bwMode="auto">
              <a:xfrm>
                <a:off x="2600" y="3151"/>
                <a:ext cx="10" cy="28"/>
              </a:xfrm>
              <a:custGeom>
                <a:avLst/>
                <a:gdLst/>
                <a:ahLst/>
                <a:cxnLst>
                  <a:cxn ang="0">
                    <a:pos x="0" y="0"/>
                  </a:cxn>
                  <a:cxn ang="0">
                    <a:pos x="10" y="0"/>
                  </a:cxn>
                  <a:cxn ang="0">
                    <a:pos x="10" y="28"/>
                  </a:cxn>
                  <a:cxn ang="0">
                    <a:pos x="0" y="28"/>
                  </a:cxn>
                  <a:cxn ang="0">
                    <a:pos x="0" y="0"/>
                  </a:cxn>
                  <a:cxn ang="0">
                    <a:pos x="2" y="26"/>
                  </a:cxn>
                  <a:cxn ang="0">
                    <a:pos x="1" y="25"/>
                  </a:cxn>
                  <a:cxn ang="0">
                    <a:pos x="9" y="25"/>
                  </a:cxn>
                  <a:cxn ang="0">
                    <a:pos x="8" y="26"/>
                  </a:cxn>
                  <a:cxn ang="0">
                    <a:pos x="8" y="2"/>
                  </a:cxn>
                  <a:cxn ang="0">
                    <a:pos x="9" y="3"/>
                  </a:cxn>
                  <a:cxn ang="0">
                    <a:pos x="1" y="3"/>
                  </a:cxn>
                  <a:cxn ang="0">
                    <a:pos x="2" y="2"/>
                  </a:cxn>
                  <a:cxn ang="0">
                    <a:pos x="2" y="26"/>
                  </a:cxn>
                </a:cxnLst>
                <a:rect l="0" t="0" r="r" b="b"/>
                <a:pathLst>
                  <a:path w="10" h="28">
                    <a:moveTo>
                      <a:pt x="0" y="0"/>
                    </a:moveTo>
                    <a:lnTo>
                      <a:pt x="10" y="0"/>
                    </a:lnTo>
                    <a:lnTo>
                      <a:pt x="10" y="28"/>
                    </a:lnTo>
                    <a:lnTo>
                      <a:pt x="0" y="28"/>
                    </a:lnTo>
                    <a:lnTo>
                      <a:pt x="0" y="0"/>
                    </a:lnTo>
                    <a:close/>
                    <a:moveTo>
                      <a:pt x="2" y="26"/>
                    </a:moveTo>
                    <a:lnTo>
                      <a:pt x="1" y="25"/>
                    </a:lnTo>
                    <a:lnTo>
                      <a:pt x="9" y="25"/>
                    </a:lnTo>
                    <a:lnTo>
                      <a:pt x="8" y="26"/>
                    </a:lnTo>
                    <a:lnTo>
                      <a:pt x="8" y="2"/>
                    </a:lnTo>
                    <a:lnTo>
                      <a:pt x="9" y="3"/>
                    </a:lnTo>
                    <a:lnTo>
                      <a:pt x="1" y="3"/>
                    </a:lnTo>
                    <a:lnTo>
                      <a:pt x="2" y="2"/>
                    </a:lnTo>
                    <a:lnTo>
                      <a:pt x="2" y="26"/>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70" name="Rectangle 98"/>
              <p:cNvSpPr>
                <a:spLocks noChangeArrowheads="1"/>
              </p:cNvSpPr>
              <p:nvPr/>
            </p:nvSpPr>
            <p:spPr bwMode="auto">
              <a:xfrm>
                <a:off x="2331" y="3151"/>
                <a:ext cx="68"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71" name="Rectangle 99"/>
              <p:cNvSpPr>
                <a:spLocks noChangeArrowheads="1"/>
              </p:cNvSpPr>
              <p:nvPr/>
            </p:nvSpPr>
            <p:spPr bwMode="auto">
              <a:xfrm>
                <a:off x="2618" y="3151"/>
                <a:ext cx="78" cy="2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72" name="Rectangle 100"/>
              <p:cNvSpPr>
                <a:spLocks noChangeArrowheads="1"/>
              </p:cNvSpPr>
              <p:nvPr/>
            </p:nvSpPr>
            <p:spPr bwMode="auto">
              <a:xfrm>
                <a:off x="2331" y="3151"/>
                <a:ext cx="30" cy="6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73" name="Rectangle 101"/>
              <p:cNvSpPr>
                <a:spLocks noChangeArrowheads="1"/>
              </p:cNvSpPr>
              <p:nvPr/>
            </p:nvSpPr>
            <p:spPr bwMode="auto">
              <a:xfrm>
                <a:off x="2666" y="3151"/>
                <a:ext cx="30" cy="6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74" name="Freeform 102"/>
              <p:cNvSpPr>
                <a:spLocks/>
              </p:cNvSpPr>
              <p:nvPr/>
            </p:nvSpPr>
            <p:spPr bwMode="auto">
              <a:xfrm>
                <a:off x="2369" y="3140"/>
                <a:ext cx="38" cy="48"/>
              </a:xfrm>
              <a:custGeom>
                <a:avLst/>
                <a:gdLst/>
                <a:ahLst/>
                <a:cxnLst>
                  <a:cxn ang="0">
                    <a:pos x="0" y="168"/>
                  </a:cxn>
                  <a:cxn ang="0">
                    <a:pos x="152" y="0"/>
                  </a:cxn>
                  <a:cxn ang="0">
                    <a:pos x="152" y="0"/>
                  </a:cxn>
                  <a:cxn ang="0">
                    <a:pos x="152" y="0"/>
                  </a:cxn>
                  <a:cxn ang="0">
                    <a:pos x="304" y="168"/>
                  </a:cxn>
                  <a:cxn ang="0">
                    <a:pos x="304" y="168"/>
                  </a:cxn>
                  <a:cxn ang="0">
                    <a:pos x="304" y="168"/>
                  </a:cxn>
                  <a:cxn ang="0">
                    <a:pos x="152" y="336"/>
                  </a:cxn>
                  <a:cxn ang="0">
                    <a:pos x="152" y="336"/>
                  </a:cxn>
                  <a:cxn ang="0">
                    <a:pos x="152" y="336"/>
                  </a:cxn>
                  <a:cxn ang="0">
                    <a:pos x="0" y="168"/>
                  </a:cxn>
                  <a:cxn ang="0">
                    <a:pos x="0" y="168"/>
                  </a:cxn>
                </a:cxnLst>
                <a:rect l="0" t="0" r="r" b="b"/>
                <a:pathLst>
                  <a:path w="304" h="336">
                    <a:moveTo>
                      <a:pt x="0" y="168"/>
                    </a:moveTo>
                    <a:cubicBezTo>
                      <a:pt x="0" y="76"/>
                      <a:pt x="69" y="0"/>
                      <a:pt x="152" y="0"/>
                    </a:cubicBezTo>
                    <a:cubicBezTo>
                      <a:pt x="152" y="0"/>
                      <a:pt x="152" y="0"/>
                      <a:pt x="152" y="0"/>
                    </a:cubicBezTo>
                    <a:lnTo>
                      <a:pt x="152" y="0"/>
                    </a:lnTo>
                    <a:cubicBezTo>
                      <a:pt x="236" y="0"/>
                      <a:pt x="304" y="76"/>
                      <a:pt x="304" y="168"/>
                    </a:cubicBezTo>
                    <a:cubicBezTo>
                      <a:pt x="304" y="168"/>
                      <a:pt x="304" y="168"/>
                      <a:pt x="304" y="168"/>
                    </a:cubicBezTo>
                    <a:lnTo>
                      <a:pt x="304" y="168"/>
                    </a:lnTo>
                    <a:cubicBezTo>
                      <a:pt x="304" y="261"/>
                      <a:pt x="236" y="336"/>
                      <a:pt x="152" y="336"/>
                    </a:cubicBezTo>
                    <a:cubicBezTo>
                      <a:pt x="152" y="336"/>
                      <a:pt x="152" y="336"/>
                      <a:pt x="152" y="336"/>
                    </a:cubicBezTo>
                    <a:lnTo>
                      <a:pt x="152" y="336"/>
                    </a:lnTo>
                    <a:cubicBezTo>
                      <a:pt x="69" y="336"/>
                      <a:pt x="0" y="261"/>
                      <a:pt x="0" y="168"/>
                    </a:cubicBezTo>
                    <a:cubicBezTo>
                      <a:pt x="0" y="168"/>
                      <a:pt x="0" y="168"/>
                      <a:pt x="0" y="168"/>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75" name="Freeform 103"/>
              <p:cNvSpPr>
                <a:spLocks noEditPoints="1"/>
              </p:cNvSpPr>
              <p:nvPr/>
            </p:nvSpPr>
            <p:spPr bwMode="auto">
              <a:xfrm>
                <a:off x="2387" y="3031"/>
                <a:ext cx="8" cy="134"/>
              </a:xfrm>
              <a:custGeom>
                <a:avLst/>
                <a:gdLst/>
                <a:ahLst/>
                <a:cxnLst>
                  <a:cxn ang="0">
                    <a:pos x="8" y="0"/>
                  </a:cxn>
                  <a:cxn ang="0">
                    <a:pos x="8" y="10"/>
                  </a:cxn>
                  <a:cxn ang="0">
                    <a:pos x="0" y="10"/>
                  </a:cxn>
                  <a:cxn ang="0">
                    <a:pos x="0" y="0"/>
                  </a:cxn>
                  <a:cxn ang="0">
                    <a:pos x="8" y="0"/>
                  </a:cxn>
                  <a:cxn ang="0">
                    <a:pos x="8" y="19"/>
                  </a:cxn>
                  <a:cxn ang="0">
                    <a:pos x="8" y="28"/>
                  </a:cxn>
                  <a:cxn ang="0">
                    <a:pos x="0" y="28"/>
                  </a:cxn>
                  <a:cxn ang="0">
                    <a:pos x="0" y="19"/>
                  </a:cxn>
                  <a:cxn ang="0">
                    <a:pos x="8" y="19"/>
                  </a:cxn>
                  <a:cxn ang="0">
                    <a:pos x="8" y="37"/>
                  </a:cxn>
                  <a:cxn ang="0">
                    <a:pos x="8" y="46"/>
                  </a:cxn>
                  <a:cxn ang="0">
                    <a:pos x="0" y="46"/>
                  </a:cxn>
                  <a:cxn ang="0">
                    <a:pos x="0" y="37"/>
                  </a:cxn>
                  <a:cxn ang="0">
                    <a:pos x="8" y="37"/>
                  </a:cxn>
                  <a:cxn ang="0">
                    <a:pos x="8" y="55"/>
                  </a:cxn>
                  <a:cxn ang="0">
                    <a:pos x="8" y="64"/>
                  </a:cxn>
                  <a:cxn ang="0">
                    <a:pos x="0" y="64"/>
                  </a:cxn>
                  <a:cxn ang="0">
                    <a:pos x="0" y="55"/>
                  </a:cxn>
                  <a:cxn ang="0">
                    <a:pos x="8" y="55"/>
                  </a:cxn>
                  <a:cxn ang="0">
                    <a:pos x="8" y="73"/>
                  </a:cxn>
                  <a:cxn ang="0">
                    <a:pos x="8" y="82"/>
                  </a:cxn>
                  <a:cxn ang="0">
                    <a:pos x="0" y="82"/>
                  </a:cxn>
                  <a:cxn ang="0">
                    <a:pos x="0" y="73"/>
                  </a:cxn>
                  <a:cxn ang="0">
                    <a:pos x="8" y="73"/>
                  </a:cxn>
                  <a:cxn ang="0">
                    <a:pos x="8" y="91"/>
                  </a:cxn>
                  <a:cxn ang="0">
                    <a:pos x="8" y="100"/>
                  </a:cxn>
                  <a:cxn ang="0">
                    <a:pos x="0" y="100"/>
                  </a:cxn>
                  <a:cxn ang="0">
                    <a:pos x="0" y="91"/>
                  </a:cxn>
                  <a:cxn ang="0">
                    <a:pos x="8" y="91"/>
                  </a:cxn>
                  <a:cxn ang="0">
                    <a:pos x="8" y="109"/>
                  </a:cxn>
                  <a:cxn ang="0">
                    <a:pos x="8" y="118"/>
                  </a:cxn>
                  <a:cxn ang="0">
                    <a:pos x="0" y="118"/>
                  </a:cxn>
                  <a:cxn ang="0">
                    <a:pos x="0" y="109"/>
                  </a:cxn>
                  <a:cxn ang="0">
                    <a:pos x="8" y="109"/>
                  </a:cxn>
                  <a:cxn ang="0">
                    <a:pos x="8" y="127"/>
                  </a:cxn>
                  <a:cxn ang="0">
                    <a:pos x="8" y="134"/>
                  </a:cxn>
                  <a:cxn ang="0">
                    <a:pos x="0" y="134"/>
                  </a:cxn>
                  <a:cxn ang="0">
                    <a:pos x="0" y="127"/>
                  </a:cxn>
                  <a:cxn ang="0">
                    <a:pos x="8" y="127"/>
                  </a:cxn>
                </a:cxnLst>
                <a:rect l="0" t="0" r="r" b="b"/>
                <a:pathLst>
                  <a:path w="8" h="134">
                    <a:moveTo>
                      <a:pt x="8" y="0"/>
                    </a:moveTo>
                    <a:lnTo>
                      <a:pt x="8" y="10"/>
                    </a:lnTo>
                    <a:lnTo>
                      <a:pt x="0" y="10"/>
                    </a:lnTo>
                    <a:lnTo>
                      <a:pt x="0" y="0"/>
                    </a:lnTo>
                    <a:lnTo>
                      <a:pt x="8" y="0"/>
                    </a:lnTo>
                    <a:close/>
                    <a:moveTo>
                      <a:pt x="8" y="19"/>
                    </a:moveTo>
                    <a:lnTo>
                      <a:pt x="8" y="28"/>
                    </a:lnTo>
                    <a:lnTo>
                      <a:pt x="0" y="28"/>
                    </a:lnTo>
                    <a:lnTo>
                      <a:pt x="0" y="19"/>
                    </a:lnTo>
                    <a:lnTo>
                      <a:pt x="8" y="19"/>
                    </a:lnTo>
                    <a:close/>
                    <a:moveTo>
                      <a:pt x="8" y="37"/>
                    </a:moveTo>
                    <a:lnTo>
                      <a:pt x="8" y="46"/>
                    </a:lnTo>
                    <a:lnTo>
                      <a:pt x="0" y="46"/>
                    </a:lnTo>
                    <a:lnTo>
                      <a:pt x="0" y="37"/>
                    </a:lnTo>
                    <a:lnTo>
                      <a:pt x="8" y="37"/>
                    </a:lnTo>
                    <a:close/>
                    <a:moveTo>
                      <a:pt x="8" y="55"/>
                    </a:moveTo>
                    <a:lnTo>
                      <a:pt x="8" y="64"/>
                    </a:lnTo>
                    <a:lnTo>
                      <a:pt x="0" y="64"/>
                    </a:lnTo>
                    <a:lnTo>
                      <a:pt x="0" y="55"/>
                    </a:lnTo>
                    <a:lnTo>
                      <a:pt x="8" y="55"/>
                    </a:lnTo>
                    <a:close/>
                    <a:moveTo>
                      <a:pt x="8" y="73"/>
                    </a:moveTo>
                    <a:lnTo>
                      <a:pt x="8" y="82"/>
                    </a:lnTo>
                    <a:lnTo>
                      <a:pt x="0" y="82"/>
                    </a:lnTo>
                    <a:lnTo>
                      <a:pt x="0" y="73"/>
                    </a:lnTo>
                    <a:lnTo>
                      <a:pt x="8" y="73"/>
                    </a:lnTo>
                    <a:close/>
                    <a:moveTo>
                      <a:pt x="8" y="91"/>
                    </a:moveTo>
                    <a:lnTo>
                      <a:pt x="8" y="100"/>
                    </a:lnTo>
                    <a:lnTo>
                      <a:pt x="0" y="100"/>
                    </a:lnTo>
                    <a:lnTo>
                      <a:pt x="0" y="91"/>
                    </a:lnTo>
                    <a:lnTo>
                      <a:pt x="8" y="91"/>
                    </a:lnTo>
                    <a:close/>
                    <a:moveTo>
                      <a:pt x="8" y="109"/>
                    </a:moveTo>
                    <a:lnTo>
                      <a:pt x="8" y="118"/>
                    </a:lnTo>
                    <a:lnTo>
                      <a:pt x="0" y="118"/>
                    </a:lnTo>
                    <a:lnTo>
                      <a:pt x="0" y="109"/>
                    </a:lnTo>
                    <a:lnTo>
                      <a:pt x="8" y="109"/>
                    </a:lnTo>
                    <a:close/>
                    <a:moveTo>
                      <a:pt x="8" y="127"/>
                    </a:moveTo>
                    <a:lnTo>
                      <a:pt x="8" y="134"/>
                    </a:lnTo>
                    <a:lnTo>
                      <a:pt x="0" y="134"/>
                    </a:lnTo>
                    <a:lnTo>
                      <a:pt x="0" y="127"/>
                    </a:lnTo>
                    <a:lnTo>
                      <a:pt x="8" y="127"/>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pic>
            <p:nvPicPr>
              <p:cNvPr id="182376" name="Picture 104"/>
              <p:cNvPicPr>
                <a:picLocks noChangeAspect="1" noChangeArrowheads="1"/>
              </p:cNvPicPr>
              <p:nvPr/>
            </p:nvPicPr>
            <p:blipFill>
              <a:blip r:embed="rId14" cstate="print"/>
              <a:srcRect/>
              <a:stretch>
                <a:fillRect/>
              </a:stretch>
            </p:blipFill>
            <p:spPr bwMode="auto">
              <a:xfrm>
                <a:off x="2428" y="3859"/>
                <a:ext cx="40" cy="36"/>
              </a:xfrm>
              <a:prstGeom prst="rect">
                <a:avLst/>
              </a:prstGeom>
              <a:noFill/>
              <a:ln w="9525">
                <a:noFill/>
                <a:miter lim="800000"/>
                <a:headEnd/>
                <a:tailEnd/>
              </a:ln>
            </p:spPr>
          </p:pic>
          <p:pic>
            <p:nvPicPr>
              <p:cNvPr id="182377" name="Picture 105"/>
              <p:cNvPicPr>
                <a:picLocks noChangeAspect="1" noChangeArrowheads="1"/>
              </p:cNvPicPr>
              <p:nvPr/>
            </p:nvPicPr>
            <p:blipFill>
              <a:blip r:embed="rId15" cstate="print"/>
              <a:srcRect/>
              <a:stretch>
                <a:fillRect/>
              </a:stretch>
            </p:blipFill>
            <p:spPr bwMode="auto">
              <a:xfrm>
                <a:off x="2428" y="3859"/>
                <a:ext cx="40" cy="36"/>
              </a:xfrm>
              <a:prstGeom prst="rect">
                <a:avLst/>
              </a:prstGeom>
              <a:noFill/>
              <a:ln w="9525">
                <a:noFill/>
                <a:miter lim="800000"/>
                <a:headEnd/>
                <a:tailEnd/>
              </a:ln>
            </p:spPr>
          </p:pic>
          <p:sp>
            <p:nvSpPr>
              <p:cNvPr id="182378" name="Rectangle 106"/>
              <p:cNvSpPr>
                <a:spLocks noChangeArrowheads="1"/>
              </p:cNvSpPr>
              <p:nvPr/>
            </p:nvSpPr>
            <p:spPr bwMode="auto">
              <a:xfrm>
                <a:off x="2408" y="388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79" name="Freeform 107"/>
              <p:cNvSpPr>
                <a:spLocks noEditPoints="1"/>
              </p:cNvSpPr>
              <p:nvPr/>
            </p:nvSpPr>
            <p:spPr bwMode="auto">
              <a:xfrm>
                <a:off x="2407" y="3885"/>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80" name="Rectangle 108"/>
              <p:cNvSpPr>
                <a:spLocks noChangeArrowheads="1"/>
              </p:cNvSpPr>
              <p:nvPr/>
            </p:nvSpPr>
            <p:spPr bwMode="auto">
              <a:xfrm>
                <a:off x="2428" y="388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81" name="Freeform 109"/>
              <p:cNvSpPr>
                <a:spLocks noEditPoints="1"/>
              </p:cNvSpPr>
              <p:nvPr/>
            </p:nvSpPr>
            <p:spPr bwMode="auto">
              <a:xfrm>
                <a:off x="2427" y="3885"/>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82" name="Rectangle 110"/>
              <p:cNvSpPr>
                <a:spLocks noChangeArrowheads="1"/>
              </p:cNvSpPr>
              <p:nvPr/>
            </p:nvSpPr>
            <p:spPr bwMode="auto">
              <a:xfrm>
                <a:off x="2448" y="3886"/>
                <a:ext cx="8"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83" name="Freeform 111"/>
              <p:cNvSpPr>
                <a:spLocks noEditPoints="1"/>
              </p:cNvSpPr>
              <p:nvPr/>
            </p:nvSpPr>
            <p:spPr bwMode="auto">
              <a:xfrm>
                <a:off x="2447" y="3885"/>
                <a:ext cx="10" cy="25"/>
              </a:xfrm>
              <a:custGeom>
                <a:avLst/>
                <a:gdLst/>
                <a:ahLst/>
                <a:cxnLst>
                  <a:cxn ang="0">
                    <a:pos x="0" y="0"/>
                  </a:cxn>
                  <a:cxn ang="0">
                    <a:pos x="10" y="0"/>
                  </a:cxn>
                  <a:cxn ang="0">
                    <a:pos x="10" y="25"/>
                  </a:cxn>
                  <a:cxn ang="0">
                    <a:pos x="0" y="25"/>
                  </a:cxn>
                  <a:cxn ang="0">
                    <a:pos x="0" y="0"/>
                  </a:cxn>
                  <a:cxn ang="0">
                    <a:pos x="2" y="24"/>
                  </a:cxn>
                  <a:cxn ang="0">
                    <a:pos x="1" y="22"/>
                  </a:cxn>
                  <a:cxn ang="0">
                    <a:pos x="9" y="22"/>
                  </a:cxn>
                  <a:cxn ang="0">
                    <a:pos x="8" y="24"/>
                  </a:cxn>
                  <a:cxn ang="0">
                    <a:pos x="8" y="1"/>
                  </a:cxn>
                  <a:cxn ang="0">
                    <a:pos x="9" y="2"/>
                  </a:cxn>
                  <a:cxn ang="0">
                    <a:pos x="1" y="2"/>
                  </a:cxn>
                  <a:cxn ang="0">
                    <a:pos x="2" y="1"/>
                  </a:cxn>
                  <a:cxn ang="0">
                    <a:pos x="2" y="24"/>
                  </a:cxn>
                </a:cxnLst>
                <a:rect l="0" t="0" r="r" b="b"/>
                <a:pathLst>
                  <a:path w="10" h="25">
                    <a:moveTo>
                      <a:pt x="0" y="0"/>
                    </a:moveTo>
                    <a:lnTo>
                      <a:pt x="10" y="0"/>
                    </a:lnTo>
                    <a:lnTo>
                      <a:pt x="10" y="25"/>
                    </a:lnTo>
                    <a:lnTo>
                      <a:pt x="0" y="25"/>
                    </a:lnTo>
                    <a:lnTo>
                      <a:pt x="0" y="0"/>
                    </a:lnTo>
                    <a:close/>
                    <a:moveTo>
                      <a:pt x="2" y="24"/>
                    </a:moveTo>
                    <a:lnTo>
                      <a:pt x="1" y="22"/>
                    </a:lnTo>
                    <a:lnTo>
                      <a:pt x="9" y="22"/>
                    </a:lnTo>
                    <a:lnTo>
                      <a:pt x="8" y="24"/>
                    </a:lnTo>
                    <a:lnTo>
                      <a:pt x="8" y="1"/>
                    </a:lnTo>
                    <a:lnTo>
                      <a:pt x="9"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84" name="Rectangle 112"/>
              <p:cNvSpPr>
                <a:spLocks noChangeArrowheads="1"/>
              </p:cNvSpPr>
              <p:nvPr/>
            </p:nvSpPr>
            <p:spPr bwMode="auto">
              <a:xfrm>
                <a:off x="2466" y="388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85" name="Freeform 113"/>
              <p:cNvSpPr>
                <a:spLocks noEditPoints="1"/>
              </p:cNvSpPr>
              <p:nvPr/>
            </p:nvSpPr>
            <p:spPr bwMode="auto">
              <a:xfrm>
                <a:off x="2465" y="3885"/>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86" name="Rectangle 114"/>
              <p:cNvSpPr>
                <a:spLocks noChangeArrowheads="1"/>
              </p:cNvSpPr>
              <p:nvPr/>
            </p:nvSpPr>
            <p:spPr bwMode="auto">
              <a:xfrm>
                <a:off x="2486" y="388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87" name="Freeform 115"/>
              <p:cNvSpPr>
                <a:spLocks noEditPoints="1"/>
              </p:cNvSpPr>
              <p:nvPr/>
            </p:nvSpPr>
            <p:spPr bwMode="auto">
              <a:xfrm>
                <a:off x="2485" y="3885"/>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88" name="Rectangle 116"/>
              <p:cNvSpPr>
                <a:spLocks noChangeArrowheads="1"/>
              </p:cNvSpPr>
              <p:nvPr/>
            </p:nvSpPr>
            <p:spPr bwMode="auto">
              <a:xfrm>
                <a:off x="2506" y="3886"/>
                <a:ext cx="8"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89" name="Freeform 117"/>
              <p:cNvSpPr>
                <a:spLocks noEditPoints="1"/>
              </p:cNvSpPr>
              <p:nvPr/>
            </p:nvSpPr>
            <p:spPr bwMode="auto">
              <a:xfrm>
                <a:off x="2505" y="3885"/>
                <a:ext cx="10" cy="25"/>
              </a:xfrm>
              <a:custGeom>
                <a:avLst/>
                <a:gdLst/>
                <a:ahLst/>
                <a:cxnLst>
                  <a:cxn ang="0">
                    <a:pos x="0" y="0"/>
                  </a:cxn>
                  <a:cxn ang="0">
                    <a:pos x="10" y="0"/>
                  </a:cxn>
                  <a:cxn ang="0">
                    <a:pos x="10" y="25"/>
                  </a:cxn>
                  <a:cxn ang="0">
                    <a:pos x="0" y="25"/>
                  </a:cxn>
                  <a:cxn ang="0">
                    <a:pos x="0" y="0"/>
                  </a:cxn>
                  <a:cxn ang="0">
                    <a:pos x="2" y="24"/>
                  </a:cxn>
                  <a:cxn ang="0">
                    <a:pos x="1" y="22"/>
                  </a:cxn>
                  <a:cxn ang="0">
                    <a:pos x="9" y="22"/>
                  </a:cxn>
                  <a:cxn ang="0">
                    <a:pos x="8" y="24"/>
                  </a:cxn>
                  <a:cxn ang="0">
                    <a:pos x="8" y="1"/>
                  </a:cxn>
                  <a:cxn ang="0">
                    <a:pos x="9" y="2"/>
                  </a:cxn>
                  <a:cxn ang="0">
                    <a:pos x="1" y="2"/>
                  </a:cxn>
                  <a:cxn ang="0">
                    <a:pos x="2" y="1"/>
                  </a:cxn>
                  <a:cxn ang="0">
                    <a:pos x="2" y="24"/>
                  </a:cxn>
                </a:cxnLst>
                <a:rect l="0" t="0" r="r" b="b"/>
                <a:pathLst>
                  <a:path w="10" h="25">
                    <a:moveTo>
                      <a:pt x="0" y="0"/>
                    </a:moveTo>
                    <a:lnTo>
                      <a:pt x="10" y="0"/>
                    </a:lnTo>
                    <a:lnTo>
                      <a:pt x="10" y="25"/>
                    </a:lnTo>
                    <a:lnTo>
                      <a:pt x="0" y="25"/>
                    </a:lnTo>
                    <a:lnTo>
                      <a:pt x="0" y="0"/>
                    </a:lnTo>
                    <a:close/>
                    <a:moveTo>
                      <a:pt x="2" y="24"/>
                    </a:moveTo>
                    <a:lnTo>
                      <a:pt x="1" y="22"/>
                    </a:lnTo>
                    <a:lnTo>
                      <a:pt x="9" y="22"/>
                    </a:lnTo>
                    <a:lnTo>
                      <a:pt x="8" y="24"/>
                    </a:lnTo>
                    <a:lnTo>
                      <a:pt x="8" y="1"/>
                    </a:lnTo>
                    <a:lnTo>
                      <a:pt x="9"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90" name="Rectangle 118"/>
              <p:cNvSpPr>
                <a:spLocks noChangeArrowheads="1"/>
              </p:cNvSpPr>
              <p:nvPr/>
            </p:nvSpPr>
            <p:spPr bwMode="auto">
              <a:xfrm>
                <a:off x="2523" y="388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91" name="Freeform 119"/>
              <p:cNvSpPr>
                <a:spLocks noEditPoints="1"/>
              </p:cNvSpPr>
              <p:nvPr/>
            </p:nvSpPr>
            <p:spPr bwMode="auto">
              <a:xfrm>
                <a:off x="2522" y="3885"/>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92" name="Rectangle 120"/>
              <p:cNvSpPr>
                <a:spLocks noChangeArrowheads="1"/>
              </p:cNvSpPr>
              <p:nvPr/>
            </p:nvSpPr>
            <p:spPr bwMode="auto">
              <a:xfrm>
                <a:off x="2543" y="388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93" name="Freeform 121"/>
              <p:cNvSpPr>
                <a:spLocks noEditPoints="1"/>
              </p:cNvSpPr>
              <p:nvPr/>
            </p:nvSpPr>
            <p:spPr bwMode="auto">
              <a:xfrm>
                <a:off x="2542" y="3885"/>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94" name="Rectangle 122"/>
              <p:cNvSpPr>
                <a:spLocks noChangeArrowheads="1"/>
              </p:cNvSpPr>
              <p:nvPr/>
            </p:nvSpPr>
            <p:spPr bwMode="auto">
              <a:xfrm>
                <a:off x="2563" y="3886"/>
                <a:ext cx="8"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95" name="Freeform 123"/>
              <p:cNvSpPr>
                <a:spLocks noEditPoints="1"/>
              </p:cNvSpPr>
              <p:nvPr/>
            </p:nvSpPr>
            <p:spPr bwMode="auto">
              <a:xfrm>
                <a:off x="2562" y="3885"/>
                <a:ext cx="10" cy="25"/>
              </a:xfrm>
              <a:custGeom>
                <a:avLst/>
                <a:gdLst/>
                <a:ahLst/>
                <a:cxnLst>
                  <a:cxn ang="0">
                    <a:pos x="0" y="0"/>
                  </a:cxn>
                  <a:cxn ang="0">
                    <a:pos x="10" y="0"/>
                  </a:cxn>
                  <a:cxn ang="0">
                    <a:pos x="10" y="25"/>
                  </a:cxn>
                  <a:cxn ang="0">
                    <a:pos x="0" y="25"/>
                  </a:cxn>
                  <a:cxn ang="0">
                    <a:pos x="0" y="0"/>
                  </a:cxn>
                  <a:cxn ang="0">
                    <a:pos x="2" y="24"/>
                  </a:cxn>
                  <a:cxn ang="0">
                    <a:pos x="1" y="22"/>
                  </a:cxn>
                  <a:cxn ang="0">
                    <a:pos x="9" y="22"/>
                  </a:cxn>
                  <a:cxn ang="0">
                    <a:pos x="8" y="24"/>
                  </a:cxn>
                  <a:cxn ang="0">
                    <a:pos x="8" y="1"/>
                  </a:cxn>
                  <a:cxn ang="0">
                    <a:pos x="9" y="2"/>
                  </a:cxn>
                  <a:cxn ang="0">
                    <a:pos x="1" y="2"/>
                  </a:cxn>
                  <a:cxn ang="0">
                    <a:pos x="2" y="1"/>
                  </a:cxn>
                  <a:cxn ang="0">
                    <a:pos x="2" y="24"/>
                  </a:cxn>
                </a:cxnLst>
                <a:rect l="0" t="0" r="r" b="b"/>
                <a:pathLst>
                  <a:path w="10" h="25">
                    <a:moveTo>
                      <a:pt x="0" y="0"/>
                    </a:moveTo>
                    <a:lnTo>
                      <a:pt x="10" y="0"/>
                    </a:lnTo>
                    <a:lnTo>
                      <a:pt x="10" y="25"/>
                    </a:lnTo>
                    <a:lnTo>
                      <a:pt x="0" y="25"/>
                    </a:lnTo>
                    <a:lnTo>
                      <a:pt x="0" y="0"/>
                    </a:lnTo>
                    <a:close/>
                    <a:moveTo>
                      <a:pt x="2" y="24"/>
                    </a:moveTo>
                    <a:lnTo>
                      <a:pt x="1" y="22"/>
                    </a:lnTo>
                    <a:lnTo>
                      <a:pt x="9" y="22"/>
                    </a:lnTo>
                    <a:lnTo>
                      <a:pt x="8" y="24"/>
                    </a:lnTo>
                    <a:lnTo>
                      <a:pt x="8" y="1"/>
                    </a:lnTo>
                    <a:lnTo>
                      <a:pt x="9"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96" name="Rectangle 124"/>
              <p:cNvSpPr>
                <a:spLocks noChangeArrowheads="1"/>
              </p:cNvSpPr>
              <p:nvPr/>
            </p:nvSpPr>
            <p:spPr bwMode="auto">
              <a:xfrm>
                <a:off x="2581" y="388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97" name="Freeform 125"/>
              <p:cNvSpPr>
                <a:spLocks noEditPoints="1"/>
              </p:cNvSpPr>
              <p:nvPr/>
            </p:nvSpPr>
            <p:spPr bwMode="auto">
              <a:xfrm>
                <a:off x="2580" y="3885"/>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398" name="Rectangle 126"/>
              <p:cNvSpPr>
                <a:spLocks noChangeArrowheads="1"/>
              </p:cNvSpPr>
              <p:nvPr/>
            </p:nvSpPr>
            <p:spPr bwMode="auto">
              <a:xfrm>
                <a:off x="2601" y="388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399" name="Freeform 127"/>
              <p:cNvSpPr>
                <a:spLocks noEditPoints="1"/>
              </p:cNvSpPr>
              <p:nvPr/>
            </p:nvSpPr>
            <p:spPr bwMode="auto">
              <a:xfrm>
                <a:off x="2600" y="3885"/>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00" name="Rectangle 128"/>
              <p:cNvSpPr>
                <a:spLocks noChangeArrowheads="1"/>
              </p:cNvSpPr>
              <p:nvPr/>
            </p:nvSpPr>
            <p:spPr bwMode="auto">
              <a:xfrm>
                <a:off x="2331" y="3980"/>
                <a:ext cx="365" cy="86"/>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01" name="Rectangle 129"/>
              <p:cNvSpPr>
                <a:spLocks noChangeArrowheads="1"/>
              </p:cNvSpPr>
              <p:nvPr/>
            </p:nvSpPr>
            <p:spPr bwMode="auto">
              <a:xfrm>
                <a:off x="2331" y="3921"/>
                <a:ext cx="66"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02" name="Rectangle 130"/>
              <p:cNvSpPr>
                <a:spLocks noChangeArrowheads="1"/>
              </p:cNvSpPr>
              <p:nvPr/>
            </p:nvSpPr>
            <p:spPr bwMode="auto">
              <a:xfrm>
                <a:off x="2628" y="3921"/>
                <a:ext cx="68"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03" name="Rectangle 131"/>
              <p:cNvSpPr>
                <a:spLocks noChangeArrowheads="1"/>
              </p:cNvSpPr>
              <p:nvPr/>
            </p:nvSpPr>
            <p:spPr bwMode="auto">
              <a:xfrm>
                <a:off x="2331" y="3921"/>
                <a:ext cx="28" cy="59"/>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04" name="Rectangle 132"/>
              <p:cNvSpPr>
                <a:spLocks noChangeArrowheads="1"/>
              </p:cNvSpPr>
              <p:nvPr/>
            </p:nvSpPr>
            <p:spPr bwMode="auto">
              <a:xfrm>
                <a:off x="2666" y="3921"/>
                <a:ext cx="30" cy="59"/>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pic>
            <p:nvPicPr>
              <p:cNvPr id="182405" name="Picture 133"/>
              <p:cNvPicPr>
                <a:picLocks noChangeAspect="1" noChangeArrowheads="1"/>
              </p:cNvPicPr>
              <p:nvPr/>
            </p:nvPicPr>
            <p:blipFill>
              <a:blip r:embed="rId16" cstate="print"/>
              <a:srcRect/>
              <a:stretch>
                <a:fillRect/>
              </a:stretch>
            </p:blipFill>
            <p:spPr bwMode="auto">
              <a:xfrm>
                <a:off x="2244" y="3773"/>
                <a:ext cx="208" cy="99"/>
              </a:xfrm>
              <a:prstGeom prst="rect">
                <a:avLst/>
              </a:prstGeom>
              <a:noFill/>
              <a:ln w="9525">
                <a:noFill/>
                <a:miter lim="800000"/>
                <a:headEnd/>
                <a:tailEnd/>
              </a:ln>
            </p:spPr>
          </p:pic>
          <p:sp>
            <p:nvSpPr>
              <p:cNvPr id="182406" name="Freeform 134"/>
              <p:cNvSpPr>
                <a:spLocks noEditPoints="1"/>
              </p:cNvSpPr>
              <p:nvPr/>
            </p:nvSpPr>
            <p:spPr bwMode="auto">
              <a:xfrm>
                <a:off x="2243" y="3771"/>
                <a:ext cx="214" cy="102"/>
              </a:xfrm>
              <a:custGeom>
                <a:avLst/>
                <a:gdLst/>
                <a:ahLst/>
                <a:cxnLst>
                  <a:cxn ang="0">
                    <a:pos x="0" y="37"/>
                  </a:cxn>
                  <a:cxn ang="0">
                    <a:pos x="12" y="0"/>
                  </a:cxn>
                  <a:cxn ang="0">
                    <a:pos x="214" y="101"/>
                  </a:cxn>
                  <a:cxn ang="0">
                    <a:pos x="214" y="102"/>
                  </a:cxn>
                  <a:cxn ang="0">
                    <a:pos x="0" y="37"/>
                  </a:cxn>
                  <a:cxn ang="0">
                    <a:pos x="207" y="98"/>
                  </a:cxn>
                  <a:cxn ang="0">
                    <a:pos x="206" y="100"/>
                  </a:cxn>
                  <a:cxn ang="0">
                    <a:pos x="12" y="3"/>
                  </a:cxn>
                  <a:cxn ang="0">
                    <a:pos x="13" y="2"/>
                  </a:cxn>
                  <a:cxn ang="0">
                    <a:pos x="2" y="36"/>
                  </a:cxn>
                  <a:cxn ang="0">
                    <a:pos x="2" y="35"/>
                  </a:cxn>
                  <a:cxn ang="0">
                    <a:pos x="207" y="98"/>
                  </a:cxn>
                </a:cxnLst>
                <a:rect l="0" t="0" r="r" b="b"/>
                <a:pathLst>
                  <a:path w="214" h="102">
                    <a:moveTo>
                      <a:pt x="0" y="37"/>
                    </a:moveTo>
                    <a:lnTo>
                      <a:pt x="12" y="0"/>
                    </a:lnTo>
                    <a:lnTo>
                      <a:pt x="214" y="101"/>
                    </a:lnTo>
                    <a:lnTo>
                      <a:pt x="214" y="102"/>
                    </a:lnTo>
                    <a:lnTo>
                      <a:pt x="0" y="37"/>
                    </a:lnTo>
                    <a:close/>
                    <a:moveTo>
                      <a:pt x="207" y="98"/>
                    </a:moveTo>
                    <a:lnTo>
                      <a:pt x="206" y="100"/>
                    </a:lnTo>
                    <a:lnTo>
                      <a:pt x="12" y="3"/>
                    </a:lnTo>
                    <a:lnTo>
                      <a:pt x="13" y="2"/>
                    </a:lnTo>
                    <a:lnTo>
                      <a:pt x="2" y="36"/>
                    </a:lnTo>
                    <a:lnTo>
                      <a:pt x="2" y="35"/>
                    </a:lnTo>
                    <a:lnTo>
                      <a:pt x="207" y="98"/>
                    </a:lnTo>
                    <a:close/>
                  </a:path>
                </a:pathLst>
              </a:custGeom>
              <a:solidFill>
                <a:srgbClr val="FFFFFF"/>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07" name="Freeform 135"/>
              <p:cNvSpPr>
                <a:spLocks/>
              </p:cNvSpPr>
              <p:nvPr/>
            </p:nvSpPr>
            <p:spPr bwMode="auto">
              <a:xfrm>
                <a:off x="2618" y="3907"/>
                <a:ext cx="40" cy="50"/>
              </a:xfrm>
              <a:custGeom>
                <a:avLst/>
                <a:gdLst/>
                <a:ahLst/>
                <a:cxnLst>
                  <a:cxn ang="0">
                    <a:pos x="0" y="176"/>
                  </a:cxn>
                  <a:cxn ang="0">
                    <a:pos x="160" y="0"/>
                  </a:cxn>
                  <a:cxn ang="0">
                    <a:pos x="160" y="0"/>
                  </a:cxn>
                  <a:cxn ang="0">
                    <a:pos x="160" y="0"/>
                  </a:cxn>
                  <a:cxn ang="0">
                    <a:pos x="320" y="176"/>
                  </a:cxn>
                  <a:cxn ang="0">
                    <a:pos x="320" y="176"/>
                  </a:cxn>
                  <a:cxn ang="0">
                    <a:pos x="320" y="176"/>
                  </a:cxn>
                  <a:cxn ang="0">
                    <a:pos x="160" y="352"/>
                  </a:cxn>
                  <a:cxn ang="0">
                    <a:pos x="160" y="352"/>
                  </a:cxn>
                  <a:cxn ang="0">
                    <a:pos x="160" y="352"/>
                  </a:cxn>
                  <a:cxn ang="0">
                    <a:pos x="0" y="176"/>
                  </a:cxn>
                  <a:cxn ang="0">
                    <a:pos x="0" y="176"/>
                  </a:cxn>
                </a:cxnLst>
                <a:rect l="0" t="0" r="r" b="b"/>
                <a:pathLst>
                  <a:path w="320" h="352">
                    <a:moveTo>
                      <a:pt x="0" y="176"/>
                    </a:moveTo>
                    <a:cubicBezTo>
                      <a:pt x="0" y="79"/>
                      <a:pt x="72" y="0"/>
                      <a:pt x="160" y="0"/>
                    </a:cubicBezTo>
                    <a:cubicBezTo>
                      <a:pt x="160" y="0"/>
                      <a:pt x="160" y="0"/>
                      <a:pt x="160" y="0"/>
                    </a:cubicBezTo>
                    <a:lnTo>
                      <a:pt x="160" y="0"/>
                    </a:lnTo>
                    <a:cubicBezTo>
                      <a:pt x="249" y="0"/>
                      <a:pt x="320" y="79"/>
                      <a:pt x="320" y="176"/>
                    </a:cubicBezTo>
                    <a:cubicBezTo>
                      <a:pt x="320" y="176"/>
                      <a:pt x="320" y="176"/>
                      <a:pt x="320" y="176"/>
                    </a:cubicBezTo>
                    <a:lnTo>
                      <a:pt x="320" y="176"/>
                    </a:lnTo>
                    <a:cubicBezTo>
                      <a:pt x="320" y="274"/>
                      <a:pt x="249" y="352"/>
                      <a:pt x="160" y="352"/>
                    </a:cubicBezTo>
                    <a:cubicBezTo>
                      <a:pt x="160" y="352"/>
                      <a:pt x="160" y="352"/>
                      <a:pt x="160" y="352"/>
                    </a:cubicBezTo>
                    <a:lnTo>
                      <a:pt x="160" y="352"/>
                    </a:lnTo>
                    <a:cubicBezTo>
                      <a:pt x="72" y="352"/>
                      <a:pt x="0" y="274"/>
                      <a:pt x="0" y="176"/>
                    </a:cubicBezTo>
                    <a:cubicBezTo>
                      <a:pt x="0" y="176"/>
                      <a:pt x="0" y="176"/>
                      <a:pt x="0" y="17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08" name="Freeform 136"/>
              <p:cNvSpPr>
                <a:spLocks/>
              </p:cNvSpPr>
              <p:nvPr/>
            </p:nvSpPr>
            <p:spPr bwMode="auto">
              <a:xfrm>
                <a:off x="2367" y="3907"/>
                <a:ext cx="40" cy="50"/>
              </a:xfrm>
              <a:custGeom>
                <a:avLst/>
                <a:gdLst/>
                <a:ahLst/>
                <a:cxnLst>
                  <a:cxn ang="0">
                    <a:pos x="0" y="176"/>
                  </a:cxn>
                  <a:cxn ang="0">
                    <a:pos x="160" y="0"/>
                  </a:cxn>
                  <a:cxn ang="0">
                    <a:pos x="160" y="0"/>
                  </a:cxn>
                  <a:cxn ang="0">
                    <a:pos x="160" y="0"/>
                  </a:cxn>
                  <a:cxn ang="0">
                    <a:pos x="320" y="176"/>
                  </a:cxn>
                  <a:cxn ang="0">
                    <a:pos x="320" y="176"/>
                  </a:cxn>
                  <a:cxn ang="0">
                    <a:pos x="320" y="176"/>
                  </a:cxn>
                  <a:cxn ang="0">
                    <a:pos x="160" y="352"/>
                  </a:cxn>
                  <a:cxn ang="0">
                    <a:pos x="160" y="352"/>
                  </a:cxn>
                  <a:cxn ang="0">
                    <a:pos x="160" y="352"/>
                  </a:cxn>
                  <a:cxn ang="0">
                    <a:pos x="0" y="176"/>
                  </a:cxn>
                  <a:cxn ang="0">
                    <a:pos x="0" y="176"/>
                  </a:cxn>
                </a:cxnLst>
                <a:rect l="0" t="0" r="r" b="b"/>
                <a:pathLst>
                  <a:path w="320" h="352">
                    <a:moveTo>
                      <a:pt x="0" y="176"/>
                    </a:moveTo>
                    <a:cubicBezTo>
                      <a:pt x="0" y="79"/>
                      <a:pt x="72" y="0"/>
                      <a:pt x="160" y="0"/>
                    </a:cubicBezTo>
                    <a:cubicBezTo>
                      <a:pt x="160" y="0"/>
                      <a:pt x="160" y="0"/>
                      <a:pt x="160" y="0"/>
                    </a:cubicBezTo>
                    <a:lnTo>
                      <a:pt x="160" y="0"/>
                    </a:lnTo>
                    <a:cubicBezTo>
                      <a:pt x="249" y="0"/>
                      <a:pt x="320" y="79"/>
                      <a:pt x="320" y="176"/>
                    </a:cubicBezTo>
                    <a:cubicBezTo>
                      <a:pt x="320" y="176"/>
                      <a:pt x="320" y="176"/>
                      <a:pt x="320" y="176"/>
                    </a:cubicBezTo>
                    <a:lnTo>
                      <a:pt x="320" y="176"/>
                    </a:lnTo>
                    <a:cubicBezTo>
                      <a:pt x="320" y="274"/>
                      <a:pt x="249" y="352"/>
                      <a:pt x="160" y="352"/>
                    </a:cubicBezTo>
                    <a:cubicBezTo>
                      <a:pt x="160" y="352"/>
                      <a:pt x="160" y="352"/>
                      <a:pt x="160" y="352"/>
                    </a:cubicBezTo>
                    <a:lnTo>
                      <a:pt x="160" y="352"/>
                    </a:lnTo>
                    <a:cubicBezTo>
                      <a:pt x="72" y="352"/>
                      <a:pt x="0" y="274"/>
                      <a:pt x="0" y="176"/>
                    </a:cubicBezTo>
                    <a:cubicBezTo>
                      <a:pt x="0" y="176"/>
                      <a:pt x="0" y="176"/>
                      <a:pt x="0" y="17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pic>
            <p:nvPicPr>
              <p:cNvPr id="182409" name="Picture 137"/>
              <p:cNvPicPr>
                <a:picLocks noChangeAspect="1" noChangeArrowheads="1"/>
              </p:cNvPicPr>
              <p:nvPr/>
            </p:nvPicPr>
            <p:blipFill>
              <a:blip r:embed="rId17" cstate="print"/>
              <a:srcRect/>
              <a:stretch>
                <a:fillRect/>
              </a:stretch>
            </p:blipFill>
            <p:spPr bwMode="auto">
              <a:xfrm>
                <a:off x="3376" y="3893"/>
                <a:ext cx="42" cy="36"/>
              </a:xfrm>
              <a:prstGeom prst="rect">
                <a:avLst/>
              </a:prstGeom>
              <a:noFill/>
              <a:ln w="9525">
                <a:noFill/>
                <a:miter lim="800000"/>
                <a:headEnd/>
                <a:tailEnd/>
              </a:ln>
            </p:spPr>
          </p:pic>
          <p:pic>
            <p:nvPicPr>
              <p:cNvPr id="182410" name="Picture 138"/>
              <p:cNvPicPr>
                <a:picLocks noChangeAspect="1" noChangeArrowheads="1"/>
              </p:cNvPicPr>
              <p:nvPr/>
            </p:nvPicPr>
            <p:blipFill>
              <a:blip r:embed="rId18" cstate="print"/>
              <a:srcRect/>
              <a:stretch>
                <a:fillRect/>
              </a:stretch>
            </p:blipFill>
            <p:spPr bwMode="auto">
              <a:xfrm>
                <a:off x="3184" y="3807"/>
                <a:ext cx="216" cy="102"/>
              </a:xfrm>
              <a:prstGeom prst="rect">
                <a:avLst/>
              </a:prstGeom>
              <a:noFill/>
              <a:ln w="9525">
                <a:noFill/>
                <a:miter lim="800000"/>
                <a:headEnd/>
                <a:tailEnd/>
              </a:ln>
            </p:spPr>
          </p:pic>
          <p:sp>
            <p:nvSpPr>
              <p:cNvPr id="182411" name="Freeform 139"/>
              <p:cNvSpPr>
                <a:spLocks noEditPoints="1"/>
              </p:cNvSpPr>
              <p:nvPr/>
            </p:nvSpPr>
            <p:spPr bwMode="auto">
              <a:xfrm>
                <a:off x="3184" y="3806"/>
                <a:ext cx="222" cy="104"/>
              </a:xfrm>
              <a:custGeom>
                <a:avLst/>
                <a:gdLst/>
                <a:ahLst/>
                <a:cxnLst>
                  <a:cxn ang="0">
                    <a:pos x="0" y="35"/>
                  </a:cxn>
                  <a:cxn ang="0">
                    <a:pos x="11" y="0"/>
                  </a:cxn>
                  <a:cxn ang="0">
                    <a:pos x="222" y="103"/>
                  </a:cxn>
                  <a:cxn ang="0">
                    <a:pos x="222" y="104"/>
                  </a:cxn>
                  <a:cxn ang="0">
                    <a:pos x="0" y="35"/>
                  </a:cxn>
                  <a:cxn ang="0">
                    <a:pos x="215" y="100"/>
                  </a:cxn>
                  <a:cxn ang="0">
                    <a:pos x="214" y="102"/>
                  </a:cxn>
                  <a:cxn ang="0">
                    <a:pos x="11" y="2"/>
                  </a:cxn>
                  <a:cxn ang="0">
                    <a:pos x="13" y="2"/>
                  </a:cxn>
                  <a:cxn ang="0">
                    <a:pos x="2" y="35"/>
                  </a:cxn>
                  <a:cxn ang="0">
                    <a:pos x="2" y="33"/>
                  </a:cxn>
                  <a:cxn ang="0">
                    <a:pos x="215" y="100"/>
                  </a:cxn>
                </a:cxnLst>
                <a:rect l="0" t="0" r="r" b="b"/>
                <a:pathLst>
                  <a:path w="222" h="104">
                    <a:moveTo>
                      <a:pt x="0" y="35"/>
                    </a:moveTo>
                    <a:lnTo>
                      <a:pt x="11" y="0"/>
                    </a:lnTo>
                    <a:lnTo>
                      <a:pt x="222" y="103"/>
                    </a:lnTo>
                    <a:lnTo>
                      <a:pt x="222" y="104"/>
                    </a:lnTo>
                    <a:lnTo>
                      <a:pt x="0" y="35"/>
                    </a:lnTo>
                    <a:close/>
                    <a:moveTo>
                      <a:pt x="215" y="100"/>
                    </a:moveTo>
                    <a:lnTo>
                      <a:pt x="214" y="102"/>
                    </a:lnTo>
                    <a:lnTo>
                      <a:pt x="11" y="2"/>
                    </a:lnTo>
                    <a:lnTo>
                      <a:pt x="13" y="2"/>
                    </a:lnTo>
                    <a:lnTo>
                      <a:pt x="2" y="35"/>
                    </a:lnTo>
                    <a:lnTo>
                      <a:pt x="2" y="33"/>
                    </a:lnTo>
                    <a:lnTo>
                      <a:pt x="215" y="100"/>
                    </a:lnTo>
                    <a:close/>
                  </a:path>
                </a:pathLst>
              </a:custGeom>
              <a:solidFill>
                <a:srgbClr val="FFFFFF"/>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pic>
            <p:nvPicPr>
              <p:cNvPr id="182412" name="Picture 140"/>
              <p:cNvPicPr>
                <a:picLocks noChangeAspect="1" noChangeArrowheads="1"/>
              </p:cNvPicPr>
              <p:nvPr/>
            </p:nvPicPr>
            <p:blipFill>
              <a:blip r:embed="rId19" cstate="print"/>
              <a:srcRect/>
              <a:stretch>
                <a:fillRect/>
              </a:stretch>
            </p:blipFill>
            <p:spPr bwMode="auto">
              <a:xfrm>
                <a:off x="3523" y="3904"/>
                <a:ext cx="50" cy="36"/>
              </a:xfrm>
              <a:prstGeom prst="rect">
                <a:avLst/>
              </a:prstGeom>
              <a:noFill/>
              <a:ln w="9525">
                <a:noFill/>
                <a:miter lim="800000"/>
                <a:headEnd/>
                <a:tailEnd/>
              </a:ln>
            </p:spPr>
          </p:pic>
          <p:pic>
            <p:nvPicPr>
              <p:cNvPr id="182413" name="Picture 141"/>
              <p:cNvPicPr>
                <a:picLocks noChangeAspect="1" noChangeArrowheads="1"/>
              </p:cNvPicPr>
              <p:nvPr/>
            </p:nvPicPr>
            <p:blipFill>
              <a:blip r:embed="rId19" cstate="print"/>
              <a:srcRect/>
              <a:stretch>
                <a:fillRect/>
              </a:stretch>
            </p:blipFill>
            <p:spPr bwMode="auto">
              <a:xfrm>
                <a:off x="3304" y="3904"/>
                <a:ext cx="50" cy="36"/>
              </a:xfrm>
              <a:prstGeom prst="rect">
                <a:avLst/>
              </a:prstGeom>
              <a:noFill/>
              <a:ln w="9525">
                <a:noFill/>
                <a:miter lim="800000"/>
                <a:headEnd/>
                <a:tailEnd/>
              </a:ln>
            </p:spPr>
          </p:pic>
          <p:sp>
            <p:nvSpPr>
              <p:cNvPr id="182414" name="Rectangle 142"/>
              <p:cNvSpPr>
                <a:spLocks noChangeArrowheads="1"/>
              </p:cNvSpPr>
              <p:nvPr/>
            </p:nvSpPr>
            <p:spPr bwMode="auto">
              <a:xfrm>
                <a:off x="3276" y="3943"/>
                <a:ext cx="341" cy="129"/>
              </a:xfrm>
              <a:prstGeom prst="rect">
                <a:avLst/>
              </a:prstGeom>
              <a:solidFill>
                <a:srgbClr val="B2B2B2"/>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15" name="Freeform 143"/>
              <p:cNvSpPr>
                <a:spLocks noEditPoints="1"/>
              </p:cNvSpPr>
              <p:nvPr/>
            </p:nvSpPr>
            <p:spPr bwMode="auto">
              <a:xfrm>
                <a:off x="3275" y="3941"/>
                <a:ext cx="343" cy="132"/>
              </a:xfrm>
              <a:custGeom>
                <a:avLst/>
                <a:gdLst/>
                <a:ahLst/>
                <a:cxnLst>
                  <a:cxn ang="0">
                    <a:pos x="0" y="0"/>
                  </a:cxn>
                  <a:cxn ang="0">
                    <a:pos x="343" y="0"/>
                  </a:cxn>
                  <a:cxn ang="0">
                    <a:pos x="343" y="132"/>
                  </a:cxn>
                  <a:cxn ang="0">
                    <a:pos x="0" y="132"/>
                  </a:cxn>
                  <a:cxn ang="0">
                    <a:pos x="0" y="0"/>
                  </a:cxn>
                  <a:cxn ang="0">
                    <a:pos x="2" y="131"/>
                  </a:cxn>
                  <a:cxn ang="0">
                    <a:pos x="1" y="129"/>
                  </a:cxn>
                  <a:cxn ang="0">
                    <a:pos x="342" y="129"/>
                  </a:cxn>
                  <a:cxn ang="0">
                    <a:pos x="341" y="131"/>
                  </a:cxn>
                  <a:cxn ang="0">
                    <a:pos x="341" y="2"/>
                  </a:cxn>
                  <a:cxn ang="0">
                    <a:pos x="342" y="3"/>
                  </a:cxn>
                  <a:cxn ang="0">
                    <a:pos x="1" y="3"/>
                  </a:cxn>
                  <a:cxn ang="0">
                    <a:pos x="2" y="2"/>
                  </a:cxn>
                  <a:cxn ang="0">
                    <a:pos x="2" y="131"/>
                  </a:cxn>
                </a:cxnLst>
                <a:rect l="0" t="0" r="r" b="b"/>
                <a:pathLst>
                  <a:path w="343" h="132">
                    <a:moveTo>
                      <a:pt x="0" y="0"/>
                    </a:moveTo>
                    <a:lnTo>
                      <a:pt x="343" y="0"/>
                    </a:lnTo>
                    <a:lnTo>
                      <a:pt x="343" y="132"/>
                    </a:lnTo>
                    <a:lnTo>
                      <a:pt x="0" y="132"/>
                    </a:lnTo>
                    <a:lnTo>
                      <a:pt x="0" y="0"/>
                    </a:lnTo>
                    <a:close/>
                    <a:moveTo>
                      <a:pt x="2" y="131"/>
                    </a:moveTo>
                    <a:lnTo>
                      <a:pt x="1" y="129"/>
                    </a:lnTo>
                    <a:lnTo>
                      <a:pt x="342" y="129"/>
                    </a:lnTo>
                    <a:lnTo>
                      <a:pt x="341" y="131"/>
                    </a:lnTo>
                    <a:lnTo>
                      <a:pt x="341" y="2"/>
                    </a:lnTo>
                    <a:lnTo>
                      <a:pt x="342" y="3"/>
                    </a:lnTo>
                    <a:lnTo>
                      <a:pt x="1" y="3"/>
                    </a:lnTo>
                    <a:lnTo>
                      <a:pt x="2" y="2"/>
                    </a:lnTo>
                    <a:lnTo>
                      <a:pt x="2" y="131"/>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16" name="Rectangle 144"/>
              <p:cNvSpPr>
                <a:spLocks noChangeArrowheads="1"/>
              </p:cNvSpPr>
              <p:nvPr/>
            </p:nvSpPr>
            <p:spPr bwMode="auto">
              <a:xfrm>
                <a:off x="3426" y="3943"/>
                <a:ext cx="50" cy="12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17" name="Freeform 145"/>
              <p:cNvSpPr>
                <a:spLocks noEditPoints="1"/>
              </p:cNvSpPr>
              <p:nvPr/>
            </p:nvSpPr>
            <p:spPr bwMode="auto">
              <a:xfrm>
                <a:off x="3425" y="3941"/>
                <a:ext cx="52" cy="132"/>
              </a:xfrm>
              <a:custGeom>
                <a:avLst/>
                <a:gdLst/>
                <a:ahLst/>
                <a:cxnLst>
                  <a:cxn ang="0">
                    <a:pos x="0" y="0"/>
                  </a:cxn>
                  <a:cxn ang="0">
                    <a:pos x="52" y="0"/>
                  </a:cxn>
                  <a:cxn ang="0">
                    <a:pos x="52" y="132"/>
                  </a:cxn>
                  <a:cxn ang="0">
                    <a:pos x="0" y="132"/>
                  </a:cxn>
                  <a:cxn ang="0">
                    <a:pos x="0" y="0"/>
                  </a:cxn>
                  <a:cxn ang="0">
                    <a:pos x="2" y="131"/>
                  </a:cxn>
                  <a:cxn ang="0">
                    <a:pos x="1" y="129"/>
                  </a:cxn>
                  <a:cxn ang="0">
                    <a:pos x="51" y="129"/>
                  </a:cxn>
                  <a:cxn ang="0">
                    <a:pos x="50" y="131"/>
                  </a:cxn>
                  <a:cxn ang="0">
                    <a:pos x="50" y="2"/>
                  </a:cxn>
                  <a:cxn ang="0">
                    <a:pos x="51" y="3"/>
                  </a:cxn>
                  <a:cxn ang="0">
                    <a:pos x="1" y="3"/>
                  </a:cxn>
                  <a:cxn ang="0">
                    <a:pos x="2" y="2"/>
                  </a:cxn>
                  <a:cxn ang="0">
                    <a:pos x="2" y="131"/>
                  </a:cxn>
                </a:cxnLst>
                <a:rect l="0" t="0" r="r" b="b"/>
                <a:pathLst>
                  <a:path w="52" h="132">
                    <a:moveTo>
                      <a:pt x="0" y="0"/>
                    </a:moveTo>
                    <a:lnTo>
                      <a:pt x="52" y="0"/>
                    </a:lnTo>
                    <a:lnTo>
                      <a:pt x="52" y="132"/>
                    </a:lnTo>
                    <a:lnTo>
                      <a:pt x="0" y="132"/>
                    </a:lnTo>
                    <a:lnTo>
                      <a:pt x="0" y="0"/>
                    </a:lnTo>
                    <a:close/>
                    <a:moveTo>
                      <a:pt x="2" y="131"/>
                    </a:moveTo>
                    <a:lnTo>
                      <a:pt x="1" y="129"/>
                    </a:lnTo>
                    <a:lnTo>
                      <a:pt x="51" y="129"/>
                    </a:lnTo>
                    <a:lnTo>
                      <a:pt x="50" y="131"/>
                    </a:lnTo>
                    <a:lnTo>
                      <a:pt x="50" y="2"/>
                    </a:lnTo>
                    <a:lnTo>
                      <a:pt x="51" y="3"/>
                    </a:lnTo>
                    <a:lnTo>
                      <a:pt x="1" y="3"/>
                    </a:lnTo>
                    <a:lnTo>
                      <a:pt x="2" y="2"/>
                    </a:lnTo>
                    <a:lnTo>
                      <a:pt x="2" y="131"/>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18" name="Rectangle 146"/>
              <p:cNvSpPr>
                <a:spLocks noChangeArrowheads="1"/>
              </p:cNvSpPr>
              <p:nvPr/>
            </p:nvSpPr>
            <p:spPr bwMode="auto">
              <a:xfrm>
                <a:off x="3336" y="3920"/>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19" name="Freeform 147"/>
              <p:cNvSpPr>
                <a:spLocks noEditPoints="1"/>
              </p:cNvSpPr>
              <p:nvPr/>
            </p:nvSpPr>
            <p:spPr bwMode="auto">
              <a:xfrm>
                <a:off x="3335" y="3919"/>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20" name="Rectangle 148"/>
              <p:cNvSpPr>
                <a:spLocks noChangeArrowheads="1"/>
              </p:cNvSpPr>
              <p:nvPr/>
            </p:nvSpPr>
            <p:spPr bwMode="auto">
              <a:xfrm>
                <a:off x="3356" y="3920"/>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21" name="Freeform 149"/>
              <p:cNvSpPr>
                <a:spLocks noEditPoints="1"/>
              </p:cNvSpPr>
              <p:nvPr/>
            </p:nvSpPr>
            <p:spPr bwMode="auto">
              <a:xfrm>
                <a:off x="3355" y="3919"/>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22" name="Rectangle 150"/>
              <p:cNvSpPr>
                <a:spLocks noChangeArrowheads="1"/>
              </p:cNvSpPr>
              <p:nvPr/>
            </p:nvSpPr>
            <p:spPr bwMode="auto">
              <a:xfrm>
                <a:off x="3376" y="3920"/>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23" name="Freeform 151"/>
              <p:cNvSpPr>
                <a:spLocks noEditPoints="1"/>
              </p:cNvSpPr>
              <p:nvPr/>
            </p:nvSpPr>
            <p:spPr bwMode="auto">
              <a:xfrm>
                <a:off x="3375" y="3919"/>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24" name="Rectangle 152"/>
              <p:cNvSpPr>
                <a:spLocks noChangeArrowheads="1"/>
              </p:cNvSpPr>
              <p:nvPr/>
            </p:nvSpPr>
            <p:spPr bwMode="auto">
              <a:xfrm>
                <a:off x="3396" y="3920"/>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25" name="Freeform 153"/>
              <p:cNvSpPr>
                <a:spLocks noEditPoints="1"/>
              </p:cNvSpPr>
              <p:nvPr/>
            </p:nvSpPr>
            <p:spPr bwMode="auto">
              <a:xfrm>
                <a:off x="3395" y="3919"/>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26" name="Rectangle 154"/>
              <p:cNvSpPr>
                <a:spLocks noChangeArrowheads="1"/>
              </p:cNvSpPr>
              <p:nvPr/>
            </p:nvSpPr>
            <p:spPr bwMode="auto">
              <a:xfrm>
                <a:off x="3416" y="3920"/>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27" name="Freeform 155"/>
              <p:cNvSpPr>
                <a:spLocks noEditPoints="1"/>
              </p:cNvSpPr>
              <p:nvPr/>
            </p:nvSpPr>
            <p:spPr bwMode="auto">
              <a:xfrm>
                <a:off x="3415" y="3919"/>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28" name="Rectangle 156"/>
              <p:cNvSpPr>
                <a:spLocks noChangeArrowheads="1"/>
              </p:cNvSpPr>
              <p:nvPr/>
            </p:nvSpPr>
            <p:spPr bwMode="auto">
              <a:xfrm>
                <a:off x="3436" y="3920"/>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29" name="Freeform 157"/>
              <p:cNvSpPr>
                <a:spLocks noEditPoints="1"/>
              </p:cNvSpPr>
              <p:nvPr/>
            </p:nvSpPr>
            <p:spPr bwMode="auto">
              <a:xfrm>
                <a:off x="3435" y="3919"/>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30" name="Rectangle 158"/>
              <p:cNvSpPr>
                <a:spLocks noChangeArrowheads="1"/>
              </p:cNvSpPr>
              <p:nvPr/>
            </p:nvSpPr>
            <p:spPr bwMode="auto">
              <a:xfrm>
                <a:off x="3456" y="3920"/>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31" name="Freeform 159"/>
              <p:cNvSpPr>
                <a:spLocks noEditPoints="1"/>
              </p:cNvSpPr>
              <p:nvPr/>
            </p:nvSpPr>
            <p:spPr bwMode="auto">
              <a:xfrm>
                <a:off x="3455" y="3919"/>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32" name="Rectangle 160"/>
              <p:cNvSpPr>
                <a:spLocks noChangeArrowheads="1"/>
              </p:cNvSpPr>
              <p:nvPr/>
            </p:nvSpPr>
            <p:spPr bwMode="auto">
              <a:xfrm>
                <a:off x="3476" y="3920"/>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33" name="Freeform 161"/>
              <p:cNvSpPr>
                <a:spLocks noEditPoints="1"/>
              </p:cNvSpPr>
              <p:nvPr/>
            </p:nvSpPr>
            <p:spPr bwMode="auto">
              <a:xfrm>
                <a:off x="3475" y="3919"/>
                <a:ext cx="11" cy="25"/>
              </a:xfrm>
              <a:custGeom>
                <a:avLst/>
                <a:gdLst/>
                <a:ahLst/>
                <a:cxnLst>
                  <a:cxn ang="0">
                    <a:pos x="0" y="0"/>
                  </a:cxn>
                  <a:cxn ang="0">
                    <a:pos x="11" y="0"/>
                  </a:cxn>
                  <a:cxn ang="0">
                    <a:pos x="11"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1" h="25">
                    <a:moveTo>
                      <a:pt x="0" y="0"/>
                    </a:moveTo>
                    <a:lnTo>
                      <a:pt x="11" y="0"/>
                    </a:lnTo>
                    <a:lnTo>
                      <a:pt x="11"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34" name="Rectangle 162"/>
              <p:cNvSpPr>
                <a:spLocks noChangeArrowheads="1"/>
              </p:cNvSpPr>
              <p:nvPr/>
            </p:nvSpPr>
            <p:spPr bwMode="auto">
              <a:xfrm>
                <a:off x="3495" y="3920"/>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35" name="Freeform 163"/>
              <p:cNvSpPr>
                <a:spLocks noEditPoints="1"/>
              </p:cNvSpPr>
              <p:nvPr/>
            </p:nvSpPr>
            <p:spPr bwMode="auto">
              <a:xfrm>
                <a:off x="3494" y="3919"/>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36" name="Rectangle 164"/>
              <p:cNvSpPr>
                <a:spLocks noChangeArrowheads="1"/>
              </p:cNvSpPr>
              <p:nvPr/>
            </p:nvSpPr>
            <p:spPr bwMode="auto">
              <a:xfrm>
                <a:off x="3515" y="3920"/>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37" name="Freeform 165"/>
              <p:cNvSpPr>
                <a:spLocks noEditPoints="1"/>
              </p:cNvSpPr>
              <p:nvPr/>
            </p:nvSpPr>
            <p:spPr bwMode="auto">
              <a:xfrm>
                <a:off x="3514" y="3919"/>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38" name="Rectangle 166"/>
              <p:cNvSpPr>
                <a:spLocks noChangeArrowheads="1"/>
              </p:cNvSpPr>
              <p:nvPr/>
            </p:nvSpPr>
            <p:spPr bwMode="auto">
              <a:xfrm>
                <a:off x="3535" y="3920"/>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39" name="Freeform 167"/>
              <p:cNvSpPr>
                <a:spLocks noEditPoints="1"/>
              </p:cNvSpPr>
              <p:nvPr/>
            </p:nvSpPr>
            <p:spPr bwMode="auto">
              <a:xfrm>
                <a:off x="3534" y="3919"/>
                <a:ext cx="12" cy="25"/>
              </a:xfrm>
              <a:custGeom>
                <a:avLst/>
                <a:gdLst/>
                <a:ahLst/>
                <a:cxnLst>
                  <a:cxn ang="0">
                    <a:pos x="0" y="0"/>
                  </a:cxn>
                  <a:cxn ang="0">
                    <a:pos x="12" y="0"/>
                  </a:cxn>
                  <a:cxn ang="0">
                    <a:pos x="12" y="25"/>
                  </a:cxn>
                  <a:cxn ang="0">
                    <a:pos x="0" y="25"/>
                  </a:cxn>
                  <a:cxn ang="0">
                    <a:pos x="0" y="0"/>
                  </a:cxn>
                  <a:cxn ang="0">
                    <a:pos x="2" y="24"/>
                  </a:cxn>
                  <a:cxn ang="0">
                    <a:pos x="1" y="22"/>
                  </a:cxn>
                  <a:cxn ang="0">
                    <a:pos x="11" y="22"/>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2"/>
                    </a:lnTo>
                    <a:lnTo>
                      <a:pt x="11" y="22"/>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40" name="Freeform 168"/>
              <p:cNvSpPr>
                <a:spLocks/>
              </p:cNvSpPr>
              <p:nvPr/>
            </p:nvSpPr>
            <p:spPr bwMode="auto">
              <a:xfrm>
                <a:off x="3335" y="3849"/>
                <a:ext cx="20" cy="45"/>
              </a:xfrm>
              <a:custGeom>
                <a:avLst/>
                <a:gdLst/>
                <a:ahLst/>
                <a:cxnLst>
                  <a:cxn ang="0">
                    <a:pos x="0" y="160"/>
                  </a:cxn>
                  <a:cxn ang="0">
                    <a:pos x="80" y="0"/>
                  </a:cxn>
                  <a:cxn ang="0">
                    <a:pos x="80" y="0"/>
                  </a:cxn>
                  <a:cxn ang="0">
                    <a:pos x="80" y="0"/>
                  </a:cxn>
                  <a:cxn ang="0">
                    <a:pos x="160" y="160"/>
                  </a:cxn>
                  <a:cxn ang="0">
                    <a:pos x="160" y="160"/>
                  </a:cxn>
                  <a:cxn ang="0">
                    <a:pos x="80" y="320"/>
                  </a:cxn>
                  <a:cxn ang="0">
                    <a:pos x="80" y="320"/>
                  </a:cxn>
                  <a:cxn ang="0">
                    <a:pos x="80" y="320"/>
                  </a:cxn>
                  <a:cxn ang="0">
                    <a:pos x="0" y="160"/>
                  </a:cxn>
                </a:cxnLst>
                <a:rect l="0" t="0" r="r" b="b"/>
                <a:pathLst>
                  <a:path w="160" h="320">
                    <a:moveTo>
                      <a:pt x="0" y="160"/>
                    </a:moveTo>
                    <a:cubicBezTo>
                      <a:pt x="0" y="72"/>
                      <a:pt x="36" y="0"/>
                      <a:pt x="80" y="0"/>
                    </a:cubicBezTo>
                    <a:cubicBezTo>
                      <a:pt x="80" y="0"/>
                      <a:pt x="80" y="0"/>
                      <a:pt x="80" y="0"/>
                    </a:cubicBezTo>
                    <a:lnTo>
                      <a:pt x="80" y="0"/>
                    </a:lnTo>
                    <a:cubicBezTo>
                      <a:pt x="125" y="0"/>
                      <a:pt x="160" y="72"/>
                      <a:pt x="160" y="160"/>
                    </a:cubicBezTo>
                    <a:lnTo>
                      <a:pt x="160" y="160"/>
                    </a:lnTo>
                    <a:cubicBezTo>
                      <a:pt x="160" y="249"/>
                      <a:pt x="125" y="320"/>
                      <a:pt x="80" y="320"/>
                    </a:cubicBezTo>
                    <a:cubicBezTo>
                      <a:pt x="80" y="320"/>
                      <a:pt x="80" y="320"/>
                      <a:pt x="80" y="320"/>
                    </a:cubicBezTo>
                    <a:lnTo>
                      <a:pt x="80" y="320"/>
                    </a:lnTo>
                    <a:cubicBezTo>
                      <a:pt x="36" y="320"/>
                      <a:pt x="0" y="249"/>
                      <a:pt x="0" y="16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41" name="Freeform 169"/>
              <p:cNvSpPr>
                <a:spLocks noEditPoints="1"/>
              </p:cNvSpPr>
              <p:nvPr/>
            </p:nvSpPr>
            <p:spPr bwMode="auto">
              <a:xfrm>
                <a:off x="3341" y="3742"/>
                <a:ext cx="8" cy="129"/>
              </a:xfrm>
              <a:custGeom>
                <a:avLst/>
                <a:gdLst/>
                <a:ahLst/>
                <a:cxnLst>
                  <a:cxn ang="0">
                    <a:pos x="8" y="0"/>
                  </a:cxn>
                  <a:cxn ang="0">
                    <a:pos x="8" y="9"/>
                  </a:cxn>
                  <a:cxn ang="0">
                    <a:pos x="0" y="9"/>
                  </a:cxn>
                  <a:cxn ang="0">
                    <a:pos x="0" y="0"/>
                  </a:cxn>
                  <a:cxn ang="0">
                    <a:pos x="8" y="0"/>
                  </a:cxn>
                  <a:cxn ang="0">
                    <a:pos x="8" y="18"/>
                  </a:cxn>
                  <a:cxn ang="0">
                    <a:pos x="8" y="27"/>
                  </a:cxn>
                  <a:cxn ang="0">
                    <a:pos x="0" y="27"/>
                  </a:cxn>
                  <a:cxn ang="0">
                    <a:pos x="0" y="18"/>
                  </a:cxn>
                  <a:cxn ang="0">
                    <a:pos x="8" y="18"/>
                  </a:cxn>
                  <a:cxn ang="0">
                    <a:pos x="8" y="36"/>
                  </a:cxn>
                  <a:cxn ang="0">
                    <a:pos x="8" y="45"/>
                  </a:cxn>
                  <a:cxn ang="0">
                    <a:pos x="0" y="45"/>
                  </a:cxn>
                  <a:cxn ang="0">
                    <a:pos x="0" y="36"/>
                  </a:cxn>
                  <a:cxn ang="0">
                    <a:pos x="8" y="36"/>
                  </a:cxn>
                  <a:cxn ang="0">
                    <a:pos x="8" y="55"/>
                  </a:cxn>
                  <a:cxn ang="0">
                    <a:pos x="8" y="64"/>
                  </a:cxn>
                  <a:cxn ang="0">
                    <a:pos x="0" y="64"/>
                  </a:cxn>
                  <a:cxn ang="0">
                    <a:pos x="0" y="55"/>
                  </a:cxn>
                  <a:cxn ang="0">
                    <a:pos x="8" y="55"/>
                  </a:cxn>
                  <a:cxn ang="0">
                    <a:pos x="8" y="73"/>
                  </a:cxn>
                  <a:cxn ang="0">
                    <a:pos x="8" y="82"/>
                  </a:cxn>
                  <a:cxn ang="0">
                    <a:pos x="0" y="82"/>
                  </a:cxn>
                  <a:cxn ang="0">
                    <a:pos x="0" y="73"/>
                  </a:cxn>
                  <a:cxn ang="0">
                    <a:pos x="8" y="73"/>
                  </a:cxn>
                  <a:cxn ang="0">
                    <a:pos x="8" y="91"/>
                  </a:cxn>
                  <a:cxn ang="0">
                    <a:pos x="8" y="100"/>
                  </a:cxn>
                  <a:cxn ang="0">
                    <a:pos x="0" y="100"/>
                  </a:cxn>
                  <a:cxn ang="0">
                    <a:pos x="0" y="91"/>
                  </a:cxn>
                  <a:cxn ang="0">
                    <a:pos x="8" y="91"/>
                  </a:cxn>
                  <a:cxn ang="0">
                    <a:pos x="8" y="109"/>
                  </a:cxn>
                  <a:cxn ang="0">
                    <a:pos x="8" y="118"/>
                  </a:cxn>
                  <a:cxn ang="0">
                    <a:pos x="0" y="118"/>
                  </a:cxn>
                  <a:cxn ang="0">
                    <a:pos x="0" y="109"/>
                  </a:cxn>
                  <a:cxn ang="0">
                    <a:pos x="8" y="109"/>
                  </a:cxn>
                  <a:cxn ang="0">
                    <a:pos x="8" y="127"/>
                  </a:cxn>
                  <a:cxn ang="0">
                    <a:pos x="8" y="129"/>
                  </a:cxn>
                  <a:cxn ang="0">
                    <a:pos x="0" y="129"/>
                  </a:cxn>
                  <a:cxn ang="0">
                    <a:pos x="0" y="127"/>
                  </a:cxn>
                  <a:cxn ang="0">
                    <a:pos x="8" y="127"/>
                  </a:cxn>
                </a:cxnLst>
                <a:rect l="0" t="0" r="r" b="b"/>
                <a:pathLst>
                  <a:path w="8" h="129">
                    <a:moveTo>
                      <a:pt x="8" y="0"/>
                    </a:moveTo>
                    <a:lnTo>
                      <a:pt x="8" y="9"/>
                    </a:lnTo>
                    <a:lnTo>
                      <a:pt x="0" y="9"/>
                    </a:lnTo>
                    <a:lnTo>
                      <a:pt x="0" y="0"/>
                    </a:lnTo>
                    <a:lnTo>
                      <a:pt x="8" y="0"/>
                    </a:lnTo>
                    <a:close/>
                    <a:moveTo>
                      <a:pt x="8" y="18"/>
                    </a:moveTo>
                    <a:lnTo>
                      <a:pt x="8" y="27"/>
                    </a:lnTo>
                    <a:lnTo>
                      <a:pt x="0" y="27"/>
                    </a:lnTo>
                    <a:lnTo>
                      <a:pt x="0" y="18"/>
                    </a:lnTo>
                    <a:lnTo>
                      <a:pt x="8" y="18"/>
                    </a:lnTo>
                    <a:close/>
                    <a:moveTo>
                      <a:pt x="8" y="36"/>
                    </a:moveTo>
                    <a:lnTo>
                      <a:pt x="8" y="45"/>
                    </a:lnTo>
                    <a:lnTo>
                      <a:pt x="0" y="45"/>
                    </a:lnTo>
                    <a:lnTo>
                      <a:pt x="0" y="36"/>
                    </a:lnTo>
                    <a:lnTo>
                      <a:pt x="8" y="36"/>
                    </a:lnTo>
                    <a:close/>
                    <a:moveTo>
                      <a:pt x="8" y="55"/>
                    </a:moveTo>
                    <a:lnTo>
                      <a:pt x="8" y="64"/>
                    </a:lnTo>
                    <a:lnTo>
                      <a:pt x="0" y="64"/>
                    </a:lnTo>
                    <a:lnTo>
                      <a:pt x="0" y="55"/>
                    </a:lnTo>
                    <a:lnTo>
                      <a:pt x="8" y="55"/>
                    </a:lnTo>
                    <a:close/>
                    <a:moveTo>
                      <a:pt x="8" y="73"/>
                    </a:moveTo>
                    <a:lnTo>
                      <a:pt x="8" y="82"/>
                    </a:lnTo>
                    <a:lnTo>
                      <a:pt x="0" y="82"/>
                    </a:lnTo>
                    <a:lnTo>
                      <a:pt x="0" y="73"/>
                    </a:lnTo>
                    <a:lnTo>
                      <a:pt x="8" y="73"/>
                    </a:lnTo>
                    <a:close/>
                    <a:moveTo>
                      <a:pt x="8" y="91"/>
                    </a:moveTo>
                    <a:lnTo>
                      <a:pt x="8" y="100"/>
                    </a:lnTo>
                    <a:lnTo>
                      <a:pt x="0" y="100"/>
                    </a:lnTo>
                    <a:lnTo>
                      <a:pt x="0" y="91"/>
                    </a:lnTo>
                    <a:lnTo>
                      <a:pt x="8" y="91"/>
                    </a:lnTo>
                    <a:close/>
                    <a:moveTo>
                      <a:pt x="8" y="109"/>
                    </a:moveTo>
                    <a:lnTo>
                      <a:pt x="8" y="118"/>
                    </a:lnTo>
                    <a:lnTo>
                      <a:pt x="0" y="118"/>
                    </a:lnTo>
                    <a:lnTo>
                      <a:pt x="0" y="109"/>
                    </a:lnTo>
                    <a:lnTo>
                      <a:pt x="8" y="109"/>
                    </a:lnTo>
                    <a:close/>
                    <a:moveTo>
                      <a:pt x="8" y="127"/>
                    </a:moveTo>
                    <a:lnTo>
                      <a:pt x="8" y="129"/>
                    </a:lnTo>
                    <a:lnTo>
                      <a:pt x="0" y="129"/>
                    </a:lnTo>
                    <a:lnTo>
                      <a:pt x="0" y="127"/>
                    </a:lnTo>
                    <a:lnTo>
                      <a:pt x="8" y="127"/>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42" name="Freeform 170"/>
              <p:cNvSpPr>
                <a:spLocks noEditPoints="1"/>
              </p:cNvSpPr>
              <p:nvPr/>
            </p:nvSpPr>
            <p:spPr bwMode="auto">
              <a:xfrm>
                <a:off x="3587" y="3416"/>
                <a:ext cx="132" cy="95"/>
              </a:xfrm>
              <a:custGeom>
                <a:avLst/>
                <a:gdLst/>
                <a:ahLst/>
                <a:cxnLst>
                  <a:cxn ang="0">
                    <a:pos x="1035" y="64"/>
                  </a:cxn>
                  <a:cxn ang="0">
                    <a:pos x="1002" y="9"/>
                  </a:cxn>
                  <a:cxn ang="0">
                    <a:pos x="1046" y="20"/>
                  </a:cxn>
                  <a:cxn ang="0">
                    <a:pos x="926" y="131"/>
                  </a:cxn>
                  <a:cxn ang="0">
                    <a:pos x="882" y="120"/>
                  </a:cxn>
                  <a:cxn ang="0">
                    <a:pos x="893" y="76"/>
                  </a:cxn>
                  <a:cxn ang="0">
                    <a:pos x="926" y="131"/>
                  </a:cxn>
                  <a:cxn ang="0">
                    <a:pos x="817" y="198"/>
                  </a:cxn>
                  <a:cxn ang="0">
                    <a:pos x="784" y="143"/>
                  </a:cxn>
                  <a:cxn ang="0">
                    <a:pos x="828" y="154"/>
                  </a:cxn>
                  <a:cxn ang="0">
                    <a:pos x="708" y="265"/>
                  </a:cxn>
                  <a:cxn ang="0">
                    <a:pos x="664" y="254"/>
                  </a:cxn>
                  <a:cxn ang="0">
                    <a:pos x="675" y="210"/>
                  </a:cxn>
                  <a:cxn ang="0">
                    <a:pos x="708" y="265"/>
                  </a:cxn>
                  <a:cxn ang="0">
                    <a:pos x="599" y="332"/>
                  </a:cxn>
                  <a:cxn ang="0">
                    <a:pos x="566" y="278"/>
                  </a:cxn>
                  <a:cxn ang="0">
                    <a:pos x="610" y="289"/>
                  </a:cxn>
                  <a:cxn ang="0">
                    <a:pos x="490" y="400"/>
                  </a:cxn>
                  <a:cxn ang="0">
                    <a:pos x="446" y="389"/>
                  </a:cxn>
                  <a:cxn ang="0">
                    <a:pos x="457" y="345"/>
                  </a:cxn>
                  <a:cxn ang="0">
                    <a:pos x="490" y="400"/>
                  </a:cxn>
                  <a:cxn ang="0">
                    <a:pos x="380" y="467"/>
                  </a:cxn>
                  <a:cxn ang="0">
                    <a:pos x="348" y="412"/>
                  </a:cxn>
                  <a:cxn ang="0">
                    <a:pos x="392" y="423"/>
                  </a:cxn>
                  <a:cxn ang="0">
                    <a:pos x="271" y="534"/>
                  </a:cxn>
                  <a:cxn ang="0">
                    <a:pos x="227" y="523"/>
                  </a:cxn>
                  <a:cxn ang="0">
                    <a:pos x="239" y="479"/>
                  </a:cxn>
                  <a:cxn ang="0">
                    <a:pos x="271" y="534"/>
                  </a:cxn>
                  <a:cxn ang="0">
                    <a:pos x="162" y="601"/>
                  </a:cxn>
                  <a:cxn ang="0">
                    <a:pos x="129" y="546"/>
                  </a:cxn>
                  <a:cxn ang="0">
                    <a:pos x="173" y="557"/>
                  </a:cxn>
                  <a:cxn ang="0">
                    <a:pos x="53" y="668"/>
                  </a:cxn>
                  <a:cxn ang="0">
                    <a:pos x="9" y="657"/>
                  </a:cxn>
                  <a:cxn ang="0">
                    <a:pos x="20" y="613"/>
                  </a:cxn>
                  <a:cxn ang="0">
                    <a:pos x="53" y="668"/>
                  </a:cxn>
                </a:cxnLst>
                <a:rect l="0" t="0" r="r" b="b"/>
                <a:pathLst>
                  <a:path w="1055" h="677">
                    <a:moveTo>
                      <a:pt x="1035" y="64"/>
                    </a:moveTo>
                    <a:lnTo>
                      <a:pt x="1035" y="64"/>
                    </a:lnTo>
                    <a:cubicBezTo>
                      <a:pt x="1020" y="73"/>
                      <a:pt x="1000" y="68"/>
                      <a:pt x="991" y="53"/>
                    </a:cubicBezTo>
                    <a:cubicBezTo>
                      <a:pt x="982" y="38"/>
                      <a:pt x="987" y="18"/>
                      <a:pt x="1002" y="9"/>
                    </a:cubicBezTo>
                    <a:lnTo>
                      <a:pt x="1002" y="9"/>
                    </a:lnTo>
                    <a:cubicBezTo>
                      <a:pt x="1017" y="0"/>
                      <a:pt x="1037" y="5"/>
                      <a:pt x="1046" y="20"/>
                    </a:cubicBezTo>
                    <a:cubicBezTo>
                      <a:pt x="1055" y="35"/>
                      <a:pt x="1050" y="55"/>
                      <a:pt x="1035" y="64"/>
                    </a:cubicBezTo>
                    <a:close/>
                    <a:moveTo>
                      <a:pt x="926" y="131"/>
                    </a:moveTo>
                    <a:lnTo>
                      <a:pt x="926" y="131"/>
                    </a:lnTo>
                    <a:cubicBezTo>
                      <a:pt x="911" y="140"/>
                      <a:pt x="891" y="135"/>
                      <a:pt x="882" y="120"/>
                    </a:cubicBezTo>
                    <a:cubicBezTo>
                      <a:pt x="873" y="105"/>
                      <a:pt x="878" y="85"/>
                      <a:pt x="893" y="76"/>
                    </a:cubicBezTo>
                    <a:lnTo>
                      <a:pt x="893" y="76"/>
                    </a:lnTo>
                    <a:cubicBezTo>
                      <a:pt x="908" y="67"/>
                      <a:pt x="928" y="72"/>
                      <a:pt x="937" y="87"/>
                    </a:cubicBezTo>
                    <a:cubicBezTo>
                      <a:pt x="946" y="102"/>
                      <a:pt x="941" y="122"/>
                      <a:pt x="926" y="131"/>
                    </a:cubicBezTo>
                    <a:close/>
                    <a:moveTo>
                      <a:pt x="817" y="198"/>
                    </a:moveTo>
                    <a:lnTo>
                      <a:pt x="817" y="198"/>
                    </a:lnTo>
                    <a:cubicBezTo>
                      <a:pt x="802" y="207"/>
                      <a:pt x="782" y="202"/>
                      <a:pt x="773" y="187"/>
                    </a:cubicBezTo>
                    <a:cubicBezTo>
                      <a:pt x="764" y="172"/>
                      <a:pt x="769" y="152"/>
                      <a:pt x="784" y="143"/>
                    </a:cubicBezTo>
                    <a:lnTo>
                      <a:pt x="784" y="143"/>
                    </a:lnTo>
                    <a:cubicBezTo>
                      <a:pt x="799" y="134"/>
                      <a:pt x="819" y="139"/>
                      <a:pt x="828" y="154"/>
                    </a:cubicBezTo>
                    <a:cubicBezTo>
                      <a:pt x="837" y="169"/>
                      <a:pt x="832" y="189"/>
                      <a:pt x="817" y="198"/>
                    </a:cubicBezTo>
                    <a:close/>
                    <a:moveTo>
                      <a:pt x="708" y="265"/>
                    </a:moveTo>
                    <a:lnTo>
                      <a:pt x="708" y="265"/>
                    </a:lnTo>
                    <a:cubicBezTo>
                      <a:pt x="692" y="274"/>
                      <a:pt x="673" y="269"/>
                      <a:pt x="664" y="254"/>
                    </a:cubicBezTo>
                    <a:cubicBezTo>
                      <a:pt x="655" y="239"/>
                      <a:pt x="660" y="219"/>
                      <a:pt x="675" y="210"/>
                    </a:cubicBezTo>
                    <a:lnTo>
                      <a:pt x="675" y="210"/>
                    </a:lnTo>
                    <a:cubicBezTo>
                      <a:pt x="690" y="201"/>
                      <a:pt x="710" y="206"/>
                      <a:pt x="719" y="221"/>
                    </a:cubicBezTo>
                    <a:cubicBezTo>
                      <a:pt x="728" y="237"/>
                      <a:pt x="723" y="256"/>
                      <a:pt x="708" y="265"/>
                    </a:cubicBezTo>
                    <a:close/>
                    <a:moveTo>
                      <a:pt x="599" y="332"/>
                    </a:moveTo>
                    <a:lnTo>
                      <a:pt x="599" y="332"/>
                    </a:lnTo>
                    <a:cubicBezTo>
                      <a:pt x="583" y="342"/>
                      <a:pt x="564" y="337"/>
                      <a:pt x="555" y="321"/>
                    </a:cubicBezTo>
                    <a:cubicBezTo>
                      <a:pt x="546" y="306"/>
                      <a:pt x="551" y="287"/>
                      <a:pt x="566" y="278"/>
                    </a:cubicBezTo>
                    <a:lnTo>
                      <a:pt x="566" y="277"/>
                    </a:lnTo>
                    <a:cubicBezTo>
                      <a:pt x="581" y="268"/>
                      <a:pt x="601" y="273"/>
                      <a:pt x="610" y="289"/>
                    </a:cubicBezTo>
                    <a:cubicBezTo>
                      <a:pt x="619" y="304"/>
                      <a:pt x="614" y="323"/>
                      <a:pt x="599" y="332"/>
                    </a:cubicBezTo>
                    <a:close/>
                    <a:moveTo>
                      <a:pt x="490" y="400"/>
                    </a:moveTo>
                    <a:lnTo>
                      <a:pt x="489" y="400"/>
                    </a:lnTo>
                    <a:cubicBezTo>
                      <a:pt x="474" y="409"/>
                      <a:pt x="455" y="404"/>
                      <a:pt x="446" y="389"/>
                    </a:cubicBezTo>
                    <a:cubicBezTo>
                      <a:pt x="437" y="373"/>
                      <a:pt x="441" y="354"/>
                      <a:pt x="457" y="345"/>
                    </a:cubicBezTo>
                    <a:lnTo>
                      <a:pt x="457" y="345"/>
                    </a:lnTo>
                    <a:cubicBezTo>
                      <a:pt x="472" y="336"/>
                      <a:pt x="492" y="340"/>
                      <a:pt x="501" y="356"/>
                    </a:cubicBezTo>
                    <a:cubicBezTo>
                      <a:pt x="510" y="371"/>
                      <a:pt x="505" y="390"/>
                      <a:pt x="490" y="400"/>
                    </a:cubicBezTo>
                    <a:close/>
                    <a:moveTo>
                      <a:pt x="380" y="467"/>
                    </a:moveTo>
                    <a:lnTo>
                      <a:pt x="380" y="467"/>
                    </a:lnTo>
                    <a:cubicBezTo>
                      <a:pt x="365" y="476"/>
                      <a:pt x="346" y="471"/>
                      <a:pt x="337" y="456"/>
                    </a:cubicBezTo>
                    <a:cubicBezTo>
                      <a:pt x="327" y="440"/>
                      <a:pt x="332" y="421"/>
                      <a:pt x="348" y="412"/>
                    </a:cubicBezTo>
                    <a:lnTo>
                      <a:pt x="348" y="412"/>
                    </a:lnTo>
                    <a:cubicBezTo>
                      <a:pt x="363" y="403"/>
                      <a:pt x="382" y="408"/>
                      <a:pt x="392" y="423"/>
                    </a:cubicBezTo>
                    <a:cubicBezTo>
                      <a:pt x="401" y="438"/>
                      <a:pt x="396" y="458"/>
                      <a:pt x="380" y="467"/>
                    </a:cubicBezTo>
                    <a:close/>
                    <a:moveTo>
                      <a:pt x="271" y="534"/>
                    </a:moveTo>
                    <a:lnTo>
                      <a:pt x="271" y="534"/>
                    </a:lnTo>
                    <a:cubicBezTo>
                      <a:pt x="256" y="543"/>
                      <a:pt x="237" y="538"/>
                      <a:pt x="227" y="523"/>
                    </a:cubicBezTo>
                    <a:cubicBezTo>
                      <a:pt x="218" y="508"/>
                      <a:pt x="223" y="488"/>
                      <a:pt x="238" y="479"/>
                    </a:cubicBezTo>
                    <a:lnTo>
                      <a:pt x="239" y="479"/>
                    </a:lnTo>
                    <a:cubicBezTo>
                      <a:pt x="254" y="470"/>
                      <a:pt x="273" y="475"/>
                      <a:pt x="282" y="490"/>
                    </a:cubicBezTo>
                    <a:cubicBezTo>
                      <a:pt x="292" y="505"/>
                      <a:pt x="287" y="525"/>
                      <a:pt x="271" y="534"/>
                    </a:cubicBezTo>
                    <a:close/>
                    <a:moveTo>
                      <a:pt x="162" y="601"/>
                    </a:moveTo>
                    <a:lnTo>
                      <a:pt x="162" y="601"/>
                    </a:lnTo>
                    <a:cubicBezTo>
                      <a:pt x="147" y="610"/>
                      <a:pt x="127" y="605"/>
                      <a:pt x="118" y="590"/>
                    </a:cubicBezTo>
                    <a:cubicBezTo>
                      <a:pt x="109" y="575"/>
                      <a:pt x="114" y="555"/>
                      <a:pt x="129" y="546"/>
                    </a:cubicBezTo>
                    <a:lnTo>
                      <a:pt x="129" y="546"/>
                    </a:lnTo>
                    <a:cubicBezTo>
                      <a:pt x="145" y="537"/>
                      <a:pt x="164" y="542"/>
                      <a:pt x="173" y="557"/>
                    </a:cubicBezTo>
                    <a:cubicBezTo>
                      <a:pt x="182" y="572"/>
                      <a:pt x="178" y="592"/>
                      <a:pt x="162" y="601"/>
                    </a:cubicBezTo>
                    <a:close/>
                    <a:moveTo>
                      <a:pt x="53" y="668"/>
                    </a:moveTo>
                    <a:lnTo>
                      <a:pt x="53" y="668"/>
                    </a:lnTo>
                    <a:cubicBezTo>
                      <a:pt x="38" y="677"/>
                      <a:pt x="18" y="672"/>
                      <a:pt x="9" y="657"/>
                    </a:cubicBezTo>
                    <a:cubicBezTo>
                      <a:pt x="0" y="642"/>
                      <a:pt x="5" y="622"/>
                      <a:pt x="20" y="613"/>
                    </a:cubicBezTo>
                    <a:lnTo>
                      <a:pt x="20" y="613"/>
                    </a:lnTo>
                    <a:cubicBezTo>
                      <a:pt x="36" y="604"/>
                      <a:pt x="55" y="609"/>
                      <a:pt x="64" y="624"/>
                    </a:cubicBezTo>
                    <a:cubicBezTo>
                      <a:pt x="73" y="639"/>
                      <a:pt x="68" y="659"/>
                      <a:pt x="53" y="668"/>
                    </a:cubicBez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pic>
            <p:nvPicPr>
              <p:cNvPr id="182443" name="Picture 171"/>
              <p:cNvPicPr>
                <a:picLocks noChangeAspect="1" noChangeArrowheads="1"/>
              </p:cNvPicPr>
              <p:nvPr/>
            </p:nvPicPr>
            <p:blipFill>
              <a:blip r:embed="rId20" cstate="print"/>
              <a:srcRect/>
              <a:stretch>
                <a:fillRect/>
              </a:stretch>
            </p:blipFill>
            <p:spPr bwMode="auto">
              <a:xfrm>
                <a:off x="3376" y="3510"/>
                <a:ext cx="40" cy="32"/>
              </a:xfrm>
              <a:prstGeom prst="rect">
                <a:avLst/>
              </a:prstGeom>
              <a:noFill/>
              <a:ln w="9525">
                <a:noFill/>
                <a:miter lim="800000"/>
                <a:headEnd/>
                <a:tailEnd/>
              </a:ln>
            </p:spPr>
          </p:pic>
          <p:pic>
            <p:nvPicPr>
              <p:cNvPr id="182444" name="Picture 172"/>
              <p:cNvPicPr>
                <a:picLocks noChangeAspect="1" noChangeArrowheads="1"/>
              </p:cNvPicPr>
              <p:nvPr/>
            </p:nvPicPr>
            <p:blipFill>
              <a:blip r:embed="rId21" cstate="print"/>
              <a:srcRect/>
              <a:stretch>
                <a:fillRect/>
              </a:stretch>
            </p:blipFill>
            <p:spPr bwMode="auto">
              <a:xfrm>
                <a:off x="3186" y="3424"/>
                <a:ext cx="216" cy="102"/>
              </a:xfrm>
              <a:prstGeom prst="rect">
                <a:avLst/>
              </a:prstGeom>
              <a:noFill/>
              <a:ln w="9525">
                <a:noFill/>
                <a:miter lim="800000"/>
                <a:headEnd/>
                <a:tailEnd/>
              </a:ln>
            </p:spPr>
          </p:pic>
          <p:sp>
            <p:nvSpPr>
              <p:cNvPr id="182445" name="Freeform 173"/>
              <p:cNvSpPr>
                <a:spLocks noEditPoints="1"/>
              </p:cNvSpPr>
              <p:nvPr/>
            </p:nvSpPr>
            <p:spPr bwMode="auto">
              <a:xfrm>
                <a:off x="3185" y="3424"/>
                <a:ext cx="221" cy="104"/>
              </a:xfrm>
              <a:custGeom>
                <a:avLst/>
                <a:gdLst/>
                <a:ahLst/>
                <a:cxnLst>
                  <a:cxn ang="0">
                    <a:pos x="0" y="34"/>
                  </a:cxn>
                  <a:cxn ang="0">
                    <a:pos x="11" y="0"/>
                  </a:cxn>
                  <a:cxn ang="0">
                    <a:pos x="221" y="103"/>
                  </a:cxn>
                  <a:cxn ang="0">
                    <a:pos x="221" y="104"/>
                  </a:cxn>
                  <a:cxn ang="0">
                    <a:pos x="0" y="34"/>
                  </a:cxn>
                  <a:cxn ang="0">
                    <a:pos x="214" y="99"/>
                  </a:cxn>
                  <a:cxn ang="0">
                    <a:pos x="213" y="101"/>
                  </a:cxn>
                  <a:cxn ang="0">
                    <a:pos x="11" y="3"/>
                  </a:cxn>
                  <a:cxn ang="0">
                    <a:pos x="12" y="2"/>
                  </a:cxn>
                  <a:cxn ang="0">
                    <a:pos x="3" y="34"/>
                  </a:cxn>
                  <a:cxn ang="0">
                    <a:pos x="2" y="32"/>
                  </a:cxn>
                  <a:cxn ang="0">
                    <a:pos x="214" y="99"/>
                  </a:cxn>
                </a:cxnLst>
                <a:rect l="0" t="0" r="r" b="b"/>
                <a:pathLst>
                  <a:path w="221" h="104">
                    <a:moveTo>
                      <a:pt x="0" y="34"/>
                    </a:moveTo>
                    <a:lnTo>
                      <a:pt x="11" y="0"/>
                    </a:lnTo>
                    <a:lnTo>
                      <a:pt x="221" y="103"/>
                    </a:lnTo>
                    <a:lnTo>
                      <a:pt x="221" y="104"/>
                    </a:lnTo>
                    <a:lnTo>
                      <a:pt x="0" y="34"/>
                    </a:lnTo>
                    <a:close/>
                    <a:moveTo>
                      <a:pt x="214" y="99"/>
                    </a:moveTo>
                    <a:lnTo>
                      <a:pt x="213" y="101"/>
                    </a:lnTo>
                    <a:lnTo>
                      <a:pt x="11" y="3"/>
                    </a:lnTo>
                    <a:lnTo>
                      <a:pt x="12" y="2"/>
                    </a:lnTo>
                    <a:lnTo>
                      <a:pt x="3" y="34"/>
                    </a:lnTo>
                    <a:lnTo>
                      <a:pt x="2" y="32"/>
                    </a:lnTo>
                    <a:lnTo>
                      <a:pt x="214" y="99"/>
                    </a:lnTo>
                    <a:close/>
                  </a:path>
                </a:pathLst>
              </a:custGeom>
              <a:solidFill>
                <a:srgbClr val="FFFFFF"/>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pic>
            <p:nvPicPr>
              <p:cNvPr id="182446" name="Picture 174"/>
              <p:cNvPicPr>
                <a:picLocks noChangeAspect="1" noChangeArrowheads="1"/>
              </p:cNvPicPr>
              <p:nvPr/>
            </p:nvPicPr>
            <p:blipFill>
              <a:blip r:embed="rId22" cstate="print"/>
              <a:srcRect/>
              <a:stretch>
                <a:fillRect/>
              </a:stretch>
            </p:blipFill>
            <p:spPr bwMode="auto">
              <a:xfrm>
                <a:off x="3523" y="3521"/>
                <a:ext cx="50" cy="32"/>
              </a:xfrm>
              <a:prstGeom prst="rect">
                <a:avLst/>
              </a:prstGeom>
              <a:noFill/>
              <a:ln w="9525">
                <a:noFill/>
                <a:miter lim="800000"/>
                <a:headEnd/>
                <a:tailEnd/>
              </a:ln>
            </p:spPr>
          </p:pic>
          <p:sp>
            <p:nvSpPr>
              <p:cNvPr id="182447" name="Rectangle 175"/>
              <p:cNvSpPr>
                <a:spLocks noChangeArrowheads="1"/>
              </p:cNvSpPr>
              <p:nvPr/>
            </p:nvSpPr>
            <p:spPr bwMode="auto">
              <a:xfrm>
                <a:off x="3276" y="3555"/>
                <a:ext cx="339" cy="123"/>
              </a:xfrm>
              <a:prstGeom prst="rect">
                <a:avLst/>
              </a:prstGeom>
              <a:solidFill>
                <a:srgbClr val="B2B2B2"/>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48" name="Freeform 176"/>
              <p:cNvSpPr>
                <a:spLocks noEditPoints="1"/>
              </p:cNvSpPr>
              <p:nvPr/>
            </p:nvSpPr>
            <p:spPr bwMode="auto">
              <a:xfrm>
                <a:off x="3275" y="3554"/>
                <a:ext cx="341" cy="125"/>
              </a:xfrm>
              <a:custGeom>
                <a:avLst/>
                <a:gdLst/>
                <a:ahLst/>
                <a:cxnLst>
                  <a:cxn ang="0">
                    <a:pos x="0" y="0"/>
                  </a:cxn>
                  <a:cxn ang="0">
                    <a:pos x="341" y="0"/>
                  </a:cxn>
                  <a:cxn ang="0">
                    <a:pos x="341" y="125"/>
                  </a:cxn>
                  <a:cxn ang="0">
                    <a:pos x="0" y="125"/>
                  </a:cxn>
                  <a:cxn ang="0">
                    <a:pos x="0" y="0"/>
                  </a:cxn>
                  <a:cxn ang="0">
                    <a:pos x="2" y="124"/>
                  </a:cxn>
                  <a:cxn ang="0">
                    <a:pos x="1" y="123"/>
                  </a:cxn>
                  <a:cxn ang="0">
                    <a:pos x="340" y="123"/>
                  </a:cxn>
                  <a:cxn ang="0">
                    <a:pos x="339" y="124"/>
                  </a:cxn>
                  <a:cxn ang="0">
                    <a:pos x="339" y="1"/>
                  </a:cxn>
                  <a:cxn ang="0">
                    <a:pos x="340" y="3"/>
                  </a:cxn>
                  <a:cxn ang="0">
                    <a:pos x="1" y="3"/>
                  </a:cxn>
                  <a:cxn ang="0">
                    <a:pos x="2" y="1"/>
                  </a:cxn>
                  <a:cxn ang="0">
                    <a:pos x="2" y="124"/>
                  </a:cxn>
                </a:cxnLst>
                <a:rect l="0" t="0" r="r" b="b"/>
                <a:pathLst>
                  <a:path w="341" h="125">
                    <a:moveTo>
                      <a:pt x="0" y="0"/>
                    </a:moveTo>
                    <a:lnTo>
                      <a:pt x="341" y="0"/>
                    </a:lnTo>
                    <a:lnTo>
                      <a:pt x="341" y="125"/>
                    </a:lnTo>
                    <a:lnTo>
                      <a:pt x="0" y="125"/>
                    </a:lnTo>
                    <a:lnTo>
                      <a:pt x="0" y="0"/>
                    </a:lnTo>
                    <a:close/>
                    <a:moveTo>
                      <a:pt x="2" y="124"/>
                    </a:moveTo>
                    <a:lnTo>
                      <a:pt x="1" y="123"/>
                    </a:lnTo>
                    <a:lnTo>
                      <a:pt x="340" y="123"/>
                    </a:lnTo>
                    <a:lnTo>
                      <a:pt x="339" y="124"/>
                    </a:lnTo>
                    <a:lnTo>
                      <a:pt x="339" y="1"/>
                    </a:lnTo>
                    <a:lnTo>
                      <a:pt x="340" y="3"/>
                    </a:lnTo>
                    <a:lnTo>
                      <a:pt x="1" y="3"/>
                    </a:lnTo>
                    <a:lnTo>
                      <a:pt x="2" y="1"/>
                    </a:lnTo>
                    <a:lnTo>
                      <a:pt x="2" y="1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49" name="Rectangle 177"/>
              <p:cNvSpPr>
                <a:spLocks noChangeArrowheads="1"/>
              </p:cNvSpPr>
              <p:nvPr/>
            </p:nvSpPr>
            <p:spPr bwMode="auto">
              <a:xfrm>
                <a:off x="3426" y="3555"/>
                <a:ext cx="50" cy="12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50" name="Freeform 178"/>
              <p:cNvSpPr>
                <a:spLocks noEditPoints="1"/>
              </p:cNvSpPr>
              <p:nvPr/>
            </p:nvSpPr>
            <p:spPr bwMode="auto">
              <a:xfrm>
                <a:off x="3425" y="3554"/>
                <a:ext cx="52" cy="125"/>
              </a:xfrm>
              <a:custGeom>
                <a:avLst/>
                <a:gdLst/>
                <a:ahLst/>
                <a:cxnLst>
                  <a:cxn ang="0">
                    <a:pos x="0" y="0"/>
                  </a:cxn>
                  <a:cxn ang="0">
                    <a:pos x="52" y="0"/>
                  </a:cxn>
                  <a:cxn ang="0">
                    <a:pos x="52" y="125"/>
                  </a:cxn>
                  <a:cxn ang="0">
                    <a:pos x="0" y="125"/>
                  </a:cxn>
                  <a:cxn ang="0">
                    <a:pos x="0" y="0"/>
                  </a:cxn>
                  <a:cxn ang="0">
                    <a:pos x="2" y="124"/>
                  </a:cxn>
                  <a:cxn ang="0">
                    <a:pos x="1" y="123"/>
                  </a:cxn>
                  <a:cxn ang="0">
                    <a:pos x="51" y="123"/>
                  </a:cxn>
                  <a:cxn ang="0">
                    <a:pos x="50" y="124"/>
                  </a:cxn>
                  <a:cxn ang="0">
                    <a:pos x="50" y="1"/>
                  </a:cxn>
                  <a:cxn ang="0">
                    <a:pos x="51" y="3"/>
                  </a:cxn>
                  <a:cxn ang="0">
                    <a:pos x="1" y="3"/>
                  </a:cxn>
                  <a:cxn ang="0">
                    <a:pos x="2" y="1"/>
                  </a:cxn>
                  <a:cxn ang="0">
                    <a:pos x="2" y="124"/>
                  </a:cxn>
                </a:cxnLst>
                <a:rect l="0" t="0" r="r" b="b"/>
                <a:pathLst>
                  <a:path w="52" h="125">
                    <a:moveTo>
                      <a:pt x="0" y="0"/>
                    </a:moveTo>
                    <a:lnTo>
                      <a:pt x="52" y="0"/>
                    </a:lnTo>
                    <a:lnTo>
                      <a:pt x="52" y="125"/>
                    </a:lnTo>
                    <a:lnTo>
                      <a:pt x="0" y="125"/>
                    </a:lnTo>
                    <a:lnTo>
                      <a:pt x="0" y="0"/>
                    </a:lnTo>
                    <a:close/>
                    <a:moveTo>
                      <a:pt x="2" y="124"/>
                    </a:moveTo>
                    <a:lnTo>
                      <a:pt x="1" y="123"/>
                    </a:lnTo>
                    <a:lnTo>
                      <a:pt x="51" y="123"/>
                    </a:lnTo>
                    <a:lnTo>
                      <a:pt x="50" y="124"/>
                    </a:lnTo>
                    <a:lnTo>
                      <a:pt x="50" y="1"/>
                    </a:lnTo>
                    <a:lnTo>
                      <a:pt x="51" y="3"/>
                    </a:lnTo>
                    <a:lnTo>
                      <a:pt x="1" y="3"/>
                    </a:lnTo>
                    <a:lnTo>
                      <a:pt x="2" y="1"/>
                    </a:lnTo>
                    <a:lnTo>
                      <a:pt x="2" y="1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51" name="Rectangle 179"/>
              <p:cNvSpPr>
                <a:spLocks noChangeArrowheads="1"/>
              </p:cNvSpPr>
              <p:nvPr/>
            </p:nvSpPr>
            <p:spPr bwMode="auto">
              <a:xfrm>
                <a:off x="3336" y="3533"/>
                <a:ext cx="10" cy="2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52" name="Freeform 180"/>
              <p:cNvSpPr>
                <a:spLocks noEditPoints="1"/>
              </p:cNvSpPr>
              <p:nvPr/>
            </p:nvSpPr>
            <p:spPr bwMode="auto">
              <a:xfrm>
                <a:off x="3335" y="3532"/>
                <a:ext cx="12" cy="25"/>
              </a:xfrm>
              <a:custGeom>
                <a:avLst/>
                <a:gdLst/>
                <a:ahLst/>
                <a:cxnLst>
                  <a:cxn ang="0">
                    <a:pos x="0" y="0"/>
                  </a:cxn>
                  <a:cxn ang="0">
                    <a:pos x="12" y="0"/>
                  </a:cxn>
                  <a:cxn ang="0">
                    <a:pos x="12" y="25"/>
                  </a:cxn>
                  <a:cxn ang="0">
                    <a:pos x="0" y="25"/>
                  </a:cxn>
                  <a:cxn ang="0">
                    <a:pos x="0" y="0"/>
                  </a:cxn>
                  <a:cxn ang="0">
                    <a:pos x="2" y="23"/>
                  </a:cxn>
                  <a:cxn ang="0">
                    <a:pos x="1" y="22"/>
                  </a:cxn>
                  <a:cxn ang="0">
                    <a:pos x="11" y="22"/>
                  </a:cxn>
                  <a:cxn ang="0">
                    <a:pos x="10" y="23"/>
                  </a:cxn>
                  <a:cxn ang="0">
                    <a:pos x="10" y="1"/>
                  </a:cxn>
                  <a:cxn ang="0">
                    <a:pos x="11" y="2"/>
                  </a:cxn>
                  <a:cxn ang="0">
                    <a:pos x="1" y="2"/>
                  </a:cxn>
                  <a:cxn ang="0">
                    <a:pos x="2" y="1"/>
                  </a:cxn>
                  <a:cxn ang="0">
                    <a:pos x="2" y="23"/>
                  </a:cxn>
                </a:cxnLst>
                <a:rect l="0" t="0" r="r" b="b"/>
                <a:pathLst>
                  <a:path w="12" h="25">
                    <a:moveTo>
                      <a:pt x="0" y="0"/>
                    </a:moveTo>
                    <a:lnTo>
                      <a:pt x="12" y="0"/>
                    </a:lnTo>
                    <a:lnTo>
                      <a:pt x="12" y="25"/>
                    </a:lnTo>
                    <a:lnTo>
                      <a:pt x="0" y="25"/>
                    </a:lnTo>
                    <a:lnTo>
                      <a:pt x="0" y="0"/>
                    </a:lnTo>
                    <a:close/>
                    <a:moveTo>
                      <a:pt x="2" y="23"/>
                    </a:moveTo>
                    <a:lnTo>
                      <a:pt x="1" y="22"/>
                    </a:lnTo>
                    <a:lnTo>
                      <a:pt x="11" y="22"/>
                    </a:lnTo>
                    <a:lnTo>
                      <a:pt x="10" y="23"/>
                    </a:lnTo>
                    <a:lnTo>
                      <a:pt x="10" y="1"/>
                    </a:lnTo>
                    <a:lnTo>
                      <a:pt x="11" y="2"/>
                    </a:lnTo>
                    <a:lnTo>
                      <a:pt x="1" y="2"/>
                    </a:lnTo>
                    <a:lnTo>
                      <a:pt x="2" y="1"/>
                    </a:lnTo>
                    <a:lnTo>
                      <a:pt x="2" y="23"/>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53" name="Rectangle 181"/>
              <p:cNvSpPr>
                <a:spLocks noChangeArrowheads="1"/>
              </p:cNvSpPr>
              <p:nvPr/>
            </p:nvSpPr>
            <p:spPr bwMode="auto">
              <a:xfrm>
                <a:off x="3356" y="3533"/>
                <a:ext cx="10" cy="2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54" name="Freeform 182"/>
              <p:cNvSpPr>
                <a:spLocks noEditPoints="1"/>
              </p:cNvSpPr>
              <p:nvPr/>
            </p:nvSpPr>
            <p:spPr bwMode="auto">
              <a:xfrm>
                <a:off x="3355" y="3532"/>
                <a:ext cx="12" cy="25"/>
              </a:xfrm>
              <a:custGeom>
                <a:avLst/>
                <a:gdLst/>
                <a:ahLst/>
                <a:cxnLst>
                  <a:cxn ang="0">
                    <a:pos x="0" y="0"/>
                  </a:cxn>
                  <a:cxn ang="0">
                    <a:pos x="12" y="0"/>
                  </a:cxn>
                  <a:cxn ang="0">
                    <a:pos x="12" y="25"/>
                  </a:cxn>
                  <a:cxn ang="0">
                    <a:pos x="0" y="25"/>
                  </a:cxn>
                  <a:cxn ang="0">
                    <a:pos x="0" y="0"/>
                  </a:cxn>
                  <a:cxn ang="0">
                    <a:pos x="2" y="23"/>
                  </a:cxn>
                  <a:cxn ang="0">
                    <a:pos x="1" y="22"/>
                  </a:cxn>
                  <a:cxn ang="0">
                    <a:pos x="11" y="22"/>
                  </a:cxn>
                  <a:cxn ang="0">
                    <a:pos x="10" y="23"/>
                  </a:cxn>
                  <a:cxn ang="0">
                    <a:pos x="10" y="1"/>
                  </a:cxn>
                  <a:cxn ang="0">
                    <a:pos x="11" y="2"/>
                  </a:cxn>
                  <a:cxn ang="0">
                    <a:pos x="1" y="2"/>
                  </a:cxn>
                  <a:cxn ang="0">
                    <a:pos x="2" y="1"/>
                  </a:cxn>
                  <a:cxn ang="0">
                    <a:pos x="2" y="23"/>
                  </a:cxn>
                </a:cxnLst>
                <a:rect l="0" t="0" r="r" b="b"/>
                <a:pathLst>
                  <a:path w="12" h="25">
                    <a:moveTo>
                      <a:pt x="0" y="0"/>
                    </a:moveTo>
                    <a:lnTo>
                      <a:pt x="12" y="0"/>
                    </a:lnTo>
                    <a:lnTo>
                      <a:pt x="12" y="25"/>
                    </a:lnTo>
                    <a:lnTo>
                      <a:pt x="0" y="25"/>
                    </a:lnTo>
                    <a:lnTo>
                      <a:pt x="0" y="0"/>
                    </a:lnTo>
                    <a:close/>
                    <a:moveTo>
                      <a:pt x="2" y="23"/>
                    </a:moveTo>
                    <a:lnTo>
                      <a:pt x="1" y="22"/>
                    </a:lnTo>
                    <a:lnTo>
                      <a:pt x="11" y="22"/>
                    </a:lnTo>
                    <a:lnTo>
                      <a:pt x="10" y="23"/>
                    </a:lnTo>
                    <a:lnTo>
                      <a:pt x="10" y="1"/>
                    </a:lnTo>
                    <a:lnTo>
                      <a:pt x="11" y="2"/>
                    </a:lnTo>
                    <a:lnTo>
                      <a:pt x="1" y="2"/>
                    </a:lnTo>
                    <a:lnTo>
                      <a:pt x="2" y="1"/>
                    </a:lnTo>
                    <a:lnTo>
                      <a:pt x="2" y="23"/>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55" name="Rectangle 183"/>
              <p:cNvSpPr>
                <a:spLocks noChangeArrowheads="1"/>
              </p:cNvSpPr>
              <p:nvPr/>
            </p:nvSpPr>
            <p:spPr bwMode="auto">
              <a:xfrm>
                <a:off x="3376" y="3533"/>
                <a:ext cx="10" cy="2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56" name="Freeform 184"/>
              <p:cNvSpPr>
                <a:spLocks noEditPoints="1"/>
              </p:cNvSpPr>
              <p:nvPr/>
            </p:nvSpPr>
            <p:spPr bwMode="auto">
              <a:xfrm>
                <a:off x="3375" y="3532"/>
                <a:ext cx="12" cy="25"/>
              </a:xfrm>
              <a:custGeom>
                <a:avLst/>
                <a:gdLst/>
                <a:ahLst/>
                <a:cxnLst>
                  <a:cxn ang="0">
                    <a:pos x="0" y="0"/>
                  </a:cxn>
                  <a:cxn ang="0">
                    <a:pos x="12" y="0"/>
                  </a:cxn>
                  <a:cxn ang="0">
                    <a:pos x="12" y="25"/>
                  </a:cxn>
                  <a:cxn ang="0">
                    <a:pos x="0" y="25"/>
                  </a:cxn>
                  <a:cxn ang="0">
                    <a:pos x="0" y="0"/>
                  </a:cxn>
                  <a:cxn ang="0">
                    <a:pos x="2" y="23"/>
                  </a:cxn>
                  <a:cxn ang="0">
                    <a:pos x="1" y="22"/>
                  </a:cxn>
                  <a:cxn ang="0">
                    <a:pos x="11" y="22"/>
                  </a:cxn>
                  <a:cxn ang="0">
                    <a:pos x="10" y="23"/>
                  </a:cxn>
                  <a:cxn ang="0">
                    <a:pos x="10" y="1"/>
                  </a:cxn>
                  <a:cxn ang="0">
                    <a:pos x="11" y="2"/>
                  </a:cxn>
                  <a:cxn ang="0">
                    <a:pos x="1" y="2"/>
                  </a:cxn>
                  <a:cxn ang="0">
                    <a:pos x="2" y="1"/>
                  </a:cxn>
                  <a:cxn ang="0">
                    <a:pos x="2" y="23"/>
                  </a:cxn>
                </a:cxnLst>
                <a:rect l="0" t="0" r="r" b="b"/>
                <a:pathLst>
                  <a:path w="12" h="25">
                    <a:moveTo>
                      <a:pt x="0" y="0"/>
                    </a:moveTo>
                    <a:lnTo>
                      <a:pt x="12" y="0"/>
                    </a:lnTo>
                    <a:lnTo>
                      <a:pt x="12" y="25"/>
                    </a:lnTo>
                    <a:lnTo>
                      <a:pt x="0" y="25"/>
                    </a:lnTo>
                    <a:lnTo>
                      <a:pt x="0" y="0"/>
                    </a:lnTo>
                    <a:close/>
                    <a:moveTo>
                      <a:pt x="2" y="23"/>
                    </a:moveTo>
                    <a:lnTo>
                      <a:pt x="1" y="22"/>
                    </a:lnTo>
                    <a:lnTo>
                      <a:pt x="11" y="22"/>
                    </a:lnTo>
                    <a:lnTo>
                      <a:pt x="10" y="23"/>
                    </a:lnTo>
                    <a:lnTo>
                      <a:pt x="10" y="1"/>
                    </a:lnTo>
                    <a:lnTo>
                      <a:pt x="11" y="2"/>
                    </a:lnTo>
                    <a:lnTo>
                      <a:pt x="1" y="2"/>
                    </a:lnTo>
                    <a:lnTo>
                      <a:pt x="2" y="1"/>
                    </a:lnTo>
                    <a:lnTo>
                      <a:pt x="2" y="23"/>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57" name="Rectangle 185"/>
              <p:cNvSpPr>
                <a:spLocks noChangeArrowheads="1"/>
              </p:cNvSpPr>
              <p:nvPr/>
            </p:nvSpPr>
            <p:spPr bwMode="auto">
              <a:xfrm>
                <a:off x="3396" y="3533"/>
                <a:ext cx="10" cy="2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58" name="Freeform 186"/>
              <p:cNvSpPr>
                <a:spLocks noEditPoints="1"/>
              </p:cNvSpPr>
              <p:nvPr/>
            </p:nvSpPr>
            <p:spPr bwMode="auto">
              <a:xfrm>
                <a:off x="3395" y="3532"/>
                <a:ext cx="12" cy="25"/>
              </a:xfrm>
              <a:custGeom>
                <a:avLst/>
                <a:gdLst/>
                <a:ahLst/>
                <a:cxnLst>
                  <a:cxn ang="0">
                    <a:pos x="0" y="0"/>
                  </a:cxn>
                  <a:cxn ang="0">
                    <a:pos x="12" y="0"/>
                  </a:cxn>
                  <a:cxn ang="0">
                    <a:pos x="12" y="25"/>
                  </a:cxn>
                  <a:cxn ang="0">
                    <a:pos x="0" y="25"/>
                  </a:cxn>
                  <a:cxn ang="0">
                    <a:pos x="0" y="0"/>
                  </a:cxn>
                  <a:cxn ang="0">
                    <a:pos x="2" y="23"/>
                  </a:cxn>
                  <a:cxn ang="0">
                    <a:pos x="1" y="22"/>
                  </a:cxn>
                  <a:cxn ang="0">
                    <a:pos x="11" y="22"/>
                  </a:cxn>
                  <a:cxn ang="0">
                    <a:pos x="10" y="23"/>
                  </a:cxn>
                  <a:cxn ang="0">
                    <a:pos x="10" y="1"/>
                  </a:cxn>
                  <a:cxn ang="0">
                    <a:pos x="11" y="2"/>
                  </a:cxn>
                  <a:cxn ang="0">
                    <a:pos x="1" y="2"/>
                  </a:cxn>
                  <a:cxn ang="0">
                    <a:pos x="2" y="1"/>
                  </a:cxn>
                  <a:cxn ang="0">
                    <a:pos x="2" y="23"/>
                  </a:cxn>
                </a:cxnLst>
                <a:rect l="0" t="0" r="r" b="b"/>
                <a:pathLst>
                  <a:path w="12" h="25">
                    <a:moveTo>
                      <a:pt x="0" y="0"/>
                    </a:moveTo>
                    <a:lnTo>
                      <a:pt x="12" y="0"/>
                    </a:lnTo>
                    <a:lnTo>
                      <a:pt x="12" y="25"/>
                    </a:lnTo>
                    <a:lnTo>
                      <a:pt x="0" y="25"/>
                    </a:lnTo>
                    <a:lnTo>
                      <a:pt x="0" y="0"/>
                    </a:lnTo>
                    <a:close/>
                    <a:moveTo>
                      <a:pt x="2" y="23"/>
                    </a:moveTo>
                    <a:lnTo>
                      <a:pt x="1" y="22"/>
                    </a:lnTo>
                    <a:lnTo>
                      <a:pt x="11" y="22"/>
                    </a:lnTo>
                    <a:lnTo>
                      <a:pt x="10" y="23"/>
                    </a:lnTo>
                    <a:lnTo>
                      <a:pt x="10" y="1"/>
                    </a:lnTo>
                    <a:lnTo>
                      <a:pt x="11" y="2"/>
                    </a:lnTo>
                    <a:lnTo>
                      <a:pt x="1" y="2"/>
                    </a:lnTo>
                    <a:lnTo>
                      <a:pt x="2" y="1"/>
                    </a:lnTo>
                    <a:lnTo>
                      <a:pt x="2" y="23"/>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59" name="Rectangle 187"/>
              <p:cNvSpPr>
                <a:spLocks noChangeArrowheads="1"/>
              </p:cNvSpPr>
              <p:nvPr/>
            </p:nvSpPr>
            <p:spPr bwMode="auto">
              <a:xfrm>
                <a:off x="3416" y="3533"/>
                <a:ext cx="10" cy="2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60" name="Freeform 188"/>
              <p:cNvSpPr>
                <a:spLocks noEditPoints="1"/>
              </p:cNvSpPr>
              <p:nvPr/>
            </p:nvSpPr>
            <p:spPr bwMode="auto">
              <a:xfrm>
                <a:off x="3415" y="3532"/>
                <a:ext cx="12" cy="25"/>
              </a:xfrm>
              <a:custGeom>
                <a:avLst/>
                <a:gdLst/>
                <a:ahLst/>
                <a:cxnLst>
                  <a:cxn ang="0">
                    <a:pos x="0" y="0"/>
                  </a:cxn>
                  <a:cxn ang="0">
                    <a:pos x="12" y="0"/>
                  </a:cxn>
                  <a:cxn ang="0">
                    <a:pos x="12" y="25"/>
                  </a:cxn>
                  <a:cxn ang="0">
                    <a:pos x="0" y="25"/>
                  </a:cxn>
                  <a:cxn ang="0">
                    <a:pos x="0" y="0"/>
                  </a:cxn>
                  <a:cxn ang="0">
                    <a:pos x="2" y="23"/>
                  </a:cxn>
                  <a:cxn ang="0">
                    <a:pos x="1" y="22"/>
                  </a:cxn>
                  <a:cxn ang="0">
                    <a:pos x="11" y="22"/>
                  </a:cxn>
                  <a:cxn ang="0">
                    <a:pos x="10" y="23"/>
                  </a:cxn>
                  <a:cxn ang="0">
                    <a:pos x="10" y="1"/>
                  </a:cxn>
                  <a:cxn ang="0">
                    <a:pos x="11" y="2"/>
                  </a:cxn>
                  <a:cxn ang="0">
                    <a:pos x="1" y="2"/>
                  </a:cxn>
                  <a:cxn ang="0">
                    <a:pos x="2" y="1"/>
                  </a:cxn>
                  <a:cxn ang="0">
                    <a:pos x="2" y="23"/>
                  </a:cxn>
                </a:cxnLst>
                <a:rect l="0" t="0" r="r" b="b"/>
                <a:pathLst>
                  <a:path w="12" h="25">
                    <a:moveTo>
                      <a:pt x="0" y="0"/>
                    </a:moveTo>
                    <a:lnTo>
                      <a:pt x="12" y="0"/>
                    </a:lnTo>
                    <a:lnTo>
                      <a:pt x="12" y="25"/>
                    </a:lnTo>
                    <a:lnTo>
                      <a:pt x="0" y="25"/>
                    </a:lnTo>
                    <a:lnTo>
                      <a:pt x="0" y="0"/>
                    </a:lnTo>
                    <a:close/>
                    <a:moveTo>
                      <a:pt x="2" y="23"/>
                    </a:moveTo>
                    <a:lnTo>
                      <a:pt x="1" y="22"/>
                    </a:lnTo>
                    <a:lnTo>
                      <a:pt x="11" y="22"/>
                    </a:lnTo>
                    <a:lnTo>
                      <a:pt x="10" y="23"/>
                    </a:lnTo>
                    <a:lnTo>
                      <a:pt x="10" y="1"/>
                    </a:lnTo>
                    <a:lnTo>
                      <a:pt x="11" y="2"/>
                    </a:lnTo>
                    <a:lnTo>
                      <a:pt x="1" y="2"/>
                    </a:lnTo>
                    <a:lnTo>
                      <a:pt x="2" y="1"/>
                    </a:lnTo>
                    <a:lnTo>
                      <a:pt x="2" y="23"/>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61" name="Rectangle 189"/>
              <p:cNvSpPr>
                <a:spLocks noChangeArrowheads="1"/>
              </p:cNvSpPr>
              <p:nvPr/>
            </p:nvSpPr>
            <p:spPr bwMode="auto">
              <a:xfrm>
                <a:off x="3436" y="3533"/>
                <a:ext cx="10" cy="2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62" name="Freeform 190"/>
              <p:cNvSpPr>
                <a:spLocks noEditPoints="1"/>
              </p:cNvSpPr>
              <p:nvPr/>
            </p:nvSpPr>
            <p:spPr bwMode="auto">
              <a:xfrm>
                <a:off x="3435" y="3532"/>
                <a:ext cx="12" cy="25"/>
              </a:xfrm>
              <a:custGeom>
                <a:avLst/>
                <a:gdLst/>
                <a:ahLst/>
                <a:cxnLst>
                  <a:cxn ang="0">
                    <a:pos x="0" y="0"/>
                  </a:cxn>
                  <a:cxn ang="0">
                    <a:pos x="12" y="0"/>
                  </a:cxn>
                  <a:cxn ang="0">
                    <a:pos x="12" y="25"/>
                  </a:cxn>
                  <a:cxn ang="0">
                    <a:pos x="0" y="25"/>
                  </a:cxn>
                  <a:cxn ang="0">
                    <a:pos x="0" y="0"/>
                  </a:cxn>
                  <a:cxn ang="0">
                    <a:pos x="2" y="23"/>
                  </a:cxn>
                  <a:cxn ang="0">
                    <a:pos x="1" y="22"/>
                  </a:cxn>
                  <a:cxn ang="0">
                    <a:pos x="11" y="22"/>
                  </a:cxn>
                  <a:cxn ang="0">
                    <a:pos x="10" y="23"/>
                  </a:cxn>
                  <a:cxn ang="0">
                    <a:pos x="10" y="1"/>
                  </a:cxn>
                  <a:cxn ang="0">
                    <a:pos x="11" y="2"/>
                  </a:cxn>
                  <a:cxn ang="0">
                    <a:pos x="1" y="2"/>
                  </a:cxn>
                  <a:cxn ang="0">
                    <a:pos x="2" y="1"/>
                  </a:cxn>
                  <a:cxn ang="0">
                    <a:pos x="2" y="23"/>
                  </a:cxn>
                </a:cxnLst>
                <a:rect l="0" t="0" r="r" b="b"/>
                <a:pathLst>
                  <a:path w="12" h="25">
                    <a:moveTo>
                      <a:pt x="0" y="0"/>
                    </a:moveTo>
                    <a:lnTo>
                      <a:pt x="12" y="0"/>
                    </a:lnTo>
                    <a:lnTo>
                      <a:pt x="12" y="25"/>
                    </a:lnTo>
                    <a:lnTo>
                      <a:pt x="0" y="25"/>
                    </a:lnTo>
                    <a:lnTo>
                      <a:pt x="0" y="0"/>
                    </a:lnTo>
                    <a:close/>
                    <a:moveTo>
                      <a:pt x="2" y="23"/>
                    </a:moveTo>
                    <a:lnTo>
                      <a:pt x="1" y="22"/>
                    </a:lnTo>
                    <a:lnTo>
                      <a:pt x="11" y="22"/>
                    </a:lnTo>
                    <a:lnTo>
                      <a:pt x="10" y="23"/>
                    </a:lnTo>
                    <a:lnTo>
                      <a:pt x="10" y="1"/>
                    </a:lnTo>
                    <a:lnTo>
                      <a:pt x="11" y="2"/>
                    </a:lnTo>
                    <a:lnTo>
                      <a:pt x="1" y="2"/>
                    </a:lnTo>
                    <a:lnTo>
                      <a:pt x="2" y="1"/>
                    </a:lnTo>
                    <a:lnTo>
                      <a:pt x="2" y="23"/>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63" name="Rectangle 191"/>
              <p:cNvSpPr>
                <a:spLocks noChangeArrowheads="1"/>
              </p:cNvSpPr>
              <p:nvPr/>
            </p:nvSpPr>
            <p:spPr bwMode="auto">
              <a:xfrm>
                <a:off x="3456" y="3533"/>
                <a:ext cx="10" cy="2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64" name="Freeform 192"/>
              <p:cNvSpPr>
                <a:spLocks noEditPoints="1"/>
              </p:cNvSpPr>
              <p:nvPr/>
            </p:nvSpPr>
            <p:spPr bwMode="auto">
              <a:xfrm>
                <a:off x="3455" y="3532"/>
                <a:ext cx="12" cy="25"/>
              </a:xfrm>
              <a:custGeom>
                <a:avLst/>
                <a:gdLst/>
                <a:ahLst/>
                <a:cxnLst>
                  <a:cxn ang="0">
                    <a:pos x="0" y="0"/>
                  </a:cxn>
                  <a:cxn ang="0">
                    <a:pos x="12" y="0"/>
                  </a:cxn>
                  <a:cxn ang="0">
                    <a:pos x="12" y="25"/>
                  </a:cxn>
                  <a:cxn ang="0">
                    <a:pos x="0" y="25"/>
                  </a:cxn>
                  <a:cxn ang="0">
                    <a:pos x="0" y="0"/>
                  </a:cxn>
                  <a:cxn ang="0">
                    <a:pos x="2" y="23"/>
                  </a:cxn>
                  <a:cxn ang="0">
                    <a:pos x="1" y="22"/>
                  </a:cxn>
                  <a:cxn ang="0">
                    <a:pos x="11" y="22"/>
                  </a:cxn>
                  <a:cxn ang="0">
                    <a:pos x="10" y="23"/>
                  </a:cxn>
                  <a:cxn ang="0">
                    <a:pos x="10" y="1"/>
                  </a:cxn>
                  <a:cxn ang="0">
                    <a:pos x="11" y="2"/>
                  </a:cxn>
                  <a:cxn ang="0">
                    <a:pos x="1" y="2"/>
                  </a:cxn>
                  <a:cxn ang="0">
                    <a:pos x="2" y="1"/>
                  </a:cxn>
                  <a:cxn ang="0">
                    <a:pos x="2" y="23"/>
                  </a:cxn>
                </a:cxnLst>
                <a:rect l="0" t="0" r="r" b="b"/>
                <a:pathLst>
                  <a:path w="12" h="25">
                    <a:moveTo>
                      <a:pt x="0" y="0"/>
                    </a:moveTo>
                    <a:lnTo>
                      <a:pt x="12" y="0"/>
                    </a:lnTo>
                    <a:lnTo>
                      <a:pt x="12" y="25"/>
                    </a:lnTo>
                    <a:lnTo>
                      <a:pt x="0" y="25"/>
                    </a:lnTo>
                    <a:lnTo>
                      <a:pt x="0" y="0"/>
                    </a:lnTo>
                    <a:close/>
                    <a:moveTo>
                      <a:pt x="2" y="23"/>
                    </a:moveTo>
                    <a:lnTo>
                      <a:pt x="1" y="22"/>
                    </a:lnTo>
                    <a:lnTo>
                      <a:pt x="11" y="22"/>
                    </a:lnTo>
                    <a:lnTo>
                      <a:pt x="10" y="23"/>
                    </a:lnTo>
                    <a:lnTo>
                      <a:pt x="10" y="1"/>
                    </a:lnTo>
                    <a:lnTo>
                      <a:pt x="11" y="2"/>
                    </a:lnTo>
                    <a:lnTo>
                      <a:pt x="1" y="2"/>
                    </a:lnTo>
                    <a:lnTo>
                      <a:pt x="2" y="1"/>
                    </a:lnTo>
                    <a:lnTo>
                      <a:pt x="2" y="23"/>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65" name="Rectangle 193"/>
              <p:cNvSpPr>
                <a:spLocks noChangeArrowheads="1"/>
              </p:cNvSpPr>
              <p:nvPr/>
            </p:nvSpPr>
            <p:spPr bwMode="auto">
              <a:xfrm>
                <a:off x="3476" y="3533"/>
                <a:ext cx="10" cy="2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66" name="Freeform 194"/>
              <p:cNvSpPr>
                <a:spLocks noEditPoints="1"/>
              </p:cNvSpPr>
              <p:nvPr/>
            </p:nvSpPr>
            <p:spPr bwMode="auto">
              <a:xfrm>
                <a:off x="3475" y="3532"/>
                <a:ext cx="11" cy="25"/>
              </a:xfrm>
              <a:custGeom>
                <a:avLst/>
                <a:gdLst/>
                <a:ahLst/>
                <a:cxnLst>
                  <a:cxn ang="0">
                    <a:pos x="0" y="0"/>
                  </a:cxn>
                  <a:cxn ang="0">
                    <a:pos x="11" y="0"/>
                  </a:cxn>
                  <a:cxn ang="0">
                    <a:pos x="11" y="25"/>
                  </a:cxn>
                  <a:cxn ang="0">
                    <a:pos x="0" y="25"/>
                  </a:cxn>
                  <a:cxn ang="0">
                    <a:pos x="0" y="0"/>
                  </a:cxn>
                  <a:cxn ang="0">
                    <a:pos x="2" y="23"/>
                  </a:cxn>
                  <a:cxn ang="0">
                    <a:pos x="1" y="22"/>
                  </a:cxn>
                  <a:cxn ang="0">
                    <a:pos x="11" y="22"/>
                  </a:cxn>
                  <a:cxn ang="0">
                    <a:pos x="10" y="23"/>
                  </a:cxn>
                  <a:cxn ang="0">
                    <a:pos x="10" y="1"/>
                  </a:cxn>
                  <a:cxn ang="0">
                    <a:pos x="11" y="2"/>
                  </a:cxn>
                  <a:cxn ang="0">
                    <a:pos x="1" y="2"/>
                  </a:cxn>
                  <a:cxn ang="0">
                    <a:pos x="2" y="1"/>
                  </a:cxn>
                  <a:cxn ang="0">
                    <a:pos x="2" y="23"/>
                  </a:cxn>
                </a:cxnLst>
                <a:rect l="0" t="0" r="r" b="b"/>
                <a:pathLst>
                  <a:path w="11" h="25">
                    <a:moveTo>
                      <a:pt x="0" y="0"/>
                    </a:moveTo>
                    <a:lnTo>
                      <a:pt x="11" y="0"/>
                    </a:lnTo>
                    <a:lnTo>
                      <a:pt x="11" y="25"/>
                    </a:lnTo>
                    <a:lnTo>
                      <a:pt x="0" y="25"/>
                    </a:lnTo>
                    <a:lnTo>
                      <a:pt x="0" y="0"/>
                    </a:lnTo>
                    <a:close/>
                    <a:moveTo>
                      <a:pt x="2" y="23"/>
                    </a:moveTo>
                    <a:lnTo>
                      <a:pt x="1" y="22"/>
                    </a:lnTo>
                    <a:lnTo>
                      <a:pt x="11" y="22"/>
                    </a:lnTo>
                    <a:lnTo>
                      <a:pt x="10" y="23"/>
                    </a:lnTo>
                    <a:lnTo>
                      <a:pt x="10" y="1"/>
                    </a:lnTo>
                    <a:lnTo>
                      <a:pt x="11" y="2"/>
                    </a:lnTo>
                    <a:lnTo>
                      <a:pt x="1" y="2"/>
                    </a:lnTo>
                    <a:lnTo>
                      <a:pt x="2" y="1"/>
                    </a:lnTo>
                    <a:lnTo>
                      <a:pt x="2" y="23"/>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67" name="Rectangle 195"/>
              <p:cNvSpPr>
                <a:spLocks noChangeArrowheads="1"/>
              </p:cNvSpPr>
              <p:nvPr/>
            </p:nvSpPr>
            <p:spPr bwMode="auto">
              <a:xfrm>
                <a:off x="3495" y="3533"/>
                <a:ext cx="10" cy="2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68" name="Freeform 196"/>
              <p:cNvSpPr>
                <a:spLocks noEditPoints="1"/>
              </p:cNvSpPr>
              <p:nvPr/>
            </p:nvSpPr>
            <p:spPr bwMode="auto">
              <a:xfrm>
                <a:off x="3494" y="3532"/>
                <a:ext cx="12" cy="25"/>
              </a:xfrm>
              <a:custGeom>
                <a:avLst/>
                <a:gdLst/>
                <a:ahLst/>
                <a:cxnLst>
                  <a:cxn ang="0">
                    <a:pos x="0" y="0"/>
                  </a:cxn>
                  <a:cxn ang="0">
                    <a:pos x="12" y="0"/>
                  </a:cxn>
                  <a:cxn ang="0">
                    <a:pos x="12" y="25"/>
                  </a:cxn>
                  <a:cxn ang="0">
                    <a:pos x="0" y="25"/>
                  </a:cxn>
                  <a:cxn ang="0">
                    <a:pos x="0" y="0"/>
                  </a:cxn>
                  <a:cxn ang="0">
                    <a:pos x="2" y="23"/>
                  </a:cxn>
                  <a:cxn ang="0">
                    <a:pos x="1" y="22"/>
                  </a:cxn>
                  <a:cxn ang="0">
                    <a:pos x="11" y="22"/>
                  </a:cxn>
                  <a:cxn ang="0">
                    <a:pos x="10" y="23"/>
                  </a:cxn>
                  <a:cxn ang="0">
                    <a:pos x="10" y="1"/>
                  </a:cxn>
                  <a:cxn ang="0">
                    <a:pos x="11" y="2"/>
                  </a:cxn>
                  <a:cxn ang="0">
                    <a:pos x="1" y="2"/>
                  </a:cxn>
                  <a:cxn ang="0">
                    <a:pos x="2" y="1"/>
                  </a:cxn>
                  <a:cxn ang="0">
                    <a:pos x="2" y="23"/>
                  </a:cxn>
                </a:cxnLst>
                <a:rect l="0" t="0" r="r" b="b"/>
                <a:pathLst>
                  <a:path w="12" h="25">
                    <a:moveTo>
                      <a:pt x="0" y="0"/>
                    </a:moveTo>
                    <a:lnTo>
                      <a:pt x="12" y="0"/>
                    </a:lnTo>
                    <a:lnTo>
                      <a:pt x="12" y="25"/>
                    </a:lnTo>
                    <a:lnTo>
                      <a:pt x="0" y="25"/>
                    </a:lnTo>
                    <a:lnTo>
                      <a:pt x="0" y="0"/>
                    </a:lnTo>
                    <a:close/>
                    <a:moveTo>
                      <a:pt x="2" y="23"/>
                    </a:moveTo>
                    <a:lnTo>
                      <a:pt x="1" y="22"/>
                    </a:lnTo>
                    <a:lnTo>
                      <a:pt x="11" y="22"/>
                    </a:lnTo>
                    <a:lnTo>
                      <a:pt x="10" y="23"/>
                    </a:lnTo>
                    <a:lnTo>
                      <a:pt x="10" y="1"/>
                    </a:lnTo>
                    <a:lnTo>
                      <a:pt x="11" y="2"/>
                    </a:lnTo>
                    <a:lnTo>
                      <a:pt x="1" y="2"/>
                    </a:lnTo>
                    <a:lnTo>
                      <a:pt x="2" y="1"/>
                    </a:lnTo>
                    <a:lnTo>
                      <a:pt x="2" y="23"/>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69" name="Rectangle 197"/>
              <p:cNvSpPr>
                <a:spLocks noChangeArrowheads="1"/>
              </p:cNvSpPr>
              <p:nvPr/>
            </p:nvSpPr>
            <p:spPr bwMode="auto">
              <a:xfrm>
                <a:off x="3515" y="3533"/>
                <a:ext cx="10" cy="2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70" name="Freeform 198"/>
              <p:cNvSpPr>
                <a:spLocks noEditPoints="1"/>
              </p:cNvSpPr>
              <p:nvPr/>
            </p:nvSpPr>
            <p:spPr bwMode="auto">
              <a:xfrm>
                <a:off x="3514" y="3532"/>
                <a:ext cx="12" cy="25"/>
              </a:xfrm>
              <a:custGeom>
                <a:avLst/>
                <a:gdLst/>
                <a:ahLst/>
                <a:cxnLst>
                  <a:cxn ang="0">
                    <a:pos x="0" y="0"/>
                  </a:cxn>
                  <a:cxn ang="0">
                    <a:pos x="12" y="0"/>
                  </a:cxn>
                  <a:cxn ang="0">
                    <a:pos x="12" y="25"/>
                  </a:cxn>
                  <a:cxn ang="0">
                    <a:pos x="0" y="25"/>
                  </a:cxn>
                  <a:cxn ang="0">
                    <a:pos x="0" y="0"/>
                  </a:cxn>
                  <a:cxn ang="0">
                    <a:pos x="2" y="23"/>
                  </a:cxn>
                  <a:cxn ang="0">
                    <a:pos x="1" y="22"/>
                  </a:cxn>
                  <a:cxn ang="0">
                    <a:pos x="11" y="22"/>
                  </a:cxn>
                  <a:cxn ang="0">
                    <a:pos x="10" y="23"/>
                  </a:cxn>
                  <a:cxn ang="0">
                    <a:pos x="10" y="1"/>
                  </a:cxn>
                  <a:cxn ang="0">
                    <a:pos x="11" y="2"/>
                  </a:cxn>
                  <a:cxn ang="0">
                    <a:pos x="1" y="2"/>
                  </a:cxn>
                  <a:cxn ang="0">
                    <a:pos x="2" y="1"/>
                  </a:cxn>
                  <a:cxn ang="0">
                    <a:pos x="2" y="23"/>
                  </a:cxn>
                </a:cxnLst>
                <a:rect l="0" t="0" r="r" b="b"/>
                <a:pathLst>
                  <a:path w="12" h="25">
                    <a:moveTo>
                      <a:pt x="0" y="0"/>
                    </a:moveTo>
                    <a:lnTo>
                      <a:pt x="12" y="0"/>
                    </a:lnTo>
                    <a:lnTo>
                      <a:pt x="12" y="25"/>
                    </a:lnTo>
                    <a:lnTo>
                      <a:pt x="0" y="25"/>
                    </a:lnTo>
                    <a:lnTo>
                      <a:pt x="0" y="0"/>
                    </a:lnTo>
                    <a:close/>
                    <a:moveTo>
                      <a:pt x="2" y="23"/>
                    </a:moveTo>
                    <a:lnTo>
                      <a:pt x="1" y="22"/>
                    </a:lnTo>
                    <a:lnTo>
                      <a:pt x="11" y="22"/>
                    </a:lnTo>
                    <a:lnTo>
                      <a:pt x="10" y="23"/>
                    </a:lnTo>
                    <a:lnTo>
                      <a:pt x="10" y="1"/>
                    </a:lnTo>
                    <a:lnTo>
                      <a:pt x="11" y="2"/>
                    </a:lnTo>
                    <a:lnTo>
                      <a:pt x="1" y="2"/>
                    </a:lnTo>
                    <a:lnTo>
                      <a:pt x="2" y="1"/>
                    </a:lnTo>
                    <a:lnTo>
                      <a:pt x="2" y="23"/>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71" name="Rectangle 199"/>
              <p:cNvSpPr>
                <a:spLocks noChangeArrowheads="1"/>
              </p:cNvSpPr>
              <p:nvPr/>
            </p:nvSpPr>
            <p:spPr bwMode="auto">
              <a:xfrm>
                <a:off x="3535" y="3533"/>
                <a:ext cx="10" cy="2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72" name="Freeform 200"/>
              <p:cNvSpPr>
                <a:spLocks noEditPoints="1"/>
              </p:cNvSpPr>
              <p:nvPr/>
            </p:nvSpPr>
            <p:spPr bwMode="auto">
              <a:xfrm>
                <a:off x="3534" y="3532"/>
                <a:ext cx="12" cy="25"/>
              </a:xfrm>
              <a:custGeom>
                <a:avLst/>
                <a:gdLst/>
                <a:ahLst/>
                <a:cxnLst>
                  <a:cxn ang="0">
                    <a:pos x="0" y="0"/>
                  </a:cxn>
                  <a:cxn ang="0">
                    <a:pos x="12" y="0"/>
                  </a:cxn>
                  <a:cxn ang="0">
                    <a:pos x="12" y="25"/>
                  </a:cxn>
                  <a:cxn ang="0">
                    <a:pos x="0" y="25"/>
                  </a:cxn>
                  <a:cxn ang="0">
                    <a:pos x="0" y="0"/>
                  </a:cxn>
                  <a:cxn ang="0">
                    <a:pos x="2" y="23"/>
                  </a:cxn>
                  <a:cxn ang="0">
                    <a:pos x="1" y="22"/>
                  </a:cxn>
                  <a:cxn ang="0">
                    <a:pos x="11" y="22"/>
                  </a:cxn>
                  <a:cxn ang="0">
                    <a:pos x="10" y="23"/>
                  </a:cxn>
                  <a:cxn ang="0">
                    <a:pos x="10" y="1"/>
                  </a:cxn>
                  <a:cxn ang="0">
                    <a:pos x="11" y="2"/>
                  </a:cxn>
                  <a:cxn ang="0">
                    <a:pos x="1" y="2"/>
                  </a:cxn>
                  <a:cxn ang="0">
                    <a:pos x="2" y="1"/>
                  </a:cxn>
                  <a:cxn ang="0">
                    <a:pos x="2" y="23"/>
                  </a:cxn>
                </a:cxnLst>
                <a:rect l="0" t="0" r="r" b="b"/>
                <a:pathLst>
                  <a:path w="12" h="25">
                    <a:moveTo>
                      <a:pt x="0" y="0"/>
                    </a:moveTo>
                    <a:lnTo>
                      <a:pt x="12" y="0"/>
                    </a:lnTo>
                    <a:lnTo>
                      <a:pt x="12" y="25"/>
                    </a:lnTo>
                    <a:lnTo>
                      <a:pt x="0" y="25"/>
                    </a:lnTo>
                    <a:lnTo>
                      <a:pt x="0" y="0"/>
                    </a:lnTo>
                    <a:close/>
                    <a:moveTo>
                      <a:pt x="2" y="23"/>
                    </a:moveTo>
                    <a:lnTo>
                      <a:pt x="1" y="22"/>
                    </a:lnTo>
                    <a:lnTo>
                      <a:pt x="11" y="22"/>
                    </a:lnTo>
                    <a:lnTo>
                      <a:pt x="10" y="23"/>
                    </a:lnTo>
                    <a:lnTo>
                      <a:pt x="10" y="1"/>
                    </a:lnTo>
                    <a:lnTo>
                      <a:pt x="11" y="2"/>
                    </a:lnTo>
                    <a:lnTo>
                      <a:pt x="1" y="2"/>
                    </a:lnTo>
                    <a:lnTo>
                      <a:pt x="2" y="1"/>
                    </a:lnTo>
                    <a:lnTo>
                      <a:pt x="2" y="23"/>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473" name="Rectangle 201"/>
              <p:cNvSpPr>
                <a:spLocks noChangeArrowheads="1"/>
              </p:cNvSpPr>
              <p:nvPr/>
            </p:nvSpPr>
            <p:spPr bwMode="auto">
              <a:xfrm>
                <a:off x="3523" y="3377"/>
                <a:ext cx="2" cy="113"/>
              </a:xfrm>
              <a:prstGeom prst="rect">
                <a:avLst/>
              </a:prstGeom>
              <a:solidFill>
                <a:srgbClr val="A07D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74" name="Rectangle 202"/>
              <p:cNvSpPr>
                <a:spLocks noChangeArrowheads="1"/>
              </p:cNvSpPr>
              <p:nvPr/>
            </p:nvSpPr>
            <p:spPr bwMode="auto">
              <a:xfrm>
                <a:off x="3525" y="3377"/>
                <a:ext cx="2" cy="113"/>
              </a:xfrm>
              <a:prstGeom prst="rect">
                <a:avLst/>
              </a:prstGeom>
              <a:solidFill>
                <a:srgbClr val="A681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75" name="Rectangle 203"/>
              <p:cNvSpPr>
                <a:spLocks noChangeArrowheads="1"/>
              </p:cNvSpPr>
              <p:nvPr/>
            </p:nvSpPr>
            <p:spPr bwMode="auto">
              <a:xfrm>
                <a:off x="3527" y="3377"/>
                <a:ext cx="2" cy="113"/>
              </a:xfrm>
              <a:prstGeom prst="rect">
                <a:avLst/>
              </a:prstGeom>
              <a:solidFill>
                <a:srgbClr val="AB86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76" name="Rectangle 204"/>
              <p:cNvSpPr>
                <a:spLocks noChangeArrowheads="1"/>
              </p:cNvSpPr>
              <p:nvPr/>
            </p:nvSpPr>
            <p:spPr bwMode="auto">
              <a:xfrm>
                <a:off x="3529" y="3377"/>
                <a:ext cx="2" cy="113"/>
              </a:xfrm>
              <a:prstGeom prst="rect">
                <a:avLst/>
              </a:prstGeom>
              <a:solidFill>
                <a:srgbClr val="B18A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grpSp>
        <p:sp>
          <p:nvSpPr>
            <p:cNvPr id="182478" name="Rectangle 206"/>
            <p:cNvSpPr>
              <a:spLocks noChangeArrowheads="1"/>
            </p:cNvSpPr>
            <p:nvPr/>
          </p:nvSpPr>
          <p:spPr bwMode="auto">
            <a:xfrm>
              <a:off x="3531" y="3377"/>
              <a:ext cx="2" cy="113"/>
            </a:xfrm>
            <a:prstGeom prst="rect">
              <a:avLst/>
            </a:prstGeom>
            <a:solidFill>
              <a:srgbClr val="B68F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79" name="Rectangle 207"/>
            <p:cNvSpPr>
              <a:spLocks noChangeArrowheads="1"/>
            </p:cNvSpPr>
            <p:nvPr/>
          </p:nvSpPr>
          <p:spPr bwMode="auto">
            <a:xfrm>
              <a:off x="3533" y="3377"/>
              <a:ext cx="2" cy="113"/>
            </a:xfrm>
            <a:prstGeom prst="rect">
              <a:avLst/>
            </a:prstGeom>
            <a:solidFill>
              <a:srgbClr val="BC93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80" name="Rectangle 208"/>
            <p:cNvSpPr>
              <a:spLocks noChangeArrowheads="1"/>
            </p:cNvSpPr>
            <p:nvPr/>
          </p:nvSpPr>
          <p:spPr bwMode="auto">
            <a:xfrm>
              <a:off x="3535" y="3377"/>
              <a:ext cx="2" cy="113"/>
            </a:xfrm>
            <a:prstGeom prst="rect">
              <a:avLst/>
            </a:prstGeom>
            <a:solidFill>
              <a:srgbClr val="C298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81" name="Rectangle 209"/>
            <p:cNvSpPr>
              <a:spLocks noChangeArrowheads="1"/>
            </p:cNvSpPr>
            <p:nvPr/>
          </p:nvSpPr>
          <p:spPr bwMode="auto">
            <a:xfrm>
              <a:off x="3537" y="3377"/>
              <a:ext cx="2" cy="113"/>
            </a:xfrm>
            <a:prstGeom prst="rect">
              <a:avLst/>
            </a:prstGeom>
            <a:solidFill>
              <a:srgbClr val="C79C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82" name="Rectangle 210"/>
            <p:cNvSpPr>
              <a:spLocks noChangeArrowheads="1"/>
            </p:cNvSpPr>
            <p:nvPr/>
          </p:nvSpPr>
          <p:spPr bwMode="auto">
            <a:xfrm>
              <a:off x="3539" y="3377"/>
              <a:ext cx="2" cy="113"/>
            </a:xfrm>
            <a:prstGeom prst="rect">
              <a:avLst/>
            </a:prstGeom>
            <a:solidFill>
              <a:srgbClr val="CDA1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83" name="Rectangle 211"/>
            <p:cNvSpPr>
              <a:spLocks noChangeArrowheads="1"/>
            </p:cNvSpPr>
            <p:nvPr/>
          </p:nvSpPr>
          <p:spPr bwMode="auto">
            <a:xfrm>
              <a:off x="3541" y="3377"/>
              <a:ext cx="2" cy="113"/>
            </a:xfrm>
            <a:prstGeom prst="rect">
              <a:avLst/>
            </a:prstGeom>
            <a:solidFill>
              <a:srgbClr val="D3A5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84" name="Rectangle 212"/>
            <p:cNvSpPr>
              <a:spLocks noChangeArrowheads="1"/>
            </p:cNvSpPr>
            <p:nvPr/>
          </p:nvSpPr>
          <p:spPr bwMode="auto">
            <a:xfrm>
              <a:off x="3543" y="3377"/>
              <a:ext cx="2" cy="113"/>
            </a:xfrm>
            <a:prstGeom prst="rect">
              <a:avLst/>
            </a:prstGeom>
            <a:solidFill>
              <a:srgbClr val="D8AA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85" name="Rectangle 213"/>
            <p:cNvSpPr>
              <a:spLocks noChangeArrowheads="1"/>
            </p:cNvSpPr>
            <p:nvPr/>
          </p:nvSpPr>
          <p:spPr bwMode="auto">
            <a:xfrm>
              <a:off x="3545" y="3377"/>
              <a:ext cx="2" cy="113"/>
            </a:xfrm>
            <a:prstGeom prst="rect">
              <a:avLst/>
            </a:prstGeom>
            <a:solidFill>
              <a:srgbClr val="DDAE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86" name="Rectangle 214"/>
            <p:cNvSpPr>
              <a:spLocks noChangeArrowheads="1"/>
            </p:cNvSpPr>
            <p:nvPr/>
          </p:nvSpPr>
          <p:spPr bwMode="auto">
            <a:xfrm>
              <a:off x="3547" y="3377"/>
              <a:ext cx="2" cy="113"/>
            </a:xfrm>
            <a:prstGeom prst="rect">
              <a:avLst/>
            </a:prstGeom>
            <a:solidFill>
              <a:srgbClr val="E3B3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87" name="Rectangle 215"/>
            <p:cNvSpPr>
              <a:spLocks noChangeArrowheads="1"/>
            </p:cNvSpPr>
            <p:nvPr/>
          </p:nvSpPr>
          <p:spPr bwMode="auto">
            <a:xfrm>
              <a:off x="3549" y="3377"/>
              <a:ext cx="2" cy="113"/>
            </a:xfrm>
            <a:prstGeom prst="rect">
              <a:avLst/>
            </a:prstGeom>
            <a:solidFill>
              <a:srgbClr val="E7B6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88" name="Rectangle 216"/>
            <p:cNvSpPr>
              <a:spLocks noChangeArrowheads="1"/>
            </p:cNvSpPr>
            <p:nvPr/>
          </p:nvSpPr>
          <p:spPr bwMode="auto">
            <a:xfrm>
              <a:off x="3551" y="3377"/>
              <a:ext cx="2" cy="113"/>
            </a:xfrm>
            <a:prstGeom prst="rect">
              <a:avLst/>
            </a:prstGeom>
            <a:solidFill>
              <a:srgbClr val="E9B9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89" name="Rectangle 217"/>
            <p:cNvSpPr>
              <a:spLocks noChangeArrowheads="1"/>
            </p:cNvSpPr>
            <p:nvPr/>
          </p:nvSpPr>
          <p:spPr bwMode="auto">
            <a:xfrm>
              <a:off x="3553" y="3377"/>
              <a:ext cx="2" cy="113"/>
            </a:xfrm>
            <a:prstGeom prst="rect">
              <a:avLst/>
            </a:prstGeom>
            <a:solidFill>
              <a:srgbClr val="EBBC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90" name="Rectangle 218"/>
            <p:cNvSpPr>
              <a:spLocks noChangeArrowheads="1"/>
            </p:cNvSpPr>
            <p:nvPr/>
          </p:nvSpPr>
          <p:spPr bwMode="auto">
            <a:xfrm>
              <a:off x="3555" y="3377"/>
              <a:ext cx="2" cy="113"/>
            </a:xfrm>
            <a:prstGeom prst="rect">
              <a:avLst/>
            </a:prstGeom>
            <a:solidFill>
              <a:srgbClr val="EDBF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91" name="Rectangle 219"/>
            <p:cNvSpPr>
              <a:spLocks noChangeArrowheads="1"/>
            </p:cNvSpPr>
            <p:nvPr/>
          </p:nvSpPr>
          <p:spPr bwMode="auto">
            <a:xfrm>
              <a:off x="3557" y="3377"/>
              <a:ext cx="2" cy="113"/>
            </a:xfrm>
            <a:prstGeom prst="rect">
              <a:avLst/>
            </a:prstGeom>
            <a:solidFill>
              <a:srgbClr val="EFC2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92" name="Rectangle 220"/>
            <p:cNvSpPr>
              <a:spLocks noChangeArrowheads="1"/>
            </p:cNvSpPr>
            <p:nvPr/>
          </p:nvSpPr>
          <p:spPr bwMode="auto">
            <a:xfrm>
              <a:off x="3559" y="3377"/>
              <a:ext cx="2" cy="113"/>
            </a:xfrm>
            <a:prstGeom prst="rect">
              <a:avLst/>
            </a:prstGeom>
            <a:solidFill>
              <a:srgbClr val="F1C4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93" name="Rectangle 221"/>
            <p:cNvSpPr>
              <a:spLocks noChangeArrowheads="1"/>
            </p:cNvSpPr>
            <p:nvPr/>
          </p:nvSpPr>
          <p:spPr bwMode="auto">
            <a:xfrm>
              <a:off x="3561" y="3377"/>
              <a:ext cx="2" cy="113"/>
            </a:xfrm>
            <a:prstGeom prst="rect">
              <a:avLst/>
            </a:prstGeom>
            <a:solidFill>
              <a:srgbClr val="F3C7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94" name="Rectangle 222"/>
            <p:cNvSpPr>
              <a:spLocks noChangeArrowheads="1"/>
            </p:cNvSpPr>
            <p:nvPr/>
          </p:nvSpPr>
          <p:spPr bwMode="auto">
            <a:xfrm>
              <a:off x="3563" y="3377"/>
              <a:ext cx="2" cy="113"/>
            </a:xfrm>
            <a:prstGeom prst="rect">
              <a:avLst/>
            </a:prstGeom>
            <a:solidFill>
              <a:srgbClr val="F5C9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95" name="Rectangle 223"/>
            <p:cNvSpPr>
              <a:spLocks noChangeArrowheads="1"/>
            </p:cNvSpPr>
            <p:nvPr/>
          </p:nvSpPr>
          <p:spPr bwMode="auto">
            <a:xfrm>
              <a:off x="3565" y="3377"/>
              <a:ext cx="2" cy="113"/>
            </a:xfrm>
            <a:prstGeom prst="rect">
              <a:avLst/>
            </a:prstGeom>
            <a:solidFill>
              <a:srgbClr val="F7CC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96" name="Rectangle 224"/>
            <p:cNvSpPr>
              <a:spLocks noChangeArrowheads="1"/>
            </p:cNvSpPr>
            <p:nvPr/>
          </p:nvSpPr>
          <p:spPr bwMode="auto">
            <a:xfrm>
              <a:off x="3567" y="3377"/>
              <a:ext cx="2" cy="113"/>
            </a:xfrm>
            <a:prstGeom prst="rect">
              <a:avLst/>
            </a:prstGeom>
            <a:solidFill>
              <a:srgbClr val="F9CF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97" name="Rectangle 225"/>
            <p:cNvSpPr>
              <a:spLocks noChangeArrowheads="1"/>
            </p:cNvSpPr>
            <p:nvPr/>
          </p:nvSpPr>
          <p:spPr bwMode="auto">
            <a:xfrm>
              <a:off x="3569" y="3377"/>
              <a:ext cx="2" cy="113"/>
            </a:xfrm>
            <a:prstGeom prst="rect">
              <a:avLst/>
            </a:prstGeom>
            <a:solidFill>
              <a:srgbClr val="FBD2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98" name="Rectangle 226"/>
            <p:cNvSpPr>
              <a:spLocks noChangeArrowheads="1"/>
            </p:cNvSpPr>
            <p:nvPr/>
          </p:nvSpPr>
          <p:spPr bwMode="auto">
            <a:xfrm>
              <a:off x="3571" y="3377"/>
              <a:ext cx="2" cy="113"/>
            </a:xfrm>
            <a:prstGeom prst="rect">
              <a:avLst/>
            </a:prstGeom>
            <a:solidFill>
              <a:srgbClr val="FDD4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499" name="Rectangle 227"/>
            <p:cNvSpPr>
              <a:spLocks noChangeArrowheads="1"/>
            </p:cNvSpPr>
            <p:nvPr/>
          </p:nvSpPr>
          <p:spPr bwMode="auto">
            <a:xfrm>
              <a:off x="3573" y="3377"/>
              <a:ext cx="2" cy="113"/>
            </a:xfrm>
            <a:prstGeom prst="rect">
              <a:avLst/>
            </a:prstGeom>
            <a:solidFill>
              <a:srgbClr val="FFD700"/>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pic>
          <p:nvPicPr>
            <p:cNvPr id="182500" name="Picture 228"/>
            <p:cNvPicPr>
              <a:picLocks noChangeAspect="1" noChangeArrowheads="1"/>
            </p:cNvPicPr>
            <p:nvPr/>
          </p:nvPicPr>
          <p:blipFill>
            <a:blip r:embed="rId23" cstate="print"/>
            <a:srcRect/>
            <a:stretch>
              <a:fillRect/>
            </a:stretch>
          </p:blipFill>
          <p:spPr bwMode="auto">
            <a:xfrm>
              <a:off x="3356" y="3091"/>
              <a:ext cx="40" cy="34"/>
            </a:xfrm>
            <a:prstGeom prst="rect">
              <a:avLst/>
            </a:prstGeom>
            <a:noFill/>
            <a:ln w="9525">
              <a:noFill/>
              <a:miter lim="800000"/>
              <a:headEnd/>
              <a:tailEnd/>
            </a:ln>
          </p:spPr>
        </p:pic>
        <p:sp>
          <p:nvSpPr>
            <p:cNvPr id="182501" name="Rectangle 229"/>
            <p:cNvSpPr>
              <a:spLocks noChangeArrowheads="1"/>
            </p:cNvSpPr>
            <p:nvPr/>
          </p:nvSpPr>
          <p:spPr bwMode="auto">
            <a:xfrm>
              <a:off x="3334" y="311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502" name="Freeform 230"/>
            <p:cNvSpPr>
              <a:spLocks noEditPoints="1"/>
            </p:cNvSpPr>
            <p:nvPr/>
          </p:nvSpPr>
          <p:spPr bwMode="auto">
            <a:xfrm>
              <a:off x="3333" y="3115"/>
              <a:ext cx="12" cy="25"/>
            </a:xfrm>
            <a:custGeom>
              <a:avLst/>
              <a:gdLst/>
              <a:ahLst/>
              <a:cxnLst>
                <a:cxn ang="0">
                  <a:pos x="0" y="0"/>
                </a:cxn>
                <a:cxn ang="0">
                  <a:pos x="12" y="0"/>
                </a:cxn>
                <a:cxn ang="0">
                  <a:pos x="12" y="25"/>
                </a:cxn>
                <a:cxn ang="0">
                  <a:pos x="0" y="25"/>
                </a:cxn>
                <a:cxn ang="0">
                  <a:pos x="0" y="0"/>
                </a:cxn>
                <a:cxn ang="0">
                  <a:pos x="2" y="24"/>
                </a:cxn>
                <a:cxn ang="0">
                  <a:pos x="1" y="23"/>
                </a:cxn>
                <a:cxn ang="0">
                  <a:pos x="11" y="23"/>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3"/>
                  </a:lnTo>
                  <a:lnTo>
                    <a:pt x="11" y="23"/>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503" name="Rectangle 231"/>
            <p:cNvSpPr>
              <a:spLocks noChangeArrowheads="1"/>
            </p:cNvSpPr>
            <p:nvPr/>
          </p:nvSpPr>
          <p:spPr bwMode="auto">
            <a:xfrm>
              <a:off x="3354" y="311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504" name="Freeform 232"/>
            <p:cNvSpPr>
              <a:spLocks noEditPoints="1"/>
            </p:cNvSpPr>
            <p:nvPr/>
          </p:nvSpPr>
          <p:spPr bwMode="auto">
            <a:xfrm>
              <a:off x="3353" y="3115"/>
              <a:ext cx="12" cy="25"/>
            </a:xfrm>
            <a:custGeom>
              <a:avLst/>
              <a:gdLst/>
              <a:ahLst/>
              <a:cxnLst>
                <a:cxn ang="0">
                  <a:pos x="0" y="0"/>
                </a:cxn>
                <a:cxn ang="0">
                  <a:pos x="12" y="0"/>
                </a:cxn>
                <a:cxn ang="0">
                  <a:pos x="12" y="25"/>
                </a:cxn>
                <a:cxn ang="0">
                  <a:pos x="0" y="25"/>
                </a:cxn>
                <a:cxn ang="0">
                  <a:pos x="0" y="0"/>
                </a:cxn>
                <a:cxn ang="0">
                  <a:pos x="2" y="24"/>
                </a:cxn>
                <a:cxn ang="0">
                  <a:pos x="1" y="23"/>
                </a:cxn>
                <a:cxn ang="0">
                  <a:pos x="11" y="23"/>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3"/>
                  </a:lnTo>
                  <a:lnTo>
                    <a:pt x="11" y="23"/>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505" name="Rectangle 233"/>
            <p:cNvSpPr>
              <a:spLocks noChangeArrowheads="1"/>
            </p:cNvSpPr>
            <p:nvPr/>
          </p:nvSpPr>
          <p:spPr bwMode="auto">
            <a:xfrm>
              <a:off x="3376" y="311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506" name="Freeform 234"/>
            <p:cNvSpPr>
              <a:spLocks noEditPoints="1"/>
            </p:cNvSpPr>
            <p:nvPr/>
          </p:nvSpPr>
          <p:spPr bwMode="auto">
            <a:xfrm>
              <a:off x="3375" y="3115"/>
              <a:ext cx="12" cy="25"/>
            </a:xfrm>
            <a:custGeom>
              <a:avLst/>
              <a:gdLst/>
              <a:ahLst/>
              <a:cxnLst>
                <a:cxn ang="0">
                  <a:pos x="0" y="0"/>
                </a:cxn>
                <a:cxn ang="0">
                  <a:pos x="12" y="0"/>
                </a:cxn>
                <a:cxn ang="0">
                  <a:pos x="12" y="25"/>
                </a:cxn>
                <a:cxn ang="0">
                  <a:pos x="0" y="25"/>
                </a:cxn>
                <a:cxn ang="0">
                  <a:pos x="0" y="0"/>
                </a:cxn>
                <a:cxn ang="0">
                  <a:pos x="2" y="24"/>
                </a:cxn>
                <a:cxn ang="0">
                  <a:pos x="1" y="23"/>
                </a:cxn>
                <a:cxn ang="0">
                  <a:pos x="11" y="23"/>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3"/>
                  </a:lnTo>
                  <a:lnTo>
                    <a:pt x="11" y="23"/>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507" name="Rectangle 235"/>
            <p:cNvSpPr>
              <a:spLocks noChangeArrowheads="1"/>
            </p:cNvSpPr>
            <p:nvPr/>
          </p:nvSpPr>
          <p:spPr bwMode="auto">
            <a:xfrm>
              <a:off x="3396" y="311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508" name="Freeform 236"/>
            <p:cNvSpPr>
              <a:spLocks noEditPoints="1"/>
            </p:cNvSpPr>
            <p:nvPr/>
          </p:nvSpPr>
          <p:spPr bwMode="auto">
            <a:xfrm>
              <a:off x="3395" y="3115"/>
              <a:ext cx="12" cy="25"/>
            </a:xfrm>
            <a:custGeom>
              <a:avLst/>
              <a:gdLst/>
              <a:ahLst/>
              <a:cxnLst>
                <a:cxn ang="0">
                  <a:pos x="0" y="0"/>
                </a:cxn>
                <a:cxn ang="0">
                  <a:pos x="12" y="0"/>
                </a:cxn>
                <a:cxn ang="0">
                  <a:pos x="12" y="25"/>
                </a:cxn>
                <a:cxn ang="0">
                  <a:pos x="0" y="25"/>
                </a:cxn>
                <a:cxn ang="0">
                  <a:pos x="0" y="0"/>
                </a:cxn>
                <a:cxn ang="0">
                  <a:pos x="2" y="24"/>
                </a:cxn>
                <a:cxn ang="0">
                  <a:pos x="1" y="23"/>
                </a:cxn>
                <a:cxn ang="0">
                  <a:pos x="11" y="23"/>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3"/>
                  </a:lnTo>
                  <a:lnTo>
                    <a:pt x="11" y="23"/>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509" name="Rectangle 237"/>
            <p:cNvSpPr>
              <a:spLocks noChangeArrowheads="1"/>
            </p:cNvSpPr>
            <p:nvPr/>
          </p:nvSpPr>
          <p:spPr bwMode="auto">
            <a:xfrm>
              <a:off x="3416" y="311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510" name="Freeform 238"/>
            <p:cNvSpPr>
              <a:spLocks noEditPoints="1"/>
            </p:cNvSpPr>
            <p:nvPr/>
          </p:nvSpPr>
          <p:spPr bwMode="auto">
            <a:xfrm>
              <a:off x="3415" y="3115"/>
              <a:ext cx="12" cy="25"/>
            </a:xfrm>
            <a:custGeom>
              <a:avLst/>
              <a:gdLst/>
              <a:ahLst/>
              <a:cxnLst>
                <a:cxn ang="0">
                  <a:pos x="0" y="0"/>
                </a:cxn>
                <a:cxn ang="0">
                  <a:pos x="12" y="0"/>
                </a:cxn>
                <a:cxn ang="0">
                  <a:pos x="12" y="25"/>
                </a:cxn>
                <a:cxn ang="0">
                  <a:pos x="0" y="25"/>
                </a:cxn>
                <a:cxn ang="0">
                  <a:pos x="0" y="0"/>
                </a:cxn>
                <a:cxn ang="0">
                  <a:pos x="2" y="24"/>
                </a:cxn>
                <a:cxn ang="0">
                  <a:pos x="1" y="23"/>
                </a:cxn>
                <a:cxn ang="0">
                  <a:pos x="11" y="23"/>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3"/>
                  </a:lnTo>
                  <a:lnTo>
                    <a:pt x="11" y="23"/>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511" name="Rectangle 239"/>
            <p:cNvSpPr>
              <a:spLocks noChangeArrowheads="1"/>
            </p:cNvSpPr>
            <p:nvPr/>
          </p:nvSpPr>
          <p:spPr bwMode="auto">
            <a:xfrm>
              <a:off x="3436" y="311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512" name="Freeform 240"/>
            <p:cNvSpPr>
              <a:spLocks noEditPoints="1"/>
            </p:cNvSpPr>
            <p:nvPr/>
          </p:nvSpPr>
          <p:spPr bwMode="auto">
            <a:xfrm>
              <a:off x="3435" y="3115"/>
              <a:ext cx="12" cy="25"/>
            </a:xfrm>
            <a:custGeom>
              <a:avLst/>
              <a:gdLst/>
              <a:ahLst/>
              <a:cxnLst>
                <a:cxn ang="0">
                  <a:pos x="0" y="0"/>
                </a:cxn>
                <a:cxn ang="0">
                  <a:pos x="12" y="0"/>
                </a:cxn>
                <a:cxn ang="0">
                  <a:pos x="12" y="25"/>
                </a:cxn>
                <a:cxn ang="0">
                  <a:pos x="0" y="25"/>
                </a:cxn>
                <a:cxn ang="0">
                  <a:pos x="0" y="0"/>
                </a:cxn>
                <a:cxn ang="0">
                  <a:pos x="2" y="24"/>
                </a:cxn>
                <a:cxn ang="0">
                  <a:pos x="1" y="23"/>
                </a:cxn>
                <a:cxn ang="0">
                  <a:pos x="11" y="23"/>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3"/>
                  </a:lnTo>
                  <a:lnTo>
                    <a:pt x="11" y="23"/>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513" name="Rectangle 241"/>
            <p:cNvSpPr>
              <a:spLocks noChangeArrowheads="1"/>
            </p:cNvSpPr>
            <p:nvPr/>
          </p:nvSpPr>
          <p:spPr bwMode="auto">
            <a:xfrm>
              <a:off x="3456" y="311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514" name="Freeform 242"/>
            <p:cNvSpPr>
              <a:spLocks noEditPoints="1"/>
            </p:cNvSpPr>
            <p:nvPr/>
          </p:nvSpPr>
          <p:spPr bwMode="auto">
            <a:xfrm>
              <a:off x="3455" y="3115"/>
              <a:ext cx="12" cy="25"/>
            </a:xfrm>
            <a:custGeom>
              <a:avLst/>
              <a:gdLst/>
              <a:ahLst/>
              <a:cxnLst>
                <a:cxn ang="0">
                  <a:pos x="0" y="0"/>
                </a:cxn>
                <a:cxn ang="0">
                  <a:pos x="12" y="0"/>
                </a:cxn>
                <a:cxn ang="0">
                  <a:pos x="12" y="25"/>
                </a:cxn>
                <a:cxn ang="0">
                  <a:pos x="0" y="25"/>
                </a:cxn>
                <a:cxn ang="0">
                  <a:pos x="0" y="0"/>
                </a:cxn>
                <a:cxn ang="0">
                  <a:pos x="2" y="24"/>
                </a:cxn>
                <a:cxn ang="0">
                  <a:pos x="1" y="23"/>
                </a:cxn>
                <a:cxn ang="0">
                  <a:pos x="11" y="23"/>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3"/>
                  </a:lnTo>
                  <a:lnTo>
                    <a:pt x="11" y="23"/>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515" name="Rectangle 243"/>
            <p:cNvSpPr>
              <a:spLocks noChangeArrowheads="1"/>
            </p:cNvSpPr>
            <p:nvPr/>
          </p:nvSpPr>
          <p:spPr bwMode="auto">
            <a:xfrm>
              <a:off x="3476" y="311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516" name="Freeform 244"/>
            <p:cNvSpPr>
              <a:spLocks noEditPoints="1"/>
            </p:cNvSpPr>
            <p:nvPr/>
          </p:nvSpPr>
          <p:spPr bwMode="auto">
            <a:xfrm>
              <a:off x="3475" y="3115"/>
              <a:ext cx="11" cy="25"/>
            </a:xfrm>
            <a:custGeom>
              <a:avLst/>
              <a:gdLst/>
              <a:ahLst/>
              <a:cxnLst>
                <a:cxn ang="0">
                  <a:pos x="0" y="0"/>
                </a:cxn>
                <a:cxn ang="0">
                  <a:pos x="11" y="0"/>
                </a:cxn>
                <a:cxn ang="0">
                  <a:pos x="11" y="25"/>
                </a:cxn>
                <a:cxn ang="0">
                  <a:pos x="0" y="25"/>
                </a:cxn>
                <a:cxn ang="0">
                  <a:pos x="0" y="0"/>
                </a:cxn>
                <a:cxn ang="0">
                  <a:pos x="2" y="24"/>
                </a:cxn>
                <a:cxn ang="0">
                  <a:pos x="1" y="23"/>
                </a:cxn>
                <a:cxn ang="0">
                  <a:pos x="11" y="23"/>
                </a:cxn>
                <a:cxn ang="0">
                  <a:pos x="10" y="24"/>
                </a:cxn>
                <a:cxn ang="0">
                  <a:pos x="10" y="1"/>
                </a:cxn>
                <a:cxn ang="0">
                  <a:pos x="11" y="2"/>
                </a:cxn>
                <a:cxn ang="0">
                  <a:pos x="1" y="2"/>
                </a:cxn>
                <a:cxn ang="0">
                  <a:pos x="2" y="1"/>
                </a:cxn>
                <a:cxn ang="0">
                  <a:pos x="2" y="24"/>
                </a:cxn>
              </a:cxnLst>
              <a:rect l="0" t="0" r="r" b="b"/>
              <a:pathLst>
                <a:path w="11" h="25">
                  <a:moveTo>
                    <a:pt x="0" y="0"/>
                  </a:moveTo>
                  <a:lnTo>
                    <a:pt x="11" y="0"/>
                  </a:lnTo>
                  <a:lnTo>
                    <a:pt x="11" y="25"/>
                  </a:lnTo>
                  <a:lnTo>
                    <a:pt x="0" y="25"/>
                  </a:lnTo>
                  <a:lnTo>
                    <a:pt x="0" y="0"/>
                  </a:lnTo>
                  <a:close/>
                  <a:moveTo>
                    <a:pt x="2" y="24"/>
                  </a:moveTo>
                  <a:lnTo>
                    <a:pt x="1" y="23"/>
                  </a:lnTo>
                  <a:lnTo>
                    <a:pt x="11" y="23"/>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517" name="Rectangle 245"/>
            <p:cNvSpPr>
              <a:spLocks noChangeArrowheads="1"/>
            </p:cNvSpPr>
            <p:nvPr/>
          </p:nvSpPr>
          <p:spPr bwMode="auto">
            <a:xfrm>
              <a:off x="3495" y="311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518" name="Freeform 246"/>
            <p:cNvSpPr>
              <a:spLocks noEditPoints="1"/>
            </p:cNvSpPr>
            <p:nvPr/>
          </p:nvSpPr>
          <p:spPr bwMode="auto">
            <a:xfrm>
              <a:off x="3494" y="3115"/>
              <a:ext cx="12" cy="25"/>
            </a:xfrm>
            <a:custGeom>
              <a:avLst/>
              <a:gdLst/>
              <a:ahLst/>
              <a:cxnLst>
                <a:cxn ang="0">
                  <a:pos x="0" y="0"/>
                </a:cxn>
                <a:cxn ang="0">
                  <a:pos x="12" y="0"/>
                </a:cxn>
                <a:cxn ang="0">
                  <a:pos x="12" y="25"/>
                </a:cxn>
                <a:cxn ang="0">
                  <a:pos x="0" y="25"/>
                </a:cxn>
                <a:cxn ang="0">
                  <a:pos x="0" y="0"/>
                </a:cxn>
                <a:cxn ang="0">
                  <a:pos x="2" y="24"/>
                </a:cxn>
                <a:cxn ang="0">
                  <a:pos x="1" y="23"/>
                </a:cxn>
                <a:cxn ang="0">
                  <a:pos x="11" y="23"/>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3"/>
                  </a:lnTo>
                  <a:lnTo>
                    <a:pt x="11" y="23"/>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519" name="Rectangle 247"/>
            <p:cNvSpPr>
              <a:spLocks noChangeArrowheads="1"/>
            </p:cNvSpPr>
            <p:nvPr/>
          </p:nvSpPr>
          <p:spPr bwMode="auto">
            <a:xfrm>
              <a:off x="3515" y="311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520" name="Freeform 248"/>
            <p:cNvSpPr>
              <a:spLocks noEditPoints="1"/>
            </p:cNvSpPr>
            <p:nvPr/>
          </p:nvSpPr>
          <p:spPr bwMode="auto">
            <a:xfrm>
              <a:off x="3514" y="3115"/>
              <a:ext cx="12" cy="25"/>
            </a:xfrm>
            <a:custGeom>
              <a:avLst/>
              <a:gdLst/>
              <a:ahLst/>
              <a:cxnLst>
                <a:cxn ang="0">
                  <a:pos x="0" y="0"/>
                </a:cxn>
                <a:cxn ang="0">
                  <a:pos x="12" y="0"/>
                </a:cxn>
                <a:cxn ang="0">
                  <a:pos x="12" y="25"/>
                </a:cxn>
                <a:cxn ang="0">
                  <a:pos x="0" y="25"/>
                </a:cxn>
                <a:cxn ang="0">
                  <a:pos x="0" y="0"/>
                </a:cxn>
                <a:cxn ang="0">
                  <a:pos x="2" y="24"/>
                </a:cxn>
                <a:cxn ang="0">
                  <a:pos x="1" y="23"/>
                </a:cxn>
                <a:cxn ang="0">
                  <a:pos x="11" y="23"/>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3"/>
                  </a:lnTo>
                  <a:lnTo>
                    <a:pt x="11" y="23"/>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521" name="Rectangle 249"/>
            <p:cNvSpPr>
              <a:spLocks noChangeArrowheads="1"/>
            </p:cNvSpPr>
            <p:nvPr/>
          </p:nvSpPr>
          <p:spPr bwMode="auto">
            <a:xfrm>
              <a:off x="3535" y="3116"/>
              <a:ext cx="10" cy="23"/>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522" name="Freeform 250"/>
            <p:cNvSpPr>
              <a:spLocks noEditPoints="1"/>
            </p:cNvSpPr>
            <p:nvPr/>
          </p:nvSpPr>
          <p:spPr bwMode="auto">
            <a:xfrm>
              <a:off x="3534" y="3115"/>
              <a:ext cx="12" cy="25"/>
            </a:xfrm>
            <a:custGeom>
              <a:avLst/>
              <a:gdLst/>
              <a:ahLst/>
              <a:cxnLst>
                <a:cxn ang="0">
                  <a:pos x="0" y="0"/>
                </a:cxn>
                <a:cxn ang="0">
                  <a:pos x="12" y="0"/>
                </a:cxn>
                <a:cxn ang="0">
                  <a:pos x="12" y="25"/>
                </a:cxn>
                <a:cxn ang="0">
                  <a:pos x="0" y="25"/>
                </a:cxn>
                <a:cxn ang="0">
                  <a:pos x="0" y="0"/>
                </a:cxn>
                <a:cxn ang="0">
                  <a:pos x="2" y="24"/>
                </a:cxn>
                <a:cxn ang="0">
                  <a:pos x="1" y="23"/>
                </a:cxn>
                <a:cxn ang="0">
                  <a:pos x="11" y="23"/>
                </a:cxn>
                <a:cxn ang="0">
                  <a:pos x="10" y="24"/>
                </a:cxn>
                <a:cxn ang="0">
                  <a:pos x="10" y="1"/>
                </a:cxn>
                <a:cxn ang="0">
                  <a:pos x="11" y="2"/>
                </a:cxn>
                <a:cxn ang="0">
                  <a:pos x="1" y="2"/>
                </a:cxn>
                <a:cxn ang="0">
                  <a:pos x="2" y="1"/>
                </a:cxn>
                <a:cxn ang="0">
                  <a:pos x="2" y="24"/>
                </a:cxn>
              </a:cxnLst>
              <a:rect l="0" t="0" r="r" b="b"/>
              <a:pathLst>
                <a:path w="12" h="25">
                  <a:moveTo>
                    <a:pt x="0" y="0"/>
                  </a:moveTo>
                  <a:lnTo>
                    <a:pt x="12" y="0"/>
                  </a:lnTo>
                  <a:lnTo>
                    <a:pt x="12" y="25"/>
                  </a:lnTo>
                  <a:lnTo>
                    <a:pt x="0" y="25"/>
                  </a:lnTo>
                  <a:lnTo>
                    <a:pt x="0" y="0"/>
                  </a:lnTo>
                  <a:close/>
                  <a:moveTo>
                    <a:pt x="2" y="24"/>
                  </a:moveTo>
                  <a:lnTo>
                    <a:pt x="1" y="23"/>
                  </a:lnTo>
                  <a:lnTo>
                    <a:pt x="11" y="23"/>
                  </a:lnTo>
                  <a:lnTo>
                    <a:pt x="10" y="24"/>
                  </a:lnTo>
                  <a:lnTo>
                    <a:pt x="10" y="1"/>
                  </a:lnTo>
                  <a:lnTo>
                    <a:pt x="11" y="2"/>
                  </a:lnTo>
                  <a:lnTo>
                    <a:pt x="1" y="2"/>
                  </a:lnTo>
                  <a:lnTo>
                    <a:pt x="2" y="1"/>
                  </a:lnTo>
                  <a:lnTo>
                    <a:pt x="2" y="24"/>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pic>
          <p:nvPicPr>
            <p:cNvPr id="182523" name="Picture 251"/>
            <p:cNvPicPr>
              <a:picLocks noChangeAspect="1" noChangeArrowheads="1"/>
            </p:cNvPicPr>
            <p:nvPr/>
          </p:nvPicPr>
          <p:blipFill>
            <a:blip r:embed="rId24" cstate="print"/>
            <a:srcRect/>
            <a:stretch>
              <a:fillRect/>
            </a:stretch>
          </p:blipFill>
          <p:spPr bwMode="auto">
            <a:xfrm>
              <a:off x="3164" y="3008"/>
              <a:ext cx="216" cy="102"/>
            </a:xfrm>
            <a:prstGeom prst="rect">
              <a:avLst/>
            </a:prstGeom>
            <a:noFill/>
            <a:ln w="9525">
              <a:noFill/>
              <a:miter lim="800000"/>
              <a:headEnd/>
              <a:tailEnd/>
            </a:ln>
          </p:spPr>
        </p:pic>
        <p:sp>
          <p:nvSpPr>
            <p:cNvPr id="182524" name="Freeform 252"/>
            <p:cNvSpPr>
              <a:spLocks noEditPoints="1"/>
            </p:cNvSpPr>
            <p:nvPr/>
          </p:nvSpPr>
          <p:spPr bwMode="auto">
            <a:xfrm>
              <a:off x="3163" y="3007"/>
              <a:ext cx="222" cy="104"/>
            </a:xfrm>
            <a:custGeom>
              <a:avLst/>
              <a:gdLst/>
              <a:ahLst/>
              <a:cxnLst>
                <a:cxn ang="0">
                  <a:pos x="0" y="34"/>
                </a:cxn>
                <a:cxn ang="0">
                  <a:pos x="11" y="0"/>
                </a:cxn>
                <a:cxn ang="0">
                  <a:pos x="222" y="103"/>
                </a:cxn>
                <a:cxn ang="0">
                  <a:pos x="222" y="104"/>
                </a:cxn>
                <a:cxn ang="0">
                  <a:pos x="0" y="34"/>
                </a:cxn>
                <a:cxn ang="0">
                  <a:pos x="215" y="100"/>
                </a:cxn>
                <a:cxn ang="0">
                  <a:pos x="214" y="102"/>
                </a:cxn>
                <a:cxn ang="0">
                  <a:pos x="11" y="3"/>
                </a:cxn>
                <a:cxn ang="0">
                  <a:pos x="12" y="2"/>
                </a:cxn>
                <a:cxn ang="0">
                  <a:pos x="2" y="34"/>
                </a:cxn>
                <a:cxn ang="0">
                  <a:pos x="2" y="32"/>
                </a:cxn>
                <a:cxn ang="0">
                  <a:pos x="215" y="100"/>
                </a:cxn>
              </a:cxnLst>
              <a:rect l="0" t="0" r="r" b="b"/>
              <a:pathLst>
                <a:path w="222" h="104">
                  <a:moveTo>
                    <a:pt x="0" y="34"/>
                  </a:moveTo>
                  <a:lnTo>
                    <a:pt x="11" y="0"/>
                  </a:lnTo>
                  <a:lnTo>
                    <a:pt x="222" y="103"/>
                  </a:lnTo>
                  <a:lnTo>
                    <a:pt x="222" y="104"/>
                  </a:lnTo>
                  <a:lnTo>
                    <a:pt x="0" y="34"/>
                  </a:lnTo>
                  <a:close/>
                  <a:moveTo>
                    <a:pt x="215" y="100"/>
                  </a:moveTo>
                  <a:lnTo>
                    <a:pt x="214" y="102"/>
                  </a:lnTo>
                  <a:lnTo>
                    <a:pt x="11" y="3"/>
                  </a:lnTo>
                  <a:lnTo>
                    <a:pt x="12" y="2"/>
                  </a:lnTo>
                  <a:lnTo>
                    <a:pt x="2" y="34"/>
                  </a:lnTo>
                  <a:lnTo>
                    <a:pt x="2" y="32"/>
                  </a:lnTo>
                  <a:lnTo>
                    <a:pt x="215" y="100"/>
                  </a:lnTo>
                  <a:close/>
                </a:path>
              </a:pathLst>
            </a:custGeom>
            <a:solidFill>
              <a:srgbClr val="FFFFFF"/>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525" name="Rectangle 253"/>
            <p:cNvSpPr>
              <a:spLocks noChangeArrowheads="1"/>
            </p:cNvSpPr>
            <p:nvPr/>
          </p:nvSpPr>
          <p:spPr bwMode="auto">
            <a:xfrm>
              <a:off x="3274" y="3184"/>
              <a:ext cx="341" cy="120"/>
            </a:xfrm>
            <a:prstGeom prst="rect">
              <a:avLst/>
            </a:prstGeom>
            <a:solidFill>
              <a:srgbClr val="B2B2B2"/>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526" name="Freeform 254"/>
            <p:cNvSpPr>
              <a:spLocks noEditPoints="1"/>
            </p:cNvSpPr>
            <p:nvPr/>
          </p:nvSpPr>
          <p:spPr bwMode="auto">
            <a:xfrm>
              <a:off x="3273" y="3183"/>
              <a:ext cx="343" cy="122"/>
            </a:xfrm>
            <a:custGeom>
              <a:avLst/>
              <a:gdLst/>
              <a:ahLst/>
              <a:cxnLst>
                <a:cxn ang="0">
                  <a:pos x="0" y="0"/>
                </a:cxn>
                <a:cxn ang="0">
                  <a:pos x="343" y="0"/>
                </a:cxn>
                <a:cxn ang="0">
                  <a:pos x="343" y="122"/>
                </a:cxn>
                <a:cxn ang="0">
                  <a:pos x="0" y="122"/>
                </a:cxn>
                <a:cxn ang="0">
                  <a:pos x="0" y="0"/>
                </a:cxn>
                <a:cxn ang="0">
                  <a:pos x="2" y="121"/>
                </a:cxn>
                <a:cxn ang="0">
                  <a:pos x="1" y="120"/>
                </a:cxn>
                <a:cxn ang="0">
                  <a:pos x="342" y="120"/>
                </a:cxn>
                <a:cxn ang="0">
                  <a:pos x="341" y="121"/>
                </a:cxn>
                <a:cxn ang="0">
                  <a:pos x="341" y="1"/>
                </a:cxn>
                <a:cxn ang="0">
                  <a:pos x="342" y="2"/>
                </a:cxn>
                <a:cxn ang="0">
                  <a:pos x="1" y="2"/>
                </a:cxn>
                <a:cxn ang="0">
                  <a:pos x="2" y="1"/>
                </a:cxn>
                <a:cxn ang="0">
                  <a:pos x="2" y="121"/>
                </a:cxn>
              </a:cxnLst>
              <a:rect l="0" t="0" r="r" b="b"/>
              <a:pathLst>
                <a:path w="343" h="122">
                  <a:moveTo>
                    <a:pt x="0" y="0"/>
                  </a:moveTo>
                  <a:lnTo>
                    <a:pt x="343" y="0"/>
                  </a:lnTo>
                  <a:lnTo>
                    <a:pt x="343" y="122"/>
                  </a:lnTo>
                  <a:lnTo>
                    <a:pt x="0" y="122"/>
                  </a:lnTo>
                  <a:lnTo>
                    <a:pt x="0" y="0"/>
                  </a:lnTo>
                  <a:close/>
                  <a:moveTo>
                    <a:pt x="2" y="121"/>
                  </a:moveTo>
                  <a:lnTo>
                    <a:pt x="1" y="120"/>
                  </a:lnTo>
                  <a:lnTo>
                    <a:pt x="342" y="120"/>
                  </a:lnTo>
                  <a:lnTo>
                    <a:pt x="341" y="121"/>
                  </a:lnTo>
                  <a:lnTo>
                    <a:pt x="341" y="1"/>
                  </a:lnTo>
                  <a:lnTo>
                    <a:pt x="342" y="2"/>
                  </a:lnTo>
                  <a:lnTo>
                    <a:pt x="1" y="2"/>
                  </a:lnTo>
                  <a:lnTo>
                    <a:pt x="2" y="1"/>
                  </a:lnTo>
                  <a:lnTo>
                    <a:pt x="2" y="121"/>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sp>
          <p:nvSpPr>
            <p:cNvPr id="182527" name="Rectangle 255"/>
            <p:cNvSpPr>
              <a:spLocks noChangeArrowheads="1"/>
            </p:cNvSpPr>
            <p:nvPr/>
          </p:nvSpPr>
          <p:spPr bwMode="auto">
            <a:xfrm>
              <a:off x="3426" y="3184"/>
              <a:ext cx="50" cy="1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82528" name="Freeform 256"/>
            <p:cNvSpPr>
              <a:spLocks noEditPoints="1"/>
            </p:cNvSpPr>
            <p:nvPr/>
          </p:nvSpPr>
          <p:spPr bwMode="auto">
            <a:xfrm>
              <a:off x="3425" y="3183"/>
              <a:ext cx="52" cy="122"/>
            </a:xfrm>
            <a:custGeom>
              <a:avLst/>
              <a:gdLst/>
              <a:ahLst/>
              <a:cxnLst>
                <a:cxn ang="0">
                  <a:pos x="0" y="0"/>
                </a:cxn>
                <a:cxn ang="0">
                  <a:pos x="52" y="0"/>
                </a:cxn>
                <a:cxn ang="0">
                  <a:pos x="52" y="122"/>
                </a:cxn>
                <a:cxn ang="0">
                  <a:pos x="0" y="122"/>
                </a:cxn>
                <a:cxn ang="0">
                  <a:pos x="0" y="0"/>
                </a:cxn>
                <a:cxn ang="0">
                  <a:pos x="2" y="121"/>
                </a:cxn>
                <a:cxn ang="0">
                  <a:pos x="1" y="120"/>
                </a:cxn>
                <a:cxn ang="0">
                  <a:pos x="51" y="120"/>
                </a:cxn>
                <a:cxn ang="0">
                  <a:pos x="50" y="121"/>
                </a:cxn>
                <a:cxn ang="0">
                  <a:pos x="50" y="1"/>
                </a:cxn>
                <a:cxn ang="0">
                  <a:pos x="51" y="2"/>
                </a:cxn>
                <a:cxn ang="0">
                  <a:pos x="1" y="2"/>
                </a:cxn>
                <a:cxn ang="0">
                  <a:pos x="2" y="1"/>
                </a:cxn>
                <a:cxn ang="0">
                  <a:pos x="2" y="121"/>
                </a:cxn>
              </a:cxnLst>
              <a:rect l="0" t="0" r="r" b="b"/>
              <a:pathLst>
                <a:path w="52" h="122">
                  <a:moveTo>
                    <a:pt x="0" y="0"/>
                  </a:moveTo>
                  <a:lnTo>
                    <a:pt x="52" y="0"/>
                  </a:lnTo>
                  <a:lnTo>
                    <a:pt x="52" y="122"/>
                  </a:lnTo>
                  <a:lnTo>
                    <a:pt x="0" y="122"/>
                  </a:lnTo>
                  <a:lnTo>
                    <a:pt x="0" y="0"/>
                  </a:lnTo>
                  <a:close/>
                  <a:moveTo>
                    <a:pt x="2" y="121"/>
                  </a:moveTo>
                  <a:lnTo>
                    <a:pt x="1" y="120"/>
                  </a:lnTo>
                  <a:lnTo>
                    <a:pt x="51" y="120"/>
                  </a:lnTo>
                  <a:lnTo>
                    <a:pt x="50" y="121"/>
                  </a:lnTo>
                  <a:lnTo>
                    <a:pt x="50" y="1"/>
                  </a:lnTo>
                  <a:lnTo>
                    <a:pt x="51" y="2"/>
                  </a:lnTo>
                  <a:lnTo>
                    <a:pt x="1" y="2"/>
                  </a:lnTo>
                  <a:lnTo>
                    <a:pt x="2" y="1"/>
                  </a:lnTo>
                  <a:lnTo>
                    <a:pt x="2" y="121"/>
                  </a:lnTo>
                  <a:close/>
                </a:path>
              </a:pathLst>
            </a:custGeom>
            <a:solidFill>
              <a:srgbClr val="000000"/>
            </a:solidFill>
            <a:ln w="0" cap="flat">
              <a:noFill/>
              <a:prstDash val="solid"/>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87" name="Rettangolo 20"/>
          <p:cNvSpPr>
            <a:spLocks noChangeArrowheads="1"/>
          </p:cNvSpPr>
          <p:nvPr/>
        </p:nvSpPr>
        <p:spPr bwMode="auto">
          <a:xfrm>
            <a:off x="5832140" y="2096852"/>
            <a:ext cx="3240360" cy="2308324"/>
          </a:xfrm>
          <a:prstGeom prst="rect">
            <a:avLst/>
          </a:prstGeom>
          <a:noFill/>
          <a:ln w="3175" algn="ctr">
            <a:solidFill>
              <a:srgbClr val="FF0000"/>
            </a:solidFill>
            <a:round/>
            <a:headEnd/>
            <a:tailEnd/>
          </a:ln>
        </p:spPr>
        <p:txBody>
          <a:bodyPr wrap="square">
            <a:spAutoFit/>
          </a:bodyPr>
          <a:lstStyle/>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a:p>
        </p:txBody>
      </p:sp>
      <p:sp>
        <p:nvSpPr>
          <p:cNvPr id="288" name="Rettangolo 13"/>
          <p:cNvSpPr>
            <a:spLocks noChangeArrowheads="1"/>
          </p:cNvSpPr>
          <p:nvPr/>
        </p:nvSpPr>
        <p:spPr bwMode="auto">
          <a:xfrm>
            <a:off x="5832140" y="4004233"/>
            <a:ext cx="3168650" cy="396875"/>
          </a:xfrm>
          <a:prstGeom prst="rect">
            <a:avLst/>
          </a:prstGeom>
          <a:noFill/>
          <a:ln w="9525">
            <a:noFill/>
            <a:miter lim="800000"/>
            <a:headEnd/>
            <a:tailEnd/>
          </a:ln>
        </p:spPr>
        <p:txBody>
          <a:bodyPr>
            <a:spAutoFit/>
          </a:bodyPr>
          <a:lstStyle/>
          <a:p>
            <a:pPr algn="ctr" eaLnBrk="0" hangingPunct="0"/>
            <a:r>
              <a:rPr lang="it-IT" sz="1000" dirty="0">
                <a:solidFill>
                  <a:srgbClr val="000000"/>
                </a:solidFill>
                <a:latin typeface="Palatino Linotype" pitchFamily="18" charset="0"/>
              </a:rPr>
              <a:t>O. </a:t>
            </a:r>
            <a:r>
              <a:rPr lang="it-IT" sz="1000" dirty="0" err="1">
                <a:solidFill>
                  <a:srgbClr val="000000"/>
                </a:solidFill>
                <a:latin typeface="Palatino Linotype" pitchFamily="18" charset="0"/>
              </a:rPr>
              <a:t>Solgaard</a:t>
            </a:r>
            <a:r>
              <a:rPr lang="it-IT" sz="1000" dirty="0">
                <a:solidFill>
                  <a:srgbClr val="000000"/>
                </a:solidFill>
                <a:latin typeface="Palatino Linotype" pitchFamily="18" charset="0"/>
              </a:rPr>
              <a:t>, I. W. </a:t>
            </a:r>
            <a:r>
              <a:rPr lang="it-IT" sz="1000" dirty="0" err="1">
                <a:solidFill>
                  <a:srgbClr val="000000"/>
                </a:solidFill>
                <a:latin typeface="Palatino Linotype" pitchFamily="18" charset="0"/>
              </a:rPr>
              <a:t>Jung</a:t>
            </a:r>
            <a:r>
              <a:rPr lang="it-IT" sz="1000" dirty="0">
                <a:solidFill>
                  <a:srgbClr val="000000"/>
                </a:solidFill>
                <a:latin typeface="Palatino Linotype" pitchFamily="18" charset="0"/>
              </a:rPr>
              <a:t>, </a:t>
            </a:r>
            <a:r>
              <a:rPr lang="it-IT" sz="1000" dirty="0" err="1">
                <a:solidFill>
                  <a:srgbClr val="000000"/>
                </a:solidFill>
                <a:latin typeface="Palatino Linotype" pitchFamily="18" charset="0"/>
              </a:rPr>
              <a:t>et</a:t>
            </a:r>
            <a:r>
              <a:rPr lang="it-IT" sz="1000" dirty="0">
                <a:solidFill>
                  <a:srgbClr val="000000"/>
                </a:solidFill>
                <a:latin typeface="Palatino Linotype" pitchFamily="18" charset="0"/>
              </a:rPr>
              <a:t> al., J. Light. </a:t>
            </a:r>
            <a:r>
              <a:rPr lang="it-IT" sz="1000" dirty="0" err="1">
                <a:solidFill>
                  <a:srgbClr val="000000"/>
                </a:solidFill>
                <a:latin typeface="Palatino Linotype" pitchFamily="18" charset="0"/>
              </a:rPr>
              <a:t>Tech</a:t>
            </a:r>
            <a:r>
              <a:rPr lang="it-IT" sz="1000" dirty="0">
                <a:solidFill>
                  <a:srgbClr val="000000"/>
                </a:solidFill>
                <a:latin typeface="Palatino Linotype" pitchFamily="18" charset="0"/>
              </a:rPr>
              <a:t>., 2011, 29(9), 1367-1374.</a:t>
            </a:r>
          </a:p>
        </p:txBody>
      </p:sp>
      <p:sp>
        <p:nvSpPr>
          <p:cNvPr id="289" name="Rettangolo 288"/>
          <p:cNvSpPr/>
          <p:nvPr/>
        </p:nvSpPr>
        <p:spPr>
          <a:xfrm>
            <a:off x="5112568" y="1584085"/>
            <a:ext cx="4572000" cy="584775"/>
          </a:xfrm>
          <a:prstGeom prst="rect">
            <a:avLst/>
          </a:prstGeom>
        </p:spPr>
        <p:txBody>
          <a:bodyPr>
            <a:spAutoFit/>
          </a:bodyPr>
          <a:lstStyle/>
          <a:p>
            <a:pPr algn="ctr" eaLnBrk="0" hangingPunct="0"/>
            <a:r>
              <a:rPr lang="en-US" i="1" dirty="0" smtClean="0">
                <a:solidFill>
                  <a:srgbClr val="003399"/>
                </a:solidFill>
                <a:latin typeface="Palatino Linotype" pitchFamily="18" charset="0"/>
                <a:cs typeface="Times New Roman" pitchFamily="18" charset="0"/>
              </a:rPr>
              <a:t>Monolithic silicon photonic crystal                                  integration</a:t>
            </a:r>
            <a:endParaRPr lang="en-US" i="1" dirty="0">
              <a:solidFill>
                <a:srgbClr val="003399"/>
              </a:solidFill>
              <a:latin typeface="Palatino Linotype" pitchFamily="18" charset="0"/>
              <a:cs typeface="Times New Roman" pitchFamily="18" charset="0"/>
            </a:endParaRPr>
          </a:p>
        </p:txBody>
      </p:sp>
      <p:grpSp>
        <p:nvGrpSpPr>
          <p:cNvPr id="298" name="Gruppo 297"/>
          <p:cNvGrpSpPr/>
          <p:nvPr/>
        </p:nvGrpSpPr>
        <p:grpSpPr>
          <a:xfrm>
            <a:off x="2735796" y="4757080"/>
            <a:ext cx="3060340" cy="2056296"/>
            <a:chOff x="2663788" y="4545124"/>
            <a:chExt cx="3384377" cy="2308324"/>
          </a:xfrm>
        </p:grpSpPr>
        <p:pic>
          <p:nvPicPr>
            <p:cNvPr id="292" name="Picture 3"/>
            <p:cNvPicPr>
              <a:picLocks noChangeAspect="1" noChangeArrowheads="1"/>
            </p:cNvPicPr>
            <p:nvPr/>
          </p:nvPicPr>
          <p:blipFill>
            <a:blip r:embed="rId25" cstate="print"/>
            <a:srcRect l="17802" t="59706" r="10983" b="3656"/>
            <a:stretch>
              <a:fillRect/>
            </a:stretch>
          </p:blipFill>
          <p:spPr bwMode="auto">
            <a:xfrm>
              <a:off x="2735796" y="5445224"/>
              <a:ext cx="1620787" cy="1367179"/>
            </a:xfrm>
            <a:prstGeom prst="rect">
              <a:avLst/>
            </a:prstGeom>
            <a:noFill/>
            <a:ln w="9525">
              <a:noFill/>
              <a:miter lim="800000"/>
              <a:headEnd/>
              <a:tailEnd/>
            </a:ln>
          </p:spPr>
        </p:pic>
        <p:sp>
          <p:nvSpPr>
            <p:cNvPr id="293" name="Rettangolo 13"/>
            <p:cNvSpPr>
              <a:spLocks noChangeArrowheads="1"/>
            </p:cNvSpPr>
            <p:nvPr/>
          </p:nvSpPr>
          <p:spPr bwMode="auto">
            <a:xfrm>
              <a:off x="4463989" y="5805264"/>
              <a:ext cx="1584176" cy="861774"/>
            </a:xfrm>
            <a:prstGeom prst="rect">
              <a:avLst/>
            </a:prstGeom>
            <a:noFill/>
            <a:ln w="9525">
              <a:noFill/>
              <a:miter lim="800000"/>
              <a:headEnd/>
              <a:tailEnd/>
            </a:ln>
          </p:spPr>
          <p:txBody>
            <a:bodyPr wrap="square">
              <a:spAutoFit/>
            </a:bodyPr>
            <a:lstStyle/>
            <a:p>
              <a:pPr algn="ctr" eaLnBrk="0" hangingPunct="0"/>
              <a:r>
                <a:rPr lang="it-IT" sz="1000" dirty="0">
                  <a:solidFill>
                    <a:srgbClr val="000000"/>
                  </a:solidFill>
                  <a:latin typeface="Palatino Linotype" pitchFamily="18" charset="0"/>
                </a:rPr>
                <a:t>P. </a:t>
              </a:r>
              <a:r>
                <a:rPr lang="it-IT" sz="1000" dirty="0" err="1">
                  <a:solidFill>
                    <a:srgbClr val="000000"/>
                  </a:solidFill>
                  <a:latin typeface="Palatino Linotype" pitchFamily="18" charset="0"/>
                </a:rPr>
                <a:t>Bienstman</a:t>
              </a:r>
              <a:r>
                <a:rPr lang="it-IT" sz="1000" dirty="0">
                  <a:solidFill>
                    <a:srgbClr val="000000"/>
                  </a:solidFill>
                  <a:latin typeface="Palatino Linotype" pitchFamily="18" charset="0"/>
                </a:rPr>
                <a:t>, C. L. </a:t>
              </a:r>
              <a:r>
                <a:rPr lang="it-IT" sz="1000" dirty="0" err="1">
                  <a:solidFill>
                    <a:srgbClr val="000000"/>
                  </a:solidFill>
                  <a:latin typeface="Palatino Linotype" pitchFamily="18" charset="0"/>
                </a:rPr>
                <a:t>Arce</a:t>
              </a:r>
              <a:r>
                <a:rPr lang="it-IT" sz="1000" dirty="0">
                  <a:solidFill>
                    <a:srgbClr val="000000"/>
                  </a:solidFill>
                  <a:latin typeface="Palatino Linotype" pitchFamily="18" charset="0"/>
                </a:rPr>
                <a:t>, </a:t>
              </a:r>
              <a:r>
                <a:rPr lang="it-IT" sz="1000" dirty="0" err="1">
                  <a:solidFill>
                    <a:srgbClr val="000000"/>
                  </a:solidFill>
                  <a:latin typeface="Palatino Linotype" pitchFamily="18" charset="0"/>
                </a:rPr>
                <a:t>et</a:t>
              </a:r>
              <a:r>
                <a:rPr lang="it-IT" sz="1000" dirty="0">
                  <a:solidFill>
                    <a:srgbClr val="000000"/>
                  </a:solidFill>
                  <a:latin typeface="Palatino Linotype" pitchFamily="18" charset="0"/>
                </a:rPr>
                <a:t> al., IEEE </a:t>
              </a:r>
              <a:r>
                <a:rPr lang="it-IT" sz="1000" dirty="0" err="1">
                  <a:solidFill>
                    <a:srgbClr val="000000"/>
                  </a:solidFill>
                  <a:latin typeface="Palatino Linotype" pitchFamily="18" charset="0"/>
                </a:rPr>
                <a:t>Photon</a:t>
              </a:r>
              <a:r>
                <a:rPr lang="it-IT" sz="1000" dirty="0">
                  <a:solidFill>
                    <a:srgbClr val="000000"/>
                  </a:solidFill>
                  <a:latin typeface="Palatino Linotype" pitchFamily="18" charset="0"/>
                </a:rPr>
                <a:t>. </a:t>
              </a:r>
              <a:r>
                <a:rPr lang="it-IT" sz="1000" dirty="0" err="1">
                  <a:solidFill>
                    <a:srgbClr val="000000"/>
                  </a:solidFill>
                  <a:latin typeface="Palatino Linotype" pitchFamily="18" charset="0"/>
                </a:rPr>
                <a:t>Techn</a:t>
              </a:r>
              <a:r>
                <a:rPr lang="it-IT" sz="1000" dirty="0">
                  <a:solidFill>
                    <a:srgbClr val="000000"/>
                  </a:solidFill>
                  <a:latin typeface="Palatino Linotype" pitchFamily="18" charset="0"/>
                </a:rPr>
                <a:t>. Lett., 2011, 23(13), 890-892</a:t>
              </a:r>
            </a:p>
          </p:txBody>
        </p:sp>
        <p:pic>
          <p:nvPicPr>
            <p:cNvPr id="294" name="Picture 2"/>
            <p:cNvPicPr>
              <a:picLocks noChangeAspect="1" noChangeArrowheads="1"/>
            </p:cNvPicPr>
            <p:nvPr/>
          </p:nvPicPr>
          <p:blipFill>
            <a:blip r:embed="rId26" cstate="print"/>
            <a:srcRect l="2129" t="34186" r="2129" b="39059"/>
            <a:stretch>
              <a:fillRect/>
            </a:stretch>
          </p:blipFill>
          <p:spPr bwMode="auto">
            <a:xfrm>
              <a:off x="2735796" y="4545124"/>
              <a:ext cx="2916324" cy="1166272"/>
            </a:xfrm>
            <a:prstGeom prst="rect">
              <a:avLst/>
            </a:prstGeom>
            <a:noFill/>
            <a:ln w="9525">
              <a:noFill/>
              <a:miter lim="800000"/>
              <a:headEnd/>
              <a:tailEnd/>
            </a:ln>
          </p:spPr>
        </p:pic>
        <p:sp>
          <p:nvSpPr>
            <p:cNvPr id="296" name="Rettangolo 20"/>
            <p:cNvSpPr>
              <a:spLocks noChangeArrowheads="1"/>
            </p:cNvSpPr>
            <p:nvPr/>
          </p:nvSpPr>
          <p:spPr bwMode="auto">
            <a:xfrm>
              <a:off x="2663788" y="4545124"/>
              <a:ext cx="3240360" cy="2308324"/>
            </a:xfrm>
            <a:prstGeom prst="rect">
              <a:avLst/>
            </a:prstGeom>
            <a:noFill/>
            <a:ln w="3175" algn="ctr">
              <a:solidFill>
                <a:srgbClr val="FF0000"/>
              </a:solidFill>
              <a:round/>
              <a:headEnd/>
              <a:tailEnd/>
            </a:ln>
          </p:spPr>
          <p:txBody>
            <a:bodyPr wrap="square">
              <a:spAutoFit/>
            </a:bodyPr>
            <a:lstStyle/>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a:p>
          </p:txBody>
        </p:sp>
      </p:grpSp>
      <p:sp>
        <p:nvSpPr>
          <p:cNvPr id="297" name="Text Box 4"/>
          <p:cNvSpPr txBox="1">
            <a:spLocks noChangeArrowheads="1"/>
          </p:cNvSpPr>
          <p:nvPr/>
        </p:nvSpPr>
        <p:spPr bwMode="auto">
          <a:xfrm>
            <a:off x="2159732" y="4248381"/>
            <a:ext cx="3960441" cy="584775"/>
          </a:xfrm>
          <a:prstGeom prst="rect">
            <a:avLst/>
          </a:prstGeom>
          <a:noFill/>
          <a:ln w="9525">
            <a:noFill/>
            <a:miter lim="800000"/>
            <a:headEnd/>
            <a:tailEnd/>
          </a:ln>
        </p:spPr>
        <p:txBody>
          <a:bodyPr wrap="square">
            <a:spAutoFit/>
          </a:bodyPr>
          <a:lstStyle/>
          <a:p>
            <a:pPr algn="ctr" eaLnBrk="0" hangingPunct="0"/>
            <a:r>
              <a:rPr lang="en-US" i="1" dirty="0" err="1" smtClean="0">
                <a:solidFill>
                  <a:srgbClr val="003399"/>
                </a:solidFill>
                <a:latin typeface="Palatino Linotype" pitchFamily="18" charset="0"/>
                <a:cs typeface="Times New Roman" pitchFamily="18" charset="0"/>
              </a:rPr>
              <a:t>Soi</a:t>
            </a:r>
            <a:r>
              <a:rPr lang="en-US" i="1" dirty="0" smtClean="0">
                <a:solidFill>
                  <a:srgbClr val="003399"/>
                </a:solidFill>
                <a:latin typeface="Palatino Linotype" pitchFamily="18" charset="0"/>
                <a:cs typeface="Times New Roman" pitchFamily="18" charset="0"/>
              </a:rPr>
              <a:t> </a:t>
            </a:r>
            <a:r>
              <a:rPr lang="en-US" i="1" dirty="0" err="1" smtClean="0">
                <a:solidFill>
                  <a:srgbClr val="003399"/>
                </a:solidFill>
                <a:latin typeface="Palatino Linotype" pitchFamily="18" charset="0"/>
                <a:cs typeface="Times New Roman" pitchFamily="18" charset="0"/>
              </a:rPr>
              <a:t>microring</a:t>
            </a:r>
            <a:r>
              <a:rPr lang="en-US" i="1" dirty="0" smtClean="0">
                <a:solidFill>
                  <a:srgbClr val="003399"/>
                </a:solidFill>
                <a:latin typeface="Palatino Linotype" pitchFamily="18" charset="0"/>
                <a:cs typeface="Times New Roman" pitchFamily="18" charset="0"/>
              </a:rPr>
              <a:t> resonator integrated                                on the fiber facet</a:t>
            </a:r>
            <a:endParaRPr lang="en-US" i="1" dirty="0">
              <a:solidFill>
                <a:srgbClr val="003399"/>
              </a:solidFill>
              <a:latin typeface="Palatino Linotype" pitchFamily="18" charset="0"/>
              <a:cs typeface="Times New Roman" pitchFamily="18" charset="0"/>
            </a:endParaRPr>
          </a:p>
        </p:txBody>
      </p:sp>
      <p:pic>
        <p:nvPicPr>
          <p:cNvPr id="299" name="Picture 2"/>
          <p:cNvPicPr>
            <a:picLocks noChangeAspect="1" noChangeArrowheads="1"/>
          </p:cNvPicPr>
          <p:nvPr/>
        </p:nvPicPr>
        <p:blipFill>
          <a:blip r:embed="rId27" cstate="print"/>
          <a:srcRect/>
          <a:stretch>
            <a:fillRect/>
          </a:stretch>
        </p:blipFill>
        <p:spPr bwMode="auto">
          <a:xfrm>
            <a:off x="5922031" y="4761148"/>
            <a:ext cx="3042457" cy="1051284"/>
          </a:xfrm>
          <a:prstGeom prst="rect">
            <a:avLst/>
          </a:prstGeom>
          <a:noFill/>
          <a:ln w="9525">
            <a:noFill/>
            <a:miter lim="800000"/>
            <a:headEnd/>
            <a:tailEnd/>
          </a:ln>
          <a:effectLst/>
        </p:spPr>
      </p:pic>
      <p:sp>
        <p:nvSpPr>
          <p:cNvPr id="300" name="Rettangolo 299"/>
          <p:cNvSpPr/>
          <p:nvPr/>
        </p:nvSpPr>
        <p:spPr>
          <a:xfrm>
            <a:off x="5040052" y="4401108"/>
            <a:ext cx="4786330" cy="338554"/>
          </a:xfrm>
          <a:prstGeom prst="rect">
            <a:avLst/>
          </a:prstGeom>
        </p:spPr>
        <p:txBody>
          <a:bodyPr wrap="square">
            <a:spAutoFit/>
          </a:bodyPr>
          <a:lstStyle/>
          <a:p>
            <a:pPr algn="ctr"/>
            <a:r>
              <a:rPr lang="en-US" i="1" dirty="0" smtClean="0">
                <a:solidFill>
                  <a:srgbClr val="003399"/>
                </a:solidFill>
                <a:latin typeface="Palatino Linotype" pitchFamily="18" charset="0"/>
                <a:cs typeface="Times New Roman" pitchFamily="18" charset="0"/>
              </a:rPr>
              <a:t>Photonic crystal cavity transfer</a:t>
            </a:r>
            <a:endParaRPr lang="it-IT" i="1" dirty="0">
              <a:solidFill>
                <a:srgbClr val="003399"/>
              </a:solidFill>
              <a:latin typeface="Palatino Linotype" pitchFamily="18" charset="0"/>
              <a:cs typeface="Times New Roman" pitchFamily="18" charset="0"/>
            </a:endParaRPr>
          </a:p>
        </p:txBody>
      </p:sp>
      <p:sp>
        <p:nvSpPr>
          <p:cNvPr id="301" name="Rettangolo 300"/>
          <p:cNvSpPr/>
          <p:nvPr/>
        </p:nvSpPr>
        <p:spPr>
          <a:xfrm>
            <a:off x="6114971" y="5949280"/>
            <a:ext cx="2597489" cy="400110"/>
          </a:xfrm>
          <a:prstGeom prst="rect">
            <a:avLst/>
          </a:prstGeom>
        </p:spPr>
        <p:txBody>
          <a:bodyPr wrap="square">
            <a:spAutoFit/>
          </a:bodyPr>
          <a:lstStyle/>
          <a:p>
            <a:pPr algn="ctr"/>
            <a:r>
              <a:rPr lang="fr-FR" sz="1000" dirty="0" smtClean="0">
                <a:latin typeface="Palatino Linotype" pitchFamily="18" charset="0"/>
              </a:rPr>
              <a:t>G. </a:t>
            </a:r>
            <a:r>
              <a:rPr lang="fr-FR" sz="1000" dirty="0" err="1" smtClean="0">
                <a:latin typeface="Palatino Linotype" pitchFamily="18" charset="0"/>
              </a:rPr>
              <a:t>Shambat</a:t>
            </a:r>
            <a:r>
              <a:rPr lang="fr-FR" sz="1000" dirty="0" smtClean="0">
                <a:latin typeface="Palatino Linotype" pitchFamily="18" charset="0"/>
              </a:rPr>
              <a:t> et al., </a:t>
            </a:r>
            <a:r>
              <a:rPr lang="fr-FR" sz="1000" dirty="0" err="1" smtClean="0">
                <a:latin typeface="Palatino Linotype" pitchFamily="18" charset="0"/>
              </a:rPr>
              <a:t>Appl</a:t>
            </a:r>
            <a:r>
              <a:rPr lang="fr-FR" sz="1000" dirty="0" smtClean="0">
                <a:latin typeface="Palatino Linotype" pitchFamily="18" charset="0"/>
              </a:rPr>
              <a:t>. Phys. </a:t>
            </a:r>
            <a:r>
              <a:rPr lang="fr-FR" sz="1000" dirty="0" err="1" smtClean="0">
                <a:latin typeface="Palatino Linotype" pitchFamily="18" charset="0"/>
              </a:rPr>
              <a:t>Lett</a:t>
            </a:r>
            <a:r>
              <a:rPr lang="fr-FR" sz="1000" dirty="0" smtClean="0">
                <a:latin typeface="Palatino Linotype" pitchFamily="18" charset="0"/>
              </a:rPr>
              <a:t>. 99(19), 191,102 (2011)</a:t>
            </a:r>
            <a:endParaRPr lang="it-IT" sz="1000" dirty="0">
              <a:latin typeface="Palatino Linotype" pitchFamily="18" charset="0"/>
            </a:endParaRPr>
          </a:p>
        </p:txBody>
      </p:sp>
      <p:sp>
        <p:nvSpPr>
          <p:cNvPr id="302" name="Rettangolo 20"/>
          <p:cNvSpPr>
            <a:spLocks noChangeArrowheads="1"/>
          </p:cNvSpPr>
          <p:nvPr/>
        </p:nvSpPr>
        <p:spPr bwMode="auto">
          <a:xfrm>
            <a:off x="5868144" y="4725144"/>
            <a:ext cx="3132348" cy="1569660"/>
          </a:xfrm>
          <a:prstGeom prst="rect">
            <a:avLst/>
          </a:prstGeom>
          <a:noFill/>
          <a:ln w="3175" algn="ctr">
            <a:solidFill>
              <a:srgbClr val="FF0000"/>
            </a:solidFill>
            <a:round/>
            <a:headEnd/>
            <a:tailEnd/>
          </a:ln>
        </p:spPr>
        <p:txBody>
          <a:bodyPr wrap="square">
            <a:spAutoFit/>
          </a:bodyPr>
          <a:lstStyle/>
          <a:p>
            <a:endParaRPr lang="it-IT" dirty="0" smtClean="0"/>
          </a:p>
          <a:p>
            <a:endParaRPr lang="it-IT" dirty="0" smtClean="0"/>
          </a:p>
          <a:p>
            <a:endParaRPr lang="it-IT" dirty="0" smtClean="0"/>
          </a:p>
          <a:p>
            <a:endParaRPr lang="it-IT" dirty="0" smtClean="0"/>
          </a:p>
          <a:p>
            <a:endParaRPr lang="it-IT" dirty="0" smtClean="0"/>
          </a:p>
          <a:p>
            <a:endParaRPr lang="it-IT" dirty="0"/>
          </a:p>
        </p:txBody>
      </p:sp>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2375756" y="1232756"/>
            <a:ext cx="4105275" cy="465138"/>
          </a:xfrm>
          <a:prstGeom prst="rect">
            <a:avLst/>
          </a:prstGeom>
          <a:noFill/>
          <a:ln w="12700">
            <a:noFill/>
            <a:miter lim="800000"/>
            <a:headEnd/>
            <a:tailEnd/>
          </a:ln>
        </p:spPr>
        <p:txBody>
          <a:bodyPr anchor="ctr">
            <a:spAutoFit/>
          </a:bodyPr>
          <a:lstStyle/>
          <a:p>
            <a:pPr algn="ctr">
              <a:lnSpc>
                <a:spcPct val="150000"/>
              </a:lnSpc>
            </a:pPr>
            <a:r>
              <a:rPr lang="en-US" sz="1800" b="0" dirty="0">
                <a:solidFill>
                  <a:srgbClr val="FF0000"/>
                </a:solidFill>
                <a:latin typeface="Palatino Linotype" pitchFamily="18" charset="0"/>
                <a:cs typeface="Times New Roman" pitchFamily="18" charset="0"/>
              </a:rPr>
              <a:t>Direct-writing </a:t>
            </a:r>
          </a:p>
        </p:txBody>
      </p:sp>
      <p:grpSp>
        <p:nvGrpSpPr>
          <p:cNvPr id="17" name="Gruppo 16"/>
          <p:cNvGrpSpPr/>
          <p:nvPr/>
        </p:nvGrpSpPr>
        <p:grpSpPr>
          <a:xfrm>
            <a:off x="137137" y="1592796"/>
            <a:ext cx="2238619" cy="2412268"/>
            <a:chOff x="176744" y="2352843"/>
            <a:chExt cx="2781447" cy="3056377"/>
          </a:xfrm>
        </p:grpSpPr>
        <p:sp>
          <p:nvSpPr>
            <p:cNvPr id="10253" name="Rettangolo 16"/>
            <p:cNvSpPr>
              <a:spLocks noChangeArrowheads="1"/>
            </p:cNvSpPr>
            <p:nvPr/>
          </p:nvSpPr>
          <p:spPr bwMode="auto">
            <a:xfrm>
              <a:off x="396331" y="4851570"/>
              <a:ext cx="2267097" cy="434153"/>
            </a:xfrm>
            <a:prstGeom prst="rect">
              <a:avLst/>
            </a:prstGeom>
            <a:noFill/>
            <a:ln w="9525">
              <a:noFill/>
              <a:miter lim="800000"/>
              <a:headEnd/>
              <a:tailEnd/>
            </a:ln>
          </p:spPr>
          <p:txBody>
            <a:bodyPr>
              <a:spAutoFit/>
            </a:bodyPr>
            <a:lstStyle/>
            <a:p>
              <a:pPr algn="ctr"/>
              <a:r>
                <a:rPr lang="en-US" sz="1000">
                  <a:solidFill>
                    <a:srgbClr val="000000"/>
                  </a:solidFill>
                  <a:latin typeface="Palatino Linotype" pitchFamily="18" charset="0"/>
                </a:rPr>
                <a:t>A. Dhawan et al., Sens. J. IEEE 2008, 8, 942-950</a:t>
              </a:r>
            </a:p>
          </p:txBody>
        </p:sp>
        <p:sp>
          <p:nvSpPr>
            <p:cNvPr id="10254" name="Rettangolo 17"/>
            <p:cNvSpPr>
              <a:spLocks noChangeArrowheads="1"/>
            </p:cNvSpPr>
            <p:nvPr/>
          </p:nvSpPr>
          <p:spPr bwMode="auto">
            <a:xfrm>
              <a:off x="176744" y="2352843"/>
              <a:ext cx="2781447" cy="3056377"/>
            </a:xfrm>
            <a:prstGeom prst="rect">
              <a:avLst/>
            </a:prstGeom>
            <a:noFill/>
            <a:ln w="3175" algn="ctr">
              <a:solidFill>
                <a:srgbClr val="FF0000"/>
              </a:solidFill>
              <a:round/>
              <a:headEnd/>
              <a:tailEnd/>
            </a:ln>
          </p:spPr>
          <p:txBody>
            <a:bodyPr>
              <a:spAutoFit/>
            </a:bodyPr>
            <a:lstStyle/>
            <a:p>
              <a:endParaRPr lang="it-IT"/>
            </a:p>
          </p:txBody>
        </p:sp>
        <p:pic>
          <p:nvPicPr>
            <p:cNvPr id="10255" name="Picture 10"/>
            <p:cNvPicPr>
              <a:picLocks noChangeAspect="1" noChangeArrowheads="1"/>
            </p:cNvPicPr>
            <p:nvPr/>
          </p:nvPicPr>
          <p:blipFill>
            <a:blip r:embed="rId3" cstate="print"/>
            <a:srcRect/>
            <a:stretch>
              <a:fillRect/>
            </a:stretch>
          </p:blipFill>
          <p:spPr bwMode="auto">
            <a:xfrm>
              <a:off x="321157" y="2573979"/>
              <a:ext cx="2512402" cy="2187994"/>
            </a:xfrm>
            <a:prstGeom prst="rect">
              <a:avLst/>
            </a:prstGeom>
            <a:noFill/>
            <a:ln w="12700" algn="ctr">
              <a:noFill/>
              <a:miter lim="800000"/>
              <a:headEnd/>
              <a:tailEnd/>
            </a:ln>
          </p:spPr>
        </p:pic>
      </p:grpSp>
      <p:sp>
        <p:nvSpPr>
          <p:cNvPr id="10256" name="Rectangle 3"/>
          <p:cNvSpPr>
            <a:spLocks noChangeArrowheads="1"/>
          </p:cNvSpPr>
          <p:nvPr/>
        </p:nvSpPr>
        <p:spPr bwMode="auto">
          <a:xfrm>
            <a:off x="-288540" y="1196752"/>
            <a:ext cx="2916324" cy="460104"/>
          </a:xfrm>
          <a:prstGeom prst="rect">
            <a:avLst/>
          </a:prstGeom>
          <a:noFill/>
          <a:ln w="12700">
            <a:noFill/>
            <a:miter lim="800000"/>
            <a:headEnd/>
            <a:tailEnd/>
          </a:ln>
        </p:spPr>
        <p:txBody>
          <a:bodyPr anchor="ctr">
            <a:spAutoFit/>
          </a:bodyPr>
          <a:lstStyle/>
          <a:p>
            <a:pPr algn="ctr">
              <a:lnSpc>
                <a:spcPct val="150000"/>
              </a:lnSpc>
            </a:pPr>
            <a:r>
              <a:rPr lang="en-US" i="1" dirty="0">
                <a:solidFill>
                  <a:srgbClr val="003399"/>
                </a:solidFill>
                <a:latin typeface="Palatino Linotype" pitchFamily="18" charset="0"/>
                <a:cs typeface="Times New Roman" pitchFamily="18" charset="0"/>
              </a:rPr>
              <a:t>FIB milling</a:t>
            </a:r>
          </a:p>
        </p:txBody>
      </p:sp>
      <p:grpSp>
        <p:nvGrpSpPr>
          <p:cNvPr id="18" name="Gruppo 17"/>
          <p:cNvGrpSpPr/>
          <p:nvPr/>
        </p:nvGrpSpPr>
        <p:grpSpPr>
          <a:xfrm>
            <a:off x="3167844" y="2024844"/>
            <a:ext cx="2196244" cy="2308324"/>
            <a:chOff x="3063094" y="2500291"/>
            <a:chExt cx="2735262" cy="2774215"/>
          </a:xfrm>
        </p:grpSpPr>
        <p:sp>
          <p:nvSpPr>
            <p:cNvPr id="10242" name="Rettangolo 19"/>
            <p:cNvSpPr>
              <a:spLocks noChangeArrowheads="1"/>
            </p:cNvSpPr>
            <p:nvPr/>
          </p:nvSpPr>
          <p:spPr bwMode="auto">
            <a:xfrm>
              <a:off x="3063094" y="2500291"/>
              <a:ext cx="2735262" cy="2774215"/>
            </a:xfrm>
            <a:prstGeom prst="rect">
              <a:avLst/>
            </a:prstGeom>
            <a:noFill/>
            <a:ln w="3175" algn="ctr">
              <a:solidFill>
                <a:srgbClr val="0033CC"/>
              </a:solidFill>
              <a:round/>
              <a:headEnd/>
              <a:tailEnd/>
            </a:ln>
          </p:spPr>
          <p:txBody>
            <a:bodyPr wrap="square">
              <a:spAutoFit/>
            </a:bodyPr>
            <a:lstStyle/>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a:p>
          </p:txBody>
        </p:sp>
        <p:sp>
          <p:nvSpPr>
            <p:cNvPr id="10245" name="CasellaDiTesto 18"/>
            <p:cNvSpPr txBox="1">
              <a:spLocks noChangeArrowheads="1"/>
            </p:cNvSpPr>
            <p:nvPr/>
          </p:nvSpPr>
          <p:spPr bwMode="auto">
            <a:xfrm>
              <a:off x="3276625" y="4620556"/>
              <a:ext cx="2432050" cy="396875"/>
            </a:xfrm>
            <a:prstGeom prst="rect">
              <a:avLst/>
            </a:prstGeom>
            <a:noFill/>
            <a:ln w="9525">
              <a:noFill/>
              <a:miter lim="800000"/>
              <a:headEnd/>
              <a:tailEnd/>
            </a:ln>
          </p:spPr>
          <p:txBody>
            <a:bodyPr>
              <a:spAutoFit/>
            </a:bodyPr>
            <a:lstStyle/>
            <a:p>
              <a:pPr algn="ctr"/>
              <a:r>
                <a:rPr lang="it-IT" sz="1000" dirty="0">
                  <a:latin typeface="Palatino Linotype" pitchFamily="18" charset="0"/>
                </a:rPr>
                <a:t>Y. </a:t>
              </a:r>
              <a:r>
                <a:rPr lang="it-IT" sz="1000" dirty="0" err="1">
                  <a:latin typeface="Palatino Linotype" pitchFamily="18" charset="0"/>
                </a:rPr>
                <a:t>Lin</a:t>
              </a:r>
              <a:r>
                <a:rPr lang="it-IT" sz="1000" dirty="0">
                  <a:latin typeface="Palatino Linotype" pitchFamily="18" charset="0"/>
                </a:rPr>
                <a:t>, </a:t>
              </a:r>
              <a:r>
                <a:rPr lang="it-IT" sz="1000" dirty="0">
                  <a:solidFill>
                    <a:srgbClr val="000000"/>
                  </a:solidFill>
                  <a:latin typeface="Palatino Linotype" pitchFamily="18" charset="0"/>
                </a:rPr>
                <a:t>R. G. </a:t>
              </a:r>
              <a:r>
                <a:rPr lang="it-IT" sz="1000" dirty="0" err="1">
                  <a:solidFill>
                    <a:srgbClr val="000000"/>
                  </a:solidFill>
                  <a:latin typeface="Palatino Linotype" pitchFamily="18" charset="0"/>
                </a:rPr>
                <a:t>Lindquist</a:t>
              </a:r>
              <a:r>
                <a:rPr lang="it-IT" sz="1000" dirty="0">
                  <a:latin typeface="Palatino Linotype" pitchFamily="18" charset="0"/>
                </a:rPr>
                <a:t> </a:t>
              </a:r>
              <a:r>
                <a:rPr lang="it-IT" sz="1000" dirty="0" err="1">
                  <a:latin typeface="Palatino Linotype" pitchFamily="18" charset="0"/>
                </a:rPr>
                <a:t>et</a:t>
              </a:r>
              <a:r>
                <a:rPr lang="it-IT" sz="1000" dirty="0">
                  <a:latin typeface="Palatino Linotype" pitchFamily="18" charset="0"/>
                </a:rPr>
                <a:t> al., </a:t>
              </a:r>
              <a:r>
                <a:rPr lang="it-IT" sz="1000" dirty="0" err="1">
                  <a:latin typeface="Palatino Linotype" pitchFamily="18" charset="0"/>
                </a:rPr>
                <a:t>Biomed</a:t>
              </a:r>
              <a:r>
                <a:rPr lang="it-IT" sz="1000" dirty="0">
                  <a:latin typeface="Palatino Linotype" pitchFamily="18" charset="0"/>
                </a:rPr>
                <a:t> </a:t>
              </a:r>
              <a:r>
                <a:rPr lang="it-IT" sz="1000" dirty="0" err="1">
                  <a:latin typeface="Palatino Linotype" pitchFamily="18" charset="0"/>
                </a:rPr>
                <a:t>Opt</a:t>
              </a:r>
              <a:r>
                <a:rPr lang="it-IT" sz="1000" dirty="0">
                  <a:latin typeface="Palatino Linotype" pitchFamily="18" charset="0"/>
                </a:rPr>
                <a:t> Express. 2011; 2(3): 478–484.</a:t>
              </a:r>
            </a:p>
          </p:txBody>
        </p:sp>
        <p:pic>
          <p:nvPicPr>
            <p:cNvPr id="10246" name="Picture 11"/>
            <p:cNvPicPr>
              <a:picLocks noChangeAspect="1" noChangeArrowheads="1"/>
            </p:cNvPicPr>
            <p:nvPr/>
          </p:nvPicPr>
          <p:blipFill>
            <a:blip r:embed="rId4" cstate="print"/>
            <a:srcRect l="4793" r="3844"/>
            <a:stretch>
              <a:fillRect/>
            </a:stretch>
          </p:blipFill>
          <p:spPr bwMode="auto">
            <a:xfrm>
              <a:off x="3284624" y="2586832"/>
              <a:ext cx="2379211" cy="1946229"/>
            </a:xfrm>
            <a:prstGeom prst="rect">
              <a:avLst/>
            </a:prstGeom>
            <a:noFill/>
            <a:ln w="12700" algn="ctr">
              <a:noFill/>
              <a:miter lim="800000"/>
              <a:headEnd/>
              <a:tailEnd/>
            </a:ln>
          </p:spPr>
        </p:pic>
      </p:grpSp>
      <p:sp>
        <p:nvSpPr>
          <p:cNvPr id="10247" name="Rectangle 3"/>
          <p:cNvSpPr>
            <a:spLocks noChangeArrowheads="1"/>
          </p:cNvSpPr>
          <p:nvPr/>
        </p:nvSpPr>
        <p:spPr bwMode="auto">
          <a:xfrm>
            <a:off x="2663788" y="1598886"/>
            <a:ext cx="3201987" cy="461962"/>
          </a:xfrm>
          <a:prstGeom prst="rect">
            <a:avLst/>
          </a:prstGeom>
          <a:noFill/>
          <a:ln w="12700">
            <a:noFill/>
            <a:miter lim="800000"/>
            <a:headEnd/>
            <a:tailEnd/>
          </a:ln>
        </p:spPr>
        <p:txBody>
          <a:bodyPr anchor="ctr">
            <a:spAutoFit/>
          </a:bodyPr>
          <a:lstStyle/>
          <a:p>
            <a:pPr algn="ctr">
              <a:lnSpc>
                <a:spcPct val="150000"/>
              </a:lnSpc>
            </a:pPr>
            <a:r>
              <a:rPr lang="en-US" i="1" dirty="0">
                <a:solidFill>
                  <a:srgbClr val="003399"/>
                </a:solidFill>
                <a:latin typeface="Palatino Linotype" pitchFamily="18" charset="0"/>
                <a:cs typeface="Times New Roman" pitchFamily="18" charset="0"/>
              </a:rPr>
              <a:t>EBL and Reactive Ion Etching</a:t>
            </a:r>
          </a:p>
        </p:txBody>
      </p:sp>
      <p:sp>
        <p:nvSpPr>
          <p:cNvPr id="10250" name="Text Box 4"/>
          <p:cNvSpPr txBox="1">
            <a:spLocks noChangeArrowheads="1"/>
          </p:cNvSpPr>
          <p:nvPr/>
        </p:nvSpPr>
        <p:spPr bwMode="auto">
          <a:xfrm>
            <a:off x="0" y="944724"/>
            <a:ext cx="9144000" cy="430213"/>
          </a:xfrm>
          <a:prstGeom prst="rect">
            <a:avLst/>
          </a:prstGeom>
          <a:noFill/>
          <a:ln w="9525">
            <a:noFill/>
            <a:miter lim="800000"/>
            <a:headEnd/>
            <a:tailEnd/>
          </a:ln>
        </p:spPr>
        <p:txBody>
          <a:bodyPr>
            <a:spAutoFit/>
          </a:bodyPr>
          <a:lstStyle/>
          <a:p>
            <a:pPr algn="ctr"/>
            <a:r>
              <a:rPr lang="en-US" sz="2200" dirty="0" smtClean="0">
                <a:solidFill>
                  <a:srgbClr val="FF0000"/>
                </a:solidFill>
                <a:latin typeface="Palatino Linotype" pitchFamily="18" charset="0"/>
                <a:cs typeface="Times New Roman" pitchFamily="18" charset="0"/>
              </a:rPr>
              <a:t>OVERCOMING THE TRANSFERRING APPROACH</a:t>
            </a:r>
            <a:endParaRPr lang="en-US" sz="2200" dirty="0">
              <a:solidFill>
                <a:srgbClr val="FF0000"/>
              </a:solidFill>
              <a:latin typeface="Palatino Linotype" pitchFamily="18" charset="0"/>
              <a:cs typeface="Times New Roman" pitchFamily="18" charset="0"/>
            </a:endParaRPr>
          </a:p>
        </p:txBody>
      </p:sp>
      <p:pic>
        <p:nvPicPr>
          <p:cNvPr id="19" name="Picture 3"/>
          <p:cNvPicPr>
            <a:picLocks noChangeAspect="1" noChangeArrowheads="1"/>
          </p:cNvPicPr>
          <p:nvPr/>
        </p:nvPicPr>
        <p:blipFill>
          <a:blip r:embed="rId5" cstate="print"/>
          <a:srcRect/>
          <a:stretch>
            <a:fillRect/>
          </a:stretch>
        </p:blipFill>
        <p:spPr bwMode="auto">
          <a:xfrm>
            <a:off x="5832140" y="1912801"/>
            <a:ext cx="3113723" cy="2200275"/>
          </a:xfrm>
          <a:prstGeom prst="rect">
            <a:avLst/>
          </a:prstGeom>
          <a:noFill/>
          <a:ln w="9525">
            <a:noFill/>
            <a:miter lim="800000"/>
            <a:headEnd/>
            <a:tailEnd/>
          </a:ln>
          <a:effectLst/>
        </p:spPr>
      </p:pic>
      <p:sp>
        <p:nvSpPr>
          <p:cNvPr id="20" name="Rettangolo 19"/>
          <p:cNvSpPr/>
          <p:nvPr/>
        </p:nvSpPr>
        <p:spPr>
          <a:xfrm>
            <a:off x="6180686" y="1434262"/>
            <a:ext cx="3827918" cy="338554"/>
          </a:xfrm>
          <a:prstGeom prst="rect">
            <a:avLst/>
          </a:prstGeom>
        </p:spPr>
        <p:txBody>
          <a:bodyPr wrap="square">
            <a:spAutoFit/>
          </a:bodyPr>
          <a:lstStyle/>
          <a:p>
            <a:r>
              <a:rPr lang="it-IT" i="1" dirty="0" err="1" smtClean="0">
                <a:solidFill>
                  <a:srgbClr val="003399"/>
                </a:solidFill>
                <a:latin typeface="Palatino Linotype" pitchFamily="18" charset="0"/>
                <a:cs typeface="Times New Roman" pitchFamily="18" charset="0"/>
              </a:rPr>
              <a:t>Nanoimprint</a:t>
            </a:r>
            <a:r>
              <a:rPr lang="it-IT" i="1" dirty="0" smtClean="0">
                <a:solidFill>
                  <a:srgbClr val="003399"/>
                </a:solidFill>
                <a:latin typeface="Palatino Linotype" pitchFamily="18" charset="0"/>
                <a:cs typeface="Times New Roman" pitchFamily="18" charset="0"/>
              </a:rPr>
              <a:t> </a:t>
            </a:r>
            <a:r>
              <a:rPr lang="it-IT" i="1" dirty="0" err="1" smtClean="0">
                <a:solidFill>
                  <a:srgbClr val="003399"/>
                </a:solidFill>
                <a:latin typeface="Palatino Linotype" pitchFamily="18" charset="0"/>
                <a:cs typeface="Times New Roman" pitchFamily="18" charset="0"/>
              </a:rPr>
              <a:t>lithography</a:t>
            </a:r>
            <a:endParaRPr lang="it-IT" i="1" dirty="0" smtClean="0">
              <a:solidFill>
                <a:srgbClr val="003399"/>
              </a:solidFill>
              <a:latin typeface="Palatino Linotype" pitchFamily="18" charset="0"/>
              <a:cs typeface="Times New Roman" pitchFamily="18" charset="0"/>
            </a:endParaRPr>
          </a:p>
        </p:txBody>
      </p:sp>
      <p:sp>
        <p:nvSpPr>
          <p:cNvPr id="21" name="Rettangolo 20"/>
          <p:cNvSpPr/>
          <p:nvPr/>
        </p:nvSpPr>
        <p:spPr>
          <a:xfrm>
            <a:off x="5609182" y="4253026"/>
            <a:ext cx="3643338" cy="400110"/>
          </a:xfrm>
          <a:prstGeom prst="rect">
            <a:avLst/>
          </a:prstGeom>
        </p:spPr>
        <p:txBody>
          <a:bodyPr wrap="square">
            <a:spAutoFit/>
          </a:bodyPr>
          <a:lstStyle/>
          <a:p>
            <a:pPr lvl="0" algn="ctr"/>
            <a:r>
              <a:rPr lang="en-US" sz="1000" dirty="0" smtClean="0">
                <a:solidFill>
                  <a:prstClr val="black"/>
                </a:solidFill>
                <a:latin typeface="Palatino Linotype" pitchFamily="18" charset="0"/>
              </a:rPr>
              <a:t>G. </a:t>
            </a:r>
            <a:r>
              <a:rPr lang="en-US" sz="1000" dirty="0" err="1" smtClean="0">
                <a:solidFill>
                  <a:prstClr val="black"/>
                </a:solidFill>
                <a:latin typeface="Palatino Linotype" pitchFamily="18" charset="0"/>
              </a:rPr>
              <a:t>Kostovski</a:t>
            </a:r>
            <a:r>
              <a:rPr lang="en-US" sz="1000" dirty="0" smtClean="0">
                <a:solidFill>
                  <a:prstClr val="black"/>
                </a:solidFill>
                <a:latin typeface="Palatino Linotype" pitchFamily="18" charset="0"/>
              </a:rPr>
              <a:t> , et al., </a:t>
            </a:r>
          </a:p>
          <a:p>
            <a:pPr lvl="0" algn="ctr"/>
            <a:r>
              <a:rPr lang="en-US" sz="1000" dirty="0" smtClean="0">
                <a:solidFill>
                  <a:prstClr val="black"/>
                </a:solidFill>
                <a:latin typeface="Palatino Linotype" pitchFamily="18" charset="0"/>
              </a:rPr>
              <a:t>Biosensors </a:t>
            </a:r>
            <a:r>
              <a:rPr lang="en-US" sz="1000" dirty="0" err="1" smtClean="0">
                <a:solidFill>
                  <a:prstClr val="black"/>
                </a:solidFill>
                <a:latin typeface="Palatino Linotype" pitchFamily="18" charset="0"/>
              </a:rPr>
              <a:t>Bioelectron</a:t>
            </a:r>
            <a:r>
              <a:rPr lang="en-US" sz="1000" dirty="0" smtClean="0">
                <a:solidFill>
                  <a:prstClr val="black"/>
                </a:solidFill>
                <a:latin typeface="Palatino Linotype" pitchFamily="18" charset="0"/>
              </a:rPr>
              <a:t>. 2009, 24 , 1531</a:t>
            </a:r>
            <a:endParaRPr lang="it-IT" sz="1000" dirty="0">
              <a:solidFill>
                <a:prstClr val="black"/>
              </a:solidFill>
              <a:latin typeface="Palatino Linotype" pitchFamily="18" charset="0"/>
            </a:endParaRPr>
          </a:p>
        </p:txBody>
      </p:sp>
      <p:sp>
        <p:nvSpPr>
          <p:cNvPr id="22" name="Rettangolo 19"/>
          <p:cNvSpPr>
            <a:spLocks noChangeArrowheads="1"/>
          </p:cNvSpPr>
          <p:nvPr/>
        </p:nvSpPr>
        <p:spPr bwMode="auto">
          <a:xfrm>
            <a:off x="5688124" y="1786168"/>
            <a:ext cx="3383868" cy="3046988"/>
          </a:xfrm>
          <a:prstGeom prst="rect">
            <a:avLst/>
          </a:prstGeom>
          <a:noFill/>
          <a:ln w="3175" algn="ctr">
            <a:solidFill>
              <a:srgbClr val="0033CC"/>
            </a:solidFill>
            <a:round/>
            <a:headEnd/>
            <a:tailEnd/>
          </a:ln>
        </p:spPr>
        <p:txBody>
          <a:bodyPr wrap="square">
            <a:spAutoFit/>
          </a:bodyPr>
          <a:lstStyle/>
          <a:p>
            <a:endParaRPr lang="it-IT"/>
          </a:p>
          <a:p>
            <a:endParaRPr lang="it-IT"/>
          </a:p>
          <a:p>
            <a:endParaRPr lang="it-IT"/>
          </a:p>
          <a:p>
            <a:endParaRPr lang="it-IT"/>
          </a:p>
          <a:p>
            <a:endParaRPr lang="it-IT"/>
          </a:p>
          <a:p>
            <a:endParaRPr lang="it-IT"/>
          </a:p>
          <a:p>
            <a:endParaRPr lang="it-IT"/>
          </a:p>
          <a:p>
            <a:endParaRPr lang="it-IT"/>
          </a:p>
          <a:p>
            <a:endParaRPr lang="it-IT"/>
          </a:p>
          <a:p>
            <a:endParaRPr lang="it-IT"/>
          </a:p>
          <a:p>
            <a:endParaRPr lang="it-IT"/>
          </a:p>
          <a:p>
            <a:endParaRPr lang="it-IT"/>
          </a:p>
        </p:txBody>
      </p:sp>
      <p:pic>
        <p:nvPicPr>
          <p:cNvPr id="23" name="Picture 3"/>
          <p:cNvPicPr>
            <a:picLocks noChangeAspect="1" noChangeArrowheads="1"/>
          </p:cNvPicPr>
          <p:nvPr/>
        </p:nvPicPr>
        <p:blipFill>
          <a:blip r:embed="rId6" cstate="print"/>
          <a:srcRect/>
          <a:stretch>
            <a:fillRect/>
          </a:stretch>
        </p:blipFill>
        <p:spPr bwMode="auto">
          <a:xfrm>
            <a:off x="540945" y="4631450"/>
            <a:ext cx="2144787" cy="1882923"/>
          </a:xfrm>
          <a:prstGeom prst="rect">
            <a:avLst/>
          </a:prstGeom>
          <a:noFill/>
          <a:ln w="9525">
            <a:noFill/>
            <a:miter lim="800000"/>
            <a:headEnd/>
            <a:tailEnd/>
          </a:ln>
          <a:effectLst/>
        </p:spPr>
      </p:pic>
      <p:sp>
        <p:nvSpPr>
          <p:cNvPr id="24" name="Rettangolo 23"/>
          <p:cNvSpPr/>
          <p:nvPr/>
        </p:nvSpPr>
        <p:spPr>
          <a:xfrm>
            <a:off x="-180528" y="3996353"/>
            <a:ext cx="3382160" cy="584775"/>
          </a:xfrm>
          <a:prstGeom prst="rect">
            <a:avLst/>
          </a:prstGeom>
        </p:spPr>
        <p:txBody>
          <a:bodyPr wrap="square">
            <a:spAutoFit/>
          </a:bodyPr>
          <a:lstStyle/>
          <a:p>
            <a:pPr algn="ctr"/>
            <a:r>
              <a:rPr lang="it-IT" i="1" dirty="0" err="1" smtClean="0">
                <a:solidFill>
                  <a:srgbClr val="003399"/>
                </a:solidFill>
                <a:latin typeface="Palatino Linotype" pitchFamily="18" charset="0"/>
                <a:cs typeface="Times New Roman" pitchFamily="18" charset="0"/>
              </a:rPr>
              <a:t>Micro-optics</a:t>
            </a:r>
            <a:r>
              <a:rPr lang="it-IT" i="1" dirty="0" smtClean="0">
                <a:solidFill>
                  <a:srgbClr val="003399"/>
                </a:solidFill>
                <a:latin typeface="Palatino Linotype" pitchFamily="18" charset="0"/>
                <a:cs typeface="Times New Roman" pitchFamily="18" charset="0"/>
              </a:rPr>
              <a:t> </a:t>
            </a:r>
            <a:r>
              <a:rPr lang="it-IT" i="1" dirty="0" err="1" smtClean="0">
                <a:solidFill>
                  <a:srgbClr val="003399"/>
                </a:solidFill>
                <a:latin typeface="Palatino Linotype" pitchFamily="18" charset="0"/>
                <a:cs typeface="Times New Roman" pitchFamily="18" charset="0"/>
              </a:rPr>
              <a:t>using</a:t>
            </a:r>
            <a:r>
              <a:rPr lang="it-IT" i="1" dirty="0" smtClean="0">
                <a:solidFill>
                  <a:srgbClr val="003399"/>
                </a:solidFill>
                <a:latin typeface="Palatino Linotype" pitchFamily="18" charset="0"/>
                <a:cs typeface="Times New Roman" pitchFamily="18" charset="0"/>
              </a:rPr>
              <a:t> </a:t>
            </a:r>
            <a:r>
              <a:rPr lang="it-IT" i="1" dirty="0" err="1" smtClean="0">
                <a:solidFill>
                  <a:srgbClr val="003399"/>
                </a:solidFill>
                <a:latin typeface="Palatino Linotype" pitchFamily="18" charset="0"/>
                <a:cs typeface="Times New Roman" pitchFamily="18" charset="0"/>
              </a:rPr>
              <a:t>two-photon</a:t>
            </a:r>
            <a:r>
              <a:rPr lang="it-IT" i="1" dirty="0" smtClean="0">
                <a:solidFill>
                  <a:srgbClr val="003399"/>
                </a:solidFill>
                <a:latin typeface="Palatino Linotype" pitchFamily="18" charset="0"/>
                <a:cs typeface="Times New Roman" pitchFamily="18" charset="0"/>
              </a:rPr>
              <a:t> </a:t>
            </a:r>
            <a:r>
              <a:rPr lang="it-IT" i="1" dirty="0" err="1" smtClean="0">
                <a:solidFill>
                  <a:srgbClr val="003399"/>
                </a:solidFill>
                <a:latin typeface="Palatino Linotype" pitchFamily="18" charset="0"/>
                <a:cs typeface="Times New Roman" pitchFamily="18" charset="0"/>
              </a:rPr>
              <a:t>direct</a:t>
            </a:r>
            <a:r>
              <a:rPr lang="it-IT" i="1" dirty="0" smtClean="0">
                <a:solidFill>
                  <a:srgbClr val="003399"/>
                </a:solidFill>
                <a:latin typeface="Palatino Linotype" pitchFamily="18" charset="0"/>
                <a:cs typeface="Times New Roman" pitchFamily="18" charset="0"/>
              </a:rPr>
              <a:t> laser </a:t>
            </a:r>
            <a:r>
              <a:rPr lang="it-IT" i="1" dirty="0" err="1" smtClean="0">
                <a:solidFill>
                  <a:srgbClr val="003399"/>
                </a:solidFill>
                <a:latin typeface="Palatino Linotype" pitchFamily="18" charset="0"/>
                <a:cs typeface="Times New Roman" pitchFamily="18" charset="0"/>
              </a:rPr>
              <a:t>writing</a:t>
            </a:r>
            <a:endParaRPr lang="it-IT" i="1" dirty="0" smtClean="0">
              <a:solidFill>
                <a:srgbClr val="003399"/>
              </a:solidFill>
              <a:latin typeface="Palatino Linotype" pitchFamily="18" charset="0"/>
              <a:cs typeface="Times New Roman" pitchFamily="18" charset="0"/>
            </a:endParaRPr>
          </a:p>
        </p:txBody>
      </p:sp>
      <p:sp>
        <p:nvSpPr>
          <p:cNvPr id="25" name="Rettangolo 24"/>
          <p:cNvSpPr/>
          <p:nvPr/>
        </p:nvSpPr>
        <p:spPr>
          <a:xfrm>
            <a:off x="107504" y="6603159"/>
            <a:ext cx="3132000" cy="246221"/>
          </a:xfrm>
          <a:prstGeom prst="rect">
            <a:avLst/>
          </a:prstGeom>
        </p:spPr>
        <p:txBody>
          <a:bodyPr>
            <a:spAutoFit/>
          </a:bodyPr>
          <a:lstStyle/>
          <a:p>
            <a:pPr algn="ctr"/>
            <a:r>
              <a:rPr lang="it-IT" sz="1000" dirty="0" smtClean="0">
                <a:latin typeface="Palatino Linotype" pitchFamily="18" charset="0"/>
              </a:rPr>
              <a:t>H. E. Williams </a:t>
            </a:r>
            <a:r>
              <a:rPr lang="it-IT" sz="1000" dirty="0" err="1" smtClean="0">
                <a:latin typeface="Palatino Linotype" pitchFamily="18" charset="0"/>
              </a:rPr>
              <a:t>et</a:t>
            </a:r>
            <a:r>
              <a:rPr lang="it-IT" sz="1000" dirty="0" smtClean="0">
                <a:latin typeface="Palatino Linotype" pitchFamily="18" charset="0"/>
              </a:rPr>
              <a:t> al., </a:t>
            </a:r>
            <a:r>
              <a:rPr lang="it-IT" sz="1000" dirty="0" err="1" smtClean="0">
                <a:latin typeface="Palatino Linotype" pitchFamily="18" charset="0"/>
              </a:rPr>
              <a:t>Opt</a:t>
            </a:r>
            <a:r>
              <a:rPr lang="it-IT" sz="1000" dirty="0" smtClean="0">
                <a:latin typeface="Palatino Linotype" pitchFamily="18" charset="0"/>
              </a:rPr>
              <a:t>. Express 2011, 19, 22910</a:t>
            </a:r>
          </a:p>
        </p:txBody>
      </p:sp>
      <p:sp>
        <p:nvSpPr>
          <p:cNvPr id="26" name="Rettangolo 19"/>
          <p:cNvSpPr>
            <a:spLocks noChangeArrowheads="1"/>
          </p:cNvSpPr>
          <p:nvPr/>
        </p:nvSpPr>
        <p:spPr bwMode="auto">
          <a:xfrm>
            <a:off x="72008" y="4509120"/>
            <a:ext cx="3203848" cy="2308324"/>
          </a:xfrm>
          <a:prstGeom prst="rect">
            <a:avLst/>
          </a:prstGeom>
          <a:noFill/>
          <a:ln w="3175" algn="ctr">
            <a:solidFill>
              <a:srgbClr val="0033CC"/>
            </a:solidFill>
            <a:round/>
            <a:headEnd/>
            <a:tailEnd/>
          </a:ln>
        </p:spPr>
        <p:txBody>
          <a:bodyPr wrap="square">
            <a:spAutoFit/>
          </a:bodyPr>
          <a:lstStyle/>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a:p>
        </p:txBody>
      </p:sp>
      <p:pic>
        <p:nvPicPr>
          <p:cNvPr id="27" name="Picture 6"/>
          <p:cNvPicPr>
            <a:picLocks noChangeAspect="1" noChangeArrowheads="1"/>
          </p:cNvPicPr>
          <p:nvPr/>
        </p:nvPicPr>
        <p:blipFill>
          <a:blip r:embed="rId7" cstate="print"/>
          <a:srcRect/>
          <a:stretch>
            <a:fillRect/>
          </a:stretch>
        </p:blipFill>
        <p:spPr bwMode="auto">
          <a:xfrm>
            <a:off x="3455876" y="5013176"/>
            <a:ext cx="5452467" cy="1638529"/>
          </a:xfrm>
          <a:prstGeom prst="rect">
            <a:avLst/>
          </a:prstGeom>
          <a:noFill/>
          <a:ln w="9525">
            <a:noFill/>
            <a:miter lim="800000"/>
            <a:headEnd/>
            <a:tailEnd/>
          </a:ln>
        </p:spPr>
      </p:pic>
      <p:pic>
        <p:nvPicPr>
          <p:cNvPr id="28" name="Picture 7"/>
          <p:cNvPicPr>
            <a:picLocks noChangeAspect="1" noChangeArrowheads="1"/>
          </p:cNvPicPr>
          <p:nvPr/>
        </p:nvPicPr>
        <p:blipFill>
          <a:blip r:embed="rId8" cstate="print"/>
          <a:srcRect/>
          <a:stretch>
            <a:fillRect/>
          </a:stretch>
        </p:blipFill>
        <p:spPr bwMode="auto">
          <a:xfrm>
            <a:off x="6120172" y="5913276"/>
            <a:ext cx="851209" cy="764704"/>
          </a:xfrm>
          <a:prstGeom prst="rect">
            <a:avLst/>
          </a:prstGeom>
          <a:noFill/>
          <a:ln w="9525">
            <a:noFill/>
            <a:miter lim="800000"/>
            <a:headEnd/>
            <a:tailEnd/>
          </a:ln>
        </p:spPr>
      </p:pic>
      <p:sp>
        <p:nvSpPr>
          <p:cNvPr id="29" name="Rettangolo 28"/>
          <p:cNvSpPr/>
          <p:nvPr/>
        </p:nvSpPr>
        <p:spPr>
          <a:xfrm>
            <a:off x="3203848" y="4464405"/>
            <a:ext cx="2556284" cy="584775"/>
          </a:xfrm>
          <a:prstGeom prst="rect">
            <a:avLst/>
          </a:prstGeom>
        </p:spPr>
        <p:txBody>
          <a:bodyPr wrap="square">
            <a:spAutoFit/>
          </a:bodyPr>
          <a:lstStyle/>
          <a:p>
            <a:pPr algn="ctr"/>
            <a:r>
              <a:rPr lang="it-IT" i="1" dirty="0" err="1" smtClean="0">
                <a:solidFill>
                  <a:srgbClr val="003399"/>
                </a:solidFill>
                <a:latin typeface="Palatino Linotype" pitchFamily="18" charset="0"/>
                <a:cs typeface="Times New Roman" pitchFamily="18" charset="0"/>
              </a:rPr>
              <a:t>Optical</a:t>
            </a:r>
            <a:r>
              <a:rPr lang="it-IT" i="1" dirty="0" smtClean="0">
                <a:solidFill>
                  <a:srgbClr val="003399"/>
                </a:solidFill>
                <a:latin typeface="Palatino Linotype" pitchFamily="18" charset="0"/>
                <a:cs typeface="Times New Roman" pitchFamily="18" charset="0"/>
              </a:rPr>
              <a:t> </a:t>
            </a:r>
            <a:r>
              <a:rPr lang="it-IT" i="1" dirty="0" err="1" smtClean="0">
                <a:solidFill>
                  <a:srgbClr val="003399"/>
                </a:solidFill>
                <a:latin typeface="Palatino Linotype" pitchFamily="18" charset="0"/>
                <a:cs typeface="Times New Roman" pitchFamily="18" charset="0"/>
              </a:rPr>
              <a:t>tweezers</a:t>
            </a:r>
            <a:r>
              <a:rPr lang="it-IT" i="1" dirty="0" smtClean="0">
                <a:solidFill>
                  <a:srgbClr val="003399"/>
                </a:solidFill>
                <a:latin typeface="Palatino Linotype" pitchFamily="18" charset="0"/>
                <a:cs typeface="Times New Roman" pitchFamily="18" charset="0"/>
              </a:rPr>
              <a:t> </a:t>
            </a:r>
            <a:r>
              <a:rPr lang="it-IT" i="1" dirty="0" err="1" smtClean="0">
                <a:solidFill>
                  <a:srgbClr val="003399"/>
                </a:solidFill>
                <a:latin typeface="Palatino Linotype" pitchFamily="18" charset="0"/>
                <a:cs typeface="Times New Roman" pitchFamily="18" charset="0"/>
              </a:rPr>
              <a:t>using</a:t>
            </a:r>
            <a:r>
              <a:rPr lang="it-IT" i="1" dirty="0" smtClean="0">
                <a:solidFill>
                  <a:srgbClr val="003399"/>
                </a:solidFill>
                <a:latin typeface="Palatino Linotype" pitchFamily="18" charset="0"/>
                <a:cs typeface="Times New Roman" pitchFamily="18" charset="0"/>
              </a:rPr>
              <a:t> </a:t>
            </a:r>
            <a:r>
              <a:rPr lang="it-IT" i="1" dirty="0" err="1" smtClean="0">
                <a:solidFill>
                  <a:srgbClr val="003399"/>
                </a:solidFill>
                <a:latin typeface="Palatino Linotype" pitchFamily="18" charset="0"/>
                <a:cs typeface="Times New Roman" pitchFamily="18" charset="0"/>
              </a:rPr>
              <a:t>two</a:t>
            </a:r>
            <a:r>
              <a:rPr lang="it-IT" i="1" dirty="0" smtClean="0">
                <a:solidFill>
                  <a:srgbClr val="003399"/>
                </a:solidFill>
                <a:latin typeface="Palatino Linotype" pitchFamily="18" charset="0"/>
                <a:cs typeface="Times New Roman" pitchFamily="18" charset="0"/>
              </a:rPr>
              <a:t> </a:t>
            </a:r>
            <a:r>
              <a:rPr lang="it-IT" i="1" dirty="0" err="1" smtClean="0">
                <a:solidFill>
                  <a:srgbClr val="003399"/>
                </a:solidFill>
                <a:latin typeface="Palatino Linotype" pitchFamily="18" charset="0"/>
                <a:cs typeface="Times New Roman" pitchFamily="18" charset="0"/>
              </a:rPr>
              <a:t>photon</a:t>
            </a:r>
            <a:r>
              <a:rPr lang="it-IT" i="1" dirty="0" smtClean="0">
                <a:solidFill>
                  <a:srgbClr val="003399"/>
                </a:solidFill>
                <a:latin typeface="Palatino Linotype" pitchFamily="18" charset="0"/>
                <a:cs typeface="Times New Roman" pitchFamily="18" charset="0"/>
              </a:rPr>
              <a:t> </a:t>
            </a:r>
            <a:r>
              <a:rPr lang="it-IT" i="1" dirty="0" err="1" smtClean="0">
                <a:solidFill>
                  <a:srgbClr val="003399"/>
                </a:solidFill>
                <a:latin typeface="Palatino Linotype" pitchFamily="18" charset="0"/>
                <a:cs typeface="Times New Roman" pitchFamily="18" charset="0"/>
              </a:rPr>
              <a:t>litography</a:t>
            </a:r>
            <a:endParaRPr lang="it-IT" i="1" dirty="0" smtClean="0">
              <a:solidFill>
                <a:srgbClr val="003399"/>
              </a:solidFill>
              <a:latin typeface="Palatino Linotype" pitchFamily="18" charset="0"/>
              <a:cs typeface="Times New Roman" pitchFamily="18" charset="0"/>
            </a:endParaRPr>
          </a:p>
        </p:txBody>
      </p:sp>
      <p:sp>
        <p:nvSpPr>
          <p:cNvPr id="30" name="Rettangolo 19"/>
          <p:cNvSpPr>
            <a:spLocks noChangeArrowheads="1"/>
          </p:cNvSpPr>
          <p:nvPr/>
        </p:nvSpPr>
        <p:spPr bwMode="auto">
          <a:xfrm>
            <a:off x="3671900" y="5013176"/>
            <a:ext cx="5112568" cy="1815882"/>
          </a:xfrm>
          <a:prstGeom prst="rect">
            <a:avLst/>
          </a:prstGeom>
          <a:noFill/>
          <a:ln w="3175" algn="ctr">
            <a:solidFill>
              <a:srgbClr val="0033CC"/>
            </a:solidFill>
            <a:round/>
            <a:headEnd/>
            <a:tailEnd/>
          </a:ln>
        </p:spPr>
        <p:txBody>
          <a:bodyPr wrap="square">
            <a:spAutoFit/>
          </a:bodyPr>
          <a:lstStyle/>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a:p>
        </p:txBody>
      </p:sp>
      <p:sp>
        <p:nvSpPr>
          <p:cNvPr id="31" name="Rettangolo 30"/>
          <p:cNvSpPr/>
          <p:nvPr/>
        </p:nvSpPr>
        <p:spPr>
          <a:xfrm>
            <a:off x="3851920" y="6531151"/>
            <a:ext cx="5904656" cy="246221"/>
          </a:xfrm>
          <a:prstGeom prst="rect">
            <a:avLst/>
          </a:prstGeom>
        </p:spPr>
        <p:txBody>
          <a:bodyPr wrap="square">
            <a:spAutoFit/>
          </a:bodyPr>
          <a:lstStyle/>
          <a:p>
            <a:r>
              <a:rPr lang="it-IT" sz="1000" dirty="0">
                <a:solidFill>
                  <a:srgbClr val="000000"/>
                </a:solidFill>
                <a:latin typeface="Palatino Linotype" pitchFamily="18" charset="0"/>
              </a:rPr>
              <a:t>E. Di Fabrizio, </a:t>
            </a:r>
            <a:r>
              <a:rPr lang="it-IT" sz="1000" dirty="0" smtClean="0">
                <a:solidFill>
                  <a:srgbClr val="000000"/>
                </a:solidFill>
                <a:latin typeface="Palatino Linotype" pitchFamily="18" charset="0"/>
              </a:rPr>
              <a:t>Sci</a:t>
            </a:r>
            <a:r>
              <a:rPr lang="it-IT" sz="1000" dirty="0">
                <a:solidFill>
                  <a:srgbClr val="000000"/>
                </a:solidFill>
                <a:latin typeface="Palatino Linotype" pitchFamily="18" charset="0"/>
              </a:rPr>
              <a:t>. Rep. 3, 1258 (2013)</a:t>
            </a:r>
          </a:p>
        </p:txBody>
      </p:sp>
    </p:spTree>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Modello SHM 2006">
  <a:themeElements>
    <a:clrScheme name="">
      <a:dk1>
        <a:srgbClr val="000000"/>
      </a:dk1>
      <a:lt1>
        <a:srgbClr val="FFFFFF"/>
      </a:lt1>
      <a:dk2>
        <a:srgbClr val="000082"/>
      </a:dk2>
      <a:lt2>
        <a:srgbClr val="C0C0C0"/>
      </a:lt2>
      <a:accent1>
        <a:srgbClr val="D01608"/>
      </a:accent1>
      <a:accent2>
        <a:srgbClr val="000082"/>
      </a:accent2>
      <a:accent3>
        <a:srgbClr val="FFFFFF"/>
      </a:accent3>
      <a:accent4>
        <a:srgbClr val="000000"/>
      </a:accent4>
      <a:accent5>
        <a:srgbClr val="E4ABAA"/>
      </a:accent5>
      <a:accent6>
        <a:srgbClr val="000075"/>
      </a:accent6>
      <a:hlink>
        <a:srgbClr val="00C000"/>
      </a:hlink>
      <a:folHlink>
        <a:srgbClr val="800080"/>
      </a:folHlink>
    </a:clrScheme>
    <a:fontScheme name="Modello SHM 2006">
      <a:majorFont>
        <a:latin typeface="Verdana Ref"/>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Modello SHM 200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lo SHM 2006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lo SHM 2006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lo SHM 2006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lo SHM 20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lo SHM 20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lo SHM 20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Modello SHM 2006</Template>
  <TotalTime>22422</TotalTime>
  <Words>2147</Words>
  <Application>Microsoft Office PowerPoint</Application>
  <PresentationFormat>On-screen Show (4:3)</PresentationFormat>
  <Paragraphs>379</Paragraphs>
  <Slides>28</Slides>
  <Notes>17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1" baseType="lpstr">
      <vt:lpstr>Modello SHM 2006</vt:lpstr>
      <vt:lpstr>Personalizza struttura</vt:lpstr>
      <vt:lpstr>Graph</vt:lpstr>
      <vt:lpstr>About Omics Group</vt:lpstr>
      <vt:lpstr>About Omics Group conferences</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Let Us Meet Again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LEUS</dc:creator>
  <cp:lastModifiedBy>Anderson Silver</cp:lastModifiedBy>
  <cp:revision>2067</cp:revision>
  <dcterms:created xsi:type="dcterms:W3CDTF">2003-05-19T14:44:23Z</dcterms:created>
  <dcterms:modified xsi:type="dcterms:W3CDTF">2014-09-24T12:14:26Z</dcterms:modified>
</cp:coreProperties>
</file>