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396" r:id="rId2"/>
    <p:sldId id="412" r:id="rId3"/>
    <p:sldId id="380" r:id="rId4"/>
    <p:sldId id="382" r:id="rId5"/>
    <p:sldId id="344" r:id="rId6"/>
    <p:sldId id="381" r:id="rId7"/>
    <p:sldId id="389" r:id="rId8"/>
    <p:sldId id="352" r:id="rId9"/>
    <p:sldId id="373" r:id="rId10"/>
    <p:sldId id="378" r:id="rId11"/>
    <p:sldId id="322" r:id="rId12"/>
    <p:sldId id="371" r:id="rId13"/>
    <p:sldId id="372" r:id="rId14"/>
    <p:sldId id="301" r:id="rId15"/>
    <p:sldId id="364" r:id="rId16"/>
    <p:sldId id="368" r:id="rId17"/>
    <p:sldId id="413" r:id="rId18"/>
    <p:sldId id="369" r:id="rId19"/>
    <p:sldId id="302" r:id="rId20"/>
    <p:sldId id="363" r:id="rId21"/>
    <p:sldId id="402" r:id="rId22"/>
    <p:sldId id="367" r:id="rId23"/>
    <p:sldId id="366" r:id="rId24"/>
    <p:sldId id="411" r:id="rId25"/>
    <p:sldId id="340" r:id="rId26"/>
    <p:sldId id="320" r:id="rId27"/>
    <p:sldId id="330" r:id="rId28"/>
    <p:sldId id="337" r:id="rId29"/>
    <p:sldId id="338" r:id="rId30"/>
    <p:sldId id="354" r:id="rId31"/>
    <p:sldId id="356" r:id="rId32"/>
    <p:sldId id="339" r:id="rId33"/>
    <p:sldId id="390" r:id="rId34"/>
    <p:sldId id="391" r:id="rId35"/>
    <p:sldId id="397" r:id="rId36"/>
    <p:sldId id="341" r:id="rId37"/>
    <p:sldId id="342" r:id="rId38"/>
    <p:sldId id="365" r:id="rId39"/>
    <p:sldId id="305" r:id="rId40"/>
    <p:sldId id="403" r:id="rId41"/>
  </p:sldIdLst>
  <p:sldSz cx="9144000" cy="6858000" type="screen4x3"/>
  <p:notesSz cx="6669088" cy="9928225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80C"/>
    <a:srgbClr val="FFCC66"/>
    <a:srgbClr val="FF0000"/>
    <a:srgbClr val="FFFF66"/>
    <a:srgbClr val="FFDE1F"/>
    <a:srgbClr val="FFDF52"/>
    <a:srgbClr val="003366"/>
    <a:srgbClr val="F45F0C"/>
    <a:srgbClr val="FF99CC"/>
    <a:srgbClr val="FF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861" autoAdjust="0"/>
    <p:restoredTop sz="96645" autoAdjust="0"/>
  </p:normalViewPr>
  <p:slideViewPr>
    <p:cSldViewPr>
      <p:cViewPr varScale="1">
        <p:scale>
          <a:sx n="72" d="100"/>
          <a:sy n="72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8376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250" y="0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44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250" y="9429744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76C6AAA2-3AAA-46D9-B090-7D0056F31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233264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6125"/>
            <a:ext cx="4959350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5669"/>
            <a:ext cx="5335588" cy="4467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44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9744"/>
            <a:ext cx="2889250" cy="496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AF95E13-0DAF-4F60-AC44-5DE725D00BC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20525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2755710-D365-5F46-B68A-B9774B774AB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8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5E13-0DAF-4F60-AC44-5DE725D00BC2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997727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1)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SYSTEMIC ARTHRITIS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pPr lvl="0"/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F=M;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(4-17%) 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Often Symmetrical – Pale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Affects the wholebody. Quotidian fever for at least 2 weeks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followed by a sudden drop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R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ush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sudden disappear &amp;quickly appear again. 5-8% life-threatening.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Spleen &amp; lymph nodes  may become enlarged.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2) OLIGOARTICULAR ONSET: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F&gt;M &amp; (27-56%) &amp; Early Onset. 4 or fewer joints involved during the first 6 month.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Asymmetrical. Knees &amp; ankle mostly affected.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Iritis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or Uveitis (with or without  active joint  symptoms)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3) RHEUMATOID FACTOR POSITIVE POLYARTRITIS: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2-7%; F&gt;M. Affects 5 or more joint during the first 6 months. </a:t>
            </a:r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IgM RF on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at 2 occasions more than 3 months apart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largest antibody; found in blood and lymph fluid &amp; first to response to an infection; destroy foreign substances; 5% to 10% of all the antibodies in the body.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it-IT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Small joints (hands); Symmetric. Late childhood or adolescence. RA Nodules (forearm &amp; elobows) 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it-IT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4) RHEUMATOID FACTOR NEGATIVE POLYARTRITIS: 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 &gt; M; 11-28%. Affects 5 or more joints during the first 6 months. During this time: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Absence of </a:t>
            </a:r>
            <a:r>
              <a:rPr lang="en-GB" sz="1200" b="1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IgM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RF.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Biphasic distribution; early peak at 2 to 4 years old &amp; later peak at 6 to 12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5) ENTHESITIS-RELATED ARTHRITIS: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M&gt;F ; After 6 years old. Usually HLA - B27 +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Most common site are Insertion of AT; Plantar Fascia. Remitting; 50% have 4 or  Fewer Joint affected. 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6) PSORIATIC ARTHRITIS</a:t>
            </a:r>
            <a:r>
              <a:rPr lang="en-AU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F&gt;M; 2-11%. Biphasic Distribution (2-4 &amp; 9-11 years).  Simultaneous  presence of Arthritis &amp; typical  psoriatic rash. If Rash is Absent, </a:t>
            </a:r>
            <a:r>
              <a:rPr lang="en-GB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2 of following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: Family history of Psoriasis; </a:t>
            </a:r>
            <a:r>
              <a:rPr lang="en-GB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Dactylitis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 &amp; Nail pitting. Controversy: not clear entity subgroup (very similar to Asymmetric  Oligoarthritis &amp; RF  Negative poly-arthritis)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7) UNDIFFERENTIATED ARTHRITIS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GB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It does not represent a separate subset but includes patients who not satisfy inclusion criteria for any of the previous categories or who meet more than one. 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5E13-0DAF-4F60-AC44-5DE725D00BC2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30268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Powell (2005)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investigated the efficacy of custom foot orthotics in improving pain and functional status in JIA. Quasi-experimental prospective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randomised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trial. 40 subjects, subdivided into 3 groups. Investigated the use of custom made.  Orthoses which are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expensive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&amp; requires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specialised laboratory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. Equipment &amp; materials to dispense.</a:t>
            </a:r>
            <a:endParaRPr lang="en-AU" sz="120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F95E13-0DAF-4F60-AC44-5DE725D00BC2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895567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4B7825-48C5-4DFB-89A7-A5C2F442A3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05821-B3CF-4C06-982E-DE69A9EEAA3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A29A7-6275-495D-9952-BFB8D3C3FF4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ChangeArrowheads="1"/>
          </p:cNvSpPr>
          <p:nvPr userDrawn="1"/>
        </p:nvSpPr>
        <p:spPr bwMode="auto">
          <a:xfrm>
            <a:off x="323850" y="0"/>
            <a:ext cx="8820150" cy="6858000"/>
          </a:xfrm>
          <a:prstGeom prst="rect">
            <a:avLst/>
          </a:prstGeom>
          <a:solidFill>
            <a:srgbClr val="0066CC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Text Box 5"/>
          <p:cNvSpPr txBox="1">
            <a:spLocks noChangeArrowheads="1"/>
          </p:cNvSpPr>
          <p:nvPr userDrawn="1"/>
        </p:nvSpPr>
        <p:spPr bwMode="auto">
          <a:xfrm>
            <a:off x="762000" y="1295400"/>
            <a:ext cx="7620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xmlns="" val="185837455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E1160-9F56-42AC-9A51-3A91F9CBAA8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A1899-E8AF-4779-AB0F-CC95C58A9D2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7021B7-FCEF-4767-A13A-5A04D4E95722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06106-16EC-4718-992D-8ECB55ECD2A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09E449-5E2A-40ED-830A-F01C5D3B728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F52E2-9FC0-4E33-9D22-A1F81DDADFE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65709E-8863-46E0-95FF-F58AF48CAEA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50599D-98C9-4DAC-AC4B-787DC22680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509B5E6-B019-4247-B612-A25255ABA4B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Relationship Id="rId9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4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3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19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4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9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8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wikitravel.org/upload/shared/4/48/Scotland_map.png" TargetMode="External"/><Relationship Id="rId4" Type="http://schemas.openxmlformats.org/officeDocument/2006/relationships/image" Target="../media/image19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4099" name="Picture 5" descr="UON_Alternative_REV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73363" y="1695450"/>
            <a:ext cx="3597275" cy="346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32565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0" cy="688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8179798" cy="939762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Repeatability &amp; Reproducibility </a:t>
            </a:r>
          </a:p>
        </p:txBody>
      </p:sp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0" y="-1"/>
            <a:ext cx="1547664" cy="1841167"/>
          </a:xfrm>
          <a:prstGeom prst="rect">
            <a:avLst/>
          </a:prstGeom>
          <a:noFill/>
        </p:spPr>
      </p:pic>
      <p:pic>
        <p:nvPicPr>
          <p:cNvPr id="2052" name="Picture 4" descr="http://www.realtax.com/images/icon_service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238916" y="32543"/>
            <a:ext cx="1905083" cy="1808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899592" y="3140968"/>
            <a:ext cx="7327448" cy="101566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latin typeface="Times New Roman" pitchFamily="18" charset="0"/>
                <a:cs typeface="Times New Roman" pitchFamily="18" charset="0"/>
              </a:rPr>
              <a:t>30 </a:t>
            </a:r>
            <a:r>
              <a:rPr lang="en-GB" sz="3600" b="1" dirty="0">
                <a:latin typeface="Times New Roman" pitchFamily="18" charset="0"/>
                <a:cs typeface="Times New Roman" pitchFamily="18" charset="0"/>
              </a:rPr>
              <a:t>healthy children </a:t>
            </a:r>
            <a:endParaRPr lang="en-GB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(2 visits each - </a:t>
            </a:r>
            <a:r>
              <a:rPr lang="en-GB" sz="2400" dirty="0">
                <a:latin typeface="Times New Roman" pitchFamily="18" charset="0"/>
                <a:cs typeface="Times New Roman" pitchFamily="18" charset="0"/>
              </a:rPr>
              <a:t>100% </a:t>
            </a:r>
            <a:r>
              <a:rPr lang="en-GB" sz="2400" dirty="0" smtClean="0">
                <a:latin typeface="Times New Roman" pitchFamily="18" charset="0"/>
                <a:cs typeface="Times New Roman" pitchFamily="18" charset="0"/>
              </a:rPr>
              <a:t>completed)</a:t>
            </a:r>
            <a:endParaRPr lang="en-GB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9512" y="5140932"/>
            <a:ext cx="87129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dirty="0">
                <a:latin typeface="Times New Roman"/>
                <a:cs typeface="Times New Roman"/>
              </a:rPr>
              <a:t>Coda, A; T. Carline; D. Santos (</a:t>
            </a:r>
            <a:r>
              <a:rPr lang="en-GB" sz="2000" dirty="0" smtClean="0">
                <a:latin typeface="Times New Roman"/>
                <a:cs typeface="Times New Roman"/>
              </a:rPr>
              <a:t>2014):</a:t>
            </a:r>
            <a:r>
              <a:rPr lang="en-AU" sz="2000" dirty="0" smtClean="0">
                <a:latin typeface="Times New Roman"/>
                <a:cs typeface="Times New Roman"/>
              </a:rPr>
              <a:t> </a:t>
            </a:r>
            <a:r>
              <a:rPr lang="en-AU" sz="2000" dirty="0">
                <a:latin typeface="Times New Roman"/>
                <a:cs typeface="Times New Roman"/>
              </a:rPr>
              <a:t>Repeatability and Reproducibility of the Tekscan </a:t>
            </a:r>
            <a:r>
              <a:rPr lang="en-AU" sz="2000" dirty="0" smtClean="0">
                <a:latin typeface="Times New Roman"/>
                <a:cs typeface="Times New Roman"/>
              </a:rPr>
              <a:t>HR Walkway </a:t>
            </a:r>
            <a:r>
              <a:rPr lang="en-AU" sz="2000" dirty="0">
                <a:latin typeface="Times New Roman"/>
                <a:cs typeface="Times New Roman"/>
              </a:rPr>
              <a:t>system in healthy children</a:t>
            </a:r>
            <a:r>
              <a:rPr lang="en-AU" sz="2000" dirty="0" smtClean="0">
                <a:latin typeface="Times New Roman"/>
                <a:cs typeface="Times New Roman"/>
              </a:rPr>
              <a:t>. </a:t>
            </a:r>
          </a:p>
          <a:p>
            <a:r>
              <a:rPr lang="en-AU" sz="2000" b="1" i="1" dirty="0" smtClean="0">
                <a:latin typeface="Times New Roman"/>
                <a:cs typeface="Times New Roman"/>
              </a:rPr>
              <a:t>The Foot</a:t>
            </a:r>
            <a:r>
              <a:rPr lang="en-AU" sz="2000" dirty="0" smtClean="0">
                <a:latin typeface="Times New Roman"/>
                <a:cs typeface="Times New Roman"/>
              </a:rPr>
              <a:t>, DOI </a:t>
            </a:r>
            <a:r>
              <a:rPr lang="nl-NL" sz="2000" dirty="0" smtClean="0">
                <a:latin typeface="Times New Roman"/>
                <a:cs typeface="Times New Roman"/>
              </a:rPr>
              <a:t>10.1016/j.foot.2014.02.004</a:t>
            </a:r>
            <a:r>
              <a:rPr lang="nl-NL" sz="2000" dirty="0">
                <a:latin typeface="Times New Roman"/>
                <a:cs typeface="Times New Roman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2394362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2579"/>
            <a:ext cx="9144000" cy="6870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539551" y="1674703"/>
            <a:ext cx="8291553" cy="4113947"/>
          </a:xfrm>
          <a:prstGeom prst="rect">
            <a:avLst/>
          </a:prstGeom>
          <a:ln w="19050">
            <a:solidFill>
              <a:srgbClr val="F45F0C"/>
            </a:solidFill>
          </a:ln>
        </p:spPr>
        <p:txBody>
          <a:bodyPr wrap="square">
            <a:spAutoFit/>
          </a:bodyPr>
          <a:lstStyle/>
          <a:p>
            <a:pPr lvl="0" algn="just" eaLnBrk="0" hangingPunct="0">
              <a:lnSpc>
                <a:spcPct val="200000"/>
              </a:lnSpc>
            </a:pPr>
            <a:r>
              <a:rPr kumimoji="0" lang="en-GB" sz="36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cs typeface="Times New Roman" pitchFamily="18" charset="0"/>
              </a:rPr>
              <a:t>			R</a:t>
            </a:r>
            <a:r>
              <a:rPr kumimoji="0" lang="en-GB" sz="3600" b="1" i="0" u="none" strike="noStrike" cap="none" normalizeH="0" baseline="0" dirty="0" smtClean="0" bmk="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cs typeface="Times New Roman" pitchFamily="18" charset="0"/>
              </a:rPr>
              <a:t>esearch Aim</a:t>
            </a:r>
          </a:p>
          <a:p>
            <a:pPr lvl="0" algn="just" eaLnBrk="0" hangingPunct="0">
              <a:lnSpc>
                <a:spcPct val="150000"/>
              </a:lnSpc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to investigate the effectiveness of commonly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rescribed pre-formed semi-rigid FOs in children diagnosed with JIA over 6 months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period of time</a:t>
            </a:r>
          </a:p>
          <a:p>
            <a:pPr lvl="0" algn="just" eaLnBrk="0" hangingPunct="0">
              <a:lnSpc>
                <a:spcPct val="150000"/>
              </a:lnSpc>
            </a:pP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aiatcindia.com/img/our_aim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1502905" cy="1280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88750" y="694276"/>
            <a:ext cx="7611642" cy="1692771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algn="just" eaLnBrk="0" hangingPunct="0"/>
            <a:r>
              <a:rPr kumimoji="0" lang="en-GB" sz="4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cs typeface="Times New Roman" pitchFamily="18" charset="0"/>
              </a:rPr>
              <a:t>Primary Outcome:</a:t>
            </a:r>
            <a:endParaRPr lang="en-GB" sz="4000" dirty="0">
              <a:latin typeface="Times New Roman" pitchFamily="18" charset="0"/>
              <a:cs typeface="Times New Roman" pitchFamily="18" charset="0"/>
            </a:endParaRPr>
          </a:p>
          <a:p>
            <a:pPr lvl="0" algn="just" eaLnBrk="0" hangingPunct="0"/>
            <a:r>
              <a:rPr kumimoji="0" lang="en-GB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effects of FOs on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pain level and quality </a:t>
            </a:r>
          </a:p>
          <a:p>
            <a:pPr lvl="0" algn="just" eaLnBrk="0" hangingPunct="0"/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of life in JIA children</a:t>
            </a: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59632" y="3077438"/>
            <a:ext cx="1470373" cy="707886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 bmk="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VAS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52867" y="3090981"/>
            <a:ext cx="1719809" cy="707886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 bmk="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CHAQ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12160" y="3090981"/>
            <a:ext cx="2088232" cy="707886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4000" b="1" dirty="0" smtClean="0" bmk="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PedsQL</a:t>
            </a:r>
            <a:endParaRPr kumimoji="0" lang="en-GB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https://encrypted-tbn3.gstatic.com/images?q=tbn:ANd9GcSQ21FPZ3NPi67ru4vyZRmoJoNEozjR05py1JdBBZ_oXRE2lJ9Q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7652" name="Picture 4" descr="http://blogs.babycenter.com/wp-content/uploads/2012/03/kids-playing-300x2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966099" y="4278613"/>
            <a:ext cx="3046061" cy="20307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4" name="Picture 6" descr="https://encrypted-tbn0.gstatic.com/images?q=tbn:ANd9GcRpKJwoyBJ-hWkd4jJpakOkpLMTqgKU6Wq6rqoiwAOPJuIF1WeZ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61999" y="51840"/>
            <a:ext cx="782001" cy="1487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9019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12579"/>
            <a:ext cx="9174356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286271" y="746360"/>
            <a:ext cx="7864858" cy="3539430"/>
          </a:xfrm>
          <a:prstGeom prst="rect">
            <a:avLst/>
          </a:prstGeom>
          <a:ln w="9525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lvl="0" eaLnBrk="0" hangingPunct="0"/>
            <a:r>
              <a:rPr kumimoji="0" lang="en-GB" sz="4000" b="1" i="0" u="none" strike="noStrike" cap="none" normalizeH="0" baseline="0" dirty="0" smtClean="0">
                <a:ln>
                  <a:noFill/>
                </a:ln>
                <a:solidFill>
                  <a:srgbClr val="17365D"/>
                </a:solidFill>
                <a:effectLst/>
                <a:latin typeface="Times New Roman" pitchFamily="18" charset="0"/>
                <a:cs typeface="Times New Roman" pitchFamily="18" charset="0"/>
              </a:rPr>
              <a:t>Secondary Outcome:</a:t>
            </a:r>
          </a:p>
          <a:p>
            <a:pPr lvl="0" eaLnBrk="0" hangingPunct="0"/>
            <a:endParaRPr lang="en-GB" sz="4000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hangingPunct="0">
              <a:lnSpc>
                <a:spcPct val="150000"/>
              </a:lnSpc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- t</a:t>
            </a:r>
            <a:r>
              <a:rPr lang="en-GB" sz="3200" dirty="0" smtClean="0">
                <a:latin typeface="Times New Roman"/>
                <a:ea typeface="Times New Roman"/>
              </a:rPr>
              <a:t>o relate gait parameters when </a:t>
            </a:r>
            <a:r>
              <a:rPr lang="en-GB" sz="3200" b="1" dirty="0" smtClean="0">
                <a:latin typeface="Times New Roman"/>
                <a:ea typeface="Times New Roman"/>
              </a:rPr>
              <a:t>barefoot</a:t>
            </a:r>
            <a:r>
              <a:rPr lang="en-GB" sz="3200" dirty="0" smtClean="0">
                <a:latin typeface="Times New Roman"/>
                <a:ea typeface="Times New Roman"/>
              </a:rPr>
              <a:t>, </a:t>
            </a:r>
            <a:r>
              <a:rPr lang="en-GB" sz="3200" b="1" dirty="0" smtClean="0">
                <a:latin typeface="Times New Roman"/>
                <a:ea typeface="Times New Roman"/>
              </a:rPr>
              <a:t>with shoes</a:t>
            </a:r>
            <a:r>
              <a:rPr lang="en-GB" sz="3200" dirty="0" smtClean="0">
                <a:latin typeface="Times New Roman"/>
                <a:ea typeface="Times New Roman"/>
              </a:rPr>
              <a:t>, and with shoes </a:t>
            </a:r>
            <a:r>
              <a:rPr lang="en-GB" sz="3200" b="1" dirty="0" smtClean="0">
                <a:latin typeface="Times New Roman"/>
                <a:ea typeface="Times New Roman"/>
              </a:rPr>
              <a:t>with orthoses </a:t>
            </a:r>
            <a:r>
              <a:rPr lang="en-GB" sz="3200" dirty="0" smtClean="0">
                <a:latin typeface="Times New Roman"/>
                <a:ea typeface="Times New Roman"/>
              </a:rPr>
              <a:t>to primary aim outcomes.</a:t>
            </a: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6" descr="data:image/jpeg;base64,/9j/4AAQSkZJRgABAQAAAQABAAD/2wCEAAkGBxQTEhUUEhQVFhUUGBgXGBcYFxccFBcYFBgYFxcXGhoYHCggGBolHBgXITEhJSkrLi4uFx8zODMsNygtLisBCgoKDg0OGxAQGiwfHCQsLCwsLCwtLCwsLCwsLCwsLSwsLCwsLCwsLCwsLCwsLCwsLCwsLCssLCwsLCwsLCwsLP/AABEIAREAuAMBIgACEQEDEQH/xAAcAAABBQEBAQAAAAAAAAAAAAAAAwQFBgcCAQj/xABFEAABAwIDBAYHBQUGBwEAAAABAAIDBBEFITESQVFhBgdxgZHBEyIyobHR8CNCUnKSFGKCstIzQ1OiwuEkY3OTs8PxNP/EABkBAAIDAQAAAAAAAAAAAAAAAAAFAgMEAf/EACYRAAICAgIBBAMAAwAAAAAAAAABAhEDBCExEiIyQWEjM1ETcaH/2gAMAwEAAhEDEQA/ANxQhCABCEIAEIQgAQhCABCEhV1kcQvI9rRzNr9nFdSvo43XYuhRDeklOTk+/PZNvgpGmqmSC7HA/HwXXCS7RFZIy4TFkIQokwQhCABCEIAEIQgAQhCABCEIAEIQgAQhCABCEIAEIQgCOx/Fm0sLpXZ2yaPxOOg+twKxrEMZknkMkjrk+AHADcFZetnEiZWQg5MbtH8ztL9gA/Us/Y9MtXGox8vli7ZyXLx+EWLD6u5VtwuqLSCDmqDQSZhWrD58gtMlaMd0zS8Nq/SNvvGvzTtVvo9UesB+IW81ZEpzQ8ZUN8E/OFsEIQqi4EIQgAQhCABCEIAEIQgAQhCABCEIAEIQgAQhCAMM6wZ9qtm5Ot+kBvkq4wqU6WyXq6gn/Fk8Nt1lEMfyKdY1UUJ8juTJKlcp6iqLWVZintqFK0L7lTKzQejc95GDmFeVnvREXmZ2n3AlaElm370MdP2P/YIQhZTWCb1lbHELyPDRz1PYNSo7pNj7KSO5sZHey3/Uf3R71kuI42+Z5e9xcT9WHAclow67ny+EZ82dQ4XLNab0mgJyLjztl8VJU1YyT2HA8t/gsbw6tKtOG1ZBBBstE9SNcGaO5JP1I0JCZ4ZW+kbn7Q15808WCSadM3xkpK0CEIXCQIQhAAhCEACEIQAIQuZHWBPAEoA+csflvPIfxPcfFxKYxNSmIOvISkWyWTtcCRux5ExStC2xUNBKpWjkzXThonQdn2oPAE+63mr8qT1ftu5zuDbeJHyKuyWbT/IM9RfjBN8QrWQxvlkNmsFz5AcybDvThZH1pdKfSSfs0R9SM+uR95/Dsbp234BV4sbySosy5FCNlc6R44+pmc9x1OQ3AbmjkFHxuTFtyncSbqKSpClybdkzh2qs1E/RVjDyrHRO0QyJcMAlO23mCPddWdVXo2y8gP4QT5eatSV7PvGmr7AQhCzmkEIQgAQhCABCEIAEjWH7N/5XfApZI1g+zf8Ald8Curs4z5mrHWcU3D13UG7l7HFyToSCtPIVK0jr8UwhiUnQszXQRrHV3H9k93EtHgL+atqr3QZlqbtefg0eSnaidrGue8hrWguJOgAzJSnO7yMbYOMaK30/6R/slOQw/ay3azi0fef3Xy5kLBpCXG5U30yx51XUPkPs+ywfhYNB5nmSoeIJjgxeEa+RdsZfOX0csFlI02Y1TdkKkKWl3hXFKHtIyxVkw9uhURQ0xV16M4V6R1yPUZmeZ3D681DJJRjbJwi5SpFi6OUexHtH2n59g3fPvUshCTzk5O2OIRUYqKBCEKJIEIQgAQhCABCYYzirKdm2/U5NaNXH5c1nGKdN6h7iGPDG8GAfzHNXYsEsnK6KcmeMOzVl49twRxWRUfSurab+lcfzWPxVhw/rEA9Wojt+8z5H5qyWpNdckI7UH3wY3M3ZcQd2XhkumFdYq8GWQt9kvcR2Fxt7rJsJdyZJixokInKWw142gq/DLwF1L0lQG5ldOI2roVIDT24OPwBVI60el4delgddrT9q4aFw0YOQOvPsVPHSypja9kUrmteLOta/cbXaeYsq66S5zWWOBf5HNmp5/wAaghywXKctp94Pcm1OVK0zAVrMnYlTa55fBWCghBTSnobqfw2hIyXGzo+wnDzI8NYMzv3Abz2LRqKlbEwMboPed5KZYBhghZcj13a8huClEr2M3m6XQ01sPgrfbBCELMaQQhCABCEIAEEoUd0hqfR00r+Dbfq9XzXYq3RyTpWZl03xv0sxAOQyaNwA896rrQmVVUlzySd6dU8idQikqQmnJt8khSjMLnH6b1NobkpTPubKTq4NqIjl5ZKTIoy7bufd5JwyNNotT2n4p3tKMSU+xxCQ3NeSzEpu03KVKkQEhHdLR0RK9iGak6QooBtFh7hoE+o4yDY6KUo3KVZRtdmQgBHD4ir30Wwu/wBo4ZD2eZ4931oobAcK23hu4Zk8h5/NaBGwNAAFgMgFj2s1LxRr1cPk/J9HSEIS4ZAhCEACEIQAIQhAAq51guIoZSP3f52qxqM6TUPp6WaIauYdn8wzb7wFPG6mn9kZq4tHzyXZ3T2GX3KMqcjmu6ZydRE0+y1ULr2VhhF22VPw+bNWihm9XNckjiMocfWNuJ+KXiYvJxZ7hwc4eBK5D1FcFkuR0AurJt6RdelU7RVTHUSfQKLZIpGjkXThOUDdFY6RuigMParj0eovSSNbu1P5Rr8u9QnJJWycU26RbOjtHsR7R1fn3bvn3qVXJcANwCbT1oGiTSk5OxxCKhFIdpN87RqVHPqHOGhTVwkJyA7yuUd8iUdXt5rwVvJQ7qeS4u4DsXr2ub9/xHmF2jlsmRWhCrgqiDZ2R+tEIoLZbUIQokwQhCAMC6xsH/Z6uQAeq4+kZw2X3Nu43Hcq9SFTfTHFTPVzPcbtLi1vJjPVbbuz7SVAMNjcJzjtJX2KMqUm6JiAkKbp6wNbmbW8lXXYgxjbuIy8UyfXOeL5tbubv7T8voXWimmhM4e57iXODdok21Iub57gpGn6Jlw9WYX4FhA8QfJc0Tbqy4a+1lFxR1ZGVWr6NzxC7m7TfxMNx37x4JtFT71qEEwTOt6PxS3cyzHcvZPaPMKK47BuyjRQKQpabkpGowWSPVtxxGY/2S9DSHgpWcod4XR8PertgD9gO2bbRtnwHD64KBw+lsp+keBYLJsy9NGnXj6rJBzic3EnlvXLqq2g8UrE9vBKmNjt1il4wOI6s2XpddM5mFhsdF3DJ70AdvaQQdy6rxkOdkts3FkzlPqi/wB0oAYmPO2SE5LbkoXQLKhCFAsBN8Qm2IpH/hY536WkpwmuLRbcErRq6N7fFpC6uzj6PmWskzURUPLTcEhSE+RTGoF04kKcY3pJC+VjXG4JPuBPkp1xsVWrljg4ag3U22cPbtN7xvB4LkGTyxuiZpZrWUzTVqqENRZP6aqzVykZnEusFUFI0dTxVQp6vTjdS0NVlzKGrIdFthluFy6EHcoqiqeOqeMqLnIqpxomnY+hFk9j3KLjmUtQ2IHFZtj2mvW9w6jKexFMiyyVp5M7LCbh3WNu3sUY11ipfUWUZWU9s9yEA8gfcJlXvtfg4Z9q6o5bLzFx6hPeugNcLn2we6/aMj7wUKO6OSfaSjjske8HyQhgaAhCFAsBCEIA+cunmDmlrJI7eqSXs5seSW+GY7WlVOcZr6Y6ZdFI6+LZd6sjL+jfbS+rTxaV899IcIlppnwyts9lr2N2kEXBB3ggpniyqcfsXZMbhL6IKRi5p7tN25fA9qX2CuhAp0cvgWZIHcilWSFqQZHxSojO4925TRW6JKkqc76qXo6jeqs245JxHWFqmpf0rcP4XeOqyyKeRVVslS6XFFO4U7aN1IrquC1Ujye9T1PooTDGXVnoYRZLdjJ5PgZa+PxjbFIX5esg8k4NMm7oS1ZjQPKeS6VeLhRrH55J7DPfVcAjahuwbjROHPD47BOKmAOBChPTGJ2w7Q6FdAhMNqvR1Oz2t8x8PehR/ShpjlErd5BPaM7+5C6dNiQhCrJghCEACxbrthArInb3wgH+F7vmtpWLddb71sLfwwA/qe/+laNX9hn2f1mdmJe7CW9HmlGxJpQusaOZmlGQlOxTp1R0tyiiLY1jw17tAu6nCJGML5AGsba5JFszYd5JAsrxg1AAMwqT1k416WT9njP2cBu62jpd/wCnTt2lCUqJ44+TG9Js34qz4Y0m2VuSqfR07dloeF0osMllyZZNUa4Yop2S+FG2qtVJayr1NCVJQvLVkZoRNBeOITaCqvqnIeConRCWnDtNUlm3VPDFwST7jVAHENQuMQo2yNIPjvC4kp97VxT1JGRXQKji0BsYpNR7J3EcUK24tQtmb8CNQULtnS1IQhVkwQhCABYB1oVXpMTm4RBkY/haHH/M4rfiV8w4lW+mmll/xZHv7nuLh7itmnG5NmTbfpSOY04j3JCPROYM0yFrHTWXUnRxDJM4Wp9Ac0HB7iuK/s9O+Qe0BZo4vdk3uF79gWWsjJuSSSd51JO881YOnWIXfHCNG3ee0+q33bXio2CK7VQ+WaY+mIr0WNptjjmFrOEMFhf/AHWLVT3RPZIw2c093YVpXRjppA8ATXifzzYexw077LNlg74NOOao0KGnyFl26PkmtJWMeNpjw4cjcJ8yoWVpl6Ym2IhdxkhOmygrvZaVw6JtquKXZMCk/wBmBzBSb4SPmuALvj4JrUU+1rkdxXe2QvTUcQgCObOWGzuHihO56cPaR3oXQLKhCFAsBCEIAiellZ6GiqZBq2J9vzFpDfeQvmxgst2626rYw57b5yvjYOfrbZHgwrCgEw1FUGzBtO5JCoKd0xzTRmSWjdZbEY5Ilo3rqWq2Qo4T8FH11ZcIk6OxjbIHFKnbnc7XO3c3JWPDmXZZVOk9Y34+at2GeyqsfPJdn4SQ1q6bayTqCjspBlOLgndmvQRdXJGbyfQUkJGbHOaf3XEfBP24nVx5smJ32cGkd+V15TNT4RXuLrjhF9okskl0xnF07rI8nsjfb8zfMp7T9aR/vKZw/I8H+YBNanDQRoomowsAXVT14P4Lo7Evku9F1n0rrbfpI/zMJ/kurHh3TCmlyjnjceAcL+GoWMvoOSi6qhF9yqlqR+C2Oz/T6VirGOzySjoGu0XzrhNZWRWMFQ+34TtOZlus4Gw7LK8YD1lOjcGVrNgHL0rbmO/Mas9/cs09eUeTRHLF8GjvpnNzCE8oK5krQWkEHQjPwQqCwl0IQolgIQhAGZ9eFRaGmj/FI5//AG27P/sWSXsFpfXbL9tTN/DHIf1uaP8ASsyeU011WNC3Yd5Gel699LZIArhyuspoUln4JlUuuD2FduKbTvyPd8VWy2KoKOmtmpqhfZMoJARknEJU4KivK2yadPkAvYgmMbk6ilVxnJimKkoQP/qgYahSVLUX3rh0lPRhIz0V2/XgnVPLcaZp5HZRbAomMOLG3AJJNgOZ+HEngCmPRaCmqXyCWpijexjnAPyiGzrYuGy42zzupzrHwx5p3ui3DbIsNGg7duHqknsaVjiw7OaalS6GGrii42+z6HouiFJWM2JI42yht46iBoj2hYWPq5E59llX24U6GpNDXWeHtPoZdn2x+Fx+G8HfonPVDJJajY5zrj0jtm2Qi2X7JJ1zLhYfNW7rmo2miZPb16eVjwbaNcQHDmL7JtyVcJuLj9k3HzUk/hlIwPE34TVimleTTTZxPd/dk7j+7c2O4Eg7yhI9Z8XpKSmfqWucCctHDfbIZgL1WTxJuwhk45PoBCELCawQhCAMc653f8ZCP+R8Xv8Aks6LFoPXMP8Ajov+g3/ySKlxsyTbAvxoV5362MHxHuSEoUpOMlHVCsaK4sZOSErbtKXetA6LdW8ksVNVtmje1z4nuiAG0G+laH3cXW9Vu0SNciLEqqclHsvhFyfBl9HVWNiRbtU1BKOIX0zswGq2LRbTYr7Nm39d+tv4feoltE2KkY2VrGvNUzXYJLZK4OaLj9wjLgqI7NfBfPXUvkwuJ44hLtK2THBLBiEUrIGSUcrI4Zv7K0b3SuayQNJ2jnIAbA5a6C0J1pOZBHT0sEbGRuBcS0C9o7ANvra7rnuWjHs+Ukq7+zLl1fCLlf8AwzsSWS0OIZpq9ih8Ru05arTJ0Z4R8i+UFfwU3TVAPJZ7gmIFzQT3/DyVro6hR7ONU6LG9ge3ZPjwIVDqerqMTDYjc7bdcN2rMbplYZ7OpvtC2nAuudNOnrJb/ViOw7is+TGpdluPI49MmOiHR4UwL32Mjhbkxl7hjeVz7hwTPrJqNuBkAzdNI3Ia7MR23HXS4aP4ktTYvKwbJAkHH2Xi3GwId3WTWqaZHl5sTlbLQDT3rKsUnO5Gv/LCMKiJOw2N0AY9rdkNtYeyOzIIS1dUiOJxJ0CFtim0Y5S5NCXhK9QUnHI3dWN+i35pSGYO0+I8iuvRjgPBehoGgUnRFKV8mRdcUJNXCR/g8vuvcT8VRYs9B81f+uw7MtKQbEslHgWfMrO4pNEz1/1oW7HvY4NE9wvbQ2zyPvTGpw6TPTLmErNUO/E7xKj55nH7x8SrWVRCTCZACbDLgc8sshvzTIhzCMi2+YuCL889UqZ3/jd+o/NJvcTqSe03+KgXISnqn3GfuHyXjax9739w+SUkhB+83/N/SuDTj8TfB39KLZPyJOleCpGkYfutJ7AoOjIGW03/ADf0qVhfw1V8XZmy3/SYNE/e33j5/VlHV+HEMc9zTkD2eKWjqHH7zvEp7iMZdTvzJ9U65qTKYvkhMMp9ljObQfEKappyPr64JphpvBG4Ej1QMjZLOkcNXOt2lcS4JSbbJenryNxT6LFwDZVmSpcPvO8Sk2PJ7AoNAmXqPETw321Cd0mINdvAVDdWy7nlJGNxOe/Nc8DvkXbpO1zohsWcMyc+CFB4M9zSPr4IQlQWbqhCEkHgIQhAGQ9eX9rS/kl+LFnkKEJrr/rQs2PeziZNTvQhWsqQk5IlCFFk0erl+iELhISi9pTUCEK3GVZR1Cph/wDYP/L5IQrWZ12ReB//AJo/rinDNEIUV0Tn7mNqnRK0ns/XBeIXDguzz80tFqPrevUIAk8M9r65IQhRY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3" name="AutoShape 8" descr="data:image/jpeg;base64,/9j/4AAQSkZJRgABAQAAAQABAAD/2wCEAAkGBxQTEhUUEhQVFhUUGBgXGBcYFxccFBcYFBgYFxcXGhoYHCggGBolHBgXITEhJSkrLi4uFx8zODMsNygtLisBCgoKDg0OGxAQGiwfHCQsLCwsLCwtLCwsLCwsLCwsLSwsLCwsLCwsLCwsLCwsLCwsLCwsLCssLCwsLCwsLCwsLP/AABEIAREAuAMBIgACEQEDEQH/xAAcAAABBQEBAQAAAAAAAAAAAAAAAwQFBgcCAQj/xABFEAABAwIDBAYHBQUGBwEAAAABAAIDBBEFITESQVFhBgdxgZHBEyIyobHR8CNCUnKSFGKCstIzQ1OiwuEkY3OTs8PxNP/EABkBAAIDAQAAAAAAAAAAAAAAAAAFAgMEAf/EACYRAAICAgIBBAMAAwAAAAAAAAABAhEDBCExEiIyQWEjM1ETcaH/2gAMAwEAAhEDEQA/ANxQhCABCEIAEIQgAQhCABCEhV1kcQvI9rRzNr9nFdSvo43XYuhRDeklOTk+/PZNvgpGmqmSC7HA/HwXXCS7RFZIy4TFkIQokwQhCABCEIAEIQgAQhCABCEIAEIQgAQhCABCEIAEIQgCOx/Fm0sLpXZ2yaPxOOg+twKxrEMZknkMkjrk+AHADcFZetnEiZWQg5MbtH8ztL9gA/Us/Y9MtXGox8vli7ZyXLx+EWLD6u5VtwuqLSCDmqDQSZhWrD58gtMlaMd0zS8Nq/SNvvGvzTtVvo9UesB+IW81ZEpzQ8ZUN8E/OFsEIQqi4EIQgAQhCABCEIAEIQgAQhCABCEIAEIQgAQhCAMM6wZ9qtm5Ot+kBvkq4wqU6WyXq6gn/Fk8Nt1lEMfyKdY1UUJ8juTJKlcp6iqLWVZintqFK0L7lTKzQejc95GDmFeVnvREXmZ2n3AlaElm370MdP2P/YIQhZTWCb1lbHELyPDRz1PYNSo7pNj7KSO5sZHey3/Uf3R71kuI42+Z5e9xcT9WHAclow67ny+EZ82dQ4XLNab0mgJyLjztl8VJU1YyT2HA8t/gsbw6tKtOG1ZBBBstE9SNcGaO5JP1I0JCZ4ZW+kbn7Q15808WCSadM3xkpK0CEIXCQIQhAAhCEACEIQAIQuZHWBPAEoA+csflvPIfxPcfFxKYxNSmIOvISkWyWTtcCRux5ExStC2xUNBKpWjkzXThonQdn2oPAE+63mr8qT1ftu5zuDbeJHyKuyWbT/IM9RfjBN8QrWQxvlkNmsFz5AcybDvThZH1pdKfSSfs0R9SM+uR95/Dsbp234BV4sbySosy5FCNlc6R44+pmc9x1OQ3AbmjkFHxuTFtyncSbqKSpClybdkzh2qs1E/RVjDyrHRO0QyJcMAlO23mCPddWdVXo2y8gP4QT5eatSV7PvGmr7AQhCzmkEIQgAQhCABCEIAEjWH7N/5XfApZI1g+zf8Ald8Curs4z5mrHWcU3D13UG7l7HFyToSCtPIVK0jr8UwhiUnQszXQRrHV3H9k93EtHgL+atqr3QZlqbtefg0eSnaidrGue8hrWguJOgAzJSnO7yMbYOMaK30/6R/slOQw/ay3azi0fef3Xy5kLBpCXG5U30yx51XUPkPs+ywfhYNB5nmSoeIJjgxeEa+RdsZfOX0csFlI02Y1TdkKkKWl3hXFKHtIyxVkw9uhURQ0xV16M4V6R1yPUZmeZ3D681DJJRjbJwi5SpFi6OUexHtH2n59g3fPvUshCTzk5O2OIRUYqKBCEKJIEIQgAQhCABCYYzirKdm2/U5NaNXH5c1nGKdN6h7iGPDG8GAfzHNXYsEsnK6KcmeMOzVl49twRxWRUfSurab+lcfzWPxVhw/rEA9Wojt+8z5H5qyWpNdckI7UH3wY3M3ZcQd2XhkumFdYq8GWQt9kvcR2Fxt7rJsJdyZJixokInKWw142gq/DLwF1L0lQG5ldOI2roVIDT24OPwBVI60el4delgddrT9q4aFw0YOQOvPsVPHSypja9kUrmteLOta/cbXaeYsq66S5zWWOBf5HNmp5/wAaghywXKctp94Pcm1OVK0zAVrMnYlTa55fBWCghBTSnobqfw2hIyXGzo+wnDzI8NYMzv3Abz2LRqKlbEwMboPed5KZYBhghZcj13a8huClEr2M3m6XQ01sPgrfbBCELMaQQhCABCEIAEEoUd0hqfR00r+Dbfq9XzXYq3RyTpWZl03xv0sxAOQyaNwA896rrQmVVUlzySd6dU8idQikqQmnJt8khSjMLnH6b1NobkpTPubKTq4NqIjl5ZKTIoy7bufd5JwyNNotT2n4p3tKMSU+xxCQ3NeSzEpu03KVKkQEhHdLR0RK9iGak6QooBtFh7hoE+o4yDY6KUo3KVZRtdmQgBHD4ir30Wwu/wBo4ZD2eZ4931oobAcK23hu4Zk8h5/NaBGwNAAFgMgFj2s1LxRr1cPk/J9HSEIS4ZAhCEACEIQAIQhAAq51guIoZSP3f52qxqM6TUPp6WaIauYdn8wzb7wFPG6mn9kZq4tHzyXZ3T2GX3KMqcjmu6ZydRE0+y1ULr2VhhF22VPw+bNWihm9XNckjiMocfWNuJ+KXiYvJxZ7hwc4eBK5D1FcFkuR0AurJt6RdelU7RVTHUSfQKLZIpGjkXThOUDdFY6RuigMParj0eovSSNbu1P5Rr8u9QnJJWycU26RbOjtHsR7R1fn3bvn3qVXJcANwCbT1oGiTSk5OxxCKhFIdpN87RqVHPqHOGhTVwkJyA7yuUd8iUdXt5rwVvJQ7qeS4u4DsXr2ub9/xHmF2jlsmRWhCrgqiDZ2R+tEIoLZbUIQokwQhCAMC6xsH/Z6uQAeq4+kZw2X3Nu43Hcq9SFTfTHFTPVzPcbtLi1vJjPVbbuz7SVAMNjcJzjtJX2KMqUm6JiAkKbp6wNbmbW8lXXYgxjbuIy8UyfXOeL5tbubv7T8voXWimmhM4e57iXODdok21Iub57gpGn6Jlw9WYX4FhA8QfJc0Tbqy4a+1lFxR1ZGVWr6NzxC7m7TfxMNx37x4JtFT71qEEwTOt6PxS3cyzHcvZPaPMKK47BuyjRQKQpabkpGowWSPVtxxGY/2S9DSHgpWcod4XR8PertgD9gO2bbRtnwHD64KBw+lsp+keBYLJsy9NGnXj6rJBzic3EnlvXLqq2g8UrE9vBKmNjt1il4wOI6s2XpddM5mFhsdF3DJ70AdvaQQdy6rxkOdkts3FkzlPqi/wB0oAYmPO2SE5LbkoXQLKhCFAsBN8Qm2IpH/hY536WkpwmuLRbcErRq6N7fFpC6uzj6PmWskzURUPLTcEhSE+RTGoF04kKcY3pJC+VjXG4JPuBPkp1xsVWrljg4ag3U22cPbtN7xvB4LkGTyxuiZpZrWUzTVqqENRZP6aqzVykZnEusFUFI0dTxVQp6vTjdS0NVlzKGrIdFthluFy6EHcoqiqeOqeMqLnIqpxomnY+hFk9j3KLjmUtQ2IHFZtj2mvW9w6jKexFMiyyVp5M7LCbh3WNu3sUY11ipfUWUZWU9s9yEA8gfcJlXvtfg4Z9q6o5bLzFx6hPeugNcLn2we6/aMj7wUKO6OSfaSjjske8HyQhgaAhCFAsBCEIA+cunmDmlrJI7eqSXs5seSW+GY7WlVOcZr6Y6ZdFI6+LZd6sjL+jfbS+rTxaV899IcIlppnwyts9lr2N2kEXBB3ggpniyqcfsXZMbhL6IKRi5p7tN25fA9qX2CuhAp0cvgWZIHcilWSFqQZHxSojO4925TRW6JKkqc76qXo6jeqs245JxHWFqmpf0rcP4XeOqyyKeRVVslS6XFFO4U7aN1IrquC1Ujye9T1PooTDGXVnoYRZLdjJ5PgZa+PxjbFIX5esg8k4NMm7oS1ZjQPKeS6VeLhRrH55J7DPfVcAjahuwbjROHPD47BOKmAOBChPTGJ2w7Q6FdAhMNqvR1Oz2t8x8PehR/ShpjlErd5BPaM7+5C6dNiQhCrJghCEACxbrthArInb3wgH+F7vmtpWLddb71sLfwwA/qe/+laNX9hn2f1mdmJe7CW9HmlGxJpQusaOZmlGQlOxTp1R0tyiiLY1jw17tAu6nCJGML5AGsba5JFszYd5JAsrxg1AAMwqT1k416WT9njP2cBu62jpd/wCnTt2lCUqJ44+TG9Js34qz4Y0m2VuSqfR07dloeF0osMllyZZNUa4Yop2S+FG2qtVJayr1NCVJQvLVkZoRNBeOITaCqvqnIeConRCWnDtNUlm3VPDFwST7jVAHENQuMQo2yNIPjvC4kp97VxT1JGRXQKji0BsYpNR7J3EcUK24tQtmb8CNQULtnS1IQhVkwQhCABYB1oVXpMTm4RBkY/haHH/M4rfiV8w4lW+mmll/xZHv7nuLh7itmnG5NmTbfpSOY04j3JCPROYM0yFrHTWXUnRxDJM4Wp9Ac0HB7iuK/s9O+Qe0BZo4vdk3uF79gWWsjJuSSSd51JO881YOnWIXfHCNG3ee0+q33bXio2CK7VQ+WaY+mIr0WNptjjmFrOEMFhf/AHWLVT3RPZIw2c093YVpXRjppA8ATXifzzYexw077LNlg74NOOao0KGnyFl26PkmtJWMeNpjw4cjcJ8yoWVpl6Ym2IhdxkhOmygrvZaVw6JtquKXZMCk/wBmBzBSb4SPmuALvj4JrUU+1rkdxXe2QvTUcQgCObOWGzuHihO56cPaR3oXQLKhCFAsBCEIAiellZ6GiqZBq2J9vzFpDfeQvmxgst2626rYw57b5yvjYOfrbZHgwrCgEw1FUGzBtO5JCoKd0xzTRmSWjdZbEY5Ilo3rqWq2Qo4T8FH11ZcIk6OxjbIHFKnbnc7XO3c3JWPDmXZZVOk9Y34+at2GeyqsfPJdn4SQ1q6bayTqCjspBlOLgndmvQRdXJGbyfQUkJGbHOaf3XEfBP24nVx5smJ32cGkd+V15TNT4RXuLrjhF9okskl0xnF07rI8nsjfb8zfMp7T9aR/vKZw/I8H+YBNanDQRoomowsAXVT14P4Lo7Evku9F1n0rrbfpI/zMJ/kurHh3TCmlyjnjceAcL+GoWMvoOSi6qhF9yqlqR+C2Oz/T6VirGOzySjoGu0XzrhNZWRWMFQ+34TtOZlus4Gw7LK8YD1lOjcGVrNgHL0rbmO/Mas9/cs09eUeTRHLF8GjvpnNzCE8oK5krQWkEHQjPwQqCwl0IQolgIQhAGZ9eFRaGmj/FI5//AG27P/sWSXsFpfXbL9tTN/DHIf1uaP8ASsyeU011WNC3Yd5Gel699LZIArhyuspoUln4JlUuuD2FduKbTvyPd8VWy2KoKOmtmpqhfZMoJARknEJU4KivK2yadPkAvYgmMbk6ilVxnJimKkoQP/qgYahSVLUX3rh0lPRhIz0V2/XgnVPLcaZp5HZRbAomMOLG3AJJNgOZ+HEngCmPRaCmqXyCWpijexjnAPyiGzrYuGy42zzupzrHwx5p3ui3DbIsNGg7duHqknsaVjiw7OaalS6GGrii42+z6HouiFJWM2JI42yht46iBoj2hYWPq5E59llX24U6GpNDXWeHtPoZdn2x+Fx+G8HfonPVDJJajY5zrj0jtm2Qi2X7JJ1zLhYfNW7rmo2miZPb16eVjwbaNcQHDmL7JtyVcJuLj9k3HzUk/hlIwPE34TVimleTTTZxPd/dk7j+7c2O4Eg7yhI9Z8XpKSmfqWucCctHDfbIZgL1WTxJuwhk45PoBCELCawQhCAMc653f8ZCP+R8Xv8Aks6LFoPXMP8Ajov+g3/ySKlxsyTbAvxoV5362MHxHuSEoUpOMlHVCsaK4sZOSErbtKXetA6LdW8ksVNVtmje1z4nuiAG0G+laH3cXW9Vu0SNciLEqqclHsvhFyfBl9HVWNiRbtU1BKOIX0zswGq2LRbTYr7Nm39d+tv4feoltE2KkY2VrGvNUzXYJLZK4OaLj9wjLgqI7NfBfPXUvkwuJ44hLtK2THBLBiEUrIGSUcrI4Zv7K0b3SuayQNJ2jnIAbA5a6C0J1pOZBHT0sEbGRuBcS0C9o7ANvra7rnuWjHs+Ukq7+zLl1fCLlf8AwzsSWS0OIZpq9ih8Ru05arTJ0Z4R8i+UFfwU3TVAPJZ7gmIFzQT3/DyVro6hR7ONU6LG9ge3ZPjwIVDqerqMTDYjc7bdcN2rMbplYZ7OpvtC2nAuudNOnrJb/ViOw7is+TGpdluPI49MmOiHR4UwL32Mjhbkxl7hjeVz7hwTPrJqNuBkAzdNI3Ia7MR23HXS4aP4ktTYvKwbJAkHH2Xi3GwId3WTWqaZHl5sTlbLQDT3rKsUnO5Gv/LCMKiJOw2N0AY9rdkNtYeyOzIIS1dUiOJxJ0CFtim0Y5S5NCXhK9QUnHI3dWN+i35pSGYO0+I8iuvRjgPBehoGgUnRFKV8mRdcUJNXCR/g8vuvcT8VRYs9B81f+uw7MtKQbEslHgWfMrO4pNEz1/1oW7HvY4NE9wvbQ2zyPvTGpw6TPTLmErNUO/E7xKj55nH7x8SrWVRCTCZACbDLgc8sshvzTIhzCMi2+YuCL889UqZ3/jd+o/NJvcTqSe03+KgXISnqn3GfuHyXjax9739w+SUkhB+83/N/SuDTj8TfB39KLZPyJOleCpGkYfutJ7AoOjIGW03/ADf0qVhfw1V8XZmy3/SYNE/e33j5/VlHV+HEMc9zTkD2eKWjqHH7zvEp7iMZdTvzJ9U65qTKYvkhMMp9ljObQfEKappyPr64JphpvBG4Ej1QMjZLOkcNXOt2lcS4JSbbJenryNxT6LFwDZVmSpcPvO8Sk2PJ7AoNAmXqPETw321Cd0mINdvAVDdWy7nlJGNxOe/Nc8DvkXbpO1zohsWcMyc+CFB4M9zSPr4IQlQWbqhCEkHgIQhAGQ9eX9rS/kl+LFnkKEJrr/rQs2PeziZNTvQhWsqQk5IlCFFk0erl+iELhISi9pTUCEK3GVZR1Cph/wDYP/L5IQrWZ12ReB//AJo/rinDNEIUV0Tn7mNqnRK0ns/XBeIXDguzz80tFqPrevUIAk8M9r65IQhRY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26638" name="Picture 14" descr="http://dpstprenursery.files.wordpress.com/2013/06/hand_21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316416" y="7937"/>
            <a:ext cx="827583" cy="14768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6642" name="Picture 18" descr="http://www1.arielnet.com/__v1_/topics2/apas2000/images/Afbeelding4.1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267744" y="4638893"/>
            <a:ext cx="4824536" cy="16704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710087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3059832" y="462580"/>
            <a:ext cx="2952328" cy="707886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F-Scan</a:t>
            </a:r>
            <a:r>
              <a:rPr lang="en-US" sz="2400" b="1" baseline="4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®</a:t>
            </a:r>
          </a:p>
        </p:txBody>
      </p:sp>
      <p:pic>
        <p:nvPicPr>
          <p:cNvPr id="12" name="Picture 38" descr="\\staff-data\homedirs\ACoda\My Pictures\Gait Analysis\F-scan pics\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5856142" y="2264872"/>
            <a:ext cx="3552394" cy="26642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39" descr="\\staff-data\homedirs\ACoda\My Pictures\Gait Analysis\F-scan pics\9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18516" y="1792349"/>
            <a:ext cx="5679996" cy="35808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717" y="63156"/>
            <a:ext cx="9130283" cy="6794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>
          <a:xfrm>
            <a:off x="3419872" y="260648"/>
            <a:ext cx="3384376" cy="792088"/>
          </a:xfrm>
          <a:ln>
            <a:solidFill>
              <a:srgbClr val="FFDE1F"/>
            </a:solidFill>
          </a:ln>
        </p:spPr>
        <p:txBody>
          <a:bodyPr>
            <a:normAutofit fontScale="90000"/>
          </a:bodyPr>
          <a:lstStyle/>
          <a:p>
            <a:pPr lvl="0" eaLnBrk="1" hangingPunct="1">
              <a:defRPr/>
            </a:pPr>
            <a:r>
              <a:rPr lang="en-GB" sz="4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F-Scan</a:t>
            </a:r>
            <a:r>
              <a:rPr lang="en-US" sz="2400" b="1" kern="1200" baseline="420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®</a:t>
            </a:r>
            <a:endParaRPr lang="en-GB" sz="4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268760"/>
            <a:ext cx="8712968" cy="363621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Enable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collection of data in the foot’s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normal/shod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functioning environment 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Prevents targeting of areas</a:t>
            </a:r>
          </a:p>
          <a:p>
            <a:pPr>
              <a:lnSpc>
                <a:spcPct val="150000"/>
              </a:lnSpc>
            </a:pP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Can provide multiple footstep data from both feet during a single walk</a:t>
            </a:r>
          </a:p>
        </p:txBody>
      </p:sp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733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62"/>
          <p:cNvSpPr>
            <a:spLocks noChangeArrowheads="1"/>
          </p:cNvSpPr>
          <p:nvPr/>
        </p:nvSpPr>
        <p:spPr bwMode="auto">
          <a:xfrm>
            <a:off x="4716017" y="3170575"/>
            <a:ext cx="874288" cy="173990"/>
          </a:xfrm>
          <a:prstGeom prst="rightArrow">
            <a:avLst>
              <a:gd name="adj1" fmla="val 50000"/>
              <a:gd name="adj2" fmla="val 96989"/>
            </a:avLst>
          </a:prstGeom>
          <a:solidFill>
            <a:srgbClr val="F45F0C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sp>
        <p:nvSpPr>
          <p:cNvPr id="8" name="AutoShape 63"/>
          <p:cNvSpPr>
            <a:spLocks noChangeArrowheads="1"/>
          </p:cNvSpPr>
          <p:nvPr/>
        </p:nvSpPr>
        <p:spPr bwMode="auto">
          <a:xfrm>
            <a:off x="2620493" y="3212878"/>
            <a:ext cx="943396" cy="173991"/>
          </a:xfrm>
          <a:prstGeom prst="rightArrow">
            <a:avLst>
              <a:gd name="adj1" fmla="val 50000"/>
              <a:gd name="adj2" fmla="val 96989"/>
            </a:avLst>
          </a:prstGeom>
          <a:solidFill>
            <a:srgbClr val="F45F0C"/>
          </a:solidFill>
          <a:ln w="9525">
            <a:gradFill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5400000" scaled="0"/>
            </a:gradFill>
            <a:miter lim="800000"/>
            <a:headEnd/>
            <a:tailEnd/>
          </a:ln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GB"/>
          </a:p>
        </p:txBody>
      </p:sp>
      <p:pic>
        <p:nvPicPr>
          <p:cNvPr id="9" name="Picture 8" descr="\\staff-data\homedirs\ACoda\My Pictures\Gait Analysis\F-scan pics\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563889" y="2636912"/>
            <a:ext cx="1152128" cy="11131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\\staff-data\homedirs\ACoda\My Pictures\Gait Analysis\F-scan pics\1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4400" y="1891329"/>
            <a:ext cx="2156092" cy="26430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10" descr="\\staff-data\homedirs\ACoda\My Pictures\Gait Analysis\DSCN8462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5400000">
            <a:off x="4721112" y="1777915"/>
            <a:ext cx="5112569" cy="3374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85251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11960" y="188640"/>
            <a:ext cx="936104" cy="902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297" y="1741816"/>
            <a:ext cx="3754703" cy="33696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20661" y="1686036"/>
            <a:ext cx="3752645" cy="34563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3851920" y="5877272"/>
            <a:ext cx="1691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>
                <a:latin typeface="Times New Roman"/>
                <a:cs typeface="Times New Roman"/>
              </a:rPr>
              <a:t>w</a:t>
            </a:r>
            <a:r>
              <a:rPr lang="en-AU" dirty="0" smtClean="0">
                <a:latin typeface="Times New Roman"/>
                <a:cs typeface="Times New Roman"/>
              </a:rPr>
              <a:t>ireless version</a:t>
            </a:r>
            <a:endParaRPr lang="en-AU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61764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0" y="836712"/>
            <a:ext cx="3388702" cy="210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 descr="\\staff-data\homedirs\ACoda\My Pictures\Gait Analysis\F-scan pics\F-scan position in Shoe 2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88196" y="3645024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\\staff-data\homedirs\ACoda\My Pictures\Gait Analysis\F-scan pics\F-scan position in Shoe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991300" y="3645024"/>
            <a:ext cx="3096344" cy="30963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9" descr="\\staff-data\homedirs\ACoda\My Pictures\Gait Analysis\F-scan pics\4.JPG"/>
          <p:cNvPicPr/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347864" y="260647"/>
            <a:ext cx="5400600" cy="30243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Picture 2" descr="http://www.deviantart.com/download/121972026/Not_Allowed_Icon_by_GamerWorld14.pn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5148064" y="3838583"/>
            <a:ext cx="727335" cy="742392"/>
          </a:xfrm>
          <a:prstGeom prst="rect">
            <a:avLst/>
          </a:prstGeom>
          <a:noFill/>
        </p:spPr>
      </p:pic>
      <p:pic>
        <p:nvPicPr>
          <p:cNvPr id="12" name="Picture 6" descr="http://3.bp.blogspot.com/_rxrDfmuL9pQ/SnIO2hjMW7I/AAAAAAAAAkE/zmC0lDtkozQ/s400/Tick-green.pn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322546" y="3725583"/>
            <a:ext cx="801623" cy="775764"/>
          </a:xfrm>
          <a:prstGeom prst="rect">
            <a:avLst/>
          </a:prstGeom>
          <a:noFill/>
        </p:spPr>
      </p:pic>
      <p:pic>
        <p:nvPicPr>
          <p:cNvPr id="14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6511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TextBox 8"/>
          <p:cNvSpPr txBox="1">
            <a:spLocks noChangeArrowheads="1"/>
          </p:cNvSpPr>
          <p:nvPr/>
        </p:nvSpPr>
        <p:spPr bwMode="auto">
          <a:xfrm>
            <a:off x="2911745" y="111193"/>
            <a:ext cx="3070071" cy="772434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>
              <a:lnSpc>
                <a:spcPts val="2500"/>
              </a:lnSpc>
            </a:pPr>
            <a:endParaRPr lang="en-GB" sz="36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ts val="2500"/>
              </a:lnSpc>
            </a:pPr>
            <a:r>
              <a:rPr lang="en-GB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HR Walkway</a:t>
            </a:r>
            <a:r>
              <a:rPr lang="en-GB" baseline="600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TM</a:t>
            </a:r>
            <a:endParaRPr lang="en-GB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7" descr="\\staff-data\homedirs\ACoda\My Pictures\HR Walkway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23728" y="1041747"/>
            <a:ext cx="6264696" cy="54881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rot="16200000">
            <a:off x="-1705617" y="2597308"/>
            <a:ext cx="5753439" cy="12241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0431278BabyNet%20Logo"/>
          <p:cNvPicPr>
            <a:picLocks noChangeAspect="1" noChangeArrowheads="1"/>
          </p:cNvPicPr>
          <p:nvPr/>
        </p:nvPicPr>
        <p:blipFill>
          <a:blip r:embed="rId3" cstate="print">
            <a:lum bright="14000" contrast="-14000"/>
          </a:blip>
          <a:srcRect l="9052" t="1605" b="33606"/>
          <a:stretch>
            <a:fillRect/>
          </a:stretch>
        </p:blipFill>
        <p:spPr bwMode="auto">
          <a:xfrm>
            <a:off x="0" y="7937"/>
            <a:ext cx="9144000" cy="6850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0" y="5265256"/>
            <a:ext cx="9144000" cy="159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Dr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P. </a:t>
            </a:r>
            <a:r>
              <a:rPr lang="en-US" dirty="0" err="1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Fowlie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 </a:t>
            </a:r>
            <a:r>
              <a:rPr lang="en-GB" sz="1600" dirty="0" err="1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NinewellsHospital</a:t>
            </a:r>
            <a:r>
              <a:rPr lang="en-GB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and Medical School, Dundee, UK</a:t>
            </a:r>
            <a:endParaRPr lang="en-AU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err="1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Dr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J. Davidson - </a:t>
            </a:r>
            <a:r>
              <a:rPr lang="en-GB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Royal Hospital for Sick Children, Edinburgh, UK</a:t>
            </a:r>
            <a:r>
              <a:rPr lang="en-US" sz="1600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GB" sz="1600" dirty="0">
              <a:solidFill>
                <a:srgbClr val="00336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err="1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Dr</a:t>
            </a: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J. Walsh - </a:t>
            </a:r>
            <a:r>
              <a:rPr lang="en-GB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Royal Hospital for Sick Children, </a:t>
            </a:r>
            <a:r>
              <a:rPr lang="en-GB" sz="16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Yorkhill, Glasgow, </a:t>
            </a:r>
            <a:r>
              <a:rPr lang="en-GB" sz="1600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UK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GB" sz="1400" dirty="0">
              <a:solidFill>
                <a:srgbClr val="00336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spcBef>
                <a:spcPts val="300"/>
              </a:spcBef>
              <a:spcAft>
                <a:spcPts val="0"/>
              </a:spcAft>
            </a:pPr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Dr T. 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Carline - </a:t>
            </a:r>
            <a:r>
              <a:rPr lang="en-US" sz="1600" dirty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Second Supervisor, Queen Margaret 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University, UK</a:t>
            </a:r>
            <a:r>
              <a:rPr lang="en-US" sz="1400" dirty="0" smtClean="0">
                <a:solidFill>
                  <a:srgbClr val="003366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GB" dirty="0">
              <a:solidFill>
                <a:srgbClr val="003366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r>
              <a:rPr lang="en-US" dirty="0" smtClean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Dr D. </a:t>
            </a:r>
            <a:r>
              <a:rPr lang="en-US" dirty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Santos - </a:t>
            </a:r>
            <a:r>
              <a:rPr lang="en-US" sz="1600" dirty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Director of Study, Queen Margaret </a:t>
            </a:r>
            <a:r>
              <a:rPr lang="en-US" sz="1600" dirty="0" smtClean="0">
                <a:solidFill>
                  <a:srgbClr val="003366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University, UK.</a:t>
            </a:r>
            <a:endParaRPr lang="en-US" sz="1600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65902" y="2276872"/>
            <a:ext cx="5407600" cy="1887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Dr Andrea </a:t>
            </a:r>
            <a:r>
              <a:rPr lang="en-GB" sz="40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Coda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4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 </a:t>
            </a:r>
            <a:r>
              <a:rPr lang="en-GB" sz="2400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PhD Paediatric Rheumatology </a:t>
            </a:r>
            <a:r>
              <a:rPr lang="en-GB" sz="2400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Arial" charset="0"/>
              </a:rPr>
              <a:t>– Podiatry </a:t>
            </a:r>
            <a:endParaRPr lang="en-GB" sz="3200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Arial" charset="0"/>
            </a:endParaRPr>
          </a:p>
        </p:txBody>
      </p:sp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 pitchFamily="18" charset="0"/>
                <a:cs typeface="Times New Roman" pitchFamily="18" charset="0"/>
              </a:rPr>
              <a:t>Copyright © </a:t>
            </a:r>
            <a:r>
              <a:rPr lang="it-IT" sz="800" i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it-IT" sz="8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AutoShape 2" descr="data:image/jpeg;base64,/9j/4AAQSkZJRgABAQAAAQABAAD/2wCEAAkGBhQSERUTEBMWFRERFhkZEhIVGBodFRYhJBodGB0eHBUhHiYgIyUlJRoYKy8gIzM1LCwvGSE9QTw2OSYtLDUBCQoKBQUFDQUFDSkYEhgpKSkpKSkpKSkpKSkpKSkpKSkpKSkpKSkpKSkpKSkpKSkpKSkpKSkpKSkpKSkpKSkpKf/AABEIAD4AegMBIgACEQEDEQH/xAAcAAEAAgIDAQAAAAAAAAAAAAAABQcEBgIDCAH/xAA2EAACAQMCBAQEAwcFAAAAAAABAgMABBESIQUTMUEGB1FhFCJxgSMykRUkM0JigqEIQ3KSwv/EABQBAQAAAAAAAAAAAAAAAAAAAAD/xAAUEQEAAAAAAAAAAAAAAAAAAAAA/9oADAMBAAIRAxEAPwC8aUrQOO+ayC5Wy4ai3d2xIZtemCHH5meQA509wPQ75wCG/wBKpPxZ58m3HIszHczD+JdYxAD6RICSw/qJ/XtF+W3mTc3vEBHf8QeKN/4carGqu5IATWVJGew6k43oPQFK+KMV9oFKUoFKUoFKUoFKUoFKUoKl89/MF7WJbO1fTNcKTM4PzInQAehbffsAfXIobh/GngjmjiwPiFCO/wDNo3LKPZts/Sth83eImbi90SSRG4jUHsFUDH65P3qN8PeCLi8jkmQLHbQjMlzMdEI9tWDk+yg429RQSvlh5dnitwys5jt4ApmdR82+cKudsnB3PTHQ1I+Pv2RayS2drZStLF8rXfxDAq46/hkMre/TvjHWto/04cURJbu2ZhzJOW8e/wCcLrDY/wCyn71J+PvIdrq5lubOdUaY6mikBxq74cdAeu470Gb5OeawvFFneMBdoPwnP++B/wCx3Hcb9jVrV5M8S+W/EOFFZ5UwiMpW5hbKo2crk4DKcgbkYzjvXovy98QT3VorXUemVQPxUIMUwI2dGBI+o7Ggk24+FAMkbgGRoxpGs5AbJ0rk4+X/ADXZw/jImcqqMAqIxY/l+ZQwGemd+lQln47tJbW6uUU/uDSmaLA5gK6skDOPmGcHvk+honiJRcmO2sJZXSOIvJGYVVVcZUHXIpOAOwPSgk7jxOiGUFHPIZ1bGnfTCs5I37hgN+/tvXGz8WRy6eWrnW2jBwCG5RmwwJyCAMY9f1qPm8TWuZHeEhluls5yQuQX0BWbfdGDJv6fSuy78TW0TygRF5IpkjRY1UtLMYshE3/MEIyTgKDucUGdaeJ0lMXLR2E7OFYdPlwGJ9MEkb91PqM9dv4tR0dxG4WOXlOWwAu2dRPZem52+YVz4dKJRqns3tzAcpzTEcdyVMbsB03zUaviaxfh/wAciB4GYKFVRqduYYlXBwMlmwC22Gz0oJf9u5cKsbNmZoc5UAEIZM9emAfesiw4mJTIArLyW0uWx+brgb+hU59GHvUPdccaKA3DcOmBR3d4w1vrUBN5c83SQQSNjq9q4cP8XqUika0lhW8lRYyxiJcuuznQ7bYA67+1Bk3XjBEi5hikKsIzGFALOHlWEEAHIwXUkdce+1TqNkA4xntWscU4rHBc/DQ2DzyyIJn5XJUYD7EmR13Db7d62aNyQCQQSBkHGR7UHlnzp4U0PF5yRhZ9Mie4KgH/ACGq173wsbvwxFBY7sYY5EUYBkIIcg+5OfvWf5xeXR4lbrJAP3u2DcsbfiKdyn122+/rVd+T3mZ+z3NhxAmOAt+GzggwMTuG7hSTnfocnoTQVhDLPaThl1wXELZGQVdD9Dv9jV6eAPPyObTDxPTFL0FwNom/5j+U+/T6VZHH/B9nfLi7t0l22cjDjPpIMMOg6Gqb8wfIYW8MlzYSM6RBnkgk3YKNzoYAZxvsd/egva6tI54ykqrJFIN1YBkYdenQiu2KEKoVAFUDAUDAH2qv/Ijic03CV5+TypXjiY9WQBSP0JZf7asOgrTi/l7cPw9/h8R3xSeJ1yNM8byOQjnpkBsqf5T7Eis+PgE0V807WssqmK2EbRThAGRSG1IZFDDPqDmpm2e+BYypkc8uioUzyzGQEOSBqVwCTnGGGM4Ndot7nU4OohoAA2sLpkCjZQDvk5JJAxjuDgBAeKPAk11dSsjhLeaAOV2yLlAVicjuoBU49UFc4PCVzHb2coKyX1tM89wrnAmaRGSVQ42BAfCE7fIoPrUxHbXa3MTZY26woJF1AlnxJq6n15e/0xtmuXB3vFUfFJqbmSZMZTGlsOmckfkyUONzoz3oMLjq3d9aSW4tntfiCsUjSPEzLGx/FYBHYflyBv1P3rG4f4ZmtheQyRi8trjRIEPLTUxASRBGcKNkUjoCT261LWvxomt9YHIWIi4yy6y53DDHZdIHvzf6a2Cg0zgnArhbK8hYOscquLO3mkEksSmLBVpckH59WPmOARvXK/4LOLTh6pFrks5IWljDKD8qYbBJA61uNKDROJcLnlvo7t7OYqLcpyknRHVhKWGorIFYEAHGT1371u8UhKglSpIBKkjI9sjbauylArUfGfldZcS+eZCk+MCeM4f+4dG+4zW3UoMfh9mIYo4gSRGiqCepwMU4hZiaJ4mJCyoyMRjIBGDjPfBrIpQYfCOExWsKQW6aIol0ou5x9zuT7msylKBSlKBSlKBSlKBSlKBSlKD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pic>
        <p:nvPicPr>
          <p:cNvPr id="103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5916" y="260648"/>
            <a:ext cx="1512168" cy="1458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066236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188640"/>
            <a:ext cx="6779096" cy="936104"/>
          </a:xfrm>
        </p:spPr>
        <p:txBody>
          <a:bodyPr>
            <a:normAutofit/>
          </a:bodyPr>
          <a:lstStyle/>
          <a:p>
            <a:r>
              <a:rPr lang="en-GB" sz="4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HR Walkway</a:t>
            </a:r>
            <a:endParaRPr lang="en-GB" sz="4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752"/>
            <a:ext cx="6120680" cy="4697557"/>
          </a:xfrm>
        </p:spPr>
        <p:txBody>
          <a:bodyPr>
            <a:noAutofit/>
          </a:bodyPr>
          <a:lstStyle/>
          <a:p>
            <a:pPr>
              <a:lnSpc>
                <a:spcPct val="130000"/>
              </a:lnSpc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Enable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collection of data in a barefoot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position without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the influence of footwear</a:t>
            </a:r>
          </a:p>
          <a:p>
            <a:pPr>
              <a:lnSpc>
                <a:spcPct val="130000"/>
              </a:lnSpc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Subject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has no wires/data boxes attached to them </a:t>
            </a:r>
            <a:endParaRPr lang="en-GB" sz="36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30000"/>
              </a:lnSpc>
            </a:pP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Multiple steps recorded </a:t>
            </a:r>
          </a:p>
        </p:txBody>
      </p:sp>
      <p:pic>
        <p:nvPicPr>
          <p:cNvPr id="4098" name="Picture 2" descr="http://2.bp.blogspot.com/-eUVJ8x9KPc8/TxsPNO-IFvI/AAAAAAAAAHw/SnBxlgkwMQo/s1600/footprints+in+san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579623" y="1772817"/>
            <a:ext cx="2277635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8486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\\staff-data\homedirs\ACoda\My Pictures\Gait Analysis\DSCN8457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8696338" cy="623107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18936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\\staff-data\homedirs\ACoda\My Pictures\Gait Analysis\DSCN8459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87524" y="338541"/>
            <a:ext cx="8568952" cy="61856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2989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331640" y="332656"/>
            <a:ext cx="1800200" cy="240026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683568" y="3068960"/>
            <a:ext cx="4392488" cy="33787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364088" y="2996952"/>
            <a:ext cx="3489892" cy="33573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91880" y="332656"/>
            <a:ext cx="4731357" cy="239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33932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22550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 pitchFamily="18" charset="0"/>
                <a:cs typeface="Times New Roman" pitchFamily="18" charset="0"/>
              </a:rPr>
              <a:t>Copyright © </a:t>
            </a:r>
            <a:r>
              <a:rPr lang="it-IT" sz="800" i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it-IT" sz="8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http://fitflop-en.psycle.com/wp-content/uploads-en/2009/04/foot-mapping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9176" b="84644" l="75470" r="9105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 l="73643" t="5902" r="6879" b="14674"/>
          <a:stretch/>
        </p:blipFill>
        <p:spPr bwMode="auto">
          <a:xfrm>
            <a:off x="3203848" y="116632"/>
            <a:ext cx="2698167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ounded Rectangle 1"/>
          <p:cNvSpPr/>
          <p:nvPr/>
        </p:nvSpPr>
        <p:spPr>
          <a:xfrm>
            <a:off x="3275856" y="332656"/>
            <a:ext cx="2448272" cy="6336704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ounded Rectangle 18"/>
          <p:cNvSpPr/>
          <p:nvPr/>
        </p:nvSpPr>
        <p:spPr>
          <a:xfrm>
            <a:off x="3275856" y="4725144"/>
            <a:ext cx="2376264" cy="187220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ounded Rectangle 19"/>
          <p:cNvSpPr/>
          <p:nvPr/>
        </p:nvSpPr>
        <p:spPr>
          <a:xfrm>
            <a:off x="3275856" y="3140968"/>
            <a:ext cx="2448272" cy="1584176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ounded Rectangle 20"/>
          <p:cNvSpPr/>
          <p:nvPr/>
        </p:nvSpPr>
        <p:spPr>
          <a:xfrm>
            <a:off x="3275856" y="1628800"/>
            <a:ext cx="2448272" cy="151216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ounded Rectangle 21"/>
          <p:cNvSpPr/>
          <p:nvPr/>
        </p:nvSpPr>
        <p:spPr>
          <a:xfrm>
            <a:off x="3491880" y="1772816"/>
            <a:ext cx="567680" cy="656456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ounded Rectangle 22"/>
          <p:cNvSpPr/>
          <p:nvPr/>
        </p:nvSpPr>
        <p:spPr>
          <a:xfrm>
            <a:off x="4067944" y="1700808"/>
            <a:ext cx="432048" cy="43204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ounded Rectangle 23"/>
          <p:cNvSpPr/>
          <p:nvPr/>
        </p:nvSpPr>
        <p:spPr>
          <a:xfrm rot="1516493">
            <a:off x="4463689" y="2003332"/>
            <a:ext cx="728049" cy="43204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Rounded Rectangle 24"/>
          <p:cNvSpPr/>
          <p:nvPr/>
        </p:nvSpPr>
        <p:spPr>
          <a:xfrm>
            <a:off x="5076056" y="2348880"/>
            <a:ext cx="432048" cy="43204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Rounded Rectangle 25"/>
          <p:cNvSpPr/>
          <p:nvPr/>
        </p:nvSpPr>
        <p:spPr>
          <a:xfrm rot="1676419">
            <a:off x="4181990" y="1049418"/>
            <a:ext cx="1015418" cy="432048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ounded Rectangle 26"/>
          <p:cNvSpPr/>
          <p:nvPr/>
        </p:nvSpPr>
        <p:spPr>
          <a:xfrm>
            <a:off x="3491880" y="761386"/>
            <a:ext cx="697416" cy="651389"/>
          </a:xfrm>
          <a:prstGeom prst="roundRect">
            <a:avLst/>
          </a:prstGeom>
          <a:solidFill>
            <a:srgbClr val="FF0000">
              <a:alpha val="16000"/>
            </a:srgbClr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395536" y="2060848"/>
            <a:ext cx="2520280" cy="1938992"/>
          </a:xfrm>
          <a:prstGeom prst="rect">
            <a:avLst/>
          </a:prstGeom>
          <a:noFill/>
          <a:ln>
            <a:solidFill>
              <a:srgbClr val="FFDE1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Plantar Pressure Mapping </a:t>
            </a:r>
            <a:endParaRPr lang="en-GB" sz="4000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68144" y="625525"/>
            <a:ext cx="3096344" cy="5672322"/>
          </a:xfrm>
          <a:prstGeom prst="rect">
            <a:avLst/>
          </a:prstGeom>
          <a:noFill/>
          <a:ln>
            <a:solidFill>
              <a:srgbClr val="FFDF52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Total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Heel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Midfoot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Forefoot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1</a:t>
            </a:r>
            <a:r>
              <a:rPr lang="en-GB" sz="28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st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met head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2</a:t>
            </a:r>
            <a:r>
              <a:rPr lang="en-GB" sz="28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nd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met head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3</a:t>
            </a:r>
            <a:r>
              <a:rPr lang="en-GB" sz="28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rd 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- 4</a:t>
            </a:r>
            <a:r>
              <a:rPr lang="en-GB" sz="28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met head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5</a:t>
            </a:r>
            <a:r>
              <a:rPr lang="en-GB" sz="2800" baseline="300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th</a:t>
            </a: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 met head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Lesser Toes </a:t>
            </a:r>
          </a:p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GB" sz="2800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Hallux </a:t>
            </a:r>
          </a:p>
        </p:txBody>
      </p:sp>
    </p:spTree>
    <p:extLst>
      <p:ext uri="{BB962C8B-B14F-4D97-AF65-F5344CB8AC3E}">
        <p14:creationId xmlns:p14="http://schemas.microsoft.com/office/powerpoint/2010/main" xmlns="" val="292992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3" grpId="0" animBg="1"/>
      <p:bldP spid="2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953241" y="260648"/>
            <a:ext cx="3350597" cy="769441"/>
          </a:xfrm>
          <a:prstGeom prst="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4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Methodology</a:t>
            </a:r>
            <a:endParaRPr lang="en-GB" sz="4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1600" y="1712516"/>
            <a:ext cx="7272808" cy="1200329"/>
          </a:xfrm>
          <a:prstGeom prst="rect">
            <a:avLst/>
          </a:prstGeom>
          <a:noFill/>
          <a:ln w="127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Randomised Control Trial </a:t>
            </a:r>
          </a:p>
          <a:p>
            <a:pPr algn="ctr"/>
            <a:r>
              <a:rPr lang="en-GB" sz="36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Single-blinded patient intervention </a:t>
            </a:r>
            <a:endParaRPr lang="en-GB" sz="36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447850" y="3431381"/>
            <a:ext cx="6248300" cy="1077218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 smtClean="0" bmk="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Quality of Life Questionnaires</a:t>
            </a:r>
          </a:p>
          <a:p>
            <a:pPr algn="ctr">
              <a:spcAft>
                <a:spcPts val="0"/>
              </a:spcAft>
            </a:pPr>
            <a:r>
              <a:rPr lang="en-GB" sz="2800" dirty="0" bmk="">
                <a:latin typeface="Times New Roman" pitchFamily="18" charset="0"/>
                <a:cs typeface="Times New Roman" pitchFamily="18" charset="0"/>
              </a:rPr>
              <a:t>(randomly) </a:t>
            </a:r>
            <a:endParaRPr kumimoji="0" lang="en-GB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699792" y="5085184"/>
            <a:ext cx="3744416" cy="1015663"/>
          </a:xfrm>
          <a:prstGeom prst="rect">
            <a:avLst/>
          </a:prstGeom>
          <a:ln w="12700"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600" b="1" dirty="0" smtClean="0" bmk="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Gait Analysis</a:t>
            </a:r>
          </a:p>
          <a:p>
            <a:pPr algn="ctr">
              <a:spcAft>
                <a:spcPts val="0"/>
              </a:spcAft>
            </a:pPr>
            <a:r>
              <a:rPr lang="en-GB" sz="2400" dirty="0" smtClean="0" bmk="">
                <a:latin typeface="Times New Roman" pitchFamily="18" charset="0"/>
                <a:cs typeface="Times New Roman" pitchFamily="18" charset="0"/>
              </a:rPr>
              <a:t>(randomly) </a:t>
            </a:r>
            <a:endParaRPr kumimoji="0" lang="en-GB" sz="120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051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2123728" y="404664"/>
            <a:ext cx="5160580" cy="646331"/>
          </a:xfrm>
          <a:prstGeom prst="rect">
            <a:avLst/>
          </a:prstGeom>
          <a:ln w="158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 algn="just" eaLnBrk="0" hangingPunct="0"/>
            <a:r>
              <a:rPr lang="en-GB" sz="3600" b="1" dirty="0" smtClean="0" bmk="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JIA – Inclusion Criteria: </a:t>
            </a:r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183830" y="1515306"/>
            <a:ext cx="8928992" cy="4939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ILAR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criteria</a:t>
            </a: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GB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l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ower 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extremity 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joint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involvement (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 to 18 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years old)</a:t>
            </a: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previous failure of orthotic management, where the  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GB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patient has not worn any insoles for at</a:t>
            </a:r>
            <a:r>
              <a:rPr lang="en-GB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least 3 months</a:t>
            </a:r>
            <a:endParaRPr kumimoji="0" lang="en-GB" sz="3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en-GB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bility to 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walk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 minimum of 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15 metres</a:t>
            </a: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>
                <a:tab pos="228600" algn="l"/>
              </a:tabLst>
            </a:pPr>
            <a:r>
              <a:rPr lang="en-GB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0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months after 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start of </a:t>
            </a:r>
            <a:r>
              <a:rPr kumimoji="0" lang="en-GB" sz="3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DMARD</a:t>
            </a:r>
            <a:r>
              <a:rPr kumimoji="0" lang="en-GB" sz="3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and/</a:t>
            </a:r>
            <a:r>
              <a:rPr kumimoji="0" lang="en-GB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or </a:t>
            </a:r>
          </a:p>
          <a:p>
            <a:pPr marL="0" marR="0" lvl="0" indent="0" algn="just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228600" algn="l"/>
              </a:tabLst>
            </a:pPr>
            <a:r>
              <a:rPr lang="en-GB" sz="3000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GB" sz="30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3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biologic therapy</a:t>
            </a:r>
            <a:endParaRPr kumimoji="0" lang="en-GB" sz="3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www.pinewswire.net/wp-content/uploads/2010/02/iStock_000004374786XSmall-325x32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1638703"/>
          </a:xfrm>
          <a:prstGeom prst="rect">
            <a:avLst/>
          </a:prstGeom>
          <a:noFill/>
        </p:spPr>
      </p:pic>
      <p:pic>
        <p:nvPicPr>
          <p:cNvPr id="14342" name="Picture 6" descr="http://3.bp.blogspot.com/_rxrDfmuL9pQ/SnIO2hjMW7I/AAAAAAAAAkE/zmC0lDtkozQ/s400/Tick-gree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311" y="0"/>
            <a:ext cx="1763689" cy="1706796"/>
          </a:xfrm>
          <a:prstGeom prst="rect">
            <a:avLst/>
          </a:prstGeom>
          <a:noFill/>
        </p:spPr>
      </p:pic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1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1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1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2123728" y="476672"/>
            <a:ext cx="5186228" cy="646331"/>
          </a:xfrm>
          <a:prstGeom prst="rect">
            <a:avLst/>
          </a:prstGeom>
          <a:ln w="15875">
            <a:solidFill>
              <a:srgbClr val="FFC000"/>
            </a:solidFill>
          </a:ln>
        </p:spPr>
        <p:txBody>
          <a:bodyPr wrap="none">
            <a:spAutoFit/>
          </a:bodyPr>
          <a:lstStyle/>
          <a:p>
            <a:pPr lvl="0" algn="just" eaLnBrk="0" hangingPunct="0"/>
            <a:r>
              <a:rPr lang="en-GB" sz="3600" b="1" dirty="0" smtClean="0" bmk="">
                <a:solidFill>
                  <a:srgbClr val="17365D"/>
                </a:solidFill>
                <a:latin typeface="Times New Roman" pitchFamily="18" charset="0"/>
                <a:cs typeface="Times New Roman" pitchFamily="18" charset="0"/>
              </a:rPr>
              <a:t>JIA - Exclusion Criteria: </a:t>
            </a:r>
          </a:p>
        </p:txBody>
      </p:sp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395536" y="1340768"/>
            <a:ext cx="8604448" cy="51744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inability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to walk barefoot or shod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GB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musculoskeletal 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disease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central or 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en-GB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peripheral nerve disease &amp; endocrine disorders,  </a:t>
            </a:r>
            <a:r>
              <a:rPr kumimoji="0" lang="en-GB" sz="3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685800" algn="l"/>
              </a:tabLst>
            </a:pPr>
            <a:r>
              <a:rPr lang="en-GB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especially Diabetes Mellitus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previous foot 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surgery</a:t>
            </a:r>
            <a:endParaRPr kumimoji="0" lang="en-GB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currently using </a:t>
            </a:r>
            <a:r>
              <a:rPr kumimoji="0" 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FOs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685800" algn="l"/>
              </a:tabLst>
            </a:pPr>
            <a:r>
              <a:rPr lang="en-GB" sz="3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w</a:t>
            </a:r>
            <a:r>
              <a:rPr kumimoji="0" lang="en-GB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here supply of orthotics are </a:t>
            </a:r>
            <a:r>
              <a:rPr kumimoji="0" lang="en-GB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contraindicated</a:t>
            </a:r>
            <a:endParaRPr kumimoji="0" lang="en-GB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 descr="http://www.deviantart.com/download/121972026/Not_Allowed_Icon_by_GamerWorld14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7545314" y="57445"/>
            <a:ext cx="1454670" cy="1484784"/>
          </a:xfrm>
          <a:prstGeom prst="rect">
            <a:avLst/>
          </a:prstGeom>
          <a:noFill/>
        </p:spPr>
      </p:pic>
      <p:pic>
        <p:nvPicPr>
          <p:cNvPr id="7" name="Picture 2" descr="http://www.pinewswire.net/wp-content/uploads/2010/02/iStock_000004374786XSmall-325x325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66281" cy="1340768"/>
          </a:xfrm>
          <a:prstGeom prst="rect">
            <a:avLst/>
          </a:prstGeom>
          <a:noFill/>
        </p:spPr>
      </p:pic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7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37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37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37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7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37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37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\\staff-data\homedirs\ACoda\My Pictures\Gait Analysis\5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4581128"/>
            <a:ext cx="6552728" cy="17281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Picture 19" descr="\\staff-data\homedirs\ACoda\My Pictures\Gait Analysis\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2952328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 descr="\\staff-data\homedirs\ACoda\My Pictures\Gait Analysis\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03648" y="1268760"/>
            <a:ext cx="2952328" cy="30243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2172225" y="260648"/>
            <a:ext cx="4912627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Example of Trial Insole </a:t>
            </a:r>
            <a:endParaRPr lang="en-GB" sz="3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9"/>
          <p:cNvSpPr>
            <a:spLocks noChangeArrowheads="1"/>
          </p:cNvSpPr>
          <p:nvPr/>
        </p:nvSpPr>
        <p:spPr bwMode="auto">
          <a:xfrm>
            <a:off x="3065608" y="260648"/>
            <a:ext cx="3125856" cy="646331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Insole </a:t>
            </a:r>
            <a:endParaRPr lang="en-GB" sz="36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\\staff-data\homedirs\ACoda\My Pictures\Gait Analysis\6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1412776"/>
            <a:ext cx="3024336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Picture 7" descr="\\staff-data\homedirs\ACoda\My Pictures\Gait Analysis\8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004048" y="1412776"/>
            <a:ext cx="2880320" cy="294049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8" descr="\\staff-data\homedirs\ACoda\My Pictures\Gait Analysis\3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532192" y="4852047"/>
            <a:ext cx="6192688" cy="165403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2420888"/>
            <a:ext cx="86409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Foot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Orthoses in </a:t>
            </a:r>
            <a:endParaRPr lang="en-US" sz="4000" b="1" dirty="0" smtClean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  <a:p>
            <a:pPr algn="ctr"/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Juvenile </a:t>
            </a:r>
            <a:r>
              <a:rPr lang="en-US" sz="4000" b="1" dirty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Idiopathic Arthritis (JIA</a:t>
            </a:r>
            <a:r>
              <a:rPr lang="en-US" sz="4000" b="1" dirty="0" smtClean="0">
                <a:solidFill>
                  <a:schemeClr val="accent6">
                    <a:lumMod val="75000"/>
                  </a:schemeClr>
                </a:solidFill>
                <a:latin typeface="Times New Roman"/>
                <a:cs typeface="Times New Roman"/>
              </a:rPr>
              <a:t>)</a:t>
            </a:r>
            <a:endParaRPr lang="en-US" sz="4000" b="1" dirty="0">
              <a:solidFill>
                <a:schemeClr val="accent6">
                  <a:lumMod val="75000"/>
                </a:schemeClr>
              </a:solidFill>
              <a:latin typeface="Times New Roman"/>
              <a:cs typeface="Times New Roman"/>
            </a:endParaRPr>
          </a:p>
        </p:txBody>
      </p:sp>
      <p:pic>
        <p:nvPicPr>
          <p:cNvPr id="1028" name="Picture 4" descr="http://shannonmillerlifestyle.com/wp-content/uploads/2011/06/group-of-kids-running-for-exercis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03848" y="422716"/>
            <a:ext cx="2988332" cy="19125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" descr="medilogickeyvisual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259632" y="4395151"/>
            <a:ext cx="2279941" cy="22799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http://www.footlabs.co.uk/Library/Default/Content/images/ASS%20MOD5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940152" y="4433137"/>
            <a:ext cx="2592288" cy="219513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Pressure Profile without Orthotic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91365" y="4395151"/>
            <a:ext cx="1745390" cy="22127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2104" y="632190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981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67698" y="1484784"/>
            <a:ext cx="202882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0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92823" y="1484784"/>
            <a:ext cx="203200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8"/>
          <p:cNvSpPr txBox="1">
            <a:spLocks noChangeArrowheads="1"/>
          </p:cNvSpPr>
          <p:nvPr/>
        </p:nvSpPr>
        <p:spPr bwMode="auto">
          <a:xfrm>
            <a:off x="4860279" y="1119610"/>
            <a:ext cx="1778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without  insole</a:t>
            </a:r>
          </a:p>
        </p:txBody>
      </p:sp>
      <p:sp>
        <p:nvSpPr>
          <p:cNvPr id="14342" name="Rectangle 9"/>
          <p:cNvSpPr>
            <a:spLocks noChangeArrowheads="1"/>
          </p:cNvSpPr>
          <p:nvPr/>
        </p:nvSpPr>
        <p:spPr bwMode="auto">
          <a:xfrm>
            <a:off x="6299534" y="332656"/>
            <a:ext cx="1023614" cy="5232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Trial </a:t>
            </a:r>
            <a:endParaRPr lang="en-GB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Rectangle 10"/>
          <p:cNvSpPr>
            <a:spLocks noChangeArrowheads="1"/>
          </p:cNvSpPr>
          <p:nvPr/>
        </p:nvSpPr>
        <p:spPr bwMode="auto">
          <a:xfrm>
            <a:off x="7235313" y="1119610"/>
            <a:ext cx="142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with insole </a:t>
            </a:r>
          </a:p>
        </p:txBody>
      </p:sp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468365" y="1484784"/>
            <a:ext cx="2017712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3802" y="1484784"/>
            <a:ext cx="200818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460946" y="1052736"/>
            <a:ext cx="17780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without  insole</a:t>
            </a:r>
          </a:p>
        </p:txBody>
      </p:sp>
      <p:sp>
        <p:nvSpPr>
          <p:cNvPr id="16" name="Rectangle 16"/>
          <p:cNvSpPr>
            <a:spLocks noChangeArrowheads="1"/>
          </p:cNvSpPr>
          <p:nvPr/>
        </p:nvSpPr>
        <p:spPr bwMode="auto">
          <a:xfrm>
            <a:off x="1679308" y="338361"/>
            <a:ext cx="1465401" cy="52322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Control </a:t>
            </a:r>
            <a:endParaRPr lang="en-GB" sz="28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7"/>
          <p:cNvSpPr>
            <a:spLocks noChangeArrowheads="1"/>
          </p:cNvSpPr>
          <p:nvPr/>
        </p:nvSpPr>
        <p:spPr bwMode="auto">
          <a:xfrm>
            <a:off x="2835979" y="1052736"/>
            <a:ext cx="14221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GB" sz="2000" b="1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with insole </a:t>
            </a:r>
          </a:p>
        </p:txBody>
      </p:sp>
      <p:pic>
        <p:nvPicPr>
          <p:cNvPr id="2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42552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95736" y="260648"/>
            <a:ext cx="4786313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JIA - RESULTS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 dirty="0"/>
              <a:t>Working in progress...</a:t>
            </a:r>
          </a:p>
          <a:p>
            <a:pPr algn="ctr" eaLnBrk="0" hangingPunct="0"/>
            <a:r>
              <a:rPr lang="en-US" sz="900" dirty="0"/>
              <a:t/>
            </a:r>
            <a:br>
              <a:rPr lang="en-US" sz="900" dirty="0"/>
            </a:br>
            <a:r>
              <a:rPr lang="en-US" dirty="0"/>
              <a:t>  </a:t>
            </a:r>
            <a:r>
              <a:rPr lang="en-US" sz="29500" dirty="0"/>
              <a:t> </a:t>
            </a:r>
            <a:endParaRPr lang="en-US" dirty="0"/>
          </a:p>
          <a:p>
            <a:pPr algn="ctr" eaLnBrk="0" hangingPunct="0"/>
            <a:endParaRPr lang="en-US" dirty="0"/>
          </a:p>
        </p:txBody>
      </p:sp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0" y="-1"/>
            <a:ext cx="1547664" cy="1841167"/>
          </a:xfrm>
          <a:prstGeom prst="rect">
            <a:avLst/>
          </a:prstGeom>
          <a:noFill/>
        </p:spPr>
      </p:pic>
      <p:pic>
        <p:nvPicPr>
          <p:cNvPr id="2052" name="Picture 4" descr="http://www.realtax.com/images/icon_service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4180" y="32543"/>
            <a:ext cx="2289820" cy="21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187624" y="2276872"/>
            <a:ext cx="7014989" cy="1323439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60 </a:t>
            </a: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JIA children </a:t>
            </a:r>
            <a:endParaRPr lang="en-GB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600" dirty="0">
                <a:latin typeface="Times New Roman" pitchFamily="18" charset="0"/>
                <a:cs typeface="Times New Roman" pitchFamily="18" charset="0"/>
              </a:rPr>
              <a:t>(99.4%  completed; </a:t>
            </a:r>
            <a:r>
              <a:rPr lang="en-GB" sz="3600" dirty="0" smtClean="0">
                <a:latin typeface="Times New Roman" pitchFamily="18" charset="0"/>
                <a:cs typeface="Times New Roman" pitchFamily="18" charset="0"/>
              </a:rPr>
              <a:t>n= 179/180</a:t>
            </a:r>
            <a:r>
              <a:rPr lang="en-GB" sz="3600" dirty="0"/>
              <a:t>) </a:t>
            </a:r>
            <a:endParaRPr lang="en-GB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34527" y="4581128"/>
            <a:ext cx="6445626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attrition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rate 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= 1 out of 240 visits </a:t>
            </a:r>
            <a:endParaRPr lang="en-GB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34296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195736" y="260648"/>
            <a:ext cx="4786313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/>
              <a:t>Working in progress...</a:t>
            </a:r>
          </a:p>
          <a:p>
            <a:pPr algn="ctr" eaLnBrk="0" hangingPunct="0"/>
            <a:r>
              <a:rPr lang="en-US" sz="900"/>
              <a:t/>
            </a:r>
            <a:br>
              <a:rPr lang="en-US" sz="900"/>
            </a:br>
            <a:r>
              <a:rPr lang="en-US"/>
              <a:t>  </a:t>
            </a:r>
            <a:r>
              <a:rPr lang="en-US" sz="29500"/>
              <a:t> </a:t>
            </a:r>
            <a:endParaRPr lang="en-US"/>
          </a:p>
          <a:p>
            <a:pPr algn="ctr" eaLnBrk="0" hangingPunct="0"/>
            <a:endParaRPr lang="en-US"/>
          </a:p>
        </p:txBody>
      </p:sp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0" y="-1"/>
            <a:ext cx="1547664" cy="18411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4100" y="1841166"/>
            <a:ext cx="8895800" cy="4031873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Control: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48.3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(n=29)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Trial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51.7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(n=31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Male: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Control 20.7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(n=6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– Trial 29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(n=9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Age: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Control 11.17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(SD3.51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- Trial 10.64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(SD3.84</a:t>
            </a:r>
            <a:r>
              <a:rPr lang="en-GB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457200" indent="-457200">
              <a:lnSpc>
                <a:spcPct val="200000"/>
              </a:lnSpc>
              <a:buFont typeface="Arial" pitchFamily="34" charset="0"/>
              <a:buChar char="•"/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Stable: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Control 65.5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(n=19) 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– Trial 74.2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GB" sz="2800" dirty="0">
                <a:latin typeface="Times New Roman" pitchFamily="18" charset="0"/>
                <a:cs typeface="Times New Roman" pitchFamily="18" charset="0"/>
              </a:rPr>
              <a:t>(n=23)</a:t>
            </a:r>
            <a:r>
              <a:rPr lang="en-GB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9" name="Picture 2" descr="http://www.alertdriving.com/newsletter/wordpress/wp-content/uploads/analyzing-rfps-part-2-writing-a-global-rfp.gif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8762"/>
          <a:stretch/>
        </p:blipFill>
        <p:spPr bwMode="auto">
          <a:xfrm>
            <a:off x="7661428" y="1"/>
            <a:ext cx="1458175" cy="1628799"/>
          </a:xfrm>
          <a:prstGeom prst="rect">
            <a:avLst/>
          </a:prstGeom>
          <a:noFill/>
        </p:spPr>
      </p:pic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94817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59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267744" y="332656"/>
            <a:ext cx="4786313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DATA ANALYSIS</a:t>
            </a: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 dirty="0"/>
              <a:t>Working in progress...</a:t>
            </a:r>
          </a:p>
          <a:p>
            <a:pPr algn="ctr" eaLnBrk="0" hangingPunct="0"/>
            <a:r>
              <a:rPr lang="en-US" sz="900" dirty="0"/>
              <a:t/>
            </a:r>
            <a:br>
              <a:rPr lang="en-US" sz="900" dirty="0"/>
            </a:br>
            <a:r>
              <a:rPr lang="en-US" dirty="0"/>
              <a:t>  </a:t>
            </a:r>
            <a:r>
              <a:rPr lang="en-US" sz="29500" dirty="0"/>
              <a:t> </a:t>
            </a:r>
            <a:endParaRPr lang="en-US" dirty="0"/>
          </a:p>
          <a:p>
            <a:pPr algn="ctr" eaLnBrk="0" hangingPunct="0"/>
            <a:endParaRPr lang="en-US" dirty="0"/>
          </a:p>
        </p:txBody>
      </p:sp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491880" y="1196752"/>
            <a:ext cx="2629224" cy="19442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251520" y="3282175"/>
            <a:ext cx="8640960" cy="3030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3200" dirty="0">
                <a:latin typeface="Times New Roman"/>
                <a:cs typeface="Times New Roman"/>
              </a:rPr>
              <a:t>Statistical differences </a:t>
            </a:r>
            <a:r>
              <a:rPr lang="en-GB" sz="3200" dirty="0" smtClean="0">
                <a:latin typeface="Times New Roman"/>
                <a:cs typeface="Times New Roman"/>
              </a:rPr>
              <a:t>(control &amp; trial) </a:t>
            </a:r>
            <a:r>
              <a:rPr lang="en-GB" sz="3200" dirty="0">
                <a:latin typeface="Times New Roman"/>
                <a:cs typeface="Times New Roman"/>
              </a:rPr>
              <a:t>were compared </a:t>
            </a:r>
            <a:r>
              <a:rPr lang="en-GB" sz="3200" dirty="0" smtClean="0">
                <a:latin typeface="Times New Roman"/>
                <a:cs typeface="Times New Roman"/>
              </a:rPr>
              <a:t>at baseline</a:t>
            </a:r>
            <a:r>
              <a:rPr lang="en-GB" sz="3200" dirty="0">
                <a:latin typeface="Times New Roman"/>
                <a:cs typeface="Times New Roman"/>
              </a:rPr>
              <a:t>, 3 and 6 months). </a:t>
            </a:r>
            <a:endParaRPr lang="en-GB" sz="3200" dirty="0" smtClean="0">
              <a:latin typeface="Times New Roman"/>
              <a:cs typeface="Times New Roman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3200" dirty="0" smtClean="0">
                <a:latin typeface="Times New Roman"/>
                <a:cs typeface="Times New Roman"/>
              </a:rPr>
              <a:t>All </a:t>
            </a:r>
            <a:r>
              <a:rPr lang="en-GB" sz="3200" dirty="0">
                <a:latin typeface="Times New Roman"/>
                <a:cs typeface="Times New Roman"/>
              </a:rPr>
              <a:t>data showed a non-parametric </a:t>
            </a:r>
            <a:r>
              <a:rPr lang="en-GB" sz="3200" dirty="0" smtClean="0">
                <a:latin typeface="Times New Roman"/>
                <a:cs typeface="Times New Roman"/>
              </a:rPr>
              <a:t>distribution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GB" sz="3200" dirty="0" smtClean="0">
                <a:latin typeface="Times New Roman"/>
                <a:cs typeface="Times New Roman"/>
              </a:rPr>
              <a:t>Mann</a:t>
            </a:r>
            <a:r>
              <a:rPr lang="en-GB" sz="3200" dirty="0">
                <a:latin typeface="Times New Roman"/>
                <a:cs typeface="Times New Roman"/>
              </a:rPr>
              <a:t>-Whitney U </a:t>
            </a:r>
            <a:r>
              <a:rPr lang="en-GB" sz="3200" dirty="0" smtClean="0">
                <a:latin typeface="Times New Roman"/>
                <a:cs typeface="Times New Roman"/>
              </a:rPr>
              <a:t>test </a:t>
            </a:r>
            <a:r>
              <a:rPr lang="en-GB" sz="3200" dirty="0">
                <a:latin typeface="Times New Roman"/>
                <a:cs typeface="Times New Roman"/>
              </a:rPr>
              <a:t>for the pairwise comparisons.</a:t>
            </a:r>
            <a:r>
              <a:rPr lang="en-AU" sz="3200" dirty="0">
                <a:latin typeface="Times New Roman"/>
                <a:cs typeface="Times New Roman"/>
              </a:rPr>
              <a:t> </a:t>
            </a:r>
            <a:endParaRPr lang="en-US" sz="3200" dirty="0">
              <a:latin typeface="Times New Roman"/>
              <a:cs typeface="Times New Roman"/>
            </a:endParaRP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5151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9144000" cy="6407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 dirty="0"/>
              <a:t>Working in progress...</a:t>
            </a:r>
          </a:p>
          <a:p>
            <a:pPr algn="ctr" eaLnBrk="0" hangingPunct="0"/>
            <a:r>
              <a:rPr lang="en-US" sz="900" dirty="0"/>
              <a:t/>
            </a:r>
            <a:br>
              <a:rPr lang="en-US" sz="900" dirty="0"/>
            </a:br>
            <a:r>
              <a:rPr lang="en-US" dirty="0"/>
              <a:t>  </a:t>
            </a:r>
            <a:r>
              <a:rPr lang="en-US" sz="29500" dirty="0"/>
              <a:t> </a:t>
            </a:r>
            <a:endParaRPr lang="en-US" dirty="0"/>
          </a:p>
          <a:p>
            <a:pPr algn="ctr" eaLnBrk="0" hangingPunct="0"/>
            <a:endParaRPr lang="en-US" dirty="0"/>
          </a:p>
        </p:txBody>
      </p:sp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96085611"/>
              </p:ext>
            </p:extLst>
          </p:nvPr>
        </p:nvGraphicFramePr>
        <p:xfrm>
          <a:off x="179512" y="836712"/>
          <a:ext cx="8784977" cy="5400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752528"/>
                <a:gridCol w="2160240"/>
                <a:gridCol w="1872209"/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endParaRPr lang="en-US" sz="2800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CONTROL 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0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Times New Roman"/>
                          <a:cs typeface="Times New Roman"/>
                        </a:rPr>
                        <a:t>TRIAL </a:t>
                      </a:r>
                      <a:endParaRPr lang="en-US" sz="2800" b="1" dirty="0">
                        <a:solidFill>
                          <a:schemeClr val="accent6">
                            <a:lumMod val="75000"/>
                          </a:schemeClr>
                        </a:solidFill>
                        <a:latin typeface="Times New Roman"/>
                        <a:cs typeface="Times New Roman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0C"/>
                    </a:solidFill>
                  </a:tcPr>
                </a:tc>
              </a:tr>
              <a:tr h="7086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Height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(cm) at </a:t>
                      </a: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mean (SD</a:t>
                      </a: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142.07(17.94)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140.39(22.17)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Weight 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(kg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at </a:t>
                      </a: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 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mean (SD</a:t>
                      </a: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38.97(18.04)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42.07(23.41)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CHAQ 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en-GB" sz="2400" b="0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0" i="1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en-GB" sz="2400" b="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p=0.247) 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– median (IQR</a:t>
                      </a:r>
                      <a:r>
                        <a:rPr lang="en-GB" sz="2400" b="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0.125 (1.31)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0.375 (0.625)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4693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DMARDs 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</a:t>
                      </a:r>
                      <a:r>
                        <a:rPr lang="en-GB" sz="2400" b="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b="0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(p=0.935</a:t>
                      </a:r>
                      <a:r>
                        <a:rPr lang="en-GB" sz="2400" b="0" dirty="0" smtClean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) </a:t>
                      </a:r>
                      <a:endParaRPr lang="en-AU" sz="2400" b="0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n=19 (66%)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n=20 (65%)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129614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Steroids Injection </a:t>
                      </a:r>
                      <a:endParaRPr lang="en-GB" sz="2400" b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at </a:t>
                      </a: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baseline</a:t>
                      </a:r>
                      <a:r>
                        <a:rPr lang="en-GB" sz="2400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2400" i="1" dirty="0">
                          <a:solidFill>
                            <a:srgbClr val="0000FF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(p=0.648) </a:t>
                      </a:r>
                      <a:endParaRPr lang="en-AU" sz="2400" i="1" dirty="0">
                        <a:solidFill>
                          <a:srgbClr val="0000FF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n=23 (79%)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n=26 (84%)</a:t>
                      </a:r>
                      <a:endParaRPr lang="en-AU" sz="24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339752" y="0"/>
            <a:ext cx="4786313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</a:t>
            </a:r>
          </a:p>
        </p:txBody>
      </p:sp>
      <p:sp>
        <p:nvSpPr>
          <p:cNvPr id="8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1966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3859" y="188640"/>
            <a:ext cx="9144000" cy="6669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 dirty="0"/>
              <a:t>Working in progress...</a:t>
            </a:r>
          </a:p>
          <a:p>
            <a:pPr algn="ctr" eaLnBrk="0" hangingPunct="0"/>
            <a:r>
              <a:rPr lang="en-US" sz="900" dirty="0"/>
              <a:t/>
            </a:r>
            <a:br>
              <a:rPr lang="en-US" sz="900" dirty="0"/>
            </a:br>
            <a:r>
              <a:rPr lang="en-US" dirty="0"/>
              <a:t>  </a:t>
            </a:r>
            <a:r>
              <a:rPr lang="en-US" sz="29500" dirty="0"/>
              <a:t> </a:t>
            </a:r>
            <a:endParaRPr lang="en-US" dirty="0"/>
          </a:p>
          <a:p>
            <a:pPr algn="ctr" eaLnBrk="0" hangingPunct="0"/>
            <a:endParaRPr lang="en-US" dirty="0"/>
          </a:p>
        </p:txBody>
      </p:sp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71538518"/>
              </p:ext>
            </p:extLst>
          </p:nvPr>
        </p:nvGraphicFramePr>
        <p:xfrm>
          <a:off x="179512" y="908720"/>
          <a:ext cx="8856984" cy="51815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472608"/>
                <a:gridCol w="1944216"/>
                <a:gridCol w="144016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JIA subtype </a:t>
                      </a:r>
                      <a:endParaRPr lang="en-US" sz="2800" b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CONTROL 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0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latin typeface="Times New Roman"/>
                          <a:cs typeface="Times New Roman"/>
                        </a:rPr>
                        <a:t>TRIAL </a:t>
                      </a:r>
                      <a:endParaRPr lang="en-US" sz="2400" b="1" dirty="0">
                        <a:latin typeface="Times New Roman"/>
                        <a:cs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A80C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Systemic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Onset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Oligoarthritis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13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20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Rheumatoid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Factor 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GB" sz="3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+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” Polyarthritis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6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Rheumatoid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Factor 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“</a:t>
                      </a:r>
                      <a:r>
                        <a:rPr lang="en-GB" sz="32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</a:t>
                      </a: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”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Polyarthritis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Enthesitis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Related Arthritis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R="381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Psoriatic </a:t>
                      </a:r>
                      <a:r>
                        <a:rPr lang="en-GB" sz="28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Arthritis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n=0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n=0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66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Undifferentiated </a:t>
                      </a:r>
                      <a:endParaRPr lang="en-AU" sz="28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</a:t>
                      </a:r>
                      <a:r>
                        <a:rPr lang="en-GB" sz="28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28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n=0</a:t>
                      </a:r>
                      <a:endParaRPr lang="en-AU" sz="28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2186483" y="135731"/>
            <a:ext cx="4786313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RESULTS </a:t>
            </a:r>
          </a:p>
        </p:txBody>
      </p:sp>
      <p:sp>
        <p:nvSpPr>
          <p:cNvPr id="9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933808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640" y="476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1000" b="1" dirty="0"/>
              <a:t>Working in progress...</a:t>
            </a:r>
          </a:p>
          <a:p>
            <a:pPr algn="ctr" eaLnBrk="0" hangingPunct="0"/>
            <a:r>
              <a:rPr lang="en-US" sz="900" dirty="0"/>
              <a:t/>
            </a:r>
            <a:br>
              <a:rPr lang="en-US" sz="900" dirty="0"/>
            </a:br>
            <a:r>
              <a:rPr lang="en-US" dirty="0"/>
              <a:t>  </a:t>
            </a:r>
            <a:r>
              <a:rPr lang="en-US" sz="29500" dirty="0"/>
              <a:t> </a:t>
            </a:r>
            <a:endParaRPr lang="en-US" dirty="0"/>
          </a:p>
          <a:p>
            <a:pPr algn="ctr" eaLnBrk="0" hangingPunct="0"/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87624" y="5805264"/>
            <a:ext cx="6773008" cy="584775"/>
          </a:xfrm>
          <a:prstGeom prst="rect">
            <a:avLst/>
          </a:prstGeom>
          <a:noFill/>
          <a:ln>
            <a:solidFill>
              <a:srgbClr val="F45F0C"/>
            </a:solidFill>
          </a:ln>
        </p:spPr>
        <p:txBody>
          <a:bodyPr wrap="none">
            <a:spAutoFit/>
          </a:bodyPr>
          <a:lstStyle/>
          <a:p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clinical significance was also obtained</a:t>
            </a:r>
            <a:endParaRPr lang="en-GB" sz="3200" b="1" dirty="0"/>
          </a:p>
        </p:txBody>
      </p:sp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9411" y="8736"/>
            <a:ext cx="1248092" cy="148478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339753" y="476672"/>
            <a:ext cx="4248472" cy="646331"/>
          </a:xfrm>
          <a:prstGeom prst="rect">
            <a:avLst/>
          </a:prstGeom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Primary Outcomes</a:t>
            </a:r>
          </a:p>
        </p:txBody>
      </p:sp>
      <p:sp>
        <p:nvSpPr>
          <p:cNvPr id="2" name="Rectangle 1"/>
          <p:cNvSpPr/>
          <p:nvPr/>
        </p:nvSpPr>
        <p:spPr>
          <a:xfrm>
            <a:off x="371146" y="1509932"/>
            <a:ext cx="8171332" cy="401648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VAS</a:t>
            </a:r>
            <a:r>
              <a:rPr lang="en-GB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8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p=0.029)</a:t>
            </a:r>
            <a:endParaRPr lang="en-GB" sz="30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PedsQL 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paediatric-generic </a:t>
            </a:r>
            <a:r>
              <a:rPr lang="en-GB" sz="3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(p&lt;</a:t>
            </a:r>
            <a:r>
              <a:rPr lang="en-GB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0.001)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Peds QL 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paediatric </a:t>
            </a: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rheumatology </a:t>
            </a:r>
            <a:r>
              <a:rPr lang="en-GB" sz="3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(p&lt;</a:t>
            </a:r>
            <a:r>
              <a:rPr lang="en-GB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0.001)</a:t>
            </a:r>
            <a:endParaRPr lang="en-GB" sz="34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PedsQL 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parent generic </a:t>
            </a:r>
            <a:r>
              <a:rPr lang="en-GB" sz="3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(p=</a:t>
            </a:r>
            <a:r>
              <a:rPr lang="en-GB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0.047) </a:t>
            </a:r>
            <a:endParaRPr lang="en-GB" sz="3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en-GB" sz="3400" dirty="0" smtClean="0">
                <a:latin typeface="Times New Roman" pitchFamily="18" charset="0"/>
                <a:cs typeface="Times New Roman" pitchFamily="18" charset="0"/>
              </a:rPr>
              <a:t>PedsQL </a:t>
            </a:r>
            <a:r>
              <a:rPr lang="en-GB" sz="3400" dirty="0">
                <a:latin typeface="Times New Roman" pitchFamily="18" charset="0"/>
                <a:cs typeface="Times New Roman" pitchFamily="18" charset="0"/>
              </a:rPr>
              <a:t>parent rheumatology </a:t>
            </a:r>
            <a:r>
              <a:rPr lang="en-GB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30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p=0.02</a:t>
            </a:r>
            <a:r>
              <a:rPr lang="en-GB" sz="30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GB" sz="30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idelikeaturtle.com/uploads/images/stock/png/psd-business-graph-icon-400x376.pn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70465" y="18206"/>
            <a:ext cx="2664295" cy="2459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10288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3417" y="4762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691680" y="404664"/>
            <a:ext cx="4824534" cy="646331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Secondary Outcomes</a:t>
            </a:r>
          </a:p>
        </p:txBody>
      </p:sp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0" y="0"/>
            <a:ext cx="1259632" cy="1498512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539552" y="1196752"/>
            <a:ext cx="7776864" cy="53483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ait Time</a:t>
            </a:r>
            <a:r>
              <a:rPr lang="en-GB" sz="33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(p=0.006)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Gait Velocity 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(p=0.004) </a:t>
            </a:r>
            <a:endParaRPr lang="en-GB" sz="36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tance Time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p=0.005)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otal </a:t>
            </a:r>
            <a:r>
              <a:rPr lang="en-GB" sz="33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lantar Surface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p&lt;0.001)</a:t>
            </a:r>
            <a:endParaRPr lang="en-GB" sz="2800" b="1" dirty="0" smtClean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Heel</a:t>
            </a:r>
            <a:r>
              <a:rPr lang="en-GB" sz="3300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(p&lt;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0.001)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Midfoot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p=0.044)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GB" sz="3300" baseline="30000" dirty="0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 Met. Head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0.030)</a:t>
            </a:r>
          </a:p>
          <a:p>
            <a:pPr marL="457200" indent="-457200">
              <a:lnSpc>
                <a:spcPct val="130000"/>
              </a:lnSpc>
              <a:buFont typeface="Arial" pitchFamily="34" charset="0"/>
              <a:buChar char="•"/>
            </a:pPr>
            <a:r>
              <a:rPr lang="en-GB" sz="3300" dirty="0" smtClean="0">
                <a:latin typeface="Times New Roman" pitchFamily="18" charset="0"/>
                <a:cs typeface="Times New Roman" pitchFamily="18" charset="0"/>
              </a:rPr>
              <a:t>Hallux </a:t>
            </a:r>
            <a:r>
              <a:rPr lang="en-GB" sz="2400" b="1" dirty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sz="2400" b="1" dirty="0" smtClean="0">
                <a:solidFill>
                  <a:srgbClr val="003366"/>
                </a:solidFill>
                <a:latin typeface="Times New Roman" pitchFamily="18" charset="0"/>
                <a:cs typeface="Times New Roman" pitchFamily="18" charset="0"/>
              </a:rPr>
              <a:t>p=0.021)</a:t>
            </a:r>
            <a:endParaRPr lang="en-GB" sz="2400" b="1" dirty="0">
              <a:solidFill>
                <a:srgbClr val="0033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Picture 7" descr="Pressure Profile without Orthotic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6876256" y="1844824"/>
            <a:ext cx="2041635" cy="2743161"/>
          </a:xfrm>
          <a:prstGeom prst="roundRect">
            <a:avLst>
              <a:gd name="adj" fmla="val 17593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04083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Content Placeholder 2"/>
          <p:cNvSpPr>
            <a:spLocks noGrp="1"/>
          </p:cNvSpPr>
          <p:nvPr>
            <p:ph idx="1"/>
          </p:nvPr>
        </p:nvSpPr>
        <p:spPr>
          <a:xfrm>
            <a:off x="2831542" y="476672"/>
            <a:ext cx="3912964" cy="642938"/>
          </a:xfrm>
          <a:noFill/>
          <a:ln>
            <a:solidFill>
              <a:srgbClr val="FFC000"/>
            </a:solidFill>
          </a:ln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en-GB" sz="4000" b="1" dirty="0" smtClean="0">
                <a:solidFill>
                  <a:srgbClr val="0033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CONCLUSION </a:t>
            </a:r>
          </a:p>
        </p:txBody>
      </p:sp>
      <p:sp>
        <p:nvSpPr>
          <p:cNvPr id="17" name="Right Arrow 16"/>
          <p:cNvSpPr/>
          <p:nvPr/>
        </p:nvSpPr>
        <p:spPr>
          <a:xfrm>
            <a:off x="4716016" y="2780928"/>
            <a:ext cx="1008112" cy="500066"/>
          </a:xfrm>
          <a:prstGeom prst="rightArrow">
            <a:avLst/>
          </a:prstGeom>
          <a:gradFill flip="none" rotWithShape="1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path path="circle">
              <a:fillToRect l="100000" t="100000"/>
            </a:path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/>
          </a:p>
        </p:txBody>
      </p:sp>
      <p:pic>
        <p:nvPicPr>
          <p:cNvPr id="9" name="Picture 6" descr="http://3.bp.blogspot.com/_rxrDfmuL9pQ/SnIO2hjMW7I/AAAAAAAAAkE/zmC0lDtkozQ/s400/Tick-green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1412776"/>
            <a:ext cx="2635904" cy="2550875"/>
          </a:xfrm>
          <a:prstGeom prst="rect">
            <a:avLst/>
          </a:prstGeom>
          <a:noFill/>
        </p:spPr>
      </p:pic>
      <p:pic>
        <p:nvPicPr>
          <p:cNvPr id="13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467544" y="1556792"/>
            <a:ext cx="4104456" cy="2811026"/>
          </a:xfrm>
          <a:prstGeom prst="rect">
            <a:avLst/>
          </a:prstGeom>
          <a:ln>
            <a:solidFill>
              <a:srgbClr val="FFCC66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Pain</a:t>
            </a:r>
          </a:p>
          <a:p>
            <a:pPr algn="ctr">
              <a:lnSpc>
                <a:spcPct val="150000"/>
              </a:lnSpc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Quality of life </a:t>
            </a:r>
          </a:p>
          <a:p>
            <a:pPr algn="ctr">
              <a:lnSpc>
                <a:spcPct val="150000"/>
              </a:lnSpc>
            </a:pPr>
            <a:r>
              <a:rPr lang="en-GB" sz="4000" b="1" dirty="0">
                <a:latin typeface="Times New Roman" pitchFamily="18" charset="0"/>
                <a:cs typeface="Times New Roman" pitchFamily="18" charset="0"/>
              </a:rPr>
              <a:t>Gait</a:t>
            </a:r>
            <a:r>
              <a:rPr lang="en-GB" sz="4000" b="1" dirty="0" smtClean="0">
                <a:latin typeface="Times New Roman" pitchFamily="18" charset="0"/>
                <a:cs typeface="Times New Roman" pitchFamily="18" charset="0"/>
              </a:rPr>
              <a:t>-Parameters</a:t>
            </a:r>
            <a:endParaRPr lang="en-GB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5085184"/>
            <a:ext cx="85689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000" dirty="0">
                <a:latin typeface="Times New Roman"/>
                <a:cs typeface="Times New Roman"/>
              </a:rPr>
              <a:t>Coda, A; P. Fowlie; J. Davidson; J. Walsh; T. Carline; D. Santos (2014).“Foot Orthoses in </a:t>
            </a:r>
            <a:r>
              <a:rPr lang="en-AU" sz="2000" dirty="0" smtClean="0">
                <a:latin typeface="Times New Roman"/>
                <a:cs typeface="Times New Roman"/>
              </a:rPr>
              <a:t>Juvenile Idiopathic </a:t>
            </a:r>
            <a:r>
              <a:rPr lang="en-AU" sz="2000" dirty="0">
                <a:latin typeface="Times New Roman"/>
                <a:cs typeface="Times New Roman"/>
              </a:rPr>
              <a:t>Arthritis (JIA) – Randomised Controlled Trial. </a:t>
            </a:r>
            <a:r>
              <a:rPr lang="fi-FI" sz="2000" b="1" i="1" dirty="0">
                <a:solidFill>
                  <a:srgbClr val="262626"/>
                </a:solidFill>
                <a:latin typeface="Times New Roman"/>
                <a:cs typeface="Times New Roman"/>
              </a:rPr>
              <a:t>BMJ </a:t>
            </a:r>
            <a:r>
              <a:rPr lang="fi-FI" sz="2000" b="1" i="1" dirty="0" smtClean="0">
                <a:solidFill>
                  <a:srgbClr val="262626"/>
                </a:solidFill>
                <a:latin typeface="Times New Roman"/>
                <a:cs typeface="Times New Roman"/>
              </a:rPr>
              <a:t>–</a:t>
            </a:r>
            <a:r>
              <a:rPr lang="en-AU" sz="2000" b="1" i="1" dirty="0" smtClean="0">
                <a:latin typeface="Times New Roman"/>
                <a:cs typeface="Times New Roman"/>
              </a:rPr>
              <a:t> </a:t>
            </a:r>
            <a:r>
              <a:rPr lang="en-AU" sz="2000" b="1" i="1" dirty="0">
                <a:latin typeface="Times New Roman"/>
                <a:cs typeface="Times New Roman"/>
              </a:rPr>
              <a:t>Arch Dis Child </a:t>
            </a:r>
            <a:r>
              <a:rPr lang="en-AU" sz="2000" dirty="0">
                <a:latin typeface="Times New Roman"/>
                <a:cs typeface="Times New Roman"/>
              </a:rPr>
              <a:t>doi:10.1136/archdischild-2013-305166</a:t>
            </a:r>
          </a:p>
        </p:txBody>
      </p:sp>
    </p:spTree>
    <p:extLst>
      <p:ext uri="{BB962C8B-B14F-4D97-AF65-F5344CB8AC3E}">
        <p14:creationId xmlns:p14="http://schemas.microsoft.com/office/powerpoint/2010/main" xmlns="" val="9470645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1700808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7200" b="1" dirty="0">
                <a:solidFill>
                  <a:srgbClr val="0033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GRAZIE </a:t>
            </a:r>
            <a:endParaRPr lang="en-US" sz="7200" b="1" dirty="0">
              <a:solidFill>
                <a:srgbClr val="0033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7412" name="Picture 9" descr="SMIL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779912" y="3068960"/>
            <a:ext cx="1917285" cy="196662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067944" y="260648"/>
            <a:ext cx="1343981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" y="5661248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b="1" dirty="0" smtClean="0">
                <a:latin typeface="Times New Roman" pitchFamily="18" charset="0"/>
                <a:cs typeface="Times New Roman" pitchFamily="18" charset="0"/>
              </a:rPr>
              <a:t>Andrea.Coda@newcastle.edu.au</a:t>
            </a:r>
            <a:endParaRPr lang="en-A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395536" y="404664"/>
            <a:ext cx="8501062" cy="4237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GB" sz="3200" b="1" dirty="0">
                <a:solidFill>
                  <a:schemeClr val="accent6">
                    <a:lumMod val="75000"/>
                  </a:schemeClr>
                </a:solidFill>
                <a:latin typeface="Times New Roman" charset="0"/>
                <a:cs typeface="Times New Roman" charset="0"/>
              </a:rPr>
              <a:t>Study Title:</a:t>
            </a:r>
            <a:endParaRPr lang="en-GB" dirty="0">
              <a:solidFill>
                <a:schemeClr val="accent6">
                  <a:lumMod val="75000"/>
                </a:schemeClr>
              </a:solidFill>
              <a:latin typeface="Times New Roman" charset="0"/>
              <a:cs typeface="Times New Roman" charset="0"/>
            </a:endParaRPr>
          </a:p>
          <a:p>
            <a:pPr eaLnBrk="0" hangingPunct="0">
              <a:lnSpc>
                <a:spcPct val="150000"/>
              </a:lnSpc>
            </a:pPr>
            <a:r>
              <a:rPr lang="en-GB" sz="3200" i="1" dirty="0">
                <a:latin typeface="Times New Roman" charset="0"/>
                <a:cs typeface="Times New Roman" charset="0"/>
              </a:rPr>
              <a:t>“</a:t>
            </a:r>
            <a:r>
              <a:rPr lang="en-GB" sz="3200" i="1" dirty="0" smtClean="0">
                <a:latin typeface="Times New Roman" charset="0"/>
                <a:cs typeface="Times New Roman" charset="0"/>
              </a:rPr>
              <a:t>A multicentre single blinded RCT </a:t>
            </a:r>
            <a:r>
              <a:rPr lang="en-GB" sz="3200" i="1" dirty="0">
                <a:latin typeface="Times New Roman" charset="0"/>
                <a:cs typeface="Times New Roman" charset="0"/>
              </a:rPr>
              <a:t>to investigate the clinical effectiveness of pre-formed semi-rigid foot orthoses, on pain, quality of life and the dynamics of gait of patients diagnosed with Juvenile Idiopathic Arthritis (JIA)”</a:t>
            </a:r>
            <a:endParaRPr lang="en-GB" sz="4400" dirty="0">
              <a:latin typeface="Times New Roman" charset="0"/>
              <a:cs typeface="Times New Roman" charset="0"/>
            </a:endParaRPr>
          </a:p>
        </p:txBody>
      </p:sp>
      <p:pic>
        <p:nvPicPr>
          <p:cNvPr id="3077" name="Picture 4" descr="MPj04387420000[1]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51745" y="5085184"/>
            <a:ext cx="20002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5" descr="MPj04330500000[1]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437307" y="5085184"/>
            <a:ext cx="1198563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6" descr="Pressure Profile without Orthotic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51995" y="5085184"/>
            <a:ext cx="102235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7" descr="CBAS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652120" y="5085184"/>
            <a:ext cx="2308225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820269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43847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3923928" y="301879"/>
            <a:ext cx="1296144" cy="769441"/>
          </a:xfrm>
          <a:prstGeom prst="rect">
            <a:avLst/>
          </a:prstGeom>
          <a:noFill/>
          <a:ln w="9525">
            <a:solidFill>
              <a:srgbClr val="FFA80C"/>
            </a:solidFill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JIA</a:t>
            </a:r>
            <a:endParaRPr lang="en-US" sz="4400" b="1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179512" y="1412776"/>
            <a:ext cx="8893175" cy="477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>
              <a:buFontTx/>
              <a:buChar char="•"/>
            </a:pP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Most common chronic rheumatic disease in  </a:t>
            </a:r>
          </a:p>
          <a:p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children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Short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and long-term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disability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Painful joint &amp; swelling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Reduced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bone 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growth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Disturbance 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of gait  </a:t>
            </a:r>
            <a:endParaRPr lang="en-US" sz="3200" dirty="0" smtClean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  <a:p>
            <a:pPr>
              <a:lnSpc>
                <a:spcPct val="150000"/>
              </a:lnSpc>
              <a:buFontTx/>
              <a:buChar char="•"/>
            </a:pPr>
            <a:r>
              <a:rPr lang="en-GB" sz="3200" dirty="0" smtClean="0">
                <a:solidFill>
                  <a:srgbClr val="000000"/>
                </a:solidFill>
                <a:latin typeface="Times New Roman"/>
              </a:rPr>
              <a:t> Physically less </a:t>
            </a:r>
            <a:r>
              <a:rPr lang="en-GB" sz="3200" dirty="0">
                <a:solidFill>
                  <a:srgbClr val="000000"/>
                </a:solidFill>
                <a:latin typeface="Times New Roman"/>
              </a:rPr>
              <a:t>active compared to healthy children </a:t>
            </a:r>
            <a:endParaRPr lang="en-US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3077" name="Rectangle 17"/>
          <p:cNvSpPr>
            <a:spLocks noChangeArrowheads="1"/>
          </p:cNvSpPr>
          <p:nvPr/>
        </p:nvSpPr>
        <p:spPr bwMode="auto">
          <a:xfrm>
            <a:off x="4860032" y="6093296"/>
            <a:ext cx="3978275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sz="1200" dirty="0">
                <a:latin typeface="Times New Roman" pitchFamily="18" charset="0"/>
              </a:rPr>
              <a:t>(Brostrom et al. 2007; Hendry et al. 2008; Takken et al. 2008)</a:t>
            </a: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b="-6"/>
          <a:stretch/>
        </p:blipFill>
        <p:spPr>
          <a:xfrm>
            <a:off x="5652120" y="2348880"/>
            <a:ext cx="3306176" cy="26220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38606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7418" y="0"/>
            <a:ext cx="9144000" cy="6885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16"/>
          <p:cNvSpPr>
            <a:spLocks noChangeArrowheads="1"/>
          </p:cNvSpPr>
          <p:nvPr/>
        </p:nvSpPr>
        <p:spPr bwMode="auto">
          <a:xfrm>
            <a:off x="395536" y="2636912"/>
            <a:ext cx="8208912" cy="1991314"/>
          </a:xfrm>
          <a:prstGeom prst="rect">
            <a:avLst/>
          </a:prstGeom>
          <a:noFill/>
          <a:ln w="9525">
            <a:solidFill>
              <a:srgbClr val="FFA80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 anchor="ctr">
            <a:spAutoFit/>
          </a:bodyPr>
          <a:lstStyle/>
          <a:p>
            <a:pPr marL="457200" indent="-457200">
              <a:lnSpc>
                <a:spcPct val="130000"/>
              </a:lnSpc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Worldwide </a:t>
            </a:r>
            <a:r>
              <a:rPr lang="en-US" sz="2800" b="1" dirty="0">
                <a:latin typeface="Times New Roman"/>
                <a:cs typeface="Times New Roman"/>
              </a:rPr>
              <a:t>I</a:t>
            </a:r>
            <a:r>
              <a:rPr lang="en-US" sz="2800" b="1" dirty="0" smtClean="0">
                <a:latin typeface="Times New Roman"/>
                <a:cs typeface="Times New Roman"/>
              </a:rPr>
              <a:t>ncidence:</a:t>
            </a:r>
            <a:r>
              <a:rPr lang="en-US" sz="2800" dirty="0" smtClean="0">
                <a:latin typeface="Times New Roman"/>
                <a:cs typeface="Times New Roman"/>
              </a:rPr>
              <a:t> 0.07- </a:t>
            </a:r>
            <a:r>
              <a:rPr lang="en-US" sz="2800" dirty="0">
                <a:latin typeface="Times New Roman"/>
                <a:cs typeface="Times New Roman"/>
              </a:rPr>
              <a:t>4.01 per 1000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            (</a:t>
            </a:r>
            <a:r>
              <a:rPr lang="en-US" sz="1200" dirty="0">
                <a:latin typeface="Times New Roman"/>
                <a:cs typeface="Times New Roman"/>
              </a:rPr>
              <a:t>Hendry et al. 2008; </a:t>
            </a:r>
            <a:r>
              <a:rPr lang="en-US" sz="1200" dirty="0" err="1">
                <a:latin typeface="Times New Roman"/>
                <a:cs typeface="Times New Roman"/>
              </a:rPr>
              <a:t>Karmazyn</a:t>
            </a:r>
            <a:r>
              <a:rPr lang="en-US" sz="1200" dirty="0">
                <a:latin typeface="Times New Roman"/>
                <a:cs typeface="Times New Roman"/>
              </a:rPr>
              <a:t> et al. 2007). </a:t>
            </a:r>
            <a:endParaRPr lang="en-US" sz="1200" dirty="0" smtClean="0">
              <a:latin typeface="Times New Roman"/>
              <a:cs typeface="Times New Roman"/>
            </a:endParaRPr>
          </a:p>
          <a:p>
            <a:pPr>
              <a:lnSpc>
                <a:spcPct val="130000"/>
              </a:lnSpc>
              <a:buFontTx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   Incidence </a:t>
            </a:r>
            <a:r>
              <a:rPr lang="en-US" sz="2800" dirty="0">
                <a:latin typeface="Times New Roman"/>
                <a:cs typeface="Times New Roman"/>
              </a:rPr>
              <a:t>in the UK of 0.1 per 1000 </a:t>
            </a:r>
            <a:r>
              <a:rPr lang="en-US" sz="2800" dirty="0" smtClean="0">
                <a:latin typeface="Times New Roman"/>
                <a:cs typeface="Times New Roman"/>
              </a:rPr>
              <a:t>children –  </a:t>
            </a:r>
          </a:p>
          <a:p>
            <a:pPr>
              <a:lnSpc>
                <a:spcPct val="130000"/>
              </a:lnSpc>
            </a:pP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2800" dirty="0" smtClean="0">
                <a:latin typeface="Times New Roman"/>
                <a:cs typeface="Times New Roman"/>
              </a:rPr>
              <a:t>   equivalent to </a:t>
            </a:r>
            <a:r>
              <a:rPr lang="en-US" sz="2800" dirty="0">
                <a:latin typeface="Times New Roman"/>
                <a:cs typeface="Times New Roman"/>
              </a:rPr>
              <a:t>1000 new cases per </a:t>
            </a:r>
            <a:r>
              <a:rPr lang="en-US" sz="2800" dirty="0" smtClean="0">
                <a:latin typeface="Times New Roman"/>
                <a:cs typeface="Times New Roman"/>
              </a:rPr>
              <a:t>year</a:t>
            </a:r>
            <a:r>
              <a:rPr lang="en-US" sz="2800" dirty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(NICE 2002). </a:t>
            </a:r>
            <a:endParaRPr lang="en-AU" sz="2800" dirty="0">
              <a:latin typeface="Times New Roman"/>
              <a:cs typeface="Times New Roman"/>
            </a:endParaRPr>
          </a:p>
        </p:txBody>
      </p:sp>
      <p:pic>
        <p:nvPicPr>
          <p:cNvPr id="10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5536" y="4941168"/>
            <a:ext cx="5968301" cy="1344984"/>
          </a:xfrm>
          <a:prstGeom prst="rect">
            <a:avLst/>
          </a:prstGeom>
          <a:ln>
            <a:solidFill>
              <a:srgbClr val="FFA80C"/>
            </a:solidFill>
          </a:ln>
        </p:spPr>
        <p:txBody>
          <a:bodyPr wrap="none">
            <a:spAutoFit/>
          </a:bodyPr>
          <a:lstStyle/>
          <a:p>
            <a:pPr marL="457200" indent="-457200" algn="just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Female </a:t>
            </a:r>
            <a:r>
              <a:rPr lang="en-US" sz="2800" dirty="0">
                <a:solidFill>
                  <a:srgbClr val="000000"/>
                </a:solidFill>
                <a:latin typeface="Times New Roman"/>
                <a:cs typeface="Times New Roman"/>
              </a:rPr>
              <a:t>to Male Ratio of </a:t>
            </a:r>
            <a:r>
              <a:rPr lang="en-US" sz="2800" b="1" u="sng" dirty="0">
                <a:solidFill>
                  <a:srgbClr val="000000"/>
                </a:solidFill>
                <a:latin typeface="Times New Roman"/>
                <a:cs typeface="Times New Roman"/>
              </a:rPr>
              <a:t>3 to 2</a:t>
            </a:r>
            <a:r>
              <a:rPr lang="en-US" sz="28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200" dirty="0">
                <a:solidFill>
                  <a:srgbClr val="000000"/>
                </a:solidFill>
                <a:latin typeface="Times New Roman"/>
                <a:cs typeface="Times New Roman"/>
              </a:rPr>
              <a:t>(Yang 2008). </a:t>
            </a:r>
            <a:endParaRPr lang="en-US" sz="2800" dirty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marL="457200" lvl="0" indent="-457200" algn="just">
              <a:lnSpc>
                <a:spcPct val="130000"/>
              </a:lnSpc>
              <a:spcAft>
                <a:spcPts val="1200"/>
              </a:spcAft>
              <a:buFont typeface="Arial"/>
              <a:buChar char="•"/>
              <a:tabLst>
                <a:tab pos="457200" algn="l"/>
              </a:tabLst>
            </a:pPr>
            <a:r>
              <a:rPr lang="en-US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  <a:cs typeface="Times New Roman"/>
              </a:rPr>
              <a:t>E</a:t>
            </a:r>
            <a:r>
              <a:rPr lang="en-GB" sz="2800" dirty="0" err="1" smtClean="0">
                <a:latin typeface="Times New Roman"/>
                <a:cs typeface="Times New Roman"/>
              </a:rPr>
              <a:t>arly</a:t>
            </a:r>
            <a:r>
              <a:rPr lang="en-GB" sz="2800" dirty="0" smtClean="0">
                <a:latin typeface="Times New Roman"/>
                <a:cs typeface="Times New Roman"/>
              </a:rPr>
              <a:t> </a:t>
            </a:r>
            <a:r>
              <a:rPr lang="en-GB" sz="2800" dirty="0">
                <a:latin typeface="Times New Roman"/>
                <a:cs typeface="Times New Roman"/>
              </a:rPr>
              <a:t>I</a:t>
            </a:r>
            <a:r>
              <a:rPr lang="en-GB" sz="2800" dirty="0" smtClean="0">
                <a:latin typeface="Times New Roman"/>
                <a:cs typeface="Times New Roman"/>
              </a:rPr>
              <a:t>ntervention </a:t>
            </a:r>
            <a:r>
              <a:rPr lang="en-GB" sz="1400" dirty="0">
                <a:latin typeface="Times New Roman"/>
                <a:cs typeface="Times New Roman"/>
              </a:rPr>
              <a:t>(</a:t>
            </a:r>
            <a:r>
              <a:rPr lang="en-GB" sz="1400" dirty="0">
                <a:latin typeface="Times New Roman"/>
                <a:ea typeface="Times New Roman"/>
                <a:cs typeface="Times New Roman"/>
              </a:rPr>
              <a:t>Cakmak, </a:t>
            </a:r>
            <a:r>
              <a:rPr lang="en-GB" sz="1400" dirty="0" err="1">
                <a:latin typeface="Times New Roman"/>
                <a:ea typeface="Times New Roman"/>
                <a:cs typeface="Times New Roman"/>
              </a:rPr>
              <a:t>Bolukbas</a:t>
            </a:r>
            <a:r>
              <a:rPr lang="en-GB" sz="1400" dirty="0">
                <a:latin typeface="Times New Roman"/>
                <a:ea typeface="Times New Roman"/>
                <a:cs typeface="Times New Roman"/>
              </a:rPr>
              <a:t>; 2005)</a:t>
            </a:r>
            <a:r>
              <a:rPr lang="en-GB" sz="1400" dirty="0" smtClean="0">
                <a:latin typeface="Times New Roman"/>
                <a:ea typeface="Times New Roman"/>
                <a:cs typeface="Times New Roman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395536" y="332656"/>
            <a:ext cx="8208912" cy="2080569"/>
          </a:xfrm>
          <a:prstGeom prst="rect">
            <a:avLst/>
          </a:prstGeom>
          <a:ln>
            <a:solidFill>
              <a:srgbClr val="FFA80C"/>
            </a:solidFill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b="1" dirty="0" smtClean="0">
                <a:latin typeface="Times New Roman"/>
                <a:cs typeface="Times New Roman"/>
              </a:rPr>
              <a:t>Prevalence</a:t>
            </a:r>
            <a:r>
              <a:rPr lang="en-US" sz="2800" dirty="0" smtClean="0">
                <a:latin typeface="Times New Roman"/>
                <a:cs typeface="Times New Roman"/>
              </a:rPr>
              <a:t> </a:t>
            </a:r>
            <a:r>
              <a:rPr lang="en-US" sz="2800" dirty="0">
                <a:latin typeface="Times New Roman"/>
                <a:cs typeface="Times New Roman"/>
              </a:rPr>
              <a:t>0.16-1.13 per 1000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UK </a:t>
            </a:r>
            <a:r>
              <a:rPr lang="en-US" sz="2800" dirty="0">
                <a:latin typeface="Times New Roman"/>
                <a:cs typeface="Times New Roman"/>
              </a:rPr>
              <a:t>the prevalence is approximately 0.65 per </a:t>
            </a:r>
            <a:r>
              <a:rPr lang="en-US" sz="2800" dirty="0" smtClean="0">
                <a:latin typeface="Times New Roman"/>
                <a:cs typeface="Times New Roman"/>
              </a:rPr>
              <a:t>1000</a:t>
            </a:r>
          </a:p>
          <a:p>
            <a:pPr>
              <a:lnSpc>
                <a:spcPct val="120000"/>
              </a:lnSpc>
            </a:pPr>
            <a:r>
              <a:rPr lang="en-US" sz="1200" dirty="0">
                <a:latin typeface="Times New Roman"/>
                <a:cs typeface="Times New Roman"/>
              </a:rPr>
              <a:t> </a:t>
            </a:r>
            <a:r>
              <a:rPr lang="en-US" sz="1200" dirty="0" smtClean="0">
                <a:latin typeface="Times New Roman"/>
                <a:cs typeface="Times New Roman"/>
              </a:rPr>
              <a:t>         (</a:t>
            </a:r>
            <a:r>
              <a:rPr lang="en-US" sz="1200" dirty="0">
                <a:latin typeface="Times New Roman"/>
                <a:cs typeface="Times New Roman"/>
              </a:rPr>
              <a:t>Manners and Bower 2002) </a:t>
            </a:r>
          </a:p>
          <a:p>
            <a:pPr marL="342900" indent="-342900">
              <a:lnSpc>
                <a:spcPct val="120000"/>
              </a:lnSpc>
              <a:buFont typeface="Arial"/>
              <a:buChar char="•"/>
            </a:pPr>
            <a:r>
              <a:rPr lang="en-US" sz="2800" dirty="0" smtClean="0">
                <a:latin typeface="Times New Roman"/>
                <a:cs typeface="Times New Roman"/>
              </a:rPr>
              <a:t>Prevalence </a:t>
            </a:r>
            <a:r>
              <a:rPr lang="en-US" sz="2800" dirty="0">
                <a:latin typeface="Times New Roman"/>
                <a:cs typeface="Times New Roman"/>
              </a:rPr>
              <a:t>of this disease is under-estimated </a:t>
            </a:r>
            <a:endParaRPr lang="en-US" sz="2800" dirty="0" smtClean="0">
              <a:latin typeface="Times New Roman"/>
              <a:cs typeface="Times New Roman"/>
            </a:endParaRPr>
          </a:p>
          <a:p>
            <a:pPr>
              <a:lnSpc>
                <a:spcPct val="120000"/>
              </a:lnSpc>
            </a:pPr>
            <a:r>
              <a:rPr lang="en-US" sz="1200" dirty="0" smtClean="0">
                <a:latin typeface="Times New Roman"/>
                <a:cs typeface="Times New Roman"/>
              </a:rPr>
              <a:t>         (</a:t>
            </a:r>
            <a:r>
              <a:rPr lang="en-US" sz="1200" dirty="0" err="1">
                <a:latin typeface="Times New Roman"/>
                <a:cs typeface="Times New Roman"/>
              </a:rPr>
              <a:t>Ravelli</a:t>
            </a:r>
            <a:r>
              <a:rPr lang="en-US" sz="1200" dirty="0">
                <a:latin typeface="Times New Roman"/>
                <a:cs typeface="Times New Roman"/>
              </a:rPr>
              <a:t> and Martini 2007). </a:t>
            </a:r>
            <a:endParaRPr lang="en-US" dirty="0">
              <a:latin typeface="Times New Roman"/>
              <a:cs typeface="Times New Roman"/>
            </a:endParaRPr>
          </a:p>
        </p:txBody>
      </p:sp>
      <p:sp>
        <p:nvSpPr>
          <p:cNvPr id="11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15543"/>
          <a:stretch/>
        </p:blipFill>
        <p:spPr>
          <a:xfrm>
            <a:off x="6588224" y="4869160"/>
            <a:ext cx="2111917" cy="17836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231967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0431278BabyNet%20Logo"/>
          <p:cNvPicPr>
            <a:picLocks noChangeAspect="1" noChangeArrowheads="1"/>
          </p:cNvPicPr>
          <p:nvPr/>
        </p:nvPicPr>
        <p:blipFill>
          <a:blip r:embed="rId3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23528" y="1196752"/>
            <a:ext cx="8569325" cy="5221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1</a:t>
            </a:r>
            <a:r>
              <a:rPr lang="it-IT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it-IT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Systemic</a:t>
            </a:r>
            <a:r>
              <a:rPr lang="it-IT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en-US" sz="3200" dirty="0">
                <a:solidFill>
                  <a:srgbClr val="231F20"/>
                </a:solidFill>
                <a:latin typeface="Times New Roman" charset="0"/>
              </a:rPr>
              <a:t>Arthritis</a:t>
            </a:r>
            <a:endParaRPr lang="it-IT" sz="3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2</a:t>
            </a:r>
            <a:r>
              <a:rPr lang="en-US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) </a:t>
            </a:r>
            <a:r>
              <a:rPr lang="en-US" sz="32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Oligo</a:t>
            </a:r>
            <a:r>
              <a:rPr lang="en-US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-Articular Onset </a:t>
            </a:r>
          </a:p>
          <a:p>
            <a:pPr>
              <a:lnSpc>
                <a:spcPct val="150000"/>
              </a:lnSpc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3</a:t>
            </a: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) </a:t>
            </a:r>
            <a:r>
              <a:rPr lang="it-IT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Rheumatoid</a:t>
            </a: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Factor</a:t>
            </a: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Positive </a:t>
            </a:r>
            <a:r>
              <a:rPr lang="it-IT" sz="3200" dirty="0" err="1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Polyarthritis</a:t>
            </a: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</a:p>
          <a:p>
            <a:pPr>
              <a:lnSpc>
                <a:spcPct val="150000"/>
              </a:lnSpc>
              <a:defRPr/>
            </a:pP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4</a:t>
            </a: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) </a:t>
            </a:r>
            <a:r>
              <a:rPr lang="it-IT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Rheumatoid</a:t>
            </a: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Factor</a:t>
            </a: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r>
              <a:rPr lang="it-IT" sz="3200" dirty="0" smtClean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Negative </a:t>
            </a:r>
            <a:r>
              <a:rPr lang="it-IT" sz="3200" dirty="0" err="1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Polyarthritis</a:t>
            </a:r>
            <a:r>
              <a:rPr lang="it-IT" sz="3200" dirty="0">
                <a:effectLst>
                  <a:outerShdw blurRad="38100" dist="38100" dir="2700000" algn="tl">
                    <a:srgbClr val="DDDDDD"/>
                  </a:outerShdw>
                </a:effectLst>
                <a:latin typeface="Times New Roman" charset="0"/>
              </a:rPr>
              <a:t> </a:t>
            </a:r>
            <a:endParaRPr lang="it-IT" sz="3200" dirty="0" smtClean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5</a:t>
            </a:r>
            <a:r>
              <a:rPr lang="en-US" sz="3200" dirty="0">
                <a:solidFill>
                  <a:srgbClr val="231F20"/>
                </a:solidFill>
                <a:latin typeface="Times New Roman" charset="0"/>
              </a:rPr>
              <a:t>) </a:t>
            </a: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Enthesitis-Related Arthritis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6</a:t>
            </a:r>
            <a:r>
              <a:rPr lang="en-US" sz="3200" dirty="0">
                <a:solidFill>
                  <a:srgbClr val="231F20"/>
                </a:solidFill>
                <a:latin typeface="Times New Roman" charset="0"/>
              </a:rPr>
              <a:t>) </a:t>
            </a: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Psoriatic Arthritis </a:t>
            </a:r>
          </a:p>
          <a:p>
            <a:pPr>
              <a:lnSpc>
                <a:spcPct val="150000"/>
              </a:lnSpc>
              <a:defRPr/>
            </a:pP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7</a:t>
            </a:r>
            <a:r>
              <a:rPr lang="en-US" sz="3200" dirty="0">
                <a:solidFill>
                  <a:srgbClr val="231F20"/>
                </a:solidFill>
                <a:latin typeface="Times New Roman" charset="0"/>
              </a:rPr>
              <a:t>) </a:t>
            </a:r>
            <a:r>
              <a:rPr lang="en-US" sz="3200" dirty="0" smtClean="0">
                <a:solidFill>
                  <a:srgbClr val="231F20"/>
                </a:solidFill>
                <a:latin typeface="Times New Roman" charset="0"/>
              </a:rPr>
              <a:t>Undifferentiated Arthritis</a:t>
            </a:r>
            <a:endParaRPr lang="it-IT" sz="3200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sp>
        <p:nvSpPr>
          <p:cNvPr id="4103" name="Rectangle 13"/>
          <p:cNvSpPr>
            <a:spLocks noChangeArrowheads="1"/>
          </p:cNvSpPr>
          <p:nvPr/>
        </p:nvSpPr>
        <p:spPr bwMode="auto">
          <a:xfrm>
            <a:off x="827584" y="6309320"/>
            <a:ext cx="2608263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200" dirty="0">
                <a:latin typeface="Times New Roman" charset="0"/>
              </a:rPr>
              <a:t>Brescia 2008; </a:t>
            </a:r>
            <a:r>
              <a:rPr lang="en-US" sz="1200" dirty="0" err="1">
                <a:latin typeface="Times New Roman" charset="0"/>
              </a:rPr>
              <a:t>Ravelli</a:t>
            </a:r>
            <a:r>
              <a:rPr lang="en-US" sz="1200" dirty="0">
                <a:latin typeface="Times New Roman" charset="0"/>
              </a:rPr>
              <a:t> and Martini 2007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51920" y="116632"/>
            <a:ext cx="2088232" cy="1252940"/>
          </a:xfrm>
          <a:prstGeom prst="rect">
            <a:avLst/>
          </a:prstGeom>
        </p:spPr>
      </p:pic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-853" y="2780928"/>
            <a:ext cx="925195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it-IT" sz="28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  <a:p>
            <a:pPr algn="ctr"/>
            <a:endParaRPr lang="it-IT" sz="2600" b="1" dirty="0">
              <a:effectLst>
                <a:outerShdw blurRad="38100" dist="38100" dir="2700000" algn="tl">
                  <a:srgbClr val="DDDDDD"/>
                </a:outerShdw>
              </a:effectLst>
              <a:latin typeface="Times New Roman" charset="0"/>
            </a:endParaRPr>
          </a:p>
        </p:txBody>
      </p:sp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525344"/>
            <a:ext cx="326951" cy="315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473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94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94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94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94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94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94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4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j0431278BabyNet%20Logo"/>
          <p:cNvPicPr>
            <a:picLocks noChangeAspect="1" noChangeArrowheads="1"/>
          </p:cNvPicPr>
          <p:nvPr/>
        </p:nvPicPr>
        <p:blipFill>
          <a:blip r:embed="rId3" cstate="email">
            <a:lum bright="14000" contrast="-6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Rettangolo 16"/>
          <p:cNvSpPr>
            <a:spLocks noChangeArrowheads="1"/>
          </p:cNvSpPr>
          <p:nvPr/>
        </p:nvSpPr>
        <p:spPr bwMode="auto">
          <a:xfrm>
            <a:off x="323528" y="476672"/>
            <a:ext cx="8604448" cy="4308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Treatment 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protocol for: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Drug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therapies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Review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intervals for GP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NICE guidelines for biological drugs 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ie:etanercept</a:t>
            </a:r>
            <a:r>
              <a:rPr lang="en-US" sz="2800" b="1" i="1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Ophthalmologists</a:t>
            </a:r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 Intra-articular steroid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injection 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6"/>
          <p:cNvSpPr>
            <a:spLocks noChangeArrowheads="1"/>
          </p:cNvSpPr>
          <p:nvPr/>
        </p:nvSpPr>
        <p:spPr bwMode="auto">
          <a:xfrm>
            <a:off x="683568" y="5301208"/>
            <a:ext cx="6832043" cy="769441"/>
          </a:xfrm>
          <a:prstGeom prst="rect">
            <a:avLst/>
          </a:prstGeom>
          <a:noFill/>
          <a:ln w="19050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r>
              <a:rPr lang="en-GB" sz="4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... </a:t>
            </a:r>
            <a:r>
              <a:rPr lang="en-GB" sz="4400" b="1" dirty="0" smtClean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what </a:t>
            </a:r>
            <a:r>
              <a:rPr lang="en-GB" sz="4400" b="1" dirty="0">
                <a:solidFill>
                  <a:srgbClr val="222268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about PODIATRY?</a:t>
            </a:r>
          </a:p>
        </p:txBody>
      </p:sp>
      <p:pic>
        <p:nvPicPr>
          <p:cNvPr id="9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75693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j0431278BabyNet%20Logo"/>
          <p:cNvPicPr>
            <a:picLocks noChangeAspect="1" noChangeArrowheads="1"/>
          </p:cNvPicPr>
          <p:nvPr/>
        </p:nvPicPr>
        <p:blipFill>
          <a:blip r:embed="rId2" cstate="email">
            <a:lum bright="14000" contrast="-14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-27846" y="0"/>
            <a:ext cx="9171846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://valeriefioravanti.com/images/writing-man1.jpg"/>
          <p:cNvPicPr>
            <a:picLocks noChangeAspect="1" noChangeArrowheads="1"/>
          </p:cNvPicPr>
          <p:nvPr/>
        </p:nvPicPr>
        <p:blipFill>
          <a:blip r:embed="rId3" cstate="email">
            <a:lum bright="7000"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355"/>
          <a:stretch>
            <a:fillRect/>
          </a:stretch>
        </p:blipFill>
        <p:spPr bwMode="auto">
          <a:xfrm flipH="1">
            <a:off x="0" y="-1"/>
            <a:ext cx="1547664" cy="1841167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-14660" y="1595021"/>
            <a:ext cx="9144000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052" name="Picture 4" descr="http://www.realtax.com/images/icon_services.gif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854180" y="32543"/>
            <a:ext cx="2289820" cy="217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2195736" y="476672"/>
            <a:ext cx="4680520" cy="584775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3200" b="1" dirty="0" smtClean="0">
                <a:latin typeface="Times New Roman" pitchFamily="18" charset="0"/>
                <a:cs typeface="Times New Roman" pitchFamily="18" charset="0"/>
              </a:rPr>
              <a:t>podopaediatric 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survey </a:t>
            </a:r>
          </a:p>
        </p:txBody>
      </p:sp>
      <p:pic>
        <p:nvPicPr>
          <p:cNvPr id="2050" name="Picture 2" descr="Image:Scotland map.png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749724" y="1492747"/>
            <a:ext cx="4104456" cy="4953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www.cet.edu.au/imgs/university-logos/university-of-newcastle.jpg?sfvrsn=0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107504" y="6309320"/>
            <a:ext cx="550948" cy="53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sellaDiTesto 6"/>
          <p:cNvSpPr txBox="1">
            <a:spLocks noChangeArrowheads="1"/>
          </p:cNvSpPr>
          <p:nvPr/>
        </p:nvSpPr>
        <p:spPr bwMode="auto">
          <a:xfrm>
            <a:off x="8202613" y="6642100"/>
            <a:ext cx="941387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it-IT" sz="800" i="1" dirty="0">
                <a:latin typeface="Times New Roman"/>
                <a:cs typeface="Times New Roman"/>
              </a:rPr>
              <a:t>Copyright © </a:t>
            </a:r>
            <a:r>
              <a:rPr lang="it-IT" sz="800" i="1" dirty="0" smtClean="0">
                <a:latin typeface="Times New Roman"/>
                <a:cs typeface="Times New Roman"/>
              </a:rPr>
              <a:t>2014</a:t>
            </a:r>
            <a:endParaRPr lang="it-IT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0345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Habitat.thmx</Template>
  <TotalTime>3440</TotalTime>
  <Words>1610</Words>
  <Application>Microsoft Macintosh PowerPoint</Application>
  <PresentationFormat>On-screen Show (4:3)</PresentationFormat>
  <Paragraphs>265</Paragraphs>
  <Slides>40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F-Scan®</vt:lpstr>
      <vt:lpstr>Slide 16</vt:lpstr>
      <vt:lpstr>Slide 17</vt:lpstr>
      <vt:lpstr>Slide 18</vt:lpstr>
      <vt:lpstr>Slide 19</vt:lpstr>
      <vt:lpstr>HR Walkway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</vt:vector>
  </TitlesOfParts>
  <Company>Queen Margaret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biomechanics of the foot (during gait for example) with the inter-relationships between rear foot and fore foot,  the common pathologies treated with orthotics and how the orthotic works,  a good hands on examination of the foot and then what the difference between walkable and other orthotics is.</dc:title>
  <dc:creator>acoda</dc:creator>
  <cp:lastModifiedBy>Nivedita-Pc</cp:lastModifiedBy>
  <cp:revision>344</cp:revision>
  <cp:lastPrinted>2011-09-19T08:55:25Z</cp:lastPrinted>
  <dcterms:created xsi:type="dcterms:W3CDTF">2009-05-21T15:04:45Z</dcterms:created>
  <dcterms:modified xsi:type="dcterms:W3CDTF">2014-09-28T15:03:15Z</dcterms:modified>
</cp:coreProperties>
</file>