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90" r:id="rId2"/>
    <p:sldId id="291" r:id="rId3"/>
    <p:sldId id="257" r:id="rId4"/>
    <p:sldId id="259" r:id="rId5"/>
    <p:sldId id="282" r:id="rId6"/>
    <p:sldId id="260" r:id="rId7"/>
    <p:sldId id="263" r:id="rId8"/>
    <p:sldId id="262" r:id="rId9"/>
    <p:sldId id="264" r:id="rId10"/>
    <p:sldId id="265" r:id="rId11"/>
    <p:sldId id="266" r:id="rId12"/>
    <p:sldId id="267" r:id="rId13"/>
    <p:sldId id="268" r:id="rId14"/>
    <p:sldId id="278" r:id="rId15"/>
    <p:sldId id="269" r:id="rId16"/>
    <p:sldId id="287" r:id="rId17"/>
    <p:sldId id="288" r:id="rId18"/>
    <p:sldId id="270" r:id="rId19"/>
    <p:sldId id="271" r:id="rId20"/>
    <p:sldId id="273" r:id="rId21"/>
    <p:sldId id="272" r:id="rId22"/>
    <p:sldId id="274" r:id="rId23"/>
    <p:sldId id="275" r:id="rId24"/>
    <p:sldId id="276" r:id="rId25"/>
    <p:sldId id="277" r:id="rId26"/>
    <p:sldId id="280" r:id="rId27"/>
    <p:sldId id="281" r:id="rId28"/>
    <p:sldId id="279" r:id="rId29"/>
    <p:sldId id="285" r:id="rId30"/>
    <p:sldId id="286" r:id="rId31"/>
    <p:sldId id="28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5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39103C6-A4DE-45DA-BE05-65AB69EBCC1F}" type="datetimeFigureOut">
              <a:rPr lang="en-US" smtClean="0"/>
              <a:pPr/>
              <a:t>8/11/2015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00A2F8F-6A00-4B93-A910-738155BD5E7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9103C6-A4DE-45DA-BE05-65AB69EBCC1F}" type="datetimeFigureOut">
              <a:rPr lang="en-US" smtClean="0"/>
              <a:pPr/>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A2F8F-6A00-4B93-A910-738155BD5E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9103C6-A4DE-45DA-BE05-65AB69EBCC1F}" type="datetimeFigureOut">
              <a:rPr lang="en-US" smtClean="0"/>
              <a:pPr/>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A2F8F-6A00-4B93-A910-738155BD5E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9103C6-A4DE-45DA-BE05-65AB69EBCC1F}" type="datetimeFigureOut">
              <a:rPr lang="en-US" smtClean="0"/>
              <a:pPr/>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A2F8F-6A00-4B93-A910-738155BD5E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9103C6-A4DE-45DA-BE05-65AB69EBCC1F}" type="datetimeFigureOut">
              <a:rPr lang="en-US" smtClean="0"/>
              <a:pPr/>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A2F8F-6A00-4B93-A910-738155BD5E7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9103C6-A4DE-45DA-BE05-65AB69EBCC1F}" type="datetimeFigureOut">
              <a:rPr lang="en-US" smtClean="0"/>
              <a:pPr/>
              <a:t>8/11/2015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A2F8F-6A00-4B93-A910-738155BD5E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9103C6-A4DE-45DA-BE05-65AB69EBCC1F}" type="datetimeFigureOut">
              <a:rPr lang="en-US" smtClean="0"/>
              <a:pPr/>
              <a:t>8/11/2015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0A2F8F-6A00-4B93-A910-738155BD5E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9103C6-A4DE-45DA-BE05-65AB69EBCC1F}" type="datetimeFigureOut">
              <a:rPr lang="en-US" smtClean="0"/>
              <a:pPr/>
              <a:t>8/11/2015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0A2F8F-6A00-4B93-A910-738155BD5E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103C6-A4DE-45DA-BE05-65AB69EBCC1F}" type="datetimeFigureOut">
              <a:rPr lang="en-US" smtClean="0"/>
              <a:pPr/>
              <a:t>8/11/2015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0A2F8F-6A00-4B93-A910-738155BD5E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9103C6-A4DE-45DA-BE05-65AB69EBCC1F}" type="datetimeFigureOut">
              <a:rPr lang="en-US" smtClean="0"/>
              <a:pPr/>
              <a:t>8/11/2015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A2F8F-6A00-4B93-A910-738155BD5E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9103C6-A4DE-45DA-BE05-65AB69EBCC1F}" type="datetimeFigureOut">
              <a:rPr lang="en-US" smtClean="0"/>
              <a:pPr/>
              <a:t>8/11/2015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00A2F8F-6A00-4B93-A910-738155BD5E7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39103C6-A4DE-45DA-BE05-65AB69EBCC1F}" type="datetimeFigureOut">
              <a:rPr lang="en-US" smtClean="0"/>
              <a:pPr/>
              <a:t>8/11/2015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00A2F8F-6A00-4B93-A910-738155BD5E7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0.jpeg"/><Relationship Id="rId4" Type="http://schemas.openxmlformats.org/officeDocument/2006/relationships/hyperlink" Target="http://www.etopical.com/wp-content/uploads/2015/01/Before-and-after-skin-whitening-injections.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www.etopical.com/wp-content/uploads/2015/01/Before-and-after-glutathione-face-lightening-injections-e1421833841729.jpg" TargetMode="Externa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hyperlink" Target="http://www.beautyclue.com/wp-content/uploads/2014/06/Dr.James-Glutathione-skin-whitening-pills.jp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hyperlink" Target="http://www.journal.com.ph/index.php/news/national/44605-injectable-glutha-not-fda-approved" TargetMode="External"/><Relationship Id="rId7" Type="http://schemas.openxmlformats.org/officeDocument/2006/relationships/hyperlink" Target="http://www.cosmonova.in/i_fair.html" TargetMode="External"/><Relationship Id="rId2" Type="http://schemas.openxmlformats.org/officeDocument/2006/relationships/hyperlink" Target="http://www.ijdvl.com/article.asp?issn=0378-6323;year=2013;volume=79;issue=6;spage=842;epage=846;aulast=Malathi" TargetMode="External"/><Relationship Id="rId1" Type="http://schemas.openxmlformats.org/officeDocument/2006/relationships/slideLayout" Target="../slideLayouts/slideLayout1.xml"/><Relationship Id="rId6" Type="http://schemas.openxmlformats.org/officeDocument/2006/relationships/hyperlink" Target="http://www.drjamespills.blogspot.in/2013/01/glutanova-900-skin-whitening-injections.html" TargetMode="External"/><Relationship Id="rId5" Type="http://schemas.openxmlformats.org/officeDocument/2006/relationships/hyperlink" Target="http://www.perfectwhiteaim.blogspot.in/" TargetMode="External"/><Relationship Id="rId4" Type="http://schemas.openxmlformats.org/officeDocument/2006/relationships/hyperlink" Target="http://www.magicproducts.i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drjamespills.blogspot.in/2013/01/glutanova-900-skin-whitening-injections.html" TargetMode="External"/><Relationship Id="rId2" Type="http://schemas.openxmlformats.org/officeDocument/2006/relationships/hyperlink" Target="http://www.ijdvl.com/article.asp?issn=0378-6323;year=2013;volume=79;issue=6;spage=842;epage=846;aulast=Malathi" TargetMode="External"/><Relationship Id="rId1" Type="http://schemas.openxmlformats.org/officeDocument/2006/relationships/slideLayout" Target="../slideLayouts/slideLayout1.xml"/><Relationship Id="rId5" Type="http://schemas.openxmlformats.org/officeDocument/2006/relationships/image" Target="../media/image30.gif"/><Relationship Id="rId4" Type="http://schemas.openxmlformats.org/officeDocument/2006/relationships/hyperlink" Target="http://www.cosmonova.in/i_fair.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mailto:Anandmayi@origopharma.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cosmetology-trichology.conferenceserie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vitaminstuff.com/antiaging.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OMICS Group</a:t>
            </a:r>
            <a:endParaRPr lang="en-US" dirty="0"/>
          </a:p>
        </p:txBody>
      </p:sp>
      <p:sp>
        <p:nvSpPr>
          <p:cNvPr id="3" name="Content Placeholder 2"/>
          <p:cNvSpPr>
            <a:spLocks noGrp="1"/>
          </p:cNvSpPr>
          <p:nvPr>
            <p:ph idx="1"/>
          </p:nvPr>
        </p:nvSpPr>
        <p:spPr/>
        <p:txBody>
          <a:bodyPr>
            <a:noAutofit/>
          </a:bodyPr>
          <a:lstStyle/>
          <a:p>
            <a:pPr marL="0" indent="0" algn="just">
              <a:buNone/>
            </a:pPr>
            <a:r>
              <a:rPr lang="en-US" sz="2200" dirty="0"/>
              <a:t>OMICS Group is an amalgamation of </a:t>
            </a:r>
            <a:r>
              <a:rPr lang="en-US" sz="2200" dirty="0">
                <a:hlinkClick r:id="rId2"/>
              </a:rPr>
              <a:t>Open Access </a:t>
            </a:r>
            <a:r>
              <a:rPr lang="en-US" sz="2200" dirty="0" smtClean="0">
                <a:hlinkClick r:id="rId2"/>
              </a:rPr>
              <a:t>Publications</a:t>
            </a:r>
            <a:r>
              <a:rPr lang="en-US" sz="2200" dirty="0" smtClean="0"/>
              <a:t> </a:t>
            </a:r>
            <a:r>
              <a:rPr lang="en-US" sz="2200" dirty="0"/>
              <a:t>and worldwide international science conferences and events. Established in the year 2007 with the sole aim of making the information on Sciences and technology ‘Open Access’, OMICS Group publishes 500 online open access </a:t>
            </a:r>
            <a:r>
              <a:rPr lang="en-US" sz="2200" dirty="0">
                <a:hlinkClick r:id="rId3"/>
              </a:rPr>
              <a:t>scholarly journals </a:t>
            </a:r>
            <a:r>
              <a:rPr lang="en-US" sz="2200" dirty="0"/>
              <a:t>in all aspects </a:t>
            </a:r>
            <a:r>
              <a:rPr lang="en-US" sz="2200" dirty="0" smtClean="0"/>
              <a:t>of Science, Engineering, Management </a:t>
            </a:r>
            <a:r>
              <a:rPr lang="en-US" sz="2200" dirty="0"/>
              <a:t>and Technology </a:t>
            </a:r>
            <a:r>
              <a:rPr lang="en-US" sz="2200" dirty="0" smtClean="0"/>
              <a:t>journals. </a:t>
            </a:r>
            <a:r>
              <a:rPr lang="en-US" sz="2200" dirty="0"/>
              <a:t>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sz="2200" dirty="0">
                <a:hlinkClick r:id="rId4"/>
              </a:rPr>
              <a:t>International conferences</a:t>
            </a:r>
            <a:r>
              <a:rPr lang="en-US" sz="2200" dirty="0"/>
              <a:t> annually across the globe, where knowledge transfer takes place through debates, round table discussions, poster presentations, workshops, symposia and exhibitions.</a:t>
            </a:r>
          </a:p>
        </p:txBody>
      </p:sp>
    </p:spTree>
    <p:extLst>
      <p:ext uri="{BB962C8B-B14F-4D97-AF65-F5344CB8AC3E}">
        <p14:creationId xmlns:p14="http://schemas.microsoft.com/office/powerpoint/2010/main" val="639193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2" descr="shutte_low.png"/>
          <p:cNvPicPr>
            <a:picLocks noChangeAspect="1"/>
          </p:cNvPicPr>
          <p:nvPr/>
        </p:nvPicPr>
        <p:blipFill>
          <a:blip r:embed="rId2"/>
          <a:srcRect/>
          <a:stretch>
            <a:fillRect/>
          </a:stretch>
        </p:blipFill>
        <p:spPr bwMode="auto">
          <a:xfrm>
            <a:off x="5029200" y="1981200"/>
            <a:ext cx="4672013" cy="4876800"/>
          </a:xfrm>
          <a:prstGeom prst="rect">
            <a:avLst/>
          </a:prstGeom>
          <a:noFill/>
          <a:ln w="9525">
            <a:noFill/>
            <a:miter lim="800000"/>
            <a:headEnd/>
            <a:tailEnd/>
          </a:ln>
        </p:spPr>
      </p:pic>
      <p:sp>
        <p:nvSpPr>
          <p:cNvPr id="12290" name="Rectangle 3"/>
          <p:cNvSpPr>
            <a:spLocks noGrp="1" noChangeArrowheads="1"/>
          </p:cNvSpPr>
          <p:nvPr>
            <p:ph idx="1"/>
          </p:nvPr>
        </p:nvSpPr>
        <p:spPr>
          <a:xfrm>
            <a:off x="228600" y="609600"/>
            <a:ext cx="5638800" cy="6248400"/>
          </a:xfrm>
        </p:spPr>
        <p:txBody>
          <a:bodyPr rtlCol="0">
            <a:normAutofit/>
          </a:bodyPr>
          <a:lstStyle/>
          <a:p>
            <a:pPr eaLnBrk="1" fontAlgn="auto" hangingPunct="1">
              <a:spcAft>
                <a:spcPts val="0"/>
              </a:spcAft>
              <a:buFont typeface="Arial" pitchFamily="34" charset="0"/>
              <a:buChar char="•"/>
              <a:defRPr/>
            </a:pPr>
            <a:r>
              <a:rPr lang="en-US" b="1" i="1" dirty="0" smtClean="0">
                <a:solidFill>
                  <a:srgbClr val="FF0000"/>
                </a:solidFill>
                <a:latin typeface="+mj-lt"/>
              </a:rPr>
              <a:t>Glutathione</a:t>
            </a:r>
            <a:r>
              <a:rPr lang="en-US" dirty="0" smtClean="0">
                <a:latin typeface="+mj-lt"/>
              </a:rPr>
              <a:t> not only supply your body with additional </a:t>
            </a:r>
            <a:r>
              <a:rPr lang="en-US" b="1" i="1" dirty="0" smtClean="0">
                <a:solidFill>
                  <a:srgbClr val="FF0066"/>
                </a:solidFill>
                <a:latin typeface="+mj-lt"/>
              </a:rPr>
              <a:t>glutathione</a:t>
            </a:r>
            <a:r>
              <a:rPr lang="en-US" dirty="0" smtClean="0">
                <a:latin typeface="+mj-lt"/>
              </a:rPr>
              <a:t> it needs but </a:t>
            </a:r>
            <a:r>
              <a:rPr lang="en-US" b="1" i="1" dirty="0" smtClean="0">
                <a:solidFill>
                  <a:srgbClr val="0000FF"/>
                </a:solidFill>
                <a:latin typeface="+mj-lt"/>
              </a:rPr>
              <a:t>also </a:t>
            </a:r>
            <a:r>
              <a:rPr lang="en-US" dirty="0" smtClean="0">
                <a:latin typeface="+mj-lt"/>
              </a:rPr>
              <a:t>increase the body's efficiency to absorb and produce </a:t>
            </a:r>
            <a:r>
              <a:rPr lang="en-US" b="1" i="1" dirty="0" smtClean="0">
                <a:solidFill>
                  <a:srgbClr val="FF0066"/>
                </a:solidFill>
                <a:latin typeface="+mj-lt"/>
              </a:rPr>
              <a:t>glutathione</a:t>
            </a:r>
            <a:r>
              <a:rPr lang="en-US" dirty="0" smtClean="0">
                <a:latin typeface="+mj-lt"/>
              </a:rPr>
              <a:t>. </a:t>
            </a:r>
          </a:p>
          <a:p>
            <a:pPr>
              <a:defRPr/>
            </a:pPr>
            <a:r>
              <a:rPr lang="en-US" dirty="0" smtClean="0">
                <a:latin typeface="+mj-lt"/>
              </a:rPr>
              <a:t>A </a:t>
            </a:r>
            <a:r>
              <a:rPr lang="en-US" b="1" i="1" dirty="0" smtClean="0">
                <a:solidFill>
                  <a:srgbClr val="FF0066"/>
                </a:solidFill>
                <a:latin typeface="+mj-lt"/>
              </a:rPr>
              <a:t>Glutathione</a:t>
            </a:r>
            <a:r>
              <a:rPr lang="en-US" dirty="0" smtClean="0">
                <a:latin typeface="+mj-lt"/>
              </a:rPr>
              <a:t> efficacy in </a:t>
            </a:r>
            <a:r>
              <a:rPr lang="en-US" b="1" i="1" dirty="0" smtClean="0">
                <a:solidFill>
                  <a:srgbClr val="00B050"/>
                </a:solidFill>
                <a:latin typeface="+mj-lt"/>
              </a:rPr>
              <a:t>skin </a:t>
            </a:r>
            <a:r>
              <a:rPr lang="en-US" b="1" i="1" dirty="0">
                <a:solidFill>
                  <a:srgbClr val="FF0066"/>
                </a:solidFill>
                <a:latin typeface="+mj-lt"/>
              </a:rPr>
              <a:t>Li</a:t>
            </a:r>
            <a:r>
              <a:rPr lang="en-US" b="1" i="1" dirty="0" smtClean="0">
                <a:solidFill>
                  <a:srgbClr val="FF0066"/>
                </a:solidFill>
                <a:latin typeface="+mj-lt"/>
              </a:rPr>
              <a:t>ghtening  </a:t>
            </a:r>
            <a:r>
              <a:rPr lang="en-US" dirty="0" smtClean="0">
                <a:latin typeface="+mj-lt"/>
              </a:rPr>
              <a:t>works only if it is taken </a:t>
            </a:r>
            <a:r>
              <a:rPr lang="en-US" b="1" i="1" dirty="0" smtClean="0">
                <a:solidFill>
                  <a:srgbClr val="FF3300"/>
                </a:solidFill>
                <a:latin typeface="+mj-lt"/>
              </a:rPr>
              <a:t>with Vitamin C </a:t>
            </a:r>
            <a:r>
              <a:rPr lang="en-US" dirty="0" smtClean="0">
                <a:latin typeface="+mj-lt"/>
              </a:rPr>
              <a:t>at least </a:t>
            </a:r>
            <a:r>
              <a:rPr lang="en-US" b="1" i="1" dirty="0" smtClean="0">
                <a:solidFill>
                  <a:srgbClr val="FF3300"/>
                </a:solidFill>
                <a:latin typeface="+mj-lt"/>
              </a:rPr>
              <a:t>equal or twice its dosage</a:t>
            </a:r>
            <a:r>
              <a:rPr lang="en-US" dirty="0" smtClean="0">
                <a:latin typeface="+mj-lt"/>
              </a:rPr>
              <a:t>. So if you’re taking 500mg of glutathione, Vitamin C should be at least 1000mg. </a:t>
            </a:r>
          </a:p>
          <a:p>
            <a:pPr eaLnBrk="1" fontAlgn="auto" hangingPunct="1">
              <a:spcAft>
                <a:spcPts val="0"/>
              </a:spcAft>
              <a:buFont typeface="Arial" pitchFamily="34" charset="0"/>
              <a:buChar char="•"/>
              <a:defRPr/>
            </a:pPr>
            <a:endParaRPr lang="en-US" dirty="0" smtClean="0"/>
          </a:p>
        </p:txBody>
      </p:sp>
      <p:pic>
        <p:nvPicPr>
          <p:cNvPr id="4" name="Picture 2" descr="C:\Users\priyadershini\Downloads\Origo logo.png"/>
          <p:cNvPicPr>
            <a:picLocks noChangeAspect="1" noChangeArrowheads="1"/>
          </p:cNvPicPr>
          <p:nvPr/>
        </p:nvPicPr>
        <p:blipFill>
          <a:blip r:embed="rId3" cstate="print"/>
          <a:srcRect/>
          <a:stretch>
            <a:fillRect/>
          </a:stretch>
        </p:blipFill>
        <p:spPr bwMode="auto">
          <a:xfrm>
            <a:off x="1" y="6149740"/>
            <a:ext cx="1600199" cy="708260"/>
          </a:xfrm>
          <a:prstGeom prst="rect">
            <a:avLst/>
          </a:prstGeom>
          <a:noFill/>
        </p:spPr>
      </p:pic>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52400" y="1447800"/>
            <a:ext cx="8991600" cy="4876800"/>
          </a:xfrm>
        </p:spPr>
        <p:txBody>
          <a:bodyPr rtlCol="0">
            <a:noAutofit/>
          </a:bodyPr>
          <a:lstStyle/>
          <a:p>
            <a:pPr lvl="0"/>
            <a:r>
              <a:rPr lang="en-IN" dirty="0"/>
              <a:t>Interference with cellular transport of </a:t>
            </a:r>
            <a:r>
              <a:rPr lang="en-IN" dirty="0" err="1"/>
              <a:t>tyrosinase</a:t>
            </a:r>
            <a:endParaRPr lang="en-US" dirty="0"/>
          </a:p>
          <a:p>
            <a:pPr lvl="0"/>
            <a:r>
              <a:rPr lang="en-IN" dirty="0"/>
              <a:t>Direct inactivation of the enzyme </a:t>
            </a:r>
            <a:r>
              <a:rPr lang="en-IN" dirty="0" err="1"/>
              <a:t>tyrosinase</a:t>
            </a:r>
            <a:r>
              <a:rPr lang="en-IN" dirty="0"/>
              <a:t> by binding with the copper-containing active site of the enzyme</a:t>
            </a:r>
            <a:endParaRPr lang="en-US" dirty="0"/>
          </a:p>
          <a:p>
            <a:pPr lvl="0"/>
            <a:r>
              <a:rPr lang="en-IN" dirty="0"/>
              <a:t>Mediating the switch mechanism from </a:t>
            </a:r>
            <a:r>
              <a:rPr lang="en-IN" dirty="0" err="1"/>
              <a:t>eumelanin</a:t>
            </a:r>
            <a:r>
              <a:rPr lang="en-IN" dirty="0"/>
              <a:t> to </a:t>
            </a:r>
            <a:r>
              <a:rPr lang="en-IN" dirty="0" err="1"/>
              <a:t>phaeomelanin</a:t>
            </a:r>
            <a:r>
              <a:rPr lang="en-IN" dirty="0"/>
              <a:t> production as GSH is the major physiologic reservoir of </a:t>
            </a:r>
            <a:r>
              <a:rPr lang="en-IN" dirty="0" err="1"/>
              <a:t>cysteine</a:t>
            </a:r>
            <a:r>
              <a:rPr lang="en-IN" dirty="0"/>
              <a:t> and increase in </a:t>
            </a:r>
            <a:r>
              <a:rPr lang="en-IN" dirty="0" err="1"/>
              <a:t>cysteine</a:t>
            </a:r>
            <a:r>
              <a:rPr lang="en-IN" dirty="0"/>
              <a:t> levels results in switching of </a:t>
            </a:r>
            <a:r>
              <a:rPr lang="en-IN" dirty="0" err="1"/>
              <a:t>eumelanogenesis</a:t>
            </a:r>
            <a:r>
              <a:rPr lang="en-IN" dirty="0"/>
              <a:t> to </a:t>
            </a:r>
            <a:r>
              <a:rPr lang="en-IN" dirty="0" err="1" smtClean="0"/>
              <a:t>pheomelanogenesis</a:t>
            </a:r>
            <a:endParaRPr lang="en-US" dirty="0"/>
          </a:p>
          <a:p>
            <a:pPr lvl="0"/>
            <a:r>
              <a:rPr lang="en-IN" dirty="0"/>
              <a:t>Quenching of free radicals and peroxides that contribute to </a:t>
            </a:r>
            <a:r>
              <a:rPr lang="en-IN" dirty="0" err="1"/>
              <a:t>tyrosinase</a:t>
            </a:r>
            <a:r>
              <a:rPr lang="en-IN" dirty="0"/>
              <a:t> activation and melanin formation</a:t>
            </a:r>
            <a:endParaRPr lang="en-US" dirty="0"/>
          </a:p>
          <a:p>
            <a:pPr lvl="0"/>
            <a:r>
              <a:rPr lang="en-IN" dirty="0"/>
              <a:t>Modulation of </a:t>
            </a:r>
            <a:r>
              <a:rPr lang="en-IN" dirty="0" err="1"/>
              <a:t>depigmenting</a:t>
            </a:r>
            <a:r>
              <a:rPr lang="en-IN" dirty="0"/>
              <a:t> abilities of </a:t>
            </a:r>
            <a:r>
              <a:rPr lang="en-IN" dirty="0" err="1"/>
              <a:t>melanocytotoxic</a:t>
            </a:r>
            <a:r>
              <a:rPr lang="en-IN" dirty="0"/>
              <a:t> agents.</a:t>
            </a:r>
            <a:endParaRPr lang="en-US" dirty="0"/>
          </a:p>
        </p:txBody>
      </p:sp>
      <p:sp>
        <p:nvSpPr>
          <p:cNvPr id="8196" name="TextBox 1"/>
          <p:cNvSpPr txBox="1">
            <a:spLocks noChangeArrowheads="1"/>
          </p:cNvSpPr>
          <p:nvPr/>
        </p:nvSpPr>
        <p:spPr bwMode="auto">
          <a:xfrm>
            <a:off x="2389188" y="609600"/>
            <a:ext cx="5804731" cy="1200329"/>
          </a:xfrm>
          <a:prstGeom prst="rect">
            <a:avLst/>
          </a:prstGeom>
          <a:noFill/>
          <a:ln w="9525">
            <a:noFill/>
            <a:miter lim="800000"/>
            <a:headEnd/>
            <a:tailEnd/>
          </a:ln>
        </p:spPr>
        <p:txBody>
          <a:bodyPr wrap="none">
            <a:spAutoFit/>
          </a:bodyPr>
          <a:lstStyle/>
          <a:p>
            <a:pPr eaLnBrk="1" hangingPunct="1"/>
            <a:r>
              <a:rPr lang="en-US" sz="3600" b="1" i="1" dirty="0">
                <a:solidFill>
                  <a:srgbClr val="FF3300"/>
                </a:solidFill>
              </a:rPr>
              <a:t>How does </a:t>
            </a:r>
            <a:r>
              <a:rPr lang="en-US" sz="3600" b="1" i="1" dirty="0" smtClean="0">
                <a:solidFill>
                  <a:srgbClr val="FF3300"/>
                </a:solidFill>
              </a:rPr>
              <a:t>Glutathione </a:t>
            </a:r>
            <a:r>
              <a:rPr lang="en-US" sz="3600" b="1" i="1" dirty="0">
                <a:solidFill>
                  <a:srgbClr val="FF3300"/>
                </a:solidFill>
              </a:rPr>
              <a:t>works </a:t>
            </a:r>
          </a:p>
          <a:p>
            <a:pPr eaLnBrk="1" hangingPunct="1"/>
            <a:endParaRPr lang="en-GB" sz="3600" b="1" i="1" dirty="0">
              <a:solidFill>
                <a:srgbClr val="FF3300"/>
              </a:solidFill>
            </a:endParaRPr>
          </a:p>
        </p:txBody>
      </p:sp>
      <p:pic>
        <p:nvPicPr>
          <p:cNvPr id="4" name="Picture 2" descr="C:\Users\priyadershini\Downloads\Origo logo.png"/>
          <p:cNvPicPr>
            <a:picLocks noChangeAspect="1" noChangeArrowheads="1"/>
          </p:cNvPicPr>
          <p:nvPr/>
        </p:nvPicPr>
        <p:blipFill>
          <a:blip r:embed="rId2" cstate="print"/>
          <a:srcRect/>
          <a:stretch>
            <a:fillRect/>
          </a:stretch>
        </p:blipFill>
        <p:spPr bwMode="auto">
          <a:xfrm>
            <a:off x="7543801" y="6149740"/>
            <a:ext cx="1600199" cy="708260"/>
          </a:xfrm>
          <a:prstGeom prst="rect">
            <a:avLst/>
          </a:prstGeom>
          <a:noFill/>
        </p:spPr>
      </p:pic>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52400" y="2209800"/>
            <a:ext cx="6934200" cy="4486275"/>
          </a:xfrm>
        </p:spPr>
        <p:txBody>
          <a:bodyPr rtlCol="0">
            <a:noAutofit/>
          </a:bodyPr>
          <a:lstStyle/>
          <a:p>
            <a:pPr marL="365760" indent="-365760" eaLnBrk="1" fontAlgn="auto" hangingPunct="1">
              <a:spcAft>
                <a:spcPts val="0"/>
              </a:spcAft>
              <a:buFont typeface="Arial" pitchFamily="34" charset="0"/>
              <a:buChar char="•"/>
              <a:defRPr/>
            </a:pPr>
            <a:r>
              <a:rPr lang="en-US" sz="2400" b="1" i="1" dirty="0" smtClean="0">
                <a:solidFill>
                  <a:srgbClr val="FF0066"/>
                </a:solidFill>
              </a:rPr>
              <a:t>Glutathione</a:t>
            </a:r>
            <a:r>
              <a:rPr lang="en-US" sz="2400" dirty="0" smtClean="0">
                <a:solidFill>
                  <a:schemeClr val="tx1">
                    <a:lumMod val="85000"/>
                    <a:lumOff val="15000"/>
                  </a:schemeClr>
                </a:solidFill>
              </a:rPr>
              <a:t> </a:t>
            </a:r>
            <a:r>
              <a:rPr lang="en-US" sz="2400" dirty="0">
                <a:solidFill>
                  <a:schemeClr val="tx1">
                    <a:lumMod val="85000"/>
                    <a:lumOff val="15000"/>
                  </a:schemeClr>
                </a:solidFill>
              </a:rPr>
              <a:t>is proven to</a:t>
            </a:r>
            <a:r>
              <a:rPr lang="en-US" sz="2400" b="1" i="1" dirty="0">
                <a:solidFill>
                  <a:schemeClr val="accent3">
                    <a:lumMod val="75000"/>
                  </a:schemeClr>
                </a:solidFill>
              </a:rPr>
              <a:t> </a:t>
            </a:r>
            <a:r>
              <a:rPr lang="en-US" sz="2400" b="1" i="1" dirty="0">
                <a:solidFill>
                  <a:srgbClr val="009900"/>
                </a:solidFill>
              </a:rPr>
              <a:t>reverse</a:t>
            </a:r>
            <a:r>
              <a:rPr lang="en-US" sz="2400" b="1" i="1" dirty="0">
                <a:solidFill>
                  <a:schemeClr val="accent3">
                    <a:lumMod val="75000"/>
                  </a:schemeClr>
                </a:solidFill>
              </a:rPr>
              <a:t> </a:t>
            </a:r>
            <a:r>
              <a:rPr lang="en-US" sz="2400" dirty="0">
                <a:solidFill>
                  <a:schemeClr val="tx1">
                    <a:lumMod val="85000"/>
                    <a:lumOff val="15000"/>
                  </a:schemeClr>
                </a:solidFill>
              </a:rPr>
              <a:t>the </a:t>
            </a:r>
            <a:r>
              <a:rPr lang="en-US" sz="2400" dirty="0">
                <a:solidFill>
                  <a:srgbClr val="FF0066"/>
                </a:solidFill>
              </a:rPr>
              <a:t>melanin's metabolism</a:t>
            </a:r>
            <a:r>
              <a:rPr lang="en-US" sz="2400" dirty="0">
                <a:solidFill>
                  <a:schemeClr val="tx1">
                    <a:lumMod val="85000"/>
                    <a:lumOff val="15000"/>
                  </a:schemeClr>
                </a:solidFill>
              </a:rPr>
              <a:t> turning </a:t>
            </a:r>
            <a:r>
              <a:rPr lang="en-US" sz="2400" b="1" i="1" dirty="0">
                <a:solidFill>
                  <a:schemeClr val="accent1"/>
                </a:solidFill>
              </a:rPr>
              <a:t>dark</a:t>
            </a:r>
            <a:r>
              <a:rPr lang="en-US" sz="2400" dirty="0">
                <a:solidFill>
                  <a:schemeClr val="tx1">
                    <a:lumMod val="85000"/>
                    <a:lumOff val="15000"/>
                  </a:schemeClr>
                </a:solidFill>
              </a:rPr>
              <a:t> pigmentations </a:t>
            </a:r>
            <a:r>
              <a:rPr lang="en-US" sz="2400" b="1" dirty="0" smtClean="0">
                <a:solidFill>
                  <a:schemeClr val="accent1"/>
                </a:solidFill>
              </a:rPr>
              <a:t>(</a:t>
            </a:r>
            <a:r>
              <a:rPr lang="en-US" sz="2400" b="1" i="1" dirty="0" smtClean="0">
                <a:solidFill>
                  <a:schemeClr val="accent1"/>
                </a:solidFill>
              </a:rPr>
              <a:t>Eumelanin</a:t>
            </a:r>
            <a:r>
              <a:rPr lang="en-US" sz="2400" b="1" i="1" dirty="0">
                <a:solidFill>
                  <a:schemeClr val="accent1"/>
                </a:solidFill>
              </a:rPr>
              <a:t>) </a:t>
            </a:r>
            <a:r>
              <a:rPr lang="en-US" sz="2400" dirty="0">
                <a:solidFill>
                  <a:schemeClr val="tx1">
                    <a:lumMod val="85000"/>
                    <a:lumOff val="15000"/>
                  </a:schemeClr>
                </a:solidFill>
              </a:rPr>
              <a:t>into</a:t>
            </a:r>
            <a:r>
              <a:rPr lang="en-US" sz="2400" dirty="0">
                <a:solidFill>
                  <a:srgbClr val="C00000"/>
                </a:solidFill>
              </a:rPr>
              <a:t> </a:t>
            </a:r>
            <a:r>
              <a:rPr lang="en-US" sz="2400" b="1" i="1" dirty="0">
                <a:solidFill>
                  <a:srgbClr val="C00000"/>
                </a:solidFill>
              </a:rPr>
              <a:t>light</a:t>
            </a:r>
            <a:r>
              <a:rPr lang="en-US" sz="2400" dirty="0">
                <a:solidFill>
                  <a:srgbClr val="C00000"/>
                </a:solidFill>
              </a:rPr>
              <a:t> </a:t>
            </a:r>
            <a:r>
              <a:rPr lang="en-US" sz="2400" dirty="0">
                <a:solidFill>
                  <a:schemeClr val="tx1">
                    <a:lumMod val="85000"/>
                    <a:lumOff val="15000"/>
                  </a:schemeClr>
                </a:solidFill>
              </a:rPr>
              <a:t>pigmentations </a:t>
            </a:r>
            <a:r>
              <a:rPr lang="en-US" sz="2400" b="1" dirty="0" smtClean="0">
                <a:solidFill>
                  <a:srgbClr val="FF3300"/>
                </a:solidFill>
              </a:rPr>
              <a:t>(</a:t>
            </a:r>
            <a:r>
              <a:rPr lang="en-US" sz="2400" b="1" i="1" dirty="0" smtClean="0">
                <a:solidFill>
                  <a:srgbClr val="FF3300"/>
                </a:solidFill>
              </a:rPr>
              <a:t>Pheomelanin). </a:t>
            </a:r>
            <a:endParaRPr lang="en-US" sz="2400" b="1" i="1" dirty="0">
              <a:solidFill>
                <a:srgbClr val="FF3300"/>
              </a:solidFill>
            </a:endParaRPr>
          </a:p>
          <a:p>
            <a:pPr marL="365760" indent="-365760" eaLnBrk="1" fontAlgn="auto" hangingPunct="1">
              <a:spcAft>
                <a:spcPts val="0"/>
              </a:spcAft>
              <a:buFont typeface="Arial" pitchFamily="34" charset="0"/>
              <a:buChar char="•"/>
              <a:defRPr/>
            </a:pPr>
            <a:r>
              <a:rPr lang="en-US" sz="2400" dirty="0">
                <a:solidFill>
                  <a:schemeClr val="tx1">
                    <a:lumMod val="85000"/>
                    <a:lumOff val="15000"/>
                  </a:schemeClr>
                </a:solidFill>
              </a:rPr>
              <a:t>Inhibits and blocks </a:t>
            </a:r>
            <a:r>
              <a:rPr lang="en-US" sz="2400" b="1" i="1" dirty="0">
                <a:solidFill>
                  <a:srgbClr val="0000FF"/>
                </a:solidFill>
              </a:rPr>
              <a:t>Tyrosinase, </a:t>
            </a:r>
            <a:r>
              <a:rPr lang="en-US" sz="2400" dirty="0">
                <a:solidFill>
                  <a:schemeClr val="tx1">
                    <a:lumMod val="85000"/>
                    <a:lumOff val="15000"/>
                  </a:schemeClr>
                </a:solidFill>
              </a:rPr>
              <a:t>the </a:t>
            </a:r>
            <a:r>
              <a:rPr lang="en-US" sz="2400" b="1" i="1" dirty="0">
                <a:solidFill>
                  <a:srgbClr val="00B0F0"/>
                </a:solidFill>
              </a:rPr>
              <a:t>enzyme</a:t>
            </a:r>
            <a:r>
              <a:rPr lang="en-US" sz="2400" dirty="0">
                <a:solidFill>
                  <a:schemeClr val="tx1">
                    <a:lumMod val="85000"/>
                    <a:lumOff val="15000"/>
                  </a:schemeClr>
                </a:solidFill>
              </a:rPr>
              <a:t> responsible for the production of dark melanin pigments, The end product becomes </a:t>
            </a:r>
            <a:r>
              <a:rPr lang="en-US" sz="2400" i="1" dirty="0">
                <a:solidFill>
                  <a:srgbClr val="FF0000"/>
                </a:solidFill>
              </a:rPr>
              <a:t>PHEOMELANIN</a:t>
            </a:r>
            <a:r>
              <a:rPr lang="en-US" sz="2400" dirty="0">
                <a:solidFill>
                  <a:schemeClr val="tx1">
                    <a:lumMod val="85000"/>
                    <a:lumOff val="15000"/>
                  </a:schemeClr>
                </a:solidFill>
              </a:rPr>
              <a:t> (Reddish – white pigmentation) instead of </a:t>
            </a:r>
            <a:r>
              <a:rPr lang="en-US" sz="2400" b="1" i="1" dirty="0">
                <a:solidFill>
                  <a:schemeClr val="accent1"/>
                </a:solidFill>
              </a:rPr>
              <a:t>EUMELANIN </a:t>
            </a:r>
            <a:r>
              <a:rPr lang="en-US" sz="2400" dirty="0">
                <a:solidFill>
                  <a:schemeClr val="tx1">
                    <a:lumMod val="85000"/>
                    <a:lumOff val="15000"/>
                  </a:schemeClr>
                </a:solidFill>
              </a:rPr>
              <a:t>(dark brown). </a:t>
            </a:r>
          </a:p>
          <a:p>
            <a:pPr marL="365760" indent="-365760" eaLnBrk="1" fontAlgn="auto" hangingPunct="1">
              <a:spcAft>
                <a:spcPts val="0"/>
              </a:spcAft>
              <a:buFont typeface="Arial" pitchFamily="34" charset="0"/>
              <a:buChar char="•"/>
              <a:defRPr/>
            </a:pPr>
            <a:r>
              <a:rPr lang="en-US" sz="2400" dirty="0">
                <a:solidFill>
                  <a:schemeClr val="tx1">
                    <a:lumMod val="85000"/>
                    <a:lumOff val="15000"/>
                  </a:schemeClr>
                </a:solidFill>
              </a:rPr>
              <a:t>Continuous and consistent supplementation will result into </a:t>
            </a:r>
            <a:r>
              <a:rPr lang="en-US" sz="2400" b="1" i="1" dirty="0">
                <a:solidFill>
                  <a:schemeClr val="accent3">
                    <a:lumMod val="50000"/>
                  </a:schemeClr>
                </a:solidFill>
              </a:rPr>
              <a:t>gradual skin </a:t>
            </a:r>
            <a:r>
              <a:rPr lang="en-US" sz="2400" b="1" i="1" dirty="0" smtClean="0">
                <a:solidFill>
                  <a:schemeClr val="accent3">
                    <a:lumMod val="50000"/>
                  </a:schemeClr>
                </a:solidFill>
              </a:rPr>
              <a:t>lightening </a:t>
            </a:r>
            <a:endParaRPr lang="en-US" sz="2400" dirty="0">
              <a:solidFill>
                <a:schemeClr val="tx1">
                  <a:lumMod val="85000"/>
                  <a:lumOff val="15000"/>
                </a:schemeClr>
              </a:solidFill>
            </a:endParaRPr>
          </a:p>
        </p:txBody>
      </p:sp>
      <p:pic>
        <p:nvPicPr>
          <p:cNvPr id="3074" name="Picture 2" descr="H:\Local Disk\glutathione\Page_7.jpg"/>
          <p:cNvPicPr>
            <a:picLocks noChangeAspect="1" noChangeArrowheads="1"/>
          </p:cNvPicPr>
          <p:nvPr/>
        </p:nvPicPr>
        <p:blipFill>
          <a:blip r:embed="rId2" cstate="print"/>
          <a:srcRect l="8889" t="4444" b="66667"/>
          <a:stretch>
            <a:fillRect/>
          </a:stretch>
        </p:blipFill>
        <p:spPr bwMode="auto">
          <a:xfrm>
            <a:off x="0" y="0"/>
            <a:ext cx="8229600" cy="2286000"/>
          </a:xfrm>
          <a:prstGeom prst="rect">
            <a:avLst/>
          </a:prstGeom>
          <a:noFill/>
        </p:spPr>
      </p:pic>
      <p:sp>
        <p:nvSpPr>
          <p:cNvPr id="9219" name="TextBox 8"/>
          <p:cNvSpPr txBox="1">
            <a:spLocks noChangeArrowheads="1"/>
          </p:cNvSpPr>
          <p:nvPr/>
        </p:nvSpPr>
        <p:spPr bwMode="auto">
          <a:xfrm>
            <a:off x="4648200" y="1371600"/>
            <a:ext cx="4186237" cy="1200150"/>
          </a:xfrm>
          <a:prstGeom prst="rect">
            <a:avLst/>
          </a:prstGeom>
          <a:noFill/>
          <a:ln w="9525">
            <a:noFill/>
            <a:miter lim="800000"/>
            <a:headEnd/>
            <a:tailEnd/>
          </a:ln>
        </p:spPr>
        <p:txBody>
          <a:bodyPr wrap="none">
            <a:spAutoFit/>
          </a:bodyPr>
          <a:lstStyle/>
          <a:p>
            <a:pPr eaLnBrk="1" hangingPunct="1"/>
            <a:r>
              <a:rPr lang="en-US" sz="3600" b="1" i="1" dirty="0">
                <a:solidFill>
                  <a:srgbClr val="FF3300"/>
                </a:solidFill>
              </a:rPr>
              <a:t>How does it works </a:t>
            </a:r>
          </a:p>
          <a:p>
            <a:pPr eaLnBrk="1" hangingPunct="1"/>
            <a:endParaRPr lang="en-GB" sz="3600" dirty="0">
              <a:solidFill>
                <a:srgbClr val="FF3300"/>
              </a:solidFill>
            </a:endParaRPr>
          </a:p>
        </p:txBody>
      </p:sp>
      <p:pic>
        <p:nvPicPr>
          <p:cNvPr id="8" name="Picture 10" descr="shutte_low.png"/>
          <p:cNvPicPr>
            <a:picLocks noChangeAspect="1"/>
          </p:cNvPicPr>
          <p:nvPr/>
        </p:nvPicPr>
        <p:blipFill>
          <a:blip r:embed="rId3"/>
          <a:srcRect/>
          <a:stretch>
            <a:fillRect/>
          </a:stretch>
        </p:blipFill>
        <p:spPr bwMode="auto">
          <a:xfrm>
            <a:off x="6518005" y="2743200"/>
            <a:ext cx="3942032" cy="4114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logo"/>
          <p:cNvPicPr>
            <a:picLocks noChangeAspect="1" noChangeArrowheads="1"/>
          </p:cNvPicPr>
          <p:nvPr/>
        </p:nvPicPr>
        <p:blipFill>
          <a:blip r:embed="rId2" cstate="print">
            <a:extLst/>
          </a:blip>
          <a:srcRect/>
          <a:stretch>
            <a:fillRect/>
          </a:stretch>
        </p:blipFill>
        <p:spPr bwMode="auto">
          <a:xfrm>
            <a:off x="1143000" y="190502"/>
            <a:ext cx="1219200" cy="685801"/>
          </a:xfrm>
          <a:prstGeom prst="ellipse">
            <a:avLst/>
          </a:prstGeom>
          <a:ln>
            <a:noFill/>
          </a:ln>
          <a:effectLst>
            <a:glow rad="63500">
              <a:srgbClr val="C00000"/>
            </a:glow>
            <a:softEdge rad="112500"/>
          </a:effectLst>
          <a:extLst/>
        </p:spPr>
      </p:pic>
      <p:pic>
        <p:nvPicPr>
          <p:cNvPr id="14" name="Picture 13"/>
          <p:cNvPicPr>
            <a:picLocks noChangeAspect="1"/>
          </p:cNvPicPr>
          <p:nvPr/>
        </p:nvPicPr>
        <p:blipFill rotWithShape="1">
          <a:blip r:embed="rId3">
            <a:clrChange>
              <a:clrFrom>
                <a:srgbClr val="FFFFFF"/>
              </a:clrFrom>
              <a:clrTo>
                <a:srgbClr val="FFFFFF">
                  <a:alpha val="0"/>
                </a:srgbClr>
              </a:clrTo>
            </a:clrChange>
          </a:blip>
          <a:srcRect r="21918" b="17778"/>
          <a:stretch/>
        </p:blipFill>
        <p:spPr>
          <a:xfrm>
            <a:off x="44030" y="0"/>
            <a:ext cx="9144000" cy="6858000"/>
          </a:xfrm>
          <a:prstGeom prst="rect">
            <a:avLst/>
          </a:prstGeom>
          <a:solidFill>
            <a:schemeClr val="bg1"/>
          </a:solidFill>
          <a:effectLst>
            <a:glow rad="127000">
              <a:schemeClr val="accent1"/>
            </a:glow>
          </a:effectLst>
        </p:spPr>
      </p:pic>
      <p:sp>
        <p:nvSpPr>
          <p:cNvPr id="5" name="TextBox 4"/>
          <p:cNvSpPr txBox="1"/>
          <p:nvPr/>
        </p:nvSpPr>
        <p:spPr>
          <a:xfrm>
            <a:off x="5943600" y="2480848"/>
            <a:ext cx="1072730" cy="338554"/>
          </a:xfrm>
          <a:prstGeom prst="rect">
            <a:avLst/>
          </a:prstGeom>
          <a:solidFill>
            <a:srgbClr val="92D050"/>
          </a:solidFill>
          <a:ln>
            <a:solidFill>
              <a:schemeClr val="tx1"/>
            </a:solidFill>
          </a:ln>
          <a:effectLst>
            <a:glow rad="76200">
              <a:schemeClr val="bg2">
                <a:lumMod val="50000"/>
              </a:schemeClr>
            </a:glow>
          </a:effectLst>
        </p:spPr>
        <p:txBody>
          <a:bodyPr>
            <a:spAutoFit/>
          </a:bodyPr>
          <a:lstStyle/>
          <a:p>
            <a:pPr eaLnBrk="1" hangingPunct="1">
              <a:defRPr/>
            </a:pPr>
            <a:r>
              <a:rPr lang="en-GB" sz="1600" b="1" dirty="0"/>
              <a:t>Cystein</a:t>
            </a:r>
            <a:r>
              <a:rPr lang="en-GB" sz="1600" dirty="0"/>
              <a:t>e</a:t>
            </a:r>
          </a:p>
        </p:txBody>
      </p:sp>
      <p:cxnSp>
        <p:nvCxnSpPr>
          <p:cNvPr id="8" name="Straight Arrow Connector 7"/>
          <p:cNvCxnSpPr>
            <a:stCxn id="7" idx="6"/>
          </p:cNvCxnSpPr>
          <p:nvPr/>
        </p:nvCxnSpPr>
        <p:spPr>
          <a:xfrm>
            <a:off x="2362200" y="533403"/>
            <a:ext cx="533400" cy="533401"/>
          </a:xfrm>
          <a:prstGeom prst="straightConnector1">
            <a:avLst/>
          </a:prstGeom>
          <a:ln>
            <a:tailEnd type="triangle"/>
          </a:ln>
          <a:effectLst>
            <a:glow rad="127000">
              <a:srgbClr val="FF3300"/>
            </a:glo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016330" y="1943101"/>
            <a:ext cx="685800" cy="533401"/>
          </a:xfrm>
          <a:prstGeom prst="straightConnector1">
            <a:avLst/>
          </a:prstGeom>
          <a:ln>
            <a:tailEnd type="triangle"/>
          </a:ln>
          <a:effectLst>
            <a:glow rad="88900">
              <a:srgbClr val="FF0000"/>
            </a:glo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876800" y="6286500"/>
            <a:ext cx="1755565" cy="1"/>
          </a:xfrm>
          <a:prstGeom prst="straightConnector1">
            <a:avLst/>
          </a:prstGeom>
          <a:ln>
            <a:tailEnd type="triangle"/>
          </a:ln>
          <a:effectLst>
            <a:glow rad="127000">
              <a:srgbClr val="FF0000"/>
            </a:glow>
          </a:effectLst>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632575" y="5943600"/>
            <a:ext cx="1565275"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18" name="Straight Arrow Connector 17"/>
          <p:cNvCxnSpPr/>
          <p:nvPr/>
        </p:nvCxnSpPr>
        <p:spPr>
          <a:xfrm flipH="1" flipV="1">
            <a:off x="1828800" y="6286500"/>
            <a:ext cx="1828800" cy="1"/>
          </a:xfrm>
          <a:prstGeom prst="straightConnector1">
            <a:avLst/>
          </a:prstGeom>
          <a:ln>
            <a:tailEnd type="triangle"/>
          </a:ln>
          <a:effectLst>
            <a:glow rad="127000">
              <a:srgbClr val="FF0000"/>
            </a:glow>
          </a:effectLst>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09600" y="6096000"/>
            <a:ext cx="1219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5" name="TextBox 14"/>
          <p:cNvSpPr txBox="1"/>
          <p:nvPr/>
        </p:nvSpPr>
        <p:spPr>
          <a:xfrm>
            <a:off x="1143000" y="152400"/>
            <a:ext cx="1676400" cy="369332"/>
          </a:xfrm>
          <a:prstGeom prst="rect">
            <a:avLst/>
          </a:prstGeom>
          <a:noFill/>
          <a:ln w="6350">
            <a:solidFill>
              <a:schemeClr val="tx1"/>
            </a:solidFill>
          </a:ln>
        </p:spPr>
        <p:txBody>
          <a:bodyPr wrap="square" rtlCol="0">
            <a:spAutoFit/>
          </a:bodyPr>
          <a:lstStyle/>
          <a:p>
            <a:pPr algn="ctr"/>
            <a:r>
              <a:rPr lang="en-US" b="1" dirty="0"/>
              <a:t>Glutathione</a:t>
            </a:r>
          </a:p>
        </p:txBody>
      </p:sp>
      <p:sp>
        <p:nvSpPr>
          <p:cNvPr id="26" name="Rectangle 25"/>
          <p:cNvSpPr/>
          <p:nvPr/>
        </p:nvSpPr>
        <p:spPr>
          <a:xfrm>
            <a:off x="7620000" y="1600200"/>
            <a:ext cx="1323247" cy="369332"/>
          </a:xfrm>
          <a:prstGeom prst="rect">
            <a:avLst/>
          </a:prstGeom>
          <a:ln w="9525">
            <a:solidFill>
              <a:schemeClr val="tx1"/>
            </a:solidFill>
          </a:ln>
        </p:spPr>
        <p:txBody>
          <a:bodyPr wrap="none">
            <a:spAutoFit/>
          </a:bodyPr>
          <a:lstStyle/>
          <a:p>
            <a:r>
              <a:rPr lang="en-US" b="1" dirty="0" smtClean="0"/>
              <a:t>Glutathione</a:t>
            </a:r>
            <a:endParaRPr lang="en-US" dirty="0"/>
          </a:p>
        </p:txBody>
      </p:sp>
      <p:sp>
        <p:nvSpPr>
          <p:cNvPr id="27" name="Rectangle 26"/>
          <p:cNvSpPr/>
          <p:nvPr/>
        </p:nvSpPr>
        <p:spPr>
          <a:xfrm>
            <a:off x="3581400" y="6096000"/>
            <a:ext cx="1323247" cy="369332"/>
          </a:xfrm>
          <a:prstGeom prst="rect">
            <a:avLst/>
          </a:prstGeom>
          <a:ln w="12700">
            <a:solidFill>
              <a:schemeClr val="tx1"/>
            </a:solidFill>
          </a:ln>
        </p:spPr>
        <p:txBody>
          <a:bodyPr wrap="none">
            <a:spAutoFit/>
          </a:bodyPr>
          <a:lstStyle/>
          <a:p>
            <a:r>
              <a:rPr lang="en-US" b="1" dirty="0" smtClean="0"/>
              <a:t>Glutathione</a:t>
            </a:r>
            <a:endParaRPr lang="en-US" dirty="0"/>
          </a:p>
        </p:txBody>
      </p:sp>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descr="H:\Local Disk\glutathione\Page_7.jpg"/>
          <p:cNvPicPr>
            <a:picLocks noChangeAspect="1" noChangeArrowheads="1"/>
          </p:cNvPicPr>
          <p:nvPr/>
        </p:nvPicPr>
        <p:blipFill>
          <a:blip r:embed="rId2" cstate="print"/>
          <a:srcRect t="33333"/>
          <a:stretch>
            <a:fillRect/>
          </a:stretch>
        </p:blipFill>
        <p:spPr bwMode="auto">
          <a:xfrm>
            <a:off x="304800" y="381000"/>
            <a:ext cx="8801100" cy="6477000"/>
          </a:xfrm>
          <a:prstGeom prst="rect">
            <a:avLst/>
          </a:prstGeom>
          <a:noFill/>
        </p:spPr>
      </p:pic>
      <p:pic>
        <p:nvPicPr>
          <p:cNvPr id="5" name="Picture 2" descr="C:\Users\priyadershini\Downloads\Origo logo.png"/>
          <p:cNvPicPr>
            <a:picLocks noChangeAspect="1" noChangeArrowheads="1"/>
          </p:cNvPicPr>
          <p:nvPr/>
        </p:nvPicPr>
        <p:blipFill>
          <a:blip r:embed="rId3" cstate="print"/>
          <a:srcRect/>
          <a:stretch>
            <a:fillRect/>
          </a:stretch>
        </p:blipFill>
        <p:spPr bwMode="auto">
          <a:xfrm>
            <a:off x="1" y="6149740"/>
            <a:ext cx="1600199" cy="70826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2" descr="shutte_low.png"/>
          <p:cNvPicPr>
            <a:picLocks noChangeAspect="1"/>
          </p:cNvPicPr>
          <p:nvPr/>
        </p:nvPicPr>
        <p:blipFill>
          <a:blip r:embed="rId2"/>
          <a:srcRect/>
          <a:stretch>
            <a:fillRect/>
          </a:stretch>
        </p:blipFill>
        <p:spPr bwMode="auto">
          <a:xfrm>
            <a:off x="5715000" y="1905000"/>
            <a:ext cx="4745038" cy="4953000"/>
          </a:xfrm>
          <a:prstGeom prst="rect">
            <a:avLst/>
          </a:prstGeom>
          <a:noFill/>
          <a:ln w="9525">
            <a:noFill/>
            <a:miter lim="800000"/>
            <a:headEnd/>
            <a:tailEnd/>
          </a:ln>
        </p:spPr>
      </p:pic>
      <p:sp>
        <p:nvSpPr>
          <p:cNvPr id="27651" name="Rectangle 3"/>
          <p:cNvSpPr>
            <a:spLocks noGrp="1" noChangeArrowheads="1"/>
          </p:cNvSpPr>
          <p:nvPr>
            <p:ph idx="1"/>
          </p:nvPr>
        </p:nvSpPr>
        <p:spPr>
          <a:xfrm>
            <a:off x="0" y="1371600"/>
            <a:ext cx="6400800" cy="4724400"/>
          </a:xfrm>
        </p:spPr>
        <p:txBody>
          <a:bodyPr rtlCol="0">
            <a:noAutofit/>
          </a:bodyPr>
          <a:lstStyle/>
          <a:p>
            <a:pPr marL="365760" indent="-365760" eaLnBrk="1" fontAlgn="auto" hangingPunct="1">
              <a:spcAft>
                <a:spcPts val="0"/>
              </a:spcAft>
              <a:buFont typeface="Arial" pitchFamily="34" charset="0"/>
              <a:buChar char="•"/>
              <a:defRPr/>
            </a:pPr>
            <a:r>
              <a:rPr lang="en-US" sz="2400" dirty="0" smtClean="0">
                <a:solidFill>
                  <a:schemeClr val="tx1">
                    <a:lumMod val="85000"/>
                    <a:lumOff val="15000"/>
                  </a:schemeClr>
                </a:solidFill>
              </a:rPr>
              <a:t>Contains </a:t>
            </a:r>
            <a:r>
              <a:rPr lang="en-US" sz="2400" dirty="0">
                <a:solidFill>
                  <a:schemeClr val="tx1">
                    <a:lumMod val="85000"/>
                    <a:lumOff val="15000"/>
                  </a:schemeClr>
                </a:solidFill>
              </a:rPr>
              <a:t>the most powerful </a:t>
            </a:r>
            <a:r>
              <a:rPr lang="en-US" sz="2400" b="1" i="1" dirty="0">
                <a:solidFill>
                  <a:srgbClr val="FF3300"/>
                </a:solidFill>
              </a:rPr>
              <a:t>antioxidants</a:t>
            </a:r>
            <a:r>
              <a:rPr lang="en-US" sz="2400" dirty="0">
                <a:solidFill>
                  <a:schemeClr val="tx1">
                    <a:lumMod val="85000"/>
                    <a:lumOff val="15000"/>
                  </a:schemeClr>
                </a:solidFill>
              </a:rPr>
              <a:t> which work synergistically to create what Scientists call as the </a:t>
            </a:r>
            <a:r>
              <a:rPr lang="en-US" sz="2400" b="1" i="1" dirty="0">
                <a:solidFill>
                  <a:srgbClr val="FF3300"/>
                </a:solidFill>
              </a:rPr>
              <a:t>Antioxidant Cycling. </a:t>
            </a:r>
            <a:endParaRPr lang="en-US" sz="2400" b="1" i="1" dirty="0" smtClean="0">
              <a:solidFill>
                <a:srgbClr val="FF3300"/>
              </a:solidFill>
            </a:endParaRPr>
          </a:p>
          <a:p>
            <a:pPr marL="365760" indent="-365760" eaLnBrk="1" fontAlgn="auto" hangingPunct="1">
              <a:spcAft>
                <a:spcPts val="0"/>
              </a:spcAft>
              <a:buFont typeface="Arial" pitchFamily="34" charset="0"/>
              <a:buChar char="•"/>
              <a:defRPr/>
            </a:pPr>
            <a:r>
              <a:rPr lang="en-US" sz="2400" dirty="0" smtClean="0">
                <a:solidFill>
                  <a:schemeClr val="tx1">
                    <a:lumMod val="85000"/>
                    <a:lumOff val="15000"/>
                  </a:schemeClr>
                </a:solidFill>
              </a:rPr>
              <a:t>A </a:t>
            </a:r>
            <a:r>
              <a:rPr lang="en-US" sz="2400" dirty="0">
                <a:solidFill>
                  <a:schemeClr val="tx1">
                    <a:lumMod val="85000"/>
                    <a:lumOff val="15000"/>
                  </a:schemeClr>
                </a:solidFill>
              </a:rPr>
              <a:t>process in which </a:t>
            </a:r>
            <a:r>
              <a:rPr lang="en-US" sz="2400" b="1" i="1" dirty="0">
                <a:solidFill>
                  <a:srgbClr val="FF3300"/>
                </a:solidFill>
              </a:rPr>
              <a:t>antioxidants</a:t>
            </a:r>
            <a:r>
              <a:rPr lang="en-US" sz="2400" dirty="0">
                <a:solidFill>
                  <a:schemeClr val="tx1">
                    <a:lumMod val="85000"/>
                    <a:lumOff val="15000"/>
                  </a:schemeClr>
                </a:solidFill>
              </a:rPr>
              <a:t> work together to extend each others’ lives and make each other more powerful </a:t>
            </a:r>
            <a:r>
              <a:rPr lang="en-US" sz="2400" dirty="0" smtClean="0">
                <a:solidFill>
                  <a:schemeClr val="tx1">
                    <a:lumMod val="85000"/>
                    <a:lumOff val="15000"/>
                  </a:schemeClr>
                </a:solidFill>
              </a:rPr>
              <a:t>.</a:t>
            </a:r>
            <a:endParaRPr lang="en-US" sz="2400" dirty="0">
              <a:solidFill>
                <a:schemeClr val="tx1">
                  <a:lumMod val="85000"/>
                  <a:lumOff val="15000"/>
                </a:schemeClr>
              </a:solidFill>
            </a:endParaRPr>
          </a:p>
          <a:p>
            <a:pPr marL="365760" indent="-365760" eaLnBrk="1" fontAlgn="auto" hangingPunct="1">
              <a:spcAft>
                <a:spcPts val="0"/>
              </a:spcAft>
              <a:buFont typeface="Arial" pitchFamily="34" charset="0"/>
              <a:buChar char="•"/>
              <a:defRPr/>
            </a:pPr>
            <a:r>
              <a:rPr lang="en-US" sz="2400" dirty="0">
                <a:solidFill>
                  <a:schemeClr val="tx1">
                    <a:lumMod val="85000"/>
                    <a:lumOff val="15000"/>
                  </a:schemeClr>
                </a:solidFill>
              </a:rPr>
              <a:t>That’s the reason why </a:t>
            </a:r>
            <a:r>
              <a:rPr lang="en-US" sz="2400" b="1" i="1" dirty="0">
                <a:solidFill>
                  <a:srgbClr val="FF0066"/>
                </a:solidFill>
              </a:rPr>
              <a:t>Glutathione</a:t>
            </a:r>
            <a:r>
              <a:rPr lang="en-US" sz="2400" dirty="0">
                <a:solidFill>
                  <a:schemeClr val="tx1">
                    <a:lumMod val="85000"/>
                    <a:lumOff val="15000"/>
                  </a:schemeClr>
                </a:solidFill>
              </a:rPr>
              <a:t> supplement is very potent and effective in bringing results. </a:t>
            </a:r>
            <a:endParaRPr lang="en-US" sz="2400" dirty="0" smtClean="0">
              <a:solidFill>
                <a:schemeClr val="tx1">
                  <a:lumMod val="85000"/>
                  <a:lumOff val="15000"/>
                </a:schemeClr>
              </a:solidFill>
            </a:endParaRPr>
          </a:p>
          <a:p>
            <a:pPr marL="365760" indent="-365760" eaLnBrk="1" fontAlgn="auto" hangingPunct="1">
              <a:spcAft>
                <a:spcPts val="0"/>
              </a:spcAft>
              <a:buNone/>
              <a:defRPr/>
            </a:pPr>
            <a:endParaRPr lang="en-US" sz="2400" dirty="0" smtClean="0">
              <a:solidFill>
                <a:schemeClr val="tx1">
                  <a:lumMod val="85000"/>
                  <a:lumOff val="15000"/>
                </a:schemeClr>
              </a:solidFill>
            </a:endParaRPr>
          </a:p>
        </p:txBody>
      </p:sp>
      <p:sp>
        <p:nvSpPr>
          <p:cNvPr id="11268" name="TextBox 8"/>
          <p:cNvSpPr txBox="1">
            <a:spLocks noChangeArrowheads="1"/>
          </p:cNvSpPr>
          <p:nvPr/>
        </p:nvSpPr>
        <p:spPr bwMode="auto">
          <a:xfrm>
            <a:off x="2595563" y="533400"/>
            <a:ext cx="4186237" cy="1200150"/>
          </a:xfrm>
          <a:prstGeom prst="rect">
            <a:avLst/>
          </a:prstGeom>
          <a:noFill/>
          <a:ln w="9525">
            <a:noFill/>
            <a:miter lim="800000"/>
            <a:headEnd/>
            <a:tailEnd/>
          </a:ln>
        </p:spPr>
        <p:txBody>
          <a:bodyPr wrap="none">
            <a:spAutoFit/>
          </a:bodyPr>
          <a:lstStyle/>
          <a:p>
            <a:pPr eaLnBrk="1" hangingPunct="1"/>
            <a:r>
              <a:rPr lang="en-US" sz="3600" b="1" i="1">
                <a:solidFill>
                  <a:srgbClr val="FF3300"/>
                </a:solidFill>
              </a:rPr>
              <a:t>How does it works </a:t>
            </a:r>
          </a:p>
          <a:p>
            <a:pPr eaLnBrk="1" hangingPunct="1"/>
            <a:endParaRPr lang="en-GB" sz="3600">
              <a:solidFill>
                <a:srgbClr val="FF3300"/>
              </a:solidFill>
            </a:endParaRPr>
          </a:p>
        </p:txBody>
      </p:sp>
      <p:pic>
        <p:nvPicPr>
          <p:cNvPr id="5" name="Picture 2" descr="C:\Users\priyadershini\Downloads\Origo logo.png"/>
          <p:cNvPicPr>
            <a:picLocks noChangeAspect="1" noChangeArrowheads="1"/>
          </p:cNvPicPr>
          <p:nvPr/>
        </p:nvPicPr>
        <p:blipFill>
          <a:blip r:embed="rId3" cstate="print"/>
          <a:srcRect/>
          <a:stretch>
            <a:fillRect/>
          </a:stretch>
        </p:blipFill>
        <p:spPr bwMode="auto">
          <a:xfrm>
            <a:off x="1" y="6149740"/>
            <a:ext cx="1600199" cy="708260"/>
          </a:xfrm>
          <a:prstGeom prst="rect">
            <a:avLst/>
          </a:prstGeom>
          <a:noFill/>
        </p:spPr>
      </p:pic>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0" y="1447800"/>
            <a:ext cx="5562600" cy="5410200"/>
          </a:xfrm>
        </p:spPr>
        <p:txBody>
          <a:bodyPr rtlCol="0">
            <a:noAutofit/>
          </a:bodyPr>
          <a:lstStyle/>
          <a:p>
            <a:pPr marL="365760" indent="-365760">
              <a:defRPr/>
            </a:pPr>
            <a:r>
              <a:rPr lang="en-IN" sz="2800" dirty="0"/>
              <a:t>Glutathione is found in almost all fruits and vegetables. </a:t>
            </a:r>
            <a:endParaRPr lang="en-IN" sz="2800" dirty="0" smtClean="0"/>
          </a:p>
          <a:p>
            <a:pPr marL="365760" indent="-365760">
              <a:defRPr/>
            </a:pPr>
            <a:r>
              <a:rPr lang="en-IN" sz="2800" dirty="0" smtClean="0"/>
              <a:t>Acorn </a:t>
            </a:r>
            <a:r>
              <a:rPr lang="en-IN" sz="2800" dirty="0"/>
              <a:t>squash, asparagus, avocado, cantaloupe, grapefruit, okra, orange, peach, potato, spinach, strawberries, tomato, watermelon, and zucchini are all good sources of GSH. </a:t>
            </a:r>
            <a:endParaRPr lang="en-IN" sz="2800" dirty="0" smtClean="0"/>
          </a:p>
          <a:p>
            <a:pPr marL="365760" indent="-365760">
              <a:defRPr/>
            </a:pPr>
            <a:r>
              <a:rPr lang="en-IN" sz="2800" dirty="0" smtClean="0"/>
              <a:t>Some </a:t>
            </a:r>
            <a:r>
              <a:rPr lang="en-IN" sz="2800" dirty="0"/>
              <a:t>vegetables, such as broccoli, cabbage, Brussels sprouts, cauliflower, kale, and parsley</a:t>
            </a:r>
            <a:endParaRPr lang="en-US" sz="2800" dirty="0">
              <a:solidFill>
                <a:schemeClr val="tx1">
                  <a:lumMod val="85000"/>
                  <a:lumOff val="15000"/>
                </a:schemeClr>
              </a:solidFill>
            </a:endParaRPr>
          </a:p>
        </p:txBody>
      </p:sp>
      <p:sp>
        <p:nvSpPr>
          <p:cNvPr id="14339" name="Rectangle 1"/>
          <p:cNvSpPr>
            <a:spLocks noChangeArrowheads="1"/>
          </p:cNvSpPr>
          <p:nvPr/>
        </p:nvSpPr>
        <p:spPr bwMode="auto">
          <a:xfrm>
            <a:off x="2286000" y="304800"/>
            <a:ext cx="5486400" cy="584775"/>
          </a:xfrm>
          <a:prstGeom prst="rect">
            <a:avLst/>
          </a:prstGeom>
          <a:noFill/>
          <a:ln w="9525">
            <a:noFill/>
            <a:miter lim="800000"/>
            <a:headEnd/>
            <a:tailEnd/>
          </a:ln>
        </p:spPr>
        <p:txBody>
          <a:bodyPr wrap="square">
            <a:spAutoFit/>
          </a:bodyPr>
          <a:lstStyle/>
          <a:p>
            <a:pPr eaLnBrk="1" hangingPunct="1"/>
            <a:r>
              <a:rPr lang="en-US" sz="3200" b="1" i="1" dirty="0" smtClean="0">
                <a:solidFill>
                  <a:srgbClr val="FF0066"/>
                </a:solidFill>
              </a:rPr>
              <a:t>Natural source of Glutathione </a:t>
            </a:r>
            <a:endParaRPr lang="en-US" sz="3200" b="1" i="1" dirty="0">
              <a:solidFill>
                <a:srgbClr val="FF0066"/>
              </a:solidFill>
            </a:endParaRPr>
          </a:p>
        </p:txBody>
      </p:sp>
      <p:pic>
        <p:nvPicPr>
          <p:cNvPr id="3" name="Picture 2"/>
          <p:cNvPicPr>
            <a:picLocks noChangeAspect="1"/>
          </p:cNvPicPr>
          <p:nvPr/>
        </p:nvPicPr>
        <p:blipFill>
          <a:blip r:embed="rId2"/>
          <a:stretch>
            <a:fillRect/>
          </a:stretch>
        </p:blipFill>
        <p:spPr>
          <a:xfrm>
            <a:off x="5486400" y="3276600"/>
            <a:ext cx="3581399" cy="3276600"/>
          </a:xfrm>
          <a:prstGeom prst="rect">
            <a:avLst/>
          </a:prstGeom>
          <a:ln>
            <a:noFill/>
          </a:ln>
          <a:effectLst>
            <a:softEdge rad="112500"/>
          </a:effectLst>
        </p:spPr>
      </p:pic>
      <p:pic>
        <p:nvPicPr>
          <p:cNvPr id="14343" name="Picture 9" descr="shutte_low.png"/>
          <p:cNvPicPr>
            <a:picLocks noChangeAspect="1"/>
          </p:cNvPicPr>
          <p:nvPr/>
        </p:nvPicPr>
        <p:blipFill>
          <a:blip r:embed="rId3"/>
          <a:srcRect/>
          <a:stretch>
            <a:fillRect/>
          </a:stretch>
        </p:blipFill>
        <p:spPr bwMode="auto">
          <a:xfrm>
            <a:off x="6477000" y="1371600"/>
            <a:ext cx="1752600" cy="1830388"/>
          </a:xfrm>
          <a:prstGeom prst="rect">
            <a:avLst/>
          </a:prstGeom>
          <a:noFill/>
          <a:ln w="9525">
            <a:noFill/>
            <a:miter lim="800000"/>
            <a:headEnd/>
            <a:tailEnd/>
          </a:ln>
        </p:spPr>
      </p:pic>
      <p:pic>
        <p:nvPicPr>
          <p:cNvPr id="6" name="Picture 2" descr="C:\Users\priyadershini\Downloads\Origo logo.png"/>
          <p:cNvPicPr>
            <a:picLocks noChangeAspect="1" noChangeArrowheads="1"/>
          </p:cNvPicPr>
          <p:nvPr/>
        </p:nvPicPr>
        <p:blipFill>
          <a:blip r:embed="rId4" cstate="print"/>
          <a:srcRect/>
          <a:stretch>
            <a:fillRect/>
          </a:stretch>
        </p:blipFill>
        <p:spPr bwMode="auto">
          <a:xfrm>
            <a:off x="7543801" y="6149740"/>
            <a:ext cx="1600199" cy="708260"/>
          </a:xfrm>
          <a:prstGeom prst="rect">
            <a:avLst/>
          </a:prstGeom>
          <a:noFill/>
        </p:spPr>
      </p:pic>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0" y="1447800"/>
            <a:ext cx="5562600" cy="5410200"/>
          </a:xfrm>
        </p:spPr>
        <p:txBody>
          <a:bodyPr rtlCol="0">
            <a:noAutofit/>
          </a:bodyPr>
          <a:lstStyle/>
          <a:p>
            <a:pPr marL="365760" indent="-365760">
              <a:defRPr/>
            </a:pPr>
            <a:r>
              <a:rPr lang="en-IN" sz="2800" dirty="0"/>
              <a:t>Glutathione dietary supplements are known as L-glutathione, reduced glutathione or GSH. </a:t>
            </a:r>
            <a:endParaRPr lang="en-IN" sz="2800" dirty="0" smtClean="0"/>
          </a:p>
          <a:p>
            <a:pPr marL="365760" indent="-365760">
              <a:defRPr/>
            </a:pPr>
            <a:r>
              <a:rPr lang="en-IN" sz="2800" dirty="0" smtClean="0"/>
              <a:t>They </a:t>
            </a:r>
            <a:r>
              <a:rPr lang="en-IN" sz="2800" dirty="0"/>
              <a:t>come in </a:t>
            </a:r>
            <a:endParaRPr lang="en-IN" sz="2800" dirty="0" smtClean="0"/>
          </a:p>
          <a:p>
            <a:pPr marL="765810" lvl="1" indent="-365760">
              <a:defRPr/>
            </a:pPr>
            <a:r>
              <a:rPr lang="en-IN" sz="2400" dirty="0" smtClean="0"/>
              <a:t>pills</a:t>
            </a:r>
            <a:r>
              <a:rPr lang="en-IN" sz="2400" dirty="0"/>
              <a:t>, </a:t>
            </a:r>
            <a:endParaRPr lang="en-IN" sz="2400" dirty="0" smtClean="0"/>
          </a:p>
          <a:p>
            <a:pPr marL="765810" lvl="1" indent="-365760">
              <a:defRPr/>
            </a:pPr>
            <a:r>
              <a:rPr lang="en-IN" sz="2400" dirty="0" smtClean="0"/>
              <a:t>capsules</a:t>
            </a:r>
            <a:r>
              <a:rPr lang="en-IN" sz="2400" dirty="0"/>
              <a:t>, </a:t>
            </a:r>
            <a:endParaRPr lang="en-IN" sz="2400" dirty="0" smtClean="0"/>
          </a:p>
          <a:p>
            <a:pPr marL="765810" lvl="1" indent="-365760">
              <a:defRPr/>
            </a:pPr>
            <a:r>
              <a:rPr lang="en-IN" sz="2400" dirty="0" smtClean="0"/>
              <a:t>tablets,</a:t>
            </a:r>
          </a:p>
          <a:p>
            <a:pPr marL="765810" lvl="1" indent="-365760">
              <a:defRPr/>
            </a:pPr>
            <a:r>
              <a:rPr lang="en-IN" sz="2400" dirty="0" smtClean="0"/>
              <a:t>in powdered </a:t>
            </a:r>
            <a:r>
              <a:rPr lang="en-IN" sz="2400" dirty="0"/>
              <a:t>and liquid form, as sublingual drops or slow-melt tablets.</a:t>
            </a:r>
            <a:endParaRPr lang="en-US" sz="2400" dirty="0"/>
          </a:p>
          <a:p>
            <a:pPr marL="365760" indent="-365760">
              <a:buNone/>
              <a:defRPr/>
            </a:pPr>
            <a:endParaRPr lang="en-US" sz="2800" dirty="0">
              <a:solidFill>
                <a:schemeClr val="tx1">
                  <a:lumMod val="85000"/>
                  <a:lumOff val="15000"/>
                </a:schemeClr>
              </a:solidFill>
            </a:endParaRPr>
          </a:p>
        </p:txBody>
      </p:sp>
      <p:sp>
        <p:nvSpPr>
          <p:cNvPr id="14339" name="Rectangle 1"/>
          <p:cNvSpPr>
            <a:spLocks noChangeArrowheads="1"/>
          </p:cNvSpPr>
          <p:nvPr/>
        </p:nvSpPr>
        <p:spPr bwMode="auto">
          <a:xfrm>
            <a:off x="2286000" y="304800"/>
            <a:ext cx="5486400" cy="584775"/>
          </a:xfrm>
          <a:prstGeom prst="rect">
            <a:avLst/>
          </a:prstGeom>
          <a:noFill/>
          <a:ln w="9525">
            <a:noFill/>
            <a:miter lim="800000"/>
            <a:headEnd/>
            <a:tailEnd/>
          </a:ln>
        </p:spPr>
        <p:txBody>
          <a:bodyPr wrap="square">
            <a:spAutoFit/>
          </a:bodyPr>
          <a:lstStyle/>
          <a:p>
            <a:pPr eaLnBrk="1" hangingPunct="1"/>
            <a:r>
              <a:rPr lang="en-US" sz="3200" b="1" i="1" dirty="0" smtClean="0">
                <a:solidFill>
                  <a:srgbClr val="FF0066"/>
                </a:solidFill>
              </a:rPr>
              <a:t>Natural source of Glutathione </a:t>
            </a:r>
            <a:endParaRPr lang="en-US" sz="3200" b="1" i="1" dirty="0">
              <a:solidFill>
                <a:srgbClr val="FF0066"/>
              </a:solidFill>
            </a:endParaRPr>
          </a:p>
        </p:txBody>
      </p:sp>
      <p:pic>
        <p:nvPicPr>
          <p:cNvPr id="3" name="Picture 2"/>
          <p:cNvPicPr>
            <a:picLocks noChangeAspect="1"/>
          </p:cNvPicPr>
          <p:nvPr/>
        </p:nvPicPr>
        <p:blipFill>
          <a:blip r:embed="rId2"/>
          <a:stretch>
            <a:fillRect/>
          </a:stretch>
        </p:blipFill>
        <p:spPr>
          <a:xfrm>
            <a:off x="5486400" y="3276600"/>
            <a:ext cx="3581399" cy="3276600"/>
          </a:xfrm>
          <a:prstGeom prst="rect">
            <a:avLst/>
          </a:prstGeom>
          <a:ln>
            <a:noFill/>
          </a:ln>
          <a:effectLst>
            <a:softEdge rad="112500"/>
          </a:effectLst>
        </p:spPr>
      </p:pic>
      <p:pic>
        <p:nvPicPr>
          <p:cNvPr id="14343" name="Picture 9" descr="shutte_low.png"/>
          <p:cNvPicPr>
            <a:picLocks noChangeAspect="1"/>
          </p:cNvPicPr>
          <p:nvPr/>
        </p:nvPicPr>
        <p:blipFill>
          <a:blip r:embed="rId3"/>
          <a:srcRect/>
          <a:stretch>
            <a:fillRect/>
          </a:stretch>
        </p:blipFill>
        <p:spPr bwMode="auto">
          <a:xfrm>
            <a:off x="6477000" y="1371600"/>
            <a:ext cx="1752600" cy="1830388"/>
          </a:xfrm>
          <a:prstGeom prst="rect">
            <a:avLst/>
          </a:prstGeom>
          <a:noFill/>
          <a:ln w="9525">
            <a:noFill/>
            <a:miter lim="800000"/>
            <a:headEnd/>
            <a:tailEnd/>
          </a:ln>
        </p:spPr>
      </p:pic>
      <p:pic>
        <p:nvPicPr>
          <p:cNvPr id="6" name="Picture 2" descr="C:\Users\priyadershini\Downloads\Origo logo.png"/>
          <p:cNvPicPr>
            <a:picLocks noChangeAspect="1" noChangeArrowheads="1"/>
          </p:cNvPicPr>
          <p:nvPr/>
        </p:nvPicPr>
        <p:blipFill>
          <a:blip r:embed="rId4" cstate="print"/>
          <a:srcRect/>
          <a:stretch>
            <a:fillRect/>
          </a:stretch>
        </p:blipFill>
        <p:spPr bwMode="auto">
          <a:xfrm>
            <a:off x="1" y="6149740"/>
            <a:ext cx="1600199" cy="708260"/>
          </a:xfrm>
          <a:prstGeom prst="rect">
            <a:avLst/>
          </a:prstGeom>
          <a:noFill/>
        </p:spPr>
      </p:pic>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 descr="shutte_low.png"/>
          <p:cNvPicPr>
            <a:picLocks noChangeAspect="1"/>
          </p:cNvPicPr>
          <p:nvPr/>
        </p:nvPicPr>
        <p:blipFill>
          <a:blip r:embed="rId2"/>
          <a:srcRect/>
          <a:stretch>
            <a:fillRect/>
          </a:stretch>
        </p:blipFill>
        <p:spPr bwMode="auto">
          <a:xfrm>
            <a:off x="5943600" y="3048000"/>
            <a:ext cx="3649663" cy="3810000"/>
          </a:xfrm>
          <a:prstGeom prst="rect">
            <a:avLst/>
          </a:prstGeom>
          <a:noFill/>
          <a:ln w="9525">
            <a:noFill/>
            <a:miter lim="800000"/>
            <a:headEnd/>
            <a:tailEnd/>
          </a:ln>
        </p:spPr>
      </p:pic>
      <p:sp>
        <p:nvSpPr>
          <p:cNvPr id="27651" name="Rectangle 3"/>
          <p:cNvSpPr>
            <a:spLocks noGrp="1" noChangeArrowheads="1"/>
          </p:cNvSpPr>
          <p:nvPr>
            <p:ph idx="1"/>
          </p:nvPr>
        </p:nvSpPr>
        <p:spPr>
          <a:xfrm>
            <a:off x="304800" y="1295400"/>
            <a:ext cx="6477000" cy="4953000"/>
          </a:xfrm>
        </p:spPr>
        <p:txBody>
          <a:bodyPr rtlCol="0">
            <a:noAutofit/>
          </a:bodyPr>
          <a:lstStyle/>
          <a:p>
            <a:pPr marL="0" indent="0" eaLnBrk="1" fontAlgn="auto" hangingPunct="1">
              <a:spcAft>
                <a:spcPts val="0"/>
              </a:spcAft>
              <a:buFont typeface="Wingdings" pitchFamily="2" charset="2"/>
              <a:buNone/>
              <a:defRPr/>
            </a:pPr>
            <a:r>
              <a:rPr lang="en-US" sz="2800" dirty="0" smtClean="0">
                <a:solidFill>
                  <a:schemeClr val="tx1">
                    <a:lumMod val="85000"/>
                    <a:lumOff val="15000"/>
                  </a:schemeClr>
                </a:solidFill>
              </a:rPr>
              <a:t>Consume </a:t>
            </a:r>
            <a:r>
              <a:rPr lang="en-US" sz="2800" dirty="0">
                <a:solidFill>
                  <a:schemeClr val="tx1">
                    <a:lumMod val="85000"/>
                    <a:lumOff val="15000"/>
                  </a:schemeClr>
                </a:solidFill>
              </a:rPr>
              <a:t>one tablet of I-fair Glutathione and 1 tablet of </a:t>
            </a:r>
            <a:r>
              <a:rPr lang="en-US" sz="2800" b="1" i="1" dirty="0">
                <a:solidFill>
                  <a:srgbClr val="FF0000"/>
                </a:solidFill>
              </a:rPr>
              <a:t>I-Fair Vit C </a:t>
            </a:r>
            <a:r>
              <a:rPr lang="en-US" sz="2800" dirty="0">
                <a:solidFill>
                  <a:schemeClr val="tx1">
                    <a:lumMod val="85000"/>
                    <a:lumOff val="15000"/>
                  </a:schemeClr>
                </a:solidFill>
              </a:rPr>
              <a:t>along with water once or twice in a day/as directed by the physician. </a:t>
            </a:r>
            <a:endParaRPr lang="en-US" sz="2800" dirty="0" smtClean="0">
              <a:solidFill>
                <a:schemeClr val="tx1">
                  <a:lumMod val="85000"/>
                  <a:lumOff val="15000"/>
                </a:schemeClr>
              </a:solidFill>
            </a:endParaRPr>
          </a:p>
          <a:p>
            <a:pPr marL="365760" indent="-365760" eaLnBrk="1" fontAlgn="auto" hangingPunct="1">
              <a:spcAft>
                <a:spcPts val="0"/>
              </a:spcAft>
              <a:buFont typeface="Arial" pitchFamily="34" charset="0"/>
              <a:buChar char="•"/>
              <a:defRPr/>
            </a:pPr>
            <a:r>
              <a:rPr lang="en-US" sz="2800" dirty="0" smtClean="0">
                <a:solidFill>
                  <a:schemeClr val="tx1">
                    <a:lumMod val="85000"/>
                    <a:lumOff val="15000"/>
                  </a:schemeClr>
                </a:solidFill>
              </a:rPr>
              <a:t>Best </a:t>
            </a:r>
            <a:r>
              <a:rPr lang="en-US" sz="2800" dirty="0">
                <a:solidFill>
                  <a:schemeClr val="tx1">
                    <a:lumMod val="85000"/>
                    <a:lumOff val="15000"/>
                  </a:schemeClr>
                </a:solidFill>
              </a:rPr>
              <a:t>if taken with meals or at night </a:t>
            </a:r>
            <a:r>
              <a:rPr lang="en-US" sz="2800" b="1" i="1" dirty="0">
                <a:solidFill>
                  <a:srgbClr val="FF0000"/>
                </a:solidFill>
              </a:rPr>
              <a:t>2 to 3 </a:t>
            </a:r>
            <a:r>
              <a:rPr lang="en-US" sz="2800" dirty="0">
                <a:solidFill>
                  <a:schemeClr val="tx1">
                    <a:lumMod val="85000"/>
                    <a:lumOff val="15000"/>
                  </a:schemeClr>
                </a:solidFill>
              </a:rPr>
              <a:t>hours after your last meal for better absorption. </a:t>
            </a:r>
            <a:endParaRPr lang="en-US" sz="2800" dirty="0" smtClean="0">
              <a:solidFill>
                <a:schemeClr val="tx1">
                  <a:lumMod val="85000"/>
                  <a:lumOff val="15000"/>
                </a:schemeClr>
              </a:solidFill>
            </a:endParaRPr>
          </a:p>
          <a:p>
            <a:pPr marL="365760" indent="-365760" eaLnBrk="1" fontAlgn="auto" hangingPunct="1">
              <a:spcAft>
                <a:spcPts val="0"/>
              </a:spcAft>
              <a:buFont typeface="Arial" pitchFamily="34" charset="0"/>
              <a:buChar char="•"/>
              <a:defRPr/>
            </a:pPr>
            <a:r>
              <a:rPr lang="en-US" sz="2800" dirty="0" smtClean="0">
                <a:solidFill>
                  <a:schemeClr val="tx1">
                    <a:lumMod val="85000"/>
                    <a:lumOff val="15000"/>
                  </a:schemeClr>
                </a:solidFill>
              </a:rPr>
              <a:t>Standard </a:t>
            </a:r>
            <a:r>
              <a:rPr lang="en-US" sz="2800" dirty="0">
                <a:solidFill>
                  <a:schemeClr val="tx1">
                    <a:lumMod val="85000"/>
                    <a:lumOff val="15000"/>
                  </a:schemeClr>
                </a:solidFill>
              </a:rPr>
              <a:t>dosage is </a:t>
            </a:r>
            <a:r>
              <a:rPr lang="en-US" sz="2800" dirty="0">
                <a:solidFill>
                  <a:srgbClr val="C00000"/>
                </a:solidFill>
              </a:rPr>
              <a:t>20-40mg</a:t>
            </a:r>
            <a:r>
              <a:rPr lang="en-US" sz="2800" dirty="0">
                <a:solidFill>
                  <a:schemeClr val="tx1">
                    <a:lumMod val="85000"/>
                    <a:lumOff val="15000"/>
                  </a:schemeClr>
                </a:solidFill>
              </a:rPr>
              <a:t> </a:t>
            </a:r>
            <a:r>
              <a:rPr lang="en-US" sz="2800" dirty="0">
                <a:solidFill>
                  <a:srgbClr val="C00000"/>
                </a:solidFill>
              </a:rPr>
              <a:t>per kilogram of body </a:t>
            </a:r>
            <a:r>
              <a:rPr lang="en-US" sz="2800" dirty="0" smtClean="0">
                <a:solidFill>
                  <a:srgbClr val="C00000"/>
                </a:solidFill>
              </a:rPr>
              <a:t>weight </a:t>
            </a:r>
            <a:r>
              <a:rPr lang="en-US" sz="2800" dirty="0" smtClean="0">
                <a:solidFill>
                  <a:schemeClr val="tx1">
                    <a:lumMod val="85000"/>
                    <a:lumOff val="15000"/>
                  </a:schemeClr>
                </a:solidFill>
              </a:rPr>
              <a:t>(</a:t>
            </a:r>
            <a:r>
              <a:rPr lang="en-US" sz="2800" dirty="0">
                <a:solidFill>
                  <a:schemeClr val="tx1">
                    <a:lumMod val="85000"/>
                    <a:lumOff val="15000"/>
                  </a:schemeClr>
                </a:solidFill>
              </a:rPr>
              <a:t>50kg x 20mg = 1000mg </a:t>
            </a:r>
            <a:r>
              <a:rPr lang="en-US" sz="2800" dirty="0" smtClean="0">
                <a:solidFill>
                  <a:schemeClr val="tx1">
                    <a:lumMod val="85000"/>
                    <a:lumOff val="15000"/>
                  </a:schemeClr>
                </a:solidFill>
              </a:rPr>
              <a:t>)</a:t>
            </a:r>
            <a:r>
              <a:rPr lang="en-US" sz="2800" dirty="0" smtClean="0">
                <a:solidFill>
                  <a:srgbClr val="C00000"/>
                </a:solidFill>
              </a:rPr>
              <a:t> </a:t>
            </a:r>
            <a:r>
              <a:rPr lang="en-US" sz="2800" dirty="0">
                <a:solidFill>
                  <a:schemeClr val="tx1">
                    <a:lumMod val="85000"/>
                    <a:lumOff val="15000"/>
                  </a:schemeClr>
                </a:solidFill>
              </a:rPr>
              <a:t>for 3 to 6 month. It is also advisable to put on sunblock cream and lotion for the face and body</a:t>
            </a:r>
          </a:p>
        </p:txBody>
      </p:sp>
      <p:sp>
        <p:nvSpPr>
          <p:cNvPr id="16388" name="Rectangle 7"/>
          <p:cNvSpPr>
            <a:spLocks noChangeArrowheads="1"/>
          </p:cNvSpPr>
          <p:nvPr/>
        </p:nvSpPr>
        <p:spPr bwMode="auto">
          <a:xfrm>
            <a:off x="2057400" y="661988"/>
            <a:ext cx="4953000" cy="584200"/>
          </a:xfrm>
          <a:prstGeom prst="rect">
            <a:avLst/>
          </a:prstGeom>
          <a:noFill/>
          <a:ln w="9525">
            <a:noFill/>
            <a:miter lim="800000"/>
            <a:headEnd/>
            <a:tailEnd/>
          </a:ln>
        </p:spPr>
        <p:txBody>
          <a:bodyPr wrap="square">
            <a:spAutoFit/>
          </a:bodyPr>
          <a:lstStyle/>
          <a:p>
            <a:pPr algn="ctr" eaLnBrk="1" hangingPunct="1"/>
            <a:r>
              <a:rPr lang="en-US" sz="3200" b="1" i="1" dirty="0">
                <a:solidFill>
                  <a:srgbClr val="0070C0"/>
                </a:solidFill>
              </a:rPr>
              <a:t>Usage and Indication </a:t>
            </a:r>
          </a:p>
        </p:txBody>
      </p:sp>
      <p:pic>
        <p:nvPicPr>
          <p:cNvPr id="5" name="Picture 2" descr="C:\Users\priyadershini\Downloads\Origo logo.png"/>
          <p:cNvPicPr>
            <a:picLocks noChangeAspect="1" noChangeArrowheads="1"/>
          </p:cNvPicPr>
          <p:nvPr/>
        </p:nvPicPr>
        <p:blipFill>
          <a:blip r:embed="rId3" cstate="print"/>
          <a:srcRect/>
          <a:stretch>
            <a:fillRect/>
          </a:stretch>
        </p:blipFill>
        <p:spPr bwMode="auto">
          <a:xfrm>
            <a:off x="7315200" y="6149740"/>
            <a:ext cx="1600199" cy="708260"/>
          </a:xfrm>
          <a:prstGeom prst="rect">
            <a:avLst/>
          </a:prstGeom>
          <a:noFill/>
        </p:spPr>
      </p:pic>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7"/>
          <p:cNvSpPr>
            <a:spLocks noChangeArrowheads="1"/>
          </p:cNvSpPr>
          <p:nvPr/>
        </p:nvSpPr>
        <p:spPr bwMode="auto">
          <a:xfrm>
            <a:off x="2057400" y="661988"/>
            <a:ext cx="4114800" cy="584200"/>
          </a:xfrm>
          <a:prstGeom prst="rect">
            <a:avLst/>
          </a:prstGeom>
          <a:noFill/>
          <a:ln w="9525">
            <a:noFill/>
            <a:miter lim="800000"/>
            <a:headEnd/>
            <a:tailEnd/>
          </a:ln>
        </p:spPr>
        <p:txBody>
          <a:bodyPr>
            <a:spAutoFit/>
          </a:bodyPr>
          <a:lstStyle/>
          <a:p>
            <a:pPr algn="ctr" eaLnBrk="1" hangingPunct="1"/>
            <a:r>
              <a:rPr lang="en-US" sz="3200" b="1" i="1" dirty="0" smtClean="0">
                <a:solidFill>
                  <a:srgbClr val="0070C0"/>
                </a:solidFill>
              </a:rPr>
              <a:t>Results</a:t>
            </a:r>
            <a:endParaRPr lang="en-US" sz="3200" b="1" i="1" dirty="0">
              <a:solidFill>
                <a:srgbClr val="0070C0"/>
              </a:solidFill>
            </a:endParaRPr>
          </a:p>
        </p:txBody>
      </p:sp>
      <p:pic>
        <p:nvPicPr>
          <p:cNvPr id="1026" name="Picture 2" descr="H:\Local Disk\Casseva Beauty\treatment pix\Treatment Profiles4.jpg"/>
          <p:cNvPicPr>
            <a:picLocks noChangeAspect="1" noChangeArrowheads="1"/>
          </p:cNvPicPr>
          <p:nvPr/>
        </p:nvPicPr>
        <p:blipFill>
          <a:blip r:embed="rId2" cstate="print"/>
          <a:srcRect l="8709" t="25048" r="8688" b="14373"/>
          <a:stretch>
            <a:fillRect/>
          </a:stretch>
        </p:blipFill>
        <p:spPr bwMode="auto">
          <a:xfrm>
            <a:off x="762000" y="-92928"/>
            <a:ext cx="7772400" cy="6950927"/>
          </a:xfrm>
          <a:prstGeom prst="rect">
            <a:avLst/>
          </a:prstGeom>
          <a:noFill/>
        </p:spPr>
      </p:pic>
      <p:pic>
        <p:nvPicPr>
          <p:cNvPr id="4" name="Picture 2" descr="C:\Users\priyadershini\Downloads\Origo logo.png"/>
          <p:cNvPicPr>
            <a:picLocks noChangeAspect="1" noChangeArrowheads="1"/>
          </p:cNvPicPr>
          <p:nvPr/>
        </p:nvPicPr>
        <p:blipFill>
          <a:blip r:embed="rId3" cstate="print"/>
          <a:srcRect/>
          <a:stretch>
            <a:fillRect/>
          </a:stretch>
        </p:blipFill>
        <p:spPr bwMode="auto">
          <a:xfrm>
            <a:off x="1" y="6149740"/>
            <a:ext cx="1600199" cy="708260"/>
          </a:xfrm>
          <a:prstGeom prst="rect">
            <a:avLst/>
          </a:prstGeom>
          <a:noFill/>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OMICS International Conferences</a:t>
            </a:r>
            <a:endParaRPr lang="en-US"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a:t>OMICS International is a pioneer and leading science </a:t>
            </a:r>
            <a:r>
              <a:rPr lang="en-US" dirty="0" smtClean="0"/>
              <a:t>event organizer</a:t>
            </a:r>
            <a:r>
              <a:rPr lang="en-US" dirty="0"/>
              <a:t>, which publishes around 500 open access </a:t>
            </a:r>
            <a:r>
              <a:rPr lang="en-US" dirty="0" smtClean="0"/>
              <a:t>journals and </a:t>
            </a:r>
            <a:r>
              <a:rPr lang="en-US" dirty="0"/>
              <a:t>conducts over 500 Medical, Clinical, Engineering, </a:t>
            </a:r>
            <a:r>
              <a:rPr lang="en-US" dirty="0" smtClean="0"/>
              <a:t>Life Sciences</a:t>
            </a:r>
            <a:r>
              <a:rPr lang="en-US" dirty="0"/>
              <a:t>, </a:t>
            </a:r>
            <a:r>
              <a:rPr lang="en-US" dirty="0" err="1"/>
              <a:t>Pharma</a:t>
            </a:r>
            <a:r>
              <a:rPr lang="en-US" dirty="0"/>
              <a:t> scientific conferences all over the </a:t>
            </a:r>
            <a:r>
              <a:rPr lang="en-US" dirty="0" smtClean="0"/>
              <a:t>globe annually </a:t>
            </a:r>
            <a:r>
              <a:rPr lang="en-US" dirty="0"/>
              <a:t>with the support of more than 1000 </a:t>
            </a:r>
            <a:r>
              <a:rPr lang="en-US" dirty="0" smtClean="0"/>
              <a:t>scientific associations </a:t>
            </a:r>
            <a:r>
              <a:rPr lang="en-US" dirty="0"/>
              <a:t>and 30,000 editorial board members and </a:t>
            </a:r>
            <a:r>
              <a:rPr lang="en-US" dirty="0" smtClean="0"/>
              <a:t>3.5 million </a:t>
            </a:r>
            <a:r>
              <a:rPr lang="en-US" dirty="0"/>
              <a:t>followers to its credit</a:t>
            </a:r>
            <a:r>
              <a:rPr lang="en-US" dirty="0" smtClean="0"/>
              <a:t>.</a:t>
            </a:r>
          </a:p>
          <a:p>
            <a:pPr marL="0" indent="0" algn="just">
              <a:buNone/>
            </a:pPr>
            <a:endParaRPr lang="en-US" dirty="0" smtClean="0"/>
          </a:p>
          <a:p>
            <a:pPr marL="0" indent="0" algn="just">
              <a:buNone/>
            </a:pPr>
            <a:r>
              <a:rPr lang="en-US" dirty="0" smtClean="0"/>
              <a:t>OMICS </a:t>
            </a:r>
            <a:r>
              <a:rPr lang="en-US" dirty="0"/>
              <a:t>Group has organized 500 conferences, </a:t>
            </a:r>
            <a:r>
              <a:rPr lang="en-US" dirty="0" smtClean="0"/>
              <a:t>workshops and </a:t>
            </a:r>
            <a:r>
              <a:rPr lang="en-US" dirty="0"/>
              <a:t>national symposiums across the major cities </a:t>
            </a:r>
            <a:r>
              <a:rPr lang="en-US" dirty="0" smtClean="0"/>
              <a:t>including San </a:t>
            </a:r>
            <a:r>
              <a:rPr lang="en-US" dirty="0"/>
              <a:t>Francisco, Las Vegas, San Antonio, Omaha, </a:t>
            </a:r>
            <a:r>
              <a:rPr lang="en-US" dirty="0" smtClean="0"/>
              <a:t>Orlando, Raleigh</a:t>
            </a:r>
            <a:r>
              <a:rPr lang="en-US" dirty="0"/>
              <a:t>, Santa Clara, Chicago, Philadelphia, </a:t>
            </a:r>
            <a:r>
              <a:rPr lang="en-US" dirty="0" smtClean="0"/>
              <a:t>Baltimore, United </a:t>
            </a:r>
            <a:r>
              <a:rPr lang="en-US" dirty="0"/>
              <a:t>Kingdom, Valencia, Dubai, Beijing, </a:t>
            </a:r>
            <a:r>
              <a:rPr lang="en-US" dirty="0" smtClean="0"/>
              <a:t>Hyderabad, Bengaluru </a:t>
            </a:r>
            <a:r>
              <a:rPr lang="en-US" dirty="0"/>
              <a:t>and Mumbai.</a:t>
            </a:r>
          </a:p>
        </p:txBody>
      </p:sp>
    </p:spTree>
    <p:extLst>
      <p:ext uri="{BB962C8B-B14F-4D97-AF65-F5344CB8AC3E}">
        <p14:creationId xmlns:p14="http://schemas.microsoft.com/office/powerpoint/2010/main" val="3763588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7"/>
          <p:cNvSpPr>
            <a:spLocks noChangeArrowheads="1"/>
          </p:cNvSpPr>
          <p:nvPr/>
        </p:nvSpPr>
        <p:spPr bwMode="auto">
          <a:xfrm>
            <a:off x="2057400" y="661988"/>
            <a:ext cx="4114800" cy="584200"/>
          </a:xfrm>
          <a:prstGeom prst="rect">
            <a:avLst/>
          </a:prstGeom>
          <a:noFill/>
          <a:ln w="9525">
            <a:noFill/>
            <a:miter lim="800000"/>
            <a:headEnd/>
            <a:tailEnd/>
          </a:ln>
        </p:spPr>
        <p:txBody>
          <a:bodyPr>
            <a:spAutoFit/>
          </a:bodyPr>
          <a:lstStyle/>
          <a:p>
            <a:pPr algn="ctr" eaLnBrk="1" hangingPunct="1"/>
            <a:r>
              <a:rPr lang="en-US" sz="3200" b="1" i="1" dirty="0" smtClean="0">
                <a:solidFill>
                  <a:srgbClr val="0070C0"/>
                </a:solidFill>
              </a:rPr>
              <a:t>Results</a:t>
            </a:r>
            <a:endParaRPr lang="en-US" sz="3200" b="1" i="1" dirty="0">
              <a:solidFill>
                <a:srgbClr val="0070C0"/>
              </a:solidFill>
            </a:endParaRPr>
          </a:p>
        </p:txBody>
      </p:sp>
      <p:pic>
        <p:nvPicPr>
          <p:cNvPr id="7" name="Content Placeholder 6" descr="http://www.etopical.com/skin/wp-content/uploads/sites/4/2014/11/Results-of-using-L-glutathione-pills.jpg"/>
          <p:cNvPicPr>
            <a:picLocks noGrp="1"/>
          </p:cNvPicPr>
          <p:nvPr>
            <p:ph idx="1"/>
          </p:nvPr>
        </p:nvPicPr>
        <p:blipFill>
          <a:blip r:embed="rId2"/>
          <a:srcRect/>
          <a:stretch>
            <a:fillRect/>
          </a:stretch>
        </p:blipFill>
        <p:spPr bwMode="auto">
          <a:xfrm>
            <a:off x="228600" y="1371600"/>
            <a:ext cx="4143375" cy="3200400"/>
          </a:xfrm>
          <a:prstGeom prst="rect">
            <a:avLst/>
          </a:prstGeom>
          <a:noFill/>
          <a:ln w="9525">
            <a:noFill/>
            <a:miter lim="800000"/>
            <a:headEnd/>
            <a:tailEnd/>
          </a:ln>
        </p:spPr>
      </p:pic>
      <p:pic>
        <p:nvPicPr>
          <p:cNvPr id="8" name="Picture 7" descr="http://www.etopical.com/skin/wp-content/uploads/sites/4/2014/11/Results-of-using-fairtone.jpg"/>
          <p:cNvPicPr/>
          <p:nvPr/>
        </p:nvPicPr>
        <p:blipFill>
          <a:blip r:embed="rId3"/>
          <a:srcRect/>
          <a:stretch>
            <a:fillRect/>
          </a:stretch>
        </p:blipFill>
        <p:spPr bwMode="auto">
          <a:xfrm>
            <a:off x="4419600" y="1371600"/>
            <a:ext cx="4495800" cy="3238500"/>
          </a:xfrm>
          <a:prstGeom prst="rect">
            <a:avLst/>
          </a:prstGeom>
          <a:noFill/>
          <a:ln w="9525">
            <a:noFill/>
            <a:miter lim="800000"/>
            <a:headEnd/>
            <a:tailEnd/>
          </a:ln>
        </p:spPr>
      </p:pic>
      <p:pic>
        <p:nvPicPr>
          <p:cNvPr id="5" name="Picture 4" descr="Before and after skin whitening injections">
            <a:hlinkClick r:id="rId4"/>
          </p:cNvPr>
          <p:cNvPicPr/>
          <p:nvPr/>
        </p:nvPicPr>
        <p:blipFill>
          <a:blip r:embed="rId5"/>
          <a:srcRect/>
          <a:stretch>
            <a:fillRect/>
          </a:stretch>
        </p:blipFill>
        <p:spPr bwMode="auto">
          <a:xfrm>
            <a:off x="2209800" y="4038600"/>
            <a:ext cx="4953000" cy="2819400"/>
          </a:xfrm>
          <a:prstGeom prst="rect">
            <a:avLst/>
          </a:prstGeom>
          <a:noFill/>
          <a:ln w="9525">
            <a:noFill/>
            <a:miter lim="800000"/>
            <a:headEnd/>
            <a:tailEnd/>
          </a:ln>
        </p:spPr>
      </p:pic>
      <p:pic>
        <p:nvPicPr>
          <p:cNvPr id="6" name="Picture 2" descr="C:\Users\priyadershini\Downloads\Origo logo.png"/>
          <p:cNvPicPr>
            <a:picLocks noChangeAspect="1" noChangeArrowheads="1"/>
          </p:cNvPicPr>
          <p:nvPr/>
        </p:nvPicPr>
        <p:blipFill>
          <a:blip r:embed="rId6" cstate="print"/>
          <a:srcRect/>
          <a:stretch>
            <a:fillRect/>
          </a:stretch>
        </p:blipFill>
        <p:spPr bwMode="auto">
          <a:xfrm>
            <a:off x="1" y="6149740"/>
            <a:ext cx="1600199" cy="708260"/>
          </a:xfrm>
          <a:prstGeom prst="rect">
            <a:avLst/>
          </a:prstGeom>
          <a:noFill/>
        </p:spPr>
      </p:pic>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7"/>
          <p:cNvSpPr>
            <a:spLocks noChangeArrowheads="1"/>
          </p:cNvSpPr>
          <p:nvPr/>
        </p:nvSpPr>
        <p:spPr bwMode="auto">
          <a:xfrm>
            <a:off x="2209800" y="228600"/>
            <a:ext cx="4114800" cy="584200"/>
          </a:xfrm>
          <a:prstGeom prst="rect">
            <a:avLst/>
          </a:prstGeom>
          <a:noFill/>
          <a:ln w="9525">
            <a:noFill/>
            <a:miter lim="800000"/>
            <a:headEnd/>
            <a:tailEnd/>
          </a:ln>
        </p:spPr>
        <p:txBody>
          <a:bodyPr>
            <a:spAutoFit/>
          </a:bodyPr>
          <a:lstStyle/>
          <a:p>
            <a:pPr algn="ctr" eaLnBrk="1" hangingPunct="1"/>
            <a:r>
              <a:rPr lang="en-US" sz="3200" b="1" i="1" dirty="0" smtClean="0">
                <a:solidFill>
                  <a:srgbClr val="0070C0"/>
                </a:solidFill>
              </a:rPr>
              <a:t>Results</a:t>
            </a:r>
            <a:endParaRPr lang="en-US" sz="3200" b="1" i="1" dirty="0">
              <a:solidFill>
                <a:srgbClr val="0070C0"/>
              </a:solidFill>
            </a:endParaRPr>
          </a:p>
        </p:txBody>
      </p:sp>
      <p:pic>
        <p:nvPicPr>
          <p:cNvPr id="6" name="Picture 5" descr="http://www.etopical.com/skin/wp-content/uploads/sites/4/2014/11/Before-and-after-pictures.jpg"/>
          <p:cNvPicPr/>
          <p:nvPr/>
        </p:nvPicPr>
        <p:blipFill>
          <a:blip r:embed="rId2"/>
          <a:srcRect/>
          <a:stretch>
            <a:fillRect/>
          </a:stretch>
        </p:blipFill>
        <p:spPr bwMode="auto">
          <a:xfrm>
            <a:off x="0" y="762000"/>
            <a:ext cx="4581525" cy="3429000"/>
          </a:xfrm>
          <a:prstGeom prst="rect">
            <a:avLst/>
          </a:prstGeom>
          <a:noFill/>
          <a:ln w="9525">
            <a:noFill/>
            <a:miter lim="800000"/>
            <a:headEnd/>
            <a:tailEnd/>
          </a:ln>
        </p:spPr>
      </p:pic>
      <p:pic>
        <p:nvPicPr>
          <p:cNvPr id="9" name="Content Placeholder 8" descr="http://www.etopical.com/skin/wp-content/uploads/sites/4/2014/11/Before-and-after-use-of-skin-whitening-pills.jpg"/>
          <p:cNvPicPr>
            <a:picLocks noGrp="1"/>
          </p:cNvPicPr>
          <p:nvPr>
            <p:ph idx="1"/>
          </p:nvPr>
        </p:nvPicPr>
        <p:blipFill>
          <a:blip r:embed="rId3"/>
          <a:stretch>
            <a:fillRect/>
          </a:stretch>
        </p:blipFill>
        <p:spPr bwMode="auto">
          <a:xfrm>
            <a:off x="4343400" y="3495675"/>
            <a:ext cx="5019675" cy="3362325"/>
          </a:xfrm>
          <a:prstGeom prst="rect">
            <a:avLst/>
          </a:prstGeom>
          <a:noFill/>
          <a:ln w="9525">
            <a:noFill/>
            <a:miter lim="800000"/>
            <a:headEnd/>
            <a:tailEnd/>
          </a:ln>
        </p:spPr>
      </p:pic>
      <p:pic>
        <p:nvPicPr>
          <p:cNvPr id="10" name="Picture 9" descr="http://www.etopical.com/skin/wp-content/uploads/sites/4/2014/11/Most-magazines-claim-Nikki-Minaj-bleached-her-skin.jpg"/>
          <p:cNvPicPr/>
          <p:nvPr/>
        </p:nvPicPr>
        <p:blipFill>
          <a:blip r:embed="rId4"/>
          <a:srcRect/>
          <a:stretch>
            <a:fillRect/>
          </a:stretch>
        </p:blipFill>
        <p:spPr bwMode="auto">
          <a:xfrm>
            <a:off x="5257800" y="0"/>
            <a:ext cx="3886200" cy="3429000"/>
          </a:xfrm>
          <a:prstGeom prst="rect">
            <a:avLst/>
          </a:prstGeom>
          <a:noFill/>
          <a:ln w="9525">
            <a:noFill/>
            <a:miter lim="800000"/>
            <a:headEnd/>
            <a:tailEnd/>
          </a:ln>
        </p:spPr>
      </p:pic>
      <p:pic>
        <p:nvPicPr>
          <p:cNvPr id="11" name="Picture 10" descr="Before and after glutathione face lightening injections">
            <a:hlinkClick r:id="rId5"/>
          </p:cNvPr>
          <p:cNvPicPr/>
          <p:nvPr/>
        </p:nvPicPr>
        <p:blipFill>
          <a:blip r:embed="rId6"/>
          <a:srcRect/>
          <a:stretch>
            <a:fillRect/>
          </a:stretch>
        </p:blipFill>
        <p:spPr bwMode="auto">
          <a:xfrm>
            <a:off x="0" y="4162425"/>
            <a:ext cx="4448175" cy="2695575"/>
          </a:xfrm>
          <a:prstGeom prst="rect">
            <a:avLst/>
          </a:prstGeom>
          <a:noFill/>
          <a:ln w="9525">
            <a:noFill/>
            <a:miter lim="800000"/>
            <a:headEnd/>
            <a:tailEnd/>
          </a:ln>
        </p:spPr>
      </p:pic>
      <p:pic>
        <p:nvPicPr>
          <p:cNvPr id="7" name="Picture 2" descr="C:\Users\priyadershini\Downloads\Origo logo.png"/>
          <p:cNvPicPr>
            <a:picLocks noChangeAspect="1" noChangeArrowheads="1"/>
          </p:cNvPicPr>
          <p:nvPr/>
        </p:nvPicPr>
        <p:blipFill>
          <a:blip r:embed="rId7" cstate="print"/>
          <a:srcRect/>
          <a:stretch>
            <a:fillRect/>
          </a:stretch>
        </p:blipFill>
        <p:spPr bwMode="auto">
          <a:xfrm>
            <a:off x="7543801" y="6149740"/>
            <a:ext cx="1600199" cy="708260"/>
          </a:xfrm>
          <a:prstGeom prst="rect">
            <a:avLst/>
          </a:prstGeom>
          <a:noFill/>
        </p:spPr>
      </p:pic>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0" y="1447800"/>
            <a:ext cx="7239000" cy="4724400"/>
          </a:xfrm>
        </p:spPr>
        <p:txBody>
          <a:bodyPr rtlCol="0">
            <a:noAutofit/>
          </a:bodyPr>
          <a:lstStyle/>
          <a:p>
            <a:pPr marL="0" indent="0" eaLnBrk="1" fontAlgn="auto" hangingPunct="1">
              <a:spcAft>
                <a:spcPts val="0"/>
              </a:spcAft>
              <a:buFont typeface="Wingdings" pitchFamily="2" charset="2"/>
              <a:buNone/>
              <a:defRPr/>
            </a:pPr>
            <a:r>
              <a:rPr lang="en-US" sz="2800" dirty="0" smtClean="0">
                <a:solidFill>
                  <a:schemeClr val="tx1">
                    <a:lumMod val="85000"/>
                    <a:lumOff val="15000"/>
                  </a:schemeClr>
                </a:solidFill>
              </a:rPr>
              <a:t>One </a:t>
            </a:r>
            <a:r>
              <a:rPr lang="en-US" sz="2800" dirty="0">
                <a:solidFill>
                  <a:schemeClr val="tx1">
                    <a:lumMod val="85000"/>
                    <a:lumOff val="15000"/>
                  </a:schemeClr>
                </a:solidFill>
              </a:rPr>
              <a:t>taking it should try to </a:t>
            </a:r>
            <a:r>
              <a:rPr lang="en-US" sz="2800" dirty="0" smtClean="0">
                <a:solidFill>
                  <a:schemeClr val="tx1">
                    <a:lumMod val="85000"/>
                    <a:lumOff val="15000"/>
                  </a:schemeClr>
                </a:solidFill>
              </a:rPr>
              <a:t>avoid </a:t>
            </a:r>
            <a:r>
              <a:rPr lang="en-US" sz="2800" b="1" i="1" dirty="0" smtClean="0">
                <a:solidFill>
                  <a:srgbClr val="FF3300"/>
                </a:solidFill>
              </a:rPr>
              <a:t>smoking, </a:t>
            </a:r>
            <a:r>
              <a:rPr lang="en-US" sz="2800" b="1" i="1" dirty="0">
                <a:solidFill>
                  <a:srgbClr val="FF3300"/>
                </a:solidFill>
              </a:rPr>
              <a:t>liquor</a:t>
            </a:r>
            <a:r>
              <a:rPr lang="en-US" sz="2800" dirty="0">
                <a:solidFill>
                  <a:schemeClr val="tx1">
                    <a:lumMod val="85000"/>
                    <a:lumOff val="15000"/>
                  </a:schemeClr>
                </a:solidFill>
              </a:rPr>
              <a:t> or any </a:t>
            </a:r>
            <a:r>
              <a:rPr lang="en-US" sz="2800" b="1" i="1" dirty="0">
                <a:solidFill>
                  <a:srgbClr val="C00000"/>
                </a:solidFill>
              </a:rPr>
              <a:t>alcoholic </a:t>
            </a:r>
            <a:r>
              <a:rPr lang="en-US" sz="2800" b="1" i="1" dirty="0" smtClean="0">
                <a:solidFill>
                  <a:srgbClr val="C00000"/>
                </a:solidFill>
              </a:rPr>
              <a:t>drink . </a:t>
            </a:r>
          </a:p>
          <a:p>
            <a:pPr marL="365760" indent="-365760" eaLnBrk="1" fontAlgn="auto" hangingPunct="1">
              <a:spcAft>
                <a:spcPts val="0"/>
              </a:spcAft>
              <a:buFont typeface="Arial" pitchFamily="34" charset="0"/>
              <a:buChar char="•"/>
              <a:defRPr/>
            </a:pPr>
            <a:r>
              <a:rPr lang="en-US" sz="2800" dirty="0" smtClean="0">
                <a:solidFill>
                  <a:schemeClr val="tx1">
                    <a:lumMod val="85000"/>
                    <a:lumOff val="15000"/>
                  </a:schemeClr>
                </a:solidFill>
              </a:rPr>
              <a:t>On </a:t>
            </a:r>
            <a:r>
              <a:rPr lang="en-US" sz="2800" dirty="0">
                <a:solidFill>
                  <a:schemeClr val="tx1">
                    <a:lumMod val="85000"/>
                    <a:lumOff val="15000"/>
                  </a:schemeClr>
                </a:solidFill>
              </a:rPr>
              <a:t>average, the first 3 months use of </a:t>
            </a:r>
            <a:r>
              <a:rPr lang="en-US" sz="2800" b="1" i="1" dirty="0">
                <a:solidFill>
                  <a:srgbClr val="FF0066"/>
                </a:solidFill>
              </a:rPr>
              <a:t>glutathione</a:t>
            </a:r>
            <a:r>
              <a:rPr lang="en-US" sz="2800" dirty="0">
                <a:solidFill>
                  <a:schemeClr val="tx1">
                    <a:lumMod val="85000"/>
                    <a:lumOff val="15000"/>
                  </a:schemeClr>
                </a:solidFill>
              </a:rPr>
              <a:t> builds its foundation in your body and you will experience lightening </a:t>
            </a:r>
            <a:r>
              <a:rPr lang="en-US" sz="2800" dirty="0" smtClean="0">
                <a:solidFill>
                  <a:schemeClr val="tx1">
                    <a:lumMod val="85000"/>
                    <a:lumOff val="15000"/>
                  </a:schemeClr>
                </a:solidFill>
              </a:rPr>
              <a:t>gradually. </a:t>
            </a:r>
          </a:p>
          <a:p>
            <a:pPr marL="365760" indent="-365760" eaLnBrk="1" fontAlgn="auto" hangingPunct="1">
              <a:spcAft>
                <a:spcPts val="0"/>
              </a:spcAft>
              <a:buFont typeface="Arial" pitchFamily="34" charset="0"/>
              <a:buChar char="•"/>
              <a:defRPr/>
            </a:pPr>
            <a:r>
              <a:rPr lang="en-US" sz="2800" dirty="0" smtClean="0">
                <a:solidFill>
                  <a:schemeClr val="tx1">
                    <a:lumMod val="85000"/>
                    <a:lumOff val="15000"/>
                  </a:schemeClr>
                </a:solidFill>
              </a:rPr>
              <a:t>speed </a:t>
            </a:r>
            <a:r>
              <a:rPr lang="en-US" sz="2800" dirty="0">
                <a:solidFill>
                  <a:schemeClr val="tx1">
                    <a:lumMod val="85000"/>
                    <a:lumOff val="15000"/>
                  </a:schemeClr>
                </a:solidFill>
              </a:rPr>
              <a:t>normally depends on your </a:t>
            </a:r>
            <a:r>
              <a:rPr lang="en-US" sz="2800" dirty="0">
                <a:solidFill>
                  <a:srgbClr val="FF0066"/>
                </a:solidFill>
              </a:rPr>
              <a:t>metabolism</a:t>
            </a:r>
            <a:r>
              <a:rPr lang="en-US" sz="2800" dirty="0">
                <a:solidFill>
                  <a:schemeClr val="tx1">
                    <a:lumMod val="85000"/>
                    <a:lumOff val="15000"/>
                  </a:schemeClr>
                </a:solidFill>
              </a:rPr>
              <a:t> and body chemical functioning. </a:t>
            </a:r>
            <a:r>
              <a:rPr lang="en-US" sz="2800" dirty="0" smtClean="0">
                <a:solidFill>
                  <a:schemeClr val="tx1">
                    <a:lumMod val="85000"/>
                    <a:lumOff val="15000"/>
                  </a:schemeClr>
                </a:solidFill>
              </a:rPr>
              <a:t>For </a:t>
            </a:r>
            <a:r>
              <a:rPr lang="en-US" sz="2800" dirty="0">
                <a:solidFill>
                  <a:schemeClr val="tx1">
                    <a:lumMod val="85000"/>
                    <a:lumOff val="15000"/>
                  </a:schemeClr>
                </a:solidFill>
              </a:rPr>
              <a:t>some the results take longer. </a:t>
            </a:r>
            <a:endParaRPr lang="en-US" sz="2800" dirty="0" smtClean="0">
              <a:solidFill>
                <a:schemeClr val="tx1">
                  <a:lumMod val="85000"/>
                  <a:lumOff val="15000"/>
                </a:schemeClr>
              </a:solidFill>
            </a:endParaRPr>
          </a:p>
          <a:p>
            <a:pPr marL="365760" indent="-365760" eaLnBrk="1" fontAlgn="auto" hangingPunct="1">
              <a:spcAft>
                <a:spcPts val="0"/>
              </a:spcAft>
              <a:buFont typeface="Arial" pitchFamily="34" charset="0"/>
              <a:buChar char="•"/>
              <a:defRPr/>
            </a:pPr>
            <a:r>
              <a:rPr lang="en-US" sz="2800" dirty="0" smtClean="0">
                <a:solidFill>
                  <a:schemeClr val="tx1">
                    <a:lumMod val="85000"/>
                    <a:lumOff val="15000"/>
                  </a:schemeClr>
                </a:solidFill>
              </a:rPr>
              <a:t>As </a:t>
            </a:r>
            <a:r>
              <a:rPr lang="en-US" sz="2800" dirty="0">
                <a:solidFill>
                  <a:schemeClr val="tx1">
                    <a:lumMod val="85000"/>
                    <a:lumOff val="15000"/>
                  </a:schemeClr>
                </a:solidFill>
              </a:rPr>
              <a:t>you lighten you will notice that your skin is </a:t>
            </a:r>
            <a:r>
              <a:rPr lang="en-US" sz="2800" b="1" i="1" dirty="0">
                <a:solidFill>
                  <a:srgbClr val="00B050"/>
                </a:solidFill>
              </a:rPr>
              <a:t>shinier and healthier </a:t>
            </a:r>
            <a:r>
              <a:rPr lang="en-US" sz="2800" dirty="0">
                <a:solidFill>
                  <a:schemeClr val="tx1">
                    <a:lumMod val="85000"/>
                    <a:lumOff val="15000"/>
                  </a:schemeClr>
                </a:solidFill>
              </a:rPr>
              <a:t>than before.</a:t>
            </a:r>
          </a:p>
        </p:txBody>
      </p:sp>
      <p:sp>
        <p:nvSpPr>
          <p:cNvPr id="17411" name="Rectangle 7"/>
          <p:cNvSpPr>
            <a:spLocks noChangeArrowheads="1"/>
          </p:cNvSpPr>
          <p:nvPr/>
        </p:nvSpPr>
        <p:spPr bwMode="auto">
          <a:xfrm>
            <a:off x="1676400" y="609600"/>
            <a:ext cx="4953000" cy="584775"/>
          </a:xfrm>
          <a:prstGeom prst="rect">
            <a:avLst/>
          </a:prstGeom>
          <a:noFill/>
          <a:ln w="9525">
            <a:noFill/>
            <a:miter lim="800000"/>
            <a:headEnd/>
            <a:tailEnd/>
          </a:ln>
        </p:spPr>
        <p:txBody>
          <a:bodyPr wrap="square">
            <a:spAutoFit/>
          </a:bodyPr>
          <a:lstStyle/>
          <a:p>
            <a:pPr algn="ctr" eaLnBrk="1" hangingPunct="1"/>
            <a:r>
              <a:rPr lang="en-US" sz="3200" b="1" i="1" dirty="0">
                <a:solidFill>
                  <a:srgbClr val="0070C0"/>
                </a:solidFill>
              </a:rPr>
              <a:t>Reasonable expectations </a:t>
            </a:r>
          </a:p>
        </p:txBody>
      </p:sp>
      <p:pic>
        <p:nvPicPr>
          <p:cNvPr id="17414" name="Picture 9" descr="stop-smoking.png"/>
          <p:cNvPicPr>
            <a:picLocks noChangeAspect="1"/>
          </p:cNvPicPr>
          <p:nvPr/>
        </p:nvPicPr>
        <p:blipFill>
          <a:blip r:embed="rId2"/>
          <a:srcRect/>
          <a:stretch>
            <a:fillRect/>
          </a:stretch>
        </p:blipFill>
        <p:spPr bwMode="auto">
          <a:xfrm>
            <a:off x="7162800" y="4800600"/>
            <a:ext cx="1912938" cy="1905000"/>
          </a:xfrm>
          <a:prstGeom prst="rect">
            <a:avLst/>
          </a:prstGeom>
          <a:noFill/>
          <a:ln w="9525">
            <a:noFill/>
            <a:miter lim="800000"/>
            <a:headEnd/>
            <a:tailEnd/>
          </a:ln>
        </p:spPr>
      </p:pic>
      <p:pic>
        <p:nvPicPr>
          <p:cNvPr id="17415" name="Picture 10" descr="dri nking 1.PNG"/>
          <p:cNvPicPr>
            <a:picLocks noChangeAspect="1"/>
          </p:cNvPicPr>
          <p:nvPr/>
        </p:nvPicPr>
        <p:blipFill>
          <a:blip r:embed="rId3"/>
          <a:srcRect/>
          <a:stretch>
            <a:fillRect/>
          </a:stretch>
        </p:blipFill>
        <p:spPr bwMode="auto">
          <a:xfrm>
            <a:off x="7162800" y="2895600"/>
            <a:ext cx="1770063" cy="1765300"/>
          </a:xfrm>
          <a:prstGeom prst="rect">
            <a:avLst/>
          </a:prstGeom>
          <a:noFill/>
          <a:ln w="9525">
            <a:noFill/>
            <a:miter lim="800000"/>
            <a:headEnd/>
            <a:tailEnd/>
          </a:ln>
        </p:spPr>
      </p:pic>
      <p:pic>
        <p:nvPicPr>
          <p:cNvPr id="6" name="Picture 2" descr="C:\Users\priyadershini\Downloads\Origo logo.png"/>
          <p:cNvPicPr>
            <a:picLocks noChangeAspect="1" noChangeArrowheads="1"/>
          </p:cNvPicPr>
          <p:nvPr/>
        </p:nvPicPr>
        <p:blipFill>
          <a:blip r:embed="rId4" cstate="print"/>
          <a:srcRect/>
          <a:stretch>
            <a:fillRect/>
          </a:stretch>
        </p:blipFill>
        <p:spPr bwMode="auto">
          <a:xfrm>
            <a:off x="7315200" y="685800"/>
            <a:ext cx="1600199" cy="708260"/>
          </a:xfrm>
          <a:prstGeom prst="rect">
            <a:avLst/>
          </a:prstGeom>
          <a:noFill/>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228600" y="1219200"/>
            <a:ext cx="6934200" cy="4800600"/>
          </a:xfrm>
        </p:spPr>
        <p:txBody>
          <a:bodyPr rtlCol="0">
            <a:noAutofit/>
          </a:bodyPr>
          <a:lstStyle/>
          <a:p>
            <a:pPr marL="365760" indent="-365760" eaLnBrk="1" fontAlgn="auto" hangingPunct="1">
              <a:spcAft>
                <a:spcPts val="0"/>
              </a:spcAft>
              <a:buFont typeface="Arial" pitchFamily="34" charset="0"/>
              <a:buChar char="•"/>
              <a:defRPr/>
            </a:pPr>
            <a:r>
              <a:rPr lang="en-US" sz="2400" i="1" dirty="0" smtClean="0">
                <a:solidFill>
                  <a:schemeClr val="tx1">
                    <a:lumMod val="85000"/>
                    <a:lumOff val="15000"/>
                  </a:schemeClr>
                </a:solidFill>
              </a:rPr>
              <a:t>Lightens</a:t>
            </a:r>
            <a:r>
              <a:rPr lang="en-US" sz="2400" i="1" dirty="0">
                <a:solidFill>
                  <a:schemeClr val="tx1">
                    <a:lumMod val="85000"/>
                    <a:lumOff val="15000"/>
                  </a:schemeClr>
                </a:solidFill>
              </a:rPr>
              <a:t> the </a:t>
            </a:r>
            <a:r>
              <a:rPr lang="en-US" sz="2400" i="1" dirty="0" smtClean="0">
                <a:solidFill>
                  <a:schemeClr val="tx1">
                    <a:lumMod val="85000"/>
                    <a:lumOff val="15000"/>
                  </a:schemeClr>
                </a:solidFill>
              </a:rPr>
              <a:t>skin and gives </a:t>
            </a:r>
            <a:r>
              <a:rPr lang="en-US" sz="2400" i="1" dirty="0">
                <a:solidFill>
                  <a:schemeClr val="tx1">
                    <a:lumMod val="85000"/>
                    <a:lumOff val="15000"/>
                  </a:schemeClr>
                </a:solidFill>
              </a:rPr>
              <a:t>skin a </a:t>
            </a:r>
            <a:r>
              <a:rPr lang="en-US" sz="2400" b="1" i="1" dirty="0">
                <a:solidFill>
                  <a:srgbClr val="0000FF"/>
                </a:solidFill>
              </a:rPr>
              <a:t>r</a:t>
            </a:r>
            <a:r>
              <a:rPr lang="en-US" sz="2400" i="1" dirty="0">
                <a:solidFill>
                  <a:srgbClr val="0000FF"/>
                </a:solidFill>
              </a:rPr>
              <a:t>adiant glow</a:t>
            </a:r>
            <a:r>
              <a:rPr lang="en-US" sz="2400" i="1" dirty="0">
                <a:solidFill>
                  <a:schemeClr val="tx1">
                    <a:lumMod val="85000"/>
                    <a:lumOff val="15000"/>
                  </a:schemeClr>
                </a:solidFill>
              </a:rPr>
              <a:t>. </a:t>
            </a:r>
          </a:p>
          <a:p>
            <a:pPr marL="365760" indent="-365760" eaLnBrk="1" fontAlgn="auto" hangingPunct="1">
              <a:spcAft>
                <a:spcPts val="0"/>
              </a:spcAft>
              <a:buFont typeface="Arial" pitchFamily="34" charset="0"/>
              <a:buChar char="•"/>
              <a:defRPr/>
            </a:pPr>
            <a:r>
              <a:rPr lang="en-US" sz="2400" i="1" dirty="0">
                <a:solidFill>
                  <a:schemeClr val="tx1">
                    <a:lumMod val="85000"/>
                    <a:lumOff val="15000"/>
                  </a:schemeClr>
                </a:solidFill>
              </a:rPr>
              <a:t>Makes </a:t>
            </a:r>
            <a:r>
              <a:rPr lang="en-US" sz="2400" b="1" i="1" dirty="0">
                <a:solidFill>
                  <a:srgbClr val="FF3300"/>
                </a:solidFill>
              </a:rPr>
              <a:t>pores </a:t>
            </a:r>
            <a:r>
              <a:rPr lang="en-US" sz="2400" b="1" i="1" dirty="0" smtClean="0">
                <a:solidFill>
                  <a:srgbClr val="FF3300"/>
                </a:solidFill>
              </a:rPr>
              <a:t>finer</a:t>
            </a:r>
            <a:r>
              <a:rPr lang="en-US" sz="2400" b="1" i="1" dirty="0">
                <a:solidFill>
                  <a:srgbClr val="FF3300"/>
                </a:solidFill>
              </a:rPr>
              <a:t> </a:t>
            </a:r>
            <a:r>
              <a:rPr lang="en-US" sz="2400" i="1" dirty="0" smtClean="0">
                <a:solidFill>
                  <a:schemeClr val="tx1">
                    <a:lumMod val="85000"/>
                    <a:lumOff val="15000"/>
                  </a:schemeClr>
                </a:solidFill>
              </a:rPr>
              <a:t>and Removes </a:t>
            </a:r>
            <a:r>
              <a:rPr lang="en-US" sz="2400" b="1" i="1" dirty="0">
                <a:solidFill>
                  <a:srgbClr val="009900"/>
                </a:solidFill>
              </a:rPr>
              <a:t>skin hyper-pigmentations. </a:t>
            </a:r>
          </a:p>
          <a:p>
            <a:pPr marL="365760" indent="-365760" eaLnBrk="1" fontAlgn="auto" hangingPunct="1">
              <a:spcAft>
                <a:spcPts val="0"/>
              </a:spcAft>
              <a:buFont typeface="Arial" pitchFamily="34" charset="0"/>
              <a:buChar char="•"/>
              <a:defRPr/>
            </a:pPr>
            <a:r>
              <a:rPr lang="en-US" sz="2400" i="1" dirty="0">
                <a:solidFill>
                  <a:schemeClr val="tx1">
                    <a:lumMod val="85000"/>
                    <a:lumOff val="15000"/>
                  </a:schemeClr>
                </a:solidFill>
              </a:rPr>
              <a:t>Skin becomes </a:t>
            </a:r>
            <a:r>
              <a:rPr lang="en-US" sz="2400" b="1" i="1" dirty="0">
                <a:solidFill>
                  <a:schemeClr val="accent1">
                    <a:lumMod val="75000"/>
                  </a:schemeClr>
                </a:solidFill>
              </a:rPr>
              <a:t>smoother and </a:t>
            </a:r>
            <a:r>
              <a:rPr lang="en-US" sz="2400" b="1" i="1" dirty="0" smtClean="0">
                <a:solidFill>
                  <a:schemeClr val="accent1">
                    <a:lumMod val="75000"/>
                  </a:schemeClr>
                </a:solidFill>
              </a:rPr>
              <a:t>clearer </a:t>
            </a:r>
            <a:r>
              <a:rPr lang="en-US" sz="2400" i="1" dirty="0" smtClean="0">
                <a:solidFill>
                  <a:schemeClr val="tx1">
                    <a:lumMod val="85000"/>
                    <a:lumOff val="15000"/>
                  </a:schemeClr>
                </a:solidFill>
              </a:rPr>
              <a:t>thereby </a:t>
            </a:r>
            <a:r>
              <a:rPr lang="en-US" sz="2400" b="1" i="1" dirty="0" smtClean="0">
                <a:solidFill>
                  <a:srgbClr val="009999"/>
                </a:solidFill>
              </a:rPr>
              <a:t>nourishes skin. </a:t>
            </a:r>
            <a:endParaRPr lang="en-US" sz="2400" b="1" i="1" dirty="0">
              <a:solidFill>
                <a:srgbClr val="009999"/>
              </a:solidFill>
            </a:endParaRPr>
          </a:p>
          <a:p>
            <a:pPr marL="365760" indent="-365760" eaLnBrk="1" fontAlgn="auto" hangingPunct="1">
              <a:spcAft>
                <a:spcPts val="0"/>
              </a:spcAft>
              <a:buFont typeface="Arial" pitchFamily="34" charset="0"/>
              <a:buChar char="•"/>
              <a:defRPr/>
            </a:pPr>
            <a:r>
              <a:rPr lang="en-US" sz="2400" i="1" dirty="0">
                <a:solidFill>
                  <a:schemeClr val="tx1">
                    <a:lumMod val="85000"/>
                    <a:lumOff val="15000"/>
                  </a:schemeClr>
                </a:solidFill>
              </a:rPr>
              <a:t>Controls acne and prevents </a:t>
            </a:r>
            <a:r>
              <a:rPr lang="en-US" sz="2400" b="1" i="1" dirty="0">
                <a:solidFill>
                  <a:srgbClr val="FF0066"/>
                </a:solidFill>
              </a:rPr>
              <a:t>acne marks</a:t>
            </a:r>
            <a:r>
              <a:rPr lang="en-US" sz="2400" i="1" dirty="0">
                <a:solidFill>
                  <a:schemeClr val="tx1">
                    <a:lumMod val="85000"/>
                    <a:lumOff val="15000"/>
                  </a:schemeClr>
                </a:solidFill>
              </a:rPr>
              <a:t>.</a:t>
            </a:r>
          </a:p>
          <a:p>
            <a:pPr marL="365760" indent="-365760" eaLnBrk="1" fontAlgn="auto" hangingPunct="1">
              <a:spcAft>
                <a:spcPts val="0"/>
              </a:spcAft>
              <a:buFont typeface="Arial" pitchFamily="34" charset="0"/>
              <a:buChar char="•"/>
              <a:defRPr/>
            </a:pPr>
            <a:r>
              <a:rPr lang="en-US" sz="2400" i="1" dirty="0">
                <a:solidFill>
                  <a:schemeClr val="tx1">
                    <a:lumMod val="85000"/>
                    <a:lumOff val="15000"/>
                  </a:schemeClr>
                </a:solidFill>
              </a:rPr>
              <a:t>Defies the aging </a:t>
            </a:r>
            <a:r>
              <a:rPr lang="en-US" sz="2400" i="1" dirty="0" smtClean="0">
                <a:solidFill>
                  <a:schemeClr val="tx1">
                    <a:lumMod val="85000"/>
                    <a:lumOff val="15000"/>
                  </a:schemeClr>
                </a:solidFill>
              </a:rPr>
              <a:t>process also protects </a:t>
            </a:r>
            <a:r>
              <a:rPr lang="en-US" sz="2400" i="1" dirty="0">
                <a:solidFill>
                  <a:schemeClr val="tx1">
                    <a:lumMod val="85000"/>
                    <a:lumOff val="15000"/>
                  </a:schemeClr>
                </a:solidFill>
              </a:rPr>
              <a:t>the skin from sun and </a:t>
            </a:r>
            <a:r>
              <a:rPr lang="en-US" sz="2400" i="1" dirty="0">
                <a:solidFill>
                  <a:srgbClr val="FF0066"/>
                </a:solidFill>
              </a:rPr>
              <a:t>environmental damages</a:t>
            </a:r>
            <a:r>
              <a:rPr lang="en-US" sz="2400" i="1" dirty="0" smtClean="0">
                <a:solidFill>
                  <a:srgbClr val="FF0066"/>
                </a:solidFill>
              </a:rPr>
              <a:t>.</a:t>
            </a:r>
          </a:p>
          <a:p>
            <a:pPr marL="365760" indent="-365760" eaLnBrk="1" fontAlgn="auto" hangingPunct="1">
              <a:spcAft>
                <a:spcPts val="0"/>
              </a:spcAft>
              <a:buFont typeface="Arial" pitchFamily="34" charset="0"/>
              <a:buChar char="•"/>
              <a:defRPr/>
            </a:pPr>
            <a:r>
              <a:rPr lang="en-US" sz="2400" i="1" dirty="0">
                <a:solidFill>
                  <a:schemeClr val="tx1">
                    <a:lumMod val="85000"/>
                    <a:lumOff val="15000"/>
                  </a:schemeClr>
                </a:solidFill>
              </a:rPr>
              <a:t>Lightens </a:t>
            </a:r>
            <a:r>
              <a:rPr lang="en-US" sz="2400" b="1" i="1" dirty="0">
                <a:solidFill>
                  <a:srgbClr val="C00000"/>
                </a:solidFill>
              </a:rPr>
              <a:t>skin color, pigmentation</a:t>
            </a:r>
            <a:r>
              <a:rPr lang="en-US" sz="2400" i="1" dirty="0">
                <a:solidFill>
                  <a:schemeClr val="tx1">
                    <a:lumMod val="85000"/>
                    <a:lumOff val="15000"/>
                  </a:schemeClr>
                </a:solidFill>
              </a:rPr>
              <a:t>, tan &amp; </a:t>
            </a:r>
            <a:r>
              <a:rPr lang="en-US" sz="2400" i="1" dirty="0" smtClean="0">
                <a:solidFill>
                  <a:schemeClr val="tx1">
                    <a:lumMod val="85000"/>
                    <a:lumOff val="15000"/>
                  </a:schemeClr>
                </a:solidFill>
              </a:rPr>
              <a:t>freckles thereby </a:t>
            </a:r>
            <a:r>
              <a:rPr lang="en-US" sz="2400" b="1" i="1" dirty="0" smtClean="0">
                <a:solidFill>
                  <a:srgbClr val="7030A0"/>
                </a:solidFill>
              </a:rPr>
              <a:t>Prevent/remove </a:t>
            </a:r>
            <a:r>
              <a:rPr lang="en-US" sz="2400" b="1" i="1" dirty="0">
                <a:solidFill>
                  <a:srgbClr val="7030A0"/>
                </a:solidFill>
              </a:rPr>
              <a:t>pimples &amp; pimple marks</a:t>
            </a:r>
            <a:r>
              <a:rPr lang="en-US" sz="2400" i="1" dirty="0">
                <a:solidFill>
                  <a:schemeClr val="tx1">
                    <a:lumMod val="85000"/>
                    <a:lumOff val="15000"/>
                  </a:schemeClr>
                </a:solidFill>
              </a:rPr>
              <a:t>.</a:t>
            </a:r>
          </a:p>
          <a:p>
            <a:pPr marL="365760" indent="-365760" eaLnBrk="1" fontAlgn="auto" hangingPunct="1">
              <a:spcAft>
                <a:spcPts val="0"/>
              </a:spcAft>
              <a:buFont typeface="Arial" pitchFamily="34" charset="0"/>
              <a:buChar char="•"/>
              <a:defRPr/>
            </a:pPr>
            <a:r>
              <a:rPr lang="en-US" sz="2400" b="1" i="1" dirty="0">
                <a:solidFill>
                  <a:srgbClr val="0070C0"/>
                </a:solidFill>
              </a:rPr>
              <a:t>Anti-aging &amp; anti wrinkles- </a:t>
            </a:r>
            <a:r>
              <a:rPr lang="en-US" sz="2400" i="1" dirty="0">
                <a:solidFill>
                  <a:schemeClr val="tx1">
                    <a:lumMod val="85000"/>
                    <a:lumOff val="15000"/>
                  </a:schemeClr>
                </a:solidFill>
              </a:rPr>
              <a:t>makes your skin smooth, fresh &amp; </a:t>
            </a:r>
            <a:r>
              <a:rPr lang="en-US" sz="2400" i="1" dirty="0" smtClean="0">
                <a:solidFill>
                  <a:schemeClr val="tx1">
                    <a:lumMod val="85000"/>
                    <a:lumOff val="15000"/>
                  </a:schemeClr>
                </a:solidFill>
              </a:rPr>
              <a:t>radiant and Hasten </a:t>
            </a:r>
            <a:r>
              <a:rPr lang="en-US" sz="2400" b="1" i="1" dirty="0">
                <a:solidFill>
                  <a:srgbClr val="FF0000"/>
                </a:solidFill>
              </a:rPr>
              <a:t>healing of wounds.</a:t>
            </a:r>
          </a:p>
          <a:p>
            <a:pPr marL="0" indent="0" eaLnBrk="1" fontAlgn="auto" hangingPunct="1">
              <a:spcAft>
                <a:spcPts val="0"/>
              </a:spcAft>
              <a:buFont typeface="Wingdings" pitchFamily="2" charset="2"/>
              <a:buNone/>
              <a:defRPr/>
            </a:pPr>
            <a:endParaRPr lang="en-US" sz="2400" dirty="0">
              <a:solidFill>
                <a:schemeClr val="tx1">
                  <a:lumMod val="85000"/>
                  <a:lumOff val="15000"/>
                </a:schemeClr>
              </a:solidFill>
            </a:endParaRPr>
          </a:p>
          <a:p>
            <a:pPr marL="0" indent="0" eaLnBrk="1" fontAlgn="auto" hangingPunct="1">
              <a:spcAft>
                <a:spcPts val="0"/>
              </a:spcAft>
              <a:buFont typeface="Wingdings" pitchFamily="2" charset="2"/>
              <a:buNone/>
              <a:defRPr/>
            </a:pPr>
            <a:endParaRPr lang="en-US" sz="2400" dirty="0">
              <a:solidFill>
                <a:schemeClr val="tx1">
                  <a:lumMod val="85000"/>
                  <a:lumOff val="15000"/>
                </a:schemeClr>
              </a:solidFill>
            </a:endParaRPr>
          </a:p>
        </p:txBody>
      </p:sp>
      <p:sp>
        <p:nvSpPr>
          <p:cNvPr id="18435" name="Rectangle 7"/>
          <p:cNvSpPr>
            <a:spLocks noChangeArrowheads="1"/>
          </p:cNvSpPr>
          <p:nvPr/>
        </p:nvSpPr>
        <p:spPr bwMode="auto">
          <a:xfrm>
            <a:off x="1676400" y="571500"/>
            <a:ext cx="5257800" cy="584200"/>
          </a:xfrm>
          <a:prstGeom prst="rect">
            <a:avLst/>
          </a:prstGeom>
          <a:noFill/>
          <a:ln w="9525">
            <a:noFill/>
            <a:miter lim="800000"/>
            <a:headEnd/>
            <a:tailEnd/>
          </a:ln>
        </p:spPr>
        <p:txBody>
          <a:bodyPr wrap="square">
            <a:spAutoFit/>
          </a:bodyPr>
          <a:lstStyle/>
          <a:p>
            <a:pPr algn="ctr" eaLnBrk="1" hangingPunct="1"/>
            <a:r>
              <a:rPr lang="en-US" sz="3200" b="1" i="1" dirty="0">
                <a:solidFill>
                  <a:srgbClr val="0070C0"/>
                </a:solidFill>
              </a:rPr>
              <a:t>Benefits </a:t>
            </a:r>
            <a:r>
              <a:rPr lang="en-US" sz="3200" b="1" i="1" dirty="0" smtClean="0">
                <a:solidFill>
                  <a:srgbClr val="0070C0"/>
                </a:solidFill>
              </a:rPr>
              <a:t>of Glutathione </a:t>
            </a:r>
            <a:endParaRPr lang="en-US" sz="3200" b="1" i="1" dirty="0">
              <a:solidFill>
                <a:srgbClr val="0070C0"/>
              </a:solidFill>
            </a:endParaRPr>
          </a:p>
        </p:txBody>
      </p:sp>
      <p:pic>
        <p:nvPicPr>
          <p:cNvPr id="13" name="Picture 12" descr="dietary-supplements-and-vitamins.jpg"/>
          <p:cNvPicPr>
            <a:picLocks noChangeAspect="1"/>
          </p:cNvPicPr>
          <p:nvPr/>
        </p:nvPicPr>
        <p:blipFill>
          <a:blip r:embed="rId2"/>
          <a:stretch>
            <a:fillRect/>
          </a:stretch>
        </p:blipFill>
        <p:spPr>
          <a:xfrm>
            <a:off x="6934200" y="3727725"/>
            <a:ext cx="2899138" cy="3130275"/>
          </a:xfrm>
          <a:prstGeom prst="rect">
            <a:avLst/>
          </a:prstGeom>
          <a:ln>
            <a:noFill/>
          </a:ln>
          <a:effectLst>
            <a:softEdge rad="112500"/>
          </a:effectLst>
        </p:spPr>
      </p:pic>
      <p:pic>
        <p:nvPicPr>
          <p:cNvPr id="5" name="Picture 2" descr="C:\Users\priyadershini\Downloads\Origo logo.png"/>
          <p:cNvPicPr>
            <a:picLocks noChangeAspect="1" noChangeArrowheads="1"/>
          </p:cNvPicPr>
          <p:nvPr/>
        </p:nvPicPr>
        <p:blipFill>
          <a:blip r:embed="rId3" cstate="print"/>
          <a:srcRect/>
          <a:stretch>
            <a:fillRect/>
          </a:stretch>
        </p:blipFill>
        <p:spPr bwMode="auto">
          <a:xfrm>
            <a:off x="7239000" y="990600"/>
            <a:ext cx="1600199" cy="708260"/>
          </a:xfrm>
          <a:prstGeom prst="rect">
            <a:avLst/>
          </a:prstGeom>
          <a:noFill/>
        </p:spPr>
      </p:pic>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8.png"/>
          <p:cNvPicPr>
            <a:picLocks noChangeAspect="1"/>
          </p:cNvPicPr>
          <p:nvPr/>
        </p:nvPicPr>
        <p:blipFill>
          <a:blip r:embed="rId2" cstate="print"/>
          <a:srcRect l="37435"/>
          <a:stretch>
            <a:fillRect/>
          </a:stretch>
        </p:blipFill>
        <p:spPr>
          <a:xfrm>
            <a:off x="4876800" y="-1"/>
            <a:ext cx="4267200" cy="4543025"/>
          </a:xfrm>
          <a:prstGeom prst="rect">
            <a:avLst/>
          </a:prstGeom>
          <a:ln>
            <a:noFill/>
          </a:ln>
          <a:effectLst>
            <a:softEdge rad="112500"/>
          </a:effectLst>
        </p:spPr>
      </p:pic>
      <p:sp>
        <p:nvSpPr>
          <p:cNvPr id="27651" name="Rectangle 3"/>
          <p:cNvSpPr>
            <a:spLocks noGrp="1" noChangeArrowheads="1"/>
          </p:cNvSpPr>
          <p:nvPr>
            <p:ph idx="1"/>
          </p:nvPr>
        </p:nvSpPr>
        <p:spPr>
          <a:xfrm>
            <a:off x="152400" y="228600"/>
            <a:ext cx="6629400" cy="6324600"/>
          </a:xfrm>
        </p:spPr>
        <p:txBody>
          <a:bodyPr rtlCol="0">
            <a:noAutofit/>
          </a:bodyPr>
          <a:lstStyle/>
          <a:p>
            <a:pPr marL="0" indent="0" eaLnBrk="1" fontAlgn="auto" hangingPunct="1">
              <a:spcAft>
                <a:spcPts val="0"/>
              </a:spcAft>
              <a:buFont typeface="Wingdings" pitchFamily="2" charset="2"/>
              <a:buNone/>
              <a:defRPr/>
            </a:pPr>
            <a:endParaRPr lang="en-US" sz="2800" b="1" dirty="0" smtClean="0">
              <a:solidFill>
                <a:schemeClr val="tx1">
                  <a:lumMod val="85000"/>
                  <a:lumOff val="15000"/>
                </a:schemeClr>
              </a:solidFill>
            </a:endParaRPr>
          </a:p>
          <a:p>
            <a:pPr marL="0" indent="0" eaLnBrk="1" fontAlgn="auto" hangingPunct="1">
              <a:spcAft>
                <a:spcPts val="0"/>
              </a:spcAft>
              <a:buFont typeface="Wingdings" pitchFamily="2" charset="2"/>
              <a:buNone/>
              <a:defRPr/>
            </a:pPr>
            <a:r>
              <a:rPr lang="en-US" sz="2800" b="1" dirty="0" smtClean="0">
                <a:solidFill>
                  <a:schemeClr val="tx1">
                    <a:lumMod val="85000"/>
                    <a:lumOff val="15000"/>
                  </a:schemeClr>
                </a:solidFill>
              </a:rPr>
              <a:t>"</a:t>
            </a:r>
            <a:r>
              <a:rPr lang="en-US" sz="2800" b="1" dirty="0">
                <a:solidFill>
                  <a:srgbClr val="FF0066"/>
                </a:solidFill>
              </a:rPr>
              <a:t>How long will anyone see an improvement</a:t>
            </a:r>
            <a:r>
              <a:rPr lang="en-US" sz="2800" b="1" dirty="0" smtClean="0">
                <a:solidFill>
                  <a:srgbClr val="FF0066"/>
                </a:solidFill>
              </a:rPr>
              <a:t>?“</a:t>
            </a:r>
          </a:p>
          <a:p>
            <a:pPr marL="0" indent="0" eaLnBrk="1" fontAlgn="auto" hangingPunct="1">
              <a:spcAft>
                <a:spcPts val="0"/>
              </a:spcAft>
              <a:buFont typeface="Wingdings" pitchFamily="2" charset="2"/>
              <a:buNone/>
              <a:defRPr/>
            </a:pPr>
            <a:endParaRPr lang="en-US" sz="2800" b="1" dirty="0" smtClean="0">
              <a:solidFill>
                <a:srgbClr val="FF0066"/>
              </a:solidFill>
            </a:endParaRPr>
          </a:p>
          <a:p>
            <a:pPr marL="365760" indent="-365760" eaLnBrk="1" fontAlgn="auto" hangingPunct="1">
              <a:spcAft>
                <a:spcPts val="0"/>
              </a:spcAft>
              <a:buFont typeface="Arial" pitchFamily="34" charset="0"/>
              <a:buChar char="•"/>
              <a:defRPr/>
            </a:pPr>
            <a:r>
              <a:rPr lang="en-US" sz="2800" b="1" i="1" dirty="0" smtClean="0">
                <a:solidFill>
                  <a:schemeClr val="accent2"/>
                </a:solidFill>
              </a:rPr>
              <a:t>Light</a:t>
            </a:r>
            <a:r>
              <a:rPr lang="en-US" sz="2800" dirty="0" smtClean="0">
                <a:solidFill>
                  <a:schemeClr val="tx1">
                    <a:lumMod val="85000"/>
                    <a:lumOff val="15000"/>
                  </a:schemeClr>
                </a:solidFill>
              </a:rPr>
              <a:t>-medium</a:t>
            </a:r>
            <a:r>
              <a:rPr lang="en-US" sz="2800" b="1" i="1" dirty="0" smtClean="0">
                <a:solidFill>
                  <a:schemeClr val="tx2">
                    <a:lumMod val="75000"/>
                  </a:schemeClr>
                </a:solidFill>
              </a:rPr>
              <a:t> </a:t>
            </a:r>
            <a:r>
              <a:rPr lang="en-US" sz="2800" b="1" i="1" dirty="0">
                <a:solidFill>
                  <a:schemeClr val="tx2">
                    <a:lumMod val="75000"/>
                  </a:schemeClr>
                </a:solidFill>
              </a:rPr>
              <a:t>brown </a:t>
            </a:r>
            <a:r>
              <a:rPr lang="en-US" sz="2800" dirty="0">
                <a:solidFill>
                  <a:schemeClr val="tx1">
                    <a:lumMod val="85000"/>
                    <a:lumOff val="15000"/>
                  </a:schemeClr>
                </a:solidFill>
              </a:rPr>
              <a:t>skin: 1-3 months </a:t>
            </a:r>
          </a:p>
          <a:p>
            <a:pPr marL="365760" indent="-365760" eaLnBrk="1" fontAlgn="auto" hangingPunct="1">
              <a:spcAft>
                <a:spcPts val="0"/>
              </a:spcAft>
              <a:buFont typeface="Arial" pitchFamily="34" charset="0"/>
              <a:buChar char="•"/>
              <a:defRPr/>
            </a:pPr>
            <a:r>
              <a:rPr lang="en-US" sz="2800" b="1" dirty="0"/>
              <a:t>Dark</a:t>
            </a:r>
            <a:r>
              <a:rPr lang="en-US" sz="2800" dirty="0">
                <a:solidFill>
                  <a:schemeClr val="tx1">
                    <a:lumMod val="85000"/>
                    <a:lumOff val="15000"/>
                  </a:schemeClr>
                </a:solidFill>
              </a:rPr>
              <a:t> </a:t>
            </a:r>
            <a:r>
              <a:rPr lang="en-US" sz="2800" b="1" i="1" dirty="0">
                <a:solidFill>
                  <a:schemeClr val="accent2">
                    <a:lumMod val="75000"/>
                  </a:schemeClr>
                </a:solidFill>
              </a:rPr>
              <a:t>brown</a:t>
            </a:r>
            <a:r>
              <a:rPr lang="en-US" sz="2800" dirty="0">
                <a:solidFill>
                  <a:schemeClr val="tx1">
                    <a:lumMod val="85000"/>
                    <a:lumOff val="15000"/>
                  </a:schemeClr>
                </a:solidFill>
              </a:rPr>
              <a:t> skin: 3-6 months </a:t>
            </a:r>
          </a:p>
          <a:p>
            <a:pPr marL="365760" indent="-365760" eaLnBrk="1" fontAlgn="auto" hangingPunct="1">
              <a:spcAft>
                <a:spcPts val="0"/>
              </a:spcAft>
              <a:buFont typeface="Arial" pitchFamily="34" charset="0"/>
              <a:buChar char="•"/>
              <a:defRPr/>
            </a:pPr>
            <a:r>
              <a:rPr lang="en-US" sz="2800" dirty="0">
                <a:solidFill>
                  <a:schemeClr val="tx1">
                    <a:lumMod val="85000"/>
                    <a:lumOff val="15000"/>
                  </a:schemeClr>
                </a:solidFill>
              </a:rPr>
              <a:t>Very </a:t>
            </a:r>
            <a:r>
              <a:rPr lang="en-US" sz="2800" b="1" dirty="0"/>
              <a:t>dark</a:t>
            </a:r>
            <a:r>
              <a:rPr lang="en-US" sz="2800" dirty="0">
                <a:solidFill>
                  <a:schemeClr val="tx1">
                    <a:lumMod val="85000"/>
                    <a:lumOff val="15000"/>
                  </a:schemeClr>
                </a:solidFill>
              </a:rPr>
              <a:t> skin: 6-12 months </a:t>
            </a:r>
          </a:p>
          <a:p>
            <a:pPr marL="365760" indent="-365760" eaLnBrk="1" fontAlgn="auto" hangingPunct="1">
              <a:spcAft>
                <a:spcPts val="0"/>
              </a:spcAft>
              <a:buFont typeface="Arial" pitchFamily="34" charset="0"/>
              <a:buChar char="•"/>
              <a:defRPr/>
            </a:pPr>
            <a:r>
              <a:rPr lang="en-US" sz="2800" b="1" dirty="0"/>
              <a:t>Black</a:t>
            </a:r>
            <a:r>
              <a:rPr lang="en-US" sz="2800" dirty="0">
                <a:solidFill>
                  <a:schemeClr val="tx1">
                    <a:lumMod val="85000"/>
                    <a:lumOff val="15000"/>
                  </a:schemeClr>
                </a:solidFill>
              </a:rPr>
              <a:t> skin: 2 years and above </a:t>
            </a:r>
          </a:p>
          <a:p>
            <a:pPr marL="0" indent="0" eaLnBrk="1" fontAlgn="auto" hangingPunct="1">
              <a:spcAft>
                <a:spcPts val="0"/>
              </a:spcAft>
              <a:buFont typeface="Wingdings" pitchFamily="2" charset="2"/>
              <a:buNone/>
              <a:defRPr/>
            </a:pPr>
            <a:endParaRPr lang="en-US" sz="1600" dirty="0" smtClean="0">
              <a:solidFill>
                <a:schemeClr val="tx1">
                  <a:lumMod val="85000"/>
                  <a:lumOff val="15000"/>
                </a:schemeClr>
              </a:solidFill>
            </a:endParaRPr>
          </a:p>
          <a:p>
            <a:pPr marL="0" indent="0" eaLnBrk="1" fontAlgn="auto" hangingPunct="1">
              <a:spcAft>
                <a:spcPts val="0"/>
              </a:spcAft>
              <a:buFont typeface="Wingdings" pitchFamily="2" charset="2"/>
              <a:buNone/>
              <a:defRPr/>
            </a:pPr>
            <a:r>
              <a:rPr lang="en-US" sz="1700" b="1" i="1" dirty="0" smtClean="0">
                <a:solidFill>
                  <a:schemeClr val="tx1">
                    <a:lumMod val="85000"/>
                    <a:lumOff val="15000"/>
                  </a:schemeClr>
                </a:solidFill>
              </a:rPr>
              <a:t>On </a:t>
            </a:r>
            <a:r>
              <a:rPr lang="en-US" sz="1700" b="1" i="1" dirty="0">
                <a:solidFill>
                  <a:schemeClr val="tx1">
                    <a:lumMod val="85000"/>
                    <a:lumOff val="15000"/>
                  </a:schemeClr>
                </a:solidFill>
              </a:rPr>
              <a:t>average will take between 1-4 months before beginning to recognize the benefits. However, it really depends on biological individuality and how efficiently and effectively body absorbs and assimilates these nutritional substances and, of course, the physical and emotional awareness. Generally, the duration and severity of the signs, symptoms, or illness determines the length of time it takes to notice sustained improvements.   </a:t>
            </a:r>
          </a:p>
          <a:p>
            <a:pPr marL="0" indent="0" eaLnBrk="1" fontAlgn="auto" hangingPunct="1">
              <a:spcAft>
                <a:spcPts val="0"/>
              </a:spcAft>
              <a:buFont typeface="Wingdings" pitchFamily="2" charset="2"/>
              <a:buNone/>
              <a:defRPr/>
            </a:pPr>
            <a:endParaRPr lang="en-US" dirty="0">
              <a:solidFill>
                <a:schemeClr val="tx1">
                  <a:lumMod val="85000"/>
                  <a:lumOff val="15000"/>
                </a:schemeClr>
              </a:solidFill>
            </a:endParaRPr>
          </a:p>
          <a:p>
            <a:pPr marL="0" indent="0" eaLnBrk="1" fontAlgn="auto" hangingPunct="1">
              <a:spcAft>
                <a:spcPts val="0"/>
              </a:spcAft>
              <a:buFont typeface="Wingdings" pitchFamily="2" charset="2"/>
              <a:buNone/>
              <a:defRPr/>
            </a:pPr>
            <a:endParaRPr lang="en-US" dirty="0">
              <a:solidFill>
                <a:schemeClr val="tx1">
                  <a:lumMod val="85000"/>
                  <a:lumOff val="15000"/>
                </a:schemeClr>
              </a:solidFill>
            </a:endParaRPr>
          </a:p>
        </p:txBody>
      </p:sp>
      <p:pic>
        <p:nvPicPr>
          <p:cNvPr id="4" name="Picture 2" descr="C:\Users\priyadershini\Downloads\Origo logo.png"/>
          <p:cNvPicPr>
            <a:picLocks noChangeAspect="1" noChangeArrowheads="1"/>
          </p:cNvPicPr>
          <p:nvPr/>
        </p:nvPicPr>
        <p:blipFill>
          <a:blip r:embed="rId3" cstate="print"/>
          <a:srcRect/>
          <a:stretch>
            <a:fillRect/>
          </a:stretch>
        </p:blipFill>
        <p:spPr bwMode="auto">
          <a:xfrm>
            <a:off x="7391400" y="6149740"/>
            <a:ext cx="1600199" cy="708260"/>
          </a:xfrm>
          <a:prstGeom prst="rect">
            <a:avLst/>
          </a:prstGeom>
          <a:noFill/>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 descr="shutte_low.png"/>
          <p:cNvPicPr>
            <a:picLocks noChangeAspect="1"/>
          </p:cNvPicPr>
          <p:nvPr/>
        </p:nvPicPr>
        <p:blipFill>
          <a:blip r:embed="rId2"/>
          <a:srcRect/>
          <a:stretch>
            <a:fillRect/>
          </a:stretch>
        </p:blipFill>
        <p:spPr bwMode="auto">
          <a:xfrm>
            <a:off x="5943600" y="1143000"/>
            <a:ext cx="3649663" cy="3810000"/>
          </a:xfrm>
          <a:prstGeom prst="rect">
            <a:avLst/>
          </a:prstGeom>
          <a:noFill/>
          <a:ln w="9525">
            <a:noFill/>
            <a:miter lim="800000"/>
            <a:headEnd/>
            <a:tailEnd/>
          </a:ln>
        </p:spPr>
      </p:pic>
      <p:sp>
        <p:nvSpPr>
          <p:cNvPr id="16388" name="Rectangle 7"/>
          <p:cNvSpPr>
            <a:spLocks noChangeArrowheads="1"/>
          </p:cNvSpPr>
          <p:nvPr/>
        </p:nvSpPr>
        <p:spPr bwMode="auto">
          <a:xfrm>
            <a:off x="2057400" y="304800"/>
            <a:ext cx="5014930" cy="584200"/>
          </a:xfrm>
          <a:prstGeom prst="rect">
            <a:avLst/>
          </a:prstGeom>
          <a:noFill/>
          <a:ln w="9525">
            <a:noFill/>
            <a:miter lim="800000"/>
            <a:headEnd/>
            <a:tailEnd/>
          </a:ln>
        </p:spPr>
        <p:txBody>
          <a:bodyPr wrap="square">
            <a:spAutoFit/>
          </a:bodyPr>
          <a:lstStyle/>
          <a:p>
            <a:pPr algn="ctr" eaLnBrk="1" hangingPunct="1"/>
            <a:r>
              <a:rPr lang="en-US" sz="3200" b="1" i="1" dirty="0">
                <a:solidFill>
                  <a:srgbClr val="0070C0"/>
                </a:solidFill>
              </a:rPr>
              <a:t>Usage and Indication </a:t>
            </a:r>
          </a:p>
        </p:txBody>
      </p:sp>
      <p:pic>
        <p:nvPicPr>
          <p:cNvPr id="51202" name="Picture 2"/>
          <p:cNvPicPr>
            <a:picLocks noGrp="1" noChangeAspect="1" noChangeArrowheads="1"/>
          </p:cNvPicPr>
          <p:nvPr>
            <p:ph idx="1"/>
          </p:nvPr>
        </p:nvPicPr>
        <p:blipFill>
          <a:blip r:embed="rId3"/>
          <a:srcRect l="7927" t="29341" r="10820" b="42346"/>
          <a:stretch>
            <a:fillRect/>
          </a:stretch>
        </p:blipFill>
        <p:spPr bwMode="auto">
          <a:xfrm>
            <a:off x="381000" y="990600"/>
            <a:ext cx="6027086" cy="2743199"/>
          </a:xfrm>
          <a:prstGeom prst="rect">
            <a:avLst/>
          </a:prstGeom>
          <a:noFill/>
          <a:ln w="9525">
            <a:noFill/>
            <a:miter lim="800000"/>
            <a:headEnd/>
            <a:tailEnd/>
          </a:ln>
          <a:effectLst/>
        </p:spPr>
      </p:pic>
      <p:sp>
        <p:nvSpPr>
          <p:cNvPr id="7" name="Rectangle 6"/>
          <p:cNvSpPr/>
          <p:nvPr/>
        </p:nvSpPr>
        <p:spPr>
          <a:xfrm>
            <a:off x="381000" y="3810000"/>
            <a:ext cx="6629400" cy="2677656"/>
          </a:xfrm>
          <a:prstGeom prst="rect">
            <a:avLst/>
          </a:prstGeom>
        </p:spPr>
        <p:txBody>
          <a:bodyPr wrap="square">
            <a:spAutoFit/>
          </a:bodyPr>
          <a:lstStyle/>
          <a:p>
            <a:pPr>
              <a:buFont typeface="Arial" pitchFamily="34" charset="0"/>
              <a:buChar char="•"/>
            </a:pPr>
            <a:r>
              <a:rPr lang="en-IN" dirty="0" smtClean="0"/>
              <a:t> </a:t>
            </a:r>
            <a:r>
              <a:rPr lang="en-IN" sz="2400" dirty="0" smtClean="0"/>
              <a:t>For </a:t>
            </a:r>
            <a:r>
              <a:rPr lang="en-IN" sz="2400" dirty="0"/>
              <a:t>Asians such as Chinese, Japanese, Taiwanese, Korean, Filipino, Indian, Thai or of such descent, </a:t>
            </a:r>
            <a:r>
              <a:rPr lang="en-IN" sz="2400" dirty="0" smtClean="0"/>
              <a:t>pills </a:t>
            </a:r>
            <a:r>
              <a:rPr lang="en-IN" sz="2400" dirty="0"/>
              <a:t>are said to work well to </a:t>
            </a:r>
            <a:r>
              <a:rPr lang="en-IN" sz="2400" dirty="0" smtClean="0"/>
              <a:t>lighten </a:t>
            </a:r>
            <a:r>
              <a:rPr lang="en-IN" sz="2400" dirty="0"/>
              <a:t>the skin. </a:t>
            </a:r>
            <a:endParaRPr lang="en-IN" sz="2400" dirty="0" smtClean="0"/>
          </a:p>
          <a:p>
            <a:pPr>
              <a:buFont typeface="Arial" pitchFamily="34" charset="0"/>
              <a:buChar char="•"/>
            </a:pPr>
            <a:r>
              <a:rPr lang="en-IN" sz="2400" dirty="0"/>
              <a:t> </a:t>
            </a:r>
            <a:r>
              <a:rPr lang="en-IN" sz="2400" dirty="0" smtClean="0"/>
              <a:t>for </a:t>
            </a:r>
            <a:r>
              <a:rPr lang="en-IN" sz="2400" dirty="0"/>
              <a:t>African Americans, the same pills also work, but you should not expect them to </a:t>
            </a:r>
            <a:r>
              <a:rPr lang="en-IN" sz="2400" dirty="0" smtClean="0"/>
              <a:t>‘lighten ’ </a:t>
            </a:r>
            <a:r>
              <a:rPr lang="en-IN" sz="2400" dirty="0"/>
              <a:t>your skin to achieve the Caucasian white skin appearance</a:t>
            </a:r>
            <a:endParaRPr lang="en-US" sz="2400" dirty="0"/>
          </a:p>
        </p:txBody>
      </p:sp>
      <p:pic>
        <p:nvPicPr>
          <p:cNvPr id="6" name="Picture 2" descr="C:\Users\priyadershini\Downloads\Origo logo.png"/>
          <p:cNvPicPr>
            <a:picLocks noChangeAspect="1" noChangeArrowheads="1"/>
          </p:cNvPicPr>
          <p:nvPr/>
        </p:nvPicPr>
        <p:blipFill>
          <a:blip r:embed="rId4" cstate="print"/>
          <a:srcRect/>
          <a:stretch>
            <a:fillRect/>
          </a:stretch>
        </p:blipFill>
        <p:spPr bwMode="auto">
          <a:xfrm>
            <a:off x="7391400" y="6149740"/>
            <a:ext cx="1600199" cy="708260"/>
          </a:xfrm>
          <a:prstGeom prst="rect">
            <a:avLst/>
          </a:prstGeom>
          <a:noFill/>
        </p:spPr>
      </p:pic>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Brands available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I-fair Tablet </a:t>
            </a:r>
          </a:p>
          <a:p>
            <a:pPr lvl="0"/>
            <a:r>
              <a:rPr lang="en-IN" dirty="0" smtClean="0"/>
              <a:t>Fair Beauty Skin Lightening Tablets</a:t>
            </a:r>
            <a:endParaRPr lang="en-US" dirty="0" smtClean="0"/>
          </a:p>
          <a:p>
            <a:r>
              <a:rPr lang="en-IN" dirty="0" smtClean="0"/>
              <a:t>Ivory Caps Glutathione Pills </a:t>
            </a:r>
          </a:p>
          <a:p>
            <a:r>
              <a:rPr lang="en-IN" dirty="0" smtClean="0"/>
              <a:t>Dr. James GSH whitening pills </a:t>
            </a:r>
          </a:p>
          <a:p>
            <a:r>
              <a:rPr lang="en-IN" dirty="0" err="1" smtClean="0"/>
              <a:t>Tatiomax</a:t>
            </a:r>
            <a:r>
              <a:rPr lang="en-IN" dirty="0" smtClean="0"/>
              <a:t> </a:t>
            </a:r>
          </a:p>
          <a:p>
            <a:pPr lvl="0" fontAlgn="base"/>
            <a:r>
              <a:rPr lang="en-IN" dirty="0" smtClean="0"/>
              <a:t>MET TATHIONE – Skin Whitening Glutathione Capsules</a:t>
            </a:r>
            <a:endParaRPr lang="en-US" dirty="0" smtClean="0"/>
          </a:p>
          <a:p>
            <a:pPr lvl="0" fontAlgn="base"/>
            <a:r>
              <a:rPr lang="en-IN" dirty="0" err="1" smtClean="0"/>
              <a:t>Kyusoku</a:t>
            </a:r>
            <a:r>
              <a:rPr lang="en-IN" dirty="0" smtClean="0"/>
              <a:t> </a:t>
            </a:r>
            <a:r>
              <a:rPr lang="en-IN" dirty="0" err="1" smtClean="0"/>
              <a:t>Bihaku</a:t>
            </a:r>
            <a:r>
              <a:rPr lang="en-IN" dirty="0" smtClean="0"/>
              <a:t> (KB) Skin Whitening Pills</a:t>
            </a:r>
            <a:endParaRPr lang="en-US" dirty="0" smtClean="0"/>
          </a:p>
          <a:p>
            <a:pPr lvl="0" fontAlgn="base"/>
            <a:r>
              <a:rPr lang="en-IN" dirty="0" err="1" smtClean="0"/>
              <a:t>BeauOxi</a:t>
            </a:r>
            <a:r>
              <a:rPr lang="en-IN" dirty="0" smtClean="0"/>
              <a:t> White Plus 5-in-1</a:t>
            </a:r>
            <a:endParaRPr lang="en-US" dirty="0" smtClean="0"/>
          </a:p>
          <a:p>
            <a:pPr lvl="0" fontAlgn="base"/>
            <a:r>
              <a:rPr lang="en-IN" dirty="0" err="1" smtClean="0"/>
              <a:t>Mosbeau</a:t>
            </a:r>
            <a:r>
              <a:rPr lang="en-IN" dirty="0" smtClean="0"/>
              <a:t> Placenta White Advanced Supplement</a:t>
            </a:r>
            <a:endParaRPr lang="en-US" dirty="0" smtClean="0"/>
          </a:p>
          <a:p>
            <a:pPr lvl="0" fontAlgn="base"/>
            <a:r>
              <a:rPr lang="en-IN" dirty="0" err="1" smtClean="0"/>
              <a:t>Fairtone</a:t>
            </a:r>
            <a:r>
              <a:rPr lang="en-IN" dirty="0" smtClean="0"/>
              <a:t> Skin Lightening Pills</a:t>
            </a:r>
          </a:p>
          <a:p>
            <a:pPr fontAlgn="base"/>
            <a:r>
              <a:rPr lang="en-US" dirty="0" smtClean="0"/>
              <a:t>LUXXE WHITE ENHANCED GLUTATHIONE</a:t>
            </a:r>
          </a:p>
          <a:p>
            <a:pPr lvl="0" fontAlgn="base"/>
            <a:endParaRPr lang="en-US" dirty="0" smtClean="0"/>
          </a:p>
          <a:p>
            <a:endParaRPr lang="en-IN" b="1" dirty="0" smtClean="0"/>
          </a:p>
          <a:p>
            <a:endParaRPr lang="en-US" dirty="0" smtClean="0"/>
          </a:p>
          <a:p>
            <a:endParaRPr lang="en-US" dirty="0"/>
          </a:p>
        </p:txBody>
      </p:sp>
      <p:pic>
        <p:nvPicPr>
          <p:cNvPr id="4" name="Picture 2" descr="C:\Users\priyadershini\Downloads\Origo logo.png"/>
          <p:cNvPicPr>
            <a:picLocks noChangeAspect="1" noChangeArrowheads="1"/>
          </p:cNvPicPr>
          <p:nvPr/>
        </p:nvPicPr>
        <p:blipFill>
          <a:blip r:embed="rId2" cstate="print"/>
          <a:srcRect/>
          <a:stretch>
            <a:fillRect/>
          </a:stretch>
        </p:blipFill>
        <p:spPr bwMode="auto">
          <a:xfrm>
            <a:off x="1" y="6149740"/>
            <a:ext cx="1600199" cy="708260"/>
          </a:xfrm>
          <a:prstGeom prst="rect">
            <a:avLst/>
          </a:prstGeom>
          <a:noFill/>
        </p:spPr>
      </p:pic>
      <p:pic>
        <p:nvPicPr>
          <p:cNvPr id="5" name="Picture 4" descr="Dr.James Glutathione skin whitening pills">
            <a:hlinkClick r:id="rId3"/>
          </p:cNvPr>
          <p:cNvPicPr/>
          <p:nvPr/>
        </p:nvPicPr>
        <p:blipFill>
          <a:blip r:embed="rId4"/>
          <a:srcRect b="7538"/>
          <a:stretch>
            <a:fillRect/>
          </a:stretch>
        </p:blipFill>
        <p:spPr bwMode="auto">
          <a:xfrm>
            <a:off x="5791200" y="838200"/>
            <a:ext cx="3352800" cy="27432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Brands available as Injection</a:t>
            </a:r>
            <a:endParaRPr lang="en-US" dirty="0"/>
          </a:p>
        </p:txBody>
      </p:sp>
      <p:sp>
        <p:nvSpPr>
          <p:cNvPr id="3" name="Content Placeholder 2"/>
          <p:cNvSpPr>
            <a:spLocks noGrp="1"/>
          </p:cNvSpPr>
          <p:nvPr>
            <p:ph idx="1"/>
          </p:nvPr>
        </p:nvSpPr>
        <p:spPr/>
        <p:txBody>
          <a:bodyPr/>
          <a:lstStyle/>
          <a:p>
            <a:r>
              <a:rPr lang="en-IN" u="sng" dirty="0" err="1"/>
              <a:t>Tatiomax</a:t>
            </a:r>
            <a:r>
              <a:rPr lang="en-IN" u="sng" dirty="0"/>
              <a:t> by </a:t>
            </a:r>
            <a:r>
              <a:rPr lang="en-IN" u="sng" dirty="0" err="1"/>
              <a:t>Sujie</a:t>
            </a:r>
            <a:r>
              <a:rPr lang="en-IN" u="sng" dirty="0"/>
              <a:t> Pharmaceutical, Tokyo </a:t>
            </a:r>
            <a:r>
              <a:rPr lang="en-IN" u="sng" dirty="0" smtClean="0"/>
              <a:t>Japan</a:t>
            </a:r>
          </a:p>
          <a:p>
            <a:r>
              <a:rPr lang="en-IN" u="sng" dirty="0" err="1" smtClean="0"/>
              <a:t>saluta</a:t>
            </a:r>
            <a:r>
              <a:rPr lang="en-IN" u="sng" dirty="0" smtClean="0"/>
              <a:t> </a:t>
            </a:r>
            <a:r>
              <a:rPr lang="en-IN" u="sng" dirty="0"/>
              <a:t>glutathione is manufactured by QAF Pharmaceuticals </a:t>
            </a:r>
            <a:r>
              <a:rPr lang="en-IN" u="sng" dirty="0" smtClean="0"/>
              <a:t>Labs  </a:t>
            </a:r>
          </a:p>
          <a:p>
            <a:r>
              <a:rPr lang="en-IN" u="sng" dirty="0" err="1"/>
              <a:t>Germed</a:t>
            </a:r>
            <a:r>
              <a:rPr lang="en-IN" u="sng" dirty="0"/>
              <a:t> glutathione is made by </a:t>
            </a:r>
            <a:r>
              <a:rPr lang="en-IN" u="sng" dirty="0" err="1"/>
              <a:t>Germed</a:t>
            </a:r>
            <a:r>
              <a:rPr lang="en-IN" u="sng" dirty="0"/>
              <a:t> </a:t>
            </a:r>
            <a:r>
              <a:rPr lang="en-IN" u="sng" dirty="0" err="1"/>
              <a:t>Pharma</a:t>
            </a:r>
            <a:r>
              <a:rPr lang="en-IN" u="sng" dirty="0"/>
              <a:t> </a:t>
            </a:r>
            <a:r>
              <a:rPr lang="en-IN" u="sng" dirty="0" smtClean="0"/>
              <a:t>Italy</a:t>
            </a:r>
          </a:p>
          <a:p>
            <a:r>
              <a:rPr lang="en-IN" u="sng" dirty="0" err="1" smtClean="0"/>
              <a:t>Glutanova</a:t>
            </a:r>
            <a:r>
              <a:rPr lang="en-IN" u="sng" dirty="0" smtClean="0"/>
              <a:t> 900 </a:t>
            </a:r>
          </a:p>
          <a:p>
            <a:endParaRPr lang="en-US" dirty="0"/>
          </a:p>
        </p:txBody>
      </p:sp>
      <p:pic>
        <p:nvPicPr>
          <p:cNvPr id="4" name="Picture 2" descr="C:\Users\priyadershini\Downloads\Origo logo.png"/>
          <p:cNvPicPr>
            <a:picLocks noChangeAspect="1" noChangeArrowheads="1"/>
          </p:cNvPicPr>
          <p:nvPr/>
        </p:nvPicPr>
        <p:blipFill>
          <a:blip r:embed="rId2" cstate="print"/>
          <a:srcRect/>
          <a:stretch>
            <a:fillRect/>
          </a:stretch>
        </p:blipFill>
        <p:spPr bwMode="auto">
          <a:xfrm>
            <a:off x="1" y="6149740"/>
            <a:ext cx="1600199" cy="70826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
            <a:ext cx="7772400" cy="761999"/>
          </a:xfrm>
        </p:spPr>
        <p:txBody>
          <a:bodyPr>
            <a:normAutofit fontScale="90000"/>
          </a:bodyPr>
          <a:lstStyle/>
          <a:p>
            <a:r>
              <a:rPr lang="en-US" dirty="0" smtClean="0"/>
              <a:t>References</a:t>
            </a:r>
            <a:endParaRPr lang="en-US" dirty="0"/>
          </a:p>
        </p:txBody>
      </p:sp>
      <p:sp>
        <p:nvSpPr>
          <p:cNvPr id="4" name="Subtitle 3"/>
          <p:cNvSpPr>
            <a:spLocks noGrp="1"/>
          </p:cNvSpPr>
          <p:nvPr>
            <p:ph type="subTitle" idx="1"/>
          </p:nvPr>
        </p:nvSpPr>
        <p:spPr>
          <a:xfrm>
            <a:off x="152400" y="838200"/>
            <a:ext cx="8686800" cy="6019800"/>
          </a:xfrm>
        </p:spPr>
        <p:txBody>
          <a:bodyPr>
            <a:noAutofit/>
          </a:bodyPr>
          <a:lstStyle/>
          <a:p>
            <a:pPr algn="l">
              <a:buFont typeface="Arial" pitchFamily="34" charset="0"/>
              <a:buChar char="•"/>
            </a:pPr>
            <a:r>
              <a:rPr lang="en-IN" sz="1100" dirty="0" err="1">
                <a:solidFill>
                  <a:schemeClr val="tx1">
                    <a:lumMod val="85000"/>
                    <a:lumOff val="15000"/>
                  </a:schemeClr>
                </a:solidFill>
              </a:rPr>
              <a:t>Villarama</a:t>
            </a:r>
            <a:r>
              <a:rPr lang="en-IN" sz="1100" dirty="0">
                <a:solidFill>
                  <a:schemeClr val="tx1">
                    <a:lumMod val="85000"/>
                    <a:lumOff val="15000"/>
                  </a:schemeClr>
                </a:solidFill>
              </a:rPr>
              <a:t> CD, </a:t>
            </a:r>
            <a:r>
              <a:rPr lang="en-IN" sz="1100" dirty="0" err="1">
                <a:solidFill>
                  <a:schemeClr val="tx1">
                    <a:lumMod val="85000"/>
                    <a:lumOff val="15000"/>
                  </a:schemeClr>
                </a:solidFill>
              </a:rPr>
              <a:t>Maibach</a:t>
            </a:r>
            <a:r>
              <a:rPr lang="en-IN" sz="1100" dirty="0">
                <a:solidFill>
                  <a:schemeClr val="tx1">
                    <a:lumMod val="85000"/>
                    <a:lumOff val="15000"/>
                  </a:schemeClr>
                </a:solidFill>
              </a:rPr>
              <a:t> HI. Glutathione as a </a:t>
            </a:r>
            <a:r>
              <a:rPr lang="en-IN" sz="1100" dirty="0" err="1">
                <a:solidFill>
                  <a:schemeClr val="tx1">
                    <a:lumMod val="85000"/>
                    <a:lumOff val="15000"/>
                  </a:schemeClr>
                </a:solidFill>
              </a:rPr>
              <a:t>depigmenting</a:t>
            </a:r>
            <a:r>
              <a:rPr lang="en-IN" sz="1100" dirty="0">
                <a:solidFill>
                  <a:schemeClr val="tx1">
                    <a:lumMod val="85000"/>
                    <a:lumOff val="15000"/>
                  </a:schemeClr>
                </a:solidFill>
              </a:rPr>
              <a:t> agent: An overview. </a:t>
            </a:r>
            <a:r>
              <a:rPr lang="en-IN" sz="1100" dirty="0" err="1">
                <a:solidFill>
                  <a:schemeClr val="tx1">
                    <a:lumMod val="85000"/>
                    <a:lumOff val="15000"/>
                  </a:schemeClr>
                </a:solidFill>
              </a:rPr>
              <a:t>Int</a:t>
            </a:r>
            <a:r>
              <a:rPr lang="en-IN" sz="1100" dirty="0">
                <a:solidFill>
                  <a:schemeClr val="tx1">
                    <a:lumMod val="85000"/>
                    <a:lumOff val="15000"/>
                  </a:schemeClr>
                </a:solidFill>
              </a:rPr>
              <a:t> J </a:t>
            </a:r>
            <a:r>
              <a:rPr lang="en-IN" sz="1100" dirty="0" err="1">
                <a:solidFill>
                  <a:schemeClr val="tx1">
                    <a:lumMod val="85000"/>
                    <a:lumOff val="15000"/>
                  </a:schemeClr>
                </a:solidFill>
              </a:rPr>
              <a:t>Cosmet</a:t>
            </a:r>
            <a:r>
              <a:rPr lang="en-IN" sz="1100" dirty="0">
                <a:solidFill>
                  <a:schemeClr val="tx1">
                    <a:lumMod val="85000"/>
                    <a:lumOff val="15000"/>
                  </a:schemeClr>
                </a:solidFill>
              </a:rPr>
              <a:t> </a:t>
            </a:r>
            <a:r>
              <a:rPr lang="en-IN" sz="1100" dirty="0" err="1">
                <a:solidFill>
                  <a:schemeClr val="tx1">
                    <a:lumMod val="85000"/>
                    <a:lumOff val="15000"/>
                  </a:schemeClr>
                </a:solidFill>
              </a:rPr>
              <a:t>Sci</a:t>
            </a:r>
            <a:r>
              <a:rPr lang="en-IN" sz="1100" dirty="0">
                <a:solidFill>
                  <a:schemeClr val="tx1">
                    <a:lumMod val="85000"/>
                    <a:lumOff val="15000"/>
                  </a:schemeClr>
                </a:solidFill>
              </a:rPr>
              <a:t> 2005;27:147-53.  </a:t>
            </a:r>
            <a:r>
              <a:rPr lang="en-US" sz="1100" dirty="0">
                <a:solidFill>
                  <a:schemeClr val="tx1">
                    <a:lumMod val="85000"/>
                    <a:lumOff val="15000"/>
                  </a:schemeClr>
                </a:solidFill>
                <a:hlinkClick r:id="rId2"/>
              </a:rPr>
              <a:t> </a:t>
            </a:r>
            <a:r>
              <a:rPr lang="en-IN" sz="1100" dirty="0">
                <a:solidFill>
                  <a:schemeClr val="tx1">
                    <a:lumMod val="85000"/>
                    <a:lumOff val="15000"/>
                  </a:schemeClr>
                </a:solidFill>
              </a:rPr>
              <a:t/>
            </a:r>
            <a:br>
              <a:rPr lang="en-IN" sz="1100" dirty="0">
                <a:solidFill>
                  <a:schemeClr val="tx1">
                    <a:lumMod val="85000"/>
                    <a:lumOff val="15000"/>
                  </a:schemeClr>
                </a:solidFill>
              </a:rPr>
            </a:br>
            <a:r>
              <a:rPr lang="en-IN" sz="1100" dirty="0">
                <a:solidFill>
                  <a:schemeClr val="tx1">
                    <a:lumMod val="85000"/>
                    <a:lumOff val="15000"/>
                  </a:schemeClr>
                </a:solidFill>
              </a:rPr>
              <a:t>  </a:t>
            </a:r>
            <a:r>
              <a:rPr lang="en-IN" sz="1200" dirty="0">
                <a:solidFill>
                  <a:schemeClr val="tx1">
                    <a:lumMod val="85000"/>
                    <a:lumOff val="15000"/>
                  </a:schemeClr>
                </a:solidFill>
                <a:latin typeface="Arial" pitchFamily="34" charset="0"/>
                <a:cs typeface="Arial" pitchFamily="34" charset="0"/>
              </a:rPr>
              <a:t>  </a:t>
            </a:r>
            <a:endParaRPr lang="en-US" sz="1200" dirty="0">
              <a:solidFill>
                <a:schemeClr val="tx1">
                  <a:lumMod val="85000"/>
                  <a:lumOff val="15000"/>
                </a:schemeClr>
              </a:solidFill>
              <a:latin typeface="Arial" pitchFamily="34" charset="0"/>
              <a:cs typeface="Arial" pitchFamily="34" charset="0"/>
            </a:endParaRPr>
          </a:p>
          <a:p>
            <a:pPr algn="l">
              <a:buFont typeface="Arial" pitchFamily="34" charset="0"/>
              <a:buChar char="•"/>
            </a:pPr>
            <a:r>
              <a:rPr lang="en-IN" sz="1200" dirty="0">
                <a:solidFill>
                  <a:schemeClr val="tx1">
                    <a:lumMod val="85000"/>
                    <a:lumOff val="15000"/>
                  </a:schemeClr>
                </a:solidFill>
                <a:latin typeface="Arial" pitchFamily="34" charset="0"/>
                <a:cs typeface="Arial" pitchFamily="34" charset="0"/>
              </a:rPr>
              <a:t>Hospers GA, </a:t>
            </a:r>
            <a:r>
              <a:rPr lang="en-IN" sz="1200" dirty="0" err="1">
                <a:solidFill>
                  <a:schemeClr val="tx1">
                    <a:lumMod val="85000"/>
                    <a:lumOff val="15000"/>
                  </a:schemeClr>
                </a:solidFill>
                <a:latin typeface="Arial" pitchFamily="34" charset="0"/>
                <a:cs typeface="Arial" pitchFamily="34" charset="0"/>
              </a:rPr>
              <a:t>Eisenhauer</a:t>
            </a:r>
            <a:r>
              <a:rPr lang="en-IN" sz="1200" dirty="0">
                <a:solidFill>
                  <a:schemeClr val="tx1">
                    <a:lumMod val="85000"/>
                    <a:lumOff val="15000"/>
                  </a:schemeClr>
                </a:solidFill>
                <a:latin typeface="Arial" pitchFamily="34" charset="0"/>
                <a:cs typeface="Arial" pitchFamily="34" charset="0"/>
              </a:rPr>
              <a:t> EA, de </a:t>
            </a:r>
            <a:r>
              <a:rPr lang="en-IN" sz="1200" dirty="0" err="1">
                <a:solidFill>
                  <a:schemeClr val="tx1">
                    <a:lumMod val="85000"/>
                    <a:lumOff val="15000"/>
                  </a:schemeClr>
                </a:solidFill>
                <a:latin typeface="Arial" pitchFamily="34" charset="0"/>
                <a:cs typeface="Arial" pitchFamily="34" charset="0"/>
              </a:rPr>
              <a:t>Vries</a:t>
            </a:r>
            <a:r>
              <a:rPr lang="en-IN" sz="1200" dirty="0">
                <a:solidFill>
                  <a:schemeClr val="tx1">
                    <a:lumMod val="85000"/>
                    <a:lumOff val="15000"/>
                  </a:schemeClr>
                </a:solidFill>
                <a:latin typeface="Arial" pitchFamily="34" charset="0"/>
                <a:cs typeface="Arial" pitchFamily="34" charset="0"/>
              </a:rPr>
              <a:t> EG. The </a:t>
            </a:r>
            <a:r>
              <a:rPr lang="en-IN" sz="1200" dirty="0" err="1">
                <a:solidFill>
                  <a:schemeClr val="tx1">
                    <a:lumMod val="85000"/>
                    <a:lumOff val="15000"/>
                  </a:schemeClr>
                </a:solidFill>
                <a:latin typeface="Arial" pitchFamily="34" charset="0"/>
                <a:cs typeface="Arial" pitchFamily="34" charset="0"/>
              </a:rPr>
              <a:t>sulfhydryl</a:t>
            </a:r>
            <a:r>
              <a:rPr lang="en-IN" sz="1200" dirty="0">
                <a:solidFill>
                  <a:schemeClr val="tx1">
                    <a:lumMod val="85000"/>
                    <a:lumOff val="15000"/>
                  </a:schemeClr>
                </a:solidFill>
                <a:latin typeface="Arial" pitchFamily="34" charset="0"/>
                <a:cs typeface="Arial" pitchFamily="34" charset="0"/>
              </a:rPr>
              <a:t> containing compounds WR-2721 and glutathione as radio- and </a:t>
            </a:r>
            <a:r>
              <a:rPr lang="en-IN" sz="1200" dirty="0" err="1">
                <a:solidFill>
                  <a:schemeClr val="tx1">
                    <a:lumMod val="85000"/>
                    <a:lumOff val="15000"/>
                  </a:schemeClr>
                </a:solidFill>
                <a:latin typeface="Arial" pitchFamily="34" charset="0"/>
                <a:cs typeface="Arial" pitchFamily="34" charset="0"/>
              </a:rPr>
              <a:t>chemoprotective</a:t>
            </a:r>
            <a:r>
              <a:rPr lang="en-IN" sz="1200" dirty="0">
                <a:solidFill>
                  <a:schemeClr val="tx1">
                    <a:lumMod val="85000"/>
                    <a:lumOff val="15000"/>
                  </a:schemeClr>
                </a:solidFill>
                <a:latin typeface="Arial" pitchFamily="34" charset="0"/>
                <a:cs typeface="Arial" pitchFamily="34" charset="0"/>
              </a:rPr>
              <a:t> agents. A review, indications for use and prospects. Br J Cancer 1999;80:629-38.  </a:t>
            </a:r>
            <a:r>
              <a:rPr lang="en-US" sz="1200" dirty="0">
                <a:solidFill>
                  <a:schemeClr val="tx1">
                    <a:lumMod val="85000"/>
                    <a:lumOff val="15000"/>
                  </a:schemeClr>
                </a:solidFill>
                <a:latin typeface="Arial" pitchFamily="34" charset="0"/>
                <a:cs typeface="Arial" pitchFamily="34" charset="0"/>
                <a:hlinkClick r:id="rId2"/>
              </a:rPr>
              <a:t> </a:t>
            </a:r>
            <a:r>
              <a:rPr lang="en-IN" sz="1200" dirty="0">
                <a:solidFill>
                  <a:schemeClr val="tx1">
                    <a:lumMod val="85000"/>
                    <a:lumOff val="15000"/>
                  </a:schemeClr>
                </a:solidFill>
                <a:latin typeface="Arial" pitchFamily="34" charset="0"/>
                <a:cs typeface="Arial" pitchFamily="34" charset="0"/>
              </a:rPr>
              <a:t/>
            </a:r>
            <a:br>
              <a:rPr lang="en-IN" sz="1200" dirty="0">
                <a:solidFill>
                  <a:schemeClr val="tx1">
                    <a:lumMod val="85000"/>
                    <a:lumOff val="15000"/>
                  </a:schemeClr>
                </a:solidFill>
                <a:latin typeface="Arial" pitchFamily="34" charset="0"/>
                <a:cs typeface="Arial" pitchFamily="34" charset="0"/>
              </a:rPr>
            </a:br>
            <a:r>
              <a:rPr lang="en-IN" sz="1200" dirty="0">
                <a:solidFill>
                  <a:schemeClr val="tx1">
                    <a:lumMod val="85000"/>
                    <a:lumOff val="15000"/>
                  </a:schemeClr>
                </a:solidFill>
                <a:latin typeface="Arial" pitchFamily="34" charset="0"/>
                <a:cs typeface="Arial" pitchFamily="34" charset="0"/>
              </a:rPr>
              <a:t>    </a:t>
            </a:r>
            <a:endParaRPr lang="en-US" sz="1200" dirty="0">
              <a:solidFill>
                <a:schemeClr val="tx1">
                  <a:lumMod val="85000"/>
                  <a:lumOff val="15000"/>
                </a:schemeClr>
              </a:solidFill>
              <a:latin typeface="Arial" pitchFamily="34" charset="0"/>
              <a:cs typeface="Arial" pitchFamily="34" charset="0"/>
            </a:endParaRPr>
          </a:p>
          <a:p>
            <a:pPr algn="l">
              <a:buFont typeface="Arial" pitchFamily="34" charset="0"/>
              <a:buChar char="•"/>
            </a:pPr>
            <a:r>
              <a:rPr lang="en-IN" sz="1200" dirty="0" err="1">
                <a:solidFill>
                  <a:schemeClr val="tx1">
                    <a:lumMod val="85000"/>
                    <a:lumOff val="15000"/>
                  </a:schemeClr>
                </a:solidFill>
                <a:latin typeface="Arial" pitchFamily="34" charset="0"/>
                <a:cs typeface="Arial" pitchFamily="34" charset="0"/>
              </a:rPr>
              <a:t>Arjinpathana</a:t>
            </a:r>
            <a:r>
              <a:rPr lang="en-IN" sz="1200" dirty="0">
                <a:solidFill>
                  <a:schemeClr val="tx1">
                    <a:lumMod val="85000"/>
                    <a:lumOff val="15000"/>
                  </a:schemeClr>
                </a:solidFill>
                <a:latin typeface="Arial" pitchFamily="34" charset="0"/>
                <a:cs typeface="Arial" pitchFamily="34" charset="0"/>
              </a:rPr>
              <a:t> N, </a:t>
            </a:r>
            <a:r>
              <a:rPr lang="en-IN" sz="1200" dirty="0" err="1">
                <a:solidFill>
                  <a:schemeClr val="tx1">
                    <a:lumMod val="85000"/>
                    <a:lumOff val="15000"/>
                  </a:schemeClr>
                </a:solidFill>
                <a:latin typeface="Arial" pitchFamily="34" charset="0"/>
                <a:cs typeface="Arial" pitchFamily="34" charset="0"/>
              </a:rPr>
              <a:t>Asawanonda</a:t>
            </a:r>
            <a:r>
              <a:rPr lang="en-IN" sz="1200" dirty="0">
                <a:solidFill>
                  <a:schemeClr val="tx1">
                    <a:lumMod val="85000"/>
                    <a:lumOff val="15000"/>
                  </a:schemeClr>
                </a:solidFill>
                <a:latin typeface="Arial" pitchFamily="34" charset="0"/>
                <a:cs typeface="Arial" pitchFamily="34" charset="0"/>
              </a:rPr>
              <a:t> P. Glutathione as an oral whitening agent: A randomized, double-blind, placebo-controlled study. J </a:t>
            </a:r>
            <a:r>
              <a:rPr lang="en-IN" sz="1200" dirty="0" err="1">
                <a:solidFill>
                  <a:schemeClr val="tx1">
                    <a:lumMod val="85000"/>
                    <a:lumOff val="15000"/>
                  </a:schemeClr>
                </a:solidFill>
                <a:latin typeface="Arial" pitchFamily="34" charset="0"/>
                <a:cs typeface="Arial" pitchFamily="34" charset="0"/>
              </a:rPr>
              <a:t>Dermatolog</a:t>
            </a:r>
            <a:r>
              <a:rPr lang="en-IN" sz="1200" dirty="0">
                <a:solidFill>
                  <a:schemeClr val="tx1">
                    <a:lumMod val="85000"/>
                    <a:lumOff val="15000"/>
                  </a:schemeClr>
                </a:solidFill>
                <a:latin typeface="Arial" pitchFamily="34" charset="0"/>
                <a:cs typeface="Arial" pitchFamily="34" charset="0"/>
              </a:rPr>
              <a:t> Treat 2012;23:97-102.  </a:t>
            </a:r>
            <a:r>
              <a:rPr lang="en-US" sz="1200" dirty="0">
                <a:solidFill>
                  <a:schemeClr val="tx1">
                    <a:lumMod val="85000"/>
                    <a:lumOff val="15000"/>
                  </a:schemeClr>
                </a:solidFill>
                <a:latin typeface="Arial" pitchFamily="34" charset="0"/>
                <a:cs typeface="Arial" pitchFamily="34" charset="0"/>
                <a:hlinkClick r:id="rId2"/>
              </a:rPr>
              <a:t> </a:t>
            </a:r>
            <a:r>
              <a:rPr lang="en-IN" sz="1200" dirty="0">
                <a:solidFill>
                  <a:schemeClr val="tx1">
                    <a:lumMod val="85000"/>
                    <a:lumOff val="15000"/>
                  </a:schemeClr>
                </a:solidFill>
                <a:latin typeface="Arial" pitchFamily="34" charset="0"/>
                <a:cs typeface="Arial" pitchFamily="34" charset="0"/>
              </a:rPr>
              <a:t/>
            </a:r>
            <a:br>
              <a:rPr lang="en-IN" sz="1200" dirty="0">
                <a:solidFill>
                  <a:schemeClr val="tx1">
                    <a:lumMod val="85000"/>
                    <a:lumOff val="15000"/>
                  </a:schemeClr>
                </a:solidFill>
                <a:latin typeface="Arial" pitchFamily="34" charset="0"/>
                <a:cs typeface="Arial" pitchFamily="34" charset="0"/>
              </a:rPr>
            </a:br>
            <a:r>
              <a:rPr lang="en-IN" sz="1200" dirty="0">
                <a:solidFill>
                  <a:schemeClr val="tx1">
                    <a:lumMod val="85000"/>
                    <a:lumOff val="15000"/>
                  </a:schemeClr>
                </a:solidFill>
                <a:latin typeface="Arial" pitchFamily="34" charset="0"/>
                <a:cs typeface="Arial" pitchFamily="34" charset="0"/>
              </a:rPr>
              <a:t>    </a:t>
            </a:r>
            <a:endParaRPr lang="en-US" sz="1200" dirty="0">
              <a:solidFill>
                <a:schemeClr val="tx1">
                  <a:lumMod val="85000"/>
                  <a:lumOff val="15000"/>
                </a:schemeClr>
              </a:solidFill>
              <a:latin typeface="Arial" pitchFamily="34" charset="0"/>
              <a:cs typeface="Arial" pitchFamily="34" charset="0"/>
            </a:endParaRPr>
          </a:p>
          <a:p>
            <a:pPr algn="l">
              <a:buFont typeface="Arial" pitchFamily="34" charset="0"/>
              <a:buChar char="•"/>
            </a:pPr>
            <a:r>
              <a:rPr lang="en-IN" sz="1200" dirty="0" err="1">
                <a:solidFill>
                  <a:schemeClr val="tx1">
                    <a:lumMod val="85000"/>
                    <a:lumOff val="15000"/>
                  </a:schemeClr>
                </a:solidFill>
                <a:latin typeface="Arial" pitchFamily="34" charset="0"/>
                <a:cs typeface="Arial" pitchFamily="34" charset="0"/>
              </a:rPr>
              <a:t>Witschi</a:t>
            </a:r>
            <a:r>
              <a:rPr lang="en-IN" sz="1200" dirty="0">
                <a:solidFill>
                  <a:schemeClr val="tx1">
                    <a:lumMod val="85000"/>
                    <a:lumOff val="15000"/>
                  </a:schemeClr>
                </a:solidFill>
                <a:latin typeface="Arial" pitchFamily="34" charset="0"/>
                <a:cs typeface="Arial" pitchFamily="34" charset="0"/>
              </a:rPr>
              <a:t> A, Reddy S, </a:t>
            </a:r>
            <a:r>
              <a:rPr lang="en-IN" sz="1200" dirty="0" err="1">
                <a:solidFill>
                  <a:schemeClr val="tx1">
                    <a:lumMod val="85000"/>
                    <a:lumOff val="15000"/>
                  </a:schemeClr>
                </a:solidFill>
                <a:latin typeface="Arial" pitchFamily="34" charset="0"/>
                <a:cs typeface="Arial" pitchFamily="34" charset="0"/>
              </a:rPr>
              <a:t>Stofer</a:t>
            </a:r>
            <a:r>
              <a:rPr lang="en-IN" sz="1200" dirty="0">
                <a:solidFill>
                  <a:schemeClr val="tx1">
                    <a:lumMod val="85000"/>
                    <a:lumOff val="15000"/>
                  </a:schemeClr>
                </a:solidFill>
                <a:latin typeface="Arial" pitchFamily="34" charset="0"/>
                <a:cs typeface="Arial" pitchFamily="34" charset="0"/>
              </a:rPr>
              <a:t> B, </a:t>
            </a:r>
            <a:r>
              <a:rPr lang="en-IN" sz="1200" dirty="0" err="1">
                <a:solidFill>
                  <a:schemeClr val="tx1">
                    <a:lumMod val="85000"/>
                    <a:lumOff val="15000"/>
                  </a:schemeClr>
                </a:solidFill>
                <a:latin typeface="Arial" pitchFamily="34" charset="0"/>
                <a:cs typeface="Arial" pitchFamily="34" charset="0"/>
              </a:rPr>
              <a:t>Lauterburg</a:t>
            </a:r>
            <a:r>
              <a:rPr lang="en-IN" sz="1200" dirty="0">
                <a:solidFill>
                  <a:schemeClr val="tx1">
                    <a:lumMod val="85000"/>
                    <a:lumOff val="15000"/>
                  </a:schemeClr>
                </a:solidFill>
                <a:latin typeface="Arial" pitchFamily="34" charset="0"/>
                <a:cs typeface="Arial" pitchFamily="34" charset="0"/>
              </a:rPr>
              <a:t> BH. The systemic availability of oral glutathione. </a:t>
            </a:r>
            <a:r>
              <a:rPr lang="en-IN" sz="1200" dirty="0" err="1">
                <a:solidFill>
                  <a:schemeClr val="tx1">
                    <a:lumMod val="85000"/>
                    <a:lumOff val="15000"/>
                  </a:schemeClr>
                </a:solidFill>
                <a:latin typeface="Arial" pitchFamily="34" charset="0"/>
                <a:cs typeface="Arial" pitchFamily="34" charset="0"/>
              </a:rPr>
              <a:t>Eur</a:t>
            </a:r>
            <a:r>
              <a:rPr lang="en-IN" sz="1200" dirty="0">
                <a:solidFill>
                  <a:schemeClr val="tx1">
                    <a:lumMod val="85000"/>
                    <a:lumOff val="15000"/>
                  </a:schemeClr>
                </a:solidFill>
                <a:latin typeface="Arial" pitchFamily="34" charset="0"/>
                <a:cs typeface="Arial" pitchFamily="34" charset="0"/>
              </a:rPr>
              <a:t> J </a:t>
            </a:r>
            <a:r>
              <a:rPr lang="en-IN" sz="1200" dirty="0" err="1">
                <a:solidFill>
                  <a:schemeClr val="tx1">
                    <a:lumMod val="85000"/>
                    <a:lumOff val="15000"/>
                  </a:schemeClr>
                </a:solidFill>
                <a:latin typeface="Arial" pitchFamily="34" charset="0"/>
                <a:cs typeface="Arial" pitchFamily="34" charset="0"/>
              </a:rPr>
              <a:t>Clin</a:t>
            </a:r>
            <a:r>
              <a:rPr lang="en-IN" sz="1200" dirty="0">
                <a:solidFill>
                  <a:schemeClr val="tx1">
                    <a:lumMod val="85000"/>
                    <a:lumOff val="15000"/>
                  </a:schemeClr>
                </a:solidFill>
                <a:latin typeface="Arial" pitchFamily="34" charset="0"/>
                <a:cs typeface="Arial" pitchFamily="34" charset="0"/>
              </a:rPr>
              <a:t> </a:t>
            </a:r>
            <a:r>
              <a:rPr lang="en-IN" sz="1200" dirty="0" err="1">
                <a:solidFill>
                  <a:schemeClr val="tx1">
                    <a:lumMod val="85000"/>
                    <a:lumOff val="15000"/>
                  </a:schemeClr>
                </a:solidFill>
                <a:latin typeface="Arial" pitchFamily="34" charset="0"/>
                <a:cs typeface="Arial" pitchFamily="34" charset="0"/>
              </a:rPr>
              <a:t>Pharmacol</a:t>
            </a:r>
            <a:r>
              <a:rPr lang="en-IN" sz="1200" dirty="0">
                <a:solidFill>
                  <a:schemeClr val="tx1">
                    <a:lumMod val="85000"/>
                    <a:lumOff val="15000"/>
                  </a:schemeClr>
                </a:solidFill>
                <a:latin typeface="Arial" pitchFamily="34" charset="0"/>
                <a:cs typeface="Arial" pitchFamily="34" charset="0"/>
              </a:rPr>
              <a:t> 1992;43:667-9.  </a:t>
            </a:r>
            <a:r>
              <a:rPr lang="en-US" sz="1200" dirty="0">
                <a:solidFill>
                  <a:schemeClr val="tx1">
                    <a:lumMod val="85000"/>
                    <a:lumOff val="15000"/>
                  </a:schemeClr>
                </a:solidFill>
                <a:latin typeface="Arial" pitchFamily="34" charset="0"/>
                <a:cs typeface="Arial" pitchFamily="34" charset="0"/>
                <a:hlinkClick r:id="rId2"/>
              </a:rPr>
              <a:t> </a:t>
            </a:r>
            <a:r>
              <a:rPr lang="en-IN" sz="1200" dirty="0">
                <a:solidFill>
                  <a:schemeClr val="tx1">
                    <a:lumMod val="85000"/>
                    <a:lumOff val="15000"/>
                  </a:schemeClr>
                </a:solidFill>
                <a:latin typeface="Arial" pitchFamily="34" charset="0"/>
                <a:cs typeface="Arial" pitchFamily="34" charset="0"/>
              </a:rPr>
              <a:t/>
            </a:r>
            <a:br>
              <a:rPr lang="en-IN" sz="1200" dirty="0">
                <a:solidFill>
                  <a:schemeClr val="tx1">
                    <a:lumMod val="85000"/>
                    <a:lumOff val="15000"/>
                  </a:schemeClr>
                </a:solidFill>
                <a:latin typeface="Arial" pitchFamily="34" charset="0"/>
                <a:cs typeface="Arial" pitchFamily="34" charset="0"/>
              </a:rPr>
            </a:br>
            <a:r>
              <a:rPr lang="en-IN" sz="1200" dirty="0">
                <a:solidFill>
                  <a:schemeClr val="tx1">
                    <a:lumMod val="85000"/>
                    <a:lumOff val="15000"/>
                  </a:schemeClr>
                </a:solidFill>
                <a:latin typeface="Arial" pitchFamily="34" charset="0"/>
                <a:cs typeface="Arial" pitchFamily="34" charset="0"/>
              </a:rPr>
              <a:t>    </a:t>
            </a:r>
            <a:endParaRPr lang="en-US" sz="1200" dirty="0">
              <a:solidFill>
                <a:schemeClr val="tx1">
                  <a:lumMod val="85000"/>
                  <a:lumOff val="15000"/>
                </a:schemeClr>
              </a:solidFill>
              <a:latin typeface="Arial" pitchFamily="34" charset="0"/>
              <a:cs typeface="Arial" pitchFamily="34" charset="0"/>
            </a:endParaRPr>
          </a:p>
          <a:p>
            <a:pPr algn="l">
              <a:buFont typeface="Arial" pitchFamily="34" charset="0"/>
              <a:buChar char="•"/>
            </a:pPr>
            <a:r>
              <a:rPr lang="en-IN" sz="1200" dirty="0">
                <a:solidFill>
                  <a:schemeClr val="tx1">
                    <a:lumMod val="85000"/>
                    <a:lumOff val="15000"/>
                  </a:schemeClr>
                </a:solidFill>
                <a:latin typeface="Arial" pitchFamily="34" charset="0"/>
                <a:cs typeface="Arial" pitchFamily="34" charset="0"/>
              </a:rPr>
              <a:t>Hong SY, Gil HW, Yang JO, Lee EY, Kim HK, Kim SH, </a:t>
            </a:r>
            <a:r>
              <a:rPr lang="en-IN" sz="1200" i="1" dirty="0">
                <a:solidFill>
                  <a:schemeClr val="tx1">
                    <a:lumMod val="85000"/>
                    <a:lumOff val="15000"/>
                  </a:schemeClr>
                </a:solidFill>
                <a:latin typeface="Arial" pitchFamily="34" charset="0"/>
                <a:cs typeface="Arial" pitchFamily="34" charset="0"/>
              </a:rPr>
              <a:t>et al</a:t>
            </a:r>
            <a:r>
              <a:rPr lang="en-IN" sz="1200" dirty="0">
                <a:solidFill>
                  <a:schemeClr val="tx1">
                    <a:lumMod val="85000"/>
                    <a:lumOff val="15000"/>
                  </a:schemeClr>
                </a:solidFill>
                <a:latin typeface="Arial" pitchFamily="34" charset="0"/>
                <a:cs typeface="Arial" pitchFamily="34" charset="0"/>
              </a:rPr>
              <a:t>. Pharmacokinetics of glutathione and its metabolites in normal subjects. J Korean Med </a:t>
            </a:r>
            <a:r>
              <a:rPr lang="en-IN" sz="1200" dirty="0" err="1">
                <a:solidFill>
                  <a:schemeClr val="tx1">
                    <a:lumMod val="85000"/>
                    <a:lumOff val="15000"/>
                  </a:schemeClr>
                </a:solidFill>
                <a:latin typeface="Arial" pitchFamily="34" charset="0"/>
                <a:cs typeface="Arial" pitchFamily="34" charset="0"/>
              </a:rPr>
              <a:t>Sci</a:t>
            </a:r>
            <a:r>
              <a:rPr lang="en-IN" sz="1200" dirty="0">
                <a:solidFill>
                  <a:schemeClr val="tx1">
                    <a:lumMod val="85000"/>
                    <a:lumOff val="15000"/>
                  </a:schemeClr>
                </a:solidFill>
                <a:latin typeface="Arial" pitchFamily="34" charset="0"/>
                <a:cs typeface="Arial" pitchFamily="34" charset="0"/>
              </a:rPr>
              <a:t> 2005;20:721-6.  </a:t>
            </a:r>
            <a:r>
              <a:rPr lang="en-US" sz="1200" dirty="0">
                <a:solidFill>
                  <a:schemeClr val="tx1">
                    <a:lumMod val="85000"/>
                    <a:lumOff val="15000"/>
                  </a:schemeClr>
                </a:solidFill>
                <a:latin typeface="Arial" pitchFamily="34" charset="0"/>
                <a:cs typeface="Arial" pitchFamily="34" charset="0"/>
                <a:hlinkClick r:id="rId2"/>
              </a:rPr>
              <a:t> </a:t>
            </a:r>
            <a:r>
              <a:rPr lang="en-IN" sz="1200" dirty="0">
                <a:solidFill>
                  <a:schemeClr val="tx1">
                    <a:lumMod val="85000"/>
                    <a:lumOff val="15000"/>
                  </a:schemeClr>
                </a:solidFill>
                <a:latin typeface="Arial" pitchFamily="34" charset="0"/>
                <a:cs typeface="Arial" pitchFamily="34" charset="0"/>
              </a:rPr>
              <a:t/>
            </a:r>
            <a:br>
              <a:rPr lang="en-IN" sz="1200" dirty="0">
                <a:solidFill>
                  <a:schemeClr val="tx1">
                    <a:lumMod val="85000"/>
                    <a:lumOff val="15000"/>
                  </a:schemeClr>
                </a:solidFill>
                <a:latin typeface="Arial" pitchFamily="34" charset="0"/>
                <a:cs typeface="Arial" pitchFamily="34" charset="0"/>
              </a:rPr>
            </a:br>
            <a:r>
              <a:rPr lang="en-IN" sz="1200" dirty="0">
                <a:solidFill>
                  <a:schemeClr val="tx1">
                    <a:lumMod val="85000"/>
                    <a:lumOff val="15000"/>
                  </a:schemeClr>
                </a:solidFill>
                <a:latin typeface="Arial" pitchFamily="34" charset="0"/>
                <a:cs typeface="Arial" pitchFamily="34" charset="0"/>
              </a:rPr>
              <a:t>    </a:t>
            </a:r>
            <a:endParaRPr lang="en-US" sz="1200" dirty="0">
              <a:solidFill>
                <a:schemeClr val="tx1">
                  <a:lumMod val="85000"/>
                  <a:lumOff val="15000"/>
                </a:schemeClr>
              </a:solidFill>
              <a:latin typeface="Arial" pitchFamily="34" charset="0"/>
              <a:cs typeface="Arial" pitchFamily="34" charset="0"/>
            </a:endParaRPr>
          </a:p>
          <a:p>
            <a:pPr algn="l">
              <a:buFont typeface="Arial" pitchFamily="34" charset="0"/>
              <a:buChar char="•"/>
            </a:pPr>
            <a:r>
              <a:rPr lang="en-IN" sz="1200" dirty="0" err="1">
                <a:solidFill>
                  <a:schemeClr val="tx1">
                    <a:lumMod val="85000"/>
                    <a:lumOff val="15000"/>
                  </a:schemeClr>
                </a:solidFill>
                <a:latin typeface="Arial" pitchFamily="34" charset="0"/>
                <a:cs typeface="Arial" pitchFamily="34" charset="0"/>
              </a:rPr>
              <a:t>Injectable</a:t>
            </a:r>
            <a:r>
              <a:rPr lang="en-IN" sz="1200" dirty="0">
                <a:solidFill>
                  <a:schemeClr val="tx1">
                    <a:lumMod val="85000"/>
                    <a:lumOff val="15000"/>
                  </a:schemeClr>
                </a:solidFill>
                <a:latin typeface="Arial" pitchFamily="34" charset="0"/>
                <a:cs typeface="Arial" pitchFamily="34" charset="0"/>
              </a:rPr>
              <a:t> </a:t>
            </a:r>
            <a:r>
              <a:rPr lang="en-IN" sz="1200" dirty="0" err="1">
                <a:solidFill>
                  <a:schemeClr val="tx1">
                    <a:lumMod val="85000"/>
                    <a:lumOff val="15000"/>
                  </a:schemeClr>
                </a:solidFill>
                <a:latin typeface="Arial" pitchFamily="34" charset="0"/>
                <a:cs typeface="Arial" pitchFamily="34" charset="0"/>
              </a:rPr>
              <a:t>glutha</a:t>
            </a:r>
            <a:r>
              <a:rPr lang="en-IN" sz="1200" dirty="0">
                <a:solidFill>
                  <a:schemeClr val="tx1">
                    <a:lumMod val="85000"/>
                    <a:lumOff val="15000"/>
                  </a:schemeClr>
                </a:solidFill>
                <a:latin typeface="Arial" pitchFamily="34" charset="0"/>
                <a:cs typeface="Arial" pitchFamily="34" charset="0"/>
              </a:rPr>
              <a:t> not FDA-approved. Available from: </a:t>
            </a:r>
            <a:r>
              <a:rPr lang="en-IN" sz="1200" u="sng" dirty="0">
                <a:solidFill>
                  <a:schemeClr val="tx1">
                    <a:lumMod val="85000"/>
                    <a:lumOff val="15000"/>
                  </a:schemeClr>
                </a:solidFill>
                <a:latin typeface="Arial" pitchFamily="34" charset="0"/>
                <a:cs typeface="Arial" pitchFamily="34" charset="0"/>
                <a:hlinkClick r:id="rId3"/>
              </a:rPr>
              <a:t>http://www.journal.com.ph/index.php/news/national/44605-injectable-glutha-not-fda-approved</a:t>
            </a:r>
            <a:r>
              <a:rPr lang="en-IN" sz="1200" dirty="0">
                <a:solidFill>
                  <a:schemeClr val="tx1">
                    <a:lumMod val="85000"/>
                    <a:lumOff val="15000"/>
                  </a:schemeClr>
                </a:solidFill>
                <a:latin typeface="Arial" pitchFamily="34" charset="0"/>
                <a:cs typeface="Arial" pitchFamily="34" charset="0"/>
              </a:rPr>
              <a:t>. [Last accessed on 2013 Apr 2].  </a:t>
            </a:r>
            <a:r>
              <a:rPr lang="en-US" sz="1200" dirty="0">
                <a:solidFill>
                  <a:schemeClr val="tx1">
                    <a:lumMod val="85000"/>
                    <a:lumOff val="15000"/>
                  </a:schemeClr>
                </a:solidFill>
                <a:latin typeface="Arial" pitchFamily="34" charset="0"/>
                <a:cs typeface="Arial" pitchFamily="34" charset="0"/>
                <a:hlinkClick r:id="rId2"/>
              </a:rPr>
              <a:t> </a:t>
            </a:r>
            <a:r>
              <a:rPr lang="en-IN" sz="1200" dirty="0">
                <a:solidFill>
                  <a:schemeClr val="tx1">
                    <a:lumMod val="85000"/>
                    <a:lumOff val="15000"/>
                  </a:schemeClr>
                </a:solidFill>
                <a:latin typeface="Arial" pitchFamily="34" charset="0"/>
                <a:cs typeface="Arial" pitchFamily="34" charset="0"/>
              </a:rPr>
              <a:t/>
            </a:r>
            <a:br>
              <a:rPr lang="en-IN" sz="1200" dirty="0">
                <a:solidFill>
                  <a:schemeClr val="tx1">
                    <a:lumMod val="85000"/>
                    <a:lumOff val="15000"/>
                  </a:schemeClr>
                </a:solidFill>
                <a:latin typeface="Arial" pitchFamily="34" charset="0"/>
                <a:cs typeface="Arial" pitchFamily="34" charset="0"/>
              </a:rPr>
            </a:br>
            <a:r>
              <a:rPr lang="en-IN" sz="1200" dirty="0">
                <a:solidFill>
                  <a:schemeClr val="tx1">
                    <a:lumMod val="85000"/>
                    <a:lumOff val="15000"/>
                  </a:schemeClr>
                </a:solidFill>
                <a:latin typeface="Arial" pitchFamily="34" charset="0"/>
                <a:cs typeface="Arial" pitchFamily="34" charset="0"/>
              </a:rPr>
              <a:t>    </a:t>
            </a:r>
            <a:endParaRPr lang="en-US" sz="1200" dirty="0">
              <a:solidFill>
                <a:schemeClr val="tx1">
                  <a:lumMod val="85000"/>
                  <a:lumOff val="15000"/>
                </a:schemeClr>
              </a:solidFill>
              <a:latin typeface="Arial" pitchFamily="34" charset="0"/>
              <a:cs typeface="Arial" pitchFamily="34" charset="0"/>
            </a:endParaRPr>
          </a:p>
          <a:p>
            <a:pPr algn="l">
              <a:buFont typeface="Arial" pitchFamily="34" charset="0"/>
              <a:buChar char="•"/>
            </a:pPr>
            <a:r>
              <a:rPr lang="en-IN" sz="1200" dirty="0">
                <a:solidFill>
                  <a:schemeClr val="tx1">
                    <a:lumMod val="85000"/>
                    <a:lumOff val="15000"/>
                  </a:schemeClr>
                </a:solidFill>
                <a:latin typeface="Arial" pitchFamily="34" charset="0"/>
                <a:cs typeface="Arial" pitchFamily="34" charset="0"/>
              </a:rPr>
              <a:t>Skin whitening pills. Available from: </a:t>
            </a:r>
            <a:r>
              <a:rPr lang="en-IN" sz="1200" u="sng" dirty="0">
                <a:solidFill>
                  <a:schemeClr val="tx1">
                    <a:lumMod val="85000"/>
                    <a:lumOff val="15000"/>
                  </a:schemeClr>
                </a:solidFill>
                <a:latin typeface="Arial" pitchFamily="34" charset="0"/>
                <a:cs typeface="Arial" pitchFamily="34" charset="0"/>
                <a:hlinkClick r:id="rId4"/>
              </a:rPr>
              <a:t>http://www.magicproducts.in</a:t>
            </a:r>
            <a:r>
              <a:rPr lang="en-IN" sz="1200" dirty="0">
                <a:solidFill>
                  <a:schemeClr val="tx1">
                    <a:lumMod val="85000"/>
                    <a:lumOff val="15000"/>
                  </a:schemeClr>
                </a:solidFill>
                <a:latin typeface="Arial" pitchFamily="34" charset="0"/>
                <a:cs typeface="Arial" pitchFamily="34" charset="0"/>
              </a:rPr>
              <a:t>. [Last accessed on 2013 Apr 2].  </a:t>
            </a:r>
            <a:r>
              <a:rPr lang="en-US" sz="1200" dirty="0">
                <a:solidFill>
                  <a:schemeClr val="tx1">
                    <a:lumMod val="85000"/>
                    <a:lumOff val="15000"/>
                  </a:schemeClr>
                </a:solidFill>
                <a:latin typeface="Arial" pitchFamily="34" charset="0"/>
                <a:cs typeface="Arial" pitchFamily="34" charset="0"/>
                <a:hlinkClick r:id="rId2"/>
              </a:rPr>
              <a:t> </a:t>
            </a:r>
            <a:r>
              <a:rPr lang="en-IN" sz="1200" dirty="0">
                <a:solidFill>
                  <a:schemeClr val="tx1">
                    <a:lumMod val="85000"/>
                    <a:lumOff val="15000"/>
                  </a:schemeClr>
                </a:solidFill>
                <a:latin typeface="Arial" pitchFamily="34" charset="0"/>
                <a:cs typeface="Arial" pitchFamily="34" charset="0"/>
              </a:rPr>
              <a:t/>
            </a:r>
            <a:br>
              <a:rPr lang="en-IN" sz="1200" dirty="0">
                <a:solidFill>
                  <a:schemeClr val="tx1">
                    <a:lumMod val="85000"/>
                    <a:lumOff val="15000"/>
                  </a:schemeClr>
                </a:solidFill>
                <a:latin typeface="Arial" pitchFamily="34" charset="0"/>
                <a:cs typeface="Arial" pitchFamily="34" charset="0"/>
              </a:rPr>
            </a:br>
            <a:r>
              <a:rPr lang="en-IN" sz="1200" dirty="0">
                <a:solidFill>
                  <a:schemeClr val="tx1">
                    <a:lumMod val="85000"/>
                    <a:lumOff val="15000"/>
                  </a:schemeClr>
                </a:solidFill>
                <a:latin typeface="Arial" pitchFamily="34" charset="0"/>
                <a:cs typeface="Arial" pitchFamily="34" charset="0"/>
              </a:rPr>
              <a:t>    </a:t>
            </a:r>
            <a:endParaRPr lang="en-US" sz="1200" dirty="0">
              <a:solidFill>
                <a:schemeClr val="tx1">
                  <a:lumMod val="85000"/>
                  <a:lumOff val="15000"/>
                </a:schemeClr>
              </a:solidFill>
              <a:latin typeface="Arial" pitchFamily="34" charset="0"/>
              <a:cs typeface="Arial" pitchFamily="34" charset="0"/>
            </a:endParaRPr>
          </a:p>
          <a:p>
            <a:pPr algn="l">
              <a:buFont typeface="Arial" pitchFamily="34" charset="0"/>
              <a:buChar char="•"/>
            </a:pPr>
            <a:r>
              <a:rPr lang="en-IN" sz="1200" dirty="0" smtClean="0">
                <a:solidFill>
                  <a:schemeClr val="tx1">
                    <a:lumMod val="85000"/>
                    <a:lumOff val="15000"/>
                  </a:schemeClr>
                </a:solidFill>
                <a:latin typeface="Arial" pitchFamily="34" charset="0"/>
                <a:cs typeface="Arial" pitchFamily="34" charset="0"/>
              </a:rPr>
              <a:t> Perfect </a:t>
            </a:r>
            <a:r>
              <a:rPr lang="en-IN" sz="1200" dirty="0">
                <a:solidFill>
                  <a:schemeClr val="tx1">
                    <a:lumMod val="85000"/>
                    <a:lumOff val="15000"/>
                  </a:schemeClr>
                </a:solidFill>
                <a:latin typeface="Arial" pitchFamily="34" charset="0"/>
                <a:cs typeface="Arial" pitchFamily="34" charset="0"/>
              </a:rPr>
              <a:t>white skin whitening and anti-aging tablets. Available from: </a:t>
            </a:r>
            <a:r>
              <a:rPr lang="en-IN" sz="1200" u="sng" dirty="0">
                <a:solidFill>
                  <a:schemeClr val="tx1">
                    <a:lumMod val="85000"/>
                    <a:lumOff val="15000"/>
                  </a:schemeClr>
                </a:solidFill>
                <a:latin typeface="Arial" pitchFamily="34" charset="0"/>
                <a:cs typeface="Arial" pitchFamily="34" charset="0"/>
                <a:hlinkClick r:id="rId5"/>
              </a:rPr>
              <a:t>http://www.perfectwhiteaim.blogspot.in</a:t>
            </a:r>
            <a:r>
              <a:rPr lang="en-IN" sz="1200" dirty="0">
                <a:solidFill>
                  <a:schemeClr val="tx1">
                    <a:lumMod val="85000"/>
                    <a:lumOff val="15000"/>
                  </a:schemeClr>
                </a:solidFill>
                <a:latin typeface="Arial" pitchFamily="34" charset="0"/>
                <a:cs typeface="Arial" pitchFamily="34" charset="0"/>
              </a:rPr>
              <a:t>. [Last accessed on 2013 Apr 2].  </a:t>
            </a:r>
            <a:r>
              <a:rPr lang="en-US" sz="1200" dirty="0">
                <a:solidFill>
                  <a:schemeClr val="tx1">
                    <a:lumMod val="85000"/>
                    <a:lumOff val="15000"/>
                  </a:schemeClr>
                </a:solidFill>
                <a:latin typeface="Arial" pitchFamily="34" charset="0"/>
                <a:cs typeface="Arial" pitchFamily="34" charset="0"/>
                <a:hlinkClick r:id="rId2"/>
              </a:rPr>
              <a:t> </a:t>
            </a:r>
            <a:r>
              <a:rPr lang="en-IN" sz="1200" dirty="0">
                <a:solidFill>
                  <a:schemeClr val="tx1">
                    <a:lumMod val="85000"/>
                    <a:lumOff val="15000"/>
                  </a:schemeClr>
                </a:solidFill>
                <a:latin typeface="Arial" pitchFamily="34" charset="0"/>
                <a:cs typeface="Arial" pitchFamily="34" charset="0"/>
              </a:rPr>
              <a:t/>
            </a:r>
            <a:br>
              <a:rPr lang="en-IN" sz="1200" dirty="0">
                <a:solidFill>
                  <a:schemeClr val="tx1">
                    <a:lumMod val="85000"/>
                    <a:lumOff val="15000"/>
                  </a:schemeClr>
                </a:solidFill>
                <a:latin typeface="Arial" pitchFamily="34" charset="0"/>
                <a:cs typeface="Arial" pitchFamily="34" charset="0"/>
              </a:rPr>
            </a:br>
            <a:r>
              <a:rPr lang="en-IN" sz="1200" dirty="0">
                <a:solidFill>
                  <a:schemeClr val="tx1">
                    <a:lumMod val="85000"/>
                    <a:lumOff val="15000"/>
                  </a:schemeClr>
                </a:solidFill>
                <a:latin typeface="Arial" pitchFamily="34" charset="0"/>
                <a:cs typeface="Arial" pitchFamily="34" charset="0"/>
              </a:rPr>
              <a:t>    </a:t>
            </a:r>
            <a:endParaRPr lang="en-US" sz="1200" dirty="0">
              <a:solidFill>
                <a:schemeClr val="tx1">
                  <a:lumMod val="85000"/>
                  <a:lumOff val="15000"/>
                </a:schemeClr>
              </a:solidFill>
              <a:latin typeface="Arial" pitchFamily="34" charset="0"/>
              <a:cs typeface="Arial" pitchFamily="34" charset="0"/>
            </a:endParaRPr>
          </a:p>
          <a:p>
            <a:pPr algn="l">
              <a:buFont typeface="Arial" pitchFamily="34" charset="0"/>
              <a:buChar char="•"/>
            </a:pPr>
            <a:r>
              <a:rPr lang="en-IN" sz="1200" dirty="0" err="1">
                <a:solidFill>
                  <a:schemeClr val="tx1">
                    <a:lumMod val="85000"/>
                    <a:lumOff val="15000"/>
                  </a:schemeClr>
                </a:solidFill>
                <a:latin typeface="Arial" pitchFamily="34" charset="0"/>
                <a:cs typeface="Arial" pitchFamily="34" charset="0"/>
              </a:rPr>
              <a:t>Smit</a:t>
            </a:r>
            <a:r>
              <a:rPr lang="en-IN" sz="1200" dirty="0">
                <a:solidFill>
                  <a:schemeClr val="tx1">
                    <a:lumMod val="85000"/>
                    <a:lumOff val="15000"/>
                  </a:schemeClr>
                </a:solidFill>
                <a:latin typeface="Arial" pitchFamily="34" charset="0"/>
                <a:cs typeface="Arial" pitchFamily="34" charset="0"/>
              </a:rPr>
              <a:t> NP, Van </a:t>
            </a:r>
            <a:r>
              <a:rPr lang="en-IN" sz="1200" dirty="0" err="1">
                <a:solidFill>
                  <a:schemeClr val="tx1">
                    <a:lumMod val="85000"/>
                    <a:lumOff val="15000"/>
                  </a:schemeClr>
                </a:solidFill>
                <a:latin typeface="Arial" pitchFamily="34" charset="0"/>
                <a:cs typeface="Arial" pitchFamily="34" charset="0"/>
              </a:rPr>
              <a:t>der</a:t>
            </a:r>
            <a:r>
              <a:rPr lang="en-IN" sz="1200" dirty="0">
                <a:solidFill>
                  <a:schemeClr val="tx1">
                    <a:lumMod val="85000"/>
                    <a:lumOff val="15000"/>
                  </a:schemeClr>
                </a:solidFill>
                <a:latin typeface="Arial" pitchFamily="34" charset="0"/>
                <a:cs typeface="Arial" pitchFamily="34" charset="0"/>
              </a:rPr>
              <a:t> </a:t>
            </a:r>
            <a:r>
              <a:rPr lang="en-IN" sz="1200" dirty="0" err="1">
                <a:solidFill>
                  <a:schemeClr val="tx1">
                    <a:lumMod val="85000"/>
                    <a:lumOff val="15000"/>
                  </a:schemeClr>
                </a:solidFill>
                <a:latin typeface="Arial" pitchFamily="34" charset="0"/>
                <a:cs typeface="Arial" pitchFamily="34" charset="0"/>
              </a:rPr>
              <a:t>Meulen</a:t>
            </a:r>
            <a:r>
              <a:rPr lang="en-IN" sz="1200" dirty="0">
                <a:solidFill>
                  <a:schemeClr val="tx1">
                    <a:lumMod val="85000"/>
                    <a:lumOff val="15000"/>
                  </a:schemeClr>
                </a:solidFill>
                <a:latin typeface="Arial" pitchFamily="34" charset="0"/>
                <a:cs typeface="Arial" pitchFamily="34" charset="0"/>
              </a:rPr>
              <a:t> H, </a:t>
            </a:r>
            <a:r>
              <a:rPr lang="en-IN" sz="1200" dirty="0" err="1">
                <a:solidFill>
                  <a:schemeClr val="tx1">
                    <a:lumMod val="85000"/>
                    <a:lumOff val="15000"/>
                  </a:schemeClr>
                </a:solidFill>
                <a:latin typeface="Arial" pitchFamily="34" charset="0"/>
                <a:cs typeface="Arial" pitchFamily="34" charset="0"/>
              </a:rPr>
              <a:t>Koerten</a:t>
            </a:r>
            <a:r>
              <a:rPr lang="en-IN" sz="1200" dirty="0">
                <a:solidFill>
                  <a:schemeClr val="tx1">
                    <a:lumMod val="85000"/>
                    <a:lumOff val="15000"/>
                  </a:schemeClr>
                </a:solidFill>
                <a:latin typeface="Arial" pitchFamily="34" charset="0"/>
                <a:cs typeface="Arial" pitchFamily="34" charset="0"/>
              </a:rPr>
              <a:t> HK, Kolb RM, </a:t>
            </a:r>
            <a:r>
              <a:rPr lang="en-IN" sz="1200" dirty="0" err="1">
                <a:solidFill>
                  <a:schemeClr val="tx1">
                    <a:lumMod val="85000"/>
                    <a:lumOff val="15000"/>
                  </a:schemeClr>
                </a:solidFill>
                <a:latin typeface="Arial" pitchFamily="34" charset="0"/>
                <a:cs typeface="Arial" pitchFamily="34" charset="0"/>
              </a:rPr>
              <a:t>Mommaas</a:t>
            </a:r>
            <a:r>
              <a:rPr lang="en-IN" sz="1200" dirty="0">
                <a:solidFill>
                  <a:schemeClr val="tx1">
                    <a:lumMod val="85000"/>
                    <a:lumOff val="15000"/>
                  </a:schemeClr>
                </a:solidFill>
                <a:latin typeface="Arial" pitchFamily="34" charset="0"/>
                <a:cs typeface="Arial" pitchFamily="34" charset="0"/>
              </a:rPr>
              <a:t> AM, </a:t>
            </a:r>
            <a:r>
              <a:rPr lang="en-IN" sz="1200" dirty="0" err="1">
                <a:solidFill>
                  <a:schemeClr val="tx1">
                    <a:lumMod val="85000"/>
                    <a:lumOff val="15000"/>
                  </a:schemeClr>
                </a:solidFill>
                <a:latin typeface="Arial" pitchFamily="34" charset="0"/>
                <a:cs typeface="Arial" pitchFamily="34" charset="0"/>
              </a:rPr>
              <a:t>Lentjes</a:t>
            </a:r>
            <a:r>
              <a:rPr lang="en-IN" sz="1200" dirty="0">
                <a:solidFill>
                  <a:schemeClr val="tx1">
                    <a:lumMod val="85000"/>
                    <a:lumOff val="15000"/>
                  </a:schemeClr>
                </a:solidFill>
                <a:latin typeface="Arial" pitchFamily="34" charset="0"/>
                <a:cs typeface="Arial" pitchFamily="34" charset="0"/>
              </a:rPr>
              <a:t> EG, </a:t>
            </a:r>
            <a:r>
              <a:rPr lang="en-IN" sz="1200" i="1" dirty="0">
                <a:solidFill>
                  <a:schemeClr val="tx1">
                    <a:lumMod val="85000"/>
                    <a:lumOff val="15000"/>
                  </a:schemeClr>
                </a:solidFill>
                <a:latin typeface="Arial" pitchFamily="34" charset="0"/>
                <a:cs typeface="Arial" pitchFamily="34" charset="0"/>
              </a:rPr>
              <a:t>et al</a:t>
            </a:r>
            <a:r>
              <a:rPr lang="en-IN" sz="1200" dirty="0">
                <a:solidFill>
                  <a:schemeClr val="tx1">
                    <a:lumMod val="85000"/>
                    <a:lumOff val="15000"/>
                  </a:schemeClr>
                </a:solidFill>
                <a:latin typeface="Arial" pitchFamily="34" charset="0"/>
                <a:cs typeface="Arial" pitchFamily="34" charset="0"/>
              </a:rPr>
              <a:t>. </a:t>
            </a:r>
            <a:r>
              <a:rPr lang="en-IN" sz="1200" dirty="0" err="1">
                <a:solidFill>
                  <a:schemeClr val="tx1">
                    <a:lumMod val="85000"/>
                    <a:lumOff val="15000"/>
                  </a:schemeClr>
                </a:solidFill>
                <a:latin typeface="Arial" pitchFamily="34" charset="0"/>
                <a:cs typeface="Arial" pitchFamily="34" charset="0"/>
              </a:rPr>
              <a:t>Melanogenesis</a:t>
            </a:r>
            <a:r>
              <a:rPr lang="en-IN" sz="1200" dirty="0">
                <a:solidFill>
                  <a:schemeClr val="tx1">
                    <a:lumMod val="85000"/>
                    <a:lumOff val="15000"/>
                  </a:schemeClr>
                </a:solidFill>
                <a:latin typeface="Arial" pitchFamily="34" charset="0"/>
                <a:cs typeface="Arial" pitchFamily="34" charset="0"/>
              </a:rPr>
              <a:t> in cultured </a:t>
            </a:r>
            <a:r>
              <a:rPr lang="en-IN" sz="1200" dirty="0" err="1">
                <a:solidFill>
                  <a:schemeClr val="tx1">
                    <a:lumMod val="85000"/>
                    <a:lumOff val="15000"/>
                  </a:schemeClr>
                </a:solidFill>
                <a:latin typeface="Arial" pitchFamily="34" charset="0"/>
                <a:cs typeface="Arial" pitchFamily="34" charset="0"/>
              </a:rPr>
              <a:t>melanocytes</a:t>
            </a:r>
            <a:r>
              <a:rPr lang="en-IN" sz="1200" dirty="0">
                <a:solidFill>
                  <a:schemeClr val="tx1">
                    <a:lumMod val="85000"/>
                    <a:lumOff val="15000"/>
                  </a:schemeClr>
                </a:solidFill>
                <a:latin typeface="Arial" pitchFamily="34" charset="0"/>
                <a:cs typeface="Arial" pitchFamily="34" charset="0"/>
              </a:rPr>
              <a:t> can be substantially influenced by L-tyrosine and L-</a:t>
            </a:r>
            <a:r>
              <a:rPr lang="en-IN" sz="1200" dirty="0" err="1">
                <a:solidFill>
                  <a:schemeClr val="tx1">
                    <a:lumMod val="85000"/>
                    <a:lumOff val="15000"/>
                  </a:schemeClr>
                </a:solidFill>
                <a:latin typeface="Arial" pitchFamily="34" charset="0"/>
                <a:cs typeface="Arial" pitchFamily="34" charset="0"/>
              </a:rPr>
              <a:t>cysteine</a:t>
            </a:r>
            <a:r>
              <a:rPr lang="en-IN" sz="1200" dirty="0">
                <a:solidFill>
                  <a:schemeClr val="tx1">
                    <a:lumMod val="85000"/>
                    <a:lumOff val="15000"/>
                  </a:schemeClr>
                </a:solidFill>
                <a:latin typeface="Arial" pitchFamily="34" charset="0"/>
                <a:cs typeface="Arial" pitchFamily="34" charset="0"/>
              </a:rPr>
              <a:t>. J Invest </a:t>
            </a:r>
            <a:r>
              <a:rPr lang="en-IN" sz="1200" dirty="0" err="1">
                <a:solidFill>
                  <a:schemeClr val="tx1">
                    <a:lumMod val="85000"/>
                    <a:lumOff val="15000"/>
                  </a:schemeClr>
                </a:solidFill>
                <a:latin typeface="Arial" pitchFamily="34" charset="0"/>
                <a:cs typeface="Arial" pitchFamily="34" charset="0"/>
              </a:rPr>
              <a:t>Dermatol</a:t>
            </a:r>
            <a:r>
              <a:rPr lang="en-IN" sz="1200" dirty="0">
                <a:solidFill>
                  <a:schemeClr val="tx1">
                    <a:lumMod val="85000"/>
                    <a:lumOff val="15000"/>
                  </a:schemeClr>
                </a:solidFill>
                <a:latin typeface="Arial" pitchFamily="34" charset="0"/>
                <a:cs typeface="Arial" pitchFamily="34" charset="0"/>
              </a:rPr>
              <a:t> 1997;109:796-800.  </a:t>
            </a:r>
            <a:r>
              <a:rPr lang="en-US" sz="1200" dirty="0">
                <a:solidFill>
                  <a:schemeClr val="tx1">
                    <a:lumMod val="85000"/>
                    <a:lumOff val="15000"/>
                  </a:schemeClr>
                </a:solidFill>
                <a:latin typeface="Arial" pitchFamily="34" charset="0"/>
                <a:cs typeface="Arial" pitchFamily="34" charset="0"/>
                <a:hlinkClick r:id="rId2"/>
              </a:rPr>
              <a:t> </a:t>
            </a:r>
            <a:r>
              <a:rPr lang="en-IN" sz="1200" dirty="0">
                <a:solidFill>
                  <a:schemeClr val="tx1">
                    <a:lumMod val="85000"/>
                    <a:lumOff val="15000"/>
                  </a:schemeClr>
                </a:solidFill>
                <a:latin typeface="Arial" pitchFamily="34" charset="0"/>
                <a:cs typeface="Arial" pitchFamily="34" charset="0"/>
              </a:rPr>
              <a:t/>
            </a:r>
            <a:br>
              <a:rPr lang="en-IN" sz="1200" dirty="0">
                <a:solidFill>
                  <a:schemeClr val="tx1">
                    <a:lumMod val="85000"/>
                    <a:lumOff val="15000"/>
                  </a:schemeClr>
                </a:solidFill>
                <a:latin typeface="Arial" pitchFamily="34" charset="0"/>
                <a:cs typeface="Arial" pitchFamily="34" charset="0"/>
              </a:rPr>
            </a:br>
            <a:r>
              <a:rPr lang="en-IN" sz="1200" dirty="0">
                <a:solidFill>
                  <a:schemeClr val="tx1">
                    <a:lumMod val="85000"/>
                    <a:lumOff val="15000"/>
                  </a:schemeClr>
                </a:solidFill>
                <a:latin typeface="Arial" pitchFamily="34" charset="0"/>
                <a:cs typeface="Arial" pitchFamily="34" charset="0"/>
              </a:rPr>
              <a:t>    </a:t>
            </a:r>
            <a:endParaRPr lang="en-US" sz="1200" dirty="0">
              <a:solidFill>
                <a:schemeClr val="tx1">
                  <a:lumMod val="85000"/>
                  <a:lumOff val="15000"/>
                </a:schemeClr>
              </a:solidFill>
              <a:latin typeface="Arial" pitchFamily="34" charset="0"/>
              <a:cs typeface="Arial" pitchFamily="34" charset="0"/>
            </a:endParaRPr>
          </a:p>
          <a:p>
            <a:pPr algn="l">
              <a:buFont typeface="Arial" pitchFamily="34" charset="0"/>
              <a:buChar char="•"/>
            </a:pPr>
            <a:r>
              <a:rPr lang="en-IN" sz="1200" dirty="0">
                <a:solidFill>
                  <a:schemeClr val="tx1">
                    <a:lumMod val="85000"/>
                    <a:lumOff val="15000"/>
                  </a:schemeClr>
                </a:solidFill>
                <a:latin typeface="Arial" pitchFamily="34" charset="0"/>
                <a:cs typeface="Arial" pitchFamily="34" charset="0"/>
              </a:rPr>
              <a:t>del </a:t>
            </a:r>
            <a:r>
              <a:rPr lang="en-IN" sz="1200" dirty="0" err="1">
                <a:solidFill>
                  <a:schemeClr val="tx1">
                    <a:lumMod val="85000"/>
                    <a:lumOff val="15000"/>
                  </a:schemeClr>
                </a:solidFill>
                <a:latin typeface="Arial" pitchFamily="34" charset="0"/>
                <a:cs typeface="Arial" pitchFamily="34" charset="0"/>
              </a:rPr>
              <a:t>Marmol</a:t>
            </a:r>
            <a:r>
              <a:rPr lang="en-IN" sz="1200" dirty="0">
                <a:solidFill>
                  <a:schemeClr val="tx1">
                    <a:lumMod val="85000"/>
                    <a:lumOff val="15000"/>
                  </a:schemeClr>
                </a:solidFill>
                <a:latin typeface="Arial" pitchFamily="34" charset="0"/>
                <a:cs typeface="Arial" pitchFamily="34" charset="0"/>
              </a:rPr>
              <a:t> V, Ito S, Bouchard B, </a:t>
            </a:r>
            <a:r>
              <a:rPr lang="en-IN" sz="1200" dirty="0" err="1">
                <a:solidFill>
                  <a:schemeClr val="tx1">
                    <a:lumMod val="85000"/>
                    <a:lumOff val="15000"/>
                  </a:schemeClr>
                </a:solidFill>
                <a:latin typeface="Arial" pitchFamily="34" charset="0"/>
                <a:cs typeface="Arial" pitchFamily="34" charset="0"/>
              </a:rPr>
              <a:t>Libert</a:t>
            </a:r>
            <a:r>
              <a:rPr lang="en-IN" sz="1200" dirty="0">
                <a:solidFill>
                  <a:schemeClr val="tx1">
                    <a:lumMod val="85000"/>
                    <a:lumOff val="15000"/>
                  </a:schemeClr>
                </a:solidFill>
                <a:latin typeface="Arial" pitchFamily="34" charset="0"/>
                <a:cs typeface="Arial" pitchFamily="34" charset="0"/>
              </a:rPr>
              <a:t> A, Wakamatsu K, </a:t>
            </a:r>
            <a:r>
              <a:rPr lang="en-IN" sz="1200" dirty="0" err="1">
                <a:solidFill>
                  <a:schemeClr val="tx1">
                    <a:lumMod val="85000"/>
                    <a:lumOff val="15000"/>
                  </a:schemeClr>
                </a:solidFill>
                <a:latin typeface="Arial" pitchFamily="34" charset="0"/>
                <a:cs typeface="Arial" pitchFamily="34" charset="0"/>
              </a:rPr>
              <a:t>Ghanem</a:t>
            </a:r>
            <a:r>
              <a:rPr lang="en-IN" sz="1200" dirty="0">
                <a:solidFill>
                  <a:schemeClr val="tx1">
                    <a:lumMod val="85000"/>
                    <a:lumOff val="15000"/>
                  </a:schemeClr>
                </a:solidFill>
                <a:latin typeface="Arial" pitchFamily="34" charset="0"/>
                <a:cs typeface="Arial" pitchFamily="34" charset="0"/>
              </a:rPr>
              <a:t> G, </a:t>
            </a:r>
            <a:r>
              <a:rPr lang="en-IN" sz="1200" i="1" dirty="0">
                <a:solidFill>
                  <a:schemeClr val="tx1">
                    <a:lumMod val="85000"/>
                    <a:lumOff val="15000"/>
                  </a:schemeClr>
                </a:solidFill>
                <a:latin typeface="Arial" pitchFamily="34" charset="0"/>
                <a:cs typeface="Arial" pitchFamily="34" charset="0"/>
              </a:rPr>
              <a:t>et al</a:t>
            </a:r>
            <a:r>
              <a:rPr lang="en-IN" sz="1200" dirty="0">
                <a:solidFill>
                  <a:schemeClr val="tx1">
                    <a:lumMod val="85000"/>
                    <a:lumOff val="15000"/>
                  </a:schemeClr>
                </a:solidFill>
                <a:latin typeface="Arial" pitchFamily="34" charset="0"/>
                <a:cs typeface="Arial" pitchFamily="34" charset="0"/>
              </a:rPr>
              <a:t>. </a:t>
            </a:r>
            <a:r>
              <a:rPr lang="en-IN" sz="1200" dirty="0" err="1">
                <a:solidFill>
                  <a:schemeClr val="tx1">
                    <a:lumMod val="85000"/>
                    <a:lumOff val="15000"/>
                  </a:schemeClr>
                </a:solidFill>
                <a:latin typeface="Arial" pitchFamily="34" charset="0"/>
                <a:cs typeface="Arial" pitchFamily="34" charset="0"/>
              </a:rPr>
              <a:t>Cysteine</a:t>
            </a:r>
            <a:r>
              <a:rPr lang="en-IN" sz="1200" dirty="0">
                <a:solidFill>
                  <a:schemeClr val="tx1">
                    <a:lumMod val="85000"/>
                    <a:lumOff val="15000"/>
                  </a:schemeClr>
                </a:solidFill>
                <a:latin typeface="Arial" pitchFamily="34" charset="0"/>
                <a:cs typeface="Arial" pitchFamily="34" charset="0"/>
              </a:rPr>
              <a:t> deprivation promotes </a:t>
            </a:r>
            <a:r>
              <a:rPr lang="en-IN" sz="1200" dirty="0" err="1">
                <a:solidFill>
                  <a:schemeClr val="tx1">
                    <a:lumMod val="85000"/>
                    <a:lumOff val="15000"/>
                  </a:schemeClr>
                </a:solidFill>
                <a:latin typeface="Arial" pitchFamily="34" charset="0"/>
                <a:cs typeface="Arial" pitchFamily="34" charset="0"/>
              </a:rPr>
              <a:t>eumelanogenesis</a:t>
            </a:r>
            <a:r>
              <a:rPr lang="en-IN" sz="1200" dirty="0">
                <a:solidFill>
                  <a:schemeClr val="tx1">
                    <a:lumMod val="85000"/>
                    <a:lumOff val="15000"/>
                  </a:schemeClr>
                </a:solidFill>
                <a:latin typeface="Arial" pitchFamily="34" charset="0"/>
                <a:cs typeface="Arial" pitchFamily="34" charset="0"/>
              </a:rPr>
              <a:t> in human melanoma cells. J Invest </a:t>
            </a:r>
            <a:r>
              <a:rPr lang="en-IN" sz="1200" dirty="0" err="1">
                <a:solidFill>
                  <a:schemeClr val="tx1">
                    <a:lumMod val="85000"/>
                    <a:lumOff val="15000"/>
                  </a:schemeClr>
                </a:solidFill>
                <a:latin typeface="Arial" pitchFamily="34" charset="0"/>
                <a:cs typeface="Arial" pitchFamily="34" charset="0"/>
              </a:rPr>
              <a:t>Dermatol</a:t>
            </a:r>
            <a:r>
              <a:rPr lang="en-IN" sz="1200" dirty="0">
                <a:solidFill>
                  <a:schemeClr val="tx1">
                    <a:lumMod val="85000"/>
                    <a:lumOff val="15000"/>
                  </a:schemeClr>
                </a:solidFill>
                <a:latin typeface="Arial" pitchFamily="34" charset="0"/>
                <a:cs typeface="Arial" pitchFamily="34" charset="0"/>
              </a:rPr>
              <a:t> 1996;107:698-702.  </a:t>
            </a:r>
            <a:r>
              <a:rPr lang="en-US" sz="1200" dirty="0">
                <a:solidFill>
                  <a:schemeClr val="tx1">
                    <a:lumMod val="85000"/>
                    <a:lumOff val="15000"/>
                  </a:schemeClr>
                </a:solidFill>
                <a:latin typeface="Arial" pitchFamily="34" charset="0"/>
                <a:cs typeface="Arial" pitchFamily="34" charset="0"/>
                <a:hlinkClick r:id="rId2"/>
              </a:rPr>
              <a:t> </a:t>
            </a:r>
            <a:r>
              <a:rPr lang="en-IN" sz="1200" dirty="0">
                <a:solidFill>
                  <a:schemeClr val="tx1">
                    <a:lumMod val="85000"/>
                    <a:lumOff val="15000"/>
                  </a:schemeClr>
                </a:solidFill>
                <a:latin typeface="Arial" pitchFamily="34" charset="0"/>
                <a:cs typeface="Arial" pitchFamily="34" charset="0"/>
              </a:rPr>
              <a:t/>
            </a:r>
            <a:br>
              <a:rPr lang="en-IN" sz="1200" dirty="0">
                <a:solidFill>
                  <a:schemeClr val="tx1">
                    <a:lumMod val="85000"/>
                    <a:lumOff val="15000"/>
                  </a:schemeClr>
                </a:solidFill>
                <a:latin typeface="Arial" pitchFamily="34" charset="0"/>
                <a:cs typeface="Arial" pitchFamily="34" charset="0"/>
              </a:rPr>
            </a:br>
            <a:r>
              <a:rPr lang="en-IN" sz="1200" dirty="0">
                <a:solidFill>
                  <a:schemeClr val="tx1">
                    <a:lumMod val="85000"/>
                    <a:lumOff val="15000"/>
                  </a:schemeClr>
                </a:solidFill>
                <a:latin typeface="Arial" pitchFamily="34" charset="0"/>
                <a:cs typeface="Arial" pitchFamily="34" charset="0"/>
              </a:rPr>
              <a:t>    </a:t>
            </a:r>
            <a:endParaRPr lang="en-US" sz="1200" dirty="0">
              <a:solidFill>
                <a:schemeClr val="tx1">
                  <a:lumMod val="85000"/>
                  <a:lumOff val="15000"/>
                </a:schemeClr>
              </a:solidFill>
              <a:latin typeface="Arial" pitchFamily="34" charset="0"/>
              <a:cs typeface="Arial" pitchFamily="34" charset="0"/>
            </a:endParaRPr>
          </a:p>
          <a:p>
            <a:pPr algn="l">
              <a:buFont typeface="Arial" pitchFamily="34" charset="0"/>
              <a:buChar char="•"/>
            </a:pPr>
            <a:r>
              <a:rPr lang="en-IN" sz="1200" dirty="0" err="1">
                <a:solidFill>
                  <a:schemeClr val="tx1">
                    <a:lumMod val="85000"/>
                    <a:lumOff val="15000"/>
                  </a:schemeClr>
                </a:solidFill>
                <a:latin typeface="Arial" pitchFamily="34" charset="0"/>
                <a:cs typeface="Arial" pitchFamily="34" charset="0"/>
              </a:rPr>
              <a:t>Agrup</a:t>
            </a:r>
            <a:r>
              <a:rPr lang="en-IN" sz="1200" dirty="0">
                <a:solidFill>
                  <a:schemeClr val="tx1">
                    <a:lumMod val="85000"/>
                    <a:lumOff val="15000"/>
                  </a:schemeClr>
                </a:solidFill>
                <a:latin typeface="Arial" pitchFamily="34" charset="0"/>
                <a:cs typeface="Arial" pitchFamily="34" charset="0"/>
              </a:rPr>
              <a:t> G, Hansson C, </a:t>
            </a:r>
            <a:r>
              <a:rPr lang="en-IN" sz="1200" dirty="0" err="1">
                <a:solidFill>
                  <a:schemeClr val="tx1">
                    <a:lumMod val="85000"/>
                    <a:lumOff val="15000"/>
                  </a:schemeClr>
                </a:solidFill>
                <a:latin typeface="Arial" pitchFamily="34" charset="0"/>
                <a:cs typeface="Arial" pitchFamily="34" charset="0"/>
              </a:rPr>
              <a:t>Rorsman</a:t>
            </a:r>
            <a:r>
              <a:rPr lang="en-IN" sz="1200" dirty="0">
                <a:solidFill>
                  <a:schemeClr val="tx1">
                    <a:lumMod val="85000"/>
                    <a:lumOff val="15000"/>
                  </a:schemeClr>
                </a:solidFill>
                <a:latin typeface="Arial" pitchFamily="34" charset="0"/>
                <a:cs typeface="Arial" pitchFamily="34" charset="0"/>
              </a:rPr>
              <a:t> H, </a:t>
            </a:r>
            <a:r>
              <a:rPr lang="en-IN" sz="1200" dirty="0" err="1">
                <a:solidFill>
                  <a:schemeClr val="tx1">
                    <a:lumMod val="85000"/>
                    <a:lumOff val="15000"/>
                  </a:schemeClr>
                </a:solidFill>
                <a:latin typeface="Arial" pitchFamily="34" charset="0"/>
                <a:cs typeface="Arial" pitchFamily="34" charset="0"/>
              </a:rPr>
              <a:t>Rosengren</a:t>
            </a:r>
            <a:r>
              <a:rPr lang="en-IN" sz="1200" dirty="0">
                <a:solidFill>
                  <a:schemeClr val="tx1">
                    <a:lumMod val="85000"/>
                    <a:lumOff val="15000"/>
                  </a:schemeClr>
                </a:solidFill>
                <a:latin typeface="Arial" pitchFamily="34" charset="0"/>
                <a:cs typeface="Arial" pitchFamily="34" charset="0"/>
              </a:rPr>
              <a:t> E. The effect of </a:t>
            </a:r>
            <a:r>
              <a:rPr lang="en-IN" sz="1200" dirty="0" err="1">
                <a:solidFill>
                  <a:schemeClr val="tx1">
                    <a:lumMod val="85000"/>
                    <a:lumOff val="15000"/>
                  </a:schemeClr>
                </a:solidFill>
                <a:latin typeface="Arial" pitchFamily="34" charset="0"/>
                <a:cs typeface="Arial" pitchFamily="34" charset="0"/>
              </a:rPr>
              <a:t>cysteine</a:t>
            </a:r>
            <a:r>
              <a:rPr lang="en-IN" sz="1200" dirty="0">
                <a:solidFill>
                  <a:schemeClr val="tx1">
                    <a:lumMod val="85000"/>
                    <a:lumOff val="15000"/>
                  </a:schemeClr>
                </a:solidFill>
                <a:latin typeface="Arial" pitchFamily="34" charset="0"/>
                <a:cs typeface="Arial" pitchFamily="34" charset="0"/>
              </a:rPr>
              <a:t> on oxidation of tyrosine, DOPA, and </a:t>
            </a:r>
            <a:r>
              <a:rPr lang="en-IN" sz="1200" dirty="0" err="1">
                <a:solidFill>
                  <a:schemeClr val="tx1">
                    <a:lumMod val="85000"/>
                    <a:lumOff val="15000"/>
                  </a:schemeClr>
                </a:solidFill>
                <a:latin typeface="Arial" pitchFamily="34" charset="0"/>
                <a:cs typeface="Arial" pitchFamily="34" charset="0"/>
              </a:rPr>
              <a:t>cysteinyldopas</a:t>
            </a:r>
            <a:r>
              <a:rPr lang="en-IN" sz="1200" dirty="0">
                <a:solidFill>
                  <a:schemeClr val="tx1">
                    <a:lumMod val="85000"/>
                    <a:lumOff val="15000"/>
                  </a:schemeClr>
                </a:solidFill>
                <a:latin typeface="Arial" pitchFamily="34" charset="0"/>
                <a:cs typeface="Arial" pitchFamily="34" charset="0"/>
              </a:rPr>
              <a:t>. Arch </a:t>
            </a:r>
            <a:r>
              <a:rPr lang="en-IN" sz="1200" dirty="0" err="1">
                <a:solidFill>
                  <a:schemeClr val="tx1">
                    <a:lumMod val="85000"/>
                    <a:lumOff val="15000"/>
                  </a:schemeClr>
                </a:solidFill>
                <a:latin typeface="Arial" pitchFamily="34" charset="0"/>
                <a:cs typeface="Arial" pitchFamily="34" charset="0"/>
              </a:rPr>
              <a:t>Dermatol</a:t>
            </a:r>
            <a:r>
              <a:rPr lang="en-IN" sz="1200" dirty="0">
                <a:solidFill>
                  <a:schemeClr val="tx1">
                    <a:lumMod val="85000"/>
                    <a:lumOff val="15000"/>
                  </a:schemeClr>
                </a:solidFill>
                <a:latin typeface="Arial" pitchFamily="34" charset="0"/>
                <a:cs typeface="Arial" pitchFamily="34" charset="0"/>
              </a:rPr>
              <a:t> Res 1982;272:103-15.  </a:t>
            </a:r>
            <a:r>
              <a:rPr lang="en-US" sz="1200" dirty="0">
                <a:solidFill>
                  <a:schemeClr val="tx1">
                    <a:lumMod val="85000"/>
                    <a:lumOff val="15000"/>
                  </a:schemeClr>
                </a:solidFill>
                <a:latin typeface="Arial" pitchFamily="34" charset="0"/>
                <a:cs typeface="Arial" pitchFamily="34" charset="0"/>
                <a:hlinkClick r:id="rId2"/>
              </a:rPr>
              <a:t> </a:t>
            </a:r>
            <a:r>
              <a:rPr lang="en-IN" sz="1200" dirty="0">
                <a:solidFill>
                  <a:schemeClr val="tx1">
                    <a:lumMod val="85000"/>
                    <a:lumOff val="15000"/>
                  </a:schemeClr>
                </a:solidFill>
                <a:latin typeface="Arial" pitchFamily="34" charset="0"/>
                <a:cs typeface="Arial" pitchFamily="34" charset="0"/>
              </a:rPr>
              <a:t/>
            </a:r>
            <a:br>
              <a:rPr lang="en-IN" sz="1200" dirty="0">
                <a:solidFill>
                  <a:schemeClr val="tx1">
                    <a:lumMod val="85000"/>
                    <a:lumOff val="15000"/>
                  </a:schemeClr>
                </a:solidFill>
                <a:latin typeface="Arial" pitchFamily="34" charset="0"/>
                <a:cs typeface="Arial" pitchFamily="34" charset="0"/>
              </a:rPr>
            </a:br>
            <a:r>
              <a:rPr lang="en-IN" sz="1200" dirty="0">
                <a:solidFill>
                  <a:schemeClr val="tx1">
                    <a:lumMod val="85000"/>
                    <a:lumOff val="15000"/>
                  </a:schemeClr>
                </a:solidFill>
                <a:latin typeface="Arial" pitchFamily="34" charset="0"/>
                <a:cs typeface="Arial" pitchFamily="34" charset="0"/>
              </a:rPr>
              <a:t>    </a:t>
            </a:r>
            <a:endParaRPr lang="en-US" sz="1200" dirty="0">
              <a:solidFill>
                <a:schemeClr val="tx1">
                  <a:lumMod val="85000"/>
                  <a:lumOff val="15000"/>
                </a:schemeClr>
              </a:solidFill>
              <a:latin typeface="Arial" pitchFamily="34" charset="0"/>
              <a:cs typeface="Arial" pitchFamily="34" charset="0"/>
            </a:endParaRPr>
          </a:p>
          <a:p>
            <a:pPr algn="l">
              <a:buFont typeface="Arial" pitchFamily="34" charset="0"/>
              <a:buChar char="•"/>
            </a:pPr>
            <a:r>
              <a:rPr lang="en-IN" sz="1200" dirty="0">
                <a:solidFill>
                  <a:schemeClr val="tx1">
                    <a:lumMod val="85000"/>
                    <a:lumOff val="15000"/>
                  </a:schemeClr>
                </a:solidFill>
                <a:latin typeface="Arial" pitchFamily="34" charset="0"/>
                <a:cs typeface="Arial" pitchFamily="34" charset="0"/>
              </a:rPr>
              <a:t>Ando H, Matsui MS, </a:t>
            </a:r>
            <a:r>
              <a:rPr lang="en-IN" sz="1200" dirty="0" err="1">
                <a:solidFill>
                  <a:schemeClr val="tx1">
                    <a:lumMod val="85000"/>
                    <a:lumOff val="15000"/>
                  </a:schemeClr>
                </a:solidFill>
                <a:latin typeface="Arial" pitchFamily="34" charset="0"/>
                <a:cs typeface="Arial" pitchFamily="34" charset="0"/>
              </a:rPr>
              <a:t>Ichihashi</a:t>
            </a:r>
            <a:r>
              <a:rPr lang="en-IN" sz="1200" dirty="0">
                <a:solidFill>
                  <a:schemeClr val="tx1">
                    <a:lumMod val="85000"/>
                    <a:lumOff val="15000"/>
                  </a:schemeClr>
                </a:solidFill>
                <a:latin typeface="Arial" pitchFamily="34" charset="0"/>
                <a:cs typeface="Arial" pitchFamily="34" charset="0"/>
              </a:rPr>
              <a:t> M. Quasi-drugs developed in Japan for the prevention or treatment of </a:t>
            </a:r>
            <a:r>
              <a:rPr lang="en-IN" sz="1200" dirty="0" err="1">
                <a:solidFill>
                  <a:schemeClr val="tx1">
                    <a:lumMod val="85000"/>
                    <a:lumOff val="15000"/>
                  </a:schemeClr>
                </a:solidFill>
                <a:latin typeface="Arial" pitchFamily="34" charset="0"/>
                <a:cs typeface="Arial" pitchFamily="34" charset="0"/>
              </a:rPr>
              <a:t>hyperpigmentary</a:t>
            </a:r>
            <a:r>
              <a:rPr lang="en-IN" sz="1200" dirty="0">
                <a:solidFill>
                  <a:schemeClr val="tx1">
                    <a:lumMod val="85000"/>
                    <a:lumOff val="15000"/>
                  </a:schemeClr>
                </a:solidFill>
                <a:latin typeface="Arial" pitchFamily="34" charset="0"/>
                <a:cs typeface="Arial" pitchFamily="34" charset="0"/>
              </a:rPr>
              <a:t> disorders. </a:t>
            </a:r>
            <a:r>
              <a:rPr lang="en-IN" sz="1200" dirty="0" err="1">
                <a:solidFill>
                  <a:schemeClr val="tx1">
                    <a:lumMod val="85000"/>
                    <a:lumOff val="15000"/>
                  </a:schemeClr>
                </a:solidFill>
                <a:latin typeface="Arial" pitchFamily="34" charset="0"/>
                <a:cs typeface="Arial" pitchFamily="34" charset="0"/>
              </a:rPr>
              <a:t>Int</a:t>
            </a:r>
            <a:r>
              <a:rPr lang="en-IN" sz="1200" dirty="0">
                <a:solidFill>
                  <a:schemeClr val="tx1">
                    <a:lumMod val="85000"/>
                    <a:lumOff val="15000"/>
                  </a:schemeClr>
                </a:solidFill>
                <a:latin typeface="Arial" pitchFamily="34" charset="0"/>
                <a:cs typeface="Arial" pitchFamily="34" charset="0"/>
              </a:rPr>
              <a:t> J Mol </a:t>
            </a:r>
            <a:r>
              <a:rPr lang="en-IN" sz="1200" dirty="0" err="1">
                <a:solidFill>
                  <a:schemeClr val="tx1">
                    <a:lumMod val="85000"/>
                    <a:lumOff val="15000"/>
                  </a:schemeClr>
                </a:solidFill>
                <a:latin typeface="Arial" pitchFamily="34" charset="0"/>
                <a:cs typeface="Arial" pitchFamily="34" charset="0"/>
              </a:rPr>
              <a:t>Sci</a:t>
            </a:r>
            <a:r>
              <a:rPr lang="en-IN" sz="1200" dirty="0">
                <a:solidFill>
                  <a:schemeClr val="tx1">
                    <a:lumMod val="85000"/>
                    <a:lumOff val="15000"/>
                  </a:schemeClr>
                </a:solidFill>
                <a:latin typeface="Arial" pitchFamily="34" charset="0"/>
                <a:cs typeface="Arial" pitchFamily="34" charset="0"/>
              </a:rPr>
              <a:t> 2010;11:2566-75.  </a:t>
            </a:r>
            <a:r>
              <a:rPr lang="en-US" sz="1200" dirty="0">
                <a:solidFill>
                  <a:schemeClr val="tx1">
                    <a:lumMod val="85000"/>
                    <a:lumOff val="15000"/>
                  </a:schemeClr>
                </a:solidFill>
                <a:latin typeface="Arial" pitchFamily="34" charset="0"/>
                <a:cs typeface="Arial" pitchFamily="34" charset="0"/>
                <a:hlinkClick r:id="rId2"/>
              </a:rPr>
              <a:t> </a:t>
            </a:r>
            <a:r>
              <a:rPr lang="en-IN" sz="1100" dirty="0">
                <a:solidFill>
                  <a:schemeClr val="tx1">
                    <a:lumMod val="85000"/>
                    <a:lumOff val="15000"/>
                  </a:schemeClr>
                </a:solidFill>
              </a:rPr>
              <a:t/>
            </a:r>
            <a:br>
              <a:rPr lang="en-IN" sz="1100" dirty="0">
                <a:solidFill>
                  <a:schemeClr val="tx1">
                    <a:lumMod val="85000"/>
                    <a:lumOff val="15000"/>
                  </a:schemeClr>
                </a:solidFill>
              </a:rPr>
            </a:br>
            <a:r>
              <a:rPr lang="en-IN" sz="1100" dirty="0">
                <a:solidFill>
                  <a:schemeClr val="tx1">
                    <a:lumMod val="85000"/>
                    <a:lumOff val="15000"/>
                  </a:schemeClr>
                </a:solidFill>
              </a:rPr>
              <a:t>    </a:t>
            </a:r>
            <a:endParaRPr lang="en-US" sz="1100" dirty="0">
              <a:solidFill>
                <a:schemeClr val="tx1">
                  <a:lumMod val="85000"/>
                  <a:lumOff val="15000"/>
                </a:schemeClr>
              </a:solidFill>
            </a:endParaRPr>
          </a:p>
          <a:p>
            <a:pPr algn="l"/>
            <a:r>
              <a:rPr lang="en-IN" sz="1100" dirty="0">
                <a:solidFill>
                  <a:schemeClr val="tx1">
                    <a:lumMod val="85000"/>
                    <a:lumOff val="15000"/>
                  </a:schemeClr>
                </a:solidFill>
              </a:rPr>
              <a:t>    </a:t>
            </a:r>
            <a:endParaRPr lang="en-US" sz="1100" dirty="0">
              <a:solidFill>
                <a:schemeClr val="tx1">
                  <a:lumMod val="85000"/>
                  <a:lumOff val="15000"/>
                </a:schemeClr>
              </a:solidFill>
            </a:endParaRPr>
          </a:p>
          <a:p>
            <a:pPr algn="l"/>
            <a:endParaRPr lang="en-US" sz="1100" dirty="0">
              <a:solidFill>
                <a:schemeClr val="tx1">
                  <a:lumMod val="85000"/>
                  <a:lumOff val="15000"/>
                </a:schemeClr>
              </a:solidFill>
            </a:endParaRPr>
          </a:p>
          <a:p>
            <a:pPr algn="l">
              <a:buFont typeface="Arial" pitchFamily="34" charset="0"/>
              <a:buChar char="•"/>
            </a:pPr>
            <a:r>
              <a:rPr lang="en-IN" sz="1100" dirty="0">
                <a:solidFill>
                  <a:schemeClr val="tx1">
                    <a:lumMod val="85000"/>
                    <a:lumOff val="15000"/>
                  </a:schemeClr>
                </a:solidFill>
              </a:rPr>
              <a:t>Cho YH, Kim JH, Park SM, Lee BC, </a:t>
            </a:r>
            <a:r>
              <a:rPr lang="en-IN" sz="1100" dirty="0" err="1">
                <a:solidFill>
                  <a:schemeClr val="tx1">
                    <a:lumMod val="85000"/>
                    <a:lumOff val="15000"/>
                  </a:schemeClr>
                </a:solidFill>
              </a:rPr>
              <a:t>Pyo</a:t>
            </a:r>
            <a:r>
              <a:rPr lang="en-IN" sz="1100" dirty="0">
                <a:solidFill>
                  <a:schemeClr val="tx1">
                    <a:lumMod val="85000"/>
                    <a:lumOff val="15000"/>
                  </a:schemeClr>
                </a:solidFill>
              </a:rPr>
              <a:t> HB, Park HD. New cosmetic agents for skin whitening from </a:t>
            </a:r>
            <a:r>
              <a:rPr lang="en-IN" sz="1100" i="1" dirty="0">
                <a:solidFill>
                  <a:schemeClr val="tx1">
                    <a:lumMod val="85000"/>
                    <a:lumOff val="15000"/>
                  </a:schemeClr>
                </a:solidFill>
              </a:rPr>
              <a:t>Angelica </a:t>
            </a:r>
            <a:r>
              <a:rPr lang="en-IN" sz="1100" i="1" dirty="0" err="1">
                <a:solidFill>
                  <a:schemeClr val="tx1">
                    <a:lumMod val="85000"/>
                    <a:lumOff val="15000"/>
                  </a:schemeClr>
                </a:solidFill>
              </a:rPr>
              <a:t>dahurica</a:t>
            </a:r>
            <a:r>
              <a:rPr lang="en-IN" sz="1100" dirty="0">
                <a:solidFill>
                  <a:schemeClr val="tx1">
                    <a:lumMod val="85000"/>
                    <a:lumOff val="15000"/>
                  </a:schemeClr>
                </a:solidFill>
              </a:rPr>
              <a:t>. J </a:t>
            </a:r>
            <a:r>
              <a:rPr lang="en-IN" sz="1100" dirty="0" err="1">
                <a:solidFill>
                  <a:schemeClr val="tx1">
                    <a:lumMod val="85000"/>
                    <a:lumOff val="15000"/>
                  </a:schemeClr>
                </a:solidFill>
              </a:rPr>
              <a:t>Cosmet</a:t>
            </a:r>
            <a:r>
              <a:rPr lang="en-IN" sz="1100" dirty="0">
                <a:solidFill>
                  <a:schemeClr val="tx1">
                    <a:lumMod val="85000"/>
                    <a:lumOff val="15000"/>
                  </a:schemeClr>
                </a:solidFill>
              </a:rPr>
              <a:t> </a:t>
            </a:r>
            <a:r>
              <a:rPr lang="en-IN" sz="1100" dirty="0" err="1">
                <a:solidFill>
                  <a:schemeClr val="tx1">
                    <a:lumMod val="85000"/>
                    <a:lumOff val="15000"/>
                  </a:schemeClr>
                </a:solidFill>
              </a:rPr>
              <a:t>Sci</a:t>
            </a:r>
            <a:r>
              <a:rPr lang="en-IN" sz="1100" dirty="0">
                <a:solidFill>
                  <a:schemeClr val="tx1">
                    <a:lumMod val="85000"/>
                    <a:lumOff val="15000"/>
                  </a:schemeClr>
                </a:solidFill>
              </a:rPr>
              <a:t> 2006;57:11-21.  </a:t>
            </a:r>
            <a:r>
              <a:rPr lang="en-US" sz="1100" dirty="0">
                <a:solidFill>
                  <a:schemeClr val="tx1">
                    <a:lumMod val="85000"/>
                    <a:lumOff val="15000"/>
                  </a:schemeClr>
                </a:solidFill>
                <a:hlinkClick r:id="rId2"/>
              </a:rPr>
              <a:t> </a:t>
            </a:r>
            <a:r>
              <a:rPr lang="en-IN" sz="1100" dirty="0">
                <a:solidFill>
                  <a:schemeClr val="tx1">
                    <a:lumMod val="85000"/>
                    <a:lumOff val="15000"/>
                  </a:schemeClr>
                </a:solidFill>
              </a:rPr>
              <a:t/>
            </a:r>
            <a:br>
              <a:rPr lang="en-IN" sz="1100" dirty="0">
                <a:solidFill>
                  <a:schemeClr val="tx1">
                    <a:lumMod val="85000"/>
                    <a:lumOff val="15000"/>
                  </a:schemeClr>
                </a:solidFill>
              </a:rPr>
            </a:br>
            <a:r>
              <a:rPr lang="en-IN" sz="1100" dirty="0">
                <a:solidFill>
                  <a:schemeClr val="tx1">
                    <a:lumMod val="85000"/>
                    <a:lumOff val="15000"/>
                  </a:schemeClr>
                </a:solidFill>
              </a:rPr>
              <a:t>    </a:t>
            </a:r>
            <a:endParaRPr lang="en-US" sz="1100" dirty="0">
              <a:solidFill>
                <a:schemeClr val="tx1">
                  <a:lumMod val="85000"/>
                  <a:lumOff val="15000"/>
                </a:schemeClr>
              </a:solidFill>
            </a:endParaRPr>
          </a:p>
          <a:p>
            <a:pPr algn="l">
              <a:buFont typeface="Arial" pitchFamily="34" charset="0"/>
              <a:buChar char="•"/>
            </a:pPr>
            <a:r>
              <a:rPr lang="en-IN" sz="1100" dirty="0" err="1">
                <a:solidFill>
                  <a:schemeClr val="tx1">
                    <a:lumMod val="85000"/>
                    <a:lumOff val="15000"/>
                  </a:schemeClr>
                </a:solidFill>
              </a:rPr>
              <a:t>Konda</a:t>
            </a:r>
            <a:r>
              <a:rPr lang="en-IN" sz="1100" dirty="0">
                <a:solidFill>
                  <a:schemeClr val="tx1">
                    <a:lumMod val="85000"/>
                    <a:lumOff val="15000"/>
                  </a:schemeClr>
                </a:solidFill>
              </a:rPr>
              <a:t> S, </a:t>
            </a:r>
            <a:r>
              <a:rPr lang="en-IN" sz="1100" dirty="0" err="1">
                <a:solidFill>
                  <a:schemeClr val="tx1">
                    <a:lumMod val="85000"/>
                    <a:lumOff val="15000"/>
                  </a:schemeClr>
                </a:solidFill>
              </a:rPr>
              <a:t>Geria</a:t>
            </a:r>
            <a:r>
              <a:rPr lang="en-IN" sz="1100" dirty="0">
                <a:solidFill>
                  <a:schemeClr val="tx1">
                    <a:lumMod val="85000"/>
                    <a:lumOff val="15000"/>
                  </a:schemeClr>
                </a:solidFill>
              </a:rPr>
              <a:t> AN, </a:t>
            </a:r>
            <a:r>
              <a:rPr lang="en-IN" sz="1100" dirty="0" err="1">
                <a:solidFill>
                  <a:schemeClr val="tx1">
                    <a:lumMod val="85000"/>
                    <a:lumOff val="15000"/>
                  </a:schemeClr>
                </a:solidFill>
              </a:rPr>
              <a:t>Halder</a:t>
            </a:r>
            <a:r>
              <a:rPr lang="en-IN" sz="1100" dirty="0">
                <a:solidFill>
                  <a:schemeClr val="tx1">
                    <a:lumMod val="85000"/>
                    <a:lumOff val="15000"/>
                  </a:schemeClr>
                </a:solidFill>
              </a:rPr>
              <a:t> RM. New horizons in treating disorders of </a:t>
            </a:r>
            <a:r>
              <a:rPr lang="en-IN" sz="1100" dirty="0" err="1">
                <a:solidFill>
                  <a:schemeClr val="tx1">
                    <a:lumMod val="85000"/>
                    <a:lumOff val="15000"/>
                  </a:schemeClr>
                </a:solidFill>
              </a:rPr>
              <a:t>hyperpigmentation</a:t>
            </a:r>
            <a:r>
              <a:rPr lang="en-IN" sz="1100" dirty="0">
                <a:solidFill>
                  <a:schemeClr val="tx1">
                    <a:lumMod val="85000"/>
                    <a:lumOff val="15000"/>
                  </a:schemeClr>
                </a:solidFill>
              </a:rPr>
              <a:t> in skin of </a:t>
            </a:r>
            <a:r>
              <a:rPr lang="en-IN" sz="1100" dirty="0" err="1">
                <a:solidFill>
                  <a:schemeClr val="tx1">
                    <a:lumMod val="85000"/>
                    <a:lumOff val="15000"/>
                  </a:schemeClr>
                </a:solidFill>
              </a:rPr>
              <a:t>color</a:t>
            </a:r>
            <a:r>
              <a:rPr lang="en-IN" sz="1100" dirty="0">
                <a:solidFill>
                  <a:schemeClr val="tx1">
                    <a:lumMod val="85000"/>
                    <a:lumOff val="15000"/>
                  </a:schemeClr>
                </a:solidFill>
              </a:rPr>
              <a:t>. </a:t>
            </a:r>
            <a:r>
              <a:rPr lang="en-IN" sz="1100" dirty="0" err="1">
                <a:solidFill>
                  <a:schemeClr val="tx1">
                    <a:lumMod val="85000"/>
                    <a:lumOff val="15000"/>
                  </a:schemeClr>
                </a:solidFill>
              </a:rPr>
              <a:t>Semin</a:t>
            </a:r>
            <a:r>
              <a:rPr lang="en-IN" sz="1100" dirty="0">
                <a:solidFill>
                  <a:schemeClr val="tx1">
                    <a:lumMod val="85000"/>
                    <a:lumOff val="15000"/>
                  </a:schemeClr>
                </a:solidFill>
              </a:rPr>
              <a:t> </a:t>
            </a:r>
            <a:r>
              <a:rPr lang="en-IN" sz="1100" dirty="0" err="1">
                <a:solidFill>
                  <a:schemeClr val="tx1">
                    <a:lumMod val="85000"/>
                    <a:lumOff val="15000"/>
                  </a:schemeClr>
                </a:solidFill>
              </a:rPr>
              <a:t>Cutan</a:t>
            </a:r>
            <a:r>
              <a:rPr lang="en-IN" sz="1100" dirty="0">
                <a:solidFill>
                  <a:schemeClr val="tx1">
                    <a:lumMod val="85000"/>
                    <a:lumOff val="15000"/>
                  </a:schemeClr>
                </a:solidFill>
              </a:rPr>
              <a:t> Med </a:t>
            </a:r>
            <a:r>
              <a:rPr lang="en-IN" sz="1100" dirty="0" err="1">
                <a:solidFill>
                  <a:schemeClr val="tx1">
                    <a:lumMod val="85000"/>
                    <a:lumOff val="15000"/>
                  </a:schemeClr>
                </a:solidFill>
              </a:rPr>
              <a:t>Surg</a:t>
            </a:r>
            <a:r>
              <a:rPr lang="en-IN" sz="1100" dirty="0">
                <a:solidFill>
                  <a:schemeClr val="tx1">
                    <a:lumMod val="85000"/>
                    <a:lumOff val="15000"/>
                  </a:schemeClr>
                </a:solidFill>
              </a:rPr>
              <a:t> 2012;31:133-9.  </a:t>
            </a:r>
            <a:r>
              <a:rPr lang="en-US" sz="1100" dirty="0">
                <a:solidFill>
                  <a:schemeClr val="tx1">
                    <a:lumMod val="85000"/>
                    <a:lumOff val="15000"/>
                  </a:schemeClr>
                </a:solidFill>
                <a:hlinkClick r:id="rId2"/>
              </a:rPr>
              <a:t> </a:t>
            </a:r>
            <a:r>
              <a:rPr lang="en-IN" sz="1100" dirty="0">
                <a:solidFill>
                  <a:schemeClr val="tx1">
                    <a:lumMod val="85000"/>
                    <a:lumOff val="15000"/>
                  </a:schemeClr>
                </a:solidFill>
              </a:rPr>
              <a:t/>
            </a:r>
            <a:br>
              <a:rPr lang="en-IN" sz="1100" dirty="0">
                <a:solidFill>
                  <a:schemeClr val="tx1">
                    <a:lumMod val="85000"/>
                    <a:lumOff val="15000"/>
                  </a:schemeClr>
                </a:solidFill>
              </a:rPr>
            </a:br>
            <a:r>
              <a:rPr lang="en-IN" sz="1100" dirty="0">
                <a:solidFill>
                  <a:schemeClr val="tx1">
                    <a:lumMod val="85000"/>
                    <a:lumOff val="15000"/>
                  </a:schemeClr>
                </a:solidFill>
              </a:rPr>
              <a:t>    </a:t>
            </a:r>
            <a:endParaRPr lang="en-US" sz="1100" dirty="0">
              <a:solidFill>
                <a:schemeClr val="tx1">
                  <a:lumMod val="85000"/>
                  <a:lumOff val="15000"/>
                </a:schemeClr>
              </a:solidFill>
            </a:endParaRPr>
          </a:p>
          <a:p>
            <a:pPr algn="l">
              <a:buFont typeface="Arial" pitchFamily="34" charset="0"/>
              <a:buChar char="•"/>
            </a:pPr>
            <a:r>
              <a:rPr lang="en-IN" sz="1100" dirty="0">
                <a:solidFill>
                  <a:schemeClr val="tx1">
                    <a:lumMod val="85000"/>
                    <a:lumOff val="15000"/>
                  </a:schemeClr>
                </a:solidFill>
              </a:rPr>
              <a:t>Skin whitening pills in India. Available from: </a:t>
            </a:r>
            <a:r>
              <a:rPr lang="en-IN" sz="1100" u="sng" dirty="0">
                <a:solidFill>
                  <a:schemeClr val="tx1">
                    <a:lumMod val="85000"/>
                    <a:lumOff val="15000"/>
                  </a:schemeClr>
                </a:solidFill>
                <a:hlinkClick r:id="rId6"/>
              </a:rPr>
              <a:t>http://www.drjamespills.blogspot.in/2013/01/glutanova-900-skin-whitening-injections.html</a:t>
            </a:r>
            <a:r>
              <a:rPr lang="en-IN" sz="1100" dirty="0">
                <a:solidFill>
                  <a:schemeClr val="tx1">
                    <a:lumMod val="85000"/>
                    <a:lumOff val="15000"/>
                  </a:schemeClr>
                </a:solidFill>
              </a:rPr>
              <a:t>. [Last accessed on 2013 Apr 28].  </a:t>
            </a:r>
            <a:r>
              <a:rPr lang="en-US" sz="1100" dirty="0">
                <a:solidFill>
                  <a:schemeClr val="tx1">
                    <a:lumMod val="85000"/>
                    <a:lumOff val="15000"/>
                  </a:schemeClr>
                </a:solidFill>
                <a:hlinkClick r:id="rId2"/>
              </a:rPr>
              <a:t> </a:t>
            </a:r>
            <a:r>
              <a:rPr lang="en-IN" sz="1100" dirty="0">
                <a:solidFill>
                  <a:schemeClr val="tx1">
                    <a:lumMod val="85000"/>
                    <a:lumOff val="15000"/>
                  </a:schemeClr>
                </a:solidFill>
              </a:rPr>
              <a:t/>
            </a:r>
            <a:br>
              <a:rPr lang="en-IN" sz="1100" dirty="0">
                <a:solidFill>
                  <a:schemeClr val="tx1">
                    <a:lumMod val="85000"/>
                    <a:lumOff val="15000"/>
                  </a:schemeClr>
                </a:solidFill>
              </a:rPr>
            </a:br>
            <a:r>
              <a:rPr lang="en-IN" sz="1100" dirty="0">
                <a:solidFill>
                  <a:schemeClr val="tx1">
                    <a:lumMod val="85000"/>
                    <a:lumOff val="15000"/>
                  </a:schemeClr>
                </a:solidFill>
              </a:rPr>
              <a:t>    </a:t>
            </a:r>
            <a:endParaRPr lang="en-US" sz="1100" dirty="0">
              <a:solidFill>
                <a:schemeClr val="tx1">
                  <a:lumMod val="85000"/>
                  <a:lumOff val="15000"/>
                </a:schemeClr>
              </a:solidFill>
            </a:endParaRPr>
          </a:p>
          <a:p>
            <a:pPr algn="l">
              <a:buFont typeface="Arial" pitchFamily="34" charset="0"/>
              <a:buChar char="•"/>
            </a:pPr>
            <a:r>
              <a:rPr lang="en-IN" sz="1100" dirty="0">
                <a:solidFill>
                  <a:schemeClr val="tx1">
                    <a:lumMod val="85000"/>
                    <a:lumOff val="15000"/>
                  </a:schemeClr>
                </a:solidFill>
              </a:rPr>
              <a:t>I-Fair-Glutathione supplement with vitamin C for skin whitening. Available from: </a:t>
            </a:r>
            <a:r>
              <a:rPr lang="en-IN" sz="1100" u="sng" dirty="0">
                <a:solidFill>
                  <a:schemeClr val="tx1">
                    <a:lumMod val="85000"/>
                    <a:lumOff val="15000"/>
                  </a:schemeClr>
                </a:solidFill>
                <a:hlinkClick r:id="rId7"/>
              </a:rPr>
              <a:t>http://www.cosmonova.in/i_fair.html</a:t>
            </a:r>
            <a:r>
              <a:rPr lang="en-IN" sz="1100" dirty="0">
                <a:solidFill>
                  <a:schemeClr val="tx1">
                    <a:lumMod val="85000"/>
                    <a:lumOff val="15000"/>
                  </a:schemeClr>
                </a:solidFill>
              </a:rPr>
              <a:t>. [Last accessed on 2013 Apr 28].  </a:t>
            </a:r>
            <a:r>
              <a:rPr lang="en-US" sz="1100" dirty="0">
                <a:solidFill>
                  <a:schemeClr val="tx1">
                    <a:lumMod val="85000"/>
                    <a:lumOff val="15000"/>
                  </a:schemeClr>
                </a:solidFill>
                <a:hlinkClick r:id="rId2"/>
              </a:rPr>
              <a:t> </a:t>
            </a:r>
            <a:r>
              <a:rPr lang="en-IN" sz="1100" dirty="0">
                <a:solidFill>
                  <a:schemeClr val="tx1">
                    <a:lumMod val="85000"/>
                    <a:lumOff val="15000"/>
                  </a:schemeClr>
                </a:solidFill>
              </a:rPr>
              <a:t/>
            </a:r>
            <a:br>
              <a:rPr lang="en-IN" sz="1100" dirty="0">
                <a:solidFill>
                  <a:schemeClr val="tx1">
                    <a:lumMod val="85000"/>
                    <a:lumOff val="15000"/>
                  </a:schemeClr>
                </a:solidFill>
              </a:rPr>
            </a:br>
            <a:r>
              <a:rPr lang="en-IN" sz="1100" dirty="0">
                <a:solidFill>
                  <a:schemeClr val="tx1">
                    <a:lumMod val="85000"/>
                    <a:lumOff val="15000"/>
                  </a:schemeClr>
                </a:solidFill>
              </a:rPr>
              <a:t>    </a:t>
            </a:r>
            <a:endParaRPr lang="en-US" sz="1100" dirty="0">
              <a:solidFill>
                <a:schemeClr val="tx1">
                  <a:lumMod val="85000"/>
                  <a:lumOff val="15000"/>
                </a:schemeClr>
              </a:solidFill>
            </a:endParaRPr>
          </a:p>
          <a:p>
            <a:pPr algn="l">
              <a:buFont typeface="Arial" pitchFamily="34" charset="0"/>
              <a:buChar char="•"/>
            </a:pPr>
            <a:r>
              <a:rPr lang="en-IN" sz="1100" dirty="0" err="1">
                <a:solidFill>
                  <a:schemeClr val="tx1">
                    <a:lumMod val="85000"/>
                    <a:lumOff val="15000"/>
                  </a:schemeClr>
                </a:solidFill>
              </a:rPr>
              <a:t>Kvam</a:t>
            </a:r>
            <a:r>
              <a:rPr lang="en-IN" sz="1100" dirty="0">
                <a:solidFill>
                  <a:schemeClr val="tx1">
                    <a:lumMod val="85000"/>
                    <a:lumOff val="15000"/>
                  </a:schemeClr>
                </a:solidFill>
              </a:rPr>
              <a:t> E, </a:t>
            </a:r>
            <a:r>
              <a:rPr lang="en-IN" sz="1100" dirty="0" err="1">
                <a:solidFill>
                  <a:schemeClr val="tx1">
                    <a:lumMod val="85000"/>
                    <a:lumOff val="15000"/>
                  </a:schemeClr>
                </a:solidFill>
              </a:rPr>
              <a:t>Dahle</a:t>
            </a:r>
            <a:r>
              <a:rPr lang="en-IN" sz="1100" dirty="0">
                <a:solidFill>
                  <a:schemeClr val="tx1">
                    <a:lumMod val="85000"/>
                    <a:lumOff val="15000"/>
                  </a:schemeClr>
                </a:solidFill>
              </a:rPr>
              <a:t> J. Pigmented </a:t>
            </a:r>
            <a:r>
              <a:rPr lang="en-IN" sz="1100" dirty="0" err="1">
                <a:solidFill>
                  <a:schemeClr val="tx1">
                    <a:lumMod val="85000"/>
                    <a:lumOff val="15000"/>
                  </a:schemeClr>
                </a:solidFill>
              </a:rPr>
              <a:t>melanocytes</a:t>
            </a:r>
            <a:r>
              <a:rPr lang="en-IN" sz="1100" dirty="0">
                <a:solidFill>
                  <a:schemeClr val="tx1">
                    <a:lumMod val="85000"/>
                    <a:lumOff val="15000"/>
                  </a:schemeClr>
                </a:solidFill>
              </a:rPr>
              <a:t> are protected against ultraviolet-A-induced membrane damage. J Invest </a:t>
            </a:r>
            <a:r>
              <a:rPr lang="en-IN" sz="1100" dirty="0" err="1">
                <a:solidFill>
                  <a:schemeClr val="tx1">
                    <a:lumMod val="85000"/>
                    <a:lumOff val="15000"/>
                  </a:schemeClr>
                </a:solidFill>
              </a:rPr>
              <a:t>Dermatol</a:t>
            </a:r>
            <a:r>
              <a:rPr lang="en-IN" sz="1100" dirty="0">
                <a:solidFill>
                  <a:schemeClr val="tx1">
                    <a:lumMod val="85000"/>
                    <a:lumOff val="15000"/>
                  </a:schemeClr>
                </a:solidFill>
              </a:rPr>
              <a:t> 2003;121:564-9.  </a:t>
            </a:r>
            <a:r>
              <a:rPr lang="en-US" sz="1100" dirty="0">
                <a:solidFill>
                  <a:schemeClr val="tx1">
                    <a:lumMod val="85000"/>
                    <a:lumOff val="15000"/>
                  </a:schemeClr>
                </a:solidFill>
                <a:hlinkClick r:id="rId2"/>
              </a:rPr>
              <a:t> </a:t>
            </a:r>
            <a:r>
              <a:rPr lang="en-IN" sz="1100" dirty="0">
                <a:solidFill>
                  <a:schemeClr val="tx1">
                    <a:lumMod val="85000"/>
                    <a:lumOff val="15000"/>
                  </a:schemeClr>
                </a:solidFill>
              </a:rPr>
              <a:t/>
            </a:r>
            <a:br>
              <a:rPr lang="en-IN" sz="1100" dirty="0">
                <a:solidFill>
                  <a:schemeClr val="tx1">
                    <a:lumMod val="85000"/>
                    <a:lumOff val="15000"/>
                  </a:schemeClr>
                </a:solidFill>
              </a:rPr>
            </a:br>
            <a:r>
              <a:rPr lang="en-IN" sz="1100" dirty="0">
                <a:solidFill>
                  <a:schemeClr val="tx1">
                    <a:lumMod val="85000"/>
                    <a:lumOff val="15000"/>
                  </a:schemeClr>
                </a:solidFill>
              </a:rPr>
              <a:t>    </a:t>
            </a:r>
            <a:endParaRPr lang="en-US" sz="1100" dirty="0">
              <a:solidFill>
                <a:schemeClr val="tx1">
                  <a:lumMod val="85000"/>
                  <a:lumOff val="15000"/>
                </a:schemeClr>
              </a:solidFill>
            </a:endParaRPr>
          </a:p>
          <a:p>
            <a:pPr algn="l">
              <a:buFont typeface="Arial" pitchFamily="34" charset="0"/>
              <a:buChar char="•"/>
            </a:pPr>
            <a:r>
              <a:rPr lang="en-IN" sz="1100" dirty="0" err="1">
                <a:solidFill>
                  <a:schemeClr val="tx1">
                    <a:lumMod val="85000"/>
                    <a:lumOff val="15000"/>
                  </a:schemeClr>
                </a:solidFill>
              </a:rPr>
              <a:t>Wenczl</a:t>
            </a:r>
            <a:r>
              <a:rPr lang="en-IN" sz="1100" dirty="0">
                <a:solidFill>
                  <a:schemeClr val="tx1">
                    <a:lumMod val="85000"/>
                    <a:lumOff val="15000"/>
                  </a:schemeClr>
                </a:solidFill>
              </a:rPr>
              <a:t> E, Van </a:t>
            </a:r>
            <a:r>
              <a:rPr lang="en-IN" sz="1100" dirty="0" err="1">
                <a:solidFill>
                  <a:schemeClr val="tx1">
                    <a:lumMod val="85000"/>
                    <a:lumOff val="15000"/>
                  </a:schemeClr>
                </a:solidFill>
              </a:rPr>
              <a:t>der</a:t>
            </a:r>
            <a:r>
              <a:rPr lang="en-IN" sz="1100" dirty="0">
                <a:solidFill>
                  <a:schemeClr val="tx1">
                    <a:lumMod val="85000"/>
                    <a:lumOff val="15000"/>
                  </a:schemeClr>
                </a:solidFill>
              </a:rPr>
              <a:t> </a:t>
            </a:r>
            <a:r>
              <a:rPr lang="en-IN" sz="1100" dirty="0" err="1">
                <a:solidFill>
                  <a:schemeClr val="tx1">
                    <a:lumMod val="85000"/>
                    <a:lumOff val="15000"/>
                  </a:schemeClr>
                </a:solidFill>
              </a:rPr>
              <a:t>Schans</a:t>
            </a:r>
            <a:r>
              <a:rPr lang="en-IN" sz="1100" dirty="0">
                <a:solidFill>
                  <a:schemeClr val="tx1">
                    <a:lumMod val="85000"/>
                    <a:lumOff val="15000"/>
                  </a:schemeClr>
                </a:solidFill>
              </a:rPr>
              <a:t> GP, </a:t>
            </a:r>
            <a:r>
              <a:rPr lang="en-IN" sz="1100" dirty="0" err="1">
                <a:solidFill>
                  <a:schemeClr val="tx1">
                    <a:lumMod val="85000"/>
                    <a:lumOff val="15000"/>
                  </a:schemeClr>
                </a:solidFill>
              </a:rPr>
              <a:t>Roza</a:t>
            </a:r>
            <a:r>
              <a:rPr lang="en-IN" sz="1100" dirty="0">
                <a:solidFill>
                  <a:schemeClr val="tx1">
                    <a:lumMod val="85000"/>
                    <a:lumOff val="15000"/>
                  </a:schemeClr>
                </a:solidFill>
              </a:rPr>
              <a:t> L, Kolb RM, Timmerman AJ, </a:t>
            </a:r>
            <a:r>
              <a:rPr lang="en-IN" sz="1100" dirty="0" err="1">
                <a:solidFill>
                  <a:schemeClr val="tx1">
                    <a:lumMod val="85000"/>
                    <a:lumOff val="15000"/>
                  </a:schemeClr>
                </a:solidFill>
              </a:rPr>
              <a:t>Smit</a:t>
            </a:r>
            <a:r>
              <a:rPr lang="en-IN" sz="1100" dirty="0">
                <a:solidFill>
                  <a:schemeClr val="tx1">
                    <a:lumMod val="85000"/>
                    <a:lumOff val="15000"/>
                  </a:schemeClr>
                </a:solidFill>
              </a:rPr>
              <a:t> NP, </a:t>
            </a:r>
            <a:r>
              <a:rPr lang="en-IN" sz="1100" i="1" dirty="0">
                <a:solidFill>
                  <a:schemeClr val="tx1">
                    <a:lumMod val="85000"/>
                    <a:lumOff val="15000"/>
                  </a:schemeClr>
                </a:solidFill>
              </a:rPr>
              <a:t>et al</a:t>
            </a:r>
            <a:r>
              <a:rPr lang="en-IN" sz="1100" dirty="0">
                <a:solidFill>
                  <a:schemeClr val="tx1">
                    <a:lumMod val="85000"/>
                    <a:lumOff val="15000"/>
                  </a:schemeClr>
                </a:solidFill>
              </a:rPr>
              <a:t>. (</a:t>
            </a:r>
            <a:r>
              <a:rPr lang="en-IN" sz="1100" dirty="0" err="1">
                <a:solidFill>
                  <a:schemeClr val="tx1">
                    <a:lumMod val="85000"/>
                    <a:lumOff val="15000"/>
                  </a:schemeClr>
                </a:solidFill>
              </a:rPr>
              <a:t>Pheo</a:t>
            </a:r>
            <a:r>
              <a:rPr lang="en-IN" sz="1100" dirty="0">
                <a:solidFill>
                  <a:schemeClr val="tx1">
                    <a:lumMod val="85000"/>
                    <a:lumOff val="15000"/>
                  </a:schemeClr>
                </a:solidFill>
              </a:rPr>
              <a:t>) melanin photosensitizes UVA-induced DNA damage in cultured human </a:t>
            </a:r>
            <a:r>
              <a:rPr lang="en-IN" sz="1100" dirty="0" err="1">
                <a:solidFill>
                  <a:schemeClr val="tx1">
                    <a:lumMod val="85000"/>
                    <a:lumOff val="15000"/>
                  </a:schemeClr>
                </a:solidFill>
              </a:rPr>
              <a:t>melanocytes</a:t>
            </a:r>
            <a:r>
              <a:rPr lang="en-IN" sz="1100" dirty="0">
                <a:solidFill>
                  <a:schemeClr val="tx1">
                    <a:lumMod val="85000"/>
                    <a:lumOff val="15000"/>
                  </a:schemeClr>
                </a:solidFill>
              </a:rPr>
              <a:t>. J Invest </a:t>
            </a:r>
            <a:r>
              <a:rPr lang="en-IN" sz="1100" dirty="0" err="1">
                <a:solidFill>
                  <a:schemeClr val="tx1">
                    <a:lumMod val="85000"/>
                    <a:lumOff val="15000"/>
                  </a:schemeClr>
                </a:solidFill>
              </a:rPr>
              <a:t>Dermatol</a:t>
            </a:r>
            <a:r>
              <a:rPr lang="en-IN" sz="1100" dirty="0">
                <a:solidFill>
                  <a:schemeClr val="tx1">
                    <a:lumMod val="85000"/>
                    <a:lumOff val="15000"/>
                  </a:schemeClr>
                </a:solidFill>
              </a:rPr>
              <a:t> 1998;111:678-82.  </a:t>
            </a:r>
            <a:r>
              <a:rPr lang="en-US" sz="1100" dirty="0">
                <a:solidFill>
                  <a:schemeClr val="tx1">
                    <a:lumMod val="85000"/>
                    <a:lumOff val="15000"/>
                  </a:schemeClr>
                </a:solidFill>
                <a:hlinkClick r:id="rId2"/>
              </a:rPr>
              <a:t> </a:t>
            </a:r>
            <a:r>
              <a:rPr lang="en-IN" sz="1100" dirty="0">
                <a:solidFill>
                  <a:schemeClr val="tx1">
                    <a:lumMod val="85000"/>
                    <a:lumOff val="15000"/>
                  </a:schemeClr>
                </a:solidFill>
              </a:rPr>
              <a:t/>
            </a:r>
            <a:br>
              <a:rPr lang="en-IN" sz="1100" dirty="0">
                <a:solidFill>
                  <a:schemeClr val="tx1">
                    <a:lumMod val="85000"/>
                    <a:lumOff val="15000"/>
                  </a:schemeClr>
                </a:solidFill>
              </a:rPr>
            </a:br>
            <a:r>
              <a:rPr lang="en-IN" sz="1100" dirty="0">
                <a:solidFill>
                  <a:schemeClr val="tx1">
                    <a:lumMod val="85000"/>
                    <a:lumOff val="15000"/>
                  </a:schemeClr>
                </a:solidFill>
              </a:rPr>
              <a:t>    </a:t>
            </a:r>
            <a:endParaRPr lang="en-US" sz="1100" dirty="0">
              <a:solidFill>
                <a:schemeClr val="tx1">
                  <a:lumMod val="85000"/>
                  <a:lumOff val="15000"/>
                </a:schemeClr>
              </a:solidFill>
            </a:endParaRPr>
          </a:p>
          <a:p>
            <a:pPr algn="l">
              <a:buFont typeface="Arial" pitchFamily="34" charset="0"/>
              <a:buChar char="•"/>
            </a:pPr>
            <a:r>
              <a:rPr lang="en-IN" sz="1100" dirty="0" err="1">
                <a:solidFill>
                  <a:schemeClr val="tx1">
                    <a:lumMod val="85000"/>
                    <a:lumOff val="15000"/>
                  </a:schemeClr>
                </a:solidFill>
              </a:rPr>
              <a:t>Verma</a:t>
            </a:r>
            <a:r>
              <a:rPr lang="en-IN" sz="1100" dirty="0">
                <a:solidFill>
                  <a:schemeClr val="tx1">
                    <a:lumMod val="85000"/>
                    <a:lumOff val="15000"/>
                  </a:schemeClr>
                </a:solidFill>
              </a:rPr>
              <a:t> SB. Obsession with light skin - Shedding some light on use of skin lightening products in India. </a:t>
            </a:r>
            <a:r>
              <a:rPr lang="en-IN" sz="1100" dirty="0" err="1">
                <a:solidFill>
                  <a:schemeClr val="tx1">
                    <a:lumMod val="85000"/>
                    <a:lumOff val="15000"/>
                  </a:schemeClr>
                </a:solidFill>
              </a:rPr>
              <a:t>Int</a:t>
            </a:r>
            <a:r>
              <a:rPr lang="en-IN" sz="1100" dirty="0">
                <a:solidFill>
                  <a:schemeClr val="tx1">
                    <a:lumMod val="85000"/>
                    <a:lumOff val="15000"/>
                  </a:schemeClr>
                </a:solidFill>
              </a:rPr>
              <a:t> J </a:t>
            </a:r>
            <a:r>
              <a:rPr lang="en-IN" sz="1100" dirty="0" err="1">
                <a:solidFill>
                  <a:schemeClr val="tx1">
                    <a:lumMod val="85000"/>
                    <a:lumOff val="15000"/>
                  </a:schemeClr>
                </a:solidFill>
              </a:rPr>
              <a:t>Dermatol</a:t>
            </a:r>
            <a:r>
              <a:rPr lang="en-IN" sz="1100" dirty="0">
                <a:solidFill>
                  <a:schemeClr val="tx1">
                    <a:lumMod val="85000"/>
                    <a:lumOff val="15000"/>
                  </a:schemeClr>
                </a:solidFill>
              </a:rPr>
              <a:t> 2010;49:464-5.  </a:t>
            </a:r>
            <a:r>
              <a:rPr lang="en-US" sz="1100" dirty="0">
                <a:solidFill>
                  <a:schemeClr val="tx1">
                    <a:lumMod val="85000"/>
                    <a:lumOff val="15000"/>
                  </a:schemeClr>
                </a:solidFill>
                <a:hlinkClick r:id="rId2"/>
              </a:rPr>
              <a:t> </a:t>
            </a:r>
            <a:r>
              <a:rPr lang="en-IN" sz="1100" dirty="0">
                <a:solidFill>
                  <a:schemeClr val="tx1">
                    <a:lumMod val="85000"/>
                    <a:lumOff val="15000"/>
                  </a:schemeClr>
                </a:solidFill>
              </a:rPr>
              <a:t/>
            </a:r>
            <a:br>
              <a:rPr lang="en-IN" sz="1100" dirty="0">
                <a:solidFill>
                  <a:schemeClr val="tx1">
                    <a:lumMod val="85000"/>
                    <a:lumOff val="15000"/>
                  </a:schemeClr>
                </a:solidFill>
              </a:rPr>
            </a:br>
            <a:r>
              <a:rPr lang="en-IN" sz="1100" dirty="0">
                <a:solidFill>
                  <a:schemeClr val="tx1">
                    <a:lumMod val="85000"/>
                    <a:lumOff val="15000"/>
                  </a:schemeClr>
                </a:solidFill>
              </a:rPr>
              <a:t>    </a:t>
            </a:r>
            <a:endParaRPr lang="en-US" sz="1100" dirty="0">
              <a:solidFill>
                <a:schemeClr val="tx1">
                  <a:lumMod val="85000"/>
                  <a:lumOff val="15000"/>
                </a:schemeClr>
              </a:solidFill>
            </a:endParaRPr>
          </a:p>
          <a:p>
            <a:pPr algn="l">
              <a:buFont typeface="Arial" pitchFamily="34" charset="0"/>
              <a:buChar char="•"/>
            </a:pPr>
            <a:r>
              <a:rPr lang="en-IN" sz="1100" dirty="0">
                <a:solidFill>
                  <a:schemeClr val="tx1">
                    <a:lumMod val="85000"/>
                    <a:lumOff val="15000"/>
                  </a:schemeClr>
                </a:solidFill>
              </a:rPr>
              <a:t>Mire A. The </a:t>
            </a:r>
            <a:r>
              <a:rPr lang="en-IN" sz="1100" dirty="0" err="1">
                <a:solidFill>
                  <a:schemeClr val="tx1">
                    <a:lumMod val="85000"/>
                    <a:lumOff val="15000"/>
                  </a:schemeClr>
                </a:solidFill>
              </a:rPr>
              <a:t>scientification</a:t>
            </a:r>
            <a:r>
              <a:rPr lang="en-IN" sz="1100" dirty="0">
                <a:solidFill>
                  <a:schemeClr val="tx1">
                    <a:lumMod val="85000"/>
                    <a:lumOff val="15000"/>
                  </a:schemeClr>
                </a:solidFill>
              </a:rPr>
              <a:t> of skin whitening and the entrepreneurial university-linked corporate scientific officer. Can J </a:t>
            </a:r>
            <a:r>
              <a:rPr lang="en-IN" sz="1100" dirty="0" err="1">
                <a:solidFill>
                  <a:schemeClr val="tx1">
                    <a:lumMod val="85000"/>
                    <a:lumOff val="15000"/>
                  </a:schemeClr>
                </a:solidFill>
              </a:rPr>
              <a:t>Sci</a:t>
            </a:r>
            <a:r>
              <a:rPr lang="en-IN" sz="1100" dirty="0">
                <a:solidFill>
                  <a:schemeClr val="tx1">
                    <a:lumMod val="85000"/>
                    <a:lumOff val="15000"/>
                  </a:schemeClr>
                </a:solidFill>
              </a:rPr>
              <a:t> Math </a:t>
            </a:r>
            <a:r>
              <a:rPr lang="en-IN" sz="1100" dirty="0" err="1">
                <a:solidFill>
                  <a:schemeClr val="tx1">
                    <a:lumMod val="85000"/>
                    <a:lumOff val="15000"/>
                  </a:schemeClr>
                </a:solidFill>
              </a:rPr>
              <a:t>Technol</a:t>
            </a:r>
            <a:r>
              <a:rPr lang="en-IN" sz="1100" dirty="0">
                <a:solidFill>
                  <a:schemeClr val="tx1">
                    <a:lumMod val="85000"/>
                    <a:lumOff val="15000"/>
                  </a:schemeClr>
                </a:solidFill>
              </a:rPr>
              <a:t> </a:t>
            </a:r>
            <a:r>
              <a:rPr lang="en-IN" sz="1100" dirty="0" err="1">
                <a:solidFill>
                  <a:schemeClr val="tx1">
                    <a:lumMod val="85000"/>
                    <a:lumOff val="15000"/>
                  </a:schemeClr>
                </a:solidFill>
              </a:rPr>
              <a:t>Educ</a:t>
            </a:r>
            <a:r>
              <a:rPr lang="en-IN" sz="1100" dirty="0">
                <a:solidFill>
                  <a:schemeClr val="tx1">
                    <a:lumMod val="85000"/>
                    <a:lumOff val="15000"/>
                  </a:schemeClr>
                </a:solidFill>
              </a:rPr>
              <a:t> 2012;12:272-9.  </a:t>
            </a:r>
            <a:r>
              <a:rPr lang="en-US" sz="1100" dirty="0">
                <a:solidFill>
                  <a:schemeClr val="tx1">
                    <a:lumMod val="85000"/>
                    <a:lumOff val="15000"/>
                  </a:schemeClr>
                </a:solidFill>
                <a:hlinkClick r:id="rId2"/>
              </a:rPr>
              <a:t> </a:t>
            </a:r>
            <a:r>
              <a:rPr lang="en-IN" sz="1100" dirty="0">
                <a:solidFill>
                  <a:schemeClr val="tx1">
                    <a:lumMod val="85000"/>
                    <a:lumOff val="15000"/>
                  </a:schemeClr>
                </a:solidFill>
              </a:rPr>
              <a:t/>
            </a:r>
            <a:br>
              <a:rPr lang="en-IN" sz="1100" dirty="0">
                <a:solidFill>
                  <a:schemeClr val="tx1">
                    <a:lumMod val="85000"/>
                    <a:lumOff val="15000"/>
                  </a:schemeClr>
                </a:solidFill>
              </a:rPr>
            </a:br>
            <a:r>
              <a:rPr lang="en-IN" sz="1100" dirty="0">
                <a:solidFill>
                  <a:schemeClr val="tx1">
                    <a:lumMod val="85000"/>
                    <a:lumOff val="15000"/>
                  </a:schemeClr>
                </a:solidFill>
              </a:rPr>
              <a:t>    </a:t>
            </a:r>
            <a:endParaRPr lang="en-US" sz="1100" dirty="0">
              <a:solidFill>
                <a:schemeClr val="tx1">
                  <a:lumMod val="85000"/>
                  <a:lumOff val="15000"/>
                </a:schemeClr>
              </a:solidFill>
            </a:endParaRPr>
          </a:p>
          <a:p>
            <a:pPr algn="l">
              <a:buFont typeface="Arial" pitchFamily="34" charset="0"/>
              <a:buChar char="•"/>
            </a:pPr>
            <a:endParaRPr lang="en-US" sz="1100" dirty="0">
              <a:solidFill>
                <a:schemeClr val="tx1">
                  <a:lumMod val="85000"/>
                  <a:lumOff val="15000"/>
                </a:schemeClr>
              </a:solidFill>
            </a:endParaRPr>
          </a:p>
        </p:txBody>
      </p:sp>
      <p:pic>
        <p:nvPicPr>
          <p:cNvPr id="9245" name="Picture 16" descr="Back to cited text no. 1">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44" name="Picture 17" descr="Back to cited text no. 2">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43" name="Picture 18" descr="Back to cited text no. 3">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42" name="Picture 19" descr="Back to cited text no. 4">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41" name="Picture 20" descr="Back to cited text no. 5">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40" name="Picture 21" descr="Back to cited text no. 6">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39" name="Picture 22" descr="Back to cited text no. 7">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38" name="Picture 23" descr="Back to cited text no. 8">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37" name="Picture 24" descr="Back to cited text no. 9">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36" name="Picture 25" descr="Back to cited text no. 10">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35" name="Picture 26" descr="Back to cited text no. 11">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34" name="Picture 27" descr="Back to cited text no. 12">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33" name="Picture 28" descr="Back to cited text no. 13">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32" name="Picture 29" descr="Back to cited text no. 14">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31" name="Picture 30" descr="Back to cited text no. 15">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30" name="Picture 31" descr="Back to cited text no. 16">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29" name="Picture 32" descr="Back to cited text no. 17">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28" name="Picture 33" descr="Back to cited text no. 18">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27" name="Picture 34" descr="Back to cited text no. 19">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26" name="Picture 35" descr="Back to cited text no. 20">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25" name="Picture 36" descr="Back to cited text no. 21">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24" name="Picture 37" descr="Back to cited text no. 22">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23" name="Picture 38" descr="Back to cited text no. 23">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22" name="Picture 39" descr="Back to cited text no. 24">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21" name="Picture 40" descr="Back to cited text no. 25">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20" name="Picture 41" descr="Back to cited text no. 26">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19" name="Picture 42" descr="Back to cited text no. 27">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18" name="Picture 43" descr="Back to cited text no. 28">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pic>
        <p:nvPicPr>
          <p:cNvPr id="9217" name="Picture 44" descr="Back to cited text no. 29">
            <a:hlinkClick r:id="rId2"/>
          </p:cNvPr>
          <p:cNvPicPr>
            <a:picLocks noChangeAspect="1" noChangeArrowheads="1"/>
          </p:cNvPicPr>
          <p:nvPr/>
        </p:nvPicPr>
        <p:blipFill>
          <a:blip r:embed="rId8"/>
          <a:srcRect/>
          <a:stretch>
            <a:fillRect/>
          </a:stretch>
        </p:blipFill>
        <p:spPr bwMode="auto">
          <a:xfrm>
            <a:off x="0" y="0"/>
            <a:ext cx="95250" cy="952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
            <a:ext cx="7772400" cy="761999"/>
          </a:xfrm>
        </p:spPr>
        <p:txBody>
          <a:bodyPr>
            <a:normAutofit fontScale="90000"/>
          </a:bodyPr>
          <a:lstStyle/>
          <a:p>
            <a:r>
              <a:rPr lang="en-US" dirty="0" smtClean="0"/>
              <a:t>References</a:t>
            </a:r>
            <a:endParaRPr lang="en-US" dirty="0"/>
          </a:p>
        </p:txBody>
      </p:sp>
      <p:sp>
        <p:nvSpPr>
          <p:cNvPr id="4" name="Subtitle 3"/>
          <p:cNvSpPr>
            <a:spLocks noGrp="1"/>
          </p:cNvSpPr>
          <p:nvPr>
            <p:ph type="subTitle" idx="1"/>
          </p:nvPr>
        </p:nvSpPr>
        <p:spPr>
          <a:xfrm>
            <a:off x="152400" y="838200"/>
            <a:ext cx="8686800" cy="6019800"/>
          </a:xfrm>
        </p:spPr>
        <p:txBody>
          <a:bodyPr>
            <a:noAutofit/>
          </a:bodyPr>
          <a:lstStyle/>
          <a:p>
            <a:pPr algn="l">
              <a:buFont typeface="Arial" pitchFamily="34" charset="0"/>
              <a:buChar char="•"/>
            </a:pPr>
            <a:r>
              <a:rPr lang="en-IN" sz="1100" dirty="0" smtClean="0">
                <a:solidFill>
                  <a:schemeClr val="tx1">
                    <a:lumMod val="85000"/>
                    <a:lumOff val="15000"/>
                  </a:schemeClr>
                </a:solidFill>
              </a:rPr>
              <a:t>Cho </a:t>
            </a:r>
            <a:r>
              <a:rPr lang="en-IN" sz="1100" dirty="0">
                <a:solidFill>
                  <a:schemeClr val="tx1">
                    <a:lumMod val="85000"/>
                    <a:lumOff val="15000"/>
                  </a:schemeClr>
                </a:solidFill>
              </a:rPr>
              <a:t>YH, Kim JH, Park SM, Lee BC, </a:t>
            </a:r>
            <a:r>
              <a:rPr lang="en-IN" sz="1100" dirty="0" err="1">
                <a:solidFill>
                  <a:schemeClr val="tx1">
                    <a:lumMod val="85000"/>
                    <a:lumOff val="15000"/>
                  </a:schemeClr>
                </a:solidFill>
              </a:rPr>
              <a:t>Pyo</a:t>
            </a:r>
            <a:r>
              <a:rPr lang="en-IN" sz="1100" dirty="0">
                <a:solidFill>
                  <a:schemeClr val="tx1">
                    <a:lumMod val="85000"/>
                    <a:lumOff val="15000"/>
                  </a:schemeClr>
                </a:solidFill>
              </a:rPr>
              <a:t> HB, Park HD. New cosmetic agents for skin whitening from </a:t>
            </a:r>
            <a:r>
              <a:rPr lang="en-IN" sz="1100" i="1" dirty="0">
                <a:solidFill>
                  <a:schemeClr val="tx1">
                    <a:lumMod val="85000"/>
                    <a:lumOff val="15000"/>
                  </a:schemeClr>
                </a:solidFill>
              </a:rPr>
              <a:t>Angelica </a:t>
            </a:r>
            <a:r>
              <a:rPr lang="en-IN" sz="1100" i="1" dirty="0" err="1">
                <a:solidFill>
                  <a:schemeClr val="tx1">
                    <a:lumMod val="85000"/>
                    <a:lumOff val="15000"/>
                  </a:schemeClr>
                </a:solidFill>
              </a:rPr>
              <a:t>dahurica</a:t>
            </a:r>
            <a:r>
              <a:rPr lang="en-IN" sz="1100" dirty="0">
                <a:solidFill>
                  <a:schemeClr val="tx1">
                    <a:lumMod val="85000"/>
                    <a:lumOff val="15000"/>
                  </a:schemeClr>
                </a:solidFill>
              </a:rPr>
              <a:t>. J </a:t>
            </a:r>
            <a:r>
              <a:rPr lang="en-IN" sz="1100" dirty="0" err="1">
                <a:solidFill>
                  <a:schemeClr val="tx1">
                    <a:lumMod val="85000"/>
                    <a:lumOff val="15000"/>
                  </a:schemeClr>
                </a:solidFill>
              </a:rPr>
              <a:t>Cosmet</a:t>
            </a:r>
            <a:r>
              <a:rPr lang="en-IN" sz="1100" dirty="0">
                <a:solidFill>
                  <a:schemeClr val="tx1">
                    <a:lumMod val="85000"/>
                    <a:lumOff val="15000"/>
                  </a:schemeClr>
                </a:solidFill>
              </a:rPr>
              <a:t> </a:t>
            </a:r>
            <a:r>
              <a:rPr lang="en-IN" sz="1100" dirty="0" err="1">
                <a:solidFill>
                  <a:schemeClr val="tx1">
                    <a:lumMod val="85000"/>
                    <a:lumOff val="15000"/>
                  </a:schemeClr>
                </a:solidFill>
              </a:rPr>
              <a:t>Sci</a:t>
            </a:r>
            <a:r>
              <a:rPr lang="en-IN" sz="1100" dirty="0">
                <a:solidFill>
                  <a:schemeClr val="tx1">
                    <a:lumMod val="85000"/>
                    <a:lumOff val="15000"/>
                  </a:schemeClr>
                </a:solidFill>
              </a:rPr>
              <a:t> 2006;57:11-21.  </a:t>
            </a:r>
            <a:r>
              <a:rPr lang="en-US" sz="1100" dirty="0">
                <a:solidFill>
                  <a:schemeClr val="tx1">
                    <a:lumMod val="85000"/>
                    <a:lumOff val="15000"/>
                  </a:schemeClr>
                </a:solidFill>
                <a:hlinkClick r:id="rId2"/>
              </a:rPr>
              <a:t> </a:t>
            </a:r>
            <a:r>
              <a:rPr lang="en-IN" sz="1100" dirty="0">
                <a:solidFill>
                  <a:schemeClr val="tx1">
                    <a:lumMod val="85000"/>
                    <a:lumOff val="15000"/>
                  </a:schemeClr>
                </a:solidFill>
              </a:rPr>
              <a:t/>
            </a:r>
            <a:br>
              <a:rPr lang="en-IN" sz="1100" dirty="0">
                <a:solidFill>
                  <a:schemeClr val="tx1">
                    <a:lumMod val="85000"/>
                    <a:lumOff val="15000"/>
                  </a:schemeClr>
                </a:solidFill>
              </a:rPr>
            </a:br>
            <a:r>
              <a:rPr lang="en-IN" sz="1100" dirty="0">
                <a:solidFill>
                  <a:schemeClr val="tx1">
                    <a:lumMod val="85000"/>
                    <a:lumOff val="15000"/>
                  </a:schemeClr>
                </a:solidFill>
              </a:rPr>
              <a:t>    </a:t>
            </a:r>
            <a:endParaRPr lang="en-US" sz="1100" dirty="0">
              <a:solidFill>
                <a:schemeClr val="tx1">
                  <a:lumMod val="85000"/>
                  <a:lumOff val="15000"/>
                </a:schemeClr>
              </a:solidFill>
            </a:endParaRPr>
          </a:p>
          <a:p>
            <a:pPr algn="l">
              <a:buFont typeface="Arial" pitchFamily="34" charset="0"/>
              <a:buChar char="•"/>
            </a:pPr>
            <a:r>
              <a:rPr lang="en-IN" sz="1100" dirty="0" err="1">
                <a:solidFill>
                  <a:schemeClr val="tx1">
                    <a:lumMod val="85000"/>
                    <a:lumOff val="15000"/>
                  </a:schemeClr>
                </a:solidFill>
              </a:rPr>
              <a:t>Konda</a:t>
            </a:r>
            <a:r>
              <a:rPr lang="en-IN" sz="1100" dirty="0">
                <a:solidFill>
                  <a:schemeClr val="tx1">
                    <a:lumMod val="85000"/>
                    <a:lumOff val="15000"/>
                  </a:schemeClr>
                </a:solidFill>
              </a:rPr>
              <a:t> S, </a:t>
            </a:r>
            <a:r>
              <a:rPr lang="en-IN" sz="1100" dirty="0" err="1">
                <a:solidFill>
                  <a:schemeClr val="tx1">
                    <a:lumMod val="85000"/>
                    <a:lumOff val="15000"/>
                  </a:schemeClr>
                </a:solidFill>
              </a:rPr>
              <a:t>Geria</a:t>
            </a:r>
            <a:r>
              <a:rPr lang="en-IN" sz="1100" dirty="0">
                <a:solidFill>
                  <a:schemeClr val="tx1">
                    <a:lumMod val="85000"/>
                    <a:lumOff val="15000"/>
                  </a:schemeClr>
                </a:solidFill>
              </a:rPr>
              <a:t> AN, </a:t>
            </a:r>
            <a:r>
              <a:rPr lang="en-IN" sz="1100" dirty="0" err="1">
                <a:solidFill>
                  <a:schemeClr val="tx1">
                    <a:lumMod val="85000"/>
                    <a:lumOff val="15000"/>
                  </a:schemeClr>
                </a:solidFill>
              </a:rPr>
              <a:t>Halder</a:t>
            </a:r>
            <a:r>
              <a:rPr lang="en-IN" sz="1100" dirty="0">
                <a:solidFill>
                  <a:schemeClr val="tx1">
                    <a:lumMod val="85000"/>
                    <a:lumOff val="15000"/>
                  </a:schemeClr>
                </a:solidFill>
              </a:rPr>
              <a:t> RM. New horizons in treating disorders of </a:t>
            </a:r>
            <a:r>
              <a:rPr lang="en-IN" sz="1100" dirty="0" err="1">
                <a:solidFill>
                  <a:schemeClr val="tx1">
                    <a:lumMod val="85000"/>
                    <a:lumOff val="15000"/>
                  </a:schemeClr>
                </a:solidFill>
              </a:rPr>
              <a:t>hyperpigmentation</a:t>
            </a:r>
            <a:r>
              <a:rPr lang="en-IN" sz="1100" dirty="0">
                <a:solidFill>
                  <a:schemeClr val="tx1">
                    <a:lumMod val="85000"/>
                    <a:lumOff val="15000"/>
                  </a:schemeClr>
                </a:solidFill>
              </a:rPr>
              <a:t> in skin of </a:t>
            </a:r>
            <a:r>
              <a:rPr lang="en-IN" sz="1100" dirty="0" err="1">
                <a:solidFill>
                  <a:schemeClr val="tx1">
                    <a:lumMod val="85000"/>
                    <a:lumOff val="15000"/>
                  </a:schemeClr>
                </a:solidFill>
              </a:rPr>
              <a:t>color</a:t>
            </a:r>
            <a:r>
              <a:rPr lang="en-IN" sz="1100" dirty="0">
                <a:solidFill>
                  <a:schemeClr val="tx1">
                    <a:lumMod val="85000"/>
                    <a:lumOff val="15000"/>
                  </a:schemeClr>
                </a:solidFill>
              </a:rPr>
              <a:t>. </a:t>
            </a:r>
            <a:r>
              <a:rPr lang="en-IN" sz="1100" dirty="0" err="1">
                <a:solidFill>
                  <a:schemeClr val="tx1">
                    <a:lumMod val="85000"/>
                    <a:lumOff val="15000"/>
                  </a:schemeClr>
                </a:solidFill>
              </a:rPr>
              <a:t>Semin</a:t>
            </a:r>
            <a:r>
              <a:rPr lang="en-IN" sz="1100" dirty="0">
                <a:solidFill>
                  <a:schemeClr val="tx1">
                    <a:lumMod val="85000"/>
                    <a:lumOff val="15000"/>
                  </a:schemeClr>
                </a:solidFill>
              </a:rPr>
              <a:t> </a:t>
            </a:r>
            <a:r>
              <a:rPr lang="en-IN" sz="1100" dirty="0" err="1">
                <a:solidFill>
                  <a:schemeClr val="tx1">
                    <a:lumMod val="85000"/>
                    <a:lumOff val="15000"/>
                  </a:schemeClr>
                </a:solidFill>
              </a:rPr>
              <a:t>Cutan</a:t>
            </a:r>
            <a:r>
              <a:rPr lang="en-IN" sz="1100" dirty="0">
                <a:solidFill>
                  <a:schemeClr val="tx1">
                    <a:lumMod val="85000"/>
                    <a:lumOff val="15000"/>
                  </a:schemeClr>
                </a:solidFill>
              </a:rPr>
              <a:t> Med </a:t>
            </a:r>
            <a:r>
              <a:rPr lang="en-IN" sz="1100" dirty="0" err="1">
                <a:solidFill>
                  <a:schemeClr val="tx1">
                    <a:lumMod val="85000"/>
                    <a:lumOff val="15000"/>
                  </a:schemeClr>
                </a:solidFill>
              </a:rPr>
              <a:t>Surg</a:t>
            </a:r>
            <a:r>
              <a:rPr lang="en-IN" sz="1100" dirty="0">
                <a:solidFill>
                  <a:schemeClr val="tx1">
                    <a:lumMod val="85000"/>
                    <a:lumOff val="15000"/>
                  </a:schemeClr>
                </a:solidFill>
              </a:rPr>
              <a:t> 2012;31:133-9.  </a:t>
            </a:r>
            <a:r>
              <a:rPr lang="en-US" sz="1100" dirty="0">
                <a:solidFill>
                  <a:schemeClr val="tx1">
                    <a:lumMod val="85000"/>
                    <a:lumOff val="15000"/>
                  </a:schemeClr>
                </a:solidFill>
                <a:hlinkClick r:id="rId2"/>
              </a:rPr>
              <a:t> </a:t>
            </a:r>
            <a:r>
              <a:rPr lang="en-IN" sz="1100" dirty="0">
                <a:solidFill>
                  <a:schemeClr val="tx1">
                    <a:lumMod val="85000"/>
                    <a:lumOff val="15000"/>
                  </a:schemeClr>
                </a:solidFill>
              </a:rPr>
              <a:t/>
            </a:r>
            <a:br>
              <a:rPr lang="en-IN" sz="1100" dirty="0">
                <a:solidFill>
                  <a:schemeClr val="tx1">
                    <a:lumMod val="85000"/>
                    <a:lumOff val="15000"/>
                  </a:schemeClr>
                </a:solidFill>
              </a:rPr>
            </a:br>
            <a:r>
              <a:rPr lang="en-IN" sz="1100" dirty="0">
                <a:solidFill>
                  <a:schemeClr val="tx1">
                    <a:lumMod val="85000"/>
                    <a:lumOff val="15000"/>
                  </a:schemeClr>
                </a:solidFill>
              </a:rPr>
              <a:t>    </a:t>
            </a:r>
            <a:endParaRPr lang="en-US" sz="1100" dirty="0">
              <a:solidFill>
                <a:schemeClr val="tx1">
                  <a:lumMod val="85000"/>
                  <a:lumOff val="15000"/>
                </a:schemeClr>
              </a:solidFill>
            </a:endParaRPr>
          </a:p>
          <a:p>
            <a:pPr algn="l">
              <a:buFont typeface="Arial" pitchFamily="34" charset="0"/>
              <a:buChar char="•"/>
            </a:pPr>
            <a:r>
              <a:rPr lang="en-IN" sz="1100" dirty="0">
                <a:solidFill>
                  <a:schemeClr val="tx1">
                    <a:lumMod val="85000"/>
                    <a:lumOff val="15000"/>
                  </a:schemeClr>
                </a:solidFill>
              </a:rPr>
              <a:t>Skin whitening pills in India. Available from: </a:t>
            </a:r>
            <a:r>
              <a:rPr lang="en-IN" sz="1100" u="sng" dirty="0">
                <a:solidFill>
                  <a:schemeClr val="tx1">
                    <a:lumMod val="85000"/>
                    <a:lumOff val="15000"/>
                  </a:schemeClr>
                </a:solidFill>
                <a:hlinkClick r:id="rId3"/>
              </a:rPr>
              <a:t>http://www.drjamespills.blogspot.in/2013/01/glutanova-900-skin-whitening-injections.html</a:t>
            </a:r>
            <a:r>
              <a:rPr lang="en-IN" sz="1100" dirty="0">
                <a:solidFill>
                  <a:schemeClr val="tx1">
                    <a:lumMod val="85000"/>
                    <a:lumOff val="15000"/>
                  </a:schemeClr>
                </a:solidFill>
              </a:rPr>
              <a:t>. [Last accessed on 2013 Apr 28].  </a:t>
            </a:r>
            <a:r>
              <a:rPr lang="en-US" sz="1100" dirty="0">
                <a:solidFill>
                  <a:schemeClr val="tx1">
                    <a:lumMod val="85000"/>
                    <a:lumOff val="15000"/>
                  </a:schemeClr>
                </a:solidFill>
                <a:hlinkClick r:id="rId2"/>
              </a:rPr>
              <a:t> </a:t>
            </a:r>
            <a:r>
              <a:rPr lang="en-IN" sz="1100" dirty="0">
                <a:solidFill>
                  <a:schemeClr val="tx1">
                    <a:lumMod val="85000"/>
                    <a:lumOff val="15000"/>
                  </a:schemeClr>
                </a:solidFill>
              </a:rPr>
              <a:t/>
            </a:r>
            <a:br>
              <a:rPr lang="en-IN" sz="1100" dirty="0">
                <a:solidFill>
                  <a:schemeClr val="tx1">
                    <a:lumMod val="85000"/>
                    <a:lumOff val="15000"/>
                  </a:schemeClr>
                </a:solidFill>
              </a:rPr>
            </a:br>
            <a:r>
              <a:rPr lang="en-IN" sz="1100" dirty="0">
                <a:solidFill>
                  <a:schemeClr val="tx1">
                    <a:lumMod val="85000"/>
                    <a:lumOff val="15000"/>
                  </a:schemeClr>
                </a:solidFill>
              </a:rPr>
              <a:t>    </a:t>
            </a:r>
            <a:endParaRPr lang="en-US" sz="1100" dirty="0">
              <a:solidFill>
                <a:schemeClr val="tx1">
                  <a:lumMod val="85000"/>
                  <a:lumOff val="15000"/>
                </a:schemeClr>
              </a:solidFill>
            </a:endParaRPr>
          </a:p>
          <a:p>
            <a:pPr algn="l">
              <a:buFont typeface="Arial" pitchFamily="34" charset="0"/>
              <a:buChar char="•"/>
            </a:pPr>
            <a:r>
              <a:rPr lang="en-IN" sz="1100" dirty="0">
                <a:solidFill>
                  <a:schemeClr val="tx1">
                    <a:lumMod val="85000"/>
                    <a:lumOff val="15000"/>
                  </a:schemeClr>
                </a:solidFill>
              </a:rPr>
              <a:t>I-Fair-Glutathione supplement with vitamin C for skin whitening. Available from: </a:t>
            </a:r>
            <a:r>
              <a:rPr lang="en-IN" sz="1100" u="sng" dirty="0">
                <a:solidFill>
                  <a:schemeClr val="tx1">
                    <a:lumMod val="85000"/>
                    <a:lumOff val="15000"/>
                  </a:schemeClr>
                </a:solidFill>
                <a:hlinkClick r:id="rId4"/>
              </a:rPr>
              <a:t>http://www.cosmonova.in/i_fair.html</a:t>
            </a:r>
            <a:r>
              <a:rPr lang="en-IN" sz="1100" dirty="0">
                <a:solidFill>
                  <a:schemeClr val="tx1">
                    <a:lumMod val="85000"/>
                    <a:lumOff val="15000"/>
                  </a:schemeClr>
                </a:solidFill>
              </a:rPr>
              <a:t>. [Last accessed on 2013 Apr 28].  </a:t>
            </a:r>
            <a:r>
              <a:rPr lang="en-US" sz="1100" dirty="0">
                <a:solidFill>
                  <a:schemeClr val="tx1">
                    <a:lumMod val="85000"/>
                    <a:lumOff val="15000"/>
                  </a:schemeClr>
                </a:solidFill>
                <a:hlinkClick r:id="rId2"/>
              </a:rPr>
              <a:t> </a:t>
            </a:r>
            <a:r>
              <a:rPr lang="en-IN" sz="1100" dirty="0">
                <a:solidFill>
                  <a:schemeClr val="tx1">
                    <a:lumMod val="85000"/>
                    <a:lumOff val="15000"/>
                  </a:schemeClr>
                </a:solidFill>
              </a:rPr>
              <a:t/>
            </a:r>
            <a:br>
              <a:rPr lang="en-IN" sz="1100" dirty="0">
                <a:solidFill>
                  <a:schemeClr val="tx1">
                    <a:lumMod val="85000"/>
                    <a:lumOff val="15000"/>
                  </a:schemeClr>
                </a:solidFill>
              </a:rPr>
            </a:br>
            <a:r>
              <a:rPr lang="en-IN" sz="1100" dirty="0">
                <a:solidFill>
                  <a:schemeClr val="tx1">
                    <a:lumMod val="85000"/>
                    <a:lumOff val="15000"/>
                  </a:schemeClr>
                </a:solidFill>
              </a:rPr>
              <a:t>    </a:t>
            </a:r>
            <a:endParaRPr lang="en-US" sz="1100" dirty="0">
              <a:solidFill>
                <a:schemeClr val="tx1">
                  <a:lumMod val="85000"/>
                  <a:lumOff val="15000"/>
                </a:schemeClr>
              </a:solidFill>
            </a:endParaRPr>
          </a:p>
          <a:p>
            <a:pPr algn="l">
              <a:buFont typeface="Arial" pitchFamily="34" charset="0"/>
              <a:buChar char="•"/>
            </a:pPr>
            <a:r>
              <a:rPr lang="en-IN" sz="1100" dirty="0" err="1">
                <a:solidFill>
                  <a:schemeClr val="tx1">
                    <a:lumMod val="85000"/>
                    <a:lumOff val="15000"/>
                  </a:schemeClr>
                </a:solidFill>
              </a:rPr>
              <a:t>Kvam</a:t>
            </a:r>
            <a:r>
              <a:rPr lang="en-IN" sz="1100" dirty="0">
                <a:solidFill>
                  <a:schemeClr val="tx1">
                    <a:lumMod val="85000"/>
                    <a:lumOff val="15000"/>
                  </a:schemeClr>
                </a:solidFill>
              </a:rPr>
              <a:t> E, </a:t>
            </a:r>
            <a:r>
              <a:rPr lang="en-IN" sz="1100" dirty="0" err="1">
                <a:solidFill>
                  <a:schemeClr val="tx1">
                    <a:lumMod val="85000"/>
                    <a:lumOff val="15000"/>
                  </a:schemeClr>
                </a:solidFill>
              </a:rPr>
              <a:t>Dahle</a:t>
            </a:r>
            <a:r>
              <a:rPr lang="en-IN" sz="1100" dirty="0">
                <a:solidFill>
                  <a:schemeClr val="tx1">
                    <a:lumMod val="85000"/>
                    <a:lumOff val="15000"/>
                  </a:schemeClr>
                </a:solidFill>
              </a:rPr>
              <a:t> J. Pigmented </a:t>
            </a:r>
            <a:r>
              <a:rPr lang="en-IN" sz="1100" dirty="0" err="1">
                <a:solidFill>
                  <a:schemeClr val="tx1">
                    <a:lumMod val="85000"/>
                    <a:lumOff val="15000"/>
                  </a:schemeClr>
                </a:solidFill>
              </a:rPr>
              <a:t>melanocytes</a:t>
            </a:r>
            <a:r>
              <a:rPr lang="en-IN" sz="1100" dirty="0">
                <a:solidFill>
                  <a:schemeClr val="tx1">
                    <a:lumMod val="85000"/>
                    <a:lumOff val="15000"/>
                  </a:schemeClr>
                </a:solidFill>
              </a:rPr>
              <a:t> are protected against ultraviolet-A-induced membrane damage. J Invest </a:t>
            </a:r>
            <a:r>
              <a:rPr lang="en-IN" sz="1100" dirty="0" err="1">
                <a:solidFill>
                  <a:schemeClr val="tx1">
                    <a:lumMod val="85000"/>
                    <a:lumOff val="15000"/>
                  </a:schemeClr>
                </a:solidFill>
              </a:rPr>
              <a:t>Dermatol</a:t>
            </a:r>
            <a:r>
              <a:rPr lang="en-IN" sz="1100" dirty="0">
                <a:solidFill>
                  <a:schemeClr val="tx1">
                    <a:lumMod val="85000"/>
                    <a:lumOff val="15000"/>
                  </a:schemeClr>
                </a:solidFill>
              </a:rPr>
              <a:t> 2003;121:564-9.  </a:t>
            </a:r>
            <a:r>
              <a:rPr lang="en-US" sz="1100" dirty="0">
                <a:solidFill>
                  <a:schemeClr val="tx1">
                    <a:lumMod val="85000"/>
                    <a:lumOff val="15000"/>
                  </a:schemeClr>
                </a:solidFill>
                <a:hlinkClick r:id="rId2"/>
              </a:rPr>
              <a:t> </a:t>
            </a:r>
            <a:r>
              <a:rPr lang="en-IN" sz="1100" dirty="0">
                <a:solidFill>
                  <a:schemeClr val="tx1">
                    <a:lumMod val="85000"/>
                    <a:lumOff val="15000"/>
                  </a:schemeClr>
                </a:solidFill>
              </a:rPr>
              <a:t/>
            </a:r>
            <a:br>
              <a:rPr lang="en-IN" sz="1100" dirty="0">
                <a:solidFill>
                  <a:schemeClr val="tx1">
                    <a:lumMod val="85000"/>
                    <a:lumOff val="15000"/>
                  </a:schemeClr>
                </a:solidFill>
              </a:rPr>
            </a:br>
            <a:r>
              <a:rPr lang="en-IN" sz="1100" dirty="0">
                <a:solidFill>
                  <a:schemeClr val="tx1">
                    <a:lumMod val="85000"/>
                    <a:lumOff val="15000"/>
                  </a:schemeClr>
                </a:solidFill>
              </a:rPr>
              <a:t>    </a:t>
            </a:r>
            <a:endParaRPr lang="en-US" sz="1100" dirty="0">
              <a:solidFill>
                <a:schemeClr val="tx1">
                  <a:lumMod val="85000"/>
                  <a:lumOff val="15000"/>
                </a:schemeClr>
              </a:solidFill>
            </a:endParaRPr>
          </a:p>
          <a:p>
            <a:pPr algn="l">
              <a:buFont typeface="Arial" pitchFamily="34" charset="0"/>
              <a:buChar char="•"/>
            </a:pPr>
            <a:r>
              <a:rPr lang="en-IN" sz="1100" dirty="0" err="1">
                <a:solidFill>
                  <a:schemeClr val="tx1">
                    <a:lumMod val="85000"/>
                    <a:lumOff val="15000"/>
                  </a:schemeClr>
                </a:solidFill>
              </a:rPr>
              <a:t>Wenczl</a:t>
            </a:r>
            <a:r>
              <a:rPr lang="en-IN" sz="1100" dirty="0">
                <a:solidFill>
                  <a:schemeClr val="tx1">
                    <a:lumMod val="85000"/>
                    <a:lumOff val="15000"/>
                  </a:schemeClr>
                </a:solidFill>
              </a:rPr>
              <a:t> E, Van </a:t>
            </a:r>
            <a:r>
              <a:rPr lang="en-IN" sz="1100" dirty="0" err="1">
                <a:solidFill>
                  <a:schemeClr val="tx1">
                    <a:lumMod val="85000"/>
                    <a:lumOff val="15000"/>
                  </a:schemeClr>
                </a:solidFill>
              </a:rPr>
              <a:t>der</a:t>
            </a:r>
            <a:r>
              <a:rPr lang="en-IN" sz="1100" dirty="0">
                <a:solidFill>
                  <a:schemeClr val="tx1">
                    <a:lumMod val="85000"/>
                    <a:lumOff val="15000"/>
                  </a:schemeClr>
                </a:solidFill>
              </a:rPr>
              <a:t> </a:t>
            </a:r>
            <a:r>
              <a:rPr lang="en-IN" sz="1100" dirty="0" err="1">
                <a:solidFill>
                  <a:schemeClr val="tx1">
                    <a:lumMod val="85000"/>
                    <a:lumOff val="15000"/>
                  </a:schemeClr>
                </a:solidFill>
              </a:rPr>
              <a:t>Schans</a:t>
            </a:r>
            <a:r>
              <a:rPr lang="en-IN" sz="1100" dirty="0">
                <a:solidFill>
                  <a:schemeClr val="tx1">
                    <a:lumMod val="85000"/>
                    <a:lumOff val="15000"/>
                  </a:schemeClr>
                </a:solidFill>
              </a:rPr>
              <a:t> GP, </a:t>
            </a:r>
            <a:r>
              <a:rPr lang="en-IN" sz="1100" dirty="0" err="1">
                <a:solidFill>
                  <a:schemeClr val="tx1">
                    <a:lumMod val="85000"/>
                    <a:lumOff val="15000"/>
                  </a:schemeClr>
                </a:solidFill>
              </a:rPr>
              <a:t>Roza</a:t>
            </a:r>
            <a:r>
              <a:rPr lang="en-IN" sz="1100" dirty="0">
                <a:solidFill>
                  <a:schemeClr val="tx1">
                    <a:lumMod val="85000"/>
                    <a:lumOff val="15000"/>
                  </a:schemeClr>
                </a:solidFill>
              </a:rPr>
              <a:t> L, Kolb RM, Timmerman AJ, </a:t>
            </a:r>
            <a:r>
              <a:rPr lang="en-IN" sz="1100" dirty="0" err="1">
                <a:solidFill>
                  <a:schemeClr val="tx1">
                    <a:lumMod val="85000"/>
                    <a:lumOff val="15000"/>
                  </a:schemeClr>
                </a:solidFill>
              </a:rPr>
              <a:t>Smit</a:t>
            </a:r>
            <a:r>
              <a:rPr lang="en-IN" sz="1100" dirty="0">
                <a:solidFill>
                  <a:schemeClr val="tx1">
                    <a:lumMod val="85000"/>
                    <a:lumOff val="15000"/>
                  </a:schemeClr>
                </a:solidFill>
              </a:rPr>
              <a:t> NP, </a:t>
            </a:r>
            <a:r>
              <a:rPr lang="en-IN" sz="1100" i="1" dirty="0">
                <a:solidFill>
                  <a:schemeClr val="tx1">
                    <a:lumMod val="85000"/>
                    <a:lumOff val="15000"/>
                  </a:schemeClr>
                </a:solidFill>
              </a:rPr>
              <a:t>et al</a:t>
            </a:r>
            <a:r>
              <a:rPr lang="en-IN" sz="1100" dirty="0">
                <a:solidFill>
                  <a:schemeClr val="tx1">
                    <a:lumMod val="85000"/>
                    <a:lumOff val="15000"/>
                  </a:schemeClr>
                </a:solidFill>
              </a:rPr>
              <a:t>. (</a:t>
            </a:r>
            <a:r>
              <a:rPr lang="en-IN" sz="1100" dirty="0" err="1">
                <a:solidFill>
                  <a:schemeClr val="tx1">
                    <a:lumMod val="85000"/>
                    <a:lumOff val="15000"/>
                  </a:schemeClr>
                </a:solidFill>
              </a:rPr>
              <a:t>Pheo</a:t>
            </a:r>
            <a:r>
              <a:rPr lang="en-IN" sz="1100" dirty="0">
                <a:solidFill>
                  <a:schemeClr val="tx1">
                    <a:lumMod val="85000"/>
                    <a:lumOff val="15000"/>
                  </a:schemeClr>
                </a:solidFill>
              </a:rPr>
              <a:t>) melanin photosensitizes UVA-induced DNA damage in cultured human </a:t>
            </a:r>
            <a:r>
              <a:rPr lang="en-IN" sz="1100" dirty="0" err="1">
                <a:solidFill>
                  <a:schemeClr val="tx1">
                    <a:lumMod val="85000"/>
                    <a:lumOff val="15000"/>
                  </a:schemeClr>
                </a:solidFill>
              </a:rPr>
              <a:t>melanocytes</a:t>
            </a:r>
            <a:r>
              <a:rPr lang="en-IN" sz="1100" dirty="0">
                <a:solidFill>
                  <a:schemeClr val="tx1">
                    <a:lumMod val="85000"/>
                    <a:lumOff val="15000"/>
                  </a:schemeClr>
                </a:solidFill>
              </a:rPr>
              <a:t>. J Invest </a:t>
            </a:r>
            <a:r>
              <a:rPr lang="en-IN" sz="1100" dirty="0" err="1">
                <a:solidFill>
                  <a:schemeClr val="tx1">
                    <a:lumMod val="85000"/>
                    <a:lumOff val="15000"/>
                  </a:schemeClr>
                </a:solidFill>
              </a:rPr>
              <a:t>Dermatol</a:t>
            </a:r>
            <a:r>
              <a:rPr lang="en-IN" sz="1100" dirty="0">
                <a:solidFill>
                  <a:schemeClr val="tx1">
                    <a:lumMod val="85000"/>
                    <a:lumOff val="15000"/>
                  </a:schemeClr>
                </a:solidFill>
              </a:rPr>
              <a:t> 1998;111:678-82.  </a:t>
            </a:r>
            <a:r>
              <a:rPr lang="en-US" sz="1100" dirty="0">
                <a:solidFill>
                  <a:schemeClr val="tx1">
                    <a:lumMod val="85000"/>
                    <a:lumOff val="15000"/>
                  </a:schemeClr>
                </a:solidFill>
                <a:hlinkClick r:id="rId2"/>
              </a:rPr>
              <a:t> </a:t>
            </a:r>
            <a:r>
              <a:rPr lang="en-IN" sz="1100" dirty="0">
                <a:solidFill>
                  <a:schemeClr val="tx1">
                    <a:lumMod val="85000"/>
                    <a:lumOff val="15000"/>
                  </a:schemeClr>
                </a:solidFill>
              </a:rPr>
              <a:t/>
            </a:r>
            <a:br>
              <a:rPr lang="en-IN" sz="1100" dirty="0">
                <a:solidFill>
                  <a:schemeClr val="tx1">
                    <a:lumMod val="85000"/>
                    <a:lumOff val="15000"/>
                  </a:schemeClr>
                </a:solidFill>
              </a:rPr>
            </a:br>
            <a:r>
              <a:rPr lang="en-IN" sz="1100" dirty="0">
                <a:solidFill>
                  <a:schemeClr val="tx1">
                    <a:lumMod val="85000"/>
                    <a:lumOff val="15000"/>
                  </a:schemeClr>
                </a:solidFill>
              </a:rPr>
              <a:t>    </a:t>
            </a:r>
            <a:endParaRPr lang="en-US" sz="1100" dirty="0">
              <a:solidFill>
                <a:schemeClr val="tx1">
                  <a:lumMod val="85000"/>
                  <a:lumOff val="15000"/>
                </a:schemeClr>
              </a:solidFill>
            </a:endParaRPr>
          </a:p>
          <a:p>
            <a:pPr algn="l">
              <a:buFont typeface="Arial" pitchFamily="34" charset="0"/>
              <a:buChar char="•"/>
            </a:pPr>
            <a:r>
              <a:rPr lang="en-IN" sz="1100" dirty="0" err="1">
                <a:solidFill>
                  <a:schemeClr val="tx1">
                    <a:lumMod val="85000"/>
                    <a:lumOff val="15000"/>
                  </a:schemeClr>
                </a:solidFill>
              </a:rPr>
              <a:t>Verma</a:t>
            </a:r>
            <a:r>
              <a:rPr lang="en-IN" sz="1100" dirty="0">
                <a:solidFill>
                  <a:schemeClr val="tx1">
                    <a:lumMod val="85000"/>
                    <a:lumOff val="15000"/>
                  </a:schemeClr>
                </a:solidFill>
              </a:rPr>
              <a:t> SB. Obsession with light skin - Shedding some light on use of skin lightening products in India. </a:t>
            </a:r>
            <a:r>
              <a:rPr lang="en-IN" sz="1100" dirty="0" err="1">
                <a:solidFill>
                  <a:schemeClr val="tx1">
                    <a:lumMod val="85000"/>
                    <a:lumOff val="15000"/>
                  </a:schemeClr>
                </a:solidFill>
              </a:rPr>
              <a:t>Int</a:t>
            </a:r>
            <a:r>
              <a:rPr lang="en-IN" sz="1100" dirty="0">
                <a:solidFill>
                  <a:schemeClr val="tx1">
                    <a:lumMod val="85000"/>
                    <a:lumOff val="15000"/>
                  </a:schemeClr>
                </a:solidFill>
              </a:rPr>
              <a:t> J </a:t>
            </a:r>
            <a:r>
              <a:rPr lang="en-IN" sz="1100" dirty="0" err="1">
                <a:solidFill>
                  <a:schemeClr val="tx1">
                    <a:lumMod val="85000"/>
                    <a:lumOff val="15000"/>
                  </a:schemeClr>
                </a:solidFill>
              </a:rPr>
              <a:t>Dermatol</a:t>
            </a:r>
            <a:r>
              <a:rPr lang="en-IN" sz="1100" dirty="0">
                <a:solidFill>
                  <a:schemeClr val="tx1">
                    <a:lumMod val="85000"/>
                    <a:lumOff val="15000"/>
                  </a:schemeClr>
                </a:solidFill>
              </a:rPr>
              <a:t> 2010;49:464-5.  </a:t>
            </a:r>
            <a:r>
              <a:rPr lang="en-US" sz="1100" dirty="0">
                <a:solidFill>
                  <a:schemeClr val="tx1">
                    <a:lumMod val="85000"/>
                    <a:lumOff val="15000"/>
                  </a:schemeClr>
                </a:solidFill>
                <a:hlinkClick r:id="rId2"/>
              </a:rPr>
              <a:t> </a:t>
            </a:r>
            <a:r>
              <a:rPr lang="en-IN" sz="1100" dirty="0">
                <a:solidFill>
                  <a:schemeClr val="tx1">
                    <a:lumMod val="85000"/>
                    <a:lumOff val="15000"/>
                  </a:schemeClr>
                </a:solidFill>
              </a:rPr>
              <a:t/>
            </a:r>
            <a:br>
              <a:rPr lang="en-IN" sz="1100" dirty="0">
                <a:solidFill>
                  <a:schemeClr val="tx1">
                    <a:lumMod val="85000"/>
                    <a:lumOff val="15000"/>
                  </a:schemeClr>
                </a:solidFill>
              </a:rPr>
            </a:br>
            <a:r>
              <a:rPr lang="en-IN" sz="1100" dirty="0">
                <a:solidFill>
                  <a:schemeClr val="tx1">
                    <a:lumMod val="85000"/>
                    <a:lumOff val="15000"/>
                  </a:schemeClr>
                </a:solidFill>
              </a:rPr>
              <a:t>    </a:t>
            </a:r>
            <a:endParaRPr lang="en-US" sz="1100" dirty="0">
              <a:solidFill>
                <a:schemeClr val="tx1">
                  <a:lumMod val="85000"/>
                  <a:lumOff val="15000"/>
                </a:schemeClr>
              </a:solidFill>
            </a:endParaRPr>
          </a:p>
          <a:p>
            <a:pPr algn="l">
              <a:buFont typeface="Arial" pitchFamily="34" charset="0"/>
              <a:buChar char="•"/>
            </a:pPr>
            <a:r>
              <a:rPr lang="en-IN" sz="1100" dirty="0">
                <a:solidFill>
                  <a:schemeClr val="tx1">
                    <a:lumMod val="85000"/>
                    <a:lumOff val="15000"/>
                  </a:schemeClr>
                </a:solidFill>
              </a:rPr>
              <a:t>Mire A. The </a:t>
            </a:r>
            <a:r>
              <a:rPr lang="en-IN" sz="1100" dirty="0" err="1">
                <a:solidFill>
                  <a:schemeClr val="tx1">
                    <a:lumMod val="85000"/>
                    <a:lumOff val="15000"/>
                  </a:schemeClr>
                </a:solidFill>
              </a:rPr>
              <a:t>scientification</a:t>
            </a:r>
            <a:r>
              <a:rPr lang="en-IN" sz="1100" dirty="0">
                <a:solidFill>
                  <a:schemeClr val="tx1">
                    <a:lumMod val="85000"/>
                    <a:lumOff val="15000"/>
                  </a:schemeClr>
                </a:solidFill>
              </a:rPr>
              <a:t> of skin whitening and the entrepreneurial university-linked corporate scientific officer. Can J </a:t>
            </a:r>
            <a:r>
              <a:rPr lang="en-IN" sz="1100" dirty="0" err="1">
                <a:solidFill>
                  <a:schemeClr val="tx1">
                    <a:lumMod val="85000"/>
                    <a:lumOff val="15000"/>
                  </a:schemeClr>
                </a:solidFill>
              </a:rPr>
              <a:t>Sci</a:t>
            </a:r>
            <a:r>
              <a:rPr lang="en-IN" sz="1100" dirty="0">
                <a:solidFill>
                  <a:schemeClr val="tx1">
                    <a:lumMod val="85000"/>
                    <a:lumOff val="15000"/>
                  </a:schemeClr>
                </a:solidFill>
              </a:rPr>
              <a:t> Math </a:t>
            </a:r>
            <a:r>
              <a:rPr lang="en-IN" sz="1100" dirty="0" err="1">
                <a:solidFill>
                  <a:schemeClr val="tx1">
                    <a:lumMod val="85000"/>
                    <a:lumOff val="15000"/>
                  </a:schemeClr>
                </a:solidFill>
              </a:rPr>
              <a:t>Technol</a:t>
            </a:r>
            <a:r>
              <a:rPr lang="en-IN" sz="1100" dirty="0">
                <a:solidFill>
                  <a:schemeClr val="tx1">
                    <a:lumMod val="85000"/>
                    <a:lumOff val="15000"/>
                  </a:schemeClr>
                </a:solidFill>
              </a:rPr>
              <a:t> </a:t>
            </a:r>
            <a:r>
              <a:rPr lang="en-IN" sz="1100" dirty="0" err="1">
                <a:solidFill>
                  <a:schemeClr val="tx1">
                    <a:lumMod val="85000"/>
                    <a:lumOff val="15000"/>
                  </a:schemeClr>
                </a:solidFill>
              </a:rPr>
              <a:t>Educ</a:t>
            </a:r>
            <a:r>
              <a:rPr lang="en-IN" sz="1100" dirty="0">
                <a:solidFill>
                  <a:schemeClr val="tx1">
                    <a:lumMod val="85000"/>
                    <a:lumOff val="15000"/>
                  </a:schemeClr>
                </a:solidFill>
              </a:rPr>
              <a:t> 2012;12:272-9.  </a:t>
            </a:r>
            <a:r>
              <a:rPr lang="en-US" sz="1100" dirty="0">
                <a:solidFill>
                  <a:schemeClr val="tx1">
                    <a:lumMod val="85000"/>
                    <a:lumOff val="15000"/>
                  </a:schemeClr>
                </a:solidFill>
                <a:hlinkClick r:id="rId2"/>
              </a:rPr>
              <a:t> </a:t>
            </a:r>
            <a:r>
              <a:rPr lang="en-IN" sz="1100" dirty="0">
                <a:solidFill>
                  <a:schemeClr val="tx1">
                    <a:lumMod val="85000"/>
                    <a:lumOff val="15000"/>
                  </a:schemeClr>
                </a:solidFill>
              </a:rPr>
              <a:t/>
            </a:r>
            <a:br>
              <a:rPr lang="en-IN" sz="1100" dirty="0">
                <a:solidFill>
                  <a:schemeClr val="tx1">
                    <a:lumMod val="85000"/>
                    <a:lumOff val="15000"/>
                  </a:schemeClr>
                </a:solidFill>
              </a:rPr>
            </a:br>
            <a:r>
              <a:rPr lang="en-IN" sz="1100" dirty="0">
                <a:solidFill>
                  <a:schemeClr val="tx1">
                    <a:lumMod val="85000"/>
                    <a:lumOff val="15000"/>
                  </a:schemeClr>
                </a:solidFill>
              </a:rPr>
              <a:t>    </a:t>
            </a:r>
            <a:endParaRPr lang="en-US" sz="1100" dirty="0">
              <a:solidFill>
                <a:schemeClr val="tx1">
                  <a:lumMod val="85000"/>
                  <a:lumOff val="15000"/>
                </a:schemeClr>
              </a:solidFill>
            </a:endParaRPr>
          </a:p>
          <a:p>
            <a:pPr algn="l">
              <a:buFont typeface="Arial" pitchFamily="34" charset="0"/>
              <a:buChar char="•"/>
            </a:pPr>
            <a:endParaRPr lang="en-US" sz="1100" dirty="0">
              <a:solidFill>
                <a:schemeClr val="tx1">
                  <a:lumMod val="85000"/>
                  <a:lumOff val="15000"/>
                </a:schemeClr>
              </a:solidFill>
            </a:endParaRPr>
          </a:p>
        </p:txBody>
      </p:sp>
      <p:pic>
        <p:nvPicPr>
          <p:cNvPr id="9245" name="Picture 16" descr="Back to cited text no. 1">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44" name="Picture 17" descr="Back to cited text no. 2">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43" name="Picture 18" descr="Back to cited text no. 3">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42" name="Picture 19" descr="Back to cited text no. 4">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41" name="Picture 20" descr="Back to cited text no. 5">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40" name="Picture 21" descr="Back to cited text no. 6">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39" name="Picture 22" descr="Back to cited text no. 7">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38" name="Picture 23" descr="Back to cited text no. 8">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37" name="Picture 24" descr="Back to cited text no. 9">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36" name="Picture 25" descr="Back to cited text no. 10">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35" name="Picture 26" descr="Back to cited text no. 11">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34" name="Picture 27" descr="Back to cited text no. 12">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33" name="Picture 28" descr="Back to cited text no. 13">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32" name="Picture 29" descr="Back to cited text no. 14">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31" name="Picture 30" descr="Back to cited text no. 15">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30" name="Picture 31" descr="Back to cited text no. 16">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29" name="Picture 32" descr="Back to cited text no. 17">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28" name="Picture 33" descr="Back to cited text no. 18">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27" name="Picture 34" descr="Back to cited text no. 19">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26" name="Picture 35" descr="Back to cited text no. 20">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25" name="Picture 36" descr="Back to cited text no. 21">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24" name="Picture 37" descr="Back to cited text no. 22">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23" name="Picture 38" descr="Back to cited text no. 23">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22" name="Picture 39" descr="Back to cited text no. 24">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21" name="Picture 40" descr="Back to cited text no. 25">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20" name="Picture 41" descr="Back to cited text no. 26">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19" name="Picture 42" descr="Back to cited text no. 27">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18" name="Picture 43" descr="Back to cited text no. 28">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pic>
        <p:nvPicPr>
          <p:cNvPr id="9217" name="Picture 44" descr="Back to cited text no. 29">
            <a:hlinkClick r:id="rId2"/>
          </p:cNvPr>
          <p:cNvPicPr>
            <a:picLocks noChangeAspect="1" noChangeArrowheads="1"/>
          </p:cNvPicPr>
          <p:nvPr/>
        </p:nvPicPr>
        <p:blipFill>
          <a:blip r:embed="rId5"/>
          <a:srcRect/>
          <a:stretch>
            <a:fillRect/>
          </a:stretch>
        </p:blipFill>
        <p:spPr bwMode="auto">
          <a:xfrm>
            <a:off x="0" y="0"/>
            <a:ext cx="95250" cy="952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8.png"/>
          <p:cNvPicPr>
            <a:picLocks noChangeAspect="1"/>
          </p:cNvPicPr>
          <p:nvPr/>
        </p:nvPicPr>
        <p:blipFill>
          <a:blip r:embed="rId2" cstate="print">
            <a:lum bright="16000"/>
          </a:blip>
          <a:srcRect l="37435"/>
          <a:stretch>
            <a:fillRect/>
          </a:stretch>
        </p:blipFill>
        <p:spPr>
          <a:xfrm>
            <a:off x="1371600" y="0"/>
            <a:ext cx="6477000" cy="6895663"/>
          </a:xfrm>
          <a:prstGeom prst="rect">
            <a:avLst/>
          </a:prstGeom>
          <a:ln>
            <a:noFill/>
          </a:ln>
          <a:effectLst>
            <a:softEdge rad="112500"/>
          </a:effectLst>
        </p:spPr>
      </p:pic>
      <p:sp>
        <p:nvSpPr>
          <p:cNvPr id="2" name="Title 1"/>
          <p:cNvSpPr>
            <a:spLocks noGrp="1"/>
          </p:cNvSpPr>
          <p:nvPr>
            <p:ph type="ctrTitle"/>
          </p:nvPr>
        </p:nvSpPr>
        <p:spPr>
          <a:xfrm>
            <a:off x="0" y="2514600"/>
            <a:ext cx="8915400" cy="2000250"/>
          </a:xfrm>
        </p:spPr>
        <p:txBody>
          <a:bodyPr>
            <a:normAutofit/>
          </a:bodyPr>
          <a:lstStyle/>
          <a:p>
            <a:r>
              <a:rPr lang="en-US" sz="4800" b="1" dirty="0" smtClean="0">
                <a:solidFill>
                  <a:srgbClr val="C00000"/>
                </a:solidFill>
              </a:rPr>
              <a:t>Glutathione supplement for Skin Lightening &amp; </a:t>
            </a:r>
            <a:r>
              <a:rPr lang="en-US" sz="4800" b="1" dirty="0">
                <a:solidFill>
                  <a:srgbClr val="C00000"/>
                </a:solidFill>
              </a:rPr>
              <a:t>A</a:t>
            </a:r>
            <a:r>
              <a:rPr lang="en-US" sz="4800" b="1" dirty="0" smtClean="0">
                <a:solidFill>
                  <a:srgbClr val="C00000"/>
                </a:solidFill>
              </a:rPr>
              <a:t>nti ageing</a:t>
            </a:r>
            <a:endParaRPr lang="en-US" sz="4800" b="1" dirty="0">
              <a:solidFill>
                <a:srgbClr val="C00000"/>
              </a:solidFill>
            </a:endParaRPr>
          </a:p>
        </p:txBody>
      </p:sp>
      <p:sp>
        <p:nvSpPr>
          <p:cNvPr id="3" name="Subtitle 2"/>
          <p:cNvSpPr>
            <a:spLocks noGrp="1"/>
          </p:cNvSpPr>
          <p:nvPr>
            <p:ph type="subTitle" idx="1"/>
          </p:nvPr>
        </p:nvSpPr>
        <p:spPr>
          <a:xfrm>
            <a:off x="2743200" y="5486400"/>
            <a:ext cx="6400800" cy="1371600"/>
          </a:xfrm>
        </p:spPr>
        <p:txBody>
          <a:bodyPr>
            <a:normAutofit/>
          </a:bodyPr>
          <a:lstStyle/>
          <a:p>
            <a:r>
              <a:rPr lang="en-US" b="1" dirty="0" err="1" smtClean="0">
                <a:solidFill>
                  <a:schemeClr val="bg1"/>
                </a:solidFill>
              </a:rPr>
              <a:t>Anandmayi</a:t>
            </a:r>
            <a:r>
              <a:rPr lang="en-US" b="1" dirty="0" smtClean="0">
                <a:solidFill>
                  <a:schemeClr val="bg1"/>
                </a:solidFill>
              </a:rPr>
              <a:t> </a:t>
            </a:r>
            <a:r>
              <a:rPr lang="en-US" b="1" dirty="0" err="1" smtClean="0">
                <a:solidFill>
                  <a:schemeClr val="bg1"/>
                </a:solidFill>
              </a:rPr>
              <a:t>Priyadarshini</a:t>
            </a:r>
            <a:r>
              <a:rPr lang="en-US" b="1" dirty="0" smtClean="0">
                <a:solidFill>
                  <a:schemeClr val="bg1"/>
                </a:solidFill>
              </a:rPr>
              <a:t> </a:t>
            </a:r>
          </a:p>
          <a:p>
            <a:r>
              <a:rPr lang="en-US" b="1" dirty="0" err="1" smtClean="0">
                <a:solidFill>
                  <a:schemeClr val="bg1"/>
                </a:solidFill>
              </a:rPr>
              <a:t>Origo</a:t>
            </a:r>
            <a:r>
              <a:rPr lang="en-US" b="1" dirty="0" smtClean="0">
                <a:solidFill>
                  <a:schemeClr val="bg1"/>
                </a:solidFill>
              </a:rPr>
              <a:t> </a:t>
            </a:r>
            <a:r>
              <a:rPr lang="en-US" b="1" dirty="0" err="1" smtClean="0">
                <a:solidFill>
                  <a:schemeClr val="bg1"/>
                </a:solidFill>
              </a:rPr>
              <a:t>Cosmeceuticals</a:t>
            </a:r>
            <a:r>
              <a:rPr lang="en-US" b="1" dirty="0" smtClean="0">
                <a:solidFill>
                  <a:schemeClr val="bg1"/>
                </a:solidFill>
              </a:rPr>
              <a:t> Pvt. Ltd., India</a:t>
            </a:r>
            <a:endParaRPr lang="en-US" b="1" dirty="0">
              <a:solidFill>
                <a:schemeClr val="bg1"/>
              </a:solidFill>
            </a:endParaRPr>
          </a:p>
        </p:txBody>
      </p:sp>
      <p:pic>
        <p:nvPicPr>
          <p:cNvPr id="5" name="Picture 2" descr="C:\Users\priyadershini\Downloads\Origo logo.png"/>
          <p:cNvPicPr>
            <a:picLocks noChangeAspect="1" noChangeArrowheads="1"/>
          </p:cNvPicPr>
          <p:nvPr/>
        </p:nvPicPr>
        <p:blipFill>
          <a:blip r:embed="rId3" cstate="print"/>
          <a:srcRect/>
          <a:stretch>
            <a:fillRect/>
          </a:stretch>
        </p:blipFill>
        <p:spPr bwMode="auto">
          <a:xfrm>
            <a:off x="1" y="6149740"/>
            <a:ext cx="1600199" cy="70826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676400"/>
            <a:ext cx="4786346" cy="1107996"/>
          </a:xfrm>
          <a:prstGeom prst="rect">
            <a:avLst/>
          </a:prstGeom>
          <a:noFill/>
        </p:spPr>
        <p:txBody>
          <a:bodyPr wrap="square" rtlCol="0">
            <a:spAutoFit/>
          </a:bodyPr>
          <a:lstStyle/>
          <a:p>
            <a:pPr algn="ctr"/>
            <a:r>
              <a:rPr lang="en-IN" sz="6600" b="1" dirty="0" smtClean="0">
                <a:solidFill>
                  <a:srgbClr val="FF0000"/>
                </a:solidFill>
              </a:rPr>
              <a:t>Thank You</a:t>
            </a:r>
            <a:r>
              <a:rPr lang="en-IN" sz="4400" b="1" dirty="0" smtClean="0">
                <a:solidFill>
                  <a:srgbClr val="FF0000"/>
                </a:solidFill>
              </a:rPr>
              <a:t>  </a:t>
            </a:r>
            <a:endParaRPr lang="en-IN" sz="4400" b="1" dirty="0">
              <a:solidFill>
                <a:srgbClr val="FF0000"/>
              </a:solidFill>
            </a:endParaRPr>
          </a:p>
        </p:txBody>
      </p:sp>
      <p:sp>
        <p:nvSpPr>
          <p:cNvPr id="5" name="TextBox 4"/>
          <p:cNvSpPr txBox="1"/>
          <p:nvPr/>
        </p:nvSpPr>
        <p:spPr>
          <a:xfrm>
            <a:off x="5334000" y="1295400"/>
            <a:ext cx="3643338"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IN" dirty="0" smtClean="0"/>
              <a:t>For More Details Please contact – </a:t>
            </a:r>
          </a:p>
          <a:p>
            <a:endParaRPr lang="en-IN" dirty="0" smtClean="0"/>
          </a:p>
          <a:p>
            <a:r>
              <a:rPr lang="en-IN" dirty="0" smtClean="0">
                <a:hlinkClick r:id="rId2"/>
              </a:rPr>
              <a:t>Anandmayi@origopharma.com</a:t>
            </a:r>
            <a:endParaRPr lang="en-IN" dirty="0" smtClean="0"/>
          </a:p>
          <a:p>
            <a:endParaRPr lang="en-IN" dirty="0" smtClean="0"/>
          </a:p>
          <a:p>
            <a:r>
              <a:rPr lang="en-IN" dirty="0" smtClean="0"/>
              <a:t>Mob : +91-8880499977</a:t>
            </a:r>
          </a:p>
          <a:p>
            <a:endParaRPr lang="en-IN" dirty="0"/>
          </a:p>
        </p:txBody>
      </p:sp>
      <p:pic>
        <p:nvPicPr>
          <p:cNvPr id="1026" name="Picture 2" descr="H:\Local Disk\Casseva Beauty\FB\1.jpg"/>
          <p:cNvPicPr>
            <a:picLocks noChangeAspect="1" noChangeArrowheads="1"/>
          </p:cNvPicPr>
          <p:nvPr/>
        </p:nvPicPr>
        <p:blipFill>
          <a:blip r:embed="rId3"/>
          <a:srcRect b="9212"/>
          <a:stretch>
            <a:fillRect/>
          </a:stretch>
        </p:blipFill>
        <p:spPr bwMode="auto">
          <a:xfrm>
            <a:off x="1219200" y="3429000"/>
            <a:ext cx="4301852" cy="3266872"/>
          </a:xfrm>
          <a:prstGeom prst="rect">
            <a:avLst/>
          </a:prstGeom>
          <a:noFill/>
        </p:spPr>
      </p:pic>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us meet again..</a:t>
            </a:r>
            <a:endParaRPr lang="en-US" dirty="0"/>
          </a:p>
        </p:txBody>
      </p:sp>
      <p:sp>
        <p:nvSpPr>
          <p:cNvPr id="3" name="Content Placeholder 2"/>
          <p:cNvSpPr>
            <a:spLocks noGrp="1"/>
          </p:cNvSpPr>
          <p:nvPr>
            <p:ph idx="1"/>
          </p:nvPr>
        </p:nvSpPr>
        <p:spPr>
          <a:xfrm>
            <a:off x="7307" y="2332037"/>
            <a:ext cx="9144000" cy="4525963"/>
          </a:xfrm>
        </p:spPr>
        <p:txBody>
          <a:bodyPr>
            <a:normAutofit/>
          </a:bodyPr>
          <a:lstStyle/>
          <a:p>
            <a:pPr marL="0" indent="0" algn="ctr">
              <a:buNone/>
            </a:pPr>
            <a:r>
              <a:rPr lang="en-US" dirty="0"/>
              <a:t>We welcome you all to </a:t>
            </a:r>
            <a:r>
              <a:rPr lang="en-US" dirty="0" smtClean="0"/>
              <a:t>our future </a:t>
            </a:r>
            <a:r>
              <a:rPr lang="en-US" dirty="0"/>
              <a:t>conferences of </a:t>
            </a:r>
            <a:r>
              <a:rPr lang="en-US" dirty="0" smtClean="0"/>
              <a:t>OMICS International</a:t>
            </a:r>
            <a:endParaRPr lang="en-US" dirty="0"/>
          </a:p>
          <a:p>
            <a:pPr marL="0" indent="0" algn="ctr">
              <a:buNone/>
            </a:pPr>
            <a:r>
              <a:rPr lang="en-US" b="1" dirty="0" smtClean="0"/>
              <a:t>5</a:t>
            </a:r>
            <a:r>
              <a:rPr lang="en-US" b="1" baseline="30000" dirty="0" smtClean="0"/>
              <a:t>th</a:t>
            </a:r>
            <a:r>
              <a:rPr lang="en-US" b="1" dirty="0" smtClean="0"/>
              <a:t> International Conference and Expo </a:t>
            </a:r>
            <a:br>
              <a:rPr lang="en-US" b="1" dirty="0" smtClean="0"/>
            </a:br>
            <a:r>
              <a:rPr lang="en-US" b="1" dirty="0" smtClean="0"/>
              <a:t>on </a:t>
            </a:r>
          </a:p>
          <a:p>
            <a:pPr marL="0" indent="0" algn="ctr">
              <a:buNone/>
            </a:pPr>
            <a:r>
              <a:rPr lang="en-US" b="1" dirty="0" smtClean="0"/>
              <a:t>Cosmetology, Trichology &amp; Aesthetic Practices </a:t>
            </a:r>
          </a:p>
          <a:p>
            <a:pPr marL="0" indent="0" algn="ctr">
              <a:buNone/>
            </a:pPr>
            <a:r>
              <a:rPr lang="en-US" dirty="0" smtClean="0"/>
              <a:t>On</a:t>
            </a:r>
          </a:p>
          <a:p>
            <a:pPr marL="0" indent="0" algn="ctr">
              <a:buNone/>
            </a:pPr>
            <a:r>
              <a:rPr lang="en-US" dirty="0" smtClean="0"/>
              <a:t> </a:t>
            </a:r>
            <a:r>
              <a:rPr lang="en-US" b="1" dirty="0" smtClean="0"/>
              <a:t>April 25-27, 2016 </a:t>
            </a:r>
            <a:r>
              <a:rPr lang="en-US" dirty="0" smtClean="0"/>
              <a:t>at </a:t>
            </a:r>
            <a:r>
              <a:rPr lang="en-US" b="1" dirty="0" smtClean="0"/>
              <a:t>Dubai, UAE</a:t>
            </a:r>
          </a:p>
          <a:p>
            <a:pPr marL="0" indent="0" algn="ctr">
              <a:buNone/>
            </a:pPr>
            <a:r>
              <a:rPr lang="en-US" sz="2800" dirty="0" smtClean="0">
                <a:hlinkClick r:id="rId2"/>
              </a:rPr>
              <a:t>http</a:t>
            </a:r>
            <a:r>
              <a:rPr lang="en-US" sz="2800" dirty="0">
                <a:hlinkClick r:id="rId2"/>
              </a:rPr>
              <a:t>://</a:t>
            </a:r>
            <a:r>
              <a:rPr lang="en-US" sz="2800" dirty="0" smtClean="0">
                <a:hlinkClick r:id="rId2"/>
              </a:rPr>
              <a:t>cosmetology-trichology.conferenceseries.com</a:t>
            </a:r>
            <a:r>
              <a:rPr lang="en-US" dirty="0" smtClean="0">
                <a:hlinkClick r:id="rId2"/>
              </a:rPr>
              <a:t>/</a:t>
            </a:r>
            <a:endParaRPr lang="en-US" dirty="0" smtClean="0"/>
          </a:p>
          <a:p>
            <a:pPr marL="0" indent="0">
              <a:buNone/>
            </a:pPr>
            <a:endParaRPr lang="en-US" dirty="0"/>
          </a:p>
        </p:txBody>
      </p:sp>
    </p:spTree>
    <p:extLst>
      <p:ext uri="{BB962C8B-B14F-4D97-AF65-F5344CB8AC3E}">
        <p14:creationId xmlns:p14="http://schemas.microsoft.com/office/powerpoint/2010/main" val="2858958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2" descr="shutte_low.png"/>
          <p:cNvPicPr>
            <a:picLocks noChangeAspect="1"/>
          </p:cNvPicPr>
          <p:nvPr/>
        </p:nvPicPr>
        <p:blipFill>
          <a:blip r:embed="rId2"/>
          <a:srcRect/>
          <a:stretch>
            <a:fillRect/>
          </a:stretch>
        </p:blipFill>
        <p:spPr bwMode="auto">
          <a:xfrm>
            <a:off x="5638800" y="990600"/>
            <a:ext cx="3224213" cy="3365500"/>
          </a:xfrm>
          <a:prstGeom prst="rect">
            <a:avLst/>
          </a:prstGeom>
          <a:noFill/>
          <a:ln w="9525">
            <a:noFill/>
            <a:miter lim="800000"/>
            <a:headEnd/>
            <a:tailEnd/>
          </a:ln>
        </p:spPr>
      </p:pic>
      <p:sp>
        <p:nvSpPr>
          <p:cNvPr id="27651" name="Rectangle 3"/>
          <p:cNvSpPr>
            <a:spLocks noGrp="1" noChangeArrowheads="1"/>
          </p:cNvSpPr>
          <p:nvPr>
            <p:ph idx="1"/>
          </p:nvPr>
        </p:nvSpPr>
        <p:spPr>
          <a:xfrm>
            <a:off x="76200" y="1371600"/>
            <a:ext cx="5715000" cy="5486400"/>
          </a:xfrm>
        </p:spPr>
        <p:txBody>
          <a:bodyPr rtlCol="0">
            <a:noAutofit/>
          </a:bodyPr>
          <a:lstStyle/>
          <a:p>
            <a:pPr marL="365760" indent="-365760" eaLnBrk="1" fontAlgn="auto" hangingPunct="1">
              <a:spcAft>
                <a:spcPts val="0"/>
              </a:spcAft>
              <a:buFont typeface="Arial" pitchFamily="34" charset="0"/>
              <a:buChar char="•"/>
              <a:defRPr/>
            </a:pPr>
            <a:r>
              <a:rPr lang="en-US" sz="2400" b="1" i="1" dirty="0" smtClean="0">
                <a:solidFill>
                  <a:srgbClr val="009900"/>
                </a:solidFill>
              </a:rPr>
              <a:t>Master </a:t>
            </a:r>
            <a:r>
              <a:rPr lang="en-US" sz="2400" b="1" i="1" dirty="0">
                <a:solidFill>
                  <a:srgbClr val="009900"/>
                </a:solidFill>
              </a:rPr>
              <a:t>Anti-oxidant </a:t>
            </a:r>
            <a:r>
              <a:rPr lang="en-US" sz="2400" dirty="0">
                <a:solidFill>
                  <a:schemeClr val="tx1">
                    <a:lumMod val="85000"/>
                    <a:lumOff val="15000"/>
                  </a:schemeClr>
                </a:solidFill>
              </a:rPr>
              <a:t>in the body. </a:t>
            </a:r>
          </a:p>
          <a:p>
            <a:pPr marL="365760" indent="-365760" eaLnBrk="1" fontAlgn="auto" hangingPunct="1">
              <a:spcAft>
                <a:spcPts val="0"/>
              </a:spcAft>
              <a:buFont typeface="Arial" pitchFamily="34" charset="0"/>
              <a:buChar char="•"/>
              <a:defRPr/>
            </a:pPr>
            <a:r>
              <a:rPr lang="en-US" sz="2400" dirty="0">
                <a:solidFill>
                  <a:schemeClr val="tx1">
                    <a:lumMod val="85000"/>
                    <a:lumOff val="15000"/>
                  </a:schemeClr>
                </a:solidFill>
              </a:rPr>
              <a:t>Is a </a:t>
            </a:r>
            <a:r>
              <a:rPr lang="en-US" sz="2400" b="1" i="1" dirty="0">
                <a:solidFill>
                  <a:srgbClr val="FF0066"/>
                </a:solidFill>
              </a:rPr>
              <a:t>small protein</a:t>
            </a:r>
            <a:r>
              <a:rPr lang="en-US" sz="2400" dirty="0">
                <a:solidFill>
                  <a:schemeClr val="tx1">
                    <a:lumMod val="85000"/>
                    <a:lumOff val="15000"/>
                  </a:schemeClr>
                </a:solidFill>
              </a:rPr>
              <a:t> composed of </a:t>
            </a:r>
            <a:r>
              <a:rPr lang="en-US" sz="2400" b="1" i="1" dirty="0">
                <a:solidFill>
                  <a:srgbClr val="0000FF"/>
                </a:solidFill>
              </a:rPr>
              <a:t>3 amino acids </a:t>
            </a:r>
            <a:r>
              <a:rPr lang="en-US" sz="2400" dirty="0">
                <a:solidFill>
                  <a:schemeClr val="tx1">
                    <a:lumMod val="85000"/>
                    <a:lumOff val="15000"/>
                  </a:schemeClr>
                </a:solidFill>
              </a:rPr>
              <a:t>called </a:t>
            </a:r>
            <a:r>
              <a:rPr lang="en-US" sz="2400" b="1" i="1" u="sng" dirty="0">
                <a:solidFill>
                  <a:srgbClr val="6600FF"/>
                </a:solidFill>
              </a:rPr>
              <a:t>Cysteine</a:t>
            </a:r>
            <a:r>
              <a:rPr lang="en-US" sz="2400" dirty="0">
                <a:solidFill>
                  <a:schemeClr val="tx1">
                    <a:lumMod val="85000"/>
                    <a:lumOff val="15000"/>
                  </a:schemeClr>
                </a:solidFill>
              </a:rPr>
              <a:t>, </a:t>
            </a:r>
            <a:r>
              <a:rPr lang="en-US" sz="2400" b="1" i="1" dirty="0">
                <a:solidFill>
                  <a:srgbClr val="FF0000"/>
                </a:solidFill>
              </a:rPr>
              <a:t>Glutamic acid</a:t>
            </a:r>
            <a:r>
              <a:rPr lang="en-US" sz="2400" dirty="0">
                <a:solidFill>
                  <a:schemeClr val="tx1">
                    <a:lumMod val="85000"/>
                    <a:lumOff val="15000"/>
                  </a:schemeClr>
                </a:solidFill>
              </a:rPr>
              <a:t>, and </a:t>
            </a:r>
            <a:r>
              <a:rPr lang="en-US" sz="2400" b="1" i="1" dirty="0">
                <a:solidFill>
                  <a:srgbClr val="009900"/>
                </a:solidFill>
              </a:rPr>
              <a:t>Glycine, </a:t>
            </a:r>
          </a:p>
          <a:p>
            <a:pPr marL="365760" indent="-365760" eaLnBrk="1" fontAlgn="auto" hangingPunct="1">
              <a:spcAft>
                <a:spcPts val="0"/>
              </a:spcAft>
              <a:buFont typeface="Arial" pitchFamily="34" charset="0"/>
              <a:buChar char="•"/>
              <a:defRPr/>
            </a:pPr>
            <a:r>
              <a:rPr lang="en-US" sz="2400" b="1" i="1" dirty="0">
                <a:solidFill>
                  <a:schemeClr val="accent5">
                    <a:lumMod val="75000"/>
                  </a:schemeClr>
                </a:solidFill>
              </a:rPr>
              <a:t>Produced normally by the body </a:t>
            </a:r>
            <a:r>
              <a:rPr lang="en-US" sz="2400" dirty="0">
                <a:solidFill>
                  <a:schemeClr val="tx1">
                    <a:lumMod val="85000"/>
                    <a:lumOff val="15000"/>
                  </a:schemeClr>
                </a:solidFill>
              </a:rPr>
              <a:t>in response to today’s environment </a:t>
            </a:r>
          </a:p>
          <a:p>
            <a:pPr marL="365760" indent="-365760" eaLnBrk="1" fontAlgn="auto" hangingPunct="1">
              <a:spcAft>
                <a:spcPts val="0"/>
              </a:spcAft>
              <a:buFont typeface="Arial" pitchFamily="34" charset="0"/>
              <a:buChar char="•"/>
              <a:defRPr/>
            </a:pPr>
            <a:r>
              <a:rPr lang="en-US" sz="2400" dirty="0">
                <a:solidFill>
                  <a:schemeClr val="tx1">
                    <a:lumMod val="85000"/>
                    <a:lumOff val="15000"/>
                  </a:schemeClr>
                </a:solidFill>
              </a:rPr>
              <a:t>The greater the exposure to </a:t>
            </a:r>
            <a:r>
              <a:rPr lang="en-US" sz="2400" b="1" i="1" dirty="0">
                <a:solidFill>
                  <a:schemeClr val="accent3">
                    <a:lumMod val="50000"/>
                  </a:schemeClr>
                </a:solidFill>
              </a:rPr>
              <a:t>toxins</a:t>
            </a:r>
            <a:r>
              <a:rPr lang="en-US" sz="2400" dirty="0">
                <a:solidFill>
                  <a:schemeClr val="tx1">
                    <a:lumMod val="85000"/>
                    <a:lumOff val="15000"/>
                  </a:schemeClr>
                </a:solidFill>
              </a:rPr>
              <a:t>, the faster the body uses up its </a:t>
            </a:r>
            <a:r>
              <a:rPr lang="en-US" sz="2400" b="1" i="1" dirty="0">
                <a:solidFill>
                  <a:srgbClr val="002060"/>
                </a:solidFill>
              </a:rPr>
              <a:t>supply of Glutathione. </a:t>
            </a:r>
            <a:endParaRPr lang="en-US" sz="2400" b="1" i="1" dirty="0" smtClean="0">
              <a:solidFill>
                <a:srgbClr val="002060"/>
              </a:solidFill>
            </a:endParaRPr>
          </a:p>
          <a:p>
            <a:pPr marL="365760" indent="-365760">
              <a:defRPr/>
            </a:pPr>
            <a:r>
              <a:rPr lang="en-US" sz="2400" b="1" dirty="0">
                <a:solidFill>
                  <a:schemeClr val="tx1">
                    <a:lumMod val="85000"/>
                    <a:lumOff val="15000"/>
                  </a:schemeClr>
                </a:solidFill>
              </a:rPr>
              <a:t>acts as an  </a:t>
            </a:r>
            <a:r>
              <a:rPr lang="en-US" sz="2400" b="1" dirty="0">
                <a:solidFill>
                  <a:srgbClr val="CC0000"/>
                </a:solidFill>
              </a:rPr>
              <a:t>A</a:t>
            </a:r>
            <a:r>
              <a:rPr lang="en-US" sz="2400" b="1" dirty="0">
                <a:solidFill>
                  <a:schemeClr val="tx1">
                    <a:lumMod val="85000"/>
                    <a:lumOff val="15000"/>
                  </a:schemeClr>
                </a:solidFill>
              </a:rPr>
              <a:t> </a:t>
            </a:r>
            <a:r>
              <a:rPr lang="en-US" sz="2400" b="1" dirty="0">
                <a:solidFill>
                  <a:srgbClr val="009999"/>
                </a:solidFill>
              </a:rPr>
              <a:t>I</a:t>
            </a:r>
            <a:r>
              <a:rPr lang="en-US" sz="2400" b="1" dirty="0">
                <a:solidFill>
                  <a:schemeClr val="tx1">
                    <a:lumMod val="85000"/>
                    <a:lumOff val="15000"/>
                  </a:schemeClr>
                </a:solidFill>
              </a:rPr>
              <a:t> </a:t>
            </a:r>
            <a:r>
              <a:rPr lang="en-US" sz="2400" b="1" dirty="0">
                <a:solidFill>
                  <a:srgbClr val="0000FF"/>
                </a:solidFill>
              </a:rPr>
              <a:t>D</a:t>
            </a:r>
            <a:r>
              <a:rPr lang="en-US" sz="2400" i="1" dirty="0">
                <a:solidFill>
                  <a:schemeClr val="tx1">
                    <a:lumMod val="85000"/>
                    <a:lumOff val="15000"/>
                  </a:schemeClr>
                </a:solidFill>
              </a:rPr>
              <a:t>,</a:t>
            </a:r>
            <a:endParaRPr lang="en-US" sz="2400" dirty="0">
              <a:solidFill>
                <a:schemeClr val="tx1">
                  <a:lumMod val="85000"/>
                  <a:lumOff val="15000"/>
                </a:schemeClr>
              </a:solidFill>
            </a:endParaRPr>
          </a:p>
          <a:p>
            <a:pPr marL="777240" lvl="1" indent="-365760">
              <a:defRPr/>
            </a:pPr>
            <a:r>
              <a:rPr lang="en-US" sz="2400" b="1" u="sng" dirty="0">
                <a:solidFill>
                  <a:srgbClr val="CC0000"/>
                </a:solidFill>
              </a:rPr>
              <a:t>A </a:t>
            </a:r>
            <a:r>
              <a:rPr lang="en-US" sz="2400" b="1" u="sng" dirty="0">
                <a:solidFill>
                  <a:schemeClr val="tx1">
                    <a:lumMod val="85000"/>
                    <a:lumOff val="15000"/>
                  </a:schemeClr>
                </a:solidFill>
              </a:rPr>
              <a:t>- </a:t>
            </a:r>
            <a:r>
              <a:rPr lang="en-US" sz="2400" b="1" u="sng" dirty="0">
                <a:solidFill>
                  <a:srgbClr val="CC0000"/>
                </a:solidFill>
              </a:rPr>
              <a:t>Antioxidants</a:t>
            </a:r>
            <a:r>
              <a:rPr lang="en-US" sz="2400" i="1" dirty="0">
                <a:solidFill>
                  <a:schemeClr val="tx1">
                    <a:lumMod val="85000"/>
                    <a:lumOff val="15000"/>
                  </a:schemeClr>
                </a:solidFill>
              </a:rPr>
              <a:t>,</a:t>
            </a:r>
            <a:endParaRPr lang="en-US" sz="2400" dirty="0">
              <a:solidFill>
                <a:schemeClr val="tx1">
                  <a:lumMod val="85000"/>
                  <a:lumOff val="15000"/>
                </a:schemeClr>
              </a:solidFill>
            </a:endParaRPr>
          </a:p>
          <a:p>
            <a:pPr marL="777240" lvl="1" indent="-365760">
              <a:defRPr/>
            </a:pPr>
            <a:r>
              <a:rPr lang="en-US" sz="2400" b="1" u="sng" dirty="0">
                <a:solidFill>
                  <a:srgbClr val="009999"/>
                </a:solidFill>
              </a:rPr>
              <a:t>I</a:t>
            </a:r>
            <a:r>
              <a:rPr lang="en-US" sz="2400" b="1" u="sng" dirty="0">
                <a:solidFill>
                  <a:schemeClr val="tx1">
                    <a:lumMod val="85000"/>
                    <a:lumOff val="15000"/>
                  </a:schemeClr>
                </a:solidFill>
              </a:rPr>
              <a:t> - </a:t>
            </a:r>
            <a:r>
              <a:rPr lang="en-US" sz="2400" b="1" u="sng" dirty="0">
                <a:solidFill>
                  <a:srgbClr val="009999"/>
                </a:solidFill>
              </a:rPr>
              <a:t>Immune system boosters </a:t>
            </a:r>
            <a:r>
              <a:rPr lang="en-US" sz="2400" b="1" u="sng" dirty="0">
                <a:solidFill>
                  <a:schemeClr val="tx1">
                    <a:lumMod val="85000"/>
                    <a:lumOff val="15000"/>
                  </a:schemeClr>
                </a:solidFill>
              </a:rPr>
              <a:t>and </a:t>
            </a:r>
            <a:endParaRPr lang="en-US" sz="2400" dirty="0">
              <a:solidFill>
                <a:schemeClr val="tx1">
                  <a:lumMod val="85000"/>
                  <a:lumOff val="15000"/>
                </a:schemeClr>
              </a:solidFill>
            </a:endParaRPr>
          </a:p>
          <a:p>
            <a:pPr marL="777240" lvl="1" indent="-365760">
              <a:defRPr/>
            </a:pPr>
            <a:r>
              <a:rPr lang="en-US" sz="2400" b="1" u="sng" dirty="0">
                <a:solidFill>
                  <a:srgbClr val="0000FF"/>
                </a:solidFill>
              </a:rPr>
              <a:t>D </a:t>
            </a:r>
            <a:r>
              <a:rPr lang="en-US" sz="2400" b="1" u="sng" dirty="0">
                <a:solidFill>
                  <a:schemeClr val="tx1">
                    <a:lumMod val="85000"/>
                    <a:lumOff val="15000"/>
                  </a:schemeClr>
                </a:solidFill>
              </a:rPr>
              <a:t>- </a:t>
            </a:r>
            <a:r>
              <a:rPr lang="en-US" sz="2400" b="1" u="sng" dirty="0">
                <a:solidFill>
                  <a:srgbClr val="0000FF"/>
                </a:solidFill>
              </a:rPr>
              <a:t>Detoxification</a:t>
            </a:r>
            <a:endParaRPr lang="en-US" sz="2400" dirty="0">
              <a:solidFill>
                <a:srgbClr val="0000FF"/>
              </a:solidFill>
            </a:endParaRPr>
          </a:p>
          <a:p>
            <a:pPr marL="365760" indent="-365760" eaLnBrk="1" fontAlgn="auto" hangingPunct="1">
              <a:spcAft>
                <a:spcPts val="0"/>
              </a:spcAft>
              <a:buFont typeface="Arial" pitchFamily="34" charset="0"/>
              <a:buChar char="•"/>
              <a:defRPr/>
            </a:pPr>
            <a:endParaRPr lang="en-US" sz="2400" b="1" i="1" dirty="0">
              <a:solidFill>
                <a:srgbClr val="002060"/>
              </a:solidFill>
            </a:endParaRPr>
          </a:p>
        </p:txBody>
      </p:sp>
      <p:sp>
        <p:nvSpPr>
          <p:cNvPr id="13316" name="TextBox 8"/>
          <p:cNvSpPr txBox="1">
            <a:spLocks noChangeArrowheads="1"/>
          </p:cNvSpPr>
          <p:nvPr/>
        </p:nvSpPr>
        <p:spPr bwMode="auto">
          <a:xfrm>
            <a:off x="2443163" y="533400"/>
            <a:ext cx="2675156" cy="1200329"/>
          </a:xfrm>
          <a:prstGeom prst="rect">
            <a:avLst/>
          </a:prstGeom>
          <a:noFill/>
          <a:ln w="9525">
            <a:noFill/>
            <a:miter lim="800000"/>
            <a:headEnd/>
            <a:tailEnd/>
          </a:ln>
        </p:spPr>
        <p:txBody>
          <a:bodyPr wrap="none">
            <a:spAutoFit/>
          </a:bodyPr>
          <a:lstStyle/>
          <a:p>
            <a:pPr eaLnBrk="1" hangingPunct="1"/>
            <a:r>
              <a:rPr lang="en-US" sz="3600" b="1" i="1" dirty="0">
                <a:solidFill>
                  <a:srgbClr val="FF0066"/>
                </a:solidFill>
              </a:rPr>
              <a:t>Glutathione </a:t>
            </a:r>
            <a:r>
              <a:rPr lang="en-US" sz="3600" b="1" i="1" dirty="0" smtClean="0">
                <a:solidFill>
                  <a:srgbClr val="FF0066"/>
                </a:solidFill>
              </a:rPr>
              <a:t> </a:t>
            </a:r>
            <a:endParaRPr lang="en-US" sz="3600" b="1" i="1" dirty="0">
              <a:solidFill>
                <a:srgbClr val="FF0066"/>
              </a:solidFill>
            </a:endParaRPr>
          </a:p>
          <a:p>
            <a:pPr eaLnBrk="1" hangingPunct="1"/>
            <a:endParaRPr lang="en-GB" sz="3600" dirty="0">
              <a:solidFill>
                <a:srgbClr val="FF3300"/>
              </a:solidFill>
            </a:endParaRPr>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5791200" y="4495800"/>
            <a:ext cx="3047999" cy="1981200"/>
          </a:xfrm>
          <a:prstGeom prst="rect">
            <a:avLst/>
          </a:prstGeom>
          <a:effectLst>
            <a:glow rad="38100">
              <a:schemeClr val="bg1">
                <a:lumMod val="95000"/>
              </a:schemeClr>
            </a:glow>
          </a:effectLst>
        </p:spPr>
      </p:pic>
      <p:pic>
        <p:nvPicPr>
          <p:cNvPr id="6" name="Picture 2" descr="C:\Users\priyadershini\Downloads\Origo logo.png"/>
          <p:cNvPicPr>
            <a:picLocks noChangeAspect="1" noChangeArrowheads="1"/>
          </p:cNvPicPr>
          <p:nvPr/>
        </p:nvPicPr>
        <p:blipFill>
          <a:blip r:embed="rId4" cstate="print"/>
          <a:srcRect/>
          <a:stretch>
            <a:fillRect/>
          </a:stretch>
        </p:blipFill>
        <p:spPr bwMode="auto">
          <a:xfrm>
            <a:off x="7924800" y="6318372"/>
            <a:ext cx="1219200" cy="53962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76200" y="1371600"/>
            <a:ext cx="8839200" cy="5486400"/>
          </a:xfrm>
        </p:spPr>
        <p:txBody>
          <a:bodyPr rtlCol="0">
            <a:noAutofit/>
          </a:bodyPr>
          <a:lstStyle/>
          <a:p>
            <a:pPr marL="365760" indent="-365760">
              <a:defRPr/>
            </a:pPr>
            <a:r>
              <a:rPr lang="en-IN" sz="2400" dirty="0"/>
              <a:t>The body produces and stores the largest amounts of GSH in the liver, where it is used to detoxify harmful compounds so that they can be removed from the body through the bile. </a:t>
            </a:r>
            <a:endParaRPr lang="en-IN" sz="2400" dirty="0" smtClean="0"/>
          </a:p>
          <a:p>
            <a:pPr marL="365760" indent="-365760">
              <a:defRPr/>
            </a:pPr>
            <a:r>
              <a:rPr lang="en-IN" sz="2400" dirty="0" smtClean="0"/>
              <a:t>The </a:t>
            </a:r>
            <a:r>
              <a:rPr lang="en-IN" sz="2400" dirty="0"/>
              <a:t>liver also supplies GSH directly to </a:t>
            </a:r>
            <a:r>
              <a:rPr lang="en-IN" sz="2400" dirty="0" smtClean="0"/>
              <a:t>RBC &amp; WBC in </a:t>
            </a:r>
            <a:r>
              <a:rPr lang="en-IN" sz="2400" dirty="0"/>
              <a:t>the </a:t>
            </a:r>
            <a:r>
              <a:rPr lang="en-IN" sz="2400" dirty="0" smtClean="0"/>
              <a:t>bloodstream</a:t>
            </a:r>
          </a:p>
          <a:p>
            <a:pPr marL="365760" indent="-365760">
              <a:defRPr/>
            </a:pPr>
            <a:r>
              <a:rPr lang="en-IN" sz="2400" dirty="0" smtClean="0"/>
              <a:t>Helps  to keep </a:t>
            </a:r>
            <a:r>
              <a:rPr lang="en-IN" sz="2400" dirty="0"/>
              <a:t>red blood and white blood cells healthy to maximize the disease-fighting power of the immune system. </a:t>
            </a:r>
            <a:endParaRPr lang="en-IN" sz="2400" dirty="0" smtClean="0"/>
          </a:p>
          <a:p>
            <a:pPr marL="365760" indent="-365760">
              <a:defRPr/>
            </a:pPr>
            <a:r>
              <a:rPr lang="en-IN" sz="2400" dirty="0" smtClean="0"/>
              <a:t>Have  </a:t>
            </a:r>
            <a:r>
              <a:rPr lang="en-IN" sz="2400" dirty="0"/>
              <a:t>an </a:t>
            </a:r>
            <a:r>
              <a:rPr lang="en-IN" sz="2400" u="sng" dirty="0">
                <a:hlinkClick r:id="rId2"/>
              </a:rPr>
              <a:t>anti-aging</a:t>
            </a:r>
            <a:r>
              <a:rPr lang="en-IN" sz="2400" dirty="0"/>
              <a:t> affect on the body. </a:t>
            </a:r>
            <a:endParaRPr lang="en-IN" sz="2400" dirty="0" smtClean="0"/>
          </a:p>
          <a:p>
            <a:pPr marL="365760" indent="-365760">
              <a:defRPr/>
            </a:pPr>
            <a:r>
              <a:rPr lang="en-IN" sz="2400" dirty="0" smtClean="0"/>
              <a:t>GSH </a:t>
            </a:r>
            <a:r>
              <a:rPr lang="en-IN" sz="2400" dirty="0"/>
              <a:t>levels decline with age, and a lack of glutathione has been shown to leave the body more vulnerable to damage by free radicals, thus speeding up oxidation (wearing down) of the body. </a:t>
            </a:r>
            <a:br>
              <a:rPr lang="en-IN" sz="2400" dirty="0"/>
            </a:br>
            <a:endParaRPr lang="en-US" sz="2400" b="1" i="1" dirty="0">
              <a:solidFill>
                <a:srgbClr val="002060"/>
              </a:solidFill>
            </a:endParaRPr>
          </a:p>
        </p:txBody>
      </p:sp>
      <p:sp>
        <p:nvSpPr>
          <p:cNvPr id="13316" name="TextBox 8"/>
          <p:cNvSpPr txBox="1">
            <a:spLocks noChangeArrowheads="1"/>
          </p:cNvSpPr>
          <p:nvPr/>
        </p:nvSpPr>
        <p:spPr bwMode="auto">
          <a:xfrm>
            <a:off x="2443163" y="533400"/>
            <a:ext cx="2675156" cy="1200329"/>
          </a:xfrm>
          <a:prstGeom prst="rect">
            <a:avLst/>
          </a:prstGeom>
          <a:noFill/>
          <a:ln w="9525">
            <a:noFill/>
            <a:miter lim="800000"/>
            <a:headEnd/>
            <a:tailEnd/>
          </a:ln>
        </p:spPr>
        <p:txBody>
          <a:bodyPr wrap="none">
            <a:spAutoFit/>
          </a:bodyPr>
          <a:lstStyle/>
          <a:p>
            <a:pPr eaLnBrk="1" hangingPunct="1"/>
            <a:r>
              <a:rPr lang="en-US" sz="3600" b="1" i="1" dirty="0">
                <a:solidFill>
                  <a:srgbClr val="FF0066"/>
                </a:solidFill>
              </a:rPr>
              <a:t>Glutathione </a:t>
            </a:r>
            <a:r>
              <a:rPr lang="en-US" sz="3600" b="1" i="1" dirty="0" smtClean="0">
                <a:solidFill>
                  <a:srgbClr val="FF0066"/>
                </a:solidFill>
              </a:rPr>
              <a:t> </a:t>
            </a:r>
            <a:endParaRPr lang="en-US" sz="3600" b="1" i="1" dirty="0">
              <a:solidFill>
                <a:srgbClr val="FF0066"/>
              </a:solidFill>
            </a:endParaRPr>
          </a:p>
          <a:p>
            <a:pPr eaLnBrk="1" hangingPunct="1"/>
            <a:endParaRPr lang="en-GB" sz="3600" dirty="0">
              <a:solidFill>
                <a:srgbClr val="FF3300"/>
              </a:solidFill>
            </a:endParaRPr>
          </a:p>
        </p:txBody>
      </p:sp>
      <p:pic>
        <p:nvPicPr>
          <p:cNvPr id="4" name="Picture 2" descr="C:\Users\priyadershini\Downloads\Origo logo.png"/>
          <p:cNvPicPr>
            <a:picLocks noChangeAspect="1" noChangeArrowheads="1"/>
          </p:cNvPicPr>
          <p:nvPr/>
        </p:nvPicPr>
        <p:blipFill>
          <a:blip r:embed="rId3" cstate="print"/>
          <a:srcRect/>
          <a:stretch>
            <a:fillRect/>
          </a:stretch>
        </p:blipFill>
        <p:spPr bwMode="auto">
          <a:xfrm>
            <a:off x="1" y="6149740"/>
            <a:ext cx="1600199" cy="70826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0" y="1447800"/>
            <a:ext cx="5562600" cy="5410200"/>
          </a:xfrm>
        </p:spPr>
        <p:txBody>
          <a:bodyPr rtlCol="0">
            <a:noAutofit/>
          </a:bodyPr>
          <a:lstStyle/>
          <a:p>
            <a:pPr marL="365760" indent="-365760" eaLnBrk="1" fontAlgn="auto" hangingPunct="1">
              <a:spcAft>
                <a:spcPts val="0"/>
              </a:spcAft>
              <a:buFont typeface="Arial" pitchFamily="34" charset="0"/>
              <a:buChar char="•"/>
              <a:defRPr/>
            </a:pPr>
            <a:r>
              <a:rPr lang="en-US" sz="2000" dirty="0" smtClean="0">
                <a:solidFill>
                  <a:schemeClr val="tx1">
                    <a:lumMod val="85000"/>
                    <a:lumOff val="15000"/>
                  </a:schemeClr>
                </a:solidFill>
              </a:rPr>
              <a:t>It </a:t>
            </a:r>
            <a:r>
              <a:rPr lang="en-US" sz="2000" dirty="0">
                <a:solidFill>
                  <a:schemeClr val="tx1">
                    <a:lumMod val="85000"/>
                    <a:lumOff val="15000"/>
                  </a:schemeClr>
                </a:solidFill>
              </a:rPr>
              <a:t>is the most powerful </a:t>
            </a:r>
            <a:r>
              <a:rPr lang="en-US" sz="2000" b="1" i="1" dirty="0">
                <a:solidFill>
                  <a:srgbClr val="FF3300"/>
                </a:solidFill>
              </a:rPr>
              <a:t>anti-oxidant</a:t>
            </a:r>
            <a:r>
              <a:rPr lang="en-US" sz="2000" dirty="0">
                <a:solidFill>
                  <a:schemeClr val="tx1">
                    <a:lumMod val="85000"/>
                    <a:lumOff val="15000"/>
                  </a:schemeClr>
                </a:solidFill>
              </a:rPr>
              <a:t> occurring naturally in all of </a:t>
            </a:r>
            <a:r>
              <a:rPr lang="en-US" sz="2000" b="1" i="1" dirty="0">
                <a:solidFill>
                  <a:srgbClr val="0000FF"/>
                </a:solidFill>
              </a:rPr>
              <a:t>70-100 trillion cells </a:t>
            </a:r>
            <a:r>
              <a:rPr lang="en-US" sz="2000" dirty="0">
                <a:solidFill>
                  <a:schemeClr val="tx1">
                    <a:lumMod val="85000"/>
                    <a:lumOff val="15000"/>
                  </a:schemeClr>
                </a:solidFill>
              </a:rPr>
              <a:t>that make up the human body. That is why it is called the </a:t>
            </a:r>
            <a:r>
              <a:rPr lang="en-US" sz="2000" b="1" i="1" dirty="0">
                <a:solidFill>
                  <a:srgbClr val="009900"/>
                </a:solidFill>
              </a:rPr>
              <a:t>master antioxidant </a:t>
            </a:r>
            <a:r>
              <a:rPr lang="en-US" sz="2000" b="1" i="1" dirty="0">
                <a:solidFill>
                  <a:srgbClr val="FF0066"/>
                </a:solidFill>
              </a:rPr>
              <a:t>(MA). </a:t>
            </a:r>
          </a:p>
          <a:p>
            <a:pPr marL="365760" indent="-365760" eaLnBrk="1" fontAlgn="auto" hangingPunct="1">
              <a:spcAft>
                <a:spcPts val="0"/>
              </a:spcAft>
              <a:buFont typeface="Arial" pitchFamily="34" charset="0"/>
              <a:buChar char="•"/>
              <a:defRPr/>
            </a:pPr>
            <a:r>
              <a:rPr lang="en-US" sz="2000" b="1" i="1" dirty="0">
                <a:solidFill>
                  <a:srgbClr val="FF0066"/>
                </a:solidFill>
              </a:rPr>
              <a:t>Glutathione</a:t>
            </a:r>
            <a:r>
              <a:rPr lang="en-US" sz="2000" dirty="0">
                <a:solidFill>
                  <a:schemeClr val="tx1">
                    <a:lumMod val="85000"/>
                    <a:lumOff val="15000"/>
                  </a:schemeClr>
                </a:solidFill>
              </a:rPr>
              <a:t> levels have been shown to </a:t>
            </a:r>
            <a:r>
              <a:rPr lang="en-US" sz="2000" b="1" i="1" dirty="0">
                <a:solidFill>
                  <a:srgbClr val="009999"/>
                </a:solidFill>
              </a:rPr>
              <a:t>decrease with </a:t>
            </a:r>
            <a:r>
              <a:rPr lang="en-US" sz="2000" b="1" i="1" dirty="0">
                <a:solidFill>
                  <a:srgbClr val="009900"/>
                </a:solidFill>
              </a:rPr>
              <a:t>aging. </a:t>
            </a:r>
          </a:p>
          <a:p>
            <a:pPr marL="365760" indent="-365760" eaLnBrk="1" fontAlgn="auto" hangingPunct="1">
              <a:spcAft>
                <a:spcPts val="0"/>
              </a:spcAft>
              <a:buFont typeface="Arial" pitchFamily="34" charset="0"/>
              <a:buChar char="•"/>
              <a:defRPr/>
            </a:pPr>
            <a:r>
              <a:rPr lang="en-US" sz="2000" b="1" i="1" dirty="0">
                <a:solidFill>
                  <a:srgbClr val="FF0066"/>
                </a:solidFill>
              </a:rPr>
              <a:t>Glutathione</a:t>
            </a:r>
            <a:r>
              <a:rPr lang="en-US" sz="2000" dirty="0">
                <a:solidFill>
                  <a:schemeClr val="tx1">
                    <a:lumMod val="85000"/>
                    <a:lumOff val="15000"/>
                  </a:schemeClr>
                </a:solidFill>
              </a:rPr>
              <a:t> inhibits the synthesis and </a:t>
            </a:r>
            <a:r>
              <a:rPr lang="en-US" sz="2000" dirty="0" smtClean="0">
                <a:solidFill>
                  <a:schemeClr val="tx1">
                    <a:lumMod val="85000"/>
                    <a:lumOff val="15000"/>
                  </a:schemeClr>
                </a:solidFill>
              </a:rPr>
              <a:t>accumulation  </a:t>
            </a:r>
            <a:r>
              <a:rPr lang="en-US" sz="2000" dirty="0">
                <a:solidFill>
                  <a:schemeClr val="tx1">
                    <a:lumMod val="85000"/>
                    <a:lumOff val="15000"/>
                  </a:schemeClr>
                </a:solidFill>
              </a:rPr>
              <a:t>of </a:t>
            </a:r>
            <a:r>
              <a:rPr lang="en-US" sz="2000" b="1" i="1" dirty="0">
                <a:solidFill>
                  <a:schemeClr val="accent1">
                    <a:lumMod val="75000"/>
                  </a:schemeClr>
                </a:solidFill>
              </a:rPr>
              <a:t>melanin</a:t>
            </a:r>
            <a:r>
              <a:rPr lang="en-US" sz="2000" dirty="0">
                <a:solidFill>
                  <a:schemeClr val="tx1">
                    <a:lumMod val="85000"/>
                    <a:lumOff val="15000"/>
                  </a:schemeClr>
                </a:solidFill>
              </a:rPr>
              <a:t> by interrupting the function of </a:t>
            </a:r>
            <a:r>
              <a:rPr lang="en-US" sz="2000" b="1" i="1" dirty="0">
                <a:solidFill>
                  <a:srgbClr val="7030A0"/>
                </a:solidFill>
              </a:rPr>
              <a:t>L-DOPA </a:t>
            </a:r>
            <a:r>
              <a:rPr lang="en-US" sz="2000" dirty="0" smtClean="0">
                <a:solidFill>
                  <a:schemeClr val="tx1">
                    <a:lumMod val="85000"/>
                    <a:lumOff val="15000"/>
                  </a:schemeClr>
                </a:solidFill>
              </a:rPr>
              <a:t> </a:t>
            </a:r>
            <a:endParaRPr lang="en-US" sz="2000" dirty="0">
              <a:solidFill>
                <a:schemeClr val="tx1">
                  <a:lumMod val="85000"/>
                  <a:lumOff val="15000"/>
                </a:schemeClr>
              </a:solidFill>
            </a:endParaRPr>
          </a:p>
        </p:txBody>
      </p:sp>
      <p:sp>
        <p:nvSpPr>
          <p:cNvPr id="14339" name="Rectangle 1"/>
          <p:cNvSpPr>
            <a:spLocks noChangeArrowheads="1"/>
          </p:cNvSpPr>
          <p:nvPr/>
        </p:nvSpPr>
        <p:spPr bwMode="auto">
          <a:xfrm>
            <a:off x="2362200" y="661988"/>
            <a:ext cx="3810000" cy="584200"/>
          </a:xfrm>
          <a:prstGeom prst="rect">
            <a:avLst/>
          </a:prstGeom>
          <a:noFill/>
          <a:ln w="9525">
            <a:noFill/>
            <a:miter lim="800000"/>
            <a:headEnd/>
            <a:tailEnd/>
          </a:ln>
        </p:spPr>
        <p:txBody>
          <a:bodyPr>
            <a:spAutoFit/>
          </a:bodyPr>
          <a:lstStyle/>
          <a:p>
            <a:pPr eaLnBrk="1" hangingPunct="1"/>
            <a:r>
              <a:rPr lang="en-US" sz="3200" b="1" i="1" dirty="0">
                <a:solidFill>
                  <a:srgbClr val="FF0066"/>
                </a:solidFill>
              </a:rPr>
              <a:t>Glutathione </a:t>
            </a:r>
          </a:p>
        </p:txBody>
      </p:sp>
      <p:pic>
        <p:nvPicPr>
          <p:cNvPr id="3" name="Picture 2"/>
          <p:cNvPicPr>
            <a:picLocks noChangeAspect="1"/>
          </p:cNvPicPr>
          <p:nvPr/>
        </p:nvPicPr>
        <p:blipFill>
          <a:blip r:embed="rId2"/>
          <a:stretch>
            <a:fillRect/>
          </a:stretch>
        </p:blipFill>
        <p:spPr>
          <a:xfrm>
            <a:off x="5486400" y="3276600"/>
            <a:ext cx="3581399" cy="3276600"/>
          </a:xfrm>
          <a:prstGeom prst="rect">
            <a:avLst/>
          </a:prstGeom>
          <a:ln>
            <a:noFill/>
          </a:ln>
          <a:effectLst>
            <a:softEdge rad="112500"/>
          </a:effectLst>
        </p:spPr>
      </p:pic>
      <p:pic>
        <p:nvPicPr>
          <p:cNvPr id="14343" name="Picture 9" descr="shutte_low.png"/>
          <p:cNvPicPr>
            <a:picLocks noChangeAspect="1"/>
          </p:cNvPicPr>
          <p:nvPr/>
        </p:nvPicPr>
        <p:blipFill>
          <a:blip r:embed="rId3"/>
          <a:srcRect/>
          <a:stretch>
            <a:fillRect/>
          </a:stretch>
        </p:blipFill>
        <p:spPr bwMode="auto">
          <a:xfrm>
            <a:off x="6477000" y="1371600"/>
            <a:ext cx="1752600" cy="1830388"/>
          </a:xfrm>
          <a:prstGeom prst="rect">
            <a:avLst/>
          </a:prstGeom>
          <a:noFill/>
          <a:ln w="9525">
            <a:noFill/>
            <a:miter lim="800000"/>
            <a:headEnd/>
            <a:tailEnd/>
          </a:ln>
        </p:spPr>
      </p:pic>
      <p:pic>
        <p:nvPicPr>
          <p:cNvPr id="6" name="Picture 2" descr="C:\Users\priyadershini\Downloads\Origo logo.png"/>
          <p:cNvPicPr>
            <a:picLocks noChangeAspect="1" noChangeArrowheads="1"/>
          </p:cNvPicPr>
          <p:nvPr/>
        </p:nvPicPr>
        <p:blipFill>
          <a:blip r:embed="rId4" cstate="print"/>
          <a:srcRect/>
          <a:stretch>
            <a:fillRect/>
          </a:stretch>
        </p:blipFill>
        <p:spPr bwMode="auto">
          <a:xfrm>
            <a:off x="1" y="6149740"/>
            <a:ext cx="1600199" cy="708260"/>
          </a:xfrm>
          <a:prstGeom prst="rect">
            <a:avLst/>
          </a:prstGeom>
          <a:noFill/>
        </p:spPr>
      </p:pic>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a:xfrm>
            <a:off x="1447800" y="609600"/>
            <a:ext cx="6397625" cy="633413"/>
          </a:xfrm>
        </p:spPr>
        <p:txBody>
          <a:bodyPr/>
          <a:lstStyle/>
          <a:p>
            <a:pPr eaLnBrk="1" hangingPunct="1"/>
            <a:r>
              <a:rPr lang="en-GB" sz="2800" b="1" i="1" smtClean="0">
                <a:solidFill>
                  <a:srgbClr val="FF3300"/>
                </a:solidFill>
              </a:rPr>
              <a:t>GLUTATHIONE DEPLETION</a:t>
            </a:r>
          </a:p>
        </p:txBody>
      </p:sp>
      <p:pic>
        <p:nvPicPr>
          <p:cNvPr id="5123" name="Content Placeholder 3"/>
          <p:cNvPicPr>
            <a:picLocks noGrp="1" noChangeAspect="1"/>
          </p:cNvPicPr>
          <p:nvPr>
            <p:ph idx="1"/>
          </p:nvPr>
        </p:nvPicPr>
        <p:blipFill>
          <a:blip r:embed="rId2"/>
          <a:srcRect/>
          <a:stretch>
            <a:fillRect/>
          </a:stretch>
        </p:blipFill>
        <p:spPr>
          <a:xfrm>
            <a:off x="762000" y="1295400"/>
            <a:ext cx="7467600" cy="4661208"/>
          </a:xfrm>
          <a:solidFill>
            <a:schemeClr val="accent2"/>
          </a:solidFill>
          <a:ln>
            <a:solidFill>
              <a:srgbClr val="FF0000"/>
            </a:solidFill>
          </a:ln>
        </p:spPr>
      </p:pic>
      <p:pic>
        <p:nvPicPr>
          <p:cNvPr id="4" name="Picture 2" descr="C:\Users\priyadershini\Downloads\Origo logo.png"/>
          <p:cNvPicPr>
            <a:picLocks noChangeAspect="1" noChangeArrowheads="1"/>
          </p:cNvPicPr>
          <p:nvPr/>
        </p:nvPicPr>
        <p:blipFill>
          <a:blip r:embed="rId3" cstate="print"/>
          <a:srcRect/>
          <a:stretch>
            <a:fillRect/>
          </a:stretch>
        </p:blipFill>
        <p:spPr bwMode="auto">
          <a:xfrm>
            <a:off x="1" y="6149740"/>
            <a:ext cx="1600199" cy="708260"/>
          </a:xfrm>
          <a:prstGeom prst="rect">
            <a:avLst/>
          </a:prstGeom>
          <a:noFill/>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0" y="0"/>
            <a:ext cx="4727575" cy="863600"/>
          </a:xfrm>
        </p:spPr>
        <p:txBody>
          <a:bodyPr/>
          <a:lstStyle/>
          <a:p>
            <a:pPr marL="0" indent="0" algn="ctr" eaLnBrk="1" hangingPunct="1">
              <a:buFont typeface="Wingdings 3" pitchFamily="18" charset="2"/>
              <a:buNone/>
            </a:pPr>
            <a:r>
              <a:rPr lang="en-GB" sz="3200" b="1" i="1" dirty="0" smtClean="0"/>
              <a:t>MECHANISM</a:t>
            </a:r>
          </a:p>
        </p:txBody>
      </p:sp>
      <p:pic>
        <p:nvPicPr>
          <p:cNvPr id="8198" name="irc_mi" descr="http://www.cholesterolbattle.com/wp-content/uploads/image/how-antioxidants-fight-free-radica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8835643" cy="5318370"/>
          </a:xfrm>
          <a:prstGeom prst="rect">
            <a:avLst/>
          </a:prstGeom>
          <a:noFill/>
          <a:ln>
            <a:noFill/>
          </a:ln>
          <a:effectLst>
            <a:glow rad="203200">
              <a:schemeClr val="bg2"/>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5903893"/>
            <a:ext cx="9144000" cy="954107"/>
          </a:xfrm>
          <a:prstGeom prst="rect">
            <a:avLst/>
          </a:prstGeom>
        </p:spPr>
        <p:txBody>
          <a:bodyPr wrap="square">
            <a:spAutoFit/>
          </a:bodyPr>
          <a:lstStyle/>
          <a:p>
            <a:pPr>
              <a:defRPr/>
            </a:pPr>
            <a:r>
              <a:rPr lang="en-IN" sz="1400" b="1" dirty="0">
                <a:solidFill>
                  <a:schemeClr val="tx1">
                    <a:lumMod val="85000"/>
                    <a:lumOff val="15000"/>
                  </a:schemeClr>
                </a:solidFill>
              </a:rPr>
              <a:t>Antioxidants are substances that may protect cells from the damage caused by unstable molecules known as free radicals</a:t>
            </a:r>
            <a:r>
              <a:rPr lang="en-IN" sz="1400" b="1" dirty="0" smtClean="0">
                <a:solidFill>
                  <a:schemeClr val="tx1">
                    <a:lumMod val="85000"/>
                    <a:lumOff val="15000"/>
                  </a:schemeClr>
                </a:solidFill>
              </a:rPr>
              <a:t>. Free </a:t>
            </a:r>
            <a:r>
              <a:rPr lang="en-IN" sz="1400" b="1" dirty="0">
                <a:solidFill>
                  <a:schemeClr val="tx1">
                    <a:lumMod val="85000"/>
                    <a:lumOff val="15000"/>
                  </a:schemeClr>
                </a:solidFill>
              </a:rPr>
              <a:t>radicals are molecules with incomplete electron shells which make them more chemically reactive than those with complete electron shells</a:t>
            </a:r>
          </a:p>
          <a:p>
            <a:pPr>
              <a:defRPr/>
            </a:pPr>
            <a:r>
              <a:rPr lang="en-IN" sz="1400" b="1" dirty="0">
                <a:solidFill>
                  <a:schemeClr val="tx1">
                    <a:lumMod val="85000"/>
                    <a:lumOff val="15000"/>
                  </a:schemeClr>
                </a:solidFill>
              </a:rPr>
              <a:t> Antioxidants interact with and stabilize free radicals and may prevent some of the damage free radicals. </a:t>
            </a:r>
            <a:endParaRPr lang="en-US" sz="1400" dirty="0">
              <a:solidFill>
                <a:schemeClr val="tx1">
                  <a:lumMod val="85000"/>
                  <a:lumOff val="15000"/>
                </a:schemeClr>
              </a:solidFill>
            </a:endParaRPr>
          </a:p>
        </p:txBody>
      </p:sp>
      <p:pic>
        <p:nvPicPr>
          <p:cNvPr id="6" name="Picture 2" descr="C:\Users\priyadershini\Downloads\Origo logo.png"/>
          <p:cNvPicPr>
            <a:picLocks noChangeAspect="1" noChangeArrowheads="1"/>
          </p:cNvPicPr>
          <p:nvPr/>
        </p:nvPicPr>
        <p:blipFill>
          <a:blip r:embed="rId3" cstate="print"/>
          <a:srcRect/>
          <a:stretch>
            <a:fillRect/>
          </a:stretch>
        </p:blipFill>
        <p:spPr bwMode="auto">
          <a:xfrm>
            <a:off x="7543801" y="0"/>
            <a:ext cx="1600199" cy="70826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7.png"/>
          <p:cNvPicPr>
            <a:picLocks noChangeAspect="1"/>
          </p:cNvPicPr>
          <p:nvPr/>
        </p:nvPicPr>
        <p:blipFill>
          <a:blip r:embed="rId2"/>
          <a:srcRect/>
          <a:stretch>
            <a:fillRect/>
          </a:stretch>
        </p:blipFill>
        <p:spPr bwMode="auto">
          <a:xfrm>
            <a:off x="5486400" y="1443038"/>
            <a:ext cx="3657600" cy="5414962"/>
          </a:xfrm>
          <a:prstGeom prst="rect">
            <a:avLst/>
          </a:prstGeom>
          <a:noFill/>
          <a:ln w="9525">
            <a:noFill/>
            <a:miter lim="800000"/>
            <a:headEnd/>
            <a:tailEnd/>
          </a:ln>
        </p:spPr>
      </p:pic>
      <p:sp>
        <p:nvSpPr>
          <p:cNvPr id="11266" name="Rectangle 3"/>
          <p:cNvSpPr>
            <a:spLocks noGrp="1" noChangeArrowheads="1"/>
          </p:cNvSpPr>
          <p:nvPr>
            <p:ph idx="1"/>
          </p:nvPr>
        </p:nvSpPr>
        <p:spPr>
          <a:xfrm>
            <a:off x="152400" y="1371600"/>
            <a:ext cx="6019800" cy="5334000"/>
          </a:xfrm>
        </p:spPr>
        <p:txBody>
          <a:bodyPr rtlCol="0">
            <a:normAutofit/>
          </a:bodyPr>
          <a:lstStyle/>
          <a:p>
            <a:pPr eaLnBrk="1" fontAlgn="auto" hangingPunct="1">
              <a:lnSpc>
                <a:spcPct val="90000"/>
              </a:lnSpc>
              <a:spcAft>
                <a:spcPts val="0"/>
              </a:spcAft>
              <a:buNone/>
              <a:defRPr/>
            </a:pPr>
            <a:endParaRPr lang="en-US" b="1" i="1" dirty="0" smtClean="0">
              <a:solidFill>
                <a:srgbClr val="FF0066"/>
              </a:solidFill>
              <a:latin typeface="Andalus" panose="02020603050405020304" pitchFamily="18" charset="-78"/>
              <a:cs typeface="Andalus" panose="02020603050405020304" pitchFamily="18" charset="-78"/>
            </a:endParaRPr>
          </a:p>
          <a:p>
            <a:pPr>
              <a:lnSpc>
                <a:spcPct val="90000"/>
              </a:lnSpc>
              <a:defRPr/>
            </a:pPr>
            <a:r>
              <a:rPr lang="en-US" dirty="0" smtClean="0">
                <a:latin typeface="Andalus" panose="02020603050405020304" pitchFamily="18" charset="-78"/>
                <a:cs typeface="Andalus" panose="02020603050405020304" pitchFamily="18" charset="-78"/>
              </a:rPr>
              <a:t>Glutathione supplement with </a:t>
            </a:r>
            <a:r>
              <a:rPr lang="en-US" b="1" i="1" dirty="0" smtClean="0">
                <a:solidFill>
                  <a:srgbClr val="FF3300"/>
                </a:solidFill>
                <a:latin typeface="Andalus" panose="02020603050405020304" pitchFamily="18" charset="-78"/>
                <a:cs typeface="Andalus" panose="02020603050405020304" pitchFamily="18" charset="-78"/>
              </a:rPr>
              <a:t>Vitamin C</a:t>
            </a:r>
            <a:r>
              <a:rPr lang="en-US" dirty="0" smtClean="0">
                <a:latin typeface="Andalus" panose="02020603050405020304" pitchFamily="18" charset="-78"/>
                <a:cs typeface="Andalus" panose="02020603050405020304" pitchFamily="18" charset="-78"/>
              </a:rPr>
              <a:t>  for Skin </a:t>
            </a:r>
            <a:r>
              <a:rPr lang="en-US" b="1" i="1" dirty="0">
                <a:solidFill>
                  <a:srgbClr val="0000FF"/>
                </a:solidFill>
                <a:latin typeface="Andalus" panose="02020603050405020304" pitchFamily="18" charset="-78"/>
                <a:cs typeface="Andalus" panose="02020603050405020304" pitchFamily="18" charset="-78"/>
              </a:rPr>
              <a:t>Lightening </a:t>
            </a:r>
            <a:r>
              <a:rPr lang="en-US" b="1" i="1" dirty="0" smtClean="0">
                <a:solidFill>
                  <a:srgbClr val="0000FF"/>
                </a:solidFill>
                <a:latin typeface="Andalus" panose="02020603050405020304" pitchFamily="18" charset="-78"/>
                <a:cs typeface="Andalus" panose="02020603050405020304" pitchFamily="18" charset="-78"/>
              </a:rPr>
              <a:t> </a:t>
            </a:r>
            <a:r>
              <a:rPr lang="en-US" dirty="0" smtClean="0">
                <a:latin typeface="Andalus" panose="02020603050405020304" pitchFamily="18" charset="-78"/>
                <a:cs typeface="Andalus" panose="02020603050405020304" pitchFamily="18" charset="-78"/>
              </a:rPr>
              <a:t>&amp; </a:t>
            </a:r>
            <a:r>
              <a:rPr lang="en-US" b="1" i="1" dirty="0" smtClean="0">
                <a:solidFill>
                  <a:schemeClr val="bg2">
                    <a:lumMod val="25000"/>
                  </a:schemeClr>
                </a:solidFill>
                <a:latin typeface="Andalus" panose="02020603050405020304" pitchFamily="18" charset="-78"/>
                <a:cs typeface="Andalus" panose="02020603050405020304" pitchFamily="18" charset="-78"/>
              </a:rPr>
              <a:t>Age Defying </a:t>
            </a:r>
          </a:p>
          <a:p>
            <a:pPr eaLnBrk="1" fontAlgn="auto" hangingPunct="1">
              <a:lnSpc>
                <a:spcPct val="90000"/>
              </a:lnSpc>
              <a:spcAft>
                <a:spcPts val="0"/>
              </a:spcAft>
              <a:buFont typeface="Arial" pitchFamily="34" charset="0"/>
              <a:buChar char="•"/>
              <a:defRPr/>
            </a:pPr>
            <a:r>
              <a:rPr lang="en-US" b="1" i="1" dirty="0" smtClean="0">
                <a:solidFill>
                  <a:srgbClr val="0000FF"/>
                </a:solidFill>
                <a:latin typeface="Andalus" panose="02020603050405020304" pitchFamily="18" charset="-78"/>
                <a:cs typeface="Andalus" panose="02020603050405020304" pitchFamily="18" charset="-78"/>
              </a:rPr>
              <a:t>Lightens  </a:t>
            </a:r>
            <a:r>
              <a:rPr lang="en-US" dirty="0" smtClean="0">
                <a:latin typeface="Andalus" panose="02020603050405020304" pitchFamily="18" charset="-78"/>
                <a:cs typeface="Andalus" panose="02020603050405020304" pitchFamily="18" charset="-78"/>
              </a:rPr>
              <a:t>the skin, </a:t>
            </a:r>
          </a:p>
          <a:p>
            <a:pPr eaLnBrk="1" fontAlgn="auto" hangingPunct="1">
              <a:lnSpc>
                <a:spcPct val="90000"/>
              </a:lnSpc>
              <a:spcAft>
                <a:spcPts val="0"/>
              </a:spcAft>
              <a:buFont typeface="Arial" pitchFamily="34" charset="0"/>
              <a:buChar char="•"/>
              <a:defRPr/>
            </a:pPr>
            <a:r>
              <a:rPr lang="en-US" dirty="0" smtClean="0">
                <a:latin typeface="Andalus" panose="02020603050405020304" pitchFamily="18" charset="-78"/>
                <a:cs typeface="Andalus" panose="02020603050405020304" pitchFamily="18" charset="-78"/>
              </a:rPr>
              <a:t>Helps make the skin smoother with a </a:t>
            </a:r>
            <a:br>
              <a:rPr lang="en-US" dirty="0" smtClean="0">
                <a:latin typeface="Andalus" panose="02020603050405020304" pitchFamily="18" charset="-78"/>
                <a:cs typeface="Andalus" panose="02020603050405020304" pitchFamily="18" charset="-78"/>
              </a:rPr>
            </a:br>
            <a:r>
              <a:rPr lang="en-US" dirty="0" smtClean="0">
                <a:latin typeface="Andalus" panose="02020603050405020304" pitchFamily="18" charset="-78"/>
                <a:cs typeface="Andalus" panose="02020603050405020304" pitchFamily="18" charset="-78"/>
              </a:rPr>
              <a:t>more even tone, </a:t>
            </a:r>
          </a:p>
          <a:p>
            <a:pPr eaLnBrk="1" fontAlgn="auto" hangingPunct="1">
              <a:lnSpc>
                <a:spcPct val="90000"/>
              </a:lnSpc>
              <a:spcAft>
                <a:spcPts val="0"/>
              </a:spcAft>
              <a:buFont typeface="Arial" pitchFamily="34" charset="0"/>
              <a:buChar char="•"/>
              <a:defRPr/>
            </a:pPr>
            <a:r>
              <a:rPr lang="en-US" dirty="0" smtClean="0">
                <a:latin typeface="Andalus" panose="02020603050405020304" pitchFamily="18" charset="-78"/>
                <a:cs typeface="Andalus" panose="02020603050405020304" pitchFamily="18" charset="-78"/>
              </a:rPr>
              <a:t>Gives a rosy white glow</a:t>
            </a:r>
          </a:p>
          <a:p>
            <a:pPr eaLnBrk="1" fontAlgn="auto" hangingPunct="1">
              <a:lnSpc>
                <a:spcPct val="80000"/>
              </a:lnSpc>
              <a:spcAft>
                <a:spcPts val="0"/>
              </a:spcAft>
              <a:buFont typeface="Arial" pitchFamily="34" charset="0"/>
              <a:buChar char="•"/>
              <a:defRPr/>
            </a:pPr>
            <a:r>
              <a:rPr lang="en-US" dirty="0" smtClean="0">
                <a:latin typeface="Andalus" panose="02020603050405020304" pitchFamily="18" charset="-78"/>
                <a:cs typeface="Andalus" panose="02020603050405020304" pitchFamily="18" charset="-78"/>
              </a:rPr>
              <a:t>Delays </a:t>
            </a:r>
            <a:r>
              <a:rPr lang="en-US" b="1" i="1" dirty="0" smtClean="0">
                <a:solidFill>
                  <a:srgbClr val="7030A0"/>
                </a:solidFill>
                <a:latin typeface="Andalus" panose="02020603050405020304" pitchFamily="18" charset="-78"/>
                <a:cs typeface="Andalus" panose="02020603050405020304" pitchFamily="18" charset="-78"/>
              </a:rPr>
              <a:t>aging </a:t>
            </a:r>
          </a:p>
          <a:p>
            <a:pPr eaLnBrk="1" fontAlgn="auto" hangingPunct="1">
              <a:spcAft>
                <a:spcPts val="0"/>
              </a:spcAft>
              <a:buFont typeface="Arial" pitchFamily="34" charset="0"/>
              <a:buChar char="•"/>
              <a:defRPr/>
            </a:pPr>
            <a:r>
              <a:rPr lang="en-US" dirty="0" smtClean="0">
                <a:latin typeface="Andalus" panose="02020603050405020304" pitchFamily="18" charset="-78"/>
                <a:cs typeface="Andalus" panose="02020603050405020304" pitchFamily="18" charset="-78"/>
              </a:rPr>
              <a:t>Easy to use</a:t>
            </a:r>
          </a:p>
          <a:p>
            <a:pPr eaLnBrk="1" fontAlgn="auto" hangingPunct="1">
              <a:spcAft>
                <a:spcPts val="0"/>
              </a:spcAft>
              <a:buFont typeface="Arial" pitchFamily="34" charset="0"/>
              <a:buChar char="•"/>
              <a:defRPr/>
            </a:pPr>
            <a:r>
              <a:rPr lang="en-US" b="1" i="1" dirty="0" smtClean="0">
                <a:solidFill>
                  <a:srgbClr val="FF0066"/>
                </a:solidFill>
                <a:latin typeface="Andalus" panose="02020603050405020304" pitchFamily="18" charset="-78"/>
                <a:cs typeface="Andalus" panose="02020603050405020304" pitchFamily="18" charset="-78"/>
              </a:rPr>
              <a:t>Revolutionary formula for skin whitening </a:t>
            </a:r>
          </a:p>
          <a:p>
            <a:pPr eaLnBrk="1" fontAlgn="auto" hangingPunct="1">
              <a:lnSpc>
                <a:spcPct val="80000"/>
              </a:lnSpc>
              <a:spcAft>
                <a:spcPts val="0"/>
              </a:spcAft>
              <a:buFont typeface="Arial" pitchFamily="34" charset="0"/>
              <a:buChar char="•"/>
              <a:defRPr/>
            </a:pPr>
            <a:endParaRPr lang="en-US" dirty="0" smtClean="0"/>
          </a:p>
        </p:txBody>
      </p:sp>
      <p:pic>
        <p:nvPicPr>
          <p:cNvPr id="4" name="Picture 2" descr="C:\Users\priyadershini\Downloads\Origo logo.png"/>
          <p:cNvPicPr>
            <a:picLocks noChangeAspect="1" noChangeArrowheads="1"/>
          </p:cNvPicPr>
          <p:nvPr/>
        </p:nvPicPr>
        <p:blipFill>
          <a:blip r:embed="rId3" cstate="print"/>
          <a:srcRect/>
          <a:stretch>
            <a:fillRect/>
          </a:stretch>
        </p:blipFill>
        <p:spPr bwMode="auto">
          <a:xfrm>
            <a:off x="2209800" y="6149740"/>
            <a:ext cx="1600199" cy="708260"/>
          </a:xfrm>
          <a:prstGeom prst="rect">
            <a:avLst/>
          </a:prstGeom>
          <a:noFill/>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241</TotalTime>
  <Words>1391</Words>
  <Application>Microsoft Office PowerPoint</Application>
  <PresentationFormat>On-screen Show (4:3)</PresentationFormat>
  <Paragraphs>167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About OMICS Group</vt:lpstr>
      <vt:lpstr>OMICS International Conferences</vt:lpstr>
      <vt:lpstr>Glutathione supplement for Skin Lightening &amp; Anti ageing</vt:lpstr>
      <vt:lpstr>PowerPoint Presentation</vt:lpstr>
      <vt:lpstr>PowerPoint Presentation</vt:lpstr>
      <vt:lpstr>PowerPoint Presentation</vt:lpstr>
      <vt:lpstr>GLUTATHIONE DEPLETION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Brands available </vt:lpstr>
      <vt:lpstr>Brands available as Injection</vt:lpstr>
      <vt:lpstr>References</vt:lpstr>
      <vt:lpstr>References</vt:lpstr>
      <vt:lpstr>PowerPoint Presentation</vt:lpstr>
      <vt:lpstr>Let us meet again..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Alisha Williams</cp:lastModifiedBy>
  <cp:revision>78</cp:revision>
  <dcterms:created xsi:type="dcterms:W3CDTF">2015-06-04T16:47:11Z</dcterms:created>
  <dcterms:modified xsi:type="dcterms:W3CDTF">2015-08-11T08:53:15Z</dcterms:modified>
</cp:coreProperties>
</file>