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3"/>
  </p:notesMasterIdLst>
  <p:sldIdLst>
    <p:sldId id="290" r:id="rId2"/>
    <p:sldId id="291" r:id="rId3"/>
    <p:sldId id="280" r:id="rId4"/>
    <p:sldId id="257" r:id="rId5"/>
    <p:sldId id="262" r:id="rId6"/>
    <p:sldId id="263" r:id="rId7"/>
    <p:sldId id="267" r:id="rId8"/>
    <p:sldId id="268" r:id="rId9"/>
    <p:sldId id="269" r:id="rId10"/>
    <p:sldId id="270" r:id="rId11"/>
    <p:sldId id="271" r:id="rId12"/>
    <p:sldId id="265" r:id="rId13"/>
    <p:sldId id="258" r:id="rId14"/>
    <p:sldId id="272" r:id="rId15"/>
    <p:sldId id="273" r:id="rId16"/>
    <p:sldId id="261" r:id="rId17"/>
    <p:sldId id="275" r:id="rId18"/>
    <p:sldId id="276" r:id="rId19"/>
    <p:sldId id="277" r:id="rId20"/>
    <p:sldId id="286" r:id="rId21"/>
    <p:sldId id="287" r:id="rId22"/>
    <p:sldId id="288" r:id="rId23"/>
    <p:sldId id="281" r:id="rId24"/>
    <p:sldId id="282" r:id="rId25"/>
    <p:sldId id="283" r:id="rId26"/>
    <p:sldId id="284" r:id="rId27"/>
    <p:sldId id="289" r:id="rId28"/>
    <p:sldId id="285" r:id="rId29"/>
    <p:sldId id="278" r:id="rId30"/>
    <p:sldId id="279" r:id="rId31"/>
    <p:sldId id="29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29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DA6B36-C692-49DD-8E41-C9D9509E1759}" type="datetimeFigureOut">
              <a:rPr lang="en-US" smtClean="0"/>
              <a:t>8/10/2015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76BB1-FC8A-44C7-AAD6-CB63B869DB54}" type="slidenum">
              <a:rPr lang="en-US" smtClean="0"/>
              <a:t>‹#›</a:t>
            </a:fld>
            <a:endParaRPr lang="en-US"/>
          </a:p>
        </p:txBody>
      </p:sp>
    </p:spTree>
    <p:extLst>
      <p:ext uri="{BB962C8B-B14F-4D97-AF65-F5344CB8AC3E}">
        <p14:creationId xmlns:p14="http://schemas.microsoft.com/office/powerpoint/2010/main" val="1596837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A76BB1-FC8A-44C7-AAD6-CB63B869DB54}" type="slidenum">
              <a:rPr lang="en-US" smtClean="0"/>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725EF79-28DC-4E99-89ED-502EDCD1B58E}" type="datetimeFigureOut">
              <a:rPr lang="en-US" smtClean="0"/>
              <a:pPr/>
              <a:t>8/10/2015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D46AF7-C941-40E6-BB41-C1ABB2BCE00E}"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725EF79-28DC-4E99-89ED-502EDCD1B58E}" type="datetimeFigureOut">
              <a:rPr lang="en-US" smtClean="0"/>
              <a:pPr/>
              <a:t>8/10/2015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D46AF7-C941-40E6-BB41-C1ABB2BCE00E}"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725EF79-28DC-4E99-89ED-502EDCD1B58E}" type="datetimeFigureOut">
              <a:rPr lang="en-US" smtClean="0"/>
              <a:pPr/>
              <a:t>8/10/2015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D46AF7-C941-40E6-BB41-C1ABB2BCE00E}"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725EF79-28DC-4E99-89ED-502EDCD1B58E}" type="datetimeFigureOut">
              <a:rPr lang="en-US" smtClean="0"/>
              <a:pPr/>
              <a:t>8/10/2015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D46AF7-C941-40E6-BB41-C1ABB2BCE00E}"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25EF79-28DC-4E99-89ED-502EDCD1B58E}" type="datetimeFigureOut">
              <a:rPr lang="en-US" smtClean="0"/>
              <a:pPr/>
              <a:t>8/10/2015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D46AF7-C941-40E6-BB41-C1ABB2BCE00E}"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725EF79-28DC-4E99-89ED-502EDCD1B58E}" type="datetimeFigureOut">
              <a:rPr lang="en-US" smtClean="0"/>
              <a:pPr/>
              <a:t>8/10/2015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ED46AF7-C941-40E6-BB41-C1ABB2BCE00E}"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725EF79-28DC-4E99-89ED-502EDCD1B58E}" type="datetimeFigureOut">
              <a:rPr lang="en-US" smtClean="0"/>
              <a:pPr/>
              <a:t>8/10/2015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ED46AF7-C941-40E6-BB41-C1ABB2BCE00E}"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725EF79-28DC-4E99-89ED-502EDCD1B58E}" type="datetimeFigureOut">
              <a:rPr lang="en-US" smtClean="0"/>
              <a:pPr/>
              <a:t>8/10/2015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ED46AF7-C941-40E6-BB41-C1ABB2BCE00E}"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5EF79-28DC-4E99-89ED-502EDCD1B58E}" type="datetimeFigureOut">
              <a:rPr lang="en-US" smtClean="0"/>
              <a:pPr/>
              <a:t>8/10/2015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ED46AF7-C941-40E6-BB41-C1ABB2BCE00E}"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5EF79-28DC-4E99-89ED-502EDCD1B58E}" type="datetimeFigureOut">
              <a:rPr lang="en-US" smtClean="0"/>
              <a:pPr/>
              <a:t>8/10/2015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ED46AF7-C941-40E6-BB41-C1ABB2BCE00E}"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5EF79-28DC-4E99-89ED-502EDCD1B58E}" type="datetimeFigureOut">
              <a:rPr lang="en-US" smtClean="0"/>
              <a:pPr/>
              <a:t>8/10/2015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ED46AF7-C941-40E6-BB41-C1ABB2BCE00E}"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9000"/>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5EF79-28DC-4E99-89ED-502EDCD1B58E}" type="datetimeFigureOut">
              <a:rPr lang="en-US" smtClean="0"/>
              <a:pPr/>
              <a:t>8/10/2015</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46AF7-C941-40E6-BB41-C1ABB2BCE00E}"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open-access-publication.php"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www.omicsonline.org/international-scientific-conferences/" TargetMode="External"/><Relationship Id="rId4" Type="http://schemas.openxmlformats.org/officeDocument/2006/relationships/hyperlink" Target="http://www.omicsonline.org/scholarly-journals.php"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irectfrommind.in/marketing/nutricosmetics-market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mailto:anandmayi@origopharma.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cosmetology-trichology.conferenceserie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nutraceuticalsworld.com/issues/Beauty-IO-2013/view_features/a-fresh-look-at-nutricosmetics-where-are-we-no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OMICS Group</a:t>
            </a:r>
            <a:endParaRPr lang="en-US" dirty="0"/>
          </a:p>
        </p:txBody>
      </p:sp>
      <p:sp>
        <p:nvSpPr>
          <p:cNvPr id="3" name="Content Placeholder 2"/>
          <p:cNvSpPr>
            <a:spLocks noGrp="1"/>
          </p:cNvSpPr>
          <p:nvPr>
            <p:ph idx="1"/>
          </p:nvPr>
        </p:nvSpPr>
        <p:spPr/>
        <p:txBody>
          <a:bodyPr>
            <a:normAutofit fontScale="70000" lnSpcReduction="20000"/>
          </a:bodyPr>
          <a:lstStyle/>
          <a:p>
            <a:pPr marL="0" indent="0" algn="just">
              <a:buNone/>
            </a:pPr>
            <a:r>
              <a:rPr lang="en-US" dirty="0"/>
              <a:t>OMICS Group is an amalgamation of </a:t>
            </a:r>
            <a:r>
              <a:rPr lang="en-US" dirty="0">
                <a:hlinkClick r:id="rId3"/>
              </a:rPr>
              <a:t>Open Access </a:t>
            </a:r>
            <a:r>
              <a:rPr lang="en-US" dirty="0" smtClean="0">
                <a:hlinkClick r:id="rId3"/>
              </a:rPr>
              <a:t>Publications</a:t>
            </a:r>
            <a:r>
              <a:rPr lang="en-US" dirty="0" smtClean="0"/>
              <a:t> </a:t>
            </a:r>
            <a:r>
              <a:rPr lang="en-US" dirty="0"/>
              <a:t>and worldwide international science conferences and events. Established in the year 2007 with the sole aim of making the information on Sciences and technology ‘Open Access’, OMICS Group publishes 500 online open access </a:t>
            </a:r>
            <a:r>
              <a:rPr lang="en-US" dirty="0">
                <a:hlinkClick r:id="rId4"/>
              </a:rPr>
              <a:t>scholarly journals </a:t>
            </a:r>
            <a:r>
              <a:rPr lang="en-US" dirty="0"/>
              <a:t>in all aspects </a:t>
            </a:r>
            <a:r>
              <a:rPr lang="en-US" dirty="0" smtClean="0"/>
              <a:t>of Science, Engineering, Management </a:t>
            </a:r>
            <a:r>
              <a:rPr lang="en-US" dirty="0"/>
              <a:t>and Technology </a:t>
            </a:r>
            <a:r>
              <a:rPr lang="en-US" dirty="0" smtClean="0"/>
              <a:t>journals. </a:t>
            </a:r>
            <a:r>
              <a:rPr lang="en-US" dirty="0"/>
              <a:t>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dirty="0">
                <a:hlinkClick r:id="rId5"/>
              </a:rPr>
              <a:t>International conferences</a:t>
            </a:r>
            <a:r>
              <a:rPr lang="en-US" dirty="0"/>
              <a:t> annually across the globe, where knowledge transfer takes place through debates, round table discussions, poster presentations, workshops, symposia and exhibitions.</a:t>
            </a:r>
          </a:p>
        </p:txBody>
      </p:sp>
    </p:spTree>
    <p:extLst>
      <p:ext uri="{BB962C8B-B14F-4D97-AF65-F5344CB8AC3E}">
        <p14:creationId xmlns:p14="http://schemas.microsoft.com/office/powerpoint/2010/main" val="3473362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a:bodyPr>
          <a:lstStyle/>
          <a:p>
            <a:r>
              <a:rPr lang="en-IN" b="1" dirty="0" err="1" smtClean="0"/>
              <a:t>Nutricosmetics</a:t>
            </a:r>
            <a:r>
              <a:rPr lang="en-IN" b="1" dirty="0" smtClean="0"/>
              <a:t> – Products </a:t>
            </a:r>
            <a:endParaRPr lang="en-IN" b="1" dirty="0"/>
          </a:p>
        </p:txBody>
      </p:sp>
      <p:sp>
        <p:nvSpPr>
          <p:cNvPr id="8" name="TextBox 7"/>
          <p:cNvSpPr txBox="1"/>
          <p:nvPr/>
        </p:nvSpPr>
        <p:spPr>
          <a:xfrm>
            <a:off x="4071934" y="1643050"/>
            <a:ext cx="4857784" cy="4801314"/>
          </a:xfrm>
          <a:prstGeom prst="rect">
            <a:avLst/>
          </a:prstGeom>
          <a:noFill/>
        </p:spPr>
        <p:txBody>
          <a:bodyPr wrap="square" rtlCol="0">
            <a:spAutoFit/>
          </a:bodyPr>
          <a:lstStyle/>
          <a:p>
            <a:pPr>
              <a:buFont typeface="Arial" pitchFamily="34" charset="0"/>
              <a:buChar char="•"/>
            </a:pPr>
            <a:r>
              <a:rPr lang="en-US" sz="2000" dirty="0" smtClean="0"/>
              <a:t> </a:t>
            </a:r>
            <a:r>
              <a:rPr lang="en-US" sz="2400" dirty="0" smtClean="0"/>
              <a:t>Glutathione</a:t>
            </a:r>
            <a:endParaRPr lang="en-IN" sz="2400" dirty="0" smtClean="0"/>
          </a:p>
          <a:p>
            <a:pPr lvl="0">
              <a:buFont typeface="Arial" pitchFamily="34" charset="0"/>
              <a:buChar char="•"/>
            </a:pPr>
            <a:r>
              <a:rPr lang="en-US" sz="2400" dirty="0" smtClean="0"/>
              <a:t>  Vitamins</a:t>
            </a:r>
            <a:endParaRPr lang="en-IN" sz="2400" dirty="0"/>
          </a:p>
          <a:p>
            <a:pPr lvl="0">
              <a:buFont typeface="Arial" pitchFamily="34" charset="0"/>
              <a:buChar char="•"/>
            </a:pPr>
            <a:r>
              <a:rPr lang="en-US" sz="2400" dirty="0" smtClean="0"/>
              <a:t> Antioxidants </a:t>
            </a:r>
            <a:endParaRPr lang="en-IN" sz="2400" dirty="0"/>
          </a:p>
          <a:p>
            <a:pPr lvl="0">
              <a:buFont typeface="Arial" pitchFamily="34" charset="0"/>
              <a:buChar char="•"/>
            </a:pPr>
            <a:r>
              <a:rPr lang="en-US" sz="2400" dirty="0" smtClean="0"/>
              <a:t> Oral </a:t>
            </a:r>
            <a:r>
              <a:rPr lang="en-US" sz="2400" dirty="0"/>
              <a:t>Photo-Protective Nutrients</a:t>
            </a:r>
            <a:endParaRPr lang="en-IN" sz="2400" dirty="0"/>
          </a:p>
          <a:p>
            <a:pPr lvl="0">
              <a:buFont typeface="Arial" pitchFamily="34" charset="0"/>
              <a:buChar char="•"/>
            </a:pPr>
            <a:r>
              <a:rPr lang="en-US" sz="2400" dirty="0" smtClean="0"/>
              <a:t> </a:t>
            </a:r>
            <a:r>
              <a:rPr lang="en-US" sz="2400" dirty="0" err="1" smtClean="0"/>
              <a:t>Carotinoids</a:t>
            </a:r>
            <a:endParaRPr lang="en-IN" sz="2400" dirty="0"/>
          </a:p>
          <a:p>
            <a:pPr lvl="0">
              <a:buFont typeface="Arial" pitchFamily="34" charset="0"/>
              <a:buChar char="•"/>
            </a:pPr>
            <a:r>
              <a:rPr lang="en-US" sz="2400" dirty="0" smtClean="0"/>
              <a:t> Omega </a:t>
            </a:r>
            <a:r>
              <a:rPr lang="en-US" sz="2400" dirty="0"/>
              <a:t>3 Fatty acid</a:t>
            </a:r>
            <a:endParaRPr lang="en-IN" sz="2400" dirty="0"/>
          </a:p>
          <a:p>
            <a:pPr lvl="0">
              <a:buFont typeface="Arial" pitchFamily="34" charset="0"/>
              <a:buChar char="•"/>
            </a:pPr>
            <a:r>
              <a:rPr lang="en-US" sz="2400" dirty="0" smtClean="0"/>
              <a:t> </a:t>
            </a:r>
            <a:r>
              <a:rPr lang="en-US" sz="2400" dirty="0" err="1" smtClean="0"/>
              <a:t>Flavonoids</a:t>
            </a:r>
            <a:r>
              <a:rPr lang="en-US" sz="2400" dirty="0"/>
              <a:t> </a:t>
            </a:r>
            <a:endParaRPr lang="en-IN" sz="2400" dirty="0"/>
          </a:p>
          <a:p>
            <a:pPr lvl="0">
              <a:buFont typeface="Arial" pitchFamily="34" charset="0"/>
              <a:buChar char="•"/>
            </a:pPr>
            <a:r>
              <a:rPr lang="en-US" sz="2400" dirty="0" smtClean="0"/>
              <a:t> Coenzyme </a:t>
            </a:r>
            <a:r>
              <a:rPr lang="en-US" sz="2400" dirty="0"/>
              <a:t>Q10</a:t>
            </a:r>
            <a:endParaRPr lang="en-IN" sz="2400" dirty="0"/>
          </a:p>
          <a:p>
            <a:pPr lvl="0">
              <a:buFont typeface="Arial" pitchFamily="34" charset="0"/>
              <a:buChar char="•"/>
            </a:pPr>
            <a:r>
              <a:rPr lang="en-US" sz="2400" dirty="0" smtClean="0"/>
              <a:t> Collagen</a:t>
            </a:r>
            <a:endParaRPr lang="en-IN" sz="2400" dirty="0"/>
          </a:p>
          <a:p>
            <a:pPr lvl="0">
              <a:buFont typeface="Arial" pitchFamily="34" charset="0"/>
              <a:buChar char="•"/>
            </a:pPr>
            <a:r>
              <a:rPr lang="en-US" sz="2400" dirty="0" smtClean="0"/>
              <a:t> </a:t>
            </a:r>
            <a:r>
              <a:rPr lang="en-US" sz="2400" dirty="0" err="1" smtClean="0"/>
              <a:t>Polyphenol</a:t>
            </a:r>
            <a:endParaRPr lang="en-IN" sz="2400" dirty="0"/>
          </a:p>
          <a:p>
            <a:pPr lvl="0">
              <a:buFont typeface="Arial" pitchFamily="34" charset="0"/>
              <a:buChar char="•"/>
            </a:pPr>
            <a:r>
              <a:rPr lang="en-US" sz="2400" dirty="0" smtClean="0"/>
              <a:t> biotin</a:t>
            </a:r>
            <a:r>
              <a:rPr lang="en-US" sz="2400" dirty="0"/>
              <a:t>,</a:t>
            </a:r>
            <a:endParaRPr lang="en-IN" sz="2400" dirty="0"/>
          </a:p>
          <a:p>
            <a:pPr lvl="0">
              <a:buFont typeface="Arial" pitchFamily="34" charset="0"/>
              <a:buChar char="•"/>
            </a:pPr>
            <a:r>
              <a:rPr lang="en-US" sz="2400" dirty="0" smtClean="0"/>
              <a:t> Amino </a:t>
            </a:r>
            <a:r>
              <a:rPr lang="en-US" sz="2400" dirty="0"/>
              <a:t>acid </a:t>
            </a:r>
            <a:r>
              <a:rPr lang="en-US" sz="2400" dirty="0" smtClean="0"/>
              <a:t>complexes </a:t>
            </a:r>
            <a:endParaRPr lang="en-IN" sz="2400" dirty="0"/>
          </a:p>
          <a:p>
            <a:endParaRPr lang="en-IN" dirty="0"/>
          </a:p>
        </p:txBody>
      </p:sp>
      <p:pic>
        <p:nvPicPr>
          <p:cNvPr id="15362" name="Picture 2" descr="G:\Local Disk\casseva Beauty\FB\valentine-wallpaper-download-love-pills-1366x768.jpg"/>
          <p:cNvPicPr>
            <a:picLocks noChangeAspect="1" noChangeArrowheads="1"/>
          </p:cNvPicPr>
          <p:nvPr/>
        </p:nvPicPr>
        <p:blipFill>
          <a:blip r:embed="rId2"/>
          <a:srcRect l="15959" t="3125" r="16508" b="3125"/>
          <a:stretch>
            <a:fillRect/>
          </a:stretch>
        </p:blipFill>
        <p:spPr bwMode="auto">
          <a:xfrm>
            <a:off x="0" y="928670"/>
            <a:ext cx="3714776" cy="53578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a:bodyPr>
          <a:lstStyle/>
          <a:p>
            <a:r>
              <a:rPr lang="en-IN" b="1" dirty="0" err="1" smtClean="0"/>
              <a:t>Nutricosmetics</a:t>
            </a:r>
            <a:r>
              <a:rPr lang="en-IN" b="1" dirty="0" smtClean="0"/>
              <a:t> – Forms </a:t>
            </a:r>
            <a:endParaRPr lang="en-IN" b="1" dirty="0"/>
          </a:p>
        </p:txBody>
      </p:sp>
      <p:sp>
        <p:nvSpPr>
          <p:cNvPr id="8" name="TextBox 7"/>
          <p:cNvSpPr txBox="1"/>
          <p:nvPr/>
        </p:nvSpPr>
        <p:spPr>
          <a:xfrm>
            <a:off x="4071934" y="1571612"/>
            <a:ext cx="4857784" cy="4308872"/>
          </a:xfrm>
          <a:prstGeom prst="rect">
            <a:avLst/>
          </a:prstGeom>
          <a:noFill/>
        </p:spPr>
        <p:txBody>
          <a:bodyPr wrap="square" rtlCol="0">
            <a:spAutoFit/>
          </a:bodyPr>
          <a:lstStyle/>
          <a:p>
            <a:pPr>
              <a:buFont typeface="Arial" pitchFamily="34" charset="0"/>
              <a:buChar char="•"/>
            </a:pPr>
            <a:r>
              <a:rPr lang="en-US" sz="3200" dirty="0" smtClean="0"/>
              <a:t> Tinctures</a:t>
            </a:r>
            <a:r>
              <a:rPr lang="en-US" sz="3200" dirty="0"/>
              <a:t>, </a:t>
            </a:r>
            <a:endParaRPr lang="en-US" sz="3200" dirty="0" smtClean="0"/>
          </a:p>
          <a:p>
            <a:pPr>
              <a:buFont typeface="Arial" pitchFamily="34" charset="0"/>
              <a:buChar char="•"/>
            </a:pPr>
            <a:r>
              <a:rPr lang="en-US" sz="3200" dirty="0"/>
              <a:t> </a:t>
            </a:r>
            <a:r>
              <a:rPr lang="en-US" sz="3200" dirty="0" smtClean="0"/>
              <a:t>Beverages</a:t>
            </a:r>
            <a:r>
              <a:rPr lang="en-US" sz="3200" dirty="0"/>
              <a:t>, </a:t>
            </a:r>
            <a:endParaRPr lang="en-US" sz="3200" dirty="0" smtClean="0"/>
          </a:p>
          <a:p>
            <a:pPr>
              <a:buFont typeface="Arial" pitchFamily="34" charset="0"/>
              <a:buChar char="•"/>
            </a:pPr>
            <a:r>
              <a:rPr lang="en-US" sz="3200" dirty="0"/>
              <a:t> </a:t>
            </a:r>
            <a:r>
              <a:rPr lang="en-US" sz="3200" dirty="0" smtClean="0"/>
              <a:t>Powdered </a:t>
            </a:r>
            <a:r>
              <a:rPr lang="en-US" sz="3200" dirty="0"/>
              <a:t>stick packs, </a:t>
            </a:r>
            <a:endParaRPr lang="en-US" sz="3200" dirty="0" smtClean="0"/>
          </a:p>
          <a:p>
            <a:pPr>
              <a:buFont typeface="Arial" pitchFamily="34" charset="0"/>
              <a:buChar char="•"/>
            </a:pPr>
            <a:r>
              <a:rPr lang="en-US" sz="3200" dirty="0"/>
              <a:t> </a:t>
            </a:r>
            <a:r>
              <a:rPr lang="en-US" sz="3200" dirty="0" smtClean="0"/>
              <a:t>Gummy </a:t>
            </a:r>
            <a:r>
              <a:rPr lang="en-US" sz="3200" dirty="0"/>
              <a:t>bears or functional foods, </a:t>
            </a:r>
            <a:endParaRPr lang="en-US" sz="3200" dirty="0" smtClean="0"/>
          </a:p>
          <a:p>
            <a:pPr>
              <a:buFont typeface="Arial" pitchFamily="34" charset="0"/>
              <a:buChar char="•"/>
            </a:pPr>
            <a:r>
              <a:rPr lang="en-US" sz="3200" dirty="0"/>
              <a:t> </a:t>
            </a:r>
            <a:r>
              <a:rPr lang="en-US" sz="3200" dirty="0" smtClean="0"/>
              <a:t>Capsule </a:t>
            </a:r>
            <a:r>
              <a:rPr lang="en-US" sz="3200" dirty="0"/>
              <a:t>or </a:t>
            </a:r>
            <a:endParaRPr lang="en-US" sz="3200" dirty="0" smtClean="0"/>
          </a:p>
          <a:p>
            <a:pPr>
              <a:buFont typeface="Arial" pitchFamily="34" charset="0"/>
              <a:buChar char="•"/>
            </a:pPr>
            <a:r>
              <a:rPr lang="en-US" sz="3200" dirty="0"/>
              <a:t> </a:t>
            </a:r>
            <a:r>
              <a:rPr lang="en-US" sz="3200" dirty="0" smtClean="0"/>
              <a:t>Soft gel </a:t>
            </a:r>
          </a:p>
          <a:p>
            <a:pPr>
              <a:buFont typeface="Arial" pitchFamily="34" charset="0"/>
              <a:buChar char="•"/>
            </a:pPr>
            <a:r>
              <a:rPr lang="en-US" sz="3200" dirty="0" smtClean="0"/>
              <a:t> Tablet </a:t>
            </a:r>
            <a:endParaRPr lang="en-IN" dirty="0"/>
          </a:p>
          <a:p>
            <a:endParaRPr lang="en-IN" dirty="0"/>
          </a:p>
        </p:txBody>
      </p:sp>
      <p:pic>
        <p:nvPicPr>
          <p:cNvPr id="15362" name="Picture 2" descr="G:\Local Disk\casseva Beauty\FB\valentine-wallpaper-download-love-pills-1366x768.jpg"/>
          <p:cNvPicPr>
            <a:picLocks noChangeAspect="1" noChangeArrowheads="1"/>
          </p:cNvPicPr>
          <p:nvPr/>
        </p:nvPicPr>
        <p:blipFill>
          <a:blip r:embed="rId2"/>
          <a:srcRect l="15959" t="3125" r="16508" b="3125"/>
          <a:stretch>
            <a:fillRect/>
          </a:stretch>
        </p:blipFill>
        <p:spPr bwMode="auto">
          <a:xfrm>
            <a:off x="142844" y="1500174"/>
            <a:ext cx="3714776" cy="53578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1011222"/>
          </a:xfrm>
        </p:spPr>
        <p:txBody>
          <a:bodyPr>
            <a:normAutofit/>
          </a:bodyPr>
          <a:lstStyle/>
          <a:p>
            <a:r>
              <a:rPr lang="en-IN" b="1" dirty="0" err="1" smtClean="0"/>
              <a:t>Nutricosmetics</a:t>
            </a:r>
            <a:r>
              <a:rPr lang="en-IN" b="1" dirty="0" smtClean="0"/>
              <a:t> for Skin Lightening </a:t>
            </a:r>
          </a:p>
        </p:txBody>
      </p:sp>
      <p:sp>
        <p:nvSpPr>
          <p:cNvPr id="3" name="Content Placeholder 2"/>
          <p:cNvSpPr>
            <a:spLocks noGrp="1"/>
          </p:cNvSpPr>
          <p:nvPr>
            <p:ph idx="1"/>
          </p:nvPr>
        </p:nvSpPr>
        <p:spPr>
          <a:xfrm>
            <a:off x="0" y="1428736"/>
            <a:ext cx="6429388" cy="5429264"/>
          </a:xfrm>
        </p:spPr>
        <p:txBody>
          <a:bodyPr>
            <a:noAutofit/>
          </a:bodyPr>
          <a:lstStyle/>
          <a:p>
            <a:pPr>
              <a:buFont typeface="Arial" pitchFamily="34" charset="0"/>
              <a:buChar char="•"/>
            </a:pPr>
            <a:r>
              <a:rPr lang="en-US" b="1" dirty="0" smtClean="0"/>
              <a:t>Glutathione &amp; Vitamin C, </a:t>
            </a:r>
          </a:p>
          <a:p>
            <a:pPr lvl="2"/>
            <a:r>
              <a:rPr lang="en-US" sz="3200" dirty="0" smtClean="0"/>
              <a:t>Anti-oxidant </a:t>
            </a:r>
            <a:endParaRPr lang="en-IN" sz="3200" dirty="0" smtClean="0"/>
          </a:p>
          <a:p>
            <a:pPr lvl="2"/>
            <a:r>
              <a:rPr lang="en-IN" sz="3200" dirty="0" smtClean="0"/>
              <a:t>Anti ageing action</a:t>
            </a:r>
          </a:p>
          <a:p>
            <a:pPr lvl="2"/>
            <a:r>
              <a:rPr lang="en-IN" sz="3200" dirty="0" smtClean="0"/>
              <a:t>Skin Lightening Property </a:t>
            </a:r>
            <a:r>
              <a:rPr lang="en-US" sz="3200" dirty="0" smtClean="0"/>
              <a:t> </a:t>
            </a:r>
          </a:p>
          <a:p>
            <a:pPr lvl="1">
              <a:buNone/>
            </a:pPr>
            <a:r>
              <a:rPr lang="en-US" dirty="0" smtClean="0"/>
              <a:t> </a:t>
            </a:r>
          </a:p>
          <a:p>
            <a:pPr lvl="0">
              <a:buNone/>
            </a:pPr>
            <a:endParaRPr lang="en-IN" sz="2200" dirty="0"/>
          </a:p>
        </p:txBody>
      </p:sp>
      <p:sp>
        <p:nvSpPr>
          <p:cNvPr id="35842" name="AutoShape 2" descr="data:image/jpeg;base64,/9j/4AAQSkZJRgABAQAAAQABAAD/2wCEAAkGBhAQEBQUExQUFBQVFxQUFBQUFBQUFRUUFBUVFBQQFhQXHCYeFxkjGRQUHy8gJCcpLCwsFh4xNTAqNSYrLCkBCQoKDgwOGA8PGikkHBwqKSkpLCksKSwpKSwpKSwpKSwpKSkpKSksKSksKSwpKSkpKSwsLCkpKSwsKSkpKSwpKf/AABEIAQYAwAMBIgACEQEDEQH/xAAcAAEAAQUBAQAAAAAAAAAAAAAABQEDBAYHAgj/xAA8EAABAwIEAwYCCQMDBQAAAAABAAIDBBEFEiExBkFRBxMiYXGBMpEUQlJiobHB0fAjcuGCkvEWM0Nzwv/EABkBAQADAQEAAAAAAAAAAAAAAAABAwQCBf/EACURAAICAQUBAAEFAQAAAAAAAAABAhEDEiExQVEEEyIyYXGRI//aAAwDAQACEQMRAD8A7iiIgCIiAKhVUKAoiKqAoqqiIAqoqPeALnQICqKBquN6GM6zM0NjZwNlbl48omOAMrbHL4g4G2bYkA3/AOFFommbEiw3YtCHFmduYAEi4vYmwNvVem4jGTbML7dRfpcbJaFGUiIpICIiAIiIAiIgCIiAIiIAiIgCoiIAqSSNaCXEADUkmwA6krU+M+0Wnw9paLSTco77f3EbLjXFHaRVV9g92VoNxGy7W8t9dee/VRZJ1zGu1qhguGZpnfdsGX83n9AVzLiDtSralrmFzWxu+qwAadL7laGasqzLN0UULMmSsPU36q39MKxC66pdTRFkvS49LE7Mx7mG1rtcWkjkLhSNBxnVRHwyvA6XJ33AB2WtW/n4r0bqKJs7Vw32z2ysqW3FwO8abkC29jv811XD8RjnjEkbg5rtQQvkQTWPy5rauE+Oqmice6dpzYdWu5bfqnA5PppFo/CfajT1ZEco7qU/Drdj9tjuDrsfmt4CmyKCIikBERAEVEQFURUQFUVEQFVzjtT7QjSD6PA4d64Xkd9hp2aD9o/ktw4qx0UVJJMRctHhHVx0H4lfMGLYlJPK+R5LnOcXE+ZUMlFmrrnSOLnklx3NysYgqhXkuQHl4K8Eq/GBzVuSEg6bIQeAvbGXKpGFmRRpZKRadHt6o5ltVnNpb3HO2n86rGmboeunyUWTRjBt1dYcq8NNl6jFxyUkGUysItqRY3069brt3Zp2jicNp6h39Q6RvP1rfVPn+y4OGLNppC0ggnTXnuoJPrYG6qtQ7MMckqqEd4S57DlLjuRy15ncLb10chERAURVVEARFVAUVUWJi9eIIJJTbwNc7XQXA0BPLWyA5L238UZnto2HRtny2+0R4GewN/cLkD3KU4ixJ09RJI52YucSXbXPW3L0UK9y5R0wXKrbleY2XK2DB8EdIQLKJSUVuTCDk9iKhpXO2CzYsOk6LoOFcJgWutkp+GGfwLJL6PDYvm9ONvwh32SqMpnDdpXancIRn/CtDgSMnkUWd+EPBH04+2J3Mfp8ir7sNLhchdbHAzByHsF5m4NuLWsFP5X4PxL04jWU+U2tZWYo9V07G+B9CQPMLTavAzGeY6K2OVMqnhaImVoH83XmOXX/ACVdqKYhW4jy39VbZS1R0vsf4pFPUGCS3dzaNP2JOXs7n5gLuK+VsHaTMzKTfMLWvvfdfU1M/Mxp6gKUQy4iIujkoqqiqgCIiALnHbTjZipmQNNu9Jc+x+oy1m+hcR/tXR1xXtxI+kR/+sAa7WJNred1DJRyOpk1VkL1Luq00WZwCcIjlkzgOFZ3AldGwiiay2ihcAw7K0Gy2yjh2Xm5p6merhhpRLUUYspWFqwKVqlYQqonc3RcYxZEDNV4YFkQDVXxW5lky53ao6C6vAKqvoo1MjaigB3C1HiLhYOabDzC317VjyQgixVbh4XQyenz9i+EuZe4/lt1rml/Jd8x3hVsoNhvsehXGOJcEfSykOFgfJWY5dM5ypco98OgNnbexHQ8/K6+nqWPKxo6NaPkLL5a4fie6dgbr4m263zAWHzC+paX4G+g31O3NaFyZmXURF0chERAEREAXGO3OVomYCBmyMLTbcXkzXPqGrs65f24YZG6nZKS0PabA3AcQeQ+1y05alQyUcFl3UngFNmmaFGu3W2cEUV5Mx5BcZHUWd4lc0bvTRBjQFJQytba7gPdQ1Y97iGR/EefIDqVei4Mc8XfKS472C81r09VM2+jkYQLEH0Kk4lzWbhKtpzmhluN7X/RSGFcbSxnJUN99ipSrg4ludDYsiAaqNw7EGTNzMNwpKDdXRMs9jJAVbKgKqSrzOWyvJasbEMYggF5Htb6nU+gULNx5TXszPJ5sYSPmd/ZctpFsYyZsBZdc17ZMPb9Ga+3iDrX8lvGG8QxzENyvY46gPaW38gTufJaN221JbDC3k5zj8rfui3aol2rTNM7L4s+IRaX3PTUA2uvpALkPYdggyyVJyu/8bQRq0ixzD1Bt7FdeC0oysqiIpAREQBERAF879pFc+skc83OVxDRfZt7BoHLkvohcFx3C7SzxncOeB/u0WfNJxcWa/ngpqSfhzNsRut/4Ip7McVr82GnMQQQRuCLELdeHoMkYC4zTuJ1hxaZEnTsDLn6xOp/IK5UcSMgGp1tcDrbc+SoYyQStMqeHxLUjvXuym1mm4HmL8hb/KzRipPdmuTcI7KzZqfj0Suyh0Yv9p3KwPIeZ+RWTUh8rczmNe2wu+N2a2YXsdL3WtYtwaGTAtIZZ7HRtdGXRyM8PhNiDpY3A1N9xe63rC+Ee5os+buJbyPsNGlrnEsZIxxOYAbX8QBtdaJ/OkrTMeP63KWlos8M1TIn5QdDyW80j7/Jcuq3mzZWjKbkOA1Ae21wD0NwR6rofDtR3kbT1CohtKjRnjtZMXUfirpHNyxuDSfrHl7c1ny6LXsZrnMIY1rnyPBytbYW5Z3OOjW39fRaJeGWC7IX/o6nc/NO8yO6uP7rY8MoKaIARtaPSx/FczxDjivjqRG4QRZTIA5zZO7c9gcMmax8RO3U2vZSOH8VTwwRz1MB7l3h76LePLduVzLc3NuXXN7nTYB+KS3J/NGW1nTp4GyNsfItPMEagj3XLu3Jh7unPIF9/U2W+cPY3HUsDo3ZwR8QGnpfbN1AvbnZat2zUeamjcOTiPmP8KU97OWujO7FKctoLlzSC4mw3b1BPuuiLjXZLROijL7uBe8gam1m7adLrsbDcBXxkm2vCiUHFJvs9IiLs5CIiAIiIAuc8SUBZijXAaPyv0H3S0/iPxW511e9kwY21iy4uN3XI18tvmoDEq0TlkhGWWH4gOcbzYPHkHAA9LrNmkpKu0a/njKLvpmNxJw5HVMzZQJMps+1iS3ZpPMa2WoUbcpy9NF0ZzbuDh9Zt/caEfKy0fHoRFVabPGYfkR81lka8bvYlcPpw4K7UYE1+ttevNeMKl2U7FYqtKyzI3FkNSYBlJIc4X6OI/AKahotPESfXVX2sRytX8mZys1riemDgANgpfhEWjaOgUbjEqlOG2WA9FzB/rLci/5k7KsSoowTm+ss0qllraswJ0aliXDLZX5yXN1Li1oaRmcAHvbmByEgC5HRZT8P7yIQNYGQsAAbuSAb7nc318ythMaCMBS22qYioxdpbmFhGExUzAyNjWj7oAWLxRhjaiEMIuMwNtlLq1UNvYea5fB0nvZg4NgbIwxjRYN1WxAKzSMsL9VfV2ONL+yrJLUwiIrCsIiIAiIgNb4zqe5ZHLYmzi3T7wuB82rRqvHDE6KYjM1pLZWfbif/ANxv6jzAXSuI8M+k0z4x8Vszf7m6ge+3uuQV0TjGWlYs1qdno/M1KFG9UdXknMeYOYADG4fWY8B7XHzylqjuPaAmNkzR8B8X9rufsbfNa7w/ijn92HbxARX6tZ8F/wDSQ3/SuksibLEWuFw4EEdQRqquW0WN6Kl/ppWDVVwFtFNKtHiidTTvhd9Q6Hq06tPyW0UFTcKpbM1ZI6laJ9hXuUaFY1O9XK5xyG29ldexga3o1OokMk33QbfJbhhENh7LnWL1U0UYMTQ6TMPCb666/wDK3jh3EC6NtxZxGo3senmq8X7rZo+iL07E8QgWO2dxcRlIHInn7dFfC2HnNUel5c5UJVtzkCR6uqtbdWwVIRRAeqmKsSdHsBVRFoKAiIgCIiAIiIAuW8UUXdVEreROZvo/xfmSPZdSWj9o9Ebwyjzjd+Lm/wD0qM8bjfho+eVTr0wuEnQSxGF7GZmG48Ivc7Pvv5LY4ou7sR8PTp5LmsTnwzMe02Oo9jrb8FvmCYqHt1NyVjTRsnF7tEXxrg5cGzsGrBZ/my97+xv7EqNwqp2W9ujBaQdQdPY8iuf/AEbuZns5NcQPTcfhZcZF2XfPO04s2qkmWU6S6gaersFhv42p2uLb69NlCk2JYm3sT78OY43IUrQ0rWnQclqNPxfE42zNb6kclN4XxA15sHNOnl5KyFWV5ceSjYkKxGYg3mr4kB2WmzC4tchxXgr0V5shKLlOy5CkVi0jOaylfBUimbthERdnAREQBERAEREAUbxDQ99TSMtc2zN/ub4h+VvdSSKGrVEp07OMVvwg9CCsvCK7u5RfY/wK/wAY4f3Ez2geF3jb/a7l7G49lCN1jHoF5bVOmewnatdnU6Wpa9vqtY4owmRsnfDVhADrbtI0zHy2WNw1iztAee/qFu0Tg5tt7rr96ood4palwaAyosFZ79ufxAetvzWyYpwxYl0e2+Xp6fsoiPCy64IVLTizZDLGStF+LDqeUeJjCfRpWbh3DlI15swC418I306LHgwGQfC6ylMLw6ZrvE64t09FdCX8FeSSp1Iym4RDawbp8llU9I2P4b28yT+autjsvVleYXJvs9IFRZFLDfU+y7irZW3SMiFlgF7RFpM4REQBERAEREARF4llawEuIaBuSQAPcoD2rVTVMiYXvcGtGpJNgFquOdo9PCCIv6ruuzB77n2+a5pj/FVRVu/qPNhs0aNHoP13VMsqXBfDDKXJsfFHErK6UhjbMjBDXH4nXOp8htYKOp4MwAHRa7Q1ORwJ25+hWy0Uwa8E7df1WGbbds9LHFJUisEZYSNua2nAcXJ8Ltx/LqJdGC4eaGMxuDhy/Loq77Omk1TN7inurFbQA+Ib/mo6iqjYHkpennDtFempKmYZRcHaMWleBus6F4UVjQdEDI0XA+IeX2li4VjIe63l+yKVOmdOGuOpGxlW3OVls11Jw0obruev7LRFajO/08lmClJ1d8v3WYiK9RSKW7CIi6ICIiAIiIArFVWxxC73AeW5PoF5mc47aeii6mivuuJSrg7jG+TAxXjF4uIWW+8/U+zdvmtIxisqJjeR7neROg9BsFuk2HDoo+pwkLFOcnybscYrg53PAVimBbhiGE25KDqaayrUi+iL7tSuHy3blPLb0WC9q908uUgqHuSmbLQ1BIyncbKTElwtfhl1BCm6GUO91WWMl8Nl0spandZa7NeJzXD4ToVOU0l13FlGRdkq4BzbHVQFHhQhmIA0sSPS40UzE5VlaLgq5q9zNF6bXpdw+K7r9Nf2Uosahjs2/VZK241UTLN2wiIuzgIiIAiIgCIiA8EKxNEsleHhctHSZC1DbLFMrSpWriuoOojsVjyKjZjdlitpgQVq2JUNrrbn0riLtNx5qIroXC+Zp9d1nZqjuaXPBZYrmqcrYQFFTMspQFJV5TY7cvJTtBPZwWruUjhlSdjyUSXZ3F9G9S+OIhZeDuuweSjMJqcwspTDm5SR5rlcnM1s0TEY0Xpw0VqB2qyCtCMT2ZnUM2ZnmNP2KyFg4fu70H6rOW3G7ijLNVIIiLs5CIiAIiIAiIgC8OC9qhRgwpwoyqhupqWO6w5IFmnGzRjlRF0Ty05SsuSFruSq+lV1seiqUei1y7RBYjw/HINgtMxfhqSM3F7LqHdKzU0IcLELl4yxZfTi0lO4HUL1SgtcD7Fb3imAC+gUQ7BfJRpO1NF7CJCCtopStfo6MhTdJfRVaWiyUk0S0G6yyFbpYdFkOar4x2MU3ue8OOrvb9VnKFew300XptXI3nf11V8MlKmVyx27RMIsOmxAO0cLH8FmK9ST4KXFrkIiKSAiIgCIiAIiIChC8OYriKKJssGJee5WRZUso0k6iz3aoYlfsllGknURtVRAqMkwodFsharTogo0HSmzXW4ZbksiChsVMdwFUQrh40dfkZZijsrpYroYvVl0onDkYjoVbdAs4tVMijQSpkf3KyoJiNDqFc7pV7tSo1wHK+S6DdVVtgsrisTK2ERFJAREQBERAEREAVERAEREJCoQiIBZLIiArZERQAlkRALKlkRALKoREBVERSQER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35844" name="AutoShape 4" descr="data:image/jpeg;base64,/9j/4AAQSkZJRgABAQAAAQABAAD/2wCEAAkGBhAQEBQUExQUFBQVFxQUFBQUFBQUFRUUFBUVFBQQFhQXHCYeFxkjGRQUHy8gJCcpLCwsFh4xNTAqNSYrLCkBCQoKDgwOGA8PGikkHBwqKSkpLCksKSwpKSwpKSwpKSwpKSkpKSksKSksKSwpKSkpKSwsLCkpKSwsKSkpKSwpKf/AABEIAQYAwAMBIgACEQEDEQH/xAAcAAEAAQUBAQAAAAAAAAAAAAAABQEDBAYHAgj/xAA8EAABAwIEAwYCCQMDBQAAAAABAAIDBBEFEiExBkFRBxMiYXGBMpEUQlJiobHB0fAjcuGCkvEWM0Nzwv/EABkBAQADAQEAAAAAAAAAAAAAAAABAwQCBf/EACURAAICAQUBAAEFAQAAAAAAAAABAhEDEiExQVEEEyIyYXGRI//aAAwDAQACEQMRAD8A7iiIgCIiAKhVUKAoiKqAoqqiIAqoqPeALnQICqKBquN6GM6zM0NjZwNlbl48omOAMrbHL4g4G2bYkA3/AOFFommbEiw3YtCHFmduYAEi4vYmwNvVem4jGTbML7dRfpcbJaFGUiIpICIiAIiIAiIgCIiAIiIAiIgCoiIAqSSNaCXEADUkmwA6krU+M+0Wnw9paLSTco77f3EbLjXFHaRVV9g92VoNxGy7W8t9dee/VRZJ1zGu1qhguGZpnfdsGX83n9AVzLiDtSralrmFzWxu+qwAadL7laGasqzLN0UULMmSsPU36q39MKxC66pdTRFkvS49LE7Mx7mG1rtcWkjkLhSNBxnVRHwyvA6XJ33AB2WtW/n4r0bqKJs7Vw32z2ysqW3FwO8abkC29jv811XD8RjnjEkbg5rtQQvkQTWPy5rauE+Oqmice6dpzYdWu5bfqnA5PppFo/CfajT1ZEco7qU/Drdj9tjuDrsfmt4CmyKCIikBERAEVEQFURUQFUVEQFVzjtT7QjSD6PA4d64Xkd9hp2aD9o/ktw4qx0UVJJMRctHhHVx0H4lfMGLYlJPK+R5LnOcXE+ZUMlFmrrnSOLnklx3NysYgqhXkuQHl4K8Eq/GBzVuSEg6bIQeAvbGXKpGFmRRpZKRadHt6o5ltVnNpb3HO2n86rGmboeunyUWTRjBt1dYcq8NNl6jFxyUkGUysItqRY3069brt3Zp2jicNp6h39Q6RvP1rfVPn+y4OGLNppC0ggnTXnuoJPrYG6qtQ7MMckqqEd4S57DlLjuRy15ncLb10chERAURVVEARFVAUVUWJi9eIIJJTbwNc7XQXA0BPLWyA5L238UZnto2HRtny2+0R4GewN/cLkD3KU4ixJ09RJI52YucSXbXPW3L0UK9y5R0wXKrbleY2XK2DB8EdIQLKJSUVuTCDk9iKhpXO2CzYsOk6LoOFcJgWutkp+GGfwLJL6PDYvm9ONvwh32SqMpnDdpXancIRn/CtDgSMnkUWd+EPBH04+2J3Mfp8ir7sNLhchdbHAzByHsF5m4NuLWsFP5X4PxL04jWU+U2tZWYo9V07G+B9CQPMLTavAzGeY6K2OVMqnhaImVoH83XmOXX/ACVdqKYhW4jy39VbZS1R0vsf4pFPUGCS3dzaNP2JOXs7n5gLuK+VsHaTMzKTfMLWvvfdfU1M/Mxp6gKUQy4iIujkoqqiqgCIiALnHbTjZipmQNNu9Jc+x+oy1m+hcR/tXR1xXtxI+kR/+sAa7WJNred1DJRyOpk1VkL1Luq00WZwCcIjlkzgOFZ3AldGwiiay2ihcAw7K0Gy2yjh2Xm5p6merhhpRLUUYspWFqwKVqlYQqonc3RcYxZEDNV4YFkQDVXxW5lky53ao6C6vAKqvoo1MjaigB3C1HiLhYOabDzC317VjyQgixVbh4XQyenz9i+EuZe4/lt1rml/Jd8x3hVsoNhvsehXGOJcEfSykOFgfJWY5dM5ypco98OgNnbexHQ8/K6+nqWPKxo6NaPkLL5a4fie6dgbr4m263zAWHzC+paX4G+g31O3NaFyZmXURF0chERAEREAXGO3OVomYCBmyMLTbcXkzXPqGrs65f24YZG6nZKS0PabA3AcQeQ+1y05alQyUcFl3UngFNmmaFGu3W2cEUV5Mx5BcZHUWd4lc0bvTRBjQFJQytba7gPdQ1Y97iGR/EefIDqVei4Mc8XfKS472C81r09VM2+jkYQLEH0Kk4lzWbhKtpzmhluN7X/RSGFcbSxnJUN99ipSrg4ludDYsiAaqNw7EGTNzMNwpKDdXRMs9jJAVbKgKqSrzOWyvJasbEMYggF5Htb6nU+gULNx5TXszPJ5sYSPmd/ZctpFsYyZsBZdc17ZMPb9Ga+3iDrX8lvGG8QxzENyvY46gPaW38gTufJaN221JbDC3k5zj8rfui3aol2rTNM7L4s+IRaX3PTUA2uvpALkPYdggyyVJyu/8bQRq0ixzD1Bt7FdeC0oysqiIpAREQBERAF879pFc+skc83OVxDRfZt7BoHLkvohcFx3C7SzxncOeB/u0WfNJxcWa/ngpqSfhzNsRut/4Ip7McVr82GnMQQQRuCLELdeHoMkYC4zTuJ1hxaZEnTsDLn6xOp/IK5UcSMgGp1tcDrbc+SoYyQStMqeHxLUjvXuym1mm4HmL8hb/KzRipPdmuTcI7KzZqfj0Suyh0Yv9p3KwPIeZ+RWTUh8rczmNe2wu+N2a2YXsdL3WtYtwaGTAtIZZ7HRtdGXRyM8PhNiDpY3A1N9xe63rC+Ee5os+buJbyPsNGlrnEsZIxxOYAbX8QBtdaJ/OkrTMeP63KWlos8M1TIn5QdDyW80j7/Jcuq3mzZWjKbkOA1Ae21wD0NwR6rofDtR3kbT1CohtKjRnjtZMXUfirpHNyxuDSfrHl7c1ny6LXsZrnMIY1rnyPBytbYW5Z3OOjW39fRaJeGWC7IX/o6nc/NO8yO6uP7rY8MoKaIARtaPSx/FczxDjivjqRG4QRZTIA5zZO7c9gcMmax8RO3U2vZSOH8VTwwRz1MB7l3h76LePLduVzLc3NuXXN7nTYB+KS3J/NGW1nTp4GyNsfItPMEagj3XLu3Jh7unPIF9/U2W+cPY3HUsDo3ZwR8QGnpfbN1AvbnZat2zUeamjcOTiPmP8KU97OWujO7FKctoLlzSC4mw3b1BPuuiLjXZLROijL7uBe8gam1m7adLrsbDcBXxkm2vCiUHFJvs9IiLs5CIiAIiIAuc8SUBZijXAaPyv0H3S0/iPxW511e9kwY21iy4uN3XI18tvmoDEq0TlkhGWWH4gOcbzYPHkHAA9LrNmkpKu0a/njKLvpmNxJw5HVMzZQJMps+1iS3ZpPMa2WoUbcpy9NF0ZzbuDh9Zt/caEfKy0fHoRFVabPGYfkR81lka8bvYlcPpw4K7UYE1+ttevNeMKl2U7FYqtKyzI3FkNSYBlJIc4X6OI/AKahotPESfXVX2sRytX8mZys1riemDgANgpfhEWjaOgUbjEqlOG2WA9FzB/rLci/5k7KsSoowTm+ss0qllraswJ0aliXDLZX5yXN1Li1oaRmcAHvbmByEgC5HRZT8P7yIQNYGQsAAbuSAb7nc318ythMaCMBS22qYioxdpbmFhGExUzAyNjWj7oAWLxRhjaiEMIuMwNtlLq1UNvYea5fB0nvZg4NgbIwxjRYN1WxAKzSMsL9VfV2ONL+yrJLUwiIrCsIiIAiIgNb4zqe5ZHLYmzi3T7wuB82rRqvHDE6KYjM1pLZWfbif/ANxv6jzAXSuI8M+k0z4x8Vszf7m6ge+3uuQV0TjGWlYs1qdno/M1KFG9UdXknMeYOYADG4fWY8B7XHzylqjuPaAmNkzR8B8X9rufsbfNa7w/ijn92HbxARX6tZ8F/wDSQ3/SuksibLEWuFw4EEdQRqquW0WN6Kl/ppWDVVwFtFNKtHiidTTvhd9Q6Hq06tPyW0UFTcKpbM1ZI6laJ9hXuUaFY1O9XK5xyG29ldexga3o1OokMk33QbfJbhhENh7LnWL1U0UYMTQ6TMPCb666/wDK3jh3EC6NtxZxGo3senmq8X7rZo+iL07E8QgWO2dxcRlIHInn7dFfC2HnNUel5c5UJVtzkCR6uqtbdWwVIRRAeqmKsSdHsBVRFoKAiIgCIiAIiIAuW8UUXdVEreROZvo/xfmSPZdSWj9o9Ebwyjzjd+Lm/wD0qM8bjfho+eVTr0wuEnQSxGF7GZmG48Ivc7Pvv5LY4ou7sR8PTp5LmsTnwzMe02Oo9jrb8FvmCYqHt1NyVjTRsnF7tEXxrg5cGzsGrBZ/my97+xv7EqNwqp2W9ujBaQdQdPY8iuf/AEbuZns5NcQPTcfhZcZF2XfPO04s2qkmWU6S6gaersFhv42p2uLb69NlCk2JYm3sT78OY43IUrQ0rWnQclqNPxfE42zNb6kclN4XxA15sHNOnl5KyFWV5ceSjYkKxGYg3mr4kB2WmzC4tchxXgr0V5shKLlOy5CkVi0jOaylfBUimbthERdnAREQBERAEREAUbxDQ99TSMtc2zN/ub4h+VvdSSKGrVEp07OMVvwg9CCsvCK7u5RfY/wK/wAY4f3Ez2geF3jb/a7l7G49lCN1jHoF5bVOmewnatdnU6Wpa9vqtY4owmRsnfDVhADrbtI0zHy2WNw1iztAee/qFu0Tg5tt7rr96ood4palwaAyosFZ79ufxAetvzWyYpwxYl0e2+Xp6fsoiPCy64IVLTizZDLGStF+LDqeUeJjCfRpWbh3DlI15swC418I306LHgwGQfC6ylMLw6ZrvE64t09FdCX8FeSSp1Iym4RDawbp8llU9I2P4b28yT+autjsvVleYXJvs9IFRZFLDfU+y7irZW3SMiFlgF7RFpM4REQBERAEREARF4llawEuIaBuSQAPcoD2rVTVMiYXvcGtGpJNgFquOdo9PCCIv6ruuzB77n2+a5pj/FVRVu/qPNhs0aNHoP13VMsqXBfDDKXJsfFHErK6UhjbMjBDXH4nXOp8htYKOp4MwAHRa7Q1ORwJ25+hWy0Uwa8E7df1WGbbds9LHFJUisEZYSNua2nAcXJ8Ltx/LqJdGC4eaGMxuDhy/Loq77Omk1TN7inurFbQA+Ib/mo6iqjYHkpennDtFempKmYZRcHaMWleBus6F4UVjQdEDI0XA+IeX2li4VjIe63l+yKVOmdOGuOpGxlW3OVls11Jw0obruev7LRFajO/08lmClJ1d8v3WYiK9RSKW7CIi6ICIiAIiIArFVWxxC73AeW5PoF5mc47aeii6mivuuJSrg7jG+TAxXjF4uIWW+8/U+zdvmtIxisqJjeR7neROg9BsFuk2HDoo+pwkLFOcnybscYrg53PAVimBbhiGE25KDqaayrUi+iL7tSuHy3blPLb0WC9q908uUgqHuSmbLQ1BIyncbKTElwtfhl1BCm6GUO91WWMl8Nl0spandZa7NeJzXD4ToVOU0l13FlGRdkq4BzbHVQFHhQhmIA0sSPS40UzE5VlaLgq5q9zNF6bXpdw+K7r9Nf2Uosahjs2/VZK241UTLN2wiIuzgIiIAiIgCIiA8EKxNEsleHhctHSZC1DbLFMrSpWriuoOojsVjyKjZjdlitpgQVq2JUNrrbn0riLtNx5qIroXC+Zp9d1nZqjuaXPBZYrmqcrYQFFTMspQFJV5TY7cvJTtBPZwWruUjhlSdjyUSXZ3F9G9S+OIhZeDuuweSjMJqcwspTDm5SR5rlcnM1s0TEY0Xpw0VqB2qyCtCMT2ZnUM2ZnmNP2KyFg4fu70H6rOW3G7ijLNVIIiLs5CIiAIiIAiIgC8OC9qhRgwpwoyqhupqWO6w5IFmnGzRjlRF0Ty05SsuSFruSq+lV1seiqUei1y7RBYjw/HINgtMxfhqSM3F7LqHdKzU0IcLELl4yxZfTi0lO4HUL1SgtcD7Fb3imAC+gUQ7BfJRpO1NF7CJCCtopStfo6MhTdJfRVaWiyUk0S0G6yyFbpYdFkOar4x2MU3ue8OOrvb9VnKFew300XptXI3nf11V8MlKmVyx27RMIsOmxAO0cLH8FmK9ST4KXFrkIiKSAiIgCIiAIiIChC8OYriKKJssGJee5WRZUso0k6iz3aoYlfsllGknURtVRAqMkwodFsharTogo0HSmzXW4ZbksiChsVMdwFUQrh40dfkZZijsrpYroYvVl0onDkYjoVbdAs4tVMijQSpkf3KyoJiNDqFc7pV7tSo1wHK+S6DdVVtgsrisTK2ERFJAREQBERAEREAVERAEREJCoQiIBZLIiArZERQAlkRALKlkRALKoREBVERSQER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7" name="Picture 2" descr="http://skinbleachingcreamguide.com/wp-content/uploads/2014/06/top-skin-bleaching-cream-reviews.jpg"/>
          <p:cNvPicPr>
            <a:picLocks noChangeAspect="1" noChangeArrowheads="1"/>
          </p:cNvPicPr>
          <p:nvPr/>
        </p:nvPicPr>
        <p:blipFill>
          <a:blip r:embed="rId2" cstate="print"/>
          <a:srcRect/>
          <a:stretch>
            <a:fillRect/>
          </a:stretch>
        </p:blipFill>
        <p:spPr bwMode="auto">
          <a:xfrm>
            <a:off x="6143636" y="2779202"/>
            <a:ext cx="3000363" cy="407879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4" descr="17.png"/>
          <p:cNvPicPr>
            <a:picLocks noChangeAspect="1"/>
          </p:cNvPicPr>
          <p:nvPr/>
        </p:nvPicPr>
        <p:blipFill>
          <a:blip r:embed="rId2"/>
          <a:srcRect/>
          <a:stretch>
            <a:fillRect/>
          </a:stretch>
        </p:blipFill>
        <p:spPr bwMode="auto">
          <a:xfrm>
            <a:off x="0" y="0"/>
            <a:ext cx="9144000" cy="6861176"/>
          </a:xfrm>
          <a:prstGeom prst="rect">
            <a:avLst/>
          </a:prstGeom>
          <a:noFill/>
          <a:ln w="9525">
            <a:noFill/>
            <a:miter lim="800000"/>
            <a:headEnd/>
            <a:tailEnd/>
          </a:ln>
        </p:spPr>
      </p:pic>
      <p:pic>
        <p:nvPicPr>
          <p:cNvPr id="2052" name="Picture 7" descr="16.png"/>
          <p:cNvPicPr>
            <a:picLocks noChangeAspect="1"/>
          </p:cNvPicPr>
          <p:nvPr/>
        </p:nvPicPr>
        <p:blipFill>
          <a:blip r:embed="rId3"/>
          <a:srcRect/>
          <a:stretch>
            <a:fillRect/>
          </a:stretch>
        </p:blipFill>
        <p:spPr bwMode="auto">
          <a:xfrm>
            <a:off x="5486400" y="685800"/>
            <a:ext cx="2768600" cy="2286000"/>
          </a:xfrm>
          <a:prstGeom prst="rect">
            <a:avLst/>
          </a:prstGeom>
          <a:noFill/>
          <a:ln w="9525">
            <a:noFill/>
            <a:miter lim="800000"/>
            <a:headEnd/>
            <a:tailEnd/>
          </a:ln>
        </p:spPr>
      </p:pic>
      <p:sp>
        <p:nvSpPr>
          <p:cNvPr id="9" name="Rectangle 8"/>
          <p:cNvSpPr/>
          <p:nvPr/>
        </p:nvSpPr>
        <p:spPr>
          <a:xfrm>
            <a:off x="5214942" y="3200400"/>
            <a:ext cx="3929058" cy="1815882"/>
          </a:xfrm>
          <a:prstGeom prst="rect">
            <a:avLst/>
          </a:prstGeom>
        </p:spPr>
        <p:txBody>
          <a:bodyPr wrap="square">
            <a:spAutoFit/>
          </a:bodyPr>
          <a:lstStyle/>
          <a:p>
            <a:pPr algn="ctr">
              <a:defRPr/>
            </a:pPr>
            <a:r>
              <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rPr>
              <a:t>Glutathione supplement </a:t>
            </a:r>
          </a:p>
          <a:p>
            <a:pPr algn="ctr">
              <a:defRPr/>
            </a:pPr>
            <a:r>
              <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rPr>
              <a:t>For Skin whitening &amp; </a:t>
            </a:r>
          </a:p>
          <a:p>
            <a:pPr algn="ctr">
              <a:defRPr/>
            </a:pPr>
            <a:r>
              <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rPr>
              <a:t>Age Defying</a:t>
            </a:r>
          </a:p>
        </p:txBody>
      </p:sp>
      <p:pic>
        <p:nvPicPr>
          <p:cNvPr id="7" name="Picture 2"/>
          <p:cNvPicPr>
            <a:picLocks noChangeAspect="1" noChangeArrowheads="1"/>
          </p:cNvPicPr>
          <p:nvPr/>
        </p:nvPicPr>
        <p:blipFill>
          <a:blip r:embed="rId4"/>
          <a:srcRect l="50253" t="12277" b="3672"/>
          <a:stretch>
            <a:fillRect/>
          </a:stretch>
        </p:blipFill>
        <p:spPr bwMode="auto">
          <a:xfrm>
            <a:off x="0" y="0"/>
            <a:ext cx="5125031" cy="6143644"/>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t="-4525" r="14727" b="59279"/>
          <a:stretch>
            <a:fillRect/>
          </a:stretch>
        </p:blipFill>
        <p:spPr bwMode="auto">
          <a:xfrm>
            <a:off x="0" y="785794"/>
            <a:ext cx="6245034" cy="5214950"/>
          </a:xfrm>
          <a:prstGeom prst="rect">
            <a:avLst/>
          </a:prstGeom>
          <a:noFill/>
          <a:ln w="9525">
            <a:noFill/>
            <a:miter lim="800000"/>
            <a:headEnd/>
            <a:tailEnd/>
          </a:ln>
          <a:effectLst/>
        </p:spPr>
      </p:pic>
      <p:pic>
        <p:nvPicPr>
          <p:cNvPr id="7" name="Picture 2"/>
          <p:cNvPicPr>
            <a:picLocks noChangeAspect="1" noChangeArrowheads="1"/>
          </p:cNvPicPr>
          <p:nvPr/>
        </p:nvPicPr>
        <p:blipFill>
          <a:blip r:embed="rId2"/>
          <a:srcRect l="36285" t="45246" r="36698" b="19850"/>
          <a:stretch>
            <a:fillRect/>
          </a:stretch>
        </p:blipFill>
        <p:spPr bwMode="auto">
          <a:xfrm>
            <a:off x="6286512" y="0"/>
            <a:ext cx="2857488" cy="5183666"/>
          </a:xfrm>
          <a:prstGeom prst="rect">
            <a:avLst/>
          </a:prstGeom>
          <a:noFill/>
          <a:ln w="9525">
            <a:noFill/>
            <a:miter lim="800000"/>
            <a:headEnd/>
            <a:tailEnd/>
          </a:ln>
          <a:effectLst/>
        </p:spPr>
      </p:pic>
      <p:sp>
        <p:nvSpPr>
          <p:cNvPr id="8" name="Rectangle 7"/>
          <p:cNvSpPr/>
          <p:nvPr/>
        </p:nvSpPr>
        <p:spPr>
          <a:xfrm>
            <a:off x="3286116" y="785794"/>
            <a:ext cx="3286148" cy="369332"/>
          </a:xfrm>
          <a:prstGeom prst="rect">
            <a:avLst/>
          </a:prstGeom>
        </p:spPr>
        <p:txBody>
          <a:bodyPr wrap="square">
            <a:spAutoFit/>
          </a:bodyPr>
          <a:lstStyle/>
          <a:p>
            <a:pPr algn="ctr">
              <a:defRPr/>
            </a:pPr>
            <a:r>
              <a:rPr lang="en-US" b="1" i="1" dirty="0"/>
              <a:t>CME Tablet</a:t>
            </a:r>
          </a:p>
        </p:txBody>
      </p: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b="4617"/>
          <a:stretch>
            <a:fillRect/>
          </a:stretch>
        </p:blipFill>
        <p:spPr bwMode="auto">
          <a:xfrm>
            <a:off x="3786150" y="0"/>
            <a:ext cx="5357850" cy="6858000"/>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304800" y="1295400"/>
            <a:ext cx="4114800" cy="5334000"/>
          </a:xfrm>
        </p:spPr>
        <p:txBody>
          <a:bodyPr rtlCol="0">
            <a:noAutofit/>
          </a:bodyPr>
          <a:lstStyle/>
          <a:p>
            <a:pPr marL="0" indent="0" eaLnBrk="1" fontAlgn="auto" hangingPunct="1">
              <a:spcAft>
                <a:spcPts val="0"/>
              </a:spcAft>
              <a:buFont typeface="Wingdings" pitchFamily="2" charset="2"/>
              <a:buNone/>
              <a:defRPr/>
            </a:pPr>
            <a:endParaRPr lang="en-US" sz="2800" b="1" dirty="0">
              <a:solidFill>
                <a:schemeClr val="tx1">
                  <a:lumMod val="85000"/>
                  <a:lumOff val="15000"/>
                </a:schemeClr>
              </a:solidFill>
            </a:endParaRPr>
          </a:p>
          <a:p>
            <a:pPr marL="0" indent="0" eaLnBrk="1" fontAlgn="auto" hangingPunct="1">
              <a:spcAft>
                <a:spcPts val="0"/>
              </a:spcAft>
              <a:buFont typeface="Wingdings" pitchFamily="2" charset="2"/>
              <a:buNone/>
              <a:defRPr/>
            </a:pPr>
            <a:endParaRPr lang="en-US" sz="2800" b="1" dirty="0" smtClean="0">
              <a:solidFill>
                <a:schemeClr val="tx1">
                  <a:lumMod val="85000"/>
                  <a:lumOff val="15000"/>
                </a:schemeClr>
              </a:solidFill>
            </a:endParaRPr>
          </a:p>
          <a:p>
            <a:pPr marL="0" indent="0" eaLnBrk="1" fontAlgn="auto" hangingPunct="1">
              <a:spcAft>
                <a:spcPts val="0"/>
              </a:spcAft>
              <a:buFont typeface="Wingdings" pitchFamily="2" charset="2"/>
              <a:buNone/>
              <a:defRPr/>
            </a:pPr>
            <a:endParaRPr lang="en-US" sz="2800" dirty="0">
              <a:solidFill>
                <a:schemeClr val="tx1">
                  <a:lumMod val="85000"/>
                  <a:lumOff val="15000"/>
                </a:schemeClr>
              </a:solidFill>
            </a:endParaRPr>
          </a:p>
          <a:p>
            <a:pPr marL="0" indent="0" eaLnBrk="1" fontAlgn="auto" hangingPunct="1">
              <a:spcAft>
                <a:spcPts val="0"/>
              </a:spcAft>
              <a:buFont typeface="Wingdings" pitchFamily="2" charset="2"/>
              <a:buNone/>
              <a:defRPr/>
            </a:pPr>
            <a:endParaRPr lang="en-US" sz="2800" dirty="0">
              <a:solidFill>
                <a:schemeClr val="tx1">
                  <a:lumMod val="85000"/>
                  <a:lumOff val="15000"/>
                </a:schemeClr>
              </a:solidFill>
            </a:endParaRPr>
          </a:p>
        </p:txBody>
      </p:sp>
      <p:pic>
        <p:nvPicPr>
          <p:cNvPr id="58370" name="Picture 2"/>
          <p:cNvPicPr>
            <a:picLocks noChangeAspect="1" noChangeArrowheads="1"/>
          </p:cNvPicPr>
          <p:nvPr/>
        </p:nvPicPr>
        <p:blipFill>
          <a:blip r:embed="rId2"/>
          <a:srcRect t="31165" b="34837"/>
          <a:stretch>
            <a:fillRect/>
          </a:stretch>
        </p:blipFill>
        <p:spPr bwMode="auto">
          <a:xfrm>
            <a:off x="0" y="2357430"/>
            <a:ext cx="9186334" cy="4429156"/>
          </a:xfrm>
          <a:prstGeom prst="rect">
            <a:avLst/>
          </a:prstGeom>
          <a:noFill/>
          <a:ln w="9525">
            <a:noFill/>
            <a:miter lim="800000"/>
            <a:headEnd/>
            <a:tailEnd/>
          </a:ln>
          <a:effectLst/>
        </p:spPr>
      </p:pic>
      <p:sp>
        <p:nvSpPr>
          <p:cNvPr id="35841" name="Rectangle 1"/>
          <p:cNvSpPr>
            <a:spLocks noChangeArrowheads="1"/>
          </p:cNvSpPr>
          <p:nvPr/>
        </p:nvSpPr>
        <p:spPr bwMode="auto">
          <a:xfrm>
            <a:off x="0" y="214290"/>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Fo</a:t>
            </a:r>
            <a:r>
              <a:rPr lang="en-US" b="1" dirty="0" smtClean="0">
                <a:solidFill>
                  <a:srgbClr val="333333"/>
                </a:solidFill>
                <a:latin typeface="Arial" pitchFamily="34" charset="0"/>
                <a:ea typeface="Times New Roman" pitchFamily="18" charset="0"/>
                <a:cs typeface="Arial" pitchFamily="34" charset="0"/>
              </a:rPr>
              <a:t>r </a:t>
            </a:r>
            <a:r>
              <a:rPr kumimoji="0" lang="en-US"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Antiageing</a:t>
            </a:r>
            <a:r>
              <a:rPr kumimoji="0" lang="en-US"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along with Amino acid Drs are preferring capsule of Antioxidants which contains many natural extracts like </a:t>
            </a:r>
            <a:r>
              <a:rPr kumimoji="0" lang="en-US"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Lycopene</a:t>
            </a:r>
            <a:r>
              <a:rPr kumimoji="0" lang="en-US"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(Tomato extract), Green tea extract, </a:t>
            </a:r>
            <a:r>
              <a:rPr kumimoji="0" lang="en-US"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Pycnogenol</a:t>
            </a:r>
            <a:r>
              <a:rPr kumimoji="0" lang="en-US"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Silica, Marine extract, lemon extract, </a:t>
            </a:r>
            <a:r>
              <a:rPr kumimoji="0" lang="en-US"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Hydrolysed</a:t>
            </a:r>
            <a:r>
              <a:rPr kumimoji="0" lang="en-US"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collagen, grape seed extract etc. which acts as supplements for skin as well as hair. One such product available in market is </a:t>
            </a:r>
            <a:r>
              <a:rPr kumimoji="0" lang="en-US"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Rejinov</a:t>
            </a:r>
            <a:r>
              <a:rPr kumimoji="0" lang="en-US"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capsule which contains Natural antioxidants along with amino acid and </a:t>
            </a:r>
            <a:r>
              <a:rPr kumimoji="0" lang="en-US"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Hydrolysed</a:t>
            </a:r>
            <a:r>
              <a:rPr kumimoji="0" lang="en-US"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collagen. Other than </a:t>
            </a:r>
            <a:r>
              <a:rPr kumimoji="0" lang="en-US"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antiageing</a:t>
            </a:r>
            <a:r>
              <a:rPr kumimoji="0" lang="en-US"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many nutrients also acts as sunscreen agent from inside.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15" descr="Hair.png"/>
          <p:cNvPicPr>
            <a:picLocks noChangeAspect="1"/>
          </p:cNvPicPr>
          <p:nvPr/>
        </p:nvPicPr>
        <p:blipFill>
          <a:blip r:embed="rId2" cstate="print"/>
          <a:srcRect/>
          <a:stretch>
            <a:fillRect/>
          </a:stretch>
        </p:blipFill>
        <p:spPr bwMode="auto">
          <a:xfrm>
            <a:off x="5120615" y="0"/>
            <a:ext cx="4023385" cy="5929353"/>
          </a:xfrm>
          <a:prstGeom prst="rect">
            <a:avLst/>
          </a:prstGeom>
          <a:noFill/>
          <a:ln w="9525">
            <a:noFill/>
            <a:miter lim="800000"/>
            <a:headEnd/>
            <a:tailEnd/>
          </a:ln>
        </p:spPr>
      </p:pic>
      <p:pic>
        <p:nvPicPr>
          <p:cNvPr id="5" name="Content Placeholder 5" descr="Nuhair cpsule copy.png"/>
          <p:cNvPicPr>
            <a:picLocks noGrp="1" noChangeAspect="1"/>
          </p:cNvPicPr>
          <p:nvPr>
            <p:ph idx="1"/>
          </p:nvPr>
        </p:nvPicPr>
        <p:blipFill>
          <a:blip r:embed="rId3" cstate="print"/>
          <a:srcRect/>
          <a:stretch>
            <a:fillRect/>
          </a:stretch>
        </p:blipFill>
        <p:spPr bwMode="auto">
          <a:xfrm>
            <a:off x="5000628" y="3786190"/>
            <a:ext cx="1640690" cy="3071810"/>
          </a:xfrm>
        </p:spPr>
      </p:pic>
      <p:sp>
        <p:nvSpPr>
          <p:cNvPr id="6" name="TextBox 5"/>
          <p:cNvSpPr txBox="1"/>
          <p:nvPr/>
        </p:nvSpPr>
        <p:spPr>
          <a:xfrm>
            <a:off x="1643042" y="285728"/>
            <a:ext cx="5143536" cy="646331"/>
          </a:xfrm>
          <a:prstGeom prst="rect">
            <a:avLst/>
          </a:prstGeom>
          <a:noFill/>
        </p:spPr>
        <p:txBody>
          <a:bodyPr wrap="square" rtlCol="0">
            <a:spAutoFit/>
          </a:bodyPr>
          <a:lstStyle/>
          <a:p>
            <a:r>
              <a:rPr lang="en-IN" sz="3600" b="1" dirty="0" err="1" smtClean="0"/>
              <a:t>Nutricosmetics</a:t>
            </a:r>
            <a:r>
              <a:rPr lang="en-IN" sz="3600" b="1" dirty="0" smtClean="0"/>
              <a:t> for Hair </a:t>
            </a:r>
            <a:endParaRPr lang="en-IN" sz="3600" b="1" dirty="0"/>
          </a:p>
        </p:txBody>
      </p:sp>
      <p:sp>
        <p:nvSpPr>
          <p:cNvPr id="7" name="Rectangle 6"/>
          <p:cNvSpPr/>
          <p:nvPr/>
        </p:nvSpPr>
        <p:spPr>
          <a:xfrm>
            <a:off x="0" y="928670"/>
            <a:ext cx="5072066" cy="5693866"/>
          </a:xfrm>
          <a:prstGeom prst="rect">
            <a:avLst/>
          </a:prstGeom>
        </p:spPr>
        <p:txBody>
          <a:bodyPr wrap="square">
            <a:spAutoFit/>
          </a:bodyPr>
          <a:lstStyle/>
          <a:p>
            <a:r>
              <a:rPr lang="en-US" sz="2800" b="1" dirty="0"/>
              <a:t>Hair loss </a:t>
            </a:r>
            <a:r>
              <a:rPr lang="en-US" sz="2800" b="1" dirty="0" smtClean="0"/>
              <a:t>treatment</a:t>
            </a:r>
            <a:r>
              <a:rPr lang="en-US" sz="2800" dirty="0" smtClean="0"/>
              <a:t> -  for complete internal as well as external care </a:t>
            </a:r>
          </a:p>
          <a:p>
            <a:pPr>
              <a:buFont typeface="Arial" pitchFamily="34" charset="0"/>
              <a:buChar char="•"/>
            </a:pPr>
            <a:r>
              <a:rPr lang="en-US" sz="2800" dirty="0" smtClean="0"/>
              <a:t> consist </a:t>
            </a:r>
            <a:r>
              <a:rPr lang="en-US" sz="2800" dirty="0"/>
              <a:t>of </a:t>
            </a:r>
            <a:endParaRPr lang="en-US" sz="2800" dirty="0" smtClean="0"/>
          </a:p>
          <a:p>
            <a:pPr lvl="1">
              <a:buFont typeface="Arial" pitchFamily="34" charset="0"/>
              <a:buChar char="•"/>
            </a:pPr>
            <a:r>
              <a:rPr lang="en-US" sz="2800" dirty="0"/>
              <a:t> </a:t>
            </a:r>
            <a:r>
              <a:rPr lang="en-US" sz="2800" dirty="0" smtClean="0"/>
              <a:t>Multi </a:t>
            </a:r>
            <a:r>
              <a:rPr lang="en-US" sz="2800" dirty="0"/>
              <a:t>vitamin , </a:t>
            </a:r>
            <a:endParaRPr lang="en-US" sz="2800" dirty="0" smtClean="0"/>
          </a:p>
          <a:p>
            <a:pPr lvl="1">
              <a:buFont typeface="Arial" pitchFamily="34" charset="0"/>
              <a:buChar char="•"/>
            </a:pPr>
            <a:r>
              <a:rPr lang="en-US" sz="2800" dirty="0"/>
              <a:t> </a:t>
            </a:r>
            <a:r>
              <a:rPr lang="en-US" sz="2800" dirty="0" smtClean="0"/>
              <a:t>Minerals</a:t>
            </a:r>
            <a:r>
              <a:rPr lang="en-US" sz="2800" dirty="0"/>
              <a:t>, </a:t>
            </a:r>
            <a:endParaRPr lang="en-US" sz="2800" dirty="0" smtClean="0"/>
          </a:p>
          <a:p>
            <a:pPr lvl="1">
              <a:buFont typeface="Arial" pitchFamily="34" charset="0"/>
              <a:buChar char="•"/>
            </a:pPr>
            <a:r>
              <a:rPr lang="en-US" sz="2800" dirty="0"/>
              <a:t> </a:t>
            </a:r>
            <a:r>
              <a:rPr lang="en-US" sz="2800" dirty="0" smtClean="0"/>
              <a:t>saw </a:t>
            </a:r>
            <a:r>
              <a:rPr lang="en-US" sz="2800" dirty="0"/>
              <a:t>Palmetto, </a:t>
            </a:r>
            <a:endParaRPr lang="en-US" sz="2800" dirty="0" smtClean="0"/>
          </a:p>
          <a:p>
            <a:pPr lvl="1">
              <a:buFont typeface="Arial" pitchFamily="34" charset="0"/>
              <a:buChar char="•"/>
            </a:pPr>
            <a:r>
              <a:rPr lang="en-US" sz="2800" dirty="0"/>
              <a:t> </a:t>
            </a:r>
            <a:r>
              <a:rPr lang="en-US" sz="2800" dirty="0" smtClean="0"/>
              <a:t>PABA</a:t>
            </a:r>
            <a:r>
              <a:rPr lang="en-US" sz="2800" dirty="0"/>
              <a:t>, </a:t>
            </a:r>
            <a:r>
              <a:rPr lang="en-US" sz="2800" dirty="0" smtClean="0"/>
              <a:t> </a:t>
            </a:r>
          </a:p>
          <a:p>
            <a:pPr lvl="1">
              <a:buFont typeface="Arial" pitchFamily="34" charset="0"/>
              <a:buChar char="•"/>
            </a:pPr>
            <a:r>
              <a:rPr lang="en-US" sz="2800" dirty="0" smtClean="0"/>
              <a:t> Enzymes like </a:t>
            </a:r>
            <a:r>
              <a:rPr lang="en-US" sz="2800" dirty="0" err="1" smtClean="0"/>
              <a:t>collagenase</a:t>
            </a:r>
            <a:r>
              <a:rPr lang="en-US" sz="2800" dirty="0" smtClean="0"/>
              <a:t>, etc</a:t>
            </a:r>
          </a:p>
          <a:p>
            <a:pPr lvl="1">
              <a:buFont typeface="Arial" pitchFamily="34" charset="0"/>
              <a:buChar char="•"/>
            </a:pPr>
            <a:r>
              <a:rPr lang="en-US" sz="2800" dirty="0"/>
              <a:t> </a:t>
            </a:r>
            <a:r>
              <a:rPr lang="en-US" sz="2800" dirty="0" smtClean="0"/>
              <a:t> Amino </a:t>
            </a:r>
            <a:r>
              <a:rPr lang="en-US" sz="2800" dirty="0"/>
              <a:t>acid etc. along with topical lotion/serum/oil and shampoo so that </a:t>
            </a:r>
            <a:r>
              <a:rPr lang="en-US" sz="2800" dirty="0" smtClean="0"/>
              <a:t>conditions </a:t>
            </a:r>
            <a:r>
              <a:rPr lang="en-US" sz="2800" dirty="0"/>
              <a:t>should be taken care of. </a:t>
            </a:r>
            <a:endParaRPr lang="en-IN"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descr="Image.png"/>
          <p:cNvPicPr>
            <a:picLocks noChangeAspect="1"/>
          </p:cNvPicPr>
          <p:nvPr/>
        </p:nvPicPr>
        <p:blipFill>
          <a:blip r:embed="rId2"/>
          <a:srcRect/>
          <a:stretch>
            <a:fillRect/>
          </a:stretch>
        </p:blipFill>
        <p:spPr bwMode="auto">
          <a:xfrm>
            <a:off x="4343400" y="1428736"/>
            <a:ext cx="4800600" cy="5029200"/>
          </a:xfrm>
          <a:prstGeom prst="rect">
            <a:avLst/>
          </a:prstGeom>
          <a:noFill/>
          <a:ln w="9525">
            <a:noFill/>
            <a:miter lim="800000"/>
            <a:headEnd/>
            <a:tailEnd/>
          </a:ln>
        </p:spPr>
      </p:pic>
      <p:pic>
        <p:nvPicPr>
          <p:cNvPr id="7171" name="Picture 12" descr="Nogray.png"/>
          <p:cNvPicPr>
            <a:picLocks noChangeAspect="1"/>
          </p:cNvPicPr>
          <p:nvPr/>
        </p:nvPicPr>
        <p:blipFill>
          <a:blip r:embed="rId3"/>
          <a:srcRect/>
          <a:stretch>
            <a:fillRect/>
          </a:stretch>
        </p:blipFill>
        <p:spPr bwMode="auto">
          <a:xfrm>
            <a:off x="500034" y="3071810"/>
            <a:ext cx="4492625" cy="2590800"/>
          </a:xfrm>
          <a:prstGeom prst="rect">
            <a:avLst/>
          </a:prstGeom>
          <a:noFill/>
          <a:ln w="9525">
            <a:noFill/>
            <a:miter lim="800000"/>
            <a:headEnd/>
            <a:tailEnd/>
          </a:ln>
        </p:spPr>
      </p:pic>
      <p:sp>
        <p:nvSpPr>
          <p:cNvPr id="7172" name="Rectangle 13"/>
          <p:cNvSpPr>
            <a:spLocks noChangeArrowheads="1"/>
          </p:cNvSpPr>
          <p:nvPr/>
        </p:nvSpPr>
        <p:spPr bwMode="auto">
          <a:xfrm>
            <a:off x="1214414" y="5715016"/>
            <a:ext cx="1828800" cy="646113"/>
          </a:xfrm>
          <a:prstGeom prst="rect">
            <a:avLst/>
          </a:prstGeom>
          <a:noFill/>
          <a:ln w="9525">
            <a:noFill/>
            <a:miter lim="800000"/>
            <a:headEnd/>
            <a:tailEnd/>
          </a:ln>
        </p:spPr>
        <p:txBody>
          <a:bodyPr>
            <a:spAutoFit/>
          </a:bodyPr>
          <a:lstStyle/>
          <a:p>
            <a:r>
              <a:rPr lang="en-US" sz="3600" b="1" dirty="0"/>
              <a:t>Capsule</a:t>
            </a:r>
          </a:p>
        </p:txBody>
      </p:sp>
      <p:sp>
        <p:nvSpPr>
          <p:cNvPr id="40961" name="Rectangle 1"/>
          <p:cNvSpPr>
            <a:spLocks noChangeArrowheads="1"/>
          </p:cNvSpPr>
          <p:nvPr/>
        </p:nvSpPr>
        <p:spPr bwMode="auto">
          <a:xfrm>
            <a:off x="0" y="1071546"/>
            <a:ext cx="464343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Premature graying</a:t>
            </a:r>
            <a:r>
              <a:rPr kumimoji="0" lang="en-US"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of hair many Drs are using Biotin supplement along with calcium </a:t>
            </a:r>
            <a:r>
              <a:rPr kumimoji="0" lang="en-US"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Panthothenate</a:t>
            </a:r>
            <a:r>
              <a:rPr kumimoji="0" lang="en-US"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PABA and Zinc. Also some Drs are using </a:t>
            </a:r>
            <a:r>
              <a:rPr kumimoji="0" lang="en-US"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Nogray</a:t>
            </a:r>
            <a:r>
              <a:rPr kumimoji="0" lang="en-US"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Capsule which is a mixture of </a:t>
            </a:r>
            <a:r>
              <a:rPr kumimoji="0" lang="en-US"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allopathy</a:t>
            </a:r>
            <a:r>
              <a:rPr kumimoji="0" lang="en-US"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ingredients like calcium </a:t>
            </a:r>
            <a:r>
              <a:rPr kumimoji="0" lang="en-US"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Panthothenate</a:t>
            </a:r>
            <a:r>
              <a:rPr kumimoji="0" lang="en-US"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PABA and Zinc along with natural herbal extract like </a:t>
            </a:r>
            <a:r>
              <a:rPr kumimoji="0" lang="en-US" b="0" i="0" u="none" strike="noStrike" cap="none" normalizeH="0" baseline="0" dirty="0" smtClean="0">
                <a:ln>
                  <a:noFill/>
                </a:ln>
                <a:solidFill>
                  <a:srgbClr val="333333"/>
                </a:solidFill>
                <a:effectLst/>
                <a:latin typeface="Calibri"/>
                <a:ea typeface="Times New Roman" pitchFamily="18" charset="0"/>
                <a:cs typeface="Arial" pitchFamily="34" charset="0"/>
              </a:rPr>
              <a:t>–</a:t>
            </a:r>
            <a:r>
              <a:rPr kumimoji="0" lang="en-US"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Eclipta</a:t>
            </a:r>
            <a:r>
              <a:rPr kumimoji="0" lang="en-US"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alba, </a:t>
            </a:r>
            <a:r>
              <a:rPr kumimoji="0" lang="en-US"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Amla</a:t>
            </a:r>
            <a:r>
              <a:rPr kumimoji="0" lang="en-US"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extract, Curry Leaf extract, </a:t>
            </a:r>
            <a:r>
              <a:rPr kumimoji="0" lang="en-US"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Neem</a:t>
            </a:r>
            <a:r>
              <a:rPr kumimoji="0" lang="en-US"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extract as a supplement along with topical serum or lotion or oil.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4930795" y="214290"/>
            <a:ext cx="4213205" cy="584775"/>
          </a:xfrm>
          <a:prstGeom prst="rect">
            <a:avLst/>
          </a:prstGeom>
        </p:spPr>
        <p:txBody>
          <a:bodyPr wrap="none">
            <a:spAutoFit/>
          </a:bodyPr>
          <a:lstStyle/>
          <a:p>
            <a:r>
              <a:rPr lang="en-IN" sz="3200" b="1" dirty="0" err="1" smtClean="0"/>
              <a:t>Nutricosmetics</a:t>
            </a:r>
            <a:r>
              <a:rPr lang="en-IN" sz="3200" b="1" dirty="0" smtClean="0"/>
              <a:t> for Hair </a:t>
            </a:r>
            <a:endParaRPr lang="en-IN" sz="3200" b="1" dirty="0"/>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85720" y="928670"/>
            <a:ext cx="464343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Arial" pitchFamily="34" charset="0"/>
              <a:buChar char="•"/>
            </a:pPr>
            <a:r>
              <a:rPr lang="en-US" sz="3200" dirty="0" smtClean="0"/>
              <a:t> Antioxidant</a:t>
            </a:r>
            <a:r>
              <a:rPr lang="en-US" sz="3200" dirty="0"/>
              <a:t>, </a:t>
            </a:r>
            <a:endParaRPr lang="en-US" sz="3200" dirty="0" smtClean="0"/>
          </a:p>
          <a:p>
            <a:pPr>
              <a:buFont typeface="Arial" pitchFamily="34" charset="0"/>
              <a:buChar char="•"/>
            </a:pPr>
            <a:r>
              <a:rPr lang="en-US" sz="3200" dirty="0"/>
              <a:t> </a:t>
            </a:r>
            <a:r>
              <a:rPr lang="en-US" sz="3200" dirty="0" smtClean="0"/>
              <a:t>Glycerin</a:t>
            </a:r>
            <a:r>
              <a:rPr lang="en-US" sz="3200" dirty="0"/>
              <a:t>, </a:t>
            </a:r>
            <a:endParaRPr lang="en-US" sz="3200" dirty="0" smtClean="0"/>
          </a:p>
          <a:p>
            <a:pPr>
              <a:buFont typeface="Arial" pitchFamily="34" charset="0"/>
              <a:buChar char="•"/>
            </a:pPr>
            <a:r>
              <a:rPr lang="en-US" sz="3200" dirty="0"/>
              <a:t> </a:t>
            </a:r>
            <a:r>
              <a:rPr lang="en-US" sz="3200" dirty="0" smtClean="0"/>
              <a:t>Vegetable </a:t>
            </a:r>
            <a:r>
              <a:rPr lang="en-US" sz="3200" dirty="0"/>
              <a:t>Cellulose, </a:t>
            </a:r>
            <a:endParaRPr lang="en-US" sz="3200" dirty="0" smtClean="0"/>
          </a:p>
          <a:p>
            <a:pPr>
              <a:buFont typeface="Arial" pitchFamily="34" charset="0"/>
              <a:buChar char="•"/>
            </a:pPr>
            <a:r>
              <a:rPr lang="en-US" sz="3200" dirty="0"/>
              <a:t> </a:t>
            </a:r>
            <a:r>
              <a:rPr lang="en-US" sz="3200" dirty="0" smtClean="0"/>
              <a:t>Vitamin </a:t>
            </a:r>
            <a:r>
              <a:rPr lang="en-US" sz="3200" dirty="0"/>
              <a:t>B12, </a:t>
            </a:r>
            <a:endParaRPr lang="en-US" sz="3200" dirty="0" smtClean="0"/>
          </a:p>
          <a:p>
            <a:pPr>
              <a:buFont typeface="Arial" pitchFamily="34" charset="0"/>
              <a:buChar char="•"/>
            </a:pPr>
            <a:r>
              <a:rPr lang="en-US" sz="3200" dirty="0"/>
              <a:t> </a:t>
            </a:r>
            <a:r>
              <a:rPr lang="en-US" sz="3200" dirty="0" err="1" smtClean="0"/>
              <a:t>Follic</a:t>
            </a:r>
            <a:r>
              <a:rPr lang="en-US" sz="3200" dirty="0" smtClean="0"/>
              <a:t> </a:t>
            </a:r>
            <a:r>
              <a:rPr lang="en-US" sz="3200" dirty="0"/>
              <a:t>acid, </a:t>
            </a:r>
            <a:endParaRPr lang="en-US" sz="3200" dirty="0" smtClean="0"/>
          </a:p>
          <a:p>
            <a:pPr>
              <a:buFont typeface="Arial" pitchFamily="34" charset="0"/>
              <a:buChar char="•"/>
            </a:pPr>
            <a:r>
              <a:rPr lang="en-US" sz="3200" dirty="0" smtClean="0"/>
              <a:t>Citrus </a:t>
            </a:r>
            <a:r>
              <a:rPr lang="en-US" sz="3200" dirty="0"/>
              <a:t>acid, </a:t>
            </a:r>
            <a:endParaRPr lang="en-US" sz="3200" dirty="0" smtClean="0"/>
          </a:p>
          <a:p>
            <a:pPr>
              <a:buFont typeface="Arial" pitchFamily="34" charset="0"/>
              <a:buChar char="•"/>
            </a:pPr>
            <a:r>
              <a:rPr lang="en-US" sz="3200" dirty="0"/>
              <a:t> </a:t>
            </a:r>
            <a:r>
              <a:rPr lang="en-US" sz="3200" dirty="0" err="1" smtClean="0"/>
              <a:t>Ambla</a:t>
            </a:r>
            <a:r>
              <a:rPr lang="en-US" sz="3200" dirty="0" smtClean="0"/>
              <a:t> </a:t>
            </a:r>
            <a:r>
              <a:rPr lang="en-US" sz="3200" dirty="0"/>
              <a:t>extract, </a:t>
            </a:r>
            <a:endParaRPr lang="en-US" sz="3200" dirty="0" smtClean="0"/>
          </a:p>
          <a:p>
            <a:pPr>
              <a:buFont typeface="Arial" pitchFamily="34" charset="0"/>
              <a:buChar char="•"/>
            </a:pPr>
            <a:r>
              <a:rPr lang="en-US" sz="3200" dirty="0"/>
              <a:t> </a:t>
            </a:r>
            <a:r>
              <a:rPr lang="en-US" sz="3200" dirty="0" smtClean="0"/>
              <a:t>caffeine </a:t>
            </a:r>
            <a:r>
              <a:rPr lang="en-US" sz="3200" dirty="0"/>
              <a:t>and </a:t>
            </a:r>
            <a:endParaRPr lang="en-US" sz="3200" dirty="0" smtClean="0"/>
          </a:p>
          <a:p>
            <a:pPr>
              <a:buFont typeface="Arial" pitchFamily="34" charset="0"/>
              <a:buChar char="•"/>
            </a:pPr>
            <a:r>
              <a:rPr lang="en-US" sz="3200" dirty="0"/>
              <a:t> </a:t>
            </a:r>
            <a:r>
              <a:rPr lang="en-US" sz="3200" dirty="0" smtClean="0"/>
              <a:t>many </a:t>
            </a:r>
            <a:r>
              <a:rPr lang="en-US" sz="3200" dirty="0"/>
              <a:t>fat burner supplements.  </a:t>
            </a:r>
            <a:endParaRPr lang="en-IN" sz="3200" dirty="0"/>
          </a:p>
        </p:txBody>
      </p:sp>
      <p:pic>
        <p:nvPicPr>
          <p:cNvPr id="58370" name="Picture 2" descr="G:\Local Disk\casseva Beauty\FB\images.jpg"/>
          <p:cNvPicPr>
            <a:picLocks noChangeAspect="1" noChangeArrowheads="1"/>
          </p:cNvPicPr>
          <p:nvPr/>
        </p:nvPicPr>
        <p:blipFill>
          <a:blip r:embed="rId2"/>
          <a:srcRect/>
          <a:stretch>
            <a:fillRect/>
          </a:stretch>
        </p:blipFill>
        <p:spPr bwMode="auto">
          <a:xfrm>
            <a:off x="4929158" y="1785926"/>
            <a:ext cx="4214842" cy="4075511"/>
          </a:xfrm>
          <a:prstGeom prst="rect">
            <a:avLst/>
          </a:prstGeom>
          <a:noFill/>
        </p:spPr>
      </p:pic>
      <p:sp>
        <p:nvSpPr>
          <p:cNvPr id="9" name="Rectangle 8"/>
          <p:cNvSpPr/>
          <p:nvPr/>
        </p:nvSpPr>
        <p:spPr>
          <a:xfrm>
            <a:off x="2812395" y="214290"/>
            <a:ext cx="5629490" cy="523220"/>
          </a:xfrm>
          <a:prstGeom prst="rect">
            <a:avLst/>
          </a:prstGeom>
        </p:spPr>
        <p:txBody>
          <a:bodyPr wrap="none">
            <a:spAutoFit/>
          </a:bodyPr>
          <a:lstStyle/>
          <a:p>
            <a:r>
              <a:rPr lang="en-IN" sz="2800" b="1" dirty="0" err="1" smtClean="0"/>
              <a:t>Nutricosmetics</a:t>
            </a:r>
            <a:r>
              <a:rPr lang="en-IN" sz="2800" b="1" dirty="0" smtClean="0"/>
              <a:t> for </a:t>
            </a:r>
            <a:r>
              <a:rPr lang="en-US" sz="2800" b="1" dirty="0" smtClean="0"/>
              <a:t>weight reduction</a:t>
            </a:r>
            <a:r>
              <a:rPr lang="en-US" sz="2800" dirty="0" smtClean="0"/>
              <a:t> </a:t>
            </a:r>
            <a:endParaRPr lang="en-IN" sz="2800" b="1" dirty="0"/>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OMICS International Conferences</a:t>
            </a:r>
            <a:endParaRPr lang="en-US" dirty="0"/>
          </a:p>
        </p:txBody>
      </p:sp>
      <p:sp>
        <p:nvSpPr>
          <p:cNvPr id="3" name="Content Placeholder 2"/>
          <p:cNvSpPr>
            <a:spLocks noGrp="1"/>
          </p:cNvSpPr>
          <p:nvPr>
            <p:ph idx="1"/>
          </p:nvPr>
        </p:nvSpPr>
        <p:spPr/>
        <p:txBody>
          <a:bodyPr>
            <a:normAutofit fontScale="77500" lnSpcReduction="20000"/>
          </a:bodyPr>
          <a:lstStyle/>
          <a:p>
            <a:pPr marL="0" indent="0" algn="just">
              <a:buNone/>
            </a:pPr>
            <a:r>
              <a:rPr lang="en-US" dirty="0"/>
              <a:t>OMICS International is a pioneer and leading science </a:t>
            </a:r>
            <a:r>
              <a:rPr lang="en-US" dirty="0" smtClean="0"/>
              <a:t>event organizer</a:t>
            </a:r>
            <a:r>
              <a:rPr lang="en-US" dirty="0"/>
              <a:t>, which publishes around 500 open access </a:t>
            </a:r>
            <a:r>
              <a:rPr lang="en-US" dirty="0" smtClean="0"/>
              <a:t>journals and </a:t>
            </a:r>
            <a:r>
              <a:rPr lang="en-US" dirty="0"/>
              <a:t>conducts over 500 Medical, Clinical, Engineering, </a:t>
            </a:r>
            <a:r>
              <a:rPr lang="en-US" dirty="0" smtClean="0"/>
              <a:t>Life Sciences</a:t>
            </a:r>
            <a:r>
              <a:rPr lang="en-US" dirty="0"/>
              <a:t>, </a:t>
            </a:r>
            <a:r>
              <a:rPr lang="en-US" dirty="0" err="1"/>
              <a:t>Pharma</a:t>
            </a:r>
            <a:r>
              <a:rPr lang="en-US" dirty="0"/>
              <a:t> scientific conferences all over the </a:t>
            </a:r>
            <a:r>
              <a:rPr lang="en-US" dirty="0" smtClean="0"/>
              <a:t>globe annually </a:t>
            </a:r>
            <a:r>
              <a:rPr lang="en-US" dirty="0"/>
              <a:t>with the support of more than 1000 </a:t>
            </a:r>
            <a:r>
              <a:rPr lang="en-US" dirty="0" smtClean="0"/>
              <a:t>scientific associations </a:t>
            </a:r>
            <a:r>
              <a:rPr lang="en-US" dirty="0"/>
              <a:t>and 30,000 editorial board members and </a:t>
            </a:r>
            <a:r>
              <a:rPr lang="en-US" dirty="0" smtClean="0"/>
              <a:t>3.5 million </a:t>
            </a:r>
            <a:r>
              <a:rPr lang="en-US" dirty="0"/>
              <a:t>followers to its credit</a:t>
            </a:r>
            <a:r>
              <a:rPr lang="en-US" dirty="0" smtClean="0"/>
              <a:t>.</a:t>
            </a:r>
          </a:p>
          <a:p>
            <a:pPr marL="0" indent="0" algn="just">
              <a:buNone/>
            </a:pPr>
            <a:endParaRPr lang="en-US" dirty="0" smtClean="0"/>
          </a:p>
          <a:p>
            <a:pPr marL="0" indent="0" algn="just">
              <a:buNone/>
            </a:pPr>
            <a:r>
              <a:rPr lang="en-US" dirty="0" smtClean="0"/>
              <a:t>OMICS </a:t>
            </a:r>
            <a:r>
              <a:rPr lang="en-US" dirty="0"/>
              <a:t>Group has organized 500 conferences, </a:t>
            </a:r>
            <a:r>
              <a:rPr lang="en-US" dirty="0" smtClean="0"/>
              <a:t>workshops and </a:t>
            </a:r>
            <a:r>
              <a:rPr lang="en-US" dirty="0"/>
              <a:t>national symposiums across the major cities </a:t>
            </a:r>
            <a:r>
              <a:rPr lang="en-US" dirty="0" smtClean="0"/>
              <a:t>including San </a:t>
            </a:r>
            <a:r>
              <a:rPr lang="en-US" dirty="0"/>
              <a:t>Francisco, Las Vegas, San Antonio, Omaha, </a:t>
            </a:r>
            <a:r>
              <a:rPr lang="en-US" dirty="0" smtClean="0"/>
              <a:t>Orlando, Raleigh</a:t>
            </a:r>
            <a:r>
              <a:rPr lang="en-US" dirty="0"/>
              <a:t>, Santa Clara, Chicago, Philadelphia, </a:t>
            </a:r>
            <a:r>
              <a:rPr lang="en-US" dirty="0" smtClean="0"/>
              <a:t>Baltimore, United </a:t>
            </a:r>
            <a:r>
              <a:rPr lang="en-US" dirty="0"/>
              <a:t>Kingdom, Valencia, Dubai, Beijing, </a:t>
            </a:r>
            <a:r>
              <a:rPr lang="en-US" dirty="0" smtClean="0"/>
              <a:t>Hyderabad, Bengaluru </a:t>
            </a:r>
            <a:r>
              <a:rPr lang="en-US" dirty="0"/>
              <a:t>and Mumbai.</a:t>
            </a:r>
          </a:p>
        </p:txBody>
      </p:sp>
    </p:spTree>
    <p:extLst>
      <p:ext uri="{BB962C8B-B14F-4D97-AF65-F5344CB8AC3E}">
        <p14:creationId xmlns:p14="http://schemas.microsoft.com/office/powerpoint/2010/main" val="1091610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85720" y="928670"/>
            <a:ext cx="885828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buFont typeface="Arial" pitchFamily="34" charset="0"/>
              <a:buChar char="•"/>
            </a:pPr>
            <a:r>
              <a:rPr lang="en-US" sz="3200" dirty="0" smtClean="0"/>
              <a:t>  </a:t>
            </a:r>
            <a:r>
              <a:rPr lang="en-US" sz="2800" dirty="0" smtClean="0"/>
              <a:t>According to </a:t>
            </a:r>
            <a:r>
              <a:rPr lang="en-US" sz="2800" dirty="0" err="1" smtClean="0"/>
              <a:t>Eurormonitor</a:t>
            </a:r>
            <a:r>
              <a:rPr lang="en-US" sz="2800" dirty="0" smtClean="0"/>
              <a:t>, year-on-year growth did not fall below 5% over 2006-2011, but for further global growth </a:t>
            </a:r>
            <a:r>
              <a:rPr lang="en-US" sz="2800" dirty="0" err="1" smtClean="0"/>
              <a:t>nutricosmetic</a:t>
            </a:r>
            <a:r>
              <a:rPr lang="en-US" sz="2800" dirty="0" smtClean="0"/>
              <a:t> manufacturers need to target markets with </a:t>
            </a:r>
            <a:r>
              <a:rPr lang="en-US" sz="2800" b="1" dirty="0" smtClean="0"/>
              <a:t>an aging population</a:t>
            </a:r>
            <a:r>
              <a:rPr lang="en-US" sz="2800" dirty="0" smtClean="0"/>
              <a:t> and where the annual disposable income </a:t>
            </a:r>
            <a:r>
              <a:rPr lang="en-US" sz="2800" b="1" dirty="0" smtClean="0"/>
              <a:t>(ADI)</a:t>
            </a:r>
            <a:r>
              <a:rPr lang="en-US" sz="2800" dirty="0" smtClean="0"/>
              <a:t> is rising. </a:t>
            </a:r>
          </a:p>
          <a:p>
            <a:pPr lvl="0">
              <a:buFont typeface="Arial" pitchFamily="34" charset="0"/>
              <a:buChar char="•"/>
            </a:pPr>
            <a:r>
              <a:rPr lang="en-US" sz="2800" b="1" dirty="0" smtClean="0"/>
              <a:t> Global Nutricosmetics</a:t>
            </a:r>
            <a:r>
              <a:rPr lang="en-US" sz="2800" dirty="0" smtClean="0"/>
              <a:t> market in 2017 is predicted to be </a:t>
            </a:r>
            <a:r>
              <a:rPr lang="en-US" sz="2800" b="1" dirty="0" smtClean="0"/>
              <a:t>$ 4.5 billion</a:t>
            </a:r>
            <a:r>
              <a:rPr lang="en-US" sz="2800" dirty="0" smtClean="0"/>
              <a:t>.( Global Industry Analysts)</a:t>
            </a:r>
          </a:p>
          <a:p>
            <a:pPr lvl="0">
              <a:buFont typeface="Arial" pitchFamily="34" charset="0"/>
              <a:buChar char="•"/>
            </a:pPr>
            <a:r>
              <a:rPr lang="en-US" sz="2800" dirty="0" smtClean="0"/>
              <a:t> 70% of the sales came from </a:t>
            </a:r>
            <a:r>
              <a:rPr lang="en-US" sz="2800" b="1" dirty="0" smtClean="0"/>
              <a:t>Japan and China</a:t>
            </a:r>
            <a:r>
              <a:rPr lang="en-US" sz="2800" dirty="0" smtClean="0"/>
              <a:t> which clearly indicates the consumption of the </a:t>
            </a:r>
            <a:r>
              <a:rPr lang="en-US" sz="2800" dirty="0" err="1" smtClean="0"/>
              <a:t>nutricosmetics</a:t>
            </a:r>
            <a:r>
              <a:rPr lang="en-US" sz="2800" dirty="0" smtClean="0"/>
              <a:t> in these two countries.(Asian markets) </a:t>
            </a:r>
          </a:p>
          <a:p>
            <a:pPr lvl="0">
              <a:buFont typeface="Arial" pitchFamily="34" charset="0"/>
              <a:buChar char="•"/>
            </a:pPr>
            <a:r>
              <a:rPr lang="en-US" sz="2800" dirty="0" smtClean="0"/>
              <a:t> In the </a:t>
            </a:r>
            <a:r>
              <a:rPr lang="en-US" sz="2800" b="1" dirty="0" smtClean="0"/>
              <a:t>US</a:t>
            </a:r>
            <a:r>
              <a:rPr lang="en-US" sz="2800" dirty="0" smtClean="0"/>
              <a:t>, such products are categorized as dietary supplements and the FDA provides no clear legal definitions.US market is still in infancy</a:t>
            </a:r>
          </a:p>
        </p:txBody>
      </p:sp>
      <p:sp>
        <p:nvSpPr>
          <p:cNvPr id="9" name="Rectangle 8"/>
          <p:cNvSpPr/>
          <p:nvPr/>
        </p:nvSpPr>
        <p:spPr>
          <a:xfrm>
            <a:off x="2812395" y="214290"/>
            <a:ext cx="4921155" cy="523220"/>
          </a:xfrm>
          <a:prstGeom prst="rect">
            <a:avLst/>
          </a:prstGeom>
        </p:spPr>
        <p:txBody>
          <a:bodyPr wrap="none">
            <a:spAutoFit/>
          </a:bodyPr>
          <a:lstStyle/>
          <a:p>
            <a:r>
              <a:rPr lang="en-IN" sz="2800" b="1" dirty="0" smtClean="0"/>
              <a:t>Nutricosmetics </a:t>
            </a:r>
            <a:r>
              <a:rPr lang="en-US" sz="2800" b="1" dirty="0" smtClean="0"/>
              <a:t>– Market Trends</a:t>
            </a:r>
            <a:endParaRPr lang="en-IN" sz="2800" b="1" dirty="0"/>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12395" y="214290"/>
            <a:ext cx="4921155" cy="523220"/>
          </a:xfrm>
          <a:prstGeom prst="rect">
            <a:avLst/>
          </a:prstGeom>
        </p:spPr>
        <p:txBody>
          <a:bodyPr wrap="none">
            <a:spAutoFit/>
          </a:bodyPr>
          <a:lstStyle/>
          <a:p>
            <a:r>
              <a:rPr lang="en-IN" sz="2800" b="1" dirty="0" smtClean="0"/>
              <a:t>Nutricosmetics </a:t>
            </a:r>
            <a:r>
              <a:rPr lang="en-US" sz="2800" b="1" dirty="0" smtClean="0"/>
              <a:t>– Market Trends</a:t>
            </a:r>
            <a:endParaRPr lang="en-IN" sz="2800" b="1" dirty="0"/>
          </a:p>
        </p:txBody>
      </p:sp>
      <p:pic>
        <p:nvPicPr>
          <p:cNvPr id="5" name="Picture 4" descr="https://media.licdn.com/mpr/mpr/p/7/005/096/1ae/121f44a.jpg"/>
          <p:cNvPicPr/>
          <p:nvPr/>
        </p:nvPicPr>
        <p:blipFill>
          <a:blip r:embed="rId2"/>
          <a:srcRect/>
          <a:stretch>
            <a:fillRect/>
          </a:stretch>
        </p:blipFill>
        <p:spPr bwMode="auto">
          <a:xfrm>
            <a:off x="2571736" y="2366960"/>
            <a:ext cx="5857916" cy="4491040"/>
          </a:xfrm>
          <a:prstGeom prst="rect">
            <a:avLst/>
          </a:prstGeom>
          <a:noFill/>
          <a:ln w="9525">
            <a:noFill/>
            <a:miter lim="800000"/>
            <a:headEnd/>
            <a:tailEnd/>
          </a:ln>
        </p:spPr>
      </p:pic>
      <p:sp>
        <p:nvSpPr>
          <p:cNvPr id="6" name="Rectangle 5"/>
          <p:cNvSpPr/>
          <p:nvPr/>
        </p:nvSpPr>
        <p:spPr>
          <a:xfrm>
            <a:off x="214282" y="857232"/>
            <a:ext cx="8715436" cy="1631216"/>
          </a:xfrm>
          <a:prstGeom prst="rect">
            <a:avLst/>
          </a:prstGeom>
        </p:spPr>
        <p:txBody>
          <a:bodyPr wrap="square">
            <a:spAutoFit/>
          </a:bodyPr>
          <a:lstStyle/>
          <a:p>
            <a:pPr lvl="0">
              <a:buFont typeface="Arial" pitchFamily="34" charset="0"/>
              <a:buChar char="•"/>
            </a:pPr>
            <a:r>
              <a:rPr lang="en-US" sz="2000" dirty="0" smtClean="0"/>
              <a:t> In Europe, </a:t>
            </a:r>
            <a:r>
              <a:rPr lang="en-US" sz="2000" dirty="0" err="1" smtClean="0"/>
              <a:t>nutricosmetics</a:t>
            </a:r>
            <a:r>
              <a:rPr lang="en-US" sz="2000" dirty="0" smtClean="0"/>
              <a:t> falls under both medicinal and food law, and ambiguity persists about which law is applicable.</a:t>
            </a:r>
          </a:p>
          <a:p>
            <a:pPr lvl="0">
              <a:buFont typeface="Arial" pitchFamily="34" charset="0"/>
              <a:buChar char="•"/>
            </a:pPr>
            <a:r>
              <a:rPr lang="en-US" sz="2000" dirty="0" smtClean="0"/>
              <a:t> Currently, the regulatory system (FOSHU legislation) in Japan is most favorable for introduction of </a:t>
            </a:r>
            <a:r>
              <a:rPr lang="en-US" sz="2000" dirty="0" err="1" smtClean="0"/>
              <a:t>nutricosmetics</a:t>
            </a:r>
            <a:r>
              <a:rPr lang="en-US" sz="2000" dirty="0" smtClean="0"/>
              <a:t> products.</a:t>
            </a:r>
          </a:p>
          <a:p>
            <a:pPr>
              <a:buFont typeface="Arial" pitchFamily="34" charset="0"/>
              <a:buChar char="•"/>
            </a:pPr>
            <a:r>
              <a:rPr lang="en-US" sz="2000" dirty="0" smtClean="0"/>
              <a:t>Markets on growth are North America which virtually is an untapped market </a:t>
            </a:r>
            <a:endParaRPr lang="en-IN" sz="2000" dirty="0" smtClean="0"/>
          </a:p>
        </p:txBody>
      </p:sp>
      <p:sp>
        <p:nvSpPr>
          <p:cNvPr id="7" name="TextBox 6"/>
          <p:cNvSpPr txBox="1"/>
          <p:nvPr/>
        </p:nvSpPr>
        <p:spPr>
          <a:xfrm>
            <a:off x="0" y="2857496"/>
            <a:ext cx="2500298" cy="2862322"/>
          </a:xfrm>
          <a:prstGeom prst="rect">
            <a:avLst/>
          </a:prstGeom>
          <a:noFill/>
        </p:spPr>
        <p:txBody>
          <a:bodyPr wrap="square" rtlCol="0">
            <a:spAutoFit/>
          </a:bodyPr>
          <a:lstStyle/>
          <a:p>
            <a:pPr marL="0" lvl="3"/>
            <a:r>
              <a:rPr lang="en-US" sz="2000" u="sng" dirty="0" smtClean="0"/>
              <a:t>Since the eastern markets retain the majority of market share, many experts still believe North America to be a virtually “untapped market.”</a:t>
            </a:r>
          </a:p>
          <a:p>
            <a:endParaRPr lang="en-US" sz="2000" dirty="0" smtClean="0"/>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12395" y="214290"/>
            <a:ext cx="4921155" cy="523220"/>
          </a:xfrm>
          <a:prstGeom prst="rect">
            <a:avLst/>
          </a:prstGeom>
        </p:spPr>
        <p:txBody>
          <a:bodyPr wrap="none">
            <a:spAutoFit/>
          </a:bodyPr>
          <a:lstStyle/>
          <a:p>
            <a:r>
              <a:rPr lang="en-IN" sz="2800" b="1" dirty="0" smtClean="0"/>
              <a:t>Nutricosmetics </a:t>
            </a:r>
            <a:r>
              <a:rPr lang="en-US" sz="2800" b="1" dirty="0" smtClean="0"/>
              <a:t>– Market Trends</a:t>
            </a:r>
            <a:endParaRPr lang="en-IN" sz="2800" b="1" dirty="0"/>
          </a:p>
        </p:txBody>
      </p:sp>
      <p:sp>
        <p:nvSpPr>
          <p:cNvPr id="39937" name="Rectangle 1"/>
          <p:cNvSpPr>
            <a:spLocks noChangeArrowheads="1"/>
          </p:cNvSpPr>
          <p:nvPr/>
        </p:nvSpPr>
        <p:spPr bwMode="auto">
          <a:xfrm>
            <a:off x="0" y="1071546"/>
            <a:ext cx="9144000" cy="637097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400" b="1" i="0" u="none" strike="noStrike" cap="none" normalizeH="0" baseline="0" dirty="0" smtClean="0">
                <a:ln>
                  <a:noFill/>
                </a:ln>
                <a:solidFill>
                  <a:srgbClr val="000000"/>
                </a:solidFill>
                <a:effectLst/>
                <a:latin typeface="Helvetica"/>
                <a:ea typeface="Times New Roman" pitchFamily="18" charset="0"/>
                <a:cs typeface="Times New Roman" pitchFamily="18" charset="0"/>
              </a:rPr>
              <a:t>Consumer insights (</a:t>
            </a:r>
            <a:r>
              <a:rPr kumimoji="0" lang="en-US" sz="2400" b="1" i="0" u="none" strike="noStrike" cap="none" normalizeH="0" baseline="0" dirty="0" err="1" smtClean="0">
                <a:ln>
                  <a:noFill/>
                </a:ln>
                <a:solidFill>
                  <a:srgbClr val="000000"/>
                </a:solidFill>
                <a:effectLst/>
                <a:latin typeface="Helvetica"/>
                <a:ea typeface="Times New Roman" pitchFamily="18" charset="0"/>
                <a:cs typeface="Times New Roman" pitchFamily="18" charset="0"/>
              </a:rPr>
              <a:t>Datamonitor</a:t>
            </a:r>
            <a:r>
              <a:rPr kumimoji="0" lang="en-US" sz="2400" b="1" i="0" u="none" strike="noStrike" cap="none" normalizeH="0" baseline="0" dirty="0" smtClean="0">
                <a:ln>
                  <a:noFill/>
                </a:ln>
                <a:solidFill>
                  <a:srgbClr val="000000"/>
                </a:solidFill>
                <a:effectLst/>
                <a:latin typeface="Helvetica"/>
                <a:ea typeface="Times New Roman" pitchFamily="18" charset="0"/>
                <a:cs typeface="Times New Roman" pitchFamily="18" charset="0"/>
              </a:rPr>
              <a:t> survey results)</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rgbClr val="000000"/>
                </a:solidFill>
                <a:effectLst/>
                <a:latin typeface="Helvetica"/>
                <a:ea typeface="Times New Roman" pitchFamily="18" charset="0"/>
                <a:cs typeface="Arial" pitchFamily="34" charset="0"/>
              </a:rPr>
              <a:t> A poll of seven Asia Pacific countries – </a:t>
            </a:r>
            <a:r>
              <a:rPr kumimoji="0" lang="en-US" sz="2400" b="1" i="0" u="none" strike="noStrike" cap="none" normalizeH="0" baseline="0" dirty="0" smtClean="0">
                <a:ln>
                  <a:noFill/>
                </a:ln>
                <a:solidFill>
                  <a:srgbClr val="000000"/>
                </a:solidFill>
                <a:effectLst/>
                <a:latin typeface="Helvetica"/>
                <a:ea typeface="Times New Roman" pitchFamily="18" charset="0"/>
                <a:cs typeface="Arial" pitchFamily="34" charset="0"/>
              </a:rPr>
              <a:t>China, Japan, South Korea, India, Singapore, Indonesia and Australia</a:t>
            </a:r>
            <a:r>
              <a:rPr kumimoji="0" lang="en-US" sz="2400" b="0" i="0" u="none" strike="noStrike" cap="none" normalizeH="0" baseline="0" dirty="0" smtClean="0">
                <a:ln>
                  <a:noFill/>
                </a:ln>
                <a:solidFill>
                  <a:srgbClr val="000000"/>
                </a:solidFill>
                <a:effectLst/>
                <a:latin typeface="Helvetica"/>
                <a:ea typeface="Times New Roman" pitchFamily="18" charset="0"/>
                <a:cs typeface="Arial" pitchFamily="34" charset="0"/>
              </a:rPr>
              <a:t> – found that about </a:t>
            </a:r>
            <a:r>
              <a:rPr kumimoji="0" lang="en-US" sz="2400" b="1" i="0" u="none" strike="noStrike" cap="none" normalizeH="0" baseline="0" dirty="0" smtClean="0">
                <a:ln>
                  <a:noFill/>
                </a:ln>
                <a:solidFill>
                  <a:srgbClr val="000000"/>
                </a:solidFill>
                <a:effectLst/>
                <a:latin typeface="Helvetica"/>
                <a:ea typeface="Times New Roman" pitchFamily="18" charset="0"/>
                <a:cs typeface="Arial" pitchFamily="34" charset="0"/>
              </a:rPr>
              <a:t>three in five consumers</a:t>
            </a:r>
            <a:r>
              <a:rPr kumimoji="0" lang="en-US" sz="2400" b="0" i="0" u="none" strike="noStrike" cap="none" normalizeH="0" baseline="0" dirty="0" smtClean="0">
                <a:ln>
                  <a:noFill/>
                </a:ln>
                <a:solidFill>
                  <a:srgbClr val="000000"/>
                </a:solidFill>
                <a:effectLst/>
                <a:latin typeface="Helvetica"/>
                <a:ea typeface="Times New Roman" pitchFamily="18" charset="0"/>
                <a:cs typeface="Arial" pitchFamily="34" charset="0"/>
              </a:rPr>
              <a:t> agree that food or drinks can provide the same or better health benefits as non-prescription medications.</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rgbClr val="000000"/>
                </a:solidFill>
                <a:effectLst/>
                <a:latin typeface="Helvetica"/>
                <a:ea typeface="Times New Roman" pitchFamily="18" charset="0"/>
                <a:cs typeface="Arial" pitchFamily="34" charset="0"/>
              </a:rPr>
              <a:t>In </a:t>
            </a:r>
            <a:r>
              <a:rPr kumimoji="0" lang="en-US" sz="2400" b="1" i="0" u="none" strike="noStrike" cap="none" normalizeH="0" baseline="0" dirty="0" smtClean="0">
                <a:ln>
                  <a:noFill/>
                </a:ln>
                <a:solidFill>
                  <a:srgbClr val="000000"/>
                </a:solidFill>
                <a:effectLst/>
                <a:latin typeface="Helvetica"/>
                <a:ea typeface="Times New Roman" pitchFamily="18" charset="0"/>
                <a:cs typeface="Arial" pitchFamily="34" charset="0"/>
              </a:rPr>
              <a:t>China, 54 per cent</a:t>
            </a:r>
            <a:r>
              <a:rPr kumimoji="0" lang="en-US" sz="2400" b="0" i="0" u="none" strike="noStrike" cap="none" normalizeH="0" baseline="0" dirty="0" smtClean="0">
                <a:ln>
                  <a:noFill/>
                </a:ln>
                <a:solidFill>
                  <a:srgbClr val="000000"/>
                </a:solidFill>
                <a:effectLst/>
                <a:latin typeface="Helvetica"/>
                <a:ea typeface="Times New Roman" pitchFamily="18" charset="0"/>
                <a:cs typeface="Arial" pitchFamily="34" charset="0"/>
              </a:rPr>
              <a:t> of consumers indicated they regularly buy foods and drinks products with added health benefits.</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rgbClr val="000000"/>
                </a:solidFill>
                <a:effectLst/>
                <a:latin typeface="Helvetica"/>
                <a:ea typeface="Times New Roman" pitchFamily="18" charset="0"/>
                <a:cs typeface="Arial" pitchFamily="34" charset="0"/>
              </a:rPr>
              <a:t>Consumers </a:t>
            </a:r>
            <a:r>
              <a:rPr kumimoji="0" lang="en-US" sz="2400" b="1" i="0" u="none" strike="noStrike" cap="none" normalizeH="0" baseline="0" dirty="0" smtClean="0">
                <a:ln>
                  <a:noFill/>
                </a:ln>
                <a:solidFill>
                  <a:srgbClr val="000000"/>
                </a:solidFill>
                <a:effectLst/>
                <a:latin typeface="Helvetica"/>
                <a:ea typeface="Times New Roman" pitchFamily="18" charset="0"/>
                <a:cs typeface="Arial" pitchFamily="34" charset="0"/>
              </a:rPr>
              <a:t>perceive natural products</a:t>
            </a:r>
            <a:r>
              <a:rPr kumimoji="0" lang="en-US" sz="2400" b="0" i="0" u="none" strike="noStrike" cap="none" normalizeH="0" baseline="0" dirty="0" smtClean="0">
                <a:ln>
                  <a:noFill/>
                </a:ln>
                <a:solidFill>
                  <a:srgbClr val="000000"/>
                </a:solidFill>
                <a:effectLst/>
                <a:latin typeface="Helvetica"/>
                <a:ea typeface="Times New Roman" pitchFamily="18" charset="0"/>
                <a:cs typeface="Arial" pitchFamily="34" charset="0"/>
              </a:rPr>
              <a:t> to be superior to </a:t>
            </a:r>
            <a:r>
              <a:rPr kumimoji="0" lang="en-US" sz="2400" b="1" i="0" u="none" strike="noStrike" cap="none" normalizeH="0" baseline="0" dirty="0" smtClean="0">
                <a:ln>
                  <a:noFill/>
                </a:ln>
                <a:solidFill>
                  <a:srgbClr val="000000"/>
                </a:solidFill>
                <a:effectLst/>
                <a:latin typeface="Helvetica"/>
                <a:ea typeface="Times New Roman" pitchFamily="18" charset="0"/>
                <a:cs typeface="Arial" pitchFamily="34" charset="0"/>
              </a:rPr>
              <a:t>non-natural products</a:t>
            </a:r>
            <a:r>
              <a:rPr kumimoji="0" lang="en-US" sz="2400" b="0" i="0" u="none" strike="noStrike" cap="none" normalizeH="0" baseline="0" dirty="0" smtClean="0">
                <a:ln>
                  <a:noFill/>
                </a:ln>
                <a:solidFill>
                  <a:srgbClr val="000000"/>
                </a:solidFill>
                <a:effectLst/>
                <a:latin typeface="Helvetica"/>
                <a:ea typeface="Times New Roman" pitchFamily="18" charset="0"/>
                <a:cs typeface="Arial" pitchFamily="34" charset="0"/>
              </a:rPr>
              <a:t> in many ways</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1" i="0" u="none" strike="noStrike" cap="none" normalizeH="0" baseline="0" dirty="0" smtClean="0">
                <a:ln>
                  <a:noFill/>
                </a:ln>
                <a:solidFill>
                  <a:srgbClr val="000000"/>
                </a:solidFill>
                <a:effectLst/>
                <a:latin typeface="Helvetica"/>
                <a:ea typeface="Times New Roman" pitchFamily="18" charset="0"/>
                <a:cs typeface="Arial" pitchFamily="34" charset="0"/>
              </a:rPr>
              <a:t>Asia</a:t>
            </a:r>
            <a:r>
              <a:rPr kumimoji="0" lang="en-US" sz="2400" b="0" i="0" u="none" strike="noStrike" cap="none" normalizeH="0" baseline="0" dirty="0" smtClean="0">
                <a:ln>
                  <a:noFill/>
                </a:ln>
                <a:solidFill>
                  <a:srgbClr val="000000"/>
                </a:solidFill>
                <a:effectLst/>
                <a:latin typeface="Helvetica"/>
                <a:ea typeface="Times New Roman" pitchFamily="18" charset="0"/>
                <a:cs typeface="Arial" pitchFamily="34" charset="0"/>
              </a:rPr>
              <a:t> is driving innovation in beauty </a:t>
            </a:r>
            <a:r>
              <a:rPr kumimoji="0" lang="en-US" sz="2400" b="1" i="0" u="none" strike="noStrike" cap="none" normalizeH="0" baseline="0" dirty="0" smtClean="0">
                <a:ln>
                  <a:noFill/>
                </a:ln>
                <a:solidFill>
                  <a:srgbClr val="000000"/>
                </a:solidFill>
                <a:effectLst/>
                <a:latin typeface="Helvetica"/>
                <a:ea typeface="Times New Roman" pitchFamily="18" charset="0"/>
                <a:cs typeface="Arial" pitchFamily="34" charset="0"/>
              </a:rPr>
              <a:t>foods and drinks</a:t>
            </a:r>
            <a:r>
              <a:rPr kumimoji="0" lang="en-US" sz="2400" b="0" i="0" u="none" strike="noStrike" cap="none" normalizeH="0" baseline="0" dirty="0" smtClean="0">
                <a:ln>
                  <a:noFill/>
                </a:ln>
                <a:solidFill>
                  <a:srgbClr val="000000"/>
                </a:solidFill>
                <a:effectLst/>
                <a:latin typeface="Helvetica"/>
                <a:ea typeface="Times New Roman" pitchFamily="18" charset="0"/>
                <a:cs typeface="Arial" pitchFamily="34" charset="0"/>
              </a:rPr>
              <a:t>, with </a:t>
            </a:r>
            <a:r>
              <a:rPr kumimoji="0" lang="en-US" sz="2400" b="1" i="0" u="none" strike="noStrike" cap="none" normalizeH="0" baseline="0" dirty="0" smtClean="0">
                <a:ln>
                  <a:noFill/>
                </a:ln>
                <a:solidFill>
                  <a:srgbClr val="000000"/>
                </a:solidFill>
                <a:effectLst/>
                <a:latin typeface="Helvetica"/>
                <a:ea typeface="Times New Roman" pitchFamily="18" charset="0"/>
                <a:cs typeface="Arial" pitchFamily="34" charset="0"/>
              </a:rPr>
              <a:t>five of the top 10 markets</a:t>
            </a:r>
            <a:r>
              <a:rPr kumimoji="0" lang="en-US" sz="2400" b="0" i="0" u="none" strike="noStrike" cap="none" normalizeH="0" baseline="0" dirty="0" smtClean="0">
                <a:ln>
                  <a:noFill/>
                </a:ln>
                <a:solidFill>
                  <a:srgbClr val="000000"/>
                </a:solidFill>
                <a:effectLst/>
                <a:latin typeface="Helvetica"/>
                <a:ea typeface="Times New Roman" pitchFamily="18" charset="0"/>
                <a:cs typeface="Arial" pitchFamily="34" charset="0"/>
              </a:rPr>
              <a:t> for new product development coming from the region.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lang="en-US" sz="2400" dirty="0" smtClean="0">
                <a:solidFill>
                  <a:srgbClr val="000000"/>
                </a:solidFill>
                <a:latin typeface="Helvetica"/>
                <a:ea typeface="Times New Roman" pitchFamily="18" charset="0"/>
                <a:cs typeface="Arial" pitchFamily="34" charset="0"/>
              </a:rPr>
              <a:t> </a:t>
            </a:r>
            <a:r>
              <a:rPr kumimoji="0" lang="en-US" sz="2400" b="1" i="0" u="none" strike="noStrike" cap="none" normalizeH="0" baseline="0" dirty="0" smtClean="0">
                <a:ln>
                  <a:noFill/>
                </a:ln>
                <a:solidFill>
                  <a:srgbClr val="000000"/>
                </a:solidFill>
                <a:effectLst/>
                <a:latin typeface="Helvetica"/>
                <a:ea typeface="Times New Roman" pitchFamily="18" charset="0"/>
                <a:cs typeface="Arial" pitchFamily="34" charset="0"/>
              </a:rPr>
              <a:t>Japan leads the way</a:t>
            </a:r>
            <a:r>
              <a:rPr kumimoji="0" lang="en-US" sz="2400" b="0" i="0" u="none" strike="noStrike" cap="none" normalizeH="0" baseline="0" dirty="0" smtClean="0">
                <a:ln>
                  <a:noFill/>
                </a:ln>
                <a:solidFill>
                  <a:srgbClr val="000000"/>
                </a:solidFill>
                <a:effectLst/>
                <a:latin typeface="Helvetica"/>
                <a:ea typeface="Times New Roman" pitchFamily="18" charset="0"/>
                <a:cs typeface="Arial" pitchFamily="34" charset="0"/>
              </a:rPr>
              <a:t> with </a:t>
            </a:r>
            <a:r>
              <a:rPr kumimoji="0" lang="en-US" sz="2400" b="1" i="0" u="none" strike="noStrike" cap="none" normalizeH="0" baseline="0" dirty="0" smtClean="0">
                <a:ln>
                  <a:noFill/>
                </a:ln>
                <a:solidFill>
                  <a:srgbClr val="000000"/>
                </a:solidFill>
                <a:effectLst/>
                <a:latin typeface="Helvetica"/>
                <a:ea typeface="Times New Roman" pitchFamily="18" charset="0"/>
                <a:cs typeface="Arial" pitchFamily="34" charset="0"/>
              </a:rPr>
              <a:t>19 per</a:t>
            </a:r>
            <a:r>
              <a:rPr kumimoji="0" lang="en-US" sz="2400" b="0" i="0" u="none" strike="noStrike" cap="none" normalizeH="0" baseline="0" dirty="0" smtClean="0">
                <a:ln>
                  <a:noFill/>
                </a:ln>
                <a:solidFill>
                  <a:srgbClr val="000000"/>
                </a:solidFill>
                <a:effectLst/>
                <a:latin typeface="Helvetica"/>
                <a:ea typeface="Times New Roman" pitchFamily="18" charset="0"/>
                <a:cs typeface="Arial" pitchFamily="34" charset="0"/>
              </a:rPr>
              <a:t> cent of new beauty foods and drinks launched since 2012, followed by </a:t>
            </a:r>
            <a:r>
              <a:rPr kumimoji="0" lang="en-US" sz="2400" b="1" i="0" u="none" strike="noStrike" cap="none" normalizeH="0" baseline="0" dirty="0" smtClean="0">
                <a:ln>
                  <a:noFill/>
                </a:ln>
                <a:solidFill>
                  <a:srgbClr val="000000"/>
                </a:solidFill>
                <a:effectLst/>
                <a:latin typeface="Helvetica"/>
                <a:ea typeface="Times New Roman" pitchFamily="18" charset="0"/>
                <a:cs typeface="Arial" pitchFamily="34" charset="0"/>
              </a:rPr>
              <a:t>the US and South Korea</a:t>
            </a:r>
            <a:r>
              <a:rPr kumimoji="0" lang="en-US" sz="2400" b="0" i="0" u="none" strike="noStrike" cap="none" normalizeH="0" baseline="0" dirty="0" smtClean="0">
                <a:ln>
                  <a:noFill/>
                </a:ln>
                <a:solidFill>
                  <a:srgbClr val="000000"/>
                </a:solidFill>
                <a:effectLst/>
                <a:latin typeface="Helvetica"/>
                <a:ea typeface="Times New Roman" pitchFamily="18" charset="0"/>
                <a:cs typeface="Arial" pitchFamily="34" charset="0"/>
              </a:rPr>
              <a:t> with 14 per cent each, and </a:t>
            </a:r>
            <a:r>
              <a:rPr kumimoji="0" lang="en-US" sz="2400" b="1" i="0" u="none" strike="noStrike" cap="none" normalizeH="0" baseline="0" dirty="0" smtClean="0">
                <a:ln>
                  <a:noFill/>
                </a:ln>
                <a:solidFill>
                  <a:srgbClr val="000000"/>
                </a:solidFill>
                <a:effectLst/>
                <a:latin typeface="Helvetica"/>
                <a:ea typeface="Times New Roman" pitchFamily="18" charset="0"/>
                <a:cs typeface="Arial" pitchFamily="34" charset="0"/>
              </a:rPr>
              <a:t>China</a:t>
            </a:r>
            <a:r>
              <a:rPr kumimoji="0" lang="en-US" sz="2400" b="0" i="0" u="none" strike="noStrike" cap="none" normalizeH="0" baseline="0" dirty="0" smtClean="0">
                <a:ln>
                  <a:noFill/>
                </a:ln>
                <a:solidFill>
                  <a:srgbClr val="000000"/>
                </a:solidFill>
                <a:effectLst/>
                <a:latin typeface="Helvetica"/>
                <a:ea typeface="Times New Roman" pitchFamily="18" charset="0"/>
                <a:cs typeface="Arial" pitchFamily="34" charset="0"/>
              </a:rPr>
              <a:t> with 10 per cent( </a:t>
            </a:r>
            <a:r>
              <a:rPr kumimoji="0" lang="en-US" sz="2400" b="0" i="0" u="none" strike="noStrike" cap="none" normalizeH="0" baseline="0" dirty="0" err="1" smtClean="0">
                <a:ln>
                  <a:noFill/>
                </a:ln>
                <a:solidFill>
                  <a:srgbClr val="000000"/>
                </a:solidFill>
                <a:effectLst/>
                <a:latin typeface="Helvetica"/>
                <a:ea typeface="Times New Roman" pitchFamily="18" charset="0"/>
                <a:cs typeface="Arial" pitchFamily="34" charset="0"/>
              </a:rPr>
              <a:t>Datamonitor’s</a:t>
            </a:r>
            <a:r>
              <a:rPr kumimoji="0" lang="en-US" sz="2400" b="0" i="0" u="none" strike="noStrike" cap="none" normalizeH="0" baseline="0" dirty="0" smtClean="0">
                <a:ln>
                  <a:noFill/>
                </a:ln>
                <a:solidFill>
                  <a:srgbClr val="000000"/>
                </a:solidFill>
                <a:effectLst/>
                <a:latin typeface="Helvetica"/>
                <a:ea typeface="Times New Roman" pitchFamily="18" charset="0"/>
                <a:cs typeface="Arial" pitchFamily="34" charset="0"/>
              </a:rPr>
              <a:t> product launch analysis) </a:t>
            </a:r>
            <a:endParaRPr kumimoji="0" lang="en-US" sz="2400" b="0" i="0" u="none" strike="noStrike" cap="none" normalizeH="0" baseline="0" dirty="0" smtClean="0">
              <a:ln>
                <a:noFill/>
              </a:ln>
              <a:solidFill>
                <a:srgbClr val="000000"/>
              </a:solidFill>
              <a:effectLst/>
              <a:latin typeface="Helvetica"/>
              <a:ea typeface="Calibri" pitchFamily="34"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85720" y="928670"/>
            <a:ext cx="885828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buFont typeface="Arial" pitchFamily="34" charset="0"/>
              <a:buChar char="•"/>
            </a:pPr>
            <a:r>
              <a:rPr lang="en-US" sz="3200" dirty="0" smtClean="0"/>
              <a:t> </a:t>
            </a:r>
            <a:r>
              <a:rPr lang="en-US" sz="2800" dirty="0" smtClean="0"/>
              <a:t>Does these  products work?? This factor triggers in late acceptance of such product category</a:t>
            </a:r>
          </a:p>
          <a:p>
            <a:pPr lvl="0" fontAlgn="base">
              <a:buFont typeface="Arial" pitchFamily="34" charset="0"/>
              <a:buChar char="•"/>
            </a:pPr>
            <a:r>
              <a:rPr lang="en-US" sz="2800" dirty="0" smtClean="0"/>
              <a:t> I am ingesting something in my body. Will this not have side effects??.Consumers are trained from the birth to apply the topical products  on skin( </a:t>
            </a:r>
            <a:r>
              <a:rPr lang="en-US" sz="2800" dirty="0" err="1" smtClean="0"/>
              <a:t>Soaps,shampoo,lotions</a:t>
            </a:r>
            <a:r>
              <a:rPr lang="en-US" sz="2800" dirty="0" smtClean="0"/>
              <a:t>) and for them it is now a paradigm shift</a:t>
            </a:r>
          </a:p>
          <a:p>
            <a:pPr lvl="0" fontAlgn="base">
              <a:buFont typeface="Arial" pitchFamily="34" charset="0"/>
              <a:buChar char="•"/>
            </a:pPr>
            <a:r>
              <a:rPr lang="en-US" sz="2800" dirty="0" smtClean="0"/>
              <a:t> Are these products natural??</a:t>
            </a:r>
          </a:p>
          <a:p>
            <a:pPr lvl="0" fontAlgn="base">
              <a:buFont typeface="Arial" pitchFamily="34" charset="0"/>
              <a:buChar char="•"/>
            </a:pPr>
            <a:r>
              <a:rPr lang="en-US" sz="2800" dirty="0" smtClean="0"/>
              <a:t> Where is the effect?? While topical have the immediate effect which can be felt but with orally consumed </a:t>
            </a:r>
            <a:r>
              <a:rPr lang="en-US" sz="2800" dirty="0" err="1" smtClean="0"/>
              <a:t>nutricosmetics</a:t>
            </a:r>
            <a:r>
              <a:rPr lang="en-US" sz="2800" dirty="0" smtClean="0"/>
              <a:t> the time to show the effect will be a lot longer</a:t>
            </a:r>
          </a:p>
          <a:p>
            <a:pPr lvl="0" fontAlgn="base">
              <a:buFont typeface="Arial" pitchFamily="34" charset="0"/>
              <a:buChar char="•"/>
            </a:pPr>
            <a:r>
              <a:rPr lang="en-US" sz="2800" dirty="0" smtClean="0"/>
              <a:t> Are these quality products??</a:t>
            </a:r>
          </a:p>
          <a:p>
            <a:pPr lvl="0" fontAlgn="base"/>
            <a:r>
              <a:rPr lang="en-US" sz="2800" dirty="0" smtClean="0"/>
              <a:t>Familiarity  of consumers with the topical applications</a:t>
            </a:r>
            <a:endParaRPr lang="en-US" sz="2800" dirty="0"/>
          </a:p>
        </p:txBody>
      </p:sp>
      <p:sp>
        <p:nvSpPr>
          <p:cNvPr id="9" name="Rectangle 8"/>
          <p:cNvSpPr/>
          <p:nvPr/>
        </p:nvSpPr>
        <p:spPr>
          <a:xfrm>
            <a:off x="2812395" y="214290"/>
            <a:ext cx="5470985" cy="523220"/>
          </a:xfrm>
          <a:prstGeom prst="rect">
            <a:avLst/>
          </a:prstGeom>
        </p:spPr>
        <p:txBody>
          <a:bodyPr wrap="none">
            <a:spAutoFit/>
          </a:bodyPr>
          <a:lstStyle/>
          <a:p>
            <a:r>
              <a:rPr lang="en-IN" sz="2800" b="1" dirty="0" smtClean="0"/>
              <a:t>Nutricosmetics </a:t>
            </a:r>
            <a:r>
              <a:rPr lang="en-US" sz="2800" b="1" dirty="0" smtClean="0"/>
              <a:t>– Perceptual Barrier</a:t>
            </a:r>
            <a:endParaRPr lang="en-IN" sz="2800" b="1" dirty="0"/>
          </a:p>
        </p:txBody>
      </p:sp>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85720" y="928670"/>
            <a:ext cx="885828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buFont typeface="Arial" pitchFamily="34" charset="0"/>
              <a:buChar char="•"/>
            </a:pPr>
            <a:r>
              <a:rPr lang="en-US" sz="3200" dirty="0" smtClean="0"/>
              <a:t>  </a:t>
            </a:r>
            <a:r>
              <a:rPr lang="en-US" sz="2800" dirty="0" smtClean="0"/>
              <a:t>Low degree of awareness  about </a:t>
            </a:r>
            <a:r>
              <a:rPr lang="en-US" sz="2800" dirty="0" err="1" smtClean="0"/>
              <a:t>nutricosmetics</a:t>
            </a:r>
            <a:r>
              <a:rPr lang="en-US" sz="2800" dirty="0" smtClean="0"/>
              <a:t> is posing a regular challenge</a:t>
            </a:r>
          </a:p>
          <a:p>
            <a:pPr lvl="0" fontAlgn="base">
              <a:buFont typeface="Arial" pitchFamily="34" charset="0"/>
              <a:buChar char="•"/>
            </a:pPr>
            <a:r>
              <a:rPr lang="en-US" sz="2800" dirty="0" smtClean="0"/>
              <a:t> Education level about such products which  stimulate the biologic process  having a positive impact on external appearance is still not gained momentum </a:t>
            </a:r>
          </a:p>
          <a:p>
            <a:pPr lvl="0" fontAlgn="base">
              <a:buFont typeface="Arial" pitchFamily="34" charset="0"/>
              <a:buChar char="•"/>
            </a:pPr>
            <a:r>
              <a:rPr lang="en-US" sz="2800" dirty="0" smtClean="0"/>
              <a:t>  The recent development in the global </a:t>
            </a:r>
            <a:r>
              <a:rPr lang="en-US" sz="2800" dirty="0" err="1" smtClean="0"/>
              <a:t>nutricosmetics</a:t>
            </a:r>
            <a:r>
              <a:rPr lang="en-US" sz="2800" dirty="0" smtClean="0"/>
              <a:t> market includes Coca-Cola teaming up with French pharmaceutical giant </a:t>
            </a:r>
            <a:r>
              <a:rPr lang="en-US" sz="2800" dirty="0" err="1" smtClean="0"/>
              <a:t>Sanofi</a:t>
            </a:r>
            <a:r>
              <a:rPr lang="en-US" sz="2800" dirty="0" smtClean="0"/>
              <a:t> to produce </a:t>
            </a:r>
            <a:r>
              <a:rPr lang="en-US" sz="2800" dirty="0" err="1" smtClean="0"/>
              <a:t>nutricosmetics</a:t>
            </a:r>
            <a:r>
              <a:rPr lang="en-US" sz="2800" dirty="0" smtClean="0"/>
              <a:t> by leveraging their domain expertise in beverage and pharmaceutical industry. </a:t>
            </a:r>
          </a:p>
          <a:p>
            <a:pPr fontAlgn="base">
              <a:buFont typeface="Arial" pitchFamily="34" charset="0"/>
              <a:buChar char="•"/>
            </a:pPr>
            <a:r>
              <a:rPr lang="en-US" sz="2800" dirty="0" smtClean="0"/>
              <a:t> The launched a new brand </a:t>
            </a:r>
            <a:r>
              <a:rPr lang="en-US" sz="2800" dirty="0" err="1" smtClean="0"/>
              <a:t>Oenobiol</a:t>
            </a:r>
            <a:r>
              <a:rPr lang="en-US" sz="2800" dirty="0" smtClean="0"/>
              <a:t> </a:t>
            </a:r>
            <a:r>
              <a:rPr lang="en-US" sz="2800" dirty="0" err="1" smtClean="0"/>
              <a:t>Beautific</a:t>
            </a:r>
            <a:r>
              <a:rPr lang="en-US" sz="2800" dirty="0" smtClean="0"/>
              <a:t> in 2013 which is expected to boost the global market for Nutricosmetics.  </a:t>
            </a:r>
          </a:p>
          <a:p>
            <a:pPr lvl="0" fontAlgn="base">
              <a:buFont typeface="Arial" pitchFamily="34" charset="0"/>
              <a:buChar char="•"/>
            </a:pPr>
            <a:endParaRPr lang="en-US" sz="2800" dirty="0"/>
          </a:p>
        </p:txBody>
      </p:sp>
      <p:sp>
        <p:nvSpPr>
          <p:cNvPr id="9" name="Rectangle 8"/>
          <p:cNvSpPr/>
          <p:nvPr/>
        </p:nvSpPr>
        <p:spPr>
          <a:xfrm>
            <a:off x="2812395" y="214290"/>
            <a:ext cx="5499391" cy="523220"/>
          </a:xfrm>
          <a:prstGeom prst="rect">
            <a:avLst/>
          </a:prstGeom>
        </p:spPr>
        <p:txBody>
          <a:bodyPr wrap="none">
            <a:spAutoFit/>
          </a:bodyPr>
          <a:lstStyle/>
          <a:p>
            <a:r>
              <a:rPr lang="en-IN" sz="2800" b="1" dirty="0" smtClean="0"/>
              <a:t>Nutricosmetics </a:t>
            </a:r>
            <a:r>
              <a:rPr lang="en-US" sz="2800" b="1" dirty="0" smtClean="0"/>
              <a:t>– Awareness Barrier</a:t>
            </a:r>
            <a:endParaRPr lang="en-IN" sz="2800" b="1" dirty="0"/>
          </a:p>
        </p:txBody>
      </p:sp>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85720" y="928670"/>
            <a:ext cx="885828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buFont typeface="Arial" pitchFamily="34" charset="0"/>
              <a:buChar char="•"/>
            </a:pPr>
            <a:r>
              <a:rPr lang="en-US" sz="3200" dirty="0" smtClean="0"/>
              <a:t>   </a:t>
            </a:r>
            <a:r>
              <a:rPr lang="en-US" sz="2800" dirty="0" smtClean="0"/>
              <a:t>There is still a great opportunity to tap when looked at the hugely </a:t>
            </a:r>
            <a:r>
              <a:rPr lang="en-US" sz="2800" dirty="0" err="1" smtClean="0"/>
              <a:t>unpenetrated</a:t>
            </a:r>
            <a:r>
              <a:rPr lang="en-US" sz="2800" dirty="0" smtClean="0"/>
              <a:t> and high potential market for male health and grooming products.</a:t>
            </a:r>
          </a:p>
          <a:p>
            <a:pPr lvl="0" fontAlgn="base">
              <a:buFont typeface="Arial" pitchFamily="34" charset="0"/>
              <a:buChar char="•"/>
            </a:pPr>
            <a:r>
              <a:rPr lang="en-US" sz="2800" dirty="0" smtClean="0"/>
              <a:t>At present </a:t>
            </a:r>
            <a:r>
              <a:rPr lang="en-US" sz="2800" dirty="0" err="1" smtClean="0"/>
              <a:t>nutricosmetics</a:t>
            </a:r>
            <a:r>
              <a:rPr lang="en-US" sz="2800" dirty="0" smtClean="0"/>
              <a:t> are primarily targeted at women aged 40 or above ,the group who are particularly concerned about health and wellness .</a:t>
            </a:r>
          </a:p>
          <a:p>
            <a:pPr lvl="0" fontAlgn="base">
              <a:buFont typeface="Arial" pitchFamily="34" charset="0"/>
              <a:buChar char="•"/>
            </a:pPr>
            <a:r>
              <a:rPr lang="en-US" sz="2800" dirty="0" smtClean="0"/>
              <a:t> But the trend is shifting with the concept gaining popularity among the younger women in age </a:t>
            </a:r>
            <a:r>
              <a:rPr lang="en-US" sz="2800" b="1" dirty="0" smtClean="0"/>
              <a:t>group 25-35 </a:t>
            </a:r>
            <a:r>
              <a:rPr lang="en-US" sz="2800" dirty="0" smtClean="0"/>
              <a:t>due to their cosmetic applications and ease of administration ( saves time)</a:t>
            </a:r>
          </a:p>
          <a:p>
            <a:pPr lvl="0" fontAlgn="base"/>
            <a:endParaRPr lang="en-US" sz="2800" dirty="0" smtClean="0"/>
          </a:p>
        </p:txBody>
      </p:sp>
      <p:sp>
        <p:nvSpPr>
          <p:cNvPr id="9" name="Rectangle 8"/>
          <p:cNvSpPr/>
          <p:nvPr/>
        </p:nvSpPr>
        <p:spPr>
          <a:xfrm>
            <a:off x="2812395" y="214290"/>
            <a:ext cx="5569153" cy="523220"/>
          </a:xfrm>
          <a:prstGeom prst="rect">
            <a:avLst/>
          </a:prstGeom>
        </p:spPr>
        <p:txBody>
          <a:bodyPr wrap="none">
            <a:spAutoFit/>
          </a:bodyPr>
          <a:lstStyle/>
          <a:p>
            <a:r>
              <a:rPr lang="en-IN" sz="2800" b="1" dirty="0" smtClean="0"/>
              <a:t>Nutricosmetics </a:t>
            </a:r>
            <a:r>
              <a:rPr lang="en-US" sz="2800" b="1" dirty="0" smtClean="0"/>
              <a:t>– Opportunity to tap</a:t>
            </a:r>
            <a:endParaRPr lang="en-IN" sz="2800" b="1" dirty="0"/>
          </a:p>
        </p:txBody>
      </p:sp>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85720" y="928670"/>
            <a:ext cx="885828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buFont typeface="Arial" pitchFamily="34" charset="0"/>
              <a:buChar char="•"/>
            </a:pPr>
            <a:r>
              <a:rPr lang="en-US" sz="2800" dirty="0" smtClean="0"/>
              <a:t> The other significant driver for this market is the rising proportion of people aged </a:t>
            </a:r>
            <a:r>
              <a:rPr lang="en-US" sz="2800" b="1" dirty="0" smtClean="0"/>
              <a:t>60 years </a:t>
            </a:r>
            <a:r>
              <a:rPr lang="en-US" sz="2800" dirty="0" smtClean="0"/>
              <a:t>and above.</a:t>
            </a:r>
          </a:p>
          <a:p>
            <a:pPr lvl="0" fontAlgn="base">
              <a:buFont typeface="Arial" pitchFamily="34" charset="0"/>
              <a:buChar char="•"/>
            </a:pPr>
            <a:r>
              <a:rPr lang="en-US" sz="2800" dirty="0" smtClean="0"/>
              <a:t> The number of geriatric people in the world is estimated to be </a:t>
            </a:r>
            <a:r>
              <a:rPr lang="en-US" sz="2800" b="1" dirty="0" smtClean="0"/>
              <a:t>more than double in the next forty years </a:t>
            </a:r>
            <a:r>
              <a:rPr lang="en-US" sz="2800" dirty="0" smtClean="0"/>
              <a:t>that will provide a large consumer base for the companies in this market. </a:t>
            </a:r>
          </a:p>
          <a:p>
            <a:pPr lvl="0" fontAlgn="base">
              <a:buFont typeface="Arial" pitchFamily="34" charset="0"/>
              <a:buChar char="•"/>
            </a:pPr>
            <a:r>
              <a:rPr lang="en-US" sz="2800" dirty="0" smtClean="0"/>
              <a:t> The </a:t>
            </a:r>
            <a:r>
              <a:rPr lang="en-US" sz="2800" dirty="0" err="1" smtClean="0"/>
              <a:t>nutrocosmetics</a:t>
            </a:r>
            <a:r>
              <a:rPr lang="en-US" sz="2800" dirty="0" smtClean="0"/>
              <a:t> market is highly dynamic and the manufacturers in the market are required to resonate with the consumer requirements to stay in the market. </a:t>
            </a:r>
          </a:p>
        </p:txBody>
      </p:sp>
      <p:sp>
        <p:nvSpPr>
          <p:cNvPr id="9" name="Rectangle 8"/>
          <p:cNvSpPr/>
          <p:nvPr/>
        </p:nvSpPr>
        <p:spPr>
          <a:xfrm>
            <a:off x="2812395" y="214290"/>
            <a:ext cx="5569153" cy="523220"/>
          </a:xfrm>
          <a:prstGeom prst="rect">
            <a:avLst/>
          </a:prstGeom>
        </p:spPr>
        <p:txBody>
          <a:bodyPr wrap="none">
            <a:spAutoFit/>
          </a:bodyPr>
          <a:lstStyle/>
          <a:p>
            <a:r>
              <a:rPr lang="en-IN" sz="2800" b="1" dirty="0" smtClean="0"/>
              <a:t>Nutricosmetics </a:t>
            </a:r>
            <a:r>
              <a:rPr lang="en-US" sz="2800" b="1" dirty="0" smtClean="0"/>
              <a:t>– Opportunity to tap</a:t>
            </a:r>
            <a:endParaRPr lang="en-IN" sz="2800" b="1" dirty="0"/>
          </a:p>
        </p:txBody>
      </p:sp>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85720" y="671691"/>
            <a:ext cx="885828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buFont typeface="Arial" pitchFamily="34" charset="0"/>
              <a:buChar char="•"/>
            </a:pPr>
            <a:r>
              <a:rPr lang="en-US" dirty="0" smtClean="0"/>
              <a:t> Lack of consumer awareness</a:t>
            </a:r>
          </a:p>
          <a:p>
            <a:pPr lvl="0">
              <a:buFont typeface="Arial" pitchFamily="34" charset="0"/>
              <a:buChar char="•"/>
            </a:pPr>
            <a:r>
              <a:rPr lang="en-US" dirty="0" smtClean="0"/>
              <a:t> Skepticism on product claim</a:t>
            </a:r>
          </a:p>
          <a:p>
            <a:pPr lvl="0">
              <a:buFont typeface="Arial" pitchFamily="34" charset="0"/>
              <a:buChar char="•"/>
            </a:pPr>
            <a:r>
              <a:rPr lang="en-US" dirty="0" smtClean="0"/>
              <a:t> Lack of regulatory guidance on formulation</a:t>
            </a:r>
          </a:p>
          <a:p>
            <a:pPr lvl="0">
              <a:buFont typeface="Arial" pitchFamily="34" charset="0"/>
              <a:buChar char="•"/>
            </a:pPr>
            <a:r>
              <a:rPr lang="en-US" dirty="0" smtClean="0"/>
              <a:t> Promoting consumer benefits that are not immediate </a:t>
            </a:r>
          </a:p>
          <a:p>
            <a:pPr lvl="0" fontAlgn="base">
              <a:buFont typeface="Arial" pitchFamily="34" charset="0"/>
              <a:buChar char="•"/>
            </a:pPr>
            <a:r>
              <a:rPr lang="en-US" dirty="0" smtClean="0"/>
              <a:t> Building awareness about importance of </a:t>
            </a:r>
            <a:r>
              <a:rPr lang="en-US" dirty="0" err="1" smtClean="0"/>
              <a:t>nutricosmetics</a:t>
            </a:r>
            <a:r>
              <a:rPr lang="en-US" dirty="0" smtClean="0"/>
              <a:t> in addition to topical applications which will lead to category acceptance</a:t>
            </a:r>
          </a:p>
          <a:p>
            <a:pPr lvl="0" fontAlgn="base">
              <a:buFont typeface="Arial" pitchFamily="34" charset="0"/>
              <a:buChar char="•"/>
            </a:pPr>
            <a:r>
              <a:rPr lang="en-US" dirty="0" smtClean="0"/>
              <a:t> Clear differentiation  in the product offering</a:t>
            </a:r>
          </a:p>
          <a:p>
            <a:pPr lvl="0" fontAlgn="base">
              <a:buFont typeface="Arial" pitchFamily="34" charset="0"/>
              <a:buChar char="•"/>
            </a:pPr>
            <a:r>
              <a:rPr lang="en-US" dirty="0" smtClean="0"/>
              <a:t> Building credibility amongst consumers. This could be developed gradually with the recommendation from dermatologists and cosmetologists</a:t>
            </a:r>
          </a:p>
          <a:p>
            <a:pPr lvl="0" fontAlgn="base">
              <a:buFont typeface="Arial" pitchFamily="34" charset="0"/>
              <a:buChar char="•"/>
            </a:pPr>
            <a:r>
              <a:rPr lang="en-US" dirty="0" smtClean="0"/>
              <a:t> Targeting by understanding the psychographics of the target group</a:t>
            </a:r>
          </a:p>
          <a:p>
            <a:pPr lvl="0" fontAlgn="base">
              <a:buFont typeface="Arial" pitchFamily="34" charset="0"/>
              <a:buChar char="•"/>
            </a:pPr>
            <a:r>
              <a:rPr lang="en-US" dirty="0" smtClean="0"/>
              <a:t> Price point –The marketers need to price the products in such a way which breaks the entry point barrier and ensure a long term trial by the consumers</a:t>
            </a:r>
          </a:p>
          <a:p>
            <a:pPr lvl="0" fontAlgn="base">
              <a:buFont typeface="Arial" pitchFamily="34" charset="0"/>
              <a:buChar char="•"/>
            </a:pPr>
            <a:r>
              <a:rPr lang="en-US" dirty="0" smtClean="0"/>
              <a:t> Country specific targeting .Not every country globally will accept the idea in the same manner. This needs to be taken care while devising a global strategy</a:t>
            </a:r>
          </a:p>
          <a:p>
            <a:pPr lvl="0" fontAlgn="base">
              <a:buFont typeface="Arial" pitchFamily="34" charset="0"/>
              <a:buChar char="•"/>
            </a:pPr>
            <a:r>
              <a:rPr lang="en-US" dirty="0" smtClean="0"/>
              <a:t> Breaking the country specific  acceptance barriers for the category emergence</a:t>
            </a:r>
          </a:p>
          <a:p>
            <a:pPr lvl="0" fontAlgn="base">
              <a:buFont typeface="Arial" pitchFamily="34" charset="0"/>
              <a:buChar char="•"/>
            </a:pPr>
            <a:r>
              <a:rPr lang="en-US" dirty="0" smtClean="0"/>
              <a:t> Positioning of  such supplements .The products could be positioned specific to certain indications in skin care, hair health, body health which are well backed up by scientific evidences</a:t>
            </a:r>
          </a:p>
          <a:p>
            <a:pPr lvl="0" fontAlgn="base">
              <a:buFont typeface="Arial" pitchFamily="34" charset="0"/>
              <a:buChar char="•"/>
            </a:pPr>
            <a:r>
              <a:rPr lang="en-US" dirty="0" smtClean="0"/>
              <a:t> Building a great deal of education how the consumption of various nutrients can stimulate the biologic process  which impacts the external appearance</a:t>
            </a:r>
          </a:p>
          <a:p>
            <a:pPr lvl="0" fontAlgn="base">
              <a:buFont typeface="Arial" pitchFamily="34" charset="0"/>
              <a:buChar char="•"/>
            </a:pPr>
            <a:r>
              <a:rPr lang="en-US" dirty="0" smtClean="0"/>
              <a:t> Innovation in marketing techniques- Delivery system, active ingredients, etc</a:t>
            </a:r>
          </a:p>
          <a:p>
            <a:pPr lvl="0" fontAlgn="base"/>
            <a:endParaRPr lang="en-US" dirty="0" smtClean="0"/>
          </a:p>
        </p:txBody>
      </p:sp>
      <p:sp>
        <p:nvSpPr>
          <p:cNvPr id="9" name="Rectangle 8"/>
          <p:cNvSpPr/>
          <p:nvPr/>
        </p:nvSpPr>
        <p:spPr>
          <a:xfrm>
            <a:off x="2812395" y="214290"/>
            <a:ext cx="6100131" cy="584775"/>
          </a:xfrm>
          <a:prstGeom prst="rect">
            <a:avLst/>
          </a:prstGeom>
        </p:spPr>
        <p:txBody>
          <a:bodyPr wrap="none">
            <a:spAutoFit/>
          </a:bodyPr>
          <a:lstStyle/>
          <a:p>
            <a:r>
              <a:rPr lang="en-IN" sz="2800" b="1" dirty="0" smtClean="0"/>
              <a:t>Nutricosmetics </a:t>
            </a:r>
            <a:r>
              <a:rPr lang="en-US" sz="2800" b="1" dirty="0" smtClean="0"/>
              <a:t>– </a:t>
            </a:r>
            <a:r>
              <a:rPr lang="en-US" sz="3200" dirty="0" smtClean="0"/>
              <a:t> </a:t>
            </a:r>
            <a:r>
              <a:rPr lang="en-US" sz="2800" b="1" dirty="0" smtClean="0"/>
              <a:t>Key Market Challenge</a:t>
            </a:r>
            <a:endParaRPr lang="en-IN" sz="2800" b="1" dirty="0"/>
          </a:p>
        </p:txBody>
      </p:sp>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85720" y="928670"/>
            <a:ext cx="885828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en-US" sz="2800" dirty="0" smtClean="0"/>
              <a:t> Some of the companies operating in the global </a:t>
            </a:r>
            <a:r>
              <a:rPr lang="en-US" sz="2800" dirty="0" err="1" smtClean="0"/>
              <a:t>nutricosmetics</a:t>
            </a:r>
            <a:r>
              <a:rPr lang="en-US" sz="2800" dirty="0" smtClean="0"/>
              <a:t> market include, </a:t>
            </a:r>
          </a:p>
          <a:p>
            <a:pPr fontAlgn="base">
              <a:buFont typeface="Arial" pitchFamily="34" charset="0"/>
              <a:buChar char="•"/>
            </a:pPr>
            <a:r>
              <a:rPr lang="en-US" sz="2800" dirty="0" smtClean="0"/>
              <a:t> </a:t>
            </a:r>
            <a:r>
              <a:rPr lang="en-US" sz="2800" dirty="0" err="1" smtClean="0"/>
              <a:t>Ferrosan</a:t>
            </a:r>
            <a:r>
              <a:rPr lang="en-US" sz="2800" dirty="0" smtClean="0"/>
              <a:t> A/S, </a:t>
            </a:r>
          </a:p>
          <a:p>
            <a:pPr fontAlgn="base">
              <a:buFont typeface="Arial" pitchFamily="34" charset="0"/>
              <a:buChar char="•"/>
            </a:pPr>
            <a:r>
              <a:rPr lang="en-US" sz="2800" dirty="0" smtClean="0"/>
              <a:t> </a:t>
            </a:r>
            <a:r>
              <a:rPr lang="en-US" sz="2800" dirty="0" err="1" smtClean="0"/>
              <a:t>Sederma</a:t>
            </a:r>
            <a:r>
              <a:rPr lang="en-US" sz="2800" dirty="0" smtClean="0"/>
              <a:t> Inc.,</a:t>
            </a:r>
          </a:p>
          <a:p>
            <a:pPr fontAlgn="base">
              <a:buFont typeface="Arial" pitchFamily="34" charset="0"/>
              <a:buChar char="•"/>
            </a:pPr>
            <a:r>
              <a:rPr lang="en-US" sz="2800" dirty="0" smtClean="0"/>
              <a:t> Lucas Meyer Cosmetics, </a:t>
            </a:r>
          </a:p>
          <a:p>
            <a:pPr fontAlgn="base">
              <a:buFont typeface="Arial" pitchFamily="34" charset="0"/>
              <a:buChar char="•"/>
            </a:pPr>
            <a:r>
              <a:rPr lang="en-US" sz="2800" dirty="0" smtClean="0"/>
              <a:t> </a:t>
            </a:r>
            <a:r>
              <a:rPr lang="en-US" sz="2800" dirty="0" err="1" smtClean="0"/>
              <a:t>Provital</a:t>
            </a:r>
            <a:r>
              <a:rPr lang="en-US" sz="2800" dirty="0" smtClean="0"/>
              <a:t> Group, </a:t>
            </a:r>
          </a:p>
          <a:p>
            <a:pPr fontAlgn="base">
              <a:buFont typeface="Arial" pitchFamily="34" charset="0"/>
              <a:buChar char="•"/>
            </a:pPr>
            <a:r>
              <a:rPr lang="en-US" sz="2800" dirty="0" smtClean="0"/>
              <a:t> </a:t>
            </a:r>
            <a:r>
              <a:rPr lang="en-US" sz="2800" dirty="0" err="1" smtClean="0"/>
              <a:t>Vitabiotics</a:t>
            </a:r>
            <a:r>
              <a:rPr lang="en-US" sz="2800" dirty="0" smtClean="0"/>
              <a:t> Ltd., </a:t>
            </a:r>
          </a:p>
          <a:p>
            <a:pPr fontAlgn="base">
              <a:buFont typeface="Arial" pitchFamily="34" charset="0"/>
              <a:buChar char="•"/>
            </a:pPr>
            <a:r>
              <a:rPr lang="en-US" sz="2800" dirty="0" smtClean="0"/>
              <a:t> </a:t>
            </a:r>
            <a:r>
              <a:rPr lang="en-US" sz="2800" dirty="0" err="1" smtClean="0"/>
              <a:t>Origo</a:t>
            </a:r>
            <a:r>
              <a:rPr lang="en-US" sz="2800" dirty="0" smtClean="0"/>
              <a:t> </a:t>
            </a:r>
            <a:r>
              <a:rPr lang="en-US" sz="2800" dirty="0" err="1" smtClean="0"/>
              <a:t>Cosmeceuticals</a:t>
            </a:r>
            <a:r>
              <a:rPr lang="en-US" sz="2800" dirty="0" smtClean="0"/>
              <a:t> Pvt. Ltd, </a:t>
            </a:r>
          </a:p>
          <a:p>
            <a:pPr fontAlgn="base">
              <a:buFont typeface="Arial" pitchFamily="34" charset="0"/>
              <a:buChar char="•"/>
            </a:pPr>
            <a:r>
              <a:rPr lang="en-US" sz="2800" dirty="0" smtClean="0"/>
              <a:t> Windmill Organics Ltd., </a:t>
            </a:r>
          </a:p>
          <a:p>
            <a:pPr fontAlgn="base">
              <a:buFont typeface="Arial" pitchFamily="34" charset="0"/>
              <a:buChar char="•"/>
            </a:pPr>
            <a:r>
              <a:rPr lang="en-US" sz="2800" dirty="0" smtClean="0"/>
              <a:t> </a:t>
            </a:r>
            <a:r>
              <a:rPr lang="en-US" sz="2800" dirty="0" err="1" smtClean="0"/>
              <a:t>Isocell</a:t>
            </a:r>
            <a:r>
              <a:rPr lang="en-US" sz="2800" dirty="0" smtClean="0"/>
              <a:t> North America, Inc., </a:t>
            </a:r>
          </a:p>
          <a:p>
            <a:pPr fontAlgn="base">
              <a:buFont typeface="Arial" pitchFamily="34" charset="0"/>
              <a:buChar char="•"/>
            </a:pPr>
            <a:r>
              <a:rPr lang="en-US" sz="2800" dirty="0" err="1" smtClean="0"/>
              <a:t>Unipharm</a:t>
            </a:r>
            <a:r>
              <a:rPr lang="en-US" sz="2800" dirty="0" smtClean="0"/>
              <a:t>, Inc., </a:t>
            </a:r>
          </a:p>
          <a:p>
            <a:pPr fontAlgn="base">
              <a:buFont typeface="Arial" pitchFamily="34" charset="0"/>
              <a:buChar char="•"/>
            </a:pPr>
            <a:r>
              <a:rPr lang="en-US" sz="2800" dirty="0" smtClean="0"/>
              <a:t> </a:t>
            </a:r>
            <a:r>
              <a:rPr lang="en-US" sz="2800" dirty="0" err="1" smtClean="0"/>
              <a:t>Laboratoire</a:t>
            </a:r>
            <a:r>
              <a:rPr lang="en-US" sz="2800" dirty="0" smtClean="0"/>
              <a:t> </a:t>
            </a:r>
            <a:r>
              <a:rPr lang="en-US" sz="2800" dirty="0" err="1" smtClean="0"/>
              <a:t>Oenobiol</a:t>
            </a:r>
            <a:r>
              <a:rPr lang="en-US" sz="2800" dirty="0" smtClean="0"/>
              <a:t> S.A.S., and </a:t>
            </a:r>
          </a:p>
          <a:p>
            <a:pPr fontAlgn="base">
              <a:buFont typeface="Arial" pitchFamily="34" charset="0"/>
              <a:buChar char="•"/>
            </a:pPr>
            <a:r>
              <a:rPr lang="en-US" sz="2800" dirty="0" smtClean="0"/>
              <a:t> </a:t>
            </a:r>
            <a:r>
              <a:rPr lang="en-US" sz="2800" dirty="0" err="1" smtClean="0"/>
              <a:t>Laboratoire</a:t>
            </a:r>
            <a:r>
              <a:rPr lang="en-US" sz="2800" dirty="0" smtClean="0"/>
              <a:t> </a:t>
            </a:r>
            <a:r>
              <a:rPr lang="en-US" sz="2800" dirty="0" err="1" smtClean="0"/>
              <a:t>Biocyte</a:t>
            </a:r>
            <a:r>
              <a:rPr lang="en-US" sz="2800" dirty="0" smtClean="0"/>
              <a:t>.</a:t>
            </a:r>
            <a:endParaRPr lang="en-US" sz="2800" dirty="0"/>
          </a:p>
        </p:txBody>
      </p:sp>
      <p:sp>
        <p:nvSpPr>
          <p:cNvPr id="9" name="Rectangle 8"/>
          <p:cNvSpPr/>
          <p:nvPr/>
        </p:nvSpPr>
        <p:spPr>
          <a:xfrm>
            <a:off x="2812395" y="214290"/>
            <a:ext cx="4490973" cy="523220"/>
          </a:xfrm>
          <a:prstGeom prst="rect">
            <a:avLst/>
          </a:prstGeom>
        </p:spPr>
        <p:txBody>
          <a:bodyPr wrap="none">
            <a:spAutoFit/>
          </a:bodyPr>
          <a:lstStyle/>
          <a:p>
            <a:r>
              <a:rPr lang="en-IN" sz="2800" b="1" dirty="0" smtClean="0"/>
              <a:t>Nutricosmetics </a:t>
            </a:r>
            <a:r>
              <a:rPr lang="en-US" sz="2800" b="1" dirty="0" smtClean="0"/>
              <a:t>– Companies </a:t>
            </a:r>
            <a:endParaRPr lang="en-IN" sz="2800" b="1" dirty="0"/>
          </a:p>
        </p:txBody>
      </p:sp>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85720" y="571480"/>
            <a:ext cx="864399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buFont typeface="Arial" pitchFamily="34" charset="0"/>
              <a:buChar char="•"/>
            </a:pPr>
            <a:r>
              <a:rPr lang="en-US" sz="2800" dirty="0" smtClean="0">
                <a:hlinkClick r:id="rId2"/>
              </a:rPr>
              <a:t>http://www.directfrommind.in/marketing/nutricosmetics-marketing/</a:t>
            </a:r>
            <a:endParaRPr lang="en-IN" sz="2800" dirty="0" smtClean="0"/>
          </a:p>
          <a:p>
            <a:pPr fontAlgn="base">
              <a:buFont typeface="Arial" pitchFamily="34" charset="0"/>
              <a:buChar char="•"/>
            </a:pPr>
            <a:r>
              <a:rPr lang="en-US" sz="2800" dirty="0" smtClean="0"/>
              <a:t> http://www.nutraceuticalsworld.com/issues/Beauty-IO-2013/view_features/a-fresh-look-at-nutricosmetics-where-are-we-now/#sthash.xoSvM7zX.dpuf</a:t>
            </a:r>
            <a:endParaRPr lang="en-IN" sz="2800" dirty="0" smtClean="0"/>
          </a:p>
          <a:p>
            <a:pPr fontAlgn="base">
              <a:buFont typeface="Arial" pitchFamily="34" charset="0"/>
              <a:buChar char="•"/>
            </a:pPr>
            <a:r>
              <a:rPr lang="en-US" sz="2800" dirty="0" smtClean="0"/>
              <a:t> http://www.slideshare.net/FrostandSullivan/the-nutricosmetics-market-a-global-health-wellness-megatrend</a:t>
            </a:r>
            <a:endParaRPr lang="en-IN" sz="2800" dirty="0" smtClean="0"/>
          </a:p>
          <a:p>
            <a:pPr fontAlgn="base">
              <a:buFont typeface="Arial" pitchFamily="34" charset="0"/>
              <a:buChar char="•"/>
            </a:pPr>
            <a:r>
              <a:rPr lang="en-US" sz="2800" dirty="0" smtClean="0"/>
              <a:t> www.origopharma.com</a:t>
            </a:r>
            <a:endParaRPr lang="en-IN" sz="2800" dirty="0" smtClean="0"/>
          </a:p>
          <a:p>
            <a:pPr fontAlgn="base">
              <a:buFont typeface="Arial" pitchFamily="34" charset="0"/>
              <a:buChar char="•"/>
            </a:pPr>
            <a:r>
              <a:rPr lang="en-US" sz="2800" dirty="0" smtClean="0"/>
              <a:t> www.cosmonova.in</a:t>
            </a:r>
            <a:endParaRPr lang="en-IN" sz="2800" dirty="0" smtClean="0"/>
          </a:p>
          <a:p>
            <a:pPr fontAlgn="base">
              <a:buFont typeface="Arial" pitchFamily="34" charset="0"/>
              <a:buChar char="•"/>
            </a:pPr>
            <a:r>
              <a:rPr lang="en-US" sz="2800" dirty="0" smtClean="0"/>
              <a:t> www.cassevabeauty.com</a:t>
            </a:r>
            <a:endParaRPr lang="en-IN" sz="2800" dirty="0"/>
          </a:p>
        </p:txBody>
      </p:sp>
      <p:sp>
        <p:nvSpPr>
          <p:cNvPr id="4" name="TextBox 3"/>
          <p:cNvSpPr txBox="1"/>
          <p:nvPr/>
        </p:nvSpPr>
        <p:spPr>
          <a:xfrm>
            <a:off x="3357554" y="214290"/>
            <a:ext cx="2857520" cy="584775"/>
          </a:xfrm>
          <a:prstGeom prst="rect">
            <a:avLst/>
          </a:prstGeom>
          <a:noFill/>
        </p:spPr>
        <p:txBody>
          <a:bodyPr wrap="square" rtlCol="0">
            <a:spAutoFit/>
          </a:bodyPr>
          <a:lstStyle/>
          <a:p>
            <a:pPr algn="ctr"/>
            <a:r>
              <a:rPr lang="en-IN" sz="3200" dirty="0" smtClean="0"/>
              <a:t>Source</a:t>
            </a:r>
            <a:r>
              <a:rPr lang="en-IN" dirty="0" smtClean="0"/>
              <a:t>  </a:t>
            </a:r>
            <a:endParaRPr lang="en-IN" dirty="0"/>
          </a:p>
        </p:txBody>
      </p:sp>
      <p:pic>
        <p:nvPicPr>
          <p:cNvPr id="59394" name="Picture 2" descr="G:\Local Disk\casseva Beauty\FB\donna-pillola.jpg"/>
          <p:cNvPicPr>
            <a:picLocks noChangeAspect="1" noChangeArrowheads="1"/>
          </p:cNvPicPr>
          <p:nvPr/>
        </p:nvPicPr>
        <p:blipFill>
          <a:blip r:embed="rId3"/>
          <a:srcRect/>
          <a:stretch>
            <a:fillRect/>
          </a:stretch>
        </p:blipFill>
        <p:spPr bwMode="auto">
          <a:xfrm>
            <a:off x="4864100" y="3757613"/>
            <a:ext cx="4279900" cy="3100387"/>
          </a:xfrm>
          <a:prstGeom prst="rect">
            <a:avLst/>
          </a:prstGeom>
          <a:noFill/>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828800"/>
            <a:ext cx="8077200" cy="1695450"/>
          </a:xfrm>
        </p:spPr>
        <p:txBody>
          <a:bodyPr>
            <a:normAutofit fontScale="90000"/>
          </a:bodyPr>
          <a:lstStyle/>
          <a:p>
            <a:r>
              <a:rPr lang="en-US" b="1" dirty="0" smtClean="0"/>
              <a:t>Importance &amp; Growing demand of Edible Cosmetics/Nutricosmetics in Cosmetology treatment </a:t>
            </a:r>
            <a:endParaRPr lang="en-US" b="1" dirty="0"/>
          </a:p>
        </p:txBody>
      </p:sp>
      <p:sp>
        <p:nvSpPr>
          <p:cNvPr id="3" name="Subtitle 2"/>
          <p:cNvSpPr>
            <a:spLocks noGrp="1"/>
          </p:cNvSpPr>
          <p:nvPr>
            <p:ph type="subTitle" idx="1"/>
          </p:nvPr>
        </p:nvSpPr>
        <p:spPr>
          <a:xfrm>
            <a:off x="2286000" y="5105400"/>
            <a:ext cx="6400800" cy="1752600"/>
          </a:xfrm>
        </p:spPr>
        <p:txBody>
          <a:bodyPr/>
          <a:lstStyle/>
          <a:p>
            <a:r>
              <a:rPr lang="en-US" b="1" dirty="0" smtClean="0">
                <a:solidFill>
                  <a:srgbClr val="FF0000"/>
                </a:solidFill>
              </a:rPr>
              <a:t>Anandmayi Priyadarshini </a:t>
            </a:r>
          </a:p>
          <a:p>
            <a:r>
              <a:rPr lang="en-US" dirty="0" err="1" smtClean="0">
                <a:solidFill>
                  <a:srgbClr val="FF0000"/>
                </a:solidFill>
              </a:rPr>
              <a:t>Origo</a:t>
            </a:r>
            <a:r>
              <a:rPr lang="en-US" dirty="0" smtClean="0">
                <a:solidFill>
                  <a:srgbClr val="FF0000"/>
                </a:solidFill>
              </a:rPr>
              <a:t> </a:t>
            </a:r>
            <a:r>
              <a:rPr lang="en-US" dirty="0" err="1" smtClean="0">
                <a:solidFill>
                  <a:srgbClr val="FF0000"/>
                </a:solidFill>
              </a:rPr>
              <a:t>Cosmeceuticals</a:t>
            </a:r>
            <a:r>
              <a:rPr lang="en-US" dirty="0" smtClean="0">
                <a:solidFill>
                  <a:srgbClr val="FF0000"/>
                </a:solidFill>
              </a:rPr>
              <a:t> Pvt. Ltd., India</a:t>
            </a:r>
            <a:endParaRPr lang="en-US"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1670" y="4929198"/>
            <a:ext cx="4786346" cy="1015663"/>
          </a:xfrm>
          <a:prstGeom prst="rect">
            <a:avLst/>
          </a:prstGeom>
          <a:noFill/>
        </p:spPr>
        <p:txBody>
          <a:bodyPr wrap="square" rtlCol="0">
            <a:spAutoFit/>
          </a:bodyPr>
          <a:lstStyle/>
          <a:p>
            <a:pPr algn="ctr"/>
            <a:r>
              <a:rPr lang="en-IN" sz="6000" dirty="0" smtClean="0"/>
              <a:t>Thank You</a:t>
            </a:r>
            <a:r>
              <a:rPr lang="en-IN" sz="4000" dirty="0" smtClean="0"/>
              <a:t>  </a:t>
            </a:r>
            <a:endParaRPr lang="en-IN" sz="4000" dirty="0"/>
          </a:p>
        </p:txBody>
      </p:sp>
      <p:sp>
        <p:nvSpPr>
          <p:cNvPr id="5" name="TextBox 4"/>
          <p:cNvSpPr txBox="1"/>
          <p:nvPr/>
        </p:nvSpPr>
        <p:spPr>
          <a:xfrm>
            <a:off x="-71470" y="1289897"/>
            <a:ext cx="9072626" cy="1200329"/>
          </a:xfrm>
          <a:prstGeom prst="rect">
            <a:avLst/>
          </a:prstGeom>
          <a:noFill/>
        </p:spPr>
        <p:txBody>
          <a:bodyPr wrap="square" rtlCol="0">
            <a:spAutoFit/>
          </a:bodyPr>
          <a:lstStyle/>
          <a:p>
            <a:pPr algn="ctr"/>
            <a:r>
              <a:rPr lang="en-IN" sz="2400" dirty="0" smtClean="0"/>
              <a:t>For More Details Please contact – </a:t>
            </a:r>
          </a:p>
          <a:p>
            <a:pPr algn="ctr"/>
            <a:r>
              <a:rPr lang="en-IN" sz="2400" dirty="0" smtClean="0">
                <a:hlinkClick r:id="rId2"/>
              </a:rPr>
              <a:t>anandmayi@origopharma.com</a:t>
            </a:r>
            <a:r>
              <a:rPr lang="en-IN" sz="2400" dirty="0" smtClean="0"/>
              <a:t>, </a:t>
            </a:r>
          </a:p>
          <a:p>
            <a:pPr algn="ctr"/>
            <a:r>
              <a:rPr lang="en-IN" sz="2400" dirty="0" smtClean="0"/>
              <a:t>+ 91-8880499977</a:t>
            </a:r>
            <a:endParaRPr lang="en-IN" sz="2400" dirty="0"/>
          </a:p>
        </p:txBody>
      </p:sp>
      <p:pic>
        <p:nvPicPr>
          <p:cNvPr id="1026" name="Picture 2" descr="G:\Local Disk\casseva Beauty\FB\who-needs-spf-when-you-have-beauty-pills.jpg"/>
          <p:cNvPicPr>
            <a:picLocks noChangeAspect="1" noChangeArrowheads="1"/>
          </p:cNvPicPr>
          <p:nvPr/>
        </p:nvPicPr>
        <p:blipFill>
          <a:blip r:embed="rId3"/>
          <a:srcRect/>
          <a:stretch>
            <a:fillRect/>
          </a:stretch>
        </p:blipFill>
        <p:spPr bwMode="auto">
          <a:xfrm>
            <a:off x="2928926" y="2786058"/>
            <a:ext cx="3095148" cy="23098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us meet again..</a:t>
            </a:r>
            <a:endParaRPr lang="en-US" dirty="0"/>
          </a:p>
        </p:txBody>
      </p:sp>
      <p:sp>
        <p:nvSpPr>
          <p:cNvPr id="3" name="Content Placeholder 2"/>
          <p:cNvSpPr>
            <a:spLocks noGrp="1"/>
          </p:cNvSpPr>
          <p:nvPr>
            <p:ph idx="1"/>
          </p:nvPr>
        </p:nvSpPr>
        <p:spPr>
          <a:xfrm>
            <a:off x="0" y="1600200"/>
            <a:ext cx="9144000" cy="4525963"/>
          </a:xfrm>
        </p:spPr>
        <p:txBody>
          <a:bodyPr>
            <a:normAutofit/>
          </a:bodyPr>
          <a:lstStyle/>
          <a:p>
            <a:pPr marL="0" indent="0" algn="ctr">
              <a:buNone/>
            </a:pPr>
            <a:r>
              <a:rPr lang="en-US" dirty="0"/>
              <a:t>We welcome you all to </a:t>
            </a:r>
            <a:r>
              <a:rPr lang="en-US" dirty="0" smtClean="0"/>
              <a:t>our future </a:t>
            </a:r>
            <a:r>
              <a:rPr lang="en-US" dirty="0"/>
              <a:t>conferences of </a:t>
            </a:r>
            <a:r>
              <a:rPr lang="en-US" dirty="0" smtClean="0"/>
              <a:t>OMICS International</a:t>
            </a:r>
            <a:endParaRPr lang="en-US" dirty="0"/>
          </a:p>
          <a:p>
            <a:pPr marL="0" indent="0" algn="ctr">
              <a:buNone/>
            </a:pPr>
            <a:r>
              <a:rPr lang="en-US" b="1" dirty="0" smtClean="0"/>
              <a:t>5</a:t>
            </a:r>
            <a:r>
              <a:rPr lang="en-US" b="1" baseline="30000" dirty="0" smtClean="0"/>
              <a:t>th</a:t>
            </a:r>
            <a:r>
              <a:rPr lang="en-US" b="1" dirty="0" smtClean="0"/>
              <a:t> International Conference and Expo </a:t>
            </a:r>
            <a:br>
              <a:rPr lang="en-US" b="1" dirty="0" smtClean="0"/>
            </a:br>
            <a:r>
              <a:rPr lang="en-US" b="1" dirty="0" smtClean="0"/>
              <a:t>on </a:t>
            </a:r>
          </a:p>
          <a:p>
            <a:pPr marL="0" indent="0" algn="ctr">
              <a:buNone/>
            </a:pPr>
            <a:r>
              <a:rPr lang="en-US" b="1" dirty="0" smtClean="0"/>
              <a:t>Cosmetology, Trichology &amp; Aesthetic Practices </a:t>
            </a:r>
          </a:p>
          <a:p>
            <a:pPr marL="0" indent="0" algn="ctr">
              <a:buNone/>
            </a:pPr>
            <a:r>
              <a:rPr lang="en-US" dirty="0" smtClean="0"/>
              <a:t>On</a:t>
            </a:r>
          </a:p>
          <a:p>
            <a:pPr marL="0" indent="0" algn="ctr">
              <a:buNone/>
            </a:pPr>
            <a:r>
              <a:rPr lang="en-US" dirty="0" smtClean="0"/>
              <a:t> </a:t>
            </a:r>
            <a:r>
              <a:rPr lang="en-US" b="1" dirty="0" smtClean="0"/>
              <a:t>April 25-27, 2016 </a:t>
            </a:r>
            <a:r>
              <a:rPr lang="en-US" dirty="0" smtClean="0"/>
              <a:t>at </a:t>
            </a:r>
            <a:r>
              <a:rPr lang="en-US" b="1" dirty="0" smtClean="0"/>
              <a:t>Dubai, UAE</a:t>
            </a:r>
          </a:p>
          <a:p>
            <a:pPr marL="0" indent="0">
              <a:buNone/>
            </a:pPr>
            <a:r>
              <a:rPr lang="en-US" dirty="0" smtClean="0">
                <a:hlinkClick r:id="rId2"/>
              </a:rPr>
              <a:t>http</a:t>
            </a:r>
            <a:r>
              <a:rPr lang="en-US" dirty="0">
                <a:hlinkClick r:id="rId2"/>
              </a:rPr>
              <a:t>://</a:t>
            </a:r>
            <a:r>
              <a:rPr lang="en-US" dirty="0" smtClean="0">
                <a:hlinkClick r:id="rId2"/>
              </a:rPr>
              <a:t>cosmetology-trichology.conferenceseries.com/</a:t>
            </a:r>
            <a:endParaRPr lang="en-US" dirty="0" smtClean="0"/>
          </a:p>
          <a:p>
            <a:pPr marL="0" indent="0">
              <a:buNone/>
            </a:pPr>
            <a:endParaRPr lang="en-US" dirty="0"/>
          </a:p>
        </p:txBody>
      </p:sp>
    </p:spTree>
    <p:extLst>
      <p:ext uri="{BB962C8B-B14F-4D97-AF65-F5344CB8AC3E}">
        <p14:creationId xmlns:p14="http://schemas.microsoft.com/office/powerpoint/2010/main" val="416360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29600" cy="1143000"/>
          </a:xfrm>
        </p:spPr>
        <p:txBody>
          <a:bodyPr>
            <a:normAutofit/>
          </a:bodyPr>
          <a:lstStyle/>
          <a:p>
            <a:r>
              <a:rPr lang="en-IN" b="1" dirty="0" err="1" smtClean="0"/>
              <a:t>Nutricosmetics</a:t>
            </a:r>
            <a:r>
              <a:rPr lang="en-IN" b="1" dirty="0" smtClean="0"/>
              <a:t> /Edible Cosmetics</a:t>
            </a:r>
            <a:endParaRPr lang="en-IN" b="1" dirty="0"/>
          </a:p>
        </p:txBody>
      </p:sp>
      <p:pic>
        <p:nvPicPr>
          <p:cNvPr id="6" name="image_thumb_27768" descr="http://www.nutraceuticalsworld.com/contents/displayImage/27768">
            <a:hlinkClick r:id="rId2"/>
          </p:cNvPr>
          <p:cNvPicPr>
            <a:picLocks noGrp="1"/>
          </p:cNvPicPr>
          <p:nvPr>
            <p:ph idx="1"/>
          </p:nvPr>
        </p:nvPicPr>
        <p:blipFill>
          <a:blip r:embed="rId3"/>
          <a:stretch>
            <a:fillRect/>
          </a:stretch>
        </p:blipFill>
        <p:spPr bwMode="auto">
          <a:xfrm>
            <a:off x="2857488" y="1357298"/>
            <a:ext cx="3643338" cy="2857520"/>
          </a:xfrm>
          <a:prstGeom prst="rect">
            <a:avLst/>
          </a:prstGeom>
          <a:noFill/>
          <a:ln w="9525">
            <a:noFill/>
            <a:miter lim="800000"/>
            <a:headEnd/>
            <a:tailEnd/>
          </a:ln>
        </p:spPr>
      </p:pic>
      <p:sp>
        <p:nvSpPr>
          <p:cNvPr id="7" name="Rectangle 6"/>
          <p:cNvSpPr/>
          <p:nvPr/>
        </p:nvSpPr>
        <p:spPr>
          <a:xfrm>
            <a:off x="357158" y="4143380"/>
            <a:ext cx="8643966" cy="2954655"/>
          </a:xfrm>
          <a:prstGeom prst="rect">
            <a:avLst/>
          </a:prstGeom>
        </p:spPr>
        <p:txBody>
          <a:bodyPr wrap="square">
            <a:spAutoFit/>
          </a:bodyPr>
          <a:lstStyle/>
          <a:p>
            <a:pPr algn="ctr"/>
            <a:r>
              <a:rPr lang="en-IN" sz="2400" b="1" dirty="0" smtClean="0"/>
              <a:t>Evolves from the </a:t>
            </a:r>
            <a:r>
              <a:rPr lang="en-IN" sz="2400" b="1" dirty="0" err="1"/>
              <a:t>N</a:t>
            </a:r>
            <a:r>
              <a:rPr lang="en-IN" sz="2400" b="1" dirty="0" err="1" smtClean="0"/>
              <a:t>utraceutical</a:t>
            </a:r>
            <a:r>
              <a:rPr lang="en-IN" sz="2400" b="1" dirty="0" smtClean="0"/>
              <a:t> and </a:t>
            </a:r>
            <a:r>
              <a:rPr lang="en-IN" sz="2400" b="1" dirty="0" err="1" smtClean="0"/>
              <a:t>Cosmeceutical</a:t>
            </a:r>
            <a:r>
              <a:rPr lang="en-IN" sz="2400" b="1" dirty="0" smtClean="0"/>
              <a:t> markets</a:t>
            </a:r>
            <a:r>
              <a:rPr lang="en-IN" sz="2400" dirty="0" smtClean="0"/>
              <a:t>,</a:t>
            </a:r>
            <a:r>
              <a:rPr lang="en-US" sz="2400" dirty="0" smtClean="0"/>
              <a:t> </a:t>
            </a:r>
          </a:p>
          <a:p>
            <a:pPr>
              <a:buFont typeface="Arial" pitchFamily="34" charset="0"/>
              <a:buChar char="•"/>
            </a:pPr>
            <a:r>
              <a:rPr lang="en-US" sz="2400" dirty="0" smtClean="0"/>
              <a:t> The founder of </a:t>
            </a:r>
            <a:r>
              <a:rPr lang="en-US" sz="2400" dirty="0" err="1" smtClean="0"/>
              <a:t>nutricosmetics</a:t>
            </a:r>
            <a:r>
              <a:rPr lang="en-US" sz="2400" dirty="0" smtClean="0"/>
              <a:t> was the Swedish biochemist </a:t>
            </a:r>
            <a:r>
              <a:rPr lang="en-US" sz="2400" dirty="0" err="1" smtClean="0"/>
              <a:t>Ake</a:t>
            </a:r>
            <a:r>
              <a:rPr lang="en-US" sz="2400" dirty="0" smtClean="0"/>
              <a:t> Dahlgren, who launched the first such product (</a:t>
            </a:r>
            <a:r>
              <a:rPr lang="en-US" sz="2400" dirty="0" err="1" smtClean="0"/>
              <a:t>Imedeen</a:t>
            </a:r>
            <a:r>
              <a:rPr lang="en-US" sz="2400" dirty="0" smtClean="0"/>
              <a:t> brand) in the late 1980s. </a:t>
            </a:r>
          </a:p>
          <a:p>
            <a:pPr>
              <a:buFont typeface="Arial" pitchFamily="34" charset="0"/>
              <a:buChar char="•"/>
            </a:pPr>
            <a:r>
              <a:rPr lang="en-US" sz="2400" dirty="0" smtClean="0"/>
              <a:t> In the past 10 years advancing manufacturing technologies and growing clinical data have created a favorable body of evidence to support the </a:t>
            </a:r>
            <a:r>
              <a:rPr lang="en-US" sz="2400" b="1" dirty="0" smtClean="0"/>
              <a:t>efficacy of </a:t>
            </a:r>
            <a:r>
              <a:rPr lang="en-US" sz="2400" b="1" dirty="0" err="1" smtClean="0"/>
              <a:t>nutricosmetics</a:t>
            </a:r>
            <a:endParaRPr lang="en-IN" sz="2400" dirty="0" smtClean="0"/>
          </a:p>
          <a:p>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a:bodyPr>
          <a:lstStyle/>
          <a:p>
            <a:r>
              <a:rPr lang="en-IN" b="1" dirty="0" err="1" smtClean="0"/>
              <a:t>Nutricosmetics</a:t>
            </a:r>
            <a:r>
              <a:rPr lang="en-IN" b="1" dirty="0" smtClean="0"/>
              <a:t> /Edible Cosmetics</a:t>
            </a:r>
            <a:endParaRPr lang="en-IN" b="1" dirty="0"/>
          </a:p>
        </p:txBody>
      </p:sp>
      <p:sp>
        <p:nvSpPr>
          <p:cNvPr id="7" name="Rectangle 6"/>
          <p:cNvSpPr/>
          <p:nvPr/>
        </p:nvSpPr>
        <p:spPr>
          <a:xfrm>
            <a:off x="285720" y="1285860"/>
            <a:ext cx="8643966" cy="2492990"/>
          </a:xfrm>
          <a:prstGeom prst="rect">
            <a:avLst/>
          </a:prstGeom>
        </p:spPr>
        <p:txBody>
          <a:bodyPr wrap="square">
            <a:spAutoFit/>
          </a:bodyPr>
          <a:lstStyle/>
          <a:p>
            <a:pPr>
              <a:buFont typeface="Arial" pitchFamily="34" charset="0"/>
              <a:buChar char="•"/>
            </a:pPr>
            <a:r>
              <a:rPr lang="en-IN" sz="2000" dirty="0" smtClean="0"/>
              <a:t> </a:t>
            </a:r>
            <a:r>
              <a:rPr lang="en-US" sz="2000" dirty="0" smtClean="0"/>
              <a:t> Are nutritional Skin supplements which support the </a:t>
            </a:r>
            <a:r>
              <a:rPr lang="en-US" sz="2000" b="1" dirty="0" smtClean="0"/>
              <a:t>function and the structure </a:t>
            </a:r>
            <a:r>
              <a:rPr lang="en-US" sz="2000" dirty="0" smtClean="0"/>
              <a:t>of the skin.</a:t>
            </a:r>
            <a:endParaRPr lang="en-IN" sz="2000" dirty="0" smtClean="0"/>
          </a:p>
          <a:p>
            <a:pPr>
              <a:buFont typeface="Arial" pitchFamily="34" charset="0"/>
              <a:buChar char="•"/>
            </a:pPr>
            <a:r>
              <a:rPr lang="en-IN" sz="2000" dirty="0"/>
              <a:t> </a:t>
            </a:r>
            <a:r>
              <a:rPr lang="en-US" sz="2000" dirty="0" smtClean="0"/>
              <a:t>Have targeted </a:t>
            </a:r>
            <a:r>
              <a:rPr lang="en-US" sz="2000" b="1" dirty="0"/>
              <a:t>nutrients and antioxidant </a:t>
            </a:r>
            <a:r>
              <a:rPr lang="en-US" sz="2000" dirty="0" smtClean="0"/>
              <a:t>- have </a:t>
            </a:r>
            <a:r>
              <a:rPr lang="en-US" sz="2000" dirty="0"/>
              <a:t>a preventative or treatment effect on the skin, hair or </a:t>
            </a:r>
            <a:r>
              <a:rPr lang="en-US" sz="2000" dirty="0" smtClean="0"/>
              <a:t>nails </a:t>
            </a:r>
          </a:p>
          <a:p>
            <a:pPr>
              <a:buFont typeface="Arial" pitchFamily="34" charset="0"/>
              <a:buChar char="•"/>
            </a:pPr>
            <a:r>
              <a:rPr lang="en-US" sz="2000" dirty="0" smtClean="0"/>
              <a:t> </a:t>
            </a:r>
            <a:r>
              <a:rPr lang="en-US" sz="2000" dirty="0"/>
              <a:t>provide </a:t>
            </a:r>
            <a:r>
              <a:rPr lang="en-US" sz="2000" b="1" dirty="0"/>
              <a:t>faster and more effective </a:t>
            </a:r>
            <a:r>
              <a:rPr lang="en-US" sz="2000" dirty="0"/>
              <a:t>results, which is perfectly fitting in today’s culture where most people have adopted </a:t>
            </a:r>
            <a:r>
              <a:rPr lang="en-US" sz="2000" b="1" dirty="0"/>
              <a:t>“the faster, the better” </a:t>
            </a:r>
            <a:r>
              <a:rPr lang="en-US" sz="2000" dirty="0"/>
              <a:t>lifestyle</a:t>
            </a:r>
            <a:r>
              <a:rPr lang="en-US" sz="2000" dirty="0" smtClean="0"/>
              <a:t>. </a:t>
            </a:r>
          </a:p>
          <a:p>
            <a:pPr>
              <a:buFont typeface="Arial" pitchFamily="34" charset="0"/>
              <a:buChar char="•"/>
            </a:pPr>
            <a:endParaRPr lang="en-US" dirty="0" smtClean="0"/>
          </a:p>
          <a:p>
            <a:endParaRPr lang="en-IN" dirty="0"/>
          </a:p>
        </p:txBody>
      </p:sp>
      <p:pic>
        <p:nvPicPr>
          <p:cNvPr id="9" name="Picture 2" descr="http://ww1.prweb.com/prfiles/2012/07/11/9691938/gI_108321_skin-care%20copy.jpg"/>
          <p:cNvPicPr>
            <a:picLocks noChangeAspect="1" noChangeArrowheads="1"/>
          </p:cNvPicPr>
          <p:nvPr/>
        </p:nvPicPr>
        <p:blipFill>
          <a:blip r:embed="rId2"/>
          <a:srcRect/>
          <a:stretch>
            <a:fillRect/>
          </a:stretch>
        </p:blipFill>
        <p:spPr bwMode="auto">
          <a:xfrm>
            <a:off x="2071670" y="3357562"/>
            <a:ext cx="4598554" cy="3071834"/>
          </a:xfrm>
          <a:prstGeom prst="ellipse">
            <a:avLst/>
          </a:prstGeom>
          <a:ln w="38100" cap="sq">
            <a:no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429684" cy="857256"/>
          </a:xfrm>
        </p:spPr>
        <p:txBody>
          <a:bodyPr>
            <a:normAutofit fontScale="90000"/>
          </a:bodyPr>
          <a:lstStyle/>
          <a:p>
            <a:r>
              <a:rPr lang="en-IN" dirty="0" smtClean="0"/>
              <a:t>Why </a:t>
            </a:r>
            <a:r>
              <a:rPr lang="en-IN" dirty="0" err="1" smtClean="0"/>
              <a:t>Nutricosmetics</a:t>
            </a:r>
            <a:r>
              <a:rPr lang="en-IN" dirty="0" smtClean="0"/>
              <a:t> demands growing??</a:t>
            </a:r>
          </a:p>
        </p:txBody>
      </p:sp>
      <p:sp>
        <p:nvSpPr>
          <p:cNvPr id="3" name="Content Placeholder 2"/>
          <p:cNvSpPr>
            <a:spLocks noGrp="1"/>
          </p:cNvSpPr>
          <p:nvPr>
            <p:ph idx="1"/>
          </p:nvPr>
        </p:nvSpPr>
        <p:spPr>
          <a:xfrm>
            <a:off x="214282" y="1142984"/>
            <a:ext cx="4786346" cy="5572140"/>
          </a:xfrm>
        </p:spPr>
        <p:txBody>
          <a:bodyPr>
            <a:noAutofit/>
          </a:bodyPr>
          <a:lstStyle/>
          <a:p>
            <a:pPr lvl="0"/>
            <a:r>
              <a:rPr lang="en-US" sz="2400" dirty="0" smtClean="0"/>
              <a:t>Increased desire to </a:t>
            </a:r>
            <a:r>
              <a:rPr lang="en-US" sz="2400" b="1" dirty="0" smtClean="0">
                <a:solidFill>
                  <a:srgbClr val="FF0000"/>
                </a:solidFill>
              </a:rPr>
              <a:t>“age well and look well,” </a:t>
            </a:r>
            <a:endParaRPr lang="en-IN" sz="2400" b="1" dirty="0" smtClean="0">
              <a:solidFill>
                <a:srgbClr val="FF0000"/>
              </a:solidFill>
            </a:endParaRPr>
          </a:p>
          <a:p>
            <a:pPr lvl="0" fontAlgn="base"/>
            <a:r>
              <a:rPr lang="en-US" sz="2400" dirty="0" smtClean="0"/>
              <a:t>Healthier lifestyle and increasing beauty concerns</a:t>
            </a:r>
            <a:endParaRPr lang="en-IN" sz="2400" dirty="0" smtClean="0"/>
          </a:p>
          <a:p>
            <a:pPr lvl="0" fontAlgn="base"/>
            <a:r>
              <a:rPr lang="en-US" sz="2400" dirty="0" smtClean="0"/>
              <a:t>Ageing population</a:t>
            </a:r>
            <a:endParaRPr lang="en-IN" sz="2400" dirty="0" smtClean="0"/>
          </a:p>
          <a:p>
            <a:pPr lvl="0" fontAlgn="base"/>
            <a:r>
              <a:rPr lang="en-US" sz="2400" dirty="0" smtClean="0"/>
              <a:t>Inclination towards less invasive beauty treatments</a:t>
            </a:r>
            <a:endParaRPr lang="en-IN" sz="2400" dirty="0" smtClean="0"/>
          </a:p>
          <a:p>
            <a:pPr lvl="0"/>
            <a:r>
              <a:rPr lang="en-US" sz="2400" dirty="0" smtClean="0"/>
              <a:t>More educated to use different form of products (Beauty from within products) </a:t>
            </a:r>
          </a:p>
          <a:p>
            <a:pPr lvl="0"/>
            <a:r>
              <a:rPr lang="en-US" sz="2400" dirty="0" smtClean="0"/>
              <a:t>Increased desire to use products to support </a:t>
            </a:r>
            <a:r>
              <a:rPr lang="en-US" sz="2400" dirty="0" err="1" smtClean="0"/>
              <a:t>antiageing</a:t>
            </a:r>
            <a:r>
              <a:rPr lang="en-US" sz="2400" dirty="0" smtClean="0"/>
              <a:t> </a:t>
            </a:r>
          </a:p>
          <a:p>
            <a:r>
              <a:rPr lang="en-US" sz="2400" dirty="0" smtClean="0"/>
              <a:t>Emergence of the spa culture </a:t>
            </a:r>
          </a:p>
          <a:p>
            <a:pPr lvl="0"/>
            <a:r>
              <a:rPr lang="en-US" sz="2400" dirty="0" smtClean="0"/>
              <a:t>Rising medical health care costs</a:t>
            </a:r>
            <a:endParaRPr lang="en-IN" sz="2000" dirty="0" smtClean="0"/>
          </a:p>
          <a:p>
            <a:pPr>
              <a:buNone/>
            </a:pPr>
            <a:endParaRPr lang="en-US" sz="2000" dirty="0" smtClean="0"/>
          </a:p>
          <a:p>
            <a:pPr lvl="0">
              <a:buNone/>
            </a:pPr>
            <a:endParaRPr lang="en-IN" sz="2000" dirty="0" smtClean="0"/>
          </a:p>
        </p:txBody>
      </p:sp>
      <p:pic>
        <p:nvPicPr>
          <p:cNvPr id="33794" name="Picture 2" descr="http://4.bp.blogspot.com/-qyV1JQBFIo8/T4uLN1DGWfI/AAAAAAAAARA/OPEREqMdTfo/s1600/A4.4n5.jpg"/>
          <p:cNvPicPr>
            <a:picLocks noChangeAspect="1" noChangeArrowheads="1"/>
          </p:cNvPicPr>
          <p:nvPr/>
        </p:nvPicPr>
        <p:blipFill>
          <a:blip r:embed="rId2"/>
          <a:srcRect l="1693" t="4886" r="49210" b="3501"/>
          <a:stretch>
            <a:fillRect/>
          </a:stretch>
        </p:blipFill>
        <p:spPr bwMode="auto">
          <a:xfrm>
            <a:off x="4890124" y="1357298"/>
            <a:ext cx="4253876" cy="550070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00063" y="142875"/>
            <a:ext cx="8229600" cy="1011238"/>
          </a:xfrm>
        </p:spPr>
        <p:txBody>
          <a:bodyPr>
            <a:normAutofit fontScale="90000"/>
          </a:bodyPr>
          <a:lstStyle/>
          <a:p>
            <a:r>
              <a:rPr lang="en-IN" b="1" dirty="0" smtClean="0"/>
              <a:t>Why </a:t>
            </a:r>
            <a:r>
              <a:rPr lang="en-IN" b="1" dirty="0" err="1" smtClean="0"/>
              <a:t>Nutricosmetics</a:t>
            </a:r>
            <a:r>
              <a:rPr lang="en-IN" b="1" dirty="0" smtClean="0"/>
              <a:t> demands growing??</a:t>
            </a:r>
          </a:p>
        </p:txBody>
      </p:sp>
      <p:sp>
        <p:nvSpPr>
          <p:cNvPr id="3" name="Content Placeholder 2"/>
          <p:cNvSpPr>
            <a:spLocks noGrp="1"/>
          </p:cNvSpPr>
          <p:nvPr>
            <p:ph idx="1"/>
          </p:nvPr>
        </p:nvSpPr>
        <p:spPr>
          <a:xfrm>
            <a:off x="285720" y="1357298"/>
            <a:ext cx="4643470" cy="5143536"/>
          </a:xfrm>
        </p:spPr>
        <p:txBody>
          <a:bodyPr>
            <a:noAutofit/>
          </a:bodyPr>
          <a:lstStyle/>
          <a:p>
            <a:pPr lvl="0"/>
            <a:r>
              <a:rPr lang="en-US" sz="2400" dirty="0" smtClean="0"/>
              <a:t>Seeking convenient solution to support beauty from within</a:t>
            </a:r>
            <a:endParaRPr lang="en-IN" sz="2400" dirty="0" smtClean="0"/>
          </a:p>
          <a:p>
            <a:pPr lvl="0"/>
            <a:r>
              <a:rPr lang="en-US" sz="2400" dirty="0" smtClean="0"/>
              <a:t>Demand for natural Ingredients because of less side effects. </a:t>
            </a:r>
            <a:endParaRPr lang="en-IN" sz="2400" dirty="0" smtClean="0"/>
          </a:p>
          <a:p>
            <a:pPr lvl="0"/>
            <a:r>
              <a:rPr lang="en-US" sz="2400" dirty="0" smtClean="0"/>
              <a:t>Seeking holistic regimen for managing beauty as well as ageing.</a:t>
            </a:r>
            <a:endParaRPr lang="en-IN" sz="2400" dirty="0" smtClean="0"/>
          </a:p>
          <a:p>
            <a:pPr lvl="0"/>
            <a:r>
              <a:rPr lang="en-US" sz="2400" dirty="0" smtClean="0"/>
              <a:t>Rise in demand for specific functional products as well as ingredients. </a:t>
            </a:r>
          </a:p>
          <a:p>
            <a:r>
              <a:rPr lang="en-US" sz="2400" dirty="0" smtClean="0"/>
              <a:t>Well-documented scientific evidence of major ingredients</a:t>
            </a:r>
            <a:endParaRPr lang="en-IN" sz="2400" dirty="0" smtClean="0"/>
          </a:p>
          <a:p>
            <a:pPr lvl="0">
              <a:buNone/>
            </a:pPr>
            <a:endParaRPr lang="en-IN" sz="2000" dirty="0" smtClean="0"/>
          </a:p>
          <a:p>
            <a:pPr lvl="0" fontAlgn="base">
              <a:buNone/>
            </a:pPr>
            <a:endParaRPr lang="en-IN" sz="2000" dirty="0"/>
          </a:p>
        </p:txBody>
      </p:sp>
      <p:pic>
        <p:nvPicPr>
          <p:cNvPr id="33794" name="Picture 2" descr="http://4.bp.blogspot.com/-qyV1JQBFIo8/T4uLN1DGWfI/AAAAAAAAARA/OPEREqMdTfo/s1600/A4.4n5.jpg"/>
          <p:cNvPicPr>
            <a:picLocks noChangeAspect="1" noChangeArrowheads="1"/>
          </p:cNvPicPr>
          <p:nvPr/>
        </p:nvPicPr>
        <p:blipFill>
          <a:blip r:embed="rId2"/>
          <a:srcRect l="1693" t="4886" r="49210" b="3501"/>
          <a:stretch>
            <a:fillRect/>
          </a:stretch>
        </p:blipFill>
        <p:spPr bwMode="auto">
          <a:xfrm>
            <a:off x="4890124" y="1357298"/>
            <a:ext cx="4253876" cy="550070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https://media.licdn.com/mpr/mpr/p/6/005/096/1a7/1e23ce0.jpg"/>
          <p:cNvPicPr>
            <a:picLocks noGrp="1"/>
          </p:cNvPicPr>
          <p:nvPr>
            <p:ph idx="1"/>
          </p:nvPr>
        </p:nvPicPr>
        <p:blipFill>
          <a:blip r:embed="rId2"/>
          <a:srcRect/>
          <a:stretch>
            <a:fillRect/>
          </a:stretch>
        </p:blipFill>
        <p:spPr bwMode="auto">
          <a:xfrm>
            <a:off x="1071538" y="214290"/>
            <a:ext cx="7500990" cy="60721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5720" y="357166"/>
            <a:ext cx="4000528" cy="954107"/>
          </a:xfrm>
          <a:prstGeom prst="rect">
            <a:avLst/>
          </a:prstGeom>
        </p:spPr>
        <p:txBody>
          <a:bodyPr wrap="square">
            <a:spAutoFit/>
          </a:bodyPr>
          <a:lstStyle/>
          <a:p>
            <a:r>
              <a:rPr lang="en-IN" b="1" u="sng" dirty="0" smtClean="0"/>
              <a:t> </a:t>
            </a:r>
            <a:r>
              <a:rPr lang="en-US" sz="2000" b="1" u="sng" dirty="0" err="1"/>
              <a:t>Nutricosmetics</a:t>
            </a:r>
            <a:r>
              <a:rPr lang="en-US" sz="2000" b="1" u="sng" dirty="0"/>
              <a:t> </a:t>
            </a:r>
            <a:r>
              <a:rPr lang="en-US" sz="2000" b="1" u="sng" dirty="0" smtClean="0"/>
              <a:t>- Usage </a:t>
            </a:r>
          </a:p>
          <a:p>
            <a:r>
              <a:rPr lang="en-US" b="1" u="sng" dirty="0"/>
              <a:t> </a:t>
            </a:r>
            <a:endParaRPr lang="en-US" b="1" u="sng" dirty="0" smtClean="0"/>
          </a:p>
          <a:p>
            <a:endParaRPr lang="en-IN" b="1" u="sng" dirty="0"/>
          </a:p>
        </p:txBody>
      </p:sp>
      <p:pic>
        <p:nvPicPr>
          <p:cNvPr id="14338" name="Picture 2" descr="G:\Local Disk\casseva Beauty\FB\1.jpg"/>
          <p:cNvPicPr>
            <a:picLocks noChangeAspect="1" noChangeArrowheads="1"/>
          </p:cNvPicPr>
          <p:nvPr/>
        </p:nvPicPr>
        <p:blipFill>
          <a:blip r:embed="rId2"/>
          <a:srcRect/>
          <a:stretch>
            <a:fillRect/>
          </a:stretch>
        </p:blipFill>
        <p:spPr bwMode="auto">
          <a:xfrm>
            <a:off x="428596" y="1500174"/>
            <a:ext cx="2857520" cy="2390226"/>
          </a:xfrm>
          <a:prstGeom prst="rect">
            <a:avLst/>
          </a:prstGeom>
          <a:noFill/>
        </p:spPr>
      </p:pic>
      <p:sp>
        <p:nvSpPr>
          <p:cNvPr id="8" name="Oval 7"/>
          <p:cNvSpPr/>
          <p:nvPr/>
        </p:nvSpPr>
        <p:spPr>
          <a:xfrm>
            <a:off x="3071802" y="2000240"/>
            <a:ext cx="2928958" cy="157163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err="1" smtClean="0">
                <a:solidFill>
                  <a:srgbClr val="FF0000"/>
                </a:solidFill>
              </a:rPr>
              <a:t>Nutricosmetics</a:t>
            </a:r>
            <a:endParaRPr lang="en-IN" b="1" dirty="0"/>
          </a:p>
        </p:txBody>
      </p:sp>
      <p:pic>
        <p:nvPicPr>
          <p:cNvPr id="14339" name="Picture 3" descr="G:\Local Disk\casseva Beauty\FB\2.jpg"/>
          <p:cNvPicPr>
            <a:picLocks noChangeAspect="1" noChangeArrowheads="1"/>
          </p:cNvPicPr>
          <p:nvPr/>
        </p:nvPicPr>
        <p:blipFill>
          <a:blip r:embed="rId3" cstate="print"/>
          <a:srcRect t="18254" r="3846"/>
          <a:stretch>
            <a:fillRect/>
          </a:stretch>
        </p:blipFill>
        <p:spPr bwMode="auto">
          <a:xfrm>
            <a:off x="6000759" y="4071942"/>
            <a:ext cx="3005457" cy="2786058"/>
          </a:xfrm>
          <a:prstGeom prst="rect">
            <a:avLst/>
          </a:prstGeom>
          <a:noFill/>
        </p:spPr>
      </p:pic>
      <p:pic>
        <p:nvPicPr>
          <p:cNvPr id="14340" name="Picture 4" descr="G:\Local Disk\casseva Beauty\FB\9.jpg"/>
          <p:cNvPicPr>
            <a:picLocks noChangeAspect="1" noChangeArrowheads="1"/>
          </p:cNvPicPr>
          <p:nvPr/>
        </p:nvPicPr>
        <p:blipFill>
          <a:blip r:embed="rId4" cstate="print"/>
          <a:srcRect l="15407" t="18273" r="13965" b="5053"/>
          <a:stretch>
            <a:fillRect/>
          </a:stretch>
        </p:blipFill>
        <p:spPr bwMode="auto">
          <a:xfrm>
            <a:off x="500034" y="3929066"/>
            <a:ext cx="2857520" cy="2367653"/>
          </a:xfrm>
          <a:prstGeom prst="rect">
            <a:avLst/>
          </a:prstGeom>
          <a:noFill/>
        </p:spPr>
      </p:pic>
      <p:pic>
        <p:nvPicPr>
          <p:cNvPr id="14341" name="Picture 5" descr="G:\Local Disk\casseva Beauty\FB\2(1).jpg"/>
          <p:cNvPicPr>
            <a:picLocks noChangeAspect="1" noChangeArrowheads="1"/>
          </p:cNvPicPr>
          <p:nvPr/>
        </p:nvPicPr>
        <p:blipFill>
          <a:blip r:embed="rId5" cstate="print"/>
          <a:srcRect t="36645" r="20738" b="1957"/>
          <a:stretch>
            <a:fillRect/>
          </a:stretch>
        </p:blipFill>
        <p:spPr bwMode="auto">
          <a:xfrm>
            <a:off x="3357554" y="4041319"/>
            <a:ext cx="2571741" cy="2816681"/>
          </a:xfrm>
          <a:prstGeom prst="rect">
            <a:avLst/>
          </a:prstGeom>
          <a:noFill/>
        </p:spPr>
      </p:pic>
      <p:pic>
        <p:nvPicPr>
          <p:cNvPr id="14342" name="Picture 6" descr="G:\Local Disk\casseva Beauty\FB\weightloss-pills.jpg"/>
          <p:cNvPicPr>
            <a:picLocks noChangeAspect="1" noChangeArrowheads="1"/>
          </p:cNvPicPr>
          <p:nvPr/>
        </p:nvPicPr>
        <p:blipFill>
          <a:blip r:embed="rId6"/>
          <a:srcRect/>
          <a:stretch>
            <a:fillRect/>
          </a:stretch>
        </p:blipFill>
        <p:spPr bwMode="auto">
          <a:xfrm>
            <a:off x="6000760" y="1428736"/>
            <a:ext cx="3143240" cy="2614612"/>
          </a:xfrm>
          <a:prstGeom prst="rect">
            <a:avLst/>
          </a:prstGeom>
          <a:noFill/>
        </p:spPr>
      </p:pic>
      <p:sp>
        <p:nvSpPr>
          <p:cNvPr id="13" name="TextBox 12"/>
          <p:cNvSpPr txBox="1"/>
          <p:nvPr/>
        </p:nvSpPr>
        <p:spPr>
          <a:xfrm>
            <a:off x="3857620" y="6488668"/>
            <a:ext cx="2143140" cy="369332"/>
          </a:xfrm>
          <a:prstGeom prst="rect">
            <a:avLst/>
          </a:prstGeom>
          <a:noFill/>
        </p:spPr>
        <p:txBody>
          <a:bodyPr wrap="square" rtlCol="0">
            <a:spAutoFit/>
          </a:bodyPr>
          <a:lstStyle/>
          <a:p>
            <a:r>
              <a:rPr lang="en-IN" b="1" dirty="0" smtClean="0">
                <a:solidFill>
                  <a:srgbClr val="FF0000"/>
                </a:solidFill>
              </a:rPr>
              <a:t>Body care </a:t>
            </a:r>
            <a:endParaRPr lang="en-IN" b="1" dirty="0">
              <a:solidFill>
                <a:srgbClr val="FF0000"/>
              </a:solidFill>
            </a:endParaRPr>
          </a:p>
        </p:txBody>
      </p:sp>
      <p:sp>
        <p:nvSpPr>
          <p:cNvPr id="14" name="TextBox 13"/>
          <p:cNvSpPr txBox="1"/>
          <p:nvPr/>
        </p:nvSpPr>
        <p:spPr>
          <a:xfrm>
            <a:off x="6500826" y="3643314"/>
            <a:ext cx="2143140" cy="369332"/>
          </a:xfrm>
          <a:prstGeom prst="rect">
            <a:avLst/>
          </a:prstGeom>
          <a:noFill/>
        </p:spPr>
        <p:txBody>
          <a:bodyPr wrap="square" rtlCol="0">
            <a:spAutoFit/>
          </a:bodyPr>
          <a:lstStyle/>
          <a:p>
            <a:r>
              <a:rPr lang="en-IN" b="1" dirty="0" smtClean="0">
                <a:solidFill>
                  <a:srgbClr val="FF0000"/>
                </a:solidFill>
              </a:rPr>
              <a:t>Weight Loss</a:t>
            </a:r>
            <a:endParaRPr lang="en-IN"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TotalTime>
  <Words>1359</Words>
  <Application>Microsoft Office PowerPoint</Application>
  <PresentationFormat>On-screen Show (4:3)</PresentationFormat>
  <Paragraphs>177</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About OMICS Group</vt:lpstr>
      <vt:lpstr>OMICS International Conferences</vt:lpstr>
      <vt:lpstr>Importance &amp; Growing demand of Edible Cosmetics/Nutricosmetics in Cosmetology treatment </vt:lpstr>
      <vt:lpstr>Nutricosmetics /Edible Cosmetics</vt:lpstr>
      <vt:lpstr>Nutricosmetics /Edible Cosmetics</vt:lpstr>
      <vt:lpstr>Why Nutricosmetics demands growing??</vt:lpstr>
      <vt:lpstr>Why Nutricosmetics demands growing??</vt:lpstr>
      <vt:lpstr>PowerPoint Presentation</vt:lpstr>
      <vt:lpstr>PowerPoint Presentation</vt:lpstr>
      <vt:lpstr>Nutricosmetics – Products </vt:lpstr>
      <vt:lpstr>Nutricosmetics – Forms </vt:lpstr>
      <vt:lpstr>Nutricosmetics for Skin Lightening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 us meet again..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NEUTRICOSMTICS</dc:title>
  <dc:creator>priyadershini priya</dc:creator>
  <cp:lastModifiedBy>Alisha Williams</cp:lastModifiedBy>
  <cp:revision>78</cp:revision>
  <dcterms:created xsi:type="dcterms:W3CDTF">2015-03-19T07:19:03Z</dcterms:created>
  <dcterms:modified xsi:type="dcterms:W3CDTF">2015-08-10T14:41:59Z</dcterms:modified>
</cp:coreProperties>
</file>