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tif" ContentType="image/tiff"/>
  <Default Extension="wdp" ContentType="image/vnd.ms-photo"/>
  <Default Extension="bin" ContentType="application/vnd.openxmlformats-officedocument.presentationml.printerSettings"/>
  <Default Extension="png" ContentType="image/png"/>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75" r:id="rId2"/>
    <p:sldId id="256" r:id="rId3"/>
    <p:sldId id="372" r:id="rId4"/>
    <p:sldId id="319" r:id="rId5"/>
    <p:sldId id="323" r:id="rId6"/>
    <p:sldId id="382" r:id="rId7"/>
    <p:sldId id="387" r:id="rId8"/>
    <p:sldId id="373" r:id="rId9"/>
    <p:sldId id="324" r:id="rId10"/>
    <p:sldId id="327" r:id="rId11"/>
    <p:sldId id="374" r:id="rId12"/>
    <p:sldId id="376" r:id="rId13"/>
    <p:sldId id="378" r:id="rId14"/>
    <p:sldId id="379" r:id="rId15"/>
    <p:sldId id="383" r:id="rId16"/>
    <p:sldId id="384" r:id="rId17"/>
    <p:sldId id="380" r:id="rId18"/>
    <p:sldId id="313" r:id="rId19"/>
    <p:sldId id="317" r:id="rId20"/>
    <p:sldId id="370" r:id="rId21"/>
    <p:sldId id="385" r:id="rId22"/>
    <p:sldId id="314" r:id="rId23"/>
    <p:sldId id="315" r:id="rId24"/>
    <p:sldId id="316" r:id="rId25"/>
    <p:sldId id="328" r:id="rId26"/>
    <p:sldId id="325" r:id="rId27"/>
    <p:sldId id="388" r:id="rId28"/>
    <p:sldId id="371"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0" d="100"/>
          <a:sy n="50" d="100"/>
        </p:scale>
        <p:origin x="-76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8A067C-D00C-9947-8B4C-3097A90542C2}" type="datetimeFigureOut">
              <a:rPr lang="en-US" smtClean="0"/>
              <a:t>8/12/15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E520D9-9CFA-2A42-B72F-1CB33E1FE81A}" type="slidenum">
              <a:rPr lang="en-US" smtClean="0"/>
              <a:t>‹#›</a:t>
            </a:fld>
            <a:endParaRPr lang="en-US"/>
          </a:p>
        </p:txBody>
      </p:sp>
    </p:spTree>
    <p:extLst>
      <p:ext uri="{BB962C8B-B14F-4D97-AF65-F5344CB8AC3E}">
        <p14:creationId xmlns:p14="http://schemas.microsoft.com/office/powerpoint/2010/main" val="8621876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9610B2-22E6-134D-9490-176E6EF466C8}" type="slidenum">
              <a:rPr lang="en-US"/>
              <a:pPr/>
              <a:t>5</a:t>
            </a:fld>
            <a:endParaRPr lang="en-US"/>
          </a:p>
        </p:txBody>
      </p:sp>
      <p:sp>
        <p:nvSpPr>
          <p:cNvPr id="224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0C2417-F730-49CB-AE88-F383061E7B4B}" type="slidenum">
              <a:rPr lang="en-US" smtClean="0"/>
              <a:t>15</a:t>
            </a:fld>
            <a:endParaRPr lang="en-US"/>
          </a:p>
        </p:txBody>
      </p:sp>
    </p:spTree>
    <p:extLst>
      <p:ext uri="{BB962C8B-B14F-4D97-AF65-F5344CB8AC3E}">
        <p14:creationId xmlns:p14="http://schemas.microsoft.com/office/powerpoint/2010/main" val="377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0959BA-5ADF-704E-A447-38F5EF39EAAA}" type="slidenum">
              <a:rPr lang="en-US"/>
              <a:pPr/>
              <a:t>18</a:t>
            </a:fld>
            <a:endParaRPr lang="en-US"/>
          </a:p>
        </p:txBody>
      </p:sp>
      <p:sp>
        <p:nvSpPr>
          <p:cNvPr id="199682" name="Rectangle 2"/>
          <p:cNvSpPr>
            <a:spLocks noGrp="1" noRot="1" noChangeAspect="1" noChangeArrowheads="1" noTextEdit="1"/>
          </p:cNvSpPr>
          <p:nvPr>
            <p:ph type="sldImg"/>
          </p:nvPr>
        </p:nvSpPr>
        <p:spPr>
          <a:xfrm>
            <a:off x="1135063" y="682625"/>
            <a:ext cx="4551362" cy="3414713"/>
          </a:xfrm>
          <a:ln/>
          <a:extLst>
            <a:ext uri="{FAA26D3D-D897-4be2-8F04-BA451C77F1D7}">
              <ma14:placeholderFlag xmlns:ma14="http://schemas.microsoft.com/office/mac/drawingml/2011/main" val="1"/>
            </a:ext>
          </a:extLst>
        </p:spPr>
      </p:sp>
      <p:sp>
        <p:nvSpPr>
          <p:cNvPr id="199683" name="Rectangle 3"/>
          <p:cNvSpPr>
            <a:spLocks noGrp="1" noChangeArrowheads="1"/>
          </p:cNvSpPr>
          <p:nvPr>
            <p:ph type="body" idx="1"/>
          </p:nvPr>
        </p:nvSpPr>
        <p:spPr>
          <a:xfrm>
            <a:off x="910052" y="4323726"/>
            <a:ext cx="5000625" cy="4097311"/>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48CF6E-93B6-0249-97E3-516859DECC6C}" type="slidenum">
              <a:rPr lang="en-US"/>
              <a:pPr/>
              <a:t>25</a:t>
            </a:fld>
            <a:endParaRPr lang="en-US"/>
          </a:p>
        </p:txBody>
      </p:sp>
      <p:sp>
        <p:nvSpPr>
          <p:cNvPr id="203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377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95B784-2D75-E84A-A9A6-ECDF929265CA}" type="datetimeFigureOut">
              <a:rPr lang="en-US" smtClean="0"/>
              <a:pPr/>
              <a:t>8/12/15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55780-E9E3-254E-A2E1-B3D8DEE9A2A8}" type="slidenum">
              <a:rPr lang="en-US" smtClean="0"/>
              <a:pPr/>
              <a:t>‹#›</a:t>
            </a:fld>
            <a:endParaRPr lang="en-US" dirty="0"/>
          </a:p>
        </p:txBody>
      </p:sp>
    </p:spTree>
    <p:extLst>
      <p:ext uri="{BB962C8B-B14F-4D97-AF65-F5344CB8AC3E}">
        <p14:creationId xmlns:p14="http://schemas.microsoft.com/office/powerpoint/2010/main" val="4023156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95B784-2D75-E84A-A9A6-ECDF929265CA}" type="datetimeFigureOut">
              <a:rPr lang="en-US" smtClean="0"/>
              <a:pPr/>
              <a:t>8/12/15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55780-E9E3-254E-A2E1-B3D8DEE9A2A8}" type="slidenum">
              <a:rPr lang="en-US" smtClean="0"/>
              <a:pPr/>
              <a:t>‹#›</a:t>
            </a:fld>
            <a:endParaRPr lang="en-US" dirty="0"/>
          </a:p>
        </p:txBody>
      </p:sp>
    </p:spTree>
    <p:extLst>
      <p:ext uri="{BB962C8B-B14F-4D97-AF65-F5344CB8AC3E}">
        <p14:creationId xmlns:p14="http://schemas.microsoft.com/office/powerpoint/2010/main" val="520535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95B784-2D75-E84A-A9A6-ECDF929265CA}" type="datetimeFigureOut">
              <a:rPr lang="en-US" smtClean="0"/>
              <a:pPr/>
              <a:t>8/12/15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55780-E9E3-254E-A2E1-B3D8DEE9A2A8}" type="slidenum">
              <a:rPr lang="en-US" smtClean="0"/>
              <a:pPr/>
              <a:t>‹#›</a:t>
            </a:fld>
            <a:endParaRPr lang="en-US" dirty="0"/>
          </a:p>
        </p:txBody>
      </p:sp>
    </p:spTree>
    <p:extLst>
      <p:ext uri="{BB962C8B-B14F-4D97-AF65-F5344CB8AC3E}">
        <p14:creationId xmlns:p14="http://schemas.microsoft.com/office/powerpoint/2010/main" val="58485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609600"/>
            <a:ext cx="88392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219200"/>
            <a:ext cx="43434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3434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7543800" y="6477000"/>
            <a:ext cx="1600200" cy="381000"/>
          </a:xfrm>
        </p:spPr>
        <p:txBody>
          <a:bodyPr/>
          <a:lstStyle>
            <a:lvl1pPr>
              <a:defRPr/>
            </a:lvl1pPr>
          </a:lstStyle>
          <a:p>
            <a:r>
              <a:rPr lang="en-US"/>
              <a:t> </a:t>
            </a:r>
          </a:p>
          <a:p>
            <a:fld id="{3824E3EC-D17C-6547-9D11-BDC4DF437DE1}" type="slidenum">
              <a:rPr lang="en-US"/>
              <a:pPr/>
              <a:t>‹#›</a:t>
            </a:fld>
            <a:r>
              <a:rPr lang="en-US"/>
              <a:t> </a:t>
            </a:r>
          </a:p>
        </p:txBody>
      </p:sp>
    </p:spTree>
    <p:extLst>
      <p:ext uri="{BB962C8B-B14F-4D97-AF65-F5344CB8AC3E}">
        <p14:creationId xmlns:p14="http://schemas.microsoft.com/office/powerpoint/2010/main" val="1590465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95B784-2D75-E84A-A9A6-ECDF929265CA}" type="datetimeFigureOut">
              <a:rPr lang="en-US" smtClean="0"/>
              <a:pPr/>
              <a:t>8/12/15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55780-E9E3-254E-A2E1-B3D8DEE9A2A8}" type="slidenum">
              <a:rPr lang="en-US" smtClean="0"/>
              <a:pPr/>
              <a:t>‹#›</a:t>
            </a:fld>
            <a:endParaRPr lang="en-US" dirty="0"/>
          </a:p>
        </p:txBody>
      </p:sp>
    </p:spTree>
    <p:extLst>
      <p:ext uri="{BB962C8B-B14F-4D97-AF65-F5344CB8AC3E}">
        <p14:creationId xmlns:p14="http://schemas.microsoft.com/office/powerpoint/2010/main" val="722376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95B784-2D75-E84A-A9A6-ECDF929265CA}" type="datetimeFigureOut">
              <a:rPr lang="en-US" smtClean="0"/>
              <a:pPr/>
              <a:t>8/12/15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55780-E9E3-254E-A2E1-B3D8DEE9A2A8}" type="slidenum">
              <a:rPr lang="en-US" smtClean="0"/>
              <a:pPr/>
              <a:t>‹#›</a:t>
            </a:fld>
            <a:endParaRPr lang="en-US" dirty="0"/>
          </a:p>
        </p:txBody>
      </p:sp>
    </p:spTree>
    <p:extLst>
      <p:ext uri="{BB962C8B-B14F-4D97-AF65-F5344CB8AC3E}">
        <p14:creationId xmlns:p14="http://schemas.microsoft.com/office/powerpoint/2010/main" val="943667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95B784-2D75-E84A-A9A6-ECDF929265CA}" type="datetimeFigureOut">
              <a:rPr lang="en-US" smtClean="0"/>
              <a:pPr/>
              <a:t>8/12/15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855780-E9E3-254E-A2E1-B3D8DEE9A2A8}" type="slidenum">
              <a:rPr lang="en-US" smtClean="0"/>
              <a:pPr/>
              <a:t>‹#›</a:t>
            </a:fld>
            <a:endParaRPr lang="en-US" dirty="0"/>
          </a:p>
        </p:txBody>
      </p:sp>
    </p:spTree>
    <p:extLst>
      <p:ext uri="{BB962C8B-B14F-4D97-AF65-F5344CB8AC3E}">
        <p14:creationId xmlns:p14="http://schemas.microsoft.com/office/powerpoint/2010/main" val="94516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95B784-2D75-E84A-A9A6-ECDF929265CA}" type="datetimeFigureOut">
              <a:rPr lang="en-US" smtClean="0"/>
              <a:pPr/>
              <a:t>8/12/15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855780-E9E3-254E-A2E1-B3D8DEE9A2A8}" type="slidenum">
              <a:rPr lang="en-US" smtClean="0"/>
              <a:pPr/>
              <a:t>‹#›</a:t>
            </a:fld>
            <a:endParaRPr lang="en-US" dirty="0"/>
          </a:p>
        </p:txBody>
      </p:sp>
    </p:spTree>
    <p:extLst>
      <p:ext uri="{BB962C8B-B14F-4D97-AF65-F5344CB8AC3E}">
        <p14:creationId xmlns:p14="http://schemas.microsoft.com/office/powerpoint/2010/main" val="872010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95B784-2D75-E84A-A9A6-ECDF929265CA}" type="datetimeFigureOut">
              <a:rPr lang="en-US" smtClean="0"/>
              <a:pPr/>
              <a:t>8/12/15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855780-E9E3-254E-A2E1-B3D8DEE9A2A8}" type="slidenum">
              <a:rPr lang="en-US" smtClean="0"/>
              <a:pPr/>
              <a:t>‹#›</a:t>
            </a:fld>
            <a:endParaRPr lang="en-US" dirty="0"/>
          </a:p>
        </p:txBody>
      </p:sp>
    </p:spTree>
    <p:extLst>
      <p:ext uri="{BB962C8B-B14F-4D97-AF65-F5344CB8AC3E}">
        <p14:creationId xmlns:p14="http://schemas.microsoft.com/office/powerpoint/2010/main" val="2545936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5B784-2D75-E84A-A9A6-ECDF929265CA}" type="datetimeFigureOut">
              <a:rPr lang="en-US" smtClean="0"/>
              <a:pPr/>
              <a:t>8/12/15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0855780-E9E3-254E-A2E1-B3D8DEE9A2A8}" type="slidenum">
              <a:rPr lang="en-US" smtClean="0"/>
              <a:pPr/>
              <a:t>‹#›</a:t>
            </a:fld>
            <a:endParaRPr lang="en-US" dirty="0"/>
          </a:p>
        </p:txBody>
      </p:sp>
    </p:spTree>
    <p:extLst>
      <p:ext uri="{BB962C8B-B14F-4D97-AF65-F5344CB8AC3E}">
        <p14:creationId xmlns:p14="http://schemas.microsoft.com/office/powerpoint/2010/main" val="4255046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95B784-2D75-E84A-A9A6-ECDF929265CA}" type="datetimeFigureOut">
              <a:rPr lang="en-US" smtClean="0"/>
              <a:pPr/>
              <a:t>8/12/15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855780-E9E3-254E-A2E1-B3D8DEE9A2A8}" type="slidenum">
              <a:rPr lang="en-US" smtClean="0"/>
              <a:pPr/>
              <a:t>‹#›</a:t>
            </a:fld>
            <a:endParaRPr lang="en-US" dirty="0"/>
          </a:p>
        </p:txBody>
      </p:sp>
    </p:spTree>
    <p:extLst>
      <p:ext uri="{BB962C8B-B14F-4D97-AF65-F5344CB8AC3E}">
        <p14:creationId xmlns:p14="http://schemas.microsoft.com/office/powerpoint/2010/main" val="2662188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95B784-2D75-E84A-A9A6-ECDF929265CA}" type="datetimeFigureOut">
              <a:rPr lang="en-US" smtClean="0"/>
              <a:pPr/>
              <a:t>8/12/15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855780-E9E3-254E-A2E1-B3D8DEE9A2A8}" type="slidenum">
              <a:rPr lang="en-US" smtClean="0"/>
              <a:pPr/>
              <a:t>‹#›</a:t>
            </a:fld>
            <a:endParaRPr lang="en-US" dirty="0"/>
          </a:p>
        </p:txBody>
      </p:sp>
    </p:spTree>
    <p:extLst>
      <p:ext uri="{BB962C8B-B14F-4D97-AF65-F5344CB8AC3E}">
        <p14:creationId xmlns:p14="http://schemas.microsoft.com/office/powerpoint/2010/main" val="3603489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95B784-2D75-E84A-A9A6-ECDF929265CA}" type="datetimeFigureOut">
              <a:rPr lang="en-US" smtClean="0"/>
              <a:pPr/>
              <a:t>8/12/15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55780-E9E3-254E-A2E1-B3D8DEE9A2A8}" type="slidenum">
              <a:rPr lang="en-US" smtClean="0"/>
              <a:pPr/>
              <a:t>‹#›</a:t>
            </a:fld>
            <a:endParaRPr lang="en-US" dirty="0"/>
          </a:p>
        </p:txBody>
      </p:sp>
    </p:spTree>
    <p:extLst>
      <p:ext uri="{BB962C8B-B14F-4D97-AF65-F5344CB8AC3E}">
        <p14:creationId xmlns:p14="http://schemas.microsoft.com/office/powerpoint/2010/main" val="482393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hyperlink" Target="mailto:agadre@ucmerced.edu"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20.png"/><Relationship Id="rId5" Type="http://schemas.openxmlformats.org/officeDocument/2006/relationships/image" Target="../media/image21.gif"/><Relationship Id="rId6" Type="http://schemas.openxmlformats.org/officeDocument/2006/relationships/image" Target="../media/image2.png"/><Relationship Id="rId7" Type="http://schemas.openxmlformats.org/officeDocument/2006/relationships/image" Target="../media/image3.png"/><Relationship Id="rId1" Type="http://schemas.microsoft.com/office/2007/relationships/media" Target="file:///C:\Documents%20and%20Settings\ag234886\Desktop\Larson\Mix\Folders%20from%20Desktop\New3\COURSE\My%20students\Mark%20Knight\071001_D.avi" TargetMode="External"/><Relationship Id="rId2" Type="http://schemas.openxmlformats.org/officeDocument/2006/relationships/video" Target="file:///C:\Documents%20and%20Settings\ag234886\Desktop\Larson\Mix\Folders%20from%20Desktop\New3\COURSE\My%20students\Mark%20Knight\071001_D.av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8.jpg"/><Relationship Id="rId6" Type="http://schemas.openxmlformats.org/officeDocument/2006/relationships/image" Target="../media/image3.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30.tif"/><Relationship Id="rId4" Type="http://schemas.openxmlformats.org/officeDocument/2006/relationships/image" Target="../media/image31.tif"/><Relationship Id="rId5" Type="http://schemas.openxmlformats.org/officeDocument/2006/relationships/image" Target="../media/image32.tif"/><Relationship Id="rId6" Type="http://schemas.openxmlformats.org/officeDocument/2006/relationships/image" Target="../media/image3.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29.tif"/></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0.emf"/><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2.png"/><Relationship Id="rId8" Type="http://schemas.openxmlformats.org/officeDocument/2006/relationships/image" Target="../media/image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emf"/><Relationship Id="rId5"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png"/><Relationship Id="rId7" Type="http://schemas.openxmlformats.org/officeDocument/2006/relationships/image" Target="../media/image16.jpeg"/><Relationship Id="rId8" Type="http://schemas.openxmlformats.org/officeDocument/2006/relationships/image" Target="../media/image17.jpeg"/><Relationship Id="rId9" Type="http://schemas.openxmlformats.org/officeDocument/2006/relationships/image" Target="../media/image18.jpeg"/><Relationship Id="rId10"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5173"/>
            <a:ext cx="9115776" cy="2912037"/>
          </a:xfrm>
        </p:spPr>
        <p:txBody>
          <a:bodyPr>
            <a:normAutofit/>
          </a:bodyPr>
          <a:lstStyle/>
          <a:p>
            <a:r>
              <a:rPr lang="en-US" b="1" dirty="0" smtClean="0"/>
              <a:t>Functionalized Polymeric </a:t>
            </a:r>
            <a:r>
              <a:rPr lang="en-US" b="1" dirty="0" err="1" smtClean="0"/>
              <a:t>Electrospun</a:t>
            </a:r>
            <a:r>
              <a:rPr lang="en-US" b="1" dirty="0" smtClean="0"/>
              <a:t>  </a:t>
            </a:r>
            <a:r>
              <a:rPr lang="en-US" b="1" dirty="0" err="1" smtClean="0"/>
              <a:t>Nanoscaffolds</a:t>
            </a:r>
            <a:r>
              <a:rPr lang="en-US" b="1" dirty="0" smtClean="0"/>
              <a:t> for Bone regeneration and Tissue </a:t>
            </a:r>
            <a:r>
              <a:rPr lang="en-US" b="1" dirty="0"/>
              <a:t>Healing</a:t>
            </a:r>
            <a:r>
              <a:rPr lang="en-US" b="1" i="1" dirty="0"/>
              <a:t> </a:t>
            </a:r>
            <a:endParaRPr lang="en-US" dirty="0"/>
          </a:p>
        </p:txBody>
      </p:sp>
      <p:sp>
        <p:nvSpPr>
          <p:cNvPr id="3" name="Content Placeholder 2"/>
          <p:cNvSpPr>
            <a:spLocks noGrp="1"/>
          </p:cNvSpPr>
          <p:nvPr>
            <p:ph idx="1"/>
          </p:nvPr>
        </p:nvSpPr>
        <p:spPr>
          <a:xfrm>
            <a:off x="457200" y="4137018"/>
            <a:ext cx="8229600" cy="2610034"/>
          </a:xfrm>
        </p:spPr>
        <p:txBody>
          <a:bodyPr>
            <a:normAutofit fontScale="62500" lnSpcReduction="20000"/>
          </a:bodyPr>
          <a:lstStyle/>
          <a:p>
            <a:pPr marL="0" indent="0" algn="ctr">
              <a:buNone/>
            </a:pPr>
            <a:r>
              <a:rPr lang="en-US" b="1" dirty="0" smtClean="0"/>
              <a:t>Anand Gadre, Ph.D., MBA</a:t>
            </a:r>
          </a:p>
          <a:p>
            <a:pPr marL="0" indent="0" algn="ctr">
              <a:buNone/>
            </a:pPr>
            <a:r>
              <a:rPr lang="en-US" b="1" dirty="0" smtClean="0"/>
              <a:t>Director</a:t>
            </a:r>
          </a:p>
          <a:p>
            <a:pPr marL="0" indent="0" algn="ctr">
              <a:buNone/>
            </a:pPr>
            <a:r>
              <a:rPr lang="en-US" b="1" dirty="0" smtClean="0"/>
              <a:t>Nanofabrication and Stem Cell Instrumentation Facility</a:t>
            </a:r>
          </a:p>
          <a:p>
            <a:pPr marL="0" indent="0" algn="ctr">
              <a:buNone/>
            </a:pPr>
            <a:r>
              <a:rPr lang="en-US" b="1" dirty="0" smtClean="0"/>
              <a:t>University of California, Merced</a:t>
            </a:r>
          </a:p>
          <a:p>
            <a:pPr marL="0" indent="0" algn="ctr">
              <a:buNone/>
            </a:pPr>
            <a:r>
              <a:rPr lang="en-US" b="1" dirty="0" smtClean="0"/>
              <a:t>5200 N Lake Road, California 95343</a:t>
            </a:r>
          </a:p>
          <a:p>
            <a:pPr marL="0" indent="0" algn="ctr">
              <a:buNone/>
            </a:pPr>
            <a:r>
              <a:rPr lang="en-US" b="1" dirty="0" smtClean="0"/>
              <a:t>Ph: 209-228-2345</a:t>
            </a:r>
          </a:p>
          <a:p>
            <a:pPr marL="0" indent="0" algn="ctr">
              <a:buNone/>
            </a:pPr>
            <a:r>
              <a:rPr lang="en-US" b="1" dirty="0" smtClean="0"/>
              <a:t>Email: </a:t>
            </a:r>
            <a:r>
              <a:rPr lang="en-US" b="1" dirty="0" smtClean="0">
                <a:hlinkClick r:id="rId2"/>
              </a:rPr>
              <a:t>agadre@ucmerced.edu</a:t>
            </a:r>
            <a:endParaRPr lang="en-US" b="1" dirty="0" smtClean="0"/>
          </a:p>
          <a:p>
            <a:pPr marL="0" indent="0" algn="ctr">
              <a:buNone/>
            </a:pPr>
            <a:r>
              <a:rPr lang="en-US" b="1" dirty="0" smtClean="0"/>
              <a:t>Scif.ucmerced.edu</a:t>
            </a:r>
          </a:p>
          <a:p>
            <a:pPr marL="0" indent="0">
              <a:buNone/>
            </a:pPr>
            <a:endParaRPr lang="en-US" dirty="0"/>
          </a:p>
        </p:txBody>
      </p:sp>
      <p:pic>
        <p:nvPicPr>
          <p:cNvPr id="4" name="Picture 3"/>
          <p:cNvPicPr>
            <a:picLocks noChangeAspect="1"/>
          </p:cNvPicPr>
          <p:nvPr/>
        </p:nvPicPr>
        <p:blipFill>
          <a:blip r:embed="rId3">
            <a:alphaModFix amt="25000"/>
            <a:extLst>
              <a:ext uri="{BEBA8EAE-BF5A-486C-A8C5-ECC9F3942E4B}">
                <a14:imgProps xmlns:a14="http://schemas.microsoft.com/office/drawing/2010/main">
                  <a14:imgLayer r:embed="rId4">
                    <a14:imgEffect>
                      <a14:sharpenSoften amount="2000"/>
                    </a14:imgEffect>
                    <a14:imgEffect>
                      <a14:saturation sat="117000"/>
                    </a14:imgEffect>
                  </a14:imgLayer>
                </a14:imgProps>
              </a:ext>
            </a:extLst>
          </a:blip>
          <a:stretch>
            <a:fillRect/>
          </a:stretch>
        </p:blipFill>
        <p:spPr>
          <a:xfrm>
            <a:off x="-4265" y="1343580"/>
            <a:ext cx="9143999" cy="5503333"/>
          </a:xfrm>
          <a:prstGeom prst="rect">
            <a:avLst/>
          </a:prstGeom>
          <a:effectLst>
            <a:outerShdw blurRad="50800" dist="38100" dir="2700000" algn="tl" rotWithShape="0">
              <a:srgbClr val="000000"/>
            </a:outerShdw>
          </a:effectLst>
        </p:spPr>
      </p:pic>
      <p:pic>
        <p:nvPicPr>
          <p:cNvPr id="5" name="Picture 4"/>
          <p:cNvPicPr>
            <a:picLocks noChangeAspect="1"/>
          </p:cNvPicPr>
          <p:nvPr/>
        </p:nvPicPr>
        <p:blipFill>
          <a:blip r:embed="rId5"/>
          <a:stretch>
            <a:fillRect/>
          </a:stretch>
        </p:blipFill>
        <p:spPr>
          <a:xfrm>
            <a:off x="7789333" y="0"/>
            <a:ext cx="1354667" cy="1354667"/>
          </a:xfrm>
          <a:prstGeom prst="rect">
            <a:avLst/>
          </a:prstGeom>
        </p:spPr>
      </p:pic>
      <p:pic>
        <p:nvPicPr>
          <p:cNvPr id="6" name="Picture 5"/>
          <p:cNvPicPr>
            <a:picLocks noChangeAspect="1"/>
          </p:cNvPicPr>
          <p:nvPr/>
        </p:nvPicPr>
        <p:blipFill>
          <a:blip r:embed="rId6"/>
          <a:stretch>
            <a:fillRect/>
          </a:stretch>
        </p:blipFill>
        <p:spPr>
          <a:xfrm>
            <a:off x="0" y="0"/>
            <a:ext cx="3327400" cy="1354667"/>
          </a:xfrm>
          <a:prstGeom prst="rect">
            <a:avLst/>
          </a:prstGeom>
        </p:spPr>
      </p:pic>
    </p:spTree>
    <p:extLst>
      <p:ext uri="{BB962C8B-B14F-4D97-AF65-F5344CB8AC3E}">
        <p14:creationId xmlns:p14="http://schemas.microsoft.com/office/powerpoint/2010/main" val="24911294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8" name="Rectangle 8"/>
          <p:cNvSpPr>
            <a:spLocks noGrp="1" noChangeArrowheads="1"/>
          </p:cNvSpPr>
          <p:nvPr>
            <p:ph type="title"/>
          </p:nvPr>
        </p:nvSpPr>
        <p:spPr>
          <a:xfrm>
            <a:off x="381000" y="976321"/>
            <a:ext cx="8229600" cy="1143000"/>
          </a:xfrm>
        </p:spPr>
        <p:txBody>
          <a:bodyPr/>
          <a:lstStyle/>
          <a:p>
            <a:r>
              <a:rPr lang="en-US" sz="2800" dirty="0" err="1"/>
              <a:t>Electrospinning</a:t>
            </a:r>
            <a:r>
              <a:rPr lang="en-US" sz="2800" dirty="0"/>
              <a:t> of Polymeric Fibers</a:t>
            </a:r>
          </a:p>
        </p:txBody>
      </p:sp>
      <p:pic>
        <p:nvPicPr>
          <p:cNvPr id="220167" name="071001_D.avi">
            <a:hlinkClick r:id="" action="ppaction://media"/>
          </p:cNvPr>
          <p:cNvPicPr>
            <a:picLocks noGrp="1" noRot="1" noChangeAspect="1" noChangeArrowheads="1"/>
          </p:cNvPicPr>
          <p:nvPr>
            <p:ph sz="half" idx="2"/>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4876800" y="2276475"/>
            <a:ext cx="4038600" cy="3028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20173" name="Picture 13" descr="nano_anim_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286000"/>
            <a:ext cx="3733800" cy="3048000"/>
          </a:xfrm>
          <a:prstGeom prst="rect">
            <a:avLst/>
          </a:prstGeom>
          <a:noFill/>
          <a:extLst>
            <a:ext uri="{909E8E84-426E-40dd-AFC4-6F175D3DCCD1}">
              <a14:hiddenFill xmlns:a14="http://schemas.microsoft.com/office/drawing/2010/main">
                <a:solidFill>
                  <a:srgbClr val="FFFFFF"/>
                </a:solidFill>
              </a14:hiddenFill>
            </a:ext>
          </a:extLst>
        </p:spPr>
      </p:pic>
      <p:sp>
        <p:nvSpPr>
          <p:cNvPr id="220175" name="Text Box 15"/>
          <p:cNvSpPr txBox="1">
            <a:spLocks noChangeArrowheads="1"/>
          </p:cNvSpPr>
          <p:nvPr/>
        </p:nvSpPr>
        <p:spPr bwMode="auto">
          <a:xfrm>
            <a:off x="5029200" y="5486400"/>
            <a:ext cx="403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Electrospinning  of Core-Shell Fibers</a:t>
            </a:r>
          </a:p>
        </p:txBody>
      </p:sp>
      <p:sp>
        <p:nvSpPr>
          <p:cNvPr id="220176" name="Text Box 16"/>
          <p:cNvSpPr txBox="1">
            <a:spLocks noChangeArrowheads="1"/>
          </p:cNvSpPr>
          <p:nvPr/>
        </p:nvSpPr>
        <p:spPr bwMode="auto">
          <a:xfrm>
            <a:off x="838200" y="5486400"/>
            <a:ext cx="365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Standard Electrospinning Process</a:t>
            </a:r>
          </a:p>
        </p:txBody>
      </p:sp>
      <p:pic>
        <p:nvPicPr>
          <p:cNvPr id="7" name="Picture 6"/>
          <p:cNvPicPr>
            <a:picLocks noChangeAspect="1"/>
          </p:cNvPicPr>
          <p:nvPr/>
        </p:nvPicPr>
        <p:blipFill>
          <a:blip r:embed="rId6"/>
          <a:stretch>
            <a:fillRect/>
          </a:stretch>
        </p:blipFill>
        <p:spPr>
          <a:xfrm>
            <a:off x="7789333" y="0"/>
            <a:ext cx="1354667" cy="1354667"/>
          </a:xfrm>
          <a:prstGeom prst="rect">
            <a:avLst/>
          </a:prstGeom>
        </p:spPr>
      </p:pic>
      <p:pic>
        <p:nvPicPr>
          <p:cNvPr id="8" name="Picture 7"/>
          <p:cNvPicPr>
            <a:picLocks noChangeAspect="1"/>
          </p:cNvPicPr>
          <p:nvPr/>
        </p:nvPicPr>
        <p:blipFill>
          <a:blip r:embed="rId7"/>
          <a:stretch>
            <a:fillRect/>
          </a:stretch>
        </p:blipFill>
        <p:spPr>
          <a:xfrm>
            <a:off x="0" y="0"/>
            <a:ext cx="3327400" cy="944863"/>
          </a:xfrm>
          <a:prstGeom prst="rect">
            <a:avLst/>
          </a:prstGeom>
        </p:spPr>
      </p:pic>
    </p:spTree>
    <p:extLst>
      <p:ext uri="{BB962C8B-B14F-4D97-AF65-F5344CB8AC3E}">
        <p14:creationId xmlns:p14="http://schemas.microsoft.com/office/powerpoint/2010/main" val="42328939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2016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20167"/>
                                        </p:tgtEl>
                                      </p:cBhvr>
                                    </p:cmd>
                                  </p:childTnLst>
                                </p:cTn>
                              </p:par>
                            </p:childTnLst>
                          </p:cTn>
                        </p:par>
                      </p:childTnLst>
                    </p:cTn>
                  </p:par>
                </p:childTnLst>
              </p:cTn>
              <p:nextCondLst>
                <p:cond evt="onClick" delay="0">
                  <p:tgtEl>
                    <p:spTgt spid="220167"/>
                  </p:tgtEl>
                </p:cond>
              </p:nextCondLst>
            </p:seq>
            <p:video>
              <p:cMediaNode>
                <p:cTn id="7" fill="hold" display="0">
                  <p:stCondLst>
                    <p:cond delay="indefinite"/>
                  </p:stCondLst>
                  <p:endCondLst>
                    <p:cond evt="onNext" delay="0">
                      <p:tgtEl>
                        <p:sldTgt/>
                      </p:tgtEl>
                    </p:cond>
                    <p:cond evt="onPrev" delay="0">
                      <p:tgtEl>
                        <p:sldTgt/>
                      </p:tgtEl>
                    </p:cond>
                  </p:endCondLst>
                </p:cTn>
                <p:tgtEl>
                  <p:spTgt spid="22016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7399" y="421396"/>
            <a:ext cx="4663303" cy="1143000"/>
          </a:xfrm>
        </p:spPr>
        <p:txBody>
          <a:bodyPr>
            <a:normAutofit fontScale="90000"/>
          </a:bodyPr>
          <a:lstStyle/>
          <a:p>
            <a:pPr algn="l"/>
            <a:r>
              <a:rPr lang="en-US" sz="3600" b="1" u="sng" dirty="0" smtClean="0">
                <a:solidFill>
                  <a:schemeClr val="tx2">
                    <a:lumMod val="60000"/>
                    <a:lumOff val="40000"/>
                  </a:schemeClr>
                </a:solidFill>
                <a:latin typeface="Arial" pitchFamily="34" charset="0"/>
                <a:cs typeface="Arial" pitchFamily="34" charset="0"/>
              </a:rPr>
              <a:t>Biocompatibility Evaluation</a:t>
            </a:r>
            <a:endParaRPr lang="en-US" sz="3600" dirty="0"/>
          </a:p>
        </p:txBody>
      </p:sp>
      <p:pic>
        <p:nvPicPr>
          <p:cNvPr id="4"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03" y="5031105"/>
            <a:ext cx="2554915" cy="16555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3"/>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370703" y="3185208"/>
            <a:ext cx="2554915" cy="1655554"/>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47"/>
          <p:cNvSpPr txBox="1">
            <a:spLocks noChangeArrowheads="1"/>
          </p:cNvSpPr>
          <p:nvPr/>
        </p:nvSpPr>
        <p:spPr bwMode="auto">
          <a:xfrm>
            <a:off x="3976943" y="1685340"/>
            <a:ext cx="4495800" cy="925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9971" tIns="46781" rIns="89971" bIns="46781">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9pPr>
          </a:lstStyle>
          <a:p>
            <a:pPr eaLnBrk="1" hangingPunct="1">
              <a:buClrTx/>
              <a:buFontTx/>
              <a:buNone/>
            </a:pPr>
            <a:r>
              <a:rPr lang="en-US" sz="1800" dirty="0" smtClean="0">
                <a:solidFill>
                  <a:srgbClr val="000000"/>
                </a:solidFill>
                <a:cs typeface="Times New Roman" pitchFamily="16" charset="0"/>
              </a:rPr>
              <a:t>Cell </a:t>
            </a:r>
            <a:r>
              <a:rPr lang="en-US" sz="1800" dirty="0">
                <a:solidFill>
                  <a:srgbClr val="000000"/>
                </a:solidFill>
                <a:cs typeface="Times New Roman" pitchFamily="16" charset="0"/>
              </a:rPr>
              <a:t>viability assay of non-PLGA sample demonstrates normal proliferation of adipose-derived stem cells.</a:t>
            </a:r>
          </a:p>
        </p:txBody>
      </p:sp>
      <p:sp>
        <p:nvSpPr>
          <p:cNvPr id="7" name="Text Box 48"/>
          <p:cNvSpPr txBox="1">
            <a:spLocks noChangeArrowheads="1"/>
          </p:cNvSpPr>
          <p:nvPr/>
        </p:nvSpPr>
        <p:spPr bwMode="auto">
          <a:xfrm>
            <a:off x="3961823" y="3333268"/>
            <a:ext cx="4724400" cy="925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9971" tIns="46781" rIns="89971" bIns="46781">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9pPr>
          </a:lstStyle>
          <a:p>
            <a:pPr eaLnBrk="1" hangingPunct="1">
              <a:buClrTx/>
              <a:buFontTx/>
              <a:buNone/>
            </a:pPr>
            <a:r>
              <a:rPr lang="en-US" sz="1800" dirty="0" smtClean="0">
                <a:solidFill>
                  <a:srgbClr val="000000"/>
                </a:solidFill>
                <a:cs typeface="Times New Roman" pitchFamily="16" charset="0"/>
              </a:rPr>
              <a:t>PLGA </a:t>
            </a:r>
            <a:r>
              <a:rPr lang="en-US" sz="1800" dirty="0">
                <a:solidFill>
                  <a:srgbClr val="000000"/>
                </a:solidFill>
                <a:cs typeface="Times New Roman" pitchFamily="16" charset="0"/>
              </a:rPr>
              <a:t>film demonstrates increased differentiation of adipose-derived stem cells when grown on PLGA 5% film.</a:t>
            </a:r>
          </a:p>
        </p:txBody>
      </p:sp>
      <p:sp>
        <p:nvSpPr>
          <p:cNvPr id="8" name="Text Box 49"/>
          <p:cNvSpPr txBox="1">
            <a:spLocks noChangeArrowheads="1"/>
          </p:cNvSpPr>
          <p:nvPr/>
        </p:nvSpPr>
        <p:spPr bwMode="auto">
          <a:xfrm>
            <a:off x="4007183" y="4951838"/>
            <a:ext cx="4724400" cy="1202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9971" tIns="46781" rIns="89971" bIns="46781">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bg1"/>
                </a:solidFill>
                <a:latin typeface="Times New Roman" pitchFamily="16" charset="0"/>
                <a:ea typeface="ＭＳ Ｐゴシック" pitchFamily="1" charset="-128"/>
              </a:defRPr>
            </a:lvl9pPr>
          </a:lstStyle>
          <a:p>
            <a:pPr eaLnBrk="1" hangingPunct="1">
              <a:buClrTx/>
              <a:buFontTx/>
              <a:buNone/>
            </a:pPr>
            <a:r>
              <a:rPr lang="en-US" sz="1800" dirty="0" smtClean="0">
                <a:solidFill>
                  <a:srgbClr val="000000"/>
                </a:solidFill>
                <a:cs typeface="Times New Roman" pitchFamily="16" charset="0"/>
              </a:rPr>
              <a:t>PLGA </a:t>
            </a:r>
            <a:r>
              <a:rPr lang="en-US" sz="1800" dirty="0">
                <a:solidFill>
                  <a:srgbClr val="000000"/>
                </a:solidFill>
                <a:cs typeface="Times New Roman" pitchFamily="16" charset="0"/>
              </a:rPr>
              <a:t>10% fiber sample demonstrates increased uniformly directed bone cell differentiation and proliferation of adipose-derived stem cells when grown on PLGA 10%  </a:t>
            </a:r>
            <a:r>
              <a:rPr lang="en-US" sz="1800" dirty="0" err="1">
                <a:solidFill>
                  <a:srgbClr val="000000"/>
                </a:solidFill>
                <a:cs typeface="Times New Roman" pitchFamily="16" charset="0"/>
              </a:rPr>
              <a:t>nanofibers</a:t>
            </a:r>
            <a:r>
              <a:rPr lang="en-US" sz="1800" dirty="0">
                <a:solidFill>
                  <a:srgbClr val="000000"/>
                </a:solidFill>
                <a:cs typeface="Times New Roman" pitchFamily="16" charset="0"/>
              </a:rPr>
              <a:t>.</a:t>
            </a: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03" y="1338119"/>
            <a:ext cx="2563125" cy="165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5"/>
          <a:stretch>
            <a:fillRect/>
          </a:stretch>
        </p:blipFill>
        <p:spPr>
          <a:xfrm>
            <a:off x="0" y="0"/>
            <a:ext cx="3327400" cy="944863"/>
          </a:xfrm>
          <a:prstGeom prst="rect">
            <a:avLst/>
          </a:prstGeom>
        </p:spPr>
      </p:pic>
      <p:pic>
        <p:nvPicPr>
          <p:cNvPr id="11" name="Picture 10"/>
          <p:cNvPicPr>
            <a:picLocks noChangeAspect="1"/>
          </p:cNvPicPr>
          <p:nvPr/>
        </p:nvPicPr>
        <p:blipFill>
          <a:blip r:embed="rId6"/>
          <a:stretch>
            <a:fillRect/>
          </a:stretch>
        </p:blipFill>
        <p:spPr>
          <a:xfrm>
            <a:off x="7789333" y="0"/>
            <a:ext cx="1354667" cy="1354667"/>
          </a:xfrm>
          <a:prstGeom prst="rect">
            <a:avLst/>
          </a:prstGeom>
        </p:spPr>
      </p:pic>
      <p:sp>
        <p:nvSpPr>
          <p:cNvPr id="12" name="Left Arrow 11"/>
          <p:cNvSpPr/>
          <p:nvPr/>
        </p:nvSpPr>
        <p:spPr>
          <a:xfrm>
            <a:off x="3054300" y="2177023"/>
            <a:ext cx="680414" cy="18141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eft Arrow 12"/>
          <p:cNvSpPr/>
          <p:nvPr/>
        </p:nvSpPr>
        <p:spPr>
          <a:xfrm>
            <a:off x="3206700" y="5504203"/>
            <a:ext cx="680414" cy="18141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Left Arrow 13"/>
          <p:cNvSpPr/>
          <p:nvPr/>
        </p:nvSpPr>
        <p:spPr>
          <a:xfrm>
            <a:off x="3115980" y="3674925"/>
            <a:ext cx="680414" cy="18141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006181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7020" y="730780"/>
            <a:ext cx="5636280" cy="792557"/>
          </a:xfrm>
        </p:spPr>
        <p:txBody>
          <a:bodyPr/>
          <a:lstStyle/>
          <a:p>
            <a:pPr marL="0" indent="0" algn="l"/>
            <a:r>
              <a:rPr lang="en-US" b="1" u="sng" dirty="0" smtClean="0">
                <a:solidFill>
                  <a:schemeClr val="tx2">
                    <a:lumMod val="60000"/>
                    <a:lumOff val="40000"/>
                  </a:schemeClr>
                </a:solidFill>
                <a:latin typeface="Arial" pitchFamily="34" charset="0"/>
                <a:cs typeface="Arial" pitchFamily="34" charset="0"/>
              </a:rPr>
              <a:t>Fluorescent Images</a:t>
            </a:r>
          </a:p>
        </p:txBody>
      </p:sp>
      <p:grpSp>
        <p:nvGrpSpPr>
          <p:cNvPr id="20" name="Group 19"/>
          <p:cNvGrpSpPr/>
          <p:nvPr/>
        </p:nvGrpSpPr>
        <p:grpSpPr>
          <a:xfrm>
            <a:off x="0" y="1493101"/>
            <a:ext cx="2570503" cy="3923697"/>
            <a:chOff x="0" y="873263"/>
            <a:chExt cx="2570503" cy="3923697"/>
          </a:xfrm>
        </p:grpSpPr>
        <p:grpSp>
          <p:nvGrpSpPr>
            <p:cNvPr id="16" name="Group 15"/>
            <p:cNvGrpSpPr/>
            <p:nvPr/>
          </p:nvGrpSpPr>
          <p:grpSpPr>
            <a:xfrm>
              <a:off x="0" y="873263"/>
              <a:ext cx="2570503" cy="2034887"/>
              <a:chOff x="0" y="1553573"/>
              <a:chExt cx="2773413" cy="2034887"/>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3573"/>
                <a:ext cx="2773413" cy="2034887"/>
              </a:xfrm>
              <a:prstGeom prst="rect">
                <a:avLst/>
              </a:prstGeom>
            </p:spPr>
          </p:pic>
          <p:sp>
            <p:nvSpPr>
              <p:cNvPr id="8" name="TextBox 7"/>
              <p:cNvSpPr txBox="1"/>
              <p:nvPr/>
            </p:nvSpPr>
            <p:spPr>
              <a:xfrm>
                <a:off x="301287" y="2907916"/>
                <a:ext cx="1664474" cy="461665"/>
              </a:xfrm>
              <a:prstGeom prst="rect">
                <a:avLst/>
              </a:prstGeom>
              <a:noFill/>
            </p:spPr>
            <p:txBody>
              <a:bodyPr wrap="square" rtlCol="0">
                <a:spAutoFit/>
              </a:bodyPr>
              <a:lstStyle/>
              <a:p>
                <a:r>
                  <a:rPr lang="en-US" sz="2400" dirty="0" smtClean="0">
                    <a:solidFill>
                      <a:schemeClr val="bg1"/>
                    </a:solidFill>
                  </a:rPr>
                  <a:t>5% Film</a:t>
                </a:r>
                <a:endParaRPr lang="en-US" sz="2400" dirty="0">
                  <a:solidFill>
                    <a:schemeClr val="bg1"/>
                  </a:solidFill>
                </a:endParaRPr>
              </a:p>
            </p:txBody>
          </p:sp>
          <p:sp>
            <p:nvSpPr>
              <p:cNvPr id="12" name="TextBox 11"/>
              <p:cNvSpPr txBox="1"/>
              <p:nvPr/>
            </p:nvSpPr>
            <p:spPr>
              <a:xfrm>
                <a:off x="88768" y="1730059"/>
                <a:ext cx="852959" cy="646331"/>
              </a:xfrm>
              <a:prstGeom prst="rect">
                <a:avLst/>
              </a:prstGeom>
              <a:noFill/>
            </p:spPr>
            <p:txBody>
              <a:bodyPr wrap="square" rtlCol="0">
                <a:spAutoFit/>
              </a:bodyPr>
              <a:lstStyle/>
              <a:p>
                <a:r>
                  <a:rPr lang="en-US" sz="3600" dirty="0" smtClean="0">
                    <a:solidFill>
                      <a:schemeClr val="bg1"/>
                    </a:solidFill>
                  </a:rPr>
                  <a:t>A</a:t>
                </a:r>
                <a:endParaRPr lang="en-US" sz="3600" dirty="0">
                  <a:solidFill>
                    <a:schemeClr val="bg1"/>
                  </a:solidFill>
                </a:endParaRPr>
              </a:p>
            </p:txBody>
          </p:sp>
        </p:grpSp>
        <p:grpSp>
          <p:nvGrpSpPr>
            <p:cNvPr id="17" name="Group 16"/>
            <p:cNvGrpSpPr/>
            <p:nvPr/>
          </p:nvGrpSpPr>
          <p:grpSpPr>
            <a:xfrm>
              <a:off x="401" y="2830851"/>
              <a:ext cx="2570102" cy="1966109"/>
              <a:chOff x="3493121" y="3798403"/>
              <a:chExt cx="2570102" cy="1966109"/>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3121" y="3798403"/>
                <a:ext cx="2570102" cy="1966109"/>
              </a:xfrm>
              <a:prstGeom prst="rect">
                <a:avLst/>
              </a:prstGeom>
            </p:spPr>
          </p:pic>
          <p:sp>
            <p:nvSpPr>
              <p:cNvPr id="10" name="TextBox 9"/>
              <p:cNvSpPr txBox="1"/>
              <p:nvPr/>
            </p:nvSpPr>
            <p:spPr>
              <a:xfrm>
                <a:off x="3666128" y="5196956"/>
                <a:ext cx="1664474" cy="461665"/>
              </a:xfrm>
              <a:prstGeom prst="rect">
                <a:avLst/>
              </a:prstGeom>
              <a:noFill/>
            </p:spPr>
            <p:txBody>
              <a:bodyPr wrap="square" rtlCol="0">
                <a:spAutoFit/>
              </a:bodyPr>
              <a:lstStyle/>
              <a:p>
                <a:r>
                  <a:rPr lang="en-US" sz="2400" dirty="0" smtClean="0">
                    <a:solidFill>
                      <a:schemeClr val="bg1"/>
                    </a:solidFill>
                  </a:rPr>
                  <a:t>10% Fibers</a:t>
                </a:r>
                <a:endParaRPr lang="en-US" sz="2400" dirty="0">
                  <a:solidFill>
                    <a:schemeClr val="bg1"/>
                  </a:solidFill>
                </a:endParaRPr>
              </a:p>
            </p:txBody>
          </p:sp>
          <p:sp>
            <p:nvSpPr>
              <p:cNvPr id="13" name="TextBox 12"/>
              <p:cNvSpPr txBox="1"/>
              <p:nvPr/>
            </p:nvSpPr>
            <p:spPr>
              <a:xfrm>
                <a:off x="3540177" y="3798403"/>
                <a:ext cx="852959" cy="646331"/>
              </a:xfrm>
              <a:prstGeom prst="rect">
                <a:avLst/>
              </a:prstGeom>
              <a:noFill/>
            </p:spPr>
            <p:txBody>
              <a:bodyPr wrap="square" rtlCol="0">
                <a:spAutoFit/>
              </a:bodyPr>
              <a:lstStyle/>
              <a:p>
                <a:r>
                  <a:rPr lang="en-US" sz="3600" dirty="0">
                    <a:solidFill>
                      <a:schemeClr val="bg1"/>
                    </a:solidFill>
                  </a:rPr>
                  <a:t>B</a:t>
                </a:r>
              </a:p>
            </p:txBody>
          </p:sp>
        </p:grpSp>
      </p:grpSp>
      <p:grpSp>
        <p:nvGrpSpPr>
          <p:cNvPr id="21" name="Group 20"/>
          <p:cNvGrpSpPr/>
          <p:nvPr/>
        </p:nvGrpSpPr>
        <p:grpSpPr>
          <a:xfrm>
            <a:off x="6537260" y="1447747"/>
            <a:ext cx="2644602" cy="4189276"/>
            <a:chOff x="6537260" y="873263"/>
            <a:chExt cx="2644602" cy="4189276"/>
          </a:xfrm>
        </p:grpSpPr>
        <p:grpSp>
          <p:nvGrpSpPr>
            <p:cNvPr id="19" name="Group 18"/>
            <p:cNvGrpSpPr/>
            <p:nvPr/>
          </p:nvGrpSpPr>
          <p:grpSpPr>
            <a:xfrm>
              <a:off x="6537260" y="873263"/>
              <a:ext cx="2644602" cy="2038324"/>
              <a:chOff x="-18499" y="4781458"/>
              <a:chExt cx="2773412" cy="2038324"/>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99" y="4781458"/>
                <a:ext cx="2773412" cy="2038324"/>
              </a:xfrm>
              <a:prstGeom prst="rect">
                <a:avLst/>
              </a:prstGeom>
            </p:spPr>
          </p:pic>
          <p:sp>
            <p:nvSpPr>
              <p:cNvPr id="9" name="TextBox 8"/>
              <p:cNvSpPr txBox="1"/>
              <p:nvPr/>
            </p:nvSpPr>
            <p:spPr>
              <a:xfrm>
                <a:off x="109490" y="6154760"/>
                <a:ext cx="1664474" cy="461665"/>
              </a:xfrm>
              <a:prstGeom prst="rect">
                <a:avLst/>
              </a:prstGeom>
              <a:noFill/>
            </p:spPr>
            <p:txBody>
              <a:bodyPr wrap="square" rtlCol="0">
                <a:spAutoFit/>
              </a:bodyPr>
              <a:lstStyle/>
              <a:p>
                <a:r>
                  <a:rPr lang="en-US" sz="2400" dirty="0" smtClean="0">
                    <a:solidFill>
                      <a:schemeClr val="bg1"/>
                    </a:solidFill>
                  </a:rPr>
                  <a:t>5% Film</a:t>
                </a:r>
                <a:endParaRPr lang="en-US" sz="2400" dirty="0">
                  <a:solidFill>
                    <a:schemeClr val="bg1"/>
                  </a:solidFill>
                </a:endParaRPr>
              </a:p>
            </p:txBody>
          </p:sp>
          <p:sp>
            <p:nvSpPr>
              <p:cNvPr id="14" name="TextBox 13"/>
              <p:cNvSpPr txBox="1"/>
              <p:nvPr/>
            </p:nvSpPr>
            <p:spPr>
              <a:xfrm>
                <a:off x="88768" y="4781458"/>
                <a:ext cx="852959" cy="646331"/>
              </a:xfrm>
              <a:prstGeom prst="rect">
                <a:avLst/>
              </a:prstGeom>
              <a:noFill/>
            </p:spPr>
            <p:txBody>
              <a:bodyPr wrap="square" rtlCol="0">
                <a:spAutoFit/>
              </a:bodyPr>
              <a:lstStyle/>
              <a:p>
                <a:r>
                  <a:rPr lang="en-US" sz="3600" dirty="0">
                    <a:solidFill>
                      <a:schemeClr val="bg1"/>
                    </a:solidFill>
                  </a:rPr>
                  <a:t>C</a:t>
                </a:r>
              </a:p>
            </p:txBody>
          </p:sp>
        </p:grpSp>
        <p:grpSp>
          <p:nvGrpSpPr>
            <p:cNvPr id="18" name="Group 17"/>
            <p:cNvGrpSpPr/>
            <p:nvPr/>
          </p:nvGrpSpPr>
          <p:grpSpPr>
            <a:xfrm>
              <a:off x="6537260" y="2911587"/>
              <a:ext cx="2644602" cy="2150952"/>
              <a:chOff x="5575954" y="4704949"/>
              <a:chExt cx="2793696" cy="2150952"/>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5954" y="4704949"/>
                <a:ext cx="2793696" cy="2150952"/>
              </a:xfrm>
              <a:prstGeom prst="rect">
                <a:avLst/>
              </a:prstGeom>
            </p:spPr>
          </p:pic>
          <p:sp>
            <p:nvSpPr>
              <p:cNvPr id="11" name="TextBox 10"/>
              <p:cNvSpPr txBox="1"/>
              <p:nvPr/>
            </p:nvSpPr>
            <p:spPr>
              <a:xfrm>
                <a:off x="5631131" y="6152347"/>
                <a:ext cx="1664474" cy="461665"/>
              </a:xfrm>
              <a:prstGeom prst="rect">
                <a:avLst/>
              </a:prstGeom>
              <a:noFill/>
            </p:spPr>
            <p:txBody>
              <a:bodyPr wrap="square" rtlCol="0">
                <a:spAutoFit/>
              </a:bodyPr>
              <a:lstStyle/>
              <a:p>
                <a:r>
                  <a:rPr lang="en-US" sz="2400" dirty="0" smtClean="0">
                    <a:solidFill>
                      <a:schemeClr val="bg1"/>
                    </a:solidFill>
                  </a:rPr>
                  <a:t>10% Fibers</a:t>
                </a:r>
                <a:endParaRPr lang="en-US" sz="2400" dirty="0">
                  <a:solidFill>
                    <a:schemeClr val="bg1"/>
                  </a:solidFill>
                </a:endParaRPr>
              </a:p>
            </p:txBody>
          </p:sp>
          <p:sp>
            <p:nvSpPr>
              <p:cNvPr id="15" name="TextBox 14"/>
              <p:cNvSpPr txBox="1"/>
              <p:nvPr/>
            </p:nvSpPr>
            <p:spPr>
              <a:xfrm>
                <a:off x="5725048" y="4781458"/>
                <a:ext cx="852959" cy="646331"/>
              </a:xfrm>
              <a:prstGeom prst="rect">
                <a:avLst/>
              </a:prstGeom>
              <a:noFill/>
            </p:spPr>
            <p:txBody>
              <a:bodyPr wrap="square" rtlCol="0">
                <a:spAutoFit/>
              </a:bodyPr>
              <a:lstStyle/>
              <a:p>
                <a:r>
                  <a:rPr lang="en-US" sz="3600" dirty="0">
                    <a:solidFill>
                      <a:schemeClr val="bg1"/>
                    </a:solidFill>
                  </a:rPr>
                  <a:t>D</a:t>
                </a:r>
              </a:p>
            </p:txBody>
          </p:sp>
        </p:grpSp>
      </p:grpSp>
      <p:sp>
        <p:nvSpPr>
          <p:cNvPr id="22" name="Content Placeholder 2"/>
          <p:cNvSpPr>
            <a:spLocks noGrp="1"/>
          </p:cNvSpPr>
          <p:nvPr>
            <p:ph idx="1"/>
          </p:nvPr>
        </p:nvSpPr>
        <p:spPr>
          <a:xfrm>
            <a:off x="2570503" y="1600200"/>
            <a:ext cx="3966758" cy="1676400"/>
          </a:xfrm>
        </p:spPr>
        <p:txBody>
          <a:bodyPr>
            <a:noAutofit/>
          </a:bodyPr>
          <a:lstStyle/>
          <a:p>
            <a:pPr marL="571500" indent="-571500"/>
            <a:r>
              <a:rPr lang="en-US" sz="1800" dirty="0" smtClean="0">
                <a:latin typeface="Times New Roman" pitchFamily="18" charset="0"/>
                <a:cs typeface="Times New Roman" pitchFamily="18" charset="0"/>
              </a:rPr>
              <a:t>Anti-Collagen X antibodies bind collagen excreted in the extracellular matrix of connective tissue cells</a:t>
            </a:r>
          </a:p>
          <a:p>
            <a:pPr marL="571500" indent="-571500"/>
            <a:r>
              <a:rPr lang="en-US" sz="1800" dirty="0" err="1" smtClean="0">
                <a:latin typeface="Times New Roman" pitchFamily="18" charset="0"/>
                <a:cs typeface="Times New Roman" pitchFamily="18" charset="0"/>
              </a:rPr>
              <a:t>Osteocalcin</a:t>
            </a:r>
            <a:r>
              <a:rPr lang="en-US" sz="1800" dirty="0" smtClean="0">
                <a:latin typeface="Times New Roman" pitchFamily="18" charset="0"/>
                <a:cs typeface="Times New Roman" pitchFamily="18" charset="0"/>
              </a:rPr>
              <a:t> R stain binds </a:t>
            </a:r>
            <a:r>
              <a:rPr lang="en-US" sz="1800" dirty="0" err="1" smtClean="0">
                <a:latin typeface="Times New Roman" pitchFamily="18" charset="0"/>
                <a:cs typeface="Times New Roman" pitchFamily="18" charset="0"/>
              </a:rPr>
              <a:t>osteocalcin</a:t>
            </a:r>
            <a:r>
              <a:rPr lang="en-US" sz="1800" dirty="0" smtClean="0">
                <a:latin typeface="Times New Roman" pitchFamily="18" charset="0"/>
                <a:cs typeface="Times New Roman" pitchFamily="18" charset="0"/>
              </a:rPr>
              <a:t>, a </a:t>
            </a:r>
            <a:r>
              <a:rPr lang="en-US" sz="1800" dirty="0" err="1" smtClean="0">
                <a:latin typeface="Times New Roman" pitchFamily="18" charset="0"/>
                <a:cs typeface="Times New Roman" pitchFamily="18" charset="0"/>
              </a:rPr>
              <a:t>noncollagen</a:t>
            </a:r>
            <a:r>
              <a:rPr lang="en-US" sz="1800" dirty="0" smtClean="0">
                <a:latin typeface="Times New Roman" pitchFamily="18" charset="0"/>
                <a:cs typeface="Times New Roman" pitchFamily="18" charset="0"/>
              </a:rPr>
              <a:t> protein that is  excreted in the extracellular matrix. </a:t>
            </a:r>
          </a:p>
        </p:txBody>
      </p:sp>
      <p:sp>
        <p:nvSpPr>
          <p:cNvPr id="23" name="Text Box 40"/>
          <p:cNvSpPr txBox="1">
            <a:spLocks noChangeArrowheads="1"/>
          </p:cNvSpPr>
          <p:nvPr/>
        </p:nvSpPr>
        <p:spPr bwMode="auto">
          <a:xfrm>
            <a:off x="2570501" y="4270496"/>
            <a:ext cx="3966759" cy="2587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sz="2900">
                <a:solidFill>
                  <a:schemeClr val="bg1"/>
                </a:solidFill>
                <a:latin typeface="Times New Roman" pitchFamily="16" charset="0"/>
                <a:ea typeface="ＭＳ Ｐゴシック" pitchFamily="1"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sz="2900">
                <a:solidFill>
                  <a:schemeClr val="bg1"/>
                </a:solidFill>
                <a:latin typeface="Times New Roman" pitchFamily="16" charset="0"/>
                <a:ea typeface="ＭＳ Ｐゴシック" pitchFamily="1"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sz="2900">
                <a:solidFill>
                  <a:schemeClr val="bg1"/>
                </a:solidFill>
                <a:latin typeface="Times New Roman" pitchFamily="16" charset="0"/>
                <a:ea typeface="ＭＳ Ｐゴシック" pitchFamily="1"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sz="2900">
                <a:solidFill>
                  <a:schemeClr val="bg1"/>
                </a:solidFill>
                <a:latin typeface="Times New Roman" pitchFamily="16" charset="0"/>
                <a:ea typeface="ＭＳ Ｐゴシック" pitchFamily="1"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sz="2900">
                <a:solidFill>
                  <a:schemeClr val="bg1"/>
                </a:solidFill>
                <a:latin typeface="Times New Roman" pitchFamily="16" charset="0"/>
                <a:ea typeface="ＭＳ Ｐゴシック" pitchFamily="1"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sz="2900">
                <a:solidFill>
                  <a:schemeClr val="bg1"/>
                </a:solidFill>
                <a:latin typeface="Times New Roman" pitchFamily="16" charset="0"/>
                <a:ea typeface="ＭＳ Ｐゴシック" pitchFamily="1"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sz="2900">
                <a:solidFill>
                  <a:schemeClr val="bg1"/>
                </a:solidFill>
                <a:latin typeface="Times New Roman" pitchFamily="16" charset="0"/>
                <a:ea typeface="ＭＳ Ｐゴシック" pitchFamily="1"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sz="2900">
                <a:solidFill>
                  <a:schemeClr val="bg1"/>
                </a:solidFill>
                <a:latin typeface="Times New Roman" pitchFamily="16" charset="0"/>
                <a:ea typeface="ＭＳ Ｐゴシック" pitchFamily="1"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sz="2900">
                <a:solidFill>
                  <a:schemeClr val="bg1"/>
                </a:solidFill>
                <a:latin typeface="Times New Roman" pitchFamily="16" charset="0"/>
                <a:ea typeface="ＭＳ Ｐゴシック" pitchFamily="1" charset="-128"/>
              </a:defRPr>
            </a:lvl9pPr>
          </a:lstStyle>
          <a:p>
            <a:pPr marL="342900" indent="-342900" fontAlgn="base">
              <a:buFont typeface="Arial" panose="020B0604020202020204" pitchFamily="34" charset="0"/>
              <a:buChar char="•"/>
            </a:pPr>
            <a:r>
              <a:rPr lang="en-US" sz="1800" dirty="0" smtClean="0">
                <a:solidFill>
                  <a:schemeClr val="tx1"/>
                </a:solidFill>
                <a:cs typeface="Times New Roman" pitchFamily="16" charset="0"/>
              </a:rPr>
              <a:t>Fluorescent images of </a:t>
            </a:r>
            <a:r>
              <a:rPr lang="en-US" sz="1800" dirty="0" err="1" smtClean="0">
                <a:solidFill>
                  <a:schemeClr val="tx1"/>
                </a:solidFill>
                <a:cs typeface="Times New Roman" pitchFamily="16" charset="0"/>
              </a:rPr>
              <a:t>electrospun</a:t>
            </a:r>
            <a:r>
              <a:rPr lang="en-US" sz="1800" dirty="0" smtClean="0">
                <a:solidFill>
                  <a:schemeClr val="tx1"/>
                </a:solidFill>
                <a:cs typeface="Times New Roman" pitchFamily="16" charset="0"/>
              </a:rPr>
              <a:t> </a:t>
            </a:r>
            <a:r>
              <a:rPr lang="en-US" sz="1800" dirty="0" smtClean="0">
                <a:solidFill>
                  <a:schemeClr val="tx1"/>
                </a:solidFill>
              </a:rPr>
              <a:t>PLGA fibers seeded with </a:t>
            </a:r>
            <a:r>
              <a:rPr lang="en-US" sz="1800" dirty="0" err="1" smtClean="0">
                <a:solidFill>
                  <a:schemeClr val="tx1"/>
                </a:solidFill>
              </a:rPr>
              <a:t>mesenchymal</a:t>
            </a:r>
            <a:r>
              <a:rPr lang="en-US" sz="1800" dirty="0" smtClean="0">
                <a:solidFill>
                  <a:schemeClr val="tx1"/>
                </a:solidFill>
              </a:rPr>
              <a:t> stem cells</a:t>
            </a:r>
          </a:p>
          <a:p>
            <a:pPr marL="342900" indent="-342900" fontAlgn="base">
              <a:buFont typeface="Arial" panose="020B0604020202020204" pitchFamily="34" charset="0"/>
              <a:buChar char="•"/>
            </a:pPr>
            <a:endParaRPr lang="en-US" sz="1800" dirty="0" smtClean="0">
              <a:solidFill>
                <a:schemeClr val="tx1"/>
              </a:solidFill>
            </a:endParaRPr>
          </a:p>
          <a:p>
            <a:pPr marL="342900" indent="-342900" fontAlgn="base">
              <a:buFont typeface="Arial" panose="020B0604020202020204" pitchFamily="34" charset="0"/>
              <a:buChar char="•"/>
            </a:pPr>
            <a:r>
              <a:rPr lang="en-US" sz="1800" dirty="0" smtClean="0">
                <a:solidFill>
                  <a:schemeClr val="tx1"/>
                </a:solidFill>
              </a:rPr>
              <a:t>A&amp;B: Samples subjected to Anti-Collagen X antibodies</a:t>
            </a:r>
          </a:p>
          <a:p>
            <a:pPr marL="342900" indent="-342900" fontAlgn="base">
              <a:buFont typeface="Arial" panose="020B0604020202020204" pitchFamily="34" charset="0"/>
              <a:buChar char="•"/>
            </a:pPr>
            <a:r>
              <a:rPr lang="en-US" sz="1800" dirty="0" smtClean="0">
                <a:solidFill>
                  <a:schemeClr val="tx1"/>
                </a:solidFill>
              </a:rPr>
              <a:t> </a:t>
            </a:r>
          </a:p>
          <a:p>
            <a:pPr marL="342900" indent="-342900" fontAlgn="base">
              <a:buFont typeface="Arial" panose="020B0604020202020204" pitchFamily="34" charset="0"/>
              <a:buChar char="•"/>
            </a:pPr>
            <a:r>
              <a:rPr lang="en-US" sz="1800" dirty="0" smtClean="0">
                <a:solidFill>
                  <a:schemeClr val="tx1"/>
                </a:solidFill>
              </a:rPr>
              <a:t>C&amp;D: Samples subjected to </a:t>
            </a:r>
            <a:r>
              <a:rPr lang="en-US" sz="1800" dirty="0" err="1" smtClean="0">
                <a:solidFill>
                  <a:schemeClr val="tx1"/>
                </a:solidFill>
              </a:rPr>
              <a:t>Osteo</a:t>
            </a:r>
            <a:r>
              <a:rPr lang="en-US" sz="1800" dirty="0" smtClean="0">
                <a:solidFill>
                  <a:schemeClr val="tx1"/>
                </a:solidFill>
              </a:rPr>
              <a:t>-R stain.</a:t>
            </a:r>
            <a:endParaRPr lang="en-US" sz="1800" dirty="0">
              <a:solidFill>
                <a:schemeClr val="tx1"/>
              </a:solidFill>
            </a:endParaRPr>
          </a:p>
        </p:txBody>
      </p:sp>
      <p:pic>
        <p:nvPicPr>
          <p:cNvPr id="24" name="Picture 23"/>
          <p:cNvPicPr>
            <a:picLocks noChangeAspect="1"/>
          </p:cNvPicPr>
          <p:nvPr/>
        </p:nvPicPr>
        <p:blipFill>
          <a:blip r:embed="rId6"/>
          <a:stretch>
            <a:fillRect/>
          </a:stretch>
        </p:blipFill>
        <p:spPr>
          <a:xfrm>
            <a:off x="0" y="0"/>
            <a:ext cx="3327400" cy="944863"/>
          </a:xfrm>
          <a:prstGeom prst="rect">
            <a:avLst/>
          </a:prstGeom>
        </p:spPr>
      </p:pic>
      <p:pic>
        <p:nvPicPr>
          <p:cNvPr id="25" name="Picture 24"/>
          <p:cNvPicPr>
            <a:picLocks noChangeAspect="1"/>
          </p:cNvPicPr>
          <p:nvPr/>
        </p:nvPicPr>
        <p:blipFill>
          <a:blip r:embed="rId7"/>
          <a:stretch>
            <a:fillRect/>
          </a:stretch>
        </p:blipFill>
        <p:spPr>
          <a:xfrm>
            <a:off x="7789333" y="0"/>
            <a:ext cx="1354667" cy="1354667"/>
          </a:xfrm>
          <a:prstGeom prst="rect">
            <a:avLst/>
          </a:prstGeom>
        </p:spPr>
      </p:pic>
    </p:spTree>
    <p:extLst>
      <p:ext uri="{BB962C8B-B14F-4D97-AF65-F5344CB8AC3E}">
        <p14:creationId xmlns:p14="http://schemas.microsoft.com/office/powerpoint/2010/main" val="13909956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285" y="1639373"/>
            <a:ext cx="2888402" cy="1921988"/>
            <a:chOff x="301981" y="129297"/>
            <a:chExt cx="3493213" cy="2743164"/>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981" y="129297"/>
              <a:ext cx="3493213" cy="2743164"/>
            </a:xfrm>
            <a:prstGeom prst="rect">
              <a:avLst/>
            </a:prstGeom>
          </p:spPr>
        </p:pic>
        <p:sp>
          <p:nvSpPr>
            <p:cNvPr id="9" name="TextBox 8"/>
            <p:cNvSpPr txBox="1"/>
            <p:nvPr/>
          </p:nvSpPr>
          <p:spPr>
            <a:xfrm>
              <a:off x="456095" y="2256251"/>
              <a:ext cx="995454" cy="338554"/>
            </a:xfrm>
            <a:prstGeom prst="rect">
              <a:avLst/>
            </a:prstGeom>
            <a:noFill/>
          </p:spPr>
          <p:txBody>
            <a:bodyPr wrap="square" rtlCol="0">
              <a:spAutoFit/>
            </a:bodyPr>
            <a:lstStyle/>
            <a:p>
              <a:r>
                <a:rPr lang="en-US" sz="1600" dirty="0" smtClean="0">
                  <a:solidFill>
                    <a:schemeClr val="bg1"/>
                  </a:solidFill>
                </a:rPr>
                <a:t>5% Film</a:t>
              </a:r>
              <a:endParaRPr lang="en-US" sz="1600" dirty="0">
                <a:solidFill>
                  <a:schemeClr val="bg1"/>
                </a:solidFill>
              </a:endParaRPr>
            </a:p>
          </p:txBody>
        </p:sp>
        <p:sp>
          <p:nvSpPr>
            <p:cNvPr id="13" name="TextBox 12"/>
            <p:cNvSpPr txBox="1"/>
            <p:nvPr/>
          </p:nvSpPr>
          <p:spPr>
            <a:xfrm>
              <a:off x="394450" y="177681"/>
              <a:ext cx="684558" cy="538342"/>
            </a:xfrm>
            <a:prstGeom prst="rect">
              <a:avLst/>
            </a:prstGeom>
            <a:noFill/>
          </p:spPr>
          <p:txBody>
            <a:bodyPr wrap="square" rtlCol="0">
              <a:spAutoFit/>
            </a:bodyPr>
            <a:lstStyle/>
            <a:p>
              <a:r>
                <a:rPr lang="en-US" sz="3600" dirty="0" smtClean="0">
                  <a:solidFill>
                    <a:schemeClr val="bg1"/>
                  </a:solidFill>
                </a:rPr>
                <a:t>A</a:t>
              </a:r>
              <a:endParaRPr lang="en-US" sz="3600" dirty="0">
                <a:solidFill>
                  <a:schemeClr val="bg1"/>
                </a:solidFill>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 y="4828133"/>
            <a:ext cx="2892082" cy="2020286"/>
          </a:xfrm>
          <a:prstGeom prst="rect">
            <a:avLst/>
          </a:prstGeom>
        </p:spPr>
      </p:pic>
      <p:sp>
        <p:nvSpPr>
          <p:cNvPr id="11" name="TextBox 10"/>
          <p:cNvSpPr txBox="1"/>
          <p:nvPr/>
        </p:nvSpPr>
        <p:spPr>
          <a:xfrm>
            <a:off x="22528" y="6122880"/>
            <a:ext cx="1096374" cy="338554"/>
          </a:xfrm>
          <a:prstGeom prst="rect">
            <a:avLst/>
          </a:prstGeom>
          <a:noFill/>
        </p:spPr>
        <p:txBody>
          <a:bodyPr wrap="square" rtlCol="0">
            <a:spAutoFit/>
          </a:bodyPr>
          <a:lstStyle/>
          <a:p>
            <a:r>
              <a:rPr lang="en-US" sz="1600" dirty="0" smtClean="0">
                <a:solidFill>
                  <a:schemeClr val="bg1"/>
                </a:solidFill>
              </a:rPr>
              <a:t>10% Fibers</a:t>
            </a:r>
            <a:endParaRPr lang="en-US" sz="1600" dirty="0">
              <a:solidFill>
                <a:schemeClr val="bg1"/>
              </a:solidFill>
            </a:endParaRPr>
          </a:p>
        </p:txBody>
      </p:sp>
      <p:sp>
        <p:nvSpPr>
          <p:cNvPr id="14" name="TextBox 13"/>
          <p:cNvSpPr txBox="1"/>
          <p:nvPr/>
        </p:nvSpPr>
        <p:spPr>
          <a:xfrm>
            <a:off x="0" y="4591218"/>
            <a:ext cx="575402" cy="463259"/>
          </a:xfrm>
          <a:prstGeom prst="rect">
            <a:avLst/>
          </a:prstGeom>
          <a:noFill/>
        </p:spPr>
        <p:txBody>
          <a:bodyPr wrap="square" rtlCol="0">
            <a:spAutoFit/>
          </a:bodyPr>
          <a:lstStyle/>
          <a:p>
            <a:r>
              <a:rPr lang="en-US" sz="3600" dirty="0">
                <a:solidFill>
                  <a:schemeClr val="bg1"/>
                </a:solidFill>
              </a:rPr>
              <a:t>B</a:t>
            </a:r>
          </a:p>
        </p:txBody>
      </p:sp>
      <p:grpSp>
        <p:nvGrpSpPr>
          <p:cNvPr id="18" name="Group 17"/>
          <p:cNvGrpSpPr/>
          <p:nvPr/>
        </p:nvGrpSpPr>
        <p:grpSpPr>
          <a:xfrm>
            <a:off x="5997593" y="1533546"/>
            <a:ext cx="3146407" cy="2027815"/>
            <a:chOff x="301983" y="3189531"/>
            <a:chExt cx="4762220" cy="3397799"/>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83" y="3321202"/>
              <a:ext cx="4762220" cy="3266128"/>
            </a:xfrm>
            <a:prstGeom prst="rect">
              <a:avLst/>
            </a:prstGeom>
          </p:spPr>
        </p:pic>
        <p:sp>
          <p:nvSpPr>
            <p:cNvPr id="10" name="TextBox 9"/>
            <p:cNvSpPr txBox="1"/>
            <p:nvPr/>
          </p:nvSpPr>
          <p:spPr>
            <a:xfrm>
              <a:off x="455603" y="5654360"/>
              <a:ext cx="1116908" cy="338554"/>
            </a:xfrm>
            <a:prstGeom prst="rect">
              <a:avLst/>
            </a:prstGeom>
            <a:noFill/>
          </p:spPr>
          <p:txBody>
            <a:bodyPr wrap="square" rtlCol="0">
              <a:spAutoFit/>
            </a:bodyPr>
            <a:lstStyle/>
            <a:p>
              <a:r>
                <a:rPr lang="en-US" sz="1600" dirty="0" smtClean="0">
                  <a:solidFill>
                    <a:schemeClr val="bg1"/>
                  </a:solidFill>
                </a:rPr>
                <a:t>5% Film</a:t>
              </a:r>
              <a:endParaRPr lang="en-US" sz="1600" dirty="0">
                <a:solidFill>
                  <a:schemeClr val="bg1"/>
                </a:solidFill>
              </a:endParaRPr>
            </a:p>
          </p:txBody>
        </p:sp>
        <p:sp>
          <p:nvSpPr>
            <p:cNvPr id="15" name="TextBox 14"/>
            <p:cNvSpPr txBox="1"/>
            <p:nvPr/>
          </p:nvSpPr>
          <p:spPr>
            <a:xfrm>
              <a:off x="417198" y="3189531"/>
              <a:ext cx="852959" cy="646331"/>
            </a:xfrm>
            <a:prstGeom prst="rect">
              <a:avLst/>
            </a:prstGeom>
            <a:noFill/>
          </p:spPr>
          <p:txBody>
            <a:bodyPr wrap="square" rtlCol="0">
              <a:spAutoFit/>
            </a:bodyPr>
            <a:lstStyle/>
            <a:p>
              <a:r>
                <a:rPr lang="en-US" sz="3600" dirty="0">
                  <a:solidFill>
                    <a:schemeClr val="bg1"/>
                  </a:solidFill>
                </a:rPr>
                <a:t>C</a:t>
              </a:r>
            </a:p>
          </p:txBody>
        </p:sp>
      </p:grpSp>
      <p:grpSp>
        <p:nvGrpSpPr>
          <p:cNvPr id="19" name="Group 18"/>
          <p:cNvGrpSpPr/>
          <p:nvPr/>
        </p:nvGrpSpPr>
        <p:grpSpPr>
          <a:xfrm>
            <a:off x="5997593" y="5091993"/>
            <a:ext cx="3146407" cy="1756425"/>
            <a:chOff x="4475069" y="3227936"/>
            <a:chExt cx="4307868" cy="3359394"/>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3298192"/>
              <a:ext cx="4287137" cy="3289138"/>
            </a:xfrm>
            <a:prstGeom prst="rect">
              <a:avLst/>
            </a:prstGeom>
          </p:spPr>
        </p:pic>
        <p:sp>
          <p:nvSpPr>
            <p:cNvPr id="12" name="TextBox 11"/>
            <p:cNvSpPr txBox="1"/>
            <p:nvPr/>
          </p:nvSpPr>
          <p:spPr>
            <a:xfrm>
              <a:off x="4475069" y="5495012"/>
              <a:ext cx="1119441" cy="338554"/>
            </a:xfrm>
            <a:prstGeom prst="rect">
              <a:avLst/>
            </a:prstGeom>
            <a:noFill/>
          </p:spPr>
          <p:txBody>
            <a:bodyPr wrap="square" rtlCol="0">
              <a:spAutoFit/>
            </a:bodyPr>
            <a:lstStyle/>
            <a:p>
              <a:r>
                <a:rPr lang="en-US" sz="1600" dirty="0" smtClean="0">
                  <a:solidFill>
                    <a:schemeClr val="bg1"/>
                  </a:solidFill>
                </a:rPr>
                <a:t>10% Fibers</a:t>
              </a:r>
              <a:endParaRPr lang="en-US" sz="1600" dirty="0">
                <a:solidFill>
                  <a:schemeClr val="bg1"/>
                </a:solidFill>
              </a:endParaRPr>
            </a:p>
          </p:txBody>
        </p:sp>
        <p:sp>
          <p:nvSpPr>
            <p:cNvPr id="16" name="TextBox 15"/>
            <p:cNvSpPr txBox="1"/>
            <p:nvPr/>
          </p:nvSpPr>
          <p:spPr>
            <a:xfrm>
              <a:off x="4518484" y="3227936"/>
              <a:ext cx="852959" cy="646331"/>
            </a:xfrm>
            <a:prstGeom prst="rect">
              <a:avLst/>
            </a:prstGeom>
            <a:noFill/>
          </p:spPr>
          <p:txBody>
            <a:bodyPr wrap="square" rtlCol="0">
              <a:spAutoFit/>
            </a:bodyPr>
            <a:lstStyle/>
            <a:p>
              <a:r>
                <a:rPr lang="en-US" sz="3600" dirty="0">
                  <a:solidFill>
                    <a:schemeClr val="bg1"/>
                  </a:solidFill>
                </a:rPr>
                <a:t>D</a:t>
              </a:r>
            </a:p>
          </p:txBody>
        </p:sp>
      </p:grpSp>
      <p:sp>
        <p:nvSpPr>
          <p:cNvPr id="20" name="Text Placeholder 7"/>
          <p:cNvSpPr txBox="1">
            <a:spLocks noGrp="1"/>
          </p:cNvSpPr>
          <p:nvPr>
            <p:ph type="title"/>
          </p:nvPr>
        </p:nvSpPr>
        <p:spPr>
          <a:xfrm>
            <a:off x="1636583" y="786152"/>
            <a:ext cx="5540393" cy="873383"/>
          </a:xfrm>
          <a:prstGeom prst="rect">
            <a:avLst/>
          </a:prstGeom>
        </p:spPr>
        <p:txBody>
          <a:bodyPr/>
          <a:lstStyle>
            <a:lvl1pPr marL="1762196" indent="-1762196" algn="l" defTabSz="4699198" rtl="0" eaLnBrk="1" latinLnBrk="0" hangingPunct="1">
              <a:spcBef>
                <a:spcPct val="20000"/>
              </a:spcBef>
              <a:buFont typeface="Arial" pitchFamily="34" charset="0"/>
              <a:buChar char="•"/>
              <a:defRPr sz="16500" kern="1200">
                <a:solidFill>
                  <a:schemeClr val="tx1"/>
                </a:solidFill>
                <a:latin typeface="+mn-lt"/>
                <a:ea typeface="+mn-ea"/>
                <a:cs typeface="+mn-cs"/>
              </a:defRPr>
            </a:lvl1pPr>
            <a:lvl2pPr marL="3818092" indent="-1468491" algn="l" defTabSz="4699198" rtl="0" eaLnBrk="1" latinLnBrk="0" hangingPunct="1">
              <a:spcBef>
                <a:spcPct val="20000"/>
              </a:spcBef>
              <a:buFont typeface="Arial" pitchFamily="34" charset="0"/>
              <a:buChar char="–"/>
              <a:defRPr sz="14400" kern="1200">
                <a:solidFill>
                  <a:schemeClr val="tx1"/>
                </a:solidFill>
                <a:latin typeface="+mn-lt"/>
                <a:ea typeface="+mn-ea"/>
                <a:cs typeface="+mn-cs"/>
              </a:defRPr>
            </a:lvl2pPr>
            <a:lvl3pPr marL="5873988" indent="-1174790" algn="l" defTabSz="4699198" rtl="0" eaLnBrk="1" latinLnBrk="0" hangingPunct="1">
              <a:spcBef>
                <a:spcPct val="20000"/>
              </a:spcBef>
              <a:buFont typeface="Arial" pitchFamily="34" charset="0"/>
              <a:buChar char="•"/>
              <a:defRPr sz="12300" kern="1200">
                <a:solidFill>
                  <a:schemeClr val="tx1"/>
                </a:solidFill>
                <a:latin typeface="+mn-lt"/>
                <a:ea typeface="+mn-ea"/>
                <a:cs typeface="+mn-cs"/>
              </a:defRPr>
            </a:lvl3pPr>
            <a:lvl4pPr marL="8223589"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4pPr>
            <a:lvl5pPr marL="10573185"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5pPr>
            <a:lvl6pPr marL="12922787"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6pPr>
            <a:lvl7pPr marL="15272383"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7pPr>
            <a:lvl8pPr marL="17621974"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8pPr>
            <a:lvl9pPr marL="19971565"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9pPr>
          </a:lstStyle>
          <a:p>
            <a:pPr marL="0" indent="0">
              <a:buNone/>
            </a:pPr>
            <a:r>
              <a:rPr lang="en-US" sz="4800" b="1" u="sng" dirty="0" smtClean="0">
                <a:solidFill>
                  <a:schemeClr val="tx2">
                    <a:lumMod val="60000"/>
                    <a:lumOff val="40000"/>
                  </a:schemeClr>
                </a:solidFill>
                <a:latin typeface="Arial" pitchFamily="34" charset="0"/>
                <a:cs typeface="Arial" pitchFamily="34" charset="0"/>
              </a:rPr>
              <a:t>Confocal Images</a:t>
            </a:r>
          </a:p>
        </p:txBody>
      </p:sp>
      <p:pic>
        <p:nvPicPr>
          <p:cNvPr id="21" name="Picture 20"/>
          <p:cNvPicPr>
            <a:picLocks noChangeAspect="1"/>
          </p:cNvPicPr>
          <p:nvPr/>
        </p:nvPicPr>
        <p:blipFill>
          <a:blip r:embed="rId6"/>
          <a:stretch>
            <a:fillRect/>
          </a:stretch>
        </p:blipFill>
        <p:spPr>
          <a:xfrm>
            <a:off x="0" y="0"/>
            <a:ext cx="3327400" cy="944863"/>
          </a:xfrm>
          <a:prstGeom prst="rect">
            <a:avLst/>
          </a:prstGeom>
        </p:spPr>
      </p:pic>
      <p:pic>
        <p:nvPicPr>
          <p:cNvPr id="22" name="Picture 21"/>
          <p:cNvPicPr>
            <a:picLocks noChangeAspect="1"/>
          </p:cNvPicPr>
          <p:nvPr/>
        </p:nvPicPr>
        <p:blipFill>
          <a:blip r:embed="rId7"/>
          <a:stretch>
            <a:fillRect/>
          </a:stretch>
        </p:blipFill>
        <p:spPr>
          <a:xfrm>
            <a:off x="7789333" y="0"/>
            <a:ext cx="1354667" cy="1354667"/>
          </a:xfrm>
          <a:prstGeom prst="rect">
            <a:avLst/>
          </a:prstGeom>
        </p:spPr>
      </p:pic>
      <p:sp>
        <p:nvSpPr>
          <p:cNvPr id="23" name="Content Placeholder 2"/>
          <p:cNvSpPr>
            <a:spLocks noGrp="1"/>
          </p:cNvSpPr>
          <p:nvPr>
            <p:ph idx="1"/>
          </p:nvPr>
        </p:nvSpPr>
        <p:spPr>
          <a:xfrm>
            <a:off x="2993406" y="1751380"/>
            <a:ext cx="2948869" cy="5036695"/>
          </a:xfrm>
        </p:spPr>
        <p:txBody>
          <a:bodyPr>
            <a:normAutofit lnSpcReduction="10000"/>
          </a:bodyPr>
          <a:lstStyle/>
          <a:p>
            <a:pPr marL="0" indent="0">
              <a:buNone/>
            </a:pPr>
            <a:r>
              <a:rPr lang="en-US" sz="2400" dirty="0" smtClean="0">
                <a:solidFill>
                  <a:schemeClr val="tx1"/>
                </a:solidFill>
                <a:latin typeface="Times New Roman" panose="02020603050405020304" pitchFamily="18" charset="0"/>
                <a:cs typeface="Times New Roman" panose="02020603050405020304" pitchFamily="18" charset="0"/>
              </a:rPr>
              <a:t>Confocal images of </a:t>
            </a:r>
            <a:r>
              <a:rPr lang="en-US" sz="2400" dirty="0" err="1" smtClean="0">
                <a:solidFill>
                  <a:schemeClr val="tx1"/>
                </a:solidFill>
                <a:latin typeface="Times New Roman" panose="02020603050405020304" pitchFamily="18" charset="0"/>
                <a:cs typeface="Times New Roman" panose="02020603050405020304" pitchFamily="18" charset="0"/>
              </a:rPr>
              <a:t>electrospun</a:t>
            </a:r>
            <a:r>
              <a:rPr lang="en-US" sz="2400" dirty="0" smtClean="0">
                <a:solidFill>
                  <a:schemeClr val="tx1"/>
                </a:solidFill>
                <a:latin typeface="Times New Roman" panose="02020603050405020304" pitchFamily="18" charset="0"/>
                <a:cs typeface="Times New Roman" panose="02020603050405020304" pitchFamily="18" charset="0"/>
              </a:rPr>
              <a:t> PLGA fibers seeded with mesenchymal stem cells</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smtClean="0">
                <a:solidFill>
                  <a:schemeClr val="tx1"/>
                </a:solidFill>
                <a:latin typeface="Times New Roman" panose="02020603050405020304" pitchFamily="18" charset="0"/>
                <a:cs typeface="Times New Roman" panose="02020603050405020304" pitchFamily="18" charset="0"/>
              </a:rPr>
              <a:t>A&amp;B: Samples subjected to Cal-X stain.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smtClean="0">
                <a:solidFill>
                  <a:schemeClr val="tx1"/>
                </a:solidFill>
                <a:latin typeface="Times New Roman" panose="02020603050405020304" pitchFamily="18" charset="0"/>
                <a:cs typeface="Times New Roman" panose="02020603050405020304" pitchFamily="18" charset="0"/>
              </a:rPr>
              <a:t>C&amp;D: Samples subjected to DAPI staining.</a:t>
            </a:r>
          </a:p>
          <a:p>
            <a:pPr marL="0" indent="0">
              <a:buNone/>
            </a:pPr>
            <a:endParaRPr lang="en-US" dirty="0"/>
          </a:p>
        </p:txBody>
      </p:sp>
      <p:sp>
        <p:nvSpPr>
          <p:cNvPr id="24" name="TextBox 23"/>
          <p:cNvSpPr txBox="1"/>
          <p:nvPr/>
        </p:nvSpPr>
        <p:spPr>
          <a:xfrm>
            <a:off x="90744" y="3643491"/>
            <a:ext cx="2691391" cy="1200329"/>
          </a:xfrm>
          <a:prstGeom prst="rect">
            <a:avLst/>
          </a:prstGeom>
          <a:noFill/>
        </p:spPr>
        <p:txBody>
          <a:bodyPr wrap="square" rtlCol="0">
            <a:spAutoFit/>
          </a:bodyPr>
          <a:lstStyle/>
          <a:p>
            <a:r>
              <a:rPr lang="en-US" dirty="0">
                <a:latin typeface="Times New Roman" pitchFamily="18" charset="0"/>
                <a:cs typeface="Times New Roman" pitchFamily="18" charset="0"/>
              </a:rPr>
              <a:t>Collagen X stain binds collagen excreted in the extracellular matrix of connective tissue cells</a:t>
            </a:r>
          </a:p>
        </p:txBody>
      </p:sp>
      <p:sp>
        <p:nvSpPr>
          <p:cNvPr id="25" name="TextBox 24"/>
          <p:cNvSpPr txBox="1"/>
          <p:nvPr/>
        </p:nvSpPr>
        <p:spPr>
          <a:xfrm>
            <a:off x="6012736" y="3554003"/>
            <a:ext cx="3131264" cy="1477328"/>
          </a:xfrm>
          <a:prstGeom prst="rect">
            <a:avLst/>
          </a:prstGeom>
          <a:noFill/>
        </p:spPr>
        <p:txBody>
          <a:bodyPr wrap="square" rtlCol="0">
            <a:spAutoFit/>
          </a:bodyPr>
          <a:lstStyle/>
          <a:p>
            <a:r>
              <a:rPr lang="en-US" dirty="0">
                <a:latin typeface="Times New Roman" pitchFamily="18" charset="0"/>
                <a:cs typeface="Times New Roman" pitchFamily="18" charset="0"/>
              </a:rPr>
              <a:t> 4,6-diamidino-2-phenylindole(DAPI) stain binds </a:t>
            </a:r>
            <a:r>
              <a:rPr lang="en-US" dirty="0" err="1">
                <a:latin typeface="Times New Roman" pitchFamily="18" charset="0"/>
                <a:cs typeface="Times New Roman" pitchFamily="18" charset="0"/>
              </a:rPr>
              <a:t>osteocalcin</a:t>
            </a:r>
            <a:r>
              <a:rPr lang="en-US" dirty="0">
                <a:latin typeface="Times New Roman" pitchFamily="18" charset="0"/>
                <a:cs typeface="Times New Roman" pitchFamily="18" charset="0"/>
              </a:rPr>
              <a:t>, a </a:t>
            </a:r>
            <a:r>
              <a:rPr lang="en-US" dirty="0" err="1">
                <a:latin typeface="Times New Roman" pitchFamily="18" charset="0"/>
                <a:cs typeface="Times New Roman" pitchFamily="18" charset="0"/>
              </a:rPr>
              <a:t>noncollagen</a:t>
            </a:r>
            <a:r>
              <a:rPr lang="en-US" dirty="0">
                <a:latin typeface="Times New Roman" pitchFamily="18" charset="0"/>
                <a:cs typeface="Times New Roman" pitchFamily="18" charset="0"/>
              </a:rPr>
              <a:t> protein that is excreted in the extracellular matrix. </a:t>
            </a:r>
          </a:p>
        </p:txBody>
      </p:sp>
    </p:spTree>
    <p:extLst>
      <p:ext uri="{BB962C8B-B14F-4D97-AF65-F5344CB8AC3E}">
        <p14:creationId xmlns:p14="http://schemas.microsoft.com/office/powerpoint/2010/main" val="37579590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p:cNvSpPr txBox="1">
            <a:spLocks noGrp="1"/>
          </p:cNvSpPr>
          <p:nvPr>
            <p:ph type="title"/>
          </p:nvPr>
        </p:nvSpPr>
        <p:spPr>
          <a:xfrm>
            <a:off x="1315970" y="977610"/>
            <a:ext cx="6664460" cy="1143000"/>
          </a:xfrm>
          <a:prstGeom prst="rect">
            <a:avLst/>
          </a:prstGeom>
        </p:spPr>
        <p:txBody>
          <a:bodyPr>
            <a:normAutofit fontScale="90000"/>
          </a:bodyPr>
          <a:lstStyle>
            <a:lvl1pPr marL="1762196" indent="-1762196" algn="l" defTabSz="4699198" rtl="0" eaLnBrk="1" latinLnBrk="0" hangingPunct="1">
              <a:spcBef>
                <a:spcPct val="20000"/>
              </a:spcBef>
              <a:buFont typeface="Arial" pitchFamily="34" charset="0"/>
              <a:buChar char="•"/>
              <a:defRPr sz="16500" kern="1200">
                <a:solidFill>
                  <a:schemeClr val="tx1"/>
                </a:solidFill>
                <a:latin typeface="+mn-lt"/>
                <a:ea typeface="+mn-ea"/>
                <a:cs typeface="+mn-cs"/>
              </a:defRPr>
            </a:lvl1pPr>
            <a:lvl2pPr marL="3818092" indent="-1468491" algn="l" defTabSz="4699198" rtl="0" eaLnBrk="1" latinLnBrk="0" hangingPunct="1">
              <a:spcBef>
                <a:spcPct val="20000"/>
              </a:spcBef>
              <a:buFont typeface="Arial" pitchFamily="34" charset="0"/>
              <a:buChar char="–"/>
              <a:defRPr sz="14400" kern="1200">
                <a:solidFill>
                  <a:schemeClr val="tx1"/>
                </a:solidFill>
                <a:latin typeface="+mn-lt"/>
                <a:ea typeface="+mn-ea"/>
                <a:cs typeface="+mn-cs"/>
              </a:defRPr>
            </a:lvl2pPr>
            <a:lvl3pPr marL="5873988" indent="-1174790" algn="l" defTabSz="4699198" rtl="0" eaLnBrk="1" latinLnBrk="0" hangingPunct="1">
              <a:spcBef>
                <a:spcPct val="20000"/>
              </a:spcBef>
              <a:buFont typeface="Arial" pitchFamily="34" charset="0"/>
              <a:buChar char="•"/>
              <a:defRPr sz="12300" kern="1200">
                <a:solidFill>
                  <a:schemeClr val="tx1"/>
                </a:solidFill>
                <a:latin typeface="+mn-lt"/>
                <a:ea typeface="+mn-ea"/>
                <a:cs typeface="+mn-cs"/>
              </a:defRPr>
            </a:lvl3pPr>
            <a:lvl4pPr marL="8223589"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4pPr>
            <a:lvl5pPr marL="10573185"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5pPr>
            <a:lvl6pPr marL="12922787"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6pPr>
            <a:lvl7pPr marL="15272383"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7pPr>
            <a:lvl8pPr marL="17621974"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8pPr>
            <a:lvl9pPr marL="19971565"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9pPr>
          </a:lstStyle>
          <a:p>
            <a:pPr marL="0" indent="0">
              <a:buNone/>
            </a:pPr>
            <a:r>
              <a:rPr lang="en-US" sz="4800" b="1" u="sng" dirty="0" smtClean="0">
                <a:solidFill>
                  <a:schemeClr val="tx2">
                    <a:lumMod val="60000"/>
                    <a:lumOff val="40000"/>
                  </a:schemeClr>
                </a:solidFill>
                <a:latin typeface="Arial" pitchFamily="34" charset="0"/>
                <a:cs typeface="Arial" pitchFamily="34" charset="0"/>
              </a:rPr>
              <a:t>Immunohistochemistry Staining</a:t>
            </a:r>
          </a:p>
        </p:txBody>
      </p:sp>
      <p:pic>
        <p:nvPicPr>
          <p:cNvPr id="5" name="Picture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455" y="1676400"/>
            <a:ext cx="4059836" cy="366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76400"/>
            <a:ext cx="4013067" cy="34730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70"/>
          <p:cNvSpPr txBox="1">
            <a:spLocks noChangeArrowheads="1"/>
          </p:cNvSpPr>
          <p:nvPr/>
        </p:nvSpPr>
        <p:spPr bwMode="auto">
          <a:xfrm>
            <a:off x="462724" y="5300567"/>
            <a:ext cx="8370952"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sz="2900">
                <a:solidFill>
                  <a:schemeClr val="bg1"/>
                </a:solidFill>
                <a:latin typeface="Times New Roman" pitchFamily="16" charset="0"/>
                <a:ea typeface="ＭＳ Ｐゴシック" pitchFamily="1"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sz="2900">
                <a:solidFill>
                  <a:schemeClr val="bg1"/>
                </a:solidFill>
                <a:latin typeface="Times New Roman" pitchFamily="16" charset="0"/>
                <a:ea typeface="ＭＳ Ｐゴシック" pitchFamily="1"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sz="2900">
                <a:solidFill>
                  <a:schemeClr val="bg1"/>
                </a:solidFill>
                <a:latin typeface="Times New Roman" pitchFamily="16" charset="0"/>
                <a:ea typeface="ＭＳ Ｐゴシック" pitchFamily="1"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sz="2900">
                <a:solidFill>
                  <a:schemeClr val="bg1"/>
                </a:solidFill>
                <a:latin typeface="Times New Roman" pitchFamily="16" charset="0"/>
                <a:ea typeface="ＭＳ Ｐゴシック" pitchFamily="1"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sz="2900">
                <a:solidFill>
                  <a:schemeClr val="bg1"/>
                </a:solidFill>
                <a:latin typeface="Times New Roman" pitchFamily="16" charset="0"/>
                <a:ea typeface="ＭＳ Ｐゴシック" pitchFamily="1"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sz="2900">
                <a:solidFill>
                  <a:schemeClr val="bg1"/>
                </a:solidFill>
                <a:latin typeface="Times New Roman" pitchFamily="16" charset="0"/>
                <a:ea typeface="ＭＳ Ｐゴシック" pitchFamily="1"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sz="2900">
                <a:solidFill>
                  <a:schemeClr val="bg1"/>
                </a:solidFill>
                <a:latin typeface="Times New Roman" pitchFamily="16" charset="0"/>
                <a:ea typeface="ＭＳ Ｐゴシック" pitchFamily="1"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sz="2900">
                <a:solidFill>
                  <a:schemeClr val="bg1"/>
                </a:solidFill>
                <a:latin typeface="Times New Roman" pitchFamily="16" charset="0"/>
                <a:ea typeface="ＭＳ Ｐゴシック" pitchFamily="1"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sz="2900">
                <a:solidFill>
                  <a:schemeClr val="bg1"/>
                </a:solidFill>
                <a:latin typeface="Times New Roman" pitchFamily="16" charset="0"/>
                <a:ea typeface="ＭＳ Ｐゴシック" pitchFamily="1" charset="-128"/>
              </a:defRPr>
            </a:lvl9pPr>
          </a:lstStyle>
          <a:p>
            <a:pPr eaLnBrk="1" hangingPunct="1">
              <a:buClrTx/>
              <a:buFontTx/>
              <a:buNone/>
            </a:pPr>
            <a:r>
              <a:rPr lang="en-US" sz="1800" dirty="0" err="1" smtClean="0">
                <a:solidFill>
                  <a:srgbClr val="000000"/>
                </a:solidFill>
                <a:cs typeface="Times New Roman" pitchFamily="16" charset="0"/>
              </a:rPr>
              <a:t>ADhMSCs</a:t>
            </a:r>
            <a:r>
              <a:rPr lang="en-US" sz="1800" dirty="0" smtClean="0">
                <a:solidFill>
                  <a:srgbClr val="000000"/>
                </a:solidFill>
                <a:cs typeface="Times New Roman" pitchFamily="16" charset="0"/>
              </a:rPr>
              <a:t> </a:t>
            </a:r>
            <a:r>
              <a:rPr lang="en-US" sz="1800" dirty="0">
                <a:solidFill>
                  <a:srgbClr val="000000"/>
                </a:solidFill>
                <a:cs typeface="Times New Roman" pitchFamily="16" charset="0"/>
              </a:rPr>
              <a:t>grown on 10% PLGA fiber expressed highest level of Collagen X corresponding to proliferation.  However </a:t>
            </a:r>
            <a:r>
              <a:rPr lang="en-US" sz="1800" dirty="0" err="1">
                <a:solidFill>
                  <a:srgbClr val="000000"/>
                </a:solidFill>
                <a:cs typeface="Times New Roman" pitchFamily="16" charset="0"/>
              </a:rPr>
              <a:t>ADhMSCs</a:t>
            </a:r>
            <a:r>
              <a:rPr lang="en-US" sz="1800" dirty="0">
                <a:solidFill>
                  <a:srgbClr val="000000"/>
                </a:solidFill>
                <a:cs typeface="Times New Roman" pitchFamily="16" charset="0"/>
              </a:rPr>
              <a:t> stained for </a:t>
            </a:r>
            <a:r>
              <a:rPr lang="en-US" sz="1800" dirty="0" err="1">
                <a:solidFill>
                  <a:srgbClr val="000000"/>
                </a:solidFill>
                <a:cs typeface="Times New Roman" pitchFamily="16" charset="0"/>
              </a:rPr>
              <a:t>Osteocalcin</a:t>
            </a:r>
            <a:r>
              <a:rPr lang="en-US" sz="1800" dirty="0">
                <a:solidFill>
                  <a:srgbClr val="000000"/>
                </a:solidFill>
                <a:cs typeface="Times New Roman" pitchFamily="16" charset="0"/>
              </a:rPr>
              <a:t> expression showed no significant difference between in differentiation on 5% and 10% PLGA </a:t>
            </a:r>
            <a:r>
              <a:rPr lang="en-US" sz="1800" dirty="0" err="1">
                <a:solidFill>
                  <a:srgbClr val="000000"/>
                </a:solidFill>
                <a:cs typeface="Times New Roman" pitchFamily="16" charset="0"/>
              </a:rPr>
              <a:t>nanofibers</a:t>
            </a:r>
            <a:r>
              <a:rPr lang="en-US" sz="1800" dirty="0">
                <a:solidFill>
                  <a:srgbClr val="000000"/>
                </a:solidFill>
                <a:cs typeface="Times New Roman" pitchFamily="16" charset="0"/>
              </a:rPr>
              <a:t>.</a:t>
            </a:r>
          </a:p>
          <a:p>
            <a:pPr eaLnBrk="1" hangingPunct="1">
              <a:buClrTx/>
              <a:buFontTx/>
              <a:buNone/>
            </a:pPr>
            <a:endParaRPr lang="en-US" sz="2400" dirty="0">
              <a:solidFill>
                <a:srgbClr val="000000"/>
              </a:solidFill>
              <a:cs typeface="Times New Roman" pitchFamily="16" charset="0"/>
            </a:endParaRPr>
          </a:p>
        </p:txBody>
      </p:sp>
      <p:pic>
        <p:nvPicPr>
          <p:cNvPr id="8" name="Picture 7"/>
          <p:cNvPicPr>
            <a:picLocks noChangeAspect="1"/>
          </p:cNvPicPr>
          <p:nvPr/>
        </p:nvPicPr>
        <p:blipFill>
          <a:blip r:embed="rId4"/>
          <a:stretch>
            <a:fillRect/>
          </a:stretch>
        </p:blipFill>
        <p:spPr>
          <a:xfrm>
            <a:off x="0" y="0"/>
            <a:ext cx="3327400" cy="944863"/>
          </a:xfrm>
          <a:prstGeom prst="rect">
            <a:avLst/>
          </a:prstGeom>
        </p:spPr>
      </p:pic>
      <p:pic>
        <p:nvPicPr>
          <p:cNvPr id="9" name="Picture 8"/>
          <p:cNvPicPr>
            <a:picLocks noChangeAspect="1"/>
          </p:cNvPicPr>
          <p:nvPr/>
        </p:nvPicPr>
        <p:blipFill>
          <a:blip r:embed="rId5"/>
          <a:stretch>
            <a:fillRect/>
          </a:stretch>
        </p:blipFill>
        <p:spPr>
          <a:xfrm>
            <a:off x="7789333" y="0"/>
            <a:ext cx="1354667" cy="1354667"/>
          </a:xfrm>
          <a:prstGeom prst="rect">
            <a:avLst/>
          </a:prstGeom>
        </p:spPr>
      </p:pic>
    </p:spTree>
    <p:extLst>
      <p:ext uri="{BB962C8B-B14F-4D97-AF65-F5344CB8AC3E}">
        <p14:creationId xmlns:p14="http://schemas.microsoft.com/office/powerpoint/2010/main" val="233358441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0029" y="289072"/>
            <a:ext cx="2913743" cy="1143000"/>
          </a:xfrm>
        </p:spPr>
        <p:txBody>
          <a:bodyPr/>
          <a:lstStyle/>
          <a:p>
            <a:pPr algn="l"/>
            <a:r>
              <a:rPr lang="en-US" b="1" u="sng" dirty="0" smtClean="0">
                <a:solidFill>
                  <a:schemeClr val="tx2">
                    <a:lumMod val="60000"/>
                    <a:lumOff val="40000"/>
                  </a:schemeClr>
                </a:solidFill>
                <a:latin typeface="Times New Roman" panose="02020603050405020304" pitchFamily="18" charset="0"/>
                <a:cs typeface="Times New Roman" panose="02020603050405020304" pitchFamily="18" charset="0"/>
              </a:rPr>
              <a:t>Nanofibers</a:t>
            </a:r>
            <a:endParaRPr lang="en-US" b="1" u="sng"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4" name="Text Box 40"/>
          <p:cNvSpPr txBox="1">
            <a:spLocks noChangeArrowheads="1"/>
          </p:cNvSpPr>
          <p:nvPr/>
        </p:nvSpPr>
        <p:spPr bwMode="auto">
          <a:xfrm>
            <a:off x="526143" y="3991473"/>
            <a:ext cx="2668973" cy="2154436"/>
          </a:xfrm>
          <a:prstGeom prst="rect">
            <a:avLst/>
          </a:prstGeom>
          <a:noFill/>
          <a:ln w="9525">
            <a:noFill/>
            <a:miter lim="800000"/>
            <a:headEnd/>
            <a:tailEnd/>
          </a:ln>
        </p:spPr>
        <p:txBody>
          <a:bodyPr wrap="square" lIns="0" tIns="0" rIns="0" bIns="0">
            <a:spAutoFit/>
          </a:bodyPr>
          <a:lstStyle/>
          <a:p>
            <a:pPr defTabSz="1828800"/>
            <a:r>
              <a:rPr lang="en-US" sz="2000" dirty="0" smtClean="0">
                <a:latin typeface="Arial" pitchFamily="34" charset="0"/>
                <a:cs typeface="Arial" pitchFamily="34" charset="0"/>
              </a:rPr>
              <a:t>SEM </a:t>
            </a:r>
            <a:r>
              <a:rPr lang="en-US" sz="2000" dirty="0">
                <a:latin typeface="Arial" pitchFamily="34" charset="0"/>
                <a:cs typeface="Arial" pitchFamily="34" charset="0"/>
              </a:rPr>
              <a:t>image </a:t>
            </a:r>
            <a:r>
              <a:rPr lang="en-US" sz="2000" dirty="0" smtClean="0">
                <a:latin typeface="Arial" pitchFamily="34" charset="0"/>
                <a:cs typeface="Arial" pitchFamily="34" charset="0"/>
              </a:rPr>
              <a:t>of a Random 10% </a:t>
            </a:r>
            <a:r>
              <a:rPr lang="en-US" sz="2000" dirty="0">
                <a:latin typeface="Arial" pitchFamily="34" charset="0"/>
                <a:cs typeface="Arial" pitchFamily="34" charset="0"/>
              </a:rPr>
              <a:t>PLGA </a:t>
            </a:r>
            <a:r>
              <a:rPr lang="en-US" sz="2000" dirty="0" err="1" smtClean="0">
                <a:latin typeface="Arial" pitchFamily="34" charset="0"/>
                <a:cs typeface="Arial" pitchFamily="34" charset="0"/>
              </a:rPr>
              <a:t>nanofiber</a:t>
            </a:r>
            <a:r>
              <a:rPr lang="en-US" sz="2000" dirty="0" smtClean="0">
                <a:latin typeface="Arial" pitchFamily="34" charset="0"/>
                <a:cs typeface="Arial" pitchFamily="34" charset="0"/>
              </a:rPr>
              <a:t> deposition. </a:t>
            </a:r>
            <a:r>
              <a:rPr lang="en-US" sz="2000" dirty="0" err="1" smtClean="0">
                <a:latin typeface="Arial" pitchFamily="34" charset="0"/>
                <a:cs typeface="Arial" pitchFamily="34" charset="0"/>
              </a:rPr>
              <a:t>Electrospun</a:t>
            </a:r>
            <a:r>
              <a:rPr lang="en-US" sz="2000" dirty="0" smtClean="0">
                <a:latin typeface="Arial" pitchFamily="34" charset="0"/>
                <a:cs typeface="Arial" pitchFamily="34" charset="0"/>
              </a:rPr>
              <a:t> 10% </a:t>
            </a:r>
            <a:r>
              <a:rPr lang="en-US" sz="2000" dirty="0">
                <a:latin typeface="Arial" pitchFamily="34" charset="0"/>
                <a:cs typeface="Arial" pitchFamily="34" charset="0"/>
              </a:rPr>
              <a:t>PLGA </a:t>
            </a:r>
            <a:r>
              <a:rPr lang="en-US" sz="2000" dirty="0" err="1">
                <a:latin typeface="Arial" pitchFamily="34" charset="0"/>
                <a:cs typeface="Arial" pitchFamily="34" charset="0"/>
              </a:rPr>
              <a:t>nanofiber</a:t>
            </a:r>
            <a:r>
              <a:rPr lang="en-US" sz="2000" dirty="0">
                <a:latin typeface="Arial" pitchFamily="34" charset="0"/>
                <a:cs typeface="Arial" pitchFamily="34" charset="0"/>
              </a:rPr>
              <a:t> diameter was </a:t>
            </a:r>
            <a:r>
              <a:rPr lang="en-US" sz="2000" dirty="0" smtClean="0">
                <a:latin typeface="Arial" pitchFamily="34" charset="0"/>
                <a:cs typeface="Arial" pitchFamily="34" charset="0"/>
              </a:rPr>
              <a:t>679nm ± 60 nm. </a:t>
            </a:r>
            <a:r>
              <a:rPr lang="en-US" sz="2000" dirty="0">
                <a:latin typeface="Arial" pitchFamily="34" charset="0"/>
                <a:cs typeface="Arial" pitchFamily="34" charset="0"/>
              </a:rPr>
              <a:t>Scale bar = </a:t>
            </a:r>
            <a:r>
              <a:rPr lang="en-US" sz="2000" dirty="0" smtClean="0">
                <a:latin typeface="Arial" pitchFamily="34" charset="0"/>
                <a:cs typeface="Arial" pitchFamily="34" charset="0"/>
              </a:rPr>
              <a:t>100 </a:t>
            </a:r>
            <a:r>
              <a:rPr lang="el-GR" sz="2000" dirty="0">
                <a:latin typeface="Arial" pitchFamily="34" charset="0"/>
                <a:cs typeface="Arial" pitchFamily="34" charset="0"/>
              </a:rPr>
              <a:t>μ</a:t>
            </a:r>
            <a:r>
              <a:rPr lang="en-US" sz="2000" dirty="0">
                <a:latin typeface="Arial" pitchFamily="34" charset="0"/>
                <a:cs typeface="Arial" pitchFamily="34" charset="0"/>
              </a:rPr>
              <a:t>m</a:t>
            </a:r>
            <a:endParaRPr lang="el-GR" sz="2000" dirty="0">
              <a:latin typeface="Arial" pitchFamily="34" charset="0"/>
              <a:cs typeface="Arial" pitchFamily="34" charset="0"/>
            </a:endParaRPr>
          </a:p>
        </p:txBody>
      </p:sp>
      <p:sp>
        <p:nvSpPr>
          <p:cNvPr id="5" name="Text Box 40"/>
          <p:cNvSpPr txBox="1">
            <a:spLocks noChangeArrowheads="1"/>
          </p:cNvSpPr>
          <p:nvPr/>
        </p:nvSpPr>
        <p:spPr bwMode="auto">
          <a:xfrm>
            <a:off x="3370943" y="3979803"/>
            <a:ext cx="2786989" cy="2154436"/>
          </a:xfrm>
          <a:prstGeom prst="rect">
            <a:avLst/>
          </a:prstGeom>
          <a:noFill/>
          <a:ln w="9525">
            <a:noFill/>
            <a:miter lim="800000"/>
            <a:headEnd/>
            <a:tailEnd/>
          </a:ln>
        </p:spPr>
        <p:txBody>
          <a:bodyPr wrap="square" lIns="0" tIns="0" rIns="0" bIns="0">
            <a:spAutoFit/>
          </a:bodyPr>
          <a:lstStyle/>
          <a:p>
            <a:pPr defTabSz="1828800"/>
            <a:r>
              <a:rPr lang="en-US" sz="2000" dirty="0" smtClean="0">
                <a:latin typeface="Arial" pitchFamily="34" charset="0"/>
                <a:cs typeface="Arial" pitchFamily="34" charset="0"/>
              </a:rPr>
              <a:t>SEM </a:t>
            </a:r>
            <a:r>
              <a:rPr lang="en-US" sz="2000" dirty="0">
                <a:latin typeface="Arial" pitchFamily="34" charset="0"/>
                <a:cs typeface="Arial" pitchFamily="34" charset="0"/>
              </a:rPr>
              <a:t>image </a:t>
            </a:r>
            <a:r>
              <a:rPr lang="en-US" sz="2000" dirty="0" smtClean="0">
                <a:latin typeface="Arial" pitchFamily="34" charset="0"/>
                <a:cs typeface="Arial" pitchFamily="34" charset="0"/>
              </a:rPr>
              <a:t>of a Aligned </a:t>
            </a:r>
            <a:r>
              <a:rPr lang="en-US" sz="2000" dirty="0">
                <a:latin typeface="Arial" pitchFamily="34" charset="0"/>
                <a:cs typeface="Arial" pitchFamily="34" charset="0"/>
              </a:rPr>
              <a:t>10% PLGA </a:t>
            </a:r>
            <a:r>
              <a:rPr lang="en-US" sz="2000" dirty="0" err="1" smtClean="0">
                <a:latin typeface="Arial" pitchFamily="34" charset="0"/>
                <a:cs typeface="Arial" pitchFamily="34" charset="0"/>
              </a:rPr>
              <a:t>nanofiber</a:t>
            </a:r>
            <a:r>
              <a:rPr lang="en-US" sz="2000" dirty="0" smtClean="0">
                <a:latin typeface="Arial" pitchFamily="34" charset="0"/>
                <a:cs typeface="Arial" pitchFamily="34" charset="0"/>
              </a:rPr>
              <a:t> deposition. </a:t>
            </a:r>
            <a:r>
              <a:rPr lang="en-US" sz="2000" dirty="0" err="1">
                <a:latin typeface="Arial" pitchFamily="34" charset="0"/>
                <a:cs typeface="Arial" pitchFamily="34" charset="0"/>
              </a:rPr>
              <a:t>Electrospun</a:t>
            </a:r>
            <a:r>
              <a:rPr lang="en-US" sz="2000" dirty="0">
                <a:latin typeface="Arial" pitchFamily="34" charset="0"/>
                <a:cs typeface="Arial" pitchFamily="34" charset="0"/>
              </a:rPr>
              <a:t> 10%  PLGA, </a:t>
            </a:r>
            <a:r>
              <a:rPr lang="en-US" sz="2000" dirty="0" err="1">
                <a:latin typeface="Arial" pitchFamily="34" charset="0"/>
                <a:cs typeface="Arial" pitchFamily="34" charset="0"/>
              </a:rPr>
              <a:t>nanofiber</a:t>
            </a:r>
            <a:r>
              <a:rPr lang="en-US" sz="2000" dirty="0">
                <a:latin typeface="Arial" pitchFamily="34" charset="0"/>
                <a:cs typeface="Arial" pitchFamily="34" charset="0"/>
              </a:rPr>
              <a:t> diameter was 679nm ± 60 nm. </a:t>
            </a:r>
          </a:p>
          <a:p>
            <a:pPr defTabSz="1828800"/>
            <a:r>
              <a:rPr lang="en-US" sz="2000" dirty="0">
                <a:latin typeface="Arial" pitchFamily="34" charset="0"/>
                <a:cs typeface="Arial" pitchFamily="34" charset="0"/>
              </a:rPr>
              <a:t>Scale bar = 20 </a:t>
            </a:r>
            <a:r>
              <a:rPr lang="el-GR" sz="2000" dirty="0">
                <a:latin typeface="Arial" pitchFamily="34" charset="0"/>
                <a:cs typeface="Arial" pitchFamily="34" charset="0"/>
              </a:rPr>
              <a:t>μ</a:t>
            </a:r>
            <a:r>
              <a:rPr lang="en-US" sz="2000" dirty="0">
                <a:latin typeface="Arial" pitchFamily="34" charset="0"/>
                <a:cs typeface="Arial" pitchFamily="34" charset="0"/>
              </a:rPr>
              <a:t>m</a:t>
            </a:r>
          </a:p>
        </p:txBody>
      </p:sp>
      <p:pic>
        <p:nvPicPr>
          <p:cNvPr id="6" name="Picture 2" descr="C:\Users\Harry\Desktop\SCIF\Scif 2013\4_20x003.tif"/>
          <p:cNvPicPr>
            <a:picLocks noChangeAspect="1" noChangeArrowheads="1"/>
          </p:cNvPicPr>
          <p:nvPr/>
        </p:nvPicPr>
        <p:blipFill>
          <a:blip r:embed="rId3" cstate="print"/>
          <a:srcRect/>
          <a:stretch>
            <a:fillRect/>
          </a:stretch>
        </p:blipFill>
        <p:spPr bwMode="auto">
          <a:xfrm>
            <a:off x="6312220" y="1371600"/>
            <a:ext cx="2434238" cy="2524571"/>
          </a:xfrm>
          <a:prstGeom prst="rect">
            <a:avLst/>
          </a:prstGeom>
          <a:noFill/>
        </p:spPr>
      </p:pic>
      <p:sp>
        <p:nvSpPr>
          <p:cNvPr id="7" name="TextBox 6"/>
          <p:cNvSpPr txBox="1"/>
          <p:nvPr/>
        </p:nvSpPr>
        <p:spPr>
          <a:xfrm>
            <a:off x="6312220" y="3896171"/>
            <a:ext cx="2000915" cy="1015663"/>
          </a:xfrm>
          <a:prstGeom prst="rect">
            <a:avLst/>
          </a:prstGeom>
          <a:noFill/>
        </p:spPr>
        <p:txBody>
          <a:bodyPr wrap="square" rtlCol="0">
            <a:spAutoFit/>
          </a:bodyPr>
          <a:lstStyle/>
          <a:p>
            <a:r>
              <a:rPr lang="en-US" sz="2000" dirty="0" smtClean="0">
                <a:latin typeface="Arial" pitchFamily="34" charset="0"/>
                <a:cs typeface="Arial" pitchFamily="34" charset="0"/>
              </a:rPr>
              <a:t>Confocal image of 10% PLGA </a:t>
            </a:r>
            <a:r>
              <a:rPr lang="en-US" sz="2000" dirty="0" err="1" smtClean="0">
                <a:latin typeface="Arial" pitchFamily="34" charset="0"/>
                <a:cs typeface="Arial" pitchFamily="34" charset="0"/>
              </a:rPr>
              <a:t>nanofibers</a:t>
            </a:r>
            <a:endParaRPr lang="en-US" sz="2000" dirty="0">
              <a:latin typeface="Arial" pitchFamily="34" charset="0"/>
              <a:cs typeface="Arial" pitchFamily="34" charset="0"/>
            </a:endParaRPr>
          </a:p>
        </p:txBody>
      </p:sp>
      <p:pic>
        <p:nvPicPr>
          <p:cNvPr id="8" name="Picture 3" descr="F:\Image\sem\10%_PLGA_15k_2.jpg"/>
          <p:cNvPicPr>
            <a:picLocks noChangeAspect="1" noChangeArrowheads="1"/>
          </p:cNvPicPr>
          <p:nvPr/>
        </p:nvPicPr>
        <p:blipFill>
          <a:blip r:embed="rId4" cstate="print"/>
          <a:srcRect/>
          <a:stretch>
            <a:fillRect/>
          </a:stretch>
        </p:blipFill>
        <p:spPr bwMode="auto">
          <a:xfrm>
            <a:off x="457200" y="1373131"/>
            <a:ext cx="2737916" cy="2534711"/>
          </a:xfrm>
          <a:prstGeom prst="rect">
            <a:avLst/>
          </a:prstGeom>
          <a:noFill/>
        </p:spPr>
      </p:pic>
      <p:pic>
        <p:nvPicPr>
          <p:cNvPr id="9" name="Picture 8" descr="C:\Users\Harry\Desktop\SCIF\Scif 2013\10%_PLGA_aligned_15k_4.jpg"/>
          <p:cNvPicPr>
            <a:picLocks noChangeAspect="1" noChangeArrowheads="1"/>
          </p:cNvPicPr>
          <p:nvPr/>
        </p:nvPicPr>
        <p:blipFill>
          <a:blip r:embed="rId5" cstate="print"/>
          <a:srcRect/>
          <a:stretch>
            <a:fillRect/>
          </a:stretch>
        </p:blipFill>
        <p:spPr bwMode="auto">
          <a:xfrm>
            <a:off x="3352800" y="1383271"/>
            <a:ext cx="2726963" cy="2524571"/>
          </a:xfrm>
          <a:prstGeom prst="rect">
            <a:avLst/>
          </a:prstGeom>
          <a:noFill/>
        </p:spPr>
      </p:pic>
      <p:pic>
        <p:nvPicPr>
          <p:cNvPr id="10" name="Picture 9"/>
          <p:cNvPicPr>
            <a:picLocks noChangeAspect="1"/>
          </p:cNvPicPr>
          <p:nvPr/>
        </p:nvPicPr>
        <p:blipFill>
          <a:blip r:embed="rId6"/>
          <a:stretch>
            <a:fillRect/>
          </a:stretch>
        </p:blipFill>
        <p:spPr>
          <a:xfrm>
            <a:off x="0" y="0"/>
            <a:ext cx="3327400" cy="944863"/>
          </a:xfrm>
          <a:prstGeom prst="rect">
            <a:avLst/>
          </a:prstGeom>
        </p:spPr>
      </p:pic>
      <p:pic>
        <p:nvPicPr>
          <p:cNvPr id="11" name="Picture 10"/>
          <p:cNvPicPr>
            <a:picLocks noChangeAspect="1"/>
          </p:cNvPicPr>
          <p:nvPr/>
        </p:nvPicPr>
        <p:blipFill>
          <a:blip r:embed="rId7"/>
          <a:stretch>
            <a:fillRect/>
          </a:stretch>
        </p:blipFill>
        <p:spPr>
          <a:xfrm>
            <a:off x="7789333" y="0"/>
            <a:ext cx="1354667" cy="1354667"/>
          </a:xfrm>
          <a:prstGeom prst="rect">
            <a:avLst/>
          </a:prstGeom>
        </p:spPr>
      </p:pic>
    </p:spTree>
    <p:extLst>
      <p:ext uri="{BB962C8B-B14F-4D97-AF65-F5344CB8AC3E}">
        <p14:creationId xmlns:p14="http://schemas.microsoft.com/office/powerpoint/2010/main" val="212755120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7942"/>
            <a:ext cx="8229600" cy="1143000"/>
          </a:xfrm>
        </p:spPr>
        <p:txBody>
          <a:bodyPr>
            <a:normAutofit/>
          </a:bodyPr>
          <a:lstStyle/>
          <a:p>
            <a:r>
              <a:rPr lang="en-US" b="1" u="sng" dirty="0" smtClean="0">
                <a:solidFill>
                  <a:schemeClr val="tx2">
                    <a:lumMod val="60000"/>
                    <a:lumOff val="40000"/>
                  </a:schemeClr>
                </a:solidFill>
                <a:latin typeface="Arial" pitchFamily="34" charset="0"/>
                <a:cs typeface="Arial" pitchFamily="34" charset="0"/>
              </a:rPr>
              <a:t>Mineralization Assay</a:t>
            </a:r>
            <a:endParaRPr lang="en-US" u="sng" dirty="0">
              <a:solidFill>
                <a:schemeClr val="tx2">
                  <a:lumMod val="60000"/>
                  <a:lumOff val="40000"/>
                </a:schemeClr>
              </a:solidFill>
            </a:endParaRPr>
          </a:p>
        </p:txBody>
      </p:sp>
      <p:grpSp>
        <p:nvGrpSpPr>
          <p:cNvPr id="3" name="Group 2"/>
          <p:cNvGrpSpPr/>
          <p:nvPr/>
        </p:nvGrpSpPr>
        <p:grpSpPr>
          <a:xfrm>
            <a:off x="470917" y="2351749"/>
            <a:ext cx="3756236" cy="3916976"/>
            <a:chOff x="470917" y="1747029"/>
            <a:chExt cx="3756236" cy="3916976"/>
          </a:xfrm>
        </p:grpSpPr>
        <p:pic>
          <p:nvPicPr>
            <p:cNvPr id="5" name="Picture 4" descr="DSCN2234"/>
            <p:cNvPicPr>
              <a:picLocks noChangeAspect="1" noChangeArrowheads="1"/>
            </p:cNvPicPr>
            <p:nvPr/>
          </p:nvPicPr>
          <p:blipFill>
            <a:blip r:embed="rId2" cstate="print">
              <a:extLst>
                <a:ext uri="{28A0092B-C50C-407E-A947-70E740481C1C}">
                  <a14:useLocalDpi xmlns:a14="http://schemas.microsoft.com/office/drawing/2010/main" val="0"/>
                </a:ext>
              </a:extLst>
            </a:blip>
            <a:srcRect l="26808" t="19319" r="18813" b="12256"/>
            <a:stretch>
              <a:fillRect/>
            </a:stretch>
          </p:blipFill>
          <p:spPr bwMode="auto">
            <a:xfrm>
              <a:off x="496317" y="2014717"/>
              <a:ext cx="3579975" cy="33791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2688" y="1747029"/>
              <a:ext cx="1461362" cy="276999"/>
            </a:xfrm>
            <a:prstGeom prst="rect">
              <a:avLst/>
            </a:prstGeom>
            <a:noFill/>
          </p:spPr>
          <p:txBody>
            <a:bodyPr wrap="none" rtlCol="0">
              <a:spAutoFit/>
            </a:bodyPr>
            <a:lstStyle/>
            <a:p>
              <a:r>
                <a:rPr lang="en-US" sz="1200" b="1" dirty="0" smtClean="0">
                  <a:latin typeface="Arial" pitchFamily="34" charset="0"/>
                  <a:cs typeface="Arial" pitchFamily="34" charset="0"/>
                </a:rPr>
                <a:t>PLGA 10% Fibers</a:t>
              </a:r>
              <a:endParaRPr lang="en-US" sz="1200" b="1" dirty="0">
                <a:latin typeface="Arial" pitchFamily="34" charset="0"/>
                <a:cs typeface="Arial" pitchFamily="34" charset="0"/>
              </a:endParaRPr>
            </a:p>
          </p:txBody>
        </p:sp>
        <p:sp>
          <p:nvSpPr>
            <p:cNvPr id="7" name="TextBox 6"/>
            <p:cNvSpPr txBox="1"/>
            <p:nvPr/>
          </p:nvSpPr>
          <p:spPr>
            <a:xfrm>
              <a:off x="2682256" y="1787073"/>
              <a:ext cx="1394036" cy="276999"/>
            </a:xfrm>
            <a:prstGeom prst="rect">
              <a:avLst/>
            </a:prstGeom>
            <a:noFill/>
          </p:spPr>
          <p:txBody>
            <a:bodyPr wrap="none" rtlCol="0">
              <a:spAutoFit/>
            </a:bodyPr>
            <a:lstStyle/>
            <a:p>
              <a:r>
                <a:rPr lang="en-US" sz="1200" b="1" dirty="0" smtClean="0">
                  <a:latin typeface="Arial" pitchFamily="34" charset="0"/>
                  <a:cs typeface="Arial" pitchFamily="34" charset="0"/>
                </a:rPr>
                <a:t>PLGA 10%-Align</a:t>
              </a:r>
              <a:endParaRPr lang="en-US" sz="1200" b="1" dirty="0">
                <a:latin typeface="Arial" pitchFamily="34" charset="0"/>
                <a:cs typeface="Arial" pitchFamily="34" charset="0"/>
              </a:endParaRPr>
            </a:p>
          </p:txBody>
        </p:sp>
        <p:sp>
          <p:nvSpPr>
            <p:cNvPr id="8" name="Text Box 8"/>
            <p:cNvSpPr txBox="1">
              <a:spLocks noChangeArrowheads="1"/>
            </p:cNvSpPr>
            <p:nvPr/>
          </p:nvSpPr>
          <p:spPr bwMode="auto">
            <a:xfrm>
              <a:off x="470917" y="5378774"/>
              <a:ext cx="23622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b="1" dirty="0">
                  <a:latin typeface="Arial" pitchFamily="34" charset="0"/>
                  <a:cs typeface="Arial" pitchFamily="34" charset="0"/>
                </a:rPr>
                <a:t>10% PLGA-film</a:t>
              </a:r>
            </a:p>
          </p:txBody>
        </p:sp>
        <p:sp>
          <p:nvSpPr>
            <p:cNvPr id="9" name="Text Box 9"/>
            <p:cNvSpPr txBox="1">
              <a:spLocks noChangeArrowheads="1"/>
            </p:cNvSpPr>
            <p:nvPr/>
          </p:nvSpPr>
          <p:spPr bwMode="auto">
            <a:xfrm>
              <a:off x="2833117" y="5387006"/>
              <a:ext cx="139403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200" b="1" dirty="0">
                  <a:latin typeface="Arial" pitchFamily="34" charset="0"/>
                  <a:cs typeface="Arial" pitchFamily="34" charset="0"/>
                </a:rPr>
                <a:t>Petri dish</a:t>
              </a:r>
            </a:p>
          </p:txBody>
        </p:sp>
      </p:grpSp>
      <p:sp>
        <p:nvSpPr>
          <p:cNvPr id="10" name="TextBox 9"/>
          <p:cNvSpPr txBox="1"/>
          <p:nvPr/>
        </p:nvSpPr>
        <p:spPr>
          <a:xfrm>
            <a:off x="4572000" y="1962422"/>
            <a:ext cx="4191000" cy="4801314"/>
          </a:xfrm>
          <a:prstGeom prst="rect">
            <a:avLst/>
          </a:prstGeom>
          <a:noFill/>
        </p:spPr>
        <p:txBody>
          <a:bodyPr wrap="square" rtlCol="0">
            <a:spAutoFit/>
          </a:bodyPr>
          <a:lstStyle/>
          <a:p>
            <a:pPr marL="1028700" indent="-571500" defTabSz="1828800" eaLnBrk="0" hangingPunct="0">
              <a:buFont typeface="Arial" charset="0"/>
              <a:buChar char="•"/>
            </a:pPr>
            <a:r>
              <a:rPr lang="en-US" dirty="0" smtClean="0">
                <a:latin typeface="Arial" pitchFamily="34" charset="0"/>
                <a:cs typeface="Arial" pitchFamily="34" charset="0"/>
              </a:rPr>
              <a:t>PLGA 10% film showed less calcium mineralization (lighter color) and therefore less bone differentiation</a:t>
            </a:r>
          </a:p>
          <a:p>
            <a:pPr marL="1028700" indent="-571500" defTabSz="1828800" eaLnBrk="0" hangingPunct="0">
              <a:buFont typeface="Arial" charset="0"/>
              <a:buChar char="•"/>
            </a:pPr>
            <a:endParaRPr lang="en-US" dirty="0" smtClean="0">
              <a:latin typeface="Arial" pitchFamily="34" charset="0"/>
              <a:cs typeface="Arial" pitchFamily="34" charset="0"/>
            </a:endParaRPr>
          </a:p>
          <a:p>
            <a:pPr marL="1028700" indent="-571500" defTabSz="1828800" eaLnBrk="0" hangingPunct="0">
              <a:buFont typeface="Arial" charset="0"/>
              <a:buChar char="•"/>
            </a:pPr>
            <a:r>
              <a:rPr lang="en-US" dirty="0" smtClean="0">
                <a:latin typeface="Arial" pitchFamily="34" charset="0"/>
                <a:cs typeface="Arial" pitchFamily="34" charset="0"/>
              </a:rPr>
              <a:t>PLGA 10% nanofibers showed greater mineralization (darker color) and therefore greater bone differentiation</a:t>
            </a:r>
          </a:p>
          <a:p>
            <a:pPr marL="1028700" indent="-571500" defTabSz="1828800" eaLnBrk="0" hangingPunct="0">
              <a:buFont typeface="Arial" charset="0"/>
              <a:buChar char="•"/>
            </a:pPr>
            <a:endParaRPr lang="en-US" dirty="0" smtClean="0">
              <a:latin typeface="Arial" pitchFamily="34" charset="0"/>
              <a:cs typeface="Arial" pitchFamily="34" charset="0"/>
            </a:endParaRPr>
          </a:p>
          <a:p>
            <a:pPr marL="1028700" indent="-571500" defTabSz="1828800" eaLnBrk="0" hangingPunct="0">
              <a:buFont typeface="Arial" charset="0"/>
              <a:buChar char="•"/>
            </a:pPr>
            <a:r>
              <a:rPr lang="en-US" dirty="0" smtClean="0">
                <a:latin typeface="Arial" pitchFamily="34" charset="0"/>
                <a:cs typeface="Arial" pitchFamily="34" charset="0"/>
              </a:rPr>
              <a:t>PLGA 10% Fibers with a random deposition showed similar calcium expression to that of PLGA 10% Aligned fibers</a:t>
            </a:r>
          </a:p>
          <a:p>
            <a:endParaRPr lang="en-US" dirty="0"/>
          </a:p>
        </p:txBody>
      </p:sp>
      <p:pic>
        <p:nvPicPr>
          <p:cNvPr id="11" name="Picture 10"/>
          <p:cNvPicPr>
            <a:picLocks noChangeAspect="1"/>
          </p:cNvPicPr>
          <p:nvPr/>
        </p:nvPicPr>
        <p:blipFill>
          <a:blip r:embed="rId3"/>
          <a:stretch>
            <a:fillRect/>
          </a:stretch>
        </p:blipFill>
        <p:spPr>
          <a:xfrm>
            <a:off x="0" y="0"/>
            <a:ext cx="3327400" cy="944863"/>
          </a:xfrm>
          <a:prstGeom prst="rect">
            <a:avLst/>
          </a:prstGeom>
        </p:spPr>
      </p:pic>
      <p:pic>
        <p:nvPicPr>
          <p:cNvPr id="12" name="Picture 11"/>
          <p:cNvPicPr>
            <a:picLocks noChangeAspect="1"/>
          </p:cNvPicPr>
          <p:nvPr/>
        </p:nvPicPr>
        <p:blipFill>
          <a:blip r:embed="rId4"/>
          <a:stretch>
            <a:fillRect/>
          </a:stretch>
        </p:blipFill>
        <p:spPr>
          <a:xfrm>
            <a:off x="7789333" y="0"/>
            <a:ext cx="1354667" cy="1354667"/>
          </a:xfrm>
          <a:prstGeom prst="rect">
            <a:avLst/>
          </a:prstGeom>
        </p:spPr>
      </p:pic>
    </p:spTree>
    <p:extLst>
      <p:ext uri="{BB962C8B-B14F-4D97-AF65-F5344CB8AC3E}">
        <p14:creationId xmlns:p14="http://schemas.microsoft.com/office/powerpoint/2010/main" val="265685017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20038"/>
            <a:ext cx="8229600" cy="4525963"/>
          </a:xfrm>
        </p:spPr>
        <p:txBody>
          <a:bodyPr>
            <a:normAutofit fontScale="85000" lnSpcReduction="20000"/>
          </a:bodyPr>
          <a:lstStyle/>
          <a:p>
            <a:pPr marL="457200" indent="-457200"/>
            <a:r>
              <a:rPr lang="en-US" dirty="0" smtClean="0">
                <a:solidFill>
                  <a:schemeClr val="tx1"/>
                </a:solidFill>
                <a:latin typeface="Arial"/>
                <a:cs typeface="Arial"/>
              </a:rPr>
              <a:t>Results from Live/Dead cell assay show no difference in cell vitality on PLGA nanofiber scaffolds compared  to the 5% film control </a:t>
            </a:r>
          </a:p>
          <a:p>
            <a:pPr marL="457200" indent="-457200"/>
            <a:r>
              <a:rPr lang="en-US" dirty="0" smtClean="0">
                <a:solidFill>
                  <a:schemeClr val="tx1"/>
                </a:solidFill>
                <a:latin typeface="Arial"/>
                <a:cs typeface="Arial"/>
              </a:rPr>
              <a:t>Fluorescent microscopy was useful in determining general cell type while confocal microscopy provided a more defined image of cell type and nanofiber structure.</a:t>
            </a:r>
          </a:p>
          <a:p>
            <a:pPr marL="457200" indent="-457200"/>
            <a:r>
              <a:rPr lang="en-US" dirty="0" smtClean="0">
                <a:solidFill>
                  <a:schemeClr val="tx1"/>
                </a:solidFill>
                <a:latin typeface="Arial"/>
                <a:cs typeface="Arial"/>
              </a:rPr>
              <a:t>Results from confocal microscopy and immunohistochemistry staining show scaffolds containing 10% PLGA induced more </a:t>
            </a:r>
            <a:r>
              <a:rPr lang="en-US" dirty="0" err="1" smtClean="0">
                <a:solidFill>
                  <a:schemeClr val="tx1"/>
                </a:solidFill>
                <a:latin typeface="Arial"/>
                <a:cs typeface="Arial"/>
              </a:rPr>
              <a:t>ADhMSC</a:t>
            </a:r>
            <a:r>
              <a:rPr lang="en-US" dirty="0" smtClean="0">
                <a:solidFill>
                  <a:schemeClr val="tx1"/>
                </a:solidFill>
                <a:latin typeface="Arial"/>
                <a:cs typeface="Arial"/>
              </a:rPr>
              <a:t> differentiation and proliferation than 5% PLGA fibers and film.</a:t>
            </a:r>
          </a:p>
        </p:txBody>
      </p:sp>
      <p:sp>
        <p:nvSpPr>
          <p:cNvPr id="4" name="Text Placeholder 7"/>
          <p:cNvSpPr txBox="1">
            <a:spLocks noGrp="1"/>
          </p:cNvSpPr>
          <p:nvPr>
            <p:ph type="title"/>
          </p:nvPr>
        </p:nvSpPr>
        <p:spPr>
          <a:xfrm>
            <a:off x="2982290" y="1077038"/>
            <a:ext cx="3882325" cy="1143000"/>
          </a:xfrm>
          <a:prstGeom prst="rect">
            <a:avLst/>
          </a:prstGeom>
        </p:spPr>
        <p:txBody>
          <a:bodyPr/>
          <a:lstStyle>
            <a:lvl1pPr marL="1762196" indent="-1762196" algn="l" defTabSz="4699198" rtl="0" eaLnBrk="1" latinLnBrk="0" hangingPunct="1">
              <a:spcBef>
                <a:spcPct val="20000"/>
              </a:spcBef>
              <a:buFont typeface="Arial" pitchFamily="34" charset="0"/>
              <a:buChar char="•"/>
              <a:defRPr sz="16500" kern="1200">
                <a:solidFill>
                  <a:schemeClr val="tx1"/>
                </a:solidFill>
                <a:latin typeface="+mn-lt"/>
                <a:ea typeface="+mn-ea"/>
                <a:cs typeface="+mn-cs"/>
              </a:defRPr>
            </a:lvl1pPr>
            <a:lvl2pPr marL="3818092" indent="-1468491" algn="l" defTabSz="4699198" rtl="0" eaLnBrk="1" latinLnBrk="0" hangingPunct="1">
              <a:spcBef>
                <a:spcPct val="20000"/>
              </a:spcBef>
              <a:buFont typeface="Arial" pitchFamily="34" charset="0"/>
              <a:buChar char="–"/>
              <a:defRPr sz="14400" kern="1200">
                <a:solidFill>
                  <a:schemeClr val="tx1"/>
                </a:solidFill>
                <a:latin typeface="+mn-lt"/>
                <a:ea typeface="+mn-ea"/>
                <a:cs typeface="+mn-cs"/>
              </a:defRPr>
            </a:lvl2pPr>
            <a:lvl3pPr marL="5873988" indent="-1174790" algn="l" defTabSz="4699198" rtl="0" eaLnBrk="1" latinLnBrk="0" hangingPunct="1">
              <a:spcBef>
                <a:spcPct val="20000"/>
              </a:spcBef>
              <a:buFont typeface="Arial" pitchFamily="34" charset="0"/>
              <a:buChar char="•"/>
              <a:defRPr sz="12300" kern="1200">
                <a:solidFill>
                  <a:schemeClr val="tx1"/>
                </a:solidFill>
                <a:latin typeface="+mn-lt"/>
                <a:ea typeface="+mn-ea"/>
                <a:cs typeface="+mn-cs"/>
              </a:defRPr>
            </a:lvl3pPr>
            <a:lvl4pPr marL="8223589"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4pPr>
            <a:lvl5pPr marL="10573185"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5pPr>
            <a:lvl6pPr marL="12922787"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6pPr>
            <a:lvl7pPr marL="15272383"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7pPr>
            <a:lvl8pPr marL="17621974"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8pPr>
            <a:lvl9pPr marL="19971565"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9pPr>
          </a:lstStyle>
          <a:p>
            <a:pPr marL="0" indent="0">
              <a:buNone/>
            </a:pPr>
            <a:r>
              <a:rPr lang="en-US" sz="4800" b="1" u="sng" dirty="0" smtClean="0">
                <a:solidFill>
                  <a:schemeClr val="tx2">
                    <a:lumMod val="60000"/>
                    <a:lumOff val="40000"/>
                  </a:schemeClr>
                </a:solidFill>
                <a:latin typeface="Arial" pitchFamily="34" charset="0"/>
                <a:cs typeface="Arial" pitchFamily="34" charset="0"/>
              </a:rPr>
              <a:t>Discussion</a:t>
            </a:r>
          </a:p>
        </p:txBody>
      </p:sp>
      <p:pic>
        <p:nvPicPr>
          <p:cNvPr id="5" name="Picture 4"/>
          <p:cNvPicPr>
            <a:picLocks noChangeAspect="1"/>
          </p:cNvPicPr>
          <p:nvPr/>
        </p:nvPicPr>
        <p:blipFill>
          <a:blip r:embed="rId2"/>
          <a:stretch>
            <a:fillRect/>
          </a:stretch>
        </p:blipFill>
        <p:spPr>
          <a:xfrm>
            <a:off x="7789333" y="0"/>
            <a:ext cx="1354667" cy="1354667"/>
          </a:xfrm>
          <a:prstGeom prst="rect">
            <a:avLst/>
          </a:prstGeom>
        </p:spPr>
      </p:pic>
      <p:pic>
        <p:nvPicPr>
          <p:cNvPr id="6" name="Picture 5"/>
          <p:cNvPicPr>
            <a:picLocks noChangeAspect="1"/>
          </p:cNvPicPr>
          <p:nvPr/>
        </p:nvPicPr>
        <p:blipFill>
          <a:blip r:embed="rId3"/>
          <a:stretch>
            <a:fillRect/>
          </a:stretch>
        </p:blipFill>
        <p:spPr>
          <a:xfrm>
            <a:off x="0" y="0"/>
            <a:ext cx="3327400" cy="944863"/>
          </a:xfrm>
          <a:prstGeom prst="rect">
            <a:avLst/>
          </a:prstGeom>
        </p:spPr>
      </p:pic>
    </p:spTree>
    <p:extLst>
      <p:ext uri="{BB962C8B-B14F-4D97-AF65-F5344CB8AC3E}">
        <p14:creationId xmlns:p14="http://schemas.microsoft.com/office/powerpoint/2010/main" val="65226908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body" idx="1"/>
          </p:nvPr>
        </p:nvSpPr>
        <p:spPr>
          <a:xfrm>
            <a:off x="3372814" y="580441"/>
            <a:ext cx="4323386" cy="609600"/>
          </a:xfrm>
        </p:spPr>
        <p:txBody>
          <a:bodyPr/>
          <a:lstStyle/>
          <a:p>
            <a:pPr>
              <a:buFontTx/>
              <a:buNone/>
            </a:pPr>
            <a:r>
              <a:rPr lang="en-US" dirty="0" err="1"/>
              <a:t>Nanofiber</a:t>
            </a:r>
            <a:r>
              <a:rPr lang="en-US" dirty="0"/>
              <a:t> Applications</a:t>
            </a:r>
          </a:p>
        </p:txBody>
      </p:sp>
      <p:grpSp>
        <p:nvGrpSpPr>
          <p:cNvPr id="198659" name="Group 3"/>
          <p:cNvGrpSpPr>
            <a:grpSpLocks/>
          </p:cNvGrpSpPr>
          <p:nvPr/>
        </p:nvGrpSpPr>
        <p:grpSpPr bwMode="auto">
          <a:xfrm>
            <a:off x="609600" y="1371600"/>
            <a:ext cx="8001000" cy="4876800"/>
            <a:chOff x="384" y="720"/>
            <a:chExt cx="5040" cy="3072"/>
          </a:xfrm>
        </p:grpSpPr>
        <p:sp>
          <p:nvSpPr>
            <p:cNvPr id="198660" name="Text Box 4"/>
            <p:cNvSpPr txBox="1">
              <a:spLocks noChangeArrowheads="1"/>
            </p:cNvSpPr>
            <p:nvPr/>
          </p:nvSpPr>
          <p:spPr bwMode="auto">
            <a:xfrm>
              <a:off x="528" y="1968"/>
              <a:ext cx="144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sz="1200">
                  <a:ea typeface="Batang" charset="0"/>
                  <a:cs typeface="Batang" charset="0"/>
                </a:rPr>
                <a:t>Application in life science</a:t>
              </a:r>
            </a:p>
            <a:p>
              <a:pPr>
                <a:buFontTx/>
                <a:buChar char="•"/>
              </a:pPr>
              <a:r>
                <a:rPr lang="en-US" altLang="ko-KR" sz="1200">
                  <a:ea typeface="Batang" charset="0"/>
                  <a:cs typeface="Batang" charset="0"/>
                </a:rPr>
                <a:t>drug delivery carrier </a:t>
              </a:r>
            </a:p>
            <a:p>
              <a:pPr>
                <a:buFontTx/>
                <a:buChar char="•"/>
              </a:pPr>
              <a:r>
                <a:rPr lang="en-US" altLang="ko-KR" sz="1200">
                  <a:ea typeface="Batang" charset="0"/>
                  <a:cs typeface="Batang" charset="0"/>
                </a:rPr>
                <a:t>hemostatic devices </a:t>
              </a:r>
            </a:p>
            <a:p>
              <a:pPr>
                <a:buFontTx/>
                <a:buChar char="•"/>
              </a:pPr>
              <a:r>
                <a:rPr lang="en-US" altLang="ko-KR" sz="1200">
                  <a:ea typeface="Batang" charset="0"/>
                  <a:cs typeface="Batang" charset="0"/>
                </a:rPr>
                <a:t>wound dressing</a:t>
              </a:r>
            </a:p>
            <a:p>
              <a:endParaRPr lang="en-US" sz="2400"/>
            </a:p>
          </p:txBody>
        </p:sp>
        <p:sp>
          <p:nvSpPr>
            <p:cNvPr id="198661" name="Text Box 5"/>
            <p:cNvSpPr txBox="1">
              <a:spLocks noChangeArrowheads="1"/>
            </p:cNvSpPr>
            <p:nvPr/>
          </p:nvSpPr>
          <p:spPr bwMode="auto">
            <a:xfrm>
              <a:off x="3408" y="1872"/>
              <a:ext cx="1440"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sz="1200">
                  <a:ea typeface="Batang" charset="0"/>
                  <a:cs typeface="Batang" charset="0"/>
                </a:rPr>
                <a:t>Nanosensors</a:t>
              </a:r>
            </a:p>
            <a:p>
              <a:pPr>
                <a:buFontTx/>
                <a:buChar char="•"/>
              </a:pPr>
              <a:r>
                <a:rPr lang="en-US" altLang="ko-KR" sz="1000">
                  <a:ea typeface="Batang" charset="0"/>
                  <a:cs typeface="Batang" charset="0"/>
                </a:rPr>
                <a:t>thermal sensors </a:t>
              </a:r>
            </a:p>
            <a:p>
              <a:pPr>
                <a:buFontTx/>
                <a:buChar char="•"/>
              </a:pPr>
              <a:r>
                <a:rPr lang="en-US" altLang="ko-KR" sz="1000">
                  <a:ea typeface="Batang" charset="0"/>
                  <a:cs typeface="Batang" charset="0"/>
                </a:rPr>
                <a:t>piezoelectric sensor</a:t>
              </a:r>
            </a:p>
            <a:p>
              <a:pPr>
                <a:buFontTx/>
                <a:buChar char="•"/>
              </a:pPr>
              <a:r>
                <a:rPr lang="en-US" altLang="ko-KR" sz="1000">
                  <a:ea typeface="Batang" charset="0"/>
                  <a:cs typeface="Batang" charset="0"/>
                </a:rPr>
                <a:t>biochemical sensor</a:t>
              </a:r>
            </a:p>
            <a:p>
              <a:pPr>
                <a:buFontTx/>
                <a:buChar char="•"/>
              </a:pPr>
              <a:r>
                <a:rPr lang="en-US" altLang="ko-KR" sz="1000">
                  <a:ea typeface="Batang" charset="0"/>
                  <a:cs typeface="Batang" charset="0"/>
                </a:rPr>
                <a:t>fluorescence optical chemical sensor</a:t>
              </a:r>
              <a:endParaRPr lang="en-US" sz="2400"/>
            </a:p>
          </p:txBody>
        </p:sp>
        <p:sp>
          <p:nvSpPr>
            <p:cNvPr id="198662" name="Text Box 6"/>
            <p:cNvSpPr txBox="1">
              <a:spLocks noChangeArrowheads="1"/>
            </p:cNvSpPr>
            <p:nvPr/>
          </p:nvSpPr>
          <p:spPr bwMode="auto">
            <a:xfrm>
              <a:off x="576" y="1279"/>
              <a:ext cx="1728"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sz="1200">
                  <a:ea typeface="Batang" charset="0"/>
                  <a:cs typeface="Batang" charset="0"/>
                </a:rPr>
                <a:t>Military protective clothing</a:t>
              </a:r>
            </a:p>
            <a:p>
              <a:pPr>
                <a:buFontTx/>
                <a:buChar char="•"/>
              </a:pPr>
              <a:r>
                <a:rPr lang="en-US" altLang="ko-KR" sz="1000">
                  <a:ea typeface="Batang" charset="0"/>
                  <a:cs typeface="Batang" charset="0"/>
                </a:rPr>
                <a:t>minimum impedance to air </a:t>
              </a:r>
            </a:p>
            <a:p>
              <a:pPr>
                <a:buFontTx/>
                <a:buChar char="•"/>
              </a:pPr>
              <a:r>
                <a:rPr lang="en-US" altLang="ko-KR" sz="1000">
                  <a:ea typeface="Batang" charset="0"/>
                  <a:cs typeface="Batang" charset="0"/>
                </a:rPr>
                <a:t>efficiency in trapping aerosol particles </a:t>
              </a:r>
            </a:p>
            <a:p>
              <a:pPr>
                <a:buFontTx/>
                <a:buChar char="•"/>
              </a:pPr>
              <a:r>
                <a:rPr lang="en-US" altLang="ko-KR" sz="1000">
                  <a:ea typeface="Batang" charset="0"/>
                  <a:cs typeface="Batang" charset="0"/>
                </a:rPr>
                <a:t>anti-bio-chemical gases</a:t>
              </a:r>
              <a:endParaRPr lang="en-US" sz="2400"/>
            </a:p>
          </p:txBody>
        </p:sp>
        <p:sp>
          <p:nvSpPr>
            <p:cNvPr id="198663" name="Text Box 7"/>
            <p:cNvSpPr txBox="1">
              <a:spLocks noChangeArrowheads="1"/>
            </p:cNvSpPr>
            <p:nvPr/>
          </p:nvSpPr>
          <p:spPr bwMode="auto">
            <a:xfrm>
              <a:off x="2256" y="837"/>
              <a:ext cx="1008"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sz="1200">
                  <a:ea typeface="Batang" charset="0"/>
                  <a:cs typeface="Batang" charset="0"/>
                </a:rPr>
                <a:t>Cosmetic skin masks</a:t>
              </a:r>
            </a:p>
            <a:p>
              <a:pPr>
                <a:buFontTx/>
                <a:buChar char="•"/>
              </a:pPr>
              <a:r>
                <a:rPr lang="en-US" altLang="ko-KR" sz="1000">
                  <a:ea typeface="Batang" charset="0"/>
                  <a:cs typeface="Batang" charset="0"/>
                </a:rPr>
                <a:t>Skin cleansing </a:t>
              </a:r>
            </a:p>
            <a:p>
              <a:pPr>
                <a:buFontTx/>
                <a:buChar char="•"/>
              </a:pPr>
              <a:r>
                <a:rPr lang="en-US" altLang="ko-KR" sz="1000">
                  <a:ea typeface="Batang" charset="0"/>
                  <a:cs typeface="Batang" charset="0"/>
                </a:rPr>
                <a:t>skin  healing</a:t>
              </a:r>
            </a:p>
            <a:p>
              <a:pPr>
                <a:buFontTx/>
                <a:buChar char="•"/>
              </a:pPr>
              <a:r>
                <a:rPr lang="en-US" altLang="ko-KR" sz="1000">
                  <a:ea typeface="Batang" charset="0"/>
                  <a:cs typeface="Batang" charset="0"/>
                </a:rPr>
                <a:t>Skin therapy</a:t>
              </a:r>
            </a:p>
            <a:p>
              <a:endParaRPr lang="en-US" sz="2400"/>
            </a:p>
          </p:txBody>
        </p:sp>
        <p:sp>
          <p:nvSpPr>
            <p:cNvPr id="198664" name="Text Box 8"/>
            <p:cNvSpPr txBox="1">
              <a:spLocks noChangeArrowheads="1"/>
            </p:cNvSpPr>
            <p:nvPr/>
          </p:nvSpPr>
          <p:spPr bwMode="auto">
            <a:xfrm>
              <a:off x="648" y="2736"/>
              <a:ext cx="1944"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sz="1200">
                  <a:ea typeface="Batang" charset="0"/>
                  <a:cs typeface="Batang" charset="0"/>
                </a:rPr>
                <a:t>Tissue engineering scaffolding </a:t>
              </a:r>
            </a:p>
            <a:p>
              <a:pPr>
                <a:buFontTx/>
                <a:buChar char="•"/>
              </a:pPr>
              <a:r>
                <a:rPr lang="en-US" altLang="ko-KR" sz="1200">
                  <a:ea typeface="Batang" charset="0"/>
                  <a:cs typeface="Batang" charset="0"/>
                </a:rPr>
                <a:t>porous membrane for skin </a:t>
              </a:r>
            </a:p>
            <a:p>
              <a:pPr>
                <a:buFontTx/>
                <a:buChar char="•"/>
              </a:pPr>
              <a:r>
                <a:rPr lang="en-US" altLang="ko-KR" sz="1200">
                  <a:ea typeface="Batang" charset="0"/>
                  <a:cs typeface="Batang" charset="0"/>
                </a:rPr>
                <a:t>tubular shape for blood vessels and nerve regeneration </a:t>
              </a:r>
            </a:p>
            <a:p>
              <a:pPr>
                <a:buFontTx/>
                <a:buChar char="•"/>
              </a:pPr>
              <a:r>
                <a:rPr lang="en-US" altLang="ko-KR" sz="1200">
                  <a:ea typeface="Batang" charset="0"/>
                  <a:cs typeface="Batang" charset="0"/>
                </a:rPr>
                <a:t>three dimensional scaffolds for bone and cartilage regeneration</a:t>
              </a:r>
              <a:endParaRPr lang="en-US" sz="2400"/>
            </a:p>
          </p:txBody>
        </p:sp>
        <p:sp>
          <p:nvSpPr>
            <p:cNvPr id="198665" name="Text Box 9"/>
            <p:cNvSpPr txBox="1">
              <a:spLocks noChangeArrowheads="1"/>
            </p:cNvSpPr>
            <p:nvPr/>
          </p:nvSpPr>
          <p:spPr bwMode="auto">
            <a:xfrm>
              <a:off x="3504" y="981"/>
              <a:ext cx="115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sz="1200">
                  <a:ea typeface="Batang" charset="0"/>
                  <a:cs typeface="Batang" charset="0"/>
                </a:rPr>
                <a:t>Filter media</a:t>
              </a:r>
            </a:p>
            <a:p>
              <a:pPr>
                <a:buFontTx/>
                <a:buChar char="•"/>
              </a:pPr>
              <a:r>
                <a:rPr lang="en-US" altLang="ko-KR" sz="1200">
                  <a:ea typeface="Batang" charset="0"/>
                  <a:cs typeface="Batang" charset="0"/>
                </a:rPr>
                <a:t>liquid filtration </a:t>
              </a:r>
            </a:p>
            <a:p>
              <a:pPr>
                <a:buFontTx/>
                <a:buChar char="•"/>
              </a:pPr>
              <a:r>
                <a:rPr lang="en-US" altLang="ko-KR" sz="1200">
                  <a:ea typeface="Batang" charset="0"/>
                  <a:cs typeface="Batang" charset="0"/>
                </a:rPr>
                <a:t>gas filtration </a:t>
              </a:r>
            </a:p>
            <a:p>
              <a:pPr>
                <a:buFontTx/>
                <a:buChar char="•"/>
              </a:pPr>
              <a:r>
                <a:rPr lang="en-US" altLang="ko-KR" sz="1200">
                  <a:ea typeface="Batang" charset="0"/>
                  <a:cs typeface="Batang" charset="0"/>
                </a:rPr>
                <a:t>molecule filtration</a:t>
              </a:r>
              <a:endParaRPr lang="en-US" sz="2400"/>
            </a:p>
          </p:txBody>
        </p:sp>
        <p:sp>
          <p:nvSpPr>
            <p:cNvPr id="198666" name="Text Box 10"/>
            <p:cNvSpPr txBox="1">
              <a:spLocks noChangeArrowheads="1"/>
            </p:cNvSpPr>
            <p:nvPr/>
          </p:nvSpPr>
          <p:spPr bwMode="auto">
            <a:xfrm>
              <a:off x="3144" y="2688"/>
              <a:ext cx="223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sz="1200">
                  <a:ea typeface="Batang" charset="0"/>
                  <a:cs typeface="Batang" charset="0"/>
                </a:rPr>
                <a:t>Other electronic applications</a:t>
              </a:r>
            </a:p>
            <a:p>
              <a:pPr>
                <a:buFontTx/>
                <a:buChar char="•"/>
              </a:pPr>
              <a:r>
                <a:rPr lang="en-US" altLang="ko-KR" sz="1200">
                  <a:ea typeface="Batang" charset="0"/>
                  <a:cs typeface="Batang" charset="0"/>
                </a:rPr>
                <a:t>micro/nanoelectronic devices </a:t>
              </a:r>
            </a:p>
            <a:p>
              <a:pPr>
                <a:buFontTx/>
                <a:buChar char="•"/>
              </a:pPr>
              <a:r>
                <a:rPr lang="en-US" altLang="ko-KR" sz="1200">
                  <a:ea typeface="Batang" charset="0"/>
                  <a:cs typeface="Batang" charset="0"/>
                </a:rPr>
                <a:t>electronic dissipation</a:t>
              </a:r>
            </a:p>
            <a:p>
              <a:pPr>
                <a:buFontTx/>
                <a:buChar char="•"/>
              </a:pPr>
              <a:r>
                <a:rPr lang="en-US" altLang="ko-KR" sz="1200">
                  <a:ea typeface="Batang" charset="0"/>
                  <a:cs typeface="Batang" charset="0"/>
                </a:rPr>
                <a:t>electromagnetic interference shielding</a:t>
              </a:r>
            </a:p>
            <a:p>
              <a:pPr>
                <a:buFontTx/>
                <a:buChar char="•"/>
              </a:pPr>
              <a:r>
                <a:rPr lang="fr-FR" altLang="ko-KR" sz="1200">
                  <a:ea typeface="Batang" charset="0"/>
                  <a:cs typeface="Batang" charset="0"/>
                </a:rPr>
                <a:t>photovoltaic devices</a:t>
              </a:r>
            </a:p>
            <a:p>
              <a:pPr>
                <a:buFontTx/>
                <a:buChar char="•"/>
              </a:pPr>
              <a:r>
                <a:rPr lang="fr-FR" altLang="ko-KR" sz="1200">
                  <a:ea typeface="Batang" charset="0"/>
                  <a:cs typeface="Batang" charset="0"/>
                </a:rPr>
                <a:t>LCD devices</a:t>
              </a:r>
            </a:p>
            <a:p>
              <a:pPr>
                <a:buFontTx/>
                <a:buChar char="•"/>
              </a:pPr>
              <a:r>
                <a:rPr lang="fr-FR" altLang="ko-KR" sz="1200">
                  <a:ea typeface="Batang" charset="0"/>
                  <a:cs typeface="Batang" charset="0"/>
                </a:rPr>
                <a:t>ultra-lightweigt spacecraft materials</a:t>
              </a:r>
            </a:p>
            <a:p>
              <a:pPr>
                <a:buFontTx/>
                <a:buChar char="•"/>
              </a:pPr>
              <a:r>
                <a:rPr lang="fr-FR" altLang="ko-KR" sz="1200">
                  <a:ea typeface="Batang" charset="0"/>
                  <a:cs typeface="Batang" charset="0"/>
                </a:rPr>
                <a:t>high efficient and functional catalysts</a:t>
              </a:r>
            </a:p>
            <a:p>
              <a:endParaRPr lang="en-US" sz="2400"/>
            </a:p>
          </p:txBody>
        </p:sp>
        <p:sp>
          <p:nvSpPr>
            <p:cNvPr id="198667" name="Text Box 11"/>
            <p:cNvSpPr txBox="1">
              <a:spLocks noChangeArrowheads="1"/>
            </p:cNvSpPr>
            <p:nvPr/>
          </p:nvSpPr>
          <p:spPr bwMode="auto">
            <a:xfrm>
              <a:off x="2448" y="1938"/>
              <a:ext cx="7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sz="1200" b="1">
                  <a:solidFill>
                    <a:schemeClr val="accent2"/>
                  </a:solidFill>
                  <a:ea typeface="Batang" charset="0"/>
                  <a:cs typeface="Batang" charset="0"/>
                </a:rPr>
                <a:t>Polymer Nanofibers</a:t>
              </a:r>
              <a:endParaRPr lang="en-US" sz="1200" b="1">
                <a:solidFill>
                  <a:schemeClr val="accent2"/>
                </a:solidFill>
                <a:ea typeface="Batang" charset="0"/>
                <a:cs typeface="Batang" charset="0"/>
              </a:endParaRPr>
            </a:p>
          </p:txBody>
        </p:sp>
        <p:sp>
          <p:nvSpPr>
            <p:cNvPr id="198668" name="AutoShape 12"/>
            <p:cNvSpPr>
              <a:spLocks noChangeArrowheads="1"/>
            </p:cNvSpPr>
            <p:nvPr/>
          </p:nvSpPr>
          <p:spPr bwMode="auto">
            <a:xfrm>
              <a:off x="432" y="1872"/>
              <a:ext cx="1296" cy="720"/>
            </a:xfrm>
            <a:prstGeom prst="wedgeEllipseCallout">
              <a:avLst>
                <a:gd name="adj1" fmla="val 90819"/>
                <a:gd name="adj2" fmla="val -19722"/>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2400"/>
            </a:p>
          </p:txBody>
        </p:sp>
        <p:sp>
          <p:nvSpPr>
            <p:cNvPr id="198669" name="AutoShape 13"/>
            <p:cNvSpPr>
              <a:spLocks noChangeArrowheads="1"/>
            </p:cNvSpPr>
            <p:nvPr/>
          </p:nvSpPr>
          <p:spPr bwMode="auto">
            <a:xfrm>
              <a:off x="384" y="2592"/>
              <a:ext cx="2256" cy="1008"/>
            </a:xfrm>
            <a:prstGeom prst="wedgeEllipseCallout">
              <a:avLst>
                <a:gd name="adj1" fmla="val 38875"/>
                <a:gd name="adj2" fmla="val -74704"/>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2400"/>
            </a:p>
          </p:txBody>
        </p:sp>
        <p:sp>
          <p:nvSpPr>
            <p:cNvPr id="198670" name="AutoShape 14"/>
            <p:cNvSpPr>
              <a:spLocks noChangeArrowheads="1"/>
            </p:cNvSpPr>
            <p:nvPr/>
          </p:nvSpPr>
          <p:spPr bwMode="auto">
            <a:xfrm>
              <a:off x="384" y="1104"/>
              <a:ext cx="1824" cy="720"/>
            </a:xfrm>
            <a:prstGeom prst="wedgeEllipseCallout">
              <a:avLst>
                <a:gd name="adj1" fmla="val 57458"/>
                <a:gd name="adj2" fmla="val 4791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2400"/>
            </a:p>
          </p:txBody>
        </p:sp>
        <p:sp>
          <p:nvSpPr>
            <p:cNvPr id="198671" name="AutoShape 15"/>
            <p:cNvSpPr>
              <a:spLocks noChangeArrowheads="1"/>
            </p:cNvSpPr>
            <p:nvPr/>
          </p:nvSpPr>
          <p:spPr bwMode="auto">
            <a:xfrm>
              <a:off x="2160" y="720"/>
              <a:ext cx="1056" cy="672"/>
            </a:xfrm>
            <a:prstGeom prst="wedgeEllipseCallout">
              <a:avLst>
                <a:gd name="adj1" fmla="val -5870"/>
                <a:gd name="adj2" fmla="val 97319"/>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2400"/>
            </a:p>
          </p:txBody>
        </p:sp>
        <p:sp>
          <p:nvSpPr>
            <p:cNvPr id="198672" name="AutoShape 16"/>
            <p:cNvSpPr>
              <a:spLocks noChangeArrowheads="1"/>
            </p:cNvSpPr>
            <p:nvPr/>
          </p:nvSpPr>
          <p:spPr bwMode="auto">
            <a:xfrm>
              <a:off x="3360" y="912"/>
              <a:ext cx="1248" cy="624"/>
            </a:xfrm>
            <a:prstGeom prst="wedgeEllipseCallout">
              <a:avLst>
                <a:gd name="adj1" fmla="val -69792"/>
                <a:gd name="adj2" fmla="val 85579"/>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2400"/>
            </a:p>
          </p:txBody>
        </p:sp>
        <p:sp>
          <p:nvSpPr>
            <p:cNvPr id="198673" name="AutoShape 17"/>
            <p:cNvSpPr>
              <a:spLocks noChangeArrowheads="1"/>
            </p:cNvSpPr>
            <p:nvPr/>
          </p:nvSpPr>
          <p:spPr bwMode="auto">
            <a:xfrm>
              <a:off x="3216" y="1776"/>
              <a:ext cx="1728" cy="720"/>
            </a:xfrm>
            <a:prstGeom prst="wedgeEllipseCallout">
              <a:avLst>
                <a:gd name="adj1" fmla="val -59028"/>
                <a:gd name="adj2" fmla="val -375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2400"/>
            </a:p>
          </p:txBody>
        </p:sp>
        <p:sp>
          <p:nvSpPr>
            <p:cNvPr id="198674" name="AutoShape 18"/>
            <p:cNvSpPr>
              <a:spLocks noChangeArrowheads="1"/>
            </p:cNvSpPr>
            <p:nvPr/>
          </p:nvSpPr>
          <p:spPr bwMode="auto">
            <a:xfrm>
              <a:off x="2688" y="2544"/>
              <a:ext cx="2736" cy="1248"/>
            </a:xfrm>
            <a:prstGeom prst="wedgeEllipseCallout">
              <a:avLst>
                <a:gd name="adj1" fmla="val -40792"/>
                <a:gd name="adj2" fmla="val -69713"/>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2400"/>
            </a:p>
          </p:txBody>
        </p:sp>
        <p:sp>
          <p:nvSpPr>
            <p:cNvPr id="198675" name="AutoShape 19"/>
            <p:cNvSpPr>
              <a:spLocks noChangeArrowheads="1"/>
            </p:cNvSpPr>
            <p:nvPr/>
          </p:nvSpPr>
          <p:spPr bwMode="auto">
            <a:xfrm>
              <a:off x="2304" y="1824"/>
              <a:ext cx="720" cy="480"/>
            </a:xfrm>
            <a:prstGeom prst="horizontalScroll">
              <a:avLst>
                <a:gd name="adj" fmla="val 125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pic>
        <p:nvPicPr>
          <p:cNvPr id="20" name="Picture 19"/>
          <p:cNvPicPr>
            <a:picLocks noChangeAspect="1"/>
          </p:cNvPicPr>
          <p:nvPr/>
        </p:nvPicPr>
        <p:blipFill>
          <a:blip r:embed="rId3"/>
          <a:stretch>
            <a:fillRect/>
          </a:stretch>
        </p:blipFill>
        <p:spPr>
          <a:xfrm>
            <a:off x="7789333" y="0"/>
            <a:ext cx="1354667" cy="1354667"/>
          </a:xfrm>
          <a:prstGeom prst="rect">
            <a:avLst/>
          </a:prstGeom>
        </p:spPr>
      </p:pic>
      <p:pic>
        <p:nvPicPr>
          <p:cNvPr id="21" name="Picture 20"/>
          <p:cNvPicPr>
            <a:picLocks noChangeAspect="1"/>
          </p:cNvPicPr>
          <p:nvPr/>
        </p:nvPicPr>
        <p:blipFill>
          <a:blip r:embed="rId4"/>
          <a:stretch>
            <a:fillRect/>
          </a:stretch>
        </p:blipFill>
        <p:spPr>
          <a:xfrm>
            <a:off x="0" y="0"/>
            <a:ext cx="3327400" cy="944863"/>
          </a:xfrm>
          <a:prstGeom prst="rect">
            <a:avLst/>
          </a:prstGeom>
        </p:spPr>
      </p:pic>
    </p:spTree>
    <p:extLst>
      <p:ext uri="{BB962C8B-B14F-4D97-AF65-F5344CB8AC3E}">
        <p14:creationId xmlns:p14="http://schemas.microsoft.com/office/powerpoint/2010/main" val="13503783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52400" y="1059801"/>
            <a:ext cx="8839200" cy="533400"/>
          </a:xfrm>
        </p:spPr>
        <p:txBody>
          <a:bodyPr>
            <a:normAutofit fontScale="90000"/>
          </a:bodyPr>
          <a:lstStyle/>
          <a:p>
            <a:r>
              <a:rPr lang="en-US" dirty="0" err="1"/>
              <a:t>Nanofiber</a:t>
            </a:r>
            <a:r>
              <a:rPr lang="en-US" dirty="0"/>
              <a:t> Applications</a:t>
            </a:r>
          </a:p>
        </p:txBody>
      </p:sp>
      <p:sp>
        <p:nvSpPr>
          <p:cNvPr id="214019" name="Rectangle 3"/>
          <p:cNvSpPr>
            <a:spLocks noGrp="1" noChangeArrowheads="1"/>
          </p:cNvSpPr>
          <p:nvPr>
            <p:ph type="body" sz="half" idx="1"/>
          </p:nvPr>
        </p:nvSpPr>
        <p:spPr>
          <a:xfrm>
            <a:off x="76200" y="1616919"/>
            <a:ext cx="9067800" cy="5029200"/>
          </a:xfrm>
        </p:spPr>
        <p:txBody>
          <a:bodyPr>
            <a:normAutofit lnSpcReduction="10000"/>
          </a:bodyPr>
          <a:lstStyle/>
          <a:p>
            <a:pPr>
              <a:spcBef>
                <a:spcPct val="0"/>
              </a:spcBef>
              <a:buFontTx/>
              <a:buNone/>
            </a:pPr>
            <a:endParaRPr lang="en-US" sz="2800" dirty="0" smtClean="0"/>
          </a:p>
          <a:p>
            <a:pPr>
              <a:spcBef>
                <a:spcPct val="0"/>
              </a:spcBef>
              <a:buFontTx/>
              <a:buNone/>
            </a:pPr>
            <a:r>
              <a:rPr lang="en-US" sz="2800" dirty="0" smtClean="0"/>
              <a:t>Drug </a:t>
            </a:r>
            <a:r>
              <a:rPr lang="en-US" sz="2800" dirty="0"/>
              <a:t>delivery system:</a:t>
            </a:r>
          </a:p>
          <a:p>
            <a:pPr>
              <a:spcBef>
                <a:spcPct val="0"/>
              </a:spcBef>
              <a:buFontTx/>
              <a:buNone/>
            </a:pPr>
            <a:r>
              <a:rPr lang="en-US" dirty="0"/>
              <a:t>    </a:t>
            </a:r>
            <a:r>
              <a:rPr lang="en-US" sz="2100" dirty="0"/>
              <a:t>- E</a:t>
            </a:r>
            <a:r>
              <a:rPr lang="en-US" sz="2100" dirty="0" smtClean="0"/>
              <a:t>n</a:t>
            </a:r>
            <a:r>
              <a:rPr kumimoji="1" lang="en-US" sz="2100" dirty="0" smtClean="0">
                <a:ea typeface="굴림" charset="0"/>
                <a:cs typeface="굴림" charset="0"/>
              </a:rPr>
              <a:t>c</a:t>
            </a:r>
            <a:r>
              <a:rPr kumimoji="1" lang="en-US" altLang="ko-KR" sz="2100" dirty="0" smtClean="0">
                <a:solidFill>
                  <a:srgbClr val="000000"/>
                </a:solidFill>
                <a:ea typeface="굴림" charset="0"/>
                <a:cs typeface="굴림" charset="0"/>
              </a:rPr>
              <a:t>apsulation </a:t>
            </a:r>
            <a:r>
              <a:rPr kumimoji="1" lang="en-US" altLang="ko-KR" sz="2100" dirty="0">
                <a:solidFill>
                  <a:srgbClr val="000000"/>
                </a:solidFill>
                <a:ea typeface="굴림" charset="0"/>
                <a:cs typeface="굴림" charset="0"/>
              </a:rPr>
              <a:t>of the drug inside the </a:t>
            </a:r>
            <a:r>
              <a:rPr kumimoji="1" lang="en-US" altLang="ko-KR" sz="2100" dirty="0" err="1">
                <a:solidFill>
                  <a:srgbClr val="000000"/>
                </a:solidFill>
                <a:ea typeface="굴림" charset="0"/>
                <a:cs typeface="굴림" charset="0"/>
              </a:rPr>
              <a:t>electrospun</a:t>
            </a:r>
            <a:r>
              <a:rPr kumimoji="1" lang="en-US" altLang="ko-KR" sz="2100" dirty="0">
                <a:solidFill>
                  <a:srgbClr val="000000"/>
                </a:solidFill>
                <a:ea typeface="굴림" charset="0"/>
                <a:cs typeface="굴림" charset="0"/>
              </a:rPr>
              <a:t> fiber</a:t>
            </a:r>
          </a:p>
          <a:p>
            <a:pPr>
              <a:spcBef>
                <a:spcPct val="0"/>
              </a:spcBef>
              <a:buFontTx/>
              <a:buNone/>
            </a:pPr>
            <a:r>
              <a:rPr kumimoji="1" lang="en-US" altLang="ko-KR" sz="2100" dirty="0">
                <a:solidFill>
                  <a:srgbClr val="000000"/>
                </a:solidFill>
                <a:ea typeface="굴림" charset="0"/>
                <a:cs typeface="굴림" charset="0"/>
              </a:rPr>
              <a:t>       -  Improve therapeutic efficacy due to the high surface area and safety</a:t>
            </a:r>
          </a:p>
          <a:p>
            <a:pPr>
              <a:spcBef>
                <a:spcPct val="0"/>
              </a:spcBef>
              <a:buFontTx/>
              <a:buNone/>
            </a:pPr>
            <a:r>
              <a:rPr kumimoji="1" lang="en-US" altLang="ko-KR" sz="2100" dirty="0">
                <a:solidFill>
                  <a:srgbClr val="000000"/>
                </a:solidFill>
                <a:ea typeface="굴림" charset="0"/>
                <a:cs typeface="굴림" charset="0"/>
              </a:rPr>
              <a:t>         of drugs (Dissolution rate of a particulate drug increases with</a:t>
            </a:r>
          </a:p>
          <a:p>
            <a:pPr>
              <a:spcBef>
                <a:spcPct val="0"/>
              </a:spcBef>
              <a:buFontTx/>
              <a:buNone/>
            </a:pPr>
            <a:r>
              <a:rPr kumimoji="1" lang="en-US" altLang="ko-KR" sz="2100" dirty="0">
                <a:solidFill>
                  <a:srgbClr val="000000"/>
                </a:solidFill>
                <a:ea typeface="굴림" charset="0"/>
                <a:cs typeface="굴림" charset="0"/>
              </a:rPr>
              <a:t>         increasing surface area of both the drug and the corresponding</a:t>
            </a:r>
          </a:p>
          <a:p>
            <a:pPr>
              <a:spcBef>
                <a:spcPct val="0"/>
              </a:spcBef>
              <a:buFontTx/>
              <a:buNone/>
            </a:pPr>
            <a:r>
              <a:rPr kumimoji="1" lang="en-US" altLang="ko-KR" sz="2100" dirty="0">
                <a:solidFill>
                  <a:srgbClr val="000000"/>
                </a:solidFill>
                <a:ea typeface="굴림" charset="0"/>
                <a:cs typeface="굴림" charset="0"/>
              </a:rPr>
              <a:t>         carrier if needed.)</a:t>
            </a:r>
          </a:p>
          <a:p>
            <a:pPr>
              <a:spcBef>
                <a:spcPct val="0"/>
              </a:spcBef>
              <a:buFontTx/>
              <a:buNone/>
            </a:pPr>
            <a:endParaRPr lang="en-US" sz="1800" dirty="0" smtClean="0"/>
          </a:p>
          <a:p>
            <a:pPr>
              <a:spcBef>
                <a:spcPct val="0"/>
              </a:spcBef>
              <a:buFontTx/>
              <a:buNone/>
            </a:pPr>
            <a:r>
              <a:rPr lang="en-US" sz="2800" dirty="0" smtClean="0"/>
              <a:t>Wound </a:t>
            </a:r>
            <a:r>
              <a:rPr lang="en-US" sz="2800" dirty="0"/>
              <a:t>dressing:</a:t>
            </a:r>
          </a:p>
          <a:p>
            <a:pPr>
              <a:spcBef>
                <a:spcPct val="50000"/>
              </a:spcBef>
            </a:pPr>
            <a:r>
              <a:rPr lang="en-US" sz="2100" dirty="0"/>
              <a:t>Novel polymeric composite materials that have antimicrobial properties and variable surface properties that can reduce attachment and adhesion to the wound. </a:t>
            </a:r>
            <a:r>
              <a:rPr lang="en-US" sz="2100" dirty="0" smtClean="0"/>
              <a:t>      </a:t>
            </a:r>
          </a:p>
          <a:p>
            <a:pPr>
              <a:spcBef>
                <a:spcPct val="50000"/>
              </a:spcBef>
            </a:pPr>
            <a:r>
              <a:rPr lang="en-US" sz="2100" dirty="0" smtClean="0"/>
              <a:t>- </a:t>
            </a:r>
            <a:r>
              <a:rPr lang="en-US" sz="2100" dirty="0"/>
              <a:t>Wound dressings having antibacterial properties would be highly desirable for wounded </a:t>
            </a:r>
            <a:r>
              <a:rPr lang="en-US" sz="2100" dirty="0" smtClean="0"/>
              <a:t>personnel</a:t>
            </a:r>
            <a:endParaRPr lang="en-US" sz="2100" dirty="0"/>
          </a:p>
        </p:txBody>
      </p:sp>
      <p:pic>
        <p:nvPicPr>
          <p:cNvPr id="4" name="Picture 3"/>
          <p:cNvPicPr>
            <a:picLocks noChangeAspect="1"/>
          </p:cNvPicPr>
          <p:nvPr/>
        </p:nvPicPr>
        <p:blipFill>
          <a:blip r:embed="rId2"/>
          <a:stretch>
            <a:fillRect/>
          </a:stretch>
        </p:blipFill>
        <p:spPr>
          <a:xfrm>
            <a:off x="7789333" y="0"/>
            <a:ext cx="1354667" cy="1354667"/>
          </a:xfrm>
          <a:prstGeom prst="rect">
            <a:avLst/>
          </a:prstGeom>
        </p:spPr>
      </p:pic>
      <p:pic>
        <p:nvPicPr>
          <p:cNvPr id="5" name="Picture 4"/>
          <p:cNvPicPr>
            <a:picLocks noChangeAspect="1"/>
          </p:cNvPicPr>
          <p:nvPr/>
        </p:nvPicPr>
        <p:blipFill>
          <a:blip r:embed="rId3"/>
          <a:stretch>
            <a:fillRect/>
          </a:stretch>
        </p:blipFill>
        <p:spPr>
          <a:xfrm>
            <a:off x="0" y="0"/>
            <a:ext cx="3327400" cy="944863"/>
          </a:xfrm>
          <a:prstGeom prst="rect">
            <a:avLst/>
          </a:prstGeom>
        </p:spPr>
      </p:pic>
    </p:spTree>
    <p:extLst>
      <p:ext uri="{BB962C8B-B14F-4D97-AF65-F5344CB8AC3E}">
        <p14:creationId xmlns:p14="http://schemas.microsoft.com/office/powerpoint/2010/main" val="89909813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346" y="1096730"/>
            <a:ext cx="9025551" cy="694431"/>
          </a:xfrm>
        </p:spPr>
        <p:txBody>
          <a:bodyPr>
            <a:normAutofit fontScale="90000"/>
          </a:bodyPr>
          <a:lstStyle/>
          <a:p>
            <a:r>
              <a:rPr lang="en-US" sz="3200" b="1" dirty="0" smtClean="0"/>
              <a:t>Nanofabrication and Stem Cell Instrumentation Foundry</a:t>
            </a:r>
            <a:endParaRPr lang="en-US" sz="3200" b="1" dirty="0"/>
          </a:p>
        </p:txBody>
      </p:sp>
      <p:sp>
        <p:nvSpPr>
          <p:cNvPr id="3" name="Subtitle 2"/>
          <p:cNvSpPr>
            <a:spLocks noGrp="1"/>
          </p:cNvSpPr>
          <p:nvPr>
            <p:ph type="subTitle" idx="1"/>
          </p:nvPr>
        </p:nvSpPr>
        <p:spPr>
          <a:xfrm>
            <a:off x="25400" y="1739756"/>
            <a:ext cx="4645378" cy="4947489"/>
          </a:xfrm>
        </p:spPr>
        <p:txBody>
          <a:bodyPr>
            <a:noAutofit/>
          </a:bodyPr>
          <a:lstStyle/>
          <a:p>
            <a:pPr algn="just"/>
            <a:r>
              <a:rPr lang="en-US" sz="2400" dirty="0" smtClean="0">
                <a:solidFill>
                  <a:schemeClr val="tx1"/>
                </a:solidFill>
              </a:rPr>
              <a:t>The Stem Cell Instrumentation Foundry (SCIF) provides stem cell researchers at UC Merced and throughout California access to advanced instruments, techniques and collaborators for single cell analysis. The SCIF is housed in a 4260 </a:t>
            </a:r>
            <a:r>
              <a:rPr lang="en-US" sz="2400" dirty="0" err="1" smtClean="0">
                <a:solidFill>
                  <a:schemeClr val="tx1"/>
                </a:solidFill>
              </a:rPr>
              <a:t>asf</a:t>
            </a:r>
            <a:r>
              <a:rPr lang="en-US" sz="2400" dirty="0" smtClean="0">
                <a:solidFill>
                  <a:schemeClr val="tx1"/>
                </a:solidFill>
              </a:rPr>
              <a:t> facility which includes Class 1000 and 100 clean rooms for micro/</a:t>
            </a:r>
            <a:r>
              <a:rPr lang="en-US" sz="2400" dirty="0" err="1" smtClean="0">
                <a:solidFill>
                  <a:schemeClr val="tx1"/>
                </a:solidFill>
              </a:rPr>
              <a:t>nano</a:t>
            </a:r>
            <a:r>
              <a:rPr lang="en-US" sz="2400" dirty="0" smtClean="0">
                <a:solidFill>
                  <a:schemeClr val="tx1"/>
                </a:solidFill>
              </a:rPr>
              <a:t> fabrication, facilities for human and mouse stem cell culture, quantitative cell imaging, and workstations.</a:t>
            </a:r>
            <a:endParaRPr lang="en-US" sz="2400" dirty="0">
              <a:solidFill>
                <a:schemeClr val="tx1"/>
              </a:solidFill>
            </a:endParaRPr>
          </a:p>
        </p:txBody>
      </p:sp>
      <p:pic>
        <p:nvPicPr>
          <p:cNvPr id="4" name="Picture 3"/>
          <p:cNvPicPr>
            <a:picLocks noChangeAspect="1"/>
          </p:cNvPicPr>
          <p:nvPr/>
        </p:nvPicPr>
        <p:blipFill>
          <a:blip r:embed="rId2"/>
          <a:stretch>
            <a:fillRect/>
          </a:stretch>
        </p:blipFill>
        <p:spPr>
          <a:xfrm>
            <a:off x="0" y="0"/>
            <a:ext cx="3327400" cy="944863"/>
          </a:xfrm>
          <a:prstGeom prst="rect">
            <a:avLst/>
          </a:prstGeom>
        </p:spPr>
      </p:pic>
      <p:pic>
        <p:nvPicPr>
          <p:cNvPr id="8" name="Picture 7"/>
          <p:cNvPicPr>
            <a:picLocks noChangeAspect="1"/>
          </p:cNvPicPr>
          <p:nvPr/>
        </p:nvPicPr>
        <p:blipFill>
          <a:blip r:embed="rId3"/>
          <a:stretch>
            <a:fillRect/>
          </a:stretch>
        </p:blipFill>
        <p:spPr>
          <a:xfrm>
            <a:off x="7290014" y="5279746"/>
            <a:ext cx="1843126" cy="1578254"/>
          </a:xfrm>
          <a:prstGeom prst="rect">
            <a:avLst/>
          </a:prstGeom>
        </p:spPr>
      </p:pic>
      <p:pic>
        <p:nvPicPr>
          <p:cNvPr id="11" name="Picture 10"/>
          <p:cNvPicPr>
            <a:picLocks noChangeAspect="1"/>
          </p:cNvPicPr>
          <p:nvPr/>
        </p:nvPicPr>
        <p:blipFill>
          <a:blip r:embed="rId4"/>
          <a:stretch>
            <a:fillRect/>
          </a:stretch>
        </p:blipFill>
        <p:spPr>
          <a:xfrm>
            <a:off x="5249334" y="1717841"/>
            <a:ext cx="3810000" cy="3467100"/>
          </a:xfrm>
          <a:prstGeom prst="rect">
            <a:avLst/>
          </a:prstGeom>
        </p:spPr>
      </p:pic>
      <p:pic>
        <p:nvPicPr>
          <p:cNvPr id="12" name="Picture 11"/>
          <p:cNvPicPr>
            <a:picLocks noChangeAspect="1"/>
          </p:cNvPicPr>
          <p:nvPr/>
        </p:nvPicPr>
        <p:blipFill>
          <a:blip r:embed="rId5"/>
          <a:stretch>
            <a:fillRect/>
          </a:stretch>
        </p:blipFill>
        <p:spPr>
          <a:xfrm>
            <a:off x="4811888" y="5279745"/>
            <a:ext cx="2421681" cy="1578255"/>
          </a:xfrm>
          <a:prstGeom prst="rect">
            <a:avLst/>
          </a:prstGeom>
        </p:spPr>
      </p:pic>
      <p:pic>
        <p:nvPicPr>
          <p:cNvPr id="14" name="Picture 13"/>
          <p:cNvPicPr>
            <a:picLocks noChangeAspect="1"/>
          </p:cNvPicPr>
          <p:nvPr/>
        </p:nvPicPr>
        <p:blipFill>
          <a:blip r:embed="rId6"/>
          <a:stretch>
            <a:fillRect/>
          </a:stretch>
        </p:blipFill>
        <p:spPr>
          <a:xfrm>
            <a:off x="7789333" y="0"/>
            <a:ext cx="1354667" cy="1354667"/>
          </a:xfrm>
          <a:prstGeom prst="rect">
            <a:avLst/>
          </a:prstGeom>
        </p:spPr>
      </p:pic>
    </p:spTree>
    <p:extLst>
      <p:ext uri="{BB962C8B-B14F-4D97-AF65-F5344CB8AC3E}">
        <p14:creationId xmlns:p14="http://schemas.microsoft.com/office/powerpoint/2010/main" val="274800794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7553"/>
            <a:ext cx="8229600" cy="1143000"/>
          </a:xfrm>
        </p:spPr>
        <p:txBody>
          <a:bodyPr/>
          <a:lstStyle/>
          <a:p>
            <a:r>
              <a:rPr lang="en-US" b="1" dirty="0" smtClean="0"/>
              <a:t>THANK YOU</a:t>
            </a:r>
            <a:endParaRPr lang="en-US" b="1" dirty="0"/>
          </a:p>
        </p:txBody>
      </p:sp>
      <p:pic>
        <p:nvPicPr>
          <p:cNvPr id="4" name="Picture 3"/>
          <p:cNvPicPr>
            <a:picLocks noChangeAspect="1"/>
          </p:cNvPicPr>
          <p:nvPr/>
        </p:nvPicPr>
        <p:blipFill>
          <a:blip r:embed="rId2"/>
          <a:stretch>
            <a:fillRect/>
          </a:stretch>
        </p:blipFill>
        <p:spPr>
          <a:xfrm>
            <a:off x="0" y="0"/>
            <a:ext cx="3327400" cy="944863"/>
          </a:xfrm>
          <a:prstGeom prst="rect">
            <a:avLst/>
          </a:prstGeom>
        </p:spPr>
      </p:pic>
      <p:pic>
        <p:nvPicPr>
          <p:cNvPr id="5" name="Picture 4"/>
          <p:cNvPicPr>
            <a:picLocks noChangeAspect="1"/>
          </p:cNvPicPr>
          <p:nvPr/>
        </p:nvPicPr>
        <p:blipFill>
          <a:blip r:embed="rId3"/>
          <a:stretch>
            <a:fillRect/>
          </a:stretch>
        </p:blipFill>
        <p:spPr>
          <a:xfrm>
            <a:off x="7789333" y="0"/>
            <a:ext cx="1354667" cy="1354667"/>
          </a:xfrm>
          <a:prstGeom prst="rect">
            <a:avLst/>
          </a:prstGeom>
        </p:spPr>
      </p:pic>
    </p:spTree>
    <p:extLst>
      <p:ext uri="{BB962C8B-B14F-4D97-AF65-F5344CB8AC3E}">
        <p14:creationId xmlns:p14="http://schemas.microsoft.com/office/powerpoint/2010/main" val="179889244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b="1" u="sng" dirty="0" smtClean="0">
                <a:solidFill>
                  <a:schemeClr val="tx2">
                    <a:lumMod val="60000"/>
                    <a:lumOff val="40000"/>
                  </a:schemeClr>
                </a:solidFill>
                <a:latin typeface="Arial" panose="020B0604020202020204" pitchFamily="34" charset="0"/>
                <a:cs typeface="Arial" panose="020B0604020202020204" pitchFamily="34" charset="0"/>
              </a:rPr>
              <a:t>Biocompatibility</a:t>
            </a:r>
            <a:endParaRPr lang="en-US" sz="4000" b="1" u="sng" dirty="0">
              <a:solidFill>
                <a:schemeClr val="tx2">
                  <a:lumMod val="60000"/>
                  <a:lumOff val="40000"/>
                </a:schemeClr>
              </a:solidFill>
              <a:latin typeface="Arial" panose="020B0604020202020204" pitchFamily="34" charset="0"/>
              <a:cs typeface="Arial" panose="020B0604020202020204" pitchFamily="34"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909230"/>
            <a:ext cx="2986087" cy="19349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2115835"/>
            <a:ext cx="2986087" cy="1934947"/>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533400" y="1270741"/>
            <a:ext cx="2986087" cy="1934947"/>
          </a:xfrm>
          <a:prstGeom prst="rect">
            <a:avLst/>
          </a:prstGeom>
          <a:noFill/>
          <a:ln>
            <a:noFill/>
          </a:ln>
          <a:effectLst/>
          <a:extLst>
            <a:ext uri="{909E8E84-426E-40dd-AFC4-6F175D3DCCD1}">
              <a14:hiddenFill xmlns:a14="http://schemas.microsoft.com/office/drawing/2010/main">
                <a:blipFill dpi="0" rotWithShape="0">
                  <a:blip>
                    <a:lum bright="-24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47"/>
          <p:cNvSpPr txBox="1">
            <a:spLocks noChangeArrowheads="1"/>
          </p:cNvSpPr>
          <p:nvPr/>
        </p:nvSpPr>
        <p:spPr bwMode="auto">
          <a:xfrm>
            <a:off x="533400" y="3205688"/>
            <a:ext cx="2986087"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defPPr>
              <a:defRPr lang="en-GB"/>
            </a:defPPr>
            <a:lvl1pPr algn="l" defTabSz="457200" rtl="0" fontAlgn="base">
              <a:spcBef>
                <a:spcPct val="0"/>
              </a:spcBef>
              <a:spcAft>
                <a:spcPct val="0"/>
              </a:spcAft>
              <a:buClr>
                <a:srgbClr val="000000"/>
              </a:buClr>
              <a:buSzPct val="100000"/>
              <a:buFont typeface="Times New Roman" pitchFamily="16" charset="0"/>
              <a:defRPr sz="2900" kern="1200">
                <a:solidFill>
                  <a:schemeClr val="bg1"/>
                </a:solidFill>
                <a:latin typeface="Times New Roman" pitchFamily="16" charset="0"/>
                <a:ea typeface="ＭＳ Ｐゴシック" pitchFamily="1" charset="-128"/>
                <a:cs typeface="+mn-cs"/>
              </a:defRPr>
            </a:lvl1pPr>
            <a:lvl2pPr marL="742950" indent="-285750" algn="l" defTabSz="457200" rtl="0" fontAlgn="base">
              <a:spcBef>
                <a:spcPct val="0"/>
              </a:spcBef>
              <a:spcAft>
                <a:spcPct val="0"/>
              </a:spcAft>
              <a:buClr>
                <a:srgbClr val="000000"/>
              </a:buClr>
              <a:buSzPct val="100000"/>
              <a:buFont typeface="Times New Roman" pitchFamily="16" charset="0"/>
              <a:defRPr sz="2900" kern="1200">
                <a:solidFill>
                  <a:schemeClr val="bg1"/>
                </a:solidFill>
                <a:latin typeface="Times New Roman" pitchFamily="16" charset="0"/>
                <a:ea typeface="ＭＳ Ｐゴシック" pitchFamily="1" charset="-128"/>
                <a:cs typeface="+mn-cs"/>
              </a:defRPr>
            </a:lvl2pPr>
            <a:lvl3pPr marL="1143000" indent="-228600" algn="l" defTabSz="457200" rtl="0" fontAlgn="base">
              <a:spcBef>
                <a:spcPct val="0"/>
              </a:spcBef>
              <a:spcAft>
                <a:spcPct val="0"/>
              </a:spcAft>
              <a:buClr>
                <a:srgbClr val="000000"/>
              </a:buClr>
              <a:buSzPct val="100000"/>
              <a:buFont typeface="Times New Roman" pitchFamily="16" charset="0"/>
              <a:defRPr sz="2900" kern="1200">
                <a:solidFill>
                  <a:schemeClr val="bg1"/>
                </a:solidFill>
                <a:latin typeface="Times New Roman" pitchFamily="16" charset="0"/>
                <a:ea typeface="ＭＳ Ｐゴシック" pitchFamily="1" charset="-128"/>
                <a:cs typeface="+mn-cs"/>
              </a:defRPr>
            </a:lvl3pPr>
            <a:lvl4pPr marL="1600200" indent="-228600" algn="l" defTabSz="457200" rtl="0" fontAlgn="base">
              <a:spcBef>
                <a:spcPct val="0"/>
              </a:spcBef>
              <a:spcAft>
                <a:spcPct val="0"/>
              </a:spcAft>
              <a:buClr>
                <a:srgbClr val="000000"/>
              </a:buClr>
              <a:buSzPct val="100000"/>
              <a:buFont typeface="Times New Roman" pitchFamily="16" charset="0"/>
              <a:defRPr sz="2900" kern="1200">
                <a:solidFill>
                  <a:schemeClr val="bg1"/>
                </a:solidFill>
                <a:latin typeface="Times New Roman" pitchFamily="16" charset="0"/>
                <a:ea typeface="ＭＳ Ｐゴシック" pitchFamily="1" charset="-128"/>
                <a:cs typeface="+mn-cs"/>
              </a:defRPr>
            </a:lvl4pPr>
            <a:lvl5pPr marL="2057400" indent="-228600" algn="l" defTabSz="457200" rtl="0" fontAlgn="base">
              <a:spcBef>
                <a:spcPct val="0"/>
              </a:spcBef>
              <a:spcAft>
                <a:spcPct val="0"/>
              </a:spcAft>
              <a:buClr>
                <a:srgbClr val="000000"/>
              </a:buClr>
              <a:buSzPct val="100000"/>
              <a:buFont typeface="Times New Roman" pitchFamily="16" charset="0"/>
              <a:defRPr sz="2900" kern="1200">
                <a:solidFill>
                  <a:schemeClr val="bg1"/>
                </a:solidFill>
                <a:latin typeface="Times New Roman" pitchFamily="16" charset="0"/>
                <a:ea typeface="ＭＳ Ｐゴシック" pitchFamily="1" charset="-128"/>
                <a:cs typeface="+mn-cs"/>
              </a:defRPr>
            </a:lvl5pPr>
            <a:lvl6pPr marL="2286000" algn="l" defTabSz="914400" rtl="0" eaLnBrk="1" latinLnBrk="0" hangingPunct="1">
              <a:defRPr sz="2900" kern="1200">
                <a:solidFill>
                  <a:schemeClr val="bg1"/>
                </a:solidFill>
                <a:latin typeface="Times New Roman" pitchFamily="16" charset="0"/>
                <a:ea typeface="ＭＳ Ｐゴシック" pitchFamily="1" charset="-128"/>
                <a:cs typeface="+mn-cs"/>
              </a:defRPr>
            </a:lvl6pPr>
            <a:lvl7pPr marL="2743200" algn="l" defTabSz="914400" rtl="0" eaLnBrk="1" latinLnBrk="0" hangingPunct="1">
              <a:defRPr sz="2900" kern="1200">
                <a:solidFill>
                  <a:schemeClr val="bg1"/>
                </a:solidFill>
                <a:latin typeface="Times New Roman" pitchFamily="16" charset="0"/>
                <a:ea typeface="ＭＳ Ｐゴシック" pitchFamily="1" charset="-128"/>
                <a:cs typeface="+mn-cs"/>
              </a:defRPr>
            </a:lvl7pPr>
            <a:lvl8pPr marL="3200400" algn="l" defTabSz="914400" rtl="0" eaLnBrk="1" latinLnBrk="0" hangingPunct="1">
              <a:defRPr sz="2900" kern="1200">
                <a:solidFill>
                  <a:schemeClr val="bg1"/>
                </a:solidFill>
                <a:latin typeface="Times New Roman" pitchFamily="16" charset="0"/>
                <a:ea typeface="ＭＳ Ｐゴシック" pitchFamily="1" charset="-128"/>
                <a:cs typeface="+mn-cs"/>
              </a:defRPr>
            </a:lvl8pPr>
            <a:lvl9pPr marL="3657600" algn="l" defTabSz="914400" rtl="0" eaLnBrk="1" latinLnBrk="0" hangingPunct="1">
              <a:defRPr sz="2900" kern="1200">
                <a:solidFill>
                  <a:schemeClr val="bg1"/>
                </a:solidFill>
                <a:latin typeface="Times New Roman" pitchFamily="16" charset="0"/>
                <a:ea typeface="ＭＳ Ｐゴシック" pitchFamily="1" charset="-128"/>
                <a:cs typeface="+mn-cs"/>
              </a:defRPr>
            </a:lvl9pPr>
          </a:lstStyle>
          <a:p>
            <a:pPr eaLnBrk="1" hangingPunct="1">
              <a:buClrTx/>
              <a:buFontTx/>
              <a:buNone/>
            </a:pPr>
            <a:r>
              <a:rPr lang="en-US" altLang="en-US" sz="1200" u="sng" dirty="0">
                <a:solidFill>
                  <a:srgbClr val="000000"/>
                </a:solidFill>
                <a:latin typeface="Arial" charset="0"/>
                <a:cs typeface="Arial" charset="0"/>
              </a:rPr>
              <a:t>Figure 6</a:t>
            </a:r>
            <a:r>
              <a:rPr lang="en-US" altLang="en-US" sz="1200" dirty="0">
                <a:solidFill>
                  <a:srgbClr val="000000"/>
                </a:solidFill>
                <a:latin typeface="Arial" charset="0"/>
                <a:cs typeface="Arial" charset="0"/>
              </a:rPr>
              <a:t>: Cell viability assay of non-PLGA sample demonstrates normal proliferation of adipose-derived stem </a:t>
            </a:r>
            <a:r>
              <a:rPr lang="en-US" altLang="en-US" sz="1200" dirty="0" smtClean="0">
                <a:solidFill>
                  <a:srgbClr val="000000"/>
                </a:solidFill>
                <a:latin typeface="Arial" charset="0"/>
                <a:cs typeface="Arial" charset="0"/>
              </a:rPr>
              <a:t>cells.</a:t>
            </a:r>
            <a:endParaRPr lang="en-US" altLang="en-US" sz="2400" dirty="0">
              <a:solidFill>
                <a:srgbClr val="000000"/>
              </a:solidFill>
              <a:latin typeface="Arial" charset="0"/>
              <a:cs typeface="Arial" charset="0"/>
            </a:endParaRPr>
          </a:p>
        </p:txBody>
      </p:sp>
      <p:sp>
        <p:nvSpPr>
          <p:cNvPr id="8" name="Text Box 48"/>
          <p:cNvSpPr txBox="1">
            <a:spLocks noChangeArrowheads="1"/>
          </p:cNvSpPr>
          <p:nvPr/>
        </p:nvSpPr>
        <p:spPr bwMode="auto">
          <a:xfrm>
            <a:off x="4557486" y="4036268"/>
            <a:ext cx="2986087"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defPPr>
              <a:defRPr lang="en-GB"/>
            </a:defPPr>
            <a:lvl1pPr algn="l" defTabSz="457200" rtl="0" fontAlgn="base">
              <a:spcBef>
                <a:spcPct val="0"/>
              </a:spcBef>
              <a:spcAft>
                <a:spcPct val="0"/>
              </a:spcAft>
              <a:buClr>
                <a:srgbClr val="000000"/>
              </a:buClr>
              <a:buSzPct val="100000"/>
              <a:buFont typeface="Times New Roman" pitchFamily="16" charset="0"/>
              <a:defRPr sz="2900" kern="1200">
                <a:solidFill>
                  <a:schemeClr val="bg1"/>
                </a:solidFill>
                <a:latin typeface="Times New Roman" pitchFamily="16" charset="0"/>
                <a:ea typeface="ＭＳ Ｐゴシック" pitchFamily="1" charset="-128"/>
                <a:cs typeface="+mn-cs"/>
              </a:defRPr>
            </a:lvl1pPr>
            <a:lvl2pPr marL="742950" indent="-285750" algn="l" defTabSz="457200" rtl="0" fontAlgn="base">
              <a:spcBef>
                <a:spcPct val="0"/>
              </a:spcBef>
              <a:spcAft>
                <a:spcPct val="0"/>
              </a:spcAft>
              <a:buClr>
                <a:srgbClr val="000000"/>
              </a:buClr>
              <a:buSzPct val="100000"/>
              <a:buFont typeface="Times New Roman" pitchFamily="16" charset="0"/>
              <a:defRPr sz="2900" kern="1200">
                <a:solidFill>
                  <a:schemeClr val="bg1"/>
                </a:solidFill>
                <a:latin typeface="Times New Roman" pitchFamily="16" charset="0"/>
                <a:ea typeface="ＭＳ Ｐゴシック" pitchFamily="1" charset="-128"/>
                <a:cs typeface="+mn-cs"/>
              </a:defRPr>
            </a:lvl2pPr>
            <a:lvl3pPr marL="1143000" indent="-228600" algn="l" defTabSz="457200" rtl="0" fontAlgn="base">
              <a:spcBef>
                <a:spcPct val="0"/>
              </a:spcBef>
              <a:spcAft>
                <a:spcPct val="0"/>
              </a:spcAft>
              <a:buClr>
                <a:srgbClr val="000000"/>
              </a:buClr>
              <a:buSzPct val="100000"/>
              <a:buFont typeface="Times New Roman" pitchFamily="16" charset="0"/>
              <a:defRPr sz="2900" kern="1200">
                <a:solidFill>
                  <a:schemeClr val="bg1"/>
                </a:solidFill>
                <a:latin typeface="Times New Roman" pitchFamily="16" charset="0"/>
                <a:ea typeface="ＭＳ Ｐゴシック" pitchFamily="1" charset="-128"/>
                <a:cs typeface="+mn-cs"/>
              </a:defRPr>
            </a:lvl3pPr>
            <a:lvl4pPr marL="1600200" indent="-228600" algn="l" defTabSz="457200" rtl="0" fontAlgn="base">
              <a:spcBef>
                <a:spcPct val="0"/>
              </a:spcBef>
              <a:spcAft>
                <a:spcPct val="0"/>
              </a:spcAft>
              <a:buClr>
                <a:srgbClr val="000000"/>
              </a:buClr>
              <a:buSzPct val="100000"/>
              <a:buFont typeface="Times New Roman" pitchFamily="16" charset="0"/>
              <a:defRPr sz="2900" kern="1200">
                <a:solidFill>
                  <a:schemeClr val="bg1"/>
                </a:solidFill>
                <a:latin typeface="Times New Roman" pitchFamily="16" charset="0"/>
                <a:ea typeface="ＭＳ Ｐゴシック" pitchFamily="1" charset="-128"/>
                <a:cs typeface="+mn-cs"/>
              </a:defRPr>
            </a:lvl4pPr>
            <a:lvl5pPr marL="2057400" indent="-228600" algn="l" defTabSz="457200" rtl="0" fontAlgn="base">
              <a:spcBef>
                <a:spcPct val="0"/>
              </a:spcBef>
              <a:spcAft>
                <a:spcPct val="0"/>
              </a:spcAft>
              <a:buClr>
                <a:srgbClr val="000000"/>
              </a:buClr>
              <a:buSzPct val="100000"/>
              <a:buFont typeface="Times New Roman" pitchFamily="16" charset="0"/>
              <a:defRPr sz="2900" kern="1200">
                <a:solidFill>
                  <a:schemeClr val="bg1"/>
                </a:solidFill>
                <a:latin typeface="Times New Roman" pitchFamily="16" charset="0"/>
                <a:ea typeface="ＭＳ Ｐゴシック" pitchFamily="1" charset="-128"/>
                <a:cs typeface="+mn-cs"/>
              </a:defRPr>
            </a:lvl5pPr>
            <a:lvl6pPr marL="2286000" algn="l" defTabSz="914400" rtl="0" eaLnBrk="1" latinLnBrk="0" hangingPunct="1">
              <a:defRPr sz="2900" kern="1200">
                <a:solidFill>
                  <a:schemeClr val="bg1"/>
                </a:solidFill>
                <a:latin typeface="Times New Roman" pitchFamily="16" charset="0"/>
                <a:ea typeface="ＭＳ Ｐゴシック" pitchFamily="1" charset="-128"/>
                <a:cs typeface="+mn-cs"/>
              </a:defRPr>
            </a:lvl6pPr>
            <a:lvl7pPr marL="2743200" algn="l" defTabSz="914400" rtl="0" eaLnBrk="1" latinLnBrk="0" hangingPunct="1">
              <a:defRPr sz="2900" kern="1200">
                <a:solidFill>
                  <a:schemeClr val="bg1"/>
                </a:solidFill>
                <a:latin typeface="Times New Roman" pitchFamily="16" charset="0"/>
                <a:ea typeface="ＭＳ Ｐゴシック" pitchFamily="1" charset="-128"/>
                <a:cs typeface="+mn-cs"/>
              </a:defRPr>
            </a:lvl7pPr>
            <a:lvl8pPr marL="3200400" algn="l" defTabSz="914400" rtl="0" eaLnBrk="1" latinLnBrk="0" hangingPunct="1">
              <a:defRPr sz="2900" kern="1200">
                <a:solidFill>
                  <a:schemeClr val="bg1"/>
                </a:solidFill>
                <a:latin typeface="Times New Roman" pitchFamily="16" charset="0"/>
                <a:ea typeface="ＭＳ Ｐゴシック" pitchFamily="1" charset="-128"/>
                <a:cs typeface="+mn-cs"/>
              </a:defRPr>
            </a:lvl8pPr>
            <a:lvl9pPr marL="3657600" algn="l" defTabSz="914400" rtl="0" eaLnBrk="1" latinLnBrk="0" hangingPunct="1">
              <a:defRPr sz="2900" kern="1200">
                <a:solidFill>
                  <a:schemeClr val="bg1"/>
                </a:solidFill>
                <a:latin typeface="Times New Roman" pitchFamily="16" charset="0"/>
                <a:ea typeface="ＭＳ Ｐゴシック" pitchFamily="1" charset="-128"/>
                <a:cs typeface="+mn-cs"/>
              </a:defRPr>
            </a:lvl9pPr>
          </a:lstStyle>
          <a:p>
            <a:pPr eaLnBrk="1" hangingPunct="1">
              <a:buClrTx/>
              <a:buFontTx/>
              <a:buNone/>
            </a:pPr>
            <a:r>
              <a:rPr lang="en-US" altLang="en-US" sz="1200" u="sng" dirty="0">
                <a:solidFill>
                  <a:srgbClr val="000000"/>
                </a:solidFill>
                <a:latin typeface="Arial" charset="0"/>
                <a:cs typeface="Arial" charset="0"/>
              </a:rPr>
              <a:t>Figure 7</a:t>
            </a:r>
            <a:r>
              <a:rPr lang="en-US" altLang="en-US" sz="1200" dirty="0">
                <a:solidFill>
                  <a:srgbClr val="000000"/>
                </a:solidFill>
                <a:latin typeface="Arial" charset="0"/>
                <a:cs typeface="Arial" charset="0"/>
              </a:rPr>
              <a:t>: PLGA film demonstrates increased differentiation of adipose-derived stem cells when grown on PLGA 5% film.</a:t>
            </a:r>
          </a:p>
        </p:txBody>
      </p:sp>
      <p:sp>
        <p:nvSpPr>
          <p:cNvPr id="9" name="Text Box 49"/>
          <p:cNvSpPr txBox="1">
            <a:spLocks noChangeArrowheads="1"/>
          </p:cNvSpPr>
          <p:nvPr/>
        </p:nvSpPr>
        <p:spPr bwMode="auto">
          <a:xfrm>
            <a:off x="533400" y="5799727"/>
            <a:ext cx="2986087" cy="1017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defPPr>
              <a:defRPr lang="en-GB"/>
            </a:defPPr>
            <a:lvl1pPr algn="l" defTabSz="457200" rtl="0" fontAlgn="base">
              <a:spcBef>
                <a:spcPct val="0"/>
              </a:spcBef>
              <a:spcAft>
                <a:spcPct val="0"/>
              </a:spcAft>
              <a:buClr>
                <a:srgbClr val="000000"/>
              </a:buClr>
              <a:buSzPct val="100000"/>
              <a:buFont typeface="Times New Roman" pitchFamily="16" charset="0"/>
              <a:defRPr sz="2900" kern="1200">
                <a:solidFill>
                  <a:schemeClr val="bg1"/>
                </a:solidFill>
                <a:latin typeface="Times New Roman" pitchFamily="16" charset="0"/>
                <a:ea typeface="ＭＳ Ｐゴシック" pitchFamily="1" charset="-128"/>
                <a:cs typeface="+mn-cs"/>
              </a:defRPr>
            </a:lvl1pPr>
            <a:lvl2pPr marL="742950" indent="-285750" algn="l" defTabSz="457200" rtl="0" fontAlgn="base">
              <a:spcBef>
                <a:spcPct val="0"/>
              </a:spcBef>
              <a:spcAft>
                <a:spcPct val="0"/>
              </a:spcAft>
              <a:buClr>
                <a:srgbClr val="000000"/>
              </a:buClr>
              <a:buSzPct val="100000"/>
              <a:buFont typeface="Times New Roman" pitchFamily="16" charset="0"/>
              <a:defRPr sz="2900" kern="1200">
                <a:solidFill>
                  <a:schemeClr val="bg1"/>
                </a:solidFill>
                <a:latin typeface="Times New Roman" pitchFamily="16" charset="0"/>
                <a:ea typeface="ＭＳ Ｐゴシック" pitchFamily="1" charset="-128"/>
                <a:cs typeface="+mn-cs"/>
              </a:defRPr>
            </a:lvl2pPr>
            <a:lvl3pPr marL="1143000" indent="-228600" algn="l" defTabSz="457200" rtl="0" fontAlgn="base">
              <a:spcBef>
                <a:spcPct val="0"/>
              </a:spcBef>
              <a:spcAft>
                <a:spcPct val="0"/>
              </a:spcAft>
              <a:buClr>
                <a:srgbClr val="000000"/>
              </a:buClr>
              <a:buSzPct val="100000"/>
              <a:buFont typeface="Times New Roman" pitchFamily="16" charset="0"/>
              <a:defRPr sz="2900" kern="1200">
                <a:solidFill>
                  <a:schemeClr val="bg1"/>
                </a:solidFill>
                <a:latin typeface="Times New Roman" pitchFamily="16" charset="0"/>
                <a:ea typeface="ＭＳ Ｐゴシック" pitchFamily="1" charset="-128"/>
                <a:cs typeface="+mn-cs"/>
              </a:defRPr>
            </a:lvl3pPr>
            <a:lvl4pPr marL="1600200" indent="-228600" algn="l" defTabSz="457200" rtl="0" fontAlgn="base">
              <a:spcBef>
                <a:spcPct val="0"/>
              </a:spcBef>
              <a:spcAft>
                <a:spcPct val="0"/>
              </a:spcAft>
              <a:buClr>
                <a:srgbClr val="000000"/>
              </a:buClr>
              <a:buSzPct val="100000"/>
              <a:buFont typeface="Times New Roman" pitchFamily="16" charset="0"/>
              <a:defRPr sz="2900" kern="1200">
                <a:solidFill>
                  <a:schemeClr val="bg1"/>
                </a:solidFill>
                <a:latin typeface="Times New Roman" pitchFamily="16" charset="0"/>
                <a:ea typeface="ＭＳ Ｐゴシック" pitchFamily="1" charset="-128"/>
                <a:cs typeface="+mn-cs"/>
              </a:defRPr>
            </a:lvl4pPr>
            <a:lvl5pPr marL="2057400" indent="-228600" algn="l" defTabSz="457200" rtl="0" fontAlgn="base">
              <a:spcBef>
                <a:spcPct val="0"/>
              </a:spcBef>
              <a:spcAft>
                <a:spcPct val="0"/>
              </a:spcAft>
              <a:buClr>
                <a:srgbClr val="000000"/>
              </a:buClr>
              <a:buSzPct val="100000"/>
              <a:buFont typeface="Times New Roman" pitchFamily="16" charset="0"/>
              <a:defRPr sz="2900" kern="1200">
                <a:solidFill>
                  <a:schemeClr val="bg1"/>
                </a:solidFill>
                <a:latin typeface="Times New Roman" pitchFamily="16" charset="0"/>
                <a:ea typeface="ＭＳ Ｐゴシック" pitchFamily="1" charset="-128"/>
                <a:cs typeface="+mn-cs"/>
              </a:defRPr>
            </a:lvl5pPr>
            <a:lvl6pPr marL="2286000" algn="l" defTabSz="914400" rtl="0" eaLnBrk="1" latinLnBrk="0" hangingPunct="1">
              <a:defRPr sz="2900" kern="1200">
                <a:solidFill>
                  <a:schemeClr val="bg1"/>
                </a:solidFill>
                <a:latin typeface="Times New Roman" pitchFamily="16" charset="0"/>
                <a:ea typeface="ＭＳ Ｐゴシック" pitchFamily="1" charset="-128"/>
                <a:cs typeface="+mn-cs"/>
              </a:defRPr>
            </a:lvl6pPr>
            <a:lvl7pPr marL="2743200" algn="l" defTabSz="914400" rtl="0" eaLnBrk="1" latinLnBrk="0" hangingPunct="1">
              <a:defRPr sz="2900" kern="1200">
                <a:solidFill>
                  <a:schemeClr val="bg1"/>
                </a:solidFill>
                <a:latin typeface="Times New Roman" pitchFamily="16" charset="0"/>
                <a:ea typeface="ＭＳ Ｐゴシック" pitchFamily="1" charset="-128"/>
                <a:cs typeface="+mn-cs"/>
              </a:defRPr>
            </a:lvl7pPr>
            <a:lvl8pPr marL="3200400" algn="l" defTabSz="914400" rtl="0" eaLnBrk="1" latinLnBrk="0" hangingPunct="1">
              <a:defRPr sz="2900" kern="1200">
                <a:solidFill>
                  <a:schemeClr val="bg1"/>
                </a:solidFill>
                <a:latin typeface="Times New Roman" pitchFamily="16" charset="0"/>
                <a:ea typeface="ＭＳ Ｐゴシック" pitchFamily="1" charset="-128"/>
                <a:cs typeface="+mn-cs"/>
              </a:defRPr>
            </a:lvl8pPr>
            <a:lvl9pPr marL="3657600" algn="l" defTabSz="914400" rtl="0" eaLnBrk="1" latinLnBrk="0" hangingPunct="1">
              <a:defRPr sz="2900" kern="1200">
                <a:solidFill>
                  <a:schemeClr val="bg1"/>
                </a:solidFill>
                <a:latin typeface="Times New Roman" pitchFamily="16" charset="0"/>
                <a:ea typeface="ＭＳ Ｐゴシック" pitchFamily="1" charset="-128"/>
                <a:cs typeface="+mn-cs"/>
              </a:defRPr>
            </a:lvl9pPr>
          </a:lstStyle>
          <a:p>
            <a:pPr eaLnBrk="1" hangingPunct="1">
              <a:buClrTx/>
              <a:buFontTx/>
              <a:buNone/>
            </a:pPr>
            <a:r>
              <a:rPr lang="en-US" altLang="en-US" sz="1200" u="sng" dirty="0">
                <a:solidFill>
                  <a:srgbClr val="000000"/>
                </a:solidFill>
                <a:latin typeface="Arial" charset="0"/>
                <a:cs typeface="Arial" charset="0"/>
              </a:rPr>
              <a:t>Figure 8</a:t>
            </a:r>
            <a:r>
              <a:rPr lang="en-US" altLang="en-US" sz="1200" dirty="0">
                <a:solidFill>
                  <a:srgbClr val="000000"/>
                </a:solidFill>
                <a:latin typeface="Arial" charset="0"/>
                <a:cs typeface="Arial" charset="0"/>
              </a:rPr>
              <a:t>: PLGA 10% fiber sample demonstrates increased uniformly directed bone cell differentiation and proliferation of adipose-derived stem cells when grown on PLGA 10%  nanofibers.</a:t>
            </a:r>
          </a:p>
        </p:txBody>
      </p:sp>
    </p:spTree>
    <p:extLst>
      <p:ext uri="{BB962C8B-B14F-4D97-AF65-F5344CB8AC3E}">
        <p14:creationId xmlns:p14="http://schemas.microsoft.com/office/powerpoint/2010/main" val="225020157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57200" y="846138"/>
            <a:ext cx="8229600" cy="1143000"/>
          </a:xfrm>
        </p:spPr>
        <p:txBody>
          <a:bodyPr/>
          <a:lstStyle/>
          <a:p>
            <a:r>
              <a:rPr lang="en-US" dirty="0" err="1"/>
              <a:t>Nanofiber</a:t>
            </a:r>
            <a:r>
              <a:rPr lang="en-US" dirty="0"/>
              <a:t> Application</a:t>
            </a:r>
          </a:p>
        </p:txBody>
      </p:sp>
      <p:graphicFrame>
        <p:nvGraphicFramePr>
          <p:cNvPr id="215043" name="Object 3"/>
          <p:cNvGraphicFramePr>
            <a:graphicFrameLocks noChangeAspect="1"/>
          </p:cNvGraphicFramePr>
          <p:nvPr/>
        </p:nvGraphicFramePr>
        <p:xfrm>
          <a:off x="0" y="1752600"/>
          <a:ext cx="3330575" cy="3333750"/>
        </p:xfrm>
        <a:graphic>
          <a:graphicData uri="http://schemas.openxmlformats.org/presentationml/2006/ole">
            <mc:AlternateContent xmlns:mc="http://schemas.openxmlformats.org/markup-compatibility/2006">
              <mc:Choice xmlns:v="urn:schemas-microsoft-com:vml" Requires="v">
                <p:oleObj spid="_x0000_s36913" name="Visio" r:id="rId3" imgW="3478682" imgH="3422904" progId="Visio.Drawing.6">
                  <p:embed/>
                </p:oleObj>
              </mc:Choice>
              <mc:Fallback>
                <p:oleObj name="Visio" r:id="rId3" imgW="3478682" imgH="3422904" progId="Visio.Drawing.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3330575"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pic>
                </p:oleObj>
              </mc:Fallback>
            </mc:AlternateContent>
          </a:graphicData>
        </a:graphic>
      </p:graphicFrame>
      <p:sp>
        <p:nvSpPr>
          <p:cNvPr id="215044" name="Rectangle 4"/>
          <p:cNvSpPr>
            <a:spLocks noChangeArrowheads="1"/>
          </p:cNvSpPr>
          <p:nvPr/>
        </p:nvSpPr>
        <p:spPr bwMode="auto">
          <a:xfrm>
            <a:off x="76200" y="5029200"/>
            <a:ext cx="309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a:spAutoFit/>
          </a:bodyPr>
          <a:lstStyle/>
          <a:p>
            <a:pPr latinLnBrk="1"/>
            <a:r>
              <a:rPr kumimoji="1" lang="en-US" altLang="ko-KR" sz="1200" b="1" i="1">
                <a:solidFill>
                  <a:srgbClr val="000066"/>
                </a:solidFill>
                <a:effectLst>
                  <a:outerShdw blurRad="38100" dist="38100" dir="2700000" algn="tl">
                    <a:srgbClr val="DDDDDD"/>
                  </a:outerShdw>
                </a:effectLst>
                <a:latin typeface="Arial" charset="0"/>
                <a:ea typeface="굴림" charset="0"/>
                <a:cs typeface="굴림" charset="0"/>
              </a:rPr>
              <a:t>Percentage release of tetracycline HCl from films and nanospun mats vs. time</a:t>
            </a:r>
          </a:p>
        </p:txBody>
      </p:sp>
      <p:sp>
        <p:nvSpPr>
          <p:cNvPr id="215045" name="Text Box 5"/>
          <p:cNvSpPr txBox="1">
            <a:spLocks noChangeArrowheads="1"/>
          </p:cNvSpPr>
          <p:nvPr/>
        </p:nvSpPr>
        <p:spPr bwMode="auto">
          <a:xfrm>
            <a:off x="684213" y="5867400"/>
            <a:ext cx="1982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Arial" charset="0"/>
              </a:rPr>
              <a:t>Drug delivery</a:t>
            </a:r>
          </a:p>
        </p:txBody>
      </p:sp>
      <p:pic>
        <p:nvPicPr>
          <p:cNvPr id="215047" name="Picture 7" descr="htm_20041006173622700073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5500" y="2286000"/>
            <a:ext cx="2819400" cy="1992313"/>
          </a:xfrm>
          <a:prstGeom prst="rect">
            <a:avLst/>
          </a:prstGeom>
          <a:noFill/>
          <a:extLst>
            <a:ext uri="{909E8E84-426E-40dd-AFC4-6F175D3DCCD1}">
              <a14:hiddenFill xmlns:a14="http://schemas.microsoft.com/office/drawing/2010/main">
                <a:solidFill>
                  <a:srgbClr val="FFFFFF"/>
                </a:solidFill>
              </a14:hiddenFill>
            </a:ext>
          </a:extLst>
        </p:spPr>
      </p:pic>
      <p:pic>
        <p:nvPicPr>
          <p:cNvPr id="215049" name="Picture 9" descr="Spray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1981200"/>
            <a:ext cx="2438400" cy="2590800"/>
          </a:xfrm>
          <a:prstGeom prst="rect">
            <a:avLst/>
          </a:prstGeom>
          <a:noFill/>
          <a:extLst>
            <a:ext uri="{909E8E84-426E-40dd-AFC4-6F175D3DCCD1}">
              <a14:hiddenFill xmlns:a14="http://schemas.microsoft.com/office/drawing/2010/main">
                <a:solidFill>
                  <a:srgbClr val="FFFFFF"/>
                </a:solidFill>
              </a14:hiddenFill>
            </a:ext>
          </a:extLst>
        </p:spPr>
      </p:pic>
      <p:sp>
        <p:nvSpPr>
          <p:cNvPr id="215050" name="Text Box 10"/>
          <p:cNvSpPr txBox="1">
            <a:spLocks noChangeArrowheads="1"/>
          </p:cNvSpPr>
          <p:nvPr/>
        </p:nvSpPr>
        <p:spPr bwMode="auto">
          <a:xfrm>
            <a:off x="3222625" y="5867400"/>
            <a:ext cx="2763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Arial" charset="0"/>
              </a:rPr>
              <a:t>Tissue engineering</a:t>
            </a:r>
          </a:p>
        </p:txBody>
      </p:sp>
      <p:sp>
        <p:nvSpPr>
          <p:cNvPr id="215051" name="Text Box 11"/>
          <p:cNvSpPr txBox="1">
            <a:spLocks noChangeArrowheads="1"/>
          </p:cNvSpPr>
          <p:nvPr/>
        </p:nvSpPr>
        <p:spPr bwMode="auto">
          <a:xfrm>
            <a:off x="6450013" y="5867400"/>
            <a:ext cx="2389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Arial" charset="0"/>
              </a:rPr>
              <a:t>Wound dressing</a:t>
            </a:r>
          </a:p>
        </p:txBody>
      </p:sp>
      <p:pic>
        <p:nvPicPr>
          <p:cNvPr id="10" name="Picture 9"/>
          <p:cNvPicPr>
            <a:picLocks noChangeAspect="1"/>
          </p:cNvPicPr>
          <p:nvPr/>
        </p:nvPicPr>
        <p:blipFill>
          <a:blip r:embed="rId7"/>
          <a:stretch>
            <a:fillRect/>
          </a:stretch>
        </p:blipFill>
        <p:spPr>
          <a:xfrm>
            <a:off x="7789333" y="0"/>
            <a:ext cx="1354667" cy="1354667"/>
          </a:xfrm>
          <a:prstGeom prst="rect">
            <a:avLst/>
          </a:prstGeom>
        </p:spPr>
      </p:pic>
      <p:pic>
        <p:nvPicPr>
          <p:cNvPr id="11" name="Picture 10"/>
          <p:cNvPicPr>
            <a:picLocks noChangeAspect="1"/>
          </p:cNvPicPr>
          <p:nvPr/>
        </p:nvPicPr>
        <p:blipFill>
          <a:blip r:embed="rId8"/>
          <a:stretch>
            <a:fillRect/>
          </a:stretch>
        </p:blipFill>
        <p:spPr>
          <a:xfrm>
            <a:off x="0" y="0"/>
            <a:ext cx="3327400" cy="944863"/>
          </a:xfrm>
          <a:prstGeom prst="rect">
            <a:avLst/>
          </a:prstGeom>
        </p:spPr>
      </p:pic>
    </p:spTree>
    <p:extLst>
      <p:ext uri="{BB962C8B-B14F-4D97-AF65-F5344CB8AC3E}">
        <p14:creationId xmlns:p14="http://schemas.microsoft.com/office/powerpoint/2010/main" val="92372742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595688"/>
            <a:ext cx="3581400" cy="2805112"/>
          </a:xfrm>
          <a:prstGeom prst="rect">
            <a:avLst/>
          </a:prstGeom>
          <a:noFill/>
          <a:extLst>
            <a:ext uri="{909E8E84-426E-40dd-AFC4-6F175D3DCCD1}">
              <a14:hiddenFill xmlns:a14="http://schemas.microsoft.com/office/drawing/2010/main">
                <a:solidFill>
                  <a:srgbClr val="FFFFFF"/>
                </a:solidFill>
              </a14:hiddenFill>
            </a:ext>
          </a:extLst>
        </p:spPr>
      </p:pic>
      <p:pic>
        <p:nvPicPr>
          <p:cNvPr id="217091" name="Picture 3" descr="yar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7950"/>
            <a:ext cx="3124200" cy="2051050"/>
          </a:xfrm>
          <a:prstGeom prst="rect">
            <a:avLst/>
          </a:prstGeom>
          <a:noFill/>
          <a:extLst>
            <a:ext uri="{909E8E84-426E-40dd-AFC4-6F175D3DCCD1}">
              <a14:hiddenFill xmlns:a14="http://schemas.microsoft.com/office/drawing/2010/main">
                <a:solidFill>
                  <a:srgbClr val="FFFFFF"/>
                </a:solidFill>
              </a14:hiddenFill>
            </a:ext>
          </a:extLst>
        </p:spPr>
      </p:pic>
      <p:pic>
        <p:nvPicPr>
          <p:cNvPr id="217092" name="Picture 4" descr="Electrospinlac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490788"/>
            <a:ext cx="4216400" cy="3806825"/>
          </a:xfrm>
          <a:prstGeom prst="rect">
            <a:avLst/>
          </a:prstGeom>
          <a:noFill/>
          <a:extLst>
            <a:ext uri="{909E8E84-426E-40dd-AFC4-6F175D3DCCD1}">
              <a14:hiddenFill xmlns:a14="http://schemas.microsoft.com/office/drawing/2010/main">
                <a:solidFill>
                  <a:srgbClr val="FFFFFF"/>
                </a:solidFill>
              </a14:hiddenFill>
            </a:ext>
          </a:extLst>
        </p:spPr>
      </p:pic>
      <p:sp>
        <p:nvSpPr>
          <p:cNvPr id="217093" name="Rectangle 5"/>
          <p:cNvSpPr>
            <a:spLocks noGrp="1" noChangeArrowheads="1"/>
          </p:cNvSpPr>
          <p:nvPr>
            <p:ph type="title"/>
          </p:nvPr>
        </p:nvSpPr>
        <p:spPr>
          <a:xfrm>
            <a:off x="2405072" y="274638"/>
            <a:ext cx="6281728"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sz="3200" dirty="0" err="1"/>
              <a:t>Nanofiber</a:t>
            </a:r>
            <a:r>
              <a:rPr lang="en-US" sz="3200" dirty="0"/>
              <a:t> Application</a:t>
            </a:r>
          </a:p>
        </p:txBody>
      </p:sp>
      <p:sp>
        <p:nvSpPr>
          <p:cNvPr id="217094" name="Text Box 6"/>
          <p:cNvSpPr txBox="1">
            <a:spLocks noChangeArrowheads="1"/>
          </p:cNvSpPr>
          <p:nvPr/>
        </p:nvSpPr>
        <p:spPr bwMode="auto">
          <a:xfrm>
            <a:off x="4572000" y="1371600"/>
            <a:ext cx="41687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3200">
                <a:solidFill>
                  <a:schemeClr val="accent2"/>
                </a:solidFill>
                <a:latin typeface="Arial" charset="0"/>
                <a:cs typeface="Times New Roman (Hebrew)" charset="0"/>
              </a:rPr>
              <a:t>Protective Clothing</a:t>
            </a:r>
            <a:endParaRPr lang="he-IL" sz="3200">
              <a:solidFill>
                <a:schemeClr val="accent2"/>
              </a:solidFill>
              <a:latin typeface="Arial" charset="0"/>
              <a:cs typeface="Times New Roman (Hebrew)" charset="0"/>
            </a:endParaRPr>
          </a:p>
        </p:txBody>
      </p:sp>
      <p:pic>
        <p:nvPicPr>
          <p:cNvPr id="7" name="Picture 6"/>
          <p:cNvPicPr>
            <a:picLocks noChangeAspect="1"/>
          </p:cNvPicPr>
          <p:nvPr/>
        </p:nvPicPr>
        <p:blipFill>
          <a:blip r:embed="rId5"/>
          <a:stretch>
            <a:fillRect/>
          </a:stretch>
        </p:blipFill>
        <p:spPr>
          <a:xfrm>
            <a:off x="7789333" y="0"/>
            <a:ext cx="1354667" cy="1354667"/>
          </a:xfrm>
          <a:prstGeom prst="rect">
            <a:avLst/>
          </a:prstGeom>
        </p:spPr>
      </p:pic>
      <p:pic>
        <p:nvPicPr>
          <p:cNvPr id="8" name="Picture 7"/>
          <p:cNvPicPr>
            <a:picLocks noChangeAspect="1"/>
          </p:cNvPicPr>
          <p:nvPr/>
        </p:nvPicPr>
        <p:blipFill>
          <a:blip r:embed="rId6"/>
          <a:stretch>
            <a:fillRect/>
          </a:stretch>
        </p:blipFill>
        <p:spPr>
          <a:xfrm>
            <a:off x="0" y="0"/>
            <a:ext cx="3327400" cy="944863"/>
          </a:xfrm>
          <a:prstGeom prst="rect">
            <a:avLst/>
          </a:prstGeom>
        </p:spPr>
      </p:pic>
    </p:spTree>
    <p:extLst>
      <p:ext uri="{BB962C8B-B14F-4D97-AF65-F5344CB8AC3E}">
        <p14:creationId xmlns:p14="http://schemas.microsoft.com/office/powerpoint/2010/main" val="73016468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2429933" y="736471"/>
            <a:ext cx="5359400" cy="863729"/>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ormAutofit/>
          </a:bodyPr>
          <a:lstStyle/>
          <a:p>
            <a:r>
              <a:rPr lang="en-US" sz="3200" dirty="0" err="1"/>
              <a:t>Nanofiber</a:t>
            </a:r>
            <a:r>
              <a:rPr lang="en-US" sz="3200" dirty="0"/>
              <a:t> Application</a:t>
            </a:r>
          </a:p>
        </p:txBody>
      </p:sp>
      <p:pic>
        <p:nvPicPr>
          <p:cNvPr id="219139" name="Picture 3" descr="905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t="6000" b="6000"/>
          <a:stretch>
            <a:fillRect/>
          </a:stretch>
        </p:blipFill>
        <p:spPr>
          <a:xfrm>
            <a:off x="4724400" y="2257425"/>
            <a:ext cx="4267200" cy="3990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19140" name="Rectangle 4"/>
          <p:cNvSpPr>
            <a:spLocks noChangeArrowheads="1"/>
          </p:cNvSpPr>
          <p:nvPr/>
        </p:nvSpPr>
        <p:spPr bwMode="auto">
          <a:xfrm>
            <a:off x="4495800" y="1600200"/>
            <a:ext cx="46482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800" b="1" i="1">
                <a:solidFill>
                  <a:schemeClr val="accent2"/>
                </a:solidFill>
                <a:latin typeface="Arial" charset="0"/>
              </a:rPr>
              <a:t>Nanofibers as a physical</a:t>
            </a:r>
            <a:br>
              <a:rPr lang="en-US" sz="2800" b="1" i="1">
                <a:solidFill>
                  <a:schemeClr val="accent2"/>
                </a:solidFill>
                <a:latin typeface="Arial" charset="0"/>
              </a:rPr>
            </a:br>
            <a:r>
              <a:rPr lang="en-US" sz="2800" b="1" i="1">
                <a:solidFill>
                  <a:schemeClr val="accent2"/>
                </a:solidFill>
                <a:latin typeface="Arial" charset="0"/>
              </a:rPr>
              <a:t> barrier to insects</a:t>
            </a:r>
          </a:p>
        </p:txBody>
      </p:sp>
      <p:sp>
        <p:nvSpPr>
          <p:cNvPr id="219141" name="Rectangle 5"/>
          <p:cNvSpPr>
            <a:spLocks noChangeArrowheads="1"/>
          </p:cNvSpPr>
          <p:nvPr/>
        </p:nvSpPr>
        <p:spPr bwMode="auto">
          <a:xfrm>
            <a:off x="165100" y="1400175"/>
            <a:ext cx="396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800" b="1" i="1">
                <a:solidFill>
                  <a:schemeClr val="accent2"/>
                </a:solidFill>
                <a:latin typeface="Arial" charset="0"/>
              </a:rPr>
              <a:t>Leaf with nanofibers</a:t>
            </a:r>
            <a:br>
              <a:rPr lang="en-US" sz="2800" b="1" i="1">
                <a:solidFill>
                  <a:schemeClr val="accent2"/>
                </a:solidFill>
                <a:latin typeface="Arial" charset="0"/>
              </a:rPr>
            </a:br>
            <a:r>
              <a:rPr lang="en-US" sz="2800" b="1" i="1">
                <a:solidFill>
                  <a:schemeClr val="accent2"/>
                </a:solidFill>
                <a:latin typeface="Arial" charset="0"/>
              </a:rPr>
              <a:t>containing pesticide</a:t>
            </a:r>
          </a:p>
        </p:txBody>
      </p:sp>
      <p:pic>
        <p:nvPicPr>
          <p:cNvPr id="219142" name="Picture 6" descr="905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4973" r="24715"/>
          <a:stretch>
            <a:fillRect/>
          </a:stretch>
        </p:blipFill>
        <p:spPr>
          <a:xfrm>
            <a:off x="228600" y="2541588"/>
            <a:ext cx="4191000" cy="3822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 name="Picture 6"/>
          <p:cNvPicPr>
            <a:picLocks noChangeAspect="1"/>
          </p:cNvPicPr>
          <p:nvPr/>
        </p:nvPicPr>
        <p:blipFill>
          <a:blip r:embed="rId4"/>
          <a:stretch>
            <a:fillRect/>
          </a:stretch>
        </p:blipFill>
        <p:spPr>
          <a:xfrm>
            <a:off x="7789333" y="0"/>
            <a:ext cx="1354667" cy="1354667"/>
          </a:xfrm>
          <a:prstGeom prst="rect">
            <a:avLst/>
          </a:prstGeom>
        </p:spPr>
      </p:pic>
      <p:pic>
        <p:nvPicPr>
          <p:cNvPr id="8" name="Picture 7"/>
          <p:cNvPicPr>
            <a:picLocks noChangeAspect="1"/>
          </p:cNvPicPr>
          <p:nvPr/>
        </p:nvPicPr>
        <p:blipFill>
          <a:blip r:embed="rId5"/>
          <a:stretch>
            <a:fillRect/>
          </a:stretch>
        </p:blipFill>
        <p:spPr>
          <a:xfrm>
            <a:off x="0" y="0"/>
            <a:ext cx="3327400" cy="944863"/>
          </a:xfrm>
          <a:prstGeom prst="rect">
            <a:avLst/>
          </a:prstGeom>
        </p:spPr>
      </p:pic>
    </p:spTree>
    <p:extLst>
      <p:ext uri="{BB962C8B-B14F-4D97-AF65-F5344CB8AC3E}">
        <p14:creationId xmlns:p14="http://schemas.microsoft.com/office/powerpoint/2010/main" val="390244793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5" name="Picture 3" descr="052307-1_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41148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2027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609600"/>
            <a:ext cx="4495800"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8" name="Text Box 6"/>
          <p:cNvSpPr txBox="1">
            <a:spLocks noChangeArrowheads="1"/>
          </p:cNvSpPr>
          <p:nvPr/>
        </p:nvSpPr>
        <p:spPr bwMode="auto">
          <a:xfrm>
            <a:off x="4495800" y="4038600"/>
            <a:ext cx="4419600" cy="1524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ko-KR" sz="1800" i="1">
                <a:ea typeface="Batang" charset="0"/>
                <a:cs typeface="Batang" charset="0"/>
              </a:rPr>
              <a:t>A conceptual image of a nanofibrous wound dressing is shown.  The electrospun polymer fibers would be attached to the dressing material to make direct contact with the wound.  </a:t>
            </a:r>
            <a:endParaRPr lang="en-US" i="1"/>
          </a:p>
        </p:txBody>
      </p:sp>
      <p:sp>
        <p:nvSpPr>
          <p:cNvPr id="202760" name="Text Box 8"/>
          <p:cNvSpPr txBox="1">
            <a:spLocks noChangeArrowheads="1"/>
          </p:cNvSpPr>
          <p:nvPr/>
        </p:nvSpPr>
        <p:spPr bwMode="auto">
          <a:xfrm>
            <a:off x="0" y="3733800"/>
            <a:ext cx="4114800" cy="223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dirty="0"/>
              <a:t>Novel polymeric composite materials that have antimicrobial properties and variable surface properties that can reduce attachment and adhesion to the wound. </a:t>
            </a:r>
          </a:p>
          <a:p>
            <a:pPr>
              <a:spcBef>
                <a:spcPct val="50000"/>
              </a:spcBef>
            </a:pPr>
            <a:r>
              <a:rPr lang="en-US" sz="1600" dirty="0"/>
              <a:t>Wound dressings having antibacterial properties would be highly desirable for wounded personnel both in the field and in a clinical setting</a:t>
            </a:r>
            <a:r>
              <a:rPr lang="en-US" dirty="0"/>
              <a:t> </a:t>
            </a:r>
          </a:p>
        </p:txBody>
      </p:sp>
      <p:sp>
        <p:nvSpPr>
          <p:cNvPr id="2" name="Title 1"/>
          <p:cNvSpPr>
            <a:spLocks noGrp="1"/>
          </p:cNvSpPr>
          <p:nvPr>
            <p:ph type="title"/>
          </p:nvPr>
        </p:nvSpPr>
        <p:spPr/>
        <p:txBody>
          <a:bodyPr/>
          <a:lstStyle/>
          <a:p>
            <a:endParaRPr lang="en-US"/>
          </a:p>
        </p:txBody>
      </p:sp>
      <p:pic>
        <p:nvPicPr>
          <p:cNvPr id="8" name="Picture 7"/>
          <p:cNvPicPr>
            <a:picLocks noChangeAspect="1"/>
          </p:cNvPicPr>
          <p:nvPr/>
        </p:nvPicPr>
        <p:blipFill>
          <a:blip r:embed="rId5"/>
          <a:stretch>
            <a:fillRect/>
          </a:stretch>
        </p:blipFill>
        <p:spPr>
          <a:xfrm>
            <a:off x="7789333" y="0"/>
            <a:ext cx="1354667" cy="1354667"/>
          </a:xfrm>
          <a:prstGeom prst="rect">
            <a:avLst/>
          </a:prstGeom>
        </p:spPr>
      </p:pic>
    </p:spTree>
    <p:extLst>
      <p:ext uri="{BB962C8B-B14F-4D97-AF65-F5344CB8AC3E}">
        <p14:creationId xmlns:p14="http://schemas.microsoft.com/office/powerpoint/2010/main" val="197066490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3107676" y="274638"/>
            <a:ext cx="5579124" cy="1143000"/>
          </a:xfrm>
        </p:spPr>
        <p:txBody>
          <a:bodyPr/>
          <a:lstStyle/>
          <a:p>
            <a:r>
              <a:rPr lang="en-US" sz="2800" dirty="0"/>
              <a:t>Fiber Alignment</a:t>
            </a:r>
          </a:p>
        </p:txBody>
      </p:sp>
      <p:sp>
        <p:nvSpPr>
          <p:cNvPr id="226307" name="Rectangle 3"/>
          <p:cNvSpPr>
            <a:spLocks noGrp="1" noChangeArrowheads="1"/>
          </p:cNvSpPr>
          <p:nvPr>
            <p:ph type="body" idx="1"/>
          </p:nvPr>
        </p:nvSpPr>
        <p:spPr/>
        <p:txBody>
          <a:bodyPr/>
          <a:lstStyle/>
          <a:p>
            <a:pPr>
              <a:buFontTx/>
              <a:buNone/>
            </a:pPr>
            <a:endParaRPr lang="en-US"/>
          </a:p>
        </p:txBody>
      </p:sp>
      <p:grpSp>
        <p:nvGrpSpPr>
          <p:cNvPr id="226410" name="Group 106"/>
          <p:cNvGrpSpPr>
            <a:grpSpLocks noChangeAspect="1"/>
          </p:cNvGrpSpPr>
          <p:nvPr/>
        </p:nvGrpSpPr>
        <p:grpSpPr bwMode="auto">
          <a:xfrm>
            <a:off x="1143000" y="1325563"/>
            <a:ext cx="7391400" cy="2560637"/>
            <a:chOff x="2528" y="1800"/>
            <a:chExt cx="9464" cy="3371"/>
          </a:xfrm>
        </p:grpSpPr>
        <p:sp>
          <p:nvSpPr>
            <p:cNvPr id="226411" name="AutoShape 107"/>
            <p:cNvSpPr>
              <a:spLocks noChangeAspect="1" noChangeArrowheads="1"/>
            </p:cNvSpPr>
            <p:nvPr/>
          </p:nvSpPr>
          <p:spPr bwMode="auto">
            <a:xfrm>
              <a:off x="2528" y="1800"/>
              <a:ext cx="9464" cy="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26412" name="Group 108"/>
            <p:cNvGrpSpPr>
              <a:grpSpLocks/>
            </p:cNvGrpSpPr>
            <p:nvPr/>
          </p:nvGrpSpPr>
          <p:grpSpPr bwMode="auto">
            <a:xfrm>
              <a:off x="7560" y="1970"/>
              <a:ext cx="4432" cy="3145"/>
              <a:chOff x="192" y="1008"/>
              <a:chExt cx="2498" cy="2523"/>
            </a:xfrm>
          </p:grpSpPr>
          <p:sp>
            <p:nvSpPr>
              <p:cNvPr id="226413" name="AutoShape 109"/>
              <p:cNvSpPr>
                <a:spLocks noChangeArrowheads="1"/>
              </p:cNvSpPr>
              <p:nvPr/>
            </p:nvSpPr>
            <p:spPr bwMode="auto">
              <a:xfrm>
                <a:off x="997" y="2850"/>
                <a:ext cx="885" cy="615"/>
              </a:xfrm>
              <a:prstGeom prst="cube">
                <a:avLst>
                  <a:gd name="adj" fmla="val 94366"/>
                </a:avLst>
              </a:prstGeom>
              <a:solidFill>
                <a:srgbClr val="3366FF"/>
              </a:solidFill>
              <a:ln w="9525">
                <a:solidFill>
                  <a:srgbClr val="000000"/>
                </a:solidFill>
                <a:miter lim="800000"/>
                <a:headEnd/>
                <a:tailEnd/>
              </a:ln>
            </p:spPr>
            <p:txBody>
              <a:bodyPr anchor="ctr"/>
              <a:lstStyle/>
              <a:p>
                <a:endParaRPr lang="en-US"/>
              </a:p>
            </p:txBody>
          </p:sp>
          <p:sp>
            <p:nvSpPr>
              <p:cNvPr id="226414" name="AutoShape 110"/>
              <p:cNvSpPr>
                <a:spLocks noChangeArrowheads="1"/>
              </p:cNvSpPr>
              <p:nvPr/>
            </p:nvSpPr>
            <p:spPr bwMode="auto">
              <a:xfrm>
                <a:off x="1600" y="2850"/>
                <a:ext cx="884" cy="615"/>
              </a:xfrm>
              <a:prstGeom prst="cube">
                <a:avLst>
                  <a:gd name="adj" fmla="val 94366"/>
                </a:avLst>
              </a:prstGeom>
              <a:solidFill>
                <a:srgbClr val="3366FF"/>
              </a:solidFill>
              <a:ln w="9525">
                <a:solidFill>
                  <a:srgbClr val="000000"/>
                </a:solidFill>
                <a:miter lim="800000"/>
                <a:headEnd/>
                <a:tailEnd/>
              </a:ln>
            </p:spPr>
            <p:txBody>
              <a:bodyPr anchor="ctr"/>
              <a:lstStyle/>
              <a:p>
                <a:endParaRPr lang="en-US"/>
              </a:p>
            </p:txBody>
          </p:sp>
          <p:sp>
            <p:nvSpPr>
              <p:cNvPr id="226415" name="AutoShape 111"/>
              <p:cNvSpPr>
                <a:spLocks noChangeArrowheads="1"/>
              </p:cNvSpPr>
              <p:nvPr/>
            </p:nvSpPr>
            <p:spPr bwMode="auto">
              <a:xfrm rot="5400000">
                <a:off x="1893" y="2967"/>
                <a:ext cx="226" cy="105"/>
              </a:xfrm>
              <a:prstGeom prst="rightArrow">
                <a:avLst>
                  <a:gd name="adj1" fmla="val 43750"/>
                  <a:gd name="adj2" fmla="val 45967"/>
                </a:avLst>
              </a:prstGeom>
              <a:solidFill>
                <a:srgbClr val="808080"/>
              </a:solidFill>
              <a:ln w="9525">
                <a:solidFill>
                  <a:srgbClr val="000000"/>
                </a:solidFill>
                <a:miter lim="800000"/>
                <a:headEnd/>
                <a:tailEnd/>
              </a:ln>
            </p:spPr>
            <p:txBody>
              <a:bodyPr anchor="ctr"/>
              <a:lstStyle/>
              <a:p>
                <a:endParaRPr lang="en-US"/>
              </a:p>
            </p:txBody>
          </p:sp>
          <p:sp>
            <p:nvSpPr>
              <p:cNvPr id="226416" name="AutoShape 112"/>
              <p:cNvSpPr>
                <a:spLocks noChangeArrowheads="1"/>
              </p:cNvSpPr>
              <p:nvPr/>
            </p:nvSpPr>
            <p:spPr bwMode="auto">
              <a:xfrm rot="5400000">
                <a:off x="1285" y="2967"/>
                <a:ext cx="226" cy="105"/>
              </a:xfrm>
              <a:prstGeom prst="rightArrow">
                <a:avLst>
                  <a:gd name="adj1" fmla="val 43750"/>
                  <a:gd name="adj2" fmla="val 45967"/>
                </a:avLst>
              </a:prstGeom>
              <a:solidFill>
                <a:srgbClr val="808080"/>
              </a:solidFill>
              <a:ln w="9525">
                <a:solidFill>
                  <a:srgbClr val="000000"/>
                </a:solidFill>
                <a:miter lim="800000"/>
                <a:headEnd/>
                <a:tailEnd/>
              </a:ln>
            </p:spPr>
            <p:txBody>
              <a:bodyPr anchor="ctr"/>
              <a:lstStyle/>
              <a:p>
                <a:endParaRPr lang="en-US"/>
              </a:p>
            </p:txBody>
          </p:sp>
          <p:sp>
            <p:nvSpPr>
              <p:cNvPr id="226417" name="AutoShape 113"/>
              <p:cNvSpPr>
                <a:spLocks noChangeArrowheads="1"/>
              </p:cNvSpPr>
              <p:nvPr/>
            </p:nvSpPr>
            <p:spPr bwMode="auto">
              <a:xfrm rot="5400000">
                <a:off x="1893" y="2627"/>
                <a:ext cx="226" cy="105"/>
              </a:xfrm>
              <a:prstGeom prst="rightArrow">
                <a:avLst>
                  <a:gd name="adj1" fmla="val 43750"/>
                  <a:gd name="adj2" fmla="val 45967"/>
                </a:avLst>
              </a:prstGeom>
              <a:solidFill>
                <a:srgbClr val="808080"/>
              </a:solidFill>
              <a:ln w="9525">
                <a:solidFill>
                  <a:srgbClr val="000000"/>
                </a:solidFill>
                <a:miter lim="800000"/>
                <a:headEnd/>
                <a:tailEnd/>
              </a:ln>
            </p:spPr>
            <p:txBody>
              <a:bodyPr anchor="ctr"/>
              <a:lstStyle/>
              <a:p>
                <a:endParaRPr lang="en-US"/>
              </a:p>
            </p:txBody>
          </p:sp>
          <p:sp>
            <p:nvSpPr>
              <p:cNvPr id="226418" name="AutoShape 114"/>
              <p:cNvSpPr>
                <a:spLocks noChangeArrowheads="1"/>
              </p:cNvSpPr>
              <p:nvPr/>
            </p:nvSpPr>
            <p:spPr bwMode="auto">
              <a:xfrm rot="5400000">
                <a:off x="1285" y="2627"/>
                <a:ext cx="226" cy="105"/>
              </a:xfrm>
              <a:prstGeom prst="rightArrow">
                <a:avLst>
                  <a:gd name="adj1" fmla="val 43750"/>
                  <a:gd name="adj2" fmla="val 45967"/>
                </a:avLst>
              </a:prstGeom>
              <a:solidFill>
                <a:srgbClr val="808080"/>
              </a:solidFill>
              <a:ln w="9525">
                <a:solidFill>
                  <a:srgbClr val="000000"/>
                </a:solidFill>
                <a:miter lim="800000"/>
                <a:headEnd/>
                <a:tailEnd/>
              </a:ln>
            </p:spPr>
            <p:txBody>
              <a:bodyPr anchor="ctr"/>
              <a:lstStyle/>
              <a:p>
                <a:endParaRPr lang="en-US"/>
              </a:p>
            </p:txBody>
          </p:sp>
          <p:sp>
            <p:nvSpPr>
              <p:cNvPr id="226419" name="AutoShape 115"/>
              <p:cNvSpPr>
                <a:spLocks noChangeArrowheads="1"/>
              </p:cNvSpPr>
              <p:nvPr/>
            </p:nvSpPr>
            <p:spPr bwMode="auto">
              <a:xfrm rot="5400000">
                <a:off x="1892" y="2288"/>
                <a:ext cx="227" cy="105"/>
              </a:xfrm>
              <a:prstGeom prst="rightArrow">
                <a:avLst>
                  <a:gd name="adj1" fmla="val 43750"/>
                  <a:gd name="adj2" fmla="val 46171"/>
                </a:avLst>
              </a:prstGeom>
              <a:solidFill>
                <a:srgbClr val="808080"/>
              </a:solidFill>
              <a:ln w="9525">
                <a:solidFill>
                  <a:srgbClr val="000000"/>
                </a:solidFill>
                <a:miter lim="800000"/>
                <a:headEnd/>
                <a:tailEnd/>
              </a:ln>
            </p:spPr>
            <p:txBody>
              <a:bodyPr anchor="ctr"/>
              <a:lstStyle/>
              <a:p>
                <a:endParaRPr lang="en-US"/>
              </a:p>
            </p:txBody>
          </p:sp>
          <p:sp>
            <p:nvSpPr>
              <p:cNvPr id="226420" name="AutoShape 116"/>
              <p:cNvSpPr>
                <a:spLocks noChangeArrowheads="1"/>
              </p:cNvSpPr>
              <p:nvPr/>
            </p:nvSpPr>
            <p:spPr bwMode="auto">
              <a:xfrm rot="5400000">
                <a:off x="1284" y="2288"/>
                <a:ext cx="227" cy="105"/>
              </a:xfrm>
              <a:prstGeom prst="rightArrow">
                <a:avLst>
                  <a:gd name="adj1" fmla="val 43750"/>
                  <a:gd name="adj2" fmla="val 46171"/>
                </a:avLst>
              </a:prstGeom>
              <a:solidFill>
                <a:srgbClr val="808080"/>
              </a:solidFill>
              <a:ln w="9525">
                <a:solidFill>
                  <a:srgbClr val="000000"/>
                </a:solidFill>
                <a:miter lim="800000"/>
                <a:headEnd/>
                <a:tailEnd/>
              </a:ln>
            </p:spPr>
            <p:txBody>
              <a:bodyPr anchor="ctr"/>
              <a:lstStyle/>
              <a:p>
                <a:endParaRPr lang="en-US"/>
              </a:p>
            </p:txBody>
          </p:sp>
          <p:sp>
            <p:nvSpPr>
              <p:cNvPr id="226421" name="AutoShape 117"/>
              <p:cNvSpPr>
                <a:spLocks noChangeArrowheads="1"/>
              </p:cNvSpPr>
              <p:nvPr/>
            </p:nvSpPr>
            <p:spPr bwMode="auto">
              <a:xfrm rot="3757907">
                <a:off x="1821" y="2003"/>
                <a:ext cx="226" cy="103"/>
              </a:xfrm>
              <a:prstGeom prst="rightArrow">
                <a:avLst>
                  <a:gd name="adj1" fmla="val 43750"/>
                  <a:gd name="adj2" fmla="val 46860"/>
                </a:avLst>
              </a:prstGeom>
              <a:solidFill>
                <a:srgbClr val="808080"/>
              </a:solidFill>
              <a:ln w="9525">
                <a:solidFill>
                  <a:srgbClr val="000000"/>
                </a:solidFill>
                <a:miter lim="800000"/>
                <a:headEnd/>
                <a:tailEnd/>
              </a:ln>
            </p:spPr>
            <p:txBody>
              <a:bodyPr anchor="ctr"/>
              <a:lstStyle/>
              <a:p>
                <a:endParaRPr lang="en-US"/>
              </a:p>
            </p:txBody>
          </p:sp>
          <p:sp>
            <p:nvSpPr>
              <p:cNvPr id="226422" name="AutoShape 118"/>
              <p:cNvSpPr>
                <a:spLocks noChangeArrowheads="1"/>
              </p:cNvSpPr>
              <p:nvPr/>
            </p:nvSpPr>
            <p:spPr bwMode="auto">
              <a:xfrm rot="7251653">
                <a:off x="1327" y="1996"/>
                <a:ext cx="226" cy="105"/>
              </a:xfrm>
              <a:prstGeom prst="rightArrow">
                <a:avLst>
                  <a:gd name="adj1" fmla="val 43750"/>
                  <a:gd name="adj2" fmla="val 45967"/>
                </a:avLst>
              </a:prstGeom>
              <a:solidFill>
                <a:srgbClr val="808080"/>
              </a:solidFill>
              <a:ln w="9525">
                <a:solidFill>
                  <a:srgbClr val="000000"/>
                </a:solidFill>
                <a:miter lim="800000"/>
                <a:headEnd/>
                <a:tailEnd/>
              </a:ln>
            </p:spPr>
            <p:txBody>
              <a:bodyPr anchor="ctr"/>
              <a:lstStyle/>
              <a:p>
                <a:endParaRPr lang="en-US"/>
              </a:p>
            </p:txBody>
          </p:sp>
          <p:sp>
            <p:nvSpPr>
              <p:cNvPr id="226423" name="AutoShape 119"/>
              <p:cNvSpPr>
                <a:spLocks noChangeArrowheads="1"/>
              </p:cNvSpPr>
              <p:nvPr/>
            </p:nvSpPr>
            <p:spPr bwMode="auto">
              <a:xfrm rot="3757907">
                <a:off x="1665" y="1714"/>
                <a:ext cx="227" cy="112"/>
              </a:xfrm>
              <a:prstGeom prst="rightArrow">
                <a:avLst>
                  <a:gd name="adj1" fmla="val 43750"/>
                  <a:gd name="adj2" fmla="val 43285"/>
                </a:avLst>
              </a:prstGeom>
              <a:solidFill>
                <a:srgbClr val="808080"/>
              </a:solidFill>
              <a:ln w="9525">
                <a:solidFill>
                  <a:srgbClr val="000000"/>
                </a:solidFill>
                <a:miter lim="800000"/>
                <a:headEnd/>
                <a:tailEnd/>
              </a:ln>
            </p:spPr>
            <p:txBody>
              <a:bodyPr anchor="ctr"/>
              <a:lstStyle/>
              <a:p>
                <a:endParaRPr lang="en-US"/>
              </a:p>
            </p:txBody>
          </p:sp>
          <p:sp>
            <p:nvSpPr>
              <p:cNvPr id="226424" name="AutoShape 120"/>
              <p:cNvSpPr>
                <a:spLocks noChangeArrowheads="1"/>
              </p:cNvSpPr>
              <p:nvPr/>
            </p:nvSpPr>
            <p:spPr bwMode="auto">
              <a:xfrm rot="7251653">
                <a:off x="1460" y="1713"/>
                <a:ext cx="226" cy="106"/>
              </a:xfrm>
              <a:prstGeom prst="rightArrow">
                <a:avLst>
                  <a:gd name="adj1" fmla="val 43750"/>
                  <a:gd name="adj2" fmla="val 45534"/>
                </a:avLst>
              </a:prstGeom>
              <a:solidFill>
                <a:srgbClr val="808080"/>
              </a:solidFill>
              <a:ln w="9525">
                <a:solidFill>
                  <a:srgbClr val="000000"/>
                </a:solidFill>
                <a:miter lim="800000"/>
                <a:headEnd/>
                <a:tailEnd/>
              </a:ln>
            </p:spPr>
            <p:txBody>
              <a:bodyPr anchor="ctr"/>
              <a:lstStyle/>
              <a:p>
                <a:endParaRPr lang="en-US"/>
              </a:p>
            </p:txBody>
          </p:sp>
          <p:sp>
            <p:nvSpPr>
              <p:cNvPr id="226425" name="AutoShape 121"/>
              <p:cNvSpPr>
                <a:spLocks noChangeArrowheads="1"/>
              </p:cNvSpPr>
              <p:nvPr/>
            </p:nvSpPr>
            <p:spPr bwMode="auto">
              <a:xfrm rot="5400000">
                <a:off x="2004" y="2965"/>
                <a:ext cx="227" cy="105"/>
              </a:xfrm>
              <a:prstGeom prst="rightArrow">
                <a:avLst>
                  <a:gd name="adj1" fmla="val 43750"/>
                  <a:gd name="adj2" fmla="val 46171"/>
                </a:avLst>
              </a:prstGeom>
              <a:solidFill>
                <a:srgbClr val="808080"/>
              </a:solidFill>
              <a:ln w="9525">
                <a:solidFill>
                  <a:srgbClr val="000000"/>
                </a:solidFill>
                <a:miter lim="800000"/>
                <a:headEnd/>
                <a:tailEnd/>
              </a:ln>
            </p:spPr>
            <p:txBody>
              <a:bodyPr anchor="ctr"/>
              <a:lstStyle/>
              <a:p>
                <a:endParaRPr lang="en-US"/>
              </a:p>
            </p:txBody>
          </p:sp>
          <p:sp>
            <p:nvSpPr>
              <p:cNvPr id="226426" name="AutoShape 122"/>
              <p:cNvSpPr>
                <a:spLocks noChangeArrowheads="1"/>
              </p:cNvSpPr>
              <p:nvPr/>
            </p:nvSpPr>
            <p:spPr bwMode="auto">
              <a:xfrm rot="5400000">
                <a:off x="1396" y="2965"/>
                <a:ext cx="227" cy="105"/>
              </a:xfrm>
              <a:prstGeom prst="rightArrow">
                <a:avLst>
                  <a:gd name="adj1" fmla="val 43750"/>
                  <a:gd name="adj2" fmla="val 46171"/>
                </a:avLst>
              </a:prstGeom>
              <a:solidFill>
                <a:srgbClr val="808080"/>
              </a:solidFill>
              <a:ln w="9525">
                <a:solidFill>
                  <a:srgbClr val="000000"/>
                </a:solidFill>
                <a:miter lim="800000"/>
                <a:headEnd/>
                <a:tailEnd/>
              </a:ln>
            </p:spPr>
            <p:txBody>
              <a:bodyPr anchor="ctr"/>
              <a:lstStyle/>
              <a:p>
                <a:endParaRPr lang="en-US"/>
              </a:p>
            </p:txBody>
          </p:sp>
          <p:sp>
            <p:nvSpPr>
              <p:cNvPr id="226427" name="AutoShape 123"/>
              <p:cNvSpPr>
                <a:spLocks noChangeArrowheads="1"/>
              </p:cNvSpPr>
              <p:nvPr/>
            </p:nvSpPr>
            <p:spPr bwMode="auto">
              <a:xfrm rot="5400000">
                <a:off x="2005" y="2625"/>
                <a:ext cx="226" cy="105"/>
              </a:xfrm>
              <a:prstGeom prst="rightArrow">
                <a:avLst>
                  <a:gd name="adj1" fmla="val 43750"/>
                  <a:gd name="adj2" fmla="val 45967"/>
                </a:avLst>
              </a:prstGeom>
              <a:solidFill>
                <a:srgbClr val="808080"/>
              </a:solidFill>
              <a:ln w="9525">
                <a:solidFill>
                  <a:srgbClr val="000000"/>
                </a:solidFill>
                <a:miter lim="800000"/>
                <a:headEnd/>
                <a:tailEnd/>
              </a:ln>
            </p:spPr>
            <p:txBody>
              <a:bodyPr anchor="ctr"/>
              <a:lstStyle/>
              <a:p>
                <a:endParaRPr lang="en-US"/>
              </a:p>
            </p:txBody>
          </p:sp>
          <p:sp>
            <p:nvSpPr>
              <p:cNvPr id="226428" name="AutoShape 124"/>
              <p:cNvSpPr>
                <a:spLocks noChangeArrowheads="1"/>
              </p:cNvSpPr>
              <p:nvPr/>
            </p:nvSpPr>
            <p:spPr bwMode="auto">
              <a:xfrm rot="5400000">
                <a:off x="1397" y="2625"/>
                <a:ext cx="226" cy="105"/>
              </a:xfrm>
              <a:prstGeom prst="rightArrow">
                <a:avLst>
                  <a:gd name="adj1" fmla="val 43750"/>
                  <a:gd name="adj2" fmla="val 45967"/>
                </a:avLst>
              </a:prstGeom>
              <a:solidFill>
                <a:srgbClr val="808080"/>
              </a:solidFill>
              <a:ln w="9525">
                <a:solidFill>
                  <a:srgbClr val="000000"/>
                </a:solidFill>
                <a:miter lim="800000"/>
                <a:headEnd/>
                <a:tailEnd/>
              </a:ln>
            </p:spPr>
            <p:txBody>
              <a:bodyPr anchor="ctr"/>
              <a:lstStyle/>
              <a:p>
                <a:endParaRPr lang="en-US"/>
              </a:p>
            </p:txBody>
          </p:sp>
          <p:sp>
            <p:nvSpPr>
              <p:cNvPr id="226429" name="AutoShape 125"/>
              <p:cNvSpPr>
                <a:spLocks noChangeArrowheads="1"/>
              </p:cNvSpPr>
              <p:nvPr/>
            </p:nvSpPr>
            <p:spPr bwMode="auto">
              <a:xfrm rot="5400000">
                <a:off x="2005" y="2285"/>
                <a:ext cx="226" cy="105"/>
              </a:xfrm>
              <a:prstGeom prst="rightArrow">
                <a:avLst>
                  <a:gd name="adj1" fmla="val 43750"/>
                  <a:gd name="adj2" fmla="val 45967"/>
                </a:avLst>
              </a:prstGeom>
              <a:solidFill>
                <a:srgbClr val="808080"/>
              </a:solidFill>
              <a:ln w="9525">
                <a:solidFill>
                  <a:srgbClr val="000000"/>
                </a:solidFill>
                <a:miter lim="800000"/>
                <a:headEnd/>
                <a:tailEnd/>
              </a:ln>
            </p:spPr>
            <p:txBody>
              <a:bodyPr anchor="ctr"/>
              <a:lstStyle/>
              <a:p>
                <a:endParaRPr lang="en-US"/>
              </a:p>
            </p:txBody>
          </p:sp>
          <p:sp>
            <p:nvSpPr>
              <p:cNvPr id="226430" name="AutoShape 126"/>
              <p:cNvSpPr>
                <a:spLocks noChangeArrowheads="1"/>
              </p:cNvSpPr>
              <p:nvPr/>
            </p:nvSpPr>
            <p:spPr bwMode="auto">
              <a:xfrm rot="5400000">
                <a:off x="1397" y="2285"/>
                <a:ext cx="226" cy="105"/>
              </a:xfrm>
              <a:prstGeom prst="rightArrow">
                <a:avLst>
                  <a:gd name="adj1" fmla="val 43750"/>
                  <a:gd name="adj2" fmla="val 45967"/>
                </a:avLst>
              </a:prstGeom>
              <a:solidFill>
                <a:srgbClr val="808080"/>
              </a:solidFill>
              <a:ln w="9525">
                <a:solidFill>
                  <a:srgbClr val="000000"/>
                </a:solidFill>
                <a:miter lim="800000"/>
                <a:headEnd/>
                <a:tailEnd/>
              </a:ln>
            </p:spPr>
            <p:txBody>
              <a:bodyPr anchor="ctr"/>
              <a:lstStyle/>
              <a:p>
                <a:endParaRPr lang="en-US"/>
              </a:p>
            </p:txBody>
          </p:sp>
          <p:sp>
            <p:nvSpPr>
              <p:cNvPr id="226431" name="AutoShape 127"/>
              <p:cNvSpPr>
                <a:spLocks noChangeArrowheads="1"/>
              </p:cNvSpPr>
              <p:nvPr/>
            </p:nvSpPr>
            <p:spPr bwMode="auto">
              <a:xfrm rot="3757907">
                <a:off x="1932" y="1996"/>
                <a:ext cx="227" cy="103"/>
              </a:xfrm>
              <a:prstGeom prst="rightArrow">
                <a:avLst>
                  <a:gd name="adj1" fmla="val 43750"/>
                  <a:gd name="adj2" fmla="val 47067"/>
                </a:avLst>
              </a:prstGeom>
              <a:solidFill>
                <a:srgbClr val="808080"/>
              </a:solidFill>
              <a:ln w="9525">
                <a:solidFill>
                  <a:srgbClr val="000000"/>
                </a:solidFill>
                <a:miter lim="800000"/>
                <a:headEnd/>
                <a:tailEnd/>
              </a:ln>
            </p:spPr>
            <p:txBody>
              <a:bodyPr anchor="ctr"/>
              <a:lstStyle/>
              <a:p>
                <a:endParaRPr lang="en-US"/>
              </a:p>
            </p:txBody>
          </p:sp>
          <p:sp>
            <p:nvSpPr>
              <p:cNvPr id="226432" name="AutoShape 128"/>
              <p:cNvSpPr>
                <a:spLocks noChangeArrowheads="1"/>
              </p:cNvSpPr>
              <p:nvPr/>
            </p:nvSpPr>
            <p:spPr bwMode="auto">
              <a:xfrm rot="7251653">
                <a:off x="1438" y="2005"/>
                <a:ext cx="227" cy="105"/>
              </a:xfrm>
              <a:prstGeom prst="rightArrow">
                <a:avLst>
                  <a:gd name="adj1" fmla="val 43750"/>
                  <a:gd name="adj2" fmla="val 46171"/>
                </a:avLst>
              </a:prstGeom>
              <a:solidFill>
                <a:srgbClr val="808080"/>
              </a:solidFill>
              <a:ln w="9525">
                <a:solidFill>
                  <a:srgbClr val="000000"/>
                </a:solidFill>
                <a:miter lim="800000"/>
                <a:headEnd/>
                <a:tailEnd/>
              </a:ln>
            </p:spPr>
            <p:txBody>
              <a:bodyPr anchor="ctr"/>
              <a:lstStyle/>
              <a:p>
                <a:endParaRPr lang="en-US"/>
              </a:p>
            </p:txBody>
          </p:sp>
          <p:sp>
            <p:nvSpPr>
              <p:cNvPr id="226433" name="AutoShape 129"/>
              <p:cNvSpPr>
                <a:spLocks noChangeArrowheads="1"/>
              </p:cNvSpPr>
              <p:nvPr/>
            </p:nvSpPr>
            <p:spPr bwMode="auto">
              <a:xfrm rot="3757907">
                <a:off x="1778" y="1706"/>
                <a:ext cx="226" cy="112"/>
              </a:xfrm>
              <a:prstGeom prst="rightArrow">
                <a:avLst>
                  <a:gd name="adj1" fmla="val 43750"/>
                  <a:gd name="adj2" fmla="val 43094"/>
                </a:avLst>
              </a:prstGeom>
              <a:solidFill>
                <a:srgbClr val="808080"/>
              </a:solidFill>
              <a:ln w="9525">
                <a:solidFill>
                  <a:srgbClr val="000000"/>
                </a:solidFill>
                <a:miter lim="800000"/>
                <a:headEnd/>
                <a:tailEnd/>
              </a:ln>
            </p:spPr>
            <p:txBody>
              <a:bodyPr anchor="ctr"/>
              <a:lstStyle/>
              <a:p>
                <a:endParaRPr lang="en-US"/>
              </a:p>
            </p:txBody>
          </p:sp>
          <p:sp>
            <p:nvSpPr>
              <p:cNvPr id="226434" name="AutoShape 130"/>
              <p:cNvSpPr>
                <a:spLocks noChangeArrowheads="1"/>
              </p:cNvSpPr>
              <p:nvPr/>
            </p:nvSpPr>
            <p:spPr bwMode="auto">
              <a:xfrm rot="7251653">
                <a:off x="1579" y="1719"/>
                <a:ext cx="226" cy="106"/>
              </a:xfrm>
              <a:prstGeom prst="rightArrow">
                <a:avLst>
                  <a:gd name="adj1" fmla="val 43750"/>
                  <a:gd name="adj2" fmla="val 45534"/>
                </a:avLst>
              </a:prstGeom>
              <a:solidFill>
                <a:srgbClr val="808080"/>
              </a:solidFill>
              <a:ln w="9525">
                <a:solidFill>
                  <a:srgbClr val="000000"/>
                </a:solidFill>
                <a:miter lim="800000"/>
                <a:headEnd/>
                <a:tailEnd/>
              </a:ln>
            </p:spPr>
            <p:txBody>
              <a:bodyPr anchor="ctr"/>
              <a:lstStyle/>
              <a:p>
                <a:endParaRPr lang="en-US"/>
              </a:p>
            </p:txBody>
          </p:sp>
          <p:sp>
            <p:nvSpPr>
              <p:cNvPr id="226435" name="Line 131"/>
              <p:cNvSpPr>
                <a:spLocks noChangeShapeType="1"/>
              </p:cNvSpPr>
              <p:nvPr/>
            </p:nvSpPr>
            <p:spPr bwMode="auto">
              <a:xfrm flipH="1">
                <a:off x="553" y="1580"/>
                <a:ext cx="1207" cy="0"/>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436" name="Line 132"/>
              <p:cNvSpPr>
                <a:spLocks noChangeShapeType="1"/>
              </p:cNvSpPr>
              <p:nvPr/>
            </p:nvSpPr>
            <p:spPr bwMode="auto">
              <a:xfrm flipH="1">
                <a:off x="544" y="3531"/>
                <a:ext cx="1216" cy="0"/>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437" name="Rectangle 133"/>
              <p:cNvSpPr>
                <a:spLocks noChangeArrowheads="1"/>
              </p:cNvSpPr>
              <p:nvPr/>
            </p:nvSpPr>
            <p:spPr bwMode="auto">
              <a:xfrm>
                <a:off x="192" y="2282"/>
                <a:ext cx="748" cy="311"/>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00CC99"/>
                    </a:solidFill>
                  </a14:hiddenFill>
                </a:ext>
              </a:extLst>
            </p:spPr>
            <p:txBody>
              <a:bodyPr lIns="69494" tIns="34747" rIns="69494" bIns="34747" anchor="ctr"/>
              <a:lstStyle/>
              <a:p>
                <a:pPr algn="ctr" defTabSz="4302125" eaLnBrk="0" hangingPunct="0"/>
                <a:r>
                  <a:rPr lang="en-US" altLang="ko-KR" sz="900">
                    <a:solidFill>
                      <a:srgbClr val="000000"/>
                    </a:solidFill>
                    <a:latin typeface="Arial" charset="0"/>
                    <a:ea typeface="Batang" charset="0"/>
                    <a:cs typeface="Batang" charset="0"/>
                  </a:rPr>
                  <a:t>High Voltage</a:t>
                </a:r>
              </a:p>
              <a:p>
                <a:pPr algn="ctr" defTabSz="4302125" eaLnBrk="0" hangingPunct="0"/>
                <a:r>
                  <a:rPr lang="en-US" altLang="ko-KR" sz="900">
                    <a:solidFill>
                      <a:srgbClr val="000000"/>
                    </a:solidFill>
                    <a:latin typeface="Arial" charset="0"/>
                    <a:ea typeface="Batang" charset="0"/>
                    <a:cs typeface="Batang" charset="0"/>
                  </a:rPr>
                  <a:t>Power Supply</a:t>
                </a:r>
                <a:endParaRPr lang="en-US" sz="11300"/>
              </a:p>
            </p:txBody>
          </p:sp>
          <p:sp>
            <p:nvSpPr>
              <p:cNvPr id="226438" name="Line 134"/>
              <p:cNvSpPr>
                <a:spLocks noChangeShapeType="1"/>
              </p:cNvSpPr>
              <p:nvPr/>
            </p:nvSpPr>
            <p:spPr bwMode="auto">
              <a:xfrm>
                <a:off x="561" y="2596"/>
                <a:ext cx="0" cy="930"/>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439" name="Line 135"/>
              <p:cNvSpPr>
                <a:spLocks noChangeShapeType="1"/>
              </p:cNvSpPr>
              <p:nvPr/>
            </p:nvSpPr>
            <p:spPr bwMode="auto">
              <a:xfrm flipV="1">
                <a:off x="567" y="1574"/>
                <a:ext cx="0" cy="708"/>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440" name="Rectangle 136"/>
              <p:cNvSpPr>
                <a:spLocks noChangeArrowheads="1"/>
              </p:cNvSpPr>
              <p:nvPr/>
            </p:nvSpPr>
            <p:spPr bwMode="auto">
              <a:xfrm>
                <a:off x="1910" y="1016"/>
                <a:ext cx="780" cy="186"/>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00CC99"/>
                    </a:solidFill>
                  </a14:hiddenFill>
                </a:ext>
              </a:extLst>
            </p:spPr>
            <p:txBody>
              <a:bodyPr lIns="69494" tIns="34747" rIns="69494" bIns="34747" anchor="ctr"/>
              <a:lstStyle/>
              <a:p>
                <a:pPr algn="ctr" defTabSz="4302125" eaLnBrk="0" hangingPunct="0"/>
                <a:r>
                  <a:rPr lang="en-US" altLang="ko-KR" sz="900">
                    <a:solidFill>
                      <a:srgbClr val="000000"/>
                    </a:solidFill>
                    <a:latin typeface="Arial" charset="0"/>
                    <a:ea typeface="Batang" charset="0"/>
                    <a:cs typeface="Batang" charset="0"/>
                  </a:rPr>
                  <a:t>Syringe Pump</a:t>
                </a:r>
                <a:endParaRPr lang="en-US" sz="11300"/>
              </a:p>
            </p:txBody>
          </p:sp>
          <p:grpSp>
            <p:nvGrpSpPr>
              <p:cNvPr id="226441" name="Group 137"/>
              <p:cNvGrpSpPr>
                <a:grpSpLocks/>
              </p:cNvGrpSpPr>
              <p:nvPr/>
            </p:nvGrpSpPr>
            <p:grpSpPr bwMode="auto">
              <a:xfrm flipH="1">
                <a:off x="1723" y="1008"/>
                <a:ext cx="187" cy="622"/>
                <a:chOff x="1872" y="384"/>
                <a:chExt cx="632" cy="1920"/>
              </a:xfrm>
            </p:grpSpPr>
            <p:sp>
              <p:nvSpPr>
                <p:cNvPr id="226442" name="Rectangle 138"/>
                <p:cNvSpPr>
                  <a:spLocks noChangeArrowheads="1"/>
                </p:cNvSpPr>
                <p:nvPr/>
              </p:nvSpPr>
              <p:spPr bwMode="auto">
                <a:xfrm>
                  <a:off x="2160" y="816"/>
                  <a:ext cx="336" cy="488"/>
                </a:xfrm>
                <a:prstGeom prst="rect">
                  <a:avLst/>
                </a:prstGeom>
                <a:solidFill>
                  <a:srgbClr val="FF6600"/>
                </a:solidFill>
                <a:ln>
                  <a:noFill/>
                </a:ln>
                <a:extLst>
                  <a:ext uri="{91240B29-F687-4f45-9708-019B960494DF}">
                    <a14:hiddenLine xmlns:a14="http://schemas.microsoft.com/office/drawing/2010/main" w="31750">
                      <a:solidFill>
                        <a:srgbClr val="000000"/>
                      </a:solidFill>
                      <a:miter lim="800000"/>
                      <a:headEnd/>
                      <a:tailEnd/>
                    </a14:hiddenLine>
                  </a:ext>
                </a:extLst>
              </p:spPr>
              <p:txBody>
                <a:bodyPr anchor="ctr"/>
                <a:lstStyle/>
                <a:p>
                  <a:endParaRPr lang="en-US"/>
                </a:p>
              </p:txBody>
            </p:sp>
            <p:sp>
              <p:nvSpPr>
                <p:cNvPr id="226443" name="AutoShape 139"/>
                <p:cNvSpPr>
                  <a:spLocks noChangeArrowheads="1"/>
                </p:cNvSpPr>
                <p:nvPr/>
              </p:nvSpPr>
              <p:spPr bwMode="auto">
                <a:xfrm>
                  <a:off x="2160" y="1296"/>
                  <a:ext cx="336" cy="152"/>
                </a:xfrm>
                <a:custGeom>
                  <a:avLst/>
                  <a:gdLst>
                    <a:gd name="G0" fmla="+- 7843 0 0"/>
                    <a:gd name="G1" fmla="+- 21600 0 7843"/>
                    <a:gd name="G2" fmla="*/ 7843 1 2"/>
                    <a:gd name="G3" fmla="+- 21600 0 G2"/>
                    <a:gd name="G4" fmla="+/ 7843 21600 2"/>
                    <a:gd name="G5" fmla="+/ G1 0 2"/>
                    <a:gd name="G6" fmla="*/ 21600 21600 7843"/>
                    <a:gd name="G7" fmla="*/ G6 1 2"/>
                    <a:gd name="G8" fmla="+- 21600 0 G7"/>
                    <a:gd name="G9" fmla="*/ 21600 1 2"/>
                    <a:gd name="G10" fmla="+- 7843 0 G9"/>
                    <a:gd name="G11" fmla="?: G10 G8 0"/>
                    <a:gd name="G12" fmla="?: G10 G7 21600"/>
                    <a:gd name="T0" fmla="*/ 17678 w 21600"/>
                    <a:gd name="T1" fmla="*/ 10800 h 21600"/>
                    <a:gd name="T2" fmla="*/ 10800 w 21600"/>
                    <a:gd name="T3" fmla="*/ 21600 h 21600"/>
                    <a:gd name="T4" fmla="*/ 3922 w 21600"/>
                    <a:gd name="T5" fmla="*/ 10800 h 21600"/>
                    <a:gd name="T6" fmla="*/ 10800 w 21600"/>
                    <a:gd name="T7" fmla="*/ 0 h 21600"/>
                    <a:gd name="T8" fmla="*/ 5722 w 21600"/>
                    <a:gd name="T9" fmla="*/ 5722 h 21600"/>
                    <a:gd name="T10" fmla="*/ 15878 w 21600"/>
                    <a:gd name="T11" fmla="*/ 15878 h 21600"/>
                  </a:gdLst>
                  <a:ahLst/>
                  <a:cxnLst>
                    <a:cxn ang="0">
                      <a:pos x="T0" y="T1"/>
                    </a:cxn>
                    <a:cxn ang="0">
                      <a:pos x="T2" y="T3"/>
                    </a:cxn>
                    <a:cxn ang="0">
                      <a:pos x="T4" y="T5"/>
                    </a:cxn>
                    <a:cxn ang="0">
                      <a:pos x="T6" y="T7"/>
                    </a:cxn>
                  </a:cxnLst>
                  <a:rect l="T8" t="T9" r="T10" b="T11"/>
                  <a:pathLst>
                    <a:path w="21600" h="21600">
                      <a:moveTo>
                        <a:pt x="0" y="0"/>
                      </a:moveTo>
                      <a:lnTo>
                        <a:pt x="7843" y="21600"/>
                      </a:lnTo>
                      <a:lnTo>
                        <a:pt x="13757" y="21600"/>
                      </a:lnTo>
                      <a:lnTo>
                        <a:pt x="21600" y="0"/>
                      </a:lnTo>
                      <a:close/>
                    </a:path>
                  </a:pathLst>
                </a:custGeom>
                <a:solidFill>
                  <a:srgbClr val="FF6600"/>
                </a:solidFill>
                <a:ln>
                  <a:noFill/>
                </a:ln>
                <a:extLst>
                  <a:ext uri="{91240B29-F687-4f45-9708-019B960494DF}">
                    <a14:hiddenLine xmlns:a14="http://schemas.microsoft.com/office/drawing/2010/main" w="31750">
                      <a:solidFill>
                        <a:srgbClr val="000000"/>
                      </a:solidFill>
                      <a:miter lim="800000"/>
                      <a:headEnd/>
                      <a:tailEnd/>
                    </a14:hiddenLine>
                  </a:ext>
                </a:extLst>
              </p:spPr>
              <p:txBody>
                <a:bodyPr anchor="ctr"/>
                <a:lstStyle/>
                <a:p>
                  <a:endParaRPr lang="en-US"/>
                </a:p>
              </p:txBody>
            </p:sp>
            <p:sp>
              <p:nvSpPr>
                <p:cNvPr id="226444" name="AutoShape 140"/>
                <p:cNvSpPr>
                  <a:spLocks noChangeArrowheads="1"/>
                </p:cNvSpPr>
                <p:nvPr/>
              </p:nvSpPr>
              <p:spPr bwMode="auto">
                <a:xfrm>
                  <a:off x="2280" y="1440"/>
                  <a:ext cx="96" cy="864"/>
                </a:xfrm>
                <a:custGeom>
                  <a:avLst/>
                  <a:gdLst>
                    <a:gd name="G0" fmla="+- 9000 0 0"/>
                    <a:gd name="G1" fmla="+- 21600 0 9000"/>
                    <a:gd name="G2" fmla="*/ 9000 1 2"/>
                    <a:gd name="G3" fmla="+- 21600 0 G2"/>
                    <a:gd name="G4" fmla="+/ 9000 21600 2"/>
                    <a:gd name="G5" fmla="+/ G1 0 2"/>
                    <a:gd name="G6" fmla="*/ 21600 21600 9000"/>
                    <a:gd name="G7" fmla="*/ G6 1 2"/>
                    <a:gd name="G8" fmla="+- 21600 0 G7"/>
                    <a:gd name="G9" fmla="*/ 21600 1 2"/>
                    <a:gd name="G10" fmla="+- 9000 0 G9"/>
                    <a:gd name="G11" fmla="?: G10 G8 0"/>
                    <a:gd name="G12" fmla="?: G10 G7 21600"/>
                    <a:gd name="T0" fmla="*/ 17100 w 21600"/>
                    <a:gd name="T1" fmla="*/ 10800 h 21600"/>
                    <a:gd name="T2" fmla="*/ 10800 w 21600"/>
                    <a:gd name="T3" fmla="*/ 21600 h 21600"/>
                    <a:gd name="T4" fmla="*/ 4500 w 21600"/>
                    <a:gd name="T5" fmla="*/ 10800 h 21600"/>
                    <a:gd name="T6" fmla="*/ 10800 w 21600"/>
                    <a:gd name="T7" fmla="*/ 0 h 21600"/>
                    <a:gd name="T8" fmla="*/ 6300 w 21600"/>
                    <a:gd name="T9" fmla="*/ 6300 h 21600"/>
                    <a:gd name="T10" fmla="*/ 15300 w 21600"/>
                    <a:gd name="T11" fmla="*/ 15300 h 21600"/>
                  </a:gdLst>
                  <a:ahLst/>
                  <a:cxnLst>
                    <a:cxn ang="0">
                      <a:pos x="T0" y="T1"/>
                    </a:cxn>
                    <a:cxn ang="0">
                      <a:pos x="T2" y="T3"/>
                    </a:cxn>
                    <a:cxn ang="0">
                      <a:pos x="T4" y="T5"/>
                    </a:cxn>
                    <a:cxn ang="0">
                      <a:pos x="T6" y="T7"/>
                    </a:cxn>
                  </a:cxnLst>
                  <a:rect l="T8" t="T9" r="T10" b="T11"/>
                  <a:pathLst>
                    <a:path w="21600" h="21600">
                      <a:moveTo>
                        <a:pt x="0" y="0"/>
                      </a:moveTo>
                      <a:lnTo>
                        <a:pt x="9000" y="21600"/>
                      </a:lnTo>
                      <a:lnTo>
                        <a:pt x="12600" y="21600"/>
                      </a:lnTo>
                      <a:lnTo>
                        <a:pt x="21600" y="0"/>
                      </a:lnTo>
                      <a:close/>
                    </a:path>
                  </a:pathLst>
                </a:custGeom>
                <a:solidFill>
                  <a:srgbClr val="FF6600"/>
                </a:solidFill>
                <a:ln>
                  <a:noFill/>
                </a:ln>
                <a:extLst>
                  <a:ext uri="{91240B29-F687-4f45-9708-019B960494DF}">
                    <a14:hiddenLine xmlns:a14="http://schemas.microsoft.com/office/drawing/2010/main" w="31750">
                      <a:solidFill>
                        <a:srgbClr val="000000"/>
                      </a:solidFill>
                      <a:miter lim="800000"/>
                      <a:headEnd/>
                      <a:tailEnd/>
                    </a14:hiddenLine>
                  </a:ext>
                </a:extLst>
              </p:spPr>
              <p:txBody>
                <a:bodyPr anchor="ctr"/>
                <a:lstStyle/>
                <a:p>
                  <a:endParaRPr lang="en-US"/>
                </a:p>
              </p:txBody>
            </p:sp>
            <p:sp>
              <p:nvSpPr>
                <p:cNvPr id="226445" name="Line 141"/>
                <p:cNvSpPr>
                  <a:spLocks noChangeShapeType="1"/>
                </p:cNvSpPr>
                <p:nvPr/>
              </p:nvSpPr>
              <p:spPr bwMode="auto">
                <a:xfrm>
                  <a:off x="2160" y="576"/>
                  <a:ext cx="0" cy="720"/>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446" name="Rectangle 142"/>
                <p:cNvSpPr>
                  <a:spLocks noChangeArrowheads="1"/>
                </p:cNvSpPr>
                <p:nvPr/>
              </p:nvSpPr>
              <p:spPr bwMode="auto">
                <a:xfrm>
                  <a:off x="2160" y="488"/>
                  <a:ext cx="336" cy="336"/>
                </a:xfrm>
                <a:prstGeom prst="rect">
                  <a:avLst/>
                </a:prstGeom>
                <a:noFill/>
                <a:ln>
                  <a:noFill/>
                </a:ln>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a:p>
              </p:txBody>
            </p:sp>
            <p:sp>
              <p:nvSpPr>
                <p:cNvPr id="226447" name="Line 143"/>
                <p:cNvSpPr>
                  <a:spLocks noChangeShapeType="1"/>
                </p:cNvSpPr>
                <p:nvPr/>
              </p:nvSpPr>
              <p:spPr bwMode="auto">
                <a:xfrm>
                  <a:off x="2496" y="568"/>
                  <a:ext cx="0" cy="736"/>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448" name="Line 144"/>
                <p:cNvSpPr>
                  <a:spLocks noChangeShapeType="1"/>
                </p:cNvSpPr>
                <p:nvPr/>
              </p:nvSpPr>
              <p:spPr bwMode="auto">
                <a:xfrm>
                  <a:off x="2160" y="1296"/>
                  <a:ext cx="124" cy="146"/>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449" name="Line 145"/>
                <p:cNvSpPr>
                  <a:spLocks noChangeShapeType="1"/>
                </p:cNvSpPr>
                <p:nvPr/>
              </p:nvSpPr>
              <p:spPr bwMode="auto">
                <a:xfrm flipH="1">
                  <a:off x="2376" y="1296"/>
                  <a:ext cx="124" cy="146"/>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450" name="Line 146"/>
                <p:cNvSpPr>
                  <a:spLocks noChangeShapeType="1"/>
                </p:cNvSpPr>
                <p:nvPr/>
              </p:nvSpPr>
              <p:spPr bwMode="auto">
                <a:xfrm>
                  <a:off x="2280" y="1436"/>
                  <a:ext cx="32" cy="864"/>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451" name="Line 147"/>
                <p:cNvSpPr>
                  <a:spLocks noChangeShapeType="1"/>
                </p:cNvSpPr>
                <p:nvPr/>
              </p:nvSpPr>
              <p:spPr bwMode="auto">
                <a:xfrm flipH="1">
                  <a:off x="2344" y="1436"/>
                  <a:ext cx="36" cy="864"/>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452" name="Line 148"/>
                <p:cNvSpPr>
                  <a:spLocks noChangeShapeType="1"/>
                </p:cNvSpPr>
                <p:nvPr/>
              </p:nvSpPr>
              <p:spPr bwMode="auto">
                <a:xfrm>
                  <a:off x="2160" y="824"/>
                  <a:ext cx="336" cy="0"/>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453" name="Line 149"/>
                <p:cNvSpPr>
                  <a:spLocks noChangeShapeType="1"/>
                </p:cNvSpPr>
                <p:nvPr/>
              </p:nvSpPr>
              <p:spPr bwMode="auto">
                <a:xfrm>
                  <a:off x="2152" y="576"/>
                  <a:ext cx="352" cy="0"/>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454" name="Rectangle 150"/>
                <p:cNvSpPr>
                  <a:spLocks noChangeArrowheads="1"/>
                </p:cNvSpPr>
                <p:nvPr/>
              </p:nvSpPr>
              <p:spPr bwMode="auto">
                <a:xfrm>
                  <a:off x="2160" y="768"/>
                  <a:ext cx="336" cy="48"/>
                </a:xfrm>
                <a:prstGeom prst="rect">
                  <a:avLst/>
                </a:prstGeom>
                <a:solidFill>
                  <a:srgbClr val="808000"/>
                </a:solidFill>
                <a:ln w="9525">
                  <a:solidFill>
                    <a:srgbClr val="000000"/>
                  </a:solidFill>
                  <a:miter lim="800000"/>
                  <a:headEnd/>
                  <a:tailEnd/>
                </a:ln>
              </p:spPr>
              <p:txBody>
                <a:bodyPr anchor="ctr"/>
                <a:lstStyle/>
                <a:p>
                  <a:endParaRPr lang="en-US"/>
                </a:p>
              </p:txBody>
            </p:sp>
            <p:sp>
              <p:nvSpPr>
                <p:cNvPr id="226455" name="Rectangle 151"/>
                <p:cNvSpPr>
                  <a:spLocks noChangeArrowheads="1"/>
                </p:cNvSpPr>
                <p:nvPr/>
              </p:nvSpPr>
              <p:spPr bwMode="auto">
                <a:xfrm>
                  <a:off x="2304" y="432"/>
                  <a:ext cx="48" cy="336"/>
                </a:xfrm>
                <a:prstGeom prst="rect">
                  <a:avLst/>
                </a:prstGeom>
                <a:solidFill>
                  <a:srgbClr val="808000"/>
                </a:solidFill>
                <a:ln w="9525">
                  <a:solidFill>
                    <a:srgbClr val="000000"/>
                  </a:solidFill>
                  <a:miter lim="800000"/>
                  <a:headEnd/>
                  <a:tailEnd/>
                </a:ln>
              </p:spPr>
              <p:txBody>
                <a:bodyPr anchor="ctr"/>
                <a:lstStyle/>
                <a:p>
                  <a:endParaRPr lang="en-US"/>
                </a:p>
              </p:txBody>
            </p:sp>
            <p:sp>
              <p:nvSpPr>
                <p:cNvPr id="226456" name="Rectangle 152"/>
                <p:cNvSpPr>
                  <a:spLocks noChangeArrowheads="1"/>
                </p:cNvSpPr>
                <p:nvPr/>
              </p:nvSpPr>
              <p:spPr bwMode="auto">
                <a:xfrm>
                  <a:off x="1872" y="384"/>
                  <a:ext cx="480" cy="48"/>
                </a:xfrm>
                <a:prstGeom prst="rect">
                  <a:avLst/>
                </a:prstGeom>
                <a:solidFill>
                  <a:srgbClr val="808000"/>
                </a:solidFill>
                <a:ln w="9525">
                  <a:solidFill>
                    <a:srgbClr val="000000"/>
                  </a:solidFill>
                  <a:miter lim="800000"/>
                  <a:headEnd/>
                  <a:tailEnd/>
                </a:ln>
              </p:spPr>
              <p:txBody>
                <a:bodyPr anchor="ctr"/>
                <a:lstStyle/>
                <a:p>
                  <a:endParaRPr lang="en-US"/>
                </a:p>
              </p:txBody>
            </p:sp>
          </p:grpSp>
          <p:sp>
            <p:nvSpPr>
              <p:cNvPr id="226457" name="Line 153"/>
              <p:cNvSpPr>
                <a:spLocks noChangeShapeType="1"/>
              </p:cNvSpPr>
              <p:nvPr/>
            </p:nvSpPr>
            <p:spPr bwMode="auto">
              <a:xfrm>
                <a:off x="1750" y="3457"/>
                <a:ext cx="0" cy="62"/>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458" name="Line 154"/>
              <p:cNvSpPr>
                <a:spLocks noChangeShapeType="1"/>
              </p:cNvSpPr>
              <p:nvPr/>
            </p:nvSpPr>
            <p:spPr bwMode="auto">
              <a:xfrm>
                <a:off x="1142" y="3457"/>
                <a:ext cx="0" cy="62"/>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226459" name="Picture 1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 y="1800"/>
              <a:ext cx="3668" cy="3371"/>
            </a:xfrm>
            <a:prstGeom prst="rect">
              <a:avLst/>
            </a:prstGeom>
            <a:noFill/>
            <a:extLst>
              <a:ext uri="{909E8E84-426E-40dd-AFC4-6F175D3DCCD1}">
                <a14:hiddenFill xmlns:a14="http://schemas.microsoft.com/office/drawing/2010/main">
                  <a:solidFill>
                    <a:srgbClr val="FFFFFF"/>
                  </a:solidFill>
                </a14:hiddenFill>
              </a:ext>
            </a:extLst>
          </p:spPr>
        </p:pic>
      </p:grpSp>
      <p:pic>
        <p:nvPicPr>
          <p:cNvPr id="54" name="Picture 53"/>
          <p:cNvPicPr>
            <a:picLocks noChangeAspect="1"/>
          </p:cNvPicPr>
          <p:nvPr/>
        </p:nvPicPr>
        <p:blipFill>
          <a:blip r:embed="rId3"/>
          <a:stretch>
            <a:fillRect/>
          </a:stretch>
        </p:blipFill>
        <p:spPr>
          <a:xfrm>
            <a:off x="7789333" y="0"/>
            <a:ext cx="1354667" cy="1354667"/>
          </a:xfrm>
          <a:prstGeom prst="rect">
            <a:avLst/>
          </a:prstGeom>
        </p:spPr>
      </p:pic>
      <p:pic>
        <p:nvPicPr>
          <p:cNvPr id="55" name="Picture 54"/>
          <p:cNvPicPr>
            <a:picLocks noChangeAspect="1"/>
          </p:cNvPicPr>
          <p:nvPr/>
        </p:nvPicPr>
        <p:blipFill>
          <a:blip r:embed="rId4"/>
          <a:stretch>
            <a:fillRect/>
          </a:stretch>
        </p:blipFill>
        <p:spPr>
          <a:xfrm>
            <a:off x="0" y="0"/>
            <a:ext cx="3327400" cy="944863"/>
          </a:xfrm>
          <a:prstGeom prst="rect">
            <a:avLst/>
          </a:prstGeom>
        </p:spPr>
      </p:pic>
    </p:spTree>
    <p:extLst>
      <p:ext uri="{BB962C8B-B14F-4D97-AF65-F5344CB8AC3E}">
        <p14:creationId xmlns:p14="http://schemas.microsoft.com/office/powerpoint/2010/main" val="242662199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50274"/>
            <a:ext cx="8229600" cy="4525963"/>
          </a:xfrm>
        </p:spPr>
        <p:txBody>
          <a:bodyPr>
            <a:normAutofit/>
          </a:bodyPr>
          <a:lstStyle/>
          <a:p>
            <a:r>
              <a:rPr lang="en-US" dirty="0" smtClean="0">
                <a:latin typeface="Arial" pitchFamily="34" charset="0"/>
                <a:cs typeface="Arial" pitchFamily="34" charset="0"/>
              </a:rPr>
              <a:t>Variations within the parameters of the electrospinning apparatus allow for the fabrication of nanofiber depositions</a:t>
            </a:r>
          </a:p>
          <a:p>
            <a:r>
              <a:rPr lang="en-US" dirty="0" err="1" smtClean="0">
                <a:latin typeface="Arial" pitchFamily="34" charset="0"/>
                <a:cs typeface="Arial" pitchFamily="34" charset="0"/>
              </a:rPr>
              <a:t>Nanofibers</a:t>
            </a:r>
            <a:r>
              <a:rPr lang="en-US" dirty="0" smtClean="0">
                <a:latin typeface="Arial" pitchFamily="34" charset="0"/>
                <a:cs typeface="Arial" pitchFamily="34" charset="0"/>
              </a:rPr>
              <a:t> fabricated with 10% PLGA  polymer provided increased bone cell differentiation.</a:t>
            </a:r>
          </a:p>
          <a:p>
            <a:r>
              <a:rPr lang="en-US" dirty="0" smtClean="0">
                <a:latin typeface="Arial" pitchFamily="34" charset="0"/>
                <a:cs typeface="Arial" pitchFamily="34" charset="0"/>
              </a:rPr>
              <a:t>Increased levels of overall proliferation</a:t>
            </a:r>
            <a:r>
              <a:rPr lang="en-US" sz="4000" dirty="0" smtClean="0">
                <a:latin typeface="Arial" pitchFamily="34" charset="0"/>
                <a:cs typeface="Arial" pitchFamily="34" charset="0"/>
              </a:rPr>
              <a:t>.</a:t>
            </a:r>
          </a:p>
          <a:p>
            <a:endParaRPr lang="en-US" dirty="0"/>
          </a:p>
        </p:txBody>
      </p:sp>
      <p:sp>
        <p:nvSpPr>
          <p:cNvPr id="4" name="Title 3"/>
          <p:cNvSpPr txBox="1">
            <a:spLocks noGrp="1"/>
          </p:cNvSpPr>
          <p:nvPr>
            <p:ph type="title"/>
          </p:nvPr>
        </p:nvSpPr>
        <p:spPr>
          <a:xfrm>
            <a:off x="2483320" y="1188445"/>
            <a:ext cx="3050710" cy="707886"/>
          </a:xfrm>
          <a:prstGeom prst="rect">
            <a:avLst/>
          </a:prstGeom>
          <a:noFill/>
        </p:spPr>
        <p:txBody>
          <a:bodyPr wrap="square" rtlCol="0">
            <a:spAutoFit/>
          </a:bodyPr>
          <a:lstStyle/>
          <a:p>
            <a:pPr algn="l"/>
            <a:r>
              <a:rPr lang="en-US" sz="4000" b="1" u="sng" dirty="0" smtClean="0">
                <a:solidFill>
                  <a:schemeClr val="tx2">
                    <a:lumMod val="60000"/>
                    <a:lumOff val="40000"/>
                  </a:schemeClr>
                </a:solidFill>
                <a:latin typeface="Arial" pitchFamily="34" charset="0"/>
                <a:cs typeface="Arial" pitchFamily="34" charset="0"/>
              </a:rPr>
              <a:t>Discussion</a:t>
            </a:r>
            <a:endParaRPr lang="en-US" sz="4800" b="1" u="sng" dirty="0">
              <a:solidFill>
                <a:schemeClr val="tx2">
                  <a:lumMod val="60000"/>
                  <a:lumOff val="40000"/>
                </a:schemeClr>
              </a:solidFill>
              <a:latin typeface="Arial" pitchFamily="34" charset="0"/>
              <a:cs typeface="Arial" pitchFamily="34" charset="0"/>
            </a:endParaRPr>
          </a:p>
        </p:txBody>
      </p:sp>
      <p:pic>
        <p:nvPicPr>
          <p:cNvPr id="5" name="Picture 4"/>
          <p:cNvPicPr>
            <a:picLocks noChangeAspect="1"/>
          </p:cNvPicPr>
          <p:nvPr/>
        </p:nvPicPr>
        <p:blipFill>
          <a:blip r:embed="rId2"/>
          <a:stretch>
            <a:fillRect/>
          </a:stretch>
        </p:blipFill>
        <p:spPr>
          <a:xfrm>
            <a:off x="0" y="0"/>
            <a:ext cx="3327400" cy="944863"/>
          </a:xfrm>
          <a:prstGeom prst="rect">
            <a:avLst/>
          </a:prstGeom>
        </p:spPr>
      </p:pic>
      <p:pic>
        <p:nvPicPr>
          <p:cNvPr id="6" name="Picture 5"/>
          <p:cNvPicPr>
            <a:picLocks noChangeAspect="1"/>
          </p:cNvPicPr>
          <p:nvPr/>
        </p:nvPicPr>
        <p:blipFill>
          <a:blip r:embed="rId3"/>
          <a:stretch>
            <a:fillRect/>
          </a:stretch>
        </p:blipFill>
        <p:spPr>
          <a:xfrm>
            <a:off x="7789333" y="0"/>
            <a:ext cx="1354667" cy="1354667"/>
          </a:xfrm>
          <a:prstGeom prst="rect">
            <a:avLst/>
          </a:prstGeom>
        </p:spPr>
      </p:pic>
    </p:spTree>
    <p:extLst>
      <p:ext uri="{BB962C8B-B14F-4D97-AF65-F5344CB8AC3E}">
        <p14:creationId xmlns:p14="http://schemas.microsoft.com/office/powerpoint/2010/main" val="350447073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8488"/>
            <a:ext cx="8229600" cy="1143000"/>
          </a:xfrm>
        </p:spPr>
        <p:txBody>
          <a:bodyPr/>
          <a:lstStyle/>
          <a:p>
            <a:r>
              <a:rPr lang="en-US" b="1" dirty="0" smtClean="0"/>
              <a:t>Project Summary</a:t>
            </a:r>
            <a:endParaRPr lang="en-US" b="1" dirty="0"/>
          </a:p>
        </p:txBody>
      </p:sp>
      <p:sp>
        <p:nvSpPr>
          <p:cNvPr id="3" name="Content Placeholder 2"/>
          <p:cNvSpPr>
            <a:spLocks noGrp="1"/>
          </p:cNvSpPr>
          <p:nvPr>
            <p:ph idx="1"/>
          </p:nvPr>
        </p:nvSpPr>
        <p:spPr>
          <a:xfrm>
            <a:off x="0" y="2431686"/>
            <a:ext cx="8686800" cy="4190091"/>
          </a:xfrm>
        </p:spPr>
        <p:txBody>
          <a:bodyPr>
            <a:normAutofit lnSpcReduction="10000"/>
          </a:bodyPr>
          <a:lstStyle/>
          <a:p>
            <a:endParaRPr lang="en-US" dirty="0" smtClean="0"/>
          </a:p>
          <a:p>
            <a:r>
              <a:rPr lang="en-US" dirty="0" smtClean="0"/>
              <a:t>Nanofabrication and Stem Cell Instrumentation Foundry</a:t>
            </a:r>
          </a:p>
          <a:p>
            <a:r>
              <a:rPr lang="en-US" dirty="0" smtClean="0"/>
              <a:t>Objective</a:t>
            </a:r>
          </a:p>
          <a:p>
            <a:r>
              <a:rPr lang="en-US" dirty="0" smtClean="0"/>
              <a:t>Experimental</a:t>
            </a:r>
          </a:p>
          <a:p>
            <a:r>
              <a:rPr lang="en-US" dirty="0" smtClean="0"/>
              <a:t>Results</a:t>
            </a:r>
          </a:p>
          <a:p>
            <a:r>
              <a:rPr lang="en-US" dirty="0" smtClean="0"/>
              <a:t>Conclusions</a:t>
            </a:r>
          </a:p>
          <a:p>
            <a:r>
              <a:rPr lang="en-US" dirty="0" smtClean="0"/>
              <a:t>Next Steps</a:t>
            </a:r>
            <a:endParaRPr lang="en-US" dirty="0"/>
          </a:p>
        </p:txBody>
      </p:sp>
      <p:pic>
        <p:nvPicPr>
          <p:cNvPr id="4" name="Picture 3"/>
          <p:cNvPicPr>
            <a:picLocks noChangeAspect="1"/>
          </p:cNvPicPr>
          <p:nvPr/>
        </p:nvPicPr>
        <p:blipFill>
          <a:blip r:embed="rId2"/>
          <a:stretch>
            <a:fillRect/>
          </a:stretch>
        </p:blipFill>
        <p:spPr>
          <a:xfrm>
            <a:off x="0" y="0"/>
            <a:ext cx="3327400" cy="1354667"/>
          </a:xfrm>
          <a:prstGeom prst="rect">
            <a:avLst/>
          </a:prstGeom>
        </p:spPr>
      </p:pic>
      <p:pic>
        <p:nvPicPr>
          <p:cNvPr id="5" name="Picture 4"/>
          <p:cNvPicPr>
            <a:picLocks noChangeAspect="1"/>
          </p:cNvPicPr>
          <p:nvPr/>
        </p:nvPicPr>
        <p:blipFill>
          <a:blip r:embed="rId3"/>
          <a:stretch>
            <a:fillRect/>
          </a:stretch>
        </p:blipFill>
        <p:spPr>
          <a:xfrm>
            <a:off x="7789333" y="0"/>
            <a:ext cx="1354667" cy="1354667"/>
          </a:xfrm>
          <a:prstGeom prst="rect">
            <a:avLst/>
          </a:prstGeom>
        </p:spPr>
      </p:pic>
    </p:spTree>
    <p:extLst>
      <p:ext uri="{BB962C8B-B14F-4D97-AF65-F5344CB8AC3E}">
        <p14:creationId xmlns:p14="http://schemas.microsoft.com/office/powerpoint/2010/main" val="30302173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Generation </a:t>
            </a:r>
            <a:r>
              <a:rPr lang="en-US" dirty="0"/>
              <a:t>and </a:t>
            </a:r>
            <a:r>
              <a:rPr lang="en-US" dirty="0" smtClean="0"/>
              <a:t>functionalization of </a:t>
            </a:r>
            <a:r>
              <a:rPr lang="en-US" dirty="0"/>
              <a:t>Poly</a:t>
            </a:r>
            <a:r>
              <a:rPr lang="en-US" dirty="0" smtClean="0"/>
              <a:t>-Lactic</a:t>
            </a:r>
            <a:r>
              <a:rPr lang="en-US" dirty="0"/>
              <a:t>-co- Glycolic Acid (PLGA) </a:t>
            </a:r>
            <a:r>
              <a:rPr lang="en-US" dirty="0" err="1"/>
              <a:t>nanofiber</a:t>
            </a:r>
            <a:r>
              <a:rPr lang="en-US" dirty="0"/>
              <a:t> scaffolds in the range of </a:t>
            </a:r>
            <a:r>
              <a:rPr lang="en-US" dirty="0" smtClean="0"/>
              <a:t>~700 </a:t>
            </a:r>
            <a:r>
              <a:rPr lang="en-US" dirty="0"/>
              <a:t>nm using the </a:t>
            </a:r>
            <a:r>
              <a:rPr lang="en-US" dirty="0" err="1"/>
              <a:t>electrospinning</a:t>
            </a:r>
            <a:r>
              <a:rPr lang="en-US" dirty="0"/>
              <a:t> technique</a:t>
            </a:r>
            <a:r>
              <a:rPr lang="en-US" dirty="0" smtClean="0"/>
              <a:t>.</a:t>
            </a:r>
          </a:p>
          <a:p>
            <a:pPr marL="0" indent="0">
              <a:buNone/>
            </a:pPr>
            <a:r>
              <a:rPr lang="en-US" dirty="0" smtClean="0"/>
              <a:t> </a:t>
            </a:r>
          </a:p>
          <a:p>
            <a:r>
              <a:rPr lang="en-US" dirty="0"/>
              <a:t>D</a:t>
            </a:r>
            <a:r>
              <a:rPr lang="en-US" dirty="0" smtClean="0"/>
              <a:t>esign </a:t>
            </a:r>
            <a:r>
              <a:rPr lang="en-US" dirty="0"/>
              <a:t>synthetic biodegradable scaffolds comprising </a:t>
            </a:r>
            <a:r>
              <a:rPr lang="en-US" dirty="0" err="1"/>
              <a:t>electrospun</a:t>
            </a:r>
            <a:r>
              <a:rPr lang="en-US" dirty="0"/>
              <a:t> </a:t>
            </a:r>
            <a:r>
              <a:rPr lang="en-US" dirty="0" err="1"/>
              <a:t>nanofibers</a:t>
            </a:r>
            <a:r>
              <a:rPr lang="en-US" dirty="0"/>
              <a:t> that will not only be </a:t>
            </a:r>
            <a:r>
              <a:rPr lang="en-US" dirty="0" err="1"/>
              <a:t>osteoconductive</a:t>
            </a:r>
            <a:r>
              <a:rPr lang="en-US" dirty="0"/>
              <a:t> but also contain porosity for bone cell ingrowth enhanced with Adipose derived human </a:t>
            </a:r>
            <a:r>
              <a:rPr lang="en-US" dirty="0" err="1"/>
              <a:t>Mesenchymal</a:t>
            </a:r>
            <a:r>
              <a:rPr lang="en-US" dirty="0"/>
              <a:t> Stem Cells (</a:t>
            </a:r>
            <a:r>
              <a:rPr lang="en-US" dirty="0" err="1"/>
              <a:t>AdhMSCs</a:t>
            </a:r>
            <a:r>
              <a:rPr lang="en-US" dirty="0" smtClean="0"/>
              <a:t>)</a:t>
            </a:r>
          </a:p>
          <a:p>
            <a:pPr marL="0" indent="0">
              <a:buNone/>
            </a:pPr>
            <a:endParaRPr lang="en-US" dirty="0" smtClean="0"/>
          </a:p>
          <a:p>
            <a:r>
              <a:rPr lang="en-US" dirty="0"/>
              <a:t>S</a:t>
            </a:r>
            <a:r>
              <a:rPr lang="en-US" dirty="0" smtClean="0"/>
              <a:t>ufficient </a:t>
            </a:r>
            <a:r>
              <a:rPr lang="en-US" dirty="0"/>
              <a:t>amount of bioactive ingredient such as Demineralized Bone Matrix (DBM) as well as growth factors that would serve as a more conducive framework for cell adhesion, proliferation, and differentiation. </a:t>
            </a:r>
          </a:p>
        </p:txBody>
      </p:sp>
      <p:pic>
        <p:nvPicPr>
          <p:cNvPr id="4" name="Picture 3"/>
          <p:cNvPicPr>
            <a:picLocks noChangeAspect="1"/>
          </p:cNvPicPr>
          <p:nvPr/>
        </p:nvPicPr>
        <p:blipFill>
          <a:blip r:embed="rId2"/>
          <a:stretch>
            <a:fillRect/>
          </a:stretch>
        </p:blipFill>
        <p:spPr>
          <a:xfrm>
            <a:off x="0" y="0"/>
            <a:ext cx="3327400" cy="1354667"/>
          </a:xfrm>
          <a:prstGeom prst="rect">
            <a:avLst/>
          </a:prstGeom>
        </p:spPr>
      </p:pic>
      <p:pic>
        <p:nvPicPr>
          <p:cNvPr id="5" name="Picture 4"/>
          <p:cNvPicPr>
            <a:picLocks noChangeAspect="1"/>
          </p:cNvPicPr>
          <p:nvPr/>
        </p:nvPicPr>
        <p:blipFill>
          <a:blip r:embed="rId3"/>
          <a:stretch>
            <a:fillRect/>
          </a:stretch>
        </p:blipFill>
        <p:spPr>
          <a:xfrm>
            <a:off x="7789333" y="0"/>
            <a:ext cx="1354667" cy="1354667"/>
          </a:xfrm>
          <a:prstGeom prst="rect">
            <a:avLst/>
          </a:prstGeom>
        </p:spPr>
      </p:pic>
    </p:spTree>
    <p:extLst>
      <p:ext uri="{BB962C8B-B14F-4D97-AF65-F5344CB8AC3E}">
        <p14:creationId xmlns:p14="http://schemas.microsoft.com/office/powerpoint/2010/main" val="418916903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933739" y="1011634"/>
            <a:ext cx="6629400" cy="533400"/>
          </a:xfrm>
        </p:spPr>
        <p:txBody>
          <a:bodyPr/>
          <a:lstStyle/>
          <a:p>
            <a:r>
              <a:rPr lang="en-US" sz="2800" dirty="0" err="1"/>
              <a:t>Electrospinning</a:t>
            </a:r>
            <a:r>
              <a:rPr lang="en-US" sz="2800" dirty="0"/>
              <a:t> </a:t>
            </a:r>
            <a:r>
              <a:rPr lang="en-US" sz="2800" dirty="0" err="1"/>
              <a:t>Nanofibers</a:t>
            </a:r>
            <a:r>
              <a:rPr lang="en-US" sz="2800" dirty="0"/>
              <a:t>: Process</a:t>
            </a:r>
          </a:p>
        </p:txBody>
      </p:sp>
      <p:sp>
        <p:nvSpPr>
          <p:cNvPr id="141315" name="Rectangle 3"/>
          <p:cNvSpPr>
            <a:spLocks noGrp="1" noChangeArrowheads="1"/>
          </p:cNvSpPr>
          <p:nvPr>
            <p:ph type="body" sz="half" idx="1"/>
          </p:nvPr>
        </p:nvSpPr>
        <p:spPr>
          <a:xfrm>
            <a:off x="152400" y="1981200"/>
            <a:ext cx="4343400" cy="4267200"/>
          </a:xfrm>
        </p:spPr>
        <p:txBody>
          <a:bodyPr/>
          <a:lstStyle/>
          <a:p>
            <a:r>
              <a:rPr lang="en-US" sz="2000"/>
              <a:t>Fluid is pumped through a syringe with an automatic syringe pump</a:t>
            </a:r>
          </a:p>
          <a:p>
            <a:r>
              <a:rPr lang="en-US" sz="2000"/>
              <a:t>The syringe needle is positively charged using a voltage supply (Several kV potential used)</a:t>
            </a:r>
          </a:p>
          <a:p>
            <a:r>
              <a:rPr lang="en-US" sz="2000"/>
              <a:t>The resulting electric field causes fibers to be pulled from the droplet at the end of the syringe tip and onto a grounded metal collector</a:t>
            </a:r>
          </a:p>
        </p:txBody>
      </p:sp>
      <p:pic>
        <p:nvPicPr>
          <p:cNvPr id="141316" name="Picture 4" descr="Setup"/>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95800" y="1584336"/>
            <a:ext cx="4343400" cy="495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 name="Picture 4"/>
          <p:cNvPicPr>
            <a:picLocks noChangeAspect="1"/>
          </p:cNvPicPr>
          <p:nvPr/>
        </p:nvPicPr>
        <p:blipFill>
          <a:blip r:embed="rId3"/>
          <a:stretch>
            <a:fillRect/>
          </a:stretch>
        </p:blipFill>
        <p:spPr>
          <a:xfrm>
            <a:off x="7789333" y="0"/>
            <a:ext cx="1354667" cy="1354667"/>
          </a:xfrm>
          <a:prstGeom prst="rect">
            <a:avLst/>
          </a:prstGeom>
        </p:spPr>
      </p:pic>
      <p:pic>
        <p:nvPicPr>
          <p:cNvPr id="6" name="Picture 5"/>
          <p:cNvPicPr>
            <a:picLocks noChangeAspect="1"/>
          </p:cNvPicPr>
          <p:nvPr/>
        </p:nvPicPr>
        <p:blipFill>
          <a:blip r:embed="rId4"/>
          <a:stretch>
            <a:fillRect/>
          </a:stretch>
        </p:blipFill>
        <p:spPr>
          <a:xfrm>
            <a:off x="0" y="0"/>
            <a:ext cx="3327400" cy="944863"/>
          </a:xfrm>
          <a:prstGeom prst="rect">
            <a:avLst/>
          </a:prstGeom>
        </p:spPr>
      </p:pic>
    </p:spTree>
    <p:extLst>
      <p:ext uri="{BB962C8B-B14F-4D97-AF65-F5344CB8AC3E}">
        <p14:creationId xmlns:p14="http://schemas.microsoft.com/office/powerpoint/2010/main" val="38639733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ctrTitle"/>
          </p:nvPr>
        </p:nvSpPr>
        <p:spPr>
          <a:xfrm>
            <a:off x="2445606" y="418042"/>
            <a:ext cx="6032820" cy="936625"/>
          </a:xfrm>
        </p:spPr>
        <p:txBody>
          <a:bodyPr/>
          <a:lstStyle/>
          <a:p>
            <a:r>
              <a:rPr lang="en-US" sz="2800" dirty="0"/>
              <a:t>The </a:t>
            </a:r>
            <a:r>
              <a:rPr lang="en-US" sz="2800" dirty="0" err="1"/>
              <a:t>Electrospinning</a:t>
            </a:r>
            <a:r>
              <a:rPr lang="en-US" sz="2800" dirty="0"/>
              <a:t> Process</a:t>
            </a:r>
          </a:p>
        </p:txBody>
      </p:sp>
      <p:sp>
        <p:nvSpPr>
          <p:cNvPr id="223235" name="Text Box 3"/>
          <p:cNvSpPr txBox="1">
            <a:spLocks noChangeArrowheads="1"/>
          </p:cNvSpPr>
          <p:nvPr/>
        </p:nvSpPr>
        <p:spPr bwMode="auto">
          <a:xfrm>
            <a:off x="838200" y="2057400"/>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sz="1800">
              <a:latin typeface="Arial" charset="0"/>
            </a:endParaRPr>
          </a:p>
        </p:txBody>
      </p:sp>
      <p:sp>
        <p:nvSpPr>
          <p:cNvPr id="223236" name="Text Box 4"/>
          <p:cNvSpPr txBox="1">
            <a:spLocks noChangeArrowheads="1"/>
          </p:cNvSpPr>
          <p:nvPr/>
        </p:nvSpPr>
        <p:spPr bwMode="auto">
          <a:xfrm>
            <a:off x="381000" y="1295400"/>
            <a:ext cx="34290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latin typeface="Arial" charset="0"/>
              </a:rPr>
              <a:t>Electrospinning Nanofibers</a:t>
            </a:r>
          </a:p>
          <a:p>
            <a:pPr>
              <a:spcBef>
                <a:spcPct val="50000"/>
              </a:spcBef>
            </a:pPr>
            <a:r>
              <a:rPr lang="en-US" sz="1800">
                <a:latin typeface="Arial" charset="0"/>
              </a:rPr>
              <a:t>Why?</a:t>
            </a:r>
          </a:p>
          <a:p>
            <a:pPr>
              <a:spcBef>
                <a:spcPct val="50000"/>
              </a:spcBef>
            </a:pPr>
            <a:r>
              <a:rPr lang="en-US" sz="1800">
                <a:latin typeface="Arial" charset="0"/>
              </a:rPr>
              <a:t>Fibers can be made much thinner through electrospinning than other methods.</a:t>
            </a:r>
          </a:p>
          <a:p>
            <a:pPr>
              <a:spcBef>
                <a:spcPct val="50000"/>
              </a:spcBef>
            </a:pPr>
            <a:r>
              <a:rPr lang="en-US" sz="1800">
                <a:latin typeface="Arial" charset="0"/>
              </a:rPr>
              <a:t>How?</a:t>
            </a:r>
          </a:p>
          <a:p>
            <a:pPr>
              <a:spcBef>
                <a:spcPct val="50000"/>
              </a:spcBef>
            </a:pPr>
            <a:r>
              <a:rPr lang="en-US" sz="1800">
                <a:latin typeface="Arial" charset="0"/>
              </a:rPr>
              <a:t>A solution of liquid polymer fluid is put through a capilary device to produce a droplet.</a:t>
            </a:r>
          </a:p>
          <a:p>
            <a:pPr>
              <a:spcBef>
                <a:spcPct val="50000"/>
              </a:spcBef>
            </a:pPr>
            <a:r>
              <a:rPr lang="en-US" sz="1800">
                <a:latin typeface="Arial" charset="0"/>
              </a:rPr>
              <a:t>Next a voltage is applied to the droplet, which reduces the surface tension, resulting in a very thin fiber being drawn out.</a:t>
            </a:r>
          </a:p>
        </p:txBody>
      </p:sp>
      <p:pic>
        <p:nvPicPr>
          <p:cNvPr id="223237" name="Picture 5" descr="drop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219200"/>
            <a:ext cx="1641475" cy="4648200"/>
          </a:xfrm>
          <a:prstGeom prst="rect">
            <a:avLst/>
          </a:prstGeom>
          <a:noFill/>
          <a:extLst>
            <a:ext uri="{909E8E84-426E-40dd-AFC4-6F175D3DCCD1}">
              <a14:hiddenFill xmlns:a14="http://schemas.microsoft.com/office/drawing/2010/main">
                <a:solidFill>
                  <a:srgbClr val="FFFFFF"/>
                </a:solidFill>
              </a14:hiddenFill>
            </a:ext>
          </a:extLst>
        </p:spPr>
      </p:pic>
      <p:sp>
        <p:nvSpPr>
          <p:cNvPr id="223238" name="Text Box 6"/>
          <p:cNvSpPr txBox="1">
            <a:spLocks noChangeArrowheads="1"/>
          </p:cNvSpPr>
          <p:nvPr/>
        </p:nvSpPr>
        <p:spPr bwMode="auto">
          <a:xfrm>
            <a:off x="6019800" y="1295400"/>
            <a:ext cx="2819400" cy="448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latin typeface="Arial" charset="0"/>
              </a:rPr>
              <a:t>The voltage applied is very high.  Typical values range from 8 to 25 kilo-volts.  The diamiter of the fiber is inversly proportional to the applied voltage. </a:t>
            </a:r>
          </a:p>
          <a:p>
            <a:pPr>
              <a:spcBef>
                <a:spcPct val="50000"/>
              </a:spcBef>
            </a:pPr>
            <a:r>
              <a:rPr lang="en-US" sz="1800">
                <a:latin typeface="Arial" charset="0"/>
              </a:rPr>
              <a:t>The fiber is then drawn towards a collection plate by gravitational and electrostatic forces.</a:t>
            </a:r>
          </a:p>
          <a:p>
            <a:pPr>
              <a:spcBef>
                <a:spcPct val="50000"/>
              </a:spcBef>
            </a:pPr>
            <a:r>
              <a:rPr lang="en-US" sz="1800">
                <a:latin typeface="Arial" charset="0"/>
              </a:rPr>
              <a:t>The fibers become randomly arranged on the collection plate forming a mesh network.</a:t>
            </a:r>
          </a:p>
        </p:txBody>
      </p:sp>
      <p:pic>
        <p:nvPicPr>
          <p:cNvPr id="7" name="Picture 6"/>
          <p:cNvPicPr>
            <a:picLocks noChangeAspect="1"/>
          </p:cNvPicPr>
          <p:nvPr/>
        </p:nvPicPr>
        <p:blipFill>
          <a:blip r:embed="rId4"/>
          <a:stretch>
            <a:fillRect/>
          </a:stretch>
        </p:blipFill>
        <p:spPr>
          <a:xfrm>
            <a:off x="7789333" y="0"/>
            <a:ext cx="1354667" cy="1354667"/>
          </a:xfrm>
          <a:prstGeom prst="rect">
            <a:avLst/>
          </a:prstGeom>
        </p:spPr>
      </p:pic>
      <p:pic>
        <p:nvPicPr>
          <p:cNvPr id="8" name="Picture 7"/>
          <p:cNvPicPr>
            <a:picLocks noChangeAspect="1"/>
          </p:cNvPicPr>
          <p:nvPr/>
        </p:nvPicPr>
        <p:blipFill>
          <a:blip r:embed="rId5"/>
          <a:stretch>
            <a:fillRect/>
          </a:stretch>
        </p:blipFill>
        <p:spPr>
          <a:xfrm>
            <a:off x="0" y="0"/>
            <a:ext cx="3327400" cy="944863"/>
          </a:xfrm>
          <a:prstGeom prst="rect">
            <a:avLst/>
          </a:prstGeom>
        </p:spPr>
      </p:pic>
    </p:spTree>
    <p:extLst>
      <p:ext uri="{BB962C8B-B14F-4D97-AF65-F5344CB8AC3E}">
        <p14:creationId xmlns:p14="http://schemas.microsoft.com/office/powerpoint/2010/main" val="357618061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u="sng" dirty="0" smtClean="0">
                <a:solidFill>
                  <a:schemeClr val="tx2">
                    <a:lumMod val="60000"/>
                    <a:lumOff val="40000"/>
                  </a:schemeClr>
                </a:solidFill>
                <a:latin typeface="Arial" pitchFamily="34" charset="0"/>
                <a:cs typeface="Arial" pitchFamily="34" charset="0"/>
              </a:rPr>
              <a:t>Electrospinning</a:t>
            </a:r>
            <a:endParaRPr lang="en-US" u="sng" dirty="0">
              <a:solidFill>
                <a:schemeClr val="tx2">
                  <a:lumMod val="60000"/>
                  <a:lumOff val="40000"/>
                </a:schemeClr>
              </a:solidFill>
            </a:endParaRPr>
          </a:p>
        </p:txBody>
      </p:sp>
      <p:pic>
        <p:nvPicPr>
          <p:cNvPr id="4" name="Picture 4" descr="C:\Users\Harry\Desktop\IMAG1773.jpg"/>
          <p:cNvPicPr>
            <a:picLocks noChangeAspect="1" noChangeArrowheads="1"/>
          </p:cNvPicPr>
          <p:nvPr/>
        </p:nvPicPr>
        <p:blipFill>
          <a:blip r:embed="rId2" cstate="print"/>
          <a:srcRect/>
          <a:stretch>
            <a:fillRect/>
          </a:stretch>
        </p:blipFill>
        <p:spPr bwMode="auto">
          <a:xfrm>
            <a:off x="193198" y="1344632"/>
            <a:ext cx="3198020" cy="2008168"/>
          </a:xfrm>
          <a:prstGeom prst="rect">
            <a:avLst/>
          </a:prstGeom>
          <a:noFill/>
        </p:spPr>
      </p:pic>
      <p:pic>
        <p:nvPicPr>
          <p:cNvPr id="5" name="Picture 71" descr="F10%20fig%201"/>
          <p:cNvPicPr>
            <a:picLocks noChangeAspect="1"/>
          </p:cNvPicPr>
          <p:nvPr/>
        </p:nvPicPr>
        <p:blipFill>
          <a:blip r:embed="rId3" cstate="print"/>
          <a:srcRect/>
          <a:stretch>
            <a:fillRect/>
          </a:stretch>
        </p:blipFill>
        <p:spPr bwMode="auto">
          <a:xfrm>
            <a:off x="218598" y="3600863"/>
            <a:ext cx="2580596" cy="2536032"/>
          </a:xfrm>
          <a:prstGeom prst="rect">
            <a:avLst/>
          </a:prstGeom>
          <a:noFill/>
          <a:ln w="9525">
            <a:noFill/>
            <a:miter lim="800000"/>
            <a:headEnd/>
            <a:tailEnd/>
          </a:ln>
        </p:spPr>
      </p:pic>
      <p:sp>
        <p:nvSpPr>
          <p:cNvPr id="6" name="TextBox 5"/>
          <p:cNvSpPr txBox="1"/>
          <p:nvPr/>
        </p:nvSpPr>
        <p:spPr>
          <a:xfrm>
            <a:off x="193198" y="3327240"/>
            <a:ext cx="4124906" cy="276999"/>
          </a:xfrm>
          <a:prstGeom prst="rect">
            <a:avLst/>
          </a:prstGeom>
          <a:noFill/>
        </p:spPr>
        <p:txBody>
          <a:bodyPr wrap="square" rtlCol="0">
            <a:spAutoFit/>
          </a:bodyPr>
          <a:lstStyle/>
          <a:p>
            <a:r>
              <a:rPr lang="en-US" sz="1200" u="sng" dirty="0" smtClean="0">
                <a:latin typeface="Arial" pitchFamily="34" charset="0"/>
                <a:cs typeface="Arial" pitchFamily="34" charset="0"/>
              </a:rPr>
              <a:t>Figure 1:</a:t>
            </a:r>
            <a:r>
              <a:rPr lang="en-US" sz="1200" dirty="0" smtClean="0">
                <a:latin typeface="Arial" pitchFamily="34" charset="0"/>
                <a:cs typeface="Arial" pitchFamily="34" charset="0"/>
              </a:rPr>
              <a:t>Experimental Electrospinning Apparatus </a:t>
            </a:r>
            <a:r>
              <a:rPr lang="en-US" sz="1200" dirty="0" smtClean="0">
                <a:latin typeface="Arial" pitchFamily="34" charset="0"/>
                <a:cs typeface="Arial" pitchFamily="34" charset="0"/>
                <a:sym typeface="Wingdings" pitchFamily="2" charset="2"/>
              </a:rPr>
              <a:t>  </a:t>
            </a:r>
            <a:endParaRPr lang="en-US" sz="1200" dirty="0">
              <a:latin typeface="Arial" pitchFamily="34" charset="0"/>
              <a:cs typeface="Arial" pitchFamily="34" charset="0"/>
            </a:endParaRPr>
          </a:p>
        </p:txBody>
      </p:sp>
      <p:sp>
        <p:nvSpPr>
          <p:cNvPr id="7" name="TextBox 6"/>
          <p:cNvSpPr txBox="1"/>
          <p:nvPr/>
        </p:nvSpPr>
        <p:spPr>
          <a:xfrm>
            <a:off x="218598" y="6160625"/>
            <a:ext cx="2496654" cy="461665"/>
          </a:xfrm>
          <a:prstGeom prst="rect">
            <a:avLst/>
          </a:prstGeom>
          <a:noFill/>
        </p:spPr>
        <p:txBody>
          <a:bodyPr wrap="square" rtlCol="0">
            <a:spAutoFit/>
          </a:bodyPr>
          <a:lstStyle/>
          <a:p>
            <a:r>
              <a:rPr lang="en-US" sz="1200" u="sng" dirty="0" smtClean="0">
                <a:latin typeface="Arial" pitchFamily="34" charset="0"/>
                <a:cs typeface="Arial" pitchFamily="34" charset="0"/>
              </a:rPr>
              <a:t>Figure 2:</a:t>
            </a:r>
            <a:r>
              <a:rPr lang="en-US" sz="1200" dirty="0" smtClean="0">
                <a:latin typeface="Arial" pitchFamily="34" charset="0"/>
                <a:cs typeface="Arial" pitchFamily="34" charset="0"/>
              </a:rPr>
              <a:t>Electrospinner Mechanics</a:t>
            </a:r>
            <a:endParaRPr lang="en-US" sz="1200" dirty="0">
              <a:latin typeface="Arial" pitchFamily="34" charset="0"/>
              <a:cs typeface="Arial" pitchFamily="34" charset="0"/>
            </a:endParaRPr>
          </a:p>
        </p:txBody>
      </p:sp>
      <p:sp>
        <p:nvSpPr>
          <p:cNvPr id="8" name="TextBox 7"/>
          <p:cNvSpPr txBox="1"/>
          <p:nvPr/>
        </p:nvSpPr>
        <p:spPr>
          <a:xfrm>
            <a:off x="4953000" y="304800"/>
            <a:ext cx="3733800" cy="4355038"/>
          </a:xfrm>
          <a:prstGeom prst="rect">
            <a:avLst/>
          </a:prstGeom>
          <a:noFill/>
        </p:spPr>
        <p:txBody>
          <a:bodyPr wrap="square" rtlCol="0">
            <a:spAutoFit/>
          </a:bodyPr>
          <a:lstStyle/>
          <a:p>
            <a:pPr>
              <a:lnSpc>
                <a:spcPct val="150000"/>
              </a:lnSpc>
            </a:pPr>
            <a:r>
              <a:rPr lang="en-US" sz="1400" b="1" u="sng" dirty="0" smtClean="0">
                <a:latin typeface="Arial" pitchFamily="34" charset="0"/>
                <a:cs typeface="Arial" pitchFamily="34" charset="0"/>
              </a:rPr>
              <a:t>Controllable Parameters:</a:t>
            </a:r>
            <a:endParaRPr lang="en-US" sz="1400" dirty="0" smtClean="0">
              <a:latin typeface="Arial" pitchFamily="34" charset="0"/>
              <a:cs typeface="Arial" pitchFamily="34" charset="0"/>
            </a:endParaRPr>
          </a:p>
          <a:p>
            <a:pPr>
              <a:buFont typeface="Arial" pitchFamily="34" charset="0"/>
              <a:buChar char="•"/>
            </a:pPr>
            <a:r>
              <a:rPr lang="en-US" sz="1400" dirty="0" smtClean="0">
                <a:latin typeface="Arial" pitchFamily="34" charset="0"/>
                <a:cs typeface="Arial" pitchFamily="34" charset="0"/>
              </a:rPr>
              <a:t>Deposition height</a:t>
            </a:r>
          </a:p>
          <a:p>
            <a:pPr lvl="1">
              <a:buFont typeface="Arial" pitchFamily="34" charset="0"/>
              <a:buChar char="•"/>
            </a:pPr>
            <a:r>
              <a:rPr lang="en-US" sz="1400" dirty="0" smtClean="0">
                <a:latin typeface="Arial" pitchFamily="34" charset="0"/>
                <a:cs typeface="Arial" pitchFamily="34" charset="0"/>
              </a:rPr>
              <a:t>Too high, no fiber deposition; too low, chance of arching</a:t>
            </a:r>
          </a:p>
          <a:p>
            <a:pPr>
              <a:buFont typeface="Arial" pitchFamily="34" charset="0"/>
              <a:buChar char="•"/>
            </a:pPr>
            <a:r>
              <a:rPr lang="en-US" sz="1400" dirty="0" smtClean="0">
                <a:latin typeface="Arial" pitchFamily="34" charset="0"/>
                <a:cs typeface="Arial" pitchFamily="34" charset="0"/>
              </a:rPr>
              <a:t>Polymer Concentration</a:t>
            </a:r>
          </a:p>
          <a:p>
            <a:pPr lvl="1">
              <a:buFont typeface="Arial" pitchFamily="34" charset="0"/>
              <a:buChar char="•"/>
            </a:pPr>
            <a:r>
              <a:rPr lang="en-US" sz="1400" dirty="0" smtClean="0">
                <a:latin typeface="Arial" pitchFamily="34" charset="0"/>
                <a:cs typeface="Arial" pitchFamily="34" charset="0"/>
              </a:rPr>
              <a:t>Too high, viscosity will not allow fiber formation; too low, globules of polymer will form</a:t>
            </a:r>
          </a:p>
          <a:p>
            <a:pPr>
              <a:buFont typeface="Arial" pitchFamily="34" charset="0"/>
              <a:buChar char="•"/>
            </a:pPr>
            <a:r>
              <a:rPr lang="en-US" sz="1400" dirty="0" smtClean="0">
                <a:latin typeface="Arial" pitchFamily="34" charset="0"/>
                <a:cs typeface="Arial" pitchFamily="34" charset="0"/>
              </a:rPr>
              <a:t>Voltage Applied</a:t>
            </a:r>
          </a:p>
          <a:p>
            <a:pPr lvl="1">
              <a:buFont typeface="Arial" pitchFamily="34" charset="0"/>
              <a:buChar char="•"/>
            </a:pPr>
            <a:r>
              <a:rPr lang="en-US" sz="1400" dirty="0" smtClean="0">
                <a:latin typeface="Arial" pitchFamily="34" charset="0"/>
                <a:cs typeface="Arial" pitchFamily="34" charset="0"/>
              </a:rPr>
              <a:t>Too high, chance of arching, too low, not enough pull to form fibers</a:t>
            </a:r>
          </a:p>
          <a:p>
            <a:pPr>
              <a:buFont typeface="Arial" pitchFamily="34" charset="0"/>
              <a:buChar char="•"/>
            </a:pPr>
            <a:r>
              <a:rPr lang="en-US" sz="1400" dirty="0" smtClean="0">
                <a:latin typeface="Arial" pitchFamily="34" charset="0"/>
                <a:cs typeface="Arial" pitchFamily="34" charset="0"/>
              </a:rPr>
              <a:t>Flow Rate</a:t>
            </a:r>
          </a:p>
          <a:p>
            <a:pPr lvl="1">
              <a:buFont typeface="Arial" pitchFamily="34" charset="0"/>
              <a:buChar char="•"/>
            </a:pPr>
            <a:r>
              <a:rPr lang="en-US" sz="1400" dirty="0" smtClean="0">
                <a:latin typeface="Arial" pitchFamily="34" charset="0"/>
                <a:cs typeface="Arial" pitchFamily="34" charset="0"/>
              </a:rPr>
              <a:t>Too high, globules form; too low, inconsistent fiber deposition</a:t>
            </a:r>
          </a:p>
          <a:p>
            <a:pPr>
              <a:buFont typeface="Arial" pitchFamily="34" charset="0"/>
              <a:buChar char="•"/>
            </a:pPr>
            <a:r>
              <a:rPr lang="en-US" sz="1400" dirty="0" smtClean="0">
                <a:latin typeface="Arial" pitchFamily="34" charset="0"/>
                <a:cs typeface="Arial" pitchFamily="34" charset="0"/>
              </a:rPr>
              <a:t>Needle Diameter:</a:t>
            </a:r>
          </a:p>
          <a:p>
            <a:pPr lvl="1">
              <a:buFont typeface="Arial" pitchFamily="34" charset="0"/>
              <a:buChar char="•"/>
            </a:pPr>
            <a:r>
              <a:rPr lang="en-US" sz="1400" dirty="0" smtClean="0">
                <a:latin typeface="Arial" pitchFamily="34" charset="0"/>
                <a:cs typeface="Arial" pitchFamily="34" charset="0"/>
              </a:rPr>
              <a:t>diameter of nanofibers increase with gauge</a:t>
            </a:r>
          </a:p>
          <a:p>
            <a:pPr>
              <a:buFont typeface="Arial" pitchFamily="34" charset="0"/>
              <a:buChar char="•"/>
            </a:pPr>
            <a:r>
              <a:rPr lang="en-US" sz="1400" dirty="0" smtClean="0">
                <a:latin typeface="Arial" pitchFamily="34" charset="0"/>
                <a:cs typeface="Arial" pitchFamily="34" charset="0"/>
              </a:rPr>
              <a:t>Fiber Alignment</a:t>
            </a:r>
          </a:p>
          <a:p>
            <a:endParaRPr lang="en-US" dirty="0"/>
          </a:p>
        </p:txBody>
      </p:sp>
      <p:sp>
        <p:nvSpPr>
          <p:cNvPr id="9" name="TextBox 8"/>
          <p:cNvSpPr txBox="1"/>
          <p:nvPr/>
        </p:nvSpPr>
        <p:spPr>
          <a:xfrm>
            <a:off x="3391218" y="4504009"/>
            <a:ext cx="5295582" cy="2092881"/>
          </a:xfrm>
          <a:prstGeom prst="rect">
            <a:avLst/>
          </a:prstGeom>
          <a:noFill/>
        </p:spPr>
        <p:txBody>
          <a:bodyPr wrap="square" rtlCol="0">
            <a:spAutoFit/>
          </a:bodyPr>
          <a:lstStyle/>
          <a:p>
            <a:r>
              <a:rPr lang="en-US" sz="1400" b="1" u="sng" dirty="0" smtClean="0">
                <a:latin typeface="Arial" pitchFamily="34" charset="0"/>
                <a:cs typeface="Arial" pitchFamily="34" charset="0"/>
              </a:rPr>
              <a:t>Standardized Parameters for Nanofiber Fabrication with PLGA polymer:</a:t>
            </a:r>
          </a:p>
          <a:p>
            <a:pPr>
              <a:buFont typeface="Arial" pitchFamily="34" charset="0"/>
              <a:buChar char="•"/>
            </a:pPr>
            <a:r>
              <a:rPr lang="en-US" sz="1400" dirty="0" smtClean="0">
                <a:latin typeface="Arial" pitchFamily="34" charset="0"/>
                <a:cs typeface="Arial" pitchFamily="34" charset="0"/>
              </a:rPr>
              <a:t>Deposition height: 7cm  from needle tip to receiving plate</a:t>
            </a:r>
          </a:p>
          <a:p>
            <a:pPr>
              <a:buFont typeface="Arial" pitchFamily="34" charset="0"/>
              <a:buChar char="•"/>
            </a:pPr>
            <a:r>
              <a:rPr lang="en-US" sz="1400" dirty="0" smtClean="0">
                <a:latin typeface="Arial" pitchFamily="34" charset="0"/>
                <a:cs typeface="Arial" pitchFamily="34" charset="0"/>
              </a:rPr>
              <a:t>Polymer Concentration: 10% PLGA in HFIP</a:t>
            </a:r>
          </a:p>
          <a:p>
            <a:pPr>
              <a:buFont typeface="Arial" pitchFamily="34" charset="0"/>
              <a:buChar char="•"/>
            </a:pPr>
            <a:r>
              <a:rPr lang="en-US" sz="1400" dirty="0" smtClean="0">
                <a:latin typeface="Arial" pitchFamily="34" charset="0"/>
                <a:cs typeface="Arial" pitchFamily="34" charset="0"/>
              </a:rPr>
              <a:t>Voltage Applied: 15kV</a:t>
            </a:r>
          </a:p>
          <a:p>
            <a:pPr>
              <a:buFont typeface="Arial" pitchFamily="34" charset="0"/>
              <a:buChar char="•"/>
            </a:pPr>
            <a:r>
              <a:rPr lang="en-US" sz="1400" dirty="0" smtClean="0">
                <a:latin typeface="Arial" pitchFamily="34" charset="0"/>
                <a:cs typeface="Arial" pitchFamily="34" charset="0"/>
              </a:rPr>
              <a:t>Deposition Patterning: Random Deposition (No patterning)</a:t>
            </a:r>
          </a:p>
          <a:p>
            <a:pPr>
              <a:buFont typeface="Arial" pitchFamily="34" charset="0"/>
              <a:buChar char="•"/>
            </a:pPr>
            <a:r>
              <a:rPr lang="en-US" sz="1400" dirty="0" smtClean="0">
                <a:latin typeface="Arial" pitchFamily="34" charset="0"/>
                <a:cs typeface="Arial" pitchFamily="34" charset="0"/>
              </a:rPr>
              <a:t>Flow Rate:  30 µL/Min</a:t>
            </a:r>
          </a:p>
          <a:p>
            <a:pPr>
              <a:buFont typeface="Arial" pitchFamily="34" charset="0"/>
              <a:buChar char="•"/>
            </a:pPr>
            <a:r>
              <a:rPr lang="en-US" sz="1400" dirty="0" smtClean="0">
                <a:latin typeface="Arial" pitchFamily="34" charset="0"/>
                <a:cs typeface="Arial" pitchFamily="34" charset="0"/>
              </a:rPr>
              <a:t>Needle Diameter: 20 gauge</a:t>
            </a:r>
          </a:p>
          <a:p>
            <a:endParaRPr lang="en-US" dirty="0"/>
          </a:p>
        </p:txBody>
      </p:sp>
    </p:spTree>
    <p:extLst>
      <p:ext uri="{BB962C8B-B14F-4D97-AF65-F5344CB8AC3E}">
        <p14:creationId xmlns:p14="http://schemas.microsoft.com/office/powerpoint/2010/main" val="4430312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2589162" y="1671414"/>
            <a:ext cx="2959987" cy="707886"/>
          </a:xfrm>
          <a:prstGeom prst="rect">
            <a:avLst/>
          </a:prstGeom>
          <a:noFill/>
        </p:spPr>
        <p:txBody>
          <a:bodyPr wrap="square" rtlCol="0">
            <a:spAutoFit/>
          </a:bodyPr>
          <a:lstStyle/>
          <a:p>
            <a:pPr algn="l"/>
            <a:r>
              <a:rPr lang="en-US" sz="4000" b="1" u="sng" dirty="0" smtClean="0">
                <a:solidFill>
                  <a:schemeClr val="tx2">
                    <a:lumMod val="60000"/>
                    <a:lumOff val="40000"/>
                  </a:schemeClr>
                </a:solidFill>
                <a:latin typeface="Arial" pitchFamily="34" charset="0"/>
                <a:cs typeface="Arial" pitchFamily="34" charset="0"/>
              </a:rPr>
              <a:t>Methods</a:t>
            </a:r>
            <a:endParaRPr lang="en-US" sz="4800" b="1" u="sng" dirty="0">
              <a:solidFill>
                <a:schemeClr val="tx2">
                  <a:lumMod val="60000"/>
                  <a:lumOff val="40000"/>
                </a:schemeClr>
              </a:solidFill>
              <a:latin typeface="Arial" pitchFamily="34" charset="0"/>
              <a:cs typeface="Arial" pitchFamily="34" charset="0"/>
            </a:endParaRPr>
          </a:p>
        </p:txBody>
      </p:sp>
      <p:sp>
        <p:nvSpPr>
          <p:cNvPr id="5" name="TextBox 4"/>
          <p:cNvSpPr txBox="1"/>
          <p:nvPr/>
        </p:nvSpPr>
        <p:spPr>
          <a:xfrm>
            <a:off x="468297" y="2522398"/>
            <a:ext cx="3417904" cy="1692771"/>
          </a:xfrm>
          <a:prstGeom prst="rect">
            <a:avLst/>
          </a:prstGeom>
          <a:noFill/>
        </p:spPr>
        <p:txBody>
          <a:bodyPr wrap="square" rtlCol="0">
            <a:spAutoFit/>
          </a:bodyPr>
          <a:lstStyle/>
          <a:p>
            <a:r>
              <a:rPr lang="en-US" sz="2400" b="1" u="sng" dirty="0" smtClean="0">
                <a:latin typeface="Arial" pitchFamily="34" charset="0"/>
                <a:cs typeface="Arial" pitchFamily="34" charset="0"/>
              </a:rPr>
              <a:t>Electrospinning:</a:t>
            </a:r>
          </a:p>
          <a:p>
            <a:r>
              <a:rPr lang="en-US" sz="2000" dirty="0" smtClean="0">
                <a:latin typeface="Arial" pitchFamily="34" charset="0"/>
                <a:cs typeface="Arial" pitchFamily="34" charset="0"/>
              </a:rPr>
              <a:t>15kV Power supply</a:t>
            </a:r>
          </a:p>
          <a:p>
            <a:r>
              <a:rPr lang="en-US" sz="2000" dirty="0" smtClean="0">
                <a:latin typeface="Arial" pitchFamily="34" charset="0"/>
                <a:cs typeface="Arial" pitchFamily="34" charset="0"/>
              </a:rPr>
              <a:t>5%/10% PLGA Polymer in HFIP (</a:t>
            </a:r>
            <a:r>
              <a:rPr lang="en-US" sz="2000" dirty="0" err="1" smtClean="0">
                <a:latin typeface="Arial" pitchFamily="34" charset="0"/>
                <a:cs typeface="Arial" pitchFamily="34" charset="0"/>
              </a:rPr>
              <a:t>Hexafluoro</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Isopropanol</a:t>
            </a:r>
            <a:r>
              <a:rPr lang="en-US" sz="2000" dirty="0" smtClean="0">
                <a:latin typeface="Arial" pitchFamily="34" charset="0"/>
                <a:cs typeface="Arial" pitchFamily="34" charset="0"/>
              </a:rPr>
              <a:t>)</a:t>
            </a:r>
            <a:endParaRPr lang="en-US" sz="2000" dirty="0">
              <a:latin typeface="Arial" pitchFamily="34" charset="0"/>
              <a:cs typeface="Arial" pitchFamily="34" charset="0"/>
            </a:endParaRPr>
          </a:p>
        </p:txBody>
      </p:sp>
      <p:sp>
        <p:nvSpPr>
          <p:cNvPr id="6" name="TextBox 5"/>
          <p:cNvSpPr txBox="1"/>
          <p:nvPr/>
        </p:nvSpPr>
        <p:spPr>
          <a:xfrm>
            <a:off x="4423229" y="4618147"/>
            <a:ext cx="3425371" cy="2123658"/>
          </a:xfrm>
          <a:prstGeom prst="rect">
            <a:avLst/>
          </a:prstGeom>
          <a:noFill/>
        </p:spPr>
        <p:txBody>
          <a:bodyPr wrap="square" rtlCol="0">
            <a:spAutoFit/>
          </a:bodyPr>
          <a:lstStyle/>
          <a:p>
            <a:r>
              <a:rPr lang="en-US" sz="2400" b="1" u="sng" dirty="0" smtClean="0">
                <a:latin typeface="Arial" pitchFamily="34" charset="0"/>
                <a:cs typeface="Arial" pitchFamily="34" charset="0"/>
              </a:rPr>
              <a:t>Mineralization Assay:</a:t>
            </a:r>
          </a:p>
          <a:p>
            <a:r>
              <a:rPr lang="en-US" sz="2000" dirty="0" smtClean="0">
                <a:latin typeface="Arial" pitchFamily="34" charset="0"/>
                <a:cs typeface="Arial" pitchFamily="34" charset="0"/>
              </a:rPr>
              <a:t>-Bone Differentiation was measured using Alizarin Red A dye to stain calcium mineralization</a:t>
            </a:r>
            <a:endParaRPr lang="en-US" sz="2400" dirty="0" smtClean="0">
              <a:latin typeface="Arial" pitchFamily="34" charset="0"/>
              <a:cs typeface="Arial" pitchFamily="34" charset="0"/>
            </a:endParaRPr>
          </a:p>
          <a:p>
            <a:endParaRPr lang="en-US" sz="2800" u="sng" dirty="0">
              <a:latin typeface="Times New Roman" pitchFamily="18" charset="0"/>
              <a:cs typeface="Times New Roman" pitchFamily="18" charset="0"/>
            </a:endParaRPr>
          </a:p>
        </p:txBody>
      </p:sp>
      <p:sp>
        <p:nvSpPr>
          <p:cNvPr id="7" name="TextBox 6"/>
          <p:cNvSpPr txBox="1"/>
          <p:nvPr/>
        </p:nvSpPr>
        <p:spPr>
          <a:xfrm>
            <a:off x="4419600" y="2582870"/>
            <a:ext cx="4337161" cy="1908215"/>
          </a:xfrm>
          <a:prstGeom prst="rect">
            <a:avLst/>
          </a:prstGeom>
          <a:noFill/>
        </p:spPr>
        <p:txBody>
          <a:bodyPr wrap="square" rtlCol="0">
            <a:spAutoFit/>
          </a:bodyPr>
          <a:lstStyle/>
          <a:p>
            <a:r>
              <a:rPr lang="en-US" sz="2400" b="1" u="sng" dirty="0" smtClean="0">
                <a:latin typeface="Arial" pitchFamily="34" charset="0"/>
                <a:cs typeface="Arial" pitchFamily="34" charset="0"/>
              </a:rPr>
              <a:t>Scanning Electron Microscopy:</a:t>
            </a:r>
          </a:p>
          <a:p>
            <a:r>
              <a:rPr lang="en-US" sz="2000" dirty="0" smtClean="0">
                <a:latin typeface="Arial" pitchFamily="34" charset="0"/>
                <a:cs typeface="Arial" pitchFamily="34" charset="0"/>
              </a:rPr>
              <a:t>Gold particle coating</a:t>
            </a:r>
          </a:p>
          <a:p>
            <a:r>
              <a:rPr lang="en-US" sz="2000" dirty="0" smtClean="0">
                <a:latin typeface="Arial" pitchFamily="34" charset="0"/>
                <a:cs typeface="Arial" pitchFamily="34" charset="0"/>
              </a:rPr>
              <a:t>Quanta 200, FEI</a:t>
            </a:r>
          </a:p>
          <a:p>
            <a:pPr>
              <a:lnSpc>
                <a:spcPct val="150000"/>
              </a:lnSpc>
            </a:pPr>
            <a:endParaRPr lang="en-US" dirty="0">
              <a:latin typeface="Arial" pitchFamily="34" charset="0"/>
              <a:cs typeface="Arial" pitchFamily="34" charset="0"/>
            </a:endParaRPr>
          </a:p>
        </p:txBody>
      </p:sp>
      <p:sp>
        <p:nvSpPr>
          <p:cNvPr id="8" name="TextBox 7"/>
          <p:cNvSpPr txBox="1"/>
          <p:nvPr/>
        </p:nvSpPr>
        <p:spPr>
          <a:xfrm>
            <a:off x="468296" y="4914864"/>
            <a:ext cx="3417905" cy="1446550"/>
          </a:xfrm>
          <a:prstGeom prst="rect">
            <a:avLst/>
          </a:prstGeom>
          <a:noFill/>
        </p:spPr>
        <p:txBody>
          <a:bodyPr wrap="square" rtlCol="0">
            <a:spAutoFit/>
          </a:bodyPr>
          <a:lstStyle/>
          <a:p>
            <a:r>
              <a:rPr lang="en-US" sz="2400" b="1" u="sng" dirty="0" err="1" smtClean="0">
                <a:latin typeface="Arial" pitchFamily="34" charset="0"/>
                <a:cs typeface="Arial" pitchFamily="34" charset="0"/>
              </a:rPr>
              <a:t>Confocal</a:t>
            </a:r>
            <a:r>
              <a:rPr lang="en-US" sz="2400" b="1" u="sng" dirty="0" smtClean="0">
                <a:latin typeface="Arial" pitchFamily="34" charset="0"/>
                <a:cs typeface="Arial" pitchFamily="34" charset="0"/>
              </a:rPr>
              <a:t> </a:t>
            </a:r>
            <a:r>
              <a:rPr lang="en-US" sz="2400" b="1" dirty="0" smtClean="0">
                <a:latin typeface="Arial" pitchFamily="34" charset="0"/>
                <a:cs typeface="Arial" pitchFamily="34" charset="0"/>
              </a:rPr>
              <a:t>Microscopy: </a:t>
            </a:r>
          </a:p>
          <a:p>
            <a:r>
              <a:rPr lang="en-US" sz="2000" dirty="0" smtClean="0">
                <a:latin typeface="Arial" pitchFamily="34" charset="0"/>
                <a:cs typeface="Arial" pitchFamily="34" charset="0"/>
              </a:rPr>
              <a:t>488, 561, 405 nm</a:t>
            </a:r>
            <a:r>
              <a:rPr lang="en-US" sz="2000" baseline="30000" dirty="0" smtClean="0">
                <a:latin typeface="Arial" pitchFamily="34" charset="0"/>
                <a:cs typeface="Arial" pitchFamily="34" charset="0"/>
              </a:rPr>
              <a:t> </a:t>
            </a:r>
            <a:r>
              <a:rPr lang="en-US" sz="2000" dirty="0" smtClean="0">
                <a:latin typeface="Arial" pitchFamily="34" charset="0"/>
                <a:cs typeface="Arial" pitchFamily="34" charset="0"/>
              </a:rPr>
              <a:t>lasers</a:t>
            </a:r>
          </a:p>
          <a:p>
            <a:r>
              <a:rPr lang="en-US" sz="2000" dirty="0" smtClean="0">
                <a:latin typeface="Arial" pitchFamily="34" charset="0"/>
                <a:cs typeface="Arial" pitchFamily="34" charset="0"/>
              </a:rPr>
              <a:t> Nikon Eclipse TI</a:t>
            </a:r>
          </a:p>
          <a:p>
            <a:endParaRPr lang="en-US" sz="2400" b="1" u="sng" dirty="0"/>
          </a:p>
        </p:txBody>
      </p:sp>
      <p:pic>
        <p:nvPicPr>
          <p:cNvPr id="9" name="Picture 8"/>
          <p:cNvPicPr>
            <a:picLocks noChangeAspect="1"/>
          </p:cNvPicPr>
          <p:nvPr/>
        </p:nvPicPr>
        <p:blipFill>
          <a:blip r:embed="rId2"/>
          <a:stretch>
            <a:fillRect/>
          </a:stretch>
        </p:blipFill>
        <p:spPr>
          <a:xfrm>
            <a:off x="0" y="0"/>
            <a:ext cx="3327400" cy="944863"/>
          </a:xfrm>
          <a:prstGeom prst="rect">
            <a:avLst/>
          </a:prstGeom>
        </p:spPr>
      </p:pic>
      <p:pic>
        <p:nvPicPr>
          <p:cNvPr id="10" name="Picture 9"/>
          <p:cNvPicPr>
            <a:picLocks noChangeAspect="1"/>
          </p:cNvPicPr>
          <p:nvPr/>
        </p:nvPicPr>
        <p:blipFill>
          <a:blip r:embed="rId3"/>
          <a:stretch>
            <a:fillRect/>
          </a:stretch>
        </p:blipFill>
        <p:spPr>
          <a:xfrm>
            <a:off x="7789333" y="0"/>
            <a:ext cx="1354667" cy="1354667"/>
          </a:xfrm>
          <a:prstGeom prst="rect">
            <a:avLst/>
          </a:prstGeom>
        </p:spPr>
      </p:pic>
    </p:spTree>
    <p:extLst>
      <p:ext uri="{BB962C8B-B14F-4D97-AF65-F5344CB8AC3E}">
        <p14:creationId xmlns:p14="http://schemas.microsoft.com/office/powerpoint/2010/main" val="198618033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u="sng" dirty="0" smtClean="0">
                <a:solidFill>
                  <a:schemeClr val="tx2">
                    <a:lumMod val="60000"/>
                    <a:lumOff val="40000"/>
                  </a:schemeClr>
                </a:solidFill>
                <a:latin typeface="Arial" pitchFamily="34" charset="0"/>
                <a:cs typeface="Arial" pitchFamily="34" charset="0"/>
              </a:rPr>
              <a:t>Methods</a:t>
            </a:r>
            <a:endParaRPr lang="en-US" dirty="0"/>
          </a:p>
        </p:txBody>
      </p:sp>
      <p:sp>
        <p:nvSpPr>
          <p:cNvPr id="4" name="Text Placeholder 16"/>
          <p:cNvSpPr txBox="1">
            <a:spLocks noGrp="1"/>
          </p:cNvSpPr>
          <p:nvPr>
            <p:ph idx="1"/>
          </p:nvPr>
        </p:nvSpPr>
        <p:spPr>
          <a:prstGeom prst="rect">
            <a:avLst/>
          </a:prstGeom>
        </p:spPr>
        <p:txBody>
          <a:bodyPr>
            <a:normAutofit fontScale="77500" lnSpcReduction="20000"/>
          </a:bodyPr>
          <a:lstStyle>
            <a:lvl1pPr marL="1762196" indent="-1762196" algn="l" defTabSz="4699198" rtl="0" eaLnBrk="1" latinLnBrk="0" hangingPunct="1">
              <a:spcBef>
                <a:spcPct val="20000"/>
              </a:spcBef>
              <a:buFont typeface="Arial" pitchFamily="34" charset="0"/>
              <a:buChar char="•"/>
              <a:defRPr sz="16500" kern="1200">
                <a:solidFill>
                  <a:schemeClr val="tx1"/>
                </a:solidFill>
                <a:latin typeface="+mn-lt"/>
                <a:ea typeface="+mn-ea"/>
                <a:cs typeface="+mn-cs"/>
              </a:defRPr>
            </a:lvl1pPr>
            <a:lvl2pPr marL="3818092" indent="-1468491" algn="l" defTabSz="4699198" rtl="0" eaLnBrk="1" latinLnBrk="0" hangingPunct="1">
              <a:spcBef>
                <a:spcPct val="20000"/>
              </a:spcBef>
              <a:buFont typeface="Arial" pitchFamily="34" charset="0"/>
              <a:buChar char="–"/>
              <a:defRPr sz="14400" kern="1200">
                <a:solidFill>
                  <a:schemeClr val="tx1"/>
                </a:solidFill>
                <a:latin typeface="+mn-lt"/>
                <a:ea typeface="+mn-ea"/>
                <a:cs typeface="+mn-cs"/>
              </a:defRPr>
            </a:lvl2pPr>
            <a:lvl3pPr marL="5873988" indent="-1174790" algn="l" defTabSz="4699198" rtl="0" eaLnBrk="1" latinLnBrk="0" hangingPunct="1">
              <a:spcBef>
                <a:spcPct val="20000"/>
              </a:spcBef>
              <a:buFont typeface="Arial" pitchFamily="34" charset="0"/>
              <a:buChar char="•"/>
              <a:defRPr sz="12300" kern="1200">
                <a:solidFill>
                  <a:schemeClr val="tx1"/>
                </a:solidFill>
                <a:latin typeface="+mn-lt"/>
                <a:ea typeface="+mn-ea"/>
                <a:cs typeface="+mn-cs"/>
              </a:defRPr>
            </a:lvl3pPr>
            <a:lvl4pPr marL="8223589"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4pPr>
            <a:lvl5pPr marL="10573185"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5pPr>
            <a:lvl6pPr marL="12922787"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6pPr>
            <a:lvl7pPr marL="15272383"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7pPr>
            <a:lvl8pPr marL="17621974"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8pPr>
            <a:lvl9pPr marL="19971565" indent="-1174790" algn="l" defTabSz="4699198" rtl="0" eaLnBrk="1" latinLnBrk="0" hangingPunct="1">
              <a:spcBef>
                <a:spcPct val="20000"/>
              </a:spcBef>
              <a:buFont typeface="Arial" pitchFamily="34" charset="0"/>
              <a:buChar char="•"/>
              <a:defRPr sz="10300" kern="1200">
                <a:solidFill>
                  <a:schemeClr val="tx1"/>
                </a:solidFill>
                <a:latin typeface="+mn-lt"/>
                <a:ea typeface="+mn-ea"/>
                <a:cs typeface="+mn-cs"/>
              </a:defRPr>
            </a:lvl9pPr>
          </a:lstStyle>
          <a:p>
            <a:pPr marL="0" indent="0">
              <a:buNone/>
              <a:tabLst>
                <a:tab pos="422141" algn="l"/>
                <a:tab pos="879197" algn="l"/>
                <a:tab pos="1336243" algn="l"/>
                <a:tab pos="1793299" algn="l"/>
                <a:tab pos="2250355" algn="l"/>
                <a:tab pos="2707411" algn="l"/>
                <a:tab pos="3164458" algn="l"/>
                <a:tab pos="3621514" algn="l"/>
                <a:tab pos="4078570" algn="l"/>
                <a:tab pos="4535626" algn="l"/>
                <a:tab pos="4992677" algn="l"/>
                <a:tab pos="5449728" algn="l"/>
                <a:tab pos="5906784" algn="l"/>
                <a:tab pos="6363840" algn="l"/>
                <a:tab pos="6820896" algn="l"/>
                <a:tab pos="7277942" algn="l"/>
                <a:tab pos="7734998" algn="l"/>
                <a:tab pos="8192054" algn="l"/>
                <a:tab pos="8649110" algn="l"/>
                <a:tab pos="9106157" algn="l"/>
                <a:tab pos="9563213" algn="l"/>
              </a:tabLst>
              <a:defRPr/>
            </a:pPr>
            <a:r>
              <a:rPr lang="en-US" sz="3600" b="1" u="sng" dirty="0" smtClean="0">
                <a:solidFill>
                  <a:srgbClr val="000000"/>
                </a:solidFill>
                <a:latin typeface="Times New Roman" pitchFamily="18" charset="0"/>
                <a:cs typeface="Times New Roman" pitchFamily="18" charset="0"/>
              </a:rPr>
              <a:t>Cell Culture:</a:t>
            </a:r>
          </a:p>
          <a:p>
            <a:pPr marL="457200" indent="-457200">
              <a:tabLst>
                <a:tab pos="422141" algn="l"/>
                <a:tab pos="879197" algn="l"/>
                <a:tab pos="1336243" algn="l"/>
                <a:tab pos="1793299" algn="l"/>
                <a:tab pos="2250355" algn="l"/>
                <a:tab pos="2707411" algn="l"/>
                <a:tab pos="3164458" algn="l"/>
                <a:tab pos="3621514" algn="l"/>
                <a:tab pos="4078570" algn="l"/>
                <a:tab pos="4535626" algn="l"/>
                <a:tab pos="4992677" algn="l"/>
                <a:tab pos="5449728" algn="l"/>
                <a:tab pos="5906784" algn="l"/>
                <a:tab pos="6363840" algn="l"/>
                <a:tab pos="6820896" algn="l"/>
                <a:tab pos="7277942" algn="l"/>
                <a:tab pos="7734998" algn="l"/>
                <a:tab pos="8192054" algn="l"/>
                <a:tab pos="8649110" algn="l"/>
                <a:tab pos="9106157" algn="l"/>
                <a:tab pos="9563213" algn="l"/>
              </a:tabLst>
              <a:defRPr/>
            </a:pPr>
            <a:r>
              <a:rPr lang="en-US" sz="3200" dirty="0" smtClean="0">
                <a:solidFill>
                  <a:srgbClr val="000000"/>
                </a:solidFill>
                <a:latin typeface="Times New Roman" pitchFamily="18" charset="0"/>
                <a:cs typeface="Times New Roman" pitchFamily="18" charset="0"/>
              </a:rPr>
              <a:t>5% CO</a:t>
            </a:r>
            <a:r>
              <a:rPr lang="en-US" sz="3200" baseline="-25000" dirty="0" smtClean="0">
                <a:solidFill>
                  <a:srgbClr val="000000"/>
                </a:solidFill>
                <a:latin typeface="Times New Roman" pitchFamily="18" charset="0"/>
                <a:cs typeface="Times New Roman" pitchFamily="18" charset="0"/>
              </a:rPr>
              <a:t>2</a:t>
            </a:r>
            <a:r>
              <a:rPr lang="en-US" sz="3200" dirty="0" smtClean="0">
                <a:solidFill>
                  <a:srgbClr val="000000"/>
                </a:solidFill>
                <a:latin typeface="Times New Roman" pitchFamily="18" charset="0"/>
                <a:cs typeface="Times New Roman" pitchFamily="18" charset="0"/>
              </a:rPr>
              <a:t>, Incubation at  37° Celsius for two weeks</a:t>
            </a:r>
            <a:r>
              <a:rPr lang="en-US" sz="2400" dirty="0" smtClean="0">
                <a:solidFill>
                  <a:srgbClr val="000000"/>
                </a:solidFill>
                <a:latin typeface="Times New Roman" pitchFamily="18" charset="0"/>
                <a:cs typeface="Times New Roman" pitchFamily="18" charset="0"/>
              </a:rPr>
              <a:t/>
            </a:r>
            <a:br>
              <a:rPr lang="en-US" sz="2400" dirty="0" smtClean="0">
                <a:solidFill>
                  <a:srgbClr val="000000"/>
                </a:solidFill>
                <a:latin typeface="Times New Roman" pitchFamily="18" charset="0"/>
                <a:cs typeface="Times New Roman" pitchFamily="18" charset="0"/>
              </a:rPr>
            </a:br>
            <a:endParaRPr lang="en-US" sz="800" dirty="0" smtClean="0">
              <a:solidFill>
                <a:srgbClr val="000000"/>
              </a:solidFill>
              <a:latin typeface="Times New Roman" pitchFamily="18" charset="0"/>
              <a:cs typeface="Times New Roman" pitchFamily="18" charset="0"/>
            </a:endParaRPr>
          </a:p>
          <a:p>
            <a:pPr marL="0" indent="0" algn="just">
              <a:buNone/>
              <a:defRPr/>
            </a:pPr>
            <a:r>
              <a:rPr lang="en-US" sz="3600" b="1" u="sng" dirty="0" smtClean="0">
                <a:latin typeface="Times New Roman" pitchFamily="18" charset="0"/>
                <a:cs typeface="Times New Roman" pitchFamily="18" charset="0"/>
              </a:rPr>
              <a:t>Biocompatibility Evaluation</a:t>
            </a:r>
            <a:r>
              <a:rPr lang="en-US" sz="3600" b="1" dirty="0" smtClean="0">
                <a:latin typeface="Times New Roman" pitchFamily="18" charset="0"/>
                <a:cs typeface="Times New Roman" pitchFamily="18" charset="0"/>
              </a:rPr>
              <a:t>:</a:t>
            </a:r>
          </a:p>
          <a:p>
            <a:pPr marL="457200" indent="-457200">
              <a:defRPr/>
            </a:pPr>
            <a:r>
              <a:rPr lang="en-US" sz="3200" dirty="0" smtClean="0">
                <a:latin typeface="Times New Roman" pitchFamily="18" charset="0"/>
                <a:cs typeface="Times New Roman" pitchFamily="18" charset="0"/>
              </a:rPr>
              <a:t>Live/Dead® cell viability assay measures  the amount of live and dead cells</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endParaRPr lang="en-US" sz="800" dirty="0" smtClean="0">
              <a:solidFill>
                <a:srgbClr val="000000"/>
              </a:solidFill>
              <a:latin typeface="Times New Roman" pitchFamily="18" charset="0"/>
              <a:cs typeface="Times New Roman" pitchFamily="18" charset="0"/>
            </a:endParaRPr>
          </a:p>
          <a:p>
            <a:pPr marL="0" indent="0" algn="just">
              <a:buNone/>
              <a:tabLst>
                <a:tab pos="422141" algn="l"/>
                <a:tab pos="879197" algn="l"/>
                <a:tab pos="1336243" algn="l"/>
                <a:tab pos="1793299" algn="l"/>
                <a:tab pos="2250355" algn="l"/>
                <a:tab pos="2707411" algn="l"/>
                <a:tab pos="3164458" algn="l"/>
                <a:tab pos="3621514" algn="l"/>
                <a:tab pos="4078570" algn="l"/>
                <a:tab pos="4535626" algn="l"/>
                <a:tab pos="4992677" algn="l"/>
                <a:tab pos="5449728" algn="l"/>
                <a:tab pos="5906784" algn="l"/>
                <a:tab pos="6363840" algn="l"/>
                <a:tab pos="6820896" algn="l"/>
                <a:tab pos="7277942" algn="l"/>
                <a:tab pos="7734998" algn="l"/>
                <a:tab pos="8192054" algn="l"/>
                <a:tab pos="8649110" algn="l"/>
                <a:tab pos="9106157" algn="l"/>
                <a:tab pos="9563213" algn="l"/>
              </a:tabLst>
              <a:defRPr/>
            </a:pPr>
            <a:r>
              <a:rPr lang="en-US" sz="3600" b="1" u="sng" dirty="0" smtClean="0">
                <a:solidFill>
                  <a:srgbClr val="000000"/>
                </a:solidFill>
                <a:latin typeface="Times New Roman" pitchFamily="18" charset="0"/>
                <a:cs typeface="Times New Roman" pitchFamily="18" charset="0"/>
              </a:rPr>
              <a:t>Immunohistochemistry Staining:</a:t>
            </a:r>
          </a:p>
          <a:p>
            <a:pPr marL="419100" indent="-419100">
              <a:tabLst>
                <a:tab pos="422141" algn="l"/>
                <a:tab pos="879197" algn="l"/>
                <a:tab pos="1336243" algn="l"/>
                <a:tab pos="1793299" algn="l"/>
                <a:tab pos="2250355" algn="l"/>
                <a:tab pos="2707411" algn="l"/>
                <a:tab pos="3164458" algn="l"/>
                <a:tab pos="3621514" algn="l"/>
                <a:tab pos="4078570" algn="l"/>
                <a:tab pos="4535626" algn="l"/>
                <a:tab pos="4992677" algn="l"/>
                <a:tab pos="5449728" algn="l"/>
                <a:tab pos="5906784" algn="l"/>
                <a:tab pos="6363840" algn="l"/>
                <a:tab pos="6820896" algn="l"/>
                <a:tab pos="7277942" algn="l"/>
                <a:tab pos="7734998" algn="l"/>
                <a:tab pos="8192054" algn="l"/>
                <a:tab pos="8649110" algn="l"/>
                <a:tab pos="9106157" algn="l"/>
                <a:tab pos="9563213" algn="l"/>
              </a:tabLst>
              <a:defRPr/>
            </a:pPr>
            <a:r>
              <a:rPr lang="en-US" sz="3200" dirty="0" smtClean="0">
                <a:solidFill>
                  <a:srgbClr val="000000"/>
                </a:solidFill>
                <a:latin typeface="Times New Roman" pitchFamily="18" charset="0"/>
                <a:cs typeface="Times New Roman" pitchFamily="18" charset="0"/>
              </a:rPr>
              <a:t>DAPI,  </a:t>
            </a:r>
            <a:r>
              <a:rPr lang="en-US" sz="3200" dirty="0" err="1" smtClean="0">
                <a:latin typeface="Times New Roman" pitchFamily="18" charset="0"/>
                <a:cs typeface="Times New Roman" pitchFamily="18" charset="0"/>
              </a:rPr>
              <a:t>Osteocalcin</a:t>
            </a:r>
            <a:r>
              <a:rPr lang="en-US" sz="3200" dirty="0" smtClean="0">
                <a:latin typeface="Times New Roman" pitchFamily="18" charset="0"/>
                <a:cs typeface="Times New Roman" pitchFamily="18" charset="0"/>
              </a:rPr>
              <a:t> and Collagen X stains were  used as markers to identify  differentiated </a:t>
            </a:r>
            <a:r>
              <a:rPr lang="en-US" sz="3200" dirty="0" err="1" smtClean="0">
                <a:latin typeface="Times New Roman" pitchFamily="18" charset="0"/>
                <a:cs typeface="Times New Roman" pitchFamily="18" charset="0"/>
              </a:rPr>
              <a:t>ADhMSCs</a:t>
            </a:r>
            <a:endParaRPr lang="en-US" sz="3200" dirty="0" smtClean="0">
              <a:solidFill>
                <a:srgbClr val="000000"/>
              </a:solidFill>
              <a:latin typeface="Times New Roman" pitchFamily="18" charset="0"/>
              <a:cs typeface="Times New Roman" pitchFamily="18" charset="0"/>
            </a:endParaRPr>
          </a:p>
          <a:p>
            <a:pPr marL="3173">
              <a:defRPr/>
            </a:pPr>
            <a:endParaRPr lang="en-US" sz="800" u="sng" dirty="0" smtClean="0">
              <a:latin typeface="Times New Roman" pitchFamily="18" charset="0"/>
              <a:cs typeface="Times New Roman" pitchFamily="18" charset="0"/>
            </a:endParaRPr>
          </a:p>
          <a:p>
            <a:pPr marL="0" indent="0">
              <a:buNone/>
              <a:defRPr/>
            </a:pPr>
            <a:r>
              <a:rPr lang="en-US" sz="3600" b="1" u="sng" dirty="0" smtClean="0">
                <a:latin typeface="Times New Roman" pitchFamily="18" charset="0"/>
                <a:cs typeface="Times New Roman" pitchFamily="18" charset="0"/>
              </a:rPr>
              <a:t>Confocal and Fluorescent Microscopy:</a:t>
            </a:r>
          </a:p>
          <a:p>
            <a:pPr marL="385763" indent="-384175"/>
            <a:r>
              <a:rPr lang="en-US" sz="3200" dirty="0" smtClean="0">
                <a:latin typeface="Times New Roman" pitchFamily="18" charset="0"/>
                <a:cs typeface="Times New Roman" pitchFamily="18" charset="0"/>
              </a:rPr>
              <a:t>488, 561, 405 nm</a:t>
            </a:r>
            <a:r>
              <a:rPr lang="en-US" sz="3200" baseline="30000" dirty="0" smtClean="0">
                <a:latin typeface="Times New Roman" pitchFamily="18" charset="0"/>
                <a:cs typeface="Times New Roman" pitchFamily="18" charset="0"/>
              </a:rPr>
              <a:t> </a:t>
            </a:r>
            <a:r>
              <a:rPr lang="en-US" sz="3200" dirty="0" smtClean="0">
                <a:latin typeface="Times New Roman" pitchFamily="18" charset="0"/>
                <a:cs typeface="Times New Roman" pitchFamily="18" charset="0"/>
              </a:rPr>
              <a:t>lasers, Nikon Eclipse TI and EZ-C1</a:t>
            </a:r>
          </a:p>
          <a:p>
            <a:pPr marL="385763" indent="-384175"/>
            <a:r>
              <a:rPr lang="en-US" sz="3200" dirty="0" smtClean="0">
                <a:latin typeface="Times New Roman" pitchFamily="18" charset="0"/>
                <a:cs typeface="Times New Roman" pitchFamily="18" charset="0"/>
              </a:rPr>
              <a:t>Nikon TE-2000 microscope and Nikon Elements®</a:t>
            </a:r>
            <a:endParaRPr lang="en-US" sz="3200" b="1" dirty="0">
              <a:latin typeface="Times New Roman" pitchFamily="18" charset="0"/>
              <a:cs typeface="Times New Roman" pitchFamily="18" charset="0"/>
            </a:endParaRPr>
          </a:p>
        </p:txBody>
      </p:sp>
      <p:pic>
        <p:nvPicPr>
          <p:cNvPr id="5" name="Picture 4"/>
          <p:cNvPicPr>
            <a:picLocks noChangeAspect="1"/>
          </p:cNvPicPr>
          <p:nvPr/>
        </p:nvPicPr>
        <p:blipFill>
          <a:blip r:embed="rId2"/>
          <a:stretch>
            <a:fillRect/>
          </a:stretch>
        </p:blipFill>
        <p:spPr>
          <a:xfrm>
            <a:off x="0" y="0"/>
            <a:ext cx="3327400" cy="1354667"/>
          </a:xfrm>
          <a:prstGeom prst="rect">
            <a:avLst/>
          </a:prstGeom>
        </p:spPr>
      </p:pic>
      <p:pic>
        <p:nvPicPr>
          <p:cNvPr id="6" name="Picture 5"/>
          <p:cNvPicPr>
            <a:picLocks noChangeAspect="1"/>
          </p:cNvPicPr>
          <p:nvPr/>
        </p:nvPicPr>
        <p:blipFill>
          <a:blip r:embed="rId3"/>
          <a:stretch>
            <a:fillRect/>
          </a:stretch>
        </p:blipFill>
        <p:spPr>
          <a:xfrm>
            <a:off x="7789333" y="0"/>
            <a:ext cx="1354667" cy="1354667"/>
          </a:xfrm>
          <a:prstGeom prst="rect">
            <a:avLst/>
          </a:prstGeom>
        </p:spPr>
      </p:pic>
    </p:spTree>
    <p:extLst>
      <p:ext uri="{BB962C8B-B14F-4D97-AF65-F5344CB8AC3E}">
        <p14:creationId xmlns:p14="http://schemas.microsoft.com/office/powerpoint/2010/main" val="408419675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4572000"/>
            <a:ext cx="28956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252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286000"/>
            <a:ext cx="29718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25284" name="Picture 4" descr="File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895600" cy="2457450"/>
          </a:xfrm>
          <a:prstGeom prst="rect">
            <a:avLst/>
          </a:prstGeom>
          <a:noFill/>
          <a:extLst>
            <a:ext uri="{909E8E84-426E-40dd-AFC4-6F175D3DCCD1}">
              <a14:hiddenFill xmlns:a14="http://schemas.microsoft.com/office/drawing/2010/main">
                <a:solidFill>
                  <a:srgbClr val="FFFFFF"/>
                </a:solidFill>
              </a14:hiddenFill>
            </a:ext>
          </a:extLst>
        </p:spPr>
      </p:pic>
      <p:pic>
        <p:nvPicPr>
          <p:cNvPr id="225285" name="Picture 5" descr="File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95800"/>
            <a:ext cx="29718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25286" name="Picture 6" descr="w_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0"/>
            <a:ext cx="29718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25287" name="Picture 7" descr="Sample4 Overvie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438400"/>
            <a:ext cx="289560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22528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0"/>
            <a:ext cx="32766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25289" name="Picture 9"/>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7875" y="2362200"/>
            <a:ext cx="3286125"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25290" name="Picture 10"/>
          <p:cNvPicPr preferRelativeResize="0">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83275" y="4495800"/>
            <a:ext cx="3260725"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19389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5923</TotalTime>
  <Words>1560</Words>
  <Application>Microsoft Macintosh PowerPoint</Application>
  <PresentationFormat>On-screen Show (4:3)</PresentationFormat>
  <Paragraphs>221</Paragraphs>
  <Slides>28</Slides>
  <Notes>4</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Office Theme</vt:lpstr>
      <vt:lpstr>Visio</vt:lpstr>
      <vt:lpstr>Functionalized Polymeric Electrospun  Nanoscaffolds for Bone regeneration and Tissue Healing </vt:lpstr>
      <vt:lpstr>Nanofabrication and Stem Cell Instrumentation Foundry</vt:lpstr>
      <vt:lpstr>Objective</vt:lpstr>
      <vt:lpstr>Electrospinning Nanofibers: Process</vt:lpstr>
      <vt:lpstr>The Electrospinning Process</vt:lpstr>
      <vt:lpstr>Electrospinning</vt:lpstr>
      <vt:lpstr>Methods</vt:lpstr>
      <vt:lpstr>Methods</vt:lpstr>
      <vt:lpstr>PowerPoint Presentation</vt:lpstr>
      <vt:lpstr>Electrospinning of Polymeric Fibers</vt:lpstr>
      <vt:lpstr>Biocompatibility Evaluation</vt:lpstr>
      <vt:lpstr>Fluorescent Images</vt:lpstr>
      <vt:lpstr>Confocal Images</vt:lpstr>
      <vt:lpstr>Immunohistochemistry Staining</vt:lpstr>
      <vt:lpstr>Nanofibers</vt:lpstr>
      <vt:lpstr>Mineralization Assay</vt:lpstr>
      <vt:lpstr>Discussion</vt:lpstr>
      <vt:lpstr>PowerPoint Presentation</vt:lpstr>
      <vt:lpstr>Nanofiber Applications</vt:lpstr>
      <vt:lpstr>THANK YOU</vt:lpstr>
      <vt:lpstr>Biocompatibility</vt:lpstr>
      <vt:lpstr>Nanofiber Application</vt:lpstr>
      <vt:lpstr>Nanofiber Application</vt:lpstr>
      <vt:lpstr>Nanofiber Application</vt:lpstr>
      <vt:lpstr>PowerPoint Presentation</vt:lpstr>
      <vt:lpstr>Fiber Alignment</vt:lpstr>
      <vt:lpstr>Discussion</vt:lpstr>
      <vt:lpstr>Project Summary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Anand Gadre</cp:lastModifiedBy>
  <cp:revision>84</cp:revision>
  <dcterms:created xsi:type="dcterms:W3CDTF">2011-10-20T17:47:06Z</dcterms:created>
  <dcterms:modified xsi:type="dcterms:W3CDTF">2015-08-12T08:49:52Z</dcterms:modified>
</cp:coreProperties>
</file>