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4" r:id="rId2"/>
    <p:sldId id="280" r:id="rId3"/>
    <p:sldId id="385" r:id="rId4"/>
    <p:sldId id="420" r:id="rId5"/>
    <p:sldId id="421" r:id="rId6"/>
    <p:sldId id="457" r:id="rId7"/>
    <p:sldId id="455" r:id="rId8"/>
    <p:sldId id="456" r:id="rId9"/>
    <p:sldId id="352" r:id="rId10"/>
    <p:sldId id="324" r:id="rId11"/>
    <p:sldId id="425" r:id="rId12"/>
    <p:sldId id="321" r:id="rId13"/>
    <p:sldId id="323" r:id="rId14"/>
    <p:sldId id="427" r:id="rId15"/>
    <p:sldId id="434" r:id="rId16"/>
    <p:sldId id="366" r:id="rId17"/>
    <p:sldId id="367" r:id="rId18"/>
    <p:sldId id="410" r:id="rId19"/>
    <p:sldId id="369" r:id="rId20"/>
    <p:sldId id="446" r:id="rId21"/>
    <p:sldId id="430" r:id="rId22"/>
    <p:sldId id="431" r:id="rId23"/>
    <p:sldId id="397" r:id="rId24"/>
    <p:sldId id="374" r:id="rId25"/>
    <p:sldId id="433" r:id="rId26"/>
    <p:sldId id="436" r:id="rId27"/>
    <p:sldId id="443" r:id="rId28"/>
    <p:sldId id="444" r:id="rId29"/>
    <p:sldId id="458" r:id="rId30"/>
    <p:sldId id="399" r:id="rId31"/>
    <p:sldId id="378" r:id="rId32"/>
    <p:sldId id="459" r:id="rId33"/>
    <p:sldId id="403" r:id="rId34"/>
    <p:sldId id="379" r:id="rId35"/>
    <p:sldId id="441" r:id="rId36"/>
    <p:sldId id="407" r:id="rId37"/>
    <p:sldId id="445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CCFF"/>
    <a:srgbClr val="00FFFF"/>
    <a:srgbClr val="DEBCBC"/>
    <a:srgbClr val="DEACBE"/>
    <a:srgbClr val="F1E3E3"/>
    <a:srgbClr val="66FFFF"/>
    <a:srgbClr val="FF3399"/>
    <a:srgbClr val="FF3300"/>
    <a:srgbClr val="EC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7792" autoAdjust="0"/>
  </p:normalViewPr>
  <p:slideViewPr>
    <p:cSldViewPr>
      <p:cViewPr varScale="1">
        <p:scale>
          <a:sx n="65" d="100"/>
          <a:sy n="65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EE177-8369-4187-9212-F22EB7199993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1D958E-728C-4E4B-BB5C-2CBFEA3F29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9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A3BA9C-4675-4828-8878-3464678F21C4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CD7A7F-42C5-4DD2-85EB-A77503F115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2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04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89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860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01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5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07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136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709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515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03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91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54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484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96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20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931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324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66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995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310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5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323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746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39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106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42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65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72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70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66C4B-8BA0-49BE-B8F2-769B05B77D4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76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26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08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08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2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D7A7F-42C5-4DD2-85EB-A77503F115B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18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8A0-F7F0-4DE3-97A3-B573D45F6FCC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0164-29C9-49C6-BF9B-2CB2E4EC98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54C6-333C-42D7-951B-59D8445ED2A2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44D2-5D17-458B-BF90-E9247D3A81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B226-8D3F-4CA9-94AE-99010FCAAB70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2F7B-C092-4CC1-96DA-424781E71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2A3B-F708-493A-82DB-0C47DBF8FFB5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B1DF-6F38-4931-A323-BE77FF49F1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839F-4B2E-4AFD-A298-E022F97CCEBB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5A22-1D36-4C2C-90AE-5455B8DE83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74C-941E-47CE-AFD0-A75C55A7CCF1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205F-90C2-44BD-8C5E-EE3F665012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4568-0517-4157-B285-C725DB68EEB7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FC7D-D079-429F-AC60-55E54104BB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7C69-E7EF-4A3A-9515-30435B650D48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B0C9-8D28-446B-9B51-A1816993CD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689B-75D1-4FB6-94EA-67DD619CC0BC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7CD2-3AD7-4D61-8581-B61F97D618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4E2C-943B-4058-BAD8-24883B2A75B7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EE65-06F4-4C0F-986E-30AEAA7F72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3B13-BEA2-460F-A669-4164B79BD79A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AA85-A209-4BBD-B203-48FA7CF82E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0B1F-F071-4CE4-88F3-8812033598F7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3FEC-879A-4332-92A7-89943A118C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96A20-F133-4094-978A-BDF5A4AABBB3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2E56C-6C97-46E0-A56C-B44991DAD6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 idx="4294967295"/>
          </p:nvPr>
        </p:nvSpPr>
        <p:spPr>
          <a:xfrm>
            <a:off x="323850" y="2276475"/>
            <a:ext cx="8496300" cy="21431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800" b="1" dirty="0" smtClean="0"/>
              <a:t>The role of glycated hemoglobin in the screening and diagnosis of renal </a:t>
            </a:r>
            <a:r>
              <a:rPr lang="en-US" sz="2800" b="1" dirty="0" err="1" smtClean="0"/>
              <a:t>posttransplantation</a:t>
            </a:r>
            <a:r>
              <a:rPr lang="en-US" sz="2800" b="1" dirty="0" smtClean="0"/>
              <a:t> diabetes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000" dirty="0" smtClean="0"/>
          </a:p>
        </p:txBody>
      </p:sp>
      <p:sp>
        <p:nvSpPr>
          <p:cNvPr id="2051" name="Subtítulo 2"/>
          <p:cNvSpPr>
            <a:spLocks noGrp="1"/>
          </p:cNvSpPr>
          <p:nvPr>
            <p:ph type="subTitle" idx="4294967295"/>
          </p:nvPr>
        </p:nvSpPr>
        <p:spPr>
          <a:xfrm>
            <a:off x="1571604" y="4357694"/>
            <a:ext cx="6372225" cy="20161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pt-BR" sz="1800" b="1" dirty="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pt-BR" sz="1800" b="1" dirty="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pt-BR" sz="1800" b="1" dirty="0" smtClean="0"/>
              <a:t>Ana Laura Pimentel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pt-BR" sz="1800" b="1" dirty="0" smtClean="0"/>
              <a:t> PhD Candidate: Medical </a:t>
            </a:r>
            <a:r>
              <a:rPr lang="pt-BR" sz="1800" b="1" dirty="0" err="1" smtClean="0"/>
              <a:t>Sciences</a:t>
            </a:r>
            <a:r>
              <a:rPr lang="pt-BR" sz="1800" b="1" dirty="0" smtClean="0"/>
              <a:t> (</a:t>
            </a:r>
            <a:r>
              <a:rPr lang="pt-BR" sz="1800" b="1" dirty="0" err="1" smtClean="0"/>
              <a:t>Endocrinology</a:t>
            </a:r>
            <a:r>
              <a:rPr lang="pt-BR" sz="1800" b="1" dirty="0" smtClean="0"/>
              <a:t>)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pt-BR" sz="1800" b="1" dirty="0" smtClean="0"/>
              <a:t>M.S. Medical </a:t>
            </a:r>
            <a:r>
              <a:rPr lang="pt-BR" sz="1800" b="1" dirty="0" err="1" smtClean="0"/>
              <a:t>Sciences</a:t>
            </a:r>
            <a:r>
              <a:rPr lang="pt-BR" sz="1800" b="1" dirty="0" smtClean="0"/>
              <a:t> : </a:t>
            </a:r>
            <a:r>
              <a:rPr lang="pt-BR" sz="1800" b="1" dirty="0" err="1"/>
              <a:t>E</a:t>
            </a:r>
            <a:r>
              <a:rPr lang="pt-BR" sz="1800" b="1" dirty="0" err="1" smtClean="0"/>
              <a:t>ndocrinology</a:t>
            </a:r>
            <a:endParaRPr lang="pt-BR" sz="1800" b="1" dirty="0" smtClean="0"/>
          </a:p>
        </p:txBody>
      </p:sp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1331913" y="285728"/>
            <a:ext cx="60976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Federal University of Rio Grande do </a:t>
            </a:r>
            <a:r>
              <a:rPr lang="en-US" dirty="0" err="1" smtClean="0"/>
              <a:t>Sul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/>
              <a:t>Graduate Program in </a:t>
            </a:r>
            <a:r>
              <a:rPr lang="en-US" dirty="0" smtClean="0"/>
              <a:t>Endocrinology</a:t>
            </a:r>
          </a:p>
          <a:p>
            <a:pPr algn="ctr"/>
            <a:r>
              <a:rPr lang="en-US" dirty="0" smtClean="0"/>
              <a:t>Brazil</a:t>
            </a:r>
          </a:p>
        </p:txBody>
      </p:sp>
      <p:pic>
        <p:nvPicPr>
          <p:cNvPr id="2053" name="Picture 4" descr="ufr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33" y="561060"/>
            <a:ext cx="1714494" cy="12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hc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404813"/>
            <a:ext cx="1542128" cy="16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00812"/>
              </p:ext>
            </p:extLst>
          </p:nvPr>
        </p:nvGraphicFramePr>
        <p:xfrm>
          <a:off x="323530" y="908720"/>
          <a:ext cx="8496940" cy="5342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9388"/>
                <a:gridCol w="1699388"/>
                <a:gridCol w="1497766"/>
                <a:gridCol w="1901010"/>
                <a:gridCol w="169938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SOURCE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DESIGN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PTDM DEFINITION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PTDM INCIDENCE</a:t>
                      </a:r>
                      <a:endParaRPr lang="pt-BR" sz="1600" dirty="0"/>
                    </a:p>
                  </a:txBody>
                  <a:tcPr/>
                </a:tc>
              </a:tr>
              <a:tr h="1023999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Revanur</a:t>
                      </a:r>
                      <a:r>
                        <a:rPr lang="pt-BR" sz="1800" b="1" dirty="0" smtClean="0"/>
                        <a:t> (2001)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939 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2 </a:t>
                      </a:r>
                      <a:r>
                        <a:rPr lang="pt-BR" sz="1800" b="1" dirty="0" err="1" smtClean="0"/>
                        <a:t>random</a:t>
                      </a:r>
                      <a:r>
                        <a:rPr lang="pt-BR" sz="1800" b="1" baseline="0" dirty="0" smtClean="0"/>
                        <a:t>-G ≥ 200 mg/</a:t>
                      </a:r>
                      <a:r>
                        <a:rPr lang="pt-BR" sz="1800" b="1" baseline="0" dirty="0" err="1" smtClean="0"/>
                        <a:t>dL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and</a:t>
                      </a:r>
                      <a:r>
                        <a:rPr lang="pt-BR" sz="1800" b="1" baseline="0" dirty="0" smtClean="0"/>
                        <a:t> A1C &gt;8% </a:t>
                      </a:r>
                      <a:r>
                        <a:rPr lang="pt-BR" sz="1800" b="1" baseline="0" dirty="0" err="1" smtClean="0"/>
                        <a:t>or</a:t>
                      </a:r>
                      <a:r>
                        <a:rPr lang="pt-BR" sz="1800" b="1" baseline="0" dirty="0" smtClean="0"/>
                        <a:t> use </a:t>
                      </a:r>
                      <a:r>
                        <a:rPr lang="pt-BR" sz="1800" b="1" baseline="0" dirty="0" err="1" smtClean="0"/>
                        <a:t>of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hypoglycemic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5.1%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</a:tr>
              <a:tr h="690594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Cosio</a:t>
                      </a:r>
                      <a:r>
                        <a:rPr lang="pt-BR" sz="1800" b="1" dirty="0" smtClean="0"/>
                        <a:t> (2002)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1811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Use </a:t>
                      </a:r>
                      <a:r>
                        <a:rPr lang="pt-BR" sz="1800" b="1" dirty="0" err="1" smtClean="0"/>
                        <a:t>of</a:t>
                      </a:r>
                      <a:r>
                        <a:rPr lang="pt-BR" sz="1800" b="1" dirty="0" smtClean="0"/>
                        <a:t> </a:t>
                      </a:r>
                      <a:r>
                        <a:rPr lang="pt-BR" sz="1800" b="1" dirty="0" err="1" smtClean="0"/>
                        <a:t>hypoglycemic</a:t>
                      </a:r>
                      <a:endParaRPr lang="pt-BR" sz="1800" b="1" dirty="0" smtClean="0"/>
                    </a:p>
                    <a:p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16.2%</a:t>
                      </a:r>
                      <a:endParaRPr lang="pt-BR" sz="1800" b="1" dirty="0"/>
                    </a:p>
                  </a:txBody>
                  <a:tcPr/>
                </a:tc>
              </a:tr>
              <a:tr h="690594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Kasiske</a:t>
                      </a:r>
                      <a:r>
                        <a:rPr lang="pt-BR" sz="1800" b="1" dirty="0" smtClean="0"/>
                        <a:t> (2003)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11659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="1" dirty="0" smtClean="0"/>
                    </a:p>
                    <a:p>
                      <a:r>
                        <a:rPr lang="pt-BR" sz="1800" b="1" dirty="0" smtClean="0"/>
                        <a:t>Medical </a:t>
                      </a:r>
                      <a:r>
                        <a:rPr lang="pt-BR" sz="1800" b="1" dirty="0" err="1" smtClean="0"/>
                        <a:t>records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24%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</a:tr>
              <a:tr h="789942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Gourishankar</a:t>
                      </a:r>
                      <a:r>
                        <a:rPr lang="pt-BR" sz="1800" b="1" dirty="0" smtClean="0"/>
                        <a:t> (2004)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386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2 </a:t>
                      </a:r>
                      <a:r>
                        <a:rPr lang="pt-BR" sz="1800" b="1" dirty="0" err="1" smtClean="0"/>
                        <a:t>random</a:t>
                      </a:r>
                      <a:r>
                        <a:rPr lang="pt-BR" sz="1800" b="1" baseline="0" dirty="0" smtClean="0"/>
                        <a:t>-G ≥ 200 mg/</a:t>
                      </a:r>
                      <a:r>
                        <a:rPr lang="pt-BR" sz="1800" b="1" baseline="0" dirty="0" err="1" smtClean="0"/>
                        <a:t>dL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and</a:t>
                      </a:r>
                      <a:r>
                        <a:rPr lang="pt-BR" sz="1800" b="1" baseline="0" dirty="0" smtClean="0"/>
                        <a:t>/</a:t>
                      </a:r>
                      <a:r>
                        <a:rPr lang="pt-BR" sz="1800" b="1" baseline="0" dirty="0" err="1" smtClean="0"/>
                        <a:t>or</a:t>
                      </a:r>
                      <a:r>
                        <a:rPr lang="pt-BR" sz="1800" b="1" baseline="0" dirty="0" smtClean="0"/>
                        <a:t> 2 FG≥126 </a:t>
                      </a:r>
                      <a:r>
                        <a:rPr lang="pt-BR" sz="1800" b="1" baseline="0" dirty="0" err="1" smtClean="0"/>
                        <a:t>md</a:t>
                      </a:r>
                      <a:r>
                        <a:rPr lang="pt-BR" sz="1800" b="1" baseline="0" dirty="0" smtClean="0"/>
                        <a:t>/dL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9.8%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</a:tr>
              <a:tr h="986564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Gonzáles-Posada</a:t>
                      </a:r>
                      <a:r>
                        <a:rPr lang="pt-BR" sz="1800" b="1" dirty="0" smtClean="0"/>
                        <a:t> (2006)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3365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2 </a:t>
                      </a:r>
                      <a:r>
                        <a:rPr lang="pt-BR" sz="1800" b="1" dirty="0" err="1" smtClean="0"/>
                        <a:t>random</a:t>
                      </a:r>
                      <a:r>
                        <a:rPr lang="pt-BR" sz="1800" b="1" baseline="0" dirty="0" smtClean="0"/>
                        <a:t>-G </a:t>
                      </a:r>
                      <a:r>
                        <a:rPr lang="pt-BR" sz="1800" b="1" dirty="0" smtClean="0"/>
                        <a:t>&gt;140 </a:t>
                      </a:r>
                      <a:r>
                        <a:rPr lang="pt-BR" sz="1800" b="1" dirty="0" err="1" smtClean="0"/>
                        <a:t>or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dirty="0" smtClean="0"/>
                        <a:t>Use </a:t>
                      </a:r>
                      <a:r>
                        <a:rPr lang="pt-BR" sz="1800" b="1" dirty="0" err="1" smtClean="0"/>
                        <a:t>of</a:t>
                      </a:r>
                      <a:r>
                        <a:rPr lang="pt-BR" sz="1800" b="1" dirty="0" smtClean="0"/>
                        <a:t> </a:t>
                      </a:r>
                      <a:r>
                        <a:rPr lang="pt-BR" sz="1800" b="1" dirty="0" err="1" smtClean="0"/>
                        <a:t>hypoglycemic</a:t>
                      </a:r>
                      <a:endParaRPr lang="pt-BR" sz="1800" b="1" dirty="0" smtClean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7.5%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</a:tr>
            </a:tbl>
          </a:graphicData>
        </a:graphic>
      </p:graphicFrame>
      <p:sp>
        <p:nvSpPr>
          <p:cNvPr id="20526" name="Retângulo 4"/>
          <p:cNvSpPr>
            <a:spLocks noChangeArrowheads="1"/>
          </p:cNvSpPr>
          <p:nvPr/>
        </p:nvSpPr>
        <p:spPr bwMode="auto">
          <a:xfrm>
            <a:off x="539750" y="404813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Table</a:t>
            </a:r>
            <a:r>
              <a:rPr lang="pt-BR" dirty="0" smtClean="0">
                <a:latin typeface="Calibri" pitchFamily="34" charset="0"/>
              </a:rPr>
              <a:t> 1: </a:t>
            </a:r>
            <a:r>
              <a:rPr lang="en-US" b="1" dirty="0" smtClean="0">
                <a:latin typeface="Calibri" pitchFamily="34" charset="0"/>
              </a:rPr>
              <a:t>PTDM </a:t>
            </a:r>
            <a:r>
              <a:rPr lang="en-US" b="1" dirty="0" smtClean="0">
                <a:latin typeface="Calibri" pitchFamily="34" charset="0"/>
              </a:rPr>
              <a:t>defined by different studies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20527" name="CaixaDeTexto 10"/>
          <p:cNvSpPr txBox="1">
            <a:spLocks noChangeArrowheads="1"/>
          </p:cNvSpPr>
          <p:nvPr/>
        </p:nvSpPr>
        <p:spPr bwMode="auto">
          <a:xfrm>
            <a:off x="381678" y="6325807"/>
            <a:ext cx="3995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Note: </a:t>
            </a:r>
            <a:r>
              <a:rPr lang="pt-BR" sz="1600" dirty="0" err="1" smtClean="0">
                <a:latin typeface="Calibri" pitchFamily="34" charset="0"/>
              </a:rPr>
              <a:t>Source</a:t>
            </a:r>
            <a:r>
              <a:rPr lang="pt-BR" sz="1600" dirty="0" smtClean="0">
                <a:latin typeface="Calibri" pitchFamily="34" charset="0"/>
              </a:rPr>
              <a:t>: </a:t>
            </a:r>
            <a:r>
              <a:rPr lang="pt-BR" sz="1600" dirty="0" err="1">
                <a:latin typeface="Calibri" pitchFamily="34" charset="0"/>
              </a:rPr>
              <a:t>Nephrology</a:t>
            </a:r>
            <a:r>
              <a:rPr lang="pt-BR" sz="1600" dirty="0">
                <a:latin typeface="Calibri" pitchFamily="34" charset="0"/>
              </a:rPr>
              <a:t>, 2008; 13: 737-744.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65386"/>
              </p:ext>
            </p:extLst>
          </p:nvPr>
        </p:nvGraphicFramePr>
        <p:xfrm>
          <a:off x="323530" y="908720"/>
          <a:ext cx="8496940" cy="5342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9388"/>
                <a:gridCol w="1699388"/>
                <a:gridCol w="1497766"/>
                <a:gridCol w="1901010"/>
                <a:gridCol w="169938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SOURCE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DESIGN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N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PTDM DEFINITION</a:t>
                      </a:r>
                      <a:endParaRPr lang="pt-BR" sz="1600" dirty="0"/>
                    </a:p>
                  </a:txBody>
                  <a:tcPr>
                    <a:solidFill>
                      <a:srgbClr val="DEAC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PTDM INCIDENCE</a:t>
                      </a:r>
                      <a:endParaRPr lang="pt-BR" sz="1600" dirty="0"/>
                    </a:p>
                  </a:txBody>
                  <a:tcPr/>
                </a:tc>
              </a:tr>
              <a:tr h="1023999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Revanur</a:t>
                      </a:r>
                      <a:r>
                        <a:rPr lang="pt-BR" sz="1800" b="1" dirty="0" smtClean="0"/>
                        <a:t> (2001)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939 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2 </a:t>
                      </a:r>
                      <a:r>
                        <a:rPr lang="pt-BR" sz="1800" b="1" dirty="0" err="1" smtClean="0"/>
                        <a:t>random</a:t>
                      </a:r>
                      <a:r>
                        <a:rPr lang="pt-BR" sz="1800" b="1" baseline="0" dirty="0" smtClean="0"/>
                        <a:t>-G ≥ 200 mg/</a:t>
                      </a:r>
                      <a:r>
                        <a:rPr lang="pt-BR" sz="1800" b="1" baseline="0" dirty="0" err="1" smtClean="0"/>
                        <a:t>dL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and</a:t>
                      </a:r>
                      <a:r>
                        <a:rPr lang="pt-BR" sz="1800" b="1" baseline="0" dirty="0" smtClean="0"/>
                        <a:t> A1C &gt;8% </a:t>
                      </a:r>
                      <a:r>
                        <a:rPr lang="pt-BR" sz="1800" b="1" baseline="0" dirty="0" err="1" smtClean="0"/>
                        <a:t>or</a:t>
                      </a:r>
                      <a:r>
                        <a:rPr lang="pt-BR" sz="1800" b="1" baseline="0" dirty="0" smtClean="0"/>
                        <a:t> use </a:t>
                      </a:r>
                      <a:r>
                        <a:rPr lang="pt-BR" sz="1800" b="1" baseline="0" dirty="0" err="1" smtClean="0"/>
                        <a:t>of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hypoglycemic</a:t>
                      </a:r>
                      <a:endParaRPr lang="pt-BR" sz="1800" b="1" dirty="0"/>
                    </a:p>
                  </a:txBody>
                  <a:tcPr>
                    <a:solidFill>
                      <a:srgbClr val="DEAC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5.1%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</a:tr>
              <a:tr h="690594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Cosio</a:t>
                      </a:r>
                      <a:r>
                        <a:rPr lang="pt-BR" sz="1800" b="1" dirty="0" smtClean="0"/>
                        <a:t> (2002)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1811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Use </a:t>
                      </a:r>
                      <a:r>
                        <a:rPr lang="pt-BR" sz="1800" b="1" dirty="0" err="1" smtClean="0"/>
                        <a:t>of</a:t>
                      </a:r>
                      <a:r>
                        <a:rPr lang="pt-BR" sz="1800" b="1" dirty="0" smtClean="0"/>
                        <a:t> </a:t>
                      </a:r>
                      <a:r>
                        <a:rPr lang="pt-BR" sz="1800" b="1" dirty="0" err="1" smtClean="0"/>
                        <a:t>hypoglycemic</a:t>
                      </a:r>
                      <a:endParaRPr lang="pt-BR" sz="1800" b="1" dirty="0" smtClean="0"/>
                    </a:p>
                    <a:p>
                      <a:endParaRPr lang="pt-BR" sz="1800" b="1" dirty="0"/>
                    </a:p>
                  </a:txBody>
                  <a:tcPr>
                    <a:solidFill>
                      <a:srgbClr val="DEAC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16.2%</a:t>
                      </a:r>
                      <a:endParaRPr lang="pt-BR" sz="1800" b="1" dirty="0"/>
                    </a:p>
                  </a:txBody>
                  <a:tcPr/>
                </a:tc>
              </a:tr>
              <a:tr h="690594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Kasiske</a:t>
                      </a:r>
                      <a:r>
                        <a:rPr lang="pt-BR" sz="1800" b="1" dirty="0" smtClean="0"/>
                        <a:t> (2003)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11659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="1" dirty="0" smtClean="0"/>
                    </a:p>
                    <a:p>
                      <a:r>
                        <a:rPr lang="pt-BR" sz="1800" b="1" dirty="0" smtClean="0"/>
                        <a:t>Medical </a:t>
                      </a:r>
                      <a:r>
                        <a:rPr lang="pt-BR" sz="1800" b="1" dirty="0" err="1" smtClean="0"/>
                        <a:t>records</a:t>
                      </a:r>
                      <a:endParaRPr lang="pt-BR" sz="1800" b="1" dirty="0"/>
                    </a:p>
                  </a:txBody>
                  <a:tcPr>
                    <a:solidFill>
                      <a:srgbClr val="DEAC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24%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</a:tr>
              <a:tr h="789942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Gourishankar</a:t>
                      </a:r>
                      <a:r>
                        <a:rPr lang="pt-BR" sz="1800" b="1" dirty="0" smtClean="0"/>
                        <a:t> (2004)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386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2 </a:t>
                      </a:r>
                      <a:r>
                        <a:rPr lang="pt-BR" sz="1800" b="1" dirty="0" err="1" smtClean="0"/>
                        <a:t>random</a:t>
                      </a:r>
                      <a:r>
                        <a:rPr lang="pt-BR" sz="1800" b="1" baseline="0" dirty="0" smtClean="0"/>
                        <a:t>-G ≥ 200 mg/</a:t>
                      </a:r>
                      <a:r>
                        <a:rPr lang="pt-BR" sz="1800" b="1" baseline="0" dirty="0" err="1" smtClean="0"/>
                        <a:t>dL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baseline="0" dirty="0" err="1" smtClean="0"/>
                        <a:t>and</a:t>
                      </a:r>
                      <a:r>
                        <a:rPr lang="pt-BR" sz="1800" b="1" baseline="0" dirty="0" smtClean="0"/>
                        <a:t>/</a:t>
                      </a:r>
                      <a:r>
                        <a:rPr lang="pt-BR" sz="1800" b="1" baseline="0" dirty="0" err="1" smtClean="0"/>
                        <a:t>or</a:t>
                      </a:r>
                      <a:r>
                        <a:rPr lang="pt-BR" sz="1800" b="1" baseline="0" dirty="0" smtClean="0"/>
                        <a:t> 2 FG≥126 </a:t>
                      </a:r>
                      <a:r>
                        <a:rPr lang="pt-BR" sz="1800" b="1" baseline="0" dirty="0" err="1" smtClean="0"/>
                        <a:t>md</a:t>
                      </a:r>
                      <a:r>
                        <a:rPr lang="pt-BR" sz="1800" b="1" baseline="0" dirty="0" smtClean="0"/>
                        <a:t>/dL</a:t>
                      </a:r>
                      <a:endParaRPr lang="pt-BR" sz="1800" b="1" dirty="0"/>
                    </a:p>
                  </a:txBody>
                  <a:tcPr>
                    <a:solidFill>
                      <a:srgbClr val="DEAC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9.8%</a:t>
                      </a:r>
                      <a:endParaRPr lang="pt-BR" sz="1800" b="1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</a:tr>
              <a:tr h="986564">
                <a:tc>
                  <a:txBody>
                    <a:bodyPr/>
                    <a:lstStyle/>
                    <a:p>
                      <a:r>
                        <a:rPr lang="pt-BR" sz="1800" b="1" dirty="0" err="1" smtClean="0"/>
                        <a:t>Gonzáles-Posada</a:t>
                      </a:r>
                      <a:r>
                        <a:rPr lang="pt-BR" sz="1800" b="1" dirty="0" smtClean="0"/>
                        <a:t> (2006)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RETROSPECTIVE COHORT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3365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2 </a:t>
                      </a:r>
                      <a:r>
                        <a:rPr lang="pt-BR" sz="1800" b="1" dirty="0" err="1" smtClean="0"/>
                        <a:t>random</a:t>
                      </a:r>
                      <a:r>
                        <a:rPr lang="pt-BR" sz="1800" b="1" baseline="0" dirty="0" smtClean="0"/>
                        <a:t>-G </a:t>
                      </a:r>
                      <a:r>
                        <a:rPr lang="pt-BR" sz="1800" b="1" dirty="0" smtClean="0"/>
                        <a:t>&gt;140 </a:t>
                      </a:r>
                      <a:r>
                        <a:rPr lang="pt-BR" sz="1800" b="1" dirty="0" err="1" smtClean="0"/>
                        <a:t>or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="1" dirty="0" smtClean="0"/>
                        <a:t>Use </a:t>
                      </a:r>
                      <a:r>
                        <a:rPr lang="pt-BR" sz="1800" b="1" dirty="0" err="1" smtClean="0"/>
                        <a:t>of</a:t>
                      </a:r>
                      <a:r>
                        <a:rPr lang="pt-BR" sz="1800" b="1" dirty="0" smtClean="0"/>
                        <a:t> </a:t>
                      </a:r>
                      <a:r>
                        <a:rPr lang="pt-BR" sz="1800" b="1" dirty="0" err="1" smtClean="0"/>
                        <a:t>hypoglycemic</a:t>
                      </a:r>
                      <a:endParaRPr lang="pt-BR" sz="1800" b="1" dirty="0" smtClean="0"/>
                    </a:p>
                  </a:txBody>
                  <a:tcPr>
                    <a:solidFill>
                      <a:srgbClr val="DEAC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 smtClean="0"/>
                    </a:p>
                    <a:p>
                      <a:pPr algn="ctr"/>
                      <a:r>
                        <a:rPr lang="pt-BR" sz="1800" b="1" dirty="0" smtClean="0"/>
                        <a:t>7.5%</a:t>
                      </a:r>
                      <a:endParaRPr lang="pt-BR" sz="1800" b="1" dirty="0"/>
                    </a:p>
                  </a:txBody>
                  <a:tcPr>
                    <a:solidFill>
                      <a:srgbClr val="ECD8D8"/>
                    </a:solidFill>
                  </a:tcPr>
                </a:tc>
              </a:tr>
            </a:tbl>
          </a:graphicData>
        </a:graphic>
      </p:graphicFrame>
      <p:sp>
        <p:nvSpPr>
          <p:cNvPr id="20526" name="Retângulo 4"/>
          <p:cNvSpPr>
            <a:spLocks noChangeArrowheads="1"/>
          </p:cNvSpPr>
          <p:nvPr/>
        </p:nvSpPr>
        <p:spPr bwMode="auto">
          <a:xfrm>
            <a:off x="539750" y="404813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>
                <a:latin typeface="Calibri" pitchFamily="34" charset="0"/>
              </a:rPr>
              <a:t>Table</a:t>
            </a:r>
            <a:r>
              <a:rPr lang="pt-BR" dirty="0">
                <a:latin typeface="Calibri" pitchFamily="34" charset="0"/>
              </a:rPr>
              <a:t> 1: </a:t>
            </a:r>
            <a:r>
              <a:rPr lang="en-US" b="1" smtClean="0">
                <a:latin typeface="Calibri" pitchFamily="34" charset="0"/>
              </a:rPr>
              <a:t>PTDM </a:t>
            </a:r>
            <a:r>
              <a:rPr lang="en-US" b="1" dirty="0">
                <a:latin typeface="Calibri" pitchFamily="34" charset="0"/>
              </a:rPr>
              <a:t>defined by different studies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20527" name="CaixaDeTexto 10"/>
          <p:cNvSpPr txBox="1">
            <a:spLocks noChangeArrowheads="1"/>
          </p:cNvSpPr>
          <p:nvPr/>
        </p:nvSpPr>
        <p:spPr bwMode="auto">
          <a:xfrm>
            <a:off x="381678" y="6325807"/>
            <a:ext cx="3995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Calibri" pitchFamily="34" charset="0"/>
              </a:rPr>
              <a:t>Note: </a:t>
            </a:r>
            <a:r>
              <a:rPr lang="pt-BR" sz="1600" dirty="0" err="1" smtClean="0">
                <a:latin typeface="Calibri" pitchFamily="34" charset="0"/>
              </a:rPr>
              <a:t>Source</a:t>
            </a:r>
            <a:r>
              <a:rPr lang="pt-BR" sz="1600" dirty="0" smtClean="0">
                <a:latin typeface="Calibri" pitchFamily="34" charset="0"/>
              </a:rPr>
              <a:t>: </a:t>
            </a:r>
            <a:r>
              <a:rPr lang="pt-BR" sz="1600" dirty="0" err="1">
                <a:latin typeface="Calibri" pitchFamily="34" charset="0"/>
              </a:rPr>
              <a:t>Nephrology</a:t>
            </a:r>
            <a:r>
              <a:rPr lang="pt-BR" sz="1600" dirty="0">
                <a:latin typeface="Calibri" pitchFamily="34" charset="0"/>
              </a:rPr>
              <a:t>, 2008; 13: 737-744.</a:t>
            </a:r>
          </a:p>
        </p:txBody>
      </p:sp>
    </p:spTree>
    <p:extLst>
      <p:ext uri="{BB962C8B-B14F-4D97-AF65-F5344CB8AC3E}">
        <p14:creationId xmlns:p14="http://schemas.microsoft.com/office/powerpoint/2010/main" val="4094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6" name="CaixaDeTexto 2"/>
          <p:cNvSpPr txBox="1">
            <a:spLocks noChangeArrowheads="1"/>
          </p:cNvSpPr>
          <p:nvPr/>
        </p:nvSpPr>
        <p:spPr bwMode="auto">
          <a:xfrm>
            <a:off x="140142" y="734622"/>
            <a:ext cx="9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err="1" smtClean="0">
                <a:latin typeface="+mn-lt"/>
              </a:rPr>
              <a:t>Table</a:t>
            </a:r>
            <a:r>
              <a:rPr lang="pt-BR" dirty="0" smtClean="0">
                <a:latin typeface="+mn-lt"/>
              </a:rPr>
              <a:t> 2: </a:t>
            </a:r>
            <a:r>
              <a:rPr lang="en-US" b="1" dirty="0">
                <a:latin typeface="+mn-lt"/>
              </a:rPr>
              <a:t>Diagnostic criteria for diabetes and </a:t>
            </a:r>
            <a:r>
              <a:rPr lang="en-US" b="1" dirty="0" smtClean="0">
                <a:latin typeface="+mn-lt"/>
              </a:rPr>
              <a:t>increased </a:t>
            </a:r>
            <a:r>
              <a:rPr lang="en-US" b="1" dirty="0">
                <a:latin typeface="+mn-lt"/>
              </a:rPr>
              <a:t>risk of </a:t>
            </a:r>
            <a:r>
              <a:rPr lang="en-US" b="1" dirty="0" smtClean="0">
                <a:latin typeface="+mn-lt"/>
              </a:rPr>
              <a:t>diabetes according to ADA 2015. </a:t>
            </a:r>
            <a:endParaRPr lang="pt-BR" dirty="0">
              <a:latin typeface="+mn-lt"/>
            </a:endParaRPr>
          </a:p>
        </p:txBody>
      </p:sp>
      <p:sp>
        <p:nvSpPr>
          <p:cNvPr id="23556" name="CaixaDeTexto 6"/>
          <p:cNvSpPr txBox="1">
            <a:spLocks noChangeArrowheads="1"/>
          </p:cNvSpPr>
          <p:nvPr/>
        </p:nvSpPr>
        <p:spPr bwMode="auto">
          <a:xfrm>
            <a:off x="1835696" y="5974586"/>
            <a:ext cx="5400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Calibri" pitchFamily="34" charset="0"/>
              </a:rPr>
              <a:t>FIRST CHOICE TEST: </a:t>
            </a:r>
            <a:r>
              <a:rPr lang="pt-BR" sz="2800" b="1" dirty="0" err="1" smtClean="0">
                <a:latin typeface="Calibri" pitchFamily="34" charset="0"/>
              </a:rPr>
              <a:t>fasting</a:t>
            </a:r>
            <a:r>
              <a:rPr lang="pt-BR" sz="2800" b="1" dirty="0" smtClean="0">
                <a:latin typeface="Calibri" pitchFamily="34" charset="0"/>
              </a:rPr>
              <a:t> glucose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15615" y="5875834"/>
            <a:ext cx="6626225" cy="72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79758"/>
              </p:ext>
            </p:extLst>
          </p:nvPr>
        </p:nvGraphicFramePr>
        <p:xfrm>
          <a:off x="467956" y="1196752"/>
          <a:ext cx="8065144" cy="4493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5144"/>
              </a:tblGrid>
              <a:tr h="300703">
                <a:tc>
                  <a:txBody>
                    <a:bodyPr/>
                    <a:lstStyle/>
                    <a:p>
                      <a:pPr marL="265430" indent="-18288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Diagnostic</a:t>
                      </a:r>
                      <a:r>
                        <a:rPr lang="pt-BR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criteria</a:t>
                      </a:r>
                      <a:r>
                        <a:rPr lang="pt-BR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 diabetes mellitus:</a:t>
                      </a:r>
                      <a:endParaRPr lang="pt-B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BCBC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marL="265430" indent="-18288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A1C ≥6.5% </a:t>
                      </a:r>
                      <a:r>
                        <a:rPr lang="en-US" sz="2000" dirty="0" smtClean="0">
                          <a:effectLst/>
                        </a:rPr>
                        <a:t>     </a:t>
                      </a:r>
                      <a:r>
                        <a:rPr lang="en-US" sz="2000" b="1" dirty="0" smtClean="0">
                          <a:effectLst/>
                        </a:rPr>
                        <a:t> OR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indent="825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FPG ≥126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     </a:t>
                      </a:r>
                      <a:r>
                        <a:rPr lang="en-US" sz="2000" b="1" dirty="0" smtClean="0">
                          <a:effectLst/>
                        </a:rPr>
                        <a:t>OR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indent="825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2-h PG ≥ 200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during an OGTT </a:t>
                      </a:r>
                      <a:r>
                        <a:rPr lang="en-US" sz="2000" dirty="0" smtClean="0">
                          <a:effectLst/>
                        </a:rPr>
                        <a:t>    </a:t>
                      </a:r>
                      <a:r>
                        <a:rPr lang="en-US" sz="2000" b="1" dirty="0" smtClean="0">
                          <a:effectLst/>
                        </a:rPr>
                        <a:t>OR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  <a:tr h="653006">
                <a:tc>
                  <a:txBody>
                    <a:bodyPr/>
                    <a:lstStyle/>
                    <a:p>
                      <a:pPr indent="825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Random plasma glucose ≥200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in a patient with classic </a:t>
                      </a:r>
                      <a:r>
                        <a:rPr lang="en-US" sz="2000" dirty="0" smtClean="0">
                          <a:effectLst/>
                        </a:rPr>
                        <a:t>symptoms of</a:t>
                      </a:r>
                      <a:endParaRPr lang="en-US" sz="2000" baseline="0" dirty="0" smtClean="0">
                        <a:effectLst/>
                      </a:endParaRPr>
                    </a:p>
                    <a:p>
                      <a:pPr indent="82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hyperglycemia </a:t>
                      </a:r>
                      <a:r>
                        <a:rPr lang="en-US" sz="2000" dirty="0">
                          <a:effectLst/>
                        </a:rPr>
                        <a:t>or hyperglycemic crisis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  <a:tr h="322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Categories of increased risk for </a:t>
                      </a:r>
                      <a:r>
                        <a:rPr lang="en-US" sz="2400" b="1" dirty="0" smtClean="0">
                          <a:effectLst/>
                        </a:rPr>
                        <a:t>diabetes mellitus:</a:t>
                      </a:r>
                      <a:endParaRPr lang="pt-B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BCBC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indent="825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FPG 100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to 125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(IFG) </a:t>
                      </a:r>
                      <a:r>
                        <a:rPr lang="en-US" sz="2000" dirty="0" smtClean="0">
                          <a:effectLst/>
                        </a:rPr>
                        <a:t>       </a:t>
                      </a:r>
                      <a:r>
                        <a:rPr lang="en-US" sz="2000" b="1" dirty="0" smtClean="0">
                          <a:effectLst/>
                        </a:rPr>
                        <a:t>OR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indent="825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2-h PG in the 75-g OGTT 140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to 199 mg/</a:t>
                      </a:r>
                      <a:r>
                        <a:rPr lang="en-US" sz="2000" dirty="0" err="1">
                          <a:effectLst/>
                        </a:rPr>
                        <a:t>dL</a:t>
                      </a:r>
                      <a:r>
                        <a:rPr lang="en-US" sz="2000" dirty="0">
                          <a:effectLst/>
                        </a:rPr>
                        <a:t> (IGT) </a:t>
                      </a:r>
                      <a:r>
                        <a:rPr lang="en-US" sz="2000" dirty="0" smtClean="0">
                          <a:effectLst/>
                        </a:rPr>
                        <a:t>       </a:t>
                      </a:r>
                      <a:r>
                        <a:rPr lang="en-US" sz="2000" b="1" dirty="0" smtClean="0">
                          <a:effectLst/>
                        </a:rPr>
                        <a:t>OR</a:t>
                      </a:r>
                      <a:endParaRPr lang="pt-B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indent="825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A1C 5.7–6.4%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E3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aixaDeTexto 4"/>
          <p:cNvSpPr txBox="1">
            <a:spLocks noChangeArrowheads="1"/>
          </p:cNvSpPr>
          <p:nvPr/>
        </p:nvSpPr>
        <p:spPr bwMode="auto">
          <a:xfrm>
            <a:off x="496521" y="210164"/>
            <a:ext cx="5045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/>
              <a:t>Table</a:t>
            </a:r>
            <a:r>
              <a:rPr lang="pt-BR" dirty="0" smtClean="0"/>
              <a:t> 3</a:t>
            </a:r>
            <a:r>
              <a:rPr lang="pt-BR" b="1" dirty="0" smtClean="0"/>
              <a:t>: </a:t>
            </a:r>
            <a:r>
              <a:rPr lang="en-US" sz="2000" b="1" dirty="0" smtClean="0"/>
              <a:t>Interfering</a:t>
            </a:r>
            <a:r>
              <a:rPr lang="pt-BR" sz="2000" b="1" dirty="0" smtClean="0"/>
              <a:t> </a:t>
            </a:r>
            <a:r>
              <a:rPr lang="en-US" sz="2000" b="1" dirty="0" smtClean="0"/>
              <a:t>factors</a:t>
            </a:r>
            <a:r>
              <a:rPr lang="pt-BR" sz="2000" b="1" dirty="0" smtClean="0"/>
              <a:t> in A1C </a:t>
            </a:r>
            <a:r>
              <a:rPr lang="en-US" sz="2000" b="1" dirty="0" smtClean="0"/>
              <a:t>results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196627"/>
              </p:ext>
            </p:extLst>
          </p:nvPr>
        </p:nvGraphicFramePr>
        <p:xfrm>
          <a:off x="469457" y="753571"/>
          <a:ext cx="8121264" cy="555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632"/>
                <a:gridCol w="4060632"/>
              </a:tblGrid>
              <a:tr h="344022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Reduction</a:t>
                      </a:r>
                      <a:r>
                        <a:rPr lang="pt-BR" sz="2400" dirty="0" smtClean="0"/>
                        <a:t> in A1C </a:t>
                      </a:r>
                      <a:r>
                        <a:rPr lang="pt-BR" sz="2400" dirty="0" err="1" smtClean="0"/>
                        <a:t>levels</a:t>
                      </a:r>
                      <a:endParaRPr lang="pt-BR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Increase</a:t>
                      </a:r>
                      <a:r>
                        <a:rPr lang="pt-BR" sz="2400" baseline="0" dirty="0" smtClean="0"/>
                        <a:t> in a1C </a:t>
                      </a:r>
                      <a:r>
                        <a:rPr lang="pt-BR" sz="2400" baseline="0" dirty="0" err="1" smtClean="0"/>
                        <a:t>levels</a:t>
                      </a:r>
                      <a:endParaRPr lang="pt-BR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Hemolytic</a:t>
                      </a:r>
                      <a:r>
                        <a:rPr lang="pt-BR" sz="2400" dirty="0" smtClean="0"/>
                        <a:t> anemias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Presence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of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carbamylated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hemoglobin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75000"/>
                        <a:alpha val="54000"/>
                      </a:schemeClr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Hemoglobinopathies</a:t>
                      </a:r>
                      <a:endParaRPr lang="pt-BR" sz="2400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Nutritional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deficiency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iron</a:t>
                      </a:r>
                      <a:endParaRPr lang="pt-BR" sz="2400" dirty="0"/>
                    </a:p>
                  </a:txBody>
                  <a:tcPr>
                    <a:solidFill>
                      <a:srgbClr val="F1E3E3"/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Nutritional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deficiency</a:t>
                      </a:r>
                      <a:r>
                        <a:rPr lang="pt-BR" sz="2400" dirty="0" smtClean="0"/>
                        <a:t> (</a:t>
                      </a:r>
                      <a:r>
                        <a:rPr lang="pt-BR" sz="2400" dirty="0" err="1" smtClean="0"/>
                        <a:t>folic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acid</a:t>
                      </a:r>
                      <a:r>
                        <a:rPr lang="pt-BR" sz="2400" dirty="0" smtClean="0"/>
                        <a:t>, B6 </a:t>
                      </a:r>
                      <a:r>
                        <a:rPr lang="pt-BR" sz="2400" dirty="0" err="1" smtClean="0"/>
                        <a:t>vitamin</a:t>
                      </a:r>
                      <a:r>
                        <a:rPr lang="pt-BR" sz="2400" dirty="0" smtClean="0"/>
                        <a:t>, B12 </a:t>
                      </a:r>
                      <a:r>
                        <a:rPr lang="pt-BR" sz="2400" dirty="0" err="1" smtClean="0"/>
                        <a:t>vitamin</a:t>
                      </a:r>
                      <a:r>
                        <a:rPr lang="pt-BR" sz="2400" dirty="0" smtClean="0"/>
                        <a:t>)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Presence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of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acetylated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hemoglobin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Hyperthyroidism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Conditions that promote an increase in red blood cells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9000"/>
                      </a:schemeClr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Severe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burns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Blood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transfusion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</a:tr>
              <a:tr h="6020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Erythropoietin deficiency secondary to renal impairment</a:t>
                      </a:r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867400" y="6273225"/>
            <a:ext cx="3529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>
                <a:latin typeface="+mn-lt"/>
              </a:rPr>
              <a:t>J Intern Med 2012; 271(3):227-236.</a:t>
            </a:r>
          </a:p>
          <a:p>
            <a:pPr>
              <a:defRPr/>
            </a:pPr>
            <a:r>
              <a:rPr lang="pt-BR" sz="1600" dirty="0">
                <a:latin typeface="+mn-lt"/>
              </a:rPr>
              <a:t>J </a:t>
            </a:r>
            <a:r>
              <a:rPr lang="pt-BR" sz="1600" dirty="0" err="1">
                <a:latin typeface="+mn-lt"/>
              </a:rPr>
              <a:t>Clin</a:t>
            </a:r>
            <a:r>
              <a:rPr lang="pt-BR" sz="1600" dirty="0">
                <a:latin typeface="+mn-lt"/>
              </a:rPr>
              <a:t> </a:t>
            </a:r>
            <a:r>
              <a:rPr lang="pt-BR" sz="1600" dirty="0" err="1">
                <a:latin typeface="+mn-lt"/>
              </a:rPr>
              <a:t>Pathol</a:t>
            </a:r>
            <a:r>
              <a:rPr lang="pt-BR" sz="1600" dirty="0">
                <a:latin typeface="+mn-lt"/>
              </a:rPr>
              <a:t> 2004;57(4):346-9.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16832"/>
            <a:ext cx="7344816" cy="2520280"/>
          </a:xfrm>
          <a:ln w="53975">
            <a:solidFill>
              <a:srgbClr val="FF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/>
              <a:t>Aim:</a:t>
            </a:r>
          </a:p>
          <a:p>
            <a:pPr marL="0" indent="0" algn="just">
              <a:buNone/>
            </a:pPr>
            <a:r>
              <a:rPr lang="en-US" sz="2800" dirty="0" smtClean="0"/>
              <a:t>To evaluate </a:t>
            </a:r>
            <a:r>
              <a:rPr lang="en-US" sz="2800" dirty="0"/>
              <a:t>the use of A1C test to diagnose PTDM and </a:t>
            </a:r>
            <a:r>
              <a:rPr lang="en-US" sz="2800" dirty="0" smtClean="0"/>
              <a:t>assess its </a:t>
            </a:r>
            <a:r>
              <a:rPr lang="en-US" sz="2800" dirty="0"/>
              <a:t>overall </a:t>
            </a:r>
            <a:r>
              <a:rPr lang="en-US" sz="2800" dirty="0" smtClean="0"/>
              <a:t>accuracy in renal </a:t>
            </a:r>
            <a:r>
              <a:rPr lang="en-US" sz="2800" dirty="0"/>
              <a:t>transplant recipients at four months </a:t>
            </a:r>
            <a:r>
              <a:rPr lang="en-US" sz="2800" dirty="0" smtClean="0"/>
              <a:t>after transplantation.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0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9324528" cy="47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MATERIALS AND METHODS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7200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err="1"/>
              <a:t>Diagnostic</a:t>
            </a:r>
            <a:r>
              <a:rPr lang="pt-BR" sz="2800" b="1" dirty="0"/>
              <a:t> </a:t>
            </a:r>
            <a:r>
              <a:rPr lang="pt-BR" sz="2800" b="1" dirty="0" err="1"/>
              <a:t>accuracy</a:t>
            </a:r>
            <a:r>
              <a:rPr lang="pt-BR" sz="2800" b="1" dirty="0"/>
              <a:t> </a:t>
            </a:r>
            <a:r>
              <a:rPr lang="pt-BR" sz="2800" b="1" dirty="0" err="1"/>
              <a:t>study</a:t>
            </a:r>
            <a:r>
              <a:rPr lang="pt-BR" sz="2800" b="1" dirty="0"/>
              <a:t> </a:t>
            </a:r>
            <a:r>
              <a:rPr lang="en-US" sz="2800" dirty="0" smtClean="0"/>
              <a:t>(STARD Initiative)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2101884"/>
            <a:ext cx="4392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sz="2800" b="1" dirty="0">
              <a:latin typeface="+mn-lt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Adult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patients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without</a:t>
            </a:r>
            <a:r>
              <a:rPr lang="pt-BR" sz="2800" dirty="0">
                <a:latin typeface="+mn-lt"/>
              </a:rPr>
              <a:t> DM </a:t>
            </a:r>
            <a:r>
              <a:rPr lang="pt-BR" sz="2800" dirty="0" err="1">
                <a:latin typeface="+mn-lt"/>
              </a:rPr>
              <a:t>that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underwent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kidney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transplantation</a:t>
            </a:r>
            <a:r>
              <a:rPr lang="pt-BR" sz="2800" dirty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at</a:t>
            </a:r>
            <a:r>
              <a:rPr lang="pt-BR" sz="2800" dirty="0">
                <a:latin typeface="+mn-lt"/>
              </a:rPr>
              <a:t> Hospital de Clínicas de Porto Alegre </a:t>
            </a:r>
            <a:r>
              <a:rPr lang="en-US" sz="2800" dirty="0">
                <a:latin typeface="+mn-lt"/>
              </a:rPr>
              <a:t>between March 2012 and April 2014.</a:t>
            </a:r>
            <a:r>
              <a:rPr lang="pt-BR" sz="2800" dirty="0">
                <a:latin typeface="+mn-lt"/>
              </a:rPr>
              <a:t> </a:t>
            </a:r>
          </a:p>
          <a:p>
            <a:endParaRPr lang="pt-BR" dirty="0"/>
          </a:p>
        </p:txBody>
      </p:sp>
      <p:pic>
        <p:nvPicPr>
          <p:cNvPr id="1028" name="Picture 4" descr="http://www.ufrgs.br/psiquiatria/images/site/logo_hosp_clinic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96" y="5476337"/>
            <a:ext cx="2010519" cy="12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cpa.laudomedico.com.br/img/common/img/img_hm_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1920"/>
            <a:ext cx="3744416" cy="36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dirty="0">
                <a:solidFill>
                  <a:srgbClr val="FF0000"/>
                </a:solidFill>
              </a:rPr>
              <a:t>MATERIALS AND METHODS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385192" y="1628800"/>
            <a:ext cx="8229600" cy="4713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  <a:p>
            <a:pPr eaLnBrk="1" hangingPunct="1">
              <a:buFont typeface="Arial" charset="0"/>
              <a:buNone/>
            </a:pPr>
            <a:endParaRPr lang="pt-BR" sz="2800" dirty="0" smtClean="0"/>
          </a:p>
        </p:txBody>
      </p:sp>
      <p:sp>
        <p:nvSpPr>
          <p:cNvPr id="33796" name="CaixaDeTexto 7"/>
          <p:cNvSpPr txBox="1">
            <a:spLocks noChangeArrowheads="1"/>
          </p:cNvSpPr>
          <p:nvPr/>
        </p:nvSpPr>
        <p:spPr bwMode="auto">
          <a:xfrm>
            <a:off x="265968" y="2132856"/>
            <a:ext cx="84969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All patients were invited to </a:t>
            </a:r>
            <a:r>
              <a:rPr lang="en-US" sz="2800" dirty="0" smtClean="0">
                <a:latin typeface="Calibri" pitchFamily="34" charset="0"/>
              </a:rPr>
              <a:t>participate and to undergo </a:t>
            </a:r>
            <a:r>
              <a:rPr lang="en-US" sz="2800" dirty="0">
                <a:latin typeface="Calibri" pitchFamily="34" charset="0"/>
              </a:rPr>
              <a:t>an OGTT </a:t>
            </a:r>
            <a:r>
              <a:rPr lang="en-US" sz="2800" dirty="0" smtClean="0">
                <a:latin typeface="Calibri" pitchFamily="34" charset="0"/>
              </a:rPr>
              <a:t>following WHO recommendations;</a:t>
            </a:r>
          </a:p>
          <a:p>
            <a:pPr algn="just" eaLnBrk="0" hangingPunct="0">
              <a:spcBef>
                <a:spcPts val="0"/>
              </a:spcBef>
            </a:pPr>
            <a:endParaRPr lang="en-US" sz="2800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PTDM diagnosis </a:t>
            </a:r>
            <a:r>
              <a:rPr lang="en-US" sz="2800" dirty="0" smtClean="0">
                <a:latin typeface="Calibri" pitchFamily="34" charset="0"/>
              </a:rPr>
              <a:t>is </a:t>
            </a:r>
            <a:r>
              <a:rPr lang="en-US" sz="2800" dirty="0">
                <a:latin typeface="Calibri" pitchFamily="34" charset="0"/>
              </a:rPr>
              <a:t>defined </a:t>
            </a:r>
            <a:r>
              <a:rPr lang="en-US" sz="2800" dirty="0" smtClean="0">
                <a:latin typeface="Calibri" pitchFamily="34" charset="0"/>
              </a:rPr>
              <a:t>by American Diabetes Association (ADA) as </a:t>
            </a:r>
            <a:r>
              <a:rPr lang="en-US" sz="2800" dirty="0">
                <a:latin typeface="Calibri" pitchFamily="34" charset="0"/>
              </a:rPr>
              <a:t>FPG ≥ 126 mg/dl </a:t>
            </a:r>
            <a:r>
              <a:rPr lang="en-US" sz="2800" dirty="0" smtClean="0">
                <a:latin typeface="Calibri" pitchFamily="34" charset="0"/>
              </a:rPr>
              <a:t>and/or 2h-PG </a:t>
            </a:r>
            <a:r>
              <a:rPr lang="en-US" sz="2800" dirty="0">
                <a:latin typeface="Calibri" pitchFamily="34" charset="0"/>
              </a:rPr>
              <a:t>≥ 200 </a:t>
            </a:r>
            <a:r>
              <a:rPr lang="en-US" sz="2800" dirty="0" smtClean="0">
                <a:latin typeface="Calibri" pitchFamily="34" charset="0"/>
              </a:rPr>
              <a:t>mg/dl.</a:t>
            </a:r>
          </a:p>
          <a:p>
            <a:pPr marL="342900" indent="-342900" algn="just" eaLnBrk="0" hangingPunct="0">
              <a:spcBef>
                <a:spcPts val="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>
                <a:solidFill>
                  <a:srgbClr val="FF0000"/>
                </a:solidFill>
              </a:rPr>
              <a:t>MATERIALS AND METHODS</a:t>
            </a:r>
            <a:endParaRPr lang="pt-BR" sz="36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791580" y="1794325"/>
            <a:ext cx="8136904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sz="2800" dirty="0" smtClean="0">
                <a:latin typeface="+mn-lt"/>
                <a:cs typeface="+mn-cs"/>
              </a:rPr>
              <a:t>A1C: HPLC </a:t>
            </a:r>
            <a:r>
              <a:rPr lang="en-US" sz="2800" dirty="0">
                <a:latin typeface="+mn-lt"/>
                <a:cs typeface="+mn-cs"/>
              </a:rPr>
              <a:t>method (Bio-Rad Variant™ II Turbo analyzer), as </a:t>
            </a:r>
            <a:r>
              <a:rPr lang="en-US" sz="2800" dirty="0" smtClean="0">
                <a:latin typeface="+mn-lt"/>
                <a:cs typeface="+mn-cs"/>
              </a:rPr>
              <a:t>standardized by </a:t>
            </a:r>
            <a:r>
              <a:rPr lang="en-US" sz="2800" dirty="0">
                <a:latin typeface="+mn-lt"/>
                <a:cs typeface="+mn-cs"/>
              </a:rPr>
              <a:t>the National </a:t>
            </a:r>
            <a:r>
              <a:rPr lang="en-US" sz="2800" dirty="0" err="1">
                <a:latin typeface="+mn-lt"/>
                <a:cs typeface="+mn-cs"/>
              </a:rPr>
              <a:t>Glycohemoglobin</a:t>
            </a:r>
            <a:r>
              <a:rPr lang="en-US" sz="2800" dirty="0">
                <a:latin typeface="+mn-lt"/>
                <a:cs typeface="+mn-cs"/>
              </a:rPr>
              <a:t> Standardization Program (</a:t>
            </a:r>
            <a:r>
              <a:rPr lang="en-US" sz="2800" dirty="0" smtClean="0">
                <a:latin typeface="+mn-lt"/>
                <a:cs typeface="+mn-cs"/>
              </a:rPr>
              <a:t>NGSP) and aligned </a:t>
            </a:r>
            <a:r>
              <a:rPr lang="en-US" sz="2800" dirty="0">
                <a:latin typeface="+mn-lt"/>
                <a:cs typeface="+mn-cs"/>
              </a:rPr>
              <a:t>with the </a:t>
            </a:r>
            <a:r>
              <a:rPr lang="en-US" sz="2800" dirty="0" smtClean="0">
                <a:latin typeface="+mn-lt"/>
                <a:cs typeface="+mn-cs"/>
              </a:rPr>
              <a:t>International Federation </a:t>
            </a:r>
            <a:r>
              <a:rPr lang="en-US" sz="2800" dirty="0">
                <a:latin typeface="+mn-lt"/>
                <a:cs typeface="+mn-cs"/>
              </a:rPr>
              <a:t>of Clinical Chemistry (IFCC)</a:t>
            </a:r>
            <a:endParaRPr lang="pt-BR" sz="2800" dirty="0"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27" y="3634032"/>
            <a:ext cx="3456767" cy="271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60032" y="6344163"/>
            <a:ext cx="299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Bio-Rad Variant™ II Turbo analyzer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1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6524642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467544" y="30144"/>
            <a:ext cx="8229600" cy="878576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METHODOLOGY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301608" cy="2304256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pt-BR" sz="2800" b="1" dirty="0" err="1">
                <a:cs typeface="Arial" charset="0"/>
              </a:rPr>
              <a:t>Statistical</a:t>
            </a:r>
            <a:r>
              <a:rPr lang="pt-BR" sz="2800" b="1" dirty="0">
                <a:cs typeface="Arial" charset="0"/>
              </a:rPr>
              <a:t> </a:t>
            </a:r>
            <a:r>
              <a:rPr lang="pt-BR" sz="2800" b="1" dirty="0" err="1">
                <a:cs typeface="Arial" charset="0"/>
              </a:rPr>
              <a:t>analysis</a:t>
            </a:r>
            <a:endParaRPr lang="pt-BR" sz="2800" b="1" dirty="0" smtClean="0"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endParaRPr lang="pt-BR" sz="2800" dirty="0" smtClean="0"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pt-BR" sz="2800" dirty="0" smtClean="0">
                <a:cs typeface="Arial" charset="0"/>
              </a:rPr>
              <a:t> </a:t>
            </a:r>
            <a:r>
              <a:rPr lang="en-US" sz="2800" b="1" dirty="0" smtClean="0"/>
              <a:t>ROC curve:</a:t>
            </a:r>
            <a:r>
              <a:rPr lang="en-US" sz="2800" dirty="0" smtClean="0"/>
              <a:t> </a:t>
            </a:r>
            <a:r>
              <a:rPr lang="en-US" sz="2800" dirty="0"/>
              <a:t>to analyze the performance of A1C test </a:t>
            </a:r>
            <a:r>
              <a:rPr lang="en-US" sz="2800" dirty="0" smtClean="0"/>
              <a:t>(FPG </a:t>
            </a:r>
            <a:r>
              <a:rPr lang="en-US" sz="2800" dirty="0"/>
              <a:t>and/or 2h-PG after an OGTT as reference diagnostic </a:t>
            </a:r>
            <a:r>
              <a:rPr lang="en-US" sz="2800" dirty="0" smtClean="0"/>
              <a:t>criteria).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3501008"/>
            <a:ext cx="8301608" cy="230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en-US" dirty="0"/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sz="3200" b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Fagan nomogram: </a:t>
            </a:r>
            <a:r>
              <a:rPr lang="en-US" sz="2800" dirty="0">
                <a:latin typeface="+mn-lt"/>
              </a:rPr>
              <a:t>to estimate the post-test probability of PTDM, considering the pre-test probability of 20%, estimated from the </a:t>
            </a:r>
            <a:r>
              <a:rPr lang="en-US" sz="2800" dirty="0" smtClean="0">
                <a:latin typeface="+mn-lt"/>
              </a:rPr>
              <a:t>literature            (clinical applicability) </a:t>
            </a:r>
            <a:endParaRPr lang="pt-BR" sz="2800" dirty="0">
              <a:latin typeface="+mn-lt"/>
            </a:endParaRPr>
          </a:p>
          <a:p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0000"/>
                </a:solidFill>
                <a:latin typeface="+mn-lt"/>
              </a:rPr>
              <a:t>POSTTRANSPLANTATION DIABETES MELLITUS (PTDM)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552487" y="2047900"/>
            <a:ext cx="8064500" cy="4464050"/>
          </a:xfrm>
        </p:spPr>
        <p:txBody>
          <a:bodyPr/>
          <a:lstStyle/>
          <a:p>
            <a:pPr algn="just" eaLnBrk="1" hangingPunct="1">
              <a:buNone/>
            </a:pPr>
            <a:endParaRPr lang="en-US" sz="2800" dirty="0" smtClean="0"/>
          </a:p>
          <a:p>
            <a:pPr algn="just" eaLnBrk="1" hangingPunct="1">
              <a:buNone/>
            </a:pPr>
            <a:r>
              <a:rPr lang="en-US" sz="2800" dirty="0" smtClean="0"/>
              <a:t>Abnormal glucose metabolism that occurs after solid</a:t>
            </a:r>
          </a:p>
          <a:p>
            <a:pPr algn="just" eaLnBrk="1" hangingPunct="1">
              <a:buNone/>
            </a:pPr>
            <a:r>
              <a:rPr lang="en-US" sz="2800" dirty="0" smtClean="0"/>
              <a:t>organ transplantation</a:t>
            </a:r>
            <a:endParaRPr lang="pt-BR" sz="2800" dirty="0" smtClean="0"/>
          </a:p>
          <a:p>
            <a:pPr algn="just" eaLnBrk="1" hangingPunct="1">
              <a:buNone/>
            </a:pPr>
            <a:endParaRPr lang="pt-BR" sz="2800" dirty="0" smtClean="0"/>
          </a:p>
          <a:p>
            <a:pPr eaLnBrk="1" hangingPunct="1">
              <a:spcAft>
                <a:spcPts val="1800"/>
              </a:spcAft>
            </a:pPr>
            <a:r>
              <a:rPr lang="pt-BR" sz="2800" dirty="0" smtClean="0"/>
              <a:t>1964: PTDM </a:t>
            </a:r>
            <a:r>
              <a:rPr lang="en-US" sz="2800" dirty="0" smtClean="0"/>
              <a:t>was</a:t>
            </a:r>
            <a:r>
              <a:rPr lang="pt-BR" sz="2800" dirty="0" smtClean="0"/>
              <a:t> </a:t>
            </a:r>
            <a:r>
              <a:rPr lang="en-US" sz="2800" dirty="0" smtClean="0"/>
              <a:t>first</a:t>
            </a:r>
            <a:r>
              <a:rPr lang="pt-BR" sz="2800" dirty="0" smtClean="0"/>
              <a:t> documented.</a:t>
            </a:r>
            <a:r>
              <a:rPr lang="pt-BR" sz="2800" baseline="62000" dirty="0" smtClean="0"/>
              <a:t>1</a:t>
            </a:r>
            <a:endParaRPr lang="pt-BR" sz="2800" dirty="0" smtClean="0"/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pt-BR" sz="2800" dirty="0" smtClean="0"/>
              <a:t> - </a:t>
            </a:r>
            <a:r>
              <a:rPr lang="en-US" sz="2800" dirty="0" smtClean="0"/>
              <a:t>Incidence</a:t>
            </a:r>
            <a:r>
              <a:rPr lang="pt-BR" sz="2800" dirty="0" smtClean="0"/>
              <a:t> in renal </a:t>
            </a:r>
            <a:r>
              <a:rPr lang="en-US" sz="2800" dirty="0" smtClean="0"/>
              <a:t>transplantation</a:t>
            </a:r>
            <a:r>
              <a:rPr lang="pt-BR" sz="2800" dirty="0" smtClean="0"/>
              <a:t>: 2-50%</a:t>
            </a:r>
            <a:r>
              <a:rPr lang="pt-BR" sz="2800" baseline="30000" dirty="0" smtClean="0"/>
              <a:t>2</a:t>
            </a:r>
          </a:p>
          <a:p>
            <a:pPr eaLnBrk="1" hangingPunct="1">
              <a:buFont typeface="Arial" charset="0"/>
              <a:buNone/>
            </a:pPr>
            <a:endParaRPr lang="pt-BR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20072" y="5877272"/>
            <a:ext cx="4759325" cy="765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1. </a:t>
            </a:r>
            <a:r>
              <a:rPr lang="pt-BR" sz="1400" dirty="0" err="1" smtClean="0">
                <a:solidFill>
                  <a:schemeClr val="tx1"/>
                </a:solidFill>
                <a:cs typeface="Arial" charset="0"/>
              </a:rPr>
              <a:t>Surgery</a:t>
            </a: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 1964; 56: 296.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2. </a:t>
            </a:r>
            <a:r>
              <a:rPr lang="pt-BR" sz="1400" dirty="0" err="1" smtClean="0">
                <a:solidFill>
                  <a:schemeClr val="tx1"/>
                </a:solidFill>
                <a:cs typeface="Arial" charset="0"/>
              </a:rPr>
              <a:t>Endocrinol</a:t>
            </a: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cs typeface="Arial" charset="0"/>
              </a:rPr>
              <a:t>Metab</a:t>
            </a: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cs typeface="Arial" charset="0"/>
              </a:rPr>
              <a:t>Clin</a:t>
            </a: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 N </a:t>
            </a:r>
            <a:r>
              <a:rPr lang="pt-BR" sz="1400" dirty="0" err="1" smtClean="0">
                <a:solidFill>
                  <a:schemeClr val="tx1"/>
                </a:solidFill>
                <a:cs typeface="Arial" charset="0"/>
              </a:rPr>
              <a:t>Am</a:t>
            </a:r>
            <a:r>
              <a:rPr lang="pt-BR" sz="1400" dirty="0" smtClean="0">
                <a:solidFill>
                  <a:schemeClr val="tx1"/>
                </a:solidFill>
                <a:cs typeface="Arial" charset="0"/>
              </a:rPr>
              <a:t> 36; 2007, 873–890.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2420888"/>
            <a:ext cx="7992888" cy="1368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58924" y="-12307"/>
            <a:ext cx="2746648" cy="1143000"/>
          </a:xfrm>
        </p:spPr>
        <p:txBody>
          <a:bodyPr/>
          <a:lstStyle/>
          <a:p>
            <a:pPr algn="l"/>
            <a:r>
              <a:rPr lang="pt-BR" dirty="0" smtClean="0"/>
              <a:t>	</a:t>
            </a:r>
            <a:r>
              <a:rPr lang="pt-BR" sz="3600" dirty="0" smtClean="0">
                <a:solidFill>
                  <a:srgbClr val="FF0000"/>
                </a:solidFill>
              </a:rPr>
              <a:t>RESULTS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23528" y="1858311"/>
            <a:ext cx="2448272" cy="121362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122 </a:t>
            </a:r>
            <a:r>
              <a:rPr lang="pt-BR" sz="2000" b="1" dirty="0" err="1" smtClean="0"/>
              <a:t>patients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were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included</a:t>
            </a:r>
            <a:endParaRPr lang="pt-BR" sz="20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23528" y="5013176"/>
            <a:ext cx="2808312" cy="121362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A1C ≥6.5% diagnosed 16 patients with PTDM.     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2771800" y="1852238"/>
            <a:ext cx="3015042" cy="1213623"/>
            <a:chOff x="2771800" y="1852238"/>
            <a:chExt cx="3015042" cy="1213623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3338570" y="1852238"/>
              <a:ext cx="2448272" cy="121362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32 patients</a:t>
              </a:r>
              <a:r>
                <a:rPr lang="en-US" sz="2000" b="1" dirty="0"/>
                <a:t> (26.2%)</a:t>
              </a:r>
              <a:r>
                <a:rPr lang="en-US" sz="2000" b="1" dirty="0" smtClean="0"/>
                <a:t>  had PTDM</a:t>
              </a:r>
            </a:p>
          </p:txBody>
        </p:sp>
        <p:cxnSp>
          <p:nvCxnSpPr>
            <p:cNvPr id="16" name="Conector reto 15"/>
            <p:cNvCxnSpPr>
              <a:stCxn id="4" idx="3"/>
              <a:endCxn id="5" idx="1"/>
            </p:cNvCxnSpPr>
            <p:nvPr/>
          </p:nvCxnSpPr>
          <p:spPr>
            <a:xfrm flipV="1">
              <a:off x="2771800" y="2459050"/>
              <a:ext cx="566770" cy="6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>
            <a:off x="5786842" y="419604"/>
            <a:ext cx="2601582" cy="1603501"/>
            <a:chOff x="5786842" y="419604"/>
            <a:chExt cx="2601582" cy="1603501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6401700" y="419604"/>
              <a:ext cx="1986724" cy="121362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 by FPG </a:t>
              </a:r>
              <a:r>
                <a:rPr lang="en-US" sz="2000" b="1" dirty="0" smtClean="0"/>
                <a:t>alone</a:t>
              </a:r>
              <a:endParaRPr lang="pt-BR" sz="2000" b="1" dirty="0"/>
            </a:p>
          </p:txBody>
        </p:sp>
        <p:cxnSp>
          <p:nvCxnSpPr>
            <p:cNvPr id="18" name="Conector reto 17"/>
            <p:cNvCxnSpPr>
              <a:endCxn id="8" idx="1"/>
            </p:cNvCxnSpPr>
            <p:nvPr/>
          </p:nvCxnSpPr>
          <p:spPr>
            <a:xfrm flipV="1">
              <a:off x="5786842" y="1026416"/>
              <a:ext cx="614858" cy="9966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5786842" y="1852238"/>
            <a:ext cx="2601581" cy="1213623"/>
            <a:chOff x="5786842" y="1852238"/>
            <a:chExt cx="2601581" cy="1213623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6401700" y="1852238"/>
              <a:ext cx="1986723" cy="121362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21 by 2h-PG </a:t>
              </a:r>
              <a:r>
                <a:rPr lang="en-US" sz="2400" b="1" dirty="0" smtClean="0"/>
                <a:t>alone</a:t>
              </a:r>
              <a:endParaRPr lang="pt-BR" sz="2400" dirty="0"/>
            </a:p>
          </p:txBody>
        </p:sp>
        <p:cxnSp>
          <p:nvCxnSpPr>
            <p:cNvPr id="22" name="Conector reto 21"/>
            <p:cNvCxnSpPr>
              <a:stCxn id="5" idx="3"/>
              <a:endCxn id="11" idx="1"/>
            </p:cNvCxnSpPr>
            <p:nvPr/>
          </p:nvCxnSpPr>
          <p:spPr>
            <a:xfrm>
              <a:off x="5786842" y="2459050"/>
              <a:ext cx="614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5786842" y="2852936"/>
            <a:ext cx="2601581" cy="1645671"/>
            <a:chOff x="5786842" y="2852936"/>
            <a:chExt cx="2601581" cy="1645671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6401701" y="3284984"/>
              <a:ext cx="1986722" cy="121362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10 by both FPG and </a:t>
              </a:r>
              <a:r>
                <a:rPr lang="en-US" sz="2000" b="1" dirty="0" smtClean="0"/>
                <a:t>2h-PG</a:t>
              </a:r>
              <a:endParaRPr lang="pt-BR" sz="2000" b="1" dirty="0"/>
            </a:p>
          </p:txBody>
        </p:sp>
        <p:cxnSp>
          <p:nvCxnSpPr>
            <p:cNvPr id="24" name="Conector reto 23"/>
            <p:cNvCxnSpPr>
              <a:endCxn id="12" idx="1"/>
            </p:cNvCxnSpPr>
            <p:nvPr/>
          </p:nvCxnSpPr>
          <p:spPr>
            <a:xfrm>
              <a:off x="5786842" y="2852936"/>
              <a:ext cx="614859" cy="1038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3131840" y="5013175"/>
            <a:ext cx="3714916" cy="1213623"/>
            <a:chOff x="3131840" y="5013175"/>
            <a:chExt cx="3714916" cy="1213623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3923928" y="5013175"/>
              <a:ext cx="2922828" cy="121362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Among them, 14 were also diagnosed by OGTT. </a:t>
              </a:r>
              <a:endParaRPr lang="pt-BR" sz="2000" b="1" dirty="0"/>
            </a:p>
          </p:txBody>
        </p:sp>
        <p:cxnSp>
          <p:nvCxnSpPr>
            <p:cNvPr id="26" name="Conector reto 25"/>
            <p:cNvCxnSpPr>
              <a:stCxn id="13" idx="3"/>
              <a:endCxn id="14" idx="1"/>
            </p:cNvCxnSpPr>
            <p:nvPr/>
          </p:nvCxnSpPr>
          <p:spPr>
            <a:xfrm flipV="1">
              <a:off x="3131840" y="5619987"/>
              <a:ext cx="792088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ixaDeTexto 31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78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48"/>
            <a:ext cx="7488832" cy="682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04" y="332656"/>
            <a:ext cx="2121592" cy="9632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1700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Comparisons </a:t>
            </a:r>
            <a:r>
              <a:rPr lang="en-US" sz="2000" dirty="0"/>
              <a:t>between patients with </a:t>
            </a:r>
            <a:r>
              <a:rPr lang="en-US" sz="2000" dirty="0" smtClean="0"/>
              <a:t>and without PTDM:</a:t>
            </a:r>
            <a:endParaRPr lang="en-US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69679"/>
              </p:ext>
            </p:extLst>
          </p:nvPr>
        </p:nvGraphicFramePr>
        <p:xfrm>
          <a:off x="395536" y="2505819"/>
          <a:ext cx="8424936" cy="3418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0800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Variable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Without</a:t>
                      </a:r>
                      <a:r>
                        <a:rPr lang="pt-BR" sz="2400" dirty="0" smtClean="0"/>
                        <a:t> PTDM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With</a:t>
                      </a:r>
                      <a:r>
                        <a:rPr lang="pt-BR" sz="2400" baseline="0" dirty="0" smtClean="0"/>
                        <a:t> PTDM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P- </a:t>
                      </a:r>
                      <a:r>
                        <a:rPr lang="pt-BR" sz="2400" dirty="0" err="1" smtClean="0"/>
                        <a:t>value</a:t>
                      </a:r>
                      <a:endParaRPr lang="pt-BR" sz="2400" dirty="0"/>
                    </a:p>
                  </a:txBody>
                  <a:tcPr/>
                </a:tc>
              </a:tr>
              <a:tr h="6346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Age (</a:t>
                      </a:r>
                      <a:r>
                        <a:rPr lang="pt-BR" sz="2400" dirty="0" err="1" smtClean="0"/>
                        <a:t>years</a:t>
                      </a:r>
                      <a:r>
                        <a:rPr lang="pt-BR" sz="2400" dirty="0" smtClean="0"/>
                        <a:t>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42.8 ± 13.3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55.9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± </a:t>
                      </a:r>
                      <a:r>
                        <a:rPr lang="pt-BR" sz="2400" baseline="0" dirty="0" smtClean="0"/>
                        <a:t>11.8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&lt; 0.001</a:t>
                      </a:r>
                      <a:endParaRPr lang="pt-BR" sz="2400" dirty="0"/>
                    </a:p>
                  </a:txBody>
                  <a:tcPr/>
                </a:tc>
              </a:tr>
              <a:tr h="6346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A1C (%)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5.4 ± 0.5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6.5 ± 0.9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&lt; 0.001</a:t>
                      </a:r>
                    </a:p>
                  </a:txBody>
                  <a:tcPr/>
                </a:tc>
              </a:tr>
              <a:tr h="6346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FPG (mg/</a:t>
                      </a:r>
                      <a:r>
                        <a:rPr lang="pt-BR" sz="2400" dirty="0" err="1" smtClean="0"/>
                        <a:t>dL</a:t>
                      </a:r>
                      <a:r>
                        <a:rPr lang="pt-BR" sz="2400" dirty="0" smtClean="0"/>
                        <a:t>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92.5 ± 8.7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123.6 ± 31.8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&lt; 0.001</a:t>
                      </a:r>
                    </a:p>
                  </a:txBody>
                  <a:tcPr/>
                </a:tc>
              </a:tr>
              <a:tr h="90648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2h-PG</a:t>
                      </a:r>
                      <a:r>
                        <a:rPr lang="pt-BR" sz="2400" baseline="0" dirty="0" smtClean="0"/>
                        <a:t> (mg/</a:t>
                      </a:r>
                      <a:r>
                        <a:rPr lang="pt-BR" sz="2400" baseline="0" dirty="0" err="1" smtClean="0"/>
                        <a:t>dL</a:t>
                      </a:r>
                      <a:r>
                        <a:rPr lang="pt-BR" sz="2400" baseline="0" dirty="0" smtClean="0"/>
                        <a:t>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124.9 ± 38.9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260.5 ± 59.7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&lt; 0.001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1" name="AutoShape 53"/>
          <p:cNvSpPr>
            <a:spLocks noChangeArrowheads="1"/>
          </p:cNvSpPr>
          <p:nvPr/>
        </p:nvSpPr>
        <p:spPr bwMode="auto">
          <a:xfrm>
            <a:off x="4787900" y="2133600"/>
            <a:ext cx="3671888" cy="504825"/>
          </a:xfrm>
          <a:prstGeom prst="flowChartProcess">
            <a:avLst/>
          </a:prstGeom>
          <a:solidFill>
            <a:srgbClr val="ECD8D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7" name="Título 1"/>
          <p:cNvSpPr>
            <a:spLocks noGrp="1"/>
          </p:cNvSpPr>
          <p:nvPr>
            <p:ph type="title"/>
          </p:nvPr>
        </p:nvSpPr>
        <p:spPr>
          <a:xfrm>
            <a:off x="374650" y="150499"/>
            <a:ext cx="8229600" cy="993775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3300"/>
                </a:solidFill>
              </a:rPr>
              <a:t>RESULTS</a:t>
            </a:r>
          </a:p>
        </p:txBody>
      </p:sp>
      <p:sp>
        <p:nvSpPr>
          <p:cNvPr id="41988" name="CaixaDeTexto 5"/>
          <p:cNvSpPr txBox="1">
            <a:spLocks noChangeArrowheads="1"/>
          </p:cNvSpPr>
          <p:nvPr/>
        </p:nvSpPr>
        <p:spPr bwMode="auto">
          <a:xfrm>
            <a:off x="1634790" y="3120144"/>
            <a:ext cx="5945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      </a:t>
            </a:r>
            <a:r>
              <a:rPr lang="pt-BR" sz="2000" b="1" dirty="0" smtClean="0">
                <a:latin typeface="Calibri" pitchFamily="34" charset="0"/>
              </a:rPr>
              <a:t> </a:t>
            </a:r>
            <a:r>
              <a:rPr lang="pt-BR" sz="2000" b="1" dirty="0">
                <a:latin typeface="Calibri" pitchFamily="34" charset="0"/>
              </a:rPr>
              <a:t>2x2 </a:t>
            </a:r>
            <a:r>
              <a:rPr lang="pt-BR" sz="2000" b="1" dirty="0" err="1" smtClean="0">
                <a:latin typeface="Calibri" pitchFamily="34" charset="0"/>
              </a:rPr>
              <a:t>table</a:t>
            </a:r>
            <a:r>
              <a:rPr lang="pt-BR" sz="2000" b="1" dirty="0" smtClean="0">
                <a:latin typeface="Calibri" pitchFamily="34" charset="0"/>
              </a:rPr>
              <a:t> for A1C ≥6.5% sensitivity </a:t>
            </a:r>
            <a:r>
              <a:rPr lang="pt-BR" sz="2000" b="1" dirty="0" err="1" smtClean="0">
                <a:latin typeface="Calibri" pitchFamily="34" charset="0"/>
              </a:rPr>
              <a:t>and</a:t>
            </a:r>
            <a:r>
              <a:rPr lang="pt-BR" sz="2000" b="1" dirty="0" smtClean="0">
                <a:latin typeface="Calibri" pitchFamily="34" charset="0"/>
              </a:rPr>
              <a:t> specificity  </a:t>
            </a:r>
            <a:endParaRPr lang="pt-BR" sz="2000" b="1" dirty="0">
              <a:latin typeface="Calibri" pitchFamily="34" charset="0"/>
            </a:endParaRPr>
          </a:p>
        </p:txBody>
      </p:sp>
      <p:graphicFrame>
        <p:nvGraphicFramePr>
          <p:cNvPr id="68664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441461"/>
              </p:ext>
            </p:extLst>
          </p:nvPr>
        </p:nvGraphicFramePr>
        <p:xfrm>
          <a:off x="1835150" y="4868863"/>
          <a:ext cx="5689600" cy="1511301"/>
        </p:xfrm>
        <a:graphic>
          <a:graphicData uri="http://schemas.openxmlformats.org/drawingml/2006/table">
            <a:tbl>
              <a:tblPr/>
              <a:tblGrid>
                <a:gridCol w="2801938"/>
                <a:gridCol w="28876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8D8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00" name="Text Box 39"/>
          <p:cNvSpPr txBox="1">
            <a:spLocks noChangeArrowheads="1"/>
          </p:cNvSpPr>
          <p:nvPr/>
        </p:nvSpPr>
        <p:spPr bwMode="auto">
          <a:xfrm>
            <a:off x="827088" y="4941888"/>
            <a:ext cx="996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dirty="0"/>
          </a:p>
          <a:p>
            <a:r>
              <a:rPr lang="pt-BR" dirty="0"/>
              <a:t>        </a:t>
            </a:r>
            <a:r>
              <a:rPr lang="pt-BR" b="1" dirty="0">
                <a:latin typeface="Calibri" pitchFamily="34" charset="0"/>
              </a:rPr>
              <a:t>+</a:t>
            </a:r>
          </a:p>
          <a:p>
            <a:r>
              <a:rPr lang="pt-BR" b="1" dirty="0" smtClean="0">
                <a:latin typeface="Calibri" pitchFamily="34" charset="0"/>
              </a:rPr>
              <a:t>A1C  </a:t>
            </a:r>
            <a:endParaRPr lang="pt-BR" b="1" dirty="0">
              <a:latin typeface="Calibri" pitchFamily="34" charset="0"/>
            </a:endParaRPr>
          </a:p>
          <a:p>
            <a:r>
              <a:rPr lang="pt-BR" b="1" dirty="0">
                <a:latin typeface="Calibri" pitchFamily="34" charset="0"/>
              </a:rPr>
              <a:t>          -    </a:t>
            </a:r>
          </a:p>
        </p:txBody>
      </p:sp>
      <p:sp>
        <p:nvSpPr>
          <p:cNvPr id="42001" name="Text Box 40"/>
          <p:cNvSpPr txBox="1">
            <a:spLocks noChangeArrowheads="1"/>
          </p:cNvSpPr>
          <p:nvPr/>
        </p:nvSpPr>
        <p:spPr bwMode="auto">
          <a:xfrm>
            <a:off x="2247900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2002" name="Text Box 41"/>
          <p:cNvSpPr txBox="1">
            <a:spLocks noChangeArrowheads="1"/>
          </p:cNvSpPr>
          <p:nvPr/>
        </p:nvSpPr>
        <p:spPr bwMode="auto">
          <a:xfrm>
            <a:off x="2051050" y="3860800"/>
            <a:ext cx="5456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ORAL GLUCOSE TOLERANCE TEST</a:t>
            </a:r>
            <a:endParaRPr lang="pt-BR" b="1" dirty="0">
              <a:latin typeface="Calibri" pitchFamily="34" charset="0"/>
            </a:endParaRPr>
          </a:p>
          <a:p>
            <a:endParaRPr lang="pt-BR" b="1" dirty="0">
              <a:latin typeface="Calibri" pitchFamily="34" charset="0"/>
            </a:endParaRPr>
          </a:p>
          <a:p>
            <a:r>
              <a:rPr lang="pt-BR" b="1" dirty="0">
                <a:latin typeface="Calibri" pitchFamily="34" charset="0"/>
              </a:rPr>
              <a:t>       </a:t>
            </a:r>
            <a:r>
              <a:rPr lang="pt-BR" b="1" dirty="0" smtClean="0">
                <a:latin typeface="Calibri" pitchFamily="34" charset="0"/>
              </a:rPr>
              <a:t>    </a:t>
            </a:r>
            <a:r>
              <a:rPr lang="pt-BR" b="1" dirty="0" err="1" smtClean="0">
                <a:latin typeface="Calibri" pitchFamily="34" charset="0"/>
              </a:rPr>
              <a:t>With</a:t>
            </a:r>
            <a:r>
              <a:rPr lang="pt-BR" b="1" dirty="0" smtClean="0">
                <a:latin typeface="Calibri" pitchFamily="34" charset="0"/>
              </a:rPr>
              <a:t> PTDM                         </a:t>
            </a:r>
            <a:r>
              <a:rPr lang="pt-BR" b="1" dirty="0" err="1" smtClean="0">
                <a:latin typeface="Calibri" pitchFamily="34" charset="0"/>
              </a:rPr>
              <a:t>Without</a:t>
            </a:r>
            <a:r>
              <a:rPr lang="pt-BR" b="1" dirty="0" smtClean="0">
                <a:latin typeface="Calibri" pitchFamily="34" charset="0"/>
              </a:rPr>
              <a:t> PTDM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42003" name="AutoShape 12"/>
          <p:cNvSpPr>
            <a:spLocks noChangeArrowheads="1"/>
          </p:cNvSpPr>
          <p:nvPr/>
        </p:nvSpPr>
        <p:spPr bwMode="auto">
          <a:xfrm rot="1407861">
            <a:off x="4059238" y="5551488"/>
            <a:ext cx="1300162" cy="225425"/>
          </a:xfrm>
          <a:prstGeom prst="leftRightArrow">
            <a:avLst>
              <a:gd name="adj1" fmla="val 50000"/>
              <a:gd name="adj2" fmla="val 95272"/>
            </a:avLst>
          </a:prstGeom>
          <a:solidFill>
            <a:srgbClr val="A668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2004" name="CaixaDeTexto 10"/>
          <p:cNvSpPr txBox="1">
            <a:spLocks noChangeArrowheads="1"/>
          </p:cNvSpPr>
          <p:nvPr/>
        </p:nvSpPr>
        <p:spPr bwMode="auto">
          <a:xfrm>
            <a:off x="611188" y="1155892"/>
            <a:ext cx="5184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b="1" dirty="0">
                <a:latin typeface="Calibri" pitchFamily="34" charset="0"/>
              </a:rPr>
              <a:t> </a:t>
            </a:r>
            <a:r>
              <a:rPr lang="pt-BR" sz="2800" b="1" dirty="0" err="1" smtClean="0">
                <a:latin typeface="Calibri" pitchFamily="34" charset="0"/>
              </a:rPr>
              <a:t>Considering</a:t>
            </a:r>
            <a:r>
              <a:rPr lang="pt-BR" sz="2800" b="1" dirty="0" smtClean="0">
                <a:latin typeface="Calibri" pitchFamily="34" charset="0"/>
              </a:rPr>
              <a:t> A1C </a:t>
            </a:r>
            <a:r>
              <a:rPr lang="pt-BR" sz="2800" b="1" dirty="0" err="1" smtClean="0">
                <a:latin typeface="Calibri" pitchFamily="34" charset="0"/>
              </a:rPr>
              <a:t>of</a:t>
            </a:r>
            <a:r>
              <a:rPr lang="pt-BR" sz="2800" b="1" dirty="0" smtClean="0">
                <a:latin typeface="Calibri" pitchFamily="34" charset="0"/>
              </a:rPr>
              <a:t> 6.5%: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42005" name="CaixaDeTexto 8"/>
          <p:cNvSpPr txBox="1">
            <a:spLocks noChangeArrowheads="1"/>
          </p:cNvSpPr>
          <p:nvPr/>
        </p:nvSpPr>
        <p:spPr bwMode="auto">
          <a:xfrm>
            <a:off x="611188" y="2133600"/>
            <a:ext cx="3527425" cy="528638"/>
          </a:xfrm>
          <a:prstGeom prst="rect">
            <a:avLst/>
          </a:prstGeom>
          <a:noFill/>
          <a:ln w="38100">
            <a:solidFill>
              <a:srgbClr val="9537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latin typeface="Calibri" pitchFamily="34" charset="0"/>
              </a:rPr>
              <a:t>SENSITIVITY: 43.7%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42006" name="CaixaDeTexto 9"/>
          <p:cNvSpPr txBox="1">
            <a:spLocks noChangeArrowheads="1"/>
          </p:cNvSpPr>
          <p:nvPr/>
        </p:nvSpPr>
        <p:spPr bwMode="auto">
          <a:xfrm>
            <a:off x="4787900" y="2133600"/>
            <a:ext cx="3676650" cy="528638"/>
          </a:xfrm>
          <a:prstGeom prst="rect">
            <a:avLst/>
          </a:prstGeom>
          <a:noFill/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latin typeface="Calibri" pitchFamily="34" charset="0"/>
              </a:rPr>
              <a:t>SPECIFICITY: 97.8%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42007" name="AutoShape 54"/>
          <p:cNvSpPr>
            <a:spLocks noChangeArrowheads="1"/>
          </p:cNvSpPr>
          <p:nvPr/>
        </p:nvSpPr>
        <p:spPr bwMode="auto">
          <a:xfrm>
            <a:off x="611188" y="3644900"/>
            <a:ext cx="7993062" cy="302418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99392"/>
            <a:ext cx="662473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25152" y="1484784"/>
            <a:ext cx="2314600" cy="922337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43012" name="CaixaDeTexto 5"/>
          <p:cNvSpPr txBox="1">
            <a:spLocks noChangeArrowheads="1"/>
          </p:cNvSpPr>
          <p:nvPr/>
        </p:nvSpPr>
        <p:spPr bwMode="auto">
          <a:xfrm>
            <a:off x="3271900" y="5373216"/>
            <a:ext cx="4536504" cy="400110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AUC: </a:t>
            </a:r>
            <a:r>
              <a:rPr lang="pt-BR" sz="2000" b="1" dirty="0" smtClean="0">
                <a:latin typeface="Calibri" pitchFamily="34" charset="0"/>
              </a:rPr>
              <a:t>0.832  </a:t>
            </a:r>
            <a:r>
              <a:rPr lang="it-IT" sz="2000" b="1" dirty="0">
                <a:latin typeface="Calibri" pitchFamily="34" charset="0"/>
              </a:rPr>
              <a:t>95% CI 0.740–0.924, p </a:t>
            </a:r>
            <a:r>
              <a:rPr lang="it-IT" sz="2000" b="1" dirty="0" smtClean="0">
                <a:latin typeface="Calibri" pitchFamily="34" charset="0"/>
              </a:rPr>
              <a:t>&lt;0.001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1270" y="4449887"/>
            <a:ext cx="244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Figure 1:</a:t>
            </a:r>
            <a:endParaRPr lang="en-US" sz="2000" b="1" dirty="0" smtClean="0"/>
          </a:p>
          <a:p>
            <a:r>
              <a:rPr lang="en-US" sz="2000" dirty="0" smtClean="0"/>
              <a:t>ROC curve </a:t>
            </a:r>
            <a:r>
              <a:rPr lang="en-US" sz="2000" dirty="0"/>
              <a:t>for </a:t>
            </a:r>
            <a:r>
              <a:rPr lang="en-US" sz="2000" dirty="0" smtClean="0"/>
              <a:t>A1C </a:t>
            </a:r>
            <a:r>
              <a:rPr lang="en-US" sz="2000" dirty="0"/>
              <a:t>for the diagnosis </a:t>
            </a:r>
            <a:r>
              <a:rPr lang="en-US" sz="2000" dirty="0" smtClean="0"/>
              <a:t>of PTDM.</a:t>
            </a:r>
            <a:endParaRPr lang="en-US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17527" y="6538289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RESULTS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2348880"/>
            <a:ext cx="9144000" cy="3456384"/>
            <a:chOff x="179512" y="2176289"/>
            <a:chExt cx="8582025" cy="2819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04864"/>
              <a:ext cx="503872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37" y="2176289"/>
              <a:ext cx="35433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aixaDeTexto 3"/>
          <p:cNvSpPr txBox="1"/>
          <p:nvPr/>
        </p:nvSpPr>
        <p:spPr>
          <a:xfrm>
            <a:off x="179512" y="1844824"/>
            <a:ext cx="884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Sensitivities, </a:t>
            </a:r>
            <a:r>
              <a:rPr lang="en-US" dirty="0" smtClean="0"/>
              <a:t>specificities and </a:t>
            </a:r>
            <a:r>
              <a:rPr lang="en-US" dirty="0"/>
              <a:t>likelihood ratios at different A1C cut-off levels.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3572127"/>
            <a:ext cx="8776608" cy="2421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345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539552" y="1123594"/>
            <a:ext cx="7992888" cy="3061211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pt-BR" sz="2800" b="1" dirty="0" smtClean="0"/>
              <a:t>LIKELIHOOD RATIO: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pt-BR" b="1" dirty="0" smtClean="0"/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pt-BR" dirty="0" smtClean="0"/>
          </a:p>
          <a:p>
            <a:pPr marL="0" indent="0" algn="just">
              <a:spcBef>
                <a:spcPts val="600"/>
              </a:spcBef>
            </a:pPr>
            <a:r>
              <a:rPr lang="pt-BR" sz="2800" u="sng" dirty="0" smtClean="0">
                <a:solidFill>
                  <a:srgbClr val="000000"/>
                </a:solidFill>
              </a:rPr>
              <a:t>A1C 5.8% (LR- = 0.35)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Patients </a:t>
            </a:r>
            <a:r>
              <a:rPr lang="en-US" sz="2800" dirty="0">
                <a:solidFill>
                  <a:srgbClr val="000000"/>
                </a:solidFill>
              </a:rPr>
              <a:t>without </a:t>
            </a:r>
            <a:r>
              <a:rPr lang="en-US" sz="2800" dirty="0" smtClean="0">
                <a:solidFill>
                  <a:srgbClr val="000000"/>
                </a:solidFill>
              </a:rPr>
              <a:t>PTDM are </a:t>
            </a:r>
            <a:r>
              <a:rPr lang="en-US" sz="2800" dirty="0">
                <a:solidFill>
                  <a:srgbClr val="000000"/>
                </a:solidFill>
              </a:rPr>
              <a:t>about </a:t>
            </a:r>
            <a:r>
              <a:rPr lang="en-US" sz="2800" dirty="0" smtClean="0">
                <a:solidFill>
                  <a:srgbClr val="000000"/>
                </a:solidFill>
              </a:rPr>
              <a:t>3 times more likely to </a:t>
            </a:r>
            <a:r>
              <a:rPr lang="en-US" sz="2800" dirty="0">
                <a:solidFill>
                  <a:srgbClr val="000000"/>
                </a:solidFill>
              </a:rPr>
              <a:t>have </a:t>
            </a:r>
            <a:r>
              <a:rPr lang="en-US" sz="2800" dirty="0" smtClean="0">
                <a:solidFill>
                  <a:srgbClr val="000000"/>
                </a:solidFill>
              </a:rPr>
              <a:t>an A1C value of 5.8% than patients </a:t>
            </a:r>
            <a:r>
              <a:rPr lang="en-US" sz="2800" dirty="0">
                <a:solidFill>
                  <a:srgbClr val="000000"/>
                </a:solidFill>
              </a:rPr>
              <a:t>with </a:t>
            </a:r>
            <a:r>
              <a:rPr lang="en-US" sz="2800" dirty="0" smtClean="0">
                <a:solidFill>
                  <a:srgbClr val="000000"/>
                </a:solidFill>
              </a:rPr>
              <a:t>the disease.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pt-BR" sz="2800" u="sng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pt-BR" sz="2800" u="sng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3203848" y="5085184"/>
            <a:ext cx="2704587" cy="830997"/>
            <a:chOff x="5364088" y="4045038"/>
            <a:chExt cx="2704587" cy="830997"/>
          </a:xfrm>
        </p:grpSpPr>
        <p:sp>
          <p:nvSpPr>
            <p:cNvPr id="8" name="CaixaDeTexto 7"/>
            <p:cNvSpPr txBox="1"/>
            <p:nvPr/>
          </p:nvSpPr>
          <p:spPr>
            <a:xfrm>
              <a:off x="5364088" y="4045038"/>
              <a:ext cx="2704587" cy="8309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latin typeface="+mn-lt"/>
                </a:rPr>
                <a:t>LR - = 1 – sensitivity </a:t>
              </a:r>
            </a:p>
            <a:p>
              <a:r>
                <a:rPr lang="pt-BR" sz="2400" dirty="0">
                  <a:latin typeface="+mn-lt"/>
                </a:rPr>
                <a:t> </a:t>
              </a:r>
              <a:r>
                <a:rPr lang="pt-BR" sz="2400" dirty="0" smtClean="0">
                  <a:latin typeface="+mn-lt"/>
                </a:rPr>
                <a:t>         </a:t>
              </a:r>
              <a:r>
                <a:rPr lang="pt-BR" sz="2400" dirty="0">
                  <a:latin typeface="+mn-lt"/>
                </a:rPr>
                <a:t>  </a:t>
              </a:r>
              <a:r>
                <a:rPr lang="pt-BR" sz="2400" dirty="0" smtClean="0">
                  <a:latin typeface="+mn-lt"/>
                </a:rPr>
                <a:t>  specificity </a:t>
              </a:r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6084168" y="4460536"/>
              <a:ext cx="1800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50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RESULTS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2348880"/>
            <a:ext cx="9144000" cy="3456384"/>
            <a:chOff x="179512" y="2176289"/>
            <a:chExt cx="8582025" cy="2819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04864"/>
              <a:ext cx="503872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37" y="2176289"/>
              <a:ext cx="35433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aixaDeTexto 3"/>
          <p:cNvSpPr txBox="1"/>
          <p:nvPr/>
        </p:nvSpPr>
        <p:spPr>
          <a:xfrm>
            <a:off x="179512" y="1844824"/>
            <a:ext cx="884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Sensitivities, </a:t>
            </a:r>
            <a:r>
              <a:rPr lang="en-US" dirty="0" smtClean="0"/>
              <a:t>specificities and </a:t>
            </a:r>
            <a:r>
              <a:rPr lang="en-US" dirty="0"/>
              <a:t>likelihood ratios at different A1C cut-off levels.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4509120"/>
            <a:ext cx="8776608" cy="2421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610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549824" y="1124744"/>
            <a:ext cx="7992888" cy="936104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pt-BR" sz="2800" b="1" dirty="0" smtClean="0"/>
              <a:t>LIKELIHOOD RATIO: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pt-BR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pt-BR" sz="2800" u="sng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pt-BR" sz="2800" u="sng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549824" y="2636912"/>
            <a:ext cx="7838600" cy="3279269"/>
            <a:chOff x="539552" y="4365104"/>
            <a:chExt cx="7992888" cy="3279269"/>
          </a:xfrm>
        </p:grpSpPr>
        <p:grpSp>
          <p:nvGrpSpPr>
            <p:cNvPr id="5" name="Grupo 4"/>
            <p:cNvGrpSpPr/>
            <p:nvPr/>
          </p:nvGrpSpPr>
          <p:grpSpPr>
            <a:xfrm>
              <a:off x="3184504" y="6813376"/>
              <a:ext cx="2702984" cy="830997"/>
              <a:chOff x="3389097" y="4005064"/>
              <a:chExt cx="2702984" cy="830997"/>
            </a:xfrm>
          </p:grpSpPr>
          <p:sp>
            <p:nvSpPr>
              <p:cNvPr id="2" name="CaixaDeTexto 1"/>
              <p:cNvSpPr txBox="1"/>
              <p:nvPr/>
            </p:nvSpPr>
            <p:spPr>
              <a:xfrm>
                <a:off x="3389097" y="4005064"/>
                <a:ext cx="2702984" cy="83099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latin typeface="+mn-lt"/>
                  </a:rPr>
                  <a:t>LR+ =    sensitivity</a:t>
                </a:r>
              </a:p>
              <a:p>
                <a:r>
                  <a:rPr lang="pt-BR" sz="2400" dirty="0">
                    <a:latin typeface="+mn-lt"/>
                  </a:rPr>
                  <a:t> </a:t>
                </a:r>
                <a:r>
                  <a:rPr lang="pt-BR" sz="2400" dirty="0" smtClean="0">
                    <a:latin typeface="+mn-lt"/>
                  </a:rPr>
                  <a:t>         </a:t>
                </a:r>
                <a:r>
                  <a:rPr lang="pt-BR" sz="2400" dirty="0">
                    <a:latin typeface="+mn-lt"/>
                  </a:rPr>
                  <a:t> </a:t>
                </a:r>
                <a:r>
                  <a:rPr lang="pt-BR" sz="2400" dirty="0" smtClean="0">
                    <a:latin typeface="+mn-lt"/>
                  </a:rPr>
                  <a:t>1 – specificity </a:t>
                </a:r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>
                <a:off x="4190257" y="4420562"/>
                <a:ext cx="17281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ixaDeTexto 9"/>
            <p:cNvSpPr txBox="1"/>
            <p:nvPr/>
          </p:nvSpPr>
          <p:spPr>
            <a:xfrm>
              <a:off x="539552" y="4365104"/>
              <a:ext cx="799288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spcBef>
                  <a:spcPts val="600"/>
                </a:spcBef>
                <a:buNone/>
              </a:pPr>
              <a:r>
                <a:rPr lang="pt-BR" sz="2800" u="sng" dirty="0">
                  <a:latin typeface="+mn-lt"/>
                </a:rPr>
                <a:t>A1C 6.2% (LR+ = 8.91)</a:t>
              </a:r>
            </a:p>
            <a:p>
              <a:pPr marL="0" indent="0" algn="just">
                <a:spcBef>
                  <a:spcPts val="600"/>
                </a:spcBef>
                <a:buNone/>
              </a:pP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A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patient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with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PTDM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is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about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9 times more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likely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to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have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an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A1C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value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of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6.2%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than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a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person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who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has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pt-BR" sz="2800" dirty="0" err="1">
                  <a:solidFill>
                    <a:srgbClr val="000000"/>
                  </a:solidFill>
                  <a:latin typeface="+mn-lt"/>
                </a:rPr>
                <a:t>not</a:t>
              </a:r>
              <a:r>
                <a:rPr lang="pt-BR" sz="2800" dirty="0">
                  <a:solidFill>
                    <a:srgbClr val="000000"/>
                  </a:solidFill>
                  <a:latin typeface="+mn-lt"/>
                </a:rPr>
                <a:t> PTDM.</a:t>
              </a:r>
              <a:endParaRPr lang="pt-BR" sz="2800" dirty="0">
                <a:latin typeface="+mn-lt"/>
              </a:endParaRP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7706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RESULTS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2348880"/>
            <a:ext cx="9144000" cy="3456384"/>
            <a:chOff x="179512" y="2176289"/>
            <a:chExt cx="8582025" cy="2819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04864"/>
              <a:ext cx="503872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37" y="2176289"/>
              <a:ext cx="35433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aixaDeTexto 3"/>
          <p:cNvSpPr txBox="1"/>
          <p:nvPr/>
        </p:nvSpPr>
        <p:spPr>
          <a:xfrm>
            <a:off x="179512" y="1844824"/>
            <a:ext cx="884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Sensitivities, </a:t>
            </a:r>
            <a:r>
              <a:rPr lang="en-US" dirty="0" smtClean="0"/>
              <a:t>specificities and </a:t>
            </a:r>
            <a:r>
              <a:rPr lang="en-US" dirty="0"/>
              <a:t>likelihood ratios at different A1C cut-off levels.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5157192"/>
            <a:ext cx="8712968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427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RISK FACTORS:</a:t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 smtClean="0">
                <a:solidFill>
                  <a:srgbClr val="FF0000"/>
                </a:solidFill>
              </a:rPr>
              <a:t>IMMUNOSUPRESSIVE MEDICATION 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032746"/>
          </a:xfrm>
        </p:spPr>
        <p:txBody>
          <a:bodyPr/>
          <a:lstStyle/>
          <a:p>
            <a:pPr algn="ctr">
              <a:spcAft>
                <a:spcPts val="1800"/>
              </a:spcAft>
              <a:buFont typeface="Arial" charset="0"/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Type</a:t>
            </a:r>
            <a:r>
              <a:rPr lang="pt-BR" sz="2800" b="1" dirty="0" smtClean="0"/>
              <a:t> of </a:t>
            </a:r>
            <a:r>
              <a:rPr lang="pt-BR" sz="2800" b="1" dirty="0" err="1" smtClean="0"/>
              <a:t>immunosupressive</a:t>
            </a:r>
            <a:r>
              <a:rPr lang="pt-BR" sz="2800" b="1" dirty="0"/>
              <a:t> </a:t>
            </a:r>
            <a:endParaRPr lang="pt-BR" sz="2800" b="1" dirty="0" smtClean="0"/>
          </a:p>
          <a:p>
            <a:pPr algn="ctr">
              <a:spcAft>
                <a:spcPts val="1800"/>
              </a:spcAft>
              <a:buNone/>
            </a:pPr>
            <a:endParaRPr lang="pt-BR" sz="2800" dirty="0" smtClean="0"/>
          </a:p>
          <a:p>
            <a:pPr algn="ctr">
              <a:spcAft>
                <a:spcPts val="1800"/>
              </a:spcAft>
              <a:buNone/>
            </a:pPr>
            <a:r>
              <a:rPr lang="pt-BR" sz="2800" dirty="0" smtClean="0"/>
              <a:t>   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 smtClean="0"/>
              <a:t>74</a:t>
            </a:r>
            <a:r>
              <a:rPr lang="en-US" sz="2800" dirty="0"/>
              <a:t>% of the variability in </a:t>
            </a:r>
            <a:r>
              <a:rPr lang="en-US" sz="2800" dirty="0" smtClean="0"/>
              <a:t>the PTDM incidence</a:t>
            </a:r>
            <a:endParaRPr lang="pt-BR" sz="2800" dirty="0" smtClean="0"/>
          </a:p>
          <a:p>
            <a:pPr>
              <a:spcAft>
                <a:spcPts val="1800"/>
              </a:spcAft>
              <a:buFont typeface="Arial" charset="0"/>
              <a:buNone/>
            </a:pPr>
            <a:endParaRPr lang="pt-BR" sz="1600" dirty="0" smtClean="0"/>
          </a:p>
          <a:p>
            <a:pPr>
              <a:spcAft>
                <a:spcPts val="1800"/>
              </a:spcAft>
              <a:buFont typeface="Arial" charset="0"/>
              <a:buNone/>
            </a:pPr>
            <a:r>
              <a:rPr lang="pt-BR" sz="1800" dirty="0" smtClean="0"/>
              <a:t>                                                                                                 </a:t>
            </a:r>
          </a:p>
          <a:p>
            <a:pPr algn="r">
              <a:spcAft>
                <a:spcPts val="1800"/>
              </a:spcAft>
              <a:buFont typeface="Arial" charset="0"/>
              <a:buNone/>
            </a:pPr>
            <a:r>
              <a:rPr lang="pt-BR" sz="1800" dirty="0" smtClean="0"/>
              <a:t> Diabetes </a:t>
            </a:r>
            <a:r>
              <a:rPr lang="pt-BR" sz="1800" dirty="0" err="1" smtClean="0"/>
              <a:t>Care</a:t>
            </a:r>
            <a:r>
              <a:rPr lang="pt-BR" sz="1800" dirty="0" smtClean="0"/>
              <a:t> 2002; 25(3):583-592 </a:t>
            </a:r>
          </a:p>
          <a:p>
            <a:pPr>
              <a:spcAft>
                <a:spcPts val="1800"/>
              </a:spcAft>
              <a:buFont typeface="Arial" charset="0"/>
              <a:buNone/>
            </a:pPr>
            <a:endParaRPr lang="pt-BR" sz="2800" dirty="0" smtClean="0"/>
          </a:p>
          <a:p>
            <a:pPr>
              <a:spcAft>
                <a:spcPts val="1800"/>
              </a:spcAft>
              <a:buFont typeface="Arial" charset="0"/>
              <a:buNone/>
            </a:pPr>
            <a:r>
              <a:rPr lang="pt-BR" sz="2800" dirty="0" smtClean="0"/>
              <a:t> </a:t>
            </a:r>
          </a:p>
          <a:p>
            <a:pPr>
              <a:buFont typeface="Arial" charset="0"/>
              <a:buNone/>
            </a:pPr>
            <a:r>
              <a:rPr lang="pt-BR" dirty="0" smtClean="0"/>
              <a:t> 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4067944" y="3429000"/>
            <a:ext cx="1152128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2411413" y="260350"/>
            <a:ext cx="8229600" cy="1125538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3300"/>
                </a:solidFill>
              </a:rPr>
              <a:t>RESULTS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4590256" y="1970484"/>
            <a:ext cx="42116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200" dirty="0">
                <a:latin typeface="Times New Roman" pitchFamily="18" charset="0"/>
              </a:rPr>
              <a:t>                  </a:t>
            </a:r>
            <a:r>
              <a:rPr lang="pt-BR" sz="2400" dirty="0" smtClean="0">
                <a:latin typeface="Calibri" pitchFamily="34" charset="0"/>
              </a:rPr>
              <a:t>   A1C </a:t>
            </a:r>
            <a:r>
              <a:rPr lang="pt-BR" sz="2400" dirty="0">
                <a:latin typeface="Calibri" pitchFamily="34" charset="0"/>
              </a:rPr>
              <a:t>≥6.5% (LR + </a:t>
            </a:r>
            <a:r>
              <a:rPr lang="pt-BR" sz="2400" dirty="0" smtClean="0">
                <a:latin typeface="Calibri" pitchFamily="34" charset="0"/>
              </a:rPr>
              <a:t>:19.7)</a:t>
            </a:r>
          </a:p>
          <a:p>
            <a:r>
              <a:rPr lang="pt-BR" sz="2400" dirty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            A1C </a:t>
            </a:r>
            <a:r>
              <a:rPr lang="pt-BR" sz="2400" dirty="0">
                <a:latin typeface="Calibri" pitchFamily="34" charset="0"/>
              </a:rPr>
              <a:t>≥</a:t>
            </a:r>
            <a:r>
              <a:rPr lang="pt-BR" sz="2400" dirty="0" smtClean="0">
                <a:latin typeface="Calibri" pitchFamily="34" charset="0"/>
              </a:rPr>
              <a:t>6.2% </a:t>
            </a:r>
            <a:r>
              <a:rPr lang="pt-BR" sz="2400" dirty="0">
                <a:latin typeface="Calibri" pitchFamily="34" charset="0"/>
              </a:rPr>
              <a:t>(LR + : </a:t>
            </a:r>
            <a:r>
              <a:rPr lang="pt-BR" sz="2400" dirty="0" smtClean="0">
                <a:latin typeface="Calibri" pitchFamily="34" charset="0"/>
              </a:rPr>
              <a:t>8.91)</a:t>
            </a:r>
          </a:p>
          <a:p>
            <a:r>
              <a:rPr lang="pt-BR" sz="2400" dirty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            A1C  </a:t>
            </a:r>
            <a:r>
              <a:rPr lang="pt-BR" sz="2400" dirty="0">
                <a:latin typeface="Calibri" pitchFamily="34" charset="0"/>
              </a:rPr>
              <a:t>≤</a:t>
            </a:r>
            <a:r>
              <a:rPr lang="pt-BR" sz="2400" dirty="0" smtClean="0">
                <a:latin typeface="Calibri" pitchFamily="34" charset="0"/>
              </a:rPr>
              <a:t>5.8% </a:t>
            </a:r>
            <a:r>
              <a:rPr lang="pt-BR" sz="2400" dirty="0">
                <a:latin typeface="Calibri" pitchFamily="34" charset="0"/>
              </a:rPr>
              <a:t>(LR- : </a:t>
            </a:r>
            <a:r>
              <a:rPr lang="pt-BR" sz="2400" dirty="0" smtClean="0">
                <a:latin typeface="Calibri" pitchFamily="34" charset="0"/>
              </a:rPr>
              <a:t>0.35)</a:t>
            </a:r>
            <a:endParaRPr lang="pt-BR" sz="2400" dirty="0">
              <a:latin typeface="Calibri" pitchFamily="34" charset="0"/>
            </a:endParaRPr>
          </a:p>
          <a:p>
            <a:endParaRPr lang="pt-BR" sz="2400" dirty="0" smtClean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</p:txBody>
      </p:sp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4912488" y="2226113"/>
            <a:ext cx="431800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365963" y="4434298"/>
            <a:ext cx="4716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Post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test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probability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 for A1C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≤ 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5.8%: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%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362468" y="4071189"/>
            <a:ext cx="460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FFC000"/>
                </a:solidFill>
                <a:latin typeface="+mn-lt"/>
              </a:rPr>
              <a:t>Post </a:t>
            </a:r>
            <a:r>
              <a:rPr lang="pt-BR" sz="2000" b="1" dirty="0" err="1">
                <a:solidFill>
                  <a:srgbClr val="FFC000"/>
                </a:solidFill>
                <a:latin typeface="+mn-lt"/>
              </a:rPr>
              <a:t>test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pt-BR" sz="2000" b="1" dirty="0" err="1">
                <a:solidFill>
                  <a:srgbClr val="FFC000"/>
                </a:solidFill>
                <a:latin typeface="+mn-lt"/>
              </a:rPr>
              <a:t>probability</a:t>
            </a:r>
            <a:r>
              <a:rPr lang="pt-BR" sz="2000" b="1" dirty="0">
                <a:solidFill>
                  <a:srgbClr val="FFC000"/>
                </a:solidFill>
                <a:latin typeface="+mn-lt"/>
              </a:rPr>
              <a:t> for A1C </a:t>
            </a:r>
            <a:r>
              <a:rPr lang="pt-BR" sz="2000" b="1" dirty="0" smtClean="0">
                <a:solidFill>
                  <a:srgbClr val="FFC000"/>
                </a:solidFill>
                <a:latin typeface="+mn-lt"/>
              </a:rPr>
              <a:t>≥ 6.2%: 69%</a:t>
            </a:r>
          </a:p>
        </p:txBody>
      </p:sp>
      <p:pic>
        <p:nvPicPr>
          <p:cNvPr id="4608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88640"/>
            <a:ext cx="4104456" cy="652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219936" y="5805264"/>
            <a:ext cx="47889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/>
              <a:t>Figure 3: </a:t>
            </a:r>
            <a:r>
              <a:rPr lang="pt-BR" sz="1600" dirty="0" err="1" smtClean="0"/>
              <a:t>Fagan's</a:t>
            </a:r>
            <a:r>
              <a:rPr lang="pt-BR" sz="1600" dirty="0" smtClean="0"/>
              <a:t> </a:t>
            </a:r>
            <a:r>
              <a:rPr lang="pt-BR" sz="1600" dirty="0" err="1"/>
              <a:t>nomogram</a:t>
            </a:r>
            <a:r>
              <a:rPr lang="pt-BR" sz="1600" dirty="0"/>
              <a:t> for </a:t>
            </a:r>
            <a:r>
              <a:rPr lang="pt-BR" sz="1600" dirty="0" smtClean="0"/>
              <a:t>A1C </a:t>
            </a:r>
            <a:r>
              <a:rPr lang="pt-BR" sz="1600" dirty="0" err="1" smtClean="0"/>
              <a:t>test</a:t>
            </a:r>
            <a:r>
              <a:rPr lang="pt-BR" sz="1600" dirty="0"/>
              <a:t>, </a:t>
            </a:r>
            <a:r>
              <a:rPr lang="pt-BR" sz="1600" dirty="0" err="1"/>
              <a:t>which</a:t>
            </a:r>
            <a:r>
              <a:rPr lang="pt-BR" sz="1600" dirty="0"/>
              <a:t> </a:t>
            </a:r>
            <a:r>
              <a:rPr lang="pt-BR" sz="1600" dirty="0" err="1"/>
              <a:t>showed</a:t>
            </a:r>
            <a:r>
              <a:rPr lang="pt-BR" sz="1600" dirty="0"/>
              <a:t> post-</a:t>
            </a:r>
            <a:r>
              <a:rPr lang="pt-BR" sz="1600" dirty="0" err="1"/>
              <a:t>test</a:t>
            </a:r>
            <a:r>
              <a:rPr lang="pt-BR" sz="1600" dirty="0"/>
              <a:t> </a:t>
            </a:r>
            <a:r>
              <a:rPr lang="pt-BR" sz="1600" dirty="0" err="1"/>
              <a:t>probabilities</a:t>
            </a:r>
            <a:r>
              <a:rPr lang="pt-BR" sz="1600" dirty="0"/>
              <a:t> for </a:t>
            </a:r>
            <a:r>
              <a:rPr lang="pt-BR" sz="1600" dirty="0" smtClean="0"/>
              <a:t>PTDM </a:t>
            </a:r>
            <a:r>
              <a:rPr lang="pt-BR" sz="1600" dirty="0" err="1"/>
              <a:t>with</a:t>
            </a:r>
            <a:r>
              <a:rPr lang="pt-BR" sz="1600" dirty="0"/>
              <a:t> A1C ≤ 5.8</a:t>
            </a:r>
            <a:r>
              <a:rPr lang="pt-BR" sz="1600" dirty="0" smtClean="0"/>
              <a:t>%, </a:t>
            </a:r>
            <a:r>
              <a:rPr lang="pt-BR" sz="1600" dirty="0"/>
              <a:t>A1C ≥ 6.2%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/>
              <a:t>A1C ≥ </a:t>
            </a:r>
            <a:r>
              <a:rPr lang="pt-BR" sz="1600" dirty="0" smtClean="0"/>
              <a:t>6.5%.</a:t>
            </a:r>
            <a:endParaRPr lang="pt-BR" sz="1600" b="1" dirty="0">
              <a:latin typeface="+mn-lt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110104"/>
            <a:ext cx="1584449" cy="6792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1331640" y="1916832"/>
            <a:ext cx="1584449" cy="1193271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1331640" y="2276872"/>
            <a:ext cx="1584449" cy="8332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4912489" y="2557983"/>
            <a:ext cx="431799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362468" y="3678704"/>
            <a:ext cx="450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Post </a:t>
            </a:r>
            <a:r>
              <a:rPr lang="pt-BR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test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probability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for A1C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≥ 6.5%: 83%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912488" y="2924944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0" y="-17764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1633636" y="3933603"/>
            <a:ext cx="571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/>
              <a:t>High specificity         </a:t>
            </a:r>
            <a:r>
              <a:rPr lang="pt-BR" sz="2800" dirty="0" err="1" smtClean="0"/>
              <a:t>Rule</a:t>
            </a:r>
            <a:r>
              <a:rPr lang="pt-BR" sz="2800" dirty="0" smtClean="0"/>
              <a:t> in PTDM</a:t>
            </a:r>
            <a:endParaRPr lang="pt-BR" sz="2800" dirty="0"/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1634953" y="3242672"/>
            <a:ext cx="7007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err="1" smtClean="0"/>
              <a:t>Low</a:t>
            </a:r>
            <a:r>
              <a:rPr lang="pt-BR" sz="2800" dirty="0" smtClean="0"/>
              <a:t> sensitivity          </a:t>
            </a:r>
            <a:r>
              <a:rPr lang="pt-BR" sz="2800" dirty="0" err="1" smtClean="0"/>
              <a:t>Rule</a:t>
            </a:r>
            <a:r>
              <a:rPr lang="pt-BR" sz="2800" dirty="0" smtClean="0"/>
              <a:t> out PTDM</a:t>
            </a:r>
            <a:endParaRPr lang="pt-BR" sz="2800" dirty="0"/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4271963" y="3334092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alpha val="6313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10" name="CaixaDeTexto 17"/>
          <p:cNvSpPr txBox="1">
            <a:spLocks noChangeArrowheads="1"/>
          </p:cNvSpPr>
          <p:nvPr/>
        </p:nvSpPr>
        <p:spPr bwMode="auto">
          <a:xfrm>
            <a:off x="7452320" y="3092377"/>
            <a:ext cx="65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FF3300"/>
                </a:solidFill>
                <a:sym typeface="Wingdings" pitchFamily="2" charset="2"/>
              </a:rPr>
              <a:t></a:t>
            </a:r>
            <a:endParaRPr lang="pt-BR" sz="4400" dirty="0">
              <a:solidFill>
                <a:srgbClr val="FF3300"/>
              </a:solidFill>
            </a:endParaRPr>
          </a:p>
        </p:txBody>
      </p:sp>
      <p:sp>
        <p:nvSpPr>
          <p:cNvPr id="47111" name="CaixaDeTexto 16"/>
          <p:cNvSpPr txBox="1">
            <a:spLocks noChangeArrowheads="1"/>
          </p:cNvSpPr>
          <p:nvPr/>
        </p:nvSpPr>
        <p:spPr bwMode="auto">
          <a:xfrm>
            <a:off x="7460257" y="3814213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endParaRPr lang="pt-BR" sz="4400" dirty="0">
              <a:solidFill>
                <a:srgbClr val="008000"/>
              </a:solidFill>
            </a:endParaRP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 rot="5400000">
            <a:off x="385080" y="2889250"/>
            <a:ext cx="1512888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>
              <a:alpha val="4588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13" name="AutoShape 11"/>
          <p:cNvSpPr>
            <a:spLocks noChangeArrowheads="1"/>
          </p:cNvSpPr>
          <p:nvPr/>
        </p:nvSpPr>
        <p:spPr bwMode="auto">
          <a:xfrm>
            <a:off x="4273994" y="4076700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alpha val="6313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684213" y="1773238"/>
            <a:ext cx="1901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 smtClean="0"/>
              <a:t>A1C 6.5</a:t>
            </a:r>
            <a:r>
              <a:rPr lang="pt-BR" sz="2800" dirty="0"/>
              <a:t>%: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11188" y="522922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</a:t>
            </a:r>
            <a:r>
              <a:rPr lang="en-US" sz="2800" dirty="0"/>
              <a:t>This </a:t>
            </a:r>
            <a:r>
              <a:rPr lang="en-US" sz="2800" dirty="0" smtClean="0"/>
              <a:t>point failed </a:t>
            </a:r>
            <a:r>
              <a:rPr lang="en-US" sz="2800" dirty="0"/>
              <a:t>to diagnose half of positive cases by OGTT in our series </a:t>
            </a:r>
            <a:r>
              <a:rPr lang="en-US" sz="2800" dirty="0" smtClean="0"/>
              <a:t>      (</a:t>
            </a:r>
            <a:r>
              <a:rPr lang="en-US" sz="2800" dirty="0"/>
              <a:t>16 out of 32</a:t>
            </a:r>
            <a:r>
              <a:rPr lang="en-US" sz="2800" dirty="0" smtClean="0"/>
              <a:t>).</a:t>
            </a:r>
            <a:endParaRPr lang="pt-BR" sz="2800" dirty="0"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345432" y="5949950"/>
            <a:ext cx="3603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00712"/>
              </p:ext>
            </p:extLst>
          </p:nvPr>
        </p:nvGraphicFramePr>
        <p:xfrm>
          <a:off x="1547664" y="1862893"/>
          <a:ext cx="5976666" cy="3366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310"/>
                <a:gridCol w="1372005"/>
                <a:gridCol w="1332146"/>
                <a:gridCol w="1836205"/>
              </a:tblGrid>
              <a:tr h="659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First Author (Year)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PTDM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incidence (%)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Number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of patients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</a:rPr>
                        <a:t>Shazia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(2013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14.3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83.3%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Specificity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94.4%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63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    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Eide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2014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10.3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1612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38.0%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Specificity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86.3%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pt-BR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6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Yates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(2013)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20.0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50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43%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Specificity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95.4%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Clayton (2015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29.0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119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20.0%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Specificity</a:t>
                      </a: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94.0%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9218" y="2870444"/>
            <a:ext cx="44730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9218" y="4153008"/>
            <a:ext cx="44730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695" y="4817863"/>
            <a:ext cx="44730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bandeirasnacionais.com/data/flags/ultra/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1" y="3506886"/>
            <a:ext cx="431129" cy="26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622621" y="6098705"/>
            <a:ext cx="7621785" cy="61497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A1C </a:t>
            </a:r>
            <a:r>
              <a:rPr lang="pt-BR" sz="2000" b="1" dirty="0" smtClean="0"/>
              <a:t>of 6.5% in </a:t>
            </a:r>
            <a:r>
              <a:rPr lang="pt-BR" sz="2000" b="1" dirty="0" err="1" smtClean="0"/>
              <a:t>the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initial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months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after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transplantation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3420" y="83865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Previous studies evaluating A1C ≥6.5% to diagnose PTDM </a:t>
            </a:r>
            <a:r>
              <a:rPr lang="en-US" sz="2400" dirty="0" smtClean="0">
                <a:latin typeface="+mn-lt"/>
              </a:rPr>
              <a:t>found conflicting results;</a:t>
            </a:r>
          </a:p>
          <a:p>
            <a:pPr algn="just"/>
            <a:endParaRPr lang="en-US" sz="24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Discrepant sensitivities were observed at A1C cut-off point of 6.5</a:t>
            </a:r>
            <a:r>
              <a:rPr lang="en-US" sz="2400" dirty="0" smtClean="0">
                <a:latin typeface="+mn-lt"/>
              </a:rPr>
              <a:t>%.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56276"/>
              </p:ext>
            </p:extLst>
          </p:nvPr>
        </p:nvGraphicFramePr>
        <p:xfrm>
          <a:off x="1547664" y="5209400"/>
          <a:ext cx="5976663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0"/>
                <a:gridCol w="1368152"/>
                <a:gridCol w="1368152"/>
                <a:gridCol w="18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Pimentel</a:t>
                      </a:r>
                      <a:r>
                        <a:rPr lang="en-US" sz="1400" baseline="0" dirty="0" smtClean="0"/>
                        <a:t> (2015)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26.2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Sensitivity= 43.7%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Specificity=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97.8%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95" y="5571925"/>
            <a:ext cx="412254" cy="28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/>
          <a:lstStyle/>
          <a:p>
            <a:r>
              <a:rPr lang="pt-BR" dirty="0" smtClean="0"/>
              <a:t>	</a:t>
            </a:r>
            <a:r>
              <a:rPr lang="pt-BR" sz="3200" b="1" dirty="0" smtClean="0">
                <a:solidFill>
                  <a:srgbClr val="FF0000"/>
                </a:solidFill>
              </a:rPr>
              <a:t>DISCUSSION</a:t>
            </a:r>
            <a:endParaRPr lang="pt-BR" sz="2400" b="1" dirty="0" smtClean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A1C cut-off point of 5.8% presented the best balance between sensitivity and </a:t>
            </a:r>
            <a:r>
              <a:rPr lang="en-US" sz="2800" dirty="0" smtClean="0"/>
              <a:t> specificity </a:t>
            </a:r>
            <a:r>
              <a:rPr lang="en-US" sz="2800" dirty="0"/>
              <a:t>and also a reasonable negative likelihood ratio (LR− = 0.35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A1C cut-off point of 6.2% presented high specificity.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854573" y="6550223"/>
            <a:ext cx="3289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Clinica </a:t>
            </a:r>
            <a:r>
              <a:rPr lang="pt-BR" sz="1400" dirty="0" err="1" smtClean="0"/>
              <a:t>Chimica</a:t>
            </a:r>
            <a:r>
              <a:rPr lang="pt-BR" sz="1400" dirty="0" smtClean="0"/>
              <a:t> Acta 445 (2015) 48-53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3200" dirty="0" err="1">
                <a:solidFill>
                  <a:srgbClr val="FF0000"/>
                </a:solidFill>
              </a:rPr>
              <a:t>Proposed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 err="1">
                <a:solidFill>
                  <a:srgbClr val="FF0000"/>
                </a:solidFill>
              </a:rPr>
              <a:t>diagnostic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 err="1">
                <a:solidFill>
                  <a:srgbClr val="FF0000"/>
                </a:solidFill>
              </a:rPr>
              <a:t>algorithm</a:t>
            </a:r>
            <a:r>
              <a:rPr lang="pt-BR" sz="3200" dirty="0">
                <a:solidFill>
                  <a:srgbClr val="FF0000"/>
                </a:solidFill>
              </a:rPr>
              <a:t> for </a:t>
            </a:r>
            <a:r>
              <a:rPr lang="pt-BR" sz="3200" dirty="0" smtClean="0">
                <a:solidFill>
                  <a:srgbClr val="FF0000"/>
                </a:solidFill>
              </a:rPr>
              <a:t>PTDM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0803" y="1248460"/>
            <a:ext cx="2087562" cy="100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1412875"/>
            <a:ext cx="52953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 smtClean="0">
                <a:latin typeface="+mn-lt"/>
              </a:rPr>
              <a:t>A1C </a:t>
            </a:r>
            <a:r>
              <a:rPr lang="pt-BR" sz="3200" dirty="0">
                <a:latin typeface="+mn-lt"/>
              </a:rPr>
              <a:t>≤</a:t>
            </a:r>
            <a:r>
              <a:rPr lang="pt-BR" sz="3200" dirty="0" smtClean="0">
                <a:latin typeface="+mn-lt"/>
              </a:rPr>
              <a:t>5.8%      </a:t>
            </a:r>
            <a:r>
              <a:rPr lang="pt-BR" sz="3200" dirty="0">
                <a:latin typeface="+mn-lt"/>
              </a:rPr>
              <a:t>+      </a:t>
            </a:r>
            <a:r>
              <a:rPr lang="pt-BR" sz="3200" dirty="0" smtClean="0">
                <a:latin typeface="+mn-lt"/>
              </a:rPr>
              <a:t>A1C </a:t>
            </a:r>
            <a:r>
              <a:rPr lang="pt-BR" sz="3200" dirty="0">
                <a:latin typeface="+mn-lt"/>
              </a:rPr>
              <a:t>≥</a:t>
            </a:r>
            <a:r>
              <a:rPr lang="pt-BR" sz="3200" dirty="0" smtClean="0">
                <a:latin typeface="+mn-lt"/>
              </a:rPr>
              <a:t>6.2%</a:t>
            </a:r>
            <a:endParaRPr lang="pt-BR" sz="3200" dirty="0">
              <a:latin typeface="+mn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23619" y="1237828"/>
            <a:ext cx="2089150" cy="100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697658" y="2430463"/>
            <a:ext cx="2787751" cy="1643955"/>
            <a:chOff x="697658" y="2430463"/>
            <a:chExt cx="2787751" cy="1643955"/>
          </a:xfrm>
        </p:grpSpPr>
        <p:sp>
          <p:nvSpPr>
            <p:cNvPr id="8" name="CaixaDeTexto 7"/>
            <p:cNvSpPr txBox="1"/>
            <p:nvPr/>
          </p:nvSpPr>
          <p:spPr>
            <a:xfrm>
              <a:off x="697658" y="2997200"/>
              <a:ext cx="2787751" cy="107721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200" dirty="0" err="1" smtClean="0">
                  <a:latin typeface="+mn-lt"/>
                </a:rPr>
                <a:t>Without</a:t>
              </a:r>
              <a:r>
                <a:rPr lang="pt-BR" sz="3200" dirty="0" smtClean="0">
                  <a:latin typeface="+mn-lt"/>
                </a:rPr>
                <a:t> PTDM:</a:t>
              </a:r>
              <a:endParaRPr lang="pt-BR" sz="3200" dirty="0">
                <a:latin typeface="+mn-lt"/>
              </a:endParaRPr>
            </a:p>
            <a:p>
              <a:pPr algn="ctr">
                <a:defRPr/>
              </a:pPr>
              <a:r>
                <a:rPr lang="pt-BR" sz="3200" dirty="0" smtClean="0">
                  <a:latin typeface="+mn-lt"/>
                </a:rPr>
                <a:t>81</a:t>
              </a:r>
              <a:endParaRPr lang="pt-BR" sz="3200" dirty="0">
                <a:latin typeface="+mn-lt"/>
              </a:endParaRPr>
            </a:p>
          </p:txBody>
        </p:sp>
        <p:sp>
          <p:nvSpPr>
            <p:cNvPr id="10" name="Seta para baixo 9"/>
            <p:cNvSpPr/>
            <p:nvPr/>
          </p:nvSpPr>
          <p:spPr>
            <a:xfrm rot="1668158" flipH="1">
              <a:off x="2519363" y="2430463"/>
              <a:ext cx="165100" cy="501650"/>
            </a:xfrm>
            <a:prstGeom prst="downArrow">
              <a:avLst>
                <a:gd name="adj1" fmla="val 50000"/>
                <a:gd name="adj2" fmla="val 5549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685961" y="2344738"/>
            <a:ext cx="2217082" cy="1729680"/>
            <a:chOff x="5685961" y="2344738"/>
            <a:chExt cx="2217082" cy="1729680"/>
          </a:xfrm>
        </p:grpSpPr>
        <p:sp>
          <p:nvSpPr>
            <p:cNvPr id="9" name="CaixaDeTexto 8"/>
            <p:cNvSpPr txBox="1"/>
            <p:nvPr/>
          </p:nvSpPr>
          <p:spPr>
            <a:xfrm>
              <a:off x="5685961" y="2997200"/>
              <a:ext cx="2217082" cy="107721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200" dirty="0" err="1" smtClean="0">
                  <a:latin typeface="+mn-lt"/>
                </a:rPr>
                <a:t>With</a:t>
              </a:r>
              <a:r>
                <a:rPr lang="pt-BR" sz="3200" dirty="0" smtClean="0">
                  <a:latin typeface="+mn-lt"/>
                </a:rPr>
                <a:t> PTDM:</a:t>
              </a:r>
              <a:endParaRPr lang="pt-BR" sz="3200" dirty="0">
                <a:latin typeface="+mn-lt"/>
              </a:endParaRPr>
            </a:p>
            <a:p>
              <a:pPr algn="ctr">
                <a:defRPr/>
              </a:pPr>
              <a:r>
                <a:rPr lang="pt-BR" sz="3200" dirty="0" smtClean="0">
                  <a:latin typeface="+mn-lt"/>
                </a:rPr>
                <a:t>25</a:t>
              </a:r>
              <a:endParaRPr lang="pt-BR" sz="3200" dirty="0">
                <a:latin typeface="+mn-lt"/>
              </a:endParaRPr>
            </a:p>
          </p:txBody>
        </p:sp>
        <p:sp>
          <p:nvSpPr>
            <p:cNvPr id="13" name="Seta para a direita 12"/>
            <p:cNvSpPr/>
            <p:nvPr/>
          </p:nvSpPr>
          <p:spPr>
            <a:xfrm rot="2870971">
              <a:off x="5923756" y="2516982"/>
              <a:ext cx="541337" cy="19685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825165" y="2708275"/>
            <a:ext cx="5328575" cy="2784654"/>
            <a:chOff x="1825165" y="2708275"/>
            <a:chExt cx="5328575" cy="2784654"/>
          </a:xfrm>
        </p:grpSpPr>
        <p:sp>
          <p:nvSpPr>
            <p:cNvPr id="14" name="Seta para baixo 13"/>
            <p:cNvSpPr/>
            <p:nvPr/>
          </p:nvSpPr>
          <p:spPr>
            <a:xfrm>
              <a:off x="4140200" y="2708275"/>
              <a:ext cx="719138" cy="151288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825165" y="4292600"/>
              <a:ext cx="5328575" cy="120032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600" dirty="0" smtClean="0">
                  <a:latin typeface="+mn-lt"/>
                </a:rPr>
                <a:t>A1C </a:t>
              </a:r>
              <a:r>
                <a:rPr lang="pt-BR" sz="3600" dirty="0" err="1" smtClean="0">
                  <a:latin typeface="+mn-lt"/>
                </a:rPr>
                <a:t>between</a:t>
              </a:r>
              <a:r>
                <a:rPr lang="pt-BR" sz="3600" dirty="0" smtClean="0">
                  <a:latin typeface="+mn-lt"/>
                </a:rPr>
                <a:t> 5.9 </a:t>
              </a:r>
              <a:r>
                <a:rPr lang="pt-BR" sz="3600" dirty="0" err="1" smtClean="0">
                  <a:latin typeface="+mn-lt"/>
                </a:rPr>
                <a:t>and</a:t>
              </a:r>
              <a:r>
                <a:rPr lang="pt-BR" sz="3600" dirty="0" smtClean="0">
                  <a:latin typeface="+mn-lt"/>
                </a:rPr>
                <a:t> 6.1%:</a:t>
              </a:r>
              <a:endParaRPr lang="pt-BR" sz="3600" dirty="0">
                <a:latin typeface="+mn-lt"/>
              </a:endParaRPr>
            </a:p>
            <a:p>
              <a:pPr algn="ctr">
                <a:defRPr/>
              </a:pPr>
              <a:r>
                <a:rPr lang="pt-BR" sz="3600" dirty="0" smtClean="0">
                  <a:solidFill>
                    <a:srgbClr val="FF0000"/>
                  </a:solidFill>
                  <a:latin typeface="+mn-lt"/>
                </a:rPr>
                <a:t>16 </a:t>
              </a:r>
              <a:r>
                <a:rPr lang="pt-BR" sz="3600" dirty="0" err="1" smtClean="0">
                  <a:solidFill>
                    <a:srgbClr val="FF0000"/>
                  </a:solidFill>
                  <a:latin typeface="+mn-lt"/>
                </a:rPr>
                <a:t>patients</a:t>
              </a:r>
              <a:endParaRPr lang="pt-BR" sz="36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348038" y="5589588"/>
            <a:ext cx="3783042" cy="1079500"/>
            <a:chOff x="3348038" y="5589588"/>
            <a:chExt cx="3783042" cy="1079500"/>
          </a:xfrm>
        </p:grpSpPr>
        <p:sp>
          <p:nvSpPr>
            <p:cNvPr id="17" name="Elipse 16"/>
            <p:cNvSpPr/>
            <p:nvPr/>
          </p:nvSpPr>
          <p:spPr>
            <a:xfrm>
              <a:off x="3348038" y="5589588"/>
              <a:ext cx="2087562" cy="10795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CaixaDeTexto 17"/>
            <p:cNvSpPr txBox="1">
              <a:spLocks noChangeArrowheads="1"/>
            </p:cNvSpPr>
            <p:nvPr/>
          </p:nvSpPr>
          <p:spPr bwMode="auto">
            <a:xfrm>
              <a:off x="3708400" y="5805488"/>
              <a:ext cx="14670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 smtClean="0"/>
                <a:t>OGTT</a:t>
              </a:r>
              <a:endParaRPr lang="pt-BR" sz="3600" dirty="0"/>
            </a:p>
          </p:txBody>
        </p:sp>
        <p:sp>
          <p:nvSpPr>
            <p:cNvPr id="20" name="Seta para baixo 19"/>
            <p:cNvSpPr/>
            <p:nvPr/>
          </p:nvSpPr>
          <p:spPr>
            <a:xfrm>
              <a:off x="5724525" y="5732463"/>
              <a:ext cx="287338" cy="72072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CaixaDeTexto 20"/>
            <p:cNvSpPr txBox="1">
              <a:spLocks noChangeArrowheads="1"/>
            </p:cNvSpPr>
            <p:nvPr/>
          </p:nvSpPr>
          <p:spPr bwMode="auto">
            <a:xfrm>
              <a:off x="6011863" y="5805488"/>
              <a:ext cx="111921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200" dirty="0" smtClean="0"/>
                <a:t>85% </a:t>
              </a:r>
              <a:endParaRPr lang="pt-BR" sz="3200" dirty="0"/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6475676" y="6596390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Clinica </a:t>
            </a:r>
            <a:r>
              <a:rPr lang="pt-BR" sz="1100" dirty="0" err="1" smtClean="0"/>
              <a:t>Chimica</a:t>
            </a:r>
            <a:r>
              <a:rPr lang="pt-BR" sz="1100" dirty="0" smtClean="0"/>
              <a:t> Acta 445 (2015) 48-53 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9479" y="3789040"/>
            <a:ext cx="1584176" cy="764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8363272" cy="4351214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                             </a:t>
            </a: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use of a single A1C cut-off is not enough for the screening and diagnosis of PTDM. </a:t>
            </a:r>
          </a:p>
          <a:p>
            <a:pPr marL="0" indent="0">
              <a:buNone/>
            </a:pPr>
            <a:r>
              <a:rPr lang="pt-BR" sz="2400" dirty="0" smtClean="0"/>
              <a:t>                        </a:t>
            </a:r>
          </a:p>
          <a:p>
            <a:pPr marL="0" indent="0">
              <a:buNone/>
            </a:pPr>
            <a:r>
              <a:rPr lang="pt-BR" sz="2400" dirty="0" smtClean="0"/>
              <a:t>                                 High </a:t>
            </a:r>
            <a:r>
              <a:rPr lang="pt-BR" sz="2400" dirty="0" err="1" smtClean="0"/>
              <a:t>specificity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    </a:t>
            </a:r>
            <a:r>
              <a:rPr lang="en-US" sz="2400" dirty="0"/>
              <a:t>I</a:t>
            </a:r>
            <a:r>
              <a:rPr lang="en-US" sz="2400" dirty="0" smtClean="0"/>
              <a:t>deal </a:t>
            </a:r>
            <a:r>
              <a:rPr lang="en-US" sz="2400" dirty="0"/>
              <a:t>to be used to diagnose </a:t>
            </a:r>
            <a:r>
              <a:rPr lang="en-US" sz="2400" dirty="0" smtClean="0"/>
              <a:t>PTDM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(confirmation </a:t>
            </a:r>
            <a:r>
              <a:rPr lang="en-US" sz="2400" dirty="0"/>
              <a:t>of the disease)</a:t>
            </a:r>
            <a:r>
              <a:rPr lang="pt-BR" sz="2400" dirty="0" smtClean="0"/>
              <a:t>  </a:t>
            </a:r>
          </a:p>
          <a:p>
            <a:pPr marL="0" indent="0">
              <a:buNone/>
            </a:pPr>
            <a:r>
              <a:rPr lang="pt-BR" sz="2400" dirty="0"/>
              <a:t>A1C ≥6.5</a:t>
            </a:r>
            <a:r>
              <a:rPr lang="pt-BR" sz="2400" dirty="0" smtClean="0"/>
              <a:t>%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                            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    </a:t>
            </a:r>
            <a:r>
              <a:rPr lang="pt-BR" sz="2400" dirty="0" err="1" smtClean="0"/>
              <a:t>Low</a:t>
            </a:r>
            <a:r>
              <a:rPr lang="pt-BR" sz="2400" dirty="0" smtClean="0"/>
              <a:t> </a:t>
            </a:r>
            <a:r>
              <a:rPr lang="pt-BR" sz="2400" dirty="0" err="1" smtClean="0"/>
              <a:t>sensitivity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    </a:t>
            </a:r>
            <a:r>
              <a:rPr lang="en-US" sz="2400" dirty="0" smtClean="0"/>
              <a:t>A </a:t>
            </a:r>
            <a:r>
              <a:rPr lang="en-US" sz="2400" dirty="0"/>
              <a:t>lower cut-off point should be used </a:t>
            </a:r>
            <a:r>
              <a:rPr lang="en-US" sz="2400" dirty="0" smtClean="0"/>
              <a:t>for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PTDM screening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CONCLUSIONS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088691" y="3268787"/>
            <a:ext cx="504056" cy="53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067384" y="4553868"/>
            <a:ext cx="574129" cy="579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48" y="2996952"/>
            <a:ext cx="8132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ítulo 1"/>
          <p:cNvSpPr>
            <a:spLocks noGrp="1"/>
          </p:cNvSpPr>
          <p:nvPr>
            <p:ph type="ctrTitle" idx="4294967295"/>
          </p:nvPr>
        </p:nvSpPr>
        <p:spPr>
          <a:xfrm>
            <a:off x="0" y="686698"/>
            <a:ext cx="8496300" cy="2143125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                </a:t>
            </a:r>
            <a:r>
              <a:rPr lang="en-US" sz="3200" b="1" dirty="0" smtClean="0"/>
              <a:t>Financial Support:</a:t>
            </a:r>
            <a:endParaRPr lang="pt-BR" sz="3200" b="1" dirty="0" smtClean="0"/>
          </a:p>
        </p:txBody>
      </p:sp>
      <p:sp>
        <p:nvSpPr>
          <p:cNvPr id="57348" name="CaixaDeTexto 3"/>
          <p:cNvSpPr txBox="1">
            <a:spLocks noChangeArrowheads="1"/>
          </p:cNvSpPr>
          <p:nvPr/>
        </p:nvSpPr>
        <p:spPr bwMode="auto">
          <a:xfrm>
            <a:off x="1699443" y="363532"/>
            <a:ext cx="5800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latin typeface="Calibri" pitchFamily="34" charset="0"/>
              </a:rPr>
              <a:t>Federal </a:t>
            </a:r>
            <a:r>
              <a:rPr lang="pt-BR" sz="2000" dirty="0" err="1">
                <a:latin typeface="Calibri" pitchFamily="34" charset="0"/>
              </a:rPr>
              <a:t>University</a:t>
            </a:r>
            <a:r>
              <a:rPr lang="pt-BR" sz="2000" dirty="0">
                <a:latin typeface="Calibri" pitchFamily="34" charset="0"/>
              </a:rPr>
              <a:t> of Rio Grande do Sul</a:t>
            </a:r>
          </a:p>
          <a:p>
            <a:pPr algn="ctr"/>
            <a:r>
              <a:rPr lang="pt-BR" sz="2000" dirty="0" err="1" smtClean="0">
                <a:latin typeface="Calibri" pitchFamily="34" charset="0"/>
              </a:rPr>
              <a:t>Graduate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Program</a:t>
            </a:r>
            <a:r>
              <a:rPr lang="pt-BR" sz="2000" dirty="0" smtClean="0">
                <a:latin typeface="Calibri" pitchFamily="34" charset="0"/>
              </a:rPr>
              <a:t> in Medical </a:t>
            </a:r>
            <a:r>
              <a:rPr lang="pt-BR" sz="2000" dirty="0" err="1" smtClean="0">
                <a:latin typeface="Calibri" pitchFamily="34" charset="0"/>
              </a:rPr>
              <a:t>Sciences</a:t>
            </a:r>
            <a:r>
              <a:rPr lang="pt-BR" sz="2000" dirty="0" smtClean="0">
                <a:latin typeface="Calibri" pitchFamily="34" charset="0"/>
              </a:rPr>
              <a:t>: </a:t>
            </a:r>
            <a:r>
              <a:rPr lang="pt-BR" sz="2000" dirty="0" err="1" smtClean="0">
                <a:latin typeface="Calibri" pitchFamily="34" charset="0"/>
              </a:rPr>
              <a:t>Endocrinology</a:t>
            </a:r>
            <a:endParaRPr lang="pt-BR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2705" y="158993"/>
            <a:ext cx="663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WORKING GROUP ON DIAGNOSTIC METHODS FOR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DIABETES AND ENDOCRINOLOGY 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23011" y="1251130"/>
            <a:ext cx="212590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Coordinator</a:t>
            </a:r>
            <a:r>
              <a:rPr lang="pt-BR" sz="1400" dirty="0" smtClean="0"/>
              <a:t>:</a:t>
            </a:r>
          </a:p>
          <a:p>
            <a:r>
              <a:rPr lang="pt-BR" sz="1400" b="1" dirty="0" err="1" smtClean="0"/>
              <a:t>Dr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Joíza</a:t>
            </a:r>
            <a:r>
              <a:rPr lang="pt-BR" sz="1400" b="1" dirty="0" smtClean="0"/>
              <a:t> Lins Camargo</a:t>
            </a:r>
          </a:p>
          <a:p>
            <a:endParaRPr lang="pt-BR" sz="1400" dirty="0" smtClean="0"/>
          </a:p>
          <a:p>
            <a:r>
              <a:rPr lang="pt-BR" sz="1400" dirty="0" smtClean="0"/>
              <a:t>PhD Candidates:</a:t>
            </a:r>
          </a:p>
          <a:p>
            <a:r>
              <a:rPr lang="pt-BR" sz="1400" b="1" dirty="0" smtClean="0"/>
              <a:t>Ana Laura Pimentel</a:t>
            </a:r>
          </a:p>
          <a:p>
            <a:r>
              <a:rPr lang="pt-BR" sz="1400" b="1" dirty="0" smtClean="0"/>
              <a:t>Paula </a:t>
            </a:r>
            <a:r>
              <a:rPr lang="pt-BR" sz="1400" b="1" dirty="0" err="1" smtClean="0"/>
              <a:t>Renz</a:t>
            </a:r>
            <a:endParaRPr lang="pt-BR" sz="1400" b="1" dirty="0" smtClean="0"/>
          </a:p>
          <a:p>
            <a:endParaRPr lang="pt-BR" sz="1400" dirty="0" smtClean="0"/>
          </a:p>
          <a:p>
            <a:r>
              <a:rPr lang="pt-BR" sz="1400" dirty="0" err="1" smtClean="0"/>
              <a:t>Master’s</a:t>
            </a:r>
            <a:r>
              <a:rPr lang="pt-BR" sz="1400" dirty="0" smtClean="0"/>
              <a:t> </a:t>
            </a:r>
            <a:r>
              <a:rPr lang="pt-BR" sz="1400" dirty="0" err="1" smtClean="0"/>
              <a:t>students</a:t>
            </a:r>
            <a:r>
              <a:rPr lang="pt-BR" sz="1400" dirty="0" smtClean="0"/>
              <a:t>:</a:t>
            </a:r>
          </a:p>
          <a:p>
            <a:r>
              <a:rPr lang="pt-BR" sz="1400" b="1" dirty="0" smtClean="0"/>
              <a:t>Ana Paula Aguiar</a:t>
            </a:r>
          </a:p>
          <a:p>
            <a:r>
              <a:rPr lang="pt-BR" sz="1400" b="1" dirty="0" smtClean="0"/>
              <a:t>Priscila Freitas</a:t>
            </a:r>
          </a:p>
          <a:p>
            <a:endParaRPr lang="pt-BR" sz="1400" dirty="0" smtClean="0"/>
          </a:p>
          <a:p>
            <a:r>
              <a:rPr lang="pt-BR" sz="1400" dirty="0" err="1" smtClean="0"/>
              <a:t>Undergraduate</a:t>
            </a:r>
            <a:r>
              <a:rPr lang="pt-BR" sz="1400" dirty="0" smtClean="0"/>
              <a:t> </a:t>
            </a:r>
            <a:r>
              <a:rPr lang="pt-BR" sz="1400" dirty="0" err="1" smtClean="0"/>
              <a:t>intern</a:t>
            </a:r>
            <a:r>
              <a:rPr lang="pt-BR" sz="1400" dirty="0" smtClean="0"/>
              <a:t>:</a:t>
            </a:r>
          </a:p>
          <a:p>
            <a:r>
              <a:rPr lang="pt-BR" sz="1400" b="1" dirty="0" err="1" smtClean="0"/>
              <a:t>Lethicia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Ehlert</a:t>
            </a:r>
            <a:endParaRPr lang="pt-BR" sz="1400" b="1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54" y="1005373"/>
            <a:ext cx="5243815" cy="344867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247187" y="4518487"/>
            <a:ext cx="6984776" cy="2070230"/>
            <a:chOff x="1115616" y="4364797"/>
            <a:chExt cx="6984776" cy="2070230"/>
          </a:xfrm>
        </p:grpSpPr>
        <p:sp>
          <p:nvSpPr>
            <p:cNvPr id="5" name="Subtítulo 2"/>
            <p:cNvSpPr txBox="1">
              <a:spLocks/>
            </p:cNvSpPr>
            <p:nvPr/>
          </p:nvSpPr>
          <p:spPr bwMode="auto">
            <a:xfrm>
              <a:off x="2447578" y="4503291"/>
              <a:ext cx="3960812" cy="143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pt-BR" sz="3600" b="1" dirty="0" smtClean="0">
                  <a:solidFill>
                    <a:srgbClr val="FF0000"/>
                  </a:solidFill>
                </a:rPr>
                <a:t>THANK YOU</a:t>
              </a:r>
            </a:p>
            <a:p>
              <a:pPr marL="0" indent="0" algn="ctr" eaLnBrk="1" hangingPunct="1">
                <a:lnSpc>
                  <a:spcPct val="90000"/>
                </a:lnSpc>
                <a:buFont typeface="Arial" charset="0"/>
                <a:buNone/>
              </a:pPr>
              <a:endParaRPr lang="pt-BR" sz="1800" b="1" dirty="0" smtClean="0"/>
            </a:p>
            <a:p>
              <a:pPr marL="0" indent="0" algn="ctr"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pt-BR" sz="1800" b="1" dirty="0" smtClean="0"/>
                <a:t>Ana Laura Pimentel</a:t>
              </a:r>
            </a:p>
            <a:p>
              <a:pPr marL="0" indent="0" algn="ctr" eaLnBrk="1" hangingPunct="1">
                <a:lnSpc>
                  <a:spcPct val="90000"/>
                </a:lnSpc>
                <a:buFont typeface="Arial" charset="0"/>
                <a:buNone/>
              </a:pPr>
              <a:r>
                <a:rPr lang="pt-BR" sz="2000" b="1" dirty="0" smtClean="0"/>
                <a:t>ana_laurinha@hotmail.com</a:t>
              </a:r>
              <a:endParaRPr lang="pt-BR" sz="1800" b="1" dirty="0" smtClean="0"/>
            </a:p>
            <a:p>
              <a:pPr marL="0" indent="0" algn="ctr" eaLnBrk="1" hangingPunct="1">
                <a:lnSpc>
                  <a:spcPct val="90000"/>
                </a:lnSpc>
                <a:buFont typeface="Arial" charset="0"/>
                <a:buNone/>
              </a:pPr>
              <a:endParaRPr lang="pt-BR" sz="1800" b="1" dirty="0" smtClean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364797"/>
              <a:ext cx="1656184" cy="207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ufrg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4168" y="4716040"/>
              <a:ext cx="2016224" cy="152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451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475656" y="290132"/>
            <a:ext cx="6240401" cy="3114282"/>
            <a:chOff x="1475656" y="290132"/>
            <a:chExt cx="6240401" cy="3114282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2357422" y="290132"/>
              <a:ext cx="4506763" cy="83461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latin typeface="Times New Roman" pitchFamily="18" charset="0"/>
                  <a:cs typeface="Times New Roman" pitchFamily="18" charset="0"/>
                </a:rPr>
                <a:t>CALCINEURIN INHIBITORS</a:t>
              </a:r>
            </a:p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t-BR" b="1" dirty="0" err="1" smtClean="0">
                  <a:latin typeface="Times New Roman" pitchFamily="18" charset="0"/>
                  <a:cs typeface="Times New Roman" pitchFamily="18" charset="0"/>
                </a:rPr>
                <a:t>Tacrolimus</a:t>
              </a:r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  and </a:t>
              </a:r>
              <a:r>
                <a:rPr lang="pt-BR" b="1" dirty="0" err="1" smtClean="0">
                  <a:latin typeface="Times New Roman" pitchFamily="18" charset="0"/>
                  <a:cs typeface="Times New Roman" pitchFamily="18" charset="0"/>
                </a:rPr>
                <a:t>Cyclosporine</a:t>
              </a:r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1475656" y="1108241"/>
              <a:ext cx="6000794" cy="1921841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3286" y="1498697"/>
              <a:ext cx="1340674" cy="82083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3778" y="1246575"/>
              <a:ext cx="892583" cy="907773"/>
            </a:xfrm>
            <a:prstGeom prst="rect">
              <a:avLst/>
            </a:prstGeom>
          </p:spPr>
        </p:pic>
        <p:sp>
          <p:nvSpPr>
            <p:cNvPr id="8" name="Seta para baixo 7"/>
            <p:cNvSpPr/>
            <p:nvPr/>
          </p:nvSpPr>
          <p:spPr>
            <a:xfrm>
              <a:off x="1909196" y="2154348"/>
              <a:ext cx="313332" cy="61880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227324" y="2319532"/>
              <a:ext cx="2452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INSULIN SECRETION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Seta para a direita 9"/>
            <p:cNvSpPr/>
            <p:nvPr/>
          </p:nvSpPr>
          <p:spPr>
            <a:xfrm>
              <a:off x="4786314" y="2357430"/>
              <a:ext cx="224761" cy="21264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119209" y="2165339"/>
              <a:ext cx="2596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↓</a:t>
              </a:r>
              <a:r>
                <a:rPr lang="pt-BR" sz="1600" dirty="0" smtClean="0"/>
                <a:t> 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insulin gen expression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022983" y="2428879"/>
              <a:ext cx="2382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 ↑</a:t>
              </a:r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islet cell apoptosis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Seta para baixo 12"/>
            <p:cNvSpPr/>
            <p:nvPr/>
          </p:nvSpPr>
          <p:spPr>
            <a:xfrm>
              <a:off x="4375643" y="3030082"/>
              <a:ext cx="345218" cy="374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de cantos arredondados 13"/>
          <p:cNvSpPr/>
          <p:nvPr/>
        </p:nvSpPr>
        <p:spPr>
          <a:xfrm>
            <a:off x="3245000" y="3404414"/>
            <a:ext cx="2606505" cy="35719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HYPERGLYCEMIA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67544" y="3761604"/>
            <a:ext cx="8352928" cy="2554308"/>
            <a:chOff x="467544" y="3761604"/>
            <a:chExt cx="8352928" cy="2554308"/>
          </a:xfrm>
        </p:grpSpPr>
        <p:sp>
          <p:nvSpPr>
            <p:cNvPr id="39" name="CaixaDeTexto 38"/>
            <p:cNvSpPr txBox="1"/>
            <p:nvPr/>
          </p:nvSpPr>
          <p:spPr>
            <a:xfrm>
              <a:off x="5620715" y="4872019"/>
              <a:ext cx="3199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latin typeface="Times New Roman" pitchFamily="18" charset="0"/>
                  <a:cs typeface="Times New Roman" pitchFamily="18" charset="0"/>
                </a:rPr>
                <a:t>↑</a:t>
              </a:r>
              <a:r>
                <a:rPr lang="pt-BR" dirty="0" smtClean="0"/>
                <a:t> 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Visceral and central adiposity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Seta para cima 14"/>
            <p:cNvSpPr/>
            <p:nvPr/>
          </p:nvSpPr>
          <p:spPr>
            <a:xfrm>
              <a:off x="4369421" y="3761604"/>
              <a:ext cx="357662" cy="337437"/>
            </a:xfrm>
            <a:prstGeom prst="upArrow">
              <a:avLst/>
            </a:prstGeom>
            <a:solidFill>
              <a:srgbClr val="F2B8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467544" y="4101992"/>
              <a:ext cx="8208912" cy="1714512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Picture 2" descr="http://files.lccfamejf.webnode.com.br/200000042-90d9291d06/figad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690" y="4274910"/>
              <a:ext cx="1078233" cy="72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159" y="4125037"/>
              <a:ext cx="837339" cy="1668422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9322" y="4165405"/>
              <a:ext cx="975674" cy="753603"/>
            </a:xfrm>
            <a:prstGeom prst="rect">
              <a:avLst/>
            </a:prstGeom>
          </p:spPr>
        </p:pic>
        <p:sp>
          <p:nvSpPr>
            <p:cNvPr id="32" name="CaixaDeTexto 31"/>
            <p:cNvSpPr txBox="1"/>
            <p:nvPr/>
          </p:nvSpPr>
          <p:spPr>
            <a:xfrm>
              <a:off x="1713975" y="4289363"/>
              <a:ext cx="1142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latin typeface="Times New Roman" pitchFamily="18" charset="0"/>
                  <a:cs typeface="Times New Roman" pitchFamily="18" charset="0"/>
                </a:rPr>
                <a:t>MUSCLES</a:t>
              </a:r>
              <a:endParaRPr lang="pt-B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654615" y="4483884"/>
              <a:ext cx="736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latin typeface="Times New Roman" pitchFamily="18" charset="0"/>
                  <a:cs typeface="Times New Roman" pitchFamily="18" charset="0"/>
                </a:rPr>
                <a:t>LIVER</a:t>
              </a:r>
              <a:endParaRPr lang="pt-B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888196" y="4388317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latin typeface="Times New Roman" pitchFamily="18" charset="0"/>
                  <a:cs typeface="Times New Roman" pitchFamily="18" charset="0"/>
                </a:rPr>
                <a:t>ADIPOSE TISSUE</a:t>
              </a:r>
              <a:endParaRPr lang="pt-B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Grupo 34"/>
            <p:cNvGrpSpPr/>
            <p:nvPr/>
          </p:nvGrpSpPr>
          <p:grpSpPr>
            <a:xfrm>
              <a:off x="3364641" y="5002882"/>
              <a:ext cx="2428959" cy="743038"/>
              <a:chOff x="4943423" y="4391353"/>
              <a:chExt cx="2428959" cy="741905"/>
            </a:xfrm>
          </p:grpSpPr>
          <p:sp>
            <p:nvSpPr>
              <p:cNvPr id="36" name="CaixaDeTexto 35"/>
              <p:cNvSpPr txBox="1"/>
              <p:nvPr/>
            </p:nvSpPr>
            <p:spPr>
              <a:xfrm>
                <a:off x="4943423" y="4733758"/>
                <a:ext cx="2000264" cy="399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>
                    <a:latin typeface="Times New Roman" pitchFamily="18" charset="0"/>
                    <a:cs typeface="Times New Roman" pitchFamily="18" charset="0"/>
                  </a:rPr>
                  <a:t>↑</a:t>
                </a:r>
                <a:r>
                  <a:rPr lang="pt-BR" dirty="0"/>
                  <a:t> </a:t>
                </a:r>
                <a:r>
                  <a:rPr lang="pt-BR" dirty="0" err="1" smtClean="0">
                    <a:latin typeface="Times New Roman" pitchFamily="18" charset="0"/>
                    <a:cs typeface="Times New Roman" pitchFamily="18" charset="0"/>
                  </a:rPr>
                  <a:t>Gluconeogenesis</a:t>
                </a:r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943490" y="4391353"/>
                <a:ext cx="2428892" cy="36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latin typeface="Times New Roman" pitchFamily="18" charset="0"/>
                    <a:cs typeface="Times New Roman" pitchFamily="18" charset="0"/>
                  </a:rPr>
                  <a:t>↓</a:t>
                </a:r>
                <a:r>
                  <a:rPr lang="pt-BR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dirty="0" err="1" smtClean="0">
                    <a:latin typeface="Times New Roman" pitchFamily="18" charset="0"/>
                    <a:cs typeface="Times New Roman" pitchFamily="18" charset="0"/>
                  </a:rPr>
                  <a:t>Glycogen</a:t>
                </a:r>
                <a:r>
                  <a:rPr lang="pt-BR" dirty="0" smtClean="0">
                    <a:latin typeface="Times New Roman" pitchFamily="18" charset="0"/>
                    <a:cs typeface="Times New Roman" pitchFamily="18" charset="0"/>
                  </a:rPr>
                  <a:t> synthesis</a:t>
                </a:r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CaixaDeTexto 37"/>
            <p:cNvSpPr txBox="1"/>
            <p:nvPr/>
          </p:nvSpPr>
          <p:spPr>
            <a:xfrm>
              <a:off x="1475656" y="4671964"/>
              <a:ext cx="2108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latin typeface="Times New Roman" pitchFamily="18" charset="0"/>
                  <a:cs typeface="Times New Roman" pitchFamily="18" charset="0"/>
                </a:rPr>
                <a:t> ↓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  Glucose uptake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643569" y="5145755"/>
              <a:ext cx="2194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latin typeface="Times New Roman" pitchFamily="18" charset="0"/>
                  <a:cs typeface="Times New Roman" pitchFamily="18" charset="0"/>
                </a:rPr>
                <a:t>↑</a:t>
              </a:r>
              <a:r>
                <a:rPr lang="pt-BR" dirty="0" smtClean="0"/>
                <a:t> 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Lipolysis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643570" y="5411779"/>
              <a:ext cx="2269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latin typeface="Times New Roman" pitchFamily="18" charset="0"/>
                  <a:cs typeface="Times New Roman" pitchFamily="18" charset="0"/>
                </a:rPr>
                <a:t>↑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Triglycerides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>
            <a:xfrm>
              <a:off x="3094174" y="5816504"/>
              <a:ext cx="3492187" cy="49940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latin typeface="Times New Roman" pitchFamily="18" charset="0"/>
                  <a:cs typeface="Times New Roman" pitchFamily="18" charset="0"/>
                </a:rPr>
                <a:t>GLUCOCORTICOIDS</a:t>
              </a:r>
              <a:endParaRPr lang="pt-B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108047" y="3130935"/>
            <a:ext cx="1844416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latin typeface="+mn-lt"/>
              </a:rPr>
              <a:t>PTDM 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</a:rPr>
              <a:t>development</a:t>
            </a:r>
            <a:endParaRPr lang="en-US" sz="2400" dirty="0">
              <a:latin typeface="+mn-lt"/>
            </a:endParaRP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5292080" y="1483458"/>
            <a:ext cx="2808312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 smtClean="0">
                <a:latin typeface="+mn-lt"/>
              </a:rPr>
              <a:t>    </a:t>
            </a:r>
            <a:r>
              <a:rPr lang="pt-BR" sz="2800" dirty="0" err="1" smtClean="0">
                <a:latin typeface="+mn-lt"/>
              </a:rPr>
              <a:t>survival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and</a:t>
            </a:r>
            <a:r>
              <a:rPr lang="pt-BR" sz="2800" dirty="0">
                <a:latin typeface="+mn-lt"/>
              </a:rPr>
              <a:t> </a:t>
            </a:r>
            <a:endParaRPr lang="pt-BR" sz="2800" dirty="0" smtClean="0">
              <a:latin typeface="+mn-lt"/>
            </a:endParaRPr>
          </a:p>
          <a:p>
            <a:pPr algn="just">
              <a:defRPr/>
            </a:pPr>
            <a:r>
              <a:rPr lang="pt-BR" sz="2800" dirty="0" err="1" smtClean="0">
                <a:latin typeface="+mn-lt"/>
              </a:rPr>
              <a:t>graft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 err="1" smtClean="0">
                <a:latin typeface="+mn-lt"/>
              </a:rPr>
              <a:t>function</a:t>
            </a:r>
            <a:endParaRPr lang="pt-BR" sz="2800" dirty="0">
              <a:latin typeface="+mn-lt"/>
            </a:endParaRP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5292080" y="3346971"/>
            <a:ext cx="3024336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latin typeface="+mn-lt"/>
              </a:rPr>
              <a:t>   </a:t>
            </a:r>
            <a:r>
              <a:rPr lang="pt-BR" sz="2800" dirty="0" err="1" smtClean="0">
                <a:latin typeface="+mn-lt"/>
              </a:rPr>
              <a:t>patient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survival</a:t>
            </a:r>
            <a:endParaRPr lang="pt-BR" sz="2800" dirty="0">
              <a:latin typeface="+mn-lt"/>
            </a:endParaRPr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5292080" y="4718041"/>
            <a:ext cx="202688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 smtClean="0"/>
              <a:t>  </a:t>
            </a:r>
            <a:r>
              <a:rPr lang="pt-BR" sz="2800" dirty="0" smtClean="0">
                <a:latin typeface="+mn-lt"/>
              </a:rPr>
              <a:t>CVD </a:t>
            </a:r>
            <a:r>
              <a:rPr lang="pt-BR" sz="2800" dirty="0" err="1">
                <a:latin typeface="+mn-lt"/>
              </a:rPr>
              <a:t>risk</a:t>
            </a:r>
            <a:endParaRPr lang="pt-BR" sz="2800" dirty="0">
              <a:latin typeface="+mn-lt"/>
            </a:endParaRPr>
          </a:p>
        </p:txBody>
      </p:sp>
      <p:sp>
        <p:nvSpPr>
          <p:cNvPr id="15369" name="CaixaDeTexto 10"/>
          <p:cNvSpPr txBox="1">
            <a:spLocks noChangeArrowheads="1"/>
          </p:cNvSpPr>
          <p:nvPr/>
        </p:nvSpPr>
        <p:spPr bwMode="auto">
          <a:xfrm>
            <a:off x="1403648" y="260350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</a:rPr>
              <a:t>PTDM CLINICAL OUTCOMES</a:t>
            </a:r>
            <a:endParaRPr lang="pt-BR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0" name="CaixaDeTexto 11"/>
          <p:cNvSpPr txBox="1">
            <a:spLocks noChangeArrowheads="1"/>
          </p:cNvSpPr>
          <p:nvPr/>
        </p:nvSpPr>
        <p:spPr bwMode="auto">
          <a:xfrm>
            <a:off x="250825" y="6021388"/>
            <a:ext cx="52581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Figura </a:t>
            </a:r>
            <a:r>
              <a:rPr lang="pt-BR" sz="1600" dirty="0" smtClean="0"/>
              <a:t>1</a:t>
            </a:r>
            <a:r>
              <a:rPr lang="pt-BR" dirty="0" smtClean="0"/>
              <a:t>: </a:t>
            </a:r>
            <a:r>
              <a:rPr lang="pt-BR" b="1" dirty="0" err="1"/>
              <a:t>Consequences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smtClean="0"/>
              <a:t>PTDM </a:t>
            </a:r>
            <a:r>
              <a:rPr lang="pt-BR" b="1" dirty="0" err="1" smtClean="0"/>
              <a:t>development</a:t>
            </a:r>
            <a:r>
              <a:rPr lang="pt-BR" b="1" dirty="0" smtClean="0"/>
              <a:t>.</a:t>
            </a:r>
          </a:p>
          <a:p>
            <a:r>
              <a:rPr lang="pt-BR" sz="1200" dirty="0" smtClean="0"/>
              <a:t>Note: </a:t>
            </a:r>
            <a:r>
              <a:rPr lang="pt-BR" sz="1200" dirty="0" err="1" smtClean="0"/>
              <a:t>Adapted</a:t>
            </a:r>
            <a:r>
              <a:rPr lang="pt-BR" sz="1200" dirty="0" smtClean="0"/>
              <a:t> </a:t>
            </a:r>
            <a:r>
              <a:rPr lang="pt-BR" sz="1200" dirty="0" err="1" smtClean="0"/>
              <a:t>from</a:t>
            </a:r>
            <a:r>
              <a:rPr lang="pt-BR" sz="1200" dirty="0" smtClean="0"/>
              <a:t> </a:t>
            </a:r>
            <a:r>
              <a:rPr lang="pt-BR" sz="1200" dirty="0"/>
              <a:t>Transplantation,2003;</a:t>
            </a:r>
            <a:r>
              <a:rPr lang="en-US" sz="1200" dirty="0"/>
              <a:t>75(10), SS3–SS24</a:t>
            </a:r>
            <a:r>
              <a:rPr lang="en-US" sz="1600" dirty="0"/>
              <a:t>.</a:t>
            </a:r>
            <a:endParaRPr lang="pt-BR" sz="1600" dirty="0"/>
          </a:p>
        </p:txBody>
      </p:sp>
      <p:cxnSp>
        <p:nvCxnSpPr>
          <p:cNvPr id="15374" name="Conector de seta reta 96"/>
          <p:cNvCxnSpPr>
            <a:cxnSpLocks noChangeShapeType="1"/>
            <a:endCxn id="14339" idx="1"/>
          </p:cNvCxnSpPr>
          <p:nvPr/>
        </p:nvCxnSpPr>
        <p:spPr bwMode="auto">
          <a:xfrm flipV="1">
            <a:off x="2952463" y="1960512"/>
            <a:ext cx="2339617" cy="11704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5" name="Conector de seta reta 98"/>
          <p:cNvCxnSpPr>
            <a:cxnSpLocks noChangeShapeType="1"/>
            <a:stCxn id="14338" idx="3"/>
            <a:endCxn id="14340" idx="1"/>
          </p:cNvCxnSpPr>
          <p:nvPr/>
        </p:nvCxnSpPr>
        <p:spPr bwMode="auto">
          <a:xfrm>
            <a:off x="2952463" y="3546434"/>
            <a:ext cx="2339617" cy="621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Conector de seta reta 101"/>
          <p:cNvCxnSpPr>
            <a:cxnSpLocks noChangeShapeType="1"/>
            <a:endCxn id="14341" idx="1"/>
          </p:cNvCxnSpPr>
          <p:nvPr/>
        </p:nvCxnSpPr>
        <p:spPr bwMode="auto">
          <a:xfrm>
            <a:off x="2952463" y="3961932"/>
            <a:ext cx="2339617" cy="10177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7" name="Conector de seta reta 104"/>
          <p:cNvCxnSpPr>
            <a:cxnSpLocks noChangeShapeType="1"/>
          </p:cNvCxnSpPr>
          <p:nvPr/>
        </p:nvCxnSpPr>
        <p:spPr bwMode="auto">
          <a:xfrm>
            <a:off x="5545240" y="1640639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Conector de seta reta 108"/>
          <p:cNvCxnSpPr>
            <a:cxnSpLocks noChangeShapeType="1"/>
          </p:cNvCxnSpPr>
          <p:nvPr/>
        </p:nvCxnSpPr>
        <p:spPr bwMode="auto">
          <a:xfrm flipV="1">
            <a:off x="5508996" y="4823443"/>
            <a:ext cx="6112" cy="43479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Conector de seta reta 104"/>
          <p:cNvCxnSpPr>
            <a:cxnSpLocks noChangeShapeType="1"/>
          </p:cNvCxnSpPr>
          <p:nvPr/>
        </p:nvCxnSpPr>
        <p:spPr bwMode="auto">
          <a:xfrm>
            <a:off x="5501872" y="3448645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063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108047" y="3130935"/>
            <a:ext cx="1844416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latin typeface="+mn-lt"/>
              </a:rPr>
              <a:t>PTDM 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</a:rPr>
              <a:t>development</a:t>
            </a:r>
            <a:endParaRPr lang="en-US" sz="2400" dirty="0">
              <a:latin typeface="+mn-lt"/>
            </a:endParaRP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5292080" y="1483458"/>
            <a:ext cx="2808312" cy="954107"/>
          </a:xfrm>
          <a:prstGeom prst="rect">
            <a:avLst/>
          </a:prstGeom>
          <a:solidFill>
            <a:srgbClr val="00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 smtClean="0">
                <a:latin typeface="+mn-lt"/>
              </a:rPr>
              <a:t>    </a:t>
            </a:r>
            <a:r>
              <a:rPr lang="pt-BR" sz="2800" dirty="0" err="1" smtClean="0">
                <a:latin typeface="+mn-lt"/>
              </a:rPr>
              <a:t>survival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and</a:t>
            </a:r>
            <a:r>
              <a:rPr lang="pt-BR" sz="2800" dirty="0">
                <a:latin typeface="+mn-lt"/>
              </a:rPr>
              <a:t> </a:t>
            </a:r>
            <a:endParaRPr lang="pt-BR" sz="2800" dirty="0" smtClean="0">
              <a:latin typeface="+mn-lt"/>
            </a:endParaRPr>
          </a:p>
          <a:p>
            <a:pPr algn="just">
              <a:defRPr/>
            </a:pPr>
            <a:r>
              <a:rPr lang="pt-BR" sz="2800" dirty="0" err="1" smtClean="0">
                <a:latin typeface="+mn-lt"/>
              </a:rPr>
              <a:t>graft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 err="1" smtClean="0">
                <a:latin typeface="+mn-lt"/>
              </a:rPr>
              <a:t>function</a:t>
            </a:r>
            <a:endParaRPr lang="pt-BR" sz="2800" dirty="0">
              <a:latin typeface="+mn-lt"/>
            </a:endParaRP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5292080" y="3346971"/>
            <a:ext cx="3024336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latin typeface="+mn-lt"/>
              </a:rPr>
              <a:t>   </a:t>
            </a:r>
            <a:r>
              <a:rPr lang="pt-BR" sz="2800" dirty="0" err="1" smtClean="0">
                <a:latin typeface="+mn-lt"/>
              </a:rPr>
              <a:t>patient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survival</a:t>
            </a:r>
            <a:endParaRPr lang="pt-BR" sz="2800" dirty="0">
              <a:latin typeface="+mn-lt"/>
            </a:endParaRPr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5292080" y="4718041"/>
            <a:ext cx="202688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 smtClean="0"/>
              <a:t>  </a:t>
            </a:r>
            <a:r>
              <a:rPr lang="pt-BR" sz="2800" dirty="0" smtClean="0">
                <a:latin typeface="+mn-lt"/>
              </a:rPr>
              <a:t>CVD </a:t>
            </a:r>
            <a:r>
              <a:rPr lang="pt-BR" sz="2800" dirty="0" err="1">
                <a:latin typeface="+mn-lt"/>
              </a:rPr>
              <a:t>risk</a:t>
            </a:r>
            <a:endParaRPr lang="pt-BR" sz="2800" dirty="0">
              <a:latin typeface="+mn-lt"/>
            </a:endParaRPr>
          </a:p>
        </p:txBody>
      </p:sp>
      <p:sp>
        <p:nvSpPr>
          <p:cNvPr id="15369" name="CaixaDeTexto 10"/>
          <p:cNvSpPr txBox="1">
            <a:spLocks noChangeArrowheads="1"/>
          </p:cNvSpPr>
          <p:nvPr/>
        </p:nvSpPr>
        <p:spPr bwMode="auto">
          <a:xfrm>
            <a:off x="1403648" y="260350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</a:rPr>
              <a:t>PTDM CLINICAL OUTCOMES</a:t>
            </a:r>
            <a:endParaRPr lang="pt-BR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0" name="CaixaDeTexto 11"/>
          <p:cNvSpPr txBox="1">
            <a:spLocks noChangeArrowheads="1"/>
          </p:cNvSpPr>
          <p:nvPr/>
        </p:nvSpPr>
        <p:spPr bwMode="auto">
          <a:xfrm>
            <a:off x="250825" y="6021388"/>
            <a:ext cx="52581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Figura </a:t>
            </a:r>
            <a:r>
              <a:rPr lang="pt-BR" sz="1600" dirty="0" smtClean="0"/>
              <a:t>1</a:t>
            </a:r>
            <a:r>
              <a:rPr lang="pt-BR" dirty="0" smtClean="0"/>
              <a:t>: </a:t>
            </a:r>
            <a:r>
              <a:rPr lang="pt-BR" b="1" dirty="0" err="1"/>
              <a:t>Consequences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smtClean="0"/>
              <a:t>PTDM </a:t>
            </a:r>
            <a:r>
              <a:rPr lang="pt-BR" b="1" dirty="0" err="1" smtClean="0"/>
              <a:t>development</a:t>
            </a:r>
            <a:r>
              <a:rPr lang="pt-BR" b="1" dirty="0" smtClean="0"/>
              <a:t>.</a:t>
            </a:r>
          </a:p>
          <a:p>
            <a:r>
              <a:rPr lang="pt-BR" sz="1200" dirty="0" smtClean="0"/>
              <a:t>Note: </a:t>
            </a:r>
            <a:r>
              <a:rPr lang="pt-BR" sz="1200" dirty="0" err="1" smtClean="0"/>
              <a:t>Adapted</a:t>
            </a:r>
            <a:r>
              <a:rPr lang="pt-BR" sz="1200" dirty="0" smtClean="0"/>
              <a:t> </a:t>
            </a:r>
            <a:r>
              <a:rPr lang="pt-BR" sz="1200" dirty="0" err="1" smtClean="0"/>
              <a:t>from</a:t>
            </a:r>
            <a:r>
              <a:rPr lang="pt-BR" sz="1200" dirty="0" smtClean="0"/>
              <a:t> </a:t>
            </a:r>
            <a:r>
              <a:rPr lang="pt-BR" sz="1200" dirty="0"/>
              <a:t>Transplantation,2003;</a:t>
            </a:r>
            <a:r>
              <a:rPr lang="en-US" sz="1200" dirty="0"/>
              <a:t>75(10), SS3–SS24</a:t>
            </a:r>
            <a:r>
              <a:rPr lang="en-US" sz="1600" dirty="0"/>
              <a:t>.</a:t>
            </a:r>
            <a:endParaRPr lang="pt-BR" sz="1600" dirty="0"/>
          </a:p>
        </p:txBody>
      </p:sp>
      <p:cxnSp>
        <p:nvCxnSpPr>
          <p:cNvPr id="15374" name="Conector de seta reta 96"/>
          <p:cNvCxnSpPr>
            <a:cxnSpLocks noChangeShapeType="1"/>
            <a:endCxn id="14339" idx="1"/>
          </p:cNvCxnSpPr>
          <p:nvPr/>
        </p:nvCxnSpPr>
        <p:spPr bwMode="auto">
          <a:xfrm flipV="1">
            <a:off x="2952463" y="1960512"/>
            <a:ext cx="2339617" cy="11704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5" name="Conector de seta reta 98"/>
          <p:cNvCxnSpPr>
            <a:cxnSpLocks noChangeShapeType="1"/>
            <a:stCxn id="14338" idx="3"/>
            <a:endCxn id="14340" idx="1"/>
          </p:cNvCxnSpPr>
          <p:nvPr/>
        </p:nvCxnSpPr>
        <p:spPr bwMode="auto">
          <a:xfrm>
            <a:off x="2952463" y="3546434"/>
            <a:ext cx="2339617" cy="621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Conector de seta reta 101"/>
          <p:cNvCxnSpPr>
            <a:cxnSpLocks noChangeShapeType="1"/>
            <a:endCxn id="14341" idx="1"/>
          </p:cNvCxnSpPr>
          <p:nvPr/>
        </p:nvCxnSpPr>
        <p:spPr bwMode="auto">
          <a:xfrm>
            <a:off x="2952463" y="3961932"/>
            <a:ext cx="2339617" cy="10177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7" name="Conector de seta reta 104"/>
          <p:cNvCxnSpPr>
            <a:cxnSpLocks noChangeShapeType="1"/>
          </p:cNvCxnSpPr>
          <p:nvPr/>
        </p:nvCxnSpPr>
        <p:spPr bwMode="auto">
          <a:xfrm>
            <a:off x="5545240" y="1640639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Conector de seta reta 108"/>
          <p:cNvCxnSpPr>
            <a:cxnSpLocks noChangeShapeType="1"/>
          </p:cNvCxnSpPr>
          <p:nvPr/>
        </p:nvCxnSpPr>
        <p:spPr bwMode="auto">
          <a:xfrm flipV="1">
            <a:off x="5508996" y="4823443"/>
            <a:ext cx="6112" cy="43479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Conector de seta reta 104"/>
          <p:cNvCxnSpPr>
            <a:cxnSpLocks noChangeShapeType="1"/>
          </p:cNvCxnSpPr>
          <p:nvPr/>
        </p:nvCxnSpPr>
        <p:spPr bwMode="auto">
          <a:xfrm>
            <a:off x="5501872" y="3448645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0437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108047" y="3130935"/>
            <a:ext cx="1844416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latin typeface="+mn-lt"/>
              </a:rPr>
              <a:t>PTDM 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</a:rPr>
              <a:t>development</a:t>
            </a:r>
            <a:endParaRPr lang="en-US" sz="2400" dirty="0">
              <a:latin typeface="+mn-lt"/>
            </a:endParaRP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5292080" y="1483458"/>
            <a:ext cx="2808312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 smtClean="0">
                <a:latin typeface="+mn-lt"/>
              </a:rPr>
              <a:t>    </a:t>
            </a:r>
            <a:r>
              <a:rPr lang="pt-BR" sz="2800" dirty="0" err="1" smtClean="0">
                <a:latin typeface="+mn-lt"/>
              </a:rPr>
              <a:t>survival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and</a:t>
            </a:r>
            <a:r>
              <a:rPr lang="pt-BR" sz="2800" dirty="0">
                <a:latin typeface="+mn-lt"/>
              </a:rPr>
              <a:t> </a:t>
            </a:r>
            <a:endParaRPr lang="pt-BR" sz="2800" dirty="0" smtClean="0">
              <a:latin typeface="+mn-lt"/>
            </a:endParaRPr>
          </a:p>
          <a:p>
            <a:pPr algn="just">
              <a:defRPr/>
            </a:pPr>
            <a:r>
              <a:rPr lang="pt-BR" sz="2800" dirty="0" err="1" smtClean="0">
                <a:latin typeface="+mn-lt"/>
              </a:rPr>
              <a:t>graft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 err="1" smtClean="0">
                <a:latin typeface="+mn-lt"/>
              </a:rPr>
              <a:t>function</a:t>
            </a:r>
            <a:endParaRPr lang="pt-BR" sz="2800" dirty="0">
              <a:latin typeface="+mn-lt"/>
            </a:endParaRP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5292080" y="3346971"/>
            <a:ext cx="3024336" cy="523220"/>
          </a:xfrm>
          <a:prstGeom prst="rect">
            <a:avLst/>
          </a:prstGeom>
          <a:solidFill>
            <a:srgbClr val="00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latin typeface="+mn-lt"/>
              </a:rPr>
              <a:t>   </a:t>
            </a:r>
            <a:r>
              <a:rPr lang="pt-BR" sz="2800" dirty="0" err="1" smtClean="0">
                <a:latin typeface="+mn-lt"/>
              </a:rPr>
              <a:t>patient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survival</a:t>
            </a:r>
            <a:endParaRPr lang="pt-BR" sz="2800" dirty="0">
              <a:latin typeface="+mn-lt"/>
            </a:endParaRPr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5292080" y="4718041"/>
            <a:ext cx="202688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 smtClean="0"/>
              <a:t>  </a:t>
            </a:r>
            <a:r>
              <a:rPr lang="pt-BR" sz="2800" dirty="0" smtClean="0">
                <a:latin typeface="+mn-lt"/>
              </a:rPr>
              <a:t>CVD </a:t>
            </a:r>
            <a:r>
              <a:rPr lang="pt-BR" sz="2800" dirty="0" err="1">
                <a:latin typeface="+mn-lt"/>
              </a:rPr>
              <a:t>risk</a:t>
            </a:r>
            <a:endParaRPr lang="pt-BR" sz="2800" dirty="0">
              <a:latin typeface="+mn-lt"/>
            </a:endParaRPr>
          </a:p>
        </p:txBody>
      </p:sp>
      <p:sp>
        <p:nvSpPr>
          <p:cNvPr id="15369" name="CaixaDeTexto 10"/>
          <p:cNvSpPr txBox="1">
            <a:spLocks noChangeArrowheads="1"/>
          </p:cNvSpPr>
          <p:nvPr/>
        </p:nvSpPr>
        <p:spPr bwMode="auto">
          <a:xfrm>
            <a:off x="1403648" y="260350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</a:rPr>
              <a:t>PTDM CLINICAL OUTCOMES</a:t>
            </a:r>
            <a:endParaRPr lang="pt-BR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0" name="CaixaDeTexto 11"/>
          <p:cNvSpPr txBox="1">
            <a:spLocks noChangeArrowheads="1"/>
          </p:cNvSpPr>
          <p:nvPr/>
        </p:nvSpPr>
        <p:spPr bwMode="auto">
          <a:xfrm>
            <a:off x="250825" y="6021388"/>
            <a:ext cx="52581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Figura </a:t>
            </a:r>
            <a:r>
              <a:rPr lang="pt-BR" sz="1600" dirty="0" smtClean="0"/>
              <a:t>1</a:t>
            </a:r>
            <a:r>
              <a:rPr lang="pt-BR" dirty="0" smtClean="0"/>
              <a:t>: </a:t>
            </a:r>
            <a:r>
              <a:rPr lang="pt-BR" b="1" dirty="0" err="1"/>
              <a:t>Consequences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smtClean="0"/>
              <a:t>PTDM </a:t>
            </a:r>
            <a:r>
              <a:rPr lang="pt-BR" b="1" dirty="0" err="1" smtClean="0"/>
              <a:t>development</a:t>
            </a:r>
            <a:r>
              <a:rPr lang="pt-BR" b="1" dirty="0" smtClean="0"/>
              <a:t>.</a:t>
            </a:r>
          </a:p>
          <a:p>
            <a:r>
              <a:rPr lang="pt-BR" sz="1200" dirty="0" smtClean="0"/>
              <a:t>Note: </a:t>
            </a:r>
            <a:r>
              <a:rPr lang="pt-BR" sz="1200" dirty="0" err="1" smtClean="0"/>
              <a:t>Adapted</a:t>
            </a:r>
            <a:r>
              <a:rPr lang="pt-BR" sz="1200" dirty="0" smtClean="0"/>
              <a:t> </a:t>
            </a:r>
            <a:r>
              <a:rPr lang="pt-BR" sz="1200" dirty="0" err="1" smtClean="0"/>
              <a:t>from</a:t>
            </a:r>
            <a:r>
              <a:rPr lang="pt-BR" sz="1200" dirty="0" smtClean="0"/>
              <a:t> </a:t>
            </a:r>
            <a:r>
              <a:rPr lang="pt-BR" sz="1200" dirty="0"/>
              <a:t>Transplantation,2003;</a:t>
            </a:r>
            <a:r>
              <a:rPr lang="en-US" sz="1200" dirty="0"/>
              <a:t>75(10), SS3–SS24</a:t>
            </a:r>
            <a:r>
              <a:rPr lang="en-US" sz="1600" dirty="0"/>
              <a:t>.</a:t>
            </a:r>
            <a:endParaRPr lang="pt-BR" sz="1600" dirty="0"/>
          </a:p>
        </p:txBody>
      </p:sp>
      <p:cxnSp>
        <p:nvCxnSpPr>
          <p:cNvPr id="15374" name="Conector de seta reta 96"/>
          <p:cNvCxnSpPr>
            <a:cxnSpLocks noChangeShapeType="1"/>
            <a:endCxn id="14339" idx="1"/>
          </p:cNvCxnSpPr>
          <p:nvPr/>
        </p:nvCxnSpPr>
        <p:spPr bwMode="auto">
          <a:xfrm flipV="1">
            <a:off x="2952463" y="1960512"/>
            <a:ext cx="2339617" cy="11704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5" name="Conector de seta reta 98"/>
          <p:cNvCxnSpPr>
            <a:cxnSpLocks noChangeShapeType="1"/>
            <a:stCxn id="14338" idx="3"/>
            <a:endCxn id="14340" idx="1"/>
          </p:cNvCxnSpPr>
          <p:nvPr/>
        </p:nvCxnSpPr>
        <p:spPr bwMode="auto">
          <a:xfrm>
            <a:off x="2952463" y="3546434"/>
            <a:ext cx="2339617" cy="621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Conector de seta reta 101"/>
          <p:cNvCxnSpPr>
            <a:cxnSpLocks noChangeShapeType="1"/>
            <a:endCxn id="14341" idx="1"/>
          </p:cNvCxnSpPr>
          <p:nvPr/>
        </p:nvCxnSpPr>
        <p:spPr bwMode="auto">
          <a:xfrm>
            <a:off x="2952463" y="3961932"/>
            <a:ext cx="2339617" cy="10177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7" name="Conector de seta reta 104"/>
          <p:cNvCxnSpPr>
            <a:cxnSpLocks noChangeShapeType="1"/>
          </p:cNvCxnSpPr>
          <p:nvPr/>
        </p:nvCxnSpPr>
        <p:spPr bwMode="auto">
          <a:xfrm>
            <a:off x="5545240" y="1640639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Conector de seta reta 108"/>
          <p:cNvCxnSpPr>
            <a:cxnSpLocks noChangeShapeType="1"/>
          </p:cNvCxnSpPr>
          <p:nvPr/>
        </p:nvCxnSpPr>
        <p:spPr bwMode="auto">
          <a:xfrm flipV="1">
            <a:off x="5508996" y="4823443"/>
            <a:ext cx="6112" cy="43479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Conector de seta reta 104"/>
          <p:cNvCxnSpPr>
            <a:cxnSpLocks noChangeShapeType="1"/>
          </p:cNvCxnSpPr>
          <p:nvPr/>
        </p:nvCxnSpPr>
        <p:spPr bwMode="auto">
          <a:xfrm>
            <a:off x="5501872" y="3448645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214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108047" y="3130935"/>
            <a:ext cx="1844416" cy="83099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smtClean="0">
                <a:latin typeface="+mn-lt"/>
              </a:rPr>
              <a:t>PTDM </a:t>
            </a:r>
          </a:p>
          <a:p>
            <a:pPr algn="ctr">
              <a:defRPr/>
            </a:pPr>
            <a:r>
              <a:rPr lang="en-US" sz="2400" dirty="0" smtClean="0">
                <a:latin typeface="+mn-lt"/>
              </a:rPr>
              <a:t>development</a:t>
            </a:r>
            <a:endParaRPr lang="en-US" sz="2400" dirty="0">
              <a:latin typeface="+mn-lt"/>
            </a:endParaRP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5292080" y="1483458"/>
            <a:ext cx="2808312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 smtClean="0">
                <a:latin typeface="+mn-lt"/>
              </a:rPr>
              <a:t>    </a:t>
            </a:r>
            <a:r>
              <a:rPr lang="pt-BR" sz="2800" dirty="0" err="1" smtClean="0">
                <a:latin typeface="+mn-lt"/>
              </a:rPr>
              <a:t>survival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>
                <a:latin typeface="+mn-lt"/>
              </a:rPr>
              <a:t>and</a:t>
            </a:r>
            <a:r>
              <a:rPr lang="pt-BR" sz="2800" dirty="0">
                <a:latin typeface="+mn-lt"/>
              </a:rPr>
              <a:t> </a:t>
            </a:r>
            <a:endParaRPr lang="pt-BR" sz="2800" dirty="0" smtClean="0">
              <a:latin typeface="+mn-lt"/>
            </a:endParaRPr>
          </a:p>
          <a:p>
            <a:pPr algn="just">
              <a:defRPr/>
            </a:pPr>
            <a:r>
              <a:rPr lang="pt-BR" sz="2800" dirty="0" err="1" smtClean="0">
                <a:latin typeface="+mn-lt"/>
              </a:rPr>
              <a:t>graft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 err="1" smtClean="0">
                <a:latin typeface="+mn-lt"/>
              </a:rPr>
              <a:t>function</a:t>
            </a:r>
            <a:endParaRPr lang="pt-BR" sz="2800" dirty="0">
              <a:latin typeface="+mn-lt"/>
            </a:endParaRP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5292080" y="3346971"/>
            <a:ext cx="302433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latin typeface="+mn-lt"/>
              </a:rPr>
              <a:t>   </a:t>
            </a:r>
            <a:r>
              <a:rPr lang="pt-BR" sz="2800" dirty="0" err="1" smtClean="0">
                <a:latin typeface="+mn-lt"/>
              </a:rPr>
              <a:t>patient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 err="1" smtClean="0">
                <a:latin typeface="+mn-lt"/>
              </a:rPr>
              <a:t>survival</a:t>
            </a:r>
            <a:endParaRPr lang="pt-BR" sz="2800" dirty="0">
              <a:latin typeface="+mn-lt"/>
            </a:endParaRPr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5292080" y="4718041"/>
            <a:ext cx="2026880" cy="523220"/>
          </a:xfrm>
          <a:prstGeom prst="rect">
            <a:avLst/>
          </a:prstGeom>
          <a:solidFill>
            <a:srgbClr val="00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 smtClean="0"/>
              <a:t>  </a:t>
            </a:r>
            <a:r>
              <a:rPr lang="pt-BR" sz="2800" dirty="0" smtClean="0">
                <a:latin typeface="+mn-lt"/>
              </a:rPr>
              <a:t>CVD </a:t>
            </a:r>
            <a:r>
              <a:rPr lang="pt-BR" sz="2800" dirty="0" err="1">
                <a:latin typeface="+mn-lt"/>
              </a:rPr>
              <a:t>risk</a:t>
            </a:r>
            <a:endParaRPr lang="pt-BR" sz="2800" dirty="0">
              <a:latin typeface="+mn-lt"/>
            </a:endParaRPr>
          </a:p>
        </p:txBody>
      </p:sp>
      <p:sp>
        <p:nvSpPr>
          <p:cNvPr id="15369" name="CaixaDeTexto 10"/>
          <p:cNvSpPr txBox="1">
            <a:spLocks noChangeArrowheads="1"/>
          </p:cNvSpPr>
          <p:nvPr/>
        </p:nvSpPr>
        <p:spPr bwMode="auto">
          <a:xfrm>
            <a:off x="1403648" y="260350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</a:rPr>
              <a:t>PTDM CLINICAL OUTCOMES</a:t>
            </a:r>
            <a:endParaRPr lang="pt-BR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0" name="CaixaDeTexto 11"/>
          <p:cNvSpPr txBox="1">
            <a:spLocks noChangeArrowheads="1"/>
          </p:cNvSpPr>
          <p:nvPr/>
        </p:nvSpPr>
        <p:spPr bwMode="auto">
          <a:xfrm>
            <a:off x="250825" y="6021388"/>
            <a:ext cx="52581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/>
              <a:t>Figura </a:t>
            </a:r>
            <a:r>
              <a:rPr lang="pt-BR" sz="1600" dirty="0" smtClean="0"/>
              <a:t>1</a:t>
            </a:r>
            <a:r>
              <a:rPr lang="pt-BR" dirty="0" smtClean="0"/>
              <a:t>: </a:t>
            </a:r>
            <a:r>
              <a:rPr lang="pt-BR" b="1" dirty="0" err="1"/>
              <a:t>Consequences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smtClean="0"/>
              <a:t>PTDM </a:t>
            </a:r>
            <a:r>
              <a:rPr lang="pt-BR" b="1" dirty="0" err="1" smtClean="0"/>
              <a:t>development</a:t>
            </a:r>
            <a:r>
              <a:rPr lang="pt-BR" b="1" dirty="0" smtClean="0"/>
              <a:t>.</a:t>
            </a:r>
          </a:p>
          <a:p>
            <a:r>
              <a:rPr lang="pt-BR" sz="1200" dirty="0" smtClean="0"/>
              <a:t>Note: </a:t>
            </a:r>
            <a:r>
              <a:rPr lang="pt-BR" sz="1200" dirty="0" err="1" smtClean="0"/>
              <a:t>Adapted</a:t>
            </a:r>
            <a:r>
              <a:rPr lang="pt-BR" sz="1200" dirty="0" smtClean="0"/>
              <a:t> </a:t>
            </a:r>
            <a:r>
              <a:rPr lang="pt-BR" sz="1200" dirty="0" err="1" smtClean="0"/>
              <a:t>from</a:t>
            </a:r>
            <a:r>
              <a:rPr lang="pt-BR" sz="1200" dirty="0" smtClean="0"/>
              <a:t> </a:t>
            </a:r>
            <a:r>
              <a:rPr lang="pt-BR" sz="1200" dirty="0"/>
              <a:t>Transplantation,2003;</a:t>
            </a:r>
            <a:r>
              <a:rPr lang="en-US" sz="1200" dirty="0"/>
              <a:t>75(10), SS3–SS24</a:t>
            </a:r>
            <a:r>
              <a:rPr lang="en-US" sz="1600" dirty="0"/>
              <a:t>.</a:t>
            </a:r>
            <a:endParaRPr lang="pt-BR" sz="1600" dirty="0"/>
          </a:p>
        </p:txBody>
      </p:sp>
      <p:cxnSp>
        <p:nvCxnSpPr>
          <p:cNvPr id="15374" name="Conector de seta reta 96"/>
          <p:cNvCxnSpPr>
            <a:cxnSpLocks noChangeShapeType="1"/>
            <a:endCxn id="14339" idx="1"/>
          </p:cNvCxnSpPr>
          <p:nvPr/>
        </p:nvCxnSpPr>
        <p:spPr bwMode="auto">
          <a:xfrm flipV="1">
            <a:off x="2952463" y="1960512"/>
            <a:ext cx="2339617" cy="117042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5" name="Conector de seta reta 98"/>
          <p:cNvCxnSpPr>
            <a:cxnSpLocks noChangeShapeType="1"/>
            <a:stCxn id="14338" idx="3"/>
            <a:endCxn id="14340" idx="1"/>
          </p:cNvCxnSpPr>
          <p:nvPr/>
        </p:nvCxnSpPr>
        <p:spPr bwMode="auto">
          <a:xfrm>
            <a:off x="2952463" y="3546434"/>
            <a:ext cx="2339617" cy="621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Conector de seta reta 101"/>
          <p:cNvCxnSpPr>
            <a:cxnSpLocks noChangeShapeType="1"/>
            <a:endCxn id="14341" idx="1"/>
          </p:cNvCxnSpPr>
          <p:nvPr/>
        </p:nvCxnSpPr>
        <p:spPr bwMode="auto">
          <a:xfrm>
            <a:off x="2952463" y="3961932"/>
            <a:ext cx="2339617" cy="10177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7" name="Conector de seta reta 104"/>
          <p:cNvCxnSpPr>
            <a:cxnSpLocks noChangeShapeType="1"/>
          </p:cNvCxnSpPr>
          <p:nvPr/>
        </p:nvCxnSpPr>
        <p:spPr bwMode="auto">
          <a:xfrm>
            <a:off x="5545240" y="1640639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Conector de seta reta 108"/>
          <p:cNvCxnSpPr>
            <a:cxnSpLocks noChangeShapeType="1"/>
          </p:cNvCxnSpPr>
          <p:nvPr/>
        </p:nvCxnSpPr>
        <p:spPr bwMode="auto">
          <a:xfrm flipV="1">
            <a:off x="5508996" y="4823443"/>
            <a:ext cx="6112" cy="43479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Conector de seta reta 104"/>
          <p:cNvCxnSpPr>
            <a:cxnSpLocks noChangeShapeType="1"/>
          </p:cNvCxnSpPr>
          <p:nvPr/>
        </p:nvCxnSpPr>
        <p:spPr bwMode="auto">
          <a:xfrm>
            <a:off x="5501872" y="3448645"/>
            <a:ext cx="0" cy="38142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691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>
              <a:buFont typeface="Arial" charset="0"/>
              <a:buNone/>
            </a:pPr>
            <a:endParaRPr lang="pt-BR" dirty="0" smtClean="0"/>
          </a:p>
          <a:p>
            <a:pPr>
              <a:buFont typeface="Arial" charset="0"/>
              <a:buNone/>
            </a:pPr>
            <a:endParaRPr lang="pt-BR" dirty="0" smtClean="0"/>
          </a:p>
          <a:p>
            <a:pPr algn="ctr">
              <a:buFont typeface="Arial" charset="0"/>
              <a:buNone/>
            </a:pPr>
            <a:endParaRPr lang="pt-BR" sz="40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pt-BR" sz="40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PTDM </a:t>
            </a:r>
            <a:r>
              <a:rPr lang="pt-BR" sz="4000" b="1" dirty="0" smtClean="0">
                <a:solidFill>
                  <a:srgbClr val="FF0000"/>
                </a:solidFill>
              </a:rPr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1764</Words>
  <Application>Microsoft Office PowerPoint</Application>
  <PresentationFormat>Apresentação na tela (4:3)</PresentationFormat>
  <Paragraphs>460</Paragraphs>
  <Slides>37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Tema do Office</vt:lpstr>
      <vt:lpstr>The role of glycated hemoglobin in the screening and diagnosis of renal posttransplantation diabetes </vt:lpstr>
      <vt:lpstr>POSTTRANSPLANTATION DIABETES MELLITUS (PTDM)</vt:lpstr>
      <vt:lpstr>RISK FACTORS: IMMUNOSUPRESSIVE MEDICATION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MATERIALS AND METHODS</vt:lpstr>
      <vt:lpstr>MATERIALS AND METHODS</vt:lpstr>
      <vt:lpstr>MATERIALS AND METHODS</vt:lpstr>
      <vt:lpstr>METHODOLOGY</vt:lpstr>
      <vt:lpstr> RESULTS</vt:lpstr>
      <vt:lpstr>Apresentação do PowerPoint</vt:lpstr>
      <vt:lpstr>Apresentação do PowerPoint</vt:lpstr>
      <vt:lpstr>RESULTS</vt:lpstr>
      <vt:lpstr>RESULTS</vt:lpstr>
      <vt:lpstr>RESULTS</vt:lpstr>
      <vt:lpstr>Apresentação do PowerPoint</vt:lpstr>
      <vt:lpstr>RESULTS</vt:lpstr>
      <vt:lpstr>Apresentação do PowerPoint</vt:lpstr>
      <vt:lpstr>RESULTS</vt:lpstr>
      <vt:lpstr>RESULTS</vt:lpstr>
      <vt:lpstr>DISCUSSION</vt:lpstr>
      <vt:lpstr>Apresentação do PowerPoint</vt:lpstr>
      <vt:lpstr> DISCUSSION</vt:lpstr>
      <vt:lpstr>Proposed diagnostic algorithm for PTDM</vt:lpstr>
      <vt:lpstr>CONCLUSIONS</vt:lpstr>
      <vt:lpstr>                  Financial Support: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utilização da hemoglobina glicada (A1c) como ferramenta diagnóstica na detecção de diabetes mellitus pós-transplante.</dc:title>
  <dc:creator>Ana Laura</dc:creator>
  <cp:lastModifiedBy>Ana Laura Pimentel</cp:lastModifiedBy>
  <cp:revision>375</cp:revision>
  <dcterms:created xsi:type="dcterms:W3CDTF">2012-06-21T02:50:23Z</dcterms:created>
  <dcterms:modified xsi:type="dcterms:W3CDTF">2015-09-14T04:56:57Z</dcterms:modified>
</cp:coreProperties>
</file>