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6"/>
  </p:notesMasterIdLst>
  <p:handoutMasterIdLst>
    <p:handoutMasterId r:id="rId17"/>
  </p:handoutMasterIdLst>
  <p:sldIdLst>
    <p:sldId id="299" r:id="rId2"/>
    <p:sldId id="298" r:id="rId3"/>
    <p:sldId id="342" r:id="rId4"/>
    <p:sldId id="343" r:id="rId5"/>
    <p:sldId id="344" r:id="rId6"/>
    <p:sldId id="345" r:id="rId7"/>
    <p:sldId id="356" r:id="rId8"/>
    <p:sldId id="347" r:id="rId9"/>
    <p:sldId id="348" r:id="rId10"/>
    <p:sldId id="350" r:id="rId11"/>
    <p:sldId id="351" r:id="rId12"/>
    <p:sldId id="352" r:id="rId13"/>
    <p:sldId id="354" r:id="rId14"/>
    <p:sldId id="313" r:id="rId15"/>
  </p:sldIdLst>
  <p:sldSz cx="9144000" cy="6858000" type="screen4x3"/>
  <p:notesSz cx="6735763" cy="9866313"/>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 Jiménez Rivero" initials="AnaJ" lastIdx="2" clrIdx="0"/>
  <p:cmAuthor id="1" name="JGN-portatil"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FF8"/>
    <a:srgbClr val="80BA74"/>
    <a:srgbClr val="EEEE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9698" autoAdjust="0"/>
  </p:normalViewPr>
  <p:slideViewPr>
    <p:cSldViewPr snapToGrid="0" snapToObjects="1">
      <p:cViewPr>
        <p:scale>
          <a:sx n="70" d="100"/>
          <a:sy n="70" d="100"/>
        </p:scale>
        <p:origin x="-96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p:scale>
          <a:sx n="150" d="100"/>
          <a:sy n="150" d="100"/>
        </p:scale>
        <p:origin x="-72"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1EDED-54C5-4390-92F4-D09C573C142F}" type="doc">
      <dgm:prSet loTypeId="urn:microsoft.com/office/officeart/2005/8/layout/process1" loCatId="process" qsTypeId="urn:microsoft.com/office/officeart/2005/8/quickstyle/simple1" qsCatId="simple" csTypeId="urn:microsoft.com/office/officeart/2005/8/colors/accent4_3" csCatId="accent4" phldr="1"/>
      <dgm:spPr/>
    </dgm:pt>
    <dgm:pt modelId="{4787A5E2-A00E-4ED6-AF01-C0047A25A8C7}">
      <dgm:prSet phldrT="[Texto]" custT="1"/>
      <dgm:spPr/>
      <dgm:t>
        <a:bodyPr/>
        <a:lstStyle/>
        <a:p>
          <a:r>
            <a:rPr lang="en-US" sz="1400" noProof="0" smtClean="0"/>
            <a:t>Deconstruction</a:t>
          </a:r>
        </a:p>
      </dgm:t>
    </dgm:pt>
    <dgm:pt modelId="{D6D2BD43-22AA-4A19-8E55-8799240CE98C}" type="parTrans" cxnId="{79F5FBF7-4DF2-41CB-B378-337F2E40CCD5}">
      <dgm:prSet/>
      <dgm:spPr/>
      <dgm:t>
        <a:bodyPr/>
        <a:lstStyle/>
        <a:p>
          <a:endParaRPr lang="en-US" noProof="0"/>
        </a:p>
      </dgm:t>
    </dgm:pt>
    <dgm:pt modelId="{9E5DFCF5-E4E5-4843-9D4D-3489263DCFC8}" type="sibTrans" cxnId="{79F5FBF7-4DF2-41CB-B378-337F2E40CCD5}">
      <dgm:prSet/>
      <dgm:spPr/>
      <dgm:t>
        <a:bodyPr/>
        <a:lstStyle/>
        <a:p>
          <a:endParaRPr lang="en-US" noProof="0"/>
        </a:p>
      </dgm:t>
    </dgm:pt>
    <dgm:pt modelId="{BE8D9B80-C33A-4D68-9B5D-6A784FDAC44D}">
      <dgm:prSet phldrT="[Texto]" custT="1"/>
      <dgm:spPr/>
      <dgm:t>
        <a:bodyPr/>
        <a:lstStyle/>
        <a:p>
          <a:r>
            <a:rPr lang="en-US" sz="1400" noProof="0" dirty="0" smtClean="0"/>
            <a:t>Gypsum </a:t>
          </a:r>
          <a:r>
            <a:rPr lang="en-US" sz="1400" b="0" i="0" noProof="0" dirty="0" smtClean="0"/>
            <a:t>waste </a:t>
          </a:r>
          <a:r>
            <a:rPr lang="en-US" sz="1400" b="0" i="0" noProof="0" dirty="0" err="1" smtClean="0"/>
            <a:t>characterisation</a:t>
          </a:r>
          <a:endParaRPr lang="en-US" sz="1400" noProof="0" dirty="0"/>
        </a:p>
      </dgm:t>
    </dgm:pt>
    <dgm:pt modelId="{85B4A654-CA00-45A6-B136-9ED78F411F73}" type="parTrans" cxnId="{39986A1E-B01C-4D52-92FC-2372E4A022B5}">
      <dgm:prSet/>
      <dgm:spPr/>
      <dgm:t>
        <a:bodyPr/>
        <a:lstStyle/>
        <a:p>
          <a:endParaRPr lang="en-US" noProof="0"/>
        </a:p>
      </dgm:t>
    </dgm:pt>
    <dgm:pt modelId="{39238316-9F92-43CC-8A02-83B67B49B66A}" type="sibTrans" cxnId="{39986A1E-B01C-4D52-92FC-2372E4A022B5}">
      <dgm:prSet/>
      <dgm:spPr/>
      <dgm:t>
        <a:bodyPr/>
        <a:lstStyle/>
        <a:p>
          <a:endParaRPr lang="en-US" noProof="0"/>
        </a:p>
      </dgm:t>
    </dgm:pt>
    <dgm:pt modelId="{ABB09165-5286-47D9-93F6-D18751038F6A}">
      <dgm:prSet phldrT="[Texto]" custT="1"/>
      <dgm:spPr/>
      <dgm:t>
        <a:bodyPr/>
        <a:lstStyle/>
        <a:p>
          <a:r>
            <a:rPr lang="en-US" sz="1400" noProof="0" dirty="0" smtClean="0"/>
            <a:t>Manufacturing of plasterboard with recycled content</a:t>
          </a:r>
          <a:endParaRPr lang="en-US" sz="1400" noProof="0" dirty="0"/>
        </a:p>
      </dgm:t>
    </dgm:pt>
    <dgm:pt modelId="{48A5A886-5951-49FD-BEC2-3A6D95C6B837}" type="parTrans" cxnId="{E2F37825-22B3-493D-BF52-020D7DBBDA79}">
      <dgm:prSet/>
      <dgm:spPr/>
      <dgm:t>
        <a:bodyPr/>
        <a:lstStyle/>
        <a:p>
          <a:endParaRPr lang="en-US" noProof="0"/>
        </a:p>
      </dgm:t>
    </dgm:pt>
    <dgm:pt modelId="{0699899B-4DB9-4F7F-A050-D94A214F3BB9}" type="sibTrans" cxnId="{E2F37825-22B3-493D-BF52-020D7DBBDA79}">
      <dgm:prSet/>
      <dgm:spPr/>
      <dgm:t>
        <a:bodyPr/>
        <a:lstStyle/>
        <a:p>
          <a:endParaRPr lang="en-US" noProof="0"/>
        </a:p>
      </dgm:t>
    </dgm:pt>
    <dgm:pt modelId="{53F2851F-95FE-41FC-B8DF-7FCEC9D66205}">
      <dgm:prSet phldrT="[Texto]" custT="1"/>
      <dgm:spPr/>
      <dgm:t>
        <a:bodyPr/>
        <a:lstStyle/>
        <a:p>
          <a:r>
            <a:rPr lang="en-US" sz="1400" noProof="0" dirty="0" smtClean="0"/>
            <a:t>Gypsum waste processing</a:t>
          </a:r>
          <a:endParaRPr lang="en-US" sz="1400" noProof="0" dirty="0"/>
        </a:p>
      </dgm:t>
    </dgm:pt>
    <dgm:pt modelId="{CB8E68BE-3566-47E6-86B7-8A7AEE561175}" type="parTrans" cxnId="{2E79D3D5-E172-41B3-A5E4-615FCAAA9055}">
      <dgm:prSet/>
      <dgm:spPr/>
      <dgm:t>
        <a:bodyPr/>
        <a:lstStyle/>
        <a:p>
          <a:endParaRPr lang="en-US" noProof="0"/>
        </a:p>
      </dgm:t>
    </dgm:pt>
    <dgm:pt modelId="{E7EBF6A0-0E4F-4647-BB9C-1AB10734420B}" type="sibTrans" cxnId="{2E79D3D5-E172-41B3-A5E4-615FCAAA9055}">
      <dgm:prSet/>
      <dgm:spPr/>
      <dgm:t>
        <a:bodyPr/>
        <a:lstStyle/>
        <a:p>
          <a:endParaRPr lang="en-US" noProof="0"/>
        </a:p>
      </dgm:t>
    </dgm:pt>
    <dgm:pt modelId="{A1F2318D-CFA1-4145-B019-140F645FA575}" type="pres">
      <dgm:prSet presAssocID="{E481EDED-54C5-4390-92F4-D09C573C142F}" presName="Name0" presStyleCnt="0">
        <dgm:presLayoutVars>
          <dgm:dir/>
          <dgm:resizeHandles val="exact"/>
        </dgm:presLayoutVars>
      </dgm:prSet>
      <dgm:spPr/>
    </dgm:pt>
    <dgm:pt modelId="{321566B7-5EDF-4123-A9D9-40D36EC51E44}" type="pres">
      <dgm:prSet presAssocID="{4787A5E2-A00E-4ED6-AF01-C0047A25A8C7}" presName="node" presStyleLbl="node1" presStyleIdx="0" presStyleCnt="4" custScaleX="217347" custScaleY="68557">
        <dgm:presLayoutVars>
          <dgm:bulletEnabled val="1"/>
        </dgm:presLayoutVars>
      </dgm:prSet>
      <dgm:spPr/>
      <dgm:t>
        <a:bodyPr/>
        <a:lstStyle/>
        <a:p>
          <a:endParaRPr lang="es-ES"/>
        </a:p>
      </dgm:t>
    </dgm:pt>
    <dgm:pt modelId="{9D6BA7CD-333B-4EBC-8291-97D86F720DB0}" type="pres">
      <dgm:prSet presAssocID="{9E5DFCF5-E4E5-4843-9D4D-3489263DCFC8}" presName="sibTrans" presStyleLbl="sibTrans2D1" presStyleIdx="0" presStyleCnt="3" custScaleX="107305" custScaleY="191844" custLinFactNeighborX="-10748" custLinFactNeighborY="18822"/>
      <dgm:spPr/>
      <dgm:t>
        <a:bodyPr/>
        <a:lstStyle/>
        <a:p>
          <a:endParaRPr lang="es-ES"/>
        </a:p>
      </dgm:t>
    </dgm:pt>
    <dgm:pt modelId="{B7410484-4A21-42D0-BCCA-54A11EAA0486}" type="pres">
      <dgm:prSet presAssocID="{9E5DFCF5-E4E5-4843-9D4D-3489263DCFC8}" presName="connectorText" presStyleLbl="sibTrans2D1" presStyleIdx="0" presStyleCnt="3"/>
      <dgm:spPr/>
      <dgm:t>
        <a:bodyPr/>
        <a:lstStyle/>
        <a:p>
          <a:endParaRPr lang="es-ES"/>
        </a:p>
      </dgm:t>
    </dgm:pt>
    <dgm:pt modelId="{5D4C62A1-A1A6-43AD-A73E-AA08B06B132D}" type="pres">
      <dgm:prSet presAssocID="{BE8D9B80-C33A-4D68-9B5D-6A784FDAC44D}" presName="node" presStyleLbl="node1" presStyleIdx="1" presStyleCnt="4" custScaleX="206563" custScaleY="69635" custLinFactNeighborX="-5187" custLinFactNeighborY="-1120">
        <dgm:presLayoutVars>
          <dgm:bulletEnabled val="1"/>
        </dgm:presLayoutVars>
      </dgm:prSet>
      <dgm:spPr/>
      <dgm:t>
        <a:bodyPr/>
        <a:lstStyle/>
        <a:p>
          <a:endParaRPr lang="es-ES"/>
        </a:p>
      </dgm:t>
    </dgm:pt>
    <dgm:pt modelId="{DC7D629F-9405-4192-8B4F-04E433749AD2}" type="pres">
      <dgm:prSet presAssocID="{39238316-9F92-43CC-8A02-83B67B49B66A}" presName="sibTrans" presStyleLbl="sibTrans2D1" presStyleIdx="1" presStyleCnt="3" custScaleX="125246" custScaleY="157290" custLinFactNeighborX="3671" custLinFactNeighborY="-435"/>
      <dgm:spPr/>
      <dgm:t>
        <a:bodyPr/>
        <a:lstStyle/>
        <a:p>
          <a:endParaRPr lang="es-ES"/>
        </a:p>
      </dgm:t>
    </dgm:pt>
    <dgm:pt modelId="{D84F0AE7-E80D-48A7-8B9C-4CD8DDBCAECD}" type="pres">
      <dgm:prSet presAssocID="{39238316-9F92-43CC-8A02-83B67B49B66A}" presName="connectorText" presStyleLbl="sibTrans2D1" presStyleIdx="1" presStyleCnt="3"/>
      <dgm:spPr/>
      <dgm:t>
        <a:bodyPr/>
        <a:lstStyle/>
        <a:p>
          <a:endParaRPr lang="es-ES"/>
        </a:p>
      </dgm:t>
    </dgm:pt>
    <dgm:pt modelId="{88E6F1E0-C77D-44C6-9899-E4832FB7ECAB}" type="pres">
      <dgm:prSet presAssocID="{53F2851F-95FE-41FC-B8DF-7FCEC9D66205}" presName="node" presStyleLbl="node1" presStyleIdx="2" presStyleCnt="4" custScaleX="234903" custScaleY="70115" custLinFactNeighborX="-11241" custLinFactNeighborY="1360">
        <dgm:presLayoutVars>
          <dgm:bulletEnabled val="1"/>
        </dgm:presLayoutVars>
      </dgm:prSet>
      <dgm:spPr/>
      <dgm:t>
        <a:bodyPr/>
        <a:lstStyle/>
        <a:p>
          <a:endParaRPr lang="es-ES"/>
        </a:p>
      </dgm:t>
    </dgm:pt>
    <dgm:pt modelId="{4B989544-42B3-484E-A34E-B91BE64C7CD8}" type="pres">
      <dgm:prSet presAssocID="{E7EBF6A0-0E4F-4647-BB9C-1AB10734420B}" presName="sibTrans" presStyleLbl="sibTrans2D1" presStyleIdx="2" presStyleCnt="3" custScaleX="149029" custScaleY="162416"/>
      <dgm:spPr/>
      <dgm:t>
        <a:bodyPr/>
        <a:lstStyle/>
        <a:p>
          <a:endParaRPr lang="es-ES"/>
        </a:p>
      </dgm:t>
    </dgm:pt>
    <dgm:pt modelId="{A762F827-4C87-4039-A4E6-16B28F0EAF60}" type="pres">
      <dgm:prSet presAssocID="{E7EBF6A0-0E4F-4647-BB9C-1AB10734420B}" presName="connectorText" presStyleLbl="sibTrans2D1" presStyleIdx="2" presStyleCnt="3"/>
      <dgm:spPr/>
      <dgm:t>
        <a:bodyPr/>
        <a:lstStyle/>
        <a:p>
          <a:endParaRPr lang="es-ES"/>
        </a:p>
      </dgm:t>
    </dgm:pt>
    <dgm:pt modelId="{AA6F24DA-2FFB-4D06-BA93-91EAAF1DDA15}" type="pres">
      <dgm:prSet presAssocID="{ABB09165-5286-47D9-93F6-D18751038F6A}" presName="node" presStyleLbl="node1" presStyleIdx="3" presStyleCnt="4" custScaleX="257680" custScaleY="113182">
        <dgm:presLayoutVars>
          <dgm:bulletEnabled val="1"/>
        </dgm:presLayoutVars>
      </dgm:prSet>
      <dgm:spPr/>
      <dgm:t>
        <a:bodyPr/>
        <a:lstStyle/>
        <a:p>
          <a:endParaRPr lang="es-ES"/>
        </a:p>
      </dgm:t>
    </dgm:pt>
  </dgm:ptLst>
  <dgm:cxnLst>
    <dgm:cxn modelId="{8D80342A-2E13-4542-84A9-E343792BCDDA}" type="presOf" srcId="{E7EBF6A0-0E4F-4647-BB9C-1AB10734420B}" destId="{4B989544-42B3-484E-A34E-B91BE64C7CD8}" srcOrd="0" destOrd="0" presId="urn:microsoft.com/office/officeart/2005/8/layout/process1"/>
    <dgm:cxn modelId="{F83242A4-569D-5D4D-9042-AC98F812A218}" type="presOf" srcId="{39238316-9F92-43CC-8A02-83B67B49B66A}" destId="{D84F0AE7-E80D-48A7-8B9C-4CD8DDBCAECD}" srcOrd="1" destOrd="0" presId="urn:microsoft.com/office/officeart/2005/8/layout/process1"/>
    <dgm:cxn modelId="{A6C5325C-5F64-E445-9153-40EDB8FD5A4D}" type="presOf" srcId="{9E5DFCF5-E4E5-4843-9D4D-3489263DCFC8}" destId="{9D6BA7CD-333B-4EBC-8291-97D86F720DB0}" srcOrd="0" destOrd="0" presId="urn:microsoft.com/office/officeart/2005/8/layout/process1"/>
    <dgm:cxn modelId="{39986A1E-B01C-4D52-92FC-2372E4A022B5}" srcId="{E481EDED-54C5-4390-92F4-D09C573C142F}" destId="{BE8D9B80-C33A-4D68-9B5D-6A784FDAC44D}" srcOrd="1" destOrd="0" parTransId="{85B4A654-CA00-45A6-B136-9ED78F411F73}" sibTransId="{39238316-9F92-43CC-8A02-83B67B49B66A}"/>
    <dgm:cxn modelId="{79F5FBF7-4DF2-41CB-B378-337F2E40CCD5}" srcId="{E481EDED-54C5-4390-92F4-D09C573C142F}" destId="{4787A5E2-A00E-4ED6-AF01-C0047A25A8C7}" srcOrd="0" destOrd="0" parTransId="{D6D2BD43-22AA-4A19-8E55-8799240CE98C}" sibTransId="{9E5DFCF5-E4E5-4843-9D4D-3489263DCFC8}"/>
    <dgm:cxn modelId="{BF6A5EBE-C12D-9444-AE71-3C158B7C4F71}" type="presOf" srcId="{4787A5E2-A00E-4ED6-AF01-C0047A25A8C7}" destId="{321566B7-5EDF-4123-A9D9-40D36EC51E44}" srcOrd="0" destOrd="0" presId="urn:microsoft.com/office/officeart/2005/8/layout/process1"/>
    <dgm:cxn modelId="{F8B7F75D-F039-054A-8992-FBD552BF1FAB}" type="presOf" srcId="{53F2851F-95FE-41FC-B8DF-7FCEC9D66205}" destId="{88E6F1E0-C77D-44C6-9899-E4832FB7ECAB}" srcOrd="0" destOrd="0" presId="urn:microsoft.com/office/officeart/2005/8/layout/process1"/>
    <dgm:cxn modelId="{BAF2D1EA-14F0-0A4F-B56B-CAF898878E2C}" type="presOf" srcId="{BE8D9B80-C33A-4D68-9B5D-6A784FDAC44D}" destId="{5D4C62A1-A1A6-43AD-A73E-AA08B06B132D}" srcOrd="0" destOrd="0" presId="urn:microsoft.com/office/officeart/2005/8/layout/process1"/>
    <dgm:cxn modelId="{CBA96D77-B94E-CE42-82E6-5414020F2071}" type="presOf" srcId="{E481EDED-54C5-4390-92F4-D09C573C142F}" destId="{A1F2318D-CFA1-4145-B019-140F645FA575}" srcOrd="0" destOrd="0" presId="urn:microsoft.com/office/officeart/2005/8/layout/process1"/>
    <dgm:cxn modelId="{80EBC045-40E3-DC4C-A592-E4BB10499CC0}" type="presOf" srcId="{E7EBF6A0-0E4F-4647-BB9C-1AB10734420B}" destId="{A762F827-4C87-4039-A4E6-16B28F0EAF60}" srcOrd="1" destOrd="0" presId="urn:microsoft.com/office/officeart/2005/8/layout/process1"/>
    <dgm:cxn modelId="{C28833EE-9379-0D40-9467-8BF4A376C72F}" type="presOf" srcId="{ABB09165-5286-47D9-93F6-D18751038F6A}" destId="{AA6F24DA-2FFB-4D06-BA93-91EAAF1DDA15}" srcOrd="0" destOrd="0" presId="urn:microsoft.com/office/officeart/2005/8/layout/process1"/>
    <dgm:cxn modelId="{2E79D3D5-E172-41B3-A5E4-615FCAAA9055}" srcId="{E481EDED-54C5-4390-92F4-D09C573C142F}" destId="{53F2851F-95FE-41FC-B8DF-7FCEC9D66205}" srcOrd="2" destOrd="0" parTransId="{CB8E68BE-3566-47E6-86B7-8A7AEE561175}" sibTransId="{E7EBF6A0-0E4F-4647-BB9C-1AB10734420B}"/>
    <dgm:cxn modelId="{E2F37825-22B3-493D-BF52-020D7DBBDA79}" srcId="{E481EDED-54C5-4390-92F4-D09C573C142F}" destId="{ABB09165-5286-47D9-93F6-D18751038F6A}" srcOrd="3" destOrd="0" parTransId="{48A5A886-5951-49FD-BEC2-3A6D95C6B837}" sibTransId="{0699899B-4DB9-4F7F-A050-D94A214F3BB9}"/>
    <dgm:cxn modelId="{80A5B11B-531B-9A4A-9A79-D3A885FFB9D6}" type="presOf" srcId="{39238316-9F92-43CC-8A02-83B67B49B66A}" destId="{DC7D629F-9405-4192-8B4F-04E433749AD2}" srcOrd="0" destOrd="0" presId="urn:microsoft.com/office/officeart/2005/8/layout/process1"/>
    <dgm:cxn modelId="{158439E2-2AE0-3F4E-9C1F-F78F3859DE96}" type="presOf" srcId="{9E5DFCF5-E4E5-4843-9D4D-3489263DCFC8}" destId="{B7410484-4A21-42D0-BCCA-54A11EAA0486}" srcOrd="1" destOrd="0" presId="urn:microsoft.com/office/officeart/2005/8/layout/process1"/>
    <dgm:cxn modelId="{14DCFC59-A156-654D-A72C-4D8614BDB322}" type="presParOf" srcId="{A1F2318D-CFA1-4145-B019-140F645FA575}" destId="{321566B7-5EDF-4123-A9D9-40D36EC51E44}" srcOrd="0" destOrd="0" presId="urn:microsoft.com/office/officeart/2005/8/layout/process1"/>
    <dgm:cxn modelId="{E6508281-FC1C-544E-959C-EE968ABA4C17}" type="presParOf" srcId="{A1F2318D-CFA1-4145-B019-140F645FA575}" destId="{9D6BA7CD-333B-4EBC-8291-97D86F720DB0}" srcOrd="1" destOrd="0" presId="urn:microsoft.com/office/officeart/2005/8/layout/process1"/>
    <dgm:cxn modelId="{774C3729-04BC-6C41-A98E-9B03B6D9C64D}" type="presParOf" srcId="{9D6BA7CD-333B-4EBC-8291-97D86F720DB0}" destId="{B7410484-4A21-42D0-BCCA-54A11EAA0486}" srcOrd="0" destOrd="0" presId="urn:microsoft.com/office/officeart/2005/8/layout/process1"/>
    <dgm:cxn modelId="{33524B5B-C837-6848-BFD1-80C8447363DA}" type="presParOf" srcId="{A1F2318D-CFA1-4145-B019-140F645FA575}" destId="{5D4C62A1-A1A6-43AD-A73E-AA08B06B132D}" srcOrd="2" destOrd="0" presId="urn:microsoft.com/office/officeart/2005/8/layout/process1"/>
    <dgm:cxn modelId="{019BAA46-FD44-AD4B-BD24-6762676CD668}" type="presParOf" srcId="{A1F2318D-CFA1-4145-B019-140F645FA575}" destId="{DC7D629F-9405-4192-8B4F-04E433749AD2}" srcOrd="3" destOrd="0" presId="urn:microsoft.com/office/officeart/2005/8/layout/process1"/>
    <dgm:cxn modelId="{1792EBDA-FA73-2745-82DD-DC0F59CA8504}" type="presParOf" srcId="{DC7D629F-9405-4192-8B4F-04E433749AD2}" destId="{D84F0AE7-E80D-48A7-8B9C-4CD8DDBCAECD}" srcOrd="0" destOrd="0" presId="urn:microsoft.com/office/officeart/2005/8/layout/process1"/>
    <dgm:cxn modelId="{D4D7EC00-BD23-4E49-B7BD-AD3960EBFFC2}" type="presParOf" srcId="{A1F2318D-CFA1-4145-B019-140F645FA575}" destId="{88E6F1E0-C77D-44C6-9899-E4832FB7ECAB}" srcOrd="4" destOrd="0" presId="urn:microsoft.com/office/officeart/2005/8/layout/process1"/>
    <dgm:cxn modelId="{E4B88F3F-740C-C442-9B02-314F4A10492B}" type="presParOf" srcId="{A1F2318D-CFA1-4145-B019-140F645FA575}" destId="{4B989544-42B3-484E-A34E-B91BE64C7CD8}" srcOrd="5" destOrd="0" presId="urn:microsoft.com/office/officeart/2005/8/layout/process1"/>
    <dgm:cxn modelId="{21C0AB23-DE5F-224B-ABC0-2A4EF0032DF7}" type="presParOf" srcId="{4B989544-42B3-484E-A34E-B91BE64C7CD8}" destId="{A762F827-4C87-4039-A4E6-16B28F0EAF60}" srcOrd="0" destOrd="0" presId="urn:microsoft.com/office/officeart/2005/8/layout/process1"/>
    <dgm:cxn modelId="{C2485946-7BF5-4247-88DF-7571FA62E723}" type="presParOf" srcId="{A1F2318D-CFA1-4145-B019-140F645FA575}" destId="{AA6F24DA-2FFB-4D06-BA93-91EAAF1DDA15}"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257DAD-9770-4BDA-8EDE-281400A06EDD}" type="doc">
      <dgm:prSet loTypeId="urn:microsoft.com/office/officeart/2005/8/layout/vList2" loCatId="list" qsTypeId="urn:microsoft.com/office/officeart/2005/8/quickstyle/simple3" qsCatId="simple" csTypeId="urn:microsoft.com/office/officeart/2005/8/colors/accent4_3" csCatId="accent4" phldr="1"/>
      <dgm:spPr/>
      <dgm:t>
        <a:bodyPr/>
        <a:lstStyle/>
        <a:p>
          <a:endParaRPr lang="es-ES"/>
        </a:p>
      </dgm:t>
    </dgm:pt>
    <dgm:pt modelId="{E0902239-3DC2-48DF-8730-8D6BEFF73C4D}">
      <dgm:prSet phldrT="[Texto]"/>
      <dgm:spPr/>
      <dgm:t>
        <a:bodyPr/>
        <a:lstStyle/>
        <a:p>
          <a:r>
            <a:rPr lang="en-US" noProof="0" dirty="0" smtClean="0"/>
            <a:t>A. Preparatory Actions:</a:t>
          </a:r>
          <a:endParaRPr lang="en-US" noProof="0" dirty="0"/>
        </a:p>
      </dgm:t>
    </dgm:pt>
    <dgm:pt modelId="{CE5EA591-DAE1-4853-A290-EDEDDAFD1C93}" type="parTrans" cxnId="{764580B5-468D-4673-B618-EBF9896DC243}">
      <dgm:prSet/>
      <dgm:spPr/>
      <dgm:t>
        <a:bodyPr/>
        <a:lstStyle/>
        <a:p>
          <a:endParaRPr lang="en-US" noProof="0"/>
        </a:p>
      </dgm:t>
    </dgm:pt>
    <dgm:pt modelId="{A1474066-D076-4170-B7DD-7AAEF4296291}" type="sibTrans" cxnId="{764580B5-468D-4673-B618-EBF9896DC243}">
      <dgm:prSet/>
      <dgm:spPr/>
      <dgm:t>
        <a:bodyPr/>
        <a:lstStyle/>
        <a:p>
          <a:endParaRPr lang="en-US" noProof="0"/>
        </a:p>
      </dgm:t>
    </dgm:pt>
    <dgm:pt modelId="{86743691-4B46-4F77-BB13-67F883A182C8}">
      <dgm:prSet phldrT="[Texto]"/>
      <dgm:spPr/>
      <dgm:t>
        <a:bodyPr/>
        <a:lstStyle/>
        <a:p>
          <a:r>
            <a:rPr lang="en-US" noProof="0" smtClean="0"/>
            <a:t>B. Implementation Actions:</a:t>
          </a:r>
          <a:endParaRPr lang="en-US" noProof="0"/>
        </a:p>
      </dgm:t>
    </dgm:pt>
    <dgm:pt modelId="{11E0961C-6D11-4169-98F7-2DCE221DEE3B}" type="parTrans" cxnId="{F8671381-9542-4858-AFBB-EACFCD2F1E2D}">
      <dgm:prSet/>
      <dgm:spPr/>
      <dgm:t>
        <a:bodyPr/>
        <a:lstStyle/>
        <a:p>
          <a:endParaRPr lang="en-US" noProof="0"/>
        </a:p>
      </dgm:t>
    </dgm:pt>
    <dgm:pt modelId="{7F12AC9F-BAF3-4D20-8D91-44A9426B688C}" type="sibTrans" cxnId="{F8671381-9542-4858-AFBB-EACFCD2F1E2D}">
      <dgm:prSet/>
      <dgm:spPr/>
      <dgm:t>
        <a:bodyPr/>
        <a:lstStyle/>
        <a:p>
          <a:endParaRPr lang="en-US" noProof="0"/>
        </a:p>
      </dgm:t>
    </dgm:pt>
    <dgm:pt modelId="{B74CE1BE-97AE-4067-BA2D-15FF3820C9C8}">
      <dgm:prSet phldrT="[Texto]"/>
      <dgm:spPr/>
      <dgm:t>
        <a:bodyPr/>
        <a:lstStyle/>
        <a:p>
          <a:r>
            <a:rPr lang="en-US" noProof="0" dirty="0" smtClean="0"/>
            <a:t>B.1. Eco-efficiency of deconstruction/segregation: Technical/Economic/market feasibility</a:t>
          </a:r>
          <a:endParaRPr lang="en-US" noProof="0" dirty="0"/>
        </a:p>
      </dgm:t>
    </dgm:pt>
    <dgm:pt modelId="{641CC713-AD5A-42E1-B4C7-9BC1B460C3B9}" type="parTrans" cxnId="{18962F8C-3D7A-48FE-88D6-EA86E5509DD2}">
      <dgm:prSet/>
      <dgm:spPr/>
      <dgm:t>
        <a:bodyPr/>
        <a:lstStyle/>
        <a:p>
          <a:endParaRPr lang="en-US" noProof="0"/>
        </a:p>
      </dgm:t>
    </dgm:pt>
    <dgm:pt modelId="{6431BE9A-A58B-4979-9781-949BB9E60EB4}" type="sibTrans" cxnId="{18962F8C-3D7A-48FE-88D6-EA86E5509DD2}">
      <dgm:prSet/>
      <dgm:spPr/>
      <dgm:t>
        <a:bodyPr/>
        <a:lstStyle/>
        <a:p>
          <a:endParaRPr lang="en-US" noProof="0"/>
        </a:p>
      </dgm:t>
    </dgm:pt>
    <dgm:pt modelId="{2DD7EB63-6DC3-4BC9-A50F-865123109846}">
      <dgm:prSet phldrT="[Texto]"/>
      <dgm:spPr/>
      <dgm:t>
        <a:bodyPr/>
        <a:lstStyle/>
        <a:p>
          <a:r>
            <a:rPr lang="en-US" noProof="0" dirty="0" smtClean="0"/>
            <a:t>C. Monitoring Actions:</a:t>
          </a:r>
          <a:endParaRPr lang="en-US" noProof="0" dirty="0"/>
        </a:p>
      </dgm:t>
    </dgm:pt>
    <dgm:pt modelId="{74FAAD20-8875-4B51-86C3-56402601E1DE}" type="parTrans" cxnId="{510F5D75-A3C1-497C-BF3E-0AD2816B5445}">
      <dgm:prSet/>
      <dgm:spPr/>
      <dgm:t>
        <a:bodyPr/>
        <a:lstStyle/>
        <a:p>
          <a:endParaRPr lang="en-US" noProof="0"/>
        </a:p>
      </dgm:t>
    </dgm:pt>
    <dgm:pt modelId="{FE814B6B-FEA4-464A-936E-E6D107B29B2F}" type="sibTrans" cxnId="{510F5D75-A3C1-497C-BF3E-0AD2816B5445}">
      <dgm:prSet/>
      <dgm:spPr/>
      <dgm:t>
        <a:bodyPr/>
        <a:lstStyle/>
        <a:p>
          <a:endParaRPr lang="en-US" noProof="0"/>
        </a:p>
      </dgm:t>
    </dgm:pt>
    <dgm:pt modelId="{5CAA652F-ABCC-4FEA-B666-AB44FF6BAFA5}">
      <dgm:prSet phldrT="[Texto]"/>
      <dgm:spPr/>
      <dgm:t>
        <a:bodyPr/>
        <a:lstStyle/>
        <a:p>
          <a:r>
            <a:rPr lang="en-US" noProof="0" dirty="0" smtClean="0"/>
            <a:t>C.1. Monitoring of the impact in the value chain (cradle to cradle approach)</a:t>
          </a:r>
          <a:endParaRPr lang="en-US" noProof="0" dirty="0"/>
        </a:p>
      </dgm:t>
    </dgm:pt>
    <dgm:pt modelId="{CFE21B8B-FECB-4ABE-8C93-6BCAE30DEF0D}" type="parTrans" cxnId="{2F4A4511-5CFD-499D-A0C2-4961375BEB6F}">
      <dgm:prSet/>
      <dgm:spPr/>
      <dgm:t>
        <a:bodyPr/>
        <a:lstStyle/>
        <a:p>
          <a:endParaRPr lang="en-US" noProof="0"/>
        </a:p>
      </dgm:t>
    </dgm:pt>
    <dgm:pt modelId="{B87FE782-4867-4814-9BCB-007E4B001C0B}" type="sibTrans" cxnId="{2F4A4511-5CFD-499D-A0C2-4961375BEB6F}">
      <dgm:prSet/>
      <dgm:spPr/>
      <dgm:t>
        <a:bodyPr/>
        <a:lstStyle/>
        <a:p>
          <a:endParaRPr lang="en-US" noProof="0"/>
        </a:p>
      </dgm:t>
    </dgm:pt>
    <dgm:pt modelId="{B4523ED3-8981-4033-A0F1-32819F122E71}">
      <dgm:prSet phldrT="[Texto]"/>
      <dgm:spPr/>
      <dgm:t>
        <a:bodyPr/>
        <a:lstStyle/>
        <a:p>
          <a:r>
            <a:rPr lang="en-US" noProof="0" dirty="0" smtClean="0"/>
            <a:t>D. Communication and Dissemination Actions:</a:t>
          </a:r>
          <a:endParaRPr lang="en-US" noProof="0" dirty="0"/>
        </a:p>
      </dgm:t>
    </dgm:pt>
    <dgm:pt modelId="{F3ED4240-624C-446A-B151-CC8EE8822E62}" type="parTrans" cxnId="{2E17CFCC-FD6B-4880-8F2E-DDBCBD50797D}">
      <dgm:prSet/>
      <dgm:spPr/>
      <dgm:t>
        <a:bodyPr/>
        <a:lstStyle/>
        <a:p>
          <a:endParaRPr lang="en-US" noProof="0"/>
        </a:p>
      </dgm:t>
    </dgm:pt>
    <dgm:pt modelId="{4E3008FE-5638-4932-8BAE-120E1246FA5F}" type="sibTrans" cxnId="{2E17CFCC-FD6B-4880-8F2E-DDBCBD50797D}">
      <dgm:prSet/>
      <dgm:spPr/>
      <dgm:t>
        <a:bodyPr/>
        <a:lstStyle/>
        <a:p>
          <a:endParaRPr lang="en-US" noProof="0"/>
        </a:p>
      </dgm:t>
    </dgm:pt>
    <dgm:pt modelId="{2795D467-084D-4389-AFCC-D19E3B59DFDC}">
      <dgm:prSet phldrT="[Texto]"/>
      <dgm:spPr/>
      <dgm:t>
        <a:bodyPr/>
        <a:lstStyle/>
        <a:p>
          <a:r>
            <a:rPr lang="en-US" noProof="0" dirty="0" smtClean="0"/>
            <a:t>B.2. Valorisation of deconstruction waste.</a:t>
          </a:r>
          <a:endParaRPr lang="en-US" noProof="0" dirty="0"/>
        </a:p>
      </dgm:t>
    </dgm:pt>
    <dgm:pt modelId="{52B09431-FBC4-4743-8D18-184E726B880F}" type="parTrans" cxnId="{A6BD691C-A72E-46E1-A79A-B9CBDB50C451}">
      <dgm:prSet/>
      <dgm:spPr/>
      <dgm:t>
        <a:bodyPr/>
        <a:lstStyle/>
        <a:p>
          <a:endParaRPr lang="en-US" noProof="0"/>
        </a:p>
      </dgm:t>
    </dgm:pt>
    <dgm:pt modelId="{A5724135-FF65-4C2E-BDC9-80A3D8AAE99F}" type="sibTrans" cxnId="{A6BD691C-A72E-46E1-A79A-B9CBDB50C451}">
      <dgm:prSet/>
      <dgm:spPr/>
      <dgm:t>
        <a:bodyPr/>
        <a:lstStyle/>
        <a:p>
          <a:endParaRPr lang="en-US" noProof="0"/>
        </a:p>
      </dgm:t>
    </dgm:pt>
    <dgm:pt modelId="{B88E6685-0942-4CA3-B659-030DA2E7BA95}">
      <dgm:prSet phldrT="[Texto]"/>
      <dgm:spPr/>
      <dgm:t>
        <a:bodyPr/>
        <a:lstStyle/>
        <a:p>
          <a:r>
            <a:rPr lang="en-US" noProof="0" dirty="0" smtClean="0"/>
            <a:t>B.3. Towards sustainable lightweight systems</a:t>
          </a:r>
          <a:endParaRPr lang="en-US" noProof="0" dirty="0"/>
        </a:p>
      </dgm:t>
    </dgm:pt>
    <dgm:pt modelId="{ED39146D-EC4B-4512-A4FA-369178014975}" type="parTrans" cxnId="{523887BD-70A3-408B-8666-091A84936DB7}">
      <dgm:prSet/>
      <dgm:spPr/>
      <dgm:t>
        <a:bodyPr/>
        <a:lstStyle/>
        <a:p>
          <a:endParaRPr lang="en-US" noProof="0"/>
        </a:p>
      </dgm:t>
    </dgm:pt>
    <dgm:pt modelId="{9701F024-959A-48C0-BD22-2A47CAA62332}" type="sibTrans" cxnId="{523887BD-70A3-408B-8666-091A84936DB7}">
      <dgm:prSet/>
      <dgm:spPr/>
      <dgm:t>
        <a:bodyPr/>
        <a:lstStyle/>
        <a:p>
          <a:endParaRPr lang="en-US" noProof="0"/>
        </a:p>
      </dgm:t>
    </dgm:pt>
    <dgm:pt modelId="{010D39A6-B09E-4730-BC22-8207AD2EDA46}">
      <dgm:prSet phldrT="[Texto]"/>
      <dgm:spPr/>
      <dgm:t>
        <a:bodyPr/>
        <a:lstStyle/>
        <a:p>
          <a:r>
            <a:rPr lang="en-US" noProof="0" smtClean="0"/>
            <a:t>D.1 Communication and dissemination.</a:t>
          </a:r>
          <a:endParaRPr lang="en-US" noProof="0"/>
        </a:p>
      </dgm:t>
    </dgm:pt>
    <dgm:pt modelId="{C403E329-C166-4612-ABD4-AEA7FF8108D8}" type="parTrans" cxnId="{6D86E8EB-F66F-46C6-897E-CD65D15D399A}">
      <dgm:prSet/>
      <dgm:spPr/>
      <dgm:t>
        <a:bodyPr/>
        <a:lstStyle/>
        <a:p>
          <a:endParaRPr lang="en-US" noProof="0"/>
        </a:p>
      </dgm:t>
    </dgm:pt>
    <dgm:pt modelId="{1A57E983-7F2E-4E56-A754-8864AC0C368D}" type="sibTrans" cxnId="{6D86E8EB-F66F-46C6-897E-CD65D15D399A}">
      <dgm:prSet/>
      <dgm:spPr/>
      <dgm:t>
        <a:bodyPr/>
        <a:lstStyle/>
        <a:p>
          <a:endParaRPr lang="en-US" noProof="0"/>
        </a:p>
      </dgm:t>
    </dgm:pt>
    <dgm:pt modelId="{72450A83-F11A-492A-9990-58F1C8D753C5}">
      <dgm:prSet phldrT="[Texto]"/>
      <dgm:spPr/>
      <dgm:t>
        <a:bodyPr/>
        <a:lstStyle/>
        <a:p>
          <a:r>
            <a:rPr lang="en-US" noProof="0" dirty="0" smtClean="0"/>
            <a:t>E. Project Management and Monitoring of the project progress:</a:t>
          </a:r>
          <a:endParaRPr lang="en-US" noProof="0" dirty="0"/>
        </a:p>
      </dgm:t>
    </dgm:pt>
    <dgm:pt modelId="{E696DC34-CA2E-41C6-8843-2D44268742A0}" type="parTrans" cxnId="{FD2BC47A-FCD6-45E2-9CB0-87A16882C607}">
      <dgm:prSet/>
      <dgm:spPr/>
      <dgm:t>
        <a:bodyPr/>
        <a:lstStyle/>
        <a:p>
          <a:endParaRPr lang="en-US" noProof="0"/>
        </a:p>
      </dgm:t>
    </dgm:pt>
    <dgm:pt modelId="{188F83DF-B284-4CC1-868E-FB4588E8963A}" type="sibTrans" cxnId="{FD2BC47A-FCD6-45E2-9CB0-87A16882C607}">
      <dgm:prSet/>
      <dgm:spPr/>
      <dgm:t>
        <a:bodyPr/>
        <a:lstStyle/>
        <a:p>
          <a:endParaRPr lang="en-US" noProof="0"/>
        </a:p>
      </dgm:t>
    </dgm:pt>
    <dgm:pt modelId="{4607B3EF-C2A9-4E67-8352-290BA414C9F5}">
      <dgm:prSet phldrT="[Texto]"/>
      <dgm:spPr/>
      <dgm:t>
        <a:bodyPr/>
        <a:lstStyle/>
        <a:p>
          <a:r>
            <a:rPr lang="en-US" noProof="0" dirty="0" smtClean="0"/>
            <a:t>E.1 Coordination and monitoring</a:t>
          </a:r>
          <a:endParaRPr lang="en-US" noProof="0" dirty="0"/>
        </a:p>
      </dgm:t>
    </dgm:pt>
    <dgm:pt modelId="{F54E8022-41F8-4EAB-B137-431CD4604BCB}" type="parTrans" cxnId="{5B2918AF-797D-427D-BF7E-CDAB7465FD96}">
      <dgm:prSet/>
      <dgm:spPr/>
      <dgm:t>
        <a:bodyPr/>
        <a:lstStyle/>
        <a:p>
          <a:endParaRPr lang="en-US" noProof="0"/>
        </a:p>
      </dgm:t>
    </dgm:pt>
    <dgm:pt modelId="{0397CF26-CF70-4470-BC4B-3B425BAE4C30}" type="sibTrans" cxnId="{5B2918AF-797D-427D-BF7E-CDAB7465FD96}">
      <dgm:prSet/>
      <dgm:spPr/>
      <dgm:t>
        <a:bodyPr/>
        <a:lstStyle/>
        <a:p>
          <a:endParaRPr lang="en-US" noProof="0"/>
        </a:p>
      </dgm:t>
    </dgm:pt>
    <dgm:pt modelId="{BDAFF0C0-F814-4097-BB78-091F2E6DB44B}">
      <dgm:prSet phldrT="[Texto]"/>
      <dgm:spPr/>
      <dgm:t>
        <a:bodyPr/>
        <a:lstStyle/>
        <a:p>
          <a:r>
            <a:rPr lang="en-US" noProof="0" dirty="0" smtClean="0"/>
            <a:t>A.1. Value Chain analysis in terms of deconstruction methodologies, economics of logistic and recycling</a:t>
          </a:r>
          <a:endParaRPr lang="en-US" noProof="0" dirty="0"/>
        </a:p>
      </dgm:t>
    </dgm:pt>
    <dgm:pt modelId="{98D39A8B-33B4-4FB9-9890-D58ADA605AEF}" type="sibTrans" cxnId="{C052B3E0-E86C-4A82-8C79-1C4E4967F7F5}">
      <dgm:prSet/>
      <dgm:spPr/>
      <dgm:t>
        <a:bodyPr/>
        <a:lstStyle/>
        <a:p>
          <a:endParaRPr lang="en-US" noProof="0"/>
        </a:p>
      </dgm:t>
    </dgm:pt>
    <dgm:pt modelId="{EBD7EA92-AA9E-448E-A84F-D096804B3D02}" type="parTrans" cxnId="{C052B3E0-E86C-4A82-8C79-1C4E4967F7F5}">
      <dgm:prSet/>
      <dgm:spPr/>
      <dgm:t>
        <a:bodyPr/>
        <a:lstStyle/>
        <a:p>
          <a:endParaRPr lang="en-US" noProof="0"/>
        </a:p>
      </dgm:t>
    </dgm:pt>
    <dgm:pt modelId="{5AA18C86-8CAB-4886-BB60-45A720F4B482}">
      <dgm:prSet phldrT="[Texto]"/>
      <dgm:spPr/>
      <dgm:t>
        <a:bodyPr/>
        <a:lstStyle/>
        <a:p>
          <a:r>
            <a:rPr lang="en-US" noProof="0" dirty="0" smtClean="0"/>
            <a:t>E.2. After Life Communication Plan</a:t>
          </a:r>
          <a:endParaRPr lang="en-US" noProof="0" dirty="0"/>
        </a:p>
      </dgm:t>
    </dgm:pt>
    <dgm:pt modelId="{74F067C9-29DD-4658-B9CA-36FEB7DEB8A8}" type="parTrans" cxnId="{689B8BB4-431B-4031-A56F-04A421C5275F}">
      <dgm:prSet/>
      <dgm:spPr/>
      <dgm:t>
        <a:bodyPr/>
        <a:lstStyle/>
        <a:p>
          <a:endParaRPr lang="es-ES"/>
        </a:p>
      </dgm:t>
    </dgm:pt>
    <dgm:pt modelId="{0FFC7173-DC51-4A56-B5C1-2AA201CC0847}" type="sibTrans" cxnId="{689B8BB4-431B-4031-A56F-04A421C5275F}">
      <dgm:prSet/>
      <dgm:spPr/>
      <dgm:t>
        <a:bodyPr/>
        <a:lstStyle/>
        <a:p>
          <a:endParaRPr lang="es-ES"/>
        </a:p>
      </dgm:t>
    </dgm:pt>
    <dgm:pt modelId="{77BBA140-95D3-4B21-A85A-41EA1034BF91}" type="pres">
      <dgm:prSet presAssocID="{4F257DAD-9770-4BDA-8EDE-281400A06EDD}" presName="linear" presStyleCnt="0">
        <dgm:presLayoutVars>
          <dgm:animLvl val="lvl"/>
          <dgm:resizeHandles val="exact"/>
        </dgm:presLayoutVars>
      </dgm:prSet>
      <dgm:spPr/>
      <dgm:t>
        <a:bodyPr/>
        <a:lstStyle/>
        <a:p>
          <a:endParaRPr lang="es-ES"/>
        </a:p>
      </dgm:t>
    </dgm:pt>
    <dgm:pt modelId="{84319D11-989B-4F34-96A5-AA6C3D208E8F}" type="pres">
      <dgm:prSet presAssocID="{E0902239-3DC2-48DF-8730-8D6BEFF73C4D}" presName="parentText" presStyleLbl="node1" presStyleIdx="0" presStyleCnt="5">
        <dgm:presLayoutVars>
          <dgm:chMax val="0"/>
          <dgm:bulletEnabled val="1"/>
        </dgm:presLayoutVars>
      </dgm:prSet>
      <dgm:spPr/>
      <dgm:t>
        <a:bodyPr/>
        <a:lstStyle/>
        <a:p>
          <a:endParaRPr lang="es-ES"/>
        </a:p>
      </dgm:t>
    </dgm:pt>
    <dgm:pt modelId="{1C4BE4D6-8366-4081-89D5-01421AE7B37E}" type="pres">
      <dgm:prSet presAssocID="{E0902239-3DC2-48DF-8730-8D6BEFF73C4D}" presName="childText" presStyleLbl="revTx" presStyleIdx="0" presStyleCnt="5">
        <dgm:presLayoutVars>
          <dgm:bulletEnabled val="1"/>
        </dgm:presLayoutVars>
      </dgm:prSet>
      <dgm:spPr/>
      <dgm:t>
        <a:bodyPr/>
        <a:lstStyle/>
        <a:p>
          <a:endParaRPr lang="es-ES"/>
        </a:p>
      </dgm:t>
    </dgm:pt>
    <dgm:pt modelId="{8773C347-B18E-43C1-A3B2-4844C868D078}" type="pres">
      <dgm:prSet presAssocID="{86743691-4B46-4F77-BB13-67F883A182C8}" presName="parentText" presStyleLbl="node1" presStyleIdx="1" presStyleCnt="5">
        <dgm:presLayoutVars>
          <dgm:chMax val="0"/>
          <dgm:bulletEnabled val="1"/>
        </dgm:presLayoutVars>
      </dgm:prSet>
      <dgm:spPr/>
      <dgm:t>
        <a:bodyPr/>
        <a:lstStyle/>
        <a:p>
          <a:endParaRPr lang="es-ES"/>
        </a:p>
      </dgm:t>
    </dgm:pt>
    <dgm:pt modelId="{17D0BB1C-C843-4637-A29C-52C955367052}" type="pres">
      <dgm:prSet presAssocID="{86743691-4B46-4F77-BB13-67F883A182C8}" presName="childText" presStyleLbl="revTx" presStyleIdx="1" presStyleCnt="5">
        <dgm:presLayoutVars>
          <dgm:bulletEnabled val="1"/>
        </dgm:presLayoutVars>
      </dgm:prSet>
      <dgm:spPr/>
      <dgm:t>
        <a:bodyPr/>
        <a:lstStyle/>
        <a:p>
          <a:endParaRPr lang="es-ES"/>
        </a:p>
      </dgm:t>
    </dgm:pt>
    <dgm:pt modelId="{5AA5CD5B-6F1F-4DCE-9B42-22354234565A}" type="pres">
      <dgm:prSet presAssocID="{2DD7EB63-6DC3-4BC9-A50F-865123109846}" presName="parentText" presStyleLbl="node1" presStyleIdx="2" presStyleCnt="5">
        <dgm:presLayoutVars>
          <dgm:chMax val="0"/>
          <dgm:bulletEnabled val="1"/>
        </dgm:presLayoutVars>
      </dgm:prSet>
      <dgm:spPr/>
      <dgm:t>
        <a:bodyPr/>
        <a:lstStyle/>
        <a:p>
          <a:endParaRPr lang="es-ES"/>
        </a:p>
      </dgm:t>
    </dgm:pt>
    <dgm:pt modelId="{28B1D6E8-D70D-463B-92CA-78DCBFC48E19}" type="pres">
      <dgm:prSet presAssocID="{2DD7EB63-6DC3-4BC9-A50F-865123109846}" presName="childText" presStyleLbl="revTx" presStyleIdx="2" presStyleCnt="5">
        <dgm:presLayoutVars>
          <dgm:bulletEnabled val="1"/>
        </dgm:presLayoutVars>
      </dgm:prSet>
      <dgm:spPr/>
      <dgm:t>
        <a:bodyPr/>
        <a:lstStyle/>
        <a:p>
          <a:endParaRPr lang="es-ES"/>
        </a:p>
      </dgm:t>
    </dgm:pt>
    <dgm:pt modelId="{8955106E-1C72-4203-8635-22FA7FCCA874}" type="pres">
      <dgm:prSet presAssocID="{B4523ED3-8981-4033-A0F1-32819F122E71}" presName="parentText" presStyleLbl="node1" presStyleIdx="3" presStyleCnt="5">
        <dgm:presLayoutVars>
          <dgm:chMax val="0"/>
          <dgm:bulletEnabled val="1"/>
        </dgm:presLayoutVars>
      </dgm:prSet>
      <dgm:spPr/>
      <dgm:t>
        <a:bodyPr/>
        <a:lstStyle/>
        <a:p>
          <a:endParaRPr lang="es-ES"/>
        </a:p>
      </dgm:t>
    </dgm:pt>
    <dgm:pt modelId="{81B663EF-4BF8-4D89-88AE-FB3A313FAD67}" type="pres">
      <dgm:prSet presAssocID="{B4523ED3-8981-4033-A0F1-32819F122E71}" presName="childText" presStyleLbl="revTx" presStyleIdx="3" presStyleCnt="5">
        <dgm:presLayoutVars>
          <dgm:bulletEnabled val="1"/>
        </dgm:presLayoutVars>
      </dgm:prSet>
      <dgm:spPr/>
      <dgm:t>
        <a:bodyPr/>
        <a:lstStyle/>
        <a:p>
          <a:endParaRPr lang="es-ES"/>
        </a:p>
      </dgm:t>
    </dgm:pt>
    <dgm:pt modelId="{8B627705-5472-4EED-82EC-34E55E06551A}" type="pres">
      <dgm:prSet presAssocID="{72450A83-F11A-492A-9990-58F1C8D753C5}" presName="parentText" presStyleLbl="node1" presStyleIdx="4" presStyleCnt="5">
        <dgm:presLayoutVars>
          <dgm:chMax val="0"/>
          <dgm:bulletEnabled val="1"/>
        </dgm:presLayoutVars>
      </dgm:prSet>
      <dgm:spPr/>
      <dgm:t>
        <a:bodyPr/>
        <a:lstStyle/>
        <a:p>
          <a:endParaRPr lang="es-ES"/>
        </a:p>
      </dgm:t>
    </dgm:pt>
    <dgm:pt modelId="{9FCC007E-4EBE-4849-92F3-F8C99316AF57}" type="pres">
      <dgm:prSet presAssocID="{72450A83-F11A-492A-9990-58F1C8D753C5}" presName="childText" presStyleLbl="revTx" presStyleIdx="4" presStyleCnt="5">
        <dgm:presLayoutVars>
          <dgm:bulletEnabled val="1"/>
        </dgm:presLayoutVars>
      </dgm:prSet>
      <dgm:spPr/>
      <dgm:t>
        <a:bodyPr/>
        <a:lstStyle/>
        <a:p>
          <a:endParaRPr lang="es-ES"/>
        </a:p>
      </dgm:t>
    </dgm:pt>
  </dgm:ptLst>
  <dgm:cxnLst>
    <dgm:cxn modelId="{3E21B53B-1C6F-E448-946D-BD4B3E428F79}" type="presOf" srcId="{2795D467-084D-4389-AFCC-D19E3B59DFDC}" destId="{17D0BB1C-C843-4637-A29C-52C955367052}" srcOrd="0" destOrd="1" presId="urn:microsoft.com/office/officeart/2005/8/layout/vList2"/>
    <dgm:cxn modelId="{4A0C0727-3440-49D6-ACFB-0134A2CA5F67}" type="presOf" srcId="{5AA18C86-8CAB-4886-BB60-45A720F4B482}" destId="{9FCC007E-4EBE-4849-92F3-F8C99316AF57}" srcOrd="0" destOrd="1" presId="urn:microsoft.com/office/officeart/2005/8/layout/vList2"/>
    <dgm:cxn modelId="{764580B5-468D-4673-B618-EBF9896DC243}" srcId="{4F257DAD-9770-4BDA-8EDE-281400A06EDD}" destId="{E0902239-3DC2-48DF-8730-8D6BEFF73C4D}" srcOrd="0" destOrd="0" parTransId="{CE5EA591-DAE1-4853-A290-EDEDDAFD1C93}" sibTransId="{A1474066-D076-4170-B7DD-7AAEF4296291}"/>
    <dgm:cxn modelId="{2E17CFCC-FD6B-4880-8F2E-DDBCBD50797D}" srcId="{4F257DAD-9770-4BDA-8EDE-281400A06EDD}" destId="{B4523ED3-8981-4033-A0F1-32819F122E71}" srcOrd="3" destOrd="0" parTransId="{F3ED4240-624C-446A-B151-CC8EE8822E62}" sibTransId="{4E3008FE-5638-4932-8BAE-120E1246FA5F}"/>
    <dgm:cxn modelId="{689B8BB4-431B-4031-A56F-04A421C5275F}" srcId="{72450A83-F11A-492A-9990-58F1C8D753C5}" destId="{5AA18C86-8CAB-4886-BB60-45A720F4B482}" srcOrd="1" destOrd="0" parTransId="{74F067C9-29DD-4658-B9CA-36FEB7DEB8A8}" sibTransId="{0FFC7173-DC51-4A56-B5C1-2AA201CC0847}"/>
    <dgm:cxn modelId="{510F5D75-A3C1-497C-BF3E-0AD2816B5445}" srcId="{4F257DAD-9770-4BDA-8EDE-281400A06EDD}" destId="{2DD7EB63-6DC3-4BC9-A50F-865123109846}" srcOrd="2" destOrd="0" parTransId="{74FAAD20-8875-4B51-86C3-56402601E1DE}" sibTransId="{FE814B6B-FEA4-464A-936E-E6D107B29B2F}"/>
    <dgm:cxn modelId="{5B2918AF-797D-427D-BF7E-CDAB7465FD96}" srcId="{72450A83-F11A-492A-9990-58F1C8D753C5}" destId="{4607B3EF-C2A9-4E67-8352-290BA414C9F5}" srcOrd="0" destOrd="0" parTransId="{F54E8022-41F8-4EAB-B137-431CD4604BCB}" sibTransId="{0397CF26-CF70-4470-BC4B-3B425BAE4C30}"/>
    <dgm:cxn modelId="{2F4A4511-5CFD-499D-A0C2-4961375BEB6F}" srcId="{2DD7EB63-6DC3-4BC9-A50F-865123109846}" destId="{5CAA652F-ABCC-4FEA-B666-AB44FF6BAFA5}" srcOrd="0" destOrd="0" parTransId="{CFE21B8B-FECB-4ABE-8C93-6BCAE30DEF0D}" sibTransId="{B87FE782-4867-4814-9BCB-007E4B001C0B}"/>
    <dgm:cxn modelId="{C052B3E0-E86C-4A82-8C79-1C4E4967F7F5}" srcId="{E0902239-3DC2-48DF-8730-8D6BEFF73C4D}" destId="{BDAFF0C0-F814-4097-BB78-091F2E6DB44B}" srcOrd="0" destOrd="0" parTransId="{EBD7EA92-AA9E-448E-A84F-D096804B3D02}" sibTransId="{98D39A8B-33B4-4FB9-9890-D58ADA605AEF}"/>
    <dgm:cxn modelId="{A6BD691C-A72E-46E1-A79A-B9CBDB50C451}" srcId="{86743691-4B46-4F77-BB13-67F883A182C8}" destId="{2795D467-084D-4389-AFCC-D19E3B59DFDC}" srcOrd="1" destOrd="0" parTransId="{52B09431-FBC4-4743-8D18-184E726B880F}" sibTransId="{A5724135-FF65-4C2E-BDC9-80A3D8AAE99F}"/>
    <dgm:cxn modelId="{8476DDD9-7254-F74B-A684-5569FF61B3FA}" type="presOf" srcId="{86743691-4B46-4F77-BB13-67F883A182C8}" destId="{8773C347-B18E-43C1-A3B2-4844C868D078}" srcOrd="0" destOrd="0" presId="urn:microsoft.com/office/officeart/2005/8/layout/vList2"/>
    <dgm:cxn modelId="{523887BD-70A3-408B-8666-091A84936DB7}" srcId="{86743691-4B46-4F77-BB13-67F883A182C8}" destId="{B88E6685-0942-4CA3-B659-030DA2E7BA95}" srcOrd="2" destOrd="0" parTransId="{ED39146D-EC4B-4512-A4FA-369178014975}" sibTransId="{9701F024-959A-48C0-BD22-2A47CAA62332}"/>
    <dgm:cxn modelId="{98E20801-7822-1642-9845-589B78A88057}" type="presOf" srcId="{E0902239-3DC2-48DF-8730-8D6BEFF73C4D}" destId="{84319D11-989B-4F34-96A5-AA6C3D208E8F}" srcOrd="0" destOrd="0" presId="urn:microsoft.com/office/officeart/2005/8/layout/vList2"/>
    <dgm:cxn modelId="{19124971-6C3C-2A46-BCA8-D397EEE6F888}" type="presOf" srcId="{4607B3EF-C2A9-4E67-8352-290BA414C9F5}" destId="{9FCC007E-4EBE-4849-92F3-F8C99316AF57}" srcOrd="0" destOrd="0" presId="urn:microsoft.com/office/officeart/2005/8/layout/vList2"/>
    <dgm:cxn modelId="{A8D4CB24-0802-C84E-A1D0-883035BCDED4}" type="presOf" srcId="{2DD7EB63-6DC3-4BC9-A50F-865123109846}" destId="{5AA5CD5B-6F1F-4DCE-9B42-22354234565A}" srcOrd="0" destOrd="0" presId="urn:microsoft.com/office/officeart/2005/8/layout/vList2"/>
    <dgm:cxn modelId="{F8671381-9542-4858-AFBB-EACFCD2F1E2D}" srcId="{4F257DAD-9770-4BDA-8EDE-281400A06EDD}" destId="{86743691-4B46-4F77-BB13-67F883A182C8}" srcOrd="1" destOrd="0" parTransId="{11E0961C-6D11-4169-98F7-2DCE221DEE3B}" sibTransId="{7F12AC9F-BAF3-4D20-8D91-44A9426B688C}"/>
    <dgm:cxn modelId="{B359D76E-3C23-F048-866E-B5BACF553F3B}" type="presOf" srcId="{010D39A6-B09E-4730-BC22-8207AD2EDA46}" destId="{81B663EF-4BF8-4D89-88AE-FB3A313FAD67}" srcOrd="0" destOrd="0" presId="urn:microsoft.com/office/officeart/2005/8/layout/vList2"/>
    <dgm:cxn modelId="{42C1C4F9-7B7C-1044-BBBB-238F1A642FDB}" type="presOf" srcId="{B74CE1BE-97AE-4067-BA2D-15FF3820C9C8}" destId="{17D0BB1C-C843-4637-A29C-52C955367052}" srcOrd="0" destOrd="0" presId="urn:microsoft.com/office/officeart/2005/8/layout/vList2"/>
    <dgm:cxn modelId="{6D86E8EB-F66F-46C6-897E-CD65D15D399A}" srcId="{B4523ED3-8981-4033-A0F1-32819F122E71}" destId="{010D39A6-B09E-4730-BC22-8207AD2EDA46}" srcOrd="0" destOrd="0" parTransId="{C403E329-C166-4612-ABD4-AEA7FF8108D8}" sibTransId="{1A57E983-7F2E-4E56-A754-8864AC0C368D}"/>
    <dgm:cxn modelId="{2579C8BB-F685-7543-BF92-04840873E4D3}" type="presOf" srcId="{B88E6685-0942-4CA3-B659-030DA2E7BA95}" destId="{17D0BB1C-C843-4637-A29C-52C955367052}" srcOrd="0" destOrd="2" presId="urn:microsoft.com/office/officeart/2005/8/layout/vList2"/>
    <dgm:cxn modelId="{49036AA5-D62B-334A-871D-7AC1ED40CA39}" type="presOf" srcId="{5CAA652F-ABCC-4FEA-B666-AB44FF6BAFA5}" destId="{28B1D6E8-D70D-463B-92CA-78DCBFC48E19}" srcOrd="0" destOrd="0" presId="urn:microsoft.com/office/officeart/2005/8/layout/vList2"/>
    <dgm:cxn modelId="{E98CA767-3482-0345-9557-D08D3F35D0BF}" type="presOf" srcId="{BDAFF0C0-F814-4097-BB78-091F2E6DB44B}" destId="{1C4BE4D6-8366-4081-89D5-01421AE7B37E}" srcOrd="0" destOrd="0" presId="urn:microsoft.com/office/officeart/2005/8/layout/vList2"/>
    <dgm:cxn modelId="{CB951EB2-A406-D847-9407-2908048E7C1D}" type="presOf" srcId="{4F257DAD-9770-4BDA-8EDE-281400A06EDD}" destId="{77BBA140-95D3-4B21-A85A-41EA1034BF91}" srcOrd="0" destOrd="0" presId="urn:microsoft.com/office/officeart/2005/8/layout/vList2"/>
    <dgm:cxn modelId="{18962F8C-3D7A-48FE-88D6-EA86E5509DD2}" srcId="{86743691-4B46-4F77-BB13-67F883A182C8}" destId="{B74CE1BE-97AE-4067-BA2D-15FF3820C9C8}" srcOrd="0" destOrd="0" parTransId="{641CC713-AD5A-42E1-B4C7-9BC1B460C3B9}" sibTransId="{6431BE9A-A58B-4979-9781-949BB9E60EB4}"/>
    <dgm:cxn modelId="{FD2BC47A-FCD6-45E2-9CB0-87A16882C607}" srcId="{4F257DAD-9770-4BDA-8EDE-281400A06EDD}" destId="{72450A83-F11A-492A-9990-58F1C8D753C5}" srcOrd="4" destOrd="0" parTransId="{E696DC34-CA2E-41C6-8843-2D44268742A0}" sibTransId="{188F83DF-B284-4CC1-868E-FB4588E8963A}"/>
    <dgm:cxn modelId="{24D94CAE-3406-A643-AE05-52E2074DC83D}" type="presOf" srcId="{B4523ED3-8981-4033-A0F1-32819F122E71}" destId="{8955106E-1C72-4203-8635-22FA7FCCA874}" srcOrd="0" destOrd="0" presId="urn:microsoft.com/office/officeart/2005/8/layout/vList2"/>
    <dgm:cxn modelId="{69128D1F-077D-4840-95B6-B76A9FEE161E}" type="presOf" srcId="{72450A83-F11A-492A-9990-58F1C8D753C5}" destId="{8B627705-5472-4EED-82EC-34E55E06551A}" srcOrd="0" destOrd="0" presId="urn:microsoft.com/office/officeart/2005/8/layout/vList2"/>
    <dgm:cxn modelId="{0331E2FC-8FA3-3D47-B759-CCE0AA8B872F}" type="presParOf" srcId="{77BBA140-95D3-4B21-A85A-41EA1034BF91}" destId="{84319D11-989B-4F34-96A5-AA6C3D208E8F}" srcOrd="0" destOrd="0" presId="urn:microsoft.com/office/officeart/2005/8/layout/vList2"/>
    <dgm:cxn modelId="{90EA363D-AC43-1045-9D87-FB0992FB6BC6}" type="presParOf" srcId="{77BBA140-95D3-4B21-A85A-41EA1034BF91}" destId="{1C4BE4D6-8366-4081-89D5-01421AE7B37E}" srcOrd="1" destOrd="0" presId="urn:microsoft.com/office/officeart/2005/8/layout/vList2"/>
    <dgm:cxn modelId="{B6DD2C2E-B75A-434C-9635-8E26B5A3BE25}" type="presParOf" srcId="{77BBA140-95D3-4B21-A85A-41EA1034BF91}" destId="{8773C347-B18E-43C1-A3B2-4844C868D078}" srcOrd="2" destOrd="0" presId="urn:microsoft.com/office/officeart/2005/8/layout/vList2"/>
    <dgm:cxn modelId="{EBF7BD73-58DD-D24F-B328-68769E342B64}" type="presParOf" srcId="{77BBA140-95D3-4B21-A85A-41EA1034BF91}" destId="{17D0BB1C-C843-4637-A29C-52C955367052}" srcOrd="3" destOrd="0" presId="urn:microsoft.com/office/officeart/2005/8/layout/vList2"/>
    <dgm:cxn modelId="{141D88C4-8153-A64F-8EC5-88F636AEE6C7}" type="presParOf" srcId="{77BBA140-95D3-4B21-A85A-41EA1034BF91}" destId="{5AA5CD5B-6F1F-4DCE-9B42-22354234565A}" srcOrd="4" destOrd="0" presId="urn:microsoft.com/office/officeart/2005/8/layout/vList2"/>
    <dgm:cxn modelId="{D4054D3E-927E-794B-9D9E-00DF9DACD1E1}" type="presParOf" srcId="{77BBA140-95D3-4B21-A85A-41EA1034BF91}" destId="{28B1D6E8-D70D-463B-92CA-78DCBFC48E19}" srcOrd="5" destOrd="0" presId="urn:microsoft.com/office/officeart/2005/8/layout/vList2"/>
    <dgm:cxn modelId="{E73E29D7-8F15-9543-ABCC-526F0024974D}" type="presParOf" srcId="{77BBA140-95D3-4B21-A85A-41EA1034BF91}" destId="{8955106E-1C72-4203-8635-22FA7FCCA874}" srcOrd="6" destOrd="0" presId="urn:microsoft.com/office/officeart/2005/8/layout/vList2"/>
    <dgm:cxn modelId="{D8F51851-9047-6E4E-98DD-B8320FE999F2}" type="presParOf" srcId="{77BBA140-95D3-4B21-A85A-41EA1034BF91}" destId="{81B663EF-4BF8-4D89-88AE-FB3A313FAD67}" srcOrd="7" destOrd="0" presId="urn:microsoft.com/office/officeart/2005/8/layout/vList2"/>
    <dgm:cxn modelId="{7D47D4C7-EF05-F940-A58B-0598F659FFD6}" type="presParOf" srcId="{77BBA140-95D3-4B21-A85A-41EA1034BF91}" destId="{8B627705-5472-4EED-82EC-34E55E06551A}" srcOrd="8" destOrd="0" presId="urn:microsoft.com/office/officeart/2005/8/layout/vList2"/>
    <dgm:cxn modelId="{B6AF5EBE-42A5-6C4E-8C10-F9D56F2DED0F}" type="presParOf" srcId="{77BBA140-95D3-4B21-A85A-41EA1034BF91}" destId="{9FCC007E-4EBE-4849-92F3-F8C99316AF57}"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566B7-5EDF-4123-A9D9-40D36EC51E44}">
      <dsp:nvSpPr>
        <dsp:cNvPr id="0" name=""/>
        <dsp:cNvSpPr/>
      </dsp:nvSpPr>
      <dsp:spPr>
        <a:xfrm>
          <a:off x="5660" y="728167"/>
          <a:ext cx="1659414" cy="524865"/>
        </a:xfrm>
        <a:prstGeom prst="roundRect">
          <a:avLst>
            <a:gd name="adj" fmla="val 10000"/>
          </a:avLst>
        </a:prstGeom>
        <a:solidFill>
          <a:schemeClr val="accent4">
            <a:shade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smtClean="0"/>
            <a:t>Deconstruction</a:t>
          </a:r>
        </a:p>
      </dsp:txBody>
      <dsp:txXfrm>
        <a:off x="21033" y="743540"/>
        <a:ext cx="1628668" cy="494119"/>
      </dsp:txXfrm>
    </dsp:sp>
    <dsp:sp modelId="{9D6BA7CD-333B-4EBC-8291-97D86F720DB0}">
      <dsp:nvSpPr>
        <dsp:cNvPr id="0" name=""/>
        <dsp:cNvSpPr/>
      </dsp:nvSpPr>
      <dsp:spPr>
        <a:xfrm rot="21584575">
          <a:off x="1715916" y="840215"/>
          <a:ext cx="166491" cy="363246"/>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noProof="0"/>
        </a:p>
      </dsp:txBody>
      <dsp:txXfrm>
        <a:off x="1715916" y="912976"/>
        <a:ext cx="116544" cy="217948"/>
      </dsp:txXfrm>
    </dsp:sp>
    <dsp:sp modelId="{5D4C62A1-A1A6-43AD-A73E-AA08B06B132D}">
      <dsp:nvSpPr>
        <dsp:cNvPr id="0" name=""/>
        <dsp:cNvSpPr/>
      </dsp:nvSpPr>
      <dsp:spPr>
        <a:xfrm>
          <a:off x="1957820" y="715466"/>
          <a:ext cx="1577079" cy="533118"/>
        </a:xfrm>
        <a:prstGeom prst="roundRect">
          <a:avLst>
            <a:gd name="adj" fmla="val 10000"/>
          </a:avLst>
        </a:prstGeom>
        <a:solidFill>
          <a:schemeClr val="accent4">
            <a:shade val="80000"/>
            <a:hueOff val="57861"/>
            <a:satOff val="-6681"/>
            <a:lumOff val="1044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t>Gypsum </a:t>
          </a:r>
          <a:r>
            <a:rPr lang="en-US" sz="1400" b="0" i="0" kern="1200" noProof="0" dirty="0" smtClean="0"/>
            <a:t>waste </a:t>
          </a:r>
          <a:r>
            <a:rPr lang="en-US" sz="1400" b="0" i="0" kern="1200" noProof="0" dirty="0" err="1" smtClean="0"/>
            <a:t>characterisation</a:t>
          </a:r>
          <a:endParaRPr lang="en-US" sz="1400" kern="1200" noProof="0" dirty="0"/>
        </a:p>
      </dsp:txBody>
      <dsp:txXfrm>
        <a:off x="1973434" y="731080"/>
        <a:ext cx="1545851" cy="501890"/>
      </dsp:txXfrm>
    </dsp:sp>
    <dsp:sp modelId="{DC7D629F-9405-4192-8B4F-04E433749AD2}">
      <dsp:nvSpPr>
        <dsp:cNvPr id="0" name=""/>
        <dsp:cNvSpPr/>
      </dsp:nvSpPr>
      <dsp:spPr>
        <a:xfrm rot="32960">
          <a:off x="3594651" y="841308"/>
          <a:ext cx="195835" cy="297820"/>
        </a:xfrm>
        <a:prstGeom prst="rightArrow">
          <a:avLst>
            <a:gd name="adj1" fmla="val 60000"/>
            <a:gd name="adj2" fmla="val 50000"/>
          </a:avLst>
        </a:prstGeom>
        <a:solidFill>
          <a:schemeClr val="accent4">
            <a:shade val="90000"/>
            <a:hueOff val="86780"/>
            <a:satOff val="-9894"/>
            <a:lumOff val="146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noProof="0"/>
        </a:p>
      </dsp:txBody>
      <dsp:txXfrm>
        <a:off x="3594652" y="900590"/>
        <a:ext cx="137085" cy="178692"/>
      </dsp:txXfrm>
    </dsp:sp>
    <dsp:sp modelId="{88E6F1E0-C77D-44C6-9899-E4832FB7ECAB}">
      <dsp:nvSpPr>
        <dsp:cNvPr id="0" name=""/>
        <dsp:cNvSpPr/>
      </dsp:nvSpPr>
      <dsp:spPr>
        <a:xfrm>
          <a:off x="3829907" y="732615"/>
          <a:ext cx="1793451" cy="536793"/>
        </a:xfrm>
        <a:prstGeom prst="roundRect">
          <a:avLst>
            <a:gd name="adj" fmla="val 10000"/>
          </a:avLst>
        </a:prstGeom>
        <a:solidFill>
          <a:schemeClr val="accent4">
            <a:shade val="80000"/>
            <a:hueOff val="115721"/>
            <a:satOff val="-13362"/>
            <a:lumOff val="20881"/>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t>Gypsum waste processing</a:t>
          </a:r>
          <a:endParaRPr lang="en-US" sz="1400" kern="1200" noProof="0" dirty="0"/>
        </a:p>
      </dsp:txBody>
      <dsp:txXfrm>
        <a:off x="3845629" y="748337"/>
        <a:ext cx="1762007" cy="505349"/>
      </dsp:txXfrm>
    </dsp:sp>
    <dsp:sp modelId="{4B989544-42B3-484E-A34E-B91BE64C7CD8}">
      <dsp:nvSpPr>
        <dsp:cNvPr id="0" name=""/>
        <dsp:cNvSpPr/>
      </dsp:nvSpPr>
      <dsp:spPr>
        <a:xfrm rot="21583795">
          <a:off x="5662793" y="842224"/>
          <a:ext cx="259414" cy="307525"/>
        </a:xfrm>
        <a:prstGeom prst="rightArrow">
          <a:avLst>
            <a:gd name="adj1" fmla="val 60000"/>
            <a:gd name="adj2" fmla="val 50000"/>
          </a:avLst>
        </a:prstGeom>
        <a:solidFill>
          <a:schemeClr val="accent4">
            <a:shade val="90000"/>
            <a:hueOff val="173559"/>
            <a:satOff val="-19787"/>
            <a:lumOff val="292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a:p>
      </dsp:txBody>
      <dsp:txXfrm>
        <a:off x="5662793" y="903912"/>
        <a:ext cx="181590" cy="184515"/>
      </dsp:txXfrm>
    </dsp:sp>
    <dsp:sp modelId="{AA6F24DA-2FFB-4D06-BA93-91EAAF1DDA15}">
      <dsp:nvSpPr>
        <dsp:cNvPr id="0" name=""/>
        <dsp:cNvSpPr/>
      </dsp:nvSpPr>
      <dsp:spPr>
        <a:xfrm>
          <a:off x="5951789" y="557344"/>
          <a:ext cx="1967350" cy="866510"/>
        </a:xfrm>
        <a:prstGeom prst="roundRect">
          <a:avLst>
            <a:gd name="adj" fmla="val 10000"/>
          </a:avLst>
        </a:prstGeom>
        <a:solidFill>
          <a:schemeClr val="accent4">
            <a:shade val="80000"/>
            <a:hueOff val="173582"/>
            <a:satOff val="-20043"/>
            <a:lumOff val="31321"/>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t>Manufacturing of plasterboard with recycled content</a:t>
          </a:r>
          <a:endParaRPr lang="en-US" sz="1400" kern="1200" noProof="0" dirty="0"/>
        </a:p>
      </dsp:txBody>
      <dsp:txXfrm>
        <a:off x="5977168" y="582723"/>
        <a:ext cx="1916592" cy="815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19D11-989B-4F34-96A5-AA6C3D208E8F}">
      <dsp:nvSpPr>
        <dsp:cNvPr id="0" name=""/>
        <dsp:cNvSpPr/>
      </dsp:nvSpPr>
      <dsp:spPr>
        <a:xfrm>
          <a:off x="0" y="55060"/>
          <a:ext cx="8229600" cy="479700"/>
        </a:xfrm>
        <a:prstGeom prst="roundRect">
          <a:avLst/>
        </a:prstGeom>
        <a:solidFill>
          <a:schemeClr val="accent4">
            <a:shade val="80000"/>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noProof="0" dirty="0" smtClean="0"/>
            <a:t>A. Preparatory Actions:</a:t>
          </a:r>
          <a:endParaRPr lang="en-US" sz="2000" kern="1200" noProof="0" dirty="0"/>
        </a:p>
      </dsp:txBody>
      <dsp:txXfrm>
        <a:off x="23417" y="78477"/>
        <a:ext cx="8182766" cy="432866"/>
      </dsp:txXfrm>
    </dsp:sp>
    <dsp:sp modelId="{1C4BE4D6-8366-4081-89D5-01421AE7B37E}">
      <dsp:nvSpPr>
        <dsp:cNvPr id="0" name=""/>
        <dsp:cNvSpPr/>
      </dsp:nvSpPr>
      <dsp:spPr>
        <a:xfrm>
          <a:off x="0" y="534760"/>
          <a:ext cx="8229600"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noProof="0" dirty="0" smtClean="0"/>
            <a:t>A.1. Value Chain analysis in terms of deconstruction methodologies, economics of logistic and recycling</a:t>
          </a:r>
          <a:endParaRPr lang="en-US" sz="1600" kern="1200" noProof="0" dirty="0"/>
        </a:p>
      </dsp:txBody>
      <dsp:txXfrm>
        <a:off x="0" y="534760"/>
        <a:ext cx="8229600" cy="507150"/>
      </dsp:txXfrm>
    </dsp:sp>
    <dsp:sp modelId="{8773C347-B18E-43C1-A3B2-4844C868D078}">
      <dsp:nvSpPr>
        <dsp:cNvPr id="0" name=""/>
        <dsp:cNvSpPr/>
      </dsp:nvSpPr>
      <dsp:spPr>
        <a:xfrm>
          <a:off x="0" y="1041910"/>
          <a:ext cx="8229600" cy="479700"/>
        </a:xfrm>
        <a:prstGeom prst="roundRect">
          <a:avLst/>
        </a:prstGeom>
        <a:solidFill>
          <a:schemeClr val="accent4">
            <a:shade val="80000"/>
            <a:hueOff val="43396"/>
            <a:satOff val="-5011"/>
            <a:lumOff val="783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noProof="0" smtClean="0"/>
            <a:t>B. Implementation Actions:</a:t>
          </a:r>
          <a:endParaRPr lang="en-US" sz="2000" kern="1200" noProof="0"/>
        </a:p>
      </dsp:txBody>
      <dsp:txXfrm>
        <a:off x="23417" y="1065327"/>
        <a:ext cx="8182766" cy="432866"/>
      </dsp:txXfrm>
    </dsp:sp>
    <dsp:sp modelId="{17D0BB1C-C843-4637-A29C-52C955367052}">
      <dsp:nvSpPr>
        <dsp:cNvPr id="0" name=""/>
        <dsp:cNvSpPr/>
      </dsp:nvSpPr>
      <dsp:spPr>
        <a:xfrm>
          <a:off x="0" y="1521611"/>
          <a:ext cx="8229600"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noProof="0" dirty="0" smtClean="0"/>
            <a:t>B.1. Eco-efficiency of deconstruction/segregation: Technical/Economic/market feasibility</a:t>
          </a:r>
          <a:endParaRPr lang="en-US" sz="1600" kern="1200" noProof="0" dirty="0"/>
        </a:p>
        <a:p>
          <a:pPr marL="171450" lvl="1" indent="-171450" algn="l" defTabSz="711200">
            <a:lnSpc>
              <a:spcPct val="90000"/>
            </a:lnSpc>
            <a:spcBef>
              <a:spcPct val="0"/>
            </a:spcBef>
            <a:spcAft>
              <a:spcPct val="20000"/>
            </a:spcAft>
            <a:buChar char="••"/>
          </a:pPr>
          <a:r>
            <a:rPr lang="en-US" sz="1600" kern="1200" noProof="0" dirty="0" smtClean="0"/>
            <a:t>B.2. Valorisation of deconstruction waste.</a:t>
          </a:r>
          <a:endParaRPr lang="en-US" sz="1600" kern="1200" noProof="0" dirty="0"/>
        </a:p>
        <a:p>
          <a:pPr marL="171450" lvl="1" indent="-171450" algn="l" defTabSz="711200">
            <a:lnSpc>
              <a:spcPct val="90000"/>
            </a:lnSpc>
            <a:spcBef>
              <a:spcPct val="0"/>
            </a:spcBef>
            <a:spcAft>
              <a:spcPct val="20000"/>
            </a:spcAft>
            <a:buChar char="••"/>
          </a:pPr>
          <a:r>
            <a:rPr lang="en-US" sz="1600" kern="1200" noProof="0" dirty="0" smtClean="0"/>
            <a:t>B.3. Towards sustainable lightweight systems</a:t>
          </a:r>
          <a:endParaRPr lang="en-US" sz="1600" kern="1200" noProof="0" dirty="0"/>
        </a:p>
      </dsp:txBody>
      <dsp:txXfrm>
        <a:off x="0" y="1521611"/>
        <a:ext cx="8229600" cy="1055700"/>
      </dsp:txXfrm>
    </dsp:sp>
    <dsp:sp modelId="{5AA5CD5B-6F1F-4DCE-9B42-22354234565A}">
      <dsp:nvSpPr>
        <dsp:cNvPr id="0" name=""/>
        <dsp:cNvSpPr/>
      </dsp:nvSpPr>
      <dsp:spPr>
        <a:xfrm>
          <a:off x="0" y="2577311"/>
          <a:ext cx="8229600" cy="479700"/>
        </a:xfrm>
        <a:prstGeom prst="roundRect">
          <a:avLst/>
        </a:prstGeom>
        <a:solidFill>
          <a:schemeClr val="accent4">
            <a:shade val="80000"/>
            <a:hueOff val="86791"/>
            <a:satOff val="-10022"/>
            <a:lumOff val="1566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noProof="0" dirty="0" smtClean="0"/>
            <a:t>C. Monitoring Actions:</a:t>
          </a:r>
          <a:endParaRPr lang="en-US" sz="2000" kern="1200" noProof="0" dirty="0"/>
        </a:p>
      </dsp:txBody>
      <dsp:txXfrm>
        <a:off x="23417" y="2600728"/>
        <a:ext cx="8182766" cy="432866"/>
      </dsp:txXfrm>
    </dsp:sp>
    <dsp:sp modelId="{28B1D6E8-D70D-463B-92CA-78DCBFC48E19}">
      <dsp:nvSpPr>
        <dsp:cNvPr id="0" name=""/>
        <dsp:cNvSpPr/>
      </dsp:nvSpPr>
      <dsp:spPr>
        <a:xfrm>
          <a:off x="0" y="3057011"/>
          <a:ext cx="82296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noProof="0" dirty="0" smtClean="0"/>
            <a:t>C.1. Monitoring of the impact in the value chain (cradle to cradle approach)</a:t>
          </a:r>
          <a:endParaRPr lang="en-US" sz="1600" kern="1200" noProof="0" dirty="0"/>
        </a:p>
      </dsp:txBody>
      <dsp:txXfrm>
        <a:off x="0" y="3057011"/>
        <a:ext cx="8229600" cy="331200"/>
      </dsp:txXfrm>
    </dsp:sp>
    <dsp:sp modelId="{8955106E-1C72-4203-8635-22FA7FCCA874}">
      <dsp:nvSpPr>
        <dsp:cNvPr id="0" name=""/>
        <dsp:cNvSpPr/>
      </dsp:nvSpPr>
      <dsp:spPr>
        <a:xfrm>
          <a:off x="0" y="3388211"/>
          <a:ext cx="8229600" cy="479700"/>
        </a:xfrm>
        <a:prstGeom prst="roundRect">
          <a:avLst/>
        </a:prstGeom>
        <a:solidFill>
          <a:schemeClr val="accent4">
            <a:shade val="80000"/>
            <a:hueOff val="130187"/>
            <a:satOff val="-15032"/>
            <a:lumOff val="23491"/>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noProof="0" dirty="0" smtClean="0"/>
            <a:t>D. Communication and Dissemination Actions:</a:t>
          </a:r>
          <a:endParaRPr lang="en-US" sz="2000" kern="1200" noProof="0" dirty="0"/>
        </a:p>
      </dsp:txBody>
      <dsp:txXfrm>
        <a:off x="23417" y="3411628"/>
        <a:ext cx="8182766" cy="432866"/>
      </dsp:txXfrm>
    </dsp:sp>
    <dsp:sp modelId="{81B663EF-4BF8-4D89-88AE-FB3A313FAD67}">
      <dsp:nvSpPr>
        <dsp:cNvPr id="0" name=""/>
        <dsp:cNvSpPr/>
      </dsp:nvSpPr>
      <dsp:spPr>
        <a:xfrm>
          <a:off x="0" y="3867911"/>
          <a:ext cx="82296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noProof="0" smtClean="0"/>
            <a:t>D.1 Communication and dissemination.</a:t>
          </a:r>
          <a:endParaRPr lang="en-US" sz="1600" kern="1200" noProof="0"/>
        </a:p>
      </dsp:txBody>
      <dsp:txXfrm>
        <a:off x="0" y="3867911"/>
        <a:ext cx="8229600" cy="331200"/>
      </dsp:txXfrm>
    </dsp:sp>
    <dsp:sp modelId="{8B627705-5472-4EED-82EC-34E55E06551A}">
      <dsp:nvSpPr>
        <dsp:cNvPr id="0" name=""/>
        <dsp:cNvSpPr/>
      </dsp:nvSpPr>
      <dsp:spPr>
        <a:xfrm>
          <a:off x="0" y="4199111"/>
          <a:ext cx="8229600" cy="479700"/>
        </a:xfrm>
        <a:prstGeom prst="roundRect">
          <a:avLst/>
        </a:prstGeom>
        <a:solidFill>
          <a:schemeClr val="accent4">
            <a:shade val="80000"/>
            <a:hueOff val="173582"/>
            <a:satOff val="-20043"/>
            <a:lumOff val="31321"/>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noProof="0" dirty="0" smtClean="0"/>
            <a:t>E. Project Management and Monitoring of the project progress:</a:t>
          </a:r>
          <a:endParaRPr lang="en-US" sz="2000" kern="1200" noProof="0" dirty="0"/>
        </a:p>
      </dsp:txBody>
      <dsp:txXfrm>
        <a:off x="23417" y="4222528"/>
        <a:ext cx="8182766" cy="432866"/>
      </dsp:txXfrm>
    </dsp:sp>
    <dsp:sp modelId="{9FCC007E-4EBE-4849-92F3-F8C99316AF57}">
      <dsp:nvSpPr>
        <dsp:cNvPr id="0" name=""/>
        <dsp:cNvSpPr/>
      </dsp:nvSpPr>
      <dsp:spPr>
        <a:xfrm>
          <a:off x="0" y="4678811"/>
          <a:ext cx="8229600"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noProof="0" dirty="0" smtClean="0"/>
            <a:t>E.1 Coordination and monitoring</a:t>
          </a:r>
          <a:endParaRPr lang="en-US" sz="1600" kern="1200" noProof="0" dirty="0"/>
        </a:p>
        <a:p>
          <a:pPr marL="171450" lvl="1" indent="-171450" algn="l" defTabSz="711200">
            <a:lnSpc>
              <a:spcPct val="90000"/>
            </a:lnSpc>
            <a:spcBef>
              <a:spcPct val="0"/>
            </a:spcBef>
            <a:spcAft>
              <a:spcPct val="20000"/>
            </a:spcAft>
            <a:buChar char="••"/>
          </a:pPr>
          <a:r>
            <a:rPr lang="en-US" sz="1600" kern="1200" noProof="0" dirty="0" smtClean="0"/>
            <a:t>E.2. After Life Communication Plan</a:t>
          </a:r>
          <a:endParaRPr lang="en-US" sz="1600" kern="1200" noProof="0" dirty="0"/>
        </a:p>
      </dsp:txBody>
      <dsp:txXfrm>
        <a:off x="0" y="4678811"/>
        <a:ext cx="8229600" cy="5589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A5101BC-561C-4F5F-9D9C-676B4F788989}" type="datetimeFigureOut">
              <a:rPr lang="es-ES" smtClean="0"/>
              <a:t>19/07/2015</a:t>
            </a:fld>
            <a:endParaRPr lang="es-ES"/>
          </a:p>
        </p:txBody>
      </p:sp>
      <p:sp>
        <p:nvSpPr>
          <p:cNvPr id="4" name="3 Marcador de pie de página"/>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5CB72055-D543-4CC3-A183-447A54BA406D}" type="slidenum">
              <a:rPr lang="es-ES" smtClean="0"/>
              <a:t>‹Nº›</a:t>
            </a:fld>
            <a:endParaRPr lang="es-ES"/>
          </a:p>
        </p:txBody>
      </p:sp>
    </p:spTree>
    <p:extLst>
      <p:ext uri="{BB962C8B-B14F-4D97-AF65-F5344CB8AC3E}">
        <p14:creationId xmlns:p14="http://schemas.microsoft.com/office/powerpoint/2010/main" val="260721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C0B9A1A7-AE8B-0542-A4D6-44C22ED61FE3}" type="datetimeFigureOut">
              <a:rPr lang="es-ES" smtClean="0"/>
              <a:t>19/07/2015</a:t>
            </a:fld>
            <a:endParaRPr lang="es-ES"/>
          </a:p>
        </p:txBody>
      </p:sp>
      <p:sp>
        <p:nvSpPr>
          <p:cNvPr id="4" name="Marcador de imagen de diapositiva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6FCDDA4-61CB-DD4D-A80C-25B734BA5AF0}" type="slidenum">
              <a:rPr lang="es-ES" smtClean="0"/>
              <a:t>‹Nº›</a:t>
            </a:fld>
            <a:endParaRPr lang="es-ES"/>
          </a:p>
        </p:txBody>
      </p:sp>
    </p:spTree>
    <p:extLst>
      <p:ext uri="{BB962C8B-B14F-4D97-AF65-F5344CB8AC3E}">
        <p14:creationId xmlns:p14="http://schemas.microsoft.com/office/powerpoint/2010/main" val="3075586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FCDDA4-61CB-DD4D-A80C-25B734BA5AF0}" type="slidenum">
              <a:rPr lang="es-ES" smtClean="0"/>
              <a:t>1</a:t>
            </a:fld>
            <a:endParaRPr lang="es-ES" dirty="0"/>
          </a:p>
        </p:txBody>
      </p:sp>
    </p:spTree>
    <p:extLst>
      <p:ext uri="{BB962C8B-B14F-4D97-AF65-F5344CB8AC3E}">
        <p14:creationId xmlns:p14="http://schemas.microsoft.com/office/powerpoint/2010/main" val="143607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6FCDDA4-61CB-DD4D-A80C-25B734BA5AF0}" type="slidenum">
              <a:rPr lang="es-ES" smtClean="0"/>
              <a:t>2</a:t>
            </a:fld>
            <a:endParaRPr lang="es-ES" dirty="0"/>
          </a:p>
        </p:txBody>
      </p:sp>
    </p:spTree>
    <p:extLst>
      <p:ext uri="{BB962C8B-B14F-4D97-AF65-F5344CB8AC3E}">
        <p14:creationId xmlns:p14="http://schemas.microsoft.com/office/powerpoint/2010/main" val="143607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ea typeface="ＭＳ Ｐゴシック" charset="-128"/>
            </a:endParaRPr>
          </a:p>
        </p:txBody>
      </p:sp>
      <p:sp>
        <p:nvSpPr>
          <p:cNvPr id="32772" name="3 Marcador de número de diapositiva"/>
          <p:cNvSpPr>
            <a:spLocks noGrp="1"/>
          </p:cNvSpPr>
          <p:nvPr>
            <p:ph type="sldNum" sz="quarter" idx="5"/>
          </p:nvPr>
        </p:nvSpPr>
        <p:spPr bwMode="auto">
          <a:noFill/>
          <a:ln>
            <a:miter lim="800000"/>
            <a:headEnd/>
            <a:tailEnd/>
          </a:ln>
        </p:spPr>
        <p:txBody>
          <a:bodyPr/>
          <a:lstStyle/>
          <a:p>
            <a:fld id="{3F0015DD-A61D-4CDD-A75F-98373A080BAA}" type="slidenum">
              <a:rPr lang="en-US" smtClean="0">
                <a:latin typeface="Arial" charset="0"/>
                <a:ea typeface="ＭＳ Ｐゴシック" charset="-128"/>
              </a:rPr>
              <a:pPr/>
              <a:t>3</a:t>
            </a:fld>
            <a:endParaRPr lang="en-US" smtClean="0">
              <a:latin typeface="Arial"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ESTÁ</a:t>
            </a:r>
            <a:r>
              <a:rPr lang="es-ES" baseline="0" dirty="0" smtClean="0"/>
              <a:t> BIEN TRADUCIDO CONSULTORÍA </a:t>
            </a:r>
            <a:r>
              <a:rPr lang="es-ES" baseline="0" dirty="0" err="1" smtClean="0"/>
              <a:t>DECONSTUCCIÓN</a:t>
            </a:r>
            <a:endParaRPr lang="es-ES" dirty="0"/>
          </a:p>
        </p:txBody>
      </p:sp>
      <p:sp>
        <p:nvSpPr>
          <p:cNvPr id="4" name="3 Marcador de número de diapositiva"/>
          <p:cNvSpPr>
            <a:spLocks noGrp="1"/>
          </p:cNvSpPr>
          <p:nvPr>
            <p:ph type="sldNum" sz="quarter" idx="10"/>
          </p:nvPr>
        </p:nvSpPr>
        <p:spPr/>
        <p:txBody>
          <a:bodyPr/>
          <a:lstStyle/>
          <a:p>
            <a:pPr>
              <a:defRPr/>
            </a:pPr>
            <a:fld id="{B5EBD441-18CA-4380-94DA-16D9F4750614}" type="slidenum">
              <a:rPr lang="en-US" smtClean="0"/>
              <a:pPr>
                <a:defRPr/>
              </a:pPr>
              <a:t>5</a:t>
            </a:fld>
            <a:endParaRPr lang="en-US"/>
          </a:p>
        </p:txBody>
      </p:sp>
    </p:spTree>
    <p:extLst>
      <p:ext uri="{BB962C8B-B14F-4D97-AF65-F5344CB8AC3E}">
        <p14:creationId xmlns:p14="http://schemas.microsoft.com/office/powerpoint/2010/main" val="67461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noProof="0" dirty="0"/>
          </a:p>
        </p:txBody>
      </p:sp>
      <p:sp>
        <p:nvSpPr>
          <p:cNvPr id="4" name="3 Marcador de número de diapositiva"/>
          <p:cNvSpPr>
            <a:spLocks noGrp="1"/>
          </p:cNvSpPr>
          <p:nvPr>
            <p:ph type="sldNum" sz="quarter" idx="10"/>
          </p:nvPr>
        </p:nvSpPr>
        <p:spPr/>
        <p:txBody>
          <a:bodyPr/>
          <a:lstStyle/>
          <a:p>
            <a:fld id="{36FCDDA4-61CB-DD4D-A80C-25B734BA5AF0}" type="slidenum">
              <a:rPr lang="es-ES" smtClean="0"/>
              <a:t>9</a:t>
            </a:fld>
            <a:endParaRPr lang="es-ES"/>
          </a:p>
        </p:txBody>
      </p:sp>
    </p:spTree>
    <p:extLst>
      <p:ext uri="{BB962C8B-B14F-4D97-AF65-F5344CB8AC3E}">
        <p14:creationId xmlns:p14="http://schemas.microsoft.com/office/powerpoint/2010/main" val="38820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37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ea typeface="ＭＳ Ｐゴシック" charset="-128"/>
            </a:endParaRPr>
          </a:p>
        </p:txBody>
      </p:sp>
      <p:sp>
        <p:nvSpPr>
          <p:cNvPr id="33796" name="3 Marcador de número de diapositiva"/>
          <p:cNvSpPr>
            <a:spLocks noGrp="1"/>
          </p:cNvSpPr>
          <p:nvPr>
            <p:ph type="sldNum" sz="quarter" idx="5"/>
          </p:nvPr>
        </p:nvSpPr>
        <p:spPr bwMode="auto">
          <a:noFill/>
          <a:ln>
            <a:miter lim="800000"/>
            <a:headEnd/>
            <a:tailEnd/>
          </a:ln>
        </p:spPr>
        <p:txBody>
          <a:bodyPr/>
          <a:lstStyle/>
          <a:p>
            <a:fld id="{353B36D3-8847-4671-B2D3-794B15A18CF9}" type="slidenum">
              <a:rPr lang="en-US" smtClean="0">
                <a:latin typeface="Arial" charset="0"/>
                <a:ea typeface="ＭＳ Ｐゴシック" charset="-128"/>
              </a:rPr>
              <a:pPr/>
              <a:t>12</a:t>
            </a:fld>
            <a:endParaRPr lang="en-US" smtClean="0">
              <a:latin typeface="Arial"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450850" lvl="1" indent="-180975" algn="l" defTabSz="914400">
              <a:buFont typeface="Wingdings 2"/>
              <a:buChar char=""/>
              <a:defRPr/>
            </a:pPr>
            <a:endParaRPr lang="es-ES" sz="1800" b="1" dirty="0">
              <a:solidFill>
                <a:schemeClr val="accent3">
                  <a:lumMod val="75000"/>
                </a:schemeClr>
              </a:solidFill>
            </a:endParaRPr>
          </a:p>
        </p:txBody>
      </p:sp>
      <p:sp>
        <p:nvSpPr>
          <p:cNvPr id="4" name="3 Marcador de número de diapositiva"/>
          <p:cNvSpPr>
            <a:spLocks noGrp="1"/>
          </p:cNvSpPr>
          <p:nvPr>
            <p:ph type="sldNum" sz="quarter" idx="10"/>
          </p:nvPr>
        </p:nvSpPr>
        <p:spPr/>
        <p:txBody>
          <a:bodyPr/>
          <a:lstStyle/>
          <a:p>
            <a:fld id="{36FCDDA4-61CB-DD4D-A80C-25B734BA5AF0}" type="slidenum">
              <a:rPr lang="es-ES" smtClean="0"/>
              <a:t>14</a:t>
            </a:fld>
            <a:endParaRPr lang="es-ES"/>
          </a:p>
        </p:txBody>
      </p:sp>
    </p:spTree>
    <p:extLst>
      <p:ext uri="{BB962C8B-B14F-4D97-AF65-F5344CB8AC3E}">
        <p14:creationId xmlns:p14="http://schemas.microsoft.com/office/powerpoint/2010/main" val="143607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CuadroTexto"/>
          <p:cNvSpPr txBox="1"/>
          <p:nvPr userDrawn="1"/>
        </p:nvSpPr>
        <p:spPr>
          <a:xfrm>
            <a:off x="162313" y="162322"/>
            <a:ext cx="8820000" cy="309600"/>
          </a:xfrm>
          <a:prstGeom prst="rect">
            <a:avLst/>
          </a:prstGeom>
          <a:solidFill>
            <a:schemeClr val="accent4">
              <a:lumMod val="40000"/>
              <a:lumOff val="60000"/>
            </a:schemeClr>
          </a:solidFill>
        </p:spPr>
        <p:txBody>
          <a:bodyPr wrap="square" rtlCol="0">
            <a:spAutoFit/>
          </a:bodyPr>
          <a:lstStyle/>
          <a:p>
            <a:endParaRPr lang="es-ES" sz="105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CuadroTexto"/>
          <p:cNvSpPr txBox="1"/>
          <p:nvPr userDrawn="1"/>
        </p:nvSpPr>
        <p:spPr>
          <a:xfrm>
            <a:off x="162313" y="162322"/>
            <a:ext cx="8820000" cy="309600"/>
          </a:xfrm>
          <a:prstGeom prst="rect">
            <a:avLst/>
          </a:prstGeom>
          <a:solidFill>
            <a:schemeClr val="accent4">
              <a:lumMod val="40000"/>
              <a:lumOff val="60000"/>
            </a:schemeClr>
          </a:solidFill>
        </p:spPr>
        <p:txBody>
          <a:bodyPr wrap="square" rtlCol="0">
            <a:spAutoFit/>
          </a:bodyPr>
          <a:lstStyle/>
          <a:p>
            <a:endParaRPr lang="es-ES" sz="1050" dirty="0"/>
          </a:p>
        </p:txBody>
      </p:sp>
      <p:pic>
        <p:nvPicPr>
          <p:cNvPr id="30" name="29 Imagen" descr="UPM logo high resolution 1.jpg"/>
          <p:cNvPicPr>
            <a:picLocks noChangeAspect="1"/>
          </p:cNvPicPr>
          <p:nvPr userDrawn="1"/>
        </p:nvPicPr>
        <p:blipFill rotWithShape="1">
          <a:blip r:embed="rId2" cstate="print"/>
          <a:srcRect l="48728" t="4303" b="24187"/>
          <a:stretch/>
        </p:blipFill>
        <p:spPr>
          <a:xfrm>
            <a:off x="8379473" y="6368407"/>
            <a:ext cx="598768" cy="323848"/>
          </a:xfrm>
          <a:prstGeom prst="rect">
            <a:avLst/>
          </a:prstGeom>
        </p:spPr>
      </p:pic>
      <p:pic>
        <p:nvPicPr>
          <p:cNvPr id="31" name="30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8743" y="5967189"/>
            <a:ext cx="385397" cy="442985"/>
          </a:xfrm>
          <a:prstGeom prst="rect">
            <a:avLst/>
          </a:prstGeom>
        </p:spPr>
      </p:pic>
      <p:pic>
        <p:nvPicPr>
          <p:cNvPr id="16" name="72 Imagen" descr="logo-gtog_HQ.jpg"/>
          <p:cNvPicPr/>
          <p:nvPr userDrawn="1"/>
        </p:nvPicPr>
        <p:blipFill>
          <a:blip r:embed="rId4" cstate="print">
            <a:extLst>
              <a:ext uri="{BEBA8EAE-BF5A-486C-A8C5-ECC9F3942E4B}">
                <a14:imgProps xmlns:a14="http://schemas.microsoft.com/office/drawing/2010/main">
                  <a14:imgLayer r:embed="rId5">
                    <a14:imgEffect>
                      <a14:backgroundRemoval t="1278" b="99042" l="0" r="100000">
                        <a14:foregroundMark x1="56327" y1="27157" x2="56327" y2="27157"/>
                        <a14:foregroundMark x1="5306" y1="88179" x2="5306" y2="88179"/>
                        <a14:foregroundMark x1="10408" y1="92332" x2="10408" y2="92332"/>
                        <a14:foregroundMark x1="16327" y1="94249" x2="16327" y2="94249"/>
                        <a14:foregroundMark x1="22857" y1="94569" x2="22857" y2="94569"/>
                        <a14:foregroundMark x1="26735" y1="96805" x2="26735" y2="96805"/>
                        <a14:foregroundMark x1="34490" y1="89457" x2="34490" y2="89457"/>
                        <a14:foregroundMark x1="45714" y1="88498" x2="45714" y2="88498"/>
                        <a14:foregroundMark x1="51020" y1="89457" x2="51020" y2="89457"/>
                        <a14:foregroundMark x1="63265" y1="88818" x2="63265" y2="88818"/>
                        <a14:foregroundMark x1="68163" y1="89776" x2="68163" y2="89776"/>
                        <a14:foregroundMark x1="76122" y1="88818" x2="76122" y2="88818"/>
                        <a14:foregroundMark x1="79796" y1="92013" x2="79796" y2="92013"/>
                        <a14:foregroundMark x1="85714" y1="91054" x2="85714" y2="91054"/>
                        <a14:foregroundMark x1="94694" y1="93291" x2="94694" y2="93291"/>
                        <a14:backgroundMark x1="16531" y1="90415" x2="16531" y2="90415"/>
                        <a14:backgroundMark x1="75510" y1="92971" x2="75510" y2="92971"/>
                      </a14:backgroundRemoval>
                    </a14:imgEffect>
                  </a14:imgLayer>
                </a14:imgProps>
              </a:ext>
            </a:extLst>
          </a:blip>
          <a:stretch>
            <a:fillRect/>
          </a:stretch>
        </p:blipFill>
        <p:spPr>
          <a:xfrm>
            <a:off x="8082802" y="964928"/>
            <a:ext cx="753998" cy="513841"/>
          </a:xfrm>
          <a:prstGeom prst="rect">
            <a:avLst/>
          </a:prstGeom>
        </p:spPr>
      </p:pic>
      <p:cxnSp>
        <p:nvCxnSpPr>
          <p:cNvPr id="20" name="19 Conector recto"/>
          <p:cNvCxnSpPr/>
          <p:nvPr userDrawn="1"/>
        </p:nvCxnSpPr>
        <p:spPr>
          <a:xfrm>
            <a:off x="580267" y="1377388"/>
            <a:ext cx="8203442"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1 CuadroTexto"/>
          <p:cNvSpPr txBox="1"/>
          <p:nvPr userDrawn="1"/>
        </p:nvSpPr>
        <p:spPr>
          <a:xfrm>
            <a:off x="7491587" y="6409522"/>
            <a:ext cx="855459" cy="261610"/>
          </a:xfrm>
          <a:prstGeom prst="rect">
            <a:avLst/>
          </a:prstGeom>
          <a:noFill/>
        </p:spPr>
        <p:txBody>
          <a:bodyPr wrap="square" rtlCol="0">
            <a:spAutoFit/>
          </a:bodyPr>
          <a:lstStyle/>
          <a:p>
            <a:fld id="{C2245FAD-28F5-412A-B6BE-47C35BBEE092}" type="slidenum">
              <a:rPr lang="es-ES" sz="1100" smtClean="0">
                <a:solidFill>
                  <a:schemeClr val="bg1"/>
                </a:solidFill>
              </a:rPr>
              <a:t>‹Nº›</a:t>
            </a:fld>
            <a:r>
              <a:rPr lang="es-ES" sz="1100" dirty="0" smtClean="0">
                <a:solidFill>
                  <a:schemeClr val="bg1"/>
                </a:solidFill>
              </a:rPr>
              <a:t> /</a:t>
            </a:r>
            <a:r>
              <a:rPr lang="es-ES" sz="1100" dirty="0" smtClean="0">
                <a:solidFill>
                  <a:schemeClr val="bg1"/>
                </a:solidFill>
              </a:rPr>
              <a:t>14</a:t>
            </a:r>
            <a:endParaRPr lang="es-ES" sz="1100" dirty="0">
              <a:solidFill>
                <a:schemeClr val="bg1"/>
              </a:solidFill>
            </a:endParaRPr>
          </a:p>
        </p:txBody>
      </p:sp>
      <p:sp>
        <p:nvSpPr>
          <p:cNvPr id="13" name="Marcador de pie de página 16"/>
          <p:cNvSpPr txBox="1">
            <a:spLocks/>
          </p:cNvSpPr>
          <p:nvPr userDrawn="1"/>
        </p:nvSpPr>
        <p:spPr>
          <a:xfrm>
            <a:off x="177567" y="6388724"/>
            <a:ext cx="8683752" cy="365760"/>
          </a:xfrm>
          <a:prstGeom prst="rect">
            <a:avLst/>
          </a:prstGeom>
        </p:spPr>
        <p:txBody>
          <a:bodyPr vert="horz"/>
          <a:lstStyle>
            <a:defPPr>
              <a:defRPr lang="es-ES"/>
            </a:defPPr>
            <a:lvl1pPr marL="0" algn="l" defTabSz="457200" rtl="0" eaLnBrk="1" latinLnBrk="0" hangingPunct="1">
              <a:defRPr kumimoji="0"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World Congress and Expo on Recycling</a:t>
            </a:r>
          </a:p>
          <a:p>
            <a:pPr algn="l"/>
            <a:endParaRPr lang="en-GB" b="0" noProof="0" dirty="0" smtClean="0"/>
          </a:p>
        </p:txBody>
      </p:sp>
    </p:spTree>
    <p:extLst>
      <p:ext uri="{BB962C8B-B14F-4D97-AF65-F5344CB8AC3E}">
        <p14:creationId xmlns:p14="http://schemas.microsoft.com/office/powerpoint/2010/main" val="20749675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ject information">
    <p:spTree>
      <p:nvGrpSpPr>
        <p:cNvPr id="1" name=""/>
        <p:cNvGrpSpPr/>
        <p:nvPr/>
      </p:nvGrpSpPr>
      <p:grpSpPr>
        <a:xfrm>
          <a:off x="0" y="0"/>
          <a:ext cx="0" cy="0"/>
          <a:chOff x="0" y="0"/>
          <a:chExt cx="0" cy="0"/>
        </a:xfrm>
      </p:grpSpPr>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CuadroTexto"/>
          <p:cNvSpPr txBox="1"/>
          <p:nvPr userDrawn="1"/>
        </p:nvSpPr>
        <p:spPr>
          <a:xfrm>
            <a:off x="162313" y="162322"/>
            <a:ext cx="8820000" cy="309600"/>
          </a:xfrm>
          <a:prstGeom prst="rect">
            <a:avLst/>
          </a:prstGeom>
          <a:solidFill>
            <a:schemeClr val="accent4">
              <a:lumMod val="40000"/>
              <a:lumOff val="60000"/>
            </a:schemeClr>
          </a:solidFill>
        </p:spPr>
        <p:txBody>
          <a:bodyPr wrap="square" rtlCol="0">
            <a:spAutoFit/>
          </a:bodyPr>
          <a:lstStyle/>
          <a:p>
            <a:endParaRPr lang="es-ES" sz="1050" dirty="0"/>
          </a:p>
        </p:txBody>
      </p:sp>
      <p:sp>
        <p:nvSpPr>
          <p:cNvPr id="29" name="Marcador de pie de página 16"/>
          <p:cNvSpPr txBox="1">
            <a:spLocks/>
          </p:cNvSpPr>
          <p:nvPr userDrawn="1"/>
        </p:nvSpPr>
        <p:spPr>
          <a:xfrm>
            <a:off x="152399" y="160789"/>
            <a:ext cx="8829913" cy="365760"/>
          </a:xfrm>
          <a:prstGeom prst="rect">
            <a:avLst/>
          </a:prstGeom>
        </p:spPr>
        <p:txBody>
          <a:bodyPr vert="horz"/>
          <a:lstStyle>
            <a:defPPr>
              <a:defRPr lang="es-ES"/>
            </a:defPPr>
            <a:lvl1pPr marL="0" algn="l" defTabSz="457200" rtl="0" eaLnBrk="1" latinLnBrk="0" hangingPunct="1">
              <a:defRPr kumimoji="0"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noProof="0" dirty="0" smtClean="0"/>
              <a:t>Project</a:t>
            </a:r>
            <a:r>
              <a:rPr lang="en-GB" b="1" baseline="0" noProof="0" dirty="0" smtClean="0"/>
              <a:t> information </a:t>
            </a:r>
            <a:r>
              <a:rPr lang="en-GB" noProof="0" dirty="0" smtClean="0"/>
              <a:t>- Main objectives – Work Plan - Impact</a:t>
            </a:r>
          </a:p>
        </p:txBody>
      </p:sp>
      <p:pic>
        <p:nvPicPr>
          <p:cNvPr id="30" name="29 Imagen" descr="UPM logo high resolution 1.jpg"/>
          <p:cNvPicPr>
            <a:picLocks noChangeAspect="1"/>
          </p:cNvPicPr>
          <p:nvPr userDrawn="1"/>
        </p:nvPicPr>
        <p:blipFill rotWithShape="1">
          <a:blip r:embed="rId2" cstate="print"/>
          <a:srcRect l="48728" t="4303" b="24187"/>
          <a:stretch/>
        </p:blipFill>
        <p:spPr>
          <a:xfrm>
            <a:off x="8379473" y="6368407"/>
            <a:ext cx="598768" cy="323848"/>
          </a:xfrm>
          <a:prstGeom prst="rect">
            <a:avLst/>
          </a:prstGeom>
        </p:spPr>
      </p:pic>
      <p:pic>
        <p:nvPicPr>
          <p:cNvPr id="31" name="30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8743" y="5967189"/>
            <a:ext cx="385397" cy="442985"/>
          </a:xfrm>
          <a:prstGeom prst="rect">
            <a:avLst/>
          </a:prstGeom>
        </p:spPr>
      </p:pic>
      <p:pic>
        <p:nvPicPr>
          <p:cNvPr id="16" name="72 Imagen" descr="logo-gtog_HQ.jpg"/>
          <p:cNvPicPr/>
          <p:nvPr userDrawn="1"/>
        </p:nvPicPr>
        <p:blipFill>
          <a:blip r:embed="rId4" cstate="print">
            <a:extLst>
              <a:ext uri="{BEBA8EAE-BF5A-486C-A8C5-ECC9F3942E4B}">
                <a14:imgProps xmlns:a14="http://schemas.microsoft.com/office/drawing/2010/main">
                  <a14:imgLayer r:embed="rId5">
                    <a14:imgEffect>
                      <a14:backgroundRemoval t="1278" b="99042" l="0" r="100000">
                        <a14:foregroundMark x1="56327" y1="27157" x2="56327" y2="27157"/>
                        <a14:foregroundMark x1="5306" y1="88179" x2="5306" y2="88179"/>
                        <a14:foregroundMark x1="10408" y1="92332" x2="10408" y2="92332"/>
                        <a14:foregroundMark x1="16327" y1="94249" x2="16327" y2="94249"/>
                        <a14:foregroundMark x1="22857" y1="94569" x2="22857" y2="94569"/>
                        <a14:foregroundMark x1="26735" y1="96805" x2="26735" y2="96805"/>
                        <a14:foregroundMark x1="34490" y1="89457" x2="34490" y2="89457"/>
                        <a14:foregroundMark x1="45714" y1="88498" x2="45714" y2="88498"/>
                        <a14:foregroundMark x1="51020" y1="89457" x2="51020" y2="89457"/>
                        <a14:foregroundMark x1="63265" y1="88818" x2="63265" y2="88818"/>
                        <a14:foregroundMark x1="68163" y1="89776" x2="68163" y2="89776"/>
                        <a14:foregroundMark x1="76122" y1="88818" x2="76122" y2="88818"/>
                        <a14:foregroundMark x1="79796" y1="92013" x2="79796" y2="92013"/>
                        <a14:foregroundMark x1="85714" y1="91054" x2="85714" y2="91054"/>
                        <a14:foregroundMark x1="94694" y1="93291" x2="94694" y2="93291"/>
                        <a14:backgroundMark x1="16531" y1="90415" x2="16531" y2="90415"/>
                        <a14:backgroundMark x1="75510" y1="92971" x2="75510" y2="92971"/>
                      </a14:backgroundRemoval>
                    </a14:imgEffect>
                  </a14:imgLayer>
                </a14:imgProps>
              </a:ext>
            </a:extLst>
          </a:blip>
          <a:stretch>
            <a:fillRect/>
          </a:stretch>
        </p:blipFill>
        <p:spPr>
          <a:xfrm>
            <a:off x="8082802" y="964928"/>
            <a:ext cx="753998" cy="513841"/>
          </a:xfrm>
          <a:prstGeom prst="rect">
            <a:avLst/>
          </a:prstGeom>
        </p:spPr>
      </p:pic>
      <p:cxnSp>
        <p:nvCxnSpPr>
          <p:cNvPr id="20" name="19 Conector recto"/>
          <p:cNvCxnSpPr/>
          <p:nvPr userDrawn="1"/>
        </p:nvCxnSpPr>
        <p:spPr>
          <a:xfrm>
            <a:off x="580267" y="1377388"/>
            <a:ext cx="8203442"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1 CuadroTexto"/>
          <p:cNvSpPr txBox="1"/>
          <p:nvPr userDrawn="1"/>
        </p:nvSpPr>
        <p:spPr>
          <a:xfrm>
            <a:off x="7491587" y="6409522"/>
            <a:ext cx="855459" cy="261610"/>
          </a:xfrm>
          <a:prstGeom prst="rect">
            <a:avLst/>
          </a:prstGeom>
          <a:noFill/>
        </p:spPr>
        <p:txBody>
          <a:bodyPr wrap="square" rtlCol="0">
            <a:spAutoFit/>
          </a:bodyPr>
          <a:lstStyle/>
          <a:p>
            <a:fld id="{C2245FAD-28F5-412A-B6BE-47C35BBEE092}" type="slidenum">
              <a:rPr lang="es-ES" sz="1100" smtClean="0">
                <a:solidFill>
                  <a:schemeClr val="bg1"/>
                </a:solidFill>
              </a:rPr>
              <a:t>‹Nº›</a:t>
            </a:fld>
            <a:r>
              <a:rPr lang="es-ES" sz="1100" dirty="0" smtClean="0">
                <a:solidFill>
                  <a:schemeClr val="bg1"/>
                </a:solidFill>
              </a:rPr>
              <a:t> / </a:t>
            </a:r>
            <a:r>
              <a:rPr lang="es-ES" sz="1100" dirty="0" smtClean="0">
                <a:solidFill>
                  <a:schemeClr val="bg1"/>
                </a:solidFill>
              </a:rPr>
              <a:t>14</a:t>
            </a:r>
            <a:endParaRPr lang="es-ES" sz="1100" dirty="0">
              <a:solidFill>
                <a:schemeClr val="bg1"/>
              </a:solidFill>
            </a:endParaRPr>
          </a:p>
        </p:txBody>
      </p:sp>
      <p:sp>
        <p:nvSpPr>
          <p:cNvPr id="21" name="Marcador de pie de página 16"/>
          <p:cNvSpPr txBox="1">
            <a:spLocks/>
          </p:cNvSpPr>
          <p:nvPr userDrawn="1"/>
        </p:nvSpPr>
        <p:spPr>
          <a:xfrm>
            <a:off x="177567" y="6388724"/>
            <a:ext cx="8683752" cy="365760"/>
          </a:xfrm>
          <a:prstGeom prst="rect">
            <a:avLst/>
          </a:prstGeom>
        </p:spPr>
        <p:txBody>
          <a:bodyPr vert="horz"/>
          <a:lstStyle>
            <a:defPPr>
              <a:defRPr lang="es-ES"/>
            </a:defPPr>
            <a:lvl1pPr marL="0" algn="l" defTabSz="457200" rtl="0" eaLnBrk="1" latinLnBrk="0" hangingPunct="1">
              <a:defRPr kumimoji="0"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Bef>
                <a:spcPts val="0"/>
              </a:spcBef>
            </a:pPr>
            <a:r>
              <a:rPr lang="en-GB" sz="1200" dirty="0" smtClean="0"/>
              <a:t>World Congress and Expo on Recycling</a:t>
            </a:r>
            <a:endParaRPr lang="en-GB" sz="1200" dirty="0" smtClean="0"/>
          </a:p>
        </p:txBody>
      </p:sp>
    </p:spTree>
    <p:extLst>
      <p:ext uri="{BB962C8B-B14F-4D97-AF65-F5344CB8AC3E}">
        <p14:creationId xmlns:p14="http://schemas.microsoft.com/office/powerpoint/2010/main" val="20856879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objectives">
    <p:spTree>
      <p:nvGrpSpPr>
        <p:cNvPr id="1" name=""/>
        <p:cNvGrpSpPr/>
        <p:nvPr/>
      </p:nvGrpSpPr>
      <p:grpSpPr>
        <a:xfrm>
          <a:off x="0" y="0"/>
          <a:ext cx="0" cy="0"/>
          <a:chOff x="0" y="0"/>
          <a:chExt cx="0" cy="0"/>
        </a:xfrm>
      </p:grpSpPr>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30" name="29 Imagen" descr="UPM logo high resolution 1.jpg"/>
          <p:cNvPicPr>
            <a:picLocks noChangeAspect="1"/>
          </p:cNvPicPr>
          <p:nvPr userDrawn="1"/>
        </p:nvPicPr>
        <p:blipFill rotWithShape="1">
          <a:blip r:embed="rId2" cstate="print"/>
          <a:srcRect l="48728" t="4303" b="24187"/>
          <a:stretch/>
        </p:blipFill>
        <p:spPr>
          <a:xfrm>
            <a:off x="8379473" y="6368407"/>
            <a:ext cx="598768" cy="323848"/>
          </a:xfrm>
          <a:prstGeom prst="rect">
            <a:avLst/>
          </a:prstGeom>
        </p:spPr>
      </p:pic>
      <p:pic>
        <p:nvPicPr>
          <p:cNvPr id="31" name="30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8743" y="5967189"/>
            <a:ext cx="385397" cy="442985"/>
          </a:xfrm>
          <a:prstGeom prst="rect">
            <a:avLst/>
          </a:prstGeom>
        </p:spPr>
      </p:pic>
      <p:pic>
        <p:nvPicPr>
          <p:cNvPr id="13" name="72 Imagen" descr="logo-gtog_HQ.jpg"/>
          <p:cNvPicPr/>
          <p:nvPr userDrawn="1"/>
        </p:nvPicPr>
        <p:blipFill>
          <a:blip r:embed="rId4" cstate="print">
            <a:extLst>
              <a:ext uri="{BEBA8EAE-BF5A-486C-A8C5-ECC9F3942E4B}">
                <a14:imgProps xmlns:a14="http://schemas.microsoft.com/office/drawing/2010/main">
                  <a14:imgLayer r:embed="rId5">
                    <a14:imgEffect>
                      <a14:backgroundRemoval t="1278" b="99042" l="0" r="100000">
                        <a14:foregroundMark x1="56327" y1="27157" x2="56327" y2="27157"/>
                        <a14:foregroundMark x1="5306" y1="88179" x2="5306" y2="88179"/>
                        <a14:foregroundMark x1="10408" y1="92332" x2="10408" y2="92332"/>
                        <a14:foregroundMark x1="16327" y1="94249" x2="16327" y2="94249"/>
                        <a14:foregroundMark x1="22857" y1="94569" x2="22857" y2="94569"/>
                        <a14:foregroundMark x1="26735" y1="96805" x2="26735" y2="96805"/>
                        <a14:foregroundMark x1="34490" y1="89457" x2="34490" y2="89457"/>
                        <a14:foregroundMark x1="45714" y1="88498" x2="45714" y2="88498"/>
                        <a14:foregroundMark x1="51020" y1="89457" x2="51020" y2="89457"/>
                        <a14:foregroundMark x1="63265" y1="88818" x2="63265" y2="88818"/>
                        <a14:foregroundMark x1="68163" y1="89776" x2="68163" y2="89776"/>
                        <a14:foregroundMark x1="76122" y1="88818" x2="76122" y2="88818"/>
                        <a14:foregroundMark x1="79796" y1="92013" x2="79796" y2="92013"/>
                        <a14:foregroundMark x1="85714" y1="91054" x2="85714" y2="91054"/>
                        <a14:foregroundMark x1="94694" y1="93291" x2="94694" y2="93291"/>
                        <a14:backgroundMark x1="16531" y1="90415" x2="16531" y2="90415"/>
                        <a14:backgroundMark x1="75510" y1="92971" x2="75510" y2="92971"/>
                      </a14:backgroundRemoval>
                    </a14:imgEffect>
                  </a14:imgLayer>
                </a14:imgProps>
              </a:ext>
            </a:extLst>
          </a:blip>
          <a:stretch>
            <a:fillRect/>
          </a:stretch>
        </p:blipFill>
        <p:spPr>
          <a:xfrm>
            <a:off x="8082802" y="964928"/>
            <a:ext cx="753998" cy="513841"/>
          </a:xfrm>
          <a:prstGeom prst="rect">
            <a:avLst/>
          </a:prstGeom>
        </p:spPr>
      </p:pic>
      <p:cxnSp>
        <p:nvCxnSpPr>
          <p:cNvPr id="16" name="15 Conector recto"/>
          <p:cNvCxnSpPr/>
          <p:nvPr userDrawn="1"/>
        </p:nvCxnSpPr>
        <p:spPr>
          <a:xfrm>
            <a:off x="580267" y="1377388"/>
            <a:ext cx="8203442"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16 CuadroTexto"/>
          <p:cNvSpPr txBox="1"/>
          <p:nvPr userDrawn="1"/>
        </p:nvSpPr>
        <p:spPr>
          <a:xfrm>
            <a:off x="7491587" y="6409522"/>
            <a:ext cx="855459" cy="261610"/>
          </a:xfrm>
          <a:prstGeom prst="rect">
            <a:avLst/>
          </a:prstGeom>
          <a:noFill/>
        </p:spPr>
        <p:txBody>
          <a:bodyPr wrap="square" rtlCol="0">
            <a:spAutoFit/>
          </a:bodyPr>
          <a:lstStyle/>
          <a:p>
            <a:fld id="{C2245FAD-28F5-412A-B6BE-47C35BBEE092}" type="slidenum">
              <a:rPr lang="es-ES" sz="1100" smtClean="0">
                <a:solidFill>
                  <a:schemeClr val="bg1"/>
                </a:solidFill>
              </a:rPr>
              <a:t>‹Nº›</a:t>
            </a:fld>
            <a:r>
              <a:rPr lang="es-ES" sz="1100" dirty="0" smtClean="0">
                <a:solidFill>
                  <a:schemeClr val="bg1"/>
                </a:solidFill>
              </a:rPr>
              <a:t> / </a:t>
            </a:r>
            <a:r>
              <a:rPr lang="es-ES" sz="1100" dirty="0" smtClean="0">
                <a:solidFill>
                  <a:schemeClr val="bg1"/>
                </a:solidFill>
              </a:rPr>
              <a:t>14</a:t>
            </a:r>
            <a:endParaRPr lang="es-ES" sz="1100" dirty="0">
              <a:solidFill>
                <a:schemeClr val="bg1"/>
              </a:solidFill>
            </a:endParaRPr>
          </a:p>
        </p:txBody>
      </p:sp>
      <p:sp>
        <p:nvSpPr>
          <p:cNvPr id="14" name="Marcador de pie de página 16"/>
          <p:cNvSpPr txBox="1">
            <a:spLocks/>
          </p:cNvSpPr>
          <p:nvPr userDrawn="1"/>
        </p:nvSpPr>
        <p:spPr>
          <a:xfrm>
            <a:off x="177567" y="6388724"/>
            <a:ext cx="8683752" cy="365760"/>
          </a:xfrm>
          <a:prstGeom prst="rect">
            <a:avLst/>
          </a:prstGeom>
        </p:spPr>
        <p:txBody>
          <a:bodyPr vert="horz"/>
          <a:lstStyle>
            <a:defPPr>
              <a:defRPr lang="es-ES"/>
            </a:defPPr>
            <a:lvl1pPr marL="0" algn="l" defTabSz="457200" rtl="0" eaLnBrk="1" latinLnBrk="0" hangingPunct="1">
              <a:defRPr kumimoji="0"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Bef>
                <a:spcPts val="0"/>
              </a:spcBef>
            </a:pPr>
            <a:r>
              <a:rPr lang="en-GB" sz="1200" dirty="0" smtClean="0"/>
              <a:t>World Congress and Expo on Recycling</a:t>
            </a:r>
            <a:endParaRPr lang="en-GB" sz="1200" dirty="0" smtClean="0"/>
          </a:p>
        </p:txBody>
      </p:sp>
      <p:sp>
        <p:nvSpPr>
          <p:cNvPr id="21" name="Marcador de pie de página 16"/>
          <p:cNvSpPr txBox="1">
            <a:spLocks/>
          </p:cNvSpPr>
          <p:nvPr userDrawn="1"/>
        </p:nvSpPr>
        <p:spPr>
          <a:xfrm>
            <a:off x="152399" y="160789"/>
            <a:ext cx="8829913" cy="365760"/>
          </a:xfrm>
          <a:prstGeom prst="rect">
            <a:avLst/>
          </a:prstGeom>
        </p:spPr>
        <p:txBody>
          <a:bodyPr vert="horz"/>
          <a:lstStyle>
            <a:defPPr>
              <a:defRPr lang="es-ES"/>
            </a:defPPr>
            <a:lvl1pPr marL="0" algn="l" defTabSz="457200" rtl="0" eaLnBrk="1" latinLnBrk="0" hangingPunct="1">
              <a:defRPr kumimoji="0"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0" noProof="0" dirty="0" smtClean="0"/>
              <a:t>Project</a:t>
            </a:r>
            <a:r>
              <a:rPr lang="en-GB" b="0" baseline="0" noProof="0" dirty="0" smtClean="0"/>
              <a:t> information </a:t>
            </a:r>
            <a:r>
              <a:rPr lang="en-GB" b="0" noProof="0" dirty="0" smtClean="0"/>
              <a:t>- </a:t>
            </a:r>
            <a:r>
              <a:rPr lang="en-GB" b="1" noProof="0" dirty="0" smtClean="0"/>
              <a:t>Main objectives</a:t>
            </a:r>
            <a:r>
              <a:rPr lang="en-GB" noProof="0" dirty="0" smtClean="0"/>
              <a:t> – Work Plan - Impact</a:t>
            </a:r>
          </a:p>
        </p:txBody>
      </p:sp>
    </p:spTree>
    <p:extLst>
      <p:ext uri="{BB962C8B-B14F-4D97-AF65-F5344CB8AC3E}">
        <p14:creationId xmlns:p14="http://schemas.microsoft.com/office/powerpoint/2010/main" val="38571014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objectives 2">
    <p:spTree>
      <p:nvGrpSpPr>
        <p:cNvPr id="1" name=""/>
        <p:cNvGrpSpPr/>
        <p:nvPr/>
      </p:nvGrpSpPr>
      <p:grpSpPr>
        <a:xfrm>
          <a:off x="0" y="0"/>
          <a:ext cx="0" cy="0"/>
          <a:chOff x="0" y="0"/>
          <a:chExt cx="0" cy="0"/>
        </a:xfrm>
      </p:grpSpPr>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30" name="29 Imagen" descr="UPM logo high resolution 1.jpg"/>
          <p:cNvPicPr>
            <a:picLocks noChangeAspect="1"/>
          </p:cNvPicPr>
          <p:nvPr userDrawn="1"/>
        </p:nvPicPr>
        <p:blipFill rotWithShape="1">
          <a:blip r:embed="rId2" cstate="print"/>
          <a:srcRect l="48728" t="4303" b="24187"/>
          <a:stretch/>
        </p:blipFill>
        <p:spPr>
          <a:xfrm>
            <a:off x="8379473" y="6368407"/>
            <a:ext cx="598768" cy="323848"/>
          </a:xfrm>
          <a:prstGeom prst="rect">
            <a:avLst/>
          </a:prstGeom>
        </p:spPr>
      </p:pic>
      <p:pic>
        <p:nvPicPr>
          <p:cNvPr id="31" name="30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8743" y="5967189"/>
            <a:ext cx="385397" cy="442985"/>
          </a:xfrm>
          <a:prstGeom prst="rect">
            <a:avLst/>
          </a:prstGeom>
        </p:spPr>
      </p:pic>
      <p:pic>
        <p:nvPicPr>
          <p:cNvPr id="13" name="72 Imagen" descr="logo-gtog_HQ.jpg"/>
          <p:cNvPicPr/>
          <p:nvPr userDrawn="1"/>
        </p:nvPicPr>
        <p:blipFill>
          <a:blip r:embed="rId4" cstate="print">
            <a:extLst>
              <a:ext uri="{BEBA8EAE-BF5A-486C-A8C5-ECC9F3942E4B}">
                <a14:imgProps xmlns:a14="http://schemas.microsoft.com/office/drawing/2010/main">
                  <a14:imgLayer r:embed="rId5">
                    <a14:imgEffect>
                      <a14:backgroundRemoval t="1278" b="99042" l="0" r="100000">
                        <a14:foregroundMark x1="56327" y1="27157" x2="56327" y2="27157"/>
                        <a14:foregroundMark x1="5306" y1="88179" x2="5306" y2="88179"/>
                        <a14:foregroundMark x1="10408" y1="92332" x2="10408" y2="92332"/>
                        <a14:foregroundMark x1="16327" y1="94249" x2="16327" y2="94249"/>
                        <a14:foregroundMark x1="22857" y1="94569" x2="22857" y2="94569"/>
                        <a14:foregroundMark x1="26735" y1="96805" x2="26735" y2="96805"/>
                        <a14:foregroundMark x1="34490" y1="89457" x2="34490" y2="89457"/>
                        <a14:foregroundMark x1="45714" y1="88498" x2="45714" y2="88498"/>
                        <a14:foregroundMark x1="51020" y1="89457" x2="51020" y2="89457"/>
                        <a14:foregroundMark x1="63265" y1="88818" x2="63265" y2="88818"/>
                        <a14:foregroundMark x1="68163" y1="89776" x2="68163" y2="89776"/>
                        <a14:foregroundMark x1="76122" y1="88818" x2="76122" y2="88818"/>
                        <a14:foregroundMark x1="79796" y1="92013" x2="79796" y2="92013"/>
                        <a14:foregroundMark x1="85714" y1="91054" x2="85714" y2="91054"/>
                        <a14:foregroundMark x1="94694" y1="93291" x2="94694" y2="93291"/>
                        <a14:backgroundMark x1="16531" y1="90415" x2="16531" y2="90415"/>
                        <a14:backgroundMark x1="75510" y1="92971" x2="75510" y2="92971"/>
                      </a14:backgroundRemoval>
                    </a14:imgEffect>
                  </a14:imgLayer>
                </a14:imgProps>
              </a:ext>
            </a:extLst>
          </a:blip>
          <a:stretch>
            <a:fillRect/>
          </a:stretch>
        </p:blipFill>
        <p:spPr>
          <a:xfrm>
            <a:off x="8222432" y="512875"/>
            <a:ext cx="753998" cy="513841"/>
          </a:xfrm>
          <a:prstGeom prst="rect">
            <a:avLst/>
          </a:prstGeom>
        </p:spPr>
      </p:pic>
      <p:sp>
        <p:nvSpPr>
          <p:cNvPr id="17" name="16 CuadroTexto"/>
          <p:cNvSpPr txBox="1"/>
          <p:nvPr userDrawn="1"/>
        </p:nvSpPr>
        <p:spPr>
          <a:xfrm>
            <a:off x="7491587" y="6409522"/>
            <a:ext cx="855459" cy="261610"/>
          </a:xfrm>
          <a:prstGeom prst="rect">
            <a:avLst/>
          </a:prstGeom>
          <a:noFill/>
        </p:spPr>
        <p:txBody>
          <a:bodyPr wrap="square" rtlCol="0">
            <a:spAutoFit/>
          </a:bodyPr>
          <a:lstStyle/>
          <a:p>
            <a:fld id="{C2245FAD-28F5-412A-B6BE-47C35BBEE092}" type="slidenum">
              <a:rPr lang="es-ES" sz="1100" smtClean="0">
                <a:solidFill>
                  <a:schemeClr val="bg1"/>
                </a:solidFill>
              </a:rPr>
              <a:t>‹Nº›</a:t>
            </a:fld>
            <a:r>
              <a:rPr lang="es-ES" sz="1100" dirty="0" smtClean="0">
                <a:solidFill>
                  <a:schemeClr val="bg1"/>
                </a:solidFill>
              </a:rPr>
              <a:t> / </a:t>
            </a:r>
            <a:r>
              <a:rPr lang="es-ES" sz="1100" dirty="0" smtClean="0">
                <a:solidFill>
                  <a:schemeClr val="bg1"/>
                </a:solidFill>
              </a:rPr>
              <a:t>14</a:t>
            </a:r>
            <a:endParaRPr lang="es-ES" sz="1100" dirty="0">
              <a:solidFill>
                <a:schemeClr val="bg1"/>
              </a:solidFill>
            </a:endParaRPr>
          </a:p>
        </p:txBody>
      </p:sp>
      <p:sp>
        <p:nvSpPr>
          <p:cNvPr id="14" name="Marcador de pie de página 16"/>
          <p:cNvSpPr txBox="1">
            <a:spLocks/>
          </p:cNvSpPr>
          <p:nvPr userDrawn="1"/>
        </p:nvSpPr>
        <p:spPr>
          <a:xfrm>
            <a:off x="177567" y="6388724"/>
            <a:ext cx="8683752" cy="365760"/>
          </a:xfrm>
          <a:prstGeom prst="rect">
            <a:avLst/>
          </a:prstGeom>
        </p:spPr>
        <p:txBody>
          <a:bodyPr vert="horz"/>
          <a:lstStyle>
            <a:defPPr>
              <a:defRPr lang="es-ES"/>
            </a:defPPr>
            <a:lvl1pPr marL="0" algn="l" defTabSz="457200" rtl="0" eaLnBrk="1" latinLnBrk="0" hangingPunct="1">
              <a:defRPr kumimoji="0"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Bef>
                <a:spcPts val="0"/>
              </a:spcBef>
            </a:pPr>
            <a:r>
              <a:rPr lang="en-GB" sz="1200" dirty="0" smtClean="0"/>
              <a:t>World Congress and Expo on Recycling</a:t>
            </a:r>
            <a:endParaRPr lang="en-GB" sz="1200" dirty="0" smtClean="0"/>
          </a:p>
        </p:txBody>
      </p:sp>
      <p:sp>
        <p:nvSpPr>
          <p:cNvPr id="21" name="Marcador de pie de página 16"/>
          <p:cNvSpPr txBox="1">
            <a:spLocks/>
          </p:cNvSpPr>
          <p:nvPr userDrawn="1"/>
        </p:nvSpPr>
        <p:spPr>
          <a:xfrm>
            <a:off x="152399" y="160789"/>
            <a:ext cx="8829913" cy="365760"/>
          </a:xfrm>
          <a:prstGeom prst="rect">
            <a:avLst/>
          </a:prstGeom>
        </p:spPr>
        <p:txBody>
          <a:bodyPr vert="horz"/>
          <a:lstStyle>
            <a:defPPr>
              <a:defRPr lang="es-ES"/>
            </a:defPPr>
            <a:lvl1pPr marL="0" algn="l" defTabSz="457200" rtl="0" eaLnBrk="1" latinLnBrk="0" hangingPunct="1">
              <a:defRPr kumimoji="0"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0" noProof="0" dirty="0" smtClean="0"/>
              <a:t>Project</a:t>
            </a:r>
            <a:r>
              <a:rPr lang="en-GB" b="0" baseline="0" noProof="0" dirty="0" smtClean="0"/>
              <a:t> information </a:t>
            </a:r>
            <a:r>
              <a:rPr lang="en-GB" b="0" noProof="0" dirty="0" smtClean="0"/>
              <a:t>- </a:t>
            </a:r>
            <a:r>
              <a:rPr lang="en-GB" b="1" noProof="0" dirty="0" smtClean="0"/>
              <a:t>Main objectives</a:t>
            </a:r>
            <a:r>
              <a:rPr lang="en-GB" noProof="0" dirty="0" smtClean="0"/>
              <a:t> – Work Plan - Impact</a:t>
            </a:r>
          </a:p>
        </p:txBody>
      </p:sp>
    </p:spTree>
    <p:extLst>
      <p:ext uri="{BB962C8B-B14F-4D97-AF65-F5344CB8AC3E}">
        <p14:creationId xmlns:p14="http://schemas.microsoft.com/office/powerpoint/2010/main" val="39840724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ork Plan">
    <p:spTree>
      <p:nvGrpSpPr>
        <p:cNvPr id="1" name=""/>
        <p:cNvGrpSpPr/>
        <p:nvPr/>
      </p:nvGrpSpPr>
      <p:grpSpPr>
        <a:xfrm>
          <a:off x="0" y="0"/>
          <a:ext cx="0" cy="0"/>
          <a:chOff x="0" y="0"/>
          <a:chExt cx="0" cy="0"/>
        </a:xfrm>
      </p:grpSpPr>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ángulo 11"/>
          <p:cNvSpPr>
            <a:spLocks noChangeArrowheads="1"/>
          </p:cNvSpPr>
          <p:nvPr/>
        </p:nvSpPr>
        <p:spPr bwMode="auto">
          <a:xfrm>
            <a:off x="154693"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30" name="29 Imagen" descr="UPM logo high resolution 1.jpg"/>
          <p:cNvPicPr>
            <a:picLocks noChangeAspect="1"/>
          </p:cNvPicPr>
          <p:nvPr userDrawn="1"/>
        </p:nvPicPr>
        <p:blipFill rotWithShape="1">
          <a:blip r:embed="rId2" cstate="print"/>
          <a:srcRect l="48728" t="4303" b="24187"/>
          <a:stretch/>
        </p:blipFill>
        <p:spPr>
          <a:xfrm>
            <a:off x="8379473" y="6368407"/>
            <a:ext cx="598768" cy="323848"/>
          </a:xfrm>
          <a:prstGeom prst="rect">
            <a:avLst/>
          </a:prstGeom>
        </p:spPr>
      </p:pic>
      <p:pic>
        <p:nvPicPr>
          <p:cNvPr id="31" name="30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8743" y="5967189"/>
            <a:ext cx="385397" cy="442985"/>
          </a:xfrm>
          <a:prstGeom prst="rect">
            <a:avLst/>
          </a:prstGeom>
        </p:spPr>
      </p:pic>
      <p:pic>
        <p:nvPicPr>
          <p:cNvPr id="13" name="72 Imagen" descr="logo-gtog_HQ.jpg"/>
          <p:cNvPicPr/>
          <p:nvPr userDrawn="1"/>
        </p:nvPicPr>
        <p:blipFill>
          <a:blip r:embed="rId4" cstate="print">
            <a:extLst>
              <a:ext uri="{BEBA8EAE-BF5A-486C-A8C5-ECC9F3942E4B}">
                <a14:imgProps xmlns:a14="http://schemas.microsoft.com/office/drawing/2010/main">
                  <a14:imgLayer r:embed="rId5">
                    <a14:imgEffect>
                      <a14:backgroundRemoval t="1278" b="99042" l="0" r="100000">
                        <a14:foregroundMark x1="56327" y1="27157" x2="56327" y2="27157"/>
                        <a14:foregroundMark x1="5306" y1="88179" x2="5306" y2="88179"/>
                        <a14:foregroundMark x1="10408" y1="92332" x2="10408" y2="92332"/>
                        <a14:foregroundMark x1="16327" y1="94249" x2="16327" y2="94249"/>
                        <a14:foregroundMark x1="22857" y1="94569" x2="22857" y2="94569"/>
                        <a14:foregroundMark x1="26735" y1="96805" x2="26735" y2="96805"/>
                        <a14:foregroundMark x1="34490" y1="89457" x2="34490" y2="89457"/>
                        <a14:foregroundMark x1="45714" y1="88498" x2="45714" y2="88498"/>
                        <a14:foregroundMark x1="51020" y1="89457" x2="51020" y2="89457"/>
                        <a14:foregroundMark x1="63265" y1="88818" x2="63265" y2="88818"/>
                        <a14:foregroundMark x1="68163" y1="89776" x2="68163" y2="89776"/>
                        <a14:foregroundMark x1="76122" y1="88818" x2="76122" y2="88818"/>
                        <a14:foregroundMark x1="79796" y1="92013" x2="79796" y2="92013"/>
                        <a14:foregroundMark x1="85714" y1="91054" x2="85714" y2="91054"/>
                        <a14:foregroundMark x1="94694" y1="93291" x2="94694" y2="93291"/>
                        <a14:backgroundMark x1="16531" y1="90415" x2="16531" y2="90415"/>
                        <a14:backgroundMark x1="75510" y1="92971" x2="75510" y2="92971"/>
                      </a14:backgroundRemoval>
                    </a14:imgEffect>
                  </a14:imgLayer>
                </a14:imgProps>
              </a:ext>
            </a:extLst>
          </a:blip>
          <a:stretch>
            <a:fillRect/>
          </a:stretch>
        </p:blipFill>
        <p:spPr>
          <a:xfrm>
            <a:off x="8082802" y="964928"/>
            <a:ext cx="753998" cy="513841"/>
          </a:xfrm>
          <a:prstGeom prst="rect">
            <a:avLst/>
          </a:prstGeom>
        </p:spPr>
      </p:pic>
      <p:cxnSp>
        <p:nvCxnSpPr>
          <p:cNvPr id="16" name="15 Conector recto"/>
          <p:cNvCxnSpPr/>
          <p:nvPr userDrawn="1"/>
        </p:nvCxnSpPr>
        <p:spPr>
          <a:xfrm>
            <a:off x="580267" y="1377388"/>
            <a:ext cx="8203442"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16 CuadroTexto"/>
          <p:cNvSpPr txBox="1"/>
          <p:nvPr userDrawn="1"/>
        </p:nvSpPr>
        <p:spPr>
          <a:xfrm>
            <a:off x="7491587" y="6409522"/>
            <a:ext cx="855459" cy="261610"/>
          </a:xfrm>
          <a:prstGeom prst="rect">
            <a:avLst/>
          </a:prstGeom>
          <a:noFill/>
        </p:spPr>
        <p:txBody>
          <a:bodyPr wrap="square" rtlCol="0">
            <a:spAutoFit/>
          </a:bodyPr>
          <a:lstStyle/>
          <a:p>
            <a:fld id="{C2245FAD-28F5-412A-B6BE-47C35BBEE092}" type="slidenum">
              <a:rPr lang="es-ES" sz="1100" smtClean="0">
                <a:solidFill>
                  <a:schemeClr val="bg1"/>
                </a:solidFill>
              </a:rPr>
              <a:t>‹Nº›</a:t>
            </a:fld>
            <a:r>
              <a:rPr lang="es-ES" sz="1100" dirty="0" smtClean="0">
                <a:solidFill>
                  <a:schemeClr val="bg1"/>
                </a:solidFill>
              </a:rPr>
              <a:t> /</a:t>
            </a:r>
            <a:r>
              <a:rPr lang="es-ES" sz="1100" dirty="0" smtClean="0">
                <a:solidFill>
                  <a:schemeClr val="bg1"/>
                </a:solidFill>
              </a:rPr>
              <a:t>14</a:t>
            </a:r>
            <a:endParaRPr lang="es-ES" sz="1100" dirty="0">
              <a:solidFill>
                <a:schemeClr val="bg1"/>
              </a:solidFill>
            </a:endParaRPr>
          </a:p>
        </p:txBody>
      </p:sp>
      <p:sp>
        <p:nvSpPr>
          <p:cNvPr id="14" name="Marcador de pie de página 16"/>
          <p:cNvSpPr txBox="1">
            <a:spLocks/>
          </p:cNvSpPr>
          <p:nvPr userDrawn="1"/>
        </p:nvSpPr>
        <p:spPr>
          <a:xfrm>
            <a:off x="177567" y="6388724"/>
            <a:ext cx="8683752" cy="365760"/>
          </a:xfrm>
          <a:prstGeom prst="rect">
            <a:avLst/>
          </a:prstGeom>
        </p:spPr>
        <p:txBody>
          <a:bodyPr vert="horz"/>
          <a:lstStyle>
            <a:defPPr>
              <a:defRPr lang="es-ES"/>
            </a:defPPr>
            <a:lvl1pPr marL="0" algn="l" defTabSz="457200" rtl="0" eaLnBrk="1" latinLnBrk="0" hangingPunct="1">
              <a:defRPr kumimoji="0"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Bef>
                <a:spcPts val="0"/>
              </a:spcBef>
            </a:pPr>
            <a:r>
              <a:rPr lang="en-GB" sz="1200" dirty="0" smtClean="0"/>
              <a:t>World Congress and Expo on Recycling</a:t>
            </a:r>
            <a:endParaRPr lang="en-GB" sz="1200" dirty="0" smtClean="0"/>
          </a:p>
        </p:txBody>
      </p:sp>
      <p:sp>
        <p:nvSpPr>
          <p:cNvPr id="20" name="Marcador de pie de página 16"/>
          <p:cNvSpPr txBox="1">
            <a:spLocks/>
          </p:cNvSpPr>
          <p:nvPr userDrawn="1"/>
        </p:nvSpPr>
        <p:spPr>
          <a:xfrm>
            <a:off x="152399" y="160789"/>
            <a:ext cx="8829913" cy="365760"/>
          </a:xfrm>
          <a:prstGeom prst="rect">
            <a:avLst/>
          </a:prstGeom>
        </p:spPr>
        <p:txBody>
          <a:bodyPr vert="horz"/>
          <a:lstStyle>
            <a:defPPr>
              <a:defRPr lang="es-ES"/>
            </a:defPPr>
            <a:lvl1pPr marL="0" algn="l" defTabSz="457200" rtl="0" eaLnBrk="1" latinLnBrk="0" hangingPunct="1">
              <a:defRPr kumimoji="0"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0" noProof="0" dirty="0" smtClean="0"/>
              <a:t>Project</a:t>
            </a:r>
            <a:r>
              <a:rPr lang="en-GB" b="0" baseline="0" noProof="0" dirty="0" smtClean="0"/>
              <a:t> </a:t>
            </a:r>
            <a:r>
              <a:rPr lang="en-GB" b="1" baseline="0" noProof="0" dirty="0" smtClean="0"/>
              <a:t>information </a:t>
            </a:r>
            <a:r>
              <a:rPr lang="en-GB" b="1" noProof="0" dirty="0" smtClean="0"/>
              <a:t>- Main objectives – Work Plan </a:t>
            </a:r>
            <a:r>
              <a:rPr lang="en-GB" noProof="0" dirty="0" smtClean="0"/>
              <a:t>- Impact</a:t>
            </a:r>
          </a:p>
        </p:txBody>
      </p:sp>
    </p:spTree>
    <p:extLst>
      <p:ext uri="{BB962C8B-B14F-4D97-AF65-F5344CB8AC3E}">
        <p14:creationId xmlns:p14="http://schemas.microsoft.com/office/powerpoint/2010/main" val="39726826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ork Plan">
    <p:spTree>
      <p:nvGrpSpPr>
        <p:cNvPr id="1" name=""/>
        <p:cNvGrpSpPr/>
        <p:nvPr/>
      </p:nvGrpSpPr>
      <p:grpSpPr>
        <a:xfrm>
          <a:off x="0" y="0"/>
          <a:ext cx="0" cy="0"/>
          <a:chOff x="0" y="0"/>
          <a:chExt cx="0" cy="0"/>
        </a:xfrm>
      </p:grpSpPr>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ángulo 11"/>
          <p:cNvSpPr>
            <a:spLocks noChangeArrowheads="1"/>
          </p:cNvSpPr>
          <p:nvPr/>
        </p:nvSpPr>
        <p:spPr bwMode="auto">
          <a:xfrm>
            <a:off x="154693"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30" name="29 Imagen" descr="UPM logo high resolution 1.jpg"/>
          <p:cNvPicPr>
            <a:picLocks noChangeAspect="1"/>
          </p:cNvPicPr>
          <p:nvPr userDrawn="1"/>
        </p:nvPicPr>
        <p:blipFill rotWithShape="1">
          <a:blip r:embed="rId2" cstate="print"/>
          <a:srcRect l="48728" t="4303" b="24187"/>
          <a:stretch/>
        </p:blipFill>
        <p:spPr>
          <a:xfrm>
            <a:off x="8379473" y="6368407"/>
            <a:ext cx="598768" cy="323848"/>
          </a:xfrm>
          <a:prstGeom prst="rect">
            <a:avLst/>
          </a:prstGeom>
        </p:spPr>
      </p:pic>
      <p:pic>
        <p:nvPicPr>
          <p:cNvPr id="31" name="30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8743" y="5967189"/>
            <a:ext cx="385397" cy="442985"/>
          </a:xfrm>
          <a:prstGeom prst="rect">
            <a:avLst/>
          </a:prstGeom>
        </p:spPr>
      </p:pic>
      <p:sp>
        <p:nvSpPr>
          <p:cNvPr id="17" name="16 CuadroTexto"/>
          <p:cNvSpPr txBox="1"/>
          <p:nvPr userDrawn="1"/>
        </p:nvSpPr>
        <p:spPr>
          <a:xfrm>
            <a:off x="7491587" y="6409522"/>
            <a:ext cx="855459" cy="261610"/>
          </a:xfrm>
          <a:prstGeom prst="rect">
            <a:avLst/>
          </a:prstGeom>
          <a:noFill/>
        </p:spPr>
        <p:txBody>
          <a:bodyPr wrap="square" rtlCol="0">
            <a:spAutoFit/>
          </a:bodyPr>
          <a:lstStyle/>
          <a:p>
            <a:fld id="{C2245FAD-28F5-412A-B6BE-47C35BBEE092}" type="slidenum">
              <a:rPr lang="es-ES" sz="1100" smtClean="0">
                <a:solidFill>
                  <a:schemeClr val="bg1"/>
                </a:solidFill>
              </a:rPr>
              <a:t>‹Nº›</a:t>
            </a:fld>
            <a:r>
              <a:rPr lang="es-ES" sz="1100" dirty="0" smtClean="0">
                <a:solidFill>
                  <a:schemeClr val="bg1"/>
                </a:solidFill>
              </a:rPr>
              <a:t> /</a:t>
            </a:r>
            <a:r>
              <a:rPr lang="es-ES" sz="1100" dirty="0" smtClean="0">
                <a:solidFill>
                  <a:schemeClr val="bg1"/>
                </a:solidFill>
              </a:rPr>
              <a:t>14</a:t>
            </a:r>
            <a:endParaRPr lang="es-ES" sz="1100" dirty="0">
              <a:solidFill>
                <a:schemeClr val="bg1"/>
              </a:solidFill>
            </a:endParaRPr>
          </a:p>
        </p:txBody>
      </p:sp>
      <p:sp>
        <p:nvSpPr>
          <p:cNvPr id="14" name="Marcador de pie de página 16"/>
          <p:cNvSpPr txBox="1">
            <a:spLocks/>
          </p:cNvSpPr>
          <p:nvPr userDrawn="1"/>
        </p:nvSpPr>
        <p:spPr>
          <a:xfrm>
            <a:off x="177567" y="6388724"/>
            <a:ext cx="8683752" cy="365760"/>
          </a:xfrm>
          <a:prstGeom prst="rect">
            <a:avLst/>
          </a:prstGeom>
        </p:spPr>
        <p:txBody>
          <a:bodyPr vert="horz"/>
          <a:lstStyle>
            <a:defPPr>
              <a:defRPr lang="es-ES"/>
            </a:defPPr>
            <a:lvl1pPr marL="0" algn="l" defTabSz="457200" rtl="0" eaLnBrk="1" latinLnBrk="0" hangingPunct="1">
              <a:defRPr kumimoji="0"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Bef>
                <a:spcPts val="0"/>
              </a:spcBef>
            </a:pPr>
            <a:r>
              <a:rPr lang="en-GB" sz="1200" dirty="0" smtClean="0"/>
              <a:t>World Congress and Expo on Recycling</a:t>
            </a:r>
            <a:endParaRPr lang="en-GB" sz="1200" dirty="0" smtClean="0"/>
          </a:p>
        </p:txBody>
      </p:sp>
      <p:sp>
        <p:nvSpPr>
          <p:cNvPr id="20" name="Marcador de pie de página 16"/>
          <p:cNvSpPr txBox="1">
            <a:spLocks/>
          </p:cNvSpPr>
          <p:nvPr userDrawn="1"/>
        </p:nvSpPr>
        <p:spPr>
          <a:xfrm>
            <a:off x="152399" y="160789"/>
            <a:ext cx="8829913" cy="365760"/>
          </a:xfrm>
          <a:prstGeom prst="rect">
            <a:avLst/>
          </a:prstGeom>
        </p:spPr>
        <p:txBody>
          <a:bodyPr vert="horz"/>
          <a:lstStyle>
            <a:defPPr>
              <a:defRPr lang="es-ES"/>
            </a:defPPr>
            <a:lvl1pPr marL="0" algn="l" defTabSz="457200" rtl="0" eaLnBrk="1" latinLnBrk="0" hangingPunct="1">
              <a:defRPr kumimoji="0"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0" noProof="0" dirty="0" smtClean="0"/>
              <a:t>Project</a:t>
            </a:r>
            <a:r>
              <a:rPr lang="en-GB" b="0" baseline="0" noProof="0" dirty="0" smtClean="0"/>
              <a:t> </a:t>
            </a:r>
            <a:r>
              <a:rPr lang="en-GB" b="1" baseline="0" noProof="0" dirty="0" smtClean="0"/>
              <a:t>information </a:t>
            </a:r>
            <a:r>
              <a:rPr lang="en-GB" b="1" noProof="0" dirty="0" smtClean="0"/>
              <a:t>- Main objectives – Work Plan </a:t>
            </a:r>
            <a:r>
              <a:rPr lang="en-GB" noProof="0" dirty="0" smtClean="0"/>
              <a:t>- Impact</a:t>
            </a:r>
          </a:p>
        </p:txBody>
      </p:sp>
      <p:pic>
        <p:nvPicPr>
          <p:cNvPr id="21" name="72 Imagen" descr="logo-gtog_HQ.jpg"/>
          <p:cNvPicPr/>
          <p:nvPr userDrawn="1"/>
        </p:nvPicPr>
        <p:blipFill>
          <a:blip r:embed="rId4" cstate="print">
            <a:extLst>
              <a:ext uri="{BEBA8EAE-BF5A-486C-A8C5-ECC9F3942E4B}">
                <a14:imgProps xmlns:a14="http://schemas.microsoft.com/office/drawing/2010/main">
                  <a14:imgLayer r:embed="rId5">
                    <a14:imgEffect>
                      <a14:backgroundRemoval t="1278" b="99042" l="0" r="100000">
                        <a14:foregroundMark x1="56327" y1="27157" x2="56327" y2="27157"/>
                        <a14:foregroundMark x1="5306" y1="88179" x2="5306" y2="88179"/>
                        <a14:foregroundMark x1="10408" y1="92332" x2="10408" y2="92332"/>
                        <a14:foregroundMark x1="16327" y1="94249" x2="16327" y2="94249"/>
                        <a14:foregroundMark x1="22857" y1="94569" x2="22857" y2="94569"/>
                        <a14:foregroundMark x1="26735" y1="96805" x2="26735" y2="96805"/>
                        <a14:foregroundMark x1="34490" y1="89457" x2="34490" y2="89457"/>
                        <a14:foregroundMark x1="45714" y1="88498" x2="45714" y2="88498"/>
                        <a14:foregroundMark x1="51020" y1="89457" x2="51020" y2="89457"/>
                        <a14:foregroundMark x1="63265" y1="88818" x2="63265" y2="88818"/>
                        <a14:foregroundMark x1="68163" y1="89776" x2="68163" y2="89776"/>
                        <a14:foregroundMark x1="76122" y1="88818" x2="76122" y2="88818"/>
                        <a14:foregroundMark x1="79796" y1="92013" x2="79796" y2="92013"/>
                        <a14:foregroundMark x1="85714" y1="91054" x2="85714" y2="91054"/>
                        <a14:foregroundMark x1="94694" y1="93291" x2="94694" y2="93291"/>
                        <a14:backgroundMark x1="16531" y1="90415" x2="16531" y2="90415"/>
                        <a14:backgroundMark x1="75510" y1="92971" x2="75510" y2="92971"/>
                      </a14:backgroundRemoval>
                    </a14:imgEffect>
                  </a14:imgLayer>
                </a14:imgProps>
              </a:ext>
            </a:extLst>
          </a:blip>
          <a:stretch>
            <a:fillRect/>
          </a:stretch>
        </p:blipFill>
        <p:spPr>
          <a:xfrm>
            <a:off x="8154192" y="526523"/>
            <a:ext cx="753998" cy="513841"/>
          </a:xfrm>
          <a:prstGeom prst="rect">
            <a:avLst/>
          </a:prstGeom>
        </p:spPr>
      </p:pic>
    </p:spTree>
    <p:extLst>
      <p:ext uri="{BB962C8B-B14F-4D97-AF65-F5344CB8AC3E}">
        <p14:creationId xmlns:p14="http://schemas.microsoft.com/office/powerpoint/2010/main" val="26607953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ángulo 11"/>
          <p:cNvSpPr>
            <a:spLocks noChangeArrowheads="1"/>
          </p:cNvSpPr>
          <p:nvPr/>
        </p:nvSpPr>
        <p:spPr bwMode="auto">
          <a:xfrm>
            <a:off x="154693"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30" name="29 Imagen" descr="UPM logo high resolution 1.jpg"/>
          <p:cNvPicPr>
            <a:picLocks noChangeAspect="1"/>
          </p:cNvPicPr>
          <p:nvPr userDrawn="1"/>
        </p:nvPicPr>
        <p:blipFill rotWithShape="1">
          <a:blip r:embed="rId2" cstate="print"/>
          <a:srcRect l="48728" t="4303" b="24187"/>
          <a:stretch/>
        </p:blipFill>
        <p:spPr>
          <a:xfrm>
            <a:off x="8379473" y="6368407"/>
            <a:ext cx="598768" cy="323848"/>
          </a:xfrm>
          <a:prstGeom prst="rect">
            <a:avLst/>
          </a:prstGeom>
        </p:spPr>
      </p:pic>
      <p:pic>
        <p:nvPicPr>
          <p:cNvPr id="31" name="30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8743" y="5967189"/>
            <a:ext cx="385397" cy="442985"/>
          </a:xfrm>
          <a:prstGeom prst="rect">
            <a:avLst/>
          </a:prstGeom>
        </p:spPr>
      </p:pic>
      <p:pic>
        <p:nvPicPr>
          <p:cNvPr id="13" name="72 Imagen" descr="logo-gtog_HQ.jpg"/>
          <p:cNvPicPr/>
          <p:nvPr userDrawn="1"/>
        </p:nvPicPr>
        <p:blipFill>
          <a:blip r:embed="rId4" cstate="print">
            <a:extLst>
              <a:ext uri="{BEBA8EAE-BF5A-486C-A8C5-ECC9F3942E4B}">
                <a14:imgProps xmlns:a14="http://schemas.microsoft.com/office/drawing/2010/main">
                  <a14:imgLayer r:embed="rId5">
                    <a14:imgEffect>
                      <a14:backgroundRemoval t="1278" b="99042" l="0" r="100000">
                        <a14:foregroundMark x1="56327" y1="27157" x2="56327" y2="27157"/>
                        <a14:foregroundMark x1="5306" y1="88179" x2="5306" y2="88179"/>
                        <a14:foregroundMark x1="10408" y1="92332" x2="10408" y2="92332"/>
                        <a14:foregroundMark x1="16327" y1="94249" x2="16327" y2="94249"/>
                        <a14:foregroundMark x1="22857" y1="94569" x2="22857" y2="94569"/>
                        <a14:foregroundMark x1="26735" y1="96805" x2="26735" y2="96805"/>
                        <a14:foregroundMark x1="34490" y1="89457" x2="34490" y2="89457"/>
                        <a14:foregroundMark x1="45714" y1="88498" x2="45714" y2="88498"/>
                        <a14:foregroundMark x1="51020" y1="89457" x2="51020" y2="89457"/>
                        <a14:foregroundMark x1="63265" y1="88818" x2="63265" y2="88818"/>
                        <a14:foregroundMark x1="68163" y1="89776" x2="68163" y2="89776"/>
                        <a14:foregroundMark x1="76122" y1="88818" x2="76122" y2="88818"/>
                        <a14:foregroundMark x1="79796" y1="92013" x2="79796" y2="92013"/>
                        <a14:foregroundMark x1="85714" y1="91054" x2="85714" y2="91054"/>
                        <a14:foregroundMark x1="94694" y1="93291" x2="94694" y2="93291"/>
                        <a14:backgroundMark x1="16531" y1="90415" x2="16531" y2="90415"/>
                        <a14:backgroundMark x1="75510" y1="92971" x2="75510" y2="92971"/>
                      </a14:backgroundRemoval>
                    </a14:imgEffect>
                  </a14:imgLayer>
                </a14:imgProps>
              </a:ext>
            </a:extLst>
          </a:blip>
          <a:stretch>
            <a:fillRect/>
          </a:stretch>
        </p:blipFill>
        <p:spPr>
          <a:xfrm>
            <a:off x="8082802" y="964928"/>
            <a:ext cx="753998" cy="513841"/>
          </a:xfrm>
          <a:prstGeom prst="rect">
            <a:avLst/>
          </a:prstGeom>
        </p:spPr>
      </p:pic>
      <p:cxnSp>
        <p:nvCxnSpPr>
          <p:cNvPr id="16" name="15 Conector recto"/>
          <p:cNvCxnSpPr/>
          <p:nvPr userDrawn="1"/>
        </p:nvCxnSpPr>
        <p:spPr>
          <a:xfrm>
            <a:off x="580267" y="1377388"/>
            <a:ext cx="8203442"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16 CuadroTexto"/>
          <p:cNvSpPr txBox="1"/>
          <p:nvPr userDrawn="1"/>
        </p:nvSpPr>
        <p:spPr>
          <a:xfrm>
            <a:off x="7491587" y="6409522"/>
            <a:ext cx="855459" cy="261610"/>
          </a:xfrm>
          <a:prstGeom prst="rect">
            <a:avLst/>
          </a:prstGeom>
          <a:noFill/>
        </p:spPr>
        <p:txBody>
          <a:bodyPr wrap="square" rtlCol="0">
            <a:spAutoFit/>
          </a:bodyPr>
          <a:lstStyle/>
          <a:p>
            <a:fld id="{C2245FAD-28F5-412A-B6BE-47C35BBEE092}" type="slidenum">
              <a:rPr lang="es-ES" sz="1100" smtClean="0">
                <a:solidFill>
                  <a:schemeClr val="bg1"/>
                </a:solidFill>
              </a:rPr>
              <a:t>‹Nº›</a:t>
            </a:fld>
            <a:r>
              <a:rPr lang="es-ES" sz="1100" dirty="0" smtClean="0">
                <a:solidFill>
                  <a:schemeClr val="bg1"/>
                </a:solidFill>
              </a:rPr>
              <a:t> /</a:t>
            </a:r>
            <a:r>
              <a:rPr lang="es-ES" sz="1100" dirty="0" smtClean="0">
                <a:solidFill>
                  <a:schemeClr val="bg1"/>
                </a:solidFill>
              </a:rPr>
              <a:t>14</a:t>
            </a:r>
            <a:endParaRPr lang="es-ES" sz="1100" dirty="0">
              <a:solidFill>
                <a:schemeClr val="bg1"/>
              </a:solidFill>
            </a:endParaRPr>
          </a:p>
        </p:txBody>
      </p:sp>
      <p:sp>
        <p:nvSpPr>
          <p:cNvPr id="14" name="Marcador de pie de página 16"/>
          <p:cNvSpPr txBox="1">
            <a:spLocks/>
          </p:cNvSpPr>
          <p:nvPr userDrawn="1"/>
        </p:nvSpPr>
        <p:spPr>
          <a:xfrm>
            <a:off x="177567" y="6388724"/>
            <a:ext cx="8683752" cy="365760"/>
          </a:xfrm>
          <a:prstGeom prst="rect">
            <a:avLst/>
          </a:prstGeom>
        </p:spPr>
        <p:txBody>
          <a:bodyPr vert="horz"/>
          <a:lstStyle>
            <a:defPPr>
              <a:defRPr lang="es-ES"/>
            </a:defPPr>
            <a:lvl1pPr marL="0" algn="l" defTabSz="457200" rtl="0" eaLnBrk="1" latinLnBrk="0" hangingPunct="1">
              <a:defRPr kumimoji="0"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Bef>
                <a:spcPts val="0"/>
              </a:spcBef>
            </a:pPr>
            <a:r>
              <a:rPr lang="en-GB" sz="1200" dirty="0" smtClean="0"/>
              <a:t>World Congress and Expo on Recycling</a:t>
            </a:r>
            <a:endParaRPr lang="en-GB" sz="1200" dirty="0" smtClean="0"/>
          </a:p>
        </p:txBody>
      </p:sp>
      <p:sp>
        <p:nvSpPr>
          <p:cNvPr id="20" name="Marcador de pie de página 16"/>
          <p:cNvSpPr txBox="1">
            <a:spLocks/>
          </p:cNvSpPr>
          <p:nvPr userDrawn="1"/>
        </p:nvSpPr>
        <p:spPr>
          <a:xfrm>
            <a:off x="152399" y="160789"/>
            <a:ext cx="8829913" cy="365760"/>
          </a:xfrm>
          <a:prstGeom prst="rect">
            <a:avLst/>
          </a:prstGeom>
        </p:spPr>
        <p:txBody>
          <a:bodyPr vert="horz"/>
          <a:lstStyle>
            <a:defPPr>
              <a:defRPr lang="es-ES"/>
            </a:defPPr>
            <a:lvl1pPr marL="0" algn="l" defTabSz="457200" rtl="0" eaLnBrk="1" latinLnBrk="0" hangingPunct="1">
              <a:defRPr kumimoji="0"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0" noProof="0" dirty="0" smtClean="0"/>
              <a:t>Project</a:t>
            </a:r>
            <a:r>
              <a:rPr lang="en-GB" b="0" baseline="0" noProof="0" dirty="0" smtClean="0"/>
              <a:t> information </a:t>
            </a:r>
            <a:r>
              <a:rPr lang="en-GB" b="0" noProof="0" dirty="0" smtClean="0"/>
              <a:t>- Main objectives </a:t>
            </a:r>
            <a:r>
              <a:rPr lang="en-GB" noProof="0" dirty="0" smtClean="0"/>
              <a:t>– Work Plan - </a:t>
            </a:r>
            <a:r>
              <a:rPr lang="en-GB" b="1" noProof="0" dirty="0" smtClean="0"/>
              <a:t>Impact</a:t>
            </a:r>
          </a:p>
        </p:txBody>
      </p:sp>
    </p:spTree>
    <p:extLst>
      <p:ext uri="{BB962C8B-B14F-4D97-AF65-F5344CB8AC3E}">
        <p14:creationId xmlns:p14="http://schemas.microsoft.com/office/powerpoint/2010/main" val="21698236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057400"/>
            <a:ext cx="76962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Título"/>
          <p:cNvSpPr>
            <a:spLocks noGrp="1"/>
          </p:cNvSpPr>
          <p:nvPr>
            <p:ph type="title"/>
          </p:nvPr>
        </p:nvSpPr>
        <p:spPr>
          <a:xfrm>
            <a:off x="762000" y="914400"/>
            <a:ext cx="76962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4161456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á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ángulo 8"/>
          <p:cNvSpPr>
            <a:spLocks noChangeArrowheads="1"/>
          </p:cNvSpPr>
          <p:nvPr/>
        </p:nvSpPr>
        <p:spPr bwMode="auto">
          <a:xfrm>
            <a:off x="149352" y="6396774"/>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á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CuadroTexto"/>
          <p:cNvSpPr txBox="1"/>
          <p:nvPr/>
        </p:nvSpPr>
        <p:spPr>
          <a:xfrm>
            <a:off x="163890" y="170711"/>
            <a:ext cx="8823875" cy="309600"/>
          </a:xfrm>
          <a:prstGeom prst="rect">
            <a:avLst/>
          </a:prstGeom>
          <a:solidFill>
            <a:schemeClr val="accent4">
              <a:lumMod val="40000"/>
              <a:lumOff val="60000"/>
            </a:schemeClr>
          </a:solidFill>
        </p:spPr>
        <p:txBody>
          <a:bodyPr wrap="square" rtlCol="0">
            <a:spAutoFit/>
          </a:bodyPr>
          <a:lstStyle/>
          <a:p>
            <a:endParaRPr lang="es-ES" sz="1050" dirty="0"/>
          </a:p>
        </p:txBody>
      </p:sp>
    </p:spTree>
  </p:cSld>
  <p:clrMap bg1="lt1" tx1="dk1" bg2="lt2" tx2="dk2" accent1="accent1" accent2="accent2" accent3="accent3" accent4="accent4" accent5="accent5" accent6="accent6" hlink="hlink" folHlink="folHlink"/>
  <p:sldLayoutIdLst>
    <p:sldLayoutId id="2147483697" r:id="rId1"/>
    <p:sldLayoutId id="2147483703" r:id="rId2"/>
    <p:sldLayoutId id="2147483698" r:id="rId3"/>
    <p:sldLayoutId id="2147483699" r:id="rId4"/>
    <p:sldLayoutId id="2147483705" r:id="rId5"/>
    <p:sldLayoutId id="2147483700" r:id="rId6"/>
    <p:sldLayoutId id="2147483706" r:id="rId7"/>
    <p:sldLayoutId id="2147483701" r:id="rId8"/>
    <p:sldLayoutId id="2147483704" r:id="rId9"/>
  </p:sldLayoutIdLst>
  <p:timing>
    <p:tnLst>
      <p:par>
        <p:cTn id="1" dur="indefinite" restart="never" nodeType="tmRoot"/>
      </p:par>
    </p:tnLst>
  </p:timing>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3.jpeg"/><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hyperlink" Target="http://blogs.upm.es/gisci/en/home/" TargetMode="External"/><Relationship Id="rId2" Type="http://schemas.openxmlformats.org/officeDocument/2006/relationships/notesSlide" Target="../notesSlides/notesSlide7.xml"/><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hyperlink" Target="http://gypsumtogypsum.org/" TargetMode="External"/><Relationship Id="rId11" Type="http://schemas.openxmlformats.org/officeDocument/2006/relationships/image" Target="../media/image15.jpeg"/><Relationship Id="rId24" Type="http://schemas.openxmlformats.org/officeDocument/2006/relationships/hyperlink" Target="mailto:ana.deguzman@upm.es" TargetMode="External"/><Relationship Id="rId5" Type="http://schemas.microsoft.com/office/2007/relationships/hdphoto" Target="../media/hdphoto1.wdp"/><Relationship Id="rId15" Type="http://schemas.openxmlformats.org/officeDocument/2006/relationships/image" Target="../media/image19.jpeg"/><Relationship Id="rId23" Type="http://schemas.openxmlformats.org/officeDocument/2006/relationships/image" Target="../media/image9.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5.pn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image" Target="../media/image10.png"/><Relationship Id="rId16"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jpeg"/><Relationship Id="rId18" Type="http://schemas.openxmlformats.org/officeDocument/2006/relationships/image" Target="../media/image25.jpe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10.png"/><Relationship Id="rId17" Type="http://schemas.openxmlformats.org/officeDocument/2006/relationships/image" Target="../media/image18.jpeg"/><Relationship Id="rId2" Type="http://schemas.openxmlformats.org/officeDocument/2006/relationships/notesSlide" Target="../notesSlides/notesSlide4.xml"/><Relationship Id="rId16"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21.jpeg"/><Relationship Id="rId10" Type="http://schemas.openxmlformats.org/officeDocument/2006/relationships/image" Target="../media/image33.jpeg"/><Relationship Id="rId19" Type="http://schemas.openxmlformats.org/officeDocument/2006/relationships/image" Target="../media/image14.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7.emf"/><Relationship Id="rId7" Type="http://schemas.openxmlformats.org/officeDocument/2006/relationships/diagramQuickStyle" Target="../diagrams/quickStyle1.xml"/><Relationship Id="rId2" Type="http://schemas.openxmlformats.org/officeDocument/2006/relationships/image" Target="../media/image36.emf"/><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8.emf"/><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4294967295"/>
          </p:nvPr>
        </p:nvSpPr>
        <p:spPr>
          <a:xfrm>
            <a:off x="648992" y="687659"/>
            <a:ext cx="7880867" cy="2894863"/>
          </a:xfrm>
          <a:prstGeom prst="rect">
            <a:avLst/>
          </a:prstGeom>
        </p:spPr>
        <p:txBody>
          <a:bodyPr>
            <a:noAutofit/>
          </a:bodyPr>
          <a:lstStyle/>
          <a:p>
            <a:pPr marL="0" indent="0" algn="ctr">
              <a:buNone/>
            </a:pPr>
            <a:r>
              <a:rPr lang="en-GB" sz="2000" b="1" spc="250" dirty="0" smtClean="0">
                <a:solidFill>
                  <a:schemeClr val="accent3">
                    <a:lumMod val="75000"/>
                  </a:schemeClr>
                </a:solidFill>
              </a:rPr>
              <a:t>Gypsum to Gypsum (</a:t>
            </a:r>
            <a:r>
              <a:rPr lang="en-GB" sz="2000" b="1" spc="250" dirty="0" err="1" smtClean="0">
                <a:solidFill>
                  <a:schemeClr val="accent3">
                    <a:lumMod val="75000"/>
                  </a:schemeClr>
                </a:solidFill>
              </a:rPr>
              <a:t>GtoG</a:t>
            </a:r>
            <a:r>
              <a:rPr lang="en-GB" sz="2000" b="1" spc="250" dirty="0" smtClean="0">
                <a:solidFill>
                  <a:schemeClr val="accent3">
                    <a:lumMod val="75000"/>
                  </a:schemeClr>
                </a:solidFill>
              </a:rPr>
              <a:t>): The European Life+ project that aims to transform the gypsum waste market</a:t>
            </a:r>
          </a:p>
          <a:p>
            <a:pPr marL="0" indent="0" algn="ctr">
              <a:buNone/>
            </a:pPr>
            <a:endParaRPr lang="en-GB" sz="2000" b="1" spc="250" dirty="0" smtClean="0">
              <a:solidFill>
                <a:schemeClr val="accent3">
                  <a:lumMod val="75000"/>
                </a:schemeClr>
              </a:solidFill>
            </a:endParaRPr>
          </a:p>
          <a:p>
            <a:pPr marL="0" indent="0" algn="ctr">
              <a:buNone/>
            </a:pPr>
            <a:r>
              <a:rPr lang="es-ES" sz="1600" dirty="0">
                <a:solidFill>
                  <a:schemeClr val="accent3">
                    <a:lumMod val="75000"/>
                  </a:schemeClr>
                </a:solidFill>
              </a:rPr>
              <a:t>D</a:t>
            </a:r>
            <a:r>
              <a:rPr lang="es-ES" sz="1600" dirty="0" smtClean="0">
                <a:solidFill>
                  <a:schemeClr val="accent3">
                    <a:lumMod val="75000"/>
                  </a:schemeClr>
                </a:solidFill>
              </a:rPr>
              <a:t>e Guzmán Báez, A.; </a:t>
            </a:r>
            <a:r>
              <a:rPr lang="es-ES" sz="1600" dirty="0" smtClean="0">
                <a:solidFill>
                  <a:schemeClr val="accent3">
                    <a:lumMod val="75000"/>
                  </a:schemeClr>
                </a:solidFill>
              </a:rPr>
              <a:t>Jiménez Rivero, A.; García </a:t>
            </a:r>
            <a:r>
              <a:rPr lang="es-ES" sz="1600" dirty="0" smtClean="0">
                <a:solidFill>
                  <a:schemeClr val="accent3">
                    <a:lumMod val="75000"/>
                  </a:schemeClr>
                </a:solidFill>
              </a:rPr>
              <a:t>Navarro, J.</a:t>
            </a:r>
            <a:r>
              <a:rPr lang="es-ES" sz="1600" dirty="0" smtClean="0">
                <a:solidFill>
                  <a:schemeClr val="accent3">
                    <a:lumMod val="75000"/>
                  </a:schemeClr>
                </a:solidFill>
              </a:rPr>
              <a:t>; </a:t>
            </a:r>
          </a:p>
          <a:p>
            <a:pPr marL="0" indent="0" algn="ctr">
              <a:buNone/>
            </a:pPr>
            <a:r>
              <a:rPr lang="es-ES" sz="1600" dirty="0" smtClean="0">
                <a:solidFill>
                  <a:schemeClr val="accent3">
                    <a:lumMod val="75000"/>
                  </a:schemeClr>
                </a:solidFill>
              </a:rPr>
              <a:t>Rodríguez Quijano, M.</a:t>
            </a:r>
          </a:p>
          <a:p>
            <a:pPr marL="0" indent="0" algn="ctr">
              <a:buNone/>
            </a:pPr>
            <a:endParaRPr lang="es-ES" sz="1600" dirty="0" smtClean="0">
              <a:solidFill>
                <a:schemeClr val="accent3">
                  <a:lumMod val="75000"/>
                </a:schemeClr>
              </a:solidFill>
            </a:endParaRPr>
          </a:p>
          <a:p>
            <a:pPr marL="0" indent="0" algn="ctr">
              <a:buNone/>
            </a:pPr>
            <a:r>
              <a:rPr lang="es-ES" sz="1800" cap="all" spc="250" dirty="0" smtClean="0">
                <a:solidFill>
                  <a:schemeClr val="accent3">
                    <a:lumMod val="75000"/>
                  </a:schemeClr>
                </a:solidFill>
              </a:rPr>
              <a:t>RESEARCH GROUP SUSTAINABILITY IN CONSTRUCTION AND INDUSTRY</a:t>
            </a:r>
            <a:endParaRPr lang="es-ES" sz="1800" cap="all" spc="250" dirty="0" smtClean="0">
              <a:solidFill>
                <a:schemeClr val="accent3">
                  <a:lumMod val="75000"/>
                </a:schemeClr>
              </a:solidFill>
            </a:endParaRPr>
          </a:p>
          <a:p>
            <a:pPr marL="0" indent="0" algn="ctr">
              <a:buNone/>
            </a:pPr>
            <a:endParaRPr lang="en-GB" sz="1800" dirty="0"/>
          </a:p>
        </p:txBody>
      </p:sp>
      <p:pic>
        <p:nvPicPr>
          <p:cNvPr id="13" name="12 Imagen" descr="UPM logo high resolution 1.jpg"/>
          <p:cNvPicPr>
            <a:picLocks noChangeAspect="1"/>
          </p:cNvPicPr>
          <p:nvPr/>
        </p:nvPicPr>
        <p:blipFill>
          <a:blip r:embed="rId3"/>
          <a:stretch>
            <a:fillRect/>
          </a:stretch>
        </p:blipFill>
        <p:spPr>
          <a:xfrm>
            <a:off x="772564" y="3773594"/>
            <a:ext cx="3634568" cy="1409503"/>
          </a:xfrm>
          <a:prstGeom prst="rect">
            <a:avLst/>
          </a:prstGeom>
        </p:spPr>
      </p:pic>
      <p:pic>
        <p:nvPicPr>
          <p:cNvPr id="14" name="13 Imagen" descr="life.jpg"/>
          <p:cNvPicPr>
            <a:picLocks noChangeAspect="1"/>
          </p:cNvPicPr>
          <p:nvPr/>
        </p:nvPicPr>
        <p:blipFill>
          <a:blip r:embed="rId4" cstate="print"/>
          <a:stretch>
            <a:fillRect/>
          </a:stretch>
        </p:blipFill>
        <p:spPr>
          <a:xfrm>
            <a:off x="4682220" y="3944866"/>
            <a:ext cx="1512888" cy="1095540"/>
          </a:xfrm>
          <a:prstGeom prst="rect">
            <a:avLst/>
          </a:prstGeom>
        </p:spPr>
      </p:pic>
      <p:pic>
        <p:nvPicPr>
          <p:cNvPr id="16" name="72 Imagen" descr="logo-gtog_HQ.jpg"/>
          <p:cNvPicPr>
            <a:picLocks noChangeAspect="1"/>
          </p:cNvPicPr>
          <p:nvPr/>
        </p:nvPicPr>
        <p:blipFill>
          <a:blip r:embed="rId5" cstate="print"/>
          <a:stretch>
            <a:fillRect/>
          </a:stretch>
        </p:blipFill>
        <p:spPr>
          <a:xfrm>
            <a:off x="6513841" y="3958514"/>
            <a:ext cx="1688466" cy="1095540"/>
          </a:xfrm>
          <a:prstGeom prst="rect">
            <a:avLst/>
          </a:prstGeom>
        </p:spPr>
      </p:pic>
      <p:sp>
        <p:nvSpPr>
          <p:cNvPr id="17" name="3 Subtítulo"/>
          <p:cNvSpPr txBox="1">
            <a:spLocks/>
          </p:cNvSpPr>
          <p:nvPr/>
        </p:nvSpPr>
        <p:spPr>
          <a:xfrm>
            <a:off x="297439" y="5321290"/>
            <a:ext cx="8177820" cy="997623"/>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defTabSz="914400">
              <a:spcBef>
                <a:spcPts val="0"/>
              </a:spcBef>
            </a:pPr>
            <a:r>
              <a:rPr lang="en-GB" sz="1800" dirty="0"/>
              <a:t>World Congress and Expo on </a:t>
            </a:r>
            <a:r>
              <a:rPr lang="en-GB" sz="1800" dirty="0" smtClean="0"/>
              <a:t>Recycling</a:t>
            </a:r>
          </a:p>
          <a:p>
            <a:pPr defTabSz="914400">
              <a:spcBef>
                <a:spcPts val="0"/>
              </a:spcBef>
            </a:pPr>
            <a:r>
              <a:rPr lang="en-GB" sz="1400" dirty="0"/>
              <a:t> </a:t>
            </a:r>
            <a:endParaRPr lang="en-GB" sz="1400" dirty="0" smtClean="0"/>
          </a:p>
          <a:p>
            <a:pPr defTabSz="914400">
              <a:spcBef>
                <a:spcPts val="0"/>
              </a:spcBef>
            </a:pPr>
            <a:r>
              <a:rPr lang="en-GB" sz="1400" b="0" dirty="0" smtClean="0"/>
              <a:t>July </a:t>
            </a:r>
            <a:r>
              <a:rPr lang="en-GB" sz="1400" b="0" dirty="0"/>
              <a:t>20-22, 2015 </a:t>
            </a:r>
            <a:endParaRPr lang="en-GB" sz="1400" b="0" dirty="0" smtClean="0"/>
          </a:p>
          <a:p>
            <a:pPr defTabSz="914400">
              <a:spcBef>
                <a:spcPts val="0"/>
              </a:spcBef>
            </a:pPr>
            <a:r>
              <a:rPr lang="en-GB" sz="1400" b="0" dirty="0" smtClean="0"/>
              <a:t>TRYP </a:t>
            </a:r>
            <a:r>
              <a:rPr lang="en-GB" sz="1400" b="0" dirty="0"/>
              <a:t>Barcelona </a:t>
            </a:r>
            <a:r>
              <a:rPr lang="en-GB" sz="1400" b="0" dirty="0" err="1"/>
              <a:t>Apolo</a:t>
            </a:r>
            <a:r>
              <a:rPr lang="en-GB" sz="1400" b="0" dirty="0"/>
              <a:t> Hotel</a:t>
            </a:r>
            <a:r>
              <a:rPr lang="en-GB" sz="1400" b="0" dirty="0"/>
              <a:t> </a:t>
            </a:r>
            <a:endParaRPr lang="en-GB" sz="1400" b="0" dirty="0"/>
          </a:p>
        </p:txBody>
      </p:sp>
    </p:spTree>
    <p:extLst>
      <p:ext uri="{BB962C8B-B14F-4D97-AF65-F5344CB8AC3E}">
        <p14:creationId xmlns:p14="http://schemas.microsoft.com/office/powerpoint/2010/main" val="665184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17 CuadroTexto"/>
          <p:cNvSpPr txBox="1">
            <a:spLocks noChangeArrowheads="1"/>
          </p:cNvSpPr>
          <p:nvPr/>
        </p:nvSpPr>
        <p:spPr bwMode="auto">
          <a:xfrm>
            <a:off x="457200" y="912621"/>
            <a:ext cx="7628021" cy="461665"/>
          </a:xfrm>
          <a:prstGeom prst="rect">
            <a:avLst/>
          </a:prstGeom>
          <a:noFill/>
        </p:spPr>
        <p:txBody>
          <a:bodyPr wrap="square" rtlCol="0">
            <a:spAutoFit/>
          </a:bodyPr>
          <a:lstStyle>
            <a:defPPr>
              <a:defRPr lang="es-ES"/>
            </a:defPPr>
            <a:lvl1pPr algn="r">
              <a:defRPr sz="2400" b="1" cap="all" spc="250">
                <a:solidFill>
                  <a:schemeClr val="accent3">
                    <a:lumMod val="75000"/>
                  </a:schemeClr>
                </a:solidFill>
              </a:defRPr>
            </a:lvl1pPr>
          </a:lstStyle>
          <a:p>
            <a:r>
              <a:rPr lang="en-US" dirty="0" smtClean="0"/>
              <a:t>Action A </a:t>
            </a:r>
            <a:r>
              <a:rPr lang="en-US" dirty="0"/>
              <a:t>– PREPARATORY ACTIONS</a:t>
            </a:r>
          </a:p>
        </p:txBody>
      </p:sp>
      <p:sp>
        <p:nvSpPr>
          <p:cNvPr id="22537" name="18 CuadroTexto"/>
          <p:cNvSpPr txBox="1">
            <a:spLocks noChangeArrowheads="1"/>
          </p:cNvSpPr>
          <p:nvPr/>
        </p:nvSpPr>
        <p:spPr bwMode="auto">
          <a:xfrm>
            <a:off x="457200" y="1633717"/>
            <a:ext cx="6353033" cy="1631216"/>
          </a:xfrm>
          <a:prstGeom prst="rect">
            <a:avLst/>
          </a:prstGeom>
          <a:noFill/>
          <a:ln w="9525">
            <a:noFill/>
            <a:miter lim="800000"/>
            <a:headEnd/>
            <a:tailEnd/>
          </a:ln>
        </p:spPr>
        <p:txBody>
          <a:bodyPr wrap="square">
            <a:spAutoFit/>
          </a:bodyPr>
          <a:lstStyle/>
          <a:p>
            <a:r>
              <a:rPr lang="en-US" sz="2000" dirty="0" smtClean="0"/>
              <a:t>Analysis of current practices: </a:t>
            </a:r>
            <a:endParaRPr lang="en-US" sz="2000" dirty="0" smtClean="0"/>
          </a:p>
          <a:p>
            <a:endParaRPr lang="en-US" sz="2000" dirty="0" smtClean="0"/>
          </a:p>
          <a:p>
            <a:pPr marL="342900" indent="-342900">
              <a:buFontTx/>
              <a:buChar char="-"/>
            </a:pPr>
            <a:r>
              <a:rPr lang="en-US" sz="2000" dirty="0" smtClean="0"/>
              <a:t>Deconstruction practices</a:t>
            </a:r>
          </a:p>
          <a:p>
            <a:pPr marL="342900" indent="-342900">
              <a:buFontTx/>
              <a:buChar char="-"/>
            </a:pPr>
            <a:r>
              <a:rPr lang="en-US" sz="2000" dirty="0" smtClean="0"/>
              <a:t>Recycling </a:t>
            </a:r>
            <a:endParaRPr lang="en-US" sz="2000" dirty="0"/>
          </a:p>
          <a:p>
            <a:pPr marL="342900" indent="-342900">
              <a:buFontTx/>
              <a:buChar char="-"/>
            </a:pPr>
            <a:r>
              <a:rPr lang="en-US" sz="2000" dirty="0" smtClean="0"/>
              <a:t>Plasterboard manufacturing practices </a:t>
            </a:r>
          </a:p>
        </p:txBody>
      </p:sp>
      <p:pic>
        <p:nvPicPr>
          <p:cNvPr id="22538" name="19 Imagen" descr="z-placa-de-yeso-laminado1-90269.jpg"/>
          <p:cNvPicPr>
            <a:picLocks noChangeAspect="1"/>
          </p:cNvPicPr>
          <p:nvPr/>
        </p:nvPicPr>
        <p:blipFill>
          <a:blip r:embed="rId2"/>
          <a:srcRect/>
          <a:stretch>
            <a:fillRect/>
          </a:stretch>
        </p:blipFill>
        <p:spPr bwMode="auto">
          <a:xfrm>
            <a:off x="6641498" y="1644984"/>
            <a:ext cx="2331051" cy="2273300"/>
          </a:xfrm>
          <a:prstGeom prst="rect">
            <a:avLst/>
          </a:prstGeom>
          <a:noFill/>
          <a:ln w="9525">
            <a:noFill/>
            <a:miter lim="800000"/>
            <a:headEnd/>
            <a:tailEnd/>
          </a:ln>
        </p:spPr>
      </p:pic>
      <p:sp>
        <p:nvSpPr>
          <p:cNvPr id="11" name="18 CuadroTexto"/>
          <p:cNvSpPr txBox="1">
            <a:spLocks noChangeArrowheads="1"/>
          </p:cNvSpPr>
          <p:nvPr/>
        </p:nvSpPr>
        <p:spPr bwMode="auto">
          <a:xfrm>
            <a:off x="457200" y="4415056"/>
            <a:ext cx="8458200" cy="1169551"/>
          </a:xfrm>
          <a:prstGeom prst="rect">
            <a:avLst/>
          </a:prstGeom>
          <a:noFill/>
          <a:ln w="9525">
            <a:noFill/>
            <a:miter lim="800000"/>
            <a:headEnd/>
            <a:tailEnd/>
          </a:ln>
        </p:spPr>
        <p:txBody>
          <a:bodyPr>
            <a:spAutoFit/>
          </a:bodyPr>
          <a:lstStyle/>
          <a:p>
            <a:pPr>
              <a:defRPr/>
            </a:pPr>
            <a:r>
              <a:rPr lang="en-US" b="1" dirty="0" smtClean="0">
                <a:solidFill>
                  <a:schemeClr val="accent3">
                    <a:lumMod val="75000"/>
                  </a:schemeClr>
                </a:solidFill>
                <a:ea typeface="ＭＳ Ｐゴシック" pitchFamily="34" charset="-128"/>
              </a:rPr>
              <a:t>DELIVERABLES</a:t>
            </a:r>
          </a:p>
          <a:p>
            <a:pPr>
              <a:defRPr/>
            </a:pPr>
            <a:endParaRPr lang="en-US" sz="1200" b="1" dirty="0" smtClean="0">
              <a:solidFill>
                <a:schemeClr val="accent6">
                  <a:lumMod val="60000"/>
                  <a:lumOff val="40000"/>
                </a:schemeClr>
              </a:solidFill>
              <a:ea typeface="ＭＳ Ｐゴシック" pitchFamily="34" charset="-128"/>
            </a:endParaRPr>
          </a:p>
          <a:p>
            <a:pPr>
              <a:defRPr/>
            </a:pPr>
            <a:r>
              <a:rPr lang="en-US" sz="2000" dirty="0" smtClean="0">
                <a:ea typeface="ＭＳ Ｐゴシック" pitchFamily="34" charset="-128"/>
              </a:rPr>
              <a:t>DA1. Report: Inventory of current practices (September 2013)</a:t>
            </a:r>
          </a:p>
          <a:p>
            <a:pPr>
              <a:defRPr/>
            </a:pPr>
            <a:r>
              <a:rPr lang="en-US" sz="2000" dirty="0" smtClean="0">
                <a:ea typeface="ＭＳ Ｐゴシック" pitchFamily="34" charset="-128"/>
              </a:rPr>
              <a:t>DA2. Report: Inventory of best practices (December 2015)</a:t>
            </a:r>
            <a:endParaRPr lang="en-US" sz="2000" dirty="0">
              <a:ea typeface="ＭＳ Ｐゴシック" pitchFamily="34" charset="-128"/>
            </a:endParaRPr>
          </a:p>
        </p:txBody>
      </p:sp>
      <p:sp>
        <p:nvSpPr>
          <p:cNvPr id="6" name="18 CuadroTexto"/>
          <p:cNvSpPr txBox="1">
            <a:spLocks noChangeArrowheads="1"/>
          </p:cNvSpPr>
          <p:nvPr/>
        </p:nvSpPr>
        <p:spPr bwMode="auto">
          <a:xfrm>
            <a:off x="457199" y="3688435"/>
            <a:ext cx="7199195" cy="400110"/>
          </a:xfrm>
          <a:prstGeom prst="rect">
            <a:avLst/>
          </a:prstGeom>
          <a:noFill/>
          <a:ln w="9525">
            <a:noFill/>
            <a:miter lim="800000"/>
            <a:headEnd/>
            <a:tailEnd/>
          </a:ln>
        </p:spPr>
        <p:txBody>
          <a:bodyPr wrap="square">
            <a:spAutoFit/>
          </a:bodyPr>
          <a:lstStyle/>
          <a:p>
            <a:r>
              <a:rPr lang="en-US" sz="2000" dirty="0" smtClean="0"/>
              <a:t>Technical-Economic-Legislative-Environmental criteria</a:t>
            </a:r>
          </a:p>
        </p:txBody>
      </p:sp>
    </p:spTree>
    <p:extLst>
      <p:ext uri="{BB962C8B-B14F-4D97-AF65-F5344CB8AC3E}">
        <p14:creationId xmlns:p14="http://schemas.microsoft.com/office/powerpoint/2010/main" val="4129284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17 CuadroTexto"/>
          <p:cNvSpPr txBox="1">
            <a:spLocks noChangeArrowheads="1"/>
          </p:cNvSpPr>
          <p:nvPr/>
        </p:nvSpPr>
        <p:spPr bwMode="auto">
          <a:xfrm>
            <a:off x="794084" y="900312"/>
            <a:ext cx="7317204" cy="461665"/>
          </a:xfrm>
          <a:prstGeom prst="rect">
            <a:avLst/>
          </a:prstGeom>
          <a:noFill/>
        </p:spPr>
        <p:txBody>
          <a:bodyPr wrap="square" rtlCol="0">
            <a:spAutoFit/>
          </a:bodyPr>
          <a:lstStyle>
            <a:defPPr>
              <a:defRPr lang="es-ES"/>
            </a:defPPr>
            <a:lvl1pPr algn="r">
              <a:defRPr sz="2400" b="1" cap="all" spc="250">
                <a:solidFill>
                  <a:schemeClr val="accent3">
                    <a:lumMod val="75000"/>
                  </a:schemeClr>
                </a:solidFill>
              </a:defRPr>
            </a:lvl1pPr>
          </a:lstStyle>
          <a:p>
            <a:r>
              <a:rPr lang="en-US" dirty="0" smtClean="0"/>
              <a:t>ACTION </a:t>
            </a:r>
            <a:r>
              <a:rPr lang="en-US" dirty="0"/>
              <a:t>B – IMPLEMENTATION </a:t>
            </a:r>
          </a:p>
        </p:txBody>
      </p:sp>
      <p:sp>
        <p:nvSpPr>
          <p:cNvPr id="23562" name="10 CuadroTexto"/>
          <p:cNvSpPr txBox="1">
            <a:spLocks noChangeArrowheads="1"/>
          </p:cNvSpPr>
          <p:nvPr/>
        </p:nvSpPr>
        <p:spPr bwMode="auto">
          <a:xfrm>
            <a:off x="525440" y="1610532"/>
            <a:ext cx="8229600" cy="707886"/>
          </a:xfrm>
          <a:prstGeom prst="rect">
            <a:avLst/>
          </a:prstGeom>
          <a:noFill/>
          <a:ln w="9525">
            <a:noFill/>
            <a:miter lim="800000"/>
            <a:headEnd/>
            <a:tailEnd/>
          </a:ln>
        </p:spPr>
        <p:txBody>
          <a:bodyPr wrap="square">
            <a:spAutoFit/>
          </a:bodyPr>
          <a:lstStyle/>
          <a:p>
            <a:pPr>
              <a:spcAft>
                <a:spcPts val="600"/>
              </a:spcAft>
            </a:pPr>
            <a:r>
              <a:rPr lang="en-US" sz="2000" dirty="0" smtClean="0"/>
              <a:t>European pilot projects (deconstruction – recycling – reincorporation of the recycled gypsum) in BE, FR, UK and DE.</a:t>
            </a:r>
          </a:p>
        </p:txBody>
      </p:sp>
      <p:sp>
        <p:nvSpPr>
          <p:cNvPr id="7" name="10 CuadroTexto"/>
          <p:cNvSpPr txBox="1">
            <a:spLocks noChangeArrowheads="1"/>
          </p:cNvSpPr>
          <p:nvPr/>
        </p:nvSpPr>
        <p:spPr bwMode="auto">
          <a:xfrm>
            <a:off x="525440" y="2335332"/>
            <a:ext cx="8229600" cy="2092881"/>
          </a:xfrm>
          <a:prstGeom prst="rect">
            <a:avLst/>
          </a:prstGeom>
          <a:noFill/>
          <a:ln w="9525">
            <a:noFill/>
            <a:miter lim="800000"/>
            <a:headEnd/>
            <a:tailEnd/>
          </a:ln>
        </p:spPr>
        <p:txBody>
          <a:bodyPr wrap="square">
            <a:spAutoFit/>
          </a:bodyPr>
          <a:lstStyle/>
          <a:p>
            <a:pPr marL="457200" indent="-457200">
              <a:spcAft>
                <a:spcPts val="600"/>
              </a:spcAft>
              <a:buFont typeface="+mj-lt"/>
              <a:buAutoNum type="arabicPeriod"/>
            </a:pPr>
            <a:r>
              <a:rPr lang="en-US" sz="2000" dirty="0" smtClean="0"/>
              <a:t>Pre-deconstruction audit and deconstruction of gypsum-based </a:t>
            </a:r>
            <a:r>
              <a:rPr lang="en-US" sz="2000" dirty="0" smtClean="0"/>
              <a:t>construction systems</a:t>
            </a:r>
            <a:r>
              <a:rPr lang="en-US" sz="2000" dirty="0" smtClean="0"/>
              <a:t>.</a:t>
            </a:r>
          </a:p>
          <a:p>
            <a:pPr marL="457200" indent="-457200">
              <a:spcAft>
                <a:spcPts val="600"/>
              </a:spcAft>
              <a:buFont typeface="+mj-lt"/>
              <a:buAutoNum type="arabicPeriod"/>
            </a:pPr>
            <a:r>
              <a:rPr lang="en-US" sz="2000" dirty="0" smtClean="0"/>
              <a:t>Waste Acceptance criteria </a:t>
            </a:r>
            <a:r>
              <a:rPr lang="en-US" sz="2000" dirty="0" smtClean="0"/>
              <a:t>- </a:t>
            </a:r>
            <a:r>
              <a:rPr lang="en-US" sz="2000" dirty="0" smtClean="0"/>
              <a:t>Gypsum waste processing according </a:t>
            </a:r>
            <a:r>
              <a:rPr lang="en-US" sz="2000" dirty="0" smtClean="0"/>
              <a:t>to – Recycled </a:t>
            </a:r>
            <a:r>
              <a:rPr lang="en-US" sz="2000" dirty="0" smtClean="0"/>
              <a:t>gypsum quality criteria</a:t>
            </a:r>
          </a:p>
          <a:p>
            <a:pPr marL="457200" indent="-457200">
              <a:spcAft>
                <a:spcPts val="600"/>
              </a:spcAft>
              <a:buFont typeface="+mj-lt"/>
              <a:buAutoNum type="arabicPeriod"/>
            </a:pPr>
            <a:r>
              <a:rPr lang="en-US" sz="2000" dirty="0" smtClean="0"/>
              <a:t>Demonstrate, at industrial level, the optimized value chain (up to 30% recycled gypsum content in new plasterboard)</a:t>
            </a:r>
          </a:p>
        </p:txBody>
      </p:sp>
      <p:sp>
        <p:nvSpPr>
          <p:cNvPr id="8" name="18 CuadroTexto"/>
          <p:cNvSpPr txBox="1">
            <a:spLocks noChangeArrowheads="1"/>
          </p:cNvSpPr>
          <p:nvPr/>
        </p:nvSpPr>
        <p:spPr bwMode="auto">
          <a:xfrm>
            <a:off x="525440" y="4458085"/>
            <a:ext cx="8458200" cy="1785104"/>
          </a:xfrm>
          <a:prstGeom prst="rect">
            <a:avLst/>
          </a:prstGeom>
          <a:noFill/>
          <a:ln w="9525">
            <a:noFill/>
            <a:miter lim="800000"/>
            <a:headEnd/>
            <a:tailEnd/>
          </a:ln>
        </p:spPr>
        <p:txBody>
          <a:bodyPr>
            <a:spAutoFit/>
          </a:bodyPr>
          <a:lstStyle/>
          <a:p>
            <a:pPr>
              <a:defRPr/>
            </a:pPr>
            <a:r>
              <a:rPr lang="en-US" b="1" dirty="0" smtClean="0">
                <a:solidFill>
                  <a:schemeClr val="accent3">
                    <a:lumMod val="75000"/>
                  </a:schemeClr>
                </a:solidFill>
                <a:ea typeface="ＭＳ Ｐゴシック" pitchFamily="34" charset="-128"/>
              </a:rPr>
              <a:t>DELIVERABLES</a:t>
            </a:r>
          </a:p>
          <a:p>
            <a:pPr>
              <a:defRPr/>
            </a:pPr>
            <a:endParaRPr lang="en-US" sz="1200" b="1" dirty="0" smtClean="0">
              <a:solidFill>
                <a:schemeClr val="accent6">
                  <a:lumMod val="60000"/>
                  <a:lumOff val="40000"/>
                </a:schemeClr>
              </a:solidFill>
              <a:ea typeface="ＭＳ Ｐゴシック" pitchFamily="34" charset="-128"/>
            </a:endParaRPr>
          </a:p>
          <a:p>
            <a:pPr>
              <a:defRPr/>
            </a:pPr>
            <a:r>
              <a:rPr lang="en-US" sz="2000" dirty="0" smtClean="0">
                <a:ea typeface="ＭＳ Ｐゴシック" pitchFamily="34" charset="-128"/>
              </a:rPr>
              <a:t>DB1: EU Handbook: best practices </a:t>
            </a:r>
            <a:r>
              <a:rPr lang="en-US" sz="2000" dirty="0">
                <a:ea typeface="ＭＳ Ｐゴシック" pitchFamily="34" charset="-128"/>
              </a:rPr>
              <a:t>in deconstruction </a:t>
            </a:r>
            <a:r>
              <a:rPr lang="en-US" sz="2000" dirty="0" smtClean="0">
                <a:ea typeface="ＭＳ Ｐゴシック" pitchFamily="34" charset="-128"/>
              </a:rPr>
              <a:t>(March </a:t>
            </a:r>
            <a:r>
              <a:rPr lang="en-US" sz="2000" dirty="0">
                <a:ea typeface="ＭＳ Ｐゴシック" pitchFamily="34" charset="-128"/>
              </a:rPr>
              <a:t>2015</a:t>
            </a:r>
            <a:r>
              <a:rPr lang="en-US" sz="2000" dirty="0" smtClean="0">
                <a:ea typeface="ＭＳ Ｐゴシック" pitchFamily="34" charset="-128"/>
              </a:rPr>
              <a:t>)</a:t>
            </a:r>
          </a:p>
          <a:p>
            <a:pPr>
              <a:defRPr/>
            </a:pPr>
            <a:r>
              <a:rPr lang="en-US" sz="2000" dirty="0" smtClean="0">
                <a:ea typeface="ＭＳ Ｐゴシック" pitchFamily="34" charset="-128"/>
              </a:rPr>
              <a:t>DB2: EU manual for best practices in </a:t>
            </a:r>
            <a:r>
              <a:rPr lang="en-US" sz="2000" dirty="0">
                <a:ea typeface="ＭＳ Ｐゴシック" pitchFamily="34" charset="-128"/>
              </a:rPr>
              <a:t>audit </a:t>
            </a:r>
            <a:r>
              <a:rPr lang="en-US" sz="2000" dirty="0" smtClean="0">
                <a:ea typeface="ＭＳ Ｐゴシック" pitchFamily="34" charset="-128"/>
              </a:rPr>
              <a:t>(March </a:t>
            </a:r>
            <a:r>
              <a:rPr lang="en-US" sz="2000" dirty="0">
                <a:ea typeface="ＭＳ Ｐゴシック" pitchFamily="34" charset="-128"/>
              </a:rPr>
              <a:t>2015</a:t>
            </a:r>
            <a:r>
              <a:rPr lang="en-US" sz="2000" dirty="0" smtClean="0">
                <a:ea typeface="ＭＳ Ｐゴシック" pitchFamily="34" charset="-128"/>
              </a:rPr>
              <a:t>)</a:t>
            </a:r>
          </a:p>
          <a:p>
            <a:pPr>
              <a:defRPr/>
            </a:pPr>
            <a:r>
              <a:rPr lang="en-US" sz="2000" dirty="0" smtClean="0">
                <a:ea typeface="ＭＳ Ｐゴシック" pitchFamily="34" charset="-128"/>
              </a:rPr>
              <a:t>DB3: Guidance on gypsum waste acceptance criteria (June 2015)</a:t>
            </a:r>
          </a:p>
          <a:p>
            <a:pPr>
              <a:defRPr/>
            </a:pPr>
            <a:r>
              <a:rPr lang="en-US" sz="2000" dirty="0" smtClean="0">
                <a:ea typeface="ＭＳ Ｐゴシック" pitchFamily="34" charset="-128"/>
              </a:rPr>
              <a:t>DB4: Report: Production process parameters (July 2015)</a:t>
            </a:r>
            <a:endParaRPr lang="en-US" sz="2000" dirty="0">
              <a:ea typeface="ＭＳ Ｐゴシック" pitchFamily="34" charset="-128"/>
            </a:endParaRPr>
          </a:p>
        </p:txBody>
      </p:sp>
    </p:spTree>
    <p:extLst>
      <p:ext uri="{BB962C8B-B14F-4D97-AF65-F5344CB8AC3E}">
        <p14:creationId xmlns:p14="http://schemas.microsoft.com/office/powerpoint/2010/main" val="606392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17 CuadroTexto"/>
          <p:cNvSpPr txBox="1">
            <a:spLocks noChangeArrowheads="1"/>
          </p:cNvSpPr>
          <p:nvPr/>
        </p:nvSpPr>
        <p:spPr bwMode="auto">
          <a:xfrm>
            <a:off x="553453" y="962526"/>
            <a:ext cx="7483642" cy="830997"/>
          </a:xfrm>
          <a:prstGeom prst="rect">
            <a:avLst/>
          </a:prstGeom>
          <a:noFill/>
        </p:spPr>
        <p:txBody>
          <a:bodyPr wrap="square" rtlCol="0">
            <a:spAutoFit/>
          </a:bodyPr>
          <a:lstStyle>
            <a:defPPr>
              <a:defRPr lang="es-ES"/>
            </a:defPPr>
            <a:lvl1pPr algn="r">
              <a:defRPr sz="2400" b="1" cap="all" spc="250">
                <a:solidFill>
                  <a:schemeClr val="accent3">
                    <a:lumMod val="75000"/>
                  </a:schemeClr>
                </a:solidFill>
              </a:defRPr>
            </a:lvl1pPr>
          </a:lstStyle>
          <a:p>
            <a:r>
              <a:rPr lang="en-US" dirty="0" smtClean="0"/>
              <a:t>ACTION C - MONITORING OF THE IMPACT</a:t>
            </a:r>
          </a:p>
          <a:p>
            <a:r>
              <a:rPr lang="en-US" dirty="0" smtClean="0"/>
              <a:t>OF THE PROJECT ACTIONS</a:t>
            </a:r>
            <a:endParaRPr lang="en-US" dirty="0"/>
          </a:p>
        </p:txBody>
      </p:sp>
      <p:sp>
        <p:nvSpPr>
          <p:cNvPr id="24585" name="18 CuadroTexto"/>
          <p:cNvSpPr txBox="1">
            <a:spLocks noChangeArrowheads="1"/>
          </p:cNvSpPr>
          <p:nvPr/>
        </p:nvSpPr>
        <p:spPr bwMode="auto">
          <a:xfrm>
            <a:off x="335084" y="2083558"/>
            <a:ext cx="8590547" cy="1938992"/>
          </a:xfrm>
          <a:prstGeom prst="rect">
            <a:avLst/>
          </a:prstGeom>
          <a:noFill/>
          <a:ln w="9525">
            <a:noFill/>
            <a:miter lim="800000"/>
            <a:headEnd/>
            <a:tailEnd/>
          </a:ln>
        </p:spPr>
        <p:txBody>
          <a:bodyPr wrap="square">
            <a:spAutoFit/>
          </a:bodyPr>
          <a:lstStyle/>
          <a:p>
            <a:pPr marL="342900" indent="-342900">
              <a:buFontTx/>
              <a:buChar char="-"/>
            </a:pPr>
            <a:r>
              <a:rPr lang="en-US" sz="2000" dirty="0" smtClean="0"/>
              <a:t>Definition of Best Practice Indicators </a:t>
            </a:r>
          </a:p>
          <a:p>
            <a:pPr marL="342900" indent="-342900">
              <a:buFontTx/>
              <a:buChar char="-"/>
            </a:pPr>
            <a:r>
              <a:rPr lang="en-US" sz="2000" dirty="0" smtClean="0"/>
              <a:t>Monitoring of deconstruction-recycling-reincorporation practices (validating the effectiveness of the indicators applied in the pilot projects)</a:t>
            </a:r>
          </a:p>
          <a:p>
            <a:pPr marL="342900" indent="-342900">
              <a:buFontTx/>
              <a:buChar char="-"/>
            </a:pPr>
            <a:r>
              <a:rPr lang="en-US" sz="2000" dirty="0" smtClean="0"/>
              <a:t>Road map and proposal of procedures for the implementation of a sustainable value chain.</a:t>
            </a:r>
          </a:p>
        </p:txBody>
      </p:sp>
      <p:sp>
        <p:nvSpPr>
          <p:cNvPr id="6" name="18 CuadroTexto"/>
          <p:cNvSpPr txBox="1">
            <a:spLocks noChangeArrowheads="1"/>
          </p:cNvSpPr>
          <p:nvPr/>
        </p:nvSpPr>
        <p:spPr bwMode="auto">
          <a:xfrm>
            <a:off x="457200" y="4415056"/>
            <a:ext cx="8458200" cy="1785104"/>
          </a:xfrm>
          <a:prstGeom prst="rect">
            <a:avLst/>
          </a:prstGeom>
          <a:noFill/>
          <a:ln w="9525">
            <a:noFill/>
            <a:miter lim="800000"/>
            <a:headEnd/>
            <a:tailEnd/>
          </a:ln>
        </p:spPr>
        <p:txBody>
          <a:bodyPr>
            <a:spAutoFit/>
          </a:bodyPr>
          <a:lstStyle/>
          <a:p>
            <a:pPr>
              <a:defRPr/>
            </a:pPr>
            <a:r>
              <a:rPr lang="en-US" b="1" dirty="0" smtClean="0">
                <a:solidFill>
                  <a:schemeClr val="accent3">
                    <a:lumMod val="75000"/>
                  </a:schemeClr>
                </a:solidFill>
                <a:ea typeface="ＭＳ Ｐゴシック" pitchFamily="34" charset="-128"/>
              </a:rPr>
              <a:t>DELIVERABLES</a:t>
            </a:r>
          </a:p>
          <a:p>
            <a:pPr>
              <a:defRPr/>
            </a:pPr>
            <a:endParaRPr lang="en-US" sz="1200" b="1" dirty="0" smtClean="0">
              <a:solidFill>
                <a:schemeClr val="accent6">
                  <a:lumMod val="60000"/>
                  <a:lumOff val="40000"/>
                </a:schemeClr>
              </a:solidFill>
              <a:ea typeface="ＭＳ Ｐゴシック" pitchFamily="34" charset="-128"/>
            </a:endParaRPr>
          </a:p>
          <a:p>
            <a:pPr>
              <a:defRPr/>
            </a:pPr>
            <a:r>
              <a:rPr lang="en-US" sz="2000" dirty="0" smtClean="0">
                <a:ea typeface="ＭＳ Ｐゴシック" pitchFamily="34" charset="-128"/>
              </a:rPr>
              <a:t>DC1. </a:t>
            </a:r>
            <a:r>
              <a:rPr lang="en-US" sz="2000" dirty="0" smtClean="0">
                <a:ea typeface="ＭＳ Ｐゴシック" pitchFamily="34" charset="-128"/>
              </a:rPr>
              <a:t>Report</a:t>
            </a:r>
            <a:r>
              <a:rPr lang="en-US" sz="2000" dirty="0" smtClean="0">
                <a:ea typeface="ＭＳ Ｐゴシック" pitchFamily="34" charset="-128"/>
              </a:rPr>
              <a:t>: Best practice indicators for deconstruction, </a:t>
            </a:r>
            <a:r>
              <a:rPr lang="en-US" sz="2000" dirty="0" smtClean="0">
                <a:ea typeface="ＭＳ Ｐゴシック" pitchFamily="34" charset="-128"/>
              </a:rPr>
              <a:t>recycling and reincorporation </a:t>
            </a:r>
            <a:r>
              <a:rPr lang="en-US" sz="2000" dirty="0" smtClean="0">
                <a:ea typeface="ＭＳ Ｐゴシック" pitchFamily="34" charset="-128"/>
              </a:rPr>
              <a:t>(July 2015)</a:t>
            </a:r>
          </a:p>
          <a:p>
            <a:pPr>
              <a:defRPr/>
            </a:pPr>
            <a:r>
              <a:rPr lang="en-US" sz="2000" dirty="0" smtClean="0">
                <a:ea typeface="ＭＳ Ｐゴシック" pitchFamily="34" charset="-128"/>
              </a:rPr>
              <a:t>DC2. Report: Specifications </a:t>
            </a:r>
            <a:r>
              <a:rPr lang="en-US" sz="2000" dirty="0" smtClean="0">
                <a:ea typeface="ＭＳ Ｐゴシック" pitchFamily="34" charset="-128"/>
              </a:rPr>
              <a:t>for recycled </a:t>
            </a:r>
            <a:r>
              <a:rPr lang="en-US" sz="2000" dirty="0" smtClean="0">
                <a:ea typeface="ＭＳ Ｐゴシック" pitchFamily="34" charset="-128"/>
              </a:rPr>
              <a:t>gypsum end-of-waste</a:t>
            </a:r>
          </a:p>
          <a:p>
            <a:pPr>
              <a:defRPr/>
            </a:pPr>
            <a:r>
              <a:rPr lang="en-US" sz="2000" dirty="0" smtClean="0">
                <a:ea typeface="ＭＳ Ｐゴシック" pitchFamily="34" charset="-128"/>
              </a:rPr>
              <a:t>DC3. Technical handbook and outline roadmap</a:t>
            </a:r>
            <a:endParaRPr lang="en-US" sz="2000" dirty="0">
              <a:ea typeface="ＭＳ Ｐゴシック" pitchFamily="34" charset="-128"/>
            </a:endParaRPr>
          </a:p>
        </p:txBody>
      </p:sp>
    </p:spTree>
    <p:extLst>
      <p:ext uri="{BB962C8B-B14F-4D97-AF65-F5344CB8AC3E}">
        <p14:creationId xmlns:p14="http://schemas.microsoft.com/office/powerpoint/2010/main" val="1810975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CuadroTexto"/>
          <p:cNvSpPr txBox="1">
            <a:spLocks noChangeArrowheads="1"/>
          </p:cNvSpPr>
          <p:nvPr/>
        </p:nvSpPr>
        <p:spPr bwMode="auto">
          <a:xfrm>
            <a:off x="794084" y="900312"/>
            <a:ext cx="7317204" cy="461665"/>
          </a:xfrm>
          <a:prstGeom prst="rect">
            <a:avLst/>
          </a:prstGeom>
          <a:noFill/>
        </p:spPr>
        <p:txBody>
          <a:bodyPr wrap="square" rtlCol="0">
            <a:spAutoFit/>
          </a:bodyPr>
          <a:lstStyle>
            <a:defPPr>
              <a:defRPr lang="es-ES"/>
            </a:defPPr>
            <a:lvl1pPr algn="r">
              <a:defRPr sz="2400" b="1" cap="all" spc="250">
                <a:solidFill>
                  <a:schemeClr val="accent3">
                    <a:lumMod val="75000"/>
                  </a:schemeClr>
                </a:solidFill>
              </a:defRPr>
            </a:lvl1pPr>
          </a:lstStyle>
          <a:p>
            <a:r>
              <a:rPr lang="en-US" dirty="0" smtClean="0"/>
              <a:t>Socio-economic </a:t>
            </a:r>
            <a:r>
              <a:rPr lang="en-US" dirty="0" smtClean="0"/>
              <a:t>EXPECTED IMPACTS</a:t>
            </a:r>
            <a:endParaRPr lang="en-US" dirty="0"/>
          </a:p>
        </p:txBody>
      </p:sp>
      <p:sp>
        <p:nvSpPr>
          <p:cNvPr id="4" name="18 CuadroTexto"/>
          <p:cNvSpPr txBox="1">
            <a:spLocks noChangeArrowheads="1"/>
          </p:cNvSpPr>
          <p:nvPr/>
        </p:nvSpPr>
        <p:spPr bwMode="auto">
          <a:xfrm>
            <a:off x="553453" y="2097206"/>
            <a:ext cx="8133348" cy="3477875"/>
          </a:xfrm>
          <a:prstGeom prst="rect">
            <a:avLst/>
          </a:prstGeom>
          <a:noFill/>
          <a:ln w="9525">
            <a:noFill/>
            <a:miter lim="800000"/>
            <a:headEnd/>
            <a:tailEnd/>
          </a:ln>
        </p:spPr>
        <p:txBody>
          <a:bodyPr wrap="square">
            <a:spAutoFit/>
          </a:bodyPr>
          <a:lstStyle/>
          <a:p>
            <a:pPr marL="342900" indent="-342900">
              <a:spcAft>
                <a:spcPts val="1200"/>
              </a:spcAft>
              <a:buFontTx/>
              <a:buChar char="-"/>
            </a:pPr>
            <a:r>
              <a:rPr lang="en-US" sz="2000" dirty="0"/>
              <a:t>Makeover of the demolition industry;</a:t>
            </a:r>
          </a:p>
          <a:p>
            <a:pPr marL="342900" indent="-342900">
              <a:spcAft>
                <a:spcPts val="1200"/>
              </a:spcAft>
              <a:buFontTx/>
              <a:buChar char="-"/>
            </a:pPr>
            <a:r>
              <a:rPr lang="en-US" sz="2000" dirty="0" smtClean="0"/>
              <a:t>Influence </a:t>
            </a:r>
            <a:r>
              <a:rPr lang="en-US" sz="2000" dirty="0"/>
              <a:t>the local </a:t>
            </a:r>
            <a:r>
              <a:rPr lang="en-US" sz="2000" dirty="0" smtClean="0"/>
              <a:t>authorities </a:t>
            </a:r>
            <a:r>
              <a:rPr lang="en-GB" sz="2000" dirty="0" smtClean="0"/>
              <a:t>behaviour</a:t>
            </a:r>
            <a:r>
              <a:rPr lang="en-US" sz="2000" dirty="0" smtClean="0"/>
              <a:t> </a:t>
            </a:r>
            <a:r>
              <a:rPr lang="en-US" sz="2000" dirty="0"/>
              <a:t>to encourage deconstruction of buildings;</a:t>
            </a:r>
          </a:p>
          <a:p>
            <a:pPr marL="342900" indent="-342900">
              <a:spcAft>
                <a:spcPts val="1200"/>
              </a:spcAft>
              <a:buFontTx/>
              <a:buChar char="-"/>
            </a:pPr>
            <a:r>
              <a:rPr lang="en-US" sz="2000" dirty="0" smtClean="0"/>
              <a:t>Increase </a:t>
            </a:r>
            <a:r>
              <a:rPr lang="en-US" sz="2000" dirty="0" smtClean="0"/>
              <a:t>sustainability </a:t>
            </a:r>
            <a:r>
              <a:rPr lang="en-US" sz="2000" dirty="0" smtClean="0"/>
              <a:t>credentials of </a:t>
            </a:r>
            <a:r>
              <a:rPr lang="en-US" sz="2000" dirty="0" smtClean="0"/>
              <a:t>gypsum products </a:t>
            </a:r>
            <a:r>
              <a:rPr lang="en-US" sz="2000" dirty="0" smtClean="0"/>
              <a:t>in </a:t>
            </a:r>
            <a:r>
              <a:rPr lang="en-US" sz="2000" dirty="0" smtClean="0"/>
              <a:t>the local economy; </a:t>
            </a:r>
          </a:p>
          <a:p>
            <a:pPr marL="342900" indent="-342900">
              <a:spcAft>
                <a:spcPts val="1200"/>
              </a:spcAft>
              <a:buFontTx/>
              <a:buChar char="-"/>
            </a:pPr>
            <a:r>
              <a:rPr lang="en-US" sz="2000" dirty="0" smtClean="0"/>
              <a:t>Push </a:t>
            </a:r>
            <a:r>
              <a:rPr lang="en-US" sz="2000" dirty="0" smtClean="0"/>
              <a:t>towards collection of plasterboard </a:t>
            </a:r>
            <a:r>
              <a:rPr lang="en-US" sz="2000" dirty="0" smtClean="0"/>
              <a:t>waste in </a:t>
            </a:r>
            <a:r>
              <a:rPr lang="en-US" sz="2000" dirty="0" smtClean="0"/>
              <a:t>the local </a:t>
            </a:r>
            <a:r>
              <a:rPr lang="en-US" sz="2000" dirty="0" smtClean="0"/>
              <a:t>areas;</a:t>
            </a:r>
            <a:endParaRPr lang="en-US" sz="2000" dirty="0" smtClean="0"/>
          </a:p>
          <a:p>
            <a:pPr marL="342900" indent="-342900">
              <a:spcAft>
                <a:spcPts val="1200"/>
              </a:spcAft>
              <a:buFontTx/>
              <a:buChar char="-"/>
            </a:pPr>
            <a:r>
              <a:rPr lang="en-US" sz="2000" dirty="0" smtClean="0"/>
              <a:t>Improve </a:t>
            </a:r>
            <a:r>
              <a:rPr lang="en-US" sz="2000" dirty="0" smtClean="0"/>
              <a:t>the conditions for the uptake of a gypsum recycling market.</a:t>
            </a:r>
          </a:p>
        </p:txBody>
      </p:sp>
    </p:spTree>
    <p:extLst>
      <p:ext uri="{BB962C8B-B14F-4D97-AF65-F5344CB8AC3E}">
        <p14:creationId xmlns:p14="http://schemas.microsoft.com/office/powerpoint/2010/main" val="1214632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UPM logo high resolution 1.jpg"/>
          <p:cNvPicPr>
            <a:picLocks noChangeAspect="1"/>
          </p:cNvPicPr>
          <p:nvPr/>
        </p:nvPicPr>
        <p:blipFill rotWithShape="1">
          <a:blip r:embed="rId3" cstate="print"/>
          <a:srcRect l="48728" t="4303" b="24187"/>
          <a:stretch/>
        </p:blipFill>
        <p:spPr>
          <a:xfrm>
            <a:off x="8388998" y="6377932"/>
            <a:ext cx="598768" cy="323848"/>
          </a:xfrm>
          <a:prstGeom prst="rect">
            <a:avLst/>
          </a:prstGeom>
        </p:spPr>
      </p:pic>
      <p:sp>
        <p:nvSpPr>
          <p:cNvPr id="12" name="11 CuadroTexto"/>
          <p:cNvSpPr txBox="1"/>
          <p:nvPr/>
        </p:nvSpPr>
        <p:spPr>
          <a:xfrm>
            <a:off x="163890" y="162322"/>
            <a:ext cx="8823875" cy="253916"/>
          </a:xfrm>
          <a:prstGeom prst="rect">
            <a:avLst/>
          </a:prstGeom>
          <a:solidFill>
            <a:schemeClr val="accent4">
              <a:lumMod val="40000"/>
              <a:lumOff val="60000"/>
            </a:schemeClr>
          </a:solidFill>
        </p:spPr>
        <p:txBody>
          <a:bodyPr wrap="square" rtlCol="0">
            <a:spAutoFit/>
          </a:bodyPr>
          <a:lstStyle/>
          <a:p>
            <a:endParaRPr lang="es-ES" sz="1050" dirty="0"/>
          </a:p>
        </p:txBody>
      </p:sp>
      <p:pic>
        <p:nvPicPr>
          <p:cNvPr id="17" name="72 Imagen" descr="logo-gtog_HQ.jpg"/>
          <p:cNvPicPr/>
          <p:nvPr/>
        </p:nvPicPr>
        <p:blipFill>
          <a:blip r:embed="rId4" cstate="print">
            <a:extLst>
              <a:ext uri="{BEBA8EAE-BF5A-486C-A8C5-ECC9F3942E4B}">
                <a14:imgProps xmlns:a14="http://schemas.microsoft.com/office/drawing/2010/main">
                  <a14:imgLayer r:embed="rId5">
                    <a14:imgEffect>
                      <a14:backgroundRemoval t="1278" b="99042" l="0" r="100000">
                        <a14:foregroundMark x1="56327" y1="27157" x2="56327" y2="27157"/>
                        <a14:foregroundMark x1="5306" y1="88179" x2="5306" y2="88179"/>
                        <a14:foregroundMark x1="10408" y1="92332" x2="10408" y2="92332"/>
                        <a14:foregroundMark x1="16327" y1="94249" x2="16327" y2="94249"/>
                        <a14:foregroundMark x1="22857" y1="94569" x2="22857" y2="94569"/>
                        <a14:foregroundMark x1="26735" y1="96805" x2="26735" y2="96805"/>
                        <a14:foregroundMark x1="34490" y1="89457" x2="34490" y2="89457"/>
                        <a14:foregroundMark x1="45714" y1="88498" x2="45714" y2="88498"/>
                        <a14:foregroundMark x1="51020" y1="89457" x2="51020" y2="89457"/>
                        <a14:foregroundMark x1="63265" y1="88818" x2="63265" y2="88818"/>
                        <a14:foregroundMark x1="68163" y1="89776" x2="68163" y2="89776"/>
                        <a14:foregroundMark x1="76122" y1="88818" x2="76122" y2="88818"/>
                        <a14:foregroundMark x1="79796" y1="92013" x2="79796" y2="92013"/>
                        <a14:foregroundMark x1="85714" y1="91054" x2="85714" y2="91054"/>
                        <a14:foregroundMark x1="94694" y1="93291" x2="94694" y2="93291"/>
                        <a14:backgroundMark x1="16531" y1="90415" x2="16531" y2="90415"/>
                        <a14:backgroundMark x1="75510" y1="92971" x2="75510" y2="92971"/>
                      </a14:backgroundRemoval>
                    </a14:imgEffect>
                  </a14:imgLayer>
                </a14:imgProps>
              </a:ext>
            </a:extLst>
          </a:blip>
          <a:stretch>
            <a:fillRect/>
          </a:stretch>
        </p:blipFill>
        <p:spPr>
          <a:xfrm>
            <a:off x="1409570" y="1946780"/>
            <a:ext cx="1335809" cy="959343"/>
          </a:xfrm>
          <a:prstGeom prst="rect">
            <a:avLst/>
          </a:prstGeom>
        </p:spPr>
      </p:pic>
      <p:sp>
        <p:nvSpPr>
          <p:cNvPr id="4" name="3 CuadroTexto"/>
          <p:cNvSpPr txBox="1"/>
          <p:nvPr/>
        </p:nvSpPr>
        <p:spPr>
          <a:xfrm>
            <a:off x="2785554" y="2282070"/>
            <a:ext cx="4153924" cy="646331"/>
          </a:xfrm>
          <a:prstGeom prst="rect">
            <a:avLst/>
          </a:prstGeom>
          <a:noFill/>
        </p:spPr>
        <p:txBody>
          <a:bodyPr wrap="square" rtlCol="0">
            <a:spAutoFit/>
          </a:bodyPr>
          <a:lstStyle/>
          <a:p>
            <a:r>
              <a:rPr lang="es-ES" dirty="0">
                <a:hlinkClick r:id="rId6"/>
              </a:rPr>
              <a:t>http://gypsumtogypsum.org/</a:t>
            </a:r>
            <a:endParaRPr lang="es-ES" dirty="0"/>
          </a:p>
          <a:p>
            <a:endParaRPr lang="es-ES" dirty="0"/>
          </a:p>
        </p:txBody>
      </p:sp>
      <p:pic>
        <p:nvPicPr>
          <p:cNvPr id="7" name="Picture 2" descr="C:\Users\Project\Dropbox\DATA\G2G GYPSUM\D1\5. Logo Partners\Cantillon Logo with DS Str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8992" y="5748976"/>
            <a:ext cx="746318" cy="4011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Project\Dropbox\DATA\G2G GYPSUM\D1\5. Logo Partners\GRI International 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5116" y="5190081"/>
            <a:ext cx="1154071" cy="431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Project\Dropbox\DATA\G2G GYPSUM\D1\5. Logo Partners\LOGO LOEMC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9187" y="5215240"/>
            <a:ext cx="1220570" cy="3741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Project\Dropbox\DATA\G2G GYPSUM\D1\5. Logo Partners\logo nouveau P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18847" y="5811251"/>
            <a:ext cx="648072" cy="2667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Project\Dropbox\DATA\G2G GYPSUM\D1\5. Logo Partners\logo OCCAMA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19437" y="5871823"/>
            <a:ext cx="1943107" cy="2769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Users\Project\Dropbox\DATA\G2G GYPSUM\D1\5. Logo Partners\logo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44796" y="5108488"/>
            <a:ext cx="720080" cy="4390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C:\Users\Project\Dropbox\DATA\G2G GYPSUM\D1\5. Logo Partners\logoCOMPLEET_RECASS.bm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8720" y="5719872"/>
            <a:ext cx="1368152" cy="5808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Project\Dropbox\DATA\G2G GYPSUM\D1\5. Logo Partners\NTUA 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6686" y="5680915"/>
            <a:ext cx="540180" cy="5330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C:\Users\Project\Dropbox\DATA\G2G GYPSUM\D1\5. Logo Partners\NWGR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52027" y="5097946"/>
            <a:ext cx="814892" cy="5236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descr="C:\Users\Project\Dropbox\DATA\G2G GYPSUM\D1\5. Logo Partners\PLACO_RGB.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36870" y="5414287"/>
            <a:ext cx="770694" cy="3179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C:\Users\Project\Dropbox\DATA\G2G GYPSUM\D1\5. Logo Partners\recovering.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99757" y="5296547"/>
            <a:ext cx="882085" cy="90485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9" descr="C:\Users\Project\Dropbox\DATA\G2G GYPSUM\D1\5. Logo Partners\tbc\Gyproc 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70237" y="5033209"/>
            <a:ext cx="952693" cy="38107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C:\Users\Project\Dropbox\DATA\G2G GYPSUM\D1\5. Logo Partners\Siniat_Logo_2Col_Strap_RGB.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353043" y="5131625"/>
            <a:ext cx="1144361" cy="4577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21234" y="5654047"/>
            <a:ext cx="930793" cy="54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1" descr="C:\Users\Project\Dropbox\DATA\G2G GYPSUM\D1\5. Logo Partners\UPM+giSCI logo.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22294" y="2969021"/>
            <a:ext cx="1895513" cy="735088"/>
          </a:xfrm>
          <a:prstGeom prst="rect">
            <a:avLst/>
          </a:prstGeom>
          <a:noFill/>
          <a:extLst>
            <a:ext uri="{909E8E84-426E-40DD-AFC4-6F175D3DCCD1}">
              <a14:hiddenFill xmlns:a14="http://schemas.microsoft.com/office/drawing/2010/main">
                <a:solidFill>
                  <a:srgbClr val="FFFFFF"/>
                </a:solidFill>
              </a14:hiddenFill>
            </a:ext>
          </a:extLst>
        </p:spPr>
      </p:pic>
      <p:pic>
        <p:nvPicPr>
          <p:cNvPr id="26" name="10 Imagen" descr="logo eurogypsum.png"/>
          <p:cNvPicPr>
            <a:picLocks noChangeAspect="1"/>
          </p:cNvPicPr>
          <p:nvPr/>
        </p:nvPicPr>
        <p:blipFill>
          <a:blip r:embed="rId22"/>
          <a:srcRect/>
          <a:stretch>
            <a:fillRect/>
          </a:stretch>
        </p:blipFill>
        <p:spPr bwMode="auto">
          <a:xfrm>
            <a:off x="192373" y="5176500"/>
            <a:ext cx="1560144" cy="390036"/>
          </a:xfrm>
          <a:prstGeom prst="rect">
            <a:avLst/>
          </a:prstGeom>
          <a:noFill/>
          <a:ln w="9525">
            <a:noFill/>
            <a:miter lim="800000"/>
            <a:headEnd/>
            <a:tailEnd/>
          </a:ln>
        </p:spPr>
      </p:pic>
      <p:pic>
        <p:nvPicPr>
          <p:cNvPr id="27" name="6 Imagen" descr="life.jpg"/>
          <p:cNvPicPr>
            <a:picLocks noChangeAspect="1"/>
          </p:cNvPicPr>
          <p:nvPr/>
        </p:nvPicPr>
        <p:blipFill>
          <a:blip r:embed="rId23"/>
          <a:srcRect/>
          <a:stretch>
            <a:fillRect/>
          </a:stretch>
        </p:blipFill>
        <p:spPr bwMode="auto">
          <a:xfrm>
            <a:off x="6399230" y="1987724"/>
            <a:ext cx="1300689" cy="940677"/>
          </a:xfrm>
          <a:prstGeom prst="rect">
            <a:avLst/>
          </a:prstGeom>
          <a:noFill/>
          <a:ln w="9525">
            <a:noFill/>
            <a:miter lim="800000"/>
            <a:headEnd/>
            <a:tailEnd/>
          </a:ln>
        </p:spPr>
      </p:pic>
      <p:sp>
        <p:nvSpPr>
          <p:cNvPr id="2" name="1 Rectángulo"/>
          <p:cNvSpPr/>
          <p:nvPr/>
        </p:nvSpPr>
        <p:spPr>
          <a:xfrm>
            <a:off x="2153529" y="3704109"/>
            <a:ext cx="4844596" cy="1415772"/>
          </a:xfrm>
          <a:prstGeom prst="rect">
            <a:avLst/>
          </a:prstGeom>
        </p:spPr>
        <p:txBody>
          <a:bodyPr wrap="none">
            <a:spAutoFit/>
          </a:bodyPr>
          <a:lstStyle/>
          <a:p>
            <a:pPr algn="ctr"/>
            <a:r>
              <a:rPr lang="en-GB" b="1" spc="250" dirty="0" smtClean="0">
                <a:solidFill>
                  <a:schemeClr val="accent3">
                    <a:lumMod val="75000"/>
                  </a:schemeClr>
                </a:solidFill>
              </a:rPr>
              <a:t>Ana de Guzmán </a:t>
            </a:r>
            <a:r>
              <a:rPr lang="en-GB" b="1" spc="250" dirty="0" err="1" smtClean="0">
                <a:solidFill>
                  <a:schemeClr val="accent3">
                    <a:lumMod val="75000"/>
                  </a:schemeClr>
                </a:solidFill>
              </a:rPr>
              <a:t>Báez</a:t>
            </a:r>
            <a:endParaRPr lang="en-GB" b="1" spc="250" dirty="0" smtClean="0">
              <a:solidFill>
                <a:schemeClr val="accent3">
                  <a:lumMod val="75000"/>
                </a:schemeClr>
              </a:solidFill>
            </a:endParaRPr>
          </a:p>
          <a:p>
            <a:pPr algn="ctr"/>
            <a:r>
              <a:rPr lang="es-ES" sz="1600" spc="250" dirty="0" smtClean="0">
                <a:solidFill>
                  <a:schemeClr val="accent3">
                    <a:lumMod val="75000"/>
                  </a:schemeClr>
                </a:solidFill>
                <a:hlinkClick r:id="rId24"/>
              </a:rPr>
              <a:t>ana.deguzman@upm.es</a:t>
            </a:r>
            <a:endParaRPr lang="es-ES" sz="1600" spc="250" dirty="0" smtClean="0">
              <a:solidFill>
                <a:schemeClr val="accent3">
                  <a:lumMod val="75000"/>
                </a:schemeClr>
              </a:solidFill>
            </a:endParaRPr>
          </a:p>
          <a:p>
            <a:pPr algn="ctr"/>
            <a:endParaRPr lang="es-ES" sz="1600" spc="250" dirty="0">
              <a:solidFill>
                <a:schemeClr val="accent3">
                  <a:lumMod val="75000"/>
                </a:schemeClr>
              </a:solidFill>
            </a:endParaRPr>
          </a:p>
          <a:p>
            <a:pPr algn="ctr"/>
            <a:r>
              <a:rPr lang="en-GB" sz="1600" spc="250" dirty="0">
                <a:solidFill>
                  <a:schemeClr val="accent3">
                    <a:lumMod val="75000"/>
                  </a:schemeClr>
                </a:solidFill>
                <a:hlinkClick r:id="rId25"/>
              </a:rPr>
              <a:t>http</a:t>
            </a:r>
            <a:r>
              <a:rPr lang="en-GB" sz="1600" spc="250" dirty="0">
                <a:solidFill>
                  <a:schemeClr val="accent3">
                    <a:lumMod val="75000"/>
                  </a:schemeClr>
                </a:solidFill>
                <a:hlinkClick r:id="rId25"/>
              </a:rPr>
              <a:t>://blogs.upm.es/gisci/en/home</a:t>
            </a:r>
            <a:r>
              <a:rPr lang="en-GB" dirty="0" smtClean="0">
                <a:hlinkClick r:id="rId25"/>
              </a:rPr>
              <a:t>/</a:t>
            </a:r>
            <a:endParaRPr lang="en-GB" dirty="0" smtClean="0"/>
          </a:p>
          <a:p>
            <a:pPr algn="ctr"/>
            <a:endParaRPr lang="en-GB" dirty="0"/>
          </a:p>
        </p:txBody>
      </p:sp>
      <p:sp>
        <p:nvSpPr>
          <p:cNvPr id="28" name="3 Subtítulo"/>
          <p:cNvSpPr txBox="1">
            <a:spLocks/>
          </p:cNvSpPr>
          <p:nvPr/>
        </p:nvSpPr>
        <p:spPr>
          <a:xfrm>
            <a:off x="529616" y="1001554"/>
            <a:ext cx="7880867" cy="638809"/>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GB" sz="2800" b="1" spc="250" dirty="0" smtClean="0">
                <a:solidFill>
                  <a:schemeClr val="accent3">
                    <a:lumMod val="75000"/>
                  </a:schemeClr>
                </a:solidFill>
              </a:rPr>
              <a:t>THANK YOU VERY MUCH</a:t>
            </a:r>
          </a:p>
          <a:p>
            <a:pPr marL="0" indent="0" algn="ctr">
              <a:buFont typeface="Wingdings 2"/>
              <a:buNone/>
            </a:pPr>
            <a:endParaRPr lang="en-GB" sz="2800" b="1" spc="250" dirty="0" smtClean="0">
              <a:solidFill>
                <a:schemeClr val="accent3">
                  <a:lumMod val="75000"/>
                </a:schemeClr>
              </a:solidFill>
            </a:endParaRPr>
          </a:p>
          <a:p>
            <a:pPr marL="0" indent="0" algn="ctr">
              <a:buFont typeface="Wingdings 2"/>
              <a:buNone/>
            </a:pPr>
            <a:endParaRPr lang="en-GB" sz="2800" dirty="0"/>
          </a:p>
        </p:txBody>
      </p:sp>
    </p:spTree>
    <p:extLst>
      <p:ext uri="{BB962C8B-B14F-4D97-AF65-F5344CB8AC3E}">
        <p14:creationId xmlns:p14="http://schemas.microsoft.com/office/powerpoint/2010/main" val="163530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4294967295"/>
          </p:nvPr>
        </p:nvSpPr>
        <p:spPr>
          <a:xfrm>
            <a:off x="547256" y="2039938"/>
            <a:ext cx="6223000" cy="2846387"/>
          </a:xfrm>
          <a:prstGeom prst="rect">
            <a:avLst/>
          </a:prstGeom>
        </p:spPr>
        <p:txBody>
          <a:bodyPr>
            <a:normAutofit/>
          </a:bodyPr>
          <a:lstStyle/>
          <a:p>
            <a:pPr marL="0" indent="0" algn="l">
              <a:buNone/>
            </a:pPr>
            <a:endParaRPr lang="en-GB" dirty="0" smtClean="0">
              <a:solidFill>
                <a:schemeClr val="accent3">
                  <a:lumMod val="75000"/>
                </a:schemeClr>
              </a:solidFill>
            </a:endParaRPr>
          </a:p>
          <a:p>
            <a:pPr marL="457200" indent="-457200" algn="l">
              <a:spcBef>
                <a:spcPts val="0"/>
              </a:spcBef>
              <a:spcAft>
                <a:spcPts val="1200"/>
              </a:spcAft>
              <a:buClr>
                <a:schemeClr val="accent3"/>
              </a:buClr>
              <a:buSzPct val="100000"/>
              <a:buFont typeface="+mj-lt"/>
              <a:buAutoNum type="arabicPeriod"/>
              <a:tabLst>
                <a:tab pos="365125" algn="l"/>
              </a:tabLst>
              <a:defRPr/>
            </a:pPr>
            <a:r>
              <a:rPr lang="en-GB" sz="2000" kern="0" cap="none" dirty="0" smtClean="0">
                <a:solidFill>
                  <a:schemeClr val="accent3">
                    <a:lumMod val="75000"/>
                  </a:schemeClr>
                </a:solidFill>
                <a:cs typeface="ＭＳ Ｐゴシック" charset="0"/>
              </a:rPr>
              <a:t>PROJECT INFORMATION</a:t>
            </a:r>
          </a:p>
          <a:p>
            <a:pPr marL="457200" indent="-457200" algn="l">
              <a:spcBef>
                <a:spcPts val="0"/>
              </a:spcBef>
              <a:spcAft>
                <a:spcPts val="1200"/>
              </a:spcAft>
              <a:buClr>
                <a:schemeClr val="accent3"/>
              </a:buClr>
              <a:buSzPct val="100000"/>
              <a:buFont typeface="+mj-lt"/>
              <a:buAutoNum type="arabicPeriod"/>
              <a:tabLst>
                <a:tab pos="365125" algn="l"/>
              </a:tabLst>
              <a:defRPr/>
            </a:pPr>
            <a:r>
              <a:rPr lang="en-GB" sz="2000" kern="0" dirty="0" smtClean="0">
                <a:solidFill>
                  <a:schemeClr val="accent3">
                    <a:lumMod val="75000"/>
                  </a:schemeClr>
                </a:solidFill>
                <a:cs typeface="ＭＳ Ｐゴシック" charset="0"/>
              </a:rPr>
              <a:t>MAIN OBJECTIVES</a:t>
            </a:r>
          </a:p>
          <a:p>
            <a:pPr marL="457200" indent="-457200" algn="l">
              <a:spcBef>
                <a:spcPts val="0"/>
              </a:spcBef>
              <a:spcAft>
                <a:spcPts val="1200"/>
              </a:spcAft>
              <a:buClr>
                <a:schemeClr val="accent3"/>
              </a:buClr>
              <a:buSzPct val="100000"/>
              <a:buFont typeface="+mj-lt"/>
              <a:buAutoNum type="arabicPeriod"/>
              <a:tabLst>
                <a:tab pos="365125" algn="l"/>
              </a:tabLst>
              <a:defRPr/>
            </a:pPr>
            <a:r>
              <a:rPr lang="en-GB" sz="2000" kern="0" dirty="0" smtClean="0">
                <a:solidFill>
                  <a:schemeClr val="accent3">
                    <a:lumMod val="75000"/>
                  </a:schemeClr>
                </a:solidFill>
                <a:cs typeface="ＭＳ Ｐゴシック" charset="0"/>
              </a:rPr>
              <a:t>WORK PLAN</a:t>
            </a:r>
          </a:p>
          <a:p>
            <a:pPr marL="457200" indent="-457200" algn="l">
              <a:spcBef>
                <a:spcPts val="0"/>
              </a:spcBef>
              <a:spcAft>
                <a:spcPts val="1200"/>
              </a:spcAft>
              <a:buClr>
                <a:schemeClr val="accent3"/>
              </a:buClr>
              <a:buSzPct val="100000"/>
              <a:buFont typeface="+mj-lt"/>
              <a:buAutoNum type="arabicPeriod"/>
              <a:tabLst>
                <a:tab pos="365125" algn="l"/>
              </a:tabLst>
              <a:defRPr/>
            </a:pPr>
            <a:r>
              <a:rPr lang="en-GB" sz="2000" kern="0" dirty="0" smtClean="0">
                <a:solidFill>
                  <a:schemeClr val="accent3">
                    <a:lumMod val="75000"/>
                  </a:schemeClr>
                </a:solidFill>
                <a:cs typeface="ＭＳ Ｐゴシック" charset="0"/>
              </a:rPr>
              <a:t>IMPACT</a:t>
            </a:r>
            <a:endParaRPr lang="en-GB" sz="2000" kern="0" dirty="0">
              <a:solidFill>
                <a:schemeClr val="accent3">
                  <a:lumMod val="75000"/>
                </a:schemeClr>
              </a:solidFill>
              <a:cs typeface="ＭＳ Ｐゴシック" charset="0"/>
            </a:endParaRPr>
          </a:p>
        </p:txBody>
      </p:sp>
      <p:sp>
        <p:nvSpPr>
          <p:cNvPr id="3" name="2 CuadroTexto"/>
          <p:cNvSpPr txBox="1"/>
          <p:nvPr/>
        </p:nvSpPr>
        <p:spPr>
          <a:xfrm>
            <a:off x="554509" y="964928"/>
            <a:ext cx="7636454" cy="461665"/>
          </a:xfrm>
          <a:prstGeom prst="rect">
            <a:avLst/>
          </a:prstGeom>
          <a:noFill/>
        </p:spPr>
        <p:txBody>
          <a:bodyPr wrap="square" rtlCol="0">
            <a:spAutoFit/>
          </a:bodyPr>
          <a:lstStyle/>
          <a:p>
            <a:pPr algn="r"/>
            <a:r>
              <a:rPr lang="en-GB" sz="2400" b="1" cap="all" spc="250" dirty="0" smtClean="0">
                <a:solidFill>
                  <a:schemeClr val="accent3">
                    <a:lumMod val="75000"/>
                  </a:schemeClr>
                </a:solidFill>
              </a:rPr>
              <a:t>Table of contents</a:t>
            </a:r>
            <a:endParaRPr lang="en-GB" sz="2400" b="1" cap="all" spc="250" dirty="0">
              <a:solidFill>
                <a:schemeClr val="accent3">
                  <a:lumMod val="75000"/>
                </a:schemeClr>
              </a:solidFill>
            </a:endParaRPr>
          </a:p>
        </p:txBody>
      </p:sp>
    </p:spTree>
    <p:extLst>
      <p:ext uri="{BB962C8B-B14F-4D97-AF65-F5344CB8AC3E}">
        <p14:creationId xmlns:p14="http://schemas.microsoft.com/office/powerpoint/2010/main" val="2693208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1143000" y="1981200"/>
            <a:ext cx="8001000" cy="2679700"/>
          </a:xfrm>
          <a:prstGeom prst="rect">
            <a:avLst/>
          </a:prstGeom>
        </p:spPr>
        <p:txBody>
          <a:bodyPr/>
          <a:lstStyle/>
          <a:p>
            <a:pPr>
              <a:buClr>
                <a:schemeClr val="accent4"/>
              </a:buClr>
            </a:pPr>
            <a:r>
              <a:rPr lang="el-GR" sz="2000" b="1" dirty="0" smtClean="0"/>
              <a:t>LIFE11 ENV/BE/001039</a:t>
            </a:r>
            <a:endParaRPr lang="en-US" sz="2000" b="1" dirty="0" smtClean="0"/>
          </a:p>
          <a:p>
            <a:pPr>
              <a:buClr>
                <a:schemeClr val="accent4"/>
              </a:buClr>
            </a:pPr>
            <a:r>
              <a:rPr lang="en-US" sz="2000" b="1" dirty="0" smtClean="0"/>
              <a:t>LIFE+ Environment Policy &amp; Governance in 2011:</a:t>
            </a:r>
          </a:p>
          <a:p>
            <a:pPr marL="274320" lvl="1" indent="0">
              <a:buClr>
                <a:schemeClr val="accent4"/>
              </a:buClr>
              <a:buNone/>
            </a:pPr>
            <a:r>
              <a:rPr lang="en-GB" sz="1800" dirty="0" smtClean="0"/>
              <a:t>EU's </a:t>
            </a:r>
            <a:r>
              <a:rPr lang="en-GB" sz="1800" dirty="0"/>
              <a:t>financial instrument supporting environmental, nature conservation and climate action projects throughout the </a:t>
            </a:r>
            <a:r>
              <a:rPr lang="en-GB" sz="1800" dirty="0" smtClean="0"/>
              <a:t>EU</a:t>
            </a:r>
          </a:p>
          <a:p>
            <a:pPr marL="274320" lvl="1">
              <a:buClr>
                <a:schemeClr val="accent4"/>
              </a:buClr>
              <a:buSzPct val="85000"/>
              <a:buFont typeface="Wingdings 2"/>
              <a:buChar char=""/>
            </a:pPr>
            <a:r>
              <a:rPr lang="en-US" sz="2000" dirty="0">
                <a:solidFill>
                  <a:schemeClr val="tx1"/>
                </a:solidFill>
              </a:rPr>
              <a:t>Duration: </a:t>
            </a:r>
            <a:r>
              <a:rPr lang="en-US" sz="2000" b="1" dirty="0">
                <a:solidFill>
                  <a:schemeClr val="tx1"/>
                </a:solidFill>
              </a:rPr>
              <a:t>36 months </a:t>
            </a:r>
            <a:r>
              <a:rPr lang="en-US" sz="2000" b="1" dirty="0" smtClean="0">
                <a:solidFill>
                  <a:schemeClr val="tx1"/>
                </a:solidFill>
              </a:rPr>
              <a:t> </a:t>
            </a:r>
            <a:r>
              <a:rPr lang="en-US" sz="1800" dirty="0"/>
              <a:t>(01.01.2013 – </a:t>
            </a:r>
            <a:r>
              <a:rPr lang="es-ES" sz="1800" dirty="0" smtClean="0"/>
              <a:t>31.12.2015</a:t>
            </a:r>
            <a:r>
              <a:rPr lang="en-US" sz="1800" dirty="0" smtClean="0"/>
              <a:t>)</a:t>
            </a:r>
            <a:endParaRPr lang="en-US" sz="1800" dirty="0"/>
          </a:p>
          <a:p>
            <a:pPr>
              <a:buClr>
                <a:schemeClr val="accent4"/>
              </a:buClr>
            </a:pPr>
            <a:r>
              <a:rPr lang="en-US" sz="2000" dirty="0" smtClean="0"/>
              <a:t>Budget: </a:t>
            </a:r>
            <a:r>
              <a:rPr lang="en-US" sz="2000" b="1" dirty="0" smtClean="0"/>
              <a:t>3,566,250.00 €</a:t>
            </a:r>
          </a:p>
          <a:p>
            <a:pPr>
              <a:buClr>
                <a:schemeClr val="accent4"/>
              </a:buClr>
            </a:pPr>
            <a:r>
              <a:rPr lang="en-US" sz="2000" dirty="0" smtClean="0"/>
              <a:t>EU </a:t>
            </a:r>
            <a:r>
              <a:rPr lang="en-US" sz="2000" dirty="0" smtClean="0"/>
              <a:t>Contribution (</a:t>
            </a:r>
            <a:r>
              <a:rPr lang="en-US" sz="2000" dirty="0" smtClean="0"/>
              <a:t>50%): </a:t>
            </a:r>
            <a:r>
              <a:rPr lang="en-US" sz="2000" b="1" dirty="0" smtClean="0"/>
              <a:t>1,783,123.00 €</a:t>
            </a:r>
            <a:endParaRPr lang="el-GR" sz="2000" dirty="0" smtClean="0"/>
          </a:p>
        </p:txBody>
      </p:sp>
      <p:pic>
        <p:nvPicPr>
          <p:cNvPr id="14339" name="6 Imagen" descr="life.jpg"/>
          <p:cNvPicPr>
            <a:picLocks noChangeAspect="1"/>
          </p:cNvPicPr>
          <p:nvPr/>
        </p:nvPicPr>
        <p:blipFill>
          <a:blip r:embed="rId3"/>
          <a:srcRect/>
          <a:stretch>
            <a:fillRect/>
          </a:stretch>
        </p:blipFill>
        <p:spPr bwMode="auto">
          <a:xfrm>
            <a:off x="6135844" y="4648200"/>
            <a:ext cx="2146300" cy="1552235"/>
          </a:xfrm>
          <a:prstGeom prst="rect">
            <a:avLst/>
          </a:prstGeom>
          <a:noFill/>
          <a:ln w="9525">
            <a:noFill/>
            <a:miter lim="800000"/>
            <a:headEnd/>
            <a:tailEnd/>
          </a:ln>
        </p:spPr>
      </p:pic>
      <p:sp>
        <p:nvSpPr>
          <p:cNvPr id="5" name="4 CuadroTexto"/>
          <p:cNvSpPr txBox="1"/>
          <p:nvPr/>
        </p:nvSpPr>
        <p:spPr>
          <a:xfrm>
            <a:off x="554509" y="964928"/>
            <a:ext cx="7636454" cy="461665"/>
          </a:xfrm>
          <a:prstGeom prst="rect">
            <a:avLst/>
          </a:prstGeom>
          <a:noFill/>
        </p:spPr>
        <p:txBody>
          <a:bodyPr wrap="square" rtlCol="0">
            <a:spAutoFit/>
          </a:bodyPr>
          <a:lstStyle/>
          <a:p>
            <a:pPr algn="r"/>
            <a:r>
              <a:rPr lang="en-US" sz="2400" b="1" cap="all" spc="250" dirty="0" smtClean="0">
                <a:solidFill>
                  <a:schemeClr val="accent3">
                    <a:lumMod val="75000"/>
                  </a:schemeClr>
                </a:solidFill>
              </a:rPr>
              <a:t>PROJECT INFORMATION</a:t>
            </a:r>
            <a:endParaRPr lang="en-US" sz="2400" b="1" cap="all" spc="250" dirty="0">
              <a:solidFill>
                <a:schemeClr val="accent3">
                  <a:lumMod val="75000"/>
                </a:schemeClr>
              </a:solidFill>
            </a:endParaRPr>
          </a:p>
        </p:txBody>
      </p:sp>
    </p:spTree>
    <p:extLst>
      <p:ext uri="{BB962C8B-B14F-4D97-AF65-F5344CB8AC3E}">
        <p14:creationId xmlns:p14="http://schemas.microsoft.com/office/powerpoint/2010/main" val="3208170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554509" y="1668378"/>
            <a:ext cx="8162909" cy="2494851"/>
          </a:xfrm>
          <a:prstGeom prst="rect">
            <a:avLst/>
          </a:prstGeom>
        </p:spPr>
        <p:txBody>
          <a:bodyPr/>
          <a:lstStyle/>
          <a:p>
            <a:pPr marL="0" indent="0">
              <a:buClr>
                <a:srgbClr val="80BA74"/>
              </a:buClr>
              <a:buNone/>
              <a:defRPr/>
            </a:pPr>
            <a:r>
              <a:rPr lang="en-US" sz="2000" b="1" dirty="0"/>
              <a:t>Coordination:</a:t>
            </a:r>
          </a:p>
          <a:p>
            <a:pPr marL="274320" lvl="1" indent="0">
              <a:spcBef>
                <a:spcPts val="1200"/>
              </a:spcBef>
              <a:buClr>
                <a:srgbClr val="80BA74"/>
              </a:buClr>
              <a:buNone/>
              <a:defRPr/>
            </a:pPr>
            <a:r>
              <a:rPr lang="en-US" sz="1400" i="1" dirty="0" smtClean="0"/>
              <a:t>Promoted </a:t>
            </a:r>
            <a:r>
              <a:rPr lang="en-US" sz="1400" i="1" dirty="0"/>
              <a:t>by the Gypsum European Industry, in order to enhance general awareness at an European level about the benefits to the environment as well as the improvement of social aspect related with construction </a:t>
            </a:r>
            <a:r>
              <a:rPr lang="en-US" sz="1400" i="1" dirty="0" smtClean="0"/>
              <a:t>.</a:t>
            </a:r>
          </a:p>
          <a:p>
            <a:pPr marL="274320" lvl="1" indent="0">
              <a:buClr>
                <a:srgbClr val="80BA74"/>
              </a:buClr>
              <a:buNone/>
              <a:defRPr/>
            </a:pPr>
            <a:endParaRPr lang="en-US" sz="1400" i="1" dirty="0"/>
          </a:p>
          <a:p>
            <a:pPr marL="0" indent="0">
              <a:buClr>
                <a:srgbClr val="80BA74"/>
              </a:buClr>
              <a:buNone/>
              <a:defRPr/>
            </a:pPr>
            <a:r>
              <a:rPr lang="en-US" sz="2000" dirty="0" smtClean="0"/>
              <a:t>17 partners involved in the value chain: </a:t>
            </a:r>
            <a:endParaRPr lang="en-US" sz="2000" dirty="0" smtClean="0"/>
          </a:p>
          <a:p>
            <a:pPr marL="0" indent="0">
              <a:buClr>
                <a:srgbClr val="80BA74"/>
              </a:buClr>
              <a:buNone/>
              <a:defRPr/>
            </a:pPr>
            <a:r>
              <a:rPr lang="en-US" sz="2000" dirty="0" smtClean="0"/>
              <a:t>Demolition </a:t>
            </a:r>
            <a:r>
              <a:rPr lang="en-US" sz="2000" dirty="0" smtClean="0"/>
              <a:t>companies, Gypsum Industry, Gypsum Recyclers, </a:t>
            </a:r>
            <a:r>
              <a:rPr lang="en-US" sz="2000" dirty="0" smtClean="0"/>
              <a:t>Consultant </a:t>
            </a:r>
            <a:r>
              <a:rPr lang="en-US" sz="2000" dirty="0" smtClean="0"/>
              <a:t>and Research centers.</a:t>
            </a:r>
          </a:p>
          <a:p>
            <a:pPr marL="0" indent="0">
              <a:buClr>
                <a:srgbClr val="80BA74"/>
              </a:buClr>
              <a:buNone/>
              <a:defRPr/>
            </a:pPr>
            <a:endParaRPr lang="en-US" sz="1050" dirty="0" smtClean="0"/>
          </a:p>
        </p:txBody>
      </p:sp>
      <p:pic>
        <p:nvPicPr>
          <p:cNvPr id="15370" name="10 Imagen" descr="logo eurogypsum.png"/>
          <p:cNvPicPr>
            <a:picLocks noChangeAspect="1"/>
          </p:cNvPicPr>
          <p:nvPr/>
        </p:nvPicPr>
        <p:blipFill>
          <a:blip r:embed="rId2"/>
          <a:srcRect/>
          <a:stretch>
            <a:fillRect/>
          </a:stretch>
        </p:blipFill>
        <p:spPr bwMode="auto">
          <a:xfrm>
            <a:off x="2413000" y="1511300"/>
            <a:ext cx="2667000" cy="666750"/>
          </a:xfrm>
          <a:prstGeom prst="rect">
            <a:avLst/>
          </a:prstGeom>
          <a:noFill/>
          <a:ln w="9525">
            <a:noFill/>
            <a:miter lim="800000"/>
            <a:headEnd/>
            <a:tailEnd/>
          </a:ln>
        </p:spPr>
      </p:pic>
      <p:pic>
        <p:nvPicPr>
          <p:cNvPr id="5" name="Picture 2" descr="C:\Users\Project\Dropbox\DATA\G2G GYPSUM\D1\5. Logo Partners\Cantillon Logo with DS Str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8631" y="5306034"/>
            <a:ext cx="746318" cy="401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Project\Dropbox\DATA\G2G GYPSUM\D1\5. Logo Partners\GRI International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4755" y="4747139"/>
            <a:ext cx="1154071" cy="4314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ject\Dropbox\DATA\G2G GYPSUM\D1\5. Logo Partners\LOGO LOEMC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8826" y="4772298"/>
            <a:ext cx="1220570" cy="3741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Project\Dropbox\DATA\G2G GYPSUM\D1\5. Logo Partners\logo nouveau P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8486" y="5368309"/>
            <a:ext cx="648072" cy="2667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Project\Dropbox\DATA\G2G GYPSUM\D1\5. Logo Partners\logo OCCAMA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9076" y="5428881"/>
            <a:ext cx="1943107" cy="2769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Project\Dropbox\DATA\G2G GYPSUM\D1\5. Logo Partners\logo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4435" y="4665546"/>
            <a:ext cx="720080" cy="4390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Project\Dropbox\DATA\G2G GYPSUM\D1\5. Logo Partners\logoCOMPLEET_RECASS.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8359" y="5276930"/>
            <a:ext cx="1368152" cy="5808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Project\Dropbox\DATA\G2G GYPSUM\D1\5. Logo Partners\NTUA 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6325" y="5237973"/>
            <a:ext cx="540180" cy="5330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C:\Users\Project\Dropbox\DATA\G2G GYPSUM\D1\5. Logo Partners\NWGR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11666" y="4655004"/>
            <a:ext cx="814892" cy="5236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7" descr="C:\Users\Project\Dropbox\DATA\G2G GYPSUM\D1\5. Logo Partners\PLACO_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96509" y="4971345"/>
            <a:ext cx="770694" cy="3179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C:\Users\Project\Dropbox\DATA\G2G GYPSUM\D1\5. Logo Partners\recovering.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59396" y="4688683"/>
            <a:ext cx="1042857" cy="10697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9" descr="C:\Users\Project\Dropbox\DATA\G2G GYPSUM\D1\5. Logo Partners\tbc\Gyproc 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29876" y="4590267"/>
            <a:ext cx="952693" cy="3810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C:\Users\Project\Dropbox\DATA\G2G GYPSUM\D1\5. Logo Partners\Siniat_Logo_2Col_Strap_RG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12682" y="4688683"/>
            <a:ext cx="1144361" cy="4577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80873" y="5211105"/>
            <a:ext cx="930793" cy="54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descr="C:\Users\Project\Dropbox\DATA\G2G GYPSUM\D1\5. Logo Partners\UPM+giSCI 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6729" y="4655004"/>
            <a:ext cx="1317058" cy="510761"/>
          </a:xfrm>
          <a:prstGeom prst="rect">
            <a:avLst/>
          </a:prstGeom>
          <a:noFill/>
          <a:extLst>
            <a:ext uri="{909E8E84-426E-40DD-AFC4-6F175D3DCCD1}">
              <a14:hiddenFill xmlns:a14="http://schemas.microsoft.com/office/drawing/2010/main">
                <a:solidFill>
                  <a:srgbClr val="FFFFFF"/>
                </a:solidFill>
              </a14:hiddenFill>
            </a:ext>
          </a:extLst>
        </p:spPr>
      </p:pic>
      <p:sp>
        <p:nvSpPr>
          <p:cNvPr id="21" name="20 CuadroTexto"/>
          <p:cNvSpPr txBox="1"/>
          <p:nvPr/>
        </p:nvSpPr>
        <p:spPr>
          <a:xfrm>
            <a:off x="554509" y="964928"/>
            <a:ext cx="7636454" cy="461665"/>
          </a:xfrm>
          <a:prstGeom prst="rect">
            <a:avLst/>
          </a:prstGeom>
          <a:noFill/>
        </p:spPr>
        <p:txBody>
          <a:bodyPr wrap="square" rtlCol="0">
            <a:spAutoFit/>
          </a:bodyPr>
          <a:lstStyle/>
          <a:p>
            <a:pPr algn="r"/>
            <a:r>
              <a:rPr lang="en-US" sz="2400" b="1" cap="all" spc="250" dirty="0" smtClean="0">
                <a:solidFill>
                  <a:schemeClr val="accent3">
                    <a:lumMod val="75000"/>
                  </a:schemeClr>
                </a:solidFill>
              </a:rPr>
              <a:t>PROJECT INFORMATION: consortium</a:t>
            </a:r>
            <a:endParaRPr lang="en-US" sz="2400" b="1" cap="all" spc="250" dirty="0">
              <a:solidFill>
                <a:schemeClr val="accent3">
                  <a:lumMod val="75000"/>
                </a:schemeClr>
              </a:solidFill>
            </a:endParaRPr>
          </a:p>
        </p:txBody>
      </p:sp>
    </p:spTree>
    <p:extLst>
      <p:ext uri="{BB962C8B-B14F-4D97-AF65-F5344CB8AC3E}">
        <p14:creationId xmlns:p14="http://schemas.microsoft.com/office/powerpoint/2010/main" val="2408423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5 Imagen" descr="europa_politico_mudo.jpg"/>
          <p:cNvPicPr>
            <a:picLocks noChangeAspect="1"/>
          </p:cNvPicPr>
          <p:nvPr/>
        </p:nvPicPr>
        <p:blipFill rotWithShape="1">
          <a:blip r:embed="rId3"/>
          <a:srcRect t="13923" b="5636"/>
          <a:stretch/>
        </p:blipFill>
        <p:spPr bwMode="auto">
          <a:xfrm>
            <a:off x="822325" y="1467852"/>
            <a:ext cx="7331075" cy="4894783"/>
          </a:xfrm>
          <a:prstGeom prst="rect">
            <a:avLst/>
          </a:prstGeom>
          <a:noFill/>
          <a:ln w="9525">
            <a:noFill/>
            <a:miter lim="800000"/>
            <a:headEnd/>
            <a:tailEnd/>
          </a:ln>
        </p:spPr>
      </p:pic>
      <p:sp>
        <p:nvSpPr>
          <p:cNvPr id="27" name="26 CuadroTexto"/>
          <p:cNvSpPr txBox="1">
            <a:spLocks noChangeArrowheads="1"/>
          </p:cNvSpPr>
          <p:nvPr/>
        </p:nvSpPr>
        <p:spPr bwMode="auto">
          <a:xfrm>
            <a:off x="609600" y="2743200"/>
            <a:ext cx="5778500" cy="369332"/>
          </a:xfrm>
          <a:prstGeom prst="rect">
            <a:avLst/>
          </a:prstGeom>
          <a:noFill/>
          <a:ln w="9525">
            <a:noFill/>
            <a:miter lim="800000"/>
            <a:headEnd/>
            <a:tailEnd/>
          </a:ln>
        </p:spPr>
        <p:txBody>
          <a:bodyPr wrap="square">
            <a:spAutoFit/>
          </a:bodyPr>
          <a:lstStyle/>
          <a:p>
            <a:r>
              <a:rPr lang="es-ES" dirty="0" err="1" smtClean="0"/>
              <a:t>Plasterboard</a:t>
            </a:r>
            <a:r>
              <a:rPr lang="es-ES" dirty="0" smtClean="0"/>
              <a:t> </a:t>
            </a:r>
            <a:r>
              <a:rPr lang="es-ES" dirty="0" err="1" smtClean="0"/>
              <a:t>manufacturers</a:t>
            </a:r>
            <a:endParaRPr lang="es-ES" dirty="0"/>
          </a:p>
        </p:txBody>
      </p:sp>
      <p:sp>
        <p:nvSpPr>
          <p:cNvPr id="36" name="35 CuadroTexto"/>
          <p:cNvSpPr txBox="1">
            <a:spLocks noChangeArrowheads="1"/>
          </p:cNvSpPr>
          <p:nvPr/>
        </p:nvSpPr>
        <p:spPr bwMode="auto">
          <a:xfrm>
            <a:off x="1555750" y="3135868"/>
            <a:ext cx="3886200" cy="369332"/>
          </a:xfrm>
          <a:prstGeom prst="rect">
            <a:avLst/>
          </a:prstGeom>
          <a:noFill/>
          <a:ln w="9525">
            <a:noFill/>
            <a:miter lim="800000"/>
            <a:headEnd/>
            <a:tailEnd/>
          </a:ln>
        </p:spPr>
        <p:txBody>
          <a:bodyPr>
            <a:spAutoFit/>
          </a:bodyPr>
          <a:lstStyle/>
          <a:p>
            <a:r>
              <a:rPr lang="es-ES" dirty="0" smtClean="0"/>
              <a:t>Project </a:t>
            </a:r>
            <a:r>
              <a:rPr lang="es-ES" dirty="0" err="1" smtClean="0"/>
              <a:t>coordination</a:t>
            </a:r>
            <a:endParaRPr lang="es-ES" dirty="0"/>
          </a:p>
        </p:txBody>
      </p:sp>
      <p:pic>
        <p:nvPicPr>
          <p:cNvPr id="7" name="6 Imagen" descr="OCCAMAT.jpg"/>
          <p:cNvPicPr>
            <a:picLocks noChangeAspect="1"/>
          </p:cNvPicPr>
          <p:nvPr/>
        </p:nvPicPr>
        <p:blipFill>
          <a:blip r:embed="rId4"/>
          <a:srcRect/>
          <a:stretch>
            <a:fillRect/>
          </a:stretch>
        </p:blipFill>
        <p:spPr bwMode="auto">
          <a:xfrm>
            <a:off x="1910505" y="4348163"/>
            <a:ext cx="1647825" cy="314325"/>
          </a:xfrm>
          <a:prstGeom prst="rect">
            <a:avLst/>
          </a:prstGeom>
          <a:noFill/>
          <a:ln w="12700">
            <a:noFill/>
            <a:miter lim="800000"/>
            <a:headEnd/>
            <a:tailEnd/>
          </a:ln>
        </p:spPr>
      </p:pic>
      <p:pic>
        <p:nvPicPr>
          <p:cNvPr id="10" name="9 Imagen" descr="Recycling assistance BVBA.jpg"/>
          <p:cNvPicPr>
            <a:picLocks noChangeAspect="1"/>
          </p:cNvPicPr>
          <p:nvPr/>
        </p:nvPicPr>
        <p:blipFill>
          <a:blip r:embed="rId5"/>
          <a:srcRect/>
          <a:stretch>
            <a:fillRect/>
          </a:stretch>
        </p:blipFill>
        <p:spPr bwMode="auto">
          <a:xfrm>
            <a:off x="2438400" y="3733800"/>
            <a:ext cx="838200" cy="344488"/>
          </a:xfrm>
          <a:prstGeom prst="rect">
            <a:avLst/>
          </a:prstGeom>
          <a:noFill/>
          <a:ln w="12700">
            <a:noFill/>
            <a:miter lim="800000"/>
            <a:headEnd/>
            <a:tailEnd/>
          </a:ln>
        </p:spPr>
      </p:pic>
      <p:pic>
        <p:nvPicPr>
          <p:cNvPr id="13" name="12 Imagen" descr="header01a_logo.gif"/>
          <p:cNvPicPr>
            <a:picLocks noChangeAspect="1"/>
          </p:cNvPicPr>
          <p:nvPr/>
        </p:nvPicPr>
        <p:blipFill>
          <a:blip r:embed="rId6"/>
          <a:srcRect/>
          <a:stretch>
            <a:fillRect/>
          </a:stretch>
        </p:blipFill>
        <p:spPr bwMode="auto">
          <a:xfrm>
            <a:off x="3200400" y="3048000"/>
            <a:ext cx="762000" cy="366713"/>
          </a:xfrm>
          <a:prstGeom prst="rect">
            <a:avLst/>
          </a:prstGeom>
          <a:noFill/>
          <a:ln w="12700">
            <a:noFill/>
            <a:miter lim="800000"/>
            <a:headEnd/>
            <a:tailEnd/>
          </a:ln>
        </p:spPr>
      </p:pic>
      <p:pic>
        <p:nvPicPr>
          <p:cNvPr id="14" name="13 Imagen" descr="new west gypsum.png"/>
          <p:cNvPicPr>
            <a:picLocks noChangeAspect="1"/>
          </p:cNvPicPr>
          <p:nvPr/>
        </p:nvPicPr>
        <p:blipFill>
          <a:blip r:embed="rId7"/>
          <a:srcRect/>
          <a:stretch>
            <a:fillRect/>
          </a:stretch>
        </p:blipFill>
        <p:spPr bwMode="auto">
          <a:xfrm>
            <a:off x="2528887" y="3988826"/>
            <a:ext cx="685800" cy="333375"/>
          </a:xfrm>
          <a:prstGeom prst="rect">
            <a:avLst/>
          </a:prstGeom>
          <a:noFill/>
          <a:ln w="12700">
            <a:noFill/>
            <a:miter lim="800000"/>
            <a:headEnd/>
            <a:tailEnd/>
          </a:ln>
        </p:spPr>
      </p:pic>
      <p:pic>
        <p:nvPicPr>
          <p:cNvPr id="16" name="15 Imagen" descr="placo.png"/>
          <p:cNvPicPr>
            <a:picLocks noChangeAspect="1"/>
          </p:cNvPicPr>
          <p:nvPr/>
        </p:nvPicPr>
        <p:blipFill>
          <a:blip r:embed="rId8"/>
          <a:srcRect/>
          <a:stretch>
            <a:fillRect/>
          </a:stretch>
        </p:blipFill>
        <p:spPr bwMode="auto">
          <a:xfrm>
            <a:off x="2057400" y="4267200"/>
            <a:ext cx="762000" cy="395288"/>
          </a:xfrm>
          <a:prstGeom prst="rect">
            <a:avLst/>
          </a:prstGeom>
          <a:noFill/>
          <a:ln w="12700">
            <a:noFill/>
            <a:miter lim="800000"/>
            <a:headEnd/>
            <a:tailEnd/>
          </a:ln>
        </p:spPr>
      </p:pic>
      <p:pic>
        <p:nvPicPr>
          <p:cNvPr id="17" name="16 Imagen" descr="gyproc.jpg"/>
          <p:cNvPicPr>
            <a:picLocks noChangeAspect="1"/>
          </p:cNvPicPr>
          <p:nvPr/>
        </p:nvPicPr>
        <p:blipFill>
          <a:blip r:embed="rId9"/>
          <a:srcRect/>
          <a:stretch>
            <a:fillRect/>
          </a:stretch>
        </p:blipFill>
        <p:spPr bwMode="auto">
          <a:xfrm>
            <a:off x="2394021" y="3809733"/>
            <a:ext cx="747713" cy="257175"/>
          </a:xfrm>
          <a:prstGeom prst="rect">
            <a:avLst/>
          </a:prstGeom>
          <a:noFill/>
          <a:ln w="12700">
            <a:noFill/>
            <a:miter lim="800000"/>
            <a:headEnd/>
            <a:tailEnd/>
          </a:ln>
        </p:spPr>
      </p:pic>
      <p:pic>
        <p:nvPicPr>
          <p:cNvPr id="18" name="17 Imagen" descr="siniat.jpg"/>
          <p:cNvPicPr>
            <a:picLocks noChangeAspect="1"/>
          </p:cNvPicPr>
          <p:nvPr/>
        </p:nvPicPr>
        <p:blipFill>
          <a:blip r:embed="rId10"/>
          <a:srcRect t="26666" b="20000"/>
          <a:stretch>
            <a:fillRect/>
          </a:stretch>
        </p:blipFill>
        <p:spPr bwMode="auto">
          <a:xfrm>
            <a:off x="2304864" y="4797783"/>
            <a:ext cx="762000" cy="304800"/>
          </a:xfrm>
          <a:prstGeom prst="rect">
            <a:avLst/>
          </a:prstGeom>
          <a:noFill/>
          <a:ln w="12700">
            <a:noFill/>
            <a:miter lim="800000"/>
            <a:headEnd/>
            <a:tailEnd/>
          </a:ln>
        </p:spPr>
      </p:pic>
      <p:pic>
        <p:nvPicPr>
          <p:cNvPr id="19" name="18 Imagen" descr="siniat.jpg"/>
          <p:cNvPicPr>
            <a:picLocks noChangeAspect="1"/>
          </p:cNvPicPr>
          <p:nvPr/>
        </p:nvPicPr>
        <p:blipFill>
          <a:blip r:embed="rId10"/>
          <a:srcRect t="26666" b="20000"/>
          <a:stretch>
            <a:fillRect/>
          </a:stretch>
        </p:blipFill>
        <p:spPr bwMode="auto">
          <a:xfrm>
            <a:off x="1981200" y="3352800"/>
            <a:ext cx="762000" cy="304800"/>
          </a:xfrm>
          <a:prstGeom prst="rect">
            <a:avLst/>
          </a:prstGeom>
          <a:noFill/>
          <a:ln w="12700">
            <a:noFill/>
            <a:miter lim="800000"/>
            <a:headEnd/>
            <a:tailEnd/>
          </a:ln>
        </p:spPr>
      </p:pic>
      <p:pic>
        <p:nvPicPr>
          <p:cNvPr id="21" name="20 Imagen" descr="LOEMCO.jpg"/>
          <p:cNvPicPr>
            <a:picLocks noChangeAspect="1"/>
          </p:cNvPicPr>
          <p:nvPr/>
        </p:nvPicPr>
        <p:blipFill>
          <a:blip r:embed="rId11"/>
          <a:srcRect l="17567" t="12035" r="4054" b="25594"/>
          <a:stretch>
            <a:fillRect/>
          </a:stretch>
        </p:blipFill>
        <p:spPr bwMode="auto">
          <a:xfrm>
            <a:off x="1447800" y="5448300"/>
            <a:ext cx="481013" cy="381000"/>
          </a:xfrm>
          <a:prstGeom prst="rect">
            <a:avLst/>
          </a:prstGeom>
          <a:noFill/>
          <a:ln w="12700">
            <a:noFill/>
            <a:miter lim="800000"/>
            <a:headEnd/>
            <a:tailEnd/>
          </a:ln>
        </p:spPr>
      </p:pic>
      <p:sp>
        <p:nvSpPr>
          <p:cNvPr id="23" name="22 CuadroTexto"/>
          <p:cNvSpPr txBox="1">
            <a:spLocks noChangeArrowheads="1"/>
          </p:cNvSpPr>
          <p:nvPr/>
        </p:nvSpPr>
        <p:spPr bwMode="auto">
          <a:xfrm>
            <a:off x="502442" y="2731532"/>
            <a:ext cx="4267200" cy="461963"/>
          </a:xfrm>
          <a:prstGeom prst="rect">
            <a:avLst/>
          </a:prstGeom>
          <a:noFill/>
          <a:ln w="9525">
            <a:noFill/>
            <a:miter lim="800000"/>
            <a:headEnd/>
            <a:tailEnd/>
          </a:ln>
        </p:spPr>
        <p:txBody>
          <a:bodyPr>
            <a:spAutoFit/>
          </a:bodyPr>
          <a:lstStyle/>
          <a:p>
            <a:r>
              <a:rPr lang="es-ES" dirty="0" err="1" smtClean="0"/>
              <a:t>Deconstruction</a:t>
            </a:r>
            <a:r>
              <a:rPr lang="es-ES" dirty="0" smtClean="0"/>
              <a:t> </a:t>
            </a:r>
            <a:r>
              <a:rPr lang="es-ES" dirty="0" err="1" smtClean="0"/>
              <a:t>companies</a:t>
            </a:r>
            <a:endParaRPr lang="es-ES" dirty="0"/>
          </a:p>
        </p:txBody>
      </p:sp>
      <p:sp>
        <p:nvSpPr>
          <p:cNvPr id="25" name="24 CuadroTexto"/>
          <p:cNvSpPr txBox="1">
            <a:spLocks noChangeArrowheads="1"/>
          </p:cNvSpPr>
          <p:nvPr/>
        </p:nvSpPr>
        <p:spPr bwMode="auto">
          <a:xfrm>
            <a:off x="990600" y="2362200"/>
            <a:ext cx="4191000" cy="369332"/>
          </a:xfrm>
          <a:prstGeom prst="rect">
            <a:avLst/>
          </a:prstGeom>
          <a:noFill/>
          <a:ln w="9525">
            <a:noFill/>
            <a:miter lim="800000"/>
            <a:headEnd/>
            <a:tailEnd/>
          </a:ln>
        </p:spPr>
        <p:txBody>
          <a:bodyPr>
            <a:spAutoFit/>
          </a:bodyPr>
          <a:lstStyle/>
          <a:p>
            <a:r>
              <a:rPr lang="es-ES" dirty="0" err="1" smtClean="0"/>
              <a:t>Deconstruction</a:t>
            </a:r>
            <a:r>
              <a:rPr lang="es-ES" dirty="0" smtClean="0"/>
              <a:t> </a:t>
            </a:r>
            <a:r>
              <a:rPr lang="es-ES" dirty="0" err="1" smtClean="0"/>
              <a:t>consultants</a:t>
            </a:r>
            <a:endParaRPr lang="es-ES" dirty="0"/>
          </a:p>
        </p:txBody>
      </p:sp>
      <p:sp>
        <p:nvSpPr>
          <p:cNvPr id="26" name="25 CuadroTexto"/>
          <p:cNvSpPr txBox="1">
            <a:spLocks noChangeArrowheads="1"/>
          </p:cNvSpPr>
          <p:nvPr/>
        </p:nvSpPr>
        <p:spPr bwMode="auto">
          <a:xfrm>
            <a:off x="1143000" y="2676298"/>
            <a:ext cx="3733800" cy="457200"/>
          </a:xfrm>
          <a:prstGeom prst="rect">
            <a:avLst/>
          </a:prstGeom>
          <a:noFill/>
          <a:ln w="9525">
            <a:noFill/>
            <a:miter lim="800000"/>
            <a:headEnd/>
            <a:tailEnd/>
          </a:ln>
        </p:spPr>
        <p:txBody>
          <a:bodyPr>
            <a:spAutoFit/>
          </a:bodyPr>
          <a:lstStyle/>
          <a:p>
            <a:r>
              <a:rPr lang="es-ES" dirty="0" err="1" smtClean="0"/>
              <a:t>Recycling</a:t>
            </a:r>
            <a:r>
              <a:rPr lang="es-ES" dirty="0" smtClean="0"/>
              <a:t> </a:t>
            </a:r>
            <a:r>
              <a:rPr lang="es-ES" dirty="0" err="1" smtClean="0"/>
              <a:t>companies</a:t>
            </a:r>
            <a:endParaRPr lang="es-ES" dirty="0"/>
          </a:p>
        </p:txBody>
      </p:sp>
      <p:sp>
        <p:nvSpPr>
          <p:cNvPr id="28" name="27 CuadroTexto"/>
          <p:cNvSpPr txBox="1">
            <a:spLocks noChangeArrowheads="1"/>
          </p:cNvSpPr>
          <p:nvPr/>
        </p:nvSpPr>
        <p:spPr bwMode="auto">
          <a:xfrm>
            <a:off x="634154" y="4452910"/>
            <a:ext cx="2864696" cy="369332"/>
          </a:xfrm>
          <a:prstGeom prst="rect">
            <a:avLst/>
          </a:prstGeom>
          <a:noFill/>
          <a:ln w="12700">
            <a:noFill/>
            <a:miter lim="800000"/>
            <a:headEnd/>
            <a:tailEnd/>
          </a:ln>
        </p:spPr>
        <p:txBody>
          <a:bodyPr wrap="square">
            <a:spAutoFit/>
          </a:bodyPr>
          <a:lstStyle/>
          <a:p>
            <a:r>
              <a:rPr lang="es-ES" dirty="0" err="1" smtClean="0"/>
              <a:t>Research</a:t>
            </a:r>
            <a:r>
              <a:rPr lang="es-ES" dirty="0" smtClean="0"/>
              <a:t> centers</a:t>
            </a:r>
            <a:endParaRPr lang="es-ES" dirty="0"/>
          </a:p>
        </p:txBody>
      </p:sp>
      <p:pic>
        <p:nvPicPr>
          <p:cNvPr id="37" name="36 Imagen" descr="logo eurogypsum.png"/>
          <p:cNvPicPr>
            <a:picLocks noChangeAspect="1"/>
          </p:cNvPicPr>
          <p:nvPr/>
        </p:nvPicPr>
        <p:blipFill>
          <a:blip r:embed="rId12"/>
          <a:srcRect/>
          <a:stretch>
            <a:fillRect/>
          </a:stretch>
        </p:blipFill>
        <p:spPr bwMode="auto">
          <a:xfrm>
            <a:off x="1400917" y="3663156"/>
            <a:ext cx="2667000" cy="666750"/>
          </a:xfrm>
          <a:prstGeom prst="rect">
            <a:avLst/>
          </a:prstGeom>
          <a:noFill/>
          <a:ln w="9525">
            <a:noFill/>
            <a:miter lim="800000"/>
            <a:headEnd/>
            <a:tailEnd/>
          </a:ln>
        </p:spPr>
      </p:pic>
      <p:pic>
        <p:nvPicPr>
          <p:cNvPr id="29" name="Picture 2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52800" y="3657600"/>
            <a:ext cx="734909" cy="43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14 Imagen" descr="knauf gips.jpg"/>
          <p:cNvPicPr>
            <a:picLocks noChangeAspect="1"/>
          </p:cNvPicPr>
          <p:nvPr/>
        </p:nvPicPr>
        <p:blipFill>
          <a:blip r:embed="rId14"/>
          <a:srcRect/>
          <a:stretch>
            <a:fillRect/>
          </a:stretch>
        </p:blipFill>
        <p:spPr bwMode="auto">
          <a:xfrm>
            <a:off x="3352800" y="3726873"/>
            <a:ext cx="457200" cy="457200"/>
          </a:xfrm>
          <a:prstGeom prst="rect">
            <a:avLst/>
          </a:prstGeom>
          <a:noFill/>
          <a:ln w="12700">
            <a:noFill/>
            <a:miter lim="800000"/>
            <a:headEnd/>
            <a:tailEnd/>
          </a:ln>
        </p:spPr>
      </p:pic>
      <p:pic>
        <p:nvPicPr>
          <p:cNvPr id="33" name="Picture 18" descr="C:\Users\Project\Dropbox\DATA\G2G GYPSUM\D1\5. Logo Partners\recovering.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98626" y="4267200"/>
            <a:ext cx="629827" cy="64608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Project\Dropbox\DATA\G2G GYPSUM\D1\5. Logo Partners\Cantillon Logo with DS Strap.jpg"/>
          <p:cNvPicPr>
            <a:picLocks noGrp="1" noChangeAspect="1" noChangeArrowheads="1"/>
          </p:cNvPicPr>
          <p:nvPr>
            <p:ph idx="4294967295"/>
          </p:nvPr>
        </p:nvPicPr>
        <p:blipFill>
          <a:blip r:embed="rId16" cstate="print">
            <a:extLst>
              <a:ext uri="{28A0092B-C50C-407E-A947-70E740481C1C}">
                <a14:useLocalDpi xmlns:a14="http://schemas.microsoft.com/office/drawing/2010/main" val="0"/>
              </a:ext>
            </a:extLst>
          </a:blip>
          <a:srcRect/>
          <a:stretch>
            <a:fillRect/>
          </a:stretch>
        </p:blipFill>
        <p:spPr bwMode="auto">
          <a:xfrm>
            <a:off x="2113173" y="3456781"/>
            <a:ext cx="747713" cy="4016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C:\Users\Project\Dropbox\DATA\G2G GYPSUM\D1\5. Logo Partners\NTUA 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00600" y="5841277"/>
            <a:ext cx="528371" cy="5213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1" descr="C:\Users\Project\Dropbox\DATA\G2G GYPSUM\D1\5. Logo Partners\UPM+giSCI 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43000" y="4980948"/>
            <a:ext cx="1133672" cy="43964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Users\Project\Dropbox\DATA\G2G GYPSUM\D1\5. Logo Partners\logo nouveau PG.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61828" y="4757945"/>
            <a:ext cx="648072" cy="26679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30" name="29 CuadroTexto"/>
          <p:cNvSpPr txBox="1"/>
          <p:nvPr/>
        </p:nvSpPr>
        <p:spPr>
          <a:xfrm>
            <a:off x="554509" y="964928"/>
            <a:ext cx="7636454" cy="461665"/>
          </a:xfrm>
          <a:prstGeom prst="rect">
            <a:avLst/>
          </a:prstGeom>
          <a:noFill/>
        </p:spPr>
        <p:txBody>
          <a:bodyPr wrap="square" rtlCol="0">
            <a:spAutoFit/>
          </a:bodyPr>
          <a:lstStyle/>
          <a:p>
            <a:pPr algn="r"/>
            <a:r>
              <a:rPr lang="en-US" sz="2400" b="1" cap="all" spc="250" dirty="0" smtClean="0">
                <a:solidFill>
                  <a:schemeClr val="accent3">
                    <a:lumMod val="75000"/>
                  </a:schemeClr>
                </a:solidFill>
              </a:rPr>
              <a:t>PROJECT INFORMATION: consortium</a:t>
            </a:r>
            <a:endParaRPr lang="en-US" sz="2400" b="1" cap="all" spc="250" dirty="0">
              <a:solidFill>
                <a:schemeClr val="accent3">
                  <a:lumMod val="75000"/>
                </a:schemeClr>
              </a:solidFill>
            </a:endParaRPr>
          </a:p>
        </p:txBody>
      </p:sp>
      <p:pic>
        <p:nvPicPr>
          <p:cNvPr id="39" name="38 Imagen" descr="Recycling assistance BVB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6208" y="3927144"/>
            <a:ext cx="838200" cy="34448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85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6"/>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7"/>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7"/>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3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1"/>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34"/>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8"/>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36" grpId="0"/>
      <p:bldP spid="36" grpId="1"/>
      <p:bldP spid="23" grpId="0"/>
      <p:bldP spid="23" grpId="1"/>
      <p:bldP spid="25" grpId="0"/>
      <p:bldP spid="26" grpId="0"/>
      <p:bldP spid="26" grpId="1"/>
      <p:bldP spid="28" grpId="0"/>
      <p:bldP spid="2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86854" y="982663"/>
            <a:ext cx="7564438" cy="457200"/>
          </a:xfrm>
          <a:prstGeom prst="rect">
            <a:avLst/>
          </a:prstGeom>
          <a:noFill/>
        </p:spPr>
        <p:txBody>
          <a:bodyPr wrap="square" rtlCol="0">
            <a:spAutoFit/>
          </a:bodyPr>
          <a:lstStyle/>
          <a:p>
            <a:pPr algn="r" defTabSz="457200"/>
            <a:r>
              <a:rPr lang="en-GB" sz="2400" b="1" cap="all" spc="250" dirty="0">
                <a:solidFill>
                  <a:schemeClr val="accent3">
                    <a:lumMod val="75000"/>
                  </a:schemeClr>
                </a:solidFill>
                <a:latin typeface="+mn-lt"/>
                <a:ea typeface="+mn-ea"/>
                <a:cs typeface="+mn-cs"/>
              </a:rPr>
              <a:t>Overall aim of the G</a:t>
            </a:r>
            <a:r>
              <a:rPr lang="en-GB" sz="2400" b="1" spc="250" dirty="0">
                <a:solidFill>
                  <a:schemeClr val="accent3">
                    <a:lumMod val="75000"/>
                  </a:schemeClr>
                </a:solidFill>
                <a:latin typeface="+mn-lt"/>
                <a:ea typeface="+mn-ea"/>
                <a:cs typeface="+mn-cs"/>
              </a:rPr>
              <a:t>to</a:t>
            </a:r>
            <a:r>
              <a:rPr lang="en-GB" sz="2400" b="1" cap="all" spc="250" dirty="0">
                <a:solidFill>
                  <a:schemeClr val="accent3">
                    <a:lumMod val="75000"/>
                  </a:schemeClr>
                </a:solidFill>
                <a:latin typeface="+mn-lt"/>
                <a:ea typeface="+mn-ea"/>
                <a:cs typeface="+mn-cs"/>
              </a:rPr>
              <a:t>G project</a:t>
            </a:r>
            <a:endParaRPr lang="el-GR" sz="2400" b="1" cap="all" spc="250" dirty="0">
              <a:solidFill>
                <a:schemeClr val="accent3">
                  <a:lumMod val="75000"/>
                </a:schemeClr>
              </a:solidFill>
              <a:latin typeface="+mn-lt"/>
              <a:ea typeface="+mn-ea"/>
              <a:cs typeface="+mn-cs"/>
            </a:endParaRPr>
          </a:p>
        </p:txBody>
      </p:sp>
      <p:sp>
        <p:nvSpPr>
          <p:cNvPr id="17411" name="Rectangle 3"/>
          <p:cNvSpPr>
            <a:spLocks noGrp="1" noChangeArrowheads="1"/>
          </p:cNvSpPr>
          <p:nvPr>
            <p:ph type="body" idx="4294967295"/>
          </p:nvPr>
        </p:nvSpPr>
        <p:spPr>
          <a:xfrm>
            <a:off x="586854" y="1771936"/>
            <a:ext cx="8215952" cy="3810000"/>
          </a:xfrm>
          <a:prstGeom prst="rect">
            <a:avLst/>
          </a:prstGeom>
        </p:spPr>
        <p:txBody>
          <a:bodyPr/>
          <a:lstStyle/>
          <a:p>
            <a:pPr marL="0" indent="0">
              <a:buClr>
                <a:srgbClr val="80BA74"/>
              </a:buClr>
              <a:buNone/>
            </a:pPr>
            <a:r>
              <a:rPr lang="en-GB" sz="1800" dirty="0" smtClean="0"/>
              <a:t>To transform </a:t>
            </a:r>
            <a:r>
              <a:rPr lang="en-GB" sz="1800" dirty="0"/>
              <a:t>the gypsum demolition waste market </a:t>
            </a:r>
            <a:endParaRPr lang="en-GB" sz="1800" dirty="0" smtClean="0"/>
          </a:p>
          <a:p>
            <a:pPr marL="0" indent="0">
              <a:buClr>
                <a:srgbClr val="80BA74"/>
              </a:buClr>
              <a:buNone/>
            </a:pPr>
            <a:r>
              <a:rPr lang="en-GB" sz="1800" dirty="0" smtClean="0"/>
              <a:t>To reach  higher </a:t>
            </a:r>
            <a:r>
              <a:rPr lang="en-GB" sz="1800" dirty="0"/>
              <a:t>recycling rates of gypsum waste, thereby helping to achieve a resource efficient economy.</a:t>
            </a:r>
          </a:p>
          <a:p>
            <a:pPr marL="0" indent="0">
              <a:buClr>
                <a:srgbClr val="80BA74"/>
              </a:buClr>
              <a:buNone/>
            </a:pPr>
            <a:endParaRPr lang="en-US" sz="1800" dirty="0" smtClean="0"/>
          </a:p>
          <a:p>
            <a:pPr marL="0" indent="0">
              <a:buClr>
                <a:srgbClr val="80BA74"/>
              </a:buClr>
              <a:buNone/>
            </a:pPr>
            <a:r>
              <a:rPr lang="en-US" sz="1800" dirty="0" smtClean="0"/>
              <a:t>Closed-loop recycling for gypsum products will only happen if: </a:t>
            </a:r>
          </a:p>
          <a:p>
            <a:pPr>
              <a:buClr>
                <a:srgbClr val="80BA74"/>
              </a:buClr>
            </a:pPr>
            <a:r>
              <a:rPr lang="en-GB" sz="1800" b="1" dirty="0"/>
              <a:t>Deconstruction techniques </a:t>
            </a:r>
            <a:r>
              <a:rPr lang="en-GB" sz="1800" dirty="0"/>
              <a:t>are applied for all demolition or refurbishment projects;</a:t>
            </a:r>
          </a:p>
          <a:p>
            <a:pPr>
              <a:buClr>
                <a:srgbClr val="80BA74"/>
              </a:buClr>
            </a:pPr>
            <a:r>
              <a:rPr lang="en-GB" sz="1800" b="1" dirty="0"/>
              <a:t>Sorting of waste</a:t>
            </a:r>
            <a:r>
              <a:rPr lang="en-GB" sz="1800" dirty="0"/>
              <a:t> is done at source - </a:t>
            </a:r>
            <a:r>
              <a:rPr lang="en-GB" sz="1800" dirty="0" smtClean="0"/>
              <a:t>avoiding </a:t>
            </a:r>
            <a:r>
              <a:rPr lang="en-GB" sz="1800" dirty="0"/>
              <a:t>C&amp;D mixed waste;</a:t>
            </a:r>
          </a:p>
          <a:p>
            <a:pPr>
              <a:buClr>
                <a:srgbClr val="80BA74"/>
              </a:buClr>
            </a:pPr>
            <a:r>
              <a:rPr lang="en-GB" sz="1800" dirty="0"/>
              <a:t>Processing is carried out according to </a:t>
            </a:r>
            <a:r>
              <a:rPr lang="en-GB" sz="1800" b="1" dirty="0"/>
              <a:t>clear standards</a:t>
            </a:r>
            <a:r>
              <a:rPr lang="en-GB" sz="1800" dirty="0"/>
              <a:t>;</a:t>
            </a:r>
          </a:p>
          <a:p>
            <a:pPr>
              <a:buClr>
                <a:srgbClr val="80BA74"/>
              </a:buClr>
            </a:pPr>
            <a:r>
              <a:rPr lang="en-GB" sz="1800" dirty="0" smtClean="0"/>
              <a:t>Reincorporation of the recycled materials </a:t>
            </a:r>
            <a:r>
              <a:rPr lang="en-GB" sz="1800" dirty="0"/>
              <a:t>in the production process is carried out with </a:t>
            </a:r>
            <a:r>
              <a:rPr lang="en-GB" sz="1800" b="1" dirty="0"/>
              <a:t>innovative </a:t>
            </a:r>
            <a:r>
              <a:rPr lang="en-GB" sz="1800" b="1" dirty="0" smtClean="0"/>
              <a:t>techniques</a:t>
            </a:r>
            <a:r>
              <a:rPr lang="en-GB" sz="1800" dirty="0"/>
              <a:t>.</a:t>
            </a:r>
          </a:p>
          <a:p>
            <a:pPr>
              <a:lnSpc>
                <a:spcPct val="90000"/>
              </a:lnSpc>
              <a:buClr>
                <a:srgbClr val="80BA74"/>
              </a:buClr>
              <a:buFont typeface="Arial" panose="020B0604020202020204" pitchFamily="34" charset="0"/>
              <a:buChar char="•"/>
            </a:pPr>
            <a:endParaRPr lang="en-US" sz="1800" dirty="0"/>
          </a:p>
        </p:txBody>
      </p:sp>
    </p:spTree>
    <p:extLst>
      <p:ext uri="{BB962C8B-B14F-4D97-AF65-F5344CB8AC3E}">
        <p14:creationId xmlns:p14="http://schemas.microsoft.com/office/powerpoint/2010/main" val="1097559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59558" y="962357"/>
            <a:ext cx="7564438" cy="457200"/>
          </a:xfrm>
          <a:prstGeom prst="rect">
            <a:avLst/>
          </a:prstGeom>
        </p:spPr>
        <p:txBody>
          <a:bodyPr/>
          <a:lstStyle/>
          <a:p>
            <a:pPr algn="r"/>
            <a:r>
              <a:rPr lang="en-GB" sz="2400" b="1" cap="all" spc="250" dirty="0">
                <a:solidFill>
                  <a:schemeClr val="accent3">
                    <a:lumMod val="75000"/>
                  </a:schemeClr>
                </a:solidFill>
                <a:latin typeface="+mn-lt"/>
                <a:ea typeface="+mn-ea"/>
                <a:cs typeface="+mn-cs"/>
              </a:rPr>
              <a:t>G</a:t>
            </a:r>
            <a:r>
              <a:rPr lang="en-GB" sz="2400" b="1" spc="250" dirty="0">
                <a:solidFill>
                  <a:schemeClr val="accent3">
                    <a:lumMod val="75000"/>
                  </a:schemeClr>
                </a:solidFill>
                <a:latin typeface="+mn-lt"/>
                <a:ea typeface="+mn-ea"/>
                <a:cs typeface="+mn-cs"/>
              </a:rPr>
              <a:t>to</a:t>
            </a:r>
            <a:r>
              <a:rPr lang="en-GB" sz="2400" b="1" cap="all" spc="250" dirty="0">
                <a:solidFill>
                  <a:schemeClr val="accent3">
                    <a:lumMod val="75000"/>
                  </a:schemeClr>
                </a:solidFill>
                <a:latin typeface="+mn-lt"/>
                <a:ea typeface="+mn-ea"/>
                <a:cs typeface="+mn-cs"/>
              </a:rPr>
              <a:t>G project specific objectives</a:t>
            </a:r>
            <a:endParaRPr lang="el-GR" sz="2400" b="1" cap="all" spc="250" dirty="0">
              <a:solidFill>
                <a:schemeClr val="accent3">
                  <a:lumMod val="75000"/>
                </a:schemeClr>
              </a:solidFill>
              <a:latin typeface="+mn-lt"/>
              <a:ea typeface="+mn-ea"/>
              <a:cs typeface="+mn-cs"/>
            </a:endParaRPr>
          </a:p>
        </p:txBody>
      </p:sp>
      <p:sp>
        <p:nvSpPr>
          <p:cNvPr id="17411" name="Rectangle 3"/>
          <p:cNvSpPr>
            <a:spLocks noGrp="1" noChangeArrowheads="1"/>
          </p:cNvSpPr>
          <p:nvPr>
            <p:ph type="body" idx="4294967295"/>
          </p:nvPr>
        </p:nvSpPr>
        <p:spPr>
          <a:xfrm>
            <a:off x="559558" y="1878845"/>
            <a:ext cx="8256896" cy="3810000"/>
          </a:xfrm>
          <a:prstGeom prst="rect">
            <a:avLst/>
          </a:prstGeom>
        </p:spPr>
        <p:txBody>
          <a:bodyPr/>
          <a:lstStyle/>
          <a:p>
            <a:pPr>
              <a:spcBef>
                <a:spcPts val="1200"/>
              </a:spcBef>
              <a:spcAft>
                <a:spcPts val="600"/>
              </a:spcAft>
              <a:buClr>
                <a:srgbClr val="80BA74"/>
              </a:buClr>
              <a:buFont typeface="Wingdings" pitchFamily="2" charset="2"/>
              <a:buChar char="Ø"/>
            </a:pPr>
            <a:r>
              <a:rPr lang="en-GB" sz="1800" dirty="0" smtClean="0"/>
              <a:t>To demonstrate the feasibility and </a:t>
            </a:r>
            <a:r>
              <a:rPr lang="en-GB" sz="1800" b="1" dirty="0" smtClean="0"/>
              <a:t>advantages of deconstruction </a:t>
            </a:r>
            <a:r>
              <a:rPr lang="en-GB" sz="1800" dirty="0" smtClean="0"/>
              <a:t>versus demolition.</a:t>
            </a:r>
          </a:p>
          <a:p>
            <a:pPr>
              <a:spcBef>
                <a:spcPts val="1200"/>
              </a:spcBef>
              <a:spcAft>
                <a:spcPts val="600"/>
              </a:spcAft>
              <a:buClr>
                <a:srgbClr val="80BA74"/>
              </a:buClr>
              <a:buFont typeface="Wingdings" pitchFamily="2" charset="2"/>
              <a:buChar char="Ø"/>
            </a:pPr>
            <a:r>
              <a:rPr lang="en-GB" sz="1800" dirty="0" smtClean="0"/>
              <a:t>To </a:t>
            </a:r>
            <a:r>
              <a:rPr lang="en-GB" sz="1800" b="1" dirty="0" smtClean="0"/>
              <a:t>qualify</a:t>
            </a:r>
            <a:r>
              <a:rPr lang="en-GB" sz="1800" dirty="0" smtClean="0"/>
              <a:t> gypsum waste.</a:t>
            </a:r>
          </a:p>
          <a:p>
            <a:pPr>
              <a:spcBef>
                <a:spcPts val="1200"/>
              </a:spcBef>
              <a:spcAft>
                <a:spcPts val="600"/>
              </a:spcAft>
              <a:buClr>
                <a:srgbClr val="80BA74"/>
              </a:buClr>
              <a:buFont typeface="Wingdings" pitchFamily="2" charset="2"/>
              <a:buChar char="Ø"/>
            </a:pPr>
            <a:r>
              <a:rPr lang="en-GB" sz="1800" dirty="0" smtClean="0"/>
              <a:t>To </a:t>
            </a:r>
            <a:r>
              <a:rPr lang="en-GB" sz="1800" dirty="0" smtClean="0"/>
              <a:t>reincorporate </a:t>
            </a:r>
            <a:r>
              <a:rPr lang="en-GB" sz="1800" b="1" dirty="0" smtClean="0"/>
              <a:t>up to 30%</a:t>
            </a:r>
            <a:r>
              <a:rPr lang="en-GB" sz="1800" dirty="0" smtClean="0"/>
              <a:t> of recycled </a:t>
            </a:r>
            <a:r>
              <a:rPr lang="en-GB" sz="1800" dirty="0" smtClean="0"/>
              <a:t>gypsum (both </a:t>
            </a:r>
            <a:r>
              <a:rPr lang="en-GB" sz="1800" dirty="0" smtClean="0"/>
              <a:t>pre and post-consumer).</a:t>
            </a:r>
          </a:p>
          <a:p>
            <a:pPr>
              <a:spcBef>
                <a:spcPts val="1200"/>
              </a:spcBef>
              <a:spcAft>
                <a:spcPts val="600"/>
              </a:spcAft>
              <a:buClr>
                <a:srgbClr val="80BA74"/>
              </a:buClr>
              <a:buFont typeface="Wingdings" pitchFamily="2" charset="2"/>
              <a:buChar char="Ø"/>
            </a:pPr>
            <a:r>
              <a:rPr lang="en-GB" sz="1800" dirty="0" smtClean="0"/>
              <a:t>To </a:t>
            </a:r>
            <a:r>
              <a:rPr lang="en-GB" sz="1800" dirty="0" smtClean="0"/>
              <a:t>develop </a:t>
            </a:r>
            <a:r>
              <a:rPr lang="en-GB" sz="1800" b="1" dirty="0" smtClean="0"/>
              <a:t>European criteria for recycled gypsum </a:t>
            </a:r>
            <a:r>
              <a:rPr lang="en-GB" sz="1800" dirty="0" smtClean="0"/>
              <a:t>to establish the </a:t>
            </a:r>
            <a:r>
              <a:rPr lang="en-GB" sz="1800" dirty="0" err="1" smtClean="0"/>
              <a:t>EoW</a:t>
            </a:r>
            <a:r>
              <a:rPr lang="en-GB" sz="1800" dirty="0" smtClean="0"/>
              <a:t> status.</a:t>
            </a:r>
          </a:p>
          <a:p>
            <a:pPr>
              <a:spcBef>
                <a:spcPts val="1200"/>
              </a:spcBef>
              <a:spcAft>
                <a:spcPts val="600"/>
              </a:spcAft>
              <a:buClr>
                <a:srgbClr val="80BA74"/>
              </a:buClr>
              <a:buFont typeface="Wingdings" pitchFamily="2" charset="2"/>
              <a:buChar char="Ø"/>
            </a:pPr>
            <a:r>
              <a:rPr lang="en-GB" sz="1800" dirty="0" smtClean="0"/>
              <a:t>To </a:t>
            </a:r>
            <a:r>
              <a:rPr lang="en-GB" sz="1800" b="1" dirty="0" smtClean="0"/>
              <a:t>reassess the percentage of recycled gypsum in the GPP </a:t>
            </a:r>
            <a:r>
              <a:rPr lang="en-GB" sz="1800" dirty="0" smtClean="0"/>
              <a:t>for wall panels (currently, 5%).</a:t>
            </a:r>
          </a:p>
          <a:p>
            <a:pPr>
              <a:spcBef>
                <a:spcPts val="1200"/>
              </a:spcBef>
              <a:spcAft>
                <a:spcPts val="600"/>
              </a:spcAft>
              <a:buClr>
                <a:srgbClr val="80BA74"/>
              </a:buClr>
              <a:buFont typeface="Wingdings" pitchFamily="2" charset="2"/>
              <a:buChar char="Ø"/>
            </a:pPr>
            <a:r>
              <a:rPr lang="en-GB" sz="1800" dirty="0" smtClean="0"/>
              <a:t>To assess the </a:t>
            </a:r>
            <a:r>
              <a:rPr lang="en-GB" sz="1800" b="1" dirty="0" smtClean="0"/>
              <a:t>carbon footprint</a:t>
            </a:r>
            <a:r>
              <a:rPr lang="en-GB" sz="1800" dirty="0" smtClean="0"/>
              <a:t> and methods to mitigate it. </a:t>
            </a:r>
          </a:p>
          <a:p>
            <a:pPr>
              <a:spcBef>
                <a:spcPts val="1200"/>
              </a:spcBef>
              <a:buClr>
                <a:srgbClr val="80BA74"/>
              </a:buClr>
              <a:buFont typeface="Wingdings" pitchFamily="2" charset="2"/>
              <a:buChar char="Ø"/>
            </a:pPr>
            <a:endParaRPr lang="en-GB" sz="1800" dirty="0" smtClean="0"/>
          </a:p>
          <a:p>
            <a:pPr>
              <a:spcBef>
                <a:spcPts val="1200"/>
              </a:spcBef>
              <a:buClr>
                <a:srgbClr val="80BA74"/>
              </a:buClr>
              <a:buFont typeface="Wingdings" pitchFamily="2" charset="2"/>
              <a:buChar char="Ø"/>
            </a:pPr>
            <a:endParaRPr lang="en-GB" sz="1800" dirty="0" smtClean="0"/>
          </a:p>
          <a:p>
            <a:pPr>
              <a:spcBef>
                <a:spcPts val="1200"/>
              </a:spcBef>
              <a:buClr>
                <a:srgbClr val="80BA74"/>
              </a:buClr>
              <a:buFont typeface="Wingdings" pitchFamily="2" charset="2"/>
              <a:buChar char="Ø"/>
            </a:pPr>
            <a:endParaRPr lang="en-GB" sz="1800" dirty="0" smtClean="0"/>
          </a:p>
          <a:p>
            <a:pPr>
              <a:lnSpc>
                <a:spcPct val="90000"/>
              </a:lnSpc>
              <a:spcBef>
                <a:spcPts val="1200"/>
              </a:spcBef>
              <a:buClr>
                <a:srgbClr val="80BA74"/>
              </a:buClr>
              <a:buFont typeface="Wingdings" pitchFamily="2" charset="2"/>
              <a:buChar char="Ø"/>
            </a:pPr>
            <a:endParaRPr lang="en-US" sz="1800" dirty="0"/>
          </a:p>
        </p:txBody>
      </p:sp>
    </p:spTree>
    <p:extLst>
      <p:ext uri="{BB962C8B-B14F-4D97-AF65-F5344CB8AC3E}">
        <p14:creationId xmlns:p14="http://schemas.microsoft.com/office/powerpoint/2010/main" val="23271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srcRect/>
          <a:stretch>
            <a:fillRect/>
          </a:stretch>
        </p:blipFill>
        <p:spPr bwMode="auto">
          <a:xfrm>
            <a:off x="533400" y="2395184"/>
            <a:ext cx="2209800" cy="2801938"/>
          </a:xfrm>
          <a:prstGeom prst="rect">
            <a:avLst/>
          </a:prstGeom>
          <a:noFill/>
          <a:ln w="9525">
            <a:noFill/>
            <a:miter lim="800000"/>
            <a:headEnd/>
            <a:tailEnd/>
          </a:ln>
        </p:spPr>
      </p:pic>
      <p:pic>
        <p:nvPicPr>
          <p:cNvPr id="19459" name="Picture 6"/>
          <p:cNvPicPr>
            <a:picLocks noChangeAspect="1" noChangeArrowheads="1"/>
          </p:cNvPicPr>
          <p:nvPr/>
        </p:nvPicPr>
        <p:blipFill>
          <a:blip r:embed="rId3"/>
          <a:srcRect/>
          <a:stretch>
            <a:fillRect/>
          </a:stretch>
        </p:blipFill>
        <p:spPr bwMode="auto">
          <a:xfrm>
            <a:off x="2971800" y="2699984"/>
            <a:ext cx="2819400" cy="2111375"/>
          </a:xfrm>
          <a:prstGeom prst="rect">
            <a:avLst/>
          </a:prstGeom>
          <a:noFill/>
          <a:ln w="9525">
            <a:noFill/>
            <a:miter lim="800000"/>
            <a:headEnd/>
            <a:tailEnd/>
          </a:ln>
        </p:spPr>
      </p:pic>
      <p:pic>
        <p:nvPicPr>
          <p:cNvPr id="19460" name="Picture 7"/>
          <p:cNvPicPr>
            <a:picLocks noChangeAspect="1" noChangeArrowheads="1"/>
          </p:cNvPicPr>
          <p:nvPr/>
        </p:nvPicPr>
        <p:blipFill>
          <a:blip r:embed="rId4"/>
          <a:srcRect/>
          <a:stretch>
            <a:fillRect/>
          </a:stretch>
        </p:blipFill>
        <p:spPr bwMode="auto">
          <a:xfrm>
            <a:off x="6019800" y="2699984"/>
            <a:ext cx="2765425" cy="2138363"/>
          </a:xfrm>
          <a:prstGeom prst="rect">
            <a:avLst/>
          </a:prstGeom>
          <a:noFill/>
          <a:ln w="9525">
            <a:noFill/>
            <a:miter lim="800000"/>
            <a:headEnd/>
            <a:tailEnd/>
          </a:ln>
        </p:spPr>
      </p:pic>
      <p:sp>
        <p:nvSpPr>
          <p:cNvPr id="19461" name="Text Box 8"/>
          <p:cNvSpPr txBox="1">
            <a:spLocks noChangeArrowheads="1"/>
          </p:cNvSpPr>
          <p:nvPr/>
        </p:nvSpPr>
        <p:spPr bwMode="auto">
          <a:xfrm>
            <a:off x="381000" y="5233462"/>
            <a:ext cx="2590800" cy="923330"/>
          </a:xfrm>
          <a:prstGeom prst="rect">
            <a:avLst/>
          </a:prstGeom>
          <a:noFill/>
          <a:ln w="9525">
            <a:noFill/>
            <a:miter lim="800000"/>
            <a:headEnd/>
            <a:tailEnd/>
          </a:ln>
        </p:spPr>
        <p:txBody>
          <a:bodyPr wrap="square">
            <a:spAutoFit/>
          </a:bodyPr>
          <a:lstStyle/>
          <a:p>
            <a:pPr algn="ctr">
              <a:spcBef>
                <a:spcPct val="50000"/>
              </a:spcBef>
            </a:pPr>
            <a:r>
              <a:rPr lang="en-US" dirty="0" smtClean="0"/>
              <a:t>Deconstruction of gypsum-based systems</a:t>
            </a:r>
            <a:endParaRPr lang="el-GR" dirty="0"/>
          </a:p>
        </p:txBody>
      </p:sp>
      <p:sp>
        <p:nvSpPr>
          <p:cNvPr id="19462" name="Text Box 10"/>
          <p:cNvSpPr txBox="1">
            <a:spLocks noChangeArrowheads="1"/>
          </p:cNvSpPr>
          <p:nvPr/>
        </p:nvSpPr>
        <p:spPr bwMode="auto">
          <a:xfrm>
            <a:off x="3200400" y="5290784"/>
            <a:ext cx="2362200" cy="923330"/>
          </a:xfrm>
          <a:prstGeom prst="rect">
            <a:avLst/>
          </a:prstGeom>
          <a:noFill/>
          <a:ln w="9525">
            <a:noFill/>
            <a:miter lim="800000"/>
            <a:headEnd/>
            <a:tailEnd/>
          </a:ln>
        </p:spPr>
        <p:txBody>
          <a:bodyPr>
            <a:spAutoFit/>
          </a:bodyPr>
          <a:lstStyle/>
          <a:p>
            <a:pPr algn="ctr">
              <a:spcBef>
                <a:spcPct val="50000"/>
              </a:spcBef>
            </a:pPr>
            <a:r>
              <a:rPr lang="en-US" dirty="0" smtClean="0"/>
              <a:t>Gypsum waste processing (recycling)</a:t>
            </a:r>
            <a:endParaRPr lang="el-GR" dirty="0"/>
          </a:p>
        </p:txBody>
      </p:sp>
      <p:sp>
        <p:nvSpPr>
          <p:cNvPr id="19463" name="Text Box 11"/>
          <p:cNvSpPr txBox="1">
            <a:spLocks noChangeArrowheads="1"/>
          </p:cNvSpPr>
          <p:nvPr/>
        </p:nvSpPr>
        <p:spPr bwMode="auto">
          <a:xfrm>
            <a:off x="6858000" y="5290784"/>
            <a:ext cx="1474788" cy="646331"/>
          </a:xfrm>
          <a:prstGeom prst="rect">
            <a:avLst/>
          </a:prstGeom>
          <a:noFill/>
          <a:ln w="9525">
            <a:noFill/>
            <a:miter lim="800000"/>
            <a:headEnd/>
            <a:tailEnd/>
          </a:ln>
        </p:spPr>
        <p:txBody>
          <a:bodyPr wrap="square">
            <a:spAutoFit/>
          </a:bodyPr>
          <a:lstStyle/>
          <a:p>
            <a:pPr>
              <a:spcBef>
                <a:spcPct val="50000"/>
              </a:spcBef>
            </a:pPr>
            <a:r>
              <a:rPr lang="en-US" dirty="0" smtClean="0"/>
              <a:t>Recycled Gypsum</a:t>
            </a:r>
            <a:endParaRPr lang="en-US" dirty="0"/>
          </a:p>
        </p:txBody>
      </p:sp>
      <p:graphicFrame>
        <p:nvGraphicFramePr>
          <p:cNvPr id="10" name="9 Diagrama"/>
          <p:cNvGraphicFramePr/>
          <p:nvPr>
            <p:extLst>
              <p:ext uri="{D42A27DB-BD31-4B8C-83A1-F6EECF244321}">
                <p14:modId xmlns:p14="http://schemas.microsoft.com/office/powerpoint/2010/main" val="650504248"/>
              </p:ext>
            </p:extLst>
          </p:nvPr>
        </p:nvGraphicFramePr>
        <p:xfrm>
          <a:off x="609600" y="656232"/>
          <a:ext cx="7924800" cy="1981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33884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5 Diagrama"/>
          <p:cNvGraphicFramePr/>
          <p:nvPr>
            <p:extLst>
              <p:ext uri="{D42A27DB-BD31-4B8C-83A1-F6EECF244321}">
                <p14:modId xmlns:p14="http://schemas.microsoft.com/office/powerpoint/2010/main" val="770068050"/>
              </p:ext>
            </p:extLst>
          </p:nvPr>
        </p:nvGraphicFramePr>
        <p:xfrm>
          <a:off x="361665" y="1105468"/>
          <a:ext cx="8229600" cy="5292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txBox="1">
            <a:spLocks noChangeArrowheads="1"/>
          </p:cNvSpPr>
          <p:nvPr/>
        </p:nvSpPr>
        <p:spPr>
          <a:xfrm>
            <a:off x="559558" y="539466"/>
            <a:ext cx="7564438" cy="457200"/>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en-GB" sz="2400" b="1" cap="all" spc="250" dirty="0" smtClean="0">
                <a:solidFill>
                  <a:schemeClr val="accent3">
                    <a:lumMod val="75000"/>
                  </a:schemeClr>
                </a:solidFill>
                <a:latin typeface="+mn-lt"/>
                <a:ea typeface="+mn-ea"/>
                <a:cs typeface="+mn-cs"/>
              </a:rPr>
              <a:t>Work plan</a:t>
            </a:r>
            <a:endParaRPr lang="el-GR" sz="2400" b="1" cap="all" spc="250" dirty="0">
              <a:solidFill>
                <a:schemeClr val="accent3">
                  <a:lumMod val="75000"/>
                </a:schemeClr>
              </a:solidFill>
              <a:latin typeface="+mn-lt"/>
              <a:ea typeface="+mn-ea"/>
              <a:cs typeface="+mn-cs"/>
            </a:endParaRPr>
          </a:p>
        </p:txBody>
      </p:sp>
    </p:spTree>
    <p:extLst>
      <p:ext uri="{BB962C8B-B14F-4D97-AF65-F5344CB8AC3E}">
        <p14:creationId xmlns:p14="http://schemas.microsoft.com/office/powerpoint/2010/main" val="6929850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PresentaciónMARTA.thmx</Template>
  <TotalTime>3313</TotalTime>
  <Words>814</Words>
  <Application>Microsoft Office PowerPoint</Application>
  <PresentationFormat>Presentación en pantalla (4:3)</PresentationFormat>
  <Paragraphs>127</Paragraphs>
  <Slides>14</Slides>
  <Notes>7</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1</vt:lpstr>
      <vt:lpstr>Presentación de PowerPoint</vt:lpstr>
      <vt:lpstr>Presentación de PowerPoint</vt:lpstr>
      <vt:lpstr>Presentación de PowerPoint</vt:lpstr>
      <vt:lpstr>Presentación de PowerPoint</vt:lpstr>
      <vt:lpstr>Presentación de PowerPoint</vt:lpstr>
      <vt:lpstr>Overall aim of the GtoG project</vt:lpstr>
      <vt:lpstr>GtoG project specific objectives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 Rodriguez</dc:creator>
  <cp:lastModifiedBy>Usuario</cp:lastModifiedBy>
  <cp:revision>339</cp:revision>
  <dcterms:created xsi:type="dcterms:W3CDTF">2014-11-10T16:22:19Z</dcterms:created>
  <dcterms:modified xsi:type="dcterms:W3CDTF">2015-07-19T22:42:58Z</dcterms:modified>
</cp:coreProperties>
</file>