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FC8-7C1D-46B0-BC7D-F7EA737FF6B7}" type="datetimeFigureOut">
              <a:rPr lang="en-GB" smtClean="0"/>
              <a:pPr/>
              <a:t>18/09/2014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5E3D-F77C-4058-9025-E2C8BFE401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FC8-7C1D-46B0-BC7D-F7EA737FF6B7}" type="datetimeFigureOut">
              <a:rPr lang="en-GB" smtClean="0"/>
              <a:pPr/>
              <a:t>18/09/2014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5E3D-F77C-4058-9025-E2C8BFE401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FC8-7C1D-46B0-BC7D-F7EA737FF6B7}" type="datetimeFigureOut">
              <a:rPr lang="en-GB" smtClean="0"/>
              <a:pPr/>
              <a:t>18/09/2014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5E3D-F77C-4058-9025-E2C8BFE401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FC8-7C1D-46B0-BC7D-F7EA737FF6B7}" type="datetimeFigureOut">
              <a:rPr lang="en-GB" smtClean="0"/>
              <a:pPr/>
              <a:t>18/09/2014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5E3D-F77C-4058-9025-E2C8BFE401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FC8-7C1D-46B0-BC7D-F7EA737FF6B7}" type="datetimeFigureOut">
              <a:rPr lang="en-GB" smtClean="0"/>
              <a:pPr/>
              <a:t>18/09/2014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5E3D-F77C-4058-9025-E2C8BFE401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FC8-7C1D-46B0-BC7D-F7EA737FF6B7}" type="datetimeFigureOut">
              <a:rPr lang="en-GB" smtClean="0"/>
              <a:pPr/>
              <a:t>18/09/2014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5E3D-F77C-4058-9025-E2C8BFE401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FC8-7C1D-46B0-BC7D-F7EA737FF6B7}" type="datetimeFigureOut">
              <a:rPr lang="en-GB" smtClean="0"/>
              <a:pPr/>
              <a:t>18/09/2014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5E3D-F77C-4058-9025-E2C8BFE401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FC8-7C1D-46B0-BC7D-F7EA737FF6B7}" type="datetimeFigureOut">
              <a:rPr lang="en-GB" smtClean="0"/>
              <a:pPr/>
              <a:t>18/09/2014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5E3D-F77C-4058-9025-E2C8BFE401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FC8-7C1D-46B0-BC7D-F7EA737FF6B7}" type="datetimeFigureOut">
              <a:rPr lang="en-GB" smtClean="0"/>
              <a:pPr/>
              <a:t>18/09/2014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5E3D-F77C-4058-9025-E2C8BFE401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FC8-7C1D-46B0-BC7D-F7EA737FF6B7}" type="datetimeFigureOut">
              <a:rPr lang="en-GB" smtClean="0"/>
              <a:pPr/>
              <a:t>18/09/2014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85E3D-F77C-4058-9025-E2C8BFE401A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05FC8-7C1D-46B0-BC7D-F7EA737FF6B7}" type="datetimeFigureOut">
              <a:rPr lang="en-GB" smtClean="0"/>
              <a:pPr/>
              <a:t>18/09/2014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0485E3D-F77C-4058-9025-E2C8BFE401A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405FC8-7C1D-46B0-BC7D-F7EA737FF6B7}" type="datetimeFigureOut">
              <a:rPr lang="en-GB" smtClean="0"/>
              <a:pPr/>
              <a:t>18/09/2014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0485E3D-F77C-4058-9025-E2C8BFE401AF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Computer-Based Measures of </a:t>
            </a:r>
            <a:r>
              <a:rPr lang="en-GB" dirty="0" err="1" smtClean="0"/>
              <a:t>Attentional</a:t>
            </a:r>
            <a:r>
              <a:rPr lang="en-GB" dirty="0" smtClean="0"/>
              <a:t> Function in Ageing and Dementia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3672408" cy="1752600"/>
          </a:xfrm>
        </p:spPr>
        <p:txBody>
          <a:bodyPr/>
          <a:lstStyle/>
          <a:p>
            <a:pPr algn="l"/>
            <a:r>
              <a:rPr lang="pl-PL" dirty="0" smtClean="0"/>
              <a:t>Amy Jenkins</a:t>
            </a:r>
          </a:p>
          <a:p>
            <a:pPr algn="l"/>
            <a:r>
              <a:rPr lang="pl-PL" dirty="0" smtClean="0"/>
              <a:t>Swansea University</a:t>
            </a:r>
          </a:p>
          <a:p>
            <a:pPr algn="l"/>
            <a:r>
              <a:rPr lang="pl-PL" dirty="0" smtClean="0"/>
              <a:t>643775@swansea.ac.uk</a:t>
            </a:r>
            <a:endParaRPr lang="en-GB" dirty="0"/>
          </a:p>
        </p:txBody>
      </p:sp>
      <p:pic>
        <p:nvPicPr>
          <p:cNvPr id="4" name="Picture 3" descr="forget-me-not-fl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653136"/>
            <a:ext cx="2712206" cy="19230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992888" cy="2075656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Conclusions &amp; Next Steps</a:t>
            </a:r>
            <a:br>
              <a:rPr lang="en-GB" dirty="0" smtClean="0"/>
            </a:b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4000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What can we take from this research?</a:t>
            </a:r>
            <a:endParaRPr lang="en-GB" sz="4000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068960"/>
            <a:ext cx="7854696" cy="3024336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GB" dirty="0" smtClean="0"/>
              <a:t>  People find it difficult to verbalise what 'attention' is 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/>
              <a:t>  Highlighted that people will have different preconceived ideas about what the study is on and what they are signing up to (question ability to give informed consent)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/>
              <a:t>  Many factors that need to be taken into account when using an </a:t>
            </a:r>
            <a:r>
              <a:rPr lang="en-GB" dirty="0" err="1" smtClean="0"/>
              <a:t>iPad</a:t>
            </a:r>
            <a:r>
              <a:rPr lang="en-GB" dirty="0" smtClean="0"/>
              <a:t> with older adults e.g. use of hands, spectacles, experience... 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/>
              <a:t>  Focus on methodological practice - set test instructions to improve ecological validity of test results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908720"/>
            <a:ext cx="7851648" cy="779512"/>
          </a:xfrm>
        </p:spPr>
        <p:txBody>
          <a:bodyPr>
            <a:normAutofit fontScale="90000"/>
          </a:bodyPr>
          <a:lstStyle/>
          <a:p>
            <a:pPr algn="l"/>
            <a:r>
              <a:rPr lang="en-GB" dirty="0" smtClean="0"/>
              <a:t>Contact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4326632" cy="381642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GB" b="1" dirty="0" smtClean="0"/>
              <a:t>Amy Jenkins</a:t>
            </a:r>
          </a:p>
          <a:p>
            <a:pPr algn="l"/>
            <a:endParaRPr lang="en-GB" dirty="0" smtClean="0"/>
          </a:p>
          <a:p>
            <a:pPr algn="l"/>
            <a:r>
              <a:rPr lang="en-GB" dirty="0" smtClean="0"/>
              <a:t>College of Human and Health Sciences</a:t>
            </a:r>
          </a:p>
          <a:p>
            <a:pPr algn="l"/>
            <a:r>
              <a:rPr lang="en-GB" dirty="0" smtClean="0"/>
              <a:t>Department of Psychology</a:t>
            </a:r>
          </a:p>
          <a:p>
            <a:pPr algn="l"/>
            <a:r>
              <a:rPr lang="en-GB" dirty="0" smtClean="0"/>
              <a:t>Room 809, </a:t>
            </a:r>
          </a:p>
          <a:p>
            <a:pPr algn="l"/>
            <a:r>
              <a:rPr lang="en-GB" dirty="0" smtClean="0"/>
              <a:t>Vivian Building</a:t>
            </a:r>
          </a:p>
          <a:p>
            <a:pPr algn="l"/>
            <a:r>
              <a:rPr lang="en-GB" dirty="0" smtClean="0"/>
              <a:t>Swansea University</a:t>
            </a:r>
          </a:p>
          <a:p>
            <a:pPr algn="l"/>
            <a:r>
              <a:rPr lang="en-GB" dirty="0" smtClean="0"/>
              <a:t>Singleton Park</a:t>
            </a:r>
          </a:p>
          <a:p>
            <a:pPr algn="l"/>
            <a:r>
              <a:rPr lang="en-GB" dirty="0" smtClean="0"/>
              <a:t>Swansea</a:t>
            </a:r>
          </a:p>
          <a:p>
            <a:pPr algn="l"/>
            <a:r>
              <a:rPr lang="en-GB" dirty="0" smtClean="0"/>
              <a:t>SA2 8PP </a:t>
            </a:r>
          </a:p>
          <a:p>
            <a:pPr algn="l"/>
            <a:r>
              <a:rPr lang="en-GB" dirty="0" smtClean="0"/>
              <a:t>Tel: 01792 604219</a:t>
            </a:r>
          </a:p>
          <a:p>
            <a:pPr algn="l"/>
            <a:r>
              <a:rPr lang="en-GB" dirty="0" smtClean="0"/>
              <a:t>E-mail: 643775@swansea.ac.uk</a:t>
            </a:r>
            <a:endParaRPr lang="en-GB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44008" y="2636912"/>
            <a:ext cx="4326632" cy="3816424"/>
          </a:xfrm>
          <a:prstGeom prst="rect">
            <a:avLst/>
          </a:prstGeom>
        </p:spPr>
        <p:txBody>
          <a:bodyPr vert="horz" lIns="0" rIns="18288">
            <a:normAutofit fontScale="77500" lnSpcReduction="20000"/>
          </a:bodyPr>
          <a:lstStyle/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GB" sz="2600" b="1" dirty="0" smtClean="0"/>
              <a:t>Professor </a:t>
            </a:r>
            <a:r>
              <a:rPr lang="en-GB" sz="2600" b="1" dirty="0"/>
              <a:t>Andrea Tales</a:t>
            </a:r>
          </a:p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en-GB" sz="2600" dirty="0"/>
          </a:p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GB" sz="2600" dirty="0"/>
              <a:t>College of Human and Health Sciences</a:t>
            </a:r>
          </a:p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GB" sz="2600" dirty="0"/>
              <a:t>Department of Psychology        </a:t>
            </a:r>
          </a:p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GB" sz="2600" dirty="0"/>
              <a:t>Swansea University</a:t>
            </a:r>
          </a:p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GB" sz="2600" dirty="0"/>
              <a:t>Vivian Tower</a:t>
            </a:r>
          </a:p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GB" sz="2600" dirty="0"/>
              <a:t>Singleton Park</a:t>
            </a:r>
          </a:p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GB" sz="2600" dirty="0"/>
              <a:t>Swansea </a:t>
            </a:r>
          </a:p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GB" sz="2600" dirty="0"/>
              <a:t>SA2 8PP</a:t>
            </a:r>
          </a:p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</a:pPr>
            <a:endParaRPr lang="en-GB" sz="2600" dirty="0" smtClean="0"/>
          </a:p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GB" sz="2600" dirty="0" smtClean="0"/>
              <a:t>Tel</a:t>
            </a:r>
            <a:r>
              <a:rPr lang="en-GB" sz="2600" dirty="0"/>
              <a:t>: 01792 602567</a:t>
            </a:r>
          </a:p>
          <a:p>
            <a:pPr marR="45720" lvl="0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en-GB" sz="2600" dirty="0"/>
              <a:t>E-mail: a.tales@swansea.ac.uk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28184" y="332656"/>
            <a:ext cx="2448272" cy="172819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 descr="Swansea_University_logo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548680"/>
            <a:ext cx="2016224" cy="1343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1355576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Research Team</a:t>
            </a:r>
            <a:br>
              <a:rPr lang="en-GB" dirty="0" smtClean="0"/>
            </a:br>
            <a:r>
              <a:rPr lang="en-GB" sz="4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Research Development Group (RDG)</a:t>
            </a:r>
            <a:endParaRPr lang="en-GB" sz="4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276872"/>
            <a:ext cx="7854696" cy="17526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Andrea Tales - Principal Investigator</a:t>
            </a:r>
          </a:p>
          <a:p>
            <a:r>
              <a:rPr lang="en-GB" dirty="0" smtClean="0"/>
              <a:t>Amy Jenkins - PhD Researcher</a:t>
            </a:r>
          </a:p>
          <a:p>
            <a:r>
              <a:rPr lang="en-GB" dirty="0" smtClean="0"/>
              <a:t>Stephen Lindsay - Computer Scientist</a:t>
            </a:r>
          </a:p>
          <a:p>
            <a:r>
              <a:rPr lang="en-GB" dirty="0" err="1" smtClean="0"/>
              <a:t>Parisa</a:t>
            </a:r>
            <a:r>
              <a:rPr lang="en-GB" dirty="0" smtClean="0"/>
              <a:t> </a:t>
            </a:r>
            <a:r>
              <a:rPr lang="en-GB" dirty="0" err="1" smtClean="0"/>
              <a:t>Eslambolchilar</a:t>
            </a:r>
            <a:r>
              <a:rPr lang="en-GB" dirty="0" smtClean="0"/>
              <a:t> - Computer Scientist</a:t>
            </a:r>
          </a:p>
          <a:p>
            <a:r>
              <a:rPr lang="en-GB" dirty="0" smtClean="0"/>
              <a:t>Monika Hare - OPAN Researcher</a:t>
            </a:r>
          </a:p>
          <a:p>
            <a:r>
              <a:rPr lang="en-GB" dirty="0" smtClean="0"/>
              <a:t>Ian Thornton - Computer Programmer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4221088"/>
            <a:ext cx="828092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Outline of Presentation...</a:t>
            </a:r>
          </a:p>
          <a:p>
            <a:endParaRPr lang="en-GB" sz="1200" dirty="0" smtClean="0"/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Introduction to research area of Alzheimer's and Subjective Cognitive Decline (SCD)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Study aim, objective, method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Results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Conclusions &amp; next steps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836712"/>
            <a:ext cx="7851648" cy="85152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 smtClean="0"/>
              <a:t>Alzheimer’s Disease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854696" cy="4104456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dirty="0" smtClean="0"/>
              <a:t>Main cause of dementia...approximately 70%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/>
              <a:t>AD affects approx. 5% &gt;65 years, 20% &gt;80 years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/>
              <a:t>Approx. 800,000 affected in UK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/>
              <a:t>Approx. 35.6m affected worldwide</a:t>
            </a:r>
          </a:p>
          <a:p>
            <a:pPr algn="l">
              <a:buFont typeface="Arial" pitchFamily="34" charset="0"/>
              <a:buChar char="•"/>
            </a:pPr>
            <a:endParaRPr lang="en-GB" dirty="0" smtClean="0"/>
          </a:p>
          <a:p>
            <a:pPr algn="l"/>
            <a:r>
              <a:rPr lang="en-GB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Future Challenge...</a:t>
            </a:r>
            <a:br>
              <a:rPr lang="en-GB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</a:br>
            <a:endParaRPr lang="en-GB" sz="14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GB" dirty="0" smtClean="0"/>
              <a:t>Ageing population 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/>
              <a:t>Social and economic challenge</a:t>
            </a:r>
          </a:p>
          <a:p>
            <a:pPr algn="l">
              <a:buFont typeface="Arial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 Pictu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4464497" cy="3011866"/>
          </a:xfrm>
          <a:prstGeom prst="rect">
            <a:avLst/>
          </a:prstGeom>
        </p:spPr>
      </p:pic>
      <p:pic>
        <p:nvPicPr>
          <p:cNvPr id="5" name="Picture 4" descr="_49092242_retirement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3861048"/>
            <a:ext cx="4911824" cy="27629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764704"/>
            <a:ext cx="8712968" cy="5832648"/>
          </a:xfrm>
        </p:spPr>
        <p:txBody>
          <a:bodyPr>
            <a:noAutofit/>
          </a:bodyPr>
          <a:lstStyle/>
          <a:p>
            <a:pPr algn="l"/>
            <a:r>
              <a:rPr lang="en-GB" sz="1600" b="1" dirty="0" err="1" smtClean="0"/>
              <a:t>Reisberg</a:t>
            </a:r>
            <a:r>
              <a:rPr lang="en-GB" sz="1600" b="1" dirty="0" smtClean="0"/>
              <a:t> et al (2010):</a:t>
            </a:r>
          </a:p>
          <a:p>
            <a:pPr algn="l">
              <a:buFont typeface="Arial" pitchFamily="34" charset="0"/>
              <a:buChar char="•"/>
            </a:pPr>
            <a:r>
              <a:rPr lang="en-GB" sz="1600" dirty="0" smtClean="0"/>
              <a:t>SCI 4.5x more likely to develop MCI</a:t>
            </a:r>
          </a:p>
          <a:p>
            <a:pPr algn="l">
              <a:buFont typeface="Arial" pitchFamily="34" charset="0"/>
              <a:buChar char="•"/>
            </a:pPr>
            <a:r>
              <a:rPr lang="en-GB" sz="1600" dirty="0" smtClean="0"/>
              <a:t>MCI 12% progressed to AD compared to people without MCI (1-2% progressed)</a:t>
            </a:r>
          </a:p>
          <a:p>
            <a:pPr algn="l"/>
            <a:endParaRPr lang="en-GB" sz="1600" dirty="0" smtClean="0"/>
          </a:p>
          <a:p>
            <a:pPr algn="l"/>
            <a:r>
              <a:rPr lang="en-GB" sz="1600" b="1" dirty="0" err="1" smtClean="0"/>
              <a:t>Kryscio</a:t>
            </a:r>
            <a:r>
              <a:rPr lang="en-GB" sz="1600" b="1" dirty="0" smtClean="0"/>
              <a:t> et al (in Press): </a:t>
            </a:r>
          </a:p>
          <a:p>
            <a:pPr algn="l">
              <a:buFont typeface="Arial" pitchFamily="34" charset="0"/>
              <a:buChar char="•"/>
            </a:pPr>
            <a:r>
              <a:rPr lang="en-GB" sz="1600" dirty="0" smtClean="0"/>
              <a:t>Subjective Memory Complaints (SMCs) - increased risk for progression to MCI/dementia (</a:t>
            </a:r>
            <a:r>
              <a:rPr lang="en-GB" sz="1600" dirty="0" err="1" smtClean="0"/>
              <a:t>BRAiNS</a:t>
            </a:r>
            <a:r>
              <a:rPr lang="en-GB" sz="1600" dirty="0" smtClean="0"/>
              <a:t> study) </a:t>
            </a:r>
          </a:p>
          <a:p>
            <a:pPr algn="l">
              <a:buFont typeface="Arial" pitchFamily="34" charset="0"/>
              <a:buChar char="•"/>
            </a:pPr>
            <a:r>
              <a:rPr lang="en-GB" sz="1600" dirty="0" smtClean="0"/>
              <a:t>Brain donation autopsy reports: SMCs relating to higher levels of </a:t>
            </a:r>
            <a:r>
              <a:rPr lang="en-GB" sz="1600" dirty="0" err="1" smtClean="0"/>
              <a:t>neuritic</a:t>
            </a:r>
            <a:r>
              <a:rPr lang="en-GB" sz="1600" dirty="0" smtClean="0"/>
              <a:t> </a:t>
            </a:r>
            <a:r>
              <a:rPr lang="en-GB" sz="1600" dirty="0" err="1" smtClean="0"/>
              <a:t>amyloid</a:t>
            </a:r>
            <a:r>
              <a:rPr lang="en-GB" sz="1600" dirty="0" smtClean="0"/>
              <a:t> plaques</a:t>
            </a:r>
          </a:p>
          <a:p>
            <a:pPr algn="l">
              <a:buFont typeface="Arial" pitchFamily="34" charset="0"/>
              <a:buChar char="•"/>
            </a:pPr>
            <a:r>
              <a:rPr lang="en-GB" sz="1600" dirty="0" smtClean="0"/>
              <a:t>Implications for the design of dementia prevention studies</a:t>
            </a:r>
          </a:p>
          <a:p>
            <a:pPr algn="l"/>
            <a:endParaRPr lang="en-GB" sz="1600" b="1" dirty="0" smtClean="0"/>
          </a:p>
          <a:p>
            <a:pPr algn="l"/>
            <a:r>
              <a:rPr lang="en-GB" sz="1600" b="1" dirty="0" err="1" smtClean="0"/>
              <a:t>Jessen</a:t>
            </a:r>
            <a:r>
              <a:rPr lang="en-GB" sz="1600" b="1" dirty="0" smtClean="0"/>
              <a:t> et al (2014):</a:t>
            </a:r>
          </a:p>
          <a:p>
            <a:pPr algn="l">
              <a:buFont typeface="Arial" pitchFamily="34" charset="0"/>
              <a:buChar char="•"/>
            </a:pPr>
            <a:r>
              <a:rPr lang="en-GB" sz="1600" dirty="0" smtClean="0"/>
              <a:t>Subjective Cognitive Decline (SCD)- progressive nature of cognitive decline in AD</a:t>
            </a:r>
          </a:p>
          <a:p>
            <a:pPr algn="l">
              <a:buFont typeface="Arial" pitchFamily="34" charset="0"/>
              <a:buChar char="•"/>
            </a:pPr>
            <a:r>
              <a:rPr lang="en-GB" sz="1600" dirty="0" smtClean="0"/>
              <a:t>Characterization of at-risk states and detection of early disease are crucial for targeted dementia prevention</a:t>
            </a:r>
          </a:p>
          <a:p>
            <a:pPr algn="l">
              <a:buFont typeface="Arial" pitchFamily="34" charset="0"/>
              <a:buChar char="•"/>
            </a:pPr>
            <a:r>
              <a:rPr lang="en-GB" sz="1600" dirty="0" smtClean="0"/>
              <a:t>Target for intervention where only mild neuronal damage...preserve functioning at a high level </a:t>
            </a:r>
          </a:p>
          <a:p>
            <a:pPr algn="l">
              <a:buFont typeface="Arial" pitchFamily="34" charset="0"/>
              <a:buChar char="•"/>
            </a:pPr>
            <a:r>
              <a:rPr lang="en-GB" sz="1600" dirty="0" smtClean="0"/>
              <a:t>Problem...cannot detect SCD on standardized tests</a:t>
            </a:r>
          </a:p>
          <a:p>
            <a:pPr algn="l">
              <a:buFont typeface="Arial" pitchFamily="34" charset="0"/>
              <a:buChar char="•"/>
            </a:pPr>
            <a:r>
              <a:rPr lang="en-GB" sz="1600" dirty="0" smtClean="0"/>
              <a:t>SCD is unspecific...also related to </a:t>
            </a:r>
            <a:r>
              <a:rPr lang="en-GB" sz="1600" dirty="0" err="1" smtClean="0"/>
              <a:t>e.g.normal</a:t>
            </a:r>
            <a:r>
              <a:rPr lang="en-GB" sz="1600" dirty="0" smtClean="0"/>
              <a:t> ageing, substance use, medication, psychiatric illness etc...</a:t>
            </a:r>
          </a:p>
          <a:p>
            <a:pPr algn="l">
              <a:buFont typeface="Arial" pitchFamily="34" charset="0"/>
              <a:buChar char="•"/>
            </a:pPr>
            <a:r>
              <a:rPr lang="en-GB" sz="1600" dirty="0" smtClean="0"/>
              <a:t>BUT...doesn't take away that people still experience it</a:t>
            </a:r>
          </a:p>
          <a:p>
            <a:pPr algn="l">
              <a:buFont typeface="Arial" pitchFamily="34" charset="0"/>
              <a:buChar char="•"/>
            </a:pPr>
            <a:r>
              <a:rPr lang="en-GB" sz="1600" dirty="0" smtClean="0"/>
              <a:t>SCD-I (Initiative) introduced to facilitate the development of a common SCD research concept </a:t>
            </a:r>
            <a:endParaRPr lang="en-GB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332656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Research Evidence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851648" cy="864096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Attention in Ageing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854696" cy="1440160"/>
          </a:xfrm>
        </p:spPr>
        <p:txBody>
          <a:bodyPr>
            <a:normAutofit fontScale="700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en-GB" dirty="0" smtClean="0"/>
              <a:t> To inform the development of more sensitive &amp; specific tests  of attention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/>
              <a:t> Translate people's real-life experiences of attention into the   development of  more ecologically valid and clinically useful objective tests of attention 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/>
              <a:t> Ultimately to work towards developing a monitoring tool to help identify AD risk factors earlier </a:t>
            </a:r>
            <a:endParaRPr lang="en-GB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611560" y="4221088"/>
            <a:ext cx="7854696" cy="144016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Arial" pitchFamily="34" charset="0"/>
              <a:buChar char="•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4365104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 Cross-sectional study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x3 focus groups &gt;65 years and x2 focus groups 18-30 years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Thematic analysis; two coders 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Questions asked about: their understanding of attention; the importance of attention; changes in attention; </a:t>
            </a:r>
            <a:r>
              <a:rPr lang="en-GB" dirty="0" err="1" smtClean="0"/>
              <a:t>iPad</a:t>
            </a:r>
            <a:r>
              <a:rPr lang="en-GB" dirty="0" smtClean="0"/>
              <a:t> test feedback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39552" y="1484784"/>
            <a:ext cx="12241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chemeClr val="accent3"/>
                </a:solidFill>
                <a:latin typeface="+mj-lt"/>
              </a:rPr>
              <a:t>Aim...</a:t>
            </a:r>
            <a:endParaRPr lang="en-GB" sz="320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9552" y="3717032"/>
            <a:ext cx="20882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>
                <a:solidFill>
                  <a:schemeClr val="accent3"/>
                </a:solidFill>
                <a:latin typeface="+mj-lt"/>
              </a:rPr>
              <a:t>Method...</a:t>
            </a:r>
            <a:endParaRPr lang="en-GB" sz="3200" dirty="0">
              <a:solidFill>
                <a:schemeClr val="accent3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280920" cy="851520"/>
          </a:xfrm>
        </p:spPr>
        <p:txBody>
          <a:bodyPr>
            <a:normAutofit/>
          </a:bodyPr>
          <a:lstStyle/>
          <a:p>
            <a:pPr algn="ctr"/>
            <a:r>
              <a:rPr lang="en-GB" sz="5400" dirty="0" smtClean="0"/>
              <a:t>Themes Identified: Attention</a:t>
            </a:r>
            <a:endParaRPr lang="en-GB" sz="5400" dirty="0"/>
          </a:p>
        </p:txBody>
      </p:sp>
      <p:pic>
        <p:nvPicPr>
          <p:cNvPr id="4" name="Picture 3" descr="Figure 1 Attention and Age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772816"/>
            <a:ext cx="3035792" cy="4872987"/>
          </a:xfrm>
          <a:prstGeom prst="rect">
            <a:avLst/>
          </a:prstGeom>
        </p:spPr>
      </p:pic>
      <p:pic>
        <p:nvPicPr>
          <p:cNvPr id="5" name="Picture 4" descr="figure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1772816"/>
            <a:ext cx="3168352" cy="487274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6804248" y="4509120"/>
            <a:ext cx="2232248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Contact me </a:t>
            </a:r>
          </a:p>
          <a:p>
            <a:pPr algn="ctr"/>
            <a:r>
              <a:rPr lang="en-GB" sz="2000" dirty="0"/>
              <a:t>o</a:t>
            </a:r>
            <a:r>
              <a:rPr lang="en-GB" sz="2000" dirty="0" smtClean="0"/>
              <a:t>r see poster </a:t>
            </a:r>
          </a:p>
          <a:p>
            <a:pPr algn="ctr"/>
            <a:r>
              <a:rPr lang="en-GB" sz="2000" dirty="0"/>
              <a:t>f</a:t>
            </a:r>
            <a:r>
              <a:rPr lang="en-GB" sz="2000" dirty="0" smtClean="0"/>
              <a:t>or more details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ure 3 Attention and Age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" y="533400"/>
            <a:ext cx="9015984" cy="579120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796136" y="3789040"/>
            <a:ext cx="3168352" cy="2880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Contact me </a:t>
            </a:r>
          </a:p>
          <a:p>
            <a:pPr algn="ctr"/>
            <a:r>
              <a:rPr lang="en-GB" sz="2400" dirty="0"/>
              <a:t>o</a:t>
            </a:r>
            <a:r>
              <a:rPr lang="en-GB" sz="2400" dirty="0" smtClean="0"/>
              <a:t>r </a:t>
            </a:r>
          </a:p>
          <a:p>
            <a:pPr algn="ctr"/>
            <a:r>
              <a:rPr lang="en-GB" sz="2400" dirty="0"/>
              <a:t>s</a:t>
            </a:r>
            <a:r>
              <a:rPr lang="en-GB" sz="2400" dirty="0" smtClean="0"/>
              <a:t>ee poster </a:t>
            </a:r>
          </a:p>
          <a:p>
            <a:pPr algn="ctr"/>
            <a:r>
              <a:rPr lang="en-GB" sz="2400" dirty="0"/>
              <a:t>f</a:t>
            </a:r>
            <a:r>
              <a:rPr lang="en-GB" sz="2400" dirty="0" smtClean="0"/>
              <a:t>or more details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gure 4.5.6 Attention in age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268760"/>
            <a:ext cx="8700122" cy="5272624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2915816" y="0"/>
            <a:ext cx="2016224" cy="2780928"/>
          </a:xfrm>
          <a:prstGeom prst="wedgeRoundRectCallout">
            <a:avLst>
              <a:gd name="adj1" fmla="val -60820"/>
              <a:gd name="adj2" fmla="val 14128"/>
              <a:gd name="adj3" fmla="val 16667"/>
            </a:avLst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“The only problem I had with the touch screen is my nails. I have this problem at home, and that’s why I use a pen because I find you have to develop a certain technique of touching”</a:t>
            </a:r>
            <a:endParaRPr lang="en-GB" sz="16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0" y="116632"/>
            <a:ext cx="1764704" cy="3240360"/>
          </a:xfrm>
          <a:prstGeom prst="wedgeRoundRectCallout">
            <a:avLst>
              <a:gd name="adj1" fmla="val 69248"/>
              <a:gd name="adj2" fmla="val 21682"/>
              <a:gd name="adj3" fmla="val 16667"/>
            </a:avLst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 smtClean="0"/>
              <a:t>"I made two mistakes the same as you, as soon as I slowed down a bit I was more accurate. And these would slip down all the time [glasses], but it was ok once I pushed them back up“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5364088" y="188640"/>
            <a:ext cx="1800200" cy="2520280"/>
          </a:xfrm>
          <a:prstGeom prst="wedgeRoundRectCallout">
            <a:avLst>
              <a:gd name="adj1" fmla="val -33551"/>
              <a:gd name="adj2" fmla="val 59855"/>
              <a:gd name="adj3" fmla="val 16667"/>
            </a:avLst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“Like the shine on the ball, the little white bit  I found quite distracting, that was annoying me and distracting me away from the number”</a:t>
            </a:r>
            <a:endParaRPr lang="en-GB" sz="16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3059832" y="5373216"/>
            <a:ext cx="4176464" cy="1224136"/>
          </a:xfrm>
          <a:prstGeom prst="wedgeRoundRectCallout">
            <a:avLst>
              <a:gd name="adj1" fmla="val 4300"/>
              <a:gd name="adj2" fmla="val -72058"/>
              <a:gd name="adj3" fmla="val 16667"/>
            </a:avLst>
          </a:prstGeom>
          <a:solidFill>
            <a:schemeClr val="accent1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"She didn't say too much about it, it was sort of self-explanatory because you are just following the numbers 1-8 and I wondered what the end thing was going to be"</a:t>
            </a:r>
            <a:endParaRPr lang="en-GB" sz="1600" dirty="0"/>
          </a:p>
        </p:txBody>
      </p:sp>
      <p:sp>
        <p:nvSpPr>
          <p:cNvPr id="10" name="Oval 9"/>
          <p:cNvSpPr/>
          <p:nvPr/>
        </p:nvSpPr>
        <p:spPr>
          <a:xfrm>
            <a:off x="7308304" y="0"/>
            <a:ext cx="1835696" cy="155679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 err="1" smtClean="0">
                <a:solidFill>
                  <a:schemeClr val="accent3"/>
                </a:solidFill>
              </a:rPr>
              <a:t>iPad</a:t>
            </a:r>
            <a:r>
              <a:rPr lang="en-GB" sz="4000" dirty="0" smtClean="0">
                <a:solidFill>
                  <a:schemeClr val="accent3"/>
                </a:solidFill>
              </a:rPr>
              <a:t> Test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83</TotalTime>
  <Words>710</Words>
  <Application>Microsoft Office PowerPoint</Application>
  <PresentationFormat>On-screen Show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Computer-Based Measures of Attentional Function in Ageing and Dementia</vt:lpstr>
      <vt:lpstr>Research Team Research Development Group (RDG)</vt:lpstr>
      <vt:lpstr>Alzheimer’s Disease</vt:lpstr>
      <vt:lpstr>Slide 4</vt:lpstr>
      <vt:lpstr>Slide 5</vt:lpstr>
      <vt:lpstr>Attention in Ageing</vt:lpstr>
      <vt:lpstr>Themes Identified: Attention</vt:lpstr>
      <vt:lpstr>Slide 8</vt:lpstr>
      <vt:lpstr>Slide 9</vt:lpstr>
      <vt:lpstr>Conclusions &amp; Next Steps  What can we take from this research?</vt:lpstr>
      <vt:lpstr>Contact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Computer-Based Measures of Attentional Function in Ageing and Dementia</dc:title>
  <dc:creator>Steve Jenkins</dc:creator>
  <cp:lastModifiedBy>Amy</cp:lastModifiedBy>
  <cp:revision>9</cp:revision>
  <dcterms:created xsi:type="dcterms:W3CDTF">2014-09-18T13:22:29Z</dcterms:created>
  <dcterms:modified xsi:type="dcterms:W3CDTF">2014-09-18T20:25:59Z</dcterms:modified>
</cp:coreProperties>
</file>