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FF1171"/>
    <a:srgbClr val="00FF00"/>
    <a:srgbClr val="66FFFF"/>
    <a:srgbClr val="FFEFFF"/>
    <a:srgbClr val="FFCCFF"/>
    <a:srgbClr val="0B06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>
        <p:scale>
          <a:sx n="89" d="100"/>
          <a:sy n="89" d="100"/>
        </p:scale>
        <p:origin x="-228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34166-FC05-4834-B3F8-2F56E14B7C9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DFA2BA-E90D-49B0-9BFE-A502549FB3D1}">
      <dgm:prSet phldrT="[Texto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s-ES" dirty="0" err="1" smtClean="0"/>
            <a:t>Mycotoxin</a:t>
          </a:r>
          <a:endParaRPr lang="es-ES" dirty="0" smtClean="0"/>
        </a:p>
        <a:p>
          <a:endParaRPr lang="es-ES" dirty="0" smtClean="0"/>
        </a:p>
        <a:p>
          <a:endParaRPr lang="es-ES" dirty="0"/>
        </a:p>
      </dgm:t>
    </dgm:pt>
    <dgm:pt modelId="{03FB9F12-4B54-44F8-8FDD-44F2CDFBF336}" type="parTrans" cxnId="{3BF74BFF-41BA-4C43-A877-FAACB93B4D08}">
      <dgm:prSet/>
      <dgm:spPr/>
      <dgm:t>
        <a:bodyPr/>
        <a:lstStyle/>
        <a:p>
          <a:endParaRPr lang="es-ES"/>
        </a:p>
      </dgm:t>
    </dgm:pt>
    <dgm:pt modelId="{4AAC7D38-5A5C-418C-BABD-9B86E1EEF2AD}" type="sibTrans" cxnId="{3BF74BFF-41BA-4C43-A877-FAACB93B4D08}">
      <dgm:prSet/>
      <dgm:spPr/>
      <dgm:t>
        <a:bodyPr/>
        <a:lstStyle/>
        <a:p>
          <a:endParaRPr lang="es-ES"/>
        </a:p>
      </dgm:t>
    </dgm:pt>
    <dgm:pt modelId="{85EA8C83-5243-4005-8BC8-F9A5280BA868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DETECT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1D13A9E1-D9C7-48B5-B509-3D704E4A1B10}" type="parTrans" cxnId="{AE5582E1-2820-46A8-BBC6-03F6D5BDE93F}">
      <dgm:prSet/>
      <dgm:spPr/>
      <dgm:t>
        <a:bodyPr/>
        <a:lstStyle/>
        <a:p>
          <a:endParaRPr lang="es-ES"/>
        </a:p>
      </dgm:t>
    </dgm:pt>
    <dgm:pt modelId="{B741638A-3A03-43E1-93F0-3F8A2C38065B}" type="sibTrans" cxnId="{AE5582E1-2820-46A8-BBC6-03F6D5BDE93F}">
      <dgm:prSet/>
      <dgm:spPr/>
      <dgm:t>
        <a:bodyPr/>
        <a:lstStyle/>
        <a:p>
          <a:endParaRPr lang="es-ES"/>
        </a:p>
      </dgm:t>
    </dgm:pt>
    <dgm:pt modelId="{7869FAE4-AF39-4C1C-B113-AA140B50BABC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DEGRADE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E04F04E4-7586-42AF-9467-64D42C798A86}" type="parTrans" cxnId="{61E16C91-60F1-4EFF-B3AF-9954C9F0ED4B}">
      <dgm:prSet/>
      <dgm:spPr/>
      <dgm:t>
        <a:bodyPr/>
        <a:lstStyle/>
        <a:p>
          <a:endParaRPr lang="es-ES"/>
        </a:p>
      </dgm:t>
    </dgm:pt>
    <dgm:pt modelId="{33C5E80D-F918-4950-BB16-2F228A7287D7}" type="sibTrans" cxnId="{61E16C91-60F1-4EFF-B3AF-9954C9F0ED4B}">
      <dgm:prSet/>
      <dgm:spPr/>
      <dgm:t>
        <a:bodyPr/>
        <a:lstStyle/>
        <a:p>
          <a:endParaRPr lang="es-ES"/>
        </a:p>
      </dgm:t>
    </dgm:pt>
    <dgm:pt modelId="{24DB6C2F-E2F4-49EC-814A-9541BFD5A982}">
      <dgm:prSet phldrT="[Texto]" custT="1"/>
      <dgm:spPr/>
      <dgm:t>
        <a:bodyPr/>
        <a:lstStyle/>
        <a:p>
          <a:r>
            <a:rPr lang="es-ES" sz="1000" b="1" dirty="0" smtClean="0">
              <a:latin typeface="Arial" pitchFamily="34" charset="0"/>
              <a:cs typeface="Arial" pitchFamily="34" charset="0"/>
            </a:rPr>
            <a:t>CURE</a:t>
          </a:r>
          <a:endParaRPr lang="es-ES" sz="1000" b="1" dirty="0">
            <a:latin typeface="Arial" pitchFamily="34" charset="0"/>
            <a:cs typeface="Arial" pitchFamily="34" charset="0"/>
          </a:endParaRPr>
        </a:p>
      </dgm:t>
    </dgm:pt>
    <dgm:pt modelId="{84E62D44-5B8A-4987-B5C2-DCFD918800C9}" type="parTrans" cxnId="{D56A2154-B91C-439F-AE47-C29E2082A79B}">
      <dgm:prSet/>
      <dgm:spPr/>
      <dgm:t>
        <a:bodyPr/>
        <a:lstStyle/>
        <a:p>
          <a:endParaRPr lang="es-ES"/>
        </a:p>
      </dgm:t>
    </dgm:pt>
    <dgm:pt modelId="{8B35E9E1-9A29-4131-95E6-C2FD8113A40F}" type="sibTrans" cxnId="{D56A2154-B91C-439F-AE47-C29E2082A79B}">
      <dgm:prSet/>
      <dgm:spPr/>
      <dgm:t>
        <a:bodyPr/>
        <a:lstStyle/>
        <a:p>
          <a:endParaRPr lang="es-ES"/>
        </a:p>
      </dgm:t>
    </dgm:pt>
    <dgm:pt modelId="{AED1E51B-F144-4271-AB3B-5FEB6177578C}" type="pres">
      <dgm:prSet presAssocID="{D4B34166-FC05-4834-B3F8-2F56E14B7C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9C23A5-9CD2-432E-8E5E-CF164F132AD7}" type="pres">
      <dgm:prSet presAssocID="{F5DFA2BA-E90D-49B0-9BFE-A502549FB3D1}" presName="centerShape" presStyleLbl="node0" presStyleIdx="0" presStyleCnt="1" custScaleX="59420" custScaleY="57430"/>
      <dgm:spPr/>
      <dgm:t>
        <a:bodyPr/>
        <a:lstStyle/>
        <a:p>
          <a:endParaRPr lang="es-ES"/>
        </a:p>
      </dgm:t>
    </dgm:pt>
    <dgm:pt modelId="{A43BB73F-32B3-427C-953B-5B95303373FD}" type="pres">
      <dgm:prSet presAssocID="{85EA8C83-5243-4005-8BC8-F9A5280BA8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1CFE47-AAAA-4DDF-8652-779BB373D595}" type="pres">
      <dgm:prSet presAssocID="{85EA8C83-5243-4005-8BC8-F9A5280BA868}" presName="dummy" presStyleCnt="0"/>
      <dgm:spPr/>
    </dgm:pt>
    <dgm:pt modelId="{E6EE36C8-E55E-49D8-82F1-403D578119DA}" type="pres">
      <dgm:prSet presAssocID="{B741638A-3A03-43E1-93F0-3F8A2C38065B}" presName="sibTrans" presStyleLbl="sibTrans2D1" presStyleIdx="0" presStyleCnt="3"/>
      <dgm:spPr/>
      <dgm:t>
        <a:bodyPr/>
        <a:lstStyle/>
        <a:p>
          <a:endParaRPr lang="es-ES"/>
        </a:p>
      </dgm:t>
    </dgm:pt>
    <dgm:pt modelId="{CD6F30C5-1255-4219-9258-80AE9CB6C319}" type="pres">
      <dgm:prSet presAssocID="{7869FAE4-AF39-4C1C-B113-AA140B50BA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5D2946-F854-4754-A18F-72233153016B}" type="pres">
      <dgm:prSet presAssocID="{7869FAE4-AF39-4C1C-B113-AA140B50BABC}" presName="dummy" presStyleCnt="0"/>
      <dgm:spPr/>
    </dgm:pt>
    <dgm:pt modelId="{8DE455F3-7115-431D-A0A6-4AA569A54E75}" type="pres">
      <dgm:prSet presAssocID="{33C5E80D-F918-4950-BB16-2F228A7287D7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E851101-160E-4EAC-ABE6-67C9C7CD5F8E}" type="pres">
      <dgm:prSet presAssocID="{24DB6C2F-E2F4-49EC-814A-9541BFD5A9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FC0763-7B57-4E30-B8F5-4303C05BDCB4}" type="pres">
      <dgm:prSet presAssocID="{24DB6C2F-E2F4-49EC-814A-9541BFD5A982}" presName="dummy" presStyleCnt="0"/>
      <dgm:spPr/>
    </dgm:pt>
    <dgm:pt modelId="{FFEF5725-6824-49AB-AC31-503D512F60E9}" type="pres">
      <dgm:prSet presAssocID="{8B35E9E1-9A29-4131-95E6-C2FD8113A40F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946235B9-CD64-45F9-B773-86329E2B914F}" type="presOf" srcId="{7869FAE4-AF39-4C1C-B113-AA140B50BABC}" destId="{CD6F30C5-1255-4219-9258-80AE9CB6C319}" srcOrd="0" destOrd="0" presId="urn:microsoft.com/office/officeart/2005/8/layout/radial6"/>
    <dgm:cxn modelId="{7FDED85A-3C09-4C0F-A520-E8065BE5B7D5}" type="presOf" srcId="{85EA8C83-5243-4005-8BC8-F9A5280BA868}" destId="{A43BB73F-32B3-427C-953B-5B95303373FD}" srcOrd="0" destOrd="0" presId="urn:microsoft.com/office/officeart/2005/8/layout/radial6"/>
    <dgm:cxn modelId="{9046A5D2-7140-4381-9C21-C53BD42E0635}" type="presOf" srcId="{D4B34166-FC05-4834-B3F8-2F56E14B7C93}" destId="{AED1E51B-F144-4271-AB3B-5FEB6177578C}" srcOrd="0" destOrd="0" presId="urn:microsoft.com/office/officeart/2005/8/layout/radial6"/>
    <dgm:cxn modelId="{49D2D916-241B-476F-9FDE-31642188BA08}" type="presOf" srcId="{B741638A-3A03-43E1-93F0-3F8A2C38065B}" destId="{E6EE36C8-E55E-49D8-82F1-403D578119DA}" srcOrd="0" destOrd="0" presId="urn:microsoft.com/office/officeart/2005/8/layout/radial6"/>
    <dgm:cxn modelId="{F8723E7A-F2E0-4945-A977-BC381E037BF3}" type="presOf" srcId="{33C5E80D-F918-4950-BB16-2F228A7287D7}" destId="{8DE455F3-7115-431D-A0A6-4AA569A54E75}" srcOrd="0" destOrd="0" presId="urn:microsoft.com/office/officeart/2005/8/layout/radial6"/>
    <dgm:cxn modelId="{AE5582E1-2820-46A8-BBC6-03F6D5BDE93F}" srcId="{F5DFA2BA-E90D-49B0-9BFE-A502549FB3D1}" destId="{85EA8C83-5243-4005-8BC8-F9A5280BA868}" srcOrd="0" destOrd="0" parTransId="{1D13A9E1-D9C7-48B5-B509-3D704E4A1B10}" sibTransId="{B741638A-3A03-43E1-93F0-3F8A2C38065B}"/>
    <dgm:cxn modelId="{61E16C91-60F1-4EFF-B3AF-9954C9F0ED4B}" srcId="{F5DFA2BA-E90D-49B0-9BFE-A502549FB3D1}" destId="{7869FAE4-AF39-4C1C-B113-AA140B50BABC}" srcOrd="1" destOrd="0" parTransId="{E04F04E4-7586-42AF-9467-64D42C798A86}" sibTransId="{33C5E80D-F918-4950-BB16-2F228A7287D7}"/>
    <dgm:cxn modelId="{5B7621FD-2EA1-4E37-BC13-AB7ACA7404F5}" type="presOf" srcId="{24DB6C2F-E2F4-49EC-814A-9541BFD5A982}" destId="{EE851101-160E-4EAC-ABE6-67C9C7CD5F8E}" srcOrd="0" destOrd="0" presId="urn:microsoft.com/office/officeart/2005/8/layout/radial6"/>
    <dgm:cxn modelId="{D56A2154-B91C-439F-AE47-C29E2082A79B}" srcId="{F5DFA2BA-E90D-49B0-9BFE-A502549FB3D1}" destId="{24DB6C2F-E2F4-49EC-814A-9541BFD5A982}" srcOrd="2" destOrd="0" parTransId="{84E62D44-5B8A-4987-B5C2-DCFD918800C9}" sibTransId="{8B35E9E1-9A29-4131-95E6-C2FD8113A40F}"/>
    <dgm:cxn modelId="{3BF74BFF-41BA-4C43-A877-FAACB93B4D08}" srcId="{D4B34166-FC05-4834-B3F8-2F56E14B7C93}" destId="{F5DFA2BA-E90D-49B0-9BFE-A502549FB3D1}" srcOrd="0" destOrd="0" parTransId="{03FB9F12-4B54-44F8-8FDD-44F2CDFBF336}" sibTransId="{4AAC7D38-5A5C-418C-BABD-9B86E1EEF2AD}"/>
    <dgm:cxn modelId="{EEC1F099-1A30-4718-9E9F-59400FC9A0D4}" type="presOf" srcId="{F5DFA2BA-E90D-49B0-9BFE-A502549FB3D1}" destId="{2E9C23A5-9CD2-432E-8E5E-CF164F132AD7}" srcOrd="0" destOrd="0" presId="urn:microsoft.com/office/officeart/2005/8/layout/radial6"/>
    <dgm:cxn modelId="{2B308508-80BE-4532-84A2-4EB5ED23D0A2}" type="presOf" srcId="{8B35E9E1-9A29-4131-95E6-C2FD8113A40F}" destId="{FFEF5725-6824-49AB-AC31-503D512F60E9}" srcOrd="0" destOrd="0" presId="urn:microsoft.com/office/officeart/2005/8/layout/radial6"/>
    <dgm:cxn modelId="{02050080-F1B6-4D81-AEAD-913C65AF85A6}" type="presParOf" srcId="{AED1E51B-F144-4271-AB3B-5FEB6177578C}" destId="{2E9C23A5-9CD2-432E-8E5E-CF164F132AD7}" srcOrd="0" destOrd="0" presId="urn:microsoft.com/office/officeart/2005/8/layout/radial6"/>
    <dgm:cxn modelId="{D1C70CE8-07D3-4CBE-BDF3-67990A68BE7A}" type="presParOf" srcId="{AED1E51B-F144-4271-AB3B-5FEB6177578C}" destId="{A43BB73F-32B3-427C-953B-5B95303373FD}" srcOrd="1" destOrd="0" presId="urn:microsoft.com/office/officeart/2005/8/layout/radial6"/>
    <dgm:cxn modelId="{B53C4137-B6E1-4828-A17B-56C6B06D565E}" type="presParOf" srcId="{AED1E51B-F144-4271-AB3B-5FEB6177578C}" destId="{F51CFE47-AAAA-4DDF-8652-779BB373D595}" srcOrd="2" destOrd="0" presId="urn:microsoft.com/office/officeart/2005/8/layout/radial6"/>
    <dgm:cxn modelId="{2F725688-D356-49DE-AE23-DA1919CC5363}" type="presParOf" srcId="{AED1E51B-F144-4271-AB3B-5FEB6177578C}" destId="{E6EE36C8-E55E-49D8-82F1-403D578119DA}" srcOrd="3" destOrd="0" presId="urn:microsoft.com/office/officeart/2005/8/layout/radial6"/>
    <dgm:cxn modelId="{CAE02C5E-BAB9-40B8-A3BE-283C7D98E9AD}" type="presParOf" srcId="{AED1E51B-F144-4271-AB3B-5FEB6177578C}" destId="{CD6F30C5-1255-4219-9258-80AE9CB6C319}" srcOrd="4" destOrd="0" presId="urn:microsoft.com/office/officeart/2005/8/layout/radial6"/>
    <dgm:cxn modelId="{59D38A67-48E0-4EAB-B4C9-184FE2938864}" type="presParOf" srcId="{AED1E51B-F144-4271-AB3B-5FEB6177578C}" destId="{565D2946-F854-4754-A18F-72233153016B}" srcOrd="5" destOrd="0" presId="urn:microsoft.com/office/officeart/2005/8/layout/radial6"/>
    <dgm:cxn modelId="{7208E1AA-B3DD-48BD-B081-66DEABA2ADAC}" type="presParOf" srcId="{AED1E51B-F144-4271-AB3B-5FEB6177578C}" destId="{8DE455F3-7115-431D-A0A6-4AA569A54E75}" srcOrd="6" destOrd="0" presId="urn:microsoft.com/office/officeart/2005/8/layout/radial6"/>
    <dgm:cxn modelId="{55EB1C2B-D094-4CF9-B329-5F3C3E2FC617}" type="presParOf" srcId="{AED1E51B-F144-4271-AB3B-5FEB6177578C}" destId="{EE851101-160E-4EAC-ABE6-67C9C7CD5F8E}" srcOrd="7" destOrd="0" presId="urn:microsoft.com/office/officeart/2005/8/layout/radial6"/>
    <dgm:cxn modelId="{79F6E46E-1F20-484A-836A-BC1CA3854AB1}" type="presParOf" srcId="{AED1E51B-F144-4271-AB3B-5FEB6177578C}" destId="{1EFC0763-7B57-4E30-B8F5-4303C05BDCB4}" srcOrd="8" destOrd="0" presId="urn:microsoft.com/office/officeart/2005/8/layout/radial6"/>
    <dgm:cxn modelId="{DA1025B5-2695-4ED1-BF78-FBF8C380BFD2}" type="presParOf" srcId="{AED1E51B-F144-4271-AB3B-5FEB6177578C}" destId="{FFEF5725-6824-49AB-AC31-503D512F60E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EF5725-6824-49AB-AC31-503D512F60E9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455F3-7115-431D-A0A6-4AA569A54E75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E36C8-E55E-49D8-82F1-403D578119DA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C23A5-9CD2-432E-8E5E-CF164F132AD7}">
      <dsp:nvSpPr>
        <dsp:cNvPr id="0" name=""/>
        <dsp:cNvSpPr/>
      </dsp:nvSpPr>
      <dsp:spPr>
        <a:xfrm>
          <a:off x="2590797" y="1732420"/>
          <a:ext cx="914404" cy="883780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Mycotoxin</a:t>
          </a: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>
        <a:off x="2590797" y="1732420"/>
        <a:ext cx="914404" cy="883780"/>
      </dsp:txXfrm>
    </dsp:sp>
    <dsp:sp modelId="{A43BB73F-32B3-427C-953B-5B95303373FD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Arial" pitchFamily="34" charset="0"/>
              <a:cs typeface="Arial" pitchFamily="34" charset="0"/>
            </a:rPr>
            <a:t>DETECT</a:t>
          </a:r>
          <a:endParaRPr lang="es-ES" sz="1100" b="1" kern="1200" dirty="0">
            <a:latin typeface="Arial" pitchFamily="34" charset="0"/>
            <a:cs typeface="Arial" pitchFamily="34" charset="0"/>
          </a:endParaRPr>
        </a:p>
      </dsp:txBody>
      <dsp:txXfrm>
        <a:off x="2509391" y="1406"/>
        <a:ext cx="1077217" cy="1077217"/>
      </dsp:txXfrm>
    </dsp:sp>
    <dsp:sp modelId="{CD6F30C5-1255-4219-9258-80AE9CB6C319}">
      <dsp:nvSpPr>
        <dsp:cNvPr id="0" name=""/>
        <dsp:cNvSpPr/>
      </dsp:nvSpPr>
      <dsp:spPr>
        <a:xfrm>
          <a:off x="3924731" y="2452848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itchFamily="34" charset="0"/>
              <a:cs typeface="Arial" pitchFamily="34" charset="0"/>
            </a:rPr>
            <a:t>DEGRADE</a:t>
          </a:r>
          <a:endParaRPr lang="es-ES" sz="1100" kern="1200" dirty="0">
            <a:latin typeface="Arial" pitchFamily="34" charset="0"/>
            <a:cs typeface="Arial" pitchFamily="34" charset="0"/>
          </a:endParaRPr>
        </a:p>
      </dsp:txBody>
      <dsp:txXfrm>
        <a:off x="3924731" y="2452848"/>
        <a:ext cx="1077217" cy="1077217"/>
      </dsp:txXfrm>
    </dsp:sp>
    <dsp:sp modelId="{EE851101-160E-4EAC-ABE6-67C9C7CD5F8E}">
      <dsp:nvSpPr>
        <dsp:cNvPr id="0" name=""/>
        <dsp:cNvSpPr/>
      </dsp:nvSpPr>
      <dsp:spPr>
        <a:xfrm>
          <a:off x="1094050" y="2452848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Arial" pitchFamily="34" charset="0"/>
              <a:cs typeface="Arial" pitchFamily="34" charset="0"/>
            </a:rPr>
            <a:t>CURE</a:t>
          </a:r>
          <a:endParaRPr lang="es-ES" sz="1000" b="1" kern="1200" dirty="0">
            <a:latin typeface="Arial" pitchFamily="34" charset="0"/>
            <a:cs typeface="Arial" pitchFamily="34" charset="0"/>
          </a:endParaRPr>
        </a:p>
      </dsp:txBody>
      <dsp:txXfrm>
        <a:off x="1094050" y="2452848"/>
        <a:ext cx="1077217" cy="1077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7B221-1B2D-49A2-A083-BC95D3B8F908}" type="datetimeFigureOut">
              <a:rPr lang="es-ES" smtClean="0"/>
              <a:pPr/>
              <a:t>24/06/2014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39E21-F477-4866-ABAA-5D41AEEE7DD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9E21-F477-4866-ABAA-5D41AEEE7DD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59B0-DA08-4FBE-877B-EA91AFE0E9DD}" type="datetimeFigureOut">
              <a:rPr lang="es-ES" smtClean="0"/>
              <a:pPr/>
              <a:t>24/06/2014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547-6DC7-4965-889D-649BB39C68C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59B0-DA08-4FBE-877B-EA91AFE0E9DD}" type="datetimeFigureOut">
              <a:rPr lang="es-ES" smtClean="0"/>
              <a:pPr/>
              <a:t>24/06/2014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547-6DC7-4965-889D-649BB39C68C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59B0-DA08-4FBE-877B-EA91AFE0E9DD}" type="datetimeFigureOut">
              <a:rPr lang="es-ES" smtClean="0"/>
              <a:pPr/>
              <a:t>24/06/2014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547-6DC7-4965-889D-649BB39C68C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59B0-DA08-4FBE-877B-EA91AFE0E9DD}" type="datetimeFigureOut">
              <a:rPr lang="es-ES" smtClean="0"/>
              <a:pPr/>
              <a:t>24/06/2014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547-6DC7-4965-889D-649BB39C68C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59B0-DA08-4FBE-877B-EA91AFE0E9DD}" type="datetimeFigureOut">
              <a:rPr lang="es-ES" smtClean="0"/>
              <a:pPr/>
              <a:t>24/06/2014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547-6DC7-4965-889D-649BB39C68C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59B0-DA08-4FBE-877B-EA91AFE0E9DD}" type="datetimeFigureOut">
              <a:rPr lang="es-ES" smtClean="0"/>
              <a:pPr/>
              <a:t>24/06/2014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547-6DC7-4965-889D-649BB39C68C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59B0-DA08-4FBE-877B-EA91AFE0E9DD}" type="datetimeFigureOut">
              <a:rPr lang="es-ES" smtClean="0"/>
              <a:pPr/>
              <a:t>24/06/2014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547-6DC7-4965-889D-649BB39C68C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59B0-DA08-4FBE-877B-EA91AFE0E9DD}" type="datetimeFigureOut">
              <a:rPr lang="es-ES" smtClean="0"/>
              <a:pPr/>
              <a:t>24/06/2014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547-6DC7-4965-889D-649BB39C68C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59B0-DA08-4FBE-877B-EA91AFE0E9DD}" type="datetimeFigureOut">
              <a:rPr lang="es-ES" smtClean="0"/>
              <a:pPr/>
              <a:t>24/06/2014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547-6DC7-4965-889D-649BB39C68C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59B0-DA08-4FBE-877B-EA91AFE0E9DD}" type="datetimeFigureOut">
              <a:rPr lang="es-ES" smtClean="0"/>
              <a:pPr/>
              <a:t>24/06/2014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547-6DC7-4965-889D-649BB39C68C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59B0-DA08-4FBE-877B-EA91AFE0E9DD}" type="datetimeFigureOut">
              <a:rPr lang="es-ES" smtClean="0"/>
              <a:pPr/>
              <a:t>24/06/2014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547-6DC7-4965-889D-649BB39C68C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84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59B0-DA08-4FBE-877B-EA91AFE0E9DD}" type="datetimeFigureOut">
              <a:rPr lang="es-ES" smtClean="0"/>
              <a:pPr/>
              <a:t>24/06/2014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CE547-6DC7-4965-889D-649BB39C68C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Hoja_de_c_lculo_de_Microsoft_Office_Excel_97-200310.xls"/><Relationship Id="rId5" Type="http://schemas.openxmlformats.org/officeDocument/2006/relationships/oleObject" Target="../embeddings/Hoja_de_c_lculo_de_Microsoft_Office_Excel_97-20039.xls"/><Relationship Id="rId4" Type="http://schemas.openxmlformats.org/officeDocument/2006/relationships/oleObject" Target="../embeddings/Hoja_de_c_lculo_de_Microsoft_Office_Excel_97-20038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Hoja_de_c_lculo_de_Microsoft_Office_Excel_97-20034.xls"/><Relationship Id="rId5" Type="http://schemas.openxmlformats.org/officeDocument/2006/relationships/image" Target="../media/image15.png"/><Relationship Id="rId4" Type="http://schemas.openxmlformats.org/officeDocument/2006/relationships/oleObject" Target="../embeddings/Hoja_de_c_lculo_de_Microsoft_Office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Hoja_de_c_lculo_de_Microsoft_Office_Excel_97-20037.xls"/><Relationship Id="rId4" Type="http://schemas.openxmlformats.org/officeDocument/2006/relationships/oleObject" Target="../embeddings/Hoja_de_c_lculo_de_Microsoft_Office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Logo Universidad Politécnica de Valenci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-2228"/>
          <a:stretch>
            <a:fillRect/>
          </a:stretch>
        </p:blipFill>
        <p:spPr bwMode="auto">
          <a:xfrm>
            <a:off x="6735366" y="4572000"/>
            <a:ext cx="2408634" cy="237157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3 Rectángulo"/>
          <p:cNvSpPr/>
          <p:nvPr/>
        </p:nvSpPr>
        <p:spPr>
          <a:xfrm>
            <a:off x="762000" y="1066800"/>
            <a:ext cx="7924800" cy="181588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2800" u="sng" dirty="0" smtClean="0">
              <a:solidFill>
                <a:schemeClr val="accent3">
                  <a:lumMod val="20000"/>
                  <a:lumOff val="80000"/>
                </a:schemeClr>
              </a:solidFill>
              <a:latin typeface="Adobe Caslon Pro" pitchFamily="18" charset="0"/>
              <a:cs typeface="Aharoni" pitchFamily="2" charset="-79"/>
            </a:endParaRPr>
          </a:p>
          <a:p>
            <a:pPr algn="ctr"/>
            <a:r>
              <a:rPr lang="en-US" sz="28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" pitchFamily="18" charset="0"/>
                <a:cs typeface="Aharoni" pitchFamily="2" charset="-79"/>
              </a:rPr>
              <a:t>Real time analysis of gene expression in living yeast cells: 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" pitchFamily="18" charset="0"/>
                <a:cs typeface="Aharoni" pitchFamily="2" charset="-79"/>
              </a:rPr>
              <a:t>Novel approach for accurate cell damage detection</a:t>
            </a:r>
            <a:endParaRPr lang="es-ES" sz="2800" dirty="0">
              <a:solidFill>
                <a:schemeClr val="accent3">
                  <a:lumMod val="20000"/>
                  <a:lumOff val="80000"/>
                </a:schemeClr>
              </a:solidFill>
              <a:latin typeface="Adobe Caslon Pro" pitchFamily="18" charset="0"/>
              <a:cs typeface="Aharoni" pitchFamily="2" charset="-79"/>
            </a:endParaRPr>
          </a:p>
        </p:txBody>
      </p:sp>
      <p:pic>
        <p:nvPicPr>
          <p:cNvPr id="10" name="Picture 24" descr="http://geoenv2012.upv.es/wordpress/wp-content/uploads/cpi_2010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21806"/>
            <a:ext cx="4419600" cy="203619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1" name="10 Rectángulo"/>
          <p:cNvSpPr/>
          <p:nvPr/>
        </p:nvSpPr>
        <p:spPr>
          <a:xfrm>
            <a:off x="1219200" y="31242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Amparo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Pascual-Ahuir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Giner</a:t>
            </a:r>
            <a:endPara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omic Sans MS" charset="0"/>
            </a:endParaRPr>
          </a:p>
          <a:p>
            <a:pPr algn="ctr"/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Instituto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 de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Biología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 Molecular y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Celular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 de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Plantas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 (IBMCP)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Universidad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Politécnica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charset="0"/>
              </a:rPr>
              <a:t> de Valencia</a:t>
            </a:r>
            <a:endParaRPr lang="es-E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63500" cmpd="tri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45941"/>
          <a:stretch>
            <a:fillRect/>
          </a:stretch>
        </p:blipFill>
        <p:spPr bwMode="auto">
          <a:xfrm>
            <a:off x="5029200" y="4191000"/>
            <a:ext cx="3343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82"/>
          <p:cNvSpPr>
            <a:spLocks noChangeArrowheads="1"/>
          </p:cNvSpPr>
          <p:nvPr/>
        </p:nvSpPr>
        <p:spPr bwMode="auto">
          <a:xfrm>
            <a:off x="0" y="228600"/>
            <a:ext cx="9144000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i="1" dirty="0">
                <a:solidFill>
                  <a:srgbClr val="00FF00"/>
                </a:solidFill>
                <a:latin typeface="Comic Sans MS" charset="0"/>
              </a:rPr>
              <a:t>Dose Response for each element under all stress conditions</a:t>
            </a:r>
          </a:p>
          <a:p>
            <a:pPr algn="ctr"/>
            <a:r>
              <a:rPr lang="en-US" sz="1600" b="1" i="1" dirty="0">
                <a:solidFill>
                  <a:srgbClr val="00FF00"/>
                </a:solidFill>
                <a:latin typeface="Comic Sans MS" charset="0"/>
              </a:rPr>
              <a:t>(</a:t>
            </a:r>
            <a:r>
              <a:rPr lang="en-US" sz="1600" b="1" i="1" dirty="0" err="1">
                <a:solidFill>
                  <a:srgbClr val="00FF00"/>
                </a:solidFill>
                <a:latin typeface="Comic Sans MS" charset="0"/>
              </a:rPr>
              <a:t>NaCl</a:t>
            </a:r>
            <a:r>
              <a:rPr lang="en-US" sz="1600" b="1" i="1" dirty="0">
                <a:solidFill>
                  <a:srgbClr val="00FF00"/>
                </a:solidFill>
                <a:latin typeface="Comic Sans MS" charset="0"/>
              </a:rPr>
              <a:t>, H</a:t>
            </a:r>
            <a:r>
              <a:rPr lang="en-US" sz="1600" b="1" i="1" baseline="-25000" dirty="0">
                <a:solidFill>
                  <a:srgbClr val="00FF00"/>
                </a:solidFill>
                <a:latin typeface="Comic Sans MS" charset="0"/>
              </a:rPr>
              <a:t>2</a:t>
            </a:r>
            <a:r>
              <a:rPr lang="en-US" sz="1600" b="1" i="1" dirty="0">
                <a:solidFill>
                  <a:srgbClr val="00FF00"/>
                </a:solidFill>
                <a:latin typeface="Comic Sans MS" charset="0"/>
              </a:rPr>
              <a:t>O</a:t>
            </a:r>
            <a:r>
              <a:rPr lang="en-US" sz="1600" b="1" i="1" baseline="-25000" dirty="0">
                <a:solidFill>
                  <a:srgbClr val="00FF00"/>
                </a:solidFill>
                <a:latin typeface="Comic Sans MS" charset="0"/>
              </a:rPr>
              <a:t>2</a:t>
            </a:r>
            <a:r>
              <a:rPr lang="en-US" sz="1600" b="1" i="1" dirty="0">
                <a:solidFill>
                  <a:srgbClr val="00FF00"/>
                </a:solidFill>
                <a:latin typeface="Comic Sans MS" charset="0"/>
              </a:rPr>
              <a:t>, </a:t>
            </a:r>
            <a:r>
              <a:rPr lang="en-US" sz="1600" b="1" i="1" dirty="0" err="1">
                <a:solidFill>
                  <a:srgbClr val="00FF00"/>
                </a:solidFill>
                <a:latin typeface="Comic Sans MS" charset="0"/>
              </a:rPr>
              <a:t>Menadione</a:t>
            </a:r>
            <a:r>
              <a:rPr lang="en-US" sz="1600" b="1" i="1" dirty="0">
                <a:solidFill>
                  <a:srgbClr val="00FF00"/>
                </a:solidFill>
                <a:latin typeface="Comic Sans MS" charset="0"/>
              </a:rPr>
              <a:t>)</a:t>
            </a:r>
            <a:endParaRPr lang="en-US" sz="1600" dirty="0">
              <a:solidFill>
                <a:srgbClr val="00FF00"/>
              </a:solidFill>
              <a:latin typeface="Comic Sans MS" charset="0"/>
            </a:endParaRPr>
          </a:p>
        </p:txBody>
      </p:sp>
      <p:sp>
        <p:nvSpPr>
          <p:cNvPr id="115" name="Rectangle 132"/>
          <p:cNvSpPr>
            <a:spLocks noChangeArrowheads="1"/>
          </p:cNvSpPr>
          <p:nvPr/>
        </p:nvSpPr>
        <p:spPr bwMode="auto">
          <a:xfrm>
            <a:off x="5638800" y="6400800"/>
            <a:ext cx="3350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i="1" dirty="0" err="1">
                <a:solidFill>
                  <a:srgbClr val="18605A"/>
                </a:solidFill>
                <a:latin typeface="Comic Sans MS" charset="0"/>
              </a:rPr>
              <a:t>Dolz</a:t>
            </a:r>
            <a:r>
              <a:rPr lang="en-US" sz="1400" i="1" dirty="0">
                <a:solidFill>
                  <a:srgbClr val="18605A"/>
                </a:solidFill>
                <a:latin typeface="Comic Sans MS" charset="0"/>
              </a:rPr>
              <a:t>-Edo et al., Mol Cell </a:t>
            </a:r>
            <a:r>
              <a:rPr lang="en-US" sz="1400" i="1" dirty="0" err="1">
                <a:solidFill>
                  <a:srgbClr val="18605A"/>
                </a:solidFill>
                <a:latin typeface="Comic Sans MS" charset="0"/>
              </a:rPr>
              <a:t>Biol</a:t>
            </a:r>
            <a:r>
              <a:rPr lang="en-US" sz="1400" i="1" dirty="0">
                <a:solidFill>
                  <a:srgbClr val="18605A"/>
                </a:solidFill>
                <a:latin typeface="Comic Sans MS" charset="0"/>
              </a:rPr>
              <a:t> 2013</a:t>
            </a:r>
            <a:endParaRPr lang="es-ES_tradnl" sz="1400" i="1" dirty="0">
              <a:solidFill>
                <a:srgbClr val="18605A"/>
              </a:solidFill>
              <a:latin typeface="Comic Sans MS" charset="0"/>
            </a:endParaRPr>
          </a:p>
        </p:txBody>
      </p:sp>
      <p:grpSp>
        <p:nvGrpSpPr>
          <p:cNvPr id="146" name="145 Grupo"/>
          <p:cNvGrpSpPr/>
          <p:nvPr/>
        </p:nvGrpSpPr>
        <p:grpSpPr>
          <a:xfrm>
            <a:off x="228600" y="914400"/>
            <a:ext cx="8534400" cy="2741613"/>
            <a:chOff x="457200" y="1524000"/>
            <a:chExt cx="8001000" cy="2132013"/>
          </a:xfrm>
        </p:grpSpPr>
        <p:sp>
          <p:nvSpPr>
            <p:cNvPr id="116" name="115 Rectángulo redondeado"/>
            <p:cNvSpPr/>
            <p:nvPr/>
          </p:nvSpPr>
          <p:spPr>
            <a:xfrm>
              <a:off x="457200" y="1524000"/>
              <a:ext cx="8001000" cy="213201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 rot="-5400000">
              <a:off x="731043" y="2339182"/>
              <a:ext cx="874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Fold Induction</a:t>
              </a:r>
              <a:endParaRPr lang="es-ES_tradnl" sz="100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917700" y="3244850"/>
              <a:ext cx="7731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s-ES_tradnl" sz="1000" b="1"/>
                <a:t>H</a:t>
              </a:r>
              <a:r>
                <a:rPr lang="es-ES_tradnl" sz="1000" b="1" baseline="-25000"/>
                <a:t>2</a:t>
              </a:r>
              <a:r>
                <a:rPr lang="es-ES_tradnl" sz="1000" b="1"/>
                <a:t>O</a:t>
              </a:r>
              <a:r>
                <a:rPr lang="es-ES_tradnl" sz="1000" b="1" baseline="-25000"/>
                <a:t>2</a:t>
              </a:r>
              <a:r>
                <a:rPr lang="es-ES_tradnl" sz="1000" b="1"/>
                <a:t> [</a:t>
              </a:r>
              <a:r>
                <a:rPr lang="es-ES_tradnl" sz="1000" b="1">
                  <a:latin typeface="Symbol" charset="2"/>
                  <a:sym typeface="Symbol" charset="2"/>
                </a:rPr>
                <a:t></a:t>
              </a:r>
              <a:r>
                <a:rPr lang="es-ES_tradnl" sz="1000" b="1"/>
                <a:t>M]</a:t>
              </a:r>
            </a:p>
          </p:txBody>
        </p:sp>
        <p:graphicFrame>
          <p:nvGraphicFramePr>
            <p:cNvPr id="20" name="Object 21"/>
            <p:cNvGraphicFramePr>
              <a:graphicFrameLocks noChangeAspect="1"/>
            </p:cNvGraphicFramePr>
            <p:nvPr/>
          </p:nvGraphicFramePr>
          <p:xfrm>
            <a:off x="1228725" y="1779588"/>
            <a:ext cx="1938338" cy="1509712"/>
          </p:xfrm>
          <a:graphic>
            <a:graphicData uri="http://schemas.openxmlformats.org/presentationml/2006/ole">
              <p:oleObj spid="_x0000_s6147" name="Hoja de cálculo" r:id="rId4" imgW="4255008" imgH="3316224" progId="Excel.Sheet.8">
                <p:embed/>
              </p:oleObj>
            </a:graphicData>
          </a:graphic>
        </p:graphicFrame>
        <p:graphicFrame>
          <p:nvGraphicFramePr>
            <p:cNvPr id="21" name="Object 22"/>
            <p:cNvGraphicFramePr>
              <a:graphicFrameLocks noChangeAspect="1"/>
            </p:cNvGraphicFramePr>
            <p:nvPr/>
          </p:nvGraphicFramePr>
          <p:xfrm>
            <a:off x="5348288" y="1752600"/>
            <a:ext cx="1890712" cy="1585913"/>
          </p:xfrm>
          <a:graphic>
            <a:graphicData uri="http://schemas.openxmlformats.org/presentationml/2006/ole">
              <p:oleObj spid="_x0000_s6148" name="Hoja de cálculo" r:id="rId5" imgW="3861816" imgH="2932176" progId="Excel.Sheet.8">
                <p:embed/>
              </p:oleObj>
            </a:graphicData>
          </a:graphic>
        </p:graphicFrame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5949950" y="3244850"/>
              <a:ext cx="6985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s-ES_tradnl" sz="1000" b="1"/>
                <a:t>NaCl [M]</a:t>
              </a: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 rot="-5400000">
              <a:off x="4871244" y="2347119"/>
              <a:ext cx="8747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Fold Induction</a:t>
              </a:r>
              <a:endParaRPr lang="es-ES_tradnl" sz="1000"/>
            </a:p>
          </p:txBody>
        </p:sp>
        <p:graphicFrame>
          <p:nvGraphicFramePr>
            <p:cNvPr id="24" name="Object 25"/>
            <p:cNvGraphicFramePr>
              <a:graphicFrameLocks noChangeAspect="1"/>
            </p:cNvGraphicFramePr>
            <p:nvPr/>
          </p:nvGraphicFramePr>
          <p:xfrm>
            <a:off x="3343275" y="1778000"/>
            <a:ext cx="1895475" cy="1514475"/>
          </p:xfrm>
          <a:graphic>
            <a:graphicData uri="http://schemas.openxmlformats.org/presentationml/2006/ole">
              <p:oleObj spid="_x0000_s6149" name="Hoja de cálculo" r:id="rId6" imgW="4648200" imgH="3316224" progId="Excel.Sheet.8">
                <p:embed/>
              </p:oleObj>
            </a:graphicData>
          </a:graphic>
        </p:graphicFrame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3803650" y="3244850"/>
              <a:ext cx="11461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s-ES_tradnl" sz="1000" b="1"/>
                <a:t>Menadione [</a:t>
              </a:r>
              <a:r>
                <a:rPr lang="es-ES_tradnl" sz="1000" b="1">
                  <a:latin typeface="Symbol" charset="2"/>
                  <a:sym typeface="Symbol" charset="2"/>
                </a:rPr>
                <a:t></a:t>
              </a:r>
              <a:r>
                <a:rPr lang="es-ES_tradnl" sz="1000" b="1"/>
                <a:t>M]</a:t>
              </a: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 rot="-5400000">
              <a:off x="2826543" y="2428082"/>
              <a:ext cx="874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Fold Induction</a:t>
              </a:r>
              <a:endParaRPr lang="es-ES_tradnl" sz="1000"/>
            </a:p>
          </p:txBody>
        </p:sp>
        <p:grpSp>
          <p:nvGrpSpPr>
            <p:cNvPr id="131" name="Group 6"/>
            <p:cNvGrpSpPr>
              <a:grpSpLocks/>
            </p:cNvGrpSpPr>
            <p:nvPr/>
          </p:nvGrpSpPr>
          <p:grpSpPr bwMode="auto">
            <a:xfrm>
              <a:off x="7407275" y="2338387"/>
              <a:ext cx="593725" cy="481013"/>
              <a:chOff x="2762" y="4782"/>
              <a:chExt cx="374" cy="303"/>
            </a:xfrm>
          </p:grpSpPr>
          <p:sp>
            <p:nvSpPr>
              <p:cNvPr id="132" name="Rectangle 7"/>
              <p:cNvSpPr>
                <a:spLocks noChangeArrowheads="1"/>
              </p:cNvSpPr>
              <p:nvPr/>
            </p:nvSpPr>
            <p:spPr bwMode="auto">
              <a:xfrm>
                <a:off x="2762" y="4782"/>
                <a:ext cx="374" cy="2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3" name="Line 8"/>
              <p:cNvSpPr>
                <a:spLocks noChangeShapeType="1"/>
              </p:cNvSpPr>
              <p:nvPr/>
            </p:nvSpPr>
            <p:spPr bwMode="auto">
              <a:xfrm>
                <a:off x="2781" y="4829"/>
                <a:ext cx="119" cy="1"/>
              </a:xfrm>
              <a:prstGeom prst="line">
                <a:avLst/>
              </a:prstGeom>
              <a:noFill/>
              <a:ln w="635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2824" y="4813"/>
                <a:ext cx="37" cy="37"/>
              </a:xfrm>
              <a:custGeom>
                <a:avLst/>
                <a:gdLst>
                  <a:gd name="T0" fmla="*/ 19 w 37"/>
                  <a:gd name="T1" fmla="*/ 0 h 37"/>
                  <a:gd name="T2" fmla="*/ 37 w 37"/>
                  <a:gd name="T3" fmla="*/ 18 h 37"/>
                  <a:gd name="T4" fmla="*/ 19 w 37"/>
                  <a:gd name="T5" fmla="*/ 37 h 37"/>
                  <a:gd name="T6" fmla="*/ 0 w 37"/>
                  <a:gd name="T7" fmla="*/ 18 h 37"/>
                  <a:gd name="T8" fmla="*/ 19 w 3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7"/>
                  <a:gd name="T17" fmla="*/ 37 w 3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7">
                    <a:moveTo>
                      <a:pt x="19" y="0"/>
                    </a:moveTo>
                    <a:lnTo>
                      <a:pt x="37" y="18"/>
                    </a:lnTo>
                    <a:lnTo>
                      <a:pt x="19" y="37"/>
                    </a:lnTo>
                    <a:lnTo>
                      <a:pt x="0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5" name="Freeform 10"/>
              <p:cNvSpPr>
                <a:spLocks/>
              </p:cNvSpPr>
              <p:nvPr/>
            </p:nvSpPr>
            <p:spPr bwMode="auto">
              <a:xfrm>
                <a:off x="2822" y="4810"/>
                <a:ext cx="37" cy="38"/>
              </a:xfrm>
              <a:custGeom>
                <a:avLst/>
                <a:gdLst>
                  <a:gd name="T0" fmla="*/ 18 w 37"/>
                  <a:gd name="T1" fmla="*/ 0 h 38"/>
                  <a:gd name="T2" fmla="*/ 37 w 37"/>
                  <a:gd name="T3" fmla="*/ 19 h 38"/>
                  <a:gd name="T4" fmla="*/ 18 w 37"/>
                  <a:gd name="T5" fmla="*/ 38 h 38"/>
                  <a:gd name="T6" fmla="*/ 0 w 37"/>
                  <a:gd name="T7" fmla="*/ 19 h 38"/>
                  <a:gd name="T8" fmla="*/ 18 w 37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8"/>
                  <a:gd name="T17" fmla="*/ 37 w 3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8">
                    <a:moveTo>
                      <a:pt x="18" y="0"/>
                    </a:moveTo>
                    <a:lnTo>
                      <a:pt x="37" y="1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635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6" name="Rectangle 11"/>
              <p:cNvSpPr>
                <a:spLocks noChangeArrowheads="1"/>
              </p:cNvSpPr>
              <p:nvPr/>
            </p:nvSpPr>
            <p:spPr bwMode="auto">
              <a:xfrm>
                <a:off x="2919" y="4791"/>
                <a:ext cx="18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000000"/>
                    </a:solidFill>
                  </a:rPr>
                  <a:t>AP-1</a:t>
                </a:r>
                <a:endParaRPr lang="es-ES_tradnl" sz="2400"/>
              </a:p>
            </p:txBody>
          </p:sp>
          <p:sp>
            <p:nvSpPr>
              <p:cNvPr id="137" name="Line 12"/>
              <p:cNvSpPr>
                <a:spLocks noChangeShapeType="1"/>
              </p:cNvSpPr>
              <p:nvPr/>
            </p:nvSpPr>
            <p:spPr bwMode="auto">
              <a:xfrm>
                <a:off x="2781" y="4928"/>
                <a:ext cx="119" cy="1"/>
              </a:xfrm>
              <a:prstGeom prst="line">
                <a:avLst/>
              </a:prstGeom>
              <a:noFill/>
              <a:ln w="6350">
                <a:solidFill>
                  <a:srgbClr val="DD2D3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8" name="Freeform 13"/>
              <p:cNvSpPr>
                <a:spLocks/>
              </p:cNvSpPr>
              <p:nvPr/>
            </p:nvSpPr>
            <p:spPr bwMode="auto">
              <a:xfrm>
                <a:off x="2824" y="4912"/>
                <a:ext cx="37" cy="37"/>
              </a:xfrm>
              <a:custGeom>
                <a:avLst/>
                <a:gdLst>
                  <a:gd name="T0" fmla="*/ 19 w 37"/>
                  <a:gd name="T1" fmla="*/ 0 h 37"/>
                  <a:gd name="T2" fmla="*/ 37 w 37"/>
                  <a:gd name="T3" fmla="*/ 19 h 37"/>
                  <a:gd name="T4" fmla="*/ 19 w 37"/>
                  <a:gd name="T5" fmla="*/ 37 h 37"/>
                  <a:gd name="T6" fmla="*/ 0 w 37"/>
                  <a:gd name="T7" fmla="*/ 19 h 37"/>
                  <a:gd name="T8" fmla="*/ 19 w 3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7"/>
                  <a:gd name="T17" fmla="*/ 37 w 3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7">
                    <a:moveTo>
                      <a:pt x="19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D2D3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9" name="Freeform 14"/>
              <p:cNvSpPr>
                <a:spLocks/>
              </p:cNvSpPr>
              <p:nvPr/>
            </p:nvSpPr>
            <p:spPr bwMode="auto">
              <a:xfrm>
                <a:off x="2822" y="4910"/>
                <a:ext cx="37" cy="37"/>
              </a:xfrm>
              <a:custGeom>
                <a:avLst/>
                <a:gdLst>
                  <a:gd name="T0" fmla="*/ 18 w 37"/>
                  <a:gd name="T1" fmla="*/ 0 h 37"/>
                  <a:gd name="T2" fmla="*/ 37 w 37"/>
                  <a:gd name="T3" fmla="*/ 18 h 37"/>
                  <a:gd name="T4" fmla="*/ 18 w 37"/>
                  <a:gd name="T5" fmla="*/ 37 h 37"/>
                  <a:gd name="T6" fmla="*/ 0 w 37"/>
                  <a:gd name="T7" fmla="*/ 18 h 37"/>
                  <a:gd name="T8" fmla="*/ 18 w 3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7"/>
                  <a:gd name="T17" fmla="*/ 37 w 3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7">
                    <a:moveTo>
                      <a:pt x="18" y="0"/>
                    </a:moveTo>
                    <a:lnTo>
                      <a:pt x="37" y="18"/>
                    </a:lnTo>
                    <a:lnTo>
                      <a:pt x="18" y="37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6350">
                <a:solidFill>
                  <a:srgbClr val="DD2D3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2919" y="4890"/>
                <a:ext cx="16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000000"/>
                    </a:solidFill>
                  </a:rPr>
                  <a:t>CRE</a:t>
                </a:r>
                <a:endParaRPr lang="es-ES_tradnl" sz="2400"/>
              </a:p>
            </p:txBody>
          </p:sp>
          <p:sp>
            <p:nvSpPr>
              <p:cNvPr id="141" name="Line 16"/>
              <p:cNvSpPr>
                <a:spLocks noChangeShapeType="1"/>
              </p:cNvSpPr>
              <p:nvPr/>
            </p:nvSpPr>
            <p:spPr bwMode="auto">
              <a:xfrm>
                <a:off x="2781" y="5028"/>
                <a:ext cx="119" cy="1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2" name="Freeform 17"/>
              <p:cNvSpPr>
                <a:spLocks/>
              </p:cNvSpPr>
              <p:nvPr/>
            </p:nvSpPr>
            <p:spPr bwMode="auto">
              <a:xfrm>
                <a:off x="2824" y="5011"/>
                <a:ext cx="37" cy="38"/>
              </a:xfrm>
              <a:custGeom>
                <a:avLst/>
                <a:gdLst>
                  <a:gd name="T0" fmla="*/ 19 w 37"/>
                  <a:gd name="T1" fmla="*/ 0 h 38"/>
                  <a:gd name="T2" fmla="*/ 37 w 37"/>
                  <a:gd name="T3" fmla="*/ 19 h 38"/>
                  <a:gd name="T4" fmla="*/ 19 w 37"/>
                  <a:gd name="T5" fmla="*/ 38 h 38"/>
                  <a:gd name="T6" fmla="*/ 0 w 37"/>
                  <a:gd name="T7" fmla="*/ 19 h 38"/>
                  <a:gd name="T8" fmla="*/ 19 w 37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8"/>
                  <a:gd name="T17" fmla="*/ 37 w 3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8">
                    <a:moveTo>
                      <a:pt x="19" y="0"/>
                    </a:moveTo>
                    <a:lnTo>
                      <a:pt x="37" y="19"/>
                    </a:lnTo>
                    <a:lnTo>
                      <a:pt x="19" y="38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3" name="Freeform 18"/>
              <p:cNvSpPr>
                <a:spLocks/>
              </p:cNvSpPr>
              <p:nvPr/>
            </p:nvSpPr>
            <p:spPr bwMode="auto">
              <a:xfrm>
                <a:off x="2822" y="5009"/>
                <a:ext cx="37" cy="37"/>
              </a:xfrm>
              <a:custGeom>
                <a:avLst/>
                <a:gdLst>
                  <a:gd name="T0" fmla="*/ 18 w 37"/>
                  <a:gd name="T1" fmla="*/ 0 h 37"/>
                  <a:gd name="T2" fmla="*/ 37 w 37"/>
                  <a:gd name="T3" fmla="*/ 19 h 37"/>
                  <a:gd name="T4" fmla="*/ 18 w 37"/>
                  <a:gd name="T5" fmla="*/ 37 h 37"/>
                  <a:gd name="T6" fmla="*/ 0 w 37"/>
                  <a:gd name="T7" fmla="*/ 19 h 37"/>
                  <a:gd name="T8" fmla="*/ 18 w 3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7"/>
                  <a:gd name="T17" fmla="*/ 37 w 3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7">
                    <a:moveTo>
                      <a:pt x="18" y="0"/>
                    </a:moveTo>
                    <a:lnTo>
                      <a:pt x="37" y="19"/>
                    </a:lnTo>
                    <a:lnTo>
                      <a:pt x="18" y="37"/>
                    </a:lnTo>
                    <a:lnTo>
                      <a:pt x="0" y="19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4" name="Rectangle 19"/>
              <p:cNvSpPr>
                <a:spLocks noChangeArrowheads="1"/>
              </p:cNvSpPr>
              <p:nvPr/>
            </p:nvSpPr>
            <p:spPr bwMode="auto">
              <a:xfrm>
                <a:off x="2919" y="4989"/>
                <a:ext cx="21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000" b="1" dirty="0">
                    <a:solidFill>
                      <a:srgbClr val="000000"/>
                    </a:solidFill>
                  </a:rPr>
                  <a:t>STRE</a:t>
                </a:r>
                <a:endParaRPr lang="es-ES_tradnl" sz="2400" dirty="0"/>
              </a:p>
            </p:txBody>
          </p:sp>
        </p:grpSp>
      </p:grpSp>
      <p:sp>
        <p:nvSpPr>
          <p:cNvPr id="145" name="144 Rectángulo"/>
          <p:cNvSpPr/>
          <p:nvPr/>
        </p:nvSpPr>
        <p:spPr>
          <a:xfrm>
            <a:off x="609600" y="47244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Cell physiology modulates the dose response of stress-activated gene</a:t>
            </a:r>
          </a:p>
          <a:p>
            <a:pPr algn="just"/>
            <a:r>
              <a:rPr lang="es-ES" sz="1600" b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expression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581400" y="3514726"/>
            <a:ext cx="5361709" cy="1524000"/>
            <a:chOff x="1066800" y="4191000"/>
            <a:chExt cx="6934200" cy="1905000"/>
          </a:xfrm>
          <a:effectLst/>
        </p:grpSpPr>
        <p:sp>
          <p:nvSpPr>
            <p:cNvPr id="5" name="4 Rectángulo redondeado"/>
            <p:cNvSpPr/>
            <p:nvPr/>
          </p:nvSpPr>
          <p:spPr>
            <a:xfrm>
              <a:off x="1066800" y="4191000"/>
              <a:ext cx="6934200" cy="1905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582" name="Picture 6" descr="Nutrients 06 02077 g002 102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4343400"/>
              <a:ext cx="6622369" cy="1752600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7" name="6 Grupo"/>
          <p:cNvGrpSpPr/>
          <p:nvPr/>
        </p:nvGrpSpPr>
        <p:grpSpPr>
          <a:xfrm>
            <a:off x="152400" y="3124200"/>
            <a:ext cx="3276600" cy="2066926"/>
            <a:chOff x="1447800" y="1981200"/>
            <a:chExt cx="3048000" cy="1762126"/>
          </a:xfrm>
        </p:grpSpPr>
        <p:sp>
          <p:nvSpPr>
            <p:cNvPr id="4" name="3 Rectángulo redondeado"/>
            <p:cNvSpPr/>
            <p:nvPr/>
          </p:nvSpPr>
          <p:spPr>
            <a:xfrm>
              <a:off x="1447800" y="1981200"/>
              <a:ext cx="3048000" cy="1752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5602" name="Picture 2" descr="An external file that holds a picture, illustration, etc.&#10;Object name is nutrients-06-02077-g0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0" y="2039800"/>
              <a:ext cx="2895600" cy="1703526"/>
            </a:xfrm>
            <a:prstGeom prst="rect">
              <a:avLst/>
            </a:prstGeom>
            <a:noFill/>
          </p:spPr>
        </p:pic>
      </p:grpSp>
      <p:grpSp>
        <p:nvGrpSpPr>
          <p:cNvPr id="8" name="7 Grupo"/>
          <p:cNvGrpSpPr/>
          <p:nvPr/>
        </p:nvGrpSpPr>
        <p:grpSpPr>
          <a:xfrm>
            <a:off x="796636" y="2743200"/>
            <a:ext cx="1489364" cy="304800"/>
            <a:chOff x="6934200" y="1905000"/>
            <a:chExt cx="1524000" cy="304800"/>
          </a:xfrm>
        </p:grpSpPr>
        <p:sp>
          <p:nvSpPr>
            <p:cNvPr id="9" name="8 Flecha derecha"/>
            <p:cNvSpPr/>
            <p:nvPr/>
          </p:nvSpPr>
          <p:spPr>
            <a:xfrm>
              <a:off x="7696200" y="1905000"/>
              <a:ext cx="762000" cy="304800"/>
            </a:xfrm>
            <a:prstGeom prst="rightArrow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 err="1" smtClean="0">
                  <a:solidFill>
                    <a:srgbClr val="002060"/>
                  </a:solidFill>
                </a:rPr>
                <a:t>lucCP</a:t>
              </a:r>
              <a:r>
                <a:rPr lang="es-ES" sz="1000" b="1" baseline="30000" dirty="0" smtClean="0">
                  <a:solidFill>
                    <a:srgbClr val="002060"/>
                  </a:solidFill>
                </a:rPr>
                <a:t>+</a:t>
              </a:r>
              <a:endParaRPr lang="es-ES" sz="1000" b="1" baseline="30000" dirty="0">
                <a:solidFill>
                  <a:srgbClr val="002060"/>
                </a:solidFill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8229600" y="1981200"/>
              <a:ext cx="45719" cy="152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8305800" y="1981200"/>
              <a:ext cx="45719" cy="152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934200" y="1981200"/>
              <a:ext cx="762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 smtClean="0"/>
                <a:t>GRE2</a:t>
              </a:r>
              <a:endParaRPr lang="es-ES" sz="1000" b="1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038600" y="3057526"/>
            <a:ext cx="1219200" cy="457200"/>
            <a:chOff x="1066800" y="1524000"/>
            <a:chExt cx="2057400" cy="762000"/>
          </a:xfrm>
        </p:grpSpPr>
        <p:grpSp>
          <p:nvGrpSpPr>
            <p:cNvPr id="14" name="139 Grupo"/>
            <p:cNvGrpSpPr/>
            <p:nvPr/>
          </p:nvGrpSpPr>
          <p:grpSpPr>
            <a:xfrm>
              <a:off x="1066800" y="1828800"/>
              <a:ext cx="2057400" cy="457200"/>
              <a:chOff x="381000" y="1981200"/>
              <a:chExt cx="1524000" cy="304800"/>
            </a:xfrm>
          </p:grpSpPr>
          <p:sp>
            <p:nvSpPr>
              <p:cNvPr id="19" name="18 Flecha derecha"/>
              <p:cNvSpPr/>
              <p:nvPr/>
            </p:nvSpPr>
            <p:spPr>
              <a:xfrm>
                <a:off x="1143000" y="1981200"/>
                <a:ext cx="762000" cy="304800"/>
              </a:xfrm>
              <a:prstGeom prst="rightArrow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b="1" dirty="0" err="1" smtClean="0">
                    <a:solidFill>
                      <a:srgbClr val="002060"/>
                    </a:solidFill>
                  </a:rPr>
                  <a:t>lucCP</a:t>
                </a:r>
                <a:r>
                  <a:rPr lang="es-ES" sz="1000" b="1" baseline="30000" dirty="0" smtClean="0">
                    <a:solidFill>
                      <a:srgbClr val="002060"/>
                    </a:solidFill>
                  </a:rPr>
                  <a:t>+</a:t>
                </a:r>
                <a:endParaRPr lang="es-ES" sz="1000" b="1" baseline="30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1676400" y="2057400"/>
                <a:ext cx="45719" cy="152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b="1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1752600" y="2057400"/>
                <a:ext cx="45719" cy="152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b="1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381000" y="2057400"/>
                <a:ext cx="762000" cy="152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b="1" dirty="0"/>
              </a:p>
            </p:txBody>
          </p:sp>
        </p:grpSp>
        <p:sp>
          <p:nvSpPr>
            <p:cNvPr id="15" name="14 Rectángulo"/>
            <p:cNvSpPr/>
            <p:nvPr/>
          </p:nvSpPr>
          <p:spPr>
            <a:xfrm>
              <a:off x="14478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6002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526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295401" y="1524000"/>
              <a:ext cx="977071" cy="410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i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mic Sans MS" charset="0"/>
                </a:rPr>
                <a:t>3xCRE</a:t>
              </a:r>
              <a:endParaRPr lang="es-ES_tradnl" sz="1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charset="0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7315200" y="3116105"/>
            <a:ext cx="1219200" cy="398621"/>
            <a:chOff x="3581400" y="1524000"/>
            <a:chExt cx="2057400" cy="820737"/>
          </a:xfrm>
        </p:grpSpPr>
        <p:grpSp>
          <p:nvGrpSpPr>
            <p:cNvPr id="24" name="151 Grupo"/>
            <p:cNvGrpSpPr/>
            <p:nvPr/>
          </p:nvGrpSpPr>
          <p:grpSpPr>
            <a:xfrm>
              <a:off x="3581400" y="1828800"/>
              <a:ext cx="2057400" cy="457200"/>
              <a:chOff x="381000" y="1981200"/>
              <a:chExt cx="1524000" cy="304800"/>
            </a:xfrm>
          </p:grpSpPr>
          <p:sp>
            <p:nvSpPr>
              <p:cNvPr id="29" name="28 Flecha derecha"/>
              <p:cNvSpPr/>
              <p:nvPr/>
            </p:nvSpPr>
            <p:spPr>
              <a:xfrm>
                <a:off x="1143000" y="1981200"/>
                <a:ext cx="762000" cy="304800"/>
              </a:xfrm>
              <a:prstGeom prst="rightArrow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b="1" dirty="0" err="1" smtClean="0">
                    <a:solidFill>
                      <a:srgbClr val="002060"/>
                    </a:solidFill>
                  </a:rPr>
                  <a:t>lucCP</a:t>
                </a:r>
                <a:r>
                  <a:rPr lang="es-ES" sz="1000" b="1" baseline="30000" dirty="0" smtClean="0">
                    <a:solidFill>
                      <a:srgbClr val="002060"/>
                    </a:solidFill>
                  </a:rPr>
                  <a:t>+</a:t>
                </a:r>
                <a:endParaRPr lang="es-ES" sz="1000" b="1" baseline="30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1676400" y="2057400"/>
                <a:ext cx="45719" cy="152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b="1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1752600" y="2057400"/>
                <a:ext cx="45719" cy="152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b="1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381000" y="2057400"/>
                <a:ext cx="762000" cy="152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b="1" dirty="0"/>
              </a:p>
            </p:txBody>
          </p:sp>
        </p:grpSp>
        <p:sp>
          <p:nvSpPr>
            <p:cNvPr id="25" name="24 Rectángulo"/>
            <p:cNvSpPr/>
            <p:nvPr/>
          </p:nvSpPr>
          <p:spPr>
            <a:xfrm>
              <a:off x="39624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41148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42672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3809999" y="1524000"/>
              <a:ext cx="1665142" cy="8207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i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mic Sans MS" charset="0"/>
                </a:rPr>
                <a:t>3xSTRE</a:t>
              </a:r>
              <a:endParaRPr lang="es-ES_tradnl" sz="1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charset="0"/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5562600" y="3057526"/>
            <a:ext cx="1295400" cy="457200"/>
            <a:chOff x="6096000" y="1524000"/>
            <a:chExt cx="2057400" cy="762000"/>
          </a:xfrm>
        </p:grpSpPr>
        <p:grpSp>
          <p:nvGrpSpPr>
            <p:cNvPr id="34" name="160 Grupo"/>
            <p:cNvGrpSpPr/>
            <p:nvPr/>
          </p:nvGrpSpPr>
          <p:grpSpPr>
            <a:xfrm>
              <a:off x="6096000" y="1828800"/>
              <a:ext cx="2057400" cy="457200"/>
              <a:chOff x="381000" y="1981200"/>
              <a:chExt cx="1524000" cy="304800"/>
            </a:xfrm>
          </p:grpSpPr>
          <p:sp>
            <p:nvSpPr>
              <p:cNvPr id="39" name="38 Flecha derecha"/>
              <p:cNvSpPr/>
              <p:nvPr/>
            </p:nvSpPr>
            <p:spPr>
              <a:xfrm>
                <a:off x="1143000" y="1981200"/>
                <a:ext cx="762000" cy="304800"/>
              </a:xfrm>
              <a:prstGeom prst="rightArrow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b="1" dirty="0" err="1" smtClean="0">
                    <a:solidFill>
                      <a:srgbClr val="002060"/>
                    </a:solidFill>
                  </a:rPr>
                  <a:t>lucCP</a:t>
                </a:r>
                <a:r>
                  <a:rPr lang="es-ES" sz="900" b="1" baseline="30000" dirty="0" smtClean="0">
                    <a:solidFill>
                      <a:srgbClr val="002060"/>
                    </a:solidFill>
                  </a:rPr>
                  <a:t>+</a:t>
                </a:r>
                <a:endParaRPr lang="es-ES" sz="900" b="1" baseline="30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1676400" y="2057400"/>
                <a:ext cx="45719" cy="152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900" b="1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1752600" y="2057400"/>
                <a:ext cx="45719" cy="152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900" b="1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381000" y="2057400"/>
                <a:ext cx="762000" cy="152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900" b="1" dirty="0"/>
              </a:p>
            </p:txBody>
          </p:sp>
        </p:grpSp>
        <p:sp>
          <p:nvSpPr>
            <p:cNvPr id="35" name="34 Rectángulo"/>
            <p:cNvSpPr/>
            <p:nvPr/>
          </p:nvSpPr>
          <p:spPr>
            <a:xfrm>
              <a:off x="64770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66294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67818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6324601" y="1524000"/>
              <a:ext cx="1122645" cy="461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i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mic Sans MS" charset="0"/>
                </a:rPr>
                <a:t>3xAP1</a:t>
              </a:r>
              <a:endParaRPr lang="es-ES_tradnl" sz="9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charset="0"/>
              </a:endParaRPr>
            </a:p>
          </p:txBody>
        </p:sp>
      </p:grpSp>
      <p:sp>
        <p:nvSpPr>
          <p:cNvPr id="43" name="Rectangle 82"/>
          <p:cNvSpPr>
            <a:spLocks noChangeArrowheads="1"/>
          </p:cNvSpPr>
          <p:nvPr/>
        </p:nvSpPr>
        <p:spPr bwMode="auto">
          <a:xfrm>
            <a:off x="177800" y="147484"/>
            <a:ext cx="8966200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00FF00"/>
                </a:solidFill>
                <a:latin typeface="Comic Sans MS" charset="0"/>
              </a:rPr>
              <a:t>Application of quantitative yeast model to study </a:t>
            </a:r>
            <a:r>
              <a:rPr lang="en-US" sz="2000" b="1" i="1" u="sng" dirty="0" err="1" smtClean="0">
                <a:solidFill>
                  <a:srgbClr val="00FF00"/>
                </a:solidFill>
                <a:latin typeface="Comic Sans MS" charset="0"/>
              </a:rPr>
              <a:t>mycotoxins</a:t>
            </a:r>
            <a:endParaRPr lang="en-US" sz="2000" u="sng" dirty="0">
              <a:solidFill>
                <a:srgbClr val="00FF00"/>
              </a:solidFill>
              <a:latin typeface="Comic Sans MS" charset="0"/>
            </a:endParaRPr>
          </a:p>
        </p:txBody>
      </p:sp>
      <p:sp>
        <p:nvSpPr>
          <p:cNvPr id="44" name="Rectángulo 62"/>
          <p:cNvSpPr>
            <a:spLocks noChangeArrowheads="1"/>
          </p:cNvSpPr>
          <p:nvPr/>
        </p:nvSpPr>
        <p:spPr bwMode="auto">
          <a:xfrm>
            <a:off x="228600" y="21336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charset="0"/>
              </a:rPr>
              <a:t>Citrinin</a:t>
            </a:r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charset="0"/>
              </a:rPr>
              <a:t> triggers an immediate response to oxidative stress characterized by a strong and dose-dependent induction of natural genes.</a:t>
            </a:r>
          </a:p>
        </p:txBody>
      </p:sp>
      <p:sp>
        <p:nvSpPr>
          <p:cNvPr id="46" name="Rectángulo 62"/>
          <p:cNvSpPr>
            <a:spLocks noChangeArrowheads="1"/>
          </p:cNvSpPr>
          <p:nvPr/>
        </p:nvSpPr>
        <p:spPr bwMode="auto">
          <a:xfrm>
            <a:off x="457200" y="7620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charset="0"/>
              </a:rPr>
              <a:t>Toxicological study of </a:t>
            </a:r>
            <a:r>
              <a:rPr lang="en-US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charset="0"/>
              </a:rPr>
              <a:t>citrinin</a:t>
            </a:r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charset="0"/>
              </a:rPr>
              <a:t>.</a:t>
            </a:r>
          </a:p>
        </p:txBody>
      </p:sp>
      <p:sp>
        <p:nvSpPr>
          <p:cNvPr id="50" name="Rectangle 132"/>
          <p:cNvSpPr>
            <a:spLocks noChangeArrowheads="1"/>
          </p:cNvSpPr>
          <p:nvPr/>
        </p:nvSpPr>
        <p:spPr bwMode="auto">
          <a:xfrm>
            <a:off x="5638800" y="6400800"/>
            <a:ext cx="3350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i="1" dirty="0" err="1" smtClean="0">
                <a:solidFill>
                  <a:srgbClr val="18605A"/>
                </a:solidFill>
                <a:latin typeface="Comic Sans MS" charset="0"/>
              </a:rPr>
              <a:t>Pascual-Ahuir</a:t>
            </a:r>
            <a:r>
              <a:rPr lang="en-US" sz="1400" i="1" dirty="0" smtClean="0">
                <a:solidFill>
                  <a:srgbClr val="18605A"/>
                </a:solidFill>
                <a:latin typeface="Comic Sans MS" charset="0"/>
              </a:rPr>
              <a:t> et </a:t>
            </a:r>
            <a:r>
              <a:rPr lang="en-US" sz="1400" i="1" dirty="0">
                <a:solidFill>
                  <a:srgbClr val="18605A"/>
                </a:solidFill>
                <a:latin typeface="Comic Sans MS" charset="0"/>
              </a:rPr>
              <a:t>al., </a:t>
            </a:r>
            <a:r>
              <a:rPr lang="en-US" sz="1400" i="1" dirty="0" smtClean="0">
                <a:solidFill>
                  <a:srgbClr val="18605A"/>
                </a:solidFill>
                <a:latin typeface="Comic Sans MS" charset="0"/>
              </a:rPr>
              <a:t>Nutrients 2014</a:t>
            </a:r>
            <a:endParaRPr lang="es-ES_tradnl" sz="1400" i="1" dirty="0">
              <a:solidFill>
                <a:srgbClr val="18605A"/>
              </a:solidFill>
              <a:latin typeface="Comic Sans MS" charset="0"/>
            </a:endParaRPr>
          </a:p>
        </p:txBody>
      </p:sp>
      <p:pic>
        <p:nvPicPr>
          <p:cNvPr id="25608" name="Picture 8" descr="Citrinin structure.sv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096000" y="838200"/>
            <a:ext cx="1659194" cy="102870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610" name="Picture 10" descr="http://upload.wikimedia.org/wikipedia/commons/thumb/1/16/Red_yeast_rice.jpg/220px-Red_yeast_r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85800"/>
            <a:ext cx="918095" cy="1247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48 Rectángulo"/>
          <p:cNvSpPr/>
          <p:nvPr/>
        </p:nvSpPr>
        <p:spPr>
          <a:xfrm>
            <a:off x="304800" y="53340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002060"/>
                </a:solidFill>
                <a:latin typeface="Comic Sans MS" charset="0"/>
              </a:rPr>
              <a:t>At present we are using the “dose-response  assays”  to  study the transcriptional behavior of other  stress response promoters (Oxidative , DNA Damage, Mitochondrial dysfunction, cell cycle)</a:t>
            </a:r>
            <a:endParaRPr lang="en-US" sz="1600" i="1" dirty="0">
              <a:solidFill>
                <a:srgbClr val="00206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1"/>
          <p:cNvSpPr>
            <a:spLocks noChangeArrowheads="1"/>
          </p:cNvSpPr>
          <p:nvPr/>
        </p:nvSpPr>
        <p:spPr bwMode="auto">
          <a:xfrm>
            <a:off x="2667000" y="845403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66FFFF"/>
                </a:solidFill>
                <a:latin typeface="Comic Sans MS" charset="0"/>
              </a:rPr>
              <a:t>-Generate artificial promoters,  with optimized sensitivity and specificity to one particular </a:t>
            </a:r>
            <a:r>
              <a:rPr lang="en-US" sz="1600" i="1" dirty="0" err="1" smtClean="0">
                <a:solidFill>
                  <a:srgbClr val="66FFFF"/>
                </a:solidFill>
                <a:latin typeface="Comic Sans MS" charset="0"/>
              </a:rPr>
              <a:t>mycotoxin</a:t>
            </a:r>
            <a:r>
              <a:rPr lang="en-US" sz="1600" i="1" dirty="0" smtClean="0">
                <a:solidFill>
                  <a:srgbClr val="66FFFF"/>
                </a:solidFill>
                <a:latin typeface="Comic Sans MS" charset="0"/>
              </a:rPr>
              <a:t> .</a:t>
            </a:r>
          </a:p>
        </p:txBody>
      </p:sp>
      <p:sp>
        <p:nvSpPr>
          <p:cNvPr id="3" name="Rectangle 82"/>
          <p:cNvSpPr>
            <a:spLocks noChangeArrowheads="1"/>
          </p:cNvSpPr>
          <p:nvPr/>
        </p:nvSpPr>
        <p:spPr bwMode="auto">
          <a:xfrm>
            <a:off x="152400" y="361890"/>
            <a:ext cx="2438400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i="1" u="sng" dirty="0" smtClean="0">
                <a:solidFill>
                  <a:srgbClr val="00FF00"/>
                </a:solidFill>
                <a:latin typeface="Comic Sans MS" charset="0"/>
              </a:rPr>
              <a:t>Current projects:</a:t>
            </a:r>
            <a:endParaRPr lang="en-US" sz="2000" u="sng" dirty="0">
              <a:solidFill>
                <a:srgbClr val="00FF00"/>
              </a:solidFill>
              <a:latin typeface="Comic Sans MS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524000" y="165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267200" y="3733800"/>
            <a:ext cx="533400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strella de 5 puntas"/>
          <p:cNvSpPr/>
          <p:nvPr/>
        </p:nvSpPr>
        <p:spPr>
          <a:xfrm>
            <a:off x="4419600" y="1854200"/>
            <a:ext cx="228600" cy="2286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ayo"/>
          <p:cNvSpPr/>
          <p:nvPr/>
        </p:nvSpPr>
        <p:spPr>
          <a:xfrm>
            <a:off x="5867400" y="4749800"/>
            <a:ext cx="228600" cy="304800"/>
          </a:xfrm>
          <a:prstGeom prst="lightningBol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ruz"/>
          <p:cNvSpPr/>
          <p:nvPr/>
        </p:nvSpPr>
        <p:spPr>
          <a:xfrm>
            <a:off x="3048000" y="4749800"/>
            <a:ext cx="228600" cy="228600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81000" y="5307449"/>
            <a:ext cx="2971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Comic Sans MS" charset="0"/>
              </a:rPr>
              <a:t>-Identify the molecular target of toxicity of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  <a:latin typeface="Comic Sans MS" charset="0"/>
              </a:rPr>
              <a:t>citrinin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Comic Sans MS" charset="0"/>
              </a:rPr>
              <a:t>. Expand the dose-response assays to study  the toxicological  effect of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  <a:latin typeface="Comic Sans MS" charset="0"/>
              </a:rPr>
              <a:t>Ochratoxin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Comic Sans MS" charset="0"/>
              </a:rPr>
              <a:t> A.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715000" y="553604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Comic Sans MS" charset="0"/>
              </a:rPr>
              <a:t>-Identify  new enzymes  for biodegradation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5334000" y="1989461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Amparo</a:t>
            </a:r>
            <a:r>
              <a:rPr lang="en-US" sz="1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 </a:t>
            </a:r>
            <a:r>
              <a:rPr lang="en-US" sz="12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Pascual-Ahuir</a:t>
            </a:r>
            <a:r>
              <a:rPr lang="en-US" sz="1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 </a:t>
            </a:r>
            <a:r>
              <a:rPr lang="en-US" sz="12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Giner</a:t>
            </a:r>
            <a:r>
              <a:rPr lang="en-US" sz="1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 (UPV)</a:t>
            </a:r>
          </a:p>
          <a:p>
            <a:pPr algn="just"/>
            <a:endParaRPr lang="en-US" sz="1200" b="1" i="1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charset="0"/>
            </a:endParaRPr>
          </a:p>
          <a:p>
            <a:pPr algn="just"/>
            <a:r>
              <a:rPr lang="en-US" sz="1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Markus </a:t>
            </a:r>
            <a:r>
              <a:rPr lang="en-US" sz="12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Proft</a:t>
            </a:r>
            <a:r>
              <a:rPr lang="en-US" sz="1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 (CSIC)</a:t>
            </a:r>
          </a:p>
          <a:p>
            <a:pPr algn="just"/>
            <a:endParaRPr lang="en-US" sz="1200" b="1" i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34000" y="2980061"/>
            <a:ext cx="281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Alessandro </a:t>
            </a:r>
            <a:r>
              <a:rPr lang="en-US" sz="1200" b="1" i="1" dirty="0" err="1" smtClean="0">
                <a:solidFill>
                  <a:srgbClr val="002060"/>
                </a:solidFill>
                <a:latin typeface="Comic Sans MS" charset="0"/>
              </a:rPr>
              <a:t>Rienzo</a:t>
            </a: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Alba </a:t>
            </a:r>
            <a:r>
              <a:rPr lang="en-US" sz="1200" b="1" i="1" dirty="0" err="1" smtClean="0">
                <a:solidFill>
                  <a:srgbClr val="002060"/>
                </a:solidFill>
                <a:latin typeface="Comic Sans MS" charset="0"/>
              </a:rPr>
              <a:t>Timón</a:t>
            </a: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 Gomez</a:t>
            </a:r>
          </a:p>
          <a:p>
            <a:pPr algn="just">
              <a:lnSpc>
                <a:spcPct val="150000"/>
              </a:lnSpc>
            </a:pP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Sara </a:t>
            </a:r>
            <a:r>
              <a:rPr lang="en-US" sz="1200" b="1" i="1" dirty="0" err="1" smtClean="0">
                <a:solidFill>
                  <a:srgbClr val="002060"/>
                </a:solidFill>
                <a:latin typeface="Comic Sans MS" charset="0"/>
              </a:rPr>
              <a:t>Manzanares</a:t>
            </a: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 </a:t>
            </a:r>
            <a:r>
              <a:rPr lang="en-US" sz="1200" b="1" i="1" dirty="0" err="1" smtClean="0">
                <a:solidFill>
                  <a:srgbClr val="002060"/>
                </a:solidFill>
                <a:latin typeface="Comic Sans MS" charset="0"/>
              </a:rPr>
              <a:t>Estreder</a:t>
            </a:r>
            <a:endParaRPr lang="en-US" sz="1200" b="1" i="1" dirty="0" smtClean="0">
              <a:solidFill>
                <a:srgbClr val="002060"/>
              </a:solidFill>
              <a:latin typeface="Comic Sans MS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Elena </a:t>
            </a:r>
            <a:r>
              <a:rPr lang="en-US" sz="1200" b="1" i="1" dirty="0" err="1" smtClean="0">
                <a:solidFill>
                  <a:srgbClr val="002060"/>
                </a:solidFill>
                <a:latin typeface="Comic Sans MS" charset="0"/>
              </a:rPr>
              <a:t>Vanacloig</a:t>
            </a: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 </a:t>
            </a:r>
            <a:r>
              <a:rPr lang="en-US" sz="1200" b="1" i="1" dirty="0" err="1" smtClean="0">
                <a:solidFill>
                  <a:srgbClr val="002060"/>
                </a:solidFill>
                <a:latin typeface="Comic Sans MS" charset="0"/>
              </a:rPr>
              <a:t>Pedros</a:t>
            </a:r>
            <a:endParaRPr lang="en-US" sz="1200" b="1" i="1" dirty="0" smtClean="0">
              <a:solidFill>
                <a:srgbClr val="002060"/>
              </a:solidFill>
              <a:latin typeface="Comic Sans MS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Daniel </a:t>
            </a:r>
            <a:r>
              <a:rPr lang="en-US" sz="1200" b="1" i="1" dirty="0" err="1" smtClean="0">
                <a:solidFill>
                  <a:srgbClr val="002060"/>
                </a:solidFill>
                <a:latin typeface="Comic Sans MS" charset="0"/>
              </a:rPr>
              <a:t>Poveda</a:t>
            </a: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 </a:t>
            </a:r>
            <a:r>
              <a:rPr lang="en-US" sz="1200" b="1" i="1" dirty="0" err="1" smtClean="0">
                <a:solidFill>
                  <a:srgbClr val="002060"/>
                </a:solidFill>
                <a:latin typeface="Comic Sans MS" charset="0"/>
              </a:rPr>
              <a:t>Huertes</a:t>
            </a:r>
            <a:endParaRPr lang="en-US" sz="1200" b="1" i="1" dirty="0" smtClean="0">
              <a:solidFill>
                <a:srgbClr val="002060"/>
              </a:solidFill>
              <a:latin typeface="Comic Sans MS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Carolina Bets </a:t>
            </a:r>
            <a:r>
              <a:rPr lang="en-US" sz="1200" b="1" i="1" dirty="0" err="1" smtClean="0">
                <a:solidFill>
                  <a:srgbClr val="002060"/>
                </a:solidFill>
                <a:latin typeface="Comic Sans MS" charset="0"/>
              </a:rPr>
              <a:t>Plasencia</a:t>
            </a:r>
            <a:endParaRPr lang="en-US" sz="1200" b="1" i="1" dirty="0" smtClean="0">
              <a:solidFill>
                <a:srgbClr val="002060"/>
              </a:solidFill>
              <a:latin typeface="Comic Sans MS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Sandra </a:t>
            </a:r>
            <a:r>
              <a:rPr lang="en-US" sz="1200" b="1" i="1" dirty="0" err="1" smtClean="0">
                <a:solidFill>
                  <a:srgbClr val="002060"/>
                </a:solidFill>
                <a:latin typeface="Comic Sans MS" charset="0"/>
              </a:rPr>
              <a:t>Saiz</a:t>
            </a: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 </a:t>
            </a:r>
            <a:r>
              <a:rPr lang="en-US" sz="1200" b="1" i="1" dirty="0" err="1" smtClean="0">
                <a:solidFill>
                  <a:srgbClr val="002060"/>
                </a:solidFill>
                <a:latin typeface="Comic Sans MS" charset="0"/>
              </a:rPr>
              <a:t>Balbastre</a:t>
            </a: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 </a:t>
            </a:r>
            <a:endParaRPr lang="en-US" sz="1200" b="1" i="1" dirty="0" smtClean="0">
              <a:solidFill>
                <a:srgbClr val="002060"/>
              </a:solidFill>
              <a:latin typeface="Comic Sans MS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b="1" i="1" dirty="0" smtClean="0">
                <a:solidFill>
                  <a:srgbClr val="002060"/>
                </a:solidFill>
                <a:latin typeface="Comic Sans MS" charset="0"/>
              </a:rPr>
              <a:t>Sonia </a:t>
            </a:r>
            <a:r>
              <a:rPr lang="en-US" sz="1200" b="1" i="1" dirty="0" err="1" smtClean="0">
                <a:solidFill>
                  <a:srgbClr val="002060"/>
                </a:solidFill>
                <a:latin typeface="Comic Sans MS" charset="0"/>
              </a:rPr>
              <a:t>Squeo</a:t>
            </a:r>
            <a:endParaRPr lang="en-US" sz="1200" b="1" i="1" dirty="0" smtClean="0">
              <a:solidFill>
                <a:srgbClr val="002060"/>
              </a:solidFill>
              <a:latin typeface="Comic Sans MS" charset="0"/>
            </a:endParaRPr>
          </a:p>
          <a:p>
            <a:pPr algn="just">
              <a:lnSpc>
                <a:spcPct val="150000"/>
              </a:lnSpc>
            </a:pPr>
            <a:endParaRPr lang="en-US" sz="1200" b="1" i="1" dirty="0" smtClean="0">
              <a:solidFill>
                <a:srgbClr val="00206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3048000" y="1828800"/>
            <a:ext cx="1600200" cy="1600200"/>
            <a:chOff x="2590800" y="1600200"/>
            <a:chExt cx="3352800" cy="4038600"/>
          </a:xfrm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4" name="13 Elipse"/>
            <p:cNvSpPr/>
            <p:nvPr/>
          </p:nvSpPr>
          <p:spPr>
            <a:xfrm>
              <a:off x="4953000" y="1600200"/>
              <a:ext cx="990600" cy="114300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Elipse"/>
            <p:cNvSpPr/>
            <p:nvPr/>
          </p:nvSpPr>
          <p:spPr>
            <a:xfrm>
              <a:off x="2590800" y="1981200"/>
              <a:ext cx="3048000" cy="365760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724400" y="1828800"/>
            <a:ext cx="1676400" cy="1447800"/>
            <a:chOff x="2590800" y="1600200"/>
            <a:chExt cx="3352800" cy="4038600"/>
          </a:xfrm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7" name="16 Elipse"/>
            <p:cNvSpPr/>
            <p:nvPr/>
          </p:nvSpPr>
          <p:spPr>
            <a:xfrm>
              <a:off x="4953000" y="1600200"/>
              <a:ext cx="990600" cy="1143000"/>
            </a:xfrm>
            <a:prstGeom prst="ellipse">
              <a:avLst/>
            </a:prstGeom>
            <a:blipFill>
              <a:blip r:embed="rId2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Elipse"/>
            <p:cNvSpPr/>
            <p:nvPr/>
          </p:nvSpPr>
          <p:spPr>
            <a:xfrm>
              <a:off x="2590800" y="1981200"/>
              <a:ext cx="3048000" cy="3657600"/>
            </a:xfrm>
            <a:prstGeom prst="ellipse">
              <a:avLst/>
            </a:prstGeom>
            <a:blipFill>
              <a:blip r:embed="rId4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810000" y="3429000"/>
            <a:ext cx="1600200" cy="1447800"/>
            <a:chOff x="2590800" y="1600200"/>
            <a:chExt cx="3352800" cy="4038600"/>
          </a:xfrm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0" name="19 Elipse"/>
            <p:cNvSpPr/>
            <p:nvPr/>
          </p:nvSpPr>
          <p:spPr>
            <a:xfrm>
              <a:off x="4953000" y="1600200"/>
              <a:ext cx="990600" cy="114300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2590800" y="1981200"/>
              <a:ext cx="3048000" cy="3657600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21 Llamada con línea 2 (borde y barra de énfasis)"/>
          <p:cNvSpPr/>
          <p:nvPr/>
        </p:nvSpPr>
        <p:spPr>
          <a:xfrm>
            <a:off x="7086600" y="1676400"/>
            <a:ext cx="1752600" cy="6858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9245"/>
              <a:gd name="adj6" fmla="val -4099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</a:rPr>
              <a:t>STRESS RESPONSE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23" name="22 Llamada con línea 2 (borde y barra de énfasis)"/>
          <p:cNvSpPr/>
          <p:nvPr/>
        </p:nvSpPr>
        <p:spPr>
          <a:xfrm>
            <a:off x="228600" y="3962400"/>
            <a:ext cx="2057400" cy="838200"/>
          </a:xfrm>
          <a:prstGeom prst="accentBorderCallout2">
            <a:avLst>
              <a:gd name="adj1" fmla="val 23248"/>
              <a:gd name="adj2" fmla="val 106542"/>
              <a:gd name="adj3" fmla="val 20999"/>
              <a:gd name="adj4" fmla="val 117469"/>
              <a:gd name="adj5" fmla="val -154925"/>
              <a:gd name="adj6" fmla="val 13189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02060"/>
                </a:solidFill>
              </a:rPr>
              <a:t>BIOMEDICAL RESEARCH</a:t>
            </a:r>
          </a:p>
          <a:p>
            <a:pPr algn="ctr"/>
            <a:r>
              <a:rPr lang="es-ES" sz="1400" b="1" dirty="0" smtClean="0">
                <a:solidFill>
                  <a:srgbClr val="002060"/>
                </a:solidFill>
              </a:rPr>
              <a:t>TOXICOLOGY</a:t>
            </a:r>
          </a:p>
          <a:p>
            <a:pPr algn="ctr"/>
            <a:r>
              <a:rPr lang="es-ES" sz="1400" b="1" dirty="0" smtClean="0">
                <a:solidFill>
                  <a:srgbClr val="002060"/>
                </a:solidFill>
              </a:rPr>
              <a:t>DRUG DISCOVERY</a:t>
            </a:r>
            <a:endParaRPr lang="es-ES" sz="1400" b="1" dirty="0">
              <a:solidFill>
                <a:srgbClr val="002060"/>
              </a:solidFill>
            </a:endParaRPr>
          </a:p>
        </p:txBody>
      </p:sp>
      <p:sp>
        <p:nvSpPr>
          <p:cNvPr id="25" name="24 Llamada con línea 2 (borde y barra de énfasis)"/>
          <p:cNvSpPr/>
          <p:nvPr/>
        </p:nvSpPr>
        <p:spPr>
          <a:xfrm>
            <a:off x="5638800" y="5410200"/>
            <a:ext cx="1752600" cy="6858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1580"/>
              <a:gd name="adj6" fmla="val -5928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</a:rPr>
              <a:t>BASIC RESEARCH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66800" y="457200"/>
            <a:ext cx="7067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i="1" u="sng" dirty="0" err="1" smtClean="0">
                <a:solidFill>
                  <a:srgbClr val="00FF00"/>
                </a:solidFill>
              </a:rPr>
              <a:t>Saccharomyces</a:t>
            </a:r>
            <a:r>
              <a:rPr lang="pt-BR" sz="2800" i="1" u="sng" dirty="0" smtClean="0">
                <a:solidFill>
                  <a:srgbClr val="00FF00"/>
                </a:solidFill>
              </a:rPr>
              <a:t> </a:t>
            </a:r>
            <a:r>
              <a:rPr lang="pt-BR" sz="2800" i="1" u="sng" dirty="0" err="1" smtClean="0">
                <a:solidFill>
                  <a:srgbClr val="00FF00"/>
                </a:solidFill>
              </a:rPr>
              <a:t>cerevisiae</a:t>
            </a:r>
            <a:r>
              <a:rPr lang="pt-BR" sz="2800" u="sng" dirty="0" smtClean="0">
                <a:solidFill>
                  <a:srgbClr val="00FF00"/>
                </a:solidFill>
              </a:rPr>
              <a:t> as a </a:t>
            </a:r>
            <a:r>
              <a:rPr lang="pt-BR" sz="2800" i="1" u="sng" dirty="0" err="1" smtClean="0">
                <a:solidFill>
                  <a:srgbClr val="00FF00"/>
                </a:solidFill>
              </a:rPr>
              <a:t>Model</a:t>
            </a:r>
            <a:r>
              <a:rPr lang="pt-BR" sz="2800" i="1" u="sng" dirty="0" smtClean="0">
                <a:solidFill>
                  <a:srgbClr val="00FF00"/>
                </a:solidFill>
              </a:rPr>
              <a:t> </a:t>
            </a:r>
            <a:r>
              <a:rPr lang="pt-BR" sz="2800" i="1" u="sng" dirty="0" err="1" smtClean="0">
                <a:solidFill>
                  <a:srgbClr val="00FF00"/>
                </a:solidFill>
              </a:rPr>
              <a:t>Organism</a:t>
            </a:r>
            <a:endParaRPr lang="es-ES" sz="2800" u="sng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yeastcell"/>
          <p:cNvPicPr>
            <a:picLocks noChangeAspect="1" noChangeArrowheads="1"/>
          </p:cNvPicPr>
          <p:nvPr/>
        </p:nvPicPr>
        <p:blipFill>
          <a:blip r:embed="rId2" cstate="print"/>
          <a:srcRect l="8092" t="9444" r="9100" b="7948"/>
          <a:stretch>
            <a:fillRect/>
          </a:stretch>
        </p:blipFill>
        <p:spPr bwMode="auto">
          <a:xfrm>
            <a:off x="1958975" y="1565275"/>
            <a:ext cx="4992688" cy="3763963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9225" y="938213"/>
            <a:ext cx="19255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Hyperosmotic</a:t>
            </a:r>
            <a:r>
              <a:rPr lang="es-ES_tradnl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Stress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24463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s-ES_tradnl" sz="1600" b="1" dirty="0" err="1">
                <a:solidFill>
                  <a:schemeClr val="accent4">
                    <a:lumMod val="50000"/>
                  </a:schemeClr>
                </a:solidFill>
              </a:rPr>
              <a:t>Water</a:t>
            </a:r>
            <a:r>
              <a:rPr lang="es-ES_tradnl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_tradnl" sz="1600" b="1" dirty="0" err="1">
                <a:solidFill>
                  <a:schemeClr val="accent4">
                    <a:lumMod val="50000"/>
                  </a:schemeClr>
                </a:solidFill>
              </a:rPr>
              <a:t>efflux</a:t>
            </a:r>
            <a:endParaRPr lang="es-ES_tradnl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es-ES_tradnl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_tradnl" sz="1600" b="1" dirty="0" err="1">
                <a:solidFill>
                  <a:schemeClr val="accent4">
                    <a:lumMod val="50000"/>
                  </a:schemeClr>
                </a:solidFill>
              </a:rPr>
              <a:t>Cell</a:t>
            </a:r>
            <a:r>
              <a:rPr lang="es-ES_tradnl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_tradnl" sz="1600" b="1" dirty="0" err="1">
                <a:solidFill>
                  <a:schemeClr val="accent4">
                    <a:lumMod val="50000"/>
                  </a:schemeClr>
                </a:solidFill>
              </a:rPr>
              <a:t>shrinking</a:t>
            </a:r>
            <a:endParaRPr lang="es-ES_tradnl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es-ES_tradnl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_tradnl" sz="1600" b="1" dirty="0" err="1">
                <a:solidFill>
                  <a:schemeClr val="accent4">
                    <a:lumMod val="50000"/>
                  </a:schemeClr>
                </a:solidFill>
              </a:rPr>
              <a:t>Ionic</a:t>
            </a:r>
            <a:r>
              <a:rPr lang="es-ES_tradnl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_tradnl" sz="1600" b="1" dirty="0" err="1">
                <a:solidFill>
                  <a:schemeClr val="accent4">
                    <a:lumMod val="50000"/>
                  </a:schemeClr>
                </a:solidFill>
              </a:rPr>
              <a:t>imbalance</a:t>
            </a:r>
            <a:r>
              <a:rPr lang="es-ES_tradnl" sz="1600" b="1" dirty="0">
                <a:solidFill>
                  <a:schemeClr val="accent4">
                    <a:lumMod val="50000"/>
                  </a:schemeClr>
                </a:solidFill>
              </a:rPr>
              <a:t> (Na</a:t>
            </a:r>
            <a:r>
              <a:rPr lang="es-ES_tradnl" sz="1600" b="1" baseline="30000" dirty="0">
                <a:solidFill>
                  <a:schemeClr val="accent4">
                    <a:lumMod val="50000"/>
                  </a:schemeClr>
                </a:solidFill>
              </a:rPr>
              <a:t>+</a:t>
            </a:r>
            <a:r>
              <a:rPr lang="es-ES_tradnl" sz="1600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endParaRPr lang="es-ES_tradnl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_tradnl" sz="1600" b="1" dirty="0" err="1">
                <a:solidFill>
                  <a:schemeClr val="accent4">
                    <a:lumMod val="50000"/>
                  </a:schemeClr>
                </a:solidFill>
              </a:rPr>
              <a:t>Oxidative</a:t>
            </a:r>
            <a:r>
              <a:rPr lang="es-ES_tradnl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_tradnl" sz="1600" b="1" dirty="0" err="1">
                <a:solidFill>
                  <a:schemeClr val="accent4">
                    <a:lumMod val="50000"/>
                  </a:schemeClr>
                </a:solidFill>
              </a:rPr>
              <a:t>damage</a:t>
            </a:r>
            <a:endParaRPr lang="es-ES_tradnl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066800" y="1295401"/>
            <a:ext cx="0" cy="381000"/>
          </a:xfrm>
          <a:prstGeom prst="line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10400" y="1752600"/>
            <a:ext cx="19925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Defense</a:t>
            </a:r>
            <a:r>
              <a:rPr lang="es-ES_tradnl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s-ES_tradnl" sz="16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Mechanisms</a:t>
            </a:r>
            <a:endParaRPr lang="es-ES_tradnl" sz="1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67438" y="3135313"/>
            <a:ext cx="297656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 b="1" dirty="0" err="1">
                <a:solidFill>
                  <a:srgbClr val="002060"/>
                </a:solidFill>
              </a:rPr>
              <a:t>Activation</a:t>
            </a:r>
            <a:r>
              <a:rPr lang="es-ES_tradnl" sz="1600" b="1" dirty="0">
                <a:solidFill>
                  <a:srgbClr val="002060"/>
                </a:solidFill>
              </a:rPr>
              <a:t> of ion </a:t>
            </a:r>
            <a:r>
              <a:rPr lang="es-ES_tradnl" sz="1600" b="1" dirty="0" err="1">
                <a:solidFill>
                  <a:srgbClr val="002060"/>
                </a:solidFill>
              </a:rPr>
              <a:t>transport</a:t>
            </a:r>
            <a:endParaRPr lang="es-ES_tradnl" sz="1600" b="1" dirty="0">
              <a:solidFill>
                <a:srgbClr val="002060"/>
              </a:solidFill>
            </a:endParaRPr>
          </a:p>
          <a:p>
            <a:endParaRPr lang="es-ES_tradnl" sz="1600" b="1" dirty="0">
              <a:solidFill>
                <a:srgbClr val="002060"/>
              </a:solidFill>
            </a:endParaRPr>
          </a:p>
          <a:p>
            <a:r>
              <a:rPr lang="es-ES_tradnl" sz="1600" b="1" dirty="0" err="1">
                <a:solidFill>
                  <a:srgbClr val="002060"/>
                </a:solidFill>
              </a:rPr>
              <a:t>Synthesis</a:t>
            </a:r>
            <a:r>
              <a:rPr lang="es-ES_tradnl" sz="1600" b="1" dirty="0">
                <a:solidFill>
                  <a:srgbClr val="002060"/>
                </a:solidFill>
              </a:rPr>
              <a:t>/</a:t>
            </a:r>
            <a:r>
              <a:rPr lang="es-ES_tradnl" sz="1600" b="1" dirty="0" err="1">
                <a:solidFill>
                  <a:srgbClr val="002060"/>
                </a:solidFill>
              </a:rPr>
              <a:t>accumulation</a:t>
            </a:r>
            <a:r>
              <a:rPr lang="es-ES_tradnl" sz="1600" b="1" dirty="0">
                <a:solidFill>
                  <a:srgbClr val="002060"/>
                </a:solidFill>
              </a:rPr>
              <a:t> of </a:t>
            </a:r>
            <a:r>
              <a:rPr lang="es-ES_tradnl" sz="1600" b="1" dirty="0" err="1">
                <a:solidFill>
                  <a:srgbClr val="002060"/>
                </a:solidFill>
              </a:rPr>
              <a:t>osmolytes</a:t>
            </a:r>
            <a:r>
              <a:rPr lang="es-ES_tradnl" sz="1600" b="1" dirty="0">
                <a:solidFill>
                  <a:srgbClr val="002060"/>
                </a:solidFill>
              </a:rPr>
              <a:t> (</a:t>
            </a:r>
            <a:r>
              <a:rPr lang="es-ES_tradnl" sz="1600" b="1" dirty="0" err="1">
                <a:solidFill>
                  <a:srgbClr val="002060"/>
                </a:solidFill>
              </a:rPr>
              <a:t>glycerol</a:t>
            </a:r>
            <a:r>
              <a:rPr lang="es-ES_tradnl" sz="1600" b="1" dirty="0">
                <a:solidFill>
                  <a:srgbClr val="002060"/>
                </a:solidFill>
              </a:rPr>
              <a:t>)</a:t>
            </a:r>
          </a:p>
          <a:p>
            <a:endParaRPr lang="es-ES_tradnl" sz="1600" b="1" dirty="0">
              <a:solidFill>
                <a:srgbClr val="002060"/>
              </a:solidFill>
            </a:endParaRPr>
          </a:p>
          <a:p>
            <a:r>
              <a:rPr lang="es-ES_tradnl" sz="1600" b="1" dirty="0" err="1">
                <a:solidFill>
                  <a:srgbClr val="002060"/>
                </a:solidFill>
              </a:rPr>
              <a:t>Regulated</a:t>
            </a:r>
            <a:r>
              <a:rPr lang="es-ES_tradnl" sz="1600" b="1" dirty="0">
                <a:solidFill>
                  <a:srgbClr val="002060"/>
                </a:solidFill>
              </a:rPr>
              <a:t> </a:t>
            </a:r>
            <a:r>
              <a:rPr lang="es-ES_tradnl" sz="1600" b="1" dirty="0" err="1">
                <a:solidFill>
                  <a:srgbClr val="002060"/>
                </a:solidFill>
              </a:rPr>
              <a:t>cell</a:t>
            </a:r>
            <a:r>
              <a:rPr lang="es-ES_tradnl" sz="1600" b="1" dirty="0">
                <a:solidFill>
                  <a:srgbClr val="002060"/>
                </a:solidFill>
              </a:rPr>
              <a:t> </a:t>
            </a:r>
            <a:r>
              <a:rPr lang="es-ES_tradnl" sz="1600" b="1" dirty="0" err="1">
                <a:solidFill>
                  <a:srgbClr val="002060"/>
                </a:solidFill>
              </a:rPr>
              <a:t>cycle</a:t>
            </a:r>
            <a:r>
              <a:rPr lang="es-ES_tradnl" sz="1600" b="1" dirty="0">
                <a:solidFill>
                  <a:srgbClr val="002060"/>
                </a:solidFill>
              </a:rPr>
              <a:t> </a:t>
            </a:r>
            <a:r>
              <a:rPr lang="es-ES_tradnl" sz="1600" b="1" dirty="0" err="1">
                <a:solidFill>
                  <a:srgbClr val="002060"/>
                </a:solidFill>
              </a:rPr>
              <a:t>arrest</a:t>
            </a:r>
            <a:endParaRPr lang="es-ES_tradnl" sz="1600" b="1" dirty="0">
              <a:solidFill>
                <a:srgbClr val="002060"/>
              </a:solidFill>
            </a:endParaRPr>
          </a:p>
          <a:p>
            <a:endParaRPr lang="es-ES_tradnl" sz="1600" b="1" dirty="0">
              <a:solidFill>
                <a:srgbClr val="002060"/>
              </a:solidFill>
            </a:endParaRPr>
          </a:p>
          <a:p>
            <a:r>
              <a:rPr lang="es-ES_tradnl" sz="1600" b="1" dirty="0" err="1">
                <a:solidFill>
                  <a:srgbClr val="FF0000"/>
                </a:solidFill>
              </a:rPr>
              <a:t>Activation</a:t>
            </a:r>
            <a:r>
              <a:rPr lang="es-ES_tradnl" sz="1600" b="1" dirty="0">
                <a:solidFill>
                  <a:srgbClr val="FF0000"/>
                </a:solidFill>
              </a:rPr>
              <a:t> of </a:t>
            </a:r>
            <a:r>
              <a:rPr lang="es-ES_tradnl" sz="1600" b="1" dirty="0" err="1">
                <a:solidFill>
                  <a:srgbClr val="FF0000"/>
                </a:solidFill>
              </a:rPr>
              <a:t>transcriptional</a:t>
            </a:r>
            <a:r>
              <a:rPr lang="es-ES_tradnl" sz="1600" b="1" dirty="0">
                <a:solidFill>
                  <a:srgbClr val="FF0000"/>
                </a:solidFill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</a:rPr>
              <a:t>program</a:t>
            </a:r>
            <a:endParaRPr lang="es-ES_tradnl" sz="1600" b="1" dirty="0">
              <a:solidFill>
                <a:srgbClr val="FF0000"/>
              </a:solidFill>
            </a:endParaRPr>
          </a:p>
          <a:p>
            <a:endParaRPr lang="es-ES_tradnl" sz="1600" b="1" dirty="0">
              <a:solidFill>
                <a:srgbClr val="002060"/>
              </a:solidFill>
            </a:endParaRPr>
          </a:p>
          <a:p>
            <a:r>
              <a:rPr lang="es-ES_tradnl" sz="1600" b="1" dirty="0" err="1">
                <a:solidFill>
                  <a:srgbClr val="FF0000"/>
                </a:solidFill>
              </a:rPr>
              <a:t>Modulation</a:t>
            </a:r>
            <a:r>
              <a:rPr lang="es-ES_tradnl" sz="1600" b="1" dirty="0">
                <a:solidFill>
                  <a:srgbClr val="FF0000"/>
                </a:solidFill>
              </a:rPr>
              <a:t> of </a:t>
            </a:r>
            <a:r>
              <a:rPr lang="es-ES_tradnl" sz="1600" b="1" dirty="0" err="1">
                <a:solidFill>
                  <a:srgbClr val="FF0000"/>
                </a:solidFill>
              </a:rPr>
              <a:t>mitochondrial</a:t>
            </a:r>
            <a:r>
              <a:rPr lang="es-ES_tradnl" sz="1600" b="1" dirty="0">
                <a:solidFill>
                  <a:srgbClr val="FF0000"/>
                </a:solidFill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</a:rPr>
              <a:t>activity</a:t>
            </a:r>
            <a:endParaRPr lang="es-ES_tradnl" sz="1600" b="1" dirty="0">
              <a:solidFill>
                <a:srgbClr val="FF0000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5214938" y="2278063"/>
            <a:ext cx="944562" cy="102393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5378450" y="2940050"/>
            <a:ext cx="781050" cy="9969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4516438" y="3086100"/>
            <a:ext cx="1670050" cy="14493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4516438" y="3503613"/>
            <a:ext cx="1687512" cy="15128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2366963" y="2847975"/>
            <a:ext cx="3810000" cy="2992438"/>
          </a:xfrm>
          <a:custGeom>
            <a:avLst/>
            <a:gdLst/>
            <a:ahLst/>
            <a:cxnLst>
              <a:cxn ang="0">
                <a:pos x="2400" y="1875"/>
              </a:cxn>
              <a:cxn ang="0">
                <a:pos x="886" y="1737"/>
              </a:cxn>
              <a:cxn ang="0">
                <a:pos x="29" y="989"/>
              </a:cxn>
              <a:cxn ang="0">
                <a:pos x="709" y="0"/>
              </a:cxn>
            </a:cxnLst>
            <a:rect l="0" t="0" r="r" b="b"/>
            <a:pathLst>
              <a:path w="2400" h="1885">
                <a:moveTo>
                  <a:pt x="2400" y="1875"/>
                </a:moveTo>
                <a:cubicBezTo>
                  <a:pt x="1840" y="1880"/>
                  <a:pt x="1281" y="1885"/>
                  <a:pt x="886" y="1737"/>
                </a:cubicBezTo>
                <a:cubicBezTo>
                  <a:pt x="491" y="1589"/>
                  <a:pt x="58" y="1278"/>
                  <a:pt x="29" y="989"/>
                </a:cubicBezTo>
                <a:cubicBezTo>
                  <a:pt x="0" y="700"/>
                  <a:pt x="354" y="350"/>
                  <a:pt x="709" y="0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3954463" y="3402013"/>
            <a:ext cx="2205037" cy="1054100"/>
          </a:xfrm>
          <a:custGeom>
            <a:avLst/>
            <a:gdLst/>
            <a:ahLst/>
            <a:cxnLst>
              <a:cxn ang="0">
                <a:pos x="1389" y="0"/>
              </a:cxn>
              <a:cxn ang="0">
                <a:pos x="732" y="566"/>
              </a:cxn>
              <a:cxn ang="0">
                <a:pos x="0" y="588"/>
              </a:cxn>
            </a:cxnLst>
            <a:rect l="0" t="0" r="r" b="b"/>
            <a:pathLst>
              <a:path w="1389" h="664">
                <a:moveTo>
                  <a:pt x="1389" y="0"/>
                </a:moveTo>
                <a:cubicBezTo>
                  <a:pt x="1176" y="234"/>
                  <a:pt x="964" y="468"/>
                  <a:pt x="732" y="566"/>
                </a:cubicBezTo>
                <a:cubicBezTo>
                  <a:pt x="500" y="664"/>
                  <a:pt x="250" y="626"/>
                  <a:pt x="0" y="588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7543800" y="2209800"/>
            <a:ext cx="0" cy="815975"/>
          </a:xfrm>
          <a:prstGeom prst="line">
            <a:avLst/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8" name="17 Rectángulo"/>
          <p:cNvSpPr/>
          <p:nvPr/>
        </p:nvSpPr>
        <p:spPr>
          <a:xfrm>
            <a:off x="304800" y="228600"/>
            <a:ext cx="8565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i="1" u="sng" dirty="0" err="1" smtClean="0">
                <a:solidFill>
                  <a:srgbClr val="00FF00"/>
                </a:solidFill>
              </a:rPr>
              <a:t>Yeast</a:t>
            </a:r>
            <a:r>
              <a:rPr lang="pt-BR" sz="2800" i="1" u="sng" dirty="0" smtClean="0">
                <a:solidFill>
                  <a:srgbClr val="00FF00"/>
                </a:solidFill>
              </a:rPr>
              <a:t>: A </a:t>
            </a:r>
            <a:r>
              <a:rPr lang="pt-BR" sz="2800" i="1" u="sng" dirty="0" err="1" smtClean="0">
                <a:solidFill>
                  <a:srgbClr val="00FF00"/>
                </a:solidFill>
              </a:rPr>
              <a:t>model</a:t>
            </a:r>
            <a:r>
              <a:rPr lang="pt-BR" sz="2800" i="1" u="sng" dirty="0" smtClean="0">
                <a:solidFill>
                  <a:srgbClr val="00FF00"/>
                </a:solidFill>
              </a:rPr>
              <a:t> for </a:t>
            </a:r>
            <a:r>
              <a:rPr lang="pt-BR" sz="2800" i="1" u="sng" dirty="0" err="1" smtClean="0">
                <a:solidFill>
                  <a:srgbClr val="00FF00"/>
                </a:solidFill>
              </a:rPr>
              <a:t>understanding</a:t>
            </a:r>
            <a:r>
              <a:rPr lang="pt-BR" sz="2800" i="1" u="sng" dirty="0" smtClean="0">
                <a:solidFill>
                  <a:srgbClr val="00FF00"/>
                </a:solidFill>
              </a:rPr>
              <a:t> </a:t>
            </a:r>
            <a:r>
              <a:rPr lang="pt-BR" sz="2800" i="1" u="sng" dirty="0" err="1" smtClean="0">
                <a:solidFill>
                  <a:srgbClr val="00FF00"/>
                </a:solidFill>
              </a:rPr>
              <a:t>cellular</a:t>
            </a:r>
            <a:r>
              <a:rPr lang="pt-BR" sz="2800" i="1" u="sng" dirty="0" smtClean="0">
                <a:solidFill>
                  <a:srgbClr val="00FF00"/>
                </a:solidFill>
              </a:rPr>
              <a:t> stress </a:t>
            </a:r>
            <a:r>
              <a:rPr lang="pt-BR" sz="2800" i="1" u="sng" dirty="0" err="1" smtClean="0">
                <a:solidFill>
                  <a:srgbClr val="00FF00"/>
                </a:solidFill>
              </a:rPr>
              <a:t>responses</a:t>
            </a:r>
            <a:endParaRPr lang="pt-BR" sz="2800" i="1" u="sng" dirty="0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77925" y="2800350"/>
            <a:ext cx="1225550" cy="50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" name="Rectángulo 2"/>
          <p:cNvSpPr/>
          <p:nvPr/>
        </p:nvSpPr>
        <p:spPr>
          <a:xfrm>
            <a:off x="6372225" y="4699000"/>
            <a:ext cx="1524000" cy="406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6372225" y="4238625"/>
            <a:ext cx="1524000" cy="404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6372225" y="3473450"/>
            <a:ext cx="1524000" cy="406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6372225" y="2619375"/>
            <a:ext cx="1524000" cy="2762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6372225" y="2085975"/>
            <a:ext cx="1524000" cy="2762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8" name="Rectángulo redondeado 7"/>
          <p:cNvSpPr/>
          <p:nvPr/>
        </p:nvSpPr>
        <p:spPr>
          <a:xfrm>
            <a:off x="2555875" y="3779838"/>
            <a:ext cx="1714500" cy="35401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9" name="Rectángulo redondeado 8"/>
          <p:cNvSpPr/>
          <p:nvPr/>
        </p:nvSpPr>
        <p:spPr>
          <a:xfrm>
            <a:off x="2555875" y="3276600"/>
            <a:ext cx="1714500" cy="42227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0" name="Rectángulo redondeado 9"/>
          <p:cNvSpPr/>
          <p:nvPr/>
        </p:nvSpPr>
        <p:spPr>
          <a:xfrm>
            <a:off x="2555875" y="2895600"/>
            <a:ext cx="1714500" cy="30956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16308" y="838200"/>
            <a:ext cx="13731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Hyperosmotic</a:t>
            </a:r>
            <a:endParaRPr lang="es-ES_tradnl" sz="1600" b="1" dirty="0">
              <a:solidFill>
                <a:schemeClr val="accent5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 algn="ctr"/>
            <a:r>
              <a:rPr lang="es-ES_tradnl" sz="1600" b="1" dirty="0">
                <a:solidFill>
                  <a:schemeClr val="accent5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Stress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76738" y="1960563"/>
            <a:ext cx="1743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200" b="1">
                <a:ea typeface="Arial" charset="0"/>
                <a:cs typeface="Arial" charset="0"/>
              </a:rPr>
              <a:t>Glycerol, trehalose, </a:t>
            </a:r>
          </a:p>
          <a:p>
            <a:r>
              <a:rPr lang="es-ES_tradnl" sz="1200" b="1">
                <a:ea typeface="Arial" charset="0"/>
                <a:cs typeface="Arial" charset="0"/>
              </a:rPr>
              <a:t>glycogen metabolism</a:t>
            </a:r>
          </a:p>
          <a:p>
            <a:endParaRPr lang="es-ES_tradnl" sz="1200" b="1">
              <a:ea typeface="Arial" charset="0"/>
              <a:cs typeface="Arial" charset="0"/>
            </a:endParaRPr>
          </a:p>
          <a:p>
            <a:r>
              <a:rPr lang="es-ES_tradnl" sz="1200" b="1">
                <a:ea typeface="Arial" charset="0"/>
                <a:cs typeface="Arial" charset="0"/>
              </a:rPr>
              <a:t>Sugar uptake </a:t>
            </a:r>
          </a:p>
          <a:p>
            <a:r>
              <a:rPr lang="es-ES_tradnl" sz="1200" b="1">
                <a:ea typeface="Arial" charset="0"/>
                <a:cs typeface="Arial" charset="0"/>
              </a:rPr>
              <a:t>+ metabolism</a:t>
            </a:r>
          </a:p>
          <a:p>
            <a:endParaRPr lang="es-ES_tradnl" sz="1200" b="1">
              <a:ea typeface="Arial" charset="0"/>
              <a:cs typeface="Arial" charset="0"/>
            </a:endParaRPr>
          </a:p>
          <a:p>
            <a:r>
              <a:rPr lang="es-ES_tradnl" sz="1200" b="1">
                <a:ea typeface="Arial" charset="0"/>
                <a:cs typeface="Arial" charset="0"/>
              </a:rPr>
              <a:t>Redox metabolism</a:t>
            </a:r>
          </a:p>
          <a:p>
            <a:endParaRPr lang="es-ES_tradnl" sz="1200" b="1">
              <a:ea typeface="Arial" charset="0"/>
              <a:cs typeface="Arial" charset="0"/>
            </a:endParaRPr>
          </a:p>
          <a:p>
            <a:r>
              <a:rPr lang="es-ES_tradnl" sz="1200" b="1">
                <a:ea typeface="Arial" charset="0"/>
                <a:cs typeface="Arial" charset="0"/>
              </a:rPr>
              <a:t>Mitochondrial </a:t>
            </a:r>
          </a:p>
          <a:p>
            <a:r>
              <a:rPr lang="es-ES_tradnl" sz="1200" b="1">
                <a:ea typeface="Arial" charset="0"/>
                <a:cs typeface="Arial" charset="0"/>
              </a:rPr>
              <a:t>functions</a:t>
            </a:r>
          </a:p>
          <a:p>
            <a:endParaRPr lang="es-ES_tradnl" sz="1200" b="1">
              <a:ea typeface="Arial" charset="0"/>
              <a:cs typeface="Arial" charset="0"/>
            </a:endParaRPr>
          </a:p>
          <a:p>
            <a:r>
              <a:rPr lang="es-ES_tradnl" sz="1200" b="1">
                <a:ea typeface="Arial" charset="0"/>
                <a:cs typeface="Arial" charset="0"/>
              </a:rPr>
              <a:t>Antioxidants</a:t>
            </a:r>
          </a:p>
          <a:p>
            <a:endParaRPr lang="es-ES_tradnl" sz="1200" b="1">
              <a:ea typeface="Arial" charset="0"/>
              <a:cs typeface="Arial" charset="0"/>
            </a:endParaRPr>
          </a:p>
          <a:p>
            <a:r>
              <a:rPr lang="es-ES_tradnl" sz="1200" b="1">
                <a:ea typeface="Arial" charset="0"/>
                <a:cs typeface="Arial" charset="0"/>
              </a:rPr>
              <a:t>Chaperones</a:t>
            </a:r>
          </a:p>
          <a:p>
            <a:endParaRPr lang="es-ES_tradnl" sz="1200" b="1">
              <a:ea typeface="Arial" charset="0"/>
              <a:cs typeface="Arial" charset="0"/>
            </a:endParaRPr>
          </a:p>
          <a:p>
            <a:r>
              <a:rPr lang="es-ES_tradnl" sz="1200" b="1">
                <a:ea typeface="Arial" charset="0"/>
                <a:cs typeface="Arial" charset="0"/>
              </a:rPr>
              <a:t>Signal transduction</a:t>
            </a:r>
          </a:p>
          <a:p>
            <a:endParaRPr lang="es-ES_tradnl" sz="1200" b="1">
              <a:ea typeface="Arial" charset="0"/>
              <a:cs typeface="Arial" charset="0"/>
            </a:endParaRPr>
          </a:p>
          <a:p>
            <a:r>
              <a:rPr lang="es-ES_tradnl" sz="1200" b="1">
                <a:ea typeface="Arial" charset="0"/>
                <a:cs typeface="Arial" charset="0"/>
              </a:rPr>
              <a:t>Cell surface proteins</a:t>
            </a:r>
          </a:p>
          <a:p>
            <a:endParaRPr lang="es-ES_tradnl" sz="1200" b="1">
              <a:ea typeface="Arial" charset="0"/>
              <a:cs typeface="Arial" charset="0"/>
            </a:endParaRPr>
          </a:p>
          <a:p>
            <a:r>
              <a:rPr lang="es-ES_tradnl" sz="1200" b="1">
                <a:ea typeface="Arial" charset="0"/>
                <a:cs typeface="Arial" charset="0"/>
              </a:rPr>
              <a:t>Others</a:t>
            </a: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H="1">
            <a:off x="3746500" y="1362075"/>
            <a:ext cx="333375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4376738" y="1362075"/>
            <a:ext cx="242887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3624263" y="1854200"/>
            <a:ext cx="265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auto">
          <a:xfrm>
            <a:off x="6251575" y="2066925"/>
            <a:ext cx="171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>
                <a:solidFill>
                  <a:srgbClr val="000000"/>
                </a:solidFill>
                <a:ea typeface="Arial" charset="0"/>
                <a:cs typeface="Arial" charset="0"/>
              </a:rPr>
              <a:t>Osmolyte production</a:t>
            </a:r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auto">
          <a:xfrm>
            <a:off x="6257925" y="2593975"/>
            <a:ext cx="171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>
                <a:solidFill>
                  <a:srgbClr val="000000"/>
                </a:solidFill>
                <a:ea typeface="Arial" charset="0"/>
                <a:cs typeface="Arial" charset="0"/>
              </a:rPr>
              <a:t>Energy supply</a:t>
            </a:r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auto">
          <a:xfrm>
            <a:off x="6251575" y="3424238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>
                <a:solidFill>
                  <a:srgbClr val="000000"/>
                </a:solidFill>
                <a:ea typeface="Arial" charset="0"/>
                <a:cs typeface="Arial" charset="0"/>
              </a:rPr>
              <a:t>Protection from</a:t>
            </a:r>
          </a:p>
          <a:p>
            <a:pPr algn="ctr"/>
            <a:r>
              <a:rPr lang="es-ES_tradnl" sz="1200">
                <a:solidFill>
                  <a:srgbClr val="000000"/>
                </a:solidFill>
                <a:ea typeface="Arial" charset="0"/>
                <a:cs typeface="Arial" charset="0"/>
              </a:rPr>
              <a:t>oxidative damage</a:t>
            </a:r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auto">
          <a:xfrm>
            <a:off x="6251575" y="4186238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>
                <a:solidFill>
                  <a:srgbClr val="000000"/>
                </a:solidFill>
                <a:ea typeface="Arial" charset="0"/>
                <a:cs typeface="Arial" charset="0"/>
              </a:rPr>
              <a:t>Protection from </a:t>
            </a:r>
          </a:p>
          <a:p>
            <a:pPr algn="ctr"/>
            <a:r>
              <a:rPr lang="es-ES_tradnl" sz="1200">
                <a:solidFill>
                  <a:srgbClr val="000000"/>
                </a:solidFill>
                <a:ea typeface="Arial" charset="0"/>
                <a:cs typeface="Arial" charset="0"/>
              </a:rPr>
              <a:t>protein denaturation</a:t>
            </a:r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auto">
          <a:xfrm>
            <a:off x="6251575" y="4643438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>
                <a:solidFill>
                  <a:srgbClr val="000000"/>
                </a:solidFill>
                <a:ea typeface="Arial" charset="0"/>
                <a:cs typeface="Arial" charset="0"/>
              </a:rPr>
              <a:t>Coordination of</a:t>
            </a:r>
          </a:p>
          <a:p>
            <a:pPr algn="ctr"/>
            <a:r>
              <a:rPr lang="es-ES_tradnl" sz="1200">
                <a:solidFill>
                  <a:srgbClr val="000000"/>
                </a:solidFill>
                <a:ea typeface="Arial" charset="0"/>
                <a:cs typeface="Arial" charset="0"/>
              </a:rPr>
              <a:t>stress response</a:t>
            </a: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917575" y="2819400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>
                <a:solidFill>
                  <a:srgbClr val="000000"/>
                </a:solidFill>
                <a:ea typeface="Arial" charset="0"/>
                <a:cs typeface="Arial" charset="0"/>
              </a:rPr>
              <a:t>Transient growth</a:t>
            </a:r>
          </a:p>
          <a:p>
            <a:pPr algn="ctr"/>
            <a:r>
              <a:rPr lang="es-ES_tradnl" sz="1200">
                <a:solidFill>
                  <a:srgbClr val="000000"/>
                </a:solidFill>
                <a:ea typeface="Arial" charset="0"/>
                <a:cs typeface="Arial" charset="0"/>
              </a:rPr>
              <a:t>arrest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4419600" y="1447800"/>
            <a:ext cx="171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 b="1" dirty="0" err="1">
                <a:solidFill>
                  <a:schemeClr val="accent5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mRNA</a:t>
            </a:r>
            <a:endParaRPr lang="es-ES_tradnl" sz="1200" b="1" dirty="0">
              <a:solidFill>
                <a:schemeClr val="accent5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23" name="Rectángulo 22"/>
          <p:cNvSpPr>
            <a:spLocks noChangeArrowheads="1"/>
          </p:cNvSpPr>
          <p:nvPr/>
        </p:nvSpPr>
        <p:spPr bwMode="auto">
          <a:xfrm>
            <a:off x="2403475" y="1447800"/>
            <a:ext cx="171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 b="1">
                <a:solidFill>
                  <a:schemeClr val="accent5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mRNA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 rot="5400000">
            <a:off x="2823369" y="16375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rot="5400000">
            <a:off x="5490369" y="16375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6251575" y="1447800"/>
            <a:ext cx="171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 b="1" dirty="0" err="1">
                <a:solidFill>
                  <a:schemeClr val="accent5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Function</a:t>
            </a:r>
            <a:endParaRPr lang="es-ES_tradnl" sz="1200" b="1" dirty="0">
              <a:solidFill>
                <a:schemeClr val="accent5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27" name="Rectángulo 26"/>
          <p:cNvSpPr>
            <a:spLocks noChangeArrowheads="1"/>
          </p:cNvSpPr>
          <p:nvPr/>
        </p:nvSpPr>
        <p:spPr bwMode="auto">
          <a:xfrm>
            <a:off x="955675" y="1447800"/>
            <a:ext cx="171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 b="1">
                <a:solidFill>
                  <a:schemeClr val="accent5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Function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4422775" y="1981200"/>
            <a:ext cx="1714500" cy="47307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9" name="Rectángulo redondeado 28"/>
          <p:cNvSpPr/>
          <p:nvPr/>
        </p:nvSpPr>
        <p:spPr>
          <a:xfrm>
            <a:off x="4422775" y="2543175"/>
            <a:ext cx="1714500" cy="44767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0" name="Rectángulo redondeado 29"/>
          <p:cNvSpPr/>
          <p:nvPr/>
        </p:nvSpPr>
        <p:spPr>
          <a:xfrm>
            <a:off x="4422775" y="3070225"/>
            <a:ext cx="1714500" cy="30797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4422775" y="3473450"/>
            <a:ext cx="1714500" cy="41275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2" name="Rectángulo redondeado 31"/>
          <p:cNvSpPr/>
          <p:nvPr/>
        </p:nvSpPr>
        <p:spPr>
          <a:xfrm>
            <a:off x="4422775" y="3995738"/>
            <a:ext cx="1714500" cy="2921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3" name="Rectángulo redondeado 32"/>
          <p:cNvSpPr/>
          <p:nvPr/>
        </p:nvSpPr>
        <p:spPr>
          <a:xfrm>
            <a:off x="4422775" y="4352925"/>
            <a:ext cx="1714500" cy="29051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4" name="Rectángulo redondeado 33"/>
          <p:cNvSpPr/>
          <p:nvPr/>
        </p:nvSpPr>
        <p:spPr>
          <a:xfrm>
            <a:off x="4422775" y="4729163"/>
            <a:ext cx="1714500" cy="29051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5" name="Rectángulo redondeado 34"/>
          <p:cNvSpPr/>
          <p:nvPr/>
        </p:nvSpPr>
        <p:spPr>
          <a:xfrm>
            <a:off x="4422775" y="5105400"/>
            <a:ext cx="1714500" cy="2921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6" name="Rectángulo redondeado 35"/>
          <p:cNvSpPr/>
          <p:nvPr/>
        </p:nvSpPr>
        <p:spPr>
          <a:xfrm>
            <a:off x="4422775" y="5454650"/>
            <a:ext cx="1714500" cy="2921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7" name="Rectángulo redondeado 36"/>
          <p:cNvSpPr/>
          <p:nvPr/>
        </p:nvSpPr>
        <p:spPr>
          <a:xfrm>
            <a:off x="2555875" y="1960563"/>
            <a:ext cx="1714500" cy="869950"/>
          </a:xfrm>
          <a:prstGeom prst="roundRect">
            <a:avLst>
              <a:gd name="adj" fmla="val 898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2690813" y="1960563"/>
            <a:ext cx="14446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 b="1" dirty="0">
                <a:solidFill>
                  <a:schemeClr val="bg1"/>
                </a:solidFill>
                <a:ea typeface="Arial" charset="0"/>
                <a:cs typeface="Arial" charset="0"/>
              </a:rPr>
              <a:t>RNA </a:t>
            </a:r>
            <a:r>
              <a:rPr lang="es-ES_tradnl" sz="12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metabolism</a:t>
            </a:r>
            <a:endParaRPr lang="es-ES_tradnl" sz="12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/>
            <a:r>
              <a:rPr lang="es-ES_tradnl" sz="1200" b="1" dirty="0">
                <a:solidFill>
                  <a:schemeClr val="bg1"/>
                </a:solidFill>
                <a:ea typeface="Arial" charset="0"/>
                <a:cs typeface="Arial" charset="0"/>
              </a:rPr>
              <a:t>(</a:t>
            </a:r>
            <a:r>
              <a:rPr lang="es-ES_tradnl" sz="12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Processing</a:t>
            </a:r>
            <a:r>
              <a:rPr lang="es-ES_tradnl" sz="1200" b="1" dirty="0">
                <a:solidFill>
                  <a:schemeClr val="bg1"/>
                </a:solidFill>
                <a:ea typeface="Arial" charset="0"/>
                <a:cs typeface="Arial" charset="0"/>
              </a:rPr>
              <a:t>,</a:t>
            </a:r>
          </a:p>
          <a:p>
            <a:pPr algn="ctr"/>
            <a:r>
              <a:rPr lang="es-ES_tradnl" sz="12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tRNA</a:t>
            </a:r>
            <a:r>
              <a:rPr lang="es-ES_tradnl" sz="12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s-ES_tradnl" sz="12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synthesis</a:t>
            </a:r>
            <a:r>
              <a:rPr lang="es-ES_tradnl" sz="1200" b="1" dirty="0">
                <a:solidFill>
                  <a:schemeClr val="bg1"/>
                </a:solidFill>
                <a:ea typeface="Arial" charset="0"/>
                <a:cs typeface="Arial" charset="0"/>
              </a:rPr>
              <a:t>,</a:t>
            </a:r>
          </a:p>
          <a:p>
            <a:pPr algn="ctr"/>
            <a:r>
              <a:rPr lang="es-ES_tradnl" sz="12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Splicing</a:t>
            </a:r>
            <a:r>
              <a:rPr lang="es-ES_tradnl" sz="1200" b="1" dirty="0">
                <a:solidFill>
                  <a:schemeClr val="bg1"/>
                </a:solidFill>
                <a:ea typeface="Arial" charset="0"/>
                <a:cs typeface="Arial" charset="0"/>
              </a:rPr>
              <a:t>)</a:t>
            </a:r>
          </a:p>
          <a:p>
            <a:pPr algn="ctr"/>
            <a:endParaRPr lang="es-ES_tradnl" sz="12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/>
            <a:r>
              <a:rPr lang="es-ES_tradnl" sz="12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Translation</a:t>
            </a:r>
            <a:endParaRPr lang="es-ES_tradnl" sz="12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/>
            <a:endParaRPr lang="es-ES_tradnl" sz="12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/>
            <a:r>
              <a:rPr lang="es-ES_tradnl" sz="12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Ribosomal</a:t>
            </a:r>
            <a:r>
              <a:rPr lang="es-ES_tradnl" sz="12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s-ES_tradnl" sz="12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Proteins</a:t>
            </a:r>
            <a:endParaRPr lang="es-ES_tradnl" sz="12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/>
            <a:endParaRPr lang="es-ES_tradnl" sz="12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/>
            <a:endParaRPr lang="es-ES_tradnl" sz="1200" b="1" dirty="0" smtClean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/>
            <a:r>
              <a:rPr lang="es-ES_tradnl" sz="12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Others</a:t>
            </a:r>
            <a:endParaRPr lang="es-ES_tradnl" sz="12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39" name="Conector recto 38"/>
          <p:cNvCxnSpPr>
            <a:stCxn id="28" idx="3"/>
            <a:endCxn id="7" idx="1"/>
          </p:cNvCxnSpPr>
          <p:nvPr/>
        </p:nvCxnSpPr>
        <p:spPr>
          <a:xfrm>
            <a:off x="6137275" y="2217738"/>
            <a:ext cx="234950" cy="635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6140450" y="2743200"/>
            <a:ext cx="234950" cy="635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6140450" y="3698875"/>
            <a:ext cx="234950" cy="635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6140450" y="4495800"/>
            <a:ext cx="234950" cy="635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6134100" y="4876800"/>
            <a:ext cx="234950" cy="635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>
            <a:stCxn id="32" idx="3"/>
          </p:cNvCxnSpPr>
          <p:nvPr/>
        </p:nvCxnSpPr>
        <p:spPr>
          <a:xfrm flipV="1">
            <a:off x="6137275" y="3779838"/>
            <a:ext cx="231775" cy="36195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rot="16200000" flipH="1">
            <a:off x="6113463" y="3297237"/>
            <a:ext cx="292100" cy="23812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6146800" y="2273300"/>
            <a:ext cx="231775" cy="36195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>
            <a:stCxn id="2" idx="3"/>
            <a:endCxn id="10" idx="1"/>
          </p:cNvCxnSpPr>
          <p:nvPr/>
        </p:nvCxnSpPr>
        <p:spPr>
          <a:xfrm flipV="1">
            <a:off x="2403475" y="3049588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rot="5400000" flipH="1" flipV="1">
            <a:off x="2355850" y="2790825"/>
            <a:ext cx="247650" cy="1524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rot="16200000" flipH="1">
            <a:off x="2394744" y="3140869"/>
            <a:ext cx="246062" cy="2286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uadroTexto 50"/>
          <p:cNvSpPr txBox="1">
            <a:spLocks noChangeArrowheads="1"/>
          </p:cNvSpPr>
          <p:nvPr/>
        </p:nvSpPr>
        <p:spPr bwMode="auto">
          <a:xfrm>
            <a:off x="533400" y="5105400"/>
            <a:ext cx="3238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dirty="0" err="1">
                <a:latin typeface="Calibri" charset="0"/>
              </a:rPr>
              <a:t>Transcriptional</a:t>
            </a:r>
            <a:r>
              <a:rPr lang="es-ES_tradnl" dirty="0">
                <a:latin typeface="Calibri" charset="0"/>
              </a:rPr>
              <a:t> </a:t>
            </a:r>
            <a:r>
              <a:rPr lang="es-ES_tradnl" dirty="0" err="1">
                <a:latin typeface="Calibri" charset="0"/>
              </a:rPr>
              <a:t>Profiling</a:t>
            </a:r>
            <a:r>
              <a:rPr lang="es-ES_tradnl" dirty="0">
                <a:latin typeface="Calibri" charset="0"/>
              </a:rPr>
              <a:t>:</a:t>
            </a:r>
          </a:p>
          <a:p>
            <a:r>
              <a:rPr lang="es-ES_tradnl" dirty="0" err="1">
                <a:solidFill>
                  <a:srgbClr val="008000"/>
                </a:solidFill>
                <a:latin typeface="Calibri" charset="0"/>
              </a:rPr>
              <a:t>Activated</a:t>
            </a:r>
            <a:r>
              <a:rPr lang="es-ES_tradnl" dirty="0">
                <a:solidFill>
                  <a:srgbClr val="008000"/>
                </a:solidFill>
                <a:latin typeface="Calibri" charset="0"/>
              </a:rPr>
              <a:t> genes: 300-1400 (23%)</a:t>
            </a:r>
          </a:p>
          <a:p>
            <a:r>
              <a:rPr lang="es-ES_tradnl" dirty="0" err="1">
                <a:solidFill>
                  <a:srgbClr val="FF0000"/>
                </a:solidFill>
                <a:latin typeface="Calibri" charset="0"/>
              </a:rPr>
              <a:t>Repressed</a:t>
            </a:r>
            <a:r>
              <a:rPr lang="es-ES_tradnl" dirty="0">
                <a:solidFill>
                  <a:srgbClr val="FF0000"/>
                </a:solidFill>
                <a:latin typeface="Calibri" charset="0"/>
              </a:rPr>
              <a:t> genes: up </a:t>
            </a:r>
            <a:r>
              <a:rPr lang="es-ES_tradnl" dirty="0" err="1">
                <a:solidFill>
                  <a:srgbClr val="FF0000"/>
                </a:solidFill>
                <a:latin typeface="Calibri" charset="0"/>
              </a:rPr>
              <a:t>to</a:t>
            </a:r>
            <a:r>
              <a:rPr lang="es-ES_tradnl" dirty="0">
                <a:solidFill>
                  <a:srgbClr val="FF0000"/>
                </a:solidFill>
                <a:latin typeface="Calibri" charset="0"/>
              </a:rPr>
              <a:t> 1300 </a:t>
            </a:r>
          </a:p>
        </p:txBody>
      </p:sp>
      <p:sp>
        <p:nvSpPr>
          <p:cNvPr id="51" name="Rectángulo 51"/>
          <p:cNvSpPr/>
          <p:nvPr/>
        </p:nvSpPr>
        <p:spPr>
          <a:xfrm>
            <a:off x="533400" y="5105400"/>
            <a:ext cx="3213100" cy="990600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Rectangle 90"/>
          <p:cNvSpPr>
            <a:spLocks noChangeArrowheads="1"/>
          </p:cNvSpPr>
          <p:nvPr/>
        </p:nvSpPr>
        <p:spPr bwMode="auto">
          <a:xfrm>
            <a:off x="1539875" y="0"/>
            <a:ext cx="614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rgbClr val="00FF00"/>
                </a:solidFill>
                <a:latin typeface="Comic Sans MS" charset="0"/>
              </a:rPr>
              <a:t>The transcriptional program upon </a:t>
            </a:r>
            <a:r>
              <a:rPr lang="en-US" b="1" u="sng" dirty="0" err="1">
                <a:solidFill>
                  <a:srgbClr val="00FF00"/>
                </a:solidFill>
                <a:latin typeface="Comic Sans MS" charset="0"/>
              </a:rPr>
              <a:t>osmostress</a:t>
            </a:r>
            <a:r>
              <a:rPr lang="en-US" b="1" u="sng" dirty="0">
                <a:solidFill>
                  <a:srgbClr val="00FF00"/>
                </a:solidFill>
                <a:latin typeface="Comic Sans MS" charset="0"/>
              </a:rPr>
              <a:t> in yeast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Elipse"/>
          <p:cNvSpPr/>
          <p:nvPr/>
        </p:nvSpPr>
        <p:spPr>
          <a:xfrm>
            <a:off x="2273610" y="1237528"/>
            <a:ext cx="728894" cy="52909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3" name="4 Conector recto"/>
          <p:cNvCxnSpPr/>
          <p:nvPr/>
        </p:nvCxnSpPr>
        <p:spPr>
          <a:xfrm>
            <a:off x="2030413" y="209550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Flecha derecha"/>
          <p:cNvSpPr/>
          <p:nvPr/>
        </p:nvSpPr>
        <p:spPr>
          <a:xfrm>
            <a:off x="3173728" y="1951908"/>
            <a:ext cx="642942" cy="285752"/>
          </a:xfrm>
          <a:prstGeom prst="rightArrow">
            <a:avLst>
              <a:gd name="adj1" fmla="val 50000"/>
              <a:gd name="adj2" fmla="val 52667"/>
            </a:avLst>
          </a:prstGeom>
          <a:solidFill>
            <a:schemeClr val="bg1">
              <a:lumMod val="5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8 Elipse"/>
          <p:cNvSpPr/>
          <p:nvPr/>
        </p:nvSpPr>
        <p:spPr>
          <a:xfrm>
            <a:off x="2130734" y="1666156"/>
            <a:ext cx="500066" cy="4286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9 CuadroTexto"/>
          <p:cNvSpPr txBox="1">
            <a:spLocks noChangeArrowheads="1"/>
          </p:cNvSpPr>
          <p:nvPr/>
        </p:nvSpPr>
        <p:spPr bwMode="auto">
          <a:xfrm>
            <a:off x="2144713" y="17081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chemeClr val="bg1"/>
                </a:solidFill>
                <a:ea typeface="Arial" charset="0"/>
                <a:cs typeface="Arial" charset="0"/>
              </a:rPr>
              <a:t>TF</a:t>
            </a:r>
          </a:p>
        </p:txBody>
      </p:sp>
      <p:sp>
        <p:nvSpPr>
          <p:cNvPr id="7" name="11 CuadroTexto"/>
          <p:cNvSpPr txBox="1">
            <a:spLocks noChangeArrowheads="1"/>
          </p:cNvSpPr>
          <p:nvPr/>
        </p:nvSpPr>
        <p:spPr bwMode="auto">
          <a:xfrm>
            <a:off x="2359025" y="12096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Tup1</a:t>
            </a:r>
          </a:p>
          <a:p>
            <a:r>
              <a:rPr lang="es-ES" sz="1400" b="1">
                <a:ea typeface="Arial" charset="0"/>
                <a:cs typeface="Arial" charset="0"/>
              </a:rPr>
              <a:t>Cyc8</a:t>
            </a:r>
          </a:p>
        </p:txBody>
      </p:sp>
      <p:sp>
        <p:nvSpPr>
          <p:cNvPr id="8" name="16 Elipse"/>
          <p:cNvSpPr/>
          <p:nvPr/>
        </p:nvSpPr>
        <p:spPr>
          <a:xfrm>
            <a:off x="6171266" y="1395644"/>
            <a:ext cx="586018" cy="48668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9" name="17 CuadroTexto"/>
          <p:cNvSpPr txBox="1">
            <a:spLocks noChangeArrowheads="1"/>
          </p:cNvSpPr>
          <p:nvPr/>
        </p:nvSpPr>
        <p:spPr bwMode="auto">
          <a:xfrm>
            <a:off x="6223000" y="1381125"/>
            <a:ext cx="539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SWI</a:t>
            </a:r>
          </a:p>
          <a:p>
            <a:r>
              <a:rPr lang="es-ES" sz="1400" b="1">
                <a:ea typeface="Arial" charset="0"/>
                <a:cs typeface="Arial" charset="0"/>
              </a:rPr>
              <a:t>SNF</a:t>
            </a:r>
          </a:p>
        </p:txBody>
      </p:sp>
      <p:cxnSp>
        <p:nvCxnSpPr>
          <p:cNvPr id="10" name="20 Conector recto de flecha"/>
          <p:cNvCxnSpPr/>
          <p:nvPr/>
        </p:nvCxnSpPr>
        <p:spPr>
          <a:xfrm>
            <a:off x="4173538" y="2095500"/>
            <a:ext cx="928687" cy="1588"/>
          </a:xfrm>
          <a:prstGeom prst="straightConnector1">
            <a:avLst/>
          </a:prstGeom>
          <a:ln w="38100">
            <a:solidFill>
              <a:srgbClr val="00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2 CuadroTexto"/>
          <p:cNvSpPr txBox="1">
            <a:spLocks noChangeArrowheads="1"/>
          </p:cNvSpPr>
          <p:nvPr/>
        </p:nvSpPr>
        <p:spPr bwMode="auto">
          <a:xfrm>
            <a:off x="3992563" y="952500"/>
            <a:ext cx="1049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solidFill>
                  <a:schemeClr val="accent5">
                    <a:lumMod val="20000"/>
                    <a:lumOff val="80000"/>
                  </a:schemeClr>
                </a:solidFill>
                <a:ea typeface="Arial" charset="0"/>
                <a:cs typeface="Arial" charset="0"/>
              </a:rPr>
              <a:t>Osmostress</a:t>
            </a:r>
          </a:p>
        </p:txBody>
      </p:sp>
      <p:sp>
        <p:nvSpPr>
          <p:cNvPr id="12" name="23 CuadroTexto"/>
          <p:cNvSpPr txBox="1">
            <a:spLocks noChangeArrowheads="1"/>
          </p:cNvSpPr>
          <p:nvPr/>
        </p:nvSpPr>
        <p:spPr bwMode="auto">
          <a:xfrm>
            <a:off x="4303713" y="1455738"/>
            <a:ext cx="534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solidFill>
                  <a:schemeClr val="accent5">
                    <a:lumMod val="20000"/>
                    <a:lumOff val="80000"/>
                  </a:schemeClr>
                </a:solidFill>
                <a:ea typeface="Arial" charset="0"/>
                <a:cs typeface="Arial" charset="0"/>
              </a:rPr>
              <a:t>HOG</a:t>
            </a:r>
          </a:p>
        </p:txBody>
      </p:sp>
      <p:sp>
        <p:nvSpPr>
          <p:cNvPr id="13" name="25 Elipse"/>
          <p:cNvSpPr/>
          <p:nvPr/>
        </p:nvSpPr>
        <p:spPr>
          <a:xfrm>
            <a:off x="5173992" y="1479738"/>
            <a:ext cx="728894" cy="52909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4" name="26 Conector recto"/>
          <p:cNvCxnSpPr/>
          <p:nvPr/>
        </p:nvCxnSpPr>
        <p:spPr>
          <a:xfrm>
            <a:off x="5703888" y="209550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27 Flecha derecha"/>
          <p:cNvSpPr/>
          <p:nvPr/>
        </p:nvSpPr>
        <p:spPr>
          <a:xfrm>
            <a:off x="6959942" y="1951908"/>
            <a:ext cx="642942" cy="285752"/>
          </a:xfrm>
          <a:prstGeom prst="rightArrow">
            <a:avLst>
              <a:gd name="adj1" fmla="val 50000"/>
              <a:gd name="adj2" fmla="val 52667"/>
            </a:avLst>
          </a:prstGeom>
          <a:solidFill>
            <a:schemeClr val="bg1">
              <a:lumMod val="5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28 Elipse"/>
          <p:cNvSpPr/>
          <p:nvPr/>
        </p:nvSpPr>
        <p:spPr>
          <a:xfrm>
            <a:off x="5803826" y="1666156"/>
            <a:ext cx="500066" cy="4286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29 CuadroTexto"/>
          <p:cNvSpPr txBox="1">
            <a:spLocks noChangeArrowheads="1"/>
          </p:cNvSpPr>
          <p:nvPr/>
        </p:nvSpPr>
        <p:spPr bwMode="auto">
          <a:xfrm>
            <a:off x="5818188" y="17081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chemeClr val="bg1"/>
                </a:solidFill>
                <a:ea typeface="Arial" charset="0"/>
                <a:cs typeface="Arial" charset="0"/>
              </a:rPr>
              <a:t>TF</a:t>
            </a:r>
          </a:p>
        </p:txBody>
      </p:sp>
      <p:sp>
        <p:nvSpPr>
          <p:cNvPr id="18" name="30 CuadroTexto"/>
          <p:cNvSpPr txBox="1">
            <a:spLocks noChangeArrowheads="1"/>
          </p:cNvSpPr>
          <p:nvPr/>
        </p:nvSpPr>
        <p:spPr bwMode="auto">
          <a:xfrm>
            <a:off x="5259388" y="1452563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Tup1</a:t>
            </a:r>
          </a:p>
          <a:p>
            <a:r>
              <a:rPr lang="es-ES" sz="1400" b="1">
                <a:ea typeface="Arial" charset="0"/>
                <a:cs typeface="Arial" charset="0"/>
              </a:rPr>
              <a:t>Cyc8</a:t>
            </a:r>
          </a:p>
        </p:txBody>
      </p:sp>
      <p:grpSp>
        <p:nvGrpSpPr>
          <p:cNvPr id="19" name="43 Grupo"/>
          <p:cNvGrpSpPr>
            <a:grpSpLocks/>
          </p:cNvGrpSpPr>
          <p:nvPr/>
        </p:nvGrpSpPr>
        <p:grpSpPr bwMode="auto">
          <a:xfrm>
            <a:off x="3000375" y="1508125"/>
            <a:ext cx="346075" cy="428625"/>
            <a:chOff x="1357298" y="1595414"/>
            <a:chExt cx="346712" cy="428628"/>
          </a:xfrm>
        </p:grpSpPr>
        <p:cxnSp>
          <p:nvCxnSpPr>
            <p:cNvPr id="20" name="34 Conector recto"/>
            <p:cNvCxnSpPr/>
            <p:nvPr/>
          </p:nvCxnSpPr>
          <p:spPr>
            <a:xfrm>
              <a:off x="1357298" y="1595414"/>
              <a:ext cx="286276" cy="0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38 Conector recto"/>
            <p:cNvCxnSpPr/>
            <p:nvPr/>
          </p:nvCxnSpPr>
          <p:spPr>
            <a:xfrm rot="5400000">
              <a:off x="1413355" y="1809729"/>
              <a:ext cx="428628" cy="0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41 Conector recto"/>
            <p:cNvCxnSpPr/>
            <p:nvPr/>
          </p:nvCxnSpPr>
          <p:spPr>
            <a:xfrm>
              <a:off x="1560872" y="2024042"/>
              <a:ext cx="143138" cy="0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45 Conector recto de flecha"/>
          <p:cNvCxnSpPr/>
          <p:nvPr/>
        </p:nvCxnSpPr>
        <p:spPr>
          <a:xfrm rot="16200000" flipH="1">
            <a:off x="4484687" y="1360488"/>
            <a:ext cx="233363" cy="1588"/>
          </a:xfrm>
          <a:prstGeom prst="straightConnector1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47 Conector recto de flecha"/>
          <p:cNvCxnSpPr/>
          <p:nvPr/>
        </p:nvCxnSpPr>
        <p:spPr>
          <a:xfrm rot="16200000" flipH="1">
            <a:off x="4487069" y="1853407"/>
            <a:ext cx="231775" cy="1587"/>
          </a:xfrm>
          <a:prstGeom prst="straightConnector1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48 Elipse"/>
          <p:cNvSpPr/>
          <p:nvPr/>
        </p:nvSpPr>
        <p:spPr>
          <a:xfrm>
            <a:off x="5732995" y="1251316"/>
            <a:ext cx="586018" cy="42862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" name="49 CuadroTexto"/>
          <p:cNvSpPr txBox="1">
            <a:spLocks noChangeArrowheads="1"/>
          </p:cNvSpPr>
          <p:nvPr/>
        </p:nvSpPr>
        <p:spPr bwMode="auto">
          <a:xfrm>
            <a:off x="5678488" y="1309688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SAGA</a:t>
            </a:r>
          </a:p>
        </p:txBody>
      </p:sp>
      <p:sp>
        <p:nvSpPr>
          <p:cNvPr id="27" name="12 Elipse"/>
          <p:cNvSpPr/>
          <p:nvPr/>
        </p:nvSpPr>
        <p:spPr>
          <a:xfrm>
            <a:off x="6140786" y="1850442"/>
            <a:ext cx="500066" cy="42862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50 CuadroTexto"/>
          <p:cNvSpPr txBox="1">
            <a:spLocks noChangeArrowheads="1"/>
          </p:cNvSpPr>
          <p:nvPr/>
        </p:nvSpPr>
        <p:spPr bwMode="auto">
          <a:xfrm>
            <a:off x="6083300" y="1892300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Hog1</a:t>
            </a:r>
          </a:p>
        </p:txBody>
      </p:sp>
      <p:sp>
        <p:nvSpPr>
          <p:cNvPr id="29" name="51 Elipse"/>
          <p:cNvSpPr/>
          <p:nvPr/>
        </p:nvSpPr>
        <p:spPr>
          <a:xfrm>
            <a:off x="5508322" y="1899020"/>
            <a:ext cx="500066" cy="42862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52 CuadroTexto"/>
          <p:cNvSpPr txBox="1">
            <a:spLocks noChangeArrowheads="1"/>
          </p:cNvSpPr>
          <p:nvPr/>
        </p:nvSpPr>
        <p:spPr bwMode="auto">
          <a:xfrm>
            <a:off x="5451475" y="194151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Sch9</a:t>
            </a:r>
          </a:p>
        </p:txBody>
      </p:sp>
      <p:sp>
        <p:nvSpPr>
          <p:cNvPr id="31" name="55 Rectángulo redondeado"/>
          <p:cNvSpPr/>
          <p:nvPr/>
        </p:nvSpPr>
        <p:spPr>
          <a:xfrm>
            <a:off x="6745628" y="1809032"/>
            <a:ext cx="500066" cy="500066"/>
          </a:xfrm>
          <a:prstGeom prst="roundRect">
            <a:avLst>
              <a:gd name="adj" fmla="val 38000"/>
            </a:avLst>
          </a:prstGeom>
          <a:solidFill>
            <a:srgbClr val="66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" name="56 CuadroTexto"/>
          <p:cNvSpPr txBox="1">
            <a:spLocks noChangeArrowheads="1"/>
          </p:cNvSpPr>
          <p:nvPr/>
        </p:nvSpPr>
        <p:spPr bwMode="auto">
          <a:xfrm>
            <a:off x="6697663" y="17938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RNA</a:t>
            </a:r>
          </a:p>
          <a:p>
            <a:r>
              <a:rPr lang="es-ES" sz="1400" b="1">
                <a:ea typeface="Arial" charset="0"/>
                <a:cs typeface="Arial" charset="0"/>
              </a:rPr>
              <a:t>Pol II</a:t>
            </a:r>
          </a:p>
        </p:txBody>
      </p:sp>
      <p:sp>
        <p:nvSpPr>
          <p:cNvPr id="33" name="35 CuadroTexto"/>
          <p:cNvSpPr txBox="1">
            <a:spLocks noChangeArrowheads="1"/>
          </p:cNvSpPr>
          <p:nvPr/>
        </p:nvSpPr>
        <p:spPr bwMode="auto">
          <a:xfrm>
            <a:off x="2030413" y="809625"/>
            <a:ext cx="14082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 dirty="0" err="1">
                <a:solidFill>
                  <a:srgbClr val="FF0000"/>
                </a:solidFill>
                <a:ea typeface="Arial" charset="0"/>
                <a:cs typeface="Arial" charset="0"/>
              </a:rPr>
              <a:t>Transcription</a:t>
            </a:r>
            <a:r>
              <a:rPr lang="es-ES" sz="1400" b="1" dirty="0">
                <a:solidFill>
                  <a:srgbClr val="FF0000"/>
                </a:solidFill>
                <a:ea typeface="Arial" charset="0"/>
                <a:cs typeface="Arial" charset="0"/>
              </a:rPr>
              <a:t> off</a:t>
            </a:r>
          </a:p>
        </p:txBody>
      </p:sp>
      <p:sp>
        <p:nvSpPr>
          <p:cNvPr id="34" name="36 CuadroTexto"/>
          <p:cNvSpPr txBox="1">
            <a:spLocks noChangeArrowheads="1"/>
          </p:cNvSpPr>
          <p:nvPr/>
        </p:nvSpPr>
        <p:spPr bwMode="auto">
          <a:xfrm>
            <a:off x="5530850" y="809625"/>
            <a:ext cx="1392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 dirty="0" err="1">
                <a:solidFill>
                  <a:srgbClr val="00FF00"/>
                </a:solidFill>
                <a:ea typeface="Arial" charset="0"/>
                <a:cs typeface="Arial" charset="0"/>
              </a:rPr>
              <a:t>Transcription</a:t>
            </a:r>
            <a:r>
              <a:rPr lang="es-ES" sz="1400" b="1" dirty="0">
                <a:solidFill>
                  <a:srgbClr val="00FF00"/>
                </a:solidFill>
                <a:ea typeface="Arial" charset="0"/>
                <a:cs typeface="Arial" charset="0"/>
              </a:rPr>
              <a:t> </a:t>
            </a:r>
            <a:r>
              <a:rPr lang="es-ES" sz="1400" b="1" dirty="0" err="1">
                <a:solidFill>
                  <a:srgbClr val="00FF00"/>
                </a:solidFill>
                <a:ea typeface="Arial" charset="0"/>
                <a:cs typeface="Arial" charset="0"/>
              </a:rPr>
              <a:t>on</a:t>
            </a:r>
            <a:endParaRPr lang="es-ES" sz="1400" b="1" dirty="0">
              <a:solidFill>
                <a:srgbClr val="00FF00"/>
              </a:solidFill>
              <a:ea typeface="Arial" charset="0"/>
              <a:cs typeface="Arial" charset="0"/>
            </a:endParaRPr>
          </a:p>
        </p:txBody>
      </p:sp>
      <p:sp>
        <p:nvSpPr>
          <p:cNvPr id="35" name="37 Flecha doblada"/>
          <p:cNvSpPr/>
          <p:nvPr/>
        </p:nvSpPr>
        <p:spPr>
          <a:xfrm rot="5400000">
            <a:off x="6833393" y="1516857"/>
            <a:ext cx="214313" cy="285750"/>
          </a:xfrm>
          <a:prstGeom prst="ben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8000"/>
              </a:solidFill>
            </a:endParaRPr>
          </a:p>
        </p:txBody>
      </p:sp>
      <p:cxnSp>
        <p:nvCxnSpPr>
          <p:cNvPr id="36" name="40 Conector recto"/>
          <p:cNvCxnSpPr/>
          <p:nvPr/>
        </p:nvCxnSpPr>
        <p:spPr>
          <a:xfrm>
            <a:off x="2030413" y="409575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42 Flecha derecha"/>
          <p:cNvSpPr/>
          <p:nvPr/>
        </p:nvSpPr>
        <p:spPr>
          <a:xfrm>
            <a:off x="3173728" y="3952172"/>
            <a:ext cx="642942" cy="285752"/>
          </a:xfrm>
          <a:prstGeom prst="rightArrow">
            <a:avLst>
              <a:gd name="adj1" fmla="val 50000"/>
              <a:gd name="adj2" fmla="val 52667"/>
            </a:avLst>
          </a:prstGeom>
          <a:solidFill>
            <a:schemeClr val="bg1">
              <a:lumMod val="5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38" name="83 Grupo"/>
          <p:cNvGrpSpPr>
            <a:grpSpLocks/>
          </p:cNvGrpSpPr>
          <p:nvPr/>
        </p:nvGrpSpPr>
        <p:grpSpPr bwMode="auto">
          <a:xfrm>
            <a:off x="2157413" y="3646488"/>
            <a:ext cx="530225" cy="463550"/>
            <a:chOff x="698744" y="3431790"/>
            <a:chExt cx="530352" cy="463296"/>
          </a:xfrm>
        </p:grpSpPr>
        <p:sp>
          <p:nvSpPr>
            <p:cNvPr id="39" name="44 Elipse"/>
            <p:cNvSpPr/>
            <p:nvPr/>
          </p:nvSpPr>
          <p:spPr>
            <a:xfrm>
              <a:off x="714356" y="3452802"/>
              <a:ext cx="500066" cy="428628"/>
            </a:xfrm>
            <a:prstGeom prst="ellipse">
              <a:avLst/>
            </a:prstGeom>
            <a:solidFill>
              <a:schemeClr val="accent1">
                <a:lumMod val="75000"/>
                <a:alpha val="21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0" name="46 CuadroTexto"/>
            <p:cNvSpPr txBox="1">
              <a:spLocks noChangeArrowheads="1"/>
            </p:cNvSpPr>
            <p:nvPr/>
          </p:nvSpPr>
          <p:spPr bwMode="auto">
            <a:xfrm>
              <a:off x="730231" y="3506777"/>
              <a:ext cx="431803" cy="336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ES" sz="1600" b="1">
                  <a:solidFill>
                    <a:schemeClr val="bg1"/>
                  </a:solidFill>
                  <a:ea typeface="Arial" charset="0"/>
                  <a:cs typeface="Arial" charset="0"/>
                </a:rPr>
                <a:t>TF</a:t>
              </a:r>
            </a:p>
          </p:txBody>
        </p:sp>
      </p:grpSp>
      <p:sp>
        <p:nvSpPr>
          <p:cNvPr id="41" name="60 Elipse"/>
          <p:cNvSpPr/>
          <p:nvPr/>
        </p:nvSpPr>
        <p:spPr>
          <a:xfrm>
            <a:off x="6171266" y="3354498"/>
            <a:ext cx="586018" cy="48668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42" name="61 CuadroTexto"/>
          <p:cNvSpPr txBox="1">
            <a:spLocks noChangeArrowheads="1"/>
          </p:cNvSpPr>
          <p:nvPr/>
        </p:nvSpPr>
        <p:spPr bwMode="auto">
          <a:xfrm>
            <a:off x="6197600" y="3448050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Rpd3</a:t>
            </a:r>
          </a:p>
        </p:txBody>
      </p:sp>
      <p:sp>
        <p:nvSpPr>
          <p:cNvPr id="43" name="62 Elipse"/>
          <p:cNvSpPr/>
          <p:nvPr/>
        </p:nvSpPr>
        <p:spPr>
          <a:xfrm>
            <a:off x="5031116" y="3438592"/>
            <a:ext cx="871770" cy="4421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4" name="63 Conector recto"/>
          <p:cNvCxnSpPr/>
          <p:nvPr/>
        </p:nvCxnSpPr>
        <p:spPr>
          <a:xfrm>
            <a:off x="5703888" y="4052888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64 Flecha derecha"/>
          <p:cNvSpPr/>
          <p:nvPr/>
        </p:nvSpPr>
        <p:spPr>
          <a:xfrm>
            <a:off x="6959942" y="3910762"/>
            <a:ext cx="642942" cy="285752"/>
          </a:xfrm>
          <a:prstGeom prst="rightArrow">
            <a:avLst>
              <a:gd name="adj1" fmla="val 50000"/>
              <a:gd name="adj2" fmla="val 52667"/>
            </a:avLst>
          </a:prstGeom>
          <a:solidFill>
            <a:schemeClr val="bg1">
              <a:lumMod val="5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6" name="65 Elipse"/>
          <p:cNvSpPr/>
          <p:nvPr/>
        </p:nvSpPr>
        <p:spPr>
          <a:xfrm>
            <a:off x="5803826" y="3625010"/>
            <a:ext cx="500066" cy="4286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7" name="66 CuadroTexto"/>
          <p:cNvSpPr txBox="1">
            <a:spLocks noChangeArrowheads="1"/>
          </p:cNvSpPr>
          <p:nvPr/>
        </p:nvSpPr>
        <p:spPr bwMode="auto">
          <a:xfrm>
            <a:off x="5818188" y="36671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chemeClr val="bg1"/>
                </a:solidFill>
                <a:ea typeface="Arial" charset="0"/>
                <a:cs typeface="Arial" charset="0"/>
              </a:rPr>
              <a:t>TF</a:t>
            </a:r>
          </a:p>
        </p:txBody>
      </p:sp>
      <p:sp>
        <p:nvSpPr>
          <p:cNvPr id="48" name="67 CuadroTexto"/>
          <p:cNvSpPr txBox="1">
            <a:spLocks noChangeArrowheads="1"/>
          </p:cNvSpPr>
          <p:nvPr/>
        </p:nvSpPr>
        <p:spPr bwMode="auto">
          <a:xfrm>
            <a:off x="5008563" y="3498850"/>
            <a:ext cx="925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Mediator</a:t>
            </a:r>
          </a:p>
        </p:txBody>
      </p:sp>
      <p:sp>
        <p:nvSpPr>
          <p:cNvPr id="49" name="68 Elipse"/>
          <p:cNvSpPr/>
          <p:nvPr/>
        </p:nvSpPr>
        <p:spPr>
          <a:xfrm>
            <a:off x="5732995" y="3210170"/>
            <a:ext cx="586018" cy="42862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0" name="69 CuadroTexto"/>
          <p:cNvSpPr txBox="1">
            <a:spLocks noChangeArrowheads="1"/>
          </p:cNvSpPr>
          <p:nvPr/>
        </p:nvSpPr>
        <p:spPr bwMode="auto">
          <a:xfrm>
            <a:off x="5678488" y="3267075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SAGA</a:t>
            </a:r>
          </a:p>
        </p:txBody>
      </p:sp>
      <p:sp>
        <p:nvSpPr>
          <p:cNvPr id="51" name="70 Elipse"/>
          <p:cNvSpPr/>
          <p:nvPr/>
        </p:nvSpPr>
        <p:spPr>
          <a:xfrm>
            <a:off x="6140786" y="3809296"/>
            <a:ext cx="500066" cy="42862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2" name="71 CuadroTexto"/>
          <p:cNvSpPr txBox="1">
            <a:spLocks noChangeArrowheads="1"/>
          </p:cNvSpPr>
          <p:nvPr/>
        </p:nvSpPr>
        <p:spPr bwMode="auto">
          <a:xfrm>
            <a:off x="6083300" y="3851275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Hog1</a:t>
            </a:r>
          </a:p>
        </p:txBody>
      </p:sp>
      <p:sp>
        <p:nvSpPr>
          <p:cNvPr id="53" name="74 Rectángulo redondeado"/>
          <p:cNvSpPr/>
          <p:nvPr/>
        </p:nvSpPr>
        <p:spPr>
          <a:xfrm>
            <a:off x="6745628" y="3767886"/>
            <a:ext cx="500066" cy="500066"/>
          </a:xfrm>
          <a:prstGeom prst="roundRect">
            <a:avLst>
              <a:gd name="adj" fmla="val 38000"/>
            </a:avLst>
          </a:prstGeom>
          <a:solidFill>
            <a:srgbClr val="66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4" name="75 CuadroTexto"/>
          <p:cNvSpPr txBox="1">
            <a:spLocks noChangeArrowheads="1"/>
          </p:cNvSpPr>
          <p:nvPr/>
        </p:nvSpPr>
        <p:spPr bwMode="auto">
          <a:xfrm>
            <a:off x="6697663" y="37528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RNA</a:t>
            </a:r>
          </a:p>
          <a:p>
            <a:r>
              <a:rPr lang="es-ES" sz="1400" b="1">
                <a:ea typeface="Arial" charset="0"/>
                <a:cs typeface="Arial" charset="0"/>
              </a:rPr>
              <a:t>Pol II</a:t>
            </a:r>
          </a:p>
        </p:txBody>
      </p:sp>
      <p:sp>
        <p:nvSpPr>
          <p:cNvPr id="55" name="76 Flecha doblada"/>
          <p:cNvSpPr/>
          <p:nvPr/>
        </p:nvSpPr>
        <p:spPr>
          <a:xfrm rot="5400000">
            <a:off x="6833394" y="3474244"/>
            <a:ext cx="214312" cy="285750"/>
          </a:xfrm>
          <a:prstGeom prst="ben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8000"/>
              </a:solidFill>
            </a:endParaRPr>
          </a:p>
        </p:txBody>
      </p:sp>
      <p:cxnSp>
        <p:nvCxnSpPr>
          <p:cNvPr id="56" name="77 Conector recto de flecha"/>
          <p:cNvCxnSpPr/>
          <p:nvPr/>
        </p:nvCxnSpPr>
        <p:spPr>
          <a:xfrm>
            <a:off x="4173538" y="4095750"/>
            <a:ext cx="928687" cy="1588"/>
          </a:xfrm>
          <a:prstGeom prst="straightConnector1">
            <a:avLst/>
          </a:prstGeom>
          <a:ln w="38100">
            <a:solidFill>
              <a:srgbClr val="00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78 CuadroTexto"/>
          <p:cNvSpPr txBox="1">
            <a:spLocks noChangeArrowheads="1"/>
          </p:cNvSpPr>
          <p:nvPr/>
        </p:nvSpPr>
        <p:spPr bwMode="auto">
          <a:xfrm>
            <a:off x="3992563" y="2952750"/>
            <a:ext cx="1049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ea typeface="Arial" charset="0"/>
                <a:cs typeface="Arial" charset="0"/>
              </a:rPr>
              <a:t>Osmostress</a:t>
            </a:r>
            <a:endParaRPr lang="es-ES" sz="1400" b="1" dirty="0">
              <a:solidFill>
                <a:schemeClr val="accent5">
                  <a:lumMod val="20000"/>
                  <a:lumOff val="8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58" name="79 CuadroTexto"/>
          <p:cNvSpPr txBox="1">
            <a:spLocks noChangeArrowheads="1"/>
          </p:cNvSpPr>
          <p:nvPr/>
        </p:nvSpPr>
        <p:spPr bwMode="auto">
          <a:xfrm>
            <a:off x="4303713" y="3455988"/>
            <a:ext cx="534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 dirty="0">
                <a:solidFill>
                  <a:schemeClr val="accent5">
                    <a:lumMod val="20000"/>
                    <a:lumOff val="80000"/>
                  </a:schemeClr>
                </a:solidFill>
                <a:ea typeface="Arial" charset="0"/>
                <a:cs typeface="Arial" charset="0"/>
              </a:rPr>
              <a:t>HOG</a:t>
            </a:r>
          </a:p>
        </p:txBody>
      </p:sp>
      <p:cxnSp>
        <p:nvCxnSpPr>
          <p:cNvPr id="59" name="80 Conector recto de flecha"/>
          <p:cNvCxnSpPr/>
          <p:nvPr/>
        </p:nvCxnSpPr>
        <p:spPr>
          <a:xfrm rot="16200000" flipH="1">
            <a:off x="4484687" y="3360738"/>
            <a:ext cx="233363" cy="1588"/>
          </a:xfrm>
          <a:prstGeom prst="straightConnector1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81 Conector recto de flecha"/>
          <p:cNvCxnSpPr/>
          <p:nvPr/>
        </p:nvCxnSpPr>
        <p:spPr>
          <a:xfrm rot="16200000" flipH="1">
            <a:off x="4487069" y="3853657"/>
            <a:ext cx="231775" cy="1587"/>
          </a:xfrm>
          <a:prstGeom prst="straightConnector1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84 Elipse"/>
          <p:cNvSpPr/>
          <p:nvPr/>
        </p:nvSpPr>
        <p:spPr>
          <a:xfrm>
            <a:off x="2478415" y="5523809"/>
            <a:ext cx="502680" cy="37827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62" name="85 Conector recto"/>
          <p:cNvCxnSpPr/>
          <p:nvPr/>
        </p:nvCxnSpPr>
        <p:spPr>
          <a:xfrm>
            <a:off x="2043113" y="6310313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86 Flecha derecha"/>
          <p:cNvSpPr/>
          <p:nvPr/>
        </p:nvSpPr>
        <p:spPr>
          <a:xfrm>
            <a:off x="3186836" y="6166750"/>
            <a:ext cx="642942" cy="285752"/>
          </a:xfrm>
          <a:prstGeom prst="rightArrow">
            <a:avLst>
              <a:gd name="adj1" fmla="val 50000"/>
              <a:gd name="adj2" fmla="val 52667"/>
            </a:avLst>
          </a:prstGeom>
          <a:solidFill>
            <a:schemeClr val="bg1">
              <a:lumMod val="5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4" name="87 Elipse"/>
          <p:cNvSpPr/>
          <p:nvPr/>
        </p:nvSpPr>
        <p:spPr>
          <a:xfrm>
            <a:off x="2387910" y="5880998"/>
            <a:ext cx="500066" cy="4286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5" name="88 CuadroTexto"/>
          <p:cNvSpPr txBox="1">
            <a:spLocks noChangeArrowheads="1"/>
          </p:cNvSpPr>
          <p:nvPr/>
        </p:nvSpPr>
        <p:spPr bwMode="auto">
          <a:xfrm>
            <a:off x="2359025" y="5922963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chemeClr val="bg1"/>
                </a:solidFill>
                <a:ea typeface="Arial" charset="0"/>
                <a:cs typeface="Arial" charset="0"/>
              </a:rPr>
              <a:t>Fhl1</a:t>
            </a:r>
          </a:p>
        </p:txBody>
      </p:sp>
      <p:sp>
        <p:nvSpPr>
          <p:cNvPr id="66" name="89 CuadroTexto"/>
          <p:cNvSpPr txBox="1">
            <a:spLocks noChangeArrowheads="1"/>
          </p:cNvSpPr>
          <p:nvPr/>
        </p:nvSpPr>
        <p:spPr bwMode="auto">
          <a:xfrm>
            <a:off x="2487613" y="5553075"/>
            <a:ext cx="500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Ifh1</a:t>
            </a:r>
          </a:p>
        </p:txBody>
      </p:sp>
      <p:cxnSp>
        <p:nvCxnSpPr>
          <p:cNvPr id="67" name="92 Conector recto de flecha"/>
          <p:cNvCxnSpPr/>
          <p:nvPr/>
        </p:nvCxnSpPr>
        <p:spPr>
          <a:xfrm>
            <a:off x="4186238" y="6310313"/>
            <a:ext cx="928687" cy="1587"/>
          </a:xfrm>
          <a:prstGeom prst="straightConnector1">
            <a:avLst/>
          </a:prstGeom>
          <a:ln w="38100">
            <a:solidFill>
              <a:srgbClr val="008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93 CuadroTexto"/>
          <p:cNvSpPr txBox="1">
            <a:spLocks noChangeArrowheads="1"/>
          </p:cNvSpPr>
          <p:nvPr/>
        </p:nvSpPr>
        <p:spPr bwMode="auto">
          <a:xfrm>
            <a:off x="4005263" y="5167313"/>
            <a:ext cx="1211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Osmostress</a:t>
            </a:r>
          </a:p>
        </p:txBody>
      </p:sp>
      <p:sp>
        <p:nvSpPr>
          <p:cNvPr id="69" name="94 CuadroTexto"/>
          <p:cNvSpPr txBox="1">
            <a:spLocks noChangeArrowheads="1"/>
          </p:cNvSpPr>
          <p:nvPr/>
        </p:nvSpPr>
        <p:spPr bwMode="auto">
          <a:xfrm>
            <a:off x="4116388" y="5689600"/>
            <a:ext cx="98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TOR/PKA</a:t>
            </a:r>
          </a:p>
        </p:txBody>
      </p:sp>
      <p:cxnSp>
        <p:nvCxnSpPr>
          <p:cNvPr id="70" name="96 Conector recto"/>
          <p:cNvCxnSpPr/>
          <p:nvPr/>
        </p:nvCxnSpPr>
        <p:spPr>
          <a:xfrm>
            <a:off x="5716588" y="6310313"/>
            <a:ext cx="124301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97 Flecha derecha"/>
          <p:cNvSpPr/>
          <p:nvPr/>
        </p:nvSpPr>
        <p:spPr>
          <a:xfrm>
            <a:off x="6963654" y="6166750"/>
            <a:ext cx="642942" cy="285752"/>
          </a:xfrm>
          <a:prstGeom prst="rightArrow">
            <a:avLst>
              <a:gd name="adj1" fmla="val 50000"/>
              <a:gd name="adj2" fmla="val 52667"/>
            </a:avLst>
          </a:prstGeom>
          <a:solidFill>
            <a:schemeClr val="bg1">
              <a:lumMod val="5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72" name="105 Conector recto de flecha"/>
          <p:cNvCxnSpPr/>
          <p:nvPr/>
        </p:nvCxnSpPr>
        <p:spPr>
          <a:xfrm rot="16200000" flipH="1">
            <a:off x="4498182" y="5576094"/>
            <a:ext cx="23336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106 Conector recto de flecha"/>
          <p:cNvCxnSpPr/>
          <p:nvPr/>
        </p:nvCxnSpPr>
        <p:spPr>
          <a:xfrm rot="16200000" flipH="1">
            <a:off x="4499769" y="6068219"/>
            <a:ext cx="231775" cy="158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115 CuadroTexto"/>
          <p:cNvSpPr txBox="1">
            <a:spLocks noChangeArrowheads="1"/>
          </p:cNvSpPr>
          <p:nvPr/>
        </p:nvSpPr>
        <p:spPr bwMode="auto">
          <a:xfrm>
            <a:off x="2043113" y="5002213"/>
            <a:ext cx="158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solidFill>
                  <a:srgbClr val="008000"/>
                </a:solidFill>
                <a:ea typeface="Arial" charset="0"/>
                <a:cs typeface="Arial" charset="0"/>
              </a:rPr>
              <a:t>Transcription on</a:t>
            </a:r>
          </a:p>
        </p:txBody>
      </p:sp>
      <p:sp>
        <p:nvSpPr>
          <p:cNvPr id="75" name="116 CuadroTexto"/>
          <p:cNvSpPr txBox="1">
            <a:spLocks noChangeArrowheads="1"/>
          </p:cNvSpPr>
          <p:nvPr/>
        </p:nvSpPr>
        <p:spPr bwMode="auto">
          <a:xfrm>
            <a:off x="5543550" y="5002213"/>
            <a:ext cx="159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solidFill>
                  <a:srgbClr val="C00000"/>
                </a:solidFill>
                <a:ea typeface="Arial" charset="0"/>
                <a:cs typeface="Arial" charset="0"/>
              </a:rPr>
              <a:t>Transcription off</a:t>
            </a:r>
          </a:p>
        </p:txBody>
      </p:sp>
      <p:sp>
        <p:nvSpPr>
          <p:cNvPr id="76" name="118 CuadroTexto"/>
          <p:cNvSpPr txBox="1">
            <a:spLocks noChangeArrowheads="1"/>
          </p:cNvSpPr>
          <p:nvPr/>
        </p:nvSpPr>
        <p:spPr bwMode="auto">
          <a:xfrm>
            <a:off x="2030413" y="2809875"/>
            <a:ext cx="14082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 dirty="0" err="1">
                <a:solidFill>
                  <a:srgbClr val="FF0000"/>
                </a:solidFill>
                <a:ea typeface="Arial" charset="0"/>
                <a:cs typeface="Arial" charset="0"/>
              </a:rPr>
              <a:t>Transcription</a:t>
            </a:r>
            <a:r>
              <a:rPr lang="es-ES" sz="1400" b="1" dirty="0">
                <a:solidFill>
                  <a:srgbClr val="FF0000"/>
                </a:solidFill>
                <a:ea typeface="Arial" charset="0"/>
                <a:cs typeface="Arial" charset="0"/>
              </a:rPr>
              <a:t> off</a:t>
            </a:r>
          </a:p>
        </p:txBody>
      </p:sp>
      <p:sp>
        <p:nvSpPr>
          <p:cNvPr id="77" name="119 CuadroTexto"/>
          <p:cNvSpPr txBox="1">
            <a:spLocks noChangeArrowheads="1"/>
          </p:cNvSpPr>
          <p:nvPr/>
        </p:nvSpPr>
        <p:spPr bwMode="auto">
          <a:xfrm>
            <a:off x="5530850" y="2809875"/>
            <a:ext cx="1392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 dirty="0" err="1">
                <a:solidFill>
                  <a:srgbClr val="00FF00"/>
                </a:solidFill>
                <a:ea typeface="Arial" charset="0"/>
                <a:cs typeface="Arial" charset="0"/>
              </a:rPr>
              <a:t>Transcription</a:t>
            </a:r>
            <a:r>
              <a:rPr lang="es-ES" sz="1400" b="1" dirty="0">
                <a:solidFill>
                  <a:srgbClr val="00FF00"/>
                </a:solidFill>
                <a:ea typeface="Arial" charset="0"/>
                <a:cs typeface="Arial" charset="0"/>
              </a:rPr>
              <a:t> </a:t>
            </a:r>
            <a:r>
              <a:rPr lang="es-ES" sz="1400" b="1" dirty="0" err="1">
                <a:solidFill>
                  <a:srgbClr val="00FF00"/>
                </a:solidFill>
                <a:ea typeface="Arial" charset="0"/>
                <a:cs typeface="Arial" charset="0"/>
              </a:rPr>
              <a:t>on</a:t>
            </a:r>
            <a:endParaRPr lang="es-ES" sz="1400" b="1" dirty="0">
              <a:solidFill>
                <a:srgbClr val="00FF00"/>
              </a:solidFill>
              <a:ea typeface="Arial" charset="0"/>
              <a:cs typeface="Arial" charset="0"/>
            </a:endParaRPr>
          </a:p>
        </p:txBody>
      </p:sp>
      <p:sp>
        <p:nvSpPr>
          <p:cNvPr id="78" name="121 Rectángulo redondeado"/>
          <p:cNvSpPr/>
          <p:nvPr/>
        </p:nvSpPr>
        <p:spPr>
          <a:xfrm>
            <a:off x="2887976" y="6076262"/>
            <a:ext cx="500066" cy="500066"/>
          </a:xfrm>
          <a:prstGeom prst="roundRect">
            <a:avLst>
              <a:gd name="adj" fmla="val 38000"/>
            </a:avLst>
          </a:prstGeom>
          <a:solidFill>
            <a:srgbClr val="66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9" name="123 CuadroTexto"/>
          <p:cNvSpPr txBox="1">
            <a:spLocks noChangeArrowheads="1"/>
          </p:cNvSpPr>
          <p:nvPr/>
        </p:nvSpPr>
        <p:spPr bwMode="auto">
          <a:xfrm>
            <a:off x="2843213" y="6046788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RNA</a:t>
            </a:r>
          </a:p>
          <a:p>
            <a:r>
              <a:rPr lang="es-ES" sz="1400" b="1">
                <a:ea typeface="Arial" charset="0"/>
                <a:cs typeface="Arial" charset="0"/>
              </a:rPr>
              <a:t>Pol II</a:t>
            </a:r>
          </a:p>
        </p:txBody>
      </p:sp>
      <p:sp>
        <p:nvSpPr>
          <p:cNvPr id="80" name="124 Flecha doblada"/>
          <p:cNvSpPr/>
          <p:nvPr/>
        </p:nvSpPr>
        <p:spPr>
          <a:xfrm rot="5400000">
            <a:off x="2980532" y="5801519"/>
            <a:ext cx="214312" cy="285750"/>
          </a:xfrm>
          <a:prstGeom prst="ben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8000"/>
              </a:solidFill>
            </a:endParaRPr>
          </a:p>
        </p:txBody>
      </p:sp>
      <p:sp>
        <p:nvSpPr>
          <p:cNvPr id="81" name="125 Elipse"/>
          <p:cNvSpPr/>
          <p:nvPr/>
        </p:nvSpPr>
        <p:spPr>
          <a:xfrm>
            <a:off x="1844981" y="5881451"/>
            <a:ext cx="500066" cy="4286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2" name="126 CuadroTexto"/>
          <p:cNvSpPr txBox="1">
            <a:spLocks noChangeArrowheads="1"/>
          </p:cNvSpPr>
          <p:nvPr/>
        </p:nvSpPr>
        <p:spPr bwMode="auto">
          <a:xfrm>
            <a:off x="1757363" y="5915025"/>
            <a:ext cx="681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chemeClr val="bg1"/>
                </a:solidFill>
                <a:ea typeface="Arial" charset="0"/>
                <a:cs typeface="Arial" charset="0"/>
              </a:rPr>
              <a:t>Rap1</a:t>
            </a:r>
          </a:p>
        </p:txBody>
      </p:sp>
      <p:cxnSp>
        <p:nvCxnSpPr>
          <p:cNvPr id="83" name="128 Conector recto"/>
          <p:cNvCxnSpPr/>
          <p:nvPr/>
        </p:nvCxnSpPr>
        <p:spPr>
          <a:xfrm>
            <a:off x="4540250" y="6176963"/>
            <a:ext cx="1428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129 Conector recto"/>
          <p:cNvCxnSpPr/>
          <p:nvPr/>
        </p:nvCxnSpPr>
        <p:spPr>
          <a:xfrm>
            <a:off x="4540250" y="5680075"/>
            <a:ext cx="1428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131 Elipse"/>
          <p:cNvSpPr/>
          <p:nvPr/>
        </p:nvSpPr>
        <p:spPr>
          <a:xfrm>
            <a:off x="6364642" y="5533333"/>
            <a:ext cx="502680" cy="3782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6" name="132 Elipse"/>
          <p:cNvSpPr/>
          <p:nvPr/>
        </p:nvSpPr>
        <p:spPr>
          <a:xfrm>
            <a:off x="6274137" y="5890976"/>
            <a:ext cx="500066" cy="4286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7" name="133 CuadroTexto"/>
          <p:cNvSpPr txBox="1">
            <a:spLocks noChangeArrowheads="1"/>
          </p:cNvSpPr>
          <p:nvPr/>
        </p:nvSpPr>
        <p:spPr bwMode="auto">
          <a:xfrm>
            <a:off x="6235700" y="5934075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chemeClr val="bg1"/>
                </a:solidFill>
                <a:ea typeface="Arial" charset="0"/>
                <a:cs typeface="Arial" charset="0"/>
              </a:rPr>
              <a:t>Fhl1</a:t>
            </a:r>
          </a:p>
        </p:txBody>
      </p:sp>
      <p:sp>
        <p:nvSpPr>
          <p:cNvPr id="88" name="134 CuadroTexto"/>
          <p:cNvSpPr txBox="1">
            <a:spLocks noChangeArrowheads="1"/>
          </p:cNvSpPr>
          <p:nvPr/>
        </p:nvSpPr>
        <p:spPr bwMode="auto">
          <a:xfrm>
            <a:off x="6357938" y="55626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400" b="1">
                <a:ea typeface="Arial" charset="0"/>
                <a:cs typeface="Arial" charset="0"/>
              </a:rPr>
              <a:t>Crf1</a:t>
            </a:r>
          </a:p>
        </p:txBody>
      </p:sp>
      <p:sp>
        <p:nvSpPr>
          <p:cNvPr id="89" name="135 Elipse"/>
          <p:cNvSpPr/>
          <p:nvPr/>
        </p:nvSpPr>
        <p:spPr>
          <a:xfrm>
            <a:off x="5731208" y="5891429"/>
            <a:ext cx="500066" cy="4286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0" name="136 CuadroTexto"/>
          <p:cNvSpPr txBox="1">
            <a:spLocks noChangeArrowheads="1"/>
          </p:cNvSpPr>
          <p:nvPr/>
        </p:nvSpPr>
        <p:spPr bwMode="auto">
          <a:xfrm>
            <a:off x="5646738" y="5924550"/>
            <a:ext cx="681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chemeClr val="bg1"/>
                </a:solidFill>
                <a:ea typeface="Arial" charset="0"/>
                <a:cs typeface="Arial" charset="0"/>
              </a:rPr>
              <a:t>Rap1</a:t>
            </a:r>
          </a:p>
        </p:txBody>
      </p:sp>
      <p:grpSp>
        <p:nvGrpSpPr>
          <p:cNvPr id="91" name="137 Grupo"/>
          <p:cNvGrpSpPr>
            <a:grpSpLocks/>
          </p:cNvGrpSpPr>
          <p:nvPr/>
        </p:nvGrpSpPr>
        <p:grpSpPr bwMode="auto">
          <a:xfrm>
            <a:off x="6888163" y="5738813"/>
            <a:ext cx="347662" cy="428625"/>
            <a:chOff x="1357298" y="1595414"/>
            <a:chExt cx="346712" cy="428628"/>
          </a:xfrm>
        </p:grpSpPr>
        <p:cxnSp>
          <p:nvCxnSpPr>
            <p:cNvPr id="92" name="138 Conector recto"/>
            <p:cNvCxnSpPr/>
            <p:nvPr/>
          </p:nvCxnSpPr>
          <p:spPr>
            <a:xfrm>
              <a:off x="1357298" y="1595414"/>
              <a:ext cx="284969" cy="0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139 Conector recto"/>
            <p:cNvCxnSpPr/>
            <p:nvPr/>
          </p:nvCxnSpPr>
          <p:spPr>
            <a:xfrm rot="5400000">
              <a:off x="1413704" y="1809729"/>
              <a:ext cx="428628" cy="0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140 Conector recto"/>
            <p:cNvCxnSpPr/>
            <p:nvPr/>
          </p:nvCxnSpPr>
          <p:spPr>
            <a:xfrm>
              <a:off x="1561525" y="2024042"/>
              <a:ext cx="142485" cy="0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141 CuadroTexto"/>
          <p:cNvSpPr txBox="1">
            <a:spLocks noChangeArrowheads="1"/>
          </p:cNvSpPr>
          <p:nvPr/>
        </p:nvSpPr>
        <p:spPr bwMode="auto">
          <a:xfrm>
            <a:off x="1744663" y="5238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b="1"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96" name="142 CuadroTexto"/>
          <p:cNvSpPr txBox="1">
            <a:spLocks noChangeArrowheads="1"/>
          </p:cNvSpPr>
          <p:nvPr/>
        </p:nvSpPr>
        <p:spPr bwMode="auto">
          <a:xfrm>
            <a:off x="1744663" y="25241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b="1"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97" name="143 CuadroTexto"/>
          <p:cNvSpPr txBox="1">
            <a:spLocks noChangeArrowheads="1"/>
          </p:cNvSpPr>
          <p:nvPr/>
        </p:nvSpPr>
        <p:spPr bwMode="auto">
          <a:xfrm>
            <a:off x="1744663" y="46672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b="1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98" name="CuadroTexto 97"/>
          <p:cNvSpPr txBox="1"/>
          <p:nvPr/>
        </p:nvSpPr>
        <p:spPr>
          <a:xfrm>
            <a:off x="1431925" y="1624013"/>
            <a:ext cx="630238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Sko1</a:t>
            </a:r>
          </a:p>
        </p:txBody>
      </p:sp>
      <p:sp>
        <p:nvSpPr>
          <p:cNvPr id="99" name="CuadroTexto 98"/>
          <p:cNvSpPr txBox="1"/>
          <p:nvPr/>
        </p:nvSpPr>
        <p:spPr>
          <a:xfrm>
            <a:off x="1255713" y="3305175"/>
            <a:ext cx="877887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Hot1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Msn2,4</a:t>
            </a:r>
          </a:p>
        </p:txBody>
      </p:sp>
      <p:sp>
        <p:nvSpPr>
          <p:cNvPr id="100" name="Rectangle 90"/>
          <p:cNvSpPr>
            <a:spLocks noChangeArrowheads="1"/>
          </p:cNvSpPr>
          <p:nvPr/>
        </p:nvSpPr>
        <p:spPr bwMode="auto">
          <a:xfrm>
            <a:off x="1600200" y="152400"/>
            <a:ext cx="6243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rgbClr val="00FF00"/>
                </a:solidFill>
                <a:latin typeface="Comic Sans MS" charset="0"/>
              </a:rPr>
              <a:t>Mechanisms of transcriptional control upon </a:t>
            </a:r>
            <a:r>
              <a:rPr lang="en-US" b="1" u="sng" dirty="0" err="1">
                <a:solidFill>
                  <a:srgbClr val="00FF00"/>
                </a:solidFill>
                <a:latin typeface="Comic Sans MS" charset="0"/>
              </a:rPr>
              <a:t>osmostress</a:t>
            </a:r>
            <a:endParaRPr lang="en-US" b="1" u="sng" dirty="0">
              <a:solidFill>
                <a:srgbClr val="00FF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2"/>
          <p:cNvSpPr>
            <a:spLocks noChangeArrowheads="1"/>
          </p:cNvSpPr>
          <p:nvPr/>
        </p:nvSpPr>
        <p:spPr bwMode="auto">
          <a:xfrm>
            <a:off x="177800" y="228600"/>
            <a:ext cx="896620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u="sng" dirty="0">
                <a:solidFill>
                  <a:srgbClr val="00FF00"/>
                </a:solidFill>
                <a:latin typeface="Comic Sans MS" charset="0"/>
              </a:rPr>
              <a:t>How is gene expression fine tuned during environmental changes?</a:t>
            </a:r>
            <a:endParaRPr lang="en-US" sz="2000" u="sng" dirty="0">
              <a:solidFill>
                <a:srgbClr val="00FF00"/>
              </a:solidFill>
              <a:latin typeface="Comic Sans MS" charset="0"/>
            </a:endParaRP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1752600" y="2298700"/>
            <a:ext cx="542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" name="Line 89"/>
          <p:cNvSpPr>
            <a:spLocks noChangeShapeType="1"/>
          </p:cNvSpPr>
          <p:nvPr/>
        </p:nvSpPr>
        <p:spPr bwMode="auto">
          <a:xfrm>
            <a:off x="2324100" y="2773363"/>
            <a:ext cx="542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" name="Line 90"/>
          <p:cNvSpPr>
            <a:spLocks noChangeShapeType="1"/>
          </p:cNvSpPr>
          <p:nvPr/>
        </p:nvSpPr>
        <p:spPr bwMode="auto">
          <a:xfrm>
            <a:off x="2951163" y="3273425"/>
            <a:ext cx="542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" name="Oval 92"/>
          <p:cNvSpPr>
            <a:spLocks noChangeArrowheads="1"/>
          </p:cNvSpPr>
          <p:nvPr/>
        </p:nvSpPr>
        <p:spPr bwMode="auto">
          <a:xfrm>
            <a:off x="1781175" y="2041525"/>
            <a:ext cx="290513" cy="260350"/>
          </a:xfrm>
          <a:prstGeom prst="ellipse">
            <a:avLst/>
          </a:prstGeom>
          <a:solidFill>
            <a:srgbClr val="FF886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>
              <a:latin typeface="Calibri" charset="0"/>
            </a:endParaRPr>
          </a:p>
        </p:txBody>
      </p:sp>
      <p:sp>
        <p:nvSpPr>
          <p:cNvPr id="8" name="Rectangle 93"/>
          <p:cNvSpPr>
            <a:spLocks noChangeArrowheads="1"/>
          </p:cNvSpPr>
          <p:nvPr/>
        </p:nvSpPr>
        <p:spPr bwMode="auto">
          <a:xfrm>
            <a:off x="1773238" y="202247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>
                <a:latin typeface="Calibri" charset="0"/>
              </a:rPr>
              <a:t>1</a:t>
            </a:r>
            <a:endParaRPr lang="es-ES_tradnl">
              <a:latin typeface="Calibri" charset="0"/>
            </a:endParaRPr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341563" y="2413000"/>
            <a:ext cx="407987" cy="366713"/>
            <a:chOff x="155" y="960"/>
            <a:chExt cx="257" cy="231"/>
          </a:xfrm>
        </p:grpSpPr>
        <p:sp>
          <p:nvSpPr>
            <p:cNvPr id="10" name="Oval 95"/>
            <p:cNvSpPr>
              <a:spLocks noChangeArrowheads="1"/>
            </p:cNvSpPr>
            <p:nvPr/>
          </p:nvSpPr>
          <p:spPr bwMode="auto">
            <a:xfrm>
              <a:off x="155" y="963"/>
              <a:ext cx="257" cy="218"/>
            </a:xfrm>
            <a:prstGeom prst="ellipse">
              <a:avLst/>
            </a:prstGeom>
            <a:solidFill>
              <a:srgbClr val="FF886D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">
                <a:latin typeface="Calibri" charset="0"/>
              </a:endParaRPr>
            </a:p>
          </p:txBody>
        </p:sp>
        <p:sp>
          <p:nvSpPr>
            <p:cNvPr id="11" name="Rectangle 96"/>
            <p:cNvSpPr>
              <a:spLocks noChangeArrowheads="1"/>
            </p:cNvSpPr>
            <p:nvPr/>
          </p:nvSpPr>
          <p:spPr bwMode="auto">
            <a:xfrm>
              <a:off x="182" y="960"/>
              <a:ext cx="1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ES_tradnl">
                  <a:latin typeface="Calibri" charset="0"/>
                </a:rPr>
                <a:t>1</a:t>
              </a:r>
            </a:p>
          </p:txBody>
        </p:sp>
      </p:grp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2928938" y="2841625"/>
            <a:ext cx="525462" cy="436563"/>
            <a:chOff x="1599" y="3998"/>
            <a:chExt cx="331" cy="275"/>
          </a:xfrm>
        </p:grpSpPr>
        <p:sp>
          <p:nvSpPr>
            <p:cNvPr id="13" name="Oval 98"/>
            <p:cNvSpPr>
              <a:spLocks noChangeArrowheads="1"/>
            </p:cNvSpPr>
            <p:nvPr/>
          </p:nvSpPr>
          <p:spPr bwMode="auto">
            <a:xfrm>
              <a:off x="1599" y="4001"/>
              <a:ext cx="331" cy="272"/>
            </a:xfrm>
            <a:prstGeom prst="ellipse">
              <a:avLst/>
            </a:prstGeom>
            <a:solidFill>
              <a:srgbClr val="FF886D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">
                <a:latin typeface="Calibri" charset="0"/>
              </a:endParaRPr>
            </a:p>
          </p:txBody>
        </p:sp>
        <p:sp>
          <p:nvSpPr>
            <p:cNvPr id="14" name="Rectangle 99"/>
            <p:cNvSpPr>
              <a:spLocks noChangeArrowheads="1"/>
            </p:cNvSpPr>
            <p:nvPr/>
          </p:nvSpPr>
          <p:spPr bwMode="auto">
            <a:xfrm>
              <a:off x="1666" y="3998"/>
              <a:ext cx="1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ES_tradnl" sz="2000">
                  <a:latin typeface="Calibri" charset="0"/>
                </a:rPr>
                <a:t>1</a:t>
              </a:r>
              <a:endParaRPr lang="es-ES_tradnl">
                <a:latin typeface="Calibri" charset="0"/>
              </a:endParaRPr>
            </a:p>
          </p:txBody>
        </p:sp>
      </p:grpSp>
      <p:sp>
        <p:nvSpPr>
          <p:cNvPr id="15" name="Line 101"/>
          <p:cNvSpPr>
            <a:spLocks noChangeShapeType="1"/>
          </p:cNvSpPr>
          <p:nvPr/>
        </p:nvSpPr>
        <p:spPr bwMode="auto">
          <a:xfrm>
            <a:off x="3408363" y="2298700"/>
            <a:ext cx="854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6" name="Line 102"/>
          <p:cNvSpPr>
            <a:spLocks noChangeShapeType="1"/>
          </p:cNvSpPr>
          <p:nvPr/>
        </p:nvSpPr>
        <p:spPr bwMode="auto">
          <a:xfrm>
            <a:off x="4119563" y="2760663"/>
            <a:ext cx="8921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7" name="Line 103"/>
          <p:cNvSpPr>
            <a:spLocks noChangeShapeType="1"/>
          </p:cNvSpPr>
          <p:nvPr/>
        </p:nvSpPr>
        <p:spPr bwMode="auto">
          <a:xfrm>
            <a:off x="4613275" y="3259138"/>
            <a:ext cx="1177925" cy="14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grpSp>
        <p:nvGrpSpPr>
          <p:cNvPr id="18" name="Group 104"/>
          <p:cNvGrpSpPr>
            <a:grpSpLocks/>
          </p:cNvGrpSpPr>
          <p:nvPr/>
        </p:nvGrpSpPr>
        <p:grpSpPr bwMode="auto">
          <a:xfrm>
            <a:off x="3684588" y="1949450"/>
            <a:ext cx="407987" cy="366713"/>
            <a:chOff x="155" y="960"/>
            <a:chExt cx="257" cy="231"/>
          </a:xfrm>
        </p:grpSpPr>
        <p:sp>
          <p:nvSpPr>
            <p:cNvPr id="19" name="Oval 105"/>
            <p:cNvSpPr>
              <a:spLocks noChangeArrowheads="1"/>
            </p:cNvSpPr>
            <p:nvPr/>
          </p:nvSpPr>
          <p:spPr bwMode="auto">
            <a:xfrm>
              <a:off x="155" y="963"/>
              <a:ext cx="257" cy="218"/>
            </a:xfrm>
            <a:prstGeom prst="ellipse">
              <a:avLst/>
            </a:prstGeom>
            <a:solidFill>
              <a:srgbClr val="FF886D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">
                <a:latin typeface="Calibri" charset="0"/>
              </a:endParaRPr>
            </a:p>
          </p:txBody>
        </p:sp>
        <p:sp>
          <p:nvSpPr>
            <p:cNvPr id="20" name="Rectangle 106"/>
            <p:cNvSpPr>
              <a:spLocks noChangeArrowheads="1"/>
            </p:cNvSpPr>
            <p:nvPr/>
          </p:nvSpPr>
          <p:spPr bwMode="auto">
            <a:xfrm>
              <a:off x="182" y="960"/>
              <a:ext cx="1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ES_tradnl">
                  <a:latin typeface="Calibri" charset="0"/>
                </a:rPr>
                <a:t>1</a:t>
              </a:r>
            </a:p>
          </p:txBody>
        </p:sp>
      </p:grpSp>
      <p:grpSp>
        <p:nvGrpSpPr>
          <p:cNvPr id="21" name="Group 107"/>
          <p:cNvGrpSpPr>
            <a:grpSpLocks/>
          </p:cNvGrpSpPr>
          <p:nvPr/>
        </p:nvGrpSpPr>
        <p:grpSpPr bwMode="auto">
          <a:xfrm>
            <a:off x="5200650" y="2917825"/>
            <a:ext cx="407988" cy="366713"/>
            <a:chOff x="155" y="960"/>
            <a:chExt cx="257" cy="231"/>
          </a:xfrm>
        </p:grpSpPr>
        <p:sp>
          <p:nvSpPr>
            <p:cNvPr id="22" name="Oval 108"/>
            <p:cNvSpPr>
              <a:spLocks noChangeArrowheads="1"/>
            </p:cNvSpPr>
            <p:nvPr/>
          </p:nvSpPr>
          <p:spPr bwMode="auto">
            <a:xfrm>
              <a:off x="155" y="963"/>
              <a:ext cx="257" cy="218"/>
            </a:xfrm>
            <a:prstGeom prst="ellipse">
              <a:avLst/>
            </a:prstGeom>
            <a:solidFill>
              <a:srgbClr val="FF886D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">
                <a:latin typeface="Calibri" charset="0"/>
              </a:endParaRPr>
            </a:p>
          </p:txBody>
        </p:sp>
        <p:sp>
          <p:nvSpPr>
            <p:cNvPr id="23" name="Rectangle 109"/>
            <p:cNvSpPr>
              <a:spLocks noChangeArrowheads="1"/>
            </p:cNvSpPr>
            <p:nvPr/>
          </p:nvSpPr>
          <p:spPr bwMode="auto">
            <a:xfrm>
              <a:off x="182" y="960"/>
              <a:ext cx="1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ES_tradnl">
                  <a:latin typeface="Calibri" charset="0"/>
                </a:rPr>
                <a:t>1</a:t>
              </a:r>
            </a:p>
          </p:txBody>
        </p:sp>
      </p:grpSp>
      <p:grpSp>
        <p:nvGrpSpPr>
          <p:cNvPr id="24" name="Group 110"/>
          <p:cNvGrpSpPr>
            <a:grpSpLocks/>
          </p:cNvGrpSpPr>
          <p:nvPr/>
        </p:nvGrpSpPr>
        <p:grpSpPr bwMode="auto">
          <a:xfrm>
            <a:off x="4872038" y="2903538"/>
            <a:ext cx="407987" cy="366712"/>
            <a:chOff x="730" y="960"/>
            <a:chExt cx="257" cy="231"/>
          </a:xfrm>
        </p:grpSpPr>
        <p:sp>
          <p:nvSpPr>
            <p:cNvPr id="25" name="Oval 111"/>
            <p:cNvSpPr>
              <a:spLocks noChangeArrowheads="1"/>
            </p:cNvSpPr>
            <p:nvPr/>
          </p:nvSpPr>
          <p:spPr bwMode="auto">
            <a:xfrm>
              <a:off x="730" y="970"/>
              <a:ext cx="257" cy="218"/>
            </a:xfrm>
            <a:prstGeom prst="ellipse">
              <a:avLst/>
            </a:prstGeom>
            <a:solidFill>
              <a:srgbClr val="98FFA4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">
                <a:latin typeface="Calibri" charset="0"/>
              </a:endParaRPr>
            </a:p>
          </p:txBody>
        </p:sp>
        <p:sp>
          <p:nvSpPr>
            <p:cNvPr id="26" name="Rectangle 112"/>
            <p:cNvSpPr>
              <a:spLocks noChangeArrowheads="1"/>
            </p:cNvSpPr>
            <p:nvPr/>
          </p:nvSpPr>
          <p:spPr bwMode="auto">
            <a:xfrm>
              <a:off x="757" y="960"/>
              <a:ext cx="1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ES_tradnl">
                  <a:latin typeface="Calibri" charset="0"/>
                </a:rPr>
                <a:t>2</a:t>
              </a:r>
            </a:p>
          </p:txBody>
        </p:sp>
      </p:grpSp>
      <p:grpSp>
        <p:nvGrpSpPr>
          <p:cNvPr id="27" name="Group 113"/>
          <p:cNvGrpSpPr>
            <a:grpSpLocks/>
          </p:cNvGrpSpPr>
          <p:nvPr/>
        </p:nvGrpSpPr>
        <p:grpSpPr bwMode="auto">
          <a:xfrm>
            <a:off x="4462463" y="2401888"/>
            <a:ext cx="407987" cy="366712"/>
            <a:chOff x="1297" y="960"/>
            <a:chExt cx="257" cy="231"/>
          </a:xfrm>
        </p:grpSpPr>
        <p:sp>
          <p:nvSpPr>
            <p:cNvPr id="28" name="Oval 114"/>
            <p:cNvSpPr>
              <a:spLocks noChangeArrowheads="1"/>
            </p:cNvSpPr>
            <p:nvPr/>
          </p:nvSpPr>
          <p:spPr bwMode="auto">
            <a:xfrm>
              <a:off x="1297" y="970"/>
              <a:ext cx="257" cy="21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">
                <a:latin typeface="Calibri" charset="0"/>
              </a:endParaRPr>
            </a:p>
          </p:txBody>
        </p:sp>
        <p:sp>
          <p:nvSpPr>
            <p:cNvPr id="29" name="Rectangle 115"/>
            <p:cNvSpPr>
              <a:spLocks noChangeArrowheads="1"/>
            </p:cNvSpPr>
            <p:nvPr/>
          </p:nvSpPr>
          <p:spPr bwMode="auto">
            <a:xfrm>
              <a:off x="1324" y="960"/>
              <a:ext cx="1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ES_tradnl">
                  <a:latin typeface="Calibri" charset="0"/>
                </a:rPr>
                <a:t>3</a:t>
              </a:r>
            </a:p>
          </p:txBody>
        </p:sp>
      </p:grpSp>
      <p:grpSp>
        <p:nvGrpSpPr>
          <p:cNvPr id="30" name="Group 116"/>
          <p:cNvGrpSpPr>
            <a:grpSpLocks/>
          </p:cNvGrpSpPr>
          <p:nvPr/>
        </p:nvGrpSpPr>
        <p:grpSpPr bwMode="auto">
          <a:xfrm>
            <a:off x="4151313" y="2414588"/>
            <a:ext cx="407987" cy="366712"/>
            <a:chOff x="155" y="960"/>
            <a:chExt cx="257" cy="231"/>
          </a:xfrm>
        </p:grpSpPr>
        <p:sp>
          <p:nvSpPr>
            <p:cNvPr id="31" name="Oval 117"/>
            <p:cNvSpPr>
              <a:spLocks noChangeArrowheads="1"/>
            </p:cNvSpPr>
            <p:nvPr/>
          </p:nvSpPr>
          <p:spPr bwMode="auto">
            <a:xfrm>
              <a:off x="155" y="963"/>
              <a:ext cx="257" cy="218"/>
            </a:xfrm>
            <a:prstGeom prst="ellipse">
              <a:avLst/>
            </a:prstGeom>
            <a:solidFill>
              <a:srgbClr val="FF886D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">
                <a:latin typeface="Calibri" charset="0"/>
              </a:endParaRPr>
            </a:p>
          </p:txBody>
        </p:sp>
        <p:sp>
          <p:nvSpPr>
            <p:cNvPr id="32" name="Rectangle 118"/>
            <p:cNvSpPr>
              <a:spLocks noChangeArrowheads="1"/>
            </p:cNvSpPr>
            <p:nvPr/>
          </p:nvSpPr>
          <p:spPr bwMode="auto">
            <a:xfrm>
              <a:off x="182" y="960"/>
              <a:ext cx="1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ES_tradnl">
                  <a:latin typeface="Calibri" charset="0"/>
                </a:rPr>
                <a:t>1</a:t>
              </a:r>
            </a:p>
          </p:txBody>
        </p:sp>
      </p:grpSp>
      <p:grpSp>
        <p:nvGrpSpPr>
          <p:cNvPr id="33" name="Group 119"/>
          <p:cNvGrpSpPr>
            <a:grpSpLocks/>
          </p:cNvGrpSpPr>
          <p:nvPr/>
        </p:nvGrpSpPr>
        <p:grpSpPr bwMode="auto">
          <a:xfrm>
            <a:off x="4540250" y="2881313"/>
            <a:ext cx="407988" cy="366712"/>
            <a:chOff x="1297" y="960"/>
            <a:chExt cx="257" cy="231"/>
          </a:xfrm>
        </p:grpSpPr>
        <p:sp>
          <p:nvSpPr>
            <p:cNvPr id="34" name="Oval 120"/>
            <p:cNvSpPr>
              <a:spLocks noChangeArrowheads="1"/>
            </p:cNvSpPr>
            <p:nvPr/>
          </p:nvSpPr>
          <p:spPr bwMode="auto">
            <a:xfrm>
              <a:off x="1297" y="970"/>
              <a:ext cx="257" cy="21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">
                <a:latin typeface="Calibri" charset="0"/>
              </a:endParaRPr>
            </a:p>
          </p:txBody>
        </p:sp>
        <p:sp>
          <p:nvSpPr>
            <p:cNvPr id="35" name="Rectangle 121"/>
            <p:cNvSpPr>
              <a:spLocks noChangeArrowheads="1"/>
            </p:cNvSpPr>
            <p:nvPr/>
          </p:nvSpPr>
          <p:spPr bwMode="auto">
            <a:xfrm>
              <a:off x="1324" y="960"/>
              <a:ext cx="1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ES_tradnl">
                  <a:latin typeface="Calibri" charset="0"/>
                </a:rPr>
                <a:t>3</a:t>
              </a:r>
            </a:p>
          </p:txBody>
        </p:sp>
      </p:grpSp>
      <p:sp>
        <p:nvSpPr>
          <p:cNvPr id="36" name="Rectangle 123"/>
          <p:cNvSpPr>
            <a:spLocks noChangeArrowheads="1"/>
          </p:cNvSpPr>
          <p:nvPr/>
        </p:nvSpPr>
        <p:spPr bwMode="auto">
          <a:xfrm>
            <a:off x="6003925" y="1866900"/>
            <a:ext cx="2008188" cy="1398588"/>
          </a:xfrm>
          <a:prstGeom prst="rect">
            <a:avLst/>
          </a:prstGeom>
          <a:noFill/>
          <a:ln w="1270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>
              <a:latin typeface="Calibri" charset="0"/>
            </a:endParaRPr>
          </a:p>
        </p:txBody>
      </p:sp>
      <p:sp>
        <p:nvSpPr>
          <p:cNvPr id="37" name="Freeform 124"/>
          <p:cNvSpPr>
            <a:spLocks/>
          </p:cNvSpPr>
          <p:nvPr/>
        </p:nvSpPr>
        <p:spPr bwMode="auto">
          <a:xfrm>
            <a:off x="6094413" y="1987550"/>
            <a:ext cx="1862137" cy="1189038"/>
          </a:xfrm>
          <a:custGeom>
            <a:avLst/>
            <a:gdLst>
              <a:gd name="T0" fmla="*/ 0 w 1173"/>
              <a:gd name="T1" fmla="*/ 1182688 h 749"/>
              <a:gd name="T2" fmla="*/ 304800 w 1173"/>
              <a:gd name="T3" fmla="*/ 1182688 h 749"/>
              <a:gd name="T4" fmla="*/ 515937 w 1173"/>
              <a:gd name="T5" fmla="*/ 1141413 h 749"/>
              <a:gd name="T6" fmla="*/ 642937 w 1173"/>
              <a:gd name="T7" fmla="*/ 903288 h 749"/>
              <a:gd name="T8" fmla="*/ 838200 w 1173"/>
              <a:gd name="T9" fmla="*/ 242888 h 749"/>
              <a:gd name="T10" fmla="*/ 1023937 w 1173"/>
              <a:gd name="T11" fmla="*/ 23813 h 749"/>
              <a:gd name="T12" fmla="*/ 1227137 w 1173"/>
              <a:gd name="T13" fmla="*/ 100013 h 749"/>
              <a:gd name="T14" fmla="*/ 1438275 w 1173"/>
              <a:gd name="T15" fmla="*/ 488950 h 749"/>
              <a:gd name="T16" fmla="*/ 1608137 w 1173"/>
              <a:gd name="T17" fmla="*/ 928688 h 749"/>
              <a:gd name="T18" fmla="*/ 1709737 w 1173"/>
              <a:gd name="T19" fmla="*/ 1090613 h 749"/>
              <a:gd name="T20" fmla="*/ 1862137 w 1173"/>
              <a:gd name="T21" fmla="*/ 1182688 h 7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3"/>
              <a:gd name="T34" fmla="*/ 0 h 749"/>
              <a:gd name="T35" fmla="*/ 1173 w 1173"/>
              <a:gd name="T36" fmla="*/ 749 h 7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3" h="749">
                <a:moveTo>
                  <a:pt x="0" y="745"/>
                </a:moveTo>
                <a:cubicBezTo>
                  <a:pt x="69" y="747"/>
                  <a:pt x="138" y="749"/>
                  <a:pt x="192" y="745"/>
                </a:cubicBezTo>
                <a:cubicBezTo>
                  <a:pt x="246" y="741"/>
                  <a:pt x="289" y="748"/>
                  <a:pt x="325" y="719"/>
                </a:cubicBezTo>
                <a:cubicBezTo>
                  <a:pt x="361" y="690"/>
                  <a:pt x="371" y="663"/>
                  <a:pt x="405" y="569"/>
                </a:cubicBezTo>
                <a:cubicBezTo>
                  <a:pt x="439" y="475"/>
                  <a:pt x="488" y="245"/>
                  <a:pt x="528" y="153"/>
                </a:cubicBezTo>
                <a:cubicBezTo>
                  <a:pt x="568" y="61"/>
                  <a:pt x="604" y="30"/>
                  <a:pt x="645" y="15"/>
                </a:cubicBezTo>
                <a:cubicBezTo>
                  <a:pt x="686" y="0"/>
                  <a:pt x="730" y="14"/>
                  <a:pt x="773" y="63"/>
                </a:cubicBezTo>
                <a:cubicBezTo>
                  <a:pt x="816" y="112"/>
                  <a:pt x="866" y="221"/>
                  <a:pt x="906" y="308"/>
                </a:cubicBezTo>
                <a:cubicBezTo>
                  <a:pt x="946" y="395"/>
                  <a:pt x="985" y="522"/>
                  <a:pt x="1013" y="585"/>
                </a:cubicBezTo>
                <a:cubicBezTo>
                  <a:pt x="1041" y="648"/>
                  <a:pt x="1050" y="660"/>
                  <a:pt x="1077" y="687"/>
                </a:cubicBezTo>
                <a:cubicBezTo>
                  <a:pt x="1104" y="714"/>
                  <a:pt x="1157" y="735"/>
                  <a:pt x="1173" y="74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latin typeface="Calibri" charset="0"/>
            </a:endParaRPr>
          </a:p>
        </p:txBody>
      </p:sp>
      <p:sp>
        <p:nvSpPr>
          <p:cNvPr id="38" name="Freeform 125"/>
          <p:cNvSpPr>
            <a:spLocks/>
          </p:cNvSpPr>
          <p:nvPr/>
        </p:nvSpPr>
        <p:spPr bwMode="auto">
          <a:xfrm>
            <a:off x="6096000" y="2520950"/>
            <a:ext cx="1862138" cy="655638"/>
          </a:xfrm>
          <a:custGeom>
            <a:avLst/>
            <a:gdLst>
              <a:gd name="T0" fmla="*/ 0 w 1173"/>
              <a:gd name="T1" fmla="*/ 652137 h 749"/>
              <a:gd name="T2" fmla="*/ 304800 w 1173"/>
              <a:gd name="T3" fmla="*/ 652137 h 749"/>
              <a:gd name="T4" fmla="*/ 515938 w 1173"/>
              <a:gd name="T5" fmla="*/ 629377 h 749"/>
              <a:gd name="T6" fmla="*/ 642938 w 1173"/>
              <a:gd name="T7" fmla="*/ 498075 h 749"/>
              <a:gd name="T8" fmla="*/ 838200 w 1173"/>
              <a:gd name="T9" fmla="*/ 133929 h 749"/>
              <a:gd name="T10" fmla="*/ 1023938 w 1173"/>
              <a:gd name="T11" fmla="*/ 13130 h 749"/>
              <a:gd name="T12" fmla="*/ 1227138 w 1173"/>
              <a:gd name="T13" fmla="*/ 55147 h 749"/>
              <a:gd name="T14" fmla="*/ 1438275 w 1173"/>
              <a:gd name="T15" fmla="*/ 269608 h 749"/>
              <a:gd name="T16" fmla="*/ 1608138 w 1173"/>
              <a:gd name="T17" fmla="*/ 512080 h 749"/>
              <a:gd name="T18" fmla="*/ 1709738 w 1173"/>
              <a:gd name="T19" fmla="*/ 601366 h 749"/>
              <a:gd name="T20" fmla="*/ 1862138 w 1173"/>
              <a:gd name="T21" fmla="*/ 652137 h 7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3"/>
              <a:gd name="T34" fmla="*/ 0 h 749"/>
              <a:gd name="T35" fmla="*/ 1173 w 1173"/>
              <a:gd name="T36" fmla="*/ 749 h 7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3" h="749">
                <a:moveTo>
                  <a:pt x="0" y="745"/>
                </a:moveTo>
                <a:cubicBezTo>
                  <a:pt x="69" y="747"/>
                  <a:pt x="138" y="749"/>
                  <a:pt x="192" y="745"/>
                </a:cubicBezTo>
                <a:cubicBezTo>
                  <a:pt x="246" y="741"/>
                  <a:pt x="289" y="748"/>
                  <a:pt x="325" y="719"/>
                </a:cubicBezTo>
                <a:cubicBezTo>
                  <a:pt x="361" y="690"/>
                  <a:pt x="371" y="663"/>
                  <a:pt x="405" y="569"/>
                </a:cubicBezTo>
                <a:cubicBezTo>
                  <a:pt x="439" y="475"/>
                  <a:pt x="488" y="245"/>
                  <a:pt x="528" y="153"/>
                </a:cubicBezTo>
                <a:cubicBezTo>
                  <a:pt x="568" y="61"/>
                  <a:pt x="604" y="30"/>
                  <a:pt x="645" y="15"/>
                </a:cubicBezTo>
                <a:cubicBezTo>
                  <a:pt x="686" y="0"/>
                  <a:pt x="730" y="14"/>
                  <a:pt x="773" y="63"/>
                </a:cubicBezTo>
                <a:cubicBezTo>
                  <a:pt x="816" y="112"/>
                  <a:pt x="866" y="221"/>
                  <a:pt x="906" y="308"/>
                </a:cubicBezTo>
                <a:cubicBezTo>
                  <a:pt x="946" y="395"/>
                  <a:pt x="985" y="522"/>
                  <a:pt x="1013" y="585"/>
                </a:cubicBezTo>
                <a:cubicBezTo>
                  <a:pt x="1041" y="648"/>
                  <a:pt x="1050" y="660"/>
                  <a:pt x="1077" y="687"/>
                </a:cubicBezTo>
                <a:cubicBezTo>
                  <a:pt x="1104" y="714"/>
                  <a:pt x="1157" y="735"/>
                  <a:pt x="1173" y="74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latin typeface="Calibri" charset="0"/>
            </a:endParaRPr>
          </a:p>
        </p:txBody>
      </p:sp>
      <p:sp>
        <p:nvSpPr>
          <p:cNvPr id="39" name="Freeform 126"/>
          <p:cNvSpPr>
            <a:spLocks/>
          </p:cNvSpPr>
          <p:nvPr/>
        </p:nvSpPr>
        <p:spPr bwMode="auto">
          <a:xfrm>
            <a:off x="6088063" y="3003550"/>
            <a:ext cx="1862137" cy="173038"/>
          </a:xfrm>
          <a:custGeom>
            <a:avLst/>
            <a:gdLst>
              <a:gd name="T0" fmla="*/ 0 w 1173"/>
              <a:gd name="T1" fmla="*/ 172114 h 749"/>
              <a:gd name="T2" fmla="*/ 304800 w 1173"/>
              <a:gd name="T3" fmla="*/ 172114 h 749"/>
              <a:gd name="T4" fmla="*/ 515937 w 1173"/>
              <a:gd name="T5" fmla="*/ 166107 h 749"/>
              <a:gd name="T6" fmla="*/ 642937 w 1173"/>
              <a:gd name="T7" fmla="*/ 131453 h 749"/>
              <a:gd name="T8" fmla="*/ 838200 w 1173"/>
              <a:gd name="T9" fmla="*/ 35347 h 749"/>
              <a:gd name="T10" fmla="*/ 1023937 w 1173"/>
              <a:gd name="T11" fmla="*/ 3465 h 749"/>
              <a:gd name="T12" fmla="*/ 1227137 w 1173"/>
              <a:gd name="T13" fmla="*/ 14555 h 749"/>
              <a:gd name="T14" fmla="*/ 1438275 w 1173"/>
              <a:gd name="T15" fmla="*/ 71156 h 749"/>
              <a:gd name="T16" fmla="*/ 1608137 w 1173"/>
              <a:gd name="T17" fmla="*/ 135150 h 749"/>
              <a:gd name="T18" fmla="*/ 1709737 w 1173"/>
              <a:gd name="T19" fmla="*/ 158714 h 749"/>
              <a:gd name="T20" fmla="*/ 1862137 w 1173"/>
              <a:gd name="T21" fmla="*/ 172114 h 7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3"/>
              <a:gd name="T34" fmla="*/ 0 h 749"/>
              <a:gd name="T35" fmla="*/ 1173 w 1173"/>
              <a:gd name="T36" fmla="*/ 749 h 7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3" h="749">
                <a:moveTo>
                  <a:pt x="0" y="745"/>
                </a:moveTo>
                <a:cubicBezTo>
                  <a:pt x="69" y="747"/>
                  <a:pt x="138" y="749"/>
                  <a:pt x="192" y="745"/>
                </a:cubicBezTo>
                <a:cubicBezTo>
                  <a:pt x="246" y="741"/>
                  <a:pt x="289" y="748"/>
                  <a:pt x="325" y="719"/>
                </a:cubicBezTo>
                <a:cubicBezTo>
                  <a:pt x="361" y="690"/>
                  <a:pt x="371" y="663"/>
                  <a:pt x="405" y="569"/>
                </a:cubicBezTo>
                <a:cubicBezTo>
                  <a:pt x="439" y="475"/>
                  <a:pt x="488" y="245"/>
                  <a:pt x="528" y="153"/>
                </a:cubicBezTo>
                <a:cubicBezTo>
                  <a:pt x="568" y="61"/>
                  <a:pt x="604" y="30"/>
                  <a:pt x="645" y="15"/>
                </a:cubicBezTo>
                <a:cubicBezTo>
                  <a:pt x="686" y="0"/>
                  <a:pt x="730" y="14"/>
                  <a:pt x="773" y="63"/>
                </a:cubicBezTo>
                <a:cubicBezTo>
                  <a:pt x="816" y="112"/>
                  <a:pt x="866" y="221"/>
                  <a:pt x="906" y="308"/>
                </a:cubicBezTo>
                <a:cubicBezTo>
                  <a:pt x="946" y="395"/>
                  <a:pt x="985" y="522"/>
                  <a:pt x="1013" y="585"/>
                </a:cubicBezTo>
                <a:cubicBezTo>
                  <a:pt x="1041" y="648"/>
                  <a:pt x="1050" y="660"/>
                  <a:pt x="1077" y="687"/>
                </a:cubicBezTo>
                <a:cubicBezTo>
                  <a:pt x="1104" y="714"/>
                  <a:pt x="1157" y="735"/>
                  <a:pt x="1173" y="74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latin typeface="Calibri" charset="0"/>
            </a:endParaRPr>
          </a:p>
        </p:txBody>
      </p:sp>
      <p:sp>
        <p:nvSpPr>
          <p:cNvPr id="40" name="Rectangle 127"/>
          <p:cNvSpPr>
            <a:spLocks noChangeArrowheads="1"/>
          </p:cNvSpPr>
          <p:nvPr/>
        </p:nvSpPr>
        <p:spPr bwMode="auto">
          <a:xfrm rot="-5400000">
            <a:off x="5354637" y="2500313"/>
            <a:ext cx="101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400">
                <a:latin typeface="Calibri" charset="0"/>
              </a:rPr>
              <a:t>mRNA level</a:t>
            </a:r>
          </a:p>
        </p:txBody>
      </p:sp>
      <p:sp>
        <p:nvSpPr>
          <p:cNvPr id="41" name="Rectangle 128"/>
          <p:cNvSpPr>
            <a:spLocks noChangeArrowheads="1"/>
          </p:cNvSpPr>
          <p:nvPr/>
        </p:nvSpPr>
        <p:spPr bwMode="auto">
          <a:xfrm>
            <a:off x="6332538" y="3235325"/>
            <a:ext cx="1317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400">
                <a:latin typeface="Calibri" charset="0"/>
              </a:rPr>
              <a:t>min osmostress</a:t>
            </a:r>
          </a:p>
        </p:txBody>
      </p:sp>
      <p:sp>
        <p:nvSpPr>
          <p:cNvPr id="42" name="Rectangle 135"/>
          <p:cNvSpPr>
            <a:spLocks noChangeArrowheads="1"/>
          </p:cNvSpPr>
          <p:nvPr/>
        </p:nvSpPr>
        <p:spPr bwMode="auto">
          <a:xfrm>
            <a:off x="1406525" y="2095500"/>
            <a:ext cx="30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>
                <a:latin typeface="Calibri" charset="0"/>
              </a:rPr>
              <a:t>A</a:t>
            </a:r>
          </a:p>
        </p:txBody>
      </p:sp>
      <p:sp>
        <p:nvSpPr>
          <p:cNvPr id="43" name="Rectangle 136"/>
          <p:cNvSpPr>
            <a:spLocks noChangeArrowheads="1"/>
          </p:cNvSpPr>
          <p:nvPr/>
        </p:nvSpPr>
        <p:spPr bwMode="auto">
          <a:xfrm>
            <a:off x="1992313" y="2592388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>
                <a:latin typeface="Calibri" charset="0"/>
              </a:rPr>
              <a:t>B</a:t>
            </a:r>
          </a:p>
        </p:txBody>
      </p:sp>
      <p:sp>
        <p:nvSpPr>
          <p:cNvPr id="44" name="Rectangle 137"/>
          <p:cNvSpPr>
            <a:spLocks noChangeArrowheads="1"/>
          </p:cNvSpPr>
          <p:nvPr/>
        </p:nvSpPr>
        <p:spPr bwMode="auto">
          <a:xfrm>
            <a:off x="2665413" y="3111500"/>
            <a:ext cx="292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>
                <a:latin typeface="Calibri" charset="0"/>
              </a:rPr>
              <a:t>C</a:t>
            </a:r>
          </a:p>
        </p:txBody>
      </p:sp>
      <p:sp>
        <p:nvSpPr>
          <p:cNvPr id="45" name="Rectangle 138"/>
          <p:cNvSpPr>
            <a:spLocks noChangeArrowheads="1"/>
          </p:cNvSpPr>
          <p:nvPr/>
        </p:nvSpPr>
        <p:spPr bwMode="auto">
          <a:xfrm>
            <a:off x="3132138" y="2117725"/>
            <a:ext cx="30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>
                <a:latin typeface="Calibri" charset="0"/>
              </a:rPr>
              <a:t>A</a:t>
            </a:r>
          </a:p>
        </p:txBody>
      </p:sp>
      <p:sp>
        <p:nvSpPr>
          <p:cNvPr id="46" name="Rectangle 139"/>
          <p:cNvSpPr>
            <a:spLocks noChangeArrowheads="1"/>
          </p:cNvSpPr>
          <p:nvPr/>
        </p:nvSpPr>
        <p:spPr bwMode="auto">
          <a:xfrm>
            <a:off x="3832225" y="258921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>
                <a:latin typeface="Calibri" charset="0"/>
              </a:rPr>
              <a:t>B</a:t>
            </a:r>
          </a:p>
        </p:txBody>
      </p:sp>
      <p:sp>
        <p:nvSpPr>
          <p:cNvPr id="47" name="Rectangle 140"/>
          <p:cNvSpPr>
            <a:spLocks noChangeArrowheads="1"/>
          </p:cNvSpPr>
          <p:nvPr/>
        </p:nvSpPr>
        <p:spPr bwMode="auto">
          <a:xfrm>
            <a:off x="4289425" y="3095625"/>
            <a:ext cx="292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>
                <a:latin typeface="Calibri" charset="0"/>
              </a:rPr>
              <a:t>C</a:t>
            </a:r>
          </a:p>
        </p:txBody>
      </p:sp>
      <p:sp>
        <p:nvSpPr>
          <p:cNvPr id="48" name="Rectangle 141"/>
          <p:cNvSpPr>
            <a:spLocks noChangeArrowheads="1"/>
          </p:cNvSpPr>
          <p:nvPr/>
        </p:nvSpPr>
        <p:spPr bwMode="auto">
          <a:xfrm>
            <a:off x="6989763" y="2943225"/>
            <a:ext cx="30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>
                <a:latin typeface="Calibri" charset="0"/>
              </a:rPr>
              <a:t>A</a:t>
            </a:r>
          </a:p>
        </p:txBody>
      </p:sp>
      <p:sp>
        <p:nvSpPr>
          <p:cNvPr id="49" name="Rectangle 142"/>
          <p:cNvSpPr>
            <a:spLocks noChangeArrowheads="1"/>
          </p:cNvSpPr>
          <p:nvPr/>
        </p:nvSpPr>
        <p:spPr bwMode="auto">
          <a:xfrm>
            <a:off x="6991350" y="248761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>
                <a:latin typeface="Calibri" charset="0"/>
              </a:rPr>
              <a:t>B</a:t>
            </a:r>
          </a:p>
        </p:txBody>
      </p:sp>
      <p:sp>
        <p:nvSpPr>
          <p:cNvPr id="50" name="Rectangle 143"/>
          <p:cNvSpPr>
            <a:spLocks noChangeArrowheads="1"/>
          </p:cNvSpPr>
          <p:nvPr/>
        </p:nvSpPr>
        <p:spPr bwMode="auto">
          <a:xfrm>
            <a:off x="6985000" y="1970088"/>
            <a:ext cx="292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>
                <a:latin typeface="Calibri" charset="0"/>
              </a:rPr>
              <a:t>C</a:t>
            </a:r>
          </a:p>
        </p:txBody>
      </p:sp>
      <p:sp>
        <p:nvSpPr>
          <p:cNvPr id="51" name="Rectángulo 61"/>
          <p:cNvSpPr>
            <a:spLocks noChangeArrowheads="1"/>
          </p:cNvSpPr>
          <p:nvPr/>
        </p:nvSpPr>
        <p:spPr bwMode="auto">
          <a:xfrm>
            <a:off x="533400" y="8382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Modes of dynamically modulate transcription at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different stress doses</a:t>
            </a:r>
            <a:endParaRPr lang="es-ES_tradnl" dirty="0">
              <a:solidFill>
                <a:schemeClr val="accent5">
                  <a:lumMod val="20000"/>
                  <a:lumOff val="80000"/>
                </a:schemeClr>
              </a:solidFill>
              <a:latin typeface="Calibri" charset="0"/>
            </a:endParaRPr>
          </a:p>
        </p:txBody>
      </p:sp>
      <p:sp>
        <p:nvSpPr>
          <p:cNvPr id="52" name="Rectángulo 62"/>
          <p:cNvSpPr>
            <a:spLocks noChangeArrowheads="1"/>
          </p:cNvSpPr>
          <p:nvPr/>
        </p:nvSpPr>
        <p:spPr bwMode="auto">
          <a:xfrm>
            <a:off x="457200" y="54102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i="1" u="sng" dirty="0">
                <a:solidFill>
                  <a:srgbClr val="002060"/>
                </a:solidFill>
                <a:latin typeface="Comic Sans MS" charset="0"/>
              </a:rPr>
              <a:t>We need: </a:t>
            </a:r>
            <a:r>
              <a:rPr lang="en-US" i="1" dirty="0">
                <a:solidFill>
                  <a:srgbClr val="002060"/>
                </a:solidFill>
                <a:latin typeface="Comic Sans MS" charset="0"/>
              </a:rPr>
              <a:t>A continuous, real time transcription assay in the living cell adaptable to multiple stress doses</a:t>
            </a:r>
            <a:endParaRPr lang="es-ES_tradnl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53" name="Rectángulo 61"/>
          <p:cNvSpPr>
            <a:spLocks noChangeArrowheads="1"/>
          </p:cNvSpPr>
          <p:nvPr/>
        </p:nvSpPr>
        <p:spPr bwMode="auto">
          <a:xfrm>
            <a:off x="469900" y="3784600"/>
            <a:ext cx="8445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Comic Sans MS" charset="0"/>
              </a:rPr>
              <a:t>-How </a:t>
            </a:r>
            <a:r>
              <a:rPr lang="en-US" sz="1600" i="1" dirty="0">
                <a:solidFill>
                  <a:srgbClr val="002060"/>
                </a:solidFill>
                <a:latin typeface="Comic Sans MS" charset="0"/>
              </a:rPr>
              <a:t>is promoter activity gradually regulated over a range of stress doses?</a:t>
            </a:r>
          </a:p>
          <a:p>
            <a:endParaRPr lang="en-US" sz="1600" i="1" dirty="0">
              <a:solidFill>
                <a:srgbClr val="002060"/>
              </a:solidFill>
              <a:latin typeface="Comic Sans MS" charset="0"/>
            </a:endParaRPr>
          </a:p>
          <a:p>
            <a:r>
              <a:rPr lang="en-US" sz="1600" i="1" dirty="0" smtClean="0">
                <a:solidFill>
                  <a:srgbClr val="002060"/>
                </a:solidFill>
                <a:latin typeface="Comic Sans MS" charset="0"/>
              </a:rPr>
              <a:t>-What </a:t>
            </a:r>
            <a:r>
              <a:rPr lang="en-US" sz="1600" i="1" dirty="0">
                <a:solidFill>
                  <a:srgbClr val="002060"/>
                </a:solidFill>
                <a:latin typeface="Comic Sans MS" charset="0"/>
              </a:rPr>
              <a:t>are the molecular mechanisms which </a:t>
            </a:r>
            <a:r>
              <a:rPr lang="en-US" sz="1600" i="1" dirty="0" smtClean="0">
                <a:solidFill>
                  <a:srgbClr val="002060"/>
                </a:solidFill>
                <a:latin typeface="Comic Sans MS" charset="0"/>
              </a:rPr>
              <a:t>confer dose </a:t>
            </a:r>
            <a:r>
              <a:rPr lang="en-US" sz="1600" i="1" dirty="0">
                <a:solidFill>
                  <a:srgbClr val="002060"/>
                </a:solidFill>
                <a:latin typeface="Comic Sans MS" charset="0"/>
              </a:rPr>
              <a:t>dependent promoter activity?</a:t>
            </a:r>
          </a:p>
          <a:p>
            <a:endParaRPr lang="en-US" sz="1600" i="1" dirty="0" smtClean="0">
              <a:solidFill>
                <a:srgbClr val="002060"/>
              </a:solidFill>
              <a:latin typeface="Comic Sans MS" charset="0"/>
            </a:endParaRPr>
          </a:p>
          <a:p>
            <a:r>
              <a:rPr lang="en-US" sz="1600" i="1" dirty="0" smtClean="0">
                <a:solidFill>
                  <a:srgbClr val="002060"/>
                </a:solidFill>
                <a:latin typeface="Comic Sans MS" charset="0"/>
              </a:rPr>
              <a:t>-How </a:t>
            </a:r>
            <a:r>
              <a:rPr lang="en-US" sz="1600" i="1" dirty="0">
                <a:solidFill>
                  <a:srgbClr val="002060"/>
                </a:solidFill>
                <a:latin typeface="Comic Sans MS" charset="0"/>
              </a:rPr>
              <a:t>does cell physiology change the dose sensitive gene expression?</a:t>
            </a:r>
          </a:p>
          <a:p>
            <a:endParaRPr lang="es-ES_tradnl" sz="1600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54" name="53 Triángulo isósceles"/>
          <p:cNvSpPr/>
          <p:nvPr/>
        </p:nvSpPr>
        <p:spPr>
          <a:xfrm>
            <a:off x="990600" y="1981200"/>
            <a:ext cx="457200" cy="14478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 rot="16200000">
            <a:off x="208334" y="2531979"/>
            <a:ext cx="12875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Comic Sans MS" charset="0"/>
              </a:rPr>
              <a:t>STRESS DOSE</a:t>
            </a:r>
            <a:endParaRPr lang="es-E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47"/>
          <p:cNvSpPr>
            <a:spLocks noChangeArrowheads="1"/>
          </p:cNvSpPr>
          <p:nvPr/>
        </p:nvSpPr>
        <p:spPr bwMode="auto">
          <a:xfrm>
            <a:off x="381000" y="8382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Destabilized firefly </a:t>
            </a:r>
            <a:r>
              <a:rPr lang="en-US" sz="1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luciferase</a:t>
            </a:r>
            <a:r>
              <a:rPr lang="en-US" sz="1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 (&lt;15min half life in S. </a:t>
            </a:r>
            <a:r>
              <a:rPr lang="en-US" sz="1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cerevisiae</a:t>
            </a:r>
            <a:r>
              <a:rPr lang="en-US" sz="1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)</a:t>
            </a:r>
          </a:p>
          <a:p>
            <a:pPr algn="just"/>
            <a:r>
              <a:rPr lang="en-US" sz="1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Measurements in small culture aliquots in </a:t>
            </a:r>
            <a:r>
              <a:rPr lang="en-US" sz="1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multiwell</a:t>
            </a:r>
            <a:r>
              <a:rPr lang="en-US" sz="1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 setup allow parallel analyses upon many environmental conditions - </a:t>
            </a:r>
            <a:r>
              <a:rPr lang="en-US" sz="1400" i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DOSE-RESPONSE</a:t>
            </a:r>
            <a:r>
              <a:rPr lang="en-US" sz="1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 for a given </a:t>
            </a:r>
            <a:r>
              <a:rPr lang="en-US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promoter</a:t>
            </a:r>
          </a:p>
          <a:p>
            <a:pPr algn="just"/>
            <a:r>
              <a:rPr lang="en-US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We can obtain  a quantitative value the EC50.</a:t>
            </a:r>
            <a:endParaRPr lang="es-ES_tradnl" sz="1400" dirty="0">
              <a:solidFill>
                <a:schemeClr val="accent5">
                  <a:lumMod val="20000"/>
                  <a:lumOff val="80000"/>
                </a:schemeClr>
              </a:solidFill>
              <a:latin typeface="Calibri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72000" y="3276600"/>
            <a:ext cx="4343400" cy="2892425"/>
            <a:chOff x="343" y="1104"/>
            <a:chExt cx="3809" cy="2349"/>
          </a:xfrm>
        </p:grpSpPr>
        <p:graphicFrame>
          <p:nvGraphicFramePr>
            <p:cNvPr id="4" name="Object 5"/>
            <p:cNvGraphicFramePr>
              <a:graphicFrameLocks noChangeAspect="1"/>
            </p:cNvGraphicFramePr>
            <p:nvPr/>
          </p:nvGraphicFramePr>
          <p:xfrm>
            <a:off x="432" y="1104"/>
            <a:ext cx="3720" cy="2160"/>
          </p:xfrm>
          <a:graphic>
            <a:graphicData uri="http://schemas.openxmlformats.org/presentationml/2006/ole">
              <p:oleObj spid="_x0000_s1026" name="Hoja de cálculo" r:id="rId3" imgW="5903976" imgH="3429000" progId="Excel.Sheet.8">
                <p:embed/>
              </p:oleObj>
            </a:graphicData>
          </a:graphic>
        </p:graphicFrame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632" y="3168"/>
              <a:ext cx="932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s-ES_tradnl" sz="1600" b="1"/>
                <a:t>time</a:t>
              </a:r>
              <a:r>
                <a:rPr lang="es-ES_tradnl" b="1"/>
                <a:t> [</a:t>
              </a:r>
              <a:r>
                <a:rPr lang="es-ES_tradnl" sz="1600" b="1"/>
                <a:t>min</a:t>
              </a:r>
              <a:r>
                <a:rPr lang="es-ES_tradnl" b="1"/>
                <a:t>]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 rot="-5400000">
              <a:off x="288" y="1916"/>
              <a:ext cx="40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s-ES_tradnl"/>
                <a:t>[%]</a:t>
              </a:r>
              <a:endParaRPr lang="es-ES_tradnl" sz="240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816" y="1416"/>
              <a:ext cx="1200" cy="1320"/>
            </a:xfrm>
            <a:custGeom>
              <a:avLst/>
              <a:gdLst/>
              <a:ahLst/>
              <a:cxnLst>
                <a:cxn ang="0">
                  <a:pos x="0" y="1320"/>
                </a:cxn>
                <a:cxn ang="0">
                  <a:pos x="96" y="120"/>
                </a:cxn>
                <a:cxn ang="0">
                  <a:pos x="384" y="600"/>
                </a:cxn>
                <a:cxn ang="0">
                  <a:pos x="816" y="1032"/>
                </a:cxn>
                <a:cxn ang="0">
                  <a:pos x="1200" y="1176"/>
                </a:cxn>
              </a:cxnLst>
              <a:rect l="0" t="0" r="r" b="b"/>
              <a:pathLst>
                <a:path w="1200" h="1320">
                  <a:moveTo>
                    <a:pt x="0" y="1320"/>
                  </a:moveTo>
                  <a:cubicBezTo>
                    <a:pt x="16" y="780"/>
                    <a:pt x="32" y="240"/>
                    <a:pt x="96" y="120"/>
                  </a:cubicBezTo>
                  <a:cubicBezTo>
                    <a:pt x="160" y="0"/>
                    <a:pt x="264" y="448"/>
                    <a:pt x="384" y="600"/>
                  </a:cubicBezTo>
                  <a:cubicBezTo>
                    <a:pt x="504" y="752"/>
                    <a:pt x="680" y="936"/>
                    <a:pt x="816" y="1032"/>
                  </a:cubicBezTo>
                  <a:cubicBezTo>
                    <a:pt x="952" y="1128"/>
                    <a:pt x="1076" y="1152"/>
                    <a:pt x="1200" y="1176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816" y="1440"/>
              <a:ext cx="2304" cy="1392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384" y="96"/>
                </a:cxn>
                <a:cxn ang="0">
                  <a:pos x="1200" y="816"/>
                </a:cxn>
                <a:cxn ang="0">
                  <a:pos x="1776" y="1200"/>
                </a:cxn>
                <a:cxn ang="0">
                  <a:pos x="2304" y="1296"/>
                </a:cxn>
              </a:cxnLst>
              <a:rect l="0" t="0" r="r" b="b"/>
              <a:pathLst>
                <a:path w="2304" h="1392">
                  <a:moveTo>
                    <a:pt x="0" y="1392"/>
                  </a:moveTo>
                  <a:cubicBezTo>
                    <a:pt x="92" y="792"/>
                    <a:pt x="184" y="192"/>
                    <a:pt x="384" y="96"/>
                  </a:cubicBezTo>
                  <a:cubicBezTo>
                    <a:pt x="584" y="0"/>
                    <a:pt x="968" y="632"/>
                    <a:pt x="1200" y="816"/>
                  </a:cubicBezTo>
                  <a:cubicBezTo>
                    <a:pt x="1432" y="1000"/>
                    <a:pt x="1592" y="1120"/>
                    <a:pt x="1776" y="1200"/>
                  </a:cubicBezTo>
                  <a:cubicBezTo>
                    <a:pt x="1960" y="1280"/>
                    <a:pt x="2132" y="1288"/>
                    <a:pt x="2304" y="1296"/>
                  </a:cubicBezTo>
                </a:path>
              </a:pathLst>
            </a:cu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16" y="1528"/>
              <a:ext cx="2304" cy="1312"/>
            </a:xfrm>
            <a:custGeom>
              <a:avLst/>
              <a:gdLst/>
              <a:ahLst/>
              <a:cxnLst>
                <a:cxn ang="0">
                  <a:pos x="0" y="1256"/>
                </a:cxn>
                <a:cxn ang="0">
                  <a:pos x="144" y="1256"/>
                </a:cxn>
                <a:cxn ang="0">
                  <a:pos x="192" y="1256"/>
                </a:cxn>
                <a:cxn ang="0">
                  <a:pos x="336" y="1256"/>
                </a:cxn>
                <a:cxn ang="0">
                  <a:pos x="576" y="920"/>
                </a:cxn>
                <a:cxn ang="0">
                  <a:pos x="720" y="536"/>
                </a:cxn>
                <a:cxn ang="0">
                  <a:pos x="816" y="248"/>
                </a:cxn>
                <a:cxn ang="0">
                  <a:pos x="960" y="56"/>
                </a:cxn>
                <a:cxn ang="0">
                  <a:pos x="1008" y="8"/>
                </a:cxn>
                <a:cxn ang="0">
                  <a:pos x="1200" y="104"/>
                </a:cxn>
                <a:cxn ang="0">
                  <a:pos x="1392" y="296"/>
                </a:cxn>
                <a:cxn ang="0">
                  <a:pos x="1584" y="488"/>
                </a:cxn>
                <a:cxn ang="0">
                  <a:pos x="1824" y="728"/>
                </a:cxn>
                <a:cxn ang="0">
                  <a:pos x="2160" y="872"/>
                </a:cxn>
                <a:cxn ang="0">
                  <a:pos x="2304" y="920"/>
                </a:cxn>
              </a:cxnLst>
              <a:rect l="0" t="0" r="r" b="b"/>
              <a:pathLst>
                <a:path w="2304" h="1312">
                  <a:moveTo>
                    <a:pt x="0" y="1256"/>
                  </a:moveTo>
                  <a:cubicBezTo>
                    <a:pt x="56" y="1256"/>
                    <a:pt x="112" y="1256"/>
                    <a:pt x="144" y="1256"/>
                  </a:cubicBezTo>
                  <a:cubicBezTo>
                    <a:pt x="176" y="1256"/>
                    <a:pt x="160" y="1256"/>
                    <a:pt x="192" y="1256"/>
                  </a:cubicBezTo>
                  <a:cubicBezTo>
                    <a:pt x="224" y="1256"/>
                    <a:pt x="272" y="1312"/>
                    <a:pt x="336" y="1256"/>
                  </a:cubicBezTo>
                  <a:cubicBezTo>
                    <a:pt x="400" y="1200"/>
                    <a:pt x="512" y="1040"/>
                    <a:pt x="576" y="920"/>
                  </a:cubicBezTo>
                  <a:cubicBezTo>
                    <a:pt x="640" y="800"/>
                    <a:pt x="680" y="648"/>
                    <a:pt x="720" y="536"/>
                  </a:cubicBezTo>
                  <a:cubicBezTo>
                    <a:pt x="760" y="424"/>
                    <a:pt x="776" y="328"/>
                    <a:pt x="816" y="248"/>
                  </a:cubicBezTo>
                  <a:cubicBezTo>
                    <a:pt x="856" y="168"/>
                    <a:pt x="928" y="96"/>
                    <a:pt x="960" y="56"/>
                  </a:cubicBezTo>
                  <a:cubicBezTo>
                    <a:pt x="992" y="16"/>
                    <a:pt x="968" y="0"/>
                    <a:pt x="1008" y="8"/>
                  </a:cubicBezTo>
                  <a:cubicBezTo>
                    <a:pt x="1048" y="16"/>
                    <a:pt x="1136" y="56"/>
                    <a:pt x="1200" y="104"/>
                  </a:cubicBezTo>
                  <a:cubicBezTo>
                    <a:pt x="1264" y="152"/>
                    <a:pt x="1328" y="232"/>
                    <a:pt x="1392" y="296"/>
                  </a:cubicBezTo>
                  <a:cubicBezTo>
                    <a:pt x="1456" y="360"/>
                    <a:pt x="1512" y="416"/>
                    <a:pt x="1584" y="488"/>
                  </a:cubicBezTo>
                  <a:cubicBezTo>
                    <a:pt x="1656" y="560"/>
                    <a:pt x="1728" y="664"/>
                    <a:pt x="1824" y="728"/>
                  </a:cubicBezTo>
                  <a:cubicBezTo>
                    <a:pt x="1920" y="792"/>
                    <a:pt x="2080" y="840"/>
                    <a:pt x="2160" y="872"/>
                  </a:cubicBezTo>
                  <a:cubicBezTo>
                    <a:pt x="2240" y="904"/>
                    <a:pt x="2280" y="912"/>
                    <a:pt x="2304" y="92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34000" y="6172200"/>
            <a:ext cx="23621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400" b="1" i="1" dirty="0">
                <a:solidFill>
                  <a:srgbClr val="7030A0"/>
                </a:solidFill>
              </a:rPr>
              <a:t>GRE2</a:t>
            </a:r>
            <a:r>
              <a:rPr lang="es-ES_tradnl" sz="1400" b="1" dirty="0">
                <a:solidFill>
                  <a:srgbClr val="7030A0"/>
                </a:solidFill>
              </a:rPr>
              <a:t> </a:t>
            </a:r>
            <a:r>
              <a:rPr lang="es-ES_tradnl" sz="1400" b="1" dirty="0" err="1">
                <a:solidFill>
                  <a:srgbClr val="7030A0"/>
                </a:solidFill>
              </a:rPr>
              <a:t>induction</a:t>
            </a:r>
            <a:r>
              <a:rPr lang="es-ES_tradnl" sz="1400" b="1" dirty="0">
                <a:solidFill>
                  <a:srgbClr val="7030A0"/>
                </a:solidFill>
              </a:rPr>
              <a:t> </a:t>
            </a:r>
            <a:r>
              <a:rPr lang="es-ES_tradnl" sz="1400" b="1" dirty="0" err="1">
                <a:solidFill>
                  <a:srgbClr val="7030A0"/>
                </a:solidFill>
              </a:rPr>
              <a:t>by</a:t>
            </a:r>
            <a:r>
              <a:rPr lang="es-ES_tradnl" sz="1400" b="1" dirty="0">
                <a:solidFill>
                  <a:srgbClr val="7030A0"/>
                </a:solidFill>
              </a:rPr>
              <a:t> 0.3M </a:t>
            </a:r>
            <a:r>
              <a:rPr lang="es-ES_tradnl" sz="1400" b="1" dirty="0" err="1">
                <a:solidFill>
                  <a:srgbClr val="7030A0"/>
                </a:solidFill>
              </a:rPr>
              <a:t>NaCl</a:t>
            </a:r>
            <a:endParaRPr lang="es-ES_tradnl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58738" y="6462713"/>
            <a:ext cx="2228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 err="1">
                <a:solidFill>
                  <a:srgbClr val="18605A"/>
                </a:solidFill>
                <a:latin typeface="Comic Sans MS" charset="0"/>
              </a:rPr>
              <a:t>Rienzo</a:t>
            </a:r>
            <a:r>
              <a:rPr lang="en-US" sz="1400" i="1" dirty="0">
                <a:solidFill>
                  <a:srgbClr val="18605A"/>
                </a:solidFill>
                <a:latin typeface="Comic Sans MS" charset="0"/>
              </a:rPr>
              <a:t> et al., Yeast 2012</a:t>
            </a:r>
            <a:endParaRPr lang="es-ES_tradnl" sz="1400" i="1" dirty="0">
              <a:solidFill>
                <a:srgbClr val="18605A"/>
              </a:solidFill>
              <a:latin typeface="Comic Sans MS" charset="0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3886200" cy="432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82"/>
          <p:cNvSpPr>
            <a:spLocks noChangeArrowheads="1"/>
          </p:cNvSpPr>
          <p:nvPr/>
        </p:nvSpPr>
        <p:spPr bwMode="auto">
          <a:xfrm>
            <a:off x="177800" y="152400"/>
            <a:ext cx="8966200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u="sng" dirty="0">
                <a:solidFill>
                  <a:srgbClr val="00FF00"/>
                </a:solidFill>
                <a:latin typeface="Comic Sans MS" charset="0"/>
              </a:rPr>
              <a:t>The use of a real time </a:t>
            </a:r>
            <a:r>
              <a:rPr lang="en-US" sz="2000" b="1" u="sng" dirty="0" err="1">
                <a:solidFill>
                  <a:srgbClr val="00FF00"/>
                </a:solidFill>
                <a:latin typeface="Comic Sans MS" charset="0"/>
              </a:rPr>
              <a:t>luciferase</a:t>
            </a:r>
            <a:r>
              <a:rPr lang="en-US" sz="2000" b="1" u="sng" dirty="0">
                <a:solidFill>
                  <a:srgbClr val="00FF00"/>
                </a:solidFill>
                <a:latin typeface="Comic Sans MS" charset="0"/>
              </a:rPr>
              <a:t> assay to monitor promoter dynamics in the living yeast cell</a:t>
            </a:r>
            <a:endParaRPr lang="en-US" sz="2000" u="sng" dirty="0">
              <a:solidFill>
                <a:srgbClr val="00FF00"/>
              </a:solidFill>
              <a:latin typeface="Comic Sans MS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5943600" y="1600200"/>
            <a:ext cx="1371600" cy="1371600"/>
            <a:chOff x="2590800" y="1600200"/>
            <a:chExt cx="3352800" cy="4038600"/>
          </a:xfrm>
          <a:blipFill>
            <a:blip r:embed="rId5"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5" name="14 Elipse"/>
            <p:cNvSpPr/>
            <p:nvPr/>
          </p:nvSpPr>
          <p:spPr>
            <a:xfrm>
              <a:off x="4953000" y="1600200"/>
              <a:ext cx="990600" cy="11430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Elipse"/>
            <p:cNvSpPr/>
            <p:nvPr/>
          </p:nvSpPr>
          <p:spPr>
            <a:xfrm>
              <a:off x="2590800" y="1981200"/>
              <a:ext cx="3048000" cy="36576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148 Grupo"/>
          <p:cNvGrpSpPr/>
          <p:nvPr/>
        </p:nvGrpSpPr>
        <p:grpSpPr>
          <a:xfrm>
            <a:off x="152400" y="914400"/>
            <a:ext cx="6172200" cy="3525838"/>
            <a:chOff x="0" y="152400"/>
            <a:chExt cx="6781800" cy="4287838"/>
          </a:xfrm>
        </p:grpSpPr>
        <p:sp>
          <p:nvSpPr>
            <p:cNvPr id="148" name="147 Rectángulo redondeado"/>
            <p:cNvSpPr/>
            <p:nvPr/>
          </p:nvSpPr>
          <p:spPr>
            <a:xfrm>
              <a:off x="152400" y="152400"/>
              <a:ext cx="6629400" cy="4191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75" name="Group 931"/>
            <p:cNvGrpSpPr>
              <a:grpSpLocks/>
            </p:cNvGrpSpPr>
            <p:nvPr/>
          </p:nvGrpSpPr>
          <p:grpSpPr bwMode="auto">
            <a:xfrm>
              <a:off x="5829300" y="914400"/>
              <a:ext cx="795338" cy="2376488"/>
              <a:chOff x="3648" y="336"/>
              <a:chExt cx="501" cy="1497"/>
            </a:xfrm>
          </p:grpSpPr>
          <p:sp>
            <p:nvSpPr>
              <p:cNvPr id="76" name="Rectangle 885"/>
              <p:cNvSpPr>
                <a:spLocks noChangeArrowheads="1"/>
              </p:cNvSpPr>
              <p:nvPr/>
            </p:nvSpPr>
            <p:spPr bwMode="auto">
              <a:xfrm>
                <a:off x="3648" y="336"/>
                <a:ext cx="501" cy="149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Line 886"/>
              <p:cNvSpPr>
                <a:spLocks noChangeShapeType="1"/>
              </p:cNvSpPr>
              <p:nvPr/>
            </p:nvSpPr>
            <p:spPr bwMode="auto">
              <a:xfrm>
                <a:off x="3667" y="406"/>
                <a:ext cx="132" cy="1"/>
              </a:xfrm>
              <a:prstGeom prst="line">
                <a:avLst/>
              </a:prstGeom>
              <a:noFill/>
              <a:ln w="7938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Oval 887"/>
              <p:cNvSpPr>
                <a:spLocks noChangeArrowheads="1"/>
              </p:cNvSpPr>
              <p:nvPr/>
            </p:nvSpPr>
            <p:spPr bwMode="auto">
              <a:xfrm>
                <a:off x="3724" y="397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Oval 888"/>
              <p:cNvSpPr>
                <a:spLocks noChangeArrowheads="1"/>
              </p:cNvSpPr>
              <p:nvPr/>
            </p:nvSpPr>
            <p:spPr bwMode="auto">
              <a:xfrm>
                <a:off x="3722" y="395"/>
                <a:ext cx="28" cy="28"/>
              </a:xfrm>
              <a:prstGeom prst="ellipse">
                <a:avLst/>
              </a:prstGeom>
              <a:noFill/>
              <a:ln w="7938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Rectangle 889"/>
              <p:cNvSpPr>
                <a:spLocks noChangeArrowheads="1"/>
              </p:cNvSpPr>
              <p:nvPr/>
            </p:nvSpPr>
            <p:spPr bwMode="auto">
              <a:xfrm>
                <a:off x="3833" y="365"/>
                <a:ext cx="4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0</a:t>
                </a:r>
                <a:endParaRPr kumimoji="0" lang="es-ES_tradnl" sz="1000" b="1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Line 890"/>
              <p:cNvSpPr>
                <a:spLocks noChangeShapeType="1"/>
              </p:cNvSpPr>
              <p:nvPr/>
            </p:nvSpPr>
            <p:spPr bwMode="auto">
              <a:xfrm>
                <a:off x="3667" y="556"/>
                <a:ext cx="132" cy="1"/>
              </a:xfrm>
              <a:prstGeom prst="line">
                <a:avLst/>
              </a:prstGeom>
              <a:noFill/>
              <a:ln w="7938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Oval 891"/>
              <p:cNvSpPr>
                <a:spLocks noChangeArrowheads="1"/>
              </p:cNvSpPr>
              <p:nvPr/>
            </p:nvSpPr>
            <p:spPr bwMode="auto">
              <a:xfrm>
                <a:off x="3724" y="547"/>
                <a:ext cx="24" cy="24"/>
              </a:xfrm>
              <a:prstGeom prst="ellipse">
                <a:avLst/>
              </a:pr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Oval 892"/>
              <p:cNvSpPr>
                <a:spLocks noChangeArrowheads="1"/>
              </p:cNvSpPr>
              <p:nvPr/>
            </p:nvSpPr>
            <p:spPr bwMode="auto">
              <a:xfrm>
                <a:off x="3722" y="545"/>
                <a:ext cx="28" cy="28"/>
              </a:xfrm>
              <a:prstGeom prst="ellipse">
                <a:avLst/>
              </a:prstGeom>
              <a:noFill/>
              <a:ln w="7938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Rectangle 893"/>
              <p:cNvSpPr>
                <a:spLocks noChangeArrowheads="1"/>
              </p:cNvSpPr>
              <p:nvPr/>
            </p:nvSpPr>
            <p:spPr bwMode="auto">
              <a:xfrm>
                <a:off x="3833" y="515"/>
                <a:ext cx="2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25 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charset="2"/>
                    <a:sym typeface="Symbol" charset="2"/>
                  </a:rPr>
                  <a:t>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M</a:t>
                </a:r>
              </a:p>
            </p:txBody>
          </p:sp>
          <p:sp>
            <p:nvSpPr>
              <p:cNvPr id="85" name="Line 894"/>
              <p:cNvSpPr>
                <a:spLocks noChangeShapeType="1"/>
              </p:cNvSpPr>
              <p:nvPr/>
            </p:nvSpPr>
            <p:spPr bwMode="auto">
              <a:xfrm>
                <a:off x="3667" y="705"/>
                <a:ext cx="132" cy="1"/>
              </a:xfrm>
              <a:prstGeom prst="line">
                <a:avLst/>
              </a:prstGeom>
              <a:noFill/>
              <a:ln w="7938">
                <a:solidFill>
                  <a:srgbClr val="F2088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Oval 895"/>
              <p:cNvSpPr>
                <a:spLocks noChangeArrowheads="1"/>
              </p:cNvSpPr>
              <p:nvPr/>
            </p:nvSpPr>
            <p:spPr bwMode="auto">
              <a:xfrm>
                <a:off x="3724" y="695"/>
                <a:ext cx="24" cy="25"/>
              </a:xfrm>
              <a:prstGeom prst="ellipse">
                <a:avLst/>
              </a:prstGeom>
              <a:solidFill>
                <a:srgbClr val="F2088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Oval 896"/>
              <p:cNvSpPr>
                <a:spLocks noChangeArrowheads="1"/>
              </p:cNvSpPr>
              <p:nvPr/>
            </p:nvSpPr>
            <p:spPr bwMode="auto">
              <a:xfrm>
                <a:off x="3722" y="694"/>
                <a:ext cx="28" cy="27"/>
              </a:xfrm>
              <a:prstGeom prst="ellipse">
                <a:avLst/>
              </a:prstGeom>
              <a:noFill/>
              <a:ln w="7938">
                <a:solidFill>
                  <a:srgbClr val="F2088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Rectangle 897"/>
              <p:cNvSpPr>
                <a:spLocks noChangeArrowheads="1"/>
              </p:cNvSpPr>
              <p:nvPr/>
            </p:nvSpPr>
            <p:spPr bwMode="auto">
              <a:xfrm>
                <a:off x="3833" y="663"/>
                <a:ext cx="2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50 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charset="2"/>
                    <a:sym typeface="Symbol" charset="2"/>
                  </a:rPr>
                  <a:t>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M</a:t>
                </a:r>
              </a:p>
            </p:txBody>
          </p:sp>
          <p:sp>
            <p:nvSpPr>
              <p:cNvPr id="89" name="Line 898"/>
              <p:cNvSpPr>
                <a:spLocks noChangeShapeType="1"/>
              </p:cNvSpPr>
              <p:nvPr/>
            </p:nvSpPr>
            <p:spPr bwMode="auto">
              <a:xfrm>
                <a:off x="3667" y="854"/>
                <a:ext cx="132" cy="1"/>
              </a:xfrm>
              <a:prstGeom prst="line">
                <a:avLst/>
              </a:prstGeom>
              <a:noFill/>
              <a:ln w="7938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Oval 899"/>
              <p:cNvSpPr>
                <a:spLocks noChangeArrowheads="1"/>
              </p:cNvSpPr>
              <p:nvPr/>
            </p:nvSpPr>
            <p:spPr bwMode="auto">
              <a:xfrm>
                <a:off x="3724" y="845"/>
                <a:ext cx="24" cy="24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Oval 900"/>
              <p:cNvSpPr>
                <a:spLocks noChangeArrowheads="1"/>
              </p:cNvSpPr>
              <p:nvPr/>
            </p:nvSpPr>
            <p:spPr bwMode="auto">
              <a:xfrm>
                <a:off x="3722" y="843"/>
                <a:ext cx="28" cy="28"/>
              </a:xfrm>
              <a:prstGeom prst="ellipse">
                <a:avLst/>
              </a:prstGeom>
              <a:noFill/>
              <a:ln w="7938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Rectangle 901"/>
              <p:cNvSpPr>
                <a:spLocks noChangeArrowheads="1"/>
              </p:cNvSpPr>
              <p:nvPr/>
            </p:nvSpPr>
            <p:spPr bwMode="auto">
              <a:xfrm>
                <a:off x="3833" y="813"/>
                <a:ext cx="26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100 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charset="2"/>
                    <a:sym typeface="Symbol" charset="2"/>
                  </a:rPr>
                  <a:t>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M</a:t>
                </a:r>
              </a:p>
            </p:txBody>
          </p:sp>
          <p:sp>
            <p:nvSpPr>
              <p:cNvPr id="93" name="Line 902"/>
              <p:cNvSpPr>
                <a:spLocks noChangeShapeType="1"/>
              </p:cNvSpPr>
              <p:nvPr/>
            </p:nvSpPr>
            <p:spPr bwMode="auto">
              <a:xfrm>
                <a:off x="3667" y="1003"/>
                <a:ext cx="132" cy="1"/>
              </a:xfrm>
              <a:prstGeom prst="line">
                <a:avLst/>
              </a:prstGeom>
              <a:noFill/>
              <a:ln w="7938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Oval 903"/>
              <p:cNvSpPr>
                <a:spLocks noChangeArrowheads="1"/>
              </p:cNvSpPr>
              <p:nvPr/>
            </p:nvSpPr>
            <p:spPr bwMode="auto">
              <a:xfrm>
                <a:off x="3724" y="993"/>
                <a:ext cx="24" cy="25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Oval 904"/>
              <p:cNvSpPr>
                <a:spLocks noChangeArrowheads="1"/>
              </p:cNvSpPr>
              <p:nvPr/>
            </p:nvSpPr>
            <p:spPr bwMode="auto">
              <a:xfrm>
                <a:off x="3722" y="992"/>
                <a:ext cx="28" cy="27"/>
              </a:xfrm>
              <a:prstGeom prst="ellipse">
                <a:avLst/>
              </a:prstGeom>
              <a:noFill/>
              <a:ln w="7938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Rectangle 905"/>
              <p:cNvSpPr>
                <a:spLocks noChangeArrowheads="1"/>
              </p:cNvSpPr>
              <p:nvPr/>
            </p:nvSpPr>
            <p:spPr bwMode="auto">
              <a:xfrm>
                <a:off x="3833" y="961"/>
                <a:ext cx="26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200 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charset="2"/>
                    <a:sym typeface="Symbol" charset="2"/>
                  </a:rPr>
                  <a:t>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M</a:t>
                </a:r>
              </a:p>
            </p:txBody>
          </p:sp>
          <p:sp>
            <p:nvSpPr>
              <p:cNvPr id="97" name="Line 906"/>
              <p:cNvSpPr>
                <a:spLocks noChangeShapeType="1"/>
              </p:cNvSpPr>
              <p:nvPr/>
            </p:nvSpPr>
            <p:spPr bwMode="auto">
              <a:xfrm>
                <a:off x="3667" y="1153"/>
                <a:ext cx="132" cy="1"/>
              </a:xfrm>
              <a:prstGeom prst="line">
                <a:avLst/>
              </a:prstGeom>
              <a:noFill/>
              <a:ln w="7938">
                <a:solidFill>
                  <a:srgbClr val="00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Oval 907"/>
              <p:cNvSpPr>
                <a:spLocks noChangeArrowheads="1"/>
              </p:cNvSpPr>
              <p:nvPr/>
            </p:nvSpPr>
            <p:spPr bwMode="auto">
              <a:xfrm>
                <a:off x="3724" y="1143"/>
                <a:ext cx="24" cy="25"/>
              </a:xfrm>
              <a:prstGeom prst="ellipse">
                <a:avLst/>
              </a:prstGeom>
              <a:solidFill>
                <a:srgbClr val="00AB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Oval 908"/>
              <p:cNvSpPr>
                <a:spLocks noChangeArrowheads="1"/>
              </p:cNvSpPr>
              <p:nvPr/>
            </p:nvSpPr>
            <p:spPr bwMode="auto">
              <a:xfrm>
                <a:off x="3722" y="1142"/>
                <a:ext cx="28" cy="27"/>
              </a:xfrm>
              <a:prstGeom prst="ellipse">
                <a:avLst/>
              </a:prstGeom>
              <a:noFill/>
              <a:ln w="7938">
                <a:solidFill>
                  <a:srgbClr val="00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Rectangle 909"/>
              <p:cNvSpPr>
                <a:spLocks noChangeArrowheads="1"/>
              </p:cNvSpPr>
              <p:nvPr/>
            </p:nvSpPr>
            <p:spPr bwMode="auto">
              <a:xfrm>
                <a:off x="3833" y="1111"/>
                <a:ext cx="26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400 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charset="2"/>
                    <a:sym typeface="Symbol" charset="2"/>
                  </a:rPr>
                  <a:t>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M</a:t>
                </a:r>
              </a:p>
            </p:txBody>
          </p:sp>
          <p:sp>
            <p:nvSpPr>
              <p:cNvPr id="101" name="Line 910"/>
              <p:cNvSpPr>
                <a:spLocks noChangeShapeType="1"/>
              </p:cNvSpPr>
              <p:nvPr/>
            </p:nvSpPr>
            <p:spPr bwMode="auto">
              <a:xfrm>
                <a:off x="3667" y="1302"/>
                <a:ext cx="132" cy="1"/>
              </a:xfrm>
              <a:prstGeom prst="line">
                <a:avLst/>
              </a:prstGeom>
              <a:noFill/>
              <a:ln w="7938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Oval 911"/>
              <p:cNvSpPr>
                <a:spLocks noChangeArrowheads="1"/>
              </p:cNvSpPr>
              <p:nvPr/>
            </p:nvSpPr>
            <p:spPr bwMode="auto">
              <a:xfrm>
                <a:off x="3724" y="1293"/>
                <a:ext cx="24" cy="24"/>
              </a:xfrm>
              <a:prstGeom prst="ellipse">
                <a:avLst/>
              </a:prstGeom>
              <a:solidFill>
                <a:srgbClr val="FF808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Oval 912"/>
              <p:cNvSpPr>
                <a:spLocks noChangeArrowheads="1"/>
              </p:cNvSpPr>
              <p:nvPr/>
            </p:nvSpPr>
            <p:spPr bwMode="auto">
              <a:xfrm>
                <a:off x="3722" y="1291"/>
                <a:ext cx="28" cy="28"/>
              </a:xfrm>
              <a:prstGeom prst="ellipse">
                <a:avLst/>
              </a:prstGeom>
              <a:noFill/>
              <a:ln w="7938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Rectangle 913"/>
              <p:cNvSpPr>
                <a:spLocks noChangeArrowheads="1"/>
              </p:cNvSpPr>
              <p:nvPr/>
            </p:nvSpPr>
            <p:spPr bwMode="auto">
              <a:xfrm>
                <a:off x="3833" y="1261"/>
                <a:ext cx="26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600 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charset="2"/>
                    <a:sym typeface="Symbol" charset="2"/>
                  </a:rPr>
                  <a:t>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M</a:t>
                </a:r>
              </a:p>
            </p:txBody>
          </p:sp>
          <p:sp>
            <p:nvSpPr>
              <p:cNvPr id="105" name="Line 914"/>
              <p:cNvSpPr>
                <a:spLocks noChangeShapeType="1"/>
              </p:cNvSpPr>
              <p:nvPr/>
            </p:nvSpPr>
            <p:spPr bwMode="auto">
              <a:xfrm>
                <a:off x="3667" y="1451"/>
                <a:ext cx="132" cy="1"/>
              </a:xfrm>
              <a:prstGeom prst="line">
                <a:avLst/>
              </a:prstGeom>
              <a:no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Oval 915"/>
              <p:cNvSpPr>
                <a:spLocks noChangeArrowheads="1"/>
              </p:cNvSpPr>
              <p:nvPr/>
            </p:nvSpPr>
            <p:spPr bwMode="auto">
              <a:xfrm>
                <a:off x="3724" y="1441"/>
                <a:ext cx="24" cy="25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Oval 916"/>
              <p:cNvSpPr>
                <a:spLocks noChangeArrowheads="1"/>
              </p:cNvSpPr>
              <p:nvPr/>
            </p:nvSpPr>
            <p:spPr bwMode="auto">
              <a:xfrm>
                <a:off x="3722" y="1440"/>
                <a:ext cx="28" cy="27"/>
              </a:xfrm>
              <a:prstGeom prst="ellipse">
                <a:avLst/>
              </a:prstGeom>
              <a:no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ectangle 917"/>
              <p:cNvSpPr>
                <a:spLocks noChangeArrowheads="1"/>
              </p:cNvSpPr>
              <p:nvPr/>
            </p:nvSpPr>
            <p:spPr bwMode="auto">
              <a:xfrm>
                <a:off x="3833" y="1409"/>
                <a:ext cx="26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800 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charset="2"/>
                    <a:sym typeface="Symbol" charset="2"/>
                  </a:rPr>
                  <a:t>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M</a:t>
                </a:r>
              </a:p>
            </p:txBody>
          </p:sp>
          <p:sp>
            <p:nvSpPr>
              <p:cNvPr id="109" name="Line 918"/>
              <p:cNvSpPr>
                <a:spLocks noChangeShapeType="1"/>
              </p:cNvSpPr>
              <p:nvPr/>
            </p:nvSpPr>
            <p:spPr bwMode="auto">
              <a:xfrm>
                <a:off x="3667" y="1600"/>
                <a:ext cx="132" cy="1"/>
              </a:xfrm>
              <a:prstGeom prst="line">
                <a:avLst/>
              </a:prstGeom>
              <a:noFill/>
              <a:ln w="7938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Oval 919"/>
              <p:cNvSpPr>
                <a:spLocks noChangeArrowheads="1"/>
              </p:cNvSpPr>
              <p:nvPr/>
            </p:nvSpPr>
            <p:spPr bwMode="auto">
              <a:xfrm>
                <a:off x="3724" y="1591"/>
                <a:ext cx="24" cy="25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Oval 920"/>
              <p:cNvSpPr>
                <a:spLocks noChangeArrowheads="1"/>
              </p:cNvSpPr>
              <p:nvPr/>
            </p:nvSpPr>
            <p:spPr bwMode="auto">
              <a:xfrm>
                <a:off x="3722" y="1589"/>
                <a:ext cx="28" cy="28"/>
              </a:xfrm>
              <a:prstGeom prst="ellipse">
                <a:avLst/>
              </a:prstGeom>
              <a:noFill/>
              <a:ln w="7938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921"/>
              <p:cNvSpPr>
                <a:spLocks noChangeArrowheads="1"/>
              </p:cNvSpPr>
              <p:nvPr/>
            </p:nvSpPr>
            <p:spPr bwMode="auto">
              <a:xfrm>
                <a:off x="3833" y="1559"/>
                <a:ext cx="1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1 mM</a:t>
                </a:r>
                <a:endParaRPr kumimoji="0" lang="es-ES_tradnl" sz="1000" b="1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Line 922"/>
              <p:cNvSpPr>
                <a:spLocks noChangeShapeType="1"/>
              </p:cNvSpPr>
              <p:nvPr/>
            </p:nvSpPr>
            <p:spPr bwMode="auto">
              <a:xfrm>
                <a:off x="3667" y="1749"/>
                <a:ext cx="13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Oval 923"/>
              <p:cNvSpPr>
                <a:spLocks noChangeArrowheads="1"/>
              </p:cNvSpPr>
              <p:nvPr/>
            </p:nvSpPr>
            <p:spPr bwMode="auto">
              <a:xfrm>
                <a:off x="3724" y="1739"/>
                <a:ext cx="24" cy="2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Oval 924"/>
              <p:cNvSpPr>
                <a:spLocks noChangeArrowheads="1"/>
              </p:cNvSpPr>
              <p:nvPr/>
            </p:nvSpPr>
            <p:spPr bwMode="auto">
              <a:xfrm>
                <a:off x="3722" y="1738"/>
                <a:ext cx="28" cy="27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Rectangle 925"/>
              <p:cNvSpPr>
                <a:spLocks noChangeArrowheads="1"/>
              </p:cNvSpPr>
              <p:nvPr/>
            </p:nvSpPr>
            <p:spPr bwMode="auto">
              <a:xfrm>
                <a:off x="3833" y="1707"/>
                <a:ext cx="21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2 </a:t>
                </a:r>
                <a:r>
                  <a:rPr kumimoji="0" lang="en-US" sz="1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mM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</a:rPr>
                  <a:t> </a:t>
                </a:r>
                <a:endParaRPr kumimoji="0" lang="es-ES_trad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117" name="Object 44"/>
            <p:cNvGraphicFramePr>
              <a:graphicFrameLocks noChangeAspect="1"/>
            </p:cNvGraphicFramePr>
            <p:nvPr/>
          </p:nvGraphicFramePr>
          <p:xfrm>
            <a:off x="0" y="323850"/>
            <a:ext cx="2895600" cy="2038350"/>
          </p:xfrm>
          <a:graphic>
            <a:graphicData uri="http://schemas.openxmlformats.org/presentationml/2006/ole">
              <p:oleObj spid="_x0000_s3077" name="Hoja de cálculo" r:id="rId3" imgW="4331208" imgH="3048000" progId="Excel.Sheet.8">
                <p:embed/>
              </p:oleObj>
            </a:graphicData>
          </a:graphic>
        </p:graphicFrame>
        <p:sp>
          <p:nvSpPr>
            <p:cNvPr id="118" name="Text Box 932"/>
            <p:cNvSpPr txBox="1">
              <a:spLocks noChangeArrowheads="1"/>
            </p:cNvSpPr>
            <p:nvPr/>
          </p:nvSpPr>
          <p:spPr bwMode="auto">
            <a:xfrm>
              <a:off x="571500" y="196850"/>
              <a:ext cx="738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GRE2</a:t>
              </a:r>
            </a:p>
          </p:txBody>
        </p:sp>
        <p:sp>
          <p:nvSpPr>
            <p:cNvPr id="119" name="Text Box 933"/>
            <p:cNvSpPr txBox="1">
              <a:spLocks noChangeArrowheads="1"/>
            </p:cNvSpPr>
            <p:nvPr/>
          </p:nvSpPr>
          <p:spPr bwMode="auto">
            <a:xfrm>
              <a:off x="3314700" y="196850"/>
              <a:ext cx="692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CTT1</a:t>
              </a:r>
            </a:p>
          </p:txBody>
        </p:sp>
        <p:sp>
          <p:nvSpPr>
            <p:cNvPr id="120" name="Text Box 934"/>
            <p:cNvSpPr txBox="1">
              <a:spLocks noChangeArrowheads="1"/>
            </p:cNvSpPr>
            <p:nvPr/>
          </p:nvSpPr>
          <p:spPr bwMode="auto">
            <a:xfrm>
              <a:off x="571500" y="2209800"/>
              <a:ext cx="738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SOD2</a:t>
              </a:r>
            </a:p>
          </p:txBody>
        </p:sp>
        <p:sp>
          <p:nvSpPr>
            <p:cNvPr id="121" name="Text Box 935"/>
            <p:cNvSpPr txBox="1">
              <a:spLocks noChangeArrowheads="1"/>
            </p:cNvSpPr>
            <p:nvPr/>
          </p:nvSpPr>
          <p:spPr bwMode="auto">
            <a:xfrm>
              <a:off x="3314700" y="2209800"/>
              <a:ext cx="7254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CCP1</a:t>
              </a:r>
            </a:p>
          </p:txBody>
        </p:sp>
        <p:graphicFrame>
          <p:nvGraphicFramePr>
            <p:cNvPr id="122" name="Object 49"/>
            <p:cNvGraphicFramePr>
              <a:graphicFrameLocks noChangeAspect="1"/>
            </p:cNvGraphicFramePr>
            <p:nvPr/>
          </p:nvGraphicFramePr>
          <p:xfrm>
            <a:off x="2779713" y="457200"/>
            <a:ext cx="2895600" cy="1905000"/>
          </p:xfrm>
          <a:graphic>
            <a:graphicData uri="http://schemas.openxmlformats.org/presentationml/2006/ole">
              <p:oleObj spid="_x0000_s3078" name="Hoja de cálculo" r:id="rId4" imgW="4367784" imgH="2819400" progId="Excel.Sheet.8">
                <p:embed/>
              </p:oleObj>
            </a:graphicData>
          </a:graphic>
        </p:graphicFrame>
        <p:pic>
          <p:nvPicPr>
            <p:cNvPr id="123" name="Picture 93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00" y="2438400"/>
              <a:ext cx="2819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24" name="Object 51"/>
            <p:cNvGraphicFramePr>
              <a:graphicFrameLocks noChangeAspect="1"/>
            </p:cNvGraphicFramePr>
            <p:nvPr/>
          </p:nvGraphicFramePr>
          <p:xfrm>
            <a:off x="2857500" y="2382838"/>
            <a:ext cx="2971800" cy="2057400"/>
          </p:xfrm>
          <a:graphic>
            <a:graphicData uri="http://schemas.openxmlformats.org/presentationml/2006/ole">
              <p:oleObj spid="_x0000_s3079" name="Hoja de cálculo" r:id="rId6" imgW="4712208" imgH="3060192" progId="Excel.Sheet.8">
                <p:embed/>
              </p:oleObj>
            </a:graphicData>
          </a:graphic>
        </p:graphicFrame>
        <p:sp>
          <p:nvSpPr>
            <p:cNvPr id="125" name="Text Box 580"/>
            <p:cNvSpPr txBox="1">
              <a:spLocks noChangeArrowheads="1"/>
            </p:cNvSpPr>
            <p:nvPr/>
          </p:nvSpPr>
          <p:spPr bwMode="auto">
            <a:xfrm>
              <a:off x="5838825" y="522287"/>
              <a:ext cx="595680" cy="374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rPr>
                <a:t>H</a:t>
              </a:r>
              <a:r>
                <a:rPr kumimoji="0" lang="es-ES_tradnl" sz="1400" b="1" i="0" u="none" strike="noStrike" kern="0" cap="none" spc="0" normalizeH="0" baseline="-2500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rPr>
                <a:t>2</a:t>
              </a:r>
              <a:r>
                <a:rPr kumimoji="0" lang="es-ES_trad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rPr>
                <a:t>O</a:t>
              </a:r>
              <a:r>
                <a:rPr kumimoji="0" lang="es-ES_tradnl" sz="1400" b="1" i="0" u="none" strike="noStrike" kern="0" cap="none" spc="0" normalizeH="0" baseline="-2500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rPr>
                <a:t>2</a:t>
              </a:r>
              <a:endPara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1" name="150 Grupo"/>
          <p:cNvGrpSpPr/>
          <p:nvPr/>
        </p:nvGrpSpPr>
        <p:grpSpPr>
          <a:xfrm>
            <a:off x="1524000" y="4343400"/>
            <a:ext cx="4628436" cy="2286000"/>
            <a:chOff x="1162764" y="4259263"/>
            <a:chExt cx="5801599" cy="2598737"/>
          </a:xfrm>
        </p:grpSpPr>
        <p:pic>
          <p:nvPicPr>
            <p:cNvPr id="141" name="Picture 58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49375" y="4259263"/>
              <a:ext cx="3327400" cy="2598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0" name="149 Grupo"/>
            <p:cNvGrpSpPr/>
            <p:nvPr/>
          </p:nvGrpSpPr>
          <p:grpSpPr>
            <a:xfrm>
              <a:off x="1162764" y="4705350"/>
              <a:ext cx="5801599" cy="1987709"/>
              <a:chOff x="1162764" y="4705350"/>
              <a:chExt cx="5801599" cy="1987709"/>
            </a:xfrm>
          </p:grpSpPr>
          <p:sp>
            <p:nvSpPr>
              <p:cNvPr id="126" name="Rectangle 247"/>
              <p:cNvSpPr>
                <a:spLocks noChangeArrowheads="1"/>
              </p:cNvSpPr>
              <p:nvPr/>
            </p:nvSpPr>
            <p:spPr bwMode="auto">
              <a:xfrm>
                <a:off x="4673600" y="4900613"/>
                <a:ext cx="2189163" cy="103505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Oval 248"/>
              <p:cNvSpPr>
                <a:spLocks noChangeArrowheads="1"/>
              </p:cNvSpPr>
              <p:nvPr/>
            </p:nvSpPr>
            <p:spPr bwMode="auto">
              <a:xfrm>
                <a:off x="4733925" y="5489575"/>
                <a:ext cx="53975" cy="55563"/>
              </a:xfrm>
              <a:prstGeom prst="ellipse">
                <a:avLst/>
              </a:prstGeom>
              <a:solidFill>
                <a:srgbClr val="6666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Oval 249"/>
              <p:cNvSpPr>
                <a:spLocks noChangeArrowheads="1"/>
              </p:cNvSpPr>
              <p:nvPr/>
            </p:nvSpPr>
            <p:spPr bwMode="auto">
              <a:xfrm>
                <a:off x="4730750" y="5487988"/>
                <a:ext cx="60325" cy="60325"/>
              </a:xfrm>
              <a:prstGeom prst="ellipse">
                <a:avLst/>
              </a:prstGeom>
              <a:noFill/>
              <a:ln w="12700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Rectangle 250"/>
              <p:cNvSpPr>
                <a:spLocks noChangeArrowheads="1"/>
              </p:cNvSpPr>
              <p:nvPr/>
            </p:nvSpPr>
            <p:spPr bwMode="auto">
              <a:xfrm>
                <a:off x="4846638" y="5418138"/>
                <a:ext cx="2003425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GRE2 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EC</a:t>
                </a:r>
                <a:r>
                  <a:rPr kumimoji="0" lang="en-US" sz="10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50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=150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2"/>
                    <a:ea typeface="Symbol" charset="2"/>
                    <a:cs typeface="Symbol" charset="2"/>
                  </a:rPr>
                  <a:t>m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M+/-21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2"/>
                    <a:ea typeface="Symbol" charset="2"/>
                    <a:cs typeface="Symbol" charset="2"/>
                  </a:rPr>
                  <a:t>m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</a:t>
                </a:r>
                <a:r>
                  <a:rPr kumimoji="0" lang="en-US" sz="10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</a:t>
                </a: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Oval 251"/>
              <p:cNvSpPr>
                <a:spLocks noChangeArrowheads="1"/>
              </p:cNvSpPr>
              <p:nvPr/>
            </p:nvSpPr>
            <p:spPr bwMode="auto">
              <a:xfrm>
                <a:off x="4733925" y="5264150"/>
                <a:ext cx="53975" cy="53975"/>
              </a:xfrm>
              <a:prstGeom prst="ellipse">
                <a:avLst/>
              </a:prstGeom>
              <a:solidFill>
                <a:srgbClr val="9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Oval 252"/>
              <p:cNvSpPr>
                <a:spLocks noChangeArrowheads="1"/>
              </p:cNvSpPr>
              <p:nvPr/>
            </p:nvSpPr>
            <p:spPr bwMode="auto">
              <a:xfrm>
                <a:off x="4730750" y="5260975"/>
                <a:ext cx="60325" cy="60325"/>
              </a:xfrm>
              <a:prstGeom prst="ellipse">
                <a:avLst/>
              </a:prstGeom>
              <a:noFill/>
              <a:ln w="12700">
                <a:solidFill>
                  <a:srgbClr val="9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Rectangle 253"/>
              <p:cNvSpPr>
                <a:spLocks noChangeArrowheads="1"/>
              </p:cNvSpPr>
              <p:nvPr/>
            </p:nvSpPr>
            <p:spPr bwMode="auto">
              <a:xfrm>
                <a:off x="4846638" y="5191125"/>
                <a:ext cx="2066925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CTT1 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EC</a:t>
                </a:r>
                <a:r>
                  <a:rPr kumimoji="0" lang="en-US" sz="10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50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=130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2"/>
                    <a:ea typeface="Symbol" charset="2"/>
                    <a:cs typeface="Symbol" charset="2"/>
                  </a:rPr>
                  <a:t>m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M+/-19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2"/>
                    <a:ea typeface="Symbol" charset="2"/>
                    <a:cs typeface="Symbol" charset="2"/>
                  </a:rPr>
                  <a:t>m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</a:t>
                </a:r>
                <a:r>
                  <a:rPr kumimoji="0" lang="en-US" sz="10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Oval 254"/>
              <p:cNvSpPr>
                <a:spLocks noChangeArrowheads="1"/>
              </p:cNvSpPr>
              <p:nvPr/>
            </p:nvSpPr>
            <p:spPr bwMode="auto">
              <a:xfrm>
                <a:off x="4733925" y="5033963"/>
                <a:ext cx="53975" cy="53975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Oval 255"/>
              <p:cNvSpPr>
                <a:spLocks noChangeArrowheads="1"/>
              </p:cNvSpPr>
              <p:nvPr/>
            </p:nvSpPr>
            <p:spPr bwMode="auto">
              <a:xfrm>
                <a:off x="4730750" y="5030788"/>
                <a:ext cx="60325" cy="60325"/>
              </a:xfrm>
              <a:prstGeom prst="ellipse">
                <a:avLst/>
              </a:prstGeom>
              <a:noFill/>
              <a:ln w="1270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Rectangle 256"/>
              <p:cNvSpPr>
                <a:spLocks noChangeArrowheads="1"/>
              </p:cNvSpPr>
              <p:nvPr/>
            </p:nvSpPr>
            <p:spPr bwMode="auto">
              <a:xfrm>
                <a:off x="4846638" y="4960938"/>
                <a:ext cx="2117725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SOD2 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EC</a:t>
                </a:r>
                <a:r>
                  <a:rPr kumimoji="0" lang="en-US" sz="10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50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=125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2"/>
                    <a:ea typeface="Symbol" charset="2"/>
                    <a:cs typeface="Symbol" charset="2"/>
                  </a:rPr>
                  <a:t>m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M+/-17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2"/>
                    <a:ea typeface="Symbol" charset="2"/>
                    <a:cs typeface="Symbol" charset="2"/>
                  </a:rPr>
                  <a:t>m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</a:t>
                </a: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Oval 257"/>
              <p:cNvSpPr>
                <a:spLocks noChangeArrowheads="1"/>
              </p:cNvSpPr>
              <p:nvPr/>
            </p:nvSpPr>
            <p:spPr bwMode="auto">
              <a:xfrm>
                <a:off x="4733925" y="5722938"/>
                <a:ext cx="53975" cy="53975"/>
              </a:xfrm>
              <a:prstGeom prst="ellipse">
                <a:avLst/>
              </a:pr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Oval 258"/>
              <p:cNvSpPr>
                <a:spLocks noChangeArrowheads="1"/>
              </p:cNvSpPr>
              <p:nvPr/>
            </p:nvSpPr>
            <p:spPr bwMode="auto">
              <a:xfrm>
                <a:off x="4730750" y="5719763"/>
                <a:ext cx="60325" cy="60325"/>
              </a:xfrm>
              <a:prstGeom prst="ellips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Rectangle 259"/>
              <p:cNvSpPr>
                <a:spLocks noChangeArrowheads="1"/>
              </p:cNvSpPr>
              <p:nvPr/>
            </p:nvSpPr>
            <p:spPr bwMode="auto">
              <a:xfrm>
                <a:off x="4846638" y="5649913"/>
                <a:ext cx="2016125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CCP1 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EC</a:t>
                </a:r>
                <a:r>
                  <a:rPr kumimoji="0" lang="en-US" sz="10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50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=176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2"/>
                    <a:ea typeface="Symbol" charset="2"/>
                    <a:cs typeface="Symbol" charset="2"/>
                  </a:rPr>
                  <a:t>m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M+/-25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2"/>
                    <a:ea typeface="Symbol" charset="2"/>
                    <a:cs typeface="Symbol" charset="2"/>
                  </a:rPr>
                  <a:t>m</a:t>
                </a: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</a:t>
                </a:r>
                <a:r>
                  <a:rPr kumimoji="0" lang="en-US" sz="10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</a:t>
                </a: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Text Box 487"/>
              <p:cNvSpPr txBox="1">
                <a:spLocks noChangeArrowheads="1"/>
              </p:cNvSpPr>
              <p:nvPr/>
            </p:nvSpPr>
            <p:spPr bwMode="auto">
              <a:xfrm rot="16200000">
                <a:off x="1080530" y="5418058"/>
                <a:ext cx="4106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</a:t>
                </a:r>
                <a:r>
                  <a:rPr kumimoji="0" lang="es-ES_tradnl" sz="1000" b="1" i="0" u="none" strike="noStrike" kern="0" cap="none" spc="0" normalizeH="0" baseline="-2500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max</a:t>
                </a:r>
                <a:endParaRPr kumimoji="0" lang="es-ES_tradnl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Text Box 577"/>
              <p:cNvSpPr txBox="1">
                <a:spLocks noChangeArrowheads="1"/>
              </p:cNvSpPr>
              <p:nvPr/>
            </p:nvSpPr>
            <p:spPr bwMode="auto">
              <a:xfrm>
                <a:off x="4522788" y="6446838"/>
                <a:ext cx="73609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</a:t>
                </a:r>
                <a:r>
                  <a:rPr kumimoji="0" lang="es-ES_tradnl" sz="1000" b="1" i="0" u="none" strike="noStrike" kern="0" cap="none" spc="0" normalizeH="0" baseline="-2500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</a:t>
                </a:r>
                <a:r>
                  <a:rPr kumimoji="0" lang="es-ES_tradnl" sz="1000" b="1" i="0" u="none" strike="noStrike" kern="0" cap="none" spc="0" normalizeH="0" baseline="-2500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[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sym typeface="Symbol" charset="2"/>
                  </a:rPr>
                  <a:t></a:t>
                </a:r>
                <a:r>
                  <a:rPr kumimoji="0" lang="es-ES_tradnl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M]</a:t>
                </a:r>
              </a:p>
            </p:txBody>
          </p:sp>
          <p:sp>
            <p:nvSpPr>
              <p:cNvPr id="142" name="Freeform 583"/>
              <p:cNvSpPr>
                <a:spLocks/>
              </p:cNvSpPr>
              <p:nvPr/>
            </p:nvSpPr>
            <p:spPr bwMode="auto">
              <a:xfrm>
                <a:off x="1930400" y="4705350"/>
                <a:ext cx="2171700" cy="1693863"/>
              </a:xfrm>
              <a:custGeom>
                <a:avLst/>
                <a:gdLst>
                  <a:gd name="T0" fmla="*/ 0 w 1368"/>
                  <a:gd name="T1" fmla="*/ 1693863 h 1067"/>
                  <a:gd name="T2" fmla="*/ 520700 w 1368"/>
                  <a:gd name="T3" fmla="*/ 1598613 h 1067"/>
                  <a:gd name="T4" fmla="*/ 990600 w 1368"/>
                  <a:gd name="T5" fmla="*/ 1420813 h 1067"/>
                  <a:gd name="T6" fmla="*/ 1250950 w 1368"/>
                  <a:gd name="T7" fmla="*/ 1173163 h 1067"/>
                  <a:gd name="T8" fmla="*/ 1606550 w 1368"/>
                  <a:gd name="T9" fmla="*/ 322263 h 1067"/>
                  <a:gd name="T10" fmla="*/ 1962150 w 1368"/>
                  <a:gd name="T11" fmla="*/ 17463 h 1067"/>
                  <a:gd name="T12" fmla="*/ 2171700 w 1368"/>
                  <a:gd name="T13" fmla="*/ 430213 h 10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8"/>
                  <a:gd name="T22" fmla="*/ 0 h 1067"/>
                  <a:gd name="T23" fmla="*/ 1368 w 1368"/>
                  <a:gd name="T24" fmla="*/ 1067 h 10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8" h="1067">
                    <a:moveTo>
                      <a:pt x="0" y="1067"/>
                    </a:moveTo>
                    <a:cubicBezTo>
                      <a:pt x="112" y="1051"/>
                      <a:pt x="224" y="1036"/>
                      <a:pt x="328" y="1007"/>
                    </a:cubicBezTo>
                    <a:cubicBezTo>
                      <a:pt x="432" y="978"/>
                      <a:pt x="547" y="940"/>
                      <a:pt x="624" y="895"/>
                    </a:cubicBezTo>
                    <a:cubicBezTo>
                      <a:pt x="701" y="850"/>
                      <a:pt x="723" y="854"/>
                      <a:pt x="788" y="739"/>
                    </a:cubicBezTo>
                    <a:cubicBezTo>
                      <a:pt x="853" y="624"/>
                      <a:pt x="937" y="324"/>
                      <a:pt x="1012" y="203"/>
                    </a:cubicBezTo>
                    <a:cubicBezTo>
                      <a:pt x="1087" y="82"/>
                      <a:pt x="1177" y="0"/>
                      <a:pt x="1236" y="11"/>
                    </a:cubicBezTo>
                    <a:cubicBezTo>
                      <a:pt x="1295" y="22"/>
                      <a:pt x="1331" y="146"/>
                      <a:pt x="1368" y="271"/>
                    </a:cubicBezTo>
                  </a:path>
                </a:pathLst>
              </a:cu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584"/>
              <p:cNvSpPr>
                <a:spLocks/>
              </p:cNvSpPr>
              <p:nvPr/>
            </p:nvSpPr>
            <p:spPr bwMode="auto">
              <a:xfrm>
                <a:off x="1936750" y="4978400"/>
                <a:ext cx="2159000" cy="1420813"/>
              </a:xfrm>
              <a:custGeom>
                <a:avLst/>
                <a:gdLst>
                  <a:gd name="T0" fmla="*/ 0 w 1360"/>
                  <a:gd name="T1" fmla="*/ 1420813 h 895"/>
                  <a:gd name="T2" fmla="*/ 508000 w 1360"/>
                  <a:gd name="T3" fmla="*/ 1350963 h 895"/>
                  <a:gd name="T4" fmla="*/ 863600 w 1360"/>
                  <a:gd name="T5" fmla="*/ 1274763 h 895"/>
                  <a:gd name="T6" fmla="*/ 1231900 w 1360"/>
                  <a:gd name="T7" fmla="*/ 982663 h 895"/>
                  <a:gd name="T8" fmla="*/ 1574800 w 1360"/>
                  <a:gd name="T9" fmla="*/ 385763 h 895"/>
                  <a:gd name="T10" fmla="*/ 1924050 w 1360"/>
                  <a:gd name="T11" fmla="*/ 4763 h 895"/>
                  <a:gd name="T12" fmla="*/ 2159000 w 1360"/>
                  <a:gd name="T13" fmla="*/ 354013 h 8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0"/>
                  <a:gd name="T22" fmla="*/ 0 h 895"/>
                  <a:gd name="T23" fmla="*/ 1360 w 1360"/>
                  <a:gd name="T24" fmla="*/ 895 h 8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0" h="895">
                    <a:moveTo>
                      <a:pt x="0" y="895"/>
                    </a:moveTo>
                    <a:cubicBezTo>
                      <a:pt x="114" y="880"/>
                      <a:pt x="229" y="866"/>
                      <a:pt x="320" y="851"/>
                    </a:cubicBezTo>
                    <a:cubicBezTo>
                      <a:pt x="411" y="836"/>
                      <a:pt x="468" y="842"/>
                      <a:pt x="544" y="803"/>
                    </a:cubicBezTo>
                    <a:cubicBezTo>
                      <a:pt x="620" y="764"/>
                      <a:pt x="701" y="712"/>
                      <a:pt x="776" y="619"/>
                    </a:cubicBezTo>
                    <a:cubicBezTo>
                      <a:pt x="851" y="526"/>
                      <a:pt x="919" y="346"/>
                      <a:pt x="992" y="243"/>
                    </a:cubicBezTo>
                    <a:cubicBezTo>
                      <a:pt x="1065" y="140"/>
                      <a:pt x="1151" y="6"/>
                      <a:pt x="1212" y="3"/>
                    </a:cubicBezTo>
                    <a:cubicBezTo>
                      <a:pt x="1273" y="0"/>
                      <a:pt x="1316" y="111"/>
                      <a:pt x="1360" y="223"/>
                    </a:cubicBezTo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587"/>
              <p:cNvSpPr>
                <a:spLocks/>
              </p:cNvSpPr>
              <p:nvPr/>
            </p:nvSpPr>
            <p:spPr bwMode="auto">
              <a:xfrm>
                <a:off x="1936750" y="5267325"/>
                <a:ext cx="2165350" cy="1138238"/>
              </a:xfrm>
              <a:custGeom>
                <a:avLst/>
                <a:gdLst>
                  <a:gd name="T0" fmla="*/ 0 w 1364"/>
                  <a:gd name="T1" fmla="*/ 1138238 h 717"/>
                  <a:gd name="T2" fmla="*/ 482600 w 1364"/>
                  <a:gd name="T3" fmla="*/ 1106488 h 717"/>
                  <a:gd name="T4" fmla="*/ 863600 w 1364"/>
                  <a:gd name="T5" fmla="*/ 1042988 h 717"/>
                  <a:gd name="T6" fmla="*/ 1244600 w 1364"/>
                  <a:gd name="T7" fmla="*/ 871538 h 717"/>
                  <a:gd name="T8" fmla="*/ 1593850 w 1364"/>
                  <a:gd name="T9" fmla="*/ 312738 h 717"/>
                  <a:gd name="T10" fmla="*/ 1981200 w 1364"/>
                  <a:gd name="T11" fmla="*/ 58738 h 717"/>
                  <a:gd name="T12" fmla="*/ 2165350 w 1364"/>
                  <a:gd name="T13" fmla="*/ 661988 h 7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4"/>
                  <a:gd name="T22" fmla="*/ 0 h 717"/>
                  <a:gd name="T23" fmla="*/ 1364 w 1364"/>
                  <a:gd name="T24" fmla="*/ 717 h 7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4" h="717">
                    <a:moveTo>
                      <a:pt x="0" y="717"/>
                    </a:moveTo>
                    <a:cubicBezTo>
                      <a:pt x="106" y="712"/>
                      <a:pt x="213" y="707"/>
                      <a:pt x="304" y="697"/>
                    </a:cubicBezTo>
                    <a:cubicBezTo>
                      <a:pt x="395" y="687"/>
                      <a:pt x="464" y="682"/>
                      <a:pt x="544" y="657"/>
                    </a:cubicBezTo>
                    <a:cubicBezTo>
                      <a:pt x="624" y="632"/>
                      <a:pt x="707" y="626"/>
                      <a:pt x="784" y="549"/>
                    </a:cubicBezTo>
                    <a:cubicBezTo>
                      <a:pt x="861" y="472"/>
                      <a:pt x="927" y="282"/>
                      <a:pt x="1004" y="197"/>
                    </a:cubicBezTo>
                    <a:cubicBezTo>
                      <a:pt x="1081" y="112"/>
                      <a:pt x="1188" y="0"/>
                      <a:pt x="1248" y="37"/>
                    </a:cubicBezTo>
                    <a:cubicBezTo>
                      <a:pt x="1308" y="74"/>
                      <a:pt x="1336" y="245"/>
                      <a:pt x="1364" y="417"/>
                    </a:cubicBezTo>
                  </a:path>
                </a:pathLst>
              </a:custGeom>
              <a:noFill/>
              <a:ln w="12700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588"/>
              <p:cNvSpPr>
                <a:spLocks/>
              </p:cNvSpPr>
              <p:nvPr/>
            </p:nvSpPr>
            <p:spPr bwMode="auto">
              <a:xfrm>
                <a:off x="1936750" y="5510213"/>
                <a:ext cx="2171700" cy="912812"/>
              </a:xfrm>
              <a:custGeom>
                <a:avLst/>
                <a:gdLst>
                  <a:gd name="T0" fmla="*/ 0 w 1368"/>
                  <a:gd name="T1" fmla="*/ 889000 h 575"/>
                  <a:gd name="T2" fmla="*/ 850900 w 1368"/>
                  <a:gd name="T3" fmla="*/ 889000 h 575"/>
                  <a:gd name="T4" fmla="*/ 1225550 w 1368"/>
                  <a:gd name="T5" fmla="*/ 742950 h 575"/>
                  <a:gd name="T6" fmla="*/ 1581150 w 1368"/>
                  <a:gd name="T7" fmla="*/ 419100 h 575"/>
                  <a:gd name="T8" fmla="*/ 1968500 w 1368"/>
                  <a:gd name="T9" fmla="*/ 57150 h 575"/>
                  <a:gd name="T10" fmla="*/ 2171700 w 1368"/>
                  <a:gd name="T11" fmla="*/ 76200 h 5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8"/>
                  <a:gd name="T19" fmla="*/ 0 h 575"/>
                  <a:gd name="T20" fmla="*/ 1368 w 1368"/>
                  <a:gd name="T21" fmla="*/ 575 h 5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8" h="575">
                    <a:moveTo>
                      <a:pt x="0" y="560"/>
                    </a:moveTo>
                    <a:cubicBezTo>
                      <a:pt x="203" y="567"/>
                      <a:pt x="407" y="575"/>
                      <a:pt x="536" y="560"/>
                    </a:cubicBezTo>
                    <a:cubicBezTo>
                      <a:pt x="665" y="545"/>
                      <a:pt x="695" y="517"/>
                      <a:pt x="772" y="468"/>
                    </a:cubicBezTo>
                    <a:cubicBezTo>
                      <a:pt x="849" y="419"/>
                      <a:pt x="918" y="336"/>
                      <a:pt x="996" y="264"/>
                    </a:cubicBezTo>
                    <a:cubicBezTo>
                      <a:pt x="1074" y="192"/>
                      <a:pt x="1178" y="72"/>
                      <a:pt x="1240" y="36"/>
                    </a:cubicBezTo>
                    <a:cubicBezTo>
                      <a:pt x="1302" y="0"/>
                      <a:pt x="1335" y="24"/>
                      <a:pt x="1368" y="48"/>
                    </a:cubicBezTo>
                  </a:path>
                </a:pathLst>
              </a:cu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46" name="Rectángulo 647"/>
          <p:cNvSpPr>
            <a:spLocks noChangeArrowheads="1"/>
          </p:cNvSpPr>
          <p:nvPr/>
        </p:nvSpPr>
        <p:spPr bwMode="auto">
          <a:xfrm>
            <a:off x="6553200" y="4648200"/>
            <a:ext cx="2133600" cy="1384995"/>
          </a:xfrm>
          <a:prstGeom prst="rect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prstDash val="sys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i="1" dirty="0">
                <a:solidFill>
                  <a:srgbClr val="002060"/>
                </a:solidFill>
                <a:latin typeface="Comic Sans MS" charset="0"/>
              </a:rPr>
              <a:t>Dose-Response behavior of the GRE2, CTT1, SOD2 and CCP1 promoters</a:t>
            </a:r>
          </a:p>
          <a:p>
            <a:pPr algn="just"/>
            <a:endParaRPr lang="en-US" sz="1200" i="1" dirty="0">
              <a:solidFill>
                <a:srgbClr val="002060"/>
              </a:solidFill>
              <a:latin typeface="Comic Sans MS" charset="0"/>
            </a:endParaRPr>
          </a:p>
          <a:p>
            <a:pPr algn="just"/>
            <a:r>
              <a:rPr lang="en-US" sz="1200" i="1" dirty="0">
                <a:solidFill>
                  <a:srgbClr val="002060"/>
                </a:solidFill>
                <a:latin typeface="Comic Sans MS" charset="0"/>
              </a:rPr>
              <a:t>SOD2 and CTT1 activities are especially sensitive to hydrogen peroxide stress</a:t>
            </a:r>
            <a:endParaRPr lang="es-ES_tradnl" sz="1200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147" name="Rectangle 47"/>
          <p:cNvSpPr>
            <a:spLocks noChangeArrowheads="1"/>
          </p:cNvSpPr>
          <p:nvPr/>
        </p:nvSpPr>
        <p:spPr bwMode="auto">
          <a:xfrm>
            <a:off x="5948594" y="6553200"/>
            <a:ext cx="2976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 err="1">
                <a:solidFill>
                  <a:srgbClr val="18605A"/>
                </a:solidFill>
                <a:latin typeface="Comic Sans MS" charset="0"/>
              </a:rPr>
              <a:t>Dolz</a:t>
            </a:r>
            <a:r>
              <a:rPr lang="en-US" sz="1400" i="1" dirty="0">
                <a:solidFill>
                  <a:srgbClr val="18605A"/>
                </a:solidFill>
                <a:latin typeface="Comic Sans MS" charset="0"/>
              </a:rPr>
              <a:t>-Edo et al., Mol Cell </a:t>
            </a:r>
            <a:r>
              <a:rPr lang="en-US" sz="1400" i="1" dirty="0" err="1">
                <a:solidFill>
                  <a:srgbClr val="18605A"/>
                </a:solidFill>
                <a:latin typeface="Comic Sans MS" charset="0"/>
              </a:rPr>
              <a:t>Biol</a:t>
            </a:r>
            <a:r>
              <a:rPr lang="en-US" sz="1400" i="1" dirty="0">
                <a:solidFill>
                  <a:srgbClr val="18605A"/>
                </a:solidFill>
                <a:latin typeface="Comic Sans MS" charset="0"/>
              </a:rPr>
              <a:t> 2013</a:t>
            </a:r>
            <a:endParaRPr lang="es-ES_tradnl" sz="1400" i="1" dirty="0">
              <a:solidFill>
                <a:srgbClr val="18605A"/>
              </a:solidFill>
              <a:latin typeface="Comic Sans MS" charset="0"/>
            </a:endParaRPr>
          </a:p>
        </p:txBody>
      </p:sp>
      <p:sp>
        <p:nvSpPr>
          <p:cNvPr id="152" name="Rectangle 82"/>
          <p:cNvSpPr>
            <a:spLocks noChangeArrowheads="1"/>
          </p:cNvSpPr>
          <p:nvPr/>
        </p:nvSpPr>
        <p:spPr bwMode="auto">
          <a:xfrm>
            <a:off x="0" y="228600"/>
            <a:ext cx="896620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u="sng" dirty="0">
                <a:solidFill>
                  <a:srgbClr val="00FF00"/>
                </a:solidFill>
                <a:latin typeface="Comic Sans MS" charset="0"/>
              </a:rPr>
              <a:t>Quantitative Analysis of </a:t>
            </a:r>
            <a:r>
              <a:rPr lang="en-US" b="1" i="1" u="sng" dirty="0" smtClean="0">
                <a:solidFill>
                  <a:srgbClr val="00FF00"/>
                </a:solidFill>
                <a:latin typeface="Comic Sans MS" charset="0"/>
              </a:rPr>
              <a:t>Natural Promoters upon Oxidative </a:t>
            </a:r>
            <a:r>
              <a:rPr lang="en-US" b="1" i="1" u="sng" dirty="0">
                <a:solidFill>
                  <a:srgbClr val="00FF00"/>
                </a:solidFill>
                <a:latin typeface="Comic Sans MS" charset="0"/>
              </a:rPr>
              <a:t>Stress</a:t>
            </a:r>
            <a:endParaRPr lang="en-US" u="sng" dirty="0">
              <a:solidFill>
                <a:srgbClr val="00FF00"/>
              </a:solidFill>
              <a:latin typeface="Comic Sans MS" charset="0"/>
            </a:endParaRPr>
          </a:p>
        </p:txBody>
      </p:sp>
      <p:grpSp>
        <p:nvGrpSpPr>
          <p:cNvPr id="157" name="156 Grupo"/>
          <p:cNvGrpSpPr/>
          <p:nvPr/>
        </p:nvGrpSpPr>
        <p:grpSpPr>
          <a:xfrm>
            <a:off x="6934200" y="1905000"/>
            <a:ext cx="1524000" cy="304800"/>
            <a:chOff x="6934200" y="1905000"/>
            <a:chExt cx="1524000" cy="304800"/>
          </a:xfrm>
        </p:grpSpPr>
        <p:sp>
          <p:nvSpPr>
            <p:cNvPr id="153" name="152 Flecha derecha"/>
            <p:cNvSpPr/>
            <p:nvPr/>
          </p:nvSpPr>
          <p:spPr>
            <a:xfrm>
              <a:off x="7696200" y="1905000"/>
              <a:ext cx="762000" cy="304800"/>
            </a:xfrm>
            <a:prstGeom prst="rightArrow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 err="1" smtClean="0">
                  <a:solidFill>
                    <a:srgbClr val="002060"/>
                  </a:solidFill>
                </a:rPr>
                <a:t>lucCP</a:t>
              </a:r>
              <a:r>
                <a:rPr lang="es-ES" sz="1000" b="1" baseline="30000" dirty="0" smtClean="0">
                  <a:solidFill>
                    <a:srgbClr val="002060"/>
                  </a:solidFill>
                </a:rPr>
                <a:t>+</a:t>
              </a:r>
              <a:endParaRPr lang="es-ES" sz="1000" b="1" baseline="30000" dirty="0">
                <a:solidFill>
                  <a:srgbClr val="002060"/>
                </a:solidFill>
              </a:endParaRPr>
            </a:p>
          </p:txBody>
        </p:sp>
        <p:sp>
          <p:nvSpPr>
            <p:cNvPr id="154" name="153 Rectángulo"/>
            <p:cNvSpPr/>
            <p:nvPr/>
          </p:nvSpPr>
          <p:spPr>
            <a:xfrm>
              <a:off x="8229600" y="1981200"/>
              <a:ext cx="45719" cy="152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155" name="154 Rectángulo"/>
            <p:cNvSpPr/>
            <p:nvPr/>
          </p:nvSpPr>
          <p:spPr>
            <a:xfrm>
              <a:off x="8305800" y="1981200"/>
              <a:ext cx="45719" cy="152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156" name="155 Rectángulo"/>
            <p:cNvSpPr/>
            <p:nvPr/>
          </p:nvSpPr>
          <p:spPr>
            <a:xfrm>
              <a:off x="6934200" y="1981200"/>
              <a:ext cx="762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 smtClean="0"/>
                <a:t>GRE2</a:t>
              </a:r>
              <a:endParaRPr lang="es-ES" sz="1000" b="1" dirty="0"/>
            </a:p>
          </p:txBody>
        </p:sp>
      </p:grpSp>
      <p:sp>
        <p:nvSpPr>
          <p:cNvPr id="158" name="157 Flecha derecha"/>
          <p:cNvSpPr/>
          <p:nvPr/>
        </p:nvSpPr>
        <p:spPr>
          <a:xfrm>
            <a:off x="7696200" y="2209800"/>
            <a:ext cx="7620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err="1" smtClean="0">
                <a:solidFill>
                  <a:srgbClr val="002060"/>
                </a:solidFill>
              </a:rPr>
              <a:t>lucCP</a:t>
            </a:r>
            <a:r>
              <a:rPr lang="es-ES" sz="1000" b="1" baseline="30000" dirty="0" smtClean="0">
                <a:solidFill>
                  <a:srgbClr val="002060"/>
                </a:solidFill>
              </a:rPr>
              <a:t>+</a:t>
            </a:r>
            <a:endParaRPr lang="es-ES" sz="1000" b="1" baseline="30000" dirty="0">
              <a:solidFill>
                <a:srgbClr val="002060"/>
              </a:solidFill>
            </a:endParaRPr>
          </a:p>
        </p:txBody>
      </p:sp>
      <p:sp>
        <p:nvSpPr>
          <p:cNvPr id="159" name="158 Rectángulo"/>
          <p:cNvSpPr/>
          <p:nvPr/>
        </p:nvSpPr>
        <p:spPr>
          <a:xfrm>
            <a:off x="8229600" y="2286000"/>
            <a:ext cx="45719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/>
          </a:p>
        </p:txBody>
      </p:sp>
      <p:sp>
        <p:nvSpPr>
          <p:cNvPr id="160" name="159 Rectángulo"/>
          <p:cNvSpPr/>
          <p:nvPr/>
        </p:nvSpPr>
        <p:spPr>
          <a:xfrm>
            <a:off x="8305800" y="2286000"/>
            <a:ext cx="45719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/>
          </a:p>
        </p:txBody>
      </p:sp>
      <p:sp>
        <p:nvSpPr>
          <p:cNvPr id="161" name="160 Rectángulo"/>
          <p:cNvSpPr/>
          <p:nvPr/>
        </p:nvSpPr>
        <p:spPr>
          <a:xfrm>
            <a:off x="6934200" y="22860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/>
              <a:t>CTT1</a:t>
            </a:r>
            <a:endParaRPr lang="es-ES" sz="1000" b="1" dirty="0"/>
          </a:p>
        </p:txBody>
      </p:sp>
      <p:sp>
        <p:nvSpPr>
          <p:cNvPr id="163" name="162 Flecha derecha"/>
          <p:cNvSpPr/>
          <p:nvPr/>
        </p:nvSpPr>
        <p:spPr>
          <a:xfrm>
            <a:off x="7696200" y="2514600"/>
            <a:ext cx="7620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err="1" smtClean="0">
                <a:solidFill>
                  <a:srgbClr val="002060"/>
                </a:solidFill>
              </a:rPr>
              <a:t>lucCP</a:t>
            </a:r>
            <a:r>
              <a:rPr lang="es-ES" sz="1000" b="1" baseline="30000" dirty="0" smtClean="0">
                <a:solidFill>
                  <a:srgbClr val="002060"/>
                </a:solidFill>
              </a:rPr>
              <a:t>+</a:t>
            </a:r>
            <a:endParaRPr lang="es-ES" sz="1000" b="1" baseline="30000" dirty="0">
              <a:solidFill>
                <a:srgbClr val="002060"/>
              </a:solidFill>
            </a:endParaRPr>
          </a:p>
        </p:txBody>
      </p:sp>
      <p:sp>
        <p:nvSpPr>
          <p:cNvPr id="164" name="163 Rectángulo"/>
          <p:cNvSpPr/>
          <p:nvPr/>
        </p:nvSpPr>
        <p:spPr>
          <a:xfrm>
            <a:off x="8229600" y="2590800"/>
            <a:ext cx="45719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/>
          </a:p>
        </p:txBody>
      </p:sp>
      <p:sp>
        <p:nvSpPr>
          <p:cNvPr id="165" name="164 Rectángulo"/>
          <p:cNvSpPr/>
          <p:nvPr/>
        </p:nvSpPr>
        <p:spPr>
          <a:xfrm>
            <a:off x="8305800" y="2590800"/>
            <a:ext cx="45719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/>
          </a:p>
        </p:txBody>
      </p:sp>
      <p:sp>
        <p:nvSpPr>
          <p:cNvPr id="166" name="165 Rectángulo"/>
          <p:cNvSpPr/>
          <p:nvPr/>
        </p:nvSpPr>
        <p:spPr>
          <a:xfrm>
            <a:off x="6934200" y="25908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/>
              <a:t>SOD2</a:t>
            </a:r>
            <a:endParaRPr lang="es-ES" sz="1000" b="1" dirty="0"/>
          </a:p>
        </p:txBody>
      </p:sp>
      <p:sp>
        <p:nvSpPr>
          <p:cNvPr id="167" name="166 Flecha derecha"/>
          <p:cNvSpPr/>
          <p:nvPr/>
        </p:nvSpPr>
        <p:spPr>
          <a:xfrm>
            <a:off x="7696200" y="2819400"/>
            <a:ext cx="7620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err="1" smtClean="0">
                <a:solidFill>
                  <a:srgbClr val="002060"/>
                </a:solidFill>
              </a:rPr>
              <a:t>lucCP</a:t>
            </a:r>
            <a:r>
              <a:rPr lang="es-ES" sz="1000" b="1" baseline="30000" dirty="0" smtClean="0">
                <a:solidFill>
                  <a:srgbClr val="002060"/>
                </a:solidFill>
              </a:rPr>
              <a:t>+</a:t>
            </a:r>
            <a:endParaRPr lang="es-ES" sz="1000" b="1" baseline="30000" dirty="0">
              <a:solidFill>
                <a:srgbClr val="002060"/>
              </a:solidFill>
            </a:endParaRPr>
          </a:p>
        </p:txBody>
      </p:sp>
      <p:sp>
        <p:nvSpPr>
          <p:cNvPr id="168" name="167 Rectángulo"/>
          <p:cNvSpPr/>
          <p:nvPr/>
        </p:nvSpPr>
        <p:spPr>
          <a:xfrm>
            <a:off x="8229600" y="2895600"/>
            <a:ext cx="45719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/>
          </a:p>
        </p:txBody>
      </p:sp>
      <p:sp>
        <p:nvSpPr>
          <p:cNvPr id="169" name="168 Rectángulo"/>
          <p:cNvSpPr/>
          <p:nvPr/>
        </p:nvSpPr>
        <p:spPr>
          <a:xfrm>
            <a:off x="8305800" y="2895600"/>
            <a:ext cx="45719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/>
          </a:p>
        </p:txBody>
      </p:sp>
      <p:sp>
        <p:nvSpPr>
          <p:cNvPr id="170" name="169 Rectángulo"/>
          <p:cNvSpPr/>
          <p:nvPr/>
        </p:nvSpPr>
        <p:spPr>
          <a:xfrm>
            <a:off x="6934200" y="28956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/>
              <a:t>CCP1</a:t>
            </a:r>
            <a:endParaRPr lang="es-E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132 Rectángulo redondeado"/>
          <p:cNvSpPr/>
          <p:nvPr/>
        </p:nvSpPr>
        <p:spPr>
          <a:xfrm>
            <a:off x="457200" y="3581400"/>
            <a:ext cx="8001000" cy="21320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000625" y="3402012"/>
          <a:ext cx="2819400" cy="2063750"/>
        </p:xfrm>
        <a:graphic>
          <a:graphicData uri="http://schemas.openxmlformats.org/presentationml/2006/ole">
            <p:oleObj spid="_x0000_s4098" name="Hoja de cálculo" r:id="rId3" imgW="6489192" imgH="4748784" progId="Excel.Sheet.8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892175" y="3344862"/>
          <a:ext cx="2508250" cy="2139950"/>
        </p:xfrm>
        <a:graphic>
          <a:graphicData uri="http://schemas.openxmlformats.org/presentationml/2006/ole">
            <p:oleObj spid="_x0000_s4099" name="Hoja de cálculo" r:id="rId4" imgW="5269992" imgH="3745992" progId="Excel.Sheet.8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901950" y="3508375"/>
          <a:ext cx="2398713" cy="1893887"/>
        </p:xfrm>
        <a:graphic>
          <a:graphicData uri="http://schemas.openxmlformats.org/presentationml/2006/ole">
            <p:oleObj spid="_x0000_s4100" name="Hoja de cálculo" r:id="rId5" imgW="6248400" imgH="4608576" progId="Excel.Sheet.8">
              <p:embed/>
            </p:oleObj>
          </a:graphicData>
        </a:graphic>
      </p:graphicFrame>
      <p:sp>
        <p:nvSpPr>
          <p:cNvPr id="28" name="Rectangle 82"/>
          <p:cNvSpPr>
            <a:spLocks noChangeArrowheads="1"/>
          </p:cNvSpPr>
          <p:nvPr/>
        </p:nvSpPr>
        <p:spPr bwMode="auto">
          <a:xfrm>
            <a:off x="-76200" y="166688"/>
            <a:ext cx="896620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u="sng" dirty="0">
                <a:solidFill>
                  <a:srgbClr val="00FF00"/>
                </a:solidFill>
                <a:latin typeface="Comic Sans MS" charset="0"/>
              </a:rPr>
              <a:t>Quantitative Analysis of </a:t>
            </a:r>
            <a:r>
              <a:rPr lang="en-US" b="1" i="1" u="sng" dirty="0" err="1">
                <a:solidFill>
                  <a:srgbClr val="00FF00"/>
                </a:solidFill>
                <a:latin typeface="Comic Sans MS" charset="0"/>
              </a:rPr>
              <a:t>cis</a:t>
            </a:r>
            <a:r>
              <a:rPr lang="en-US" b="1" i="1" u="sng" dirty="0">
                <a:solidFill>
                  <a:srgbClr val="00FF00"/>
                </a:solidFill>
                <a:latin typeface="Comic Sans MS" charset="0"/>
              </a:rPr>
              <a:t> elements upon </a:t>
            </a:r>
            <a:r>
              <a:rPr lang="en-US" b="1" i="1" u="sng" dirty="0" smtClean="0">
                <a:solidFill>
                  <a:srgbClr val="00FF00"/>
                </a:solidFill>
                <a:latin typeface="Comic Sans MS" charset="0"/>
              </a:rPr>
              <a:t>Oxidative </a:t>
            </a:r>
            <a:r>
              <a:rPr lang="en-US" b="1" i="1" u="sng" dirty="0">
                <a:solidFill>
                  <a:srgbClr val="00FF00"/>
                </a:solidFill>
                <a:latin typeface="Comic Sans MS" charset="0"/>
              </a:rPr>
              <a:t>Stress</a:t>
            </a:r>
            <a:endParaRPr lang="en-US" u="sng" dirty="0">
              <a:solidFill>
                <a:srgbClr val="00FF00"/>
              </a:solidFill>
              <a:latin typeface="Comic Sans MS" charset="0"/>
            </a:endParaRPr>
          </a:p>
        </p:txBody>
      </p:sp>
      <p:sp>
        <p:nvSpPr>
          <p:cNvPr id="32" name="Rectangle 82"/>
          <p:cNvSpPr>
            <a:spLocks noChangeArrowheads="1"/>
          </p:cNvSpPr>
          <p:nvPr/>
        </p:nvSpPr>
        <p:spPr bwMode="auto">
          <a:xfrm>
            <a:off x="0" y="838200"/>
            <a:ext cx="91440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charset="0"/>
              </a:rPr>
              <a:t>Synthetic Reporter Genes: 3x</a:t>
            </a:r>
            <a:r>
              <a:rPr lang="en-US" altLang="ja-JP" sz="16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charset="0"/>
              </a:rPr>
              <a:t>[TF binding site]-</a:t>
            </a:r>
            <a:r>
              <a:rPr lang="en-US" altLang="ja-JP" sz="16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charset="0"/>
              </a:rPr>
              <a:t>lucCP</a:t>
            </a:r>
            <a:r>
              <a:rPr lang="en-US" altLang="ja-JP" sz="16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charset="0"/>
              </a:rPr>
              <a:t>+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Comic Sans MS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2051050" y="2973387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>
                <a:solidFill>
                  <a:srgbClr val="FFCCFF"/>
                </a:solidFill>
                <a:latin typeface="Comic Sans MS" charset="0"/>
              </a:rPr>
              <a:t>CRE</a:t>
            </a:r>
            <a:endParaRPr lang="es-ES_tradnl" sz="1600" b="1" i="1" dirty="0">
              <a:solidFill>
                <a:srgbClr val="FFCCFF"/>
              </a:solidFill>
              <a:latin typeface="Comic Sans MS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4210050" y="2973387"/>
            <a:ext cx="723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FFCCFF"/>
                </a:solidFill>
                <a:latin typeface="Comic Sans MS" charset="0"/>
              </a:rPr>
              <a:t>STRE</a:t>
            </a:r>
            <a:endParaRPr lang="es-ES_tradnl" sz="1600" b="1" i="1">
              <a:solidFill>
                <a:srgbClr val="FFCCFF"/>
              </a:solidFill>
              <a:latin typeface="Comic Sans MS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6351588" y="2973387"/>
            <a:ext cx="68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FFCCFF"/>
                </a:solidFill>
                <a:latin typeface="Comic Sans MS" charset="0"/>
              </a:rPr>
              <a:t>AP-1</a:t>
            </a:r>
            <a:endParaRPr lang="es-ES_tradnl" sz="1600" b="1" i="1">
              <a:solidFill>
                <a:srgbClr val="FFCCFF"/>
              </a:solidFill>
              <a:latin typeface="Comic Sans MS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153988" y="2592387"/>
            <a:ext cx="2563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FFCCFF"/>
                </a:solidFill>
                <a:latin typeface="Comic Sans MS" charset="0"/>
              </a:rPr>
              <a:t>Osmostress    HOG   Sko1</a:t>
            </a:r>
            <a:endParaRPr lang="es-ES_tradnl" sz="1400" b="1" i="1">
              <a:solidFill>
                <a:srgbClr val="FFCCFF"/>
              </a:solidFill>
              <a:latin typeface="Comic Sans MS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3355975" y="2592387"/>
            <a:ext cx="16321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FFCCFF"/>
                </a:solidFill>
                <a:latin typeface="Comic Sans MS" charset="0"/>
              </a:rPr>
              <a:t>Stress   Msn2,4</a:t>
            </a:r>
            <a:endParaRPr lang="es-ES_tradnl" sz="1400" b="1" i="1">
              <a:solidFill>
                <a:srgbClr val="FFCCFF"/>
              </a:solidFill>
              <a:latin typeface="Comic Sans MS" charset="0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6348413" y="2592387"/>
            <a:ext cx="23952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FFCCFF"/>
                </a:solidFill>
                <a:latin typeface="Comic Sans MS" charset="0"/>
              </a:rPr>
              <a:t>Yap1    Oxidative Stress</a:t>
            </a:r>
            <a:endParaRPr lang="es-ES_tradnl" sz="1400" b="1" i="1">
              <a:solidFill>
                <a:srgbClr val="FFCCFF"/>
              </a:solidFill>
              <a:latin typeface="Comic Sans MS" charset="0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1316038" y="2735262"/>
            <a:ext cx="180975" cy="0"/>
          </a:xfrm>
          <a:prstGeom prst="line">
            <a:avLst/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rgbClr val="FFCCFF"/>
              </a:solidFill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1995488" y="2735262"/>
            <a:ext cx="180975" cy="0"/>
          </a:xfrm>
          <a:prstGeom prst="line">
            <a:avLst/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rgbClr val="FFCCFF"/>
              </a:solidFill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4054475" y="2752724"/>
            <a:ext cx="180975" cy="0"/>
          </a:xfrm>
          <a:prstGeom prst="line">
            <a:avLst/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rgbClr val="FFCCFF"/>
              </a:solidFill>
            </a:endParaRP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6938963" y="2743199"/>
            <a:ext cx="180975" cy="0"/>
          </a:xfrm>
          <a:prstGeom prst="line">
            <a:avLst/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  <a:round/>
            <a:headEnd type="triangl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rgbClr val="FFCCFF"/>
              </a:solidFill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2332038" y="2879724"/>
            <a:ext cx="0" cy="136525"/>
          </a:xfrm>
          <a:prstGeom prst="line">
            <a:avLst/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rgbClr val="FFCCFF"/>
              </a:solidFill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4545013" y="2879724"/>
            <a:ext cx="0" cy="136525"/>
          </a:xfrm>
          <a:prstGeom prst="line">
            <a:avLst/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rgbClr val="FFCCFF"/>
              </a:solidFill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6677025" y="2879724"/>
            <a:ext cx="0" cy="136525"/>
          </a:xfrm>
          <a:prstGeom prst="line">
            <a:avLst/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rgbClr val="FFCCFF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866063" y="4135437"/>
            <a:ext cx="67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>
                <a:solidFill>
                  <a:srgbClr val="7030A0"/>
                </a:solidFill>
                <a:latin typeface="Comic Sans MS" charset="0"/>
              </a:rPr>
              <a:t>H</a:t>
            </a:r>
            <a:r>
              <a:rPr lang="en-US" sz="1600" b="1" i="1" baseline="-25000" dirty="0">
                <a:solidFill>
                  <a:srgbClr val="7030A0"/>
                </a:solidFill>
                <a:latin typeface="Comic Sans MS" charset="0"/>
              </a:rPr>
              <a:t>2</a:t>
            </a:r>
            <a:r>
              <a:rPr lang="en-US" sz="1600" b="1" i="1" dirty="0">
                <a:solidFill>
                  <a:srgbClr val="7030A0"/>
                </a:solidFill>
                <a:latin typeface="Comic Sans MS" charset="0"/>
              </a:rPr>
              <a:t>O</a:t>
            </a:r>
            <a:r>
              <a:rPr lang="en-US" sz="1600" b="1" i="1" baseline="-25000" dirty="0">
                <a:solidFill>
                  <a:srgbClr val="7030A0"/>
                </a:solidFill>
                <a:latin typeface="Comic Sans MS" charset="0"/>
              </a:rPr>
              <a:t>2</a:t>
            </a:r>
            <a:endParaRPr lang="es-ES_tradnl" sz="1600" b="1" i="1" baseline="-25000" dirty="0">
              <a:solidFill>
                <a:srgbClr val="7030A0"/>
              </a:solidFill>
              <a:latin typeface="Comic Sans MS" charset="0"/>
            </a:endParaRPr>
          </a:p>
        </p:txBody>
      </p:sp>
      <p:sp>
        <p:nvSpPr>
          <p:cNvPr id="132" name="Rectangle 132"/>
          <p:cNvSpPr>
            <a:spLocks noChangeArrowheads="1"/>
          </p:cNvSpPr>
          <p:nvPr/>
        </p:nvSpPr>
        <p:spPr bwMode="auto">
          <a:xfrm>
            <a:off x="5793077" y="6550223"/>
            <a:ext cx="3350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i="1" dirty="0" err="1">
                <a:solidFill>
                  <a:srgbClr val="18605A"/>
                </a:solidFill>
                <a:latin typeface="Comic Sans MS" charset="0"/>
              </a:rPr>
              <a:t>Dolz</a:t>
            </a:r>
            <a:r>
              <a:rPr lang="en-US" sz="1400" i="1" dirty="0">
                <a:solidFill>
                  <a:srgbClr val="18605A"/>
                </a:solidFill>
                <a:latin typeface="Comic Sans MS" charset="0"/>
              </a:rPr>
              <a:t>-Edo et al., Mol Cell </a:t>
            </a:r>
            <a:r>
              <a:rPr lang="en-US" sz="1400" i="1" dirty="0" err="1">
                <a:solidFill>
                  <a:srgbClr val="18605A"/>
                </a:solidFill>
                <a:latin typeface="Comic Sans MS" charset="0"/>
              </a:rPr>
              <a:t>Biol</a:t>
            </a:r>
            <a:r>
              <a:rPr lang="en-US" sz="1400" i="1" dirty="0">
                <a:solidFill>
                  <a:srgbClr val="18605A"/>
                </a:solidFill>
                <a:latin typeface="Comic Sans MS" charset="0"/>
              </a:rPr>
              <a:t> 2013</a:t>
            </a:r>
            <a:endParaRPr lang="es-ES_tradnl" sz="1400" i="1" dirty="0">
              <a:solidFill>
                <a:srgbClr val="18605A"/>
              </a:solidFill>
              <a:latin typeface="Comic Sans MS" charset="0"/>
            </a:endParaRPr>
          </a:p>
        </p:txBody>
      </p:sp>
      <p:grpSp>
        <p:nvGrpSpPr>
          <p:cNvPr id="50" name="49 Grupo"/>
          <p:cNvGrpSpPr/>
          <p:nvPr/>
        </p:nvGrpSpPr>
        <p:grpSpPr>
          <a:xfrm>
            <a:off x="1066800" y="1524000"/>
            <a:ext cx="2057400" cy="762000"/>
            <a:chOff x="1066800" y="1524000"/>
            <a:chExt cx="2057400" cy="762000"/>
          </a:xfrm>
        </p:grpSpPr>
        <p:grpSp>
          <p:nvGrpSpPr>
            <p:cNvPr id="140" name="139 Grupo"/>
            <p:cNvGrpSpPr/>
            <p:nvPr/>
          </p:nvGrpSpPr>
          <p:grpSpPr>
            <a:xfrm>
              <a:off x="1066800" y="1828800"/>
              <a:ext cx="2057400" cy="457200"/>
              <a:chOff x="381000" y="1981200"/>
              <a:chExt cx="1524000" cy="304800"/>
            </a:xfrm>
          </p:grpSpPr>
          <p:sp>
            <p:nvSpPr>
              <p:cNvPr id="135" name="134 Flecha derecha"/>
              <p:cNvSpPr/>
              <p:nvPr/>
            </p:nvSpPr>
            <p:spPr>
              <a:xfrm>
                <a:off x="1143000" y="1981200"/>
                <a:ext cx="762000" cy="304800"/>
              </a:xfrm>
              <a:prstGeom prst="rightArrow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b="1" dirty="0" err="1" smtClean="0">
                    <a:solidFill>
                      <a:srgbClr val="002060"/>
                    </a:solidFill>
                  </a:rPr>
                  <a:t>lucCP</a:t>
                </a:r>
                <a:r>
                  <a:rPr lang="es-ES" sz="1000" b="1" baseline="30000" dirty="0" smtClean="0">
                    <a:solidFill>
                      <a:srgbClr val="002060"/>
                    </a:solidFill>
                  </a:rPr>
                  <a:t>+</a:t>
                </a:r>
                <a:endParaRPr lang="es-ES" sz="1000" b="1" baseline="30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36" name="135 Rectángulo"/>
              <p:cNvSpPr/>
              <p:nvPr/>
            </p:nvSpPr>
            <p:spPr>
              <a:xfrm>
                <a:off x="1676400" y="2057400"/>
                <a:ext cx="45719" cy="152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/>
              </a:p>
            </p:txBody>
          </p:sp>
          <p:sp>
            <p:nvSpPr>
              <p:cNvPr id="137" name="136 Rectángulo"/>
              <p:cNvSpPr/>
              <p:nvPr/>
            </p:nvSpPr>
            <p:spPr>
              <a:xfrm>
                <a:off x="1752600" y="2057400"/>
                <a:ext cx="45719" cy="152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/>
              </a:p>
            </p:txBody>
          </p:sp>
          <p:sp>
            <p:nvSpPr>
              <p:cNvPr id="138" name="137 Rectángulo"/>
              <p:cNvSpPr/>
              <p:nvPr/>
            </p:nvSpPr>
            <p:spPr>
              <a:xfrm>
                <a:off x="381000" y="2057400"/>
                <a:ext cx="762000" cy="152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b="1" dirty="0"/>
              </a:p>
            </p:txBody>
          </p:sp>
        </p:grpSp>
        <p:sp>
          <p:nvSpPr>
            <p:cNvPr id="148" name="147 Rectángulo"/>
            <p:cNvSpPr/>
            <p:nvPr/>
          </p:nvSpPr>
          <p:spPr>
            <a:xfrm>
              <a:off x="14478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9" name="148 Rectángulo"/>
            <p:cNvSpPr/>
            <p:nvPr/>
          </p:nvSpPr>
          <p:spPr>
            <a:xfrm>
              <a:off x="16002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0" name="149 Rectángulo"/>
            <p:cNvSpPr/>
            <p:nvPr/>
          </p:nvSpPr>
          <p:spPr>
            <a:xfrm>
              <a:off x="17526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1" name="150 Rectángulo"/>
            <p:cNvSpPr/>
            <p:nvPr/>
          </p:nvSpPr>
          <p:spPr>
            <a:xfrm>
              <a:off x="1295400" y="1524000"/>
              <a:ext cx="8963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mic Sans MS" charset="0"/>
                </a:rPr>
                <a:t>3xCRE</a:t>
              </a:r>
              <a:endParaRPr lang="es-ES_tradnl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charset="0"/>
              </a:endParaRPr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3581400" y="1524000"/>
            <a:ext cx="2057400" cy="762000"/>
            <a:chOff x="3581400" y="1524000"/>
            <a:chExt cx="2057400" cy="762000"/>
          </a:xfrm>
        </p:grpSpPr>
        <p:grpSp>
          <p:nvGrpSpPr>
            <p:cNvPr id="152" name="151 Grupo"/>
            <p:cNvGrpSpPr/>
            <p:nvPr/>
          </p:nvGrpSpPr>
          <p:grpSpPr>
            <a:xfrm>
              <a:off x="3581400" y="1828800"/>
              <a:ext cx="2057400" cy="457200"/>
              <a:chOff x="381000" y="1981200"/>
              <a:chExt cx="1524000" cy="304800"/>
            </a:xfrm>
          </p:grpSpPr>
          <p:sp>
            <p:nvSpPr>
              <p:cNvPr id="153" name="152 Flecha derecha"/>
              <p:cNvSpPr/>
              <p:nvPr/>
            </p:nvSpPr>
            <p:spPr>
              <a:xfrm>
                <a:off x="1143000" y="1981200"/>
                <a:ext cx="762000" cy="304800"/>
              </a:xfrm>
              <a:prstGeom prst="rightArrow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b="1" dirty="0" err="1" smtClean="0">
                    <a:solidFill>
                      <a:srgbClr val="002060"/>
                    </a:solidFill>
                  </a:rPr>
                  <a:t>lucCP</a:t>
                </a:r>
                <a:r>
                  <a:rPr lang="es-ES" sz="1000" b="1" baseline="30000" dirty="0" smtClean="0">
                    <a:solidFill>
                      <a:srgbClr val="002060"/>
                    </a:solidFill>
                  </a:rPr>
                  <a:t>+</a:t>
                </a:r>
                <a:endParaRPr lang="es-ES" sz="1000" b="1" baseline="30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4" name="153 Rectángulo"/>
              <p:cNvSpPr/>
              <p:nvPr/>
            </p:nvSpPr>
            <p:spPr>
              <a:xfrm>
                <a:off x="1676400" y="2057400"/>
                <a:ext cx="45719" cy="152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/>
              </a:p>
            </p:txBody>
          </p:sp>
          <p:sp>
            <p:nvSpPr>
              <p:cNvPr id="155" name="154 Rectángulo"/>
              <p:cNvSpPr/>
              <p:nvPr/>
            </p:nvSpPr>
            <p:spPr>
              <a:xfrm>
                <a:off x="1752600" y="2057400"/>
                <a:ext cx="45719" cy="152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/>
              </a:p>
            </p:txBody>
          </p:sp>
          <p:sp>
            <p:nvSpPr>
              <p:cNvPr id="156" name="155 Rectángulo"/>
              <p:cNvSpPr/>
              <p:nvPr/>
            </p:nvSpPr>
            <p:spPr>
              <a:xfrm>
                <a:off x="381000" y="2057400"/>
                <a:ext cx="762000" cy="152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b="1" dirty="0"/>
              </a:p>
            </p:txBody>
          </p:sp>
        </p:grpSp>
        <p:sp>
          <p:nvSpPr>
            <p:cNvPr id="157" name="156 Rectángulo"/>
            <p:cNvSpPr/>
            <p:nvPr/>
          </p:nvSpPr>
          <p:spPr>
            <a:xfrm>
              <a:off x="39624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8" name="157 Rectángulo"/>
            <p:cNvSpPr/>
            <p:nvPr/>
          </p:nvSpPr>
          <p:spPr>
            <a:xfrm>
              <a:off x="41148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9" name="158 Rectángulo"/>
            <p:cNvSpPr/>
            <p:nvPr/>
          </p:nvSpPr>
          <p:spPr>
            <a:xfrm>
              <a:off x="42672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0" name="159 Rectángulo"/>
            <p:cNvSpPr/>
            <p:nvPr/>
          </p:nvSpPr>
          <p:spPr>
            <a:xfrm>
              <a:off x="3810000" y="1524000"/>
              <a:ext cx="1074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mic Sans MS" charset="0"/>
                </a:rPr>
                <a:t>3xSTRE</a:t>
              </a:r>
              <a:endParaRPr lang="es-ES_tradnl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charset="0"/>
              </a:endParaRPr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6096000" y="1524000"/>
            <a:ext cx="2057400" cy="762000"/>
            <a:chOff x="6096000" y="1524000"/>
            <a:chExt cx="2057400" cy="762000"/>
          </a:xfrm>
        </p:grpSpPr>
        <p:grpSp>
          <p:nvGrpSpPr>
            <p:cNvPr id="161" name="160 Grupo"/>
            <p:cNvGrpSpPr/>
            <p:nvPr/>
          </p:nvGrpSpPr>
          <p:grpSpPr>
            <a:xfrm>
              <a:off x="6096000" y="1828800"/>
              <a:ext cx="2057400" cy="457200"/>
              <a:chOff x="381000" y="1981200"/>
              <a:chExt cx="1524000" cy="304800"/>
            </a:xfrm>
          </p:grpSpPr>
          <p:sp>
            <p:nvSpPr>
              <p:cNvPr id="162" name="161 Flecha derecha"/>
              <p:cNvSpPr/>
              <p:nvPr/>
            </p:nvSpPr>
            <p:spPr>
              <a:xfrm>
                <a:off x="1143000" y="1981200"/>
                <a:ext cx="762000" cy="304800"/>
              </a:xfrm>
              <a:prstGeom prst="rightArrow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b="1" dirty="0" err="1" smtClean="0">
                    <a:solidFill>
                      <a:srgbClr val="002060"/>
                    </a:solidFill>
                  </a:rPr>
                  <a:t>lucCP</a:t>
                </a:r>
                <a:r>
                  <a:rPr lang="es-ES" sz="1000" b="1" baseline="30000" dirty="0" smtClean="0">
                    <a:solidFill>
                      <a:srgbClr val="002060"/>
                    </a:solidFill>
                  </a:rPr>
                  <a:t>+</a:t>
                </a:r>
                <a:endParaRPr lang="es-ES" sz="1000" b="1" baseline="30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3" name="162 Rectángulo"/>
              <p:cNvSpPr/>
              <p:nvPr/>
            </p:nvSpPr>
            <p:spPr>
              <a:xfrm>
                <a:off x="1676400" y="2057400"/>
                <a:ext cx="45719" cy="152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/>
              </a:p>
            </p:txBody>
          </p:sp>
          <p:sp>
            <p:nvSpPr>
              <p:cNvPr id="164" name="163 Rectángulo"/>
              <p:cNvSpPr/>
              <p:nvPr/>
            </p:nvSpPr>
            <p:spPr>
              <a:xfrm>
                <a:off x="1752600" y="2057400"/>
                <a:ext cx="45719" cy="152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/>
              </a:p>
            </p:txBody>
          </p:sp>
          <p:sp>
            <p:nvSpPr>
              <p:cNvPr id="165" name="164 Rectángulo"/>
              <p:cNvSpPr/>
              <p:nvPr/>
            </p:nvSpPr>
            <p:spPr>
              <a:xfrm>
                <a:off x="381000" y="2057400"/>
                <a:ext cx="762000" cy="152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b="1" dirty="0"/>
              </a:p>
            </p:txBody>
          </p:sp>
        </p:grpSp>
        <p:sp>
          <p:nvSpPr>
            <p:cNvPr id="166" name="165 Rectángulo"/>
            <p:cNvSpPr/>
            <p:nvPr/>
          </p:nvSpPr>
          <p:spPr>
            <a:xfrm>
              <a:off x="64770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7" name="166 Rectángulo"/>
            <p:cNvSpPr/>
            <p:nvPr/>
          </p:nvSpPr>
          <p:spPr>
            <a:xfrm>
              <a:off x="66294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8" name="167 Rectángulo"/>
            <p:cNvSpPr/>
            <p:nvPr/>
          </p:nvSpPr>
          <p:spPr>
            <a:xfrm>
              <a:off x="6781800" y="1905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9" name="168 Rectángulo"/>
            <p:cNvSpPr/>
            <p:nvPr/>
          </p:nvSpPr>
          <p:spPr>
            <a:xfrm>
              <a:off x="6324600" y="1524000"/>
              <a:ext cx="8947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mic Sans MS" charset="0"/>
                </a:rPr>
                <a:t>3xAP1</a:t>
              </a:r>
              <a:endParaRPr lang="es-ES_tradnl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793</Words>
  <Application>Microsoft Office PowerPoint</Application>
  <PresentationFormat>Presentación en pantalla (4:3)</PresentationFormat>
  <Paragraphs>263</Paragraphs>
  <Slides>13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UPV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apascual</dc:creator>
  <cp:lastModifiedBy>apascual</cp:lastModifiedBy>
  <cp:revision>104</cp:revision>
  <dcterms:created xsi:type="dcterms:W3CDTF">2014-06-16T12:03:27Z</dcterms:created>
  <dcterms:modified xsi:type="dcterms:W3CDTF">2014-06-24T06:35:16Z</dcterms:modified>
</cp:coreProperties>
</file>