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4210" r:id="rId1"/>
    <p:sldMasterId id="2147484258" r:id="rId2"/>
  </p:sldMasterIdLst>
  <p:notesMasterIdLst>
    <p:notesMasterId r:id="rId17"/>
  </p:notesMasterIdLst>
  <p:sldIdLst>
    <p:sldId id="413" r:id="rId3"/>
    <p:sldId id="393" r:id="rId4"/>
    <p:sldId id="404" r:id="rId5"/>
    <p:sldId id="394" r:id="rId6"/>
    <p:sldId id="401" r:id="rId7"/>
    <p:sldId id="414" r:id="rId8"/>
    <p:sldId id="415" r:id="rId9"/>
    <p:sldId id="384" r:id="rId10"/>
    <p:sldId id="405" r:id="rId11"/>
    <p:sldId id="403" r:id="rId12"/>
    <p:sldId id="416" r:id="rId13"/>
    <p:sldId id="417" r:id="rId14"/>
    <p:sldId id="402" r:id="rId15"/>
    <p:sldId id="418" r:id="rId1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B3E9"/>
    <a:srgbClr val="DDDDDD"/>
    <a:srgbClr val="FF9900"/>
    <a:srgbClr val="B5C93B"/>
    <a:srgbClr val="AEC587"/>
    <a:srgbClr val="FF0000"/>
    <a:srgbClr val="8C8C8C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85501" autoAdjust="0"/>
  </p:normalViewPr>
  <p:slideViewPr>
    <p:cSldViewPr>
      <p:cViewPr varScale="1">
        <p:scale>
          <a:sx n="88" d="100"/>
          <a:sy n="88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>
        <p:scale>
          <a:sx n="150" d="100"/>
          <a:sy n="150" d="100"/>
        </p:scale>
        <p:origin x="-432" y="332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68893D-6E64-47DE-8E4F-3C6DDF3BF0BF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4E5C7796-6F1E-4C4C-9A8C-40D50F7A54D3}">
      <dgm:prSet phldrT="[Text]" custT="1"/>
      <dgm:spPr/>
      <dgm:t>
        <a:bodyPr/>
        <a:lstStyle/>
        <a:p>
          <a:r>
            <a:rPr lang="en-US" sz="1400" b="0" dirty="0" smtClean="0"/>
            <a:t>Patient</a:t>
          </a:r>
          <a:r>
            <a:rPr lang="en-US" sz="1200" b="1" dirty="0" smtClean="0"/>
            <a:t> </a:t>
          </a:r>
          <a:r>
            <a:rPr lang="en-US" sz="1400" b="0" dirty="0" smtClean="0"/>
            <a:t>Responses</a:t>
          </a:r>
          <a:endParaRPr lang="en-US" sz="1200" b="0" dirty="0"/>
        </a:p>
      </dgm:t>
    </dgm:pt>
    <dgm:pt modelId="{7346A8B0-4785-4DA5-AFDE-02E2BBC26B4E}" type="parTrans" cxnId="{13066C1D-FBF7-425F-BB42-622463A81230}">
      <dgm:prSet/>
      <dgm:spPr/>
      <dgm:t>
        <a:bodyPr/>
        <a:lstStyle/>
        <a:p>
          <a:endParaRPr lang="en-US"/>
        </a:p>
      </dgm:t>
    </dgm:pt>
    <dgm:pt modelId="{6FACF7B4-EF10-4699-90DA-31D23F97AAF6}" type="sibTrans" cxnId="{13066C1D-FBF7-425F-BB42-622463A81230}">
      <dgm:prSet/>
      <dgm:spPr/>
      <dgm:t>
        <a:bodyPr/>
        <a:lstStyle/>
        <a:p>
          <a:endParaRPr lang="en-US"/>
        </a:p>
      </dgm:t>
    </dgm:pt>
    <dgm:pt modelId="{7B75E31A-87C1-49B1-8ECD-A3E93DA7F98B}">
      <dgm:prSet phldrT="[Text]" custT="1"/>
      <dgm:spPr/>
      <dgm:t>
        <a:bodyPr/>
        <a:lstStyle/>
        <a:p>
          <a:r>
            <a:rPr lang="en-US" sz="1400" dirty="0" smtClean="0"/>
            <a:t>Refill</a:t>
          </a:r>
          <a:r>
            <a:rPr lang="en-US" sz="1600" dirty="0" smtClean="0"/>
            <a:t> </a:t>
          </a:r>
          <a:r>
            <a:rPr lang="en-US" sz="1400" dirty="0" smtClean="0"/>
            <a:t>Data</a:t>
          </a:r>
          <a:endParaRPr lang="en-US" sz="1600" dirty="0"/>
        </a:p>
      </dgm:t>
    </dgm:pt>
    <dgm:pt modelId="{420C028B-DE0D-4135-8C03-A88A641F2E43}" type="parTrans" cxnId="{4F95D7B9-CF0F-4204-8710-B255DAD5B281}">
      <dgm:prSet/>
      <dgm:spPr/>
      <dgm:t>
        <a:bodyPr/>
        <a:lstStyle/>
        <a:p>
          <a:endParaRPr lang="en-US"/>
        </a:p>
      </dgm:t>
    </dgm:pt>
    <dgm:pt modelId="{B9E3567E-0DA2-42B5-840F-1041194BEA04}" type="sibTrans" cxnId="{4F95D7B9-CF0F-4204-8710-B255DAD5B281}">
      <dgm:prSet/>
      <dgm:spPr/>
      <dgm:t>
        <a:bodyPr/>
        <a:lstStyle/>
        <a:p>
          <a:endParaRPr lang="en-US"/>
        </a:p>
      </dgm:t>
    </dgm:pt>
    <dgm:pt modelId="{7860EBC7-BCDE-4D75-803B-60CC68280A77}">
      <dgm:prSet phldrT="[Text]" custT="1"/>
      <dgm:spPr/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Claims + EMR</a:t>
          </a:r>
          <a:endParaRPr lang="en-US" sz="1200" dirty="0">
            <a:solidFill>
              <a:schemeClr val="tx1"/>
            </a:solidFill>
          </a:endParaRPr>
        </a:p>
      </dgm:t>
    </dgm:pt>
    <dgm:pt modelId="{737535EC-811B-4C55-BF72-E720FACA2D4F}" type="parTrans" cxnId="{14F29CCC-2BD2-4CD6-B39B-195BA203DCFB}">
      <dgm:prSet/>
      <dgm:spPr/>
      <dgm:t>
        <a:bodyPr/>
        <a:lstStyle/>
        <a:p>
          <a:endParaRPr lang="en-US"/>
        </a:p>
      </dgm:t>
    </dgm:pt>
    <dgm:pt modelId="{F9BD955A-DD9F-4A6D-8857-E827DB9A5DAF}" type="sibTrans" cxnId="{14F29CCC-2BD2-4CD6-B39B-195BA203DCFB}">
      <dgm:prSet/>
      <dgm:spPr/>
      <dgm:t>
        <a:bodyPr/>
        <a:lstStyle/>
        <a:p>
          <a:endParaRPr lang="en-US"/>
        </a:p>
      </dgm:t>
    </dgm:pt>
    <dgm:pt modelId="{A62A267C-EE0C-4C18-9B62-9301DA7A4A5D}">
      <dgm:prSet phldrT="[Text]" custT="1"/>
      <dgm:spPr/>
      <dgm:t>
        <a:bodyPr/>
        <a:lstStyle/>
        <a:p>
          <a:endParaRPr lang="en-US" sz="1600" dirty="0"/>
        </a:p>
      </dgm:t>
    </dgm:pt>
    <dgm:pt modelId="{09F00C19-0D5F-4C40-ACDF-7A50390F200D}" type="parTrans" cxnId="{3CAD3FB0-8456-47C1-B0AF-FA25FD71DC26}">
      <dgm:prSet/>
      <dgm:spPr/>
      <dgm:t>
        <a:bodyPr/>
        <a:lstStyle/>
        <a:p>
          <a:endParaRPr lang="en-US"/>
        </a:p>
      </dgm:t>
    </dgm:pt>
    <dgm:pt modelId="{CEE34A8A-2837-4FB4-9EE9-9ED11E78D81F}" type="sibTrans" cxnId="{3CAD3FB0-8456-47C1-B0AF-FA25FD71DC26}">
      <dgm:prSet/>
      <dgm:spPr/>
      <dgm:t>
        <a:bodyPr/>
        <a:lstStyle/>
        <a:p>
          <a:endParaRPr lang="en-US"/>
        </a:p>
      </dgm:t>
    </dgm:pt>
    <dgm:pt modelId="{D12BC9F0-C1EF-42FE-94C5-7EFC468F1B93}" type="pres">
      <dgm:prSet presAssocID="{8E68893D-6E64-47DE-8E4F-3C6DDF3BF0BF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987262-8DC9-49A9-AA0C-201DD2A82563}" type="pres">
      <dgm:prSet presAssocID="{4E5C7796-6F1E-4C4C-9A8C-40D50F7A54D3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F8C57C-5C2F-4B07-ADDD-BF578D5707CF}" type="pres">
      <dgm:prSet presAssocID="{4E5C7796-6F1E-4C4C-9A8C-40D50F7A54D3}" presName="gear1srcNode" presStyleLbl="node1" presStyleIdx="0" presStyleCnt="3"/>
      <dgm:spPr/>
      <dgm:t>
        <a:bodyPr/>
        <a:lstStyle/>
        <a:p>
          <a:endParaRPr lang="en-US"/>
        </a:p>
      </dgm:t>
    </dgm:pt>
    <dgm:pt modelId="{6B91FD14-0A55-4D74-9D8B-1175B06A0ABB}" type="pres">
      <dgm:prSet presAssocID="{4E5C7796-6F1E-4C4C-9A8C-40D50F7A54D3}" presName="gear1dstNode" presStyleLbl="node1" presStyleIdx="0" presStyleCnt="3"/>
      <dgm:spPr/>
      <dgm:t>
        <a:bodyPr/>
        <a:lstStyle/>
        <a:p>
          <a:endParaRPr lang="en-US"/>
        </a:p>
      </dgm:t>
    </dgm:pt>
    <dgm:pt modelId="{1F175155-76BE-4322-8F2B-16EA4DE87FFE}" type="pres">
      <dgm:prSet presAssocID="{7860EBC7-BCDE-4D75-803B-60CC68280A77}" presName="gear2" presStyleLbl="node1" presStyleIdx="1" presStyleCnt="3" custScaleX="92272" custScaleY="8979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C94052-1CF9-4A46-8947-B8AEDAE91261}" type="pres">
      <dgm:prSet presAssocID="{7860EBC7-BCDE-4D75-803B-60CC68280A77}" presName="gear2srcNode" presStyleLbl="node1" presStyleIdx="1" presStyleCnt="3"/>
      <dgm:spPr/>
      <dgm:t>
        <a:bodyPr/>
        <a:lstStyle/>
        <a:p>
          <a:endParaRPr lang="en-US"/>
        </a:p>
      </dgm:t>
    </dgm:pt>
    <dgm:pt modelId="{6045C2A9-16AE-409B-A1C1-98E621A8B6AB}" type="pres">
      <dgm:prSet presAssocID="{7860EBC7-BCDE-4D75-803B-60CC68280A77}" presName="gear2dstNode" presStyleLbl="node1" presStyleIdx="1" presStyleCnt="3"/>
      <dgm:spPr/>
      <dgm:t>
        <a:bodyPr/>
        <a:lstStyle/>
        <a:p>
          <a:endParaRPr lang="en-US"/>
        </a:p>
      </dgm:t>
    </dgm:pt>
    <dgm:pt modelId="{DB46F292-2B0A-4794-A45B-BFAE7C8986C9}" type="pres">
      <dgm:prSet presAssocID="{7B75E31A-87C1-49B1-8ECD-A3E93DA7F98B}" presName="gear3" presStyleLbl="node1" presStyleIdx="2" presStyleCnt="3"/>
      <dgm:spPr/>
      <dgm:t>
        <a:bodyPr/>
        <a:lstStyle/>
        <a:p>
          <a:endParaRPr lang="en-US"/>
        </a:p>
      </dgm:t>
    </dgm:pt>
    <dgm:pt modelId="{1402BFE7-61B0-40D0-AD07-2D713535DB3A}" type="pres">
      <dgm:prSet presAssocID="{7B75E31A-87C1-49B1-8ECD-A3E93DA7F98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0357A8-30A0-491D-BECB-040FDA6BB05F}" type="pres">
      <dgm:prSet presAssocID="{7B75E31A-87C1-49B1-8ECD-A3E93DA7F98B}" presName="gear3srcNode" presStyleLbl="node1" presStyleIdx="2" presStyleCnt="3"/>
      <dgm:spPr/>
      <dgm:t>
        <a:bodyPr/>
        <a:lstStyle/>
        <a:p>
          <a:endParaRPr lang="en-US"/>
        </a:p>
      </dgm:t>
    </dgm:pt>
    <dgm:pt modelId="{BCF68E7F-62A8-4727-88F6-ADB7D0687DE9}" type="pres">
      <dgm:prSet presAssocID="{7B75E31A-87C1-49B1-8ECD-A3E93DA7F98B}" presName="gear3dstNode" presStyleLbl="node1" presStyleIdx="2" presStyleCnt="3"/>
      <dgm:spPr/>
      <dgm:t>
        <a:bodyPr/>
        <a:lstStyle/>
        <a:p>
          <a:endParaRPr lang="en-US"/>
        </a:p>
      </dgm:t>
    </dgm:pt>
    <dgm:pt modelId="{A9D166C6-7F58-4795-873A-DC44AC83C3BE}" type="pres">
      <dgm:prSet presAssocID="{6FACF7B4-EF10-4699-90DA-31D23F97AAF6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97E07A55-19DB-411E-9603-EECA7D5BEEFE}" type="pres">
      <dgm:prSet presAssocID="{F9BD955A-DD9F-4A6D-8857-E827DB9A5DAF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09929CF4-9291-4B7C-BCB6-F36842ACF3D8}" type="pres">
      <dgm:prSet presAssocID="{B9E3567E-0DA2-42B5-840F-1041194BEA04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8BA5635E-B22D-4F64-ADE0-971B0025BD58}" type="presOf" srcId="{7860EBC7-BCDE-4D75-803B-60CC68280A77}" destId="{64C94052-1CF9-4A46-8947-B8AEDAE91261}" srcOrd="1" destOrd="0" presId="urn:microsoft.com/office/officeart/2005/8/layout/gear1"/>
    <dgm:cxn modelId="{B6B0F9B3-32D6-4B43-9BBF-2168B12DFCC7}" type="presOf" srcId="{7860EBC7-BCDE-4D75-803B-60CC68280A77}" destId="{6045C2A9-16AE-409B-A1C1-98E621A8B6AB}" srcOrd="2" destOrd="0" presId="urn:microsoft.com/office/officeart/2005/8/layout/gear1"/>
    <dgm:cxn modelId="{3CAD3FB0-8456-47C1-B0AF-FA25FD71DC26}" srcId="{8E68893D-6E64-47DE-8E4F-3C6DDF3BF0BF}" destId="{A62A267C-EE0C-4C18-9B62-9301DA7A4A5D}" srcOrd="3" destOrd="0" parTransId="{09F00C19-0D5F-4C40-ACDF-7A50390F200D}" sibTransId="{CEE34A8A-2837-4FB4-9EE9-9ED11E78D81F}"/>
    <dgm:cxn modelId="{372CD915-9D7A-41F5-AA46-C40E407972A8}" type="presOf" srcId="{7B75E31A-87C1-49B1-8ECD-A3E93DA7F98B}" destId="{300357A8-30A0-491D-BECB-040FDA6BB05F}" srcOrd="2" destOrd="0" presId="urn:microsoft.com/office/officeart/2005/8/layout/gear1"/>
    <dgm:cxn modelId="{14F29CCC-2BD2-4CD6-B39B-195BA203DCFB}" srcId="{8E68893D-6E64-47DE-8E4F-3C6DDF3BF0BF}" destId="{7860EBC7-BCDE-4D75-803B-60CC68280A77}" srcOrd="1" destOrd="0" parTransId="{737535EC-811B-4C55-BF72-E720FACA2D4F}" sibTransId="{F9BD955A-DD9F-4A6D-8857-E827DB9A5DAF}"/>
    <dgm:cxn modelId="{18BB29BA-0DF7-4A45-8512-A5DEC0BF6CDD}" type="presOf" srcId="{F9BD955A-DD9F-4A6D-8857-E827DB9A5DAF}" destId="{97E07A55-19DB-411E-9603-EECA7D5BEEFE}" srcOrd="0" destOrd="0" presId="urn:microsoft.com/office/officeart/2005/8/layout/gear1"/>
    <dgm:cxn modelId="{320E344E-3732-423D-A56C-8D355F7F5935}" type="presOf" srcId="{6FACF7B4-EF10-4699-90DA-31D23F97AAF6}" destId="{A9D166C6-7F58-4795-873A-DC44AC83C3BE}" srcOrd="0" destOrd="0" presId="urn:microsoft.com/office/officeart/2005/8/layout/gear1"/>
    <dgm:cxn modelId="{8DFB53E0-347B-42D9-B6E6-3DCD935A7383}" type="presOf" srcId="{7B75E31A-87C1-49B1-8ECD-A3E93DA7F98B}" destId="{DB46F292-2B0A-4794-A45B-BFAE7C8986C9}" srcOrd="0" destOrd="0" presId="urn:microsoft.com/office/officeart/2005/8/layout/gear1"/>
    <dgm:cxn modelId="{4F95D7B9-CF0F-4204-8710-B255DAD5B281}" srcId="{8E68893D-6E64-47DE-8E4F-3C6DDF3BF0BF}" destId="{7B75E31A-87C1-49B1-8ECD-A3E93DA7F98B}" srcOrd="2" destOrd="0" parTransId="{420C028B-DE0D-4135-8C03-A88A641F2E43}" sibTransId="{B9E3567E-0DA2-42B5-840F-1041194BEA04}"/>
    <dgm:cxn modelId="{13066C1D-FBF7-425F-BB42-622463A81230}" srcId="{8E68893D-6E64-47DE-8E4F-3C6DDF3BF0BF}" destId="{4E5C7796-6F1E-4C4C-9A8C-40D50F7A54D3}" srcOrd="0" destOrd="0" parTransId="{7346A8B0-4785-4DA5-AFDE-02E2BBC26B4E}" sibTransId="{6FACF7B4-EF10-4699-90DA-31D23F97AAF6}"/>
    <dgm:cxn modelId="{E78E2E9D-2FB6-4833-98FE-E9073E8F265B}" type="presOf" srcId="{B9E3567E-0DA2-42B5-840F-1041194BEA04}" destId="{09929CF4-9291-4B7C-BCB6-F36842ACF3D8}" srcOrd="0" destOrd="0" presId="urn:microsoft.com/office/officeart/2005/8/layout/gear1"/>
    <dgm:cxn modelId="{91FFD700-1E13-4967-9A1F-0EB2EFEA1925}" type="presOf" srcId="{4E5C7796-6F1E-4C4C-9A8C-40D50F7A54D3}" destId="{B9F8C57C-5C2F-4B07-ADDD-BF578D5707CF}" srcOrd="1" destOrd="0" presId="urn:microsoft.com/office/officeart/2005/8/layout/gear1"/>
    <dgm:cxn modelId="{4ED16CFD-2C19-4679-97EB-B38455F36438}" type="presOf" srcId="{7B75E31A-87C1-49B1-8ECD-A3E93DA7F98B}" destId="{BCF68E7F-62A8-4727-88F6-ADB7D0687DE9}" srcOrd="3" destOrd="0" presId="urn:microsoft.com/office/officeart/2005/8/layout/gear1"/>
    <dgm:cxn modelId="{B4852A50-878E-4CB4-899F-64302D288191}" type="presOf" srcId="{8E68893D-6E64-47DE-8E4F-3C6DDF3BF0BF}" destId="{D12BC9F0-C1EF-42FE-94C5-7EFC468F1B93}" srcOrd="0" destOrd="0" presId="urn:microsoft.com/office/officeart/2005/8/layout/gear1"/>
    <dgm:cxn modelId="{A0E93BF5-61BA-4F66-A524-75CCC7A118FF}" type="presOf" srcId="{4E5C7796-6F1E-4C4C-9A8C-40D50F7A54D3}" destId="{8F987262-8DC9-49A9-AA0C-201DD2A82563}" srcOrd="0" destOrd="0" presId="urn:microsoft.com/office/officeart/2005/8/layout/gear1"/>
    <dgm:cxn modelId="{F4CA2B6A-AA06-4C35-9C4A-F7E0806796F1}" type="presOf" srcId="{7860EBC7-BCDE-4D75-803B-60CC68280A77}" destId="{1F175155-76BE-4322-8F2B-16EA4DE87FFE}" srcOrd="0" destOrd="0" presId="urn:microsoft.com/office/officeart/2005/8/layout/gear1"/>
    <dgm:cxn modelId="{5864386F-6EC4-455E-A447-5AF1DEAB795C}" type="presOf" srcId="{4E5C7796-6F1E-4C4C-9A8C-40D50F7A54D3}" destId="{6B91FD14-0A55-4D74-9D8B-1175B06A0ABB}" srcOrd="2" destOrd="0" presId="urn:microsoft.com/office/officeart/2005/8/layout/gear1"/>
    <dgm:cxn modelId="{5447F5BB-F1F9-40AC-AA3E-B1495D6B5622}" type="presOf" srcId="{7B75E31A-87C1-49B1-8ECD-A3E93DA7F98B}" destId="{1402BFE7-61B0-40D0-AD07-2D713535DB3A}" srcOrd="1" destOrd="0" presId="urn:microsoft.com/office/officeart/2005/8/layout/gear1"/>
    <dgm:cxn modelId="{E4B88D29-9E36-4FD4-A647-AD7EBDB97D4B}" type="presParOf" srcId="{D12BC9F0-C1EF-42FE-94C5-7EFC468F1B93}" destId="{8F987262-8DC9-49A9-AA0C-201DD2A82563}" srcOrd="0" destOrd="0" presId="urn:microsoft.com/office/officeart/2005/8/layout/gear1"/>
    <dgm:cxn modelId="{99F2DAA0-A259-4441-8027-DA6AF7F1446A}" type="presParOf" srcId="{D12BC9F0-C1EF-42FE-94C5-7EFC468F1B93}" destId="{B9F8C57C-5C2F-4B07-ADDD-BF578D5707CF}" srcOrd="1" destOrd="0" presId="urn:microsoft.com/office/officeart/2005/8/layout/gear1"/>
    <dgm:cxn modelId="{B140E769-7908-4A2F-BF49-E39BABF60F53}" type="presParOf" srcId="{D12BC9F0-C1EF-42FE-94C5-7EFC468F1B93}" destId="{6B91FD14-0A55-4D74-9D8B-1175B06A0ABB}" srcOrd="2" destOrd="0" presId="urn:microsoft.com/office/officeart/2005/8/layout/gear1"/>
    <dgm:cxn modelId="{3153AADE-3E3B-4F4C-8026-9C46A4AC4127}" type="presParOf" srcId="{D12BC9F0-C1EF-42FE-94C5-7EFC468F1B93}" destId="{1F175155-76BE-4322-8F2B-16EA4DE87FFE}" srcOrd="3" destOrd="0" presId="urn:microsoft.com/office/officeart/2005/8/layout/gear1"/>
    <dgm:cxn modelId="{6062FF82-743F-4878-AA0F-AA45F821D29E}" type="presParOf" srcId="{D12BC9F0-C1EF-42FE-94C5-7EFC468F1B93}" destId="{64C94052-1CF9-4A46-8947-B8AEDAE91261}" srcOrd="4" destOrd="0" presId="urn:microsoft.com/office/officeart/2005/8/layout/gear1"/>
    <dgm:cxn modelId="{5B0995D4-F26B-4AF8-AEB3-60510FD18135}" type="presParOf" srcId="{D12BC9F0-C1EF-42FE-94C5-7EFC468F1B93}" destId="{6045C2A9-16AE-409B-A1C1-98E621A8B6AB}" srcOrd="5" destOrd="0" presId="urn:microsoft.com/office/officeart/2005/8/layout/gear1"/>
    <dgm:cxn modelId="{584483BD-381F-45F9-B231-E30A138FA30A}" type="presParOf" srcId="{D12BC9F0-C1EF-42FE-94C5-7EFC468F1B93}" destId="{DB46F292-2B0A-4794-A45B-BFAE7C8986C9}" srcOrd="6" destOrd="0" presId="urn:microsoft.com/office/officeart/2005/8/layout/gear1"/>
    <dgm:cxn modelId="{93C213E5-43C5-4DCD-A872-17541CD6FC88}" type="presParOf" srcId="{D12BC9F0-C1EF-42FE-94C5-7EFC468F1B93}" destId="{1402BFE7-61B0-40D0-AD07-2D713535DB3A}" srcOrd="7" destOrd="0" presId="urn:microsoft.com/office/officeart/2005/8/layout/gear1"/>
    <dgm:cxn modelId="{BB80496B-FD5E-41C2-B932-1084402BC972}" type="presParOf" srcId="{D12BC9F0-C1EF-42FE-94C5-7EFC468F1B93}" destId="{300357A8-30A0-491D-BECB-040FDA6BB05F}" srcOrd="8" destOrd="0" presId="urn:microsoft.com/office/officeart/2005/8/layout/gear1"/>
    <dgm:cxn modelId="{EDF5578C-BD64-4822-B043-97439B7137B0}" type="presParOf" srcId="{D12BC9F0-C1EF-42FE-94C5-7EFC468F1B93}" destId="{BCF68E7F-62A8-4727-88F6-ADB7D0687DE9}" srcOrd="9" destOrd="0" presId="urn:microsoft.com/office/officeart/2005/8/layout/gear1"/>
    <dgm:cxn modelId="{1A321D94-AC78-4D45-A387-BDC95A0C61DF}" type="presParOf" srcId="{D12BC9F0-C1EF-42FE-94C5-7EFC468F1B93}" destId="{A9D166C6-7F58-4795-873A-DC44AC83C3BE}" srcOrd="10" destOrd="0" presId="urn:microsoft.com/office/officeart/2005/8/layout/gear1"/>
    <dgm:cxn modelId="{1C8F5322-4595-4847-838E-C1B73C852028}" type="presParOf" srcId="{D12BC9F0-C1EF-42FE-94C5-7EFC468F1B93}" destId="{97E07A55-19DB-411E-9603-EECA7D5BEEFE}" srcOrd="11" destOrd="0" presId="urn:microsoft.com/office/officeart/2005/8/layout/gear1"/>
    <dgm:cxn modelId="{72EA2C22-A024-4592-AE88-5D8F9B18C80F}" type="presParOf" srcId="{D12BC9F0-C1EF-42FE-94C5-7EFC468F1B93}" destId="{09929CF4-9291-4B7C-BCB6-F36842ACF3D8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37284C-0382-4BF5-98CC-2EA7C180C7D0}" type="doc">
      <dgm:prSet loTypeId="urn:microsoft.com/office/officeart/2005/8/layout/bList2" loCatId="list" qsTypeId="urn:microsoft.com/office/officeart/2005/8/quickstyle/simple1" qsCatId="simple" csTypeId="urn:microsoft.com/office/officeart/2005/8/colors/accent0_1" csCatId="mainScheme" phldr="1"/>
      <dgm:spPr/>
    </dgm:pt>
    <dgm:pt modelId="{90D67E20-3389-4062-A947-B52C41CAA5D6}">
      <dgm:prSet phldrT="[Text]" custT="1"/>
      <dgm:spPr/>
      <dgm:t>
        <a:bodyPr/>
        <a:lstStyle/>
        <a:p>
          <a:r>
            <a:rPr lang="en-CA" sz="900" dirty="0" smtClean="0"/>
            <a:t>3 months</a:t>
          </a:r>
          <a:endParaRPr lang="en-CA" sz="900" dirty="0"/>
        </a:p>
      </dgm:t>
    </dgm:pt>
    <dgm:pt modelId="{0943CB60-FFB3-4560-A825-3913E9116383}" type="parTrans" cxnId="{52D6B858-674C-4046-9ADC-A8883B0D0B8E}">
      <dgm:prSet/>
      <dgm:spPr/>
      <dgm:t>
        <a:bodyPr/>
        <a:lstStyle/>
        <a:p>
          <a:endParaRPr lang="en-CA" sz="1050"/>
        </a:p>
      </dgm:t>
    </dgm:pt>
    <dgm:pt modelId="{7C6886D5-6361-4A08-A5CA-70E2A44AF1C4}" type="sibTrans" cxnId="{52D6B858-674C-4046-9ADC-A8883B0D0B8E}">
      <dgm:prSet/>
      <dgm:spPr/>
      <dgm:t>
        <a:bodyPr/>
        <a:lstStyle/>
        <a:p>
          <a:endParaRPr lang="en-CA" sz="1050"/>
        </a:p>
      </dgm:t>
    </dgm:pt>
    <dgm:pt modelId="{EC342A05-AC8B-42C8-BE7C-3AEEB3EE5F81}">
      <dgm:prSet phldrT="[Text]" custT="1"/>
      <dgm:spPr/>
      <dgm:t>
        <a:bodyPr/>
        <a:lstStyle/>
        <a:p>
          <a:r>
            <a:rPr lang="en-CA" sz="900" dirty="0" smtClean="0"/>
            <a:t>Randomize</a:t>
          </a:r>
          <a:endParaRPr lang="en-CA" sz="900" dirty="0"/>
        </a:p>
      </dgm:t>
    </dgm:pt>
    <dgm:pt modelId="{4C3872ED-3159-4B86-94F7-227432E94DAB}" type="parTrans" cxnId="{415DEBAB-9DA6-4CB1-A0E3-3808EF4782C5}">
      <dgm:prSet/>
      <dgm:spPr/>
      <dgm:t>
        <a:bodyPr/>
        <a:lstStyle/>
        <a:p>
          <a:endParaRPr lang="en-CA" sz="1050"/>
        </a:p>
      </dgm:t>
    </dgm:pt>
    <dgm:pt modelId="{B251B2DF-F4D2-41EF-9BC5-19E6A27FD1F8}" type="sibTrans" cxnId="{415DEBAB-9DA6-4CB1-A0E3-3808EF4782C5}">
      <dgm:prSet/>
      <dgm:spPr/>
      <dgm:t>
        <a:bodyPr/>
        <a:lstStyle/>
        <a:p>
          <a:endParaRPr lang="en-CA" sz="1050"/>
        </a:p>
      </dgm:t>
    </dgm:pt>
    <dgm:pt modelId="{853CF4FD-5A75-4139-A0D6-B40FFFBFE749}">
      <dgm:prSet phldrT="[Text]" custT="1"/>
      <dgm:spPr/>
      <dgm:t>
        <a:bodyPr/>
        <a:lstStyle/>
        <a:p>
          <a:r>
            <a:rPr lang="en-CA" sz="900" dirty="0" smtClean="0"/>
            <a:t>6 months</a:t>
          </a:r>
          <a:endParaRPr lang="en-CA" sz="900" dirty="0"/>
        </a:p>
      </dgm:t>
    </dgm:pt>
    <dgm:pt modelId="{28CE6D7F-FC89-4019-A75C-98C60CC869E0}" type="parTrans" cxnId="{314FD3D8-2B02-4D28-B690-E9A9F0A7A52F}">
      <dgm:prSet/>
      <dgm:spPr/>
      <dgm:t>
        <a:bodyPr/>
        <a:lstStyle/>
        <a:p>
          <a:endParaRPr lang="en-CA" sz="1050"/>
        </a:p>
      </dgm:t>
    </dgm:pt>
    <dgm:pt modelId="{670C77A1-4206-4581-8104-93EB64CEB589}" type="sibTrans" cxnId="{314FD3D8-2B02-4D28-B690-E9A9F0A7A52F}">
      <dgm:prSet/>
      <dgm:spPr/>
      <dgm:t>
        <a:bodyPr/>
        <a:lstStyle/>
        <a:p>
          <a:endParaRPr lang="en-CA" sz="1050"/>
        </a:p>
      </dgm:t>
    </dgm:pt>
    <dgm:pt modelId="{FF849098-302E-4292-AB7C-F0219D648507}">
      <dgm:prSet custT="1"/>
      <dgm:spPr/>
      <dgm:t>
        <a:bodyPr/>
        <a:lstStyle/>
        <a:p>
          <a:r>
            <a:rPr lang="en-CA" sz="1000" dirty="0" smtClean="0"/>
            <a:t>Monitor Adherence for 3 months &lt;75% </a:t>
          </a:r>
          <a:endParaRPr lang="en-CA" sz="1000" dirty="0"/>
        </a:p>
      </dgm:t>
    </dgm:pt>
    <dgm:pt modelId="{69AF09F8-413E-4A1E-8DF9-6AF2849F6401}" type="parTrans" cxnId="{9B5C685C-2864-4F52-ACB8-12E3BB64CA13}">
      <dgm:prSet/>
      <dgm:spPr/>
      <dgm:t>
        <a:bodyPr/>
        <a:lstStyle/>
        <a:p>
          <a:endParaRPr lang="en-CA" sz="1050"/>
        </a:p>
      </dgm:t>
    </dgm:pt>
    <dgm:pt modelId="{E58FF791-047D-46BA-B9A4-41EC157E206E}" type="sibTrans" cxnId="{9B5C685C-2864-4F52-ACB8-12E3BB64CA13}">
      <dgm:prSet/>
      <dgm:spPr/>
      <dgm:t>
        <a:bodyPr/>
        <a:lstStyle/>
        <a:p>
          <a:endParaRPr lang="en-CA" sz="1050"/>
        </a:p>
      </dgm:t>
    </dgm:pt>
    <dgm:pt modelId="{209FF93E-FA08-4DD0-A88D-A296C9B1DB51}">
      <dgm:prSet custT="1"/>
      <dgm:spPr/>
      <dgm:t>
        <a:bodyPr/>
        <a:lstStyle/>
        <a:p>
          <a:r>
            <a:rPr lang="en-CA" sz="1000" dirty="0" smtClean="0"/>
            <a:t>Poor Adherence</a:t>
          </a:r>
          <a:endParaRPr lang="en-CA" sz="1000" dirty="0"/>
        </a:p>
      </dgm:t>
    </dgm:pt>
    <dgm:pt modelId="{65071B67-5838-494C-9FCB-E8E2F082F9D2}" type="parTrans" cxnId="{FAF5217F-BB74-4781-B995-D8096482CDB1}">
      <dgm:prSet/>
      <dgm:spPr/>
      <dgm:t>
        <a:bodyPr/>
        <a:lstStyle/>
        <a:p>
          <a:endParaRPr lang="en-CA" sz="1050"/>
        </a:p>
      </dgm:t>
    </dgm:pt>
    <dgm:pt modelId="{F72604B8-DC6E-4B9E-AC03-8FBD545FAD05}" type="sibTrans" cxnId="{FAF5217F-BB74-4781-B995-D8096482CDB1}">
      <dgm:prSet/>
      <dgm:spPr/>
      <dgm:t>
        <a:bodyPr/>
        <a:lstStyle/>
        <a:p>
          <a:endParaRPr lang="en-CA" sz="1050"/>
        </a:p>
      </dgm:t>
    </dgm:pt>
    <dgm:pt modelId="{90C18BDD-C0E3-4C6D-ADB8-C683D554E796}">
      <dgm:prSet custT="1"/>
      <dgm:spPr/>
      <dgm:t>
        <a:bodyPr/>
        <a:lstStyle/>
        <a:p>
          <a:r>
            <a:rPr lang="en-CA" sz="1000" dirty="0" smtClean="0"/>
            <a:t>Good Adherence</a:t>
          </a:r>
          <a:endParaRPr lang="en-CA" sz="1000" dirty="0"/>
        </a:p>
      </dgm:t>
    </dgm:pt>
    <dgm:pt modelId="{E306ECF7-640B-400D-97BB-563FE59EF99A}" type="parTrans" cxnId="{76F8DCCB-1CB0-4897-86AB-DF2C6E76734E}">
      <dgm:prSet/>
      <dgm:spPr/>
      <dgm:t>
        <a:bodyPr/>
        <a:lstStyle/>
        <a:p>
          <a:endParaRPr lang="en-CA" sz="1050"/>
        </a:p>
      </dgm:t>
    </dgm:pt>
    <dgm:pt modelId="{FA732B36-3A0C-41CE-8E50-908A05B4D016}" type="sibTrans" cxnId="{76F8DCCB-1CB0-4897-86AB-DF2C6E76734E}">
      <dgm:prSet/>
      <dgm:spPr/>
      <dgm:t>
        <a:bodyPr/>
        <a:lstStyle/>
        <a:p>
          <a:endParaRPr lang="en-CA" sz="1050"/>
        </a:p>
      </dgm:t>
    </dgm:pt>
    <dgm:pt modelId="{BF93A368-77E1-4979-9C8E-13A064DD7197}">
      <dgm:prSet custT="1"/>
      <dgm:spPr/>
      <dgm:t>
        <a:bodyPr/>
        <a:lstStyle/>
        <a:p>
          <a:r>
            <a:rPr lang="en-CA" sz="1000" dirty="0" smtClean="0"/>
            <a:t>MEMOTEXT group </a:t>
          </a:r>
          <a:endParaRPr lang="en-CA" sz="1000" dirty="0"/>
        </a:p>
      </dgm:t>
    </dgm:pt>
    <dgm:pt modelId="{2CD2B5C2-317D-4ACD-918E-1F8D9193CC79}" type="parTrans" cxnId="{6CFA8CDA-DC21-47E8-9B0B-E6412B41DDCD}">
      <dgm:prSet/>
      <dgm:spPr/>
      <dgm:t>
        <a:bodyPr/>
        <a:lstStyle/>
        <a:p>
          <a:endParaRPr lang="en-CA" sz="1050"/>
        </a:p>
      </dgm:t>
    </dgm:pt>
    <dgm:pt modelId="{148B7154-0BD0-4483-BD33-3A1483962D20}" type="sibTrans" cxnId="{6CFA8CDA-DC21-47E8-9B0B-E6412B41DDCD}">
      <dgm:prSet/>
      <dgm:spPr/>
      <dgm:t>
        <a:bodyPr/>
        <a:lstStyle/>
        <a:p>
          <a:endParaRPr lang="en-CA" sz="1050"/>
        </a:p>
      </dgm:t>
    </dgm:pt>
    <dgm:pt modelId="{15145D73-6F2E-450F-98E7-7C94AA350B07}">
      <dgm:prSet custT="1"/>
      <dgm:spPr/>
      <dgm:t>
        <a:bodyPr/>
        <a:lstStyle/>
        <a:p>
          <a:r>
            <a:rPr lang="en-CA" sz="1000" dirty="0" smtClean="0"/>
            <a:t>Control group</a:t>
          </a:r>
          <a:endParaRPr lang="en-CA" sz="1000" dirty="0"/>
        </a:p>
      </dgm:t>
    </dgm:pt>
    <dgm:pt modelId="{B357DE24-7737-4C25-8342-326A1BB6308B}" type="parTrans" cxnId="{1DC1027F-C256-48FC-9C36-D465B650FE95}">
      <dgm:prSet/>
      <dgm:spPr/>
      <dgm:t>
        <a:bodyPr/>
        <a:lstStyle/>
        <a:p>
          <a:endParaRPr lang="en-CA" sz="1050"/>
        </a:p>
      </dgm:t>
    </dgm:pt>
    <dgm:pt modelId="{5CD779EB-7A97-4071-A90B-771F3F7E0867}" type="sibTrans" cxnId="{1DC1027F-C256-48FC-9C36-D465B650FE95}">
      <dgm:prSet/>
      <dgm:spPr/>
      <dgm:t>
        <a:bodyPr/>
        <a:lstStyle/>
        <a:p>
          <a:endParaRPr lang="en-CA" sz="1050"/>
        </a:p>
      </dgm:t>
    </dgm:pt>
    <dgm:pt modelId="{A4E1D5CA-BD09-4792-92CA-B6E9787AB4D9}" type="pres">
      <dgm:prSet presAssocID="{BD37284C-0382-4BF5-98CC-2EA7C180C7D0}" presName="diagram" presStyleCnt="0">
        <dgm:presLayoutVars>
          <dgm:dir/>
          <dgm:animLvl val="lvl"/>
          <dgm:resizeHandles val="exact"/>
        </dgm:presLayoutVars>
      </dgm:prSet>
      <dgm:spPr/>
    </dgm:pt>
    <dgm:pt modelId="{E2C84A69-BC6C-4311-ACEC-BCCAD4AFE635}" type="pres">
      <dgm:prSet presAssocID="{90D67E20-3389-4062-A947-B52C41CAA5D6}" presName="compNode" presStyleCnt="0"/>
      <dgm:spPr/>
    </dgm:pt>
    <dgm:pt modelId="{FE31F4BB-6D25-4432-AC8D-936AD7009F71}" type="pres">
      <dgm:prSet presAssocID="{90D67E20-3389-4062-A947-B52C41CAA5D6}" presName="childRect" presStyleLbl="bgAcc1" presStyleIdx="0" presStyleCnt="3" custLinFactNeighborX="656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F0A567E-36E4-4965-B524-A395B9748781}" type="pres">
      <dgm:prSet presAssocID="{90D67E20-3389-4062-A947-B52C41CAA5D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E151F6A-57AF-454F-AE64-E37AA3E5EF38}" type="pres">
      <dgm:prSet presAssocID="{90D67E20-3389-4062-A947-B52C41CAA5D6}" presName="parentRect" presStyleLbl="alignNode1" presStyleIdx="0" presStyleCnt="3" custLinFactNeighborX="6565"/>
      <dgm:spPr/>
      <dgm:t>
        <a:bodyPr/>
        <a:lstStyle/>
        <a:p>
          <a:endParaRPr lang="en-CA"/>
        </a:p>
      </dgm:t>
    </dgm:pt>
    <dgm:pt modelId="{7D34D10E-F8C1-45DA-8BCE-8D50ED8817B0}" type="pres">
      <dgm:prSet presAssocID="{90D67E20-3389-4062-A947-B52C41CAA5D6}" presName="adorn" presStyleLbl="fgAccFollow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1800783-64A9-4F41-8895-A25BA976A426}" type="pres">
      <dgm:prSet presAssocID="{7C6886D5-6361-4A08-A5CA-70E2A44AF1C4}" presName="sibTrans" presStyleLbl="sibTrans2D1" presStyleIdx="0" presStyleCnt="0"/>
      <dgm:spPr/>
      <dgm:t>
        <a:bodyPr/>
        <a:lstStyle/>
        <a:p>
          <a:endParaRPr lang="en-CA"/>
        </a:p>
      </dgm:t>
    </dgm:pt>
    <dgm:pt modelId="{BE1628D8-CEF5-4F53-845A-F322C231DEE9}" type="pres">
      <dgm:prSet presAssocID="{EC342A05-AC8B-42C8-BE7C-3AEEB3EE5F81}" presName="compNode" presStyleCnt="0"/>
      <dgm:spPr/>
    </dgm:pt>
    <dgm:pt modelId="{86298A47-2A28-48B4-8989-0E6E0886793E}" type="pres">
      <dgm:prSet presAssocID="{EC342A05-AC8B-42C8-BE7C-3AEEB3EE5F81}" presName="childRect" presStyleLbl="bgAcc1" presStyleIdx="1" presStyleCnt="3" custLinFactNeighborX="472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3B35213-B1FD-402D-B6AE-D81A72DF3866}" type="pres">
      <dgm:prSet presAssocID="{EC342A05-AC8B-42C8-BE7C-3AEEB3EE5F8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A9133C5-786C-4EBB-9FF0-42E37F0AB6D8}" type="pres">
      <dgm:prSet presAssocID="{EC342A05-AC8B-42C8-BE7C-3AEEB3EE5F81}" presName="parentRect" presStyleLbl="alignNode1" presStyleIdx="1" presStyleCnt="3" custLinFactNeighborX="4723"/>
      <dgm:spPr/>
      <dgm:t>
        <a:bodyPr/>
        <a:lstStyle/>
        <a:p>
          <a:endParaRPr lang="en-CA"/>
        </a:p>
      </dgm:t>
    </dgm:pt>
    <dgm:pt modelId="{ECEB727A-9052-4B1D-A9B9-EA131B9E37F9}" type="pres">
      <dgm:prSet presAssocID="{EC342A05-AC8B-42C8-BE7C-3AEEB3EE5F81}" presName="adorn" presStyleLbl="fgAccFollowNod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A932292-47DC-42F2-8A68-40531F78A9A9}" type="pres">
      <dgm:prSet presAssocID="{B251B2DF-F4D2-41EF-9BC5-19E6A27FD1F8}" presName="sibTrans" presStyleLbl="sibTrans2D1" presStyleIdx="0" presStyleCnt="0"/>
      <dgm:spPr/>
      <dgm:t>
        <a:bodyPr/>
        <a:lstStyle/>
        <a:p>
          <a:endParaRPr lang="en-CA"/>
        </a:p>
      </dgm:t>
    </dgm:pt>
    <dgm:pt modelId="{CDC2B51A-B9EC-4F98-A7BC-25964D039A54}" type="pres">
      <dgm:prSet presAssocID="{853CF4FD-5A75-4139-A0D6-B40FFFBFE749}" presName="compNode" presStyleCnt="0"/>
      <dgm:spPr/>
    </dgm:pt>
    <dgm:pt modelId="{E758F448-59E4-43C9-91F6-7D5460B80C49}" type="pres">
      <dgm:prSet presAssocID="{853CF4FD-5A75-4139-A0D6-B40FFFBFE749}" presName="childRect" presStyleLbl="bgAcc1" presStyleIdx="2" presStyleCnt="3" custLinFactNeighborX="288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0CE74B9-4530-40CC-ACF5-274A707662A8}" type="pres">
      <dgm:prSet presAssocID="{853CF4FD-5A75-4139-A0D6-B40FFFBFE74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FDAA394-7136-40AE-9C76-8957FC296369}" type="pres">
      <dgm:prSet presAssocID="{853CF4FD-5A75-4139-A0D6-B40FFFBFE749}" presName="parentRect" presStyleLbl="alignNode1" presStyleIdx="2" presStyleCnt="3" custLinFactNeighborX="2880"/>
      <dgm:spPr/>
      <dgm:t>
        <a:bodyPr/>
        <a:lstStyle/>
        <a:p>
          <a:endParaRPr lang="en-CA"/>
        </a:p>
      </dgm:t>
    </dgm:pt>
    <dgm:pt modelId="{A57B0CE3-10A7-4DF4-9A07-C502E98D1A40}" type="pres">
      <dgm:prSet presAssocID="{853CF4FD-5A75-4139-A0D6-B40FFFBFE749}" presName="adorn" presStyleLbl="fgAccFollow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9B5C685C-2864-4F52-ACB8-12E3BB64CA13}" srcId="{90D67E20-3389-4062-A947-B52C41CAA5D6}" destId="{FF849098-302E-4292-AB7C-F0219D648507}" srcOrd="0" destOrd="0" parTransId="{69AF09F8-413E-4A1E-8DF9-6AF2849F6401}" sibTransId="{E58FF791-047D-46BA-B9A4-41EC157E206E}"/>
    <dgm:cxn modelId="{52D6B858-674C-4046-9ADC-A8883B0D0B8E}" srcId="{BD37284C-0382-4BF5-98CC-2EA7C180C7D0}" destId="{90D67E20-3389-4062-A947-B52C41CAA5D6}" srcOrd="0" destOrd="0" parTransId="{0943CB60-FFB3-4560-A825-3913E9116383}" sibTransId="{7C6886D5-6361-4A08-A5CA-70E2A44AF1C4}"/>
    <dgm:cxn modelId="{FDABBD87-4B04-483F-B594-39CB8432D8E6}" type="presOf" srcId="{EC342A05-AC8B-42C8-BE7C-3AEEB3EE5F81}" destId="{FA9133C5-786C-4EBB-9FF0-42E37F0AB6D8}" srcOrd="1" destOrd="0" presId="urn:microsoft.com/office/officeart/2005/8/layout/bList2"/>
    <dgm:cxn modelId="{D849BBBA-00E6-4C18-93BF-1CACB854676F}" type="presOf" srcId="{90C18BDD-C0E3-4C6D-ADB8-C683D554E796}" destId="{86298A47-2A28-48B4-8989-0E6E0886793E}" srcOrd="0" destOrd="1" presId="urn:microsoft.com/office/officeart/2005/8/layout/bList2"/>
    <dgm:cxn modelId="{6B723BE4-3D3C-483A-AA17-CD0A799BFEE9}" type="presOf" srcId="{853CF4FD-5A75-4139-A0D6-B40FFFBFE749}" destId="{DFDAA394-7136-40AE-9C76-8957FC296369}" srcOrd="1" destOrd="0" presId="urn:microsoft.com/office/officeart/2005/8/layout/bList2"/>
    <dgm:cxn modelId="{2270463E-300B-4638-A07E-CE1CC970F512}" type="presOf" srcId="{EC342A05-AC8B-42C8-BE7C-3AEEB3EE5F81}" destId="{93B35213-B1FD-402D-B6AE-D81A72DF3866}" srcOrd="0" destOrd="0" presId="urn:microsoft.com/office/officeart/2005/8/layout/bList2"/>
    <dgm:cxn modelId="{F9E9A97D-98E7-4A62-860A-DC791661C0C6}" type="presOf" srcId="{15145D73-6F2E-450F-98E7-7C94AA350B07}" destId="{E758F448-59E4-43C9-91F6-7D5460B80C49}" srcOrd="0" destOrd="1" presId="urn:microsoft.com/office/officeart/2005/8/layout/bList2"/>
    <dgm:cxn modelId="{1DC1027F-C256-48FC-9C36-D465B650FE95}" srcId="{853CF4FD-5A75-4139-A0D6-B40FFFBFE749}" destId="{15145D73-6F2E-450F-98E7-7C94AA350B07}" srcOrd="1" destOrd="0" parTransId="{B357DE24-7737-4C25-8342-326A1BB6308B}" sibTransId="{5CD779EB-7A97-4071-A90B-771F3F7E0867}"/>
    <dgm:cxn modelId="{314FD3D8-2B02-4D28-B690-E9A9F0A7A52F}" srcId="{BD37284C-0382-4BF5-98CC-2EA7C180C7D0}" destId="{853CF4FD-5A75-4139-A0D6-B40FFFBFE749}" srcOrd="2" destOrd="0" parTransId="{28CE6D7F-FC89-4019-A75C-98C60CC869E0}" sibTransId="{670C77A1-4206-4581-8104-93EB64CEB589}"/>
    <dgm:cxn modelId="{CEA508FB-9E7C-4F5A-BBF0-17B800C483AE}" type="presOf" srcId="{BD37284C-0382-4BF5-98CC-2EA7C180C7D0}" destId="{A4E1D5CA-BD09-4792-92CA-B6E9787AB4D9}" srcOrd="0" destOrd="0" presId="urn:microsoft.com/office/officeart/2005/8/layout/bList2"/>
    <dgm:cxn modelId="{FC1AC3DA-D985-446F-8348-F9A65FB877A2}" type="presOf" srcId="{853CF4FD-5A75-4139-A0D6-B40FFFBFE749}" destId="{F0CE74B9-4530-40CC-ACF5-274A707662A8}" srcOrd="0" destOrd="0" presId="urn:microsoft.com/office/officeart/2005/8/layout/bList2"/>
    <dgm:cxn modelId="{91FB3E2D-E51D-4886-9119-6DF740FD1F25}" type="presOf" srcId="{90D67E20-3389-4062-A947-B52C41CAA5D6}" destId="{DF0A567E-36E4-4965-B524-A395B9748781}" srcOrd="0" destOrd="0" presId="urn:microsoft.com/office/officeart/2005/8/layout/bList2"/>
    <dgm:cxn modelId="{B15EA512-EF6A-43ED-9F8C-4A9F26B81FFE}" type="presOf" srcId="{209FF93E-FA08-4DD0-A88D-A296C9B1DB51}" destId="{86298A47-2A28-48B4-8989-0E6E0886793E}" srcOrd="0" destOrd="0" presId="urn:microsoft.com/office/officeart/2005/8/layout/bList2"/>
    <dgm:cxn modelId="{37937DD5-E898-42A7-A9A6-B2658FEF9579}" type="presOf" srcId="{90D67E20-3389-4062-A947-B52C41CAA5D6}" destId="{4E151F6A-57AF-454F-AE64-E37AA3E5EF38}" srcOrd="1" destOrd="0" presId="urn:microsoft.com/office/officeart/2005/8/layout/bList2"/>
    <dgm:cxn modelId="{76F8DCCB-1CB0-4897-86AB-DF2C6E76734E}" srcId="{EC342A05-AC8B-42C8-BE7C-3AEEB3EE5F81}" destId="{90C18BDD-C0E3-4C6D-ADB8-C683D554E796}" srcOrd="1" destOrd="0" parTransId="{E306ECF7-640B-400D-97BB-563FE59EF99A}" sibTransId="{FA732B36-3A0C-41CE-8E50-908A05B4D016}"/>
    <dgm:cxn modelId="{415DEBAB-9DA6-4CB1-A0E3-3808EF4782C5}" srcId="{BD37284C-0382-4BF5-98CC-2EA7C180C7D0}" destId="{EC342A05-AC8B-42C8-BE7C-3AEEB3EE5F81}" srcOrd="1" destOrd="0" parTransId="{4C3872ED-3159-4B86-94F7-227432E94DAB}" sibTransId="{B251B2DF-F4D2-41EF-9BC5-19E6A27FD1F8}"/>
    <dgm:cxn modelId="{3F201F4E-A18C-4958-8F73-C5241F16877C}" type="presOf" srcId="{7C6886D5-6361-4A08-A5CA-70E2A44AF1C4}" destId="{81800783-64A9-4F41-8895-A25BA976A426}" srcOrd="0" destOrd="0" presId="urn:microsoft.com/office/officeart/2005/8/layout/bList2"/>
    <dgm:cxn modelId="{FAF5217F-BB74-4781-B995-D8096482CDB1}" srcId="{EC342A05-AC8B-42C8-BE7C-3AEEB3EE5F81}" destId="{209FF93E-FA08-4DD0-A88D-A296C9B1DB51}" srcOrd="0" destOrd="0" parTransId="{65071B67-5838-494C-9FCB-E8E2F082F9D2}" sibTransId="{F72604B8-DC6E-4B9E-AC03-8FBD545FAD05}"/>
    <dgm:cxn modelId="{0DC0408C-5C3D-46F9-A15B-BB0136DBF30C}" type="presOf" srcId="{BF93A368-77E1-4979-9C8E-13A064DD7197}" destId="{E758F448-59E4-43C9-91F6-7D5460B80C49}" srcOrd="0" destOrd="0" presId="urn:microsoft.com/office/officeart/2005/8/layout/bList2"/>
    <dgm:cxn modelId="{6CFA8CDA-DC21-47E8-9B0B-E6412B41DDCD}" srcId="{853CF4FD-5A75-4139-A0D6-B40FFFBFE749}" destId="{BF93A368-77E1-4979-9C8E-13A064DD7197}" srcOrd="0" destOrd="0" parTransId="{2CD2B5C2-317D-4ACD-918E-1F8D9193CC79}" sibTransId="{148B7154-0BD0-4483-BD33-3A1483962D20}"/>
    <dgm:cxn modelId="{158A7AC1-F91C-4E56-AF59-0CF9B6B05C73}" type="presOf" srcId="{FF849098-302E-4292-AB7C-F0219D648507}" destId="{FE31F4BB-6D25-4432-AC8D-936AD7009F71}" srcOrd="0" destOrd="0" presId="urn:microsoft.com/office/officeart/2005/8/layout/bList2"/>
    <dgm:cxn modelId="{DBB41097-A81F-415C-BDCB-F6CA20DB6E70}" type="presOf" srcId="{B251B2DF-F4D2-41EF-9BC5-19E6A27FD1F8}" destId="{1A932292-47DC-42F2-8A68-40531F78A9A9}" srcOrd="0" destOrd="0" presId="urn:microsoft.com/office/officeart/2005/8/layout/bList2"/>
    <dgm:cxn modelId="{448C3361-2A9D-4EEA-8E8E-5FCC29363C2C}" type="presParOf" srcId="{A4E1D5CA-BD09-4792-92CA-B6E9787AB4D9}" destId="{E2C84A69-BC6C-4311-ACEC-BCCAD4AFE635}" srcOrd="0" destOrd="0" presId="urn:microsoft.com/office/officeart/2005/8/layout/bList2"/>
    <dgm:cxn modelId="{ED89E50E-F5EF-4948-9AED-1A1ED29F47A1}" type="presParOf" srcId="{E2C84A69-BC6C-4311-ACEC-BCCAD4AFE635}" destId="{FE31F4BB-6D25-4432-AC8D-936AD7009F71}" srcOrd="0" destOrd="0" presId="urn:microsoft.com/office/officeart/2005/8/layout/bList2"/>
    <dgm:cxn modelId="{6E0069EA-EABF-4DB8-BECC-48F5B327EDAC}" type="presParOf" srcId="{E2C84A69-BC6C-4311-ACEC-BCCAD4AFE635}" destId="{DF0A567E-36E4-4965-B524-A395B9748781}" srcOrd="1" destOrd="0" presId="urn:microsoft.com/office/officeart/2005/8/layout/bList2"/>
    <dgm:cxn modelId="{D887906B-F3DF-44BC-9357-C1FFCC1ECD1A}" type="presParOf" srcId="{E2C84A69-BC6C-4311-ACEC-BCCAD4AFE635}" destId="{4E151F6A-57AF-454F-AE64-E37AA3E5EF38}" srcOrd="2" destOrd="0" presId="urn:microsoft.com/office/officeart/2005/8/layout/bList2"/>
    <dgm:cxn modelId="{C6A50DCB-DF6B-437D-9D1B-A7DFED6751C2}" type="presParOf" srcId="{E2C84A69-BC6C-4311-ACEC-BCCAD4AFE635}" destId="{7D34D10E-F8C1-45DA-8BCE-8D50ED8817B0}" srcOrd="3" destOrd="0" presId="urn:microsoft.com/office/officeart/2005/8/layout/bList2"/>
    <dgm:cxn modelId="{F07B7718-BC77-49F5-B280-D1DE216F1F19}" type="presParOf" srcId="{A4E1D5CA-BD09-4792-92CA-B6E9787AB4D9}" destId="{81800783-64A9-4F41-8895-A25BA976A426}" srcOrd="1" destOrd="0" presId="urn:microsoft.com/office/officeart/2005/8/layout/bList2"/>
    <dgm:cxn modelId="{CD362486-1A83-4F24-B80C-A3F8F197B94E}" type="presParOf" srcId="{A4E1D5CA-BD09-4792-92CA-B6E9787AB4D9}" destId="{BE1628D8-CEF5-4F53-845A-F322C231DEE9}" srcOrd="2" destOrd="0" presId="urn:microsoft.com/office/officeart/2005/8/layout/bList2"/>
    <dgm:cxn modelId="{A0AA5F24-6EE7-4A6A-A824-99D4B79C2F34}" type="presParOf" srcId="{BE1628D8-CEF5-4F53-845A-F322C231DEE9}" destId="{86298A47-2A28-48B4-8989-0E6E0886793E}" srcOrd="0" destOrd="0" presId="urn:microsoft.com/office/officeart/2005/8/layout/bList2"/>
    <dgm:cxn modelId="{5CE40BEB-F4CC-4A5F-9F97-357229C895CD}" type="presParOf" srcId="{BE1628D8-CEF5-4F53-845A-F322C231DEE9}" destId="{93B35213-B1FD-402D-B6AE-D81A72DF3866}" srcOrd="1" destOrd="0" presId="urn:microsoft.com/office/officeart/2005/8/layout/bList2"/>
    <dgm:cxn modelId="{7D59D4C7-2E2C-4E5A-8328-B4BD4226D940}" type="presParOf" srcId="{BE1628D8-CEF5-4F53-845A-F322C231DEE9}" destId="{FA9133C5-786C-4EBB-9FF0-42E37F0AB6D8}" srcOrd="2" destOrd="0" presId="urn:microsoft.com/office/officeart/2005/8/layout/bList2"/>
    <dgm:cxn modelId="{DA28E28E-C13E-4294-AF09-50AC59E6826B}" type="presParOf" srcId="{BE1628D8-CEF5-4F53-845A-F322C231DEE9}" destId="{ECEB727A-9052-4B1D-A9B9-EA131B9E37F9}" srcOrd="3" destOrd="0" presId="urn:microsoft.com/office/officeart/2005/8/layout/bList2"/>
    <dgm:cxn modelId="{F4DB4734-AE97-4898-9BF1-61A442687396}" type="presParOf" srcId="{A4E1D5CA-BD09-4792-92CA-B6E9787AB4D9}" destId="{1A932292-47DC-42F2-8A68-40531F78A9A9}" srcOrd="3" destOrd="0" presId="urn:microsoft.com/office/officeart/2005/8/layout/bList2"/>
    <dgm:cxn modelId="{8334A983-6365-4243-A340-8F20CA6D1328}" type="presParOf" srcId="{A4E1D5CA-BD09-4792-92CA-B6E9787AB4D9}" destId="{CDC2B51A-B9EC-4F98-A7BC-25964D039A54}" srcOrd="4" destOrd="0" presId="urn:microsoft.com/office/officeart/2005/8/layout/bList2"/>
    <dgm:cxn modelId="{805562F7-3C51-4613-8CD5-F46524A2C2BF}" type="presParOf" srcId="{CDC2B51A-B9EC-4F98-A7BC-25964D039A54}" destId="{E758F448-59E4-43C9-91F6-7D5460B80C49}" srcOrd="0" destOrd="0" presId="urn:microsoft.com/office/officeart/2005/8/layout/bList2"/>
    <dgm:cxn modelId="{E8154AD1-7F82-42AC-9E8F-5AFDDE93E1AD}" type="presParOf" srcId="{CDC2B51A-B9EC-4F98-A7BC-25964D039A54}" destId="{F0CE74B9-4530-40CC-ACF5-274A707662A8}" srcOrd="1" destOrd="0" presId="urn:microsoft.com/office/officeart/2005/8/layout/bList2"/>
    <dgm:cxn modelId="{D5145559-C2BE-449E-A1D1-405E1B6F5474}" type="presParOf" srcId="{CDC2B51A-B9EC-4F98-A7BC-25964D039A54}" destId="{DFDAA394-7136-40AE-9C76-8957FC296369}" srcOrd="2" destOrd="0" presId="urn:microsoft.com/office/officeart/2005/8/layout/bList2"/>
    <dgm:cxn modelId="{374A0AE5-71FC-47F0-B016-7EC88D72C2E9}" type="presParOf" srcId="{CDC2B51A-B9EC-4F98-A7BC-25964D039A54}" destId="{A57B0CE3-10A7-4DF4-9A07-C502E98D1A40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987262-8DC9-49A9-AA0C-201DD2A82563}">
      <dsp:nvSpPr>
        <dsp:cNvPr id="0" name=""/>
        <dsp:cNvSpPr/>
      </dsp:nvSpPr>
      <dsp:spPr>
        <a:xfrm>
          <a:off x="1515769" y="1119980"/>
          <a:ext cx="1368865" cy="1368865"/>
        </a:xfrm>
        <a:prstGeom prst="gear9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Patient</a:t>
          </a:r>
          <a:r>
            <a:rPr lang="en-US" sz="1200" b="1" kern="1200" dirty="0" smtClean="0"/>
            <a:t> </a:t>
          </a:r>
          <a:r>
            <a:rPr lang="en-US" sz="1400" b="0" kern="1200" dirty="0" smtClean="0"/>
            <a:t>Responses</a:t>
          </a:r>
          <a:endParaRPr lang="en-US" sz="1200" b="0" kern="1200" dirty="0"/>
        </a:p>
      </dsp:txBody>
      <dsp:txXfrm>
        <a:off x="1790972" y="1440630"/>
        <a:ext cx="818459" cy="703625"/>
      </dsp:txXfrm>
    </dsp:sp>
    <dsp:sp modelId="{1F175155-76BE-4322-8F2B-16EA4DE87FFE}">
      <dsp:nvSpPr>
        <dsp:cNvPr id="0" name=""/>
        <dsp:cNvSpPr/>
      </dsp:nvSpPr>
      <dsp:spPr>
        <a:xfrm>
          <a:off x="757806" y="847223"/>
          <a:ext cx="918603" cy="893953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Claims + EMR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986445" y="1073639"/>
        <a:ext cx="461325" cy="441121"/>
      </dsp:txXfrm>
    </dsp:sp>
    <dsp:sp modelId="{DB46F292-2B0A-4794-A45B-BFAE7C8986C9}">
      <dsp:nvSpPr>
        <dsp:cNvPr id="0" name=""/>
        <dsp:cNvSpPr/>
      </dsp:nvSpPr>
      <dsp:spPr>
        <a:xfrm rot="20700000">
          <a:off x="1276941" y="109610"/>
          <a:ext cx="975424" cy="975424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Refill</a:t>
          </a:r>
          <a:r>
            <a:rPr lang="en-US" sz="1600" kern="1200" dirty="0" smtClean="0"/>
            <a:t> </a:t>
          </a:r>
          <a:r>
            <a:rPr lang="en-US" sz="1400" kern="1200" dirty="0" smtClean="0"/>
            <a:t>Data</a:t>
          </a:r>
          <a:endParaRPr lang="en-US" sz="1600" kern="1200" dirty="0"/>
        </a:p>
      </dsp:txBody>
      <dsp:txXfrm rot="-20700000">
        <a:off x="1490880" y="323549"/>
        <a:ext cx="547546" cy="547546"/>
      </dsp:txXfrm>
    </dsp:sp>
    <dsp:sp modelId="{A9D166C6-7F58-4795-873A-DC44AC83C3BE}">
      <dsp:nvSpPr>
        <dsp:cNvPr id="0" name=""/>
        <dsp:cNvSpPr/>
      </dsp:nvSpPr>
      <dsp:spPr>
        <a:xfrm>
          <a:off x="1392856" y="923264"/>
          <a:ext cx="1752147" cy="1752147"/>
        </a:xfrm>
        <a:prstGeom prst="circularArrow">
          <a:avLst>
            <a:gd name="adj1" fmla="val 4687"/>
            <a:gd name="adj2" fmla="val 299029"/>
            <a:gd name="adj3" fmla="val 2453902"/>
            <a:gd name="adj4" fmla="val 16002593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7E07A55-19DB-411E-9603-EECA7D5BEEFE}">
      <dsp:nvSpPr>
        <dsp:cNvPr id="0" name=""/>
        <dsp:cNvSpPr/>
      </dsp:nvSpPr>
      <dsp:spPr>
        <a:xfrm>
          <a:off x="543030" y="583474"/>
          <a:ext cx="1273044" cy="127304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9929CF4-9291-4B7C-BCB6-F36842ACF3D8}">
      <dsp:nvSpPr>
        <dsp:cNvPr id="0" name=""/>
        <dsp:cNvSpPr/>
      </dsp:nvSpPr>
      <dsp:spPr>
        <a:xfrm>
          <a:off x="1051315" y="-96724"/>
          <a:ext cx="1372598" cy="137259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31F4BB-6D25-4432-AC8D-936AD7009F71}">
      <dsp:nvSpPr>
        <dsp:cNvPr id="0" name=""/>
        <dsp:cNvSpPr/>
      </dsp:nvSpPr>
      <dsp:spPr>
        <a:xfrm>
          <a:off x="245615" y="1028"/>
          <a:ext cx="985684" cy="735792"/>
        </a:xfrm>
        <a:prstGeom prst="round2SameRect">
          <a:avLst>
            <a:gd name="adj1" fmla="val 8000"/>
            <a:gd name="adj2" fmla="val 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8100" rIns="12700" bIns="127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000" kern="1200" dirty="0" smtClean="0"/>
            <a:t>Monitor Adherence for 3 months &lt;75% </a:t>
          </a:r>
          <a:endParaRPr lang="en-CA" sz="1000" kern="1200" dirty="0"/>
        </a:p>
      </dsp:txBody>
      <dsp:txXfrm>
        <a:off x="262855" y="18268"/>
        <a:ext cx="951204" cy="718552"/>
      </dsp:txXfrm>
    </dsp:sp>
    <dsp:sp modelId="{4E151F6A-57AF-454F-AE64-E37AA3E5EF38}">
      <dsp:nvSpPr>
        <dsp:cNvPr id="0" name=""/>
        <dsp:cNvSpPr/>
      </dsp:nvSpPr>
      <dsp:spPr>
        <a:xfrm>
          <a:off x="245615" y="736821"/>
          <a:ext cx="985684" cy="3163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0" rIns="11430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900" kern="1200" dirty="0" smtClean="0"/>
            <a:t>3 months</a:t>
          </a:r>
          <a:endParaRPr lang="en-CA" sz="900" kern="1200" dirty="0"/>
        </a:p>
      </dsp:txBody>
      <dsp:txXfrm>
        <a:off x="245615" y="736821"/>
        <a:ext cx="694144" cy="316390"/>
      </dsp:txXfrm>
    </dsp:sp>
    <dsp:sp modelId="{7D34D10E-F8C1-45DA-8BCE-8D50ED8817B0}">
      <dsp:nvSpPr>
        <dsp:cNvPr id="0" name=""/>
        <dsp:cNvSpPr/>
      </dsp:nvSpPr>
      <dsp:spPr>
        <a:xfrm>
          <a:off x="902932" y="787077"/>
          <a:ext cx="344989" cy="34498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298A47-2A28-48B4-8989-0E6E0886793E}">
      <dsp:nvSpPr>
        <dsp:cNvPr id="0" name=""/>
        <dsp:cNvSpPr/>
      </dsp:nvSpPr>
      <dsp:spPr>
        <a:xfrm>
          <a:off x="1379945" y="1028"/>
          <a:ext cx="985684" cy="735792"/>
        </a:xfrm>
        <a:prstGeom prst="round2SameRect">
          <a:avLst>
            <a:gd name="adj1" fmla="val 8000"/>
            <a:gd name="adj2" fmla="val 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8100" rIns="12700" bIns="127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000" kern="1200" dirty="0" smtClean="0"/>
            <a:t>Poor Adherence</a:t>
          </a:r>
          <a:endParaRPr lang="en-CA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000" kern="1200" dirty="0" smtClean="0"/>
            <a:t>Good Adherence</a:t>
          </a:r>
          <a:endParaRPr lang="en-CA" sz="1000" kern="1200" dirty="0"/>
        </a:p>
      </dsp:txBody>
      <dsp:txXfrm>
        <a:off x="1397185" y="18268"/>
        <a:ext cx="951204" cy="718552"/>
      </dsp:txXfrm>
    </dsp:sp>
    <dsp:sp modelId="{FA9133C5-786C-4EBB-9FF0-42E37F0AB6D8}">
      <dsp:nvSpPr>
        <dsp:cNvPr id="0" name=""/>
        <dsp:cNvSpPr/>
      </dsp:nvSpPr>
      <dsp:spPr>
        <a:xfrm>
          <a:off x="1379945" y="736821"/>
          <a:ext cx="985684" cy="3163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0" rIns="11430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900" kern="1200" dirty="0" smtClean="0"/>
            <a:t>Randomize</a:t>
          </a:r>
          <a:endParaRPr lang="en-CA" sz="900" kern="1200" dirty="0"/>
        </a:p>
      </dsp:txBody>
      <dsp:txXfrm>
        <a:off x="1379945" y="736821"/>
        <a:ext cx="694144" cy="316390"/>
      </dsp:txXfrm>
    </dsp:sp>
    <dsp:sp modelId="{ECEB727A-9052-4B1D-A9B9-EA131B9E37F9}">
      <dsp:nvSpPr>
        <dsp:cNvPr id="0" name=""/>
        <dsp:cNvSpPr/>
      </dsp:nvSpPr>
      <dsp:spPr>
        <a:xfrm>
          <a:off x="2055418" y="787077"/>
          <a:ext cx="344989" cy="344989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58F448-59E4-43C9-91F6-7D5460B80C49}">
      <dsp:nvSpPr>
        <dsp:cNvPr id="0" name=""/>
        <dsp:cNvSpPr/>
      </dsp:nvSpPr>
      <dsp:spPr>
        <a:xfrm>
          <a:off x="2514265" y="1028"/>
          <a:ext cx="985684" cy="735792"/>
        </a:xfrm>
        <a:prstGeom prst="round2SameRect">
          <a:avLst>
            <a:gd name="adj1" fmla="val 8000"/>
            <a:gd name="adj2" fmla="val 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8100" rIns="12700" bIns="127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000" kern="1200" dirty="0" smtClean="0"/>
            <a:t>MEMOTEXT group </a:t>
          </a:r>
          <a:endParaRPr lang="en-CA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000" kern="1200" dirty="0" smtClean="0"/>
            <a:t>Control group</a:t>
          </a:r>
          <a:endParaRPr lang="en-CA" sz="1000" kern="1200" dirty="0"/>
        </a:p>
      </dsp:txBody>
      <dsp:txXfrm>
        <a:off x="2531505" y="18268"/>
        <a:ext cx="951204" cy="718552"/>
      </dsp:txXfrm>
    </dsp:sp>
    <dsp:sp modelId="{DFDAA394-7136-40AE-9C76-8957FC296369}">
      <dsp:nvSpPr>
        <dsp:cNvPr id="0" name=""/>
        <dsp:cNvSpPr/>
      </dsp:nvSpPr>
      <dsp:spPr>
        <a:xfrm>
          <a:off x="2514265" y="736821"/>
          <a:ext cx="985684" cy="3163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0" rIns="11430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900" kern="1200" dirty="0" smtClean="0"/>
            <a:t>6 months</a:t>
          </a:r>
          <a:endParaRPr lang="en-CA" sz="900" kern="1200" dirty="0"/>
        </a:p>
      </dsp:txBody>
      <dsp:txXfrm>
        <a:off x="2514265" y="736821"/>
        <a:ext cx="694144" cy="316390"/>
      </dsp:txXfrm>
    </dsp:sp>
    <dsp:sp modelId="{A57B0CE3-10A7-4DF4-9A07-C502E98D1A40}">
      <dsp:nvSpPr>
        <dsp:cNvPr id="0" name=""/>
        <dsp:cNvSpPr/>
      </dsp:nvSpPr>
      <dsp:spPr>
        <a:xfrm>
          <a:off x="3207905" y="787077"/>
          <a:ext cx="344989" cy="34498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fld id="{D89AFD49-9BBA-4845-BF8F-238895D24F61}" type="datetimeFigureOut">
              <a:rPr lang="en-US"/>
              <a:pPr>
                <a:defRPr/>
              </a:pPr>
              <a:t>10/21/2014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7" tIns="48324" rIns="96647" bIns="4832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fld id="{A150BC0D-902D-4A62-9CA2-2C630FA971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7981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2AF2DAA-B568-49E3-8C6C-CC260728453A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09149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50BC0D-902D-4A62-9CA2-2C630FA9713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182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50BC0D-902D-4A62-9CA2-2C630FA9713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890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50BC0D-902D-4A62-9CA2-2C630FA9713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865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50BC0D-902D-4A62-9CA2-2C630FA9713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084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50BC0D-902D-4A62-9CA2-2C630FA9713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989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03263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assume that you will be presenting in person, so no need to have a title on this slide, you can just talk through the customers and clinical pathways.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50BC0D-902D-4A62-9CA2-2C630FA9713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223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03263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assume that you will be presenting in person, so no need to have a title on this slide, you can just talk through the customers and clinical pathways.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50BC0D-902D-4A62-9CA2-2C630FA9713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48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83CE-D20C-4B10-8D5E-BF01D4D21BCA}" type="datetime1">
              <a:rPr lang="en-US" smtClean="0"/>
              <a:pPr/>
              <a:t>10/21/2014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41BE-FA46-4B04-9BEB-F46CAA0133B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0601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7663B-100F-4C80-B4B5-28F75D084A48}" type="datetime1">
              <a:rPr lang="en-US" smtClean="0"/>
              <a:pPr/>
              <a:t>10/21/2014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41BE-FA46-4B04-9BEB-F46CAA0133B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8735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33DA-C2CC-4D3E-AC0E-CAB71D593654}" type="datetime1">
              <a:rPr lang="en-US" smtClean="0"/>
              <a:pPr/>
              <a:t>10/21/2014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41BE-FA46-4B04-9BEB-F46CAA0133B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755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83CE-D20C-4B10-8D5E-BF01D4D21BCA}" type="datetime1">
              <a:rPr lang="en-US" smtClean="0"/>
              <a:pPr/>
              <a:t>10/21/2014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41BE-FA46-4B04-9BEB-F46CAA0133B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9075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BE23-75F2-46F5-AD0C-134861991AA3}" type="datetime1">
              <a:rPr lang="en-US" smtClean="0"/>
              <a:pPr/>
              <a:t>10/21/2014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41BE-FA46-4B04-9BEB-F46CAA0133B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5885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6BF40-92AB-4C7F-8BE1-1D4588E33121}" type="datetime1">
              <a:rPr lang="en-US" smtClean="0"/>
              <a:pPr/>
              <a:t>10/21/2014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41BE-FA46-4B04-9BEB-F46CAA0133B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6396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F0B6-407A-4388-A0C8-53448690BEF4}" type="datetime1">
              <a:rPr lang="en-US" smtClean="0"/>
              <a:pPr/>
              <a:t>10/21/2014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41BE-FA46-4B04-9BEB-F46CAA0133B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6507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CDD7D-C151-4A84-8F35-AF5173BB95D0}" type="datetime1">
              <a:rPr lang="en-US" smtClean="0"/>
              <a:pPr/>
              <a:t>10/21/2014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41BE-FA46-4B04-9BEB-F46CAA0133B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9420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F74D-AA56-44E4-9B70-D469383B9F8D}" type="datetime1">
              <a:rPr lang="en-US" smtClean="0"/>
              <a:pPr/>
              <a:t>10/21/2014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41BE-FA46-4B04-9BEB-F46CAA0133B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41409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4A74F-A5A8-4FF5-9F81-6CF1973C8257}" type="datetime1">
              <a:rPr lang="en-US" smtClean="0"/>
              <a:pPr/>
              <a:t>10/21/2014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41BE-FA46-4B04-9BEB-F46CAA0133B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1398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4BE5-234A-4AE0-ADE8-C3325366A977}" type="datetime1">
              <a:rPr lang="en-US" smtClean="0"/>
              <a:pPr/>
              <a:t>10/21/2014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41BE-FA46-4B04-9BEB-F46CAA0133B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1640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BE23-75F2-46F5-AD0C-134861991AA3}" type="datetime1">
              <a:rPr lang="en-US" smtClean="0"/>
              <a:pPr/>
              <a:t>10/21/2014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41BE-FA46-4B04-9BEB-F46CAA0133B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97768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58AF-96FB-4F04-A082-B691B2359DF4}" type="datetime1">
              <a:rPr lang="en-US" smtClean="0"/>
              <a:pPr/>
              <a:t>10/21/2014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41BE-FA46-4B04-9BEB-F46CAA0133B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955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7663B-100F-4C80-B4B5-28F75D084A48}" type="datetime1">
              <a:rPr lang="en-US" smtClean="0"/>
              <a:pPr/>
              <a:t>10/21/2014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41BE-FA46-4B04-9BEB-F46CAA0133B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2388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33DA-C2CC-4D3E-AC0E-CAB71D593654}" type="datetime1">
              <a:rPr lang="en-US" smtClean="0"/>
              <a:pPr/>
              <a:t>10/21/2014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41BE-FA46-4B04-9BEB-F46CAA0133B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6451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6BF40-92AB-4C7F-8BE1-1D4588E33121}" type="datetime1">
              <a:rPr lang="en-US" smtClean="0"/>
              <a:pPr/>
              <a:t>10/21/2014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41BE-FA46-4B04-9BEB-F46CAA0133B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0176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F0B6-407A-4388-A0C8-53448690BEF4}" type="datetime1">
              <a:rPr lang="en-US" smtClean="0"/>
              <a:pPr/>
              <a:t>10/21/2014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41BE-FA46-4B04-9BEB-F46CAA0133B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6380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CDD7D-C151-4A84-8F35-AF5173BB95D0}" type="datetime1">
              <a:rPr lang="en-US" smtClean="0"/>
              <a:pPr/>
              <a:t>10/21/2014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41BE-FA46-4B04-9BEB-F46CAA0133B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757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F74D-AA56-44E4-9B70-D469383B9F8D}" type="datetime1">
              <a:rPr lang="en-US" smtClean="0"/>
              <a:pPr/>
              <a:t>10/21/2014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41BE-FA46-4B04-9BEB-F46CAA0133B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5004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4A74F-A5A8-4FF5-9F81-6CF1973C8257}" type="datetime1">
              <a:rPr lang="en-US" smtClean="0"/>
              <a:pPr/>
              <a:t>10/21/2014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41BE-FA46-4B04-9BEB-F46CAA0133B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4107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4BE5-234A-4AE0-ADE8-C3325366A977}" type="datetime1">
              <a:rPr lang="en-US" smtClean="0"/>
              <a:pPr/>
              <a:t>10/21/2014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41BE-FA46-4B04-9BEB-F46CAA0133B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0520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58AF-96FB-4F04-A082-B691B2359DF4}" type="datetime1">
              <a:rPr lang="en-US" smtClean="0"/>
              <a:pPr/>
              <a:t>10/21/2014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41BE-FA46-4B04-9BEB-F46CAA0133B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5233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F729E-DDAB-4229-B0F0-FA3877287FDD}" type="datetime1">
              <a:rPr lang="en-US" smtClean="0"/>
              <a:pPr/>
              <a:t>10/21/2014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D5A13-D534-48BF-94CD-02156DC32AD8}" type="slidenum">
              <a:rPr lang="en-CA" smtClean="0"/>
              <a:pPr/>
              <a:t>‹#›</a:t>
            </a:fld>
            <a:r>
              <a:rPr lang="en-CA" dirty="0" smtClean="0"/>
              <a:t> of 11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63337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1" r:id="rId1"/>
    <p:sldLayoutId id="2147484212" r:id="rId2"/>
    <p:sldLayoutId id="2147484213" r:id="rId3"/>
    <p:sldLayoutId id="2147484214" r:id="rId4"/>
    <p:sldLayoutId id="2147484215" r:id="rId5"/>
    <p:sldLayoutId id="2147484216" r:id="rId6"/>
    <p:sldLayoutId id="2147484217" r:id="rId7"/>
    <p:sldLayoutId id="2147484218" r:id="rId8"/>
    <p:sldLayoutId id="2147484219" r:id="rId9"/>
    <p:sldLayoutId id="2147484220" r:id="rId10"/>
    <p:sldLayoutId id="214748422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F729E-DDAB-4229-B0F0-FA3877287FDD}" type="datetime1">
              <a:rPr lang="en-US" smtClean="0"/>
              <a:pPr/>
              <a:t>10/21/2014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D5A13-D534-48BF-94CD-02156DC32AD8}" type="slidenum">
              <a:rPr lang="en-CA" smtClean="0"/>
              <a:pPr/>
              <a:t>‹#›</a:t>
            </a:fld>
            <a:r>
              <a:rPr lang="en-CA" smtClean="0"/>
              <a:t> of 11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70009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9" r:id="rId1"/>
    <p:sldLayoutId id="2147484260" r:id="rId2"/>
    <p:sldLayoutId id="2147484261" r:id="rId3"/>
    <p:sldLayoutId id="2147484262" r:id="rId4"/>
    <p:sldLayoutId id="2147484263" r:id="rId5"/>
    <p:sldLayoutId id="2147484264" r:id="rId6"/>
    <p:sldLayoutId id="2147484265" r:id="rId7"/>
    <p:sldLayoutId id="2147484266" r:id="rId8"/>
    <p:sldLayoutId id="2147484267" r:id="rId9"/>
    <p:sldLayoutId id="2147484268" r:id="rId10"/>
    <p:sldLayoutId id="214748426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30.png"/><Relationship Id="rId7" Type="http://schemas.openxmlformats.org/officeDocument/2006/relationships/image" Target="../media/image3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hyperlink" Target="http://www.stick2it.ca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amos@memotext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diagramQuickStyle" Target="../diagrams/quickStyle1.xml"/><Relationship Id="rId18" Type="http://schemas.openxmlformats.org/officeDocument/2006/relationships/image" Target="../media/image17.png"/><Relationship Id="rId3" Type="http://schemas.microsoft.com/office/2007/relationships/media" Target="../media/media2.wav"/><Relationship Id="rId7" Type="http://schemas.openxmlformats.org/officeDocument/2006/relationships/image" Target="../media/image12.jpeg"/><Relationship Id="rId12" Type="http://schemas.openxmlformats.org/officeDocument/2006/relationships/diagramLayout" Target="../diagrams/layout1.xml"/><Relationship Id="rId17" Type="http://schemas.microsoft.com/office/2007/relationships/hdphoto" Target="../media/hdphoto2.wdp"/><Relationship Id="rId2" Type="http://schemas.openxmlformats.org/officeDocument/2006/relationships/audio" Target="../media/media1.mp3"/><Relationship Id="rId16" Type="http://schemas.openxmlformats.org/officeDocument/2006/relationships/image" Target="../media/image16.png"/><Relationship Id="rId1" Type="http://schemas.microsoft.com/office/2007/relationships/media" Target="../media/media1.mp3"/><Relationship Id="rId6" Type="http://schemas.openxmlformats.org/officeDocument/2006/relationships/notesSlide" Target="../notesSlides/notesSlide4.xml"/><Relationship Id="rId11" Type="http://schemas.openxmlformats.org/officeDocument/2006/relationships/diagramData" Target="../diagrams/data1.xml"/><Relationship Id="rId5" Type="http://schemas.openxmlformats.org/officeDocument/2006/relationships/slideLayout" Target="../slideLayouts/slideLayout13.xml"/><Relationship Id="rId15" Type="http://schemas.microsoft.com/office/2007/relationships/diagramDrawing" Target="../diagrams/drawing1.xml"/><Relationship Id="rId10" Type="http://schemas.openxmlformats.org/officeDocument/2006/relationships/image" Target="../media/image15.jpg"/><Relationship Id="rId19" Type="http://schemas.openxmlformats.org/officeDocument/2006/relationships/image" Target="../media/image18.png"/><Relationship Id="rId4" Type="http://schemas.openxmlformats.org/officeDocument/2006/relationships/audio" Target="../media/media2.wav"/><Relationship Id="rId9" Type="http://schemas.openxmlformats.org/officeDocument/2006/relationships/image" Target="../media/image14.png"/><Relationship Id="rId14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mailto:amos@memotext.com" TargetMode="External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hyperlink" Target="http://archopht.jamanetwork.com/article.aspx?articleid=1871612" TargetMode="External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4.png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utoShape 2" descr="image2.jpg"/>
          <p:cNvSpPr>
            <a:spLocks/>
          </p:cNvSpPr>
          <p:nvPr/>
        </p:nvSpPr>
        <p:spPr bwMode="auto">
          <a:xfrm>
            <a:off x="0" y="0"/>
            <a:ext cx="9144000" cy="49098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en-US"/>
            </a:defPPr>
            <a:lvl1pPr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1pPr>
            <a:lvl2pPr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2pPr>
            <a:lvl3pPr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3pPr>
            <a:lvl4pPr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4pPr>
            <a:lvl5pPr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13" name="Picture 9" descr="http://dattanet.net/memotext/web3/images/soci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6467253"/>
            <a:ext cx="1313726" cy="18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576699" y="5257800"/>
            <a:ext cx="31284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Amos Adler M.Sc.</a:t>
            </a:r>
          </a:p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President &amp; Co-Founder</a:t>
            </a:r>
          </a:p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amos@memotext.com</a:t>
            </a:r>
          </a:p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Twitter: @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memotext</a:t>
            </a: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1877.MEMO.TXT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4801" y="609601"/>
            <a:ext cx="5562600" cy="1066800"/>
            <a:chOff x="555353" y="5018229"/>
            <a:chExt cx="6418191" cy="1317805"/>
          </a:xfrm>
        </p:grpSpPr>
        <p:sp>
          <p:nvSpPr>
            <p:cNvPr id="8" name="object 3"/>
            <p:cNvSpPr/>
            <p:nvPr/>
          </p:nvSpPr>
          <p:spPr>
            <a:xfrm>
              <a:off x="572210" y="5029200"/>
              <a:ext cx="771169" cy="457479"/>
            </a:xfrm>
            <a:custGeom>
              <a:avLst/>
              <a:gdLst/>
              <a:ahLst/>
              <a:cxnLst/>
              <a:rect l="l" t="t" r="r" b="b"/>
              <a:pathLst>
                <a:path w="771169" h="457479">
                  <a:moveTo>
                    <a:pt x="111632" y="0"/>
                  </a:moveTo>
                  <a:lnTo>
                    <a:pt x="0" y="0"/>
                  </a:lnTo>
                  <a:lnTo>
                    <a:pt x="0" y="457479"/>
                  </a:lnTo>
                  <a:lnTo>
                    <a:pt x="118872" y="457479"/>
                  </a:lnTo>
                  <a:lnTo>
                    <a:pt x="118872" y="183057"/>
                  </a:lnTo>
                  <a:lnTo>
                    <a:pt x="259419" y="183057"/>
                  </a:lnTo>
                  <a:lnTo>
                    <a:pt x="111632" y="0"/>
                  </a:lnTo>
                  <a:close/>
                </a:path>
                <a:path w="771169" h="457479">
                  <a:moveTo>
                    <a:pt x="259419" y="183057"/>
                  </a:moveTo>
                  <a:lnTo>
                    <a:pt x="121310" y="183057"/>
                  </a:lnTo>
                  <a:lnTo>
                    <a:pt x="339585" y="457479"/>
                  </a:lnTo>
                  <a:lnTo>
                    <a:pt x="431571" y="457479"/>
                  </a:lnTo>
                  <a:lnTo>
                    <a:pt x="525522" y="339382"/>
                  </a:lnTo>
                  <a:lnTo>
                    <a:pt x="385622" y="339382"/>
                  </a:lnTo>
                  <a:lnTo>
                    <a:pt x="259419" y="183057"/>
                  </a:lnTo>
                  <a:close/>
                </a:path>
                <a:path w="771169" h="457479">
                  <a:moveTo>
                    <a:pt x="771169" y="183057"/>
                  </a:moveTo>
                  <a:lnTo>
                    <a:pt x="652411" y="183057"/>
                  </a:lnTo>
                  <a:lnTo>
                    <a:pt x="652411" y="457479"/>
                  </a:lnTo>
                  <a:lnTo>
                    <a:pt x="771169" y="457479"/>
                  </a:lnTo>
                  <a:lnTo>
                    <a:pt x="771169" y="183057"/>
                  </a:lnTo>
                  <a:close/>
                </a:path>
                <a:path w="771169" h="457479">
                  <a:moveTo>
                    <a:pt x="771169" y="0"/>
                  </a:moveTo>
                  <a:lnTo>
                    <a:pt x="660806" y="0"/>
                  </a:lnTo>
                  <a:lnTo>
                    <a:pt x="385622" y="339382"/>
                  </a:lnTo>
                  <a:lnTo>
                    <a:pt x="525522" y="339382"/>
                  </a:lnTo>
                  <a:lnTo>
                    <a:pt x="649884" y="183057"/>
                  </a:lnTo>
                  <a:lnTo>
                    <a:pt x="771169" y="183057"/>
                  </a:lnTo>
                  <a:lnTo>
                    <a:pt x="771169" y="0"/>
                  </a:lnTo>
                  <a:close/>
                </a:path>
              </a:pathLst>
            </a:custGeom>
            <a:solidFill>
              <a:srgbClr val="FDB714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" name="object 4"/>
            <p:cNvSpPr/>
            <p:nvPr/>
          </p:nvSpPr>
          <p:spPr>
            <a:xfrm>
              <a:off x="1582204" y="5385610"/>
              <a:ext cx="457022" cy="101600"/>
            </a:xfrm>
            <a:custGeom>
              <a:avLst/>
              <a:gdLst/>
              <a:ahLst/>
              <a:cxnLst/>
              <a:rect l="l" t="t" r="r" b="b"/>
              <a:pathLst>
                <a:path w="457022" h="101600">
                  <a:moveTo>
                    <a:pt x="0" y="101600"/>
                  </a:moveTo>
                  <a:lnTo>
                    <a:pt x="457022" y="101600"/>
                  </a:lnTo>
                  <a:lnTo>
                    <a:pt x="457022" y="0"/>
                  </a:lnTo>
                  <a:lnTo>
                    <a:pt x="0" y="0"/>
                  </a:lnTo>
                  <a:lnTo>
                    <a:pt x="0" y="101600"/>
                  </a:lnTo>
                  <a:close/>
                </a:path>
              </a:pathLst>
            </a:custGeom>
            <a:solidFill>
              <a:srgbClr val="FDB714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" name="object 5"/>
            <p:cNvSpPr/>
            <p:nvPr/>
          </p:nvSpPr>
          <p:spPr>
            <a:xfrm>
              <a:off x="1582204" y="5135420"/>
              <a:ext cx="118795" cy="250189"/>
            </a:xfrm>
            <a:custGeom>
              <a:avLst/>
              <a:gdLst/>
              <a:ahLst/>
              <a:cxnLst/>
              <a:rect l="l" t="t" r="r" b="b"/>
              <a:pathLst>
                <a:path w="118795" h="250189">
                  <a:moveTo>
                    <a:pt x="0" y="250189"/>
                  </a:moveTo>
                  <a:lnTo>
                    <a:pt x="118795" y="250189"/>
                  </a:lnTo>
                  <a:lnTo>
                    <a:pt x="118795" y="0"/>
                  </a:lnTo>
                  <a:lnTo>
                    <a:pt x="0" y="0"/>
                  </a:lnTo>
                  <a:lnTo>
                    <a:pt x="0" y="250189"/>
                  </a:lnTo>
                  <a:close/>
                </a:path>
              </a:pathLst>
            </a:custGeom>
            <a:solidFill>
              <a:srgbClr val="FDB714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4" name="object 6"/>
            <p:cNvSpPr/>
            <p:nvPr/>
          </p:nvSpPr>
          <p:spPr>
            <a:xfrm>
              <a:off x="1582204" y="5028740"/>
              <a:ext cx="469188" cy="106680"/>
            </a:xfrm>
            <a:custGeom>
              <a:avLst/>
              <a:gdLst/>
              <a:ahLst/>
              <a:cxnLst/>
              <a:rect l="l" t="t" r="r" b="b"/>
              <a:pathLst>
                <a:path w="469188" h="106680">
                  <a:moveTo>
                    <a:pt x="0" y="106680"/>
                  </a:moveTo>
                  <a:lnTo>
                    <a:pt x="469188" y="106680"/>
                  </a:lnTo>
                  <a:lnTo>
                    <a:pt x="469188" y="0"/>
                  </a:lnTo>
                  <a:lnTo>
                    <a:pt x="0" y="0"/>
                  </a:lnTo>
                  <a:lnTo>
                    <a:pt x="0" y="106680"/>
                  </a:lnTo>
                  <a:close/>
                </a:path>
              </a:pathLst>
            </a:custGeom>
            <a:solidFill>
              <a:srgbClr val="FDB714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5" name="object 7"/>
            <p:cNvSpPr/>
            <p:nvPr/>
          </p:nvSpPr>
          <p:spPr>
            <a:xfrm>
              <a:off x="2246373" y="5029200"/>
              <a:ext cx="769683" cy="457479"/>
            </a:xfrm>
            <a:custGeom>
              <a:avLst/>
              <a:gdLst/>
              <a:ahLst/>
              <a:cxnLst/>
              <a:rect l="l" t="t" r="r" b="b"/>
              <a:pathLst>
                <a:path w="769683" h="457479">
                  <a:moveTo>
                    <a:pt x="111391" y="0"/>
                  </a:moveTo>
                  <a:lnTo>
                    <a:pt x="0" y="0"/>
                  </a:lnTo>
                  <a:lnTo>
                    <a:pt x="0" y="457479"/>
                  </a:lnTo>
                  <a:lnTo>
                    <a:pt x="118668" y="457479"/>
                  </a:lnTo>
                  <a:lnTo>
                    <a:pt x="118668" y="183057"/>
                  </a:lnTo>
                  <a:lnTo>
                    <a:pt x="258883" y="183057"/>
                  </a:lnTo>
                  <a:lnTo>
                    <a:pt x="111391" y="0"/>
                  </a:lnTo>
                  <a:close/>
                </a:path>
                <a:path w="769683" h="457479">
                  <a:moveTo>
                    <a:pt x="258883" y="183057"/>
                  </a:moveTo>
                  <a:lnTo>
                    <a:pt x="120980" y="183057"/>
                  </a:lnTo>
                  <a:lnTo>
                    <a:pt x="338797" y="457479"/>
                  </a:lnTo>
                  <a:lnTo>
                    <a:pt x="430669" y="457479"/>
                  </a:lnTo>
                  <a:lnTo>
                    <a:pt x="524423" y="339382"/>
                  </a:lnTo>
                  <a:lnTo>
                    <a:pt x="384835" y="339382"/>
                  </a:lnTo>
                  <a:lnTo>
                    <a:pt x="258883" y="183057"/>
                  </a:lnTo>
                  <a:close/>
                </a:path>
                <a:path w="769683" h="457479">
                  <a:moveTo>
                    <a:pt x="769683" y="183057"/>
                  </a:moveTo>
                  <a:lnTo>
                    <a:pt x="651014" y="183057"/>
                  </a:lnTo>
                  <a:lnTo>
                    <a:pt x="651014" y="457479"/>
                  </a:lnTo>
                  <a:lnTo>
                    <a:pt x="769683" y="457479"/>
                  </a:lnTo>
                  <a:lnTo>
                    <a:pt x="769683" y="183057"/>
                  </a:lnTo>
                  <a:close/>
                </a:path>
                <a:path w="769683" h="457479">
                  <a:moveTo>
                    <a:pt x="769683" y="0"/>
                  </a:moveTo>
                  <a:lnTo>
                    <a:pt x="659320" y="0"/>
                  </a:lnTo>
                  <a:lnTo>
                    <a:pt x="384835" y="339382"/>
                  </a:lnTo>
                  <a:lnTo>
                    <a:pt x="524423" y="339382"/>
                  </a:lnTo>
                  <a:lnTo>
                    <a:pt x="648525" y="183057"/>
                  </a:lnTo>
                  <a:lnTo>
                    <a:pt x="769683" y="183057"/>
                  </a:lnTo>
                  <a:lnTo>
                    <a:pt x="769683" y="0"/>
                  </a:lnTo>
                  <a:close/>
                </a:path>
              </a:pathLst>
            </a:custGeom>
            <a:solidFill>
              <a:srgbClr val="FDB714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6" name="object 8"/>
            <p:cNvSpPr/>
            <p:nvPr/>
          </p:nvSpPr>
          <p:spPr>
            <a:xfrm>
              <a:off x="3218442" y="5018229"/>
              <a:ext cx="888683" cy="468452"/>
            </a:xfrm>
            <a:custGeom>
              <a:avLst/>
              <a:gdLst/>
              <a:ahLst/>
              <a:cxnLst/>
              <a:rect l="l" t="t" r="r" b="b"/>
              <a:pathLst>
                <a:path w="888683" h="468452">
                  <a:moveTo>
                    <a:pt x="443826" y="0"/>
                  </a:moveTo>
                  <a:lnTo>
                    <a:pt x="404336" y="1443"/>
                  </a:lnTo>
                  <a:lnTo>
                    <a:pt x="366289" y="5694"/>
                  </a:lnTo>
                  <a:lnTo>
                    <a:pt x="294778" y="22131"/>
                  </a:lnTo>
                  <a:lnTo>
                    <a:pt x="229796" y="48345"/>
                  </a:lnTo>
                  <a:lnTo>
                    <a:pt x="171762" y="83435"/>
                  </a:lnTo>
                  <a:lnTo>
                    <a:pt x="121434" y="126234"/>
                  </a:lnTo>
                  <a:lnTo>
                    <a:pt x="79059" y="175976"/>
                  </a:lnTo>
                  <a:lnTo>
                    <a:pt x="45225" y="231626"/>
                  </a:lnTo>
                  <a:lnTo>
                    <a:pt x="20435" y="292217"/>
                  </a:lnTo>
                  <a:lnTo>
                    <a:pt x="5192" y="356784"/>
                  </a:lnTo>
                  <a:lnTo>
                    <a:pt x="0" y="424357"/>
                  </a:lnTo>
                  <a:lnTo>
                    <a:pt x="358" y="437237"/>
                  </a:lnTo>
                  <a:lnTo>
                    <a:pt x="1283" y="449925"/>
                  </a:lnTo>
                  <a:lnTo>
                    <a:pt x="2549" y="462415"/>
                  </a:lnTo>
                  <a:lnTo>
                    <a:pt x="125869" y="468452"/>
                  </a:lnTo>
                  <a:lnTo>
                    <a:pt x="124316" y="455900"/>
                  </a:lnTo>
                  <a:lnTo>
                    <a:pt x="123176" y="443288"/>
                  </a:lnTo>
                  <a:lnTo>
                    <a:pt x="122557" y="430595"/>
                  </a:lnTo>
                  <a:lnTo>
                    <a:pt x="122478" y="424357"/>
                  </a:lnTo>
                  <a:lnTo>
                    <a:pt x="123495" y="397451"/>
                  </a:lnTo>
                  <a:lnTo>
                    <a:pt x="131425" y="346076"/>
                  </a:lnTo>
                  <a:lnTo>
                    <a:pt x="146770" y="298378"/>
                  </a:lnTo>
                  <a:lnTo>
                    <a:pt x="168990" y="254864"/>
                  </a:lnTo>
                  <a:lnTo>
                    <a:pt x="197547" y="216044"/>
                  </a:lnTo>
                  <a:lnTo>
                    <a:pt x="231903" y="182426"/>
                  </a:lnTo>
                  <a:lnTo>
                    <a:pt x="271520" y="154518"/>
                  </a:lnTo>
                  <a:lnTo>
                    <a:pt x="315858" y="132830"/>
                  </a:lnTo>
                  <a:lnTo>
                    <a:pt x="364379" y="117869"/>
                  </a:lnTo>
                  <a:lnTo>
                    <a:pt x="416545" y="110145"/>
                  </a:lnTo>
                  <a:lnTo>
                    <a:pt x="443826" y="109156"/>
                  </a:lnTo>
                  <a:lnTo>
                    <a:pt x="749876" y="109156"/>
                  </a:lnTo>
                  <a:lnTo>
                    <a:pt x="744413" y="104064"/>
                  </a:lnTo>
                  <a:lnTo>
                    <a:pt x="690182" y="64808"/>
                  </a:lnTo>
                  <a:lnTo>
                    <a:pt x="628412" y="34012"/>
                  </a:lnTo>
                  <a:lnTo>
                    <a:pt x="559533" y="12585"/>
                  </a:lnTo>
                  <a:lnTo>
                    <a:pt x="483975" y="1436"/>
                  </a:lnTo>
                  <a:lnTo>
                    <a:pt x="443826" y="0"/>
                  </a:lnTo>
                  <a:close/>
                </a:path>
                <a:path w="888683" h="468452">
                  <a:moveTo>
                    <a:pt x="749876" y="109156"/>
                  </a:moveTo>
                  <a:lnTo>
                    <a:pt x="443826" y="109156"/>
                  </a:lnTo>
                  <a:lnTo>
                    <a:pt x="471278" y="110145"/>
                  </a:lnTo>
                  <a:lnTo>
                    <a:pt x="497935" y="113071"/>
                  </a:lnTo>
                  <a:lnTo>
                    <a:pt x="548602" y="124477"/>
                  </a:lnTo>
                  <a:lnTo>
                    <a:pt x="595297" y="142865"/>
                  </a:lnTo>
                  <a:lnTo>
                    <a:pt x="637488" y="167726"/>
                  </a:lnTo>
                  <a:lnTo>
                    <a:pt x="674644" y="198553"/>
                  </a:lnTo>
                  <a:lnTo>
                    <a:pt x="706235" y="234836"/>
                  </a:lnTo>
                  <a:lnTo>
                    <a:pt x="731731" y="276066"/>
                  </a:lnTo>
                  <a:lnTo>
                    <a:pt x="750599" y="321736"/>
                  </a:lnTo>
                  <a:lnTo>
                    <a:pt x="762309" y="371336"/>
                  </a:lnTo>
                  <a:lnTo>
                    <a:pt x="766330" y="424357"/>
                  </a:lnTo>
                  <a:lnTo>
                    <a:pt x="766010" y="437237"/>
                  </a:lnTo>
                  <a:lnTo>
                    <a:pt x="765115" y="449925"/>
                  </a:lnTo>
                  <a:lnTo>
                    <a:pt x="763743" y="462455"/>
                  </a:lnTo>
                  <a:lnTo>
                    <a:pt x="885621" y="468452"/>
                  </a:lnTo>
                  <a:lnTo>
                    <a:pt x="886925" y="455900"/>
                  </a:lnTo>
                  <a:lnTo>
                    <a:pt x="888025" y="443288"/>
                  </a:lnTo>
                  <a:lnTo>
                    <a:pt x="888683" y="430548"/>
                  </a:lnTo>
                  <a:lnTo>
                    <a:pt x="887413" y="395408"/>
                  </a:lnTo>
                  <a:lnTo>
                    <a:pt x="877335" y="327494"/>
                  </a:lnTo>
                  <a:lnTo>
                    <a:pt x="857566" y="263494"/>
                  </a:lnTo>
                  <a:lnTo>
                    <a:pt x="828536" y="204316"/>
                  </a:lnTo>
                  <a:lnTo>
                    <a:pt x="790675" y="150869"/>
                  </a:lnTo>
                  <a:lnTo>
                    <a:pt x="768567" y="126580"/>
                  </a:lnTo>
                  <a:lnTo>
                    <a:pt x="749876" y="109156"/>
                  </a:lnTo>
                  <a:close/>
                </a:path>
              </a:pathLst>
            </a:custGeom>
            <a:solidFill>
              <a:srgbClr val="FDB714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7" name="object 9"/>
            <p:cNvSpPr/>
            <p:nvPr/>
          </p:nvSpPr>
          <p:spPr>
            <a:xfrm>
              <a:off x="1224619" y="5590558"/>
              <a:ext cx="118757" cy="265531"/>
            </a:xfrm>
            <a:custGeom>
              <a:avLst/>
              <a:gdLst/>
              <a:ahLst/>
              <a:cxnLst/>
              <a:rect l="l" t="t" r="r" b="b"/>
              <a:pathLst>
                <a:path w="118757" h="265531">
                  <a:moveTo>
                    <a:pt x="0" y="265531"/>
                  </a:moveTo>
                  <a:lnTo>
                    <a:pt x="118757" y="265531"/>
                  </a:lnTo>
                  <a:lnTo>
                    <a:pt x="118757" y="0"/>
                  </a:lnTo>
                  <a:lnTo>
                    <a:pt x="0" y="0"/>
                  </a:lnTo>
                  <a:lnTo>
                    <a:pt x="0" y="265531"/>
                  </a:lnTo>
                  <a:close/>
                </a:path>
              </a:pathLst>
            </a:custGeom>
            <a:solidFill>
              <a:srgbClr val="7F7F7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8" name="object 10"/>
            <p:cNvSpPr/>
            <p:nvPr/>
          </p:nvSpPr>
          <p:spPr>
            <a:xfrm>
              <a:off x="572207" y="5590558"/>
              <a:ext cx="118872" cy="265531"/>
            </a:xfrm>
            <a:custGeom>
              <a:avLst/>
              <a:gdLst/>
              <a:ahLst/>
              <a:cxnLst/>
              <a:rect l="l" t="t" r="r" b="b"/>
              <a:pathLst>
                <a:path w="118872" h="265531">
                  <a:moveTo>
                    <a:pt x="0" y="265531"/>
                  </a:moveTo>
                  <a:lnTo>
                    <a:pt x="118872" y="265531"/>
                  </a:lnTo>
                  <a:lnTo>
                    <a:pt x="118872" y="0"/>
                  </a:lnTo>
                  <a:lnTo>
                    <a:pt x="0" y="0"/>
                  </a:lnTo>
                  <a:lnTo>
                    <a:pt x="0" y="265531"/>
                  </a:lnTo>
                  <a:close/>
                </a:path>
              </a:pathLst>
            </a:custGeom>
            <a:solidFill>
              <a:srgbClr val="7F7F7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9" name="object 11"/>
            <p:cNvSpPr/>
            <p:nvPr/>
          </p:nvSpPr>
          <p:spPr>
            <a:xfrm>
              <a:off x="1582207" y="5749414"/>
              <a:ext cx="480059" cy="106679"/>
            </a:xfrm>
            <a:custGeom>
              <a:avLst/>
              <a:gdLst/>
              <a:ahLst/>
              <a:cxnLst/>
              <a:rect l="l" t="t" r="r" b="b"/>
              <a:pathLst>
                <a:path w="480059" h="106679">
                  <a:moveTo>
                    <a:pt x="0" y="106679"/>
                  </a:moveTo>
                  <a:lnTo>
                    <a:pt x="480059" y="106679"/>
                  </a:lnTo>
                  <a:lnTo>
                    <a:pt x="480059" y="0"/>
                  </a:lnTo>
                  <a:lnTo>
                    <a:pt x="0" y="0"/>
                  </a:lnTo>
                  <a:lnTo>
                    <a:pt x="0" y="106679"/>
                  </a:lnTo>
                  <a:close/>
                </a:path>
              </a:pathLst>
            </a:custGeom>
            <a:solidFill>
              <a:srgbClr val="7F7F7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0" name="object 12"/>
            <p:cNvSpPr/>
            <p:nvPr/>
          </p:nvSpPr>
          <p:spPr>
            <a:xfrm>
              <a:off x="1582207" y="5590664"/>
              <a:ext cx="118795" cy="158750"/>
            </a:xfrm>
            <a:custGeom>
              <a:avLst/>
              <a:gdLst/>
              <a:ahLst/>
              <a:cxnLst/>
              <a:rect l="l" t="t" r="r" b="b"/>
              <a:pathLst>
                <a:path w="118795" h="158750">
                  <a:moveTo>
                    <a:pt x="0" y="158749"/>
                  </a:moveTo>
                  <a:lnTo>
                    <a:pt x="118795" y="158749"/>
                  </a:lnTo>
                  <a:lnTo>
                    <a:pt x="118795" y="0"/>
                  </a:lnTo>
                  <a:lnTo>
                    <a:pt x="0" y="0"/>
                  </a:lnTo>
                  <a:lnTo>
                    <a:pt x="0" y="158749"/>
                  </a:lnTo>
                  <a:close/>
                </a:path>
              </a:pathLst>
            </a:custGeom>
            <a:solidFill>
              <a:srgbClr val="7F7F7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1" name="object 13"/>
            <p:cNvSpPr/>
            <p:nvPr/>
          </p:nvSpPr>
          <p:spPr>
            <a:xfrm>
              <a:off x="2246372" y="5590558"/>
              <a:ext cx="118668" cy="265531"/>
            </a:xfrm>
            <a:custGeom>
              <a:avLst/>
              <a:gdLst/>
              <a:ahLst/>
              <a:cxnLst/>
              <a:rect l="l" t="t" r="r" b="b"/>
              <a:pathLst>
                <a:path w="118668" h="265531">
                  <a:moveTo>
                    <a:pt x="0" y="265531"/>
                  </a:moveTo>
                  <a:lnTo>
                    <a:pt x="118668" y="265531"/>
                  </a:lnTo>
                  <a:lnTo>
                    <a:pt x="118668" y="0"/>
                  </a:lnTo>
                  <a:lnTo>
                    <a:pt x="0" y="0"/>
                  </a:lnTo>
                  <a:lnTo>
                    <a:pt x="0" y="265531"/>
                  </a:lnTo>
                  <a:close/>
                </a:path>
              </a:pathLst>
            </a:custGeom>
            <a:solidFill>
              <a:srgbClr val="7F7F7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2" name="object 14"/>
            <p:cNvSpPr/>
            <p:nvPr/>
          </p:nvSpPr>
          <p:spPr>
            <a:xfrm>
              <a:off x="2897387" y="5590558"/>
              <a:ext cx="118668" cy="265531"/>
            </a:xfrm>
            <a:custGeom>
              <a:avLst/>
              <a:gdLst/>
              <a:ahLst/>
              <a:cxnLst/>
              <a:rect l="l" t="t" r="r" b="b"/>
              <a:pathLst>
                <a:path w="118668" h="265531">
                  <a:moveTo>
                    <a:pt x="0" y="265531"/>
                  </a:moveTo>
                  <a:lnTo>
                    <a:pt x="118668" y="265531"/>
                  </a:lnTo>
                  <a:lnTo>
                    <a:pt x="118668" y="0"/>
                  </a:lnTo>
                  <a:lnTo>
                    <a:pt x="0" y="0"/>
                  </a:lnTo>
                  <a:lnTo>
                    <a:pt x="0" y="265531"/>
                  </a:lnTo>
                  <a:close/>
                </a:path>
              </a:pathLst>
            </a:custGeom>
            <a:solidFill>
              <a:srgbClr val="7F7F7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3" name="object 15"/>
            <p:cNvSpPr/>
            <p:nvPr/>
          </p:nvSpPr>
          <p:spPr>
            <a:xfrm>
              <a:off x="3245365" y="5590586"/>
              <a:ext cx="835202" cy="276351"/>
            </a:xfrm>
            <a:custGeom>
              <a:avLst/>
              <a:gdLst/>
              <a:ahLst/>
              <a:cxnLst/>
              <a:rect l="l" t="t" r="r" b="b"/>
              <a:pathLst>
                <a:path w="835202" h="276351">
                  <a:moveTo>
                    <a:pt x="131749" y="0"/>
                  </a:moveTo>
                  <a:lnTo>
                    <a:pt x="0" y="0"/>
                  </a:lnTo>
                  <a:lnTo>
                    <a:pt x="9282" y="23294"/>
                  </a:lnTo>
                  <a:lnTo>
                    <a:pt x="31862" y="67923"/>
                  </a:lnTo>
                  <a:lnTo>
                    <a:pt x="59639" y="109531"/>
                  </a:lnTo>
                  <a:lnTo>
                    <a:pt x="92422" y="147634"/>
                  </a:lnTo>
                  <a:lnTo>
                    <a:pt x="130021" y="181746"/>
                  </a:lnTo>
                  <a:lnTo>
                    <a:pt x="172247" y="211383"/>
                  </a:lnTo>
                  <a:lnTo>
                    <a:pt x="218910" y="236059"/>
                  </a:lnTo>
                  <a:lnTo>
                    <a:pt x="269819" y="255289"/>
                  </a:lnTo>
                  <a:lnTo>
                    <a:pt x="324785" y="268587"/>
                  </a:lnTo>
                  <a:lnTo>
                    <a:pt x="383618" y="275469"/>
                  </a:lnTo>
                  <a:lnTo>
                    <a:pt x="414426" y="276351"/>
                  </a:lnTo>
                  <a:lnTo>
                    <a:pt x="446255" y="275465"/>
                  </a:lnTo>
                  <a:lnTo>
                    <a:pt x="506812" y="268560"/>
                  </a:lnTo>
                  <a:lnTo>
                    <a:pt x="563113" y="255222"/>
                  </a:lnTo>
                  <a:lnTo>
                    <a:pt x="615014" y="235947"/>
                  </a:lnTo>
                  <a:lnTo>
                    <a:pt x="662372" y="211226"/>
                  </a:lnTo>
                  <a:lnTo>
                    <a:pt x="705043" y="181554"/>
                  </a:lnTo>
                  <a:lnTo>
                    <a:pt x="721867" y="167309"/>
                  </a:lnTo>
                  <a:lnTo>
                    <a:pt x="416902" y="167309"/>
                  </a:lnTo>
                  <a:lnTo>
                    <a:pt x="397796" y="166817"/>
                  </a:lnTo>
                  <a:lnTo>
                    <a:pt x="342851" y="159615"/>
                  </a:lnTo>
                  <a:lnTo>
                    <a:pt x="291918" y="144321"/>
                  </a:lnTo>
                  <a:lnTo>
                    <a:pt x="245579" y="121569"/>
                  </a:lnTo>
                  <a:lnTo>
                    <a:pt x="204415" y="91992"/>
                  </a:lnTo>
                  <a:lnTo>
                    <a:pt x="169006" y="56224"/>
                  </a:lnTo>
                  <a:lnTo>
                    <a:pt x="139932" y="14900"/>
                  </a:lnTo>
                  <a:lnTo>
                    <a:pt x="131749" y="0"/>
                  </a:lnTo>
                  <a:close/>
                </a:path>
                <a:path w="835202" h="276351">
                  <a:moveTo>
                    <a:pt x="835202" y="0"/>
                  </a:moveTo>
                  <a:lnTo>
                    <a:pt x="703338" y="0"/>
                  </a:lnTo>
                  <a:lnTo>
                    <a:pt x="695135" y="14900"/>
                  </a:lnTo>
                  <a:lnTo>
                    <a:pt x="686162" y="29253"/>
                  </a:lnTo>
                  <a:lnTo>
                    <a:pt x="654827" y="68795"/>
                  </a:lnTo>
                  <a:lnTo>
                    <a:pt x="617315" y="102570"/>
                  </a:lnTo>
                  <a:lnTo>
                    <a:pt x="574197" y="129942"/>
                  </a:lnTo>
                  <a:lnTo>
                    <a:pt x="526042" y="150279"/>
                  </a:lnTo>
                  <a:lnTo>
                    <a:pt x="473420" y="162946"/>
                  </a:lnTo>
                  <a:lnTo>
                    <a:pt x="416902" y="167309"/>
                  </a:lnTo>
                  <a:lnTo>
                    <a:pt x="721867" y="167309"/>
                  </a:lnTo>
                  <a:lnTo>
                    <a:pt x="759946" y="128843"/>
                  </a:lnTo>
                  <a:lnTo>
                    <a:pt x="790270" y="88954"/>
                  </a:lnTo>
                  <a:lnTo>
                    <a:pt x="815403" y="45841"/>
                  </a:lnTo>
                  <a:lnTo>
                    <a:pt x="825979" y="23231"/>
                  </a:lnTo>
                  <a:lnTo>
                    <a:pt x="835202" y="0"/>
                  </a:lnTo>
                  <a:close/>
                </a:path>
              </a:pathLst>
            </a:custGeom>
            <a:solidFill>
              <a:srgbClr val="7F7F7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4" name="object 16"/>
            <p:cNvSpPr/>
            <p:nvPr/>
          </p:nvSpPr>
          <p:spPr>
            <a:xfrm>
              <a:off x="4441382" y="5081797"/>
              <a:ext cx="64363" cy="773557"/>
            </a:xfrm>
            <a:custGeom>
              <a:avLst/>
              <a:gdLst/>
              <a:ahLst/>
              <a:cxnLst/>
              <a:rect l="l" t="t" r="r" b="b"/>
              <a:pathLst>
                <a:path w="64363" h="773557">
                  <a:moveTo>
                    <a:pt x="64363" y="0"/>
                  </a:moveTo>
                  <a:lnTo>
                    <a:pt x="0" y="0"/>
                  </a:lnTo>
                  <a:lnTo>
                    <a:pt x="0" y="773557"/>
                  </a:lnTo>
                  <a:lnTo>
                    <a:pt x="64363" y="773557"/>
                  </a:lnTo>
                  <a:lnTo>
                    <a:pt x="64363" y="0"/>
                  </a:lnTo>
                  <a:close/>
                </a:path>
              </a:pathLst>
            </a:custGeom>
            <a:solidFill>
              <a:srgbClr val="7F7F7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5" name="object 17"/>
            <p:cNvSpPr/>
            <p:nvPr/>
          </p:nvSpPr>
          <p:spPr>
            <a:xfrm>
              <a:off x="4131032" y="5055127"/>
              <a:ext cx="1124167" cy="0"/>
            </a:xfrm>
            <a:custGeom>
              <a:avLst/>
              <a:gdLst/>
              <a:ahLst/>
              <a:cxnLst/>
              <a:rect l="l" t="t" r="r" b="b"/>
              <a:pathLst>
                <a:path w="1124167">
                  <a:moveTo>
                    <a:pt x="0" y="0"/>
                  </a:moveTo>
                  <a:lnTo>
                    <a:pt x="1124167" y="0"/>
                  </a:lnTo>
                </a:path>
              </a:pathLst>
            </a:custGeom>
            <a:ln w="54610">
              <a:solidFill>
                <a:srgbClr val="7F7F73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6" name="object 18"/>
            <p:cNvSpPr/>
            <p:nvPr/>
          </p:nvSpPr>
          <p:spPr>
            <a:xfrm>
              <a:off x="4804171" y="5828557"/>
              <a:ext cx="460628" cy="0"/>
            </a:xfrm>
            <a:custGeom>
              <a:avLst/>
              <a:gdLst/>
              <a:ahLst/>
              <a:cxnLst/>
              <a:rect l="l" t="t" r="r" b="b"/>
              <a:pathLst>
                <a:path w="460628">
                  <a:moveTo>
                    <a:pt x="0" y="0"/>
                  </a:moveTo>
                  <a:lnTo>
                    <a:pt x="460629" y="0"/>
                  </a:lnTo>
                </a:path>
              </a:pathLst>
            </a:custGeom>
            <a:ln w="54610">
              <a:solidFill>
                <a:srgbClr val="7F7F73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7" name="object 19"/>
            <p:cNvSpPr/>
            <p:nvPr/>
          </p:nvSpPr>
          <p:spPr>
            <a:xfrm>
              <a:off x="4804171" y="5466607"/>
              <a:ext cx="64287" cy="335279"/>
            </a:xfrm>
            <a:custGeom>
              <a:avLst/>
              <a:gdLst/>
              <a:ahLst/>
              <a:cxnLst/>
              <a:rect l="l" t="t" r="r" b="b"/>
              <a:pathLst>
                <a:path w="64287" h="335279">
                  <a:moveTo>
                    <a:pt x="0" y="335279"/>
                  </a:moveTo>
                  <a:lnTo>
                    <a:pt x="64287" y="335279"/>
                  </a:lnTo>
                  <a:lnTo>
                    <a:pt x="64287" y="0"/>
                  </a:lnTo>
                  <a:lnTo>
                    <a:pt x="0" y="0"/>
                  </a:lnTo>
                  <a:lnTo>
                    <a:pt x="0" y="335279"/>
                  </a:lnTo>
                  <a:close/>
                </a:path>
              </a:pathLst>
            </a:custGeom>
            <a:solidFill>
              <a:srgbClr val="7F7F7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8" name="object 20"/>
            <p:cNvSpPr/>
            <p:nvPr/>
          </p:nvSpPr>
          <p:spPr>
            <a:xfrm>
              <a:off x="4804171" y="5439937"/>
              <a:ext cx="441185" cy="0"/>
            </a:xfrm>
            <a:custGeom>
              <a:avLst/>
              <a:gdLst/>
              <a:ahLst/>
              <a:cxnLst/>
              <a:rect l="l" t="t" r="r" b="b"/>
              <a:pathLst>
                <a:path w="441185">
                  <a:moveTo>
                    <a:pt x="0" y="0"/>
                  </a:moveTo>
                  <a:lnTo>
                    <a:pt x="441185" y="0"/>
                  </a:lnTo>
                </a:path>
              </a:pathLst>
            </a:custGeom>
            <a:ln w="54609">
              <a:solidFill>
                <a:srgbClr val="7F7F73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9" name="object 21"/>
            <p:cNvSpPr/>
            <p:nvPr/>
          </p:nvSpPr>
          <p:spPr>
            <a:xfrm>
              <a:off x="4804171" y="5081797"/>
              <a:ext cx="64287" cy="331470"/>
            </a:xfrm>
            <a:custGeom>
              <a:avLst/>
              <a:gdLst/>
              <a:ahLst/>
              <a:cxnLst/>
              <a:rect l="l" t="t" r="r" b="b"/>
              <a:pathLst>
                <a:path w="64287" h="331470">
                  <a:moveTo>
                    <a:pt x="0" y="331470"/>
                  </a:moveTo>
                  <a:lnTo>
                    <a:pt x="64287" y="331470"/>
                  </a:lnTo>
                  <a:lnTo>
                    <a:pt x="64287" y="0"/>
                  </a:lnTo>
                  <a:lnTo>
                    <a:pt x="0" y="0"/>
                  </a:lnTo>
                  <a:lnTo>
                    <a:pt x="0" y="331470"/>
                  </a:lnTo>
                  <a:close/>
                </a:path>
              </a:pathLst>
            </a:custGeom>
            <a:solidFill>
              <a:srgbClr val="7F7F7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0" name="object 22"/>
            <p:cNvSpPr/>
            <p:nvPr/>
          </p:nvSpPr>
          <p:spPr>
            <a:xfrm>
              <a:off x="5189015" y="5028480"/>
              <a:ext cx="834085" cy="826820"/>
            </a:xfrm>
            <a:custGeom>
              <a:avLst/>
              <a:gdLst/>
              <a:ahLst/>
              <a:cxnLst/>
              <a:rect l="l" t="t" r="r" b="b"/>
              <a:pathLst>
                <a:path w="834085" h="826820">
                  <a:moveTo>
                    <a:pt x="101917" y="0"/>
                  </a:moveTo>
                  <a:lnTo>
                    <a:pt x="19481" y="0"/>
                  </a:lnTo>
                  <a:lnTo>
                    <a:pt x="374751" y="403644"/>
                  </a:lnTo>
                  <a:lnTo>
                    <a:pt x="0" y="826820"/>
                  </a:lnTo>
                  <a:lnTo>
                    <a:pt x="82524" y="826820"/>
                  </a:lnTo>
                  <a:lnTo>
                    <a:pt x="417067" y="448589"/>
                  </a:lnTo>
                  <a:lnTo>
                    <a:pt x="498250" y="448589"/>
                  </a:lnTo>
                  <a:lnTo>
                    <a:pt x="458342" y="403644"/>
                  </a:lnTo>
                  <a:lnTo>
                    <a:pt x="499927" y="356387"/>
                  </a:lnTo>
                  <a:lnTo>
                    <a:pt x="417067" y="356387"/>
                  </a:lnTo>
                  <a:lnTo>
                    <a:pt x="101917" y="0"/>
                  </a:lnTo>
                  <a:close/>
                </a:path>
                <a:path w="834085" h="826820">
                  <a:moveTo>
                    <a:pt x="498250" y="448589"/>
                  </a:moveTo>
                  <a:lnTo>
                    <a:pt x="417067" y="448589"/>
                  </a:lnTo>
                  <a:lnTo>
                    <a:pt x="751776" y="826820"/>
                  </a:lnTo>
                  <a:lnTo>
                    <a:pt x="834085" y="826820"/>
                  </a:lnTo>
                  <a:lnTo>
                    <a:pt x="498250" y="448589"/>
                  </a:lnTo>
                  <a:close/>
                </a:path>
                <a:path w="834085" h="826820">
                  <a:moveTo>
                    <a:pt x="813536" y="0"/>
                  </a:moveTo>
                  <a:lnTo>
                    <a:pt x="731177" y="0"/>
                  </a:lnTo>
                  <a:lnTo>
                    <a:pt x="417067" y="356387"/>
                  </a:lnTo>
                  <a:lnTo>
                    <a:pt x="499927" y="356387"/>
                  </a:lnTo>
                  <a:lnTo>
                    <a:pt x="813536" y="0"/>
                  </a:lnTo>
                  <a:close/>
                </a:path>
              </a:pathLst>
            </a:custGeom>
            <a:solidFill>
              <a:srgbClr val="7F7F7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1" name="object 23"/>
            <p:cNvSpPr/>
            <p:nvPr/>
          </p:nvSpPr>
          <p:spPr>
            <a:xfrm>
              <a:off x="6263544" y="5081797"/>
              <a:ext cx="64198" cy="773557"/>
            </a:xfrm>
            <a:custGeom>
              <a:avLst/>
              <a:gdLst/>
              <a:ahLst/>
              <a:cxnLst/>
              <a:rect l="l" t="t" r="r" b="b"/>
              <a:pathLst>
                <a:path w="64198" h="773557">
                  <a:moveTo>
                    <a:pt x="64198" y="0"/>
                  </a:moveTo>
                  <a:lnTo>
                    <a:pt x="0" y="0"/>
                  </a:lnTo>
                  <a:lnTo>
                    <a:pt x="0" y="773557"/>
                  </a:lnTo>
                  <a:lnTo>
                    <a:pt x="64198" y="773557"/>
                  </a:lnTo>
                  <a:lnTo>
                    <a:pt x="64198" y="0"/>
                  </a:lnTo>
                  <a:close/>
                </a:path>
              </a:pathLst>
            </a:custGeom>
            <a:solidFill>
              <a:srgbClr val="7F7F7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2" name="object 24"/>
            <p:cNvSpPr/>
            <p:nvPr/>
          </p:nvSpPr>
          <p:spPr>
            <a:xfrm>
              <a:off x="5953079" y="5055133"/>
              <a:ext cx="685050" cy="0"/>
            </a:xfrm>
            <a:custGeom>
              <a:avLst/>
              <a:gdLst/>
              <a:ahLst/>
              <a:cxnLst/>
              <a:rect l="l" t="t" r="r" b="b"/>
              <a:pathLst>
                <a:path w="685050">
                  <a:moveTo>
                    <a:pt x="0" y="0"/>
                  </a:moveTo>
                  <a:lnTo>
                    <a:pt x="685050" y="0"/>
                  </a:lnTo>
                </a:path>
              </a:pathLst>
            </a:custGeom>
            <a:ln w="54597">
              <a:solidFill>
                <a:srgbClr val="7F7F73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3" name="object 25"/>
            <p:cNvSpPr/>
            <p:nvPr/>
          </p:nvSpPr>
          <p:spPr>
            <a:xfrm>
              <a:off x="6760034" y="5018766"/>
              <a:ext cx="213510" cy="210297"/>
            </a:xfrm>
            <a:custGeom>
              <a:avLst/>
              <a:gdLst/>
              <a:ahLst/>
              <a:cxnLst/>
              <a:rect l="l" t="t" r="r" b="b"/>
              <a:pathLst>
                <a:path w="213510" h="210297">
                  <a:moveTo>
                    <a:pt x="96659" y="0"/>
                  </a:moveTo>
                  <a:lnTo>
                    <a:pt x="58325" y="11009"/>
                  </a:lnTo>
                  <a:lnTo>
                    <a:pt x="27104" y="34583"/>
                  </a:lnTo>
                  <a:lnTo>
                    <a:pt x="6798" y="67703"/>
                  </a:lnTo>
                  <a:lnTo>
                    <a:pt x="0" y="106764"/>
                  </a:lnTo>
                  <a:lnTo>
                    <a:pt x="264" y="113601"/>
                  </a:lnTo>
                  <a:lnTo>
                    <a:pt x="10564" y="151141"/>
                  </a:lnTo>
                  <a:lnTo>
                    <a:pt x="33483" y="181956"/>
                  </a:lnTo>
                  <a:lnTo>
                    <a:pt x="65691" y="202444"/>
                  </a:lnTo>
                  <a:lnTo>
                    <a:pt x="115790" y="210297"/>
                  </a:lnTo>
                  <a:lnTo>
                    <a:pt x="127628" y="208672"/>
                  </a:lnTo>
                  <a:lnTo>
                    <a:pt x="139995" y="205453"/>
                  </a:lnTo>
                  <a:lnTo>
                    <a:pt x="150374" y="201550"/>
                  </a:lnTo>
                  <a:lnTo>
                    <a:pt x="101572" y="201550"/>
                  </a:lnTo>
                  <a:lnTo>
                    <a:pt x="90114" y="200067"/>
                  </a:lnTo>
                  <a:lnTo>
                    <a:pt x="54534" y="185498"/>
                  </a:lnTo>
                  <a:lnTo>
                    <a:pt x="26839" y="157966"/>
                  </a:lnTo>
                  <a:lnTo>
                    <a:pt x="11110" y="118171"/>
                  </a:lnTo>
                  <a:lnTo>
                    <a:pt x="10320" y="101681"/>
                  </a:lnTo>
                  <a:lnTo>
                    <a:pt x="11551" y="89862"/>
                  </a:lnTo>
                  <a:lnTo>
                    <a:pt x="32924" y="44297"/>
                  </a:lnTo>
                  <a:lnTo>
                    <a:pt x="62794" y="20359"/>
                  </a:lnTo>
                  <a:lnTo>
                    <a:pt x="100492" y="9571"/>
                  </a:lnTo>
                  <a:lnTo>
                    <a:pt x="116639" y="9324"/>
                  </a:lnTo>
                  <a:lnTo>
                    <a:pt x="152151" y="9324"/>
                  </a:lnTo>
                  <a:lnTo>
                    <a:pt x="147307" y="6995"/>
                  </a:lnTo>
                  <a:lnTo>
                    <a:pt x="137536" y="3712"/>
                  </a:lnTo>
                  <a:lnTo>
                    <a:pt x="126428" y="1422"/>
                  </a:lnTo>
                  <a:lnTo>
                    <a:pt x="113098" y="169"/>
                  </a:lnTo>
                  <a:lnTo>
                    <a:pt x="96659" y="0"/>
                  </a:lnTo>
                  <a:close/>
                </a:path>
                <a:path w="213510" h="210297">
                  <a:moveTo>
                    <a:pt x="152151" y="9324"/>
                  </a:moveTo>
                  <a:lnTo>
                    <a:pt x="116639" y="9324"/>
                  </a:lnTo>
                  <a:lnTo>
                    <a:pt x="127390" y="11339"/>
                  </a:lnTo>
                  <a:lnTo>
                    <a:pt x="139950" y="15424"/>
                  </a:lnTo>
                  <a:lnTo>
                    <a:pt x="175508" y="37785"/>
                  </a:lnTo>
                  <a:lnTo>
                    <a:pt x="196548" y="69593"/>
                  </a:lnTo>
                  <a:lnTo>
                    <a:pt x="203581" y="107139"/>
                  </a:lnTo>
                  <a:lnTo>
                    <a:pt x="202528" y="119436"/>
                  </a:lnTo>
                  <a:lnTo>
                    <a:pt x="182070" y="165171"/>
                  </a:lnTo>
                  <a:lnTo>
                    <a:pt x="140003" y="195828"/>
                  </a:lnTo>
                  <a:lnTo>
                    <a:pt x="101572" y="201550"/>
                  </a:lnTo>
                  <a:lnTo>
                    <a:pt x="150374" y="201550"/>
                  </a:lnTo>
                  <a:lnTo>
                    <a:pt x="184548" y="178045"/>
                  </a:lnTo>
                  <a:lnTo>
                    <a:pt x="205580" y="146188"/>
                  </a:lnTo>
                  <a:lnTo>
                    <a:pt x="213510" y="96064"/>
                  </a:lnTo>
                  <a:lnTo>
                    <a:pt x="211733" y="84409"/>
                  </a:lnTo>
                  <a:lnTo>
                    <a:pt x="196860" y="47844"/>
                  </a:lnTo>
                  <a:lnTo>
                    <a:pt x="170334" y="19654"/>
                  </a:lnTo>
                  <a:lnTo>
                    <a:pt x="159586" y="12900"/>
                  </a:lnTo>
                  <a:lnTo>
                    <a:pt x="152151" y="9324"/>
                  </a:lnTo>
                  <a:close/>
                </a:path>
                <a:path w="213510" h="210297">
                  <a:moveTo>
                    <a:pt x="110673" y="45335"/>
                  </a:moveTo>
                  <a:lnTo>
                    <a:pt x="71100" y="45335"/>
                  </a:lnTo>
                  <a:lnTo>
                    <a:pt x="71100" y="162848"/>
                  </a:lnTo>
                  <a:lnTo>
                    <a:pt x="81412" y="162848"/>
                  </a:lnTo>
                  <a:lnTo>
                    <a:pt x="81412" y="111350"/>
                  </a:lnTo>
                  <a:lnTo>
                    <a:pt x="119844" y="111350"/>
                  </a:lnTo>
                  <a:lnTo>
                    <a:pt x="118851" y="109846"/>
                  </a:lnTo>
                  <a:lnTo>
                    <a:pt x="129929" y="106764"/>
                  </a:lnTo>
                  <a:lnTo>
                    <a:pt x="135123" y="103387"/>
                  </a:lnTo>
                  <a:lnTo>
                    <a:pt x="81412" y="103387"/>
                  </a:lnTo>
                  <a:lnTo>
                    <a:pt x="81412" y="54225"/>
                  </a:lnTo>
                  <a:lnTo>
                    <a:pt x="138515" y="54225"/>
                  </a:lnTo>
                  <a:lnTo>
                    <a:pt x="135957" y="51445"/>
                  </a:lnTo>
                  <a:lnTo>
                    <a:pt x="124717" y="46866"/>
                  </a:lnTo>
                  <a:lnTo>
                    <a:pt x="110673" y="45335"/>
                  </a:lnTo>
                  <a:close/>
                </a:path>
                <a:path w="213510" h="210297">
                  <a:moveTo>
                    <a:pt x="119844" y="111350"/>
                  </a:moveTo>
                  <a:lnTo>
                    <a:pt x="107117" y="111350"/>
                  </a:lnTo>
                  <a:lnTo>
                    <a:pt x="141699" y="162848"/>
                  </a:lnTo>
                  <a:lnTo>
                    <a:pt x="153840" y="162848"/>
                  </a:lnTo>
                  <a:lnTo>
                    <a:pt x="119844" y="111350"/>
                  </a:lnTo>
                  <a:close/>
                </a:path>
                <a:path w="213510" h="210297">
                  <a:moveTo>
                    <a:pt x="138515" y="54225"/>
                  </a:moveTo>
                  <a:lnTo>
                    <a:pt x="117785" y="54225"/>
                  </a:lnTo>
                  <a:lnTo>
                    <a:pt x="124287" y="55800"/>
                  </a:lnTo>
                  <a:lnTo>
                    <a:pt x="136060" y="62049"/>
                  </a:lnTo>
                  <a:lnTo>
                    <a:pt x="138994" y="68284"/>
                  </a:lnTo>
                  <a:lnTo>
                    <a:pt x="138994" y="87639"/>
                  </a:lnTo>
                  <a:lnTo>
                    <a:pt x="135819" y="94434"/>
                  </a:lnTo>
                  <a:lnTo>
                    <a:pt x="128790" y="98374"/>
                  </a:lnTo>
                  <a:lnTo>
                    <a:pt x="117807" y="102135"/>
                  </a:lnTo>
                  <a:lnTo>
                    <a:pt x="103701" y="103387"/>
                  </a:lnTo>
                  <a:lnTo>
                    <a:pt x="135123" y="103387"/>
                  </a:lnTo>
                  <a:lnTo>
                    <a:pt x="142014" y="98907"/>
                  </a:lnTo>
                  <a:lnTo>
                    <a:pt x="147419" y="89060"/>
                  </a:lnTo>
                  <a:lnTo>
                    <a:pt x="149043" y="73435"/>
                  </a:lnTo>
                  <a:lnTo>
                    <a:pt x="145304" y="61606"/>
                  </a:lnTo>
                  <a:lnTo>
                    <a:pt x="138515" y="54225"/>
                  </a:lnTo>
                  <a:close/>
                </a:path>
              </a:pathLst>
            </a:custGeom>
            <a:solidFill>
              <a:srgbClr val="7F7F7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4" name="object 26"/>
            <p:cNvSpPr txBox="1"/>
            <p:nvPr/>
          </p:nvSpPr>
          <p:spPr>
            <a:xfrm>
              <a:off x="555353" y="6008374"/>
              <a:ext cx="5815330" cy="32766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600" spc="-110" dirty="0" smtClean="0">
                  <a:solidFill>
                    <a:srgbClr val="7F7F73"/>
                  </a:solidFill>
                  <a:latin typeface="Arial"/>
                  <a:cs typeface="Arial"/>
                </a:rPr>
                <a:t>TRUSTED</a:t>
              </a:r>
              <a:r>
                <a:rPr sz="1600" spc="-30" dirty="0" smtClean="0">
                  <a:solidFill>
                    <a:srgbClr val="7F7F73"/>
                  </a:solidFill>
                  <a:latin typeface="Arial"/>
                  <a:cs typeface="Arial"/>
                </a:rPr>
                <a:t> </a:t>
              </a:r>
              <a:r>
                <a:rPr sz="1600" spc="85" dirty="0" smtClean="0">
                  <a:solidFill>
                    <a:srgbClr val="7F7F73"/>
                  </a:solidFill>
                  <a:latin typeface="Arial"/>
                  <a:cs typeface="Arial"/>
                </a:rPr>
                <a:t>INNO</a:t>
              </a:r>
              <a:r>
                <a:rPr sz="1600" spc="-254" dirty="0" smtClean="0">
                  <a:solidFill>
                    <a:srgbClr val="7F7F73"/>
                  </a:solidFill>
                  <a:latin typeface="Arial"/>
                  <a:cs typeface="Arial"/>
                </a:rPr>
                <a:t>V</a:t>
              </a:r>
              <a:r>
                <a:rPr sz="1600" spc="-100" dirty="0" smtClean="0">
                  <a:solidFill>
                    <a:srgbClr val="7F7F73"/>
                  </a:solidFill>
                  <a:latin typeface="Arial"/>
                  <a:cs typeface="Arial"/>
                </a:rPr>
                <a:t>A</a:t>
              </a:r>
              <a:r>
                <a:rPr sz="1600" spc="-15" dirty="0" smtClean="0">
                  <a:solidFill>
                    <a:srgbClr val="7F7F73"/>
                  </a:solidFill>
                  <a:latin typeface="Arial"/>
                  <a:cs typeface="Arial"/>
                </a:rPr>
                <a:t>TIONS</a:t>
              </a:r>
              <a:r>
                <a:rPr sz="1600" spc="-30" dirty="0" smtClean="0">
                  <a:solidFill>
                    <a:srgbClr val="7F7F73"/>
                  </a:solidFill>
                  <a:latin typeface="Arial"/>
                  <a:cs typeface="Arial"/>
                </a:rPr>
                <a:t> </a:t>
              </a:r>
              <a:r>
                <a:rPr sz="1600" spc="45" dirty="0" smtClean="0">
                  <a:solidFill>
                    <a:srgbClr val="7F7F73"/>
                  </a:solidFill>
                  <a:latin typeface="Arial"/>
                  <a:cs typeface="Arial"/>
                </a:rPr>
                <a:t>IN</a:t>
              </a:r>
              <a:r>
                <a:rPr sz="1600" spc="-30" dirty="0" smtClean="0">
                  <a:solidFill>
                    <a:srgbClr val="7F7F73"/>
                  </a:solidFill>
                  <a:latin typeface="Arial"/>
                  <a:cs typeface="Arial"/>
                </a:rPr>
                <a:t> </a:t>
              </a:r>
              <a:r>
                <a:rPr sz="1600" spc="-320" dirty="0" smtClean="0">
                  <a:solidFill>
                    <a:srgbClr val="7F7F73"/>
                  </a:solidFill>
                  <a:latin typeface="Arial"/>
                  <a:cs typeface="Arial"/>
                </a:rPr>
                <a:t>P</a:t>
              </a:r>
              <a:r>
                <a:rPr sz="1600" spc="-100" dirty="0" smtClean="0">
                  <a:solidFill>
                    <a:srgbClr val="7F7F73"/>
                  </a:solidFill>
                  <a:latin typeface="Arial"/>
                  <a:cs typeface="Arial"/>
                </a:rPr>
                <a:t>A</a:t>
              </a:r>
              <a:r>
                <a:rPr sz="1600" spc="-35" dirty="0" smtClean="0">
                  <a:solidFill>
                    <a:srgbClr val="7F7F73"/>
                  </a:solidFill>
                  <a:latin typeface="Arial"/>
                  <a:cs typeface="Arial"/>
                </a:rPr>
                <a:t>TIENT</a:t>
              </a:r>
              <a:r>
                <a:rPr sz="1600" spc="-30" dirty="0" smtClean="0">
                  <a:solidFill>
                    <a:srgbClr val="7F7F73"/>
                  </a:solidFill>
                  <a:latin typeface="Arial"/>
                  <a:cs typeface="Arial"/>
                </a:rPr>
                <a:t> </a:t>
              </a:r>
              <a:r>
                <a:rPr sz="1600" spc="-55" dirty="0" smtClean="0">
                  <a:solidFill>
                    <a:srgbClr val="7F7F73"/>
                  </a:solidFill>
                  <a:latin typeface="Arial"/>
                  <a:cs typeface="Arial"/>
                </a:rPr>
                <a:t>ADHERENCE</a:t>
              </a:r>
              <a:endParaRPr sz="1600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506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41BE-FA46-4B04-9BEB-F46CAA0133B0}" type="slidenum">
              <a:rPr lang="en-CA" smtClean="0"/>
              <a:pPr/>
              <a:t>10</a:t>
            </a:fld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236321" y="152400"/>
            <a:ext cx="253606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CA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MEMOTEXT</a:t>
            </a:r>
            <a:r>
              <a:rPr lang="en-CA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Labs</a:t>
            </a:r>
            <a:endParaRPr lang="en-CA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770" y="990600"/>
            <a:ext cx="271583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Collaborative development to </a:t>
            </a:r>
            <a:r>
              <a:rPr lang="en-US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automate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digital evidence-based behavior change.</a:t>
            </a:r>
          </a:p>
          <a:p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Leverage and grow </a:t>
            </a:r>
            <a:r>
              <a:rPr lang="en-US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behavioral </a:t>
            </a:r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economics </a:t>
            </a:r>
            <a:r>
              <a:rPr lang="en-US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artificial intelligence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engine.</a:t>
            </a:r>
          </a:p>
          <a:p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evelopment of an </a:t>
            </a:r>
            <a:r>
              <a:rPr lang="en-US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agile </a:t>
            </a:r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methodology. 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95600" y="5018782"/>
            <a:ext cx="6019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US Veterans Affairs, Univ. of Pittsburgh: CHF Follow-Up.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Arizona State Univ. TEXT2Cope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SMS: CBT + self talk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Nova S.E Univ.: Resolving Med Issues in Diabetes (SMS)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Michael’s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Hospital: Prenatal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Vaccination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Adherence</a:t>
            </a:r>
          </a:p>
        </p:txBody>
      </p:sp>
      <p:pic>
        <p:nvPicPr>
          <p:cNvPr id="175" name="Picture 1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609600"/>
            <a:ext cx="6128455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90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735823"/>
              </p:ext>
            </p:extLst>
          </p:nvPr>
        </p:nvGraphicFramePr>
        <p:xfrm>
          <a:off x="313176" y="999872"/>
          <a:ext cx="7673418" cy="3308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2497"/>
                <a:gridCol w="1363990"/>
                <a:gridCol w="3081648"/>
                <a:gridCol w="1625283"/>
              </a:tblGrid>
              <a:tr h="47163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Pharmaceutical </a:t>
                      </a:r>
                    </a:p>
                    <a:p>
                      <a:r>
                        <a:rPr lang="en-US" sz="1100" dirty="0" smtClean="0"/>
                        <a:t>Manufacturer</a:t>
                      </a:r>
                      <a:endParaRPr lang="en-US" sz="1100" dirty="0"/>
                    </a:p>
                  </a:txBody>
                  <a:tcPr marL="62032" marR="62032" marT="31016" marB="31016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Recruitment</a:t>
                      </a:r>
                      <a:endParaRPr lang="en-US" sz="1100" dirty="0"/>
                    </a:p>
                  </a:txBody>
                  <a:tcPr marL="62032" marR="62032" marT="31016" marB="3101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Intervention</a:t>
                      </a:r>
                      <a:endParaRPr lang="en-US" sz="1100" dirty="0"/>
                    </a:p>
                  </a:txBody>
                  <a:tcPr marL="62032" marR="62032" marT="31016" marB="3101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Results/references</a:t>
                      </a:r>
                      <a:endParaRPr lang="en-US" sz="1100" dirty="0"/>
                    </a:p>
                  </a:txBody>
                  <a:tcPr marL="62032" marR="62032" marT="31016" marB="31016"/>
                </a:tc>
              </a:tr>
              <a:tr h="72370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Genzyme</a:t>
                      </a:r>
                      <a:r>
                        <a:rPr lang="en-US" sz="1100" baseline="0" dirty="0" smtClean="0"/>
                        <a:t> </a:t>
                      </a:r>
                    </a:p>
                    <a:p>
                      <a:r>
                        <a:rPr lang="en-US" sz="1100" baseline="0" dirty="0" smtClean="0"/>
                        <a:t>RENAGEL®</a:t>
                      </a:r>
                      <a:endParaRPr lang="en-US" sz="1100" dirty="0"/>
                    </a:p>
                  </a:txBody>
                  <a:tcPr marL="62032" marR="62032" marT="31016" marB="31016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Hospital</a:t>
                      </a:r>
                      <a:r>
                        <a:rPr lang="en-US" sz="1100" baseline="0" dirty="0" smtClean="0"/>
                        <a:t> Pharmacy and Salesforce led HCP recruited.</a:t>
                      </a:r>
                      <a:endParaRPr lang="en-US" sz="1100" dirty="0"/>
                    </a:p>
                  </a:txBody>
                  <a:tcPr marL="62032" marR="62032" marT="31016" marB="31016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ESRD</a:t>
                      </a:r>
                      <a:r>
                        <a:rPr lang="en-US" sz="1100" baseline="0" dirty="0" smtClean="0"/>
                        <a:t> adherence RENAGEL pilot program – Patient support, education and caregiver/support worker notification</a:t>
                      </a:r>
                      <a:endParaRPr lang="en-US" sz="1100" dirty="0" smtClean="0"/>
                    </a:p>
                    <a:p>
                      <a:endParaRPr lang="en-US" sz="1100" dirty="0"/>
                    </a:p>
                  </a:txBody>
                  <a:tcPr marL="62032" marR="62032" marT="31016" marB="3101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&gt;30%</a:t>
                      </a:r>
                      <a:r>
                        <a:rPr lang="en-US" sz="1100" baseline="0" dirty="0" smtClean="0"/>
                        <a:t> acquisition rate. Results confidential.</a:t>
                      </a:r>
                      <a:endParaRPr lang="en-US" sz="1100" dirty="0"/>
                    </a:p>
                  </a:txBody>
                  <a:tcPr marL="62032" marR="62032" marT="31016" marB="31016"/>
                </a:tc>
              </a:tr>
              <a:tr h="72370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BIOGEN IDEC</a:t>
                      </a:r>
                      <a:endParaRPr lang="en-US" sz="1100" dirty="0"/>
                    </a:p>
                  </a:txBody>
                  <a:tcPr marL="62032" marR="62032" marT="31016" marB="310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Nurse and Case Worker</a:t>
                      </a:r>
                      <a:r>
                        <a:rPr lang="en-US" sz="1100" baseline="0" dirty="0" smtClean="0"/>
                        <a:t> – Homecare (</a:t>
                      </a:r>
                      <a:r>
                        <a:rPr lang="en-US" sz="1100" baseline="0" dirty="0" err="1" smtClean="0"/>
                        <a:t>Bayshore</a:t>
                      </a:r>
                      <a:r>
                        <a:rPr lang="en-US" sz="1100" baseline="0" dirty="0" smtClean="0"/>
                        <a:t> Healthcare) recruitment.</a:t>
                      </a:r>
                      <a:endParaRPr lang="en-US" sz="1100" dirty="0"/>
                    </a:p>
                  </a:txBody>
                  <a:tcPr marL="62032" marR="62032" marT="31016" marB="31016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AVOTALK – </a:t>
                      </a:r>
                      <a:r>
                        <a:rPr lang="en-US" sz="1100" dirty="0" err="1" smtClean="0"/>
                        <a:t>Avonex</a:t>
                      </a:r>
                      <a:r>
                        <a:rPr lang="en-US" sz="1100" baseline="0" dirty="0" smtClean="0"/>
                        <a:t> adherence program – recruited via nurse/caseworker (</a:t>
                      </a:r>
                      <a:r>
                        <a:rPr lang="en-US" sz="1100" baseline="0" dirty="0" err="1" smtClean="0"/>
                        <a:t>Bayshore</a:t>
                      </a:r>
                      <a:r>
                        <a:rPr lang="en-US" sz="1100" baseline="0" dirty="0" smtClean="0"/>
                        <a:t> HealthCare) – Direct connection to call </a:t>
                      </a:r>
                      <a:r>
                        <a:rPr lang="en-US" sz="1100" baseline="0" dirty="0" err="1" smtClean="0"/>
                        <a:t>ctr</a:t>
                      </a:r>
                      <a:r>
                        <a:rPr lang="en-US" sz="1100" baseline="0" dirty="0" smtClean="0"/>
                        <a:t> via adherence program. </a:t>
                      </a:r>
                      <a:endParaRPr lang="en-US" sz="1100" dirty="0"/>
                    </a:p>
                  </a:txBody>
                  <a:tcPr marL="62032" marR="62032" marT="31016" marB="31016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smtClean="0"/>
                        <a:t>4year program to-date</a:t>
                      </a:r>
                      <a:endParaRPr lang="en-US" sz="1100" dirty="0" smtClean="0"/>
                    </a:p>
                    <a:p>
                      <a:r>
                        <a:rPr lang="en-US" sz="1100" dirty="0" smtClean="0"/>
                        <a:t>Significant adherence sustainability. References available.</a:t>
                      </a:r>
                      <a:endParaRPr lang="en-US" sz="1100" dirty="0"/>
                    </a:p>
                  </a:txBody>
                  <a:tcPr marL="62032" marR="62032" marT="31016" marB="31016"/>
                </a:tc>
              </a:tr>
              <a:tr h="72370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LEO Pharma</a:t>
                      </a:r>
                      <a:endParaRPr lang="en-US" sz="1100" dirty="0"/>
                    </a:p>
                  </a:txBody>
                  <a:tcPr marL="62032" marR="62032" marT="31016" marB="310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Co-Pay card integrated recruitment with STI.</a:t>
                      </a:r>
                      <a:endParaRPr lang="en-US" sz="1100" dirty="0"/>
                    </a:p>
                  </a:txBody>
                  <a:tcPr marL="62032" marR="62032" marT="31016" marB="31016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PICATO support program,</a:t>
                      </a:r>
                      <a:r>
                        <a:rPr lang="en-US" sz="1100" baseline="0" dirty="0" smtClean="0"/>
                        <a:t> Real-time IVR Patient Reported Outcomes Data gathering program. </a:t>
                      </a:r>
                      <a:endParaRPr lang="en-US" sz="1100" dirty="0"/>
                    </a:p>
                  </a:txBody>
                  <a:tcPr marL="62032" marR="62032" marT="31016" marB="3101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Analytics and data led to targeted support program. References</a:t>
                      </a:r>
                      <a:r>
                        <a:rPr lang="en-US" sz="1100" baseline="0" dirty="0" smtClean="0"/>
                        <a:t> available upon request.</a:t>
                      </a:r>
                      <a:endParaRPr lang="en-US" sz="1100" dirty="0"/>
                    </a:p>
                  </a:txBody>
                  <a:tcPr marL="62032" marR="62032" marT="31016" marB="31016"/>
                </a:tc>
              </a:tr>
              <a:tr h="471635">
                <a:tc gridSpan="4">
                  <a:txBody>
                    <a:bodyPr/>
                    <a:lstStyle/>
                    <a:p>
                      <a:r>
                        <a:rPr lang="en-US" sz="1100" dirty="0" smtClean="0"/>
                        <a:t>Other Pharmaceutical</a:t>
                      </a:r>
                      <a:r>
                        <a:rPr lang="en-US" sz="1100" baseline="0" dirty="0" smtClean="0"/>
                        <a:t> Clients: </a:t>
                      </a:r>
                      <a:r>
                        <a:rPr lang="en-US" sz="1100" b="1" baseline="0" dirty="0" smtClean="0"/>
                        <a:t>Merck Canada, Bayer Canada</a:t>
                      </a:r>
                      <a:endParaRPr lang="en-US" sz="1100" b="1" dirty="0"/>
                    </a:p>
                  </a:txBody>
                  <a:tcPr marL="62032" marR="62032" marT="31016" marB="31016"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875" y="2446321"/>
            <a:ext cx="1275460" cy="463123"/>
          </a:xfrm>
          <a:prstGeom prst="rect">
            <a:avLst/>
          </a:prstGeom>
        </p:spPr>
      </p:pic>
      <p:pic>
        <p:nvPicPr>
          <p:cNvPr id="25" name="Picture 2" descr="http://www.veeva.com/wp-content/uploads/2011/12/Customer_Logos_InterMun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5" t="27754" r="5560" b="25989"/>
          <a:stretch/>
        </p:blipFill>
        <p:spPr bwMode="auto">
          <a:xfrm>
            <a:off x="3810000" y="3833016"/>
            <a:ext cx="1273571" cy="34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http://www.ewhv.com/images/portfolio/bioventus_logo_full_col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86200"/>
            <a:ext cx="1573080" cy="26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://ryortho.com/wp-content/uploads/2013/01/Biomet_BiometLogo_WEB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49" b="22872"/>
          <a:stretch/>
        </p:blipFill>
        <p:spPr bwMode="auto">
          <a:xfrm>
            <a:off x="339642" y="4069183"/>
            <a:ext cx="992703" cy="24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42" y="3317722"/>
            <a:ext cx="633772" cy="486859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333136" y="4443894"/>
          <a:ext cx="7673418" cy="136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2497"/>
                <a:gridCol w="1363990"/>
                <a:gridCol w="3081648"/>
                <a:gridCol w="1625283"/>
              </a:tblGrid>
              <a:tr h="68216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Pharmacy</a:t>
                      </a:r>
                      <a:endParaRPr lang="en-US" sz="1100" dirty="0"/>
                    </a:p>
                  </a:txBody>
                  <a:tcPr marL="62032" marR="62032" marT="31016" marB="3101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Recruitment</a:t>
                      </a:r>
                      <a:endParaRPr lang="en-US" sz="1100" dirty="0"/>
                    </a:p>
                  </a:txBody>
                  <a:tcPr marL="62032" marR="62032" marT="31016" marB="3101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Intervention</a:t>
                      </a:r>
                      <a:endParaRPr lang="en-US" sz="1100" dirty="0"/>
                    </a:p>
                  </a:txBody>
                  <a:tcPr marL="62032" marR="62032" marT="31016" marB="3101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Results/references</a:t>
                      </a:r>
                      <a:endParaRPr lang="en-US" sz="1100" dirty="0"/>
                    </a:p>
                  </a:txBody>
                  <a:tcPr marL="62032" marR="62032" marT="31016" marB="31016"/>
                </a:tc>
              </a:tr>
              <a:tr h="68216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2032" marR="62032" marT="31016" marB="3101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In-store web-based and POS</a:t>
                      </a:r>
                      <a:r>
                        <a:rPr lang="en-US" sz="1200" baseline="0" dirty="0" smtClean="0"/>
                        <a:t> </a:t>
                      </a:r>
                      <a:endParaRPr lang="en-US" sz="1200" dirty="0"/>
                    </a:p>
                  </a:txBody>
                  <a:tcPr marL="62032" marR="62032" marT="31016" marB="310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Oral</a:t>
                      </a:r>
                      <a:r>
                        <a:rPr lang="en-US" sz="1200" baseline="0" dirty="0" smtClean="0"/>
                        <a:t> Diabetes adherence program for METFORMIN. Adaptive SMS and IVR outreach and interactive education program</a:t>
                      </a:r>
                      <a:endParaRPr lang="en-US" sz="1200" dirty="0"/>
                    </a:p>
                  </a:txBody>
                  <a:tcPr marL="62032" marR="62032" marT="31016" marB="310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+55% increases in MPR –</a:t>
                      </a:r>
                      <a:r>
                        <a:rPr lang="en-US" sz="1200" baseline="0" dirty="0" smtClean="0"/>
                        <a:t> 18+ months</a:t>
                      </a:r>
                      <a:endParaRPr lang="en-US" sz="1200" dirty="0"/>
                    </a:p>
                  </a:txBody>
                  <a:tcPr marL="62032" marR="62032" marT="31016" marB="31016"/>
                </a:tc>
              </a:tr>
            </a:tbl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27" y="5186578"/>
            <a:ext cx="675817" cy="61618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39642" y="304800"/>
            <a:ext cx="4232358" cy="400110"/>
          </a:xfrm>
          <a:prstGeom prst="rect">
            <a:avLst/>
          </a:prstGeom>
          <a:solidFill>
            <a:schemeClr val="bg1">
              <a:alpha val="14000"/>
            </a:schemeClr>
          </a:solidFill>
        </p:spPr>
        <p:txBody>
          <a:bodyPr wrap="square">
            <a:spAutoFit/>
          </a:bodyPr>
          <a:lstStyle/>
          <a:p>
            <a:r>
              <a:rPr lang="en-CA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MEMOTEXT Use Cases</a:t>
            </a:r>
            <a:endParaRPr lang="en-C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90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658700" y="439624"/>
          <a:ext cx="7673418" cy="1370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2497"/>
                <a:gridCol w="1363990"/>
                <a:gridCol w="3081648"/>
                <a:gridCol w="1625283"/>
              </a:tblGrid>
              <a:tr h="65788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Pharmacy</a:t>
                      </a:r>
                      <a:r>
                        <a:rPr lang="en-US" sz="1100" baseline="0" dirty="0" smtClean="0"/>
                        <a:t> Benefit Management</a:t>
                      </a:r>
                      <a:endParaRPr lang="en-US" sz="1100" dirty="0"/>
                    </a:p>
                  </a:txBody>
                  <a:tcPr marL="62032" marR="62032" marT="31016" marB="3101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Recruitment</a:t>
                      </a:r>
                      <a:endParaRPr lang="en-US" sz="1100" dirty="0"/>
                    </a:p>
                  </a:txBody>
                  <a:tcPr marL="62032" marR="62032" marT="31016" marB="3101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Intervention</a:t>
                      </a:r>
                      <a:endParaRPr lang="en-US" sz="1100" dirty="0"/>
                    </a:p>
                  </a:txBody>
                  <a:tcPr marL="62032" marR="62032" marT="31016" marB="3101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Results/references</a:t>
                      </a:r>
                      <a:endParaRPr lang="en-US" sz="1100" dirty="0"/>
                    </a:p>
                  </a:txBody>
                  <a:tcPr marL="62032" marR="62032" marT="31016" marB="31016"/>
                </a:tc>
              </a:tr>
              <a:tr h="71294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2032" marR="62032" marT="31016" marB="3101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Recruited</a:t>
                      </a:r>
                      <a:r>
                        <a:rPr lang="en-US" sz="1200" baseline="0" dirty="0" smtClean="0"/>
                        <a:t> through participating </a:t>
                      </a:r>
                      <a:r>
                        <a:rPr lang="en-US" sz="1200" baseline="0" dirty="0" err="1" smtClean="0"/>
                        <a:t>HealthPlan</a:t>
                      </a:r>
                      <a:endParaRPr lang="en-US" sz="1200" dirty="0"/>
                    </a:p>
                  </a:txBody>
                  <a:tcPr marL="62032" marR="62032" marT="31016" marB="310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Adaptive Asthma program. Behavioral</a:t>
                      </a:r>
                      <a:r>
                        <a:rPr lang="en-US" sz="1200" baseline="0" dirty="0" smtClean="0"/>
                        <a:t> and educational content segmentation + Daily Air Quality Index Forecast</a:t>
                      </a:r>
                      <a:endParaRPr lang="en-US" sz="1200" dirty="0"/>
                    </a:p>
                  </a:txBody>
                  <a:tcPr marL="62032" marR="62032" marT="31016" marB="310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Ongoing</a:t>
                      </a:r>
                      <a:endParaRPr lang="en-US" sz="1200" dirty="0"/>
                    </a:p>
                  </a:txBody>
                  <a:tcPr marL="62032" marR="62032" marT="31016" marB="31016"/>
                </a:tc>
              </a:tr>
            </a:tbl>
          </a:graphicData>
        </a:graphic>
      </p:graphicFrame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/>
          <a:srcRect t="23151" b="18508"/>
          <a:stretch/>
        </p:blipFill>
        <p:spPr>
          <a:xfrm>
            <a:off x="650324" y="1124657"/>
            <a:ext cx="1426307" cy="499269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708582" y="2039058"/>
          <a:ext cx="7673418" cy="17548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2497"/>
                <a:gridCol w="1363990"/>
                <a:gridCol w="3081648"/>
                <a:gridCol w="1625283"/>
              </a:tblGrid>
              <a:tr h="51857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Wellness</a:t>
                      </a:r>
                      <a:endParaRPr lang="en-US" sz="1100" dirty="0"/>
                    </a:p>
                  </a:txBody>
                  <a:tcPr marL="62032" marR="62032" marT="31016" marB="3101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Recruitment</a:t>
                      </a:r>
                      <a:endParaRPr lang="en-US" sz="1100" dirty="0"/>
                    </a:p>
                  </a:txBody>
                  <a:tcPr marL="62032" marR="62032" marT="31016" marB="3101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Intervention</a:t>
                      </a:r>
                      <a:endParaRPr lang="en-US" sz="1100" dirty="0"/>
                    </a:p>
                  </a:txBody>
                  <a:tcPr marL="62032" marR="62032" marT="31016" marB="3101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Results/references</a:t>
                      </a:r>
                      <a:endParaRPr lang="en-US" sz="1100" dirty="0"/>
                    </a:p>
                  </a:txBody>
                  <a:tcPr marL="62032" marR="62032" marT="31016" marB="31016"/>
                </a:tc>
              </a:tr>
              <a:tr h="1236327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2032" marR="62032" marT="31016" marB="3101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Healthplan</a:t>
                      </a:r>
                      <a:r>
                        <a:rPr lang="en-US" sz="1200" dirty="0" smtClean="0"/>
                        <a:t>, Employer, Insurance</a:t>
                      </a:r>
                      <a:endParaRPr lang="en-US" sz="1200" dirty="0"/>
                    </a:p>
                  </a:txBody>
                  <a:tcPr marL="62032" marR="62032" marT="31016" marB="310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3-</a:t>
                      </a:r>
                      <a:r>
                        <a:rPr lang="en-US" sz="1200" baseline="0" dirty="0" smtClean="0"/>
                        <a:t> way collaboration with wireless blood glucometer, personal health coach and blood glucose testing adherence </a:t>
                      </a:r>
                    </a:p>
                    <a:p>
                      <a:r>
                        <a:rPr lang="en-US" sz="1200" baseline="0" dirty="0" smtClean="0"/>
                        <a:t>(behavioral/educational) intervention. Real-time BGM data (trending and adherence) input into algorithm and escalations/caregiver alerts.</a:t>
                      </a:r>
                      <a:endParaRPr lang="en-US" sz="1200" dirty="0"/>
                    </a:p>
                  </a:txBody>
                  <a:tcPr marL="62032" marR="62032" marT="31016" marB="310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Ongoing</a:t>
                      </a:r>
                      <a:endParaRPr lang="en-US" sz="1200" dirty="0"/>
                    </a:p>
                  </a:txBody>
                  <a:tcPr marL="62032" marR="62032" marT="31016" marB="31016"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304079"/>
              </p:ext>
            </p:extLst>
          </p:nvPr>
        </p:nvGraphicFramePr>
        <p:xfrm>
          <a:off x="680725" y="3799235"/>
          <a:ext cx="7673418" cy="1548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2497"/>
                <a:gridCol w="1363990"/>
                <a:gridCol w="3081648"/>
                <a:gridCol w="1625283"/>
              </a:tblGrid>
              <a:tr h="572418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Insurance Carrier/Health Plan </a:t>
                      </a:r>
                      <a:endParaRPr lang="en-US" sz="1100" dirty="0"/>
                    </a:p>
                  </a:txBody>
                  <a:tcPr marL="62032" marR="62032" marT="31016" marB="3101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Recruitment</a:t>
                      </a:r>
                      <a:endParaRPr lang="en-US" sz="1100" dirty="0"/>
                    </a:p>
                  </a:txBody>
                  <a:tcPr marL="62032" marR="62032" marT="31016" marB="3101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Intervention</a:t>
                      </a:r>
                      <a:endParaRPr lang="en-US" sz="1100" dirty="0"/>
                    </a:p>
                  </a:txBody>
                  <a:tcPr marL="62032" marR="62032" marT="31016" marB="3101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Results/references</a:t>
                      </a:r>
                      <a:endParaRPr lang="en-US" sz="1100" dirty="0"/>
                    </a:p>
                  </a:txBody>
                  <a:tcPr marL="62032" marR="62032" marT="31016" marB="31016"/>
                </a:tc>
              </a:tr>
              <a:tr h="806418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Green Shield</a:t>
                      </a:r>
                    </a:p>
                    <a:p>
                      <a:r>
                        <a:rPr lang="en-US" sz="1600" b="1" dirty="0" smtClean="0"/>
                        <a:t>Canada</a:t>
                      </a:r>
                      <a:endParaRPr lang="en-US" sz="1600" b="1" dirty="0"/>
                    </a:p>
                  </a:txBody>
                  <a:tcPr marL="62032" marR="62032" marT="31016" marB="3101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Through </a:t>
                      </a:r>
                      <a:r>
                        <a:rPr lang="en-US" sz="1200" dirty="0" err="1" smtClean="0"/>
                        <a:t>healthplan</a:t>
                      </a:r>
                      <a:r>
                        <a:rPr lang="en-US" sz="1200" dirty="0" smtClean="0"/>
                        <a:t>, Direct Mail/Segmented lists.</a:t>
                      </a:r>
                      <a:endParaRPr lang="en-US" sz="1200" dirty="0"/>
                    </a:p>
                  </a:txBody>
                  <a:tcPr marL="62032" marR="62032" marT="31016" marB="310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Educational and Behavior</a:t>
                      </a:r>
                      <a:r>
                        <a:rPr lang="en-US" sz="1200" baseline="0" dirty="0" smtClean="0"/>
                        <a:t> based </a:t>
                      </a:r>
                    </a:p>
                    <a:p>
                      <a:r>
                        <a:rPr lang="en-US" sz="1200" dirty="0" smtClean="0"/>
                        <a:t>Heart Health Program: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smtClean="0">
                          <a:hlinkClick r:id="rId4"/>
                        </a:rPr>
                        <a:t>www.stick2it.ca</a:t>
                      </a:r>
                      <a:endParaRPr lang="en-US" sz="1200" baseline="0" dirty="0" smtClean="0"/>
                    </a:p>
                    <a:p>
                      <a:r>
                        <a:rPr lang="en-US" sz="1200" baseline="0" dirty="0" smtClean="0"/>
                        <a:t>Cholesterol and blood pressure medication adherence. </a:t>
                      </a:r>
                    </a:p>
                    <a:p>
                      <a:endParaRPr lang="en-US" sz="1200" dirty="0"/>
                    </a:p>
                  </a:txBody>
                  <a:tcPr marL="62032" marR="62032" marT="31016" marB="310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Significant</a:t>
                      </a:r>
                      <a:r>
                        <a:rPr lang="en-US" sz="1200" baseline="0" dirty="0" smtClean="0"/>
                        <a:t> improvements in MPR, Delay to refill. </a:t>
                      </a:r>
                      <a:endParaRPr lang="en-US" sz="1200" dirty="0"/>
                    </a:p>
                  </a:txBody>
                  <a:tcPr marL="62032" marR="62032" marT="31016" marB="31016"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/>
          </p:nvPr>
        </p:nvGraphicFramePr>
        <p:xfrm>
          <a:off x="678660" y="5446310"/>
          <a:ext cx="7673418" cy="1183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2497"/>
                <a:gridCol w="1363990"/>
                <a:gridCol w="3081648"/>
                <a:gridCol w="1625283"/>
              </a:tblGrid>
              <a:tr h="572418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Provider/Hospital</a:t>
                      </a:r>
                      <a:endParaRPr lang="en-US" sz="1100" dirty="0"/>
                    </a:p>
                  </a:txBody>
                  <a:tcPr marL="62032" marR="62032" marT="31016" marB="3101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Recruitment</a:t>
                      </a:r>
                      <a:endParaRPr lang="en-US" sz="1100" dirty="0"/>
                    </a:p>
                  </a:txBody>
                  <a:tcPr marL="62032" marR="62032" marT="31016" marB="3101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Intervention</a:t>
                      </a:r>
                      <a:endParaRPr lang="en-US" sz="1100" dirty="0"/>
                    </a:p>
                  </a:txBody>
                  <a:tcPr marL="62032" marR="62032" marT="31016" marB="3101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Results/references</a:t>
                      </a:r>
                      <a:endParaRPr lang="en-US" sz="1100" dirty="0"/>
                    </a:p>
                  </a:txBody>
                  <a:tcPr marL="62032" marR="62032" marT="31016" marB="31016"/>
                </a:tc>
              </a:tr>
              <a:tr h="572418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2032" marR="62032" marT="31016" marB="3101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HealthCare Practitioner Recruited</a:t>
                      </a:r>
                      <a:endParaRPr lang="en-US" sz="1200" dirty="0"/>
                    </a:p>
                  </a:txBody>
                  <a:tcPr marL="62032" marR="62032" marT="31016" marB="310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See referenced</a:t>
                      </a:r>
                      <a:r>
                        <a:rPr lang="en-US" sz="1200" baseline="0" dirty="0" smtClean="0"/>
                        <a:t> study</a:t>
                      </a:r>
                      <a:endParaRPr lang="en-US" sz="1200" dirty="0"/>
                    </a:p>
                  </a:txBody>
                  <a:tcPr marL="62032" marR="62032" marT="31016" marB="310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31% increase in daily adherence to TRAVATAN</a:t>
                      </a:r>
                      <a:r>
                        <a:rPr lang="en-US" sz="1200" baseline="0" dirty="0" smtClean="0"/>
                        <a:t>, XALATAN</a:t>
                      </a:r>
                      <a:endParaRPr lang="en-US" sz="1200" dirty="0"/>
                    </a:p>
                  </a:txBody>
                  <a:tcPr marL="62032" marR="62032" marT="31016" marB="31016"/>
                </a:tc>
              </a:tr>
            </a:tbl>
          </a:graphicData>
        </a:graphic>
      </p:graphicFrame>
      <p:pic>
        <p:nvPicPr>
          <p:cNvPr id="27" name="Picture 8" descr="http://www.memotext.com/images/1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3" b="32554"/>
          <a:stretch/>
        </p:blipFill>
        <p:spPr bwMode="auto">
          <a:xfrm>
            <a:off x="730353" y="6096180"/>
            <a:ext cx="1512031" cy="31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onnect Health Solution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53" y="2724858"/>
            <a:ext cx="1426307" cy="54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9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41BE-FA46-4B04-9BEB-F46CAA0133B0}" type="slidenum">
              <a:rPr lang="en-CA" smtClean="0"/>
              <a:pPr/>
              <a:t>13</a:t>
            </a:fld>
            <a:endParaRPr lang="en-CA"/>
          </a:p>
        </p:txBody>
      </p:sp>
      <p:sp>
        <p:nvSpPr>
          <p:cNvPr id="5" name="Snip Single Corner Rectangle 4"/>
          <p:cNvSpPr/>
          <p:nvPr/>
        </p:nvSpPr>
        <p:spPr>
          <a:xfrm>
            <a:off x="838200" y="685800"/>
            <a:ext cx="3251103" cy="762000"/>
          </a:xfrm>
          <a:prstGeom prst="snip1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We get it.</a:t>
            </a:r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3021934"/>
            <a:ext cx="6248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101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101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Privacy &amp; Data 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101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Health Information and HIPAA/PIPEDA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101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Regulatory Frameworks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0101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Pharmacovigilance</a:t>
            </a:r>
            <a:endParaRPr lang="en-US" dirty="0" smtClean="0">
              <a:solidFill>
                <a:srgbClr val="0101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101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InfoSec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101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Reliability Redundancy &amp;DRP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101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101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3302" y="1788948"/>
            <a:ext cx="5207097" cy="120032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Adherence programs require forward thinking and very robust control mechanisms:</a:t>
            </a:r>
          </a:p>
        </p:txBody>
      </p:sp>
    </p:spTree>
    <p:extLst>
      <p:ext uri="{BB962C8B-B14F-4D97-AF65-F5344CB8AC3E}">
        <p14:creationId xmlns:p14="http://schemas.microsoft.com/office/powerpoint/2010/main" val="2581662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66807" y="2438400"/>
            <a:ext cx="6680507" cy="33855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marL="0" lvl="1"/>
            <a:r>
              <a:rPr lang="en-US" sz="16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for me?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115616" cy="68580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777693" y="1600200"/>
            <a:ext cx="2186026" cy="4616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02" y="221865"/>
            <a:ext cx="864498" cy="648373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64354" y="5334000"/>
            <a:ext cx="308296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  <a:hlinkClick r:id="rId4"/>
              </a:rPr>
              <a:t>@</a:t>
            </a:r>
            <a:r>
              <a:rPr lang="en-US" dirty="0" err="1">
                <a:latin typeface="Arial" pitchFamily="34" charset="0"/>
                <a:cs typeface="Arial" pitchFamily="34" charset="0"/>
                <a:hlinkClick r:id="rId4"/>
              </a:rPr>
              <a:t>memotext</a:t>
            </a:r>
            <a:endParaRPr lang="en-US" dirty="0">
              <a:latin typeface="Arial" pitchFamily="34" charset="0"/>
              <a:cs typeface="Arial" pitchFamily="34" charset="0"/>
              <a:hlinkClick r:id="rId4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  <a:hlinkClick r:id="rId4"/>
              </a:rPr>
              <a:t>amos@memotext.com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My mobile: 416-520-3301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Toll Free: 1877- MEMO-TXT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98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115616" cy="68580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737481" y="519545"/>
            <a:ext cx="4776826" cy="4616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</a:t>
            </a: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non-adherence: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2438400" y="6280868"/>
            <a:ext cx="6562201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1" indent="-2286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CVS 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State of the States: Adherence Report. 2012, CVS 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Caremark</a:t>
            </a:r>
          </a:p>
          <a:p>
            <a:pPr marL="685800" lvl="1" indent="-2286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Value Health. 2009; 12(6): 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915-922</a:t>
            </a:r>
          </a:p>
          <a:p>
            <a:pPr marL="685800" lvl="1" indent="-2286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2012 Patient Adherence and Compliance: Improving Outcomes through Patient Engagement Programs- Cutting Edge Info (PH166) 2012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02" y="221865"/>
            <a:ext cx="864498" cy="648373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76400" y="4953000"/>
            <a:ext cx="63481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every 10% increase in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Medication Possession Ratio (MPR) there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9-30% decrease in </a:t>
            </a:r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total healthcare costs.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481" y="1295400"/>
            <a:ext cx="6553734" cy="335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35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41BE-FA46-4B04-9BEB-F46CAA0133B0}" type="slidenum">
              <a:rPr lang="en-CA" smtClean="0"/>
              <a:pPr/>
              <a:t>3</a:t>
            </a:fld>
            <a:endParaRPr lang="en-CA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287062"/>
            <a:ext cx="3962400" cy="369332"/>
          </a:xfrm>
          <a:solidFill>
            <a:schemeClr val="bg1"/>
          </a:solidFill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MEMOTEXT</a:t>
            </a:r>
            <a:r>
              <a:rPr lang="en-US" sz="2000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endParaRPr lang="en-US" sz="2000" b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object 20"/>
          <p:cNvSpPr/>
          <p:nvPr/>
        </p:nvSpPr>
        <p:spPr>
          <a:xfrm>
            <a:off x="0" y="5051328"/>
            <a:ext cx="9144000" cy="1806672"/>
          </a:xfrm>
          <a:custGeom>
            <a:avLst/>
            <a:gdLst/>
            <a:ahLst/>
            <a:cxnLst/>
            <a:rect l="l" t="t" r="r" b="b"/>
            <a:pathLst>
              <a:path w="13461263" h="2784843">
                <a:moveTo>
                  <a:pt x="13461263" y="2784843"/>
                </a:moveTo>
                <a:lnTo>
                  <a:pt x="0" y="2784843"/>
                </a:lnTo>
                <a:lnTo>
                  <a:pt x="0" y="0"/>
                </a:lnTo>
                <a:lnTo>
                  <a:pt x="13461263" y="0"/>
                </a:lnTo>
                <a:lnTo>
                  <a:pt x="13461263" y="2784843"/>
                </a:lnTo>
                <a:close/>
              </a:path>
            </a:pathLst>
          </a:custGeom>
          <a:solidFill>
            <a:srgbClr val="88C8EE"/>
          </a:solidFill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81891" y="5105400"/>
            <a:ext cx="708660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vidence-based, ROI-driven digital adherence and behavior change solutions.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improve the bottom line for healthcare stakeholders by increasing adherence to treatment.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11404" t="13018" r="10819" b="3023"/>
          <a:stretch/>
        </p:blipFill>
        <p:spPr>
          <a:xfrm>
            <a:off x="838200" y="616032"/>
            <a:ext cx="7467600" cy="429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11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nip Single Corner Rectangle 25"/>
          <p:cNvSpPr/>
          <p:nvPr/>
        </p:nvSpPr>
        <p:spPr>
          <a:xfrm>
            <a:off x="1524000" y="1447800"/>
            <a:ext cx="5627011" cy="2687960"/>
          </a:xfrm>
          <a:prstGeom prst="snip1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Best practices in program recruitment are used to develop enrollment app or sites.</a:t>
            </a:r>
          </a:p>
          <a:p>
            <a:endParaRPr lang="en-US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Multi-channel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Patient Self-Enroll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Call Center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Web, Mobile, Telephone, Point of Sale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Provider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02" y="221865"/>
            <a:ext cx="864498" cy="64837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200" y="3886200"/>
            <a:ext cx="1991637" cy="18786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6590" y="969242"/>
            <a:ext cx="6349728" cy="749996"/>
          </a:xfrm>
          <a:prstGeom prst="rect">
            <a:avLst/>
          </a:prstGeom>
        </p:spPr>
      </p:pic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1131123" y="457200"/>
            <a:ext cx="3962400" cy="369332"/>
          </a:xfrm>
          <a:solidFill>
            <a:schemeClr val="bg1"/>
          </a:solidFill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MEMOTEXT</a:t>
            </a:r>
            <a:r>
              <a:rPr lang="en-US" sz="2000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 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Intervention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/>
          <a:srcRect r="1447" b="4638"/>
          <a:stretch/>
        </p:blipFill>
        <p:spPr>
          <a:xfrm>
            <a:off x="5867400" y="3556778"/>
            <a:ext cx="2274510" cy="1191373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9200" y="4161145"/>
            <a:ext cx="2629626" cy="14265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280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nip Single Corner Rectangle 25"/>
          <p:cNvSpPr/>
          <p:nvPr/>
        </p:nvSpPr>
        <p:spPr>
          <a:xfrm>
            <a:off x="320780" y="326243"/>
            <a:ext cx="3251103" cy="1676400"/>
          </a:xfrm>
          <a:prstGeom prst="snip1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Self-referencing from patient responses.</a:t>
            </a:r>
          </a:p>
          <a:p>
            <a:endParaRPr lang="en-US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Validated, short, frequent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Condition specific literacy, behavioral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ecurely administered for privacy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t="26111" r="3742" b="1198"/>
          <a:stretch/>
        </p:blipFill>
        <p:spPr>
          <a:xfrm>
            <a:off x="16933" y="2438400"/>
            <a:ext cx="8915401" cy="34003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83" y="491619"/>
            <a:ext cx="5372092" cy="664357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3886200" y="5275659"/>
            <a:ext cx="2125133" cy="2539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050" b="1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Personologic</a:t>
            </a:r>
            <a:r>
              <a:rPr lang="en-US" sz="800" b="1" i="1" baseline="30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™</a:t>
            </a:r>
            <a:r>
              <a:rPr lang="en-US" sz="800" b="1" i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ASSESSMENT</a:t>
            </a:r>
            <a:endParaRPr lang="en-US" sz="11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38600" y="4699770"/>
            <a:ext cx="1972733" cy="5334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5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7276"/>
            <a:ext cx="2362200" cy="3542257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3886200" y="2743200"/>
            <a:ext cx="3846908" cy="4419600"/>
            <a:chOff x="3929275" y="1723704"/>
            <a:chExt cx="4254207" cy="499777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37" r="6640"/>
            <a:stretch/>
          </p:blipFill>
          <p:spPr>
            <a:xfrm>
              <a:off x="3929275" y="1723704"/>
              <a:ext cx="4254207" cy="499777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3671" y="2488601"/>
              <a:ext cx="1693732" cy="2997798"/>
            </a:xfrm>
            <a:prstGeom prst="rect">
              <a:avLst/>
            </a:prstGeom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41BE-FA46-4B04-9BEB-F46CAA0133B0}" type="slidenum">
              <a:rPr lang="en-CA" smtClean="0"/>
              <a:pPr/>
              <a:t>6</a:t>
            </a:fld>
            <a:endParaRPr lang="en-CA"/>
          </a:p>
        </p:txBody>
      </p:sp>
      <p:sp>
        <p:nvSpPr>
          <p:cNvPr id="19" name="Rectangle 18"/>
          <p:cNvSpPr/>
          <p:nvPr/>
        </p:nvSpPr>
        <p:spPr>
          <a:xfrm>
            <a:off x="178176" y="2057400"/>
            <a:ext cx="2628524" cy="95410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Automated, Personalized, Interactive, Self-Referencing Information, Motivation + Live Support</a:t>
            </a:r>
          </a:p>
        </p:txBody>
      </p:sp>
      <p:cxnSp>
        <p:nvCxnSpPr>
          <p:cNvPr id="22" name="Elbow Connector 21"/>
          <p:cNvCxnSpPr>
            <a:stCxn id="19" idx="0"/>
            <a:endCxn id="3" idx="1"/>
          </p:cNvCxnSpPr>
          <p:nvPr/>
        </p:nvCxnSpPr>
        <p:spPr>
          <a:xfrm rot="16200000" flipH="1">
            <a:off x="1745327" y="1804510"/>
            <a:ext cx="2687707" cy="3193486"/>
          </a:xfrm>
          <a:prstGeom prst="bentConnector4">
            <a:avLst>
              <a:gd name="adj1" fmla="val -8505"/>
              <a:gd name="adj2" fmla="val 70577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28600" y="304800"/>
            <a:ext cx="3048000" cy="6463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Personalized </a:t>
            </a:r>
          </a:p>
          <a:p>
            <a:r>
              <a:rPr lang="en-US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Content by Text and Mobile</a:t>
            </a:r>
          </a:p>
        </p:txBody>
      </p:sp>
      <p:pic>
        <p:nvPicPr>
          <p:cNvPr id="5" name="c2d6954ee4ec0d82567f4bcb9265262236c8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567" y="1380460"/>
            <a:ext cx="541081" cy="3287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6" name="Diagram 15"/>
          <p:cNvGraphicFramePr/>
          <p:nvPr>
            <p:extLst/>
          </p:nvPr>
        </p:nvGraphicFramePr>
        <p:xfrm>
          <a:off x="5711896" y="1611624"/>
          <a:ext cx="3280423" cy="2488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013700" y="1337102"/>
            <a:ext cx="533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Click for sample audio</a:t>
            </a:r>
            <a:endParaRPr lang="en-US" sz="7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83346" y="1305312"/>
            <a:ext cx="1243708" cy="117316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660524" y="1832143"/>
            <a:ext cx="14285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Actionable </a:t>
            </a: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Dataflow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581400" y="509223"/>
            <a:ext cx="5391150" cy="636413"/>
          </a:xfrm>
          <a:prstGeom prst="rect">
            <a:avLst/>
          </a:prstGeom>
        </p:spPr>
      </p:pic>
      <p:pic>
        <p:nvPicPr>
          <p:cNvPr id="6" name="HTN_Dem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205605" y="36107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88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09929CF4-9291-4B7C-BCB6-F36842ACF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>
                                            <p:graphicEl>
                                              <a:dgm id="{09929CF4-9291-4B7C-BCB6-F36842ACF3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>
                                            <p:graphicEl>
                                              <a:dgm id="{09929CF4-9291-4B7C-BCB6-F36842ACF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>
                                            <p:graphicEl>
                                              <a:dgm id="{09929CF4-9291-4B7C-BCB6-F36842ACF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DB46F292-2B0A-4794-A45B-BFAE7C8986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>
                                            <p:graphicEl>
                                              <a:dgm id="{DB46F292-2B0A-4794-A45B-BFAE7C8986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>
                                            <p:graphicEl>
                                              <a:dgm id="{DB46F292-2B0A-4794-A45B-BFAE7C8986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>
                                            <p:graphicEl>
                                              <a:dgm id="{DB46F292-2B0A-4794-A45B-BFAE7C8986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97E07A55-19DB-411E-9603-EECA7D5BE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>
                                            <p:graphicEl>
                                              <a:dgm id="{97E07A55-19DB-411E-9603-EECA7D5BEE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">
                                            <p:graphicEl>
                                              <a:dgm id="{97E07A55-19DB-411E-9603-EECA7D5BE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">
                                            <p:graphicEl>
                                              <a:dgm id="{97E07A55-19DB-411E-9603-EECA7D5BE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1F175155-76BE-4322-8F2B-16EA4DE87F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">
                                            <p:graphicEl>
                                              <a:dgm id="{1F175155-76BE-4322-8F2B-16EA4DE87F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">
                                            <p:graphicEl>
                                              <a:dgm id="{1F175155-76BE-4322-8F2B-16EA4DE87F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">
                                            <p:graphicEl>
                                              <a:dgm id="{1F175155-76BE-4322-8F2B-16EA4DE87F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A9D166C6-7F58-4795-873A-DC44AC83C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>
                                            <p:graphicEl>
                                              <a:dgm id="{A9D166C6-7F58-4795-873A-DC44AC83C3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">
                                            <p:graphicEl>
                                              <a:dgm id="{A9D166C6-7F58-4795-873A-DC44AC83C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">
                                            <p:graphicEl>
                                              <a:dgm id="{A9D166C6-7F58-4795-873A-DC44AC83C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8F987262-8DC9-49A9-AA0C-201DD2A825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6">
                                            <p:graphicEl>
                                              <a:dgm id="{8F987262-8DC9-49A9-AA0C-201DD2A825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6">
                                            <p:graphicEl>
                                              <a:dgm id="{8F987262-8DC9-49A9-AA0C-201DD2A825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">
                                            <p:graphicEl>
                                              <a:dgm id="{8F987262-8DC9-49A9-AA0C-201DD2A825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657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21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Graphic spid="16" grpId="0">
        <p:bldSub>
          <a:bldDgm bld="one" rev="1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http://dattanet.net/memotext/web3/images/soci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1466" y="6611460"/>
            <a:ext cx="1313726" cy="18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708952" y="6554697"/>
            <a:ext cx="9607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+mj-lt"/>
                <a:cs typeface="Arial" pitchFamily="34" charset="0"/>
                <a:hlinkClick r:id="rId4"/>
              </a:rPr>
              <a:t>@</a:t>
            </a:r>
            <a:r>
              <a:rPr lang="en-US" sz="1200" dirty="0" err="1" smtClean="0">
                <a:latin typeface="+mj-lt"/>
                <a:cs typeface="Arial" pitchFamily="34" charset="0"/>
                <a:hlinkClick r:id="rId4"/>
              </a:rPr>
              <a:t>memotext</a:t>
            </a:r>
            <a:endParaRPr lang="en-US" sz="1200" dirty="0">
              <a:latin typeface="+mj-lt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t="29232"/>
          <a:stretch/>
        </p:blipFill>
        <p:spPr>
          <a:xfrm>
            <a:off x="497198" y="2733464"/>
            <a:ext cx="4667127" cy="21076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462" y="4984260"/>
            <a:ext cx="4038600" cy="146233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9600" y="423513"/>
            <a:ext cx="1886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Real-World Data</a:t>
            </a:r>
            <a:endParaRPr lang="en-C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681844" y="1001675"/>
          <a:ext cx="7700156" cy="1741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8080"/>
                <a:gridCol w="1368743"/>
                <a:gridCol w="3092387"/>
                <a:gridCol w="1630946"/>
              </a:tblGrid>
              <a:tr h="826053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Pharmacy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032" marR="62032" marT="31016" marB="31016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Recruitment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032" marR="62032" marT="31016" marB="31016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Intervention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032" marR="62032" marT="31016" marB="31016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Results/references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032" marR="62032" marT="31016" marB="31016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82605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2032" marR="62032" marT="31016" marB="3101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In-store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DTC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Call Center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(Web</a:t>
                      </a:r>
                      <a:r>
                        <a:rPr lang="en-US" sz="1400" baseline="0" dirty="0" smtClean="0"/>
                        <a:t> + POS)</a:t>
                      </a:r>
                      <a:endParaRPr lang="en-US" sz="1400" dirty="0"/>
                    </a:p>
                  </a:txBody>
                  <a:tcPr marL="62032" marR="62032" marT="31016" marB="31016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Self-efficacy &amp;</a:t>
                      </a:r>
                      <a:r>
                        <a:rPr lang="en-US" sz="1400" baseline="0" dirty="0" smtClean="0"/>
                        <a:t> depression adherence </a:t>
                      </a:r>
                      <a:r>
                        <a:rPr lang="en-US" sz="1400" b="1" baseline="0" dirty="0" smtClean="0"/>
                        <a:t>METFORMIN</a:t>
                      </a:r>
                      <a:r>
                        <a:rPr lang="en-US" sz="1400" baseline="0" dirty="0" smtClean="0"/>
                        <a:t>. Adaptive SMS and IVR outreach and interactive education program.</a:t>
                      </a:r>
                      <a:endParaRPr lang="en-US" sz="1400" dirty="0"/>
                    </a:p>
                  </a:txBody>
                  <a:tcPr marL="62032" marR="62032" marT="31016" marB="31016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Very significant increases in MPR –</a:t>
                      </a:r>
                      <a:r>
                        <a:rPr lang="en-US" sz="1400" baseline="0" dirty="0" smtClean="0"/>
                        <a:t> 18+ months</a:t>
                      </a:r>
                      <a:endParaRPr lang="en-US" sz="1400" dirty="0"/>
                    </a:p>
                  </a:txBody>
                  <a:tcPr marL="62032" marR="62032" marT="31016" marB="31016"/>
                </a:tc>
              </a:tr>
            </a:tbl>
          </a:graphicData>
        </a:graphic>
      </p:graphicFrame>
      <p:sp>
        <p:nvSpPr>
          <p:cNvPr id="16" name="object 46"/>
          <p:cNvSpPr/>
          <p:nvPr/>
        </p:nvSpPr>
        <p:spPr>
          <a:xfrm>
            <a:off x="1600200" y="2072636"/>
            <a:ext cx="517167" cy="381000"/>
          </a:xfrm>
          <a:prstGeom prst="rect">
            <a:avLst/>
          </a:prstGeom>
          <a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62" y="2036593"/>
            <a:ext cx="614401" cy="56018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290329" y="3302232"/>
            <a:ext cx="30480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79% </a:t>
            </a:r>
            <a:r>
              <a:rPr lang="en-CA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of patients rate programs very highly</a:t>
            </a:r>
          </a:p>
          <a:p>
            <a:r>
              <a:rPr lang="en-CA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17% + </a:t>
            </a:r>
            <a:r>
              <a:rPr lang="en-CA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change </a:t>
            </a:r>
            <a:r>
              <a:rPr lang="en-CA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in patients rating confidence </a:t>
            </a:r>
            <a:r>
              <a:rPr lang="en-CA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in self </a:t>
            </a:r>
            <a:r>
              <a:rPr lang="en-CA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management </a:t>
            </a:r>
            <a:endParaRPr lang="en-CA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r>
              <a:rPr lang="en-CA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76</a:t>
            </a:r>
            <a:r>
              <a:rPr lang="en-CA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% </a:t>
            </a:r>
            <a:r>
              <a:rPr lang="en-CA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of patient self-report feeling better, healthier and happier since starting a T2 Diabetes </a:t>
            </a:r>
            <a:r>
              <a:rPr lang="en-CA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program</a:t>
            </a:r>
            <a:endParaRPr lang="en-CA" sz="11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/>
          <a:srcRect b="46903"/>
          <a:stretch/>
        </p:blipFill>
        <p:spPr>
          <a:xfrm>
            <a:off x="3429000" y="456036"/>
            <a:ext cx="5416550" cy="38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92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495800" y="1988181"/>
            <a:ext cx="4428216" cy="1938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CA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Recruitment</a:t>
            </a:r>
            <a:r>
              <a:rPr lang="en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JHU Research </a:t>
            </a:r>
            <a:r>
              <a:rPr lang="en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/ MS </a:t>
            </a:r>
            <a:r>
              <a:rPr lang="en-CA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Healthvault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CA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Condition: </a:t>
            </a:r>
            <a:r>
              <a:rPr lang="en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Glaucoma (</a:t>
            </a:r>
            <a:r>
              <a:rPr lang="en-CA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Travatan</a:t>
            </a:r>
            <a:r>
              <a:rPr lang="en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CA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Xalatan</a:t>
            </a:r>
            <a:r>
              <a:rPr lang="en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defRPr/>
            </a:pPr>
            <a:r>
              <a:rPr lang="en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Michael V. Boland MD PhD. – Wilmer Eye Clinic Johns Hopkins Univ.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Results: 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Significant improvements in medication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adherence with daily medications:  Intervention group increase adherence from 51% to 67% adherence p. 0.003 (Electronic Monitoring of Dosing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lvl="1"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2015" y="4824957"/>
            <a:ext cx="31242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dirty="0" smtClean="0">
                <a:solidFill>
                  <a:sysClr val="windowText" lastClr="000000"/>
                </a:solidFill>
                <a:cs typeface="Calibri"/>
              </a:rPr>
              <a:t>Presented at Stanford Persuasive Behavior Lab, </a:t>
            </a:r>
            <a:r>
              <a:rPr lang="en-US" sz="900" dirty="0" err="1" smtClean="0">
                <a:solidFill>
                  <a:sysClr val="windowText" lastClr="000000"/>
                </a:solidFill>
                <a:cs typeface="Calibri"/>
              </a:rPr>
              <a:t>mHealth</a:t>
            </a:r>
            <a:r>
              <a:rPr lang="en-US" sz="900" dirty="0" smtClean="0">
                <a:solidFill>
                  <a:sysClr val="windowText" lastClr="000000"/>
                </a:solidFill>
                <a:cs typeface="Calibri"/>
              </a:rPr>
              <a:t> 2012 and Kaiser Permanente Gallery of Innovation, Amer. Academy of Ophthalmology</a:t>
            </a:r>
            <a:endParaRPr lang="en-US" sz="900" dirty="0">
              <a:solidFill>
                <a:sysClr val="windowText" lastClr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2590" y="317384"/>
            <a:ext cx="6777810" cy="8925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MEMOTEXT effect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Johns Hopkins Wilmer Eye Clinic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23"/>
          <p:cNvSpPr txBox="1"/>
          <p:nvPr/>
        </p:nvSpPr>
        <p:spPr>
          <a:xfrm>
            <a:off x="5128420" y="5298921"/>
            <a:ext cx="1066165" cy="100456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1800" b="1" spc="-130" dirty="0" smtClean="0">
                <a:solidFill>
                  <a:srgbClr val="1E89CA"/>
                </a:solidFill>
                <a:latin typeface="Arial"/>
                <a:cs typeface="Arial"/>
              </a:rPr>
              <a:t>INITIA</a:t>
            </a:r>
            <a:r>
              <a:rPr sz="1800" b="1" spc="-100" dirty="0" smtClean="0">
                <a:solidFill>
                  <a:srgbClr val="1E89CA"/>
                </a:solidFill>
                <a:latin typeface="Arial"/>
                <a:cs typeface="Arial"/>
              </a:rPr>
              <a:t>L</a:t>
            </a:r>
            <a:r>
              <a:rPr sz="1800" b="1" spc="-120" dirty="0" smtClean="0">
                <a:solidFill>
                  <a:srgbClr val="1E89CA"/>
                </a:solidFill>
                <a:latin typeface="Arial"/>
                <a:cs typeface="Arial"/>
              </a:rPr>
              <a:t> </a:t>
            </a:r>
            <a:r>
              <a:rPr sz="1800" b="1" spc="-165" dirty="0" smtClean="0">
                <a:solidFill>
                  <a:srgbClr val="1E89CA"/>
                </a:solidFill>
                <a:latin typeface="Arial"/>
                <a:cs typeface="Arial"/>
              </a:rPr>
              <a:t>(%)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3"/>
              </a:spcBef>
            </a:pPr>
            <a:endParaRPr sz="600" dirty="0"/>
          </a:p>
          <a:p>
            <a:pPr marR="141605" algn="ctr">
              <a:lnSpc>
                <a:spcPct val="100000"/>
              </a:lnSpc>
            </a:pPr>
            <a:r>
              <a:rPr sz="1800" spc="-210" dirty="0" smtClean="0">
                <a:solidFill>
                  <a:srgbClr val="1E89CA"/>
                </a:solidFill>
                <a:latin typeface="Arial"/>
                <a:cs typeface="Arial"/>
              </a:rPr>
              <a:t>4</a:t>
            </a:r>
            <a:r>
              <a:rPr sz="1800" spc="-160" dirty="0" smtClean="0">
                <a:solidFill>
                  <a:srgbClr val="1E89CA"/>
                </a:solidFill>
                <a:latin typeface="Arial"/>
                <a:cs typeface="Arial"/>
              </a:rPr>
              <a:t>9</a:t>
            </a:r>
            <a:r>
              <a:rPr sz="1800" spc="-180" dirty="0" smtClean="0">
                <a:solidFill>
                  <a:srgbClr val="1E89CA"/>
                </a:solidFill>
                <a:latin typeface="Arial"/>
                <a:cs typeface="Arial"/>
              </a:rPr>
              <a:t> </a:t>
            </a:r>
            <a:r>
              <a:rPr sz="1800" spc="-290" dirty="0" smtClean="0">
                <a:solidFill>
                  <a:srgbClr val="1E89CA"/>
                </a:solidFill>
                <a:latin typeface="Arial"/>
                <a:cs typeface="Arial"/>
              </a:rPr>
              <a:t>%</a:t>
            </a:r>
            <a:endParaRPr sz="1800" dirty="0" smtClean="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3"/>
              </a:spcBef>
            </a:pPr>
            <a:endParaRPr sz="600" dirty="0" smtClean="0"/>
          </a:p>
          <a:p>
            <a:pPr marR="30480" algn="ctr">
              <a:lnSpc>
                <a:spcPct val="100000"/>
              </a:lnSpc>
            </a:pPr>
            <a:r>
              <a:rPr sz="1800" spc="-254" dirty="0" smtClean="0">
                <a:solidFill>
                  <a:srgbClr val="1E89CA"/>
                </a:solidFill>
                <a:latin typeface="Arial"/>
                <a:cs typeface="Arial"/>
              </a:rPr>
              <a:t>51%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1" name="object 24"/>
          <p:cNvSpPr txBox="1"/>
          <p:nvPr/>
        </p:nvSpPr>
        <p:spPr>
          <a:xfrm>
            <a:off x="6551729" y="5298921"/>
            <a:ext cx="960119" cy="100456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1800" b="1" spc="-145" dirty="0" smtClean="0">
                <a:solidFill>
                  <a:srgbClr val="1E89CA"/>
                </a:solidFill>
                <a:latin typeface="Arial"/>
                <a:cs typeface="Arial"/>
              </a:rPr>
              <a:t>FINA</a:t>
            </a:r>
            <a:r>
              <a:rPr sz="1800" b="1" spc="-100" dirty="0" smtClean="0">
                <a:solidFill>
                  <a:srgbClr val="1E89CA"/>
                </a:solidFill>
                <a:latin typeface="Arial"/>
                <a:cs typeface="Arial"/>
              </a:rPr>
              <a:t>L</a:t>
            </a:r>
            <a:r>
              <a:rPr sz="1800" b="1" spc="-120" dirty="0" smtClean="0">
                <a:solidFill>
                  <a:srgbClr val="1E89CA"/>
                </a:solidFill>
                <a:latin typeface="Arial"/>
                <a:cs typeface="Arial"/>
              </a:rPr>
              <a:t> </a:t>
            </a:r>
            <a:r>
              <a:rPr sz="1800" b="1" spc="-165" dirty="0" smtClean="0">
                <a:solidFill>
                  <a:srgbClr val="1E89CA"/>
                </a:solidFill>
                <a:latin typeface="Arial"/>
                <a:cs typeface="Arial"/>
              </a:rPr>
              <a:t>(%)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3"/>
              </a:spcBef>
            </a:pPr>
            <a:endParaRPr sz="600"/>
          </a:p>
          <a:p>
            <a:pPr marR="101600" algn="ctr">
              <a:lnSpc>
                <a:spcPct val="100000"/>
              </a:lnSpc>
            </a:pPr>
            <a:r>
              <a:rPr sz="1800" spc="-254" dirty="0" smtClean="0">
                <a:solidFill>
                  <a:srgbClr val="1E89CA"/>
                </a:solidFill>
                <a:latin typeface="Arial"/>
                <a:cs typeface="Arial"/>
              </a:rPr>
              <a:t>50%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3"/>
              </a:spcBef>
            </a:pPr>
            <a:endParaRPr sz="600"/>
          </a:p>
          <a:p>
            <a:pPr marL="36195" algn="ctr">
              <a:lnSpc>
                <a:spcPct val="100000"/>
              </a:lnSpc>
            </a:pPr>
            <a:r>
              <a:rPr sz="1800" spc="-254" dirty="0" smtClean="0">
                <a:solidFill>
                  <a:srgbClr val="1E89CA"/>
                </a:solidFill>
                <a:latin typeface="Arial"/>
                <a:cs typeface="Arial"/>
              </a:rPr>
              <a:t>67%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26"/>
          <p:cNvSpPr txBox="1"/>
          <p:nvPr/>
        </p:nvSpPr>
        <p:spPr>
          <a:xfrm>
            <a:off x="4014867" y="5638800"/>
            <a:ext cx="1162685" cy="730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305" marR="12700" indent="-15240">
              <a:lnSpc>
                <a:spcPct val="127899"/>
              </a:lnSpc>
            </a:pPr>
            <a:r>
              <a:rPr sz="1800" b="1" spc="-155" dirty="0" smtClean="0">
                <a:solidFill>
                  <a:srgbClr val="1E89CA"/>
                </a:solidFill>
                <a:latin typeface="Arial"/>
                <a:cs typeface="Arial"/>
              </a:rPr>
              <a:t>Cont</a:t>
            </a:r>
            <a:r>
              <a:rPr sz="1800" b="1" spc="-150" dirty="0" smtClean="0">
                <a:solidFill>
                  <a:srgbClr val="1E89CA"/>
                </a:solidFill>
                <a:latin typeface="Arial"/>
                <a:cs typeface="Arial"/>
              </a:rPr>
              <a:t>rol</a:t>
            </a:r>
            <a:r>
              <a:rPr sz="1800" b="1" spc="-110" dirty="0" smtClean="0">
                <a:solidFill>
                  <a:srgbClr val="1E89CA"/>
                </a:solidFill>
                <a:latin typeface="Arial"/>
                <a:cs typeface="Arial"/>
              </a:rPr>
              <a:t> </a:t>
            </a:r>
            <a:r>
              <a:rPr sz="1800" b="1" spc="-130" dirty="0" smtClean="0">
                <a:solidFill>
                  <a:srgbClr val="1E89CA"/>
                </a:solidFill>
                <a:latin typeface="Arial"/>
                <a:cs typeface="Arial"/>
              </a:rPr>
              <a:t>Intervention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2015" y="4431928"/>
            <a:ext cx="285617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hlinkClick r:id="rId3"/>
              </a:rPr>
              <a:t>http://</a:t>
            </a:r>
            <a:r>
              <a:rPr lang="en-US" sz="700" dirty="0" smtClean="0">
                <a:hlinkClick r:id="rId3"/>
              </a:rPr>
              <a:t>archopht.jamanetwork.com/article.aspx?articleid=1871612</a:t>
            </a:r>
            <a:r>
              <a:rPr lang="en-US" sz="700" dirty="0" smtClean="0"/>
              <a:t> </a:t>
            </a:r>
            <a:endParaRPr lang="en-US" sz="7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4066" t="25572" r="42323" b="34733"/>
          <a:stretch/>
        </p:blipFill>
        <p:spPr>
          <a:xfrm>
            <a:off x="272015" y="1676400"/>
            <a:ext cx="3991670" cy="2562554"/>
          </a:xfrm>
          <a:prstGeom prst="rect">
            <a:avLst/>
          </a:prstGeom>
        </p:spPr>
      </p:pic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2823773584"/>
              </p:ext>
            </p:extLst>
          </p:nvPr>
        </p:nvGraphicFramePr>
        <p:xfrm>
          <a:off x="4648200" y="3962400"/>
          <a:ext cx="3733800" cy="1133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12485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6436" t="22325" r="16118" b="10017"/>
          <a:stretch/>
        </p:blipFill>
        <p:spPr>
          <a:xfrm>
            <a:off x="76200" y="762000"/>
            <a:ext cx="9017479" cy="4267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39642" y="152400"/>
            <a:ext cx="5756358" cy="707886"/>
          </a:xfrm>
          <a:prstGeom prst="rect">
            <a:avLst/>
          </a:prstGeom>
          <a:solidFill>
            <a:schemeClr val="bg1">
              <a:alpha val="14000"/>
            </a:schemeClr>
          </a:solidFill>
        </p:spPr>
        <p:txBody>
          <a:bodyPr wrap="square">
            <a:spAutoFit/>
          </a:bodyPr>
          <a:lstStyle/>
          <a:p>
            <a:r>
              <a:rPr lang="en-CA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MEMOTEXT Pharma and other Use Cases</a:t>
            </a:r>
            <a:endParaRPr lang="en-C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20"/>
          <p:cNvSpPr/>
          <p:nvPr/>
        </p:nvSpPr>
        <p:spPr>
          <a:xfrm>
            <a:off x="0" y="5051328"/>
            <a:ext cx="9144000" cy="1806672"/>
          </a:xfrm>
          <a:custGeom>
            <a:avLst/>
            <a:gdLst/>
            <a:ahLst/>
            <a:cxnLst/>
            <a:rect l="l" t="t" r="r" b="b"/>
            <a:pathLst>
              <a:path w="13461263" h="2784843">
                <a:moveTo>
                  <a:pt x="13461263" y="2784843"/>
                </a:moveTo>
                <a:lnTo>
                  <a:pt x="0" y="2784843"/>
                </a:lnTo>
                <a:lnTo>
                  <a:pt x="0" y="0"/>
                </a:lnTo>
                <a:lnTo>
                  <a:pt x="13461263" y="0"/>
                </a:lnTo>
                <a:lnTo>
                  <a:pt x="13461263" y="2784843"/>
                </a:lnTo>
                <a:close/>
              </a:path>
            </a:pathLst>
          </a:custGeom>
          <a:solidFill>
            <a:srgbClr val="88C8EE"/>
          </a:solidFill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981891" y="5105400"/>
            <a:ext cx="70866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Recruitment, Intervention, Measurement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Privacy,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Pharmacovigilance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Info Security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73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13919</TotalTime>
  <Words>927</Words>
  <Application>Microsoft Office PowerPoint</Application>
  <PresentationFormat>On-screen Show (4:3)</PresentationFormat>
  <Paragraphs>186</Paragraphs>
  <Slides>14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Custom Design</vt:lpstr>
      <vt:lpstr>Office Theme</vt:lpstr>
      <vt:lpstr>PowerPoint Presentation</vt:lpstr>
      <vt:lpstr>PowerPoint Presentation</vt:lpstr>
      <vt:lpstr>MEMOTEXT®</vt:lpstr>
      <vt:lpstr>The MEMOTEXT® Intervention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Compaq_Owner</dc:creator>
  <cp:lastModifiedBy>Amos Adler</cp:lastModifiedBy>
  <cp:revision>592</cp:revision>
  <cp:lastPrinted>2014-03-11T17:14:27Z</cp:lastPrinted>
  <dcterms:created xsi:type="dcterms:W3CDTF">2009-03-03T16:26:28Z</dcterms:created>
  <dcterms:modified xsi:type="dcterms:W3CDTF">2014-10-21T13:44:46Z</dcterms:modified>
</cp:coreProperties>
</file>