
<file path=[Content_Types].xml><?xml version="1.0" encoding="utf-8"?>
<Types xmlns="http://schemas.openxmlformats.org/package/2006/content-types">
  <Override PartName="/ppt/slideMasters/slideMaster3.xml" ContentType="application/vnd.openxmlformats-officedocument.presentationml.slideMaster+xml"/>
  <Override PartName="/ppt/slides/slide29.xml" ContentType="application/vnd.openxmlformats-officedocument.presentationml.slide+xml"/>
  <Override PartName="/ppt/slideLayouts/slideLayout39.xml" ContentType="application/vnd.openxmlformats-officedocument.presentationml.slideLayout+xml"/>
  <Override PartName="/ppt/theme/theme5.xml" ContentType="application/vnd.openxmlformats-officedocument.theme+xml"/>
  <Override PartName="/ppt/slideLayouts/slideLayout57.xml" ContentType="application/vnd.openxmlformats-officedocument.presentationml.slideLayout+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slideLayouts/slideLayout46.xml" ContentType="application/vnd.openxmlformats-officedocument.presentationml.slideLayout+xml"/>
  <Override PartName="/ppt/slideLayouts/slideLayout64.xml" ContentType="application/vnd.openxmlformats-officedocument.presentationml.slideLayout+xml"/>
  <Override PartName="/ppt/drawings/drawing2.xml" ContentType="application/vnd.openxmlformats-officedocument.drawingml.chartshapes+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5.xml" ContentType="application/vnd.openxmlformats-officedocument.presentationml.slideLayout+xml"/>
  <Override PartName="/ppt/slideLayouts/slideLayout53.xml" ContentType="application/vnd.openxmlformats-officedocument.presentationml.slide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4.xml" ContentType="application/vnd.openxmlformats-officedocument.presentationml.slideLayout+xml"/>
  <Override PartName="/ppt/slideLayouts/slideLayout42.xml" ContentType="application/vnd.openxmlformats-officedocument.presentationml.slideLayout+xml"/>
  <Override PartName="/ppt/slideLayouts/slideLayout60.xml" ContentType="application/vnd.openxmlformats-officedocument.presentationml.slideLayout+xml"/>
  <Override PartName="/ppt/theme/themeOverride1.xml" ContentType="application/vnd.openxmlformats-officedocument.themeOverride+xml"/>
  <Default Extension="docx" ContentType="application/vnd.openxmlformats-officedocument.wordprocessingml.document"/>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ppt/slideMasters/slideMaster8.xml" ContentType="application/vnd.openxmlformats-officedocument.presentationml.slideMaster+xml"/>
  <Override PartName="/ppt/slideMasters/slideMaster11.xml" ContentType="application/vnd.openxmlformats-officedocument.presentationml.slideMaster+xml"/>
  <Override PartName="/ppt/notesSlides/notesSlide12.xml" ContentType="application/vnd.openxmlformats-officedocument.presentationml.notesSlide+xml"/>
  <Override PartName="/ppt/notesSlides/notesSlide7.xml" ContentType="application/vnd.openxmlformats-officedocument.presentationml.notesSlide+xml"/>
  <Override PartName="/ppt/slideMasters/slideMaster4.xml" ContentType="application/vnd.openxmlformats-officedocument.presentationml.slideMaster+xml"/>
  <Override PartName="/ppt/slides/slide9.xml" ContentType="application/vnd.openxmlformats-officedocument.presentationml.slide+xml"/>
  <Override PartName="/ppt/viewProps.xml" ContentType="application/vnd.openxmlformats-officedocument.presentationml.viewProps+xml"/>
  <Override PartName="/ppt/theme/theme6.xml" ContentType="application/vnd.openxmlformats-officedocument.theme+xml"/>
  <Override PartName="/ppt/theme/theme10.xml" ContentType="application/vnd.openxmlformats-officedocument.theme+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Default Extension="png" ContentType="image/png"/>
  <Override PartName="/ppt/slideLayouts/slideLayout29.xml" ContentType="application/vnd.openxmlformats-officedocument.presentationml.slideLayout+xml"/>
  <Override PartName="/ppt/slideLayouts/slideLayout58.xml" ContentType="application/vnd.openxmlformats-officedocument.presentationml.slideLayout+xml"/>
  <Override PartName="/ppt/notesSlides/notesSlide3.xml" ContentType="application/vnd.openxmlformats-officedocument.presentationml.notesSlide+xml"/>
  <Override PartName="/ppt/slides/slide26.xml" ContentType="application/vnd.openxmlformats-officedocument.presentationml.slide+xml"/>
  <Override PartName="/ppt/presProps.xml" ContentType="application/vnd.openxmlformats-officedocument.presentationml.presProps+xml"/>
  <Override PartName="/ppt/slideLayouts/slideLayout18.xml" ContentType="application/vnd.openxmlformats-officedocument.presentationml.slideLayout+xml"/>
  <Override PartName="/ppt/theme/theme2.xml" ContentType="application/vnd.openxmlformats-officedocument.theme+xml"/>
  <Override PartName="/ppt/slideLayouts/slideLayout36.xml" ContentType="application/vnd.openxmlformats-officedocument.presentationml.slideLayout+xml"/>
  <Override PartName="/ppt/slideLayouts/slideLayout47.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Layouts/slideLayout3.xml" ContentType="application/vnd.openxmlformats-officedocument.presentationml.slideLayout+xml"/>
  <Override PartName="/ppt/slideLayouts/slideLayout25.xml" ContentType="application/vnd.openxmlformats-officedocument.presentationml.slideLayout+xml"/>
  <Override PartName="/ppt/slideLayouts/slideLayout43.xml" ContentType="application/vnd.openxmlformats-officedocument.presentationml.slideLayout+xml"/>
  <Override PartName="/ppt/slideLayouts/slideLayout54.xml" ContentType="application/vnd.openxmlformats-officedocument.presentationml.slideLayout+xml"/>
  <Default Extension="emf" ContentType="image/x-emf"/>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tags/tag1.xml" ContentType="application/vnd.openxmlformats-officedocument.presentationml.tags+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slideLayouts/slideLayout23.xml" ContentType="application/vnd.openxmlformats-officedocument.presentationml.slideLayout+xml"/>
  <Override PartName="/ppt/slideLayouts/slideLayout32.xml" ContentType="application/vnd.openxmlformats-officedocument.presentationml.slideLayout+xml"/>
  <Override PartName="/ppt/slideLayouts/slideLayout41.xml" ContentType="application/vnd.openxmlformats-officedocument.presentationml.slideLayout+xml"/>
  <Override PartName="/ppt/slideLayouts/slideLayout52.xml" ContentType="application/vnd.openxmlformats-officedocument.presentationml.slideLayout+xml"/>
  <Override PartName="/ppt/slideLayouts/slideLayout61.xml" ContentType="application/vnd.openxmlformats-officedocument.presentationml.slideLayout+xml"/>
  <Override PartName="/ppt/theme/themeOverride2.xml" ContentType="application/vnd.openxmlformats-officedocument.themeOverr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Layouts/slideLayout12.xml" ContentType="application/vnd.openxmlformats-officedocument.presentationml.slideLayout+xml"/>
  <Override PartName="/ppt/slideLayouts/slideLayout21.xml" ContentType="application/vnd.openxmlformats-officedocument.presentationml.slideLayout+xml"/>
  <Override PartName="/ppt/slideLayouts/slideLayout30.xml" ContentType="application/vnd.openxmlformats-officedocument.presentationml.slideLayout+xml"/>
  <Override PartName="/ppt/slideLayouts/slideLayout50.xml" ContentType="application/vnd.openxmlformats-officedocument.presentationml.slideLayout+xml"/>
  <Override PartName="/ppt/notesSlides/notesSlide13.xml" ContentType="application/vnd.openxmlformats-officedocument.presentationml.notesSlide+xml"/>
  <Default Extension="wdp" ContentType="image/vnd.ms-photo"/>
  <Override PartName="/ppt/slideMasters/slideMaster9.xml" ContentType="application/vnd.openxmlformats-officedocument.presentationml.slideMaster+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Default Extension="vml" ContentType="application/vnd.openxmlformats-officedocument.vmlDrawing"/>
  <Override PartName="/ppt/slideMasters/slideMaster7.xml" ContentType="application/vnd.openxmlformats-officedocument.presentationml.slideMaster+xml"/>
  <Override PartName="/ppt/slideMasters/slideMaster10.xml" ContentType="application/vnd.openxmlformats-officedocument.presentationml.slideMaster+xml"/>
  <Override PartName="/ppt/theme/theme9.xml" ContentType="application/vnd.openxmlformats-officedocument.theme+xml"/>
  <Override PartName="/ppt/theme/theme13.xml" ContentType="application/vnd.openxmlformats-officedocument.theme+xml"/>
  <Override PartName="/ppt/notesSlides/notesSlide6.xml" ContentType="application/vnd.openxmlformats-officedocument.presentationml.notesSlide+xml"/>
  <Override PartName="/ppt/slideMasters/slideMaster5.xml" ContentType="application/vnd.openxmlformats-officedocument.presentationml.slideMaster+xml"/>
  <Override PartName="/ppt/slides/slide8.xml" ContentType="application/vnd.openxmlformats-officedocument.presentationml.slide+xml"/>
  <Override PartName="/ppt/handoutMasters/handoutMaster1.xml" ContentType="application/vnd.openxmlformats-officedocument.presentationml.handoutMaster+xml"/>
  <Override PartName="/ppt/theme/theme7.xml" ContentType="application/vnd.openxmlformats-officedocument.theme+xml"/>
  <Override PartName="/ppt/slideLayouts/slideLayout59.xml" ContentType="application/vnd.openxmlformats-officedocument.presentationml.slideLayout+xml"/>
  <Override PartName="/ppt/theme/theme11.xml" ContentType="application/vnd.openxmlformats-officedocument.theme+xml"/>
  <Override PartName="/ppt/notesSlides/notesSlide4.xml" ContentType="application/vnd.openxmlformats-officedocument.presentationml.notesSlide+xml"/>
  <Override PartName="/ppt/charts/chart2.xml" ContentType="application/vnd.openxmlformats-officedocument.drawingml.chart+xml"/>
  <Override PartName="/docProps/core.xml" ContentType="application/vnd.openxmlformats-package.core-properties+xml"/>
  <Override PartName="/ppt/slides/slide6.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Layouts/slideLayout4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slideLayouts/slideLayout55.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Default Extension="wmf" ContentType="image/x-wmf"/>
  <Override PartName="/ppt/slideLayouts/slideLayout15.xml" ContentType="application/vnd.openxmlformats-officedocument.presentationml.slideLayout+xml"/>
  <Override PartName="/ppt/slideLayouts/slideLayout26.xml" ContentType="application/vnd.openxmlformats-officedocument.presentationml.slideLayout+xml"/>
  <Override PartName="/ppt/slideLayouts/slideLayout44.xml" ContentType="application/vnd.openxmlformats-officedocument.presentationml.slideLayout+xml"/>
  <Override PartName="/ppt/slideLayouts/slideLayout62.xml" ContentType="application/vnd.openxmlformats-officedocument.presentationml.slideLayout+xml"/>
  <Default Extension="rels" ContentType="application/vnd.openxmlformats-package.relationships+xml"/>
  <Override PartName="/ppt/slides/slide23.xml" ContentType="application/vnd.openxmlformats-officedocument.presentationml.slide+xml"/>
  <Override PartName="/ppt/slideLayouts/slideLayout22.xml" ContentType="application/vnd.openxmlformats-officedocument.presentationml.slideLayout+xml"/>
  <Override PartName="/ppt/slideLayouts/slideLayout33.xml" ContentType="application/vnd.openxmlformats-officedocument.presentationml.slideLayout+xml"/>
  <Override PartName="/ppt/slideLayouts/slideLayout51.xml" ContentType="application/vnd.openxmlformats-officedocument.presentationml.slideLayout+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slideLayouts/slideLayout40.xml" ContentType="application/vnd.openxmlformats-officedocument.presentationml.slideLayout+xml"/>
  <Override PartName="/ppt/commentAuthors.xml" ContentType="application/vnd.openxmlformats-officedocument.presentationml.commentAuthors+xml"/>
  <Override PartName="/ppt/notesSlides/notesSlide9.xml" ContentType="application/vnd.openxmlformats-officedocument.presentationml.notesSlide+xml"/>
  <Override PartName="/ppt/slideMasters/slideMaster6.xml" ContentType="application/vnd.openxmlformats-officedocument.presentationml.slideMaster+xml"/>
  <Override PartName="/ppt/theme/theme8.xml" ContentType="application/vnd.openxmlformats-officedocument.theme+xml"/>
  <Override PartName="/ppt/theme/theme12.xml" ContentType="application/vnd.openxmlformats-officedocument.theme+xml"/>
  <Override PartName="/ppt/notesSlides/notesSlide10.xml" ContentType="application/vnd.openxmlformats-officedocument.presentationml.notesSlide+xml"/>
  <Override PartName="/ppt/slides/slide7.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charts/chart1.xml" ContentType="application/vnd.openxmlformats-officedocument.drawingml.chart+xml"/>
  <Override PartName="/ppt/slideMasters/slideMaster2.xml" ContentType="application/vnd.openxmlformats-officedocument.presentationml.slideMaster+xml"/>
  <Override PartName="/ppt/slides/slide28.xml" ContentType="application/vnd.openxmlformats-officedocument.presentationml.slide+xml"/>
  <Override PartName="/ppt/slideLayouts/slideLayout3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Layouts/slideLayout5.xml" ContentType="application/vnd.openxmlformats-officedocument.presentationml.slideLayout+xml"/>
  <Override PartName="/ppt/slideLayouts/slideLayout27.xml" ContentType="application/vnd.openxmlformats-officedocument.presentationml.slideLayout+xml"/>
  <Override PartName="/ppt/slideLayouts/slideLayout45.xml" ContentType="application/vnd.openxmlformats-officedocument.presentationml.slideLayout+xml"/>
  <Override PartName="/ppt/slideLayouts/slideLayout56.xml" ContentType="application/vnd.openxmlformats-officedocument.presentationml.slideLayout+xml"/>
  <Override PartName="/ppt/drawings/drawing1.xml" ContentType="application/vnd.openxmlformats-officedocument.drawingml.chartshapes+xml"/>
  <Override PartName="/ppt/slides/slide24.xml" ContentType="application/vnd.openxmlformats-officedocument.presentationml.slide+xml"/>
  <Override PartName="/ppt/slides/slide35.xml" ContentType="application/vnd.openxmlformats-officedocument.presentationml.slide+xml"/>
  <Default Extension="jpeg" ContentType="image/jpeg"/>
  <Override PartName="/ppt/slideLayouts/slideLayout16.xml" ContentType="application/vnd.openxmlformats-officedocument.presentationml.slideLayout+xml"/>
  <Override PartName="/ppt/slideLayouts/slideLayout34.xml" ContentType="application/vnd.openxmlformats-officedocument.presentationml.slideLayout+xml"/>
  <Override PartName="/ppt/slideLayouts/slideLayout63.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716" r:id="rId2"/>
    <p:sldMasterId id="2147483747" r:id="rId3"/>
    <p:sldMasterId id="2147483759" r:id="rId4"/>
    <p:sldMasterId id="2147483761" r:id="rId5"/>
    <p:sldMasterId id="2147483763" r:id="rId6"/>
    <p:sldMasterId id="2147483765" r:id="rId7"/>
    <p:sldMasterId id="2147483767" r:id="rId8"/>
    <p:sldMasterId id="2147483769" r:id="rId9"/>
    <p:sldMasterId id="2147483825" r:id="rId10"/>
    <p:sldMasterId id="2147483838" r:id="rId11"/>
  </p:sldMasterIdLst>
  <p:notesMasterIdLst>
    <p:notesMasterId r:id="rId48"/>
  </p:notesMasterIdLst>
  <p:handoutMasterIdLst>
    <p:handoutMasterId r:id="rId49"/>
  </p:handoutMasterIdLst>
  <p:sldIdLst>
    <p:sldId id="833" r:id="rId12"/>
    <p:sldId id="754" r:id="rId13"/>
    <p:sldId id="834" r:id="rId14"/>
    <p:sldId id="755" r:id="rId15"/>
    <p:sldId id="786" r:id="rId16"/>
    <p:sldId id="756" r:id="rId17"/>
    <p:sldId id="759" r:id="rId18"/>
    <p:sldId id="802" r:id="rId19"/>
    <p:sldId id="760" r:id="rId20"/>
    <p:sldId id="801" r:id="rId21"/>
    <p:sldId id="735" r:id="rId22"/>
    <p:sldId id="828" r:id="rId23"/>
    <p:sldId id="736" r:id="rId24"/>
    <p:sldId id="815" r:id="rId25"/>
    <p:sldId id="814" r:id="rId26"/>
    <p:sldId id="806" r:id="rId27"/>
    <p:sldId id="784" r:id="rId28"/>
    <p:sldId id="743" r:id="rId29"/>
    <p:sldId id="821" r:id="rId30"/>
    <p:sldId id="830" r:id="rId31"/>
    <p:sldId id="820" r:id="rId32"/>
    <p:sldId id="797" r:id="rId33"/>
    <p:sldId id="774" r:id="rId34"/>
    <p:sldId id="782" r:id="rId35"/>
    <p:sldId id="776" r:id="rId36"/>
    <p:sldId id="779" r:id="rId37"/>
    <p:sldId id="835" r:id="rId38"/>
    <p:sldId id="836" r:id="rId39"/>
    <p:sldId id="837" r:id="rId40"/>
    <p:sldId id="780" r:id="rId41"/>
    <p:sldId id="788" r:id="rId42"/>
    <p:sldId id="812" r:id="rId43"/>
    <p:sldId id="724" r:id="rId44"/>
    <p:sldId id="826" r:id="rId45"/>
    <p:sldId id="764" r:id="rId46"/>
    <p:sldId id="807" r:id="rId47"/>
  </p:sldIdLst>
  <p:sldSz cx="9144000" cy="6858000" type="screen4x3"/>
  <p:notesSz cx="7010400" cy="9296400"/>
  <p:custDataLst>
    <p:tags r:id="rId50"/>
  </p:custDataLst>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521415D9-36F7-43E2-AB2F-B90AF26B5E84}">
      <p14:sectionLst xmlns:p14="http://schemas.microsoft.com/office/powerpoint/2010/main" xmlns="">
        <p14:section name="Default Section" id="{8AF29AF3-EBA6-9545-AAC6-19D3B1739475}">
          <p14:sldIdLst>
            <p14:sldId id="833"/>
            <p14:sldId id="754"/>
            <p14:sldId id="834"/>
            <p14:sldId id="755"/>
            <p14:sldId id="786"/>
            <p14:sldId id="756"/>
            <p14:sldId id="759"/>
            <p14:sldId id="802"/>
            <p14:sldId id="760"/>
            <p14:sldId id="801"/>
            <p14:sldId id="735"/>
            <p14:sldId id="828"/>
            <p14:sldId id="736"/>
            <p14:sldId id="815"/>
            <p14:sldId id="814"/>
            <p14:sldId id="806"/>
            <p14:sldId id="784"/>
            <p14:sldId id="743"/>
            <p14:sldId id="821"/>
            <p14:sldId id="830"/>
          </p14:sldIdLst>
        </p14:section>
        <p14:section name="FHS miRNA" id="{6C83F389-9D46-254C-B8F9-CCD26A64FB19}">
          <p14:sldIdLst>
            <p14:sldId id="820"/>
            <p14:sldId id="797"/>
            <p14:sldId id="774"/>
          </p14:sldIdLst>
        </p14:section>
        <p14:section name="miRhythm" id="{D69A63EA-4D2F-184D-A801-F4409D2591C1}">
          <p14:sldIdLst>
            <p14:sldId id="782"/>
            <p14:sldId id="776"/>
            <p14:sldId id="779"/>
            <p14:sldId id="835"/>
            <p14:sldId id="836"/>
            <p14:sldId id="837"/>
            <p14:sldId id="780"/>
            <p14:sldId id="788"/>
            <p14:sldId id="812"/>
            <p14:sldId id="724"/>
            <p14:sldId id="826"/>
            <p14:sldId id="764"/>
            <p14:sldId id="807"/>
          </p14:sldIdLst>
        </p14:section>
      </p14:section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David McManus" initials=""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clrMru>
    <a:srgbClr val="FFA331"/>
    <a:srgbClr val="0000FF"/>
    <a:srgbClr val="6666FF"/>
    <a:srgbClr val="3333CC"/>
    <a:srgbClr val="FF0000"/>
    <a:srgbClr val="9900FF"/>
    <a:srgbClr val="FFFFFF"/>
    <a:srgbClr val="CCECFF"/>
    <a:srgbClr val="FF00FF"/>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Lst>
</p:presentationPr>
</file>

<file path=ppt/tableStyles.xml><?xml version="1.0" encoding="utf-8"?>
<a:tblStyleLst xmlns:a="http://schemas.openxmlformats.org/drawingml/2006/main" def="{5C22544A-7EE6-4342-B048-85BDC9FD1C3A}">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p:restoredLeft sz="18480" autoAdjust="0"/>
    <p:restoredTop sz="87251" autoAdjust="0"/>
  </p:normalViewPr>
  <p:slideViewPr>
    <p:cSldViewPr>
      <p:cViewPr>
        <p:scale>
          <a:sx n="50" d="100"/>
          <a:sy n="50" d="100"/>
        </p:scale>
        <p:origin x="-1836" y="-37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p:cViewPr varScale="1">
        <p:scale>
          <a:sx n="85" d="100"/>
          <a:sy n="85" d="100"/>
        </p:scale>
        <p:origin x="-2268" y="-78"/>
      </p:cViewPr>
      <p:guideLst>
        <p:guide orient="horz" pos="2928"/>
        <p:guide pos="2208"/>
      </p:guideLst>
    </p:cSldViewPr>
  </p:notes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2.xml"/><Relationship Id="rId18" Type="http://schemas.openxmlformats.org/officeDocument/2006/relationships/slide" Target="slides/slide7.xml"/><Relationship Id="rId26" Type="http://schemas.openxmlformats.org/officeDocument/2006/relationships/slide" Target="slides/slide15.xml"/><Relationship Id="rId39" Type="http://schemas.openxmlformats.org/officeDocument/2006/relationships/slide" Target="slides/slide28.xml"/><Relationship Id="rId21" Type="http://schemas.openxmlformats.org/officeDocument/2006/relationships/slide" Target="slides/slide10.xml"/><Relationship Id="rId34" Type="http://schemas.openxmlformats.org/officeDocument/2006/relationships/slide" Target="slides/slide23.xml"/><Relationship Id="rId42" Type="http://schemas.openxmlformats.org/officeDocument/2006/relationships/slide" Target="slides/slide31.xml"/><Relationship Id="rId47" Type="http://schemas.openxmlformats.org/officeDocument/2006/relationships/slide" Target="slides/slide36.xml"/><Relationship Id="rId50" Type="http://schemas.openxmlformats.org/officeDocument/2006/relationships/tags" Target="tags/tag1.xml"/><Relationship Id="rId55" Type="http://schemas.openxmlformats.org/officeDocument/2006/relationships/tableStyles" Target="tableStyles.xml"/><Relationship Id="rId7" Type="http://schemas.openxmlformats.org/officeDocument/2006/relationships/slideMaster" Target="slideMasters/slideMaster7.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33" Type="http://schemas.openxmlformats.org/officeDocument/2006/relationships/slide" Target="slides/slide22.xml"/><Relationship Id="rId38" Type="http://schemas.openxmlformats.org/officeDocument/2006/relationships/slide" Target="slides/slide27.xml"/><Relationship Id="rId46" Type="http://schemas.openxmlformats.org/officeDocument/2006/relationships/slide" Target="slides/slide35.xml"/><Relationship Id="rId2" Type="http://schemas.openxmlformats.org/officeDocument/2006/relationships/slideMaster" Target="slideMasters/slideMaster2.xml"/><Relationship Id="rId16" Type="http://schemas.openxmlformats.org/officeDocument/2006/relationships/slide" Target="slides/slide5.xml"/><Relationship Id="rId20" Type="http://schemas.openxmlformats.org/officeDocument/2006/relationships/slide" Target="slides/slide9.xml"/><Relationship Id="rId29" Type="http://schemas.openxmlformats.org/officeDocument/2006/relationships/slide" Target="slides/slide18.xml"/><Relationship Id="rId41" Type="http://schemas.openxmlformats.org/officeDocument/2006/relationships/slide" Target="slides/slide30.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13.xml"/><Relationship Id="rId32" Type="http://schemas.openxmlformats.org/officeDocument/2006/relationships/slide" Target="slides/slide21.xml"/><Relationship Id="rId37" Type="http://schemas.openxmlformats.org/officeDocument/2006/relationships/slide" Target="slides/slide26.xml"/><Relationship Id="rId40" Type="http://schemas.openxmlformats.org/officeDocument/2006/relationships/slide" Target="slides/slide29.xml"/><Relationship Id="rId45" Type="http://schemas.openxmlformats.org/officeDocument/2006/relationships/slide" Target="slides/slide34.xml"/><Relationship Id="rId53"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slide" Target="slides/slide17.xml"/><Relationship Id="rId36" Type="http://schemas.openxmlformats.org/officeDocument/2006/relationships/slide" Target="slides/slide25.xml"/><Relationship Id="rId49" Type="http://schemas.openxmlformats.org/officeDocument/2006/relationships/handoutMaster" Target="handoutMasters/handoutMaster1.xml"/><Relationship Id="rId10" Type="http://schemas.openxmlformats.org/officeDocument/2006/relationships/slideMaster" Target="slideMasters/slideMaster10.xml"/><Relationship Id="rId19" Type="http://schemas.openxmlformats.org/officeDocument/2006/relationships/slide" Target="slides/slide8.xml"/><Relationship Id="rId31" Type="http://schemas.openxmlformats.org/officeDocument/2006/relationships/slide" Target="slides/slide20.xml"/><Relationship Id="rId44" Type="http://schemas.openxmlformats.org/officeDocument/2006/relationships/slide" Target="slides/slide33.xml"/><Relationship Id="rId52"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slide" Target="slides/slide16.xml"/><Relationship Id="rId30" Type="http://schemas.openxmlformats.org/officeDocument/2006/relationships/slide" Target="slides/slide19.xml"/><Relationship Id="rId35" Type="http://schemas.openxmlformats.org/officeDocument/2006/relationships/slide" Target="slides/slide24.xml"/><Relationship Id="rId43" Type="http://schemas.openxmlformats.org/officeDocument/2006/relationships/slide" Target="slides/slide32.xml"/><Relationship Id="rId48" Type="http://schemas.openxmlformats.org/officeDocument/2006/relationships/notesMaster" Target="notesMasters/notesMaster1.xml"/><Relationship Id="rId8" Type="http://schemas.openxmlformats.org/officeDocument/2006/relationships/slideMaster" Target="slideMasters/slideMaster8.xml"/><Relationship Id="rId51" Type="http://schemas.openxmlformats.org/officeDocument/2006/relationships/commentAuthors" Target="commentAuthors.xml"/><Relationship Id="rId3" Type="http://schemas.openxmlformats.org/officeDocument/2006/relationships/slideMaster" Target="slideMasters/slideMaster3.xml"/></Relationships>
</file>

<file path=ppt/charts/_rels/chart1.xml.rels><?xml version="1.0" encoding="UTF-8" standalone="yes"?>
<Relationships xmlns="http://schemas.openxmlformats.org/package/2006/relationships"><Relationship Id="rId3" Type="http://schemas.openxmlformats.org/officeDocument/2006/relationships/chartUserShapes" Target="../drawings/drawing1.xml"/><Relationship Id="rId2" Type="http://schemas.openxmlformats.org/officeDocument/2006/relationships/oleObject" Target="Macintosh%20HD:Users:KINNO:Library:Application%20Support:Microsoft:Office:Office%202011%20AutoRecovery:Tissue%20Figure%20(version%201).xlsb" TargetMode="External"/><Relationship Id="rId1" Type="http://schemas.openxmlformats.org/officeDocument/2006/relationships/themeOverride" Target="../theme/themeOverride1.xml"/></Relationships>
</file>

<file path=ppt/charts/_rels/chart2.xml.rels><?xml version="1.0" encoding="UTF-8" standalone="yes"?>
<Relationships xmlns="http://schemas.openxmlformats.org/package/2006/relationships"><Relationship Id="rId3" Type="http://schemas.openxmlformats.org/officeDocument/2006/relationships/chartUserShapes" Target="../drawings/drawing2.xml"/><Relationship Id="rId2" Type="http://schemas.openxmlformats.org/officeDocument/2006/relationships/oleObject" Target="Macintosh%20HD:Users:KINNO:Library:Application%20Support:Microsoft:Office:Office%202011%20AutoRecovery:Tissue%20Figure%20(version%201).xlsb" TargetMode="External"/><Relationship Id="rId1" Type="http://schemas.openxmlformats.org/officeDocument/2006/relationships/themeOverride" Target="../theme/themeOverride2.xml"/></Relationships>
</file>

<file path=ppt/charts/chart1.xml><?xml version="1.0" encoding="utf-8"?>
<c:chartSpace xmlns:c="http://schemas.openxmlformats.org/drawingml/2006/chart" xmlns:a="http://schemas.openxmlformats.org/drawingml/2006/main" xmlns:r="http://schemas.openxmlformats.org/officeDocument/2006/relationships">
  <c:lang val="en-US"/>
  <c:style val="34"/>
  <c:clrMapOvr bg1="lt1" tx1="dk1" bg2="lt2" tx2="dk2" accent1="accent1" accent2="accent2" accent3="accent3" accent4="accent4" accent5="accent5" accent6="accent6" hlink="hlink" folHlink="folHlink"/>
  <c:chart>
    <c:title>
      <c:tx>
        <c:rich>
          <a:bodyPr/>
          <a:lstStyle/>
          <a:p>
            <a:pPr algn="l">
              <a:defRPr sz="2400">
                <a:latin typeface="Arial Narrow"/>
              </a:defRPr>
            </a:pPr>
            <a:r>
              <a:rPr lang="en-US" sz="2400">
                <a:latin typeface="Arial Narrow"/>
              </a:rPr>
              <a:t>Figure1. </a:t>
            </a:r>
            <a:r>
              <a:rPr lang="en-US" sz="2400" b="0">
                <a:latin typeface="Arial Narrow"/>
              </a:rPr>
              <a:t>Fold difference in the expression of atrial tissue microRNA between Atrial Fibrillation and No Atrial Fibrillation</a:t>
            </a:r>
          </a:p>
        </c:rich>
      </c:tx>
      <c:layout>
        <c:manualLayout>
          <c:xMode val="edge"/>
          <c:yMode val="edge"/>
          <c:x val="0.16684200933216686"/>
          <c:y val="0"/>
        </c:manualLayout>
      </c:layout>
    </c:title>
    <c:plotArea>
      <c:layout>
        <c:manualLayout>
          <c:layoutTarget val="inner"/>
          <c:xMode val="edge"/>
          <c:yMode val="edge"/>
          <c:x val="4.2997958588509799E-2"/>
          <c:y val="9.5349747664420781E-2"/>
          <c:w val="0.89379737668801817"/>
          <c:h val="0.89450838539954003"/>
        </c:manualLayout>
      </c:layout>
      <c:barChart>
        <c:barDir val="col"/>
        <c:grouping val="clustered"/>
        <c:ser>
          <c:idx val="0"/>
          <c:order val="0"/>
          <c:tx>
            <c:strRef>
              <c:f>AF!$F$1</c:f>
              <c:strCache>
                <c:ptCount val="1"/>
                <c:pt idx="0">
                  <c:v>AF</c:v>
                </c:pt>
              </c:strCache>
            </c:strRef>
          </c:tx>
          <c:spPr>
            <a:solidFill>
              <a:srgbClr val="000090"/>
            </a:solidFill>
          </c:spPr>
          <c:cat>
            <c:strRef>
              <c:f>(AF!$A$2:$A$5,AF!$D$2:$D$5)</c:f>
              <c:strCache>
                <c:ptCount val="8"/>
                <c:pt idx="0">
                  <c:v>miR-21-5p</c:v>
                </c:pt>
                <c:pt idx="1">
                  <c:v>miR-411-5p</c:v>
                </c:pt>
                <c:pt idx="2">
                  <c:v>miR-409-3p</c:v>
                </c:pt>
                <c:pt idx="3">
                  <c:v>miR-320a</c:v>
                </c:pt>
                <c:pt idx="4">
                  <c:v>0.024267969</c:v>
                </c:pt>
                <c:pt idx="5">
                  <c:v>0.017041448</c:v>
                </c:pt>
                <c:pt idx="6">
                  <c:v>0.039080404</c:v>
                </c:pt>
                <c:pt idx="7">
                  <c:v>0.047718868</c:v>
                </c:pt>
              </c:strCache>
            </c:strRef>
          </c:cat>
          <c:val>
            <c:numRef>
              <c:f>AF!$F$2:$F$5</c:f>
              <c:numCache>
                <c:formatCode>General</c:formatCode>
                <c:ptCount val="4"/>
                <c:pt idx="0">
                  <c:v>-7.4406884814889827</c:v>
                </c:pt>
                <c:pt idx="1">
                  <c:v>2.7703641500899714</c:v>
                </c:pt>
                <c:pt idx="2">
                  <c:v>2.3572062553531277</c:v>
                </c:pt>
                <c:pt idx="3">
                  <c:v>-3.2675305867521449</c:v>
                </c:pt>
              </c:numCache>
            </c:numRef>
          </c:val>
        </c:ser>
        <c:ser>
          <c:idx val="1"/>
          <c:order val="1"/>
          <c:tx>
            <c:strRef>
              <c:f>AF!$G$1</c:f>
              <c:strCache>
                <c:ptCount val="1"/>
                <c:pt idx="0">
                  <c:v>No AF</c:v>
                </c:pt>
              </c:strCache>
            </c:strRef>
          </c:tx>
          <c:spPr>
            <a:solidFill>
              <a:srgbClr val="009900"/>
            </a:solidFill>
          </c:spPr>
          <c:cat>
            <c:strRef>
              <c:f>(AF!$A$2:$A$5,AF!$D$2:$D$5)</c:f>
              <c:strCache>
                <c:ptCount val="8"/>
                <c:pt idx="0">
                  <c:v>miR-21-5p</c:v>
                </c:pt>
                <c:pt idx="1">
                  <c:v>miR-411-5p</c:v>
                </c:pt>
                <c:pt idx="2">
                  <c:v>miR-409-3p</c:v>
                </c:pt>
                <c:pt idx="3">
                  <c:v>miR-320a</c:v>
                </c:pt>
                <c:pt idx="4">
                  <c:v>0.024267969</c:v>
                </c:pt>
                <c:pt idx="5">
                  <c:v>0.017041448</c:v>
                </c:pt>
                <c:pt idx="6">
                  <c:v>0.039080404</c:v>
                </c:pt>
                <c:pt idx="7">
                  <c:v>0.047718868</c:v>
                </c:pt>
              </c:strCache>
            </c:strRef>
          </c:cat>
          <c:val>
            <c:numRef>
              <c:f>AF!$G$2:$G$5</c:f>
              <c:numCache>
                <c:formatCode>General</c:formatCode>
                <c:ptCount val="4"/>
                <c:pt idx="0">
                  <c:v>-6.8527229846445028</c:v>
                </c:pt>
                <c:pt idx="1">
                  <c:v>3.3372770153554998</c:v>
                </c:pt>
                <c:pt idx="2">
                  <c:v>2.7322770153554998</c:v>
                </c:pt>
                <c:pt idx="3">
                  <c:v>-3.0177229846444997</c:v>
                </c:pt>
              </c:numCache>
            </c:numRef>
          </c:val>
        </c:ser>
        <c:ser>
          <c:idx val="2"/>
          <c:order val="2"/>
          <c:tx>
            <c:strRef>
              <c:f>AF!$H$1</c:f>
              <c:strCache>
                <c:ptCount val="1"/>
                <c:pt idx="0">
                  <c:v>Fold Difference (Cases Relative to Controls)</c:v>
                </c:pt>
              </c:strCache>
            </c:strRef>
          </c:tx>
          <c:spPr>
            <a:solidFill>
              <a:srgbClr val="FF9900"/>
            </a:solidFill>
          </c:spPr>
          <c:cat>
            <c:strRef>
              <c:f>(AF!$A$2:$A$5,AF!$D$2:$D$5)</c:f>
              <c:strCache>
                <c:ptCount val="8"/>
                <c:pt idx="0">
                  <c:v>miR-21-5p</c:v>
                </c:pt>
                <c:pt idx="1">
                  <c:v>miR-411-5p</c:v>
                </c:pt>
                <c:pt idx="2">
                  <c:v>miR-409-3p</c:v>
                </c:pt>
                <c:pt idx="3">
                  <c:v>miR-320a</c:v>
                </c:pt>
                <c:pt idx="4">
                  <c:v>0.024267969</c:v>
                </c:pt>
                <c:pt idx="5">
                  <c:v>0.017041448</c:v>
                </c:pt>
                <c:pt idx="6">
                  <c:v>0.039080404</c:v>
                </c:pt>
                <c:pt idx="7">
                  <c:v>0.047718868</c:v>
                </c:pt>
              </c:strCache>
            </c:strRef>
          </c:cat>
          <c:val>
            <c:numRef>
              <c:f>AF!$H$2:$H$5</c:f>
              <c:numCache>
                <c:formatCode>General</c:formatCode>
                <c:ptCount val="4"/>
                <c:pt idx="0">
                  <c:v>-0.58796549684448018</c:v>
                </c:pt>
                <c:pt idx="1">
                  <c:v>-0.56691286526552997</c:v>
                </c:pt>
                <c:pt idx="2">
                  <c:v>-0.37507076000237011</c:v>
                </c:pt>
                <c:pt idx="3">
                  <c:v>-0.24980760210764003</c:v>
                </c:pt>
              </c:numCache>
            </c:numRef>
          </c:val>
        </c:ser>
        <c:ser>
          <c:idx val="3"/>
          <c:order val="3"/>
          <c:cat>
            <c:strRef>
              <c:f>(AF!$A$2:$A$5,AF!$D$2:$D$5)</c:f>
              <c:strCache>
                <c:ptCount val="8"/>
                <c:pt idx="0">
                  <c:v>miR-21-5p</c:v>
                </c:pt>
                <c:pt idx="1">
                  <c:v>miR-411-5p</c:v>
                </c:pt>
                <c:pt idx="2">
                  <c:v>miR-409-3p</c:v>
                </c:pt>
                <c:pt idx="3">
                  <c:v>miR-320a</c:v>
                </c:pt>
                <c:pt idx="4">
                  <c:v>0.024267969</c:v>
                </c:pt>
                <c:pt idx="5">
                  <c:v>0.017041448</c:v>
                </c:pt>
                <c:pt idx="6">
                  <c:v>0.039080404</c:v>
                </c:pt>
                <c:pt idx="7">
                  <c:v>0.047718868</c:v>
                </c:pt>
              </c:strCache>
            </c:strRef>
          </c:cat>
          <c:val>
            <c:numRef>
              <c:f>AF!$D$2</c:f>
              <c:numCache>
                <c:formatCode>General</c:formatCode>
                <c:ptCount val="1"/>
                <c:pt idx="0">
                  <c:v>2.4267969138115603E-2</c:v>
                </c:pt>
              </c:numCache>
            </c:numRef>
          </c:val>
        </c:ser>
        <c:dLbls/>
        <c:axId val="59351040"/>
        <c:axId val="59352576"/>
      </c:barChart>
      <c:catAx>
        <c:axId val="59351040"/>
        <c:scaling>
          <c:orientation val="minMax"/>
        </c:scaling>
        <c:axPos val="b"/>
        <c:numFmt formatCode="General" sourceLinked="1"/>
        <c:majorTickMark val="none"/>
        <c:tickLblPos val="nextTo"/>
        <c:txPr>
          <a:bodyPr/>
          <a:lstStyle/>
          <a:p>
            <a:pPr>
              <a:defRPr sz="2400" b="1" i="0" u="none" kern="1200" baseline="0">
                <a:latin typeface="Arial Narrow"/>
              </a:defRPr>
            </a:pPr>
            <a:endParaRPr lang="en-US"/>
          </a:p>
        </c:txPr>
        <c:crossAx val="59352576"/>
        <c:crosses val="autoZero"/>
        <c:auto val="1"/>
        <c:lblAlgn val="ctr"/>
        <c:lblOffset val="100"/>
      </c:catAx>
      <c:valAx>
        <c:axId val="59352576"/>
        <c:scaling>
          <c:orientation val="minMax"/>
        </c:scaling>
        <c:axPos val="l"/>
        <c:majorGridlines/>
        <c:title>
          <c:tx>
            <c:rich>
              <a:bodyPr/>
              <a:lstStyle/>
              <a:p>
                <a:pPr>
                  <a:defRPr sz="1600" b="0" i="0">
                    <a:latin typeface="Arial Narrow"/>
                  </a:defRPr>
                </a:pPr>
                <a:r>
                  <a:rPr lang="en-US" sz="1600" b="0" i="0">
                    <a:latin typeface="Arial Narrow"/>
                  </a:rPr>
                  <a:t>Dlta Cycle Thresold (Relative to Global Mean)</a:t>
                </a:r>
              </a:p>
            </c:rich>
          </c:tx>
        </c:title>
        <c:numFmt formatCode="General" sourceLinked="1"/>
        <c:tickLblPos val="nextTo"/>
        <c:crossAx val="59351040"/>
        <c:crosses val="autoZero"/>
        <c:crossBetween val="between"/>
      </c:valAx>
    </c:plotArea>
    <c:legend>
      <c:legendPos val="r"/>
      <c:legendEntry>
        <c:idx val="3"/>
        <c:delete val="1"/>
      </c:legendEntry>
      <c:layout>
        <c:manualLayout>
          <c:xMode val="edge"/>
          <c:yMode val="edge"/>
          <c:x val="0.4439979249778051"/>
          <c:y val="0.84388857330437306"/>
          <c:w val="0.47184350894644606"/>
          <c:h val="0.11397919094335501"/>
        </c:manualLayout>
      </c:layout>
      <c:txPr>
        <a:bodyPr/>
        <a:lstStyle/>
        <a:p>
          <a:pPr>
            <a:defRPr sz="2000">
              <a:latin typeface="Arial Narrow"/>
            </a:defRPr>
          </a:pPr>
          <a:endParaRPr lang="en-US"/>
        </a:p>
      </c:txPr>
    </c:legend>
    <c:dispBlanksAs val="zero"/>
  </c:chart>
  <c:externalData r:id="rId2"/>
  <c:userShapes r:id="rId3"/>
</c:chartSpace>
</file>

<file path=ppt/charts/chart2.xml><?xml version="1.0" encoding="utf-8"?>
<c:chartSpace xmlns:c="http://schemas.openxmlformats.org/drawingml/2006/chart" xmlns:a="http://schemas.openxmlformats.org/drawingml/2006/main" xmlns:r="http://schemas.openxmlformats.org/officeDocument/2006/relationships">
  <c:lang val="en-US"/>
  <c:style val="34"/>
  <c:clrMapOvr bg1="lt1" tx1="dk1" bg2="lt2" tx2="dk2" accent1="accent1" accent2="accent2" accent3="accent3" accent4="accent4" accent5="accent5" accent6="accent6" hlink="hlink" folHlink="folHlink"/>
  <c:chart>
    <c:title>
      <c:tx>
        <c:rich>
          <a:bodyPr/>
          <a:lstStyle/>
          <a:p>
            <a:pPr algn="l">
              <a:defRPr sz="2400">
                <a:latin typeface="Arial Narrow"/>
              </a:defRPr>
            </a:pPr>
            <a:r>
              <a:rPr lang="en-US" sz="1200" dirty="0">
                <a:latin typeface="Arial Narrow"/>
              </a:rPr>
              <a:t>Figure1.  </a:t>
            </a:r>
            <a:r>
              <a:rPr lang="en-US" sz="1200" b="0" dirty="0">
                <a:latin typeface="Arial Narrow"/>
              </a:rPr>
              <a:t>Fold difference in atrial tissue MicroRNA expression between post-operative atrial fibrillation and no atrial fibrillation </a:t>
            </a:r>
          </a:p>
        </c:rich>
      </c:tx>
      <c:layout>
        <c:manualLayout>
          <c:xMode val="edge"/>
          <c:yMode val="edge"/>
          <c:x val="0.10934084943927462"/>
          <c:y val="1.4925373134328361E-2"/>
        </c:manualLayout>
      </c:layout>
    </c:title>
    <c:plotArea>
      <c:layout>
        <c:manualLayout>
          <c:layoutTarget val="inner"/>
          <c:xMode val="edge"/>
          <c:yMode val="edge"/>
          <c:x val="4.4063206727188109E-2"/>
          <c:y val="7.5652722174139597E-2"/>
          <c:w val="0.89870752126073694"/>
          <c:h val="0.90694251045450913"/>
        </c:manualLayout>
      </c:layout>
      <c:barChart>
        <c:barDir val="col"/>
        <c:grouping val="clustered"/>
        <c:ser>
          <c:idx val="0"/>
          <c:order val="0"/>
          <c:tx>
            <c:strRef>
              <c:f>POAD!$F$1</c:f>
              <c:strCache>
                <c:ptCount val="1"/>
                <c:pt idx="0">
                  <c:v>Average expression(POAF)</c:v>
                </c:pt>
              </c:strCache>
            </c:strRef>
          </c:tx>
          <c:spPr>
            <a:solidFill>
              <a:srgbClr val="003466">
                <a:lumMod val="75000"/>
              </a:srgbClr>
            </a:solidFill>
          </c:spPr>
          <c:cat>
            <c:strRef>
              <c:f>POAD!$A$2:$A$3</c:f>
              <c:strCache>
                <c:ptCount val="2"/>
                <c:pt idx="0">
                  <c:v>miR-196b-5p</c:v>
                </c:pt>
                <c:pt idx="1">
                  <c:v>miR-411-5p</c:v>
                </c:pt>
              </c:strCache>
            </c:strRef>
          </c:cat>
          <c:val>
            <c:numRef>
              <c:f>POAD!$F$2:$F$3</c:f>
              <c:numCache>
                <c:formatCode>General</c:formatCode>
                <c:ptCount val="2"/>
                <c:pt idx="0">
                  <c:v>4.5530434191613711</c:v>
                </c:pt>
                <c:pt idx="1">
                  <c:v>2.9111684191613567</c:v>
                </c:pt>
              </c:numCache>
            </c:numRef>
          </c:val>
        </c:ser>
        <c:ser>
          <c:idx val="1"/>
          <c:order val="1"/>
          <c:tx>
            <c:strRef>
              <c:f>POAD!$G$1</c:f>
              <c:strCache>
                <c:ptCount val="1"/>
                <c:pt idx="0">
                  <c:v>Average expression(No AF)</c:v>
                </c:pt>
              </c:strCache>
            </c:strRef>
          </c:tx>
          <c:spPr>
            <a:solidFill>
              <a:srgbClr val="008000"/>
            </a:solidFill>
          </c:spPr>
          <c:cat>
            <c:strRef>
              <c:f>POAD!$A$2:$A$3</c:f>
              <c:strCache>
                <c:ptCount val="2"/>
                <c:pt idx="0">
                  <c:v>miR-196b-5p</c:v>
                </c:pt>
                <c:pt idx="1">
                  <c:v>miR-411-5p</c:v>
                </c:pt>
              </c:strCache>
            </c:strRef>
          </c:cat>
          <c:val>
            <c:numRef>
              <c:f>POAD!$G$2:$G$3</c:f>
              <c:numCache>
                <c:formatCode>General</c:formatCode>
                <c:ptCount val="2"/>
                <c:pt idx="0">
                  <c:v>4.2681576583103435</c:v>
                </c:pt>
                <c:pt idx="1">
                  <c:v>3.3381576583103514</c:v>
                </c:pt>
              </c:numCache>
            </c:numRef>
          </c:val>
        </c:ser>
        <c:ser>
          <c:idx val="2"/>
          <c:order val="2"/>
          <c:tx>
            <c:strRef>
              <c:f>POAD!$H$1</c:f>
              <c:strCache>
                <c:ptCount val="1"/>
                <c:pt idx="0">
                  <c:v>Fold Difference (Cases Relative to Controls)</c:v>
                </c:pt>
              </c:strCache>
            </c:strRef>
          </c:tx>
          <c:spPr>
            <a:solidFill>
              <a:srgbClr val="FF6600"/>
            </a:solidFill>
          </c:spPr>
          <c:cat>
            <c:strRef>
              <c:f>POAD!$A$2:$A$3</c:f>
              <c:strCache>
                <c:ptCount val="2"/>
                <c:pt idx="0">
                  <c:v>miR-196b-5p</c:v>
                </c:pt>
                <c:pt idx="1">
                  <c:v>miR-411-5p</c:v>
                </c:pt>
              </c:strCache>
            </c:strRef>
          </c:cat>
          <c:val>
            <c:numRef>
              <c:f>POAD!$H$2:$H$3</c:f>
              <c:numCache>
                <c:formatCode>General</c:formatCode>
                <c:ptCount val="2"/>
                <c:pt idx="0">
                  <c:v>0.28488576085101003</c:v>
                </c:pt>
                <c:pt idx="1">
                  <c:v>-0.42698923914899006</c:v>
                </c:pt>
              </c:numCache>
            </c:numRef>
          </c:val>
        </c:ser>
        <c:dLbls/>
        <c:axId val="61125760"/>
        <c:axId val="61127296"/>
      </c:barChart>
      <c:catAx>
        <c:axId val="61125760"/>
        <c:scaling>
          <c:orientation val="minMax"/>
        </c:scaling>
        <c:axPos val="b"/>
        <c:majorTickMark val="none"/>
        <c:tickLblPos val="nextTo"/>
        <c:txPr>
          <a:bodyPr/>
          <a:lstStyle/>
          <a:p>
            <a:pPr>
              <a:defRPr sz="2400" b="1" i="0" kern="1200">
                <a:latin typeface="Arial Narrow"/>
              </a:defRPr>
            </a:pPr>
            <a:endParaRPr lang="en-US"/>
          </a:p>
        </c:txPr>
        <c:crossAx val="61127296"/>
        <c:crosses val="autoZero"/>
        <c:auto val="1"/>
        <c:lblAlgn val="ctr"/>
        <c:lblOffset val="100"/>
      </c:catAx>
      <c:valAx>
        <c:axId val="61127296"/>
        <c:scaling>
          <c:orientation val="minMax"/>
        </c:scaling>
        <c:axPos val="l"/>
        <c:majorGridlines/>
        <c:title>
          <c:tx>
            <c:rich>
              <a:bodyPr/>
              <a:lstStyle/>
              <a:p>
                <a:pPr>
                  <a:defRPr sz="1800" baseline="0">
                    <a:latin typeface="Arial Narrow"/>
                  </a:defRPr>
                </a:pPr>
                <a:r>
                  <a:rPr lang="en-US" sz="1800" baseline="0">
                    <a:latin typeface="Arial Narrow"/>
                  </a:rPr>
                  <a:t>Delta Cycle Threshold (Relative to Global Mean)</a:t>
                </a:r>
              </a:p>
            </c:rich>
          </c:tx>
        </c:title>
        <c:numFmt formatCode="General" sourceLinked="1"/>
        <c:tickLblPos val="nextTo"/>
        <c:crossAx val="61125760"/>
        <c:crosses val="autoZero"/>
        <c:crossBetween val="between"/>
      </c:valAx>
    </c:plotArea>
    <c:legend>
      <c:legendPos val="r"/>
      <c:layout>
        <c:manualLayout>
          <c:xMode val="edge"/>
          <c:yMode val="edge"/>
          <c:x val="0.51648894566015791"/>
          <c:y val="7.8247722739223494E-2"/>
          <c:w val="0.41377977513190506"/>
          <c:h val="0.15450783018100006"/>
        </c:manualLayout>
      </c:layout>
      <c:spPr>
        <a:noFill/>
      </c:spPr>
      <c:txPr>
        <a:bodyPr/>
        <a:lstStyle/>
        <a:p>
          <a:pPr>
            <a:defRPr sz="2000" baseline="0">
              <a:latin typeface="Arial Narrow"/>
            </a:defRPr>
          </a:pPr>
          <a:endParaRPr lang="en-US"/>
        </a:p>
      </c:txPr>
    </c:legend>
    <c:plotVisOnly val="1"/>
    <c:dispBlanksAs val="zero"/>
  </c:chart>
  <c:externalData r:id="rId2"/>
  <c:userShapes r:id="rId3"/>
</c:chartSpace>
</file>

<file path=ppt/drawings/_rels/vmlDrawing1.vml.rels><?xml version="1.0" encoding="UTF-8" standalone="yes"?>
<Relationships xmlns="http://schemas.openxmlformats.org/package/2006/relationships"><Relationship Id="rId1" Type="http://schemas.openxmlformats.org/officeDocument/2006/relationships/image" Target="../media/image47.emf"/></Relationships>
</file>

<file path=ppt/drawings/drawing1.xml><?xml version="1.0" encoding="utf-8"?>
<c:userShapes xmlns:c="http://schemas.openxmlformats.org/drawingml/2006/chart">
  <cdr:relSizeAnchor xmlns:cdr="http://schemas.openxmlformats.org/drawingml/2006/chartDrawing">
    <cdr:from>
      <cdr:x>0.13474</cdr:x>
      <cdr:y>0.23295</cdr:y>
    </cdr:from>
    <cdr:to>
      <cdr:x>0.25974</cdr:x>
      <cdr:y>0.34664</cdr:y>
    </cdr:to>
    <cdr:sp macro="" textlink="">
      <cdr:nvSpPr>
        <cdr:cNvPr id="4" name="Text Box 1"/>
        <cdr:cNvSpPr txBox="1"/>
      </cdr:nvSpPr>
      <cdr:spPr>
        <a:xfrm xmlns:a="http://schemas.openxmlformats.org/drawingml/2006/main">
          <a:off x="1323100" y="2211579"/>
          <a:ext cx="1227457" cy="1079355"/>
        </a:xfrm>
        <a:prstGeom xmlns:a="http://schemas.openxmlformats.org/drawingml/2006/main" prst="rect">
          <a:avLst/>
        </a:prstGeom>
      </cdr:spPr>
    </cdr:sp>
  </cdr:relSizeAnchor>
</c:userShapes>
</file>

<file path=ppt/drawings/drawing2.xml><?xml version="1.0" encoding="utf-8"?>
<c:userShapes xmlns:c="http://schemas.openxmlformats.org/drawingml/2006/chart">
  <cdr:relSizeAnchor xmlns:cdr="http://schemas.openxmlformats.org/drawingml/2006/chartDrawing">
    <cdr:from>
      <cdr:x>0.5407</cdr:x>
      <cdr:y>0.61631</cdr:y>
    </cdr:from>
    <cdr:to>
      <cdr:x>0.68653</cdr:x>
      <cdr:y>0.81729</cdr:y>
    </cdr:to>
    <cdr:sp macro="" textlink="">
      <cdr:nvSpPr>
        <cdr:cNvPr id="2" name="Text Box 1"/>
        <cdr:cNvSpPr txBox="1"/>
      </cdr:nvSpPr>
      <cdr:spPr>
        <a:xfrm xmlns:a="http://schemas.openxmlformats.org/drawingml/2006/main">
          <a:off x="2966484" y="2211572"/>
          <a:ext cx="800082" cy="721185"/>
        </a:xfrm>
        <a:prstGeom xmlns:a="http://schemas.openxmlformats.org/drawingml/2006/main" prst="rect">
          <a:avLst/>
        </a:prstGeom>
      </cdr:spPr>
    </cdr:sp>
  </cdr:relSizeAnchor>
  <cdr:relSizeAnchor xmlns:cdr="http://schemas.openxmlformats.org/drawingml/2006/chartDrawing">
    <cdr:from>
      <cdr:x>0.2282</cdr:x>
      <cdr:y>0.62523</cdr:y>
    </cdr:from>
    <cdr:to>
      <cdr:x>0.3532</cdr:x>
      <cdr:y>0.7859</cdr:y>
    </cdr:to>
    <cdr:sp macro="" textlink="">
      <cdr:nvSpPr>
        <cdr:cNvPr id="3" name="Text Box 2"/>
        <cdr:cNvSpPr txBox="1"/>
      </cdr:nvSpPr>
      <cdr:spPr>
        <a:xfrm xmlns:a="http://schemas.openxmlformats.org/drawingml/2006/main">
          <a:off x="1251984" y="2668772"/>
          <a:ext cx="685800" cy="68580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sz="1100"/>
        </a:p>
      </cdr:txBody>
    </cdr:sp>
  </cdr:relSizeAnchor>
  <cdr:relSizeAnchor xmlns:cdr="http://schemas.openxmlformats.org/drawingml/2006/chartDrawing">
    <cdr:from>
      <cdr:x>0.26986</cdr:x>
      <cdr:y>0.62523</cdr:y>
    </cdr:from>
    <cdr:to>
      <cdr:x>0.39486</cdr:x>
      <cdr:y>0.7859</cdr:y>
    </cdr:to>
    <cdr:sp macro="" textlink="">
      <cdr:nvSpPr>
        <cdr:cNvPr id="4" name="Text Box 3"/>
        <cdr:cNvSpPr txBox="1"/>
      </cdr:nvSpPr>
      <cdr:spPr>
        <a:xfrm xmlns:a="http://schemas.openxmlformats.org/drawingml/2006/main">
          <a:off x="1480584" y="2668772"/>
          <a:ext cx="685800" cy="68580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sz="1100"/>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1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6888" cy="463550"/>
          </a:xfrm>
          <a:prstGeom prst="rect">
            <a:avLst/>
          </a:prstGeom>
        </p:spPr>
        <p:txBody>
          <a:bodyPr vert="horz" lIns="92219" tIns="46109" rIns="92219" bIns="46109" rtlCol="0"/>
          <a:lstStyle>
            <a:lvl1pPr algn="l">
              <a:defRPr sz="1200"/>
            </a:lvl1pPr>
          </a:lstStyle>
          <a:p>
            <a:pPr>
              <a:defRPr/>
            </a:pPr>
            <a:endParaRPr lang="en-US"/>
          </a:p>
        </p:txBody>
      </p:sp>
      <p:sp>
        <p:nvSpPr>
          <p:cNvPr id="3" name="Date Placeholder 2"/>
          <p:cNvSpPr>
            <a:spLocks noGrp="1"/>
          </p:cNvSpPr>
          <p:nvPr>
            <p:ph type="dt" sz="quarter" idx="1"/>
          </p:nvPr>
        </p:nvSpPr>
        <p:spPr>
          <a:xfrm>
            <a:off x="3971925" y="0"/>
            <a:ext cx="3036888" cy="463550"/>
          </a:xfrm>
          <a:prstGeom prst="rect">
            <a:avLst/>
          </a:prstGeom>
        </p:spPr>
        <p:txBody>
          <a:bodyPr vert="horz" lIns="92219" tIns="46109" rIns="92219" bIns="46109" rtlCol="0"/>
          <a:lstStyle>
            <a:lvl1pPr algn="r">
              <a:defRPr sz="1200"/>
            </a:lvl1pPr>
          </a:lstStyle>
          <a:p>
            <a:pPr>
              <a:defRPr/>
            </a:pPr>
            <a:fld id="{A49BFC62-0B04-4205-B4CE-98DAB7AF3A26}" type="datetimeFigureOut">
              <a:rPr lang="en-US"/>
              <a:pPr>
                <a:defRPr/>
              </a:pPr>
              <a:t>11/3/2014</a:t>
            </a:fld>
            <a:endParaRPr lang="en-US"/>
          </a:p>
        </p:txBody>
      </p:sp>
      <p:sp>
        <p:nvSpPr>
          <p:cNvPr id="4" name="Footer Placeholder 3"/>
          <p:cNvSpPr>
            <a:spLocks noGrp="1"/>
          </p:cNvSpPr>
          <p:nvPr>
            <p:ph type="ftr" sz="quarter" idx="2"/>
          </p:nvPr>
        </p:nvSpPr>
        <p:spPr>
          <a:xfrm>
            <a:off x="0" y="8831263"/>
            <a:ext cx="3036888" cy="463550"/>
          </a:xfrm>
          <a:prstGeom prst="rect">
            <a:avLst/>
          </a:prstGeom>
        </p:spPr>
        <p:txBody>
          <a:bodyPr vert="horz" lIns="92219" tIns="46109" rIns="92219" bIns="46109" rtlCol="0" anchor="b"/>
          <a:lstStyle>
            <a:lvl1pPr algn="l">
              <a:defRPr sz="1200"/>
            </a:lvl1pPr>
          </a:lstStyle>
          <a:p>
            <a:pPr>
              <a:defRPr/>
            </a:pPr>
            <a:endParaRPr lang="en-US"/>
          </a:p>
        </p:txBody>
      </p:sp>
      <p:sp>
        <p:nvSpPr>
          <p:cNvPr id="5" name="Slide Number Placeholder 4"/>
          <p:cNvSpPr>
            <a:spLocks noGrp="1"/>
          </p:cNvSpPr>
          <p:nvPr>
            <p:ph type="sldNum" sz="quarter" idx="3"/>
          </p:nvPr>
        </p:nvSpPr>
        <p:spPr>
          <a:xfrm>
            <a:off x="3971925" y="8831263"/>
            <a:ext cx="3036888" cy="463550"/>
          </a:xfrm>
          <a:prstGeom prst="rect">
            <a:avLst/>
          </a:prstGeom>
        </p:spPr>
        <p:txBody>
          <a:bodyPr vert="horz" lIns="92219" tIns="46109" rIns="92219" bIns="46109" rtlCol="0" anchor="b"/>
          <a:lstStyle>
            <a:lvl1pPr algn="r">
              <a:defRPr sz="1200"/>
            </a:lvl1pPr>
          </a:lstStyle>
          <a:p>
            <a:pPr>
              <a:defRPr/>
            </a:pPr>
            <a:fld id="{8C6F93D5-B9F6-4BE7-887A-2476FD846B83}" type="slidenum">
              <a:rPr lang="en-US"/>
              <a:pPr>
                <a:defRPr/>
              </a:pPr>
              <a:t>‹#›</a:t>
            </a:fld>
            <a:endParaRPr lang="en-US"/>
          </a:p>
        </p:txBody>
      </p:sp>
    </p:spTree>
    <p:extLst>
      <p:ext uri="{BB962C8B-B14F-4D97-AF65-F5344CB8AC3E}">
        <p14:creationId xmlns:p14="http://schemas.microsoft.com/office/powerpoint/2010/main" xmlns="" val="409446841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0" y="0"/>
            <a:ext cx="3036888" cy="463550"/>
          </a:xfrm>
          <a:prstGeom prst="rect">
            <a:avLst/>
          </a:prstGeom>
          <a:noFill/>
          <a:ln w="9525">
            <a:noFill/>
            <a:miter lim="800000"/>
            <a:headEnd/>
            <a:tailEnd/>
          </a:ln>
        </p:spPr>
        <p:txBody>
          <a:bodyPr vert="horz" wrap="square" lIns="93157" tIns="46579" rIns="93157" bIns="46579" numCol="1" anchor="t" anchorCtr="0" compatLnSpc="1">
            <a:prstTxWarp prst="textNoShape">
              <a:avLst/>
            </a:prstTxWarp>
          </a:bodyPr>
          <a:lstStyle>
            <a:lvl1pPr defTabSz="931545">
              <a:defRPr sz="1200">
                <a:latin typeface="Arial" pitchFamily="34" charset="0"/>
              </a:defRPr>
            </a:lvl1pPr>
          </a:lstStyle>
          <a:p>
            <a:pPr>
              <a:defRPr/>
            </a:pPr>
            <a:endParaRPr lang="en-US"/>
          </a:p>
        </p:txBody>
      </p:sp>
      <p:sp>
        <p:nvSpPr>
          <p:cNvPr id="3075" name="Rectangle 3"/>
          <p:cNvSpPr>
            <a:spLocks noGrp="1" noChangeArrowheads="1"/>
          </p:cNvSpPr>
          <p:nvPr>
            <p:ph type="dt" idx="1"/>
          </p:nvPr>
        </p:nvSpPr>
        <p:spPr bwMode="auto">
          <a:xfrm>
            <a:off x="3971925" y="0"/>
            <a:ext cx="3036888" cy="463550"/>
          </a:xfrm>
          <a:prstGeom prst="rect">
            <a:avLst/>
          </a:prstGeom>
          <a:noFill/>
          <a:ln w="9525">
            <a:noFill/>
            <a:miter lim="800000"/>
            <a:headEnd/>
            <a:tailEnd/>
          </a:ln>
        </p:spPr>
        <p:txBody>
          <a:bodyPr vert="horz" wrap="square" lIns="93157" tIns="46579" rIns="93157" bIns="46579" numCol="1" anchor="t" anchorCtr="0" compatLnSpc="1">
            <a:prstTxWarp prst="textNoShape">
              <a:avLst/>
            </a:prstTxWarp>
          </a:bodyPr>
          <a:lstStyle>
            <a:lvl1pPr algn="r" defTabSz="931545">
              <a:defRPr sz="1200">
                <a:latin typeface="Arial" pitchFamily="34" charset="0"/>
              </a:defRPr>
            </a:lvl1pPr>
          </a:lstStyle>
          <a:p>
            <a:pPr>
              <a:defRPr/>
            </a:pPr>
            <a:endParaRPr lang="en-US"/>
          </a:p>
        </p:txBody>
      </p:sp>
      <p:sp>
        <p:nvSpPr>
          <p:cNvPr id="49156" name="Rectangle 4"/>
          <p:cNvSpPr>
            <a:spLocks noGrp="1" noRot="1" noChangeAspect="1" noChangeArrowheads="1" noTextEdit="1"/>
          </p:cNvSpPr>
          <p:nvPr>
            <p:ph type="sldImg" idx="2"/>
          </p:nvPr>
        </p:nvSpPr>
        <p:spPr bwMode="auto">
          <a:xfrm>
            <a:off x="1181100" y="698500"/>
            <a:ext cx="4648200" cy="3486150"/>
          </a:xfrm>
          <a:prstGeom prst="rect">
            <a:avLst/>
          </a:prstGeom>
          <a:noFill/>
          <a:ln w="9525">
            <a:solidFill>
              <a:srgbClr val="000000"/>
            </a:solidFill>
            <a:miter lim="800000"/>
            <a:headEnd/>
            <a:tailEnd/>
          </a:ln>
        </p:spPr>
      </p:sp>
      <p:sp>
        <p:nvSpPr>
          <p:cNvPr id="3077" name="Rectangle 5"/>
          <p:cNvSpPr>
            <a:spLocks noGrp="1" noChangeArrowheads="1"/>
          </p:cNvSpPr>
          <p:nvPr>
            <p:ph type="body" sz="quarter" idx="3"/>
          </p:nvPr>
        </p:nvSpPr>
        <p:spPr bwMode="auto">
          <a:xfrm>
            <a:off x="701675" y="4416425"/>
            <a:ext cx="5607050" cy="4181475"/>
          </a:xfrm>
          <a:prstGeom prst="rect">
            <a:avLst/>
          </a:prstGeom>
          <a:noFill/>
          <a:ln w="9525">
            <a:noFill/>
            <a:miter lim="800000"/>
            <a:headEnd/>
            <a:tailEnd/>
          </a:ln>
        </p:spPr>
        <p:txBody>
          <a:bodyPr vert="horz" wrap="square" lIns="93157" tIns="46579" rIns="93157" bIns="46579"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3078" name="Rectangle 6"/>
          <p:cNvSpPr>
            <a:spLocks noGrp="1" noChangeArrowheads="1"/>
          </p:cNvSpPr>
          <p:nvPr>
            <p:ph type="ftr" sz="quarter" idx="4"/>
          </p:nvPr>
        </p:nvSpPr>
        <p:spPr bwMode="auto">
          <a:xfrm>
            <a:off x="0" y="8831263"/>
            <a:ext cx="3036888" cy="463550"/>
          </a:xfrm>
          <a:prstGeom prst="rect">
            <a:avLst/>
          </a:prstGeom>
          <a:noFill/>
          <a:ln w="9525">
            <a:noFill/>
            <a:miter lim="800000"/>
            <a:headEnd/>
            <a:tailEnd/>
          </a:ln>
        </p:spPr>
        <p:txBody>
          <a:bodyPr vert="horz" wrap="square" lIns="93157" tIns="46579" rIns="93157" bIns="46579" numCol="1" anchor="b" anchorCtr="0" compatLnSpc="1">
            <a:prstTxWarp prst="textNoShape">
              <a:avLst/>
            </a:prstTxWarp>
          </a:bodyPr>
          <a:lstStyle>
            <a:lvl1pPr defTabSz="931545">
              <a:defRPr sz="1200">
                <a:latin typeface="Arial" pitchFamily="34" charset="0"/>
              </a:defRPr>
            </a:lvl1pPr>
          </a:lstStyle>
          <a:p>
            <a:pPr>
              <a:defRPr/>
            </a:pPr>
            <a:endParaRPr lang="en-US"/>
          </a:p>
        </p:txBody>
      </p:sp>
      <p:sp>
        <p:nvSpPr>
          <p:cNvPr id="3079" name="Rectangle 7"/>
          <p:cNvSpPr>
            <a:spLocks noGrp="1" noChangeArrowheads="1"/>
          </p:cNvSpPr>
          <p:nvPr>
            <p:ph type="sldNum" sz="quarter" idx="5"/>
          </p:nvPr>
        </p:nvSpPr>
        <p:spPr bwMode="auto">
          <a:xfrm>
            <a:off x="3971925" y="8831263"/>
            <a:ext cx="3036888" cy="463550"/>
          </a:xfrm>
          <a:prstGeom prst="rect">
            <a:avLst/>
          </a:prstGeom>
          <a:noFill/>
          <a:ln w="9525">
            <a:noFill/>
            <a:miter lim="800000"/>
            <a:headEnd/>
            <a:tailEnd/>
          </a:ln>
        </p:spPr>
        <p:txBody>
          <a:bodyPr vert="horz" wrap="square" lIns="93157" tIns="46579" rIns="93157" bIns="46579" numCol="1" anchor="b" anchorCtr="0" compatLnSpc="1">
            <a:prstTxWarp prst="textNoShape">
              <a:avLst/>
            </a:prstTxWarp>
          </a:bodyPr>
          <a:lstStyle>
            <a:lvl1pPr algn="r" defTabSz="931545">
              <a:defRPr sz="1200">
                <a:latin typeface="Arial" pitchFamily="34" charset="0"/>
              </a:defRPr>
            </a:lvl1pPr>
          </a:lstStyle>
          <a:p>
            <a:pPr>
              <a:defRPr/>
            </a:pPr>
            <a:fld id="{4C8AACA3-0C02-411E-A727-83976BB7B724}" type="slidenum">
              <a:rPr lang="en-US"/>
              <a:pPr>
                <a:defRPr/>
              </a:pPr>
              <a:t>‹#›</a:t>
            </a:fld>
            <a:endParaRPr lang="en-US"/>
          </a:p>
        </p:txBody>
      </p:sp>
    </p:spTree>
    <p:extLst>
      <p:ext uri="{BB962C8B-B14F-4D97-AF65-F5344CB8AC3E}">
        <p14:creationId xmlns:p14="http://schemas.microsoft.com/office/powerpoint/2010/main" xmlns="" val="127508705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041F627-2008-4D71-8F1F-D0CB9E079CCD}" type="slidenum">
              <a:rPr lang="en-US" smtClean="0"/>
              <a:pPr/>
              <a:t>1</a:t>
            </a:fld>
            <a:endParaRPr lang="en-US"/>
          </a:p>
        </p:txBody>
      </p:sp>
    </p:spTree>
    <p:extLst>
      <p:ext uri="{BB962C8B-B14F-4D97-AF65-F5344CB8AC3E}">
        <p14:creationId xmlns:p14="http://schemas.microsoft.com/office/powerpoint/2010/main" xmlns="" val="341011755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Arial" charset="0"/>
                <a:ea typeface="+mn-ea"/>
                <a:cs typeface="+mn-cs"/>
              </a:rPr>
              <a:t>Legend.</a:t>
            </a:r>
            <a:r>
              <a:rPr lang="en-US" sz="1200" kern="1200" dirty="0" smtClean="0">
                <a:solidFill>
                  <a:schemeClr val="tx1"/>
                </a:solidFill>
                <a:effectLst/>
                <a:latin typeface="Arial" charset="0"/>
                <a:ea typeface="+mn-ea"/>
                <a:cs typeface="+mn-cs"/>
              </a:rPr>
              <a:t> AF=atrial fibrillation; OR = odds ratio; </a:t>
            </a:r>
            <a:r>
              <a:rPr lang="en-US" sz="1200" kern="1200" dirty="0" err="1" smtClean="0">
                <a:solidFill>
                  <a:schemeClr val="tx1"/>
                </a:solidFill>
                <a:effectLst/>
                <a:latin typeface="Arial" charset="0"/>
                <a:ea typeface="+mn-ea"/>
                <a:cs typeface="+mn-cs"/>
              </a:rPr>
              <a:t>miR</a:t>
            </a:r>
            <a:r>
              <a:rPr lang="en-US" sz="1200" kern="1200" dirty="0" smtClean="0">
                <a:solidFill>
                  <a:schemeClr val="tx1"/>
                </a:solidFill>
                <a:effectLst/>
                <a:latin typeface="Arial" charset="0"/>
                <a:ea typeface="+mn-ea"/>
                <a:cs typeface="+mn-cs"/>
              </a:rPr>
              <a:t> = miRNA; CI = Confidence Interval;</a:t>
            </a:r>
          </a:p>
          <a:p>
            <a:r>
              <a:rPr lang="en-US" sz="1200" kern="1200" dirty="0" smtClean="0">
                <a:solidFill>
                  <a:schemeClr val="tx1"/>
                </a:solidFill>
                <a:effectLst/>
                <a:latin typeface="Arial" charset="0"/>
                <a:ea typeface="+mn-ea"/>
                <a:cs typeface="+mn-cs"/>
              </a:rPr>
              <a:t>*</a:t>
            </a:r>
            <a:r>
              <a:rPr lang="en-US" sz="1200" kern="1200" dirty="0" err="1" smtClean="0">
                <a:solidFill>
                  <a:schemeClr val="tx1"/>
                </a:solidFill>
                <a:effectLst/>
                <a:latin typeface="Arial" charset="0"/>
                <a:ea typeface="+mn-ea"/>
                <a:cs typeface="+mn-cs"/>
              </a:rPr>
              <a:t>Bonferroni</a:t>
            </a:r>
            <a:r>
              <a:rPr lang="en-US" sz="1200" kern="1200" dirty="0" smtClean="0">
                <a:solidFill>
                  <a:schemeClr val="tx1"/>
                </a:solidFill>
                <a:effectLst/>
                <a:latin typeface="Arial" charset="0"/>
                <a:ea typeface="+mn-ea"/>
                <a:cs typeface="+mn-cs"/>
              </a:rPr>
              <a:t> </a:t>
            </a:r>
            <a:r>
              <a:rPr lang="en-US" sz="1200" i="1" kern="1200" dirty="0" smtClean="0">
                <a:solidFill>
                  <a:schemeClr val="tx1"/>
                </a:solidFill>
                <a:effectLst/>
                <a:latin typeface="Arial" charset="0"/>
                <a:ea typeface="+mn-ea"/>
                <a:cs typeface="+mn-cs"/>
              </a:rPr>
              <a:t>p</a:t>
            </a:r>
            <a:r>
              <a:rPr lang="en-US" sz="1200" kern="1200" dirty="0" smtClean="0">
                <a:solidFill>
                  <a:schemeClr val="tx1"/>
                </a:solidFill>
                <a:effectLst/>
                <a:latin typeface="Arial" charset="0"/>
                <a:ea typeface="+mn-ea"/>
                <a:cs typeface="+mn-cs"/>
              </a:rPr>
              <a:t> value cutoff = 0.05/86 </a:t>
            </a:r>
            <a:r>
              <a:rPr lang="en-US" sz="1200" kern="1200" dirty="0" err="1" smtClean="0">
                <a:solidFill>
                  <a:schemeClr val="tx1"/>
                </a:solidFill>
                <a:effectLst/>
                <a:latin typeface="Arial" charset="0"/>
                <a:ea typeface="+mn-ea"/>
                <a:cs typeface="+mn-cs"/>
              </a:rPr>
              <a:t>miRNAs</a:t>
            </a:r>
            <a:r>
              <a:rPr lang="en-US" sz="1200" kern="1200" dirty="0" smtClean="0">
                <a:solidFill>
                  <a:schemeClr val="tx1"/>
                </a:solidFill>
                <a:effectLst/>
                <a:latin typeface="Arial" charset="0"/>
                <a:ea typeface="+mn-ea"/>
                <a:cs typeface="+mn-cs"/>
              </a:rPr>
              <a:t> = 0.0006</a:t>
            </a:r>
          </a:p>
          <a:p>
            <a:r>
              <a:rPr lang="en-US" sz="1200" kern="1200" dirty="0" smtClean="0">
                <a:solidFill>
                  <a:schemeClr val="tx1"/>
                </a:solidFill>
                <a:effectLst/>
                <a:latin typeface="Arial" charset="0"/>
                <a:ea typeface="+mn-ea"/>
                <a:cs typeface="+mn-cs"/>
              </a:rPr>
              <a:t>**Fold-difference is the difference in miRNA expression between individuals with AF compared to no AF</a:t>
            </a:r>
          </a:p>
          <a:p>
            <a:r>
              <a:rPr lang="en-US" sz="1200" kern="1200" dirty="0" smtClean="0">
                <a:solidFill>
                  <a:schemeClr val="tx1"/>
                </a:solidFill>
                <a:effectLst/>
                <a:latin typeface="Arial" charset="0"/>
                <a:ea typeface="+mn-ea"/>
                <a:cs typeface="+mn-cs"/>
              </a:rPr>
              <a:t>***Multivariable adjusted models included age, sex, current smoking, diabetes, prevalent heart failure, and myocardial infarction </a:t>
            </a:r>
          </a:p>
          <a:p>
            <a:r>
              <a:rPr lang="en-US" sz="1200" kern="1200" dirty="0" smtClean="0">
                <a:solidFill>
                  <a:schemeClr val="tx1"/>
                </a:solidFill>
                <a:effectLst/>
                <a:latin typeface="Arial" charset="0"/>
                <a:ea typeface="+mn-ea"/>
                <a:cs typeface="+mn-cs"/>
              </a:rPr>
              <a:t>**** The OR reported represents the ratio of odds resulting from a 1-cycle threshold increase.</a:t>
            </a:r>
          </a:p>
          <a:p>
            <a:endParaRPr lang="en-US" dirty="0"/>
          </a:p>
        </p:txBody>
      </p:sp>
      <p:sp>
        <p:nvSpPr>
          <p:cNvPr id="4" name="Slide Number Placeholder 3"/>
          <p:cNvSpPr>
            <a:spLocks noGrp="1"/>
          </p:cNvSpPr>
          <p:nvPr>
            <p:ph type="sldNum" sz="quarter" idx="10"/>
          </p:nvPr>
        </p:nvSpPr>
        <p:spPr/>
        <p:txBody>
          <a:bodyPr/>
          <a:lstStyle/>
          <a:p>
            <a:pPr>
              <a:defRPr/>
            </a:pPr>
            <a:fld id="{4C8AACA3-0C02-411E-A727-83976BB7B724}" type="slidenum">
              <a:rPr lang="en-US" smtClean="0"/>
              <a:pPr>
                <a:defRPr/>
              </a:pPr>
              <a:t>25</a:t>
            </a:fld>
            <a:endParaRPr lang="en-US"/>
          </a:p>
        </p:txBody>
      </p:sp>
    </p:spTree>
    <p:extLst>
      <p:ext uri="{BB962C8B-B14F-4D97-AF65-F5344CB8AC3E}">
        <p14:creationId xmlns:p14="http://schemas.microsoft.com/office/powerpoint/2010/main" xmlns="" val="151681767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14 overlapping highlighted</a:t>
            </a:r>
            <a:endParaRPr lang="en-US" dirty="0"/>
          </a:p>
        </p:txBody>
      </p:sp>
      <p:sp>
        <p:nvSpPr>
          <p:cNvPr id="4" name="Slide Number Placeholder 3"/>
          <p:cNvSpPr>
            <a:spLocks noGrp="1"/>
          </p:cNvSpPr>
          <p:nvPr>
            <p:ph type="sldNum" sz="quarter" idx="10"/>
          </p:nvPr>
        </p:nvSpPr>
        <p:spPr/>
        <p:txBody>
          <a:bodyPr/>
          <a:lstStyle/>
          <a:p>
            <a:pPr>
              <a:defRPr/>
            </a:pPr>
            <a:fld id="{4C8AACA3-0C02-411E-A727-83976BB7B724}" type="slidenum">
              <a:rPr lang="en-US" smtClean="0"/>
              <a:pPr>
                <a:defRPr/>
              </a:pPr>
              <a:t>26</a:t>
            </a:fld>
            <a:endParaRPr lang="en-US"/>
          </a:p>
        </p:txBody>
      </p:sp>
    </p:spTree>
    <p:extLst>
      <p:ext uri="{BB962C8B-B14F-4D97-AF65-F5344CB8AC3E}">
        <p14:creationId xmlns:p14="http://schemas.microsoft.com/office/powerpoint/2010/main" xmlns="" val="162489337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Males-suggests perceived symptom severity may differ between</a:t>
            </a:r>
            <a:r>
              <a:rPr lang="en-US" baseline="0" dirty="0" smtClean="0"/>
              <a:t> men and women; Suggests AF-specific QOL  may differ between men and women</a:t>
            </a:r>
          </a:p>
          <a:p>
            <a:r>
              <a:rPr lang="en-US" baseline="0" dirty="0" smtClean="0"/>
              <a:t>Persistent AF-Perhaps reflects degree of adaptation to, or acceptance of their AF diagnosis</a:t>
            </a:r>
          </a:p>
          <a:p>
            <a:r>
              <a:rPr lang="en-US" sz="1100" b="0" u="sng" baseline="0" dirty="0" smtClean="0"/>
              <a:t>Few clinical predictors of disease-specific QOL in symptomatic AF pts opting for ablation; NO clinical/</a:t>
            </a:r>
            <a:r>
              <a:rPr lang="en-US" sz="1100" b="0" u="sng" baseline="0" dirty="0" err="1" smtClean="0"/>
              <a:t>demogr</a:t>
            </a:r>
            <a:r>
              <a:rPr lang="en-US" sz="1100" b="0" u="sng" baseline="0" dirty="0" smtClean="0"/>
              <a:t> predictors for medical treatments</a:t>
            </a:r>
          </a:p>
          <a:p>
            <a:r>
              <a:rPr lang="en-US" baseline="0" dirty="0" smtClean="0"/>
              <a:t>Studies to establish what other factors (as listed) may influence AF-related QOL PSYCHOSOCIAL CHARACTERISTICS, COGNITIVE FUNCTION</a:t>
            </a:r>
            <a:endParaRPr lang="en-US" dirty="0"/>
          </a:p>
        </p:txBody>
      </p:sp>
      <p:sp>
        <p:nvSpPr>
          <p:cNvPr id="4" name="Slide Number Placeholder 3"/>
          <p:cNvSpPr>
            <a:spLocks noGrp="1"/>
          </p:cNvSpPr>
          <p:nvPr>
            <p:ph type="sldNum" sz="quarter" idx="10"/>
          </p:nvPr>
        </p:nvSpPr>
        <p:spPr/>
        <p:txBody>
          <a:bodyPr/>
          <a:lstStyle/>
          <a:p>
            <a:pPr>
              <a:defRPr/>
            </a:pPr>
            <a:fld id="{4C8AACA3-0C02-411E-A727-83976BB7B724}" type="slidenum">
              <a:rPr lang="en-US" smtClean="0"/>
              <a:pPr>
                <a:defRPr/>
              </a:pPr>
              <a:t>33</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2" name="Rectangle 2"/>
          <p:cNvSpPr>
            <a:spLocks noGrp="1" noRot="1" noChangeAspect="1" noTextEdit="1"/>
          </p:cNvSpPr>
          <p:nvPr>
            <p:ph type="sldImg"/>
          </p:nvPr>
        </p:nvSpPr>
        <p:spPr bwMode="auto">
          <a:noFill/>
          <a:ln>
            <a:solidFill>
              <a:srgbClr val="000000"/>
            </a:solidFill>
            <a:miter lim="800000"/>
            <a:headEnd/>
            <a:tailEnd/>
          </a:ln>
        </p:spPr>
      </p:sp>
      <p:sp>
        <p:nvSpPr>
          <p:cNvPr id="250883" name="Rectangle 3"/>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Slide Image Placeholder 1"/>
          <p:cNvSpPr>
            <a:spLocks noGrp="1" noRot="1" noChangeAspect="1"/>
          </p:cNvSpPr>
          <p:nvPr>
            <p:ph type="sldImg"/>
          </p:nvPr>
        </p:nvSpPr>
        <p:spPr bwMode="auto">
          <a:noFill/>
          <a:ln>
            <a:solidFill>
              <a:srgbClr val="000000"/>
            </a:solidFill>
            <a:miter lim="800000"/>
            <a:headEnd/>
            <a:tailEnd/>
          </a:ln>
        </p:spPr>
      </p:sp>
      <p:sp>
        <p:nvSpPr>
          <p:cNvPr id="21506"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dirty="0" smtClean="0"/>
              <a:t>It is fitting that any lecture about AF begin with an ECG. This has been the manner in which AF has been diagnosed since the advent of the ECG by Einthoven in 1903</a:t>
            </a:r>
          </a:p>
          <a:p>
            <a:pPr>
              <a:spcBef>
                <a:spcPct val="0"/>
              </a:spcBef>
            </a:pPr>
            <a:r>
              <a:rPr lang="en-US" dirty="0" smtClean="0"/>
              <a:t>Current clinical classification systems for AF involve descriptions such as paroxysmal, persistent, or permanent</a:t>
            </a:r>
          </a:p>
          <a:p>
            <a:pPr>
              <a:spcBef>
                <a:spcPct val="0"/>
              </a:spcBef>
            </a:pPr>
            <a:r>
              <a:rPr lang="en-US" dirty="0" smtClean="0"/>
              <a:t>These terms offer little knowledge of the underlying mechanisms promoting AF</a:t>
            </a:r>
          </a:p>
          <a:p>
            <a:pPr>
              <a:spcBef>
                <a:spcPct val="0"/>
              </a:spcBef>
            </a:pPr>
            <a:r>
              <a:rPr lang="en-US" sz="1200" b="0" i="0" kern="1200" dirty="0" smtClean="0">
                <a:solidFill>
                  <a:schemeClr val="tx1"/>
                </a:solidFill>
                <a:effectLst/>
                <a:latin typeface="Arial" charset="0"/>
                <a:ea typeface="+mn-ea"/>
                <a:cs typeface="+mn-cs"/>
              </a:rPr>
              <a:t>The total costs of AF care in the United States are estimated to be $6.65 billion per year -</a:t>
            </a:r>
            <a:endParaRPr lang="en-US" dirty="0" smtClean="0"/>
          </a:p>
        </p:txBody>
      </p:sp>
      <p:sp>
        <p:nvSpPr>
          <p:cNvPr id="21507"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522A4249-78D8-46D9-9EA0-B26417B9DE9C}" type="slidenum">
              <a:rPr lang="en-US">
                <a:solidFill>
                  <a:prstClr val="black"/>
                </a:solidFill>
                <a:latin typeface="Calibri"/>
              </a:rPr>
              <a:pPr/>
              <a:t>4</a:t>
            </a:fld>
            <a:endParaRPr lang="en-US">
              <a:solidFill>
                <a:prstClr val="black"/>
              </a:solidFill>
              <a:latin typeface="Calibri"/>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Slide Image Placeholder 1"/>
          <p:cNvSpPr>
            <a:spLocks noGrp="1" noRot="1" noChangeAspect="1"/>
          </p:cNvSpPr>
          <p:nvPr>
            <p:ph type="sldImg"/>
          </p:nvPr>
        </p:nvSpPr>
        <p:spPr bwMode="auto">
          <a:noFill/>
          <a:ln>
            <a:solidFill>
              <a:srgbClr val="000000"/>
            </a:solidFill>
            <a:miter lim="800000"/>
            <a:headEnd/>
            <a:tailEnd/>
          </a:ln>
        </p:spPr>
      </p:sp>
      <p:sp>
        <p:nvSpPr>
          <p:cNvPr id="24578"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smtClean="0"/>
              <a:t>Jais/Haissaguerre 1998</a:t>
            </a:r>
          </a:p>
          <a:p>
            <a:pPr>
              <a:spcBef>
                <a:spcPct val="0"/>
              </a:spcBef>
            </a:pPr>
            <a:r>
              <a:rPr lang="en-US" smtClean="0"/>
              <a:t>Jose Jalife has shown via beautiful animal studies that </a:t>
            </a:r>
          </a:p>
        </p:txBody>
      </p:sp>
      <p:sp>
        <p:nvSpPr>
          <p:cNvPr id="24579"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90C3C61E-5112-4044-9BC8-423D8F946ACF}" type="slidenum">
              <a:rPr lang="en-US">
                <a:solidFill>
                  <a:prstClr val="black"/>
                </a:solidFill>
                <a:latin typeface="Calibri"/>
              </a:rPr>
              <a:pPr/>
              <a:t>6</a:t>
            </a:fld>
            <a:endParaRPr lang="en-US">
              <a:solidFill>
                <a:prstClr val="black"/>
              </a:solidFill>
              <a:latin typeface="Calibri"/>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474" name="Rectangle 2"/>
          <p:cNvSpPr>
            <a:spLocks noGrp="1" noRot="1" noChangeAspect="1" noTextEdit="1"/>
          </p:cNvSpPr>
          <p:nvPr>
            <p:ph type="sldImg"/>
          </p:nvPr>
        </p:nvSpPr>
        <p:spPr bwMode="auto">
          <a:noFill/>
          <a:ln>
            <a:solidFill>
              <a:srgbClr val="000000"/>
            </a:solidFill>
            <a:miter lim="800000"/>
            <a:headEnd/>
            <a:tailEnd/>
          </a:ln>
        </p:spPr>
      </p:sp>
      <p:sp>
        <p:nvSpPr>
          <p:cNvPr id="233475" name="Rectangle 3"/>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Slide Image Placeholder 1"/>
          <p:cNvSpPr>
            <a:spLocks noGrp="1" noRot="1" noChangeAspect="1"/>
          </p:cNvSpPr>
          <p:nvPr>
            <p:ph type="sldImg"/>
          </p:nvPr>
        </p:nvSpPr>
        <p:spPr bwMode="auto">
          <a:noFill/>
          <a:ln>
            <a:solidFill>
              <a:srgbClr val="000000"/>
            </a:solidFill>
            <a:miter lim="800000"/>
            <a:headEnd/>
            <a:tailEnd/>
          </a:ln>
        </p:spPr>
      </p:sp>
      <p:sp>
        <p:nvSpPr>
          <p:cNvPr id="65538"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smtClean="0"/>
              <a:t>This slide shows the 14 genes associated with AF in candidate gene studies and the 2 single nucleotide polymorphisms associated with HF </a:t>
            </a:r>
          </a:p>
          <a:p>
            <a:pPr>
              <a:spcBef>
                <a:spcPct val="0"/>
              </a:spcBef>
            </a:pPr>
            <a:r>
              <a:rPr lang="en-US" smtClean="0"/>
              <a:t>In only one case, HERG or KCNH2, have the findings been replicated in multiple cohorts</a:t>
            </a:r>
          </a:p>
          <a:p>
            <a:pPr>
              <a:spcBef>
                <a:spcPct val="0"/>
              </a:spcBef>
            </a:pPr>
            <a:r>
              <a:rPr lang="en-US" smtClean="0"/>
              <a:t>This shows</a:t>
            </a:r>
          </a:p>
        </p:txBody>
      </p:sp>
      <p:sp>
        <p:nvSpPr>
          <p:cNvPr id="65539"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3CE9E52E-8E13-48EA-B5BB-96ED59F365DC}" type="slidenum">
              <a:rPr lang="en-US"/>
              <a:pPr fontAlgn="base">
                <a:spcBef>
                  <a:spcPct val="0"/>
                </a:spcBef>
                <a:spcAft>
                  <a:spcPct val="0"/>
                </a:spcAft>
              </a:pPr>
              <a:t>13</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Arial" charset="0"/>
                <a:ea typeface="+mn-ea"/>
                <a:cs typeface="+mn-cs"/>
              </a:rPr>
              <a:t>Associations between genetic variants and atrial fibrillation are displayed </a:t>
            </a:r>
            <a:r>
              <a:rPr lang="en-US" sz="1200" b="1" i="0" u="none" strike="noStrike" kern="1200" baseline="0" dirty="0" smtClean="0">
                <a:solidFill>
                  <a:schemeClr val="tx1"/>
                </a:solidFill>
                <a:latin typeface="Arial" charset="0"/>
                <a:ea typeface="+mn-ea"/>
                <a:cs typeface="+mn-cs"/>
              </a:rPr>
              <a:t>(A) </a:t>
            </a:r>
            <a:r>
              <a:rPr lang="en-US" sz="1200" b="0" i="0" u="none" strike="noStrike" kern="1200" baseline="0" dirty="0" smtClean="0">
                <a:solidFill>
                  <a:schemeClr val="tx1"/>
                </a:solidFill>
                <a:latin typeface="Arial" charset="0"/>
                <a:ea typeface="+mn-ea"/>
                <a:cs typeface="+mn-cs"/>
              </a:rPr>
              <a:t>across the genome in marginal association analyses as previously reported</a:t>
            </a:r>
          </a:p>
          <a:p>
            <a:endParaRPr lang="en-US" sz="1200" b="0" i="0" u="none" strike="noStrike" kern="1200" baseline="0" dirty="0" smtClean="0">
              <a:solidFill>
                <a:schemeClr val="tx1"/>
              </a:solidFill>
              <a:latin typeface="Arial" charset="0"/>
              <a:ea typeface="+mn-ea"/>
              <a:cs typeface="+mn-cs"/>
            </a:endParaRPr>
          </a:p>
          <a:p>
            <a:r>
              <a:rPr lang="en-US" sz="1200" b="0" i="0" u="none" strike="noStrike" kern="1200" baseline="0" dirty="0" smtClean="0">
                <a:solidFill>
                  <a:schemeClr val="tx1"/>
                </a:solidFill>
                <a:latin typeface="Arial" charset="0"/>
                <a:ea typeface="+mn-ea"/>
                <a:cs typeface="+mn-cs"/>
              </a:rPr>
              <a:t>The chromosome 4q25 AF locus is architecturally complex and harbors at least 4 AF susceptibility signals in</a:t>
            </a:r>
          </a:p>
          <a:p>
            <a:r>
              <a:rPr lang="en-US" sz="1200" b="0" i="0" u="none" strike="noStrike" kern="1200" baseline="0" dirty="0" smtClean="0">
                <a:solidFill>
                  <a:schemeClr val="tx1"/>
                </a:solidFill>
                <a:latin typeface="Arial" charset="0"/>
                <a:ea typeface="+mn-ea"/>
                <a:cs typeface="+mn-cs"/>
              </a:rPr>
              <a:t>individuals of European ancestry. Similar</a:t>
            </a:r>
            <a:endParaRPr lang="en-US" dirty="0"/>
          </a:p>
        </p:txBody>
      </p:sp>
      <p:sp>
        <p:nvSpPr>
          <p:cNvPr id="4" name="Slide Number Placeholder 3"/>
          <p:cNvSpPr>
            <a:spLocks noGrp="1"/>
          </p:cNvSpPr>
          <p:nvPr>
            <p:ph type="sldNum" sz="quarter" idx="10"/>
          </p:nvPr>
        </p:nvSpPr>
        <p:spPr/>
        <p:txBody>
          <a:bodyPr/>
          <a:lstStyle/>
          <a:p>
            <a:pPr>
              <a:defRPr/>
            </a:pPr>
            <a:fld id="{4C8AACA3-0C02-411E-A727-83976BB7B724}" type="slidenum">
              <a:rPr lang="en-US" smtClean="0"/>
              <a:pPr>
                <a:defRPr/>
              </a:pPr>
              <a:t>14</a:t>
            </a:fld>
            <a:endParaRPr lang="en-US"/>
          </a:p>
        </p:txBody>
      </p:sp>
    </p:spTree>
    <p:extLst>
      <p:ext uri="{BB962C8B-B14F-4D97-AF65-F5344CB8AC3E}">
        <p14:creationId xmlns:p14="http://schemas.microsoft.com/office/powerpoint/2010/main" xmlns="" val="26845101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65887" eaLnBrk="1" hangingPunct="1">
              <a:defRPr/>
            </a:pPr>
            <a:r>
              <a:rPr lang="en-US" dirty="0">
                <a:latin typeface="+mn-lt"/>
              </a:rPr>
              <a:t>MicroRNAs (</a:t>
            </a:r>
            <a:r>
              <a:rPr lang="en-US" dirty="0" err="1">
                <a:latin typeface="+mn-lt"/>
              </a:rPr>
              <a:t>miRNAs</a:t>
            </a:r>
            <a:r>
              <a:rPr lang="en-US" dirty="0">
                <a:latin typeface="+mn-lt"/>
              </a:rPr>
              <a:t>) are recently discovered small RNAs that play an important role in the negative regulation of gene expression by suppressing protein translation. MicroRNAs are comprised of approximately 22 nucleotides and derived from larger hairpin-forming precursors. MicroRNAs are initially transcribed as long primary </a:t>
            </a:r>
            <a:r>
              <a:rPr lang="en-US" dirty="0" err="1">
                <a:latin typeface="+mn-lt"/>
              </a:rPr>
              <a:t>miRNAs</a:t>
            </a:r>
            <a:r>
              <a:rPr lang="en-US" dirty="0">
                <a:latin typeface="+mn-lt"/>
              </a:rPr>
              <a:t> (</a:t>
            </a:r>
            <a:r>
              <a:rPr lang="en-US" dirty="0" err="1">
                <a:latin typeface="+mn-lt"/>
              </a:rPr>
              <a:t>pri-miRNAs</a:t>
            </a:r>
            <a:r>
              <a:rPr lang="en-US" dirty="0">
                <a:latin typeface="+mn-lt"/>
              </a:rPr>
              <a:t>) and these </a:t>
            </a:r>
            <a:r>
              <a:rPr lang="en-US" dirty="0" err="1">
                <a:latin typeface="+mn-lt"/>
              </a:rPr>
              <a:t>pri-miRNAs</a:t>
            </a:r>
            <a:r>
              <a:rPr lang="en-US" dirty="0">
                <a:latin typeface="+mn-lt"/>
              </a:rPr>
              <a:t> are processed by the </a:t>
            </a:r>
            <a:r>
              <a:rPr lang="en-US" dirty="0" err="1">
                <a:latin typeface="+mn-lt"/>
              </a:rPr>
              <a:t>RNase</a:t>
            </a:r>
            <a:r>
              <a:rPr lang="en-US" dirty="0">
                <a:latin typeface="+mn-lt"/>
              </a:rPr>
              <a:t> III enzyme </a:t>
            </a:r>
            <a:r>
              <a:rPr lang="en-US" dirty="0" err="1">
                <a:latin typeface="+mn-lt"/>
              </a:rPr>
              <a:t>Drosha</a:t>
            </a:r>
            <a:r>
              <a:rPr lang="en-US" dirty="0">
                <a:latin typeface="+mn-lt"/>
              </a:rPr>
              <a:t> to generate stem-loop precursor </a:t>
            </a:r>
            <a:r>
              <a:rPr lang="en-US" dirty="0" err="1">
                <a:latin typeface="+mn-lt"/>
              </a:rPr>
              <a:t>miRNAs</a:t>
            </a:r>
            <a:r>
              <a:rPr lang="en-US" dirty="0">
                <a:latin typeface="+mn-lt"/>
              </a:rPr>
              <a:t> (pre-</a:t>
            </a:r>
            <a:r>
              <a:rPr lang="en-US" dirty="0" err="1">
                <a:latin typeface="+mn-lt"/>
              </a:rPr>
              <a:t>miRNAs</a:t>
            </a:r>
            <a:r>
              <a:rPr lang="en-US" dirty="0">
                <a:latin typeface="+mn-lt"/>
              </a:rPr>
              <a:t>) approximately 70 nucleotides in length. These precursors are exported into the cytoplasm by Exportin-5 and, subsequently, the cytoplasmic enzyme Dicer cleaves the pre-miRNA to release the mature miRNA. Binding of miRNA to a messenger RNA (mRNA) with Ago proteins inhibits protein translation. </a:t>
            </a:r>
            <a:endParaRPr lang="en-US" dirty="0" smtClean="0"/>
          </a:p>
        </p:txBody>
      </p:sp>
      <p:sp>
        <p:nvSpPr>
          <p:cNvPr id="4" name="Slide Number Placeholder 3"/>
          <p:cNvSpPr>
            <a:spLocks noGrp="1"/>
          </p:cNvSpPr>
          <p:nvPr>
            <p:ph type="sldNum" sz="quarter" idx="10"/>
          </p:nvPr>
        </p:nvSpPr>
        <p:spPr/>
        <p:txBody>
          <a:bodyPr/>
          <a:lstStyle/>
          <a:p>
            <a:pPr>
              <a:defRPr/>
            </a:pPr>
            <a:fld id="{F450DA2D-F379-4669-8089-879599BBAA44}" type="slidenum">
              <a:rPr lang="en-US" smtClean="0"/>
              <a:pPr>
                <a:defRPr/>
              </a:pPr>
              <a:t>18</a:t>
            </a:fld>
            <a:endParaRPr lang="en-US"/>
          </a:p>
        </p:txBody>
      </p:sp>
    </p:spTree>
    <p:extLst>
      <p:ext uri="{BB962C8B-B14F-4D97-AF65-F5344CB8AC3E}">
        <p14:creationId xmlns:p14="http://schemas.microsoft.com/office/powerpoint/2010/main" xmlns="" val="18055197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mn-lt"/>
              </a:rPr>
              <a:t>Figure 4 Schematic summary of regulation of various genes pertinent to AF by </a:t>
            </a:r>
            <a:r>
              <a:rPr lang="en-US" dirty="0" err="1">
                <a:latin typeface="+mn-lt"/>
              </a:rPr>
              <a:t>miRNAs</a:t>
            </a:r>
            <a:r>
              <a:rPr lang="en-US" dirty="0">
                <a:latin typeface="+mn-lt"/>
              </a:rPr>
              <a:t> based on published studies. This diagram shows how some</a:t>
            </a:r>
          </a:p>
          <a:p>
            <a:r>
              <a:rPr lang="en-US" dirty="0">
                <a:latin typeface="+mn-lt"/>
              </a:rPr>
              <a:t>pathological conditions alter expression of miR-1, miR-133, miR-26, and miR-328 and how these </a:t>
            </a:r>
            <a:r>
              <a:rPr lang="en-US" dirty="0" err="1">
                <a:latin typeface="+mn-lt"/>
              </a:rPr>
              <a:t>miRNAs</a:t>
            </a:r>
            <a:r>
              <a:rPr lang="en-US" dirty="0">
                <a:latin typeface="+mn-lt"/>
              </a:rPr>
              <a:t> regulate their target genes to affect the properties</a:t>
            </a:r>
          </a:p>
          <a:p>
            <a:r>
              <a:rPr lang="en-US" dirty="0">
                <a:latin typeface="+mn-lt"/>
              </a:rPr>
              <a:t>of atrial cells leading to AF. AMI, acute myocardial infarction; CH/HF, cardiac hypertrophy/heart failure; AF, atrial fibrillation; OS, oxidative stress.</a:t>
            </a:r>
          </a:p>
          <a:p>
            <a:r>
              <a:rPr lang="en-US" dirty="0">
                <a:latin typeface="+mn-lt"/>
              </a:rPr>
              <a:t>Solid line-arrows indicate positive regulation and dashed line-arrows negative regulation.</a:t>
            </a:r>
            <a:endParaRPr lang="en-US" dirty="0"/>
          </a:p>
        </p:txBody>
      </p:sp>
      <p:sp>
        <p:nvSpPr>
          <p:cNvPr id="4" name="Slide Number Placeholder 3"/>
          <p:cNvSpPr>
            <a:spLocks noGrp="1"/>
          </p:cNvSpPr>
          <p:nvPr>
            <p:ph type="sldNum" sz="quarter" idx="10"/>
          </p:nvPr>
        </p:nvSpPr>
        <p:spPr/>
        <p:txBody>
          <a:bodyPr/>
          <a:lstStyle/>
          <a:p>
            <a:pPr>
              <a:defRPr/>
            </a:pPr>
            <a:fld id="{F450DA2D-F379-4669-8089-879599BBAA44}" type="slidenum">
              <a:rPr lang="en-US" smtClean="0"/>
              <a:pPr>
                <a:defRPr/>
              </a:pPr>
              <a:t>20</a:t>
            </a:fld>
            <a:endParaRPr lang="en-US"/>
          </a:p>
        </p:txBody>
      </p:sp>
    </p:spTree>
    <p:extLst>
      <p:ext uri="{BB962C8B-B14F-4D97-AF65-F5344CB8AC3E}">
        <p14:creationId xmlns:p14="http://schemas.microsoft.com/office/powerpoint/2010/main" xmlns="" val="200978897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Conceptual model</a:t>
            </a:r>
            <a:endParaRPr lang="en-US" dirty="0"/>
          </a:p>
        </p:txBody>
      </p:sp>
      <p:sp>
        <p:nvSpPr>
          <p:cNvPr id="4" name="Slide Number Placeholder 3"/>
          <p:cNvSpPr>
            <a:spLocks noGrp="1"/>
          </p:cNvSpPr>
          <p:nvPr>
            <p:ph type="sldNum" sz="quarter" idx="10"/>
          </p:nvPr>
        </p:nvSpPr>
        <p:spPr/>
        <p:txBody>
          <a:bodyPr/>
          <a:lstStyle/>
          <a:p>
            <a:fld id="{B2C8EBD7-14A5-1242-925D-0FB3C5216F66}" type="slidenum">
              <a:rPr lang="en-US" smtClean="0">
                <a:solidFill>
                  <a:prstClr val="black"/>
                </a:solidFill>
                <a:latin typeface="Calibri"/>
              </a:rPr>
              <a:pPr/>
              <a:t>21</a:t>
            </a:fld>
            <a:endParaRPr lang="en-US">
              <a:solidFill>
                <a:prstClr val="black"/>
              </a:solidFill>
              <a:latin typeface="Calibri"/>
            </a:endParaRPr>
          </a:p>
        </p:txBody>
      </p:sp>
    </p:spTree>
    <p:extLst>
      <p:ext uri="{BB962C8B-B14F-4D97-AF65-F5344CB8AC3E}">
        <p14:creationId xmlns:p14="http://schemas.microsoft.com/office/powerpoint/2010/main" xmlns="" val="258635626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wmf"/><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9" descr="template_aerial.jpg"/>
          <p:cNvPicPr>
            <a:picLocks noChangeAspect="1"/>
          </p:cNvPicPr>
          <p:nvPr userDrawn="1"/>
        </p:nvPicPr>
        <p:blipFill>
          <a:blip r:embed="rId2" cstate="print"/>
          <a:srcRect/>
          <a:stretch>
            <a:fillRect/>
          </a:stretch>
        </p:blipFill>
        <p:spPr bwMode="auto">
          <a:xfrm>
            <a:off x="2667000" y="0"/>
            <a:ext cx="6477000" cy="4687888"/>
          </a:xfrm>
          <a:prstGeom prst="rect">
            <a:avLst/>
          </a:prstGeom>
          <a:noFill/>
          <a:ln w="9525">
            <a:noFill/>
            <a:miter lim="800000"/>
            <a:headEnd/>
            <a:tailEnd/>
          </a:ln>
        </p:spPr>
      </p:pic>
      <p:sp>
        <p:nvSpPr>
          <p:cNvPr id="5" name="Rectangle 3"/>
          <p:cNvSpPr>
            <a:spLocks noChangeArrowheads="1"/>
          </p:cNvSpPr>
          <p:nvPr userDrawn="1"/>
        </p:nvSpPr>
        <p:spPr bwMode="auto">
          <a:xfrm>
            <a:off x="0" y="4724400"/>
            <a:ext cx="9144000" cy="2133600"/>
          </a:xfrm>
          <a:prstGeom prst="rect">
            <a:avLst/>
          </a:prstGeom>
          <a:solidFill>
            <a:srgbClr val="0F238C"/>
          </a:solidFill>
          <a:ln w="9525">
            <a:noFill/>
            <a:miter lim="800000"/>
            <a:headEnd/>
            <a:tailEnd/>
          </a:ln>
          <a:effectLst/>
        </p:spPr>
        <p:txBody>
          <a:bodyPr wrap="none" anchor="ctr"/>
          <a:lstStyle/>
          <a:p>
            <a:pPr>
              <a:defRPr/>
            </a:pPr>
            <a:endParaRPr lang="en-US"/>
          </a:p>
        </p:txBody>
      </p:sp>
      <p:sp>
        <p:nvSpPr>
          <p:cNvPr id="6" name="Text Box 8"/>
          <p:cNvSpPr txBox="1">
            <a:spLocks noChangeArrowheads="1"/>
          </p:cNvSpPr>
          <p:nvPr userDrawn="1"/>
        </p:nvSpPr>
        <p:spPr bwMode="auto">
          <a:xfrm>
            <a:off x="8118475" y="4014788"/>
            <a:ext cx="855663" cy="276225"/>
          </a:xfrm>
          <a:prstGeom prst="rect">
            <a:avLst/>
          </a:prstGeom>
          <a:noFill/>
          <a:ln w="9525">
            <a:noFill/>
            <a:miter lim="800000"/>
            <a:headEnd/>
            <a:tailEnd/>
          </a:ln>
          <a:effectLst/>
        </p:spPr>
        <p:txBody>
          <a:bodyPr wrap="none">
            <a:spAutoFit/>
          </a:bodyPr>
          <a:lstStyle/>
          <a:p>
            <a:pPr algn="r">
              <a:defRPr/>
            </a:pPr>
            <a:r>
              <a:rPr lang="en-US" sz="1200">
                <a:solidFill>
                  <a:srgbClr val="D2D6EA"/>
                </a:solidFill>
                <a:latin typeface="Sabon" pitchFamily="18" charset="0"/>
              </a:rPr>
              <a:t>April 2008</a:t>
            </a:r>
          </a:p>
        </p:txBody>
      </p:sp>
      <p:sp>
        <p:nvSpPr>
          <p:cNvPr id="7" name="Rectangle 10"/>
          <p:cNvSpPr>
            <a:spLocks noChangeArrowheads="1"/>
          </p:cNvSpPr>
          <p:nvPr userDrawn="1"/>
        </p:nvSpPr>
        <p:spPr bwMode="auto">
          <a:xfrm>
            <a:off x="0" y="4648200"/>
            <a:ext cx="9144000" cy="2209800"/>
          </a:xfrm>
          <a:prstGeom prst="rect">
            <a:avLst/>
          </a:prstGeom>
          <a:solidFill>
            <a:srgbClr val="0F238C"/>
          </a:solidFill>
          <a:ln w="9525">
            <a:noFill/>
            <a:miter lim="800000"/>
            <a:headEnd/>
            <a:tailEnd/>
          </a:ln>
          <a:effectLst/>
        </p:spPr>
        <p:txBody>
          <a:bodyPr wrap="none" anchor="ctr"/>
          <a:lstStyle/>
          <a:p>
            <a:pPr>
              <a:defRPr/>
            </a:pPr>
            <a:endParaRPr lang="en-US">
              <a:latin typeface="Arial" pitchFamily="34" charset="0"/>
            </a:endParaRPr>
          </a:p>
        </p:txBody>
      </p:sp>
      <p:pic>
        <p:nvPicPr>
          <p:cNvPr id="8" name="Picture 14" descr="UMMS-For-blue2"/>
          <p:cNvPicPr>
            <a:picLocks noChangeAspect="1" noChangeArrowheads="1"/>
          </p:cNvPicPr>
          <p:nvPr userDrawn="1"/>
        </p:nvPicPr>
        <p:blipFill>
          <a:blip r:embed="rId3" cstate="print"/>
          <a:srcRect/>
          <a:stretch>
            <a:fillRect/>
          </a:stretch>
        </p:blipFill>
        <p:spPr bwMode="auto">
          <a:xfrm>
            <a:off x="304800" y="3581401"/>
            <a:ext cx="2133600" cy="771525"/>
          </a:xfrm>
          <a:prstGeom prst="rect">
            <a:avLst/>
          </a:prstGeom>
          <a:noFill/>
          <a:ln w="9525">
            <a:noFill/>
            <a:miter lim="800000"/>
            <a:headEnd/>
            <a:tailEnd/>
          </a:ln>
          <a:effectLst>
            <a:innerShdw blurRad="63500" dist="50800" dir="2700000">
              <a:prstClr val="black">
                <a:alpha val="50000"/>
              </a:prstClr>
            </a:innerShdw>
          </a:effectLst>
        </p:spPr>
      </p:pic>
      <p:sp>
        <p:nvSpPr>
          <p:cNvPr id="2052" name="Rectangle 4"/>
          <p:cNvSpPr>
            <a:spLocks noGrp="1" noChangeArrowheads="1"/>
          </p:cNvSpPr>
          <p:nvPr>
            <p:ph type="ctrTitle"/>
          </p:nvPr>
        </p:nvSpPr>
        <p:spPr>
          <a:xfrm>
            <a:off x="228600" y="4038600"/>
            <a:ext cx="6553200" cy="1295400"/>
          </a:xfrm>
        </p:spPr>
        <p:txBody>
          <a:bodyPr anchor="t"/>
          <a:lstStyle>
            <a:lvl1pPr>
              <a:defRPr sz="2800">
                <a:solidFill>
                  <a:schemeClr val="bg1"/>
                </a:solidFill>
              </a:defRPr>
            </a:lvl1pPr>
          </a:lstStyle>
          <a:p>
            <a:r>
              <a:rPr lang="en-US" dirty="0"/>
              <a:t>Click to edit Master title style</a:t>
            </a:r>
          </a:p>
        </p:txBody>
      </p:sp>
      <p:sp>
        <p:nvSpPr>
          <p:cNvPr id="2053" name="Rectangle 5"/>
          <p:cNvSpPr>
            <a:spLocks noGrp="1" noChangeArrowheads="1"/>
          </p:cNvSpPr>
          <p:nvPr>
            <p:ph type="subTitle" idx="1"/>
          </p:nvPr>
        </p:nvSpPr>
        <p:spPr>
          <a:xfrm>
            <a:off x="228600" y="5181600"/>
            <a:ext cx="6553200" cy="1600200"/>
          </a:xfrm>
        </p:spPr>
        <p:txBody>
          <a:bodyPr/>
          <a:lstStyle>
            <a:lvl1pPr marL="0" indent="0">
              <a:buFontTx/>
              <a:buNone/>
              <a:defRPr sz="1600">
                <a:solidFill>
                  <a:srgbClr val="CFD3E8"/>
                </a:solidFill>
              </a:defRPr>
            </a:lvl1pPr>
          </a:lstStyle>
          <a:p>
            <a:r>
              <a:rPr lang="en-US"/>
              <a:t>Click to edit Master subtitle style</a:t>
            </a:r>
          </a:p>
        </p:txBody>
      </p:sp>
    </p:spTree>
  </p:cSld>
  <p:clrMapOvr>
    <a:masterClrMapping/>
  </p:clrMapOvr>
  <p:transition>
    <p:split orient="vert"/>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p:split orient="vert"/>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52400"/>
            <a:ext cx="2057400" cy="5715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152400"/>
            <a:ext cx="6019800" cy="5715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p:split orient="vert"/>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8229600" cy="914400"/>
          </a:xfrm>
        </p:spPr>
        <p:txBody>
          <a:bodyPr/>
          <a:lstStyle/>
          <a:p>
            <a:r>
              <a:rPr lang="en-US"/>
              <a:t>Click to edit Master title style</a:t>
            </a:r>
          </a:p>
        </p:txBody>
      </p:sp>
      <p:sp>
        <p:nvSpPr>
          <p:cNvPr id="3" name="Text Placeholder 2"/>
          <p:cNvSpPr>
            <a:spLocks noGrp="1"/>
          </p:cNvSpPr>
          <p:nvPr>
            <p:ph type="body" sz="half" idx="1"/>
          </p:nvPr>
        </p:nvSpPr>
        <p:spPr>
          <a:xfrm>
            <a:off x="0" y="990600"/>
            <a:ext cx="42672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419600" y="990600"/>
            <a:ext cx="42672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p:split orient="vert"/>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8229600" cy="9144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0" y="990600"/>
            <a:ext cx="8686800" cy="4876800"/>
          </a:xfrm>
        </p:spPr>
        <p:txBody>
          <a:bodyPr/>
          <a:lstStyle/>
          <a:p>
            <a:pPr lvl="0"/>
            <a:endParaRPr lang="en-US" noProof="0"/>
          </a:p>
        </p:txBody>
      </p:sp>
    </p:spTree>
  </p:cSld>
  <p:clrMapOvr>
    <a:masterClrMapping/>
  </p:clrMapOvr>
  <p:transition>
    <p:split orient="vert"/>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1388534" y="609600"/>
            <a:ext cx="6366933" cy="11430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1388534" y="1981200"/>
            <a:ext cx="6366933" cy="4114800"/>
          </a:xfrm>
        </p:spPr>
        <p:txBody>
          <a:bodyPr rtlCol="0">
            <a:normAutofit/>
          </a:bodyPr>
          <a:lstStyle/>
          <a:p>
            <a:pPr lvl="0"/>
            <a:endParaRPr lang="en-US" noProof="0"/>
          </a:p>
        </p:txBody>
      </p:sp>
    </p:spTree>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8" descr="Phoenix-4-merged.jpg"/>
          <p:cNvPicPr>
            <a:picLocks noChangeAspect="1"/>
          </p:cNvPicPr>
          <p:nvPr userDrawn="1"/>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5" name="Line 5"/>
          <p:cNvSpPr>
            <a:spLocks noChangeShapeType="1"/>
          </p:cNvSpPr>
          <p:nvPr userDrawn="1"/>
        </p:nvSpPr>
        <p:spPr bwMode="auto">
          <a:xfrm>
            <a:off x="0" y="3352800"/>
            <a:ext cx="9144000" cy="0"/>
          </a:xfrm>
          <a:prstGeom prst="line">
            <a:avLst/>
          </a:prstGeom>
          <a:noFill/>
          <a:ln w="12700">
            <a:solidFill>
              <a:srgbClr val="7AC142"/>
            </a:solidFill>
            <a:round/>
            <a:headEnd/>
            <a:tailEnd/>
          </a:ln>
          <a:effectLst/>
        </p:spPr>
        <p:txBody>
          <a:bodyPr wrap="none">
            <a:spAutoFit/>
          </a:bodyPr>
          <a:lstStyle/>
          <a:p>
            <a:pPr>
              <a:defRPr/>
            </a:pPr>
            <a:endParaRPr lang="en-US" sz="1400">
              <a:solidFill>
                <a:srgbClr val="FFFFFF"/>
              </a:solidFill>
              <a:latin typeface="Arial" pitchFamily="34" charset="0"/>
            </a:endParaRPr>
          </a:p>
        </p:txBody>
      </p:sp>
      <p:sp>
        <p:nvSpPr>
          <p:cNvPr id="6" name="Rectangle 5"/>
          <p:cNvSpPr/>
          <p:nvPr userDrawn="1"/>
        </p:nvSpPr>
        <p:spPr>
          <a:xfrm>
            <a:off x="6418263" y="2100263"/>
            <a:ext cx="2192337" cy="369887"/>
          </a:xfrm>
          <a:prstGeom prst="rect">
            <a:avLst/>
          </a:prstGeom>
        </p:spPr>
        <p:txBody>
          <a:bodyPr wrap="none">
            <a:spAutoFit/>
          </a:bodyPr>
          <a:lstStyle/>
          <a:p>
            <a:pPr algn="ctr">
              <a:defRPr/>
            </a:pPr>
            <a:r>
              <a:rPr lang="en-US" sz="900" b="1" dirty="0" err="1">
                <a:solidFill>
                  <a:srgbClr val="7AC142"/>
                </a:solidFill>
                <a:effectLst>
                  <a:outerShdw blurRad="38100" dist="38100" dir="2700000" algn="tl">
                    <a:srgbClr val="000000"/>
                  </a:outerShdw>
                </a:effectLst>
                <a:latin typeface="Arial Narrow" pitchFamily="34" charset="0"/>
              </a:rPr>
              <a:t>C</a:t>
            </a:r>
            <a:r>
              <a:rPr lang="en-US" sz="900" dirty="0" err="1">
                <a:solidFill>
                  <a:srgbClr val="FFFFFF"/>
                </a:solidFill>
                <a:effectLst>
                  <a:outerShdw blurRad="38100" dist="38100" dir="2700000" algn="tl">
                    <a:srgbClr val="000000"/>
                  </a:outerShdw>
                </a:effectLst>
                <a:latin typeface="Arial Narrow" pitchFamily="34" charset="0"/>
              </a:rPr>
              <a:t>angrelor</a:t>
            </a:r>
            <a:r>
              <a:rPr lang="en-US" sz="900" dirty="0">
                <a:solidFill>
                  <a:srgbClr val="FFFFFF"/>
                </a:solidFill>
                <a:effectLst>
                  <a:outerShdw blurRad="38100" dist="38100" dir="2700000" algn="tl">
                    <a:srgbClr val="000000"/>
                  </a:outerShdw>
                </a:effectLst>
                <a:latin typeface="Arial Narrow" pitchFamily="34" charset="0"/>
              </a:rPr>
              <a:t> versus standard  </a:t>
            </a:r>
            <a:r>
              <a:rPr lang="en-US" sz="900" dirty="0" err="1">
                <a:solidFill>
                  <a:srgbClr val="FFFFFF"/>
                </a:solidFill>
                <a:effectLst>
                  <a:outerShdw blurRad="38100" dist="38100" dir="2700000" algn="tl">
                    <a:srgbClr val="000000"/>
                  </a:outerShdw>
                </a:effectLst>
                <a:latin typeface="Arial Narrow" pitchFamily="34" charset="0"/>
              </a:rPr>
              <a:t>t</a:t>
            </a:r>
            <a:r>
              <a:rPr lang="en-US" sz="900" b="1" dirty="0" err="1">
                <a:solidFill>
                  <a:srgbClr val="7AC142"/>
                </a:solidFill>
                <a:effectLst>
                  <a:outerShdw blurRad="38100" dist="38100" dir="2700000" algn="tl">
                    <a:srgbClr val="000000"/>
                  </a:outerShdw>
                </a:effectLst>
                <a:latin typeface="Arial Narrow" pitchFamily="34" charset="0"/>
              </a:rPr>
              <a:t>H</a:t>
            </a:r>
            <a:r>
              <a:rPr lang="en-US" sz="900" dirty="0" err="1">
                <a:solidFill>
                  <a:srgbClr val="FFFFFF"/>
                </a:solidFill>
                <a:effectLst>
                  <a:outerShdw blurRad="38100" dist="38100" dir="2700000" algn="tl">
                    <a:srgbClr val="000000"/>
                  </a:outerShdw>
                </a:effectLst>
                <a:latin typeface="Arial Narrow" pitchFamily="34" charset="0"/>
              </a:rPr>
              <a:t>erapy</a:t>
            </a:r>
            <a:r>
              <a:rPr lang="en-US" sz="900" dirty="0">
                <a:solidFill>
                  <a:srgbClr val="FFFFFF"/>
                </a:solidFill>
                <a:effectLst>
                  <a:outerShdw blurRad="38100" dist="38100" dir="2700000" algn="tl">
                    <a:srgbClr val="000000"/>
                  </a:outerShdw>
                </a:effectLst>
                <a:latin typeface="Arial Narrow" pitchFamily="34" charset="0"/>
              </a:rPr>
              <a:t> to </a:t>
            </a:r>
            <a:r>
              <a:rPr lang="en-US" sz="900" b="1" dirty="0">
                <a:solidFill>
                  <a:srgbClr val="7AC142"/>
                </a:solidFill>
                <a:effectLst>
                  <a:outerShdw blurRad="38100" dist="38100" dir="2700000" algn="tl">
                    <a:srgbClr val="000000"/>
                  </a:outerShdw>
                </a:effectLst>
                <a:latin typeface="Arial Narrow" pitchFamily="34" charset="0"/>
              </a:rPr>
              <a:t>A</a:t>
            </a:r>
            <a:r>
              <a:rPr lang="en-US" sz="900" dirty="0">
                <a:solidFill>
                  <a:srgbClr val="FFFFFF"/>
                </a:solidFill>
                <a:effectLst>
                  <a:outerShdw blurRad="38100" dist="38100" dir="2700000" algn="tl">
                    <a:srgbClr val="000000"/>
                  </a:outerShdw>
                </a:effectLst>
                <a:latin typeface="Arial Narrow" pitchFamily="34" charset="0"/>
              </a:rPr>
              <a:t>chieve </a:t>
            </a:r>
            <a:br>
              <a:rPr lang="en-US" sz="900" dirty="0">
                <a:solidFill>
                  <a:srgbClr val="FFFFFF"/>
                </a:solidFill>
                <a:effectLst>
                  <a:outerShdw blurRad="38100" dist="38100" dir="2700000" algn="tl">
                    <a:srgbClr val="000000"/>
                  </a:outerShdw>
                </a:effectLst>
                <a:latin typeface="Arial Narrow" pitchFamily="34" charset="0"/>
              </a:rPr>
            </a:br>
            <a:r>
              <a:rPr lang="en-US" sz="900" dirty="0">
                <a:solidFill>
                  <a:srgbClr val="FFFFFF"/>
                </a:solidFill>
                <a:effectLst>
                  <a:outerShdw blurRad="38100" dist="38100" dir="2700000" algn="tl">
                    <a:srgbClr val="000000"/>
                  </a:outerShdw>
                </a:effectLst>
                <a:latin typeface="Arial Narrow" pitchFamily="34" charset="0"/>
              </a:rPr>
              <a:t>optimal </a:t>
            </a:r>
            <a:r>
              <a:rPr lang="en-US" sz="900" b="1" dirty="0">
                <a:solidFill>
                  <a:srgbClr val="7AC142"/>
                </a:solidFill>
                <a:effectLst>
                  <a:outerShdw blurRad="38100" dist="38100" dir="2700000" algn="tl">
                    <a:srgbClr val="000000"/>
                  </a:outerShdw>
                </a:effectLst>
                <a:latin typeface="Arial Narrow" pitchFamily="34" charset="0"/>
              </a:rPr>
              <a:t>M</a:t>
            </a:r>
            <a:r>
              <a:rPr lang="en-US" sz="900" dirty="0">
                <a:solidFill>
                  <a:srgbClr val="FFFFFF"/>
                </a:solidFill>
                <a:effectLst>
                  <a:outerShdw blurRad="38100" dist="38100" dir="2700000" algn="tl">
                    <a:srgbClr val="000000"/>
                  </a:outerShdw>
                </a:effectLst>
                <a:latin typeface="Arial Narrow" pitchFamily="34" charset="0"/>
              </a:rPr>
              <a:t>anagement of  </a:t>
            </a:r>
            <a:r>
              <a:rPr lang="en-US" sz="900" b="1" dirty="0">
                <a:solidFill>
                  <a:srgbClr val="7AC142"/>
                </a:solidFill>
                <a:effectLst>
                  <a:outerShdw blurRad="38100" dist="38100" dir="2700000" algn="tl">
                    <a:srgbClr val="000000"/>
                  </a:outerShdw>
                </a:effectLst>
                <a:latin typeface="Arial Narrow" pitchFamily="34" charset="0"/>
              </a:rPr>
              <a:t>P</a:t>
            </a:r>
            <a:r>
              <a:rPr lang="en-US" sz="900" dirty="0">
                <a:solidFill>
                  <a:srgbClr val="FFFFFF"/>
                </a:solidFill>
                <a:effectLst>
                  <a:outerShdw blurRad="38100" dist="38100" dir="2700000" algn="tl">
                    <a:srgbClr val="000000"/>
                  </a:outerShdw>
                </a:effectLst>
                <a:latin typeface="Arial Narrow" pitchFamily="34" charset="0"/>
              </a:rPr>
              <a:t>latelet </a:t>
            </a:r>
            <a:r>
              <a:rPr lang="en-US" sz="900" b="1" dirty="0" err="1">
                <a:solidFill>
                  <a:srgbClr val="7AC142"/>
                </a:solidFill>
                <a:effectLst>
                  <a:outerShdw blurRad="38100" dist="38100" dir="2700000" algn="tl">
                    <a:srgbClr val="000000"/>
                  </a:outerShdw>
                </a:effectLst>
                <a:latin typeface="Arial Narrow" pitchFamily="34" charset="0"/>
              </a:rPr>
              <a:t>I</a:t>
            </a:r>
            <a:r>
              <a:rPr lang="en-US" sz="900" dirty="0" err="1">
                <a:solidFill>
                  <a:srgbClr val="FFFFFF"/>
                </a:solidFill>
                <a:effectLst>
                  <a:outerShdw blurRad="38100" dist="38100" dir="2700000" algn="tl">
                    <a:srgbClr val="000000"/>
                  </a:outerShdw>
                </a:effectLst>
                <a:latin typeface="Arial Narrow" pitchFamily="34" charset="0"/>
              </a:rPr>
              <a:t>nhibiti</a:t>
            </a:r>
            <a:r>
              <a:rPr lang="en-US" sz="900" b="1" dirty="0" err="1">
                <a:solidFill>
                  <a:srgbClr val="7AC142"/>
                </a:solidFill>
                <a:effectLst>
                  <a:outerShdw blurRad="38100" dist="38100" dir="2700000" algn="tl">
                    <a:srgbClr val="000000"/>
                  </a:outerShdw>
                </a:effectLst>
                <a:latin typeface="Arial Narrow" pitchFamily="34" charset="0"/>
              </a:rPr>
              <a:t>ON</a:t>
            </a:r>
            <a:r>
              <a:rPr lang="en-US" sz="900" b="1" dirty="0">
                <a:solidFill>
                  <a:srgbClr val="FFFFFF"/>
                </a:solidFill>
                <a:effectLst>
                  <a:outerShdw blurRad="38100" dist="38100" dir="2700000" algn="tl">
                    <a:srgbClr val="000000"/>
                  </a:outerShdw>
                </a:effectLst>
                <a:latin typeface="Arial Narrow" pitchFamily="34" charset="0"/>
              </a:rPr>
              <a:t> </a:t>
            </a:r>
            <a:endParaRPr lang="en-US" sz="900" dirty="0">
              <a:solidFill>
                <a:srgbClr val="FFFFFF"/>
              </a:solidFill>
              <a:latin typeface="Arial Narrow" pitchFamily="34" charset="0"/>
            </a:endParaRPr>
          </a:p>
        </p:txBody>
      </p:sp>
      <p:pic>
        <p:nvPicPr>
          <p:cNvPr id="7" name="Picture 2"/>
          <p:cNvPicPr>
            <a:picLocks noChangeAspect="1" noChangeArrowheads="1"/>
          </p:cNvPicPr>
          <p:nvPr userDrawn="1"/>
        </p:nvPicPr>
        <p:blipFill>
          <a:blip r:embed="rId3" cstate="print"/>
          <a:srcRect/>
          <a:stretch>
            <a:fillRect/>
          </a:stretch>
        </p:blipFill>
        <p:spPr bwMode="auto">
          <a:xfrm>
            <a:off x="4943475" y="866775"/>
            <a:ext cx="2000250" cy="987425"/>
          </a:xfrm>
          <a:prstGeom prst="rect">
            <a:avLst/>
          </a:prstGeom>
          <a:noFill/>
          <a:ln w="9525">
            <a:noFill/>
            <a:miter lim="800000"/>
            <a:headEnd/>
            <a:tailEnd/>
          </a:ln>
        </p:spPr>
      </p:pic>
      <p:sp>
        <p:nvSpPr>
          <p:cNvPr id="1235985" name="Rectangle 17"/>
          <p:cNvSpPr>
            <a:spLocks noGrp="1" noChangeArrowheads="1"/>
          </p:cNvSpPr>
          <p:nvPr>
            <p:ph type="ctrTitle" sz="quarter"/>
          </p:nvPr>
        </p:nvSpPr>
        <p:spPr>
          <a:xfrm>
            <a:off x="685800" y="2871788"/>
            <a:ext cx="7997825" cy="376237"/>
          </a:xfrm>
        </p:spPr>
        <p:txBody>
          <a:bodyPr/>
          <a:lstStyle>
            <a:lvl1pPr>
              <a:defRPr/>
            </a:lvl1pPr>
          </a:lstStyle>
          <a:p>
            <a:r>
              <a:rPr lang="en-US" dirty="0"/>
              <a:t>Click </a:t>
            </a:r>
            <a:r>
              <a:rPr lang="en-US"/>
              <a:t>to </a:t>
            </a:r>
            <a:r>
              <a:rPr lang="en-US" smtClean="0"/>
              <a:t>edit Master title style</a:t>
            </a:r>
            <a:endParaRPr lang="en-US" dirty="0"/>
          </a:p>
        </p:txBody>
      </p:sp>
      <p:sp>
        <p:nvSpPr>
          <p:cNvPr id="1235970" name="Rectangle 2"/>
          <p:cNvSpPr>
            <a:spLocks noGrp="1" noChangeArrowheads="1"/>
          </p:cNvSpPr>
          <p:nvPr>
            <p:ph type="subTitle" idx="1"/>
          </p:nvPr>
        </p:nvSpPr>
        <p:spPr>
          <a:xfrm>
            <a:off x="685800" y="4495800"/>
            <a:ext cx="8001000" cy="328613"/>
          </a:xfrm>
          <a:effectLst>
            <a:outerShdw dist="35921" dir="2700000" algn="ctr" rotWithShape="0">
              <a:schemeClr val="bg1"/>
            </a:outerShdw>
          </a:effectLst>
        </p:spPr>
        <p:txBody>
          <a:bodyPr/>
          <a:lstStyle>
            <a:lvl1pPr>
              <a:defRPr>
                <a:latin typeface="Arial" pitchFamily="34" charset="0"/>
              </a:defRPr>
            </a:lvl1pPr>
          </a:lstStyle>
          <a:p>
            <a:r>
              <a:rPr lang="en-US"/>
              <a:t>Click to edit Master subtitle style</a:t>
            </a:r>
          </a:p>
        </p:txBody>
      </p:sp>
    </p:spTree>
  </p:cSld>
  <p:clrMapOvr>
    <a:masterClrMapping/>
  </p:clrMapOvr>
  <p:transition>
    <p:wipe dir="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4" name="TextBox 3"/>
          <p:cNvSpPr txBox="1"/>
          <p:nvPr userDrawn="1"/>
        </p:nvSpPr>
        <p:spPr>
          <a:xfrm>
            <a:off x="7315200" y="6553200"/>
            <a:ext cx="1066800" cy="276225"/>
          </a:xfrm>
          <a:prstGeom prst="rect">
            <a:avLst/>
          </a:prstGeom>
          <a:noFill/>
        </p:spPr>
        <p:txBody>
          <a:bodyPr>
            <a:spAutoFit/>
          </a:bodyPr>
          <a:lstStyle/>
          <a:p>
            <a:pPr algn="ctr">
              <a:defRPr/>
            </a:pPr>
            <a:r>
              <a:rPr lang="en-US" sz="1200" dirty="0">
                <a:solidFill>
                  <a:srgbClr val="FFFFFF"/>
                </a:solidFill>
              </a:rPr>
              <a:t>12Oct10</a:t>
            </a:r>
          </a:p>
        </p:txBody>
      </p:sp>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wipe dir="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transition>
    <p:wipe dir="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95325" y="1295400"/>
            <a:ext cx="3924300" cy="1954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772025" y="1295400"/>
            <a:ext cx="3924300" cy="1954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wipe dir="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wipe dir="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p:split orient="vert"/>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 name="TextBox 2"/>
          <p:cNvSpPr txBox="1"/>
          <p:nvPr userDrawn="1"/>
        </p:nvSpPr>
        <p:spPr>
          <a:xfrm>
            <a:off x="7543800" y="6553200"/>
            <a:ext cx="914400" cy="254000"/>
          </a:xfrm>
          <a:prstGeom prst="rect">
            <a:avLst/>
          </a:prstGeom>
          <a:noFill/>
        </p:spPr>
        <p:txBody>
          <a:bodyPr>
            <a:spAutoFit/>
          </a:bodyPr>
          <a:lstStyle/>
          <a:p>
            <a:pPr>
              <a:defRPr/>
            </a:pPr>
            <a:r>
              <a:rPr lang="en-US" sz="1050" dirty="0">
                <a:solidFill>
                  <a:srgbClr val="FFFFFF"/>
                </a:solidFill>
              </a:rPr>
              <a:t>12Oct10</a:t>
            </a:r>
          </a:p>
        </p:txBody>
      </p:sp>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transition>
    <p:wipe dir="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p:wipe dir="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wipe dir="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wipe dir="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wipe dir="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94488" y="614363"/>
            <a:ext cx="2001837" cy="263525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14363"/>
            <a:ext cx="5856288" cy="263525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wipe dir="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14363"/>
            <a:ext cx="6096000" cy="376237"/>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695325" y="1295400"/>
            <a:ext cx="8001000" cy="1954213"/>
          </a:xfrm>
        </p:spPr>
        <p:txBody>
          <a:bodyPr/>
          <a:lstStyle/>
          <a:p>
            <a:pPr lvl="0"/>
            <a:endParaRPr lang="en-US" noProof="0" smtClean="0"/>
          </a:p>
        </p:txBody>
      </p:sp>
    </p:spTree>
  </p:cSld>
  <p:clrMapOvr>
    <a:masterClrMapping/>
  </p:clrMapOvr>
  <p:transition>
    <p:wipe dir="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8229600" cy="914400"/>
          </a:xfrm>
        </p:spPr>
        <p:txBody>
          <a:bodyPr/>
          <a:lstStyle/>
          <a:p>
            <a:r>
              <a:rPr lang="en-US"/>
              <a:t>Click to edit Master title style</a:t>
            </a:r>
          </a:p>
        </p:txBody>
      </p:sp>
      <p:sp>
        <p:nvSpPr>
          <p:cNvPr id="3" name="Text Placeholder 2"/>
          <p:cNvSpPr>
            <a:spLocks noGrp="1"/>
          </p:cNvSpPr>
          <p:nvPr>
            <p:ph type="body" sz="half" idx="1"/>
          </p:nvPr>
        </p:nvSpPr>
        <p:spPr>
          <a:xfrm>
            <a:off x="0" y="990600"/>
            <a:ext cx="42672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419600" y="990600"/>
            <a:ext cx="42672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p:split orient="vert"/>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Footer Placeholder 4"/>
          <p:cNvSpPr>
            <a:spLocks noGrp="1"/>
          </p:cNvSpPr>
          <p:nvPr>
            <p:ph type="ftr" sz="quarter" idx="10"/>
          </p:nvPr>
        </p:nvSpPr>
        <p:spPr/>
        <p:txBody>
          <a:bodyPr/>
          <a:lstStyle>
            <a:lvl1pPr>
              <a:defRPr/>
            </a:lvl1pPr>
          </a:lstStyle>
          <a:p>
            <a:pPr>
              <a:defRPr/>
            </a:pPr>
            <a:r>
              <a:rPr lang="en-US"/>
              <a:t>CONFIDENTIAL</a:t>
            </a:r>
          </a:p>
        </p:txBody>
      </p:sp>
      <p:sp>
        <p:nvSpPr>
          <p:cNvPr id="5" name="Slide Number Placeholder 5"/>
          <p:cNvSpPr>
            <a:spLocks noGrp="1"/>
          </p:cNvSpPr>
          <p:nvPr>
            <p:ph type="sldNum" sz="quarter" idx="11"/>
          </p:nvPr>
        </p:nvSpPr>
        <p:spPr/>
        <p:txBody>
          <a:bodyPr/>
          <a:lstStyle>
            <a:lvl1pPr algn="l">
              <a:defRPr/>
            </a:lvl1pPr>
          </a:lstStyle>
          <a:p>
            <a:pPr>
              <a:defRPr/>
            </a:pPr>
            <a:fld id="{33FF9F78-9E94-4E5F-BDA1-3EFB436ED43E}" type="slidenum">
              <a:rPr lang="en-US"/>
              <a:pPr>
                <a:defRPr/>
              </a:pPr>
              <a:t>‹#›</a:t>
            </a:fld>
            <a:endParaRPr lang="en-US"/>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Footer Placeholder 4"/>
          <p:cNvSpPr>
            <a:spLocks noGrp="1"/>
          </p:cNvSpPr>
          <p:nvPr>
            <p:ph type="ftr" sz="quarter" idx="10"/>
          </p:nvPr>
        </p:nvSpPr>
        <p:spPr/>
        <p:txBody>
          <a:bodyPr/>
          <a:lstStyle>
            <a:lvl1pPr>
              <a:defRPr/>
            </a:lvl1pPr>
          </a:lstStyle>
          <a:p>
            <a:pPr>
              <a:defRPr/>
            </a:pPr>
            <a:r>
              <a:rPr lang="en-US"/>
              <a:t>CONFIDENTIAL</a:t>
            </a:r>
          </a:p>
        </p:txBody>
      </p:sp>
      <p:sp>
        <p:nvSpPr>
          <p:cNvPr id="5" name="Slide Number Placeholder 5"/>
          <p:cNvSpPr>
            <a:spLocks noGrp="1"/>
          </p:cNvSpPr>
          <p:nvPr>
            <p:ph type="sldNum" sz="quarter" idx="11"/>
          </p:nvPr>
        </p:nvSpPr>
        <p:spPr/>
        <p:txBody>
          <a:bodyPr/>
          <a:lstStyle>
            <a:lvl1pPr algn="l">
              <a:defRPr/>
            </a:lvl1pPr>
          </a:lstStyle>
          <a:p>
            <a:pPr>
              <a:defRPr/>
            </a:pPr>
            <a:fld id="{D68BAF53-3D3B-43BD-9EBF-DF79EF411E4F}"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cSld>
  <p:clrMapOvr>
    <a:masterClrMapping/>
  </p:clrMapOvr>
  <p:transition>
    <p:split orient="vert"/>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Footer Placeholder 4"/>
          <p:cNvSpPr>
            <a:spLocks noGrp="1"/>
          </p:cNvSpPr>
          <p:nvPr>
            <p:ph type="ftr" sz="quarter" idx="10"/>
          </p:nvPr>
        </p:nvSpPr>
        <p:spPr/>
        <p:txBody>
          <a:bodyPr/>
          <a:lstStyle>
            <a:lvl1pPr>
              <a:defRPr/>
            </a:lvl1pPr>
          </a:lstStyle>
          <a:p>
            <a:pPr>
              <a:defRPr/>
            </a:pPr>
            <a:r>
              <a:rPr lang="en-US"/>
              <a:t>CONFIDENTIAL</a:t>
            </a:r>
          </a:p>
        </p:txBody>
      </p:sp>
      <p:sp>
        <p:nvSpPr>
          <p:cNvPr id="5" name="Slide Number Placeholder 5"/>
          <p:cNvSpPr>
            <a:spLocks noGrp="1"/>
          </p:cNvSpPr>
          <p:nvPr>
            <p:ph type="sldNum" sz="quarter" idx="11"/>
          </p:nvPr>
        </p:nvSpPr>
        <p:spPr/>
        <p:txBody>
          <a:bodyPr/>
          <a:lstStyle>
            <a:lvl1pPr algn="l">
              <a:defRPr/>
            </a:lvl1pPr>
          </a:lstStyle>
          <a:p>
            <a:pPr>
              <a:defRPr/>
            </a:pPr>
            <a:fld id="{2CD0AC9E-ECBC-49C4-8590-9C79F7B4E044}" type="slidenum">
              <a:rPr lang="en-US"/>
              <a:pPr>
                <a:defRPr/>
              </a:pPr>
              <a:t>‹#›</a:t>
            </a:fld>
            <a:endParaRPr lang="en-US"/>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0"/>
            <a:ext cx="3962400" cy="42259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724400" y="1600200"/>
            <a:ext cx="3962400" cy="42259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Footer Placeholder 4"/>
          <p:cNvSpPr>
            <a:spLocks noGrp="1"/>
          </p:cNvSpPr>
          <p:nvPr>
            <p:ph type="ftr" sz="quarter" idx="10"/>
          </p:nvPr>
        </p:nvSpPr>
        <p:spPr/>
        <p:txBody>
          <a:bodyPr/>
          <a:lstStyle>
            <a:lvl1pPr>
              <a:defRPr/>
            </a:lvl1pPr>
          </a:lstStyle>
          <a:p>
            <a:pPr>
              <a:defRPr/>
            </a:pPr>
            <a:r>
              <a:rPr lang="en-US"/>
              <a:t>CONFIDENTIAL</a:t>
            </a:r>
          </a:p>
        </p:txBody>
      </p:sp>
      <p:sp>
        <p:nvSpPr>
          <p:cNvPr id="6" name="Slide Number Placeholder 5"/>
          <p:cNvSpPr>
            <a:spLocks noGrp="1"/>
          </p:cNvSpPr>
          <p:nvPr>
            <p:ph type="sldNum" sz="quarter" idx="11"/>
          </p:nvPr>
        </p:nvSpPr>
        <p:spPr/>
        <p:txBody>
          <a:bodyPr/>
          <a:lstStyle>
            <a:lvl1pPr algn="l">
              <a:defRPr/>
            </a:lvl1pPr>
          </a:lstStyle>
          <a:p>
            <a:pPr>
              <a:defRPr/>
            </a:pPr>
            <a:fld id="{C32D59EE-B3D3-4B64-A50F-92911409B463}" type="slidenum">
              <a:rPr lang="en-US"/>
              <a:pPr>
                <a:defRPr/>
              </a:pPr>
              <a:t>‹#›</a:t>
            </a:fld>
            <a:endParaRPr lang="en-US"/>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Footer Placeholder 4"/>
          <p:cNvSpPr>
            <a:spLocks noGrp="1"/>
          </p:cNvSpPr>
          <p:nvPr>
            <p:ph type="ftr" sz="quarter" idx="10"/>
          </p:nvPr>
        </p:nvSpPr>
        <p:spPr/>
        <p:txBody>
          <a:bodyPr/>
          <a:lstStyle>
            <a:lvl1pPr>
              <a:defRPr/>
            </a:lvl1pPr>
          </a:lstStyle>
          <a:p>
            <a:pPr>
              <a:defRPr/>
            </a:pPr>
            <a:r>
              <a:rPr lang="en-US"/>
              <a:t>CONFIDENTIAL</a:t>
            </a:r>
          </a:p>
        </p:txBody>
      </p:sp>
      <p:sp>
        <p:nvSpPr>
          <p:cNvPr id="8" name="Slide Number Placeholder 5"/>
          <p:cNvSpPr>
            <a:spLocks noGrp="1"/>
          </p:cNvSpPr>
          <p:nvPr>
            <p:ph type="sldNum" sz="quarter" idx="11"/>
          </p:nvPr>
        </p:nvSpPr>
        <p:spPr/>
        <p:txBody>
          <a:bodyPr/>
          <a:lstStyle>
            <a:lvl1pPr algn="l">
              <a:defRPr/>
            </a:lvl1pPr>
          </a:lstStyle>
          <a:p>
            <a:pPr>
              <a:defRPr/>
            </a:pPr>
            <a:fld id="{827502F4-2C7C-409C-918E-FA17012063DC}" type="slidenum">
              <a:rPr lang="en-US"/>
              <a:pPr>
                <a:defRPr/>
              </a:pPr>
              <a:t>‹#›</a:t>
            </a:fld>
            <a:endParaRPr lang="en-US"/>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Footer Placeholder 4"/>
          <p:cNvSpPr>
            <a:spLocks noGrp="1"/>
          </p:cNvSpPr>
          <p:nvPr>
            <p:ph type="ftr" sz="quarter" idx="10"/>
          </p:nvPr>
        </p:nvSpPr>
        <p:spPr/>
        <p:txBody>
          <a:bodyPr/>
          <a:lstStyle>
            <a:lvl1pPr>
              <a:defRPr/>
            </a:lvl1pPr>
          </a:lstStyle>
          <a:p>
            <a:pPr>
              <a:defRPr/>
            </a:pPr>
            <a:r>
              <a:rPr lang="en-US"/>
              <a:t>CONFIDENTIAL</a:t>
            </a:r>
          </a:p>
        </p:txBody>
      </p:sp>
      <p:sp>
        <p:nvSpPr>
          <p:cNvPr id="4" name="Slide Number Placeholder 5"/>
          <p:cNvSpPr>
            <a:spLocks noGrp="1"/>
          </p:cNvSpPr>
          <p:nvPr>
            <p:ph type="sldNum" sz="quarter" idx="11"/>
          </p:nvPr>
        </p:nvSpPr>
        <p:spPr/>
        <p:txBody>
          <a:bodyPr/>
          <a:lstStyle>
            <a:lvl1pPr algn="l">
              <a:defRPr/>
            </a:lvl1pPr>
          </a:lstStyle>
          <a:p>
            <a:pPr>
              <a:defRPr/>
            </a:pPr>
            <a:fld id="{83D7B736-DA62-4985-B317-68F84A0E5F06}" type="slidenum">
              <a:rPr lang="en-US"/>
              <a:pPr>
                <a:defRPr/>
              </a:pPr>
              <a:t>‹#›</a:t>
            </a:fld>
            <a:endParaRPr lang="en-US"/>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4"/>
          <p:cNvSpPr>
            <a:spLocks noGrp="1"/>
          </p:cNvSpPr>
          <p:nvPr>
            <p:ph type="ftr" sz="quarter" idx="10"/>
          </p:nvPr>
        </p:nvSpPr>
        <p:spPr/>
        <p:txBody>
          <a:bodyPr/>
          <a:lstStyle>
            <a:lvl1pPr>
              <a:defRPr/>
            </a:lvl1pPr>
          </a:lstStyle>
          <a:p>
            <a:pPr>
              <a:defRPr/>
            </a:pPr>
            <a:r>
              <a:rPr lang="en-US"/>
              <a:t>CONFIDENTIAL</a:t>
            </a:r>
          </a:p>
        </p:txBody>
      </p:sp>
      <p:sp>
        <p:nvSpPr>
          <p:cNvPr id="3" name="Slide Number Placeholder 5"/>
          <p:cNvSpPr>
            <a:spLocks noGrp="1"/>
          </p:cNvSpPr>
          <p:nvPr>
            <p:ph type="sldNum" sz="quarter" idx="11"/>
          </p:nvPr>
        </p:nvSpPr>
        <p:spPr/>
        <p:txBody>
          <a:bodyPr/>
          <a:lstStyle>
            <a:lvl1pPr algn="l">
              <a:defRPr/>
            </a:lvl1pPr>
          </a:lstStyle>
          <a:p>
            <a:pPr>
              <a:defRPr/>
            </a:pPr>
            <a:fld id="{7D003456-F17D-42BF-A952-322FB1742B04}" type="slidenum">
              <a:rPr lang="en-US"/>
              <a:pPr>
                <a:defRPr/>
              </a:pPr>
              <a:t>‹#›</a:t>
            </a:fld>
            <a:endParaRPr lang="en-US"/>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Footer Placeholder 4"/>
          <p:cNvSpPr>
            <a:spLocks noGrp="1"/>
          </p:cNvSpPr>
          <p:nvPr>
            <p:ph type="ftr" sz="quarter" idx="10"/>
          </p:nvPr>
        </p:nvSpPr>
        <p:spPr/>
        <p:txBody>
          <a:bodyPr/>
          <a:lstStyle>
            <a:lvl1pPr>
              <a:defRPr/>
            </a:lvl1pPr>
          </a:lstStyle>
          <a:p>
            <a:pPr>
              <a:defRPr/>
            </a:pPr>
            <a:r>
              <a:rPr lang="en-US"/>
              <a:t>CONFIDENTIAL</a:t>
            </a:r>
          </a:p>
        </p:txBody>
      </p:sp>
      <p:sp>
        <p:nvSpPr>
          <p:cNvPr id="6" name="Slide Number Placeholder 5"/>
          <p:cNvSpPr>
            <a:spLocks noGrp="1"/>
          </p:cNvSpPr>
          <p:nvPr>
            <p:ph type="sldNum" sz="quarter" idx="11"/>
          </p:nvPr>
        </p:nvSpPr>
        <p:spPr/>
        <p:txBody>
          <a:bodyPr/>
          <a:lstStyle>
            <a:lvl1pPr algn="l">
              <a:defRPr/>
            </a:lvl1pPr>
          </a:lstStyle>
          <a:p>
            <a:pPr>
              <a:defRPr/>
            </a:pPr>
            <a:fld id="{EF81DCBC-C062-4C01-B3FF-E68C75B08E05}" type="slidenum">
              <a:rPr lang="en-US"/>
              <a:pPr>
                <a:defRPr/>
              </a:pPr>
              <a:t>‹#›</a:t>
            </a:fld>
            <a:endParaRPr lang="en-US"/>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Footer Placeholder 4"/>
          <p:cNvSpPr>
            <a:spLocks noGrp="1"/>
          </p:cNvSpPr>
          <p:nvPr>
            <p:ph type="ftr" sz="quarter" idx="10"/>
          </p:nvPr>
        </p:nvSpPr>
        <p:spPr/>
        <p:txBody>
          <a:bodyPr/>
          <a:lstStyle>
            <a:lvl1pPr>
              <a:defRPr/>
            </a:lvl1pPr>
          </a:lstStyle>
          <a:p>
            <a:pPr>
              <a:defRPr/>
            </a:pPr>
            <a:r>
              <a:rPr lang="en-US"/>
              <a:t>CONFIDENTIAL</a:t>
            </a:r>
          </a:p>
        </p:txBody>
      </p:sp>
      <p:sp>
        <p:nvSpPr>
          <p:cNvPr id="6" name="Slide Number Placeholder 5"/>
          <p:cNvSpPr>
            <a:spLocks noGrp="1"/>
          </p:cNvSpPr>
          <p:nvPr>
            <p:ph type="sldNum" sz="quarter" idx="11"/>
          </p:nvPr>
        </p:nvSpPr>
        <p:spPr/>
        <p:txBody>
          <a:bodyPr/>
          <a:lstStyle>
            <a:lvl1pPr algn="l">
              <a:defRPr/>
            </a:lvl1pPr>
          </a:lstStyle>
          <a:p>
            <a:pPr>
              <a:defRPr/>
            </a:pPr>
            <a:fld id="{858D2CE7-A8B3-4FBC-8786-9F255171A89C}" type="slidenum">
              <a:rPr lang="en-US"/>
              <a:pPr>
                <a:defRPr/>
              </a:pPr>
              <a:t>‹#›</a:t>
            </a:fld>
            <a:endParaRPr lang="en-US"/>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Footer Placeholder 4"/>
          <p:cNvSpPr>
            <a:spLocks noGrp="1"/>
          </p:cNvSpPr>
          <p:nvPr>
            <p:ph type="ftr" sz="quarter" idx="10"/>
          </p:nvPr>
        </p:nvSpPr>
        <p:spPr/>
        <p:txBody>
          <a:bodyPr/>
          <a:lstStyle>
            <a:lvl1pPr>
              <a:defRPr/>
            </a:lvl1pPr>
          </a:lstStyle>
          <a:p>
            <a:pPr>
              <a:defRPr/>
            </a:pPr>
            <a:r>
              <a:rPr lang="en-US"/>
              <a:t>CONFIDENTIAL</a:t>
            </a:r>
          </a:p>
        </p:txBody>
      </p:sp>
      <p:sp>
        <p:nvSpPr>
          <p:cNvPr id="5" name="Slide Number Placeholder 5"/>
          <p:cNvSpPr>
            <a:spLocks noGrp="1"/>
          </p:cNvSpPr>
          <p:nvPr>
            <p:ph type="sldNum" sz="quarter" idx="11"/>
          </p:nvPr>
        </p:nvSpPr>
        <p:spPr/>
        <p:txBody>
          <a:bodyPr/>
          <a:lstStyle>
            <a:lvl1pPr algn="l">
              <a:defRPr/>
            </a:lvl1pPr>
          </a:lstStyle>
          <a:p>
            <a:pPr>
              <a:defRPr/>
            </a:pPr>
            <a:fld id="{A4FF0095-8C31-4A97-BFF5-7C399871F1B5}" type="slidenum">
              <a:rPr lang="en-US"/>
              <a:pPr>
                <a:defRPr/>
              </a:pPr>
              <a:t>‹#›</a:t>
            </a:fld>
            <a:endParaRPr lang="en-US"/>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6225" y="304800"/>
            <a:ext cx="2060575" cy="55213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44500" y="304800"/>
            <a:ext cx="6029325" cy="55213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Footer Placeholder 4"/>
          <p:cNvSpPr>
            <a:spLocks noGrp="1"/>
          </p:cNvSpPr>
          <p:nvPr>
            <p:ph type="ftr" sz="quarter" idx="10"/>
          </p:nvPr>
        </p:nvSpPr>
        <p:spPr/>
        <p:txBody>
          <a:bodyPr/>
          <a:lstStyle>
            <a:lvl1pPr>
              <a:defRPr/>
            </a:lvl1pPr>
          </a:lstStyle>
          <a:p>
            <a:pPr>
              <a:defRPr/>
            </a:pPr>
            <a:r>
              <a:rPr lang="en-US"/>
              <a:t>CONFIDENTIAL</a:t>
            </a:r>
          </a:p>
        </p:txBody>
      </p:sp>
      <p:sp>
        <p:nvSpPr>
          <p:cNvPr id="5" name="Slide Number Placeholder 5"/>
          <p:cNvSpPr>
            <a:spLocks noGrp="1"/>
          </p:cNvSpPr>
          <p:nvPr>
            <p:ph type="sldNum" sz="quarter" idx="11"/>
          </p:nvPr>
        </p:nvSpPr>
        <p:spPr/>
        <p:txBody>
          <a:bodyPr/>
          <a:lstStyle>
            <a:lvl1pPr algn="l">
              <a:defRPr/>
            </a:lvl1pPr>
          </a:lstStyle>
          <a:p>
            <a:pPr>
              <a:defRPr/>
            </a:pPr>
            <a:fld id="{85C434F5-AC3C-43C1-A077-632290C8E2B7}" type="slidenum">
              <a:rPr lang="en-US"/>
              <a:pPr>
                <a:defRPr/>
              </a:pPr>
              <a:t>‹#›</a:t>
            </a:fld>
            <a:endParaRPr lang="en-US"/>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8229600" cy="914400"/>
          </a:xfrm>
        </p:spPr>
        <p:txBody>
          <a:bodyPr/>
          <a:lstStyle/>
          <a:p>
            <a:r>
              <a:rPr lang="en-US"/>
              <a:t>Click to edit Master title style</a:t>
            </a:r>
          </a:p>
        </p:txBody>
      </p:sp>
      <p:sp>
        <p:nvSpPr>
          <p:cNvPr id="3" name="Text Placeholder 2"/>
          <p:cNvSpPr>
            <a:spLocks noGrp="1"/>
          </p:cNvSpPr>
          <p:nvPr>
            <p:ph type="body" sz="half" idx="1"/>
          </p:nvPr>
        </p:nvSpPr>
        <p:spPr>
          <a:xfrm>
            <a:off x="0" y="990600"/>
            <a:ext cx="42672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419600" y="990600"/>
            <a:ext cx="42672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p:split orient="vert"/>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267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267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p:split orient="vert"/>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cSld>
  <p:clrMapOvr>
    <a:masterClrMapping/>
  </p:clrMapOvr>
  <p:transition>
    <p:wipe dir="r"/>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A854BA9B-5FC1-44FB-94BD-3F8E8EF7847D}" type="datetimeFigureOut">
              <a:rPr lang="en-US" smtClean="0">
                <a:solidFill>
                  <a:prstClr val="black">
                    <a:tint val="75000"/>
                  </a:prstClr>
                </a:solidFill>
                <a:latin typeface="Calibri"/>
              </a:rPr>
              <a:pPr/>
              <a:t>11/3/2014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228EF20A-40B2-4F3C-A90B-176C518EAF7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xmlns="" val="96687299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854BA9B-5FC1-44FB-94BD-3F8E8EF7847D}" type="datetimeFigureOut">
              <a:rPr lang="en-US" smtClean="0">
                <a:solidFill>
                  <a:prstClr val="black">
                    <a:tint val="75000"/>
                  </a:prstClr>
                </a:solidFill>
                <a:latin typeface="Calibri"/>
              </a:rPr>
              <a:pPr/>
              <a:t>11/3/2014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228EF20A-40B2-4F3C-A90B-176C518EAF7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xmlns="" val="248336072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854BA9B-5FC1-44FB-94BD-3F8E8EF7847D}" type="datetimeFigureOut">
              <a:rPr lang="en-US" smtClean="0">
                <a:solidFill>
                  <a:prstClr val="black">
                    <a:tint val="75000"/>
                  </a:prstClr>
                </a:solidFill>
                <a:latin typeface="Calibri"/>
              </a:rPr>
              <a:pPr/>
              <a:t>11/3/2014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228EF20A-40B2-4F3C-A90B-176C518EAF7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xmlns="" val="78156101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A854BA9B-5FC1-44FB-94BD-3F8E8EF7847D}" type="datetimeFigureOut">
              <a:rPr lang="en-US" smtClean="0">
                <a:solidFill>
                  <a:prstClr val="black">
                    <a:tint val="75000"/>
                  </a:prstClr>
                </a:solidFill>
                <a:latin typeface="Calibri"/>
              </a:rPr>
              <a:pPr/>
              <a:t>11/3/2014</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228EF20A-40B2-4F3C-A90B-176C518EAF7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xmlns="" val="393872858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A854BA9B-5FC1-44FB-94BD-3F8E8EF7847D}" type="datetimeFigureOut">
              <a:rPr lang="en-US" smtClean="0">
                <a:solidFill>
                  <a:prstClr val="black">
                    <a:tint val="75000"/>
                  </a:prstClr>
                </a:solidFill>
                <a:latin typeface="Calibri"/>
              </a:rPr>
              <a:pPr/>
              <a:t>11/3/2014</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228EF20A-40B2-4F3C-A90B-176C518EAF7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xmlns="" val="389506282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854BA9B-5FC1-44FB-94BD-3F8E8EF7847D}" type="datetimeFigureOut">
              <a:rPr lang="en-US" smtClean="0">
                <a:solidFill>
                  <a:prstClr val="black">
                    <a:tint val="75000"/>
                  </a:prstClr>
                </a:solidFill>
                <a:latin typeface="Calibri"/>
              </a:rPr>
              <a:pPr/>
              <a:t>11/3/2014</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228EF20A-40B2-4F3C-A90B-176C518EAF7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xmlns="" val="299062768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854BA9B-5FC1-44FB-94BD-3F8E8EF7847D}" type="datetimeFigureOut">
              <a:rPr lang="en-US" smtClean="0">
                <a:solidFill>
                  <a:prstClr val="black">
                    <a:tint val="75000"/>
                  </a:prstClr>
                </a:solidFill>
                <a:latin typeface="Calibri"/>
              </a:rPr>
              <a:pPr/>
              <a:t>11/3/2014</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228EF20A-40B2-4F3C-A90B-176C518EAF7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xmlns="" val="10035213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854BA9B-5FC1-44FB-94BD-3F8E8EF7847D}" type="datetimeFigureOut">
              <a:rPr lang="en-US" smtClean="0">
                <a:solidFill>
                  <a:prstClr val="black">
                    <a:tint val="75000"/>
                  </a:prstClr>
                </a:solidFill>
                <a:latin typeface="Calibri"/>
              </a:rPr>
              <a:pPr/>
              <a:t>11/3/2014</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228EF20A-40B2-4F3C-A90B-176C518EAF7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xmlns="" val="369652834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854BA9B-5FC1-44FB-94BD-3F8E8EF7847D}" type="datetimeFigureOut">
              <a:rPr lang="en-US" smtClean="0">
                <a:solidFill>
                  <a:prstClr val="black">
                    <a:tint val="75000"/>
                  </a:prstClr>
                </a:solidFill>
                <a:latin typeface="Calibri"/>
              </a:rPr>
              <a:pPr/>
              <a:t>11/3/2014</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228EF20A-40B2-4F3C-A90B-176C518EAF7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xmlns="" val="26314923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p:split orient="vert"/>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854BA9B-5FC1-44FB-94BD-3F8E8EF7847D}" type="datetimeFigureOut">
              <a:rPr lang="en-US" smtClean="0">
                <a:solidFill>
                  <a:prstClr val="black">
                    <a:tint val="75000"/>
                  </a:prstClr>
                </a:solidFill>
                <a:latin typeface="Calibri"/>
              </a:rPr>
              <a:pPr/>
              <a:t>11/3/2014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228EF20A-40B2-4F3C-A90B-176C518EAF7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xmlns="" val="210846244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854BA9B-5FC1-44FB-94BD-3F8E8EF7847D}" type="datetimeFigureOut">
              <a:rPr lang="en-US" smtClean="0">
                <a:solidFill>
                  <a:prstClr val="black">
                    <a:tint val="75000"/>
                  </a:prstClr>
                </a:solidFill>
                <a:latin typeface="Calibri"/>
              </a:rPr>
              <a:pPr/>
              <a:t>11/3/2014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228EF20A-40B2-4F3C-A90B-176C518EAF7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xmlns="" val="223043745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3"/>
          <p:cNvSpPr>
            <a:spLocks noGrp="1"/>
          </p:cNvSpPr>
          <p:nvPr>
            <p:ph type="dt" sz="half" idx="10"/>
          </p:nvPr>
        </p:nvSpPr>
        <p:spPr/>
        <p:txBody>
          <a:bodyPr/>
          <a:lstStyle>
            <a:lvl1pPr>
              <a:defRPr/>
            </a:lvl1pPr>
          </a:lstStyle>
          <a:p>
            <a:pPr>
              <a:defRPr/>
            </a:pPr>
            <a:fld id="{F9658DCD-75FC-4895-ACF9-3E5294BC0440}" type="datetimeFigureOut">
              <a:rPr lang="en-US">
                <a:solidFill>
                  <a:prstClr val="black">
                    <a:tint val="75000"/>
                  </a:prstClr>
                </a:solidFill>
                <a:latin typeface="Calibri"/>
              </a:rPr>
              <a:pPr>
                <a:defRPr/>
              </a:pPr>
              <a:t>11/3/2014</a:t>
            </a:fld>
            <a:endParaRPr lang="en-US">
              <a:solidFill>
                <a:prstClr val="black">
                  <a:tint val="75000"/>
                </a:prstClr>
              </a:solidFill>
              <a:latin typeface="Calibri"/>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5" name="Slide Number Placeholder 5"/>
          <p:cNvSpPr>
            <a:spLocks noGrp="1"/>
          </p:cNvSpPr>
          <p:nvPr>
            <p:ph type="sldNum" sz="quarter" idx="12"/>
          </p:nvPr>
        </p:nvSpPr>
        <p:spPr/>
        <p:txBody>
          <a:bodyPr/>
          <a:lstStyle>
            <a:lvl1pPr>
              <a:defRPr/>
            </a:lvl1pPr>
          </a:lstStyle>
          <a:p>
            <a:pPr>
              <a:defRPr/>
            </a:pPr>
            <a:fld id="{E2A0205A-B50B-43EF-9EE3-1CF81C13D199}" type="slidenum">
              <a:rPr lang="en-US">
                <a:solidFill>
                  <a:prstClr val="black">
                    <a:tint val="75000"/>
                  </a:prstClr>
                </a:solidFill>
                <a:latin typeface="Calibri"/>
              </a:rPr>
              <a:pPr>
                <a:def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xmlns="" val="296898713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8229600" cy="914400"/>
          </a:xfrm>
        </p:spPr>
        <p:txBody>
          <a:bodyPr/>
          <a:lstStyle/>
          <a:p>
            <a:r>
              <a:rPr lang="en-US"/>
              <a:t>Click to edit Master title style</a:t>
            </a:r>
          </a:p>
        </p:txBody>
      </p:sp>
      <p:sp>
        <p:nvSpPr>
          <p:cNvPr id="3" name="Text Placeholder 2"/>
          <p:cNvSpPr>
            <a:spLocks noGrp="1"/>
          </p:cNvSpPr>
          <p:nvPr>
            <p:ph type="body" sz="half" idx="1"/>
          </p:nvPr>
        </p:nvSpPr>
        <p:spPr>
          <a:xfrm>
            <a:off x="0" y="990600"/>
            <a:ext cx="42672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419600" y="990600"/>
            <a:ext cx="42672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p:split orient="vert"/>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25BC535-18EB-4242-8A97-569C267BE0CC}" type="datetimeFigureOut">
              <a:rPr lang="en-US" smtClean="0">
                <a:solidFill>
                  <a:prstClr val="black">
                    <a:tint val="75000"/>
                  </a:prstClr>
                </a:solidFill>
                <a:latin typeface="Calibri"/>
              </a:rPr>
              <a:pPr/>
              <a:t>11/3/2014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1CD548BC-2961-6C4B-A1D1-E130C24276AF}"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xmlns="" val="167128756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25BC535-18EB-4242-8A97-569C267BE0CC}" type="datetimeFigureOut">
              <a:rPr lang="en-US" smtClean="0">
                <a:solidFill>
                  <a:prstClr val="black">
                    <a:tint val="75000"/>
                  </a:prstClr>
                </a:solidFill>
                <a:latin typeface="Calibri"/>
              </a:rPr>
              <a:pPr/>
              <a:t>11/3/2014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1CD548BC-2961-6C4B-A1D1-E130C24276AF}"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xmlns="" val="364448871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25BC535-18EB-4242-8A97-569C267BE0CC}" type="datetimeFigureOut">
              <a:rPr lang="en-US" smtClean="0">
                <a:solidFill>
                  <a:prstClr val="black">
                    <a:tint val="75000"/>
                  </a:prstClr>
                </a:solidFill>
                <a:latin typeface="Calibri"/>
              </a:rPr>
              <a:pPr/>
              <a:t>11/3/2014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1CD548BC-2961-6C4B-A1D1-E130C24276AF}"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xmlns="" val="138386673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25BC535-18EB-4242-8A97-569C267BE0CC}" type="datetimeFigureOut">
              <a:rPr lang="en-US" smtClean="0">
                <a:solidFill>
                  <a:prstClr val="black">
                    <a:tint val="75000"/>
                  </a:prstClr>
                </a:solidFill>
                <a:latin typeface="Calibri"/>
              </a:rPr>
              <a:pPr/>
              <a:t>11/3/2014</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1CD548BC-2961-6C4B-A1D1-E130C24276AF}"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xmlns="" val="340649785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25BC535-18EB-4242-8A97-569C267BE0CC}" type="datetimeFigureOut">
              <a:rPr lang="en-US" smtClean="0">
                <a:solidFill>
                  <a:prstClr val="black">
                    <a:tint val="75000"/>
                  </a:prstClr>
                </a:solidFill>
                <a:latin typeface="Calibri"/>
              </a:rPr>
              <a:pPr/>
              <a:t>11/3/2014</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1CD548BC-2961-6C4B-A1D1-E130C24276AF}"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xmlns="" val="113750373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25BC535-18EB-4242-8A97-569C267BE0CC}" type="datetimeFigureOut">
              <a:rPr lang="en-US" smtClean="0">
                <a:solidFill>
                  <a:prstClr val="black">
                    <a:tint val="75000"/>
                  </a:prstClr>
                </a:solidFill>
                <a:latin typeface="Calibri"/>
              </a:rPr>
              <a:pPr/>
              <a:t>11/3/2014</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1CD548BC-2961-6C4B-A1D1-E130C24276AF}"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xmlns="" val="12827761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cSld>
  <p:clrMapOvr>
    <a:masterClrMapping/>
  </p:clrMapOvr>
  <p:transition>
    <p:split orient="vert"/>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25BC535-18EB-4242-8A97-569C267BE0CC}" type="datetimeFigureOut">
              <a:rPr lang="en-US" smtClean="0">
                <a:solidFill>
                  <a:prstClr val="black">
                    <a:tint val="75000"/>
                  </a:prstClr>
                </a:solidFill>
                <a:latin typeface="Calibri"/>
              </a:rPr>
              <a:pPr/>
              <a:t>11/3/2014</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1CD548BC-2961-6C4B-A1D1-E130C24276AF}"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xmlns="" val="188924350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25BC535-18EB-4242-8A97-569C267BE0CC}" type="datetimeFigureOut">
              <a:rPr lang="en-US" smtClean="0">
                <a:solidFill>
                  <a:prstClr val="black">
                    <a:tint val="75000"/>
                  </a:prstClr>
                </a:solidFill>
                <a:latin typeface="Calibri"/>
              </a:rPr>
              <a:pPr/>
              <a:t>11/3/2014</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1CD548BC-2961-6C4B-A1D1-E130C24276AF}"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xmlns="" val="1759758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25BC535-18EB-4242-8A97-569C267BE0CC}" type="datetimeFigureOut">
              <a:rPr lang="en-US" smtClean="0">
                <a:solidFill>
                  <a:prstClr val="black">
                    <a:tint val="75000"/>
                  </a:prstClr>
                </a:solidFill>
                <a:latin typeface="Calibri"/>
              </a:rPr>
              <a:pPr/>
              <a:t>11/3/2014</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1CD548BC-2961-6C4B-A1D1-E130C24276AF}"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xmlns="" val="384741044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25BC535-18EB-4242-8A97-569C267BE0CC}" type="datetimeFigureOut">
              <a:rPr lang="en-US" smtClean="0">
                <a:solidFill>
                  <a:prstClr val="black">
                    <a:tint val="75000"/>
                  </a:prstClr>
                </a:solidFill>
                <a:latin typeface="Calibri"/>
              </a:rPr>
              <a:pPr/>
              <a:t>11/3/2014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1CD548BC-2961-6C4B-A1D1-E130C24276AF}"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xmlns="" val="35674755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25BC535-18EB-4242-8A97-569C267BE0CC}" type="datetimeFigureOut">
              <a:rPr lang="en-US" smtClean="0">
                <a:solidFill>
                  <a:prstClr val="black">
                    <a:tint val="75000"/>
                  </a:prstClr>
                </a:solidFill>
                <a:latin typeface="Calibri"/>
              </a:rPr>
              <a:pPr/>
              <a:t>11/3/2014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1CD548BC-2961-6C4B-A1D1-E130C24276AF}"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xmlns="" val="9808102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p:split orient="vert"/>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1"/>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cSld>
  <p:clrMapOvr>
    <a:masterClrMapping/>
  </p:clrMapOvr>
  <p:transition>
    <p:split orient="vert"/>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cSld>
  <p:clrMapOvr>
    <a:masterClrMapping/>
  </p:clrMapOvr>
  <p:transition>
    <p:split orient="vert"/>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wmf"/><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48.xml"/><Relationship Id="rId13" Type="http://schemas.openxmlformats.org/officeDocument/2006/relationships/slideLayout" Target="../slideLayouts/slideLayout53.xml"/><Relationship Id="rId3" Type="http://schemas.openxmlformats.org/officeDocument/2006/relationships/slideLayout" Target="../slideLayouts/slideLayout43.xml"/><Relationship Id="rId7" Type="http://schemas.openxmlformats.org/officeDocument/2006/relationships/slideLayout" Target="../slideLayouts/slideLayout47.xml"/><Relationship Id="rId12" Type="http://schemas.openxmlformats.org/officeDocument/2006/relationships/slideLayout" Target="../slideLayouts/slideLayout52.xml"/><Relationship Id="rId2" Type="http://schemas.openxmlformats.org/officeDocument/2006/relationships/slideLayout" Target="../slideLayouts/slideLayout42.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5" Type="http://schemas.openxmlformats.org/officeDocument/2006/relationships/slideLayout" Target="../slideLayouts/slideLayout45.xml"/><Relationship Id="rId10" Type="http://schemas.openxmlformats.org/officeDocument/2006/relationships/slideLayout" Target="../slideLayouts/slideLayout50.xml"/><Relationship Id="rId4" Type="http://schemas.openxmlformats.org/officeDocument/2006/relationships/slideLayout" Target="../slideLayouts/slideLayout44.xml"/><Relationship Id="rId9" Type="http://schemas.openxmlformats.org/officeDocument/2006/relationships/slideLayout" Target="../slideLayouts/slideLayout49.xml"/><Relationship Id="rId14" Type="http://schemas.openxmlformats.org/officeDocument/2006/relationships/theme" Target="../theme/theme1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61.xml"/><Relationship Id="rId3" Type="http://schemas.openxmlformats.org/officeDocument/2006/relationships/slideLayout" Target="../slideLayouts/slideLayout56.xml"/><Relationship Id="rId7" Type="http://schemas.openxmlformats.org/officeDocument/2006/relationships/slideLayout" Target="../slideLayouts/slideLayout60.xml"/><Relationship Id="rId12" Type="http://schemas.openxmlformats.org/officeDocument/2006/relationships/theme" Target="../theme/theme11.xml"/><Relationship Id="rId2" Type="http://schemas.openxmlformats.org/officeDocument/2006/relationships/slideLayout" Target="../slideLayouts/slideLayout55.xml"/><Relationship Id="rId1" Type="http://schemas.openxmlformats.org/officeDocument/2006/relationships/slideLayout" Target="../slideLayouts/slideLayout54.xml"/><Relationship Id="rId6" Type="http://schemas.openxmlformats.org/officeDocument/2006/relationships/slideLayout" Target="../slideLayouts/slideLayout59.xml"/><Relationship Id="rId11" Type="http://schemas.openxmlformats.org/officeDocument/2006/relationships/slideLayout" Target="../slideLayouts/slideLayout64.xml"/><Relationship Id="rId5" Type="http://schemas.openxmlformats.org/officeDocument/2006/relationships/slideLayout" Target="../slideLayouts/slideLayout58.xml"/><Relationship Id="rId10" Type="http://schemas.openxmlformats.org/officeDocument/2006/relationships/slideLayout" Target="../slideLayouts/slideLayout63.xml"/><Relationship Id="rId4" Type="http://schemas.openxmlformats.org/officeDocument/2006/relationships/slideLayout" Target="../slideLayouts/slideLayout57.xml"/><Relationship Id="rId9" Type="http://schemas.openxmlformats.org/officeDocument/2006/relationships/slideLayout" Target="../slideLayouts/slideLayout6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18" Type="http://schemas.openxmlformats.org/officeDocument/2006/relationships/image" Target="../media/image7.png"/><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17" Type="http://schemas.openxmlformats.org/officeDocument/2006/relationships/image" Target="../media/image6.png"/><Relationship Id="rId2" Type="http://schemas.openxmlformats.org/officeDocument/2006/relationships/slideLayout" Target="../slideLayouts/slideLayout16.xml"/><Relationship Id="rId16" Type="http://schemas.openxmlformats.org/officeDocument/2006/relationships/image" Target="../media/image5.jpeg"/><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5" Type="http://schemas.openxmlformats.org/officeDocument/2006/relationships/image" Target="../media/image4.jpeg"/><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theme" Target="../theme/theme3.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slideLayout" Target="../slideLayouts/slideLayout39.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5" Type="http://schemas.openxmlformats.org/officeDocument/2006/relationships/image" Target="../media/image11.png"/><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 Id="rId14" Type="http://schemas.openxmlformats.org/officeDocument/2006/relationships/image" Target="../media/image10.jpeg"/></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theme" Target="../theme/theme9.xml"/><Relationship Id="rId1" Type="http://schemas.openxmlformats.org/officeDocument/2006/relationships/slideLayout" Target="../slideLayouts/slideLayout40.xml"/><Relationship Id="rId4" Type="http://schemas.openxmlformats.org/officeDocument/2006/relationships/image" Target="../media/image11.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ChangeArrowheads="1"/>
          </p:cNvSpPr>
          <p:nvPr userDrawn="1"/>
        </p:nvSpPr>
        <p:spPr bwMode="auto">
          <a:xfrm>
            <a:off x="0" y="0"/>
            <a:ext cx="9144000" cy="5181600"/>
          </a:xfrm>
          <a:prstGeom prst="rect">
            <a:avLst/>
          </a:prstGeom>
          <a:gradFill rotWithShape="1">
            <a:gsLst>
              <a:gs pos="0">
                <a:srgbClr val="CFD3E8"/>
              </a:gs>
              <a:gs pos="100000">
                <a:schemeClr val="bg1"/>
              </a:gs>
            </a:gsLst>
            <a:lin ang="5400000" scaled="1"/>
          </a:gradFill>
          <a:ln w="9525">
            <a:noFill/>
            <a:miter lim="800000"/>
            <a:headEnd/>
            <a:tailEnd/>
          </a:ln>
          <a:effectLst/>
        </p:spPr>
        <p:txBody>
          <a:bodyPr wrap="none" anchor="ctr"/>
          <a:lstStyle/>
          <a:p>
            <a:pPr>
              <a:defRPr/>
            </a:pPr>
            <a:endParaRPr lang="en-US"/>
          </a:p>
        </p:txBody>
      </p:sp>
      <p:sp>
        <p:nvSpPr>
          <p:cNvPr id="1027" name="Rectangle 3"/>
          <p:cNvSpPr>
            <a:spLocks noChangeArrowheads="1"/>
          </p:cNvSpPr>
          <p:nvPr userDrawn="1"/>
        </p:nvSpPr>
        <p:spPr bwMode="auto">
          <a:xfrm>
            <a:off x="0" y="6019800"/>
            <a:ext cx="9144000" cy="838200"/>
          </a:xfrm>
          <a:prstGeom prst="rect">
            <a:avLst/>
          </a:prstGeom>
          <a:solidFill>
            <a:srgbClr val="0F238C"/>
          </a:solidFill>
          <a:ln w="9525">
            <a:noFill/>
            <a:miter lim="800000"/>
            <a:headEnd/>
            <a:tailEnd/>
          </a:ln>
          <a:effectLst/>
        </p:spPr>
        <p:txBody>
          <a:bodyPr wrap="none" anchor="ctr"/>
          <a:lstStyle/>
          <a:p>
            <a:pPr>
              <a:defRPr/>
            </a:pPr>
            <a:endParaRPr lang="en-US"/>
          </a:p>
        </p:txBody>
      </p:sp>
      <p:sp>
        <p:nvSpPr>
          <p:cNvPr id="1028" name="Rectangle 4"/>
          <p:cNvSpPr>
            <a:spLocks noGrp="1" noChangeArrowheads="1"/>
          </p:cNvSpPr>
          <p:nvPr>
            <p:ph type="title"/>
          </p:nvPr>
        </p:nvSpPr>
        <p:spPr bwMode="auto">
          <a:xfrm>
            <a:off x="0" y="0"/>
            <a:ext cx="9144000" cy="9144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smtClean="0"/>
              <a:t>Click to edit Master title style</a:t>
            </a:r>
          </a:p>
        </p:txBody>
      </p:sp>
      <p:sp>
        <p:nvSpPr>
          <p:cNvPr id="1029" name="Rectangle 5"/>
          <p:cNvSpPr>
            <a:spLocks noGrp="1" noChangeArrowheads="1"/>
          </p:cNvSpPr>
          <p:nvPr>
            <p:ph type="body" idx="1"/>
          </p:nvPr>
        </p:nvSpPr>
        <p:spPr bwMode="auto">
          <a:xfrm>
            <a:off x="0" y="990600"/>
            <a:ext cx="86868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pic>
        <p:nvPicPr>
          <p:cNvPr id="1030" name="Picture 6" descr="UMMS-For-reverse3"/>
          <p:cNvPicPr>
            <a:picLocks noChangeAspect="1" noChangeArrowheads="1"/>
          </p:cNvPicPr>
          <p:nvPr userDrawn="1"/>
        </p:nvPicPr>
        <p:blipFill>
          <a:blip r:embed="rId16" cstate="print"/>
          <a:srcRect r="3999"/>
          <a:stretch>
            <a:fillRect/>
          </a:stretch>
        </p:blipFill>
        <p:spPr bwMode="auto">
          <a:xfrm>
            <a:off x="76200" y="6096000"/>
            <a:ext cx="1828800" cy="635000"/>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808" r:id="rId1"/>
    <p:sldLayoutId id="2147483798" r:id="rId2"/>
    <p:sldLayoutId id="2147483797" r:id="rId3"/>
    <p:sldLayoutId id="2147483796" r:id="rId4"/>
    <p:sldLayoutId id="2147483795" r:id="rId5"/>
    <p:sldLayoutId id="2147483794" r:id="rId6"/>
    <p:sldLayoutId id="2147483793" r:id="rId7"/>
    <p:sldLayoutId id="2147483792" r:id="rId8"/>
    <p:sldLayoutId id="2147483791" r:id="rId9"/>
    <p:sldLayoutId id="2147483790" r:id="rId10"/>
    <p:sldLayoutId id="2147483789" r:id="rId11"/>
    <p:sldLayoutId id="2147483788" r:id="rId12"/>
    <p:sldLayoutId id="2147483787" r:id="rId13"/>
    <p:sldLayoutId id="2147483809" r:id="rId14"/>
  </p:sldLayoutIdLst>
  <p:transition>
    <p:split orient="vert"/>
  </p:transition>
  <p:timing>
    <p:tnLst>
      <p:par>
        <p:cTn id="1" dur="indefinite" restart="never" nodeType="tmRoot"/>
      </p:par>
    </p:tnLst>
  </p:timing>
  <p:hf sldNum="0" hdr="0" dt="0"/>
  <p:txStyles>
    <p:titleStyle>
      <a:lvl1pPr algn="ctr" rtl="0" eaLnBrk="0" fontAlgn="base" hangingPunct="0">
        <a:spcBef>
          <a:spcPct val="0"/>
        </a:spcBef>
        <a:spcAft>
          <a:spcPct val="0"/>
        </a:spcAft>
        <a:defRPr sz="3600" b="1" cap="small">
          <a:solidFill>
            <a:schemeClr val="accent2"/>
          </a:solidFill>
          <a:latin typeface="+mj-lt"/>
          <a:ea typeface="+mj-ea"/>
          <a:cs typeface="+mj-cs"/>
        </a:defRPr>
      </a:lvl1pPr>
      <a:lvl2pPr algn="ctr" rtl="0" eaLnBrk="0" fontAlgn="base" hangingPunct="0">
        <a:spcBef>
          <a:spcPct val="0"/>
        </a:spcBef>
        <a:spcAft>
          <a:spcPct val="0"/>
        </a:spcAft>
        <a:defRPr sz="3600" b="1">
          <a:solidFill>
            <a:schemeClr val="accent2"/>
          </a:solidFill>
          <a:latin typeface="Sabon" pitchFamily="18" charset="0"/>
        </a:defRPr>
      </a:lvl2pPr>
      <a:lvl3pPr algn="ctr" rtl="0" eaLnBrk="0" fontAlgn="base" hangingPunct="0">
        <a:spcBef>
          <a:spcPct val="0"/>
        </a:spcBef>
        <a:spcAft>
          <a:spcPct val="0"/>
        </a:spcAft>
        <a:defRPr sz="3600" b="1">
          <a:solidFill>
            <a:schemeClr val="accent2"/>
          </a:solidFill>
          <a:latin typeface="Sabon" pitchFamily="18" charset="0"/>
        </a:defRPr>
      </a:lvl3pPr>
      <a:lvl4pPr algn="ctr" rtl="0" eaLnBrk="0" fontAlgn="base" hangingPunct="0">
        <a:spcBef>
          <a:spcPct val="0"/>
        </a:spcBef>
        <a:spcAft>
          <a:spcPct val="0"/>
        </a:spcAft>
        <a:defRPr sz="3600" b="1">
          <a:solidFill>
            <a:schemeClr val="accent2"/>
          </a:solidFill>
          <a:latin typeface="Sabon" pitchFamily="18" charset="0"/>
        </a:defRPr>
      </a:lvl4pPr>
      <a:lvl5pPr algn="ctr" rtl="0" eaLnBrk="0" fontAlgn="base" hangingPunct="0">
        <a:spcBef>
          <a:spcPct val="0"/>
        </a:spcBef>
        <a:spcAft>
          <a:spcPct val="0"/>
        </a:spcAft>
        <a:defRPr sz="3600" b="1">
          <a:solidFill>
            <a:schemeClr val="accent2"/>
          </a:solidFill>
          <a:latin typeface="Sabon" pitchFamily="18" charset="0"/>
        </a:defRPr>
      </a:lvl5pPr>
      <a:lvl6pPr marL="457200" algn="l" rtl="0" fontAlgn="base">
        <a:spcBef>
          <a:spcPct val="0"/>
        </a:spcBef>
        <a:spcAft>
          <a:spcPct val="0"/>
        </a:spcAft>
        <a:defRPr sz="3600" b="1">
          <a:solidFill>
            <a:schemeClr val="accent2"/>
          </a:solidFill>
          <a:latin typeface="Sabon" pitchFamily="18" charset="0"/>
        </a:defRPr>
      </a:lvl6pPr>
      <a:lvl7pPr marL="914400" algn="l" rtl="0" fontAlgn="base">
        <a:spcBef>
          <a:spcPct val="0"/>
        </a:spcBef>
        <a:spcAft>
          <a:spcPct val="0"/>
        </a:spcAft>
        <a:defRPr sz="3600" b="1">
          <a:solidFill>
            <a:schemeClr val="accent2"/>
          </a:solidFill>
          <a:latin typeface="Sabon" pitchFamily="18" charset="0"/>
        </a:defRPr>
      </a:lvl7pPr>
      <a:lvl8pPr marL="1371600" algn="l" rtl="0" fontAlgn="base">
        <a:spcBef>
          <a:spcPct val="0"/>
        </a:spcBef>
        <a:spcAft>
          <a:spcPct val="0"/>
        </a:spcAft>
        <a:defRPr sz="3600" b="1">
          <a:solidFill>
            <a:schemeClr val="accent2"/>
          </a:solidFill>
          <a:latin typeface="Sabon" pitchFamily="18" charset="0"/>
        </a:defRPr>
      </a:lvl8pPr>
      <a:lvl9pPr marL="1828800" algn="l" rtl="0" fontAlgn="base">
        <a:spcBef>
          <a:spcPct val="0"/>
        </a:spcBef>
        <a:spcAft>
          <a:spcPct val="0"/>
        </a:spcAft>
        <a:defRPr sz="3600" b="1">
          <a:solidFill>
            <a:schemeClr val="accent2"/>
          </a:solidFill>
          <a:latin typeface="Sabon" pitchFamily="18" charset="0"/>
        </a:defRPr>
      </a:lvl9pPr>
    </p:titleStyle>
    <p:bodyStyle>
      <a:lvl1pPr marL="342900" indent="-342900" algn="l" rtl="0" eaLnBrk="0" fontAlgn="base" hangingPunct="0">
        <a:lnSpc>
          <a:spcPct val="120000"/>
        </a:lnSpc>
        <a:spcBef>
          <a:spcPct val="25000"/>
        </a:spcBef>
        <a:spcAft>
          <a:spcPct val="0"/>
        </a:spcAft>
        <a:buChar char="•"/>
        <a:defRPr sz="3200">
          <a:solidFill>
            <a:schemeClr val="accent2"/>
          </a:solidFill>
          <a:latin typeface="+mn-lt"/>
          <a:ea typeface="+mn-ea"/>
          <a:cs typeface="+mn-cs"/>
        </a:defRPr>
      </a:lvl1pPr>
      <a:lvl2pPr marL="742950" indent="-285750" algn="l" rtl="0" eaLnBrk="0" fontAlgn="base" hangingPunct="0">
        <a:lnSpc>
          <a:spcPct val="120000"/>
        </a:lnSpc>
        <a:spcBef>
          <a:spcPct val="25000"/>
        </a:spcBef>
        <a:spcAft>
          <a:spcPct val="0"/>
        </a:spcAft>
        <a:buChar char="–"/>
        <a:defRPr sz="2800">
          <a:solidFill>
            <a:schemeClr val="accent2"/>
          </a:solidFill>
          <a:latin typeface="+mn-lt"/>
        </a:defRPr>
      </a:lvl2pPr>
      <a:lvl3pPr marL="1143000" indent="-228600" algn="l" rtl="0" eaLnBrk="0" fontAlgn="base" hangingPunct="0">
        <a:lnSpc>
          <a:spcPct val="120000"/>
        </a:lnSpc>
        <a:spcBef>
          <a:spcPct val="25000"/>
        </a:spcBef>
        <a:spcAft>
          <a:spcPct val="0"/>
        </a:spcAft>
        <a:buChar char="•"/>
        <a:defRPr sz="2400">
          <a:solidFill>
            <a:schemeClr val="accent2"/>
          </a:solidFill>
          <a:latin typeface="+mn-lt"/>
        </a:defRPr>
      </a:lvl3pPr>
      <a:lvl4pPr marL="1600200" indent="-228600" algn="l" rtl="0" eaLnBrk="0" fontAlgn="base" hangingPunct="0">
        <a:lnSpc>
          <a:spcPct val="120000"/>
        </a:lnSpc>
        <a:spcBef>
          <a:spcPct val="25000"/>
        </a:spcBef>
        <a:spcAft>
          <a:spcPct val="0"/>
        </a:spcAft>
        <a:buChar char="–"/>
        <a:defRPr sz="2000">
          <a:solidFill>
            <a:schemeClr val="accent2"/>
          </a:solidFill>
          <a:latin typeface="+mn-lt"/>
        </a:defRPr>
      </a:lvl4pPr>
      <a:lvl5pPr marL="2057400" indent="-228600" algn="l" rtl="0" eaLnBrk="0" fontAlgn="base" hangingPunct="0">
        <a:lnSpc>
          <a:spcPct val="120000"/>
        </a:lnSpc>
        <a:spcBef>
          <a:spcPct val="25000"/>
        </a:spcBef>
        <a:spcAft>
          <a:spcPct val="0"/>
        </a:spcAft>
        <a:buChar char="»"/>
        <a:defRPr sz="2000">
          <a:solidFill>
            <a:schemeClr val="accent2"/>
          </a:solidFill>
          <a:latin typeface="+mn-lt"/>
        </a:defRPr>
      </a:lvl5pPr>
      <a:lvl6pPr marL="2514600" indent="-228600" algn="l" rtl="0" fontAlgn="base">
        <a:lnSpc>
          <a:spcPct val="120000"/>
        </a:lnSpc>
        <a:spcBef>
          <a:spcPct val="25000"/>
        </a:spcBef>
        <a:spcAft>
          <a:spcPct val="0"/>
        </a:spcAft>
        <a:buChar char="»"/>
        <a:defRPr sz="2000">
          <a:solidFill>
            <a:schemeClr val="tx1"/>
          </a:solidFill>
          <a:latin typeface="+mn-lt"/>
        </a:defRPr>
      </a:lvl6pPr>
      <a:lvl7pPr marL="2971800" indent="-228600" algn="l" rtl="0" fontAlgn="base">
        <a:lnSpc>
          <a:spcPct val="120000"/>
        </a:lnSpc>
        <a:spcBef>
          <a:spcPct val="25000"/>
        </a:spcBef>
        <a:spcAft>
          <a:spcPct val="0"/>
        </a:spcAft>
        <a:buChar char="»"/>
        <a:defRPr sz="2000">
          <a:solidFill>
            <a:schemeClr val="tx1"/>
          </a:solidFill>
          <a:latin typeface="+mn-lt"/>
        </a:defRPr>
      </a:lvl7pPr>
      <a:lvl8pPr marL="3429000" indent="-228600" algn="l" rtl="0" fontAlgn="base">
        <a:lnSpc>
          <a:spcPct val="120000"/>
        </a:lnSpc>
        <a:spcBef>
          <a:spcPct val="25000"/>
        </a:spcBef>
        <a:spcAft>
          <a:spcPct val="0"/>
        </a:spcAft>
        <a:buChar char="»"/>
        <a:defRPr sz="2000">
          <a:solidFill>
            <a:schemeClr val="tx1"/>
          </a:solidFill>
          <a:latin typeface="+mn-lt"/>
        </a:defRPr>
      </a:lvl8pPr>
      <a:lvl9pPr marL="3886200" indent="-228600" algn="l" rtl="0" fontAlgn="base">
        <a:lnSpc>
          <a:spcPct val="120000"/>
        </a:lnSpc>
        <a:spcBef>
          <a:spcPct val="25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A854BA9B-5FC1-44FB-94BD-3F8E8EF7847D}" type="datetimeFigureOut">
              <a:rPr lang="en-US" smtClean="0">
                <a:solidFill>
                  <a:prstClr val="black">
                    <a:tint val="75000"/>
                  </a:prstClr>
                </a:solidFill>
                <a:latin typeface="Calibri"/>
              </a:rPr>
              <a:pPr fontAlgn="auto">
                <a:spcBef>
                  <a:spcPts val="0"/>
                </a:spcBef>
                <a:spcAft>
                  <a:spcPts val="0"/>
                </a:spcAft>
              </a:pPr>
              <a:t>11/3/2014</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228EF20A-40B2-4F3C-A90B-176C518EAF7B}" type="slidenum">
              <a:rPr lang="en-US" smtClean="0">
                <a:solidFill>
                  <a:prstClr val="black">
                    <a:tint val="75000"/>
                  </a:prstClr>
                </a:solidFill>
                <a:latin typeface="Calibri"/>
              </a:rPr>
              <a:pPr fontAlgn="auto">
                <a:spcBef>
                  <a:spcPts val="0"/>
                </a:spcBef>
                <a:spcAft>
                  <a:spcPts val="0"/>
                </a:spcAft>
              </a:pPr>
              <a:t>‹#›</a:t>
            </a:fld>
            <a:endParaRPr lang="en-US">
              <a:solidFill>
                <a:prstClr val="black">
                  <a:tint val="75000"/>
                </a:prstClr>
              </a:solidFill>
              <a:latin typeface="Calibri"/>
            </a:endParaRPr>
          </a:p>
        </p:txBody>
      </p:sp>
    </p:spTree>
    <p:extLst>
      <p:ext uri="{BB962C8B-B14F-4D97-AF65-F5344CB8AC3E}">
        <p14:creationId xmlns:p14="http://schemas.microsoft.com/office/powerpoint/2010/main" xmlns="" val="3257829630"/>
      </p:ext>
    </p:extLst>
  </p:cSld>
  <p:clrMap bg1="dk1" tx1="lt1" bg2="dk2" tx2="lt2" accent1="accent1" accent2="accent2" accent3="accent3" accent4="accent4" accent5="accent5" accent6="accent6" hlink="hlink" folHlink="folHlink"/>
  <p:sldLayoutIdLst>
    <p:sldLayoutId id="2147483826" r:id="rId1"/>
    <p:sldLayoutId id="2147483827" r:id="rId2"/>
    <p:sldLayoutId id="2147483828" r:id="rId3"/>
    <p:sldLayoutId id="2147483829" r:id="rId4"/>
    <p:sldLayoutId id="2147483830" r:id="rId5"/>
    <p:sldLayoutId id="2147483831" r:id="rId6"/>
    <p:sldLayoutId id="2147483832" r:id="rId7"/>
    <p:sldLayoutId id="2147483833" r:id="rId8"/>
    <p:sldLayoutId id="2147483834" r:id="rId9"/>
    <p:sldLayoutId id="2147483835" r:id="rId10"/>
    <p:sldLayoutId id="2147483836" r:id="rId11"/>
    <p:sldLayoutId id="2147483837" r:id="rId12"/>
    <p:sldLayoutId id="2147483852" r:id="rId13"/>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fontAlgn="auto">
              <a:spcBef>
                <a:spcPts val="0"/>
              </a:spcBef>
              <a:spcAft>
                <a:spcPts val="0"/>
              </a:spcAft>
            </a:pPr>
            <a:fld id="{625BC535-18EB-4242-8A97-569C267BE0CC}" type="datetimeFigureOut">
              <a:rPr lang="en-US" smtClean="0">
                <a:solidFill>
                  <a:prstClr val="black">
                    <a:tint val="75000"/>
                  </a:prstClr>
                </a:solidFill>
                <a:latin typeface="Calibri"/>
              </a:rPr>
              <a:pPr defTabSz="457200" fontAlgn="auto">
                <a:spcBef>
                  <a:spcPts val="0"/>
                </a:spcBef>
                <a:spcAft>
                  <a:spcPts val="0"/>
                </a:spcAft>
              </a:pPr>
              <a:t>11/3/2014</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fontAlgn="auto">
              <a:spcBef>
                <a:spcPts val="0"/>
              </a:spcBef>
              <a:spcAft>
                <a:spcPts val="0"/>
              </a:spcAft>
            </a:pPr>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fontAlgn="auto">
              <a:spcBef>
                <a:spcPts val="0"/>
              </a:spcBef>
              <a:spcAft>
                <a:spcPts val="0"/>
              </a:spcAft>
            </a:pPr>
            <a:fld id="{1CD548BC-2961-6C4B-A1D1-E130C24276AF}" type="slidenum">
              <a:rPr lang="en-US" smtClean="0">
                <a:solidFill>
                  <a:prstClr val="black">
                    <a:tint val="75000"/>
                  </a:prstClr>
                </a:solidFill>
                <a:latin typeface="Calibri"/>
              </a:rPr>
              <a:pPr defTabSz="457200" fontAlgn="auto">
                <a:spcBef>
                  <a:spcPts val="0"/>
                </a:spcBef>
                <a:spcAft>
                  <a:spcPts val="0"/>
                </a:spcAft>
              </a:pPr>
              <a:t>‹#›</a:t>
            </a:fld>
            <a:endParaRPr lang="en-US">
              <a:solidFill>
                <a:prstClr val="black">
                  <a:tint val="75000"/>
                </a:prstClr>
              </a:solidFill>
              <a:latin typeface="Calibri"/>
            </a:endParaRPr>
          </a:p>
        </p:txBody>
      </p:sp>
    </p:spTree>
    <p:extLst>
      <p:ext uri="{BB962C8B-B14F-4D97-AF65-F5344CB8AC3E}">
        <p14:creationId xmlns:p14="http://schemas.microsoft.com/office/powerpoint/2010/main" xmlns="" val="1480282026"/>
      </p:ext>
    </p:extLst>
  </p:cSld>
  <p:clrMap bg1="lt1" tx1="dk1" bg2="lt2" tx2="dk2" accent1="accent1" accent2="accent2" accent3="accent3" accent4="accent4" accent5="accent5" accent6="accent6" hlink="hlink" folHlink="folHlink"/>
  <p:sldLayoutIdLst>
    <p:sldLayoutId id="2147483839" r:id="rId1"/>
    <p:sldLayoutId id="2147483840" r:id="rId2"/>
    <p:sldLayoutId id="2147483841" r:id="rId3"/>
    <p:sldLayoutId id="2147483842" r:id="rId4"/>
    <p:sldLayoutId id="2147483843" r:id="rId5"/>
    <p:sldLayoutId id="2147483844" r:id="rId6"/>
    <p:sldLayoutId id="2147483845" r:id="rId7"/>
    <p:sldLayoutId id="2147483846" r:id="rId8"/>
    <p:sldLayoutId id="2147483847" r:id="rId9"/>
    <p:sldLayoutId id="2147483848" r:id="rId10"/>
    <p:sldLayoutId id="214748384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000066"/>
        </a:solidFill>
        <a:effectLst/>
      </p:bgPr>
    </p:bg>
    <p:spTree>
      <p:nvGrpSpPr>
        <p:cNvPr id="1" name=""/>
        <p:cNvGrpSpPr/>
        <p:nvPr/>
      </p:nvGrpSpPr>
      <p:grpSpPr>
        <a:xfrm>
          <a:off x="0" y="0"/>
          <a:ext cx="0" cy="0"/>
          <a:chOff x="0" y="0"/>
          <a:chExt cx="0" cy="0"/>
        </a:xfrm>
      </p:grpSpPr>
      <p:pic>
        <p:nvPicPr>
          <p:cNvPr id="16386" name="Picture 6" descr="header.jpg"/>
          <p:cNvPicPr>
            <a:picLocks noChangeAspect="1"/>
          </p:cNvPicPr>
          <p:nvPr userDrawn="1"/>
        </p:nvPicPr>
        <p:blipFill>
          <a:blip r:embed="rId15" cstate="print"/>
          <a:srcRect/>
          <a:stretch>
            <a:fillRect/>
          </a:stretch>
        </p:blipFill>
        <p:spPr bwMode="auto">
          <a:xfrm>
            <a:off x="0" y="0"/>
            <a:ext cx="9144000" cy="1114425"/>
          </a:xfrm>
          <a:prstGeom prst="rect">
            <a:avLst/>
          </a:prstGeom>
          <a:noFill/>
          <a:ln w="9525">
            <a:noFill/>
            <a:miter lim="800000"/>
            <a:headEnd/>
            <a:tailEnd/>
          </a:ln>
        </p:spPr>
      </p:pic>
      <p:pic>
        <p:nvPicPr>
          <p:cNvPr id="16387" name="Picture 20" descr="Footer4"/>
          <p:cNvPicPr>
            <a:picLocks noChangeAspect="1" noChangeArrowheads="1"/>
          </p:cNvPicPr>
          <p:nvPr userDrawn="1"/>
        </p:nvPicPr>
        <p:blipFill>
          <a:blip r:embed="rId16" cstate="print"/>
          <a:srcRect/>
          <a:stretch>
            <a:fillRect/>
          </a:stretch>
        </p:blipFill>
        <p:spPr bwMode="auto">
          <a:xfrm>
            <a:off x="0" y="6535738"/>
            <a:ext cx="9145588" cy="322262"/>
          </a:xfrm>
          <a:prstGeom prst="rect">
            <a:avLst/>
          </a:prstGeom>
          <a:noFill/>
          <a:ln w="9525">
            <a:noFill/>
            <a:miter lim="800000"/>
            <a:headEnd/>
            <a:tailEnd/>
          </a:ln>
        </p:spPr>
      </p:pic>
      <p:sp>
        <p:nvSpPr>
          <p:cNvPr id="16388" name="Rectangle 2"/>
          <p:cNvSpPr>
            <a:spLocks noGrp="1" noChangeArrowheads="1"/>
          </p:cNvSpPr>
          <p:nvPr>
            <p:ph type="body" idx="1"/>
          </p:nvPr>
        </p:nvSpPr>
        <p:spPr bwMode="auto">
          <a:xfrm>
            <a:off x="695325" y="1295400"/>
            <a:ext cx="8001000" cy="1954213"/>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6389" name="Rectangle 3"/>
          <p:cNvSpPr>
            <a:spLocks noGrp="1" noChangeArrowheads="1"/>
          </p:cNvSpPr>
          <p:nvPr>
            <p:ph type="title"/>
          </p:nvPr>
        </p:nvSpPr>
        <p:spPr bwMode="auto">
          <a:xfrm>
            <a:off x="685800" y="614363"/>
            <a:ext cx="6096000" cy="376237"/>
          </a:xfrm>
          <a:prstGeom prst="rect">
            <a:avLst/>
          </a:prstGeom>
          <a:noFill/>
          <a:ln w="9525">
            <a:noFill/>
            <a:miter lim="800000"/>
            <a:headEnd/>
            <a:tailEnd/>
          </a:ln>
        </p:spPr>
        <p:txBody>
          <a:bodyPr vert="horz" wrap="square" lIns="0" tIns="0" rIns="0" bIns="0" numCol="1" anchor="b" anchorCtr="0" compatLnSpc="1">
            <a:prstTxWarp prst="textNoShape">
              <a:avLst/>
            </a:prstTxWarp>
            <a:spAutoFit/>
          </a:bodyPr>
          <a:lstStyle/>
          <a:p>
            <a:pPr lvl="0"/>
            <a:r>
              <a:rPr lang="en-US" smtClean="0"/>
              <a:t>Click to edit Master title style</a:t>
            </a:r>
          </a:p>
        </p:txBody>
      </p:sp>
      <p:sp>
        <p:nvSpPr>
          <p:cNvPr id="1234948" name="Text Box 4"/>
          <p:cNvSpPr txBox="1">
            <a:spLocks noChangeArrowheads="1"/>
          </p:cNvSpPr>
          <p:nvPr/>
        </p:nvSpPr>
        <p:spPr bwMode="auto">
          <a:xfrm>
            <a:off x="8750300" y="6569075"/>
            <a:ext cx="215900" cy="212725"/>
          </a:xfrm>
          <a:prstGeom prst="rect">
            <a:avLst/>
          </a:prstGeom>
          <a:noFill/>
          <a:ln w="9525">
            <a:noFill/>
            <a:miter lim="800000"/>
            <a:headEnd/>
            <a:tailEnd/>
          </a:ln>
          <a:effectLst/>
        </p:spPr>
        <p:txBody>
          <a:bodyPr wrap="none" lIns="0" tIns="0" rIns="0" bIns="0">
            <a:spAutoFit/>
          </a:bodyPr>
          <a:lstStyle/>
          <a:p>
            <a:pPr>
              <a:defRPr/>
            </a:pPr>
            <a:fld id="{9D084727-70EE-4583-B568-D09885BE324C}" type="slidenum">
              <a:rPr lang="en-US" sz="1400">
                <a:solidFill>
                  <a:srgbClr val="FFFFFF"/>
                </a:solidFill>
                <a:latin typeface="Arial" pitchFamily="34" charset="0"/>
              </a:rPr>
              <a:pPr>
                <a:defRPr/>
              </a:pPr>
              <a:t>‹#›</a:t>
            </a:fld>
            <a:endParaRPr lang="en-US" sz="1400">
              <a:solidFill>
                <a:srgbClr val="FFFFFF"/>
              </a:solidFill>
              <a:latin typeface="Arial" pitchFamily="34" charset="0"/>
            </a:endParaRPr>
          </a:p>
        </p:txBody>
      </p:sp>
      <p:pic>
        <p:nvPicPr>
          <p:cNvPr id="16391" name="Picture 20" descr="Footer4"/>
          <p:cNvPicPr>
            <a:picLocks noChangeAspect="1" noChangeArrowheads="1"/>
          </p:cNvPicPr>
          <p:nvPr userDrawn="1"/>
        </p:nvPicPr>
        <p:blipFill>
          <a:blip r:embed="rId16" cstate="print"/>
          <a:srcRect b="76353"/>
          <a:stretch>
            <a:fillRect/>
          </a:stretch>
        </p:blipFill>
        <p:spPr bwMode="auto">
          <a:xfrm>
            <a:off x="0" y="1066800"/>
            <a:ext cx="9145588" cy="76200"/>
          </a:xfrm>
          <a:prstGeom prst="rect">
            <a:avLst/>
          </a:prstGeom>
          <a:noFill/>
          <a:ln w="9525">
            <a:noFill/>
            <a:miter lim="800000"/>
            <a:headEnd/>
            <a:tailEnd/>
          </a:ln>
        </p:spPr>
      </p:pic>
      <p:pic>
        <p:nvPicPr>
          <p:cNvPr id="16392" name="Picture 9" descr="C:\Documents and Settings\jbernier\Desktop\MDCO_Inline_white.png"/>
          <p:cNvPicPr>
            <a:picLocks noChangeAspect="1" noChangeArrowheads="1"/>
          </p:cNvPicPr>
          <p:nvPr userDrawn="1"/>
        </p:nvPicPr>
        <p:blipFill>
          <a:blip r:embed="rId17" cstate="print"/>
          <a:srcRect/>
          <a:stretch>
            <a:fillRect/>
          </a:stretch>
        </p:blipFill>
        <p:spPr bwMode="auto">
          <a:xfrm>
            <a:off x="685800" y="6626225"/>
            <a:ext cx="1720850" cy="169863"/>
          </a:xfrm>
          <a:prstGeom prst="rect">
            <a:avLst/>
          </a:prstGeom>
          <a:noFill/>
          <a:ln w="9525">
            <a:noFill/>
            <a:miter lim="800000"/>
            <a:headEnd/>
            <a:tailEnd/>
          </a:ln>
        </p:spPr>
      </p:pic>
      <p:sp>
        <p:nvSpPr>
          <p:cNvPr id="10" name="Rectangle 9"/>
          <p:cNvSpPr/>
          <p:nvPr userDrawn="1"/>
        </p:nvSpPr>
        <p:spPr>
          <a:xfrm>
            <a:off x="3227388" y="6564313"/>
            <a:ext cx="4011612" cy="230187"/>
          </a:xfrm>
          <a:prstGeom prst="rect">
            <a:avLst/>
          </a:prstGeom>
        </p:spPr>
        <p:txBody>
          <a:bodyPr wrap="none">
            <a:spAutoFit/>
          </a:bodyPr>
          <a:lstStyle/>
          <a:p>
            <a:pPr algn="ctr">
              <a:defRPr/>
            </a:pPr>
            <a:r>
              <a:rPr lang="en-US" sz="900" b="1" dirty="0" err="1">
                <a:solidFill>
                  <a:srgbClr val="7AC142"/>
                </a:solidFill>
                <a:effectLst>
                  <a:outerShdw blurRad="38100" dist="38100" dir="2700000" algn="tl">
                    <a:srgbClr val="000000"/>
                  </a:outerShdw>
                </a:effectLst>
                <a:latin typeface="Arial Narrow" pitchFamily="34" charset="0"/>
              </a:rPr>
              <a:t>C</a:t>
            </a:r>
            <a:r>
              <a:rPr lang="en-US" sz="900" dirty="0" err="1">
                <a:solidFill>
                  <a:srgbClr val="FFFFFF"/>
                </a:solidFill>
                <a:effectLst>
                  <a:outerShdw blurRad="38100" dist="38100" dir="2700000" algn="tl">
                    <a:srgbClr val="000000"/>
                  </a:outerShdw>
                </a:effectLst>
                <a:latin typeface="Arial Narrow" pitchFamily="34" charset="0"/>
              </a:rPr>
              <a:t>angrelor</a:t>
            </a:r>
            <a:r>
              <a:rPr lang="en-US" sz="900" dirty="0">
                <a:solidFill>
                  <a:srgbClr val="FFFFFF"/>
                </a:solidFill>
                <a:effectLst>
                  <a:outerShdw blurRad="38100" dist="38100" dir="2700000" algn="tl">
                    <a:srgbClr val="000000"/>
                  </a:outerShdw>
                </a:effectLst>
                <a:latin typeface="Arial Narrow" pitchFamily="34" charset="0"/>
              </a:rPr>
              <a:t> versus standard  </a:t>
            </a:r>
            <a:r>
              <a:rPr lang="en-US" sz="900" dirty="0" err="1">
                <a:solidFill>
                  <a:srgbClr val="FFFFFF"/>
                </a:solidFill>
                <a:effectLst>
                  <a:outerShdw blurRad="38100" dist="38100" dir="2700000" algn="tl">
                    <a:srgbClr val="000000"/>
                  </a:outerShdw>
                </a:effectLst>
                <a:latin typeface="Arial Narrow" pitchFamily="34" charset="0"/>
              </a:rPr>
              <a:t>t</a:t>
            </a:r>
            <a:r>
              <a:rPr lang="en-US" sz="900" b="1" dirty="0" err="1">
                <a:solidFill>
                  <a:srgbClr val="7AC142"/>
                </a:solidFill>
                <a:effectLst>
                  <a:outerShdw blurRad="38100" dist="38100" dir="2700000" algn="tl">
                    <a:srgbClr val="000000"/>
                  </a:outerShdw>
                </a:effectLst>
                <a:latin typeface="Arial Narrow" pitchFamily="34" charset="0"/>
              </a:rPr>
              <a:t>H</a:t>
            </a:r>
            <a:r>
              <a:rPr lang="en-US" sz="900" dirty="0" err="1">
                <a:solidFill>
                  <a:srgbClr val="FFFFFF"/>
                </a:solidFill>
                <a:effectLst>
                  <a:outerShdw blurRad="38100" dist="38100" dir="2700000" algn="tl">
                    <a:srgbClr val="000000"/>
                  </a:outerShdw>
                </a:effectLst>
                <a:latin typeface="Arial Narrow" pitchFamily="34" charset="0"/>
              </a:rPr>
              <a:t>erapy</a:t>
            </a:r>
            <a:r>
              <a:rPr lang="en-US" sz="900" dirty="0">
                <a:solidFill>
                  <a:srgbClr val="FFFFFF"/>
                </a:solidFill>
                <a:effectLst>
                  <a:outerShdw blurRad="38100" dist="38100" dir="2700000" algn="tl">
                    <a:srgbClr val="000000"/>
                  </a:outerShdw>
                </a:effectLst>
                <a:latin typeface="Arial Narrow" pitchFamily="34" charset="0"/>
              </a:rPr>
              <a:t> to </a:t>
            </a:r>
            <a:r>
              <a:rPr lang="en-US" sz="900" b="1" dirty="0">
                <a:solidFill>
                  <a:srgbClr val="7AC142"/>
                </a:solidFill>
                <a:effectLst>
                  <a:outerShdw blurRad="38100" dist="38100" dir="2700000" algn="tl">
                    <a:srgbClr val="000000"/>
                  </a:outerShdw>
                </a:effectLst>
                <a:latin typeface="Arial Narrow" pitchFamily="34" charset="0"/>
              </a:rPr>
              <a:t>A</a:t>
            </a:r>
            <a:r>
              <a:rPr lang="en-US" sz="900" dirty="0">
                <a:solidFill>
                  <a:srgbClr val="FFFFFF"/>
                </a:solidFill>
                <a:effectLst>
                  <a:outerShdw blurRad="38100" dist="38100" dir="2700000" algn="tl">
                    <a:srgbClr val="000000"/>
                  </a:outerShdw>
                </a:effectLst>
                <a:latin typeface="Arial Narrow" pitchFamily="34" charset="0"/>
              </a:rPr>
              <a:t>chieve optimal </a:t>
            </a:r>
            <a:r>
              <a:rPr lang="en-US" sz="900" b="1" dirty="0">
                <a:solidFill>
                  <a:srgbClr val="7AC142"/>
                </a:solidFill>
                <a:effectLst>
                  <a:outerShdw blurRad="38100" dist="38100" dir="2700000" algn="tl">
                    <a:srgbClr val="000000"/>
                  </a:outerShdw>
                </a:effectLst>
                <a:latin typeface="Arial Narrow" pitchFamily="34" charset="0"/>
              </a:rPr>
              <a:t>M</a:t>
            </a:r>
            <a:r>
              <a:rPr lang="en-US" sz="900" dirty="0">
                <a:solidFill>
                  <a:srgbClr val="FFFFFF"/>
                </a:solidFill>
                <a:effectLst>
                  <a:outerShdw blurRad="38100" dist="38100" dir="2700000" algn="tl">
                    <a:srgbClr val="000000"/>
                  </a:outerShdw>
                </a:effectLst>
                <a:latin typeface="Arial Narrow" pitchFamily="34" charset="0"/>
              </a:rPr>
              <a:t>anagement of  </a:t>
            </a:r>
            <a:r>
              <a:rPr lang="en-US" sz="900" b="1" dirty="0">
                <a:solidFill>
                  <a:srgbClr val="7AC142"/>
                </a:solidFill>
                <a:effectLst>
                  <a:outerShdw blurRad="38100" dist="38100" dir="2700000" algn="tl">
                    <a:srgbClr val="000000"/>
                  </a:outerShdw>
                </a:effectLst>
                <a:latin typeface="Arial Narrow" pitchFamily="34" charset="0"/>
              </a:rPr>
              <a:t>P</a:t>
            </a:r>
            <a:r>
              <a:rPr lang="en-US" sz="900" dirty="0">
                <a:solidFill>
                  <a:srgbClr val="FFFFFF"/>
                </a:solidFill>
                <a:effectLst>
                  <a:outerShdw blurRad="38100" dist="38100" dir="2700000" algn="tl">
                    <a:srgbClr val="000000"/>
                  </a:outerShdw>
                </a:effectLst>
                <a:latin typeface="Arial Narrow" pitchFamily="34" charset="0"/>
              </a:rPr>
              <a:t>latelet </a:t>
            </a:r>
            <a:r>
              <a:rPr lang="en-US" sz="900" b="1" dirty="0" err="1">
                <a:solidFill>
                  <a:srgbClr val="7AC142"/>
                </a:solidFill>
                <a:effectLst>
                  <a:outerShdw blurRad="38100" dist="38100" dir="2700000" algn="tl">
                    <a:srgbClr val="000000"/>
                  </a:outerShdw>
                </a:effectLst>
                <a:latin typeface="Arial Narrow" pitchFamily="34" charset="0"/>
              </a:rPr>
              <a:t>I</a:t>
            </a:r>
            <a:r>
              <a:rPr lang="en-US" sz="900" dirty="0" err="1">
                <a:solidFill>
                  <a:srgbClr val="FFFFFF"/>
                </a:solidFill>
                <a:effectLst>
                  <a:outerShdw blurRad="38100" dist="38100" dir="2700000" algn="tl">
                    <a:srgbClr val="000000"/>
                  </a:outerShdw>
                </a:effectLst>
                <a:latin typeface="Arial Narrow" pitchFamily="34" charset="0"/>
              </a:rPr>
              <a:t>nhibiti</a:t>
            </a:r>
            <a:r>
              <a:rPr lang="en-US" sz="900" b="1" dirty="0" err="1">
                <a:solidFill>
                  <a:srgbClr val="7AC142"/>
                </a:solidFill>
                <a:effectLst>
                  <a:outerShdw blurRad="38100" dist="38100" dir="2700000" algn="tl">
                    <a:srgbClr val="000000"/>
                  </a:outerShdw>
                </a:effectLst>
                <a:latin typeface="Arial Narrow" pitchFamily="34" charset="0"/>
              </a:rPr>
              <a:t>ON</a:t>
            </a:r>
            <a:r>
              <a:rPr lang="en-US" sz="900" b="1" dirty="0">
                <a:solidFill>
                  <a:srgbClr val="FFFFFF"/>
                </a:solidFill>
                <a:effectLst>
                  <a:outerShdw blurRad="38100" dist="38100" dir="2700000" algn="tl">
                    <a:srgbClr val="000000"/>
                  </a:outerShdw>
                </a:effectLst>
                <a:latin typeface="Arial Narrow" pitchFamily="34" charset="0"/>
              </a:rPr>
              <a:t> </a:t>
            </a:r>
            <a:endParaRPr lang="en-US" sz="900" dirty="0">
              <a:solidFill>
                <a:srgbClr val="FFFFFF"/>
              </a:solidFill>
              <a:latin typeface="Arial Narrow" pitchFamily="34" charset="0"/>
            </a:endParaRPr>
          </a:p>
        </p:txBody>
      </p:sp>
      <p:pic>
        <p:nvPicPr>
          <p:cNvPr id="16394" name="Picture 11"/>
          <p:cNvPicPr>
            <a:picLocks noChangeAspect="1" noChangeArrowheads="1"/>
          </p:cNvPicPr>
          <p:nvPr userDrawn="1"/>
        </p:nvPicPr>
        <p:blipFill>
          <a:blip r:embed="rId18" cstate="print"/>
          <a:srcRect/>
          <a:stretch>
            <a:fillRect/>
          </a:stretch>
        </p:blipFill>
        <p:spPr bwMode="auto">
          <a:xfrm>
            <a:off x="6553200" y="304800"/>
            <a:ext cx="1298575" cy="641350"/>
          </a:xfrm>
          <a:prstGeom prst="rect">
            <a:avLst/>
          </a:prstGeom>
          <a:noFill/>
          <a:ln w="9525">
            <a:noFill/>
            <a:miter lim="800000"/>
            <a:headEnd/>
            <a:tailEnd/>
          </a:ln>
        </p:spPr>
      </p:pic>
    </p:spTree>
  </p:cSld>
  <p:clrMap bg1="dk2" tx1="lt1" bg2="dk1" tx2="lt2" accent1="accent1" accent2="accent2" accent3="accent3" accent4="accent4" accent5="accent5" accent6="accent6" hlink="hlink" folHlink="folHlink"/>
  <p:sldLayoutIdLst>
    <p:sldLayoutId id="2147483810" r:id="rId1"/>
    <p:sldLayoutId id="2147483811" r:id="rId2"/>
    <p:sldLayoutId id="2147483807" r:id="rId3"/>
    <p:sldLayoutId id="2147483806" r:id="rId4"/>
    <p:sldLayoutId id="2147483805" r:id="rId5"/>
    <p:sldLayoutId id="2147483812" r:id="rId6"/>
    <p:sldLayoutId id="2147483804" r:id="rId7"/>
    <p:sldLayoutId id="2147483803" r:id="rId8"/>
    <p:sldLayoutId id="2147483802" r:id="rId9"/>
    <p:sldLayoutId id="2147483801" r:id="rId10"/>
    <p:sldLayoutId id="2147483800" r:id="rId11"/>
    <p:sldLayoutId id="2147483799" r:id="rId12"/>
    <p:sldLayoutId id="2147483851" r:id="rId13"/>
  </p:sldLayoutIdLst>
  <p:transition>
    <p:wipe dir="r"/>
  </p:transition>
  <p:txStyles>
    <p:titleStyle>
      <a:lvl1pPr algn="l" rtl="0" eaLnBrk="0" fontAlgn="base" hangingPunct="0">
        <a:lnSpc>
          <a:spcPct val="88000"/>
        </a:lnSpc>
        <a:spcBef>
          <a:spcPct val="0"/>
        </a:spcBef>
        <a:spcAft>
          <a:spcPct val="0"/>
        </a:spcAft>
        <a:defRPr sz="2800">
          <a:solidFill>
            <a:schemeClr val="tx1"/>
          </a:solidFill>
          <a:latin typeface="+mj-lt"/>
          <a:ea typeface="+mj-ea"/>
          <a:cs typeface="+mj-cs"/>
        </a:defRPr>
      </a:lvl1pPr>
      <a:lvl2pPr algn="l" rtl="0" eaLnBrk="0" fontAlgn="base" hangingPunct="0">
        <a:lnSpc>
          <a:spcPct val="88000"/>
        </a:lnSpc>
        <a:spcBef>
          <a:spcPct val="0"/>
        </a:spcBef>
        <a:spcAft>
          <a:spcPct val="0"/>
        </a:spcAft>
        <a:defRPr sz="2800">
          <a:solidFill>
            <a:schemeClr val="tx1"/>
          </a:solidFill>
          <a:latin typeface="Arial Black" pitchFamily="34" charset="0"/>
        </a:defRPr>
      </a:lvl2pPr>
      <a:lvl3pPr algn="l" rtl="0" eaLnBrk="0" fontAlgn="base" hangingPunct="0">
        <a:lnSpc>
          <a:spcPct val="88000"/>
        </a:lnSpc>
        <a:spcBef>
          <a:spcPct val="0"/>
        </a:spcBef>
        <a:spcAft>
          <a:spcPct val="0"/>
        </a:spcAft>
        <a:defRPr sz="2800">
          <a:solidFill>
            <a:schemeClr val="tx1"/>
          </a:solidFill>
          <a:latin typeface="Arial Black" pitchFamily="34" charset="0"/>
        </a:defRPr>
      </a:lvl3pPr>
      <a:lvl4pPr algn="l" rtl="0" eaLnBrk="0" fontAlgn="base" hangingPunct="0">
        <a:lnSpc>
          <a:spcPct val="88000"/>
        </a:lnSpc>
        <a:spcBef>
          <a:spcPct val="0"/>
        </a:spcBef>
        <a:spcAft>
          <a:spcPct val="0"/>
        </a:spcAft>
        <a:defRPr sz="2800">
          <a:solidFill>
            <a:schemeClr val="tx1"/>
          </a:solidFill>
          <a:latin typeface="Arial Black" pitchFamily="34" charset="0"/>
        </a:defRPr>
      </a:lvl4pPr>
      <a:lvl5pPr algn="l" rtl="0" eaLnBrk="0" fontAlgn="base" hangingPunct="0">
        <a:lnSpc>
          <a:spcPct val="88000"/>
        </a:lnSpc>
        <a:spcBef>
          <a:spcPct val="0"/>
        </a:spcBef>
        <a:spcAft>
          <a:spcPct val="0"/>
        </a:spcAft>
        <a:defRPr sz="2800">
          <a:solidFill>
            <a:schemeClr val="tx1"/>
          </a:solidFill>
          <a:latin typeface="Arial Black" pitchFamily="34" charset="0"/>
        </a:defRPr>
      </a:lvl5pPr>
      <a:lvl6pPr marL="457200" algn="l" rtl="0" fontAlgn="base">
        <a:lnSpc>
          <a:spcPct val="88000"/>
        </a:lnSpc>
        <a:spcBef>
          <a:spcPct val="0"/>
        </a:spcBef>
        <a:spcAft>
          <a:spcPct val="0"/>
        </a:spcAft>
        <a:defRPr sz="2800">
          <a:solidFill>
            <a:schemeClr val="tx1"/>
          </a:solidFill>
          <a:latin typeface="Arial Black" pitchFamily="34" charset="0"/>
        </a:defRPr>
      </a:lvl6pPr>
      <a:lvl7pPr marL="914400" algn="l" rtl="0" fontAlgn="base">
        <a:lnSpc>
          <a:spcPct val="88000"/>
        </a:lnSpc>
        <a:spcBef>
          <a:spcPct val="0"/>
        </a:spcBef>
        <a:spcAft>
          <a:spcPct val="0"/>
        </a:spcAft>
        <a:defRPr sz="2800">
          <a:solidFill>
            <a:schemeClr val="tx1"/>
          </a:solidFill>
          <a:latin typeface="Arial Black" pitchFamily="34" charset="0"/>
        </a:defRPr>
      </a:lvl7pPr>
      <a:lvl8pPr marL="1371600" algn="l" rtl="0" fontAlgn="base">
        <a:lnSpc>
          <a:spcPct val="88000"/>
        </a:lnSpc>
        <a:spcBef>
          <a:spcPct val="0"/>
        </a:spcBef>
        <a:spcAft>
          <a:spcPct val="0"/>
        </a:spcAft>
        <a:defRPr sz="2800">
          <a:solidFill>
            <a:schemeClr val="tx1"/>
          </a:solidFill>
          <a:latin typeface="Arial Black" pitchFamily="34" charset="0"/>
        </a:defRPr>
      </a:lvl8pPr>
      <a:lvl9pPr marL="1828800" algn="l" rtl="0" fontAlgn="base">
        <a:lnSpc>
          <a:spcPct val="88000"/>
        </a:lnSpc>
        <a:spcBef>
          <a:spcPct val="0"/>
        </a:spcBef>
        <a:spcAft>
          <a:spcPct val="0"/>
        </a:spcAft>
        <a:defRPr sz="2800">
          <a:solidFill>
            <a:schemeClr val="tx1"/>
          </a:solidFill>
          <a:latin typeface="Arial Black" pitchFamily="34" charset="0"/>
        </a:defRPr>
      </a:lvl9pPr>
    </p:titleStyle>
    <p:bodyStyle>
      <a:lvl1pPr marL="342900" indent="-342900" algn="l" rtl="0" eaLnBrk="0" fontAlgn="base" hangingPunct="0">
        <a:lnSpc>
          <a:spcPct val="90000"/>
        </a:lnSpc>
        <a:spcBef>
          <a:spcPct val="80000"/>
        </a:spcBef>
        <a:spcAft>
          <a:spcPct val="0"/>
        </a:spcAft>
        <a:buClr>
          <a:srgbClr val="7AC142"/>
        </a:buClr>
        <a:buFont typeface="Arial Black" pitchFamily="34" charset="0"/>
        <a:defRPr sz="2400">
          <a:solidFill>
            <a:schemeClr val="tx1"/>
          </a:solidFill>
          <a:latin typeface="+mn-lt"/>
          <a:ea typeface="+mn-ea"/>
          <a:cs typeface="+mn-cs"/>
        </a:defRPr>
      </a:lvl1pPr>
      <a:lvl2pPr marL="341313" indent="-339725" algn="l" rtl="0" eaLnBrk="0" fontAlgn="base" hangingPunct="0">
        <a:lnSpc>
          <a:spcPct val="90000"/>
        </a:lnSpc>
        <a:spcBef>
          <a:spcPct val="80000"/>
        </a:spcBef>
        <a:spcAft>
          <a:spcPct val="0"/>
        </a:spcAft>
        <a:buClr>
          <a:srgbClr val="7AC142"/>
        </a:buClr>
        <a:buFont typeface="Arial Black" pitchFamily="34" charset="0"/>
        <a:buChar char="►"/>
        <a:defRPr sz="2400" b="1">
          <a:solidFill>
            <a:schemeClr val="tx1"/>
          </a:solidFill>
          <a:latin typeface="Arial" pitchFamily="34" charset="0"/>
        </a:defRPr>
      </a:lvl2pPr>
      <a:lvl3pPr marL="569913" indent="-227013" algn="l" rtl="0" eaLnBrk="0" fontAlgn="base" hangingPunct="0">
        <a:lnSpc>
          <a:spcPct val="90000"/>
        </a:lnSpc>
        <a:spcBef>
          <a:spcPct val="20000"/>
        </a:spcBef>
        <a:spcAft>
          <a:spcPct val="0"/>
        </a:spcAft>
        <a:buClr>
          <a:srgbClr val="7AC142"/>
        </a:buClr>
        <a:buFont typeface="Wingdings" pitchFamily="2" charset="2"/>
        <a:buChar char="§"/>
        <a:defRPr sz="2000">
          <a:solidFill>
            <a:schemeClr val="tx1"/>
          </a:solidFill>
          <a:latin typeface="Arial" pitchFamily="34" charset="0"/>
        </a:defRPr>
      </a:lvl3pPr>
      <a:lvl4pPr marL="798513" indent="-227013" algn="l" rtl="0" eaLnBrk="0" fontAlgn="base" hangingPunct="0">
        <a:lnSpc>
          <a:spcPct val="90000"/>
        </a:lnSpc>
        <a:spcBef>
          <a:spcPct val="20000"/>
        </a:spcBef>
        <a:spcAft>
          <a:spcPct val="0"/>
        </a:spcAft>
        <a:buClr>
          <a:schemeClr val="accent2"/>
        </a:buClr>
        <a:buFont typeface="Arial" charset="0"/>
        <a:buChar char="–"/>
        <a:defRPr sz="2000">
          <a:solidFill>
            <a:schemeClr val="tx1"/>
          </a:solidFill>
          <a:latin typeface="Arial" pitchFamily="34" charset="0"/>
        </a:defRPr>
      </a:lvl4pPr>
      <a:lvl5pPr marL="1027113" indent="-227013" algn="l" rtl="0" eaLnBrk="0" fontAlgn="base" hangingPunct="0">
        <a:lnSpc>
          <a:spcPct val="90000"/>
        </a:lnSpc>
        <a:spcBef>
          <a:spcPct val="20000"/>
        </a:spcBef>
        <a:spcAft>
          <a:spcPct val="0"/>
        </a:spcAft>
        <a:buClr>
          <a:schemeClr val="accent2"/>
        </a:buClr>
        <a:buSzPct val="50000"/>
        <a:buFont typeface="Arial Black" pitchFamily="34" charset="0"/>
        <a:buChar char="►"/>
        <a:defRPr sz="2000">
          <a:solidFill>
            <a:schemeClr val="tx1"/>
          </a:solidFill>
          <a:latin typeface="Arial" pitchFamily="34" charset="0"/>
        </a:defRPr>
      </a:lvl5pPr>
      <a:lvl6pPr marL="1484313" indent="-227013" algn="l" rtl="0" fontAlgn="base">
        <a:lnSpc>
          <a:spcPct val="90000"/>
        </a:lnSpc>
        <a:spcBef>
          <a:spcPct val="20000"/>
        </a:spcBef>
        <a:spcAft>
          <a:spcPct val="0"/>
        </a:spcAft>
        <a:buClr>
          <a:schemeClr val="accent2"/>
        </a:buClr>
        <a:buSzPct val="50000"/>
        <a:buFont typeface="Arial Black" pitchFamily="34" charset="0"/>
        <a:buChar char="►"/>
        <a:defRPr sz="2000">
          <a:solidFill>
            <a:schemeClr val="tx1"/>
          </a:solidFill>
          <a:latin typeface="Arial" pitchFamily="34" charset="0"/>
        </a:defRPr>
      </a:lvl6pPr>
      <a:lvl7pPr marL="1941513" indent="-227013" algn="l" rtl="0" fontAlgn="base">
        <a:lnSpc>
          <a:spcPct val="90000"/>
        </a:lnSpc>
        <a:spcBef>
          <a:spcPct val="20000"/>
        </a:spcBef>
        <a:spcAft>
          <a:spcPct val="0"/>
        </a:spcAft>
        <a:buClr>
          <a:schemeClr val="accent2"/>
        </a:buClr>
        <a:buSzPct val="50000"/>
        <a:buFont typeface="Arial Black" pitchFamily="34" charset="0"/>
        <a:buChar char="►"/>
        <a:defRPr sz="2000">
          <a:solidFill>
            <a:schemeClr val="tx1"/>
          </a:solidFill>
          <a:latin typeface="Arial" pitchFamily="34" charset="0"/>
        </a:defRPr>
      </a:lvl7pPr>
      <a:lvl8pPr marL="2398713" indent="-227013" algn="l" rtl="0" fontAlgn="base">
        <a:lnSpc>
          <a:spcPct val="90000"/>
        </a:lnSpc>
        <a:spcBef>
          <a:spcPct val="20000"/>
        </a:spcBef>
        <a:spcAft>
          <a:spcPct val="0"/>
        </a:spcAft>
        <a:buClr>
          <a:schemeClr val="accent2"/>
        </a:buClr>
        <a:buSzPct val="50000"/>
        <a:buFont typeface="Arial Black" pitchFamily="34" charset="0"/>
        <a:buChar char="►"/>
        <a:defRPr sz="2000">
          <a:solidFill>
            <a:schemeClr val="tx1"/>
          </a:solidFill>
          <a:latin typeface="Arial" pitchFamily="34" charset="0"/>
        </a:defRPr>
      </a:lvl8pPr>
      <a:lvl9pPr marL="2855913" indent="-227013" algn="l" rtl="0" fontAlgn="base">
        <a:lnSpc>
          <a:spcPct val="90000"/>
        </a:lnSpc>
        <a:spcBef>
          <a:spcPct val="20000"/>
        </a:spcBef>
        <a:spcAft>
          <a:spcPct val="0"/>
        </a:spcAft>
        <a:buClr>
          <a:schemeClr val="accent2"/>
        </a:buClr>
        <a:buSzPct val="50000"/>
        <a:buFont typeface="Arial Black" pitchFamily="34" charset="0"/>
        <a:buChar char="►"/>
        <a:defRPr sz="2000">
          <a:solidFill>
            <a:schemeClr val="tx1"/>
          </a:solidFill>
          <a:latin typeface="Arial" pitchFamily="34"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4" cstate="print"/>
          <a:srcRect/>
          <a:stretch>
            <a:fillRect/>
          </a:stretch>
        </a:blipFill>
        <a:effectLst/>
      </p:bgPr>
    </p:bg>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bwMode="auto">
          <a:xfrm>
            <a:off x="444500" y="304800"/>
            <a:ext cx="8229600" cy="868363"/>
          </a:xfrm>
          <a:prstGeom prst="rect">
            <a:avLst/>
          </a:prstGeom>
          <a:noFill/>
          <a:ln w="9525">
            <a:noFill/>
            <a:miter lim="800000"/>
            <a:headEnd/>
            <a:tailEnd/>
          </a:ln>
        </p:spPr>
        <p:txBody>
          <a:bodyPr vert="horz" wrap="square" lIns="0" tIns="0" rIns="0" bIns="0" numCol="1" anchor="b" anchorCtr="0" compatLnSpc="1">
            <a:prstTxWarp prst="textNoShape">
              <a:avLst/>
            </a:prstTxWarp>
          </a:bodyPr>
          <a:lstStyle/>
          <a:p>
            <a:pPr lvl="0"/>
            <a:r>
              <a:rPr lang="en-US" smtClean="0"/>
              <a:t>Click to edit Master title style</a:t>
            </a:r>
          </a:p>
        </p:txBody>
      </p:sp>
      <p:sp>
        <p:nvSpPr>
          <p:cNvPr id="29699" name="Text Placeholder 2"/>
          <p:cNvSpPr>
            <a:spLocks noGrp="1"/>
          </p:cNvSpPr>
          <p:nvPr>
            <p:ph type="body" idx="1"/>
          </p:nvPr>
        </p:nvSpPr>
        <p:spPr bwMode="auto">
          <a:xfrm>
            <a:off x="609600" y="1600200"/>
            <a:ext cx="8077200" cy="422592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8" name="Footer Placeholder 4"/>
          <p:cNvSpPr>
            <a:spLocks noGrp="1"/>
          </p:cNvSpPr>
          <p:nvPr>
            <p:ph type="ftr" sz="quarter" idx="3"/>
          </p:nvPr>
        </p:nvSpPr>
        <p:spPr>
          <a:xfrm>
            <a:off x="5783263" y="6492875"/>
            <a:ext cx="2895600" cy="365125"/>
          </a:xfrm>
          <a:prstGeom prst="rect">
            <a:avLst/>
          </a:prstGeom>
        </p:spPr>
        <p:txBody>
          <a:bodyPr vert="horz" wrap="square" lIns="91440" tIns="45720" rIns="91440" bIns="45720" numCol="1" anchor="ctr" anchorCtr="0" compatLnSpc="1">
            <a:prstTxWarp prst="textNoShape">
              <a:avLst/>
            </a:prstTxWarp>
          </a:bodyPr>
          <a:lstStyle>
            <a:lvl1pPr algn="r">
              <a:defRPr sz="800" b="0">
                <a:solidFill>
                  <a:srgbClr val="000000"/>
                </a:solidFill>
                <a:latin typeface="Arial" charset="0"/>
                <a:ea typeface="MS PGothic" pitchFamily="34" charset="-128"/>
              </a:defRPr>
            </a:lvl1pPr>
          </a:lstStyle>
          <a:p>
            <a:pPr>
              <a:defRPr/>
            </a:pPr>
            <a:r>
              <a:rPr lang="en-US"/>
              <a:t>CONFIDENTIAL</a:t>
            </a:r>
          </a:p>
        </p:txBody>
      </p:sp>
      <p:sp>
        <p:nvSpPr>
          <p:cNvPr id="9" name="Slide Number Placeholder 5"/>
          <p:cNvSpPr>
            <a:spLocks noGrp="1"/>
          </p:cNvSpPr>
          <p:nvPr>
            <p:ph type="sldNum" sz="quarter" idx="4"/>
          </p:nvPr>
        </p:nvSpPr>
        <p:spPr bwMode="auto">
          <a:xfrm>
            <a:off x="28575" y="6492875"/>
            <a:ext cx="563563" cy="365125"/>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lvl1pPr algn="ctr">
              <a:defRPr sz="1200" b="0">
                <a:solidFill>
                  <a:srgbClr val="000000"/>
                </a:solidFill>
                <a:ea typeface="ＭＳ Ｐゴシック" pitchFamily="34" charset="-128"/>
              </a:defRPr>
            </a:lvl1pPr>
          </a:lstStyle>
          <a:p>
            <a:pPr>
              <a:defRPr/>
            </a:pPr>
            <a:fld id="{460F4216-949E-4016-BCF7-8A9FBC7BCAD7}" type="slidenum">
              <a:rPr lang="en-US"/>
              <a:pPr>
                <a:defRPr/>
              </a:pPr>
              <a:t>‹#›</a:t>
            </a:fld>
            <a:endParaRPr lang="en-US"/>
          </a:p>
        </p:txBody>
      </p:sp>
      <p:pic>
        <p:nvPicPr>
          <p:cNvPr id="29702" name="Picture 12" descr="CSI logo RGB_hi rez"/>
          <p:cNvPicPr>
            <a:picLocks noChangeAspect="1" noChangeArrowheads="1"/>
          </p:cNvPicPr>
          <p:nvPr userDrawn="1"/>
        </p:nvPicPr>
        <p:blipFill>
          <a:blip r:embed="rId15" cstate="print"/>
          <a:srcRect t="56038"/>
          <a:stretch>
            <a:fillRect/>
          </a:stretch>
        </p:blipFill>
        <p:spPr bwMode="auto">
          <a:xfrm>
            <a:off x="8051800" y="284163"/>
            <a:ext cx="809625" cy="419100"/>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813" r:id="rId1"/>
    <p:sldLayoutId id="2147483814" r:id="rId2"/>
    <p:sldLayoutId id="2147483815" r:id="rId3"/>
    <p:sldLayoutId id="2147483816" r:id="rId4"/>
    <p:sldLayoutId id="2147483817" r:id="rId5"/>
    <p:sldLayoutId id="2147483818" r:id="rId6"/>
    <p:sldLayoutId id="2147483819" r:id="rId7"/>
    <p:sldLayoutId id="2147483820" r:id="rId8"/>
    <p:sldLayoutId id="2147483821" r:id="rId9"/>
    <p:sldLayoutId id="2147483822" r:id="rId10"/>
    <p:sldLayoutId id="2147483823" r:id="rId11"/>
    <p:sldLayoutId id="2147483850" r:id="rId12"/>
  </p:sldLayoutIdLst>
  <p:hf hdr="0" dt="0"/>
  <p:txStyles>
    <p:titleStyle>
      <a:lvl1pPr algn="l" rtl="0" eaLnBrk="0" fontAlgn="base" hangingPunct="0">
        <a:spcBef>
          <a:spcPct val="0"/>
        </a:spcBef>
        <a:spcAft>
          <a:spcPct val="0"/>
        </a:spcAft>
        <a:defRPr sz="2800" b="1">
          <a:solidFill>
            <a:srgbClr val="3F3F8D"/>
          </a:solidFill>
          <a:latin typeface="+mj-lt"/>
          <a:ea typeface="+mj-ea"/>
          <a:cs typeface="+mj-cs"/>
        </a:defRPr>
      </a:lvl1pPr>
      <a:lvl2pPr algn="l" rtl="0" eaLnBrk="0" fontAlgn="base" hangingPunct="0">
        <a:spcBef>
          <a:spcPct val="0"/>
        </a:spcBef>
        <a:spcAft>
          <a:spcPct val="0"/>
        </a:spcAft>
        <a:defRPr sz="2800" b="1">
          <a:solidFill>
            <a:srgbClr val="3F3F8D"/>
          </a:solidFill>
          <a:latin typeface="Arial" charset="0"/>
        </a:defRPr>
      </a:lvl2pPr>
      <a:lvl3pPr algn="l" rtl="0" eaLnBrk="0" fontAlgn="base" hangingPunct="0">
        <a:spcBef>
          <a:spcPct val="0"/>
        </a:spcBef>
        <a:spcAft>
          <a:spcPct val="0"/>
        </a:spcAft>
        <a:defRPr sz="2800" b="1">
          <a:solidFill>
            <a:srgbClr val="3F3F8D"/>
          </a:solidFill>
          <a:latin typeface="Arial" charset="0"/>
        </a:defRPr>
      </a:lvl3pPr>
      <a:lvl4pPr algn="l" rtl="0" eaLnBrk="0" fontAlgn="base" hangingPunct="0">
        <a:spcBef>
          <a:spcPct val="0"/>
        </a:spcBef>
        <a:spcAft>
          <a:spcPct val="0"/>
        </a:spcAft>
        <a:defRPr sz="2800" b="1">
          <a:solidFill>
            <a:srgbClr val="3F3F8D"/>
          </a:solidFill>
          <a:latin typeface="Arial" charset="0"/>
        </a:defRPr>
      </a:lvl4pPr>
      <a:lvl5pPr algn="l" rtl="0" eaLnBrk="0" fontAlgn="base" hangingPunct="0">
        <a:spcBef>
          <a:spcPct val="0"/>
        </a:spcBef>
        <a:spcAft>
          <a:spcPct val="0"/>
        </a:spcAft>
        <a:defRPr sz="2800" b="1">
          <a:solidFill>
            <a:srgbClr val="3F3F8D"/>
          </a:solidFill>
          <a:latin typeface="Arial" charset="0"/>
        </a:defRPr>
      </a:lvl5pPr>
      <a:lvl6pPr marL="457200" algn="l" rtl="0" fontAlgn="base">
        <a:spcBef>
          <a:spcPct val="0"/>
        </a:spcBef>
        <a:spcAft>
          <a:spcPct val="0"/>
        </a:spcAft>
        <a:defRPr sz="2800" b="1">
          <a:solidFill>
            <a:srgbClr val="3F3F8D"/>
          </a:solidFill>
          <a:latin typeface="Arial" charset="0"/>
        </a:defRPr>
      </a:lvl6pPr>
      <a:lvl7pPr marL="914400" algn="l" rtl="0" fontAlgn="base">
        <a:spcBef>
          <a:spcPct val="0"/>
        </a:spcBef>
        <a:spcAft>
          <a:spcPct val="0"/>
        </a:spcAft>
        <a:defRPr sz="2800" b="1">
          <a:solidFill>
            <a:srgbClr val="3F3F8D"/>
          </a:solidFill>
          <a:latin typeface="Arial" charset="0"/>
        </a:defRPr>
      </a:lvl7pPr>
      <a:lvl8pPr marL="1371600" algn="l" rtl="0" fontAlgn="base">
        <a:spcBef>
          <a:spcPct val="0"/>
        </a:spcBef>
        <a:spcAft>
          <a:spcPct val="0"/>
        </a:spcAft>
        <a:defRPr sz="2800" b="1">
          <a:solidFill>
            <a:srgbClr val="3F3F8D"/>
          </a:solidFill>
          <a:latin typeface="Arial" charset="0"/>
        </a:defRPr>
      </a:lvl8pPr>
      <a:lvl9pPr marL="1828800" algn="l" rtl="0" fontAlgn="base">
        <a:spcBef>
          <a:spcPct val="0"/>
        </a:spcBef>
        <a:spcAft>
          <a:spcPct val="0"/>
        </a:spcAft>
        <a:defRPr sz="2800" b="1">
          <a:solidFill>
            <a:srgbClr val="3F3F8D"/>
          </a:solidFill>
          <a:latin typeface="Arial" charset="0"/>
        </a:defRPr>
      </a:lvl9pPr>
    </p:titleStyle>
    <p:bodyStyle>
      <a:lvl1pPr marL="342900" indent="-342900" algn="l" rtl="0" eaLnBrk="0" fontAlgn="base" hangingPunct="0">
        <a:spcBef>
          <a:spcPct val="20000"/>
        </a:spcBef>
        <a:spcAft>
          <a:spcPct val="0"/>
        </a:spcAft>
        <a:buChar char="•"/>
        <a:defRPr sz="3200">
          <a:solidFill>
            <a:srgbClr val="669900"/>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41986" name="Picture 17" descr="ORBIT II PPT Inside swash only"/>
          <p:cNvPicPr>
            <a:picLocks noChangeAspect="1" noChangeArrowheads="1"/>
          </p:cNvPicPr>
          <p:nvPr userDrawn="1"/>
        </p:nvPicPr>
        <p:blipFill>
          <a:blip r:embed="rId2" cstate="print"/>
          <a:srcRect l="4265" t="85655" r="1985"/>
          <a:stretch>
            <a:fillRect/>
          </a:stretch>
        </p:blipFill>
        <p:spPr bwMode="auto">
          <a:xfrm>
            <a:off x="0" y="0"/>
            <a:ext cx="9144000" cy="1049338"/>
          </a:xfrm>
          <a:prstGeom prst="rect">
            <a:avLst/>
          </a:prstGeom>
          <a:noFill/>
          <a:ln w="9525">
            <a:noFill/>
            <a:miter lim="800000"/>
            <a:headEnd/>
            <a:tailEnd/>
          </a:ln>
        </p:spPr>
      </p:pic>
      <p:sp>
        <p:nvSpPr>
          <p:cNvPr id="41987" name="Rectangle 4"/>
          <p:cNvSpPr>
            <a:spLocks noGrp="1" noChangeArrowheads="1"/>
          </p:cNvSpPr>
          <p:nvPr>
            <p:ph type="title"/>
          </p:nvPr>
        </p:nvSpPr>
        <p:spPr bwMode="auto">
          <a:xfrm>
            <a:off x="444500" y="842963"/>
            <a:ext cx="8229600" cy="1068387"/>
          </a:xfrm>
          <a:prstGeom prst="rect">
            <a:avLst/>
          </a:prstGeom>
          <a:noFill/>
          <a:ln w="9525">
            <a:noFill/>
            <a:miter lim="800000"/>
            <a:headEnd/>
            <a:tailEnd/>
          </a:ln>
        </p:spPr>
        <p:txBody>
          <a:bodyPr vert="horz" wrap="square" lIns="0" tIns="0" rIns="0" bIns="0" numCol="1" anchor="b" anchorCtr="0" compatLnSpc="1">
            <a:prstTxWarp prst="textNoShape">
              <a:avLst/>
            </a:prstTxWarp>
          </a:bodyPr>
          <a:lstStyle/>
          <a:p>
            <a:pPr lvl="0"/>
            <a:r>
              <a:rPr lang="en-US" smtClean="0"/>
              <a:t>Click to edit Master title style</a:t>
            </a:r>
          </a:p>
        </p:txBody>
      </p:sp>
      <p:sp>
        <p:nvSpPr>
          <p:cNvPr id="41988" name="Text Placeholder 2"/>
          <p:cNvSpPr>
            <a:spLocks noGrp="1"/>
          </p:cNvSpPr>
          <p:nvPr>
            <p:ph type="body" idx="1"/>
          </p:nvPr>
        </p:nvSpPr>
        <p:spPr bwMode="auto">
          <a:xfrm>
            <a:off x="460375" y="1974850"/>
            <a:ext cx="8077200" cy="387032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pic>
        <p:nvPicPr>
          <p:cNvPr id="41989" name="Picture 6" descr="CSI logo RGB_hi rez"/>
          <p:cNvPicPr>
            <a:picLocks noChangeAspect="1" noChangeArrowheads="1"/>
          </p:cNvPicPr>
          <p:nvPr userDrawn="1"/>
        </p:nvPicPr>
        <p:blipFill>
          <a:blip r:embed="rId3" cstate="print"/>
          <a:srcRect t="56038"/>
          <a:stretch>
            <a:fillRect/>
          </a:stretch>
        </p:blipFill>
        <p:spPr bwMode="auto">
          <a:xfrm>
            <a:off x="8051800" y="6043613"/>
            <a:ext cx="809625" cy="419100"/>
          </a:xfrm>
          <a:prstGeom prst="rect">
            <a:avLst/>
          </a:prstGeom>
          <a:noFill/>
          <a:ln w="9525">
            <a:noFill/>
            <a:miter lim="800000"/>
            <a:headEnd/>
            <a:tailEnd/>
          </a:ln>
        </p:spPr>
      </p:pic>
      <p:sp>
        <p:nvSpPr>
          <p:cNvPr id="8" name="Footer Placeholder 4"/>
          <p:cNvSpPr>
            <a:spLocks noGrp="1"/>
          </p:cNvSpPr>
          <p:nvPr>
            <p:ph type="ftr" sz="quarter" idx="3"/>
          </p:nvPr>
        </p:nvSpPr>
        <p:spPr>
          <a:xfrm>
            <a:off x="5813425" y="6492875"/>
            <a:ext cx="2895600" cy="365125"/>
          </a:xfrm>
          <a:prstGeom prst="rect">
            <a:avLst/>
          </a:prstGeom>
        </p:spPr>
        <p:txBody>
          <a:bodyPr vert="horz" wrap="square" lIns="91440" tIns="45720" rIns="91440" bIns="45720" numCol="1" anchor="ctr" anchorCtr="0" compatLnSpc="1">
            <a:prstTxWarp prst="textNoShape">
              <a:avLst/>
            </a:prstTxWarp>
          </a:bodyPr>
          <a:lstStyle>
            <a:lvl1pPr algn="r">
              <a:defRPr sz="800" b="0">
                <a:solidFill>
                  <a:srgbClr val="000000"/>
                </a:solidFill>
                <a:latin typeface="Arial" pitchFamily="34" charset="0"/>
                <a:ea typeface="ＭＳ Ｐゴシック" pitchFamily="34" charset="-128"/>
              </a:defRPr>
            </a:lvl1pPr>
          </a:lstStyle>
          <a:p>
            <a:pPr>
              <a:defRPr/>
            </a:pPr>
            <a:r>
              <a:rPr lang="en-US"/>
              <a:t>CSI 468   CONFIDENTIAL</a:t>
            </a:r>
          </a:p>
        </p:txBody>
      </p:sp>
      <p:sp>
        <p:nvSpPr>
          <p:cNvPr id="9" name="Slide Number Placeholder 5"/>
          <p:cNvSpPr>
            <a:spLocks noGrp="1"/>
          </p:cNvSpPr>
          <p:nvPr>
            <p:ph type="sldNum" sz="quarter" idx="4"/>
          </p:nvPr>
        </p:nvSpPr>
        <p:spPr bwMode="auto">
          <a:xfrm>
            <a:off x="179388" y="6492875"/>
            <a:ext cx="2133600" cy="365125"/>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lvl1pPr algn="l">
              <a:defRPr sz="800" b="0">
                <a:solidFill>
                  <a:srgbClr val="000000"/>
                </a:solidFill>
                <a:ea typeface="ＭＳ Ｐゴシック" pitchFamily="34" charset="-128"/>
              </a:defRPr>
            </a:lvl1pPr>
          </a:lstStyle>
          <a:p>
            <a:pPr>
              <a:defRPr/>
            </a:pPr>
            <a:fld id="{56118FFF-BF91-4881-8B2D-131EAB39317B}" type="slidenum">
              <a:rPr lang="en-US"/>
              <a:pPr>
                <a:defRPr/>
              </a:pPr>
              <a:t>‹#›</a:t>
            </a:fld>
            <a:endParaRPr lang="en-US"/>
          </a:p>
        </p:txBody>
      </p:sp>
    </p:spTree>
  </p:cSld>
  <p:clrMap bg1="lt1" tx1="dk1" bg2="lt2" tx2="dk2" accent1="accent1" accent2="accent2" accent3="accent3" accent4="accent4" accent5="accent5" accent6="accent6" hlink="hlink" folHlink="folHlink"/>
  <p:hf hdr="0" dt="0"/>
  <p:txStyles>
    <p:titleStyle>
      <a:lvl1pPr algn="l" rtl="0" eaLnBrk="0" fontAlgn="base" hangingPunct="0">
        <a:spcBef>
          <a:spcPct val="0"/>
        </a:spcBef>
        <a:spcAft>
          <a:spcPct val="0"/>
        </a:spcAft>
        <a:defRPr sz="2800" b="1">
          <a:solidFill>
            <a:srgbClr val="3366CC"/>
          </a:solidFill>
          <a:latin typeface="+mj-lt"/>
          <a:ea typeface="+mj-ea"/>
          <a:cs typeface="+mj-cs"/>
        </a:defRPr>
      </a:lvl1pPr>
      <a:lvl2pPr algn="l" rtl="0" eaLnBrk="0" fontAlgn="base" hangingPunct="0">
        <a:spcBef>
          <a:spcPct val="0"/>
        </a:spcBef>
        <a:spcAft>
          <a:spcPct val="0"/>
        </a:spcAft>
        <a:defRPr sz="2800" b="1">
          <a:solidFill>
            <a:srgbClr val="3366CC"/>
          </a:solidFill>
          <a:latin typeface="Arial" pitchFamily="34" charset="0"/>
        </a:defRPr>
      </a:lvl2pPr>
      <a:lvl3pPr algn="l" rtl="0" eaLnBrk="0" fontAlgn="base" hangingPunct="0">
        <a:spcBef>
          <a:spcPct val="0"/>
        </a:spcBef>
        <a:spcAft>
          <a:spcPct val="0"/>
        </a:spcAft>
        <a:defRPr sz="2800" b="1">
          <a:solidFill>
            <a:srgbClr val="3366CC"/>
          </a:solidFill>
          <a:latin typeface="Arial" pitchFamily="34" charset="0"/>
        </a:defRPr>
      </a:lvl3pPr>
      <a:lvl4pPr algn="l" rtl="0" eaLnBrk="0" fontAlgn="base" hangingPunct="0">
        <a:spcBef>
          <a:spcPct val="0"/>
        </a:spcBef>
        <a:spcAft>
          <a:spcPct val="0"/>
        </a:spcAft>
        <a:defRPr sz="2800" b="1">
          <a:solidFill>
            <a:srgbClr val="3366CC"/>
          </a:solidFill>
          <a:latin typeface="Arial" pitchFamily="34" charset="0"/>
        </a:defRPr>
      </a:lvl4pPr>
      <a:lvl5pPr algn="l" rtl="0" eaLnBrk="0" fontAlgn="base" hangingPunct="0">
        <a:spcBef>
          <a:spcPct val="0"/>
        </a:spcBef>
        <a:spcAft>
          <a:spcPct val="0"/>
        </a:spcAft>
        <a:defRPr sz="2800" b="1">
          <a:solidFill>
            <a:srgbClr val="3366CC"/>
          </a:solidFill>
          <a:latin typeface="Arial" pitchFamily="34" charset="0"/>
        </a:defRPr>
      </a:lvl5pPr>
      <a:lvl6pPr marL="457200" algn="l" rtl="0" fontAlgn="base">
        <a:spcBef>
          <a:spcPct val="0"/>
        </a:spcBef>
        <a:spcAft>
          <a:spcPct val="0"/>
        </a:spcAft>
        <a:defRPr sz="2800" b="1">
          <a:solidFill>
            <a:srgbClr val="3366CC"/>
          </a:solidFill>
          <a:latin typeface="Arial" pitchFamily="34" charset="0"/>
        </a:defRPr>
      </a:lvl6pPr>
      <a:lvl7pPr marL="914400" algn="l" rtl="0" fontAlgn="base">
        <a:spcBef>
          <a:spcPct val="0"/>
        </a:spcBef>
        <a:spcAft>
          <a:spcPct val="0"/>
        </a:spcAft>
        <a:defRPr sz="2800" b="1">
          <a:solidFill>
            <a:srgbClr val="3366CC"/>
          </a:solidFill>
          <a:latin typeface="Arial" pitchFamily="34" charset="0"/>
        </a:defRPr>
      </a:lvl7pPr>
      <a:lvl8pPr marL="1371600" algn="l" rtl="0" fontAlgn="base">
        <a:spcBef>
          <a:spcPct val="0"/>
        </a:spcBef>
        <a:spcAft>
          <a:spcPct val="0"/>
        </a:spcAft>
        <a:defRPr sz="2800" b="1">
          <a:solidFill>
            <a:srgbClr val="3366CC"/>
          </a:solidFill>
          <a:latin typeface="Arial" pitchFamily="34" charset="0"/>
        </a:defRPr>
      </a:lvl8pPr>
      <a:lvl9pPr marL="1828800" algn="l" rtl="0" fontAlgn="base">
        <a:spcBef>
          <a:spcPct val="0"/>
        </a:spcBef>
        <a:spcAft>
          <a:spcPct val="0"/>
        </a:spcAft>
        <a:defRPr sz="2800" b="1">
          <a:solidFill>
            <a:srgbClr val="3366CC"/>
          </a:solidFill>
          <a:latin typeface="Arial" pitchFamily="34" charset="0"/>
        </a:defRPr>
      </a:lvl9pPr>
    </p:titleStyle>
    <p:bodyStyle>
      <a:lvl1pPr marL="342900" indent="-342900" algn="l" rtl="0" eaLnBrk="0" fontAlgn="base" hangingPunct="0">
        <a:spcBef>
          <a:spcPct val="20000"/>
        </a:spcBef>
        <a:spcAft>
          <a:spcPct val="0"/>
        </a:spcAft>
        <a:buChar char="•"/>
        <a:defRPr sz="3200">
          <a:solidFill>
            <a:srgbClr val="669900"/>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43010" name="Picture 17" descr="ORBIT II PPT Inside swash only"/>
          <p:cNvPicPr>
            <a:picLocks noChangeAspect="1" noChangeArrowheads="1"/>
          </p:cNvPicPr>
          <p:nvPr userDrawn="1"/>
        </p:nvPicPr>
        <p:blipFill>
          <a:blip r:embed="rId2" cstate="print"/>
          <a:srcRect l="4265" t="85655" r="1985"/>
          <a:stretch>
            <a:fillRect/>
          </a:stretch>
        </p:blipFill>
        <p:spPr bwMode="auto">
          <a:xfrm>
            <a:off x="0" y="0"/>
            <a:ext cx="9144000" cy="1049338"/>
          </a:xfrm>
          <a:prstGeom prst="rect">
            <a:avLst/>
          </a:prstGeom>
          <a:noFill/>
          <a:ln w="9525">
            <a:noFill/>
            <a:miter lim="800000"/>
            <a:headEnd/>
            <a:tailEnd/>
          </a:ln>
        </p:spPr>
      </p:pic>
      <p:sp>
        <p:nvSpPr>
          <p:cNvPr id="43011" name="Rectangle 4"/>
          <p:cNvSpPr>
            <a:spLocks noGrp="1" noChangeArrowheads="1"/>
          </p:cNvSpPr>
          <p:nvPr>
            <p:ph type="title"/>
          </p:nvPr>
        </p:nvSpPr>
        <p:spPr bwMode="auto">
          <a:xfrm>
            <a:off x="444500" y="842963"/>
            <a:ext cx="8229600" cy="1068387"/>
          </a:xfrm>
          <a:prstGeom prst="rect">
            <a:avLst/>
          </a:prstGeom>
          <a:noFill/>
          <a:ln w="9525">
            <a:noFill/>
            <a:miter lim="800000"/>
            <a:headEnd/>
            <a:tailEnd/>
          </a:ln>
        </p:spPr>
        <p:txBody>
          <a:bodyPr vert="horz" wrap="square" lIns="0" tIns="0" rIns="0" bIns="0" numCol="1" anchor="b" anchorCtr="0" compatLnSpc="1">
            <a:prstTxWarp prst="textNoShape">
              <a:avLst/>
            </a:prstTxWarp>
          </a:bodyPr>
          <a:lstStyle/>
          <a:p>
            <a:pPr lvl="0"/>
            <a:r>
              <a:rPr lang="en-US" smtClean="0"/>
              <a:t>Click to edit Master title style</a:t>
            </a:r>
          </a:p>
        </p:txBody>
      </p:sp>
      <p:sp>
        <p:nvSpPr>
          <p:cNvPr id="43012" name="Text Placeholder 2"/>
          <p:cNvSpPr>
            <a:spLocks noGrp="1"/>
          </p:cNvSpPr>
          <p:nvPr>
            <p:ph type="body" idx="1"/>
          </p:nvPr>
        </p:nvSpPr>
        <p:spPr bwMode="auto">
          <a:xfrm>
            <a:off x="460375" y="1974850"/>
            <a:ext cx="8077200" cy="387032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pic>
        <p:nvPicPr>
          <p:cNvPr id="43013" name="Picture 6" descr="CSI logo RGB_hi rez"/>
          <p:cNvPicPr>
            <a:picLocks noChangeAspect="1" noChangeArrowheads="1"/>
          </p:cNvPicPr>
          <p:nvPr userDrawn="1"/>
        </p:nvPicPr>
        <p:blipFill>
          <a:blip r:embed="rId3" cstate="print"/>
          <a:srcRect t="56038"/>
          <a:stretch>
            <a:fillRect/>
          </a:stretch>
        </p:blipFill>
        <p:spPr bwMode="auto">
          <a:xfrm>
            <a:off x="8051800" y="6043613"/>
            <a:ext cx="809625" cy="419100"/>
          </a:xfrm>
          <a:prstGeom prst="rect">
            <a:avLst/>
          </a:prstGeom>
          <a:noFill/>
          <a:ln w="9525">
            <a:noFill/>
            <a:miter lim="800000"/>
            <a:headEnd/>
            <a:tailEnd/>
          </a:ln>
        </p:spPr>
      </p:pic>
      <p:sp>
        <p:nvSpPr>
          <p:cNvPr id="8" name="Footer Placeholder 4"/>
          <p:cNvSpPr>
            <a:spLocks noGrp="1"/>
          </p:cNvSpPr>
          <p:nvPr>
            <p:ph type="ftr" sz="quarter" idx="3"/>
          </p:nvPr>
        </p:nvSpPr>
        <p:spPr>
          <a:xfrm>
            <a:off x="5813425" y="6492875"/>
            <a:ext cx="2895600" cy="365125"/>
          </a:xfrm>
          <a:prstGeom prst="rect">
            <a:avLst/>
          </a:prstGeom>
        </p:spPr>
        <p:txBody>
          <a:bodyPr vert="horz" wrap="square" lIns="91440" tIns="45720" rIns="91440" bIns="45720" numCol="1" anchor="ctr" anchorCtr="0" compatLnSpc="1">
            <a:prstTxWarp prst="textNoShape">
              <a:avLst/>
            </a:prstTxWarp>
          </a:bodyPr>
          <a:lstStyle>
            <a:lvl1pPr algn="r">
              <a:defRPr sz="800" b="0">
                <a:solidFill>
                  <a:srgbClr val="000000"/>
                </a:solidFill>
                <a:latin typeface="Arial" pitchFamily="34" charset="0"/>
                <a:ea typeface="ＭＳ Ｐゴシック" pitchFamily="34" charset="-128"/>
              </a:defRPr>
            </a:lvl1pPr>
          </a:lstStyle>
          <a:p>
            <a:pPr>
              <a:defRPr/>
            </a:pPr>
            <a:r>
              <a:rPr lang="en-US"/>
              <a:t>CSI 468   CONFIDENTIAL</a:t>
            </a:r>
          </a:p>
        </p:txBody>
      </p:sp>
      <p:sp>
        <p:nvSpPr>
          <p:cNvPr id="9" name="Slide Number Placeholder 5"/>
          <p:cNvSpPr>
            <a:spLocks noGrp="1"/>
          </p:cNvSpPr>
          <p:nvPr>
            <p:ph type="sldNum" sz="quarter" idx="4"/>
          </p:nvPr>
        </p:nvSpPr>
        <p:spPr bwMode="auto">
          <a:xfrm>
            <a:off x="179388" y="6492875"/>
            <a:ext cx="2133600" cy="365125"/>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lvl1pPr algn="l">
              <a:defRPr sz="800" b="0">
                <a:solidFill>
                  <a:srgbClr val="000000"/>
                </a:solidFill>
                <a:ea typeface="ＭＳ Ｐゴシック" pitchFamily="34" charset="-128"/>
              </a:defRPr>
            </a:lvl1pPr>
          </a:lstStyle>
          <a:p>
            <a:pPr>
              <a:defRPr/>
            </a:pPr>
            <a:fld id="{51107D49-4C19-4E5C-B263-1316E44F8922}" type="slidenum">
              <a:rPr lang="en-US"/>
              <a:pPr>
                <a:defRPr/>
              </a:pPr>
              <a:t>‹#›</a:t>
            </a:fld>
            <a:endParaRPr lang="en-US"/>
          </a:p>
        </p:txBody>
      </p:sp>
    </p:spTree>
  </p:cSld>
  <p:clrMap bg1="lt1" tx1="dk1" bg2="lt2" tx2="dk2" accent1="accent1" accent2="accent2" accent3="accent3" accent4="accent4" accent5="accent5" accent6="accent6" hlink="hlink" folHlink="folHlink"/>
  <p:hf hdr="0" dt="0"/>
  <p:txStyles>
    <p:titleStyle>
      <a:lvl1pPr algn="l" rtl="0" eaLnBrk="0" fontAlgn="base" hangingPunct="0">
        <a:spcBef>
          <a:spcPct val="0"/>
        </a:spcBef>
        <a:spcAft>
          <a:spcPct val="0"/>
        </a:spcAft>
        <a:defRPr sz="2800" b="1">
          <a:solidFill>
            <a:srgbClr val="3366CC"/>
          </a:solidFill>
          <a:latin typeface="+mj-lt"/>
          <a:ea typeface="+mj-ea"/>
          <a:cs typeface="+mj-cs"/>
        </a:defRPr>
      </a:lvl1pPr>
      <a:lvl2pPr algn="l" rtl="0" eaLnBrk="0" fontAlgn="base" hangingPunct="0">
        <a:spcBef>
          <a:spcPct val="0"/>
        </a:spcBef>
        <a:spcAft>
          <a:spcPct val="0"/>
        </a:spcAft>
        <a:defRPr sz="2800" b="1">
          <a:solidFill>
            <a:srgbClr val="3366CC"/>
          </a:solidFill>
          <a:latin typeface="Arial" pitchFamily="34" charset="0"/>
        </a:defRPr>
      </a:lvl2pPr>
      <a:lvl3pPr algn="l" rtl="0" eaLnBrk="0" fontAlgn="base" hangingPunct="0">
        <a:spcBef>
          <a:spcPct val="0"/>
        </a:spcBef>
        <a:spcAft>
          <a:spcPct val="0"/>
        </a:spcAft>
        <a:defRPr sz="2800" b="1">
          <a:solidFill>
            <a:srgbClr val="3366CC"/>
          </a:solidFill>
          <a:latin typeface="Arial" pitchFamily="34" charset="0"/>
        </a:defRPr>
      </a:lvl3pPr>
      <a:lvl4pPr algn="l" rtl="0" eaLnBrk="0" fontAlgn="base" hangingPunct="0">
        <a:spcBef>
          <a:spcPct val="0"/>
        </a:spcBef>
        <a:spcAft>
          <a:spcPct val="0"/>
        </a:spcAft>
        <a:defRPr sz="2800" b="1">
          <a:solidFill>
            <a:srgbClr val="3366CC"/>
          </a:solidFill>
          <a:latin typeface="Arial" pitchFamily="34" charset="0"/>
        </a:defRPr>
      </a:lvl4pPr>
      <a:lvl5pPr algn="l" rtl="0" eaLnBrk="0" fontAlgn="base" hangingPunct="0">
        <a:spcBef>
          <a:spcPct val="0"/>
        </a:spcBef>
        <a:spcAft>
          <a:spcPct val="0"/>
        </a:spcAft>
        <a:defRPr sz="2800" b="1">
          <a:solidFill>
            <a:srgbClr val="3366CC"/>
          </a:solidFill>
          <a:latin typeface="Arial" pitchFamily="34" charset="0"/>
        </a:defRPr>
      </a:lvl5pPr>
      <a:lvl6pPr marL="457200" algn="l" rtl="0" fontAlgn="base">
        <a:spcBef>
          <a:spcPct val="0"/>
        </a:spcBef>
        <a:spcAft>
          <a:spcPct val="0"/>
        </a:spcAft>
        <a:defRPr sz="2800" b="1">
          <a:solidFill>
            <a:srgbClr val="3366CC"/>
          </a:solidFill>
          <a:latin typeface="Arial" pitchFamily="34" charset="0"/>
        </a:defRPr>
      </a:lvl6pPr>
      <a:lvl7pPr marL="914400" algn="l" rtl="0" fontAlgn="base">
        <a:spcBef>
          <a:spcPct val="0"/>
        </a:spcBef>
        <a:spcAft>
          <a:spcPct val="0"/>
        </a:spcAft>
        <a:defRPr sz="2800" b="1">
          <a:solidFill>
            <a:srgbClr val="3366CC"/>
          </a:solidFill>
          <a:latin typeface="Arial" pitchFamily="34" charset="0"/>
        </a:defRPr>
      </a:lvl7pPr>
      <a:lvl8pPr marL="1371600" algn="l" rtl="0" fontAlgn="base">
        <a:spcBef>
          <a:spcPct val="0"/>
        </a:spcBef>
        <a:spcAft>
          <a:spcPct val="0"/>
        </a:spcAft>
        <a:defRPr sz="2800" b="1">
          <a:solidFill>
            <a:srgbClr val="3366CC"/>
          </a:solidFill>
          <a:latin typeface="Arial" pitchFamily="34" charset="0"/>
        </a:defRPr>
      </a:lvl8pPr>
      <a:lvl9pPr marL="1828800" algn="l" rtl="0" fontAlgn="base">
        <a:spcBef>
          <a:spcPct val="0"/>
        </a:spcBef>
        <a:spcAft>
          <a:spcPct val="0"/>
        </a:spcAft>
        <a:defRPr sz="2800" b="1">
          <a:solidFill>
            <a:srgbClr val="3366CC"/>
          </a:solidFill>
          <a:latin typeface="Arial" pitchFamily="34" charset="0"/>
        </a:defRPr>
      </a:lvl9pPr>
    </p:titleStyle>
    <p:bodyStyle>
      <a:lvl1pPr marL="342900" indent="-342900" algn="l" rtl="0" eaLnBrk="0" fontAlgn="base" hangingPunct="0">
        <a:spcBef>
          <a:spcPct val="20000"/>
        </a:spcBef>
        <a:spcAft>
          <a:spcPct val="0"/>
        </a:spcAft>
        <a:buChar char="•"/>
        <a:defRPr sz="3200">
          <a:solidFill>
            <a:srgbClr val="669900"/>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44034" name="Picture 17" descr="ORBIT II PPT Inside swash only"/>
          <p:cNvPicPr>
            <a:picLocks noChangeAspect="1" noChangeArrowheads="1"/>
          </p:cNvPicPr>
          <p:nvPr userDrawn="1"/>
        </p:nvPicPr>
        <p:blipFill>
          <a:blip r:embed="rId2" cstate="print"/>
          <a:srcRect l="4265" t="85655" r="1985"/>
          <a:stretch>
            <a:fillRect/>
          </a:stretch>
        </p:blipFill>
        <p:spPr bwMode="auto">
          <a:xfrm>
            <a:off x="0" y="0"/>
            <a:ext cx="9144000" cy="1049338"/>
          </a:xfrm>
          <a:prstGeom prst="rect">
            <a:avLst/>
          </a:prstGeom>
          <a:noFill/>
          <a:ln w="9525">
            <a:noFill/>
            <a:miter lim="800000"/>
            <a:headEnd/>
            <a:tailEnd/>
          </a:ln>
        </p:spPr>
      </p:pic>
      <p:sp>
        <p:nvSpPr>
          <p:cNvPr id="44035" name="Rectangle 4"/>
          <p:cNvSpPr>
            <a:spLocks noGrp="1" noChangeArrowheads="1"/>
          </p:cNvSpPr>
          <p:nvPr>
            <p:ph type="title"/>
          </p:nvPr>
        </p:nvSpPr>
        <p:spPr bwMode="auto">
          <a:xfrm>
            <a:off x="444500" y="842963"/>
            <a:ext cx="8229600" cy="1068387"/>
          </a:xfrm>
          <a:prstGeom prst="rect">
            <a:avLst/>
          </a:prstGeom>
          <a:noFill/>
          <a:ln w="9525">
            <a:noFill/>
            <a:miter lim="800000"/>
            <a:headEnd/>
            <a:tailEnd/>
          </a:ln>
        </p:spPr>
        <p:txBody>
          <a:bodyPr vert="horz" wrap="square" lIns="0" tIns="0" rIns="0" bIns="0" numCol="1" anchor="b" anchorCtr="0" compatLnSpc="1">
            <a:prstTxWarp prst="textNoShape">
              <a:avLst/>
            </a:prstTxWarp>
          </a:bodyPr>
          <a:lstStyle/>
          <a:p>
            <a:pPr lvl="0"/>
            <a:r>
              <a:rPr lang="en-US" smtClean="0"/>
              <a:t>Click to edit Master title style</a:t>
            </a:r>
          </a:p>
        </p:txBody>
      </p:sp>
      <p:sp>
        <p:nvSpPr>
          <p:cNvPr id="44036" name="Text Placeholder 2"/>
          <p:cNvSpPr>
            <a:spLocks noGrp="1"/>
          </p:cNvSpPr>
          <p:nvPr>
            <p:ph type="body" idx="1"/>
          </p:nvPr>
        </p:nvSpPr>
        <p:spPr bwMode="auto">
          <a:xfrm>
            <a:off x="460375" y="1974850"/>
            <a:ext cx="8077200" cy="387032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pic>
        <p:nvPicPr>
          <p:cNvPr id="44037" name="Picture 6" descr="CSI logo RGB_hi rez"/>
          <p:cNvPicPr>
            <a:picLocks noChangeAspect="1" noChangeArrowheads="1"/>
          </p:cNvPicPr>
          <p:nvPr userDrawn="1"/>
        </p:nvPicPr>
        <p:blipFill>
          <a:blip r:embed="rId3" cstate="print"/>
          <a:srcRect t="56038"/>
          <a:stretch>
            <a:fillRect/>
          </a:stretch>
        </p:blipFill>
        <p:spPr bwMode="auto">
          <a:xfrm>
            <a:off x="8051800" y="6043613"/>
            <a:ext cx="809625" cy="419100"/>
          </a:xfrm>
          <a:prstGeom prst="rect">
            <a:avLst/>
          </a:prstGeom>
          <a:noFill/>
          <a:ln w="9525">
            <a:noFill/>
            <a:miter lim="800000"/>
            <a:headEnd/>
            <a:tailEnd/>
          </a:ln>
        </p:spPr>
      </p:pic>
      <p:sp>
        <p:nvSpPr>
          <p:cNvPr id="8" name="Footer Placeholder 4"/>
          <p:cNvSpPr>
            <a:spLocks noGrp="1"/>
          </p:cNvSpPr>
          <p:nvPr>
            <p:ph type="ftr" sz="quarter" idx="3"/>
          </p:nvPr>
        </p:nvSpPr>
        <p:spPr>
          <a:xfrm>
            <a:off x="5813425" y="6492875"/>
            <a:ext cx="2895600" cy="365125"/>
          </a:xfrm>
          <a:prstGeom prst="rect">
            <a:avLst/>
          </a:prstGeom>
        </p:spPr>
        <p:txBody>
          <a:bodyPr vert="horz" wrap="square" lIns="91440" tIns="45720" rIns="91440" bIns="45720" numCol="1" anchor="ctr" anchorCtr="0" compatLnSpc="1">
            <a:prstTxWarp prst="textNoShape">
              <a:avLst/>
            </a:prstTxWarp>
          </a:bodyPr>
          <a:lstStyle>
            <a:lvl1pPr algn="r">
              <a:defRPr sz="800" b="0">
                <a:solidFill>
                  <a:srgbClr val="000000"/>
                </a:solidFill>
                <a:latin typeface="Arial" pitchFamily="34" charset="0"/>
                <a:ea typeface="ＭＳ Ｐゴシック" pitchFamily="34" charset="-128"/>
              </a:defRPr>
            </a:lvl1pPr>
          </a:lstStyle>
          <a:p>
            <a:pPr>
              <a:defRPr/>
            </a:pPr>
            <a:r>
              <a:rPr lang="en-US"/>
              <a:t>CSI 468   CONFIDENTIAL</a:t>
            </a:r>
          </a:p>
        </p:txBody>
      </p:sp>
      <p:sp>
        <p:nvSpPr>
          <p:cNvPr id="9" name="Slide Number Placeholder 5"/>
          <p:cNvSpPr>
            <a:spLocks noGrp="1"/>
          </p:cNvSpPr>
          <p:nvPr>
            <p:ph type="sldNum" sz="quarter" idx="4"/>
          </p:nvPr>
        </p:nvSpPr>
        <p:spPr bwMode="auto">
          <a:xfrm>
            <a:off x="179388" y="6492875"/>
            <a:ext cx="2133600" cy="365125"/>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lvl1pPr algn="l">
              <a:defRPr sz="800" b="0">
                <a:solidFill>
                  <a:srgbClr val="000000"/>
                </a:solidFill>
                <a:ea typeface="ＭＳ Ｐゴシック" pitchFamily="34" charset="-128"/>
              </a:defRPr>
            </a:lvl1pPr>
          </a:lstStyle>
          <a:p>
            <a:pPr>
              <a:defRPr/>
            </a:pPr>
            <a:fld id="{D4E56417-D987-4AA4-977E-62164F959346}" type="slidenum">
              <a:rPr lang="en-US"/>
              <a:pPr>
                <a:defRPr/>
              </a:pPr>
              <a:t>‹#›</a:t>
            </a:fld>
            <a:endParaRPr lang="en-US"/>
          </a:p>
        </p:txBody>
      </p:sp>
    </p:spTree>
  </p:cSld>
  <p:clrMap bg1="lt1" tx1="dk1" bg2="lt2" tx2="dk2" accent1="accent1" accent2="accent2" accent3="accent3" accent4="accent4" accent5="accent5" accent6="accent6" hlink="hlink" folHlink="folHlink"/>
  <p:hf hdr="0" dt="0"/>
  <p:txStyles>
    <p:titleStyle>
      <a:lvl1pPr algn="l" rtl="0" eaLnBrk="0" fontAlgn="base" hangingPunct="0">
        <a:spcBef>
          <a:spcPct val="0"/>
        </a:spcBef>
        <a:spcAft>
          <a:spcPct val="0"/>
        </a:spcAft>
        <a:defRPr sz="2800" b="1">
          <a:solidFill>
            <a:srgbClr val="3366CC"/>
          </a:solidFill>
          <a:latin typeface="+mj-lt"/>
          <a:ea typeface="+mj-ea"/>
          <a:cs typeface="+mj-cs"/>
        </a:defRPr>
      </a:lvl1pPr>
      <a:lvl2pPr algn="l" rtl="0" eaLnBrk="0" fontAlgn="base" hangingPunct="0">
        <a:spcBef>
          <a:spcPct val="0"/>
        </a:spcBef>
        <a:spcAft>
          <a:spcPct val="0"/>
        </a:spcAft>
        <a:defRPr sz="2800" b="1">
          <a:solidFill>
            <a:srgbClr val="3366CC"/>
          </a:solidFill>
          <a:latin typeface="Arial" pitchFamily="34" charset="0"/>
        </a:defRPr>
      </a:lvl2pPr>
      <a:lvl3pPr algn="l" rtl="0" eaLnBrk="0" fontAlgn="base" hangingPunct="0">
        <a:spcBef>
          <a:spcPct val="0"/>
        </a:spcBef>
        <a:spcAft>
          <a:spcPct val="0"/>
        </a:spcAft>
        <a:defRPr sz="2800" b="1">
          <a:solidFill>
            <a:srgbClr val="3366CC"/>
          </a:solidFill>
          <a:latin typeface="Arial" pitchFamily="34" charset="0"/>
        </a:defRPr>
      </a:lvl3pPr>
      <a:lvl4pPr algn="l" rtl="0" eaLnBrk="0" fontAlgn="base" hangingPunct="0">
        <a:spcBef>
          <a:spcPct val="0"/>
        </a:spcBef>
        <a:spcAft>
          <a:spcPct val="0"/>
        </a:spcAft>
        <a:defRPr sz="2800" b="1">
          <a:solidFill>
            <a:srgbClr val="3366CC"/>
          </a:solidFill>
          <a:latin typeface="Arial" pitchFamily="34" charset="0"/>
        </a:defRPr>
      </a:lvl4pPr>
      <a:lvl5pPr algn="l" rtl="0" eaLnBrk="0" fontAlgn="base" hangingPunct="0">
        <a:spcBef>
          <a:spcPct val="0"/>
        </a:spcBef>
        <a:spcAft>
          <a:spcPct val="0"/>
        </a:spcAft>
        <a:defRPr sz="2800" b="1">
          <a:solidFill>
            <a:srgbClr val="3366CC"/>
          </a:solidFill>
          <a:latin typeface="Arial" pitchFamily="34" charset="0"/>
        </a:defRPr>
      </a:lvl5pPr>
      <a:lvl6pPr marL="457200" algn="l" rtl="0" fontAlgn="base">
        <a:spcBef>
          <a:spcPct val="0"/>
        </a:spcBef>
        <a:spcAft>
          <a:spcPct val="0"/>
        </a:spcAft>
        <a:defRPr sz="2800" b="1">
          <a:solidFill>
            <a:srgbClr val="3366CC"/>
          </a:solidFill>
          <a:latin typeface="Arial" pitchFamily="34" charset="0"/>
        </a:defRPr>
      </a:lvl6pPr>
      <a:lvl7pPr marL="914400" algn="l" rtl="0" fontAlgn="base">
        <a:spcBef>
          <a:spcPct val="0"/>
        </a:spcBef>
        <a:spcAft>
          <a:spcPct val="0"/>
        </a:spcAft>
        <a:defRPr sz="2800" b="1">
          <a:solidFill>
            <a:srgbClr val="3366CC"/>
          </a:solidFill>
          <a:latin typeface="Arial" pitchFamily="34" charset="0"/>
        </a:defRPr>
      </a:lvl7pPr>
      <a:lvl8pPr marL="1371600" algn="l" rtl="0" fontAlgn="base">
        <a:spcBef>
          <a:spcPct val="0"/>
        </a:spcBef>
        <a:spcAft>
          <a:spcPct val="0"/>
        </a:spcAft>
        <a:defRPr sz="2800" b="1">
          <a:solidFill>
            <a:srgbClr val="3366CC"/>
          </a:solidFill>
          <a:latin typeface="Arial" pitchFamily="34" charset="0"/>
        </a:defRPr>
      </a:lvl8pPr>
      <a:lvl9pPr marL="1828800" algn="l" rtl="0" fontAlgn="base">
        <a:spcBef>
          <a:spcPct val="0"/>
        </a:spcBef>
        <a:spcAft>
          <a:spcPct val="0"/>
        </a:spcAft>
        <a:defRPr sz="2800" b="1">
          <a:solidFill>
            <a:srgbClr val="3366CC"/>
          </a:solidFill>
          <a:latin typeface="Arial" pitchFamily="34" charset="0"/>
        </a:defRPr>
      </a:lvl9pPr>
    </p:titleStyle>
    <p:bodyStyle>
      <a:lvl1pPr marL="342900" indent="-342900" algn="l" rtl="0" eaLnBrk="0" fontAlgn="base" hangingPunct="0">
        <a:spcBef>
          <a:spcPct val="20000"/>
        </a:spcBef>
        <a:spcAft>
          <a:spcPct val="0"/>
        </a:spcAft>
        <a:buChar char="•"/>
        <a:defRPr sz="3200">
          <a:solidFill>
            <a:srgbClr val="669900"/>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45058" name="Picture 17" descr="ORBIT II PPT Inside swash only"/>
          <p:cNvPicPr>
            <a:picLocks noChangeAspect="1" noChangeArrowheads="1"/>
          </p:cNvPicPr>
          <p:nvPr userDrawn="1"/>
        </p:nvPicPr>
        <p:blipFill>
          <a:blip r:embed="rId2" cstate="print"/>
          <a:srcRect l="4265" t="85655" r="1985"/>
          <a:stretch>
            <a:fillRect/>
          </a:stretch>
        </p:blipFill>
        <p:spPr bwMode="auto">
          <a:xfrm>
            <a:off x="0" y="0"/>
            <a:ext cx="9144000" cy="1049338"/>
          </a:xfrm>
          <a:prstGeom prst="rect">
            <a:avLst/>
          </a:prstGeom>
          <a:noFill/>
          <a:ln w="9525">
            <a:noFill/>
            <a:miter lim="800000"/>
            <a:headEnd/>
            <a:tailEnd/>
          </a:ln>
        </p:spPr>
      </p:pic>
      <p:sp>
        <p:nvSpPr>
          <p:cNvPr id="45059" name="Rectangle 4"/>
          <p:cNvSpPr>
            <a:spLocks noGrp="1" noChangeArrowheads="1"/>
          </p:cNvSpPr>
          <p:nvPr>
            <p:ph type="title"/>
          </p:nvPr>
        </p:nvSpPr>
        <p:spPr bwMode="auto">
          <a:xfrm>
            <a:off x="444500" y="842963"/>
            <a:ext cx="8229600" cy="1068387"/>
          </a:xfrm>
          <a:prstGeom prst="rect">
            <a:avLst/>
          </a:prstGeom>
          <a:noFill/>
          <a:ln w="9525">
            <a:noFill/>
            <a:miter lim="800000"/>
            <a:headEnd/>
            <a:tailEnd/>
          </a:ln>
        </p:spPr>
        <p:txBody>
          <a:bodyPr vert="horz" wrap="square" lIns="0" tIns="0" rIns="0" bIns="0" numCol="1" anchor="b" anchorCtr="0" compatLnSpc="1">
            <a:prstTxWarp prst="textNoShape">
              <a:avLst/>
            </a:prstTxWarp>
          </a:bodyPr>
          <a:lstStyle/>
          <a:p>
            <a:pPr lvl="0"/>
            <a:r>
              <a:rPr lang="en-US" smtClean="0"/>
              <a:t>Click to edit Master title style</a:t>
            </a:r>
          </a:p>
        </p:txBody>
      </p:sp>
      <p:sp>
        <p:nvSpPr>
          <p:cNvPr id="45060" name="Text Placeholder 2"/>
          <p:cNvSpPr>
            <a:spLocks noGrp="1"/>
          </p:cNvSpPr>
          <p:nvPr>
            <p:ph type="body" idx="1"/>
          </p:nvPr>
        </p:nvSpPr>
        <p:spPr bwMode="auto">
          <a:xfrm>
            <a:off x="460375" y="1974850"/>
            <a:ext cx="8077200" cy="387032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pic>
        <p:nvPicPr>
          <p:cNvPr id="45061" name="Picture 6" descr="CSI logo RGB_hi rez"/>
          <p:cNvPicPr>
            <a:picLocks noChangeAspect="1" noChangeArrowheads="1"/>
          </p:cNvPicPr>
          <p:nvPr userDrawn="1"/>
        </p:nvPicPr>
        <p:blipFill>
          <a:blip r:embed="rId3" cstate="print"/>
          <a:srcRect t="56038"/>
          <a:stretch>
            <a:fillRect/>
          </a:stretch>
        </p:blipFill>
        <p:spPr bwMode="auto">
          <a:xfrm>
            <a:off x="8051800" y="6043613"/>
            <a:ext cx="809625" cy="419100"/>
          </a:xfrm>
          <a:prstGeom prst="rect">
            <a:avLst/>
          </a:prstGeom>
          <a:noFill/>
          <a:ln w="9525">
            <a:noFill/>
            <a:miter lim="800000"/>
            <a:headEnd/>
            <a:tailEnd/>
          </a:ln>
        </p:spPr>
      </p:pic>
      <p:sp>
        <p:nvSpPr>
          <p:cNvPr id="8" name="Footer Placeholder 4"/>
          <p:cNvSpPr>
            <a:spLocks noGrp="1"/>
          </p:cNvSpPr>
          <p:nvPr>
            <p:ph type="ftr" sz="quarter" idx="3"/>
          </p:nvPr>
        </p:nvSpPr>
        <p:spPr>
          <a:xfrm>
            <a:off x="5813425" y="6492875"/>
            <a:ext cx="2895600" cy="365125"/>
          </a:xfrm>
          <a:prstGeom prst="rect">
            <a:avLst/>
          </a:prstGeom>
        </p:spPr>
        <p:txBody>
          <a:bodyPr vert="horz" wrap="square" lIns="91440" tIns="45720" rIns="91440" bIns="45720" numCol="1" anchor="ctr" anchorCtr="0" compatLnSpc="1">
            <a:prstTxWarp prst="textNoShape">
              <a:avLst/>
            </a:prstTxWarp>
          </a:bodyPr>
          <a:lstStyle>
            <a:lvl1pPr algn="r">
              <a:defRPr sz="800" b="0">
                <a:solidFill>
                  <a:srgbClr val="000000"/>
                </a:solidFill>
                <a:latin typeface="Arial" pitchFamily="34" charset="0"/>
                <a:ea typeface="ＭＳ Ｐゴシック" pitchFamily="34" charset="-128"/>
              </a:defRPr>
            </a:lvl1pPr>
          </a:lstStyle>
          <a:p>
            <a:pPr>
              <a:defRPr/>
            </a:pPr>
            <a:r>
              <a:rPr lang="en-US"/>
              <a:t>CSI 468   CONFIDENTIAL</a:t>
            </a:r>
          </a:p>
        </p:txBody>
      </p:sp>
      <p:sp>
        <p:nvSpPr>
          <p:cNvPr id="9" name="Slide Number Placeholder 5"/>
          <p:cNvSpPr>
            <a:spLocks noGrp="1"/>
          </p:cNvSpPr>
          <p:nvPr>
            <p:ph type="sldNum" sz="quarter" idx="4"/>
          </p:nvPr>
        </p:nvSpPr>
        <p:spPr bwMode="auto">
          <a:xfrm>
            <a:off x="179388" y="6492875"/>
            <a:ext cx="2133600" cy="365125"/>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lvl1pPr algn="l">
              <a:defRPr sz="800" b="0">
                <a:solidFill>
                  <a:srgbClr val="000000"/>
                </a:solidFill>
                <a:ea typeface="ＭＳ Ｐゴシック" pitchFamily="34" charset="-128"/>
              </a:defRPr>
            </a:lvl1pPr>
          </a:lstStyle>
          <a:p>
            <a:pPr>
              <a:defRPr/>
            </a:pPr>
            <a:fld id="{36B4E9D7-7DE9-4536-80CA-F48C126147C2}" type="slidenum">
              <a:rPr lang="en-US"/>
              <a:pPr>
                <a:defRPr/>
              </a:pPr>
              <a:t>‹#›</a:t>
            </a:fld>
            <a:endParaRPr lang="en-US"/>
          </a:p>
        </p:txBody>
      </p:sp>
    </p:spTree>
  </p:cSld>
  <p:clrMap bg1="lt1" tx1="dk1" bg2="lt2" tx2="dk2" accent1="accent1" accent2="accent2" accent3="accent3" accent4="accent4" accent5="accent5" accent6="accent6" hlink="hlink" folHlink="folHlink"/>
  <p:hf hdr="0" dt="0"/>
  <p:txStyles>
    <p:titleStyle>
      <a:lvl1pPr algn="l" rtl="0" eaLnBrk="0" fontAlgn="base" hangingPunct="0">
        <a:spcBef>
          <a:spcPct val="0"/>
        </a:spcBef>
        <a:spcAft>
          <a:spcPct val="0"/>
        </a:spcAft>
        <a:defRPr sz="2800" b="1">
          <a:solidFill>
            <a:srgbClr val="3366CC"/>
          </a:solidFill>
          <a:latin typeface="+mj-lt"/>
          <a:ea typeface="+mj-ea"/>
          <a:cs typeface="+mj-cs"/>
        </a:defRPr>
      </a:lvl1pPr>
      <a:lvl2pPr algn="l" rtl="0" eaLnBrk="0" fontAlgn="base" hangingPunct="0">
        <a:spcBef>
          <a:spcPct val="0"/>
        </a:spcBef>
        <a:spcAft>
          <a:spcPct val="0"/>
        </a:spcAft>
        <a:defRPr sz="2800" b="1">
          <a:solidFill>
            <a:srgbClr val="3366CC"/>
          </a:solidFill>
          <a:latin typeface="Arial" pitchFamily="34" charset="0"/>
        </a:defRPr>
      </a:lvl2pPr>
      <a:lvl3pPr algn="l" rtl="0" eaLnBrk="0" fontAlgn="base" hangingPunct="0">
        <a:spcBef>
          <a:spcPct val="0"/>
        </a:spcBef>
        <a:spcAft>
          <a:spcPct val="0"/>
        </a:spcAft>
        <a:defRPr sz="2800" b="1">
          <a:solidFill>
            <a:srgbClr val="3366CC"/>
          </a:solidFill>
          <a:latin typeface="Arial" pitchFamily="34" charset="0"/>
        </a:defRPr>
      </a:lvl3pPr>
      <a:lvl4pPr algn="l" rtl="0" eaLnBrk="0" fontAlgn="base" hangingPunct="0">
        <a:spcBef>
          <a:spcPct val="0"/>
        </a:spcBef>
        <a:spcAft>
          <a:spcPct val="0"/>
        </a:spcAft>
        <a:defRPr sz="2800" b="1">
          <a:solidFill>
            <a:srgbClr val="3366CC"/>
          </a:solidFill>
          <a:latin typeface="Arial" pitchFamily="34" charset="0"/>
        </a:defRPr>
      </a:lvl4pPr>
      <a:lvl5pPr algn="l" rtl="0" eaLnBrk="0" fontAlgn="base" hangingPunct="0">
        <a:spcBef>
          <a:spcPct val="0"/>
        </a:spcBef>
        <a:spcAft>
          <a:spcPct val="0"/>
        </a:spcAft>
        <a:defRPr sz="2800" b="1">
          <a:solidFill>
            <a:srgbClr val="3366CC"/>
          </a:solidFill>
          <a:latin typeface="Arial" pitchFamily="34" charset="0"/>
        </a:defRPr>
      </a:lvl5pPr>
      <a:lvl6pPr marL="457200" algn="l" rtl="0" fontAlgn="base">
        <a:spcBef>
          <a:spcPct val="0"/>
        </a:spcBef>
        <a:spcAft>
          <a:spcPct val="0"/>
        </a:spcAft>
        <a:defRPr sz="2800" b="1">
          <a:solidFill>
            <a:srgbClr val="3366CC"/>
          </a:solidFill>
          <a:latin typeface="Arial" pitchFamily="34" charset="0"/>
        </a:defRPr>
      </a:lvl6pPr>
      <a:lvl7pPr marL="914400" algn="l" rtl="0" fontAlgn="base">
        <a:spcBef>
          <a:spcPct val="0"/>
        </a:spcBef>
        <a:spcAft>
          <a:spcPct val="0"/>
        </a:spcAft>
        <a:defRPr sz="2800" b="1">
          <a:solidFill>
            <a:srgbClr val="3366CC"/>
          </a:solidFill>
          <a:latin typeface="Arial" pitchFamily="34" charset="0"/>
        </a:defRPr>
      </a:lvl7pPr>
      <a:lvl8pPr marL="1371600" algn="l" rtl="0" fontAlgn="base">
        <a:spcBef>
          <a:spcPct val="0"/>
        </a:spcBef>
        <a:spcAft>
          <a:spcPct val="0"/>
        </a:spcAft>
        <a:defRPr sz="2800" b="1">
          <a:solidFill>
            <a:srgbClr val="3366CC"/>
          </a:solidFill>
          <a:latin typeface="Arial" pitchFamily="34" charset="0"/>
        </a:defRPr>
      </a:lvl8pPr>
      <a:lvl9pPr marL="1828800" algn="l" rtl="0" fontAlgn="base">
        <a:spcBef>
          <a:spcPct val="0"/>
        </a:spcBef>
        <a:spcAft>
          <a:spcPct val="0"/>
        </a:spcAft>
        <a:defRPr sz="2800" b="1">
          <a:solidFill>
            <a:srgbClr val="3366CC"/>
          </a:solidFill>
          <a:latin typeface="Arial" pitchFamily="34" charset="0"/>
        </a:defRPr>
      </a:lvl9pPr>
    </p:titleStyle>
    <p:bodyStyle>
      <a:lvl1pPr marL="342900" indent="-342900" algn="l" rtl="0" eaLnBrk="0" fontAlgn="base" hangingPunct="0">
        <a:spcBef>
          <a:spcPct val="20000"/>
        </a:spcBef>
        <a:spcAft>
          <a:spcPct val="0"/>
        </a:spcAft>
        <a:buChar char="•"/>
        <a:defRPr sz="3200">
          <a:solidFill>
            <a:srgbClr val="669900"/>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46082" name="Picture 17" descr="ORBIT II PPT Inside swash only"/>
          <p:cNvPicPr>
            <a:picLocks noChangeAspect="1" noChangeArrowheads="1"/>
          </p:cNvPicPr>
          <p:nvPr userDrawn="1"/>
        </p:nvPicPr>
        <p:blipFill>
          <a:blip r:embed="rId2" cstate="print"/>
          <a:srcRect l="4265" t="85655" r="1985"/>
          <a:stretch>
            <a:fillRect/>
          </a:stretch>
        </p:blipFill>
        <p:spPr bwMode="auto">
          <a:xfrm>
            <a:off x="0" y="0"/>
            <a:ext cx="9144000" cy="1049338"/>
          </a:xfrm>
          <a:prstGeom prst="rect">
            <a:avLst/>
          </a:prstGeom>
          <a:noFill/>
          <a:ln w="9525">
            <a:noFill/>
            <a:miter lim="800000"/>
            <a:headEnd/>
            <a:tailEnd/>
          </a:ln>
        </p:spPr>
      </p:pic>
      <p:sp>
        <p:nvSpPr>
          <p:cNvPr id="46083" name="Rectangle 4"/>
          <p:cNvSpPr>
            <a:spLocks noGrp="1" noChangeArrowheads="1"/>
          </p:cNvSpPr>
          <p:nvPr>
            <p:ph type="title"/>
          </p:nvPr>
        </p:nvSpPr>
        <p:spPr bwMode="auto">
          <a:xfrm>
            <a:off x="444500" y="842963"/>
            <a:ext cx="8229600" cy="1068387"/>
          </a:xfrm>
          <a:prstGeom prst="rect">
            <a:avLst/>
          </a:prstGeom>
          <a:noFill/>
          <a:ln w="9525">
            <a:noFill/>
            <a:miter lim="800000"/>
            <a:headEnd/>
            <a:tailEnd/>
          </a:ln>
        </p:spPr>
        <p:txBody>
          <a:bodyPr vert="horz" wrap="square" lIns="0" tIns="0" rIns="0" bIns="0" numCol="1" anchor="b" anchorCtr="0" compatLnSpc="1">
            <a:prstTxWarp prst="textNoShape">
              <a:avLst/>
            </a:prstTxWarp>
          </a:bodyPr>
          <a:lstStyle/>
          <a:p>
            <a:pPr lvl="0"/>
            <a:r>
              <a:rPr lang="en-US" smtClean="0"/>
              <a:t>Click to edit Master title style</a:t>
            </a:r>
          </a:p>
        </p:txBody>
      </p:sp>
      <p:sp>
        <p:nvSpPr>
          <p:cNvPr id="46084" name="Text Placeholder 2"/>
          <p:cNvSpPr>
            <a:spLocks noGrp="1"/>
          </p:cNvSpPr>
          <p:nvPr>
            <p:ph type="body" idx="1"/>
          </p:nvPr>
        </p:nvSpPr>
        <p:spPr bwMode="auto">
          <a:xfrm>
            <a:off x="460375" y="1974850"/>
            <a:ext cx="8077200" cy="387032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pic>
        <p:nvPicPr>
          <p:cNvPr id="46085" name="Picture 6" descr="CSI logo RGB_hi rez"/>
          <p:cNvPicPr>
            <a:picLocks noChangeAspect="1" noChangeArrowheads="1"/>
          </p:cNvPicPr>
          <p:nvPr userDrawn="1"/>
        </p:nvPicPr>
        <p:blipFill>
          <a:blip r:embed="rId3" cstate="print"/>
          <a:srcRect t="56038"/>
          <a:stretch>
            <a:fillRect/>
          </a:stretch>
        </p:blipFill>
        <p:spPr bwMode="auto">
          <a:xfrm>
            <a:off x="8051800" y="6043613"/>
            <a:ext cx="809625" cy="419100"/>
          </a:xfrm>
          <a:prstGeom prst="rect">
            <a:avLst/>
          </a:prstGeom>
          <a:noFill/>
          <a:ln w="9525">
            <a:noFill/>
            <a:miter lim="800000"/>
            <a:headEnd/>
            <a:tailEnd/>
          </a:ln>
        </p:spPr>
      </p:pic>
      <p:sp>
        <p:nvSpPr>
          <p:cNvPr id="8" name="Footer Placeholder 4"/>
          <p:cNvSpPr>
            <a:spLocks noGrp="1"/>
          </p:cNvSpPr>
          <p:nvPr>
            <p:ph type="ftr" sz="quarter" idx="3"/>
          </p:nvPr>
        </p:nvSpPr>
        <p:spPr>
          <a:xfrm>
            <a:off x="5813425" y="6492875"/>
            <a:ext cx="2895600" cy="365125"/>
          </a:xfrm>
          <a:prstGeom prst="rect">
            <a:avLst/>
          </a:prstGeom>
        </p:spPr>
        <p:txBody>
          <a:bodyPr vert="horz" wrap="square" lIns="91440" tIns="45720" rIns="91440" bIns="45720" numCol="1" anchor="ctr" anchorCtr="0" compatLnSpc="1">
            <a:prstTxWarp prst="textNoShape">
              <a:avLst/>
            </a:prstTxWarp>
          </a:bodyPr>
          <a:lstStyle>
            <a:lvl1pPr algn="r">
              <a:defRPr sz="800" b="0">
                <a:solidFill>
                  <a:srgbClr val="000000"/>
                </a:solidFill>
                <a:latin typeface="Arial" pitchFamily="34" charset="0"/>
                <a:ea typeface="ＭＳ Ｐゴシック" pitchFamily="34" charset="-128"/>
              </a:defRPr>
            </a:lvl1pPr>
          </a:lstStyle>
          <a:p>
            <a:pPr>
              <a:defRPr/>
            </a:pPr>
            <a:r>
              <a:rPr lang="en-US"/>
              <a:t>CSI 468   CONFIDENTIAL</a:t>
            </a:r>
          </a:p>
        </p:txBody>
      </p:sp>
      <p:sp>
        <p:nvSpPr>
          <p:cNvPr id="9" name="Slide Number Placeholder 5"/>
          <p:cNvSpPr>
            <a:spLocks noGrp="1"/>
          </p:cNvSpPr>
          <p:nvPr>
            <p:ph type="sldNum" sz="quarter" idx="4"/>
          </p:nvPr>
        </p:nvSpPr>
        <p:spPr bwMode="auto">
          <a:xfrm>
            <a:off x="179388" y="6492875"/>
            <a:ext cx="2133600" cy="365125"/>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lvl1pPr algn="l">
              <a:defRPr sz="800" b="0">
                <a:solidFill>
                  <a:srgbClr val="000000"/>
                </a:solidFill>
                <a:ea typeface="ＭＳ Ｐゴシック" pitchFamily="34" charset="-128"/>
              </a:defRPr>
            </a:lvl1pPr>
          </a:lstStyle>
          <a:p>
            <a:pPr>
              <a:defRPr/>
            </a:pPr>
            <a:fld id="{ED12F3D1-F043-4F4F-BA2C-B65AC53E5172}" type="slidenum">
              <a:rPr lang="en-US"/>
              <a:pPr>
                <a:defRPr/>
              </a:pPr>
              <a:t>‹#›</a:t>
            </a:fld>
            <a:endParaRPr lang="en-US"/>
          </a:p>
        </p:txBody>
      </p:sp>
    </p:spTree>
  </p:cSld>
  <p:clrMap bg1="lt1" tx1="dk1" bg2="lt2" tx2="dk2" accent1="accent1" accent2="accent2" accent3="accent3" accent4="accent4" accent5="accent5" accent6="accent6" hlink="hlink" folHlink="folHlink"/>
  <p:hf hdr="0" dt="0"/>
  <p:txStyles>
    <p:titleStyle>
      <a:lvl1pPr algn="l" rtl="0" eaLnBrk="0" fontAlgn="base" hangingPunct="0">
        <a:spcBef>
          <a:spcPct val="0"/>
        </a:spcBef>
        <a:spcAft>
          <a:spcPct val="0"/>
        </a:spcAft>
        <a:defRPr sz="2800" b="1">
          <a:solidFill>
            <a:srgbClr val="3366CC"/>
          </a:solidFill>
          <a:latin typeface="+mj-lt"/>
          <a:ea typeface="+mj-ea"/>
          <a:cs typeface="+mj-cs"/>
        </a:defRPr>
      </a:lvl1pPr>
      <a:lvl2pPr algn="l" rtl="0" eaLnBrk="0" fontAlgn="base" hangingPunct="0">
        <a:spcBef>
          <a:spcPct val="0"/>
        </a:spcBef>
        <a:spcAft>
          <a:spcPct val="0"/>
        </a:spcAft>
        <a:defRPr sz="2800" b="1">
          <a:solidFill>
            <a:srgbClr val="3366CC"/>
          </a:solidFill>
          <a:latin typeface="Arial" pitchFamily="34" charset="0"/>
        </a:defRPr>
      </a:lvl2pPr>
      <a:lvl3pPr algn="l" rtl="0" eaLnBrk="0" fontAlgn="base" hangingPunct="0">
        <a:spcBef>
          <a:spcPct val="0"/>
        </a:spcBef>
        <a:spcAft>
          <a:spcPct val="0"/>
        </a:spcAft>
        <a:defRPr sz="2800" b="1">
          <a:solidFill>
            <a:srgbClr val="3366CC"/>
          </a:solidFill>
          <a:latin typeface="Arial" pitchFamily="34" charset="0"/>
        </a:defRPr>
      </a:lvl3pPr>
      <a:lvl4pPr algn="l" rtl="0" eaLnBrk="0" fontAlgn="base" hangingPunct="0">
        <a:spcBef>
          <a:spcPct val="0"/>
        </a:spcBef>
        <a:spcAft>
          <a:spcPct val="0"/>
        </a:spcAft>
        <a:defRPr sz="2800" b="1">
          <a:solidFill>
            <a:srgbClr val="3366CC"/>
          </a:solidFill>
          <a:latin typeface="Arial" pitchFamily="34" charset="0"/>
        </a:defRPr>
      </a:lvl4pPr>
      <a:lvl5pPr algn="l" rtl="0" eaLnBrk="0" fontAlgn="base" hangingPunct="0">
        <a:spcBef>
          <a:spcPct val="0"/>
        </a:spcBef>
        <a:spcAft>
          <a:spcPct val="0"/>
        </a:spcAft>
        <a:defRPr sz="2800" b="1">
          <a:solidFill>
            <a:srgbClr val="3366CC"/>
          </a:solidFill>
          <a:latin typeface="Arial" pitchFamily="34" charset="0"/>
        </a:defRPr>
      </a:lvl5pPr>
      <a:lvl6pPr marL="457200" algn="l" rtl="0" fontAlgn="base">
        <a:spcBef>
          <a:spcPct val="0"/>
        </a:spcBef>
        <a:spcAft>
          <a:spcPct val="0"/>
        </a:spcAft>
        <a:defRPr sz="2800" b="1">
          <a:solidFill>
            <a:srgbClr val="3366CC"/>
          </a:solidFill>
          <a:latin typeface="Arial" pitchFamily="34" charset="0"/>
        </a:defRPr>
      </a:lvl6pPr>
      <a:lvl7pPr marL="914400" algn="l" rtl="0" fontAlgn="base">
        <a:spcBef>
          <a:spcPct val="0"/>
        </a:spcBef>
        <a:spcAft>
          <a:spcPct val="0"/>
        </a:spcAft>
        <a:defRPr sz="2800" b="1">
          <a:solidFill>
            <a:srgbClr val="3366CC"/>
          </a:solidFill>
          <a:latin typeface="Arial" pitchFamily="34" charset="0"/>
        </a:defRPr>
      </a:lvl7pPr>
      <a:lvl8pPr marL="1371600" algn="l" rtl="0" fontAlgn="base">
        <a:spcBef>
          <a:spcPct val="0"/>
        </a:spcBef>
        <a:spcAft>
          <a:spcPct val="0"/>
        </a:spcAft>
        <a:defRPr sz="2800" b="1">
          <a:solidFill>
            <a:srgbClr val="3366CC"/>
          </a:solidFill>
          <a:latin typeface="Arial" pitchFamily="34" charset="0"/>
        </a:defRPr>
      </a:lvl8pPr>
      <a:lvl9pPr marL="1828800" algn="l" rtl="0" fontAlgn="base">
        <a:spcBef>
          <a:spcPct val="0"/>
        </a:spcBef>
        <a:spcAft>
          <a:spcPct val="0"/>
        </a:spcAft>
        <a:defRPr sz="2800" b="1">
          <a:solidFill>
            <a:srgbClr val="3366CC"/>
          </a:solidFill>
          <a:latin typeface="Arial" pitchFamily="34" charset="0"/>
        </a:defRPr>
      </a:lvl9pPr>
    </p:titleStyle>
    <p:bodyStyle>
      <a:lvl1pPr marL="342900" indent="-342900" algn="l" rtl="0" eaLnBrk="0" fontAlgn="base" hangingPunct="0">
        <a:spcBef>
          <a:spcPct val="20000"/>
        </a:spcBef>
        <a:spcAft>
          <a:spcPct val="0"/>
        </a:spcAft>
        <a:buChar char="•"/>
        <a:defRPr sz="3200">
          <a:solidFill>
            <a:srgbClr val="669900"/>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47106" name="Picture 17" descr="ORBIT II PPT Inside swash only"/>
          <p:cNvPicPr>
            <a:picLocks noChangeAspect="1" noChangeArrowheads="1"/>
          </p:cNvPicPr>
          <p:nvPr userDrawn="1"/>
        </p:nvPicPr>
        <p:blipFill>
          <a:blip r:embed="rId3" cstate="print"/>
          <a:srcRect l="4265" t="85655" r="1985"/>
          <a:stretch>
            <a:fillRect/>
          </a:stretch>
        </p:blipFill>
        <p:spPr bwMode="auto">
          <a:xfrm>
            <a:off x="0" y="0"/>
            <a:ext cx="9144000" cy="1049338"/>
          </a:xfrm>
          <a:prstGeom prst="rect">
            <a:avLst/>
          </a:prstGeom>
          <a:noFill/>
          <a:ln w="9525">
            <a:noFill/>
            <a:miter lim="800000"/>
            <a:headEnd/>
            <a:tailEnd/>
          </a:ln>
        </p:spPr>
      </p:pic>
      <p:sp>
        <p:nvSpPr>
          <p:cNvPr id="47107" name="Rectangle 4"/>
          <p:cNvSpPr>
            <a:spLocks noGrp="1" noChangeArrowheads="1"/>
          </p:cNvSpPr>
          <p:nvPr>
            <p:ph type="title"/>
          </p:nvPr>
        </p:nvSpPr>
        <p:spPr bwMode="auto">
          <a:xfrm>
            <a:off x="444500" y="842963"/>
            <a:ext cx="8229600" cy="1068387"/>
          </a:xfrm>
          <a:prstGeom prst="rect">
            <a:avLst/>
          </a:prstGeom>
          <a:noFill/>
          <a:ln w="9525">
            <a:noFill/>
            <a:miter lim="800000"/>
            <a:headEnd/>
            <a:tailEnd/>
          </a:ln>
        </p:spPr>
        <p:txBody>
          <a:bodyPr vert="horz" wrap="square" lIns="0" tIns="0" rIns="0" bIns="0" numCol="1" anchor="b" anchorCtr="0" compatLnSpc="1">
            <a:prstTxWarp prst="textNoShape">
              <a:avLst/>
            </a:prstTxWarp>
          </a:bodyPr>
          <a:lstStyle/>
          <a:p>
            <a:pPr lvl="0"/>
            <a:r>
              <a:rPr lang="en-US" smtClean="0"/>
              <a:t>Click to edit Master title style</a:t>
            </a:r>
          </a:p>
        </p:txBody>
      </p:sp>
      <p:sp>
        <p:nvSpPr>
          <p:cNvPr id="47108" name="Text Placeholder 2"/>
          <p:cNvSpPr>
            <a:spLocks noGrp="1"/>
          </p:cNvSpPr>
          <p:nvPr>
            <p:ph type="body" idx="1"/>
          </p:nvPr>
        </p:nvSpPr>
        <p:spPr bwMode="auto">
          <a:xfrm>
            <a:off x="460375" y="1974850"/>
            <a:ext cx="8077200" cy="387032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pic>
        <p:nvPicPr>
          <p:cNvPr id="47109" name="Picture 6" descr="CSI logo RGB_hi rez"/>
          <p:cNvPicPr>
            <a:picLocks noChangeAspect="1" noChangeArrowheads="1"/>
          </p:cNvPicPr>
          <p:nvPr userDrawn="1"/>
        </p:nvPicPr>
        <p:blipFill>
          <a:blip r:embed="rId4" cstate="print"/>
          <a:srcRect t="56038"/>
          <a:stretch>
            <a:fillRect/>
          </a:stretch>
        </p:blipFill>
        <p:spPr bwMode="auto">
          <a:xfrm>
            <a:off x="8051800" y="6043613"/>
            <a:ext cx="809625" cy="419100"/>
          </a:xfrm>
          <a:prstGeom prst="rect">
            <a:avLst/>
          </a:prstGeom>
          <a:noFill/>
          <a:ln w="9525">
            <a:noFill/>
            <a:miter lim="800000"/>
            <a:headEnd/>
            <a:tailEnd/>
          </a:ln>
        </p:spPr>
      </p:pic>
      <p:sp>
        <p:nvSpPr>
          <p:cNvPr id="8" name="Footer Placeholder 4"/>
          <p:cNvSpPr>
            <a:spLocks noGrp="1"/>
          </p:cNvSpPr>
          <p:nvPr>
            <p:ph type="ftr" sz="quarter" idx="3"/>
          </p:nvPr>
        </p:nvSpPr>
        <p:spPr>
          <a:xfrm>
            <a:off x="5813425" y="6492875"/>
            <a:ext cx="2895600" cy="365125"/>
          </a:xfrm>
          <a:prstGeom prst="rect">
            <a:avLst/>
          </a:prstGeom>
        </p:spPr>
        <p:txBody>
          <a:bodyPr vert="horz" wrap="square" lIns="91440" tIns="45720" rIns="91440" bIns="45720" numCol="1" anchor="ctr" anchorCtr="0" compatLnSpc="1">
            <a:prstTxWarp prst="textNoShape">
              <a:avLst/>
            </a:prstTxWarp>
          </a:bodyPr>
          <a:lstStyle>
            <a:lvl1pPr algn="r">
              <a:defRPr sz="800" b="0">
                <a:solidFill>
                  <a:srgbClr val="000000"/>
                </a:solidFill>
                <a:latin typeface="Arial" charset="0"/>
                <a:ea typeface="ＭＳ Ｐゴシック" pitchFamily="34" charset="-128"/>
              </a:defRPr>
            </a:lvl1pPr>
          </a:lstStyle>
          <a:p>
            <a:pPr>
              <a:defRPr/>
            </a:pPr>
            <a:r>
              <a:rPr lang="en-US"/>
              <a:t>CONFIDENTIAL</a:t>
            </a:r>
          </a:p>
        </p:txBody>
      </p:sp>
      <p:sp>
        <p:nvSpPr>
          <p:cNvPr id="9" name="Slide Number Placeholder 5"/>
          <p:cNvSpPr>
            <a:spLocks noGrp="1"/>
          </p:cNvSpPr>
          <p:nvPr>
            <p:ph type="sldNum" sz="quarter" idx="4"/>
          </p:nvPr>
        </p:nvSpPr>
        <p:spPr bwMode="auto">
          <a:xfrm>
            <a:off x="179388" y="6492875"/>
            <a:ext cx="2133600" cy="365125"/>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lvl1pPr algn="l">
              <a:defRPr sz="800" b="0">
                <a:solidFill>
                  <a:srgbClr val="000000"/>
                </a:solidFill>
                <a:ea typeface="ＭＳ Ｐゴシック" pitchFamily="34" charset="-128"/>
              </a:defRPr>
            </a:lvl1pPr>
          </a:lstStyle>
          <a:p>
            <a:pPr>
              <a:defRPr/>
            </a:pPr>
            <a:fld id="{B0C6CCAD-9433-4D8F-8A30-32CC735DE754}"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824" r:id="rId1"/>
  </p:sldLayoutIdLst>
  <p:hf hdr="0" dt="0"/>
  <p:txStyles>
    <p:titleStyle>
      <a:lvl1pPr algn="l" rtl="0" eaLnBrk="0" fontAlgn="base" hangingPunct="0">
        <a:spcBef>
          <a:spcPct val="0"/>
        </a:spcBef>
        <a:spcAft>
          <a:spcPct val="0"/>
        </a:spcAft>
        <a:defRPr sz="2800" b="1">
          <a:solidFill>
            <a:srgbClr val="3366CC"/>
          </a:solidFill>
          <a:latin typeface="+mj-lt"/>
          <a:ea typeface="+mj-ea"/>
          <a:cs typeface="+mj-cs"/>
        </a:defRPr>
      </a:lvl1pPr>
      <a:lvl2pPr algn="l" rtl="0" eaLnBrk="0" fontAlgn="base" hangingPunct="0">
        <a:spcBef>
          <a:spcPct val="0"/>
        </a:spcBef>
        <a:spcAft>
          <a:spcPct val="0"/>
        </a:spcAft>
        <a:defRPr sz="2800" b="1">
          <a:solidFill>
            <a:srgbClr val="3366CC"/>
          </a:solidFill>
          <a:latin typeface="Arial" charset="0"/>
        </a:defRPr>
      </a:lvl2pPr>
      <a:lvl3pPr algn="l" rtl="0" eaLnBrk="0" fontAlgn="base" hangingPunct="0">
        <a:spcBef>
          <a:spcPct val="0"/>
        </a:spcBef>
        <a:spcAft>
          <a:spcPct val="0"/>
        </a:spcAft>
        <a:defRPr sz="2800" b="1">
          <a:solidFill>
            <a:srgbClr val="3366CC"/>
          </a:solidFill>
          <a:latin typeface="Arial" charset="0"/>
        </a:defRPr>
      </a:lvl3pPr>
      <a:lvl4pPr algn="l" rtl="0" eaLnBrk="0" fontAlgn="base" hangingPunct="0">
        <a:spcBef>
          <a:spcPct val="0"/>
        </a:spcBef>
        <a:spcAft>
          <a:spcPct val="0"/>
        </a:spcAft>
        <a:defRPr sz="2800" b="1">
          <a:solidFill>
            <a:srgbClr val="3366CC"/>
          </a:solidFill>
          <a:latin typeface="Arial" charset="0"/>
        </a:defRPr>
      </a:lvl4pPr>
      <a:lvl5pPr algn="l" rtl="0" eaLnBrk="0" fontAlgn="base" hangingPunct="0">
        <a:spcBef>
          <a:spcPct val="0"/>
        </a:spcBef>
        <a:spcAft>
          <a:spcPct val="0"/>
        </a:spcAft>
        <a:defRPr sz="2800" b="1">
          <a:solidFill>
            <a:srgbClr val="3366CC"/>
          </a:solidFill>
          <a:latin typeface="Arial" charset="0"/>
        </a:defRPr>
      </a:lvl5pPr>
      <a:lvl6pPr marL="457200" algn="l" rtl="0" fontAlgn="base">
        <a:spcBef>
          <a:spcPct val="0"/>
        </a:spcBef>
        <a:spcAft>
          <a:spcPct val="0"/>
        </a:spcAft>
        <a:defRPr sz="2800" b="1">
          <a:solidFill>
            <a:srgbClr val="3366CC"/>
          </a:solidFill>
          <a:latin typeface="Arial" charset="0"/>
        </a:defRPr>
      </a:lvl6pPr>
      <a:lvl7pPr marL="914400" algn="l" rtl="0" fontAlgn="base">
        <a:spcBef>
          <a:spcPct val="0"/>
        </a:spcBef>
        <a:spcAft>
          <a:spcPct val="0"/>
        </a:spcAft>
        <a:defRPr sz="2800" b="1">
          <a:solidFill>
            <a:srgbClr val="3366CC"/>
          </a:solidFill>
          <a:latin typeface="Arial" charset="0"/>
        </a:defRPr>
      </a:lvl7pPr>
      <a:lvl8pPr marL="1371600" algn="l" rtl="0" fontAlgn="base">
        <a:spcBef>
          <a:spcPct val="0"/>
        </a:spcBef>
        <a:spcAft>
          <a:spcPct val="0"/>
        </a:spcAft>
        <a:defRPr sz="2800" b="1">
          <a:solidFill>
            <a:srgbClr val="3366CC"/>
          </a:solidFill>
          <a:latin typeface="Arial" charset="0"/>
        </a:defRPr>
      </a:lvl8pPr>
      <a:lvl9pPr marL="1828800" algn="l" rtl="0" fontAlgn="base">
        <a:spcBef>
          <a:spcPct val="0"/>
        </a:spcBef>
        <a:spcAft>
          <a:spcPct val="0"/>
        </a:spcAft>
        <a:defRPr sz="2800" b="1">
          <a:solidFill>
            <a:srgbClr val="3366CC"/>
          </a:solidFill>
          <a:latin typeface="Arial" charset="0"/>
        </a:defRPr>
      </a:lvl9pPr>
    </p:titleStyle>
    <p:bodyStyle>
      <a:lvl1pPr marL="342900" indent="-342900" algn="l" rtl="0" eaLnBrk="0" fontAlgn="base" hangingPunct="0">
        <a:spcBef>
          <a:spcPct val="20000"/>
        </a:spcBef>
        <a:spcAft>
          <a:spcPct val="0"/>
        </a:spcAft>
        <a:buChar char="•"/>
        <a:defRPr sz="3200">
          <a:solidFill>
            <a:srgbClr val="669900"/>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41.xml"/><Relationship Id="rId5" Type="http://schemas.openxmlformats.org/officeDocument/2006/relationships/image" Target="../media/image14.jpeg"/><Relationship Id="rId4" Type="http://schemas.openxmlformats.org/officeDocument/2006/relationships/image" Target="../media/image13.png"/></Relationships>
</file>

<file path=ppt/slides/_rels/slide1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46.xml"/></Relationships>
</file>

<file path=ppt/slides/_rels/slide1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xml"/><Relationship Id="rId1" Type="http://schemas.openxmlformats.org/officeDocument/2006/relationships/slideLayout" Target="../slideLayouts/slideLayout42.xml"/></Relationships>
</file>

<file path=ppt/slides/_rels/slide1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4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4.xml"/></Relationships>
</file>

<file path=ppt/slides/_rels/slide1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6.xml"/><Relationship Id="rId1" Type="http://schemas.openxmlformats.org/officeDocument/2006/relationships/slideLayout" Target="../slideLayouts/slideLayout47.xml"/></Relationships>
</file>

<file path=ppt/slides/_rels/slide1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47.xml"/></Relationships>
</file>

<file path=ppt/slides/_rels/slide1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46.xml"/></Relationships>
</file>

<file path=ppt/slides/_rels/slide1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42.xml"/></Relationships>
</file>

<file path=ppt/slides/_rels/slide18.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7.xml"/><Relationship Id="rId1" Type="http://schemas.openxmlformats.org/officeDocument/2006/relationships/slideLayout" Target="../slideLayouts/slideLayout42.xml"/></Relationships>
</file>

<file path=ppt/slides/_rels/slide1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42.xml"/><Relationship Id="rId5" Type="http://schemas.openxmlformats.org/officeDocument/2006/relationships/image" Target="../media/image37.png"/><Relationship Id="rId4" Type="http://schemas.openxmlformats.org/officeDocument/2006/relationships/image" Target="../media/image36.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2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8.xml"/><Relationship Id="rId1" Type="http://schemas.openxmlformats.org/officeDocument/2006/relationships/slideLayout" Target="../slideLayouts/slideLayout53.xml"/></Relationships>
</file>

<file path=ppt/slides/_rels/slide21.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9.jpeg"/><Relationship Id="rId7" Type="http://schemas.openxmlformats.org/officeDocument/2006/relationships/image" Target="../media/image41.png"/><Relationship Id="rId2" Type="http://schemas.openxmlformats.org/officeDocument/2006/relationships/notesSlide" Target="../notesSlides/notesSlide9.xml"/><Relationship Id="rId1" Type="http://schemas.openxmlformats.org/officeDocument/2006/relationships/slideLayout" Target="../slideLayouts/slideLayout54.xml"/><Relationship Id="rId6" Type="http://schemas.microsoft.com/office/2007/relationships/hdphoto" Target="../media/hdphoto2.wdp"/><Relationship Id="rId5" Type="http://schemas.openxmlformats.org/officeDocument/2006/relationships/image" Target="../media/image40.jpeg"/><Relationship Id="rId4" Type="http://schemas.microsoft.com/office/2007/relationships/hdphoto" Target="../media/hdphoto1.wdp"/><Relationship Id="rId9" Type="http://schemas.openxmlformats.org/officeDocument/2006/relationships/image" Target="../media/image43.jpeg"/></Relationships>
</file>

<file path=ppt/slides/_rels/slide2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53.xml"/></Relationships>
</file>

<file path=ppt/slides/_rels/slide23.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47.xml"/></Relationships>
</file>

<file path=ppt/slides/_rels/slide24.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47.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2.xml"/></Relationships>
</file>

<file path=ppt/slides/_rels/slide27.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42.xml"/></Relationships>
</file>

<file path=ppt/slides/_rels/slide28.xml.rels><?xml version="1.0" encoding="UTF-8" standalone="yes"?>
<Relationships xmlns="http://schemas.openxmlformats.org/package/2006/relationships"><Relationship Id="rId3" Type="http://schemas.openxmlformats.org/officeDocument/2006/relationships/package" Target="../embeddings/Microsoft_Office_Word_Document1.docx"/><Relationship Id="rId2" Type="http://schemas.openxmlformats.org/officeDocument/2006/relationships/slideLayout" Target="../slideLayouts/slideLayout42.xml"/><Relationship Id="rId1" Type="http://schemas.openxmlformats.org/officeDocument/2006/relationships/vmlDrawing" Target="../drawings/vmlDrawing1.vml"/><Relationship Id="rId4" Type="http://schemas.openxmlformats.org/officeDocument/2006/relationships/package" Target="../embeddings/Microsoft_Office_Word_Document2.docx"/></Relationships>
</file>

<file path=ppt/slides/_rels/slide29.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42.xml"/></Relationships>
</file>

<file path=ppt/slides/_rels/slide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Layout" Target="../slideLayouts/slideLayout47.xml"/><Relationship Id="rId4" Type="http://schemas.openxmlformats.org/officeDocument/2006/relationships/image" Target="../media/image16.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32.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47.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35.xml.rels><?xml version="1.0" encoding="UTF-8" standalone="yes"?>
<Relationships xmlns="http://schemas.openxmlformats.org/package/2006/relationships"><Relationship Id="rId8" Type="http://schemas.openxmlformats.org/officeDocument/2006/relationships/image" Target="../media/image54.png"/><Relationship Id="rId13" Type="http://schemas.openxmlformats.org/officeDocument/2006/relationships/image" Target="../media/image59.png"/><Relationship Id="rId3" Type="http://schemas.openxmlformats.org/officeDocument/2006/relationships/image" Target="../media/image49.png"/><Relationship Id="rId7" Type="http://schemas.openxmlformats.org/officeDocument/2006/relationships/image" Target="../media/image53.png"/><Relationship Id="rId12" Type="http://schemas.openxmlformats.org/officeDocument/2006/relationships/image" Target="../media/image58.emf"/><Relationship Id="rId2" Type="http://schemas.openxmlformats.org/officeDocument/2006/relationships/notesSlide" Target="../notesSlides/notesSlide13.xml"/><Relationship Id="rId1" Type="http://schemas.openxmlformats.org/officeDocument/2006/relationships/slideLayout" Target="../slideLayouts/slideLayout44.xml"/><Relationship Id="rId6" Type="http://schemas.openxmlformats.org/officeDocument/2006/relationships/image" Target="../media/image52.png"/><Relationship Id="rId11" Type="http://schemas.openxmlformats.org/officeDocument/2006/relationships/image" Target="../media/image57.png"/><Relationship Id="rId5" Type="http://schemas.openxmlformats.org/officeDocument/2006/relationships/image" Target="../media/image51.png"/><Relationship Id="rId10" Type="http://schemas.openxmlformats.org/officeDocument/2006/relationships/image" Target="../media/image56.png"/><Relationship Id="rId4" Type="http://schemas.openxmlformats.org/officeDocument/2006/relationships/image" Target="../media/image50.png"/><Relationship Id="rId9" Type="http://schemas.openxmlformats.org/officeDocument/2006/relationships/image" Target="../media/image55.png"/><Relationship Id="rId14" Type="http://schemas.openxmlformats.org/officeDocument/2006/relationships/image" Target="../media/image60.jpeg"/></Relationships>
</file>

<file path=ppt/slides/_rels/slide36.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42.xml"/></Relationships>
</file>

<file path=ppt/slides/_rels/slide4.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notesSlide" Target="../notesSlides/notesSlide2.xml"/><Relationship Id="rId1" Type="http://schemas.openxmlformats.org/officeDocument/2006/relationships/slideLayout" Target="../slideLayouts/slideLayout4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47.xml"/></Relationships>
</file>

<file path=ppt/slides/_rels/slide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xml"/><Relationship Id="rId1" Type="http://schemas.openxmlformats.org/officeDocument/2006/relationships/slideLayout" Target="../slideLayouts/slideLayout42.xml"/><Relationship Id="rId4" Type="http://schemas.openxmlformats.org/officeDocument/2006/relationships/image" Target="../media/image25.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46.xml"/></Relationships>
</file>

<file path=ppt/slides/_rels/slide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4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04800" y="1905000"/>
            <a:ext cx="8458200" cy="2152650"/>
          </a:xfrm>
        </p:spPr>
        <p:txBody>
          <a:bodyPr>
            <a:normAutofit/>
          </a:bodyPr>
          <a:lstStyle/>
          <a:p>
            <a:r>
              <a:rPr lang="en-US" sz="3200" b="1" dirty="0" smtClean="0"/>
              <a:t>Role of micro-RNAs in Atrial Fibrillation</a:t>
            </a:r>
            <a:r>
              <a:rPr lang="en-US" sz="3200" dirty="0"/>
              <a:t/>
            </a:r>
            <a:br>
              <a:rPr lang="en-US" sz="3200" dirty="0"/>
            </a:br>
            <a:endParaRPr lang="en-US" sz="3200" dirty="0"/>
          </a:p>
        </p:txBody>
      </p:sp>
      <p:sp>
        <p:nvSpPr>
          <p:cNvPr id="3" name="Subtitle 2"/>
          <p:cNvSpPr>
            <a:spLocks noGrp="1"/>
          </p:cNvSpPr>
          <p:nvPr>
            <p:ph type="subTitle" idx="1"/>
          </p:nvPr>
        </p:nvSpPr>
        <p:spPr>
          <a:xfrm>
            <a:off x="762000" y="3810000"/>
            <a:ext cx="7467600" cy="1219200"/>
          </a:xfrm>
        </p:spPr>
        <p:txBody>
          <a:bodyPr>
            <a:noAutofit/>
          </a:bodyPr>
          <a:lstStyle/>
          <a:p>
            <a:pPr algn="ctr"/>
            <a:r>
              <a:rPr lang="en-US" sz="2000" b="1" dirty="0" smtClean="0"/>
              <a:t>Amir Shaikh, MD; David D McManus, </a:t>
            </a:r>
            <a:r>
              <a:rPr lang="en-US" sz="2000" b="1" dirty="0" err="1" smtClean="0"/>
              <a:t>MD,ScM</a:t>
            </a:r>
            <a:endParaRPr lang="en-US" sz="2000" b="1" dirty="0" smtClean="0"/>
          </a:p>
          <a:p>
            <a:pPr algn="ctr"/>
            <a:r>
              <a:rPr lang="en-US" sz="2000" b="1" dirty="0" smtClean="0"/>
              <a:t>Assistant Professor,</a:t>
            </a:r>
          </a:p>
          <a:p>
            <a:pPr algn="ctr"/>
            <a:r>
              <a:rPr lang="en-US" sz="2000" b="1" dirty="0" smtClean="0"/>
              <a:t>Department of Medicine</a:t>
            </a:r>
          </a:p>
          <a:p>
            <a:pPr algn="ctr"/>
            <a:r>
              <a:rPr lang="en-US" sz="2000" b="1" dirty="0" smtClean="0"/>
              <a:t>University of Massachusetts Medical School, Worcester, MA, USA</a:t>
            </a:r>
            <a:endParaRPr lang="en-US" sz="2000" b="1" dirty="0"/>
          </a:p>
        </p:txBody>
      </p:sp>
      <p:pic>
        <p:nvPicPr>
          <p:cNvPr id="1028" name="Picture 4" descr="https://encrypted-tbn3.gstatic.com/images?q=tbn:ANd9GcSRsSzXUxohfIfcJYz_uLgowjkQLmfLDNwu6QmBFE7knd-Gcpet"/>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7353716" y="-7374"/>
            <a:ext cx="1790284" cy="1846991"/>
          </a:xfrm>
          <a:prstGeom prst="rect">
            <a:avLst/>
          </a:prstGeom>
          <a:noFill/>
          <a:extLst>
            <a:ext uri="{909E8E84-426E-40DD-AFC4-6F175D3DCCD1}">
              <a14:hiddenFill xmlns:a14="http://schemas.microsoft.com/office/drawing/2010/main" xmlns="">
                <a:solidFill>
                  <a:srgbClr val="FFFFFF"/>
                </a:solidFill>
              </a14:hiddenFill>
            </a:ext>
          </a:extLst>
        </p:spPr>
      </p:pic>
      <p:pic>
        <p:nvPicPr>
          <p:cNvPr id="5" name="Picture 2"/>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0" y="5791200"/>
            <a:ext cx="9144000" cy="1049298"/>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8" name="Picture 5"/>
          <p:cNvPicPr>
            <a:picLocks noChangeAspect="1" noChangeArrowheads="1"/>
          </p:cNvPicPr>
          <p:nvPr/>
        </p:nvPicPr>
        <p:blipFill>
          <a:blip r:embed="rId5">
            <a:extLst>
              <a:ext uri="{28A0092B-C50C-407E-A947-70E740481C1C}">
                <a14:useLocalDpi xmlns:a14="http://schemas.microsoft.com/office/drawing/2010/main" xmlns="" val="0"/>
              </a:ext>
            </a:extLst>
          </a:blip>
          <a:srcRect/>
          <a:stretch>
            <a:fillRect/>
          </a:stretch>
        </p:blipFill>
        <p:spPr bwMode="auto">
          <a:xfrm>
            <a:off x="1" y="-7372"/>
            <a:ext cx="2590799" cy="184699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3892466724"/>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81000" y="0"/>
            <a:ext cx="8534400" cy="5943600"/>
          </a:xfrm>
          <a:prstGeom prst="rect">
            <a:avLst/>
          </a:prstGeom>
        </p:spPr>
      </p:pic>
      <p:sp>
        <p:nvSpPr>
          <p:cNvPr id="4" name="TextBox 3"/>
          <p:cNvSpPr txBox="1"/>
          <p:nvPr/>
        </p:nvSpPr>
        <p:spPr>
          <a:xfrm>
            <a:off x="2057400" y="6172200"/>
            <a:ext cx="7086600" cy="523220"/>
          </a:xfrm>
          <a:prstGeom prst="rect">
            <a:avLst/>
          </a:prstGeom>
          <a:noFill/>
        </p:spPr>
        <p:txBody>
          <a:bodyPr wrap="square" rtlCol="0">
            <a:spAutoFit/>
          </a:bodyPr>
          <a:lstStyle/>
          <a:p>
            <a:r>
              <a:rPr lang="en-US" sz="1400" dirty="0" err="1" smtClean="0">
                <a:solidFill>
                  <a:srgbClr val="FFFFFF"/>
                </a:solidFill>
              </a:rPr>
              <a:t>Magnani</a:t>
            </a:r>
            <a:r>
              <a:rPr lang="en-US" sz="1400" dirty="0" smtClean="0">
                <a:solidFill>
                  <a:srgbClr val="FFFFFF"/>
                </a:solidFill>
              </a:rPr>
              <a:t>…McManus…Benjamin.</a:t>
            </a:r>
            <a:r>
              <a:rPr lang="en-US" sz="1400" b="1" dirty="0">
                <a:solidFill>
                  <a:srgbClr val="FFFFFF"/>
                </a:solidFill>
              </a:rPr>
              <a:t> Atrial fibrillation: current knowledge and future directions in epidemiology and </a:t>
            </a:r>
            <a:r>
              <a:rPr lang="en-US" sz="1400" b="1" dirty="0" smtClean="0">
                <a:solidFill>
                  <a:srgbClr val="FFFFFF"/>
                </a:solidFill>
              </a:rPr>
              <a:t>genomics. </a:t>
            </a:r>
            <a:r>
              <a:rPr lang="en-US" sz="1400" i="1" dirty="0" smtClean="0">
                <a:solidFill>
                  <a:srgbClr val="FFFFFF"/>
                </a:solidFill>
              </a:rPr>
              <a:t>Circulation</a:t>
            </a:r>
            <a:r>
              <a:rPr lang="en-US" sz="1400" dirty="0" smtClean="0">
                <a:solidFill>
                  <a:srgbClr val="FFFFFF"/>
                </a:solidFill>
              </a:rPr>
              <a:t> 2011.</a:t>
            </a:r>
            <a:endParaRPr lang="en-US" sz="1400" dirty="0">
              <a:solidFill>
                <a:srgbClr val="FFFFFF"/>
              </a:solidFill>
            </a:endParaRPr>
          </a:p>
        </p:txBody>
      </p:sp>
      <p:sp>
        <p:nvSpPr>
          <p:cNvPr id="5" name="Oval 6"/>
          <p:cNvSpPr>
            <a:spLocks noChangeArrowheads="1"/>
          </p:cNvSpPr>
          <p:nvPr/>
        </p:nvSpPr>
        <p:spPr bwMode="auto">
          <a:xfrm>
            <a:off x="1828800" y="0"/>
            <a:ext cx="5410200" cy="1524000"/>
          </a:xfrm>
          <a:prstGeom prst="ellipse">
            <a:avLst/>
          </a:prstGeom>
          <a:noFill/>
          <a:ln w="38100">
            <a:solidFill>
              <a:srgbClr val="FF0000"/>
            </a:solidFill>
            <a:round/>
            <a:headEnd/>
            <a:tailEnd/>
          </a:ln>
        </p:spPr>
        <p:txBody>
          <a:bodyPr wrap="none" anchor="ctr"/>
          <a:lstStyle/>
          <a:p>
            <a:endParaRPr lang="en-US">
              <a:latin typeface="Calibri" pitchFamily="34" charset="0"/>
            </a:endParaRPr>
          </a:p>
        </p:txBody>
      </p:sp>
    </p:spTree>
    <p:extLst>
      <p:ext uri="{BB962C8B-B14F-4D97-AF65-F5344CB8AC3E}">
        <p14:creationId xmlns:p14="http://schemas.microsoft.com/office/powerpoint/2010/main" xmlns="" val="1017164060"/>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Title 1"/>
          <p:cNvSpPr>
            <a:spLocks noGrp="1"/>
          </p:cNvSpPr>
          <p:nvPr>
            <p:ph type="title"/>
          </p:nvPr>
        </p:nvSpPr>
        <p:spPr>
          <a:xfrm>
            <a:off x="457200" y="1841500"/>
            <a:ext cx="8229600" cy="1143000"/>
          </a:xfrm>
        </p:spPr>
        <p:txBody>
          <a:bodyPr/>
          <a:lstStyle/>
          <a:p>
            <a:r>
              <a:rPr lang="en-US" b="1" smtClean="0"/>
              <a:t>Genetics of AF</a:t>
            </a:r>
          </a:p>
        </p:txBody>
      </p:sp>
      <p:sp>
        <p:nvSpPr>
          <p:cNvPr id="3" name="Content Placeholder 2"/>
          <p:cNvSpPr>
            <a:spLocks noGrp="1"/>
          </p:cNvSpPr>
          <p:nvPr>
            <p:ph idx="1"/>
          </p:nvPr>
        </p:nvSpPr>
        <p:spPr>
          <a:xfrm>
            <a:off x="914400" y="3097213"/>
            <a:ext cx="8229600" cy="1614487"/>
          </a:xfrm>
        </p:spPr>
        <p:txBody>
          <a:bodyPr rtlCol="0">
            <a:normAutofit fontScale="92500" lnSpcReduction="10000"/>
          </a:bodyPr>
          <a:lstStyle/>
          <a:p>
            <a:pPr fontAlgn="auto">
              <a:spcAft>
                <a:spcPts val="0"/>
              </a:spcAft>
              <a:buFont typeface="Arial"/>
              <a:buChar char="•"/>
              <a:defRPr/>
            </a:pPr>
            <a:r>
              <a:rPr lang="en-US" dirty="0" smtClean="0"/>
              <a:t>Association with Family History</a:t>
            </a:r>
          </a:p>
          <a:p>
            <a:pPr fontAlgn="auto">
              <a:spcAft>
                <a:spcPts val="0"/>
              </a:spcAft>
              <a:buFont typeface="Arial"/>
              <a:buChar char="•"/>
              <a:defRPr/>
            </a:pPr>
            <a:r>
              <a:rPr lang="en-US" dirty="0" smtClean="0"/>
              <a:t>Candidate Gene Studies</a:t>
            </a:r>
          </a:p>
          <a:p>
            <a:pPr fontAlgn="auto">
              <a:spcAft>
                <a:spcPts val="0"/>
              </a:spcAft>
              <a:buFont typeface="Arial"/>
              <a:buChar char="•"/>
              <a:defRPr/>
            </a:pPr>
            <a:r>
              <a:rPr lang="en-US" dirty="0" smtClean="0"/>
              <a:t>GWAS findings</a:t>
            </a:r>
            <a:endParaRPr lang="en-US" dirty="0"/>
          </a:p>
        </p:txBody>
      </p:sp>
      <p:pic>
        <p:nvPicPr>
          <p:cNvPr id="2" name="Picture 1"/>
          <p:cNvPicPr>
            <a:picLocks noChangeAspect="1"/>
          </p:cNvPicPr>
          <p:nvPr/>
        </p:nvPicPr>
        <p:blipFill>
          <a:blip r:embed="rId3"/>
          <a:stretch>
            <a:fillRect/>
          </a:stretch>
        </p:blipFill>
        <p:spPr>
          <a:xfrm>
            <a:off x="0" y="914400"/>
            <a:ext cx="9144000" cy="5105400"/>
          </a:xfrm>
          <a:prstGeom prst="rect">
            <a:avLst/>
          </a:prstGeom>
        </p:spPr>
      </p:pic>
      <p:sp>
        <p:nvSpPr>
          <p:cNvPr id="4" name="TextBox 3"/>
          <p:cNvSpPr txBox="1"/>
          <p:nvPr/>
        </p:nvSpPr>
        <p:spPr>
          <a:xfrm>
            <a:off x="2209800" y="6488668"/>
            <a:ext cx="3479019" cy="369332"/>
          </a:xfrm>
          <a:prstGeom prst="rect">
            <a:avLst/>
          </a:prstGeom>
          <a:noFill/>
        </p:spPr>
        <p:txBody>
          <a:bodyPr wrap="square" rtlCol="0">
            <a:spAutoFit/>
          </a:bodyPr>
          <a:lstStyle/>
          <a:p>
            <a:r>
              <a:rPr lang="en-US" dirty="0" err="1" smtClean="0">
                <a:solidFill>
                  <a:srgbClr val="FFFFFF"/>
                </a:solidFill>
              </a:rPr>
              <a:t>Lubitz</a:t>
            </a:r>
            <a:r>
              <a:rPr lang="en-US" dirty="0" smtClean="0">
                <a:solidFill>
                  <a:srgbClr val="FFFFFF"/>
                </a:solidFill>
              </a:rPr>
              <a:t>, </a:t>
            </a:r>
            <a:r>
              <a:rPr lang="en-US" i="1" dirty="0" smtClean="0">
                <a:solidFill>
                  <a:srgbClr val="FFFFFF"/>
                </a:solidFill>
              </a:rPr>
              <a:t>JAMA</a:t>
            </a:r>
            <a:r>
              <a:rPr lang="en-US" dirty="0" smtClean="0">
                <a:solidFill>
                  <a:srgbClr val="FFFFFF"/>
                </a:solidFill>
              </a:rPr>
              <a:t> 2010.</a:t>
            </a:r>
            <a:endParaRPr lang="en-US" dirty="0">
              <a:solidFill>
                <a:srgbClr val="FFFFFF"/>
              </a:solidFill>
            </a:endParaRPr>
          </a:p>
        </p:txBody>
      </p:sp>
      <p:sp>
        <p:nvSpPr>
          <p:cNvPr id="7" name="Rectangle 4"/>
          <p:cNvSpPr>
            <a:spLocks noChangeArrowheads="1"/>
          </p:cNvSpPr>
          <p:nvPr/>
        </p:nvSpPr>
        <p:spPr bwMode="auto">
          <a:xfrm>
            <a:off x="4605338" y="6477000"/>
            <a:ext cx="4298950" cy="369888"/>
          </a:xfrm>
          <a:prstGeom prst="rect">
            <a:avLst/>
          </a:prstGeom>
          <a:noFill/>
          <a:ln w="12700">
            <a:noFill/>
            <a:miter lim="800000"/>
            <a:headEnd type="none" w="sm" len="sm"/>
            <a:tailEnd type="none" w="sm" len="sm"/>
          </a:ln>
        </p:spPr>
        <p:txBody>
          <a:bodyPr>
            <a:spAutoFit/>
          </a:bodyPr>
          <a:lstStyle/>
          <a:p>
            <a:pPr>
              <a:buClr>
                <a:srgbClr val="FC0128"/>
              </a:buClr>
            </a:pPr>
            <a:r>
              <a:rPr lang="en-US" b="1" dirty="0">
                <a:solidFill>
                  <a:srgbClr val="FFFFFF"/>
                </a:solidFill>
              </a:rPr>
              <a:t> Fox…Benjamin </a:t>
            </a:r>
            <a:r>
              <a:rPr lang="en-US" b="1" i="1" dirty="0">
                <a:solidFill>
                  <a:srgbClr val="FFFFFF"/>
                </a:solidFill>
              </a:rPr>
              <a:t>JAMA </a:t>
            </a:r>
            <a:r>
              <a:rPr lang="en-US" b="1" dirty="0">
                <a:solidFill>
                  <a:srgbClr val="FFFFFF"/>
                </a:solidFill>
              </a:rPr>
              <a:t>2004;291:2851</a:t>
            </a:r>
            <a:endParaRPr lang="en-US" sz="2400" dirty="0">
              <a:solidFill>
                <a:srgbClr val="FFFFFF"/>
              </a:solidFill>
              <a:latin typeface="Calibri" pitchFamily="34" charset="0"/>
            </a:endParaRPr>
          </a:p>
        </p:txBody>
      </p:sp>
      <p:sp>
        <p:nvSpPr>
          <p:cNvPr id="8" name="TextBox 7"/>
          <p:cNvSpPr txBox="1"/>
          <p:nvPr/>
        </p:nvSpPr>
        <p:spPr>
          <a:xfrm>
            <a:off x="0" y="2362200"/>
            <a:ext cx="9144000" cy="1077218"/>
          </a:xfrm>
          <a:prstGeom prst="rect">
            <a:avLst/>
          </a:prstGeom>
          <a:solidFill>
            <a:schemeClr val="accent6"/>
          </a:solidFill>
        </p:spPr>
        <p:txBody>
          <a:bodyPr wrap="square">
            <a:spAutoFit/>
          </a:bodyPr>
          <a:lstStyle/>
          <a:p>
            <a:pPr defTabSz="457200" fontAlgn="auto">
              <a:spcBef>
                <a:spcPts val="0"/>
              </a:spcBef>
              <a:spcAft>
                <a:spcPts val="0"/>
              </a:spcAft>
              <a:defRPr/>
            </a:pPr>
            <a:r>
              <a:rPr lang="en-US" sz="3200" dirty="0">
                <a:solidFill>
                  <a:srgbClr val="FFFFFF"/>
                </a:solidFill>
                <a:latin typeface="Arial"/>
                <a:cs typeface="Arial"/>
              </a:rPr>
              <a:t>AF ≥ 1 </a:t>
            </a:r>
            <a:r>
              <a:rPr lang="en-US" sz="3200" dirty="0" smtClean="0">
                <a:solidFill>
                  <a:srgbClr val="FFFFFF"/>
                </a:solidFill>
                <a:latin typeface="Arial"/>
                <a:cs typeface="Arial"/>
              </a:rPr>
              <a:t>parent 							OR </a:t>
            </a:r>
            <a:r>
              <a:rPr lang="en-US" sz="3200" dirty="0">
                <a:solidFill>
                  <a:srgbClr val="FFFFFF"/>
                </a:solidFill>
                <a:latin typeface="Arial"/>
                <a:cs typeface="Arial"/>
              </a:rPr>
              <a:t>1.9; (P=0.02)</a:t>
            </a:r>
          </a:p>
          <a:p>
            <a:pPr defTabSz="457200" fontAlgn="auto">
              <a:spcBef>
                <a:spcPts val="0"/>
              </a:spcBef>
              <a:spcAft>
                <a:spcPts val="0"/>
              </a:spcAft>
              <a:defRPr/>
            </a:pPr>
            <a:r>
              <a:rPr lang="en-US" sz="3200" dirty="0">
                <a:solidFill>
                  <a:srgbClr val="FFFFFF"/>
                </a:solidFill>
                <a:latin typeface="Arial"/>
                <a:cs typeface="Arial"/>
              </a:rPr>
              <a:t>&lt;75yo</a:t>
            </a:r>
            <a:r>
              <a:rPr lang="en-US" sz="3200" dirty="0" smtClean="0">
                <a:solidFill>
                  <a:srgbClr val="FFFFFF"/>
                </a:solidFill>
                <a:latin typeface="Arial"/>
                <a:cs typeface="Arial"/>
              </a:rPr>
              <a:t>, </a:t>
            </a:r>
            <a:r>
              <a:rPr lang="en-US" sz="3200" dirty="0">
                <a:solidFill>
                  <a:srgbClr val="FFFFFF"/>
                </a:solidFill>
                <a:latin typeface="Arial"/>
                <a:cs typeface="Arial"/>
              </a:rPr>
              <a:t>w/o h/o heart disease 	OR 3.2; (P&lt; 0.001)</a:t>
            </a:r>
          </a:p>
        </p:txBody>
      </p:sp>
      <p:sp>
        <p:nvSpPr>
          <p:cNvPr id="9" name="Rectangle 2"/>
          <p:cNvSpPr txBox="1">
            <a:spLocks noChangeArrowheads="1"/>
          </p:cNvSpPr>
          <p:nvPr/>
        </p:nvSpPr>
        <p:spPr bwMode="auto">
          <a:xfrm>
            <a:off x="0" y="152400"/>
            <a:ext cx="9144000" cy="609600"/>
          </a:xfrm>
          <a:prstGeom prst="rect">
            <a:avLst/>
          </a:prstGeom>
          <a:noFill/>
          <a:ln w="9525">
            <a:noFill/>
            <a:miter lim="800000"/>
            <a:headEnd/>
            <a:tailEnd/>
          </a:ln>
        </p:spPr>
        <p:txBody>
          <a:bodyPr vert="horz" wrap="square" lIns="91440" tIns="45720" rIns="91440" bIns="45720" numCol="1" rtlCol="0" anchor="ctr" anchorCtr="0" compatLnSpc="1">
            <a:prstTxWarp prst="textNoShape">
              <a:avLst/>
            </a:prstTxWarp>
            <a:noAutofit/>
          </a:bodyPr>
          <a:lstStyle>
            <a:lvl1pPr algn="ctr" rtl="0" eaLnBrk="0" fontAlgn="base" hangingPunct="0">
              <a:spcBef>
                <a:spcPct val="0"/>
              </a:spcBef>
              <a:spcAft>
                <a:spcPct val="0"/>
              </a:spcAft>
              <a:defRPr sz="3600" b="1" cap="small">
                <a:solidFill>
                  <a:schemeClr val="accent2"/>
                </a:solidFill>
                <a:latin typeface="+mj-lt"/>
                <a:ea typeface="+mj-ea"/>
                <a:cs typeface="+mj-cs"/>
              </a:defRPr>
            </a:lvl1pPr>
            <a:lvl2pPr algn="ctr" rtl="0" eaLnBrk="0" fontAlgn="base" hangingPunct="0">
              <a:spcBef>
                <a:spcPct val="0"/>
              </a:spcBef>
              <a:spcAft>
                <a:spcPct val="0"/>
              </a:spcAft>
              <a:defRPr sz="3600" b="1">
                <a:solidFill>
                  <a:schemeClr val="accent2"/>
                </a:solidFill>
                <a:latin typeface="Sabon" pitchFamily="18" charset="0"/>
              </a:defRPr>
            </a:lvl2pPr>
            <a:lvl3pPr algn="ctr" rtl="0" eaLnBrk="0" fontAlgn="base" hangingPunct="0">
              <a:spcBef>
                <a:spcPct val="0"/>
              </a:spcBef>
              <a:spcAft>
                <a:spcPct val="0"/>
              </a:spcAft>
              <a:defRPr sz="3600" b="1">
                <a:solidFill>
                  <a:schemeClr val="accent2"/>
                </a:solidFill>
                <a:latin typeface="Sabon" pitchFamily="18" charset="0"/>
              </a:defRPr>
            </a:lvl3pPr>
            <a:lvl4pPr algn="ctr" rtl="0" eaLnBrk="0" fontAlgn="base" hangingPunct="0">
              <a:spcBef>
                <a:spcPct val="0"/>
              </a:spcBef>
              <a:spcAft>
                <a:spcPct val="0"/>
              </a:spcAft>
              <a:defRPr sz="3600" b="1">
                <a:solidFill>
                  <a:schemeClr val="accent2"/>
                </a:solidFill>
                <a:latin typeface="Sabon" pitchFamily="18" charset="0"/>
              </a:defRPr>
            </a:lvl4pPr>
            <a:lvl5pPr algn="ctr" rtl="0" eaLnBrk="0" fontAlgn="base" hangingPunct="0">
              <a:spcBef>
                <a:spcPct val="0"/>
              </a:spcBef>
              <a:spcAft>
                <a:spcPct val="0"/>
              </a:spcAft>
              <a:defRPr sz="3600" b="1">
                <a:solidFill>
                  <a:schemeClr val="accent2"/>
                </a:solidFill>
                <a:latin typeface="Sabon" pitchFamily="18" charset="0"/>
              </a:defRPr>
            </a:lvl5pPr>
            <a:lvl6pPr marL="457200" algn="l" rtl="0" fontAlgn="base">
              <a:spcBef>
                <a:spcPct val="0"/>
              </a:spcBef>
              <a:spcAft>
                <a:spcPct val="0"/>
              </a:spcAft>
              <a:defRPr sz="3600" b="1">
                <a:solidFill>
                  <a:schemeClr val="accent2"/>
                </a:solidFill>
                <a:latin typeface="Sabon" pitchFamily="18" charset="0"/>
              </a:defRPr>
            </a:lvl6pPr>
            <a:lvl7pPr marL="914400" algn="l" rtl="0" fontAlgn="base">
              <a:spcBef>
                <a:spcPct val="0"/>
              </a:spcBef>
              <a:spcAft>
                <a:spcPct val="0"/>
              </a:spcAft>
              <a:defRPr sz="3600" b="1">
                <a:solidFill>
                  <a:schemeClr val="accent2"/>
                </a:solidFill>
                <a:latin typeface="Sabon" pitchFamily="18" charset="0"/>
              </a:defRPr>
            </a:lvl7pPr>
            <a:lvl8pPr marL="1371600" algn="l" rtl="0" fontAlgn="base">
              <a:spcBef>
                <a:spcPct val="0"/>
              </a:spcBef>
              <a:spcAft>
                <a:spcPct val="0"/>
              </a:spcAft>
              <a:defRPr sz="3600" b="1">
                <a:solidFill>
                  <a:schemeClr val="accent2"/>
                </a:solidFill>
                <a:latin typeface="Sabon" pitchFamily="18" charset="0"/>
              </a:defRPr>
            </a:lvl8pPr>
            <a:lvl9pPr marL="1828800" algn="l" rtl="0" fontAlgn="base">
              <a:spcBef>
                <a:spcPct val="0"/>
              </a:spcBef>
              <a:spcAft>
                <a:spcPct val="0"/>
              </a:spcAft>
              <a:defRPr sz="3600" b="1">
                <a:solidFill>
                  <a:schemeClr val="accent2"/>
                </a:solidFill>
                <a:latin typeface="Sabon" pitchFamily="18" charset="0"/>
              </a:defRPr>
            </a:lvl9pPr>
          </a:lstStyle>
          <a:p>
            <a:pPr fontAlgn="auto">
              <a:spcAft>
                <a:spcPts val="0"/>
              </a:spcAft>
              <a:defRPr/>
            </a:pPr>
            <a:r>
              <a:rPr lang="en-US" sz="2800" dirty="0" smtClean="0">
                <a:cs typeface="Calibri"/>
              </a:rPr>
              <a:t>Family History of AF Associated with Increased AF Risk</a:t>
            </a:r>
            <a:endParaRPr lang="en-US" sz="2800" dirty="0">
              <a:cs typeface="Calibri"/>
            </a:endParaRPr>
          </a:p>
        </p:txBody>
      </p:sp>
    </p:spTree>
    <p:extLst>
      <p:ext uri="{BB962C8B-B14F-4D97-AF65-F5344CB8AC3E}">
        <p14:creationId xmlns:p14="http://schemas.microsoft.com/office/powerpoint/2010/main" xmlns="" val="868077736"/>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990600"/>
            <a:ext cx="9144000" cy="914400"/>
          </a:xfrm>
        </p:spPr>
        <p:txBody>
          <a:bodyPr/>
          <a:lstStyle/>
          <a:p>
            <a:r>
              <a:rPr lang="en-US" dirty="0" smtClean="0"/>
              <a:t>Genetics, Genomics and AF</a:t>
            </a:r>
            <a:endParaRPr lang="en-US" dirty="0"/>
          </a:p>
        </p:txBody>
      </p:sp>
      <p:pic>
        <p:nvPicPr>
          <p:cNvPr id="4" name="Content Placeholder 5"/>
          <p:cNvPicPr>
            <a:picLocks noChangeAspect="1"/>
          </p:cNvPicPr>
          <p:nvPr/>
        </p:nvPicPr>
        <p:blipFill>
          <a:blip r:embed="rId2"/>
          <a:srcRect t="5828" b="5828"/>
          <a:stretch>
            <a:fillRect/>
          </a:stretch>
        </p:blipFill>
        <p:spPr bwMode="auto">
          <a:xfrm>
            <a:off x="3276600" y="2209800"/>
            <a:ext cx="2867951" cy="3378200"/>
          </a:xfrm>
          <a:prstGeom prst="rect">
            <a:avLst/>
          </a:prstGeom>
          <a:noFill/>
          <a:ln w="9525">
            <a:noFill/>
            <a:miter lim="800000"/>
            <a:headEnd/>
            <a:tailEnd/>
          </a:ln>
        </p:spPr>
      </p:pic>
    </p:spTree>
    <p:extLst>
      <p:ext uri="{BB962C8B-B14F-4D97-AF65-F5344CB8AC3E}">
        <p14:creationId xmlns:p14="http://schemas.microsoft.com/office/powerpoint/2010/main" xmlns="" val="135223345"/>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0962" name="Rectangle 2"/>
          <p:cNvSpPr>
            <a:spLocks noGrp="1" noChangeArrowheads="1"/>
          </p:cNvSpPr>
          <p:nvPr>
            <p:ph type="title"/>
          </p:nvPr>
        </p:nvSpPr>
        <p:spPr>
          <a:xfrm>
            <a:off x="1371600" y="152400"/>
            <a:ext cx="6365875" cy="609600"/>
          </a:xfrm>
        </p:spPr>
        <p:txBody>
          <a:bodyPr rtlCol="0">
            <a:normAutofit fontScale="90000"/>
          </a:bodyPr>
          <a:lstStyle/>
          <a:p>
            <a:pPr fontAlgn="auto">
              <a:spcAft>
                <a:spcPts val="0"/>
              </a:spcAft>
              <a:defRPr/>
            </a:pPr>
            <a:r>
              <a:rPr lang="en-US" dirty="0" smtClean="0">
                <a:cs typeface="Calibri"/>
              </a:rPr>
              <a:t>Candidate Genes Associated with AF</a:t>
            </a:r>
            <a:endParaRPr lang="en-US" dirty="0">
              <a:cs typeface="Calibri"/>
            </a:endParaRPr>
          </a:p>
        </p:txBody>
      </p:sp>
      <p:graphicFrame>
        <p:nvGraphicFramePr>
          <p:cNvPr id="7" name="Group 176"/>
          <p:cNvGraphicFramePr>
            <a:graphicFrameLocks noGrp="1"/>
          </p:cNvGraphicFramePr>
          <p:nvPr>
            <p:ph sz="half" idx="1"/>
            <p:extLst>
              <p:ext uri="{D42A27DB-BD31-4B8C-83A1-F6EECF244321}">
                <p14:modId xmlns:p14="http://schemas.microsoft.com/office/powerpoint/2010/main" xmlns="" val="2576451393"/>
              </p:ext>
            </p:extLst>
          </p:nvPr>
        </p:nvGraphicFramePr>
        <p:xfrm>
          <a:off x="457200" y="990600"/>
          <a:ext cx="8263466" cy="4868695"/>
        </p:xfrm>
        <a:graphic>
          <a:graphicData uri="http://schemas.openxmlformats.org/drawingml/2006/table">
            <a:tbl>
              <a:tblPr/>
              <a:tblGrid>
                <a:gridCol w="1785056"/>
                <a:gridCol w="1363133"/>
                <a:gridCol w="826911"/>
                <a:gridCol w="1014588"/>
                <a:gridCol w="763412"/>
                <a:gridCol w="1133122"/>
                <a:gridCol w="93437"/>
                <a:gridCol w="1283807"/>
              </a:tblGrid>
              <a:tr h="317500">
                <a:tc>
                  <a:txBody>
                    <a:bodyPr/>
                    <a:lstStyle/>
                    <a:p>
                      <a:pPr marL="0" marR="0" lvl="0" indent="0" algn="ctr" defTabSz="914400" rtl="0" eaLnBrk="0" fontAlgn="base" latinLnBrk="0" hangingPunct="0">
                        <a:lnSpc>
                          <a:spcPct val="87000"/>
                        </a:lnSpc>
                        <a:spcBef>
                          <a:spcPct val="30000"/>
                        </a:spcBef>
                        <a:spcAft>
                          <a:spcPct val="0"/>
                        </a:spcAft>
                        <a:buClrTx/>
                        <a:buSzPct val="100000"/>
                        <a:buFontTx/>
                        <a:buNone/>
                        <a:tabLst/>
                      </a:pPr>
                      <a:r>
                        <a:rPr kumimoji="0" lang="en-US" sz="2000" b="1" i="0" u="none" strike="noStrike" cap="none" normalizeH="0" baseline="0" dirty="0">
                          <a:ln>
                            <a:noFill/>
                          </a:ln>
                          <a:solidFill>
                            <a:schemeClr val="tx2"/>
                          </a:solidFill>
                          <a:effectLst/>
                          <a:latin typeface="Calibri"/>
                          <a:ea typeface="Times New Roman" charset="0"/>
                          <a:cs typeface="Calibri"/>
                        </a:rPr>
                        <a:t>Gene</a:t>
                      </a:r>
                      <a:endParaRPr kumimoji="0" lang="en-US" sz="2000" b="1" i="0" u="none" strike="noStrike" cap="none" normalizeH="0" baseline="0" dirty="0">
                        <a:ln>
                          <a:noFill/>
                        </a:ln>
                        <a:solidFill>
                          <a:schemeClr val="tx2"/>
                        </a:solidFill>
                        <a:effectLst/>
                        <a:latin typeface="Calibri"/>
                        <a:cs typeface="Calibri"/>
                      </a:endParaRPr>
                    </a:p>
                  </a:txBody>
                  <a:tcPr marL="8128" marR="8128" marT="0" marB="0" anchor="ctr" horzOverflow="overflow">
                    <a:lnL cap="flat">
                      <a:noFill/>
                    </a:lnL>
                    <a:lnR>
                      <a:noFill/>
                    </a:lnR>
                    <a:lnT cap="flat">
                      <a:noFill/>
                    </a:lnT>
                    <a:lnB>
                      <a:noFill/>
                    </a:lnB>
                    <a:lnTlToBr>
                      <a:noFill/>
                    </a:lnTlToBr>
                    <a:lnBlToTr>
                      <a:noFill/>
                    </a:lnBlToTr>
                    <a:noFill/>
                  </a:tcPr>
                </a:tc>
                <a:tc>
                  <a:txBody>
                    <a:bodyPr/>
                    <a:lstStyle/>
                    <a:p>
                      <a:pPr marL="0" marR="0" lvl="0" indent="0" algn="ctr" defTabSz="914400" rtl="0" eaLnBrk="0" fontAlgn="base" latinLnBrk="0" hangingPunct="0">
                        <a:lnSpc>
                          <a:spcPct val="87000"/>
                        </a:lnSpc>
                        <a:spcBef>
                          <a:spcPct val="30000"/>
                        </a:spcBef>
                        <a:spcAft>
                          <a:spcPct val="0"/>
                        </a:spcAft>
                        <a:buClrTx/>
                        <a:buSzPct val="100000"/>
                        <a:buFontTx/>
                        <a:buNone/>
                        <a:tabLst/>
                      </a:pPr>
                      <a:r>
                        <a:rPr kumimoji="0" lang="en-US" sz="2000" b="1" i="0" u="none" strike="noStrike" cap="none" normalizeH="0" baseline="0">
                          <a:ln>
                            <a:noFill/>
                          </a:ln>
                          <a:solidFill>
                            <a:schemeClr val="tx2"/>
                          </a:solidFill>
                          <a:effectLst/>
                          <a:latin typeface="Calibri"/>
                          <a:ea typeface="Times New Roman" charset="0"/>
                          <a:cs typeface="Calibri"/>
                        </a:rPr>
                        <a:t>Variant</a:t>
                      </a:r>
                      <a:endParaRPr kumimoji="0" lang="en-US" sz="2000" b="1" i="0" u="none" strike="noStrike" cap="none" normalizeH="0" baseline="0">
                        <a:ln>
                          <a:noFill/>
                        </a:ln>
                        <a:solidFill>
                          <a:schemeClr val="tx2"/>
                        </a:solidFill>
                        <a:effectLst/>
                        <a:latin typeface="Calibri"/>
                        <a:cs typeface="Calibri"/>
                      </a:endParaRPr>
                    </a:p>
                  </a:txBody>
                  <a:tcPr marL="8128" marR="8128" marT="0" marB="0" anchor="ctr" horzOverflow="overflow">
                    <a:lnL>
                      <a:noFill/>
                    </a:lnL>
                    <a:lnR>
                      <a:noFill/>
                    </a:lnR>
                    <a:lnT cap="flat">
                      <a:noFill/>
                    </a:lnT>
                    <a:lnB>
                      <a:noFill/>
                    </a:lnB>
                    <a:lnTlToBr>
                      <a:noFill/>
                    </a:lnTlToBr>
                    <a:lnBlToTr>
                      <a:noFill/>
                    </a:lnBlToTr>
                    <a:noFill/>
                  </a:tcPr>
                </a:tc>
                <a:tc>
                  <a:txBody>
                    <a:bodyPr/>
                    <a:lstStyle/>
                    <a:p>
                      <a:pPr marL="0" marR="0" lvl="0" indent="0" algn="ctr" defTabSz="914400" rtl="0" eaLnBrk="0" fontAlgn="base" latinLnBrk="0" hangingPunct="0">
                        <a:lnSpc>
                          <a:spcPct val="87000"/>
                        </a:lnSpc>
                        <a:spcBef>
                          <a:spcPct val="30000"/>
                        </a:spcBef>
                        <a:spcAft>
                          <a:spcPct val="0"/>
                        </a:spcAft>
                        <a:buClrTx/>
                        <a:buSzPct val="100000"/>
                        <a:buFontTx/>
                        <a:buNone/>
                        <a:tabLst/>
                      </a:pPr>
                      <a:r>
                        <a:rPr kumimoji="0" lang="en-US" sz="2000" b="1" i="0" u="none" strike="noStrike" cap="none" normalizeH="0" baseline="0">
                          <a:ln>
                            <a:noFill/>
                          </a:ln>
                          <a:solidFill>
                            <a:schemeClr val="tx2"/>
                          </a:solidFill>
                          <a:effectLst/>
                          <a:latin typeface="Calibri"/>
                          <a:ea typeface="Times New Roman" charset="0"/>
                          <a:cs typeface="Calibri"/>
                        </a:rPr>
                        <a:t>Cases</a:t>
                      </a:r>
                      <a:endParaRPr kumimoji="0" lang="en-US" sz="2000" b="1" i="0" u="none" strike="noStrike" cap="none" normalizeH="0" baseline="0">
                        <a:ln>
                          <a:noFill/>
                        </a:ln>
                        <a:solidFill>
                          <a:schemeClr val="tx2"/>
                        </a:solidFill>
                        <a:effectLst/>
                        <a:latin typeface="Calibri"/>
                        <a:cs typeface="Calibri"/>
                      </a:endParaRPr>
                    </a:p>
                  </a:txBody>
                  <a:tcPr marL="8128" marR="8128" marT="0" marB="0" anchor="ctr" horzOverflow="overflow">
                    <a:lnL>
                      <a:noFill/>
                    </a:lnL>
                    <a:lnR>
                      <a:noFill/>
                    </a:lnR>
                    <a:lnT cap="flat">
                      <a:noFill/>
                    </a:lnT>
                    <a:lnB>
                      <a:noFill/>
                    </a:lnB>
                    <a:lnTlToBr>
                      <a:noFill/>
                    </a:lnTlToBr>
                    <a:lnBlToTr>
                      <a:noFill/>
                    </a:lnBlToTr>
                    <a:noFill/>
                  </a:tcPr>
                </a:tc>
                <a:tc>
                  <a:txBody>
                    <a:bodyPr/>
                    <a:lstStyle/>
                    <a:p>
                      <a:pPr marL="0" marR="0" lvl="0" indent="0" algn="ctr" defTabSz="914400" rtl="0" eaLnBrk="0" fontAlgn="base" latinLnBrk="0" hangingPunct="0">
                        <a:lnSpc>
                          <a:spcPct val="87000"/>
                        </a:lnSpc>
                        <a:spcBef>
                          <a:spcPct val="30000"/>
                        </a:spcBef>
                        <a:spcAft>
                          <a:spcPct val="0"/>
                        </a:spcAft>
                        <a:buClrTx/>
                        <a:buSzPct val="100000"/>
                        <a:buFontTx/>
                        <a:buNone/>
                        <a:tabLst/>
                      </a:pPr>
                      <a:r>
                        <a:rPr kumimoji="0" lang="en-US" sz="2000" b="1" i="0" u="none" strike="noStrike" cap="none" normalizeH="0" baseline="0">
                          <a:ln>
                            <a:noFill/>
                          </a:ln>
                          <a:solidFill>
                            <a:schemeClr val="tx2"/>
                          </a:solidFill>
                          <a:effectLst/>
                          <a:latin typeface="Calibri"/>
                          <a:ea typeface="Times New Roman" charset="0"/>
                          <a:cs typeface="Calibri"/>
                        </a:rPr>
                        <a:t>Controls</a:t>
                      </a:r>
                      <a:endParaRPr kumimoji="0" lang="en-US" sz="2000" b="1" i="0" u="none" strike="noStrike" cap="none" normalizeH="0" baseline="0">
                        <a:ln>
                          <a:noFill/>
                        </a:ln>
                        <a:solidFill>
                          <a:schemeClr val="tx2"/>
                        </a:solidFill>
                        <a:effectLst/>
                        <a:latin typeface="Calibri"/>
                        <a:cs typeface="Calibri"/>
                      </a:endParaRPr>
                    </a:p>
                  </a:txBody>
                  <a:tcPr marL="8128" marR="8128" marT="0" marB="0" anchor="ctr" horzOverflow="overflow">
                    <a:lnL>
                      <a:noFill/>
                    </a:lnL>
                    <a:lnR>
                      <a:noFill/>
                    </a:lnR>
                    <a:lnT cap="flat">
                      <a:noFill/>
                    </a:lnT>
                    <a:lnB>
                      <a:noFill/>
                    </a:lnB>
                    <a:lnTlToBr>
                      <a:noFill/>
                    </a:lnTlToBr>
                    <a:lnBlToTr>
                      <a:noFill/>
                    </a:lnBlToTr>
                    <a:noFill/>
                  </a:tcPr>
                </a:tc>
                <a:tc>
                  <a:txBody>
                    <a:bodyPr/>
                    <a:lstStyle/>
                    <a:p>
                      <a:pPr marL="0" marR="0" lvl="0" indent="0" algn="ctr" defTabSz="914400" rtl="0" eaLnBrk="0" fontAlgn="base" latinLnBrk="0" hangingPunct="0">
                        <a:lnSpc>
                          <a:spcPct val="87000"/>
                        </a:lnSpc>
                        <a:spcBef>
                          <a:spcPct val="30000"/>
                        </a:spcBef>
                        <a:spcAft>
                          <a:spcPct val="0"/>
                        </a:spcAft>
                        <a:buClrTx/>
                        <a:buSzPct val="100000"/>
                        <a:buFontTx/>
                        <a:buNone/>
                        <a:tabLst/>
                      </a:pPr>
                      <a:r>
                        <a:rPr kumimoji="0" lang="en-US" sz="2000" b="1" i="0" u="none" strike="noStrike" cap="none" normalizeH="0" baseline="0">
                          <a:ln>
                            <a:noFill/>
                          </a:ln>
                          <a:solidFill>
                            <a:schemeClr val="tx2"/>
                          </a:solidFill>
                          <a:effectLst/>
                          <a:latin typeface="Calibri"/>
                          <a:ea typeface="Times New Roman" charset="0"/>
                          <a:cs typeface="Calibri"/>
                        </a:rPr>
                        <a:t>OR</a:t>
                      </a:r>
                      <a:endParaRPr kumimoji="0" lang="en-US" sz="2000" b="1" i="0" u="none" strike="noStrike" cap="none" normalizeH="0" baseline="0">
                        <a:ln>
                          <a:noFill/>
                        </a:ln>
                        <a:solidFill>
                          <a:schemeClr val="tx2"/>
                        </a:solidFill>
                        <a:effectLst/>
                        <a:latin typeface="Calibri"/>
                        <a:cs typeface="Calibri"/>
                      </a:endParaRPr>
                    </a:p>
                  </a:txBody>
                  <a:tcPr marL="8128" marR="8128" marT="0" marB="0" anchor="ctr" horzOverflow="overflow">
                    <a:lnL>
                      <a:noFill/>
                    </a:lnL>
                    <a:lnR>
                      <a:noFill/>
                    </a:lnR>
                    <a:lnT cap="flat">
                      <a:noFill/>
                    </a:lnT>
                    <a:lnB>
                      <a:noFill/>
                    </a:lnB>
                    <a:lnTlToBr>
                      <a:noFill/>
                    </a:lnTlToBr>
                    <a:lnBlToTr>
                      <a:noFill/>
                    </a:lnBlToTr>
                    <a:noFill/>
                  </a:tcPr>
                </a:tc>
                <a:tc>
                  <a:txBody>
                    <a:bodyPr/>
                    <a:lstStyle/>
                    <a:p>
                      <a:pPr marL="0" marR="0" lvl="0" indent="0" algn="ctr" defTabSz="914400" rtl="0" eaLnBrk="0" fontAlgn="base" latinLnBrk="0" hangingPunct="0">
                        <a:lnSpc>
                          <a:spcPct val="87000"/>
                        </a:lnSpc>
                        <a:spcBef>
                          <a:spcPct val="30000"/>
                        </a:spcBef>
                        <a:spcAft>
                          <a:spcPct val="0"/>
                        </a:spcAft>
                        <a:buClrTx/>
                        <a:buSzPct val="100000"/>
                        <a:buFontTx/>
                        <a:buNone/>
                        <a:tabLst/>
                      </a:pPr>
                      <a:r>
                        <a:rPr kumimoji="0" lang="en-US" sz="2000" b="1" i="0" u="none" strike="noStrike" cap="none" normalizeH="0" baseline="0">
                          <a:ln>
                            <a:noFill/>
                          </a:ln>
                          <a:solidFill>
                            <a:schemeClr val="tx2"/>
                          </a:solidFill>
                          <a:effectLst/>
                          <a:latin typeface="Calibri"/>
                          <a:ea typeface="Times New Roman" charset="0"/>
                          <a:cs typeface="Calibri"/>
                        </a:rPr>
                        <a:t>P value</a:t>
                      </a:r>
                      <a:endParaRPr kumimoji="0" lang="en-US" sz="2000" b="1" i="0" u="none" strike="noStrike" cap="none" normalizeH="0" baseline="0">
                        <a:ln>
                          <a:noFill/>
                        </a:ln>
                        <a:solidFill>
                          <a:schemeClr val="tx2"/>
                        </a:solidFill>
                        <a:effectLst/>
                        <a:latin typeface="Calibri"/>
                        <a:cs typeface="Calibri"/>
                      </a:endParaRPr>
                    </a:p>
                  </a:txBody>
                  <a:tcPr marL="8128" marR="8128" marT="0" marB="0" anchor="ctr" horzOverflow="overflow">
                    <a:lnL>
                      <a:noFill/>
                    </a:lnL>
                    <a:lnR>
                      <a:noFill/>
                    </a:lnR>
                    <a:lnT cap="flat">
                      <a:noFill/>
                    </a:lnT>
                    <a:lnB>
                      <a:noFill/>
                    </a:lnB>
                    <a:lnTlToBr>
                      <a:noFill/>
                    </a:lnTlToBr>
                    <a:lnBlToTr>
                      <a:noFill/>
                    </a:lnBlToTr>
                    <a:noFill/>
                  </a:tcPr>
                </a:tc>
                <a:tc gridSpan="2">
                  <a:txBody>
                    <a:bodyPr/>
                    <a:lstStyle/>
                    <a:p>
                      <a:pPr marL="0" marR="0" lvl="0" indent="0" algn="ctr" defTabSz="914400" rtl="0" eaLnBrk="0" fontAlgn="base" latinLnBrk="0" hangingPunct="0">
                        <a:lnSpc>
                          <a:spcPct val="87000"/>
                        </a:lnSpc>
                        <a:spcBef>
                          <a:spcPct val="30000"/>
                        </a:spcBef>
                        <a:spcAft>
                          <a:spcPct val="0"/>
                        </a:spcAft>
                        <a:buClrTx/>
                        <a:buSzPct val="100000"/>
                        <a:buFontTx/>
                        <a:buNone/>
                        <a:tabLst/>
                      </a:pPr>
                      <a:r>
                        <a:rPr kumimoji="0" lang="en-US" sz="2000" b="1" i="0" u="none" strike="noStrike" cap="none" normalizeH="0" baseline="0">
                          <a:ln>
                            <a:noFill/>
                          </a:ln>
                          <a:solidFill>
                            <a:schemeClr val="tx2"/>
                          </a:solidFill>
                          <a:effectLst/>
                          <a:latin typeface="Calibri"/>
                          <a:ea typeface="Times New Roman" charset="0"/>
                          <a:cs typeface="Calibri"/>
                        </a:rPr>
                        <a:t>Replicated?</a:t>
                      </a:r>
                      <a:endParaRPr kumimoji="0" lang="en-US" sz="2000" b="1" i="0" u="none" strike="noStrike" cap="none" normalizeH="0" baseline="0">
                        <a:ln>
                          <a:noFill/>
                        </a:ln>
                        <a:solidFill>
                          <a:schemeClr val="tx2"/>
                        </a:solidFill>
                        <a:effectLst/>
                        <a:latin typeface="Calibri"/>
                        <a:cs typeface="Calibri"/>
                      </a:endParaRPr>
                    </a:p>
                  </a:txBody>
                  <a:tcPr marL="8128" marR="8128" marT="0" marB="0" anchor="ctr" horzOverflow="overflow">
                    <a:lnL>
                      <a:noFill/>
                    </a:lnL>
                    <a:lnR cap="flat">
                      <a:noFill/>
                    </a:lnR>
                    <a:lnT cap="flat">
                      <a:noFill/>
                    </a:lnT>
                    <a:lnB>
                      <a:noFill/>
                    </a:lnB>
                    <a:lnTlToBr>
                      <a:noFill/>
                    </a:lnTlToBr>
                    <a:lnBlToTr>
                      <a:noFill/>
                    </a:lnBlToTr>
                    <a:noFill/>
                  </a:tcPr>
                </a:tc>
                <a:tc hMerge="1">
                  <a:txBody>
                    <a:bodyPr/>
                    <a:lstStyle/>
                    <a:p>
                      <a:endParaRPr lang="en-US"/>
                    </a:p>
                  </a:txBody>
                  <a:tcPr/>
                </a:tc>
              </a:tr>
              <a:tr h="309563">
                <a:tc gridSpan="8">
                  <a:txBody>
                    <a:bodyPr/>
                    <a:lstStyle/>
                    <a:p>
                      <a:pPr marL="0" marR="0" lvl="0" indent="0" algn="ctr" defTabSz="914400" rtl="0" eaLnBrk="0" fontAlgn="base" latinLnBrk="0" hangingPunct="0">
                        <a:lnSpc>
                          <a:spcPct val="87000"/>
                        </a:lnSpc>
                        <a:spcBef>
                          <a:spcPct val="30000"/>
                        </a:spcBef>
                        <a:spcAft>
                          <a:spcPct val="0"/>
                        </a:spcAft>
                        <a:buClrTx/>
                        <a:buSzPct val="100000"/>
                        <a:buFontTx/>
                        <a:buNone/>
                        <a:tabLst/>
                      </a:pPr>
                      <a:r>
                        <a:rPr kumimoji="0" lang="en-US" sz="2000" b="1" i="0" u="none" strike="noStrike" cap="none" normalizeH="0" baseline="0" dirty="0">
                          <a:ln>
                            <a:noFill/>
                          </a:ln>
                          <a:solidFill>
                            <a:schemeClr val="accent2"/>
                          </a:solidFill>
                          <a:effectLst/>
                          <a:latin typeface="Calibri"/>
                          <a:cs typeface="Calibri"/>
                        </a:rPr>
                        <a:t>Candidate Gene Studies</a:t>
                      </a:r>
                    </a:p>
                  </a:txBody>
                  <a:tcPr marL="8128" marR="8128" marT="0" marB="0" anchor="ctr" horzOverflow="overflow">
                    <a:lnL cap="flat">
                      <a:noFill/>
                    </a:lnL>
                    <a:lnR cap="flat">
                      <a:noFill/>
                    </a:lnR>
                    <a:lnT>
                      <a:noFill/>
                    </a:lnT>
                    <a:lnB>
                      <a:noFill/>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307975">
                <a:tc>
                  <a:txBody>
                    <a:bodyPr/>
                    <a:lstStyle/>
                    <a:p>
                      <a:pPr marL="0" marR="0" lvl="0" indent="0" algn="ctr" defTabSz="914400" rtl="0" eaLnBrk="0" fontAlgn="base" latinLnBrk="0" hangingPunct="0">
                        <a:lnSpc>
                          <a:spcPct val="87000"/>
                        </a:lnSpc>
                        <a:spcBef>
                          <a:spcPct val="30000"/>
                        </a:spcBef>
                        <a:spcAft>
                          <a:spcPct val="0"/>
                        </a:spcAft>
                        <a:buClrTx/>
                        <a:buSzPct val="100000"/>
                        <a:buFontTx/>
                        <a:buNone/>
                        <a:tabLst/>
                      </a:pPr>
                      <a:r>
                        <a:rPr kumimoji="0" lang="en-US" sz="2000" b="0" i="1" u="none" strike="noStrike" cap="none" normalizeH="0" baseline="0">
                          <a:ln>
                            <a:noFill/>
                          </a:ln>
                          <a:solidFill>
                            <a:schemeClr val="tx1"/>
                          </a:solidFill>
                          <a:effectLst/>
                          <a:latin typeface="Calibri"/>
                          <a:ea typeface="Times New Roman" charset="0"/>
                          <a:cs typeface="Calibri"/>
                        </a:rPr>
                        <a:t>Connexin 40</a:t>
                      </a:r>
                      <a:endParaRPr kumimoji="0" lang="en-US" sz="2000" b="0" i="1" u="none" strike="noStrike" cap="none" normalizeH="0" baseline="0">
                        <a:ln>
                          <a:noFill/>
                        </a:ln>
                        <a:solidFill>
                          <a:schemeClr val="tx1"/>
                        </a:solidFill>
                        <a:effectLst/>
                        <a:latin typeface="Calibri"/>
                        <a:cs typeface="Calibri"/>
                      </a:endParaRPr>
                    </a:p>
                  </a:txBody>
                  <a:tcPr marL="8128" marR="8128" marT="0" marB="0" anchor="ctr" horzOverflow="overflow">
                    <a:lnL cap="flat">
                      <a:noFill/>
                    </a:lnL>
                    <a:lnR>
                      <a:noFill/>
                    </a:lnR>
                    <a:lnT>
                      <a:noFill/>
                    </a:lnT>
                    <a:lnB>
                      <a:noFill/>
                    </a:lnB>
                    <a:lnTlToBr>
                      <a:noFill/>
                    </a:lnTlToBr>
                    <a:lnBlToTr>
                      <a:noFill/>
                    </a:lnBlToTr>
                    <a:noFill/>
                  </a:tcPr>
                </a:tc>
                <a:tc>
                  <a:txBody>
                    <a:bodyPr/>
                    <a:lstStyle/>
                    <a:p>
                      <a:pPr marL="0" marR="0" lvl="0" indent="0" algn="ctr" defTabSz="914400" rtl="0" eaLnBrk="0" fontAlgn="base" latinLnBrk="0" hangingPunct="0">
                        <a:lnSpc>
                          <a:spcPct val="87000"/>
                        </a:lnSpc>
                        <a:spcBef>
                          <a:spcPct val="30000"/>
                        </a:spcBef>
                        <a:spcAft>
                          <a:spcPct val="0"/>
                        </a:spcAft>
                        <a:buClrTx/>
                        <a:buSzPct val="100000"/>
                        <a:buFontTx/>
                        <a:buNone/>
                        <a:tabLst/>
                      </a:pPr>
                      <a:r>
                        <a:rPr kumimoji="0" lang="en-US" sz="2000" b="0" i="0" u="none" strike="noStrike" cap="none" normalizeH="0" baseline="0" dirty="0">
                          <a:ln>
                            <a:noFill/>
                          </a:ln>
                          <a:solidFill>
                            <a:schemeClr val="tx1"/>
                          </a:solidFill>
                          <a:effectLst/>
                          <a:latin typeface="Calibri"/>
                          <a:ea typeface="Times New Roman" charset="0"/>
                          <a:cs typeface="Calibri"/>
                        </a:rPr>
                        <a:t>-44A, +71G</a:t>
                      </a:r>
                      <a:endParaRPr kumimoji="0" lang="en-US" sz="2000" b="0" i="0" u="none" strike="noStrike" cap="none" normalizeH="0" baseline="0" dirty="0">
                        <a:ln>
                          <a:noFill/>
                        </a:ln>
                        <a:solidFill>
                          <a:schemeClr val="tx1"/>
                        </a:solidFill>
                        <a:effectLst/>
                        <a:latin typeface="Calibri"/>
                        <a:cs typeface="Calibri"/>
                      </a:endParaRPr>
                    </a:p>
                  </a:txBody>
                  <a:tcPr marL="8128" marR="8128" marT="0" marB="0" anchor="ctr" horzOverflow="overflow">
                    <a:lnL>
                      <a:noFill/>
                    </a:lnL>
                    <a:lnR>
                      <a:noFill/>
                    </a:lnR>
                    <a:lnT>
                      <a:noFill/>
                    </a:lnT>
                    <a:lnB>
                      <a:noFill/>
                    </a:lnB>
                    <a:lnTlToBr>
                      <a:noFill/>
                    </a:lnTlToBr>
                    <a:lnBlToTr>
                      <a:noFill/>
                    </a:lnBlToTr>
                    <a:noFill/>
                  </a:tcPr>
                </a:tc>
                <a:tc>
                  <a:txBody>
                    <a:bodyPr/>
                    <a:lstStyle/>
                    <a:p>
                      <a:pPr marL="0" marR="0" lvl="0" indent="0" algn="ctr" defTabSz="914400" rtl="0" eaLnBrk="0" fontAlgn="base" latinLnBrk="0" hangingPunct="0">
                        <a:lnSpc>
                          <a:spcPct val="87000"/>
                        </a:lnSpc>
                        <a:spcBef>
                          <a:spcPct val="30000"/>
                        </a:spcBef>
                        <a:spcAft>
                          <a:spcPct val="0"/>
                        </a:spcAft>
                        <a:buClrTx/>
                        <a:buSzPct val="100000"/>
                        <a:buFontTx/>
                        <a:buNone/>
                        <a:tabLst/>
                      </a:pPr>
                      <a:r>
                        <a:rPr kumimoji="0" lang="en-US" sz="2000" b="0" i="0" u="none" strike="noStrike" cap="none" normalizeH="0" baseline="0">
                          <a:ln>
                            <a:noFill/>
                          </a:ln>
                          <a:solidFill>
                            <a:schemeClr val="tx1"/>
                          </a:solidFill>
                          <a:effectLst/>
                          <a:latin typeface="Calibri"/>
                          <a:ea typeface="Times New Roman" charset="0"/>
                          <a:cs typeface="Calibri"/>
                        </a:rPr>
                        <a:t>173</a:t>
                      </a:r>
                      <a:endParaRPr kumimoji="0" lang="en-US" sz="2000" b="0" i="0" u="none" strike="noStrike" cap="none" normalizeH="0" baseline="0">
                        <a:ln>
                          <a:noFill/>
                        </a:ln>
                        <a:solidFill>
                          <a:schemeClr val="tx1"/>
                        </a:solidFill>
                        <a:effectLst/>
                        <a:latin typeface="Calibri"/>
                        <a:cs typeface="Calibri"/>
                      </a:endParaRPr>
                    </a:p>
                  </a:txBody>
                  <a:tcPr marL="8128" marR="8128" marT="0" marB="0" anchor="ctr" horzOverflow="overflow">
                    <a:lnL>
                      <a:noFill/>
                    </a:lnL>
                    <a:lnR>
                      <a:noFill/>
                    </a:lnR>
                    <a:lnT>
                      <a:noFill/>
                    </a:lnT>
                    <a:lnB>
                      <a:noFill/>
                    </a:lnB>
                    <a:lnTlToBr>
                      <a:noFill/>
                    </a:lnTlToBr>
                    <a:lnBlToTr>
                      <a:noFill/>
                    </a:lnBlToTr>
                    <a:noFill/>
                  </a:tcPr>
                </a:tc>
                <a:tc>
                  <a:txBody>
                    <a:bodyPr/>
                    <a:lstStyle/>
                    <a:p>
                      <a:pPr marL="0" marR="0" lvl="0" indent="0" algn="ctr" defTabSz="914400" rtl="0" eaLnBrk="0" fontAlgn="base" latinLnBrk="0" hangingPunct="0">
                        <a:lnSpc>
                          <a:spcPct val="87000"/>
                        </a:lnSpc>
                        <a:spcBef>
                          <a:spcPct val="30000"/>
                        </a:spcBef>
                        <a:spcAft>
                          <a:spcPct val="0"/>
                        </a:spcAft>
                        <a:buClrTx/>
                        <a:buSzPct val="100000"/>
                        <a:buFontTx/>
                        <a:buNone/>
                        <a:tabLst/>
                      </a:pPr>
                      <a:r>
                        <a:rPr kumimoji="0" lang="en-US" sz="2000" b="0" i="0" u="none" strike="noStrike" cap="none" normalizeH="0" baseline="0">
                          <a:ln>
                            <a:noFill/>
                          </a:ln>
                          <a:solidFill>
                            <a:schemeClr val="tx1"/>
                          </a:solidFill>
                          <a:effectLst/>
                          <a:latin typeface="Calibri"/>
                          <a:ea typeface="Times New Roman" charset="0"/>
                          <a:cs typeface="Calibri"/>
                        </a:rPr>
                        <a:t>232</a:t>
                      </a:r>
                      <a:endParaRPr kumimoji="0" lang="en-US" sz="2000" b="0" i="0" u="none" strike="noStrike" cap="none" normalizeH="0" baseline="0">
                        <a:ln>
                          <a:noFill/>
                        </a:ln>
                        <a:solidFill>
                          <a:schemeClr val="tx1"/>
                        </a:solidFill>
                        <a:effectLst/>
                        <a:latin typeface="Calibri"/>
                        <a:cs typeface="Calibri"/>
                      </a:endParaRPr>
                    </a:p>
                  </a:txBody>
                  <a:tcPr marL="8128" marR="8128" marT="0" marB="0" anchor="ctr" horzOverflow="overflow">
                    <a:lnL>
                      <a:noFill/>
                    </a:lnL>
                    <a:lnR>
                      <a:noFill/>
                    </a:lnR>
                    <a:lnT>
                      <a:noFill/>
                    </a:lnT>
                    <a:lnB>
                      <a:noFill/>
                    </a:lnB>
                    <a:lnTlToBr>
                      <a:noFill/>
                    </a:lnTlToBr>
                    <a:lnBlToTr>
                      <a:noFill/>
                    </a:lnBlToTr>
                    <a:noFill/>
                  </a:tcPr>
                </a:tc>
                <a:tc>
                  <a:txBody>
                    <a:bodyPr/>
                    <a:lstStyle/>
                    <a:p>
                      <a:pPr marL="0" marR="0" lvl="0" indent="0" algn="ctr" defTabSz="914400" rtl="0" eaLnBrk="0" fontAlgn="base" latinLnBrk="0" hangingPunct="0">
                        <a:lnSpc>
                          <a:spcPct val="87000"/>
                        </a:lnSpc>
                        <a:spcBef>
                          <a:spcPct val="30000"/>
                        </a:spcBef>
                        <a:spcAft>
                          <a:spcPct val="0"/>
                        </a:spcAft>
                        <a:buClrTx/>
                        <a:buSzPct val="100000"/>
                        <a:buFontTx/>
                        <a:buNone/>
                        <a:tabLst/>
                      </a:pPr>
                      <a:r>
                        <a:rPr kumimoji="0" lang="en-US" sz="2000" b="0" i="0" u="none" strike="noStrike" cap="none" normalizeH="0" baseline="0">
                          <a:ln>
                            <a:noFill/>
                          </a:ln>
                          <a:solidFill>
                            <a:schemeClr val="tx1"/>
                          </a:solidFill>
                          <a:effectLst/>
                          <a:latin typeface="Calibri"/>
                          <a:ea typeface="Times New Roman" charset="0"/>
                          <a:cs typeface="Calibri"/>
                        </a:rPr>
                        <a:t>1.5</a:t>
                      </a:r>
                      <a:endParaRPr kumimoji="0" lang="en-US" sz="2000" b="0" i="0" u="none" strike="noStrike" cap="none" normalizeH="0" baseline="0">
                        <a:ln>
                          <a:noFill/>
                        </a:ln>
                        <a:solidFill>
                          <a:schemeClr val="tx1"/>
                        </a:solidFill>
                        <a:effectLst/>
                        <a:latin typeface="Calibri"/>
                        <a:cs typeface="Calibri"/>
                      </a:endParaRPr>
                    </a:p>
                  </a:txBody>
                  <a:tcPr marL="8128" marR="8128" marT="0" marB="0" anchor="ctr" horzOverflow="overflow">
                    <a:lnL>
                      <a:noFill/>
                    </a:lnL>
                    <a:lnR>
                      <a:noFill/>
                    </a:lnR>
                    <a:lnT>
                      <a:noFill/>
                    </a:lnT>
                    <a:lnB>
                      <a:noFill/>
                    </a:lnB>
                    <a:lnTlToBr>
                      <a:noFill/>
                    </a:lnTlToBr>
                    <a:lnBlToTr>
                      <a:noFill/>
                    </a:lnBlToTr>
                    <a:noFill/>
                  </a:tcPr>
                </a:tc>
                <a:tc gridSpan="2">
                  <a:txBody>
                    <a:bodyPr/>
                    <a:lstStyle/>
                    <a:p>
                      <a:pPr marL="0" marR="0" lvl="0" indent="0" algn="ctr" defTabSz="914400" rtl="0" eaLnBrk="0" fontAlgn="base" latinLnBrk="0" hangingPunct="0">
                        <a:lnSpc>
                          <a:spcPct val="87000"/>
                        </a:lnSpc>
                        <a:spcBef>
                          <a:spcPct val="30000"/>
                        </a:spcBef>
                        <a:spcAft>
                          <a:spcPct val="0"/>
                        </a:spcAft>
                        <a:buClrTx/>
                        <a:buSzPct val="100000"/>
                        <a:buFontTx/>
                        <a:buNone/>
                        <a:tabLst/>
                      </a:pPr>
                      <a:r>
                        <a:rPr kumimoji="0" lang="en-US" sz="2000" b="0" i="0" u="none" strike="noStrike" cap="none" normalizeH="0" baseline="0">
                          <a:ln>
                            <a:noFill/>
                          </a:ln>
                          <a:solidFill>
                            <a:schemeClr val="tx1"/>
                          </a:solidFill>
                          <a:effectLst/>
                          <a:latin typeface="Calibri"/>
                          <a:ea typeface="Times New Roman" charset="0"/>
                          <a:cs typeface="Calibri"/>
                        </a:rPr>
                        <a:t>&lt; 0.006</a:t>
                      </a:r>
                      <a:endParaRPr kumimoji="0" lang="en-US" sz="2000" b="0" i="0" u="none" strike="noStrike" cap="none" normalizeH="0" baseline="0">
                        <a:ln>
                          <a:noFill/>
                        </a:ln>
                        <a:solidFill>
                          <a:schemeClr val="tx1"/>
                        </a:solidFill>
                        <a:effectLst/>
                        <a:latin typeface="Calibri"/>
                        <a:cs typeface="Calibri"/>
                      </a:endParaRPr>
                    </a:p>
                  </a:txBody>
                  <a:tcPr marL="8128" marR="8128" marT="0" marB="0" anchor="ctr" horzOverflow="overflow">
                    <a:lnL>
                      <a:noFill/>
                    </a:lnL>
                    <a:lnR>
                      <a:noFill/>
                    </a:lnR>
                    <a:lnT>
                      <a:noFill/>
                    </a:lnT>
                    <a:lnB>
                      <a:noFill/>
                    </a:lnB>
                    <a:lnTlToBr>
                      <a:noFill/>
                    </a:lnTlToBr>
                    <a:lnBlToTr>
                      <a:noFill/>
                    </a:lnBlToTr>
                    <a:noFill/>
                  </a:tcPr>
                </a:tc>
                <a:tc hMerge="1">
                  <a:txBody>
                    <a:bodyPr/>
                    <a:lstStyle/>
                    <a:p>
                      <a:pPr marL="0" marR="0" lvl="0" indent="0" algn="ctr" defTabSz="914400" rtl="0" eaLnBrk="0" fontAlgn="base" latinLnBrk="0" hangingPunct="0">
                        <a:lnSpc>
                          <a:spcPct val="87000"/>
                        </a:lnSpc>
                        <a:spcBef>
                          <a:spcPct val="30000"/>
                        </a:spcBef>
                        <a:spcAft>
                          <a:spcPct val="0"/>
                        </a:spcAft>
                        <a:buClrTx/>
                        <a:buSzPct val="100000"/>
                        <a:buFontTx/>
                        <a:buNone/>
                        <a:tabLst/>
                      </a:pPr>
                      <a:endParaRPr kumimoji="0" lang="en-US" sz="2000" b="0" i="0" u="none" strike="noStrike" cap="none" normalizeH="0" baseline="0">
                        <a:ln>
                          <a:noFill/>
                        </a:ln>
                        <a:solidFill>
                          <a:schemeClr val="tx1"/>
                        </a:solidFill>
                        <a:effectLst/>
                        <a:latin typeface="Arial" charset="0"/>
                      </a:endParaRPr>
                    </a:p>
                  </a:txBody>
                  <a:tcPr marL="8128" marR="8128" marT="0" marB="0" anchor="ctr" horzOverflow="overflow">
                    <a:lnL>
                      <a:noFill/>
                    </a:lnL>
                    <a:lnR cap="flat">
                      <a:noFill/>
                    </a:lnR>
                    <a:lnT>
                      <a:noFill/>
                    </a:lnT>
                    <a:lnB>
                      <a:noFill/>
                    </a:lnB>
                    <a:lnTlToBr>
                      <a:noFill/>
                    </a:lnTlToBr>
                    <a:lnBlToTr>
                      <a:noFill/>
                    </a:lnBlToTr>
                    <a:noFill/>
                  </a:tcPr>
                </a:tc>
                <a:tc>
                  <a:txBody>
                    <a:bodyPr/>
                    <a:lstStyle/>
                    <a:p>
                      <a:pPr marL="0" marR="0" lvl="0" indent="0" algn="ctr" defTabSz="914400" rtl="0" eaLnBrk="0" fontAlgn="base" latinLnBrk="0" hangingPunct="0">
                        <a:lnSpc>
                          <a:spcPct val="87000"/>
                        </a:lnSpc>
                        <a:spcBef>
                          <a:spcPct val="30000"/>
                        </a:spcBef>
                        <a:spcAft>
                          <a:spcPct val="0"/>
                        </a:spcAft>
                        <a:buClrTx/>
                        <a:buSzPct val="100000"/>
                        <a:buFontTx/>
                        <a:buNone/>
                        <a:tabLst/>
                      </a:pPr>
                      <a:r>
                        <a:rPr kumimoji="0" lang="en-US" sz="2000" b="0" i="0" u="none" strike="noStrike" cap="none" normalizeH="0" baseline="0">
                          <a:ln>
                            <a:noFill/>
                          </a:ln>
                          <a:solidFill>
                            <a:schemeClr val="tx1"/>
                          </a:solidFill>
                          <a:effectLst/>
                          <a:latin typeface="Calibri"/>
                          <a:ea typeface="Times New Roman" charset="0"/>
                          <a:cs typeface="Calibri"/>
                        </a:rPr>
                        <a:t>No</a:t>
                      </a:r>
                      <a:endParaRPr kumimoji="0" lang="en-US" sz="2000" b="0" i="0" u="none" strike="noStrike" cap="none" normalizeH="0" baseline="0">
                        <a:ln>
                          <a:noFill/>
                        </a:ln>
                        <a:solidFill>
                          <a:schemeClr val="tx1"/>
                        </a:solidFill>
                        <a:effectLst/>
                        <a:latin typeface="Calibri"/>
                        <a:cs typeface="Calibri"/>
                      </a:endParaRPr>
                    </a:p>
                  </a:txBody>
                  <a:tcPr marL="8128" marR="8128" marT="0" marB="0" anchor="ctr" horzOverflow="overflow">
                    <a:lnL>
                      <a:noFill/>
                    </a:lnL>
                    <a:lnR cap="flat">
                      <a:noFill/>
                    </a:lnR>
                    <a:lnT>
                      <a:noFill/>
                    </a:lnT>
                    <a:lnB>
                      <a:noFill/>
                    </a:lnB>
                    <a:lnTlToBr>
                      <a:noFill/>
                    </a:lnTlToBr>
                    <a:lnBlToTr>
                      <a:noFill/>
                    </a:lnBlToTr>
                    <a:noFill/>
                  </a:tcPr>
                </a:tc>
              </a:tr>
              <a:tr h="306388">
                <a:tc>
                  <a:txBody>
                    <a:bodyPr/>
                    <a:lstStyle/>
                    <a:p>
                      <a:pPr marL="0" marR="0" lvl="0" indent="0" algn="ctr" defTabSz="914400" rtl="0" eaLnBrk="0" fontAlgn="base" latinLnBrk="0" hangingPunct="0">
                        <a:lnSpc>
                          <a:spcPct val="87000"/>
                        </a:lnSpc>
                        <a:spcBef>
                          <a:spcPct val="30000"/>
                        </a:spcBef>
                        <a:spcAft>
                          <a:spcPct val="0"/>
                        </a:spcAft>
                        <a:buClrTx/>
                        <a:buSzPct val="100000"/>
                        <a:buFontTx/>
                        <a:buNone/>
                        <a:tabLst/>
                      </a:pPr>
                      <a:r>
                        <a:rPr kumimoji="0" lang="en-US" sz="2000" b="0" i="1" u="none" strike="noStrike" cap="none" normalizeH="0" baseline="0">
                          <a:ln>
                            <a:noFill/>
                          </a:ln>
                          <a:solidFill>
                            <a:schemeClr val="tx1"/>
                          </a:solidFill>
                          <a:effectLst/>
                          <a:latin typeface="Calibri"/>
                          <a:ea typeface="Times New Roman" charset="0"/>
                          <a:cs typeface="Calibri"/>
                        </a:rPr>
                        <a:t>Angiotensinogen</a:t>
                      </a:r>
                      <a:endParaRPr kumimoji="0" lang="en-US" sz="2000" b="0" i="1" u="none" strike="noStrike" cap="none" normalizeH="0" baseline="0">
                        <a:ln>
                          <a:noFill/>
                        </a:ln>
                        <a:solidFill>
                          <a:schemeClr val="tx1"/>
                        </a:solidFill>
                        <a:effectLst/>
                        <a:latin typeface="Calibri"/>
                        <a:cs typeface="Calibri"/>
                      </a:endParaRPr>
                    </a:p>
                  </a:txBody>
                  <a:tcPr marL="8128" marR="8128" marT="0" marB="0" anchor="ctr" horzOverflow="overflow">
                    <a:lnL cap="flat">
                      <a:noFill/>
                    </a:lnL>
                    <a:lnR>
                      <a:noFill/>
                    </a:lnR>
                    <a:lnT>
                      <a:noFill/>
                    </a:lnT>
                    <a:lnB>
                      <a:noFill/>
                    </a:lnB>
                    <a:lnTlToBr>
                      <a:noFill/>
                    </a:lnTlToBr>
                    <a:lnBlToTr>
                      <a:noFill/>
                    </a:lnBlToTr>
                    <a:noFill/>
                  </a:tcPr>
                </a:tc>
                <a:tc>
                  <a:txBody>
                    <a:bodyPr/>
                    <a:lstStyle/>
                    <a:p>
                      <a:pPr marL="0" marR="0" lvl="0" indent="0" algn="ctr" defTabSz="914400" rtl="0" eaLnBrk="0" fontAlgn="base" latinLnBrk="0" hangingPunct="0">
                        <a:lnSpc>
                          <a:spcPct val="87000"/>
                        </a:lnSpc>
                        <a:spcBef>
                          <a:spcPct val="30000"/>
                        </a:spcBef>
                        <a:spcAft>
                          <a:spcPct val="0"/>
                        </a:spcAft>
                        <a:buClrTx/>
                        <a:buSzPct val="100000"/>
                        <a:buFontTx/>
                        <a:buNone/>
                        <a:tabLst/>
                      </a:pPr>
                      <a:r>
                        <a:rPr kumimoji="0" lang="en-US" sz="2000" b="0" i="0" u="none" strike="noStrike" cap="none" normalizeH="0" baseline="0">
                          <a:ln>
                            <a:noFill/>
                          </a:ln>
                          <a:solidFill>
                            <a:schemeClr val="tx1"/>
                          </a:solidFill>
                          <a:effectLst/>
                          <a:latin typeface="Calibri"/>
                          <a:ea typeface="Times New Roman" charset="0"/>
                          <a:cs typeface="Calibri"/>
                        </a:rPr>
                        <a:t>M235T</a:t>
                      </a:r>
                      <a:endParaRPr kumimoji="0" lang="en-US" sz="2000" b="0" i="0" u="none" strike="noStrike" cap="none" normalizeH="0" baseline="0">
                        <a:ln>
                          <a:noFill/>
                        </a:ln>
                        <a:solidFill>
                          <a:schemeClr val="tx1"/>
                        </a:solidFill>
                        <a:effectLst/>
                        <a:latin typeface="Calibri"/>
                        <a:cs typeface="Calibri"/>
                      </a:endParaRPr>
                    </a:p>
                  </a:txBody>
                  <a:tcPr marL="8128" marR="8128" marT="0" marB="0" anchor="ctr" horzOverflow="overflow">
                    <a:lnL>
                      <a:noFill/>
                    </a:lnL>
                    <a:lnR>
                      <a:noFill/>
                    </a:lnR>
                    <a:lnT>
                      <a:noFill/>
                    </a:lnT>
                    <a:lnB>
                      <a:noFill/>
                    </a:lnB>
                    <a:lnTlToBr>
                      <a:noFill/>
                    </a:lnTlToBr>
                    <a:lnBlToTr>
                      <a:noFill/>
                    </a:lnBlToTr>
                    <a:noFill/>
                  </a:tcPr>
                </a:tc>
                <a:tc>
                  <a:txBody>
                    <a:bodyPr/>
                    <a:lstStyle/>
                    <a:p>
                      <a:pPr marL="0" marR="0" lvl="0" indent="0" algn="ctr" defTabSz="914400" rtl="0" eaLnBrk="0" fontAlgn="base" latinLnBrk="0" hangingPunct="0">
                        <a:lnSpc>
                          <a:spcPct val="87000"/>
                        </a:lnSpc>
                        <a:spcBef>
                          <a:spcPct val="30000"/>
                        </a:spcBef>
                        <a:spcAft>
                          <a:spcPct val="0"/>
                        </a:spcAft>
                        <a:buClrTx/>
                        <a:buSzPct val="100000"/>
                        <a:buFontTx/>
                        <a:buNone/>
                        <a:tabLst/>
                      </a:pPr>
                      <a:r>
                        <a:rPr kumimoji="0" lang="en-US" sz="2000" b="0" i="0" u="none" strike="noStrike" cap="none" normalizeH="0" baseline="0">
                          <a:ln>
                            <a:noFill/>
                          </a:ln>
                          <a:solidFill>
                            <a:schemeClr val="tx1"/>
                          </a:solidFill>
                          <a:effectLst/>
                          <a:latin typeface="Calibri"/>
                          <a:ea typeface="Times New Roman" charset="0"/>
                          <a:cs typeface="Calibri"/>
                        </a:rPr>
                        <a:t>250</a:t>
                      </a:r>
                      <a:endParaRPr kumimoji="0" lang="en-US" sz="2000" b="0" i="0" u="none" strike="noStrike" cap="none" normalizeH="0" baseline="0">
                        <a:ln>
                          <a:noFill/>
                        </a:ln>
                        <a:solidFill>
                          <a:schemeClr val="tx1"/>
                        </a:solidFill>
                        <a:effectLst/>
                        <a:latin typeface="Calibri"/>
                        <a:cs typeface="Calibri"/>
                      </a:endParaRPr>
                    </a:p>
                  </a:txBody>
                  <a:tcPr marL="8128" marR="8128" marT="0" marB="0" anchor="ctr" horzOverflow="overflow">
                    <a:lnL>
                      <a:noFill/>
                    </a:lnL>
                    <a:lnR>
                      <a:noFill/>
                    </a:lnR>
                    <a:lnT>
                      <a:noFill/>
                    </a:lnT>
                    <a:lnB>
                      <a:noFill/>
                    </a:lnB>
                    <a:lnTlToBr>
                      <a:noFill/>
                    </a:lnTlToBr>
                    <a:lnBlToTr>
                      <a:noFill/>
                    </a:lnBlToTr>
                    <a:noFill/>
                  </a:tcPr>
                </a:tc>
                <a:tc>
                  <a:txBody>
                    <a:bodyPr/>
                    <a:lstStyle/>
                    <a:p>
                      <a:pPr marL="0" marR="0" lvl="0" indent="0" algn="ctr" defTabSz="914400" rtl="0" eaLnBrk="0" fontAlgn="base" latinLnBrk="0" hangingPunct="0">
                        <a:lnSpc>
                          <a:spcPct val="87000"/>
                        </a:lnSpc>
                        <a:spcBef>
                          <a:spcPct val="30000"/>
                        </a:spcBef>
                        <a:spcAft>
                          <a:spcPct val="0"/>
                        </a:spcAft>
                        <a:buClrTx/>
                        <a:buSzPct val="100000"/>
                        <a:buFontTx/>
                        <a:buNone/>
                        <a:tabLst/>
                      </a:pPr>
                      <a:r>
                        <a:rPr kumimoji="0" lang="en-US" sz="2000" b="0" i="0" u="none" strike="noStrike" cap="none" normalizeH="0" baseline="0">
                          <a:ln>
                            <a:noFill/>
                          </a:ln>
                          <a:solidFill>
                            <a:schemeClr val="tx1"/>
                          </a:solidFill>
                          <a:effectLst/>
                          <a:latin typeface="Calibri"/>
                          <a:ea typeface="Times New Roman" charset="0"/>
                          <a:cs typeface="Calibri"/>
                        </a:rPr>
                        <a:t>250</a:t>
                      </a:r>
                      <a:endParaRPr kumimoji="0" lang="en-US" sz="2000" b="0" i="0" u="none" strike="noStrike" cap="none" normalizeH="0" baseline="0">
                        <a:ln>
                          <a:noFill/>
                        </a:ln>
                        <a:solidFill>
                          <a:schemeClr val="tx1"/>
                        </a:solidFill>
                        <a:effectLst/>
                        <a:latin typeface="Calibri"/>
                        <a:cs typeface="Calibri"/>
                      </a:endParaRPr>
                    </a:p>
                  </a:txBody>
                  <a:tcPr marL="8128" marR="8128" marT="0" marB="0" anchor="ctr" horzOverflow="overflow">
                    <a:lnL>
                      <a:noFill/>
                    </a:lnL>
                    <a:lnR>
                      <a:noFill/>
                    </a:lnR>
                    <a:lnT>
                      <a:noFill/>
                    </a:lnT>
                    <a:lnB>
                      <a:noFill/>
                    </a:lnB>
                    <a:lnTlToBr>
                      <a:noFill/>
                    </a:lnTlToBr>
                    <a:lnBlToTr>
                      <a:noFill/>
                    </a:lnBlToTr>
                    <a:noFill/>
                  </a:tcPr>
                </a:tc>
                <a:tc>
                  <a:txBody>
                    <a:bodyPr/>
                    <a:lstStyle/>
                    <a:p>
                      <a:pPr marL="0" marR="0" lvl="0" indent="0" algn="ctr" defTabSz="914400" rtl="0" eaLnBrk="0" fontAlgn="base" latinLnBrk="0" hangingPunct="0">
                        <a:lnSpc>
                          <a:spcPct val="87000"/>
                        </a:lnSpc>
                        <a:spcBef>
                          <a:spcPct val="30000"/>
                        </a:spcBef>
                        <a:spcAft>
                          <a:spcPct val="0"/>
                        </a:spcAft>
                        <a:buClrTx/>
                        <a:buSzPct val="100000"/>
                        <a:buFontTx/>
                        <a:buNone/>
                        <a:tabLst/>
                      </a:pPr>
                      <a:r>
                        <a:rPr kumimoji="0" lang="en-US" sz="2000" b="0" i="0" u="none" strike="noStrike" cap="none" normalizeH="0" baseline="0">
                          <a:ln>
                            <a:noFill/>
                          </a:ln>
                          <a:solidFill>
                            <a:schemeClr val="tx1"/>
                          </a:solidFill>
                          <a:effectLst/>
                          <a:latin typeface="Calibri"/>
                          <a:ea typeface="Times New Roman" charset="0"/>
                          <a:cs typeface="Calibri"/>
                        </a:rPr>
                        <a:t>2.5</a:t>
                      </a:r>
                      <a:endParaRPr kumimoji="0" lang="en-US" sz="2000" b="0" i="0" u="none" strike="noStrike" cap="none" normalizeH="0" baseline="0">
                        <a:ln>
                          <a:noFill/>
                        </a:ln>
                        <a:solidFill>
                          <a:schemeClr val="tx1"/>
                        </a:solidFill>
                        <a:effectLst/>
                        <a:latin typeface="Calibri"/>
                        <a:cs typeface="Calibri"/>
                      </a:endParaRPr>
                    </a:p>
                  </a:txBody>
                  <a:tcPr marL="8128" marR="8128" marT="0" marB="0" anchor="ctr" horzOverflow="overflow">
                    <a:lnL>
                      <a:noFill/>
                    </a:lnL>
                    <a:lnR>
                      <a:noFill/>
                    </a:lnR>
                    <a:lnT>
                      <a:noFill/>
                    </a:lnT>
                    <a:lnB>
                      <a:noFill/>
                    </a:lnB>
                    <a:lnTlToBr>
                      <a:noFill/>
                    </a:lnTlToBr>
                    <a:lnBlToTr>
                      <a:noFill/>
                    </a:lnBlToTr>
                    <a:noFill/>
                  </a:tcPr>
                </a:tc>
                <a:tc gridSpan="2">
                  <a:txBody>
                    <a:bodyPr/>
                    <a:lstStyle/>
                    <a:p>
                      <a:pPr marL="0" marR="0" lvl="0" indent="0" algn="ctr" defTabSz="914400" rtl="0" eaLnBrk="0" fontAlgn="base" latinLnBrk="0" hangingPunct="0">
                        <a:lnSpc>
                          <a:spcPct val="87000"/>
                        </a:lnSpc>
                        <a:spcBef>
                          <a:spcPct val="30000"/>
                        </a:spcBef>
                        <a:spcAft>
                          <a:spcPct val="0"/>
                        </a:spcAft>
                        <a:buClrTx/>
                        <a:buSzPct val="100000"/>
                        <a:buFontTx/>
                        <a:buNone/>
                        <a:tabLst/>
                      </a:pPr>
                      <a:r>
                        <a:rPr kumimoji="0" lang="en-US" sz="2000" b="0" i="0" u="none" strike="noStrike" cap="none" normalizeH="0" baseline="0">
                          <a:ln>
                            <a:noFill/>
                          </a:ln>
                          <a:solidFill>
                            <a:schemeClr val="tx1"/>
                          </a:solidFill>
                          <a:effectLst/>
                          <a:latin typeface="Calibri"/>
                          <a:ea typeface="Times New Roman" charset="0"/>
                          <a:cs typeface="Calibri"/>
                        </a:rPr>
                        <a:t>&lt;0.001</a:t>
                      </a:r>
                      <a:endParaRPr kumimoji="0" lang="en-US" sz="2000" b="0" i="0" u="none" strike="noStrike" cap="none" normalizeH="0" baseline="0">
                        <a:ln>
                          <a:noFill/>
                        </a:ln>
                        <a:solidFill>
                          <a:schemeClr val="tx1"/>
                        </a:solidFill>
                        <a:effectLst/>
                        <a:latin typeface="Calibri"/>
                        <a:cs typeface="Calibri"/>
                      </a:endParaRPr>
                    </a:p>
                  </a:txBody>
                  <a:tcPr marL="8128" marR="8128" marT="0" marB="0" anchor="ctr" horzOverflow="overflow">
                    <a:lnL>
                      <a:noFill/>
                    </a:lnL>
                    <a:lnR>
                      <a:noFill/>
                    </a:lnR>
                    <a:lnT>
                      <a:noFill/>
                    </a:lnT>
                    <a:lnB>
                      <a:noFill/>
                    </a:lnB>
                    <a:lnTlToBr>
                      <a:noFill/>
                    </a:lnTlToBr>
                    <a:lnBlToTr>
                      <a:noFill/>
                    </a:lnBlToTr>
                    <a:noFill/>
                  </a:tcPr>
                </a:tc>
                <a:tc hMerge="1">
                  <a:txBody>
                    <a:bodyPr/>
                    <a:lstStyle/>
                    <a:p>
                      <a:pPr marL="0" marR="0" lvl="0" indent="0" algn="ctr" defTabSz="914400" rtl="0" eaLnBrk="0" fontAlgn="base" latinLnBrk="0" hangingPunct="0">
                        <a:lnSpc>
                          <a:spcPct val="87000"/>
                        </a:lnSpc>
                        <a:spcBef>
                          <a:spcPct val="30000"/>
                        </a:spcBef>
                        <a:spcAft>
                          <a:spcPct val="0"/>
                        </a:spcAft>
                        <a:buClrTx/>
                        <a:buSzPct val="100000"/>
                        <a:buFontTx/>
                        <a:buNone/>
                        <a:tabLst/>
                      </a:pPr>
                      <a:endParaRPr kumimoji="0" lang="en-US" sz="2000" b="0" i="0" u="none" strike="noStrike" cap="none" normalizeH="0" baseline="0">
                        <a:ln>
                          <a:noFill/>
                        </a:ln>
                        <a:solidFill>
                          <a:schemeClr val="tx1"/>
                        </a:solidFill>
                        <a:effectLst/>
                        <a:latin typeface="Arial" charset="0"/>
                      </a:endParaRPr>
                    </a:p>
                  </a:txBody>
                  <a:tcPr marL="8128" marR="8128" marT="0" marB="0" horzOverflow="overflow">
                    <a:lnL>
                      <a:noFill/>
                    </a:lnL>
                    <a:lnR cap="flat">
                      <a:noFill/>
                    </a:lnR>
                    <a:lnT>
                      <a:noFill/>
                    </a:lnT>
                    <a:lnB>
                      <a:noFill/>
                    </a:lnB>
                    <a:lnTlToBr>
                      <a:noFill/>
                    </a:lnTlToBr>
                    <a:lnBlToTr>
                      <a:noFill/>
                    </a:lnBlToTr>
                    <a:noFill/>
                  </a:tcPr>
                </a:tc>
                <a:tc>
                  <a:txBody>
                    <a:bodyPr/>
                    <a:lstStyle/>
                    <a:p>
                      <a:pPr marL="0" marR="0" lvl="0" indent="0" algn="ctr" defTabSz="914400" rtl="0" eaLnBrk="0" fontAlgn="base" latinLnBrk="0" hangingPunct="0">
                        <a:lnSpc>
                          <a:spcPct val="87000"/>
                        </a:lnSpc>
                        <a:spcBef>
                          <a:spcPct val="30000"/>
                        </a:spcBef>
                        <a:spcAft>
                          <a:spcPct val="0"/>
                        </a:spcAft>
                        <a:buClrTx/>
                        <a:buSzPct val="100000"/>
                        <a:buFontTx/>
                        <a:buNone/>
                        <a:tabLst/>
                      </a:pPr>
                      <a:r>
                        <a:rPr kumimoji="0" lang="en-US" sz="2000" b="0" i="0" u="none" strike="noStrike" cap="none" normalizeH="0" baseline="0">
                          <a:ln>
                            <a:noFill/>
                          </a:ln>
                          <a:solidFill>
                            <a:schemeClr val="tx1"/>
                          </a:solidFill>
                          <a:effectLst/>
                          <a:latin typeface="Calibri"/>
                          <a:ea typeface="Times New Roman" charset="0"/>
                          <a:cs typeface="Calibri"/>
                        </a:rPr>
                        <a:t>No</a:t>
                      </a:r>
                      <a:endParaRPr kumimoji="0" lang="en-US" sz="2000" b="0" i="0" u="none" strike="noStrike" cap="none" normalizeH="0" baseline="0">
                        <a:ln>
                          <a:noFill/>
                        </a:ln>
                        <a:solidFill>
                          <a:schemeClr val="tx1"/>
                        </a:solidFill>
                        <a:effectLst/>
                        <a:latin typeface="Calibri"/>
                        <a:cs typeface="Calibri"/>
                      </a:endParaRPr>
                    </a:p>
                  </a:txBody>
                  <a:tcPr marL="8128" marR="8128" marT="0" marB="0" horzOverflow="overflow">
                    <a:lnL>
                      <a:noFill/>
                    </a:lnL>
                    <a:lnR cap="flat">
                      <a:noFill/>
                    </a:lnR>
                    <a:lnT>
                      <a:noFill/>
                    </a:lnT>
                    <a:lnB>
                      <a:noFill/>
                    </a:lnB>
                    <a:lnTlToBr>
                      <a:noFill/>
                    </a:lnTlToBr>
                    <a:lnBlToTr>
                      <a:noFill/>
                    </a:lnBlToTr>
                    <a:noFill/>
                  </a:tcPr>
                </a:tc>
              </a:tr>
              <a:tr h="306388">
                <a:tc>
                  <a:txBody>
                    <a:bodyPr/>
                    <a:lstStyle/>
                    <a:p>
                      <a:pPr marL="0" marR="0" lvl="0" indent="0" algn="ctr" defTabSz="914400" rtl="0" eaLnBrk="0" fontAlgn="base" latinLnBrk="0" hangingPunct="0">
                        <a:lnSpc>
                          <a:spcPct val="87000"/>
                        </a:lnSpc>
                        <a:spcBef>
                          <a:spcPct val="30000"/>
                        </a:spcBef>
                        <a:spcAft>
                          <a:spcPct val="0"/>
                        </a:spcAft>
                        <a:buClrTx/>
                        <a:buSzPct val="100000"/>
                        <a:buFontTx/>
                        <a:buNone/>
                        <a:tabLst/>
                      </a:pPr>
                      <a:r>
                        <a:rPr kumimoji="0" lang="en-US" sz="2000" b="0" i="1" u="none" strike="noStrike" cap="none" normalizeH="0" baseline="0" dirty="0" err="1">
                          <a:ln>
                            <a:noFill/>
                          </a:ln>
                          <a:solidFill>
                            <a:schemeClr val="tx1"/>
                          </a:solidFill>
                          <a:effectLst/>
                          <a:latin typeface="Calibri"/>
                          <a:ea typeface="Times New Roman" charset="0"/>
                          <a:cs typeface="Calibri"/>
                        </a:rPr>
                        <a:t>Angiotensinogen</a:t>
                      </a:r>
                      <a:endParaRPr kumimoji="0" lang="en-US" sz="2000" b="0" i="1" u="none" strike="noStrike" cap="none" normalizeH="0" baseline="0" dirty="0">
                        <a:ln>
                          <a:noFill/>
                        </a:ln>
                        <a:solidFill>
                          <a:schemeClr val="tx1"/>
                        </a:solidFill>
                        <a:effectLst/>
                        <a:latin typeface="Calibri"/>
                        <a:cs typeface="Calibri"/>
                      </a:endParaRPr>
                    </a:p>
                  </a:txBody>
                  <a:tcPr marL="8128" marR="8128" marT="0" marB="0" anchor="ctr" horzOverflow="overflow">
                    <a:lnL cap="flat">
                      <a:noFill/>
                    </a:lnL>
                    <a:lnR>
                      <a:noFill/>
                    </a:lnR>
                    <a:lnT>
                      <a:noFill/>
                    </a:lnT>
                    <a:lnB>
                      <a:noFill/>
                    </a:lnB>
                    <a:lnTlToBr>
                      <a:noFill/>
                    </a:lnTlToBr>
                    <a:lnBlToTr>
                      <a:noFill/>
                    </a:lnBlToTr>
                    <a:noFill/>
                  </a:tcPr>
                </a:tc>
                <a:tc>
                  <a:txBody>
                    <a:bodyPr/>
                    <a:lstStyle/>
                    <a:p>
                      <a:pPr marL="0" marR="0" lvl="0" indent="0" algn="ctr" defTabSz="914400" rtl="0" eaLnBrk="0" fontAlgn="base" latinLnBrk="0" hangingPunct="0">
                        <a:lnSpc>
                          <a:spcPct val="87000"/>
                        </a:lnSpc>
                        <a:spcBef>
                          <a:spcPct val="30000"/>
                        </a:spcBef>
                        <a:spcAft>
                          <a:spcPct val="0"/>
                        </a:spcAft>
                        <a:buClrTx/>
                        <a:buSzPct val="100000"/>
                        <a:buFontTx/>
                        <a:buNone/>
                        <a:tabLst/>
                      </a:pPr>
                      <a:r>
                        <a:rPr kumimoji="0" lang="en-US" sz="2000" b="0" i="0" u="none" strike="noStrike" cap="none" normalizeH="0" baseline="0" dirty="0">
                          <a:ln>
                            <a:noFill/>
                          </a:ln>
                          <a:solidFill>
                            <a:schemeClr val="tx1"/>
                          </a:solidFill>
                          <a:effectLst/>
                          <a:latin typeface="Calibri"/>
                          <a:ea typeface="Times New Roman" charset="0"/>
                          <a:cs typeface="Calibri"/>
                        </a:rPr>
                        <a:t>G-6A</a:t>
                      </a:r>
                      <a:endParaRPr kumimoji="0" lang="en-US" sz="2000" b="0" i="0" u="none" strike="noStrike" cap="none" normalizeH="0" baseline="0" dirty="0">
                        <a:ln>
                          <a:noFill/>
                        </a:ln>
                        <a:solidFill>
                          <a:schemeClr val="tx1"/>
                        </a:solidFill>
                        <a:effectLst/>
                        <a:latin typeface="Calibri"/>
                        <a:cs typeface="Calibri"/>
                      </a:endParaRPr>
                    </a:p>
                  </a:txBody>
                  <a:tcPr marL="8128" marR="8128" marT="0" marB="0" anchor="ctr" horzOverflow="overflow">
                    <a:lnL>
                      <a:noFill/>
                    </a:lnL>
                    <a:lnR>
                      <a:noFill/>
                    </a:lnR>
                    <a:lnT>
                      <a:noFill/>
                    </a:lnT>
                    <a:lnB>
                      <a:noFill/>
                    </a:lnB>
                    <a:lnTlToBr>
                      <a:noFill/>
                    </a:lnTlToBr>
                    <a:lnBlToTr>
                      <a:noFill/>
                    </a:lnBlToTr>
                    <a:noFill/>
                  </a:tcPr>
                </a:tc>
                <a:tc>
                  <a:txBody>
                    <a:bodyPr/>
                    <a:lstStyle/>
                    <a:p>
                      <a:pPr marL="0" marR="0" lvl="0" indent="0" algn="ctr" defTabSz="914400" rtl="0" eaLnBrk="0" fontAlgn="base" latinLnBrk="0" hangingPunct="0">
                        <a:lnSpc>
                          <a:spcPct val="87000"/>
                        </a:lnSpc>
                        <a:spcBef>
                          <a:spcPct val="30000"/>
                        </a:spcBef>
                        <a:spcAft>
                          <a:spcPct val="0"/>
                        </a:spcAft>
                        <a:buClrTx/>
                        <a:buSzPct val="100000"/>
                        <a:buFontTx/>
                        <a:buNone/>
                        <a:tabLst/>
                      </a:pPr>
                      <a:r>
                        <a:rPr kumimoji="0" lang="en-US" sz="2000" b="0" i="0" u="none" strike="noStrike" cap="none" normalizeH="0" baseline="0">
                          <a:ln>
                            <a:noFill/>
                          </a:ln>
                          <a:solidFill>
                            <a:schemeClr val="tx1"/>
                          </a:solidFill>
                          <a:effectLst/>
                          <a:latin typeface="Calibri"/>
                          <a:ea typeface="Times New Roman" charset="0"/>
                          <a:cs typeface="Calibri"/>
                        </a:rPr>
                        <a:t>250</a:t>
                      </a:r>
                      <a:endParaRPr kumimoji="0" lang="en-US" sz="2000" b="0" i="0" u="none" strike="noStrike" cap="none" normalizeH="0" baseline="0">
                        <a:ln>
                          <a:noFill/>
                        </a:ln>
                        <a:solidFill>
                          <a:schemeClr val="tx1"/>
                        </a:solidFill>
                        <a:effectLst/>
                        <a:latin typeface="Calibri"/>
                        <a:cs typeface="Calibri"/>
                      </a:endParaRPr>
                    </a:p>
                  </a:txBody>
                  <a:tcPr marL="8128" marR="8128" marT="0" marB="0" anchor="ctr" horzOverflow="overflow">
                    <a:lnL>
                      <a:noFill/>
                    </a:lnL>
                    <a:lnR>
                      <a:noFill/>
                    </a:lnR>
                    <a:lnT>
                      <a:noFill/>
                    </a:lnT>
                    <a:lnB>
                      <a:noFill/>
                    </a:lnB>
                    <a:lnTlToBr>
                      <a:noFill/>
                    </a:lnTlToBr>
                    <a:lnBlToTr>
                      <a:noFill/>
                    </a:lnBlToTr>
                    <a:noFill/>
                  </a:tcPr>
                </a:tc>
                <a:tc>
                  <a:txBody>
                    <a:bodyPr/>
                    <a:lstStyle/>
                    <a:p>
                      <a:pPr marL="0" marR="0" lvl="0" indent="0" algn="ctr" defTabSz="914400" rtl="0" eaLnBrk="0" fontAlgn="base" latinLnBrk="0" hangingPunct="0">
                        <a:lnSpc>
                          <a:spcPct val="87000"/>
                        </a:lnSpc>
                        <a:spcBef>
                          <a:spcPct val="30000"/>
                        </a:spcBef>
                        <a:spcAft>
                          <a:spcPct val="0"/>
                        </a:spcAft>
                        <a:buClrTx/>
                        <a:buSzPct val="100000"/>
                        <a:buFontTx/>
                        <a:buNone/>
                        <a:tabLst/>
                      </a:pPr>
                      <a:r>
                        <a:rPr kumimoji="0" lang="en-US" sz="2000" b="0" i="0" u="none" strike="noStrike" cap="none" normalizeH="0" baseline="0">
                          <a:ln>
                            <a:noFill/>
                          </a:ln>
                          <a:solidFill>
                            <a:schemeClr val="tx1"/>
                          </a:solidFill>
                          <a:effectLst/>
                          <a:latin typeface="Calibri"/>
                          <a:ea typeface="Times New Roman" charset="0"/>
                          <a:cs typeface="Calibri"/>
                        </a:rPr>
                        <a:t>250</a:t>
                      </a:r>
                      <a:endParaRPr kumimoji="0" lang="en-US" sz="2000" b="0" i="0" u="none" strike="noStrike" cap="none" normalizeH="0" baseline="0">
                        <a:ln>
                          <a:noFill/>
                        </a:ln>
                        <a:solidFill>
                          <a:schemeClr val="tx1"/>
                        </a:solidFill>
                        <a:effectLst/>
                        <a:latin typeface="Calibri"/>
                        <a:cs typeface="Calibri"/>
                      </a:endParaRPr>
                    </a:p>
                  </a:txBody>
                  <a:tcPr marL="8128" marR="8128" marT="0" marB="0" anchor="ctr" horzOverflow="overflow">
                    <a:lnL>
                      <a:noFill/>
                    </a:lnL>
                    <a:lnR>
                      <a:noFill/>
                    </a:lnR>
                    <a:lnT>
                      <a:noFill/>
                    </a:lnT>
                    <a:lnB>
                      <a:noFill/>
                    </a:lnB>
                    <a:lnTlToBr>
                      <a:noFill/>
                    </a:lnTlToBr>
                    <a:lnBlToTr>
                      <a:noFill/>
                    </a:lnBlToTr>
                    <a:noFill/>
                  </a:tcPr>
                </a:tc>
                <a:tc>
                  <a:txBody>
                    <a:bodyPr/>
                    <a:lstStyle/>
                    <a:p>
                      <a:pPr marL="0" marR="0" lvl="0" indent="0" algn="ctr" defTabSz="914400" rtl="0" eaLnBrk="0" fontAlgn="base" latinLnBrk="0" hangingPunct="0">
                        <a:lnSpc>
                          <a:spcPct val="87000"/>
                        </a:lnSpc>
                        <a:spcBef>
                          <a:spcPct val="30000"/>
                        </a:spcBef>
                        <a:spcAft>
                          <a:spcPct val="0"/>
                        </a:spcAft>
                        <a:buClrTx/>
                        <a:buSzPct val="100000"/>
                        <a:buFontTx/>
                        <a:buNone/>
                        <a:tabLst/>
                      </a:pPr>
                      <a:r>
                        <a:rPr kumimoji="0" lang="en-US" sz="2000" b="0" i="0" u="none" strike="noStrike" cap="none" normalizeH="0" baseline="0">
                          <a:ln>
                            <a:noFill/>
                          </a:ln>
                          <a:solidFill>
                            <a:schemeClr val="tx1"/>
                          </a:solidFill>
                          <a:effectLst/>
                          <a:latin typeface="Calibri"/>
                          <a:ea typeface="Times New Roman" charset="0"/>
                          <a:cs typeface="Calibri"/>
                        </a:rPr>
                        <a:t>3.3</a:t>
                      </a:r>
                      <a:endParaRPr kumimoji="0" lang="en-US" sz="2000" b="0" i="0" u="none" strike="noStrike" cap="none" normalizeH="0" baseline="0">
                        <a:ln>
                          <a:noFill/>
                        </a:ln>
                        <a:solidFill>
                          <a:schemeClr val="tx1"/>
                        </a:solidFill>
                        <a:effectLst/>
                        <a:latin typeface="Calibri"/>
                        <a:cs typeface="Calibri"/>
                      </a:endParaRPr>
                    </a:p>
                  </a:txBody>
                  <a:tcPr marL="8128" marR="8128" marT="0" marB="0" anchor="ctr" horzOverflow="overflow">
                    <a:lnL>
                      <a:noFill/>
                    </a:lnL>
                    <a:lnR>
                      <a:noFill/>
                    </a:lnR>
                    <a:lnT>
                      <a:noFill/>
                    </a:lnT>
                    <a:lnB>
                      <a:noFill/>
                    </a:lnB>
                    <a:lnTlToBr>
                      <a:noFill/>
                    </a:lnTlToBr>
                    <a:lnBlToTr>
                      <a:noFill/>
                    </a:lnBlToTr>
                    <a:noFill/>
                  </a:tcPr>
                </a:tc>
                <a:tc gridSpan="2">
                  <a:txBody>
                    <a:bodyPr/>
                    <a:lstStyle/>
                    <a:p>
                      <a:pPr marL="0" marR="0" lvl="0" indent="0" algn="ctr" defTabSz="914400" rtl="0" eaLnBrk="0" fontAlgn="base" latinLnBrk="0" hangingPunct="0">
                        <a:lnSpc>
                          <a:spcPct val="87000"/>
                        </a:lnSpc>
                        <a:spcBef>
                          <a:spcPct val="30000"/>
                        </a:spcBef>
                        <a:spcAft>
                          <a:spcPct val="0"/>
                        </a:spcAft>
                        <a:buClrTx/>
                        <a:buSzPct val="100000"/>
                        <a:buFontTx/>
                        <a:buNone/>
                        <a:tabLst/>
                      </a:pPr>
                      <a:r>
                        <a:rPr kumimoji="0" lang="en-US" sz="2000" b="0" i="0" u="none" strike="noStrike" cap="none" normalizeH="0" baseline="0">
                          <a:ln>
                            <a:noFill/>
                          </a:ln>
                          <a:solidFill>
                            <a:schemeClr val="tx1"/>
                          </a:solidFill>
                          <a:effectLst/>
                          <a:latin typeface="Calibri"/>
                          <a:ea typeface="Times New Roman" charset="0"/>
                          <a:cs typeface="Calibri"/>
                        </a:rPr>
                        <a:t>0.005</a:t>
                      </a:r>
                      <a:endParaRPr kumimoji="0" lang="en-US" sz="2000" b="0" i="0" u="none" strike="noStrike" cap="none" normalizeH="0" baseline="0">
                        <a:ln>
                          <a:noFill/>
                        </a:ln>
                        <a:solidFill>
                          <a:schemeClr val="tx1"/>
                        </a:solidFill>
                        <a:effectLst/>
                        <a:latin typeface="Calibri"/>
                        <a:cs typeface="Calibri"/>
                      </a:endParaRPr>
                    </a:p>
                  </a:txBody>
                  <a:tcPr marL="8128" marR="8128" marT="0" marB="0" anchor="ctr" horzOverflow="overflow">
                    <a:lnL>
                      <a:noFill/>
                    </a:lnL>
                    <a:lnR>
                      <a:noFill/>
                    </a:lnR>
                    <a:lnT>
                      <a:noFill/>
                    </a:lnT>
                    <a:lnB>
                      <a:noFill/>
                    </a:lnB>
                    <a:lnTlToBr>
                      <a:noFill/>
                    </a:lnTlToBr>
                    <a:lnBlToTr>
                      <a:noFill/>
                    </a:lnBlToTr>
                    <a:noFill/>
                  </a:tcPr>
                </a:tc>
                <a:tc hMerge="1">
                  <a:txBody>
                    <a:bodyPr/>
                    <a:lstStyle/>
                    <a:p>
                      <a:pPr marL="0" marR="0" lvl="0" indent="0" algn="ctr" defTabSz="914400" rtl="0" eaLnBrk="0" fontAlgn="base" latinLnBrk="0" hangingPunct="0">
                        <a:lnSpc>
                          <a:spcPct val="87000"/>
                        </a:lnSpc>
                        <a:spcBef>
                          <a:spcPct val="30000"/>
                        </a:spcBef>
                        <a:spcAft>
                          <a:spcPct val="0"/>
                        </a:spcAft>
                        <a:buClrTx/>
                        <a:buSzPct val="100000"/>
                        <a:buFontTx/>
                        <a:buNone/>
                        <a:tabLst/>
                      </a:pPr>
                      <a:endParaRPr kumimoji="0" lang="en-US" sz="2000" b="0" i="0" u="none" strike="noStrike" cap="none" normalizeH="0" baseline="0">
                        <a:ln>
                          <a:noFill/>
                        </a:ln>
                        <a:solidFill>
                          <a:schemeClr val="tx1"/>
                        </a:solidFill>
                        <a:effectLst/>
                        <a:latin typeface="Arial" charset="0"/>
                      </a:endParaRPr>
                    </a:p>
                  </a:txBody>
                  <a:tcPr marL="8128" marR="8128" marT="0" marB="0" horzOverflow="overflow">
                    <a:lnL>
                      <a:noFill/>
                    </a:lnL>
                    <a:lnR cap="flat">
                      <a:noFill/>
                    </a:lnR>
                    <a:lnT>
                      <a:noFill/>
                    </a:lnT>
                    <a:lnB>
                      <a:noFill/>
                    </a:lnB>
                    <a:lnTlToBr>
                      <a:noFill/>
                    </a:lnTlToBr>
                    <a:lnBlToTr>
                      <a:noFill/>
                    </a:lnBlToTr>
                    <a:noFill/>
                  </a:tcPr>
                </a:tc>
                <a:tc>
                  <a:txBody>
                    <a:bodyPr/>
                    <a:lstStyle/>
                    <a:p>
                      <a:pPr marL="0" marR="0" lvl="0" indent="0" algn="ctr" defTabSz="914400" rtl="0" eaLnBrk="0" fontAlgn="base" latinLnBrk="0" hangingPunct="0">
                        <a:lnSpc>
                          <a:spcPct val="87000"/>
                        </a:lnSpc>
                        <a:spcBef>
                          <a:spcPct val="30000"/>
                        </a:spcBef>
                        <a:spcAft>
                          <a:spcPct val="0"/>
                        </a:spcAft>
                        <a:buClrTx/>
                        <a:buSzPct val="100000"/>
                        <a:buFontTx/>
                        <a:buNone/>
                        <a:tabLst/>
                      </a:pPr>
                      <a:r>
                        <a:rPr kumimoji="0" lang="en-US" sz="2000" b="0" i="0" u="none" strike="noStrike" cap="none" normalizeH="0" baseline="0">
                          <a:ln>
                            <a:noFill/>
                          </a:ln>
                          <a:solidFill>
                            <a:schemeClr val="tx1"/>
                          </a:solidFill>
                          <a:effectLst/>
                          <a:latin typeface="Calibri"/>
                          <a:ea typeface="Times New Roman" charset="0"/>
                          <a:cs typeface="Calibri"/>
                        </a:rPr>
                        <a:t>No</a:t>
                      </a:r>
                      <a:endParaRPr kumimoji="0" lang="en-US" sz="2000" b="0" i="0" u="none" strike="noStrike" cap="none" normalizeH="0" baseline="0">
                        <a:ln>
                          <a:noFill/>
                        </a:ln>
                        <a:solidFill>
                          <a:schemeClr val="tx1"/>
                        </a:solidFill>
                        <a:effectLst/>
                        <a:latin typeface="Calibri"/>
                        <a:cs typeface="Calibri"/>
                      </a:endParaRPr>
                    </a:p>
                  </a:txBody>
                  <a:tcPr marL="8128" marR="8128" marT="0" marB="0" horzOverflow="overflow">
                    <a:lnL>
                      <a:noFill/>
                    </a:lnL>
                    <a:lnR cap="flat">
                      <a:noFill/>
                    </a:lnR>
                    <a:lnT>
                      <a:noFill/>
                    </a:lnT>
                    <a:lnB>
                      <a:noFill/>
                    </a:lnB>
                    <a:lnTlToBr>
                      <a:noFill/>
                    </a:lnTlToBr>
                    <a:lnBlToTr>
                      <a:noFill/>
                    </a:lnBlToTr>
                    <a:noFill/>
                  </a:tcPr>
                </a:tc>
              </a:tr>
              <a:tr h="304800">
                <a:tc>
                  <a:txBody>
                    <a:bodyPr/>
                    <a:lstStyle/>
                    <a:p>
                      <a:pPr marL="0" marR="0" lvl="0" indent="0" algn="ctr" defTabSz="914400" rtl="0" eaLnBrk="0" fontAlgn="base" latinLnBrk="0" hangingPunct="0">
                        <a:lnSpc>
                          <a:spcPct val="87000"/>
                        </a:lnSpc>
                        <a:spcBef>
                          <a:spcPct val="30000"/>
                        </a:spcBef>
                        <a:spcAft>
                          <a:spcPct val="0"/>
                        </a:spcAft>
                        <a:buClrTx/>
                        <a:buSzPct val="100000"/>
                        <a:buFontTx/>
                        <a:buNone/>
                        <a:tabLst/>
                      </a:pPr>
                      <a:r>
                        <a:rPr kumimoji="0" lang="en-US" sz="2000" b="0" i="1" u="none" strike="noStrike" cap="none" normalizeH="0" baseline="0">
                          <a:ln>
                            <a:noFill/>
                          </a:ln>
                          <a:solidFill>
                            <a:schemeClr val="tx1"/>
                          </a:solidFill>
                          <a:effectLst/>
                          <a:latin typeface="Calibri"/>
                          <a:ea typeface="Times New Roman" charset="0"/>
                          <a:cs typeface="Calibri"/>
                        </a:rPr>
                        <a:t>Angiotensinogen</a:t>
                      </a:r>
                      <a:endParaRPr kumimoji="0" lang="en-US" sz="2000" b="0" i="1" u="none" strike="noStrike" cap="none" normalizeH="0" baseline="0">
                        <a:ln>
                          <a:noFill/>
                        </a:ln>
                        <a:solidFill>
                          <a:schemeClr val="tx1"/>
                        </a:solidFill>
                        <a:effectLst/>
                        <a:latin typeface="Calibri"/>
                        <a:cs typeface="Calibri"/>
                      </a:endParaRPr>
                    </a:p>
                  </a:txBody>
                  <a:tcPr marL="8128" marR="8128" marT="0" marB="0" anchor="ctr" horzOverflow="overflow">
                    <a:lnL cap="flat">
                      <a:noFill/>
                    </a:lnL>
                    <a:lnR>
                      <a:noFill/>
                    </a:lnR>
                    <a:lnT>
                      <a:noFill/>
                    </a:lnT>
                    <a:lnB>
                      <a:noFill/>
                    </a:lnB>
                    <a:lnTlToBr>
                      <a:noFill/>
                    </a:lnTlToBr>
                    <a:lnBlToTr>
                      <a:noFill/>
                    </a:lnBlToTr>
                    <a:noFill/>
                  </a:tcPr>
                </a:tc>
                <a:tc>
                  <a:txBody>
                    <a:bodyPr/>
                    <a:lstStyle/>
                    <a:p>
                      <a:pPr marL="0" marR="0" lvl="0" indent="0" algn="ctr" defTabSz="914400" rtl="0" eaLnBrk="0" fontAlgn="base" latinLnBrk="0" hangingPunct="0">
                        <a:lnSpc>
                          <a:spcPct val="87000"/>
                        </a:lnSpc>
                        <a:spcBef>
                          <a:spcPct val="30000"/>
                        </a:spcBef>
                        <a:spcAft>
                          <a:spcPct val="0"/>
                        </a:spcAft>
                        <a:buClrTx/>
                        <a:buSzPct val="100000"/>
                        <a:buFontTx/>
                        <a:buNone/>
                        <a:tabLst/>
                      </a:pPr>
                      <a:r>
                        <a:rPr kumimoji="0" lang="en-US" sz="2000" b="0" i="0" u="none" strike="noStrike" cap="none" normalizeH="0" baseline="0" dirty="0">
                          <a:ln>
                            <a:noFill/>
                          </a:ln>
                          <a:solidFill>
                            <a:schemeClr val="tx1"/>
                          </a:solidFill>
                          <a:effectLst/>
                          <a:latin typeface="Calibri"/>
                          <a:ea typeface="Times New Roman" charset="0"/>
                          <a:cs typeface="Calibri"/>
                        </a:rPr>
                        <a:t>G-217A</a:t>
                      </a:r>
                      <a:endParaRPr kumimoji="0" lang="en-US" sz="2000" b="0" i="0" u="none" strike="noStrike" cap="none" normalizeH="0" baseline="0" dirty="0">
                        <a:ln>
                          <a:noFill/>
                        </a:ln>
                        <a:solidFill>
                          <a:schemeClr val="tx1"/>
                        </a:solidFill>
                        <a:effectLst/>
                        <a:latin typeface="Calibri"/>
                        <a:cs typeface="Calibri"/>
                      </a:endParaRPr>
                    </a:p>
                  </a:txBody>
                  <a:tcPr marL="8128" marR="8128" marT="0" marB="0" anchor="ctr" horzOverflow="overflow">
                    <a:lnL>
                      <a:noFill/>
                    </a:lnL>
                    <a:lnR>
                      <a:noFill/>
                    </a:lnR>
                    <a:lnT>
                      <a:noFill/>
                    </a:lnT>
                    <a:lnB>
                      <a:noFill/>
                    </a:lnB>
                    <a:lnTlToBr>
                      <a:noFill/>
                    </a:lnTlToBr>
                    <a:lnBlToTr>
                      <a:noFill/>
                    </a:lnBlToTr>
                    <a:noFill/>
                  </a:tcPr>
                </a:tc>
                <a:tc>
                  <a:txBody>
                    <a:bodyPr/>
                    <a:lstStyle/>
                    <a:p>
                      <a:pPr marL="0" marR="0" lvl="0" indent="0" algn="ctr" defTabSz="914400" rtl="0" eaLnBrk="0" fontAlgn="base" latinLnBrk="0" hangingPunct="0">
                        <a:lnSpc>
                          <a:spcPct val="87000"/>
                        </a:lnSpc>
                        <a:spcBef>
                          <a:spcPct val="30000"/>
                        </a:spcBef>
                        <a:spcAft>
                          <a:spcPct val="0"/>
                        </a:spcAft>
                        <a:buClrTx/>
                        <a:buSzPct val="100000"/>
                        <a:buFontTx/>
                        <a:buNone/>
                        <a:tabLst/>
                      </a:pPr>
                      <a:r>
                        <a:rPr kumimoji="0" lang="en-US" sz="2000" b="0" i="0" u="none" strike="noStrike" cap="none" normalizeH="0" baseline="0">
                          <a:ln>
                            <a:noFill/>
                          </a:ln>
                          <a:solidFill>
                            <a:schemeClr val="tx1"/>
                          </a:solidFill>
                          <a:effectLst/>
                          <a:latin typeface="Calibri"/>
                          <a:ea typeface="Times New Roman" charset="0"/>
                          <a:cs typeface="Calibri"/>
                        </a:rPr>
                        <a:t>250</a:t>
                      </a:r>
                      <a:endParaRPr kumimoji="0" lang="en-US" sz="2000" b="0" i="0" u="none" strike="noStrike" cap="none" normalizeH="0" baseline="0">
                        <a:ln>
                          <a:noFill/>
                        </a:ln>
                        <a:solidFill>
                          <a:schemeClr val="tx1"/>
                        </a:solidFill>
                        <a:effectLst/>
                        <a:latin typeface="Calibri"/>
                        <a:cs typeface="Calibri"/>
                      </a:endParaRPr>
                    </a:p>
                  </a:txBody>
                  <a:tcPr marL="8128" marR="8128" marT="0" marB="0" anchor="ctr" horzOverflow="overflow">
                    <a:lnL>
                      <a:noFill/>
                    </a:lnL>
                    <a:lnR>
                      <a:noFill/>
                    </a:lnR>
                    <a:lnT>
                      <a:noFill/>
                    </a:lnT>
                    <a:lnB>
                      <a:noFill/>
                    </a:lnB>
                    <a:lnTlToBr>
                      <a:noFill/>
                    </a:lnTlToBr>
                    <a:lnBlToTr>
                      <a:noFill/>
                    </a:lnBlToTr>
                    <a:noFill/>
                  </a:tcPr>
                </a:tc>
                <a:tc>
                  <a:txBody>
                    <a:bodyPr/>
                    <a:lstStyle/>
                    <a:p>
                      <a:pPr marL="0" marR="0" lvl="0" indent="0" algn="ctr" defTabSz="914400" rtl="0" eaLnBrk="0" fontAlgn="base" latinLnBrk="0" hangingPunct="0">
                        <a:lnSpc>
                          <a:spcPct val="87000"/>
                        </a:lnSpc>
                        <a:spcBef>
                          <a:spcPct val="30000"/>
                        </a:spcBef>
                        <a:spcAft>
                          <a:spcPct val="0"/>
                        </a:spcAft>
                        <a:buClrTx/>
                        <a:buSzPct val="100000"/>
                        <a:buFontTx/>
                        <a:buNone/>
                        <a:tabLst/>
                      </a:pPr>
                      <a:r>
                        <a:rPr kumimoji="0" lang="en-US" sz="2000" b="0" i="0" u="none" strike="noStrike" cap="none" normalizeH="0" baseline="0">
                          <a:ln>
                            <a:noFill/>
                          </a:ln>
                          <a:solidFill>
                            <a:schemeClr val="tx1"/>
                          </a:solidFill>
                          <a:effectLst/>
                          <a:latin typeface="Calibri"/>
                          <a:ea typeface="Times New Roman" charset="0"/>
                          <a:cs typeface="Calibri"/>
                        </a:rPr>
                        <a:t>250</a:t>
                      </a:r>
                      <a:endParaRPr kumimoji="0" lang="en-US" sz="2000" b="0" i="0" u="none" strike="noStrike" cap="none" normalizeH="0" baseline="0">
                        <a:ln>
                          <a:noFill/>
                        </a:ln>
                        <a:solidFill>
                          <a:schemeClr val="tx1"/>
                        </a:solidFill>
                        <a:effectLst/>
                        <a:latin typeface="Calibri"/>
                        <a:cs typeface="Calibri"/>
                      </a:endParaRPr>
                    </a:p>
                  </a:txBody>
                  <a:tcPr marL="8128" marR="8128" marT="0" marB="0" anchor="ctr" horzOverflow="overflow">
                    <a:lnL>
                      <a:noFill/>
                    </a:lnL>
                    <a:lnR>
                      <a:noFill/>
                    </a:lnR>
                    <a:lnT>
                      <a:noFill/>
                    </a:lnT>
                    <a:lnB>
                      <a:noFill/>
                    </a:lnB>
                    <a:lnTlToBr>
                      <a:noFill/>
                    </a:lnTlToBr>
                    <a:lnBlToTr>
                      <a:noFill/>
                    </a:lnBlToTr>
                    <a:noFill/>
                  </a:tcPr>
                </a:tc>
                <a:tc>
                  <a:txBody>
                    <a:bodyPr/>
                    <a:lstStyle/>
                    <a:p>
                      <a:pPr marL="0" marR="0" lvl="0" indent="0" algn="ctr" defTabSz="914400" rtl="0" eaLnBrk="0" fontAlgn="base" latinLnBrk="0" hangingPunct="0">
                        <a:lnSpc>
                          <a:spcPct val="87000"/>
                        </a:lnSpc>
                        <a:spcBef>
                          <a:spcPct val="30000"/>
                        </a:spcBef>
                        <a:spcAft>
                          <a:spcPct val="0"/>
                        </a:spcAft>
                        <a:buClrTx/>
                        <a:buSzPct val="100000"/>
                        <a:buFontTx/>
                        <a:buNone/>
                        <a:tabLst/>
                      </a:pPr>
                      <a:r>
                        <a:rPr kumimoji="0" lang="en-US" sz="2000" b="0" i="0" u="none" strike="noStrike" cap="none" normalizeH="0" baseline="0">
                          <a:ln>
                            <a:noFill/>
                          </a:ln>
                          <a:solidFill>
                            <a:schemeClr val="tx1"/>
                          </a:solidFill>
                          <a:effectLst/>
                          <a:latin typeface="Calibri"/>
                          <a:ea typeface="Times New Roman" charset="0"/>
                          <a:cs typeface="Calibri"/>
                        </a:rPr>
                        <a:t>2.0</a:t>
                      </a:r>
                      <a:endParaRPr kumimoji="0" lang="en-US" sz="2000" b="0" i="0" u="none" strike="noStrike" cap="none" normalizeH="0" baseline="0">
                        <a:ln>
                          <a:noFill/>
                        </a:ln>
                        <a:solidFill>
                          <a:schemeClr val="tx1"/>
                        </a:solidFill>
                        <a:effectLst/>
                        <a:latin typeface="Calibri"/>
                        <a:cs typeface="Calibri"/>
                      </a:endParaRPr>
                    </a:p>
                  </a:txBody>
                  <a:tcPr marL="8128" marR="8128" marT="0" marB="0" anchor="ctr" horzOverflow="overflow">
                    <a:lnL>
                      <a:noFill/>
                    </a:lnL>
                    <a:lnR>
                      <a:noFill/>
                    </a:lnR>
                    <a:lnT>
                      <a:noFill/>
                    </a:lnT>
                    <a:lnB>
                      <a:noFill/>
                    </a:lnB>
                    <a:lnTlToBr>
                      <a:noFill/>
                    </a:lnTlToBr>
                    <a:lnBlToTr>
                      <a:noFill/>
                    </a:lnBlToTr>
                    <a:noFill/>
                  </a:tcPr>
                </a:tc>
                <a:tc gridSpan="2">
                  <a:txBody>
                    <a:bodyPr/>
                    <a:lstStyle/>
                    <a:p>
                      <a:pPr marL="0" marR="0" lvl="0" indent="0" algn="ctr" defTabSz="914400" rtl="0" eaLnBrk="0" fontAlgn="base" latinLnBrk="0" hangingPunct="0">
                        <a:lnSpc>
                          <a:spcPct val="87000"/>
                        </a:lnSpc>
                        <a:spcBef>
                          <a:spcPct val="30000"/>
                        </a:spcBef>
                        <a:spcAft>
                          <a:spcPct val="0"/>
                        </a:spcAft>
                        <a:buClrTx/>
                        <a:buSzPct val="100000"/>
                        <a:buFontTx/>
                        <a:buNone/>
                        <a:tabLst/>
                      </a:pPr>
                      <a:r>
                        <a:rPr kumimoji="0" lang="en-US" sz="2000" b="0" i="0" u="none" strike="noStrike" cap="none" normalizeH="0" baseline="0">
                          <a:ln>
                            <a:noFill/>
                          </a:ln>
                          <a:solidFill>
                            <a:schemeClr val="tx1"/>
                          </a:solidFill>
                          <a:effectLst/>
                          <a:latin typeface="Calibri"/>
                          <a:ea typeface="Times New Roman" charset="0"/>
                          <a:cs typeface="Calibri"/>
                        </a:rPr>
                        <a:t>0.002</a:t>
                      </a:r>
                      <a:endParaRPr kumimoji="0" lang="en-US" sz="2000" b="0" i="0" u="none" strike="noStrike" cap="none" normalizeH="0" baseline="0">
                        <a:ln>
                          <a:noFill/>
                        </a:ln>
                        <a:solidFill>
                          <a:schemeClr val="tx1"/>
                        </a:solidFill>
                        <a:effectLst/>
                        <a:latin typeface="Calibri"/>
                        <a:cs typeface="Calibri"/>
                      </a:endParaRPr>
                    </a:p>
                  </a:txBody>
                  <a:tcPr marL="8128" marR="8128" marT="0" marB="0" anchor="ctr" horzOverflow="overflow">
                    <a:lnL>
                      <a:noFill/>
                    </a:lnL>
                    <a:lnR>
                      <a:noFill/>
                    </a:lnR>
                    <a:lnT>
                      <a:noFill/>
                    </a:lnT>
                    <a:lnB>
                      <a:noFill/>
                    </a:lnB>
                    <a:lnTlToBr>
                      <a:noFill/>
                    </a:lnTlToBr>
                    <a:lnBlToTr>
                      <a:noFill/>
                    </a:lnBlToTr>
                    <a:noFill/>
                  </a:tcPr>
                </a:tc>
                <a:tc hMerge="1">
                  <a:txBody>
                    <a:bodyPr/>
                    <a:lstStyle/>
                    <a:p>
                      <a:pPr marL="0" marR="0" lvl="0" indent="0" algn="ctr" defTabSz="914400" rtl="0" eaLnBrk="0" fontAlgn="base" latinLnBrk="0" hangingPunct="0">
                        <a:lnSpc>
                          <a:spcPct val="87000"/>
                        </a:lnSpc>
                        <a:spcBef>
                          <a:spcPct val="30000"/>
                        </a:spcBef>
                        <a:spcAft>
                          <a:spcPct val="0"/>
                        </a:spcAft>
                        <a:buClrTx/>
                        <a:buSzPct val="100000"/>
                        <a:buFontTx/>
                        <a:buNone/>
                        <a:tabLst/>
                      </a:pPr>
                      <a:endParaRPr kumimoji="0" lang="en-US" sz="2000" b="0" i="0" u="none" strike="noStrike" cap="none" normalizeH="0" baseline="0">
                        <a:ln>
                          <a:noFill/>
                        </a:ln>
                        <a:solidFill>
                          <a:schemeClr val="tx1"/>
                        </a:solidFill>
                        <a:effectLst/>
                        <a:latin typeface="Arial" charset="0"/>
                      </a:endParaRPr>
                    </a:p>
                  </a:txBody>
                  <a:tcPr marL="8128" marR="8128" marT="0" marB="0" horzOverflow="overflow">
                    <a:lnL>
                      <a:noFill/>
                    </a:lnL>
                    <a:lnR cap="flat">
                      <a:noFill/>
                    </a:lnR>
                    <a:lnT>
                      <a:noFill/>
                    </a:lnT>
                    <a:lnB>
                      <a:noFill/>
                    </a:lnB>
                    <a:lnTlToBr>
                      <a:noFill/>
                    </a:lnTlToBr>
                    <a:lnBlToTr>
                      <a:noFill/>
                    </a:lnBlToTr>
                    <a:noFill/>
                  </a:tcPr>
                </a:tc>
                <a:tc>
                  <a:txBody>
                    <a:bodyPr/>
                    <a:lstStyle/>
                    <a:p>
                      <a:pPr marL="0" marR="0" lvl="0" indent="0" algn="ctr" defTabSz="914400" rtl="0" eaLnBrk="0" fontAlgn="base" latinLnBrk="0" hangingPunct="0">
                        <a:lnSpc>
                          <a:spcPct val="87000"/>
                        </a:lnSpc>
                        <a:spcBef>
                          <a:spcPct val="30000"/>
                        </a:spcBef>
                        <a:spcAft>
                          <a:spcPct val="0"/>
                        </a:spcAft>
                        <a:buClrTx/>
                        <a:buSzPct val="100000"/>
                        <a:buFontTx/>
                        <a:buNone/>
                        <a:tabLst/>
                      </a:pPr>
                      <a:r>
                        <a:rPr kumimoji="0" lang="en-US" sz="2000" b="0" i="0" u="none" strike="noStrike" cap="none" normalizeH="0" baseline="0">
                          <a:ln>
                            <a:noFill/>
                          </a:ln>
                          <a:solidFill>
                            <a:schemeClr val="tx1"/>
                          </a:solidFill>
                          <a:effectLst/>
                          <a:latin typeface="Calibri"/>
                          <a:ea typeface="Times New Roman" charset="0"/>
                          <a:cs typeface="Calibri"/>
                        </a:rPr>
                        <a:t>No</a:t>
                      </a:r>
                      <a:endParaRPr kumimoji="0" lang="en-US" sz="2000" b="0" i="0" u="none" strike="noStrike" cap="none" normalizeH="0" baseline="0">
                        <a:ln>
                          <a:noFill/>
                        </a:ln>
                        <a:solidFill>
                          <a:schemeClr val="tx1"/>
                        </a:solidFill>
                        <a:effectLst/>
                        <a:latin typeface="Calibri"/>
                        <a:cs typeface="Calibri"/>
                      </a:endParaRPr>
                    </a:p>
                  </a:txBody>
                  <a:tcPr marL="8128" marR="8128" marT="0" marB="0" horzOverflow="overflow">
                    <a:lnL>
                      <a:noFill/>
                    </a:lnL>
                    <a:lnR cap="flat">
                      <a:noFill/>
                    </a:lnR>
                    <a:lnT>
                      <a:noFill/>
                    </a:lnT>
                    <a:lnB>
                      <a:noFill/>
                    </a:lnB>
                    <a:lnTlToBr>
                      <a:noFill/>
                    </a:lnTlToBr>
                    <a:lnBlToTr>
                      <a:noFill/>
                    </a:lnBlToTr>
                    <a:noFill/>
                  </a:tcPr>
                </a:tc>
              </a:tr>
              <a:tr h="307975">
                <a:tc>
                  <a:txBody>
                    <a:bodyPr/>
                    <a:lstStyle/>
                    <a:p>
                      <a:pPr marL="0" marR="0" lvl="0" indent="0" algn="ctr" defTabSz="914400" rtl="0" eaLnBrk="0" fontAlgn="base" latinLnBrk="0" hangingPunct="0">
                        <a:lnSpc>
                          <a:spcPct val="87000"/>
                        </a:lnSpc>
                        <a:spcBef>
                          <a:spcPct val="30000"/>
                        </a:spcBef>
                        <a:spcAft>
                          <a:spcPct val="0"/>
                        </a:spcAft>
                        <a:buClrTx/>
                        <a:buSzPct val="100000"/>
                        <a:buFontTx/>
                        <a:buNone/>
                        <a:tabLst/>
                      </a:pPr>
                      <a:r>
                        <a:rPr kumimoji="0" lang="en-US" sz="2000" b="0" i="1" u="none" strike="noStrike" cap="none" normalizeH="0" baseline="0" dirty="0">
                          <a:ln>
                            <a:noFill/>
                          </a:ln>
                          <a:solidFill>
                            <a:schemeClr val="tx1"/>
                          </a:solidFill>
                          <a:effectLst/>
                          <a:latin typeface="Calibri"/>
                          <a:ea typeface="Times New Roman" charset="0"/>
                          <a:cs typeface="Calibri"/>
                        </a:rPr>
                        <a:t>Mink </a:t>
                      </a:r>
                      <a:endParaRPr kumimoji="0" lang="en-US" sz="2000" b="0" i="1" u="none" strike="noStrike" cap="none" normalizeH="0" baseline="0" dirty="0">
                        <a:ln>
                          <a:noFill/>
                        </a:ln>
                        <a:solidFill>
                          <a:schemeClr val="tx1"/>
                        </a:solidFill>
                        <a:effectLst/>
                        <a:latin typeface="Calibri"/>
                        <a:cs typeface="Calibri"/>
                      </a:endParaRPr>
                    </a:p>
                  </a:txBody>
                  <a:tcPr marL="8128" marR="8128" marT="0" marB="0" anchor="ctr" horzOverflow="overflow">
                    <a:lnL cap="flat">
                      <a:noFill/>
                    </a:lnL>
                    <a:lnR>
                      <a:noFill/>
                    </a:lnR>
                    <a:lnT>
                      <a:noFill/>
                    </a:lnT>
                    <a:lnB>
                      <a:noFill/>
                    </a:lnB>
                    <a:lnTlToBr>
                      <a:noFill/>
                    </a:lnTlToBr>
                    <a:lnBlToTr>
                      <a:noFill/>
                    </a:lnBlToTr>
                    <a:noFill/>
                  </a:tcPr>
                </a:tc>
                <a:tc>
                  <a:txBody>
                    <a:bodyPr/>
                    <a:lstStyle/>
                    <a:p>
                      <a:pPr marL="0" marR="0" lvl="0" indent="0" algn="ctr" defTabSz="914400" rtl="0" eaLnBrk="0" fontAlgn="base" latinLnBrk="0" hangingPunct="0">
                        <a:lnSpc>
                          <a:spcPct val="87000"/>
                        </a:lnSpc>
                        <a:spcBef>
                          <a:spcPct val="30000"/>
                        </a:spcBef>
                        <a:spcAft>
                          <a:spcPct val="0"/>
                        </a:spcAft>
                        <a:buClrTx/>
                        <a:buSzPct val="100000"/>
                        <a:buFontTx/>
                        <a:buNone/>
                        <a:tabLst/>
                      </a:pPr>
                      <a:r>
                        <a:rPr kumimoji="0" lang="en-US" sz="2000" b="0" i="0" u="none" strike="noStrike" cap="none" normalizeH="0" baseline="0">
                          <a:ln>
                            <a:noFill/>
                          </a:ln>
                          <a:solidFill>
                            <a:schemeClr val="tx1"/>
                          </a:solidFill>
                          <a:effectLst/>
                          <a:latin typeface="Calibri"/>
                          <a:ea typeface="Times New Roman" charset="0"/>
                          <a:cs typeface="Calibri"/>
                        </a:rPr>
                        <a:t>38G</a:t>
                      </a:r>
                      <a:endParaRPr kumimoji="0" lang="en-US" sz="2000" b="0" i="0" u="none" strike="noStrike" cap="none" normalizeH="0" baseline="0">
                        <a:ln>
                          <a:noFill/>
                        </a:ln>
                        <a:solidFill>
                          <a:schemeClr val="tx1"/>
                        </a:solidFill>
                        <a:effectLst/>
                        <a:latin typeface="Calibri"/>
                        <a:cs typeface="Calibri"/>
                      </a:endParaRPr>
                    </a:p>
                  </a:txBody>
                  <a:tcPr marL="8128" marR="8128" marT="0" marB="0" anchor="ctr" horzOverflow="overflow">
                    <a:lnL>
                      <a:noFill/>
                    </a:lnL>
                    <a:lnR>
                      <a:noFill/>
                    </a:lnR>
                    <a:lnT>
                      <a:noFill/>
                    </a:lnT>
                    <a:lnB>
                      <a:noFill/>
                    </a:lnB>
                    <a:lnTlToBr>
                      <a:noFill/>
                    </a:lnTlToBr>
                    <a:lnBlToTr>
                      <a:noFill/>
                    </a:lnBlToTr>
                    <a:noFill/>
                  </a:tcPr>
                </a:tc>
                <a:tc>
                  <a:txBody>
                    <a:bodyPr/>
                    <a:lstStyle/>
                    <a:p>
                      <a:pPr marL="0" marR="0" lvl="0" indent="0" algn="ctr" defTabSz="914400" rtl="0" eaLnBrk="0" fontAlgn="base" latinLnBrk="0" hangingPunct="0">
                        <a:lnSpc>
                          <a:spcPct val="87000"/>
                        </a:lnSpc>
                        <a:spcBef>
                          <a:spcPct val="30000"/>
                        </a:spcBef>
                        <a:spcAft>
                          <a:spcPct val="0"/>
                        </a:spcAft>
                        <a:buClrTx/>
                        <a:buSzPct val="100000"/>
                        <a:buFontTx/>
                        <a:buNone/>
                        <a:tabLst/>
                      </a:pPr>
                      <a:r>
                        <a:rPr kumimoji="0" lang="en-US" sz="2000" b="0" i="0" u="none" strike="noStrike" cap="none" normalizeH="0" baseline="0" dirty="0">
                          <a:ln>
                            <a:noFill/>
                          </a:ln>
                          <a:solidFill>
                            <a:schemeClr val="tx1"/>
                          </a:solidFill>
                          <a:effectLst/>
                          <a:latin typeface="Calibri"/>
                          <a:ea typeface="Times New Roman" charset="0"/>
                          <a:cs typeface="Calibri"/>
                        </a:rPr>
                        <a:t>108</a:t>
                      </a:r>
                      <a:endParaRPr kumimoji="0" lang="en-US" sz="2000" b="0" i="0" u="none" strike="noStrike" cap="none" normalizeH="0" baseline="0" dirty="0">
                        <a:ln>
                          <a:noFill/>
                        </a:ln>
                        <a:solidFill>
                          <a:schemeClr val="tx1"/>
                        </a:solidFill>
                        <a:effectLst/>
                        <a:latin typeface="Calibri"/>
                        <a:cs typeface="Calibri"/>
                      </a:endParaRPr>
                    </a:p>
                  </a:txBody>
                  <a:tcPr marL="8128" marR="8128" marT="0" marB="0" anchor="ctr" horzOverflow="overflow">
                    <a:lnL>
                      <a:noFill/>
                    </a:lnL>
                    <a:lnR>
                      <a:noFill/>
                    </a:lnR>
                    <a:lnT>
                      <a:noFill/>
                    </a:lnT>
                    <a:lnB>
                      <a:noFill/>
                    </a:lnB>
                    <a:lnTlToBr>
                      <a:noFill/>
                    </a:lnTlToBr>
                    <a:lnBlToTr>
                      <a:noFill/>
                    </a:lnBlToTr>
                    <a:noFill/>
                  </a:tcPr>
                </a:tc>
                <a:tc>
                  <a:txBody>
                    <a:bodyPr/>
                    <a:lstStyle/>
                    <a:p>
                      <a:pPr marL="0" marR="0" lvl="0" indent="0" algn="ctr" defTabSz="914400" rtl="0" eaLnBrk="0" fontAlgn="base" latinLnBrk="0" hangingPunct="0">
                        <a:lnSpc>
                          <a:spcPct val="87000"/>
                        </a:lnSpc>
                        <a:spcBef>
                          <a:spcPct val="30000"/>
                        </a:spcBef>
                        <a:spcAft>
                          <a:spcPct val="0"/>
                        </a:spcAft>
                        <a:buClrTx/>
                        <a:buSzPct val="100000"/>
                        <a:buFontTx/>
                        <a:buNone/>
                        <a:tabLst/>
                      </a:pPr>
                      <a:r>
                        <a:rPr kumimoji="0" lang="en-US" sz="2000" b="0" i="0" u="none" strike="noStrike" cap="none" normalizeH="0" baseline="0">
                          <a:ln>
                            <a:noFill/>
                          </a:ln>
                          <a:solidFill>
                            <a:schemeClr val="tx1"/>
                          </a:solidFill>
                          <a:effectLst/>
                          <a:latin typeface="Calibri"/>
                          <a:ea typeface="Times New Roman" charset="0"/>
                          <a:cs typeface="Calibri"/>
                        </a:rPr>
                        <a:t>108</a:t>
                      </a:r>
                      <a:endParaRPr kumimoji="0" lang="en-US" sz="2000" b="0" i="0" u="none" strike="noStrike" cap="none" normalizeH="0" baseline="0">
                        <a:ln>
                          <a:noFill/>
                        </a:ln>
                        <a:solidFill>
                          <a:schemeClr val="tx1"/>
                        </a:solidFill>
                        <a:effectLst/>
                        <a:latin typeface="Calibri"/>
                        <a:cs typeface="Calibri"/>
                      </a:endParaRPr>
                    </a:p>
                  </a:txBody>
                  <a:tcPr marL="8128" marR="8128" marT="0" marB="0" anchor="ctr" horzOverflow="overflow">
                    <a:lnL>
                      <a:noFill/>
                    </a:lnL>
                    <a:lnR>
                      <a:noFill/>
                    </a:lnR>
                    <a:lnT>
                      <a:noFill/>
                    </a:lnT>
                    <a:lnB>
                      <a:noFill/>
                    </a:lnB>
                    <a:lnTlToBr>
                      <a:noFill/>
                    </a:lnTlToBr>
                    <a:lnBlToTr>
                      <a:noFill/>
                    </a:lnBlToTr>
                    <a:noFill/>
                  </a:tcPr>
                </a:tc>
                <a:tc>
                  <a:txBody>
                    <a:bodyPr/>
                    <a:lstStyle/>
                    <a:p>
                      <a:pPr marL="0" marR="0" lvl="0" indent="0" algn="ctr" defTabSz="914400" rtl="0" eaLnBrk="0" fontAlgn="base" latinLnBrk="0" hangingPunct="0">
                        <a:lnSpc>
                          <a:spcPct val="87000"/>
                        </a:lnSpc>
                        <a:spcBef>
                          <a:spcPct val="30000"/>
                        </a:spcBef>
                        <a:spcAft>
                          <a:spcPct val="0"/>
                        </a:spcAft>
                        <a:buClrTx/>
                        <a:buSzPct val="100000"/>
                        <a:buFontTx/>
                        <a:buNone/>
                        <a:tabLst/>
                      </a:pPr>
                      <a:r>
                        <a:rPr kumimoji="0" lang="en-US" sz="2000" b="0" i="0" u="none" strike="noStrike" cap="none" normalizeH="0" baseline="0">
                          <a:ln>
                            <a:noFill/>
                          </a:ln>
                          <a:solidFill>
                            <a:schemeClr val="tx1"/>
                          </a:solidFill>
                          <a:effectLst/>
                          <a:latin typeface="Calibri"/>
                          <a:ea typeface="Times New Roman" charset="0"/>
                          <a:cs typeface="Calibri"/>
                        </a:rPr>
                        <a:t>1.8</a:t>
                      </a:r>
                      <a:endParaRPr kumimoji="0" lang="en-US" sz="2000" b="0" i="0" u="none" strike="noStrike" cap="none" normalizeH="0" baseline="0">
                        <a:ln>
                          <a:noFill/>
                        </a:ln>
                        <a:solidFill>
                          <a:schemeClr val="tx1"/>
                        </a:solidFill>
                        <a:effectLst/>
                        <a:latin typeface="Calibri"/>
                        <a:cs typeface="Calibri"/>
                      </a:endParaRPr>
                    </a:p>
                  </a:txBody>
                  <a:tcPr marL="8128" marR="8128" marT="0" marB="0" anchor="ctr" horzOverflow="overflow">
                    <a:lnL>
                      <a:noFill/>
                    </a:lnL>
                    <a:lnR>
                      <a:noFill/>
                    </a:lnR>
                    <a:lnT>
                      <a:noFill/>
                    </a:lnT>
                    <a:lnB>
                      <a:noFill/>
                    </a:lnB>
                    <a:lnTlToBr>
                      <a:noFill/>
                    </a:lnTlToBr>
                    <a:lnBlToTr>
                      <a:noFill/>
                    </a:lnBlToTr>
                    <a:noFill/>
                  </a:tcPr>
                </a:tc>
                <a:tc gridSpan="2">
                  <a:txBody>
                    <a:bodyPr/>
                    <a:lstStyle/>
                    <a:p>
                      <a:pPr marL="0" marR="0" lvl="0" indent="0" algn="ctr" defTabSz="914400" rtl="0" eaLnBrk="0" fontAlgn="base" latinLnBrk="0" hangingPunct="0">
                        <a:lnSpc>
                          <a:spcPct val="87000"/>
                        </a:lnSpc>
                        <a:spcBef>
                          <a:spcPct val="30000"/>
                        </a:spcBef>
                        <a:spcAft>
                          <a:spcPct val="0"/>
                        </a:spcAft>
                        <a:buClrTx/>
                        <a:buSzPct val="100000"/>
                        <a:buFontTx/>
                        <a:buNone/>
                        <a:tabLst/>
                      </a:pPr>
                      <a:r>
                        <a:rPr kumimoji="0" lang="en-US" sz="2000" b="0" i="0" u="none" strike="noStrike" cap="none" normalizeH="0" baseline="0">
                          <a:ln>
                            <a:noFill/>
                          </a:ln>
                          <a:solidFill>
                            <a:schemeClr val="tx1"/>
                          </a:solidFill>
                          <a:effectLst/>
                          <a:latin typeface="Calibri"/>
                          <a:ea typeface="Times New Roman" charset="0"/>
                          <a:cs typeface="Calibri"/>
                        </a:rPr>
                        <a:t>0.024</a:t>
                      </a:r>
                      <a:endParaRPr kumimoji="0" lang="en-US" sz="2000" b="0" i="0" u="none" strike="noStrike" cap="none" normalizeH="0" baseline="0">
                        <a:ln>
                          <a:noFill/>
                        </a:ln>
                        <a:solidFill>
                          <a:schemeClr val="tx1"/>
                        </a:solidFill>
                        <a:effectLst/>
                        <a:latin typeface="Calibri"/>
                        <a:cs typeface="Calibri"/>
                      </a:endParaRPr>
                    </a:p>
                  </a:txBody>
                  <a:tcPr marL="8128" marR="8128" marT="0" marB="0" anchor="ctr" horzOverflow="overflow">
                    <a:lnL>
                      <a:noFill/>
                    </a:lnL>
                    <a:lnR>
                      <a:noFill/>
                    </a:lnR>
                    <a:lnT>
                      <a:noFill/>
                    </a:lnT>
                    <a:lnB>
                      <a:noFill/>
                    </a:lnB>
                    <a:lnTlToBr>
                      <a:noFill/>
                    </a:lnTlToBr>
                    <a:lnBlToTr>
                      <a:noFill/>
                    </a:lnBlToTr>
                    <a:noFill/>
                  </a:tcPr>
                </a:tc>
                <a:tc hMerge="1">
                  <a:txBody>
                    <a:bodyPr/>
                    <a:lstStyle/>
                    <a:p>
                      <a:pPr marL="0" marR="0" lvl="0" indent="0" algn="ctr" defTabSz="914400" rtl="0" eaLnBrk="0" fontAlgn="base" latinLnBrk="0" hangingPunct="0">
                        <a:lnSpc>
                          <a:spcPct val="87000"/>
                        </a:lnSpc>
                        <a:spcBef>
                          <a:spcPct val="30000"/>
                        </a:spcBef>
                        <a:spcAft>
                          <a:spcPct val="0"/>
                        </a:spcAft>
                        <a:buClrTx/>
                        <a:buSzPct val="100000"/>
                        <a:buFontTx/>
                        <a:buNone/>
                        <a:tabLst/>
                      </a:pPr>
                      <a:endParaRPr kumimoji="0" lang="en-US" sz="2000" b="0" i="0" u="none" strike="noStrike" cap="none" normalizeH="0" baseline="0">
                        <a:ln>
                          <a:noFill/>
                        </a:ln>
                        <a:solidFill>
                          <a:schemeClr val="tx1"/>
                        </a:solidFill>
                        <a:effectLst/>
                        <a:latin typeface="Arial" charset="0"/>
                      </a:endParaRPr>
                    </a:p>
                  </a:txBody>
                  <a:tcPr marL="8128" marR="8128" marT="0" marB="0" horzOverflow="overflow">
                    <a:lnL>
                      <a:noFill/>
                    </a:lnL>
                    <a:lnR cap="flat">
                      <a:noFill/>
                    </a:lnR>
                    <a:lnT>
                      <a:noFill/>
                    </a:lnT>
                    <a:lnB>
                      <a:noFill/>
                    </a:lnB>
                    <a:lnTlToBr>
                      <a:noFill/>
                    </a:lnTlToBr>
                    <a:lnBlToTr>
                      <a:noFill/>
                    </a:lnBlToTr>
                    <a:noFill/>
                  </a:tcPr>
                </a:tc>
                <a:tc>
                  <a:txBody>
                    <a:bodyPr/>
                    <a:lstStyle/>
                    <a:p>
                      <a:pPr marL="0" marR="0" lvl="0" indent="0" algn="ctr" defTabSz="914400" rtl="0" eaLnBrk="0" fontAlgn="base" latinLnBrk="0" hangingPunct="0">
                        <a:lnSpc>
                          <a:spcPct val="87000"/>
                        </a:lnSpc>
                        <a:spcBef>
                          <a:spcPct val="30000"/>
                        </a:spcBef>
                        <a:spcAft>
                          <a:spcPct val="0"/>
                        </a:spcAft>
                        <a:buClrTx/>
                        <a:buSzPct val="100000"/>
                        <a:buFontTx/>
                        <a:buNone/>
                        <a:tabLst/>
                      </a:pPr>
                      <a:r>
                        <a:rPr kumimoji="0" lang="en-US" sz="2000" b="0" i="0" u="none" strike="noStrike" cap="none" normalizeH="0" baseline="0" dirty="0">
                          <a:ln>
                            <a:noFill/>
                          </a:ln>
                          <a:solidFill>
                            <a:schemeClr val="tx1"/>
                          </a:solidFill>
                          <a:effectLst/>
                          <a:latin typeface="Calibri"/>
                          <a:ea typeface="Times New Roman" charset="0"/>
                          <a:cs typeface="Calibri"/>
                        </a:rPr>
                        <a:t>No</a:t>
                      </a:r>
                      <a:endParaRPr kumimoji="0" lang="en-US" sz="2000" b="0" i="0" u="none" strike="noStrike" cap="none" normalizeH="0" baseline="0" dirty="0">
                        <a:ln>
                          <a:noFill/>
                        </a:ln>
                        <a:solidFill>
                          <a:schemeClr val="tx1"/>
                        </a:solidFill>
                        <a:effectLst/>
                        <a:latin typeface="Calibri"/>
                        <a:cs typeface="Calibri"/>
                      </a:endParaRPr>
                    </a:p>
                  </a:txBody>
                  <a:tcPr marL="8128" marR="8128" marT="0" marB="0" horzOverflow="overflow">
                    <a:lnL>
                      <a:noFill/>
                    </a:lnL>
                    <a:lnR cap="flat">
                      <a:noFill/>
                    </a:lnR>
                    <a:lnT>
                      <a:noFill/>
                    </a:lnT>
                    <a:lnB>
                      <a:noFill/>
                    </a:lnB>
                    <a:lnTlToBr>
                      <a:noFill/>
                    </a:lnTlToBr>
                    <a:lnBlToTr>
                      <a:noFill/>
                    </a:lnBlToTr>
                    <a:noFill/>
                  </a:tcPr>
                </a:tc>
              </a:tr>
              <a:tr h="353841">
                <a:tc>
                  <a:txBody>
                    <a:bodyPr/>
                    <a:lstStyle/>
                    <a:p>
                      <a:pPr marL="0" marR="0" lvl="0" indent="0" algn="ctr" defTabSz="914400" rtl="0" eaLnBrk="0" fontAlgn="base" latinLnBrk="0" hangingPunct="0">
                        <a:lnSpc>
                          <a:spcPct val="87000"/>
                        </a:lnSpc>
                        <a:spcBef>
                          <a:spcPct val="30000"/>
                        </a:spcBef>
                        <a:spcAft>
                          <a:spcPct val="0"/>
                        </a:spcAft>
                        <a:buClrTx/>
                        <a:buSzPct val="100000"/>
                        <a:buFontTx/>
                        <a:buNone/>
                        <a:tabLst/>
                      </a:pPr>
                      <a:r>
                        <a:rPr kumimoji="0" lang="en-US" sz="2000" b="0" i="1" u="none" strike="noStrike" cap="none" normalizeH="0" baseline="0">
                          <a:ln>
                            <a:noFill/>
                          </a:ln>
                          <a:solidFill>
                            <a:schemeClr val="tx1"/>
                          </a:solidFill>
                          <a:effectLst/>
                          <a:latin typeface="Calibri"/>
                          <a:ea typeface="Times New Roman" charset="0"/>
                          <a:cs typeface="Calibri"/>
                        </a:rPr>
                        <a:t>GNB3</a:t>
                      </a:r>
                      <a:endParaRPr kumimoji="0" lang="en-US" sz="2000" b="0" i="1" u="none" strike="noStrike" cap="none" normalizeH="0" baseline="0">
                        <a:ln>
                          <a:noFill/>
                        </a:ln>
                        <a:solidFill>
                          <a:schemeClr val="tx1"/>
                        </a:solidFill>
                        <a:effectLst/>
                        <a:latin typeface="Calibri"/>
                        <a:cs typeface="Calibri"/>
                      </a:endParaRPr>
                    </a:p>
                  </a:txBody>
                  <a:tcPr marL="8128" marR="8128" marT="0" marB="0" anchor="ctr" horzOverflow="overflow">
                    <a:lnL cap="flat">
                      <a:noFill/>
                    </a:lnL>
                    <a:lnR>
                      <a:noFill/>
                    </a:lnR>
                    <a:lnT>
                      <a:noFill/>
                    </a:lnT>
                    <a:lnB>
                      <a:noFill/>
                    </a:lnB>
                    <a:lnTlToBr>
                      <a:noFill/>
                    </a:lnTlToBr>
                    <a:lnBlToTr>
                      <a:noFill/>
                    </a:lnBlToTr>
                    <a:noFill/>
                  </a:tcPr>
                </a:tc>
                <a:tc>
                  <a:txBody>
                    <a:bodyPr/>
                    <a:lstStyle/>
                    <a:p>
                      <a:pPr marL="0" marR="0" lvl="0" indent="0" algn="ctr" defTabSz="914400" rtl="0" eaLnBrk="0" fontAlgn="base" latinLnBrk="0" hangingPunct="0">
                        <a:lnSpc>
                          <a:spcPct val="87000"/>
                        </a:lnSpc>
                        <a:spcBef>
                          <a:spcPct val="30000"/>
                        </a:spcBef>
                        <a:spcAft>
                          <a:spcPct val="0"/>
                        </a:spcAft>
                        <a:buClrTx/>
                        <a:buSzPct val="100000"/>
                        <a:buFontTx/>
                        <a:buNone/>
                        <a:tabLst/>
                      </a:pPr>
                      <a:r>
                        <a:rPr kumimoji="0" lang="en-US" sz="2000" b="0" i="0" u="none" strike="noStrike" cap="none" normalizeH="0" baseline="0">
                          <a:ln>
                            <a:noFill/>
                          </a:ln>
                          <a:solidFill>
                            <a:schemeClr val="tx1"/>
                          </a:solidFill>
                          <a:effectLst/>
                          <a:latin typeface="Calibri"/>
                          <a:ea typeface="Times New Roman" charset="0"/>
                          <a:cs typeface="Calibri"/>
                        </a:rPr>
                        <a:t>C825T</a:t>
                      </a:r>
                      <a:endParaRPr kumimoji="0" lang="en-US" sz="2000" b="0" i="0" u="none" strike="noStrike" cap="none" normalizeH="0" baseline="0">
                        <a:ln>
                          <a:noFill/>
                        </a:ln>
                        <a:solidFill>
                          <a:schemeClr val="tx1"/>
                        </a:solidFill>
                        <a:effectLst/>
                        <a:latin typeface="Calibri"/>
                        <a:cs typeface="Calibri"/>
                      </a:endParaRPr>
                    </a:p>
                  </a:txBody>
                  <a:tcPr marL="8128" marR="8128" marT="0" marB="0" anchor="ctr" horzOverflow="overflow">
                    <a:lnL>
                      <a:noFill/>
                    </a:lnL>
                    <a:lnR>
                      <a:noFill/>
                    </a:lnR>
                    <a:lnT>
                      <a:noFill/>
                    </a:lnT>
                    <a:lnB>
                      <a:noFill/>
                    </a:lnB>
                    <a:lnTlToBr>
                      <a:noFill/>
                    </a:lnTlToBr>
                    <a:lnBlToTr>
                      <a:noFill/>
                    </a:lnBlToTr>
                    <a:noFill/>
                  </a:tcPr>
                </a:tc>
                <a:tc>
                  <a:txBody>
                    <a:bodyPr/>
                    <a:lstStyle/>
                    <a:p>
                      <a:pPr marL="0" marR="0" lvl="0" indent="0" algn="ctr" defTabSz="914400" rtl="0" eaLnBrk="0" fontAlgn="base" latinLnBrk="0" hangingPunct="0">
                        <a:lnSpc>
                          <a:spcPct val="87000"/>
                        </a:lnSpc>
                        <a:spcBef>
                          <a:spcPct val="30000"/>
                        </a:spcBef>
                        <a:spcAft>
                          <a:spcPct val="0"/>
                        </a:spcAft>
                        <a:buClrTx/>
                        <a:buSzPct val="100000"/>
                        <a:buFontTx/>
                        <a:buNone/>
                        <a:tabLst/>
                      </a:pPr>
                      <a:r>
                        <a:rPr kumimoji="0" lang="en-US" sz="2000" b="0" i="0" u="none" strike="noStrike" cap="none" normalizeH="0" baseline="0">
                          <a:ln>
                            <a:noFill/>
                          </a:ln>
                          <a:solidFill>
                            <a:schemeClr val="tx1"/>
                          </a:solidFill>
                          <a:effectLst/>
                          <a:latin typeface="Calibri"/>
                          <a:ea typeface="Times New Roman" charset="0"/>
                          <a:cs typeface="Calibri"/>
                        </a:rPr>
                        <a:t>291</a:t>
                      </a:r>
                      <a:endParaRPr kumimoji="0" lang="en-US" sz="2000" b="0" i="0" u="none" strike="noStrike" cap="none" normalizeH="0" baseline="0">
                        <a:ln>
                          <a:noFill/>
                        </a:ln>
                        <a:solidFill>
                          <a:schemeClr val="tx1"/>
                        </a:solidFill>
                        <a:effectLst/>
                        <a:latin typeface="Calibri"/>
                        <a:cs typeface="Calibri"/>
                      </a:endParaRPr>
                    </a:p>
                  </a:txBody>
                  <a:tcPr marL="8128" marR="8128" marT="0" marB="0" anchor="ctr" horzOverflow="overflow">
                    <a:lnL>
                      <a:noFill/>
                    </a:lnL>
                    <a:lnR>
                      <a:noFill/>
                    </a:lnR>
                    <a:lnT>
                      <a:noFill/>
                    </a:lnT>
                    <a:lnB>
                      <a:noFill/>
                    </a:lnB>
                    <a:lnTlToBr>
                      <a:noFill/>
                    </a:lnTlToBr>
                    <a:lnBlToTr>
                      <a:noFill/>
                    </a:lnBlToTr>
                    <a:noFill/>
                  </a:tcPr>
                </a:tc>
                <a:tc>
                  <a:txBody>
                    <a:bodyPr/>
                    <a:lstStyle/>
                    <a:p>
                      <a:pPr marL="0" marR="0" lvl="0" indent="0" algn="ctr" defTabSz="914400" rtl="0" eaLnBrk="0" fontAlgn="base" latinLnBrk="0" hangingPunct="0">
                        <a:lnSpc>
                          <a:spcPct val="87000"/>
                        </a:lnSpc>
                        <a:spcBef>
                          <a:spcPct val="30000"/>
                        </a:spcBef>
                        <a:spcAft>
                          <a:spcPct val="0"/>
                        </a:spcAft>
                        <a:buClrTx/>
                        <a:buSzPct val="100000"/>
                        <a:buFontTx/>
                        <a:buNone/>
                        <a:tabLst/>
                      </a:pPr>
                      <a:r>
                        <a:rPr kumimoji="0" lang="en-US" sz="2000" b="0" i="0" u="none" strike="noStrike" cap="none" normalizeH="0" baseline="0">
                          <a:ln>
                            <a:noFill/>
                          </a:ln>
                          <a:solidFill>
                            <a:schemeClr val="tx1"/>
                          </a:solidFill>
                          <a:effectLst/>
                          <a:latin typeface="Calibri"/>
                          <a:ea typeface="Times New Roman" charset="0"/>
                          <a:cs typeface="Calibri"/>
                        </a:rPr>
                        <a:t>292</a:t>
                      </a:r>
                      <a:endParaRPr kumimoji="0" lang="en-US" sz="2000" b="0" i="0" u="none" strike="noStrike" cap="none" normalizeH="0" baseline="0">
                        <a:ln>
                          <a:noFill/>
                        </a:ln>
                        <a:solidFill>
                          <a:schemeClr val="tx1"/>
                        </a:solidFill>
                        <a:effectLst/>
                        <a:latin typeface="Calibri"/>
                        <a:cs typeface="Calibri"/>
                      </a:endParaRPr>
                    </a:p>
                  </a:txBody>
                  <a:tcPr marL="8128" marR="8128" marT="0" marB="0" anchor="ctr" horzOverflow="overflow">
                    <a:lnL>
                      <a:noFill/>
                    </a:lnL>
                    <a:lnR>
                      <a:noFill/>
                    </a:lnR>
                    <a:lnT>
                      <a:noFill/>
                    </a:lnT>
                    <a:lnB>
                      <a:noFill/>
                    </a:lnB>
                    <a:lnTlToBr>
                      <a:noFill/>
                    </a:lnTlToBr>
                    <a:lnBlToTr>
                      <a:noFill/>
                    </a:lnBlToTr>
                    <a:noFill/>
                  </a:tcPr>
                </a:tc>
                <a:tc>
                  <a:txBody>
                    <a:bodyPr/>
                    <a:lstStyle/>
                    <a:p>
                      <a:pPr marL="0" marR="0" lvl="0" indent="0" algn="ctr" defTabSz="914400" rtl="0" eaLnBrk="0" fontAlgn="base" latinLnBrk="0" hangingPunct="0">
                        <a:lnSpc>
                          <a:spcPct val="87000"/>
                        </a:lnSpc>
                        <a:spcBef>
                          <a:spcPct val="30000"/>
                        </a:spcBef>
                        <a:spcAft>
                          <a:spcPct val="0"/>
                        </a:spcAft>
                        <a:buClrTx/>
                        <a:buSzPct val="100000"/>
                        <a:buFontTx/>
                        <a:buNone/>
                        <a:tabLst/>
                      </a:pPr>
                      <a:r>
                        <a:rPr kumimoji="0" lang="en-US" sz="2000" b="0" i="0" u="none" strike="noStrike" cap="none" normalizeH="0" baseline="0">
                          <a:ln>
                            <a:noFill/>
                          </a:ln>
                          <a:solidFill>
                            <a:schemeClr val="tx1"/>
                          </a:solidFill>
                          <a:effectLst/>
                          <a:latin typeface="Calibri"/>
                          <a:ea typeface="Times New Roman" charset="0"/>
                          <a:cs typeface="Calibri"/>
                        </a:rPr>
                        <a:t>0.46</a:t>
                      </a:r>
                      <a:endParaRPr kumimoji="0" lang="en-US" sz="2000" b="0" i="0" u="none" strike="noStrike" cap="none" normalizeH="0" baseline="0">
                        <a:ln>
                          <a:noFill/>
                        </a:ln>
                        <a:solidFill>
                          <a:schemeClr val="tx1"/>
                        </a:solidFill>
                        <a:effectLst/>
                        <a:latin typeface="Calibri"/>
                        <a:cs typeface="Calibri"/>
                      </a:endParaRPr>
                    </a:p>
                  </a:txBody>
                  <a:tcPr marL="8128" marR="8128" marT="0" marB="0" anchor="ctr" horzOverflow="overflow">
                    <a:lnL>
                      <a:noFill/>
                    </a:lnL>
                    <a:lnR>
                      <a:noFill/>
                    </a:lnR>
                    <a:lnT>
                      <a:noFill/>
                    </a:lnT>
                    <a:lnB>
                      <a:noFill/>
                    </a:lnB>
                    <a:lnTlToBr>
                      <a:noFill/>
                    </a:lnTlToBr>
                    <a:lnBlToTr>
                      <a:noFill/>
                    </a:lnBlToTr>
                    <a:noFill/>
                  </a:tcPr>
                </a:tc>
                <a:tc gridSpan="2">
                  <a:txBody>
                    <a:bodyPr/>
                    <a:lstStyle/>
                    <a:p>
                      <a:pPr marL="0" marR="0" lvl="0" indent="0" algn="ctr" defTabSz="914400" rtl="0" eaLnBrk="0" fontAlgn="base" latinLnBrk="0" hangingPunct="0">
                        <a:lnSpc>
                          <a:spcPct val="87000"/>
                        </a:lnSpc>
                        <a:spcBef>
                          <a:spcPct val="30000"/>
                        </a:spcBef>
                        <a:spcAft>
                          <a:spcPct val="0"/>
                        </a:spcAft>
                        <a:buClrTx/>
                        <a:buSzPct val="100000"/>
                        <a:buFontTx/>
                        <a:buNone/>
                        <a:tabLst/>
                      </a:pPr>
                      <a:r>
                        <a:rPr kumimoji="0" lang="en-US" sz="2000" b="0" i="0" u="none" strike="noStrike" cap="none" normalizeH="0" baseline="0">
                          <a:ln>
                            <a:noFill/>
                          </a:ln>
                          <a:solidFill>
                            <a:schemeClr val="tx1"/>
                          </a:solidFill>
                          <a:effectLst/>
                          <a:latin typeface="Calibri"/>
                          <a:ea typeface="Times New Roman" charset="0"/>
                          <a:cs typeface="Calibri"/>
                        </a:rPr>
                        <a:t>0.02</a:t>
                      </a:r>
                      <a:endParaRPr kumimoji="0" lang="en-US" sz="2000" b="0" i="0" u="none" strike="noStrike" cap="none" normalizeH="0" baseline="0">
                        <a:ln>
                          <a:noFill/>
                        </a:ln>
                        <a:solidFill>
                          <a:schemeClr val="tx1"/>
                        </a:solidFill>
                        <a:effectLst/>
                        <a:latin typeface="Calibri"/>
                        <a:cs typeface="Calibri"/>
                      </a:endParaRPr>
                    </a:p>
                  </a:txBody>
                  <a:tcPr marL="8128" marR="8128" marT="0" marB="0" anchor="ctr" horzOverflow="overflow">
                    <a:lnL>
                      <a:noFill/>
                    </a:lnL>
                    <a:lnR>
                      <a:noFill/>
                    </a:lnR>
                    <a:lnT>
                      <a:noFill/>
                    </a:lnT>
                    <a:lnB>
                      <a:noFill/>
                    </a:lnB>
                    <a:lnTlToBr>
                      <a:noFill/>
                    </a:lnTlToBr>
                    <a:lnBlToTr>
                      <a:noFill/>
                    </a:lnBlToTr>
                    <a:noFill/>
                  </a:tcPr>
                </a:tc>
                <a:tc hMerge="1">
                  <a:txBody>
                    <a:bodyPr/>
                    <a:lstStyle/>
                    <a:p>
                      <a:pPr marL="0" marR="0" lvl="0" indent="0" algn="ctr" defTabSz="914400" rtl="0" eaLnBrk="0" fontAlgn="base" latinLnBrk="0" hangingPunct="0">
                        <a:lnSpc>
                          <a:spcPct val="87000"/>
                        </a:lnSpc>
                        <a:spcBef>
                          <a:spcPct val="30000"/>
                        </a:spcBef>
                        <a:spcAft>
                          <a:spcPct val="0"/>
                        </a:spcAft>
                        <a:buClrTx/>
                        <a:buSzPct val="100000"/>
                        <a:buFontTx/>
                        <a:buNone/>
                        <a:tabLst/>
                      </a:pPr>
                      <a:endParaRPr kumimoji="0" lang="en-US" sz="2000" b="0" i="0" u="none" strike="noStrike" cap="none" normalizeH="0" baseline="0">
                        <a:ln>
                          <a:noFill/>
                        </a:ln>
                        <a:solidFill>
                          <a:schemeClr val="tx1"/>
                        </a:solidFill>
                        <a:effectLst/>
                        <a:latin typeface="Arial" charset="0"/>
                      </a:endParaRPr>
                    </a:p>
                  </a:txBody>
                  <a:tcPr marL="8128" marR="8128" marT="0" marB="0" horzOverflow="overflow">
                    <a:lnL>
                      <a:noFill/>
                    </a:lnL>
                    <a:lnR cap="flat">
                      <a:noFill/>
                    </a:lnR>
                    <a:lnT>
                      <a:noFill/>
                    </a:lnT>
                    <a:lnB>
                      <a:noFill/>
                    </a:lnB>
                    <a:lnTlToBr>
                      <a:noFill/>
                    </a:lnTlToBr>
                    <a:lnBlToTr>
                      <a:noFill/>
                    </a:lnBlToTr>
                    <a:noFill/>
                  </a:tcPr>
                </a:tc>
                <a:tc>
                  <a:txBody>
                    <a:bodyPr/>
                    <a:lstStyle/>
                    <a:p>
                      <a:pPr marL="0" marR="0" lvl="0" indent="0" algn="ctr" defTabSz="914400" rtl="0" eaLnBrk="0" fontAlgn="base" latinLnBrk="0" hangingPunct="0">
                        <a:lnSpc>
                          <a:spcPct val="87000"/>
                        </a:lnSpc>
                        <a:spcBef>
                          <a:spcPct val="30000"/>
                        </a:spcBef>
                        <a:spcAft>
                          <a:spcPct val="0"/>
                        </a:spcAft>
                        <a:buClrTx/>
                        <a:buSzPct val="100000"/>
                        <a:buFontTx/>
                        <a:buNone/>
                        <a:tabLst/>
                      </a:pPr>
                      <a:r>
                        <a:rPr kumimoji="0" lang="en-US" sz="2000" b="0" i="0" u="none" strike="noStrike" cap="none" normalizeH="0" baseline="0">
                          <a:ln>
                            <a:noFill/>
                          </a:ln>
                          <a:solidFill>
                            <a:schemeClr val="tx1"/>
                          </a:solidFill>
                          <a:effectLst/>
                          <a:latin typeface="Calibri"/>
                          <a:ea typeface="Times New Roman" charset="0"/>
                          <a:cs typeface="Calibri"/>
                        </a:rPr>
                        <a:t>No</a:t>
                      </a:r>
                      <a:endParaRPr kumimoji="0" lang="en-US" sz="2000" b="0" i="0" u="none" strike="noStrike" cap="none" normalizeH="0" baseline="0">
                        <a:ln>
                          <a:noFill/>
                        </a:ln>
                        <a:solidFill>
                          <a:schemeClr val="tx1"/>
                        </a:solidFill>
                        <a:effectLst/>
                        <a:latin typeface="Calibri"/>
                        <a:cs typeface="Calibri"/>
                      </a:endParaRPr>
                    </a:p>
                  </a:txBody>
                  <a:tcPr marL="8128" marR="8128" marT="0" marB="0" horzOverflow="overflow">
                    <a:lnL>
                      <a:noFill/>
                    </a:lnL>
                    <a:lnR cap="flat">
                      <a:noFill/>
                    </a:lnR>
                    <a:lnT>
                      <a:noFill/>
                    </a:lnT>
                    <a:lnB>
                      <a:noFill/>
                    </a:lnB>
                    <a:lnTlToBr>
                      <a:noFill/>
                    </a:lnTlToBr>
                    <a:lnBlToTr>
                      <a:noFill/>
                    </a:lnBlToTr>
                    <a:noFill/>
                  </a:tcPr>
                </a:tc>
              </a:tr>
              <a:tr h="304800">
                <a:tc>
                  <a:txBody>
                    <a:bodyPr/>
                    <a:lstStyle/>
                    <a:p>
                      <a:pPr marL="0" marR="0" lvl="0" indent="0" algn="ctr" defTabSz="914400" rtl="0" eaLnBrk="0" fontAlgn="base" latinLnBrk="0" hangingPunct="0">
                        <a:lnSpc>
                          <a:spcPct val="87000"/>
                        </a:lnSpc>
                        <a:spcBef>
                          <a:spcPct val="30000"/>
                        </a:spcBef>
                        <a:spcAft>
                          <a:spcPct val="0"/>
                        </a:spcAft>
                        <a:buClrTx/>
                        <a:buSzPct val="100000"/>
                        <a:buFontTx/>
                        <a:buNone/>
                        <a:tabLst/>
                      </a:pPr>
                      <a:r>
                        <a:rPr kumimoji="0" lang="en-US" sz="2000" b="0" i="1" u="none" strike="noStrike" cap="none" normalizeH="0" baseline="0">
                          <a:ln>
                            <a:noFill/>
                          </a:ln>
                          <a:solidFill>
                            <a:schemeClr val="tx1"/>
                          </a:solidFill>
                          <a:effectLst/>
                          <a:latin typeface="Calibri"/>
                          <a:ea typeface="Times New Roman" charset="0"/>
                          <a:cs typeface="Calibri"/>
                        </a:rPr>
                        <a:t>KCNE5</a:t>
                      </a:r>
                      <a:endParaRPr kumimoji="0" lang="en-US" sz="2000" b="0" i="1" u="none" strike="noStrike" cap="none" normalizeH="0" baseline="0">
                        <a:ln>
                          <a:noFill/>
                        </a:ln>
                        <a:solidFill>
                          <a:schemeClr val="tx1"/>
                        </a:solidFill>
                        <a:effectLst/>
                        <a:latin typeface="Calibri"/>
                        <a:cs typeface="Calibri"/>
                      </a:endParaRPr>
                    </a:p>
                  </a:txBody>
                  <a:tcPr marL="8128" marR="8128" marT="0" marB="0" anchor="ctr" horzOverflow="overflow">
                    <a:lnL cap="flat">
                      <a:noFill/>
                    </a:lnL>
                    <a:lnR>
                      <a:noFill/>
                    </a:lnR>
                    <a:lnT>
                      <a:noFill/>
                    </a:lnT>
                    <a:lnB>
                      <a:noFill/>
                    </a:lnB>
                    <a:lnTlToBr>
                      <a:noFill/>
                    </a:lnTlToBr>
                    <a:lnBlToTr>
                      <a:noFill/>
                    </a:lnBlToTr>
                    <a:noFill/>
                  </a:tcPr>
                </a:tc>
                <a:tc>
                  <a:txBody>
                    <a:bodyPr/>
                    <a:lstStyle/>
                    <a:p>
                      <a:pPr marL="0" marR="0" lvl="0" indent="0" algn="ctr" defTabSz="914400" rtl="0" eaLnBrk="0" fontAlgn="base" latinLnBrk="0" hangingPunct="0">
                        <a:lnSpc>
                          <a:spcPct val="87000"/>
                        </a:lnSpc>
                        <a:spcBef>
                          <a:spcPct val="30000"/>
                        </a:spcBef>
                        <a:spcAft>
                          <a:spcPct val="0"/>
                        </a:spcAft>
                        <a:buClrTx/>
                        <a:buSzPct val="100000"/>
                        <a:buFontTx/>
                        <a:buNone/>
                        <a:tabLst/>
                      </a:pPr>
                      <a:r>
                        <a:rPr kumimoji="0" lang="en-US" sz="2000" b="0" i="0" u="none" strike="noStrike" cap="none" normalizeH="0" baseline="0">
                          <a:ln>
                            <a:noFill/>
                          </a:ln>
                          <a:solidFill>
                            <a:schemeClr val="tx1"/>
                          </a:solidFill>
                          <a:effectLst/>
                          <a:latin typeface="Calibri"/>
                          <a:ea typeface="Times New Roman" charset="0"/>
                          <a:cs typeface="Calibri"/>
                        </a:rPr>
                        <a:t>97T</a:t>
                      </a:r>
                      <a:endParaRPr kumimoji="0" lang="en-US" sz="2000" b="0" i="0" u="none" strike="noStrike" cap="none" normalizeH="0" baseline="0">
                        <a:ln>
                          <a:noFill/>
                        </a:ln>
                        <a:solidFill>
                          <a:schemeClr val="tx1"/>
                        </a:solidFill>
                        <a:effectLst/>
                        <a:latin typeface="Calibri"/>
                        <a:cs typeface="Calibri"/>
                      </a:endParaRPr>
                    </a:p>
                  </a:txBody>
                  <a:tcPr marL="8128" marR="8128" marT="0" marB="0" anchor="ctr" horzOverflow="overflow">
                    <a:lnL>
                      <a:noFill/>
                    </a:lnL>
                    <a:lnR>
                      <a:noFill/>
                    </a:lnR>
                    <a:lnT>
                      <a:noFill/>
                    </a:lnT>
                    <a:lnB>
                      <a:noFill/>
                    </a:lnB>
                    <a:lnTlToBr>
                      <a:noFill/>
                    </a:lnTlToBr>
                    <a:lnBlToTr>
                      <a:noFill/>
                    </a:lnBlToTr>
                    <a:noFill/>
                  </a:tcPr>
                </a:tc>
                <a:tc>
                  <a:txBody>
                    <a:bodyPr/>
                    <a:lstStyle/>
                    <a:p>
                      <a:pPr marL="0" marR="0" lvl="0" indent="0" algn="ctr" defTabSz="914400" rtl="0" eaLnBrk="0" fontAlgn="base" latinLnBrk="0" hangingPunct="0">
                        <a:lnSpc>
                          <a:spcPct val="87000"/>
                        </a:lnSpc>
                        <a:spcBef>
                          <a:spcPct val="30000"/>
                        </a:spcBef>
                        <a:spcAft>
                          <a:spcPct val="0"/>
                        </a:spcAft>
                        <a:buClrTx/>
                        <a:buSzPct val="100000"/>
                        <a:buFontTx/>
                        <a:buNone/>
                        <a:tabLst/>
                      </a:pPr>
                      <a:r>
                        <a:rPr kumimoji="0" lang="en-US" sz="2000" b="0" i="0" u="none" strike="noStrike" cap="none" normalizeH="0" baseline="0">
                          <a:ln>
                            <a:noFill/>
                          </a:ln>
                          <a:solidFill>
                            <a:schemeClr val="tx1"/>
                          </a:solidFill>
                          <a:effectLst/>
                          <a:latin typeface="Calibri"/>
                          <a:ea typeface="Times New Roman" charset="0"/>
                          <a:cs typeface="Calibri"/>
                        </a:rPr>
                        <a:t>158</a:t>
                      </a:r>
                      <a:endParaRPr kumimoji="0" lang="en-US" sz="2000" b="0" i="0" u="none" strike="noStrike" cap="none" normalizeH="0" baseline="0">
                        <a:ln>
                          <a:noFill/>
                        </a:ln>
                        <a:solidFill>
                          <a:schemeClr val="tx1"/>
                        </a:solidFill>
                        <a:effectLst/>
                        <a:latin typeface="Calibri"/>
                        <a:cs typeface="Calibri"/>
                      </a:endParaRPr>
                    </a:p>
                  </a:txBody>
                  <a:tcPr marL="8128" marR="8128" marT="0" marB="0" anchor="ctr" horzOverflow="overflow">
                    <a:lnL>
                      <a:noFill/>
                    </a:lnL>
                    <a:lnR>
                      <a:noFill/>
                    </a:lnR>
                    <a:lnT>
                      <a:noFill/>
                    </a:lnT>
                    <a:lnB>
                      <a:noFill/>
                    </a:lnB>
                    <a:lnTlToBr>
                      <a:noFill/>
                    </a:lnTlToBr>
                    <a:lnBlToTr>
                      <a:noFill/>
                    </a:lnBlToTr>
                    <a:noFill/>
                  </a:tcPr>
                </a:tc>
                <a:tc>
                  <a:txBody>
                    <a:bodyPr/>
                    <a:lstStyle/>
                    <a:p>
                      <a:pPr marL="0" marR="0" lvl="0" indent="0" algn="ctr" defTabSz="914400" rtl="0" eaLnBrk="0" fontAlgn="base" latinLnBrk="0" hangingPunct="0">
                        <a:lnSpc>
                          <a:spcPct val="87000"/>
                        </a:lnSpc>
                        <a:spcBef>
                          <a:spcPct val="30000"/>
                        </a:spcBef>
                        <a:spcAft>
                          <a:spcPct val="0"/>
                        </a:spcAft>
                        <a:buClrTx/>
                        <a:buSzPct val="100000"/>
                        <a:buFontTx/>
                        <a:buNone/>
                        <a:tabLst/>
                      </a:pPr>
                      <a:r>
                        <a:rPr kumimoji="0" lang="en-US" sz="2000" b="0" i="0" u="none" strike="noStrike" cap="none" normalizeH="0" baseline="0" dirty="0">
                          <a:ln>
                            <a:noFill/>
                          </a:ln>
                          <a:solidFill>
                            <a:schemeClr val="tx1"/>
                          </a:solidFill>
                          <a:effectLst/>
                          <a:latin typeface="Calibri"/>
                          <a:ea typeface="Times New Roman" charset="0"/>
                          <a:cs typeface="Calibri"/>
                        </a:rPr>
                        <a:t>96</a:t>
                      </a:r>
                      <a:endParaRPr kumimoji="0" lang="en-US" sz="2000" b="0" i="0" u="none" strike="noStrike" cap="none" normalizeH="0" baseline="0" dirty="0">
                        <a:ln>
                          <a:noFill/>
                        </a:ln>
                        <a:solidFill>
                          <a:schemeClr val="tx1"/>
                        </a:solidFill>
                        <a:effectLst/>
                        <a:latin typeface="Calibri"/>
                        <a:cs typeface="Calibri"/>
                      </a:endParaRPr>
                    </a:p>
                  </a:txBody>
                  <a:tcPr marL="8128" marR="8128" marT="0" marB="0" anchor="ctr" horzOverflow="overflow">
                    <a:lnL>
                      <a:noFill/>
                    </a:lnL>
                    <a:lnR>
                      <a:noFill/>
                    </a:lnR>
                    <a:lnT>
                      <a:noFill/>
                    </a:lnT>
                    <a:lnB>
                      <a:noFill/>
                    </a:lnB>
                    <a:lnTlToBr>
                      <a:noFill/>
                    </a:lnTlToBr>
                    <a:lnBlToTr>
                      <a:noFill/>
                    </a:lnBlToTr>
                    <a:noFill/>
                  </a:tcPr>
                </a:tc>
                <a:tc>
                  <a:txBody>
                    <a:bodyPr/>
                    <a:lstStyle/>
                    <a:p>
                      <a:pPr marL="0" marR="0" lvl="0" indent="0" algn="ctr" defTabSz="914400" rtl="0" eaLnBrk="0" fontAlgn="base" latinLnBrk="0" hangingPunct="0">
                        <a:lnSpc>
                          <a:spcPct val="87000"/>
                        </a:lnSpc>
                        <a:spcBef>
                          <a:spcPct val="30000"/>
                        </a:spcBef>
                        <a:spcAft>
                          <a:spcPct val="0"/>
                        </a:spcAft>
                        <a:buClrTx/>
                        <a:buSzPct val="100000"/>
                        <a:buFontTx/>
                        <a:buNone/>
                        <a:tabLst/>
                      </a:pPr>
                      <a:r>
                        <a:rPr kumimoji="0" lang="en-US" sz="2000" b="0" i="0" u="none" strike="noStrike" cap="none" normalizeH="0" baseline="0">
                          <a:ln>
                            <a:noFill/>
                          </a:ln>
                          <a:solidFill>
                            <a:schemeClr val="tx1"/>
                          </a:solidFill>
                          <a:effectLst/>
                          <a:latin typeface="Calibri"/>
                          <a:ea typeface="Times New Roman" charset="0"/>
                          <a:cs typeface="Calibri"/>
                        </a:rPr>
                        <a:t>0.52</a:t>
                      </a:r>
                      <a:endParaRPr kumimoji="0" lang="en-US" sz="2000" b="0" i="0" u="none" strike="noStrike" cap="none" normalizeH="0" baseline="0">
                        <a:ln>
                          <a:noFill/>
                        </a:ln>
                        <a:solidFill>
                          <a:schemeClr val="tx1"/>
                        </a:solidFill>
                        <a:effectLst/>
                        <a:latin typeface="Calibri"/>
                        <a:cs typeface="Calibri"/>
                      </a:endParaRPr>
                    </a:p>
                  </a:txBody>
                  <a:tcPr marL="8128" marR="8128" marT="0" marB="0" anchor="ctr" horzOverflow="overflow">
                    <a:lnL>
                      <a:noFill/>
                    </a:lnL>
                    <a:lnR>
                      <a:noFill/>
                    </a:lnR>
                    <a:lnT>
                      <a:noFill/>
                    </a:lnT>
                    <a:lnB>
                      <a:noFill/>
                    </a:lnB>
                    <a:lnTlToBr>
                      <a:noFill/>
                    </a:lnTlToBr>
                    <a:lnBlToTr>
                      <a:noFill/>
                    </a:lnBlToTr>
                    <a:noFill/>
                  </a:tcPr>
                </a:tc>
                <a:tc gridSpan="2">
                  <a:txBody>
                    <a:bodyPr/>
                    <a:lstStyle/>
                    <a:p>
                      <a:pPr marL="0" marR="0" lvl="0" indent="0" algn="ctr" defTabSz="914400" rtl="0" eaLnBrk="0" fontAlgn="base" latinLnBrk="0" hangingPunct="0">
                        <a:lnSpc>
                          <a:spcPct val="87000"/>
                        </a:lnSpc>
                        <a:spcBef>
                          <a:spcPct val="30000"/>
                        </a:spcBef>
                        <a:spcAft>
                          <a:spcPct val="0"/>
                        </a:spcAft>
                        <a:buClrTx/>
                        <a:buSzPct val="100000"/>
                        <a:buFontTx/>
                        <a:buNone/>
                        <a:tabLst/>
                      </a:pPr>
                      <a:r>
                        <a:rPr kumimoji="0" lang="en-US" sz="2000" b="0" i="0" u="none" strike="noStrike" cap="none" normalizeH="0" baseline="0">
                          <a:ln>
                            <a:noFill/>
                          </a:ln>
                          <a:solidFill>
                            <a:schemeClr val="tx1"/>
                          </a:solidFill>
                          <a:effectLst/>
                          <a:latin typeface="Calibri"/>
                          <a:ea typeface="Times New Roman" charset="0"/>
                          <a:cs typeface="Calibri"/>
                        </a:rPr>
                        <a:t>0.007</a:t>
                      </a:r>
                      <a:endParaRPr kumimoji="0" lang="en-US" sz="2000" b="0" i="0" u="none" strike="noStrike" cap="none" normalizeH="0" baseline="0">
                        <a:ln>
                          <a:noFill/>
                        </a:ln>
                        <a:solidFill>
                          <a:schemeClr val="tx1"/>
                        </a:solidFill>
                        <a:effectLst/>
                        <a:latin typeface="Calibri"/>
                        <a:cs typeface="Calibri"/>
                      </a:endParaRPr>
                    </a:p>
                  </a:txBody>
                  <a:tcPr marL="8128" marR="8128" marT="0" marB="0" anchor="ctr" horzOverflow="overflow">
                    <a:lnL>
                      <a:noFill/>
                    </a:lnL>
                    <a:lnR>
                      <a:noFill/>
                    </a:lnR>
                    <a:lnT>
                      <a:noFill/>
                    </a:lnT>
                    <a:lnB>
                      <a:noFill/>
                    </a:lnB>
                    <a:lnTlToBr>
                      <a:noFill/>
                    </a:lnTlToBr>
                    <a:lnBlToTr>
                      <a:noFill/>
                    </a:lnBlToTr>
                    <a:noFill/>
                  </a:tcPr>
                </a:tc>
                <a:tc hMerge="1">
                  <a:txBody>
                    <a:bodyPr/>
                    <a:lstStyle/>
                    <a:p>
                      <a:pPr marL="0" marR="0" lvl="0" indent="0" algn="ctr" defTabSz="914400" rtl="0" eaLnBrk="0" fontAlgn="base" latinLnBrk="0" hangingPunct="0">
                        <a:lnSpc>
                          <a:spcPct val="87000"/>
                        </a:lnSpc>
                        <a:spcBef>
                          <a:spcPct val="30000"/>
                        </a:spcBef>
                        <a:spcAft>
                          <a:spcPct val="0"/>
                        </a:spcAft>
                        <a:buClrTx/>
                        <a:buSzPct val="100000"/>
                        <a:buFontTx/>
                        <a:buNone/>
                        <a:tabLst/>
                      </a:pPr>
                      <a:endParaRPr kumimoji="0" lang="en-US" sz="2000" b="0" i="0" u="none" strike="noStrike" cap="none" normalizeH="0" baseline="0">
                        <a:ln>
                          <a:noFill/>
                        </a:ln>
                        <a:solidFill>
                          <a:schemeClr val="tx1"/>
                        </a:solidFill>
                        <a:effectLst/>
                        <a:latin typeface="Arial" charset="0"/>
                      </a:endParaRPr>
                    </a:p>
                  </a:txBody>
                  <a:tcPr marL="8128" marR="8128" marT="0" marB="0" horzOverflow="overflow">
                    <a:lnL>
                      <a:noFill/>
                    </a:lnL>
                    <a:lnR cap="flat">
                      <a:noFill/>
                    </a:lnR>
                    <a:lnT>
                      <a:noFill/>
                    </a:lnT>
                    <a:lnB>
                      <a:noFill/>
                    </a:lnB>
                    <a:lnTlToBr>
                      <a:noFill/>
                    </a:lnTlToBr>
                    <a:lnBlToTr>
                      <a:noFill/>
                    </a:lnBlToTr>
                    <a:noFill/>
                  </a:tcPr>
                </a:tc>
                <a:tc>
                  <a:txBody>
                    <a:bodyPr/>
                    <a:lstStyle/>
                    <a:p>
                      <a:pPr marL="0" marR="0" lvl="0" indent="0" algn="ctr" defTabSz="914400" rtl="0" eaLnBrk="0" fontAlgn="base" latinLnBrk="0" hangingPunct="0">
                        <a:lnSpc>
                          <a:spcPct val="87000"/>
                        </a:lnSpc>
                        <a:spcBef>
                          <a:spcPct val="30000"/>
                        </a:spcBef>
                        <a:spcAft>
                          <a:spcPct val="0"/>
                        </a:spcAft>
                        <a:buClrTx/>
                        <a:buSzPct val="100000"/>
                        <a:buFontTx/>
                        <a:buNone/>
                        <a:tabLst/>
                      </a:pPr>
                      <a:r>
                        <a:rPr kumimoji="0" lang="en-US" sz="2000" b="0" i="0" u="none" strike="noStrike" cap="none" normalizeH="0" baseline="0">
                          <a:ln>
                            <a:noFill/>
                          </a:ln>
                          <a:solidFill>
                            <a:schemeClr val="tx1"/>
                          </a:solidFill>
                          <a:effectLst/>
                          <a:latin typeface="Calibri"/>
                          <a:ea typeface="Times New Roman" charset="0"/>
                          <a:cs typeface="Calibri"/>
                        </a:rPr>
                        <a:t>No</a:t>
                      </a:r>
                      <a:endParaRPr kumimoji="0" lang="en-US" sz="2000" b="0" i="0" u="none" strike="noStrike" cap="none" normalizeH="0" baseline="0">
                        <a:ln>
                          <a:noFill/>
                        </a:ln>
                        <a:solidFill>
                          <a:schemeClr val="tx1"/>
                        </a:solidFill>
                        <a:effectLst/>
                        <a:latin typeface="Calibri"/>
                        <a:cs typeface="Calibri"/>
                      </a:endParaRPr>
                    </a:p>
                  </a:txBody>
                  <a:tcPr marL="8128" marR="8128" marT="0" marB="0" horzOverflow="overflow">
                    <a:lnL>
                      <a:noFill/>
                    </a:lnL>
                    <a:lnR cap="flat">
                      <a:noFill/>
                    </a:lnR>
                    <a:lnT>
                      <a:noFill/>
                    </a:lnT>
                    <a:lnB>
                      <a:noFill/>
                    </a:lnB>
                    <a:lnTlToBr>
                      <a:noFill/>
                    </a:lnTlToBr>
                    <a:lnBlToTr>
                      <a:noFill/>
                    </a:lnBlToTr>
                    <a:noFill/>
                  </a:tcPr>
                </a:tc>
              </a:tr>
              <a:tr h="276225">
                <a:tc>
                  <a:txBody>
                    <a:bodyPr/>
                    <a:lstStyle/>
                    <a:p>
                      <a:pPr marL="0" marR="0" lvl="0" indent="0" algn="ctr" defTabSz="914400" rtl="0" eaLnBrk="0" fontAlgn="base" latinLnBrk="0" hangingPunct="0">
                        <a:lnSpc>
                          <a:spcPct val="87000"/>
                        </a:lnSpc>
                        <a:spcBef>
                          <a:spcPct val="30000"/>
                        </a:spcBef>
                        <a:spcAft>
                          <a:spcPct val="0"/>
                        </a:spcAft>
                        <a:buClrTx/>
                        <a:buSzPct val="100000"/>
                        <a:buFontTx/>
                        <a:buNone/>
                        <a:tabLst/>
                      </a:pPr>
                      <a:r>
                        <a:rPr kumimoji="0" lang="en-US" sz="2000" b="0" i="1" u="none" strike="noStrike" cap="none" normalizeH="0" baseline="0">
                          <a:ln>
                            <a:noFill/>
                          </a:ln>
                          <a:solidFill>
                            <a:schemeClr val="tx1"/>
                          </a:solidFill>
                          <a:effectLst/>
                          <a:latin typeface="Calibri"/>
                          <a:ea typeface="Times New Roman" charset="0"/>
                          <a:cs typeface="Calibri"/>
                        </a:rPr>
                        <a:t>Interleukin 6 </a:t>
                      </a:r>
                      <a:endParaRPr kumimoji="0" lang="en-US" sz="2000" b="0" i="1" u="none" strike="noStrike" cap="none" normalizeH="0" baseline="0">
                        <a:ln>
                          <a:noFill/>
                        </a:ln>
                        <a:solidFill>
                          <a:schemeClr val="tx1"/>
                        </a:solidFill>
                        <a:effectLst/>
                        <a:latin typeface="Calibri"/>
                        <a:cs typeface="Calibri"/>
                      </a:endParaRPr>
                    </a:p>
                  </a:txBody>
                  <a:tcPr marL="8128" marR="8128" marT="0" marB="0" anchor="ctr" horzOverflow="overflow">
                    <a:lnL cap="flat">
                      <a:noFill/>
                    </a:lnL>
                    <a:lnR>
                      <a:noFill/>
                    </a:lnR>
                    <a:lnT>
                      <a:noFill/>
                    </a:lnT>
                    <a:lnB>
                      <a:noFill/>
                    </a:lnB>
                    <a:lnTlToBr>
                      <a:noFill/>
                    </a:lnTlToBr>
                    <a:lnBlToTr>
                      <a:noFill/>
                    </a:lnBlToTr>
                    <a:noFill/>
                  </a:tcPr>
                </a:tc>
                <a:tc>
                  <a:txBody>
                    <a:bodyPr/>
                    <a:lstStyle/>
                    <a:p>
                      <a:pPr marL="0" marR="0" lvl="0" indent="0" algn="ctr" defTabSz="914400" rtl="0" eaLnBrk="0" fontAlgn="base" latinLnBrk="0" hangingPunct="0">
                        <a:lnSpc>
                          <a:spcPct val="87000"/>
                        </a:lnSpc>
                        <a:spcBef>
                          <a:spcPct val="30000"/>
                        </a:spcBef>
                        <a:spcAft>
                          <a:spcPct val="0"/>
                        </a:spcAft>
                        <a:buClrTx/>
                        <a:buSzPct val="100000"/>
                        <a:buFontTx/>
                        <a:buNone/>
                        <a:tabLst/>
                      </a:pPr>
                      <a:r>
                        <a:rPr kumimoji="0" lang="en-US" sz="2000" b="0" i="0" u="none" strike="noStrike" cap="none" normalizeH="0" baseline="0">
                          <a:ln>
                            <a:noFill/>
                          </a:ln>
                          <a:solidFill>
                            <a:schemeClr val="tx1"/>
                          </a:solidFill>
                          <a:effectLst/>
                          <a:latin typeface="Calibri"/>
                          <a:ea typeface="Times New Roman" charset="0"/>
                          <a:cs typeface="Calibri"/>
                        </a:rPr>
                        <a:t>-174 G/C</a:t>
                      </a:r>
                      <a:endParaRPr kumimoji="0" lang="en-US" sz="2000" b="0" i="0" u="none" strike="noStrike" cap="none" normalizeH="0" baseline="0">
                        <a:ln>
                          <a:noFill/>
                        </a:ln>
                        <a:solidFill>
                          <a:schemeClr val="tx1"/>
                        </a:solidFill>
                        <a:effectLst/>
                        <a:latin typeface="Calibri"/>
                        <a:cs typeface="Calibri"/>
                      </a:endParaRPr>
                    </a:p>
                  </a:txBody>
                  <a:tcPr marL="8128" marR="8128" marT="0" marB="0" anchor="ctr" horzOverflow="overflow">
                    <a:lnL>
                      <a:noFill/>
                    </a:lnL>
                    <a:lnR>
                      <a:noFill/>
                    </a:lnR>
                    <a:lnT>
                      <a:noFill/>
                    </a:lnT>
                    <a:lnB>
                      <a:noFill/>
                    </a:lnB>
                    <a:lnTlToBr>
                      <a:noFill/>
                    </a:lnTlToBr>
                    <a:lnBlToTr>
                      <a:noFill/>
                    </a:lnBlToTr>
                    <a:noFill/>
                  </a:tcPr>
                </a:tc>
                <a:tc>
                  <a:txBody>
                    <a:bodyPr/>
                    <a:lstStyle/>
                    <a:p>
                      <a:pPr marL="0" marR="0" lvl="0" indent="0" algn="ctr" defTabSz="914400" rtl="0" eaLnBrk="0" fontAlgn="base" latinLnBrk="0" hangingPunct="0">
                        <a:lnSpc>
                          <a:spcPct val="87000"/>
                        </a:lnSpc>
                        <a:spcBef>
                          <a:spcPct val="30000"/>
                        </a:spcBef>
                        <a:spcAft>
                          <a:spcPct val="0"/>
                        </a:spcAft>
                        <a:buClrTx/>
                        <a:buSzPct val="100000"/>
                        <a:buFontTx/>
                        <a:buNone/>
                        <a:tabLst/>
                      </a:pPr>
                      <a:r>
                        <a:rPr kumimoji="0" lang="en-US" sz="2000" b="0" i="0" u="none" strike="noStrike" cap="none" normalizeH="0" baseline="0">
                          <a:ln>
                            <a:noFill/>
                          </a:ln>
                          <a:solidFill>
                            <a:schemeClr val="tx1"/>
                          </a:solidFill>
                          <a:effectLst/>
                          <a:latin typeface="Calibri"/>
                          <a:ea typeface="Times New Roman" charset="0"/>
                          <a:cs typeface="Calibri"/>
                        </a:rPr>
                        <a:t>26</a:t>
                      </a:r>
                      <a:endParaRPr kumimoji="0" lang="en-US" sz="2000" b="0" i="0" u="none" strike="noStrike" cap="none" normalizeH="0" baseline="0">
                        <a:ln>
                          <a:noFill/>
                        </a:ln>
                        <a:solidFill>
                          <a:schemeClr val="tx1"/>
                        </a:solidFill>
                        <a:effectLst/>
                        <a:latin typeface="Calibri"/>
                        <a:cs typeface="Calibri"/>
                      </a:endParaRPr>
                    </a:p>
                  </a:txBody>
                  <a:tcPr marL="8128" marR="8128" marT="0" marB="0" anchor="ctr" horzOverflow="overflow">
                    <a:lnL>
                      <a:noFill/>
                    </a:lnL>
                    <a:lnR>
                      <a:noFill/>
                    </a:lnR>
                    <a:lnT>
                      <a:noFill/>
                    </a:lnT>
                    <a:lnB>
                      <a:noFill/>
                    </a:lnB>
                    <a:lnTlToBr>
                      <a:noFill/>
                    </a:lnTlToBr>
                    <a:lnBlToTr>
                      <a:noFill/>
                    </a:lnBlToTr>
                    <a:noFill/>
                  </a:tcPr>
                </a:tc>
                <a:tc>
                  <a:txBody>
                    <a:bodyPr/>
                    <a:lstStyle/>
                    <a:p>
                      <a:pPr marL="0" marR="0" lvl="0" indent="0" algn="ctr" defTabSz="914400" rtl="0" eaLnBrk="0" fontAlgn="base" latinLnBrk="0" hangingPunct="0">
                        <a:lnSpc>
                          <a:spcPct val="87000"/>
                        </a:lnSpc>
                        <a:spcBef>
                          <a:spcPct val="30000"/>
                        </a:spcBef>
                        <a:spcAft>
                          <a:spcPct val="0"/>
                        </a:spcAft>
                        <a:buClrTx/>
                        <a:buSzPct val="100000"/>
                        <a:buFontTx/>
                        <a:buNone/>
                        <a:tabLst/>
                      </a:pPr>
                      <a:r>
                        <a:rPr kumimoji="0" lang="en-US" sz="2000" b="0" i="0" u="none" strike="noStrike" cap="none" normalizeH="0" baseline="0">
                          <a:ln>
                            <a:noFill/>
                          </a:ln>
                          <a:solidFill>
                            <a:schemeClr val="tx1"/>
                          </a:solidFill>
                          <a:effectLst/>
                          <a:latin typeface="Calibri"/>
                          <a:ea typeface="Times New Roman" charset="0"/>
                          <a:cs typeface="Calibri"/>
                        </a:rPr>
                        <a:t>84</a:t>
                      </a:r>
                      <a:endParaRPr kumimoji="0" lang="en-US" sz="2000" b="0" i="0" u="none" strike="noStrike" cap="none" normalizeH="0" baseline="0">
                        <a:ln>
                          <a:noFill/>
                        </a:ln>
                        <a:solidFill>
                          <a:schemeClr val="tx1"/>
                        </a:solidFill>
                        <a:effectLst/>
                        <a:latin typeface="Calibri"/>
                        <a:cs typeface="Calibri"/>
                      </a:endParaRPr>
                    </a:p>
                  </a:txBody>
                  <a:tcPr marL="8128" marR="8128" marT="0" marB="0" anchor="ctr" horzOverflow="overflow">
                    <a:lnL>
                      <a:noFill/>
                    </a:lnL>
                    <a:lnR>
                      <a:noFill/>
                    </a:lnR>
                    <a:lnT>
                      <a:noFill/>
                    </a:lnT>
                    <a:lnB>
                      <a:noFill/>
                    </a:lnB>
                    <a:lnTlToBr>
                      <a:noFill/>
                    </a:lnTlToBr>
                    <a:lnBlToTr>
                      <a:noFill/>
                    </a:lnBlToTr>
                    <a:noFill/>
                  </a:tcPr>
                </a:tc>
                <a:tc>
                  <a:txBody>
                    <a:bodyPr/>
                    <a:lstStyle/>
                    <a:p>
                      <a:pPr marL="0" marR="0" lvl="0" indent="0" algn="ctr" defTabSz="914400" rtl="0" eaLnBrk="0" fontAlgn="base" latinLnBrk="0" hangingPunct="0">
                        <a:lnSpc>
                          <a:spcPct val="87000"/>
                        </a:lnSpc>
                        <a:spcBef>
                          <a:spcPct val="30000"/>
                        </a:spcBef>
                        <a:spcAft>
                          <a:spcPct val="0"/>
                        </a:spcAft>
                        <a:buClrTx/>
                        <a:buSzPct val="100000"/>
                        <a:buFontTx/>
                        <a:buNone/>
                        <a:tabLst/>
                      </a:pPr>
                      <a:r>
                        <a:rPr kumimoji="0" lang="en-US" sz="2000" b="0" i="0" u="none" strike="noStrike" cap="none" normalizeH="0" baseline="0">
                          <a:ln>
                            <a:noFill/>
                          </a:ln>
                          <a:solidFill>
                            <a:schemeClr val="tx1"/>
                          </a:solidFill>
                          <a:effectLst/>
                          <a:latin typeface="Calibri"/>
                          <a:ea typeface="Times New Roman" charset="0"/>
                          <a:cs typeface="Calibri"/>
                        </a:rPr>
                        <a:t>3.25</a:t>
                      </a:r>
                      <a:endParaRPr kumimoji="0" lang="en-US" sz="2000" b="0" i="0" u="none" strike="noStrike" cap="none" normalizeH="0" baseline="0">
                        <a:ln>
                          <a:noFill/>
                        </a:ln>
                        <a:solidFill>
                          <a:schemeClr val="tx1"/>
                        </a:solidFill>
                        <a:effectLst/>
                        <a:latin typeface="Calibri"/>
                        <a:cs typeface="Calibri"/>
                      </a:endParaRPr>
                    </a:p>
                  </a:txBody>
                  <a:tcPr marL="8128" marR="8128" marT="0" marB="0" anchor="ctr" horzOverflow="overflow">
                    <a:lnL>
                      <a:noFill/>
                    </a:lnL>
                    <a:lnR>
                      <a:noFill/>
                    </a:lnR>
                    <a:lnT>
                      <a:noFill/>
                    </a:lnT>
                    <a:lnB>
                      <a:noFill/>
                    </a:lnB>
                    <a:lnTlToBr>
                      <a:noFill/>
                    </a:lnTlToBr>
                    <a:lnBlToTr>
                      <a:noFill/>
                    </a:lnBlToTr>
                    <a:noFill/>
                  </a:tcPr>
                </a:tc>
                <a:tc gridSpan="2">
                  <a:txBody>
                    <a:bodyPr/>
                    <a:lstStyle/>
                    <a:p>
                      <a:pPr marL="0" marR="0" lvl="0" indent="0" algn="ctr" defTabSz="914400" rtl="0" eaLnBrk="0" fontAlgn="base" latinLnBrk="0" hangingPunct="0">
                        <a:lnSpc>
                          <a:spcPct val="87000"/>
                        </a:lnSpc>
                        <a:spcBef>
                          <a:spcPct val="30000"/>
                        </a:spcBef>
                        <a:spcAft>
                          <a:spcPct val="0"/>
                        </a:spcAft>
                        <a:buClrTx/>
                        <a:buSzPct val="100000"/>
                        <a:buFontTx/>
                        <a:buNone/>
                        <a:tabLst/>
                      </a:pPr>
                      <a:r>
                        <a:rPr kumimoji="0" lang="en-US" sz="2000" b="0" i="0" u="none" strike="noStrike" cap="none" normalizeH="0" baseline="0">
                          <a:ln>
                            <a:noFill/>
                          </a:ln>
                          <a:solidFill>
                            <a:schemeClr val="tx1"/>
                          </a:solidFill>
                          <a:effectLst/>
                          <a:latin typeface="Calibri"/>
                          <a:ea typeface="Times New Roman" charset="0"/>
                          <a:cs typeface="Calibri"/>
                        </a:rPr>
                        <a:t>0.006</a:t>
                      </a:r>
                      <a:endParaRPr kumimoji="0" lang="en-US" sz="2000" b="0" i="0" u="none" strike="noStrike" cap="none" normalizeH="0" baseline="0">
                        <a:ln>
                          <a:noFill/>
                        </a:ln>
                        <a:solidFill>
                          <a:schemeClr val="tx1"/>
                        </a:solidFill>
                        <a:effectLst/>
                        <a:latin typeface="Calibri"/>
                        <a:cs typeface="Calibri"/>
                      </a:endParaRPr>
                    </a:p>
                  </a:txBody>
                  <a:tcPr marL="8128" marR="8128" marT="0" marB="0" anchor="ctr" horzOverflow="overflow">
                    <a:lnL>
                      <a:noFill/>
                    </a:lnL>
                    <a:lnR>
                      <a:noFill/>
                    </a:lnR>
                    <a:lnT>
                      <a:noFill/>
                    </a:lnT>
                    <a:lnB>
                      <a:noFill/>
                    </a:lnB>
                    <a:lnTlToBr>
                      <a:noFill/>
                    </a:lnTlToBr>
                    <a:lnBlToTr>
                      <a:noFill/>
                    </a:lnBlToTr>
                    <a:noFill/>
                  </a:tcPr>
                </a:tc>
                <a:tc hMerge="1">
                  <a:txBody>
                    <a:bodyPr/>
                    <a:lstStyle/>
                    <a:p>
                      <a:pPr marL="0" marR="0" lvl="0" indent="0" algn="ctr" defTabSz="914400" rtl="0" eaLnBrk="0" fontAlgn="base" latinLnBrk="0" hangingPunct="0">
                        <a:lnSpc>
                          <a:spcPct val="87000"/>
                        </a:lnSpc>
                        <a:spcBef>
                          <a:spcPct val="30000"/>
                        </a:spcBef>
                        <a:spcAft>
                          <a:spcPct val="0"/>
                        </a:spcAft>
                        <a:buClrTx/>
                        <a:buSzPct val="100000"/>
                        <a:buFontTx/>
                        <a:buNone/>
                        <a:tabLst/>
                      </a:pPr>
                      <a:endParaRPr kumimoji="0" lang="en-US" sz="2000" b="0" i="0" u="none" strike="noStrike" cap="none" normalizeH="0" baseline="0">
                        <a:ln>
                          <a:noFill/>
                        </a:ln>
                        <a:solidFill>
                          <a:schemeClr val="tx1"/>
                        </a:solidFill>
                        <a:effectLst/>
                        <a:latin typeface="Arial" charset="0"/>
                      </a:endParaRPr>
                    </a:p>
                  </a:txBody>
                  <a:tcPr marL="8128" marR="8128" marT="0" marB="0" horzOverflow="overflow">
                    <a:lnL>
                      <a:noFill/>
                    </a:lnL>
                    <a:lnR cap="flat">
                      <a:noFill/>
                    </a:lnR>
                    <a:lnT>
                      <a:noFill/>
                    </a:lnT>
                    <a:lnB>
                      <a:noFill/>
                    </a:lnB>
                    <a:lnTlToBr>
                      <a:noFill/>
                    </a:lnTlToBr>
                    <a:lnBlToTr>
                      <a:noFill/>
                    </a:lnBlToTr>
                    <a:noFill/>
                  </a:tcPr>
                </a:tc>
                <a:tc>
                  <a:txBody>
                    <a:bodyPr/>
                    <a:lstStyle/>
                    <a:p>
                      <a:pPr marL="0" marR="0" lvl="0" indent="0" algn="ctr" defTabSz="914400" rtl="0" eaLnBrk="0" fontAlgn="base" latinLnBrk="0" hangingPunct="0">
                        <a:lnSpc>
                          <a:spcPct val="87000"/>
                        </a:lnSpc>
                        <a:spcBef>
                          <a:spcPct val="30000"/>
                        </a:spcBef>
                        <a:spcAft>
                          <a:spcPct val="0"/>
                        </a:spcAft>
                        <a:buClrTx/>
                        <a:buSzPct val="100000"/>
                        <a:buFontTx/>
                        <a:buNone/>
                        <a:tabLst/>
                      </a:pPr>
                      <a:r>
                        <a:rPr kumimoji="0" lang="en-US" sz="2000" b="0" i="0" u="none" strike="noStrike" cap="none" normalizeH="0" baseline="0">
                          <a:ln>
                            <a:noFill/>
                          </a:ln>
                          <a:solidFill>
                            <a:schemeClr val="tx1"/>
                          </a:solidFill>
                          <a:effectLst/>
                          <a:latin typeface="Calibri"/>
                          <a:ea typeface="Times New Roman" charset="0"/>
                          <a:cs typeface="Calibri"/>
                        </a:rPr>
                        <a:t>No</a:t>
                      </a:r>
                      <a:endParaRPr kumimoji="0" lang="en-US" sz="2000" b="0" i="0" u="none" strike="noStrike" cap="none" normalizeH="0" baseline="0">
                        <a:ln>
                          <a:noFill/>
                        </a:ln>
                        <a:solidFill>
                          <a:schemeClr val="tx1"/>
                        </a:solidFill>
                        <a:effectLst/>
                        <a:latin typeface="Calibri"/>
                        <a:cs typeface="Calibri"/>
                      </a:endParaRPr>
                    </a:p>
                  </a:txBody>
                  <a:tcPr marL="8128" marR="8128" marT="0" marB="0" horzOverflow="overflow">
                    <a:lnL>
                      <a:noFill/>
                    </a:lnL>
                    <a:lnR cap="flat">
                      <a:noFill/>
                    </a:lnR>
                    <a:lnT>
                      <a:noFill/>
                    </a:lnT>
                    <a:lnB>
                      <a:noFill/>
                    </a:lnB>
                    <a:lnTlToBr>
                      <a:noFill/>
                    </a:lnTlToBr>
                    <a:lnBlToTr>
                      <a:noFill/>
                    </a:lnBlToTr>
                    <a:noFill/>
                  </a:tcPr>
                </a:tc>
              </a:tr>
              <a:tr h="309563">
                <a:tc>
                  <a:txBody>
                    <a:bodyPr/>
                    <a:lstStyle/>
                    <a:p>
                      <a:pPr marL="0" marR="0" lvl="0" indent="0" algn="ctr" defTabSz="914400" rtl="0" eaLnBrk="0" fontAlgn="base" latinLnBrk="0" hangingPunct="0">
                        <a:lnSpc>
                          <a:spcPct val="87000"/>
                        </a:lnSpc>
                        <a:spcBef>
                          <a:spcPct val="30000"/>
                        </a:spcBef>
                        <a:spcAft>
                          <a:spcPct val="0"/>
                        </a:spcAft>
                        <a:buClrTx/>
                        <a:buSzPct val="100000"/>
                        <a:buFontTx/>
                        <a:buNone/>
                        <a:tabLst/>
                      </a:pPr>
                      <a:r>
                        <a:rPr kumimoji="0" lang="en-US" sz="2000" b="0" i="1" u="none" strike="noStrike" cap="none" normalizeH="0" baseline="0">
                          <a:ln>
                            <a:noFill/>
                          </a:ln>
                          <a:solidFill>
                            <a:schemeClr val="tx1"/>
                          </a:solidFill>
                          <a:effectLst/>
                          <a:latin typeface="Calibri"/>
                          <a:ea typeface="Times New Roman" charset="0"/>
                          <a:cs typeface="Calibri"/>
                        </a:rPr>
                        <a:t>CETP </a:t>
                      </a:r>
                      <a:endParaRPr kumimoji="0" lang="en-US" sz="2000" b="0" i="1" u="none" strike="noStrike" cap="none" normalizeH="0" baseline="0">
                        <a:ln>
                          <a:noFill/>
                        </a:ln>
                        <a:solidFill>
                          <a:schemeClr val="tx1"/>
                        </a:solidFill>
                        <a:effectLst/>
                        <a:latin typeface="Calibri"/>
                        <a:cs typeface="Calibri"/>
                      </a:endParaRPr>
                    </a:p>
                  </a:txBody>
                  <a:tcPr marL="8128" marR="8128" marT="0" marB="0" anchor="ctr" horzOverflow="overflow">
                    <a:lnL cap="flat">
                      <a:noFill/>
                    </a:lnL>
                    <a:lnR>
                      <a:noFill/>
                    </a:lnR>
                    <a:lnT>
                      <a:noFill/>
                    </a:lnT>
                    <a:lnB>
                      <a:noFill/>
                    </a:lnB>
                    <a:lnTlToBr>
                      <a:noFill/>
                    </a:lnTlToBr>
                    <a:lnBlToTr>
                      <a:noFill/>
                    </a:lnBlToTr>
                    <a:noFill/>
                  </a:tcPr>
                </a:tc>
                <a:tc>
                  <a:txBody>
                    <a:bodyPr/>
                    <a:lstStyle/>
                    <a:p>
                      <a:pPr marL="0" marR="0" lvl="0" indent="0" algn="ctr" defTabSz="914400" rtl="0" eaLnBrk="0" fontAlgn="base" latinLnBrk="0" hangingPunct="0">
                        <a:lnSpc>
                          <a:spcPct val="87000"/>
                        </a:lnSpc>
                        <a:spcBef>
                          <a:spcPct val="30000"/>
                        </a:spcBef>
                        <a:spcAft>
                          <a:spcPct val="0"/>
                        </a:spcAft>
                        <a:buClrTx/>
                        <a:buSzPct val="100000"/>
                        <a:buFontTx/>
                        <a:buNone/>
                        <a:tabLst/>
                      </a:pPr>
                      <a:r>
                        <a:rPr kumimoji="0" lang="en-US" sz="2000" b="0" i="0" u="none" strike="noStrike" cap="none" normalizeH="0" baseline="0">
                          <a:ln>
                            <a:noFill/>
                          </a:ln>
                          <a:solidFill>
                            <a:schemeClr val="tx1"/>
                          </a:solidFill>
                          <a:effectLst/>
                          <a:latin typeface="Calibri"/>
                          <a:ea typeface="Times New Roman" charset="0"/>
                          <a:cs typeface="Calibri"/>
                        </a:rPr>
                        <a:t>Taq1B</a:t>
                      </a:r>
                      <a:endParaRPr kumimoji="0" lang="en-US" sz="2000" b="0" i="0" u="none" strike="noStrike" cap="none" normalizeH="0" baseline="0">
                        <a:ln>
                          <a:noFill/>
                        </a:ln>
                        <a:solidFill>
                          <a:schemeClr val="tx1"/>
                        </a:solidFill>
                        <a:effectLst/>
                        <a:latin typeface="Calibri"/>
                        <a:cs typeface="Calibri"/>
                      </a:endParaRPr>
                    </a:p>
                  </a:txBody>
                  <a:tcPr marL="8128" marR="8128" marT="0" marB="0" anchor="ctr" horzOverflow="overflow">
                    <a:lnL>
                      <a:noFill/>
                    </a:lnL>
                    <a:lnR>
                      <a:noFill/>
                    </a:lnR>
                    <a:lnT>
                      <a:noFill/>
                    </a:lnT>
                    <a:lnB>
                      <a:noFill/>
                    </a:lnB>
                    <a:lnTlToBr>
                      <a:noFill/>
                    </a:lnTlToBr>
                    <a:lnBlToTr>
                      <a:noFill/>
                    </a:lnBlToTr>
                    <a:noFill/>
                  </a:tcPr>
                </a:tc>
                <a:tc>
                  <a:txBody>
                    <a:bodyPr/>
                    <a:lstStyle/>
                    <a:p>
                      <a:pPr marL="0" marR="0" lvl="0" indent="0" algn="ctr" defTabSz="914400" rtl="0" eaLnBrk="0" fontAlgn="base" latinLnBrk="0" hangingPunct="0">
                        <a:lnSpc>
                          <a:spcPct val="87000"/>
                        </a:lnSpc>
                        <a:spcBef>
                          <a:spcPct val="30000"/>
                        </a:spcBef>
                        <a:spcAft>
                          <a:spcPct val="0"/>
                        </a:spcAft>
                        <a:buClrTx/>
                        <a:buSzPct val="100000"/>
                        <a:buFontTx/>
                        <a:buNone/>
                        <a:tabLst/>
                      </a:pPr>
                      <a:r>
                        <a:rPr kumimoji="0" lang="en-US" sz="2000" b="0" i="0" u="none" strike="noStrike" cap="none" normalizeH="0" baseline="0">
                          <a:ln>
                            <a:noFill/>
                          </a:ln>
                          <a:solidFill>
                            <a:schemeClr val="tx1"/>
                          </a:solidFill>
                          <a:effectLst/>
                          <a:latin typeface="Calibri"/>
                          <a:ea typeface="Times New Roman" charset="0"/>
                          <a:cs typeface="Calibri"/>
                        </a:rPr>
                        <a:t>97</a:t>
                      </a:r>
                      <a:endParaRPr kumimoji="0" lang="en-US" sz="2000" b="0" i="0" u="none" strike="noStrike" cap="none" normalizeH="0" baseline="0">
                        <a:ln>
                          <a:noFill/>
                        </a:ln>
                        <a:solidFill>
                          <a:schemeClr val="tx1"/>
                        </a:solidFill>
                        <a:effectLst/>
                        <a:latin typeface="Calibri"/>
                        <a:cs typeface="Calibri"/>
                      </a:endParaRPr>
                    </a:p>
                  </a:txBody>
                  <a:tcPr marL="8128" marR="8128" marT="0" marB="0" anchor="ctr" horzOverflow="overflow">
                    <a:lnL>
                      <a:noFill/>
                    </a:lnL>
                    <a:lnR>
                      <a:noFill/>
                    </a:lnR>
                    <a:lnT>
                      <a:noFill/>
                    </a:lnT>
                    <a:lnB>
                      <a:noFill/>
                    </a:lnB>
                    <a:lnTlToBr>
                      <a:noFill/>
                    </a:lnTlToBr>
                    <a:lnBlToTr>
                      <a:noFill/>
                    </a:lnBlToTr>
                    <a:noFill/>
                  </a:tcPr>
                </a:tc>
                <a:tc>
                  <a:txBody>
                    <a:bodyPr/>
                    <a:lstStyle/>
                    <a:p>
                      <a:pPr marL="0" marR="0" lvl="0" indent="0" algn="ctr" defTabSz="914400" rtl="0" eaLnBrk="0" fontAlgn="base" latinLnBrk="0" hangingPunct="0">
                        <a:lnSpc>
                          <a:spcPct val="87000"/>
                        </a:lnSpc>
                        <a:spcBef>
                          <a:spcPct val="30000"/>
                        </a:spcBef>
                        <a:spcAft>
                          <a:spcPct val="0"/>
                        </a:spcAft>
                        <a:buClrTx/>
                        <a:buSzPct val="100000"/>
                        <a:buFontTx/>
                        <a:buNone/>
                        <a:tabLst/>
                      </a:pPr>
                      <a:r>
                        <a:rPr kumimoji="0" lang="en-US" sz="2000" b="0" i="0" u="none" strike="noStrike" cap="none" normalizeH="0" baseline="0">
                          <a:ln>
                            <a:noFill/>
                          </a:ln>
                          <a:solidFill>
                            <a:schemeClr val="tx1"/>
                          </a:solidFill>
                          <a:effectLst/>
                          <a:latin typeface="Calibri"/>
                          <a:ea typeface="Times New Roman" charset="0"/>
                          <a:cs typeface="Calibri"/>
                        </a:rPr>
                        <a:t>97</a:t>
                      </a:r>
                      <a:endParaRPr kumimoji="0" lang="en-US" sz="2000" b="0" i="0" u="none" strike="noStrike" cap="none" normalizeH="0" baseline="0">
                        <a:ln>
                          <a:noFill/>
                        </a:ln>
                        <a:solidFill>
                          <a:schemeClr val="tx1"/>
                        </a:solidFill>
                        <a:effectLst/>
                        <a:latin typeface="Calibri"/>
                        <a:cs typeface="Calibri"/>
                      </a:endParaRPr>
                    </a:p>
                  </a:txBody>
                  <a:tcPr marL="8128" marR="8128" marT="0" marB="0" anchor="ctr" horzOverflow="overflow">
                    <a:lnL>
                      <a:noFill/>
                    </a:lnL>
                    <a:lnR>
                      <a:noFill/>
                    </a:lnR>
                    <a:lnT>
                      <a:noFill/>
                    </a:lnT>
                    <a:lnB>
                      <a:noFill/>
                    </a:lnB>
                    <a:lnTlToBr>
                      <a:noFill/>
                    </a:lnTlToBr>
                    <a:lnBlToTr>
                      <a:noFill/>
                    </a:lnBlToTr>
                    <a:noFill/>
                  </a:tcPr>
                </a:tc>
                <a:tc>
                  <a:txBody>
                    <a:bodyPr/>
                    <a:lstStyle/>
                    <a:p>
                      <a:pPr marL="0" marR="0" lvl="0" indent="0" algn="ctr" defTabSz="914400" rtl="0" eaLnBrk="0" fontAlgn="base" latinLnBrk="0" hangingPunct="0">
                        <a:lnSpc>
                          <a:spcPct val="87000"/>
                        </a:lnSpc>
                        <a:spcBef>
                          <a:spcPct val="30000"/>
                        </a:spcBef>
                        <a:spcAft>
                          <a:spcPct val="0"/>
                        </a:spcAft>
                        <a:buClrTx/>
                        <a:buSzPct val="100000"/>
                        <a:buFontTx/>
                        <a:buNone/>
                        <a:tabLst/>
                      </a:pPr>
                      <a:r>
                        <a:rPr kumimoji="0" lang="en-US" sz="2000" b="0" i="0" u="none" strike="noStrike" cap="none" normalizeH="0" baseline="0">
                          <a:ln>
                            <a:noFill/>
                          </a:ln>
                          <a:solidFill>
                            <a:schemeClr val="tx1"/>
                          </a:solidFill>
                          <a:effectLst/>
                          <a:latin typeface="Calibri"/>
                          <a:ea typeface="Times New Roman" charset="0"/>
                          <a:cs typeface="Calibri"/>
                        </a:rPr>
                        <a:t>0.35</a:t>
                      </a:r>
                      <a:endParaRPr kumimoji="0" lang="en-US" sz="2000" b="0" i="0" u="none" strike="noStrike" cap="none" normalizeH="0" baseline="0">
                        <a:ln>
                          <a:noFill/>
                        </a:ln>
                        <a:solidFill>
                          <a:schemeClr val="tx1"/>
                        </a:solidFill>
                        <a:effectLst/>
                        <a:latin typeface="Calibri"/>
                        <a:cs typeface="Calibri"/>
                      </a:endParaRPr>
                    </a:p>
                  </a:txBody>
                  <a:tcPr marL="8128" marR="8128" marT="0" marB="0" anchor="ctr" horzOverflow="overflow">
                    <a:lnL>
                      <a:noFill/>
                    </a:lnL>
                    <a:lnR>
                      <a:noFill/>
                    </a:lnR>
                    <a:lnT>
                      <a:noFill/>
                    </a:lnT>
                    <a:lnB>
                      <a:noFill/>
                    </a:lnB>
                    <a:lnTlToBr>
                      <a:noFill/>
                    </a:lnTlToBr>
                    <a:lnBlToTr>
                      <a:noFill/>
                    </a:lnBlToTr>
                    <a:noFill/>
                  </a:tcPr>
                </a:tc>
                <a:tc gridSpan="2">
                  <a:txBody>
                    <a:bodyPr/>
                    <a:lstStyle/>
                    <a:p>
                      <a:pPr marL="0" marR="0" lvl="0" indent="0" algn="ctr" defTabSz="914400" rtl="0" eaLnBrk="0" fontAlgn="base" latinLnBrk="0" hangingPunct="0">
                        <a:lnSpc>
                          <a:spcPct val="87000"/>
                        </a:lnSpc>
                        <a:spcBef>
                          <a:spcPct val="30000"/>
                        </a:spcBef>
                        <a:spcAft>
                          <a:spcPct val="0"/>
                        </a:spcAft>
                        <a:buClrTx/>
                        <a:buSzPct val="100000"/>
                        <a:buFontTx/>
                        <a:buNone/>
                        <a:tabLst/>
                      </a:pPr>
                      <a:r>
                        <a:rPr kumimoji="0" lang="en-US" sz="2000" b="0" i="0" u="none" strike="noStrike" cap="none" normalizeH="0" baseline="0">
                          <a:ln>
                            <a:noFill/>
                          </a:ln>
                          <a:solidFill>
                            <a:schemeClr val="tx1"/>
                          </a:solidFill>
                          <a:effectLst/>
                          <a:latin typeface="Calibri"/>
                          <a:ea typeface="Times New Roman" charset="0"/>
                          <a:cs typeface="Calibri"/>
                        </a:rPr>
                        <a:t>0.05</a:t>
                      </a:r>
                      <a:endParaRPr kumimoji="0" lang="en-US" sz="2000" b="0" i="0" u="none" strike="noStrike" cap="none" normalizeH="0" baseline="0">
                        <a:ln>
                          <a:noFill/>
                        </a:ln>
                        <a:solidFill>
                          <a:schemeClr val="tx1"/>
                        </a:solidFill>
                        <a:effectLst/>
                        <a:latin typeface="Calibri"/>
                        <a:cs typeface="Calibri"/>
                      </a:endParaRPr>
                    </a:p>
                  </a:txBody>
                  <a:tcPr marL="8128" marR="8128" marT="0" marB="0" anchor="ctr" horzOverflow="overflow">
                    <a:lnL>
                      <a:noFill/>
                    </a:lnL>
                    <a:lnR>
                      <a:noFill/>
                    </a:lnR>
                    <a:lnT>
                      <a:noFill/>
                    </a:lnT>
                    <a:lnB>
                      <a:noFill/>
                    </a:lnB>
                    <a:lnTlToBr>
                      <a:noFill/>
                    </a:lnTlToBr>
                    <a:lnBlToTr>
                      <a:noFill/>
                    </a:lnBlToTr>
                    <a:noFill/>
                  </a:tcPr>
                </a:tc>
                <a:tc hMerge="1">
                  <a:txBody>
                    <a:bodyPr/>
                    <a:lstStyle/>
                    <a:p>
                      <a:pPr marL="0" marR="0" lvl="0" indent="0" algn="ctr" defTabSz="914400" rtl="0" eaLnBrk="0" fontAlgn="base" latinLnBrk="0" hangingPunct="0">
                        <a:lnSpc>
                          <a:spcPct val="87000"/>
                        </a:lnSpc>
                        <a:spcBef>
                          <a:spcPct val="30000"/>
                        </a:spcBef>
                        <a:spcAft>
                          <a:spcPct val="0"/>
                        </a:spcAft>
                        <a:buClrTx/>
                        <a:buSzPct val="100000"/>
                        <a:buFontTx/>
                        <a:buNone/>
                        <a:tabLst/>
                      </a:pPr>
                      <a:endParaRPr kumimoji="0" lang="en-US" sz="2000" b="0" i="0" u="none" strike="noStrike" cap="none" normalizeH="0" baseline="0">
                        <a:ln>
                          <a:noFill/>
                        </a:ln>
                        <a:solidFill>
                          <a:schemeClr val="tx1"/>
                        </a:solidFill>
                        <a:effectLst/>
                        <a:latin typeface="Arial" charset="0"/>
                      </a:endParaRPr>
                    </a:p>
                  </a:txBody>
                  <a:tcPr marL="8128" marR="8128" marT="0" marB="0" horzOverflow="overflow">
                    <a:lnL>
                      <a:noFill/>
                    </a:lnL>
                    <a:lnR cap="flat">
                      <a:noFill/>
                    </a:lnR>
                    <a:lnT>
                      <a:noFill/>
                    </a:lnT>
                    <a:lnB>
                      <a:noFill/>
                    </a:lnB>
                    <a:lnTlToBr>
                      <a:noFill/>
                    </a:lnTlToBr>
                    <a:lnBlToTr>
                      <a:noFill/>
                    </a:lnBlToTr>
                    <a:noFill/>
                  </a:tcPr>
                </a:tc>
                <a:tc>
                  <a:txBody>
                    <a:bodyPr/>
                    <a:lstStyle/>
                    <a:p>
                      <a:pPr marL="0" marR="0" lvl="0" indent="0" algn="ctr" defTabSz="914400" rtl="0" eaLnBrk="0" fontAlgn="base" latinLnBrk="0" hangingPunct="0">
                        <a:lnSpc>
                          <a:spcPct val="87000"/>
                        </a:lnSpc>
                        <a:spcBef>
                          <a:spcPct val="30000"/>
                        </a:spcBef>
                        <a:spcAft>
                          <a:spcPct val="0"/>
                        </a:spcAft>
                        <a:buClrTx/>
                        <a:buSzPct val="100000"/>
                        <a:buFontTx/>
                        <a:buNone/>
                        <a:tabLst/>
                      </a:pPr>
                      <a:r>
                        <a:rPr kumimoji="0" lang="en-US" sz="2000" b="0" i="0" u="none" strike="noStrike" cap="none" normalizeH="0" baseline="0">
                          <a:ln>
                            <a:noFill/>
                          </a:ln>
                          <a:solidFill>
                            <a:schemeClr val="tx1"/>
                          </a:solidFill>
                          <a:effectLst/>
                          <a:latin typeface="Calibri"/>
                          <a:ea typeface="Times New Roman" charset="0"/>
                          <a:cs typeface="Calibri"/>
                        </a:rPr>
                        <a:t>No</a:t>
                      </a:r>
                      <a:endParaRPr kumimoji="0" lang="en-US" sz="2000" b="0" i="0" u="none" strike="noStrike" cap="none" normalizeH="0" baseline="0">
                        <a:ln>
                          <a:noFill/>
                        </a:ln>
                        <a:solidFill>
                          <a:schemeClr val="tx1"/>
                        </a:solidFill>
                        <a:effectLst/>
                        <a:latin typeface="Calibri"/>
                        <a:cs typeface="Calibri"/>
                      </a:endParaRPr>
                    </a:p>
                  </a:txBody>
                  <a:tcPr marL="8128" marR="8128" marT="0" marB="0" horzOverflow="overflow">
                    <a:lnL>
                      <a:noFill/>
                    </a:lnL>
                    <a:lnR cap="flat">
                      <a:noFill/>
                    </a:lnR>
                    <a:lnT>
                      <a:noFill/>
                    </a:lnT>
                    <a:lnB>
                      <a:noFill/>
                    </a:lnB>
                    <a:lnTlToBr>
                      <a:noFill/>
                    </a:lnTlToBr>
                    <a:lnBlToTr>
                      <a:noFill/>
                    </a:lnBlToTr>
                    <a:noFill/>
                  </a:tcPr>
                </a:tc>
              </a:tr>
              <a:tr h="304800">
                <a:tc>
                  <a:txBody>
                    <a:bodyPr/>
                    <a:lstStyle/>
                    <a:p>
                      <a:pPr marL="0" marR="0" lvl="0" indent="0" algn="ctr" defTabSz="914400" rtl="0" eaLnBrk="0" fontAlgn="base" latinLnBrk="0" hangingPunct="0">
                        <a:lnSpc>
                          <a:spcPct val="87000"/>
                        </a:lnSpc>
                        <a:spcBef>
                          <a:spcPct val="30000"/>
                        </a:spcBef>
                        <a:spcAft>
                          <a:spcPct val="0"/>
                        </a:spcAft>
                        <a:buClrTx/>
                        <a:buSzPct val="100000"/>
                        <a:buFontTx/>
                        <a:buNone/>
                        <a:tabLst/>
                      </a:pPr>
                      <a:r>
                        <a:rPr kumimoji="0" lang="en-US" sz="2000" b="0" i="1" u="none" strike="noStrike" cap="none" normalizeH="0" baseline="0">
                          <a:ln>
                            <a:noFill/>
                          </a:ln>
                          <a:solidFill>
                            <a:schemeClr val="tx1"/>
                          </a:solidFill>
                          <a:effectLst/>
                          <a:latin typeface="Calibri"/>
                          <a:ea typeface="Times New Roman" charset="0"/>
                          <a:cs typeface="Calibri"/>
                        </a:rPr>
                        <a:t>KCNE4</a:t>
                      </a:r>
                      <a:endParaRPr kumimoji="0" lang="en-US" sz="2000" b="0" i="1" u="none" strike="noStrike" cap="none" normalizeH="0" baseline="0">
                        <a:ln>
                          <a:noFill/>
                        </a:ln>
                        <a:solidFill>
                          <a:schemeClr val="tx1"/>
                        </a:solidFill>
                        <a:effectLst/>
                        <a:latin typeface="Calibri"/>
                        <a:cs typeface="Calibri"/>
                      </a:endParaRPr>
                    </a:p>
                  </a:txBody>
                  <a:tcPr marL="8128" marR="8128" marT="0" marB="0" anchor="ctr" horzOverflow="overflow">
                    <a:lnL cap="flat">
                      <a:noFill/>
                    </a:lnL>
                    <a:lnR>
                      <a:noFill/>
                    </a:lnR>
                    <a:lnT>
                      <a:noFill/>
                    </a:lnT>
                    <a:lnB>
                      <a:noFill/>
                    </a:lnB>
                    <a:lnTlToBr>
                      <a:noFill/>
                    </a:lnTlToBr>
                    <a:lnBlToTr>
                      <a:noFill/>
                    </a:lnBlToTr>
                    <a:noFill/>
                  </a:tcPr>
                </a:tc>
                <a:tc>
                  <a:txBody>
                    <a:bodyPr/>
                    <a:lstStyle/>
                    <a:p>
                      <a:pPr marL="0" marR="0" lvl="0" indent="0" algn="ctr" defTabSz="914400" rtl="0" eaLnBrk="0" fontAlgn="base" latinLnBrk="0" hangingPunct="0">
                        <a:lnSpc>
                          <a:spcPct val="87000"/>
                        </a:lnSpc>
                        <a:spcBef>
                          <a:spcPct val="30000"/>
                        </a:spcBef>
                        <a:spcAft>
                          <a:spcPct val="0"/>
                        </a:spcAft>
                        <a:buClrTx/>
                        <a:buSzPct val="100000"/>
                        <a:buFontTx/>
                        <a:buNone/>
                        <a:tabLst/>
                      </a:pPr>
                      <a:r>
                        <a:rPr kumimoji="0" lang="en-US" sz="2000" b="0" i="0" u="none" strike="noStrike" cap="none" normalizeH="0" baseline="0">
                          <a:ln>
                            <a:noFill/>
                          </a:ln>
                          <a:solidFill>
                            <a:schemeClr val="tx1"/>
                          </a:solidFill>
                          <a:effectLst/>
                          <a:latin typeface="Calibri"/>
                          <a:ea typeface="Times New Roman" charset="0"/>
                          <a:cs typeface="Calibri"/>
                        </a:rPr>
                        <a:t>E145D</a:t>
                      </a:r>
                      <a:endParaRPr kumimoji="0" lang="en-US" sz="2000" b="0" i="0" u="none" strike="noStrike" cap="none" normalizeH="0" baseline="0">
                        <a:ln>
                          <a:noFill/>
                        </a:ln>
                        <a:solidFill>
                          <a:schemeClr val="tx1"/>
                        </a:solidFill>
                        <a:effectLst/>
                        <a:latin typeface="Calibri"/>
                        <a:cs typeface="Calibri"/>
                      </a:endParaRPr>
                    </a:p>
                  </a:txBody>
                  <a:tcPr marL="8128" marR="8128" marT="0" marB="0" anchor="ctr" horzOverflow="overflow">
                    <a:lnL>
                      <a:noFill/>
                    </a:lnL>
                    <a:lnR>
                      <a:noFill/>
                    </a:lnR>
                    <a:lnT>
                      <a:noFill/>
                    </a:lnT>
                    <a:lnB>
                      <a:noFill/>
                    </a:lnB>
                    <a:lnTlToBr>
                      <a:noFill/>
                    </a:lnTlToBr>
                    <a:lnBlToTr>
                      <a:noFill/>
                    </a:lnBlToTr>
                    <a:noFill/>
                  </a:tcPr>
                </a:tc>
                <a:tc>
                  <a:txBody>
                    <a:bodyPr/>
                    <a:lstStyle/>
                    <a:p>
                      <a:pPr marL="0" marR="0" lvl="0" indent="0" algn="ctr" defTabSz="914400" rtl="0" eaLnBrk="0" fontAlgn="base" latinLnBrk="0" hangingPunct="0">
                        <a:lnSpc>
                          <a:spcPct val="87000"/>
                        </a:lnSpc>
                        <a:spcBef>
                          <a:spcPct val="30000"/>
                        </a:spcBef>
                        <a:spcAft>
                          <a:spcPct val="0"/>
                        </a:spcAft>
                        <a:buClrTx/>
                        <a:buSzPct val="100000"/>
                        <a:buFontTx/>
                        <a:buNone/>
                        <a:tabLst/>
                      </a:pPr>
                      <a:r>
                        <a:rPr kumimoji="0" lang="en-US" sz="2000" b="0" i="0" u="none" strike="noStrike" cap="none" normalizeH="0" baseline="0">
                          <a:ln>
                            <a:noFill/>
                          </a:ln>
                          <a:solidFill>
                            <a:schemeClr val="tx1"/>
                          </a:solidFill>
                          <a:effectLst/>
                          <a:latin typeface="Calibri"/>
                          <a:ea typeface="Times New Roman" charset="0"/>
                          <a:cs typeface="Calibri"/>
                        </a:rPr>
                        <a:t>142</a:t>
                      </a:r>
                      <a:endParaRPr kumimoji="0" lang="en-US" sz="2000" b="0" i="0" u="none" strike="noStrike" cap="none" normalizeH="0" baseline="0">
                        <a:ln>
                          <a:noFill/>
                        </a:ln>
                        <a:solidFill>
                          <a:schemeClr val="tx1"/>
                        </a:solidFill>
                        <a:effectLst/>
                        <a:latin typeface="Calibri"/>
                        <a:cs typeface="Calibri"/>
                      </a:endParaRPr>
                    </a:p>
                  </a:txBody>
                  <a:tcPr marL="8128" marR="8128" marT="0" marB="0" anchor="ctr" horzOverflow="overflow">
                    <a:lnL>
                      <a:noFill/>
                    </a:lnL>
                    <a:lnR>
                      <a:noFill/>
                    </a:lnR>
                    <a:lnT>
                      <a:noFill/>
                    </a:lnT>
                    <a:lnB>
                      <a:noFill/>
                    </a:lnB>
                    <a:lnTlToBr>
                      <a:noFill/>
                    </a:lnTlToBr>
                    <a:lnBlToTr>
                      <a:noFill/>
                    </a:lnBlToTr>
                    <a:noFill/>
                  </a:tcPr>
                </a:tc>
                <a:tc>
                  <a:txBody>
                    <a:bodyPr/>
                    <a:lstStyle/>
                    <a:p>
                      <a:pPr marL="0" marR="0" lvl="0" indent="0" algn="ctr" defTabSz="914400" rtl="0" eaLnBrk="0" fontAlgn="base" latinLnBrk="0" hangingPunct="0">
                        <a:lnSpc>
                          <a:spcPct val="87000"/>
                        </a:lnSpc>
                        <a:spcBef>
                          <a:spcPct val="30000"/>
                        </a:spcBef>
                        <a:spcAft>
                          <a:spcPct val="0"/>
                        </a:spcAft>
                        <a:buClrTx/>
                        <a:buSzPct val="100000"/>
                        <a:buFontTx/>
                        <a:buNone/>
                        <a:tabLst/>
                      </a:pPr>
                      <a:r>
                        <a:rPr kumimoji="0" lang="en-US" sz="2000" b="0" i="0" u="none" strike="noStrike" cap="none" normalizeH="0" baseline="0" dirty="0">
                          <a:ln>
                            <a:noFill/>
                          </a:ln>
                          <a:solidFill>
                            <a:schemeClr val="tx1"/>
                          </a:solidFill>
                          <a:effectLst/>
                          <a:latin typeface="Calibri"/>
                          <a:ea typeface="Times New Roman" charset="0"/>
                          <a:cs typeface="Calibri"/>
                        </a:rPr>
                        <a:t>238</a:t>
                      </a:r>
                      <a:endParaRPr kumimoji="0" lang="en-US" sz="2000" b="0" i="0" u="none" strike="noStrike" cap="none" normalizeH="0" baseline="0" dirty="0">
                        <a:ln>
                          <a:noFill/>
                        </a:ln>
                        <a:solidFill>
                          <a:schemeClr val="tx1"/>
                        </a:solidFill>
                        <a:effectLst/>
                        <a:latin typeface="Calibri"/>
                        <a:cs typeface="Calibri"/>
                      </a:endParaRPr>
                    </a:p>
                  </a:txBody>
                  <a:tcPr marL="8128" marR="8128" marT="0" marB="0" anchor="ctr" horzOverflow="overflow">
                    <a:lnL>
                      <a:noFill/>
                    </a:lnL>
                    <a:lnR>
                      <a:noFill/>
                    </a:lnR>
                    <a:lnT>
                      <a:noFill/>
                    </a:lnT>
                    <a:lnB>
                      <a:noFill/>
                    </a:lnB>
                    <a:lnTlToBr>
                      <a:noFill/>
                    </a:lnTlToBr>
                    <a:lnBlToTr>
                      <a:noFill/>
                    </a:lnBlToTr>
                    <a:noFill/>
                  </a:tcPr>
                </a:tc>
                <a:tc>
                  <a:txBody>
                    <a:bodyPr/>
                    <a:lstStyle/>
                    <a:p>
                      <a:pPr marL="0" marR="0" lvl="0" indent="0" algn="ctr" defTabSz="914400" rtl="0" eaLnBrk="0" fontAlgn="base" latinLnBrk="0" hangingPunct="0">
                        <a:lnSpc>
                          <a:spcPct val="87000"/>
                        </a:lnSpc>
                        <a:spcBef>
                          <a:spcPct val="30000"/>
                        </a:spcBef>
                        <a:spcAft>
                          <a:spcPct val="0"/>
                        </a:spcAft>
                        <a:buClrTx/>
                        <a:buSzPct val="100000"/>
                        <a:buFontTx/>
                        <a:buNone/>
                        <a:tabLst/>
                      </a:pPr>
                      <a:r>
                        <a:rPr kumimoji="0" lang="en-US" sz="2000" b="0" i="0" u="none" strike="noStrike" cap="none" normalizeH="0" baseline="0">
                          <a:ln>
                            <a:noFill/>
                          </a:ln>
                          <a:solidFill>
                            <a:schemeClr val="tx1"/>
                          </a:solidFill>
                          <a:effectLst/>
                          <a:latin typeface="Calibri"/>
                          <a:ea typeface="Times New Roman" charset="0"/>
                          <a:cs typeface="Calibri"/>
                        </a:rPr>
                        <a:t>1.66</a:t>
                      </a:r>
                      <a:endParaRPr kumimoji="0" lang="en-US" sz="2000" b="0" i="0" u="none" strike="noStrike" cap="none" normalizeH="0" baseline="0">
                        <a:ln>
                          <a:noFill/>
                        </a:ln>
                        <a:solidFill>
                          <a:schemeClr val="tx1"/>
                        </a:solidFill>
                        <a:effectLst/>
                        <a:latin typeface="Calibri"/>
                        <a:cs typeface="Calibri"/>
                      </a:endParaRPr>
                    </a:p>
                  </a:txBody>
                  <a:tcPr marL="8128" marR="8128" marT="0" marB="0" anchor="ctr" horzOverflow="overflow">
                    <a:lnL>
                      <a:noFill/>
                    </a:lnL>
                    <a:lnR>
                      <a:noFill/>
                    </a:lnR>
                    <a:lnT>
                      <a:noFill/>
                    </a:lnT>
                    <a:lnB>
                      <a:noFill/>
                    </a:lnB>
                    <a:lnTlToBr>
                      <a:noFill/>
                    </a:lnTlToBr>
                    <a:lnBlToTr>
                      <a:noFill/>
                    </a:lnBlToTr>
                    <a:noFill/>
                  </a:tcPr>
                </a:tc>
                <a:tc gridSpan="2">
                  <a:txBody>
                    <a:bodyPr/>
                    <a:lstStyle/>
                    <a:p>
                      <a:pPr marL="0" marR="0" lvl="0" indent="0" algn="ctr" defTabSz="914400" rtl="0" eaLnBrk="0" fontAlgn="base" latinLnBrk="0" hangingPunct="0">
                        <a:lnSpc>
                          <a:spcPct val="87000"/>
                        </a:lnSpc>
                        <a:spcBef>
                          <a:spcPct val="30000"/>
                        </a:spcBef>
                        <a:spcAft>
                          <a:spcPct val="0"/>
                        </a:spcAft>
                        <a:buClrTx/>
                        <a:buSzPct val="100000"/>
                        <a:buFontTx/>
                        <a:buNone/>
                        <a:tabLst/>
                      </a:pPr>
                      <a:r>
                        <a:rPr kumimoji="0" lang="en-US" sz="2000" b="0" i="0" u="none" strike="noStrike" cap="none" normalizeH="0" baseline="0" dirty="0">
                          <a:ln>
                            <a:noFill/>
                          </a:ln>
                          <a:solidFill>
                            <a:schemeClr val="tx1"/>
                          </a:solidFill>
                          <a:effectLst/>
                          <a:latin typeface="Calibri"/>
                          <a:ea typeface="Times New Roman" charset="0"/>
                          <a:cs typeface="Calibri"/>
                        </a:rPr>
                        <a:t>0.044</a:t>
                      </a:r>
                      <a:endParaRPr kumimoji="0" lang="en-US" sz="2000" b="0" i="0" u="none" strike="noStrike" cap="none" normalizeH="0" baseline="0" dirty="0">
                        <a:ln>
                          <a:noFill/>
                        </a:ln>
                        <a:solidFill>
                          <a:schemeClr val="tx1"/>
                        </a:solidFill>
                        <a:effectLst/>
                        <a:latin typeface="Calibri"/>
                        <a:cs typeface="Calibri"/>
                      </a:endParaRPr>
                    </a:p>
                  </a:txBody>
                  <a:tcPr marL="8128" marR="8128" marT="0" marB="0" anchor="ctr" horzOverflow="overflow">
                    <a:lnL>
                      <a:noFill/>
                    </a:lnL>
                    <a:lnR>
                      <a:noFill/>
                    </a:lnR>
                    <a:lnT>
                      <a:noFill/>
                    </a:lnT>
                    <a:lnB>
                      <a:noFill/>
                    </a:lnB>
                    <a:lnTlToBr>
                      <a:noFill/>
                    </a:lnTlToBr>
                    <a:lnBlToTr>
                      <a:noFill/>
                    </a:lnBlToTr>
                    <a:noFill/>
                  </a:tcPr>
                </a:tc>
                <a:tc hMerge="1">
                  <a:txBody>
                    <a:bodyPr/>
                    <a:lstStyle/>
                    <a:p>
                      <a:pPr marL="0" marR="0" lvl="0" indent="0" algn="ctr" defTabSz="914400" rtl="0" eaLnBrk="0" fontAlgn="base" latinLnBrk="0" hangingPunct="0">
                        <a:lnSpc>
                          <a:spcPct val="87000"/>
                        </a:lnSpc>
                        <a:spcBef>
                          <a:spcPct val="30000"/>
                        </a:spcBef>
                        <a:spcAft>
                          <a:spcPct val="0"/>
                        </a:spcAft>
                        <a:buClrTx/>
                        <a:buSzPct val="100000"/>
                        <a:buFontTx/>
                        <a:buNone/>
                        <a:tabLst/>
                      </a:pPr>
                      <a:endParaRPr kumimoji="0" lang="en-US" sz="2000" b="0" i="0" u="none" strike="noStrike" cap="none" normalizeH="0" baseline="0">
                        <a:ln>
                          <a:noFill/>
                        </a:ln>
                        <a:solidFill>
                          <a:schemeClr val="tx1"/>
                        </a:solidFill>
                        <a:effectLst/>
                        <a:latin typeface="Arial" charset="0"/>
                      </a:endParaRPr>
                    </a:p>
                  </a:txBody>
                  <a:tcPr marL="8128" marR="8128" marT="0" marB="0" horzOverflow="overflow">
                    <a:lnL>
                      <a:noFill/>
                    </a:lnL>
                    <a:lnR cap="flat">
                      <a:noFill/>
                    </a:lnR>
                    <a:lnT>
                      <a:noFill/>
                    </a:lnT>
                    <a:lnB>
                      <a:noFill/>
                    </a:lnB>
                    <a:lnTlToBr>
                      <a:noFill/>
                    </a:lnTlToBr>
                    <a:lnBlToTr>
                      <a:noFill/>
                    </a:lnBlToTr>
                    <a:noFill/>
                  </a:tcPr>
                </a:tc>
                <a:tc>
                  <a:txBody>
                    <a:bodyPr/>
                    <a:lstStyle/>
                    <a:p>
                      <a:pPr marL="0" marR="0" lvl="0" indent="0" algn="ctr" defTabSz="914400" rtl="0" eaLnBrk="0" fontAlgn="base" latinLnBrk="0" hangingPunct="0">
                        <a:lnSpc>
                          <a:spcPct val="87000"/>
                        </a:lnSpc>
                        <a:spcBef>
                          <a:spcPct val="30000"/>
                        </a:spcBef>
                        <a:spcAft>
                          <a:spcPct val="0"/>
                        </a:spcAft>
                        <a:buClrTx/>
                        <a:buSzPct val="100000"/>
                        <a:buFontTx/>
                        <a:buNone/>
                        <a:tabLst/>
                      </a:pPr>
                      <a:r>
                        <a:rPr kumimoji="0" lang="en-US" sz="2000" b="0" i="0" u="none" strike="noStrike" cap="none" normalizeH="0" baseline="0">
                          <a:ln>
                            <a:noFill/>
                          </a:ln>
                          <a:solidFill>
                            <a:schemeClr val="tx1"/>
                          </a:solidFill>
                          <a:effectLst/>
                          <a:latin typeface="Calibri"/>
                          <a:ea typeface="Times New Roman" charset="0"/>
                          <a:cs typeface="Calibri"/>
                        </a:rPr>
                        <a:t>No</a:t>
                      </a:r>
                      <a:endParaRPr kumimoji="0" lang="en-US" sz="2000" b="0" i="0" u="none" strike="noStrike" cap="none" normalizeH="0" baseline="0">
                        <a:ln>
                          <a:noFill/>
                        </a:ln>
                        <a:solidFill>
                          <a:schemeClr val="tx1"/>
                        </a:solidFill>
                        <a:effectLst/>
                        <a:latin typeface="Calibri"/>
                        <a:cs typeface="Calibri"/>
                      </a:endParaRPr>
                    </a:p>
                  </a:txBody>
                  <a:tcPr marL="8128" marR="8128" marT="0" marB="0" horzOverflow="overflow">
                    <a:lnL>
                      <a:noFill/>
                    </a:lnL>
                    <a:lnR cap="flat">
                      <a:noFill/>
                    </a:lnR>
                    <a:lnT>
                      <a:noFill/>
                    </a:lnT>
                    <a:lnB>
                      <a:noFill/>
                    </a:lnB>
                    <a:lnTlToBr>
                      <a:noFill/>
                    </a:lnTlToBr>
                    <a:lnBlToTr>
                      <a:noFill/>
                    </a:lnBlToTr>
                    <a:noFill/>
                  </a:tcPr>
                </a:tc>
              </a:tr>
              <a:tr h="277813">
                <a:tc>
                  <a:txBody>
                    <a:bodyPr/>
                    <a:lstStyle/>
                    <a:p>
                      <a:pPr marL="0" marR="0" lvl="0" indent="0" algn="ctr" defTabSz="914400" rtl="0" eaLnBrk="0" fontAlgn="base" latinLnBrk="0" hangingPunct="0">
                        <a:lnSpc>
                          <a:spcPct val="87000"/>
                        </a:lnSpc>
                        <a:spcBef>
                          <a:spcPct val="30000"/>
                        </a:spcBef>
                        <a:spcAft>
                          <a:spcPct val="0"/>
                        </a:spcAft>
                        <a:buClrTx/>
                        <a:buSzPct val="100000"/>
                        <a:buFontTx/>
                        <a:buNone/>
                        <a:tabLst/>
                      </a:pPr>
                      <a:r>
                        <a:rPr kumimoji="0" lang="en-US" sz="2000" b="0" i="1" u="none" strike="noStrike" cap="none" normalizeH="0" baseline="0">
                          <a:ln>
                            <a:noFill/>
                          </a:ln>
                          <a:solidFill>
                            <a:schemeClr val="tx1"/>
                          </a:solidFill>
                          <a:effectLst/>
                          <a:latin typeface="Calibri"/>
                          <a:ea typeface="Times New Roman" charset="0"/>
                          <a:cs typeface="Calibri"/>
                        </a:rPr>
                        <a:t>ACE</a:t>
                      </a:r>
                      <a:endParaRPr kumimoji="0" lang="en-US" sz="2000" b="0" i="1" u="none" strike="noStrike" cap="none" normalizeH="0" baseline="0">
                        <a:ln>
                          <a:noFill/>
                        </a:ln>
                        <a:solidFill>
                          <a:schemeClr val="tx1"/>
                        </a:solidFill>
                        <a:effectLst/>
                        <a:latin typeface="Calibri"/>
                        <a:cs typeface="Calibri"/>
                      </a:endParaRPr>
                    </a:p>
                  </a:txBody>
                  <a:tcPr marL="8128" marR="8128" marT="0" marB="0" anchor="ctr" horzOverflow="overflow">
                    <a:lnL cap="flat">
                      <a:noFill/>
                    </a:lnL>
                    <a:lnR>
                      <a:noFill/>
                    </a:lnR>
                    <a:lnT>
                      <a:noFill/>
                    </a:lnT>
                    <a:lnB>
                      <a:noFill/>
                    </a:lnB>
                    <a:lnTlToBr>
                      <a:noFill/>
                    </a:lnTlToBr>
                    <a:lnBlToTr>
                      <a:noFill/>
                    </a:lnBlToTr>
                    <a:noFill/>
                  </a:tcPr>
                </a:tc>
                <a:tc>
                  <a:txBody>
                    <a:bodyPr/>
                    <a:lstStyle/>
                    <a:p>
                      <a:pPr marL="0" marR="0" lvl="0" indent="0" algn="ctr" defTabSz="914400" rtl="0" eaLnBrk="0" fontAlgn="base" latinLnBrk="0" hangingPunct="0">
                        <a:lnSpc>
                          <a:spcPct val="87000"/>
                        </a:lnSpc>
                        <a:spcBef>
                          <a:spcPct val="30000"/>
                        </a:spcBef>
                        <a:spcAft>
                          <a:spcPct val="0"/>
                        </a:spcAft>
                        <a:buClrTx/>
                        <a:buSzPct val="100000"/>
                        <a:buFontTx/>
                        <a:buNone/>
                        <a:tabLst/>
                      </a:pPr>
                      <a:r>
                        <a:rPr kumimoji="0" lang="en-US" sz="2000" b="0" i="0" u="none" strike="noStrike" cap="none" normalizeH="0" baseline="0">
                          <a:ln>
                            <a:noFill/>
                          </a:ln>
                          <a:solidFill>
                            <a:schemeClr val="tx1"/>
                          </a:solidFill>
                          <a:effectLst/>
                          <a:latin typeface="Calibri"/>
                          <a:ea typeface="Times New Roman" charset="0"/>
                          <a:cs typeface="Calibri"/>
                        </a:rPr>
                        <a:t>D/D</a:t>
                      </a:r>
                      <a:endParaRPr kumimoji="0" lang="en-US" sz="2000" b="0" i="0" u="none" strike="noStrike" cap="none" normalizeH="0" baseline="0">
                        <a:ln>
                          <a:noFill/>
                        </a:ln>
                        <a:solidFill>
                          <a:schemeClr val="tx1"/>
                        </a:solidFill>
                        <a:effectLst/>
                        <a:latin typeface="Calibri"/>
                        <a:cs typeface="Calibri"/>
                      </a:endParaRPr>
                    </a:p>
                  </a:txBody>
                  <a:tcPr marL="8128" marR="8128" marT="0" marB="0" anchor="ctr" horzOverflow="overflow">
                    <a:lnL>
                      <a:noFill/>
                    </a:lnL>
                    <a:lnR>
                      <a:noFill/>
                    </a:lnR>
                    <a:lnT>
                      <a:noFill/>
                    </a:lnT>
                    <a:lnB>
                      <a:noFill/>
                    </a:lnB>
                    <a:lnTlToBr>
                      <a:noFill/>
                    </a:lnTlToBr>
                    <a:lnBlToTr>
                      <a:noFill/>
                    </a:lnBlToTr>
                    <a:noFill/>
                  </a:tcPr>
                </a:tc>
                <a:tc>
                  <a:txBody>
                    <a:bodyPr/>
                    <a:lstStyle/>
                    <a:p>
                      <a:pPr marL="0" marR="0" lvl="0" indent="0" algn="ctr" defTabSz="914400" rtl="0" eaLnBrk="0" fontAlgn="base" latinLnBrk="0" hangingPunct="0">
                        <a:lnSpc>
                          <a:spcPct val="87000"/>
                        </a:lnSpc>
                        <a:spcBef>
                          <a:spcPct val="30000"/>
                        </a:spcBef>
                        <a:spcAft>
                          <a:spcPct val="0"/>
                        </a:spcAft>
                        <a:buClrTx/>
                        <a:buSzPct val="100000"/>
                        <a:buFontTx/>
                        <a:buNone/>
                        <a:tabLst/>
                      </a:pPr>
                      <a:r>
                        <a:rPr kumimoji="0" lang="en-US" sz="2000" b="0" i="0" u="none" strike="noStrike" cap="none" normalizeH="0" baseline="0">
                          <a:ln>
                            <a:noFill/>
                          </a:ln>
                          <a:solidFill>
                            <a:schemeClr val="tx1"/>
                          </a:solidFill>
                          <a:effectLst/>
                          <a:latin typeface="Calibri"/>
                          <a:ea typeface="Times New Roman" charset="0"/>
                          <a:cs typeface="Calibri"/>
                        </a:rPr>
                        <a:t>51</a:t>
                      </a:r>
                      <a:endParaRPr kumimoji="0" lang="en-US" sz="2000" b="0" i="0" u="none" strike="noStrike" cap="none" normalizeH="0" baseline="0">
                        <a:ln>
                          <a:noFill/>
                        </a:ln>
                        <a:solidFill>
                          <a:schemeClr val="tx1"/>
                        </a:solidFill>
                        <a:effectLst/>
                        <a:latin typeface="Calibri"/>
                        <a:cs typeface="Calibri"/>
                      </a:endParaRPr>
                    </a:p>
                  </a:txBody>
                  <a:tcPr marL="8128" marR="8128" marT="0" marB="0" anchor="ctr" horzOverflow="overflow">
                    <a:lnL>
                      <a:noFill/>
                    </a:lnL>
                    <a:lnR>
                      <a:noFill/>
                    </a:lnR>
                    <a:lnT>
                      <a:noFill/>
                    </a:lnT>
                    <a:lnB>
                      <a:noFill/>
                    </a:lnB>
                    <a:lnTlToBr>
                      <a:noFill/>
                    </a:lnTlToBr>
                    <a:lnBlToTr>
                      <a:noFill/>
                    </a:lnBlToTr>
                    <a:noFill/>
                  </a:tcPr>
                </a:tc>
                <a:tc>
                  <a:txBody>
                    <a:bodyPr/>
                    <a:lstStyle/>
                    <a:p>
                      <a:pPr marL="0" marR="0" lvl="0" indent="0" algn="ctr" defTabSz="914400" rtl="0" eaLnBrk="0" fontAlgn="base" latinLnBrk="0" hangingPunct="0">
                        <a:lnSpc>
                          <a:spcPct val="87000"/>
                        </a:lnSpc>
                        <a:spcBef>
                          <a:spcPct val="30000"/>
                        </a:spcBef>
                        <a:spcAft>
                          <a:spcPct val="0"/>
                        </a:spcAft>
                        <a:buClrTx/>
                        <a:buSzPct val="100000"/>
                        <a:buFontTx/>
                        <a:buNone/>
                        <a:tabLst/>
                      </a:pPr>
                      <a:r>
                        <a:rPr kumimoji="0" lang="en-US" sz="2000" b="0" i="0" u="none" strike="noStrike" cap="none" normalizeH="0" baseline="0">
                          <a:ln>
                            <a:noFill/>
                          </a:ln>
                          <a:solidFill>
                            <a:schemeClr val="tx1"/>
                          </a:solidFill>
                          <a:effectLst/>
                          <a:latin typeface="Calibri"/>
                          <a:ea typeface="Times New Roman" charset="0"/>
                          <a:cs typeface="Calibri"/>
                        </a:rPr>
                        <a:t>289</a:t>
                      </a:r>
                      <a:endParaRPr kumimoji="0" lang="en-US" sz="2000" b="0" i="0" u="none" strike="noStrike" cap="none" normalizeH="0" baseline="0">
                        <a:ln>
                          <a:noFill/>
                        </a:ln>
                        <a:solidFill>
                          <a:schemeClr val="tx1"/>
                        </a:solidFill>
                        <a:effectLst/>
                        <a:latin typeface="Calibri"/>
                        <a:cs typeface="Calibri"/>
                      </a:endParaRPr>
                    </a:p>
                  </a:txBody>
                  <a:tcPr marL="8128" marR="8128" marT="0" marB="0" anchor="ctr" horzOverflow="overflow">
                    <a:lnL>
                      <a:noFill/>
                    </a:lnL>
                    <a:lnR>
                      <a:noFill/>
                    </a:lnR>
                    <a:lnT>
                      <a:noFill/>
                    </a:lnT>
                    <a:lnB>
                      <a:noFill/>
                    </a:lnB>
                    <a:lnTlToBr>
                      <a:noFill/>
                    </a:lnTlToBr>
                    <a:lnBlToTr>
                      <a:noFill/>
                    </a:lnBlToTr>
                    <a:noFill/>
                  </a:tcPr>
                </a:tc>
                <a:tc>
                  <a:txBody>
                    <a:bodyPr/>
                    <a:lstStyle/>
                    <a:p>
                      <a:pPr marL="0" marR="0" lvl="0" indent="0" algn="ctr" defTabSz="914400" rtl="0" eaLnBrk="0" fontAlgn="base" latinLnBrk="0" hangingPunct="0">
                        <a:lnSpc>
                          <a:spcPct val="87000"/>
                        </a:lnSpc>
                        <a:spcBef>
                          <a:spcPct val="30000"/>
                        </a:spcBef>
                        <a:spcAft>
                          <a:spcPct val="0"/>
                        </a:spcAft>
                        <a:buClrTx/>
                        <a:buSzPct val="100000"/>
                        <a:buFontTx/>
                        <a:buNone/>
                        <a:tabLst/>
                      </a:pPr>
                      <a:r>
                        <a:rPr kumimoji="0" lang="en-US" sz="2000" b="0" i="0" u="none" strike="noStrike" cap="none" normalizeH="0" baseline="0">
                          <a:ln>
                            <a:noFill/>
                          </a:ln>
                          <a:solidFill>
                            <a:schemeClr val="tx1"/>
                          </a:solidFill>
                          <a:effectLst/>
                          <a:latin typeface="Calibri"/>
                          <a:ea typeface="Times New Roman" charset="0"/>
                          <a:cs typeface="Calibri"/>
                        </a:rPr>
                        <a:t>1.5</a:t>
                      </a:r>
                      <a:endParaRPr kumimoji="0" lang="en-US" sz="2000" b="0" i="0" u="none" strike="noStrike" cap="none" normalizeH="0" baseline="0">
                        <a:ln>
                          <a:noFill/>
                        </a:ln>
                        <a:solidFill>
                          <a:schemeClr val="tx1"/>
                        </a:solidFill>
                        <a:effectLst/>
                        <a:latin typeface="Calibri"/>
                        <a:cs typeface="Calibri"/>
                      </a:endParaRPr>
                    </a:p>
                  </a:txBody>
                  <a:tcPr marL="8128" marR="8128" marT="0" marB="0" anchor="ctr" horzOverflow="overflow">
                    <a:lnL>
                      <a:noFill/>
                    </a:lnL>
                    <a:lnR>
                      <a:noFill/>
                    </a:lnR>
                    <a:lnT>
                      <a:noFill/>
                    </a:lnT>
                    <a:lnB>
                      <a:noFill/>
                    </a:lnB>
                    <a:lnTlToBr>
                      <a:noFill/>
                    </a:lnTlToBr>
                    <a:lnBlToTr>
                      <a:noFill/>
                    </a:lnBlToTr>
                    <a:noFill/>
                  </a:tcPr>
                </a:tc>
                <a:tc gridSpan="2">
                  <a:txBody>
                    <a:bodyPr/>
                    <a:lstStyle/>
                    <a:p>
                      <a:pPr marL="0" marR="0" lvl="0" indent="0" algn="ctr" defTabSz="914400" rtl="0" eaLnBrk="0" fontAlgn="base" latinLnBrk="0" hangingPunct="0">
                        <a:lnSpc>
                          <a:spcPct val="87000"/>
                        </a:lnSpc>
                        <a:spcBef>
                          <a:spcPct val="30000"/>
                        </a:spcBef>
                        <a:spcAft>
                          <a:spcPct val="0"/>
                        </a:spcAft>
                        <a:buClrTx/>
                        <a:buSzPct val="100000"/>
                        <a:buFontTx/>
                        <a:buNone/>
                        <a:tabLst/>
                      </a:pPr>
                      <a:r>
                        <a:rPr kumimoji="0" lang="en-US" sz="2000" b="0" i="0" u="none" strike="noStrike" cap="none" normalizeH="0" baseline="0" dirty="0">
                          <a:ln>
                            <a:noFill/>
                          </a:ln>
                          <a:solidFill>
                            <a:schemeClr val="tx1"/>
                          </a:solidFill>
                          <a:effectLst/>
                          <a:latin typeface="Calibri"/>
                          <a:ea typeface="Times New Roman" charset="0"/>
                          <a:cs typeface="Calibri"/>
                        </a:rPr>
                        <a:t>0.16</a:t>
                      </a:r>
                      <a:endParaRPr kumimoji="0" lang="en-US" sz="2000" b="0" i="0" u="none" strike="noStrike" cap="none" normalizeH="0" baseline="0" dirty="0">
                        <a:ln>
                          <a:noFill/>
                        </a:ln>
                        <a:solidFill>
                          <a:schemeClr val="tx1"/>
                        </a:solidFill>
                        <a:effectLst/>
                        <a:latin typeface="Calibri"/>
                        <a:cs typeface="Calibri"/>
                      </a:endParaRPr>
                    </a:p>
                  </a:txBody>
                  <a:tcPr marL="8128" marR="8128" marT="0" marB="0" anchor="ctr" horzOverflow="overflow">
                    <a:lnL>
                      <a:noFill/>
                    </a:lnL>
                    <a:lnR>
                      <a:noFill/>
                    </a:lnR>
                    <a:lnT>
                      <a:noFill/>
                    </a:lnT>
                    <a:lnB>
                      <a:noFill/>
                    </a:lnB>
                    <a:lnTlToBr>
                      <a:noFill/>
                    </a:lnTlToBr>
                    <a:lnBlToTr>
                      <a:noFill/>
                    </a:lnBlToTr>
                    <a:noFill/>
                  </a:tcPr>
                </a:tc>
                <a:tc hMerge="1">
                  <a:txBody>
                    <a:bodyPr/>
                    <a:lstStyle/>
                    <a:p>
                      <a:pPr marL="0" marR="0" lvl="0" indent="0" algn="ctr" defTabSz="914400" rtl="0" eaLnBrk="0" fontAlgn="base" latinLnBrk="0" hangingPunct="0">
                        <a:lnSpc>
                          <a:spcPct val="87000"/>
                        </a:lnSpc>
                        <a:spcBef>
                          <a:spcPct val="30000"/>
                        </a:spcBef>
                        <a:spcAft>
                          <a:spcPct val="0"/>
                        </a:spcAft>
                        <a:buClrTx/>
                        <a:buSzPct val="100000"/>
                        <a:buFontTx/>
                        <a:buNone/>
                        <a:tabLst/>
                      </a:pPr>
                      <a:endParaRPr kumimoji="0" lang="en-US" sz="2000" b="0" i="0" u="none" strike="noStrike" cap="none" normalizeH="0" baseline="0">
                        <a:ln>
                          <a:noFill/>
                        </a:ln>
                        <a:solidFill>
                          <a:schemeClr val="tx1"/>
                        </a:solidFill>
                        <a:effectLst/>
                        <a:latin typeface="Arial" charset="0"/>
                      </a:endParaRPr>
                    </a:p>
                  </a:txBody>
                  <a:tcPr marL="8128" marR="8128" marT="0" marB="0" horzOverflow="overflow">
                    <a:lnL>
                      <a:noFill/>
                    </a:lnL>
                    <a:lnR cap="flat">
                      <a:noFill/>
                    </a:lnR>
                    <a:lnT>
                      <a:noFill/>
                    </a:lnT>
                    <a:lnB>
                      <a:noFill/>
                    </a:lnB>
                    <a:lnTlToBr>
                      <a:noFill/>
                    </a:lnTlToBr>
                    <a:lnBlToTr>
                      <a:noFill/>
                    </a:lnBlToTr>
                    <a:noFill/>
                  </a:tcPr>
                </a:tc>
                <a:tc>
                  <a:txBody>
                    <a:bodyPr/>
                    <a:lstStyle/>
                    <a:p>
                      <a:pPr marL="0" marR="0" lvl="0" indent="0" algn="ctr" defTabSz="914400" rtl="0" eaLnBrk="0" fontAlgn="base" latinLnBrk="0" hangingPunct="0">
                        <a:lnSpc>
                          <a:spcPct val="87000"/>
                        </a:lnSpc>
                        <a:spcBef>
                          <a:spcPct val="30000"/>
                        </a:spcBef>
                        <a:spcAft>
                          <a:spcPct val="0"/>
                        </a:spcAft>
                        <a:buClrTx/>
                        <a:buSzPct val="100000"/>
                        <a:buFontTx/>
                        <a:buNone/>
                        <a:tabLst/>
                      </a:pPr>
                      <a:r>
                        <a:rPr kumimoji="0" lang="en-US" sz="2000" b="0" i="0" u="none" strike="noStrike" cap="none" normalizeH="0" baseline="0">
                          <a:ln>
                            <a:noFill/>
                          </a:ln>
                          <a:solidFill>
                            <a:schemeClr val="tx1"/>
                          </a:solidFill>
                          <a:effectLst/>
                          <a:latin typeface="Calibri"/>
                          <a:ea typeface="Times New Roman" charset="0"/>
                          <a:cs typeface="Calibri"/>
                        </a:rPr>
                        <a:t>No</a:t>
                      </a:r>
                      <a:endParaRPr kumimoji="0" lang="en-US" sz="2000" b="0" i="0" u="none" strike="noStrike" cap="none" normalizeH="0" baseline="0">
                        <a:ln>
                          <a:noFill/>
                        </a:ln>
                        <a:solidFill>
                          <a:schemeClr val="tx1"/>
                        </a:solidFill>
                        <a:effectLst/>
                        <a:latin typeface="Calibri"/>
                        <a:cs typeface="Calibri"/>
                      </a:endParaRPr>
                    </a:p>
                  </a:txBody>
                  <a:tcPr marL="8128" marR="8128" marT="0" marB="0" horzOverflow="overflow">
                    <a:lnL>
                      <a:noFill/>
                    </a:lnL>
                    <a:lnR cap="flat">
                      <a:noFill/>
                    </a:lnR>
                    <a:lnT>
                      <a:noFill/>
                    </a:lnT>
                    <a:lnB>
                      <a:noFill/>
                    </a:lnB>
                    <a:lnTlToBr>
                      <a:noFill/>
                    </a:lnTlToBr>
                    <a:lnBlToTr>
                      <a:noFill/>
                    </a:lnBlToTr>
                    <a:noFill/>
                  </a:tcPr>
                </a:tc>
              </a:tr>
              <a:tr h="325438">
                <a:tc>
                  <a:txBody>
                    <a:bodyPr/>
                    <a:lstStyle/>
                    <a:p>
                      <a:pPr marL="0" marR="0" lvl="0" indent="0" algn="ctr" defTabSz="914400" rtl="0" eaLnBrk="0" fontAlgn="base" latinLnBrk="0" hangingPunct="0">
                        <a:lnSpc>
                          <a:spcPct val="87000"/>
                        </a:lnSpc>
                        <a:spcBef>
                          <a:spcPct val="30000"/>
                        </a:spcBef>
                        <a:spcAft>
                          <a:spcPct val="0"/>
                        </a:spcAft>
                        <a:buClrTx/>
                        <a:buSzPct val="100000"/>
                        <a:buFontTx/>
                        <a:buNone/>
                        <a:tabLst/>
                      </a:pPr>
                      <a:r>
                        <a:rPr kumimoji="0" lang="en-US" sz="2000" b="0" i="1" u="none" strike="noStrike" cap="none" normalizeH="0" baseline="0">
                          <a:ln>
                            <a:noFill/>
                          </a:ln>
                          <a:solidFill>
                            <a:schemeClr val="tx1"/>
                          </a:solidFill>
                          <a:effectLst/>
                          <a:latin typeface="Calibri"/>
                          <a:ea typeface="Times New Roman" charset="0"/>
                          <a:cs typeface="Calibri"/>
                        </a:rPr>
                        <a:t>ENOS</a:t>
                      </a:r>
                      <a:endParaRPr kumimoji="0" lang="en-US" sz="2000" b="0" i="1" u="none" strike="noStrike" cap="none" normalizeH="0" baseline="0">
                        <a:ln>
                          <a:noFill/>
                        </a:ln>
                        <a:solidFill>
                          <a:schemeClr val="tx1"/>
                        </a:solidFill>
                        <a:effectLst/>
                        <a:latin typeface="Calibri"/>
                        <a:cs typeface="Calibri"/>
                      </a:endParaRPr>
                    </a:p>
                  </a:txBody>
                  <a:tcPr marL="8128" marR="8128" marT="0" marB="0" anchor="ctr" horzOverflow="overflow">
                    <a:lnL cap="flat">
                      <a:noFill/>
                    </a:lnL>
                    <a:lnR>
                      <a:noFill/>
                    </a:lnR>
                    <a:lnT>
                      <a:noFill/>
                    </a:lnT>
                    <a:lnB>
                      <a:noFill/>
                    </a:lnB>
                    <a:lnTlToBr>
                      <a:noFill/>
                    </a:lnTlToBr>
                    <a:lnBlToTr>
                      <a:noFill/>
                    </a:lnBlToTr>
                    <a:noFill/>
                  </a:tcPr>
                </a:tc>
                <a:tc>
                  <a:txBody>
                    <a:bodyPr/>
                    <a:lstStyle/>
                    <a:p>
                      <a:pPr marL="0" marR="0" lvl="0" indent="0" algn="ctr" defTabSz="914400" rtl="0" eaLnBrk="0" fontAlgn="base" latinLnBrk="0" hangingPunct="0">
                        <a:lnSpc>
                          <a:spcPct val="87000"/>
                        </a:lnSpc>
                        <a:spcBef>
                          <a:spcPct val="30000"/>
                        </a:spcBef>
                        <a:spcAft>
                          <a:spcPct val="0"/>
                        </a:spcAft>
                        <a:buClrTx/>
                        <a:buSzPct val="100000"/>
                        <a:buFontTx/>
                        <a:buNone/>
                        <a:tabLst/>
                      </a:pPr>
                      <a:r>
                        <a:rPr kumimoji="0" lang="en-US" sz="2000" b="0" i="0" u="none" strike="noStrike" cap="none" normalizeH="0" baseline="0">
                          <a:ln>
                            <a:noFill/>
                          </a:ln>
                          <a:solidFill>
                            <a:schemeClr val="tx1"/>
                          </a:solidFill>
                          <a:effectLst/>
                          <a:latin typeface="Calibri"/>
                          <a:ea typeface="Times New Roman" charset="0"/>
                          <a:cs typeface="Calibri"/>
                        </a:rPr>
                        <a:t>894T/T</a:t>
                      </a:r>
                      <a:endParaRPr kumimoji="0" lang="en-US" sz="2000" b="0" i="0" u="none" strike="noStrike" cap="none" normalizeH="0" baseline="0">
                        <a:ln>
                          <a:noFill/>
                        </a:ln>
                        <a:solidFill>
                          <a:schemeClr val="tx1"/>
                        </a:solidFill>
                        <a:effectLst/>
                        <a:latin typeface="Calibri"/>
                        <a:cs typeface="Calibri"/>
                      </a:endParaRPr>
                    </a:p>
                  </a:txBody>
                  <a:tcPr marL="8128" marR="8128" marT="0" marB="0" anchor="ctr" horzOverflow="overflow">
                    <a:lnL>
                      <a:noFill/>
                    </a:lnL>
                    <a:lnR>
                      <a:noFill/>
                    </a:lnR>
                    <a:lnT>
                      <a:noFill/>
                    </a:lnT>
                    <a:lnB>
                      <a:noFill/>
                    </a:lnB>
                    <a:lnTlToBr>
                      <a:noFill/>
                    </a:lnTlToBr>
                    <a:lnBlToTr>
                      <a:noFill/>
                    </a:lnBlToTr>
                    <a:noFill/>
                  </a:tcPr>
                </a:tc>
                <a:tc>
                  <a:txBody>
                    <a:bodyPr/>
                    <a:lstStyle/>
                    <a:p>
                      <a:pPr marL="0" marR="0" lvl="0" indent="0" algn="ctr" defTabSz="914400" rtl="0" eaLnBrk="0" fontAlgn="base" latinLnBrk="0" hangingPunct="0">
                        <a:lnSpc>
                          <a:spcPct val="87000"/>
                        </a:lnSpc>
                        <a:spcBef>
                          <a:spcPct val="30000"/>
                        </a:spcBef>
                        <a:spcAft>
                          <a:spcPct val="0"/>
                        </a:spcAft>
                        <a:buClrTx/>
                        <a:buSzPct val="100000"/>
                        <a:buFontTx/>
                        <a:buNone/>
                        <a:tabLst/>
                      </a:pPr>
                      <a:r>
                        <a:rPr kumimoji="0" lang="en-US" sz="2000" b="0" i="0" u="none" strike="noStrike" cap="none" normalizeH="0" baseline="0">
                          <a:ln>
                            <a:noFill/>
                          </a:ln>
                          <a:solidFill>
                            <a:schemeClr val="tx1"/>
                          </a:solidFill>
                          <a:effectLst/>
                          <a:latin typeface="Calibri"/>
                          <a:ea typeface="Times New Roman" charset="0"/>
                          <a:cs typeface="Calibri"/>
                        </a:rPr>
                        <a:t>51</a:t>
                      </a:r>
                      <a:endParaRPr kumimoji="0" lang="en-US" sz="2000" b="0" i="0" u="none" strike="noStrike" cap="none" normalizeH="0" baseline="0">
                        <a:ln>
                          <a:noFill/>
                        </a:ln>
                        <a:solidFill>
                          <a:schemeClr val="tx1"/>
                        </a:solidFill>
                        <a:effectLst/>
                        <a:latin typeface="Calibri"/>
                        <a:cs typeface="Calibri"/>
                      </a:endParaRPr>
                    </a:p>
                  </a:txBody>
                  <a:tcPr marL="8128" marR="8128" marT="0" marB="0" anchor="ctr" horzOverflow="overflow">
                    <a:lnL>
                      <a:noFill/>
                    </a:lnL>
                    <a:lnR>
                      <a:noFill/>
                    </a:lnR>
                    <a:lnT>
                      <a:noFill/>
                    </a:lnT>
                    <a:lnB>
                      <a:noFill/>
                    </a:lnB>
                    <a:lnTlToBr>
                      <a:noFill/>
                    </a:lnTlToBr>
                    <a:lnBlToTr>
                      <a:noFill/>
                    </a:lnBlToTr>
                    <a:noFill/>
                  </a:tcPr>
                </a:tc>
                <a:tc>
                  <a:txBody>
                    <a:bodyPr/>
                    <a:lstStyle/>
                    <a:p>
                      <a:pPr marL="0" marR="0" lvl="0" indent="0" algn="ctr" defTabSz="914400" rtl="0" eaLnBrk="0" fontAlgn="base" latinLnBrk="0" hangingPunct="0">
                        <a:lnSpc>
                          <a:spcPct val="87000"/>
                        </a:lnSpc>
                        <a:spcBef>
                          <a:spcPct val="30000"/>
                        </a:spcBef>
                        <a:spcAft>
                          <a:spcPct val="0"/>
                        </a:spcAft>
                        <a:buClrTx/>
                        <a:buSzPct val="100000"/>
                        <a:buFontTx/>
                        <a:buNone/>
                        <a:tabLst/>
                      </a:pPr>
                      <a:r>
                        <a:rPr kumimoji="0" lang="en-US" sz="2000" b="0" i="0" u="none" strike="noStrike" cap="none" normalizeH="0" baseline="0">
                          <a:ln>
                            <a:noFill/>
                          </a:ln>
                          <a:solidFill>
                            <a:schemeClr val="tx1"/>
                          </a:solidFill>
                          <a:effectLst/>
                          <a:latin typeface="Calibri"/>
                          <a:ea typeface="Times New Roman" charset="0"/>
                          <a:cs typeface="Calibri"/>
                        </a:rPr>
                        <a:t>289</a:t>
                      </a:r>
                      <a:endParaRPr kumimoji="0" lang="en-US" sz="2000" b="0" i="0" u="none" strike="noStrike" cap="none" normalizeH="0" baseline="0">
                        <a:ln>
                          <a:noFill/>
                        </a:ln>
                        <a:solidFill>
                          <a:schemeClr val="tx1"/>
                        </a:solidFill>
                        <a:effectLst/>
                        <a:latin typeface="Calibri"/>
                        <a:cs typeface="Calibri"/>
                      </a:endParaRPr>
                    </a:p>
                  </a:txBody>
                  <a:tcPr marL="8128" marR="8128" marT="0" marB="0" anchor="ctr" horzOverflow="overflow">
                    <a:lnL>
                      <a:noFill/>
                    </a:lnL>
                    <a:lnR>
                      <a:noFill/>
                    </a:lnR>
                    <a:lnT>
                      <a:noFill/>
                    </a:lnT>
                    <a:lnB>
                      <a:noFill/>
                    </a:lnB>
                    <a:lnTlToBr>
                      <a:noFill/>
                    </a:lnTlToBr>
                    <a:lnBlToTr>
                      <a:noFill/>
                    </a:lnBlToTr>
                    <a:noFill/>
                  </a:tcPr>
                </a:tc>
                <a:tc>
                  <a:txBody>
                    <a:bodyPr/>
                    <a:lstStyle/>
                    <a:p>
                      <a:pPr marL="0" marR="0" lvl="0" indent="0" algn="ctr" defTabSz="914400" rtl="0" eaLnBrk="0" fontAlgn="base" latinLnBrk="0" hangingPunct="0">
                        <a:lnSpc>
                          <a:spcPct val="87000"/>
                        </a:lnSpc>
                        <a:spcBef>
                          <a:spcPct val="30000"/>
                        </a:spcBef>
                        <a:spcAft>
                          <a:spcPct val="0"/>
                        </a:spcAft>
                        <a:buClrTx/>
                        <a:buSzPct val="100000"/>
                        <a:buFontTx/>
                        <a:buNone/>
                        <a:tabLst/>
                      </a:pPr>
                      <a:r>
                        <a:rPr kumimoji="0" lang="en-US" sz="2000" b="0" i="0" u="none" strike="noStrike" cap="none" normalizeH="0" baseline="0">
                          <a:ln>
                            <a:noFill/>
                          </a:ln>
                          <a:solidFill>
                            <a:schemeClr val="tx1"/>
                          </a:solidFill>
                          <a:effectLst/>
                          <a:latin typeface="Calibri"/>
                          <a:ea typeface="Times New Roman" charset="0"/>
                          <a:cs typeface="Calibri"/>
                        </a:rPr>
                        <a:t>3.2</a:t>
                      </a:r>
                      <a:endParaRPr kumimoji="0" lang="en-US" sz="2000" b="0" i="0" u="none" strike="noStrike" cap="none" normalizeH="0" baseline="0">
                        <a:ln>
                          <a:noFill/>
                        </a:ln>
                        <a:solidFill>
                          <a:schemeClr val="tx1"/>
                        </a:solidFill>
                        <a:effectLst/>
                        <a:latin typeface="Calibri"/>
                        <a:cs typeface="Calibri"/>
                      </a:endParaRPr>
                    </a:p>
                  </a:txBody>
                  <a:tcPr marL="8128" marR="8128" marT="0" marB="0" anchor="ctr" horzOverflow="overflow">
                    <a:lnL>
                      <a:noFill/>
                    </a:lnL>
                    <a:lnR>
                      <a:noFill/>
                    </a:lnR>
                    <a:lnT>
                      <a:noFill/>
                    </a:lnT>
                    <a:lnB>
                      <a:noFill/>
                    </a:lnB>
                    <a:lnTlToBr>
                      <a:noFill/>
                    </a:lnTlToBr>
                    <a:lnBlToTr>
                      <a:noFill/>
                    </a:lnBlToTr>
                    <a:noFill/>
                  </a:tcPr>
                </a:tc>
                <a:tc gridSpan="2">
                  <a:txBody>
                    <a:bodyPr/>
                    <a:lstStyle/>
                    <a:p>
                      <a:pPr marL="0" marR="0" lvl="0" indent="0" algn="ctr" defTabSz="914400" rtl="0" eaLnBrk="0" fontAlgn="base" latinLnBrk="0" hangingPunct="0">
                        <a:lnSpc>
                          <a:spcPct val="87000"/>
                        </a:lnSpc>
                        <a:spcBef>
                          <a:spcPct val="30000"/>
                        </a:spcBef>
                        <a:spcAft>
                          <a:spcPct val="0"/>
                        </a:spcAft>
                        <a:buClrTx/>
                        <a:buSzPct val="100000"/>
                        <a:buFontTx/>
                        <a:buNone/>
                        <a:tabLst/>
                      </a:pPr>
                      <a:r>
                        <a:rPr kumimoji="0" lang="en-US" sz="2000" b="0" i="0" u="none" strike="noStrike" cap="none" normalizeH="0" baseline="0">
                          <a:ln>
                            <a:noFill/>
                          </a:ln>
                          <a:solidFill>
                            <a:schemeClr val="tx1"/>
                          </a:solidFill>
                          <a:effectLst/>
                          <a:latin typeface="Calibri"/>
                          <a:ea typeface="Times New Roman" charset="0"/>
                          <a:cs typeface="Calibri"/>
                        </a:rPr>
                        <a:t>0.001</a:t>
                      </a:r>
                      <a:endParaRPr kumimoji="0" lang="en-US" sz="2000" b="0" i="0" u="none" strike="noStrike" cap="none" normalizeH="0" baseline="0">
                        <a:ln>
                          <a:noFill/>
                        </a:ln>
                        <a:solidFill>
                          <a:schemeClr val="tx1"/>
                        </a:solidFill>
                        <a:effectLst/>
                        <a:latin typeface="Calibri"/>
                        <a:cs typeface="Calibri"/>
                      </a:endParaRPr>
                    </a:p>
                  </a:txBody>
                  <a:tcPr marL="8128" marR="8128" marT="0" marB="0" anchor="ctr" horzOverflow="overflow">
                    <a:lnL>
                      <a:noFill/>
                    </a:lnL>
                    <a:lnR>
                      <a:noFill/>
                    </a:lnR>
                    <a:lnT>
                      <a:noFill/>
                    </a:lnT>
                    <a:lnB>
                      <a:noFill/>
                    </a:lnB>
                    <a:lnTlToBr>
                      <a:noFill/>
                    </a:lnTlToBr>
                    <a:lnBlToTr>
                      <a:noFill/>
                    </a:lnBlToTr>
                    <a:noFill/>
                  </a:tcPr>
                </a:tc>
                <a:tc hMerge="1">
                  <a:txBody>
                    <a:bodyPr/>
                    <a:lstStyle/>
                    <a:p>
                      <a:pPr marL="0" marR="0" lvl="0" indent="0" algn="ctr" defTabSz="914400" rtl="0" eaLnBrk="0" fontAlgn="base" latinLnBrk="0" hangingPunct="0">
                        <a:lnSpc>
                          <a:spcPct val="87000"/>
                        </a:lnSpc>
                        <a:spcBef>
                          <a:spcPct val="30000"/>
                        </a:spcBef>
                        <a:spcAft>
                          <a:spcPct val="0"/>
                        </a:spcAft>
                        <a:buClrTx/>
                        <a:buSzPct val="100000"/>
                        <a:buFontTx/>
                        <a:buNone/>
                        <a:tabLst/>
                      </a:pPr>
                      <a:endParaRPr kumimoji="0" lang="en-US" sz="2000" b="0" i="0" u="none" strike="noStrike" cap="none" normalizeH="0" baseline="0">
                        <a:ln>
                          <a:noFill/>
                        </a:ln>
                        <a:solidFill>
                          <a:schemeClr val="tx1"/>
                        </a:solidFill>
                        <a:effectLst/>
                        <a:latin typeface="Arial" charset="0"/>
                      </a:endParaRPr>
                    </a:p>
                  </a:txBody>
                  <a:tcPr marL="8128" marR="8128" marT="0" marB="0" horzOverflow="overflow">
                    <a:lnL>
                      <a:noFill/>
                    </a:lnL>
                    <a:lnR cap="flat">
                      <a:noFill/>
                    </a:lnR>
                    <a:lnT>
                      <a:noFill/>
                    </a:lnT>
                    <a:lnB>
                      <a:noFill/>
                    </a:lnB>
                    <a:lnTlToBr>
                      <a:noFill/>
                    </a:lnTlToBr>
                    <a:lnBlToTr>
                      <a:noFill/>
                    </a:lnBlToTr>
                    <a:noFill/>
                  </a:tcPr>
                </a:tc>
                <a:tc>
                  <a:txBody>
                    <a:bodyPr/>
                    <a:lstStyle/>
                    <a:p>
                      <a:pPr marL="0" marR="0" lvl="0" indent="0" algn="ctr" defTabSz="914400" rtl="0" eaLnBrk="0" fontAlgn="base" latinLnBrk="0" hangingPunct="0">
                        <a:lnSpc>
                          <a:spcPct val="87000"/>
                        </a:lnSpc>
                        <a:spcBef>
                          <a:spcPct val="30000"/>
                        </a:spcBef>
                        <a:spcAft>
                          <a:spcPct val="0"/>
                        </a:spcAft>
                        <a:buClrTx/>
                        <a:buSzPct val="100000"/>
                        <a:buFontTx/>
                        <a:buNone/>
                        <a:tabLst/>
                      </a:pPr>
                      <a:r>
                        <a:rPr kumimoji="0" lang="en-US" sz="2000" b="0" i="0" u="none" strike="noStrike" cap="none" normalizeH="0" baseline="0" dirty="0">
                          <a:ln>
                            <a:noFill/>
                          </a:ln>
                          <a:solidFill>
                            <a:schemeClr val="tx1"/>
                          </a:solidFill>
                          <a:effectLst/>
                          <a:latin typeface="Calibri"/>
                          <a:ea typeface="Times New Roman" charset="0"/>
                          <a:cs typeface="Calibri"/>
                        </a:rPr>
                        <a:t>No</a:t>
                      </a:r>
                      <a:endParaRPr kumimoji="0" lang="en-US" sz="2000" b="0" i="0" u="none" strike="noStrike" cap="none" normalizeH="0" baseline="0" dirty="0">
                        <a:ln>
                          <a:noFill/>
                        </a:ln>
                        <a:solidFill>
                          <a:schemeClr val="tx1"/>
                        </a:solidFill>
                        <a:effectLst/>
                        <a:latin typeface="Calibri"/>
                        <a:cs typeface="Calibri"/>
                      </a:endParaRPr>
                    </a:p>
                  </a:txBody>
                  <a:tcPr marL="8128" marR="8128" marT="0" marB="0" horzOverflow="overflow">
                    <a:lnL>
                      <a:noFill/>
                    </a:lnL>
                    <a:lnR cap="flat">
                      <a:noFill/>
                    </a:lnR>
                    <a:lnT>
                      <a:noFill/>
                    </a:lnT>
                    <a:lnB>
                      <a:noFill/>
                    </a:lnB>
                    <a:lnTlToBr>
                      <a:noFill/>
                    </a:lnTlToBr>
                    <a:lnBlToTr>
                      <a:noFill/>
                    </a:lnBlToTr>
                    <a:noFill/>
                  </a:tcPr>
                </a:tc>
              </a:tr>
              <a:tr h="277813">
                <a:tc>
                  <a:txBody>
                    <a:bodyPr/>
                    <a:lstStyle/>
                    <a:p>
                      <a:pPr marL="0" marR="0" lvl="0" indent="0" algn="ctr" defTabSz="914400" rtl="0" eaLnBrk="0" fontAlgn="base" latinLnBrk="0" hangingPunct="0">
                        <a:lnSpc>
                          <a:spcPct val="87000"/>
                        </a:lnSpc>
                        <a:spcBef>
                          <a:spcPct val="30000"/>
                        </a:spcBef>
                        <a:spcAft>
                          <a:spcPct val="0"/>
                        </a:spcAft>
                        <a:buClrTx/>
                        <a:buSzPct val="100000"/>
                        <a:buFontTx/>
                        <a:buNone/>
                        <a:tabLst/>
                      </a:pPr>
                      <a:r>
                        <a:rPr kumimoji="0" lang="en-US" sz="2000" b="0" i="1" u="none" strike="noStrike" cap="none" normalizeH="0" baseline="0">
                          <a:ln>
                            <a:noFill/>
                          </a:ln>
                          <a:solidFill>
                            <a:schemeClr val="tx1"/>
                          </a:solidFill>
                          <a:effectLst/>
                          <a:latin typeface="Calibri"/>
                          <a:ea typeface="Times New Roman" charset="0"/>
                          <a:cs typeface="Calibri"/>
                        </a:rPr>
                        <a:t>SCN5A</a:t>
                      </a:r>
                      <a:endParaRPr kumimoji="0" lang="en-US" sz="2000" b="0" i="1" u="none" strike="noStrike" cap="none" normalizeH="0" baseline="0">
                        <a:ln>
                          <a:noFill/>
                        </a:ln>
                        <a:solidFill>
                          <a:schemeClr val="tx1"/>
                        </a:solidFill>
                        <a:effectLst/>
                        <a:latin typeface="Calibri"/>
                        <a:cs typeface="Calibri"/>
                      </a:endParaRPr>
                    </a:p>
                  </a:txBody>
                  <a:tcPr marL="8128" marR="8128" marT="0" marB="0" anchor="ctr" horzOverflow="overflow">
                    <a:lnL cap="flat">
                      <a:noFill/>
                    </a:lnL>
                    <a:lnR>
                      <a:noFill/>
                    </a:lnR>
                    <a:lnT>
                      <a:noFill/>
                    </a:lnT>
                    <a:lnB>
                      <a:noFill/>
                    </a:lnB>
                    <a:lnTlToBr>
                      <a:noFill/>
                    </a:lnTlToBr>
                    <a:lnBlToTr>
                      <a:noFill/>
                    </a:lnBlToTr>
                    <a:noFill/>
                  </a:tcPr>
                </a:tc>
                <a:tc>
                  <a:txBody>
                    <a:bodyPr/>
                    <a:lstStyle/>
                    <a:p>
                      <a:pPr marL="0" marR="0" lvl="0" indent="0" algn="ctr" defTabSz="914400" rtl="0" eaLnBrk="0" fontAlgn="base" latinLnBrk="0" hangingPunct="0">
                        <a:lnSpc>
                          <a:spcPct val="87000"/>
                        </a:lnSpc>
                        <a:spcBef>
                          <a:spcPct val="30000"/>
                        </a:spcBef>
                        <a:spcAft>
                          <a:spcPct val="0"/>
                        </a:spcAft>
                        <a:buClrTx/>
                        <a:buSzPct val="100000"/>
                        <a:buFontTx/>
                        <a:buNone/>
                        <a:tabLst/>
                      </a:pPr>
                      <a:r>
                        <a:rPr kumimoji="0" lang="en-US" sz="2000" b="0" i="0" u="none" strike="noStrike" cap="none" normalizeH="0" baseline="0">
                          <a:ln>
                            <a:noFill/>
                          </a:ln>
                          <a:solidFill>
                            <a:schemeClr val="tx1"/>
                          </a:solidFill>
                          <a:effectLst/>
                          <a:latin typeface="Calibri"/>
                          <a:ea typeface="Times New Roman" charset="0"/>
                          <a:cs typeface="Calibri"/>
                        </a:rPr>
                        <a:t>H558R</a:t>
                      </a:r>
                      <a:endParaRPr kumimoji="0" lang="en-US" sz="2000" b="0" i="0" u="none" strike="noStrike" cap="none" normalizeH="0" baseline="0">
                        <a:ln>
                          <a:noFill/>
                        </a:ln>
                        <a:solidFill>
                          <a:schemeClr val="tx1"/>
                        </a:solidFill>
                        <a:effectLst/>
                        <a:latin typeface="Calibri"/>
                        <a:cs typeface="Calibri"/>
                      </a:endParaRPr>
                    </a:p>
                  </a:txBody>
                  <a:tcPr marL="8128" marR="8128" marT="0" marB="0" anchor="ctr" horzOverflow="overflow">
                    <a:lnL>
                      <a:noFill/>
                    </a:lnL>
                    <a:lnR>
                      <a:noFill/>
                    </a:lnR>
                    <a:lnT>
                      <a:noFill/>
                    </a:lnT>
                    <a:lnB>
                      <a:noFill/>
                    </a:lnB>
                    <a:lnTlToBr>
                      <a:noFill/>
                    </a:lnTlToBr>
                    <a:lnBlToTr>
                      <a:noFill/>
                    </a:lnBlToTr>
                    <a:noFill/>
                  </a:tcPr>
                </a:tc>
                <a:tc>
                  <a:txBody>
                    <a:bodyPr/>
                    <a:lstStyle/>
                    <a:p>
                      <a:pPr marL="0" marR="0" lvl="0" indent="0" algn="ctr" defTabSz="914400" rtl="0" eaLnBrk="0" fontAlgn="base" latinLnBrk="0" hangingPunct="0">
                        <a:lnSpc>
                          <a:spcPct val="87000"/>
                        </a:lnSpc>
                        <a:spcBef>
                          <a:spcPct val="30000"/>
                        </a:spcBef>
                        <a:spcAft>
                          <a:spcPct val="0"/>
                        </a:spcAft>
                        <a:buClrTx/>
                        <a:buSzPct val="100000"/>
                        <a:buFontTx/>
                        <a:buNone/>
                        <a:tabLst/>
                      </a:pPr>
                      <a:r>
                        <a:rPr kumimoji="0" lang="en-US" sz="2000" b="0" i="0" u="none" strike="noStrike" cap="none" normalizeH="0" baseline="0">
                          <a:ln>
                            <a:noFill/>
                          </a:ln>
                          <a:solidFill>
                            <a:schemeClr val="tx1"/>
                          </a:solidFill>
                          <a:effectLst/>
                          <a:latin typeface="Calibri"/>
                          <a:ea typeface="Times New Roman" charset="0"/>
                          <a:cs typeface="Calibri"/>
                        </a:rPr>
                        <a:t>157</a:t>
                      </a:r>
                      <a:endParaRPr kumimoji="0" lang="en-US" sz="2000" b="0" i="0" u="none" strike="noStrike" cap="none" normalizeH="0" baseline="0">
                        <a:ln>
                          <a:noFill/>
                        </a:ln>
                        <a:solidFill>
                          <a:schemeClr val="tx1"/>
                        </a:solidFill>
                        <a:effectLst/>
                        <a:latin typeface="Calibri"/>
                        <a:cs typeface="Calibri"/>
                      </a:endParaRPr>
                    </a:p>
                  </a:txBody>
                  <a:tcPr marL="8128" marR="8128" marT="0" marB="0" anchor="ctr" horzOverflow="overflow">
                    <a:lnL>
                      <a:noFill/>
                    </a:lnL>
                    <a:lnR>
                      <a:noFill/>
                    </a:lnR>
                    <a:lnT>
                      <a:noFill/>
                    </a:lnT>
                    <a:lnB>
                      <a:noFill/>
                    </a:lnB>
                    <a:lnTlToBr>
                      <a:noFill/>
                    </a:lnTlToBr>
                    <a:lnBlToTr>
                      <a:noFill/>
                    </a:lnBlToTr>
                    <a:noFill/>
                  </a:tcPr>
                </a:tc>
                <a:tc>
                  <a:txBody>
                    <a:bodyPr/>
                    <a:lstStyle/>
                    <a:p>
                      <a:pPr marL="0" marR="0" lvl="0" indent="0" algn="ctr" defTabSz="914400" rtl="0" eaLnBrk="0" fontAlgn="base" latinLnBrk="0" hangingPunct="0">
                        <a:lnSpc>
                          <a:spcPct val="87000"/>
                        </a:lnSpc>
                        <a:spcBef>
                          <a:spcPct val="30000"/>
                        </a:spcBef>
                        <a:spcAft>
                          <a:spcPct val="0"/>
                        </a:spcAft>
                        <a:buClrTx/>
                        <a:buSzPct val="100000"/>
                        <a:buFontTx/>
                        <a:buNone/>
                        <a:tabLst/>
                      </a:pPr>
                      <a:r>
                        <a:rPr kumimoji="0" lang="en-US" sz="2000" b="0" i="0" u="none" strike="noStrike" cap="none" normalizeH="0" baseline="0">
                          <a:ln>
                            <a:noFill/>
                          </a:ln>
                          <a:solidFill>
                            <a:schemeClr val="tx1"/>
                          </a:solidFill>
                          <a:effectLst/>
                          <a:latin typeface="Calibri"/>
                          <a:ea typeface="Times New Roman" charset="0"/>
                          <a:cs typeface="Calibri"/>
                        </a:rPr>
                        <a:t>314</a:t>
                      </a:r>
                      <a:endParaRPr kumimoji="0" lang="en-US" sz="2000" b="0" i="0" u="none" strike="noStrike" cap="none" normalizeH="0" baseline="0">
                        <a:ln>
                          <a:noFill/>
                        </a:ln>
                        <a:solidFill>
                          <a:schemeClr val="tx1"/>
                        </a:solidFill>
                        <a:effectLst/>
                        <a:latin typeface="Calibri"/>
                        <a:cs typeface="Calibri"/>
                      </a:endParaRPr>
                    </a:p>
                  </a:txBody>
                  <a:tcPr marL="8128" marR="8128" marT="0" marB="0" anchor="ctr" horzOverflow="overflow">
                    <a:lnL>
                      <a:noFill/>
                    </a:lnL>
                    <a:lnR>
                      <a:noFill/>
                    </a:lnR>
                    <a:lnT>
                      <a:noFill/>
                    </a:lnT>
                    <a:lnB>
                      <a:noFill/>
                    </a:lnB>
                    <a:lnTlToBr>
                      <a:noFill/>
                    </a:lnTlToBr>
                    <a:lnBlToTr>
                      <a:noFill/>
                    </a:lnBlToTr>
                    <a:noFill/>
                  </a:tcPr>
                </a:tc>
                <a:tc>
                  <a:txBody>
                    <a:bodyPr/>
                    <a:lstStyle/>
                    <a:p>
                      <a:pPr marL="0" marR="0" lvl="0" indent="0" algn="ctr" defTabSz="914400" rtl="0" eaLnBrk="0" fontAlgn="base" latinLnBrk="0" hangingPunct="0">
                        <a:lnSpc>
                          <a:spcPct val="87000"/>
                        </a:lnSpc>
                        <a:spcBef>
                          <a:spcPct val="30000"/>
                        </a:spcBef>
                        <a:spcAft>
                          <a:spcPct val="0"/>
                        </a:spcAft>
                        <a:buClrTx/>
                        <a:buSzPct val="100000"/>
                        <a:buFontTx/>
                        <a:buNone/>
                        <a:tabLst/>
                      </a:pPr>
                      <a:r>
                        <a:rPr kumimoji="0" lang="en-US" sz="2000" b="0" i="0" u="none" strike="noStrike" cap="none" normalizeH="0" baseline="0">
                          <a:ln>
                            <a:noFill/>
                          </a:ln>
                          <a:solidFill>
                            <a:schemeClr val="tx1"/>
                          </a:solidFill>
                          <a:effectLst/>
                          <a:latin typeface="Calibri"/>
                          <a:ea typeface="Times New Roman" charset="0"/>
                          <a:cs typeface="Calibri"/>
                        </a:rPr>
                        <a:t>1.6</a:t>
                      </a:r>
                      <a:endParaRPr kumimoji="0" lang="en-US" sz="2000" b="0" i="0" u="none" strike="noStrike" cap="none" normalizeH="0" baseline="0">
                        <a:ln>
                          <a:noFill/>
                        </a:ln>
                        <a:solidFill>
                          <a:schemeClr val="tx1"/>
                        </a:solidFill>
                        <a:effectLst/>
                        <a:latin typeface="Calibri"/>
                        <a:cs typeface="Calibri"/>
                      </a:endParaRPr>
                    </a:p>
                  </a:txBody>
                  <a:tcPr marL="8128" marR="8128" marT="0" marB="0" anchor="ctr" horzOverflow="overflow">
                    <a:lnL>
                      <a:noFill/>
                    </a:lnL>
                    <a:lnR>
                      <a:noFill/>
                    </a:lnR>
                    <a:lnT>
                      <a:noFill/>
                    </a:lnT>
                    <a:lnB>
                      <a:noFill/>
                    </a:lnB>
                    <a:lnTlToBr>
                      <a:noFill/>
                    </a:lnTlToBr>
                    <a:lnBlToTr>
                      <a:noFill/>
                    </a:lnBlToTr>
                    <a:noFill/>
                  </a:tcPr>
                </a:tc>
                <a:tc gridSpan="2">
                  <a:txBody>
                    <a:bodyPr/>
                    <a:lstStyle/>
                    <a:p>
                      <a:pPr marL="0" marR="0" lvl="0" indent="0" algn="ctr" defTabSz="914400" rtl="0" eaLnBrk="0" fontAlgn="base" latinLnBrk="0" hangingPunct="0">
                        <a:lnSpc>
                          <a:spcPct val="87000"/>
                        </a:lnSpc>
                        <a:spcBef>
                          <a:spcPct val="30000"/>
                        </a:spcBef>
                        <a:spcAft>
                          <a:spcPct val="0"/>
                        </a:spcAft>
                        <a:buClrTx/>
                        <a:buSzPct val="100000"/>
                        <a:buFontTx/>
                        <a:buNone/>
                        <a:tabLst/>
                      </a:pPr>
                      <a:r>
                        <a:rPr kumimoji="0" lang="en-US" sz="2000" b="0" i="0" u="none" strike="noStrike" cap="none" normalizeH="0" baseline="0">
                          <a:ln>
                            <a:noFill/>
                          </a:ln>
                          <a:solidFill>
                            <a:schemeClr val="tx1"/>
                          </a:solidFill>
                          <a:effectLst/>
                          <a:latin typeface="Calibri"/>
                          <a:ea typeface="Times New Roman" charset="0"/>
                          <a:cs typeface="Calibri"/>
                        </a:rPr>
                        <a:t>0.002</a:t>
                      </a:r>
                      <a:endParaRPr kumimoji="0" lang="en-US" sz="2000" b="0" i="0" u="none" strike="noStrike" cap="none" normalizeH="0" baseline="0">
                        <a:ln>
                          <a:noFill/>
                        </a:ln>
                        <a:solidFill>
                          <a:schemeClr val="tx1"/>
                        </a:solidFill>
                        <a:effectLst/>
                        <a:latin typeface="Calibri"/>
                        <a:cs typeface="Calibri"/>
                      </a:endParaRPr>
                    </a:p>
                  </a:txBody>
                  <a:tcPr marL="8128" marR="8128" marT="0" marB="0" anchor="ctr" horzOverflow="overflow">
                    <a:lnL>
                      <a:noFill/>
                    </a:lnL>
                    <a:lnR>
                      <a:noFill/>
                    </a:lnR>
                    <a:lnT>
                      <a:noFill/>
                    </a:lnT>
                    <a:lnB>
                      <a:noFill/>
                    </a:lnB>
                    <a:lnTlToBr>
                      <a:noFill/>
                    </a:lnTlToBr>
                    <a:lnBlToTr>
                      <a:noFill/>
                    </a:lnBlToTr>
                    <a:noFill/>
                  </a:tcPr>
                </a:tc>
                <a:tc hMerge="1">
                  <a:txBody>
                    <a:bodyPr/>
                    <a:lstStyle/>
                    <a:p>
                      <a:pPr marL="0" marR="0" lvl="0" indent="0" algn="ctr" defTabSz="914400" rtl="0" eaLnBrk="0" fontAlgn="base" latinLnBrk="0" hangingPunct="0">
                        <a:lnSpc>
                          <a:spcPct val="87000"/>
                        </a:lnSpc>
                        <a:spcBef>
                          <a:spcPct val="30000"/>
                        </a:spcBef>
                        <a:spcAft>
                          <a:spcPct val="0"/>
                        </a:spcAft>
                        <a:buClrTx/>
                        <a:buSzPct val="100000"/>
                        <a:buFontTx/>
                        <a:buNone/>
                        <a:tabLst/>
                      </a:pPr>
                      <a:endParaRPr kumimoji="0" lang="en-US" sz="2000" b="0" i="0" u="none" strike="noStrike" cap="none" normalizeH="0" baseline="0">
                        <a:ln>
                          <a:noFill/>
                        </a:ln>
                        <a:solidFill>
                          <a:schemeClr val="tx1"/>
                        </a:solidFill>
                        <a:effectLst/>
                        <a:latin typeface="Arial" charset="0"/>
                      </a:endParaRPr>
                    </a:p>
                  </a:txBody>
                  <a:tcPr marL="8128" marR="8128" marT="0" marB="0" horzOverflow="overflow">
                    <a:lnL>
                      <a:noFill/>
                    </a:lnL>
                    <a:lnR cap="flat">
                      <a:noFill/>
                    </a:lnR>
                    <a:lnT>
                      <a:noFill/>
                    </a:lnT>
                    <a:lnB>
                      <a:noFill/>
                    </a:lnB>
                    <a:lnTlToBr>
                      <a:noFill/>
                    </a:lnTlToBr>
                    <a:lnBlToTr>
                      <a:noFill/>
                    </a:lnBlToTr>
                    <a:noFill/>
                  </a:tcPr>
                </a:tc>
                <a:tc>
                  <a:txBody>
                    <a:bodyPr/>
                    <a:lstStyle/>
                    <a:p>
                      <a:pPr marL="0" marR="0" lvl="0" indent="0" algn="ctr" defTabSz="914400" rtl="0" eaLnBrk="0" fontAlgn="base" latinLnBrk="0" hangingPunct="0">
                        <a:lnSpc>
                          <a:spcPct val="87000"/>
                        </a:lnSpc>
                        <a:spcBef>
                          <a:spcPct val="30000"/>
                        </a:spcBef>
                        <a:spcAft>
                          <a:spcPct val="0"/>
                        </a:spcAft>
                        <a:buClrTx/>
                        <a:buSzPct val="100000"/>
                        <a:buFontTx/>
                        <a:buNone/>
                        <a:tabLst/>
                      </a:pPr>
                      <a:r>
                        <a:rPr kumimoji="0" lang="en-US" sz="2000" b="0" i="0" u="none" strike="noStrike" cap="none" normalizeH="0" baseline="0" dirty="0">
                          <a:ln>
                            <a:noFill/>
                          </a:ln>
                          <a:solidFill>
                            <a:schemeClr val="tx1"/>
                          </a:solidFill>
                          <a:effectLst/>
                          <a:latin typeface="Calibri"/>
                          <a:ea typeface="Times New Roman" charset="0"/>
                          <a:cs typeface="Calibri"/>
                        </a:rPr>
                        <a:t>No</a:t>
                      </a:r>
                      <a:endParaRPr kumimoji="0" lang="en-US" sz="2000" b="0" i="0" u="none" strike="noStrike" cap="none" normalizeH="0" baseline="0" dirty="0">
                        <a:ln>
                          <a:noFill/>
                        </a:ln>
                        <a:solidFill>
                          <a:schemeClr val="tx1"/>
                        </a:solidFill>
                        <a:effectLst/>
                        <a:latin typeface="Calibri"/>
                        <a:cs typeface="Calibri"/>
                      </a:endParaRPr>
                    </a:p>
                  </a:txBody>
                  <a:tcPr marL="8128" marR="8128" marT="0" marB="0" horzOverflow="overflow">
                    <a:lnL>
                      <a:noFill/>
                    </a:lnL>
                    <a:lnR cap="flat">
                      <a:noFill/>
                    </a:lnR>
                    <a:lnT>
                      <a:noFill/>
                    </a:lnT>
                    <a:lnB>
                      <a:noFill/>
                    </a:lnB>
                    <a:lnTlToBr>
                      <a:noFill/>
                    </a:lnTlToBr>
                    <a:lnBlToTr>
                      <a:noFill/>
                    </a:lnBlToTr>
                    <a:noFill/>
                  </a:tcPr>
                </a:tc>
              </a:tr>
              <a:tr h="277813">
                <a:tc>
                  <a:txBody>
                    <a:bodyPr/>
                    <a:lstStyle/>
                    <a:p>
                      <a:pPr marL="0" marR="0" lvl="0" indent="0" algn="ctr" defTabSz="914400" rtl="0" eaLnBrk="0" fontAlgn="base" latinLnBrk="0" hangingPunct="0">
                        <a:lnSpc>
                          <a:spcPct val="87000"/>
                        </a:lnSpc>
                        <a:spcBef>
                          <a:spcPct val="30000"/>
                        </a:spcBef>
                        <a:spcAft>
                          <a:spcPct val="0"/>
                        </a:spcAft>
                        <a:buClrTx/>
                        <a:buSzPct val="100000"/>
                        <a:buFontTx/>
                        <a:buNone/>
                        <a:tabLst/>
                      </a:pPr>
                      <a:r>
                        <a:rPr kumimoji="0" lang="en-US" sz="2000" b="1" i="1" u="none" strike="noStrike" cap="none" normalizeH="0" baseline="0" dirty="0">
                          <a:ln>
                            <a:noFill/>
                          </a:ln>
                          <a:solidFill>
                            <a:schemeClr val="accent2"/>
                          </a:solidFill>
                          <a:effectLst/>
                          <a:latin typeface="Calibri"/>
                          <a:cs typeface="Calibri"/>
                        </a:rPr>
                        <a:t>HERG/KCNH2</a:t>
                      </a:r>
                    </a:p>
                  </a:txBody>
                  <a:tcPr marL="8128" marR="8128" marT="0" marB="0" anchor="ctr" horzOverflow="overflow">
                    <a:lnL cap="flat">
                      <a:noFill/>
                    </a:lnL>
                    <a:lnR>
                      <a:noFill/>
                    </a:lnR>
                    <a:lnT>
                      <a:noFill/>
                    </a:lnT>
                    <a:lnB cap="flat">
                      <a:noFill/>
                    </a:lnB>
                    <a:lnTlToBr>
                      <a:noFill/>
                    </a:lnTlToBr>
                    <a:lnBlToTr>
                      <a:noFill/>
                    </a:lnBlToTr>
                    <a:noFill/>
                  </a:tcPr>
                </a:tc>
                <a:tc>
                  <a:txBody>
                    <a:bodyPr/>
                    <a:lstStyle/>
                    <a:p>
                      <a:pPr marL="0" marR="0" lvl="0" indent="0" algn="ctr" defTabSz="914400" rtl="0" eaLnBrk="0" fontAlgn="base" latinLnBrk="0" hangingPunct="0">
                        <a:lnSpc>
                          <a:spcPct val="87000"/>
                        </a:lnSpc>
                        <a:spcBef>
                          <a:spcPct val="30000"/>
                        </a:spcBef>
                        <a:spcAft>
                          <a:spcPct val="0"/>
                        </a:spcAft>
                        <a:buClrTx/>
                        <a:buSzPct val="100000"/>
                        <a:buFontTx/>
                        <a:buNone/>
                        <a:tabLst/>
                      </a:pPr>
                      <a:r>
                        <a:rPr kumimoji="0" lang="en-US" sz="2000" b="1" i="0" u="none" strike="noStrike" cap="none" normalizeH="0" baseline="0">
                          <a:ln>
                            <a:noFill/>
                          </a:ln>
                          <a:solidFill>
                            <a:schemeClr val="accent2"/>
                          </a:solidFill>
                          <a:effectLst/>
                          <a:latin typeface="Calibri"/>
                          <a:ea typeface="Times New Roman" charset="0"/>
                          <a:cs typeface="Calibri"/>
                        </a:rPr>
                        <a:t>K897T</a:t>
                      </a:r>
                      <a:endParaRPr kumimoji="0" lang="en-US" sz="2000" b="1" i="0" u="none" strike="noStrike" cap="none" normalizeH="0" baseline="0">
                        <a:ln>
                          <a:noFill/>
                        </a:ln>
                        <a:solidFill>
                          <a:schemeClr val="accent2"/>
                        </a:solidFill>
                        <a:effectLst/>
                        <a:latin typeface="Calibri"/>
                        <a:cs typeface="Calibri"/>
                      </a:endParaRPr>
                    </a:p>
                  </a:txBody>
                  <a:tcPr marL="8128" marR="8128" marT="0" marB="0" anchor="ctr" horzOverflow="overflow">
                    <a:lnL>
                      <a:noFill/>
                    </a:lnL>
                    <a:lnR>
                      <a:noFill/>
                    </a:lnR>
                    <a:lnT>
                      <a:noFill/>
                    </a:lnT>
                    <a:lnB cap="flat">
                      <a:noFill/>
                    </a:lnB>
                    <a:lnTlToBr>
                      <a:noFill/>
                    </a:lnTlToBr>
                    <a:lnBlToTr>
                      <a:noFill/>
                    </a:lnBlToTr>
                    <a:noFill/>
                  </a:tcPr>
                </a:tc>
                <a:tc>
                  <a:txBody>
                    <a:bodyPr/>
                    <a:lstStyle/>
                    <a:p>
                      <a:pPr marL="0" marR="0" lvl="0" indent="0" algn="ctr" defTabSz="914400" rtl="0" eaLnBrk="0" fontAlgn="base" latinLnBrk="0" hangingPunct="0">
                        <a:lnSpc>
                          <a:spcPct val="87000"/>
                        </a:lnSpc>
                        <a:spcBef>
                          <a:spcPct val="30000"/>
                        </a:spcBef>
                        <a:spcAft>
                          <a:spcPct val="0"/>
                        </a:spcAft>
                        <a:buClrTx/>
                        <a:buSzPct val="100000"/>
                        <a:buFontTx/>
                        <a:buNone/>
                        <a:tabLst/>
                      </a:pPr>
                      <a:r>
                        <a:rPr kumimoji="0" lang="en-US" sz="2000" b="1" i="0" u="none" strike="noStrike" cap="none" normalizeH="0" baseline="0">
                          <a:ln>
                            <a:noFill/>
                          </a:ln>
                          <a:solidFill>
                            <a:schemeClr val="accent2"/>
                          </a:solidFill>
                          <a:effectLst/>
                          <a:latin typeface="Calibri"/>
                          <a:cs typeface="Calibri"/>
                        </a:rPr>
                        <a:t>1207</a:t>
                      </a:r>
                    </a:p>
                  </a:txBody>
                  <a:tcPr marL="8128" marR="8128" marT="0" marB="0" anchor="ctr" horzOverflow="overflow">
                    <a:lnL>
                      <a:noFill/>
                    </a:lnL>
                    <a:lnR>
                      <a:noFill/>
                    </a:lnR>
                    <a:lnT>
                      <a:noFill/>
                    </a:lnT>
                    <a:lnB cap="flat">
                      <a:noFill/>
                    </a:lnB>
                    <a:lnTlToBr>
                      <a:noFill/>
                    </a:lnTlToBr>
                    <a:lnBlToTr>
                      <a:noFill/>
                    </a:lnBlToTr>
                    <a:noFill/>
                  </a:tcPr>
                </a:tc>
                <a:tc>
                  <a:txBody>
                    <a:bodyPr/>
                    <a:lstStyle/>
                    <a:p>
                      <a:pPr marL="0" marR="0" lvl="0" indent="0" algn="ctr" defTabSz="914400" rtl="0" eaLnBrk="0" fontAlgn="base" latinLnBrk="0" hangingPunct="0">
                        <a:lnSpc>
                          <a:spcPct val="87000"/>
                        </a:lnSpc>
                        <a:spcBef>
                          <a:spcPct val="30000"/>
                        </a:spcBef>
                        <a:spcAft>
                          <a:spcPct val="0"/>
                        </a:spcAft>
                        <a:buClrTx/>
                        <a:buSzPct val="100000"/>
                        <a:buFontTx/>
                        <a:buNone/>
                        <a:tabLst/>
                      </a:pPr>
                      <a:r>
                        <a:rPr kumimoji="0" lang="en-US" sz="2000" b="1" i="0" u="none" strike="noStrike" cap="none" normalizeH="0" baseline="0">
                          <a:ln>
                            <a:noFill/>
                          </a:ln>
                          <a:solidFill>
                            <a:schemeClr val="accent2"/>
                          </a:solidFill>
                          <a:effectLst/>
                          <a:latin typeface="Calibri"/>
                          <a:cs typeface="Calibri"/>
                        </a:rPr>
                        <a:t>2475</a:t>
                      </a:r>
                    </a:p>
                  </a:txBody>
                  <a:tcPr marL="8128" marR="8128" marT="0" marB="0" anchor="ctr" horzOverflow="overflow">
                    <a:lnL>
                      <a:noFill/>
                    </a:lnL>
                    <a:lnR>
                      <a:noFill/>
                    </a:lnR>
                    <a:lnT>
                      <a:noFill/>
                    </a:lnT>
                    <a:lnB cap="flat">
                      <a:noFill/>
                    </a:lnB>
                    <a:lnTlToBr>
                      <a:noFill/>
                    </a:lnTlToBr>
                    <a:lnBlToTr>
                      <a:noFill/>
                    </a:lnBlToTr>
                    <a:noFill/>
                  </a:tcPr>
                </a:tc>
                <a:tc>
                  <a:txBody>
                    <a:bodyPr/>
                    <a:lstStyle/>
                    <a:p>
                      <a:pPr marL="0" marR="0" lvl="0" indent="0" algn="ctr" defTabSz="914400" rtl="0" eaLnBrk="0" fontAlgn="base" latinLnBrk="0" hangingPunct="0">
                        <a:lnSpc>
                          <a:spcPct val="87000"/>
                        </a:lnSpc>
                        <a:spcBef>
                          <a:spcPct val="30000"/>
                        </a:spcBef>
                        <a:spcAft>
                          <a:spcPct val="0"/>
                        </a:spcAft>
                        <a:buClrTx/>
                        <a:buSzPct val="100000"/>
                        <a:buFontTx/>
                        <a:buNone/>
                        <a:tabLst/>
                      </a:pPr>
                      <a:r>
                        <a:rPr kumimoji="0" lang="en-US" sz="2000" b="1" i="0" u="none" strike="noStrike" cap="none" normalizeH="0" baseline="0">
                          <a:ln>
                            <a:noFill/>
                          </a:ln>
                          <a:solidFill>
                            <a:schemeClr val="accent2"/>
                          </a:solidFill>
                          <a:effectLst/>
                          <a:latin typeface="Calibri"/>
                          <a:cs typeface="Calibri"/>
                        </a:rPr>
                        <a:t>1.25</a:t>
                      </a:r>
                    </a:p>
                  </a:txBody>
                  <a:tcPr marL="8128" marR="8128" marT="0" marB="0" anchor="ctr" horzOverflow="overflow">
                    <a:lnL>
                      <a:noFill/>
                    </a:lnL>
                    <a:lnR>
                      <a:noFill/>
                    </a:lnR>
                    <a:lnT>
                      <a:noFill/>
                    </a:lnT>
                    <a:lnB cap="flat">
                      <a:noFill/>
                    </a:lnB>
                    <a:lnTlToBr>
                      <a:noFill/>
                    </a:lnTlToBr>
                    <a:lnBlToTr>
                      <a:noFill/>
                    </a:lnBlToTr>
                    <a:noFill/>
                  </a:tcPr>
                </a:tc>
                <a:tc gridSpan="2">
                  <a:txBody>
                    <a:bodyPr/>
                    <a:lstStyle/>
                    <a:p>
                      <a:pPr marL="0" marR="0" lvl="0" indent="0" algn="ctr" defTabSz="914400" rtl="0" eaLnBrk="0" fontAlgn="base" latinLnBrk="0" hangingPunct="0">
                        <a:lnSpc>
                          <a:spcPct val="87000"/>
                        </a:lnSpc>
                        <a:spcBef>
                          <a:spcPct val="30000"/>
                        </a:spcBef>
                        <a:spcAft>
                          <a:spcPct val="0"/>
                        </a:spcAft>
                        <a:buClrTx/>
                        <a:buSzPct val="100000"/>
                        <a:buFontTx/>
                        <a:buNone/>
                        <a:tabLst/>
                      </a:pPr>
                      <a:r>
                        <a:rPr kumimoji="0" lang="en-US" sz="2000" b="1" i="0" u="none" strike="noStrike" cap="none" normalizeH="0" baseline="0">
                          <a:ln>
                            <a:noFill/>
                          </a:ln>
                          <a:solidFill>
                            <a:schemeClr val="accent2"/>
                          </a:solidFill>
                          <a:effectLst/>
                          <a:latin typeface="Calibri"/>
                          <a:ea typeface="Times New Roman" charset="0"/>
                          <a:cs typeface="Calibri"/>
                        </a:rPr>
                        <a:t>0.0003</a:t>
                      </a:r>
                      <a:endParaRPr kumimoji="0" lang="en-US" sz="2000" b="1" i="0" u="none" strike="noStrike" cap="none" normalizeH="0" baseline="0">
                        <a:ln>
                          <a:noFill/>
                        </a:ln>
                        <a:solidFill>
                          <a:schemeClr val="accent2"/>
                        </a:solidFill>
                        <a:effectLst/>
                        <a:latin typeface="Calibri"/>
                        <a:cs typeface="Calibri"/>
                      </a:endParaRPr>
                    </a:p>
                  </a:txBody>
                  <a:tcPr marL="8128" marR="8128" marT="0" marB="0" anchor="ctr" horzOverflow="overflow">
                    <a:lnL>
                      <a:noFill/>
                    </a:lnL>
                    <a:lnR>
                      <a:noFill/>
                    </a:lnR>
                    <a:lnT>
                      <a:noFill/>
                    </a:lnT>
                    <a:lnB cap="flat">
                      <a:noFill/>
                    </a:lnB>
                    <a:lnTlToBr>
                      <a:noFill/>
                    </a:lnTlToBr>
                    <a:lnBlToTr>
                      <a:noFill/>
                    </a:lnBlToTr>
                    <a:noFill/>
                  </a:tcPr>
                </a:tc>
                <a:tc hMerge="1">
                  <a:txBody>
                    <a:bodyPr/>
                    <a:lstStyle/>
                    <a:p>
                      <a:pPr marL="0" marR="0" lvl="0" indent="0" algn="ctr" defTabSz="914400" rtl="0" eaLnBrk="0" fontAlgn="base" latinLnBrk="0" hangingPunct="0">
                        <a:lnSpc>
                          <a:spcPct val="87000"/>
                        </a:lnSpc>
                        <a:spcBef>
                          <a:spcPct val="30000"/>
                        </a:spcBef>
                        <a:spcAft>
                          <a:spcPct val="0"/>
                        </a:spcAft>
                        <a:buClrTx/>
                        <a:buSzPct val="100000"/>
                        <a:buFontTx/>
                        <a:buNone/>
                        <a:tabLst/>
                      </a:pPr>
                      <a:endParaRPr kumimoji="0" lang="en-US" sz="2000" b="1" i="0" u="none" strike="noStrike" cap="none" normalizeH="0" baseline="0" dirty="0">
                        <a:ln>
                          <a:noFill/>
                        </a:ln>
                        <a:solidFill>
                          <a:schemeClr val="accent2"/>
                        </a:solidFill>
                        <a:effectLst/>
                        <a:latin typeface="Arial" charset="0"/>
                      </a:endParaRPr>
                    </a:p>
                  </a:txBody>
                  <a:tcPr marL="8128" marR="8128" marT="0" marB="0" horzOverflow="overflow">
                    <a:lnL>
                      <a:noFill/>
                    </a:lnL>
                    <a:lnR cap="flat">
                      <a:noFill/>
                    </a:lnR>
                    <a:lnT>
                      <a:noFill/>
                    </a:lnT>
                    <a:lnB cap="flat">
                      <a:noFill/>
                    </a:lnB>
                    <a:lnTlToBr>
                      <a:noFill/>
                    </a:lnTlToBr>
                    <a:lnBlToTr>
                      <a:noFill/>
                    </a:lnBlToTr>
                    <a:noFill/>
                  </a:tcPr>
                </a:tc>
                <a:tc>
                  <a:txBody>
                    <a:bodyPr/>
                    <a:lstStyle/>
                    <a:p>
                      <a:pPr marL="0" marR="0" lvl="0" indent="0" algn="ctr" defTabSz="914400" rtl="0" eaLnBrk="0" fontAlgn="base" latinLnBrk="0" hangingPunct="0">
                        <a:lnSpc>
                          <a:spcPct val="87000"/>
                        </a:lnSpc>
                        <a:spcBef>
                          <a:spcPct val="30000"/>
                        </a:spcBef>
                        <a:spcAft>
                          <a:spcPct val="0"/>
                        </a:spcAft>
                        <a:buClrTx/>
                        <a:buSzPct val="100000"/>
                        <a:buFontTx/>
                        <a:buNone/>
                        <a:tabLst/>
                      </a:pPr>
                      <a:r>
                        <a:rPr kumimoji="0" lang="en-US" sz="2000" b="1" i="0" u="none" strike="noStrike" cap="none" normalizeH="0" baseline="0" dirty="0">
                          <a:ln>
                            <a:noFill/>
                          </a:ln>
                          <a:solidFill>
                            <a:schemeClr val="accent2"/>
                          </a:solidFill>
                          <a:effectLst/>
                          <a:latin typeface="Calibri"/>
                          <a:cs typeface="Calibri"/>
                        </a:rPr>
                        <a:t>Yes</a:t>
                      </a:r>
                    </a:p>
                  </a:txBody>
                  <a:tcPr marL="8128" marR="8128" marT="0" marB="0" horzOverflow="overflow">
                    <a:lnL>
                      <a:noFill/>
                    </a:lnL>
                    <a:lnR cap="flat">
                      <a:noFill/>
                    </a:lnR>
                    <a:lnT>
                      <a:noFill/>
                    </a:lnT>
                    <a:lnB cap="flat">
                      <a:noFill/>
                    </a:lnB>
                    <a:lnTlToBr>
                      <a:noFill/>
                    </a:lnTlToBr>
                    <a:lnBlToTr>
                      <a:noFill/>
                    </a:lnBlToTr>
                    <a:noFill/>
                  </a:tcPr>
                </a:tc>
              </a:tr>
            </a:tbl>
          </a:graphicData>
        </a:graphic>
      </p:graphicFrame>
      <p:sp>
        <p:nvSpPr>
          <p:cNvPr id="64514" name="Text Box 128"/>
          <p:cNvSpPr txBox="1">
            <a:spLocks noChangeArrowheads="1"/>
          </p:cNvSpPr>
          <p:nvPr/>
        </p:nvSpPr>
        <p:spPr bwMode="auto">
          <a:xfrm>
            <a:off x="6465888" y="6556375"/>
            <a:ext cx="2678112" cy="307975"/>
          </a:xfrm>
          <a:prstGeom prst="rect">
            <a:avLst/>
          </a:prstGeom>
          <a:noFill/>
          <a:ln w="12700">
            <a:noFill/>
            <a:miter lim="800000"/>
            <a:headEnd/>
            <a:tailEnd/>
          </a:ln>
        </p:spPr>
        <p:txBody>
          <a:bodyPr wrap="none">
            <a:spAutoFit/>
          </a:bodyPr>
          <a:lstStyle/>
          <a:p>
            <a:r>
              <a:rPr lang="en-US" sz="1400" b="1" dirty="0" err="1">
                <a:solidFill>
                  <a:srgbClr val="FFFFFF"/>
                </a:solidFill>
                <a:latin typeface="Calibri" pitchFamily="34" charset="0"/>
                <a:ea typeface="Calibri" pitchFamily="34" charset="0"/>
                <a:cs typeface="Calibri" pitchFamily="34" charset="0"/>
              </a:rPr>
              <a:t>Ellinor</a:t>
            </a:r>
            <a:r>
              <a:rPr lang="en-US" sz="1400" b="1" dirty="0">
                <a:solidFill>
                  <a:srgbClr val="FFFFFF"/>
                </a:solidFill>
                <a:latin typeface="Calibri" pitchFamily="34" charset="0"/>
                <a:ea typeface="Calibri" pitchFamily="34" charset="0"/>
                <a:cs typeface="Calibri" pitchFamily="34" charset="0"/>
              </a:rPr>
              <a:t> </a:t>
            </a:r>
            <a:r>
              <a:rPr lang="en-US" sz="1400" b="1" i="1" dirty="0">
                <a:solidFill>
                  <a:srgbClr val="FFFFFF"/>
                </a:solidFill>
                <a:latin typeface="Calibri" pitchFamily="34" charset="0"/>
                <a:ea typeface="Calibri" pitchFamily="34" charset="0"/>
                <a:cs typeface="Calibri" pitchFamily="34" charset="0"/>
              </a:rPr>
              <a:t>Med </a:t>
            </a:r>
            <a:r>
              <a:rPr lang="en-US" sz="1400" b="1" i="1" dirty="0" err="1">
                <a:solidFill>
                  <a:srgbClr val="FFFFFF"/>
                </a:solidFill>
                <a:latin typeface="Calibri" pitchFamily="34" charset="0"/>
                <a:ea typeface="Calibri" pitchFamily="34" charset="0"/>
                <a:cs typeface="Calibri" pitchFamily="34" charset="0"/>
              </a:rPr>
              <a:t>Clin</a:t>
            </a:r>
            <a:r>
              <a:rPr lang="en-US" sz="1400" b="1" i="1" dirty="0">
                <a:solidFill>
                  <a:srgbClr val="FFFFFF"/>
                </a:solidFill>
                <a:latin typeface="Calibri" pitchFamily="34" charset="0"/>
                <a:ea typeface="Calibri" pitchFamily="34" charset="0"/>
                <a:cs typeface="Calibri" pitchFamily="34" charset="0"/>
              </a:rPr>
              <a:t> N Am </a:t>
            </a:r>
            <a:r>
              <a:rPr lang="en-US" sz="1400" b="1" dirty="0">
                <a:solidFill>
                  <a:srgbClr val="FFFFFF"/>
                </a:solidFill>
                <a:latin typeface="Calibri" pitchFamily="34" charset="0"/>
                <a:ea typeface="Calibri" pitchFamily="34" charset="0"/>
                <a:cs typeface="Calibri" pitchFamily="34" charset="0"/>
              </a:rPr>
              <a:t>2008;92:41</a:t>
            </a:r>
          </a:p>
        </p:txBody>
      </p:sp>
    </p:spTree>
    <p:extLst>
      <p:ext uri="{BB962C8B-B14F-4D97-AF65-F5344CB8AC3E}">
        <p14:creationId xmlns:p14="http://schemas.microsoft.com/office/powerpoint/2010/main" xmlns="" val="494271482"/>
      </p:ext>
    </p:extLst>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1295400"/>
            <a:ext cx="9144000" cy="4580123"/>
          </a:xfrm>
          <a:prstGeom prst="rect">
            <a:avLst/>
          </a:prstGeom>
        </p:spPr>
      </p:pic>
      <p:sp>
        <p:nvSpPr>
          <p:cNvPr id="3" name="Rectangle 2"/>
          <p:cNvSpPr txBox="1">
            <a:spLocks noChangeArrowheads="1"/>
          </p:cNvSpPr>
          <p:nvPr/>
        </p:nvSpPr>
        <p:spPr bwMode="auto">
          <a:xfrm>
            <a:off x="1" y="76200"/>
            <a:ext cx="91440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3600" b="1" cap="small">
                <a:solidFill>
                  <a:schemeClr val="accent2"/>
                </a:solidFill>
                <a:latin typeface="+mj-lt"/>
                <a:ea typeface="+mj-ea"/>
                <a:cs typeface="+mj-cs"/>
              </a:defRPr>
            </a:lvl1pPr>
            <a:lvl2pPr algn="ctr" rtl="0" eaLnBrk="0" fontAlgn="base" hangingPunct="0">
              <a:spcBef>
                <a:spcPct val="0"/>
              </a:spcBef>
              <a:spcAft>
                <a:spcPct val="0"/>
              </a:spcAft>
              <a:defRPr sz="3600" b="1">
                <a:solidFill>
                  <a:schemeClr val="accent2"/>
                </a:solidFill>
                <a:latin typeface="Sabon" pitchFamily="18" charset="0"/>
              </a:defRPr>
            </a:lvl2pPr>
            <a:lvl3pPr algn="ctr" rtl="0" eaLnBrk="0" fontAlgn="base" hangingPunct="0">
              <a:spcBef>
                <a:spcPct val="0"/>
              </a:spcBef>
              <a:spcAft>
                <a:spcPct val="0"/>
              </a:spcAft>
              <a:defRPr sz="3600" b="1">
                <a:solidFill>
                  <a:schemeClr val="accent2"/>
                </a:solidFill>
                <a:latin typeface="Sabon" pitchFamily="18" charset="0"/>
              </a:defRPr>
            </a:lvl3pPr>
            <a:lvl4pPr algn="ctr" rtl="0" eaLnBrk="0" fontAlgn="base" hangingPunct="0">
              <a:spcBef>
                <a:spcPct val="0"/>
              </a:spcBef>
              <a:spcAft>
                <a:spcPct val="0"/>
              </a:spcAft>
              <a:defRPr sz="3600" b="1">
                <a:solidFill>
                  <a:schemeClr val="accent2"/>
                </a:solidFill>
                <a:latin typeface="Sabon" pitchFamily="18" charset="0"/>
              </a:defRPr>
            </a:lvl4pPr>
            <a:lvl5pPr algn="ctr" rtl="0" eaLnBrk="0" fontAlgn="base" hangingPunct="0">
              <a:spcBef>
                <a:spcPct val="0"/>
              </a:spcBef>
              <a:spcAft>
                <a:spcPct val="0"/>
              </a:spcAft>
              <a:defRPr sz="3600" b="1">
                <a:solidFill>
                  <a:schemeClr val="accent2"/>
                </a:solidFill>
                <a:latin typeface="Sabon" pitchFamily="18" charset="0"/>
              </a:defRPr>
            </a:lvl5pPr>
            <a:lvl6pPr marL="457200" algn="l" rtl="0" fontAlgn="base">
              <a:spcBef>
                <a:spcPct val="0"/>
              </a:spcBef>
              <a:spcAft>
                <a:spcPct val="0"/>
              </a:spcAft>
              <a:defRPr sz="3600" b="1">
                <a:solidFill>
                  <a:schemeClr val="accent2"/>
                </a:solidFill>
                <a:latin typeface="Sabon" pitchFamily="18" charset="0"/>
              </a:defRPr>
            </a:lvl6pPr>
            <a:lvl7pPr marL="914400" algn="l" rtl="0" fontAlgn="base">
              <a:spcBef>
                <a:spcPct val="0"/>
              </a:spcBef>
              <a:spcAft>
                <a:spcPct val="0"/>
              </a:spcAft>
              <a:defRPr sz="3600" b="1">
                <a:solidFill>
                  <a:schemeClr val="accent2"/>
                </a:solidFill>
                <a:latin typeface="Sabon" pitchFamily="18" charset="0"/>
              </a:defRPr>
            </a:lvl7pPr>
            <a:lvl8pPr marL="1371600" algn="l" rtl="0" fontAlgn="base">
              <a:spcBef>
                <a:spcPct val="0"/>
              </a:spcBef>
              <a:spcAft>
                <a:spcPct val="0"/>
              </a:spcAft>
              <a:defRPr sz="3600" b="1">
                <a:solidFill>
                  <a:schemeClr val="accent2"/>
                </a:solidFill>
                <a:latin typeface="Sabon" pitchFamily="18" charset="0"/>
              </a:defRPr>
            </a:lvl8pPr>
            <a:lvl9pPr marL="1828800" algn="l" rtl="0" fontAlgn="base">
              <a:spcBef>
                <a:spcPct val="0"/>
              </a:spcBef>
              <a:spcAft>
                <a:spcPct val="0"/>
              </a:spcAft>
              <a:defRPr sz="3600" b="1">
                <a:solidFill>
                  <a:schemeClr val="accent2"/>
                </a:solidFill>
                <a:latin typeface="Sabon" pitchFamily="18" charset="0"/>
              </a:defRPr>
            </a:lvl9pPr>
          </a:lstStyle>
          <a:p>
            <a:r>
              <a:rPr lang="en-US" sz="3700" dirty="0" smtClean="0"/>
              <a:t>Associations between Genetic Variants and AF</a:t>
            </a:r>
          </a:p>
        </p:txBody>
      </p:sp>
      <p:sp>
        <p:nvSpPr>
          <p:cNvPr id="4" name="TextBox 3"/>
          <p:cNvSpPr txBox="1">
            <a:spLocks noChangeArrowheads="1"/>
          </p:cNvSpPr>
          <p:nvPr/>
        </p:nvSpPr>
        <p:spPr bwMode="auto">
          <a:xfrm>
            <a:off x="5168733" y="6519446"/>
            <a:ext cx="3975267" cy="338554"/>
          </a:xfrm>
          <a:prstGeom prst="rect">
            <a:avLst/>
          </a:prstGeom>
          <a:noFill/>
          <a:ln w="9525">
            <a:noFill/>
            <a:miter lim="800000"/>
            <a:headEnd/>
            <a:tailEnd/>
          </a:ln>
        </p:spPr>
        <p:txBody>
          <a:bodyPr wrap="none">
            <a:spAutoFit/>
          </a:bodyPr>
          <a:lstStyle/>
          <a:p>
            <a:pPr fontAlgn="base">
              <a:spcBef>
                <a:spcPct val="0"/>
              </a:spcBef>
              <a:spcAft>
                <a:spcPct val="0"/>
              </a:spcAft>
            </a:pPr>
            <a:r>
              <a:rPr lang="en-US" sz="1600" dirty="0" err="1" smtClean="0">
                <a:solidFill>
                  <a:srgbClr val="FFFFFF"/>
                </a:solidFill>
                <a:latin typeface="Lucida Grande"/>
                <a:ea typeface="ＭＳ Ｐゴシック"/>
                <a:cs typeface="ＭＳ Ｐゴシック"/>
              </a:rPr>
              <a:t>Lubitz</a:t>
            </a:r>
            <a:r>
              <a:rPr lang="en-US" sz="1600" dirty="0" smtClean="0">
                <a:solidFill>
                  <a:srgbClr val="FFFFFF"/>
                </a:solidFill>
                <a:latin typeface="Lucida Grande"/>
                <a:ea typeface="ＭＳ Ｐゴシック"/>
                <a:cs typeface="ＭＳ Ｐゴシック"/>
              </a:rPr>
              <a:t>…McManus…</a:t>
            </a:r>
            <a:r>
              <a:rPr lang="en-US" sz="1600" dirty="0" err="1" smtClean="0">
                <a:solidFill>
                  <a:srgbClr val="FFFFFF"/>
                </a:solidFill>
                <a:latin typeface="Lucida Grande"/>
                <a:ea typeface="ＭＳ Ｐゴシック"/>
                <a:cs typeface="ＭＳ Ｐゴシック"/>
              </a:rPr>
              <a:t>Ellinor</a:t>
            </a:r>
            <a:r>
              <a:rPr lang="en-US" sz="1600" dirty="0" smtClean="0">
                <a:solidFill>
                  <a:srgbClr val="FFFFFF"/>
                </a:solidFill>
                <a:latin typeface="Lucida Grande"/>
                <a:ea typeface="ＭＳ Ｐゴシック"/>
                <a:cs typeface="ＭＳ Ｐゴシック"/>
              </a:rPr>
              <a:t>. JACC 2014</a:t>
            </a:r>
            <a:endParaRPr lang="en-US" sz="1600" dirty="0">
              <a:solidFill>
                <a:srgbClr val="FFFFFF"/>
              </a:solidFill>
              <a:latin typeface="Lucida Grande"/>
              <a:ea typeface="ＭＳ Ｐゴシック"/>
              <a:cs typeface="ＭＳ Ｐゴシック"/>
            </a:endParaRPr>
          </a:p>
        </p:txBody>
      </p:sp>
      <p:sp>
        <p:nvSpPr>
          <p:cNvPr id="5" name="Oval 10"/>
          <p:cNvSpPr>
            <a:spLocks noChangeArrowheads="1"/>
          </p:cNvSpPr>
          <p:nvPr/>
        </p:nvSpPr>
        <p:spPr bwMode="auto">
          <a:xfrm>
            <a:off x="2743200" y="1524000"/>
            <a:ext cx="1150937" cy="228600"/>
          </a:xfrm>
          <a:prstGeom prst="ellipse">
            <a:avLst/>
          </a:prstGeom>
          <a:noFill/>
          <a:ln w="38100">
            <a:solidFill>
              <a:srgbClr val="FF0000"/>
            </a:solidFill>
            <a:round/>
            <a:headEnd/>
            <a:tailEnd/>
          </a:ln>
        </p:spPr>
        <p:txBody>
          <a:bodyPr wrap="none" anchor="ctr"/>
          <a:lstStyle/>
          <a:p>
            <a:endParaRPr lang="en-US">
              <a:latin typeface="Calibri" pitchFamily="34" charset="0"/>
            </a:endParaRPr>
          </a:p>
        </p:txBody>
      </p:sp>
      <p:sp>
        <p:nvSpPr>
          <p:cNvPr id="6" name="Text Box 5"/>
          <p:cNvSpPr txBox="1">
            <a:spLocks noChangeArrowheads="1"/>
          </p:cNvSpPr>
          <p:nvPr/>
        </p:nvSpPr>
        <p:spPr bwMode="auto">
          <a:xfrm>
            <a:off x="4191000" y="1295400"/>
            <a:ext cx="4335462" cy="830262"/>
          </a:xfrm>
          <a:prstGeom prst="rect">
            <a:avLst/>
          </a:prstGeom>
          <a:solidFill>
            <a:srgbClr val="3333CC"/>
          </a:solidFill>
          <a:ln w="12700">
            <a:noFill/>
            <a:miter lim="800000"/>
            <a:headEnd/>
            <a:tailEnd/>
          </a:ln>
        </p:spPr>
        <p:txBody>
          <a:bodyPr>
            <a:spAutoFit/>
          </a:bodyPr>
          <a:lstStyle/>
          <a:p>
            <a:pPr marL="57150" indent="-57150">
              <a:buFontTx/>
              <a:buChar char="•"/>
            </a:pPr>
            <a:r>
              <a:rPr lang="en-US" sz="2400" dirty="0">
                <a:solidFill>
                  <a:schemeClr val="bg1"/>
                </a:solidFill>
                <a:latin typeface="Calibri" pitchFamily="34" charset="0"/>
                <a:ea typeface="Calibri" pitchFamily="34" charset="0"/>
                <a:cs typeface="Calibri" pitchFamily="34" charset="0"/>
              </a:rPr>
              <a:t>~35% individuals European descent have </a:t>
            </a:r>
            <a:r>
              <a:rPr lang="en-US" sz="2400" dirty="0">
                <a:solidFill>
                  <a:schemeClr val="bg1"/>
                </a:solidFill>
                <a:latin typeface="Calibri" pitchFamily="34" charset="0"/>
                <a:ea typeface="Times New Roman" pitchFamily="18" charset="0"/>
                <a:cs typeface="Calibri" pitchFamily="34" charset="0"/>
              </a:rPr>
              <a:t>≥1 variant</a:t>
            </a:r>
          </a:p>
        </p:txBody>
      </p:sp>
      <p:sp>
        <p:nvSpPr>
          <p:cNvPr id="7" name="Text Box 8"/>
          <p:cNvSpPr txBox="1">
            <a:spLocks noChangeArrowheads="1"/>
          </p:cNvSpPr>
          <p:nvPr/>
        </p:nvSpPr>
        <p:spPr bwMode="auto">
          <a:xfrm>
            <a:off x="4191000" y="2209800"/>
            <a:ext cx="4335462" cy="461963"/>
          </a:xfrm>
          <a:prstGeom prst="rect">
            <a:avLst/>
          </a:prstGeom>
          <a:solidFill>
            <a:srgbClr val="3333CC"/>
          </a:solidFill>
          <a:ln w="12700">
            <a:noFill/>
            <a:miter lim="800000"/>
            <a:headEnd/>
            <a:tailEnd/>
          </a:ln>
        </p:spPr>
        <p:txBody>
          <a:bodyPr>
            <a:spAutoFit/>
          </a:bodyPr>
          <a:lstStyle/>
          <a:p>
            <a:pPr marL="171450" indent="-171450">
              <a:buFontTx/>
              <a:buChar char="•"/>
            </a:pPr>
            <a:r>
              <a:rPr lang="en-US" sz="2400" dirty="0">
                <a:solidFill>
                  <a:schemeClr val="bg1"/>
                </a:solidFill>
                <a:latin typeface="Calibri" pitchFamily="34" charset="0"/>
                <a:ea typeface="Calibri" pitchFamily="34" charset="0"/>
                <a:cs typeface="Calibri" pitchFamily="34" charset="0"/>
              </a:rPr>
              <a:t>Risk AF OR 1.72, 1.39 /copy</a:t>
            </a:r>
          </a:p>
        </p:txBody>
      </p:sp>
      <p:sp>
        <p:nvSpPr>
          <p:cNvPr id="8" name="Text Box 3"/>
          <p:cNvSpPr txBox="1">
            <a:spLocks noChangeArrowheads="1"/>
          </p:cNvSpPr>
          <p:nvPr/>
        </p:nvSpPr>
        <p:spPr bwMode="auto">
          <a:xfrm>
            <a:off x="5187950" y="6172200"/>
            <a:ext cx="3981450" cy="369888"/>
          </a:xfrm>
          <a:prstGeom prst="rect">
            <a:avLst/>
          </a:prstGeom>
          <a:noFill/>
          <a:ln w="12700">
            <a:noFill/>
            <a:miter lim="800000"/>
            <a:headEnd/>
            <a:tailEnd/>
          </a:ln>
        </p:spPr>
        <p:txBody>
          <a:bodyPr>
            <a:spAutoFit/>
          </a:bodyPr>
          <a:lstStyle/>
          <a:p>
            <a:pPr>
              <a:buClr>
                <a:srgbClr val="FF0000"/>
              </a:buClr>
            </a:pPr>
            <a:r>
              <a:rPr lang="en-US" dirty="0" err="1">
                <a:solidFill>
                  <a:srgbClr val="FFFFFF"/>
                </a:solidFill>
                <a:latin typeface="Calibri" pitchFamily="34" charset="0"/>
              </a:rPr>
              <a:t>Gudbjartsson</a:t>
            </a:r>
            <a:r>
              <a:rPr lang="en-US" i="1" dirty="0">
                <a:solidFill>
                  <a:srgbClr val="FFFFFF"/>
                </a:solidFill>
                <a:latin typeface="Calibri" pitchFamily="34" charset="0"/>
              </a:rPr>
              <a:t> Nature</a:t>
            </a:r>
            <a:r>
              <a:rPr lang="en-US" dirty="0">
                <a:solidFill>
                  <a:srgbClr val="FFFFFF"/>
                </a:solidFill>
                <a:latin typeface="Calibri" pitchFamily="34" charset="0"/>
              </a:rPr>
              <a:t> 2007;448:353 </a:t>
            </a:r>
          </a:p>
        </p:txBody>
      </p:sp>
    </p:spTree>
    <p:extLst>
      <p:ext uri="{BB962C8B-B14F-4D97-AF65-F5344CB8AC3E}">
        <p14:creationId xmlns:p14="http://schemas.microsoft.com/office/powerpoint/2010/main" xmlns="" val="1116672271"/>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990600" y="1219200"/>
            <a:ext cx="7200900" cy="4800600"/>
          </a:xfrm>
          <a:prstGeom prst="rect">
            <a:avLst/>
          </a:prstGeom>
        </p:spPr>
      </p:pic>
      <p:sp>
        <p:nvSpPr>
          <p:cNvPr id="3" name="Title 1"/>
          <p:cNvSpPr txBox="1">
            <a:spLocks/>
          </p:cNvSpPr>
          <p:nvPr/>
        </p:nvSpPr>
        <p:spPr>
          <a:xfrm>
            <a:off x="0" y="0"/>
            <a:ext cx="9144000" cy="914400"/>
          </a:xfrm>
          <a:prstGeom prst="rect">
            <a:avLst/>
          </a:prstGeom>
        </p:spPr>
        <p:txBody>
          <a:bodyPr/>
          <a:lstStyle>
            <a:lvl1pPr algn="ctr" rtl="0" eaLnBrk="0" fontAlgn="base" hangingPunct="0">
              <a:spcBef>
                <a:spcPct val="0"/>
              </a:spcBef>
              <a:spcAft>
                <a:spcPct val="0"/>
              </a:spcAft>
              <a:defRPr sz="3600" b="1" cap="small">
                <a:solidFill>
                  <a:schemeClr val="accent2"/>
                </a:solidFill>
                <a:latin typeface="+mj-lt"/>
                <a:ea typeface="+mj-ea"/>
                <a:cs typeface="+mj-cs"/>
              </a:defRPr>
            </a:lvl1pPr>
            <a:lvl2pPr algn="ctr" rtl="0" eaLnBrk="0" fontAlgn="base" hangingPunct="0">
              <a:spcBef>
                <a:spcPct val="0"/>
              </a:spcBef>
              <a:spcAft>
                <a:spcPct val="0"/>
              </a:spcAft>
              <a:defRPr sz="3600" b="1">
                <a:solidFill>
                  <a:schemeClr val="accent2"/>
                </a:solidFill>
                <a:latin typeface="Sabon" pitchFamily="18" charset="0"/>
              </a:defRPr>
            </a:lvl2pPr>
            <a:lvl3pPr algn="ctr" rtl="0" eaLnBrk="0" fontAlgn="base" hangingPunct="0">
              <a:spcBef>
                <a:spcPct val="0"/>
              </a:spcBef>
              <a:spcAft>
                <a:spcPct val="0"/>
              </a:spcAft>
              <a:defRPr sz="3600" b="1">
                <a:solidFill>
                  <a:schemeClr val="accent2"/>
                </a:solidFill>
                <a:latin typeface="Sabon" pitchFamily="18" charset="0"/>
              </a:defRPr>
            </a:lvl3pPr>
            <a:lvl4pPr algn="ctr" rtl="0" eaLnBrk="0" fontAlgn="base" hangingPunct="0">
              <a:spcBef>
                <a:spcPct val="0"/>
              </a:spcBef>
              <a:spcAft>
                <a:spcPct val="0"/>
              </a:spcAft>
              <a:defRPr sz="3600" b="1">
                <a:solidFill>
                  <a:schemeClr val="accent2"/>
                </a:solidFill>
                <a:latin typeface="Sabon" pitchFamily="18" charset="0"/>
              </a:defRPr>
            </a:lvl4pPr>
            <a:lvl5pPr algn="ctr" rtl="0" eaLnBrk="0" fontAlgn="base" hangingPunct="0">
              <a:spcBef>
                <a:spcPct val="0"/>
              </a:spcBef>
              <a:spcAft>
                <a:spcPct val="0"/>
              </a:spcAft>
              <a:defRPr sz="3600" b="1">
                <a:solidFill>
                  <a:schemeClr val="accent2"/>
                </a:solidFill>
                <a:latin typeface="Sabon" pitchFamily="18" charset="0"/>
              </a:defRPr>
            </a:lvl5pPr>
            <a:lvl6pPr marL="457200" algn="l" rtl="0" fontAlgn="base">
              <a:spcBef>
                <a:spcPct val="0"/>
              </a:spcBef>
              <a:spcAft>
                <a:spcPct val="0"/>
              </a:spcAft>
              <a:defRPr sz="3600" b="1">
                <a:solidFill>
                  <a:schemeClr val="accent2"/>
                </a:solidFill>
                <a:latin typeface="Sabon" pitchFamily="18" charset="0"/>
              </a:defRPr>
            </a:lvl6pPr>
            <a:lvl7pPr marL="914400" algn="l" rtl="0" fontAlgn="base">
              <a:spcBef>
                <a:spcPct val="0"/>
              </a:spcBef>
              <a:spcAft>
                <a:spcPct val="0"/>
              </a:spcAft>
              <a:defRPr sz="3600" b="1">
                <a:solidFill>
                  <a:schemeClr val="accent2"/>
                </a:solidFill>
                <a:latin typeface="Sabon" pitchFamily="18" charset="0"/>
              </a:defRPr>
            </a:lvl7pPr>
            <a:lvl8pPr marL="1371600" algn="l" rtl="0" fontAlgn="base">
              <a:spcBef>
                <a:spcPct val="0"/>
              </a:spcBef>
              <a:spcAft>
                <a:spcPct val="0"/>
              </a:spcAft>
              <a:defRPr sz="3600" b="1">
                <a:solidFill>
                  <a:schemeClr val="accent2"/>
                </a:solidFill>
                <a:latin typeface="Sabon" pitchFamily="18" charset="0"/>
              </a:defRPr>
            </a:lvl8pPr>
            <a:lvl9pPr marL="1828800" algn="l" rtl="0" fontAlgn="base">
              <a:spcBef>
                <a:spcPct val="0"/>
              </a:spcBef>
              <a:spcAft>
                <a:spcPct val="0"/>
              </a:spcAft>
              <a:defRPr sz="3600" b="1">
                <a:solidFill>
                  <a:schemeClr val="accent2"/>
                </a:solidFill>
                <a:latin typeface="Sabon" pitchFamily="18" charset="0"/>
              </a:defRPr>
            </a:lvl9pPr>
          </a:lstStyle>
          <a:p>
            <a:r>
              <a:rPr lang="en-US" dirty="0" smtClean="0"/>
              <a:t>identified </a:t>
            </a:r>
            <a:r>
              <a:rPr lang="en-US" dirty="0"/>
              <a:t>genetic associations of </a:t>
            </a:r>
            <a:r>
              <a:rPr lang="en-US" dirty="0" smtClean="0"/>
              <a:t>AF and </a:t>
            </a:r>
            <a:r>
              <a:rPr lang="en-US" dirty="0"/>
              <a:t>future areas of </a:t>
            </a:r>
            <a:r>
              <a:rPr lang="en-US" dirty="0" smtClean="0"/>
              <a:t>genomic study</a:t>
            </a:r>
            <a:endParaRPr lang="en-US" dirty="0"/>
          </a:p>
        </p:txBody>
      </p:sp>
      <p:sp>
        <p:nvSpPr>
          <p:cNvPr id="4" name="TextBox 3"/>
          <p:cNvSpPr txBox="1"/>
          <p:nvPr/>
        </p:nvSpPr>
        <p:spPr>
          <a:xfrm>
            <a:off x="2286000" y="6334780"/>
            <a:ext cx="7304869" cy="523220"/>
          </a:xfrm>
          <a:prstGeom prst="rect">
            <a:avLst/>
          </a:prstGeom>
          <a:noFill/>
        </p:spPr>
        <p:txBody>
          <a:bodyPr wrap="square" rtlCol="0">
            <a:spAutoFit/>
          </a:bodyPr>
          <a:lstStyle/>
          <a:p>
            <a:r>
              <a:rPr lang="en-US" sz="1400" dirty="0" err="1" smtClean="0">
                <a:solidFill>
                  <a:schemeClr val="bg1"/>
                </a:solidFill>
              </a:rPr>
              <a:t>Magnani</a:t>
            </a:r>
            <a:r>
              <a:rPr lang="en-US" sz="1400" dirty="0" smtClean="0">
                <a:solidFill>
                  <a:schemeClr val="bg1"/>
                </a:solidFill>
              </a:rPr>
              <a:t>…McManus…Benjamin.</a:t>
            </a:r>
            <a:r>
              <a:rPr lang="en-US" sz="1400" b="1" dirty="0">
                <a:solidFill>
                  <a:schemeClr val="bg1"/>
                </a:solidFill>
              </a:rPr>
              <a:t> Atrial fibrillation: current knowledge and future directions in epidemiology and </a:t>
            </a:r>
            <a:r>
              <a:rPr lang="en-US" sz="1400" b="1" dirty="0" smtClean="0">
                <a:solidFill>
                  <a:schemeClr val="bg1"/>
                </a:solidFill>
              </a:rPr>
              <a:t>genomics. </a:t>
            </a:r>
            <a:r>
              <a:rPr lang="en-US" sz="1400" i="1" dirty="0" smtClean="0">
                <a:solidFill>
                  <a:schemeClr val="bg1"/>
                </a:solidFill>
              </a:rPr>
              <a:t>Circulation</a:t>
            </a:r>
            <a:r>
              <a:rPr lang="en-US" sz="1400" dirty="0" smtClean="0">
                <a:solidFill>
                  <a:schemeClr val="bg1"/>
                </a:solidFill>
              </a:rPr>
              <a:t> 2011.</a:t>
            </a:r>
            <a:endParaRPr lang="en-US" sz="1400" dirty="0">
              <a:solidFill>
                <a:schemeClr val="bg1"/>
              </a:solidFill>
            </a:endParaRPr>
          </a:p>
        </p:txBody>
      </p:sp>
    </p:spTree>
    <p:extLst>
      <p:ext uri="{BB962C8B-B14F-4D97-AF65-F5344CB8AC3E}">
        <p14:creationId xmlns:p14="http://schemas.microsoft.com/office/powerpoint/2010/main" xmlns="" val="4125472310"/>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81000" y="0"/>
            <a:ext cx="8534400" cy="5943600"/>
          </a:xfrm>
          <a:prstGeom prst="rect">
            <a:avLst/>
          </a:prstGeom>
        </p:spPr>
      </p:pic>
      <p:sp>
        <p:nvSpPr>
          <p:cNvPr id="4" name="TextBox 3"/>
          <p:cNvSpPr txBox="1"/>
          <p:nvPr/>
        </p:nvSpPr>
        <p:spPr>
          <a:xfrm>
            <a:off x="2057400" y="6172200"/>
            <a:ext cx="7086600" cy="523220"/>
          </a:xfrm>
          <a:prstGeom prst="rect">
            <a:avLst/>
          </a:prstGeom>
          <a:noFill/>
        </p:spPr>
        <p:txBody>
          <a:bodyPr wrap="square" rtlCol="0">
            <a:spAutoFit/>
          </a:bodyPr>
          <a:lstStyle/>
          <a:p>
            <a:r>
              <a:rPr lang="en-US" sz="1400" dirty="0" err="1" smtClean="0">
                <a:solidFill>
                  <a:srgbClr val="FFFFFF"/>
                </a:solidFill>
              </a:rPr>
              <a:t>Magnani</a:t>
            </a:r>
            <a:r>
              <a:rPr lang="en-US" sz="1400" dirty="0" smtClean="0">
                <a:solidFill>
                  <a:srgbClr val="FFFFFF"/>
                </a:solidFill>
              </a:rPr>
              <a:t>…McManus…Benjamin.</a:t>
            </a:r>
            <a:r>
              <a:rPr lang="en-US" sz="1400" b="1" dirty="0">
                <a:solidFill>
                  <a:srgbClr val="FFFFFF"/>
                </a:solidFill>
              </a:rPr>
              <a:t> Atrial fibrillation: current knowledge and future directions in epidemiology and </a:t>
            </a:r>
            <a:r>
              <a:rPr lang="en-US" sz="1400" b="1" dirty="0" smtClean="0">
                <a:solidFill>
                  <a:srgbClr val="FFFFFF"/>
                </a:solidFill>
              </a:rPr>
              <a:t>genomics. </a:t>
            </a:r>
            <a:r>
              <a:rPr lang="en-US" sz="1400" i="1" dirty="0" smtClean="0">
                <a:solidFill>
                  <a:srgbClr val="FFFFFF"/>
                </a:solidFill>
              </a:rPr>
              <a:t>Circulation</a:t>
            </a:r>
            <a:r>
              <a:rPr lang="en-US" sz="1400" dirty="0" smtClean="0">
                <a:solidFill>
                  <a:srgbClr val="FFFFFF"/>
                </a:solidFill>
              </a:rPr>
              <a:t> 2011.</a:t>
            </a:r>
            <a:endParaRPr lang="en-US" sz="1400" dirty="0">
              <a:solidFill>
                <a:srgbClr val="FFFFFF"/>
              </a:solidFill>
            </a:endParaRPr>
          </a:p>
        </p:txBody>
      </p:sp>
      <p:sp>
        <p:nvSpPr>
          <p:cNvPr id="6" name="Oval 6"/>
          <p:cNvSpPr>
            <a:spLocks noChangeArrowheads="1"/>
          </p:cNvSpPr>
          <p:nvPr/>
        </p:nvSpPr>
        <p:spPr bwMode="auto">
          <a:xfrm>
            <a:off x="0" y="1143000"/>
            <a:ext cx="4876800" cy="1524000"/>
          </a:xfrm>
          <a:prstGeom prst="ellipse">
            <a:avLst/>
          </a:prstGeom>
          <a:noFill/>
          <a:ln w="38100">
            <a:solidFill>
              <a:srgbClr val="FF0000"/>
            </a:solidFill>
            <a:round/>
            <a:headEnd/>
            <a:tailEnd/>
          </a:ln>
        </p:spPr>
        <p:txBody>
          <a:bodyPr wrap="none" anchor="ctr"/>
          <a:lstStyle/>
          <a:p>
            <a:endParaRPr lang="en-US">
              <a:latin typeface="Calibri" pitchFamily="34" charset="0"/>
            </a:endParaRPr>
          </a:p>
        </p:txBody>
      </p:sp>
    </p:spTree>
    <p:extLst>
      <p:ext uri="{BB962C8B-B14F-4D97-AF65-F5344CB8AC3E}">
        <p14:creationId xmlns:p14="http://schemas.microsoft.com/office/powerpoint/2010/main" xmlns="" val="1786665987"/>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Heritability Gap in AF – Moving beyond GWAS</a:t>
            </a:r>
            <a:endParaRPr lang="en-US" dirty="0"/>
          </a:p>
        </p:txBody>
      </p:sp>
      <p:sp>
        <p:nvSpPr>
          <p:cNvPr id="3" name="Content Placeholder 2"/>
          <p:cNvSpPr>
            <a:spLocks noGrp="1"/>
          </p:cNvSpPr>
          <p:nvPr>
            <p:ph idx="1"/>
          </p:nvPr>
        </p:nvSpPr>
        <p:spPr>
          <a:xfrm>
            <a:off x="0" y="1524000"/>
            <a:ext cx="7086600" cy="4876800"/>
          </a:xfrm>
        </p:spPr>
        <p:txBody>
          <a:bodyPr>
            <a:normAutofit lnSpcReduction="10000"/>
          </a:bodyPr>
          <a:lstStyle/>
          <a:p>
            <a:pPr marL="0" indent="0">
              <a:buNone/>
            </a:pPr>
            <a:r>
              <a:rPr lang="en-US" sz="3200" dirty="0" smtClean="0"/>
              <a:t>Known unknowns in AF:</a:t>
            </a:r>
          </a:p>
          <a:p>
            <a:r>
              <a:rPr lang="en-US" sz="3200" dirty="0" smtClean="0"/>
              <a:t>40% AF risk unexplained by clinical CV risk factors</a:t>
            </a:r>
          </a:p>
          <a:p>
            <a:r>
              <a:rPr lang="en-US" sz="3200" dirty="0" smtClean="0"/>
              <a:t>2-fold higher risk of AF in patients with family history of AF</a:t>
            </a:r>
          </a:p>
          <a:p>
            <a:r>
              <a:rPr lang="en-US" sz="3200" dirty="0" smtClean="0"/>
              <a:t>90+% of AF heritability unexplained by known SNPs and candidate gene studies</a:t>
            </a:r>
          </a:p>
          <a:p>
            <a:r>
              <a:rPr lang="en-US" sz="3200" dirty="0" smtClean="0"/>
              <a:t>AF triggers contribute to altered atrial gene expression</a:t>
            </a:r>
          </a:p>
        </p:txBody>
      </p:sp>
      <p:pic>
        <p:nvPicPr>
          <p:cNvPr id="5" name="Picture 4"/>
          <p:cNvPicPr>
            <a:picLocks noChangeAspect="1"/>
          </p:cNvPicPr>
          <p:nvPr/>
        </p:nvPicPr>
        <p:blipFill>
          <a:blip r:embed="rId2"/>
          <a:stretch>
            <a:fillRect/>
          </a:stretch>
        </p:blipFill>
        <p:spPr>
          <a:xfrm>
            <a:off x="6752546" y="914400"/>
            <a:ext cx="2353354" cy="1752600"/>
          </a:xfrm>
          <a:prstGeom prst="rect">
            <a:avLst/>
          </a:prstGeom>
        </p:spPr>
      </p:pic>
      <p:sp>
        <p:nvSpPr>
          <p:cNvPr id="6" name="TextBox 5"/>
          <p:cNvSpPr txBox="1"/>
          <p:nvPr/>
        </p:nvSpPr>
        <p:spPr>
          <a:xfrm>
            <a:off x="1163638" y="2433638"/>
            <a:ext cx="6872287" cy="1077218"/>
          </a:xfrm>
          <a:prstGeom prst="rect">
            <a:avLst/>
          </a:prstGeom>
          <a:solidFill>
            <a:schemeClr val="accent6"/>
          </a:solidFill>
        </p:spPr>
        <p:txBody>
          <a:bodyPr>
            <a:spAutoFit/>
          </a:bodyPr>
          <a:lstStyle/>
          <a:p>
            <a:r>
              <a:rPr lang="en-US" sz="3200" dirty="0">
                <a:solidFill>
                  <a:srgbClr val="FFFFFF"/>
                </a:solidFill>
              </a:rPr>
              <a:t>Could variable gene expression in stress states explain heritability gap?</a:t>
            </a:r>
          </a:p>
        </p:txBody>
      </p:sp>
    </p:spTree>
    <p:extLst>
      <p:ext uri="{BB962C8B-B14F-4D97-AF65-F5344CB8AC3E}">
        <p14:creationId xmlns:p14="http://schemas.microsoft.com/office/powerpoint/2010/main" xmlns="" val="3980261889"/>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MicroRNA in CVD</a:t>
            </a:r>
            <a:endParaRPr lang="en-US" dirty="0"/>
          </a:p>
        </p:txBody>
      </p:sp>
      <p:sp>
        <p:nvSpPr>
          <p:cNvPr id="2" name="Content Placeholder 1"/>
          <p:cNvSpPr>
            <a:spLocks noGrp="1"/>
          </p:cNvSpPr>
          <p:nvPr>
            <p:ph idx="1"/>
          </p:nvPr>
        </p:nvSpPr>
        <p:spPr>
          <a:xfrm>
            <a:off x="152400" y="1293627"/>
            <a:ext cx="4207934" cy="5335773"/>
          </a:xfrm>
        </p:spPr>
        <p:txBody>
          <a:bodyPr>
            <a:normAutofit/>
          </a:bodyPr>
          <a:lstStyle/>
          <a:p>
            <a:r>
              <a:rPr lang="en-US" sz="2600" dirty="0" smtClean="0"/>
              <a:t>MicroRNAs (</a:t>
            </a:r>
            <a:r>
              <a:rPr lang="en-US" sz="2600" dirty="0" err="1" smtClean="0"/>
              <a:t>miRNAs</a:t>
            </a:r>
            <a:r>
              <a:rPr lang="en-US" sz="2600" dirty="0" smtClean="0"/>
              <a:t>) are endogenous</a:t>
            </a:r>
            <a:r>
              <a:rPr lang="en-US" sz="2600" dirty="0"/>
              <a:t>, non-coding </a:t>
            </a:r>
            <a:r>
              <a:rPr lang="en-US" sz="2600" dirty="0" smtClean="0"/>
              <a:t>RNAs</a:t>
            </a:r>
          </a:p>
          <a:p>
            <a:r>
              <a:rPr lang="en-US" sz="2600" dirty="0" err="1" smtClean="0"/>
              <a:t>miRNAs</a:t>
            </a:r>
            <a:r>
              <a:rPr lang="en-US" sz="2600" dirty="0" smtClean="0"/>
              <a:t> are regulators </a:t>
            </a:r>
            <a:r>
              <a:rPr lang="en-US" sz="2600" dirty="0"/>
              <a:t>of gene </a:t>
            </a:r>
            <a:r>
              <a:rPr lang="en-US" sz="2600" dirty="0" smtClean="0"/>
              <a:t>expression</a:t>
            </a:r>
            <a:endParaRPr lang="en-US" sz="2600" b="1" dirty="0"/>
          </a:p>
          <a:p>
            <a:r>
              <a:rPr lang="en-US" sz="2600" dirty="0" err="1" smtClean="0"/>
              <a:t>miRNAs</a:t>
            </a:r>
            <a:r>
              <a:rPr lang="en-US" sz="2600" dirty="0" smtClean="0"/>
              <a:t> are released by the heart in the setting of an acute MI, heart failure</a:t>
            </a:r>
          </a:p>
          <a:p>
            <a:r>
              <a:rPr lang="en-US" sz="2600" dirty="0" err="1" smtClean="0"/>
              <a:t>miRNAs</a:t>
            </a:r>
            <a:r>
              <a:rPr lang="en-US" sz="2600" dirty="0" smtClean="0"/>
              <a:t> </a:t>
            </a:r>
            <a:r>
              <a:rPr lang="en-US" sz="2600" dirty="0"/>
              <a:t>are present in the circulation </a:t>
            </a:r>
            <a:r>
              <a:rPr lang="en-US" sz="2600" dirty="0" smtClean="0"/>
              <a:t>and provide insights </a:t>
            </a:r>
            <a:r>
              <a:rPr lang="en-US" sz="2600" dirty="0"/>
              <a:t>into </a:t>
            </a:r>
            <a:r>
              <a:rPr lang="en-US" sz="2600" i="1" dirty="0" smtClean="0"/>
              <a:t>in vivo </a:t>
            </a:r>
            <a:r>
              <a:rPr lang="en-US" sz="2600" dirty="0" smtClean="0"/>
              <a:t>gene expression.</a:t>
            </a:r>
          </a:p>
          <a:p>
            <a:pPr marL="45720" indent="0">
              <a:buNone/>
            </a:pPr>
            <a:endParaRPr lang="en-US" sz="2400" dirty="0" smtClean="0"/>
          </a:p>
          <a:p>
            <a:endParaRPr lang="en-US" dirty="0"/>
          </a:p>
        </p:txBody>
      </p:sp>
      <p:pic>
        <p:nvPicPr>
          <p:cNvPr id="5" name="Picture 4" descr="Figure1Editorial.jpg"/>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4260226" y="1676400"/>
            <a:ext cx="4883774" cy="3662830"/>
          </a:xfrm>
          <a:prstGeom prst="rect">
            <a:avLst/>
          </a:prstGeom>
        </p:spPr>
      </p:pic>
      <p:sp>
        <p:nvSpPr>
          <p:cNvPr id="4" name="TextBox 3"/>
          <p:cNvSpPr txBox="1"/>
          <p:nvPr/>
        </p:nvSpPr>
        <p:spPr>
          <a:xfrm>
            <a:off x="4876800" y="6430078"/>
            <a:ext cx="4641727" cy="369332"/>
          </a:xfrm>
          <a:prstGeom prst="rect">
            <a:avLst/>
          </a:prstGeom>
          <a:noFill/>
        </p:spPr>
        <p:txBody>
          <a:bodyPr wrap="square" rtlCol="0">
            <a:spAutoFit/>
          </a:bodyPr>
          <a:lstStyle/>
          <a:p>
            <a:r>
              <a:rPr lang="en-US" dirty="0" smtClean="0">
                <a:solidFill>
                  <a:srgbClr val="FFFFFF"/>
                </a:solidFill>
              </a:rPr>
              <a:t>McManus, </a:t>
            </a:r>
            <a:r>
              <a:rPr lang="en-US" dirty="0" err="1" smtClean="0">
                <a:solidFill>
                  <a:srgbClr val="FFFFFF"/>
                </a:solidFill>
              </a:rPr>
              <a:t>Ambros</a:t>
            </a:r>
            <a:r>
              <a:rPr lang="en-US" dirty="0" smtClean="0">
                <a:solidFill>
                  <a:srgbClr val="FFFFFF"/>
                </a:solidFill>
              </a:rPr>
              <a:t>. </a:t>
            </a:r>
            <a:r>
              <a:rPr lang="en-US" i="1" dirty="0" smtClean="0">
                <a:solidFill>
                  <a:srgbClr val="FFFFFF"/>
                </a:solidFill>
              </a:rPr>
              <a:t>Circulation</a:t>
            </a:r>
            <a:r>
              <a:rPr lang="en-US" dirty="0" smtClean="0">
                <a:solidFill>
                  <a:srgbClr val="FFFFFF"/>
                </a:solidFill>
              </a:rPr>
              <a:t> 2011</a:t>
            </a:r>
            <a:endParaRPr lang="en-US" dirty="0">
              <a:solidFill>
                <a:srgbClr val="FFFFFF"/>
              </a:solidFill>
            </a:endParaRPr>
          </a:p>
        </p:txBody>
      </p:sp>
    </p:spTree>
    <p:extLst>
      <p:ext uri="{BB962C8B-B14F-4D97-AF65-F5344CB8AC3E}">
        <p14:creationId xmlns:p14="http://schemas.microsoft.com/office/powerpoint/2010/main" xmlns="" val="4218882620"/>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04800"/>
            <a:ext cx="9144000" cy="914400"/>
          </a:xfrm>
        </p:spPr>
        <p:txBody>
          <a:bodyPr>
            <a:normAutofit fontScale="90000"/>
          </a:bodyPr>
          <a:lstStyle/>
          <a:p>
            <a:r>
              <a:rPr lang="en-US" dirty="0" smtClean="0"/>
              <a:t>Animal Models suggests Tissue Levels of </a:t>
            </a:r>
            <a:r>
              <a:rPr lang="en-US" dirty="0" err="1" smtClean="0"/>
              <a:t>Mirnas</a:t>
            </a:r>
            <a:r>
              <a:rPr lang="en-US" dirty="0" smtClean="0"/>
              <a:t> are associated with AF Susceptibility</a:t>
            </a:r>
            <a:endParaRPr lang="en-US" dirty="0"/>
          </a:p>
        </p:txBody>
      </p:sp>
      <p:pic>
        <p:nvPicPr>
          <p:cNvPr id="4" name="Picture 3"/>
          <p:cNvPicPr>
            <a:picLocks noChangeAspect="1"/>
          </p:cNvPicPr>
          <p:nvPr/>
        </p:nvPicPr>
        <p:blipFill>
          <a:blip r:embed="rId2"/>
          <a:stretch>
            <a:fillRect/>
          </a:stretch>
        </p:blipFill>
        <p:spPr>
          <a:xfrm>
            <a:off x="-25400" y="1524000"/>
            <a:ext cx="3219855" cy="4392257"/>
          </a:xfrm>
          <a:prstGeom prst="rect">
            <a:avLst/>
          </a:prstGeom>
        </p:spPr>
      </p:pic>
      <p:pic>
        <p:nvPicPr>
          <p:cNvPr id="5" name="Picture 4"/>
          <p:cNvPicPr>
            <a:picLocks noChangeAspect="1"/>
          </p:cNvPicPr>
          <p:nvPr/>
        </p:nvPicPr>
        <p:blipFill>
          <a:blip r:embed="rId3"/>
          <a:stretch>
            <a:fillRect/>
          </a:stretch>
        </p:blipFill>
        <p:spPr>
          <a:xfrm>
            <a:off x="3581400" y="1905000"/>
            <a:ext cx="5449999" cy="2895600"/>
          </a:xfrm>
          <a:prstGeom prst="rect">
            <a:avLst/>
          </a:prstGeom>
        </p:spPr>
      </p:pic>
      <p:pic>
        <p:nvPicPr>
          <p:cNvPr id="6" name="Picture 5"/>
          <p:cNvPicPr>
            <a:picLocks noChangeAspect="1"/>
          </p:cNvPicPr>
          <p:nvPr/>
        </p:nvPicPr>
        <p:blipFill>
          <a:blip r:embed="rId4"/>
          <a:stretch>
            <a:fillRect/>
          </a:stretch>
        </p:blipFill>
        <p:spPr>
          <a:xfrm>
            <a:off x="4889500" y="6172200"/>
            <a:ext cx="4254500" cy="254000"/>
          </a:xfrm>
          <a:prstGeom prst="rect">
            <a:avLst/>
          </a:prstGeom>
        </p:spPr>
      </p:pic>
      <p:pic>
        <p:nvPicPr>
          <p:cNvPr id="7" name="Picture 6"/>
          <p:cNvPicPr>
            <a:picLocks noChangeAspect="1"/>
          </p:cNvPicPr>
          <p:nvPr/>
        </p:nvPicPr>
        <p:blipFill>
          <a:blip r:embed="rId5"/>
          <a:stretch>
            <a:fillRect/>
          </a:stretch>
        </p:blipFill>
        <p:spPr>
          <a:xfrm>
            <a:off x="6019800" y="6439182"/>
            <a:ext cx="3124200" cy="393418"/>
          </a:xfrm>
          <a:prstGeom prst="rect">
            <a:avLst/>
          </a:prstGeom>
        </p:spPr>
      </p:pic>
    </p:spTree>
    <p:extLst>
      <p:ext uri="{BB962C8B-B14F-4D97-AF65-F5344CB8AC3E}">
        <p14:creationId xmlns:p14="http://schemas.microsoft.com/office/powerpoint/2010/main" xmlns="" val="2269294081"/>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Disclosures</a:t>
            </a:r>
            <a:endParaRPr lang="en-US" dirty="0"/>
          </a:p>
        </p:txBody>
      </p:sp>
      <p:sp>
        <p:nvSpPr>
          <p:cNvPr id="3" name="Content Placeholder 2"/>
          <p:cNvSpPr>
            <a:spLocks noGrp="1"/>
          </p:cNvSpPr>
          <p:nvPr>
            <p:ph idx="1"/>
          </p:nvPr>
        </p:nvSpPr>
        <p:spPr>
          <a:xfrm>
            <a:off x="0" y="1524000"/>
            <a:ext cx="9144000" cy="3810000"/>
          </a:xfrm>
        </p:spPr>
        <p:txBody>
          <a:bodyPr>
            <a:normAutofit fontScale="92500" lnSpcReduction="10000"/>
          </a:bodyPr>
          <a:lstStyle/>
          <a:p>
            <a:r>
              <a:rPr lang="en-US" sz="2800" dirty="0" smtClean="0"/>
              <a:t>David D McManus, MD, </a:t>
            </a:r>
            <a:r>
              <a:rPr lang="en-US" sz="2800" dirty="0" err="1" smtClean="0"/>
              <a:t>ScM</a:t>
            </a:r>
            <a:r>
              <a:rPr lang="en-US" sz="2800" dirty="0" smtClean="0"/>
              <a:t> has received research funding from: </a:t>
            </a:r>
          </a:p>
          <a:p>
            <a:pPr lvl="1"/>
            <a:r>
              <a:rPr lang="en-US" sz="2000" dirty="0" smtClean="0"/>
              <a:t>US </a:t>
            </a:r>
            <a:r>
              <a:rPr lang="en-US" sz="2000" dirty="0"/>
              <a:t>Department of </a:t>
            </a:r>
            <a:r>
              <a:rPr lang="en-US" sz="2000" dirty="0" smtClean="0"/>
              <a:t>Defense</a:t>
            </a:r>
            <a:endParaRPr lang="en-US" sz="2000" dirty="0"/>
          </a:p>
          <a:p>
            <a:pPr lvl="1"/>
            <a:r>
              <a:rPr lang="en-US" sz="2000" dirty="0" smtClean="0"/>
              <a:t>National </a:t>
            </a:r>
            <a:r>
              <a:rPr lang="en-US" sz="2000" dirty="0"/>
              <a:t>Heart Lung and Blood </a:t>
            </a:r>
            <a:r>
              <a:rPr lang="en-US" sz="2000" dirty="0" smtClean="0"/>
              <a:t>Institute</a:t>
            </a:r>
            <a:endParaRPr lang="en-US" sz="2000" dirty="0"/>
          </a:p>
          <a:p>
            <a:pPr lvl="1"/>
            <a:r>
              <a:rPr lang="en-US" sz="2000" dirty="0" smtClean="0"/>
              <a:t>Worcester </a:t>
            </a:r>
            <a:r>
              <a:rPr lang="en-US" sz="2000" dirty="0"/>
              <a:t>Polytechnic Institute (New Technology Development Grant)</a:t>
            </a:r>
          </a:p>
          <a:p>
            <a:pPr lvl="1"/>
            <a:r>
              <a:rPr lang="en-US" sz="2000" dirty="0" smtClean="0"/>
              <a:t>St. Jude Medical</a:t>
            </a:r>
            <a:endParaRPr lang="en-US" sz="2000" dirty="0"/>
          </a:p>
          <a:p>
            <a:pPr lvl="1"/>
            <a:r>
              <a:rPr lang="en-US" sz="2000" dirty="0" smtClean="0"/>
              <a:t>Philips Healthcare</a:t>
            </a:r>
            <a:endParaRPr lang="en-US" sz="2000" dirty="0"/>
          </a:p>
          <a:p>
            <a:pPr lvl="1"/>
            <a:r>
              <a:rPr lang="en-US" sz="2000" dirty="0" err="1" smtClean="0"/>
              <a:t>Sanofi</a:t>
            </a:r>
            <a:r>
              <a:rPr lang="en-US" sz="2000" dirty="0" smtClean="0"/>
              <a:t> Aventis</a:t>
            </a:r>
          </a:p>
          <a:p>
            <a:pPr lvl="1"/>
            <a:r>
              <a:rPr lang="en-US" sz="2000" dirty="0" err="1" smtClean="0"/>
              <a:t>Biotronik</a:t>
            </a:r>
            <a:endParaRPr lang="en-US" sz="2000" dirty="0" smtClean="0"/>
          </a:p>
          <a:p>
            <a:pPr lvl="1"/>
            <a:r>
              <a:rPr lang="en-US" sz="2000" dirty="0" err="1" smtClean="0"/>
              <a:t>Otsuka</a:t>
            </a:r>
            <a:r>
              <a:rPr lang="en-US" sz="2000" dirty="0" smtClean="0"/>
              <a:t> Pharmaceuticals</a:t>
            </a:r>
            <a:endParaRPr lang="en-US" sz="2000" dirty="0"/>
          </a:p>
          <a:p>
            <a:pPr lvl="1"/>
            <a:r>
              <a:rPr lang="en-US" sz="2000" dirty="0" smtClean="0"/>
              <a:t>Astra Zeneca</a:t>
            </a:r>
          </a:p>
        </p:txBody>
      </p:sp>
    </p:spTree>
    <p:extLst>
      <p:ext uri="{BB962C8B-B14F-4D97-AF65-F5344CB8AC3E}">
        <p14:creationId xmlns:p14="http://schemas.microsoft.com/office/powerpoint/2010/main" xmlns="" val="1349638070"/>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 name="Picture 5"/>
          <p:cNvPicPr>
            <a:picLocks noChangeAspect="1"/>
          </p:cNvPicPr>
          <p:nvPr/>
        </p:nvPicPr>
        <p:blipFill>
          <a:blip r:embed="rId3"/>
          <a:stretch>
            <a:fillRect/>
          </a:stretch>
        </p:blipFill>
        <p:spPr>
          <a:xfrm>
            <a:off x="0" y="0"/>
            <a:ext cx="9144000" cy="6858000"/>
          </a:xfrm>
          <a:prstGeom prst="rect">
            <a:avLst/>
          </a:prstGeom>
        </p:spPr>
      </p:pic>
      <p:sp>
        <p:nvSpPr>
          <p:cNvPr id="7" name="TextBox 6"/>
          <p:cNvSpPr txBox="1"/>
          <p:nvPr/>
        </p:nvSpPr>
        <p:spPr>
          <a:xfrm>
            <a:off x="6124222" y="6491111"/>
            <a:ext cx="2808111" cy="369332"/>
          </a:xfrm>
          <a:prstGeom prst="rect">
            <a:avLst/>
          </a:prstGeom>
          <a:noFill/>
        </p:spPr>
        <p:txBody>
          <a:bodyPr wrap="square" rtlCol="0">
            <a:spAutoFit/>
          </a:bodyPr>
          <a:lstStyle/>
          <a:p>
            <a:r>
              <a:rPr lang="en-US" dirty="0" smtClean="0"/>
              <a:t>Wang </a:t>
            </a:r>
            <a:r>
              <a:rPr lang="en-US" i="1" dirty="0" smtClean="0"/>
              <a:t>Card Res </a:t>
            </a:r>
            <a:r>
              <a:rPr lang="en-US" dirty="0" smtClean="0"/>
              <a:t>2010</a:t>
            </a:r>
            <a:endParaRPr lang="en-US" dirty="0"/>
          </a:p>
        </p:txBody>
      </p:sp>
    </p:spTree>
    <p:extLst>
      <p:ext uri="{BB962C8B-B14F-4D97-AF65-F5344CB8AC3E}">
        <p14:creationId xmlns:p14="http://schemas.microsoft.com/office/powerpoint/2010/main" xmlns="" val="2540126330"/>
      </p:ext>
    </p:extLst>
  </p:cSld>
  <p:clrMapOvr>
    <a:masterClrMapping/>
  </p:clrMapOvr>
  <p:transition>
    <p:split orient="vert"/>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Lightning Bolt 18"/>
          <p:cNvSpPr/>
          <p:nvPr/>
        </p:nvSpPr>
        <p:spPr>
          <a:xfrm rot="21321258">
            <a:off x="5551156" y="2160518"/>
            <a:ext cx="656334" cy="855226"/>
          </a:xfrm>
          <a:prstGeom prst="lightningBolt">
            <a:avLst/>
          </a:prstGeom>
          <a:solidFill>
            <a:schemeClr val="accent2">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a:solidFill>
                <a:prstClr val="white"/>
              </a:solidFill>
              <a:latin typeface="Calibri"/>
            </a:endParaRPr>
          </a:p>
        </p:txBody>
      </p:sp>
      <p:sp>
        <p:nvSpPr>
          <p:cNvPr id="20" name="Left-Right Arrow 19"/>
          <p:cNvSpPr/>
          <p:nvPr/>
        </p:nvSpPr>
        <p:spPr>
          <a:xfrm rot="5400000">
            <a:off x="3822394" y="1660620"/>
            <a:ext cx="1403307" cy="412577"/>
          </a:xfrm>
          <a:prstGeom prst="leftRightArrow">
            <a:avLst>
              <a:gd name="adj1" fmla="val 70522"/>
              <a:gd name="adj2" fmla="val 50000"/>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a:solidFill>
                <a:prstClr val="white"/>
              </a:solidFill>
              <a:latin typeface="Calibri"/>
            </a:endParaRPr>
          </a:p>
        </p:txBody>
      </p:sp>
      <p:sp>
        <p:nvSpPr>
          <p:cNvPr id="39" name="Down Arrow 38"/>
          <p:cNvSpPr/>
          <p:nvPr/>
        </p:nvSpPr>
        <p:spPr>
          <a:xfrm rot="16200000">
            <a:off x="2452061" y="2338004"/>
            <a:ext cx="543987" cy="1765494"/>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a:solidFill>
                <a:prstClr val="white"/>
              </a:solidFill>
              <a:latin typeface="Calibri"/>
            </a:endParaRPr>
          </a:p>
        </p:txBody>
      </p:sp>
      <p:sp>
        <p:nvSpPr>
          <p:cNvPr id="40" name="Down Arrow 39"/>
          <p:cNvSpPr/>
          <p:nvPr/>
        </p:nvSpPr>
        <p:spPr>
          <a:xfrm>
            <a:off x="7280605" y="4643326"/>
            <a:ext cx="543987" cy="919771"/>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a:solidFill>
                <a:prstClr val="white"/>
              </a:solidFill>
              <a:latin typeface="Calibri"/>
            </a:endParaRPr>
          </a:p>
        </p:txBody>
      </p:sp>
      <p:sp>
        <p:nvSpPr>
          <p:cNvPr id="64" name="Title 1"/>
          <p:cNvSpPr txBox="1">
            <a:spLocks/>
          </p:cNvSpPr>
          <p:nvPr/>
        </p:nvSpPr>
        <p:spPr>
          <a:xfrm rot="980887">
            <a:off x="7907013" y="4359467"/>
            <a:ext cx="717509" cy="387835"/>
          </a:xfrm>
          <a:prstGeom prst="rect">
            <a:avLst/>
          </a:prstGeom>
          <a:solidFill>
            <a:srgbClr val="FFFFFF"/>
          </a:solidFill>
          <a:ln w="9525" cap="flat" cmpd="sng" algn="ctr">
            <a:noFill/>
            <a:prstDash val="solid"/>
          </a:ln>
          <a:effectLst/>
        </p:spPr>
        <p:style>
          <a:lnRef idx="1">
            <a:schemeClr val="accent2"/>
          </a:lnRef>
          <a:fillRef idx="2">
            <a:schemeClr val="accent2"/>
          </a:fillRef>
          <a:effectRef idx="1">
            <a:schemeClr val="accent2"/>
          </a:effectRef>
          <a:fontRef idx="minor">
            <a:schemeClr val="dk1"/>
          </a:fontRef>
        </p:style>
        <p:txBody>
          <a:bodyPr vert="horz" lIns="91440" tIns="45720" rIns="91440" bIns="45720" rtlCol="0" anchor="ctr">
            <a:normAutofit/>
          </a:bodyPr>
          <a:lstStyle>
            <a:lvl1pPr algn="ctr" defTabSz="457200" rtl="0" eaLnBrk="1" latinLnBrk="0" hangingPunct="1">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fontAlgn="auto">
              <a:spcAft>
                <a:spcPts val="0"/>
              </a:spcAft>
            </a:pPr>
            <a:endParaRPr lang="en-US" sz="1600" dirty="0">
              <a:solidFill>
                <a:prstClr val="black"/>
              </a:solidFill>
              <a:latin typeface="Calibri"/>
            </a:endParaRPr>
          </a:p>
        </p:txBody>
      </p:sp>
      <p:sp>
        <p:nvSpPr>
          <p:cNvPr id="34" name="Down Arrow 33"/>
          <p:cNvSpPr/>
          <p:nvPr/>
        </p:nvSpPr>
        <p:spPr>
          <a:xfrm rot="16200000">
            <a:off x="6082164" y="2335347"/>
            <a:ext cx="559016" cy="1755781"/>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a:solidFill>
                <a:prstClr val="white"/>
              </a:solidFill>
              <a:latin typeface="Calibri"/>
            </a:endParaRPr>
          </a:p>
        </p:txBody>
      </p:sp>
      <p:sp>
        <p:nvSpPr>
          <p:cNvPr id="35" name="Lightning Bolt 34"/>
          <p:cNvSpPr/>
          <p:nvPr/>
        </p:nvSpPr>
        <p:spPr>
          <a:xfrm rot="21447163">
            <a:off x="6167299" y="2149505"/>
            <a:ext cx="656334" cy="855226"/>
          </a:xfrm>
          <a:prstGeom prst="lightningBolt">
            <a:avLst/>
          </a:prstGeom>
          <a:solidFill>
            <a:schemeClr val="accent2">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a:solidFill>
                <a:prstClr val="white"/>
              </a:solidFill>
              <a:latin typeface="Calibri"/>
            </a:endParaRPr>
          </a:p>
        </p:txBody>
      </p:sp>
      <p:sp>
        <p:nvSpPr>
          <p:cNvPr id="48" name="Title 1"/>
          <p:cNvSpPr txBox="1">
            <a:spLocks/>
          </p:cNvSpPr>
          <p:nvPr/>
        </p:nvSpPr>
        <p:spPr>
          <a:xfrm>
            <a:off x="5318565" y="1074937"/>
            <a:ext cx="2149539" cy="1032855"/>
          </a:xfrm>
          <a:prstGeom prst="rect">
            <a:avLst/>
          </a:prstGeom>
          <a:noFill/>
          <a:ln w="9525" cap="flat" cmpd="sng" algn="ctr">
            <a:noFill/>
            <a:prstDash val="solid"/>
          </a:ln>
        </p:spPr>
        <p:style>
          <a:lnRef idx="1">
            <a:schemeClr val="accent2"/>
          </a:lnRef>
          <a:fillRef idx="2">
            <a:schemeClr val="accent2"/>
          </a:fillRef>
          <a:effectRef idx="1">
            <a:schemeClr val="accent2"/>
          </a:effectRef>
          <a:fontRef idx="minor">
            <a:schemeClr val="dk1"/>
          </a:fontRef>
        </p:style>
        <p:txBody>
          <a:bodyPr vert="horz" lIns="91440" tIns="45720" rIns="91440" bIns="45720" rtlCol="0" anchor="ctr">
            <a:noAutofit/>
          </a:bodyPr>
          <a:lstStyle>
            <a:lvl1pPr algn="ctr" defTabSz="457200" rtl="0" eaLnBrk="1" latinLnBrk="0" hangingPunct="1">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fontAlgn="auto">
              <a:spcAft>
                <a:spcPts val="0"/>
              </a:spcAft>
            </a:pPr>
            <a:r>
              <a:rPr lang="en-US" sz="1800" b="1" dirty="0" smtClean="0">
                <a:solidFill>
                  <a:prstClr val="black"/>
                </a:solidFill>
                <a:latin typeface="Calibri"/>
              </a:rPr>
              <a:t>Altered Cardiac Gene Regulation (e.g., TGF-β)</a:t>
            </a:r>
          </a:p>
        </p:txBody>
      </p:sp>
      <p:sp>
        <p:nvSpPr>
          <p:cNvPr id="36" name="Title 1"/>
          <p:cNvSpPr txBox="1">
            <a:spLocks/>
          </p:cNvSpPr>
          <p:nvPr/>
        </p:nvSpPr>
        <p:spPr>
          <a:xfrm>
            <a:off x="1586180" y="1074937"/>
            <a:ext cx="2073842" cy="1156719"/>
          </a:xfrm>
          <a:prstGeom prst="rect">
            <a:avLst/>
          </a:prstGeom>
          <a:noFill/>
          <a:ln w="9525" cap="flat" cmpd="sng" algn="ctr">
            <a:noFill/>
            <a:prstDash val="solid"/>
          </a:ln>
        </p:spPr>
        <p:style>
          <a:lnRef idx="1">
            <a:schemeClr val="accent2"/>
          </a:lnRef>
          <a:fillRef idx="2">
            <a:schemeClr val="accent2"/>
          </a:fillRef>
          <a:effectRef idx="1">
            <a:schemeClr val="accent2"/>
          </a:effectRef>
          <a:fontRef idx="minor">
            <a:schemeClr val="dk1"/>
          </a:fontRef>
        </p:style>
        <p:txBody>
          <a:bodyPr vert="horz" lIns="91440" tIns="45720" rIns="91440" bIns="45720" rtlCol="0" anchor="ctr">
            <a:noAutofit/>
          </a:bodyPr>
          <a:lstStyle>
            <a:lvl1pPr algn="ctr" defTabSz="457200" rtl="0" eaLnBrk="1" latinLnBrk="0" hangingPunct="1">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fontAlgn="auto">
              <a:spcAft>
                <a:spcPts val="0"/>
              </a:spcAft>
            </a:pPr>
            <a:r>
              <a:rPr lang="en-US" sz="1800" b="1" dirty="0" smtClean="0">
                <a:solidFill>
                  <a:prstClr val="black"/>
                </a:solidFill>
                <a:latin typeface="Calibri"/>
              </a:rPr>
              <a:t>Atrial Injury</a:t>
            </a:r>
          </a:p>
          <a:p>
            <a:pPr fontAlgn="auto">
              <a:spcAft>
                <a:spcPts val="0"/>
              </a:spcAft>
            </a:pPr>
            <a:r>
              <a:rPr lang="en-US" sz="1800" b="1" dirty="0" smtClean="0">
                <a:solidFill>
                  <a:prstClr val="black"/>
                </a:solidFill>
                <a:latin typeface="Calibri"/>
              </a:rPr>
              <a:t>(e.g., from heart failure)</a:t>
            </a:r>
            <a:endParaRPr lang="en-US" sz="1800" b="1" dirty="0">
              <a:solidFill>
                <a:prstClr val="black"/>
              </a:solidFill>
              <a:latin typeface="Calibri"/>
            </a:endParaRPr>
          </a:p>
        </p:txBody>
      </p:sp>
      <p:sp>
        <p:nvSpPr>
          <p:cNvPr id="57" name="Title 1"/>
          <p:cNvSpPr txBox="1">
            <a:spLocks/>
          </p:cNvSpPr>
          <p:nvPr/>
        </p:nvSpPr>
        <p:spPr>
          <a:xfrm>
            <a:off x="2096611" y="4031691"/>
            <a:ext cx="1961389" cy="1152186"/>
          </a:xfrm>
          <a:prstGeom prst="rect">
            <a:avLst/>
          </a:prstGeom>
          <a:noFill/>
          <a:ln w="9525" cap="flat" cmpd="sng" algn="ctr">
            <a:noFill/>
            <a:prstDash val="solid"/>
          </a:ln>
        </p:spPr>
        <p:style>
          <a:lnRef idx="1">
            <a:schemeClr val="accent2"/>
          </a:lnRef>
          <a:fillRef idx="2">
            <a:schemeClr val="accent2"/>
          </a:fillRef>
          <a:effectRef idx="1">
            <a:schemeClr val="accent2"/>
          </a:effectRef>
          <a:fontRef idx="minor">
            <a:schemeClr val="dk1"/>
          </a:fontRef>
        </p:style>
        <p:txBody>
          <a:bodyPr vert="horz" lIns="91440" tIns="45720" rIns="91440" bIns="45720" rtlCol="0" anchor="ctr">
            <a:noAutofit/>
          </a:bodyPr>
          <a:lstStyle>
            <a:lvl1pPr algn="ctr" defTabSz="457200" rtl="0" eaLnBrk="1" latinLnBrk="0" hangingPunct="1">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fontAlgn="auto">
              <a:spcAft>
                <a:spcPts val="0"/>
              </a:spcAft>
            </a:pPr>
            <a:r>
              <a:rPr lang="en-US" sz="1800" b="1" dirty="0" smtClean="0">
                <a:solidFill>
                  <a:prstClr val="black"/>
                </a:solidFill>
                <a:latin typeface="Calibri"/>
              </a:rPr>
              <a:t>+ </a:t>
            </a:r>
            <a:r>
              <a:rPr lang="en-US" sz="1800" b="1" dirty="0" err="1" smtClean="0">
                <a:solidFill>
                  <a:prstClr val="black"/>
                </a:solidFill>
                <a:latin typeface="Calibri"/>
              </a:rPr>
              <a:t>miRNAs</a:t>
            </a:r>
            <a:r>
              <a:rPr lang="en-US" sz="1800" b="1" dirty="0" smtClean="0">
                <a:solidFill>
                  <a:prstClr val="black"/>
                </a:solidFill>
                <a:latin typeface="Calibri"/>
              </a:rPr>
              <a:t> secreted or released (e.g., </a:t>
            </a:r>
            <a:r>
              <a:rPr lang="en-US" sz="1800" b="1" dirty="0" err="1" smtClean="0">
                <a:solidFill>
                  <a:prstClr val="black"/>
                </a:solidFill>
                <a:latin typeface="Calibri"/>
              </a:rPr>
              <a:t>exosomes</a:t>
            </a:r>
            <a:r>
              <a:rPr lang="en-US" sz="1800" b="1" dirty="0" smtClean="0">
                <a:solidFill>
                  <a:prstClr val="black"/>
                </a:solidFill>
                <a:latin typeface="Calibri"/>
              </a:rPr>
              <a:t>)</a:t>
            </a:r>
            <a:endParaRPr lang="en-US" sz="1800" b="1" dirty="0">
              <a:solidFill>
                <a:prstClr val="black"/>
              </a:solidFill>
              <a:latin typeface="Calibri"/>
            </a:endParaRPr>
          </a:p>
        </p:txBody>
      </p:sp>
      <p:sp>
        <p:nvSpPr>
          <p:cNvPr id="37" name="Lightning Bolt 36"/>
          <p:cNvSpPr/>
          <p:nvPr/>
        </p:nvSpPr>
        <p:spPr>
          <a:xfrm rot="21321258">
            <a:off x="1986318" y="2160517"/>
            <a:ext cx="656334" cy="855226"/>
          </a:xfrm>
          <a:prstGeom prst="lightningBolt">
            <a:avLst/>
          </a:prstGeom>
          <a:solidFill>
            <a:schemeClr val="accent2">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a:solidFill>
                <a:prstClr val="white"/>
              </a:solidFill>
              <a:latin typeface="Calibri"/>
            </a:endParaRPr>
          </a:p>
        </p:txBody>
      </p:sp>
      <p:sp>
        <p:nvSpPr>
          <p:cNvPr id="41" name="Lightning Bolt 40"/>
          <p:cNvSpPr/>
          <p:nvPr/>
        </p:nvSpPr>
        <p:spPr>
          <a:xfrm rot="21447163">
            <a:off x="2553395" y="2149504"/>
            <a:ext cx="656334" cy="855226"/>
          </a:xfrm>
          <a:prstGeom prst="lightningBolt">
            <a:avLst/>
          </a:prstGeom>
          <a:solidFill>
            <a:schemeClr val="accent2">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a:solidFill>
                <a:prstClr val="white"/>
              </a:solidFill>
              <a:latin typeface="Calibri"/>
            </a:endParaRPr>
          </a:p>
        </p:txBody>
      </p:sp>
      <p:sp>
        <p:nvSpPr>
          <p:cNvPr id="42" name="Title 1"/>
          <p:cNvSpPr txBox="1">
            <a:spLocks/>
          </p:cNvSpPr>
          <p:nvPr/>
        </p:nvSpPr>
        <p:spPr>
          <a:xfrm>
            <a:off x="7734301" y="4560322"/>
            <a:ext cx="1409700" cy="1032855"/>
          </a:xfrm>
          <a:prstGeom prst="rect">
            <a:avLst/>
          </a:prstGeom>
          <a:noFill/>
          <a:ln w="9525" cap="flat" cmpd="sng" algn="ctr">
            <a:noFill/>
            <a:prstDash val="solid"/>
          </a:ln>
        </p:spPr>
        <p:style>
          <a:lnRef idx="1">
            <a:schemeClr val="accent2"/>
          </a:lnRef>
          <a:fillRef idx="2">
            <a:schemeClr val="accent2"/>
          </a:fillRef>
          <a:effectRef idx="1">
            <a:schemeClr val="accent2"/>
          </a:effectRef>
          <a:fontRef idx="minor">
            <a:schemeClr val="dk1"/>
          </a:fontRef>
        </p:style>
        <p:txBody>
          <a:bodyPr vert="horz" lIns="91440" tIns="45720" rIns="91440" bIns="45720" rtlCol="0" anchor="ctr">
            <a:noAutofit/>
          </a:bodyPr>
          <a:lstStyle>
            <a:lvl1pPr algn="ctr" defTabSz="457200" rtl="0" eaLnBrk="1" latinLnBrk="0" hangingPunct="1">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fontAlgn="auto">
              <a:spcAft>
                <a:spcPts val="0"/>
              </a:spcAft>
            </a:pPr>
            <a:r>
              <a:rPr lang="en-US" sz="1800" b="1" dirty="0" smtClean="0">
                <a:solidFill>
                  <a:prstClr val="black"/>
                </a:solidFill>
                <a:latin typeface="Calibri"/>
              </a:rPr>
              <a:t>Cardiac Remodeling Promotes AF</a:t>
            </a:r>
          </a:p>
        </p:txBody>
      </p:sp>
      <p:sp>
        <p:nvSpPr>
          <p:cNvPr id="3" name="Can 2"/>
          <p:cNvSpPr/>
          <p:nvPr/>
        </p:nvSpPr>
        <p:spPr>
          <a:xfrm rot="16200000">
            <a:off x="4101940" y="5024920"/>
            <a:ext cx="823210" cy="1940481"/>
          </a:xfrm>
          <a:prstGeom prst="can">
            <a:avLst/>
          </a:prstGeom>
        </p:spPr>
        <p:style>
          <a:lnRef idx="1">
            <a:schemeClr val="accent2"/>
          </a:lnRef>
          <a:fillRef idx="3">
            <a:schemeClr val="accent2"/>
          </a:fillRef>
          <a:effectRef idx="2">
            <a:schemeClr val="accent2"/>
          </a:effectRef>
          <a:fontRef idx="minor">
            <a:schemeClr val="lt1"/>
          </a:fontRef>
        </p:style>
        <p:txBody>
          <a:bodyPr rtlCol="0" anchor="ctr"/>
          <a:lstStyle/>
          <a:p>
            <a:pPr algn="ctr" defTabSz="457200" fontAlgn="auto">
              <a:spcBef>
                <a:spcPts val="0"/>
              </a:spcBef>
              <a:spcAft>
                <a:spcPts val="0"/>
              </a:spcAft>
            </a:pPr>
            <a:endParaRPr lang="en-US">
              <a:solidFill>
                <a:prstClr val="white"/>
              </a:solidFill>
              <a:latin typeface="Calibri"/>
            </a:endParaRPr>
          </a:p>
        </p:txBody>
      </p:sp>
      <p:sp>
        <p:nvSpPr>
          <p:cNvPr id="44" name="Left-Right Arrow 43"/>
          <p:cNvSpPr/>
          <p:nvPr/>
        </p:nvSpPr>
        <p:spPr>
          <a:xfrm rot="5400000">
            <a:off x="3822397" y="4437038"/>
            <a:ext cx="1403308" cy="412577"/>
          </a:xfrm>
          <a:prstGeom prst="leftRightArrow">
            <a:avLst>
              <a:gd name="adj1" fmla="val 70522"/>
              <a:gd name="adj2" fmla="val 50000"/>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a:solidFill>
                <a:prstClr val="white"/>
              </a:solidFill>
              <a:latin typeface="Calibri"/>
            </a:endParaRPr>
          </a:p>
        </p:txBody>
      </p:sp>
      <p:sp>
        <p:nvSpPr>
          <p:cNvPr id="47" name="Title 1"/>
          <p:cNvSpPr txBox="1">
            <a:spLocks/>
          </p:cNvSpPr>
          <p:nvPr/>
        </p:nvSpPr>
        <p:spPr>
          <a:xfrm>
            <a:off x="3556211" y="5563097"/>
            <a:ext cx="1961389" cy="823209"/>
          </a:xfrm>
          <a:prstGeom prst="rect">
            <a:avLst/>
          </a:prstGeom>
          <a:noFill/>
          <a:ln w="9525" cap="flat" cmpd="sng" algn="ctr">
            <a:noFill/>
            <a:prstDash val="solid"/>
          </a:ln>
        </p:spPr>
        <p:style>
          <a:lnRef idx="1">
            <a:schemeClr val="accent2"/>
          </a:lnRef>
          <a:fillRef idx="2">
            <a:schemeClr val="accent2"/>
          </a:fillRef>
          <a:effectRef idx="1">
            <a:schemeClr val="accent2"/>
          </a:effectRef>
          <a:fontRef idx="minor">
            <a:schemeClr val="dk1"/>
          </a:fontRef>
        </p:style>
        <p:txBody>
          <a:bodyPr vert="horz" lIns="91440" tIns="45720" rIns="91440" bIns="45720" rtlCol="0" anchor="ctr">
            <a:noAutofit/>
          </a:bodyPr>
          <a:lstStyle>
            <a:lvl1pPr algn="ctr" defTabSz="457200" rtl="0" eaLnBrk="1" latinLnBrk="0" hangingPunct="1">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fontAlgn="auto">
              <a:spcAft>
                <a:spcPts val="0"/>
              </a:spcAft>
            </a:pPr>
            <a:r>
              <a:rPr lang="en-US" sz="1800" b="1" dirty="0" err="1" smtClean="0">
                <a:solidFill>
                  <a:prstClr val="black"/>
                </a:solidFill>
                <a:latin typeface="Calibri"/>
              </a:rPr>
              <a:t>miRNAs</a:t>
            </a:r>
            <a:r>
              <a:rPr lang="en-US" sz="1800" b="1" dirty="0" smtClean="0">
                <a:solidFill>
                  <a:prstClr val="black"/>
                </a:solidFill>
                <a:latin typeface="Calibri"/>
              </a:rPr>
              <a:t> detectable in plasma</a:t>
            </a:r>
            <a:endParaRPr lang="en-US" sz="1800" b="1" dirty="0">
              <a:solidFill>
                <a:prstClr val="black"/>
              </a:solidFill>
              <a:latin typeface="Calibri"/>
            </a:endParaRPr>
          </a:p>
        </p:txBody>
      </p:sp>
      <p:pic>
        <p:nvPicPr>
          <p:cNvPr id="50" name="Picture 49" descr="Unhealthy.jpg"/>
          <p:cNvPicPr>
            <a:picLocks noChangeAspect="1"/>
          </p:cNvPicPr>
          <p:nvPr/>
        </p:nvPicPr>
        <p:blipFill rotWithShape="1">
          <a:blip r:embed="rId3">
            <a:extLst>
              <a:ext uri="{BEBA8EAE-BF5A-486C-A8C5-ECC9F3942E4B}">
                <a14:imgProps xmlns:a14="http://schemas.microsoft.com/office/drawing/2010/main" xmlns="">
                  <a14:imgLayer r:embed="rId4">
                    <a14:imgEffect>
                      <a14:artisticGlowEdges/>
                    </a14:imgEffect>
                  </a14:imgLayer>
                </a14:imgProps>
              </a:ext>
              <a:ext uri="{28A0092B-C50C-407E-A947-70E740481C1C}">
                <a14:useLocalDpi xmlns:a14="http://schemas.microsoft.com/office/drawing/2010/main" xmlns="" val="0"/>
              </a:ext>
            </a:extLst>
          </a:blip>
          <a:srcRect l="8243" t="34783" r="3435" b="2842"/>
          <a:stretch/>
        </p:blipFill>
        <p:spPr>
          <a:xfrm>
            <a:off x="7381147" y="2455226"/>
            <a:ext cx="1652216" cy="2105096"/>
          </a:xfrm>
          <a:prstGeom prst="rect">
            <a:avLst/>
          </a:prstGeom>
        </p:spPr>
      </p:pic>
      <p:sp>
        <p:nvSpPr>
          <p:cNvPr id="51" name="Title 1"/>
          <p:cNvSpPr txBox="1">
            <a:spLocks/>
          </p:cNvSpPr>
          <p:nvPr/>
        </p:nvSpPr>
        <p:spPr>
          <a:xfrm>
            <a:off x="7381147" y="2093364"/>
            <a:ext cx="1648481" cy="418126"/>
          </a:xfrm>
          <a:prstGeom prst="rect">
            <a:avLst/>
          </a:prstGeom>
          <a:solidFill>
            <a:schemeClr val="bg1"/>
          </a:solidFill>
          <a:ln w="9525" cap="flat" cmpd="sng" algn="ctr">
            <a:noFill/>
            <a:prstDash val="solid"/>
          </a:ln>
        </p:spPr>
        <p:style>
          <a:lnRef idx="1">
            <a:schemeClr val="accent2"/>
          </a:lnRef>
          <a:fillRef idx="2">
            <a:schemeClr val="accent2"/>
          </a:fillRef>
          <a:effectRef idx="1">
            <a:schemeClr val="accent2"/>
          </a:effectRef>
          <a:fontRef idx="minor">
            <a:schemeClr val="dk1"/>
          </a:fontRef>
        </p:style>
        <p:txBody>
          <a:bodyPr vert="horz" lIns="91440" tIns="45720" rIns="91440" bIns="45720" rtlCol="0" anchor="ctr">
            <a:noAutofit/>
          </a:bodyPr>
          <a:lstStyle>
            <a:lvl1pPr algn="ctr" defTabSz="457200" rtl="0" eaLnBrk="1" latinLnBrk="0" hangingPunct="1">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fontAlgn="auto">
              <a:spcAft>
                <a:spcPts val="0"/>
              </a:spcAft>
            </a:pPr>
            <a:r>
              <a:rPr lang="en-US" sz="1600" b="1" dirty="0" smtClean="0">
                <a:solidFill>
                  <a:prstClr val="black"/>
                </a:solidFill>
                <a:latin typeface="Calibri"/>
              </a:rPr>
              <a:t>Diseased Atria</a:t>
            </a:r>
            <a:endParaRPr lang="en-US" sz="1600" b="1" dirty="0">
              <a:solidFill>
                <a:prstClr val="black"/>
              </a:solidFill>
              <a:latin typeface="Calibri"/>
            </a:endParaRPr>
          </a:p>
        </p:txBody>
      </p:sp>
      <p:pic>
        <p:nvPicPr>
          <p:cNvPr id="52" name="Picture 51" descr="HealthyHeart.jpg"/>
          <p:cNvPicPr>
            <a:picLocks noChangeAspect="1"/>
          </p:cNvPicPr>
          <p:nvPr/>
        </p:nvPicPr>
        <p:blipFill rotWithShape="1">
          <a:blip r:embed="rId5">
            <a:extLst>
              <a:ext uri="{BEBA8EAE-BF5A-486C-A8C5-ECC9F3942E4B}">
                <a14:imgProps xmlns:a14="http://schemas.microsoft.com/office/drawing/2010/main" xmlns="">
                  <a14:imgLayer r:embed="rId6">
                    <a14:imgEffect>
                      <a14:artisticGlowEdges/>
                    </a14:imgEffect>
                  </a14:imgLayer>
                </a14:imgProps>
              </a:ext>
              <a:ext uri="{28A0092B-C50C-407E-A947-70E740481C1C}">
                <a14:useLocalDpi xmlns:a14="http://schemas.microsoft.com/office/drawing/2010/main" xmlns="" val="0"/>
              </a:ext>
            </a:extLst>
          </a:blip>
          <a:srcRect l="5769" t="40828" r="3314"/>
          <a:stretch/>
        </p:blipFill>
        <p:spPr>
          <a:xfrm>
            <a:off x="91388" y="2523723"/>
            <a:ext cx="1652216" cy="2119603"/>
          </a:xfrm>
          <a:prstGeom prst="rect">
            <a:avLst/>
          </a:prstGeom>
          <a:ln>
            <a:noFill/>
          </a:ln>
        </p:spPr>
      </p:pic>
      <p:sp>
        <p:nvSpPr>
          <p:cNvPr id="53" name="Title 1"/>
          <p:cNvSpPr txBox="1">
            <a:spLocks/>
          </p:cNvSpPr>
          <p:nvPr/>
        </p:nvSpPr>
        <p:spPr>
          <a:xfrm>
            <a:off x="91389" y="2078857"/>
            <a:ext cx="1652215" cy="432633"/>
          </a:xfrm>
          <a:prstGeom prst="rect">
            <a:avLst/>
          </a:prstGeom>
          <a:solidFill>
            <a:srgbClr val="FFFFFF"/>
          </a:solidFill>
          <a:ln w="9525" cap="flat" cmpd="sng" algn="ctr">
            <a:noFill/>
            <a:prstDash val="solid"/>
          </a:ln>
        </p:spPr>
        <p:style>
          <a:lnRef idx="1">
            <a:schemeClr val="accent2"/>
          </a:lnRef>
          <a:fillRef idx="2">
            <a:schemeClr val="accent2"/>
          </a:fillRef>
          <a:effectRef idx="1">
            <a:schemeClr val="accent2"/>
          </a:effectRef>
          <a:fontRef idx="minor">
            <a:schemeClr val="dk1"/>
          </a:fontRef>
        </p:style>
        <p:txBody>
          <a:bodyPr vert="horz" lIns="91440" tIns="45720" rIns="91440" bIns="45720" rtlCol="0" anchor="ctr">
            <a:normAutofit/>
          </a:bodyPr>
          <a:lstStyle>
            <a:lvl1pPr algn="ctr" defTabSz="457200" rtl="0" eaLnBrk="1" latinLnBrk="0" hangingPunct="1">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fontAlgn="auto">
              <a:spcAft>
                <a:spcPts val="0"/>
              </a:spcAft>
            </a:pPr>
            <a:r>
              <a:rPr lang="en-US" sz="1600" b="1" dirty="0" smtClean="0">
                <a:solidFill>
                  <a:prstClr val="black"/>
                </a:solidFill>
                <a:latin typeface="Calibri"/>
              </a:rPr>
              <a:t>Normal Atria</a:t>
            </a:r>
            <a:endParaRPr lang="en-US" sz="1600" b="1" dirty="0">
              <a:solidFill>
                <a:prstClr val="black"/>
              </a:solidFill>
              <a:latin typeface="Calibri"/>
            </a:endParaRPr>
          </a:p>
        </p:txBody>
      </p:sp>
      <p:pic>
        <p:nvPicPr>
          <p:cNvPr id="9" name="Picture 8"/>
          <p:cNvPicPr>
            <a:picLocks noChangeAspect="1"/>
          </p:cNvPicPr>
          <p:nvPr/>
        </p:nvPicPr>
        <p:blipFill>
          <a:blip r:embed="rId7"/>
          <a:stretch>
            <a:fillRect/>
          </a:stretch>
        </p:blipFill>
        <p:spPr>
          <a:xfrm>
            <a:off x="3606800" y="2684598"/>
            <a:ext cx="1917700" cy="1130300"/>
          </a:xfrm>
          <a:prstGeom prst="rect">
            <a:avLst/>
          </a:prstGeom>
        </p:spPr>
      </p:pic>
      <p:pic>
        <p:nvPicPr>
          <p:cNvPr id="12" name="Picture 11"/>
          <p:cNvPicPr>
            <a:picLocks noChangeAspect="1"/>
          </p:cNvPicPr>
          <p:nvPr/>
        </p:nvPicPr>
        <p:blipFill>
          <a:blip r:embed="rId8"/>
          <a:stretch>
            <a:fillRect/>
          </a:stretch>
        </p:blipFill>
        <p:spPr>
          <a:xfrm>
            <a:off x="3543304" y="251728"/>
            <a:ext cx="1940477" cy="838200"/>
          </a:xfrm>
          <a:prstGeom prst="rect">
            <a:avLst/>
          </a:prstGeom>
        </p:spPr>
      </p:pic>
      <p:sp>
        <p:nvSpPr>
          <p:cNvPr id="54" name="Title 1"/>
          <p:cNvSpPr txBox="1">
            <a:spLocks/>
          </p:cNvSpPr>
          <p:nvPr/>
        </p:nvSpPr>
        <p:spPr>
          <a:xfrm>
            <a:off x="3725449" y="266719"/>
            <a:ext cx="1619020" cy="823209"/>
          </a:xfrm>
          <a:prstGeom prst="rect">
            <a:avLst/>
          </a:prstGeom>
          <a:noFill/>
          <a:ln w="9525" cap="flat" cmpd="sng" algn="ctr">
            <a:noFill/>
            <a:prstDash val="solid"/>
          </a:ln>
        </p:spPr>
        <p:style>
          <a:lnRef idx="1">
            <a:schemeClr val="accent2"/>
          </a:lnRef>
          <a:fillRef idx="2">
            <a:schemeClr val="accent2"/>
          </a:fillRef>
          <a:effectRef idx="1">
            <a:schemeClr val="accent2"/>
          </a:effectRef>
          <a:fontRef idx="minor">
            <a:schemeClr val="dk1"/>
          </a:fontRef>
        </p:style>
        <p:txBody>
          <a:bodyPr vert="horz" lIns="91440" tIns="45720" rIns="91440" bIns="45720" rtlCol="0" anchor="ctr">
            <a:noAutofit/>
          </a:bodyPr>
          <a:lstStyle>
            <a:lvl1pPr algn="ctr" defTabSz="457200" rtl="0" eaLnBrk="1" latinLnBrk="0" hangingPunct="1">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fontAlgn="auto">
              <a:spcAft>
                <a:spcPts val="0"/>
              </a:spcAft>
            </a:pPr>
            <a:r>
              <a:rPr lang="en-US" sz="1800" b="1" dirty="0" smtClean="0">
                <a:solidFill>
                  <a:prstClr val="black"/>
                </a:solidFill>
                <a:latin typeface="Calibri"/>
              </a:rPr>
              <a:t>Altered atrial miRNA profile</a:t>
            </a:r>
            <a:endParaRPr lang="en-US" sz="1800" b="1" dirty="0">
              <a:solidFill>
                <a:prstClr val="black"/>
              </a:solidFill>
              <a:latin typeface="Calibri"/>
            </a:endParaRPr>
          </a:p>
        </p:txBody>
      </p:sp>
      <p:pic>
        <p:nvPicPr>
          <p:cNvPr id="58" name="Picture 57" descr="AFIBECG.jpg"/>
          <p:cNvPicPr>
            <a:picLocks noChangeAspect="1"/>
          </p:cNvPicPr>
          <p:nvPr/>
        </p:nvPicPr>
        <p:blipFill rotWithShape="1">
          <a:blip r:embed="rId9">
            <a:extLst>
              <a:ext uri="{28A0092B-C50C-407E-A947-70E740481C1C}">
                <a14:useLocalDpi xmlns:a14="http://schemas.microsoft.com/office/drawing/2010/main" xmlns="" val="0"/>
              </a:ext>
            </a:extLst>
          </a:blip>
          <a:srcRect t="18379" b="14098"/>
          <a:stretch/>
        </p:blipFill>
        <p:spPr>
          <a:xfrm>
            <a:off x="6222782" y="5583555"/>
            <a:ext cx="2806846" cy="847191"/>
          </a:xfrm>
          <a:prstGeom prst="rect">
            <a:avLst/>
          </a:prstGeom>
        </p:spPr>
      </p:pic>
      <p:sp>
        <p:nvSpPr>
          <p:cNvPr id="59" name="Title 1"/>
          <p:cNvSpPr txBox="1">
            <a:spLocks/>
          </p:cNvSpPr>
          <p:nvPr/>
        </p:nvSpPr>
        <p:spPr>
          <a:xfrm>
            <a:off x="4880925" y="4051154"/>
            <a:ext cx="1961389" cy="1113260"/>
          </a:xfrm>
          <a:prstGeom prst="rect">
            <a:avLst/>
          </a:prstGeom>
          <a:noFill/>
          <a:ln w="9525" cap="flat" cmpd="sng" algn="ctr">
            <a:noFill/>
            <a:prstDash val="solid"/>
          </a:ln>
        </p:spPr>
        <p:style>
          <a:lnRef idx="1">
            <a:schemeClr val="accent2"/>
          </a:lnRef>
          <a:fillRef idx="2">
            <a:schemeClr val="accent2"/>
          </a:fillRef>
          <a:effectRef idx="1">
            <a:schemeClr val="accent2"/>
          </a:effectRef>
          <a:fontRef idx="minor">
            <a:schemeClr val="dk1"/>
          </a:fontRef>
        </p:style>
        <p:txBody>
          <a:bodyPr vert="horz" lIns="91440" tIns="45720" rIns="91440" bIns="45720" rtlCol="0" anchor="ctr">
            <a:noAutofit/>
          </a:bodyPr>
          <a:lstStyle>
            <a:lvl1pPr algn="ctr" defTabSz="457200" rtl="0" eaLnBrk="1" latinLnBrk="0" hangingPunct="1">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fontAlgn="auto">
              <a:spcAft>
                <a:spcPts val="0"/>
              </a:spcAft>
            </a:pPr>
            <a:r>
              <a:rPr lang="en-US" sz="1800" b="1" dirty="0" smtClean="0">
                <a:solidFill>
                  <a:prstClr val="black"/>
                </a:solidFill>
                <a:latin typeface="Calibri"/>
              </a:rPr>
              <a:t>- </a:t>
            </a:r>
            <a:r>
              <a:rPr lang="en-US" sz="1800" b="1" dirty="0" err="1" smtClean="0">
                <a:solidFill>
                  <a:prstClr val="black"/>
                </a:solidFill>
                <a:latin typeface="Calibri"/>
              </a:rPr>
              <a:t>miRNAs</a:t>
            </a:r>
            <a:r>
              <a:rPr lang="en-US" sz="1800" b="1" dirty="0" smtClean="0">
                <a:solidFill>
                  <a:prstClr val="black"/>
                </a:solidFill>
                <a:latin typeface="Calibri"/>
              </a:rPr>
              <a:t> degraded or taken up (e.g., platelets)</a:t>
            </a:r>
            <a:endParaRPr lang="en-US" sz="1800" b="1" dirty="0">
              <a:solidFill>
                <a:prstClr val="black"/>
              </a:solidFill>
              <a:latin typeface="Calibri"/>
            </a:endParaRPr>
          </a:p>
        </p:txBody>
      </p:sp>
    </p:spTree>
    <p:extLst>
      <p:ext uri="{BB962C8B-B14F-4D97-AF65-F5344CB8AC3E}">
        <p14:creationId xmlns:p14="http://schemas.microsoft.com/office/powerpoint/2010/main" xmlns="" val="172677887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6889" y="0"/>
            <a:ext cx="8537221" cy="1143000"/>
          </a:xfrm>
        </p:spPr>
        <p:txBody>
          <a:bodyPr>
            <a:normAutofit fontScale="90000"/>
          </a:bodyPr>
          <a:lstStyle/>
          <a:p>
            <a:r>
              <a:rPr lang="en-US" dirty="0" smtClean="0"/>
              <a:t>High Throughput Technology exists to assess miRNA expression</a:t>
            </a:r>
            <a:endParaRPr lang="en-US" dirty="0"/>
          </a:p>
        </p:txBody>
      </p:sp>
      <p:sp>
        <p:nvSpPr>
          <p:cNvPr id="12" name="Text Placeholder 2"/>
          <p:cNvSpPr>
            <a:spLocks noGrp="1"/>
          </p:cNvSpPr>
          <p:nvPr>
            <p:ph type="body" sz="half" idx="1"/>
          </p:nvPr>
        </p:nvSpPr>
        <p:spPr>
          <a:xfrm>
            <a:off x="0" y="1371600"/>
            <a:ext cx="5486400" cy="4572000"/>
          </a:xfrm>
        </p:spPr>
        <p:txBody>
          <a:bodyPr>
            <a:normAutofit fontScale="47500" lnSpcReduction="20000"/>
          </a:bodyPr>
          <a:lstStyle/>
          <a:p>
            <a:pPr marL="285750" indent="-285750"/>
            <a:r>
              <a:rPr lang="en-US" sz="6000" dirty="0"/>
              <a:t>H</a:t>
            </a:r>
            <a:r>
              <a:rPr lang="en-US" sz="6000" dirty="0" smtClean="0"/>
              <a:t>igh</a:t>
            </a:r>
            <a:r>
              <a:rPr lang="en-US" sz="6000" dirty="0"/>
              <a:t>-throughput miRNA expression profiling </a:t>
            </a:r>
            <a:r>
              <a:rPr lang="en-US" sz="6000" dirty="0" smtClean="0"/>
              <a:t>systems allow rapid profiling of </a:t>
            </a:r>
            <a:r>
              <a:rPr lang="en-US" sz="6000" dirty="0" err="1" smtClean="0"/>
              <a:t>miRNAs</a:t>
            </a:r>
            <a:r>
              <a:rPr lang="en-US" sz="6000" dirty="0" smtClean="0"/>
              <a:t> from numerous samples</a:t>
            </a:r>
            <a:endParaRPr lang="en-US" sz="6000" dirty="0"/>
          </a:p>
          <a:p>
            <a:endParaRPr lang="en-US" sz="6000" dirty="0"/>
          </a:p>
          <a:p>
            <a:pPr marL="285750" indent="-285750"/>
            <a:r>
              <a:rPr lang="en-US" sz="6000" dirty="0" smtClean="0"/>
              <a:t>Use </a:t>
            </a:r>
            <a:r>
              <a:rPr lang="en-US" sz="6000" dirty="0"/>
              <a:t>real-time </a:t>
            </a:r>
            <a:r>
              <a:rPr lang="en-US" sz="6000" dirty="0" smtClean="0"/>
              <a:t>PCR, or microarray</a:t>
            </a:r>
            <a:endParaRPr lang="en-US" sz="6000" dirty="0"/>
          </a:p>
          <a:p>
            <a:pPr marL="285750" indent="-285750"/>
            <a:endParaRPr lang="en-US" sz="6000" dirty="0"/>
          </a:p>
          <a:p>
            <a:pPr marL="285750" indent="-285750"/>
            <a:r>
              <a:rPr lang="en-US" sz="6000" dirty="0"/>
              <a:t>Primers </a:t>
            </a:r>
            <a:r>
              <a:rPr lang="en-US" sz="6000" dirty="0" smtClean="0"/>
              <a:t>correspond </a:t>
            </a:r>
            <a:r>
              <a:rPr lang="en-US" sz="6000" dirty="0"/>
              <a:t>to </a:t>
            </a:r>
            <a:r>
              <a:rPr lang="en-US" sz="6000" dirty="0" smtClean="0"/>
              <a:t>over 1,000 </a:t>
            </a:r>
            <a:r>
              <a:rPr lang="en-US" sz="6000" dirty="0" err="1" smtClean="0"/>
              <a:t>miRNAs</a:t>
            </a:r>
            <a:endParaRPr lang="en-US" sz="6000" dirty="0"/>
          </a:p>
          <a:p>
            <a:pPr marL="285750" indent="-285750"/>
            <a:endParaRPr lang="en-US" sz="6000" dirty="0"/>
          </a:p>
          <a:p>
            <a:pPr marL="285750" indent="-285750"/>
            <a:r>
              <a:rPr lang="en-US" sz="6000" dirty="0"/>
              <a:t>Accurate, specific and sensitive</a:t>
            </a:r>
          </a:p>
          <a:p>
            <a:pPr marL="0" indent="0">
              <a:buNone/>
            </a:pPr>
            <a:endParaRPr lang="en-US" dirty="0" smtClean="0"/>
          </a:p>
        </p:txBody>
      </p:sp>
      <p:sp>
        <p:nvSpPr>
          <p:cNvPr id="11" name="TextBox 10"/>
          <p:cNvSpPr txBox="1"/>
          <p:nvPr/>
        </p:nvSpPr>
        <p:spPr>
          <a:xfrm>
            <a:off x="2362200" y="6400800"/>
            <a:ext cx="6553200" cy="369332"/>
          </a:xfrm>
          <a:prstGeom prst="rect">
            <a:avLst/>
          </a:prstGeom>
          <a:noFill/>
        </p:spPr>
        <p:txBody>
          <a:bodyPr wrap="square" rtlCol="0">
            <a:spAutoFit/>
          </a:bodyPr>
          <a:lstStyle/>
          <a:p>
            <a:r>
              <a:rPr lang="en-US" dirty="0" smtClean="0">
                <a:solidFill>
                  <a:srgbClr val="FFFFFF"/>
                </a:solidFill>
              </a:rPr>
              <a:t>Courtesy, Jane Freedman, MD </a:t>
            </a:r>
            <a:r>
              <a:rPr lang="en-US" dirty="0" err="1" smtClean="0">
                <a:solidFill>
                  <a:srgbClr val="FFFFFF"/>
                </a:solidFill>
              </a:rPr>
              <a:t>Kahraman</a:t>
            </a:r>
            <a:r>
              <a:rPr lang="en-US" dirty="0" smtClean="0">
                <a:solidFill>
                  <a:srgbClr val="FFFFFF"/>
                </a:solidFill>
              </a:rPr>
              <a:t> </a:t>
            </a:r>
            <a:r>
              <a:rPr lang="en-US" dirty="0" err="1" smtClean="0">
                <a:solidFill>
                  <a:srgbClr val="FFFFFF"/>
                </a:solidFill>
              </a:rPr>
              <a:t>Tanriverdi</a:t>
            </a:r>
            <a:r>
              <a:rPr lang="en-US" dirty="0" smtClean="0">
                <a:solidFill>
                  <a:srgbClr val="FFFFFF"/>
                </a:solidFill>
              </a:rPr>
              <a:t>, PhD</a:t>
            </a:r>
            <a:endParaRPr lang="en-US" dirty="0">
              <a:solidFill>
                <a:srgbClr val="FFFFFF"/>
              </a:solidFill>
            </a:endParaRPr>
          </a:p>
        </p:txBody>
      </p:sp>
      <p:pic>
        <p:nvPicPr>
          <p:cNvPr id="3" name="Picture 2"/>
          <p:cNvPicPr>
            <a:picLocks noChangeAspect="1"/>
          </p:cNvPicPr>
          <p:nvPr/>
        </p:nvPicPr>
        <p:blipFill>
          <a:blip r:embed="rId2" cstate="print"/>
          <a:stretch>
            <a:fillRect/>
          </a:stretch>
        </p:blipFill>
        <p:spPr>
          <a:xfrm>
            <a:off x="5486400" y="1066800"/>
            <a:ext cx="3209060" cy="2615492"/>
          </a:xfrm>
          <a:prstGeom prst="rect">
            <a:avLst/>
          </a:prstGeom>
        </p:spPr>
      </p:pic>
      <p:pic>
        <p:nvPicPr>
          <p:cNvPr id="4" name="Picture 3"/>
          <p:cNvPicPr>
            <a:picLocks noChangeAspect="1"/>
          </p:cNvPicPr>
          <p:nvPr/>
        </p:nvPicPr>
        <p:blipFill>
          <a:blip r:embed="rId3"/>
          <a:stretch>
            <a:fillRect/>
          </a:stretch>
        </p:blipFill>
        <p:spPr>
          <a:xfrm>
            <a:off x="5943600" y="3733800"/>
            <a:ext cx="2445361" cy="2260600"/>
          </a:xfrm>
          <a:prstGeom prst="rect">
            <a:avLst/>
          </a:prstGeom>
        </p:spPr>
      </p:pic>
    </p:spTree>
    <p:extLst>
      <p:ext uri="{BB962C8B-B14F-4D97-AF65-F5344CB8AC3E}">
        <p14:creationId xmlns:p14="http://schemas.microsoft.com/office/powerpoint/2010/main" xmlns="" val="2494333356"/>
      </p:ext>
    </p:extLst>
  </p:cSld>
  <p:clrMapOvr>
    <a:masterClrMapping/>
  </p:clrMapOvr>
  <p:transition>
    <p:split orient="vert"/>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25400"/>
            <a:ext cx="9144000" cy="5918199"/>
          </a:xfrm>
          <a:prstGeom prst="rect">
            <a:avLst/>
          </a:prstGeom>
        </p:spPr>
      </p:pic>
      <p:sp>
        <p:nvSpPr>
          <p:cNvPr id="3" name="TextBox 2"/>
          <p:cNvSpPr txBox="1"/>
          <p:nvPr/>
        </p:nvSpPr>
        <p:spPr>
          <a:xfrm>
            <a:off x="5029201" y="6363536"/>
            <a:ext cx="3780788" cy="369332"/>
          </a:xfrm>
          <a:prstGeom prst="rect">
            <a:avLst/>
          </a:prstGeom>
          <a:noFill/>
        </p:spPr>
        <p:txBody>
          <a:bodyPr wrap="square" rtlCol="0">
            <a:spAutoFit/>
          </a:bodyPr>
          <a:lstStyle/>
          <a:p>
            <a:r>
              <a:rPr lang="en-US" dirty="0" smtClean="0">
                <a:solidFill>
                  <a:srgbClr val="FFFFFF"/>
                </a:solidFill>
              </a:rPr>
              <a:t>McManus et al. </a:t>
            </a:r>
            <a:r>
              <a:rPr lang="en-US" i="1" dirty="0" smtClean="0">
                <a:solidFill>
                  <a:srgbClr val="FFFFFF"/>
                </a:solidFill>
              </a:rPr>
              <a:t>Heart Rhythm </a:t>
            </a:r>
            <a:r>
              <a:rPr lang="en-US" dirty="0" smtClean="0">
                <a:solidFill>
                  <a:srgbClr val="FFFFFF"/>
                </a:solidFill>
              </a:rPr>
              <a:t>2014</a:t>
            </a:r>
            <a:endParaRPr lang="en-US" dirty="0">
              <a:solidFill>
                <a:srgbClr val="FFFFFF"/>
              </a:solidFill>
            </a:endParaRPr>
          </a:p>
        </p:txBody>
      </p:sp>
      <p:sp>
        <p:nvSpPr>
          <p:cNvPr id="4" name="TextBox 3"/>
          <p:cNvSpPr txBox="1"/>
          <p:nvPr/>
        </p:nvSpPr>
        <p:spPr>
          <a:xfrm>
            <a:off x="0" y="1295400"/>
            <a:ext cx="9144000" cy="3539430"/>
          </a:xfrm>
          <a:prstGeom prst="rect">
            <a:avLst/>
          </a:prstGeom>
          <a:solidFill>
            <a:schemeClr val="accent6"/>
          </a:solidFill>
        </p:spPr>
        <p:txBody>
          <a:bodyPr wrap="square">
            <a:spAutoFit/>
          </a:bodyPr>
          <a:lstStyle/>
          <a:p>
            <a:pPr marL="457200" indent="-457200">
              <a:buFontTx/>
              <a:buChar char="•"/>
            </a:pPr>
            <a:r>
              <a:rPr lang="en-US" sz="3200" dirty="0">
                <a:solidFill>
                  <a:srgbClr val="FFFFFF"/>
                </a:solidFill>
              </a:rPr>
              <a:t>miR-328 is up-regulated in the atria of human subjects with AF</a:t>
            </a:r>
          </a:p>
          <a:p>
            <a:pPr marL="457200" indent="-457200">
              <a:buFontTx/>
              <a:buChar char="•"/>
            </a:pPr>
            <a:r>
              <a:rPr lang="en-US" sz="3200" dirty="0">
                <a:solidFill>
                  <a:srgbClr val="FFFFFF"/>
                </a:solidFill>
              </a:rPr>
              <a:t>miR-328 regulates L-type Ca2+ channel density, shortens the atrial effective refractory period</a:t>
            </a:r>
          </a:p>
          <a:p>
            <a:pPr marL="457200" indent="-457200">
              <a:buFontTx/>
              <a:buChar char="•"/>
            </a:pPr>
            <a:r>
              <a:rPr lang="en-US" sz="3200" dirty="0">
                <a:solidFill>
                  <a:srgbClr val="FFFFFF"/>
                </a:solidFill>
              </a:rPr>
              <a:t>miR-328 enhances AF vulnerability in animal models</a:t>
            </a:r>
          </a:p>
        </p:txBody>
      </p:sp>
    </p:spTree>
    <p:extLst>
      <p:ext uri="{BB962C8B-B14F-4D97-AF65-F5344CB8AC3E}">
        <p14:creationId xmlns:p14="http://schemas.microsoft.com/office/powerpoint/2010/main" xmlns="" val="3091610465"/>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p:cNvSpPr txBox="1">
            <a:spLocks/>
          </p:cNvSpPr>
          <p:nvPr/>
        </p:nvSpPr>
        <p:spPr>
          <a:xfrm>
            <a:off x="1066800" y="381000"/>
            <a:ext cx="2845423" cy="990600"/>
          </a:xfrm>
          <a:prstGeom prst="rect">
            <a:avLst/>
          </a:prstGeom>
          <a:ln>
            <a:solidFill>
              <a:srgbClr val="0000FF"/>
            </a:solidFill>
          </a:ln>
        </p:spPr>
        <p:txBody>
          <a:bodyPr>
            <a:noAutofit/>
          </a:bodyPr>
          <a:lstStyle>
            <a:lvl1pPr algn="ctr" rtl="0" eaLnBrk="0" fontAlgn="base" hangingPunct="0">
              <a:spcBef>
                <a:spcPct val="0"/>
              </a:spcBef>
              <a:spcAft>
                <a:spcPct val="0"/>
              </a:spcAft>
              <a:defRPr sz="3600" b="1" cap="small">
                <a:solidFill>
                  <a:schemeClr val="accent2"/>
                </a:solidFill>
                <a:latin typeface="+mj-lt"/>
                <a:ea typeface="+mj-ea"/>
                <a:cs typeface="+mj-cs"/>
              </a:defRPr>
            </a:lvl1pPr>
            <a:lvl2pPr algn="ctr" rtl="0" eaLnBrk="0" fontAlgn="base" hangingPunct="0">
              <a:spcBef>
                <a:spcPct val="0"/>
              </a:spcBef>
              <a:spcAft>
                <a:spcPct val="0"/>
              </a:spcAft>
              <a:defRPr sz="3600" b="1">
                <a:solidFill>
                  <a:schemeClr val="accent2"/>
                </a:solidFill>
                <a:latin typeface="Sabon" pitchFamily="18" charset="0"/>
              </a:defRPr>
            </a:lvl2pPr>
            <a:lvl3pPr algn="ctr" rtl="0" eaLnBrk="0" fontAlgn="base" hangingPunct="0">
              <a:spcBef>
                <a:spcPct val="0"/>
              </a:spcBef>
              <a:spcAft>
                <a:spcPct val="0"/>
              </a:spcAft>
              <a:defRPr sz="3600" b="1">
                <a:solidFill>
                  <a:schemeClr val="accent2"/>
                </a:solidFill>
                <a:latin typeface="Sabon" pitchFamily="18" charset="0"/>
              </a:defRPr>
            </a:lvl3pPr>
            <a:lvl4pPr algn="ctr" rtl="0" eaLnBrk="0" fontAlgn="base" hangingPunct="0">
              <a:spcBef>
                <a:spcPct val="0"/>
              </a:spcBef>
              <a:spcAft>
                <a:spcPct val="0"/>
              </a:spcAft>
              <a:defRPr sz="3600" b="1">
                <a:solidFill>
                  <a:schemeClr val="accent2"/>
                </a:solidFill>
                <a:latin typeface="Sabon" pitchFamily="18" charset="0"/>
              </a:defRPr>
            </a:lvl4pPr>
            <a:lvl5pPr algn="ctr" rtl="0" eaLnBrk="0" fontAlgn="base" hangingPunct="0">
              <a:spcBef>
                <a:spcPct val="0"/>
              </a:spcBef>
              <a:spcAft>
                <a:spcPct val="0"/>
              </a:spcAft>
              <a:defRPr sz="3600" b="1">
                <a:solidFill>
                  <a:schemeClr val="accent2"/>
                </a:solidFill>
                <a:latin typeface="Sabon" pitchFamily="18" charset="0"/>
              </a:defRPr>
            </a:lvl5pPr>
            <a:lvl6pPr marL="457200" algn="l" rtl="0" fontAlgn="base">
              <a:spcBef>
                <a:spcPct val="0"/>
              </a:spcBef>
              <a:spcAft>
                <a:spcPct val="0"/>
              </a:spcAft>
              <a:defRPr sz="3600" b="1">
                <a:solidFill>
                  <a:schemeClr val="accent2"/>
                </a:solidFill>
                <a:latin typeface="Sabon" pitchFamily="18" charset="0"/>
              </a:defRPr>
            </a:lvl6pPr>
            <a:lvl7pPr marL="914400" algn="l" rtl="0" fontAlgn="base">
              <a:spcBef>
                <a:spcPct val="0"/>
              </a:spcBef>
              <a:spcAft>
                <a:spcPct val="0"/>
              </a:spcAft>
              <a:defRPr sz="3600" b="1">
                <a:solidFill>
                  <a:schemeClr val="accent2"/>
                </a:solidFill>
                <a:latin typeface="Sabon" pitchFamily="18" charset="0"/>
              </a:defRPr>
            </a:lvl7pPr>
            <a:lvl8pPr marL="1371600" algn="l" rtl="0" fontAlgn="base">
              <a:spcBef>
                <a:spcPct val="0"/>
              </a:spcBef>
              <a:spcAft>
                <a:spcPct val="0"/>
              </a:spcAft>
              <a:defRPr sz="3600" b="1">
                <a:solidFill>
                  <a:schemeClr val="accent2"/>
                </a:solidFill>
                <a:latin typeface="Sabon" pitchFamily="18" charset="0"/>
              </a:defRPr>
            </a:lvl8pPr>
            <a:lvl9pPr marL="1828800" algn="l" rtl="0" fontAlgn="base">
              <a:spcBef>
                <a:spcPct val="0"/>
              </a:spcBef>
              <a:spcAft>
                <a:spcPct val="0"/>
              </a:spcAft>
              <a:defRPr sz="3600" b="1">
                <a:solidFill>
                  <a:schemeClr val="accent2"/>
                </a:solidFill>
                <a:latin typeface="Sabon" pitchFamily="18" charset="0"/>
              </a:defRPr>
            </a:lvl9pPr>
          </a:lstStyle>
          <a:p>
            <a:r>
              <a:rPr lang="en-US" sz="2800" dirty="0" smtClean="0">
                <a:solidFill>
                  <a:srgbClr val="FF0000"/>
                </a:solidFill>
                <a:latin typeface="Times New Roman"/>
                <a:cs typeface="Times New Roman"/>
              </a:rPr>
              <a:t>Baseline Exam:</a:t>
            </a:r>
            <a:br>
              <a:rPr lang="en-US" sz="2800" dirty="0" smtClean="0">
                <a:solidFill>
                  <a:srgbClr val="FF0000"/>
                </a:solidFill>
                <a:latin typeface="Times New Roman"/>
                <a:cs typeface="Times New Roman"/>
              </a:rPr>
            </a:br>
            <a:r>
              <a:rPr lang="en-US" sz="2800" dirty="0" smtClean="0">
                <a:solidFill>
                  <a:srgbClr val="FF0000"/>
                </a:solidFill>
                <a:latin typeface="Times New Roman"/>
                <a:cs typeface="Times New Roman"/>
              </a:rPr>
              <a:t>Plasma</a:t>
            </a:r>
            <a:endParaRPr lang="en-US" sz="2800" dirty="0">
              <a:solidFill>
                <a:srgbClr val="FF0000"/>
              </a:solidFill>
              <a:latin typeface="Times New Roman"/>
              <a:cs typeface="Times New Roman"/>
            </a:endParaRPr>
          </a:p>
        </p:txBody>
      </p:sp>
      <p:sp>
        <p:nvSpPr>
          <p:cNvPr id="13" name="Rectangle 12"/>
          <p:cNvSpPr/>
          <p:nvPr/>
        </p:nvSpPr>
        <p:spPr>
          <a:xfrm>
            <a:off x="2489512" y="1455011"/>
            <a:ext cx="45719" cy="2659789"/>
          </a:xfrm>
          <a:prstGeom prst="rect">
            <a:avLst/>
          </a:prstGeom>
          <a:solidFill>
            <a:srgbClr val="0000FF"/>
          </a:solidFill>
          <a:ln>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ectangle 13"/>
          <p:cNvSpPr/>
          <p:nvPr/>
        </p:nvSpPr>
        <p:spPr>
          <a:xfrm>
            <a:off x="6570445" y="1455011"/>
            <a:ext cx="58955" cy="2659789"/>
          </a:xfrm>
          <a:prstGeom prst="rect">
            <a:avLst/>
          </a:prstGeom>
          <a:solidFill>
            <a:srgbClr val="0000FF"/>
          </a:solidFill>
          <a:ln>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TextBox 15"/>
          <p:cNvSpPr txBox="1"/>
          <p:nvPr/>
        </p:nvSpPr>
        <p:spPr>
          <a:xfrm>
            <a:off x="220445" y="2099732"/>
            <a:ext cx="2099733" cy="954107"/>
          </a:xfrm>
          <a:prstGeom prst="rect">
            <a:avLst/>
          </a:prstGeom>
          <a:noFill/>
        </p:spPr>
        <p:txBody>
          <a:bodyPr wrap="square" rtlCol="0">
            <a:spAutoFit/>
          </a:bodyPr>
          <a:lstStyle/>
          <a:p>
            <a:r>
              <a:rPr lang="en-US" sz="2800" dirty="0" smtClean="0">
                <a:latin typeface="Times New Roman"/>
                <a:cs typeface="Times New Roman"/>
              </a:rPr>
              <a:t>Prevalent AF (n=122)</a:t>
            </a:r>
            <a:endParaRPr lang="en-US" sz="2800" dirty="0">
              <a:latin typeface="Times New Roman"/>
              <a:cs typeface="Times New Roman"/>
            </a:endParaRPr>
          </a:p>
        </p:txBody>
      </p:sp>
      <p:sp>
        <p:nvSpPr>
          <p:cNvPr id="18" name="TextBox 17"/>
          <p:cNvSpPr txBox="1"/>
          <p:nvPr/>
        </p:nvSpPr>
        <p:spPr>
          <a:xfrm>
            <a:off x="6858000" y="1828800"/>
            <a:ext cx="2099733" cy="1384995"/>
          </a:xfrm>
          <a:prstGeom prst="rect">
            <a:avLst/>
          </a:prstGeom>
          <a:noFill/>
        </p:spPr>
        <p:txBody>
          <a:bodyPr wrap="square" rtlCol="0">
            <a:spAutoFit/>
          </a:bodyPr>
          <a:lstStyle/>
          <a:p>
            <a:r>
              <a:rPr lang="en-US" sz="2800" dirty="0" smtClean="0">
                <a:latin typeface="Times New Roman"/>
                <a:cs typeface="Times New Roman"/>
              </a:rPr>
              <a:t>1-mo</a:t>
            </a:r>
          </a:p>
          <a:p>
            <a:r>
              <a:rPr lang="en-US" sz="2800" dirty="0" smtClean="0">
                <a:latin typeface="Times New Roman"/>
                <a:cs typeface="Times New Roman"/>
              </a:rPr>
              <a:t>Post-ablation AF (n=47)</a:t>
            </a:r>
            <a:endParaRPr lang="en-US" sz="2800" dirty="0">
              <a:latin typeface="Times New Roman"/>
              <a:cs typeface="Times New Roman"/>
            </a:endParaRPr>
          </a:p>
        </p:txBody>
      </p:sp>
      <p:cxnSp>
        <p:nvCxnSpPr>
          <p:cNvPr id="19" name="Straight Arrow Connector 18"/>
          <p:cNvCxnSpPr>
            <a:stCxn id="16" idx="3"/>
            <a:endCxn id="18" idx="1"/>
          </p:cNvCxnSpPr>
          <p:nvPr/>
        </p:nvCxnSpPr>
        <p:spPr>
          <a:xfrm flipV="1">
            <a:off x="2320178" y="2521298"/>
            <a:ext cx="4537822" cy="55488"/>
          </a:xfrm>
          <a:prstGeom prst="straightConnector1">
            <a:avLst/>
          </a:prstGeom>
          <a:ln>
            <a:prstDash val="dash"/>
            <a:tailEnd type="arrow"/>
          </a:ln>
        </p:spPr>
        <p:style>
          <a:lnRef idx="3">
            <a:schemeClr val="accent2"/>
          </a:lnRef>
          <a:fillRef idx="0">
            <a:schemeClr val="accent2"/>
          </a:fillRef>
          <a:effectRef idx="2">
            <a:schemeClr val="accent2"/>
          </a:effectRef>
          <a:fontRef idx="minor">
            <a:schemeClr val="tx1"/>
          </a:fontRef>
        </p:style>
      </p:cxnSp>
      <p:pic>
        <p:nvPicPr>
          <p:cNvPr id="20" name="Picture 19"/>
          <p:cNvPicPr>
            <a:picLocks noChangeAspect="1"/>
          </p:cNvPicPr>
          <p:nvPr/>
        </p:nvPicPr>
        <p:blipFill>
          <a:blip r:embed="rId2"/>
          <a:stretch>
            <a:fillRect/>
          </a:stretch>
        </p:blipFill>
        <p:spPr>
          <a:xfrm>
            <a:off x="3505200" y="3962400"/>
            <a:ext cx="1940477" cy="838200"/>
          </a:xfrm>
          <a:prstGeom prst="rect">
            <a:avLst/>
          </a:prstGeom>
        </p:spPr>
      </p:pic>
      <p:sp>
        <p:nvSpPr>
          <p:cNvPr id="23" name="Title 1"/>
          <p:cNvSpPr txBox="1">
            <a:spLocks/>
          </p:cNvSpPr>
          <p:nvPr/>
        </p:nvSpPr>
        <p:spPr>
          <a:xfrm>
            <a:off x="5105400" y="381000"/>
            <a:ext cx="2845423" cy="990600"/>
          </a:xfrm>
          <a:prstGeom prst="rect">
            <a:avLst/>
          </a:prstGeom>
          <a:ln>
            <a:solidFill>
              <a:srgbClr val="0000FF"/>
            </a:solidFill>
          </a:ln>
        </p:spPr>
        <p:txBody>
          <a:bodyPr>
            <a:noAutofit/>
          </a:bodyPr>
          <a:lstStyle>
            <a:lvl1pPr algn="ctr" rtl="0" eaLnBrk="0" fontAlgn="base" hangingPunct="0">
              <a:spcBef>
                <a:spcPct val="0"/>
              </a:spcBef>
              <a:spcAft>
                <a:spcPct val="0"/>
              </a:spcAft>
              <a:defRPr sz="3600" b="1" cap="small">
                <a:solidFill>
                  <a:schemeClr val="accent2"/>
                </a:solidFill>
                <a:latin typeface="+mj-lt"/>
                <a:ea typeface="+mj-ea"/>
                <a:cs typeface="+mj-cs"/>
              </a:defRPr>
            </a:lvl1pPr>
            <a:lvl2pPr algn="ctr" rtl="0" eaLnBrk="0" fontAlgn="base" hangingPunct="0">
              <a:spcBef>
                <a:spcPct val="0"/>
              </a:spcBef>
              <a:spcAft>
                <a:spcPct val="0"/>
              </a:spcAft>
              <a:defRPr sz="3600" b="1">
                <a:solidFill>
                  <a:schemeClr val="accent2"/>
                </a:solidFill>
                <a:latin typeface="Sabon" pitchFamily="18" charset="0"/>
              </a:defRPr>
            </a:lvl2pPr>
            <a:lvl3pPr algn="ctr" rtl="0" eaLnBrk="0" fontAlgn="base" hangingPunct="0">
              <a:spcBef>
                <a:spcPct val="0"/>
              </a:spcBef>
              <a:spcAft>
                <a:spcPct val="0"/>
              </a:spcAft>
              <a:defRPr sz="3600" b="1">
                <a:solidFill>
                  <a:schemeClr val="accent2"/>
                </a:solidFill>
                <a:latin typeface="Sabon" pitchFamily="18" charset="0"/>
              </a:defRPr>
            </a:lvl3pPr>
            <a:lvl4pPr algn="ctr" rtl="0" eaLnBrk="0" fontAlgn="base" hangingPunct="0">
              <a:spcBef>
                <a:spcPct val="0"/>
              </a:spcBef>
              <a:spcAft>
                <a:spcPct val="0"/>
              </a:spcAft>
              <a:defRPr sz="3600" b="1">
                <a:solidFill>
                  <a:schemeClr val="accent2"/>
                </a:solidFill>
                <a:latin typeface="Sabon" pitchFamily="18" charset="0"/>
              </a:defRPr>
            </a:lvl4pPr>
            <a:lvl5pPr algn="ctr" rtl="0" eaLnBrk="0" fontAlgn="base" hangingPunct="0">
              <a:spcBef>
                <a:spcPct val="0"/>
              </a:spcBef>
              <a:spcAft>
                <a:spcPct val="0"/>
              </a:spcAft>
              <a:defRPr sz="3600" b="1">
                <a:solidFill>
                  <a:schemeClr val="accent2"/>
                </a:solidFill>
                <a:latin typeface="Sabon" pitchFamily="18" charset="0"/>
              </a:defRPr>
            </a:lvl5pPr>
            <a:lvl6pPr marL="457200" algn="l" rtl="0" fontAlgn="base">
              <a:spcBef>
                <a:spcPct val="0"/>
              </a:spcBef>
              <a:spcAft>
                <a:spcPct val="0"/>
              </a:spcAft>
              <a:defRPr sz="3600" b="1">
                <a:solidFill>
                  <a:schemeClr val="accent2"/>
                </a:solidFill>
                <a:latin typeface="Sabon" pitchFamily="18" charset="0"/>
              </a:defRPr>
            </a:lvl6pPr>
            <a:lvl7pPr marL="914400" algn="l" rtl="0" fontAlgn="base">
              <a:spcBef>
                <a:spcPct val="0"/>
              </a:spcBef>
              <a:spcAft>
                <a:spcPct val="0"/>
              </a:spcAft>
              <a:defRPr sz="3600" b="1">
                <a:solidFill>
                  <a:schemeClr val="accent2"/>
                </a:solidFill>
                <a:latin typeface="Sabon" pitchFamily="18" charset="0"/>
              </a:defRPr>
            </a:lvl7pPr>
            <a:lvl8pPr marL="1371600" algn="l" rtl="0" fontAlgn="base">
              <a:spcBef>
                <a:spcPct val="0"/>
              </a:spcBef>
              <a:spcAft>
                <a:spcPct val="0"/>
              </a:spcAft>
              <a:defRPr sz="3600" b="1">
                <a:solidFill>
                  <a:schemeClr val="accent2"/>
                </a:solidFill>
                <a:latin typeface="Sabon" pitchFamily="18" charset="0"/>
              </a:defRPr>
            </a:lvl8pPr>
            <a:lvl9pPr marL="1828800" algn="l" rtl="0" fontAlgn="base">
              <a:spcBef>
                <a:spcPct val="0"/>
              </a:spcBef>
              <a:spcAft>
                <a:spcPct val="0"/>
              </a:spcAft>
              <a:defRPr sz="3600" b="1">
                <a:solidFill>
                  <a:schemeClr val="accent2"/>
                </a:solidFill>
                <a:latin typeface="Sabon" pitchFamily="18" charset="0"/>
              </a:defRPr>
            </a:lvl9pPr>
          </a:lstStyle>
          <a:p>
            <a:r>
              <a:rPr lang="en-US" sz="2800" dirty="0" smtClean="0">
                <a:solidFill>
                  <a:srgbClr val="FF0000"/>
                </a:solidFill>
                <a:latin typeface="Times New Roman"/>
                <a:cs typeface="Times New Roman"/>
              </a:rPr>
              <a:t>Post-Ablation: Plasma</a:t>
            </a:r>
            <a:endParaRPr lang="en-US" sz="2800" dirty="0">
              <a:solidFill>
                <a:srgbClr val="FF0000"/>
              </a:solidFill>
              <a:latin typeface="Times New Roman"/>
              <a:cs typeface="Times New Roman"/>
            </a:endParaRPr>
          </a:p>
        </p:txBody>
      </p:sp>
      <p:sp>
        <p:nvSpPr>
          <p:cNvPr id="27" name="Title 1"/>
          <p:cNvSpPr txBox="1">
            <a:spLocks/>
          </p:cNvSpPr>
          <p:nvPr/>
        </p:nvSpPr>
        <p:spPr>
          <a:xfrm>
            <a:off x="3124200" y="3962400"/>
            <a:ext cx="2845423" cy="609600"/>
          </a:xfrm>
          <a:prstGeom prst="rect">
            <a:avLst/>
          </a:prstGeom>
          <a:ln>
            <a:solidFill>
              <a:srgbClr val="0000FF"/>
            </a:solidFill>
          </a:ln>
        </p:spPr>
        <p:txBody>
          <a:bodyPr>
            <a:noAutofit/>
          </a:bodyPr>
          <a:lstStyle>
            <a:lvl1pPr algn="ctr" rtl="0" eaLnBrk="0" fontAlgn="base" hangingPunct="0">
              <a:spcBef>
                <a:spcPct val="0"/>
              </a:spcBef>
              <a:spcAft>
                <a:spcPct val="0"/>
              </a:spcAft>
              <a:defRPr sz="3600" b="1" cap="small">
                <a:solidFill>
                  <a:schemeClr val="accent2"/>
                </a:solidFill>
                <a:latin typeface="+mj-lt"/>
                <a:ea typeface="+mj-ea"/>
                <a:cs typeface="+mj-cs"/>
              </a:defRPr>
            </a:lvl1pPr>
            <a:lvl2pPr algn="ctr" rtl="0" eaLnBrk="0" fontAlgn="base" hangingPunct="0">
              <a:spcBef>
                <a:spcPct val="0"/>
              </a:spcBef>
              <a:spcAft>
                <a:spcPct val="0"/>
              </a:spcAft>
              <a:defRPr sz="3600" b="1">
                <a:solidFill>
                  <a:schemeClr val="accent2"/>
                </a:solidFill>
                <a:latin typeface="Sabon" pitchFamily="18" charset="0"/>
              </a:defRPr>
            </a:lvl2pPr>
            <a:lvl3pPr algn="ctr" rtl="0" eaLnBrk="0" fontAlgn="base" hangingPunct="0">
              <a:spcBef>
                <a:spcPct val="0"/>
              </a:spcBef>
              <a:spcAft>
                <a:spcPct val="0"/>
              </a:spcAft>
              <a:defRPr sz="3600" b="1">
                <a:solidFill>
                  <a:schemeClr val="accent2"/>
                </a:solidFill>
                <a:latin typeface="Sabon" pitchFamily="18" charset="0"/>
              </a:defRPr>
            </a:lvl3pPr>
            <a:lvl4pPr algn="ctr" rtl="0" eaLnBrk="0" fontAlgn="base" hangingPunct="0">
              <a:spcBef>
                <a:spcPct val="0"/>
              </a:spcBef>
              <a:spcAft>
                <a:spcPct val="0"/>
              </a:spcAft>
              <a:defRPr sz="3600" b="1">
                <a:solidFill>
                  <a:schemeClr val="accent2"/>
                </a:solidFill>
                <a:latin typeface="Sabon" pitchFamily="18" charset="0"/>
              </a:defRPr>
            </a:lvl4pPr>
            <a:lvl5pPr algn="ctr" rtl="0" eaLnBrk="0" fontAlgn="base" hangingPunct="0">
              <a:spcBef>
                <a:spcPct val="0"/>
              </a:spcBef>
              <a:spcAft>
                <a:spcPct val="0"/>
              </a:spcAft>
              <a:defRPr sz="3600" b="1">
                <a:solidFill>
                  <a:schemeClr val="accent2"/>
                </a:solidFill>
                <a:latin typeface="Sabon" pitchFamily="18" charset="0"/>
              </a:defRPr>
            </a:lvl5pPr>
            <a:lvl6pPr marL="457200" algn="l" rtl="0" fontAlgn="base">
              <a:spcBef>
                <a:spcPct val="0"/>
              </a:spcBef>
              <a:spcAft>
                <a:spcPct val="0"/>
              </a:spcAft>
              <a:defRPr sz="3600" b="1">
                <a:solidFill>
                  <a:schemeClr val="accent2"/>
                </a:solidFill>
                <a:latin typeface="Sabon" pitchFamily="18" charset="0"/>
              </a:defRPr>
            </a:lvl6pPr>
            <a:lvl7pPr marL="914400" algn="l" rtl="0" fontAlgn="base">
              <a:spcBef>
                <a:spcPct val="0"/>
              </a:spcBef>
              <a:spcAft>
                <a:spcPct val="0"/>
              </a:spcAft>
              <a:defRPr sz="3600" b="1">
                <a:solidFill>
                  <a:schemeClr val="accent2"/>
                </a:solidFill>
                <a:latin typeface="Sabon" pitchFamily="18" charset="0"/>
              </a:defRPr>
            </a:lvl7pPr>
            <a:lvl8pPr marL="1371600" algn="l" rtl="0" fontAlgn="base">
              <a:spcBef>
                <a:spcPct val="0"/>
              </a:spcBef>
              <a:spcAft>
                <a:spcPct val="0"/>
              </a:spcAft>
              <a:defRPr sz="3600" b="1">
                <a:solidFill>
                  <a:schemeClr val="accent2"/>
                </a:solidFill>
                <a:latin typeface="Sabon" pitchFamily="18" charset="0"/>
              </a:defRPr>
            </a:lvl8pPr>
            <a:lvl9pPr marL="1828800" algn="l" rtl="0" fontAlgn="base">
              <a:spcBef>
                <a:spcPct val="0"/>
              </a:spcBef>
              <a:spcAft>
                <a:spcPct val="0"/>
              </a:spcAft>
              <a:defRPr sz="3600" b="1">
                <a:solidFill>
                  <a:schemeClr val="accent2"/>
                </a:solidFill>
                <a:latin typeface="Sabon" pitchFamily="18" charset="0"/>
              </a:defRPr>
            </a:lvl9pPr>
          </a:lstStyle>
          <a:p>
            <a:r>
              <a:rPr lang="en-US" sz="2800" dirty="0" smtClean="0">
                <a:solidFill>
                  <a:srgbClr val="FF0000"/>
                </a:solidFill>
                <a:latin typeface="Times New Roman"/>
                <a:cs typeface="Times New Roman"/>
              </a:rPr>
              <a:t>Atrial Tissue</a:t>
            </a:r>
            <a:endParaRPr lang="en-US" sz="2800" dirty="0">
              <a:solidFill>
                <a:srgbClr val="FF0000"/>
              </a:solidFill>
              <a:latin typeface="Times New Roman"/>
              <a:cs typeface="Times New Roman"/>
            </a:endParaRPr>
          </a:p>
        </p:txBody>
      </p:sp>
      <p:sp>
        <p:nvSpPr>
          <p:cNvPr id="28" name="TextBox 27"/>
          <p:cNvSpPr txBox="1"/>
          <p:nvPr/>
        </p:nvSpPr>
        <p:spPr>
          <a:xfrm>
            <a:off x="457200" y="4419600"/>
            <a:ext cx="2861733" cy="954107"/>
          </a:xfrm>
          <a:prstGeom prst="rect">
            <a:avLst/>
          </a:prstGeom>
          <a:noFill/>
        </p:spPr>
        <p:txBody>
          <a:bodyPr wrap="square" rtlCol="0">
            <a:spAutoFit/>
          </a:bodyPr>
          <a:lstStyle/>
          <a:p>
            <a:r>
              <a:rPr lang="en-US" sz="2800" dirty="0" smtClean="0">
                <a:latin typeface="Times New Roman"/>
                <a:cs typeface="Times New Roman"/>
              </a:rPr>
              <a:t>No AF</a:t>
            </a:r>
          </a:p>
          <a:p>
            <a:r>
              <a:rPr lang="en-US" sz="2800" dirty="0" smtClean="0">
                <a:latin typeface="Times New Roman"/>
                <a:cs typeface="Times New Roman"/>
              </a:rPr>
              <a:t>(n=99)</a:t>
            </a:r>
            <a:endParaRPr lang="en-US" sz="2800" dirty="0">
              <a:latin typeface="Times New Roman"/>
              <a:cs typeface="Times New Roman"/>
            </a:endParaRPr>
          </a:p>
        </p:txBody>
      </p:sp>
      <p:cxnSp>
        <p:nvCxnSpPr>
          <p:cNvPr id="29" name="Straight Arrow Connector 28"/>
          <p:cNvCxnSpPr>
            <a:stCxn id="16" idx="3"/>
            <a:endCxn id="27" idx="0"/>
          </p:cNvCxnSpPr>
          <p:nvPr/>
        </p:nvCxnSpPr>
        <p:spPr>
          <a:xfrm>
            <a:off x="2320178" y="2576786"/>
            <a:ext cx="2226734" cy="1385614"/>
          </a:xfrm>
          <a:prstGeom prst="straightConnector1">
            <a:avLst/>
          </a:prstGeom>
          <a:ln>
            <a:prstDash val="dash"/>
            <a:tailEnd type="arrow"/>
          </a:ln>
        </p:spPr>
        <p:style>
          <a:lnRef idx="3">
            <a:schemeClr val="accent2"/>
          </a:lnRef>
          <a:fillRef idx="0">
            <a:schemeClr val="accent2"/>
          </a:fillRef>
          <a:effectRef idx="2">
            <a:schemeClr val="accent2"/>
          </a:effectRef>
          <a:fontRef idx="minor">
            <a:schemeClr val="tx1"/>
          </a:fontRef>
        </p:style>
      </p:cxnSp>
      <p:sp>
        <p:nvSpPr>
          <p:cNvPr id="31" name="TextBox 30"/>
          <p:cNvSpPr txBox="1"/>
          <p:nvPr/>
        </p:nvSpPr>
        <p:spPr>
          <a:xfrm>
            <a:off x="3276600" y="4876800"/>
            <a:ext cx="2514600" cy="954107"/>
          </a:xfrm>
          <a:prstGeom prst="rect">
            <a:avLst/>
          </a:prstGeom>
          <a:noFill/>
        </p:spPr>
        <p:txBody>
          <a:bodyPr wrap="square" rtlCol="0">
            <a:spAutoFit/>
          </a:bodyPr>
          <a:lstStyle/>
          <a:p>
            <a:r>
              <a:rPr lang="en-US" sz="2800" dirty="0" smtClean="0">
                <a:latin typeface="Times New Roman"/>
                <a:cs typeface="Times New Roman"/>
              </a:rPr>
              <a:t>Cardiac surgery (n=31)</a:t>
            </a:r>
            <a:endParaRPr lang="en-US" sz="2800" dirty="0">
              <a:latin typeface="Times New Roman"/>
              <a:cs typeface="Times New Roman"/>
            </a:endParaRPr>
          </a:p>
        </p:txBody>
      </p:sp>
      <p:sp>
        <p:nvSpPr>
          <p:cNvPr id="35" name="Oval 6"/>
          <p:cNvSpPr>
            <a:spLocks noChangeArrowheads="1"/>
          </p:cNvSpPr>
          <p:nvPr/>
        </p:nvSpPr>
        <p:spPr bwMode="auto">
          <a:xfrm>
            <a:off x="0" y="914400"/>
            <a:ext cx="2819400" cy="5105399"/>
          </a:xfrm>
          <a:prstGeom prst="ellipse">
            <a:avLst/>
          </a:prstGeom>
          <a:noFill/>
          <a:ln w="38100">
            <a:solidFill>
              <a:srgbClr val="FF0000"/>
            </a:solidFill>
            <a:round/>
            <a:headEnd/>
            <a:tailEnd/>
          </a:ln>
        </p:spPr>
        <p:txBody>
          <a:bodyPr wrap="none" anchor="ctr"/>
          <a:lstStyle/>
          <a:p>
            <a:endParaRPr lang="en-US">
              <a:latin typeface="Calibri" pitchFamily="34" charset="0"/>
            </a:endParaRPr>
          </a:p>
        </p:txBody>
      </p:sp>
      <p:sp>
        <p:nvSpPr>
          <p:cNvPr id="36" name="Oval 6"/>
          <p:cNvSpPr>
            <a:spLocks noChangeArrowheads="1"/>
          </p:cNvSpPr>
          <p:nvPr/>
        </p:nvSpPr>
        <p:spPr bwMode="auto">
          <a:xfrm>
            <a:off x="0" y="1371600"/>
            <a:ext cx="9131300" cy="2438400"/>
          </a:xfrm>
          <a:prstGeom prst="ellipse">
            <a:avLst/>
          </a:prstGeom>
          <a:noFill/>
          <a:ln w="38100">
            <a:solidFill>
              <a:srgbClr val="FF0000"/>
            </a:solidFill>
            <a:round/>
            <a:headEnd/>
            <a:tailEnd/>
          </a:ln>
        </p:spPr>
        <p:txBody>
          <a:bodyPr wrap="none" anchor="ctr"/>
          <a:lstStyle/>
          <a:p>
            <a:endParaRPr lang="en-US">
              <a:latin typeface="Calibri" pitchFamily="34" charset="0"/>
            </a:endParaRPr>
          </a:p>
        </p:txBody>
      </p:sp>
      <p:sp>
        <p:nvSpPr>
          <p:cNvPr id="38" name="Oval 6"/>
          <p:cNvSpPr>
            <a:spLocks noChangeArrowheads="1"/>
          </p:cNvSpPr>
          <p:nvPr/>
        </p:nvSpPr>
        <p:spPr bwMode="auto">
          <a:xfrm rot="1592114">
            <a:off x="-317684" y="2608009"/>
            <a:ext cx="7271087" cy="2953236"/>
          </a:xfrm>
          <a:prstGeom prst="ellipse">
            <a:avLst/>
          </a:prstGeom>
          <a:noFill/>
          <a:ln w="38100">
            <a:solidFill>
              <a:srgbClr val="FF0000"/>
            </a:solidFill>
            <a:round/>
            <a:headEnd/>
            <a:tailEnd/>
          </a:ln>
        </p:spPr>
        <p:txBody>
          <a:bodyPr wrap="none" anchor="ctr"/>
          <a:lstStyle/>
          <a:p>
            <a:endParaRPr lang="en-US">
              <a:latin typeface="Calibri" pitchFamily="34" charset="0"/>
            </a:endParaRPr>
          </a:p>
        </p:txBody>
      </p:sp>
      <p:sp>
        <p:nvSpPr>
          <p:cNvPr id="40" name="TextBox 39"/>
          <p:cNvSpPr txBox="1"/>
          <p:nvPr/>
        </p:nvSpPr>
        <p:spPr>
          <a:xfrm>
            <a:off x="4038600" y="6363536"/>
            <a:ext cx="4771389" cy="369332"/>
          </a:xfrm>
          <a:prstGeom prst="rect">
            <a:avLst/>
          </a:prstGeom>
          <a:noFill/>
        </p:spPr>
        <p:txBody>
          <a:bodyPr wrap="square" rtlCol="0">
            <a:spAutoFit/>
          </a:bodyPr>
          <a:lstStyle/>
          <a:p>
            <a:r>
              <a:rPr lang="en-US" dirty="0" smtClean="0">
                <a:solidFill>
                  <a:srgbClr val="FFFFFF"/>
                </a:solidFill>
              </a:rPr>
              <a:t>McManus et al. submitted </a:t>
            </a:r>
            <a:r>
              <a:rPr lang="en-US" i="1" dirty="0" smtClean="0">
                <a:solidFill>
                  <a:srgbClr val="FFFFFF"/>
                </a:solidFill>
              </a:rPr>
              <a:t>Circulation. </a:t>
            </a:r>
            <a:r>
              <a:rPr lang="en-US" dirty="0" smtClean="0">
                <a:solidFill>
                  <a:srgbClr val="FFFFFF"/>
                </a:solidFill>
              </a:rPr>
              <a:t>2014</a:t>
            </a:r>
            <a:endParaRPr lang="en-US" dirty="0">
              <a:solidFill>
                <a:srgbClr val="FFFFFF"/>
              </a:solidFill>
            </a:endParaRPr>
          </a:p>
        </p:txBody>
      </p:sp>
    </p:spTree>
    <p:extLst>
      <p:ext uri="{BB962C8B-B14F-4D97-AF65-F5344CB8AC3E}">
        <p14:creationId xmlns:p14="http://schemas.microsoft.com/office/powerpoint/2010/main" xmlns="" val="3988381282"/>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5" presetClass="exit" presetSubtype="10" fill="hold" grpId="1" nodeType="clickEffect">
                                  <p:stCondLst>
                                    <p:cond delay="0"/>
                                  </p:stCondLst>
                                  <p:childTnLst>
                                    <p:animEffect transition="out" filter="checkerboard(across)">
                                      <p:cBhvr>
                                        <p:cTn id="10" dur="500"/>
                                        <p:tgtEl>
                                          <p:spTgt spid="35"/>
                                        </p:tgtEl>
                                      </p:cBhvr>
                                    </p:animEffect>
                                    <p:set>
                                      <p:cBhvr>
                                        <p:cTn id="11" dur="1" fill="hold">
                                          <p:stCondLst>
                                            <p:cond delay="499"/>
                                          </p:stCondLst>
                                        </p:cTn>
                                        <p:tgtEl>
                                          <p:spTgt spid="35"/>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36"/>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5" presetClass="exit" presetSubtype="10" fill="hold" grpId="1" nodeType="clickEffect">
                                  <p:stCondLst>
                                    <p:cond delay="0"/>
                                  </p:stCondLst>
                                  <p:childTnLst>
                                    <p:animEffect transition="out" filter="checkerboard(across)">
                                      <p:cBhvr>
                                        <p:cTn id="19" dur="500"/>
                                        <p:tgtEl>
                                          <p:spTgt spid="36"/>
                                        </p:tgtEl>
                                      </p:cBhvr>
                                    </p:animEffect>
                                    <p:set>
                                      <p:cBhvr>
                                        <p:cTn id="20" dur="1" fill="hold">
                                          <p:stCondLst>
                                            <p:cond delay="499"/>
                                          </p:stCondLst>
                                        </p:cTn>
                                        <p:tgtEl>
                                          <p:spTgt spid="36"/>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8"/>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3" presetClass="exit" presetSubtype="10" fill="hold" grpId="1" nodeType="clickEffect">
                                  <p:stCondLst>
                                    <p:cond delay="0"/>
                                  </p:stCondLst>
                                  <p:childTnLst>
                                    <p:animEffect transition="out" filter="blinds(horizontal)">
                                      <p:cBhvr>
                                        <p:cTn id="28" dur="500"/>
                                        <p:tgtEl>
                                          <p:spTgt spid="38"/>
                                        </p:tgtEl>
                                      </p:cBhvr>
                                    </p:animEffect>
                                    <p:set>
                                      <p:cBhvr>
                                        <p:cTn id="29" dur="1" fill="hold">
                                          <p:stCondLst>
                                            <p:cond delay="499"/>
                                          </p:stCondLst>
                                        </p:cTn>
                                        <p:tgtEl>
                                          <p:spTgt spid="3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35" grpId="1" animBg="1"/>
      <p:bldP spid="36" grpId="0" animBg="1"/>
      <p:bldP spid="36" grpId="1" animBg="1"/>
      <p:bldP spid="38" grpId="0" animBg="1"/>
      <p:bldP spid="38" grpId="1"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6200"/>
            <a:ext cx="9144000" cy="914400"/>
          </a:xfrm>
        </p:spPr>
        <p:txBody>
          <a:bodyPr/>
          <a:lstStyle/>
          <a:p>
            <a:r>
              <a:rPr lang="en-US" dirty="0" smtClean="0"/>
              <a:t>21 Plasma </a:t>
            </a:r>
            <a:r>
              <a:rPr lang="en-US" dirty="0" err="1" smtClean="0"/>
              <a:t>mirnas</a:t>
            </a:r>
            <a:r>
              <a:rPr lang="en-US" dirty="0" smtClean="0"/>
              <a:t> associated with AF</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xmlns="" val="3158616200"/>
              </p:ext>
            </p:extLst>
          </p:nvPr>
        </p:nvGraphicFramePr>
        <p:xfrm>
          <a:off x="762000" y="838200"/>
          <a:ext cx="7696200" cy="5547360"/>
        </p:xfrm>
        <a:graphic>
          <a:graphicData uri="http://schemas.openxmlformats.org/drawingml/2006/table">
            <a:tbl>
              <a:tblPr firstRow="1" bandRow="1">
                <a:tableStyleId>{21E4AEA4-8DFA-4A89-87EB-49C32662AFE0}</a:tableStyleId>
              </a:tblPr>
              <a:tblGrid>
                <a:gridCol w="1120224"/>
                <a:gridCol w="521970"/>
                <a:gridCol w="527764"/>
                <a:gridCol w="1030442"/>
                <a:gridCol w="685800"/>
                <a:gridCol w="914400"/>
                <a:gridCol w="914400"/>
                <a:gridCol w="838200"/>
                <a:gridCol w="1143000"/>
              </a:tblGrid>
              <a:tr h="370840">
                <a:tc>
                  <a:txBody>
                    <a:bodyPr/>
                    <a:lstStyle/>
                    <a:p>
                      <a:pPr marL="0" marR="0" algn="ctr">
                        <a:spcBef>
                          <a:spcPts val="0"/>
                        </a:spcBef>
                        <a:spcAft>
                          <a:spcPts val="0"/>
                        </a:spcAft>
                      </a:pPr>
                      <a:r>
                        <a:rPr lang="en-US" sz="1600" spc="5" dirty="0">
                          <a:effectLst/>
                          <a:latin typeface="Arial"/>
                          <a:cs typeface="Arial"/>
                        </a:rPr>
                        <a:t> </a:t>
                      </a:r>
                      <a:endParaRPr lang="en-US" sz="1800" dirty="0">
                        <a:effectLst/>
                        <a:latin typeface="Arial"/>
                        <a:ea typeface="MS Mincho"/>
                        <a:cs typeface="Arial"/>
                      </a:endParaRPr>
                    </a:p>
                  </a:txBody>
                  <a:tcPr marL="18415" marR="18415" marT="36830" marB="36830" anchor="ctr"/>
                </a:tc>
                <a:tc gridSpan="2">
                  <a:txBody>
                    <a:bodyPr/>
                    <a:lstStyle/>
                    <a:p>
                      <a:pPr marL="0" marR="0" algn="ctr">
                        <a:spcBef>
                          <a:spcPts val="0"/>
                        </a:spcBef>
                        <a:spcAft>
                          <a:spcPts val="0"/>
                        </a:spcAft>
                      </a:pPr>
                      <a:r>
                        <a:rPr lang="en-US" sz="1600" spc="-5">
                          <a:effectLst/>
                          <a:latin typeface="Arial"/>
                          <a:cs typeface="Arial"/>
                        </a:rPr>
                        <a:t>N</a:t>
                      </a:r>
                      <a:endParaRPr lang="en-US" sz="1800">
                        <a:effectLst/>
                        <a:latin typeface="Arial"/>
                        <a:ea typeface="MS Mincho"/>
                        <a:cs typeface="Arial"/>
                      </a:endParaRPr>
                    </a:p>
                  </a:txBody>
                  <a:tcPr marL="18415" marR="18415" marT="36830" marB="36830" anchor="ctr"/>
                </a:tc>
                <a:tc hMerge="1">
                  <a:txBody>
                    <a:bodyPr/>
                    <a:lstStyle/>
                    <a:p>
                      <a:endParaRPr lang="en-US"/>
                    </a:p>
                  </a:txBody>
                  <a:tcPr/>
                </a:tc>
                <a:tc gridSpan="3">
                  <a:txBody>
                    <a:bodyPr/>
                    <a:lstStyle/>
                    <a:p>
                      <a:pPr marL="0" marR="0" algn="ctr">
                        <a:spcBef>
                          <a:spcPts val="0"/>
                        </a:spcBef>
                        <a:spcAft>
                          <a:spcPts val="0"/>
                        </a:spcAft>
                      </a:pPr>
                      <a:r>
                        <a:rPr lang="en-US" sz="1600">
                          <a:effectLst/>
                          <a:latin typeface="Arial"/>
                          <a:cs typeface="Arial"/>
                        </a:rPr>
                        <a:t>Average Expression (delta CT)</a:t>
                      </a:r>
                      <a:endParaRPr lang="en-US" sz="1800">
                        <a:effectLst/>
                        <a:latin typeface="Arial"/>
                        <a:ea typeface="MS Mincho"/>
                        <a:cs typeface="Arial"/>
                      </a:endParaRPr>
                    </a:p>
                  </a:txBody>
                  <a:tcPr marL="18415" marR="18415" marT="36830" marB="36830" anchor="ctr"/>
                </a:tc>
                <a:tc hMerge="1">
                  <a:txBody>
                    <a:bodyPr/>
                    <a:lstStyle/>
                    <a:p>
                      <a:endParaRPr lang="en-US"/>
                    </a:p>
                  </a:txBody>
                  <a:tcPr/>
                </a:tc>
                <a:tc hMerge="1">
                  <a:txBody>
                    <a:bodyPr/>
                    <a:lstStyle/>
                    <a:p>
                      <a:endParaRPr lang="en-US"/>
                    </a:p>
                  </a:txBody>
                  <a:tcPr/>
                </a:tc>
                <a:tc gridSpan="3">
                  <a:txBody>
                    <a:bodyPr/>
                    <a:lstStyle/>
                    <a:p>
                      <a:pPr marL="0" marR="0" algn="ctr">
                        <a:spcBef>
                          <a:spcPts val="0"/>
                        </a:spcBef>
                        <a:spcAft>
                          <a:spcPts val="0"/>
                        </a:spcAft>
                      </a:pPr>
                      <a:r>
                        <a:rPr lang="en-US" sz="1600">
                          <a:effectLst/>
                          <a:latin typeface="Arial"/>
                          <a:cs typeface="Arial"/>
                        </a:rPr>
                        <a:t>Multivariable Adjusted***</a:t>
                      </a:r>
                      <a:endParaRPr lang="en-US" sz="1800">
                        <a:effectLst/>
                        <a:latin typeface="Arial"/>
                        <a:ea typeface="MS Mincho"/>
                        <a:cs typeface="Arial"/>
                      </a:endParaRPr>
                    </a:p>
                  </a:txBody>
                  <a:tcPr marL="18415" marR="18415" marT="36830" marB="36830" anchor="ctr"/>
                </a:tc>
                <a:tc hMerge="1">
                  <a:txBody>
                    <a:bodyPr/>
                    <a:lstStyle/>
                    <a:p>
                      <a:endParaRPr lang="en-US"/>
                    </a:p>
                  </a:txBody>
                  <a:tcPr/>
                </a:tc>
                <a:tc hMerge="1">
                  <a:txBody>
                    <a:bodyPr/>
                    <a:lstStyle/>
                    <a:p>
                      <a:endParaRPr lang="en-US"/>
                    </a:p>
                  </a:txBody>
                  <a:tcPr/>
                </a:tc>
              </a:tr>
              <a:tr h="886460">
                <a:tc>
                  <a:txBody>
                    <a:bodyPr/>
                    <a:lstStyle/>
                    <a:p>
                      <a:pPr marL="0" marR="0" algn="ctr">
                        <a:spcBef>
                          <a:spcPts val="0"/>
                        </a:spcBef>
                        <a:spcAft>
                          <a:spcPts val="0"/>
                        </a:spcAft>
                      </a:pPr>
                      <a:r>
                        <a:rPr lang="en-US" sz="1600" b="1" spc="5" dirty="0">
                          <a:effectLst/>
                          <a:latin typeface="Arial Narrow"/>
                          <a:cs typeface="Arial Narrow"/>
                        </a:rPr>
                        <a:t> </a:t>
                      </a:r>
                      <a:endParaRPr lang="en-US" sz="1800" b="1" dirty="0">
                        <a:effectLst/>
                        <a:latin typeface="Arial Narrow"/>
                        <a:cs typeface="Arial Narrow"/>
                      </a:endParaRPr>
                    </a:p>
                    <a:p>
                      <a:pPr marL="0" marR="0" algn="ctr">
                        <a:spcBef>
                          <a:spcPts val="0"/>
                        </a:spcBef>
                        <a:spcAft>
                          <a:spcPts val="0"/>
                        </a:spcAft>
                      </a:pPr>
                      <a:r>
                        <a:rPr lang="en-US" sz="1600" b="1" spc="5" dirty="0">
                          <a:effectLst/>
                          <a:latin typeface="Arial Narrow"/>
                          <a:cs typeface="Arial Narrow"/>
                        </a:rPr>
                        <a:t> </a:t>
                      </a:r>
                      <a:endParaRPr lang="en-US" sz="1800" b="1" dirty="0">
                        <a:effectLst/>
                        <a:latin typeface="Arial Narrow"/>
                        <a:cs typeface="Arial Narrow"/>
                      </a:endParaRPr>
                    </a:p>
                    <a:p>
                      <a:pPr marL="0" marR="0" algn="l">
                        <a:spcBef>
                          <a:spcPts val="0"/>
                        </a:spcBef>
                        <a:spcAft>
                          <a:spcPts val="0"/>
                        </a:spcAft>
                      </a:pPr>
                      <a:r>
                        <a:rPr lang="en-US" sz="1600" b="1" spc="5" dirty="0">
                          <a:effectLst/>
                          <a:latin typeface="Arial Narrow"/>
                          <a:cs typeface="Arial Narrow"/>
                        </a:rPr>
                        <a:t>m</a:t>
                      </a:r>
                      <a:r>
                        <a:rPr lang="en-US" sz="1600" b="1" spc="-5" dirty="0">
                          <a:effectLst/>
                          <a:latin typeface="Arial Narrow"/>
                          <a:cs typeface="Arial Narrow"/>
                        </a:rPr>
                        <a:t>iRN</a:t>
                      </a:r>
                      <a:r>
                        <a:rPr lang="en-US" sz="1600" b="1" dirty="0">
                          <a:effectLst/>
                          <a:latin typeface="Arial Narrow"/>
                          <a:cs typeface="Arial Narrow"/>
                        </a:rPr>
                        <a:t>A</a:t>
                      </a:r>
                      <a:endParaRPr lang="en-US" sz="1800" b="1" dirty="0">
                        <a:effectLst/>
                        <a:latin typeface="Arial Narrow"/>
                        <a:ea typeface="MS Mincho"/>
                        <a:cs typeface="Arial Narrow"/>
                      </a:endParaRPr>
                    </a:p>
                  </a:txBody>
                  <a:tcPr marL="18415" marR="18415" marT="36830" marB="36830" anchor="ctr"/>
                </a:tc>
                <a:tc>
                  <a:txBody>
                    <a:bodyPr/>
                    <a:lstStyle/>
                    <a:p>
                      <a:pPr marL="0" marR="0" algn="ctr">
                        <a:spcBef>
                          <a:spcPts val="0"/>
                        </a:spcBef>
                        <a:spcAft>
                          <a:spcPts val="0"/>
                        </a:spcAft>
                      </a:pPr>
                      <a:r>
                        <a:rPr lang="en-US" sz="1600" b="1">
                          <a:effectLst/>
                          <a:latin typeface="Arial Narrow"/>
                          <a:cs typeface="Arial Narrow"/>
                        </a:rPr>
                        <a:t> Total</a:t>
                      </a:r>
                      <a:endParaRPr lang="en-US" sz="1800" b="1">
                        <a:effectLst/>
                        <a:latin typeface="Arial Narrow"/>
                        <a:ea typeface="MS Mincho"/>
                        <a:cs typeface="Arial Narrow"/>
                      </a:endParaRPr>
                    </a:p>
                  </a:txBody>
                  <a:tcPr marL="18415" marR="18415" marT="36830" marB="36830" anchor="b"/>
                </a:tc>
                <a:tc>
                  <a:txBody>
                    <a:bodyPr/>
                    <a:lstStyle/>
                    <a:p>
                      <a:pPr marL="0" marR="0" algn="ctr">
                        <a:spcBef>
                          <a:spcPts val="0"/>
                        </a:spcBef>
                        <a:spcAft>
                          <a:spcPts val="0"/>
                        </a:spcAft>
                      </a:pPr>
                      <a:r>
                        <a:rPr lang="en-US" sz="1600" b="1" spc="-5" dirty="0">
                          <a:effectLst/>
                          <a:latin typeface="Arial Narrow"/>
                          <a:cs typeface="Arial Narrow"/>
                        </a:rPr>
                        <a:t>AF</a:t>
                      </a:r>
                      <a:endParaRPr lang="en-US" sz="1800" b="1" dirty="0">
                        <a:effectLst/>
                        <a:latin typeface="Arial Narrow"/>
                        <a:cs typeface="Arial Narrow"/>
                      </a:endParaRPr>
                    </a:p>
                    <a:p>
                      <a:pPr marL="0" marR="0" algn="ctr">
                        <a:spcBef>
                          <a:spcPts val="0"/>
                        </a:spcBef>
                        <a:spcAft>
                          <a:spcPts val="0"/>
                        </a:spcAft>
                      </a:pPr>
                      <a:r>
                        <a:rPr lang="en-US" sz="1600" b="1" dirty="0">
                          <a:effectLst/>
                          <a:latin typeface="Arial Narrow"/>
                          <a:cs typeface="Arial Narrow"/>
                        </a:rPr>
                        <a:t>Cases</a:t>
                      </a:r>
                      <a:endParaRPr lang="en-US" sz="1800" b="1" dirty="0">
                        <a:effectLst/>
                        <a:latin typeface="Arial Narrow"/>
                        <a:ea typeface="MS Mincho"/>
                        <a:cs typeface="Arial Narrow"/>
                      </a:endParaRPr>
                    </a:p>
                  </a:txBody>
                  <a:tcPr marL="18415" marR="18415" marT="36830" marB="36830" anchor="b"/>
                </a:tc>
                <a:tc>
                  <a:txBody>
                    <a:bodyPr/>
                    <a:lstStyle/>
                    <a:p>
                      <a:pPr marL="0" marR="0" algn="ctr">
                        <a:spcBef>
                          <a:spcPts val="0"/>
                        </a:spcBef>
                        <a:spcAft>
                          <a:spcPts val="0"/>
                        </a:spcAft>
                      </a:pPr>
                      <a:r>
                        <a:rPr lang="en-US" sz="1600" b="1">
                          <a:effectLst/>
                          <a:latin typeface="Arial Narrow"/>
                          <a:cs typeface="Arial Narrow"/>
                        </a:rPr>
                        <a:t>Prevalent AF</a:t>
                      </a:r>
                      <a:endParaRPr lang="en-US" sz="1800" b="1">
                        <a:effectLst/>
                        <a:latin typeface="Arial Narrow"/>
                        <a:cs typeface="Arial Narrow"/>
                      </a:endParaRPr>
                    </a:p>
                    <a:p>
                      <a:pPr marL="0" marR="0" algn="ctr">
                        <a:spcBef>
                          <a:spcPts val="0"/>
                        </a:spcBef>
                        <a:spcAft>
                          <a:spcPts val="0"/>
                        </a:spcAft>
                      </a:pPr>
                      <a:r>
                        <a:rPr lang="en-US" sz="1600" b="1">
                          <a:effectLst/>
                          <a:latin typeface="Arial Narrow"/>
                          <a:cs typeface="Arial Narrow"/>
                        </a:rPr>
                        <a:t>(n=112)</a:t>
                      </a:r>
                      <a:endParaRPr lang="en-US" sz="1800" b="1">
                        <a:effectLst/>
                        <a:latin typeface="Arial Narrow"/>
                        <a:ea typeface="MS Mincho"/>
                        <a:cs typeface="Arial Narrow"/>
                      </a:endParaRPr>
                    </a:p>
                  </a:txBody>
                  <a:tcPr marL="18415" marR="18415" marT="36830" marB="36830" anchor="b"/>
                </a:tc>
                <a:tc>
                  <a:txBody>
                    <a:bodyPr/>
                    <a:lstStyle/>
                    <a:p>
                      <a:pPr marL="0" marR="0" algn="ctr">
                        <a:lnSpc>
                          <a:spcPts val="700"/>
                        </a:lnSpc>
                        <a:spcBef>
                          <a:spcPts val="0"/>
                        </a:spcBef>
                        <a:spcAft>
                          <a:spcPts val="0"/>
                        </a:spcAft>
                      </a:pPr>
                      <a:r>
                        <a:rPr lang="en-US" sz="1600" b="1" dirty="0">
                          <a:effectLst/>
                          <a:latin typeface="Arial Narrow"/>
                          <a:cs typeface="Arial Narrow"/>
                        </a:rPr>
                        <a:t> </a:t>
                      </a:r>
                      <a:endParaRPr lang="en-US" sz="1800" b="1" dirty="0">
                        <a:effectLst/>
                        <a:latin typeface="Arial Narrow"/>
                        <a:cs typeface="Arial Narrow"/>
                      </a:endParaRPr>
                    </a:p>
                    <a:p>
                      <a:pPr marL="0" marR="0" algn="ctr">
                        <a:spcBef>
                          <a:spcPts val="0"/>
                        </a:spcBef>
                        <a:spcAft>
                          <a:spcPts val="0"/>
                        </a:spcAft>
                      </a:pPr>
                      <a:r>
                        <a:rPr lang="en-US" sz="1600" b="1" dirty="0">
                          <a:effectLst/>
                          <a:latin typeface="Arial Narrow"/>
                          <a:cs typeface="Arial Narrow"/>
                        </a:rPr>
                        <a:t>No </a:t>
                      </a:r>
                      <a:endParaRPr lang="en-US" sz="1600" b="1" dirty="0" smtClean="0">
                        <a:effectLst/>
                        <a:latin typeface="Arial Narrow"/>
                        <a:cs typeface="Arial Narrow"/>
                      </a:endParaRPr>
                    </a:p>
                    <a:p>
                      <a:pPr marL="0" marR="0" algn="ctr">
                        <a:spcBef>
                          <a:spcPts val="0"/>
                        </a:spcBef>
                        <a:spcAft>
                          <a:spcPts val="0"/>
                        </a:spcAft>
                      </a:pPr>
                      <a:r>
                        <a:rPr lang="en-US" sz="1600" b="1" dirty="0" smtClean="0">
                          <a:effectLst/>
                          <a:latin typeface="Arial Narrow"/>
                          <a:cs typeface="Arial Narrow"/>
                        </a:rPr>
                        <a:t>AF</a:t>
                      </a:r>
                      <a:endParaRPr lang="en-US" sz="1800" b="1" dirty="0">
                        <a:effectLst/>
                        <a:latin typeface="Arial Narrow"/>
                        <a:cs typeface="Arial Narrow"/>
                      </a:endParaRPr>
                    </a:p>
                    <a:p>
                      <a:pPr marL="0" marR="0" algn="ctr">
                        <a:spcBef>
                          <a:spcPts val="0"/>
                        </a:spcBef>
                        <a:spcAft>
                          <a:spcPts val="0"/>
                        </a:spcAft>
                      </a:pPr>
                      <a:r>
                        <a:rPr lang="en-US" sz="1600" b="1" dirty="0">
                          <a:effectLst/>
                          <a:latin typeface="Arial Narrow"/>
                          <a:cs typeface="Arial Narrow"/>
                        </a:rPr>
                        <a:t>(n=99)</a:t>
                      </a:r>
                      <a:endParaRPr lang="en-US" sz="1800" b="1" dirty="0">
                        <a:effectLst/>
                        <a:latin typeface="Arial Narrow"/>
                        <a:ea typeface="MS Mincho"/>
                        <a:cs typeface="Arial Narrow"/>
                      </a:endParaRPr>
                    </a:p>
                  </a:txBody>
                  <a:tcPr marL="18415" marR="18415" marT="36830" marB="36830" anchor="b"/>
                </a:tc>
                <a:tc>
                  <a:txBody>
                    <a:bodyPr/>
                    <a:lstStyle/>
                    <a:p>
                      <a:pPr marL="0" marR="0" algn="ctr">
                        <a:spcBef>
                          <a:spcPts val="0"/>
                        </a:spcBef>
                        <a:spcAft>
                          <a:spcPts val="0"/>
                        </a:spcAft>
                      </a:pPr>
                      <a:endParaRPr lang="en-US" sz="1600" b="1" spc="5" dirty="0" smtClean="0">
                        <a:effectLst/>
                        <a:latin typeface="Arial Narrow"/>
                        <a:cs typeface="Arial Narrow"/>
                      </a:endParaRPr>
                    </a:p>
                    <a:p>
                      <a:pPr marL="0" marR="0" algn="ctr">
                        <a:spcBef>
                          <a:spcPts val="0"/>
                        </a:spcBef>
                        <a:spcAft>
                          <a:spcPts val="0"/>
                        </a:spcAft>
                      </a:pPr>
                      <a:r>
                        <a:rPr lang="en-US" sz="1600" b="1" spc="5" dirty="0" smtClean="0">
                          <a:effectLst/>
                          <a:latin typeface="Arial Narrow"/>
                          <a:cs typeface="Arial Narrow"/>
                        </a:rPr>
                        <a:t>Fold Change</a:t>
                      </a:r>
                      <a:endParaRPr lang="en-US" sz="1800" b="1" dirty="0">
                        <a:effectLst/>
                        <a:latin typeface="Arial Narrow"/>
                        <a:ea typeface="MS Mincho"/>
                        <a:cs typeface="Arial Narrow"/>
                      </a:endParaRPr>
                    </a:p>
                  </a:txBody>
                  <a:tcPr marL="18415" marR="18415" marT="36830" marB="36830"/>
                </a:tc>
                <a:tc>
                  <a:txBody>
                    <a:bodyPr/>
                    <a:lstStyle/>
                    <a:p>
                      <a:pPr marL="0" marR="0" algn="ctr">
                        <a:spcBef>
                          <a:spcPts val="0"/>
                        </a:spcBef>
                        <a:spcAft>
                          <a:spcPts val="0"/>
                        </a:spcAft>
                      </a:pPr>
                      <a:r>
                        <a:rPr lang="en-US" sz="1600" b="1" dirty="0">
                          <a:effectLst/>
                          <a:latin typeface="Arial Narrow"/>
                          <a:cs typeface="Arial Narrow"/>
                        </a:rPr>
                        <a:t>Odds </a:t>
                      </a:r>
                      <a:r>
                        <a:rPr lang="en-US" sz="1600" b="1" dirty="0" smtClean="0">
                          <a:effectLst/>
                          <a:latin typeface="Arial Narrow"/>
                          <a:cs typeface="Arial Narrow"/>
                        </a:rPr>
                        <a:t>Ratio</a:t>
                      </a:r>
                      <a:endParaRPr lang="en-US" sz="1800" b="1" dirty="0">
                        <a:effectLst/>
                        <a:latin typeface="Arial Narrow"/>
                        <a:ea typeface="MS Mincho"/>
                        <a:cs typeface="Arial Narrow"/>
                      </a:endParaRPr>
                    </a:p>
                  </a:txBody>
                  <a:tcPr marL="18415" marR="18415" marT="36830" marB="36830" anchor="b"/>
                </a:tc>
                <a:tc>
                  <a:txBody>
                    <a:bodyPr/>
                    <a:lstStyle/>
                    <a:p>
                      <a:pPr marL="0" marR="0" algn="ctr">
                        <a:lnSpc>
                          <a:spcPts val="850"/>
                        </a:lnSpc>
                        <a:spcBef>
                          <a:spcPts val="0"/>
                        </a:spcBef>
                        <a:spcAft>
                          <a:spcPts val="0"/>
                        </a:spcAft>
                      </a:pPr>
                      <a:r>
                        <a:rPr lang="en-US" sz="1600" b="1" dirty="0">
                          <a:effectLst/>
                          <a:latin typeface="Arial Narrow"/>
                          <a:cs typeface="Arial Narrow"/>
                        </a:rPr>
                        <a:t> </a:t>
                      </a:r>
                      <a:endParaRPr lang="en-US" sz="1800" b="1" dirty="0">
                        <a:effectLst/>
                        <a:latin typeface="Arial Narrow"/>
                        <a:cs typeface="Arial Narrow"/>
                      </a:endParaRPr>
                    </a:p>
                    <a:p>
                      <a:pPr marL="0" marR="0" algn="ctr">
                        <a:spcBef>
                          <a:spcPts val="0"/>
                        </a:spcBef>
                        <a:spcAft>
                          <a:spcPts val="0"/>
                        </a:spcAft>
                      </a:pPr>
                      <a:r>
                        <a:rPr lang="en-US" sz="1600" b="1" spc="5" dirty="0">
                          <a:effectLst/>
                          <a:latin typeface="Arial Narrow"/>
                          <a:cs typeface="Arial Narrow"/>
                        </a:rPr>
                        <a:t>95% CI</a:t>
                      </a:r>
                      <a:endParaRPr lang="en-US" sz="1800" b="1" dirty="0">
                        <a:effectLst/>
                        <a:latin typeface="Arial Narrow"/>
                        <a:ea typeface="MS Mincho"/>
                        <a:cs typeface="Arial Narrow"/>
                      </a:endParaRPr>
                    </a:p>
                  </a:txBody>
                  <a:tcPr marL="18415" marR="18415" marT="36830" marB="36830" anchor="b"/>
                </a:tc>
                <a:tc>
                  <a:txBody>
                    <a:bodyPr/>
                    <a:lstStyle/>
                    <a:p>
                      <a:pPr marL="0" marR="0" algn="ctr">
                        <a:spcBef>
                          <a:spcPts val="0"/>
                        </a:spcBef>
                        <a:spcAft>
                          <a:spcPts val="0"/>
                        </a:spcAft>
                      </a:pPr>
                      <a:r>
                        <a:rPr lang="en-US" sz="1600" b="1" dirty="0">
                          <a:effectLst/>
                          <a:latin typeface="Arial Narrow"/>
                          <a:cs typeface="Arial Narrow"/>
                        </a:rPr>
                        <a:t>P-</a:t>
                      </a:r>
                      <a:r>
                        <a:rPr lang="en-US" sz="1600" b="1" spc="5" dirty="0">
                          <a:effectLst/>
                          <a:latin typeface="Arial Narrow"/>
                          <a:cs typeface="Arial Narrow"/>
                        </a:rPr>
                        <a:t>v</a:t>
                      </a:r>
                      <a:r>
                        <a:rPr lang="en-US" sz="1600" b="1" dirty="0">
                          <a:effectLst/>
                          <a:latin typeface="Arial Narrow"/>
                          <a:cs typeface="Arial Narrow"/>
                        </a:rPr>
                        <a:t>a</a:t>
                      </a:r>
                      <a:r>
                        <a:rPr lang="en-US" sz="1600" b="1" spc="-5" dirty="0">
                          <a:effectLst/>
                          <a:latin typeface="Arial Narrow"/>
                          <a:cs typeface="Arial Narrow"/>
                        </a:rPr>
                        <a:t>l</a:t>
                      </a:r>
                      <a:r>
                        <a:rPr lang="en-US" sz="1600" b="1" spc="5" dirty="0">
                          <a:effectLst/>
                          <a:latin typeface="Arial Narrow"/>
                          <a:cs typeface="Arial Narrow"/>
                        </a:rPr>
                        <a:t>u</a:t>
                      </a:r>
                      <a:r>
                        <a:rPr lang="en-US" sz="1600" b="1" dirty="0">
                          <a:effectLst/>
                          <a:latin typeface="Arial Narrow"/>
                          <a:cs typeface="Arial Narrow"/>
                        </a:rPr>
                        <a:t>e</a:t>
                      </a:r>
                      <a:r>
                        <a:rPr lang="en-US" sz="1600" b="1" spc="5" dirty="0">
                          <a:effectLst/>
                          <a:latin typeface="Arial Narrow"/>
                          <a:cs typeface="Arial Narrow"/>
                        </a:rPr>
                        <a:t>*</a:t>
                      </a:r>
                      <a:endParaRPr lang="en-US" sz="1800" b="1" dirty="0">
                        <a:effectLst/>
                        <a:latin typeface="Arial Narrow"/>
                        <a:ea typeface="MS Mincho"/>
                        <a:cs typeface="Arial Narrow"/>
                      </a:endParaRPr>
                    </a:p>
                  </a:txBody>
                  <a:tcPr marL="18415" marR="18415" marT="36830" marB="36830" anchor="b"/>
                </a:tc>
              </a:tr>
              <a:tr h="370840">
                <a:tc>
                  <a:txBody>
                    <a:bodyPr/>
                    <a:lstStyle/>
                    <a:p>
                      <a:pPr marL="0" marR="0" algn="l">
                        <a:spcBef>
                          <a:spcPts val="0"/>
                        </a:spcBef>
                        <a:spcAft>
                          <a:spcPts val="0"/>
                        </a:spcAft>
                      </a:pPr>
                      <a:r>
                        <a:rPr lang="en-US" sz="1800" dirty="0">
                          <a:effectLst/>
                          <a:latin typeface="Arial Narrow"/>
                          <a:cs typeface="Arial Narrow"/>
                        </a:rPr>
                        <a:t>miR-150-5p</a:t>
                      </a:r>
                      <a:endParaRPr lang="en-US" sz="2000" dirty="0">
                        <a:effectLst/>
                        <a:latin typeface="Arial Narrow"/>
                        <a:ea typeface="MS Mincho"/>
                        <a:cs typeface="Arial Narrow"/>
                      </a:endParaRPr>
                    </a:p>
                  </a:txBody>
                  <a:tcPr marL="18415" marR="18415" marT="36830" marB="36830" anchor="b"/>
                </a:tc>
                <a:tc>
                  <a:txBody>
                    <a:bodyPr/>
                    <a:lstStyle/>
                    <a:p>
                      <a:pPr marL="0" marR="0" algn="ctr">
                        <a:spcBef>
                          <a:spcPts val="0"/>
                        </a:spcBef>
                        <a:spcAft>
                          <a:spcPts val="0"/>
                        </a:spcAft>
                        <a:tabLst>
                          <a:tab pos="396240" algn="dec"/>
                        </a:tabLst>
                      </a:pPr>
                      <a:r>
                        <a:rPr lang="en-US" sz="1800" dirty="0">
                          <a:effectLst/>
                          <a:latin typeface="Arial Narrow"/>
                          <a:cs typeface="Arial Narrow"/>
                        </a:rPr>
                        <a:t>206</a:t>
                      </a:r>
                      <a:endParaRPr lang="en-US" sz="2000" dirty="0">
                        <a:effectLst/>
                        <a:latin typeface="Arial Narrow"/>
                        <a:ea typeface="MS Mincho"/>
                        <a:cs typeface="Arial Narrow"/>
                      </a:endParaRPr>
                    </a:p>
                  </a:txBody>
                  <a:tcPr marL="18415" marR="18415" marT="36830" marB="36830" anchor="b"/>
                </a:tc>
                <a:tc>
                  <a:txBody>
                    <a:bodyPr/>
                    <a:lstStyle/>
                    <a:p>
                      <a:pPr marL="0" marR="0" algn="ctr">
                        <a:spcBef>
                          <a:spcPts val="0"/>
                        </a:spcBef>
                        <a:spcAft>
                          <a:spcPts val="0"/>
                        </a:spcAft>
                        <a:tabLst>
                          <a:tab pos="267335" algn="dec"/>
                        </a:tabLst>
                      </a:pPr>
                      <a:r>
                        <a:rPr lang="en-US" sz="1800" dirty="0">
                          <a:effectLst/>
                          <a:latin typeface="Arial Narrow"/>
                          <a:cs typeface="Arial Narrow"/>
                        </a:rPr>
                        <a:t>107</a:t>
                      </a:r>
                      <a:endParaRPr lang="en-US" sz="2000" dirty="0">
                        <a:effectLst/>
                        <a:latin typeface="Arial Narrow"/>
                        <a:ea typeface="MS Mincho"/>
                        <a:cs typeface="Arial Narrow"/>
                      </a:endParaRPr>
                    </a:p>
                  </a:txBody>
                  <a:tcPr marL="18415" marR="18415" marT="36830" marB="36830" anchor="b"/>
                </a:tc>
                <a:tc>
                  <a:txBody>
                    <a:bodyPr/>
                    <a:lstStyle/>
                    <a:p>
                      <a:pPr marL="0" marR="0" algn="ctr">
                        <a:spcBef>
                          <a:spcPts val="0"/>
                        </a:spcBef>
                        <a:spcAft>
                          <a:spcPts val="0"/>
                        </a:spcAft>
                        <a:tabLst>
                          <a:tab pos="267335" algn="dec"/>
                        </a:tabLst>
                      </a:pPr>
                      <a:r>
                        <a:rPr lang="en-US" sz="1800">
                          <a:effectLst/>
                          <a:latin typeface="Arial Narrow"/>
                          <a:cs typeface="Arial Narrow"/>
                        </a:rPr>
                        <a:t>-3.26</a:t>
                      </a:r>
                      <a:endParaRPr lang="en-US" sz="2000">
                        <a:effectLst/>
                        <a:latin typeface="Arial Narrow"/>
                        <a:ea typeface="MS Mincho"/>
                        <a:cs typeface="Arial Narrow"/>
                      </a:endParaRPr>
                    </a:p>
                  </a:txBody>
                  <a:tcPr marL="18415" marR="18415" marT="36830" marB="36830" anchor="b"/>
                </a:tc>
                <a:tc>
                  <a:txBody>
                    <a:bodyPr/>
                    <a:lstStyle/>
                    <a:p>
                      <a:pPr marL="0" marR="0" algn="ctr">
                        <a:spcBef>
                          <a:spcPts val="0"/>
                        </a:spcBef>
                        <a:spcAft>
                          <a:spcPts val="0"/>
                        </a:spcAft>
                        <a:tabLst>
                          <a:tab pos="172085" algn="dec"/>
                        </a:tabLst>
                      </a:pPr>
                      <a:r>
                        <a:rPr lang="en-US" sz="1800" dirty="0">
                          <a:effectLst/>
                          <a:latin typeface="Arial Narrow"/>
                          <a:cs typeface="Arial Narrow"/>
                        </a:rPr>
                        <a:t>-0.96</a:t>
                      </a:r>
                      <a:endParaRPr lang="en-US" sz="2000" dirty="0">
                        <a:effectLst/>
                        <a:latin typeface="Arial Narrow"/>
                        <a:ea typeface="MS Mincho"/>
                        <a:cs typeface="Arial Narrow"/>
                      </a:endParaRPr>
                    </a:p>
                  </a:txBody>
                  <a:tcPr marL="18415" marR="18415" marT="36830" marB="36830" anchor="b"/>
                </a:tc>
                <a:tc>
                  <a:txBody>
                    <a:bodyPr/>
                    <a:lstStyle/>
                    <a:p>
                      <a:pPr marL="0" marR="0" algn="ctr">
                        <a:spcBef>
                          <a:spcPts val="0"/>
                        </a:spcBef>
                        <a:spcAft>
                          <a:spcPts val="0"/>
                        </a:spcAft>
                        <a:tabLst>
                          <a:tab pos="343535" algn="dec"/>
                        </a:tabLst>
                      </a:pPr>
                      <a:r>
                        <a:rPr lang="en-US" sz="1800" dirty="0">
                          <a:effectLst/>
                          <a:latin typeface="Arial Narrow"/>
                          <a:cs typeface="Arial Narrow"/>
                        </a:rPr>
                        <a:t>2.30</a:t>
                      </a:r>
                      <a:endParaRPr lang="en-US" sz="2000" dirty="0">
                        <a:effectLst/>
                        <a:latin typeface="Arial Narrow"/>
                        <a:ea typeface="MS Mincho"/>
                        <a:cs typeface="Arial Narrow"/>
                      </a:endParaRPr>
                    </a:p>
                  </a:txBody>
                  <a:tcPr marL="18415" marR="18415" marT="36830" marB="36830" anchor="b"/>
                </a:tc>
                <a:tc>
                  <a:txBody>
                    <a:bodyPr/>
                    <a:lstStyle/>
                    <a:p>
                      <a:pPr marL="0" marR="0" algn="ctr">
                        <a:spcBef>
                          <a:spcPts val="0"/>
                        </a:spcBef>
                        <a:spcAft>
                          <a:spcPts val="0"/>
                        </a:spcAft>
                        <a:tabLst>
                          <a:tab pos="324485" algn="dec"/>
                        </a:tabLst>
                      </a:pPr>
                      <a:r>
                        <a:rPr lang="en-US" sz="1800">
                          <a:effectLst/>
                          <a:latin typeface="Arial Narrow"/>
                          <a:cs typeface="Arial Narrow"/>
                        </a:rPr>
                        <a:t>0.51</a:t>
                      </a:r>
                      <a:endParaRPr lang="en-US" sz="2000">
                        <a:effectLst/>
                        <a:latin typeface="Arial Narrow"/>
                        <a:ea typeface="MS Mincho"/>
                        <a:cs typeface="Arial Narrow"/>
                      </a:endParaRPr>
                    </a:p>
                  </a:txBody>
                  <a:tcPr marL="18415" marR="18415" marT="36830" marB="36830" anchor="b"/>
                </a:tc>
                <a:tc>
                  <a:txBody>
                    <a:bodyPr/>
                    <a:lstStyle/>
                    <a:p>
                      <a:pPr marL="0" marR="0" algn="ctr">
                        <a:spcBef>
                          <a:spcPts val="0"/>
                        </a:spcBef>
                        <a:spcAft>
                          <a:spcPts val="0"/>
                        </a:spcAft>
                      </a:pPr>
                      <a:r>
                        <a:rPr lang="en-US" sz="1800">
                          <a:effectLst/>
                          <a:latin typeface="Arial Narrow"/>
                          <a:cs typeface="Arial Narrow"/>
                        </a:rPr>
                        <a:t>0.41-0.63</a:t>
                      </a:r>
                      <a:endParaRPr lang="en-US" sz="2000">
                        <a:effectLst/>
                        <a:latin typeface="Arial Narrow"/>
                        <a:ea typeface="MS Mincho"/>
                        <a:cs typeface="Arial Narrow"/>
                      </a:endParaRPr>
                    </a:p>
                  </a:txBody>
                  <a:tcPr marL="18415" marR="18415" marT="36830" marB="36830"/>
                </a:tc>
                <a:tc>
                  <a:txBody>
                    <a:bodyPr/>
                    <a:lstStyle/>
                    <a:p>
                      <a:pPr marL="0" marR="0" algn="ctr">
                        <a:spcBef>
                          <a:spcPts val="0"/>
                        </a:spcBef>
                        <a:spcAft>
                          <a:spcPts val="0"/>
                        </a:spcAft>
                        <a:tabLst>
                          <a:tab pos="210185" algn="dec"/>
                        </a:tabLst>
                      </a:pPr>
                      <a:r>
                        <a:rPr lang="en-US" sz="1800">
                          <a:effectLst/>
                          <a:latin typeface="Arial Narrow"/>
                          <a:cs typeface="Arial Narrow"/>
                        </a:rPr>
                        <a:t>1.5x10</a:t>
                      </a:r>
                      <a:r>
                        <a:rPr lang="en-US" sz="1800" baseline="30000">
                          <a:effectLst/>
                          <a:latin typeface="Arial Narrow"/>
                          <a:cs typeface="Arial Narrow"/>
                        </a:rPr>
                        <a:t>-10</a:t>
                      </a:r>
                      <a:endParaRPr lang="en-US" sz="2000">
                        <a:effectLst/>
                        <a:latin typeface="Arial Narrow"/>
                        <a:ea typeface="MS Mincho"/>
                        <a:cs typeface="Arial Narrow"/>
                      </a:endParaRPr>
                    </a:p>
                  </a:txBody>
                  <a:tcPr marL="18415" marR="18415" marT="36830" marB="36830"/>
                </a:tc>
              </a:tr>
              <a:tr h="370840">
                <a:tc>
                  <a:txBody>
                    <a:bodyPr/>
                    <a:lstStyle/>
                    <a:p>
                      <a:pPr marL="0" marR="0" algn="l">
                        <a:spcBef>
                          <a:spcPts val="0"/>
                        </a:spcBef>
                        <a:spcAft>
                          <a:spcPts val="0"/>
                        </a:spcAft>
                      </a:pPr>
                      <a:r>
                        <a:rPr lang="en-US" sz="1800" dirty="0">
                          <a:effectLst/>
                          <a:latin typeface="Arial Narrow"/>
                          <a:cs typeface="Arial Narrow"/>
                        </a:rPr>
                        <a:t>miR-100-5p</a:t>
                      </a:r>
                      <a:endParaRPr lang="en-US" sz="2000" dirty="0">
                        <a:effectLst/>
                        <a:latin typeface="Arial Narrow"/>
                        <a:ea typeface="MS Mincho"/>
                        <a:cs typeface="Arial Narrow"/>
                      </a:endParaRPr>
                    </a:p>
                  </a:txBody>
                  <a:tcPr marL="18415" marR="18415" marT="36830" marB="36830" anchor="b"/>
                </a:tc>
                <a:tc>
                  <a:txBody>
                    <a:bodyPr/>
                    <a:lstStyle/>
                    <a:p>
                      <a:pPr marL="0" marR="0" algn="ctr">
                        <a:spcBef>
                          <a:spcPts val="0"/>
                        </a:spcBef>
                        <a:spcAft>
                          <a:spcPts val="0"/>
                        </a:spcAft>
                        <a:tabLst>
                          <a:tab pos="396240" algn="dec"/>
                        </a:tabLst>
                      </a:pPr>
                      <a:r>
                        <a:rPr lang="en-US" sz="1800">
                          <a:effectLst/>
                          <a:latin typeface="Arial Narrow"/>
                          <a:cs typeface="Arial Narrow"/>
                        </a:rPr>
                        <a:t>205</a:t>
                      </a:r>
                      <a:endParaRPr lang="en-US" sz="2000">
                        <a:effectLst/>
                        <a:latin typeface="Arial Narrow"/>
                        <a:ea typeface="MS Mincho"/>
                        <a:cs typeface="Arial Narrow"/>
                      </a:endParaRPr>
                    </a:p>
                  </a:txBody>
                  <a:tcPr marL="18415" marR="18415" marT="36830" marB="36830" anchor="b"/>
                </a:tc>
                <a:tc>
                  <a:txBody>
                    <a:bodyPr/>
                    <a:lstStyle/>
                    <a:p>
                      <a:pPr marL="0" marR="0" algn="ctr">
                        <a:spcBef>
                          <a:spcPts val="0"/>
                        </a:spcBef>
                        <a:spcAft>
                          <a:spcPts val="0"/>
                        </a:spcAft>
                        <a:tabLst>
                          <a:tab pos="267335" algn="dec"/>
                        </a:tabLst>
                      </a:pPr>
                      <a:r>
                        <a:rPr lang="en-US" sz="1800">
                          <a:effectLst/>
                          <a:latin typeface="Arial Narrow"/>
                          <a:cs typeface="Arial Narrow"/>
                        </a:rPr>
                        <a:t>109</a:t>
                      </a:r>
                      <a:endParaRPr lang="en-US" sz="2000">
                        <a:effectLst/>
                        <a:latin typeface="Arial Narrow"/>
                        <a:ea typeface="MS Mincho"/>
                        <a:cs typeface="Arial Narrow"/>
                      </a:endParaRPr>
                    </a:p>
                  </a:txBody>
                  <a:tcPr marL="18415" marR="18415" marT="36830" marB="36830" anchor="b"/>
                </a:tc>
                <a:tc>
                  <a:txBody>
                    <a:bodyPr/>
                    <a:lstStyle/>
                    <a:p>
                      <a:pPr marL="0" marR="0" algn="ctr">
                        <a:spcBef>
                          <a:spcPts val="0"/>
                        </a:spcBef>
                        <a:spcAft>
                          <a:spcPts val="0"/>
                        </a:spcAft>
                        <a:tabLst>
                          <a:tab pos="267335" algn="dec"/>
                        </a:tabLst>
                      </a:pPr>
                      <a:r>
                        <a:rPr lang="en-US" sz="1800" dirty="0">
                          <a:effectLst/>
                          <a:latin typeface="Arial Narrow"/>
                          <a:cs typeface="Arial Narrow"/>
                        </a:rPr>
                        <a:t>-1.61</a:t>
                      </a:r>
                      <a:endParaRPr lang="en-US" sz="2000" dirty="0">
                        <a:effectLst/>
                        <a:latin typeface="Arial Narrow"/>
                        <a:ea typeface="MS Mincho"/>
                        <a:cs typeface="Arial Narrow"/>
                      </a:endParaRPr>
                    </a:p>
                  </a:txBody>
                  <a:tcPr marL="18415" marR="18415" marT="36830" marB="36830" anchor="b"/>
                </a:tc>
                <a:tc>
                  <a:txBody>
                    <a:bodyPr/>
                    <a:lstStyle/>
                    <a:p>
                      <a:pPr marL="0" marR="0" algn="ctr">
                        <a:spcBef>
                          <a:spcPts val="0"/>
                        </a:spcBef>
                        <a:spcAft>
                          <a:spcPts val="0"/>
                        </a:spcAft>
                        <a:tabLst>
                          <a:tab pos="172085" algn="dec"/>
                        </a:tabLst>
                      </a:pPr>
                      <a:r>
                        <a:rPr lang="en-US" sz="1800">
                          <a:effectLst/>
                          <a:latin typeface="Arial Narrow"/>
                          <a:cs typeface="Arial Narrow"/>
                        </a:rPr>
                        <a:t>1.45</a:t>
                      </a:r>
                      <a:endParaRPr lang="en-US" sz="2000">
                        <a:effectLst/>
                        <a:latin typeface="Arial Narrow"/>
                        <a:ea typeface="MS Mincho"/>
                        <a:cs typeface="Arial Narrow"/>
                      </a:endParaRPr>
                    </a:p>
                  </a:txBody>
                  <a:tcPr marL="18415" marR="18415" marT="36830" marB="36830" anchor="b"/>
                </a:tc>
                <a:tc>
                  <a:txBody>
                    <a:bodyPr/>
                    <a:lstStyle/>
                    <a:p>
                      <a:pPr marL="0" marR="0" algn="ctr">
                        <a:spcBef>
                          <a:spcPts val="0"/>
                        </a:spcBef>
                        <a:spcAft>
                          <a:spcPts val="0"/>
                        </a:spcAft>
                        <a:tabLst>
                          <a:tab pos="343535" algn="dec"/>
                        </a:tabLst>
                      </a:pPr>
                      <a:r>
                        <a:rPr lang="en-US" sz="1800">
                          <a:effectLst/>
                          <a:latin typeface="Arial Narrow"/>
                          <a:cs typeface="Arial Narrow"/>
                        </a:rPr>
                        <a:t>3.07</a:t>
                      </a:r>
                      <a:endParaRPr lang="en-US" sz="2000">
                        <a:effectLst/>
                        <a:latin typeface="Arial Narrow"/>
                        <a:ea typeface="MS Mincho"/>
                        <a:cs typeface="Arial Narrow"/>
                      </a:endParaRPr>
                    </a:p>
                  </a:txBody>
                  <a:tcPr marL="18415" marR="18415" marT="36830" marB="36830" anchor="b"/>
                </a:tc>
                <a:tc>
                  <a:txBody>
                    <a:bodyPr/>
                    <a:lstStyle/>
                    <a:p>
                      <a:pPr marL="0" marR="0" algn="ctr">
                        <a:spcBef>
                          <a:spcPts val="0"/>
                        </a:spcBef>
                        <a:spcAft>
                          <a:spcPts val="0"/>
                        </a:spcAft>
                        <a:tabLst>
                          <a:tab pos="324485" algn="dec"/>
                        </a:tabLst>
                      </a:pPr>
                      <a:r>
                        <a:rPr lang="en-US" sz="1800">
                          <a:effectLst/>
                          <a:latin typeface="Arial Narrow"/>
                          <a:cs typeface="Arial Narrow"/>
                        </a:rPr>
                        <a:t>0.42</a:t>
                      </a:r>
                      <a:endParaRPr lang="en-US" sz="2000">
                        <a:effectLst/>
                        <a:latin typeface="Arial Narrow"/>
                        <a:ea typeface="MS Mincho"/>
                        <a:cs typeface="Arial Narrow"/>
                      </a:endParaRPr>
                    </a:p>
                  </a:txBody>
                  <a:tcPr marL="18415" marR="18415" marT="36830" marB="36830" anchor="b"/>
                </a:tc>
                <a:tc>
                  <a:txBody>
                    <a:bodyPr/>
                    <a:lstStyle/>
                    <a:p>
                      <a:pPr marL="0" marR="0" algn="ctr">
                        <a:spcBef>
                          <a:spcPts val="0"/>
                        </a:spcBef>
                        <a:spcAft>
                          <a:spcPts val="0"/>
                        </a:spcAft>
                      </a:pPr>
                      <a:r>
                        <a:rPr lang="en-US" sz="1800">
                          <a:effectLst/>
                          <a:latin typeface="Arial Narrow"/>
                          <a:cs typeface="Arial Narrow"/>
                        </a:rPr>
                        <a:t>0.33-0.54</a:t>
                      </a:r>
                      <a:endParaRPr lang="en-US" sz="2000">
                        <a:effectLst/>
                        <a:latin typeface="Arial Narrow"/>
                        <a:ea typeface="MS Mincho"/>
                        <a:cs typeface="Arial Narrow"/>
                      </a:endParaRPr>
                    </a:p>
                  </a:txBody>
                  <a:tcPr marL="18415" marR="18415" marT="36830" marB="36830"/>
                </a:tc>
                <a:tc>
                  <a:txBody>
                    <a:bodyPr/>
                    <a:lstStyle/>
                    <a:p>
                      <a:pPr marL="0" marR="0" algn="ctr">
                        <a:spcBef>
                          <a:spcPts val="0"/>
                        </a:spcBef>
                        <a:spcAft>
                          <a:spcPts val="0"/>
                        </a:spcAft>
                        <a:tabLst>
                          <a:tab pos="210185" algn="dec"/>
                        </a:tabLst>
                      </a:pPr>
                      <a:r>
                        <a:rPr lang="en-US" sz="1800">
                          <a:effectLst/>
                          <a:latin typeface="Arial Narrow"/>
                          <a:cs typeface="Arial Narrow"/>
                        </a:rPr>
                        <a:t>3.2x10</a:t>
                      </a:r>
                      <a:r>
                        <a:rPr lang="en-US" sz="1800" baseline="30000">
                          <a:effectLst/>
                          <a:latin typeface="Arial Narrow"/>
                          <a:cs typeface="Arial Narrow"/>
                        </a:rPr>
                        <a:t>-12</a:t>
                      </a:r>
                      <a:endParaRPr lang="en-US" sz="2000">
                        <a:effectLst/>
                        <a:latin typeface="Arial Narrow"/>
                        <a:ea typeface="MS Mincho"/>
                        <a:cs typeface="Arial Narrow"/>
                      </a:endParaRPr>
                    </a:p>
                  </a:txBody>
                  <a:tcPr marL="18415" marR="18415" marT="36830" marB="36830"/>
                </a:tc>
              </a:tr>
              <a:tr h="370840">
                <a:tc>
                  <a:txBody>
                    <a:bodyPr/>
                    <a:lstStyle/>
                    <a:p>
                      <a:pPr marL="0" marR="0" algn="l">
                        <a:spcBef>
                          <a:spcPts val="0"/>
                        </a:spcBef>
                        <a:spcAft>
                          <a:spcPts val="0"/>
                        </a:spcAft>
                      </a:pPr>
                      <a:r>
                        <a:rPr lang="en-US" sz="1800" dirty="0">
                          <a:effectLst/>
                          <a:latin typeface="Arial Narrow"/>
                          <a:cs typeface="Arial Narrow"/>
                        </a:rPr>
                        <a:t>miR-122-5p</a:t>
                      </a:r>
                      <a:endParaRPr lang="en-US" sz="2000" dirty="0">
                        <a:effectLst/>
                        <a:latin typeface="Arial Narrow"/>
                        <a:ea typeface="MS Mincho"/>
                        <a:cs typeface="Arial Narrow"/>
                      </a:endParaRPr>
                    </a:p>
                  </a:txBody>
                  <a:tcPr marL="18415" marR="18415" marT="36830" marB="36830" anchor="b"/>
                </a:tc>
                <a:tc>
                  <a:txBody>
                    <a:bodyPr/>
                    <a:lstStyle/>
                    <a:p>
                      <a:pPr marL="0" marR="0" algn="ctr">
                        <a:spcBef>
                          <a:spcPts val="0"/>
                        </a:spcBef>
                        <a:spcAft>
                          <a:spcPts val="0"/>
                        </a:spcAft>
                        <a:tabLst>
                          <a:tab pos="396240" algn="dec"/>
                        </a:tabLst>
                      </a:pPr>
                      <a:r>
                        <a:rPr lang="en-US" sz="1800">
                          <a:effectLst/>
                          <a:latin typeface="Arial Narrow"/>
                          <a:cs typeface="Arial Narrow"/>
                        </a:rPr>
                        <a:t>209</a:t>
                      </a:r>
                      <a:endParaRPr lang="en-US" sz="2000">
                        <a:effectLst/>
                        <a:latin typeface="Arial Narrow"/>
                        <a:ea typeface="MS Mincho"/>
                        <a:cs typeface="Arial Narrow"/>
                      </a:endParaRPr>
                    </a:p>
                  </a:txBody>
                  <a:tcPr marL="18415" marR="18415" marT="36830" marB="36830" anchor="b"/>
                </a:tc>
                <a:tc>
                  <a:txBody>
                    <a:bodyPr/>
                    <a:lstStyle/>
                    <a:p>
                      <a:pPr marL="0" marR="0" algn="ctr">
                        <a:spcBef>
                          <a:spcPts val="0"/>
                        </a:spcBef>
                        <a:spcAft>
                          <a:spcPts val="0"/>
                        </a:spcAft>
                        <a:tabLst>
                          <a:tab pos="267335" algn="dec"/>
                        </a:tabLst>
                      </a:pPr>
                      <a:r>
                        <a:rPr lang="en-US" sz="1800">
                          <a:effectLst/>
                          <a:latin typeface="Arial Narrow"/>
                          <a:cs typeface="Arial Narrow"/>
                        </a:rPr>
                        <a:t>110</a:t>
                      </a:r>
                      <a:endParaRPr lang="en-US" sz="2000">
                        <a:effectLst/>
                        <a:latin typeface="Arial Narrow"/>
                        <a:ea typeface="MS Mincho"/>
                        <a:cs typeface="Arial Narrow"/>
                      </a:endParaRPr>
                    </a:p>
                  </a:txBody>
                  <a:tcPr marL="18415" marR="18415" marT="36830" marB="36830" anchor="b"/>
                </a:tc>
                <a:tc>
                  <a:txBody>
                    <a:bodyPr/>
                    <a:lstStyle/>
                    <a:p>
                      <a:pPr marL="0" marR="0" algn="ctr">
                        <a:spcBef>
                          <a:spcPts val="0"/>
                        </a:spcBef>
                        <a:spcAft>
                          <a:spcPts val="0"/>
                        </a:spcAft>
                        <a:tabLst>
                          <a:tab pos="267335" algn="dec"/>
                        </a:tabLst>
                      </a:pPr>
                      <a:r>
                        <a:rPr lang="en-US" sz="1800" dirty="0">
                          <a:effectLst/>
                          <a:latin typeface="Arial Narrow"/>
                          <a:cs typeface="Arial Narrow"/>
                        </a:rPr>
                        <a:t>-4.81</a:t>
                      </a:r>
                      <a:endParaRPr lang="en-US" sz="2000" dirty="0">
                        <a:effectLst/>
                        <a:latin typeface="Arial Narrow"/>
                        <a:ea typeface="MS Mincho"/>
                        <a:cs typeface="Arial Narrow"/>
                      </a:endParaRPr>
                    </a:p>
                  </a:txBody>
                  <a:tcPr marL="18415" marR="18415" marT="36830" marB="36830" anchor="b"/>
                </a:tc>
                <a:tc>
                  <a:txBody>
                    <a:bodyPr/>
                    <a:lstStyle/>
                    <a:p>
                      <a:pPr marL="0" marR="0" algn="ctr">
                        <a:spcBef>
                          <a:spcPts val="0"/>
                        </a:spcBef>
                        <a:spcAft>
                          <a:spcPts val="0"/>
                        </a:spcAft>
                        <a:tabLst>
                          <a:tab pos="172085" algn="dec"/>
                        </a:tabLst>
                      </a:pPr>
                      <a:r>
                        <a:rPr lang="en-US" sz="1800">
                          <a:effectLst/>
                          <a:latin typeface="Arial Narrow"/>
                          <a:cs typeface="Arial Narrow"/>
                        </a:rPr>
                        <a:t>-2.09</a:t>
                      </a:r>
                      <a:endParaRPr lang="en-US" sz="2000">
                        <a:effectLst/>
                        <a:latin typeface="Arial Narrow"/>
                        <a:ea typeface="MS Mincho"/>
                        <a:cs typeface="Arial Narrow"/>
                      </a:endParaRPr>
                    </a:p>
                  </a:txBody>
                  <a:tcPr marL="18415" marR="18415" marT="36830" marB="36830" anchor="b"/>
                </a:tc>
                <a:tc>
                  <a:txBody>
                    <a:bodyPr/>
                    <a:lstStyle/>
                    <a:p>
                      <a:pPr marL="0" marR="0" algn="ctr">
                        <a:spcBef>
                          <a:spcPts val="0"/>
                        </a:spcBef>
                        <a:spcAft>
                          <a:spcPts val="0"/>
                        </a:spcAft>
                        <a:tabLst>
                          <a:tab pos="343535" algn="dec"/>
                        </a:tabLst>
                      </a:pPr>
                      <a:r>
                        <a:rPr lang="en-US" sz="1800">
                          <a:effectLst/>
                          <a:latin typeface="Arial Narrow"/>
                          <a:cs typeface="Arial Narrow"/>
                        </a:rPr>
                        <a:t>2.72</a:t>
                      </a:r>
                      <a:endParaRPr lang="en-US" sz="2000">
                        <a:effectLst/>
                        <a:latin typeface="Arial Narrow"/>
                        <a:ea typeface="MS Mincho"/>
                        <a:cs typeface="Arial Narrow"/>
                      </a:endParaRPr>
                    </a:p>
                  </a:txBody>
                  <a:tcPr marL="18415" marR="18415" marT="36830" marB="36830" anchor="b"/>
                </a:tc>
                <a:tc>
                  <a:txBody>
                    <a:bodyPr/>
                    <a:lstStyle/>
                    <a:p>
                      <a:pPr marL="0" marR="0" algn="ctr">
                        <a:spcBef>
                          <a:spcPts val="0"/>
                        </a:spcBef>
                        <a:spcAft>
                          <a:spcPts val="0"/>
                        </a:spcAft>
                        <a:tabLst>
                          <a:tab pos="324485" algn="dec"/>
                        </a:tabLst>
                      </a:pPr>
                      <a:r>
                        <a:rPr lang="en-US" sz="1800">
                          <a:effectLst/>
                          <a:latin typeface="Arial Narrow"/>
                          <a:cs typeface="Arial Narrow"/>
                        </a:rPr>
                        <a:t>0.56</a:t>
                      </a:r>
                      <a:endParaRPr lang="en-US" sz="2000">
                        <a:effectLst/>
                        <a:latin typeface="Arial Narrow"/>
                        <a:ea typeface="MS Mincho"/>
                        <a:cs typeface="Arial Narrow"/>
                      </a:endParaRPr>
                    </a:p>
                  </a:txBody>
                  <a:tcPr marL="18415" marR="18415" marT="36830" marB="36830" anchor="b"/>
                </a:tc>
                <a:tc>
                  <a:txBody>
                    <a:bodyPr/>
                    <a:lstStyle/>
                    <a:p>
                      <a:pPr marL="0" marR="0" algn="ctr">
                        <a:spcBef>
                          <a:spcPts val="0"/>
                        </a:spcBef>
                        <a:spcAft>
                          <a:spcPts val="0"/>
                        </a:spcAft>
                      </a:pPr>
                      <a:r>
                        <a:rPr lang="en-US" sz="1800">
                          <a:effectLst/>
                          <a:latin typeface="Arial Narrow"/>
                          <a:cs typeface="Arial Narrow"/>
                        </a:rPr>
                        <a:t>0.47-0.67</a:t>
                      </a:r>
                      <a:endParaRPr lang="en-US" sz="2000">
                        <a:effectLst/>
                        <a:latin typeface="Arial Narrow"/>
                        <a:ea typeface="MS Mincho"/>
                        <a:cs typeface="Arial Narrow"/>
                      </a:endParaRPr>
                    </a:p>
                  </a:txBody>
                  <a:tcPr marL="18415" marR="18415" marT="36830" marB="36830"/>
                </a:tc>
                <a:tc>
                  <a:txBody>
                    <a:bodyPr/>
                    <a:lstStyle/>
                    <a:p>
                      <a:pPr marL="0" marR="0" algn="ctr">
                        <a:spcBef>
                          <a:spcPts val="0"/>
                        </a:spcBef>
                        <a:spcAft>
                          <a:spcPts val="0"/>
                        </a:spcAft>
                        <a:tabLst>
                          <a:tab pos="210185" algn="dec"/>
                        </a:tabLst>
                      </a:pPr>
                      <a:r>
                        <a:rPr lang="en-US" sz="1800" dirty="0">
                          <a:effectLst/>
                          <a:latin typeface="Arial Narrow"/>
                          <a:cs typeface="Arial Narrow"/>
                        </a:rPr>
                        <a:t>4.3x10</a:t>
                      </a:r>
                      <a:r>
                        <a:rPr lang="en-US" sz="1800" baseline="30000" dirty="0">
                          <a:effectLst/>
                          <a:latin typeface="Arial Narrow"/>
                          <a:cs typeface="Arial Narrow"/>
                        </a:rPr>
                        <a:t>-10</a:t>
                      </a:r>
                      <a:endParaRPr lang="en-US" sz="2000" dirty="0">
                        <a:effectLst/>
                        <a:latin typeface="Arial Narrow"/>
                        <a:ea typeface="MS Mincho"/>
                        <a:cs typeface="Arial Narrow"/>
                      </a:endParaRPr>
                    </a:p>
                  </a:txBody>
                  <a:tcPr marL="18415" marR="18415" marT="36830" marB="36830"/>
                </a:tc>
              </a:tr>
              <a:tr h="370840">
                <a:tc>
                  <a:txBody>
                    <a:bodyPr/>
                    <a:lstStyle/>
                    <a:p>
                      <a:pPr marL="0" marR="0" algn="l">
                        <a:spcBef>
                          <a:spcPts val="0"/>
                        </a:spcBef>
                        <a:spcAft>
                          <a:spcPts val="0"/>
                        </a:spcAft>
                      </a:pPr>
                      <a:r>
                        <a:rPr lang="en-US" sz="1800" dirty="0">
                          <a:effectLst/>
                          <a:latin typeface="Arial Narrow"/>
                          <a:cs typeface="Arial Narrow"/>
                        </a:rPr>
                        <a:t>miR-125a-5p</a:t>
                      </a:r>
                      <a:endParaRPr lang="en-US" sz="2000" dirty="0">
                        <a:effectLst/>
                        <a:latin typeface="Arial Narrow"/>
                        <a:ea typeface="MS Mincho"/>
                        <a:cs typeface="Arial Narrow"/>
                      </a:endParaRPr>
                    </a:p>
                  </a:txBody>
                  <a:tcPr marL="18415" marR="18415" marT="36830" marB="36830" anchor="b"/>
                </a:tc>
                <a:tc>
                  <a:txBody>
                    <a:bodyPr/>
                    <a:lstStyle/>
                    <a:p>
                      <a:pPr marL="0" marR="0" algn="ctr">
                        <a:spcBef>
                          <a:spcPts val="0"/>
                        </a:spcBef>
                        <a:spcAft>
                          <a:spcPts val="0"/>
                        </a:spcAft>
                        <a:tabLst>
                          <a:tab pos="396240" algn="dec"/>
                        </a:tabLst>
                      </a:pPr>
                      <a:r>
                        <a:rPr lang="en-US" sz="1800">
                          <a:effectLst/>
                          <a:latin typeface="Arial Narrow"/>
                          <a:cs typeface="Arial Narrow"/>
                        </a:rPr>
                        <a:t>202</a:t>
                      </a:r>
                      <a:endParaRPr lang="en-US" sz="2000">
                        <a:effectLst/>
                        <a:latin typeface="Arial Narrow"/>
                        <a:ea typeface="MS Mincho"/>
                        <a:cs typeface="Arial Narrow"/>
                      </a:endParaRPr>
                    </a:p>
                  </a:txBody>
                  <a:tcPr marL="18415" marR="18415" marT="36830" marB="36830" anchor="b"/>
                </a:tc>
                <a:tc>
                  <a:txBody>
                    <a:bodyPr/>
                    <a:lstStyle/>
                    <a:p>
                      <a:pPr marL="0" marR="0" algn="ctr">
                        <a:spcBef>
                          <a:spcPts val="0"/>
                        </a:spcBef>
                        <a:spcAft>
                          <a:spcPts val="0"/>
                        </a:spcAft>
                        <a:tabLst>
                          <a:tab pos="267335" algn="dec"/>
                        </a:tabLst>
                      </a:pPr>
                      <a:r>
                        <a:rPr lang="en-US" sz="1800">
                          <a:effectLst/>
                          <a:latin typeface="Arial Narrow"/>
                          <a:cs typeface="Arial Narrow"/>
                        </a:rPr>
                        <a:t>106</a:t>
                      </a:r>
                      <a:endParaRPr lang="en-US" sz="2000">
                        <a:effectLst/>
                        <a:latin typeface="Arial Narrow"/>
                        <a:ea typeface="MS Mincho"/>
                        <a:cs typeface="Arial Narrow"/>
                      </a:endParaRPr>
                    </a:p>
                  </a:txBody>
                  <a:tcPr marL="18415" marR="18415" marT="36830" marB="36830" anchor="b"/>
                </a:tc>
                <a:tc>
                  <a:txBody>
                    <a:bodyPr/>
                    <a:lstStyle/>
                    <a:p>
                      <a:pPr marL="0" marR="0" algn="ctr">
                        <a:spcBef>
                          <a:spcPts val="0"/>
                        </a:spcBef>
                        <a:spcAft>
                          <a:spcPts val="0"/>
                        </a:spcAft>
                        <a:tabLst>
                          <a:tab pos="267335" algn="dec"/>
                        </a:tabLst>
                      </a:pPr>
                      <a:r>
                        <a:rPr lang="en-US" sz="1800">
                          <a:effectLst/>
                          <a:latin typeface="Arial Narrow"/>
                          <a:cs typeface="Arial Narrow"/>
                        </a:rPr>
                        <a:t>-2.53</a:t>
                      </a:r>
                      <a:endParaRPr lang="en-US" sz="2000">
                        <a:effectLst/>
                        <a:latin typeface="Arial Narrow"/>
                        <a:ea typeface="MS Mincho"/>
                        <a:cs typeface="Arial Narrow"/>
                      </a:endParaRPr>
                    </a:p>
                  </a:txBody>
                  <a:tcPr marL="18415" marR="18415" marT="36830" marB="36830" anchor="b"/>
                </a:tc>
                <a:tc>
                  <a:txBody>
                    <a:bodyPr/>
                    <a:lstStyle/>
                    <a:p>
                      <a:pPr marL="0" marR="0" algn="ctr">
                        <a:spcBef>
                          <a:spcPts val="0"/>
                        </a:spcBef>
                        <a:spcAft>
                          <a:spcPts val="0"/>
                        </a:spcAft>
                        <a:tabLst>
                          <a:tab pos="172085" algn="dec"/>
                        </a:tabLst>
                      </a:pPr>
                      <a:r>
                        <a:rPr lang="en-US" sz="1800">
                          <a:effectLst/>
                          <a:latin typeface="Arial Narrow"/>
                          <a:cs typeface="Arial Narrow"/>
                        </a:rPr>
                        <a:t>0.85</a:t>
                      </a:r>
                      <a:endParaRPr lang="en-US" sz="2000">
                        <a:effectLst/>
                        <a:latin typeface="Arial Narrow"/>
                        <a:ea typeface="MS Mincho"/>
                        <a:cs typeface="Arial Narrow"/>
                      </a:endParaRPr>
                    </a:p>
                  </a:txBody>
                  <a:tcPr marL="18415" marR="18415" marT="36830" marB="36830" anchor="b"/>
                </a:tc>
                <a:tc>
                  <a:txBody>
                    <a:bodyPr/>
                    <a:lstStyle/>
                    <a:p>
                      <a:pPr marL="0" marR="0" algn="ctr">
                        <a:spcBef>
                          <a:spcPts val="0"/>
                        </a:spcBef>
                        <a:spcAft>
                          <a:spcPts val="0"/>
                        </a:spcAft>
                        <a:tabLst>
                          <a:tab pos="343535" algn="dec"/>
                        </a:tabLst>
                      </a:pPr>
                      <a:r>
                        <a:rPr lang="en-US" sz="1800" dirty="0">
                          <a:effectLst/>
                          <a:latin typeface="Arial Narrow"/>
                          <a:cs typeface="Arial Narrow"/>
                        </a:rPr>
                        <a:t>3.38</a:t>
                      </a:r>
                      <a:endParaRPr lang="en-US" sz="2000" dirty="0">
                        <a:effectLst/>
                        <a:latin typeface="Arial Narrow"/>
                        <a:ea typeface="MS Mincho"/>
                        <a:cs typeface="Arial Narrow"/>
                      </a:endParaRPr>
                    </a:p>
                  </a:txBody>
                  <a:tcPr marL="18415" marR="18415" marT="36830" marB="36830" anchor="b"/>
                </a:tc>
                <a:tc>
                  <a:txBody>
                    <a:bodyPr/>
                    <a:lstStyle/>
                    <a:p>
                      <a:pPr marL="0" marR="0" algn="ctr">
                        <a:spcBef>
                          <a:spcPts val="0"/>
                        </a:spcBef>
                        <a:spcAft>
                          <a:spcPts val="0"/>
                        </a:spcAft>
                        <a:tabLst>
                          <a:tab pos="324485" algn="dec"/>
                        </a:tabLst>
                      </a:pPr>
                      <a:r>
                        <a:rPr lang="en-US" sz="1800">
                          <a:effectLst/>
                          <a:latin typeface="Arial Narrow"/>
                          <a:cs typeface="Arial Narrow"/>
                        </a:rPr>
                        <a:t>0.47</a:t>
                      </a:r>
                      <a:endParaRPr lang="en-US" sz="2000">
                        <a:effectLst/>
                        <a:latin typeface="Arial Narrow"/>
                        <a:ea typeface="MS Mincho"/>
                        <a:cs typeface="Arial Narrow"/>
                      </a:endParaRPr>
                    </a:p>
                  </a:txBody>
                  <a:tcPr marL="18415" marR="18415" marT="36830" marB="36830" anchor="b"/>
                </a:tc>
                <a:tc>
                  <a:txBody>
                    <a:bodyPr/>
                    <a:lstStyle/>
                    <a:p>
                      <a:pPr marL="0" marR="0" algn="ctr">
                        <a:spcBef>
                          <a:spcPts val="0"/>
                        </a:spcBef>
                        <a:spcAft>
                          <a:spcPts val="0"/>
                        </a:spcAft>
                      </a:pPr>
                      <a:r>
                        <a:rPr lang="en-US" sz="1800">
                          <a:effectLst/>
                          <a:latin typeface="Arial Narrow"/>
                          <a:cs typeface="Arial Narrow"/>
                        </a:rPr>
                        <a:t>0.38-0.58</a:t>
                      </a:r>
                      <a:endParaRPr lang="en-US" sz="2000">
                        <a:effectLst/>
                        <a:latin typeface="Arial Narrow"/>
                        <a:ea typeface="MS Mincho"/>
                        <a:cs typeface="Arial Narrow"/>
                      </a:endParaRPr>
                    </a:p>
                  </a:txBody>
                  <a:tcPr marL="18415" marR="18415" marT="36830" marB="36830"/>
                </a:tc>
                <a:tc>
                  <a:txBody>
                    <a:bodyPr/>
                    <a:lstStyle/>
                    <a:p>
                      <a:pPr marL="0" marR="0" algn="ctr">
                        <a:spcBef>
                          <a:spcPts val="0"/>
                        </a:spcBef>
                        <a:spcAft>
                          <a:spcPts val="0"/>
                        </a:spcAft>
                        <a:tabLst>
                          <a:tab pos="210185" algn="dec"/>
                        </a:tabLst>
                      </a:pPr>
                      <a:r>
                        <a:rPr lang="en-US" sz="1800">
                          <a:effectLst/>
                          <a:latin typeface="Arial Narrow"/>
                          <a:cs typeface="Arial Narrow"/>
                        </a:rPr>
                        <a:t>4.09x10</a:t>
                      </a:r>
                      <a:r>
                        <a:rPr lang="en-US" sz="1800" baseline="30000">
                          <a:effectLst/>
                          <a:latin typeface="Arial Narrow"/>
                          <a:cs typeface="Arial Narrow"/>
                        </a:rPr>
                        <a:t>-12</a:t>
                      </a:r>
                      <a:endParaRPr lang="en-US" sz="2000">
                        <a:effectLst/>
                        <a:latin typeface="Arial Narrow"/>
                        <a:ea typeface="MS Mincho"/>
                        <a:cs typeface="Arial Narrow"/>
                      </a:endParaRPr>
                    </a:p>
                  </a:txBody>
                  <a:tcPr marL="18415" marR="18415" marT="36830" marB="36830"/>
                </a:tc>
              </a:tr>
              <a:tr h="370840">
                <a:tc>
                  <a:txBody>
                    <a:bodyPr/>
                    <a:lstStyle/>
                    <a:p>
                      <a:pPr marL="0" marR="0" algn="l">
                        <a:spcBef>
                          <a:spcPts val="0"/>
                        </a:spcBef>
                        <a:spcAft>
                          <a:spcPts val="0"/>
                        </a:spcAft>
                      </a:pPr>
                      <a:r>
                        <a:rPr lang="en-US" sz="1800" dirty="0">
                          <a:effectLst/>
                          <a:latin typeface="Arial Narrow"/>
                          <a:cs typeface="Arial Narrow"/>
                        </a:rPr>
                        <a:t>miR-146a-5p</a:t>
                      </a:r>
                      <a:endParaRPr lang="en-US" sz="2000" dirty="0">
                        <a:effectLst/>
                        <a:latin typeface="Arial Narrow"/>
                        <a:ea typeface="MS Mincho"/>
                        <a:cs typeface="Arial Narrow"/>
                      </a:endParaRPr>
                    </a:p>
                  </a:txBody>
                  <a:tcPr marL="18415" marR="18415" marT="36830" marB="36830" anchor="b"/>
                </a:tc>
                <a:tc>
                  <a:txBody>
                    <a:bodyPr/>
                    <a:lstStyle/>
                    <a:p>
                      <a:pPr marL="0" marR="0" algn="ctr">
                        <a:spcBef>
                          <a:spcPts val="0"/>
                        </a:spcBef>
                        <a:spcAft>
                          <a:spcPts val="0"/>
                        </a:spcAft>
                        <a:tabLst>
                          <a:tab pos="396240" algn="dec"/>
                        </a:tabLst>
                      </a:pPr>
                      <a:r>
                        <a:rPr lang="en-US" sz="1800">
                          <a:effectLst/>
                          <a:latin typeface="Arial Narrow"/>
                          <a:cs typeface="Arial Narrow"/>
                        </a:rPr>
                        <a:t>202</a:t>
                      </a:r>
                      <a:endParaRPr lang="en-US" sz="2000">
                        <a:effectLst/>
                        <a:latin typeface="Arial Narrow"/>
                        <a:ea typeface="MS Mincho"/>
                        <a:cs typeface="Arial Narrow"/>
                      </a:endParaRPr>
                    </a:p>
                  </a:txBody>
                  <a:tcPr marL="18415" marR="18415" marT="36830" marB="36830" anchor="b"/>
                </a:tc>
                <a:tc>
                  <a:txBody>
                    <a:bodyPr/>
                    <a:lstStyle/>
                    <a:p>
                      <a:pPr marL="0" marR="0" algn="ctr">
                        <a:spcBef>
                          <a:spcPts val="0"/>
                        </a:spcBef>
                        <a:spcAft>
                          <a:spcPts val="0"/>
                        </a:spcAft>
                        <a:tabLst>
                          <a:tab pos="267335" algn="dec"/>
                        </a:tabLst>
                      </a:pPr>
                      <a:r>
                        <a:rPr lang="en-US" sz="1800">
                          <a:effectLst/>
                          <a:latin typeface="Arial Narrow"/>
                          <a:cs typeface="Arial Narrow"/>
                        </a:rPr>
                        <a:t>106</a:t>
                      </a:r>
                      <a:endParaRPr lang="en-US" sz="2000">
                        <a:effectLst/>
                        <a:latin typeface="Arial Narrow"/>
                        <a:ea typeface="MS Mincho"/>
                        <a:cs typeface="Arial Narrow"/>
                      </a:endParaRPr>
                    </a:p>
                  </a:txBody>
                  <a:tcPr marL="18415" marR="18415" marT="36830" marB="36830" anchor="b"/>
                </a:tc>
                <a:tc>
                  <a:txBody>
                    <a:bodyPr/>
                    <a:lstStyle/>
                    <a:p>
                      <a:pPr marL="0" marR="0" algn="ctr">
                        <a:spcBef>
                          <a:spcPts val="0"/>
                        </a:spcBef>
                        <a:spcAft>
                          <a:spcPts val="0"/>
                        </a:spcAft>
                        <a:tabLst>
                          <a:tab pos="267335" algn="dec"/>
                        </a:tabLst>
                      </a:pPr>
                      <a:r>
                        <a:rPr lang="en-US" sz="1800">
                          <a:effectLst/>
                          <a:latin typeface="Arial Narrow"/>
                          <a:cs typeface="Arial Narrow"/>
                        </a:rPr>
                        <a:t>-2.19</a:t>
                      </a:r>
                      <a:endParaRPr lang="en-US" sz="2000">
                        <a:effectLst/>
                        <a:latin typeface="Arial Narrow"/>
                        <a:ea typeface="MS Mincho"/>
                        <a:cs typeface="Arial Narrow"/>
                      </a:endParaRPr>
                    </a:p>
                  </a:txBody>
                  <a:tcPr marL="18415" marR="18415" marT="36830" marB="36830" anchor="b"/>
                </a:tc>
                <a:tc>
                  <a:txBody>
                    <a:bodyPr/>
                    <a:lstStyle/>
                    <a:p>
                      <a:pPr marL="0" marR="0" algn="ctr">
                        <a:spcBef>
                          <a:spcPts val="0"/>
                        </a:spcBef>
                        <a:spcAft>
                          <a:spcPts val="0"/>
                        </a:spcAft>
                        <a:tabLst>
                          <a:tab pos="172085" algn="dec"/>
                        </a:tabLst>
                      </a:pPr>
                      <a:r>
                        <a:rPr lang="en-US" sz="1800">
                          <a:effectLst/>
                          <a:latin typeface="Arial Narrow"/>
                          <a:cs typeface="Arial Narrow"/>
                        </a:rPr>
                        <a:t>0.54</a:t>
                      </a:r>
                      <a:endParaRPr lang="en-US" sz="2000">
                        <a:effectLst/>
                        <a:latin typeface="Arial Narrow"/>
                        <a:ea typeface="MS Mincho"/>
                        <a:cs typeface="Arial Narrow"/>
                      </a:endParaRPr>
                    </a:p>
                  </a:txBody>
                  <a:tcPr marL="18415" marR="18415" marT="36830" marB="36830" anchor="b"/>
                </a:tc>
                <a:tc>
                  <a:txBody>
                    <a:bodyPr/>
                    <a:lstStyle/>
                    <a:p>
                      <a:pPr marL="0" marR="0" algn="ctr">
                        <a:spcBef>
                          <a:spcPts val="0"/>
                        </a:spcBef>
                        <a:spcAft>
                          <a:spcPts val="0"/>
                        </a:spcAft>
                        <a:tabLst>
                          <a:tab pos="343535" algn="dec"/>
                        </a:tabLst>
                      </a:pPr>
                      <a:r>
                        <a:rPr lang="en-US" sz="1800">
                          <a:effectLst/>
                          <a:latin typeface="Arial Narrow"/>
                          <a:cs typeface="Arial Narrow"/>
                        </a:rPr>
                        <a:t>2.73</a:t>
                      </a:r>
                      <a:endParaRPr lang="en-US" sz="2000">
                        <a:effectLst/>
                        <a:latin typeface="Arial Narrow"/>
                        <a:ea typeface="MS Mincho"/>
                        <a:cs typeface="Arial Narrow"/>
                      </a:endParaRPr>
                    </a:p>
                  </a:txBody>
                  <a:tcPr marL="18415" marR="18415" marT="36830" marB="36830" anchor="b"/>
                </a:tc>
                <a:tc>
                  <a:txBody>
                    <a:bodyPr/>
                    <a:lstStyle/>
                    <a:p>
                      <a:pPr marL="0" marR="0" algn="ctr">
                        <a:spcBef>
                          <a:spcPts val="0"/>
                        </a:spcBef>
                        <a:spcAft>
                          <a:spcPts val="0"/>
                        </a:spcAft>
                        <a:tabLst>
                          <a:tab pos="324485" algn="dec"/>
                        </a:tabLst>
                      </a:pPr>
                      <a:r>
                        <a:rPr lang="en-US" sz="1800" dirty="0">
                          <a:effectLst/>
                          <a:latin typeface="Arial Narrow"/>
                          <a:cs typeface="Arial Narrow"/>
                        </a:rPr>
                        <a:t>0.38</a:t>
                      </a:r>
                      <a:endParaRPr lang="en-US" sz="2000" dirty="0">
                        <a:effectLst/>
                        <a:latin typeface="Arial Narrow"/>
                        <a:ea typeface="MS Mincho"/>
                        <a:cs typeface="Arial Narrow"/>
                      </a:endParaRPr>
                    </a:p>
                  </a:txBody>
                  <a:tcPr marL="18415" marR="18415" marT="36830" marB="36830" anchor="b"/>
                </a:tc>
                <a:tc>
                  <a:txBody>
                    <a:bodyPr/>
                    <a:lstStyle/>
                    <a:p>
                      <a:pPr marL="0" marR="0" algn="ctr">
                        <a:spcBef>
                          <a:spcPts val="0"/>
                        </a:spcBef>
                        <a:spcAft>
                          <a:spcPts val="0"/>
                        </a:spcAft>
                      </a:pPr>
                      <a:r>
                        <a:rPr lang="en-US" sz="1800">
                          <a:effectLst/>
                          <a:latin typeface="Arial Narrow"/>
                          <a:cs typeface="Arial Narrow"/>
                        </a:rPr>
                        <a:t>0.29-0.51</a:t>
                      </a:r>
                      <a:endParaRPr lang="en-US" sz="2000">
                        <a:effectLst/>
                        <a:latin typeface="Arial Narrow"/>
                        <a:ea typeface="MS Mincho"/>
                        <a:cs typeface="Arial Narrow"/>
                      </a:endParaRPr>
                    </a:p>
                  </a:txBody>
                  <a:tcPr marL="18415" marR="18415" marT="36830" marB="36830"/>
                </a:tc>
                <a:tc>
                  <a:txBody>
                    <a:bodyPr/>
                    <a:lstStyle/>
                    <a:p>
                      <a:pPr marL="0" marR="0" algn="ctr">
                        <a:spcBef>
                          <a:spcPts val="0"/>
                        </a:spcBef>
                        <a:spcAft>
                          <a:spcPts val="0"/>
                        </a:spcAft>
                        <a:tabLst>
                          <a:tab pos="210185" algn="dec"/>
                        </a:tabLst>
                      </a:pPr>
                      <a:r>
                        <a:rPr lang="en-US" sz="1800">
                          <a:effectLst/>
                          <a:latin typeface="Arial Narrow"/>
                          <a:cs typeface="Arial Narrow"/>
                        </a:rPr>
                        <a:t>7.8x10</a:t>
                      </a:r>
                      <a:r>
                        <a:rPr lang="en-US" sz="1800" baseline="30000">
                          <a:effectLst/>
                          <a:latin typeface="Arial Narrow"/>
                          <a:cs typeface="Arial Narrow"/>
                        </a:rPr>
                        <a:t>-12</a:t>
                      </a:r>
                      <a:endParaRPr lang="en-US" sz="2000">
                        <a:effectLst/>
                        <a:latin typeface="Arial Narrow"/>
                        <a:ea typeface="MS Mincho"/>
                        <a:cs typeface="Arial Narrow"/>
                      </a:endParaRPr>
                    </a:p>
                  </a:txBody>
                  <a:tcPr marL="18415" marR="18415" marT="36830" marB="36830"/>
                </a:tc>
              </a:tr>
              <a:tr h="370840">
                <a:tc>
                  <a:txBody>
                    <a:bodyPr/>
                    <a:lstStyle/>
                    <a:p>
                      <a:pPr marL="0" marR="0" algn="l">
                        <a:spcBef>
                          <a:spcPts val="0"/>
                        </a:spcBef>
                        <a:spcAft>
                          <a:spcPts val="0"/>
                        </a:spcAft>
                      </a:pPr>
                      <a:r>
                        <a:rPr lang="en-US" sz="1800" dirty="0">
                          <a:effectLst/>
                          <a:latin typeface="Arial Narrow"/>
                          <a:cs typeface="Arial Narrow"/>
                        </a:rPr>
                        <a:t>miR-148b-3p</a:t>
                      </a:r>
                      <a:endParaRPr lang="en-US" sz="2000" dirty="0">
                        <a:effectLst/>
                        <a:latin typeface="Arial Narrow"/>
                        <a:ea typeface="MS Mincho"/>
                        <a:cs typeface="Arial Narrow"/>
                      </a:endParaRPr>
                    </a:p>
                  </a:txBody>
                  <a:tcPr marL="18415" marR="18415" marT="36830" marB="36830" anchor="b"/>
                </a:tc>
                <a:tc>
                  <a:txBody>
                    <a:bodyPr/>
                    <a:lstStyle/>
                    <a:p>
                      <a:pPr marL="0" marR="0" algn="ctr">
                        <a:spcBef>
                          <a:spcPts val="0"/>
                        </a:spcBef>
                        <a:spcAft>
                          <a:spcPts val="0"/>
                        </a:spcAft>
                        <a:tabLst>
                          <a:tab pos="396240" algn="dec"/>
                        </a:tabLst>
                      </a:pPr>
                      <a:r>
                        <a:rPr lang="en-US" sz="1800">
                          <a:effectLst/>
                          <a:latin typeface="Arial Narrow"/>
                          <a:cs typeface="Arial Narrow"/>
                        </a:rPr>
                        <a:t>198</a:t>
                      </a:r>
                      <a:endParaRPr lang="en-US" sz="2000">
                        <a:effectLst/>
                        <a:latin typeface="Arial Narrow"/>
                        <a:ea typeface="MS Mincho"/>
                        <a:cs typeface="Arial Narrow"/>
                      </a:endParaRPr>
                    </a:p>
                  </a:txBody>
                  <a:tcPr marL="18415" marR="18415" marT="36830" marB="36830" anchor="b"/>
                </a:tc>
                <a:tc>
                  <a:txBody>
                    <a:bodyPr/>
                    <a:lstStyle/>
                    <a:p>
                      <a:pPr marL="0" marR="0" algn="ctr">
                        <a:spcBef>
                          <a:spcPts val="0"/>
                        </a:spcBef>
                        <a:spcAft>
                          <a:spcPts val="0"/>
                        </a:spcAft>
                        <a:tabLst>
                          <a:tab pos="267335" algn="dec"/>
                        </a:tabLst>
                      </a:pPr>
                      <a:r>
                        <a:rPr lang="en-US" sz="1800">
                          <a:effectLst/>
                          <a:latin typeface="Arial Narrow"/>
                          <a:cs typeface="Arial Narrow"/>
                        </a:rPr>
                        <a:t>105</a:t>
                      </a:r>
                      <a:endParaRPr lang="en-US" sz="2000">
                        <a:effectLst/>
                        <a:latin typeface="Arial Narrow"/>
                        <a:ea typeface="MS Mincho"/>
                        <a:cs typeface="Arial Narrow"/>
                      </a:endParaRPr>
                    </a:p>
                  </a:txBody>
                  <a:tcPr marL="18415" marR="18415" marT="36830" marB="36830" anchor="b"/>
                </a:tc>
                <a:tc>
                  <a:txBody>
                    <a:bodyPr/>
                    <a:lstStyle/>
                    <a:p>
                      <a:pPr marL="0" marR="0" algn="ctr">
                        <a:spcBef>
                          <a:spcPts val="0"/>
                        </a:spcBef>
                        <a:spcAft>
                          <a:spcPts val="0"/>
                        </a:spcAft>
                        <a:tabLst>
                          <a:tab pos="267335" algn="dec"/>
                        </a:tabLst>
                      </a:pPr>
                      <a:r>
                        <a:rPr lang="en-US" sz="1800">
                          <a:effectLst/>
                          <a:latin typeface="Arial Narrow"/>
                          <a:cs typeface="Arial Narrow"/>
                        </a:rPr>
                        <a:t>-1.27</a:t>
                      </a:r>
                      <a:endParaRPr lang="en-US" sz="2000">
                        <a:effectLst/>
                        <a:latin typeface="Arial Narrow"/>
                        <a:ea typeface="MS Mincho"/>
                        <a:cs typeface="Arial Narrow"/>
                      </a:endParaRPr>
                    </a:p>
                  </a:txBody>
                  <a:tcPr marL="18415" marR="18415" marT="36830" marB="36830" anchor="b"/>
                </a:tc>
                <a:tc>
                  <a:txBody>
                    <a:bodyPr/>
                    <a:lstStyle/>
                    <a:p>
                      <a:pPr marL="0" marR="0" algn="ctr">
                        <a:spcBef>
                          <a:spcPts val="0"/>
                        </a:spcBef>
                        <a:spcAft>
                          <a:spcPts val="0"/>
                        </a:spcAft>
                        <a:tabLst>
                          <a:tab pos="172085" algn="dec"/>
                        </a:tabLst>
                      </a:pPr>
                      <a:r>
                        <a:rPr lang="en-US" sz="1800">
                          <a:effectLst/>
                          <a:latin typeface="Arial Narrow"/>
                          <a:cs typeface="Arial Narrow"/>
                        </a:rPr>
                        <a:t>0.83</a:t>
                      </a:r>
                      <a:endParaRPr lang="en-US" sz="2000">
                        <a:effectLst/>
                        <a:latin typeface="Arial Narrow"/>
                        <a:ea typeface="MS Mincho"/>
                        <a:cs typeface="Arial Narrow"/>
                      </a:endParaRPr>
                    </a:p>
                  </a:txBody>
                  <a:tcPr marL="18415" marR="18415" marT="36830" marB="36830" anchor="b"/>
                </a:tc>
                <a:tc>
                  <a:txBody>
                    <a:bodyPr/>
                    <a:lstStyle/>
                    <a:p>
                      <a:pPr marL="0" marR="0" algn="ctr">
                        <a:spcBef>
                          <a:spcPts val="0"/>
                        </a:spcBef>
                        <a:spcAft>
                          <a:spcPts val="0"/>
                        </a:spcAft>
                        <a:tabLst>
                          <a:tab pos="343535" algn="dec"/>
                        </a:tabLst>
                      </a:pPr>
                      <a:r>
                        <a:rPr lang="en-US" sz="1800">
                          <a:effectLst/>
                          <a:latin typeface="Arial Narrow"/>
                          <a:cs typeface="Arial Narrow"/>
                        </a:rPr>
                        <a:t>2.10</a:t>
                      </a:r>
                      <a:endParaRPr lang="en-US" sz="2000">
                        <a:effectLst/>
                        <a:latin typeface="Arial Narrow"/>
                        <a:ea typeface="MS Mincho"/>
                        <a:cs typeface="Arial Narrow"/>
                      </a:endParaRPr>
                    </a:p>
                  </a:txBody>
                  <a:tcPr marL="18415" marR="18415" marT="36830" marB="36830" anchor="b"/>
                </a:tc>
                <a:tc>
                  <a:txBody>
                    <a:bodyPr/>
                    <a:lstStyle/>
                    <a:p>
                      <a:pPr marL="0" marR="0" algn="ctr">
                        <a:spcBef>
                          <a:spcPts val="0"/>
                        </a:spcBef>
                        <a:spcAft>
                          <a:spcPts val="0"/>
                        </a:spcAft>
                        <a:tabLst>
                          <a:tab pos="324485" algn="dec"/>
                        </a:tabLst>
                      </a:pPr>
                      <a:r>
                        <a:rPr lang="en-US" sz="1800">
                          <a:effectLst/>
                          <a:latin typeface="Arial Narrow"/>
                          <a:cs typeface="Arial Narrow"/>
                        </a:rPr>
                        <a:t>0.47</a:t>
                      </a:r>
                      <a:endParaRPr lang="en-US" sz="2000">
                        <a:effectLst/>
                        <a:latin typeface="Arial Narrow"/>
                        <a:ea typeface="MS Mincho"/>
                        <a:cs typeface="Arial Narrow"/>
                      </a:endParaRPr>
                    </a:p>
                  </a:txBody>
                  <a:tcPr marL="18415" marR="18415" marT="36830" marB="36830" anchor="b"/>
                </a:tc>
                <a:tc>
                  <a:txBody>
                    <a:bodyPr/>
                    <a:lstStyle/>
                    <a:p>
                      <a:pPr marL="0" marR="0" algn="ctr">
                        <a:spcBef>
                          <a:spcPts val="0"/>
                        </a:spcBef>
                        <a:spcAft>
                          <a:spcPts val="0"/>
                        </a:spcAft>
                      </a:pPr>
                      <a:r>
                        <a:rPr lang="en-US" sz="1800">
                          <a:effectLst/>
                          <a:latin typeface="Arial Narrow"/>
                          <a:cs typeface="Arial Narrow"/>
                        </a:rPr>
                        <a:t>0.37-0.59</a:t>
                      </a:r>
                      <a:endParaRPr lang="en-US" sz="2000">
                        <a:effectLst/>
                        <a:latin typeface="Arial Narrow"/>
                        <a:ea typeface="MS Mincho"/>
                        <a:cs typeface="Arial Narrow"/>
                      </a:endParaRPr>
                    </a:p>
                  </a:txBody>
                  <a:tcPr marL="18415" marR="18415" marT="36830" marB="36830"/>
                </a:tc>
                <a:tc>
                  <a:txBody>
                    <a:bodyPr/>
                    <a:lstStyle/>
                    <a:p>
                      <a:pPr marL="0" marR="0" algn="ctr">
                        <a:spcBef>
                          <a:spcPts val="0"/>
                        </a:spcBef>
                        <a:spcAft>
                          <a:spcPts val="0"/>
                        </a:spcAft>
                        <a:tabLst>
                          <a:tab pos="210185" algn="dec"/>
                        </a:tabLst>
                      </a:pPr>
                      <a:r>
                        <a:rPr lang="en-US" sz="1800">
                          <a:effectLst/>
                          <a:latin typeface="Arial Narrow"/>
                          <a:cs typeface="Arial Narrow"/>
                        </a:rPr>
                        <a:t>3.9x10</a:t>
                      </a:r>
                      <a:r>
                        <a:rPr lang="en-US" sz="1800" baseline="30000">
                          <a:effectLst/>
                          <a:latin typeface="Arial Narrow"/>
                          <a:cs typeface="Arial Narrow"/>
                        </a:rPr>
                        <a:t>-10</a:t>
                      </a:r>
                      <a:endParaRPr lang="en-US" sz="2000">
                        <a:effectLst/>
                        <a:latin typeface="Arial Narrow"/>
                        <a:ea typeface="MS Mincho"/>
                        <a:cs typeface="Arial Narrow"/>
                      </a:endParaRPr>
                    </a:p>
                  </a:txBody>
                  <a:tcPr marL="18415" marR="18415" marT="36830" marB="36830"/>
                </a:tc>
              </a:tr>
              <a:tr h="370840">
                <a:tc>
                  <a:txBody>
                    <a:bodyPr/>
                    <a:lstStyle/>
                    <a:p>
                      <a:pPr marL="0" marR="0" algn="l">
                        <a:spcBef>
                          <a:spcPts val="0"/>
                        </a:spcBef>
                        <a:spcAft>
                          <a:spcPts val="0"/>
                        </a:spcAft>
                        <a:tabLst>
                          <a:tab pos="331470" algn="dec"/>
                          <a:tab pos="388620" algn="dec"/>
                        </a:tabLst>
                      </a:pPr>
                      <a:r>
                        <a:rPr lang="en-US" sz="1800" dirty="0">
                          <a:effectLst/>
                          <a:latin typeface="Arial Narrow"/>
                          <a:cs typeface="Arial Narrow"/>
                        </a:rPr>
                        <a:t>miR-21-5p</a:t>
                      </a:r>
                      <a:endParaRPr lang="en-US" sz="2000" dirty="0">
                        <a:effectLst/>
                        <a:latin typeface="Arial Narrow"/>
                        <a:ea typeface="MS Mincho"/>
                        <a:cs typeface="Arial Narrow"/>
                      </a:endParaRPr>
                    </a:p>
                  </a:txBody>
                  <a:tcPr marL="18415" marR="18415" marT="36830" marB="36830" anchor="b"/>
                </a:tc>
                <a:tc>
                  <a:txBody>
                    <a:bodyPr/>
                    <a:lstStyle/>
                    <a:p>
                      <a:pPr marL="0" marR="0" algn="ctr">
                        <a:spcBef>
                          <a:spcPts val="0"/>
                        </a:spcBef>
                        <a:spcAft>
                          <a:spcPts val="0"/>
                        </a:spcAft>
                        <a:tabLst>
                          <a:tab pos="396240" algn="dec"/>
                        </a:tabLst>
                      </a:pPr>
                      <a:r>
                        <a:rPr lang="en-US" sz="1800">
                          <a:effectLst/>
                          <a:latin typeface="Arial Narrow"/>
                          <a:cs typeface="Arial Narrow"/>
                        </a:rPr>
                        <a:t>209</a:t>
                      </a:r>
                      <a:endParaRPr lang="en-US" sz="2000">
                        <a:effectLst/>
                        <a:latin typeface="Arial Narrow"/>
                        <a:ea typeface="MS Mincho"/>
                        <a:cs typeface="Arial Narrow"/>
                      </a:endParaRPr>
                    </a:p>
                  </a:txBody>
                  <a:tcPr marL="18415" marR="18415" marT="36830" marB="36830" anchor="b"/>
                </a:tc>
                <a:tc>
                  <a:txBody>
                    <a:bodyPr/>
                    <a:lstStyle/>
                    <a:p>
                      <a:pPr marL="0" marR="0" algn="ctr">
                        <a:spcBef>
                          <a:spcPts val="0"/>
                        </a:spcBef>
                        <a:spcAft>
                          <a:spcPts val="0"/>
                        </a:spcAft>
                        <a:tabLst>
                          <a:tab pos="267335" algn="dec"/>
                        </a:tabLst>
                      </a:pPr>
                      <a:r>
                        <a:rPr lang="en-US" sz="1800">
                          <a:effectLst/>
                          <a:latin typeface="Arial Narrow"/>
                          <a:cs typeface="Arial Narrow"/>
                        </a:rPr>
                        <a:t>110</a:t>
                      </a:r>
                      <a:endParaRPr lang="en-US" sz="2000">
                        <a:effectLst/>
                        <a:latin typeface="Arial Narrow"/>
                        <a:ea typeface="MS Mincho"/>
                        <a:cs typeface="Arial Narrow"/>
                      </a:endParaRPr>
                    </a:p>
                  </a:txBody>
                  <a:tcPr marL="18415" marR="18415" marT="36830" marB="36830" anchor="b"/>
                </a:tc>
                <a:tc>
                  <a:txBody>
                    <a:bodyPr/>
                    <a:lstStyle/>
                    <a:p>
                      <a:pPr marL="0" marR="0" algn="ctr">
                        <a:spcBef>
                          <a:spcPts val="0"/>
                        </a:spcBef>
                        <a:spcAft>
                          <a:spcPts val="0"/>
                        </a:spcAft>
                        <a:tabLst>
                          <a:tab pos="267335" algn="dec"/>
                        </a:tabLst>
                      </a:pPr>
                      <a:r>
                        <a:rPr lang="en-US" sz="1800">
                          <a:effectLst/>
                          <a:latin typeface="Arial Narrow"/>
                          <a:cs typeface="Arial Narrow"/>
                        </a:rPr>
                        <a:t>-5.82</a:t>
                      </a:r>
                      <a:endParaRPr lang="en-US" sz="2000">
                        <a:effectLst/>
                        <a:latin typeface="Arial Narrow"/>
                        <a:ea typeface="MS Mincho"/>
                        <a:cs typeface="Arial Narrow"/>
                      </a:endParaRPr>
                    </a:p>
                  </a:txBody>
                  <a:tcPr marL="18415" marR="18415" marT="36830" marB="36830" anchor="b"/>
                </a:tc>
                <a:tc>
                  <a:txBody>
                    <a:bodyPr/>
                    <a:lstStyle/>
                    <a:p>
                      <a:pPr marL="0" marR="0" algn="ctr">
                        <a:spcBef>
                          <a:spcPts val="0"/>
                        </a:spcBef>
                        <a:spcAft>
                          <a:spcPts val="0"/>
                        </a:spcAft>
                        <a:tabLst>
                          <a:tab pos="172085" algn="dec"/>
                        </a:tabLst>
                      </a:pPr>
                      <a:r>
                        <a:rPr lang="en-US" sz="1800">
                          <a:effectLst/>
                          <a:latin typeface="Arial Narrow"/>
                          <a:cs typeface="Arial Narrow"/>
                        </a:rPr>
                        <a:t>-3.76</a:t>
                      </a:r>
                      <a:endParaRPr lang="en-US" sz="2000">
                        <a:effectLst/>
                        <a:latin typeface="Arial Narrow"/>
                        <a:ea typeface="MS Mincho"/>
                        <a:cs typeface="Arial Narrow"/>
                      </a:endParaRPr>
                    </a:p>
                  </a:txBody>
                  <a:tcPr marL="18415" marR="18415" marT="36830" marB="36830" anchor="b"/>
                </a:tc>
                <a:tc>
                  <a:txBody>
                    <a:bodyPr/>
                    <a:lstStyle/>
                    <a:p>
                      <a:pPr marL="0" marR="0" algn="ctr">
                        <a:spcBef>
                          <a:spcPts val="0"/>
                        </a:spcBef>
                        <a:spcAft>
                          <a:spcPts val="0"/>
                        </a:spcAft>
                        <a:tabLst>
                          <a:tab pos="343535" algn="dec"/>
                        </a:tabLst>
                      </a:pPr>
                      <a:r>
                        <a:rPr lang="en-US" sz="1800">
                          <a:effectLst/>
                          <a:latin typeface="Arial Narrow"/>
                          <a:cs typeface="Arial Narrow"/>
                        </a:rPr>
                        <a:t>2.06</a:t>
                      </a:r>
                      <a:endParaRPr lang="en-US" sz="2000">
                        <a:effectLst/>
                        <a:latin typeface="Arial Narrow"/>
                        <a:ea typeface="MS Mincho"/>
                        <a:cs typeface="Arial Narrow"/>
                      </a:endParaRPr>
                    </a:p>
                  </a:txBody>
                  <a:tcPr marL="18415" marR="18415" marT="36830" marB="36830" anchor="b"/>
                </a:tc>
                <a:tc>
                  <a:txBody>
                    <a:bodyPr/>
                    <a:lstStyle/>
                    <a:p>
                      <a:pPr marL="0" marR="0" algn="ctr">
                        <a:spcBef>
                          <a:spcPts val="0"/>
                        </a:spcBef>
                        <a:spcAft>
                          <a:spcPts val="0"/>
                        </a:spcAft>
                        <a:tabLst>
                          <a:tab pos="324485" algn="dec"/>
                        </a:tabLst>
                      </a:pPr>
                      <a:r>
                        <a:rPr lang="en-US" sz="1800">
                          <a:effectLst/>
                          <a:latin typeface="Arial Narrow"/>
                          <a:cs typeface="Arial Narrow"/>
                        </a:rPr>
                        <a:t>0.51</a:t>
                      </a:r>
                      <a:endParaRPr lang="en-US" sz="2000">
                        <a:effectLst/>
                        <a:latin typeface="Arial Narrow"/>
                        <a:ea typeface="MS Mincho"/>
                        <a:cs typeface="Arial Narrow"/>
                      </a:endParaRPr>
                    </a:p>
                  </a:txBody>
                  <a:tcPr marL="18415" marR="18415" marT="36830" marB="36830" anchor="b"/>
                </a:tc>
                <a:tc>
                  <a:txBody>
                    <a:bodyPr/>
                    <a:lstStyle/>
                    <a:p>
                      <a:pPr marL="0" marR="0" algn="ctr">
                        <a:spcBef>
                          <a:spcPts val="0"/>
                        </a:spcBef>
                        <a:spcAft>
                          <a:spcPts val="0"/>
                        </a:spcAft>
                      </a:pPr>
                      <a:r>
                        <a:rPr lang="en-US" sz="1800">
                          <a:effectLst/>
                          <a:latin typeface="Arial Narrow"/>
                          <a:cs typeface="Arial Narrow"/>
                        </a:rPr>
                        <a:t>0.41-0.63</a:t>
                      </a:r>
                      <a:endParaRPr lang="en-US" sz="2000">
                        <a:effectLst/>
                        <a:latin typeface="Arial Narrow"/>
                        <a:ea typeface="MS Mincho"/>
                        <a:cs typeface="Arial Narrow"/>
                      </a:endParaRPr>
                    </a:p>
                  </a:txBody>
                  <a:tcPr marL="18415" marR="18415" marT="36830" marB="36830"/>
                </a:tc>
                <a:tc>
                  <a:txBody>
                    <a:bodyPr/>
                    <a:lstStyle/>
                    <a:p>
                      <a:pPr marL="0" marR="0" algn="ctr">
                        <a:spcBef>
                          <a:spcPts val="0"/>
                        </a:spcBef>
                        <a:spcAft>
                          <a:spcPts val="0"/>
                        </a:spcAft>
                        <a:tabLst>
                          <a:tab pos="210185" algn="dec"/>
                        </a:tabLst>
                      </a:pPr>
                      <a:r>
                        <a:rPr lang="en-US" sz="1800">
                          <a:effectLst/>
                          <a:latin typeface="Arial Narrow"/>
                          <a:cs typeface="Arial Narrow"/>
                        </a:rPr>
                        <a:t>9.2x10</a:t>
                      </a:r>
                      <a:r>
                        <a:rPr lang="en-US" sz="1800" baseline="30000">
                          <a:effectLst/>
                          <a:latin typeface="Arial Narrow"/>
                          <a:cs typeface="Arial Narrow"/>
                        </a:rPr>
                        <a:t>-10</a:t>
                      </a:r>
                      <a:endParaRPr lang="en-US" sz="2000">
                        <a:effectLst/>
                        <a:latin typeface="Arial Narrow"/>
                        <a:ea typeface="MS Mincho"/>
                        <a:cs typeface="Arial Narrow"/>
                      </a:endParaRPr>
                    </a:p>
                  </a:txBody>
                  <a:tcPr marL="18415" marR="18415" marT="36830" marB="36830"/>
                </a:tc>
              </a:tr>
              <a:tr h="370840">
                <a:tc>
                  <a:txBody>
                    <a:bodyPr/>
                    <a:lstStyle/>
                    <a:p>
                      <a:pPr marL="0" marR="0" algn="l">
                        <a:spcBef>
                          <a:spcPts val="0"/>
                        </a:spcBef>
                        <a:spcAft>
                          <a:spcPts val="0"/>
                        </a:spcAft>
                      </a:pPr>
                      <a:r>
                        <a:rPr lang="en-US" sz="1800" dirty="0">
                          <a:effectLst/>
                          <a:latin typeface="Arial Narrow"/>
                          <a:cs typeface="Arial Narrow"/>
                        </a:rPr>
                        <a:t>miR-221-3p</a:t>
                      </a:r>
                      <a:endParaRPr lang="en-US" sz="2000" dirty="0">
                        <a:effectLst/>
                        <a:latin typeface="Arial Narrow"/>
                        <a:ea typeface="MS Mincho"/>
                        <a:cs typeface="Arial Narrow"/>
                      </a:endParaRPr>
                    </a:p>
                  </a:txBody>
                  <a:tcPr marL="18415" marR="18415" marT="36830" marB="36830" anchor="b"/>
                </a:tc>
                <a:tc>
                  <a:txBody>
                    <a:bodyPr/>
                    <a:lstStyle/>
                    <a:p>
                      <a:pPr marL="0" marR="0" algn="ctr">
                        <a:spcBef>
                          <a:spcPts val="0"/>
                        </a:spcBef>
                        <a:spcAft>
                          <a:spcPts val="0"/>
                        </a:spcAft>
                        <a:tabLst>
                          <a:tab pos="396240" algn="dec"/>
                        </a:tabLst>
                      </a:pPr>
                      <a:r>
                        <a:rPr lang="en-US" sz="1800">
                          <a:effectLst/>
                          <a:latin typeface="Arial Narrow"/>
                          <a:cs typeface="Arial Narrow"/>
                        </a:rPr>
                        <a:t>208</a:t>
                      </a:r>
                      <a:endParaRPr lang="en-US" sz="2000">
                        <a:effectLst/>
                        <a:latin typeface="Arial Narrow"/>
                        <a:ea typeface="MS Mincho"/>
                        <a:cs typeface="Arial Narrow"/>
                      </a:endParaRPr>
                    </a:p>
                  </a:txBody>
                  <a:tcPr marL="18415" marR="18415" marT="36830" marB="36830" anchor="b"/>
                </a:tc>
                <a:tc>
                  <a:txBody>
                    <a:bodyPr/>
                    <a:lstStyle/>
                    <a:p>
                      <a:pPr marL="0" marR="0" algn="ctr">
                        <a:spcBef>
                          <a:spcPts val="0"/>
                        </a:spcBef>
                        <a:spcAft>
                          <a:spcPts val="0"/>
                        </a:spcAft>
                        <a:tabLst>
                          <a:tab pos="267335" algn="dec"/>
                        </a:tabLst>
                      </a:pPr>
                      <a:r>
                        <a:rPr lang="en-US" sz="1800">
                          <a:effectLst/>
                          <a:latin typeface="Arial Narrow"/>
                          <a:cs typeface="Arial Narrow"/>
                        </a:rPr>
                        <a:t>109</a:t>
                      </a:r>
                      <a:endParaRPr lang="en-US" sz="2000">
                        <a:effectLst/>
                        <a:latin typeface="Arial Narrow"/>
                        <a:ea typeface="MS Mincho"/>
                        <a:cs typeface="Arial Narrow"/>
                      </a:endParaRPr>
                    </a:p>
                  </a:txBody>
                  <a:tcPr marL="18415" marR="18415" marT="36830" marB="36830" anchor="b"/>
                </a:tc>
                <a:tc>
                  <a:txBody>
                    <a:bodyPr/>
                    <a:lstStyle/>
                    <a:p>
                      <a:pPr marL="0" marR="0" algn="ctr">
                        <a:spcBef>
                          <a:spcPts val="0"/>
                        </a:spcBef>
                        <a:spcAft>
                          <a:spcPts val="0"/>
                        </a:spcAft>
                        <a:tabLst>
                          <a:tab pos="267335" algn="dec"/>
                        </a:tabLst>
                      </a:pPr>
                      <a:r>
                        <a:rPr lang="en-US" sz="1800">
                          <a:effectLst/>
                          <a:latin typeface="Arial Narrow"/>
                          <a:cs typeface="Arial Narrow"/>
                        </a:rPr>
                        <a:t>-3.30</a:t>
                      </a:r>
                      <a:endParaRPr lang="en-US" sz="2000">
                        <a:effectLst/>
                        <a:latin typeface="Arial Narrow"/>
                        <a:ea typeface="MS Mincho"/>
                        <a:cs typeface="Arial Narrow"/>
                      </a:endParaRPr>
                    </a:p>
                  </a:txBody>
                  <a:tcPr marL="18415" marR="18415" marT="36830" marB="36830" anchor="b"/>
                </a:tc>
                <a:tc>
                  <a:txBody>
                    <a:bodyPr/>
                    <a:lstStyle/>
                    <a:p>
                      <a:pPr marL="0" marR="0" algn="ctr">
                        <a:spcBef>
                          <a:spcPts val="0"/>
                        </a:spcBef>
                        <a:spcAft>
                          <a:spcPts val="0"/>
                        </a:spcAft>
                        <a:tabLst>
                          <a:tab pos="172085" algn="dec"/>
                        </a:tabLst>
                      </a:pPr>
                      <a:r>
                        <a:rPr lang="en-US" sz="1800">
                          <a:effectLst/>
                          <a:latin typeface="Arial Narrow"/>
                          <a:cs typeface="Arial Narrow"/>
                        </a:rPr>
                        <a:t>-1.20</a:t>
                      </a:r>
                      <a:endParaRPr lang="en-US" sz="2000">
                        <a:effectLst/>
                        <a:latin typeface="Arial Narrow"/>
                        <a:ea typeface="MS Mincho"/>
                        <a:cs typeface="Arial Narrow"/>
                      </a:endParaRPr>
                    </a:p>
                  </a:txBody>
                  <a:tcPr marL="18415" marR="18415" marT="36830" marB="36830" anchor="b"/>
                </a:tc>
                <a:tc>
                  <a:txBody>
                    <a:bodyPr/>
                    <a:lstStyle/>
                    <a:p>
                      <a:pPr marL="0" marR="0" algn="ctr">
                        <a:spcBef>
                          <a:spcPts val="0"/>
                        </a:spcBef>
                        <a:spcAft>
                          <a:spcPts val="0"/>
                        </a:spcAft>
                        <a:tabLst>
                          <a:tab pos="343535" algn="dec"/>
                        </a:tabLst>
                      </a:pPr>
                      <a:r>
                        <a:rPr lang="en-US" sz="1800">
                          <a:effectLst/>
                          <a:latin typeface="Arial Narrow"/>
                          <a:cs typeface="Arial Narrow"/>
                        </a:rPr>
                        <a:t>2.09</a:t>
                      </a:r>
                      <a:endParaRPr lang="en-US" sz="2000">
                        <a:effectLst/>
                        <a:latin typeface="Arial Narrow"/>
                        <a:ea typeface="MS Mincho"/>
                        <a:cs typeface="Arial Narrow"/>
                      </a:endParaRPr>
                    </a:p>
                  </a:txBody>
                  <a:tcPr marL="18415" marR="18415" marT="36830" marB="36830" anchor="b"/>
                </a:tc>
                <a:tc>
                  <a:txBody>
                    <a:bodyPr/>
                    <a:lstStyle/>
                    <a:p>
                      <a:pPr marL="0" marR="0" algn="ctr">
                        <a:spcBef>
                          <a:spcPts val="0"/>
                        </a:spcBef>
                        <a:spcAft>
                          <a:spcPts val="0"/>
                        </a:spcAft>
                        <a:tabLst>
                          <a:tab pos="324485" algn="dec"/>
                        </a:tabLst>
                      </a:pPr>
                      <a:r>
                        <a:rPr lang="en-US" sz="1800">
                          <a:effectLst/>
                          <a:latin typeface="Arial Narrow"/>
                          <a:cs typeface="Arial Narrow"/>
                        </a:rPr>
                        <a:t>0.50</a:t>
                      </a:r>
                      <a:endParaRPr lang="en-US" sz="2000">
                        <a:effectLst/>
                        <a:latin typeface="Arial Narrow"/>
                        <a:ea typeface="MS Mincho"/>
                        <a:cs typeface="Arial Narrow"/>
                      </a:endParaRPr>
                    </a:p>
                  </a:txBody>
                  <a:tcPr marL="18415" marR="18415" marT="36830" marB="36830" anchor="b"/>
                </a:tc>
                <a:tc>
                  <a:txBody>
                    <a:bodyPr/>
                    <a:lstStyle/>
                    <a:p>
                      <a:pPr marL="0" marR="0" algn="ctr">
                        <a:spcBef>
                          <a:spcPts val="0"/>
                        </a:spcBef>
                        <a:spcAft>
                          <a:spcPts val="0"/>
                        </a:spcAft>
                      </a:pPr>
                      <a:r>
                        <a:rPr lang="en-US" sz="1800">
                          <a:effectLst/>
                          <a:latin typeface="Arial Narrow"/>
                          <a:cs typeface="Arial Narrow"/>
                        </a:rPr>
                        <a:t>0.40-0.61</a:t>
                      </a:r>
                      <a:endParaRPr lang="en-US" sz="2000">
                        <a:effectLst/>
                        <a:latin typeface="Arial Narrow"/>
                        <a:ea typeface="MS Mincho"/>
                        <a:cs typeface="Arial Narrow"/>
                      </a:endParaRPr>
                    </a:p>
                  </a:txBody>
                  <a:tcPr marL="18415" marR="18415" marT="36830" marB="36830"/>
                </a:tc>
                <a:tc>
                  <a:txBody>
                    <a:bodyPr/>
                    <a:lstStyle/>
                    <a:p>
                      <a:pPr marL="0" marR="0" algn="ctr">
                        <a:spcBef>
                          <a:spcPts val="0"/>
                        </a:spcBef>
                        <a:spcAft>
                          <a:spcPts val="0"/>
                        </a:spcAft>
                        <a:tabLst>
                          <a:tab pos="210185" algn="dec"/>
                        </a:tabLst>
                      </a:pPr>
                      <a:r>
                        <a:rPr lang="en-US" sz="1800">
                          <a:effectLst/>
                          <a:latin typeface="Arial Narrow"/>
                          <a:cs typeface="Arial Narrow"/>
                        </a:rPr>
                        <a:t>2.6x10</a:t>
                      </a:r>
                      <a:r>
                        <a:rPr lang="en-US" sz="1800" baseline="30000">
                          <a:effectLst/>
                          <a:latin typeface="Arial Narrow"/>
                          <a:cs typeface="Arial Narrow"/>
                        </a:rPr>
                        <a:t>-10</a:t>
                      </a:r>
                      <a:endParaRPr lang="en-US" sz="2000">
                        <a:effectLst/>
                        <a:latin typeface="Arial Narrow"/>
                        <a:ea typeface="MS Mincho"/>
                        <a:cs typeface="Arial Narrow"/>
                      </a:endParaRPr>
                    </a:p>
                  </a:txBody>
                  <a:tcPr marL="18415" marR="18415" marT="36830" marB="36830"/>
                </a:tc>
              </a:tr>
              <a:tr h="370840">
                <a:tc>
                  <a:txBody>
                    <a:bodyPr/>
                    <a:lstStyle/>
                    <a:p>
                      <a:pPr marL="0" marR="0" algn="l">
                        <a:spcBef>
                          <a:spcPts val="0"/>
                        </a:spcBef>
                        <a:spcAft>
                          <a:spcPts val="0"/>
                        </a:spcAft>
                      </a:pPr>
                      <a:r>
                        <a:rPr lang="en-US" sz="1800" dirty="0">
                          <a:effectLst/>
                          <a:latin typeface="Arial Narrow"/>
                          <a:cs typeface="Arial Narrow"/>
                        </a:rPr>
                        <a:t>miR-223-3p</a:t>
                      </a:r>
                      <a:endParaRPr lang="en-US" sz="2000" dirty="0">
                        <a:effectLst/>
                        <a:latin typeface="Arial Narrow"/>
                        <a:ea typeface="MS Mincho"/>
                        <a:cs typeface="Arial Narrow"/>
                      </a:endParaRPr>
                    </a:p>
                  </a:txBody>
                  <a:tcPr marL="18415" marR="18415" marT="36830" marB="36830" anchor="b"/>
                </a:tc>
                <a:tc>
                  <a:txBody>
                    <a:bodyPr/>
                    <a:lstStyle/>
                    <a:p>
                      <a:pPr marL="0" marR="0" algn="ctr">
                        <a:spcBef>
                          <a:spcPts val="0"/>
                        </a:spcBef>
                        <a:spcAft>
                          <a:spcPts val="0"/>
                        </a:spcAft>
                        <a:tabLst>
                          <a:tab pos="396240" algn="dec"/>
                        </a:tabLst>
                      </a:pPr>
                      <a:r>
                        <a:rPr lang="en-US" sz="1800">
                          <a:effectLst/>
                          <a:latin typeface="Arial Narrow"/>
                          <a:cs typeface="Arial Narrow"/>
                        </a:rPr>
                        <a:t>209</a:t>
                      </a:r>
                      <a:endParaRPr lang="en-US" sz="2000">
                        <a:effectLst/>
                        <a:latin typeface="Arial Narrow"/>
                        <a:ea typeface="MS Mincho"/>
                        <a:cs typeface="Arial Narrow"/>
                      </a:endParaRPr>
                    </a:p>
                  </a:txBody>
                  <a:tcPr marL="18415" marR="18415" marT="36830" marB="36830" anchor="b"/>
                </a:tc>
                <a:tc>
                  <a:txBody>
                    <a:bodyPr/>
                    <a:lstStyle/>
                    <a:p>
                      <a:pPr marL="0" marR="0" algn="ctr">
                        <a:spcBef>
                          <a:spcPts val="0"/>
                        </a:spcBef>
                        <a:spcAft>
                          <a:spcPts val="0"/>
                        </a:spcAft>
                        <a:tabLst>
                          <a:tab pos="267335" algn="dec"/>
                        </a:tabLst>
                      </a:pPr>
                      <a:r>
                        <a:rPr lang="en-US" sz="1800">
                          <a:effectLst/>
                          <a:latin typeface="Arial Narrow"/>
                          <a:cs typeface="Arial Narrow"/>
                        </a:rPr>
                        <a:t>110</a:t>
                      </a:r>
                      <a:endParaRPr lang="en-US" sz="2000">
                        <a:effectLst/>
                        <a:latin typeface="Arial Narrow"/>
                        <a:ea typeface="MS Mincho"/>
                        <a:cs typeface="Arial Narrow"/>
                      </a:endParaRPr>
                    </a:p>
                  </a:txBody>
                  <a:tcPr marL="18415" marR="18415" marT="36830" marB="36830" anchor="b"/>
                </a:tc>
                <a:tc>
                  <a:txBody>
                    <a:bodyPr/>
                    <a:lstStyle/>
                    <a:p>
                      <a:pPr marL="0" marR="0" algn="ctr">
                        <a:spcBef>
                          <a:spcPts val="0"/>
                        </a:spcBef>
                        <a:spcAft>
                          <a:spcPts val="0"/>
                        </a:spcAft>
                        <a:tabLst>
                          <a:tab pos="267335" algn="dec"/>
                        </a:tabLst>
                      </a:pPr>
                      <a:r>
                        <a:rPr lang="en-US" sz="1800">
                          <a:effectLst/>
                          <a:latin typeface="Arial Narrow"/>
                          <a:cs typeface="Arial Narrow"/>
                        </a:rPr>
                        <a:t>-5.88</a:t>
                      </a:r>
                      <a:endParaRPr lang="en-US" sz="2000">
                        <a:effectLst/>
                        <a:latin typeface="Arial Narrow"/>
                        <a:ea typeface="MS Mincho"/>
                        <a:cs typeface="Arial Narrow"/>
                      </a:endParaRPr>
                    </a:p>
                  </a:txBody>
                  <a:tcPr marL="18415" marR="18415" marT="36830" marB="36830" anchor="b"/>
                </a:tc>
                <a:tc>
                  <a:txBody>
                    <a:bodyPr/>
                    <a:lstStyle/>
                    <a:p>
                      <a:pPr marL="0" marR="0" algn="ctr">
                        <a:spcBef>
                          <a:spcPts val="0"/>
                        </a:spcBef>
                        <a:spcAft>
                          <a:spcPts val="0"/>
                        </a:spcAft>
                        <a:tabLst>
                          <a:tab pos="172085" algn="dec"/>
                        </a:tabLst>
                      </a:pPr>
                      <a:r>
                        <a:rPr lang="en-US" sz="1800">
                          <a:effectLst/>
                          <a:latin typeface="Arial Narrow"/>
                          <a:cs typeface="Arial Narrow"/>
                        </a:rPr>
                        <a:t>-3.62</a:t>
                      </a:r>
                      <a:endParaRPr lang="en-US" sz="2000">
                        <a:effectLst/>
                        <a:latin typeface="Arial Narrow"/>
                        <a:ea typeface="MS Mincho"/>
                        <a:cs typeface="Arial Narrow"/>
                      </a:endParaRPr>
                    </a:p>
                  </a:txBody>
                  <a:tcPr marL="18415" marR="18415" marT="36830" marB="36830" anchor="b"/>
                </a:tc>
                <a:tc>
                  <a:txBody>
                    <a:bodyPr/>
                    <a:lstStyle/>
                    <a:p>
                      <a:pPr marL="0" marR="0" algn="ctr">
                        <a:spcBef>
                          <a:spcPts val="0"/>
                        </a:spcBef>
                        <a:spcAft>
                          <a:spcPts val="0"/>
                        </a:spcAft>
                        <a:tabLst>
                          <a:tab pos="343535" algn="dec"/>
                        </a:tabLst>
                      </a:pPr>
                      <a:r>
                        <a:rPr lang="en-US" sz="1800">
                          <a:effectLst/>
                          <a:latin typeface="Arial Narrow"/>
                          <a:cs typeface="Arial Narrow"/>
                        </a:rPr>
                        <a:t>2.27</a:t>
                      </a:r>
                      <a:endParaRPr lang="en-US" sz="2000">
                        <a:effectLst/>
                        <a:latin typeface="Arial Narrow"/>
                        <a:ea typeface="MS Mincho"/>
                        <a:cs typeface="Arial Narrow"/>
                      </a:endParaRPr>
                    </a:p>
                  </a:txBody>
                  <a:tcPr marL="18415" marR="18415" marT="36830" marB="36830" anchor="b"/>
                </a:tc>
                <a:tc>
                  <a:txBody>
                    <a:bodyPr/>
                    <a:lstStyle/>
                    <a:p>
                      <a:pPr marL="0" marR="0" algn="ctr">
                        <a:spcBef>
                          <a:spcPts val="0"/>
                        </a:spcBef>
                        <a:spcAft>
                          <a:spcPts val="0"/>
                        </a:spcAft>
                        <a:tabLst>
                          <a:tab pos="324485" algn="dec"/>
                        </a:tabLst>
                      </a:pPr>
                      <a:r>
                        <a:rPr lang="en-US" sz="1800">
                          <a:effectLst/>
                          <a:latin typeface="Arial Narrow"/>
                          <a:cs typeface="Arial Narrow"/>
                        </a:rPr>
                        <a:t>0.49</a:t>
                      </a:r>
                      <a:endParaRPr lang="en-US" sz="2000">
                        <a:effectLst/>
                        <a:latin typeface="Arial Narrow"/>
                        <a:ea typeface="MS Mincho"/>
                        <a:cs typeface="Arial Narrow"/>
                      </a:endParaRPr>
                    </a:p>
                  </a:txBody>
                  <a:tcPr marL="18415" marR="18415" marT="36830" marB="36830" anchor="b"/>
                </a:tc>
                <a:tc>
                  <a:txBody>
                    <a:bodyPr/>
                    <a:lstStyle/>
                    <a:p>
                      <a:pPr marL="0" marR="0" algn="ctr">
                        <a:spcBef>
                          <a:spcPts val="0"/>
                        </a:spcBef>
                        <a:spcAft>
                          <a:spcPts val="0"/>
                        </a:spcAft>
                      </a:pPr>
                      <a:r>
                        <a:rPr lang="en-US" sz="1800" dirty="0">
                          <a:effectLst/>
                          <a:latin typeface="Arial Narrow"/>
                          <a:cs typeface="Arial Narrow"/>
                        </a:rPr>
                        <a:t>0.39-0.60</a:t>
                      </a:r>
                      <a:endParaRPr lang="en-US" sz="2000" dirty="0">
                        <a:effectLst/>
                        <a:latin typeface="Arial Narrow"/>
                        <a:ea typeface="MS Mincho"/>
                        <a:cs typeface="Arial Narrow"/>
                      </a:endParaRPr>
                    </a:p>
                  </a:txBody>
                  <a:tcPr marL="18415" marR="18415" marT="36830" marB="36830"/>
                </a:tc>
                <a:tc>
                  <a:txBody>
                    <a:bodyPr/>
                    <a:lstStyle/>
                    <a:p>
                      <a:pPr marL="0" marR="0" algn="ctr">
                        <a:spcBef>
                          <a:spcPts val="0"/>
                        </a:spcBef>
                        <a:spcAft>
                          <a:spcPts val="0"/>
                        </a:spcAft>
                        <a:tabLst>
                          <a:tab pos="210185" algn="dec"/>
                        </a:tabLst>
                      </a:pPr>
                      <a:r>
                        <a:rPr lang="en-US" sz="1800" dirty="0">
                          <a:effectLst/>
                          <a:latin typeface="Arial Narrow"/>
                          <a:cs typeface="Arial Narrow"/>
                        </a:rPr>
                        <a:t>5.9x10</a:t>
                      </a:r>
                      <a:r>
                        <a:rPr lang="en-US" sz="1800" baseline="30000" dirty="0">
                          <a:effectLst/>
                          <a:latin typeface="Arial Narrow"/>
                          <a:cs typeface="Arial Narrow"/>
                        </a:rPr>
                        <a:t>-11</a:t>
                      </a:r>
                      <a:endParaRPr lang="en-US" sz="2000" dirty="0">
                        <a:effectLst/>
                        <a:latin typeface="Arial Narrow"/>
                        <a:ea typeface="MS Mincho"/>
                        <a:cs typeface="Arial Narrow"/>
                      </a:endParaRPr>
                    </a:p>
                  </a:txBody>
                  <a:tcPr marL="18415" marR="18415" marT="36830" marB="36830"/>
                </a:tc>
              </a:tr>
            </a:tbl>
          </a:graphicData>
        </a:graphic>
      </p:graphicFrame>
      <p:sp>
        <p:nvSpPr>
          <p:cNvPr id="3" name="Rectangle 2"/>
          <p:cNvSpPr/>
          <p:nvPr/>
        </p:nvSpPr>
        <p:spPr>
          <a:xfrm>
            <a:off x="1905000" y="6019800"/>
            <a:ext cx="7239000" cy="738664"/>
          </a:xfrm>
          <a:prstGeom prst="rect">
            <a:avLst/>
          </a:prstGeom>
        </p:spPr>
        <p:txBody>
          <a:bodyPr wrap="square">
            <a:spAutoFit/>
          </a:bodyPr>
          <a:lstStyle/>
          <a:p>
            <a:r>
              <a:rPr lang="en-US" sz="1050" dirty="0" smtClean="0">
                <a:solidFill>
                  <a:srgbClr val="FFFFFF"/>
                </a:solidFill>
              </a:rPr>
              <a:t>AF</a:t>
            </a:r>
            <a:r>
              <a:rPr lang="en-US" sz="1050" dirty="0">
                <a:solidFill>
                  <a:srgbClr val="FFFFFF"/>
                </a:solidFill>
              </a:rPr>
              <a:t>=atrial fibrillation; OR = odds ratio; </a:t>
            </a:r>
            <a:r>
              <a:rPr lang="en-US" sz="1050" dirty="0" err="1">
                <a:solidFill>
                  <a:srgbClr val="FFFFFF"/>
                </a:solidFill>
              </a:rPr>
              <a:t>miR</a:t>
            </a:r>
            <a:r>
              <a:rPr lang="en-US" sz="1050" dirty="0">
                <a:solidFill>
                  <a:srgbClr val="FFFFFF"/>
                </a:solidFill>
              </a:rPr>
              <a:t> = miRNA; CI = Confidence Interval</a:t>
            </a:r>
            <a:r>
              <a:rPr lang="en-US" sz="1050" dirty="0" smtClean="0">
                <a:solidFill>
                  <a:srgbClr val="FFFFFF"/>
                </a:solidFill>
              </a:rPr>
              <a:t>; </a:t>
            </a:r>
            <a:r>
              <a:rPr lang="en-US" sz="1050" dirty="0" err="1" smtClean="0">
                <a:solidFill>
                  <a:srgbClr val="FFFFFF"/>
                </a:solidFill>
              </a:rPr>
              <a:t>Bonferroni</a:t>
            </a:r>
            <a:r>
              <a:rPr lang="en-US" sz="1050" dirty="0" smtClean="0">
                <a:solidFill>
                  <a:srgbClr val="FFFFFF"/>
                </a:solidFill>
              </a:rPr>
              <a:t> </a:t>
            </a:r>
            <a:r>
              <a:rPr lang="en-US" sz="1050" i="1" dirty="0">
                <a:solidFill>
                  <a:srgbClr val="FFFFFF"/>
                </a:solidFill>
              </a:rPr>
              <a:t>p</a:t>
            </a:r>
            <a:r>
              <a:rPr lang="en-US" sz="1050" dirty="0">
                <a:solidFill>
                  <a:srgbClr val="FFFFFF"/>
                </a:solidFill>
              </a:rPr>
              <a:t> value cutoff = 0.05/86 </a:t>
            </a:r>
            <a:r>
              <a:rPr lang="en-US" sz="1050" dirty="0" err="1">
                <a:solidFill>
                  <a:srgbClr val="FFFFFF"/>
                </a:solidFill>
              </a:rPr>
              <a:t>miRNAs</a:t>
            </a:r>
            <a:r>
              <a:rPr lang="en-US" sz="1050" dirty="0">
                <a:solidFill>
                  <a:srgbClr val="FFFFFF"/>
                </a:solidFill>
              </a:rPr>
              <a:t> = 0.0006</a:t>
            </a:r>
          </a:p>
          <a:p>
            <a:r>
              <a:rPr lang="en-US" sz="1050" dirty="0" smtClean="0">
                <a:solidFill>
                  <a:srgbClr val="FFFFFF"/>
                </a:solidFill>
              </a:rPr>
              <a:t>Fold-change is </a:t>
            </a:r>
            <a:r>
              <a:rPr lang="en-US" sz="1050" dirty="0">
                <a:solidFill>
                  <a:srgbClr val="FFFFFF"/>
                </a:solidFill>
              </a:rPr>
              <a:t>the difference in miRNA expression between individuals with AF compared to no AF</a:t>
            </a:r>
          </a:p>
          <a:p>
            <a:r>
              <a:rPr lang="en-US" sz="1050" dirty="0" smtClean="0">
                <a:solidFill>
                  <a:srgbClr val="FFFFFF"/>
                </a:solidFill>
              </a:rPr>
              <a:t>Multivariable </a:t>
            </a:r>
            <a:r>
              <a:rPr lang="en-US" sz="1050" dirty="0">
                <a:solidFill>
                  <a:srgbClr val="FFFFFF"/>
                </a:solidFill>
              </a:rPr>
              <a:t>adjusted models included age, sex, current smoking, diabetes, prevalent heart failure, </a:t>
            </a:r>
            <a:r>
              <a:rPr lang="en-US" sz="1050" dirty="0" smtClean="0">
                <a:solidFill>
                  <a:srgbClr val="FFFFFF"/>
                </a:solidFill>
              </a:rPr>
              <a:t>and MI</a:t>
            </a:r>
            <a:endParaRPr lang="en-US" sz="1050" dirty="0">
              <a:solidFill>
                <a:srgbClr val="FFFFFF"/>
              </a:solidFill>
            </a:endParaRPr>
          </a:p>
        </p:txBody>
      </p:sp>
      <p:sp>
        <p:nvSpPr>
          <p:cNvPr id="5" name="TextBox 4"/>
          <p:cNvSpPr txBox="1"/>
          <p:nvPr/>
        </p:nvSpPr>
        <p:spPr>
          <a:xfrm>
            <a:off x="0" y="1905000"/>
            <a:ext cx="9131300" cy="1569660"/>
          </a:xfrm>
          <a:prstGeom prst="rect">
            <a:avLst/>
          </a:prstGeom>
          <a:solidFill>
            <a:schemeClr val="accent6"/>
          </a:solidFill>
        </p:spPr>
        <p:txBody>
          <a:bodyPr wrap="square">
            <a:spAutoFit/>
          </a:bodyPr>
          <a:lstStyle/>
          <a:p>
            <a:pPr marL="457200" indent="-457200">
              <a:buFontTx/>
              <a:buChar char="•"/>
            </a:pPr>
            <a:r>
              <a:rPr lang="en-US" sz="3200" dirty="0" smtClean="0">
                <a:solidFill>
                  <a:srgbClr val="FFFFFF"/>
                </a:solidFill>
              </a:rPr>
              <a:t>21 </a:t>
            </a:r>
            <a:r>
              <a:rPr lang="en-US" sz="3200" dirty="0" err="1" smtClean="0">
                <a:solidFill>
                  <a:srgbClr val="FFFFFF"/>
                </a:solidFill>
              </a:rPr>
              <a:t>miRNAs</a:t>
            </a:r>
            <a:r>
              <a:rPr lang="en-US" sz="3200" dirty="0" smtClean="0">
                <a:solidFill>
                  <a:srgbClr val="FFFFFF"/>
                </a:solidFill>
              </a:rPr>
              <a:t>, including several known to regulate genes associated with cardiovascular disease, were associated with prevalent AF</a:t>
            </a:r>
          </a:p>
        </p:txBody>
      </p:sp>
    </p:spTree>
    <p:extLst>
      <p:ext uri="{BB962C8B-B14F-4D97-AF65-F5344CB8AC3E}">
        <p14:creationId xmlns:p14="http://schemas.microsoft.com/office/powerpoint/2010/main" xmlns="" val="1301652804"/>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1143000"/>
          </a:xfrm>
        </p:spPr>
        <p:txBody>
          <a:bodyPr/>
          <a:lstStyle/>
          <a:p>
            <a:r>
              <a:rPr lang="en-US" sz="3200" dirty="0" smtClean="0"/>
              <a:t>33 Plasma </a:t>
            </a:r>
            <a:r>
              <a:rPr lang="en-US" sz="3200" dirty="0" err="1" smtClean="0"/>
              <a:t>Mirs</a:t>
            </a:r>
            <a:r>
              <a:rPr lang="en-US" sz="3200" dirty="0" smtClean="0"/>
              <a:t> change pre- to post-ablation</a:t>
            </a:r>
            <a:endParaRPr lang="en-US" sz="3200" dirty="0"/>
          </a:p>
        </p:txBody>
      </p:sp>
      <p:graphicFrame>
        <p:nvGraphicFramePr>
          <p:cNvPr id="5" name="Table 4"/>
          <p:cNvGraphicFramePr>
            <a:graphicFrameLocks noGrp="1"/>
          </p:cNvGraphicFramePr>
          <p:nvPr>
            <p:extLst>
              <p:ext uri="{D42A27DB-BD31-4B8C-83A1-F6EECF244321}">
                <p14:modId xmlns:p14="http://schemas.microsoft.com/office/powerpoint/2010/main" xmlns="" val="672827250"/>
              </p:ext>
            </p:extLst>
          </p:nvPr>
        </p:nvGraphicFramePr>
        <p:xfrm>
          <a:off x="152400" y="838204"/>
          <a:ext cx="8704661" cy="5181596"/>
        </p:xfrm>
        <a:graphic>
          <a:graphicData uri="http://schemas.openxmlformats.org/drawingml/2006/table">
            <a:tbl>
              <a:tblPr firstRow="1" bandRow="1">
                <a:tableStyleId>{21E4AEA4-8DFA-4A89-87EB-49C32662AFE0}</a:tableStyleId>
              </a:tblPr>
              <a:tblGrid>
                <a:gridCol w="1143516"/>
                <a:gridCol w="822564"/>
                <a:gridCol w="956669"/>
                <a:gridCol w="861445"/>
                <a:gridCol w="861445"/>
                <a:gridCol w="1069361"/>
                <a:gridCol w="838200"/>
                <a:gridCol w="1290016"/>
                <a:gridCol w="861445"/>
              </a:tblGrid>
              <a:tr h="477148">
                <a:tc>
                  <a:txBody>
                    <a:bodyPr/>
                    <a:lstStyle/>
                    <a:p>
                      <a:pPr marL="0" marR="0" algn="ctr">
                        <a:spcBef>
                          <a:spcPts val="0"/>
                        </a:spcBef>
                        <a:spcAft>
                          <a:spcPts val="0"/>
                        </a:spcAft>
                      </a:pPr>
                      <a:r>
                        <a:rPr lang="en-US" sz="1050" b="1" dirty="0">
                          <a:solidFill>
                            <a:srgbClr val="000000"/>
                          </a:solidFill>
                          <a:effectLst/>
                          <a:latin typeface="Arial Narrow"/>
                          <a:ea typeface="Times New Roman"/>
                          <a:cs typeface="Arial Narrow"/>
                        </a:rPr>
                        <a:t> </a:t>
                      </a:r>
                      <a:endParaRPr lang="en-US" sz="1100" dirty="0">
                        <a:effectLst/>
                        <a:latin typeface="Arial Narrow"/>
                        <a:ea typeface="MS Mincho"/>
                        <a:cs typeface="Arial Narrow"/>
                      </a:endParaRPr>
                    </a:p>
                  </a:txBody>
                  <a:tcPr marL="68580" marR="68580" marT="0" marB="0" anchor="b"/>
                </a:tc>
                <a:tc gridSpan="2">
                  <a:txBody>
                    <a:bodyPr/>
                    <a:lstStyle/>
                    <a:p>
                      <a:pPr marL="0" marR="0" algn="ctr">
                        <a:spcBef>
                          <a:spcPts val="0"/>
                        </a:spcBef>
                        <a:spcAft>
                          <a:spcPts val="0"/>
                        </a:spcAft>
                      </a:pPr>
                      <a:r>
                        <a:rPr lang="en-US" sz="1600" b="1" dirty="0">
                          <a:solidFill>
                            <a:srgbClr val="FFFFFF"/>
                          </a:solidFill>
                          <a:effectLst/>
                          <a:latin typeface="Arial Narrow"/>
                          <a:ea typeface="Times New Roman"/>
                          <a:cs typeface="Arial Narrow"/>
                        </a:rPr>
                        <a:t>N</a:t>
                      </a:r>
                      <a:endParaRPr lang="en-US" sz="1800" dirty="0">
                        <a:solidFill>
                          <a:srgbClr val="FFFFFF"/>
                        </a:solidFill>
                        <a:effectLst/>
                        <a:latin typeface="Arial Narrow"/>
                        <a:ea typeface="MS Mincho"/>
                        <a:cs typeface="Arial Narrow"/>
                      </a:endParaRPr>
                    </a:p>
                  </a:txBody>
                  <a:tcPr marL="68580" marR="68580" marT="0" marB="0" anchor="b"/>
                </a:tc>
                <a:tc hMerge="1">
                  <a:txBody>
                    <a:bodyPr/>
                    <a:lstStyle/>
                    <a:p>
                      <a:endParaRPr lang="en-US"/>
                    </a:p>
                  </a:txBody>
                  <a:tcPr/>
                </a:tc>
                <a:tc gridSpan="3">
                  <a:txBody>
                    <a:bodyPr/>
                    <a:lstStyle/>
                    <a:p>
                      <a:pPr marL="0" marR="0" algn="ctr">
                        <a:spcBef>
                          <a:spcPts val="0"/>
                        </a:spcBef>
                        <a:spcAft>
                          <a:spcPts val="0"/>
                        </a:spcAft>
                      </a:pPr>
                      <a:r>
                        <a:rPr lang="en-US" sz="1600" b="1" dirty="0">
                          <a:solidFill>
                            <a:srgbClr val="FFFFFF"/>
                          </a:solidFill>
                          <a:effectLst/>
                          <a:latin typeface="Arial Narrow"/>
                          <a:ea typeface="Times New Roman"/>
                          <a:cs typeface="Arial Narrow"/>
                        </a:rPr>
                        <a:t>Average Expression (delta CT)</a:t>
                      </a:r>
                      <a:endParaRPr lang="en-US" sz="1800" dirty="0">
                        <a:solidFill>
                          <a:srgbClr val="FFFFFF"/>
                        </a:solidFill>
                        <a:effectLst/>
                        <a:latin typeface="Arial Narrow"/>
                        <a:ea typeface="MS Mincho"/>
                        <a:cs typeface="Arial Narrow"/>
                      </a:endParaRPr>
                    </a:p>
                  </a:txBody>
                  <a:tcPr marL="68580" marR="68580" marT="0" marB="0" anchor="b"/>
                </a:tc>
                <a:tc hMerge="1">
                  <a:txBody>
                    <a:bodyPr/>
                    <a:lstStyle/>
                    <a:p>
                      <a:endParaRPr lang="en-US"/>
                    </a:p>
                  </a:txBody>
                  <a:tcPr/>
                </a:tc>
                <a:tc hMerge="1">
                  <a:txBody>
                    <a:bodyPr/>
                    <a:lstStyle/>
                    <a:p>
                      <a:endParaRPr lang="en-US"/>
                    </a:p>
                  </a:txBody>
                  <a:tcPr/>
                </a:tc>
                <a:tc gridSpan="3">
                  <a:txBody>
                    <a:bodyPr/>
                    <a:lstStyle/>
                    <a:p>
                      <a:pPr marL="0" marR="0" algn="ctr">
                        <a:spcBef>
                          <a:spcPts val="0"/>
                        </a:spcBef>
                        <a:spcAft>
                          <a:spcPts val="0"/>
                        </a:spcAft>
                      </a:pPr>
                      <a:r>
                        <a:rPr lang="en-US" sz="1600" b="1" dirty="0">
                          <a:solidFill>
                            <a:srgbClr val="FFFFFF"/>
                          </a:solidFill>
                          <a:effectLst/>
                          <a:latin typeface="Arial Narrow"/>
                          <a:ea typeface="Times New Roman"/>
                          <a:cs typeface="Arial Narrow"/>
                        </a:rPr>
                        <a:t>Multivariable Adjusted***</a:t>
                      </a:r>
                      <a:endParaRPr lang="en-US" sz="1800" dirty="0">
                        <a:solidFill>
                          <a:srgbClr val="FFFFFF"/>
                        </a:solidFill>
                        <a:effectLst/>
                        <a:latin typeface="Arial Narrow"/>
                        <a:ea typeface="MS Mincho"/>
                        <a:cs typeface="Arial Narrow"/>
                      </a:endParaRPr>
                    </a:p>
                  </a:txBody>
                  <a:tcPr marL="68580" marR="68580" marT="0" marB="0" anchor="b"/>
                </a:tc>
                <a:tc hMerge="1">
                  <a:txBody>
                    <a:bodyPr/>
                    <a:lstStyle/>
                    <a:p>
                      <a:endParaRPr lang="en-US"/>
                    </a:p>
                  </a:txBody>
                  <a:tcPr/>
                </a:tc>
                <a:tc hMerge="1">
                  <a:txBody>
                    <a:bodyPr/>
                    <a:lstStyle/>
                    <a:p>
                      <a:endParaRPr lang="en-US"/>
                    </a:p>
                  </a:txBody>
                  <a:tcPr/>
                </a:tc>
              </a:tr>
              <a:tr h="715722">
                <a:tc>
                  <a:txBody>
                    <a:bodyPr/>
                    <a:lstStyle/>
                    <a:p>
                      <a:pPr marL="0" marR="0" algn="l">
                        <a:spcBef>
                          <a:spcPts val="0"/>
                        </a:spcBef>
                        <a:spcAft>
                          <a:spcPts val="0"/>
                        </a:spcAft>
                      </a:pPr>
                      <a:r>
                        <a:rPr lang="en-US" sz="1600" b="1" dirty="0">
                          <a:solidFill>
                            <a:srgbClr val="000000"/>
                          </a:solidFill>
                          <a:effectLst/>
                          <a:latin typeface="Arial Narrow"/>
                          <a:ea typeface="Times New Roman"/>
                          <a:cs typeface="Arial Narrow"/>
                        </a:rPr>
                        <a:t>miRNA</a:t>
                      </a:r>
                      <a:endParaRPr lang="en-US" sz="1600" dirty="0">
                        <a:effectLst/>
                        <a:latin typeface="Arial Narrow"/>
                        <a:ea typeface="MS Mincho"/>
                        <a:cs typeface="Arial Narrow"/>
                      </a:endParaRPr>
                    </a:p>
                  </a:txBody>
                  <a:tcPr marL="68580" marR="68580" marT="0" marB="0" anchor="b"/>
                </a:tc>
                <a:tc>
                  <a:txBody>
                    <a:bodyPr/>
                    <a:lstStyle/>
                    <a:p>
                      <a:pPr marL="0" marR="0" algn="ctr">
                        <a:spcBef>
                          <a:spcPts val="0"/>
                        </a:spcBef>
                        <a:spcAft>
                          <a:spcPts val="0"/>
                        </a:spcAft>
                      </a:pPr>
                      <a:r>
                        <a:rPr lang="en-US" sz="1600" b="1" dirty="0">
                          <a:solidFill>
                            <a:srgbClr val="000000"/>
                          </a:solidFill>
                          <a:effectLst/>
                          <a:latin typeface="Arial Narrow"/>
                          <a:ea typeface="Times New Roman"/>
                          <a:cs typeface="Arial Narrow"/>
                        </a:rPr>
                        <a:t>Baseline</a:t>
                      </a:r>
                      <a:endParaRPr lang="en-US" sz="1600" dirty="0">
                        <a:effectLst/>
                        <a:latin typeface="Arial Narrow"/>
                        <a:ea typeface="MS Mincho"/>
                        <a:cs typeface="Arial Narrow"/>
                      </a:endParaRPr>
                    </a:p>
                  </a:txBody>
                  <a:tcPr marL="68580" marR="68580" marT="0" marB="0" anchor="b"/>
                </a:tc>
                <a:tc>
                  <a:txBody>
                    <a:bodyPr/>
                    <a:lstStyle/>
                    <a:p>
                      <a:pPr marL="0" marR="0" algn="ctr">
                        <a:spcBef>
                          <a:spcPts val="0"/>
                        </a:spcBef>
                        <a:spcAft>
                          <a:spcPts val="0"/>
                        </a:spcAft>
                      </a:pPr>
                      <a:r>
                        <a:rPr lang="en-US" sz="1600" b="1" dirty="0" smtClean="0">
                          <a:solidFill>
                            <a:srgbClr val="000000"/>
                          </a:solidFill>
                          <a:effectLst/>
                          <a:latin typeface="Arial Narrow"/>
                          <a:ea typeface="Times New Roman"/>
                          <a:cs typeface="Arial Narrow"/>
                        </a:rPr>
                        <a:t>Post-Ablation</a:t>
                      </a:r>
                      <a:endParaRPr lang="en-US" sz="1600" dirty="0">
                        <a:effectLst/>
                        <a:latin typeface="Arial Narrow"/>
                        <a:ea typeface="MS Mincho"/>
                        <a:cs typeface="Arial Narrow"/>
                      </a:endParaRPr>
                    </a:p>
                  </a:txBody>
                  <a:tcPr marL="68580" marR="68580" marT="0" marB="0" anchor="b"/>
                </a:tc>
                <a:tc>
                  <a:txBody>
                    <a:bodyPr/>
                    <a:lstStyle/>
                    <a:p>
                      <a:pPr marL="0" marR="0" algn="ctr">
                        <a:spcBef>
                          <a:spcPts val="0"/>
                        </a:spcBef>
                        <a:spcAft>
                          <a:spcPts val="0"/>
                        </a:spcAft>
                      </a:pPr>
                      <a:r>
                        <a:rPr lang="en-US" sz="1600" b="1" dirty="0" smtClean="0">
                          <a:solidFill>
                            <a:srgbClr val="000000"/>
                          </a:solidFill>
                          <a:effectLst/>
                          <a:latin typeface="Arial Narrow"/>
                          <a:ea typeface="Times New Roman"/>
                          <a:cs typeface="Arial Narrow"/>
                        </a:rPr>
                        <a:t>Baseline</a:t>
                      </a:r>
                      <a:endParaRPr lang="en-US" sz="1600" dirty="0">
                        <a:effectLst/>
                        <a:latin typeface="Arial Narrow"/>
                        <a:ea typeface="MS Mincho"/>
                        <a:cs typeface="Arial Narrow"/>
                      </a:endParaRPr>
                    </a:p>
                  </a:txBody>
                  <a:tcPr marL="68580" marR="68580" marT="0" marB="0" anchor="b"/>
                </a:tc>
                <a:tc>
                  <a:txBody>
                    <a:bodyPr/>
                    <a:lstStyle/>
                    <a:p>
                      <a:pPr marL="0" marR="0" algn="ctr">
                        <a:spcBef>
                          <a:spcPts val="0"/>
                        </a:spcBef>
                        <a:spcAft>
                          <a:spcPts val="0"/>
                        </a:spcAft>
                      </a:pPr>
                      <a:r>
                        <a:rPr lang="en-US" sz="1600" b="1" dirty="0" smtClean="0">
                          <a:solidFill>
                            <a:srgbClr val="000000"/>
                          </a:solidFill>
                          <a:effectLst/>
                          <a:latin typeface="Arial Narrow"/>
                          <a:ea typeface="Times New Roman"/>
                          <a:cs typeface="Arial Narrow"/>
                        </a:rPr>
                        <a:t>Post-Ablation </a:t>
                      </a:r>
                      <a:endParaRPr lang="en-US" sz="1600" dirty="0">
                        <a:effectLst/>
                        <a:latin typeface="Arial Narrow"/>
                        <a:ea typeface="MS Mincho"/>
                        <a:cs typeface="Arial Narrow"/>
                      </a:endParaRPr>
                    </a:p>
                  </a:txBody>
                  <a:tcPr marL="68580" marR="68580" marT="0" marB="0" anchor="b"/>
                </a:tc>
                <a:tc>
                  <a:txBody>
                    <a:bodyPr/>
                    <a:lstStyle/>
                    <a:p>
                      <a:pPr marL="0" marR="0" algn="ctr">
                        <a:spcBef>
                          <a:spcPts val="0"/>
                        </a:spcBef>
                        <a:spcAft>
                          <a:spcPts val="0"/>
                        </a:spcAft>
                      </a:pPr>
                      <a:r>
                        <a:rPr lang="en-US" sz="1600" b="1" dirty="0">
                          <a:solidFill>
                            <a:srgbClr val="000000"/>
                          </a:solidFill>
                          <a:effectLst/>
                          <a:latin typeface="Arial Narrow"/>
                          <a:ea typeface="Times New Roman"/>
                          <a:cs typeface="Arial Narrow"/>
                        </a:rPr>
                        <a:t>Fold </a:t>
                      </a:r>
                      <a:r>
                        <a:rPr lang="en-US" sz="1600" b="1" dirty="0" smtClean="0">
                          <a:solidFill>
                            <a:srgbClr val="000000"/>
                          </a:solidFill>
                          <a:effectLst/>
                          <a:latin typeface="Arial Narrow"/>
                          <a:ea typeface="Times New Roman"/>
                          <a:cs typeface="Arial Narrow"/>
                        </a:rPr>
                        <a:t>Change</a:t>
                      </a:r>
                      <a:endParaRPr lang="en-US" sz="1600" dirty="0">
                        <a:effectLst/>
                        <a:latin typeface="Arial Narrow"/>
                        <a:ea typeface="MS Mincho"/>
                        <a:cs typeface="Arial Narrow"/>
                      </a:endParaRPr>
                    </a:p>
                  </a:txBody>
                  <a:tcPr marL="68580" marR="68580" marT="0" marB="0" anchor="b"/>
                </a:tc>
                <a:tc>
                  <a:txBody>
                    <a:bodyPr/>
                    <a:lstStyle/>
                    <a:p>
                      <a:pPr marL="0" marR="0" algn="ctr">
                        <a:spcBef>
                          <a:spcPts val="0"/>
                        </a:spcBef>
                        <a:spcAft>
                          <a:spcPts val="0"/>
                        </a:spcAft>
                      </a:pPr>
                      <a:r>
                        <a:rPr lang="en-US" sz="1600" b="1" dirty="0">
                          <a:solidFill>
                            <a:srgbClr val="000000"/>
                          </a:solidFill>
                          <a:effectLst/>
                          <a:latin typeface="Arial Narrow"/>
                          <a:ea typeface="Times New Roman"/>
                          <a:cs typeface="Arial Narrow"/>
                        </a:rPr>
                        <a:t>Odds </a:t>
                      </a:r>
                      <a:r>
                        <a:rPr lang="en-US" sz="1600" b="1" dirty="0" smtClean="0">
                          <a:solidFill>
                            <a:srgbClr val="000000"/>
                          </a:solidFill>
                          <a:effectLst/>
                          <a:latin typeface="Arial Narrow"/>
                          <a:ea typeface="Times New Roman"/>
                          <a:cs typeface="Arial Narrow"/>
                        </a:rPr>
                        <a:t>Ratio</a:t>
                      </a:r>
                      <a:endParaRPr lang="en-US" sz="1600" dirty="0">
                        <a:effectLst/>
                        <a:latin typeface="Arial Narrow"/>
                        <a:ea typeface="MS Mincho"/>
                        <a:cs typeface="Arial Narrow"/>
                      </a:endParaRPr>
                    </a:p>
                  </a:txBody>
                  <a:tcPr marL="68580" marR="68580" marT="0" marB="0" anchor="b"/>
                </a:tc>
                <a:tc>
                  <a:txBody>
                    <a:bodyPr/>
                    <a:lstStyle/>
                    <a:p>
                      <a:pPr marL="0" marR="0" algn="ctr">
                        <a:spcBef>
                          <a:spcPts val="0"/>
                        </a:spcBef>
                        <a:spcAft>
                          <a:spcPts val="0"/>
                        </a:spcAft>
                      </a:pPr>
                      <a:r>
                        <a:rPr lang="en-US" sz="1600" b="1" dirty="0">
                          <a:solidFill>
                            <a:srgbClr val="000000"/>
                          </a:solidFill>
                          <a:effectLst/>
                          <a:latin typeface="Arial Narrow"/>
                          <a:ea typeface="Times New Roman"/>
                          <a:cs typeface="Arial Narrow"/>
                        </a:rPr>
                        <a:t>95% CI</a:t>
                      </a:r>
                      <a:endParaRPr lang="en-US" sz="1600" dirty="0">
                        <a:effectLst/>
                        <a:latin typeface="Arial Narrow"/>
                        <a:ea typeface="MS Mincho"/>
                        <a:cs typeface="Arial Narrow"/>
                      </a:endParaRPr>
                    </a:p>
                  </a:txBody>
                  <a:tcPr marL="68580" marR="68580" marT="0" marB="0" anchor="b"/>
                </a:tc>
                <a:tc>
                  <a:txBody>
                    <a:bodyPr/>
                    <a:lstStyle/>
                    <a:p>
                      <a:pPr marL="0" marR="0" algn="ctr">
                        <a:spcBef>
                          <a:spcPts val="0"/>
                        </a:spcBef>
                        <a:spcAft>
                          <a:spcPts val="0"/>
                        </a:spcAft>
                      </a:pPr>
                      <a:r>
                        <a:rPr lang="en-US" sz="1600" b="1" i="1" dirty="0">
                          <a:solidFill>
                            <a:srgbClr val="000000"/>
                          </a:solidFill>
                          <a:effectLst/>
                          <a:latin typeface="Arial Narrow"/>
                          <a:ea typeface="Times New Roman"/>
                          <a:cs typeface="Arial Narrow"/>
                        </a:rPr>
                        <a:t>P</a:t>
                      </a:r>
                      <a:r>
                        <a:rPr lang="en-US" sz="1600" b="1" dirty="0">
                          <a:solidFill>
                            <a:srgbClr val="000000"/>
                          </a:solidFill>
                          <a:effectLst/>
                          <a:latin typeface="Arial Narrow"/>
                          <a:ea typeface="Times New Roman"/>
                          <a:cs typeface="Arial Narrow"/>
                        </a:rPr>
                        <a:t>-value*</a:t>
                      </a:r>
                      <a:endParaRPr lang="en-US" sz="1600" dirty="0">
                        <a:effectLst/>
                        <a:latin typeface="Arial Narrow"/>
                        <a:ea typeface="MS Mincho"/>
                        <a:cs typeface="Arial Narrow"/>
                      </a:endParaRPr>
                    </a:p>
                  </a:txBody>
                  <a:tcPr marL="68580" marR="68580" marT="0" marB="0" anchor="b"/>
                </a:tc>
              </a:tr>
              <a:tr h="284909">
                <a:tc>
                  <a:txBody>
                    <a:bodyPr/>
                    <a:lstStyle/>
                    <a:p>
                      <a:pPr marL="0" marR="0">
                        <a:spcBef>
                          <a:spcPts val="0"/>
                        </a:spcBef>
                        <a:spcAft>
                          <a:spcPts val="0"/>
                        </a:spcAft>
                      </a:pPr>
                      <a:r>
                        <a:rPr lang="en-US" sz="1600" dirty="0">
                          <a:solidFill>
                            <a:srgbClr val="000000"/>
                          </a:solidFill>
                          <a:effectLst/>
                          <a:latin typeface="Arial Narrow"/>
                          <a:ea typeface="Times New Roman"/>
                          <a:cs typeface="Arial Narrow"/>
                        </a:rPr>
                        <a:t>miR-150-5p</a:t>
                      </a:r>
                      <a:endParaRPr lang="en-US" sz="1800" dirty="0">
                        <a:effectLst/>
                        <a:latin typeface="Arial Narrow"/>
                        <a:ea typeface="MS Mincho"/>
                        <a:cs typeface="Arial Narrow"/>
                      </a:endParaRPr>
                    </a:p>
                  </a:txBody>
                  <a:tcPr marL="68580" marR="68580" marT="0" marB="0" anchor="b"/>
                </a:tc>
                <a:tc>
                  <a:txBody>
                    <a:bodyPr/>
                    <a:lstStyle/>
                    <a:p>
                      <a:pPr marL="0" marR="0" algn="ctr">
                        <a:spcBef>
                          <a:spcPts val="0"/>
                        </a:spcBef>
                        <a:spcAft>
                          <a:spcPts val="0"/>
                        </a:spcAft>
                      </a:pPr>
                      <a:r>
                        <a:rPr lang="en-US" sz="1600" dirty="0">
                          <a:solidFill>
                            <a:srgbClr val="000000"/>
                          </a:solidFill>
                          <a:effectLst/>
                          <a:latin typeface="Arial Narrow"/>
                          <a:ea typeface="Times New Roman"/>
                          <a:cs typeface="Arial Narrow"/>
                        </a:rPr>
                        <a:t>47</a:t>
                      </a:r>
                      <a:endParaRPr lang="en-US" sz="1800" dirty="0">
                        <a:effectLst/>
                        <a:latin typeface="Arial Narrow"/>
                        <a:ea typeface="MS Mincho"/>
                        <a:cs typeface="Arial Narrow"/>
                      </a:endParaRPr>
                    </a:p>
                  </a:txBody>
                  <a:tcPr marL="68580" marR="68580" marT="0" marB="0" anchor="b"/>
                </a:tc>
                <a:tc>
                  <a:txBody>
                    <a:bodyPr/>
                    <a:lstStyle/>
                    <a:p>
                      <a:pPr marL="0" marR="0" algn="ctr">
                        <a:spcBef>
                          <a:spcPts val="0"/>
                        </a:spcBef>
                        <a:spcAft>
                          <a:spcPts val="0"/>
                        </a:spcAft>
                      </a:pPr>
                      <a:r>
                        <a:rPr lang="en-US" sz="1600">
                          <a:solidFill>
                            <a:srgbClr val="000000"/>
                          </a:solidFill>
                          <a:effectLst/>
                          <a:latin typeface="Arial Narrow"/>
                          <a:ea typeface="Times New Roman"/>
                          <a:cs typeface="Arial Narrow"/>
                        </a:rPr>
                        <a:t>45</a:t>
                      </a:r>
                      <a:endParaRPr lang="en-US" sz="1800">
                        <a:effectLst/>
                        <a:latin typeface="Arial Narrow"/>
                        <a:ea typeface="MS Mincho"/>
                        <a:cs typeface="Arial Narrow"/>
                      </a:endParaRPr>
                    </a:p>
                  </a:txBody>
                  <a:tcPr marL="68580" marR="68580" marT="0" marB="0" anchor="b"/>
                </a:tc>
                <a:tc>
                  <a:txBody>
                    <a:bodyPr/>
                    <a:lstStyle/>
                    <a:p>
                      <a:pPr marL="0" marR="0" algn="ctr">
                        <a:spcBef>
                          <a:spcPts val="0"/>
                        </a:spcBef>
                        <a:spcAft>
                          <a:spcPts val="0"/>
                        </a:spcAft>
                      </a:pPr>
                      <a:r>
                        <a:rPr lang="en-US" sz="1600">
                          <a:solidFill>
                            <a:srgbClr val="000000"/>
                          </a:solidFill>
                          <a:effectLst/>
                          <a:latin typeface="Arial Narrow"/>
                          <a:ea typeface="Times New Roman"/>
                          <a:cs typeface="Arial Narrow"/>
                        </a:rPr>
                        <a:t>-3.75</a:t>
                      </a:r>
                      <a:endParaRPr lang="en-US" sz="1800">
                        <a:effectLst/>
                        <a:latin typeface="Arial Narrow"/>
                        <a:ea typeface="MS Mincho"/>
                        <a:cs typeface="Arial Narrow"/>
                      </a:endParaRPr>
                    </a:p>
                  </a:txBody>
                  <a:tcPr marL="68580" marR="68580" marT="0" marB="0" anchor="b"/>
                </a:tc>
                <a:tc>
                  <a:txBody>
                    <a:bodyPr/>
                    <a:lstStyle/>
                    <a:p>
                      <a:pPr marL="0" marR="0" algn="ctr">
                        <a:spcBef>
                          <a:spcPts val="0"/>
                        </a:spcBef>
                        <a:spcAft>
                          <a:spcPts val="0"/>
                        </a:spcAft>
                      </a:pPr>
                      <a:r>
                        <a:rPr lang="en-US" sz="1600">
                          <a:solidFill>
                            <a:srgbClr val="000000"/>
                          </a:solidFill>
                          <a:effectLst/>
                          <a:latin typeface="Arial Narrow"/>
                          <a:ea typeface="Times New Roman"/>
                          <a:cs typeface="Arial Narrow"/>
                        </a:rPr>
                        <a:t>-0.69</a:t>
                      </a:r>
                      <a:endParaRPr lang="en-US" sz="1800">
                        <a:effectLst/>
                        <a:latin typeface="Arial Narrow"/>
                        <a:ea typeface="MS Mincho"/>
                        <a:cs typeface="Arial Narrow"/>
                      </a:endParaRPr>
                    </a:p>
                  </a:txBody>
                  <a:tcPr marL="68580" marR="68580" marT="0" marB="0" anchor="b"/>
                </a:tc>
                <a:tc>
                  <a:txBody>
                    <a:bodyPr/>
                    <a:lstStyle/>
                    <a:p>
                      <a:pPr marL="0" marR="0" algn="ctr">
                        <a:spcBef>
                          <a:spcPts val="0"/>
                        </a:spcBef>
                        <a:spcAft>
                          <a:spcPts val="0"/>
                        </a:spcAft>
                      </a:pPr>
                      <a:r>
                        <a:rPr lang="en-US" sz="1600">
                          <a:solidFill>
                            <a:srgbClr val="000000"/>
                          </a:solidFill>
                          <a:effectLst/>
                          <a:latin typeface="Arial Narrow"/>
                          <a:ea typeface="Times New Roman"/>
                          <a:cs typeface="Arial Narrow"/>
                        </a:rPr>
                        <a:t>3.06</a:t>
                      </a:r>
                      <a:endParaRPr lang="en-US" sz="1800">
                        <a:effectLst/>
                        <a:latin typeface="Arial Narrow"/>
                        <a:ea typeface="MS Mincho"/>
                        <a:cs typeface="Arial Narrow"/>
                      </a:endParaRPr>
                    </a:p>
                  </a:txBody>
                  <a:tcPr marL="68580" marR="68580" marT="0" marB="0" anchor="b"/>
                </a:tc>
                <a:tc>
                  <a:txBody>
                    <a:bodyPr/>
                    <a:lstStyle/>
                    <a:p>
                      <a:pPr marL="0" marR="0" algn="ctr">
                        <a:spcBef>
                          <a:spcPts val="0"/>
                        </a:spcBef>
                        <a:spcAft>
                          <a:spcPts val="0"/>
                        </a:spcAft>
                      </a:pPr>
                      <a:r>
                        <a:rPr lang="en-US" sz="1600" dirty="0">
                          <a:solidFill>
                            <a:srgbClr val="000000"/>
                          </a:solidFill>
                          <a:effectLst/>
                          <a:latin typeface="Arial Narrow"/>
                          <a:ea typeface="Times New Roman"/>
                          <a:cs typeface="Arial Narrow"/>
                        </a:rPr>
                        <a:t>2.71</a:t>
                      </a:r>
                      <a:endParaRPr lang="en-US" sz="1800" dirty="0">
                        <a:effectLst/>
                        <a:latin typeface="Arial Narrow"/>
                        <a:ea typeface="MS Mincho"/>
                        <a:cs typeface="Arial Narrow"/>
                      </a:endParaRPr>
                    </a:p>
                  </a:txBody>
                  <a:tcPr marL="68580" marR="68580" marT="0" marB="0" anchor="b"/>
                </a:tc>
                <a:tc>
                  <a:txBody>
                    <a:bodyPr/>
                    <a:lstStyle/>
                    <a:p>
                      <a:pPr marL="0" marR="0" algn="ctr">
                        <a:spcBef>
                          <a:spcPts val="0"/>
                        </a:spcBef>
                        <a:spcAft>
                          <a:spcPts val="0"/>
                        </a:spcAft>
                      </a:pPr>
                      <a:r>
                        <a:rPr lang="en-US" sz="1600" dirty="0">
                          <a:solidFill>
                            <a:srgbClr val="000000"/>
                          </a:solidFill>
                          <a:effectLst/>
                          <a:latin typeface="Arial Narrow"/>
                          <a:ea typeface="Times New Roman"/>
                          <a:cs typeface="Arial Narrow"/>
                        </a:rPr>
                        <a:t>1.85 - 3.98</a:t>
                      </a:r>
                      <a:endParaRPr lang="en-US" sz="1800" dirty="0">
                        <a:effectLst/>
                        <a:latin typeface="Arial Narrow"/>
                        <a:ea typeface="MS Mincho"/>
                        <a:cs typeface="Arial Narrow"/>
                      </a:endParaRPr>
                    </a:p>
                  </a:txBody>
                  <a:tcPr marL="68580" marR="68580" marT="0" marB="0" anchor="b"/>
                </a:tc>
                <a:tc>
                  <a:txBody>
                    <a:bodyPr/>
                    <a:lstStyle/>
                    <a:p>
                      <a:pPr marL="0" marR="0" algn="ctr">
                        <a:spcBef>
                          <a:spcPts val="0"/>
                        </a:spcBef>
                        <a:spcAft>
                          <a:spcPts val="0"/>
                        </a:spcAft>
                      </a:pPr>
                      <a:r>
                        <a:rPr lang="en-US" sz="1600">
                          <a:solidFill>
                            <a:srgbClr val="000000"/>
                          </a:solidFill>
                          <a:effectLst/>
                          <a:latin typeface="Arial Narrow"/>
                          <a:ea typeface="Times New Roman"/>
                          <a:cs typeface="Arial Narrow"/>
                        </a:rPr>
                        <a:t>3.6x10</a:t>
                      </a:r>
                      <a:r>
                        <a:rPr lang="en-US" sz="1600" baseline="30000">
                          <a:solidFill>
                            <a:srgbClr val="000000"/>
                          </a:solidFill>
                          <a:effectLst/>
                          <a:latin typeface="Arial Narrow"/>
                          <a:ea typeface="Times New Roman"/>
                          <a:cs typeface="Arial Narrow"/>
                        </a:rPr>
                        <a:t>-7</a:t>
                      </a:r>
                      <a:endParaRPr lang="en-US" sz="1800">
                        <a:effectLst/>
                        <a:latin typeface="Arial Narrow"/>
                        <a:ea typeface="MS Mincho"/>
                        <a:cs typeface="Arial Narrow"/>
                      </a:endParaRPr>
                    </a:p>
                  </a:txBody>
                  <a:tcPr marL="68580" marR="68580" marT="0" marB="0" anchor="b"/>
                </a:tc>
              </a:tr>
              <a:tr h="284909">
                <a:tc>
                  <a:txBody>
                    <a:bodyPr/>
                    <a:lstStyle/>
                    <a:p>
                      <a:pPr marL="0" marR="0">
                        <a:spcBef>
                          <a:spcPts val="0"/>
                        </a:spcBef>
                        <a:spcAft>
                          <a:spcPts val="0"/>
                        </a:spcAft>
                      </a:pPr>
                      <a:r>
                        <a:rPr lang="en-US" sz="1600" dirty="0">
                          <a:solidFill>
                            <a:srgbClr val="000000"/>
                          </a:solidFill>
                          <a:effectLst/>
                          <a:latin typeface="Arial Narrow"/>
                          <a:ea typeface="Times New Roman"/>
                          <a:cs typeface="Arial Narrow"/>
                        </a:rPr>
                        <a:t>miR-21-5p</a:t>
                      </a:r>
                      <a:endParaRPr lang="en-US" sz="1800" dirty="0">
                        <a:effectLst/>
                        <a:latin typeface="Arial Narrow"/>
                        <a:ea typeface="MS Mincho"/>
                        <a:cs typeface="Arial Narrow"/>
                      </a:endParaRPr>
                    </a:p>
                  </a:txBody>
                  <a:tcPr marL="68580" marR="68580" marT="0" marB="0" anchor="b"/>
                </a:tc>
                <a:tc>
                  <a:txBody>
                    <a:bodyPr/>
                    <a:lstStyle/>
                    <a:p>
                      <a:pPr marL="0" marR="0" algn="ctr">
                        <a:spcBef>
                          <a:spcPts val="0"/>
                        </a:spcBef>
                        <a:spcAft>
                          <a:spcPts val="0"/>
                        </a:spcAft>
                      </a:pPr>
                      <a:r>
                        <a:rPr lang="en-US" sz="1600">
                          <a:solidFill>
                            <a:srgbClr val="000000"/>
                          </a:solidFill>
                          <a:effectLst/>
                          <a:latin typeface="Arial Narrow"/>
                          <a:ea typeface="Times New Roman"/>
                          <a:cs typeface="Arial Narrow"/>
                        </a:rPr>
                        <a:t>47</a:t>
                      </a:r>
                      <a:endParaRPr lang="en-US" sz="1800">
                        <a:effectLst/>
                        <a:latin typeface="Arial Narrow"/>
                        <a:ea typeface="MS Mincho"/>
                        <a:cs typeface="Arial Narrow"/>
                      </a:endParaRPr>
                    </a:p>
                  </a:txBody>
                  <a:tcPr marL="68580" marR="68580" marT="0" marB="0" anchor="b"/>
                </a:tc>
                <a:tc>
                  <a:txBody>
                    <a:bodyPr/>
                    <a:lstStyle/>
                    <a:p>
                      <a:pPr marL="0" marR="0" algn="ctr">
                        <a:spcBef>
                          <a:spcPts val="0"/>
                        </a:spcBef>
                        <a:spcAft>
                          <a:spcPts val="0"/>
                        </a:spcAft>
                      </a:pPr>
                      <a:r>
                        <a:rPr lang="en-US" sz="1600" dirty="0">
                          <a:solidFill>
                            <a:srgbClr val="000000"/>
                          </a:solidFill>
                          <a:effectLst/>
                          <a:latin typeface="Arial Narrow"/>
                          <a:ea typeface="Times New Roman"/>
                          <a:cs typeface="Arial Narrow"/>
                        </a:rPr>
                        <a:t>47</a:t>
                      </a:r>
                      <a:endParaRPr lang="en-US" sz="1800" dirty="0">
                        <a:effectLst/>
                        <a:latin typeface="Arial Narrow"/>
                        <a:ea typeface="MS Mincho"/>
                        <a:cs typeface="Arial Narrow"/>
                      </a:endParaRPr>
                    </a:p>
                  </a:txBody>
                  <a:tcPr marL="68580" marR="68580" marT="0" marB="0" anchor="b"/>
                </a:tc>
                <a:tc>
                  <a:txBody>
                    <a:bodyPr/>
                    <a:lstStyle/>
                    <a:p>
                      <a:pPr marL="0" marR="0" algn="ctr">
                        <a:spcBef>
                          <a:spcPts val="0"/>
                        </a:spcBef>
                        <a:spcAft>
                          <a:spcPts val="0"/>
                        </a:spcAft>
                      </a:pPr>
                      <a:r>
                        <a:rPr lang="en-US" sz="1600" dirty="0">
                          <a:solidFill>
                            <a:srgbClr val="000000"/>
                          </a:solidFill>
                          <a:effectLst/>
                          <a:latin typeface="Arial Narrow"/>
                          <a:ea typeface="Times New Roman"/>
                          <a:cs typeface="Arial Narrow"/>
                        </a:rPr>
                        <a:t>-6.09</a:t>
                      </a:r>
                      <a:endParaRPr lang="en-US" sz="1800" dirty="0">
                        <a:effectLst/>
                        <a:latin typeface="Arial Narrow"/>
                        <a:ea typeface="MS Mincho"/>
                        <a:cs typeface="Arial Narrow"/>
                      </a:endParaRPr>
                    </a:p>
                  </a:txBody>
                  <a:tcPr marL="68580" marR="68580" marT="0" marB="0" anchor="b"/>
                </a:tc>
                <a:tc>
                  <a:txBody>
                    <a:bodyPr/>
                    <a:lstStyle/>
                    <a:p>
                      <a:pPr marL="0" marR="0" algn="ctr">
                        <a:spcBef>
                          <a:spcPts val="0"/>
                        </a:spcBef>
                        <a:spcAft>
                          <a:spcPts val="0"/>
                        </a:spcAft>
                      </a:pPr>
                      <a:r>
                        <a:rPr lang="en-US" sz="1600">
                          <a:solidFill>
                            <a:srgbClr val="000000"/>
                          </a:solidFill>
                          <a:effectLst/>
                          <a:latin typeface="Arial Narrow"/>
                          <a:ea typeface="Times New Roman"/>
                          <a:cs typeface="Arial Narrow"/>
                        </a:rPr>
                        <a:t>-2.65</a:t>
                      </a:r>
                      <a:endParaRPr lang="en-US" sz="1800">
                        <a:effectLst/>
                        <a:latin typeface="Arial Narrow"/>
                        <a:ea typeface="MS Mincho"/>
                        <a:cs typeface="Arial Narrow"/>
                      </a:endParaRPr>
                    </a:p>
                  </a:txBody>
                  <a:tcPr marL="68580" marR="68580" marT="0" marB="0" anchor="b"/>
                </a:tc>
                <a:tc>
                  <a:txBody>
                    <a:bodyPr/>
                    <a:lstStyle/>
                    <a:p>
                      <a:pPr marL="0" marR="0" algn="ctr">
                        <a:spcBef>
                          <a:spcPts val="0"/>
                        </a:spcBef>
                        <a:spcAft>
                          <a:spcPts val="0"/>
                        </a:spcAft>
                      </a:pPr>
                      <a:r>
                        <a:rPr lang="en-US" sz="1600">
                          <a:solidFill>
                            <a:srgbClr val="000000"/>
                          </a:solidFill>
                          <a:effectLst/>
                          <a:latin typeface="Arial Narrow"/>
                          <a:ea typeface="Times New Roman"/>
                          <a:cs typeface="Arial Narrow"/>
                        </a:rPr>
                        <a:t>3.44</a:t>
                      </a:r>
                      <a:endParaRPr lang="en-US" sz="1800">
                        <a:effectLst/>
                        <a:latin typeface="Arial Narrow"/>
                        <a:ea typeface="MS Mincho"/>
                        <a:cs typeface="Arial Narrow"/>
                      </a:endParaRPr>
                    </a:p>
                  </a:txBody>
                  <a:tcPr marL="68580" marR="68580" marT="0" marB="0" anchor="b"/>
                </a:tc>
                <a:tc>
                  <a:txBody>
                    <a:bodyPr/>
                    <a:lstStyle/>
                    <a:p>
                      <a:pPr marL="0" marR="0" algn="ctr">
                        <a:spcBef>
                          <a:spcPts val="0"/>
                        </a:spcBef>
                        <a:spcAft>
                          <a:spcPts val="0"/>
                        </a:spcAft>
                      </a:pPr>
                      <a:r>
                        <a:rPr lang="en-US" sz="1600">
                          <a:solidFill>
                            <a:srgbClr val="000000"/>
                          </a:solidFill>
                          <a:effectLst/>
                          <a:latin typeface="Arial Narrow"/>
                          <a:ea typeface="Times New Roman"/>
                          <a:cs typeface="Arial Narrow"/>
                        </a:rPr>
                        <a:t>3.07</a:t>
                      </a:r>
                      <a:endParaRPr lang="en-US" sz="1800">
                        <a:effectLst/>
                        <a:latin typeface="Arial Narrow"/>
                        <a:ea typeface="MS Mincho"/>
                        <a:cs typeface="Arial Narrow"/>
                      </a:endParaRPr>
                    </a:p>
                  </a:txBody>
                  <a:tcPr marL="68580" marR="68580" marT="0" marB="0" anchor="b"/>
                </a:tc>
                <a:tc>
                  <a:txBody>
                    <a:bodyPr/>
                    <a:lstStyle/>
                    <a:p>
                      <a:pPr marL="0" marR="0" algn="ctr">
                        <a:spcBef>
                          <a:spcPts val="0"/>
                        </a:spcBef>
                        <a:spcAft>
                          <a:spcPts val="0"/>
                        </a:spcAft>
                      </a:pPr>
                      <a:r>
                        <a:rPr lang="en-US" sz="1600">
                          <a:solidFill>
                            <a:srgbClr val="000000"/>
                          </a:solidFill>
                          <a:effectLst/>
                          <a:latin typeface="Arial Narrow"/>
                          <a:ea typeface="Times New Roman"/>
                          <a:cs typeface="Arial Narrow"/>
                        </a:rPr>
                        <a:t>1.98 - 4.76</a:t>
                      </a:r>
                      <a:endParaRPr lang="en-US" sz="1800">
                        <a:effectLst/>
                        <a:latin typeface="Arial Narrow"/>
                        <a:ea typeface="MS Mincho"/>
                        <a:cs typeface="Arial Narrow"/>
                      </a:endParaRPr>
                    </a:p>
                  </a:txBody>
                  <a:tcPr marL="68580" marR="68580" marT="0" marB="0" anchor="b"/>
                </a:tc>
                <a:tc>
                  <a:txBody>
                    <a:bodyPr/>
                    <a:lstStyle/>
                    <a:p>
                      <a:pPr marL="0" marR="0" algn="ctr">
                        <a:spcBef>
                          <a:spcPts val="0"/>
                        </a:spcBef>
                        <a:spcAft>
                          <a:spcPts val="0"/>
                        </a:spcAft>
                      </a:pPr>
                      <a:r>
                        <a:rPr lang="en-US" sz="1600">
                          <a:solidFill>
                            <a:srgbClr val="000000"/>
                          </a:solidFill>
                          <a:effectLst/>
                          <a:latin typeface="Arial Narrow"/>
                          <a:ea typeface="Times New Roman"/>
                          <a:cs typeface="Arial Narrow"/>
                        </a:rPr>
                        <a:t>5.3x10</a:t>
                      </a:r>
                      <a:r>
                        <a:rPr lang="en-US" sz="1600" baseline="30000">
                          <a:solidFill>
                            <a:srgbClr val="000000"/>
                          </a:solidFill>
                          <a:effectLst/>
                          <a:latin typeface="Arial Narrow"/>
                          <a:ea typeface="Times New Roman"/>
                          <a:cs typeface="Arial Narrow"/>
                        </a:rPr>
                        <a:t>-7</a:t>
                      </a:r>
                      <a:endParaRPr lang="en-US" sz="1800">
                        <a:effectLst/>
                        <a:latin typeface="Arial Narrow"/>
                        <a:ea typeface="MS Mincho"/>
                        <a:cs typeface="Arial Narrow"/>
                      </a:endParaRPr>
                    </a:p>
                  </a:txBody>
                  <a:tcPr marL="68580" marR="68580" marT="0" marB="0" anchor="b"/>
                </a:tc>
              </a:tr>
              <a:tr h="284909">
                <a:tc>
                  <a:txBody>
                    <a:bodyPr/>
                    <a:lstStyle/>
                    <a:p>
                      <a:pPr marL="0" marR="0">
                        <a:spcBef>
                          <a:spcPts val="0"/>
                        </a:spcBef>
                        <a:spcAft>
                          <a:spcPts val="0"/>
                        </a:spcAft>
                      </a:pPr>
                      <a:r>
                        <a:rPr lang="en-US" sz="1600" dirty="0">
                          <a:solidFill>
                            <a:srgbClr val="000000"/>
                          </a:solidFill>
                          <a:effectLst/>
                          <a:latin typeface="Arial Narrow"/>
                          <a:ea typeface="Times New Roman"/>
                          <a:cs typeface="Arial Narrow"/>
                        </a:rPr>
                        <a:t>miR-122-5p</a:t>
                      </a:r>
                      <a:endParaRPr lang="en-US" sz="1800" dirty="0">
                        <a:effectLst/>
                        <a:latin typeface="Arial Narrow"/>
                        <a:ea typeface="MS Mincho"/>
                        <a:cs typeface="Arial Narrow"/>
                      </a:endParaRPr>
                    </a:p>
                  </a:txBody>
                  <a:tcPr marL="68580" marR="68580" marT="0" marB="0" anchor="b"/>
                </a:tc>
                <a:tc>
                  <a:txBody>
                    <a:bodyPr/>
                    <a:lstStyle/>
                    <a:p>
                      <a:pPr marL="0" marR="0" algn="ctr">
                        <a:spcBef>
                          <a:spcPts val="0"/>
                        </a:spcBef>
                        <a:spcAft>
                          <a:spcPts val="0"/>
                        </a:spcAft>
                      </a:pPr>
                      <a:r>
                        <a:rPr lang="en-US" sz="1600">
                          <a:solidFill>
                            <a:srgbClr val="000000"/>
                          </a:solidFill>
                          <a:effectLst/>
                          <a:latin typeface="Arial Narrow"/>
                          <a:ea typeface="Times New Roman"/>
                          <a:cs typeface="Arial Narrow"/>
                        </a:rPr>
                        <a:t>47</a:t>
                      </a:r>
                      <a:endParaRPr lang="en-US" sz="1800">
                        <a:effectLst/>
                        <a:latin typeface="Arial Narrow"/>
                        <a:ea typeface="MS Mincho"/>
                        <a:cs typeface="Arial Narrow"/>
                      </a:endParaRPr>
                    </a:p>
                  </a:txBody>
                  <a:tcPr marL="68580" marR="68580" marT="0" marB="0" anchor="b"/>
                </a:tc>
                <a:tc>
                  <a:txBody>
                    <a:bodyPr/>
                    <a:lstStyle/>
                    <a:p>
                      <a:pPr marL="0" marR="0" algn="ctr">
                        <a:spcBef>
                          <a:spcPts val="0"/>
                        </a:spcBef>
                        <a:spcAft>
                          <a:spcPts val="0"/>
                        </a:spcAft>
                      </a:pPr>
                      <a:r>
                        <a:rPr lang="en-US" sz="1600">
                          <a:solidFill>
                            <a:srgbClr val="000000"/>
                          </a:solidFill>
                          <a:effectLst/>
                          <a:latin typeface="Arial Narrow"/>
                          <a:ea typeface="Times New Roman"/>
                          <a:cs typeface="Arial Narrow"/>
                        </a:rPr>
                        <a:t>45</a:t>
                      </a:r>
                      <a:endParaRPr lang="en-US" sz="1800">
                        <a:effectLst/>
                        <a:latin typeface="Arial Narrow"/>
                        <a:ea typeface="MS Mincho"/>
                        <a:cs typeface="Arial Narrow"/>
                      </a:endParaRPr>
                    </a:p>
                  </a:txBody>
                  <a:tcPr marL="68580" marR="68580" marT="0" marB="0" anchor="b"/>
                </a:tc>
                <a:tc>
                  <a:txBody>
                    <a:bodyPr/>
                    <a:lstStyle/>
                    <a:p>
                      <a:pPr marL="0" marR="0" algn="ctr">
                        <a:spcBef>
                          <a:spcPts val="0"/>
                        </a:spcBef>
                        <a:spcAft>
                          <a:spcPts val="0"/>
                        </a:spcAft>
                      </a:pPr>
                      <a:r>
                        <a:rPr lang="en-US" sz="1600" dirty="0">
                          <a:solidFill>
                            <a:srgbClr val="000000"/>
                          </a:solidFill>
                          <a:effectLst/>
                          <a:latin typeface="Arial Narrow"/>
                          <a:ea typeface="Times New Roman"/>
                          <a:cs typeface="Arial Narrow"/>
                        </a:rPr>
                        <a:t>-5.41</a:t>
                      </a:r>
                      <a:endParaRPr lang="en-US" sz="1800" dirty="0">
                        <a:effectLst/>
                        <a:latin typeface="Arial Narrow"/>
                        <a:ea typeface="MS Mincho"/>
                        <a:cs typeface="Arial Narrow"/>
                      </a:endParaRPr>
                    </a:p>
                  </a:txBody>
                  <a:tcPr marL="68580" marR="68580" marT="0" marB="0" anchor="b"/>
                </a:tc>
                <a:tc>
                  <a:txBody>
                    <a:bodyPr/>
                    <a:lstStyle/>
                    <a:p>
                      <a:pPr marL="0" marR="0" algn="ctr">
                        <a:spcBef>
                          <a:spcPts val="0"/>
                        </a:spcBef>
                        <a:spcAft>
                          <a:spcPts val="0"/>
                        </a:spcAft>
                      </a:pPr>
                      <a:r>
                        <a:rPr lang="en-US" sz="1600">
                          <a:solidFill>
                            <a:srgbClr val="000000"/>
                          </a:solidFill>
                          <a:effectLst/>
                          <a:latin typeface="Arial Narrow"/>
                          <a:ea typeface="Times New Roman"/>
                          <a:cs typeface="Arial Narrow"/>
                        </a:rPr>
                        <a:t>-1.73</a:t>
                      </a:r>
                      <a:endParaRPr lang="en-US" sz="1800">
                        <a:effectLst/>
                        <a:latin typeface="Arial Narrow"/>
                        <a:ea typeface="MS Mincho"/>
                        <a:cs typeface="Arial Narrow"/>
                      </a:endParaRPr>
                    </a:p>
                  </a:txBody>
                  <a:tcPr marL="68580" marR="68580" marT="0" marB="0" anchor="b"/>
                </a:tc>
                <a:tc>
                  <a:txBody>
                    <a:bodyPr/>
                    <a:lstStyle/>
                    <a:p>
                      <a:pPr marL="0" marR="0" algn="ctr">
                        <a:spcBef>
                          <a:spcPts val="0"/>
                        </a:spcBef>
                        <a:spcAft>
                          <a:spcPts val="0"/>
                        </a:spcAft>
                      </a:pPr>
                      <a:r>
                        <a:rPr lang="en-US" sz="1600">
                          <a:solidFill>
                            <a:srgbClr val="000000"/>
                          </a:solidFill>
                          <a:effectLst/>
                          <a:latin typeface="Arial Narrow"/>
                          <a:ea typeface="Times New Roman"/>
                          <a:cs typeface="Arial Narrow"/>
                        </a:rPr>
                        <a:t>3.68</a:t>
                      </a:r>
                      <a:endParaRPr lang="en-US" sz="1800">
                        <a:effectLst/>
                        <a:latin typeface="Arial Narrow"/>
                        <a:ea typeface="MS Mincho"/>
                        <a:cs typeface="Arial Narrow"/>
                      </a:endParaRPr>
                    </a:p>
                  </a:txBody>
                  <a:tcPr marL="68580" marR="68580" marT="0" marB="0" anchor="b"/>
                </a:tc>
                <a:tc>
                  <a:txBody>
                    <a:bodyPr/>
                    <a:lstStyle/>
                    <a:p>
                      <a:pPr marL="0" marR="0" algn="ctr">
                        <a:spcBef>
                          <a:spcPts val="0"/>
                        </a:spcBef>
                        <a:spcAft>
                          <a:spcPts val="0"/>
                        </a:spcAft>
                      </a:pPr>
                      <a:r>
                        <a:rPr lang="en-US" sz="1600">
                          <a:solidFill>
                            <a:srgbClr val="000000"/>
                          </a:solidFill>
                          <a:effectLst/>
                          <a:latin typeface="Arial Narrow"/>
                          <a:ea typeface="Times New Roman"/>
                          <a:cs typeface="Arial Narrow"/>
                        </a:rPr>
                        <a:t>2.31</a:t>
                      </a:r>
                      <a:endParaRPr lang="en-US" sz="1800">
                        <a:effectLst/>
                        <a:latin typeface="Arial Narrow"/>
                        <a:ea typeface="MS Mincho"/>
                        <a:cs typeface="Arial Narrow"/>
                      </a:endParaRPr>
                    </a:p>
                  </a:txBody>
                  <a:tcPr marL="68580" marR="68580" marT="0" marB="0" anchor="b"/>
                </a:tc>
                <a:tc>
                  <a:txBody>
                    <a:bodyPr/>
                    <a:lstStyle/>
                    <a:p>
                      <a:pPr marL="0" marR="0" algn="ctr">
                        <a:spcBef>
                          <a:spcPts val="0"/>
                        </a:spcBef>
                        <a:spcAft>
                          <a:spcPts val="0"/>
                        </a:spcAft>
                      </a:pPr>
                      <a:r>
                        <a:rPr lang="en-US" sz="1600">
                          <a:solidFill>
                            <a:srgbClr val="000000"/>
                          </a:solidFill>
                          <a:effectLst/>
                          <a:latin typeface="Arial Narrow"/>
                          <a:ea typeface="Times New Roman"/>
                          <a:cs typeface="Arial Narrow"/>
                        </a:rPr>
                        <a:t>1.65 - 3.22</a:t>
                      </a:r>
                      <a:endParaRPr lang="en-US" sz="1800">
                        <a:effectLst/>
                        <a:latin typeface="Arial Narrow"/>
                        <a:ea typeface="MS Mincho"/>
                        <a:cs typeface="Arial Narrow"/>
                      </a:endParaRPr>
                    </a:p>
                  </a:txBody>
                  <a:tcPr marL="68580" marR="68580" marT="0" marB="0" anchor="b"/>
                </a:tc>
                <a:tc>
                  <a:txBody>
                    <a:bodyPr/>
                    <a:lstStyle/>
                    <a:p>
                      <a:pPr marL="0" marR="0" algn="ctr">
                        <a:spcBef>
                          <a:spcPts val="0"/>
                        </a:spcBef>
                        <a:spcAft>
                          <a:spcPts val="0"/>
                        </a:spcAft>
                      </a:pPr>
                      <a:r>
                        <a:rPr lang="en-US" sz="1600">
                          <a:solidFill>
                            <a:srgbClr val="000000"/>
                          </a:solidFill>
                          <a:effectLst/>
                          <a:latin typeface="Arial Narrow"/>
                          <a:ea typeface="Times New Roman"/>
                          <a:cs typeface="Arial Narrow"/>
                        </a:rPr>
                        <a:t>8.2x10</a:t>
                      </a:r>
                      <a:r>
                        <a:rPr lang="en-US" sz="1600" baseline="30000">
                          <a:solidFill>
                            <a:srgbClr val="000000"/>
                          </a:solidFill>
                          <a:effectLst/>
                          <a:latin typeface="Arial Narrow"/>
                          <a:ea typeface="Times New Roman"/>
                          <a:cs typeface="Arial Narrow"/>
                        </a:rPr>
                        <a:t>-7</a:t>
                      </a:r>
                      <a:endParaRPr lang="en-US" sz="1800">
                        <a:effectLst/>
                        <a:latin typeface="Arial Narrow"/>
                        <a:ea typeface="MS Mincho"/>
                        <a:cs typeface="Arial Narrow"/>
                      </a:endParaRPr>
                    </a:p>
                  </a:txBody>
                  <a:tcPr marL="68580" marR="68580" marT="0" marB="0" anchor="b"/>
                </a:tc>
              </a:tr>
              <a:tr h="284909">
                <a:tc>
                  <a:txBody>
                    <a:bodyPr/>
                    <a:lstStyle/>
                    <a:p>
                      <a:pPr marL="0" marR="0">
                        <a:spcBef>
                          <a:spcPts val="0"/>
                        </a:spcBef>
                        <a:spcAft>
                          <a:spcPts val="0"/>
                        </a:spcAft>
                      </a:pPr>
                      <a:r>
                        <a:rPr lang="en-US" sz="1600" dirty="0">
                          <a:solidFill>
                            <a:srgbClr val="000000"/>
                          </a:solidFill>
                          <a:effectLst/>
                          <a:latin typeface="Arial Narrow"/>
                          <a:ea typeface="Times New Roman"/>
                          <a:cs typeface="Arial Narrow"/>
                        </a:rPr>
                        <a:t>miR-223-3p</a:t>
                      </a:r>
                      <a:endParaRPr lang="en-US" sz="1800" dirty="0">
                        <a:effectLst/>
                        <a:latin typeface="Arial Narrow"/>
                        <a:ea typeface="MS Mincho"/>
                        <a:cs typeface="Arial Narrow"/>
                      </a:endParaRPr>
                    </a:p>
                  </a:txBody>
                  <a:tcPr marL="68580" marR="68580" marT="0" marB="0" anchor="b"/>
                </a:tc>
                <a:tc>
                  <a:txBody>
                    <a:bodyPr/>
                    <a:lstStyle/>
                    <a:p>
                      <a:pPr marL="0" marR="0" algn="ctr">
                        <a:spcBef>
                          <a:spcPts val="0"/>
                        </a:spcBef>
                        <a:spcAft>
                          <a:spcPts val="0"/>
                        </a:spcAft>
                      </a:pPr>
                      <a:r>
                        <a:rPr lang="en-US" sz="1600">
                          <a:solidFill>
                            <a:srgbClr val="000000"/>
                          </a:solidFill>
                          <a:effectLst/>
                          <a:latin typeface="Arial Narrow"/>
                          <a:ea typeface="Times New Roman"/>
                          <a:cs typeface="Arial Narrow"/>
                        </a:rPr>
                        <a:t>47</a:t>
                      </a:r>
                      <a:endParaRPr lang="en-US" sz="1800">
                        <a:effectLst/>
                        <a:latin typeface="Arial Narrow"/>
                        <a:ea typeface="MS Mincho"/>
                        <a:cs typeface="Arial Narrow"/>
                      </a:endParaRPr>
                    </a:p>
                  </a:txBody>
                  <a:tcPr marL="68580" marR="68580" marT="0" marB="0" anchor="b"/>
                </a:tc>
                <a:tc>
                  <a:txBody>
                    <a:bodyPr/>
                    <a:lstStyle/>
                    <a:p>
                      <a:pPr marL="0" marR="0" algn="ctr">
                        <a:spcBef>
                          <a:spcPts val="0"/>
                        </a:spcBef>
                        <a:spcAft>
                          <a:spcPts val="0"/>
                        </a:spcAft>
                      </a:pPr>
                      <a:r>
                        <a:rPr lang="en-US" sz="1600">
                          <a:solidFill>
                            <a:srgbClr val="000000"/>
                          </a:solidFill>
                          <a:effectLst/>
                          <a:latin typeface="Arial Narrow"/>
                          <a:ea typeface="Times New Roman"/>
                          <a:cs typeface="Arial Narrow"/>
                        </a:rPr>
                        <a:t>46</a:t>
                      </a:r>
                      <a:endParaRPr lang="en-US" sz="1800">
                        <a:effectLst/>
                        <a:latin typeface="Arial Narrow"/>
                        <a:ea typeface="MS Mincho"/>
                        <a:cs typeface="Arial Narrow"/>
                      </a:endParaRPr>
                    </a:p>
                  </a:txBody>
                  <a:tcPr marL="68580" marR="68580" marT="0" marB="0" anchor="b"/>
                </a:tc>
                <a:tc>
                  <a:txBody>
                    <a:bodyPr/>
                    <a:lstStyle/>
                    <a:p>
                      <a:pPr marL="0" marR="0" algn="ctr">
                        <a:spcBef>
                          <a:spcPts val="0"/>
                        </a:spcBef>
                        <a:spcAft>
                          <a:spcPts val="0"/>
                        </a:spcAft>
                      </a:pPr>
                      <a:r>
                        <a:rPr lang="en-US" sz="1600">
                          <a:solidFill>
                            <a:srgbClr val="000000"/>
                          </a:solidFill>
                          <a:effectLst/>
                          <a:latin typeface="Arial Narrow"/>
                          <a:ea typeface="Times New Roman"/>
                          <a:cs typeface="Arial Narrow"/>
                        </a:rPr>
                        <a:t>-6.32</a:t>
                      </a:r>
                      <a:endParaRPr lang="en-US" sz="1800">
                        <a:effectLst/>
                        <a:latin typeface="Arial Narrow"/>
                        <a:ea typeface="MS Mincho"/>
                        <a:cs typeface="Arial Narrow"/>
                      </a:endParaRPr>
                    </a:p>
                  </a:txBody>
                  <a:tcPr marL="68580" marR="68580" marT="0" marB="0" anchor="b"/>
                </a:tc>
                <a:tc>
                  <a:txBody>
                    <a:bodyPr/>
                    <a:lstStyle/>
                    <a:p>
                      <a:pPr marL="0" marR="0" algn="ctr">
                        <a:spcBef>
                          <a:spcPts val="0"/>
                        </a:spcBef>
                        <a:spcAft>
                          <a:spcPts val="0"/>
                        </a:spcAft>
                      </a:pPr>
                      <a:r>
                        <a:rPr lang="en-US" sz="1600">
                          <a:solidFill>
                            <a:srgbClr val="000000"/>
                          </a:solidFill>
                          <a:effectLst/>
                          <a:latin typeface="Arial Narrow"/>
                          <a:ea typeface="Times New Roman"/>
                          <a:cs typeface="Arial Narrow"/>
                        </a:rPr>
                        <a:t>-2.64</a:t>
                      </a:r>
                      <a:endParaRPr lang="en-US" sz="1800">
                        <a:effectLst/>
                        <a:latin typeface="Arial Narrow"/>
                        <a:ea typeface="MS Mincho"/>
                        <a:cs typeface="Arial Narrow"/>
                      </a:endParaRPr>
                    </a:p>
                  </a:txBody>
                  <a:tcPr marL="68580" marR="68580" marT="0" marB="0" anchor="b"/>
                </a:tc>
                <a:tc>
                  <a:txBody>
                    <a:bodyPr/>
                    <a:lstStyle/>
                    <a:p>
                      <a:pPr marL="0" marR="0" algn="ctr">
                        <a:spcBef>
                          <a:spcPts val="0"/>
                        </a:spcBef>
                        <a:spcAft>
                          <a:spcPts val="0"/>
                        </a:spcAft>
                      </a:pPr>
                      <a:r>
                        <a:rPr lang="en-US" sz="1600">
                          <a:solidFill>
                            <a:srgbClr val="000000"/>
                          </a:solidFill>
                          <a:effectLst/>
                          <a:latin typeface="Arial Narrow"/>
                          <a:ea typeface="Times New Roman"/>
                          <a:cs typeface="Arial Narrow"/>
                        </a:rPr>
                        <a:t>3.68</a:t>
                      </a:r>
                      <a:endParaRPr lang="en-US" sz="1800">
                        <a:effectLst/>
                        <a:latin typeface="Arial Narrow"/>
                        <a:ea typeface="MS Mincho"/>
                        <a:cs typeface="Arial Narrow"/>
                      </a:endParaRPr>
                    </a:p>
                  </a:txBody>
                  <a:tcPr marL="68580" marR="68580" marT="0" marB="0" anchor="b"/>
                </a:tc>
                <a:tc>
                  <a:txBody>
                    <a:bodyPr/>
                    <a:lstStyle/>
                    <a:p>
                      <a:pPr marL="0" marR="0" algn="ctr">
                        <a:spcBef>
                          <a:spcPts val="0"/>
                        </a:spcBef>
                        <a:spcAft>
                          <a:spcPts val="0"/>
                        </a:spcAft>
                      </a:pPr>
                      <a:r>
                        <a:rPr lang="en-US" sz="1600">
                          <a:solidFill>
                            <a:srgbClr val="000000"/>
                          </a:solidFill>
                          <a:effectLst/>
                          <a:latin typeface="Arial Narrow"/>
                          <a:ea typeface="Times New Roman"/>
                          <a:cs typeface="Arial Narrow"/>
                        </a:rPr>
                        <a:t>3.12</a:t>
                      </a:r>
                      <a:endParaRPr lang="en-US" sz="1800">
                        <a:effectLst/>
                        <a:latin typeface="Arial Narrow"/>
                        <a:ea typeface="MS Mincho"/>
                        <a:cs typeface="Arial Narrow"/>
                      </a:endParaRPr>
                    </a:p>
                  </a:txBody>
                  <a:tcPr marL="68580" marR="68580" marT="0" marB="0" anchor="b"/>
                </a:tc>
                <a:tc>
                  <a:txBody>
                    <a:bodyPr/>
                    <a:lstStyle/>
                    <a:p>
                      <a:pPr marL="0" marR="0" algn="ctr">
                        <a:spcBef>
                          <a:spcPts val="0"/>
                        </a:spcBef>
                        <a:spcAft>
                          <a:spcPts val="0"/>
                        </a:spcAft>
                      </a:pPr>
                      <a:r>
                        <a:rPr lang="en-US" sz="1600">
                          <a:solidFill>
                            <a:srgbClr val="000000"/>
                          </a:solidFill>
                          <a:effectLst/>
                          <a:latin typeface="Arial Narrow"/>
                          <a:ea typeface="Times New Roman"/>
                          <a:cs typeface="Arial Narrow"/>
                        </a:rPr>
                        <a:t>1.98 - 4.93</a:t>
                      </a:r>
                      <a:endParaRPr lang="en-US" sz="1800">
                        <a:effectLst/>
                        <a:latin typeface="Arial Narrow"/>
                        <a:ea typeface="MS Mincho"/>
                        <a:cs typeface="Arial Narrow"/>
                      </a:endParaRPr>
                    </a:p>
                  </a:txBody>
                  <a:tcPr marL="68580" marR="68580" marT="0" marB="0" anchor="b"/>
                </a:tc>
                <a:tc>
                  <a:txBody>
                    <a:bodyPr/>
                    <a:lstStyle/>
                    <a:p>
                      <a:pPr marL="0" marR="0" algn="ctr">
                        <a:spcBef>
                          <a:spcPts val="0"/>
                        </a:spcBef>
                        <a:spcAft>
                          <a:spcPts val="0"/>
                        </a:spcAft>
                      </a:pPr>
                      <a:r>
                        <a:rPr lang="en-US" sz="1600">
                          <a:solidFill>
                            <a:srgbClr val="000000"/>
                          </a:solidFill>
                          <a:effectLst/>
                          <a:latin typeface="Arial Narrow"/>
                          <a:ea typeface="Times New Roman"/>
                          <a:cs typeface="Arial Narrow"/>
                        </a:rPr>
                        <a:t>1x10</a:t>
                      </a:r>
                      <a:r>
                        <a:rPr lang="en-US" sz="1600" baseline="30000">
                          <a:solidFill>
                            <a:srgbClr val="000000"/>
                          </a:solidFill>
                          <a:effectLst/>
                          <a:latin typeface="Arial Narrow"/>
                          <a:ea typeface="Times New Roman"/>
                          <a:cs typeface="Arial Narrow"/>
                        </a:rPr>
                        <a:t>-6</a:t>
                      </a:r>
                      <a:endParaRPr lang="en-US" sz="1800">
                        <a:effectLst/>
                        <a:latin typeface="Arial Narrow"/>
                        <a:ea typeface="MS Mincho"/>
                        <a:cs typeface="Arial Narrow"/>
                      </a:endParaRPr>
                    </a:p>
                  </a:txBody>
                  <a:tcPr marL="68580" marR="68580" marT="0" marB="0" anchor="b"/>
                </a:tc>
              </a:tr>
              <a:tr h="284909">
                <a:tc>
                  <a:txBody>
                    <a:bodyPr/>
                    <a:lstStyle/>
                    <a:p>
                      <a:pPr marL="0" marR="0">
                        <a:spcBef>
                          <a:spcPts val="0"/>
                        </a:spcBef>
                        <a:spcAft>
                          <a:spcPts val="0"/>
                        </a:spcAft>
                      </a:pPr>
                      <a:r>
                        <a:rPr lang="en-US" sz="1600" dirty="0">
                          <a:solidFill>
                            <a:srgbClr val="000000"/>
                          </a:solidFill>
                          <a:effectLst/>
                          <a:latin typeface="Arial Narrow"/>
                          <a:ea typeface="Times New Roman"/>
                          <a:cs typeface="Arial Narrow"/>
                        </a:rPr>
                        <a:t>let-7b-5p</a:t>
                      </a:r>
                      <a:endParaRPr lang="en-US" sz="1800" dirty="0">
                        <a:effectLst/>
                        <a:latin typeface="Arial Narrow"/>
                        <a:ea typeface="MS Mincho"/>
                        <a:cs typeface="Arial Narrow"/>
                      </a:endParaRPr>
                    </a:p>
                  </a:txBody>
                  <a:tcPr marL="68580" marR="68580" marT="0" marB="0" anchor="b"/>
                </a:tc>
                <a:tc>
                  <a:txBody>
                    <a:bodyPr/>
                    <a:lstStyle/>
                    <a:p>
                      <a:pPr marL="0" marR="0" algn="ctr">
                        <a:spcBef>
                          <a:spcPts val="0"/>
                        </a:spcBef>
                        <a:spcAft>
                          <a:spcPts val="0"/>
                        </a:spcAft>
                      </a:pPr>
                      <a:r>
                        <a:rPr lang="en-US" sz="1600">
                          <a:solidFill>
                            <a:srgbClr val="000000"/>
                          </a:solidFill>
                          <a:effectLst/>
                          <a:latin typeface="Arial Narrow"/>
                          <a:ea typeface="Times New Roman"/>
                          <a:cs typeface="Arial Narrow"/>
                        </a:rPr>
                        <a:t>47</a:t>
                      </a:r>
                      <a:endParaRPr lang="en-US" sz="1800">
                        <a:effectLst/>
                        <a:latin typeface="Arial Narrow"/>
                        <a:ea typeface="MS Mincho"/>
                        <a:cs typeface="Arial Narrow"/>
                      </a:endParaRPr>
                    </a:p>
                  </a:txBody>
                  <a:tcPr marL="68580" marR="68580" marT="0" marB="0" anchor="b"/>
                </a:tc>
                <a:tc>
                  <a:txBody>
                    <a:bodyPr/>
                    <a:lstStyle/>
                    <a:p>
                      <a:pPr marL="0" marR="0" algn="ctr">
                        <a:spcBef>
                          <a:spcPts val="0"/>
                        </a:spcBef>
                        <a:spcAft>
                          <a:spcPts val="0"/>
                        </a:spcAft>
                      </a:pPr>
                      <a:r>
                        <a:rPr lang="en-US" sz="1600" dirty="0">
                          <a:solidFill>
                            <a:srgbClr val="000000"/>
                          </a:solidFill>
                          <a:effectLst/>
                          <a:latin typeface="Arial Narrow"/>
                          <a:ea typeface="Times New Roman"/>
                          <a:cs typeface="Arial Narrow"/>
                        </a:rPr>
                        <a:t>47</a:t>
                      </a:r>
                      <a:endParaRPr lang="en-US" sz="1800" dirty="0">
                        <a:effectLst/>
                        <a:latin typeface="Arial Narrow"/>
                        <a:ea typeface="MS Mincho"/>
                        <a:cs typeface="Arial Narrow"/>
                      </a:endParaRPr>
                    </a:p>
                  </a:txBody>
                  <a:tcPr marL="68580" marR="68580" marT="0" marB="0" anchor="b"/>
                </a:tc>
                <a:tc>
                  <a:txBody>
                    <a:bodyPr/>
                    <a:lstStyle/>
                    <a:p>
                      <a:pPr marL="0" marR="0" algn="ctr">
                        <a:spcBef>
                          <a:spcPts val="0"/>
                        </a:spcBef>
                        <a:spcAft>
                          <a:spcPts val="0"/>
                        </a:spcAft>
                      </a:pPr>
                      <a:r>
                        <a:rPr lang="en-US" sz="1600">
                          <a:solidFill>
                            <a:srgbClr val="000000"/>
                          </a:solidFill>
                          <a:effectLst/>
                          <a:latin typeface="Arial Narrow"/>
                          <a:ea typeface="Times New Roman"/>
                          <a:cs typeface="Arial Narrow"/>
                        </a:rPr>
                        <a:t>-6.23</a:t>
                      </a:r>
                      <a:endParaRPr lang="en-US" sz="1800">
                        <a:effectLst/>
                        <a:latin typeface="Arial Narrow"/>
                        <a:ea typeface="MS Mincho"/>
                        <a:cs typeface="Arial Narrow"/>
                      </a:endParaRPr>
                    </a:p>
                  </a:txBody>
                  <a:tcPr marL="68580" marR="68580" marT="0" marB="0" anchor="b"/>
                </a:tc>
                <a:tc>
                  <a:txBody>
                    <a:bodyPr/>
                    <a:lstStyle/>
                    <a:p>
                      <a:pPr marL="0" marR="0" algn="ctr">
                        <a:spcBef>
                          <a:spcPts val="0"/>
                        </a:spcBef>
                        <a:spcAft>
                          <a:spcPts val="0"/>
                        </a:spcAft>
                      </a:pPr>
                      <a:r>
                        <a:rPr lang="en-US" sz="1600">
                          <a:solidFill>
                            <a:srgbClr val="000000"/>
                          </a:solidFill>
                          <a:effectLst/>
                          <a:latin typeface="Arial Narrow"/>
                          <a:ea typeface="Times New Roman"/>
                          <a:cs typeface="Arial Narrow"/>
                        </a:rPr>
                        <a:t>-2.67</a:t>
                      </a:r>
                      <a:endParaRPr lang="en-US" sz="1800">
                        <a:effectLst/>
                        <a:latin typeface="Arial Narrow"/>
                        <a:ea typeface="MS Mincho"/>
                        <a:cs typeface="Arial Narrow"/>
                      </a:endParaRPr>
                    </a:p>
                  </a:txBody>
                  <a:tcPr marL="68580" marR="68580" marT="0" marB="0" anchor="b"/>
                </a:tc>
                <a:tc>
                  <a:txBody>
                    <a:bodyPr/>
                    <a:lstStyle/>
                    <a:p>
                      <a:pPr marL="0" marR="0" algn="ctr">
                        <a:spcBef>
                          <a:spcPts val="0"/>
                        </a:spcBef>
                        <a:spcAft>
                          <a:spcPts val="0"/>
                        </a:spcAft>
                      </a:pPr>
                      <a:r>
                        <a:rPr lang="en-US" sz="1600">
                          <a:solidFill>
                            <a:srgbClr val="000000"/>
                          </a:solidFill>
                          <a:effectLst/>
                          <a:latin typeface="Arial Narrow"/>
                          <a:ea typeface="Times New Roman"/>
                          <a:cs typeface="Arial Narrow"/>
                        </a:rPr>
                        <a:t>3.56</a:t>
                      </a:r>
                      <a:endParaRPr lang="en-US" sz="1800">
                        <a:effectLst/>
                        <a:latin typeface="Arial Narrow"/>
                        <a:ea typeface="MS Mincho"/>
                        <a:cs typeface="Arial Narrow"/>
                      </a:endParaRPr>
                    </a:p>
                  </a:txBody>
                  <a:tcPr marL="68580" marR="68580" marT="0" marB="0" anchor="b"/>
                </a:tc>
                <a:tc>
                  <a:txBody>
                    <a:bodyPr/>
                    <a:lstStyle/>
                    <a:p>
                      <a:pPr marL="0" marR="0" algn="ctr">
                        <a:spcBef>
                          <a:spcPts val="0"/>
                        </a:spcBef>
                        <a:spcAft>
                          <a:spcPts val="0"/>
                        </a:spcAft>
                      </a:pPr>
                      <a:r>
                        <a:rPr lang="en-US" sz="1600">
                          <a:solidFill>
                            <a:srgbClr val="000000"/>
                          </a:solidFill>
                          <a:effectLst/>
                          <a:latin typeface="Arial Narrow"/>
                          <a:ea typeface="Times New Roman"/>
                          <a:cs typeface="Arial Narrow"/>
                        </a:rPr>
                        <a:t>3.43</a:t>
                      </a:r>
                      <a:endParaRPr lang="en-US" sz="1800">
                        <a:effectLst/>
                        <a:latin typeface="Arial Narrow"/>
                        <a:ea typeface="MS Mincho"/>
                        <a:cs typeface="Arial Narrow"/>
                      </a:endParaRPr>
                    </a:p>
                  </a:txBody>
                  <a:tcPr marL="68580" marR="68580" marT="0" marB="0" anchor="b"/>
                </a:tc>
                <a:tc>
                  <a:txBody>
                    <a:bodyPr/>
                    <a:lstStyle/>
                    <a:p>
                      <a:pPr marL="0" marR="0" algn="ctr">
                        <a:spcBef>
                          <a:spcPts val="0"/>
                        </a:spcBef>
                        <a:spcAft>
                          <a:spcPts val="0"/>
                        </a:spcAft>
                      </a:pPr>
                      <a:r>
                        <a:rPr lang="en-US" sz="1600">
                          <a:solidFill>
                            <a:srgbClr val="000000"/>
                          </a:solidFill>
                          <a:effectLst/>
                          <a:latin typeface="Arial Narrow"/>
                          <a:ea typeface="Times New Roman"/>
                          <a:cs typeface="Arial Narrow"/>
                        </a:rPr>
                        <a:t>2.08 - 5.66</a:t>
                      </a:r>
                      <a:endParaRPr lang="en-US" sz="1800">
                        <a:effectLst/>
                        <a:latin typeface="Arial Narrow"/>
                        <a:ea typeface="MS Mincho"/>
                        <a:cs typeface="Arial Narrow"/>
                      </a:endParaRPr>
                    </a:p>
                  </a:txBody>
                  <a:tcPr marL="68580" marR="68580" marT="0" marB="0" anchor="b"/>
                </a:tc>
                <a:tc>
                  <a:txBody>
                    <a:bodyPr/>
                    <a:lstStyle/>
                    <a:p>
                      <a:pPr marL="0" marR="0" algn="ctr">
                        <a:spcBef>
                          <a:spcPts val="0"/>
                        </a:spcBef>
                        <a:spcAft>
                          <a:spcPts val="0"/>
                        </a:spcAft>
                      </a:pPr>
                      <a:r>
                        <a:rPr lang="en-US" sz="1600">
                          <a:solidFill>
                            <a:srgbClr val="000000"/>
                          </a:solidFill>
                          <a:effectLst/>
                          <a:latin typeface="Arial Narrow"/>
                          <a:ea typeface="Times New Roman"/>
                          <a:cs typeface="Arial Narrow"/>
                        </a:rPr>
                        <a:t>1.5x10</a:t>
                      </a:r>
                      <a:r>
                        <a:rPr lang="en-US" sz="1600" baseline="30000">
                          <a:solidFill>
                            <a:srgbClr val="000000"/>
                          </a:solidFill>
                          <a:effectLst/>
                          <a:latin typeface="Arial Narrow"/>
                          <a:ea typeface="Times New Roman"/>
                          <a:cs typeface="Arial Narrow"/>
                        </a:rPr>
                        <a:t>-6</a:t>
                      </a:r>
                      <a:endParaRPr lang="en-US" sz="1800">
                        <a:effectLst/>
                        <a:latin typeface="Arial Narrow"/>
                        <a:ea typeface="MS Mincho"/>
                        <a:cs typeface="Arial Narrow"/>
                      </a:endParaRPr>
                    </a:p>
                  </a:txBody>
                  <a:tcPr marL="68580" marR="68580" marT="0" marB="0" anchor="b"/>
                </a:tc>
              </a:tr>
              <a:tr h="284909">
                <a:tc>
                  <a:txBody>
                    <a:bodyPr/>
                    <a:lstStyle/>
                    <a:p>
                      <a:pPr marL="0" marR="0">
                        <a:spcBef>
                          <a:spcPts val="0"/>
                        </a:spcBef>
                        <a:spcAft>
                          <a:spcPts val="0"/>
                        </a:spcAft>
                      </a:pPr>
                      <a:r>
                        <a:rPr lang="en-US" sz="1600" dirty="0">
                          <a:solidFill>
                            <a:srgbClr val="000000"/>
                          </a:solidFill>
                          <a:effectLst/>
                          <a:latin typeface="Arial Narrow"/>
                          <a:ea typeface="Times New Roman"/>
                          <a:cs typeface="Arial Narrow"/>
                        </a:rPr>
                        <a:t>miR-30c-5p</a:t>
                      </a:r>
                      <a:endParaRPr lang="en-US" sz="1800" dirty="0">
                        <a:effectLst/>
                        <a:latin typeface="Arial Narrow"/>
                        <a:ea typeface="MS Mincho"/>
                        <a:cs typeface="Arial Narrow"/>
                      </a:endParaRPr>
                    </a:p>
                  </a:txBody>
                  <a:tcPr marL="68580" marR="68580" marT="0" marB="0" anchor="b"/>
                </a:tc>
                <a:tc>
                  <a:txBody>
                    <a:bodyPr/>
                    <a:lstStyle/>
                    <a:p>
                      <a:pPr marL="0" marR="0" algn="ctr">
                        <a:spcBef>
                          <a:spcPts val="0"/>
                        </a:spcBef>
                        <a:spcAft>
                          <a:spcPts val="0"/>
                        </a:spcAft>
                      </a:pPr>
                      <a:r>
                        <a:rPr lang="en-US" sz="1600" dirty="0">
                          <a:solidFill>
                            <a:srgbClr val="000000"/>
                          </a:solidFill>
                          <a:effectLst/>
                          <a:latin typeface="Arial Narrow"/>
                          <a:ea typeface="Times New Roman"/>
                          <a:cs typeface="Arial Narrow"/>
                        </a:rPr>
                        <a:t>47</a:t>
                      </a:r>
                      <a:endParaRPr lang="en-US" sz="1800" dirty="0">
                        <a:effectLst/>
                        <a:latin typeface="Arial Narrow"/>
                        <a:ea typeface="MS Mincho"/>
                        <a:cs typeface="Arial Narrow"/>
                      </a:endParaRPr>
                    </a:p>
                  </a:txBody>
                  <a:tcPr marL="68580" marR="68580" marT="0" marB="0" anchor="b"/>
                </a:tc>
                <a:tc>
                  <a:txBody>
                    <a:bodyPr/>
                    <a:lstStyle/>
                    <a:p>
                      <a:pPr marL="0" marR="0" algn="ctr">
                        <a:spcBef>
                          <a:spcPts val="0"/>
                        </a:spcBef>
                        <a:spcAft>
                          <a:spcPts val="0"/>
                        </a:spcAft>
                      </a:pPr>
                      <a:r>
                        <a:rPr lang="en-US" sz="1600" dirty="0">
                          <a:solidFill>
                            <a:srgbClr val="000000"/>
                          </a:solidFill>
                          <a:effectLst/>
                          <a:latin typeface="Arial Narrow"/>
                          <a:ea typeface="Times New Roman"/>
                          <a:cs typeface="Arial Narrow"/>
                        </a:rPr>
                        <a:t>38</a:t>
                      </a:r>
                      <a:endParaRPr lang="en-US" sz="1800" dirty="0">
                        <a:effectLst/>
                        <a:latin typeface="Arial Narrow"/>
                        <a:ea typeface="MS Mincho"/>
                        <a:cs typeface="Arial Narrow"/>
                      </a:endParaRPr>
                    </a:p>
                  </a:txBody>
                  <a:tcPr marL="68580" marR="68580" marT="0" marB="0" anchor="b"/>
                </a:tc>
                <a:tc>
                  <a:txBody>
                    <a:bodyPr/>
                    <a:lstStyle/>
                    <a:p>
                      <a:pPr marL="0" marR="0" algn="ctr">
                        <a:spcBef>
                          <a:spcPts val="0"/>
                        </a:spcBef>
                        <a:spcAft>
                          <a:spcPts val="0"/>
                        </a:spcAft>
                      </a:pPr>
                      <a:r>
                        <a:rPr lang="en-US" sz="1600" dirty="0">
                          <a:solidFill>
                            <a:srgbClr val="000000"/>
                          </a:solidFill>
                          <a:effectLst/>
                          <a:latin typeface="Arial Narrow"/>
                          <a:ea typeface="Times New Roman"/>
                          <a:cs typeface="Arial Narrow"/>
                        </a:rPr>
                        <a:t>-1.08</a:t>
                      </a:r>
                      <a:endParaRPr lang="en-US" sz="1800" dirty="0">
                        <a:effectLst/>
                        <a:latin typeface="Arial Narrow"/>
                        <a:ea typeface="MS Mincho"/>
                        <a:cs typeface="Arial Narrow"/>
                      </a:endParaRPr>
                    </a:p>
                  </a:txBody>
                  <a:tcPr marL="68580" marR="68580" marT="0" marB="0" anchor="b"/>
                </a:tc>
                <a:tc>
                  <a:txBody>
                    <a:bodyPr/>
                    <a:lstStyle/>
                    <a:p>
                      <a:pPr marL="0" marR="0" algn="ctr">
                        <a:spcBef>
                          <a:spcPts val="0"/>
                        </a:spcBef>
                        <a:spcAft>
                          <a:spcPts val="0"/>
                        </a:spcAft>
                      </a:pPr>
                      <a:r>
                        <a:rPr lang="en-US" sz="1600">
                          <a:solidFill>
                            <a:srgbClr val="000000"/>
                          </a:solidFill>
                          <a:effectLst/>
                          <a:latin typeface="Arial Narrow"/>
                          <a:ea typeface="Times New Roman"/>
                          <a:cs typeface="Arial Narrow"/>
                        </a:rPr>
                        <a:t>1.63</a:t>
                      </a:r>
                      <a:endParaRPr lang="en-US" sz="1800">
                        <a:effectLst/>
                        <a:latin typeface="Arial Narrow"/>
                        <a:ea typeface="MS Mincho"/>
                        <a:cs typeface="Arial Narrow"/>
                      </a:endParaRPr>
                    </a:p>
                  </a:txBody>
                  <a:tcPr marL="68580" marR="68580" marT="0" marB="0" anchor="b"/>
                </a:tc>
                <a:tc>
                  <a:txBody>
                    <a:bodyPr/>
                    <a:lstStyle/>
                    <a:p>
                      <a:pPr marL="0" marR="0" algn="ctr">
                        <a:spcBef>
                          <a:spcPts val="0"/>
                        </a:spcBef>
                        <a:spcAft>
                          <a:spcPts val="0"/>
                        </a:spcAft>
                      </a:pPr>
                      <a:r>
                        <a:rPr lang="en-US" sz="1600">
                          <a:solidFill>
                            <a:srgbClr val="000000"/>
                          </a:solidFill>
                          <a:effectLst/>
                          <a:latin typeface="Arial Narrow"/>
                          <a:ea typeface="Times New Roman"/>
                          <a:cs typeface="Arial Narrow"/>
                        </a:rPr>
                        <a:t>2.71</a:t>
                      </a:r>
                      <a:endParaRPr lang="en-US" sz="1800">
                        <a:effectLst/>
                        <a:latin typeface="Arial Narrow"/>
                        <a:ea typeface="MS Mincho"/>
                        <a:cs typeface="Arial Narrow"/>
                      </a:endParaRPr>
                    </a:p>
                  </a:txBody>
                  <a:tcPr marL="68580" marR="68580" marT="0" marB="0" anchor="b"/>
                </a:tc>
                <a:tc>
                  <a:txBody>
                    <a:bodyPr/>
                    <a:lstStyle/>
                    <a:p>
                      <a:pPr marL="0" marR="0" algn="ctr">
                        <a:spcBef>
                          <a:spcPts val="0"/>
                        </a:spcBef>
                        <a:spcAft>
                          <a:spcPts val="0"/>
                        </a:spcAft>
                      </a:pPr>
                      <a:r>
                        <a:rPr lang="en-US" sz="1600">
                          <a:solidFill>
                            <a:srgbClr val="000000"/>
                          </a:solidFill>
                          <a:effectLst/>
                          <a:latin typeface="Arial Narrow"/>
                          <a:ea typeface="Times New Roman"/>
                          <a:cs typeface="Arial Narrow"/>
                        </a:rPr>
                        <a:t>3.54</a:t>
                      </a:r>
                      <a:endParaRPr lang="en-US" sz="1800">
                        <a:effectLst/>
                        <a:latin typeface="Arial Narrow"/>
                        <a:ea typeface="MS Mincho"/>
                        <a:cs typeface="Arial Narrow"/>
                      </a:endParaRPr>
                    </a:p>
                  </a:txBody>
                  <a:tcPr marL="68580" marR="68580" marT="0" marB="0" anchor="b"/>
                </a:tc>
                <a:tc>
                  <a:txBody>
                    <a:bodyPr/>
                    <a:lstStyle/>
                    <a:p>
                      <a:pPr marL="0" marR="0" algn="ctr">
                        <a:spcBef>
                          <a:spcPts val="0"/>
                        </a:spcBef>
                        <a:spcAft>
                          <a:spcPts val="0"/>
                        </a:spcAft>
                      </a:pPr>
                      <a:r>
                        <a:rPr lang="en-US" sz="1600">
                          <a:solidFill>
                            <a:srgbClr val="000000"/>
                          </a:solidFill>
                          <a:effectLst/>
                          <a:latin typeface="Arial Narrow"/>
                          <a:ea typeface="Times New Roman"/>
                          <a:cs typeface="Arial Narrow"/>
                        </a:rPr>
                        <a:t>2.11 - 5.92</a:t>
                      </a:r>
                      <a:endParaRPr lang="en-US" sz="1800">
                        <a:effectLst/>
                        <a:latin typeface="Arial Narrow"/>
                        <a:ea typeface="MS Mincho"/>
                        <a:cs typeface="Arial Narrow"/>
                      </a:endParaRPr>
                    </a:p>
                  </a:txBody>
                  <a:tcPr marL="68580" marR="68580" marT="0" marB="0" anchor="b"/>
                </a:tc>
                <a:tc>
                  <a:txBody>
                    <a:bodyPr/>
                    <a:lstStyle/>
                    <a:p>
                      <a:pPr marL="0" marR="0" algn="ctr">
                        <a:spcBef>
                          <a:spcPts val="0"/>
                        </a:spcBef>
                        <a:spcAft>
                          <a:spcPts val="0"/>
                        </a:spcAft>
                      </a:pPr>
                      <a:r>
                        <a:rPr lang="en-US" sz="1600">
                          <a:solidFill>
                            <a:srgbClr val="000000"/>
                          </a:solidFill>
                          <a:effectLst/>
                          <a:latin typeface="Arial Narrow"/>
                          <a:ea typeface="Times New Roman"/>
                          <a:cs typeface="Arial Narrow"/>
                        </a:rPr>
                        <a:t>1.5x10</a:t>
                      </a:r>
                      <a:r>
                        <a:rPr lang="en-US" sz="1600" baseline="30000">
                          <a:solidFill>
                            <a:srgbClr val="000000"/>
                          </a:solidFill>
                          <a:effectLst/>
                          <a:latin typeface="Arial Narrow"/>
                          <a:ea typeface="Times New Roman"/>
                          <a:cs typeface="Arial Narrow"/>
                        </a:rPr>
                        <a:t>-6</a:t>
                      </a:r>
                      <a:endParaRPr lang="en-US" sz="1800">
                        <a:effectLst/>
                        <a:latin typeface="Arial Narrow"/>
                        <a:ea typeface="MS Mincho"/>
                        <a:cs typeface="Arial Narrow"/>
                      </a:endParaRPr>
                    </a:p>
                  </a:txBody>
                  <a:tcPr marL="68580" marR="68580" marT="0" marB="0" anchor="b"/>
                </a:tc>
              </a:tr>
              <a:tr h="284909">
                <a:tc>
                  <a:txBody>
                    <a:bodyPr/>
                    <a:lstStyle/>
                    <a:p>
                      <a:pPr marL="0" marR="0">
                        <a:spcBef>
                          <a:spcPts val="0"/>
                        </a:spcBef>
                        <a:spcAft>
                          <a:spcPts val="0"/>
                        </a:spcAft>
                      </a:pPr>
                      <a:r>
                        <a:rPr lang="en-US" sz="1600" dirty="0">
                          <a:solidFill>
                            <a:srgbClr val="000000"/>
                          </a:solidFill>
                          <a:effectLst/>
                          <a:latin typeface="Arial Narrow"/>
                          <a:ea typeface="Times New Roman"/>
                          <a:cs typeface="Arial Narrow"/>
                        </a:rPr>
                        <a:t>miR-342-3p</a:t>
                      </a:r>
                      <a:endParaRPr lang="en-US" sz="1800" dirty="0">
                        <a:effectLst/>
                        <a:latin typeface="Arial Narrow"/>
                        <a:ea typeface="MS Mincho"/>
                        <a:cs typeface="Arial Narrow"/>
                      </a:endParaRPr>
                    </a:p>
                  </a:txBody>
                  <a:tcPr marL="68580" marR="68580" marT="0" marB="0" anchor="b"/>
                </a:tc>
                <a:tc>
                  <a:txBody>
                    <a:bodyPr/>
                    <a:lstStyle/>
                    <a:p>
                      <a:pPr marL="0" marR="0" algn="ctr">
                        <a:spcBef>
                          <a:spcPts val="0"/>
                        </a:spcBef>
                        <a:spcAft>
                          <a:spcPts val="0"/>
                        </a:spcAft>
                      </a:pPr>
                      <a:r>
                        <a:rPr lang="en-US" sz="1600">
                          <a:solidFill>
                            <a:srgbClr val="000000"/>
                          </a:solidFill>
                          <a:effectLst/>
                          <a:latin typeface="Arial Narrow"/>
                          <a:ea typeface="Times New Roman"/>
                          <a:cs typeface="Arial Narrow"/>
                        </a:rPr>
                        <a:t>47</a:t>
                      </a:r>
                      <a:endParaRPr lang="en-US" sz="1800">
                        <a:effectLst/>
                        <a:latin typeface="Arial Narrow"/>
                        <a:ea typeface="MS Mincho"/>
                        <a:cs typeface="Arial Narrow"/>
                      </a:endParaRPr>
                    </a:p>
                  </a:txBody>
                  <a:tcPr marL="68580" marR="68580" marT="0" marB="0" anchor="b"/>
                </a:tc>
                <a:tc>
                  <a:txBody>
                    <a:bodyPr/>
                    <a:lstStyle/>
                    <a:p>
                      <a:pPr marL="0" marR="0" algn="ctr">
                        <a:spcBef>
                          <a:spcPts val="0"/>
                        </a:spcBef>
                        <a:spcAft>
                          <a:spcPts val="0"/>
                        </a:spcAft>
                      </a:pPr>
                      <a:r>
                        <a:rPr lang="en-US" sz="1600" dirty="0">
                          <a:solidFill>
                            <a:srgbClr val="000000"/>
                          </a:solidFill>
                          <a:effectLst/>
                          <a:latin typeface="Arial Narrow"/>
                          <a:ea typeface="Times New Roman"/>
                          <a:cs typeface="Arial Narrow"/>
                        </a:rPr>
                        <a:t>47</a:t>
                      </a:r>
                      <a:endParaRPr lang="en-US" sz="1800" dirty="0">
                        <a:effectLst/>
                        <a:latin typeface="Arial Narrow"/>
                        <a:ea typeface="MS Mincho"/>
                        <a:cs typeface="Arial Narrow"/>
                      </a:endParaRPr>
                    </a:p>
                  </a:txBody>
                  <a:tcPr marL="68580" marR="68580" marT="0" marB="0" anchor="b"/>
                </a:tc>
                <a:tc>
                  <a:txBody>
                    <a:bodyPr/>
                    <a:lstStyle/>
                    <a:p>
                      <a:pPr marL="0" marR="0" algn="ctr">
                        <a:spcBef>
                          <a:spcPts val="0"/>
                        </a:spcBef>
                        <a:spcAft>
                          <a:spcPts val="0"/>
                        </a:spcAft>
                      </a:pPr>
                      <a:r>
                        <a:rPr lang="en-US" sz="1600" dirty="0">
                          <a:solidFill>
                            <a:srgbClr val="000000"/>
                          </a:solidFill>
                          <a:effectLst/>
                          <a:latin typeface="Arial Narrow"/>
                          <a:ea typeface="Times New Roman"/>
                          <a:cs typeface="Arial Narrow"/>
                        </a:rPr>
                        <a:t>-2.07</a:t>
                      </a:r>
                      <a:endParaRPr lang="en-US" sz="1800" dirty="0">
                        <a:effectLst/>
                        <a:latin typeface="Arial Narrow"/>
                        <a:ea typeface="MS Mincho"/>
                        <a:cs typeface="Arial Narrow"/>
                      </a:endParaRPr>
                    </a:p>
                  </a:txBody>
                  <a:tcPr marL="68580" marR="68580" marT="0" marB="0" anchor="b"/>
                </a:tc>
                <a:tc>
                  <a:txBody>
                    <a:bodyPr/>
                    <a:lstStyle/>
                    <a:p>
                      <a:pPr marL="0" marR="0" algn="ctr">
                        <a:spcBef>
                          <a:spcPts val="0"/>
                        </a:spcBef>
                        <a:spcAft>
                          <a:spcPts val="0"/>
                        </a:spcAft>
                      </a:pPr>
                      <a:r>
                        <a:rPr lang="en-US" sz="1600">
                          <a:solidFill>
                            <a:srgbClr val="000000"/>
                          </a:solidFill>
                          <a:effectLst/>
                          <a:latin typeface="Arial Narrow"/>
                          <a:ea typeface="Times New Roman"/>
                          <a:cs typeface="Arial Narrow"/>
                        </a:rPr>
                        <a:t>0.54</a:t>
                      </a:r>
                      <a:endParaRPr lang="en-US" sz="1800">
                        <a:effectLst/>
                        <a:latin typeface="Arial Narrow"/>
                        <a:ea typeface="MS Mincho"/>
                        <a:cs typeface="Arial Narrow"/>
                      </a:endParaRPr>
                    </a:p>
                  </a:txBody>
                  <a:tcPr marL="68580" marR="68580" marT="0" marB="0" anchor="b"/>
                </a:tc>
                <a:tc>
                  <a:txBody>
                    <a:bodyPr/>
                    <a:lstStyle/>
                    <a:p>
                      <a:pPr marL="0" marR="0" algn="ctr">
                        <a:spcBef>
                          <a:spcPts val="0"/>
                        </a:spcBef>
                        <a:spcAft>
                          <a:spcPts val="0"/>
                        </a:spcAft>
                      </a:pPr>
                      <a:r>
                        <a:rPr lang="en-US" sz="1600">
                          <a:solidFill>
                            <a:srgbClr val="000000"/>
                          </a:solidFill>
                          <a:effectLst/>
                          <a:latin typeface="Arial Narrow"/>
                          <a:ea typeface="Times New Roman"/>
                          <a:cs typeface="Arial Narrow"/>
                        </a:rPr>
                        <a:t>2.61</a:t>
                      </a:r>
                      <a:endParaRPr lang="en-US" sz="1800">
                        <a:effectLst/>
                        <a:latin typeface="Arial Narrow"/>
                        <a:ea typeface="MS Mincho"/>
                        <a:cs typeface="Arial Narrow"/>
                      </a:endParaRPr>
                    </a:p>
                  </a:txBody>
                  <a:tcPr marL="68580" marR="68580" marT="0" marB="0" anchor="b"/>
                </a:tc>
                <a:tc>
                  <a:txBody>
                    <a:bodyPr/>
                    <a:lstStyle/>
                    <a:p>
                      <a:pPr marL="0" marR="0" algn="ctr">
                        <a:spcBef>
                          <a:spcPts val="0"/>
                        </a:spcBef>
                        <a:spcAft>
                          <a:spcPts val="0"/>
                        </a:spcAft>
                      </a:pPr>
                      <a:r>
                        <a:rPr lang="en-US" sz="1600" dirty="0">
                          <a:solidFill>
                            <a:srgbClr val="000000"/>
                          </a:solidFill>
                          <a:effectLst/>
                          <a:latin typeface="Arial Narrow"/>
                          <a:ea typeface="Times New Roman"/>
                          <a:cs typeface="Arial Narrow"/>
                        </a:rPr>
                        <a:t>4.53</a:t>
                      </a:r>
                      <a:endParaRPr lang="en-US" sz="1800" dirty="0">
                        <a:effectLst/>
                        <a:latin typeface="Arial Narrow"/>
                        <a:ea typeface="MS Mincho"/>
                        <a:cs typeface="Arial Narrow"/>
                      </a:endParaRPr>
                    </a:p>
                  </a:txBody>
                  <a:tcPr marL="68580" marR="68580" marT="0" marB="0" anchor="b"/>
                </a:tc>
                <a:tc>
                  <a:txBody>
                    <a:bodyPr/>
                    <a:lstStyle/>
                    <a:p>
                      <a:pPr marL="0" marR="0" algn="ctr">
                        <a:spcBef>
                          <a:spcPts val="0"/>
                        </a:spcBef>
                        <a:spcAft>
                          <a:spcPts val="0"/>
                        </a:spcAft>
                      </a:pPr>
                      <a:r>
                        <a:rPr lang="en-US" sz="1600">
                          <a:solidFill>
                            <a:srgbClr val="000000"/>
                          </a:solidFill>
                          <a:effectLst/>
                          <a:latin typeface="Arial Narrow"/>
                          <a:ea typeface="Times New Roman"/>
                          <a:cs typeface="Arial Narrow"/>
                        </a:rPr>
                        <a:t>2.41 - 8.51</a:t>
                      </a:r>
                      <a:endParaRPr lang="en-US" sz="1800">
                        <a:effectLst/>
                        <a:latin typeface="Arial Narrow"/>
                        <a:ea typeface="MS Mincho"/>
                        <a:cs typeface="Arial Narrow"/>
                      </a:endParaRPr>
                    </a:p>
                  </a:txBody>
                  <a:tcPr marL="68580" marR="68580" marT="0" marB="0" anchor="b"/>
                </a:tc>
                <a:tc>
                  <a:txBody>
                    <a:bodyPr/>
                    <a:lstStyle/>
                    <a:p>
                      <a:pPr marL="0" marR="0" algn="ctr">
                        <a:spcBef>
                          <a:spcPts val="0"/>
                        </a:spcBef>
                        <a:spcAft>
                          <a:spcPts val="0"/>
                        </a:spcAft>
                      </a:pPr>
                      <a:r>
                        <a:rPr lang="en-US" sz="1600">
                          <a:solidFill>
                            <a:srgbClr val="000000"/>
                          </a:solidFill>
                          <a:effectLst/>
                          <a:latin typeface="Arial Narrow"/>
                          <a:ea typeface="Times New Roman"/>
                          <a:cs typeface="Arial Narrow"/>
                        </a:rPr>
                        <a:t>2.7x10</a:t>
                      </a:r>
                      <a:r>
                        <a:rPr lang="en-US" sz="1600" baseline="30000">
                          <a:solidFill>
                            <a:srgbClr val="000000"/>
                          </a:solidFill>
                          <a:effectLst/>
                          <a:latin typeface="Arial Narrow"/>
                          <a:ea typeface="Times New Roman"/>
                          <a:cs typeface="Arial Narrow"/>
                        </a:rPr>
                        <a:t>-6</a:t>
                      </a:r>
                      <a:endParaRPr lang="en-US" sz="1800">
                        <a:effectLst/>
                        <a:latin typeface="Arial Narrow"/>
                        <a:ea typeface="MS Mincho"/>
                        <a:cs typeface="Arial Narrow"/>
                      </a:endParaRPr>
                    </a:p>
                  </a:txBody>
                  <a:tcPr marL="68580" marR="68580" marT="0" marB="0" anchor="b"/>
                </a:tc>
              </a:tr>
              <a:tr h="284909">
                <a:tc>
                  <a:txBody>
                    <a:bodyPr/>
                    <a:lstStyle/>
                    <a:p>
                      <a:pPr marL="0" marR="0">
                        <a:spcBef>
                          <a:spcPts val="0"/>
                        </a:spcBef>
                        <a:spcAft>
                          <a:spcPts val="0"/>
                        </a:spcAft>
                      </a:pPr>
                      <a:r>
                        <a:rPr lang="en-US" sz="1600" dirty="0">
                          <a:solidFill>
                            <a:srgbClr val="000000"/>
                          </a:solidFill>
                          <a:effectLst/>
                          <a:latin typeface="Arial Narrow"/>
                          <a:ea typeface="Times New Roman"/>
                          <a:cs typeface="Arial Narrow"/>
                        </a:rPr>
                        <a:t>let-7c-5p</a:t>
                      </a:r>
                      <a:endParaRPr lang="en-US" sz="1800" dirty="0">
                        <a:effectLst/>
                        <a:latin typeface="Arial Narrow"/>
                        <a:ea typeface="MS Mincho"/>
                        <a:cs typeface="Arial Narrow"/>
                      </a:endParaRPr>
                    </a:p>
                  </a:txBody>
                  <a:tcPr marL="68580" marR="68580" marT="0" marB="0" anchor="b"/>
                </a:tc>
                <a:tc>
                  <a:txBody>
                    <a:bodyPr/>
                    <a:lstStyle/>
                    <a:p>
                      <a:pPr marL="0" marR="0" algn="ctr">
                        <a:spcBef>
                          <a:spcPts val="0"/>
                        </a:spcBef>
                        <a:spcAft>
                          <a:spcPts val="0"/>
                        </a:spcAft>
                      </a:pPr>
                      <a:r>
                        <a:rPr lang="en-US" sz="1600">
                          <a:solidFill>
                            <a:srgbClr val="000000"/>
                          </a:solidFill>
                          <a:effectLst/>
                          <a:latin typeface="Arial Narrow"/>
                          <a:ea typeface="Times New Roman"/>
                          <a:cs typeface="Arial Narrow"/>
                        </a:rPr>
                        <a:t>47</a:t>
                      </a:r>
                      <a:endParaRPr lang="en-US" sz="1800">
                        <a:effectLst/>
                        <a:latin typeface="Arial Narrow"/>
                        <a:ea typeface="MS Mincho"/>
                        <a:cs typeface="Arial Narrow"/>
                      </a:endParaRPr>
                    </a:p>
                  </a:txBody>
                  <a:tcPr marL="68580" marR="68580" marT="0" marB="0" anchor="b"/>
                </a:tc>
                <a:tc>
                  <a:txBody>
                    <a:bodyPr/>
                    <a:lstStyle/>
                    <a:p>
                      <a:pPr marL="0" marR="0" algn="ctr">
                        <a:spcBef>
                          <a:spcPts val="0"/>
                        </a:spcBef>
                        <a:spcAft>
                          <a:spcPts val="0"/>
                        </a:spcAft>
                      </a:pPr>
                      <a:r>
                        <a:rPr lang="en-US" sz="1600">
                          <a:solidFill>
                            <a:srgbClr val="000000"/>
                          </a:solidFill>
                          <a:effectLst/>
                          <a:latin typeface="Arial Narrow"/>
                          <a:ea typeface="Times New Roman"/>
                          <a:cs typeface="Arial Narrow"/>
                        </a:rPr>
                        <a:t>47</a:t>
                      </a:r>
                      <a:endParaRPr lang="en-US" sz="1800">
                        <a:effectLst/>
                        <a:latin typeface="Arial Narrow"/>
                        <a:ea typeface="MS Mincho"/>
                        <a:cs typeface="Arial Narrow"/>
                      </a:endParaRPr>
                    </a:p>
                  </a:txBody>
                  <a:tcPr marL="68580" marR="68580" marT="0" marB="0" anchor="b"/>
                </a:tc>
                <a:tc>
                  <a:txBody>
                    <a:bodyPr/>
                    <a:lstStyle/>
                    <a:p>
                      <a:pPr marL="0" marR="0" algn="ctr">
                        <a:spcBef>
                          <a:spcPts val="0"/>
                        </a:spcBef>
                        <a:spcAft>
                          <a:spcPts val="0"/>
                        </a:spcAft>
                      </a:pPr>
                      <a:r>
                        <a:rPr lang="en-US" sz="1600">
                          <a:solidFill>
                            <a:srgbClr val="000000"/>
                          </a:solidFill>
                          <a:effectLst/>
                          <a:latin typeface="Arial Narrow"/>
                          <a:ea typeface="Times New Roman"/>
                          <a:cs typeface="Arial Narrow"/>
                        </a:rPr>
                        <a:t>-4.66</a:t>
                      </a:r>
                      <a:endParaRPr lang="en-US" sz="1800">
                        <a:effectLst/>
                        <a:latin typeface="Arial Narrow"/>
                        <a:ea typeface="MS Mincho"/>
                        <a:cs typeface="Arial Narrow"/>
                      </a:endParaRPr>
                    </a:p>
                  </a:txBody>
                  <a:tcPr marL="68580" marR="68580" marT="0" marB="0" anchor="b"/>
                </a:tc>
                <a:tc>
                  <a:txBody>
                    <a:bodyPr/>
                    <a:lstStyle/>
                    <a:p>
                      <a:pPr marL="0" marR="0" algn="ctr">
                        <a:spcBef>
                          <a:spcPts val="0"/>
                        </a:spcBef>
                        <a:spcAft>
                          <a:spcPts val="0"/>
                        </a:spcAft>
                      </a:pPr>
                      <a:r>
                        <a:rPr lang="en-US" sz="1600">
                          <a:solidFill>
                            <a:srgbClr val="000000"/>
                          </a:solidFill>
                          <a:effectLst/>
                          <a:latin typeface="Arial Narrow"/>
                          <a:ea typeface="Times New Roman"/>
                          <a:cs typeface="Arial Narrow"/>
                        </a:rPr>
                        <a:t>-0.95</a:t>
                      </a:r>
                      <a:endParaRPr lang="en-US" sz="1800">
                        <a:effectLst/>
                        <a:latin typeface="Arial Narrow"/>
                        <a:ea typeface="MS Mincho"/>
                        <a:cs typeface="Arial Narrow"/>
                      </a:endParaRPr>
                    </a:p>
                  </a:txBody>
                  <a:tcPr marL="68580" marR="68580" marT="0" marB="0" anchor="b"/>
                </a:tc>
                <a:tc>
                  <a:txBody>
                    <a:bodyPr/>
                    <a:lstStyle/>
                    <a:p>
                      <a:pPr marL="0" marR="0" algn="ctr">
                        <a:spcBef>
                          <a:spcPts val="0"/>
                        </a:spcBef>
                        <a:spcAft>
                          <a:spcPts val="0"/>
                        </a:spcAft>
                      </a:pPr>
                      <a:r>
                        <a:rPr lang="en-US" sz="1600">
                          <a:solidFill>
                            <a:srgbClr val="000000"/>
                          </a:solidFill>
                          <a:effectLst/>
                          <a:latin typeface="Arial Narrow"/>
                          <a:ea typeface="Times New Roman"/>
                          <a:cs typeface="Arial Narrow"/>
                        </a:rPr>
                        <a:t>3.71</a:t>
                      </a:r>
                      <a:endParaRPr lang="en-US" sz="1800">
                        <a:effectLst/>
                        <a:latin typeface="Arial Narrow"/>
                        <a:ea typeface="MS Mincho"/>
                        <a:cs typeface="Arial Narrow"/>
                      </a:endParaRPr>
                    </a:p>
                  </a:txBody>
                  <a:tcPr marL="68580" marR="68580" marT="0" marB="0" anchor="b"/>
                </a:tc>
                <a:tc>
                  <a:txBody>
                    <a:bodyPr/>
                    <a:lstStyle/>
                    <a:p>
                      <a:pPr marL="0" marR="0" algn="ctr">
                        <a:spcBef>
                          <a:spcPts val="0"/>
                        </a:spcBef>
                        <a:spcAft>
                          <a:spcPts val="0"/>
                        </a:spcAft>
                      </a:pPr>
                      <a:r>
                        <a:rPr lang="en-US" sz="1600">
                          <a:solidFill>
                            <a:srgbClr val="000000"/>
                          </a:solidFill>
                          <a:effectLst/>
                          <a:latin typeface="Arial Narrow"/>
                          <a:ea typeface="Times New Roman"/>
                          <a:cs typeface="Arial Narrow"/>
                        </a:rPr>
                        <a:t>3.92</a:t>
                      </a:r>
                      <a:endParaRPr lang="en-US" sz="1800">
                        <a:effectLst/>
                        <a:latin typeface="Arial Narrow"/>
                        <a:ea typeface="MS Mincho"/>
                        <a:cs typeface="Arial Narrow"/>
                      </a:endParaRPr>
                    </a:p>
                  </a:txBody>
                  <a:tcPr marL="68580" marR="68580" marT="0" marB="0" anchor="b"/>
                </a:tc>
                <a:tc>
                  <a:txBody>
                    <a:bodyPr/>
                    <a:lstStyle/>
                    <a:p>
                      <a:pPr marL="0" marR="0" algn="ctr">
                        <a:spcBef>
                          <a:spcPts val="0"/>
                        </a:spcBef>
                        <a:spcAft>
                          <a:spcPts val="0"/>
                        </a:spcAft>
                      </a:pPr>
                      <a:r>
                        <a:rPr lang="en-US" sz="1600">
                          <a:solidFill>
                            <a:srgbClr val="000000"/>
                          </a:solidFill>
                          <a:effectLst/>
                          <a:latin typeface="Arial Narrow"/>
                          <a:ea typeface="Times New Roman"/>
                          <a:cs typeface="Arial Narrow"/>
                        </a:rPr>
                        <a:t>2.21 - 6.97</a:t>
                      </a:r>
                      <a:endParaRPr lang="en-US" sz="1800">
                        <a:effectLst/>
                        <a:latin typeface="Arial Narrow"/>
                        <a:ea typeface="MS Mincho"/>
                        <a:cs typeface="Arial Narrow"/>
                      </a:endParaRPr>
                    </a:p>
                  </a:txBody>
                  <a:tcPr marL="68580" marR="68580" marT="0" marB="0" anchor="b"/>
                </a:tc>
                <a:tc>
                  <a:txBody>
                    <a:bodyPr/>
                    <a:lstStyle/>
                    <a:p>
                      <a:pPr marL="0" marR="0" algn="ctr">
                        <a:spcBef>
                          <a:spcPts val="0"/>
                        </a:spcBef>
                        <a:spcAft>
                          <a:spcPts val="0"/>
                        </a:spcAft>
                      </a:pPr>
                      <a:r>
                        <a:rPr lang="en-US" sz="1600">
                          <a:solidFill>
                            <a:srgbClr val="000000"/>
                          </a:solidFill>
                          <a:effectLst/>
                          <a:latin typeface="Arial Narrow"/>
                          <a:ea typeface="Times New Roman"/>
                          <a:cs typeface="Arial Narrow"/>
                        </a:rPr>
                        <a:t>3.1x10</a:t>
                      </a:r>
                      <a:r>
                        <a:rPr lang="en-US" sz="1600" baseline="30000">
                          <a:solidFill>
                            <a:srgbClr val="000000"/>
                          </a:solidFill>
                          <a:effectLst/>
                          <a:latin typeface="Arial Narrow"/>
                          <a:ea typeface="Times New Roman"/>
                          <a:cs typeface="Arial Narrow"/>
                        </a:rPr>
                        <a:t>-6</a:t>
                      </a:r>
                      <a:endParaRPr lang="en-US" sz="1800">
                        <a:effectLst/>
                        <a:latin typeface="Arial Narrow"/>
                        <a:ea typeface="MS Mincho"/>
                        <a:cs typeface="Arial Narrow"/>
                      </a:endParaRPr>
                    </a:p>
                  </a:txBody>
                  <a:tcPr marL="68580" marR="68580" marT="0" marB="0" anchor="b"/>
                </a:tc>
              </a:tr>
              <a:tr h="284909">
                <a:tc>
                  <a:txBody>
                    <a:bodyPr/>
                    <a:lstStyle/>
                    <a:p>
                      <a:pPr marL="0" marR="0">
                        <a:spcBef>
                          <a:spcPts val="0"/>
                        </a:spcBef>
                        <a:spcAft>
                          <a:spcPts val="0"/>
                        </a:spcAft>
                      </a:pPr>
                      <a:r>
                        <a:rPr lang="en-US" sz="1600" dirty="0">
                          <a:solidFill>
                            <a:srgbClr val="000000"/>
                          </a:solidFill>
                          <a:effectLst/>
                          <a:latin typeface="Arial Narrow"/>
                          <a:ea typeface="Times New Roman"/>
                          <a:cs typeface="Arial Narrow"/>
                        </a:rPr>
                        <a:t>miR-148b-3p</a:t>
                      </a:r>
                      <a:endParaRPr lang="en-US" sz="1800" dirty="0">
                        <a:effectLst/>
                        <a:latin typeface="Arial Narrow"/>
                        <a:ea typeface="MS Mincho"/>
                        <a:cs typeface="Arial Narrow"/>
                      </a:endParaRPr>
                    </a:p>
                  </a:txBody>
                  <a:tcPr marL="68580" marR="68580" marT="0" marB="0" anchor="b"/>
                </a:tc>
                <a:tc>
                  <a:txBody>
                    <a:bodyPr/>
                    <a:lstStyle/>
                    <a:p>
                      <a:pPr marL="0" marR="0" algn="ctr">
                        <a:spcBef>
                          <a:spcPts val="0"/>
                        </a:spcBef>
                        <a:spcAft>
                          <a:spcPts val="0"/>
                        </a:spcAft>
                      </a:pPr>
                      <a:r>
                        <a:rPr lang="en-US" sz="1600">
                          <a:solidFill>
                            <a:srgbClr val="000000"/>
                          </a:solidFill>
                          <a:effectLst/>
                          <a:latin typeface="Arial Narrow"/>
                          <a:ea typeface="Times New Roman"/>
                          <a:cs typeface="Arial Narrow"/>
                        </a:rPr>
                        <a:t>46</a:t>
                      </a:r>
                      <a:endParaRPr lang="en-US" sz="1800">
                        <a:effectLst/>
                        <a:latin typeface="Arial Narrow"/>
                        <a:ea typeface="MS Mincho"/>
                        <a:cs typeface="Arial Narrow"/>
                      </a:endParaRPr>
                    </a:p>
                  </a:txBody>
                  <a:tcPr marL="68580" marR="68580" marT="0" marB="0" anchor="b"/>
                </a:tc>
                <a:tc>
                  <a:txBody>
                    <a:bodyPr/>
                    <a:lstStyle/>
                    <a:p>
                      <a:pPr marL="0" marR="0" algn="ctr">
                        <a:spcBef>
                          <a:spcPts val="0"/>
                        </a:spcBef>
                        <a:spcAft>
                          <a:spcPts val="0"/>
                        </a:spcAft>
                      </a:pPr>
                      <a:r>
                        <a:rPr lang="en-US" sz="1600">
                          <a:solidFill>
                            <a:srgbClr val="000000"/>
                          </a:solidFill>
                          <a:effectLst/>
                          <a:latin typeface="Arial Narrow"/>
                          <a:ea typeface="Times New Roman"/>
                          <a:cs typeface="Arial Narrow"/>
                        </a:rPr>
                        <a:t>35</a:t>
                      </a:r>
                      <a:endParaRPr lang="en-US" sz="1800">
                        <a:effectLst/>
                        <a:latin typeface="Arial Narrow"/>
                        <a:ea typeface="MS Mincho"/>
                        <a:cs typeface="Arial Narrow"/>
                      </a:endParaRPr>
                    </a:p>
                  </a:txBody>
                  <a:tcPr marL="68580" marR="68580" marT="0" marB="0" anchor="b"/>
                </a:tc>
                <a:tc>
                  <a:txBody>
                    <a:bodyPr/>
                    <a:lstStyle/>
                    <a:p>
                      <a:pPr marL="0" marR="0" algn="ctr">
                        <a:spcBef>
                          <a:spcPts val="0"/>
                        </a:spcBef>
                        <a:spcAft>
                          <a:spcPts val="0"/>
                        </a:spcAft>
                      </a:pPr>
                      <a:r>
                        <a:rPr lang="en-US" sz="1600">
                          <a:solidFill>
                            <a:srgbClr val="000000"/>
                          </a:solidFill>
                          <a:effectLst/>
                          <a:latin typeface="Arial Narrow"/>
                          <a:ea typeface="Times New Roman"/>
                          <a:cs typeface="Arial Narrow"/>
                        </a:rPr>
                        <a:t>-1.49</a:t>
                      </a:r>
                      <a:endParaRPr lang="en-US" sz="1800">
                        <a:effectLst/>
                        <a:latin typeface="Arial Narrow"/>
                        <a:ea typeface="MS Mincho"/>
                        <a:cs typeface="Arial Narrow"/>
                      </a:endParaRPr>
                    </a:p>
                  </a:txBody>
                  <a:tcPr marL="68580" marR="68580" marT="0" marB="0" anchor="b"/>
                </a:tc>
                <a:tc>
                  <a:txBody>
                    <a:bodyPr/>
                    <a:lstStyle/>
                    <a:p>
                      <a:pPr marL="0" marR="0" algn="ctr">
                        <a:spcBef>
                          <a:spcPts val="0"/>
                        </a:spcBef>
                        <a:spcAft>
                          <a:spcPts val="0"/>
                        </a:spcAft>
                      </a:pPr>
                      <a:r>
                        <a:rPr lang="en-US" sz="1600">
                          <a:solidFill>
                            <a:srgbClr val="000000"/>
                          </a:solidFill>
                          <a:effectLst/>
                          <a:latin typeface="Arial Narrow"/>
                          <a:ea typeface="Times New Roman"/>
                          <a:cs typeface="Arial Narrow"/>
                        </a:rPr>
                        <a:t>1.18</a:t>
                      </a:r>
                      <a:endParaRPr lang="en-US" sz="1800">
                        <a:effectLst/>
                        <a:latin typeface="Arial Narrow"/>
                        <a:ea typeface="MS Mincho"/>
                        <a:cs typeface="Arial Narrow"/>
                      </a:endParaRPr>
                    </a:p>
                  </a:txBody>
                  <a:tcPr marL="68580" marR="68580" marT="0" marB="0" anchor="b"/>
                </a:tc>
                <a:tc>
                  <a:txBody>
                    <a:bodyPr/>
                    <a:lstStyle/>
                    <a:p>
                      <a:pPr marL="0" marR="0" algn="ctr">
                        <a:spcBef>
                          <a:spcPts val="0"/>
                        </a:spcBef>
                        <a:spcAft>
                          <a:spcPts val="0"/>
                        </a:spcAft>
                      </a:pPr>
                      <a:r>
                        <a:rPr lang="en-US" sz="1600">
                          <a:solidFill>
                            <a:srgbClr val="000000"/>
                          </a:solidFill>
                          <a:effectLst/>
                          <a:latin typeface="Arial Narrow"/>
                          <a:ea typeface="Times New Roman"/>
                          <a:cs typeface="Arial Narrow"/>
                        </a:rPr>
                        <a:t>2.67</a:t>
                      </a:r>
                      <a:endParaRPr lang="en-US" sz="1800">
                        <a:effectLst/>
                        <a:latin typeface="Arial Narrow"/>
                        <a:ea typeface="MS Mincho"/>
                        <a:cs typeface="Arial Narrow"/>
                      </a:endParaRPr>
                    </a:p>
                  </a:txBody>
                  <a:tcPr marL="68580" marR="68580" marT="0" marB="0" anchor="b"/>
                </a:tc>
                <a:tc>
                  <a:txBody>
                    <a:bodyPr/>
                    <a:lstStyle/>
                    <a:p>
                      <a:pPr marL="0" marR="0" algn="ctr">
                        <a:spcBef>
                          <a:spcPts val="0"/>
                        </a:spcBef>
                        <a:spcAft>
                          <a:spcPts val="0"/>
                        </a:spcAft>
                      </a:pPr>
                      <a:r>
                        <a:rPr lang="en-US" sz="1600">
                          <a:solidFill>
                            <a:srgbClr val="000000"/>
                          </a:solidFill>
                          <a:effectLst/>
                          <a:latin typeface="Arial Narrow"/>
                          <a:ea typeface="Times New Roman"/>
                          <a:cs typeface="Arial Narrow"/>
                        </a:rPr>
                        <a:t>2.94</a:t>
                      </a:r>
                      <a:endParaRPr lang="en-US" sz="1800">
                        <a:effectLst/>
                        <a:latin typeface="Arial Narrow"/>
                        <a:ea typeface="MS Mincho"/>
                        <a:cs typeface="Arial Narrow"/>
                      </a:endParaRPr>
                    </a:p>
                  </a:txBody>
                  <a:tcPr marL="68580" marR="68580" marT="0" marB="0" anchor="b"/>
                </a:tc>
                <a:tc>
                  <a:txBody>
                    <a:bodyPr/>
                    <a:lstStyle/>
                    <a:p>
                      <a:pPr marL="0" marR="0" algn="ctr">
                        <a:spcBef>
                          <a:spcPts val="0"/>
                        </a:spcBef>
                        <a:spcAft>
                          <a:spcPts val="0"/>
                        </a:spcAft>
                      </a:pPr>
                      <a:r>
                        <a:rPr lang="en-US" sz="1600">
                          <a:solidFill>
                            <a:srgbClr val="000000"/>
                          </a:solidFill>
                          <a:effectLst/>
                          <a:latin typeface="Arial Narrow"/>
                          <a:ea typeface="Times New Roman"/>
                          <a:cs typeface="Arial Narrow"/>
                        </a:rPr>
                        <a:t>1.85 - 4.67</a:t>
                      </a:r>
                      <a:endParaRPr lang="en-US" sz="1800">
                        <a:effectLst/>
                        <a:latin typeface="Arial Narrow"/>
                        <a:ea typeface="MS Mincho"/>
                        <a:cs typeface="Arial Narrow"/>
                      </a:endParaRPr>
                    </a:p>
                  </a:txBody>
                  <a:tcPr marL="68580" marR="68580" marT="0" marB="0" anchor="b"/>
                </a:tc>
                <a:tc>
                  <a:txBody>
                    <a:bodyPr/>
                    <a:lstStyle/>
                    <a:p>
                      <a:pPr marL="0" marR="0" algn="ctr">
                        <a:spcBef>
                          <a:spcPts val="0"/>
                        </a:spcBef>
                        <a:spcAft>
                          <a:spcPts val="0"/>
                        </a:spcAft>
                      </a:pPr>
                      <a:r>
                        <a:rPr lang="en-US" sz="1600">
                          <a:solidFill>
                            <a:srgbClr val="000000"/>
                          </a:solidFill>
                          <a:effectLst/>
                          <a:latin typeface="Arial Narrow"/>
                          <a:ea typeface="Times New Roman"/>
                          <a:cs typeface="Arial Narrow"/>
                        </a:rPr>
                        <a:t>4.9x10</a:t>
                      </a:r>
                      <a:r>
                        <a:rPr lang="en-US" sz="1600" baseline="30000">
                          <a:solidFill>
                            <a:srgbClr val="000000"/>
                          </a:solidFill>
                          <a:effectLst/>
                          <a:latin typeface="Arial Narrow"/>
                          <a:ea typeface="Times New Roman"/>
                          <a:cs typeface="Arial Narrow"/>
                        </a:rPr>
                        <a:t>-6</a:t>
                      </a:r>
                      <a:endParaRPr lang="en-US" sz="1800">
                        <a:effectLst/>
                        <a:latin typeface="Arial Narrow"/>
                        <a:ea typeface="MS Mincho"/>
                        <a:cs typeface="Arial Narrow"/>
                      </a:endParaRPr>
                    </a:p>
                  </a:txBody>
                  <a:tcPr marL="68580" marR="68580" marT="0" marB="0" anchor="b"/>
                </a:tc>
              </a:tr>
              <a:tr h="284909">
                <a:tc>
                  <a:txBody>
                    <a:bodyPr/>
                    <a:lstStyle/>
                    <a:p>
                      <a:pPr marL="0" marR="0">
                        <a:spcBef>
                          <a:spcPts val="0"/>
                        </a:spcBef>
                        <a:spcAft>
                          <a:spcPts val="0"/>
                        </a:spcAft>
                      </a:pPr>
                      <a:r>
                        <a:rPr lang="en-US" sz="1600">
                          <a:solidFill>
                            <a:srgbClr val="000000"/>
                          </a:solidFill>
                          <a:effectLst/>
                          <a:latin typeface="Arial Narrow"/>
                          <a:ea typeface="Times New Roman"/>
                          <a:cs typeface="Arial Narrow"/>
                        </a:rPr>
                        <a:t>miR-146a-5p</a:t>
                      </a:r>
                      <a:endParaRPr lang="en-US" sz="1800">
                        <a:effectLst/>
                        <a:latin typeface="Arial Narrow"/>
                        <a:ea typeface="MS Mincho"/>
                        <a:cs typeface="Arial Narrow"/>
                      </a:endParaRPr>
                    </a:p>
                  </a:txBody>
                  <a:tcPr marL="68580" marR="68580" marT="0" marB="0" anchor="b"/>
                </a:tc>
                <a:tc>
                  <a:txBody>
                    <a:bodyPr/>
                    <a:lstStyle/>
                    <a:p>
                      <a:pPr marL="0" marR="0" algn="ctr">
                        <a:spcBef>
                          <a:spcPts val="0"/>
                        </a:spcBef>
                        <a:spcAft>
                          <a:spcPts val="0"/>
                        </a:spcAft>
                      </a:pPr>
                      <a:r>
                        <a:rPr lang="en-US" sz="1600">
                          <a:solidFill>
                            <a:srgbClr val="000000"/>
                          </a:solidFill>
                          <a:effectLst/>
                          <a:latin typeface="Arial Narrow"/>
                          <a:ea typeface="Times New Roman"/>
                          <a:cs typeface="Arial Narrow"/>
                        </a:rPr>
                        <a:t>47</a:t>
                      </a:r>
                      <a:endParaRPr lang="en-US" sz="1800">
                        <a:effectLst/>
                        <a:latin typeface="Arial Narrow"/>
                        <a:ea typeface="MS Mincho"/>
                        <a:cs typeface="Arial Narrow"/>
                      </a:endParaRPr>
                    </a:p>
                  </a:txBody>
                  <a:tcPr marL="68580" marR="68580" marT="0" marB="0" anchor="b"/>
                </a:tc>
                <a:tc>
                  <a:txBody>
                    <a:bodyPr/>
                    <a:lstStyle/>
                    <a:p>
                      <a:pPr marL="0" marR="0" algn="ctr">
                        <a:spcBef>
                          <a:spcPts val="0"/>
                        </a:spcBef>
                        <a:spcAft>
                          <a:spcPts val="0"/>
                        </a:spcAft>
                      </a:pPr>
                      <a:r>
                        <a:rPr lang="en-US" sz="1600" dirty="0">
                          <a:solidFill>
                            <a:srgbClr val="000000"/>
                          </a:solidFill>
                          <a:effectLst/>
                          <a:latin typeface="Arial Narrow"/>
                          <a:ea typeface="Times New Roman"/>
                          <a:cs typeface="Arial Narrow"/>
                        </a:rPr>
                        <a:t>36</a:t>
                      </a:r>
                      <a:endParaRPr lang="en-US" sz="1800" dirty="0">
                        <a:effectLst/>
                        <a:latin typeface="Arial Narrow"/>
                        <a:ea typeface="MS Mincho"/>
                        <a:cs typeface="Arial Narrow"/>
                      </a:endParaRPr>
                    </a:p>
                  </a:txBody>
                  <a:tcPr marL="68580" marR="68580" marT="0" marB="0" anchor="b"/>
                </a:tc>
                <a:tc>
                  <a:txBody>
                    <a:bodyPr/>
                    <a:lstStyle/>
                    <a:p>
                      <a:pPr marL="0" marR="0" algn="ctr">
                        <a:spcBef>
                          <a:spcPts val="0"/>
                        </a:spcBef>
                        <a:spcAft>
                          <a:spcPts val="0"/>
                        </a:spcAft>
                      </a:pPr>
                      <a:r>
                        <a:rPr lang="en-US" sz="1600">
                          <a:solidFill>
                            <a:srgbClr val="000000"/>
                          </a:solidFill>
                          <a:effectLst/>
                          <a:latin typeface="Arial Narrow"/>
                          <a:ea typeface="Times New Roman"/>
                          <a:cs typeface="Arial Narrow"/>
                        </a:rPr>
                        <a:t>-2.24</a:t>
                      </a:r>
                      <a:endParaRPr lang="en-US" sz="1800">
                        <a:effectLst/>
                        <a:latin typeface="Arial Narrow"/>
                        <a:ea typeface="MS Mincho"/>
                        <a:cs typeface="Arial Narrow"/>
                      </a:endParaRPr>
                    </a:p>
                  </a:txBody>
                  <a:tcPr marL="68580" marR="68580" marT="0" marB="0" anchor="b"/>
                </a:tc>
                <a:tc>
                  <a:txBody>
                    <a:bodyPr/>
                    <a:lstStyle/>
                    <a:p>
                      <a:pPr marL="0" marR="0" algn="ctr">
                        <a:spcBef>
                          <a:spcPts val="0"/>
                        </a:spcBef>
                        <a:spcAft>
                          <a:spcPts val="0"/>
                        </a:spcAft>
                      </a:pPr>
                      <a:r>
                        <a:rPr lang="en-US" sz="1600">
                          <a:solidFill>
                            <a:srgbClr val="000000"/>
                          </a:solidFill>
                          <a:effectLst/>
                          <a:latin typeface="Arial Narrow"/>
                          <a:ea typeface="Times New Roman"/>
                          <a:cs typeface="Arial Narrow"/>
                        </a:rPr>
                        <a:t>0.91</a:t>
                      </a:r>
                      <a:endParaRPr lang="en-US" sz="1800">
                        <a:effectLst/>
                        <a:latin typeface="Arial Narrow"/>
                        <a:ea typeface="MS Mincho"/>
                        <a:cs typeface="Arial Narrow"/>
                      </a:endParaRPr>
                    </a:p>
                  </a:txBody>
                  <a:tcPr marL="68580" marR="68580" marT="0" marB="0" anchor="b"/>
                </a:tc>
                <a:tc>
                  <a:txBody>
                    <a:bodyPr/>
                    <a:lstStyle/>
                    <a:p>
                      <a:pPr marL="0" marR="0" algn="ctr">
                        <a:spcBef>
                          <a:spcPts val="0"/>
                        </a:spcBef>
                        <a:spcAft>
                          <a:spcPts val="0"/>
                        </a:spcAft>
                      </a:pPr>
                      <a:r>
                        <a:rPr lang="en-US" sz="1600">
                          <a:solidFill>
                            <a:srgbClr val="000000"/>
                          </a:solidFill>
                          <a:effectLst/>
                          <a:latin typeface="Arial Narrow"/>
                          <a:ea typeface="Times New Roman"/>
                          <a:cs typeface="Arial Narrow"/>
                        </a:rPr>
                        <a:t>3.15</a:t>
                      </a:r>
                      <a:endParaRPr lang="en-US" sz="1800">
                        <a:effectLst/>
                        <a:latin typeface="Arial Narrow"/>
                        <a:ea typeface="MS Mincho"/>
                        <a:cs typeface="Arial Narrow"/>
                      </a:endParaRPr>
                    </a:p>
                  </a:txBody>
                  <a:tcPr marL="68580" marR="68580" marT="0" marB="0" anchor="b"/>
                </a:tc>
                <a:tc>
                  <a:txBody>
                    <a:bodyPr/>
                    <a:lstStyle/>
                    <a:p>
                      <a:pPr marL="0" marR="0" algn="ctr">
                        <a:spcBef>
                          <a:spcPts val="0"/>
                        </a:spcBef>
                        <a:spcAft>
                          <a:spcPts val="0"/>
                        </a:spcAft>
                      </a:pPr>
                      <a:r>
                        <a:rPr lang="en-US" sz="1600">
                          <a:solidFill>
                            <a:srgbClr val="000000"/>
                          </a:solidFill>
                          <a:effectLst/>
                          <a:latin typeface="Arial Narrow"/>
                          <a:ea typeface="Times New Roman"/>
                          <a:cs typeface="Arial Narrow"/>
                        </a:rPr>
                        <a:t>3.2</a:t>
                      </a:r>
                      <a:endParaRPr lang="en-US" sz="1800">
                        <a:effectLst/>
                        <a:latin typeface="Arial Narrow"/>
                        <a:ea typeface="MS Mincho"/>
                        <a:cs typeface="Arial Narrow"/>
                      </a:endParaRPr>
                    </a:p>
                  </a:txBody>
                  <a:tcPr marL="68580" marR="68580" marT="0" marB="0" anchor="b"/>
                </a:tc>
                <a:tc>
                  <a:txBody>
                    <a:bodyPr/>
                    <a:lstStyle/>
                    <a:p>
                      <a:pPr marL="0" marR="0" algn="ctr">
                        <a:spcBef>
                          <a:spcPts val="0"/>
                        </a:spcBef>
                        <a:spcAft>
                          <a:spcPts val="0"/>
                        </a:spcAft>
                      </a:pPr>
                      <a:r>
                        <a:rPr lang="en-US" sz="1600" dirty="0">
                          <a:solidFill>
                            <a:srgbClr val="000000"/>
                          </a:solidFill>
                          <a:effectLst/>
                          <a:latin typeface="Arial Narrow"/>
                          <a:ea typeface="Times New Roman"/>
                          <a:cs typeface="Arial Narrow"/>
                        </a:rPr>
                        <a:t>1.93 - 5.33</a:t>
                      </a:r>
                      <a:endParaRPr lang="en-US" sz="1800" dirty="0">
                        <a:effectLst/>
                        <a:latin typeface="Arial Narrow"/>
                        <a:ea typeface="MS Mincho"/>
                        <a:cs typeface="Arial Narrow"/>
                      </a:endParaRPr>
                    </a:p>
                  </a:txBody>
                  <a:tcPr marL="68580" marR="68580" marT="0" marB="0" anchor="b"/>
                </a:tc>
                <a:tc>
                  <a:txBody>
                    <a:bodyPr/>
                    <a:lstStyle/>
                    <a:p>
                      <a:pPr marL="0" marR="0" algn="ctr">
                        <a:spcBef>
                          <a:spcPts val="0"/>
                        </a:spcBef>
                        <a:spcAft>
                          <a:spcPts val="0"/>
                        </a:spcAft>
                      </a:pPr>
                      <a:r>
                        <a:rPr lang="en-US" sz="1600">
                          <a:solidFill>
                            <a:srgbClr val="000000"/>
                          </a:solidFill>
                          <a:effectLst/>
                          <a:latin typeface="Arial Narrow"/>
                          <a:ea typeface="Times New Roman"/>
                          <a:cs typeface="Arial Narrow"/>
                        </a:rPr>
                        <a:t>7.2x10</a:t>
                      </a:r>
                      <a:r>
                        <a:rPr lang="en-US" sz="1600" baseline="30000">
                          <a:solidFill>
                            <a:srgbClr val="000000"/>
                          </a:solidFill>
                          <a:effectLst/>
                          <a:latin typeface="Arial Narrow"/>
                          <a:ea typeface="Times New Roman"/>
                          <a:cs typeface="Arial Narrow"/>
                        </a:rPr>
                        <a:t>-6</a:t>
                      </a:r>
                      <a:endParaRPr lang="en-US" sz="1800">
                        <a:effectLst/>
                        <a:latin typeface="Arial Narrow"/>
                        <a:ea typeface="MS Mincho"/>
                        <a:cs typeface="Arial Narrow"/>
                      </a:endParaRPr>
                    </a:p>
                  </a:txBody>
                  <a:tcPr marL="68580" marR="68580" marT="0" marB="0" anchor="b"/>
                </a:tc>
              </a:tr>
              <a:tr h="284909">
                <a:tc>
                  <a:txBody>
                    <a:bodyPr/>
                    <a:lstStyle/>
                    <a:p>
                      <a:pPr marL="0" marR="0">
                        <a:spcBef>
                          <a:spcPts val="0"/>
                        </a:spcBef>
                        <a:spcAft>
                          <a:spcPts val="0"/>
                        </a:spcAft>
                      </a:pPr>
                      <a:r>
                        <a:rPr lang="en-US" sz="1600">
                          <a:solidFill>
                            <a:srgbClr val="000000"/>
                          </a:solidFill>
                          <a:effectLst/>
                          <a:latin typeface="Arial Narrow"/>
                          <a:ea typeface="Times New Roman"/>
                          <a:cs typeface="Arial Narrow"/>
                        </a:rPr>
                        <a:t>miR-125b-5p</a:t>
                      </a:r>
                      <a:endParaRPr lang="en-US" sz="1800">
                        <a:effectLst/>
                        <a:latin typeface="Arial Narrow"/>
                        <a:ea typeface="MS Mincho"/>
                        <a:cs typeface="Arial Narrow"/>
                      </a:endParaRPr>
                    </a:p>
                  </a:txBody>
                  <a:tcPr marL="68580" marR="68580" marT="0" marB="0" anchor="b"/>
                </a:tc>
                <a:tc>
                  <a:txBody>
                    <a:bodyPr/>
                    <a:lstStyle/>
                    <a:p>
                      <a:pPr marL="0" marR="0" algn="ctr">
                        <a:spcBef>
                          <a:spcPts val="0"/>
                        </a:spcBef>
                        <a:spcAft>
                          <a:spcPts val="0"/>
                        </a:spcAft>
                      </a:pPr>
                      <a:r>
                        <a:rPr lang="en-US" sz="1600">
                          <a:solidFill>
                            <a:srgbClr val="000000"/>
                          </a:solidFill>
                          <a:effectLst/>
                          <a:latin typeface="Arial Narrow"/>
                          <a:ea typeface="Times New Roman"/>
                          <a:cs typeface="Arial Narrow"/>
                        </a:rPr>
                        <a:t>47</a:t>
                      </a:r>
                      <a:endParaRPr lang="en-US" sz="1800">
                        <a:effectLst/>
                        <a:latin typeface="Arial Narrow"/>
                        <a:ea typeface="MS Mincho"/>
                        <a:cs typeface="Arial Narrow"/>
                      </a:endParaRPr>
                    </a:p>
                  </a:txBody>
                  <a:tcPr marL="68580" marR="68580" marT="0" marB="0" anchor="b"/>
                </a:tc>
                <a:tc>
                  <a:txBody>
                    <a:bodyPr/>
                    <a:lstStyle/>
                    <a:p>
                      <a:pPr marL="0" marR="0" algn="ctr">
                        <a:spcBef>
                          <a:spcPts val="0"/>
                        </a:spcBef>
                        <a:spcAft>
                          <a:spcPts val="0"/>
                        </a:spcAft>
                      </a:pPr>
                      <a:r>
                        <a:rPr lang="en-US" sz="1600" dirty="0">
                          <a:solidFill>
                            <a:srgbClr val="000000"/>
                          </a:solidFill>
                          <a:effectLst/>
                          <a:latin typeface="Arial Narrow"/>
                          <a:ea typeface="Times New Roman"/>
                          <a:cs typeface="Arial Narrow"/>
                        </a:rPr>
                        <a:t>38</a:t>
                      </a:r>
                      <a:endParaRPr lang="en-US" sz="1800" dirty="0">
                        <a:effectLst/>
                        <a:latin typeface="Arial Narrow"/>
                        <a:ea typeface="MS Mincho"/>
                        <a:cs typeface="Arial Narrow"/>
                      </a:endParaRPr>
                    </a:p>
                  </a:txBody>
                  <a:tcPr marL="68580" marR="68580" marT="0" marB="0" anchor="b"/>
                </a:tc>
                <a:tc>
                  <a:txBody>
                    <a:bodyPr/>
                    <a:lstStyle/>
                    <a:p>
                      <a:pPr marL="0" marR="0" algn="ctr">
                        <a:spcBef>
                          <a:spcPts val="0"/>
                        </a:spcBef>
                        <a:spcAft>
                          <a:spcPts val="0"/>
                        </a:spcAft>
                      </a:pPr>
                      <a:r>
                        <a:rPr lang="en-US" sz="1600">
                          <a:solidFill>
                            <a:srgbClr val="000000"/>
                          </a:solidFill>
                          <a:effectLst/>
                          <a:latin typeface="Arial Narrow"/>
                          <a:ea typeface="Times New Roman"/>
                          <a:cs typeface="Arial Narrow"/>
                        </a:rPr>
                        <a:t>-2.92</a:t>
                      </a:r>
                      <a:endParaRPr lang="en-US" sz="1800">
                        <a:effectLst/>
                        <a:latin typeface="Arial Narrow"/>
                        <a:ea typeface="MS Mincho"/>
                        <a:cs typeface="Arial Narrow"/>
                      </a:endParaRPr>
                    </a:p>
                  </a:txBody>
                  <a:tcPr marL="68580" marR="68580" marT="0" marB="0" anchor="b"/>
                </a:tc>
                <a:tc>
                  <a:txBody>
                    <a:bodyPr/>
                    <a:lstStyle/>
                    <a:p>
                      <a:pPr marL="0" marR="0" algn="ctr">
                        <a:spcBef>
                          <a:spcPts val="0"/>
                        </a:spcBef>
                        <a:spcAft>
                          <a:spcPts val="0"/>
                        </a:spcAft>
                      </a:pPr>
                      <a:r>
                        <a:rPr lang="en-US" sz="1600">
                          <a:solidFill>
                            <a:srgbClr val="000000"/>
                          </a:solidFill>
                          <a:effectLst/>
                          <a:latin typeface="Arial Narrow"/>
                          <a:ea typeface="Times New Roman"/>
                          <a:cs typeface="Arial Narrow"/>
                        </a:rPr>
                        <a:t>1.48</a:t>
                      </a:r>
                      <a:endParaRPr lang="en-US" sz="1800">
                        <a:effectLst/>
                        <a:latin typeface="Arial Narrow"/>
                        <a:ea typeface="MS Mincho"/>
                        <a:cs typeface="Arial Narrow"/>
                      </a:endParaRPr>
                    </a:p>
                  </a:txBody>
                  <a:tcPr marL="68580" marR="68580" marT="0" marB="0" anchor="b"/>
                </a:tc>
                <a:tc>
                  <a:txBody>
                    <a:bodyPr/>
                    <a:lstStyle/>
                    <a:p>
                      <a:pPr marL="0" marR="0" algn="ctr">
                        <a:spcBef>
                          <a:spcPts val="0"/>
                        </a:spcBef>
                        <a:spcAft>
                          <a:spcPts val="0"/>
                        </a:spcAft>
                      </a:pPr>
                      <a:r>
                        <a:rPr lang="en-US" sz="1600">
                          <a:solidFill>
                            <a:srgbClr val="000000"/>
                          </a:solidFill>
                          <a:effectLst/>
                          <a:latin typeface="Arial Narrow"/>
                          <a:ea typeface="Times New Roman"/>
                          <a:cs typeface="Arial Narrow"/>
                        </a:rPr>
                        <a:t>4.40</a:t>
                      </a:r>
                      <a:endParaRPr lang="en-US" sz="1800">
                        <a:effectLst/>
                        <a:latin typeface="Arial Narrow"/>
                        <a:ea typeface="MS Mincho"/>
                        <a:cs typeface="Arial Narrow"/>
                      </a:endParaRPr>
                    </a:p>
                  </a:txBody>
                  <a:tcPr marL="68580" marR="68580" marT="0" marB="0" anchor="b"/>
                </a:tc>
                <a:tc>
                  <a:txBody>
                    <a:bodyPr/>
                    <a:lstStyle/>
                    <a:p>
                      <a:pPr marL="0" marR="0" algn="ctr">
                        <a:spcBef>
                          <a:spcPts val="0"/>
                        </a:spcBef>
                        <a:spcAft>
                          <a:spcPts val="0"/>
                        </a:spcAft>
                      </a:pPr>
                      <a:r>
                        <a:rPr lang="en-US" sz="1600">
                          <a:solidFill>
                            <a:srgbClr val="000000"/>
                          </a:solidFill>
                          <a:effectLst/>
                          <a:latin typeface="Arial Narrow"/>
                          <a:ea typeface="Times New Roman"/>
                          <a:cs typeface="Arial Narrow"/>
                        </a:rPr>
                        <a:t>3.68</a:t>
                      </a:r>
                      <a:endParaRPr lang="en-US" sz="1800">
                        <a:effectLst/>
                        <a:latin typeface="Arial Narrow"/>
                        <a:ea typeface="MS Mincho"/>
                        <a:cs typeface="Arial Narrow"/>
                      </a:endParaRPr>
                    </a:p>
                  </a:txBody>
                  <a:tcPr marL="68580" marR="68580" marT="0" marB="0" anchor="b"/>
                </a:tc>
                <a:tc>
                  <a:txBody>
                    <a:bodyPr/>
                    <a:lstStyle/>
                    <a:p>
                      <a:pPr marL="0" marR="0" algn="ctr">
                        <a:spcBef>
                          <a:spcPts val="0"/>
                        </a:spcBef>
                        <a:spcAft>
                          <a:spcPts val="0"/>
                        </a:spcAft>
                      </a:pPr>
                      <a:r>
                        <a:rPr lang="en-US" sz="1600" dirty="0">
                          <a:solidFill>
                            <a:srgbClr val="000000"/>
                          </a:solidFill>
                          <a:effectLst/>
                          <a:latin typeface="Arial Narrow"/>
                          <a:ea typeface="Times New Roman"/>
                          <a:cs typeface="Arial Narrow"/>
                        </a:rPr>
                        <a:t>2.05 - 6.61</a:t>
                      </a:r>
                      <a:endParaRPr lang="en-US" sz="1800" dirty="0">
                        <a:effectLst/>
                        <a:latin typeface="Arial Narrow"/>
                        <a:ea typeface="MS Mincho"/>
                        <a:cs typeface="Arial Narrow"/>
                      </a:endParaRPr>
                    </a:p>
                  </a:txBody>
                  <a:tcPr marL="68580" marR="68580" marT="0" marB="0" anchor="b"/>
                </a:tc>
                <a:tc>
                  <a:txBody>
                    <a:bodyPr/>
                    <a:lstStyle/>
                    <a:p>
                      <a:pPr marL="0" marR="0" algn="ctr">
                        <a:spcBef>
                          <a:spcPts val="0"/>
                        </a:spcBef>
                        <a:spcAft>
                          <a:spcPts val="0"/>
                        </a:spcAft>
                      </a:pPr>
                      <a:r>
                        <a:rPr lang="en-US" sz="1600">
                          <a:solidFill>
                            <a:srgbClr val="000000"/>
                          </a:solidFill>
                          <a:effectLst/>
                          <a:latin typeface="Arial Narrow"/>
                          <a:ea typeface="Times New Roman"/>
                          <a:cs typeface="Arial Narrow"/>
                        </a:rPr>
                        <a:t>1.3x10</a:t>
                      </a:r>
                      <a:r>
                        <a:rPr lang="en-US" sz="1600" baseline="30000">
                          <a:solidFill>
                            <a:srgbClr val="000000"/>
                          </a:solidFill>
                          <a:effectLst/>
                          <a:latin typeface="Arial Narrow"/>
                          <a:ea typeface="Times New Roman"/>
                          <a:cs typeface="Arial Narrow"/>
                        </a:rPr>
                        <a:t>-5</a:t>
                      </a:r>
                      <a:endParaRPr lang="en-US" sz="1800">
                        <a:effectLst/>
                        <a:latin typeface="Arial Narrow"/>
                        <a:ea typeface="MS Mincho"/>
                        <a:cs typeface="Arial Narrow"/>
                      </a:endParaRPr>
                    </a:p>
                  </a:txBody>
                  <a:tcPr marL="68580" marR="68580" marT="0" marB="0" anchor="b"/>
                </a:tc>
              </a:tr>
              <a:tr h="284909">
                <a:tc>
                  <a:txBody>
                    <a:bodyPr/>
                    <a:lstStyle/>
                    <a:p>
                      <a:pPr marL="0" marR="0">
                        <a:spcBef>
                          <a:spcPts val="0"/>
                        </a:spcBef>
                        <a:spcAft>
                          <a:spcPts val="0"/>
                        </a:spcAft>
                      </a:pPr>
                      <a:r>
                        <a:rPr lang="en-US" sz="1600">
                          <a:solidFill>
                            <a:srgbClr val="000000"/>
                          </a:solidFill>
                          <a:effectLst/>
                          <a:latin typeface="Arial Narrow"/>
                          <a:ea typeface="Times New Roman"/>
                          <a:cs typeface="Arial Narrow"/>
                        </a:rPr>
                        <a:t>miR-126-3p</a:t>
                      </a:r>
                      <a:endParaRPr lang="en-US" sz="1800">
                        <a:effectLst/>
                        <a:latin typeface="Arial Narrow"/>
                        <a:ea typeface="MS Mincho"/>
                        <a:cs typeface="Arial Narrow"/>
                      </a:endParaRPr>
                    </a:p>
                  </a:txBody>
                  <a:tcPr marL="68580" marR="68580" marT="0" marB="0" anchor="b"/>
                </a:tc>
                <a:tc>
                  <a:txBody>
                    <a:bodyPr/>
                    <a:lstStyle/>
                    <a:p>
                      <a:pPr marL="0" marR="0" algn="ctr">
                        <a:spcBef>
                          <a:spcPts val="0"/>
                        </a:spcBef>
                        <a:spcAft>
                          <a:spcPts val="0"/>
                        </a:spcAft>
                      </a:pPr>
                      <a:r>
                        <a:rPr lang="en-US" sz="1600">
                          <a:solidFill>
                            <a:srgbClr val="000000"/>
                          </a:solidFill>
                          <a:effectLst/>
                          <a:latin typeface="Arial Narrow"/>
                          <a:ea typeface="Times New Roman"/>
                          <a:cs typeface="Arial Narrow"/>
                        </a:rPr>
                        <a:t>47</a:t>
                      </a:r>
                      <a:endParaRPr lang="en-US" sz="1800">
                        <a:effectLst/>
                        <a:latin typeface="Arial Narrow"/>
                        <a:ea typeface="MS Mincho"/>
                        <a:cs typeface="Arial Narrow"/>
                      </a:endParaRPr>
                    </a:p>
                  </a:txBody>
                  <a:tcPr marL="68580" marR="68580" marT="0" marB="0" anchor="b"/>
                </a:tc>
                <a:tc>
                  <a:txBody>
                    <a:bodyPr/>
                    <a:lstStyle/>
                    <a:p>
                      <a:pPr marL="0" marR="0" algn="ctr">
                        <a:spcBef>
                          <a:spcPts val="0"/>
                        </a:spcBef>
                        <a:spcAft>
                          <a:spcPts val="0"/>
                        </a:spcAft>
                      </a:pPr>
                      <a:r>
                        <a:rPr lang="en-US" sz="1600" dirty="0">
                          <a:solidFill>
                            <a:srgbClr val="000000"/>
                          </a:solidFill>
                          <a:effectLst/>
                          <a:latin typeface="Arial Narrow"/>
                          <a:ea typeface="Times New Roman"/>
                          <a:cs typeface="Arial Narrow"/>
                        </a:rPr>
                        <a:t>44</a:t>
                      </a:r>
                      <a:endParaRPr lang="en-US" sz="1800" dirty="0">
                        <a:effectLst/>
                        <a:latin typeface="Arial Narrow"/>
                        <a:ea typeface="MS Mincho"/>
                        <a:cs typeface="Arial Narrow"/>
                      </a:endParaRPr>
                    </a:p>
                  </a:txBody>
                  <a:tcPr marL="68580" marR="68580" marT="0" marB="0" anchor="b"/>
                </a:tc>
                <a:tc>
                  <a:txBody>
                    <a:bodyPr/>
                    <a:lstStyle/>
                    <a:p>
                      <a:pPr marL="0" marR="0" algn="ctr">
                        <a:spcBef>
                          <a:spcPts val="0"/>
                        </a:spcBef>
                        <a:spcAft>
                          <a:spcPts val="0"/>
                        </a:spcAft>
                      </a:pPr>
                      <a:r>
                        <a:rPr lang="en-US" sz="1600">
                          <a:solidFill>
                            <a:srgbClr val="000000"/>
                          </a:solidFill>
                          <a:effectLst/>
                          <a:latin typeface="Arial Narrow"/>
                          <a:ea typeface="Times New Roman"/>
                          <a:cs typeface="Arial Narrow"/>
                        </a:rPr>
                        <a:t>-5.58</a:t>
                      </a:r>
                      <a:endParaRPr lang="en-US" sz="1800">
                        <a:effectLst/>
                        <a:latin typeface="Arial Narrow"/>
                        <a:ea typeface="MS Mincho"/>
                        <a:cs typeface="Arial Narrow"/>
                      </a:endParaRPr>
                    </a:p>
                  </a:txBody>
                  <a:tcPr marL="68580" marR="68580" marT="0" marB="0" anchor="b"/>
                </a:tc>
                <a:tc>
                  <a:txBody>
                    <a:bodyPr/>
                    <a:lstStyle/>
                    <a:p>
                      <a:pPr marL="0" marR="0" algn="ctr">
                        <a:spcBef>
                          <a:spcPts val="0"/>
                        </a:spcBef>
                        <a:spcAft>
                          <a:spcPts val="0"/>
                        </a:spcAft>
                      </a:pPr>
                      <a:r>
                        <a:rPr lang="en-US" sz="1600">
                          <a:solidFill>
                            <a:srgbClr val="000000"/>
                          </a:solidFill>
                          <a:effectLst/>
                          <a:latin typeface="Arial Narrow"/>
                          <a:ea typeface="Times New Roman"/>
                          <a:cs typeface="Arial Narrow"/>
                        </a:rPr>
                        <a:t>-1.39</a:t>
                      </a:r>
                      <a:endParaRPr lang="en-US" sz="1800">
                        <a:effectLst/>
                        <a:latin typeface="Arial Narrow"/>
                        <a:ea typeface="MS Mincho"/>
                        <a:cs typeface="Arial Narrow"/>
                      </a:endParaRPr>
                    </a:p>
                  </a:txBody>
                  <a:tcPr marL="68580" marR="68580" marT="0" marB="0" anchor="b"/>
                </a:tc>
                <a:tc>
                  <a:txBody>
                    <a:bodyPr/>
                    <a:lstStyle/>
                    <a:p>
                      <a:pPr marL="0" marR="0" algn="ctr">
                        <a:spcBef>
                          <a:spcPts val="0"/>
                        </a:spcBef>
                        <a:spcAft>
                          <a:spcPts val="0"/>
                        </a:spcAft>
                      </a:pPr>
                      <a:r>
                        <a:rPr lang="en-US" sz="1600">
                          <a:solidFill>
                            <a:srgbClr val="000000"/>
                          </a:solidFill>
                          <a:effectLst/>
                          <a:latin typeface="Arial Narrow"/>
                          <a:ea typeface="Times New Roman"/>
                          <a:cs typeface="Arial Narrow"/>
                        </a:rPr>
                        <a:t>4.19</a:t>
                      </a:r>
                      <a:endParaRPr lang="en-US" sz="1800">
                        <a:effectLst/>
                        <a:latin typeface="Arial Narrow"/>
                        <a:ea typeface="MS Mincho"/>
                        <a:cs typeface="Arial Narrow"/>
                      </a:endParaRPr>
                    </a:p>
                  </a:txBody>
                  <a:tcPr marL="68580" marR="68580" marT="0" marB="0" anchor="b"/>
                </a:tc>
                <a:tc>
                  <a:txBody>
                    <a:bodyPr/>
                    <a:lstStyle/>
                    <a:p>
                      <a:pPr marL="0" marR="0" algn="ctr">
                        <a:spcBef>
                          <a:spcPts val="0"/>
                        </a:spcBef>
                        <a:spcAft>
                          <a:spcPts val="0"/>
                        </a:spcAft>
                      </a:pPr>
                      <a:r>
                        <a:rPr lang="en-US" sz="1600">
                          <a:solidFill>
                            <a:srgbClr val="000000"/>
                          </a:solidFill>
                          <a:effectLst/>
                          <a:latin typeface="Arial Narrow"/>
                          <a:ea typeface="Times New Roman"/>
                          <a:cs typeface="Arial Narrow"/>
                        </a:rPr>
                        <a:t>3.81</a:t>
                      </a:r>
                      <a:endParaRPr lang="en-US" sz="1800">
                        <a:effectLst/>
                        <a:latin typeface="Arial Narrow"/>
                        <a:ea typeface="MS Mincho"/>
                        <a:cs typeface="Arial Narrow"/>
                      </a:endParaRPr>
                    </a:p>
                  </a:txBody>
                  <a:tcPr marL="68580" marR="68580" marT="0" marB="0" anchor="b"/>
                </a:tc>
                <a:tc>
                  <a:txBody>
                    <a:bodyPr/>
                    <a:lstStyle/>
                    <a:p>
                      <a:pPr marL="0" marR="0" algn="ctr">
                        <a:spcBef>
                          <a:spcPts val="0"/>
                        </a:spcBef>
                        <a:spcAft>
                          <a:spcPts val="0"/>
                        </a:spcAft>
                      </a:pPr>
                      <a:r>
                        <a:rPr lang="en-US" sz="1600" dirty="0">
                          <a:solidFill>
                            <a:srgbClr val="000000"/>
                          </a:solidFill>
                          <a:effectLst/>
                          <a:latin typeface="Arial Narrow"/>
                          <a:ea typeface="Times New Roman"/>
                          <a:cs typeface="Arial Narrow"/>
                        </a:rPr>
                        <a:t>2.08 - 6.96</a:t>
                      </a:r>
                      <a:endParaRPr lang="en-US" sz="1800" dirty="0">
                        <a:effectLst/>
                        <a:latin typeface="Arial Narrow"/>
                        <a:ea typeface="MS Mincho"/>
                        <a:cs typeface="Arial Narrow"/>
                      </a:endParaRPr>
                    </a:p>
                  </a:txBody>
                  <a:tcPr marL="68580" marR="68580" marT="0" marB="0" anchor="b"/>
                </a:tc>
                <a:tc>
                  <a:txBody>
                    <a:bodyPr/>
                    <a:lstStyle/>
                    <a:p>
                      <a:pPr marL="0" marR="0" algn="ctr">
                        <a:spcBef>
                          <a:spcPts val="0"/>
                        </a:spcBef>
                        <a:spcAft>
                          <a:spcPts val="0"/>
                        </a:spcAft>
                      </a:pPr>
                      <a:r>
                        <a:rPr lang="en-US" sz="1600">
                          <a:solidFill>
                            <a:srgbClr val="000000"/>
                          </a:solidFill>
                          <a:effectLst/>
                          <a:latin typeface="Arial Narrow"/>
                          <a:ea typeface="Times New Roman"/>
                          <a:cs typeface="Arial Narrow"/>
                        </a:rPr>
                        <a:t>1.4x10</a:t>
                      </a:r>
                      <a:r>
                        <a:rPr lang="en-US" sz="1600" baseline="30000">
                          <a:solidFill>
                            <a:srgbClr val="000000"/>
                          </a:solidFill>
                          <a:effectLst/>
                          <a:latin typeface="Arial Narrow"/>
                          <a:ea typeface="Times New Roman"/>
                          <a:cs typeface="Arial Narrow"/>
                        </a:rPr>
                        <a:t>-5</a:t>
                      </a:r>
                      <a:endParaRPr lang="en-US" sz="1800">
                        <a:effectLst/>
                        <a:latin typeface="Arial Narrow"/>
                        <a:ea typeface="MS Mincho"/>
                        <a:cs typeface="Arial Narrow"/>
                      </a:endParaRPr>
                    </a:p>
                  </a:txBody>
                  <a:tcPr marL="68580" marR="68580" marT="0" marB="0" anchor="b"/>
                </a:tc>
              </a:tr>
              <a:tr h="284909">
                <a:tc>
                  <a:txBody>
                    <a:bodyPr/>
                    <a:lstStyle/>
                    <a:p>
                      <a:pPr marL="0" marR="0">
                        <a:spcBef>
                          <a:spcPts val="0"/>
                        </a:spcBef>
                        <a:spcAft>
                          <a:spcPts val="0"/>
                        </a:spcAft>
                      </a:pPr>
                      <a:r>
                        <a:rPr lang="en-US" sz="1600">
                          <a:solidFill>
                            <a:srgbClr val="000000"/>
                          </a:solidFill>
                          <a:effectLst/>
                          <a:latin typeface="Arial Narrow"/>
                          <a:ea typeface="Times New Roman"/>
                          <a:cs typeface="Arial Narrow"/>
                        </a:rPr>
                        <a:t>miR-100-5p</a:t>
                      </a:r>
                      <a:endParaRPr lang="en-US" sz="1800">
                        <a:effectLst/>
                        <a:latin typeface="Arial Narrow"/>
                        <a:ea typeface="MS Mincho"/>
                        <a:cs typeface="Arial Narrow"/>
                      </a:endParaRPr>
                    </a:p>
                  </a:txBody>
                  <a:tcPr marL="68580" marR="68580" marT="0" marB="0" anchor="b"/>
                </a:tc>
                <a:tc>
                  <a:txBody>
                    <a:bodyPr/>
                    <a:lstStyle/>
                    <a:p>
                      <a:pPr marL="0" marR="0" algn="ctr">
                        <a:spcBef>
                          <a:spcPts val="0"/>
                        </a:spcBef>
                        <a:spcAft>
                          <a:spcPts val="0"/>
                        </a:spcAft>
                      </a:pPr>
                      <a:r>
                        <a:rPr lang="en-US" sz="1600">
                          <a:solidFill>
                            <a:srgbClr val="000000"/>
                          </a:solidFill>
                          <a:effectLst/>
                          <a:latin typeface="Arial Narrow"/>
                          <a:ea typeface="Times New Roman"/>
                          <a:cs typeface="Arial Narrow"/>
                        </a:rPr>
                        <a:t>47</a:t>
                      </a:r>
                      <a:endParaRPr lang="en-US" sz="1800">
                        <a:effectLst/>
                        <a:latin typeface="Arial Narrow"/>
                        <a:ea typeface="MS Mincho"/>
                        <a:cs typeface="Arial Narrow"/>
                      </a:endParaRPr>
                    </a:p>
                  </a:txBody>
                  <a:tcPr marL="68580" marR="68580" marT="0" marB="0" anchor="b"/>
                </a:tc>
                <a:tc>
                  <a:txBody>
                    <a:bodyPr/>
                    <a:lstStyle/>
                    <a:p>
                      <a:pPr marL="0" marR="0" algn="ctr">
                        <a:spcBef>
                          <a:spcPts val="0"/>
                        </a:spcBef>
                        <a:spcAft>
                          <a:spcPts val="0"/>
                        </a:spcAft>
                      </a:pPr>
                      <a:r>
                        <a:rPr lang="en-US" sz="1600" dirty="0">
                          <a:solidFill>
                            <a:srgbClr val="000000"/>
                          </a:solidFill>
                          <a:effectLst/>
                          <a:latin typeface="Arial Narrow"/>
                          <a:ea typeface="Times New Roman"/>
                          <a:cs typeface="Arial Narrow"/>
                        </a:rPr>
                        <a:t>33</a:t>
                      </a:r>
                      <a:endParaRPr lang="en-US" sz="1800" dirty="0">
                        <a:effectLst/>
                        <a:latin typeface="Arial Narrow"/>
                        <a:ea typeface="MS Mincho"/>
                        <a:cs typeface="Arial Narrow"/>
                      </a:endParaRPr>
                    </a:p>
                  </a:txBody>
                  <a:tcPr marL="68580" marR="68580" marT="0" marB="0" anchor="b"/>
                </a:tc>
                <a:tc>
                  <a:txBody>
                    <a:bodyPr/>
                    <a:lstStyle/>
                    <a:p>
                      <a:pPr marL="0" marR="0" algn="ctr">
                        <a:spcBef>
                          <a:spcPts val="0"/>
                        </a:spcBef>
                        <a:spcAft>
                          <a:spcPts val="0"/>
                        </a:spcAft>
                      </a:pPr>
                      <a:r>
                        <a:rPr lang="en-US" sz="1600">
                          <a:solidFill>
                            <a:srgbClr val="000000"/>
                          </a:solidFill>
                          <a:effectLst/>
                          <a:latin typeface="Arial Narrow"/>
                          <a:ea typeface="Times New Roman"/>
                          <a:cs typeface="Arial Narrow"/>
                        </a:rPr>
                        <a:t>-2.07</a:t>
                      </a:r>
                      <a:endParaRPr lang="en-US" sz="1800">
                        <a:effectLst/>
                        <a:latin typeface="Arial Narrow"/>
                        <a:ea typeface="MS Mincho"/>
                        <a:cs typeface="Arial Narrow"/>
                      </a:endParaRPr>
                    </a:p>
                  </a:txBody>
                  <a:tcPr marL="68580" marR="68580" marT="0" marB="0" anchor="b"/>
                </a:tc>
                <a:tc>
                  <a:txBody>
                    <a:bodyPr/>
                    <a:lstStyle/>
                    <a:p>
                      <a:pPr marL="0" marR="0" algn="ctr">
                        <a:spcBef>
                          <a:spcPts val="0"/>
                        </a:spcBef>
                        <a:spcAft>
                          <a:spcPts val="0"/>
                        </a:spcAft>
                      </a:pPr>
                      <a:r>
                        <a:rPr lang="en-US" sz="1600">
                          <a:solidFill>
                            <a:srgbClr val="000000"/>
                          </a:solidFill>
                          <a:effectLst/>
                          <a:latin typeface="Arial Narrow"/>
                          <a:ea typeface="Times New Roman"/>
                          <a:cs typeface="Arial Narrow"/>
                        </a:rPr>
                        <a:t>1.29</a:t>
                      </a:r>
                      <a:endParaRPr lang="en-US" sz="1800">
                        <a:effectLst/>
                        <a:latin typeface="Arial Narrow"/>
                        <a:ea typeface="MS Mincho"/>
                        <a:cs typeface="Arial Narrow"/>
                      </a:endParaRPr>
                    </a:p>
                  </a:txBody>
                  <a:tcPr marL="68580" marR="68580" marT="0" marB="0" anchor="b"/>
                </a:tc>
                <a:tc>
                  <a:txBody>
                    <a:bodyPr/>
                    <a:lstStyle/>
                    <a:p>
                      <a:pPr marL="0" marR="0" algn="ctr">
                        <a:spcBef>
                          <a:spcPts val="0"/>
                        </a:spcBef>
                        <a:spcAft>
                          <a:spcPts val="0"/>
                        </a:spcAft>
                      </a:pPr>
                      <a:r>
                        <a:rPr lang="en-US" sz="1600">
                          <a:solidFill>
                            <a:srgbClr val="000000"/>
                          </a:solidFill>
                          <a:effectLst/>
                          <a:latin typeface="Arial Narrow"/>
                          <a:ea typeface="Times New Roman"/>
                          <a:cs typeface="Arial Narrow"/>
                        </a:rPr>
                        <a:t>3.36</a:t>
                      </a:r>
                      <a:endParaRPr lang="en-US" sz="1800">
                        <a:effectLst/>
                        <a:latin typeface="Arial Narrow"/>
                        <a:ea typeface="MS Mincho"/>
                        <a:cs typeface="Arial Narrow"/>
                      </a:endParaRPr>
                    </a:p>
                  </a:txBody>
                  <a:tcPr marL="68580" marR="68580" marT="0" marB="0" anchor="b"/>
                </a:tc>
                <a:tc>
                  <a:txBody>
                    <a:bodyPr/>
                    <a:lstStyle/>
                    <a:p>
                      <a:pPr marL="0" marR="0" algn="ctr">
                        <a:spcBef>
                          <a:spcPts val="0"/>
                        </a:spcBef>
                        <a:spcAft>
                          <a:spcPts val="0"/>
                        </a:spcAft>
                      </a:pPr>
                      <a:r>
                        <a:rPr lang="en-US" sz="1600">
                          <a:solidFill>
                            <a:srgbClr val="000000"/>
                          </a:solidFill>
                          <a:effectLst/>
                          <a:latin typeface="Arial Narrow"/>
                          <a:ea typeface="Times New Roman"/>
                          <a:cs typeface="Arial Narrow"/>
                        </a:rPr>
                        <a:t>3.95</a:t>
                      </a:r>
                      <a:endParaRPr lang="en-US" sz="1800">
                        <a:effectLst/>
                        <a:latin typeface="Arial Narrow"/>
                        <a:ea typeface="MS Mincho"/>
                        <a:cs typeface="Arial Narrow"/>
                      </a:endParaRPr>
                    </a:p>
                  </a:txBody>
                  <a:tcPr marL="68580" marR="68580" marT="0" marB="0" anchor="b"/>
                </a:tc>
                <a:tc>
                  <a:txBody>
                    <a:bodyPr/>
                    <a:lstStyle/>
                    <a:p>
                      <a:pPr marL="0" marR="0" algn="ctr">
                        <a:spcBef>
                          <a:spcPts val="0"/>
                        </a:spcBef>
                        <a:spcAft>
                          <a:spcPts val="0"/>
                        </a:spcAft>
                      </a:pPr>
                      <a:r>
                        <a:rPr lang="en-US" sz="1600">
                          <a:solidFill>
                            <a:srgbClr val="000000"/>
                          </a:solidFill>
                          <a:effectLst/>
                          <a:latin typeface="Arial Narrow"/>
                          <a:ea typeface="Times New Roman"/>
                          <a:cs typeface="Arial Narrow"/>
                        </a:rPr>
                        <a:t>2.09 - 7.47</a:t>
                      </a:r>
                      <a:endParaRPr lang="en-US" sz="1800">
                        <a:effectLst/>
                        <a:latin typeface="Arial Narrow"/>
                        <a:ea typeface="MS Mincho"/>
                        <a:cs typeface="Arial Narrow"/>
                      </a:endParaRPr>
                    </a:p>
                  </a:txBody>
                  <a:tcPr marL="68580" marR="68580" marT="0" marB="0" anchor="b"/>
                </a:tc>
                <a:tc>
                  <a:txBody>
                    <a:bodyPr/>
                    <a:lstStyle/>
                    <a:p>
                      <a:pPr marL="0" marR="0" algn="ctr">
                        <a:spcBef>
                          <a:spcPts val="0"/>
                        </a:spcBef>
                        <a:spcAft>
                          <a:spcPts val="0"/>
                        </a:spcAft>
                      </a:pPr>
                      <a:r>
                        <a:rPr lang="en-US" sz="1600" dirty="0">
                          <a:solidFill>
                            <a:srgbClr val="000000"/>
                          </a:solidFill>
                          <a:effectLst/>
                          <a:latin typeface="Arial Narrow"/>
                          <a:ea typeface="Times New Roman"/>
                          <a:cs typeface="Arial Narrow"/>
                        </a:rPr>
                        <a:t>2.2x10</a:t>
                      </a:r>
                      <a:r>
                        <a:rPr lang="en-US" sz="1600" baseline="30000" dirty="0">
                          <a:solidFill>
                            <a:srgbClr val="000000"/>
                          </a:solidFill>
                          <a:effectLst/>
                          <a:latin typeface="Arial Narrow"/>
                          <a:ea typeface="Times New Roman"/>
                          <a:cs typeface="Arial Narrow"/>
                        </a:rPr>
                        <a:t>-5</a:t>
                      </a:r>
                      <a:endParaRPr lang="en-US" sz="1800" dirty="0">
                        <a:effectLst/>
                        <a:latin typeface="Arial Narrow"/>
                        <a:ea typeface="MS Mincho"/>
                        <a:cs typeface="Arial Narrow"/>
                      </a:endParaRPr>
                    </a:p>
                  </a:txBody>
                  <a:tcPr marL="68580" marR="68580" marT="0" marB="0" anchor="b"/>
                </a:tc>
              </a:tr>
              <a:tr h="284909">
                <a:tc>
                  <a:txBody>
                    <a:bodyPr/>
                    <a:lstStyle/>
                    <a:p>
                      <a:pPr marL="0" marR="0">
                        <a:spcBef>
                          <a:spcPts val="0"/>
                        </a:spcBef>
                        <a:spcAft>
                          <a:spcPts val="0"/>
                        </a:spcAft>
                      </a:pPr>
                      <a:r>
                        <a:rPr lang="en-US" sz="1600" dirty="0">
                          <a:solidFill>
                            <a:srgbClr val="000000"/>
                          </a:solidFill>
                          <a:effectLst/>
                          <a:latin typeface="Arial Narrow"/>
                          <a:ea typeface="Times New Roman"/>
                          <a:cs typeface="Arial Narrow"/>
                        </a:rPr>
                        <a:t>miR-125a-5p</a:t>
                      </a:r>
                      <a:endParaRPr lang="en-US" sz="1800" dirty="0">
                        <a:effectLst/>
                        <a:latin typeface="Arial Narrow"/>
                        <a:ea typeface="MS Mincho"/>
                        <a:cs typeface="Arial Narrow"/>
                      </a:endParaRPr>
                    </a:p>
                  </a:txBody>
                  <a:tcPr marL="68580" marR="68580" marT="0" marB="0" anchor="b"/>
                </a:tc>
                <a:tc>
                  <a:txBody>
                    <a:bodyPr/>
                    <a:lstStyle/>
                    <a:p>
                      <a:pPr marL="0" marR="0" algn="ctr">
                        <a:spcBef>
                          <a:spcPts val="0"/>
                        </a:spcBef>
                        <a:spcAft>
                          <a:spcPts val="0"/>
                        </a:spcAft>
                      </a:pPr>
                      <a:r>
                        <a:rPr lang="en-US" sz="1600">
                          <a:solidFill>
                            <a:srgbClr val="000000"/>
                          </a:solidFill>
                          <a:effectLst/>
                          <a:latin typeface="Arial Narrow"/>
                          <a:ea typeface="Times New Roman"/>
                          <a:cs typeface="Arial Narrow"/>
                        </a:rPr>
                        <a:t>47</a:t>
                      </a:r>
                      <a:endParaRPr lang="en-US" sz="1800">
                        <a:effectLst/>
                        <a:latin typeface="Arial Narrow"/>
                        <a:ea typeface="MS Mincho"/>
                        <a:cs typeface="Arial Narrow"/>
                      </a:endParaRPr>
                    </a:p>
                  </a:txBody>
                  <a:tcPr marL="68580" marR="68580" marT="0" marB="0" anchor="b"/>
                </a:tc>
                <a:tc>
                  <a:txBody>
                    <a:bodyPr/>
                    <a:lstStyle/>
                    <a:p>
                      <a:pPr marL="0" marR="0" algn="ctr">
                        <a:spcBef>
                          <a:spcPts val="0"/>
                        </a:spcBef>
                        <a:spcAft>
                          <a:spcPts val="0"/>
                        </a:spcAft>
                      </a:pPr>
                      <a:r>
                        <a:rPr lang="en-US" sz="1600">
                          <a:solidFill>
                            <a:srgbClr val="000000"/>
                          </a:solidFill>
                          <a:effectLst/>
                          <a:latin typeface="Arial Narrow"/>
                          <a:ea typeface="Times New Roman"/>
                          <a:cs typeface="Arial Narrow"/>
                        </a:rPr>
                        <a:t>36</a:t>
                      </a:r>
                      <a:endParaRPr lang="en-US" sz="1800">
                        <a:effectLst/>
                        <a:latin typeface="Arial Narrow"/>
                        <a:ea typeface="MS Mincho"/>
                        <a:cs typeface="Arial Narrow"/>
                      </a:endParaRPr>
                    </a:p>
                  </a:txBody>
                  <a:tcPr marL="68580" marR="68580" marT="0" marB="0" anchor="b"/>
                </a:tc>
                <a:tc>
                  <a:txBody>
                    <a:bodyPr/>
                    <a:lstStyle/>
                    <a:p>
                      <a:pPr marL="0" marR="0" algn="ctr">
                        <a:spcBef>
                          <a:spcPts val="0"/>
                        </a:spcBef>
                        <a:spcAft>
                          <a:spcPts val="0"/>
                        </a:spcAft>
                      </a:pPr>
                      <a:r>
                        <a:rPr lang="en-US" sz="1600">
                          <a:solidFill>
                            <a:srgbClr val="000000"/>
                          </a:solidFill>
                          <a:effectLst/>
                          <a:latin typeface="Arial Narrow"/>
                          <a:ea typeface="Times New Roman"/>
                          <a:cs typeface="Arial Narrow"/>
                        </a:rPr>
                        <a:t>-3.22</a:t>
                      </a:r>
                      <a:endParaRPr lang="en-US" sz="1800">
                        <a:effectLst/>
                        <a:latin typeface="Arial Narrow"/>
                        <a:ea typeface="MS Mincho"/>
                        <a:cs typeface="Arial Narrow"/>
                      </a:endParaRPr>
                    </a:p>
                  </a:txBody>
                  <a:tcPr marL="68580" marR="68580" marT="0" marB="0" anchor="b"/>
                </a:tc>
                <a:tc>
                  <a:txBody>
                    <a:bodyPr/>
                    <a:lstStyle/>
                    <a:p>
                      <a:pPr marL="0" marR="0" algn="ctr">
                        <a:spcBef>
                          <a:spcPts val="0"/>
                        </a:spcBef>
                        <a:spcAft>
                          <a:spcPts val="0"/>
                        </a:spcAft>
                      </a:pPr>
                      <a:r>
                        <a:rPr lang="en-US" sz="1600" dirty="0">
                          <a:solidFill>
                            <a:srgbClr val="000000"/>
                          </a:solidFill>
                          <a:effectLst/>
                          <a:latin typeface="Arial Narrow"/>
                          <a:ea typeface="Times New Roman"/>
                          <a:cs typeface="Arial Narrow"/>
                        </a:rPr>
                        <a:t>1.48</a:t>
                      </a:r>
                      <a:endParaRPr lang="en-US" sz="1800" dirty="0">
                        <a:effectLst/>
                        <a:latin typeface="Arial Narrow"/>
                        <a:ea typeface="MS Mincho"/>
                        <a:cs typeface="Arial Narrow"/>
                      </a:endParaRPr>
                    </a:p>
                  </a:txBody>
                  <a:tcPr marL="68580" marR="68580" marT="0" marB="0" anchor="b"/>
                </a:tc>
                <a:tc>
                  <a:txBody>
                    <a:bodyPr/>
                    <a:lstStyle/>
                    <a:p>
                      <a:pPr marL="0" marR="0" algn="ctr">
                        <a:spcBef>
                          <a:spcPts val="0"/>
                        </a:spcBef>
                        <a:spcAft>
                          <a:spcPts val="0"/>
                        </a:spcAft>
                      </a:pPr>
                      <a:r>
                        <a:rPr lang="en-US" sz="1600">
                          <a:solidFill>
                            <a:srgbClr val="000000"/>
                          </a:solidFill>
                          <a:effectLst/>
                          <a:latin typeface="Arial Narrow"/>
                          <a:ea typeface="Times New Roman"/>
                          <a:cs typeface="Arial Narrow"/>
                        </a:rPr>
                        <a:t>4.71</a:t>
                      </a:r>
                      <a:endParaRPr lang="en-US" sz="1800">
                        <a:effectLst/>
                        <a:latin typeface="Arial Narrow"/>
                        <a:ea typeface="MS Mincho"/>
                        <a:cs typeface="Arial Narrow"/>
                      </a:endParaRPr>
                    </a:p>
                  </a:txBody>
                  <a:tcPr marL="68580" marR="68580" marT="0" marB="0" anchor="b"/>
                </a:tc>
                <a:tc>
                  <a:txBody>
                    <a:bodyPr/>
                    <a:lstStyle/>
                    <a:p>
                      <a:pPr marL="0" marR="0" algn="ctr">
                        <a:spcBef>
                          <a:spcPts val="0"/>
                        </a:spcBef>
                        <a:spcAft>
                          <a:spcPts val="0"/>
                        </a:spcAft>
                      </a:pPr>
                      <a:r>
                        <a:rPr lang="en-US" sz="1600" dirty="0">
                          <a:solidFill>
                            <a:srgbClr val="000000"/>
                          </a:solidFill>
                          <a:effectLst/>
                          <a:latin typeface="Arial Narrow"/>
                          <a:ea typeface="Times New Roman"/>
                          <a:cs typeface="Arial Narrow"/>
                        </a:rPr>
                        <a:t>4.86</a:t>
                      </a:r>
                      <a:endParaRPr lang="en-US" sz="1800" dirty="0">
                        <a:effectLst/>
                        <a:latin typeface="Arial Narrow"/>
                        <a:ea typeface="MS Mincho"/>
                        <a:cs typeface="Arial Narrow"/>
                      </a:endParaRPr>
                    </a:p>
                  </a:txBody>
                  <a:tcPr marL="68580" marR="68580" marT="0" marB="0" anchor="b"/>
                </a:tc>
                <a:tc>
                  <a:txBody>
                    <a:bodyPr/>
                    <a:lstStyle/>
                    <a:p>
                      <a:pPr marL="0" marR="0" algn="ctr">
                        <a:spcBef>
                          <a:spcPts val="0"/>
                        </a:spcBef>
                        <a:spcAft>
                          <a:spcPts val="0"/>
                        </a:spcAft>
                      </a:pPr>
                      <a:r>
                        <a:rPr lang="en-US" sz="1600">
                          <a:solidFill>
                            <a:srgbClr val="000000"/>
                          </a:solidFill>
                          <a:effectLst/>
                          <a:latin typeface="Arial Narrow"/>
                          <a:ea typeface="Times New Roman"/>
                          <a:cs typeface="Arial Narrow"/>
                        </a:rPr>
                        <a:t>2.12 - 11.16</a:t>
                      </a:r>
                      <a:endParaRPr lang="en-US" sz="1800">
                        <a:effectLst/>
                        <a:latin typeface="Arial Narrow"/>
                        <a:ea typeface="MS Mincho"/>
                        <a:cs typeface="Arial Narrow"/>
                      </a:endParaRPr>
                    </a:p>
                  </a:txBody>
                  <a:tcPr marL="68580" marR="68580" marT="0" marB="0" anchor="b"/>
                </a:tc>
                <a:tc>
                  <a:txBody>
                    <a:bodyPr/>
                    <a:lstStyle/>
                    <a:p>
                      <a:pPr marL="0" marR="0" algn="ctr">
                        <a:spcBef>
                          <a:spcPts val="0"/>
                        </a:spcBef>
                        <a:spcAft>
                          <a:spcPts val="0"/>
                        </a:spcAft>
                      </a:pPr>
                      <a:r>
                        <a:rPr lang="en-US" sz="1600" dirty="0">
                          <a:solidFill>
                            <a:srgbClr val="000000"/>
                          </a:solidFill>
                          <a:effectLst/>
                          <a:latin typeface="Arial Narrow"/>
                          <a:ea typeface="Times New Roman"/>
                          <a:cs typeface="Arial Narrow"/>
                        </a:rPr>
                        <a:t>1.9x10</a:t>
                      </a:r>
                      <a:r>
                        <a:rPr lang="en-US" sz="1600" baseline="30000" dirty="0">
                          <a:solidFill>
                            <a:srgbClr val="000000"/>
                          </a:solidFill>
                          <a:effectLst/>
                          <a:latin typeface="Arial Narrow"/>
                          <a:ea typeface="Times New Roman"/>
                          <a:cs typeface="Arial Narrow"/>
                        </a:rPr>
                        <a:t>-4</a:t>
                      </a:r>
                      <a:endParaRPr lang="en-US" sz="1800" dirty="0">
                        <a:effectLst/>
                        <a:latin typeface="Arial Narrow"/>
                        <a:ea typeface="MS Mincho"/>
                        <a:cs typeface="Arial Narrow"/>
                      </a:endParaRPr>
                    </a:p>
                  </a:txBody>
                  <a:tcPr marL="68580" marR="68580" marT="0" marB="0" anchor="b"/>
                </a:tc>
              </a:tr>
            </a:tbl>
          </a:graphicData>
        </a:graphic>
      </p:graphicFrame>
      <p:sp>
        <p:nvSpPr>
          <p:cNvPr id="6" name="Rectangle 5"/>
          <p:cNvSpPr/>
          <p:nvPr/>
        </p:nvSpPr>
        <p:spPr>
          <a:xfrm>
            <a:off x="152400" y="6204719"/>
            <a:ext cx="8991600" cy="577081"/>
          </a:xfrm>
          <a:prstGeom prst="rect">
            <a:avLst/>
          </a:prstGeom>
        </p:spPr>
        <p:txBody>
          <a:bodyPr wrap="square">
            <a:spAutoFit/>
          </a:bodyPr>
          <a:lstStyle/>
          <a:p>
            <a:r>
              <a:rPr lang="en-US" sz="1050" dirty="0" smtClean="0">
                <a:solidFill>
                  <a:srgbClr val="FFFFFF"/>
                </a:solidFill>
              </a:rPr>
              <a:t>AF</a:t>
            </a:r>
            <a:r>
              <a:rPr lang="en-US" sz="1050" dirty="0">
                <a:solidFill>
                  <a:srgbClr val="FFFFFF"/>
                </a:solidFill>
              </a:rPr>
              <a:t>=atrial fibrillation; OR = odds ratio; </a:t>
            </a:r>
            <a:r>
              <a:rPr lang="en-US" sz="1050" dirty="0" err="1">
                <a:solidFill>
                  <a:srgbClr val="FFFFFF"/>
                </a:solidFill>
              </a:rPr>
              <a:t>miR</a:t>
            </a:r>
            <a:r>
              <a:rPr lang="en-US" sz="1050" dirty="0">
                <a:solidFill>
                  <a:srgbClr val="FFFFFF"/>
                </a:solidFill>
              </a:rPr>
              <a:t> = miRNA; CI = Confidence Interval</a:t>
            </a:r>
            <a:r>
              <a:rPr lang="en-US" sz="1050" dirty="0" smtClean="0">
                <a:solidFill>
                  <a:srgbClr val="FFFFFF"/>
                </a:solidFill>
              </a:rPr>
              <a:t>; </a:t>
            </a:r>
            <a:r>
              <a:rPr lang="en-US" sz="1050" dirty="0" err="1" smtClean="0">
                <a:solidFill>
                  <a:srgbClr val="FFFFFF"/>
                </a:solidFill>
              </a:rPr>
              <a:t>Bonferroni</a:t>
            </a:r>
            <a:r>
              <a:rPr lang="en-US" sz="1050" dirty="0" smtClean="0">
                <a:solidFill>
                  <a:srgbClr val="FFFFFF"/>
                </a:solidFill>
              </a:rPr>
              <a:t> </a:t>
            </a:r>
            <a:r>
              <a:rPr lang="en-US" sz="1050" i="1" dirty="0">
                <a:solidFill>
                  <a:srgbClr val="FFFFFF"/>
                </a:solidFill>
              </a:rPr>
              <a:t>p</a:t>
            </a:r>
            <a:r>
              <a:rPr lang="en-US" sz="1050" dirty="0">
                <a:solidFill>
                  <a:srgbClr val="FFFFFF"/>
                </a:solidFill>
              </a:rPr>
              <a:t> value cutoff = 0.05/86 </a:t>
            </a:r>
            <a:r>
              <a:rPr lang="en-US" sz="1050" dirty="0" err="1">
                <a:solidFill>
                  <a:srgbClr val="FFFFFF"/>
                </a:solidFill>
              </a:rPr>
              <a:t>miRNAs</a:t>
            </a:r>
            <a:r>
              <a:rPr lang="en-US" sz="1050" dirty="0">
                <a:solidFill>
                  <a:srgbClr val="FFFFFF"/>
                </a:solidFill>
              </a:rPr>
              <a:t> = 0.0006</a:t>
            </a:r>
          </a:p>
          <a:p>
            <a:r>
              <a:rPr lang="en-US" sz="1050" dirty="0" smtClean="0">
                <a:solidFill>
                  <a:srgbClr val="FFFFFF"/>
                </a:solidFill>
              </a:rPr>
              <a:t>Fold-change is </a:t>
            </a:r>
            <a:r>
              <a:rPr lang="en-US" sz="1050" dirty="0">
                <a:solidFill>
                  <a:srgbClr val="FFFFFF"/>
                </a:solidFill>
              </a:rPr>
              <a:t>the difference in miRNA expression between individuals with AF compared to no AF</a:t>
            </a:r>
          </a:p>
          <a:p>
            <a:r>
              <a:rPr lang="en-US" sz="1050" dirty="0" smtClean="0">
                <a:solidFill>
                  <a:srgbClr val="FFFFFF"/>
                </a:solidFill>
              </a:rPr>
              <a:t>Multivariable </a:t>
            </a:r>
            <a:r>
              <a:rPr lang="en-US" sz="1050" dirty="0">
                <a:solidFill>
                  <a:srgbClr val="FFFFFF"/>
                </a:solidFill>
              </a:rPr>
              <a:t>adjusted models included age, </a:t>
            </a:r>
            <a:r>
              <a:rPr lang="en-US" sz="1050" dirty="0" smtClean="0">
                <a:solidFill>
                  <a:srgbClr val="FFFFFF"/>
                </a:solidFill>
              </a:rPr>
              <a:t>sex</a:t>
            </a:r>
            <a:endParaRPr lang="en-US" sz="1050" dirty="0">
              <a:solidFill>
                <a:srgbClr val="FFFFFF"/>
              </a:solidFill>
            </a:endParaRPr>
          </a:p>
        </p:txBody>
      </p:sp>
      <p:sp>
        <p:nvSpPr>
          <p:cNvPr id="3" name="TextBox 2"/>
          <p:cNvSpPr txBox="1"/>
          <p:nvPr/>
        </p:nvSpPr>
        <p:spPr>
          <a:xfrm>
            <a:off x="5600700" y="-292100"/>
            <a:ext cx="184666" cy="369332"/>
          </a:xfrm>
          <a:prstGeom prst="rect">
            <a:avLst/>
          </a:prstGeom>
          <a:noFill/>
        </p:spPr>
        <p:txBody>
          <a:bodyPr wrap="none" rtlCol="0">
            <a:spAutoFit/>
          </a:bodyPr>
          <a:lstStyle/>
          <a:p>
            <a:endParaRPr lang="en-US" dirty="0"/>
          </a:p>
        </p:txBody>
      </p:sp>
      <p:sp>
        <p:nvSpPr>
          <p:cNvPr id="7" name="TextBox 6"/>
          <p:cNvSpPr txBox="1"/>
          <p:nvPr/>
        </p:nvSpPr>
        <p:spPr>
          <a:xfrm>
            <a:off x="0" y="1905000"/>
            <a:ext cx="9131300" cy="1077218"/>
          </a:xfrm>
          <a:prstGeom prst="rect">
            <a:avLst/>
          </a:prstGeom>
          <a:solidFill>
            <a:schemeClr val="accent6"/>
          </a:solidFill>
        </p:spPr>
        <p:txBody>
          <a:bodyPr wrap="square">
            <a:spAutoFit/>
          </a:bodyPr>
          <a:lstStyle/>
          <a:p>
            <a:pPr marL="457200" indent="-457200">
              <a:buFontTx/>
              <a:buChar char="•"/>
            </a:pPr>
            <a:r>
              <a:rPr lang="en-US" sz="3200" dirty="0" smtClean="0">
                <a:solidFill>
                  <a:srgbClr val="FFFFFF"/>
                </a:solidFill>
              </a:rPr>
              <a:t>33 </a:t>
            </a:r>
            <a:r>
              <a:rPr lang="en-US" sz="3200" dirty="0" err="1" smtClean="0">
                <a:solidFill>
                  <a:srgbClr val="FFFFFF"/>
                </a:solidFill>
              </a:rPr>
              <a:t>miRNAs</a:t>
            </a:r>
            <a:r>
              <a:rPr lang="en-US" sz="3200" dirty="0" smtClean="0">
                <a:solidFill>
                  <a:srgbClr val="FFFFFF"/>
                </a:solidFill>
              </a:rPr>
              <a:t> changed from pre- to post-ablation</a:t>
            </a:r>
          </a:p>
          <a:p>
            <a:pPr marL="457200" indent="-457200">
              <a:buFontTx/>
              <a:buChar char="•"/>
            </a:pPr>
            <a:r>
              <a:rPr lang="en-US" sz="3200" dirty="0" smtClean="0">
                <a:solidFill>
                  <a:srgbClr val="FFFFFF"/>
                </a:solidFill>
              </a:rPr>
              <a:t>14 </a:t>
            </a:r>
            <a:r>
              <a:rPr lang="en-US" sz="3200" dirty="0" err="1" smtClean="0">
                <a:solidFill>
                  <a:srgbClr val="FFFFFF"/>
                </a:solidFill>
              </a:rPr>
              <a:t>miRNAs</a:t>
            </a:r>
            <a:r>
              <a:rPr lang="en-US" sz="3200" dirty="0" smtClean="0">
                <a:solidFill>
                  <a:srgbClr val="FFFFFF"/>
                </a:solidFill>
              </a:rPr>
              <a:t> were also associated with AF</a:t>
            </a:r>
          </a:p>
        </p:txBody>
      </p:sp>
    </p:spTree>
    <p:extLst>
      <p:ext uri="{BB962C8B-B14F-4D97-AF65-F5344CB8AC3E}">
        <p14:creationId xmlns:p14="http://schemas.microsoft.com/office/powerpoint/2010/main" xmlns="" val="3154120720"/>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lstStyle/>
          <a:p>
            <a:r>
              <a:rPr lang="en-US" dirty="0" smtClean="0"/>
              <a:t>AF vs. No AF in Atrial Tissue</a:t>
            </a:r>
            <a:endParaRPr lang="en-US" dirty="0"/>
          </a:p>
        </p:txBody>
      </p:sp>
      <p:graphicFrame>
        <p:nvGraphicFramePr>
          <p:cNvPr id="7" name="Content Placeholder 6"/>
          <p:cNvGraphicFramePr>
            <a:graphicFrameLocks noGrp="1"/>
          </p:cNvGraphicFramePr>
          <p:nvPr>
            <p:ph idx="1"/>
            <p:extLst>
              <p:ext uri="{D42A27DB-BD31-4B8C-83A1-F6EECF244321}">
                <p14:modId xmlns:p14="http://schemas.microsoft.com/office/powerpoint/2010/main" xmlns="" val="2055057048"/>
              </p:ext>
            </p:extLst>
          </p:nvPr>
        </p:nvGraphicFramePr>
        <p:xfrm>
          <a:off x="381000" y="1066800"/>
          <a:ext cx="8229600" cy="49530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xmlns="" val="344443039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p:cNvGraphicFramePr>
            <a:graphicFrameLocks noChangeAspect="1"/>
          </p:cNvGraphicFramePr>
          <p:nvPr/>
        </p:nvGraphicFramePr>
        <p:xfrm>
          <a:off x="22302788" y="26249313"/>
          <a:ext cx="9918700" cy="4797425"/>
        </p:xfrm>
        <a:graphic>
          <a:graphicData uri="http://schemas.openxmlformats.org/presentationml/2006/ole">
            <p:oleObj spid="_x0000_s2068" name="Document" r:id="rId3" imgW="6948360" imgH="2029680" progId="Word.Document.12">
              <p:embed/>
            </p:oleObj>
          </a:graphicData>
        </a:graphic>
      </p:graphicFrame>
      <p:graphicFrame>
        <p:nvGraphicFramePr>
          <p:cNvPr id="5" name="Content Placeholder 4"/>
          <p:cNvGraphicFramePr>
            <a:graphicFrameLocks noGrp="1" noChangeAspect="1"/>
          </p:cNvGraphicFramePr>
          <p:nvPr>
            <p:ph idx="1"/>
            <p:extLst>
              <p:ext uri="{D42A27DB-BD31-4B8C-83A1-F6EECF244321}">
                <p14:modId xmlns:p14="http://schemas.microsoft.com/office/powerpoint/2010/main" xmlns="" val="926264861"/>
              </p:ext>
            </p:extLst>
          </p:nvPr>
        </p:nvGraphicFramePr>
        <p:xfrm>
          <a:off x="609600" y="1905000"/>
          <a:ext cx="8001000" cy="3429000"/>
        </p:xfrm>
        <a:graphic>
          <a:graphicData uri="http://schemas.openxmlformats.org/presentationml/2006/ole">
            <p:oleObj spid="_x0000_s2069" name="Document" r:id="rId4" imgW="6948360" imgH="2029680" progId="Word.Document.12">
              <p:embed/>
            </p:oleObj>
          </a:graphicData>
        </a:graphic>
      </p:graphicFrame>
      <p:sp>
        <p:nvSpPr>
          <p:cNvPr id="6" name="Title 1"/>
          <p:cNvSpPr>
            <a:spLocks noGrp="1"/>
          </p:cNvSpPr>
          <p:nvPr>
            <p:ph type="title"/>
          </p:nvPr>
        </p:nvSpPr>
        <p:spPr/>
        <p:txBody>
          <a:bodyPr/>
          <a:lstStyle/>
          <a:p>
            <a:r>
              <a:rPr lang="en-US" dirty="0" smtClean="0"/>
              <a:t>AF vs. No AF in Atrial Tissue</a:t>
            </a:r>
            <a:endParaRPr lang="en-US" dirty="0"/>
          </a:p>
        </p:txBody>
      </p:sp>
    </p:spTree>
    <p:extLst>
      <p:ext uri="{BB962C8B-B14F-4D97-AF65-F5344CB8AC3E}">
        <p14:creationId xmlns:p14="http://schemas.microsoft.com/office/powerpoint/2010/main" xmlns="" val="292883660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Post-Operative AF</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xmlns="" val="1728401539"/>
              </p:ext>
            </p:extLst>
          </p:nvPr>
        </p:nvGraphicFramePr>
        <p:xfrm>
          <a:off x="457200" y="1600200"/>
          <a:ext cx="8382000" cy="51054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xmlns="" val="321947397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2" descr="data:image/png;base64,iVBORw0KGgoAAAANSUhEUgAAA6wAAAHCCAYAAADrWkRHAAAgAElEQVR4Xuzd2Y+fd5Ye9peshVVFFvedlCiJ2lvqlrrb4/F4bI/HgX2XwNkucpF/IjcBAsS3DpCr5DbJTRAgQHIRBE5gGx4PbPdMxp6ZXtStjZIo7vtWrGKtZDHP55zf2z0JbMAD9FhSd1VPTYm1vMt3Od/znPOc5+za2tp6Pux87IxARmDXrl3/zsfhk0tXho2NjWFzcyMPsD3MTE8NU7unhvX1leHZ1sYwO717OHhocZjbMz0s7N0zzM1ND0+31vKsz/P5dNje3szfrw67nm8P28+nhmfPZofNrbnh0aP1/Hw615oenj9/Piwvrw4LC3uHgwcPDXsX9g0rKyv5nUd53+fDnrnZIfsg//0sv7s9TOUZ9u5dGA4dOljXXnq8NKxtrg579uT3nj7Ls27l94b8zv5hampqePpsO/d8NuzevXvYNbUrz/A019sY8kTDbJ57aup5nu3p8PTp5rA777Nnbi7PNTNsrefvNrzD8/zOdK6/Z9g9TNXz1rV2TdXYGJPn28/q74d8nZ7ZPUznPqbr+fNn+fvt/F0+tncP209z/zxjflrPNj09PTzLs25ubua5tjPGuX/us7H5NP+5e5idnR1mZmbrGt5ta8vzZB5mZupnruN7z55t5fNZjVf+LO81k2tbNNu5/lbGYCPPNTM8z7z4Xdd4+tQ4bdczLCwsDNOzM/ne02FjfSOfmxm/vfV7rrsrz7Vv32L/PO/sq7/JW9T45EbD7Mx8jc16/t587c468S6eb3cGY3F+vubS97YzTt7Zu7nfnTv3h3v3Hg7zc3szPrvytzP5tJaMwzDMzc/k74x93nV7q67jXZ6sreZrbwvvMZ971DXyzJsZw2cZXOPsfczZ9HTG4PnurJ1DmdutYXV1rZ7Zp3f14ff8vfXovb2rsfbVu9qHPo2faxvDJ09Wsi6zOqZ217WePdscFhf3DQcOHMw7zlkW/Tcbm8PzrL+p3c+HuYz3kyfLw4r1m/fwtzNZZwt5h7n5zEf+LgOX67nX9rBuH+artTiVa7mOfdLP2OPp2c2b9eHZ9u/fn++vZ87WMw+bPe9ZC0eOHBkOHjhQazQLM+ttI+sk75d3WV5enszRdp5rreby4MGDeRT7fqO+12vCPNXKrrVgXn1vfX29PjcyvluZy6zGYc/s/LAv47Gd/bCVfXLkyKH891bm78mwvrkWu5H9lj25O+OyJ3tyb8belTeerWVvP6nxsUe3n2UPPcueeTo9rK1u1Xx6V+tv9UnWgr2Z8fCs5ms+42i87Lm1J2v1vONcG5/TJ8/UePmwL8yzdTuV3/P3t27dHx48eFBrcc/cQq/9jGHNdfa98drYeJJd9zzPMpX3mK1x9y61XmzujO/i4uKQy+Z31zJny3nc2KP8xH1mZ6fr556L7drKuLkGG2RJ9lhmbvN7dvhWxn4mtm7PPNswXfud/fH3u7K2d8XOmoftZ9ZI7pH3n8vcWAdbT3uMjfeQ8X+W9fz0efbZ9nTWV9Zl7ltTmud7lt/1PnOxJS70ZHXZcqxxcr+ZjL31ZS0YF1/3xXYb6+n8ojX6+PHj2pc9vrGRW9ttN8xJ2SB76mn93Hja12yWdep92DM2dCbPH+Ncdnx5eWXYv3iobAfbYk1ae/YIe+0+zqjp3MPamJ6ZqjXtTPIs1oB9Mz8/V+fVrryrny/uO1Bzby+xv2WbM3/sPLuyneu79vOM2e6JDVldfhzbsl7XnM14mO+y4/n53Nx83n8p62t+OHL0cP6d/Zy1UHuOzXEuZB0t5Zxbjx3yDvtjl3YzaH5uGvIOtX+znta21ofHK48zhsakbd6zyX88z5pnm+r58udbsU1ZCPUO29ZaziPj4Kuz3NgMm7lO5mMudns6Y/ssc+Fy83v21nzOzmQ/539PnjwpO/TUuZH17vnXc8bP2CtZ0665P/ZhLTYm/4q9nh5WMyfjXjNeee362M7z+b53XX68UuM9nTXno86MjNs4b9YwW5G3ymXZra2sudjSek8X3FXX6QMgttNc531XV1drHEabzV7ZJ/v3L8ZHmW97Pp2zM3937/6dspv79i2UTTqQ33n06EHscPZ3Lrsa+7SV9/Is9VxTfY9YPkuz1sJzcx5f5+mu7N0hZ1/s1FzGcHZ2Ib8wNTxZ2cgcr2adZm3W3Dkn+p2npnfVs/nns+34WHnXXfFH7MGtrEG2LidrnQH2ie/PzE7l2vGl4ls5Z4zNdNaRd37rpfd7oHc+dkbgKxiBXTuA9SsY9a/hLb8KsGoY/t7f//s5AJ4Mj5eW4rCslNPLmNfhH4s+H8fnwP69w3ff//bw4rkzOdgDenKwMqZDDPdzYImTxAmJA7W5Fech598HH1wYbt64nWsGzOZ/Md3DyZOnhhdfODecOn26DrKffvDBcOnSl8PjOAUM8t44OoEVOXQWhm996+3hjTdej0N5c/jo458Nl69droOEYZ+K47Bv7+Jw9OjxfC+AKM7eShwCjoiDnDMUH6ScIweYa28HBAG/QCxgN5O/G54BpJ7fIQt8zdXBbi4c7ByzlZUnBVy2Ax6cyg45Dmh95iBy7ZkAk7nZBrtbADAQlZOHE+zUW4lD8Ggpjk+ecyrvsG8fxz6jUr/DwW5AuxYngEPro4BZPh18m/k7ALABKzAbQL8vP1/YUwciR38jgN65ztHeHefD/Dm4vYuDvZ3I3eU0eI7NADyOgfv5Hc7d/v0Haux8j+Ph/sbb83HqZqb3BFisV6CBQ8iJ4IibF87cQhy2w4cPDofi3JRjmncHth4+fFRr4X4A62yAzaGDx3KfXcNSxuTe3ft59vU6oIFW4zk9s2vYlzVn2TyO889RMj7GYt/efXnOgzVG3mN1db3m7/Hj5czHbDnY8/N78xxH4oit5lmXMn5Zn5Pggb8rMJavx46dCLA9XO/Jqbhz52454IAwcNlg9XntCXsE+FwPIPG7J04cH958683hVNb0Qu5nPjlmu/L7nPk9+Z3ZzNO9O3eG69euDDdv3sw14ohn3R4IkFzMc85kLIAjE1ewJ/9vqwAQMJI5jSO2Ekeb084pM/aCNta9+fQcnGTrc319bViOs7u01EEgz3fmzOn87pG8h6CHoEYATMCBsfRvjl+/L4B5JA69ANB0ObA+x/VTgYKF7I04c8ZlXLPL2eg3btwZbty8V3Ny/tXzBVo7uLJVz7O2vpp3fJp33V1jOGNuF/cOBw4eqHFaXX8yLC0/KsffOni6mcBNTAvfeGWFg9yBAPOwlrn2AaxU0CEAw7MBDgbw8aPH9dzebd++vcPLL70cu/X92J2THewKKLCf7XV7wvq/fu3m8PHHnwy3bt8pYGS9LmXMjZV9NB0w550FwToAJGAlENWAqQEg8LKn3nk97yPAcfhI9kDsgn3LIfa+PtZipzjynh1g2J1rPK25iE0FFgHk7NvVjMW+2MFjx47kWgE5+dn9+9kra8AIm3wo+81YA0YJ+OT96l6xxWydwA979xSIjFO9FVu3urpRe5lTnMfPvZ9X0GVv7Mju2AvO+9OAHe9tvPYF6NvfwA1QDTDuz79dBPh5Gjvh+3Oxm8aA7TCms7GF4JgA3FPBwwrWCUz1dadjO6czpgDXGFhjF6ezf4FWzzmf4IE5Xcv1lx9nzuzFvGe9b+4PWJhD639P5gjIbcDTc2vvr64lyJS1v8BO5iv7Zdw38jyAsX3mnZ7mv0cA5LqADqBy8sSJ4UgA5lyu5/mfB0Q5L4BfcwjcCfScP//K8NJLLxa4ch/BO58FJrNe7t+7V2vfOB05dqw2+pOV7D1guII+T4dH2QM379wart+6kb2QNZTfcU55b2uCTbI+zUXZ8QA9wHJP1t1sbC17aV8JZK7HVmxn7IccWdsBUJsZT2B8T95jMUHJQweP1B5xdtoLAoo3c84aP9eaz5npuXfnPr7nXvOxN+tZx8yTcw2enKnz2Dkj+CGYsJE9v1Jfa1/GvgkW1V7LOlyOjV5NUGlrcsZZM86r6dgGXwUy9sY+sodrWefmsM6vBPYEU63FMcA2Bjzsd2vwYPbXy6+8PLz22vlaE88C1B/cezB8euGTnD8PYwcPDW+99frw7jvv1Nn4PO+19OjhcC22+dGD+3UmH0ow3Zovm5+zxTuxxgJkQdrDk63Yxc2VCqROTwH7M5mPZ8PDB8vD7QS+lh6tZCyB/oprl73nz3RA41CBzydPHsfmrdQZbg8Pz2eyxgWE+ox3nk/n0960jwUMBJ/25FMg4r/5r/+7r6H3uvNIvy4jsANYf11m+s+8558Fpx1l/mqyq+77d/+z/7ScXc7Qgxhu2QGO9kIAzEKc1HkHWCL9v/H993IwvxRnW7ZCtD9AR2RU5jKGWBYTnordzaH1dPjjP/5JwOiVciQqyhpAc+JEA9azZ18okPDhhx8On3/+ed3XQSvzBBxwjt9//73hnRwuN25cH3720YfDtevXy9kKBIoBX8hzHAooOVaHylKch/sPHjUQi3MPjczGWQRWHZgyouVMAqzlcOYAiLM4tWu2QMCYsXXIzkzNFvABJgEFh6wIO6eyIqA5VIE74NpB5B6yFHvyN1MBdc/i/HAGADwOLSfNGNy7/6DuJctw4MD+csz6sH9azgjQ4NlFljkinVkCiDnFneXqzClwvSuANYd4HBQHmfnYSBCBY8GZ9nfPZDjjYHB4HODGu64B+D513+2AoZVyCK3HhWSqHNojGPE9GQ7O3EYcjAL1+Z9nfBygyfGXQTkQkGuM53MPjh0Hb9/iQjnw/fyyHyvlhLnWvr0HhuPHT1fm9lEAxvXrN4fbt29lzQRYJhNnjAHxQ4cDaOLYAqw+OSWdUTwwHA7INMnGc2lpuUDKehwcz+sdZE4BsP55HISAhAIYNZZAqLF8OhwL8Dt2/HgBSNmkK1euZB88qHkXhKgMieBNVh0n98GDe5XJNO/nzr0wvPX228NL5+yJgxlD2Z68b5yb2dzLvpFhfZjs3c2s4Vs3b2QclobDBw/H8QJWmy2wEgfO2FovuzmAMhiV4c0r5v7ryTxy3oyh9zSXx4+fKOe3M1i9Jny1d+/cvV3/BkQAtRdeOFN7q5xDGV6Z2TwfsCpr7JqdgWiHTdAGiL0bJ9vPXKuzuZWWqz167PixjO/RGvNPPvl8+OGPfpr1uDi8/933657G9s6d2/m8FecMYM2ai/MFMBoj+9u+4cy5x3Icd8EA+wYg2dxI5jfZ1SdPJgBVIKAy3uxNZ8B5kjIU9rK1K0h09/btck69z6lTp4bf/M3fHL7/vd/Iex3ImhC4mhoexM7ZWwWqco37Dx4On35yYbjw2ecFWn3vQQIyALT9tGd+T4ESdoOd3Mw77M21rBk2BmjxN8ApRFXsgICy4yeO1rtWxjXv5xkr+JRnW3q0XEEo32s2QhgosWGbMaBbGbt1ADa2Cvg/cfxo1vvBmt/rsYHAxUKynCdPnKnMmbVhvc5n3mZkaHN/+whwtqcA1mdhfmw+TdYxLBf2BajiBANyhw9z0ucLxArGbOc+nt94eb4CfxWsyTzGZlhX8dcrmAeMmgdrogGlrFgHesyldzU+24CeYERsXWXfMqZ78qxwAHu0LbAmoJT9i3mxHqcfSCjWibHIOpApNsfFNMjYjUG4/dlL7Kn3fJIACXDctvJp5vZ+BRgWYye9JxYGW7AOHGQpVVIw4Mg6ehJ7Np93Zv8rY5hJPZPA6huvvTYcjS2Zis2dzVp79HApQdRbZQu8y2v5+bfe+VbswItlX5w1bATACEz6WM6+NBZ7suYEY5cz/7du3R5u371TD7GQvSdAAax+fvGLCqII9G7nGSpT5yzKM7Jn5oItcgbYQwcOHaj9tDcZRF/t7bXsa6AwI1oZTfcToDwYO2VfnEigTiCyAy6dCfdO1qvrLR5crOAF5sGdPOPDpQe1TgUhduUsZ+usWed62x6ZdeO/UmDevwUOz+WsPx77CmgKWj/K3nxw/2F99Xue0Xm1J+twOuwae8Xatp+erKzl/g/r2eb2zCdQcqCuuRTbZPtbH36GmQHE26Ovvfbq8N773yn2xuOcC5e/vJxg1Mdlz06ePJ6ffXv4zb/8/WIjbMdneXD/7nDx4mfDxc8/y346maDDuey3+BRZSzLiHci2njvwcOvB7eHG3ZvZS1nbAar8HUH6jQDOB/eXctYEsCZgzU4KSHg27yeI6/4CKPdinx88vFffP555COzP+uhzylhaP52NTeY5vtXC3rnyuczvemzpP/rff/Br6DHvvPLXZQR2AOvXZSb+HT7HV5VN/de94n/8n/8nBZwYdQcUR20uzsT+/Ym850Bsx+J5HO39ySYdjbMqsp8oefyzxlEBrAFLaENjhmg9Bvzixat1uACU7cCEgplM1MGAjSOHOXMzlaXjsKIrAgUcFFFcztPJUyeG0zlcAaOHyZJtBWQVoMsBPx2nAi10Kl/v33+Uw/ZuDtYHBVgdqA2QO/sEOAGNHKOmyzXNSLQZ7UfUeoywOyg5LHuTxdszG2pS/r3KaUc/rSxDHL4cVsbFAXnI4Z5xmqksKaAZGJb/BgZcC/BtymyiuTmQZFA9SwHDDKDvc0I8gw/ZFs/ug4PjAC+QFofMmHDCOMycVyw8zo9gwlQOOQfqZuahM5ShU8a5BgJGelZnlALAig6ZLEKcDllJ9x8zjpxOFMv5ZKwAKhkNz2ZtVAYjB3hlKTIJnp3T4l1E7feiucZp57h7Rp6YLKux4gDuidMhyHDkSByYfQeLUuXvZV0/+eTjAIYLccivFqiTPZZVEunfjGNRUfuMh3cAkBfjvHiXWhvJ3jYtESjrbBcH40gyrN7rSQAhoNFUQVl0czJXYM364EyZbwDmxo2b5UhxwgFWvyM4IVvHCfFsHA1Ou4g+yvq5c+cKvFmTrjdb2ebcJ3+/T5Ag8yLgYU2IkBsrzyFQwHkDmKxraxFgFVI350DAfhRbdPc4dsbAXuE0G0fOrGCKPYtVILsroHH//r1QcOMwo2/muU+dTgY4jqzMgbmq4EKuvRaHdHOkEE8y8SPVWAb94sWLBf6ADHvVs4/U4TfeeCPshzcrQPDFxUvDH//Jj+p5vv3tbw+n4+Sbm8uXLw1Xrl4NIM/c5T72OkDVFOMAjwQmau0nGzQ+R89d3iN7fT0ONkfUuLu/z5GebD0JINnvRQOMk4tme+Pa9TiDGY+MF+fzd37nd4ZXXnm1g2BZi0cCWtYyD/al6wLHyPzW9peXLueZr1QG50Gy1DLij/J1JmCfHTLvmwGw9p65l7n2PMC2uRTgY2vMu3UviKWEoIMpoZwUiyGMCXOfbCpghSVSgSTZ4cwlsAq0AoK7Aftcs7K0mVfz/DDvJrChrOL4sVPDRkD9o4AR4yDjDpix1ezASsDqUoBG0SsDWDdCDwVYXVtAcjFr42Ds19FQWd1H1ontnc/+8Ewj/dueFwhpwNo0+s682yM5ByZ2ls1yrwrSoY1nHIHryqrm94AswZfK7GUdyDBZCuxmZSQrKBEAVEHPzG2AeNlT1NaAq83cU9ZMkESJiADZGGQ5FkA5F1v4MADVGLHZ5msprCFMBb8HqN1Pxs1ZYm3VdfMA7L09Zn12CUZTb9Gdz4ah8Pabb9aa3p9rHEt29Mb1a/UJfBwPuHn99dcTFDpboNkeAJDv3btbwLLYHnku+72DULsrw345a+3LL78cbofRsZiylhezVheyjp/kfPny8uXh8wtfDFcTnLCW7X3zIasOlNtP3tH3BOWOJqAhO1lZw6zmZ9lXq/kdZ1qdPwnMbiUA8GzzWTFKXnzhhQQVj5atYjPbbjaNXhDmSNY1u3slmcef/eynwyfJUN66fTNBr6zp3LNoxJmnLscAVGVggbftYTX2mJ22Ft3n7be+NZx7kX3M/OQcROlnW+7dvVcBraWHAZ/xG2bDrNkO7fV2AlwCHgIwGAdAZ59Z1gt6PJscG5h5GtkvTet+Wuv15MkTyaK+mZ/NJHh1b/gytulqbJDn5E+8nQzrt999u5hRgu0rsefXr18efvbTD8IeezE/fzPPfbbs00Zsk3s7z32sxRZ9fvni8MnnF5INX85aWyrAOrdHoPdA9rNANcYH32ShmD2e0R47njlipwQ5bt68XkFFNgkz5FmYRisB53fDNEKNnplkmjGmUPsPHV6s7Cy2xWr2zz/4X37/36GnunOrnRH4/47ADmD9NVsRXyewauj/zt/923Wgc0A4jrJyDDonl2MDeKCmiEjuD+3o2LGOyC8EKAGtz1FtE82vWqsY6Kc57FfjVHAG1YqOmQwOmcOIMQcQiiQsIj2pf+IwOFjGrFwBtjjeDvnZgMfZHAxbAb+opEU9zgFx/96jZHGvFi3xcZwxB5sDQxZ2pLECcG5WdYw5EDyP7IFDejNAhuMCSDsQAbSiuYYa6dDlXMokyGZxVEfQMR/H9GAAPCdFVPv5pO6TsyLrwjErwJp7cSzcayNjW7WtkxrWWRTCjFVlhavWk6OLmop+1jVXggfAH+euaIlxRoBYQFT0Fk1pNpmSeRmLfDV26HHKb4wnZ9q8jhkPWcrpAE4ZajQrCZJyNOJcOWABNBTZo0eP1hxVNiJ/Y+48j0yH5zfGQJ93A3I4CwDrYg5VY3r7zs0830o9k3XU9LOZRL4X87vunXrHjPGe1ABxTC5cuBAH7mIO7TsFumSOZQ/2JRgwH/CKMucdOgDBwQ+VdEJnbTAdB3WSPR1rfzmLxvZxMlfGSlYTgJM1Aug5PtaEv/P81qXsqusKrsiSCG6Yz6Jno8QGiAIFgEnXHG9mP8QZCYDmJMkmADPzHPn8LSdNJh49uECa+sUCWsn2xyEqurlMRTn5HdQBfmSlvIc6bvesOmZZ+Pwt6vVcrqn2V6b7bjKG6PyVdVC/BiRwAnPPxThJR+NUH8h7c0a9q/m0vh7HWeM0jfW6Vn4BbuAiztkf/MEfFGAtpkLuN2Zj/RzV+MyZlAdkjewuR3q71s+pUycroAAUXbt2bbj05aVkxwHWrsUdbYH1viy7K0uPnj2hT1pbRcMVXMh6N7djBtjzFQMCcJWaQ0vN374QxxiQsFcfFkvkQc2jefmrf/W3h5dffrmczpmsH8ET2VH3cd2VZEFms56AMIAMC8JaunTl0nAxgEJ2yZieOXO21iM7MjrHTTFOICp7dCljWfTZjLP9Z88KbpiXteytom5mLairNqcAkkBeBcYy5hUYyrpjD6cy3myDYIi/Mwc3bl6r0ggfbJXafQGf5WR0HsbptxZQJtGOZyp41eUPK0+WyhZuhma9+iQ1kquyNgJJalMXK/Njn1hj5syaP1iU+rZZRSNHmQUWM9YSqE0Zj63GVFF/r97P2o19BGgF+iogk/fZmNhXtYNTGXNBD1lczyCbxF5K19onBViTDRSssP4eJZBTVOfMj2BXlXmoW7busy4O5DllLKuWN79ofwJPglM+zffDXMN7GPdDh47ELqUsIUGi1ey91g0wok4i9YOdCd6bOaxsdd7rxTCBXn/9teFk9jX7Zg9dTWkKqueRUL5l7Ox378PGsJcCRlhBSk9eC5gFlNlbH35+J2DtapgcV7M/PAu7CNCdzH46FLu7nr1x5cq1BPE+yeenAXZ36r5YHDLQXT/eY1ilH1mf/e/MR9VdJwib92Mzvc9sAPnxMEnmQ889ehQzIuAxoPNgmB5j/bcxqiBFzhG20VkFqH78yUfD9Rs3Cig5g6okBy07c6SGvALMVX+Nhp7QtRrZ/Mdi1vXZs2cDIE/X3pTZFWCoQFzpR6gNbyr7gsxhAiy37t4YPvvis7KJgqQFiHMf+x2AFXi0Z2u+c49RZwGjo9kTfJb5Ch54lsfZG7fiF1y8+GWd3UDjW2+9Nrz3nXerhp7PcjcA+drVS/Ez1vJ3pytLLhBV5RhZp12j3tnWh1lzVxPEupbMOP9G4KNLEgDUfRVYEDg7ferM8Oqrr3dwNf7BkSOHay979/sBrLcD/m9kTNnHGzfDLIrfspIzkB0XdJBdVeIjoEjT4cgxJTYYOb3vfu9/+8NfM49553W/TiOwA1i/TrPxF/wsXzew6nX/9n/4u3FcDpdj3QdSjHAOQRSoKt2IEZX0g13RyEqgI8BPLau6NBlWjknXdapBCkVmIjDEKXAgyyA4cBp8BlzFIQA6RN8dqpylokYXE6sFOVr8Ae0ozj6qbbHNHJqhJiVjoL7typWbATpXEtF+VE6ZaKffa6qOpAZw1RnXBq0onmoxAQi1S5tV6/fa+TgloSt7fkCbk1Q1rmo3Zb46FVDPZXzKAa73nQg0uPbEAQOKRUYr25f7Vy1XDtxf1APGISUgggqnfLFeu2nh9d+T+3AQq24uAO5pggL98xa0kel1eDlo3Q+YnSWGRVRKDVXGtWrOZGryrL4+SiZSdLuyjAGK09OyPeihEf3gIOZnfudQ1gLHhhMvQ4FGh2bWTuh6Dtw75XiZW+sG1Y7j+Fy0PdfZivPx8JHD91mJde0/sFjZpJrPohTLVgsC7C1hFV9H8Ak4+z3ZKetpKosuPmxlx81NZUDisMiIed4G0RzF9Rq3Gof8DiAgA+5DxsxYcPgAL3PWwiRx3ie0NpmImbwD5xCI4qirOzbPgjjAxssvv1ROjbGoejZrIf/jhFddWeb6XByeE6Hrcs4sQs8DAMgwqfkDYGRFZe7LaStdkTxzrl/1jPke0SWZkhY8CnhLba+auhJ74bT7XzmLva5k0mVs7oXehpLnvQ7GQX/5ZdT7M5Wdr71cmcoOEHH8ONie3coryngJxrSYi7X6xRefF0gBsDiz6lEBmqofJGyV/9knC0BX9jMwzUGzvwUK7ty9Ww43ICuCwrHz3BgQri+Q8DA0fn8HmVW2h+hJ5h1rYE/W84qa3DiK7uv5Zf49a9EkAdaMB+CCyuz7zYJYrwyXjMR3vvNeMjwv1jpFV8cI8fs/ZzaUwJJgAHGiBkQoxrIpMjOXkiX2Hm0I1M5jbRBDAnpD9UxA6O49dfpPyn7KVJpza6ZEmQBl/f8AACAASURBVIxv1rO1DAgBlQIORX3OPHvmAk7mNmMigyWzD3S4D6e+9AUCiqsezmRlQwjayeigIKJO+r7avw6qeM6uU336rANMQOfGGiE6Ngew6YAkpoD3reCLkoQ8r2fqTHvWLPq1XZtxceuxfAGrYVeeUR12idxNBMME5PYGUBfDI/sSaDVQ9p0MZVEx2TACQ3kva1cQDpsAzbiElGpfYF6EMVPMkxbcMT6Aq71aAn0Z17MJJABE2DneyZ5nbwAXNh7Y90wz9lbeATX3cWwHQNT/NrZNYWUzjEMFuvJcV69eCVA9Mbz/ne/kbDie7G6yfgERagxRNE+eOjq89PKLZYOe1HVTjx8avTWzGptzMsGb3/wrfyU2LtfL2BqzO3fuZb1EfC7ZtLtZV/cSXCl6c/bP8VOnhxdeeinMksM1X9af/QNwAW0lmpe1A3xZa/Zm0a4zlo8eP8pZ5p1aw6ABZNfmevfzYRkcSiBJMFLAQ+BsrPW3X8eglSyqNc4ef/DhBwGsH1eWVwCULSoaPlHAPN9CMWRkpmODq+SiA2zKRgqY5vxQ78w2FMjMs1hDnr0DY/wAtbeLw1SA2WrOsus3rk4YMQLeBCCjqxCbYg7NkzG01tm4DmRtlM09diwBhbJTyiWOVwb9xvXbCQzcCP1+qdhiR1MLfub0ieGFs6erfrv8FkGd1A47R/enjGV/gpHsj6CrM7Zr/aMtkfd7nLXyBKU8lN/lnDcrCWwVeykBGmN8P3NpryjXeO21139+/jiPrMsKquXGxgt747MLn4Wd8mXOmZyZAeaPYucMMYaEEqvNPBumkTNUgOlZzvbNMMT+8P/8k79gL3Xn8jsj8G8egR3A+mu0Or6WgPU/+p2O/OeAQTcsFc46WjqCW/WsqaOQUfXfu1LDuRUFwdGpBCo3YtxRsICBovTlIHPoFZ2vajGbFusg5iigkvl+O93q1tp545jKxHB4i7YbQ13CQDkkCZG4DiVPKpnLy3HUA1hvRMxn+bHax4DIHHCysKg5orNjRmCkEhYQLvdHdBfoaOrg9777vYDWV3NAUMAU1R2pYejHak27xriElIoy5iqFZuvQ4mg5aNScUGgtZeIA7RYwGqmNXf/DISghjVKanKiwUmgkYvLzTEbTqNWaFSjKAQYkFWBWPxynU/Z5NaqelD0J26A7t9JzebWdlZzUbbpu1yhHDZVTnnHanfpd95fhAaw5OYBg00bjROS9/U1FjpOVXIgTyzG9nTpBIITDBMhYO4v5GxS6zRJmWQ8YWg7YDDg4ELpwsvIojVXLlrlE6Xtw/3HGancchMOhmZ/NIX+y5r/ELoru3KJWBHnQ0UT8R4VIY8ARlWXpjDeqYYBUIXoxjd3lAHMSvFu5Jlk/JfLDkwcH8ywcP3PQ49E1WZeT+UAnLPXKrEvXtAeOJfOhpvrtb71V/wYiOsK/WXWFPq1bWQWOSYm0qH/K+jjsOQrEbZQAE5qbNcDRcf8K5GQNlVMf4SJrsJkJ2TcJDqk/tZZGqrjxA/ZaqRkIeTp8/tln5QRxyFGDTweovpO6uhfy1fOOa7AFTBowtdpxS3s2LTq1dXkHWe4KhlARJSaWrMtIffVVAMjcW0vleMbpBLqxEH7uVKNYcnp/8tMSshJA2pesoCUP5MpGo8EJfnj/Un3NcwMkVf+cYNju3SjuazXH5tz8y9Sg3jadVylCZ95LyKfsjuski5z5AVpeDgAommOySvvRvolU5XdLOTpXaVCmljrZvPybcrO1TrkVUJaRM672gcy33wHGrB9Zp5UwHQB5taIj5ZrTXIE3QYf8f+tYZp86dAsTdQ1mMTBi46zJrs1s1VrzwqYWZbZosr2f2ZraP3GagdTHS6tVDiGIJKg3H/vdKtYdWCyxOWUbULqARzBeCxzF7gF4k3FDM636+Qoy/kIt3Bp0P7WOQK+1yi77NDayq/uzp7aplAPEJRqzHRVhWea5cvKfxJ4Amt7zWDJXgjfeB2CVmV6eMEgIqYnieKb57BVgZjXZ73rWUk+VIbYOOisnALeQdfRewOTrqSG1Rv3APjXXGBrWRf+9H6XefTLnI33VmBDCAxrt1WMJ0gGasmmCNT/84Z9WZvX73/tugPGZ2itPAkrPJmh1/ESykwsBNrF1qL1shrpG60TdrHruV86/ktrWd+pdZCkBz2uhrK+tBQChNefeflet41TW4SJQk2whQUJ1+jKN165eGy5+cbH2orUzio+xtz+vc89c2q8AlsxgnRf1+zmPqRJn/b9w9txwIHscSBWIXc36cb0OAhKK6ppjNdOAOxv845/+ZPjJBz8pEE5kyHljnRp/KsdTKSlhC4xvla3k+s4CtqrCvJO1XgHpzAMxwpFN0cE498cWSTY/QbnN1GwuBXizayV+VoJ+BwqMCigYrw5AdEC7OhtkHaFrY3yM7AXvSBvh8pfXhiuXr9e6IbiEmivTf+L4kQrI7w4FeexwALhiJswkGFFMmARdK3Ocd8Y4q5KOsGKebQso7kpNL9aOeltaGh0IbbuZrGj2jXrYfRmPUnXP3mGDXnjhxXpGYyMQLMN69VoAdXyX9QRwS3XZHqeSX+d9Sgb2Y6M5F1vBeyvP86N/8sGvkce886pftxHYAaxftxn5C3qeryNY9ap/O4C1aJ2VvZKZ7LQfZ6vUaKvof7Fk4fcmKj9SzubjSMuwMqalxlhUvs7EcW5kwBxQnBf0TwebbJ2vwKjvtaqkzIaMwlwdSIw5B4ITzUmTCaISm9xAZcGKHhZKMBGfGzej6hrHDUAd0rpB5gHg9G+ZPBmFsScKZ6eUdstHD/DLgbArh+TpM6eG99/77vDaq6/mkMlz5tolpS+qj9ZcB3qLUxSI1OalU6F1+MgS+x8gWW05QscrZ7OcvG7BU0JJnM9JPQwncczAGvSqPpqoABu7rofloDTNM7esSG8f+O2E7sqBCzjdf3B3uBUK7t3Uxfg7jrIsht9tcZkOQgAjrewrY0JQiPrwVmV1OOnGFvip2q78jhoy2SWggOMju8WhFjzg/KmlcmjLzHFGZa5kNZ5ucTQJJKGEByDMt5Iy4NTR8a1QsQDO0HijtHj69Lnhnbe/XQrSTUdt0RRg7VFq8D7/4kLATzIbGb+mjz/veuDcuwF+K+iOVDE/b0GW0H9LSbffn7Ng7ErxlChK1QoClU235kR+HvENdZXWYmWm47jJNqMFvvvuO1Gufqui+NS0OacygFSuv/jiixJRGVvJGHeOOvfnYJxPwRk1fbeKArbS8xIntTLWAXTG2B48kTHgsB5K1hplc1G2SB159hDhEXNDZAplEGDkjAEwrivD40O28YUXz0Qx85UKJCwtPewgUIIZ1XJCEAnYyP7q1kiAYMB8gBjxKw74/WRryyZo4aK1S9YmcCFoUc5y5vJm6n1LmErLnIwpx9hzyhQDgmq0f/yjn6SOldNI3RhAz3iEmolyT13zRgS3HmW/E8HxIfujLnx2jg0BEO3hpi0LjhxLrXBR8CeBoLGNj3+PKr4ccOtQ/e/R0IL97eGMiU90RNRbWTaO5WH0yHljhDqrJrOd991x6suJB0IyzgISnekVFNqsbMjDtMYopdbgwQcP7xcYQCdE/wNCPVvVcQcgW3sUn8e/H4F2MTQExGKT/Kxax2TdMBOAtXcFxmQmBQY8I4BPtOnhgwDq2w9+Xo8pkFf1ftl3MjOHDitrMBfdwmdspSLbV8GYYhek3j7UR2u+heJaeVnAyvigZZYCLCGsUgQmVpRgWcbFGpoLEC/hpXx4JzZ2L9CfvQeUryQrZt1b/8czF86RggSxT4SoABTZTA69788qz4idAfgA/GI+yMxnvT0MfVbto/lgf4DI9997L7Tb1+ps0gLKONs31rV5t8bRaJ0HJarEhpUyc9fLEnOzn/yuQJNg3GefXhh+9KMfRpn+w+Hc2RcT+Hm76hoFJCiAv3L+XIJh+2JPHww/+dmPo0L7adkk76x2nM05ncCVfSz45D4ffPDT4Uc//klAyo1a49MAecZcFtladC5MKQkBgLJ+aDzY64DwnVt3KivXbV5q8JoWX7XBKVcI4Ct2S9abuTA/W1R6Mz/Hkhk+mcxtazKEeZJnNBfaP7Gh7HGXUDTtFjNDex5Z909SpvHjn/y4gjb2AdZCtV7yv6wTe/pwft+4HfWZ7G1pM0wCM4K4hKM8S6nt5mbsNfuHvSK46nfoL6xl3JYDyADQsXbd/jsavQMZSyUUsqtdk9zv78xkn62dMznDT0TR2fz72b1ksa9euR7Af7Pe8+DEjgqgEjETUFbDCgBupKWWc7tYZaXw7Gx3btuP9mxq7NXTFxNMa6jn2fsE4jaLUeL9ZYG1yuG/+L7zsuqCK9CWYATgHVo2G2kN8i0E4h6kDvb+g5WUFGT/mV92LJElbeoS2hoWFlHTc05rd5RMsOf96F982Otg52NnBL6CEdgBrF/BoH8Vt/z6Ata/WQCNIztSUMdMinqsvRRxk31Rs0np7vSp0G/iEDH4MqsMKae42wY0vQ19Z8zCcVTV+JUTX4eN2o424KOohsPZYQbkOjxFmB1+HEXO4Eayh9NxYsn5O2TVnt29fT8gIdHfZEjURKIKk5TXF819HK5rOWja4epeqa3ILCPq4CdEQSzqedUqUexTOzY71UI8skDAr3pFVKq5iDw1bVEWuanADtWmuco8ULLMwZdoMXl+TqjbGcsxO1iOXd5z7KdZ/TwLRDd1d4yij5lZv8eZmYvjCoR2T8POfM+ERoU6JLJ7McqSX6T+RyufEt6I49IOaMCtHnCyurlOjUNlcziYgH2oucRL4tAspL50VNCtGrI4CDeSXQL4G0S3o6BdjDl04FKWVHNKWfFkPmVXngWwaksDW+6e5rB37aDsTz2XWsyowF67diuAxd/vHl55+bXUenGsFuv5KuOjP1/GEcVRjWDV+MpITSit3eLHGMs6AW6dhSh10zh+xmmkzfkq+wlsAvn3UmfWvT1/0RPQWACeIutjfz/9EdVAUgK15inuAiXGlqLw4zjcVcMYcR5OpZqw/WifcUjHLIA2ScCBdg53k2FVXzmui6rl1MIi3wDI1JVxgNCsiXmZ9wPJvHDg1YZqLYGK9mVqQ+/c1oJHbbFsIsGdznCo6UKBBQBkcL68dLEcfetHXZ8M66gaDZTK/smsjPOpvgoQN9Zj3ZqxUpM5V62PvN9sZQgaTPYaR5P1DxlU+/tQ3uXDDz+OkNHVjLfMSRR/sze7ri3qmFmst27e+bmKM3AkeCAjr1Z+fkFtbAt+CUhYmzIknplITwXWZPcmNbAGFa3V71ojnEk0QONy/uVXhsMRqlrPHFyNsBKQDABWTV+epUohWDTU2MztYn63+qZmDGWIgfjqBZ138PlICx59d4rCF8CawMqR2AjUUWJhnklAQ+bLh2z/WoIcI1XTu5SQVOzeqNRqfIgGrSa4ELJG0Rhlm421QGApNRM0yzgtL1FwBfhk+gkgNa2cfUDf3LtIkOdg3iHZ6nLOs39lcJVrVM38pPUXen3Aw9gaqlqElchP2zqgyu8/ZTMqU/YLar5ngawLeBTobhXfPXnOEkVTG191whEAyryo7x1p5zQQKAOjBctiocFam/4W4GUHBHrUnQNb1veDgJDPP/+ixMCozKpRBiLR3Fk9YjVEkNTljmyNogvnHYF8k6XGELAE3vQ1XZ3Uc1cf29hB8/xRlOsfJKuo/vvtt96qOaUSTLCrlNC13op9e/jo3vD7v/97w40o+x4MyJTlW8g7vpSs/vFk2GRNiXYJhP3gB38w/NEf/auwRe4NZyNCdPiItl7PC1gJdAmGeJ6ZXF8Lm67V7zparXS8g/+WgS7NcgwGYmax00Ufj72p+vwJFRrld3fWzMkIrp0McJb99XdYEAJKan2vJZBkbse68GIqZH8X2yJnrzV+O/ZKoEtgj5p/MVsCAIF/6/WN1OgSYFPjXSKFPw9At1Ca+VNTj3LvHaxP70v9199XYNj+SQmJfqnqotk0DAhn7KnYCmuJLzHqCzTzaGw31mwcpQ+owWwfmwUU37x5O/7DjfIpWv3emYTVQ5lbQKPbxvhEjddvvqn0RWUoFoB6a/XBG7QcBMGjtP007aEIJemVilbf4mTJclvLstwVNBIAXStbpQyADyRY7xwVcLcO2bqlR0QDqXn3HhOsAlhbfClsmOoAgK6fZ4kIE4bIz37wo6/Cfd25584I1AjsANZfg4XwdQWrhv63/s5vlENQ9ZYydHH8HOgyA6J77LeI/7FEJt9447VS4Tty9GBonXfijH4ZYZWL1b5CzZhDc2xXoiUFRV2ZRFk8PdkAJxHeql9xKJfxjlGPU8LRVdPkYBaFdODeTc0PefcDUco7ey4HbwCaw0uG6eOPL4QudSlv4OBYrPpV0VlqrV3jJ1qJwuRgahqoD+8JXO9JZHdPHI8HyVDKMLonxwXooMK5O5QnBzoQ7tBE16TOKoNFBKopmg3mmprZdZolnJIDqwHt2NO1nb2mEreD3+A5z0fdsf67x76VJps+69ldnxPDAahWNSLpAXMzcURlX0V2v8wcUNpV71qU4bEOWPZaKxPZkKL4ycqGqhdKGEe3BKiSYRpr6TisHGTv8zDtG4AS79+ZTdS8zgyPfSkJ1bjXgTjXlDqPxHFbC02SCOvuKY6WurzpciL9jcxm9RKMivSjh0SlIpQVavLBA6MASDJzEEA+NuIwbNXh3ZnkUeCpwZO6M3W9RQQu58AnZ6NaPEzq0fy7aefpM0o12PjJNOar9caRKmXTrMlu55JnL+GquYrma4NUlOc4NACpVjYyaBwZgNX1XbvBfKs7W9Ol6DnJJgD8lZ3XuzDj+qCEfThlTWf2HJ29bvp7ifNwupNZex7kUnuz1I1bLAtg4byhBjdNs+sh/R5gVPVS2aut/L1UapwEe4p2K5NTdd0dwJARPh2nVpaGs04spoW6JtkGezcBGyASADNuTV3eXxneEntBL82YmYmm9jdN/HAyqYD17exhWSzA+szpMwVYUW9lli6l/hxFumoSga4sHNkK9ZutetriY4BeZVxK0bZVp9kWa6Nrlgl5dZ0wpoEMEdCuPp3oydtvvpWau4XhWsDzj5PpMpd6OavBtK/ZIHWEALm9rsWK8bb/0cS/CC0TQ4F9kh3qjGyeQRApQZjpgLczqVm0NqzPsW66gljFdJgqIbZu69J9kbs1TNOAq0dy3l97L+BurkoSZHxRfQNG4vjKblvv7OqjjJn61bXUpaKYsnNV35j9XyJGKd84kNYkC3sxI7L2Aux35Tmt0VJELzvUdcPeB6DDSBGI8tUaFlDwM7Wyfle/YOwKWTH2pDLveR5ti2ZSC1/2lqhcqP4AnBZfMlMA667YCMGieWUe+Vv7aDHvA7TaS4SLCpQTFJMhL7vUbYAEJ7BcjCkmQQVfMqaPAwbZHmNkvQiGEdQq4av8uwNPalebfnqAyJC9RnRN0CvXQwmuXrETUTBrrYNbZ4oKjCYM5MismisBCDTwxVA19Q795//in9eYv5g6aT1AnXNa2ciW1ZzUWtgY/uRPflgZVmr2ewPixFrM4+PcTya6NByKaRPxrdg9+2/MiGI/6Acrm0kMSmCGjZS5bgXv2OMSIftFoFI2XwBjUTungDXBP4GRAqzWXu5zLWcoO9/6DJ3htwfnsSgC1mXR7XFg1bn2RQIFXeajhVPvlfMJ5gG3bPq97HPrYry+khR7CZ22Mu8Ttss9WWXdAyYlJYK1MpyCk/YGG+zTkahfrH0B2Hfblz4r2YtiCVSgb67AKrEl+897WCt3kxGWFTa+lI/NHyGj6nWqv3zs676sl2oFlLOpWElUwCf0eDoddT6b+4zTeuzu85xVuxLQVs5Sfbr1S42NbnaUXujON8HTtUkteAdbgO9S49d7OWNnDXJH7t59lKBO3mUTmBdkZy8C7okpBhB35wVB6u7/bHx++gc/rjnY+dgZga9iBHYA61cx6n9B9/yzwPSr7q/6b/uK7//1b5dRVUMELIniAmzofqyqesnOeqYu55WXQsF6NT9fjLP5xfDZZ59WKxJUHgqx3TtPBk8dTasUMuwFTmOogaei6OYw4jKR3AcuZJEoGYoEl0Mkspxfux9xCvSd46eODGdfOl01jQ8TMb2a6DDRAl/VOM2mJpOz5cO9C5ROMqCjcz4edAW64tQRjTqQrNk6NVtOEiexMkSyVZQzOWFDKQDuTUTUIeNnlG4dQNUugmNSNbMOq46gTgXgqV8pYZh8NOUZpbdVNP03px7gqgBBnsXhLdtg/Dm81WbC/1D0AC7ZJzVZOdzr70RgMyeAq0P5clRNfVIProbv6LcFIEp5qq4JlHKM1EytBGjKKFbNYLIZnqcBeKtFclBl8gDWsfXB+A4V7a86Pi1j9FYl4BHF0ThWghZTOWzRObef6wmbGs4j1HnjkBOBKSeDuxRRliiWbqxrsUFApKnCxpfzB/Cgp17N2qKsyBkYW5uUE1tZa8GAHt+mPHcLBI6v9eqj66iaslotRYoK2PXInalt0Gi9ACxjppNjy+kBSlpIh1jG43pPzjDHQm3XSM8G6kr9tWoEOT7dm1PgpCnYMrkJGkxq+zhsBJiIJHHy1NyObURKPEo2Gi0tcz2KDDW9W0SfunMzCFpNMxTPgIpeN+iYaYcT0NfqmsngJjOqds5/VzCIAmpRCpNtQGNNpkpWpWtxrxXVteoqZWS1ViHIFKfuz6p4e1YZhTG7BvCO9deuje6PygfYqcXTaxYYeOWV87XWZBuWqGADq7KCxqjmqmmDnVFCgc28BkCPjAQ02TFb0j1yuy9sU7hTq4tVEafUXLSyqpYSx4bvvPudZBdDc0zG90//NC14RrZFrWXgDpW0+zwKShn3bsOyUaDtamoJ1SEWSM/cd3/RIt8nCxIAFsddfaZn4tTLSgFvXRvqv7u+c6Ry1vtM9mdlpwG5ot3vqUytjF4Zn1LQTcAsASE20poFVr9Mf+uPPrqQe+krqm7cum8xsXLI40gv6NO8X/Ak2doA18OhQ84nYyPg4dll2van/g7V8loyUXcDJOx/t91bCt4BiZkngavuDV3KO3UvY921tlESJgKXcRrnUK0iKi5qLyNUQmDqoa2LZFYPZU5ee+18AkiHq+7dWKlLFvQAdtgke6LOiBKyi02MvS0htAAZ1/PfhI5ahbVV643zNMGrfLXm0Vi7nrjXFAV2tFEZryyzZPTu174gvCSIZ31aW9SvX3/j9eHNZA49s8yvcxAAFpglloSqfygZ7C9yBtpvMntVO5n1bj2X6nfsqWz1jRu3Qhv+bLicNUQRNom0CjI8ETgUKMhaAGwr+BWwQtjJOzuTi8qegIvxrBrUfGKxVFBE657cB9VawNd4WHvFwnEeYf3IEhINypqtOm4U6bwPu30tgRgZcevGWUEgaxeVfZl8i2ZSA7xh3APUrX/jbm4I872Ydl5HEwRkF2RiH0VAbSZrFTAsEbMYdYGgZsK0VoJ7GUf7tDORamcF7WRjZfUT2IlNq3KPnE9YU35fkBrgs95GdoDrOj/N2YsvvlAK5QLmntEYLsWOOQ+tKwGf0hzIOVJjMBE/cn6yH+036HaAUdDq8HW2TPwf2VB7YXdKWPYkwCuw26KICVY6iwUrZVkzTlg3yphOnc6aKD+i28kJLDrHjQX/wcftW/dTopDvpTyn6sADeL2TJdf6E1rUTRhhub79/4N/tKMS/G/r2+783i9/BHYA6y9/TL+yK36dM6n/pkF5+zeSfZioDnaGB1XueBntymLl8DwkAh7DL1tx8uSxqhHSbPtKJOHbkecMtdAG8FbCDSLzEwDsIJMB4SiVoQ+95qnDQMQxDrRsiCbjlHOdnsAaTcH7orahlB46emA4eCTR2qj5refg4QgTbPH1aa4FGPvkYDsYUHI8TwnX5AAucYj8ryX4Q+WjchwgfCCR8v0BU5wNQICjIDvmmRyuRJ4O7KesGFEQ9ZelkBjHYtK83r9FSjl5APpmvg+MHU4NEvqm8eMItUBGR4bdA1XNoQzojwdv1SDmZ9REiYe0QJAIa8BnBKUcZJwwTnIF1PO7lEP1dKOuqNaoAGtlQaEy6rpNJxtpX+XoBaQBOyhofglIrKwgxyXv6Kvx5zioFxszhAagAErGkmPNORZJdn1O0/48N4edg/14OeqXoQYvhNZ54mSc7wl10xrkkO4JSFXDaI3soRKcbAPnDcB4//33qxUEeu4HH/y4nMISjsn9Rft9yHJz4jkVXSfdokYj9du4j87uSA02BmOf0QaWWxXJH3vg1nzL8EzAo3cReLCGGqxzsroNBwBdKsy5hntXC6hJrTAHf1TEliEQCLCviu5atZvJMMf5qtpsQjAYDdlPAHW1y8n7yDqtZG6f5Hc8T9Pg8juZK2vLuhzbDVWbC1k29akTIRV7tXt+hpqWiL/aPI5sAb5S9RWgAYBlJ1Fw95cTay1py+GDs+T3Gvz3vh3tG8dv7J8KgMrqVjCiVpQ1FeGRZG6N86jI6/pHI6AiSylbwqmtfoqc9QkTwZio6zPNWBOAOcDa9aCZ69xDNq7npCl+I83Uvuawe57DybQArd4R+Hv3nXezSXen3+JHw8cffVJZMIBybG0EuJXC7KQUQWsRa4NzbF1oOfH5Z5+XinQB1VL4DuhLlubYiWOpbf5WrX00+uqLm+dsKi1nlLBXAl+ZD4EE+/hO5sNgsUkygOZLFv+VAN9XA+rPZP1X/9Xcx9pjb6mpstNaofzkgw+Hf/p7/6x6T1ddaeyPLD7wzCCpbxfoO3A4znVKHo4e2j+czj7cnX3Y7ajCKJFVDutF8OTzMFX0012OmJfM86EAEYEs4PZ66ozNa7MwwkKIPavMpvWTT+vVmheUAXJrXrVNyZpSM1k/z5gQBGI3juUMOf/aK1WPDDyh3dM/qHIMtqFot7EPgI3Me8a5KKCVwU2WLPZLsEeQ5NXzr0yytdg1gnBRp06g60qCLO7NMQAAIABJREFUd7KuqPUCPyj79om6buUd6M03Uxt6OT1PH2TOAFZAU7AMpRewFbSSWTUv9g1geePGtbB+wsiJrTuenp8yzNYf2yIwczFMF9fZL7iQ8w4t9bPPvhiuBewtZWwJAhLXwW4xts4qtqLasgT0yKYp8+heywcqq2p/sheCrAKCVcctoJa1Dmy9Erq784IabtVP2lMJPNxNHfrVPO/NgGxZ8JfOhaocO20stfu5nmDk2Gat1XCz1s1nnXMB+9R8Mw+A9c2MKYYF+zsTmyDI9XqYVmjG2B5KD/yhM3slzAnlDw6TEvQr3Ybmzo9iS/Zylb3IlOZM0SNZzTnfw2JzH4E/Zzug2jXW3UkAyAZ0rUF2GGDFEulWbMlc5vtPnjzOfMumCviFqZK/q/6wGctXo1VhfPX9pgTNXsnm++igcmfqrXnjWTY+63m52ETYSr1Giypc/eO7pZIzznns076ljaHntndvYUnnNWaT9nbdDoete5ozcFcoxmjcpYYOmGYtyLDPl9hlAqYJQMlE+97/8b/+k6/Mv9258c4I7ADWX5E18E0Eq4b+tfffmNAOm4pZEvqpYWrnXy3FdAGsyrYQAEFVzKGgdvJRak+o046AVQ0Z0MMxbyPdh4wzS+a0CJwoWo66fPN+slSc1eNxZB28Yy8/Bh0NFgVMFFRd6OxC6KKEJqpmpGuxxl5sHF2R93LKc5hwADxrUX0mmQrP7FoOLj1vpqdFsaeH03FOykHJoVVqhjkYZRq6JU4cr2Rc5lO/ysGgzopOu5wD2aHMOdNqZy6OHAodELbyJOp+UUSVTeLcXvzi84pCU650ABqX9yIWAqBy5DjwnpVj6rTmlAJsarlaeRN9KVmByuiiZyVzk9o+Y1dZzhyQ5uJaQGtnHJueVBn+jFfXI3f2ghOgvmcEedUjM+8FpKurASZHeq1xMPcysZxhY78WJ8Dze17Ot7pmKo2vnj9fFD9RbVmQ23euF2Al2LX/QNRn864jOFAfRyBLvbFeupxg4kscKc6HbAXHBTggaKSBPZCIBtrtjzqqzpEbVTNHmqprANUi3SOV1DwWHfHPZDHNs7VTbXuqjqsBIyAosGLM/NyzAEecyKYgtyJms+hkmoiFeXZtRpJpyrUEUqhUAltqUiuaXmrQ1GIXu9dsgceuDUdLs7c6Y2WfNJAhNPUg6rWYAp4RvVEvSYIsnCDT2/0JAzRTz1q1gpnfAvfVDqr3szU31osBFEDCuB6MW7+3d6S6220yzPGpU/ZE979ssaDOcLQD1rWl7m0ejFPVW2cPWCfGhODLqE7cvSMTlMg7Udct53iyJieEi5rLVoOVZVBrm77Lm2jN6TNapQVq95610mme1yhVLXeuY/+3avSTVgVOAGzMnHi+cwEhz1Kz/cWF0J5jU4CMpsd7FjajAXzXER8syqa9W1m9MBJc+26oqBxOz6kuTiDhZEDLCy+9UACFuiwRrMooZy78jnc8HIB0OvtZH0hK1cZEdssa9QzWl+ALh/tcslYnYgtl04AV69TvYZaYU3tY39VPPv18+MM//KPhk48/K/pp95CWmW8K92yCfCiri8mwHkpbjH1hkzzfZjNuR0To3Wq7AZB8+OEnZduWY9OIY3366ae1Ro8kYAn4o3E/CECWnaOGqs0N1oW1JfAhWz9mPNvcKLMIYMo68PuorFrDXEuLlnv3Ug+ZNSC4I8OqhMB6X837MX3FSpFZjT0dFVYrKCIbrTYdgMwfuN+d1EGie2P8EEQ6ENtKS+F+2CY3b16voMvpzI1gAnvxMDXG1JzpFADjBMGABUrWIxhSc6qnbwnLTWihC3k/tavGFJi4GWr9gwA3AlfH0wbtcKimMp3E6W6mnl+AzxygNLOrN/I96+ZWQO7D2AT9O50fFdecnDHWn/NKgEGmsZVsj1VQzveBZueE5xewQZk+lLFlAJx1wCohtKcBv+yiti4+ZJA/+ezj4cLFC7WOX4hOg/p72UbBM22w2GpBFrYWJdnJXCUpmRB1ttYA6v61sC/uoNdmPQrSWO8HMy5qwivI3G9TvZWrby8KbWyG5+t9jVrriOyWN2W3871q/0TZHisge9naqJr/2t0J5FDaz8O07kF+N/eXteU7sFWVnY1tr/FKkMr9UGqdU1SAMXzaD+lg25GA/bfffrv2+gcffBCWwsfFOHox8y5YxbdQulFtZCqDyhcQMJmpoIzSBtlxY1UtwUpMUT1rC/TJjOqoIPNf2ejcx307KI3u3DYTEPcenj8na83xijKRnJPGs9rzJChw5Jjzw7vGhkd4SXeD//l/+Ee/Ih7zzmt8E0dgB7B+E2ftX/PM31TA+vI758sZHjMuLWwzoe4EkFUvyRxQIs2lGqo+E5UH+MshroYHbYWACAMvEljgK45C1Q/l90vpNk7g2OOx5PfzLU6eWhsO0itx1mQ2WikztJg48Us5TCuTJezrojmoRJe7j2qONAdfLoxOq14PXQ8trAFKQGD86+odSdSo/rwBnIjl/Dwp/hwueS+UyOqBiepXEf0WYeGAEwAB2iqDitJD1CnvojbJYfcEJS/AC/jKX2YsOATTcaZeLafiYjKE3olIiLHitH0n7RhkAjhYorSVDUotlmxEOSJq6eJ8AJFTqZvBmgSoK/yMmVfUPzS3OKoZZ1m0tWSf7ybLShwGeCpQU1ndFmriiAGm6pk46t2Ls2vXZFiPxEEhqLQUx4ooBgVbNX4ci6phzfhxCqnFcrIJ2qj1eiVg9Xzqt4iTAHvLoUTdT32zljtbAdbL+RuR7Kr7y6S718PUr6IEe11j1eqzWqu0iApaJxqaOX0YQS9AxHtU9o6DEke4VKQLkFmjaMBN6e72PGkZEYfN2uHMFx0u7+JjzGi3WNOkXizPRIm1AVcDPX9LudiYi5pbG4Bptw4hgqPWVQbS2DRF13oAiB5EnIRTsn9/qPWVsXZdQYEoieaeHBC3AZwEexayVglqVBujzGs5chQ/c+9qQ5H5KlXbgFVzKHBS6sZxjktgJIq95tNzAUWVdcx8Vb/COPilXjmhpXo3dHJZBeBO4MGy8j1jxOnzN/Ytu9Atf5L11TMTk2GS2UDzlMFvCrbMGuCvhk1LlWSCRhZB1jeqo7WNtl39Xyle5287yyLI1UGREmEp0TQKmwTOBMdke7uFhnuYY1+7t2+rWhsfAj/uAfwB5v3MqOBzJd6yJzWsT9IKC9UdOPc3FdTIPAvCyXKiC76cLOf5BJuM3f3Uzgk+WFMEfwgwCbwJDOzLWGkfpN/mvWSY7uVnnGpUUGvM3wAPb7z+RlSwv1VrxBr3HqsZh1IXbyJEfTX+2vZ08KAdePRT2UGBKU6w+WFnbiU7+ElopvfvEbvjFOtLHTpoxpkSKvBTLYHWl/M3oemnJ/JKWA8PI2D36qstcCbj88M//XEFQbyPes7HGZtzL75UNrCVm7VBUsOfsgHBi0zGsn6RMv7gTR5c1sd7AerWIjr/8dgS66vKCbLQ1SBSnlbHq23NCy+eLSDIJo8tlLBwgNXEeaohENBvTmvO8z8sHGNgvIgiuRab89K5s9V+RuCUGJOgGWrl2YggLWYs9IXWdsi+lV2dCa1+Kc/50cefFFPGfAnQHkm9quCbOnd739oEkouSj/qcdUzVWOadzWfrASD727knwGSfUcYtXYOcYe5zO+D6Zj7vxaaiH8uI74pKu33sgCobJPASsHMwz6sd1TtRIyfiZL5nM9bo6dSU2Q2jIzNKUdk5aD8A9lsBrEp5BDu1nCnFXS3GItazFHuo/6+5sP7UoKrF3a7yhZSj5O8fJMAiIGNfCtwdznhY+58kiPHBT39amfXF2IvN2KdVNZoB02ymgFq156JCn/kCNq0L+xZw/4UuQ6vbVwAPMyb3LbZJ5moua1/QoRTRJ/2o2eJWiFb/HWp+xrJrftXa2jtWRdgHmZ9SAdYeJ2P1rLQk0LIxDZzLKL4CYNFKyPzLogusXAhj4uIXWhKt1dl8OvX1yhiMOTtcbZ4mDAdA3t6/mxKlpcy/dcNutK/DNxFMTvu3AG4UbgCaDeCPmLcK/mafjMwMzBf3kZ2dje80HXC9FVbNGEx0Hh5N4ILNx5oqmnLGzhr8e//l//Qr4jHvvMY3cQR2AOs3cdb+f8/8TQWrXuON775dh3PTCVNHNXE0xhYMnCGACsWq6oxkYON4o+NV/ZKDNBkoFFZOuLoOAKpVg3Oolkot90ZEVVSUwx7qjfqkyjCoITtYSr1+zlkAWDkw63EMHPAA4lSynahcDl7XVXJZEUygNM8gY0mCvg6BHIBolkhKHGQAmXPk+96FeuaBZP4A1vCSJ1FQPVMb/NQhXBlNNYxp3VBtcrRQiZuym2R9ZwiXZV84wAGz3f8VDReYmUtW5XS9m6gqh5TjjOoJXJ8KhWkmBxDxl4dpzM5hqH6NOajQ5orulLHhTB47mqzAwaiZxjmqfnBqnPKOouUO5urBl+uqq7p0KeqxyeABeDwGYyyDINpd9bnJGHA6HaQcwlE12XwCrEcOHyvHV9Sdc1X0Mo5Rxtkzqc8BIs39wdAM1QeeSCZDNPh4qdsSt0iEO8+4ltpgjuKtqGjqZanWDmBFob529VaJjuiP6HstGEQZOmA/68bfWyfVuzXPy2nnVFtL6iNl9DjR1q314j3GbHuBtDhOACsQ6Z1R2GSE/IzKK2epwFHGBBgCcKzzBvbdcobjZa1Y352JBX6tja6fbaXdUN4qeJD1kTE2dnfi1HD+ZVhl2tU0c752xYn0LPaQQI/m9BzVsWG9pvVq8bRU8PwCC8R/1K22uArhrKgEZ14EFNAuZVS8kwyJ+bSHAYYW+uj3EcV/kDUGxNd1JgJc3tvfG8cSZMq9BKZkGUewjz7aok8tmCVzMvZu7VrmFgJDT/Qcrg0sm0dCJ9RE1dJx6DyPrIS1LsuK7mxsm+7bWVn3BlK3tvT0tV87++tZKxtXGVEiU5Nyg9gVtsR4mX8OnznjQI9MAdfFksAekLk1z+4rs9f9KxPkqn6SMvd7hzcj0PRbv/mb9R7AhHstx0n90Y9+nLr9Sx3AQYdFPQ6I4sRfSsb0fjJpPszXKPxyKgGPt99+KwDknQJdHVSJHcz9BZsE0Iw9IMLmoLl2GxZqqUuhrKbkIg7rvtTay76aH4GK1dX0Ms4eXYsNYos8E7Ag8qDn5FzYKCtPlhI8IQyGexx7m4AWu6EfZNXpBuB8+eXl+vtxvwvOnYkdto6Ny9gaqp5RlujnNM7Ye+wCQZ5c3nNpg+UZ7DOq8J0tT0a9qJRdTiAjVQA3QcKigArS5XsVpGTzAgy0D3mU8UaXL7p00T9jh6nNU6jO2ANHG1k/x9NT86WA3zOxp3Psfa7VNE59vFuE6sFD2c37qTk9VFlfGbLLyfj+MC2X9NuVRSQOpMURGnR9TNa2e7OjxVIRkM3+YYvuJev8OPWo9iTwLzCBZi6rrlWO9Se4+TA03ctRpca6AAidFx1AbC2Hqtl2phVgSy3m2VPDd9/7dgkbsqdVP+/gMnOCwRPdA+dfldigW4eSe+FCWn8liGW/2v/VWipjK1M4FXYS8brF2HjU5hJGCmi8HaqwzCVlZtl2MWFsn2L1iIvm+l9evJzWNj8pcO9wPxG7uxLbfCcZ7PnssxeivM4+A+oPU8NqDu1Fe5R9RW4qem9lGAHIFlZjY0ctAvtaf3fzZx8C8tXyjbhf1qbzx7mMOg2wykSOrKHWp7CvJjYCCyNrgOiYHqvrG+rss7/LhiipoGCe7HT2ojlBZ+ZreFZA1h4zl8UmwgSZCPtZf4Iu9xIgAljtnS4JaVBbET/08ImKusBKlShkrKo3ej6s3WJyVJlSnx/b6N+YXhFG25N5wkgoG5j3Mu8y1qWVkL8/HME52f3/6r/4H38FPOadV/imjsAOYP2mztzkub/JYNUrfP9v/OWJWEM7rSLpMiUFKtXFoXnFoDPMjKgMl8yMQ4IxLqMch6Pq4nJIUvUFbIDXjhi2ky+qWL1KZVbQbQK2OAPuKaJ4KodhgakArAKO6KjqfOKUbad2ZHaWQmpTlBl81206Jvom0YyIsySr4J7VB7XAs7oQkelWlPW36nBPnNRgfn+coFDMVtXItSDS2DcN9a36Feb+spxAlV5+nIvdu3PgylRq9h0nzecuQCzO8Hqeb2VZxpRDlj6IxrLEgWT+WkEQdUgklpNFjAWYu5IMJGfoeLKWlFAdkAQ80MLOnXsldW2vJ6t4Kk7JUoksrWfc33zr9aKJoZjKAJ4IhRNdTy2r7KTWByWmUVHeOCH5b2AYwpdhqlYDHLE4EA5yQLDrBmWs1ZR2rauo9QgYyPavRTmXk8Eh5Big73Jc9WHtjEML9gBlAKssUakJFzjdXRmKG9fvlACJGlbOsMPbgb7/gHYmaGTtBAArxFKAfh8jbZMoFuff31orHBiAzX/LyKwGFAGZnENglEPNYeFMFRjMvAInY91q99wkaKXOrpvBC9yMWZuHoeZa69656ovyzqUsrXaJMy7QknXrvrLHnCvBDa2QdsmAFQW+o/xdb9uBC1Q4Y7gYGtmhCJmJqlOH5JBXlsc7U6TGUghQ8T63k12TyQImxr6DAhSyI5xCNdDmwDu1kM10ZRKJldl7WtgAoSX2AiTlPbq2PO8+UWZV87oRsCbCL/vk/s0+kPvCmmhhNO8CIHDirW9zYi49A6Vj89bzQ3QFGyDBJTYDIyLPhM5eYFlddPZKqyWHTrmuDRBKXauaepeRwtvtcUKPndC4gdie+xb2cR33BFithQa8hGTMHVC8twMqRKPsjfyd+sDal/nbtwIw/8Zv/7VyHt3bJlKacDE11WikJQqXa8pAyrT4eunK1QLnPb+tMA30ceixKXwWCijKftYZe0kJmRBZ7us52DsbSx38coI5aK1qLPU0RhOlQlu1jiXYAvBkH1sgbE/tDkJK6k9DbUwLMID10mVtmgSvZM2ybnPPl869XIBSQE6mvusZbxT991joyIuhRgJc1ob1Ne6tCiRmroz3o7AevOuBZFYBUrWVHkJNZts3JSVpvZI5Vls5MidKCRhtP8EoCvSjsnxl7dWoZo1rH3ItjAHBEQE8QZUS8qngk560gBq1YrXzUblOq7VjsZkCPoR7fJ89tIb1qL6dHtWPlx8Op2RcYzcElGSnP/30s4Cu7AWic3ocE62aAKUSqSNupryibEJTxYFt9uwu1drYMe/7UujmPtHQnRkio9a5NXk19lgNsACT8XVW2MPrOdPWKhii/jHBnWSbXw5gejsq/G++cX44m2xf0YFHplKCYgKxLuwsma0gG/G3jeF6qNx/8IMfFHOgzu88q8Cztk3zsS2CF4Br0eQnSr0oqIKbGAGy46jtc3kOC7RKTwj9Za4vX76W2uYvK0PMDi8GiN1Llv5WxlYd7/nUEAugdSusJ2nLM5u1lFZ0oTBXRl6LsqyHVvVNsKvotd0pgG2hHFylO/EPAE2BVwFNQSX7TKCv2T0Jvk0U0VupeOz5PqHmToIK3RpuKIVsYBIjCPDsa412S9Co+6CODBtrtdhC2WNqT/kqztbq1y2wXkFEqtKE4hIsyfwZe2dGM3Ym5QnOq5wRfKMqg8j72O/8FWtzX9TWCRCOImObyX4PYSHNhcJ/LIGm186nvjZrnO1air2+EQq69easUdZw6eLF4b//b//BN9xj3nn8b/II7ADWb/LsMZ11qnxzP/7Wf/DvlQMsoj06KiLPZYhzeFRbGoJKpZra7QnQWSrDquZN5DwG22HIIWKg0UCBInLwaDNVf4VCmZ8z6J0hJV7UIkRAhWwFxxj9hxNUB91EmKKERJ8DKEQu0lg+mSjPUYAw9N7KggXMiaaiB1X7hvz9KFE/iie4FzrpSy+FknYkh9pWsiyraUZe9Yh9ODr0R9VIB9q+ODla58iwAswyZbIS1ce0PEZiI2jKVHi77QTHvxwLjg9V2Tgyj5LlAii0XUBbPJGsH3pX91HVGuh2HWal+pjf4fBwPk4cO1mCVDKgMlnadgCk773/nUTz0XfvVrZoIVljjnIJCaEQlfIt5WTCTd4w4xww4EQHVIEODle1XBHVLkAUR7Uohg2OqrVLCSsJWnQ/SH1rqx440WHj/TRUPO/a4kOjEFL3x+Q0NC0X8NDgXmRbLaDxSB9J4jvqsgKkteDQf1PLpEOH1SkKTGit1I7ZWA/k94tWW85CzxuH2FrlbFUWNWsVMC3VZmI0ce6AmKIZFr34WWXiRPBbyRcFuEWbOPPHEmXnrMt+Aw6d4SVE0mquBcqKddDZcFlsDqPs7Upq1GS+rNXdxjJU4KYad6bacxuX8PHyboCodwjFNNc+ceJolEGJ3cgOcG4Bd8Garj+mlinAwSGWDQKsO0u6rwCdvWbcRkqj5xMIcD+0QDR89Wf2qmyQZ+k+n90GxHXd05qUtavxl0WtudQCwx6RHWlBsBL3ijOHdlmO4YSaLVO4P0Et9zB3ld2XUbDiM16CJbKsxX7Iv2VA/HxWPXPNd2zIY2yJpnrX3Od/Yza17VS3ntkqCnjWPGGactgjnpZnrz6tE/tsXnj/e+KUAwKVoeNMVoaEMnm/h32Hwvveu+8UPdR9HwVsfBnqILqutjxHsw/NOUGdL/L9CxHVuR4l2Kqfz743ZvrtAiRvvfHW8Dt/468Pvx0AjErbWSb3AjzATAG8Vv4G+FDJv4gC8GfJbGkromUVG6GNSglb5R5OG6q5bI4A0NgKSSCuMnKZmufJqK6tp9YzYG01TIeyRbGxrvnOO98OGD/VNO7M9RUZwPTDRY1kW9lt7VxOB+Cpqx3FxYpFkHVJTZo4l9ILZQuASouCdYARUESttH9KXTt7vIIGFWRsYEJt1z62NtWiVg0n6m3eKVMfoH2twZRMbAJpm5k/dFxgt0SO1DvmXQV42IwZbcoSmNE+y3mgvv9HP/xhwOqNCorsDu3yZNVk762WaJ+G3v04PWzRgOdis9g9askyk4Cz9VMKyHlGdhTYO3vmbNkZrZ/0KFXPKVBbatRhh+iTjF7/Aspp7OvNBDk+/PCjGjMBQ0wh6xoQf6gtUew0wHomQY1XXz4/fCdU4HeTWT12LEJLFJazIFoRnn1Q297KzMZ0jbp4sQueVTnA7//T3699CZAL2BQDKOtbgrhbG+VTJ4C6ZgJPsSXqiu1r6xpjBUiVaRaw0FMZU0CMpeu5ayNVEJWA1L0ot6P9e3e1svcCqqqsKGeEOmhZZaDPeWrN2Qsj06d1LrrMxPrZl7MQwMPWult1zq3aTttCUKaDlGxtZx4ra5sxlD13rguKtQJ3B7J9HIi2gnvY548pRpc44iRTnusZQ2M71rcCpUcS9NBnGxXbOvV3GBieyxFhTJ+spFdyApJE7tTq2rPV9kYP1TprOlheAlq5ZuseUEMWrOra1MNRl9YjWdB6M3ZzKQGAZ/l6NvfWL9oz3dKKLDbldmjIBMaM84sJNH2S9fTP/vFn31xnc+fJv/EjsANYv8FT+E0Hq4b+d//9v9VGVz2LGjXOXiyxrFipJ8a5RCPqBvcEJVpttWk4vxD0+bOObdVvFH1VFLPVG0vRM055CTdVLaxsbvdA64xdwFQ+ZHbQRzm69Szx2dfT/mT5MXXfiH3kkOPoAAwVqcx1ZXccLrJEIvAcw6Jdinh7N4fHRKThaJwUdU9HjuhPF4rRShQsc+Cpma0+dWOEM06J99eXTvsVzp1MqwwQmqdaO88D7HEegRIHl1YGle2qbFT3f616mDwbsH4wTs3JZAX4rX4uemusLl26WPUqqHLnX32l3pNjwTlF1fVsTkgH6VIyHCLBMpkjLVv7l1HJET1tjKZ3LY0m6EBsU0xlFao5fJxJ71DKwEU1bGfBv30f6LsVgMSJ48wf0NYlAi7mU40qNUYO+NgjVaaiHJPMYSucyiwnkxvgQQ14dma+5jbucxzbu5XZAS7nkwUgFLNX+42j++PEHqk1AiD5W9doZyVZm6rJDP0s78WpBBDcv+i3MqVxTioAk+u6fymMxl/wLoIhgKv13q18ONFNO+MEdWudDshYX/5GIAR1G0W5aast4KTucWyfw3HkkHo3mbXV/PdWKMGyyoIdgKt7tKALYCxQsCvPjPKnJm094zMVlsHR4Yy1kTEVIGk10c4gG9NHEf6Q7bUnRkVkP5MZsF66J2VazlQWORRZWawEQYAiWXm14DJ5AGKLGbVIWdHe89/dszaBitSuGeexP6192WJkEkgNvouWV71nqT1HvTv7fFQpNj4HIoIiIDGqMBeFMb8NuFj59ghA21mMVqcuwbRkvYwbAOXdu9VJBwpkVYF2IKlVoUPn0zuUKFT2d7MrEhTIfJhPHwWkCKJkbGSFRsr5WA+4KwEDNXSCYEcD+l4OLfBwAAh7AayqTRWwePutbw3vfee9OJXnq7bZu2mrdeHzi8PHn3waIaA79bwCC7eSkQKg33jjzeGv/zWA9bfLvpZTneewKtayf1haQKtbJ+0upd5/mbrSD0LBlP0TDAKogduqb8ZIUbuc8TeGaM6yRwIXL730YgUG7969mXVyL3YoY5R5YTPU428kwGbs1LBSgZcJBgguXbqcmtpkeiqB97yyZdYQwM4OcZaB07GO2bvJXFYdZWxttZhC2dbGJSATgHo7Nbvno8YKZAuyEe2xh1BaZUcF3VoITIsUzntq6GOXjxyLOvJCsnj3HnVN9uTa1hCgs8CuoeHnjXyt4GTs/2rsphpAIm/GCdD/2c9+2qyI2JGDhw4MR1O+AFQJMPz0Zx+V7ZuLmN0ePTHZuoyBgJt7sZe1WGM3ZP+9x4mAcJku/T1lmIENwI6dFzQxty9GiffVjJl9pOYRuB9tEipyg7HUXOce1HedF4IHevgeT33lAcGnjAWFaLZlHpNDXadAb/5dgT215wF55kr2Wo9ggFU/YfXXqK0HF7P3AvCfh8W0ENvKlpnDEj1DHRdwyTzJrheF19mUc4Fid4VR8lyEpRZzzfoMEN4xoFUJAAAgAElEQVQXMFvCbLFdAsvWBRsrGEvh+UwAPUNLZIrNtD7RWQnHyUij4GL/2PNVPpC9rGxAuQZbupbg541b16uDQAXRsq9pQ2B5CaJ2wJK4EWZT7pv1o6YTBVswHID2O4KsqOSCyeZy9CVGLQZnI5+hmA1sIkBKTyAA8vjxCKSlHY2MtOysDgiljJ+Ah9ZX+offv9dZVudjtd6KT8CWuY/7s8Nsrr9jE7G+niaLKoBAgPDsC6eSzRUwiv5Arg/sb+Y5tVPim3h+wQ4Uaz6HfcKGue6tiHh9+qMojO987IzAVzQCO4D1Kxr4P+9tR3DadX/98asAWH/r7/xWHWgd0WwxAwaS04/KxID6HppXUfMCkji8ReGT5SxFXvQfirWhvObA2bNHbV0iq8RQQr9jrNGBi0Y6ybJWD8UcEl2HOtZyOURaqdf1OMYV6c7BhULqEASWUcnaie3aFVH7rvNLdmlymDkUScVXVjCODwef04OuCxAdPhzndRrI6GxwvTcBGfRn1LeA7aJFxkFY10Mt79V0pdwvjh4gAqxyctAmnXot+EOhNlmFoi53jW21bYjDIVIOpO7Vl3RS98LB2pPnptroED2WQ/zdZHi856NQq4hNAK3tPHWfxc04srK3xFU8MwCktYC6N/+m9Mk5c9gTtUF/4mBzKAlh7A24m89zqzmrNgGTWqEWwuVOdz9GgQCiIebc86jNmcnhrUZ5eUUN3ZNyokogKj+fSq9RgQ6OTD1v1lFnFbS7kQk8VDWKarjuJNN6Pf0f+5lRRtP2ZX+yJmlhdOBgtyfotZjMUOZh7GcHSHmXcZ12hhi9sAWDOIvEQryzMTcO3tE6bkDRfVsB1lKEnIAhThrnYOyLae6sw1KgrlrH1KxxIivgImPcALQoaxkz60N2FXWs1ksAqzEcJhn5sXUL4FsqwXGKTsqopvXITCLw86lj4jCdPX1iIqYCDAYEVGamgfaoYi0oMNKb/cwe9Lyi+/ZAAVZ1kVlbKMcmA1BE83tCaKtoqIBQ16Ga76a2NTDlkLmGMbKWxjoyIMXvdB9ctD6MigRoErjYCL2tacKyz/sCPo42sETpHzNWuYf5kOEHEDj1aqWBTbRp4zrSvb1rC3V1ZsT9KGfbX9WWqZRHu04euCzwGge/sq5VStDjrEUVYCVL8jTreHsXVeyuQwZ2PD+6JbXmQ8nMHIwjLiJA/dWna0iGqkdV/3kuiqLvv/+9opFa2/cfLEVY7VIAwO0CzujVWA4AN4o8Cq6/YRvdt+xl7N6WFhaxB+bMWpId/8kHPxv+1Q9/Mlz48koYE2qLBbqURCjN6JY0aJTsgcAYR958yO69dO7FYj3cupleuqnb1Av5ad6NrX4We7W+gX2QsoMTJwvgen7BB7TjzYAptn9UlGYFqBoTAKKcS50ZzZaDTbFWr95usZXavtid6YBVWTBjLch2IsI/5rFb4XRwpGv11d930M1YVY/uYoGovQ2r4UhA4b5DeSd9KZWgdClJifXFdgMi5gpABFi1JCNaU0yPgHNApHpixnZgCRA0O5jACRq8/QckEtv5MK2Nbt+5X629CAxpVcJ2FcDJ3gKKRiX7OvsEYDLGMtDG4NFj7YSeDPOpLWYtZYCt0VMB+fqBFh16QusHrMaAlqAWkCNjaY2yOeqJ9wmAqZ3HZkJd11JqYmuKTh1wI6NagmZ5b+u51JhLKHCrsqWCTqcDeqgBm1sBgqz4ogXv1Y8266eUaCfrEFjFHtGm526+AofmzyHlvDVe09TviUUIMRoj2cNJuytnAVtvfan/PRu1ZmNghtiaYhoEvOoFq5RGNpndweSqrD1bkPdwFmK4P876upmMeGa81xKl5diOVVR0wUTMmsy7n2NMFNhUjpC1xSarxXf23UrARUb3cQTWZES3w+ppYS+18mGNZK+xi/aUvVXBw5hA59rRZLdfPHemNC4EZJW0YCgwAPby1uau1JEmiPlQvTiGSfZW7DxqfQm8VTlJtBhC/zX+/lYt7e7UqSpz4Xece/lMMWlWcm2BnJthN6yv5dwPk4ofsSwgW4GE1HAXk6uZRPY5u//lh5f/vK7rzu/vjMAvbQR2AOsvbSj/4i70qwBM/02j8/3f/V71q+ssW9MPRWs5fA8iSnA3UdLqTRYnVIaLA++wqfq2OE8yb742PSey9nHc9y4cLiPbIkEBMHH2t3MwdAaoa2pKFCYRYMDLAddCJQ6YptlWzckEsDrwOO5NPY7Dl4O1GmujIObvRXw5gwXyqq8e4ByHShZgQil0wDjkOGn79nGMA573Cj7IYHXP0srIdiSi3pGjDdg5mDl7JRqkdqxADwGJXIcjI0pPZCT3Vb+LdtqZoTgVMstxovflEHTqGAvAlJNqDDgiVGKBQwC8WvwkY1atgxKRRiX0ntuVAXPIqx1F0Sb60YcvrwnoR3/r2t7Qk3PQiZx3hlE/y261IZvAEZEl9h7V0Lyop5x/WVwy+uP3W9DGB2BazkUcxic5zB24sgwyU9aAceL8qdVSz2fs/PtpDnTgSJsSgHV+jiMeQYmsFaIXD5IZliXeu09/vwM5zEn553ldv+osA0Ayj5wwIBgIQk3jyHKqZIQd5uYATRa4IgKCJiqQYm0CrO7VvfxqsLpuLc4YECDq7ndE7oveXKrZcRYmSpYlEhSnxzoBNgRqzFvXjKm5jRMVp9+7U4/ezLhqR1Rli1EElX2qOqyskadFoaf6upgM3PnhtVdfyn4h9JSMa8b3RFoZqFETDJnx7nFIrWlAyB60xqvX4SQwg7JdqruTlj/V6giVzfoPCJKhs7asGTTGuwEcxq8E1irLrK64ewcaG+/8OJRFDpi6NffErkDRtA/HgF1TrVHf1ItSzuwaVk4bsHI8NMPqexyn0zrjnHMkBYS8m71yJ6DBfHK6jT/nV92ifcM2VP9OqD9T5hn8bOxxq57ROzybZCHYKGCVw9hKwoJf6h7jRKIIxmFfCv1/PcAGLb8FbTA6ZN7TnqdASVS5S7GV4421nWCL1lVZeBSE9cB8IZmkv/SXfqMAFqq7cgXjJ3tpz3XwrVWjq4GXrFDmokThMh7YJJ7dfFUAK6JITQ8ehp+mzcZHFz4fbqW/6lQJpFmv1MelPztopCc2tgV7uKvE3zJPGfdTqUNUG4piuBZ14OTKq06XcNd2AODWM5l+fXjT5iZBCOvf82qJVMEldeBZV9a0AOYLqel7991vlbYAYCAIt1TZsmTJUOSpWeflP/ns0wL0ahYPZ3xeeSm1tlkz6M3GBGBV3074q3pN56POAyC8BIW0ttGO6GDmKS1a9kf8aF/EpYpSmj1mfzt3iPvRFcharveKfWQ3ZVUJ9kxlHI2VeT0UMMUuolkeCp3Xmr18NfWYoXBfTO3mjdC5Hz9OAFTEoGjnsWE5826EhomFISPtnKi1nv+zZhe18dH/NOtlOfXBaxuhWlegSQCuyO4lOEUltgM/1nTWXFgRBbPzPbWrdV3MIUGcrA/tVOopsB/yO3sm9ZaeH0Bld60RQ9U0+FZDFyQ8kqwsoTtUeHsWI6VVbtkO7wX45m9KR4FoWTNPBHnYiMcJ/BHyccZbs5RyCf1VRj42mx1To82myVgKqhRzBvALeHUmunfRg/MeznFBLjbXenAvtcGCmUot9BI2nxhP6j+LkRFfwEZcy1lyG9U8v8/msMtPc/1iB2WtW5vslkxwl0vEHum7m2cH7tHHsUeuX7uaQGyotktRmo+ehPmtrG/V2SfwGWDay06LOO+TDTyljn4obYtXX3052fj4P6WLERGtfMqS6qm9ubErNkkfYLWpFdeqoJVyEOememC2T2ATCwroHRIgm5vHrNidgMKxaFJYk/vzTKmLD7vh9h2dEGLbFzJ+eXeBjJGl1H6Q9a/WvfUavgw7YOdjZwS+qhHYAaxf1cj/Oe77qwxYv/e773W9UQlOyADoA3qmD7U4k+iXHC60YM5RKSHGQaMIKIpaoDUHEsCn9hT4Qf9soSJtXAJE46Bw0IA0jjOngjKgrCCnBQjgzLXkP0el6aCogepCqwVG1Yq0QA/HtNrTTDJE1VojjpEoa2XDJlFyfh6HiSNdsvAiteo2UzM4N5dDYnFXnKQG3K4toyMT4l7jcwCkwE4JEFW9Y1/HswFkHA73KMAdR2o9UdV2RglAEHrgeKD0iJR3DSOqEfDXbVE4FKT+0dyAP46RfosoScvleB2Owy0SrCbHQU6GHyCTWeDIyTy8nJ6EJfJAwCT3d2BW/VVqc8yvD1kHzsdGACklVg53qS+mnguYWAjY0K6BY+X7HFrz1aI1XZ8D9K8ko0YFWGUsZVuAT4QfWLE2ZJhkFcxjAWAZiwA3wlm7dzVg4Qg6mB9kDVgf+kWeOXuy6NLr6u9yoFfdZdVPhZIVh8eakK1BJ+aBeb/qDcphLhXRFmN6FMdahoMTMwZa7kVspYS1NORI1lPmthWQO0PbPUhl5FsFm3NawjpxEoBCc8HJxgqojGbm1B4pUZis0QfJtC2pjczYeWb3KIejwGrTkmWKtiobsyvO0fHhN/7Sd4dvf/vtOCvauaA4y/TpS8tRz37MNTAN7sXh8oxqzahYjnTnzo5aq31t64FitsBF07ajKBwAo2bQutio+jktfx7UurVfOOWoZpwh49i1sqi83RKIs+7hS3Rnsi/Yww7aCHR4bmBX1lgbECA3bRlCb0Nr5oCxCZW5zfigpJczqu1HnqVaK8keT4rlem9ryZN3CZAsNVFUXzVveV70O1kqAJK4k0wtZ9b+47DaGwDSSMVUl7g/wQGoYHkt94toGHs1ZmafZC+uZJ3tzZwCAVgYJ6LQKtsqs3gzGRt7SY29TOn5VyKCdv58rpl6yWRYBK4W5tF3W0Cs63VRRQEzNW8RNQqTAHi+FREVNElrqlp7yVFWXStF6tRXRrDmGjpg9uM2+6f+TXyFWFPGutRkS007wcMMffVKzZiiRi4GNJgPwTDzAQRX71PlCHnGXbsEWVpciGNtfVe9e5z7sjmZE/VyAnUvJ1v71ltvJJhyvoCPZ8QweJi9evHiF8lqhZZuzeUhPvr4owJmmAbHow/w26FAywJ/+umFUG8/rOd7O8rL7GoBXZROfTJlN9GjZdey3pwvhw4dTf14FMCzNlvci41vwR37WeDFu1IIfpxrqVcV+EHl3p9sZ7UOyp4/HUG742GqvPTyuaqlpqj8e//094Yf/OD/KQEhIn5zmTOsDMwIwSWCc1euZp4U0QpX1H4lDJjzKWPFtrDPa7Gx62ETrIdyvRJAsj+taNSKss8mvXqWq8mc9O1eSs0ju2jdb22yu9mnRPAmjADrleLylBrIgNbZCf26BM6KCs5+UKenpitY2Ywmz3M0mU1j7vz6kz/508qWN/U8rYNSi3lAfW/GSEyTTWG7fVqjRecFBmODCfPpUSsQ8/rrb1a9Kxug5ZkygiqzKF8gauNhxChdAX6tcYEzcyNzan1WH9eMYAm/ZZ9WDWquB7AKJgG3fe7lzMh/O/vVsU4n6HA36wtVmP2tPTRhcwD3gsaCIM6ZseSIlsONUJvHYDXArIZ6NcHD1WQt10Ph5YcYF7XH2DzW23Te336qvuwBytqvNaA8kXX/etpVncg7d920VlCCp/v2HYhtxd7BLgp7Q8kGQI3qnc+5vKMzynM/y7UrcBSVYrWre3JtgPjkqSOh/mI4LIaZoN2RGlW92Z0To5q8gBdfKudvqdm3TbUOBYC++OBHfw7PdedXd0bglzsCO4D1lzuev/Sr/SqDVYP13t/8dh0knDWCFkCJ5uQFDImuxNJ2n7hWZSU4QZmQc7USo8qp1Yydw1LZnhyIKEyVIa3sF+CqdYHek01BlEnhoANWHOtSd42jxRGlrKomFKhB5+HHBg9UVJbz0+099K3sSLNrVq+3HPBND5Ypa1qqw88B2tL3rYYLsKJK7du7O87/3ji9idCXeE4O32p30ZSwUipEN61otAyxQHD3WOQgA3OueUhj+Xxdy+9wfjcCEqjp6mHqMObsOVjV0AF2nA4HmsOaQyYyX4c04KcmbJKRaZEbGWUZg2Qlk8kq4JKsSvXaiwNy5crlUhE0pt///ncrez22lWkF1tQXhTaM4iTDK1tE6XB5meJnAFeyT1SPzY93fPyIeithIpSrzkaiEHIgqx1LtVDR61WmNgJFyWRoXC8j0yIX3d+1gKE5y+StpQWH6xTtOJ8cxG4x0orQMr+cL+IrMmHmUe1d1eYGtKi7Un9ZgDUgTn3U7Rz01ke1NShvvlsWCVxw7rZLqVTGJ3Q7zr0MTa6DwvU4zsb1m/erzlSmqRRw1VHG4dxbolHJSOW5O3untpu4lnrSpmfKiqu5ovrIOXYf/YNvZ25QDtVkor9179XeB9ZSCV3la9WQ5cP7vv/+e6Vwav0IDKjJ81H7Ln+LIaC+iWNlrXV9lPq1sQ1V1nTA7nQFRVqR23B0f8Du1QtofxFRLyq3suunTp+t5wGEfcqkogaqTVyeAEg9JTmhHEt0SnMvC4OeJ3ABXAGY3ZKGaJoerjJ3nk0goqnRY49W+918Aw7mq1S0k9Hye7fSjxioA5TYGvdE8UezRNPtfqu5R75PBGgUwgGwAFZjIzjESVYOAOSpvzwi85R9X21sql90B1/OBowVhb8yJGk9lGfWD7oyGbkPOp61UN445zt79WFqQu0jc0X597XXX6k9i5I7F+aAsoBuaxS7kDmjuioYQ5lZXTmghgFwNdmfW8nusSPEr8yj5xYkYbcuxbH+NJTVa1GWncn7sqXdFigZtawN+68UquPQE7h5JeC5WB0YB5mXwwlMAROcbU78akDGrVA+iYDtSbBoITWbWAB78/eyxYCP57He9DKVpWVLjBsAfEpv5dgt+4Ozj/Hx+ecXev/rSZx1MdYrnsjfExBS62gevgxN+kLUeG9FgOr73/1+9cBkM9U03sleAayqJjPjvyf7GGg6mHrWsy8QvWmqqz0DuLIBo1I4hVt7WTBGME8dtaz43thJ/S/Z40OhAb/55uuhpR8pZVt//3/9g/97+KN/+cdRKCf41BmtgwfSGqzqpbXC6jZbhPXGmuoqJZlkArtOPrYkM6Yl0zL7mv8p95fNFiQo9fdoC6htxRy4eiWiT8thBqWv8FQCdgJQ5llm0D6tvp2xeQsyxAJWWcszeZfqT1pZxFbYJmLGlhljfX+BYr2lq4VV9qI19g//8T+sul37+eDBw8PRjMGRvPtizhW9XL1LKfRXNphAnbIXSu5qnTcTPPt/2buvXs3y60zsb+VT6VSdOpVz6Ooc1GwxqCmKHEkY2zI88IwHI3vGBnxnA/4Ahu8M2IC/ge8N+EKeCwM2IHmUSI0oiaHJzqG6QlfO6VTOVX5+a+3d3ZIxHkoi2ZJ4TvOwqk54373/+x/Ws55nPesrk2eefbZkzfbBMhg0/n6v2OF2zFVX7dMg2d+dU+YgZ2D7nTVgz3H9QK8Pe4JEgGfmeZrD3T6v3dmX5txSB+s92h+gSxwk+6r/bupHqWkkEElzsZjm3dGw5RKNm9JayJ5ivUiCXcx4XEtZw4Osb2fX1bh7Hz9+dHLydNjXJHolAyvxmvP6esCoNW4P25A2Sbv27ipQ6VoukUxXqU7qpylN4sFwP+fXhQuRhNtrSnHFDE5tb7cnqt60mZP6AWNzsePa1zC/evqZvSW1934nTh4r48EbNyVFKa2idjEeg6mgOKX8BfJ8q54373HJfaQn7vzH/Ah8USMwD1i/qJH/Cd/3Hzpg/dV/8vU2MAqYK/OMHMnVvmZoVyKYEWjb5EmYsJ0C80thaS4nuNOHlGRT5l4wL+u9ODUbNmVBv0DJhiuIlykFOj51jGQ4NPQEJX2t1wmoYM5DpsXYSC0gpuaOujStK/KagGQFezkIMWQO/5HhEHS2HIs8TGsSQKPrISsDHOC5bFnMm1YuTgaahCo1YdUiJVnNYnvaDRXgKMCF+c3B3lKlgOnci9pcgbSstUAd0AeSniQojrIz38vBmzFVo8OkoupsuMomQAE07+dr9brJ1pchTL4G/LT5CmaZW2+37SF5W5ZgmZHI5ZhXYIxGwKoGkKzLGDy9PyYnCVCKiR1qCklrHZrdgobTaksVb98mtQoAzzgbb2wXs6DLMTu5EglbsasD6NocgCNAELhgIIEbABwJsTr3jq2p3pLVtqdbX5Btlatjgg4H72iSI1YStAkqPMPuF7q4nCqrfVD+cz8C8wVcpHMvN8JiqL1ck2swDwVEV9IHUfbev00CgdTqPBvjpcbKfardlMn2HubH/Yx1oEHAZZinAPNz5y8Xc+DaAT5z3nN3Y+Y5dvh+zLbIo8maq/fnIMtTfyoZIUgWfN3KfZOmCQVHR13zEQ3VrWU6UWF9ke6Zn5JEzyZA9HVgxwcGsVjbAAoSVVJy11+Mq/q8wZio53475ZK3YiQLnJUsssFs9fzLexsbwR1QI2mAWbUWjVIlSHLPjD8OHTo0sFaRzGessd6CulIbZF1fiNnM5TAsevtaB/YApjLWWfeMtGY7qSVp4TlVnevw9Upo5Ov+rK+TXZPrD2ZadzCkeZ6Y0xWcYCsR0T06JcysC+oJjq3eS2CONdm/f1+SKhsHGXySOpmfZXLGRdq1KlcAOqzVsJPbU+O3JmBZzaJ6uDUxqLEvebjYcS07LudeMYtaxMzmEwhUowsIYpS1zaAqXBmWbmPqLtdOz/TaynhVD8pcn+8D+JQQ1XYn69xr6+lqrgPfpJej6Zm9jOEREx11llpUSby5MmY4i7XKyOtLIKjLBOABltpHBgMj+0e5YDPcKlZa/aiWP9rAtMv6rezXxt+6ZWJl/emBvS9lCOrnSxacy2IGZQwkIYF3iTDjcDrXJRkGZKwJwFyV5zXujZ6LtQqocoq1zu0D5rnAHrBivmNOleNxnrHf3x+DJskE8tClqeWWdKLMsVdJalCbSFaaW55rzSPy1FwXpkzy01xeC/wFoFkzu2I+tCZmS6uyB3guf/Hn358ciUHW5csUQ0mAZO9bHenxk/TNvnObeiWS9ihOKFCwZlxzjVM7X7d8HoDwyCgprjAWimHaoiXkFKmLzpm3Om259kbpQpVwMYqOjz48mD0q7XFS+/j4YdYnptsDzXVLMCkBWJd+1st5EUiShOlbXmtWMggIGozO1PpmrWAnJULXVq/lvk+fkj3vvvdOEpgnau6X30ASAduTgNgWVcaKjE21hxoM5iop4RzKXK160Izz7jjUbsDWanNVjCZ2EDOoTh/YTrI5c9CZUs639lRKgTI0zPmc/aBVDUPLl/zJFKqSvtlj7IelBrDXVSKoHd2pLpwnJOeUMfZd5UYSMNXezl6h3poKJq+xJvfOzRjIvhyQ7IxZn/3HfBZnuF6JdHGKkoa1SVyR9mPkSYrr/SW3KFEGcH03qgvXLmEKUBpj12K9krI7U9Yk4bIg46CXroSStjOuwdrSL175DW+N6ieeOa00SNmM8hmJ5+dfeHbyjV99PcmGdQHB5yc/+MH3spbO5r61C7PW2vDRGUiBYR5aH9VSzrjmHiR3T7w3Lwn+CUP3+R/7GYzAPGD9GQzqT+sl/6GDVeP0W//lb1Vd5GLBv+xvsoGy2AIW4Ew9XTGjCfAwCg6ghdm4MQgAq2y5RurMGaq2LwDpcUls2jxBDRmJkoDFwVVGNTmUBdnVlzUbfRsDqf9rkwRMGHMe5g/kPbfiXnsnGdoCtAVWBYf6MWJrZGoxd/rbMWbqTLLAncEQFkhQXRVDalUTrAMca6YT8K0NUzaNze3fJzcEjgX2IkWHEbDlEMbEYBPXa7/jhTgLAwY5ZAR2DsXlGbMNkacJ+DAgAmayVsHnyjByKxNsVm/HoFrBmwNXhldg1q7Hgn4MR143P0c2zFCCrOjs2dMFnPVLVeeqjodrLBk2SdmmBCcYIOOpByOzB4YbEggLEliRmzI3wnI+zBjfuas2UODS7QPc61zkaxeTxfUnlpUce+PGMAYYUWEK9ixgXZDjYG0JqDpVdbCeHVAXWVvGvdqtFJjtGiIZePdJHnc1111Bc/VTHYx2MkcEKGRnVUucwzqzo0w7sBpYsWJbcr8O7m6/04AV6Fwv8x7wxjESQ5eZXJJD/y7AmvmCTZksiLNjPi9fSf0W85h8HU5tmKu/Z7d5Mfe6T6wAkwVLsw3MSyR1vPVSIDJr5wHJYuaONxqD8XKpzYAJqASb1fYhb4TRMJ+Y+3BTxSZgwjop0nO73LjVq+X3AJsG4m3iVfL1jLeADNjVw9H9kZ67A3POvlWye3MtH+XsmQv2ehJRrq2YTq2oMn9JMrH1xl3ixHt6nard1a8wAT9TsJv5O/A6lWCZPO9E+o+S8gOZAFex48U0xkkzwKyNsZL8yf4xtsUR4JZ0Nj/PmGnP7t0J8maaAQ1rqiZwOnNHa4+LYV+9lnt2LwcOfFRumtYKxu3AgQOTb37rG+WMWoF7xgWIPnr0aFiQC6XgWB8QVoZUQ8BPUrgpstM102G2o+ZYkc+xxhYLpOSh6sMzdyQ8AArqhvth/a/Oxfn1zMliXNXXrluzLq1IXp48/dTTtad5P/eBtXfvGFbsMcB007xNgGzOzq7TBzptrYr1goFaMm6NkA+7/sMBrXrVYh7vl3w4Ab6gOM+HLBh48rplXkMqnESEvsG3yiEb0H0S9m621oz9d3H2bwY7gEW1bcl/nveuuCK/8pJ72FdzjCsyeTRzH2vDa3m+nRiJC2wZZaWuPvcLPLielta34oFs/Ac/+GE9ByBDgmB7mFd7Hdb1bGTR6xL8A0veHwj7+q+8XnOBooKEPcOR/TSJ0YxZsdQBf0of2ucgtYXGMWvQuVEMe+Z/sXS5puqTnDmkvhNgNVftlZIAN5IsUmv+MEkrOFeJglZbD+5xlbfv65+ZsyaqEKoTddOdVOlevlUakfeQiJhTkvEwIG1J9oJFWjORdS8rGbI11YD1UNacPrJZmflMGqxLb4aEAJfwMo7KvpzmvC/B2PcAACAASURBVNnmMx753VZH2PW6b6mzDIgsA7KM6bI8m0pk5O+AK4WKudOt3VpxoLRgc+b+5oyrtVStg7LXSqLWXpTnVQ72BTBTCjHsUeYhsKre2N/bKTyJ5+qbar9X2tHtpsz3sRWchB6AKtHQ/Zolka1pyiF1/l43e8nQH9ke6Lzl8qsUp3oXJ9FKpg0wlnlc9ptbzqGBzfU7BaKplLJuXLvzq/ofD617VubMcYb7Ocz0muqfmzIDW7+1UPFMu17XPlpeFZ3QKqAf0OqZ63dOXuz8plwCfJ/k9yiU9F3Wukpy1Rq1f0rUqC/fGJZfQkn/X+2fJI8x6b/yK1+dfOMbX896WR5n7k8m3/3uvx0Ml5yZkq9M7CTjG5g7f91vKXRy8c4VXzsWY7b5j/kR+KJGYB6wflEj/+95318EsGoI/sV/+59XwK8mQ/axgGA2cwcGqVZJgrPZdx1Os5vlvJoDVBBG5ge4MmjAsMp8q29h5FTOwjmgAU1BWZnzqIlMUPEooBZQwB5WCxPtabQDYWXP4CFnDpkWc4zraWlzM7KtO+UO2oYWgjWgRUZT5tfvViBVzpktVaom6J/Wk3ZNmJ8DqtfOxFVxcwxuljWj5pDw+g58UsFR7uQw9zGToFpzcXVsM3pZlmlL7jcn511uyDnkBR+av2NdHeQ38rXjJ0+kvuhHCTJSd6dfXz7XJcvqgNYY/HRYIqxltTEYWLV2qm2ZMIm2QFT9myB1Q8xeGJRgKrg4AzoOOUEgsEwGLKur9ImJjB5wJFz3kkV235IIC7GHJXXtAIi5j4CWW+HFGL74vBpARzY7HaOklnUzlDEXBLrtWNs9ejMXqpaRwRMJd7eNASDIuZi8cEJ0+EtIVD1tSYS7HtizrjZJZE+DM6zXr36ISslMPsFZAifPBLNGJluJk7xGGSdpwxHpMpDsGrCp1ZIgYFdtpfmAaceuC1JXr15XAZr6WaYaDDZ6PoWB5G6awO5ykjAkglXvivVXjzsAX4kR9XTYhmqTICHjXkoiJwDiKN1BW4E27XMwDRlrAZ1AVNJBzRh5n6+pF+8gTkIg0nTtoBJQaalRAWPJhlMfmnGtusSqb0rv1rTbKFl55o/A2tj7lK0vs64K9pqBYlKzPAHnwqx381bwVu1m8jNYXkEoltc8BEyLLSX3C9vAGbbqtLIOluV1zoeVBRoBoDJXA2zzJzaxXWGZiQi6uBxH3p1A1ZwwziS4rpH88KUXXywnWuO4PkBO0IpZXhdAf/Djj2ttqPMzl37wgx/UeHXrnptVe/ubv/nr5VDaJQl362vvRTZ3/HjkgplP6n45mrp/7BzGZNeuvZPdu/dlvWyqJMbcnHrwrlf0Ot7LngjoS/SYqvlygtUrqc38aPLW2z8KoDw0WZPg+utf+/rkH//mP67g2HM1lmS0xuNwZNgnsv59tCOt8dXWakupCiSA1AmO6hMBvH3hSlpaCP7V+J88fWpyNsDdWgBhBNPYfYzk2fOp38uF6cEqySDZg/kh3zXuW+NFAMjOZG9YnsThJ2Fvyd2NC+b3fOplX3jhxckvv/baZO+ePfWMgBW1kdgiY2w/35EkAZmzPalY0uqjypVdz9zRDI8BX+S9mTtvvPFGyaDJVSUYPD/73MFDB2sf2JZ9FKtHem6efjN1r+sCriQ/j8aIBptMpQHgVGuUvKeAHXjGUAMRTJfKiCnPiKnQVPZKUm7JVUqW5Tmj1kouJvHDDf1S1CkSUc4hjrhUJMCqPcGfT+Jc7u/OKuDVZztUdzKh3dQDagLQwX2y4Os3r5ZaZ+ny7EMBrI/T/3YmINm6dO2nTp7LdQJX2NWsNTWdmH0Amxlfzr0VORcYRmVAA1glPa1hUtNRKcEYTZsWLa46IWIu1DmFRcx76Xvb7GYz0koUVjJFDLCcyvnhrBoB69hbGYPZySwqhpiCBTjai6tfdZ67ddyAtWX6FEIk0WuSeNX7lgMz0KtG2P7ten78ozfrWdlbPNdy9A+A5I3g+jw/55V9zd7ivTCdo2sw1/FdO3eXgsge5LldyTqwLiixWmavDl0yFbvefaOrDCWvB8gWy4+dzsP0vKxLJU6jAZ/SJ/ucRHypyMhuU1aBmbW/2v8kGa11ySZlQhJpmHrvB7BWL9okbiRhnMFXkuSloFA7bx2qyT1x4ljtmRRP6pxfe+3VmJg9X4nOo0c/mbz11o9L1fQ4DH9mQyWuRka/lF2515bFf9aazdc+effdv6MR8/xl/SKMwDxg/Tv6lH9RAOt/8d/9V3XQCzrvlfNo9+5TA2VTF/RiQ8Z2Hzb+Txk3ee58TwCk9pEETI0IBqeZoT48BEcOf4eBWkpZWqwhZ9jVyTg6MAR5DltmA5UFL2dRjOjCHBy3E4CeS7Cplx9wxMcmrsCcYfOaTlbvO6edTAFswCmBoN6pOSCK4UpwVUFfrgdg5hSsLxrXR685OiS7zxGQdS2T14ucMO+jzmtbguytaUI/w3Ql10DKfJzzZBiF6Rzor3/tq2Uc5JAXWB06fHjyB3/0+/XeJLSzkRwxSBL4CEiPHTtaQTZ5Z2Wwq49sB75AJ8a7a4LuVGCyIUAHY3LyxKl2/c0Lk3luj8MjBtXz87P6es6EHcKKAKslTZLZL4AVcJjndjMHoMMRyBcgCqpu3dLagQMjVpbpTwf06pEECSWVTXDSmXQsa7LXAYmAccvFOEB2/0zgdP3sxkEWyTl5WXoF7q1MvznSPVX17DPmnEhvFFNQUqiqe1wwuZtAzqtCiyOLt6ACOkYi3VQeqFtbSQKJkEgGM14kXVwamWrIprc5UYNkzsNYH+Oh9QD5lt6K5snatJmQnBGImH8CWUHuYu1p6nkA6+49ztmZt2qkumUGN8tuRl+cWdUnY4q8SDMlJIfV1y8PdmuCsi9/+cvF9mGAWlInUcEVNM8xY3iz2oC0oVLJIYdPwfCn459gioyzg60kb/J8BKOAd/dmZcxkDZCEaw+SfoCrw9AkAMe0ldFa1mmtzQL8pLcCQAmKLgGYyxwHMDYF/G1KDd3SBHlX1WVqsZL14dlJUmGnSmqXgNdeQObnWqkUbuXvnjW5rbXq+VEnMJFSjyfJsyt9LN95553MjXuT3QGxGAou0mpSd4eJPZZ1hk0aGSgA6qtfzXrLepTXMH98fvDBB6m1PFTgz315D+tqbu5ygdlnn3k+AeRXI998KgDv5uR41hL2olqDBOSZGwJLEtjrMRgyh8xtZkEnTx+fHDzwYZkxXc/9TK9cM/lXv/0vJ9t3bm+znWJF2sjq/Q/eL9BqLT/z7POpkUvrlqwJNYZt1BaAocdo9Xhu19ExwVHKhDjyvvf+++nz+lGxTJJ65IGLqx5+adX/YswAcolA4N5+5Bl4HeNmv5jWmijzHuu9ffvOeuan40Hwvb/4XtVSv/TSS5Nnnn6mpNj+jWWXwDibHsxAkFIDSg9JmnNnz5R83PMlefds7ZHWoGScOSMpUEY7nhXTuNm1BabP5Hfnstawy9hwjClAuW/f3rp/tYEXkixbFtabAkGArvREbTXApAzDnqFVWre7ocSYhE2MUiDA724AkRII49GGc2HF8n1S0GvZwxj/WNv2rWrzVftc7wskmfY2fUBvpz2VsWrFj+RlfwIuGzI+1uS1tObhOL17d86D7dmTly5IjXJcX9MHt3p+8nzI+PAFkAhUC19OVcWoa/PVJQuzs+n5jFlTT5Azjwqj21g1IAWojG+1KMvXzBUsL8my+7BnKC8AREtim+evtGU645XNp9a7PsOjm37vo50ErGQWSa+DLl/DuHqfNknrRG2pPagTqiNAJPBJPmzJ+TabmlprdlMShbwMlBz8zu/8H5Nj6SVsb5ec7pr7ANbsTeIIJTASxsXADvXl6u3t+dafmuxXX311snP3rkp2iAc8Awm62iPLgb1VT0oIxAh+xjmrvtVZ5rqrJGhI3EnyPOBwnt+TRBxd8xfn/e331ZKvEq5dJ68/ublbbW8+VauEnc6zv5G97DLFxMAie816f8w91VGpfbo1oLNCSYv7k3RWm/1UVAwrwqozcTty5HCZKN0P26/NW5fgtDLDnlvGbBImNqJ8zXOxL5/PfjL/MT8CX9QIzAPWL2rkP/e+Nol/aP1Vf9Jh/Rf/zb+qQGAErIIz0kJgrN1K0VwtU5StZNghKHaIAKsLsTQlvU29YYIJ7Uq0BigANBg9AIQt09WWJSxWan02xDp+Nj03p6pmyeGQbGsCjm7X0a0w2qgnmdYbDxKsno/M7FIxbGM9TdXXqoFzmOuBSEKF9UvwVn02c+3kW8X+qE/NNao3VTu0OllPoFVtqMNONtahDIwL1gu0Cj7zX7VcCABYkwMau8qMxMEtc3s9wIg08XjkbsZp3+49FYADcmRCpJQ//NEPKxhYWHK1tKDYvrVkQ+oELycgB0gxQIIY9yYwlHWWZdcCaDoypTFbLbDTJ5M5jKw75g6TvZYxUtUDkg/GACQBpkw4xhHoBVpJoHwfGLodJt19j8APmALOgC7mmGr8lk+FTQhgdSADG7cDyjA0Mv2eabUl0LsvLNQSbVkis17NmbLqNofsdQJEQQfAJnh+8cWXBrfpgJcEo+pwBV5kvtgUgT7QWdJuEIsbragUK6uerMy2wiZk/nnWGEeMmPUrm+2ZCSQwzYLibp+BycdSaifS7ZaMp4DLGBnjBvqZW+6p3gPjgq3V0zPMe/Ut7VrRMiZLgEwuWmA5AGRVgAujEs+tPgVUNX/U7XKMxgZ3MgWQwjYAU6vjPin4rj6jCZY8/xsBfOSfC7JWBD0jm2ycBGrqwNskiMFREgwJpFrwZlwYmEUhMTh0umi1oStWhN1blc+VkZqnjQ7TomJMuJ9mDH0UEBz60ZobxfYypKr13+0pAAcMmLlH6oe5MbZVSsDZeDBBM17deoL0M+CkWgMFvBYQ0HZKTZt+uvaZzJeAzx1bd0zeyFo5d+50rbW1YaskZcxrQbn18FTqHQXpglyyveeffz7Ons9WHWvtQQnYPz54sOTDJ8Nu2kckmLhZa1Px/gfvTZ5/7qWYlH21WNZLAUjnYuIlYJYAkYAAKu115g6mxftgfm+nfc/1yO3nrlys/eZ6nKEfpc75N/7Rb0y+8rWvlNoDoDoX5lPChJy1r/NS9rqwxGkZwl2YgYv5WnXOeWqAEjBUklMKkeAHTI7kiJrc45FrY1opMjwPkwoQ9KmtFLDa86GNtHxI3hi32tPU9tUZN0k96XM1ZwXLb8ZZ1ovtCEO9b99TSchtKhUJwAusnkxNJHl9l290Hat97ELUHVhKJk7L4zUgaC+goH4+YBKrvSugg7zySpIEjNquZjyu53mT/TKlafd2BnzdPoZT+fXr2DbAIUmoPG+AXuKI+oBMtOse25DIp0SU35foqwRDtfUKgMv7utlyv8ewqs/PXoPVtpebr1g7r6vXJw2y9yz1Tva2WwGszrGSBZerEmOdJBXyfWuWEZZSDtUUr7zyfJlwTWVdfXI0tbth1uxLQLl94eDHR8pcZzzTHJpKbrjkMxVbFXdjbZQkxJb6zL5rbzOegO/Yt7hVRfY07Vicc85Ne2QnnTzrYq3VS+dn1wQwVqufrEvlBc7ySifmHLaHtxIDK1xe1fVeleTN94DzEczaE4yX5MOY/LGeKKjs8fZeXzdnfvd3fzeJnLNVClHu8hQram71Js3eUSB1SOZJSPq+d/csADLKA2oLSeiqvU9SQa086bdnUb1YxSr12fuKs6Ukw/kElL1Wgz417M6lVlyNMvh2vYZPuw7XuLmPrkdt9vde3gd7L0Fo/kga2L8l6j5N2Gb+2c/skeap+xn9J+5QkUj8MwBUnpJ1uTqs687dUWel7tv5djJlQueicHCmOndd09jGz4Oyzry3XEKVFEjUKCvI3jL/MT8CX9QIzAPWL2rkh/f9q0zqmCX7gi/r5/b2//S//u06ELhyCsJkrQFWJjQ+KxebzbOkMxz8qsYm8l0/y8xIgJ8N3wFXQW5kvLdjYGFjtwl/lghghiRYWZCDfNVkx85NBVgXxazifloEjExYsYuYVZ41EHEkVbdvPU4AdT3B5VwF5Q1IY2ZBxpuDoVtjtJNq1aE4ICv4DzubQIkMjWGRjV/Qwl1UphN4BF4E386w6utZEjCyOQGaIEVtykwAqx5rcTfN625OncqWGFQIlGSWP/rwg7Csx8t8YUYjeIYmuRZB1J0cgoc/OdS1jYxCAiY5PpIHl7lI1Va2nFYGuN1GSRSxB3GzDLjekPfbnoNcQF396MJ2ckUskx69TrUMyeFeQY6DDvusXUAAuVq8CjhzaAINNxJ4X88nl8v75bCa8UywxkBG3XBLFP18S4UFcPfvtUyu+uFhy7QvGsypBNqY4KmAoLXrMvYznHO75tBrC46qp2d+DkP89NNP170JmLWaEZDLLHuGvkZy2MZFkhgCZUxKm5AIrisACVMBFAJ3sveeef9O33+1f8D8dnK6Aonq31tyMX1Nr1YtLoZje1rpbI0rJDUBAEWyVpJa7VcKxIf4GNqyVJa+AgmtSz4HWPPMp1MTuTKtMQDFBiODYYqkCeOYABcybokc9doMP3wAn2VGVkZJCbxzvcUYAAcJvj0nSSIBuzreO+ZFxgSotsaqVyzmQQuKjJPehdUKKl/3PYGgxMqaJInWrkm92yo9K/trVBCYXkkY41ufzM2AMX1y1VjnWrA5C9Wv64uZcSK9q3pfUsGqlVVnre5dG4uAoyoNaHfu0RhLEC4YFoGVHDB7xdhntYLmTLrZALrDYR7OnT9d62HHzh0FFoG+rq9dPflaFAzWPrb1Bz/4fnrZPhOW9SsxX9pfgar5ox4Xs3ks0jvzlZHK2gSM9p+Tced8at/T+b3ns/9sTIB9oZI05jaZqOTMGg6rkk5h0IGgM6kfvxi2V3sLLTDuhmkt2WNAw2zqWF958eXJV3NdatiMF8CKcTF7BbTMcCQpPF+AeCqqAGNhbgFErVrpoFibHBJhANo+JaDn0PxhWN0fvfmjzI0bxaouD9CRaFEDKkFkzpUree2ZXdftvT2zFUnCkVkb952RXGKczbcTx09Wosi+Roa5OWwZl131v8AqoL0kc7Bkm0l4CaIlOMrBNKZFmzdsTYJuXzE/6p19Xg17pJ6+JMRJ6lwMuH/3nbdjNHOpWsI8VA+cfcf+PEq1tduinrkZx9RHD3gfJDEYsOle1Hwrt6AgqHUlAZLzSgBvftnDJfqMtb3U3FNKQcqsftH4AjXc1IFVz9V7l6IjyRMAB/tZDKUkS81/PWwl55opdY7Z/5TNVOlCgLnWNgtDi+7bt3uyY9f2uB0vy9y7MLkcgL4se7L+r5QvR48cr7Wk1KWqWJUGAEol9XTZWQtZvwvz3JfHKRZg7bpKChdna87bSty1E629ovtT9/5K+orxsy6r3Ys+snlO9rs8urw+wy1nObffBqX25DJT6yxVA1lS8eF9R7Z17Evevdk7aap+vJ/dmkqOSACbpxIkH6WPcEmJ69p7r/aMuVdLktiTxQ/OjHLMt2/kQ4K41DuZx+Xsn9/nYCxZxbCw2GYAW1KmLrmVH86VaoVnvxmUXs4FINTNqSUfTetauZDEoCyD96z65y5f8VH10UoxOFLn/LV2jI0aaF4M7Y6OfV1Z19f9UiVYOnGiXMJe5/2pT6hLXJd5CaCKBWaiNDBW7oXS5GJiEvGSBEGpcoZE5CgD7jnfrutUAtjzm6mNnf+YH4EvagTmAesXNfK18bU05hf54z/+l/+8aiQBJY3Zm91y4NSeX+B1QTZo7AoW0Kbvqw63ysaWIcRnUqKq/0n/M33txkOkzRm6hcviSKdWrV6WgGY2AQUWA5NDunm7Mu6COmAhvEMxW/diiHHndgw4bsoILwqz2b0oATltVAS0AiuBl0sTlKgTq9pK/TFj4oG1k6kXVKsBFeg4JAXiDk43K3srSHTgFEwaGDEB4+piMDtTTGrFTXNzGB1StJupF/voo48mp2LE4PenUiO5pEAcFiwgPRlu1vhUWP7us9x1E0BjlQRYJLVkpgIzDBQ2x0c1Yg8gwBjsS0Au6JlLfZvM8vPPv1T1YQ79y6mhIaWsHo+5D+O4Ur/bBNxasAjofO12mLtLVxJUxTTmZtgi1yJQY+Q0kxYP2D4sGeDDiMTzvRZ2gBkJUCvbK4jAGAhMsHmCM+AfUJ2ZzcGe5zuybuYJibdgwPsIcmTkfX2sd/TcjEG951Ab62erDqma1cswh7mRhQ8oMymrny6GtaR8Haj5KAfa/BtzKggvc6yBgWB8UUwgwFpGLherfnr7ji0JOvfEoCYSxAARQbfxBSaW51li3NWemQ8kbVhxRi+chacjby/jqADbRQH35KTrZzdUYFPPIPNG8ARwHQmAIkedTt1jg3msawc4khCCkgpUGTip9cKoJJi9kEBf0IWd3hDAT86HVRWgqg823zWub0BvPJI8SpBjXDFIxlCwODubWrMVDLaoDWKokvfB+DHd2Za2EO4PUAIk1a1iN6yZ6gfMLCXXg/0DlsrkTF2sNlhlEtY9M+0P5SiKusAO5d/N7uld3GyzZ7CY7DGBnjlUiR3ALu8BAKsPBo44HjMwISOVDAJEBcy/9s1vFmgiqfu9/+f3whg+M3n99dfLidZ4no9MVr0ix10Mq3HQU3VtFBVLkyy7HkAlcbJ+/aZc89IA35OZm6Taj6q/7wcffFSgbeuOPMuoKEyhc6nZPH36RMnGsa6Ar3m0Iw7aX/6l1yb7I2V8OpJahlHkqvYSP2c+YpNPnjxZe4SPSmZlfyiVQp4B9nwEq4CS58i9WHsYrreYG8zkxwc/nnzn336napvJUrdGpWEu6i87mlqR7TY71/s4IAnMUoeszpyUjDE3x9YgwJo9g3LB3tZrcxIX1NOV5JN0sZbVg/t0TwyylmQezKS2fe+OfZOvvPaVVjQAXrlv0l/sFhMkTOrNSO6/970/L7Olai8UAAVYqn0EHr3+2TzjqwGs165JmobFjHuvaxyTktb+KIfvNmjj3OnEVLW2KYd6a6rZYGAEyPoMsF7o/afqcxlt6S2avTbzA+jwUa28KtnDqZXpmmfU/25nbU7dnQDkDPyIsV322JVJHkxFweDriyJJBiZHc0AAstVCAeLZSyhCmOTZYOwjd8jOk6hL+etkamEYvLg5A6UFsD5XY+41StHEE2JYi/X3gCXrv3syd01nATOJSmd4MYn9el1qgk3VQbsBa8VAGEn7b9a0RNTYAsd8AcZIgoFUYL2eQ7lvJ3lGep7XICU3tr5XLv0Ze4omP6/9l+dQbvpqaZOskWSkYOB4X++d65FMrucRcE8mT6Fi/yIhx36ODKf7nEri7tPSnbxnJXpq/++WPf33JN0zH/q62+W41DNDnT+/DvOofQO6Btaa8TXeE5UAJ9vO3rlO2z79ukfjLWd2dRHohKAxBC4B0XKxT6lPxRGDWVKpD/Ksq0wk/zPOzmKJFI7U3UJOarafBRLAvjqWaGBwS+WUc+v04XmX4HrI8x9fyAjMA9YvZNj7TecB62TyH/72P+3amGzU7ZrXzFDnXXvjr0OvAmyHaDOqY9D9mTOoDZgMUtPwqQTumyogG/uyVRuQZL6nYlDB6Gh5DvipKeyZ+srITRPYAHmCcLV46snUF90L+H2YOtali1enB+LuyZe+9FoFpyRJApnzAaMag2ujoN6t3G1zEQKSsXdmG4QsqQB406Yt5ex3KiYgAtTlyXj6wBoCfrKY7hXrUWZA6hoT8HFjXRfmRb0RQ5LZZI0BwWthcD/68MPJ6QDWO3Eznkp/v3IlzL0w/bkpIAkzQ773JNJZZ9LKgFXXT5pMIo1NEqTfzmF3J4yODH45myaAr/6xuRZB6oXzcWROMC4Yeu21L5eESrBL1vjd7/5ZMTkOSkGq4Ll7NqpPVE8UaW6ACMMUoPVOapsEj4Kr1Rlzpk3r12+ogBqzSHIGHJ04dqKeo1YcGF6HKydSrVA0bceCbNq8YbItwG8m9Vgs+/XP0wbCtVd7hHyUJHdgeXxNlhwwbZmf2keJgq7H3bo1fWbz/rczn0gFSwpbskNzU8aaWzTJo5Y8jwqcqBW1no3VaFTU8sGRMR379ub38tqejSSJHrVbt6Y2ONlvUl+BAkaD8c3VSD6ZpBgTwbMATh2j312YZ0l27VnLRlg2AGAZzww108xusJiu1bySONkUoFTsf+aY5wE8q7s0JsDVlUgXzwdELFAXGABxOgDMvZuL6wNaARmsoWSQIHHPnn1hEiPdzL+NHVMkjA6QBHBKaOxO/ef6sPqPHwEocbkN63U17yOg3BqwujevISgTQEoaVG20pJR2R9ZFDKguZ55jh7nCApbYSA7JZWpSLXQyX/P5qcNp5oyvt0Pn0Fsy94GFEOR6H8/R8/J9jIZ/Y66nw3yvmWF+sqieLXbM9732c889V/dNcvvhRx8m2bCv9gMyVAGrOk57gKBR2xsgkBvrmjzn5dlvjHXJAMMQYmfe++DDvG5qBANKmP68+8775fC9Z9/eyb7UnHEZxpoePXakEk/WcedBHk92bdsx+WoA6wvP9zV5f/unv7tWSgkg13t69uZ691yNrD/PSN0/5qwNc/R7nasaSnXUeyN9btWKXpkSTZcmb7/3diW7XnjpxclzLzyX+/+g3Zu15xB0611cCRcArA15ihnLGAOZ2Hyyw7GdFJms8dX+Q2sQrCYm+HwkvJIW5rz9wxoCxCVsPCPrZ232uZ2bd0xefenVYtwBJGsTAL6U+VX1+nlNoPVP/uTbJWcmBy5jqnx67mpeV2Vvcv0XL8Q1/dKNXH9Y3Nz/+iQWMXP2N8/T+hmBuP2i2iap5c0c9DysD3WVXt0cIO+0zjwHc8d9rSJrHcyCWrbPnK3ZNKBiZfbBBVFvNHuWnp76ZF7L/hPQ6jyajcTXGca8bmGc172vUot7ymiSYKm+zNlnudS2edaVMglTZ08dIXFgPJ2tFAVaoTlzy4iNteUpFAAAIABJREFUoOYhe+Qk7zIH6gzOG/hsQ7NmfMuNOc/Vc2xGPix09siq+c/vOPesa2c153/sqkQtH4rhRK89u1sC9Vd8NGDt86lLS7o+tE3E+gwa4wF/dg12nI3zElhTY03uag2Uy3CZJWkXA8BLKOiRzVkfi8pV2vWPLXwCGpXuSNQxZKt77x7WHMr92z1VTMCNn4In7wnQr8gz89pVa8t0KWezsb/A4Tdrzx4kYWaPAeTH/u3OC8C9AXa3USu2Of8Glv0pST8TQzNrqPvXDil861iRaiP+uiflHABuxUNJqrTBXOZpxqKSkfrsDq9vDbUaytnXbtlVMyyZMIDWsQSr3Jzz1hhn+9Cf/Jv/69NnNv+X+RH4+Y5AIqNM1M92jZ/vu/9Cv9s8WO3H/5v/2T+pzbLY1WqXMZgadZ5y3JMrwC42sGqlyHtT/5j/qvYuh3hlMhPQApgXY54xtWxVHVjlJJoNG2BalnpVbVZy9pTh0WJNSxfkvSOz0zYC+CgDoLB5y2O8YWkAgY9SS6jR+84de6oVyM5IBce6uzqwE/hhBLArp2Im0oY7mL0wniRLOXiwsgLbrTEnOh95n+BUoMqF8EICYnVZbf7Aua+zzB2ELw7ISKN2ADOHIUPHpQlY1iXzimFlNnM4NXNn0pvtbtjllSu6Rg3DVo3Mw0wUAE1gxfPnibYvAakOKa1/jEsHQYJoNZodhLWsifQ0Ms4Ebq7rnXe4n56ow/m5516sVi6bN28tQHXo4OHJn/7pn5acbzy8i+ULIO9azdRe5Tm49/MXz0Vqer2AHcahejImKKlGokNQXdKtvPedBIuY32YhFlQLEfeOOT106GC1ZNm5a8dkY4w4HjzWPuLQwPJiGRbVmPpzrIEy1xzYncWXkVa7ljEqNmdFSRMrcM5zEdBzJi4QmMAVO1F/zzN1PwCvzPM7kRyejLzRa2CQxmw/uTbHyzHoGg2msKJAPCZb7W2zj2TmqS8OWObgy3Tlano2lnP1UBsFYJb0lYOznrqy5bLnHJQj6WPMJagqCZ+aqHwPeGX2onciIyQOrMad9I3REiaiAtMsBYGr3n+nkwhYkKTEpk1by42UyU335bxb1waEWp0y/p7fjm3byxAJGyAI/GFcWhnqnE2NFGb2S1/6UuSvcb6N6dL165Fhx8yHy6UgDpO1JUkcCYli+soAy5rsYKrMQEpaH/fZPA/rDcMhqGMaJtjz3Diztttz5m6CubHu1NcEilUfnCsgwcfijozHEAXXPlO1dZmE0+lzumXbpgIXgs92pO4evEDYyE4LEAXfQA83XMDA87GPAE6kwRjnmXUxoEof4kcBFphSYARzTmr+wzd+nJ/FCpJFBnAFxHmexnNbjJTMRQmKk6dOFtvj2dd7ZG1vS8LoK6/+ciTBL5RZ0ZiQca/YJAuq9tasf21eGhilzi4yQNd3LaDVs7c2XA+mjKFYGdXkeVQduwRNgl3A9MOwrDMBZXuiCACMTp0+2UZGeTbqR+0h5iX/AUm7NoxLEJ77kivrViTq+lpmag8k+8Z2lplblXY8KYff7sPpqbS0219JebnCL8jPLI+iYD2WNY7LG1MeIWGwLsG9ee1azAfSyh++8cNil4FuD1kyYGlAhDkFBKnPJ5M9HAfjc+cuZVzjGh51DvAo4WNueV72dNdhT4OzXA+FRLX8ULaRemcmU0DoJ58cLkbYfHD/7Qlwp/YFzK8zjtTbXPY9LLhntjo9eSWfqA8kFUiE1bhi07zWSoCp2L7HOQuWVU9NoM9rMWBy1qzLOqukTq3RJ8UsS945fzZljIG3uawb628ubLTaeeaASyMHXrFk1WDMJDEMhKnxjMxdy5rshyV/LXVQ86POSp+3kqxoZUx7L1QPbNJ9KqFRRVZ4rGtIu96/652LdXWlGdNKIlXNZX+/VCy5Doy0PdM+2l4UvcaKfc0eDIACqvbmSm6oDc7vkmarnS2lS7G7Q2zR06oNnmqvyWsBysBZxoKiBujr/SB3OpzF1R5nSCbzbViVNV8O43VWKYHRo3h2ciTP/+DHByL3T2kBo7LhPK9a+appzZuTLRvDscWee8r1tRtz16Q2I5/2V3XOJy5QApX//Aksu6+aQ9x8MbhAec3Hkel19f3Rf9Ipt+tv1f9L2mTtS/o5L8oDYJA3976RpEbea6zftWf+z//jf/8LHbfP3/wXOQLzgPULG/15wNpD/xv/6X/SGcA6qBxIfVAVGyBrmc920euEoq236/N6C2aZjxF7IUHbhg2bEnQFWL39frVGuR4wUfWOJVMlb83hthRDuzDBaKSzkY9qb0OSLBipmpnIfrEfKyOdvJfayXINLmOCJwU2OXiWlMxmnwNFrZDDFVDDYmAZq/fhYMrh0G9J5YZyIfRnHUrAcYKuuQCTkydP5ZD7pH7Xa1VjdYf9ALRWVTuRNjdZRsIHaAa8qguTKZ9LQMHYQ/3ZiuVq1Fo+TRqnbqt63+XeBb63wiSrZ9HmgTGQALPa+gjGihltVhTQEZUBQNNhzU4kYP7oo4+L1ZRpB1QLvO/YVdd68OChtM/5cbFRPoAZ7Ba2aibMsDG4qd1IAj/9RznQctHEIDnsSRyNm2dctWEZA8BK0NM1vQyN0uIiBi3lSJyxORXJpd8RrDLIuZ17PRfg30YUkTjnT4G54KkTBw04gQBzok2WztffXZ+vV9ubfFRLgfx+9dmT4c/vq+NUT4y9UW8nq0029tbbb5dsVLDt9cnOmim6kKBwrgIIQZwZrEXN8oABDLdECWOS5UyItB0KQCIDFaDpHUuCbKyrH29JB5u99rwEzp5fm6NoERNzrFyXQFdNaY1BBSGROGYuSy5UciCAWhJBEIv1GpMLI7jwHtVyI4HzshjaAMyYwqrjzHu5NgoBPwe4YwL3h2UUJJvX2NA3fvzG5L1336sx9J7PhwEsp9xhDl6MjP5c5pE2L2sCpjckIVOtT7SfKGMoyalutdCtIVZV8CSx4NpI2kqmVo6k5n0bwVQ/3kp89Rqy1rBkWkkI7rh1eg2fwHnVnOe5e7YlacxrCJCXaHWVa10TU6tRFje2Yuk+hc1KbgpQ6po1qg3lCmR76ZWo1VYkxECXvQKLviyJifthx4+HKQXq9Wu0Xj88kGRTxuJK2PRrg9M56TN2dfuunfX81DYzPQIaq01W3kO/zJ1JFPzSCy+lj+mLlWgxNwAjCR6tZiT42rhlYalAOPOSWne83E61nlm5r8YtWtTevYXbmKvAedYOCS1Z8m0JuOwXkl9zMZDCgnqWWFx7TQfC3feXUsDvt5lekk1cbq2BcojtmkjtyCSiVgWMYNgxV65Nj13SXucCcGkvM75q8soLwNcD49alhGB/zJpe/aVXaw9glkMyXG1XMlc/SQ3xH/zBH1QCxvzB5K7KGsGetRHbopjfAetTYbDTOzd7BwBTSbqARyCxpa6AQdc+O3eanQMMuj+t69M6RC02eefJUyeyLpUhRIExyDytV9fn1AJqgcz2GaCOSH1+9iv7hvF4EKCKlQMglB0oCahSFXL3/P5U5ufKKITUsttbABW1js4jfVjtIfaFQ3GqfvPNH9fatG9uyho0n66pZ89ZhQXUomul/SglGWtXz5a6RdICwLd/MG7Cnp+Kk7U9qdp8laNvn8h+FgvpUOm6daoZiVbKhi7fqYXsb35XAiO/XIZ0ZRKgNlTZhbO3z/fyjsif1rjkjHNPqUPHTO5ZwrpdhMd9C1CtmlqJOjWneU+Mc5XGeEpYXR4OWETvWWdKM431fpJ2DJGq3RoJLTl2xx1lKlUsfveote85L4Bo61uiRYLAPiJZbJ2ezhygAqLSMArGArtq/6wEW36n6okHQF5AMT9XbswBy3Vv9Z7ZB/Md+/nYL3t0Z+6SkyQQBhA/Jh69Tsm6iyHvMVM61YkWJUBdDgL8TmeMyPGtL+C/W4xpT5Ta1vxO9f42gupmM17/y//0P9S1zX/Mj8DPdwQ6+p9nWH++o96DPmYdv4D3/rv2lt/4j/6DPnxKOgRApp1GDsvKxJd0jiSls6k2TRF5939rFlCG8Omn90++9a1vVpP4G2EJfvTGm5Mf//jtsApnizXoXqhhScMKTIXpwKxiWjmX3n/ANKnlZxiOhWE9ly1NRjd1TLfDrmJKMVsPciCuT0ZbQNRuvktLworZcNJgewT1nPcEe2piHJIOH9eJtRBEYuAELovDBmNYHAgy2J/E5VedYUmB1Bnld3wCRgIa0iqso/52y3Pv5MBahQB2nAcd1gw6lizRa7blQQ5lrMRyDGp+52ZqdS+nplaAf+jIoWoqXvV+VRenxs+YMwjq7Kv2Mw7gFQkMj4SBOH1arZcaVmzkysnXvvorJZ0j7fso8kgSZwkCB6PgEEAczTKwXMaHGUwZVSVAUxurJUH1sMwz4OZJFusZCzKAOj0OBR5YYC8seAEq3Ts5HfMgZjj6L2o54BkCEd2L82oZKXn+AiSB5u7du4ulFQCQrfrsXpKz9br+7nUd2AIX804QW/0VBbIl62OWlMRFgmyBAQaS27D7No8kKdzr+YDhfn99SBkaCUpIsGOKkveSPFmQWjQtecqUKKAbOwV0XAnwa/fWuE2TQgc4CuBLaicIwnTk2eInPELBj/EGoIFbwd4oka0631y7QKvkwkNfwDXTYekTQAmK/KwEQ5kYJZHyMMma66nrU9sps65NhIBY/HkmDq7qF73f7r17ai6SjloDp4fazaolzH0z5QEc13qWeUaCK8FwgYNc44ooGaxhdZ16dVatWObdVByi3bcxqJrcqrtsiRuZsP1BIFc1X3lenjeQiAlSD+9+1EQCEV6/JdXWchxYh/Yz5TIaoIyZ9txbhpda6fT0VSJgjAX/BTwyt0ryl3uQDHFvEiqjQ6pNAAOF1cRGe+5+VpKLImJhnvPjJMYuXTpXNdtTQ3uTy5F9+tmz5yS8LgSE3yhJ7tOpjd28bUs9cwHwiZPHK2mkZh5I2h2Vx1O7kyyInPq5/Kxeoy0/jcw3z6L/TaIpMbaoEjMUCYy3PH/z2FoeJcrbIy9ekX0D6Bawcull/iTxhGXntlutPsLkXbh0YXIqRlDktn5fjSsWt2sUw9ZlbWLzq5clyWtcbwFWz7FNwRqgKKmQGHE9ADwA4LleynMEhD1T5nBViwy45rPWpdrFJHPWBOC9GJfmb33rH4X5D6DJHmNsJS+wqwc+Pjj54z/+du7lfJ0tEkwr8x6q9awTgfvaPH9JlUsxXroQUK7FlH1TuyfAy5yzp9hjJNXs6+1Erc1H1BMcWCkbUks6JgxIQZvZ400Qc52MDflxAfi8Hhdu68d4mpf2BfsT4Gw/c94AgiTyq7LPSi5Zt5x8tfhRD70ohktnksRwPesC5nYkuaFEY2/Yb/eJ3f+93/vdyYcfvl9Kga1bw0BnPXg26ievBPhTBVkT69fl97fsTF/w7XVO2WuOV+J1LvvlnkraOZuoh4B3c7f7p/KeaLd+e17L8fUPHlukdPKjGOM8kwJJAGv+3kAxPzfQ1fZsr2F/Mc6VYKKGUY+ce8fAF9gihZXwsCcPwKuN9dop2pnbgLT3YvtphVt5r3IoHsCdHyhpbBnZucy8JsZ3MIRqI7bBfApgVT9a7u3tWjx+FiDONY0J5rrH3PZdEvaMrWQRlrkAK7VLxrf6g+e5Vm1rfr6fSxLEQ82pZ1pOxBlfyQBnpgSbuILHRLGp+b3xU6upcWzFd6Okua+tDaEeVKlVx1glG87rSa7Y2yXD7ZEAcpXH6MHK4KuSRZJ5kU5bU1Fk/O//2//6dy2EnL+eX4gRmAesX8hjngerf3nYX379a4NUKi6S2UirlcXgulsSGGxbOfeNvSxJkQDOdl7lMvqlL71a/RAFxg7Ii3F//cM//OOYbXw/B/epqo8RUJBhMgZZEEmVGjNSTO1sMCFdFxswOKVvm5rB1Qn8mSLcL+nX+nXqnVp6DBwIQgBELpEOSRlywEjd3uUwd5hEctZ7CfBck+wl1kZjVrI0gTuJo2CppK85QDjWjjVl5gnWbFPuqSSJlaFVf6MGMsxn3hdzNJugEtvq9fUxfRyGeGZmfd2Pw44klREHVkaQRKpGRnn67KmqsbmTg/VODi6BP7YW+PG7q0sqHHAdUDOV8dArUhBLqor1c807duys5DmGSC0a5si9CkDVvJZBColeAokKbBOAVlAjYM2BSIpU0tbck4DtZmpksN8cFO+nNqsY8Ry6GzbOVsA1m+ASMyGo1OsVg4Rl5iBbeud8dmuOZsG6Nc+TCswAKD/PJZiDqO8DlWPfVcH1CEw4RrfcKgf7IOczPtXfEGjRLzKMTrGGGQdAiXOy9xvdV0kvyY0lPKr2tSRogrniaAqwAqqPY5ziz+07NtfcvB45JKkedtPvMaJaMz2TUKMBP3ZGIAxYMnkR0FX7llIdPE59KBlxs4cCoZLmAcrFagDOXZfsuQiCST8lSCrrn/sqN27S+ht3JxdOXUgN3bWqM90XJpUUXkuZrgWPI2wcp4GpQ4fS0y/PxLzCLBk37yupY677EODeSFB5Q7/X1JgDqwIp8l11aNgl7LN57t4BfMkjQawAGbshGC5GSe3YUEdWjFXGHbM/uvmO7VQkSUpeOLAlgKn36VYTo7EMBkaiLMFpxqfaYUTBwIX16NEjlfQwXhhMcwfQE0h2Uq1rYL2f5y5Z40+Jly5DaIOhJ9ljnuQ5L12sFhtA0WsWcE7tX+5rdUCWGlZ7QAWwSYQxUWmjldS95r2OHvskAOxAJZpc02vZ857bn7mcmuQdMUAyHj1n3QfZ6MhmYQaxUQtrjVKBlMN1fhYgIecl4+zkRcYH8577IYO1H2Oe9F31CWidPHNqcjzKBoByKrW5oztvsTF5kGN9t3EG2riL3sp9mn/YdOBrdJj12tXCpJ6FEggmOAuL+SUB10LH+AIA1d4jf18hcZJ7faDmOPPpxbQU+vrXv5H+1K26uFvtwBjzPC5W+tvf/pOoPw7X/Ut6GPvVanzzb4Bxe/awL3/5K6WyOX36+OToJwfLJXpPkgHWtv384wBfz9K1mDeevfOIpN++0MnTJFoyRs4Fe0YZBOZ6yogn41L9uvNBPgtMS9hJ6jUgaOBiv3SG3MNukYVKpGlFpGQCq5v/diSJMZuz6N69W5O3336r9hhql6cyN7cmYWv9alX29jtv5d6/bYhzXTkr86woMNS0A0oA+/kkSDiWT2W97d+zf/L8sy8Uq0wtZE3zK2Cstyb7rqSkT6BHrby5YO6Yx+2OnzNTi7F8UPs4J/ws0F0AFqgdVEPOgDJPyroc2yCNa9J8knAbPSuMa9dCp3VNmGd7vD3BGiw1hLY/+bhXJTgcc7vWE4Csnt/Vmo6RkHxng1kbD2BarXqyx5I3A6z2KIdTgVWJ8VJCpdyC4iPvY9zKtM2eCgwO4K/fsntfd62sBGLL2MsJWAlKXqP2RBLmvA62vGtpW0mEJbeGJEm5uo+tyayBNn9knjWYI+Vnl+aTLBggHa+lGexmUZ3B6mzLNT3v1RxJO4MAr3dTFiCZJFHsObTxorPEGOdczdxU4mE++eVqpZR2dn/0B//nFxI3z7/pL/IINFitGTxfw/qzmwhjNvHz7zAPWP/yeAOs5Fw2VTVy1+J6S1rk4Bb8AazVQy2/1j3c9HgkP2p54p4wZq/nNV6IPFXvRD94Iwfmn//59yZ/kTq6o2EuZYF9XZA/G3MbNWXX8z6MKriCAqw262VxZZ1dtynZdexZQE32bhs8wLp6GnOWOpmwfQIZ8aDMs2wwUKhvXpmOJOhUN4Rl4SJMvikwaRA1ZOtJFHNAzOUa2O5PJ1iUpRXMOOxJXx1c3hyLNUqk+DIUcM39YxjdD7DqZxjSLEqA/ySgdSbMn+suM4UEULLq+Ch/BypKKpyD6lKYkrNhSrALDrRibPNZMtEKwMK4rYir7LKVJVs+m2C3ZHp5r+kE2dgM0jtBqXzCKL82PttS24PdUoMIrGKR2rhGBjqHMxfcBICcilteJ9t9t4Krx9XPNMEql+GM/bo8M2wroMjYykELnKkdFABU0/a83lSuk7wNMBO0MT9RvwnkOvAFkUBXMYX5EBS0lGyo4Yz0UbDsa7LKgiVthQTipI3mpCDBdWNkMexkwrL92CLBY7cZ4BasjUczCQCBD8zOjQDB8xeu1jxfmbY/HD5XJxGydVucpxNUuuazYbIFeSSyxhjzJVgFVDAwgmDAyhyScDB22FFsj3pqiZ4yfxrus3oaZkww45ivCr6LCW53y8UVBLbTqSTFxjAua1PHt/hRWI5b9yrQMh4kiPRtAP+m1AyvCnOj9lsA5L1J7sp5NKBa9p7h17VIRwW6c8aVW2kkhz6rMb3aRrx+rguzg30zv/2pNs6iVUNsHkpKtJyPVC6MXOa8QJksmJT+UuSK3tPzAUw9Y4xyyfSG2uMO2UZHYa+RFg8ZK8/iYoJ0Y6RmjIkXVspcoyrw/ASVu9Pbk7GUccJgm4cl3S4ZJDVI9pdI3Mf6PMFi9ViMFPhh5rb9Y0X2A0E+NQJlBTUEZYj7b6OXrO1cM7ZHAFuy0Qz73PWrBYTPZW8hNd8RILEhYHg6QEHSjvoCYDInqv4MY2ctZ21pcdG1mGl5kTlU7L9a5TBmF3IdZSCUMS2jMjXAAuK8bwFo7TSy52FbScHVoJMHM8Ei0b2XBEX36sXmCHq7nk6g6/6Z2BQblvuaAl4yF8ce1/Y9P1P9rofg/XrALTYYy+r9y3yOmRDpdpVhpL40iZ2H2bcXBGS+FLn5669/vRh6z0ESEEONDfrhGz+a/M6//tdl9mQdmbzWqJ60Zh5lwY6oLf7ZP/vnJce/fPlsavHfTx38gTqTJAwoAd56652abxyxSZ1vZhzs+ZJ/zYy214Dxb1ULqb8Skx4LwIlS5X5+1h5ZjuOlkoUuAA59gGPOk3Gwp5uzU7wZktAj42Va9UgyKHvYU3t3T3anjU2g0OQ7f/KdgM60/imn9DCjWU/6Y5vPVdcaUGve6FE8lRZEM4MzskXkOq7PpdduLgTQXJcxY8i2Ie8n+XMiXgXWrb1i85AMsPaoHqpXs/ZiGHJ7Xcax5PDmb/bSagszsOeSUEyknGmlkBo+qpUMBrWMFlvhM0p5MepbMv7AYZl+BfzapwrwFkBVF5w5Z81xCc8Y2p/bVViCAKOp7neoYc2/xQ+tOKYoatnx2KLoIZBa3/c9/+vEmFjDfHW/LXPOew2gdOxWMLbp8avt7N9nSbdza8WDfe5TsEu2DATn/YBt60x8UiLogfU1T8bWQo8GtridjLuvtPumrLLnALqt2nXPQHJ/9tg0E9xrrFlgH4C5ZDqFALDqjiWJK+leCokYPeoHLZmeuSHBfLtUP5cnf/RH//enz3D+L/Mj8LMfgc/Aau2Y84D1ZzPkfxWYjhn9n827/f191ee+/FoF/1VXlADFQdosXMt3fAhWqr6isrIBYCVduVNsya4Ao9dee3WyNdLZ2pwFafn+GwlW1FQCWiV3zWtiZBuwBsQkO46tEmQIXLE6aspWroxBzfSGgN/ZAqxdC6K2TSb2QdVaAU9eC/MD8AJjXfPIke9uMRlqxoAfEldZ9GoAT76Z+xRMA91z15KxznrEHLg/AapsaptL9KHpIBqz0dgTjFQ58OY+R6Mk8lzGRdW3MwzrygRn5WqLaUnAKQiSIZX9rxqhvI5DDuuox6MWK8ZBPXDVrtYBRuKHydMCZ10YnuOVkReoC6hJVV28Q849t0FUAslyy11YQWGxvIOUtYOS7rUJyGE6BHHdnNzXSXAT1AcUccBdkj+11ViXZwXYuSaSqGth8rRlcE+edbuSMniRhU8T+WKr1MdFop0DFmvx2T17vgLPdlHFBgo4R1CAgfYcG5Sn5ixM4rR6z7BiXKw7+9zPSzDUNW5a4GR+5blUM/kEUgJwgNVYtAujIKPlrWTmZ85yOD5TjP3atOMpOfC6sFsBrDcCwC4FkBhnrXyKjUoiYkGea7lfqr8EsiXycw/mnGAGGBcEko8JhNTamqfNMLas2feqrjiATluIShyocSypXdcvYjJ2btk+2blx62RDTG2epL2GmkEOq+aNYJJSQS0j9k9f3w7WgEtzK3LaYvLDqN/o50WmW60a/CgH6HxWT9TML0HWw5iFSSzU3MvXim1LYIwFq4C+GAKyyRGwNtMhOLb2um587lPmcGSR3Xu5XeZZkW2W82jGQDLIz2CbzNuSkGetAlnb005m65ZNmTcknGGi1Mzm+fo57GoDsaFXY8nKT1WSQBAsUbMlbPTIFo29LCsBk7n9IKytBEM5omJ9s8YlJbC3o5TVa3mOAk5sfreYwHimh7H2LkkCCP7LrdU4BRAArPaCWrd5LzJu5Q+zcU21V5TxHGa76uRI+26EdTw4ORwWDWC1JkewWrV+eX/BLhOY7j/ZATHFxq1cP4bwap4toxr3Ya+2jr02dr+CXq6q2SNFu/Ysz1Y95o1KynG+nVQ5gT3U/rhU+6b8zvkkAAAm19jmPmpEs6+TBefPzakb5ri8OuUca/K5Pvf48ssvTzYbgyHpCbCSr1LY/PG3v1NsvT3SuJkvwCgg4PXtD7/1W79Vya8L50+FTX03apJPqiTC+gLmmYe1sU6rMCSu7J3WXq+Jbm8DYOpN2660kfaTzFatZcB6zjAMoTPuflx4teq6O/RcfZwBHgG+mup6nTLBi7KHM3wZrOkzvGTy8ovPJXGyI3P5Qe7ve0k6nKuWPNeT6Lw6d7MSOOWCnsQFp+srVy/W/roqiTFn38qqr0/LqJQc8HsAKKtGP0lILsLbUxettr9rk9U7a++Unt9VOhBQHXBt7dqfOpnbChleD2P9qp9te6Vy+aszzZ5avdMLpDZYtfeOwKyk0yUFVlcZR/4kEgD3cs+nPMr37Lf2VrWUtaeOLKM9JP8eZcYAoqPTdVBDDWhwYFg/M36yzuyLWFSgtZBm/hhjj5IED1LmsUTn8zX/zaAPrO0m/oWIAAAgAElEQVTnQjDndMvGU3ua0gJjYH21b0C3BfI+4phKumWcrZnuRStZ3UxqM78Vptf+cs+YZQ7bF/yu928lRUHx+nsx08DrIGM2X1uuzbG5E2IlEWYulfjHy48JY8/P/fqdMroqY8GYd+XnzWWM+r/5/XmG9e9vtP338crnAevP5anNM6k/2TDve+XFCgRswoLTAmqCbKzQUPtiYyYtkqElb3OoywgKxriWPlV1dDLUATLaqASQ6AtKyuXwHWVqpIxrUv+zMgHP42SdbyX4UzeoHnFNwA4gtSRuiWTBy5atTpCXAEPNVIDNZKH6tIcVkJKCdl1lstoJ5KslSDWY71YRzCz09uP+KWh3yBQzNzQrF0wuiQz0dkCzNiWVYU8woEamZEmVJRVcthFUAVb1NTkIBX3db9LBJOvcvRVnkv1fFfkoltjBjkEmJ5KBFUSRGQGwPoAKB54DC/uiZopjcNXU5D0FEtwjtTdYEXfkmZmNk4OHj0wuAKwJPkgyWz3QgWwZteRD2xPgyHtVwFu1RS3TEpD5+QIACdQAvdXJ4jpsjaGDXS9Y1wbMrwpI3biRURC5lIz+9bBdST5kPAAHzLJM9LUATGxcO3u2gUq7b2rq3kBaACkWwUSaPw5i/+6MfrsDSywAMoJ7v2cs1jJBiisq4Fx1RdoNBKL5eUDC/BQ4YY7JDQWmgDimTfIDy+ATsynYa3kcdiP3m2CXa/WyKYY9kTvmT7WpgLEazEpwBKSWZDIu1Qvzd+MKUHu25qTQyzPGcLUcDMBLTVKCDWBV/94OBNsMxbMAHHxf8CSowwgBCmO9q3vbkVq43Zu3TbaFaV2U9weWvE4FqCTwgBHGRwKkHr2kTsvujKdr0oYEu0A1wAToFklbXmAhuW+MvIpdyHgIKB9EfgqwlYNmASaGa+6/8E4Ba28E6NkbRjbO9wAQDtmjEVRJhu0jJefuWlPPqnrgZgzUTwtQ3e9sJNOSD2V8k2dJYq/1lDpBIKHMSCpIb9dh+1QbCnUvWEEhZQWQWa7beU3mUb7nOjpRFimgllKZ13dSQ055YU0C0Ooa1QuTi5ofgucLUTuYg56Rr2N0vK7xVKvLOG0dYyGAC4MX1Gg/MncAAfMKg7qVdDRgx9y3xtXWA+DNKj9JX9WDkwNxzyX79AwkOKr9jxpzZmMZE6zf/QTQJMlUFHpu3id5zb3eKWZVT9PMLyqEgVmyHty7MZAUaWZpUG5kbahBJvfV/3Fm3fpShgCtjOIw62fDaI4yZc8Rs9MO8dnHkqTaVS7hq+OQPDvZviVGTXlt7ryem9pNSSJz+1QSCR9++FEpbHzNs5fwwsRLkEoOCsLNw1969dW6xosX9dw9mOu7XPcwNPkY9mJqCSwhl3X189mvAKw8W1J+Nd5AL9d1CS7iy5uMcmLY9yD76JLc5838/U5cfx/nmS2JGuRW/n0j9b1YTq709rVSMlS7zCzOjOuqvNbq7IVA+sYNs5NXXn4hvYu3V5nHiSRFz5y+ODlw4PDkwMEjpdyw/q05KhoqAXjN53SSYvZTPUvV9J45fS5mfVEZJRlWMvysxTWZb5sCTrHv5hrZMvZPgq/apmTePxmkrbVGM3Zqvu0L5U+Qs1Kij/IEM1etyXIb5P8Aq73Q3jq2sPu0njS/X2ssN+73RwM8Z7r5ZP7aY7vOPGdixsuZ+qkJUzGTXaPJkdr5AlBTixRY+xyrWmdWwTSu3M3sUjPYl41dxxh93taZW4Cu51+rKNqEz+do+FQ7YLG2Q0943gcS7rU+koTN/mXvkASRiHMO2bvNPWsbg+wsG+ep/anUJLWzdpLOB6AuLirwPBh/1U8MppQlSXatwGqB2Qao/dE1r64F+2wcXR/1UANd50cDdj9nHhZzPihdAGlz/vf/cL6tzTCg83/8zEfgL4PVWrnzDOtPf9TnwepPPqY7n3+6NvuVOSxXq5dMNvzWUMNhA7dZVx1J9ZpsKQ32Y0k2Zwfa6gRgwJp6k6ppDChdkcP1448/TgByoQOLIUAluVQXSeLrAAdYp6dXVj1i9/n0eoBfAr1FK1Lfc7NcT/UoXRpAoV+puk2GJu3W2jVNJcEpyW8AVLKlAs5rqUUk+/s4dWdqglxDuxaSMOkHx0hJljMHsTq9gEygRxZ+DADV6zjoP18zUwdjMTaysMBGjKcSUDBNWJ8AcPOmbSVbBGq0h9BfrgxC1KkCHfk7GV8ZWuVAYphjHL0WMFiunvodev0EViuWx2Ro1WyCIoYt+lGmNx7HzHzfOK8LS+X9XCdmg0zsStiHzuIOLVdySAqUga+WXwsqMZ0xWcnhjaXGbi7IuACvxnl1nsvG1K6qvRWkC6CqnlD2d6gj5l5JJud9BSdiPMDBgdvGWFPFhDiUzQ3nsZriCrzKJbLlUNW/MPPGoe0+fJ2LI8YZy7o2AbKvAzs+BJaeuYCXSY5nLQCQjZ5K4OkTs3w1da2YonthECvTL0jJ9TOX2bZta94Z2NUD+EYCX5Kvznib09vCdNy9I9sOtUlOLC6ZI+fJcqHOOGlxBEjfyvMS8DCUAYTa8CasegLIMfjvzPqTkpGOtXjVpiL3sSpjh80YP2Yzn7YEeG3OulqKfTV2BUjasIORl4DYuC4G4CrZRLLf9bTGhZQPm4mRE3BeZ1CT11iZuWKdA4MklgDL7YwR0KLeDFnwOPfsfcyTYmI9pVyH+eM/gG807yFbPHHi9CDvHgCqJEolFAKwMi5YrrGmmYzV8x9r0UgNSuZXSRjvHXYk11BmLRmvUU5sjc0GwHcLGOZUy9vUKfV83WajA+jR8KVq5fLRUmtJDPvDvcnhOLcCPlq5qF+nFsC01j6Xuet5qYk2dyVKJLesf2PIjdcaJgfutlp5pklmlOmPmmKMTpIEFyPZ3b59W/3bPoDlvhFgD7xiTqw9tazMwoyf99LyRLB+K+vMe9kn1LDZi65mfgOZt7XJ4hCd57s0iUGAzLqsPSb/FUsY0AkkuGf7I/frqucLE9/sZOqsw4ZbN9QbvjO2EZPxuBT/Acm/TjKmF3L10ux6RKBpT2TZa+Lwvn3bhiQqt092uc/MO4kU71cJi4wp0E26K2kBTJ1O7S2AJ2EwMuSAg3WplZSE1Z17ST7cvFL7eMs0A07V82d81XxyLwbKANQGMO6xFQdrkxzwDKruPnsyJv3q1ZjvxbwsXFqecWrQ9VWNxP5RpPZLeSQkIXozyatHme8rknDDHquJ1Qv7Udb3o8wX7tIzacG2OXvhtrRa2rtvVwHWDQGfSjOuXL6eHtjfn3znO38eY66z1TuZKZk2PNQPzz3/VMBx17BuK+Olmezjabl07GRKD851n/FIH8wnfb6nkjg5fvxYrd0yAcp4jmoSIEmSyFoo5VE9uyRaMo4Sw/ZIY8tLotZXxlYpg8ndJQkcfNsXwlxrjNTt6jjJ28e7T+ykzoOq8Sz/CnPmSiWGJEGdi7UXOLOSjCuWn0mjGmhsYJ5R+1IwXWrHfYlYa6yTdJ/Jb/1u0ZiVIP4MxFrPleyqhOxnJkeSvwVYJUIHoynrvPcrJRHDZ5VJMJsyx1piT91ifdTraVY07Kljfap9QXLReBb4dc4OCbxquOX6rXrJaoNXYDXfKbCuRAlQpU7pBF31ybW3lFrL82rA2sysZyMnApQDwZ/VwlaMMexfY5mC17cWv/sXf/yTB3fzPzk/Aj/xCHwenA4ZmiGx9PmXmAesP/GA/mQ/OA9Wf7JxGn9q78vPF7BZneBVr8g2jUgNTiROvAYxcQIHVv8AVYFbsqkEMLK4WEvAYnk5X5JVxpAjm7BDV2Avow+ElXw2BzfcsDxOwXv37Qy4ioFQtWPA7E4SkG5M7cz2ZIi3JFDQhzA1UTEaECQuy+94byYUABqmroyOcvg40EnOqg4zh87YWw+beOrUyQoOBaKyywIeJixLlwQorQxQzTVVLWcOV0neM2FCLg71W1gATeu1ewCqShKV98PaVk9OAXV+lzyT7M6B/9Tep+oayVPJus5fOFvMHKmgA1imlBRaAAGkqAkTxNb3qkamx9hrYwkfP1QfxJHy/GAg1AyKoJCx0vZIsrU+OB1G+VoAGpMS71eOnCUNSx2kYCWvqz63WEoshUAwrASQ4xNDpMVNm/ZgJNtU62oCbjWwrtu9lrQvQYEMusN8usxQ2uAF2AB4q24s88HH4cOHS1IJHGPYsYUCJtcv+BBkjgE/wILJEli1yQnHSkz+0kp8kERiI7E5FRx7Pnmmro/MkXx3VSTl2rB4znOZO2R3giqBuoBOkIHJeOaZfQluwy7GpfrGLfW9zZqSFhaYyxxbuEBrCEA39xYyU7LAPY/tEWTIryQwvRD5843Mh1X5PW1ris3Oz6mvJK/ErLq3R5mbezM/BKcjM+w5G6tPXTlzndMZk3V5dpsCmF6IA/foYlndF/NCDMXUX3sOahsxpQ34qoFEJZg875rv+TR2t6IkuAvoVmDVRioYTWzYvQTtakTVRa9gtpRgiusnNn+UmAucAKU2JNEjsdmGS5euTk4nUK+ekQLjrMHqq1gBXys1gFZ7jMb31AHV/iTXTdr+Wc1XO21ibh5jRjEZ+bex7BpnLaO0i2L+NDqVm2P9M8WIanMUsNAmMWmBVPsZYNkJE4mYG1m75JhcOEnaywCHXDrr1fULRCW93L89S00sYCTZVkZTQ3/lktYD9hlQa9f7Wy+k/WgtSTVgldLD/Ny3J26vJVNURxu35jwjUlcMtfubSRLBmN5PosEa8hoMjgTPXIKN6fEoHN7/8MOqZV+b66ImMP/Usxo3ZQB9zxJ5Vh8DNuZbADtwggl7UjJkbsXtmJ0a9STa1sUozhgfTz9jxmHVVmMAARhAc8YeofRhYRJ9+/fvnPzar3558vrXfnny/nvvRRqbPsFZA+VFkHW9IckAbCdAfeLEsXz/ZPXJBuTUpasxVR5gnLiGq8nu0oMoRJJERFp9yuDlNSXHzOdi9vIsrTPtjzyjOoPyXsYMQHmU/YuZkbY9C7KGly2bzhqIqdOZrMfLAfhJRE0WpHYxghfl7Qsiy1WDOh2FTPWczrkUnUv2tNTpp+XVupQNzEbeS4VhPNfm765Xn+SHDxekdc17k+/+2Q8mx46eSRJkfakGVibht2HTbN2T8hfJwI2b1hcbjVk9fvxUWtWcjuNykqd5BvYAcn9z9WTqV52b9jcfQCNVCidnLLd9uKW83TpFucDlqInURFIraAmEsW5g1gaBzuolAF4BLcogLb4aePl0vlEntF9FanEzfmVYlPdw7kuCmoOk1D7tp9a6EgxngfUw9vctT4Gsw3bIDlAsJUebM5XsNgxt/2mfwob6zmDQNjCrLefvRLT1MX44lyqBXExlJ6h8jNLg8guoc7ZZVuve2TQmrhbn2uvvWTsFOfP7JZUGdDkUu5gqz+hx8s86jimCGEWVYsT39Or12X1rOfwbx2JXeVyoWx1VUEPpsKR/eUjUqeyesMq9LsfE+7gfju8vUTgmOyXi33zn+5+Oxfxf5kfgpzMC/18m9d/1uvOA9W8x4p8u6lGz4YgeNpq/xcv+Qv3qrhf2F1hU47M8YMRmfj1BfreIIJ0a6j9t2rWhZ8PO31cUYHUYNUvInIJRgwBPCxcuh0eOHK7ACADBkj1Jawm1ZEuStd63f1cCAMFUgsbqQUYiGFlZTIYWLQp4DFDTTP1RGAwHInmUTX1nGFYZZqAUq+ZgajOQNH13AJAsBXiU0VOuv11tu3WFAFKWWPCwdHEYh4UBKAnmzBmJ4zsBRPqIXszhX++XV7gVwOr3SaarfUvu23sDnA4nYF3g64cZJQCsWu0I1h3y5Qo6SFlJXkuSFeBAziYQqbrVCsKNawLrOvDaWbGNmTPGi1fmMGxTlqo59XM5iAW0AKTxfTsS7NNxEXafggy1YQyJqrYzz5Jk0/c6o1sPs1jNMmnJe2lx89S+vcXuyq4DPK5JsAykCDAETJIEDCNuR0bqtQFWLwcMmBPYnMp+5x4AU7XEAl2AFTPCHboAbZ659y9WJAHVWHdobI2P7L6JeS/vLzgASD1/oAQzJogRMAk2qj5rkP2SJk/FSMf8vZF5fCfSR9sDOSu55oMEd0tTn7tz55bIy7nBRpqd2sbrN64kGA1Idz0JHstwLG7C5t+DsDR3bt2vWs4tcQTdvXtP1S0aJy1mTsQY6FwYjgcZd/NirGEa62eblX9UtaTYXfc/tqSonx3qmgRw1t+0Wu8EvNvWz8SF9ekKIs0/AI/8FAN2MXVlgtrpzHvJJUwl+WwlmAAjgWauBQOsphJgrc9IvwX/Aq2qC9SuJtJIrMzGSAmZv0hAAAajvLTAcAIscwgIuBKGrlpYZFyvXg4oO3O+6ratQ/MT0Cl2fwDOar+qLy9p81AfKqEisG8WpJliQbOxf0zWmjm9I6UC2t64RmxFMcn5cF0AlecOjPd8Utu6LIkdrT+67h6IFAhXf9jMKfWOShYkEFx81X3n3khVJSOqN+UAhiVWTOxm8yXKthZrag8AQk+fOlOJEICYpNA1SMyQM+9NicS2SIKBG/dtTm/N3liAntqk6qmTAMgasg8ISJerSc9YYAZvR3nSfauT+LAP5Eo8+9MxfHo/MuLjqQ9dkmdHPXAqtdhnIyE1FhvCEFr35pBkHTYNWJldH3Z6NmsiQJCUFFA+Gddx6gFJgJ07dwdI7ah1/M7b+vfOVWIGyLDfPWTak+vGIFGSrFm7cvJ0AOsrrzwbxcvmyZ9990/j7nuka0oHmeP2OCcbAzXxl2MuV+7oWXvmHeaSpN0eRsZLGr5+fVqOZU4YRzXY6rpLDplYinEUptmzcm8SN84dB5Fkm/c09g30zaVFJeu/G2XFk+yfj/I5N3cnJQ3p+3w+PWbn7GlJpDzg1eBZ8EOgzIgzeLnCqnOO0mTBg6hmMK8zucYYCj52JihhiOldVEbOy8ePlwSQn4uD9LHIvi+VOZl2JLMB4nv25oxbgZ2XILlbBm8SQ9fC9J5LHf1FEuLH6ou7Lrskr1kHV7meJ2livbSRWrcxI2GX7Kk1U5LpPvKYrNnbJV5Ic0s6r28uwJtPKoE12bs7Mas9jHHsWsvObISdH1QPxlhSpczvkrTpJK/k1d0A7jip5zqclYDmaGrnfLmbMwFsqzpNgurMn3uRX2M0JYPJk0txMfgMVC1t1Yy2GZ0EElA4ypRdm2tp2W9/3b4iKTRKgUfAaRjqXhqC1s/WGct1n6t/AdRuyVPmVMO/S8JcieFu5WO/LN+KwU+gE3ANrtWLE9uUCVPF9z229Vnv3OZQZcxIzl9lMF2vC5xW6mAEv0XV9nsXWHXNn7K0Da6dyQ3Gu5erv1JFvPfhj3+h4tP5m/15jMA8YP15jPI8OP0pjPK2Z/dWFrSMVapWTX5VkIeV8s9udzDWuNh0HWJ1wFWbl271smfXrmqOvmXL5hzm09UI/s0335wcO6aGKQd/gm91kg8e6H+3dPLsc/sjBdtY7pBjCwJM5uPIte4HIOjdzXiJcQQpl/Y4anae3v9M9VO9pT5Ja4pk8AWn+qUCP67fQeVwrBqsBICMSCrAzqHicF2wQA1LpGH3Abg4d4Z9JbUrCaW6xwGscyG+mfdgIORgBazLbEjNYdX8YB06y28cSDs3MjJJUICdVXsmU12HXgIuwbWgX8K4XA9r7Mb+eTlcc/WjVFiWVgueZenrun7dlsgQ05A+gAIoEao4uAWQQAEWjwHIidSNeX2BwwrMEsZKnSezEaYxcQCtPqKMlQR9AZCCaWU2swkYn0uLCrWq5F9zAekkfaM5CmMSAWTVMFUAmwNa7S+AVMFk5I6Y5kyhUbLlhMYuCaJGYHolfWgBsGpf4ofdTcZq7Gkn4FCXZk5g2q6FkZHhl4DApEmIAOLuB6MDfHApdrCrUytpd+o0795J7VWenaCJhE3QoHbr3t2w+g9vBwy1vI9DsGCS4RR5OmZXdOA+74Xhv3UzzsUxU7l65XrVeT77zHNxxH4+czdMSa7tVMDqqQCA88Vsd7sVDEOFNAlMBI+AGAaFrFHCxJi4drVl5lA9jSH6NJ7UC+vD6uxIjeC2sDJqERlkYSU3ZZ5jUL0OA5llzGTyvhUsVk1W13h6VuUWqo9owLT+v9cSON+8wzioTYrKHCmB8vWsL4zyxjB05Xxb7HLvAe5BKx3XOBcgcz5zjbuuQBlIvBOweyWg1bi3KU63enA7FTiWiUnLgtXmSYCI6rotTgyz1I5ZqxkHCQwsULpeTZbl+p/et7/WFLl5s/DNTLYBVBIAAZoSQoJgAb9yBu9hD/is1U0YMwkmrF7W1MokebquVVIo6oWMT0lNq53X7XrNUWItaVT9GTNH7W1AmOv2MydOnKw6UHOt2H+JqGxa01FMfOPrr0f5sLX2Qixj1VgPYKu4mUr8RUKZaxjr6MrgKoMG2N2IsyxQtDRgs9glbcQyVjdzrWfj4HsqSZJLYUEBz6MxvKIK8Zw3bNhULurGiNLCnidRuHXb+uwdkdXeTuIt76m04NTJ0xm39DDNnN6bcd6+fWfVHh4+dKR+V5LQ/gOwM4wCvO036k+B1J07N2XPTelGlCoHDx4op/NSVxTT9CQAbybJlTB2qf18oLVYmFO1oT6B1YdJKpa6ptqmkBNrV9LmXuaEQN+/3X+x33mFMrqREMFyGUdlBeVonueQxOeYZOhWZxh+SS0JKa167uW+r+ZzLnXK1yLFzrxwixNJNlLqsP05/6reOXKKBwH3jx7emWzfuj57xcbswdzIo+IIhl6sTRlVUD3LxXktxlDpXXsxsu2sRY5sMzmjdgewOuvuxC3Y2HQP58iVs2ZuR5r84J7SFN4P7ql9ckvum7lNjWCdAj3uCwtLvaQVkDOl28z1HqMlUO2DmYMSjcbOWBnzBUnSFGAd1k+1ujKODMBIXjGalUTpc2jkMqs0I/OH0qAUCJkPe5KIWZOElmSG+4TtzGNn6s2US0jMajUn4WVvkBwZHcc9P9d4J3ty19E2s+rrrQBq74iRVbY27cVVN/u5BFj3K+1r7X26vIUbHGI0S37bqo4yOZQAHtyDC7AOjOUoC65fzv+VS/IAossPoOrwGYMNapEazf50zYCmSKneu2qeRU0NmRGwU9z365qSeMl/9tMqi5Zo4A0ySKOtAeej51kqhmGfAIrLTyNvNroLK3E5cOjdeu7zH/Mj8NMZgZ8crNZKma9h/ZsN+zyT+jcbt7/6W5v37636VQF6s0rqF7GVqRFMsH87h8woy6mAIRuvw6zMTxI8tMDlcZhPYLXbbazPYU02++6770yORRpcss6Ao4uXzucQeFDM1qtfeiVMxK4KsEYw1yY6OSACWrkGr4tE+MH9xzHuODF56813Klh85ZVfKldPhyhpG9ml7PPevfuq7rBqSobgn8STiQrAKiDakOB/PMgfBbTcvXNlcjE9/4588kmxFA5R5itYZa8pMwzAjsAQ8HbP02FR2s2XxCkSOPJKkmHGPzkw1aCRSDmg1QP78He1cRgqgTqZJwOOsud3OFXLnYFlDaCUCQdeVsfIaNPGbZNn9j9brqqSCz7I/zwXpisXAiLefPOtBgSDyZDA4FzuvdsbAMipf6r+rZHNauUSqZoghSybeY+g5qmnnipgo+b3ApAT6WSZfGiFEimVVgaeDymiZuljJr3k3mVCRT7WfUqBS8AUQ0OqVjLasCky31hZgag60FsJ0NWmGge/I1AHTvwpw38+bJb55sBXO70xLJLxBsIY0WAP7zCiSqBUDGNl8xPcJ+NfDGtAp+uVdClP3QcJAp/cnux/audkZ2rRliT4vJNECvYDC1ytFBK4zEYmCeBfvjwXUHQxLOK5an+0L/MMg6a+8Fz6357LWM2RHSe2UI7Vrs1JeuS6BJwYLGwsszBz+syZ03F7Pl+gAHM0tmuorHqxrXn2CZoxOzu2Stg8mmxIEkRCxjP3/J9UTfBn4LRahgBxQ71pMTaZn9YVcHw8EsNPjh7JfDgb0NMuuOXcO9Qia2MiEeXf66tdUGrEM57tKN2yvq7jTE15rvt6xl1Qii1y/VhsDLbEjDjSz0o+AXvFhOc/wPXtt94q8LgiIAaw87P+3Wx+At8kDgS+UwEPm9dvDds7W/NXCQJn2TLryc8BsdYnIHj4yJEab47lrlvAq7WSIA+QBLJLSm6NRlZJfeF72EMSfFJWzLfAHFg8GUmsgNgcJFlt9+VJmN7UaWeNWK7UHFhV7bskg6oHbNhFtdQUI7/5679epkt70wLFnOWWLVnSkuJIUbMXuDZSSYknyQwJIMG2tkn2D3XtmELtjUlc72ZsKDmw+Jx8333/gzCG58Kwns8eGEVIXpObLMMhzNylyxdqf9iausuNG9YkoUBpcasUCsaUhFRCxrgAq5JhmHrXwRjp4oUw+HkWxqH6cmdNSFwoP9gVdcLMDFdh9YHqL7Vo6jpZJR9auFCxAK5qSuWl/L3kusXMA5wJ8AX0g/yyHFJbUlJr3XNus50AlswTbDZwNhr1mDz1GmSYuU+mS0otusSkGVZGPhjUR48DGsOoXrvG8fZ6yjSuFXi9eYusmwGO+uaur2Qmp975QV6Lc/ou4DyfMwH+D5NsleBKP59SZRSoCEt7OTLjs2lv068ZpjHXxl9gvdKF3D9m3/2MSZyskEp06De+NHPd87hB4p91QCK9kkw/f5eM9LyoCUqeW6PzpOqAR0OzMjuSAM2cLvDKByH3bs4u4vaesbfnj32eKTUqCZJrdD6OzsHmQSVgM95jeQdQW23jsodI0liDGPzF2V+rpU4GwDXdD5ONkb2Z/dI+K6Fob5A8GxlSio1qxZM9RI2rhJNrwHjWWSKBZKIgH41VJTH72VKtSKw666iYFgGs/hsAax33PgaA2SD8szEfjZDKC8Bh2xRpzTN7bitBWhFSc3CYk0WEDgysa63krX/7XWCVnLr27LqV1N6Lnxo8m0dKGuq/kgG7PFSxmtYGrD7sfRJdfl9pR5M+KHQAACAASURBVJnvSTSTW1etcV+nD+fxkWMfjXc7/+f8CPwURmAesP4UBvH//yXmwepPb4jX6NcZ8KRuzYFXwCBGJg4SAMVhabzb6Gd0y8XOdL9AacNqdZN/rwgoXb9+7WTvnphShLG7kwBJUOmwOXvuTGTCByt7Tl63Z8+eZiyysav3BD4dek9ijsEAQwBFIkx2dPLkyWJrSV+fCcO1b1/qAAME9Gg8k4DNpr5zx67JN7/1rQZCgwwPcyY77VMgI3gQ9K7h3rgoLMTV85MfvfH9sMAnCgC3u2gfR23sIkBdWKYggtiW8TIgUf/Ujb+9tmBJz9NVCaKdZqTHDqc7yUKrl7sSNsRYYmvVxFb9JnarnA5JgDpLWzW4GINHCbDVfSbA1rtPnavasQ4AOH5OVa9XjBb2YS7mIlgTwQSJovqhAx99PPngww8KMKuV9T2tSzZsWDfZlsTC1i3rK2ARpF+ZazdlfT09n1sJ3ucSrJJG34oxyapV5MUzlUm/HXDSZkYxJhEs5X4xV1UTJeucz9EAB0g1bsZ1Q8DE9iQ1OGUeD+t++fLF7s9aplbdaoirJqBO9koipZ5PoA+cdjDVcmiBBTlk1aYmwCZhXJW6relc4zKtjsIUXbnCjEbtJDZLUCJITs3n9JLJrm2k23H6zDVj4GX8maEIFsa+rQARSSmm6XxYPEmNtdWLdnkZlGxKL9RDBz7O2M3l2amdXVdgHmMG6I3tWDyL5WmPs342ctusK2Pjei/HHRbj2s62TKsC5hOguNdVqZfctBFDlcRRgt31YT39TLVOql6dAeeVJJkO27Wj1ifWY2xRwcDGWhHklnlRJtfhANa33n138t4H5gQ5fWrR857AlzkFgFn7AOv+/fsreLqd4LvbXHWbJHuCf2N4zCnyRIGWhEMzHtgSdW+Pa+5iEiUo1NhRVzAZYj6jz+p0AMCNm3O5xjBS1RaCQdFcqStSVT6ZWjSd50LGnV7KDJBy/5JEfhLr59oFvu8kKWa9jxLgCszz89ZIGQXl56o2Ntdym0kXsD20xsFwn42E2DNldnQ28tozAQNAArBakvtqr9I13+apIJp8+lpApbEoBWHG2HhLzAjyX0mbl2984+sx2dlSP29voUhp6ffQLiv3UdLEqs9laNf1pY8e8AvoPs0JWWNilzrvfAJIt5kS5bVOnjyXlmFvTw4dOV7r8/at7AFZk1vSr9P4Xr95dXL2wulc58xkW5QEq8LycWUHFCUlZgI67R3VDzbO41QsgAyp/1gP7u/t4t1njXXcSQgOvPbBmNitSGJlvTm4NWCGu3Ok60m2PQgz+TDKlUmULNUmq+LtppSqjk+gn/fs2jxyx+JLMxb2j4AT5mqC/AGEAeO25bEHaBn15AOQHk2Jqs2SRE72InuIevFu42VfDZOdNUh1wRfhVlpbzV0Nmz5H8aD+81pA4JnMeTXVQFMnPZk5MZ7jVo7tM8VnZvRmtgfDHszEkkA4f3ly/GSk2QGtEmcLGA1J8lAmlcO0sc+5ljpZsJXpk59bnjPMWaeN1sMk+panREaf4KpnVWqTPQjws9aBNaUpnpmExJgUM7cWKbnIXtD7V/cnJk1dkcTBipzLTAKXUylkj5V0kEhT8nIhiQlJP8PvXLRWau3YXwCnDMKNnMmM5m4FtK7NXlHy/GINU/JhfTMpyr6nVZA9dnQudpZU/WgSgp6tRFF5AChJKUAKDVo7gGo7E9tT3atkjvt0jrYSAhhv1pQqYWx7I8FT9e2VuhjrY7XtsddjVsmfJU/aHKnkvmb7wOSDnmVGNdT298/o/fpZnOOhi426bnXgUBt9DgmUJD3ImSVhKn5qgyjJ61GKPLLB3dqmpdg975slL4BcALjrcmui5YYqyQHg+nvG2t71cfoUz3/Mj8BPZwT+emDVe84zrH+DkZ8HrH+DQft3/Mqq1IkVU1Jyz5qSdYhiITjmjc3Xu63Lp7nM2thJbOuoGALOSQ5wwdGunZsjm3ymTJgcCg6gY8ePpqb1k2IyyvEzBySWUd0SGuHaNe6YHIWZ2gSQBRSsX5/m8TlcLl44X8YeDuddu3ZPdu/em6BrtsA0YGDz9+9XXnm5Ag61VN6zHAJzYN4Oi3g1oOxaXD4xGkwzGD/djjzyvffeyetfaHa1Dvy2vC/AGvBDpgOQkrQKhJZV+xWGNmHVEmxjFzE+JWvOYSRId8hj45iZaJdwKaD18OGjJWvmXEku1fWKnI6ZbYRFwEOFSTGmS5Z2P04tgDChU/k+iXD3hlXn6j3ThiSvI9AFLKqeMYB00yY9JVcnAXCpHFE9tzKgyVh3uZIejZFGBrw/ShBbkrr86b31DrybCA/IBa61fbgTF8tVq9flWrixdnsTyYWTCewvqM/VgoYENYcuaZn7EegCfiMw9zWGTt3+YmPcQmPIFTZKBpl5FoZGsDTKL4GTR74HcHndqotT09uOlG0KpB5OgBBKJ8/8QlgmjIo2EXcS8Gtd81CdUEIr8+NBgK35uXZ6cZxN10Tmt6GeAUBkjDCYghsgRE9Qcizys5Kt5l7UIwvagWjXia0/kd64aq+WLkkgv3hFmVqR+wkuzFtSVqzDolzT2MaGjJ2cncwSC+TDmGAHzS/O2tipdZmjmzevr+elx+WGJHBIdb2OXsSeMZbUexjvlkAKIN37jbxO6hrzPpj/Xbt2ljnViQCyAwcPTT5KSxWtaARw2JCVqfkVxAoON8St9ulnsnYzl8j5qoYq/6k3FThiIqxTrCQ2p/qNpvWQWsJ7JNHlYnu3xq5cRLNW1GVyyrVesG+k19NrMUc3c10SH6TRQDcpdSTBT2Ia9GB55nUHjh1oNnNRPUMz/mI6yYSTJ0/UeBcoLbkwkxl14d2fss6KfAr4b2rrUaZjeT6MboYa1qVowaa/GmAmkSCRMrahKmCfMge1vJJv1rpAv2ph1ZhKomT/oBjwvZdeeGHyjV/71STRdgzuz0PNZd6kSy1GoxbrUew7fB3LFzDzJHWNxm7x0uyFU3pBxvRm7nye0fWSg9+MTP3MmQvZz+5EDnw5ctRL+fvNOIbPlsHPpSupGY2J2J4kDleuSj324+xXGWsKCIkPc8m8uRq2/HTKCMzFqjtOoqdqD5nQZB5VLG1PG9hBrL05uGqVuvrM+8Xpi712efacDXHNTUIs7sEA6sNHgGT0ttzY81xH+WknAw1Zu6QyM+OELuHoPFmUVmOLA1qte6ybMgTlB/YioX2xcc6ljJ+kT63TjMfY55dax14jEWBuljN43kvCimCThFtCFHi8e0eJBtnrkwKxly/N5Ry4Msi72/jO+WRdUgc1OFqQrzFn0goLOGvWzNhfihLj6lySPvo2F2ilhFicfUnNbBQ3Gc4CzZknj3I9y9JWR2J448bNuY+oLWL8tjDzf+WKBqvu03rTw3as9ZZEUMvvGQJvzsO7WVvmd5VXDAyjMZ9RaxyJvXp9Z1WVDGS+P8nzlJC8nKSTcgYJN4yl82FrEh76xDKeuhr3aufZk4z1newNXK7tPXoPa11TLrtpCbWoFB8Br1FCUWM57ykBluU+2ryPJwNpbD/7WpO4+FKytFrHvKq9rPwQApIDuCWvneOVnCulRoNWzwFdWQzrsLZ7/nTCrvrLVjlQIPUCYL1BYZGUBRTDig9yakym9dseE82clnt99tzacyp33YB19BnwtdHsqepqtWwqKXGro0AAbLcyDgqmMrXKV+v1hvlfdbOu13W4l0HFUUZSaoBHUOvCh5jMPd1IjHTgwLwkuB7o/MffcgT++mC11tG8JPivN+7zYPWvN17/vp9es2tHba5jvy/bKyAkOCAhHY0IqqehQy/BQLkGl5ttB3gYHbInEqolcVbcuGF68tJLz+XPDWV6IGt/LoYhpKaCPIzbWGtXWd0AQ0C1egomU+t0IQ8lCQYcOT4eTpAtw6zZPeObdWFfAcpyqE0mG6PC7AiT6eewHa5LexZtS86ePV1ulUCsutlV05F2hXE7dTosRRn6NONB3lSmCXlNh+XoyCvwJxmdCvOpvYUgQMkvyZ/xKzMRksi80M0E9CSle/fun+zZva/MTQ58lL6LaU0jSMBUqm81l9VyYn6Bt/txrF2QgM01b0jPPw6THD71jJUlL6OKAbAun0obINeXZ8RgSDADIJNG79yxu8aYBLmD+Q4Q/BuYwWoJ4TwvYBUrscw15Oukm4ymyB3vhu3SF3fV6jCA6Qc7edL9asmwj31ytJygJQYY5RSY0W6jwEQHBg7jcjOOzA1LLdACNNUEAzUy++pVgfNq2YBhzj169mXekvk1lSCLEVK3xenaRGCtpG0VCiRwyjh8/PHhBIeXyzCMOzATpgLYybKbT0IsDOv06oXpHxmXz9TfCcpJd43NxtT/CZwAWIYnFfAGdFayIkkOQYb63usB2sbLXHMfXaMVUJCAFEi+kkBP0gNDi8kiRweezNVKrhSobodI72GuVguSzHPz1Rog2Z6dTf/dMOvm2dbIiTfnkwGRxBK23Ou7PoFaBUYlKW7HWpn4s5EeY1ooGHYHsJKzSURcSoD6zvvvF9hWs13XFnlisRcZR4wrgDyjxQUnVnOMXHVgFfyFU+ap1HAyYvFMSavrvXPfzdBdr3nQskVtorQpIWm1TzwoUKOtFQXElYCrGzevZTzUiEvgJPmzOEZHj9PLOEY57k9g7hMQdW0CRtfuXsf+kN4fkPaeJMRlFpRg0vy0hhmqSepUz1dyRHWymUPTYYmXZhw3J2mwLWNsbh2NWdyNPJex9y+2iRtz1R9mDD2+Zou6jlsSxbzFaFOePLVv3+Sll1+sNin2BpLMscft2HajA2Jo9bNgu3xXssYWxsG2WsmsSAAbc7h79yPFDmBt4NHRt97AHHDPnrtc7VSY+Fy9diUA/njVKi9fuSw1hzsqSXAzYEirFkBGopDJEQm1hJ8+ygLuav1j/mc9VH11gFXv7d3T1vsuCRjfEFA8O5t9MIBt4ZNIsVMFoU53Re1VAnR1pd3PuWTBWYIl6xXcD1JI81+JQVZzyTNLellmZW06Jy1GdgKwlnFY9mQO7q0iyLPMfncsZm5aAgHZo2TcHiNRIoFKetr9egPScMISCnmdRXnfJUmIGmuKCGtXkos8+kKY0v+XvTttzuu+rgX/cCZAcADBeSZFUaRGW7Ji2Y5jOzd2bld1Vdd9dT9Dv+z+bl2driSdvhktW/Iga6DEeR7BCSQBzr1+ez/HchznxnYiy7EAFQQSBJ7nnP/5D3vttfbazIuAQskQjKL5JuEHsDjz1LAuXRKVzJK4SK80l/S6jhIp1/Sg6jDHIDn3lktL/+yT2S9TE5xzbWkAnr6w7msiSeHNAat79+yttXFrNi7wqV2eTiLHWeZeq+9s7huzbR3aUN0/g0OJC3uofRKTZ15Vj+PM8yp/iRpkY/bV1VlzzsKSu+YVnpr/WSyXUgd9MmN4NeZtkgMSVdVPOH++EfXH9avXah9We6112a18zxawgpxeH9Fc32SSplhje+zdMNV8Dx7nGWN8nWlaKlVeIqy5c5cSgUrCWVEf+uHm7KiEDcCnrGHs8m/8lS5Uv+gyk2vXY+dHtzRSh9uJpk7kDs7D3fO3Zbh8CxQqdysun+axpFt9T71o5net5bFGV8LYn2uuDoeY+TqW5RZgdZZQ95qPea9yNh+SUPl3gJUDv2c2MKqf1q7263Yde4Axzl3Rfp6LtmJ1nf8MsDawALLvZG6ePLYoCf63YtrFf/91RmARsP46o/Tv/plFwPrvHsJ/9gIb9+8eOxT2QSLj6TAoG/pkotvFr63rbbRdcylj2G6oMqaCGgcSILQ0h9NUJGx79uwolrR68nG+rJYEnf0s1gTQAnASMBcAqX5tapeYDXQ2du2Y5RGsXoxkS0adSyH2Z20koEAhExrBe0l9coD5GSBAMIy5w4wsRJp86fKFSH9PtHPmpDpOpibYWK11WgrtNdzr0OBbMCV4q7YTxfjO5MBdEdnmtbon7rekpFMJ/jBMTk/Sv5IAhlndu+fA6OWXXkkwsL1kwYxajodlPnniVF4jRk7MLhLg+vR6wKTD3XtVvW2y0wJA7RW49/ZBLOvOWbfr9DpgUjf5IBLEXalDPVSSaQ3ofTjgyUxPnjpZLX7cf5+9z0qy7X39nQGTPoiCASZGt2+HpQ5w3bxxW+RmcR6NOcj9OOV6b/JRAc1spGIFetQ2Yz6Yo+TZkYoKsqxVbOK+/fsDavZWIPOjH72buRDglv2yDKsSzBtD84lxDMDW7oqCowR2+Rnuw5IHZGOcMoEkbC0w4P4BMQmBkydPj86eT2IkwLXq18YMq6gZE6Adx9o1yzI2aacR51RBSTlg5n6nEniZP4KZ6oGYj6qNzHtSIPh6IfJRLD1QokZRosN4WDNt5pU+lmnzMrDOXlPQxCTMXCV9nwmI1adVIga7fT5y98tMdBI4kqX6Pqn81jx/zPrtMEnm+K4oIWYiK8aoSy4NhjT+jnHtvn/dU9H9cGMGHgE08tYyv8LaBXScT/IGuwbcWctViZ7nDnx3DVUCroBV8jxrQksrTr+tQiANXZP1eKGCW2w4GTGAuDqBtqBePacA7iZXaox+xouiAVN+N8Y/6rUnsv6sy7PnTtXaNBfXprZVImpmQwzUVq7PHItbbV5HSyrXT4r7/KH0jc5zA8p9uN7qC5zg01rtZ6b9DcD8sFpLCSo5qd4NaHNPWloUM5K5Zt27V6zoi0deLPB/7ONPKgGFtSrpZV4XWCMldD2DW3G1qEiQWf0b8x7uTzKD423VIgLO2CMGSmUeA3D5ua7RE/yWGLCC7oSuVdbXCRB7rf2JK+3Dx2HSkswCTgTxnpkk37OAW8ZiygFOZE/5/g/SWuX0yQqCd+zcVm1V1IiT3ptr7gdrWLXlZcrT7Ce5q8SMdWhNY8mrri7vjh2rfV/PU71vZzYEFKbudoWe3Nkbw/5Ksg2y35bJqrcEQLoN08DS9j0WbVVrpqSWqgGBVv4J+VrMGJQzTjJVt1HJ0/ybxBy2VULpaBKYEmcAq+e3b9++qsHX8sq+LLgfElz6ZnaPTXspcyeu7LZAID1GX/l7tSjKfqFkw9xyjlhn6jaVp1DmmAdzcROfj/fB0ycSov3zpd7Idff8AC6SGsu31M+/9/6HqZm9nrUfIJf1xdDP+zAIs5737dtf4Odm/B3u3LyWfrwzNX9bKaGcJmulyhNSDmCNZ81JNujlbcwkuuxNwCsJrSSVRMNUnhUpMwM3vYErbtLaicFVarwvpkTnREozLkW9JAGlFZsLqRrq3Ls1o8SFPFjd8V1gNNdi3pC7Sk6t4yie63oUlvpSpOVKSAwrszDJVm18nuY8406t37knv6piC4mN9hVw9lcLMs7UJPFjRtTaHubOkOB2xpQSRFlMSW7bWM75Pbj9WlbAuT2iGGd/xnxWkqTLIyTvDIdkkxZJlfwqhUozn48HM6p6bWu1g/tq71RgcuywPGZ16/0ELuMElBjJ2SRWaMf/VkeZdMUQ18+pr8bmJgktuYPsBVjHJQLlDEKaPr43cdPt7IMXz578jw0AF1/tD3wEfhGYdlxdTMJv+bHIsP4GA7cIVn+Dwfo1f3QqTqSCsTXV4zD1WkwOknmuGqJyVw1zJhgjDy4WAfOVsy9Mo3rOrp+zWXeGXK9VsmASP8GbjVmQpnam2l7InI9rTxw+9m+BskNFRncITgR1gjIBjCBHnYgDvOU5LU1VhyVYV1clcBmkqMCjAEqQUexl6oPuJHt9J8xDgb4EWLLjq1IzJNhyqJTRR9Xk+PeW9mItgT0BQUuY1TCurMBAICvodE9TkV4JHAR92lqUG/Cde1Vni2E9cuTlYoYFXZcvXal6XOCVTb2aVYenoEIdKVmkmtXpBIbPBH9hKyQBMCUyt+4ZGBbUVZ9LY5Po6HEGcmPAkOCKWyjH11W5toXUOzHp+NkH75f5i+B+IgCm+8ICIsnSV9PDAN9IGt2rj3uRy91Iv8BdO2KMNZE2Qgm+tC/J8VtZ76n83HTuVfBuvGTdV6SWs+tBUyecYEbWuHpGascQGfidAPK/+uu/LGlmGYUwlmJAlbH13ncSbGH6BC0C/Al1XJkv5JmCMGz8dBIQWPWvv/VW2OQDdS2nI7X+4Q9/GAb7WJnQ3E1gidHEdhQrU/NNqj+tXFZr+bOqHEyxXt6rkzHdLgX4N88FNr4vMHL9ZOzkp+p+MS5bw57NBmSWm+oYOAG2xdqWq2rAUP7zs7t27S7AiSmYCcDDlBZbn2CSVB0beiqM9YkTxyoIN3c3TkfenXpfSZ5tkXmT6wlwXaeYrpolML/KZ62TQgzq99roiPS+emkCOZnz11IzDEiQ8KrZGj6sRUxk11QDSp69JEavAZJnzLk5zU1bfd2ePburhtm9YT0xsMbRWqjXsZ8kYNMj1Pf1KV4Xebs6cvOcayrWFVA9+vEHYctOlisqoHcwjrV7du0LeJ0Zzd2Mm3E+OqnwoOSZQCsAy2DMnlFJjDBhFBACWUBraBGC9bR+FwJMAWKBs/WzJtcpECSZfpBnpX/y80ny7ErQ7vlLQEkykM16X+BfkFvsR8a7XLDzyaCIW2orGAS3Lelv13N1aB0YA/kycVUjV0Foj/7gItqgDWCCKbrPpXVEfQD4WZsrA/i9Pgfv2wEPno8EDcdmrKB2XMeOHy+WDUDesDH7RzE42VezDzK5wjgaJ9flmQrq9TBVnof9Nuc2ZY9TP1816dlmn2au2HtqjtvzAwaZD4Xjzh6fdRO3dcnKNrsb+kkKvnNXuX5zsWS/dX89TwYQUOdLzWFjpe1H9uNimLVGsm7FVnrIhsaV+EzihJHazexLH6ceWtLP/N2QeciIb2851e8uphC4qX6vOaO6v2nXAVI/UNFQ4gBM3IEBSFJ+e4S1MKd+P8DdZ/cX7X7RxdZm3i6PHHpigjomCQ2MKeBfru8ph8jrK0NALVo7//hPb6fdWIz/cj4xL1NfX7X3uW7rbfv2nTU/VmWs1uasotxQN20eeq5UA5g6a5zqx1gBLz4lQyTvJGXJeG9xd8/aqNrjUqhQEuReMyfU36/Ovq+WdUOSFnNJKl3PvO4e0veiwtibM+ls9qJLdb4778h/3bu65y3Z083GZxIu4oDcB4aVcoUc+ujHx0ZX8jxcq/pVJnaTSWyYG+aPJFXVcLr+2lO0kLJ+Y7qY5zK4Uv8csI1VOuZNnS9qWQNQAfNulTP0rh5KBjrZ0c/Z8426Q0mJRFFeA1M/lA6sLMVOn59VAlR94Mc1qeN1KDFkLrRTei/YoT61EvX223Giqef02NHXzpz7tD+0MWW30alApxjbLrLo/Trv/yxMcuZUJ3eaufXx8yTWGDTbw+3Bl5PgW/xYHIFffwR+GZyOpW+//gv8s59cBKy/YuAGYPqLNZOLYPW3nGH/xq9t2r81EtT1ATvdf9FBeoekMgeKDVSwIFDTZ80hWoYXZKkJXAroCUjGgsuuVwoQiYTVQdX1KmI1h3Xb8ldALdNLfkviWjUgYddyqDrsSto4zrp3388c0mqdch445Bp45NBLsFi1dQlAZWu7N2OYkAJQfkQdoXoQoE5NZcvUHBJqujCZGAwB2NDXrWvLun0LNkm/PD0XBeECg5bShRniWJhPAMB9MJjxb9MlDxZsMC8JA5vXAR53bE8/yYCNMrhJbdPVsD7nyqTjUoEekq27AXPq/DCp2CqGH64TaKUGc+0YLEmFeh6Rnz4ArjGuGrPnAMd4yc5jNzkUypzLlAMvtwOyuZPqEdjBX4xqArQBGBJN8mD3ZZwc0oxfBIfTaS20KrLg+bRhwHJPrsROpsdgApxDzx+sdgmVDQ578ewxCSF3Y9dDihfmIBJa7CHpmT6SxxNUPzTODv1iWFdVT0Ps6hzpGllwAi4H/aQkB4MMbH7JtLutEHflb3/rWzHgeqGejUDr3Xd/HEOKY9UXFQuDSRNDPHQvxURwziURT330DLMToEIww4FUUIcZxNB1ywVzTIBpvgJigNH5C+cqeCFhxoJLAAAI1oDnBbBWL8e8Xjlp5z337IkDa0yTJDT8rjkCeJlPWh+QebZDbRxtA16x4OTzmA6tk7aFKScB5nxbYIsMLzWn7Rbd0tBaA4J/NdGYWy1fim3RT7ITMOZq1SpnTjGaqjYwZT4U4JX1J0DruiptKjDMY1m3p5tFTH55MTWwgmumTGoIPTP1r1siJywX2XFw5qvkghZLABMAxaG3GUiMWcBikkjHjn88+uTY0bCsZ0pmLzHw8suvVGuoKg0IkPCMmjmmLOj6aAqKwWipWJjsJ55vm2SRIZsvHWxjZo3Fg7yfoNC1YInI2DGg09n7WskRwJF9RNsQ3/P3BvPdRseaHGSZ2Oaqj8z4Sxi5rmpdpY+rxF0ZtOAG2zWUAtI+16yqwLWDiA5O24Cl6/N8r5nHqukEkEqe2Gzv7SS0ToVBvZB5KOlw7nwARpiyW1ljZbaDCR7Xma5PDX25y+b3V+Y567PtbQEG+6RnLKG3LYykPZDDL3fcqdQezmxsc7atldTBTtoXJD/s15k/qY99+vR+xgDb2wxWB9jNUEl2AozdT7JVIENW330CLFU+UQxvB/RAep5YxsZnAw8O5cZiuXZVSdLpcSpZcz/3hb0HLGEJjKNnjjm3tg7sP1CAC6tn7492eQw6nBttEuScm0rPb0Cw6mLLuwCjrk40fYsDADGq5hqDN+vUtaoxnQhQnVith2wSvOOnDBCpkWWKhXF9BnRn3/npT9/LMztXyR6SZNduZijnWJ91feTwkQKp63I2YkO1A1LLrnyA8ZB1Zi2UpDqva2/BdJvbpf5IIs2abBMwHhCpLc7vm4IPeDlk7ttfNmZcKCy0lVJHq/RDOuN+EoV+12sqGdG+Rp2yM42LOTZVS6dXjrxUiYzV9mwmYxJy3NhznSTp73/w0eh65OXV6iwJgqVZ58uSFHYOiwWqzzhlFvOzckVOq5xy70+dbc60SgZU424j7QAAIABJREFUMq7v0V7h7wX2jPG4TtUZ4DlU25l8cwC+BWrLTKmZSf10zVX7N2Ba/V/zjMxL+54zdJCbV2lNXt/4+FnxR0nQcy3G3PvU60oAVfsZBoPt3Du00ankVK3pBrPFCg9zG/jOC1rL9TO1p/YekdVAhJw56j06XvL9appTSaBOBJnf5uL1C2c/m0Bw8VX/AEfgt2dS/7XBWASsv2JkfhmctqTjP37w/wBn6G98Sy999aVqXcBxFFNpkxYIkJhWxp/8MBvv0JNxqL+w2duk66DIIdamBIKrDmpEXwLJ2nyB1xwQeiACHCRaXm8wH/BnB+kgc2wHvUiCc3ByfcXyPopjqJ/r+r+xxCY/J1gc3H2BSO8nm0sS7DgY2il0IMmJj7FJJGsBrCsSdBSbUMFnB1yAQDm9JoN8KzJefR7dI4aNnA4jIShuB80+hDGNgg7shQw0cxaHXvfgTEuJHMjVBiQmG9P5dBEX0yblTGqIsHbXw35xfiTn4j4sOPVa5bCZthFLkwCQpS7nUy6NuR5mPmWIlQN4ZTL71fsy11/SzGK9JAEiw8pAVpP4/DvwUoF1vqcJegU805675wvQP4msKzWFmN8kBwR2MxvSV3ZFahxTp3U9Rk4zMbfasS0tO/btTYuXAwGsAU+An+mQ+FXwWMEB46W8n/YMZGenc58nT50enUrdq/d/Cmhk3lTWn9GHfn/59G/GV1BUo5iDen2ZcXQtrtfflVq1r33trRgnqZ1cktroKxnLc1UjrTYYGMb8LeQeyAexUGRfjxK8ql3esm1js1aAdbH76h/DUCSoxKp3Jr4z+gKkYUwxbQJHARkWTa2y+V61WVyyM56cfM0jcnfr6vDhw8XoDXWYXJKbvUugnPkpQVHZ+XKyzDpI0ElurYaSvmFvAK/5znwGoJkOO7smgba1io1bVu18et36NHetE8G2Z9CyOnJF4EqtM1OkJIcwT1gKiaNxL9thny3jFHK7MRWIKQDmq/1NtuGdGfcr6f0pOaBVz769ejmT6bWUVTBs3CQgMOnqtCWrjMlkmJdVMV66Hanqhx+9X/P/qjmXvwNQr7zySljogI0E9lU3KAAfg2vATUsgSQKvr72UuW6+CIRLGjnuRQnAMpIhgZcUIn0X+3pv9wasalWzA3ud2lVJOKDFGl+bpI/AXzDciYuWHnYyqxUngssCP/kdz3kILkt5WbVyTFhKd1rMaMncx0cY6eunHx3C9uuPA96xM+pS75v76n1vWdrZXElS5sPR8ZPHSi1yMxJSRkyPosKwr2nfY49QLkB+ejtmP0yApgJeJ8JCdu/qOONKXmXMNibpsjceBhMZkydYsIB6SuHNqZ/evWtbgN/uks6T0vv3qnmvVij6zqrxDROfdQREdnAvsHY3DbrLEK32ajmyMYDNd4a9v5MK3ccaYHXdq1etLWDXP0+yqQY9P1OMGgY9HgGkskkwYSAZzmEbr2bNPMja3Z696fXX30jbqoOVpHgYd2XjY87U+WKgxnWz5m6XorRjsVpW8wfbN8iJJWm7LjvJF31Fy/WWeZPer8zv4v9QSg1eAtQZ9jw9Pdul+GIYy7Nk/2HAb8eUiclRG1pFMZJ9TfJneyT/nOsl4qqmOq9n7d5NwlAiy9rnaA0k2lu733HvQdZcKReY0OVV7Xvr48BtH5BAeZhzpUCo9kpRPJxIwuPYyZPlmbA8aiHrs0ox8ndzfhVH+SRWPZP7Ae5KXCgPjhx6oZKxzPoYD5ZSKfLqhTwrSpwLOc/mc23OPs/VXnsvhmqSZM7jTvD2mJBR34+Ch2pLwsB7lgN0loJ7VfffiaJWMwCNfkcywRovWe94XUh+WDeDbLiT6F5H4lG9eccgEhS1fmtfZ3LYqgjJhWU8CLwelYTke+aBsVRW0oC1DbeMs8RxqQfMl4oZxrWuYqHaaztZU/Mnfy7GGPgcS4ZrP7YRFIPcxpVikWdZR0NSZ4xZq32Zm/OfEgvz8Oal879xjLf4C1/EEfhs8NIiYP2lubQITH+3i+vP/rfvFBvVjorjg6BkU0x+ZBTHNu0BCg4XPyeIFAyVU2v21Gop4BjPoedg4vBa2+w4O+jMECc4bABWwTMnQB9Vx5TNWxBY0rlijTr4ngpgLfYomffHD4e2HQM70ZJIhjgOaQdVyWbCVGqPIZBzUFaAAQzIYpbxQx0zCYS4cDKYGtpNONf0P20X0qqNDEMFxMhuCkyAVtlTgckAVgU768KuMcIAWmS0yW5LqqXGJ7Jgr+XgnAgbNRUAa7wE/6djfHPm7JnUOKWOiOkSt9dco3GoNiYxX3KOP4iEUv2dIMTvCpAecKMtt0MHqUbueRYZM/djzDApgoYhKKzWGwlcioFywIcprWxzpIbGiAvxRFpiXLwQ998APz0Zl0amt3P7ngRSUxn/HJh55gL8LWEM9dolH8Q4T+b9JuOAKQAsoFKS6LT8GdeqYnlmwxScOHlq9OOf/qQkmo9y0C8lN0sm3+TA+C6Mew1iOF3/Uwx8xnpraof1KDSftA96843XA2xeLnbB970PVhYYB/axZFVzlkBMoHgqQPlsmMubYfEEBuon1YCpMcUmYPHVGF/Nz2I2jOkgMx+YDKB6yIqTUwuqsFTlgJr5hX2iKMDGVh1Vrh2QefHFI8V8A00CDnJaSQKS+UcJqoq1ymcnVFL/lbkHTCzNXFTrygyIKyxGQhLFvZFYAtOrM+YSItaQwFYg31n+rkNvp+vVFXx5viSSD7FO5k0Fa/pJ5j5Ih3PR5L7ukwEXtgrAxMyu1p4o8wrrW1L9PHPtYPSm9d7boyBQY0cS772Kgcx6LMOjfGd5EiIYd894Iqy+NQikfvDRByW3BaAfJxgEoA8dej5qjw1VX+p6jZkxMZbG9HzeV+KFigCbTJbsZwB091utTrIpAaPkof48G0UDIyj1lcYY8+Fe1yW5gMF++cUk7fJnEm4KBevI87W3YZ6oDS4EeGCs7WHUDP4NaHJN6ngxWuZer7+Mubq08R5ItVCs1zh4He9g4/lUHOzPN33X51mV2VUcbZnRAUPAlNr54yc+TouiT7JnpO53/lakwvZA9bVtBEVC+yBmafqNXk6blQ3TaTezKYZi2YduZW/i7sx91bVtjJR0V2qxmeM8To3s3B3OsNyxV2fdz0Sevad6rk5NuvYE1dlPJFmoPhg5YXbLVTXXqH1Upkr+zt2WCZt9FWtmn87zz/0M8kiJEAG/8SIzrrlZycfeQ/QyNQ/VbjLUA4pwU84iBkckwcpD9DIGAt33lfRKNi/2pKfsG1/5yui5/fvLtXkheycp+FzY6aFVlXnWa9lZ0xK5UhqMHZzt6c4p+6i1bL0ADPZZidAr6d19IWZ9QNHmrE/7SLU9Ys4VsGfOSZCVWiPzQ8KMy7gz035kf5Q4AN7U5HcrGa1ytKHp86cSwN67pObdfgXAc43VU9qBmn1nMKozsVseH3Y0z9UZYt9puwL10KsjTb4Qw7X3Ru/8+EeVIOadUIobZ0PmKCBov/PpzLMPKUOxz+6M0SFQra5+GZMgr5nnBbR6xqV44mWg20Ce1nzGfPbWbCXkMLwScfZpbLG4wnkicVOt4yR4xokeSSMJg1JJ5LWsU+tMFwEJCgnbQflQSfRu51pJogHEm1PAqhr5J9rNFOvZ7XPsV10r25Jz805Nc7XnIdWW4C2Fw1h6XYn1lriX03H1F26WtIa2pMSdmOp+r92qajBrrLZVfhZbXNdBddC/S3lm32+Y3EZwg1txZ6/qHerTnFIac/38md9tgLj4bv9JR2ARsP5OHtwiYP2dDPPP3+R//e9/3hnRcufDGmorI2vLxdQBGdYmh7ngT9N4B5IDREYbmANaq64mB5EDycE+MW4F4qDyUY6dtTkHULG8z7/fTrBjw67an3JA7GC9sqcO6LxOO6GqBUlmNy61LRnqA2KQiwsOgQSHLDbF6968db17OiagkAXHrMqMypB239McIWEtMb3qd0uCTMoGqIybd/tzs1Y5UHJoAWLV9iZjJAjpA7IlSK6ByQrzktsJTATO/o5NVcfKjZBUz7mmfsqYCVwuhaUCDvW1LHaLK2cOW/ejRnLb9i05tJ9WgHRrLu60Va9IbhtA7cAHlkhak1zQpmCh6mqxABikSCQDpI21Mw8oALC4OGonsTQOo4I1sjljsT6urdt3pMVCxg1jORvzIO+3feuOZNlj8pFAEWDdOhPnU/VcGFCsecyapiNtw7ruDHAxNncTEJODAhEO2m1hRFclMLmcusO/+uu/7v6uSWwYFyy6JvTADOmuMRCELM3vhWAercwBP5X3u6/eOf8gMfDd7/6XMCjPVQDlGriwGjNzqxmbBCZ5xhIonCtJr8lZ1cieiYzyvQAlbJNa2+1h19anfyvJ67m0+LhzKwxthshcFBSbm9QH6hmtAc8a20Iqfh+bm9HEKM6HzR5MQswZn0CbujpsZsv1HoVxPVQBpaAnYU1ed6JYWoDqVhgQPzOf8ZuKBHhfeguvz/hI1rQkLvWcGasLaUnDwMk1aYshMO71mHmU6yGNVetpDkl8tJMwMxsOnw2OKlufQFo9pDWLAfWzJJUbyJ3zjMi5a9zzXDA0gkcMMzb8VsBC3WP2AwG0j+qBOpafGtuaA2Tm6sHye9aaABLQOXn6VOrePmq2NHNaSxLPkJnW6vzcQt636ovz7+sSMKtL9EyslaGmDCC2luxDEjHeu/q25isTmeeee65eYy6Sx7txIhbA2iNKnkfKm3myOcmXN15/PcBsXyVe7ibRcj7zYCEKE/vP1i3bqxXVO++8W/XYXcue2mKutuZmklMb6nlyfg27FdYXaHiKeR9Lg4EB83I42waGtY1gumazpc/k0pQp3RaJyRmxypIAP+AAS6xlzcVLZ0fnLp6KlPNKGOv0a96gDKD3J+Dx7JmLud730u/44mjfgcOjpSvXjC6l7dN8lRCE2cs4S7Kp7wdAyH4xqLduXY1KIizWKu1bomTYld7Jaa20VhubfG/lcmOGPSW151JLZu6cwK4KkCgSIm2djDR+ZYz0UkrACbhqRate1Lrs3t0SPf1JwsnYL0AweyHliT1kZ5QFO2Iix4VWiQojo1JD5BW1kVHrjY3Ta9P54FxQMiHx4Jl4jgD+vbQu475u/ZnbavzbZVt5Ssv07ZnWqhp9YygJYg5RRUhSeG7dZixrKefI97//D6O/+Iv/q9Qo9gT9lQFVc/S1116r0gBnnbr8QbUwnBWzOR9K2pnaauod8/la1q61uJC5a436WWttVcpx2mkWSOx+pBLGTAddk4STPa5rueOlUI7mSjya4av2RDmv3AtUd/1G3N3jlI9lxahCs3oNb0jtuH2IbHk21+X6ys26avlb1bI5ZmgbIxWXU9bTVyEQd2Cgshyf8wn7V30tZlfts0RcgJgEnySksoNqTZTzx9nzNGx51XJWvXMnCcopeMzEFlCUOOOqHzXLnYBWsUGVMIxrUruXr12v1QndPx1j2smKUlmNDbHELgM7+zBzthLylEYTSYYlznlAKk5dox2Oe6ka1m711Inf7ivbfV37s43EunUORnVoTUPSPLCt1Y9VvFB1zs1AlzQ+4ySp3LEROf24Dtws75uvRFjlVsYKjdPxolj8WByB//kIfDZgtdbYYlubT4d+Eaz+7hfi9/7btysg9+GAE/w6yRwKvsqAcinFRJGbVd0W9jFMVLtydhZZMD008i4rfK6iYwMU8serkb1eCHtnIyfls+nbqO3LNn6BZ8mzakPvAK7cP6texWHNTbiD2qFWpQ2UuvWCD+yqTLrPe5E+yu5WDU2ZocjYAiIdGDbn2sYXPoZMqQPV+wtghhpGjEvb7UemFbl0GVFUz79P+6luTS2YIFAW9MbN2TL9EcSUw2x+VuCBCcAOYKHVZ2GDZN1ljv1Z8FHsQw400s/t2zVSXz66eYe5T4Mn46FeELvg8DUe+uO1VT9X4DyXZM+xy+pTBTEknVgCGXPPdeF+5Fp3Hya4i1lHWv5gnji0AsgO+KsxG9H2QGC9b8/+jFEC+Uhmr8QwijmXg1l/VPLomZi7AEYAq/6OPsjhvF/VFmpPlCAf6MCkAq1//f/+zehcmDLBJ2buUrEOGIdOl3fnugQJuZ8YcZa0EvugrgoQefMrb5QhEbYVaHXtZOmYGoNgHgsGSv6deYYpBG4kSMiTf5K2Lh98/HGBErWh5rZnQ9pmbq+KBFrg1yoDtdGpa8tzfyGyOIyw5wfUl8ts5omARtsU94sFLUYzfxZET8fIRpKECQpGRCKjnKUjjQVYC6yGrdI/03tpEYItXpngfFuYseefO1Sg2ho1PsePnxi99977VW9WgRRn7HFNZ/eH3Vxs5ADgzSUgbTLzcd1U+rjmWern10A1bHMC3eqZWk+DWiKSwFyz5EYHd9rkhEkrcN1uvIO8DzgwH/yc/rKCxVX6FVNc5HvHT50MqJordpU8lyRxNp/Xsz4AbEZQlAfAMubY/HcNWHumXhgzz1Iiwj7k2ZJEAjoCPmsAqCi37XK6nao9ydedO3dV/XCtqwCHYq/zM0zILgXwc7Tetm3r6Jtf/0a1n5EgMB6Aw7vv/KjqtdWLv/TSy9Xy4/TpswHgd/M7aZ0S4EJ9ARiou7WnlGs4KX/mh73B+jMfOdYOaowhyO16NiulVSJVp5lgtsGbPQDD6Dlh8SWYsEMBf9XLkuNx+uzOxun51sWA0MzZ/DxDMTXoV8Kqnj9/JeZuAUDzWqmkPdD9mG7dSOIh76UsQ729mmuJEeoNdatTaYPz+HFYsasXA8C0QtoaSXDaG4VtXbkitb/pB8tMb316rbY3ANkkMEF+HnDywLXFyXv1+qynTXmGG6o3sZpUgIZ8vcEF6WVKMkoO2eCGU7tWPB9/cjRJjI9rz3gp0vDteYbm/Aepj1QrKQG4eXMcpGsuMPcLiIzcGeCo82qc0GHGdC517VVzGICpXZfnY11UCUnWzOAu7dxqUOJM8wy7bZbEg3jEuQTEDEZb5j7jq8upHT599lT1b/ZhnklyfiV7EwMoAFLy0fyukpnsl15LP/KSGOttKpGSOUVej3EtEJN5WW2kmlir5J2/V79SjGOxny2BdX2VUM0PmmfWTrvwk/aGHc7fvaa55P26fjXntcRtrs0ePRUVz+6Ud5hb1AuAtH3IXOVK6yuTuH1plbZCBjHzb5Q5KqunKkhPWUkLZlNc5esc0qIl12PcnblFMEoK5PrtGXqTYzWfBbB2iUq75IoTnL3KMgBUZRrGHv3add729nG5SbWSadBImWRsXXfXz/NmCHCNMkAJgHXWDOoYfJZ6hIkRyXXqdOMLUP+evdvYKrOoOtZi19twyX7uXtTfW2tDXWl3PBgAaycFnQPFsOamGqj2+h5MmJxw5hwJvz0PsO/9oMsGSlo8TujY16oWPN9/lLXy8bvv1vUsfiyOwL8+AouA9T98dgzg9BezY//hb7L4gv/mCHz9u18pRgYY8kw6qGp2EXgjY8UqkEh2vU8b1ahXcgA0WJWBFJS3DbsN2odNu2RyCTjJMc+mZtNXJ7HD3IcDQdBS/VlLNjZk4ckyZfYjzQq7sDqBMSZP3Y9gQzBSEloHXv4skNByhBuoWiusxoOwXkCCzGgB1Rw47Y7bMh+gUZZ+6IvZ99zZaRlu7KigVJZ6IaClZYLNqJKLDQ6EAqCNAW7rEgySHV+5erleEzu2OUB2bQABAD70X5W1BzSa/YnzX1oC+OrQrabnJUkLy7ptS7UHuBtQKagDBMjHqoY1h20HFuRKbbWPyQZYBUIORG19tqS2Vt0kZlY9Febh/p3UEN0JOBAQBaxqnWGMtu7YOtq0ZaZYL8xvyT/Jvsq1NC1CAiyrLjK/4fBVv6p1wY7t2xIEa8cAODLAAtrSTzZB8XOpJRMoFojJdZof3//+D2K4c6JcklckOLgdMDgb8HEzstzqVdrJ5ZKzqQaUzee+jDXcnjYTe/bsijPo2vrkqLwmUmagC3njUH8UsOA5V82R//KC/f0w0QFfpwNGzqYfrmRBm3Z0QKVO6sF8mLEENGoZqQu69vdpmNc7ZTYl8JAYAVhlzklyl+RZcj7upMGnNaP+PBP2YirBq/sxJ8nhsTWcpbFaszeuZd4GXCQh0bXLYabynkyBNqR1E+dnLA52yIh8cux4mUyRGXoW1ox2OIJiRlA7d+0MWwlEYn4Fd5FaWwdPYhIzEfZvTRxCw1BhPMxza18SQJIHawXweR1sqzEYZLbcfc3hnvPWdZiejLkAVB9TjK92KIDnTEA5VvVcWt/cSaIAYJ3Jszt3/vzo4xPHU8d8JoBrttb/kgI/HeANfSQxneTmzMQGaaI13kx3AH3GGbiQQDIGNf/LqbflfxIQNefyvvYoX4Fg9XiSFtciH8W4ASXf/No3qu5xmnlN7sn9H4vbNLMbCbrdYbk3hoU1/z3PdUlClVtp1ogxngzY6wAWM4oFbJkrl12AVeDZe2q3n6pkSoLjTwFcVlPm34qsa6+1ZIl5yhQr13JPPR85qJWgRQbwg4VNEuVBJLl3LuXzSmqFZyvxdD1jevFCWLuA08f5nWdPViRRGDXA1TujG1nzy5KsMJcksYzbjcjUrX8meWoTN6yfCIs1WyB1754taROzM3L87LfpBctgaXVMdKYCBMohtaJ3ybMoGSJBfvYUU5s1uX5rAM627BtJgj7NvAiQZTQH/FtPemoDjxO5V2Ci5Jw5Ci5fztxIj8mTp07U4t+zd1/1HpZG+Sj9qy8G1FG/WG/GXx03pnsTM7soJAA7xoC3U7NeUuHsJS0maHWNr86xXufarDTrLWE5eBhg6ge21byX+PD3oXfuAIhKkWQvyfhJMNnTzAevab83r5qRjYt21j4wSHrv9S9ePN8mYJKWTHgyAFjNoS0WN3wOvBKkAFQZRGHzI7t1neTsvm9Ps1F23mMsMcVuZt1ZS8pG6lzLJwUDo636t+I8GQ4yI4oaKvvQ9p1RNYSVxEhjfMsMMa+lNVC1t5EAinrG/CQZx7AacDZVQCsQqW83wFptlzCDmaveaVXepxIcpURKIjDniUQwFhODXCoKTvWpCe6xanmxBJg1aN15RlVHXkDdmm7QigEdSoFcNxM847Fnz848B7GC30u9rfIHJSMBuK1kSA199kDtoK6m5dCaNVFEZG23XJmqyqtoWdUu1jVJPauAVXO1E6Pd87raWeWzf6PCjfrwRWJNbNAgFjvecuHBMKqciKt2tl+na+TFKq1Cs6d3G0Gx1JNKipyIidfix+II/Osj8NmB1Tqvv4gM6y8zqYumSp/fAnz5qy/8nMGQuS4HvUqLtryFlGs41Nn2A5AChmo9MK6vKblMDiHsh4NWJhiorECt87zFOFy7dnV0OYE+6ZHAfTADcvZ2Znjoe9aguZmVNZVJn0pwLJAeei428yXwCPjihpignXFLSfGqnYKsbwBC/lwW+zmQXYtepxXYFpNKYni7rrNaLpSRhHYIWurEMCmMkmvjlqgmSWApSO/2Bm2DX/3kKqsblijvwWdqLvJD/15sRoIkQK6apZfcOaZW2L4AfoGBnn9n0uKGyRUQATz1+Ke1SepEp8IePnwSEJp7w6QCvyRaxut+JKtdvyd4Fkwy/EkAUMZNMrNLq6fnvv0JugOojx79OMZJ6Z2a4PVpCIG5BCTGKc5GFX/u3LtzdOD5AwXSsWr3q6WH4Kot/of366x9O1pu25a+mTNqddsptc2Dup4P6Hn99S+XRLKADql3ru/UicjSYvxxNSZOJIPml5pZPUxJcwUrJTDMa6xizJR5gKnGDGEn1wUokzxPVN2YAOBppJ1pu5D3ltWv2q4EqcbBHKhseIIzUuWbAck3qr42Ge4kIbRnUW8LjAzmHmoWvR9mFRDngtt9iZ9VYuHKlcvlGKxHITCzLIHXndTdeQ6Y9ZK4l2HGkmLxgG01q0BSuUAnGDG3sVtXrl4KSBAkztfzMlewi2vU8DExSvBEagiwWnvY6HIvTVKiTIwS5Al8fZ2OZA9YlJwpVilAVc1dSfLmA5KeJQmzfF2MWCIBHsvoPRcs4d0AQEkKrIpr2BfWZVuYoqmsAXNKQN7mNIJUSZ7MT88jSSRJFEkSsuv1Gbd9B1I/mLndZi4Yl9xX1sKZSG1/9NOfpnb1w9Swzha4FXiXQ3TWBJBba099aRhP5jPmkjXufUl8JS0Estra2HfahGVJrX/XL9EDrIryXFOD8tSOj3ui2nfmM7/cJ9b7hYOH0nbq8Ohgah71kzVXMNAlo9ZOJAE2xqXdbLFa3XIFRmhXdLuK2mKJnexjGJPsdRJEnqd5gFEx781xySr7pH6g9VpjY5cVAcfW+oqV2LU24qLaDM6pr0+f2meYZ+X1YsSmncyDx7cyD66FuY6Ef/Zy5saVqukk0cV23r41H4OmC+m7e3M0F7Z1VZjIQ+lj6znai40h5+ynmSsrA4R37ko7mNzLmjWpS966Iez+ztHunRsLsLqmJWHWIvjoNZ5xDUTPugKMBeL22OmsQ+2XdmbuBgQEMC+EIXZuOEesNzJYbugbYgwk2USWvD4tj86nJvTUmeNpS3W+6vXt81vCXlJgXAhYVf8uodRlDA+TvIxqI+wqsLph/cYCQJ1UbCDDw6ZBQCdNsd7Mwswl982B1/MjD6aEMU9Opy/pkABxfllzzorBMM2/mX/UF0wHtTd7GuDaMlRy1qh8Mo+LXU/iznvar9SoW683oyywr/qzn7EHDG7a/AWwetWOJ8DMWfAgZwLnYWfqEl4SGLt81hgAYO4zExEDV0wleSqI79lYOPlZplXc2KtXqJma8/FeeiFXKUz2fEB1U3q/anuEhaXWGAzb5tXZVu/llZUYoKZZHWd9LCtzQQw7Ka1kHdfmee3BSsLa2cbJgHlJU+eJ51D7ovmSe5GKnFgVf4e8jr2Pe3kx0uP6e89wSGDyzuiSn4DnsKFe3rOQIKj2NFkrauGpNiSuXnzpcJ5THPnR8Yp4AAAgAElEQVT5OOVnK+EwZmrLXT0XeTPrBGD16ZrUrMLa1fYIE2v4SgHR3h5iGEldng/GbIhvBsBaLea8D8NBSinJ75+DVGd/s+JKi8okMuNhH3BkurROvncLLHuHOGwYtwbG8WrIPnn2w48/v2Bx8Z1/z0fgswWr/ykB6y8zo7/NE1yU/v42o/bZ/M5zr+4pJrNMLgIOHbz+XrUm1desiygwAgLTNq7o/puCrZJAZrMWkFRdSj5LMppNuTfaNpQRHDj4SRH1Gy37+JwDsv2YE2Hd+TAyggl1egIVgKcAck4e2Ua1YsCPgN9BJ2M9m4MKs4oBKoOYZO0FQdULESMRGZMaR5u/Td/PtDnDRNXgkOhWxl3LHvVADv5x/WH1lQwroV+j4ABQ9f4ywCSTakcxpQJnwKr60gYAAn9tbZ+saklVgTK1uAli8xrqvzA/wM+1ZHjPh/HDlA3j7RBzGHt/hyPL+8c50DFHQKmD0OEFULV0aq4OZcGPw869e57YZiB/V1i3rZGKciWevTo7enQvQVaCyUcJhu6mRcWztKZYmwDy+cPPjXaFvVyV97yrXi7g8Up+/rqa0wSL7QIrC/2oQBF2lcTVQQ4YSQYIRoF6gZo6xh2pX8XgqT1lkuP5fhzGhGEPkG58t8xsKbbEM9H/VVBrbM1FTFsnAwTE5mgASQIhLTgeBvwBe4IVz1hgCKAKLhLu1/Mug6HMM8Y3tzJO19xT6vnuVf/MNuDAfN2P/KxUBkJ2bZYCatSWcUJ+8ytvlpunwOhimNljnxzr9jxcWblYB9AspM70cQKh6QS/2ORymc3rmi/muKw80Oeaij3O/zhoLmScjdu9JCQ8L2PMvRVYXZKoye/r4es5MjvSp9Z8VQeqxlZgjOWp554xWJn5r++wBIfWMRISxm9lJKVpnzmau8ENNkAaCA5AwwCeO3M2bS9m2ngo18VxVL9Y4NPcJVdk2rIlwbqg+ULqd29H2nswAHLP7j3FuP84Ri6AP4ZpT+p2vYa6bfXWS7iCZ1IzLvrZBx92D80AhpVZ21jVOwFx6phXqEEmjRWU5xlcK5b/Sc1rzOCbb75Ze4L5AVxYI0AsZYJew+fixuqjk2766HaLm67D6wRUyZwzhtij+3lfyYRvfP2t0Vfz2vv37a+5U+YnFbDa+5plAZasNQoAz9xepMWJfs72NuCLq7f3lECTSCk30cw9QXUzxerX2+n1SdoRFbNP8imArzrW7FWTQLgAGrtqn7GH2k+oOjKW9oLU5z16dG+0Zl2M5p5ExnvzctjrU7UOsJnAwJ1b90bvv//x6MOjp0bXbka1sGxNxnuqyjtIDiUNjWMzw3GXzZ65KY7AG9ZqD5T2MDNTaV21LczadBKQ2cPzPk+TOFvOcIeraR0NWffkqwGsS5e4vqz7dduTxNkZ9UNq3VeHjY68fvkSRmwB61lj1gDDLeuXegTTuiwA+EYMes7kHvTkvZXzQXJuS6TaSglu5FmdPnWmjeUE+En2aRdWNYm5EMnSVamz14INICi1jzXMhCpz05mlvEIv5EoQZh/kzC4ppWYaCDVH9HL2/Ky5bVFy+D5gKxHjrDEP9+3bV+1oJFk+jnzZPDKHKBvq5wNKr2hXlnpRzu7WjLPKGrcmmb2py64WT9VGaLKSRcWw5j+OuVQnzzKuGGP1u85DbcOYgjlXsK3FMFLjlCcDea8zggR6rArhiqtNilYvGY8Fbd0yp+yPEqoMl1Yl+8BRmAqnkpTZu92ncxojWWZsec3qH539WUuuDeqlA9rsp4/yHKyLW0n6XQ+rDURTU1D62IuMSUvinXcpQ8nasR1LAEnYMF7yfXMajuSGL/FAzWX1YcuZzYktnL32VIlDMYHn6vkC/5IQXsf3lBvt27c7v8PDIPXxScj4HQC0HYh5UEjAqj31M48zt85m/5XYG4/x2IRJychDyoqMn/KadZHDr83nRBLg6sA5IouN7NPWt31ZwqJr5j9VpNQzy2ez7tnb87uu2bmqv/nTzGHJenNwML3SaqrrXF2rs8yeEdXKR8c/m0Bw8VX/AEZgEbD+i4f4i2BzkPP+Jk96Eaz+JqP12f/s17/3tXqTVhiNDShK+jc2KMim6XDUOkWmkyR3egOJaR8qLbNJNjn1kJOpTak+aeSpwM1Y7mujXZ6Dw0dlVLWE6YiwAuYKMLLpn4uT67FjJwq4AhGy39gSLIraOLUpXYfE0THGT2EJLl6MIVH6V2KRGqi5ToCUMyWgiCUmB9ZrVLuC1GNxQg1zgt27l/6iDpeW+wKrbTbR2fkYeTDZSaCKKMa6AmMlRQRWA1BcG9Eqtga7W31Tc9iQzAqS1yTL7ndKWpxA9R42mBlRDiiAzaHM4MhRSVpV5iFjls5ru+75MHHLBRfAUIKH7kXZAN2fu8VOa5GMges0/jciNzUGGNAtARKCr/kEjTNTG0evPPdSmtUvT1b6Ypia9OlLz8WDhw/EXCdSvryn2kPGODLRl2WiA6x9zxh6BtsiV94eCXHVmuqLnntfmI9TbZguYBWwANSApT3p47czsjM9/bSfOQNs5N4lKe5n/PXbfO7AodGrr3wpXw+W2y2wJzqtHpHFKrTsEmuljovE7qHAr5gKNUmA7sXMnTMVNJK8rU4wvHJ1mN0887sJIjgV39cyIUGTumFGUt0wPjVoCaaK4cdeJEi5HnmspM10JLnaOhwIcN0RUyrSY3NBYOc+rgbQz+UeEgsVCAYYynBFe5XxHCbRlTwRBJIxe0ZdR93gYy5B9PXM5avXLtfvCoDXZZ35xP5puyIQA4Stg6FHZDl7BhDNJvjmir0QgFrOqMyF/FueI4ZjKnW+KxMgLn0SCd6DFaMb1+4UO4wpsgYvnrsw+nKcl1//8pcL0FyOpJ2qgFRXYuZCatsE0vsTrEu8nDh5Ivd+psDiprCstwKUPvjwZ5W84pi7Pc6zayLddM2rMLnab+S6PwzD/3ZAwceffFK9IKeSqMLMkIaT55sz2CSkPxndjTwDQblEx9Yw1a/HHEmPTev1VMYekDAfS9WROaFOFjMnGASesUUAUtWuqTWDtax6z4IyI4G5CPq//vn3Rn/6nW+XkZcg3VouKd+YVbXmtO342fsfVP2whI19YZW+lGGctiZxc+TIC2VahukuwxVu5FWn2fsjNqo6s6r3S6CujlzAz1W3TGjKEThMZ8yNptZ2PSsjo5IolspSoA58JDGSNi3Y+SdhPVes9A4YvJvF/LtnUvfr125mfMIkBriG/B89jDz3MSaUpDJjzxBLwKyWEfiWJJkKgJyM6/Dy5U8D7leEZV0fuTQDJTkf+2NktGF4tdoaxRjqWYHnrJnIjwO18m9JLK2OAmJdEizrs1bWbg7zHAlvDN4GoO453AlgWpo1CdDdvpOa5rTrIbO/fvN61TVTDgA99jvzjsSXJNhkrxZsqcXma1CyzYC3JRk76ogHScDZl0vKP7CVyh6KLY8sPYqVMoXLHoUFrzZUYy8CeyegYS8djNbsoc6FoY61S2eSPM0a8CzJ6IEKz9x1mRPk9yTP6qYlaltlpFQGmGwlSymCSm0RU8DxXlZ9YHN/lZjLOYpp5Qq8cDcJkIB9wKn62UpyVDlOzgp1kmodKzmcZ8Fx1rmajzLXo4Qiu821uh718spljH8/97W1h9ublRVgjMvIjGt3xkEtqfXnTG9jqfYLkKwEWNWtSkTYV50PlBeUFM6QdflZCQHnPtBqn5Gk1Kpn9Iy0mUy59y/gclnmnHltnk9SV2SM63zMXKa28qzb4GgwZ1T+0axjmy2trPig+ixnnTxKdu5RDMSmcv6Y856jBB8QKjlMOVHAOBdwM47aFY5UH9Q2fQRu24W4xb4ST1ValPOkjBxLLWVP+bRWteuxuyRHLbB7qNgl80iM41nbw8UjnpdEhPhj3jkU8OxM+LQvcZc4NDvcfWklSC8kAbX4sTgC/3IEPnuw6j1/byXBQz3jLw7MrwKb/xpo/XV/f3Hqfb4j8Naffb0POIxQ1YVw0m2n2q4bSe1Ete8A/rgwrksQs7NY0QHU6pE3HVlWGQxhnIC7HCDmRrdrSXZXYwL6HCEcdrVkQ2FdA94E4A4Mmz2n1lMJhq9dm60gQLabtFYAM9R3+FWBgXYwl5PNlr3u2sD0Hyw5MNOCtqHvFhEYWsCn39ffZeOXLw97m8DH/bnPlvnI+nY9nlojH4CGLD4GCvh0iDr8mBIJyvWJBRAEuowpZIoBVmCNhBf7IvvNqMW9AgKCE4E6GZOWKgC04NSBPDGZPnqkXFjhXI8WActy8Btzz8E4AboFUscByiBlLpMPdXS5FwGI8QAcyUUd7s/yHlvWbxq9dvClyCEP5iAMqxxJ8Jr1cYkNw/IsD68azCeYUoOothRgvRTDpWrJkHHZEGkY1nbL1pmqedKANcdr4nNJA8YaCTjy1fMSROhRyyBJlhlrORs5qMABQL95k/nPs4CFwwFMX0ng/1LdY7HRal7HPXxJrQQE5eacex6Yda1h3B/5662wNDfCbBSDjwUqW60OrCtsLJ0XSdrSCoKvZ45hbEjOW9Z6r4IIgBXDCmiUq2oYGj1fsSv7I5UlETaPjn6ILTwexih1eQ+eBtDHAIhbNqkxyW7GuxIulY1PAJoAaEPmgjYRnILJ8AByoFDS5XqYJ+tFfSuGVd3lK6+8VAyIwB2AWpv5JumBCWKyczP1r6dS94fREQSrhcXcAukCy8nU92LM1bDmb6PVy9YnEOb46vmo70rQGZCzN/f16iuvFQt1OcDnbFhXoEagZ94Iirvd0+N2D869lkO3YCxjDPwx19LmA8uqZlVNmvo59XT67v7d3/3d6AfvvDM6lRpcQGdN1pM1IPkiLlTzXVK6PKMVuTZOxNYyWfL2MGFfeeON0csx4xHw/+y9n43e/sHbtabsJxgxDOz+JBYkygTerh9Ly0SsTLcqAFWnDgyqmw/jl/3nz7/3Z6M//sbX0hJFLW/mY+6xjE7GUl617GezL/0wZkzf//73iyEtt8/oTvNYwyRtG33pS69lDPfUWpd0MPdrvylTOEkMJRBtQMSjZR5gjelMGSrlewArULEk83ZV+kNbRwNbak8w70uZWEVy6rK5EJOEqq2TaKQ4SQ1r2G97CkfV6iEatHrxchywL8RVN+rsag2jx2eVE9wv92eS8+ms6RXZK7mFA6bLorpYN7Uic12dMnWNWtTIigNYlwUkL0lN69OlXa+4JPWrT5+obc6cGmW+xXhpMpJgdazLA2IfR6KsBzUJr9YezPYApwuR1Ut0XE67FZik2kNJmuYOMe3YOoH9tdRWuidMIRDLfKn6PjPjgeEyjqScAKtEmH3F3izJSgHjZ6yXSgDmeiklumzk0/PIuVSlHnU2qSNcWYnJQlqqJsby85KAljrI8x333axn3ed47Tm1Jzvvch9Zg95PQtV8WJv54YKUs2BcnTXY2ipHGfcdBVg5HjNeWxIgI4mykDZmD1NfX/WteZCVhMn7VMLXOpYclpSx3+X7DzLXH0iO5Hk/rT0vKqeyjXCe368WZrt3bY9y5ED2tb3F+jIk6xrrlts6Y+yHwLm2boC5+e5eJILmM9438zPXsp9fzjrzDKeTrNySMhHzSQ09yXntA9kDruT8uHXDPXvFlC1EceBcJnN/+rSNsahe1Cnbkz1fCS1nRTkDKxsC2kHIqvUc5LMS1Q1UrZHqwRp21ZrwMx5HlSuRUDPrYhZXrYjalZhEWUui5fw58vKSab6WIRpjBJJdiTH7KtMp5UaZG9WqB+ufN8Aodzscyco+nwFTc666HZS3g3ZoSWRW3T1vDz2k05c2buCk1YP7efVtNZPqfoHifB3XsF4+1iqSxY/FEfjnI/AFBqy/ikX9nzGjvwq0/qavsTj9Pp8ROPjakQQgXZ9XNRjZGDFYQCJmQfDHXdCmrf6D6ciBfQciIUxAOu7Lqv5qbQ4AgHVKG5e8lqCwnfQA4dQWMWfCkjn+SIzHdTekadiqqgVNYOeAYkIEKJGFVcuaOoiwE7KNbbCkDQhZ19AKhIEHF9nqbZZ7AHT8WVDi0CqZkvtU31PymwSFkZGtCwAfeqYNPWJd982wRpfC3gqOXSs3WQ3VAVa1l7eSVXagCKCAWWOH6ZsJMGwZMokcyWDXkgIZ6vSALlJZLKiDHuMIsK5LLZbaM4HXCiZTAHXGw6F/J+zZw3wVRAmggAiZ7QGsGk/BVoUjxSR1/YwDFngVMABBDkzaqPXpq/rcjj2j7/zJn1SGfTIyQEpCPUrvYwjyvEg6ryTQlzmXPCDLmwuw8KwcxACXPrGMOh7md8j6psjAwjIJTkrGlGv2czL5rkdwBmQJQMjDAMQ7d/QFDYhO+5ADYVcPHHi+69IkPwC97MMO/arpKumXVhaRPAaUqkO8Fym45zqYLLln93DjdhjhSNzUjCJjMH3t0tg1TOoUBcHkd0x3SAwZwjCzwmwM0tFi7wJOOCCr9eQoyxEa23Ly+InRsRMnRlfCVC0kCBPoSF4wIKo+tHnmxXaT2AO/eXb6dJL3AgmbUztmjpDMkZ2b00JeEl++HlhrNcgTSXwM+ynVAXdJLJRkwYdHPyyVQUnjikURUDWwkazApJh/ZJQrlsQReJK0b1P1Zx3MZiQGPANuuJiU65n7p1MzSAIrKDbe9oXBqImUlxEW0P8s8206a2JT5vShFw513St3b2st1wFoY08vJLH0P/7H/zf66OP0EA37MJ+kACdTgZqgbz5zmqmOuaqk4EkxPAHBuV+uq3uTLHj5pZfqPTBeH0Za/Pf/+A+jq+lnLJjcs2fv6Hvf/e7oldderecloDRG1yJB50gNtOoja227dhWYJOQLMTN788034gCdNklh25QXFBWLtyxgFxfdBLicZz/86GgYVqYnpJmZmBmTqp+OURmGlfwdw4P5aUffDqxJGJeq/ydbjQQeaNWu5kmSCACrvwvOzTUJJNc2yPqr1Vfer1pg2ENL8pnfSgBsv6lEWZ45RQlGyZ4F4An+gavrs9x3T44++iTMjB6p2VfUGjI6uxfQvJVhWua2+eyaqTEeRXHx8EEkjQGtM2lvM7NR2UZAwarcS9YSwLp0eZJUqW21Ny8NY/YwMvOHMVh6+ohZTZ45Rjf3OB9J872s8cNJRB06dKQUCsbk6pVLo5/89N3RP739T9W7en3WRNUBq/vL3HH2lMN17puMF3Ms3yTItxcDFOUeC7BmDmnnQzb7MGwVZu5JgF0nCHLBxjaBvzEFIo3hkMws1q72S+Czma96bnlvgL+d8THdlDPdxmwMR8eS75Z++2hgQbXRCTLf52vQAJ30dZREDiMzYDhJqiR+JIOAQ79TADj/SdatCWgt4Jp5A6A+yLNaoORQo5trcU70eySxwp089/fI3l8sa9ZU5tLtgNy7AbnPqq0KFpJxl1IESb7J0eEXDo5efvlIknB7Wv6b9eBMKaO5vJYkT8mRuSRX7aW9LWAs+6pn0mZ5t2ptXMueISmntGBL3OY5jd+4SeHT7WqMHcnsXObCAuCd/RJQ7L7oufbMXcki9+NM5cRtrUi8DAlidbiuheGVM6iM+MpQsMt/qA8Ac2c2pVOvcUn4sdw2ez/wKPFbPeUZPEqO6Wtb7XZMjmanu9UUwJr1af54hlEEWNsSvPNJBHl+dzIO9prqaTues92buPcQ9y2OAWgx1vU7uU9zsgzE4qMBwC+MDeTEEUOLm/b16CSb/dlcuXL8wucTKC6+6+/xCPxuwKoB+L1kWH8b2e4vgtbf5vd/j2fDH/SlrdKDjSxKzSdGK3OfyY0guUxPCrBq+C2jz0hnZvTi4RcTmMaNNIFcufr6zH9aXOjRuSIH9aPxIVyDR/41ltn2Yd4fAk9BsYB12bjPqay2gKNNl7KZZwNXGyMoxdQONSICS6BFICAwAFgF/wCyoB1gFchVlpuRQa6rDWqSbS8LfOZQK8vIp3usMcAAkLuGV43e+XOp+YwT5JoAJvWjWihgzGSKsYQAoENndQ4878PY6IUEAWos10YSJSgCQhhtqN2VVResYbEcyED5mTNxjYzsdk1kbhgPNUvLEqTMTG+unoEYh7MXz1bdV9e+OYQBWwY1HCz7UKt+dnkGxqOlz2RWLc12T8ZGYESmGgJ4tC3P8b+GWfry66+lFcpMsvDaZXB6TH/OAMGrCXpLCpxP7TzE8NUGh8FG2jrMJ7ss2MBSzeX+VuZed4ZVez4Ml+AIeAK2yQ05UQKUmAQI1DPwjIEUbRFu5/Wxy1N5/V2794eR3V5BhfqutUmcAC3uybMXHEgceJYC/GIV8zxJ7cpAJsHPrQRUp86cSLB+teRt2OmqN2LAkkCEHPYxI6n8vuTB/rTuEbSXYUr1quxghTu0UQU4sLgA8sMEmgAg6TkGEGi7K9jLBUwEqG1OvalgqNoH5fvdrqQdIgWi5udgDOS5lCwYY5K5PcgUNwU0YB3m5m7Uz5e8WI1WninAapFSJpwOU/nXf/M3Gc9eU+bWcgAi60EWX2BXMkQBtfW0LC1r1k4nqbC7wCHmWI3gusxpLS0wyz5uJQjDulbtmEAzLKbeq1sC6tWsbgpgV7unHpl0eG2cxMmmDwdM6uFaNaWR6+rFuCGMi4fzT29/PzWV7wc4JtmTIFQCZFkCyIlcg9BO8Itp3xnQB6zfTDJKO6rDaSX0SljVQ4dfiGPtlgI2JhBJ97kwdO/84IflmIxh/fa3vjU6/OKRSgxYH9i/x4B97oeE+FQk7qszPphEwbuvjx/eT9JmS+ZankWCW9JqLZsEjtQEZPRa1VhzN/OsrX09hUsKX6zcspJdbw/wIy813tZ8SZW1q8hPUqCsiwKFsy3X9YnV9s04ogbYkUd2yw5Mj/rM7vvMpMs8qfYo49Y494FQ91UqER4DQBWgEQffSo5xD09AnPmvVZJ+1BylGRZduHQtEvnIzHMd9pmLcUq+la/bd+zK3qNkoXthr98wVSz9vchGH6dOdv26Val3jlt1alrXpE3I8gD0ZZEEL4s51MqJ7PnZ69SR3r9PahsmjJI/jsbzYY1uXE9SKPXic7fvZ595c/SNb/xxtYbCFr377g9Hf//3fxuZ9U/LDXqPusOcO9QuK7Mu1mX9l8qnlDFtImT/G6TF3YM1yRjZqLGsX7JIXSRzKzJa8I/82h5JHeMMcI51268H436rXW/pvZjK2aNqjCUlsmatN2tZGymv48wj62TiBoC5tn5OGYc8sx57LtxqH3k6dP9x4JLaZ2MAa7tR38sasL6zJylZcY9j8Exdszq1v5Op6V+VM0oCDbv6KGAcwwqg+z37aO37+d0HXIXH71UGX/m5mwFVd9TGkrbnvSU4mIRhHydTs/zyS0eiqngxdcqSdTcqoVxgOffinqq9SuZY939VZxk5d8DWteyrl5Mo0k+baaFSkbkkdqomNyqndUlQKscw/4DIen65N/uoxNl8gDSFwfLsR+1x4dqVuTABXFZ9ZvV8XxeXdIlN8lpGa814O/NI8tssiqld1XXzKyDFz3AoE6m0gv6+2f+9t0SlUiCJmep4QCGR96rP3KP9wtpzr+r1S/I77vnueYmHvHa1x6t9w/6QlnQ5++6mztZ8wLp7Hu5XwtoeYMwkBu31FD6l/KhSBYZR2uOpadWOK0nizMs2XhS7DO7UQ89ZifoHo0vHFgHrH3RA/hvf3O8OrP5eAtZ/D9hcbFHzG8+2z/0XJhPoOYQdALXZk0sBgAGwQ0Z5cOSrgCZA68XDZIoJ0PJ7jHIcAN0CJXVHwFo2ZwEvkNqvBdCNGdccHr5f4Kmc/to8gumIgAB4FYxUo/RyBuyfHbLUveHrtcollalMH9rtyNlBxGDAUFlz0uBcgwMXyCArA0SwlA7+dv1NTU2YKIB1QwIlzKFsM1dHLJY+dCUXHjOXBbJJpXKgOYSrf221A1k/+tKrrxR4FsQKWNVmARIy2mVNX+BKEID54qbcBhT357UBuVTgdWOatO/bG0fUsHD3wha+98F7VffHQdf4OMxIm7rlQrsrl/Pg2KTBIVk6tiHDm6CXXNozKAOp3P+6AIVvfP2rCSLfGu2IpJGr7Gwy4rLnl/QYjCSUDJirqYObccXqMETAkdeYZ3JVvUczxrmvtRmH7QHBWzZxje2Mdy6xWDasE7nfQt7D9TJ00rtvqVqisAhnMGCpBV2RjPrhF18e7d17YHz5YRsTZDAAkjzBdAiiSDQFsCRZrheIZnhjjsxpOZNa0Mtx3711h7lSDEQSDLmmMuwic49k0Pjv3rkrxkHPJ4Gwu4I1NUzcebnUkoSr1xYMt1yPoU5qjjL/JCBuBcjcTMBZ7tK5siekw8n465kqqQO0Cv5k1wXO3S4j95tkSAdDAaJer5w5sQhxcs2aEbxunA5YD+u9JJJLQV89s5p7kZkHXHjdhdwD5vAf/vH7ZW5kTkhusKl2rSUnoyUtptX75znkGW0Me61GDBjjnrsjiSfB1FA3zLla0C6rb1/wOqdOni628itvvFkGVCTKgshlNV5rsuZzvflqTTJkOnNW25prNX4YUXJegPGDDz8avRfQipW+lhpLLsErmZ9lPEiEV4T9k6CYWBWQEkfae0lI7Y2BE8D6UthVBl+uyVwH1K6FNT118mQ5jwsqDx58vupqra+h9tBeoffvJ598nPc9Xq05gFbMF/OYlZk3GwLSpiKRnMi6XRUWcbJY78zTPBuKAoyxMW+5X9Yv47Qqk3D/nm/MXpKYASKxMN6zassFrJ5bGNTlubdVcUWdDGhdN6U2fyZ/j8lV6jsZMBVDWP5gqZ3NuNbeycU1YMo1A6NYOfuloFadndpW+0eZ5GGDgIOwPw8eBgzdvBLJbYyY8hzm1GxiyTIXGbycPn1+9P6HYbqv3hxtTnkHILs8a6/q9bOuJaEeBMg/DrBZt3ZV5gin7LQKSpuQZ2EQI5AMaFeiEOVG9pWnuXZKidsBpo/Dsi5LqcV8jN2uX7sdiXKcm3Pfz+XZfO2tr9rf7xIAACAASURBVGfP+UaAzvXR//MX//fonYDWm5n3nh3wUa1W8l87V6d+lQ8CmfA4IWeftR/5vJVSAozWRObPivFeuiaBP7CnlhqrK8k21Ki3RHsAhZ3QHBJGzg97g33A2YHVq5KPzMsNcSN2Pf5+XzFwPtTPG6dq8ZXXdFbWGUdJw0CtpPnd4qUc2zMvKA2cL1tifuf1nAuSoVhjqgJztvbtfMO6KjDOvVZ/UE7BaR2k1p9Og4t5tWazI+ZnwWHrthg5KTuSeD3DA9ZjCB5GUD9YwFHJCeVC2mAFuB45/Hw+D0UdgenDVufsl6AzrqVIUZfcCTdnJfm967SvX4k6hUIGUC7zRfdqf8/r228ZHs3FjbhiilJFtSS7erjPde3mmsmUAEg25FlwL1ZC4XxenbkoEQy0Oi+026oykpzZVfuffY4ZoQTxxpkksDTq0cYMaMw9kjTrm0qhwwfAYSIu8AxdC5a1WhNpjxNAr+e5NdS91zsRVOcqs4OsbvNkMs+u2fkkkypZ1AZrFBhzkf8Cm8MzqR/Mx5CAGMqQht65Q1suYHwtp+skkZzrxbRXLFTQoMaqTZcatLr+Uz87+bnHjIsX8Ps0AouA9ffpaSxey2c8AlM799ZBwmIfI0jS5KPMewq0atHRjdFtyFi2F144XEG54LEkNvkeACLQmw7LsCFB51yAhAPdYTH0HasNn6FBDoqSGxbA6tqU6oPGOKOkMV1DwiyhakwcSYBBDlTsaDnkhgWQvS7AVAeEgF2QFCloAIVAoeuSoKZurwO0uh/Asw4Gpj6YrwQbALtDST/GqQRiDBZkckl573HiDajA8DrISZawfGruyNP8jBo+dXGy6AICBygHVPLUTQFxB57bX4BeXSwGk/QUY7s9gGHduo0lz9PW5UnkQTvCgE2FcSUtvRKm88TpkwUCjBkw3+NGytYtM0qqHeBNpuzQc2BWWxsyasVenicWIQFrmUpVTe7S0Vtf/crov/zZd8Ju7Mr7346D63ujCzG+AjZkgdUYlbmUWh51unE05IK7NtlmY0fKp1Z1OkHB+gQZEfCGFUhwZu5UkJ2epQt3Rys0b9cjtYKaR+kLmdZGeX08xvrMowcJptV/mgObNm/L59bOfOfeVicAVW9Jwio7DmQJoswBIKoz9wnYk92fTYLh9JlToxOnjhdwfZz5IHgCWgUxmIMtYVS3pV2FV9fShPsv5nA+wYDkQyVhMke6/hdwMn1a3jcxZqmvpsbz5PHj1UMVq0JS/1QgV+CcYy+GIjXBWIKsDeNXDpT5ag4I0AUxgpGqRc08EQzO5T0BImVTDHXu3Q+Incs60hom68BzbuAzUUzT1TAc585dLCa06hXVtmbOdP/Fbj5fTIK2Elk7mMM1CY4ZcGHaXeOGBGvuD4uOYQKGMJOYK2NL3cCtlDQO488ACgDdEZnu9q2MtAKCImVfnwDTmFVtcb5WkijjojUT5vF2wKwg9+0fvJM61ndLWUAuTS4MTAnOJpK8mMg83bVz8+i5/TtzGU/CuHftMCm2OSFYtCEABcygPog0GAtq/3Jd1AsPM6Za3Og77JqAotsZRyBDDVowatXzMXtZk8BXC4ydYVl3Rso4vTG1cwLu7B9VX58ERfeDxjY3K2NfksQALMxNz2xl/s1aw06S/guq2wmd2YperQAlB+/M4Un7x+bsM0lsFGgN45/9M0sj1xajsDBP3fIiLEyWzuoYvUxMSnRwu26n4fkwbktSM9rtcbJX1RyJAVDMkpaH/VxYuJ02N6eTcLtWiZYKgTOxLl++Hln28dHRSITvhBGdCHgmV6abX5o3szeVrDWsl/efnEiLmwDWrWFZ1yWJUsWjMXnynNam3pWMV43qrVvAfZjF1HKvTGLLvWBWr8/ejkJiJoD1UEyz3hi9+vKro0+OHxv91V/+ZZy2P6m9ncKg9osYWAEclAZVNlGtsiQxuWFnzCU7zcfM3Vtxd6/5AIwFyNmTD6akoPqFSp5EqaIOvVIAntdYXtnJG8F/9vQw4ZyVAQhr4usB09XnN3usMQbIgAT7LHDM0dyaMI+qRr2UOl3nam7Y70ren+v1M/aoqqHMc3Pt1sS2sJncYq0rqhllFti5YmF9HTvVLmfGRZ6a/fdhAOuznAuZeQXI1bO2dJlPQ559frcA61hp4bXu5vpv5fOu8oaq5S1rwAKsD5KQYKz18ouHSwpPXUBVVftcXtX+pIwB891lOVzGI2Nm7kcTYr/IfmVcrN8CyBnP2STw7tQ6A+AyvmH5xRSlIpH0kyzO2GJXueOujmt1t6VRf9vnWkm4lU7kvddn/7TXz0bWfiPJWkkAQNMYSzBLwm4M2HZvbXBFBt54T3JuQ5UqbKw5JPGsfMj6oSix/3q2SkO2Sb4zzdKWLi9Q6pRi2btvq/HwDCWgy0ehUwW1xms95jkrmyqjRjOOpJq1d97jF71cxB/2Y9+vxGD2VZ0ZJnOmtXtxy8lLGi7uyThLNPo0xupiP3j7w884Ilx8+f88I/C7Bat1hnxefVgXTZH+80zLz/JK1+4IkAoYcLA2oOR0S6ZEwtj9VAW+JVXJ94HUQ4cOj/uBYibUrqp7SsYawxpH1HUJigcpzsD6CSLJMtUoOfAAQIFHmwpwvuQaqdans4k+O0Bthz0b9s/7pY5lvw4UQKLxah2L5bbKiOl6stflwph76FradpkFShwcpaQqOSYgEzffgGysqB6fJHja45QbYoKnCzFcwSi5VrWHmJy9e/ZVywIHDrYVm6Ju7HZA07Xrl8vEArPhANdfce/ePXUYqvlkasMYRCuXHdt3d/1qJLFzaelCIqieE+OirQx26HICG7WaanoEEj1+3c/RgUpC5dAlWwOAHIqSEBgfgZVrF7iXOy12t+SGq0YvpX7pm3/yjVzbrmpv8w//8PcxETpatZwOyTL9II8VzCbb/yTX+NLhI9UShVzzatg0UtlNAe5r85xWJKNPbrxUDa8gKJnpOwleIAS5/0f5nScJYM6nncaFfM7lkF+XoGQygUUee+p0sYiZc+NevysTvPjU4gHLpQ2LvrbmEIZQwNjPNExMnqeg6VrG6nxMXMqoiqFHPmXvBZZqs3cE+Dy3e29YiwcFbnZs21FzWg1Xg3xmO/ppAutcUbnFRlqYuVS1Upk45HyXc++cNZ8KsBMo3QujIDlh3kq2CHDJgzelT2vVweUCAU4ARx2r9xmMOwRUDYxTQ5y5tPDAvAm7fytuvQH8D8qxmtysnVH1D76VgHw2Qbu8C8CKIb0ZM7ByoOYkOg6cqrUMdrrq9rALK5Nwer4SNQJ5LVqwhKS6aqrJf/VtxJoBbBJIJacjedTYPuOh/+qXXvvS6JWXXklAuDmMNRZRgqfrxw2ge6w1WyFuMzCu62haAr3z7o9H7/3sg5IAKwWw9rU80a+TEcwrLx8cvXRkf+7zSSVizDH1cdQVAnoMl7l+IjXEJ0+drOSKIFHibPee3bVd+vcLaXVjjgh0JRa4e96fn6uWKoLcZVr+BChNh2HdtWtr5gJXW86wEkPASLfF8eH9zQX3L0gX2AOsEkbWv30GwjDPMNT2pK7Xz3MHWE3QrO0lAacrVnAOn0nST49ee0hAcvqsqgEFQlekp6n6PrWGgSIl41yT6yIPNrjA1N2wVBF5Bj+2Q26rVFJTmvziqgkAKmqT+ZuZE4zS0udXLXf2yk/iwn7qTMzUbt4NsF2T5xIZceS8t/N6d5JEY4Bln6KQeBqWGxMH0G8JYN2wnkzUPKKmaVO5qkNOYst8vHkzSb3IVlcGlKfIomryMWm8Dr4cQ7Uvfen1jPV0nv+7o7e//0/lamyeWGfMwdaskyhcUu7mzHsoM+gXrHX7ln0PMAco1BBW/aZEZ9hHJRsvRfnDZdx5dDfgWRLGWgS4zCPgy3lxLwlFDt8Xs09IbHhSkiLf+c6fllN1q15WBODcqd7V3h8Lx2zQh0Skns4STS35VE+shZMaWLWOLcc39+25zjVJDPNXeYT1aF8+f8G50g739gClLACQzkFY9uXZd5dIZGR8yTgy+wLQ43irRrcAa5v3qS/XKq2qWs070tOM6a383FwA4tIysPPTALFkzP2sgVGSB0eiMNlfRoEr7XMSVbwk2p2pzM/U0RrPjal7B8qpOLSCcd67D6vbvV1ICcDZi+dK8VLGb9lzyet97d1IsiX3GeBdhvYB5E8z93rfcO8UFmFzs8fZc+wVnqkEpRpWJQASxgUSJYZzQ+To0xvTl7Wk1wyRsr+Nk86Tedbuyb2o85botkYAYEkWSWt77b3sOxKhzpDqJjCu5zdx6qqBxYyttkDty9BuvTU+YwAqxpkvfwWxUyfJy7Ayr9HGScqU2ldicAHuJHy3A5SEkGh0HnScMjalzCbieZTXQJ6FMox3/+4n9d6LH1/0Efjdg1Uj/rkC1uGR/3yBfNHnwBfw/qc27R3Xbdqs4b6uoagaLSwJ19sChRib1KhEMvtCACsZWcmc8hXbShpEtqmGVX2M3y8JTMYUmHM4MGsRPAgISHRuJEDWb9Nm7Ot8DgKbeJlaYCjy53J5ZDoSRFP1IRaNjTzXVf+J9KGrfMVAcEC8kEDgTJi2GwFegsxiX52A+Qqwdr9UB3uyvWWqws1XjZb7UWvS7oKCKEEE+SdZpiBmR2q+nn/+UFig3cWgASGPAtSA3OUJtp49jXNr3DoFLgKUq2nZoK7JtZOZXknLEAByQ6TV+vnJrjJeEH9wC3wA9EVSB9BiUYdec2uSCGAs0z0Dl5bRhQyta8L2bg8QG8w7ui0DB9rl1frjww8/GH300UcVODlM9d7bFkZpc+RpB+MSuSnGFRjpH8R19aOjH5UM0nuQsk5GZlfGFAmUZnLN30wdmt6o2NVzZ09VDfDaBAdTuY41gG0lHwTOydJnLPUCFUo9SBD3MGOyLKDvdoDehUuXYtSRthrY7bD0Qbl8NcsttlnCSLgD9KYweBkcNW3chrU3EQSSn1bWPGy6gNfDVzc8FfYCWriXDD9wofZIqwVgU7CyPgmWjQmEZmMmZZy4A9ccyfsCqcbb60m+eOaAvXrC2SQaABjOvQCUXr/Ap5rfy9cjv4wEeT6gQDAruSPwmglLxMzJPNHwXo2u6VpupLlRiYGLF88XmCwDkcgiq04sUua5e7N5vQRpcVPVf1ItnilsnjxKz9dLkVpejox6dcABqfB9wala01y/1j1D6yjrx/0BaysjK10bluy1L71SjGjXwC0f7cu88jzOnA27Hha0ewQnIM/7Vq10Vk6bizUb4rzQa/Vrf/TW6EtpRbQ1fXSvpKat6nSLiWTOou1FEgWCPDXl+c9cUrd8Ou/zzjs/DmMwl+uZButyP+m9m+D6q199owDr9AYmJa2UqJ6QVb/e/YY5bXu/TyKTH2R5QKO9A/DYhEHPtWC47EEdRGpzle+FXcLMSEgBrNbssiAEkuBVqfGbX4g6InNV4g4Abal9J7s67I4Da+4LWOV4WwEtSXw5mXe7onYTbed1n835dID+NMD0aQyJJiOH3LRRD9AdSQCkD2bqWR/q5RvzotEzcyv7UPZiz3/YjxiYdR00IJj7zZyoVljauJA4RpL5MHWnesPql7kqzOztO0zTzmetXA5ofzY6cSJmWkmMrY4T+eatu5KkuJNShKsB/udHJwNkgUwmetVnW4Ip/Z83bpwqwDqdr0uWBEAzfeIan2Ab61gmY2WOE1fpXBMHdkkVIFz+4n4YwW/+8bcj7X619v0f/OAH9ewoCsolNmO2dfvm1CNuzrpaESB3uoDH6iRXygcga9kYVPIh60uiDvtIaUAkyx1YQo28nVpCXfT93KN5Yx+hZDl0iPQ1tfq5IECZeZbeveaSvfLIkRdHf/RHf5S9MQ7HOaOsV+/zk5/8pKTnJKp7kugyLmZCeStIaOXvkoNlnpadjrrAHOAAPhMDImeVtTibtQ6gOpPs/yTyxyNnZ14EtH/KuuWcCUhZpQQjCZyV3PCUT3CtlbTKXkz1MrQxc/9AJMOl6sBSstVIYLNe5jDxEr/Zi4FRZ/uTmBs9iakW+fuLRw6l9AQIb2duAE9ClDu181YttfYvMzObR7ti0sfx3r2V+ZE1peY4QE1S9Wie56mcuXeyRsm4sc33uXDn3wfWsNZj1XN2DHAnSVd7riSE/QFwdH+YT3OKkaN4g/KjFE5lPKZfuv21HejXp3ziaQA/MyiL0Rmxf//e2pvv5BzjEg4ISnhKdpKaD+oWoFsS+oE9k4Q7r1u9cJPA8/uDM68k3oOswy4vanVHGWqVAzDzppQoVIKrGVLJLa74xsa99PnEzbmfX1lrjdVe9mdF/PaUcrjWqWHsT0ERIVlYpEHmhHF4929/9AWMUhdv+V+OwBcIsP576lQXp84f1ghMTZGfBjDIzyZIS7jV2dhEBJwnHQrdsN6ZGrOZAKw9e/fX4cgITwuWPWEb1XVxtQXytEZQo1NSKTUw2dAFrySRNmCSOpLE+WT0AVVyzZK7Oohszsnuq4eZz0ZPUuf3mDVw+sWESdHKvtv89fMjKWsGN8xeAma1hediNiIwEfBWi498f6hXxZD57IbmCwWuABN9CDemDpWs19/VuQlK1DSSpAruZWQFdQwhNiVQX5eAW+AEBE7GSXPp8gR0kVt1jSwQzQgl0rgAHvJC5jqALIDsEH2Wg2x2limTYI+06kECgDSdz5+xuLt3h4FNQMWAyJ+3BpiSJTfb1AyOgLyYMZn+BD8OUAexRAEAcjKBkSb3ZMsOXYe8XpkbYrgFBHAEns9BeerU6dG5uIy2XNs81/80QXvue11YyF2RXO6Ouc6qHMgPw45ilNcnoNiUw3mD1gV53g/zfCpIz4G+VLCfIEJ2Gkuovsr3gMiLWNa8F/YJSKvnTP+Yffh62DHZdeznlpnIdTEKCVYEgbtSb8vYR63YlYBEdcaeKwZboCEoqFqpzJHVCYAwg+agIKlMq9QKZuJi5+5JolS7orThybwDBsqVVZBZwTEnZlJeDD0ZJClou7gKqCU61EUeS1/SGxhsDrGCr5K2lUNHsd97d+9LYLi/gl4GKuOMTK2BY5FFagu0PQH7cwf3F0N/8dLZBHphY9JORIIBsFQ/J8Ar6XxYCu6vly5ejXw7MnLlbcAslULeX4uJCigljDKuwP3WJCXUxgLanDWNrSDoXpIewJEaKg7dJPUcdUnPux48jFnm/quvvlpJGMwltgOLjm3/029+a/THb32tngMgRXJZDqvFhnQP0qrPyzgCOAC3dhjAKrD1IOwYJutiejQye1obJnHZMvVc6aUblrCBJrCthUWA1Li1DqAhsSJpARAMZmQSOGoCzR+155gxDF87Iku+YT9ck8eA9QUqAzATzGdi1HOeu3uz1BkAoH/r2jjAdnA1bWBQrur5d/vFspQQeOTUC8y/1GPaMysgDkNWEsOwSqMwqM/SBkbt6rr0Kd28aWeezc7sNeqF1a5ac2FlIwsud+AMWLVSyUOWDMCy2pNJ8TntlmFN1pf9BQBTb7ctBlDb402AycKSLixI7FzMnLnYNfW5D74DRKYXL1wdHT9xPjXyZ5Pku5y9bn3eTxlG9mp9SMPGbd46nbKBbaOtO7Jf3LteZwOwbH/bkHIGQMQzNIckn7QsYexkL9NXk+SZ4ZTyEfPBPmj9qoN/kjGeCMt94OC+vE9YvIwlSenDAJCHAVdkyUx1rIduf5YesdkPG/xIJqmrhVWUe0QebczGQEQJwMH9B1PX/Hy957mz5+v37MnG9dTJU8WOq6XeHTD6zW9+s0oE7PW3UyNr3I25NQBYtpzUGoofQd7J+nA9VdMeuama9AthbSVE9h/Yl1ZdB8sMjLrgbEot3vvZ+0kKnS0DIS3C9PZ1T9WyyvvkGV/N97dvyR6fvQi7Gp1vAccV5m1NqOynfAyKhcOwqmG1I7W7rddwnQzPStGC5cscmdCPOl+fpNfpyhi67U0ZiL10moN7xtyYAJPO51VJOKyM6dNEJLtTeW5TOevsY1QjkqDWzI0kZcuYTmKWgVTG51L29DOZg9ezJo2v/cSHvVj5Rp2lEpSZoxIV9/P87zOoKqlvTP2ibqr1kvVsz2MKB6xRYlW7Md+v0iD7a5doMHVT7uAZGR6qJ33AwULPXLswe7ryHc/ZwnUdtV8oq8lXCQqJNHOjwLCYJeNdJRG8Nvx89gBJvyr5iUrDtSp3qDM8YwywknR3+zTlABQO3SLNfl9GTthb63nsQi9ukJSWqANOnQ08Lqo2OskJ66/KSTImxkDscOzHOS8WP77gI/D5gFWD/rkwrIuA9Qs+33/h9nfvPFzSLizS6mzI66a0QMlhmQ2XPAswxDqSwTgwAI4tqV1bULuRDZZZx9YEv1hB7o7qQNR/liQzG79svWzig0jFur9m2mkIlBk2JAveDqkcAsmH1KYE0CY4ZdBzn4xNljFBCcaq5E9ah2S9OjjvhbF0gDndHFoDq0uWJxOPpUVpDS6NAmeyHgEGp1tyXQGndiUzMW/QfkVzdJJBgJWTqEAEK1byP4dHAjXBEQMiNXeMYshYsSurJpOdndTmIllcEsA4fwK5Dqhm7hKIB+hdDJu1e/fO0Y40bF+bmlmAg5PpjQRJFy9dD9txNte8bPT8c4dicJV2GYKejD9AJZNPiuVgrfrEcsJMwBqg4WDWfqBYngRbgqwBdFQTcr/j3hL0TkSmnMsrY6ULYbcEUDcSdJ7PtZHSYfQcuNgJfSmBq1UZ8805pNeTT2d8VjOqymE/mWz62rzm+gQEfk52vKRNangq+5FA3UOrT+0HIm9K/RgwTYbqWps1b9OLaskjOIxUeu/uA+PAAUMf1jLPadNmzDQWuk2LgLCZXBf5mMQEx1MMtAw6h9bJZOoFs0DSjchoBaNnz12o9xWsdE0T+VsSFmGMZeL1HWxZO+fIMAacZQuwAmJhHvIcsHVHPzmaGuOw+ZiV/EzVKZXkPMAj74/R3571cTDtevbvjyEQI5UELfWZ979wXr/TG7jlBD9aD2lHwkE5NXAP7oUtnCnZOSZfD03AFeDTHkJLCUHvtTixLsk8q9rqsPZnz4UpDejEdAvuBXJaPm1P/RzJrTUNzGkpcyOAd0E/xbh93kqNlDEigVT/OTwTQdTOJCqwQFWnGrm9IPhP/vgbAazfHB059HwSJjFyKbZJgiutODA+2NgKMNV2JlGTNc8N2DNwzdiHupeAG7WT3F2pl5ctlRS4l9eKqVH2plJA5D4EoiUVLQdTgVzL84bemc1kckNtB+Tq55i5uiJ7k+9z4+3eiq3MEGgWi8jNN/fTn09yjQBrmJHa81oaLEh3H9W6ZFyS0G1MMKhtbkWaaKrbP1YIbrMPYoI6SG5wLhH1JKBUD+jJCUAgrE/kwSTCWFd1rgDj4/TKfZY9QMsboM+12+cwV+Y7abe68ydRdFgHt9OPVzKhaqf1PE0izXvB6UuXYdzTT/nqmXL/HVqvAJhXr0iQXE/yI32ArwUQPo3x0t3UfUcmzHNmRYDOlm1RCmyNM3cSKHP3Z+t+J7Lva70CKalblmwQfDPl03NWcmXubqTYAa/a92Dq9NMFWIA07YSA0sCscq/dmvphSTx7w+OwupIJ+sEyHsMUa09ivQED1vnPAatnKxGgyr7qrjtpY05IRG0OO7gppRfOnvNnLxTD6VnQzt7JfgcYqaXGvH3rW9+u2tlaw3mQ5pz9CGixj0p0FGhzhkm85jXVwJ5I0kprKYmKj45+UGobZmNf+/pbpYpRn/6z9382+tuUXHBd94zskRez95Ikr6ayIY0fA6T1eV+Hgv1jbX6261izFxWz36y+j65vZDYHIFXn1/oKLJayQUuXzG2JF2c6tRT2ncriuYPUOlrsqLvVyo7EW4nPuqydOCGvyPmW+urJiSQa0gZtRQBsFd2UNDbPNdN6ddZhtR2K9PcGNjN77umUz9iTnCXOs1aFREbsnCflLSWSc7H9MsQZ5pNkEHVWu923qkui0bNkSldtwnJ2VtI872t/VsbjLFNDCtB5VjvSVq2cnRNTMLGTRJAosc97XQnaNhJspZZ54DXr+gIcJf0G6e6nJl1UJZ3AXxlDOMqH9VHESKBWZ4IxUAVmB4f2q1HdlDrFQ8LbZt/x1V/LIK/2xm6lJLahMunaaWu1fUSUSPgdZ6H905w/+8Gi6dJi9P4FAqyLYHVxuv/iCPz59/6XCmbJ4RhprAuQmcrBITB3kJQ0NoE8xoQjHhDADOE+CW+Yg2fZiDndLQHaSKPyu2qlSPg4gKpHBFz0IJNRnMR2JLDQIuJBgm4AFJDCGNr4ZZtX5DoeJni8n4BGACNY9zsOAAd2Szgji4zpiuBRPQuZb/VXJSAuBiH9LuMiKAiS9STVJFcSLM3FfVStoyDDwUlGpJcisDqVbL/AU9ABpAjQtUgoM5oEYowosAXcbbkZOsgZEgngl60I8zq9IgzHplwH0NX9AZtFVj9D/ra0sr579uxKkLa92opghe4L6COdm01j9UtpQTHP4CjjvN21pc0JGsFB6qNavARUAuDFWGO0cn+Do+PQIuFcsvqCetnlHWFHu2E55jPgu1x1n4Whu5G2F6djxPJxZGuRB16Iu26AizolLNuGXJ/6H/I9AZMa5ekc1BvzydSCARMgC7BuDGB6lmegnqpkY3iakqPqQ9lsKyBzMwkDYEXS4HiYTtfUbYUE29Pl9FqHd8DMkjx3gVHV3ebZeEbknIJYDKjWRgIujGcHERvyfpMlUSSlFYysTsC1kHu/nFYeAnTmMHO3m5Gu+m0JgFwv8A0g6rnaSRwMhrkQl2cuslj98dwQ6J0Ms/rJ8Y9H5y6lNVGCNvI3tX2CcsGtRIf311d2fxjWN+KwuyFsRUnA8ryoBTCTs7NhF8NYMEMZpb0QxgMIEVxVfXKMjtQ7S47cCBuP/QLyrgf0YVrPx11aWASoMEU6F5bjRK5NkMf9lPR7W+bRgQN7wvrs71rtzAmARc/jmwGQjE38PKmpwYBJmwAAIABJREFU4Ohk5kQZhOQDAMZaT4VV8Ky0VwHevhvDri+/+uJoImvlYa7dmlMfVrWH47YMglSSPKDXM7+t1lEwGzMeTP7dvN+9JK6w3bW+M77q67KNZMztR2uLzWBUg9HgFAxcYE0lwlxP1YVh6NU0VkuiMEXlntv16g1WMd6CYQmTCvdrTWEoBaP1UOhMa6/IPhflhdo3SSZfJRHcSzmLZm+T+MJiFZOVnwV0/b754S3VyHavVM7DK6vuVLLBnCZA0NYGKPBpL9Ebd2PUBAyZInbNz6t/s18w6cK2tnGQ66sWJasBc2BAgKvWOLLGPBdyTsZOfudhADJwsDxtaJ48VRd9Pc9A70/132SX2Bxy3ntJHqVN0SWgdz5AI/2R59T+Ph1NWw/ZG0l1H0ZKencByHuStb8+/XfXV5mDBIY5A8Rx1bVv3A5gvRvACnTrM+l5qTGmFHGdC1kv6g5NsVpf2VdITKlhtINZuqyEtxlPa1uSDojHdqufbdMxUvhORnQtMXDvXCh37PwdqMEakrtqk3Uj9aKYYMnDdquNgiI/B4QC00yXzCFTQ79YiSvnSTsBU+DEkElpSrH4ygxWF6v93ns/qbNkZ1QrZ86cLmDHXOnwkcPVBsrcVmrx9ttvVwsYrD+jsfMXLqZ12vk6N00a7Kizyl76pOo9I4vNnhSNRfUlfpL7lwBy/tnjy4wn92Fvo3YCetRXF2D1swUG28xpXcaXK7Z9k7vz7j1JlsYNnyLC/ok53jitR/NMntOGMXttjuaMy1x9luym+eKZMUMD3LzvjbSXu34jbWe0d8l+UsqPJD+1TbpxI/J64Cwg0HlSfcHzHLsvOsXEygLS/i5hXud49mLPrN2AoywJSLWXS2irqbfOKWrs9c3YLy3Gml+EOUBd4LwzV5glmgvKPoYWUPY5z99zpviQbC6waryrX6u9oyW45QDvmWRsqbckJLiI+2pPGpRnj/IedU/V55cE3DnOAbrBarWhA4brPGhDpf6+WKUB6y8aTnYPV4m7TsBgWJ3dYpdLUUIsfnyRR+DzA6tG/TNlWH/ZWGkRrH6RJ/qvvvf/4//83xPkRoKEueN4StaWNYEJxD4W+FPPVHVTcU0MqJpI3er9BKELYeFI/PR5S6iWIIrcJwdsgkUA8eeAteRTCxWw+FwRxuBaMs3z+peVTDOujZp95z8STtLKxwla5jn9YuSywQOjDhYGMQCBrOOpBOVljMMkaWyu9AyAzYEuO072qo2AQ40xhN6iZIQCJrWlp06cKNZsU6SxGyKXxFqsz0EkAMWoGAuo43YORE6pZeCRbLy6O5notfkUoK1KJpThzihswMbNelsGICWgEohzqryT2i7AEatFUis40wJndbUz4OCKeZR5TvDFVCOH2/XZO1W3I0jhEkqqLHiXsSWD5JDqNTFJGwPyiknDUo4ZPk/76NGjxQ6o6TsYeZrnV8Y4zlHEZwJMPXZPnT4z+sl774dpjcFTAAxJF3ZVLRrARh5LIplHkgAqgVsYHgGQdjNbE9AyqlofNoNsmMmFl5d8eEISSs6ZgMFzBAoBlzPpb8vZFSNErtwmURN1nQcO7E/7i7eKiT8f8Hz06CepBUswH2ZtUxiBdQmy5sIS3Uq7l6upB74ax2HybnNG/RmGdEPaBHDqLdbB/EwQcjXZ/wsXkvm/frscKpfGAKfq0bAayWoLjAStAiHPmDx9On/G/ghGyPw8V3JMgSvw/JOf/Cj1mKcTtKWeOMyo2mVAFZjFdDN5EnxISGxPb9mvfe0bYVqfK6b8fuYjwE6uOzsb1+QbMdZKEO93B/fJZuUeBWQeirSQhJcM9HoAxPYCfmcjccRkXU09LsYG87ApjNL1jK12L9qHAEz7kwD40msvx2zpQNxwwzglEJ+OrBrTcP78xWI8gYxuIdUurCS6gkxqBP1Tvc7WBIPq8tyjefTVP3q9enTevJ6eq2GErTOgFbtYPYLHzqwlUSxFQFikCr7IWLOfZE2peySZ914CNEtO2xlss+SRurahj7A/e8bmOsZkaEPRRiZtmAKwkoWWU3IBVYYswA/Zo0QXCGKGNmsCXDQoyTyp1h/W/Jh5zf7XRisUA224AggIHn2/QHjqK8lmSda9VrfY0Noj7GDV8kmKpM49929cu+YUqI0DethH12tcpjNnN85gh7Zk/jGxC1v2WMKAD4CfTU1o9Wt13RxIAxqntexg2IORYYZD6giIGwNAkSGQcdCzOWxmkiEL82HR78yW+zSmaE3GeSGSe8/746Mnqp71zh3rwTMbjWZSE6qO0L2rF5e4NEa15rMHSBjZu92DGm374m2tn/JcGS4BOk/TtgdbZq+S5Kpa2yQFluQ+AJdVgv3sKZ6K3s0mQfXWfELhkHmdfRn47ESDGvA41i5g5Ug31X+2DN06676kgIBElcRrak3Hjti+OjcAE1LNK9nvnEvACSXJSy++klfvMg77SBnXZfwkS+xN/m4/tZ9VYixrgsT3Rz96N4qOq6M3X399rBZxJrZLN3BqDlqL+gDXOZcBxEhrS1WmT7lWBPpD0s+cedN5P6LsZxjJfH9DxnnKWeFczjlDLtzJJPWkOTtJWZkX1tzmQMupOGfnYACUM4GbLlVMg64oVbQfy3ndEv5lZSa4KQmT6YDWtWtS354zSQ1y0gk1n7rl3Pw4sa3W+26VQ5w6c3J0JUaHVdc9ZolvBmCeo/y4fqvXoGtStpP5KdloD5/Oeas0BXj+/9l7k+a87izN7wUHkAAxESDACSTBeRKVmlKlrGpXVrXLHa6Oqm473OGFV174C/gLeOEIbxzeeNULhx1e2t44HO6NF5mVmZ2TcpBSokiJM8EJBEGAGAkQnPz7PedeUZ3ucERWV1dJFJCFEojhfe/93/9wnvM85zkVe2ge5h5hGUQBVsHiqz2pugO4rk0m+ixitsekMWHieeIakyH35+4/tq9zvThOrtlqh6S0W4CpWgkDLN5P9VfJhMsEyXPA1/X9PDNdr+7323CxFqi7nr0Pkyfpe87akOl1PP1QkSHr7Ueuwz66UR2531RZgvtVtTuTTFd63F6D9fJJv+S6y926ZMQqX2ZubPRh/bdHst+G7/7DglVH+N8bYP19cLphrPRtmNB/+D3+l//Vf0Ywey5gqovdM3VFugAqtbO2sMkKuoEKYjR3kcGy5rGyushp2EwNmI1klPNahyqLIqumi6SHgJnWEQ5DWxxsIysuYF3hYHvBe3moKLkyYtkOIAhg1UAJhvVFRZIJOv2w7Yz91TxgrFO1BkZnj7CXgj8ODwMVWRiZJQGIoMlASBZX6aFB+DT1XzdvXE+QaYZfYGI7myOYthhwylhYGWSfN1lDTXKSKeVgWVPeDOi2jtW2NEMA2Njqb3pK4JXmAZFaylx5SD5Cumm96WFe+7vvvofBx8kExw6uGXEPMftq2o9RcLUJCfQybMwDJLP2RBwc6OU6kEKSwbWW5z61QlNIdyNp5eCWCRjFjdYgzUNc4OL6v4IRhvfs71j7WvJgpY3hk2gnQ69Z2FQBj43gF2C8DXzuEEhdJ7iKNNf6OXtU8IxMCghWe3jGMqtjsF3HAZgH9u3luVLLC8hs+9nJshuEKenukv1mbhlQaEQxxdjLSGi0Y7BRLq9dMZQ6deoUhlbjAXw6lpqx3wsTPUZ92xi1l7KDd+5OAtZuAkBvx8RKxrzXOtSmd7BuyrvH9lRtmM68XNdDnsE87LVN3tceVz2h7L4M+hxsv3LUvsaRVjmgaoJBWGQBZOoSSYroSimQUkIuey+bImB5Sp3gE4LrWUEnmf5i/beETdIoRpMUW22cOnWm8x5B7ThJCxmS+/S7ncJteIZaXOu5ZLEOH6YenOeoacwchjjzjM1+nKQFAmtcr1Lat99+N0ydYP4adXgyZK1rp8GWcjOTHSZnDJB3w7r+2ff/BDnw7gAX5YCy97ZJuIVM0udy8NAEe8BoMv7OWYMjzVRuco/XSOzo7mryZyeBvImpVX5ngHm5ZTPPFObu+TPZqsYhk/UW8KlbZmP65BwQpBmE2XNZJlDg6jO2xlPp9hCgwe87XwU2tqYotqNaSHiGtT2XC5Aak7eSu/bfOVYLmOaz+bmAleda3ytGNW0jAlZbwOoWVl//Puta37M+rZEF818BuZJIHYXzaa02UmITD4s4864yNzRNEjDK+HofubS8jmUMxd5VwqYv8suBgTESLsi2dwylzpWXJKDWgE5ZrYwSbIwmM7yPDJm4RfbHpEpqAkkoxn3ZJKKaf+4zNfkmUWCH1mBX5+amUVbc53dp3UQ9o4oP3ZY/O0/LDBnqsJa622ogpVrGVi4yPDJsQJg4BGugR9Ce1mLunf3pEey6sn2R0m/nveO9FZbYgF22eyfGUV5rMXXWDwpkkUfbp5rnYpKyngoKG67VOnmv34SR4MIBTGmGgpew5iW1dL5Z1yuIbKWZ1Zu2BQWyjbTdEugw1zS4uXTxUvYgwatu9yZCRjgH3YfcUz2XNF8TAEXmzl7oubKH/U7zN9/rJuZJv/nNb9J25c+///0oGkys+Fxl/RZS760M3XYpawF3n1/6IuM9S8LKa/RclVu1xn8OxYX7Rq8qEs8lbm8/Mtd97H0qoEwkewa6x2vu475q/eW6ah7lt44hYFUFju66qoNcWyMk/NLPl/VkCyblrO6X7tcm98aom7UfqDWrGmlZJ6+k3P96Lom/Yv5FmdALEg43J690forE+TrGe08AbdaSDnEG6WNhwuImbavu3puOC3n1aQfwcqb2A76VIo/gPO25G/fqJAkE2vhJ6JorYDXRwtzxPj3P/TDhk4RS5kAlZ01mCSxVa5hUdeyrZzrXnY4DJpkqEZeWeTGsCpYPQBWIu15kXf2+rO3ort05690/NcjSVNH93n7Nsv0mtNL2ithDk0d3k7TFaXrZtzXErvFykKZUipjJ3/MeNE9yPZQipBhYfRq8zprL1fs2QDXXJ9Nrr2OUMJP3/vAgb+MvXpMR+BYB1tfkiW3cxt/xCLzzwanOe++9C1OC+6pMqnb1qRUttzp3WYNO5a2CpVUOd0HAMoG4RktmVQVbBubKgG3zofOmbKaZ4x2wbkqIrdvRMVXAup2AaB4AsQJLZMsSgaqHjgGCNYhbOJjtKbds24BI9WBM2MAFILrSKlFWqqfLqnUqGnh4vR5sHn67kA7uAxTIyiXDyjoXtHqQzePYK+DTpMResdevXw04ldUZ2WUvv8OMsBlRZWPrYf5SXyPTg3RPabBA1FrWBElmuz1geP0eJIw7AL1mWGUqBa0GkMqhHcMJnFXPnX0DOda4cWGCmEjNOOwEkUrorOnrgjXQzKp61sr2rqUWT7bA+50lm+yhF4kg9xbnxfSStYZYCRcmVzpTctjKKggec+gndjcIJUHA95V0PZYJ1iWRzzJ4eR6weunS5Vybf7Qm0OWAHiCQOnXyWOcUvfuOThyiNnO0M6DszqCQa/XgN0AsposnYczhKwD4BK8BGIbvBNy6aXoAO2du0WPWg3wnQHCC110ESFmTa2LA5vHnzp0jQBxLnbDS5E/OfwxDTssXa0zTOkB2q0CG12+tte7LSr6Uvu7H0VlzFoNteBjCVuYvcsC4TxLo+H6zgNYEjrapsPaWzzLbyfRLYsPAVeBqYGyW3Rph2zZYcydgtZ3FQ3rYWmsl4B4muE1vPqIj/z0EI/0nGBSdOnkySZf7AHf73gpcHz0C9HEf1mD53FeYC2sryLn5m20aoOCwaz2sRiYnjp/OvVmH+9Of/owgl36H3JWMgc9MExRBZ9r+cN2uuzOnj5PUIEilR+eb52hNRBskn/sUtaoGTwcnDqdWVqnxvUjtkSziMC1Y1RxLdizBrQy7JmA892Fqvkd3EeQPGsRp2FZPOK1sYGhKmqm0zfZCjJmOz/kNpX/2D9VMrXovqqzQcRz8k2fUHcmsdYLVWDGGJtUPI8/ZQN1/xySrASXi0OBTScZcTcNU+Dzbq/PnNVsaMNv8QfO9ytA1v+OLpY1LzesKlgtwFkvL1w2YVoLoWtWtdA2QJdhawTzIFiomAf2+IKxSRU27n6bGPpL4MEsGtpQx9O9mn9sLeKAUAIbLdjfPn7lXmCCAUTT5E/WLe4hrG9AnU8rzbpNSJhhLXVDXXUyzxjSCX9Y+rZMWFgCWJBuWlmX62UtRLhhEW8bRISG3RC3r+fOXSAzhkg7uth3PC66j2xpCDOp29OlgWgm37IOcC+5f9wGsqwLnyjGiZkA+amshflNm1vITzf26lQILVsNeAWq5p2XWjuSScmr3UaXLrxxky3XYGtk4q1tuocqHudoazplg2oobtmMjK+w68exp56HgzTYi9uGeQa0gYJ2j/7VsXNo8MZ80XRIouZb2oiowGZeWJ4zjG2+c7UxgqLSTRKZ76he4r3/80ccBhv+YtjgyeO7POox73gyyB/ipqkY2c4ak1gVc269ev5LWa+5fnpWCPuv946oLmO8nITA2NtwZx4xtaFAAi2KDxIRthnz+Xqd+D8593dcDKH3m/Dhtj7ieNRjup8jCZedMdvr7jnO/9Z88BxNIrj0B6wGkyz3WqjIHt1g7yRirglgHtPraPlvPyKckSqbv38F1/tPOD3/0A/aIO0lgHD56GCBPIo41O4Ny5otLV+ghLiA3UWN7uOo+YNJrP2ZP3ptKAZl+Zc5t+UH6vgvewywij2av8TnEHRwgbAxQc1lGGWO9Bsz6b1ekv+vZZ7lFept6xsVMCZ8ExseyJPdRWfQWsJr0KAa0+u22DtFl6kZfYvYogbbeCSa1XSfWLluy4X2ZwFNy7nv7jL12a3qdl57N1eedvY9D0HMuLsiaMXFFzpGUUMn+e/a4/pLcqhKorwJWz5tH7PkbH9/GEfiHB6uO+r8XhnVD+vttnNB/u3s++eZELP+Vm+qYGvMFDrA1a9nI+oFACSr640xYPSLZaNns7fuo850MqpIkDwn7r71Eqqa76QyBuyf8DjbyEfpRWldiHd4AciNbpGi6tALbxa/H4CJtODhtdcbbYu86DvI04zb8FTywXnXkU7qkLNgAUQZYJmiBw2GVIF1QqX2/Bjyyckq5YsDB0ESayoGtHFiwJPO4jBzz5z//GQcSYIwDSdnUIJn8SAB1qIwZC0AF0GpmXfbKg0VjGhqKBiSkZ6wBAYFXP1nrHRhazFPXcxvmKsBWF0BdAfnffupIT5042Rk/sC8BQzWLfxkA4DiursoC605KCxAy3Tq8Cp67qEETOHtgK33yIDUjbbASuSOvY8AbdkFJrmNnw3sZcsNj3sPkQ2smofxY5aDslrVUqTdl7M2SC+AuEoSdP38+r5PG8QQqQ4zl0YmDtBw5TT3meFrbGMB0CRgjs1PK1ACG7GxJkDculQQXYa6qfrYCEg9j5YzPEjRa92P94yjSu0UNqACQBqQj9PnUuVOQqPxqjtqg8xfOp/bTejelhEpUfZ4mPQz4rF1teykOwNpNAMZkwu0l2AeLtQXXUuvXqll71dumvtJ6ZevbbL9D4DGLjNi+goIAg2nZ3QIt1VvUuuFlwIifa8hCVQc8IpDxOpxrBrqtTNb6Jr8+Q/uME8ftFTlI0sbXV96MPBpJoQGsoDgzizWi2ckI9bR+bX2q7SVmYXIMsGRVZMXP089UOVlAH+tWB2ZrvXTyNciz3uvgwYOdMZIx/azLvt5NyK5lbPsCfm9Tn+p83r1nbwJY61h1KtWESYOaea7P+3FttYyVzIwM6G5qGw/sH+vs32NA3/RDLhgXoBTTM+8liZkyVBHcaBBlbZwg1iDSxI/r3npsAchLajd9Rv6e87wAZCW2WjApWPV/5cZsckEAWsD0S9CaLInvVwmI5tKa/xTgLABZIDhAlP+aSMqv54Uq4dW29srrNJcUqOvPAI2pd4t82NZcridbbZAUcX5QNzo7+yAgNokwElBZ2mx+slZ+CooFrFu3WBsHA7UT1cLOPTxTWokwFs+VBzfmQqnD5X8mVLw+yxqsqSvDl6qxLSklwXTq9GQ0a76mhhCm9SWqgIWFB50Hs3dYO7OAbQzs6PlqLX769pJMeDS/0vnhD39O0mKa/YOgvG+MuWC5Je83BAs+0hfnbEsYBLpK1gU5Gp7JngdEaS6WsVF1YCsQAQl1oPbMZO2636pu8Rm43y+SfHSvMKHj83XNG/hbh1g1qrYkc/7g+g0z7xmV3qWRowsOqj7SxIOJyHIIVzpdfTNNkpQjrgwW7DI14bZXW2YvtH7ePVP1jkDHuWWCVI8HgZGqkjdRIx0+eijKm9Sw0qLpOq2CPAe+++77MK63OtevIsfH9Mz3O3YUp2AYWc8Gcy8rKGZ0N79L3fvUtImquQBWgbprQ7ZcQG9P4EMH97Ifcg4g++5Cvs0Rxnjbr9cEKOsmLuDVn9YkkH4SMe/hvFGB0cHsqguW3TFyPSYZwfnu2lfWnPWComcH7PLExNGsSf9tUsQEn2eDY1xAzh7luP+T2Lh5/TJA/bPOT376I6S/d+KIfYwk5gH2WTMF99iXLsBeq94xp+pZ4/mikaFn37599B/eqSu2yVLd7guo+ay8TsffueqYOq+9Zue0ShxjgGIfq67Tj5ZtFRi67wrsNLpaZ38vp1/reQX5PEM8AWRR3S/dnpyjfh3WtUl4mWzzb2Sq8x469qoqAqyaDLELgcyr1yjLbSu1Vp7svXhtKtGi7shGorzacaikrgoYQbDz2kSInxX/mHixvEGjNZ5zWv7U2eyn979A3fPGx7dxBF5TwLoBVr+Nk/lvf89vvn+2DmqZDjbJAWRdw0iDlghiV5CIGlDuRiIjG2XgrvTXLK51gwIM6zA1kpABsTZp01ayokNkIVcWUqtjTav9RvttAk7g0E321kN0nQ1dwCrftd0WC2FPyNRrec8B6Oa+AmMQD0HW6jqHgMG4oE9w7QnQy6Hr4Sbr2AJWlUS2M1CapVwo60EWhNdJnzSu0zYZHobT96c6f/PDHxAIdCH54foAJGvI+JThmv1VsqbMyOyqfdX6YIuVGaX/Hgf61sgakURysAkWdS20d6BmRzcwrbG+0IDRw8rfsw7qBODLlgdKfG07I1CSFbVmipCV99YRUKDsISYjgqvjgAcldZjUO9lXVcA6gNS5r2kT4T0KLNvMc7LK6SFa9b7ee+p/+CJ9OTWjoT5VN+DUTgk4AWnjtM0RPH56/lPkgecD/kaRxh3AzfgE/Vrfe/tNWOIDPEdeU9k0920rpHJqdkOtDH+uQyCrONo6nzisJvWQZ+GYel+CEb92PL04s81es+ZH6ZcbeZiAdCvgbCpSblmkaepWF6zB4x2sl7TG2sPc5IVgLW7WMU9xXHpjWnTmzNnOiWMnO7t2joETqoVASTIr8DNgsg7L2uuqZ3oe2fWNGzdw87yXTHrJtzToEOgW2JZNmQFoLiEPG7TdDuvC4MPEgUyGAVTVXFVPXx2fjx07gkR7lB7A1m4Wi2QANDk5mfeV4RHsjo6OZU3IEtsWx/ZRSu2vXr5GK5JrcXYW1CtzNPg02LG2TqBqaxqTKxoVHaVu1mB3G2tzaBDwS49On9FDGBANlabp6aqhUqTp9gIkWLtLYOSzdH0bjO0gUPS6HAOZABmevdzDvj27OiMwrcrF60O3XOveNS+rpErbVqjcoB1vWDBZHC1sgxdrjcZJM6BToxxrNtsESCvbbUBxy5jyZ8VAVLIk4DQ1rI0hTeo5za9ZN1YOniURbsGqf1JfV22oALLYnlfnaIHuAr0VHLefAgXnt4A1d968hv/WGEnQuv6UfROg+gCQMvfoAXMU9u0JEnhMhawp1cxJYFVuuTqO24JH8zdqtkcw29pJDSny4M5L+wILRmWva0xbwxwTNn2Y5UUmyjx2rprAsZeurLava9Dt2hGwyor63quPKVtYmE6rmsdrc7w2rYaea0ZWiYV5pOY/+tGHgLCHAaw923eRZGHuM+f6YP2Gx5S/bg8rL2CSqRP0mAhReln1yraksmRDdktAaVsQzaFepgbW2nwdst0HBKt+mhwqh94ymhJ4m9SQVRXUd+PQ7vuY4FO94lr0+Zo02d6jSZsMlYY9gCGekSZJOmJbX19Me5nyuTcoDV62pRj/PXbsaO0D7GueJ+4nGs4pe3b/3Wm/6/27O3utA08NKG2suLYl9nnX397d+zv3qYu9d/te9mrH+/DEkXgp9DBOT0mCOt+2MAaPcQAXuMpQLpA4dS9O71HOEJ28z549zprfx3vjgbA4k/86Ztu3MVrsPzEIC3PezD3XjuUlfnJgxu0Wdh4YGNCZJIdrD9Cflkb8nckFx3SQZJiAVXMlEwIyrJEFW1vZuOcWYO0jLpjF++ESyqQrnd998lHnLmyr9boHDx/s7D94IP3Yb9+5i+z5Kkwkypw0hxXw4eSOV4QKEo3zXPqes0laJrFqwkHpsP3Lm7ZzvL+miSZjrYFXglvnQvVG9tx13gjmap8tIyzZT1u4WcpTjG3VUKsg0VxKQGgi2fnZOvVa3+7W4Jmr8Vz1fW9coTmDqj7dumrbi5lkJL7hD9x7B9j33Te8Ps9zQaYqBYG11xZWlbGwLMpkkCxuAXPWo6aE7J2lxFHNUW384v5sMtz9rSkfsExlmXNw4+PbNgJfD7CaE5bN9iun5x/2INpDtQ7h+tgArH/YGH7bf/s7f/RODnJbTlinKVgdG90TwOr3ZEN1OnTT9QBOvzOCNgMRTWi2E4jLprrpdhGEbSYotr3LS6VnZn4N8gg2PARjMsB7vJBF0aURQLyNA9MG4cpqZRQNkLcSeMmqWierrPQ5Xz9tXmuCNgHWGHkY9Gnw5M+boHU7h5ZgwsMsOJWoxQNFdtUDz8yrAfQuai/N/H9+8WLnk49/G3mntYkGAatI+NYIJuyNKSNgkCWbKyNmT72BvsHKhCpzVNJorQvuugY3BiM9SOWuXLnSuXblBhleJa2yT7qEYqYBKD0GYD1x8ngYlXYsBTrDBA1bmgyCwy+8AAAgAElEQVS3h6dtLcxQG7xtRzK3QpB34cKFGClpujQxMUFf1P1xs/SwNvPswe9rpgG6IJZx9FMgmDoe2EPBgsHlGkFMGrjzt0pIBUz+ngDtypXLAWsGAPtoN6Ep1zgswRHAqr08Bay9MJ69JAQE+x7ympdoouMzVgqadgoy1EoqGUdNmAykdROdpwWHrKb/lmX0+gVFYeA4nI8eOYJB0Km0gxGQfU62/kc//hv6/E2FMZStkM23HtbX8T28/7Y3p4BT9lR3WgNUs+rv4dD7LrWf+/eMh73rJtkg61NJDKVllXxx4qTWNgYfXTAFFzuXqQV2DsluJxhivAwWBXEynQK/GeVvgDQDj7ZvZpcBShOQaHbi/Dp16jjX8nZqVQ2qppAD2zrJFj+aKPm3stdD3KNzRLmw7XDe/M53Aro1trlE7epvf/tRWs+chrHdBQsr0PQZ+ExdGyY2pqlB9V5kZ9eZ091bn9HXFidmarFsYSEglVGfRiJvhF/sHKxc2iOViZXsf0AgP/9SnidtwhqI2ZdJEzbRbvYQDdBMFlhHZ9sT137bL7Jq2as2y8EruaGgRgZOVKnZklJTgYotfKqfYVs3+lUG1D27leiGyTWgC5lRbaQKsFbNeQWkBOphpLwewW2dly3wDNgUfPJ+ZdLy6hz9KkD9N782+WOpQtXEtn9bf1+yaAGrLJKmSAJXzY4eAVqV4T59RrCujJzv+zN/pxhsey9qsIMj9oB9WvfB8sm04uoMYA1oxb1XEKAMMQPn+Dd9aq2z9l5dC5qamfApBql+L1L9jIEgxoSYkkkYo7m7JEBuooDA7Tcxvm7Q6+wFk4AwZPOLlBGsbOo8uG/dHsk8QG8vapIdAGVNu7zuIZ2OUUSojogapzFrU4XRYyse9llrZq2ddf9Q0aL5jm646+m7LbgHaBP492dfw/uA9S/rr8mSBlQyq9b6akQlYHWdmzTwnm3Z0rtDttm6yS1xe1b27r6kA7uJTBNJZWijUzOAuFGHaJx3EqWR5nT72ev6lOyzLs5/+inr/xKM6XSe8RpmQzLU/dRvmxDVLEuljUZuTxivbYC+HQAjX9v7dw6ayHwBm/4IsKcCaQwX+QGSRjpUL8K+ew+PcC73Okc4L95+52znjz54h3N3D6Zo11E8TPK8eC4obToAJhMOGmYpeS6n2WJXlZzWUqoWcC8Zu+fr7vYFvGRNZakFrauMpyUXJo6cYwcB1nG8Z2+sRCF7WcNOmnwoBce2zhLs4l3qVvURuDd9N7XaYuVd1Nj2s1885Nlfx8TvOsk3fRj0uzCJprpKB3ZrQFUZqDiYeXi/STZUD13Xv3u3c9d9yzNBM8Q4gnOPnik6BrfmZ/6uz8Q5HYdynczdkzkrTdrqDu15IYhNaxtKDhwHa3sfPMAtHhVJTNDiHVFnj+x0q1jR2M015uv6Hsr6VUwY+6Sfr/EFZ+QA9+21zMaFWgO79SjL3O/MjVVSG8Y1wLkSsJE4M89jGGkCuNl/Wta3ZVXbvc1r8z0fMw83Pr5NI/D1Aas5P/62gPX3gemGqdK3aRL/3d3rUSSeti4xoygA20kfvd3UvNmjzsOhi0BnPwyVgXf6EHJI6uroIaURgUYx92iWvs2+nLCLXbQhWMMxtRf5jNIXN9nFuNOWvf0L3gfKDdAASEZyJnAYJAgP82pGk0DBJurmXHWkTI2Y782BscTrHAHM7AU4KiMWaGtEkXqe1ON0AipcC61jX8uYyOAIWmU1E6gQdM/CQk1O3sgh5CG3/nQV5muEQ8a+qYBFAqjR0ZG4qlrLZEsND//PkczeI4vsYXSIutTx8YMBpQKZGfqv3aXVwY0bN3NICViHBmmPELbZAE85UleAiv/V3EMX3BRuGVhwwPv7BqXWKOr4utnedSQE7uKaKxBRinQUqdlejD88oG21o/zZwzmBOgBeCZ3yZ6+x3FRphYLsTTbXLLU1sx7yU4AaTZYENx6iMjMaUgnMRgDS/QTAuijvzjjYkkUjLmuiqPkFsCQAARgabK0RQKaGqmmxoeOlDKgA09opg3hNKgxIzaybXFDObbApy+9Y+dyGCHAOHZjg/cbi7CpDcP7CZ2FZI7fiNWQ1rX91XByDzE8Bu26tXITButfls1Yi/uabb/GaB+kZa19DTDR4D2XqgvL0bmUuOb/DBwAcDFKuAd4//fR82Ntzb57LM73AdQjqndcjY6OMJ3WfJF5u34YBhmkKsytQk/XTdZJxb91jdZk8c/Zk58///E+phTsdibdgWNCtRExzrskbk5EIv6AuVoMTZaX2Vz3IPDtz9iyS7DfTmuPqFXo/8txsKWVG3+9FLk7yxLFtWQrnvIGX7Vb6MATbPdpPILyXOXsgDqZ+KH22RtzxMlBUFZHEAOPj19XwnkQU45TEgqCTgXK/AGKlqYgBf1tzJRtpzatz2ntLbVbjaprAkL+VOfBrZXqy/umpynvHZCmvL1P7CpiWbNfPApyRl7vg+RAUVGAna/+KHfV7ggnZztQhAxBMZhX4DSbLNfjfYnML+LYfAcXeXWKGV1LgAn58kqzxXmXdvde2frtcnqtmr4skhTJPGc0n7IvWi87NYTbG5+M1eqICQF6GaS2AZy6goxxa5ck2XMgHAa0wrSM4CAvWJNcer1SLnJ2AAMevxrOYKhNrslKOlyyfz0SQZqAcJsvkg/fsrFSKjFHcs+eYNcGwLizRXmnhPquU6wBAK9Gdn18lobHEPqkCYIY901p3ak8xT9rFXmnt8T3acGnwNMi+NTK8O+2jNP1xr817WLJA7C4DuoWk5gvA1xDXOML5oSt7GEzLCwCz67CQ9mge4hwSZAgg7tMn9sE0fXuXdR2WpbWeH4YKwGXCI7J7/n4brX76ANE7kZtaa+j+MMeaegigtu7VPSYMqnJPmDATG9auplzCPsYkZ86eOd154+wZyh4msm8ov1WJc+PG9Rik3cHo7TGtfbryPGH4MKMyKSKbmX65+tMJIhnjMNt8CJ4znmucp9zjnn1jnXHkviO7hwM8b9HaZvo+/ahJUu4jCXkAoPqdN091jhwd5x6V7V/jPqb4WnM6Eo061LI/CNycrp49JoWd7bJ4Ansdk9XiPkOaHbaQdbFZVVBk56hr7OOME71AW6f77/3J91nzwwGqsthh6i0XiSxVUFit416SQH1EgvpzJMECzmXOSZPTPZRDPOW8v333Di7wdzqz7EcmqU2W7cSMSadp14dg1dpujfJ0GvbZJTYgf+LektKjeAkQZ6T2k4SLMtkw6Ljl4wJs7agqI9dL+iw7uVyB8ZqQvbWkgrlmoqppd5ce8ABiE3qy8rqsy9BaEy2jmp7QJDXStkh5u47izhAWugCzdVQ2yeBaS9949jABsEBdoKm6x+v3w4RL3Jp5L+MAz2SfUdQ8Jk2yqVRyy8Rk+sU3JlDO6bh9Z58p+b8fXuMKrPzGx7dpBF5TwPpteoQb9/p3NwLjJziYOQQ0ExIE2mR9jJpTAasMq9GQElzZNLP3tvXYBoByP9fqXdZicXEugMRY/akN3gl0rOczCI6zLpu1B2lqBvmUXdUpeJ3AS0lwj0YIMDqRqgKiBKcrbPw6pD5WMmrNBy/+mAPKmqCjGCPZB9AA21oe6518DdvwpP6o6VeXmiWDWta8wZomQwaSSoI96Zd5fYN+TZsErMp97Hm6H0nWCpLmKeRah6jX1GhjHzWxHprW9/3kxz9JOxbRmT1D38X5V0mv0s67/I0SZesLU+fLPdmH02BY+3vNUjzwpjEN8hDUvVfmVUfgLgKe3WP7uMeTXNcDJFfnO7eQZmpksY17NAg0++z97IYFP4K0ODW9ZI6VwQ3xPpHzpabVTLYHcltHqPy2staCO0GER+K1a9dpzSBIepRMtG1WdPCVUdAEyfotQWsfz7MfFtpAoJxPqieuzei9N52iHxO8+boBAATq1piaPVa+3E2QFaMppZW2GeJ9rEO1V57MXfXb7E9AYYC9h5rKEVxrt3fTyoTgVfmrbSFsIxEmFVmW47mNeWkQU0Y4GvwIgjD+oC5sHfZTwGr98RuAvcOw0iZHcPSKvFVnUMFuXJX5OwPcFlzJnhpIymg/wNnTZ6QRlDWfMr0CQueqc1aRzKO5ZVw/K2OfGlTmnv8zUNX/076c2wmo3377XOf7f/aPYEtPxMzKRIHsgjI1Aeuvf/nbJIAMiIeoE1xesZb3eeqkDiDZPnH8ROoDZcR1JhWJGXBbs2V23xpXAxuz/AVQNOVRQokBGoB5aAAjGWS8Bsa7CCQF7AmqNQVRAhjWAsaEJIqA1fGN6Vp6FNqqoxxPgWfmdZLQ0lRH6aESwoBJn4GGXQDIOF0GuAnc09Qh/99Ekq9TDKCA2H1CZUCBQfM3XzU7KlDZynkbVOn18GmMbrCX984fVl1rAj6vVCbU+YjsNnXjYW5f7aH/ZvK3qYFNIFntJ/xwLFv2NSydb1MqzIblqRrBcqW1ZlxTmOqbmhwGzNpzQMY6oHUV4LEIcNX0aBGJ8ONV641LFu+HbKjjQaaOuUz7mAFcwEf3kmQZZa6QcAHYrNF2xudqvWHJOyuQVn7uPm1wb/IpvTMb86twbewxkV4nq+K1+Z7Oe/bAJ48AGneZc6xLrmkJt+OH1HjemnwA0zcLaLLFB061sHY9tihDzmuwv7iE+2vfMHNmb5jWW5N3qxZcpQWS927q/rphP2UIrce0jnWUmupKiMHQM2bui11bmGMM92OYUQ3uNKrRCVgX7IczOrZiOsM1CFy3bLZlTUliVfd4FgmIe3px5wasagjlc1jkDJtjba4zf03CFGsLs8n5lgSB/gIMgUZ1uudaQ29C1P1ekzydyd3/3PYEKRcunmc/wKgsUm9c5+knrFLoick6XJW3ohjq4pq7Uh/a9HkGTFvbLJv6DLBuDexJTND24tq9zDkzibJi5sE84Lkre9mukUESpFzHPr/GlwHV0jz1xo9McujsDEB0PqdfbaTu5dTvuhUQ2ddXVlT2WMAaQ72UQMhkwjbCUFtjOTODlwP9dnfgQP6Xf/nXKKv2lhKK6/b8qHrYanclw+oYbJFpJDF7c/JalDKaiq0zr51SD6nH/YIE3I1J3Ps555Xg7tk7HtPFUnBYAkNcQUJCB+3NPC/XlU7Egn4TqKm/JSHrOnVv9pmYYHAuyfC6L0U+jqJpDWBrEtjkYlrhZK/j35xVKn9e8jeWYUSBFeFEMam1HNrygS3ZN1UFLAJi3b9TEmD328ZlXMDqHIsEnzVtnBETJ97Pvduz2Q3L+6uWV3pa7Ij5lUaVXn8Av4Zf3GP2j2xy1rNWOY5nhImBNunn/mTSo9zQaz/wOa4+3ACsf3fR79f9lb5eYDWr5m/DsG7Ifr/uE+2bc327D++JpPBF6oy2AthGqZ8bTgZa4GcwIathlli2cTftRTZzUGrO8QLjDjPEfm5jQ09NJkG4pjcaqrhBy+YpBzSAN9toBlKWtcc6JDPB/G8rh6EOmGZAZVmtg3lkWw2AwrTGN9aFuHFrYkE9ntKtvQAaJTWeRIJVjZg8LAxGPdC8FkFJ1WgqdbQNTwWd6dnIgSGgmYOpK7ZPOSMMGVnPc+fO5EC9du1y6g3/+I8/IGjpT8/Py59/gTPrTwGz93Lo7MZt9U9oOL8PGZlMjgGI0kgNjVILw7gKRtKDlOuyRtLxVP5mP88CBgM0kNf9bzP3NU7fzVO49F7DEOpXuElOEk1V64EWECRA49+naUx/CEMdXSgNUK0/FqzFkMmDWamigXYYqFA3AQMy3xkr7nVyEgAGcyBgF9gpg5N19l5t62K/TgOF7ZpOpK2LpkDlHLyIudQT7icHL4BBiZ7PXgmcLTfSm04HUHuLMmc8lM3EC2DnCW4ExgJWDbLquqtxvPVTY7Sl2U2/0eGh0UjU78MWaQT1CYxnTKK4EbPnGn8pWy35qI7JJEC4XttJOH8FjyYGTuPMqzvvfoLRHc7HsHMeCA2wIRor+WoZQyXbz3O0lvMayYlbtwsoV5/SaqOwxLz0mb2IyyQJEAIKZeAye96L/3NtaDIj4bGN+rN33jnHfPouRlKHCSZLZq/81sD8wfRs51//+OdxsB5EMnhoYjeBLH1SGSuD735Aq+2LnjHWVaOIVFKWuWkwbzKmagethyqTGdmXtBtSesY19NjTl5pT5byOm8GeSQKZMgGX4FeZswkYHb4NAH0mJpwisU0kJfCxhRSjSxC8GWBF3FUlAI5o2E8DvkyNYi/5XgyXHO8GlbbBWMtwtixq6vMIyot9qL00LET+tl60AGe1jQi6VVJXb9Q8U7/XOPtmPfh6Jmmae/BXv3z6eYOGySjWttraVF2wHyXzFiioWCg1R7WlKiBfTG2xl/n7GLg0jsmRDFe/VNJWUaHIkM0DWGcIQO3D+4xEn7JZW7JUUFz9atPDFHAm+2WfTIFh91ZqkGE0uSTepO4/wXUAaLVgSolGwLw18bC3MFv2y978UpliBeRy4/6+jr0vX8qq0grlMcAIlvXRPC7nfE5N3yd5hpvwgi7HGsQox+f6nPOMx+Ste6hjbJs1zv6xm+CfpB39jr32GjeVAtbuue9yxvD2JkxsbaKJkaxdN+Mp8HnBuGztYQ7CWDt/BOORM8PoyioLWKfuPsz1WOPvGPh8XN8ycY6rkmPrZHuQBufMYU/y2vUFcK6Xq2xXAKsKB4Gle0ak+zKIPCv/rXx4N8lAVSyHDx9KclADoEuXLlJ7isol5llIPTHJW5zD+O8RAIqE3Y7t1nPrVi97q8xb5hPOmrNlSfkvDPKRYxOdU9So7qEe9gHP/86dKYAvCdN1rhuQt926fAD+EHvAiRMHO8dPHGIcnifBMUPPY30WnM+plW7qp913XaPuWxrNefY8Jonl/mopjOUCJp2sU5UJt653GRdoGdbenn7aXv2HSKEP5hx2GcnCOperTAClCme558hWVQfstbr7Krn2HFvTHZv7ukJf9I8+/l3nMvX1q+yTvZg1jh84xD6DnB3wVnJf+y6TLGBOmliQ5XzKXHH/k9V1DTn/9SVQfaRbtCUwejJoXNfKc93bA2y5FoFt25fVvcq6areF5ySBqkSoym8sa5LtlH229ECJsPJonYBncfS3d7Ags9ZvAdpiZp2HZp1UJZSpWYFYkyTo53Pd5Q6c8wFpuKxw20M2pmCWOwGudTk2SZd8kQmdRmlU3giNK3CUIa/AagFW+u1qhDm7AVjzgL4VH68BYN0Aq9+Kmfr3dpM7yeLuw1SnD0MkQZmyKfvUyYMYBFinswyb5QEzRKA7hjOotU/LZEqt5zFz3BUzCA2ICMLIQlvT1EUA4MZslrwnZggASg6sOPeRSdxOZnJ0EKkQ2WDZ1h4OStO0holKkVY5KKcATZNIb6dhjSzbUlY0fmAcU4rxmAH5YZ2KzsYCHtfGQ4CNYaLB/QCZY+trlwxMOGiVMLv5y0CZddX9N0EvQaKy4LQXAcCOY7tvHesDpLHHcXR96603U2+oEdGVS5eoNbyVe2lNgv74e3/cmYC922UQhkGSkk7dTg0QDJR0XPVDwwXBkEyshpeCP6W8BikGuNYUKX8t8DLX+fVvOPyvTlK/i1Mz916yxwLcgnHl0fswofKZyZRFoitDGfmlLplVx6l7qX+b2h/dQ2FdZLNky60Pi6ui4J+/scXM7Tu3wiYIjmRuZUGGAZkjsM+yN2ba7dO7AmDS5VK2NLVAMJdzvFb6GSIj1shKIC3rbr9SpbwG0/YANJB4RFZbWbbMYWt2ojnKoYPW547DiNI+5/AJ3n+g84sPP+x8+KvfkNmfTO/LYQyJ+pGyKwlunRzTCsEo3npZ63i5IwG7AYZsydHDh5H6YQ4CaPUaDYJ08/RTcDEIYySYNvjx2SqHtSZTBvoXv/hlDKna4McgZ9XWThp4ACpWbEcEPWStlmyfQZbGYtbTCVKsV+zv29Y5deYoNaznYOYPRQppS501pGiySFP3ZjrnP/kigd1BDFfePHcc6eh02FS/JwNhUsF7fGTdK4yvz66V6iqhjFkTCgnnv+y+Bh7Oeeuxu2Ed7O9ojaxrXfDlPaQHMg/V9ep72D9ZoFCvK9ilprQBiQmkGoZV+WoAK0Am7pcty9lSpJn1LWMZrrHJEVQwVkCvfufVR4FAkxslmfPjVRuZODRHulvAteR1lXzI974CWNv3KGhaYPXVa9YrF9vYSo+FGXVdPueSGreA9JXZUgFEwKRAL4DVv1cS6rjJshaIbKV8XpfJMPfKcgQWbGhog4kKCS6D/xjWkdTZzF5q6xnBiAGsMsUE0QDEfurn++n53NvDvN9s+yx+F+CW9+Z5CdAjmc64FNuki7bs7TLMnDWJHQzHOi+VHPM3gNf0nU1igHXTxXs9oyfxKu7QMHr3H9xOjWJoZJ6y1RxPAKsvuc8Z5KTXbtxhr5iC+d3DeyGBXKed2TQJO3uCprayPABWH8/HhdjYfow98tTpo6nR1oVdwyOfvuyVe2IXwDbjKStuMghQKmgXZNuPdmGBNfsAF/bJad5PAFxnlPerQiY9b61l7StZ7DKtXeYpPfG1VFJEXcLe7xngtFBV5PvLctkazGuOxLhJSmiIZUuYvfv3pLb+KeBslbPB5Kdsdh9O3rZhss3ZOvXF3chuBayWqwjwpuk3bvnHAiok58sm2ObBnX2dfch+x/AHWIFtv4rfwcIj9sbNmgLtBDjNMhCULQBYJyb2AVgnIhPejkJC464FEoUaFlkfba/wzeyBVUdtokwfCBMBOPVb8kKfWPcPwU5k/SSKrTP20zY2vQBsFSwqe8bHD0UeLIhzqggknYMuK5PJUSfxcLZlf7BVGUkc1oHs+ALxwC9//avOz37+884FkrrLsJ993Mte9nH78wre/HvLZpT0mlS21Y/jriHRMn2nfS+fp4kBfSo8F5zP7rueM8VoVns657gKIvdF9yn3s9rzyoVaFtr15OunjIRkoqoY3ysGUvbcJj4QeGpOZgLSa9ALoNQptbdYV+t5kPKA5MVMiFu/Wn2llZK/9Gcpdag2S3ZSkNGOT0OS5XUNtv/JmozKqVGf2Q4rrt6VUPAes6dl7lfSrO3Xat/slQcbbW2+cli8xl9+/cBqzsv/P4b1q+D0q0YRr/FT2ri1v+cRGKL/qvLLyKBsiA5jKCAxQ5n+eLBjMw8wRyDoicsjTJs9+zSQMBDyewO6hLIJy0AJDuNu9xVGRgmoQM2aPpmZHRwCmjttJdjtZtPvhS0c5HAzYNblUPZMpnWe17oD43fvAYE5AcYWgHS5OyJPBkzYC1KgmqCjkfgZKNiz8xD9PJU235iELeTgVn7o9wbJPqeJuZld6/sArQay1m1+/vkFLPuv8h5m5jlYAWIHDu6jZ+VYHGpvwLTNcfgL5mQxBYkerH/9T/+q88a5NwLoV6lTEsBpgJE+k9zzEgdlwKZAzxogApIZWBUdYgN6AfO2FvCwm58rQwglcLdwm5xBcvbcIITanDUlQcit26zyxMThzjj9ZpV22n5hBFMLwUUL3Frzn7ZHXZgvSarIcgk8AC8lQyL7zYEpcLl27WrnJjWa9nAtgDQYIC4jZ0BnhlwArFTLgzxmE9SLKkXVLdOAYz8JEPvtKdPzHn3thWXaRyAB1mHRn8mKyC76t30AdgO+9IzlGsf3HYB5ps6L/x6ZoH8o4PT2nXvURt1CSj1DALpEkEbGn7WiTHyB5yFgLgBDsMm1jTEmBj5rjJeMcU+k2f2wCASeRw8Dig8ku20fUp1ylZwJsh3DnXG1LnmyNVKC07/58Y/TqsjrM7C6d+9+WtIoYXtqZp3ASNBwkNpbn6V9GOcw4ZCpX8MVdgvMz+HD+zHcOsTv7GbstsLuz1C7RgAKO7MEMyUTNDezmJYTAzDU/QPFFLSBmtJ3pdNm5iOpBrTKso5Qi+qzkDGQsdesquqBNVEpV16f3TaDPZ57H4G2DEaMP7hOP01gmMRJLakJDltZqFyAvdAUzWDL61ICZ5DnWm57G1o/HhAZVrGuN8BPdUYjAfYHrUJARNIyrQVYGylsA06/BLIhYxsGvGVYvwJi/fW0rcp7FmjNf9t2Ngki/a0CqoLgYk5fMbTlstq+R31dNXFAgYDwYgoFOq1hVMWRBJeywATFdY0CLK+hPvO6YZfr3vwdJcGCjJJDe9GOtz1R7W/NvqljNGBo/SlOvXZmcb9omCHXmaY5/f0Y2KA6GCTZt/pYuaP3XA66MWtLgF6OowK0PsyB7IutQ621geuAvheAVlYJ+6Z9lqV6HA/Bt0waSZ8OCoKVOZhEpKowOgLtpAy8B0CYSZolGM+p+3MkkKZ4f1rMAFYXF5CZPrC2T4lvjXX3NtknGNPNTwEo3WmFNIjDsMDdxIujFSdwEllP8BBYWWVvzb2XmZbyaGtDdUrexD2u0pt4hr3xzm1b7ejoXIZtBVi9TlRBjK3GSN6b+asnZDvXYRLzLJo4MD18NQHj7HB/VF7qHHFfct/wUzBv2YLqG/99EADlcxek+ToCYk0Jza24fz2Fza02bbBvrBGln64R21UpH/a+1nn+z1AmDQBax2jvYu2t5SCLAFZSSpw1+0q5AoNr3nEnxoajjNnefe5ngEbmi3WgAjnBakmDy4+gEpXFxgniH1HnGRdwXj+y2vQ8pj4fRtUWWYPMJc9DGdkdtFHbs2d/kl07+HnWOGNfUlol/ttj5vdc53q+4x7ymDm7SiJmletZpCb1l7/+sPPbjz+OJFiV1CAmXLtQx8jOrgAGTY7pPO++q5JgN617BI9LJOseAOzdZ10nMqsHSEybBFaRNDl5M8Zw7k26XEch1UjxVVIJnuPWS1LX+468nIeiq3IX69P9QAZaDweVKYJG71sDO+ePYNYExmNZaVVgXKfjKEh3v1UxVG20rC2tBGi1BKq1bkeDMnur0gbXqpLr7DxRMxVL7ZkrK9sytrW3VPJNtrhAssoCHYtLYuwaqFY3m9N+bIU1ufHxuo/A1xOs5vKbQt0AACAASURBVBxrAWt7MLcHXHvIve6PZuP+/mFHYPf+o2kBsxtQNj6+P2DDg/qlfd80++GAsPfldqSEmhnIrM3h8PeIQ1V5jK1gdhLod3NYGkR7IBioClAFndnmNSHRfCV1sls6QxwUGjsNwxhs5lC0zsYsddggpWA6/tlChiNgFgbpPrLgGRiryAob2aYgdTvgSAnwMzb2NN7mPd5+6x1qTs8guzoa4x77aGrQ4PsPIW/1EFIS68FpkOKho0Tp1u1J6hU/79ynBjX9EQ36+D2bhcvmelh5f0tITe9iLKHBjXVPp06d6vzzv/pn6RWqAdETAk4DNbOl9ifUeEHWMHIoQLAsoweexlSCYg9kZZwemGk5gGTLIOHyF9dgO+9y/wBErrGXgMkMsYycf69hziHYwj0kGGRWvbfdyGj9MIuttFMw74eSaAGU92pNaRlZCGQEFGbS1wk4FuMMbEZe5tN7EPQYWJgYsIWR26gmSYIbJeCCOg92ZWfWU9p31rkkiB6CrdQRU/boGcFpapu59wBWzIrs5Vn1S2VMYR9E5bQGXbpsjjI/Jnh+Rw8fTy9S59Rt6o3Pf3aBAOwhxlxl8mGCxDYayr38ELBqtnGQgGcU0xQB6yWeqwkGgawssXXJtrDwfqZh5O9gkmVQ6j3uhH30+nIP3L81wiKHz7+gryA1pgYQPoebOGFqgDUD4LYtxZq1egDE8f0HU18scL8PGJ6k1uvJE0AlPSvPnD1KQKhDr3JG1Agw8fOM9RKs0fICY7AEE71Uzp2uvap7LaMj67IGYX/HmIvJ+Kf3ZxkQ2d6onJbtMzgQxr1Xp1LNWFxZmobYx1LmkGenDNOvBekGfHkOJnHsK8u9CYLTNiWtUyqor7pU2AYSJwZ6qjAqAaLBSRkTBbAaguX/ycAUu+p8jly3+WggXP1N/UXzv/aPK9lTALRlYVtg2LKur8BgwGJ+76uA9Susq4A1fYBfmTZ5KcXUVnBQ5277tfPIoLj6HAdgNrWC/l6YLKWYSgQDGlpg3Zo0NQxy4Fi9ZnpHpl5NcyQDVQGv71uyQAGrEsvl5UdVt/yC5I01isGTVdfnPmFpwE5qu3V27YIpfUHSTyMi3V3TW5Lr8/XLbE4ZonspiT6A4zJ7wCoy0Ke0xpGx3ApLK0MUsxeTVk+WSQpd47nDHgIutyPPXXrMup6fyX61mbPA+eh+Mk/d5vT0I+b3fdaQ9YSCQ5173X+8xybA5z6eU7fZ178VQDRMwoherrzPAskW246Uc28lT57AXq5jPtXWBfs95043JQI7AT+bAdjL1K/en5oFfCAHhXl1fhZYM7Nj0khA7TFSKguZacH50yhXmsSI+3/jeJ/5G5BQ5mhxbeUe7attslbmS6ZOwOpe4N9Zm28CNKZPtiATxAMw/HypQZG1pFyEydMlGGRd2AVRJjeU0KLLxrSqDzOinZxxJClVa3BfPbCd586eyzp3XjhX3KuVSK8sUx8PMPQMXuG8ytxw/tgujK9NwHl+D7D/6qHgur4PCJykT6wJW8exvX/PTs8Pja0GkOtay29iwK/1sBjF4MsyIWthi+kr0OR9+qmPgYm8W7dvUraDnBn2eIlE5mckfK/duE5S8WHVDCM93olx3mak3ZbIaOLo2eEe7XjuH9+XpMoqBmIPph8meWeJg2Z4Js/9ueei561lEiZj3LvCPKZvce077oNen8nnqskvRcUmzh/HyJ+ZRBeY2p7Pva2VBDt3/Jl+HbKsvl/arDFrTPipxHG/bd2/fa/Mq5QhlMmVygVjl8iZ9epQSdbIgOPvkDZzJK2Vm1vywvzy2j372n2rwGkpPUwq+LXqqOw1TW38Muzw45kNhvXLg+S1/eJrDlh/X+bbBuWv7fPYuLGvzQiMHzyb2oohDsk44vLpYWjm3//aKFunxB0Y7hhIKGddEZg2Db8NppVSeji7KSuttW5KYGRmVXbVliZpcWC9Hr83THZzHyzQBAwapTkwTNTYkIFNhpGMZy+sjs6CXQQjc7zXXbKrt6mz9Bhyo4/BAkepQEsTp1byKsD83gd/jITqeKSyGjR5sCbTrvELB23YXxkx/nY5fdPM7k5jpnMrB+NaWpZ4ABbAMXAZigOv/eAIQACMOkbKtgrqvvvd9zt/9qffT1ZYBucpGWelxx7Stu6wlsfDS8fOtn+obMJWAshki5v6F02cDMCGqFUbgn3+zYcfdT67+Dly6NnOZsDdkH1bAfwGQDIyu5B0ySRHDgwTKKDZRdY87DGBqa+raZImHALC2TkOfKXY3E8kdIyF/VFTwUYQIUjRUMjrFNCbWdYQKgwW/xZwmGEXGAr+nQvKs6y/NNhbISAx4JAFdCxsd2HkZjLAfqmbCLRK5riegMz3dZ+TxXxIQmIZwwtZCtkWmT5Z/xNHaQF07AS9REcSYFzGGff/+cEPMLbCEIr5Ya+7VYKDh9Qf2cfQe/ekd17sh70Ygy2VtbpBTZV1rdb16aC6h3E7cHA896M5k8ZHMj4GEo6nbS2OnzhWDpf826DGYEZW3qBHJuAejs3W+96hDvcedX7zBJRD1H5bd+unQc40UrYbN64SzDyFMRgluXGIAMXsvWZYJFgIzqxzW4OtWgGsLi3CRj+WqSyZquNXEkVUCYBp6/4OEJRaX5p2RdyPLJGgRgmgKgfl5SoQDMqUcVaMLrA0wNIryyBOhFXytjA1YUJtv1D9e006pVej32PuKpOL2yzPRoOWAXsSA5J97r5slZf7dTGrBSDrB1HpCqKsy2rY0gJxAtqW7Sxw48/r97249nX83QbUNjLgVg7sPyto9bNlPBrGtGFO0zKnAYepO22cOf2qxsZvtmC63ksJn3uMY+rvZF59CWYb6aVjmJj1S/idxEZMnpo1/co0pQBt7rKpo2/ZldTB8j0DddlVTXVWAKyPYRpTbhGDHWvjZIGsXbS+kl7Z9BPu72cN0Le1ixY4m/lUGtyOdxtgu4f30mrL9bguKKTOsuqc7dNJmxnZ8TCE7odL1M3/hH2pgyR9b+fwEdYIc/Xe1CRJGfYhalEHYEftNTxLcuo+ZQv37s12rlzWuM65agKrF3ACmMx4wRxxT1u6ldv3sidr9rWL9TrNmkO1w35mLb7GXfZAdj7EUZm/E5y0xmHuMUpVlTEvktxROi/gloWSXa42TJwJLBtN4GSUlVy7DwgktgJ0XyCfjhEan+5ljqV17gI7AZQgNfNTIMS+3MP5ZXJL0Kp/wzbLY1hX8yRQvbctrA9ZQ1uFOYO2k2RSxSGAfZEErBL8LSXnt8CdX9pE8s82ZZtRJbkP66A+z/5oaYWJ3AP7D3T+9D/4085RkmnlZG9v3m0kx250PvzwFxj9mUwQKCNxbpMdtn/BaOp7H7xPK5z3OxPU285xZmj6d/nqDfZM2uJwDcUG1lxzkphQ1I1dVrKXchzlpiYOBKyHDh5G2WIiezjnmMxs+qQLqEz8MR7uR+cvfILHwuXOA56n/gx3pmBzAcezOJWvsGdsA/AOU3dt31zlthobmYSQYbRllonBSLQZLw2PZkhEtgyo++4IvW51Yzfh7POqBJOMpYASeTMKIff0cuSGzWceCITLNKlaN8WA0MQd153kaOPia+LHPdrxdb26v5sMNh7wnBUwpvSGszKmfF8mxGo/iCO0e4MMqudh3MRLFeDz9r+CU3/JeezaMmFVpSa2+AKwpgWaioemtVdmUu1LKUlw3Jv92/3HsdgwXaqj8fX9+PqCVcc8DOvvA9bX92Fs3NnXbQQOjL9BQGOrExkaZEwcRmYn0xewcQIWfFYQ4UbOpsvBZq/F543dvYYt9kD1cDBAkSHYFkbW3qoKlxqGlQNDVnSUw2icVjkT+w8RguBmaRaaA8ugWBliP5nfYXtLchBZx3oFgHj52pUc1h5kgxyyBsseZGZ8ZQB1Oo5DJrW4vqeHl60JZFrHYI89nLxmM6xKeDxUHiHzNaCQCdN8SdbVeqW4ulpPJsMSN9wOAROumLKcXKsyVmWzAcjf+x61TccTcCvl0l1Yqe4eAHkPbJTSKCVZtsK5RsDxELZasGoiwIz46dMnYftOpHfrDAEgziORR3/06487/5p6oFtTdzoDwwM4SlLDBEDz8JNtsdWJ95s2IByUgsHtMBE+J4OKQbLlBgT+XJBlgOih7Jko0PH7Sps9CAWeHrZKXAUsgt1egL5mFgZ8Zp39mWBVIKTsyQDFJIQy1DFk0c8JOm5dvxnWOqYlBMgaL6XfLHPJ6zPQEbjWa8gykdWHrbP1xHPBKpI/JadmlncjVT9BT8Qzp052dtNSyOv46HefdP6v//tfdW7gqmnfwNHduJIySXUQvg9YNpCWUV0AUA5SH7WTZ7aJ95+HDbeXbLX+6e8M2Y6JsZt9iKkMiZB52HvZVYO4YlcBrNQuC/6qBgmppOMIE2BdmDXJZYqDEQztfybv3Ea6fg/ZnpK6PYC5vgR4sqdPYNEHB3s6Bw/uArTuYiwfEogsp71HL3NtszJOXFdXV8zyE7Q/tQdvA6YMrO37B+g2gN6jAczEwQSZMuQtw6rtpYGVdVyyJQaerUTWQE65tKDT4McEU+ZMzNRYwzI0fN+1lURQobqARl2YNZ4ymaQRkyY3rSumsrWArwBeElsEjwaGBto+X8GtwaAMXmSKAcdfBYYtYM275TOMqyAXAPMSo52vgsQ2WC2G86uvVWCwztAG6DesackZq0+q12gSKjWb+d2vMLL+60swXS13XAMlsSxZXwuy23+nZY1svo7jGa9XDFZ73a+uq3b96h1biZpiD1uJcr2H+6vM+wvqnXUPtvRibd2+k9T3pe2NRnj+jqz59s6esYMBrT20v9FNWED3ijFuTF14vgIlAZKOzzrYur5cp5YgJGFmYsM1zfd+/atfBTTaduXIkYPUlb7AeGkSEDLFfHjMnqaZDA7ugL0ZHIQXkbELWGdmXHsyQz3MWY347A1qZ5WnqHZGOzsGtgJ2bTmzg9KAh1FzCJJMopmoEjjHlMazhmdUBjbKXwUnSD7Z12VLBT6WS2zGiCq1rfKnzDv3ezGZj6wbIOh6UU6/lfUlGLSPlwx0fAR4DppBWWduDbhjEcO1pqeufz+MU+/Ro0di4CPTKeAwUaiag0JbrrOPcWT+C8C49h2A2R7m+xos2DPbafHmJnVUn5iM8BloQreJPdDqZ2X3ljPMUpvpmTlOqcL33n+/80/+o7+AWRyPykIg5Vr/2S9+0fnf/7f/o/Pzn/0sf6f3gudNHPHZg3bv29n5q7/6S5x+/wmlKWfCXl++cq3zq19/wp6pIoWaWMFq1qD7LvWxAawDaeVjouse5Sd+qNg5dfwMZk+2u6NsBxl6EhqUPvhM3NtlfWXtPz3/u86lK1+ggLofmfQSxllzjM8DSiEezNhru4OceW/qrmX1Z9nnnfc+K88ukwDuS5VDkjnGmArw7vntNRl3lOS/6qH9FLh6336tnNqzyzni+vFrGdYCrLaJqdZp7kuROHvuN71b3ZtMlrofdnPmCJT9bJn3KhmqcoDWrCuv2+w1mlI5L03emmxpE3WejTE0NIn45VwTKMuwYibl2H2lltozWSmy+6rPO27pvG9Y7caEyr3FcXN9Ppl7UJvJxsdrOAJfb7DqgHcxEV9ppV7DR7BxS1/vEThz6r3OPtq4eIBtkU2NLMsm5VXj2IPM1cNfNukRgb+bsWY0FuToEqrTpOyXGcvqqYbBB/VP1kwJapSPmWw3sPPnOwBdIzCse5BXjXCQDSP/0fDJ11EytC4DxMGwjfdYBChNw4Ddo4b24SOy6mTgNZVRymRNntfSD6jSMXg/TrMeLLJ1D8jUyvbak00AosGC7nwutKqDEZgXmFYmp1uwcbqte8y0W6e5BEBTvioo3sH3zYgKhuyxKtiaCSuno/A55KeHcgDHkAEwaWbWNijKJ72fq1evd66RJdftVYBgYKXc0+ywbON+gKsAVPMaPzXDWHi03Pn1R78BrF/qvNxKfSU9+zzorLcSgPq3bZuNMoCoQFQgoUmSvXXNDAtmK8MLm4zcU9mnfUeHYA9lFgW3JgF2U8Msq+ahKDg1mBNIypb6+muaNfH6gp8nMdDQih/2xtohQOdL7nOeQOUpY/mYcZLtGFD2hsS2m+SFAZOBmxJtP6wjMtA0YJkj8N2FzPHwoSOAxQNpNbFIIGm/wZMnjtJD9c3URE/BGly4dLnz81/+ClOPJ8xDWtIADiNjTbCzGEOSeUCkcKdX+bOOm4CxN86cCSNtPRKRQKTEl69cQgJ9Iw6lmnkdmZhIvZisvIGPobzSbxlVx1dzjswtAgx/rmTMXsEz/M40CY9ewOJuWkMInJT5PWH+jmA8tZP2NLanOHhQOa+z0CCNdcScMrLZ0gUjSh0gsAJDE+R51ABWHz7dpJU+YgjDvejYbE9cFQUGdn4qZVaeq7Qyjr9NOxnnoC0UYphEQKj5V5hxJcJp0VCOqG27lq3UbTsvlJHLyrdumQIJkwWySnJyAiIZ8NaleMkWFTA+BmIqKqrWU8MbAkHWkoy5LJjvZT1s6kDbc1lppaSWZKyAsfmHIH4zEteASn/Z//u3nuWyF8WutDWxxczWR7WlaBnapt4vJkMNC5tZKdL8Ktgstrj+XpBZ7K0f5bpc7rvp4cjPTf60ZmitGVTLFkcy/WUC4BXDF7Yn7Er1Tn0lR1Zu6TAo1aZNEa6wmh+tPLYcArddnpEgV6dT25Fs68YwZ2CMPRH3YICrgDVSXBWTjZTaa5QBcjrtRCJvCYcyUk3kNL+JdFggl+fMvEsSsphGlTI6wa+uU1axNAMYsXfsfBjYyFGTZ+hmTax0Ll6c7Hx+8RZJIBQEzGf3PUGg/biPHaf/MUBX8GsfUQ2I3F+UiaYdDIBIR1mTTzLxmUOAZsenSjeUcRawcC6tP3kZ1+AyqDMBVvWb/r5nxHb2jRHa5gjIDpAY3Ut5gaqg2yS67GU9hxTfPTzsfOZ1vKNLigyo8NxTbXQYZ+DnsNz37t/t3CIpJTu5XWUBjGEX9yiAfi5YYQw3C6r47yp7xFbm8TAqhEPUvO7j/e9SOqAs16TQVsZ/3n3KlkMyg2E9n1LKcqbzT//jf4zB3zkA+aOUkdgO7cjhY2lv9sMf/rjzCQk7EwX6GMhA+4z0lNCU6f333+m8+Z2z7GN7GZPnlJPco6b0fOdXv/2MBOtCKRiaRKwstGZwGrCZoN3GnLYXs+fF4YMTyJK/Q3JtgoQapQasY2uHZfuKyZQl1NRqO7Wq1zrXb15Li7YntpTjc5a98Db1/bcw49J8y1ZHSoNNQs1xHS0TKlD0LLRVm/PVJLh7U8CewNoEeeOgG+f4OPXSzkmjO/6rSil1y3HvJqms/J3fEZy6J1gf7b7p19WHXBBb/gP+veePgFXw3CZHfC0/vEbNCD1X/JmJW0td2kST+0B67JrUY56r8sl64/rdC9xrPWfLvZpzjj3C9WIMtJXnZSlOACjn+EKzBoyfTDKWC73lTSQHApAtSyi/gA3A+vWOpf/dr24DsP67j+HGK7zWI3CWJunjB/ZxQAGaaLhukGKtpQGDQayMmPVNSi41cdBt0LYjOkY+JcPcQb5oTVvaDyiP0bkPgwlrFg2QlcwZ1Ll5h+lQumPmmIN/FJnXOEzkXrOwSA3dqA2sNpsxBwwo+dzGAW+dzxJOk6lLaVpqeGgo0dLJdph6HLPXgibBoXIoXXwjm+QQaw+h6sEoG2TvNPu+Vg9If09zoWEAgfU9AvZFgJXGQwZW07BwGjCZYZdhFWSa2fZQtN5GsJnG4nGCIJgHqGi80wdQ7iK6u0XrmKuwxMpP7TEoYybj41ibFd6D9Patt97uHKCtQB9yvwTd1KXN0edu6iFtZx7egm2mDornoNxX8xQz3amnIlBqnQetEVa23LrcppWPWWJ+pwAKBx/XHBMewLRAzMPUeiaBqYGjAO0hDLLyLc2MPJhtb6IDrQGlfQ11QTRQdPwC0nHI3cLBOgyrW3Wj1Aolo8z47ERyRnBjACKg1DHTw9paS+ssl2DWDSInDhzuvP/u+52z1HDNIym78OknBAzzsBwHw0IrnXrJs+E/nd/QOuF35y9SN0VmmutTwmn/QhnWGSTNKxiAKLc1+O8hC680+v1330HmiBsx92s99F2e6cWLF6hfvZWA59jxo50JWgRpIrZEID/Ls3JeOc4FiIplkJWqvn6Vrbe1zSKS6xWk6euwCINIun1+Gny8YOx3Atp7qQXs22Fd7TAMrL2M7R28FeMxgnTAYN+2QYJD554BIuuAIN4xEvRXo3pbLVRNosG0daiyCgZ0Jl2U40eem4IuAz1bcyA7ZF7bo9cgTuCS1jRKcxumr2U2ZWt9bedIC7Da30v9VFpNVF2pbJwfgibNmgQUMrGbBd8EbMrtAyKZS+nXavsbzUj4hg7WvlcDJ8NChPEMSNNoLcg1wWt3w2C0zIr3mfqugKlXQNb79gUKhPpRzGwxHs33AjilcapH8O9/FOBsZceCsQqEI+sDDBVItGQBMBPn5G1JWpi4cVz8yD00DrMGpK7rNlD2+21P3JKlNr1aeU4JuGNQ5Is0jr1SWgC7tTV7oc6ylmhrRJJjGy6x3odJoyV6ny4v2gpnKC69gwPIK2EdXxnlNAxy9jP2ZcDDDs2EWIuSwsqNV1dJEPL8kjRh/xYQ2kLG18hzZJ9SWru5W0YQCe3SAxQF93iWtlAh6cLat6enIPV3H1/pfPQR8tAHOoFjdsZaeMbPNX0SrPbDrm7bbmmGxjbWMupYbj2ge7IsqQm/Mmty3qj2cToo2XXv9cOaSuXQ1rQK6pYZA//es8c57joRUAlmBKyjJA33kRjdrRmdihzW/RSJ1/uodqrO03VWoNH3NCEgqzc8MtTZD/CbwKRPN/zLVy91LlKfqVx0KwqgbmpNt3CPypJfyOAxxv2W1ahIYa/YwVlgrflh/t6+yZYy2M95nn3JZOxTpa3xeVDNI+hZoVzgYOeD98/BqPZ2Ll++ynV1YKYPdd57548AP0850x6mzlNGTlZYwOoZYk/03XvYuzGbkqm1BGIH7Oc0TsoXvrhF7T19wUluRAVBokGzt36eyQ4M8Vitrswk9ASOcZ5HufL2d96h9GCi08Mz6d7K/eqrAK9i/am+BLYOsrfuPAqA2/du0SucRAWs+QrnkZJgDfLuTk3zxLqJDZRVY6rHHHyEWZ5zzcRY1Y6WPP0FP5NNVEHkHpZ6ZEamyhOsp1f2XY7W/jcAsOk3bm2wa0pPBRNtysyXeU4mPbMrMM6WTbgXxDBJFReg0fOsfT/PUddh+97+V1VRe75aGyu49Tw1UZVyAddKzgDAaQNYTfr4Pqq33C8q7qkkuGyyc8u5GSUagDb1smmDBjnAnHYPELD6HmUimJ0lMYsA1u+vwmZvfLyOI/D1B6uZjRsM6+s4+b459/T+B2cDwJQ/ybQaEM+HBSsHTA+EORirlcYW3g1fp0p78a3Qg045o9lxW5rIyggUNWNKAJhMqIGzmUbkPWzk64IsAoUeDpFRWL79uCLuQ9q5k0Dfnprp2UrwQRwSoLQf5muMJuoGa7YFkEGdQWK7yqGkCYYZYdlMD62nvPc95L2LZKE9gMy6eujYZNxgo3X83GrQ2QBW6xZlYHXBlWk0zPWaPUwFWPbqu6mUFwZtFUCkuZOyUg/BOkiQOfN6JfWrvqcCSuuuNI7ynsyuX2gkwTMYVqXnWsYIGSyH505Ar0Dt7TffBjQdifnSCkFGr3WgW5BFz052Ll29EPmqbsUeajJhy9xX6kAbds1rF7CakRZkyaKkDorxtB2K4NrrMXhYUIrEM5W1HeK+NZcwGWHf0WkktnPIyuyZ+5wgUvv/Af5Wl2bngQAxzeW5b6/Ful7z1wdIPrz/3XfD9smmWs+sd47Olpo6PZAtx9TKwCGAnnlj9vj69Rvc90Tng+9+0Dlz5mznGrVXH8MuL8w/pOZttFhFxnoIULp3/EACuN+dZzwwFfGaHwKuD/B9AxwNwjb7LJSv82nsM0Ag+SZGXPswUrLphzXR1zCXugLDarsEkx2C4r1Ixw0kdKXUgEuGxNYKsvgGuMIg3SWVvcqgVk0ydYcwPeu4tT7GibQbI5uYb+jIybMxsNuyWQOsl5hjURc33IPcWWOqUV5/PJLgHUg6e7YqX5ZhZW2xjkxOyBaJx0wCBaB6P4ChLRpmaSwjWFUtoCGKklL7+EVOVq2PNGGyRjA1XMrbZUcbNrGYxQKLrpPUoKbOzW/LsjXyVf5tCWcBLn4PcOBry+QZmGk4EgDMNckKOWdWlJuyPxTLJ2Atg6e2lqy1WCrX1ldy4NTZqsaQHbZXobDTutgwla2Et5X/Fusqy22w2/KmBV7btjltbat/3zK5NW5tzWvqef8/H4KIch927QjM7yNhdR9xvN0vDB6Vs3axVvNaMcER+Bf4V1baglYBbGqNG+OmGFolgVRBtMyVUsDwvcqdfX5bpEmZB8+VlOKCTVuY57Rt0WU4dfgE5AuPVnhNEkq91BTvGKYkAMBkHautYBo5tNf3AmD1XMdX3qFnu9JU54amXdROoyZxX8aaPfJPpljkvAH+yQ1YzAd62kSC7qXuwSSz5qdTZyszqMPs7cnZzqefXKPs4RZnh7JTlBM482qK5v7W00spxzDsOjWw84soFHBST+sf3sdzQ9fhbd07uB4ZpjJsUnYqsDBh04JLW4z4fv0kxuZwU3/EpzJ9r9VkiAlJ1QeyiXoODFMSMMLZNsx+3c8aD8CwjQif7t2yYKpBfNZJjGiGBKjXaE81xh7KCBYp8biOc/zFLy4mgbkqkGDMBawaBbrXCIwPk+w6TRlBr6waz7+PfVWzvhESqpYR3MEwbhbALLjR4XybrWdYn1Gq8Jx3DnUDVjfBht7vXL8xGbmzgPW7732PPtXjPIet6Znqnn2XunnvQQAnWzoAAL185fPOpcsXs/8dmtgPM/8Y9vMhpktzPKuSAbsXidHcHwAAIABJREFU2XZtlPvTRPEpBlAvUFTJmD5lHzfhemD/eOfdt9/D/4F2Yr2DzCmSaIBWAWvk+Ei8X1KTb7mQyeyHtNmZxHzp1p1Jxore6SQMVcLM4Cvw/Ll1xZ5FPlfqVJeqb3VJdHVQVkqrEVwlBPujWqGvNvutZ7Bntklyr8s9yphE8Jg65Mb8yC2jLY3xrJOB9u+c7JbI7ACYmmDyGcto6lRcdakqwuoa3C+rTr2MnExetMqHJMj14eB33Ns87wSmKk8CIqMoAsS6Z3Ff6WWtYWMk2GX0ln1a8BpfD/cL3b9VKyn/d+dyT62aWJN9Ju5bljWysEYFYM30yoONPqzfnOj6D7nSDcD6h4zWxu9+S0fgP/0Xf55M837q7w7gNDjIIZ8MrnI1G6NzqOukOjPzIF8r+9NURtv2BdqYyAaZ+TbQeEzPQDOcbvip78omTkbU2lgOAhnJ5xoS8H6b2ch3Ie8dRt47RBCixf5ee4oCSqAlAYi40RLE2SP2OLLQw/SttL72GgY6Fz/7DHnXLcCMNaCnAlYEXB4GCV45SGLIRPSVXp+ATe+p7O7r8BBsyTRaW9TW1CjzNH619shDrtgYXGEBW0pUlQib4RbMCgw9yDxYehrLf8cnlvgB65oqcTDzXguwsh/97mNqfj7F6fZ2AIf1Ph7KAwRI/r1M2HvvvN959533At4/v3iJ2k3MgQ5Tp7n9eeenP/9R54tLn6d+tnWGLYOIMg3xerd7X02dTWrsuH5/JigdozXMIYIqHXdlgHW9FeylZyoBVz9BuPd29dp1WMe7YVhl0ZR+l+SOg5ZDteprHJf2YC8zpk28304Cjf/kn/1z2MpjCRQErYtIRq9evYw5xzUy77o9zga8ODestxyGkb1x42au7+zp08hmD8LW/I7ehJe5vkWCGBj29K7c1NlFguLE6TOdc2++ReC7lB6HN3HB1DlYAxFl4DoR78IspU9nR57/Oqy4dJ9tEgTtmm8pM7/KPPJ6vBYTHwJW295oxHKdn124eLFzEKn2KWpod/J3dzCk8vX201dwkLF6RGCou/Ay7OoqwfkaMkVgBgF/tW5Kr71I0JCIw5bxaAJce2GZbGtz+uQx5M7UPjOWW5C/ktaxGo9nNRx2UqmvsnprqdtaPp+pQU/qvzLX65AzyGuTJwIf10CB0JKUpb4yQFTAWhJbf69qO8vRtJWvxoBJeaOg3xBRIBwmsABcKz93DlRQJ14oma99McMQRDruPcPiGNk6EcWmrTy2CebautT6YcOHBiRVL9O89pc/K5DZ9pts2eFt9prNNfur9SLlqum9v7qvsJ5xLq9a0mI6C3y3/65eiwJeGUhZTtYViSHX3OXLV5Iw8sPElkygoFp1iVmZeDAFFBe49v18PgHH/GAEabz7l6DchEdaBLmm+Hda0biuBAS8r8BLsyWBxCbmzLMXMk269boHK+NFScG6TsAbR1rYG8Bqr+zjVvcwWGGYUoHCS2Srm02iAEYTyOOk27sD0N1vchBDNtQwq3FGNXi2r7WJAte8MkwBFe7Vq/TVxh1P52CZ37tTN0j0TPH8kT0S+F+5dAdQN4XpGjLKlS5AA/ugrWTSj/UZa482SyP9SEYBW1O3uJeFLwG7Qb/v04djvNdqWxEVG54Zgv6WaUttPc/KMg/3DSupZgFFurv6nE0ixPlaqTXjY4LAcoA+1sYASY3sjXzqoute47niRxJBylxNbsJQpsaQPceWbtsxslPu/pAko8oQ58H0jIy3+5GGVZRWoBSxv/M7lC28/+67KSd4Dih9JjDl2XoeWI6iGsUEzyyJQMHJFpQ/Xvdjzo8dffSLhb2+fuMCTG7JfmXdBjFxEzieOnmG1+hNkkJm//NLXwRoK+02UTJI65ureDxcv3Y15Q1nz55mDT7HEG4eMKn0miRHzomSAu/W2wDwuibTDWjtpm+tD999fIy2WN/hXs6de4syDVvcUE4DYMWqPs9snT1p/ZnPgusb7odJX2Vs7rC/X0mru1mS23OAzCXmmjHCOtesRNbk9jLJBZ+xhkWumZQosGad83oNDJGIsGTDfVp1yBrXbCuXSggpjS3TIpPE1tbbsSAtakhKyLhWwnI2SWXX1gDzxHPBkgl/3xIKf8cYRjZWsyPPKF8jreAis1bhVXOlTTIZH+n34OvWejNRQV9gYh3BqqaGgtXqr1r7nfu0RmmeSSZBBbC+ptLm9Lo2Rsq25974qo9r5MnxqahYyn3Na/X3Ve0skJDf+HjdRuCbAVYd9Q2G9XWbe9+w+/lv/tv/uownrONkE9ZEp4+gINJApUuRk3ZRE3MT8IGkia89cGdwnTVb6aErKzpv/SmHE7zSl8YpMbhoggjdSW0W3yvDR3bxLjVB++jHOQjI0QBBS/2TJ0/Bpu3mcOpOr81Jao5sDTNEsHf02JHOG2ffSP3OJQ5s63kMhvZiyDNx6FCChiNHD+NyONI4PiZCz2EhM6p0MfVaBqpNFtXo1VpGQZ/nhoxItJMcLh4qBh+65VZg3jqaIm2ihYttXJQr+TMDfsGwnwZMGkO0dWMCIs2drGMSrE7dn8qhbg2gmeT9gPQDNGy3XYwuv4dhWP3v3/zgRwRVezvvfPetzsTxA9RufpYeqcp4fTaDAF2vcQaWT0bQTLHSrrBvjTRRQOSzk/W2L+CZs6fSZ9fkwlVYzdu378SsSuZxF2yAQOPnGHzcoo9eST6RPQI8rF9yrDZRR+b3ZdllNQwEBLMC4h0EejsxWfqLP/8zDDsAechpBQ3rjM/Pf/aLgEoz7x7C9xgDx02TIw2VrIPU3OQgzr0y/ZPMNVvR3MO12Ws3SPGzl4TCMPK+Ccy0BLrOv0kSF+fPn/+SqRI2akrivSsd81lYj3z0yBHuHXMonody4MuXL+eZeF9j1LjtpdYswRBzWKmWUnCBofeWMSRwnacnowkGmdhdyAbnkWyvkqRZhflYXbM9iQxZmfoEXDHPlehtQ2o4QC2fxl07erYgC6ZdDoGhwHc9LtcEM7i82v9Qo6e2DtN7sfXNE+auwEbpehreMy8Nfmp+ExCbXFFqm/dtnKeZAxGYCiw1RyI4k7mSYRWMOOedRwZrBqKC4hb02T7D1wx4kiVLEFbrQtCsQkCA4/j6N86Jqr3iNQWBvL7yP2vNZXVLhketmOyh/KdzSda0YXFL5Rt0mnuQldnEazgfve6SaxLkx5TENlFVo+aHDKhjLQD32YWh1fRJBlP2pmkLUYZL1QpIA6h6q2KAHQcBhcDCdkuCAgPkBLbcj3PhDvuVNd8yXEl2cS3+jc9EtYAsvsyN37OtkncaUyoZVKXE1vCbTJJlTdIMp1SepQkjVQ8vDZgZn+wjsmeSnGF+lK0KqiiXACCuUkOqR8DyMkY6XYAi5JnVyklZOMyR8vIeZJjdAEAYrierPnOTZ/Wc6/WUmL+M87vBvl+brHpIDfoOW5mEsW7Hx5Fy/TtmmnSRBEIePL+Er8DsbcDJLM8Gd+CX2wB0K52PfvM5Caj7YfWeUy4i6+4c09RsE+67tq2xXKCSJS2grySCzLhqaM+iKiEpBYv/db8MIS/A5zUte7DG0NexHMC9VHlz9X4t52zdd59YNsDY6EofN3X2hiTp2D+UHVsGYiLv1JmTMcZZA8CpCOGdk/9QZaM02pY+1pHruCuolslWRXPo4KE6cwDdES1ousO89W4GNEEjofFlnaVGaYyizznzr5GK+16Tt652Pjn/a8buSspRUrqhSz3zS5WH/aH1UZBtvtO0VQuI4p5tSZf+6YyhoCxOu9T3zy8+hfmkpvQO7WLYn8phmlIcnIAFY5Fms9Z7SFysA9atb/aMFtCeO/cm9fj7OB9G+d4IhlJlZlR9YLn/eDCU270g+dq1L2hpczlJNl32n/Bfy4qc7yZINX5aRMLNn4bx34RzcxeftgZbY9x7ab80zlmoZDomcewlGrDZNSDlDGxcJnIsMXDvanuUuq9YupRZqomZ+5USYX0wrF3l67b/c1QjzG3P/NRPC+L5HeeO462hlR8qbpyvxgOeU/6+iZHsLykBUEFjIlHg7HrVNKz2Up+X88re45qk1SdqDA3VmvkrQ2vM4961Xad94xHmggmr9F2OoSHrnftJuYZxFNepKdWDG5U02/h4XUbgmwNWs2dtSIJfl4n3zbyP//Ff/ncBoI/ZDM2CuiHvGdsXx1E3Tx1WNbLp6UWmy2E1r6kNB+rU9FRqRWI8QpBnFlXJqHU5a8rVALAGFjmhDbw4EAz2hwjSegA3j2HP2PVjlGAQvosA/jBW+joKKmlbQv5y5w6tDwgAWsfRA9QEGdgpzdIEyqDOwEaXYE0uBHgCVw9wa1KtXTQYrlYSZedfhiKJxhLQps7TerX0vUPi0/RhkxFW+iugq8OwYaT4WzPRtujx08NI8Hqf8bg3RYsTMvFm7Q18BVhKjh8DmpWDLVDDZG2LNX8emIJh+90ZqysxHSU4kMGzD+n1azdyUPUPEihQA7lAsuA2QbNBkfdndlkW2YNSgGr2vz89DTXs0Wb2Rdq3aBTivcse2mPXgMWge5I2PndwhtyD2ZIBkbJgs8W//PDDyKodXOeF7QY0RnqmdInAT3BiEOrPY4LC/3yG48jnvvPG6c57b78FW+u4y7pR2wV7PkV7l/v3cdedpw6Y8ZLdlAn1+dmX8DJOkxp5ClhPnj6ezLSgZI7nfANgbULFA97gWoakZddaZ1sZWMdVU7BZmE+TGidoS2NgWi65a53jx44zbgRqBDe2DNE1WWMNWUFBVcyknMPM336CTPvaCtR03Lwvu4KxiGzTIdiiswS3x44dJoiRdV9KciUmONRqVd++njyHp7yvJlzONKWCzqeXSrRlrwhW0gMzcjgAGcGvYEHGMBWahT+jaggINgkhk8jdGzi2br/2OpU1MNgR2HnNqRFrDEja2mWDJVWnSkMNxMp8xNovWDPezPHL+/B7sg7pzWp9n3PJ8F1Vge2YUquqKclCI6OTIalrMHATcFu77Xyxb6v7Q+oUc9oVoBaoeu9lVOKyBOgHsAlyClRbXef1uQZS86mckyDOZ+n1yFQ4l91XCupWrZcBcgyE+G9AbKTMJevzM2u5ec/asRt5sPW2TQ2vSbK6XGXUnbAr1nWrsnDc3O/83Za6Tg9c5mfrvu2YBvw2/UHDckfmK7sk81nX5XMQ6MgmpTbW39c3wNplx8Gaad5PkC7TTk8B5istxXCaXly+z1oCtCLV3Wzv0Vyv0lqTIjim87llUx/PTSM9a5etk9PtvZjxMr/B3dbkB/PRf8tCKXts2fAW4LeOxv4gtc5Ie1efsNbm79DSBPdgpogtme7Sbub8J5fYi3R8tw54E2CGvZA5rQGdzNUagbxlDel52sgkfSy1R1fCx7XvMywDr1dS9fS25hoFqq2s23tw/3csnfvWCJpUFVQJ4p/ZKxXwIys7Yl9pGX8+lBzbvsr+pUdJdJ48idqBPfMZMmn9F5Reb4GhdezbelFbh0U6KjANiMYBHGWQa+shzKuqmPskNXQ9VqI8AjAUhI3C6Grak7KYRn6chBZjYCJ3O2yuYO+nv/gJdafnAXWYKpEY8H2txT9x+hjmSxMB4ndpHfOQkhjP3vQL5bmN4qhuws0x03fAftHbSX49XnuJRHeJ54ID/mNqe2GE+6kpHdm5K8/bvc1z2Pmzmb61PdTVC1j3kUR86623uPaDabPmvsbKzxxNfXcSVjKVqHe4dl31Z+gPeunyBZ49ZkvU5NpayOSECib3JsHdEkZZz566f1iiIHu/KfunvcvZJcJyy8pq8Gc983be9wXrWDdmz5wkx5q2aiYG2jVa7sfVD9nynD73X/dPAR/fLINAE9KyoD0555Z4dibZzGyIQaueuZIj7p+pN+V6vHb3RgGktd3Kd6tvcalUyuSs9hD3F+deatZ5fkrujSsKqRo3lFrFN9xqyRAJrm4TabLbJruzVzWO7arSGqNK9zSTXia773yx0Ye19u3X5WMDsL4uT3LjPv4eRuBf/s//PRnqXalhWkbiOz+3FMZAIySDhQcE6+eRsm7nMFOiVTgEgETtnz3pZKNkEx8j4+qyto2deRFAZFbSQHwLmWhr+ZTGGFAMwsLZbqSbE8UG6Ab2gktNf/YB1jTxMIMpkLh790EMQ5Qymt3sRX4lEKuaL1iLOHQWiyEhLCDYjbxTE6O9AKiDtAcYpoWJIMIAtwU6kUPyrzTolm3h+sxmCjStCy3bfGs3dyTQiOSwrXMhok8Qxd/7vgLeAtBTnZuTNzpfXDZgo1G7IIUs7YBN4DnArOE0yPA92ve2LrRHdlrWlEDWMR/GiCptFqwJ1tCGmqEXyPFmAGJmoz0YRwH3sobeu3LeUbLvugBbR1XuyR6uyG5hBR7zHGS0ZTNlt9PwnoNac6VLly6FCd2Lw7K9PX1+Fz+nTYGmVRzy1ZJEWZv9OXV81l1UwC04akxaCDDtgXiCoO8vvv+PcJg8k8x4tQUAKHM/ntaCQXvzOV6TtybTJsIaV2ufPv70oxzse/chW8YYaZUARrbTnrNXlGJy32auvUZbC8l4yUTphLyH4Eo3UOfEfUDo7duTmFtNRwJs0kUplvVeSo117O1D1sgwMHbcH/ewzP3co6/rtWs3mbNPYgRl0/oTJ08moSAAvgPjOzeDozJz/wDthU4cP8J17gdAmeRhzQDEF6gZ20FNrskXpeUG0JoumVQwuIpMGEAiQH1pkGMcA9BzbrfrpNtejgRUBrYCQ0GryYdyzCxQXq2IME8BAAje+2jfYxKhki6NIiI1lGVs4ueroF/1Q7VrkTWvmkuZ2urxF8DHawtUi8XwGZa5kzVwMojWFfq9h8iqDRKtkbUkwASV0riYdDFubhTuCyY9TDbIbCRqk0EViDK3YqDkqrT2m8BdwCob8tTacHcB/rZ15fX5PmasW5fQYspgqDUAE1U2rHYAcfNebT/z9EP0vjSHinz5VZBQv28N7le+7ybX7BYGpO5z1iGW2U0ZL33pJBxFRn1U+w0Nl1AD2OqrAa1t/88CsCVBbk2YXsmTy4zJmk99BASRKl4Eccpm3WuYyXytu+w8a2SWdXCHfQbgIMuq9JhgeuuWHaxzezNjNEQ9NGE616zsuHr1tqZaApYylarkh9fqdQsmK3CvEXCv/LKna/PsrK99+pwkzSrXQE3qLOUbJr+u37hFggk3Xa+DgPwFDKuJRxMWSlpl3gUcs00/ThlE14RX7rOPFNp3Ve2i3Jo5btJPQtLrNEEoE6y02XkoM6ZRkHt/tS+p5IZr2/1hzxh7A8ode6RuI7kmC97u3brrjo7uSn28+6du8r6OY9/W3RfrxboDnMVdnfPG63EPdi6aNLWuViWJgPVXH/425krulbJn1kmOkZB0fx3lv+4L7tnpqdy8p/fgefrZxU87P/zJDwCsn8VULUw2CTLZx7feOUdt/ylerxtn3uvxDHAeum48NwaQvVpbr0x9luTpQ9jMzZiWMersbwCdKZLOuM5vxURJxnRsRJXNetQbS6hELFvYShJiJ+3TbOl1jL38+PHjnKP7eQacf8ifX5J8SHmPNZiaIHJ2l0mVewws5tPHtG27xOfncbfeTp30k3WMAtm/SjnAtc2TyFhXuSVrqvrFWljXuNy6MUS5vYtFnT89gO7VnDn2geZ+lVATW2Q9pNa7MUtrEtHWj7tH6Q6v44XJQZnumMCZWOeZKCnXcT594fm+JSKpuTemSFK6kjLlQlxZw7ZfapQvqbsu8Nm6kLdGdElApE2Y9cKqFASg9pZ3nxXoOk8Fp5ZteA6xzxtHMHeNj0wEpDUPsm3jBo2awsJzXauc6ZOTk51bF+98ud9sfPFNH4FvFlh1tDcY1m/6nPuGX///9L/+DwBGa/76k8mc4bBbAbhqx28POHuL/uxnP4UdmyU47qE/3zifByOnmSd4tvXJPAfoDH3XFjjEbUWzyObrJrudhuQGCkYcMjLWqfSTpRawWl8kA2WQYP+9YhvHckDqAmmdyy0YVg12BE0ydh5kYZI0MbBGicPTw6R1TK02BdSgwhoIXA/CHE7Qt3I/kleBXRwGG5lPDqYmkPWPPADTc5PAJBn1ZEwruE9wKhjgd/x+alDUnFl+omyNsTCIekCt71UMOi5f/iKOwM85uJQXeZPWcgo26mB6BkAfbaTXgDnAviBbaaqJgztIdXfSA08Q9xJmpYsaI00/NG9qwbT9PWO3D+gVsPVjMvLeW++ExZaF8lqVQ9tfVkm0QVLcbhPYK+Nc6/z2t79NwDcCADZhkFY3ZO8FrHOAaDPTQ9RRabJkXZVZaetoPPBlIjW8MehVgnX21InOX9MH8DQ1nwYUysBiDqXbM3NA6ZSmNV6/hk5K7ZTU3kEmfYXm81J7tm3ZCaicoT+q96Dk2vZBszMPc6+2yNHdUfm0bMMuAk57wFa94Ka0DZqC5X5IwsCaQeeIYNVepgaMGo4MYm6yc5h+kARnSgkFWhcvfNH5+JPPGC/kxCRrDozviyRO4OrzmgGsPuE1lLgN9Bn0DeTvu3g+BSQJOPhMj9Km518YIhGn0bfzVtrQGkFNcQh4QoILWHneSoINggyG+nl/paJKpJV7anLicxNQCpweUksuCxlVAszNCAG372UAW7VPzt8yPIqbpbV7Mfypmk0VEC0QCmC1zjUMs5LgWlsG1Zo3+QxkuwWssil93LvTXlDjmBiAO49jgkPLCuXqQl5ZDAPUR4ythmDDzC1rHcN0iC19X6WxAsUWPBp8GvC5zngNmZWwFw0Iz/q0Ll2jFv7GezKJIZuVwDWnaa3HyAebuR45Ktfgh3OwBYyvTJcad+SmTCC1vA1DK5gVsKleUD4+Q2LKQLeAUbs3lDt6yT4rkG5Ba9uH0feupFk5DLfgsO3rWO7q1P2SIDDAtS1LuZja6kIwwB6nRBBn3+cvWduA1Gcv6Xk5d4evTRLYFsTkh+sAV9etsPy4B2/vdm64l1p7amuhkt624Lo1nKnyB0pB+Ewgn/6nr8a6Bdwt0Fb26XVowvQEoKKC4srVq9SqX8XJdiYKC1l2a/jdv+1brDrDfVxnX/u3Curi/G3roVZp6ZaqkoA9OgwlhkUmDJXd+6GJXJnnPX+ViExbEmsMi/GvZItS6a7OSUDXGeo/jx0+mr7Urg2BvfNGFs6EmSZNEXmS3FPKaTsba1id+7rlK5t9xD71iD3LuTFIctU9bw75tDXs7hfKce2bevXytc5nmMG5V6ZfNnusfyOzLZCyVtf5OUzy8A0Sex988AFKjWNps/Phb37Z+dFPf0TZyC3WI8wd675Yt2cA1jeoYz0eVvj23cmUVThOkbjyTLeYlGJ8ZXyn6Ud9H4deGfVu2PYO7bLu36f2duohcx9XfUpudtMrOvdH0nAF5c7qGsll2HuThecwpzt75nTGfZhWYzswXlK++wLG3AUm0LdyxgSphk8CO89ywfT0g7sYb33CWrnJdGPTg7ldRIWiIsuk3l2urUhhpcXOhbX0W7e8ohdZsu7sK8wLMwZbiQGMA2xftkLtq47SqXs1CdgqD6Ku4CxK8rSchJUHb3EOZbZVYtpzyD3B9ZZ2ZeyBkQAzjjKrC5xLKfvJHlIJKPNaZZJWSTbXzguM9dynrS9u20elbZY9h7NvOZ81byIpoTO+5zefsq5JvAnL2euLZVWtQmyhr4CAlWfn8/Zc6yOpP0Bd8la+Duuv8ovnJcN66+IGw/oND7m/cvkbgPX1eZYbd/L3MgL/57/6X8IeGBwpb+qBLXlEywADMLPfBlcac8xRv2fkrYRMJ0VBi+oo2TblwDeu6WR7rXMPgIEQJvIyDwpr9JTQ2uttzxgZbQxxPNxaSbAGItZHGcjJ9g30D8eAo5fs6t2pGf5WRtNMI2yqMb0mDWE7NWyoQyhAlbVfcq2SCnnYGIjtQuoq8DhEnaufMq/eU9iDmPm8ch+NS2moBWtJBDorYVXaulbfqw3s4lrYHFKv3FXtC/kkrpK3kNxqVGWgMwXzd59esjKsHmsx4YghTlcO0MMTRwKulQDaK/CLzy/hMElmnutWlnZ3mkAAEOx7eo8CX9sZaE6h8+EackyNMs5gSNSjBFm5mOZPfGgYpSy1h/okAyeDd9nkh4DAGzduBKjKXBrE9RCwasQ0T4C5SPCQ/qsAsQUSEi1g9ecCCuv78lpKthnr9976Tue/+M//BQByV4IZ60urNrB6u166cqXzMcZTk9bHwljozhs2R+mUwB5AbV2qjIdgVqMszVkQdAUcGEDJrsrWGRxYD+rhrhT1xo3rCSxKJlhBh3WsglXHytcTnA4OMXf7CFr6uhhbwC4MjLXXFy5Qd3d9ElbAmjMCNRQHhw/jPs3cWebvrRN+zD3pmNoNGzBA7d/wCAYhvIfvJ1DtxUlZKXs59SqlhXkmMFLqK6AMMGUuvxScEvwZ/HQ0xmH66/6ZVjaqCLgGExC2t9Bd1TVnsOOsNGhZhF2WubQG0rnTQwLIQDjMqPWSStsa4FQuvBG9NkGYdZS2IjIAa1xtdbxsZKptksZfVhrvGpMlkDXIGm3AwSP2ApMJJoJ2jYwxBkinSWQ8BND5+ioHHrP2Z2CdvLadAA9duVuw0W5sOqzKeL5iGaumVOloF2strD6B/5cAtam3bf++zKF0DH0FbAVcxcIB6hgnx8g1a1JukPXSvtaXPQ7DYFa9ouoDv7/KnlV7SBk/qUbQ5VW5p/WBVR5QoNifx6m5YU7b/cS/b91HXbOuldbYyr3Of7csrPuRPzNgtTbQ/ayAly2UUvUbGbkyyxcvrSFfYn9d4N/W4KlpKel2AnOAgCZLO7bLuu1mP3Cd2JKKIJ25Ue176qMF2o5/e02p5+P3fFaRmnOP1caj2FnHKqw7ckeNmLq3kSiiJv/mrRv5nCexuYPEhgyRbKQ1gia81vhcXJCVfAigwYV8lj7CC9TkYmBkwL+N/Ud5u+7pmwEdO6l/1hzJMbLNlePuuvJlBlG6AAAgAElEQVRa/l/27ixGzzw7D/vHtUgWi/u+s0n2Mt2tnlGPNDOSbC1WjAABnMvkxjaQCPaFkSsjFwECJBdRjCixgThOLCCQleTCSGwD8ci2lpFsa7TMtKZ7epnpbjbZ3dz3fS3uZJ7fOe9LtmwH0IzGmGarqqeGrGLV973v//0v5znPc54D/Nuzqo9wsf+dnOvexMoO9MBcHBnt7smf+4mfnPz8z/xcrec3Xn+jatol9cyLP/z936vSAIAXWN2xY2u8EvYkCbS6AN2JOJozWzqbvftyErfOhVH+jWHTkxtgfeWVz9fnyuWrymFdraHxk+i4GGB7Iedr/R37mWQc6SvA+hf/4n8w+eIXv1jv80dv/NHkre++nXylmvGWNfvUi3rL1k1ZU5G/Z8wl5fz7kx6d2G4+Ay1RZkTFY4HNwKKF8aKYtzTjrn+4vuHzShqtb7rett3mqfQbJQve9+wzk8+/8nKA/rMFCtWuzuQ85uCcZuClDlkUkGoPrGTqkLCTA1mZhKm5efRYerNG3nzp0rnJ8rQyOpf7pTw6fORoYoPzIG/2kvQLrr1yks4E22vPX5JaWMlBCY07JeHt+tX7ueZ72TfFAV1e0G2zgHbz1EclgaoEolshMaNSFwrEujuJA3PQTliqEzXj9VrWjNZkKduo9lpqXMd4gMKjn0ErrDC1ee9yP+fKbr3ab9ux29yoPrsFnPl6tMO1+KZZV3tUJzDbgZ1pXpC/5JpEefWT1nvVmdk9ZvPK9b0qV8qn2OLY/rm2No83sKf6L08fWDXccwzrUz3pnv6L/ydf/eWSLzXLQ5IVliduk+S71aA7m/BMZIfkOt1svc1D+iBh9a425XZqLo+ldcuByfEY2jxM0MV+qVpc5BDVggZY2hWZ5tYtG8Owcnm8nWx8JK75yfWpLSRB2rJ5awX4svKClLffeS+HsB5yDqIwQ9UOQvDuAGsGoAMIGeZ2ZGz2szOexXYAiAWGV1eA/cyeZ6p2aV3Akfsag/mO6VsS6UNtHNB1I8yo2jkBZMuEBb+rKpvbv9H/32C53VW1tSHnlcG+EEkps6RDRw4VQyoIvJ+DbFmYR2MjIN++fcfklTB6JKz60o3N1EsSlAPs2mz6kqYP4Om01hA8u8/VkYFhb0kpsanbikWOMYeAGxsXYOM6q64m180wZHkMtVwfQHkuYNphuCcZfvXDbkTA2LKllpcKDB2ugINgiJwPGDAu9xIAVI1zWDXB3c7Ir3/6J38y5iYbSwamRtV1Ggt1z/sjlXvrnbci8z6Rdj/YNqykOtZ2fjXwgLxAF0C9nxYej8LiTE09iux3fcmgBdMCgu7BlzrpgElS7BNJDghWGKmsj7SPNNzzIh2+HPaCxHpD6rzWb5AMIbeNact0WI8kZy4kwDt4MD1yz13IeMYAJ1l9clsS4hWpZVUPeyVBovZGzESWJJhYmXmj9QWJYbUnqJorzsBqVwfGTYBUjpIMgDInI5PUsxiIDX1YDCvvG1iwyqsHthUvQMa2OAHc0vRMLMaN+2TuD18gOQGQCo5a7kvSqQ61W8c0A5FgLmu1pZxDTRQJLjfgBE0CLfO2DZo64dM9WLWt6VpPSQ/BGmdObKqkACBAqiz5oQXFrgCCtVFFkPAD/qfST1crp60JQhHKlbTAfkgy5PkaqxHkFdisELJZtWYzXFNLc6kpSopncPJRJk3qXuurZj0aAHbiqO4FOAKUA5wBhNmA1gpmA5atWxJi70MWCLAA016fzLDMpdR01vcDnvIu47VaowCwtVssdoLcAiTeJ59jvepYL8woiry1ZLeDGzM1wthKyHWOkmL7KVBW5kthr7i+aifWrt+tNKngWCKkpKLqyXO9YTczwmHXJDSAa0m2PP+480qGLEiNoHpW/U2XROZOklv5i2Hcatca2Osa0UFRgrlvc6ZOfgCK7ntMHDTQjmokHySMAvPbMSS7FAfji5fT5ikSYbWL1orA29hjWq+npcnJSO8/PHg0gOZk6iydCwC5WZDxyL4/T+KRa3uSbquj7DDvScR7n7z32KtgJuu7gEZYVUZJSDBeAW4Q6JEMY560ZdPm1NR/YfITX/lKEoLbJq+99lr9DgWOBNg3oxw6l2QUQEGeSQ67PQoi5RP2xgsxFqSUIX+15iRaJeiqxy8ZfebN0jDhP/LyK5Mvf+krk3179mW81HI32278bimh4JYeMM20y3wBvKkVGAZyuteb+1BAHSf12chzMW6SbfdTR+t8XBrGFwDXmEgNsORESf4ZjuU/brq1THJNki7KCtSqLk7rnQVplYUhpZxiHFStYrJnn0jpBHM1SThzbkH67QKO27ZtzThszx44E6O6Z6P8SZlOkh4LFqQnq3lL8RMgtTB7g/292m/lY0kAv/G5mbPqRFjgDz/aH4b6avVnPRaH9cNpIzabZ1Z1qUp+Ejtg/9fHj0ELIvcmEaZd0W29SSVpkuw0Lx5py8TkKONqzFt54XEPtatmELDIG4A5W66zACxZbn7GniCZUwoPe/KgkPIsa21nfpfaZOid3PXuQ02q88n5rpexvsFp41ey4FyD1wOE76XncLUYyt5oDS8KW8/lG8tvXQKuZRJVxuOSDSkNyJlQ5k3qy6lEqk6IxNsitXeQK9svMctteCZRdOrjJNDnPp7yEXg6wWqdE3OmS0/53HvKL/9//9VfrMNblvB2pFc2cdltH+qm1JjqSQfwjPVkTEluzuYQKGdUG/rC1Bmej8vhe5MPPorLYVovYMw49GFYBQkYP5ntDevX5BBcWwzS9WuXijXg3vriiy9WRl2geikM3+lk4d94/e2SWi6MrT45E52O4KeDvWZGKvvvIE3AKogZWYxRbjg6nVYblbz/pgQxXBC3btlUEig9NgWpgn/MXEkJO5ob6lpz0JVcL5b2VTcbU568To+FCHv4WYHp8LsVFFbvNuPUzNPpgPNTAfP6OZ4JANAz9mJavAggGC/9/M//hUhRdwymO+panKx58dzqbGSZv/+N35+8/vrrcWs+Vve9JoyR655J8E3W67o52jJC4qyrDQumqwB9/h1rtzGSY6AAU3c7rwkAPhP3XGC+AbcEhWb2zWQXK8QBmXQKKMvlkBJ3hruDAKDQs9VGZntk5OvCfACrHeylX2PuX0DIlOrjw5EMBigbth7iPMMAIrKsOq+rHUuzOdMBlphQn8/siUtmwCgjDMGpukuvez4SbEZXwIkgQwBYBlKR7V0JeysY9W8ANYZVQEaOzuyiTDoSFHGzPXkyDErmnCBKEkb91M5du8tBlMTXXFMTXH1RMY3qjMKyCooAO4CecRPDIeNdZjUJcLCsCX3qfQBFL1E13RreVNDjOZtCgCMXXDXZwAmZogCoDXpqfg8GIFwnS4ZdmXztGUjyEuwPtU5lCCaZQ6I6zMdWIXS/VvLf7qPbgM+7P2bQCsBiIbQvamZbHStH73ff/W7AyJViACQEtPPYmrHekD7KWOGbmRfnwtqvikpiV+YUNqTaRpVpTjtgFlB+zPoW5nycIOrUT6d/7EEkxbUH5XvNVLYL8ONWOkPtqfFugJgxyfvZAwAD8nyMW7mIDgzoaPRUrr7M37Q+yuv7HfdqPVkLQEhJAAdZ8XhN3QooSYOhBEDyiCmd1/dR7TayFiSMRgOXcZyrbrjqDj277t3aTqetLgFYi9FJXmNh5NdVBzu1vPtgVuuesFJZK8xubt1JHeuda/k6tZzppyqxQUZcQD8BNSb/QRIgeZJVK7c46hn3ar6M793S6R7jEbj607W00ymDnXadtYb86eddpzGSOHyQZyRfAETfS6sT/WJv3kobsStnksTE8sX4qGpNpwuEnIty5+iRmNOdVKbgfMl8j5PxbGoZb+TsmTUe2YOXZn/Vb9Uew5THcy+1TNQgEnXmSYNVZQd60wZwSsjl+VGTSGKpPada+dGYwKmrl+Dcn17Yki56bmNflUvoC81UjaGWc2FVShK8lpkHNN4CEDkP174/Xc+12psEQBkLTtj7wkh+7vkXC+hRo5gnxlDCsEzMMidapXKlZaCVcOuEBpXGnWSuzmSvOhS396MpkZhNotN1Vk1n1tziPFuta6hnJAO9HoBezyj/XedKH1Mjdb96ku/euTvJ2STc0pt3Kiwr8EoxATTrJ34qbcsOHNyf56G38JX87mzM/aJwye/6lCxYsyatvp5/KWf19kp6zIuLuRIHYEzNNLkttc24RiSG26hofvbeC/FHeG9y/NTRXNvV6lfNMPBhJUXIxBMT5He97nT2Enu6EhfyYWwqSb7z3p/6gJPR3tEyK7/XfXrboKvfuxUk1o59UpLDJ9M5e6PEZgNT49aqL3tS93XFkmrHl8RPJQDV/XcLvqo7zXNqJ+dOAo6AFdtLoixBBMjKC3Yf5lb4zA/4F6JYxxWqlFSYUkF5RjvrkxZTL5V4JcnO3gklEltSPC+vMT8AtndACRBs8K3JsQNzgLWjh6f5Yw6wPs1Pb+7af4gj8F/+V3+lApCRZbWhS+iVHDABDFmNeorNcZMt0BCm4E4yimrWrkXSxQlyWepOZ9PG4P39ByfvHkitZQ6sFVrYJPAT+TEyupRg9k4yycuSKd60aV1YmI0lLbKhC/7JdQWRYqiSpcag4a03v1NtbTgeTuUTmO3+gG0oU/F2HVdaZJACcZhsh0/Becv0sERtHuJaHEoOVjWOu3eG8U29op58axJoj71XW17arTf8TsvggIBI0gap8ciQFNkDXmArBpfLuixJeP+Ve6HWHgGoyTZjGLVtORqJ1MnIDElWAY6/9B//pdQpPV81jA5kpjRAbwUzkVV97V9+bfJaWs4wXiip48DKMPVQ83gutaeAq7pj134a25XxN17qpwC2bcnmO4wfkZ3Vc11RzCPGpJiDsFvmQZlclTtzm748DrSBA6dz03M1zgA3IC8wW5SAhrETRvVIzEE+Tm++O2EMVq5aXowLtvpmDJX0Oq3xzbVgcDBxrrPa4CTwqjqv9G1cuTrGJdPp47hzY9XgesuWTZGLBhRnXEj62uCr3ZO3helVzwtMqGVV7wqQAO0rMzarA/RXRPYrCJIpN79uxBjmWtgHcsVLlxIQ5P63J+jbntfalNfkTixzX7dM3lVSco66j+r5VUsodY/ktUPdUzFWWE2hHbCV95Hp92exmvlZ8+Z+1lK5Rub+lyxOkodjKwBW7pMN8qrusFhHDENqnQYQO/bzkxjyfj3fJAG6RUrLP1vqVv0/rYm8r+DtSf1kO2dX6xrTNn8XbI8Sa/Oe+/LRMECMw8aWKIykVmYsN6ZdyPq4ijPs0tYKw7097PTdXDfgJwFR0yVrqlpVMIpRYyZoHCXctXYajAKe3ROx3X092DJtKTajnTybOBYZmm/p15jnK5FirRpjc4KaATPXjDzZMPloO7zqgWofK1ZumMe+luiwTtTbVsudoVbe+Lfs2FvigtTFdZ/Esb1Ou9dql0GCnnYhQ63tWAM/AtkRFPp+M1St3CALxqqUJDgyW89+YZixJQGt01G8kKqbW61MiGFZ2Kt791JHGJzKwV1CUYJDDTzXZox9yw7zKVDOvlcS8nq2g1PxsFeOgHVc5xJVklmuyX0BWu4LwO561/S8Ts0mCXz3rhykyQs47F6Pc3D6LV8MCEzvWJJ/SpBa25nr3ISdFfMfhXFOK5zZ2YdJ4l1MQu/i5Fzm2Y0AUPWvnsG1gDzrmOzbGaV9jP3JtdzTWmW4Dyyr9SjB5B7OJjmmzGXfvj2TV1/9QrGrb7/zduo4z5RiwD7xpR/7sazvraUceOONb8UsaX8AZ1zU7TMFwoeWIhizcjPGWjJNepR2OcyD7qa9VZKf8R7YmD/NG2v3XOo0jafWZPpRSwY7+6hjzA/KjTV68g7lHc7XKwHfJwKyP4wS55333u01nrNG4u9c5vJUDA/V1mJlJU6x7cohJB/sE5eSNMSeen/X8+LnXgo7um+yfnWkxGlxpBYV+PL8sMWA+sdpn2N/PhYZ94UkFmec8QzssqanwuxvjOHSvr0v5JzcVIkPkmBznXR36RL9pq05cv1uo0XpAwSah9ownTx1bPLR4fT6zly9ksS0JBKhL2XOZc9VXXPmJ7Mz96vEADhbEe+GFStyDUmycAbWu/Umj4AkNLjVW/f22+5BzGk7vhSlvOpkW7mkl9u2126wab81L+wTwKltvOrQtcnKa2BtyxMj+wHm2uuMoLWM7yQplDeRBBdwlrSgeOizsJQrVU3Ubaj4DkxljBhSj3W+zmbrhqrD/nX9mp6xyo2obiRQ7e/uqfcAjs3LUwdrfXMbvhMDLiZ/73xzznTphxgu/wDe+ukFq3XqzjGsP4A5MPcS39cICFS/9FM7KjO8ZdPWbNqLK0A4G+nWdGrjVoaNIgEUADoId+/alQN3Z9W2qEE6djRsYRwIOf5NL1uVICWsVkBZQrnKBAu2K/gk5QmwuZFs8aNsyDPZiDdtygGfLOLdyJI4Iq4OGNaLdXk+MTZYhTe//U6C5DQ2z+E1E3t9MqHR1VLg5e8+OpDsfyuGUKBfdYT6ow1mM4PzZ2dlBfWCzbsTpkzPPvtsapx2R5K8scyfRnahZcU5nBIMF4iUwS1XSmY5Q4BNdjwETg4uWW4mTGWiotarZNRhbxLskAupR2Gu8vabb5ajJOdfAe7P/MzPVA3qqjALvi6Tmfzu8fz7t956I31Mv5vapGZkMTj+vbL+Asscsn5HoIlB3hwQgW0VSAno/VwF6NoOCbhzDQ7GGXVm+R3X30YWg4FN65OGpEA7mhbTJ0AaWCdj4XUr4AbOMF5Cm/wMYHowGfx34v6rhcyadWkxFJOimdRhcUAUdFUj+LzWpTiGVjuUSBZlnwVBgoPp6QQdUwmAH17ONTZYK5CQ96t+qQnorqQ+WCCEwQZM9CpkXmXejsYxo3mMeyAB1qvy0QPAPIxTmHuBEYMPEq/DR7T6OV0JE3WsP5K64EqkZE543rLuevstwpC0k1KNe/XMC/jVN/Su2uHKpseIJNJZhlQV8OSZCcwE246saq+RccaWuDbzdFnGQI3ZFHlkZHBA9cPUuVYApo418/Z2XuNWxsFrluwwf3rNZu60tOmEzsikAXslrR1cn5dkDmAFrB/rf3Tcbhk9SVoSSAE2mJLRPMhcgpmNpbrjU6dOluEMcLkie8GmTXHjjvkV0zA9fdfm79pTaP9SgDM/J/miNlqAWH1DjWOB+4FZHRJDY43lyEySqfcaN+IDNQ/qZz2XwVP2rMsBVNrOjC2psKv2MeukWlMMc7ZcwStv1aC4JLv5LFmudjzVN3P545puclbMpGczGhT5e6kxrJC6fmZGzdJam6OE1ut+0rTtSCSR1AiexegeXP0Z83U9+6oHlxTTs7HX98P7GCIMvYA8azhzFSO3TD16pLg3Zy8Xu1luXklCYZNGmXe5Nccwp/r6+omhjtb7fNLs6ZPs6lhGMe6x5lEnrXoO1Z6W+xSoJ/0Rxi17HdnqfDXVFAE0j6khno1J0dVz5RaLYbN29a5dugQIZriXpNpkSUBWejKfSv1rJMLncnacTs3zpaynJQGNpJsAa3kI5Ke13yLrlvCx3p1PQIBrVnpBeSDhAABiXj0HfblffvmlAoi/8Ru/PjkfMznMJaOyP/9TPzX5YsDsh3F1//rX/3X1cv7iq69ONkV5Y86YO3dzb+awtVd9eSVArRmJp9qj0tM0c92cAWRJbc+lhlViQfnJK6+8Usqh48eOT957993a6+0nkmruB5upzdvBtPna/+GB1PkfLIWSJ27ukeQzPZwfaSnnW6DoRpQlyyVUJB4zRiWBTw3xlZgf2rYxrEymtKTZELC5dkXKKQKeSy2SZDGZ6uIkNm5U79SDYVo/qB7r51Knu2NnwHTqzUm0d6Qf+K6dz+asX5f7yX6ykMEZ1QXFB6NB86BryH1KuvWc19qF/D9lQkc/iqHRxXwyXYojcRLWSkuYNF5K0nI2YPQO9+8kH8UIwL2aVoDV+r4a88cbUa9ojURqfT1fA+Veg9xfYg+Id8YZ81rTOderxEBskPGTZKY6GtewNQocSnx4nuaP9+fObT7x2miWtFnbTpKKU7KHA6tJqFYLtADWSoKLScqkjdVFS3nV8gKsZMHqWTm5mycS8jbEG4lpzqUE5WKS/pPs81NJVHbyVLmHNlDzo6CiBmMARvHkvSWG707+6T/81vcV68390qdlBOYA66flScxdx1M2AoLCXXuXlTurFgCCdFb8PkhjOAJydm9HwVjUkwnmNJLxX52s7c0EHCdPnI9890KYwbRFCVi7m6DpdjKC97UpyCHezI7DNfU3XBltyDkwV2VD5kx48+aVkncKoNUOrk6PuPXrcy05ZN94/a3ISi9lj4/RRg4xPT0ZeQj4Gpw2YO2PljaWN+DQioH8sWrzBg2qw6nbWHRtSZtOdC9XhwmwA5Rv3761DpiSxGJPi61q+dHosjk2KR/7AQqevZ/3B1oEdoApYCXTSxaH6XQQ6mervhfgYi7UUrG43mb8uf6OUj1S2esJvi7k5w6H4Xr/vfcSYB2sBEKDtvt1yJLC+Z1uO4CVielKrn3L5gCJMMflJFz1rOmzl2ddbq9aYVTWndmDv2PfMKhDq4CSWWHmkp12/wL7vH4xXzlC1ZEaC0G3f7sTgMI583wCH219Tp85kT/PRjIaCXhqUDn0LozbMcmjccW8GVCHvefajqgDSFMfnUTGbHo9Xr8RWe/l0yWHKiZKy4JcK6AHqF1MsKYPrgRE9eMVBK5O7R6Qnmx2BdycFpM8aTCYuuUH5H2RvXNVTQAkIbIoWe5jx06GdYg5SPrQAlxf/vJXJs8lmeE1RYPFDIpMyMzCdAmO67UxqIPsDJCseqaSmAlksPR+nqmSREZMc7Ke2mCkXaMBDcHTdNaAxELVvEaCp/2DwKglb4xYumVHS7a1xiFbjMul9lJZQwKvW1Xj2i17yOLMbVn9cR3UDM08FWS35JezcBt0mdMu11rQDmpsiUMGXwoD95D53DI69cfW5apIrTdNpsKmrgrLBOBZi0A1ZrNWmUBuYD+L8c1zL4OTjFN3li07NRfQ9zV81nrOz5YDcgJzCQHjXCJqEyl7kUTYmYCEmgPD/lTjkHVT7MrALAku/c4o2TaPH/ddlBDAeJcrcK+jkuRSMSSpY6xGh99RLtsgrmvPxuRAS5efvK4xHUEgNQUQ1NLStP3Jh2QLJtBeYU97xD56Xn928C0F1PX7emj6e4U73jSKBXXOGBjDVAmGgJEeRomOTjqNJlNe3/P2Z392+6Qn+1nXO/sYGW5/r5KCIQHi6wKtkfeqwZ4XhtXWqs3NJKA1/xrcEs+BBQmw7wEbcYi9mkRCngXgoLxAomhq8fIkL2+HtT8dwBQgH7C6JCqdpL4m15Qc5NqtbWeOfRIrtznS82ktYPIu5SmQZ6s23dzFallvWsWsy2fXsIfFrT2qHbCPp5SC4ZK6TXvjS5/7XH5+TcDyoclHMYQDZPVi/Vzkw5KnElHM8qxvrty1bnPvldwYTPOuJQG7PgCvgcijAOmL9TyBSMmP3ekb/lzaY3neSgeYdvn7s3ufLabV313b+0lcfvDRweqNfWbwObDNqE3vvscSp932yTkEKPuz6tWzf/MCoF4oj4W8bzmi54zeumHrZOeWXZMtSVxu2hSWNXOE+7D6U9JTLOjRMKz2UOfDmrjE8yk4G7Z7374XUjazqxJ8t2IIpyWOGtb5mZuPcr5bt5IoSijIo6eS/DPXnHnWM3bwZkqDzl86W3PA/nQxbsvUMGpGOfNKDl7O3kVdQhnEmM2+xRVYTfy1KF90DWC+5HvG1xo2Zs54yVEybfGF7zHGw3xjV50vOUYery1zuJMb2nf5XUm9Vgx5jlj0pdkn3WP1Ts09lGO1shxKmEr6UbxE+q++vsoTug9r1w5zAlafak2Etb0dY8QklRh46YeuhZKf76TG+TIxBFb5RhEpOJsl73k3TAWwrl+/crL7me3Zh5fnftyH+uOrk1/9X/7V43U695enbQSebrBqtOcY1qdtzn1Grrfr1yaTn/jzzzZgC7Op5rGlYLL4XaPHZMFhTZ4kq0lm5/AgVyPtunpZ5jM1gpEfLY2pzyOGLQFkZRAjsMjGzmbeQVBSyhyUZMBadmhWDsCSyzpM2PMvW5pWLakLUkNz6NCxMsURmK7NIaxFCkA2SoLHOlKMqiCtFtTYQ9HrRQ5XUsliSscelS0fAljLh0+fy4ENcc/a35BGbdu6rdyFSdGWJ+M/BqUD31PsLQnmWCtbcTcoR06bQ7OZFmYht4uZ60CXbLQgcEnMuqF6gq4EZZICGCDZ6gYGegkmcC0ub161Bnj77bcnb775Rpk4ySprZA+kkbEJpGTw1XyVXX+CylWp9wJWsJd1HwlmsBBax5Dp+rdmU8LG6HkY2fUYYI/mIkxzjG+D6JZHe17mhGCxpIJ5ztWPNFn+q2GRrsfdF7M6L0H19h2bJ9u2byrA+jDBDoMW7EEx3xjrqq9L0JEMvtpRphz6egIbszn0r4alOX7iSAFFYAhgLUOsBKujGQxgVvVsJc1NdjpgS4LAfY1tRDydquNM8B8evCSN2HgyXsALIJDR1+bmSupa1bQypNJaA2DrOdLtc7Ctnuujkq5mTudeMDEN5ls22mDfuzbYN/fHNgdlGJbxEzyrxUOVlPp8YO0xD2rDF83Hfgc4JYnUNdbdAoGLbrMD6cKZcTAeAkLP4moCIu0hyKzLKCy/49mq38bESzh1oJfasdyLemeMt6ROgVLsd34HKyWIrf1ArRzgOEjjzRHggWxzWdb8Ug7Jmbe+FnBWgE8Sa6yK0R/mT6Ot3kHFeWZ29TSpStWae8DYeKwLJkvOqw4wIOBqGX6RzXUfYKydeXc2AaA6S/PQL5sH7sU6s26Nj5fuOdf1ptZv9bKUrOHKSgKc/0ryXvuIIBS7ncRdAIrEEABbsloJl9ybvUiCz7zyvKtWt8BiS6BKMrAAACAASURBVJtHSbb3Nl9Lllj1jM2GWUNYRE7izcZip7qVkZ/TV1VLGtJJ4FUio9p7kYtmvmudgagv0xzMmQTjKA/vrEbNGXOlyx068dGJLTLiVl+MjKv79nMjmzrW144AfpQ3k+3fy6c6+9oXEqCrt9PKRP2egJ288W7KAW4n0LYPqrNUx3k17U1IPS9eoI4I+xZ3aeZmC7MPXAswOqNNWr5HuqlmESADvrVZM+fMm5v5NyZo4/qXVFX+sCEu9Oat5wSAFpOeNWU+WBtXrsVhO/MdW7kjTJ7fq3rXgET78s4wjM8+u2+yLrJ28vEzYepn8zqMturT/MoFqCXVFocREpBj7bZj7L1KQFZ7p8wDxn7Y1F1hVa0jQE1SZTdX+ABW+zZG9rD+mikVOZ3ruBRG1Zwee3Lax1xzgai8T5kg5rVaHq/Fk3Ur8csVu2t96yzPXr8rLOvzMU56JuUN3Pmz1VVSxJxRjw6w6qesnuPFF1/ONc/LtXNknk2SMUqqFWsrWQKUAldkxbnTvEb2oNrnrK1avhUPtIs0517nm5KWSMCTtLiZLgOY+NthXa9mv5MIqHs+erL2Cr4Upf6pROTdqoU/HWn1pcyV1auY7cUEK8/d3tx9icURkcIrgUlywj8Cq/ZSeytZL2UGQzVndCUB7Zf5HeZN/COmokDgtG6Oc5auc1BbnKr1B7zFJN2SZqyXNdXJ4KtFVP5uvCXQ6v4DVilcSIApDm4FrFMVSRRg9IHZ65FtU5lYBy1vxuRjbKNACIBmRGndLJteNNm+dX16gcdfYo2+v6nxTmL/duTV/+sv/Xbvn3MfT9kIPP1gtc7FOUnwUzbvPiOXOwLWv/VLf3OIa9oltIK0arANOAjUU+MXyZUstsN2NhlK9ZKX4+Z3pVoTyIBPqtZlOoHrAgEP86KME/CE8RGIL8ppuTib9rJlzHQEzkxS2ljGocDgoo1Z/GYcVyOTOX8hwXc2eYBAS4pm5NQUdbudquEjDcQqyHaW3HAISB0iJdXpnmmPZYEl+REUY39HVuFJDZ3D1r3r76mGEWjV+F0dI8augvdCIh2QPpYujnG4liE5BLtn4I2SqmnfUUA1vzaybysif+JKOLJJXhGTqaZSsIo90L7Ey7Yr88O0X3l38uZb3w5g/bDMR7bG1VJAAzT5nf3736/WCer5LgfoO4S5DgOfxovZjACcnA5oZR4lSSFBoKXQyrDY5kAHX4ICMtGOe7s+p51KbyWIc29YiGIt1BTlAL4T+VZLLWXk9SycjnnRlgRtSWZE2nQ7sqaLMWNqVtpzT5BQbHlqhxYGuAYwM1uRVffvWAWBJ4mnZzK2BsF0AIykYYCJPp/mmaDUHJDNNi4YYc9LsFjRXhktqdPs/pqy7AKm22VYQmYZ8MG0Ks/g5IlT+ZUG1dYDKa3nJePu+RZgz3t6vgDz6gSEDbAa1HrOxkvN3AhI1UZVi5hKQbQUVt9fASMQInA6naTD0aPHKym0dGqmADxJMkl5MaVee6gBLVMQ6zXXKMDyLNSLey7qhPWmlGiq9azPJrCFHcocMCbGoZmjNh0qx8z8Lhdp0tMN6WXsU4BcbMRQW2pc9TmmiFiYwM843WcwVW7eaqQjCVQvap2QzwtzSV8zfgXMrRtrVtRXFskY2HbZ9gkcd81rEmO1XrmKqn1zbXGsrbYX2Quy/rudh7nIeKbBt/vHvGK1RxXGCNTMgydJrLHOt2ZHg1bv/ViG3Nflekd59NjXtddT1k/AAUA3spAjYznuDXXI27cGaa25rBTAXKlnkOeJSex6ez/McOpOyYfVomKxOAXfjfsvwFo1zgL0kjGqXW71Rxo6VlCs5UkB8JIrM33xvTYyG0H1+G9dKtBJKx+uuZ3BO8k3srNjbevIDtd+GxBDnluS9qE1WYkPcj1V55xklbVifzevuHVzi/04TrgAu1Yvki0SdwDdzSTYTp3Lz6SV2YWAVnmDKinRSiX3vSlJRIk3z17QX+zroO7AREqurNNDtaTVSaRi7gDzApSRwCaJQ5kC6OvfzWDJPnU94MG6sRYBC0BS+YtxuRjgSW5+czDRAprME349y+Pca/+lcpCMAGiNs/ehmDEXMbnahjlHOFSP9cDMBbds2VLJw8u5V61fzgakXVArzECpwDGzpwfloFutw5gAmSNZ7+7xMcuYZ2hPBuYkiH1IRKzOvr4zCpvnd++dvPR8alHXkQTLbtif71YLImAd8y0pp+/0tSTs1FZKHE5Pr6oknhpo53HV/Neqo0pSDgHEdrdT/z6fdH1YN93LNInqGILdj2T9QUAymfDCyGTN//0HPohB47thWE+llVhaLlWN6aBSyXmlvlVLrPM5wyQ0ORZLLpbrcs4Zc5O6xV5WsvDsS8YbQ+nvNpmh/XWfn5JoklP5QkzgvAKQraVqbZOvy+G3lBVcu7XgCluL/sy9dD16OwMzxXNeje20RpbVft8lGVQcGaWA+nUZc+3PEAJk65KgnWTpNkQ+72rXk9d0zmBRSfxnZtJRYdfm9OhNOUpaA+Wnct/A+K3J//zf/85nJAL9s3Ybc4D1z9oTn7vfH9AIPD5Y8no3b58cnC21IGnzktFAgWxIv7aSrUbOo+YTiAFmbmpTEEnP4Y+Px/XxfOpq0pcymfKZBA4zyXLfywEBUABeD4d6O+BhY1rY7NpFcrs2h2H3HcNAkg3KGl8NyMVwYW2PHj3RdZV513vqiSowBCwarHbGX6DXbQb8nABNQOcafbQzaAdvVWuKpRpABGlyB5QVrdWh1r0KW25Eogko7dmzJ7V5mwvEVqA+1LU1aG1TJQe3A7GCCxRySbbILbU1EIAEgBaT7J67r6gAUrBR9YfkSAMDBrSXrDFBS7U3wNrkvQ4dOpTa0A/KVGSb3rKpvwV+jh07WmAWYBNSCby1xjE2gimg35/kUOSodzHg1RoBoIuZSIJucnA9NQUGncUmD5UB1l6m5cPV7iJBXjsm5rpy7WNATA79IEGsp6BuZ1VaF23ZuiF1ZKmliiyYzPHi5fPlyumaixHPdU6lxm5lQGrX2wFoWLoAyYyjYAnj7mc9d9fhfUsOnes/ExOVE3G8dE0YEXOC5FkwKIj1Oy2JDVhO5l6SpJ54Gf+E4SpG5HICpCvJ5K+N6+3Oqp++HLD37W+/mfYbR4u52bEjtdthZMqwJo8a6CxQH3b8Vj6XJgmzIQEwoNGAtawhH7vFApmCZNeNSS8JbO7FOHLO9ppaFjCr+maMtd5+6+0AzusF3CVifLgvLSdI9zGo5hYg+fzzz9W4GI+W63Y7G7J0TM31OG+OrrVAlXoqP+N3K6EB6Abwja1MBPSMWQR+2iQZS0H3WKus9dKGtC4Cojl5GlG9mAF/yaKqE813tfrx5xg8ek8s9Lj3MKxq4Or+GnQ1w/oEzFcJQoJK6/du1sS1zN8bYddmMycF5/YGqgtgullOBi6zBUx8Xo7UUd2dsR7rMsdSgpGJNFaVNCoWvLNOj+vhGTZlnnSgnLWTuednRyfdLjXQJqfdhbtXcNfAlwS7EGgDVh9eR/3lRx99VHuu+eR3/C7ZOWmiPUKSQx9nTBewqtWXYPmOHpABB+OedzeMlf2kL7oBRacK+z4apLeLtAREs0Bkpl1O0SC5ZdCdBGopa5cvtJrFc6n5k/1UwgYw9G8LJAqBjIF1B7DsWdcylySTJMaYn62M+Z45cSmJqsMxYjuQWs2rkYjq3coF1/4vwSQZcfp8/BOSpLyaVma9l3YPWiz2mjXraxz1OL0S5s1zGGv5jTmQ2e7FUfjkdRkR8RPQZsm+ej3nyuk4imPhrLf1Ge+puO9Sw9ijgewqkdmVkpCAVoqEcylx0FfVmeR8Ug/MeAkDB5BNp42L/bbkovn9KhMxp/PdKgmQyMp4Tef6qWhOZ7+SiACGJYIatK7K+4RRVHcdwCpp67m1Gd2tAqzmSKtoqG+65tn6N0aeZc/Pdm+3V5puywPu1+e1d8do75WXXsxZoTa0e7leuXIhe9vH1WdcItj5tiwS4puR4Doaly6VnI0iZjTwGp8Fhrf2t67r9O/KKszJckMf5nl5JEQlgGHFvs+TTInMdUnMFSVrvvvueyWDPpae49hVSULKpBtZ3zW3yWNzllyOKZE1UEfFUNZDSmufN5/FExQnwLNym5YHL6yeuRJd2lNJmkuMVFyTn8O2dhIkngB5XQy6eKdl8pEJR6XgfB/VUePa6BIcJRhdJ76YQV61MDMPmUDp/TtV5Shr49mwKKDVOYjNlux3Nvt0HfYteTrjtyx13RRGEtJXcj7ei5R+evniqJIyPzYn8boiKo7041Yjfjt1x3/3b/1ur/e5j6doBD4bYLXOsjmG9Smad0/hpY7Z8vHSPwlWfS+CmMqylumOjLZaxerNaENPLUbkPAwZZMivxFBJT8pytg2zouRKRvbMmZhrXJktOdHtHJ6Lw+DJ8pMLrsphS5qKnRHMrwuY3Zka0bXpYzmdXpiy3G1wIfBqNlTNzIXzVyZf/71vlClPMQgJyEixBFEtE+wgE0sna1omNgmMSIRKJjU0Fh8Pu8dAopg7h21bxY+BXZszOXz7MO62J5ieHOAJ+AQepMJMp2TW1UpNV3a4N6Ou+xIodi1LOwf3+whoOFkCi8U2J8hoV1CMqnos9Wgt3RVceUZtlsPZUHZVBnhhZcQPxIV5f3qyYuMEAQ5K7WOOHjmcbOzKvq4wP+WMWwFns9aAD5fENpDo/rKCLCZHsucC2VVxaMTCCvSqFUtZHzbjVPMovwtYNVjFcjGVaHnhcjWMmNo8a1Ko5QlOtECQMSYLvHkzUrPU4Mhc+z2tdci/ZNdXpJ50ZmZVmW0w9Fob8IytJ78CNP0bECBYkwARUJDAHjxwMGYp7yYAvlxmP+R3zE6Ax5Zdq5fLHMs8xjwztVmSDPjyAEzT5Xxqot597/36BLZefOmVyICfTcAwk+z/ick/++e/XoEuhp0xl17BwAkwiHkRt2JJlq/E5qqV6z7Arq8Co6qlRkd1XWHVKuY5k53BFMZRMNsy7K59PHw4zEfaH3k+5g62EBgYJdiYU03ksTZf+PznJ1/5yperNk6A5Xl6jap1M8epDgTTxfQOZkeZm9gprX0AFmuf62m32jBXun0CYCogVDOOgSnTrQyaubUyzxgLivnArt7S1keQPqxBa1Prl1oNVXtLBTHQU+NG5OtaLQL8J/0UOwFUFeGl6HhkDlqzmYcFjPNrt6utFjl6auKxJlkbDVojq831AMPG9kbA+qWAAWwbUya1elXbW4xjJ7u63yI5bstp3VcrCewPXUta7OrgOl6S8JJ5V0FA1WWO7OsonW32lYlTWO3Bbdfrd53qo7qeM2fOlHOs91Ev/7nUVNqPABH3DWxj2VtxIqGnDQaXU8CwAbtkVr139X4c2gdlHlWds/HNM1WOUQx27sM1dE3qmMxptt1Yj8m6lnQ226okwZ+YecDGXi4J5JHou6ksoRKB9tvsVdQ3zSJx7W2gCUSUU3QOi9kE3JfjID+bXp2nTh/PuXKqmCcu8Vc4yV+NbPi6xGkbrFXC0x7hmeW8cd9qG803iSQj4zzQRxqos8fbS50nAJ/nWaoEbbC0nyrDnYCbKIdW55wwZsa82Tk12nfrWSg/wd5j+sg3XYubJkHvWsgAfAnImORQLwDdal3tTZg/4BLzRyUA3GNeJS3JoctMzxmZZ6Cd2a6duyLNPR2ZbHpsZ23bFylfgE/3YZ6a29ZnrZfMT627qp6dHDXPp68v4JWclSIhPzeTa9gYAL8jyaU9YbB37d6a17DnnZkc/PCD2lM2xC159259ybfnWWS+3Ug5QMolgFeJS8oGa7qTWf1etTbzBnXeFetqzeQMLnXFsDbyrBkFzV9kpfh7gHyYXeUBX//61+PY/M7kZMA7VnhRQCXJsbl+O+yqOtp1MW+zB3v2Z6PmMg96HUzK96FbbgUAZwzVE6+O+mlHYoo9e3cnobexnjWgqub1yOFj1ZrI/s7DYFXGxHNSqiRGwJ7P5vXbwRdbbe7FOCwxjn1TzklyqdJAuV0SYOex9js2uHL3rX0+fhLZU3VHWJPzT5/ua3FHvpTkgBiqWtrkU2JPTfZYt9pJsi4ZIvu9lVKaqSXzCrBuz+fMDEDvuZsPVye//Hf+aNxB5/58akZgDrA+NY9q7kJ/eCPwb4LTT8rUxqs6dvKjoUk5xoNmlSS428Y4mNWGOOTUfN5inBBwdDbACaMlM2nzvRUXv3sxh3EAXQ37cxvTk4MZgNEYXXAtqBE76Qe6JYfo8hXqQmX3E6SptQtwEZQKgLU/OHf28uSrX/0XqWU5W6AQAGIWBAiUbFUNWkl2Wl5a9WfZ+8vFtwLkEUQ2A+p79elnS5I6AtMhcM43CrQWK9Lszwhcfadl0ssqI64tApdHjKtWP0w3ykSoAvCufXsCevuAFwiSfcoGl2RvCDgqME6w40At2V69TksTxwMSu+HnyT0PHzmUWtZvT97K55kzJ3PIAZ6CV4HOE6YBwBlrfOuacl+CSuwvKaExFfBeI7NMZh0YXKrvY0AzVroYa/W4o9Ozep2MN2DV5i2k3dpfkJmmj2QO/NUlKQYwgG01rnHrDEi9dTvyqnxdNUF533sBVqR9Dnz1qhheTKpPkuC1YXpXBKQKmIBawapn3AzigwpOgQnsx+mAOy8kIMBSrQtbQ4pXLYiwc/lXAbRs/vW4VS4NYN24IfW8M0urFu6DgN43336nJKVb0wd3bwArp0oA82tf+50YsnxUwdnWsJs/+7M/O9m7Z28xqN73VtbGTAIU7scMpQRSWqUsLdZPMgYDkiCX62+e6Zhdr363akn1xRyAkmf92NE4z2V0jPV8BUyYIT1sT8Rx1NwgaRS4Cjr9W9XStlSgnlHL95otbKZP3af1pR70VgXe1eIob0w6ax16n3JwTlDKfZcrqzYXwIp5orcsoKB1zeIEtJIsXtAeAL6VHN9zynjNBlBZzsCCINoiGOtDe+8Z2Mzh7wVUC8Q2w2qvqPqwYU+QjHpIepyv1bFeSnIMUPfTrumx+21ep9r85JXUs3FmpvAoo5eMk3us+seSlGLWuq3MJ+s0awpXgNrX6KN3mPFjCN61s6jCwCc/O8pwja9rGk2axvrXseczkAG0YiV9Tz/kcmxWl+jaK3EAvEoiGt15xRSRw0riAesSA9W72P0CC+X+jeXrmmiA1Z+P7DFV79jzYQTo7nmUA49mUaP8t5JpQ4ILeykZ5E+/SyY5n7FYXqtBsJp0dbZUBcxvej8xipIJbdLmSxJrAJTRzcUkEc4G4IZVyt5wNnObC+uCmPc8CPMErGHTrgbElmy/ahuTdIgiQtmE9bQ4e73WSusisbWP6jNKlTKaX5WUu5huktY2qKsewmEtl2WdSuzcTwIOmBzVCUC2khN1tvYEe2alTzDRuY4GbpKTymOYBSbRyEwvE9acMne0dilzr7x/GZeVo28riFr9osQmbaGyj+3Zu6+SX5IpDIiu5fykaPDhuvq5Dq3FnB0BkKu1xRmStp0M7fUssWAtON9WZm/ek3Y+L+zZNdm6mSpoUamksMwXLp4rkL8zYJkxH++Cy5dIio2rcyiMvvummsi1A82lSjKlBma+pLAZI+vTPr0goLVKPYrp796h9x8mQRugygxMjfVsgOCv/do/n3z7rbfKm6JaW2d/0KNX+xqmRssjnfZMsdnWfz0D5Skl159fhn5KHYznitwjpdbmzMt9+56ZvPDCc/Ge2JwEXEpP8vpaux06dNikr0SsVkMbNm6q+eFMlfRRK22jUjIxyvMlVcnWW1HhGrL3DQkciTiSXp+1zZobnJJbulP3Lm+3fsOa7DnKMy7XPjMqOhADXIbvB6Q7Z5tpdX5RrlFjKYGKgWBkwRs3rUzyZEVAMP8LfZtnJ3//b3/z8S4095enYQQ+O2C1Zvscw/o0TLqn8xr/TcD677qLb337tXL0rCbYNs/B6bakYkPfR0HFktS/6A22IEHHtUi6MADXc8Cq/1Cysjh1Hep4bmgpEKAioNIqYnPMMtQojX0eHarrA/KwAkXIDPV4gBLm5FHMHVzHpYvXJv/PP/p/4+54on6GxHRlgo2ZfFaWX1BX9ZKDS2uuHwDj0Oj0aHOVNlsa6161AhAwFJsyAIVmRsfs8VDH9omAteSwJTnuA6n7VCarm0wtJm9bGD2s3sowbe1grOn8KJlqR111ZfXbVa/XfTHdQEsRBaMtearjDss1GDlUsF6/iDFqyefFSxcmH364f/KH3/i9yf4P3q2aUFQ3tlWGeGOSAesTjAAeJfkbAHoZYjDAKnY3ICosg3svOVMCBiwrCa6s+f0Ejg5UYbpDvWozAfoEfn4Xa0Sq5tN7+jdMprYsHCuxJhhlkjZ1RVh090tO5rkLqLo/bBIAxepyrMUicKbmetxtjcbm7hiQJ88oLR8GdrrdYEmxllRAysxJUqECAeC46o7SeiZspXl0PrK7hZGnbU4f4LVr44KbIO9csvAfHzpSEkLvvz4Z+s1Jsgic9n9wIBK2A11DG/Dxcz/3c6n1ernktBdSc3YFY5eky+KMpSbxXatIOtZsEznb8sjk18T5GgCHfygSuiXDozJTknUnP/R7MvvFzjLnSuCn1kwiokBWgiiS0asBLOZBuYYWyEz9aY1nsyGm1pgsqe8XQzPUL0KBwEZ+puZ/vgZip/Le1/PMSP/V4DEf06SIw7TAVhB8KbV2txJUeq21+d7qJKMEySatsS9wUlRAA1bJAAkk63BBWLyGgOOHIG+Y9wUKWy3hF1rZ0IDIharjxGI+IoPkHpvkyoWMwcm03jp0+EieYYzScj0SR9rveB1th6ofLoCW12qH3E7QYF/05r2WvavMqaqmrB2QR0bV+PeYSWC1Syv562PJZyW3rOG60oKyw/bQP2vlZBxaRt8Mlbnp+qruNUk7CR5JFQw4QG8/KYMhoMT9CpArQdTgs/pVZq5j/LBH2NYi72v81fCZCwHgmRd+XplFt45qtn1eqUYGyeog3Xxcy1v1g80qjwmO8f2tH2CVbNQ+13Orzca8tvu0VskvGZlVvXFqwu1XgIYxqxpAtY9Ze/CuVh0Po7y4GTYJC8Wk7Uwk3NV6J2ufK6xzhcmWNeQ8uBgn4cN6V586UzXnNyOtBELWBqyujnRdG6NTYe2A+lEeXvL4kv+3edaGzBMAxzkidyNxQ5VQLaIobur+lT3ETbaYbPXlkosMe4Dood/vsJd14qcBqz3e18otDG+B+Tx/Caxm5e3/Hlj2AH16Mz72v61bt9WMAVT1Y6WC0fN8rHk2dwqUDs7zWNVRzu35+TfSXnPcvmT/8OxmUmP7QhjHV15MAm4j998kmwNU7c1A+65du6oMpFqqpBfoQ5+DKzW3di2iOplDwYBBbimyJJsaTmPUbvyd6LYKGrASOjk7crbcSVIlwHVRkoT2/bPZa7/61a/Gh+GdPNuwmil5YGBkTaufVQMvCVYqqny/3cFb5lz+GpICSZpLPOmHvSLJUs+T2/Mzz+xKH/O9YYs3V13ylciJL0RizhOAGaS5wqdByzfsbdevYv2x2KTAOQ8zt0m3PY+WBPe+4HmVQZ0EWJ7P40Qu5ZJOBPptVwLY/Ij5353ZJDK5pZv71DHdb9nv2eaA3WvUBGHc9c8113HRS9J/OWmKvGYY8/n3su7WTXbviWIoJTWLA1jv5Ez97/7rX/t3hXFz3/tUjsBnC6wa4jnA+qmcaE//Rf1JwKq7/Jdf/92qC6v+l8mw3soBYRPHBgmAsGQ3I+F6GLv1XTu3RLq2N4fh4sgW0xz+3Nm0J1A32XVdVcvDVCbrlImEA0194ub0BtWn08Ej+6z3HNDC3EBTea6bwO211C49LCOHWNtHnvSP//FXJ4c+PlyZ5pJxrVZrubqkr7LlsucOmZZPdQ2VtgLAzegA6GKwsupEyLBEE49lVmVgMoLLDsRqUQ4S2N5u2mm0JbE5VqpeqdkK7ImAnlHH5vTvYwyyUbCRQGVktapecphOgrexN2yBVa/uz4p2te8Iq8HYKoGReyqQRgapfi9BdleyClCupR3E+5F2vV9Oj2rCuO8uT4/TLVs3lSyYvK3ZE8F0A2PgpnrI5j/v0xl05hXJzCfLrk3FpQSGWI17qZfzTFwHSdpKrU5y4FetHoZiYBWqNjZBBPa1HY6Byx7HMYAZA+Vi/TJumFDsApOnNQk2BbzGoOuvuPD24S9YUmd2+fLFmkuCYb8veBvNhbhjGleyVWZSGA0BCDfhdtKNpCuBJGYKQ3k/AcTKBHbcoNdknPTr08qB/LEMvhIYLZV4SAB+N0BAzSEHWnMbC0YtIOCturGhhczdYowzR8vwJeqAyNhk9o8fO13y2R2pjd2xbVf93Xy7wFAkffgErcD/xrQ9YOrlo2qpykxsZKO6dRCAYN6uDJC+FqkrpkSdpn+bHuS9hUNKSm4Ndt3x6AhbcncYK5G6+q9iobJWfd/z5BaqFvpyJP+ez7Ta4qqd41LZ/UsZawFGjJ62bk6ShjQ484u88In8suWDN8qopkFnBfyV+FFP3quq1pMVoHZV0DtImEv+n3kObFbvWQwOU5a8z+UkwQ4n8XAoplQffpQ2Tx98WOUGm7duSaC6tVxZy80342EMu96O3E6Q3SZePQf7Gqo+jbw7yYrzmRs+q8UU46Lhd+1bpdAA7uvzCUPpPpv9GdoO5d8eg8ACdqNKo02bxtpYcxSLRq1RjCupqWde4DjzH1NZyR4MG9krFrMNYgDLqv1OYN99ITmSK8dICxlmP1QnuU5yV+9PaYHGYfzWfVqfjP8oT/W6Yz/escfseO1+Ru9QcniA1XyjkOi9cnQPlwQM4x5mznWpux1ZQWN0G/iJGzzQI4jnIMsN+VHqHAXz+k+SwAv27Y9kysorBPaSFGocz8Q19t33DuS5H6re3Dey3zPs0QZtOmtCUulUGGugclGBKi2yOslnDnAO35xknppazq+UyQAAIABJREFUzxezSsVQtdO1ZoztmOSK7DOMbtU9pkZTUsLezAOA4sMeUVJqiYRKUrl/KwHQVcPbexd3eckeH51gUlvO+Tj1rrkvyQxnEwmwnt0SKMZfklci0IdzFdONaZSoIHWWmHKWtV9D1lokrd5/7Jtr3iwN+NkVd/YXnk39fbwEjLEEw9qcny+nptV+6byfvZkEb5LE00vJ/JkJJVkGsNrbgO+4P0syYMbboIsDr4Rg79clS/aFdStRUh0ATNGUs+Q9C8Aj5fNvH2ZP/K3f+trk/f0HqkZ1y5YdSfjF3CoGjhdSu7w459B41mK2serluzAwndaktWx8JbyWp4aYMSQZ9oYwmrt2bM8z3pCYhIIiyczEE5Qh7lUSpOTjAelb03d+Vf4EWp0lpcYa2HM34Yxz0o5zuNtORTGT/5wT6nbNz5IC589H5kjWgwRUmdjljOGa7dokHikInFPOOeeK3z1+7FTKWd6bfPzhx5X89PvrUvvKsCmnc8bv/uQLr34uny9FzbUmzy/PP6Uvf/U//R+HaGLuj0//CMwB1k//M5q7wh/6CPxJwaoL/cVf+tuDC6IDqGWjHIDVf5DFyGjevT+bQH3j5POvvDB56aV9OVQeRbJ7Is3TEzSEjVAvI8C8ncxiBVoJTq6EwQC0lsbllKxQZlkgzTqejNQ1OnyAPuyqz/thUxZGEqbn271789Ls/XfiiHu4MqYkbUArhlaQL9CrVg11aLfJ0t38jPqwYiM5RSaAcyDJcnNprOA7kUQHNAGrOWjahKTrbxqoDgHtwH6WjLFYqQ5+STkbZD5xD617CPhen7YKe5/dm8B5XQUhVfuDDct9C1J8yuL7qD6tCTarXQKJkNqmjL2vAaiqk8FSaFSev5Mxug61kowsyrjk8tl8nkuweq7kdS+9nN55kUQxV7kUJracFwcZrfccJdTV6iXgSqADIGL/yHAXpoXGudQj38hBT8a6JbVNZFSYgAqmM85lHKW/ZQXFmChyxK43BFzKuRmbm/uUQBBEYw6NtzEhLwUqBA8CdXW71W6G+3MC0zI2yntJlAhyuVpiBqpF0tA6ogxJhh6MZRKUYE6A6ne7drBNcIrBJMmr+q8YtpAMDq7Vy6vHZgKEoUfpioDxkRH0vW6D0C1ZRmOeAh319DqYEen4k2nKkaPHiunz7fMJQI6EDdIcnovspvRBlNnnxvzCC89X24v3Yjxy8MCBYoT1QTZ3tOUY6x+x8UB5t2Aa3F7LLKfbHgGwWMjqpenZVrCUOZaxLpYuAWy5Vtb9ixgp3xKG5XcAIDXQ6rQYqQHLl1Kffuqk2tkbxfAwhDFHAfbrCQCBbgkMdYTub9WqAH7SPa7ZFVhnbUaSLjEEoJLOdU1316A+qPX0b2+NI2AoKWoxNgNYdf1YELVrmQ/38nBOBrS88+7+yUdhxIHWj9IztxNS2KUwKFE5qDPflf6XTMlW5/nWMwrD32Ctkyie7SiH1cPRXO0a4QCS3PPpUydr72NcNpvxqPrdQZkwuur2XtEyxa6JfwJQG+A+eW4jEzbuM2MNePWernrnbpkjAbA4+x9WucyMEugCVWSWACvDLEmRMmfLGN+jhsj43E6yUbKFt4Cad3PW87aGPGes2r1qk9OGPqMh1AiuPZXxmseayGaEGpBiWNVwY+VGYAv8UDF0/V4tiRoLa7cZzqEmOOP9IPtY7ZcBq8VSJ+lGHeCTOU/JTpNIUdt6OfMQUJJABVi1J1kSY5qTp8+m9vHdmMt9EPfYqyXFnh8QwnRLrfr1rOsqbWAWZ98dkiFk4ep4mQ6tS5IAkNTjufoo5+wyJvZlRk3NqrdMk+qkknqp0cSiOVPIViVsfC2ZokzE3sbwzPkHoDgvJe28NqBknymgWi2j3NO9Sqa0mgUIlmjMWZbftVQkGoutLtMgrYfilp/1Zi/1POr7AT5KRITDLZsdSwK676yzMKRmGMiFk3Wrl0w2pqfnvn178rm3eoxreUNB03kte3gSdItW5JzKfkfRUP+5n+w3OW+0sVFbaS/VE/1+4gTPxSQbf7bXVnbMsKvd4zwJwNmsoYxHzcPMwfcCVL/1rTcnJ8KSLwjw3bVzz2RxEqV34oB9Pc9OAgabSZ3iDHQWGi/nleTZ2jixS3BQ79jSyJ7VP9/N19Qo2sapZ6VQeBg10e3r3Lav5n12V41qJVVy7rSMfFMZ7TkHLZexfZZSFXNeCYGkhPe1X1Qte6kWwrSnBKp7lzu3JGc6qWgP6T7ZcTS/cjES+vWVQJZor/Mw88e5DojfuB4zxIDpgx8czJx+b3I8JmvawDFrmp6O7Hvt9OTP/fkvT3701RdTdzsdVjlJ0wDhn/rxv/ZDjy/nLuBPMgKfPbBa58ScJPhP8vDnfuZ7GYHvBbD+9f/ib5Z8T6+/RQmWSHEuJSA4nQDhUpgtIHR+NtIdOzdNPv/5FxJwP5PgJNK0K+ciA05tKQMbMuHIFWWXJ8ksTofpK3Y2QYfu3YsXp6n4IG+tOqIATkEKKZODApjkArl69fockjk4U0dzIwzra6+9WU22b+f6MCGAn8hIQNTurwmWB9mriAEYFQxWvUkOfkzXhcgcK+As5q1r6WS1u4UJZ952G3wCWnuki2EouXCkpgw0iNqwGwLqx+C2f66itWIDY1wUqem21A5h8DgNV31gHYJhZh3A6tIG6VkbIAGtmARglfSLVK57s1adTAILLKt6YZhR9hqIexDGWy/b+Qs5MqYWJwHFsphYVa1QnsOpBN1lCIWpIr8l8yyZJLl0twYCWAVNU3k+jI0WL+CqiF1NdnjxdNXpam2AYSuJoObsxYLcL+MaiQP1m93jUY+7Di4K7GVIAHJ1Xe7RhTRQIPcDZtSzal/Uz7H/JK/LdeYmSYnNPXU9LYFt+ZmAF1gVnAtuACyf0wy+hr6hfralz92HdaxNHtsFAdfVv1YQM9QNr4sUGHPia+YqLRvXN7eNeKypAq+eY37f87kRMIDdOhvGlGnJhgBTY3sr8/V6rsmcaeMdzqudZOGIik06HJfOjz48mNd1rczCwrQmwDGHqiYzbIPnwoFTbbLfBz4xQ8XUidiYV4VZr9YOA0vE3belqEP9YlBiSyMZnwS8adMQQCCRAJRxARdoC5yv5Gt9WEnKBffkiZdSCwawro9BjABPwAckYUuBTVcB9AGuKwK4pnOt1hSACsCUczAQgMUo6X2vL8d5L50Ge9W7tNgar909Ra1na4JskEL9UNjVb0dOePREemdizOPiKiCtHqdYxDy/VWG/N0QmuCkurOp8GQWVQVAkkuUial7kWstlvOobu0aw0XQnIATFjFmqt2MSYGS41b6ppOlYOIC050rVSX+CtRyB3yf365GtHGXGVS+aPQFLNiYUjAGgYt1pZVR7VfZSvUx96u8IjJMTW2zqNQX95gg5fYZuMIPpRJrXU0PnGd/MfJNMgsRGcN3mMm021LLjBtljb1PzvwzG8u9q9NVLA6xjbW6B8AA1z6gN5jzPfpbFtA0Jvq53ZzBHHtm1olXvXHhnMBujztDHNXLIBw+MO3fYdoOWsJgXcHfq9Lm4y+5PS5SPcy6lpjA/rabZ3JqXawVYuSgXeM5rU0fYCxfVGbWkW2tl37d+qje2WtPMe+vZs5b40uLLelceA1TozISZw7BKKurTDKyoscX6MlBzzkniWYsA0z39mctReEm12al6+jxrUvuqXbXfSogNDrOScBK31merSromG8vKFdzYv/H6mzEfOlcLxllpD33iCK6tU3ph22Nrr+8E7uIAx5llcWBet3TyTFqLfeUrX5o899yzVVIDKEmE8ixYtiyGdotmJssWr8oZS1retaulcMj5cu++0oZL1Q97Sc6Q6RjkTcVFuCrkKQsqmdbJ3LFlDqM99ZYnz8bwKOOjtZYE9rGTJ+OQfSQJyCTKAvKW5P0f5dnev+/cZgoYkJt9s2q3q9ynzdMAd3W75L/Gm3kXh/8NkQJv2bwxczs1q/HWuJDP6sMqOYqtTQL22pUbk5d/5OWcx1ymI9tWR5w9aWX2srXrIiePyZN9yr1xLJbwkPTWC1YSibqAEZdnI165OagAxDTqbCVZ7wVok6SLgVyfec0hWCuhsTdwOZhLPAPjmUN38zvlpJZxOJ8Y57e/9ltx0N6fe7+eBEzOg1VL4rAfKf7e+BRsWFXn/rX0Ef6Fv/pL30soOPezP5QR+GyC1TnA+kOZTJ/tN/1ewKqR+Mv/+d+ogBRQXRrTm6ls9FezyTsgAQKHEDfftetmJs89vyuyyMjCbl6uQ2x6GcdVwW5qkGJCA2QsCYBdF3mOwGVW1jSZahUu5KKuTVZacOtDSxA1RtjV9es3R26cg2Xt5nxvYQDA5cmb33430smLxTTOz2FN5qOe0cdjwxBgYqiDXVgyrbyHmrUcoMwsOHGW06ogNL9bLG8Cw6WpaZlK5l6GXiDTbXJGdgAL0b0IK5DMNfsoB00B9RDo+l4HacBAM1iysNt3bo98dnVJUrutRn4HEzMEiQJs4yFL3rU5yeDm7AJWr4XV6QBZv8n8LulYwQJKP/WvjESMWeShaSq+YkWuPQfcg4BWpkI+1bWePHG8ZLFVw5h7w8y08YcAtV2BqzYQgZWsufqzqTDblXnPYVouhrkupkiAQMknixVOzWTGWD2e7DMjLPVJo/y36quqltLzxkgObsPYypJdaZXU7LJgzXsAv2UeMwLGkoIK4LT1iStwgr9mtfuT9IoCAGh1P56bwGNjQKdAUaLCv3mmvu4eeh0QFsuc1xBIChxFediCVQFo5OUC8G610D0qx/6axv/G4DQKkFYbD712yeczx0E3bYFgMNfk/dpgp9l711iAKWPVzthhxGKCMhsHSXNoSeRtq1d3SxGgkER7ZlmUCZHHj+Y95vxDc9BVm2/5PfNavVwxckNLFP8GAAreKutv/iVwZ35yP7LMsXaz6606wAYmSCAlWIwZMIe9KTfozBHPiQlTKRWSHCi2m2Q1YzmFyU1gvzzBtSSANYVVdR/GWFBX2tYhyB1ZmSLBBklwA9Zm4MbaWz/eRjwByQnsDh46PPnmt96Io+qFqnc37qSi1jnm3JiXCiJr1x7D4E3iSOkB8LA1sv1lkY1jvYD8rrntsXS/pIXGeGnJMbuGlBushAg5JrMXwONOxqkZ0IxxxqhNjNppeHQb7n2452tL3dvorUF8m8KNpQfdRiq1rLkea3BJGK/a3yLr1Ibk3v2AzezD6vNmVi6v+X82Qa4+uGT1y5dTCnBbVa6Qh1VGOGFYBdmuV22rPtc1J5g5ceCNK2/Mm0jAJSvsseP1Gkf9UZnKSdJYBxtjVgO0joC1zOFKdo5J7WdbvZrLoXio1bfzZ2+WbKmEz8BCGxOg389Xwi7jKf8yldYdC1O7x1VVUst+iDG+EzBzKuZ7ByKfPJJWZ8V06vvLyTbz8k7G7kzUDEopSDtdC2CyUHutJILWJYk4kySqtXAn4AkLNp05YZ5wbq8awlwLJRC5OwACsHZ/zIBaZQX5GQ7FswwGw2xXvWWYzvZAwLqqf+0+yy1dXVLzT4LBvksFQnpurzVHqQ8KrAYo+XnrUA2stW5vVmaiblgZxr/617+bxG3q7zPmek5X7WWemTlTSZ36XeeiZG7v6QviKrt29dTkub1bJz/901+avBgXavtPKTFyb4uSiJQcmVqURJj5Nj8tbxw32idXcjYOurPctU9nrh2v8359JNVbtu3ONWyun6vnWC7bTOSwvZ5XVAlJnjLbO53fu5eDBFtZiq2sozNnL5WC53aSopei5Lp9V0ss68G+mGSrNnBDS7oyCsx8ldy2L5J1S4pKyGpRti69xLdv31LM5JWceWfOnKgETdTmk5nsn8uXxMU8r/njP/bjlZBVl6w0xDOdybpZEcULwz/KmCl1yNmvgFr1xJRdnjulybaY8Cml0I9ebWt5JaT9mTmAAfaaWHBKBuPrzAVUueVTFUmQlbmirFLpUboP+O3MpY1hesUX3/jDPwj7/Nrk+MlDmfc5u7Jlronh0sbUr64LQ74kpTHHThyZ/PLf/c3a/+c+Ps0jMAdYP81PZ+7aPkUj8L0C1v/sF/7GIA0NS5LMLnMCmU4BP9ZiOszE6rUrqrZi/UbS0enUrp4KsLqYTVufzIUl2dQblJzWBk3iiAG9noy0vnncRbumE3DtQEVWW/BVsrPs4+vWbJh86Ss/GZv9ZwOelk1OprfrH/7hH8WW/ngO2DBiWpmEESzwioHBgg1yPtnYriVSGxVgIFBI8Ex+ez6SRj3/uDCqbxV8yrAC5otKikyOpyYzfw/AU2NCzjUC4gq0OCIXC9FmGt7DlgQIcFMsyfAgu9R+Z2OyviuTrXd9mFUBeEsnScvUnEUmpVUNw51i4NT0JgNbRiPdeL5Aa+73LtOjksICQRiNSLVifiV7uy5utyti7sBw6X5kW2RIly5FHpxG9OdTkyhAEcC4cON8JQFT17ndryz+mkjWSHIlFNQbToVh18LnXtgELotnYmxDTgV4VYBObphxwBxjKI2xcaq6w4D1NqIZDWcWlnRN65+S/WKMtCbBLGHpAowlEDAO/HU4zfo32f1KHoR1HDP27qNaLw2mNK5BewPBAkZW2xnB5voYsLieQ4c+Tj3m8VqV4/UJOMceqOoFGQsBYWTkxmPp0ApIIGF+SHp0Cxf9YTEz9yYnIplVb1Ty7FyzsfXc9JJdlcASw9hgoOvYrIGq664gZkExlwArGduK3JO1JZtfwXoCEp8MUQrsJ4CLKDaPTi1e91Ytg5ty1WwTD3PT2JC+C+IwGeR35gzm1N/1L/a8li1PgM7JOEHltTDDgmbBbhtEAa6CeZLHTmhgFK1X44Qhrn68uYYleXZMojBZXtfXGJCFuU79kYFVz1fgV5LXMiJrmXdJrSuZEdBW8tE2M6v61ZFlZeRTCagEdVUjGZYsvXnDa4Zd+2jyB994Lcm0yOMYmGSyMYOSkHJ9DSIDZCuxFZCXOd9tsOYV6/rM7h3VR3PFUB5g7buHqSQLJDB6rva+UoZUPgeTNnPJMxW0XrWOIusm7b6SdVrGPtgmv1fA9YkceHQH9azagbeTdu163SwncOTfjDMQMe9hElh5BkuyvzLzwj4CrozngG+gUF01YzCJGm7s1jOwWuzYUGMpiVYJKg7SQ7LHnoj1MmfOBASePnki7FRk3xlD16O2Fki1RjbEfVXvXMBYmcO6ANjHczH3qhzAh/UqMVNAXKUfYFqf+QrbOCQEu75cfWq3cHJt5rKkHpZ/AeVIElTWfZn+VVsvqo7bxXgdD0N3NsBU+xOMOylwfnByMW7CBw5+VP2UrWWtkLr2flHV829I7+8HURUA5xIQnk/1JM26HHsUW6sY1jZNC5DOe3j/8bnN5jolLRpEaxWVuZVESrkgFxh3T9jjNkXqZNlUQEsMBmvNdjJSYocpFZ8ICUn7VptvqbUN0MozdTbMZG+VgPPvb7/9drFz/s3r2ccxkRIQ5eaf51x7M9k7j4JSMtyZbNu0avITP/7K5K/85f+k9hsOuxzFNzKqCsN4NzWs98Kq6qf8MCU41DSdXJqXeX2x/BGOn0ibrZT/hOuc7Hv2+ckzez+XtbS9mEG1zJW0yJmnHnk2APdK2hZdvpKEYdxx7+RZqgWl2pFYuq3c6Ap3biqZ+0k+aGuUe49vxfy8t/pZMuDHLLza92LsKS6025Fk4hyf5FSeJ5Z1bWKTlTkDiw2uWuiUBJG/R968ZOHSONevDWD9UqkQzp1J2UPONDJriZ72tVgSqfSzSYpl/toLMlepndTZcqWmslkXJnaxfSHvvTTXQOmgllcC4vjxE6lHPdaKmuE67XsMGZVa2Bvt1ecSe5gHDMJIxT03Z8manBmeh1KODz86UEaKJ08dzf7G9T8u/DOpe815fz/7uHZ2v/lr73yKos25S/m3R+CzC1bd65wkeG7O/8BG4HsFq974r/3CX6/eZFX7N9T/kUSSOAmul4aRmAqLqiYF23Xt+qXU5x0K+DtVMhVgSW/WMuLIf/pKbkrWcFOMlhjLkPTqm9fSspY2ysgCV+0y23WL21MjR1K5dcvObNRrE1DNTn7j17+WWr8P8voCbIEEKaqgvg/urg/qpvdjAO/vgp2RCRBQyKAL8E4m4CHdEXRUC7m8JimQOk3yVywMEEP2CiAKwFxvy377o8ZY8Je/j99/Uv+VwDJBg4NqfSSJqxNsyK6SOgrsu/dlu8ECo4CebHq14sn7OtAE/YJnwPLQoUORUH2YnqDHCkAINAFWxiHbdm6bbNqSfnVpz6I2TA3W4aOHcyCfyDO6UgCpZc4tZcainDpxspjNR8X4LSqmTE2p+zRG3p9xhXmgN+eRMFpMKoyle6i2NhlvfXoFod1jMlIqJjUF3hI4cQTGHnkP/XyxuDVuQED3viRjrDo3/55Axd8xzoa5mIdI8rh3MvpYEPMJAbugrtqulEujwK6DaMwP46vqrzmwmWSNR48ezeexMtIpySjJdcZdsC843RqjHuBJIEqCLfjsXp7dcB4YKFCfAMOfQJ0sumC2WiiVCYuWG0VJhA0Lw7ohNXIZhKqnzjw0rq7FvPWeZH7AKhBYYCnXO7ZVqcRCRorLKXk0QFkAXXsJivMCeG2iVaxUnqOg3O8wTLqjLk9PSaYfkVJjeqxhkmPXeD8yvUfztBQR0CfpUOAxwXMSBdw0TxxP3aY+kRl/CQZxojEdHYath2ZrU2eVa1V7C8jMJMGFbSinzAJ6rRowKNgjtaXWdysTsFLWQca3gGzXCo/sW7XKynWXLDr7DmYmnFG1OsG0vv/+wcnr336r+j7fyRzxJKpeWr1vAIC1fTEAltP1ONeqLpyTctCA8gXD7Lm7NutzaxiUnbt21PonH3Y9HIRJIq0dcx5bZk16hqTKrtucAozJPE/HnbaZSmuU+VvXvfp5AFnLDICl2hhljhXTog4yc82Yf/SxBMuxAIHNuQ6mXi1TLHOzJDXmJxi/HZfXajdUjqvUCzGdyWsby26tktpWwJHMOO9R7JQ1E6Bj/Xnf8aNUIQAjFpNqIKxR9cLOvKr2Hk0F12sAQGoRqr2KUyDjaT/B5tuPsM7WH7dbf7pv67efaQNme8TIOJu/XZfdMvvaTkuqrOQgtfxqFssldnAuLmMkZQ/dYs2+eDksmj3M71/K1/sPdj9mfVPvKL/I+0qALahWZGSvSThVMgOTG/ln5pcxc2bYT5rdXlhAonpXu25yaWZiVYItcaJOOGUI9YyxrNQ0nZQp0JixqQTcUOpg7ZQ7cdXDd4LCPc4yN8xn1UAqO8iasK9Z355ly6f1VuUJoPa3k27VHqkSPwvL6NB7tZFZ1lyAm3nqefteJWFSe7pl/arJK/Gc+I/+w79Q7HzZnJW7LlY1smIgF+jN9d3LM/Ae5ubptK176ztvTc4lEc1EcUlMFq3HrTFJWr1qc8Bvatw3bY1E+lLuq/fnW6lXPXvueM7YIwFnafkVlnxdQBtvBjLYa3FHv3x1Nms0agW9dmej9LiZBO1Vxlbk/4tLKms+UB6VwkGir0wBU9Nrb8+/OYuAVWoufy5YoOVY3Pp3kPcuzxyJ+os5VYDx3bzHkigWPvfCy4lJNte4749x16kTZ2pf2pra7C1bttWcXcHlP9+b50zIuHAuvhpzL7W1N/N8zkbVsSkM8xe/+KOTH/uxVyt58fY7b0/efPONMqtzJlB4eebmveSTsew68UnG5USVrDCI27t3z+THXn21kmKP1D9nJ2PQ5cyuuvCcofeToDp48EDm96Xa2xkHHj95bPJ//v1/+gOLF+de6N/HCMwB1n8fozr3mp+xEfh+wKoh+L9+5R/UIVmOokMWUyCt1g0zMT8H3/1soA6Iq3GpOxF34Pff/261IlgSICuDeDW1GzLLghEHwfb0dlsRmdqpmCtgImzmAJOgHHtpYxYACN69l1qgDckmr0jWkzR41Yp1CSImk29+4/XJgQ8OVUA9MnAOb+ylfpsCTtetHgw7JPBoR9UOmEhtqv40h4gARB2NYBRIEfAycpmf11MjyKQHEPZ7Yx2Xw6dNoTqw/qRZibH7pEzV123QEzldfp6UaFdqvsjoALtiZgUXJY1suWEBMMHPKNPNe7iWNu/R1/Za2fLrvSpJ8HEC2/OpyfUSW7dFqpRa2VWRSZEhk1efCct94uTxBAzcY8em81rbBLTm/bAoGEHsgBoxWWPBVtWXBYzIwu8IYF2ZP7EyajRl7itjT85bBlLtpEnquTyAt0xgyBcxLEkOjG0kypCpzFe6/rVArCbzGKjUFmk4Xw6wBM9JHDCvUI9WwCdsXZtfcQURtHTjEEx6M0bMKRJ0JpApZnx4PoKZ0fRpTFBwDyXH63rhjLUAIaBle8YOe0oG5hq9VjlfZmwEl1hv7JVnVuZYJbkjfQvrKSjJmPi+RI3WDXRoZLcYvnJ4zp8lm8y9ez2AQVIIUKoaSsZX2Oyq32srJ62I1MYKplnFXs+6EoiW9K4SGg14Wn5ZSvNitEnRSpaXeaDu98TJo0kWcUzNmgu4mck6m4qEfP7CgNd53Q93bE/xKAYqlBAXUg96exbLE2lv1nDdK2OZQSrvOtSoq5frmjnrjHJi6CcL8Od5j8qEMQC3pkiJgcQK6ko+269bP1tfu7fh68wPZQVLE8ABS0tSprAwQefNBLfvvPPe5PU33qr2JVxc1ckWG8sUJX8H9tUZ3gmDBVDczRpnEsW0rGTCQ83i4zmU92fSwt0b2LL2XMuyzCdtcihFlmd+rUiCyHUCVpU0y7Vjgqwrf8dmV1sYztFhf8gS2+yIOVjaGAUQlkNoXheDJTlTiZ4kDPQSfued72RP3Z9xWpGgdn3Acdcpel/JKUzLdPbamfSuJg20NsjlF1dSyvhjtxmYBbhWiQOmu+vyJYrKcbVq+zmdq1HsHtpq69WlVy1rPs3FcV+zju1nlZjLHDO+JPMk0N3+Ry9JMvJbZRbFQVjB+QmvAAAgAElEQVTwz7UZWBvr3gFcn1Xb2qmrPmty3b2fttFdlQvkmT1IL85WtXD4VcuopKRNxEx4X0s8XYipnIQGcPXOu9+dvBsTM19HAVp7nPPCnxY76aZ9SonG4gB+SUxrxTO8ndcqCWpu0vzFslc/0/ItwBxm/wt4eBBlgj3yTmo675BX59+mqiwiJnL50zXXfiCRUlL3JJZy32fiBUFGbM/lfq7+VULFvgfIKj3omuYuVaj9K69V41zJMa1xJCOAeIAGk9iuzqMBVuUXSg3QtdXOVIB1RZQD29LC6ye+9Opk5w7PJmxkEn3ri/XVxoaEXi1vlCAZ10tRrZzMeXM0AOx4zvn5GaepMIrz8rNXshcpE1m+dO1k+9Y9MWD8QuaixBSWOr2BL0vanEnN+9kkFS5WGx1nxO1cp/ufzd5yI583AyKZLN25kzNoNqqgy9QdSYRkHyrPi4xrgdbyX8j6zz4JyAPYZqN5qqSi3IuTSLifmuel00nurEpyaAWWPuuTmicM6+R+1C8LtEmL7Df+GKtm1kQAtXBy7MixsK3nhiQ6U7woojijq78vU7N4cITCv5hE+akA1TNhWk+dPFOt61588YXJq69+oZInH318MJ8fZs+53GqSKG0wsp7/krQLwiw7e5hIUbWIB1586YXJ8y88GxPLLSldOT2ZzfetRz4AziaJQG735teZ7OHnzqdXcfaTSihlPfxv/9OvfMYi18/S7Xy2waonNcewfpbm6w/xXr5fwPp7v/3bFTg4JAQFMvSVgSdtSuYWc6T2T+ZPD9ADBz+YfOMbf1BOwAJLwVJJDAWeCVQELDu37iiAc/KETGuAUIJWBj8CaJl58lGBg9/FFgAanGoFdStyqPjkDHkskiGtQS6lp5qsfbGDed3RNRDIFIhUn7uSmT2ps6zDPF+30U+DzaoVy/cBn8qihiFRO9rN0RtcjVK1dgYlQ0rAmusfzXvaAbOz+x3c1bn6iUCv+74yt9gQqc/WGGdsK/ahDTi6XlPrFqyJ/ppjHzb1W52xB6Q8C0ASs4dBO3Hi2ORg2FZMjKxrMUZ5j2VhWRYlCeB5AbIOz7NpN4T1FuAZAzVsZKwCI0AJWD+fNgLAo5+pusH8lWxy/fqMfZ7NPKAmf14NayW4FWBKOKhJFbxX8EcSNzBkQJkXEVC5v7F1UAGVCqby+8Co+9drN/GrOigRZrNhGFcZ6mZhm4UR2GnnYm49kTYbbqBxNJHydf9eB8GuCVC4mGsnn6t+itqFlFNpB79cebttS0A3p9EEqN3OCVOJvZopSZ55eyHsvHHsFi9tMgPM+V33BmjeCCgZpeGeLeAqEWEOqQf0HiNQqzYuJMX5N3NAkGo+mQvqY4FPRiKXI++27tyPOm9MpusCZtxv1YJWcEtSaS2SlXcgdezooSRo0ls2mHlVAq3lYeKpIR6GscayAE7NdJMtPyp2A3idSrCmrqufSY+n+Q2EA6zAmIAUs0ZyLPNf7VeKLet+jP4nf1XrJ4APQ22ukJmaD5386T8LsA7Ma5mfSWAlSJ5O0sS4CTYXRSY7e+teQN2ByVtvfTdBderSOUXnvcvgpH4viZe8LZB6r+TmrrdNTqo+07z09BN1t0N3M2uLq7a4+1eOxmtrAlQxrtyS9YzGjJRSoerQHtTaLhZL0kGyTxKGhDmvbd4BqpIj/vQMlCJIlBWrpmY7Zm9rq53TVNWiAqz7939QAHbZMiZRaYUSyaWEoT2yyjIiB163fnWuhdu5ertupSLX4XORvZs8O+MnuHcvZeiU/YrsnYrgPokuebkeqkAk0Fp/tilc12OOpk3kvANgbeV2BdHlE5M9owXZXeNfba8iSybJ37B+4+NkiPc3PpJy9boNfzvJMMytytVo4VQlF20KV9cB+FVNc55qgV33OTKzkzIIu5HxPRVg9Z13vxMH2ndzj1mD1A5a+uDmGSZFboqln86chnmpDTB3EgxYSuvduVKO1mTGud6qfc4zX5bzTcJsErmrNi15FBqbRM8SMJwEVSkImCApOLRTFfvclwugYlPfD6OHnbsRVvFe6jUZSNU1Za1JzAGsY+1rOUIPy6cqSUm7MydGvwGvW+NYiaquCS6gm49OALXKwetN5WaXkMyGpX/x+ecme/ckeSqpEJZwU6Td7Y7crrb2m/MpIzlx4kRqhWNoFuB6h4GeszXzaDag/lj+jRpgYQDg1s07Jl8MQ8jIakH8FG6mvvXa9QsZx6zJOD3ztGD4JaF1K2N7O0yxmlXL8F6AZJss5ayKU+75C+rCJfmoVrr9T8uMWyVVzPJgkCZxJ6HHNM5xoEzpYaSz+W6ewYMAe9/rdkKA6qK06SELJjWeybpat3pDfd5MUutkFCVn0gbJPoA5XZOEFaf46Zz1M5nL4Y2rzd65tHk7kxIE/X9d05bUwT/33L6SJZ9NadT5sNCSN66TysH6Vka+MO95Y+jFLWFm7VBw7Yy/xfYd6fOdJOKlSLRvZQ5bf5jy23ke9mrnEsJAq6MLKWVy/lTv6NTW/sNf+b9/iFHm3Fv//4/AZx+szgHWufn/AxmB7xesevPXYuhQpjCy9cxzEnyVhX622DIoWZlanxwimNGLaTnwznfenvzmb/x6JLXMEIAAlvTX6qAXcK5Ou4tt6dGInZNdlmnGngoOu89hmJxquK5upVsBCBZlY51VCyIRnV66MuzGhhwEkXw50GKy4WAnbxNglBFDTiwAohmclheW/AZAGwIRAGAMpsfgieSr+q/lxDwfMAO8NivW9VSjhHN0yfT6mJcRsDbj1KBz/ByD9QawAqW4mg7MmINMZnXv3r1xNMQet0TSz2DpAAGBR7ENuf52XWxwZgsUeAncuME6uE7FRIq86FxA6WzGEfsBsPrcuHFDBR8MVQR0WNWrCT5OJWt+7OiROuwFoTcTSF0k/6y6NmC1e+JuSoN5z0U9EufnDZG43s17YKf07jQfur8l4Np1sV2j2YyWIA0z4PudJQd4uO223Jn0zHMM3KugrsqTErwJyABWrEM3oh/BqLANwGxgU2MELHtNSQgTaKiB9F4CpLEHrDEdW98IJAXCFWgL7vO7FQhVQIT5aqafzGtsH9FtFNaVDNh4u0fzDfPkXjD8O7bvKPmwwORCAhsBcrEteYZjLWu5Yue1zKGWXsc5eZAJe39/97oARr9/J3XUYnHiJke0NqqeNj2NqRCancNitcOtsbZ+TRsM6+kE8afPnCxgiaVairF0nxJMWW8lRQ9QFWDpwYuBajDFfVuGP0F47kUQbhyNacknE1A1Y+gzxjhRXVxPrZqaNYYx2PjRmIvUuAybKqEjwdEMs/VXbCr56sjKVlKpA/NydybBjZlXA32uw+ozJ6kXO5XasoN5HqeKDbqadh7mr32rWr2QwA9gGHDoXpqAeEtT1c2bdI8dcskqq2b2Sf9U90q6LxmGZQVc7AEjwLLPaB2lHhkQN5cwbQghY6DG1bPHCgFjxgvLv3///mrPZb4uSaIAIDbWjI8++OBAavWP1ryfyr1OxQSn2tWoR86Y24sXBXzMJOmwcdP6qCC2JvDdVmAWhBLkz2Os9TjB0GuzlBGASe4RACnnVZ8j40myWNUOhULrLBrPkt4bagpw3CpUXPWRQ3bO/ZI0SixVXW6eqzmqnlYyxdeSK2piWxbp9T65N4zgs3a4ugdKipJF1v14Jta3FiWYNQ7CzJoA9d5/SScZzH14GNN1IAF99rwwovO4p2sFpCdsFAOTtG6Zn/k+O+yLV3M2AauAqtrnaiEWlnXsE+z5r4tyZU1MfRYtkrhNPXG8GlaukJzQuoURWNZl2G77W7W/KhAJhHabE95oWvMciKuxpOuF83FrTr0mx+uHYf6wlZJ2kjXm76IwokBxJXSZdCmXGPZMzLjrYySFOe61FFnv0KvV43OG+tqc85ynKAVyJqxJMmZXDJz27dk92R3H2y0p1VkTQG5eST5dKzXAjZSfqAG+XEz6lDZmmdeUSFeiyrmY75+JEqAc4slns5ftfWb35NnnnskcdtYlXgjYDv1SdaS3bl0v1Yf9mERbz1Vn+YOA9AcPKHyw2w/DrkZOHxOmy5eVeqiJ7/7Q5olkzPKsL+utFSVDfXbmUl9HknQxG1S95BktnlLClAGNaZek8CJ7GXY15kvzo+iZH2Onxfl6ZZLhq7OHSmJdjBHUmZyn9jby5bUp45mOemt5Ph9x3s55dCdz7xon+Bj52UM4Tm/avKFUFdcz3ygqug9vK0ekxSTM+I5pm+cUr2Rtzpdyp6b0yD6sLlVy6VHWOY8P68VGzqSLR0AniNJjN+eBTgd1hidZ/c/+ya/9QGLGuRf5QY/AHGD9QY/o3Ot9RkfgTwNY3/rGNzoIH3o2CgbI2WSqlyc7uyqHNimKwIQs6IMD709+8zd/oxqCAwSYDj3WZsioEqQxgVmVDf96uWper02c3I4sVuAmk8ue/U4C6+WRupHdtTmB4D2SyEiGNDBfExOmmeWr87OMllIXmgCSWQVDm7GdiSDI62JAqn0FaWiBmLbDB1irrxup2MCYNriNY26CrVkNyBNwVCZ4aJWiRsoBBkB47VEmLBgcGZWW9j3p3TrWslbGO5G14KGYrwHMjdLijTkQ9+x+Jq2BXqiecjLHf+yjwFc3JB/ru7odBDMPLrctIy7AEACrds8hh+GpzxyG6v/GpvNLciDqtfnxRx9NXn/9W+n5dqDq5UicbhXAJA0lT9TPUBCY96haufupa55J7c/e9LPcFPBAMp73aZVWM/ADI9OsAiakAxKmJ4KBsddkMzYjI9pOwIyE2oBLYEvGyBlXcEmmBqBX6Nz/lePpGPB2XD2yqA3yExQMARv0LgnQDO+T5+O5VK/KJFbMbeM3ghRj5Xmpcxvbe3i+ale1qTh+/HjVEpsXAkt1g1u2bI2j9QuRFe+oAFJLhnnzYzKWvn9XM97NsCVwyvNdG2adhN31AHz7I/0EaKyJ3bt317MF5Kw7iQb3Jxi7H+mh4A8I6qRGM9eLIzXr+ddsZdcqdn2p/pXcSlsyGlY965J8F5uEpV6l32uSGj6qdprBWMYd8CVlLHfRqgX2vWZwPYd2fO7n4GOc52SSt9KG4XrYlRs3Y/wUNprJGlbaGF+Nq+rl1JT6s4HvyL5nvuU+etxT4+lPcumsywKuFcDn/YstYuijz/OigLvr9SxOhxkRXHuWEmfuudm71LgNrJdEguDRewIi5oWEjTVprdsbyOZJT8e5MN6bud0zkNsqc61mg4t9y16j1QUJLLMvLS+8p3V6IwD6chgRhnXkxz6AzosJOLHtkhXKFySmuL9WC7EAVrXWnK0xUZMYLrnfmeVpEZQEEbZMgo988HzadqyMWdDnPvfc5Mtf/lLu27xg14rtfLIu2im2FRwCanWIiZ3rGQCs/q1UCfVs2wivmL0MYak/CkI+xrDtgG48KguFm8P0YWqb/QdMSWNnIqOXtLFHFwDMXLJ/AueeZyWMAN1qu2S/aha5JfHmBwlwnzXahmCiAwVKQns78lE1nZQ2LRtVI91tvG7dTUumJEJvRpo6ezvzMSzfjYAJTKp5zIHWWcTD4OzZs2Vs1yQlGS8Tqq4HBwSVlhgPDq+b4na/KM7FU0sCJFZM5Vlj+3Nt+XrhVEuZuzUQSTF2j4qBnJ9hFDUPRvB+MaznzqU1zLUkGAPA74dptd78DIUDJcvSSL7txdaxewNkCwznda8kuai9lD9J3Cl37EFKFjqRqoQhhl3lhZB9uIyuolrK2lpN6ZOWVJvDIupTvCRJIknda2H+T2U81PqfDHvKU4HR07adYWLzeSPKnnfefXfy/oGDAZVpF0NlIzEUGfBU7l1CYO/eXcUUEupQ5TxIjTCwyvl87L1dgUSeQSXFAPkMlUdIFsyb4vSZS1EQWYvA2tpKbJjT5sTyoRWbZ6MGvMBy7lPfWcB+emYqvherkghenUROkoJ5RvfuUyxlXSdmwK5uXBuVTMZd3eqVC9cm02mls3fPvpQCrK49QekI1ZgaVrJgYH1ZEoOBzAHtSW4zJcw6ZYxm5jsrOePfzj1KmEiAOic6BuhSjXZQ58TP1K1jBc9I6RSVmXIf5601I3m1IIB6cebBdNa2pIPEmzXMlZ5s/XyY2MNHDldy5Rf/m//2j4UMc198GkbgzwZYrTMxB2iftHMfcyPwfYzAnwasert/8Pf+XsnwqmdoDgrMnEOMvf/uZGV/9Ec/Hyv7LRXNkAaTm7722msBrznw0spG5o9ElQtu168NTsAl8eqwyObLhAl7JEi8l/orLoQ28ZWRuMnCAwIOeAfagvlkWWsTQCwNw3UpB9RsDnRmTZggrTy61k/wOUrfmDGJhiq7WtehflCWW9+2ZH3zvtX2YnAnLSaG/DAguxqi56NlfK4x9XmDQ+QoE67atgTWy5NdbqaojU3G4B34q5o2jqlq6gY5W9XSMvIgTEvgTyKpF+dLL71cboNeSy3jJz8+afLk+xIKbqZBYNc0ej4FHPXWVF9WoKQPOt/HgAlayplY/W6ekWzyx4cOT95Ls/J33v8gfz8U6VaSE3HlXJxAbEHqghalznF6ZnEks6sDqLbFaEOrGIETKana4JYCFvc7sCbFliYYeaQ9Qdn2d3Cs5q2k2sW8jsC2AanfqdtSyyU4G0yYsKykcGXIpLY1QLBq4gYWozPwHbA+Pib0+nXQaxWEvy2W7Yk82NfAAtApcOWEO4JgfxYALmZncOPNcxX8CUyMIzdI9XFAu+TKtph1MM5g/IX5WZD+tStm1lf95LGjx6uurmv7yDtTxxVJnVruMozJJ9nXvn37Ji+9+FLJ8Dgek9iqwcTaYtE4wqoRA1YEqSWFq3YP3Tu0gHrVQ0+KcSiGM8CVVJOUn6sssCRAMlCYXlLWkel1fxhW7G0FxgqvAJiSVHN05oQNxRSsqfcaWxX5uj4yb+4/0H4pDrOpJROsSVa0tDqurAGr6k05ZArOu5a463GZbUkWYMGaac16Ij/Oy3oWniemWk0t1lHwp93Wxx8fqtcrljpSvNthebmRVsui3L+6bDWzXte1P0wShfyZTNZ9AjxtWjX0IFWDPCSafL/MsrB3alLJZwsQttKhzNyylo2j0gdjCWjXGg4rVz2C9W6V8GOekuvDsJID2y+q13D+lNjbmLo5AB2ABXCN12yUJFdiFnMlxjQSLBINElArwriYi6SQesqS7T/zzM4CKxIRTGqAzXIRJ8uuBAPjoCTtElhrb/NgBPXWTrE+ElBPShtGF2HBdu0/9egH5tlqr2QVhtVz71SGB07uuyFJEG7im6OssZY5Xwu2RyMn41f9b3PfnZygblCzbs9ohYt9zZ7W++egzFB/2iLzmoP15mTNeV7WYzFbeV03D5R7SgCve7Zmr98MwMv4A9BnsiaPHDlS7VXU80rKYJG1RsKEVs/rMmtiEsUheW1AHnZYCUvGfem8cqRdGgMiQFmNcBl+MaIbzjosWTFjZaoFmDMKWliydP2aydUxxy0b9pNcv3teji7z3WKnmdfRrMncINlnxITN3rZ1exm4lXQ/a8baZZalLKCZ56ijKEgkfzjilzQ/55ySjTxfZmE3A9qZlEkiX4hL9HQ5na8O05hev0lsfXz42OQb33xt8kHclwH8ag2WBMlkfnrFLmCweDuuwXtLPm0Oam3V7YjasLAE5PrVYolrjcfdusCc5+fsUm+fGtZLN1NzzyztVva8DUP9rrOm3ehbKcProdcp80LrQIs3fcdnVvKLWB2ZbYwTA1wXqNO3D/LCy6cWbYvTdeBWauAvhs09c/JcwGpUYCnToViRMJRgtNZmM/az2ReWZxwYQl3JM7uZRInzi+GV+1xUyZSwymFLeeB1aRPna2vPvtjeDOT9lCr2V+ecPcHPkvSvW7e64h7PmRP8g4DbywHvWFgdDrQuWhWlmvZjzoRzUabxsbiY5Nbf+R9+8Y/FCnNffBpGYA6wfhqewtw1fMpH4E8LVt3eP/o/frWyoQJAG+TVBM6XtExIULbv2X2Tz3/hlcnmOAwKDgEnAcDBuDKeiBvtx2kfAtz6naozGVg+gX0HxN0bEMvJhMj1NpNL/ni55IuCA8yPTHz3qBNcqgeZSdb3TmQwJ7Nhpx4zB4GDb2TOGrQM7NtQmwpoCsJGENstTYZ+ipyE86kODXgS+5RUNYGTay1n1qrpTNCSQ2wMXsd2KgKB7r8WJogJxNBWp1w0K4oT0nYwKJgRtFS7AixmBcvdAqIDmfkxb3ipGLYNg5vwWNfVh17L8QqclW62g8eqwXTfg2y437FbRxTjkZ8ViDbbk7ZEAwtSJitq93Lwn0/AduCjjyd/9Obbk2+//WYOwXN5TUFapI2RA69YOZXDNLb/q/OZdgFr1qiZlDlW1dP9PN1KmWJUIA9Aek+BGMZELWqDqsrEVcZ8NGzpmrmS7iZwwX5hz8mIq3dkAdV2Dy7gyiE2bLvArb/HNKbze16/QKn3AkyKScNMtHFTy1HJJMl/A17yFpg/Rhik5b7/5MOY9sOpnrolXXSvzVqPrLLvebbcrtekkX1JeXNtS5aQja/Pzy6OzOxSBYLmIkAjCSIgFBhK2Miqe+bbY261K0yd2sVjx49WaxHP67nnnw+DFzfOrAkBOWad+QqJqHHrecHApZl480syBuMgaCqglaBdUgiIG+vi/hiIT+A1rk9AtubyIGkjd1ZbSzJMyjbwcJmAQJCx9jnWyrke5kez+fduaySwBEzJF/1JSnjx4qUCqca8QEHVmltjPoGVnhPVBqWC/+43XDAlzOrysI2k0AJ9bCTQYR/yUG8kSGZA5J4BVs+s2saUuVj3EzZ/MK7Yr7r+Ye7Un3kv6/1xYqt6JAusu6bTevukWsAsMe+qLleSRC13tTBpNlRdIFa76gOpEKodU1qSBFCsJi+W8ApoMwdIHlvKHjZyBDZh6W/ezBgm+XFZLWEAudet5BMFRYLlmYBXPSmxvcujaCFhdc9PkjmW3aAyScKCGiYjUfO78Wbvm1ZYJZ1qPnUdqY86VwZg6muMXSWfrOVe1fXP1rIEH8b5hRderP3MvBlN6yQFxgRgy/GH9y1WdWB1B/bWqwL/K7iWk/zW1mGD0cO666EBrt7f9A3uxF0zcr2/2BfreikqMg9vJ5GB+b8QI6Djxw9PPvzwo6oZ5vJrTvx/7L1ZjJ7peab3NdeqIlnFvYr72s1Wd6tlWZLl1liyLQsGxjOTOchxkKM5GCQDJAdBDhLkIMAEOQmQgwABAmQmB0GCBMhBYGcySWzLbmtpqSV1N5vdJJv7zmKxWPvCPdd1P99LUoJtSXazW0uVUCK7+Nf/f9/7vctzP/f93I8sp+URMtvcSr58X8+kHbCro7SFWbUK8EWd5Jq1qHzYFwVJynHtT+0olGGeibxytzVBUcZ7qIQAPo5l6oSjmqnrcy233ryWN6hOiaKBNRK1hgZQMQwsBUSdiwVgTdzE3Z19JP2ONdJijJyPpaxRPlzqjgDeSFQxruOzy+uBhG9v9pf2V2n3ZSLE0ggUDvypjPf7P/hR95dv/lV3Hqm6fW4F0EvUqHKykOjVv2IVaqFDqf9279DEKaZ2Og+bde6fnyDe+7DO1/EO6OaavB+f3fz8PQDrVHfr9jxrY3sB7iSLAIACXNagzHo9b6MAk2quQZVFfooJk5Hu0OFd3f6DJoBVQzAmJqZYR3oCrCehOEgd/GPOpylKjG7duJV9wDryXSTSTdirjLmGcuMW+/BGzBxnSDLoEjyfxFF5GviMH0Vtpns4sQbnoh4cSuOrO0H1VBeou1faOqjaTT2MeZKJp737dpNsOtjtp5bVs+MxigrjnIsXrwSY74QJ38962gx7bo22CjZJBPcC2zv9J//xP6+JuvL1CzICvz5gNfv+CsP6CzLvfgkv4+MArMff+nb6lFoTKcvjAWFAtpmAXAZQQwIlKmmTwY6tDPUOErdzFy5wmJ0nIB2PVNWAykNLi32lTXFEhcFxEzYYj3SO1/hzD7nqaTjDqFf7B3+e2iccQZXEyaxcvny9O3/uEowVrUk4tDzEq+ff0+/GgC5zMBkcJbvNlwGR4KWZKSWQke3rTZdiihO3R2VtBVqHbNURCVD1TJSh0PjgAUF1Ai4CEvtNeo+pyZQxIbhRWqlcKu0IdCTl/g0CIwmW+UzALOiqGk3BxUGkwYcOHYy0cJtutByCVcdX8iEDEQOvFkQ2M41elZmIMaHjM/ul7HWLNc2i3+aQ1PBl2lY+mjtw8N7jmiZh+c5Q03rq7EewOrP8DteIgcX69at47sgRkVZZH2S2egOMwmoMRgSssqsFVjMV8vmlEjSrbOAtiJQ5KYanfRWb2Qe+qZ8zGDXwtDZNiabASrBtPWv18Ex7G5vK2x+QPoENsBrE+H7OAZMMBuqCMQFQ+pT638wjkzACIkGuiQYDQ9mLObLmMllmwMNMGbT3jLEA0S/neoE9mWfnRsnuWsIggJb/maTZCMuhSc5a6g630R4pPW155gZjukbKcMqqmmF3TirlSzsSQIsM7EWkXjrFmuX38/dTb7YdCZ+ZeZ9/zKts+2M6PwCjQEaB/nKtNbhLO4QYCinT1xAJRYGStTiwVo125juvEYcmyOyTR85Ng/TWdqXqtzfmWThOlTBQUVCMUbHb1lk7L/xsTUUEh+VsbQ/fSrbAHMC2zZEoGGQsrAkWDBuwWz8o6zRDD03du2VxnLPVPkewTb112M01BH7b2Yf2sG9siXRWwKrRm69Vfui9Vy2nLXtqfgjyl3SAZd8QCKzK83Z9lZFLXD15BoMalqnaSD9UmOy4jAs0C6z6zGKGFUVHgSRfb/spywls2yHYy7oVEHDNSrHTB9YEj3WeXNM29tOd7IGWS1i7Zo2syS/Ny7xe3YhrHZj0GQgTLEtoT+U7eAd4DT5LzZ3cZ1Pjl5IF5bgjKYnwniKldr0FtMEYRRLMdaOeqORSskyFR/ukmHum3yps0tKmXxOVCIMBZVbynVkAACAASURBVDxiVOTa7etQo6BQ+gi4OXoUtcBrr3UHDx6qWjwZQg2AeC/XoON2j2flmhTQ+V19pQslCkBMMBik79i5C0BkoiqQOGvORJl19Gti3lapwQLo7rHVRkcwJHuXlGEctX0+8IB3ZzGuucY6O9N98MFJ+opeSz9U9ytbJcmu3rXmMEqgtQFGAhIdmbfv0LvAesp7fNMnFwmqfTg3YRA4sH4YMGRyRnlqKRsc35kZWr2QbNm+fWtqRk04yV7nPOJZu3f4GcqpkzQwscI9rEFNtG4drBtJOo2WBjlTBDv2ClU+3+rNTea6duIwzPWmbIL1KNseXwSeyxPwJCBinZqMcWdThVRu17oxaybVq0ssi7GHL+9lScdt1u9f/NW3ujff/FZ3iZIIzbr8vOV7c90qwOqmLasDErcD+JKE8l6cVz4xnwfnpXtB2rT1juir+Lv7ry3uUi/vdfD6BQDrxCSqgpl7vLbq/KunbRmDxTk6c7MSKx4eaV/GnDEpt7Q83e3es5V62gPdkaN7eUYaJZIw5jyYR5Exbasjaoe3bxntdo/ug0ne2L37w/e6SzDIss8vvniUtbg1hkaXULv4rVPwvKoW2WD7YDNNM6+5roc861XMK1ncmAKa42Z9OL9rnwaI9/4M22gJpzJM1ckEZ7EOwBouvfTSEa73RfaEHXnuc3P3Alg9q0cpM9i3H/UEIN/6VZP9yoJbMubf//f+3V/CSPVX9ZJ/vcBqws0VwPqrOpmf7319HGDVK7xx7v0cCAZsHnbFtlR7EgNmD1clVRsIsmUv/JlZ0MscZHfSf/VBWlAMRTLDgYwW5z6Z7WTJOVUMWLR1l20KwCNAVBoThstG8TAjBoi+pzWsShHd9B/iJnjywzNx51MuY3bRg1NJWKtRbLWkFSgavFSti0FnWldw0gTY9PfUatU8FP1MDVKUXBqI+TODkY04sWpMU0wdwIsDyX6FHkgJupJx1ZkR0KRTLOMyDGgZgvUQwHhY3aLWzJ6CAiXZY4GLQKGCt3LktFm5LW+UQ5uBFsQqD0tbBd4rmXVlzUZo/VdrYxAxWe9UbCAUtuJZ5No/t7NnPuo+eP99nCo/wMr/AuCAGknfjmD3Ib+zlropez1yGxyK2O8vKVuiHons+dAG2/1Qy4kMTsCq7NK64wKCylP7NgyAHdkrHWdlGAM2AQ4GuD6DFpS2QP8BwaGBfut5KngVDIhNBBNV/6tpEQ7JOGvOzyr/qlquBC+MXwOsysPWM05p36G4ygBJZ9JeYq2ZRdW0FjNrtn0Zt9kiAFrtXDE5zv1SCBg9GwzdDQCoAFP2zjlaY91YewOvkmCX1C2AgWco82ZwYoZd+WDYoRg92b/TFg/Vg1d5cfV9LVMkv31dEV1ei6x/3VslOpw7tf5Sv9szSpUQMLArCaogrsCV7LxBuX0Qrc3W9MN781n6DGsu20cxRjYB8CHFo3jY0PdYNUDXrVfnbgFsWFKYoLTv4Vn7uQZWkyS+NEQSgLs2fQ9B4wLjXozkelhBZIfU75rA0oBLifZNkmWXMBS5fuUq4P5ODKeWZXMESpQJbB7BaGjvQaTYB1IeMEENtmZYttkSpEpcFTBXIi8jV7XQMmlL7D0yJA+VrPst08QghBU1STXYO5H2JQ2pCTap1bNEjq1SbgFjzYH6d3/ftiXTMPbOc8fPQNrEhkZltosxFSLQUka4O67D1uXXXiDIlHUNYGXMN1s3ZwJHgxoYmgHcmmPSxfiZgFiAAfJznDvK++MFANj3epxH1onK2o9S3+jcq7KAqmG9zx5rQkHZbMbIbxN7PaPt54alBHgo5y0ptKx+9bc2aWfQ3Fjn2o5MsLlHlLz98OHDqen1uRfjLMhSbi4AqdrVUiq0ll7KZO3JWW2S3N83b9lO+ckBWD73QU38BFgCFRk26411ibe+UYMekymON0kIWF17eQo+l5fde5TUmqAQwPI5ixMkVymDeO89JOUXMBHCsdm5ADhMTWW2MssKBrLHK613z1NtsmmT9aUk8wZl2UjkyJSPjCJNHaF3scztpZQNCF5k9gSsKlX27d/dfe71V5JYiAMPT8DXJLHkBTImmhZGBRR3biXmO7kGnMCz7sq93D3Rf69ElYRzyaXdN5IIfaLeqVZbT5IA/Dswsszw+rkcR24Hz2fA8xS4puWWJQCerfzdM3aaNfn2D35IW7nvducvcn9hpD0LH3Y7dm3qDh4F/O3bnnp1Zf/TuPi7zuLwzOcJ0JS6u3886/dQvYvLtdtEhDGHrWOWlmTIbaVXpTxR5zj/SCi4jsvhvfZ/wbEJRJOnd6ld1iX4s6+/1H3hi692L73M3KHmeAi1kInlKZzw3/7e2934tQncvke7Y0dfoYPBoe7m9VvduY/Opfe0a8r5a2u4myTDzqMYW2Z93naOsAevhUlfIql6FxA+aIIy7ZG8PiYN15Daa+cl9+Ocb8/Lvw+zpj1wW4cEpcRjozvo+6ykexTl2h4UBTvjfzAzMx8VzoDrhmevXHoaAsGz0WSOCTITWP/Ff/4fPd/AcuXdf44RWAGsP8dgrbz013kEPi7AeuGD7yfACKvgIRqQ1liiAkYeHksaeBAM+5oRZFvWkZU5kVlnGo7LWCqBNZsP67IIw6PcbzWHqmYcmtqklpBDahHWSUbH7LT292U0Qa83Dgmlov6OUkAZ1nsAF10S7yrT5RD0IKy6ITPU5Rgp0yZIkSmyfk5JmoGegCUgxEMwciyDBPu+WusjSJNRsQF5uZlWj9CiD5vJygDXbV2sQZeHyF0PXYN9PfrNy/Nvg9boyFLxpzWqgkyDjdTg8BrNaDx2ZR0MUHwvmTSDTIF8md5QV6XRUwBrtdlQIrdWG8TiMvNdeWz/2jZLf1Ly6MgAubYHXJufb7/ABRivm9QZf3T6VPfWd77XXbx6uVsgoB5QVkibjPX06runacnMbd7zPhlqDZgM3qjXRAKnHHhV77qZ9gsEwtbEtqRAM6MyQBRYxak1xiwVFDfZXno4hmmRwTBpIcAlsw8zMgPjIctgQsO5kt6n1pURfOouWW6hZagU0xjuM27KylQTgNUQVa/ekpJZlyyrKquQtjGyB0pQmU+CoHKkbm1bilEPEOzr9sqoqFicArPVaqfVJjfAW7VLZcyTz5Y16cGkn+kzjyLAmr0eYC6l/vJBJKL29ms9SQVQXrcJDCWHg4PDAS4as/gVN+bM/ZoCbWxLbi7bKXvNujDzH3BQ7qu1tv1d2tBgimLrm6drz7YQ3rvzR2ajEg0yomFYExQLpgGwJHMGYShKAUGQy/3NAyCVWcoO2BLDmlxZ1t2UEVgGYP2ujr5+KXET1Fv7K8Pos7MViSUFswBeg+hot20bQvsQ164SSRnsrTAk27eNxYTt1jiA9dbtSOVUOPg7rh/npF9xUea6DXZlcTXVsdWE2ScDfwen2C0l5LXW2zNo6o2WFPN6m9t4W3rWnKZPJvNMgBllh8F/LysXsLoOrd8WFgmm9+3ZnZYisusC1u0wriMAekGE+4/gNXWa2X8KcFdSqhh/13RYqQDRxahiFmCFNFXzeZkck+Hcw7jb1sOxUIqt0disvXPZZ+/LlvZgvAHWmkPZUHJ7TZHS1kb6pcZBvlQtVTdbShD/TCuPKCoqAfSEuWbcUmrBvtik1c7RAszFoLU2OjHNcixlbPl3a101pduyBVDPvciwOmc1yJJ59T1ZqUkOJpgnabUeyafnhIkjv+9bkgHIffhIRneKGsAz3Y/eeZfWYOfTJm01DOxakmy61drjd57vSN65B9m7Nex71q0ODOg+a8sUzz3cgzUwGt3PvjJM79eT3Sncn3VwN8m4Zcsw7zXLtaymFn1P97nPvZa5bILvEUkDc4+CVJ+5Z1D1/5ZxV1arwgiJL+ClxNrlkqxaRCZwDWtRcK7SRFlwuTubiKOGnflwmySOdfI+9zwD3nsEBrSMhEi8qRjqPRBSaen+EKZVFRBndhLBJHI0LuQ5a0Z0mQSSJSTWUcpwrgYMDm5c1W3ZPtTt2rsD9dOF7uJ5erZStjN+fZznqqrJpKFJCxQi7O2ZM7bcYq5k/7KFkCZxrFcVXdfoJKAZ1TJ9WW23VnPGcgTORIBiAGvqfpW4a25FvS410CYCHlGOsGHj2u6rX/tS98ZXPt8dPrKb950HULKfkzCeuDnRHX/vRHfm9Pnu/tKjbtvIzu7owZdYh3u6ZZ73JfqxKhNXpSAgXCIOmQKsr2POjVPaMU9y8QH3NAeT7vmzSqk2D9F4wEQ7My1rUzWOW7u180mecK3Kq0dHd2VMBZommrzvMZJWBw/tTwnOBs66DZQ7DG1A3s1+a6mKY23JhHHKXFQVlaDw/DS581/9y/+sbUMrf36qI/DrB1az46wwrJ/qrPul/PCPC6x68xdPvpUajvZV9UsVwDc5qmej9WhmSAUsyhU9JEuKxMFPAGEQrsupRhf2a7SPWLXJwGiDTKsHrcGRAawg0RhbuaSAtdp8eKAq65TZLBbn1i3qXFNfBNjhBwJjs8pe22Iv00vLhzBrBiCaSmi8Ub0GrSUxCxqZUgCvbF1JIZXwpq9oDu5iF+K6m+itam01qhgikAwTIg3JV8C7gC0mODAXvD6GKn0g58Es46z0T0bJIOEOh74gt4xbKui07kvjjHIhrj6XSugSPPNZBqAlOYZpSPBnDVvPNPYBX5hIgiHHohg4gnYAu1JmwVrG2/8miPH+3/7e9+lX+GE3CQuwARfgl155MSBFA6xpWpMMcfhrnrO8bEC+DLtKhhzDpQ04QRqQFXOjw2PJ+2T8GtsnYHQc67phBbmnkjSXjLDqBGFMNS+yVlXm0LFg3JcJTJIw6NthhLHkvWPawRzKoZ361nIWbc/BYM2vAGkloLy/bpe2LxEsyl4ZGDpHZcydUwJW2dvUzCYY0MCo5GkJVvuaWK/B8W3gMJLkPvOff/O1MgoyfLInYS4FXPU+LYHwpNbWxA//VrJdg+MycErP3R7gNvDv9VrDLUiMXB1w73W1r0gBe8Ocp2Ch5TCqrrlcV/0sW0YgNcWESYZ8YbGcKg2yBa3LdyvYHhnZlMBVEGQCaYgsv2zuPVgO1+QA7pq6oBabXq69BpAzMwvdxDitbTAE0c1Sea9rZDetX5T+L8gIEpjKPlmHpexUJUPck7l/MdrDMFDIPJnvsr08Jf5TYxz2FerQ1lImsJGg7jEszJyOnzAkgmTneerFkwwpVrDmUbXRcZxk3HQ8vcf88Hm7XhtQakDKZ9GcgP2ztZ1yzVdtas9o93JKWUjZW5UCazTVkgXhPQxe3ds0WZJVtUxCGastMGw7o+upLuq2xrAvc/pFmlhhr3GPiRw3z7VY+5pHAspiztLaiZ9F9sm9O99MIiq19HVKG619FtCZVDIJ4P6jO+ntqcmswfa+MfoJYK+aZRNOrgUTZeXeKwstKBUQ6txcCRfXcwCr8se+Xlw5e9y3U//7tNZfcG6NbWTIrpI+aeX8yE96kJvkCkmTRep1ZygTMbFhjfiusd0wxqPdBs6QmBSl1l05qTWuVTbR3sMkny9JMoL/CT4EFcu4Bk9Sw3r27Onu3ePvw+RfBcQvcT9VenKP5JXGOnMwfyZLlcW6xdi2ZmCA8w2gunotNZx8j1AqYeuw0Z170nro3LmLSIwvZ724hkZpjWL7IQHNZtbTGCxakhYsXfeiwSgvWEe9w7fjax/XGEAhBb/P57+g9D6KkgKjAtcB/t0EjItF6bN7kWoRGU6TJSoAAlaZh45/pOJKzkmGCVwHYuxncsF9EAUArLuJNvdGw25Btms9JQImAzgXVUyolJignMeEk0qIZRJeqxiXDcP6TgzD8M9G7TB+gxp9nJDdE0xquXe4/pT/rgdob+FZjmEyJqAbYk24N6lscs5coVf7JNc+R5lGVFQ5t40drEUf5H0nMhbW+HqOO//TEYBEq4nxF1bfhyHd2x05sgfDKEqNcAnGBplWSMQTJD01W7p+lf3i+u1uee5+t3nTtu7llz6De/LWJEVv3qSkiTUyy5ybsbczf7cX6zxqr/nUQduaR6NBJgXPY5Xzz+RwEvN8Dt+OpXGICdTIgQGs27ZpRHY46+3q1SuAVnt530/7OE2XdozSb173eF3fSQJuo/Wfa3E2NauzqfUVBWu+JEHgXuTe+i/+xT/7pYxZf/UuegWw/uo905U7+nuNwLPAtA79OuQ/zq8rZ9/6sfeM7ChBXQVJARzWZkb+V3VpLTuePpu9bHUeaZxSNXuG3abmSkZ1oxlEwKpyUQ8dAyxBTrGjgBk2e51MBbiyYwUszMQWMzJFGwuDiwWCMvvmGeQqQTOwM2Op1CZsay66mIjIpZQ+cV0GVg3MGFQIZJoLpj30RkY4QBOQlmzNw9IDvwyQngLH1jLAw9xgo4BA9ZyUVfb3S1JJZNI71no4C2LTS42x0SSmmbfIMsqwWr9qgCn4kNkqU51iJdPTLcEZBi8EIAYhSrINyhx/38t/1+DnRt9LTlMlwYlg76FyKllhAKIOzocOHuzOkk0+8eEJmqHf6kZ2bO7e+J3fTq3gzXH7ul6PO/Dc/BRSb2sqp6njGkwv1m26GtofjmsIiOEwdRwNpyrwlf203kjGvVyhZemLtCkjI69XQGlvv6qF65mdzLdwxLm3MJoc+M4zn6OJCL8E4M6PSMyS4S6GpsxLDOUI5pRM6oBJEGd9ncGNz0t2qBh2Alnb2wB6ykzIC+xBakBJM4yyDlDWyN8xMK7g+CkTVXVj9SV6FQyVWVNjw0s+3FxYa82WEU7NGa9NeaEsSxyt6wV57mE6uG8DGT+z1oUgtYBVY7V8XXMGDcgIA1410q61qsusvqllwmSyCNMpgKtA2wST/y2btQs3aBM6Blb+roG1Uv4Fgk4dPoeRBSvVj0txgkfnHrWnU7SwmVeKbz1pva+AyRo+5Y+2vDI4tf3FFIkSE1SyTDuRxu3BfVyGNNJIEkiCJYPQh494PgBWgdISba50C1+zeggWiWQY9V7XMU25dWuS15abcxl52Uai6mOdo62nrNepxFF1hBPFZ9CY6rjT8nuO61PwJINXbqt+C5q9Lj+nyVvT35exFazas9H57D03l2DBwxaC6u2M6xC/Z03rDOvUnq9KXbcS7Fuzn0QHz0zgIHh1Hrd9J//hlDDpE7O1Mmsr0PoUuBZDWsqDJGist7Z0o2fUfA9d1QWBMaXr5fgmB5o0v2T15XpefS+f9vb17/Em6IGy8tf0TX5SU92ln6f7kMyzoNjxM1lhoO2+0ca3jX377zCEegMI0rF0XXww303O3sKE53KAzyj1rGM7cMMd0pCPtYmEN2UT7q3MyZIXl+nRMADRcpSwozLzGE1JQzr212H9P/jwQ3qIn4DRu8mz4xpRMJgIeYCCY4nWMwupH669SLZsDaoS3dHXDaj44VxYc581sA7ASr9OmEuVD/Nz1jbTg5R7cNys6dxka5KYlpmsBWSyP6UdmgqgXkHiWi75ruqB6tvs32XW0pcVkOd+E3Mya7DlmPl357Dnoszlgvsc55+JYhMF+Rwlq+wpSbjwmdOs7zu2WCJpsBXwqpvzRtjJOQwPBVm7aVmma+0SzzStZKBdXb9hbG9PxCjI3t+pMdf5mdeR1iVBXUkdZdmyoLOz1qLPM288M0vGHFdhkgFKljUYO0Lf1rFRPDEA9YPI8Fsi8w77zZTzh/e336vzyJZ4JgotzzmDS7HxgOxytle+0waPsX1IUnVpeSay7c1bdEEXbFsyorKBdcy1bENmfn/5Me7AE93NKxPsH3e7se2qHfYwJtuSCBDwn8fT4QYAfUk/DsZQefIy47xku6/eaC4t1pI0ceaaZC3AanLcPddaakG1+/I+pO1jMKyelQJWk0ZpGMXrTQLt2Ysbs8DbvQV2dSN/N87w7U2wzZAM8HN9zWYSUe5BGgb+B//hCmDtD95P8Y+PNwb/FG/k5/7oFYb15x6yX59f+LjB6V83cpfOfPsJQ2GwUZKxBlYLoPo1aOY90lgNB3rjiDBoZfKgDNBDzRo0+7WuJlvrBqy7p8GugVKToxlomM21xsiN3sDawM1NWZJzlnqOa0iMBKzWjmg+YKZ3gGDPVhAezI1p8z2rNylBJAetX40Z0UnR3nMbetmaMqTUMfJ56zg0tm0jA63kl0BCBs5AR0YzgX/PulbwJiAtxkGGKYCsZ6GV/hkANfbC4MKA1sDH6zCAjPti2qbIAmKXT8Cwk4yqkuACrNVSxd+JmYnGOL1MuBIFMpcEP4ImbzBsDkCYgMVWDWfPns0YKLdKAGtSIQ3mARicgAbPr776ampk7Dknwzq6d7T7+h/+fmRNly6do7/uibCq8ITp4Vk1hPe6Y8eOxpE0daJcU4HVCjKLbausvXVaOifq/hxXSgCI9b0Ga4JxkwF5Njoy0pfTmjjZtvQrjKlLBWwGbgJWjwSZCvtZ+jqDdIGbcjBl1/67gKO1J9kMU9EAhWMTeJqgv5kUlRttaoVobxCQXIRNXmMGP3XLMSYxIFdKXMmMqiErJ+JK6NT7NndoY/c4UybZUCxfCRU0gGltYerfnU/VV1WQY19Pa0NLLl/g3vVEgByAXr1hI2nuwZZywfbfXnnVv/L7zK+Sj2q2A5NtSwTWQ2q5rTNN/WK1WtF51vertjfzSNLM+tOiB7Z+anoyY+q6yHMCiO6A5dq370DGxL6VXv8CiaSrV26wRunbS/2gIEbGXDmyTtIyiX6ebWdkz7ay1gSsi0iSHSuD5117dmYthaVQuWENPPPvhResCZXhEjzZrmiAZERHy6BxQAK1XXzmNAGypjmucZ+LzFMx4o6hLJnPz9/DvIi9yTpa51EbxyaFjeIwoK/2uTJaKhbTv1eSQBZS5UeVC4Qh5M8B5Pub+Hxna7FXZWjziIs1SB/jHm37kWpJgSbPRwnyOpI6yobtzyrYu88eUr4BDwFqtEhCouiaiPET7+c1tFZdgtG0NIqiwmSZrqnOT/ZUWd3eeEnGpyW10uuWvdi9z4RGsfPWK9aJ4J7l7cfki+toIFjAp4lXWkWFdZXhY+/UgRZgVbWFj7Pv62eQvrjKOgEkJmJ0MVZB0MaxnWeuU+9Hlljmzr8PbSRZdne6u3brYjc+cY0HAfgGUA7I5j9m3gEq/fvusb3sZZ8N2ChmlzIS5raM32rmTLe61A5JYjHW7sU3OEvee+9498MfvdNdxnRJdnwABYOgtQHWRWrblXOW3FmJuMkg2+xY9iGrbC31IHv29qxZnZ4DnMM+m8i0NZx1syVJ3wjLaL1y9gLhjQ65gM8oJRj3ts+1hFxqUlU6mbTifUrqyxzBId9evbPM4eo/Xoy6e5UAeAPPu5lvOd4mCjwkbtIK5Zt/9Wb3re9/D1nwCEmSzZx3W7m2tSSY5riHjd3nP/9ZXMlfLJOiXh1gi62b4zdQMVBPzjM12eFzz/6kWkDzNvZdE9Hug3dRMCzCYqYl0wydBigRiAEem+LGXiEyDADcBcOqqmD//r3dDv50ju/YuT3Ac4k94hbqjEuXL6VNnqytyTLH6TzmSIvzGqGVu7I1sCWNV5lDj3Zaam1DojyGo7NGUJtGbBtVJnnu48O0ltk4iMP4PRQe9GG9egFPjMlZEkmbuKZdacXkOJ+/cCGGSzOcqetJJj2G6b7L5y0rQ2YvcS+2ZPVR30fZrUDwae/re6gqVLJknfIc9aHYv+9wkglhpjnzTZDbq9ajsiTw9t15jBP1WLeNen7bQJmM35Ya9E3x4rhuDOQenFKTUvv8q3/9P9SiXfn6lEbg1xes5qxYkQR/SvPuF/xjPwmw6hB865v/2xPA2hx0Syr3NJgxNrd2J2yG8lwziTJqfU2UbGP1XsTSn414PQeGNTCafshabdpo9nC4D8atkcPgidelDqWvAfGQFRAabCoDFrRq7KLjo669ywSBV67S/gMHQwMgA8GtvbtujEHs0wYwmoLd8LoMuJXI7eJAGCV4jPyGoF4wEJZLF1JlUcr2OIwjxYUl0SAp7SkChO3tWAYsLehKf1DrulK3VZK9Zlri6+yfaKBoxJQg1QCT31GSJRj2QHvgGAFWrOOLLNL6zMgiC5AGYBBJKy8UfMRVkQDKcXb8U0/Jt43kT58+TWuUk31wqvRMJ1ecTQlsrN/UeMpauddeeTUs9vlL55E/zXR7Du7p/vE//aMAi4sA1u9+902A70mCk4cEf5siWxraSO1RxqY3+EmNWLWxKZkuIIXnJbMqU7c4rzlNueEaOG0lQFLGvcx4Z0y4u/UE9sU0M384gQ1+ZJyVnrZ5pSwyfSJlOjRYAfw6XgaFsnENdKT9QV+Tp1zZ6wzocCQZs6rhbCBSfV3VuJlgaCBH8FW1ryYKBPsCWSFGtV5IuwmYg/zJda2W6YnZi9+9QQiRle7agbE9sxpGtz/bWpKnWuYY6FS7nQo0lQQKSAs0NNDpvArjoRQ0YLb+7le5jdadVpsnn09JSJ2XzhlZA01t/J1q7wSA6ee0bXB8nQBVgyaf1wh9XwWzGuAIUszs37EGkiB5+3ba8ABYY2QUt9yqdb9NnZfA1V65VX9bn+NclkWxDvAxUZ5SfZNDt2H2J5BnKkeWiTpwcC/JEAE79x/DJ5UcJp2UARdYTH0f7Ory4qPu3JlrBLME7bAkyroN4GR/fRYG+QLUBNH986wkA6UH7E1K0S1H8D2bjDpBYA/Ummokay3gUaa/lADPftXvl1GNcksBq+/nM8meLeDlV5TDuu4ELQOMi8ycfx9mvW0nAaQ00GSXdXzTAINJAnbVKfM6tVPr5joRFDnnA3j6/TYAWpbUPcDnHQBbjuLOWmXIBseCjLgsZ+ZUnbcseJJvMoDOOV2fowIoCbIJowBkDdmSoLPNCkksfuZn+Z7lflylDam15d8E3YIbAatrSPDuvDYZp8mW4+W4Ch7dnz0bvCeTccpGrXXes39X9/CF5e7GxGVY0EvdHPu/7+V6U7VyZ3K68QnZTgAAIABJREFUW4d78pFDR7qvfvVrYa9aHb17uDJzEyNpv+Y+Q824oN/66KuA1BM4BB8/fpw665tJbmzgTBqEwQtgXcQ0DFDkeePYWMph8kTX9CHapOiUbj3/nt0Y5hzYG+DneaJ5WFQcvXTaMVT5E6Y85QMlP7cO1T2+7d8az6WGmBfqSh9FTUwIabuCj0OZJPHMmcey9bcxGHMO+36u5S3IRCMnl7nls8uRv+ZL+TgsdN//4Q+6f/tn/2/39js/yjw18eeY6Ly8wBrfDcP3O//gy/RZfz1g//r1K1FgVBum3q9CqWtaTDmzTFK75szE+ezXkAC9jWyYWnITyzKtMM7LJBZkQz3vwWW5j1LKWLazPtJg54WAVQOiHTCu7L7dBO3VLiOvdo5EgeM+zVl67epNFEQ4ZQMyPeMdy6qBtp0WngsYYR04YJuwHQBW++Ta/q5P3pmN4vmO0C5nM99cBb1YZ7uLZzGSYg8RtJqME4xeunKZb0C6NawqPVgbi9yT7W3u8T6aYD22tIiYwDIiDbTybYudmB7WfuXXOu7/0KGj6XsuU1qqGYzV2GN3o2SxbnkCY8bLly/KuTIGMNCYMJq8sPTJPcl9TRNKHf2VSpuo9Of/+n/6H3/BI9df9ctbAaw/fiL+qj/vlfv7mUbgkwKsf/7//M8V5PcB8I9fXM8kycPZNsAALlKmCpafGOpEmlmBuBnTTUhtDZiTbY1RQjFUTa5qIG8wVD09y3m1pGoGYmZHq27RAMJajjky6ZMwP7JGzQDFIE1ppD0Iw+7IOhKgVECttNfWJ4JCs8tbkr00kFPWY5CVej7kYuXKWuDG4M1D1esLCFZey3v5M4M1g77cc+69aidbz9fWZiEMLgfrE6OR7G+ad/RupGGNOuS3xUAYbKRPH0F+SeMcq5KLxfE19b1I2LjPsKgxZCCYimvgDE7KJ2nX8EGk1gEnvaRUMKsc0ffeTPD4+c/9RtquzMxR60RAsm10W/cVJMEyX3emJjAQeac78f67kVjZa3D79s2M7zqCpVuR2vp8Uoec52wAKlCFLbTOxyDDfpFEKDITm3AejoQY0Or43o3bqI60GgL1bpeGQAyi42vgWiBDeZWv8bMErARyfMuqKp2L6VHMg8oBt8mnHbtySq7nY01kemBGzl59PctExqDQ4L5/HfO42sOYhKlep1EXpEesJk2+jwDWay5ZcKTEkQtXT9JiUK2BLUlugce+NtYopWd4m3mTAbrXaLAZp9gww60nbK2DAqtKQKvmtWpWZRieAtZas6VUEHSXjByna9aE87ZJNNtnOc4mkGYBmAJZx9JxFLAapPrMxNgCFOuiNzIvNfaxP+Ew17hnz95iASPBrjVrSxrXZ0yZ4g5rQFzmT7JsAlYdau2RKrOzBCMSBh5WYpjP00l1GOC6BsYx6y8mQyZkrGErozcB68C6TTyHtQSvUygKYHUnSWZR4qVpjvNRRsu6Od01Ba73ejZLUFuJH5njkq02wFomWjw3Xa2tX+9rYJ0vsuyVOOrbwLR51df1N9bV1hPWq0dyLqBjAGUiTRQ1+e76qCxg0tkTBRPuV1sIXJVobqDu0URWnKaZaDLf9k9WPihj47qShXTdeEH1/pUs80/XUpmE1VwwAWiiQGBSP7NVVEnf0xeacTF5JijzTx1hw672zLTzq41DAnC+lXA7yNYeOkcSnOf51xpwjcnKRcrJtTs/TBbKQlZNrb1ISz4/zXw5d+589/77J8rxldf6Pp/97Ovdi8cOd/dxfL1w5QwJtDNRjwhONI/zDmxn5H8XYP0qe8umrEdVOaM7x+Kj4N5gUqa1Zhtn77qCm/0FHNIv4v56EdmnSiAnulLu9ch6NWDTcGluTqDkmtOplm/vkfU3OECLNhJ3W0ji7UURsA+GcN++vd1u/AcsUbGXqWvB88w541i4X7tnel55DrnGXe+u0zlknd6bf0/SCjYuJTfsowucl1OMkWfJCNcnS20CQemxbWOUFfuzkv2SqJHtB1Sm7lT2vm935Lnx52/+Rfdv//T/697FJX6Q/dNkbevrfI95tmfvru4LgNVjx45EYTE9fTvr1nsu6SpzLiqRigg0BgvT15kMWc9Y80yoL73J9507GH+pvAiglY0tJdQSgCsGUOxJ3pPnqH1PVT05T713jf+WSFJdu3kFwHgpnxVFElJdTfdsHXQbt985ZMdJPpFYEKyanFi7bhXn1wbKGTbnzyHc7V+gb+4LsOyyn47xMr8/wB6yZXhHNzy0lYN9DfWsk93kLZKr9D91/o+MbOmuIhW/eh2AiVfHAGoEWVVrWKd5Jve5V+tmVTAtsncWOLWzgAoXGVXMFvlubetMLGzfuhNjOCTGAF7nk2oA9zrH+8iRQ4k9LpE8nkB67ZmufF621/1bVtfEvOePq1ADMWMKn8wf/19//DPFjysveh4j8OsNVhPJrjCsz2Ni/XK/5ycFVh2lt/7q/6xgi0DLDbeCRgOMJn+sYEj7+pKUqSOr+q4n32b9bechE2ZfUiRGBfisUbWukBoqNv60L+HUcQO33YcZSn/HA9fAu5x5kVqR+bauw/qdGTKe12/Qj/XiuRy6XkuchgFygg0DZWVRBo/iAwMOQc99WL3qb1emIZH96nYZVkHGgsMM0NoC97B+vYlQMwnSCdi/b4El8BqTRxUQ9WyHwNXMeJwNlRIr4yWAb0Fm5L2CT2uTBJkaM3Etfm3bsR12CQaSa1eqHBlrH4wa+RgIeo86Ay6RMTfwMxDzcBMk6eZo9v0DAOv7BCUmBhpg9fkJZgUdBVhHui996YvdKy+/Grdao5sNHJ77YQs2brKv3wJ1Yxe7DwCt129e5n1wmgRgmFC4TcsRWczUBDu2HN4ybQ8I9AR5yr9s4SETOqLzMNlzWbOSkFdmPv8zK25dXeRNwXF9zaqyUeeKLGvV8SotNTD2PdciG6+6VUEhMkiCFYNqp6jP0XlaPUhbj0iZ25LAOoYGfH5WM5JJ8NXq5sKQy8oq85TBbP1NuTaC17jLRk2gDL7cR9NaJ3W2LcljAC+rjYwv51lJgFsSJoF9wHRFf3NIvDQRM3iThdpIMNuSDAV0y/HXuWw9sK7bBm+OWTGsZQjml0kT149rrMxwZFs2hsm5jYRe9s5gWAZXGbwJpBkCP814ImlXEdA72tqWqdaXrDfmIATEAhAZKoNuJbwyIzLZjWmzZtG1JqiIG3eSLdU70wSN7asEYQvIgFUzGGT632rrrJ3bgzGTwbIA3fUYmSPzU2dqgauywDWrDXg3E/BuItB/2J06dbG7fg0DFSWikXSWCVzcizV4I9is8gN/XyZW9oyEF6ye303yW6oKgF3MuJ4Bpo6wMnAZ1syd6pWZesnWqsk1KNvumnBvkSHm93x2tlpSEpia+AT4T+dveqgyxrJdMq0aXTkOJtVGYJxav9+0J6KOzeuWcUqtvGDAxFbP+mYJcW1Jbsj4kPiTZTS5k/Zizn+ebwy9QttXfbhSc+eQwbAupCYFTeCUi7cgoHqRuqbdQ61p9/1d17bikCVuyR8/398RrCpv1pHYYN1SAJNx7m/uW2FKGUPZ1eOA1e9+563szSZ8TDa88cYbtCR5CdOl+e7kR+9H6eG+O6LTrbWpzG0TZ67hA7Tu+cIXvpCzxz19x44xWuocTUsa33MR+aXyb5/76Y8+6s6cO5OaWB2lZ5QPy3hGggz4Bnh5RglcZu3PDNMad97eYMdhU749AGO3YSOy+W2b4/J6+NAhHGmPpCXZvGuJEVVF4NqZ7GvAZaJtu+Sa3MFeb2JSea1mYY6Xa9RE6wjrPyU2JFce8Cy8h62cN7Z9cuxS5sAYy7SHRbUcgnMz5R6WYZBcck9/gFS7EhS2iHlAH9U3+f6r7vTZM1E8max1r4iUFU5zx45tMJMYFaGkSa9YJojvG9bQuZ8EqiUN1fvWzcZ9z71O0KpBlEaMGgTp3K252erUruovYJLI1jaPUBaMMW474hVh0lHAOhzZsu75iyQaVsNkzsOsXyehcIHPXxv2WqXT/bv0Aad++R5/WjvvGp+hbt4knmeThoD2DB+kzrhbpTcAiSy+u1WWmJS5Y5I0jzCcosetgHXTAPPx/qpumqTXBKUhtszTmf4avd7t9z7P3FmvGow5MEeCb4YEn/WsW6lHv0via5Zn6tpaBWDNWqY1nIZbulmnfV5quwX4JC+Y7yY03KdnSWQY8xw+fKA79tLRPEslze7T1wHLSqH37N5PKcFYEkm2E1JubSLOwy69gxn5b3/3u7/cwe0v7dWvgFUf3Qpg/aWdwM/nwj9JsOodXDj7wx54VrD8rMPpEwMcg1iCmCYVjrtkGIpq9SHQGogkz+wrQQxSHQ9YDxkPLes2bR1Q/deqRqwkjAQyBATK26o8TMMTDjZbatCmwFYO82zU16in+ejMqQTvMRzqXWoN1A2OI8+zDQyZfTOUWv4b5BkUVC/BZtBDVjTOsJVtVk7noROWL6/XeKNaPwhg02uULwMHgWVr9dCC2WrRUDVmBrAGYC24bbJDQVrclQWk3nf6dj5O/aqSsgBWXY3598b6+Jn3+Zls8hTBjVn7PXufMlwPHUPeR8ZCM5HjuF+aDEi7GBlivpQiDRPwCWQ3EcT/1pe+1H3xN78QVsA2B2lfEYCCOQ8Zbl2CP6KO9dz5UxzKk7yDei7H1mddyQzHzgCgzCU4PumZa52Qvf028Z5KHbfArPocfAhJAnC4myhodXZ3YdcCEIyB/J/sAs/HmtbqU1ugLIBPsKChkaCUIN7npJOzc05gE0DMvwtiq6w0vFi+iwVXXmVALoht376HgXxvsqSst2dMg2zDwBerGilvarZ7cM51mpBwDJ6akukKKdMESAqwLXbcz49kU+lw5JvFxi4SANmeSbZ6iCDHHr4G7QJYA2mBrTJpof462X9NOnQIFXNE4inoqd6dBjAGoV6vUZHz2aBQRtFAyNrCMIbM9wV7sQJY52EoDH58AC0x43oy6E1Ay/o1WN1EgO24CkJ0Dh6GFdwPWNhJ3ZkszCRtbOwP6hsJbgVZYfGSKFJqrzmONbiCYliKSOtdY9a0PopkfC+tXpQjum/4fLyHYhBrfxCfr3qB3rwDAOUh2+AMdR99dLk7f/4qAIY6+V6JEcdp1p+JiC3btifgNfCdJ+CUnboDWyHDutBLpJ+AVplG3uPHkm98sNK7SHCztqveMmuyr5cvmX6t+9S2M3Zt/br/bIGxcR+x1lCA6Vwt92+/3SN8N6WWrvmay8OAPNkzJZLKJlVHGKxWy7GHMVy5k2c6m0A8JjlBH7EryxrTRE6Jv9dkral7YNaue1OtKpFtwJxA4yYmMzJXtpPJPOfb2lvZQY14BF32xPW67SF76NAB1vjWrLuSvJeR3m1c0ANYSXA4tjKA7pkNsLpPW/NqTfSJEx90P/rhO7yukkUa8n3lK1/pDh89DECY6U6cfI96+g/CWO0aw+AIBcg99qcZFDYy8WP87MUXj+ZzXDejmOe8iOurJkiLJDHuTOlu6/VM57OuXEdeTAnEoxgyAbWYazHPS69mZboqD2RDl2Hw6Z8tq2VJgG2vGF/rgvVacKgHScDIHLsO7DvrWMlmVkLMdctYIO2W3fNcsoZRYCVgda3b6u06MlH3dPcQr1/ZuGB10xAJgZ17AXfUdtv+SFMuxte5FkBsQtci6BjYUfPcrxEvVBd3Zbw+c9lwP/Odd9/pjn9wAiOh8QDWIVUqJJE875x3jq8/S2KIZ23dZ8pb3GdjjlhntXuK69NEjOesz8zEnWd6PX8Sq4BT64I3spf5XG8z9hcAXPZvfvHoS6zzfanpNbG0g9KiQZRPgtXz587F7+LeQ+IDQGsYVn7f9WvSGmFGt3OHvX1JXAxviwy8+rJWnbwJPRnV+flbzOeb7GuylextOAcv4A7tvuNndg9I4MCswtcDWpEHD+9E3otCBMO4iQl6OfOeV+n3fhMjt0Xm6lr7oLJHz3CNsu+rmaM+d5npWerwH+LxYOsck22qkVSP+DyUDXvmyiiP01JHBYqlOT7Dh4yp61ylxQ6MDPdiuCjLbZLuJq19vvPdtzLvRpB7OzftFbyIQ7qKESeY4y3D/cN33sletPL1SY/ACmB1xFcA6yc9737BP++TBqwP71fQWZ9bYXD92X/1UuHWU7PAmQYMzQG1D74MnCIjInpWeRlmsVgpWTmlvqCsCrwJwJY5JD1IkxEOYKsALIxUk1haN2iG2cMflsaaD/s85sBPTWSxTk2eqxQvoO8J++t72SKl5L0eHAFEkYhWoNjaVjTmtJlICTL9nRaItqC29WxsgLS9vgC9ednK/Bu0yQz6vjIlVcNpsjSCqwRzAlaD1Ah/BGepi616NF8/B1DQeVnAoCSzAnuZHpgWfkejhrNI7E6dOhWWzd6ZOaA1fiJTbFZfN0kPxZeokbFWzKy+QH4OWZoZdQ9hGVWBq+1sdAdeRYZ6aFApo7VXZpNlcYRSGLVYa6rpEoGFLpGbaDeitGuDdV+CP/P1gn4DH1sUGExbd+p9B3QBhPvMfaXuSXCkJqmAXuo8/SQDYkFmGtwLkkkihF3V7l8pLGAZVqNAazH1KdVTKmx/vNYOJMxuX7cssCVYWw2D56RJ6KPMO5Jw/16AtSyfvLKefc1rCkC1JEV+RyidmkndSJ3DJb30+TVAG7lxpJb1M6V//o7PSamgjGi1YFEOX7WYkXeyDsqR2nYT1fPUdeOXbI7/3RjW3Lg/kfVjXiv5FaQpPUzQybzSndlnbp2ZwWXahPAl2M2Y8pXaTAFVpKVKfO3/Z10rbVrWvRCwMAIjKEs6fvNapL1RNfAcoyLoWWDXs+yqsnABV+SxaZUxy9qdLOkoa3r3rl2YkxCksw50yk1CIveovNX+zSOMA8mrNbC69Ki8f381YGQGWfA1pJ7XuZ9FWmaQgGGdOYcE5QIlA17r7OZsZ6MMk3uOUzf/7bquXrYySs7LMhlq9b8xF2PsW221z8p78N+d1+4htr6QuffeCzhQ2xlzKwyyeGYyNmFkTdBxXf6+15X+oT0oKFfWkvEWaAXg9zWrPltzLwG/MJX6B2xFXlulD/0cZLxNJlRbG+8J+aXlGJtgeviz9eBdbxLCEbWvsHJza/NIbt0CZNpnUxMyEy0xzGL+uC81OTJPNUZquowHsB7cn+spuWixb963yRH78Ppc/ar+olvDQEYZEpn9o7CLgsiLGOno+lvJl3Xdl7/8Rnfk6KEwbSdPv999ePp43Gz37BlD7rkzIP/RI82eYNRIdOhqXbXfqBRIDozt2iuEwbTnGmD3HMnN8yQ0puJyawnEPVo6rXWvh+HyzDHB0EzkKhklI/iA67pKggNJPH93n0uPcU2VAtDtrW07F8x6dgEquS7nd/p9ZzeW3cU86NbN+pmlC5GZP+AaSeLxLJ3bc/YIV97J8zVBlRZxJLHWw/buGd3X/cZnf6M7Cnj3+qwfn0IVEMCY+lOBIqykYK2O4MwnSzeWkfb7rfxeNcolnGltR3NXF/skZvv+2KpRVG2oNorJmWeNoLgZ1fVRgGuiP5NcuzGjshaV63VvliWuPsSczZyTAqoRnrnM/YULlwDMx1nfe7tjn/kM4OwAzHAB1lEAucDO0ogPqSu+zj5ij+BFElm3e8m+rVw0arQGdmR4O2cpjPP2XXHelXmtco9yA378gkkw29/xfc92U8iHad21wJ8PHsE+ewbfI0lDDfwj/hxYjffF5jES7JQZAFqVgl+/doO1cJ3xogabOTnA+p1DzjwFc2zSa7VmXIy/iZNFzscHAFYZ950Y1akmsgzGJJLJNs99WXPVLLOwtxNI2R0rE0kmdH2tIpot/N39b5g9TpDu6898dJ563ZuMJwk/GeYkBpQ/V3mT+9u7x9/LGlv5+iRHYAWsttFeAayf5Lz7Bf+sTxqsOhwPkWEldG+V1MGsVadU3wmF+2DZQ6xy9b3BZI0oh1sxmmb+OQx1V4yrpiYsBHrV75uPKFOYOPyCAOKEaRo1oIZDMe0klEDJkBpEE8zloBUsADgJyqzxkmm4RebYAz1Ak+DNQFIGxTofD3jlfpEaE6SFxYP5EcQZTDxxrJWRstYuDK/Ba7n8JTBNDVnVwwakRAotkOp7NibjXb/3BMSk3rHazmgi4yGfnqQ9gG6yQg2qNCTSbME6xtygoyOok91RekhQLSCNCQ6HoXLMBM0BQwRZBLxLAM+r167hcHgx41UurZyGeQ/k0rCeGkcJiI4cOpTg0toY2Rpxgc92EZOk1WseERSPIBEbI6Dz2cjOWGe1ANMjkKqAzW9jVe9RMKdEeIhAZAh2Y0BnXaXMMLpp0RMTKX7QO3Y6x6qVDUBBpkCwGhCsMU/NsYAw/9/x8vOCcKUCe4Mva8MErYBhEyNh52UGZbD4u1H+wzjO+l11wU0aHJMOJtYDWXrAuXOuapd76Wd9cLFQ/bxvJik+lLqMHlSHfauWOgGpMM1AaF5Wpk+CwEhCZe5hH3wGaYPE2OimqTJhA+6VGtKoRBDQylR4/8rKZF/XUQc2QK9Hn1P1ta151uqm2/o0EHW+huHv56LMquy788y5H3dnMvzzBLu2ptDYoyTUtdZdPwbXVQOLpBWJm8ZkCWqpE3vEeNniYwvB2XokfLPIRMfHr4eNyRNjfAxmZSGUBzcFQ1QJSUCVXPaJ8oEA2c8PE2cdLwoA+6lGNt/3nIzDJ6zK2jWYndB/VXfgcxcIbucFSDP0T5zAwEmZHeMEo+/8stZdsCSANaljO5swrzLf1iir2LAVSA9aq975qZmV45eadH+/Z/19lmlzw/W3RFJqsWXVUkNatdOt3j19M1OeEO1l9lBZvWHuMbWqyjjZx2SzBFDOXV8aSTRjpaSw2phUosExNCGk068svONkGYQA38SCYCP9r5Fuuzg1s7LFS5MGr3PtJttCEkEwThJQIG8Lj4uXrkTOqYZBltr9SsCqac8iY+lCf8i6GQAojo5up6/kvrRuyV6l90CMu+6mvnTiNmwte7NjIZjcyusE2gJX9zQTalcBBe+9+z7g9g7rW3WOCcMN3Re/+KWYAM3AlJ0+e7y7cu08ibBi4A8epF81ahSl6DGa4jumTr37cEyxGECTMR+SuFNxcu7ChShzNLdTXmnyyhrXmCMJGNw3dKnXKMsUmz1QSTrdwTxo5s5CWrQsAFxlhQXrniE+O+XQo/TP3LVnCyUd1HyvtsZS9YAAqty5bwHcdfRVgq/UuloF2fMVoBcFjD1XZXZrX3AP8ZxZx2fsgVn/4ud/EyOk34yjromf9PCmb3JqyzErW6T2UUbPfsUBmeyDJj7u8hqVMrK7Olo7J1QcKAGPIqdn46tFkl4DPm8VFcXSy9A+aWPXnNpZG9mH+V3nh9u2TKyJA88lz3OVQJZ0eBYNkSC1n639ad8/cbJ7+djLJCJeog3QjigePIe2AESHkPJ7/6c+PAWzeT0eB2719iC9C/A1ibdxwwj3p1HTBn5/lMQWMuyDR1kHm8Lqh00mMbmadkOrYFlXrbEnOkw8LOvVG+epP0W6+0KdQw80HAasrn5MycB6jA43YiC5VlkydfXIwM+eucCcuRTAyuTo1gOoBatTqA9kWq2Vd30u3cUFmz6vG4bYC5HxW4u+AZbV8ZeVThKL/WYte5emSc7BSVUR7MXbkJPvRlJvcsHxN9ZYx2cNb8SAiqTvKgwMLZtybYxjsjWJ9NmxvGcPWI3SeK37znsfHP8Fj2J/FS9vBbC2p7oCWH9F5ncDmwZBf9evTwOw3tNU4xm0WgC1AMTT6ylGKpCCDTmmQNEh1oEcF18OXfupmoUUACkJVO61lsBbR8EmlWwyurQ16Ju7N8ZzdcCp7ooEkWzUAYgBYYajtclrPmGQYH84gesswXns/gF3y7auMJg0QFaCR3bcwC4uqx7KHD6RqQYoW+Nl+5VyFMxBYw2gNVoyLL38r0mDm0Prs8+2sTKtzUP1nkMiRUCc6+gD4Fa/2uTABjaahsgsjaStTbGqBXYK6ERKrEuw78WBboBRnKAXy/VpMEXAcw2jiIuXLgcQGUCkzpX7FLCWEZTyy+HuGAzrNdwyz5w5A9jHpROGI7WNZOUHOYCPHNnfvfHbnwdICxAE/1MESrM8Q+XAlaLQ/VTTqkQXSvpkSDyclb1qrAVTIShpxlSR5vpLidzFnv0dVM6jZl1NqgDtGMRkPvF3wxUDPA/q3rApNamR+cowmxSQpShJpgG0IDZsB3/+OGBtNa2OK+CRCEZmwTkRwCorG8bUS6316381iXgzd2q1y82kJ/0/U9LN5zPPTc4UU1tjYDBaRk71TFwDBu4G6rIMOmlGJkxgUi1o+rYXvI+OlutWyyaUEVhr4ySICVOXcfLf1uW9m9O1fzej3wBrOVwLiADPzCP7U6YGtVcE+G+qcb1XgZVuwQbLBsk6acvYyL6PbIYhwIhrYIj+hDhCTyONM7NUbs4CrVUBJ7L6ccxlWNLmQ7k1/ytnW6VzvSlV1gbrswdfAYqsVRMg62lfotPoOoLVdWtgGu6/gJTydvdnf/attLLRTMn2Hrdp9+G9lEMsNWPUKAqCTVTZs/IONWRNLuyI+siVCC8AyKpeup5fklImUrwmrlHAq2xbmXoDrHEO5jOeSCW5D5k/2SxBuwkj94pKHpRrcHkCVILORFpc0dPDGUZLMzFNlwCgglcD8Gp9Y4KtakPdF1SN2MsycnHBryZOtjLiGr1vQeUiz8raOp+XSQMdiZWhugcLaF5QRs/VawAlwyozrRz44uWrqfe0jjctqnhfa08tRVgOk2fyC6aRtbWNAF3GU/OZYqernY73YrusCWpM3Ye9RpnHbUizwwwDXL0Xx/v6tZvd+8c/zLMTwAjelMS/9tpnY2w0NXu9u3LjDM9uFpbKetExgMqB7tCBQ6n1LpVD1WQPAFptd6az8nj6hd7uzpz/KE6z9hI2Qbla13nLUqzdjYuze41schmUrYrwXrw4AAAgAElEQVS0niQCAFLDJZ5+ZKKTmvxMY/pkrStnmM9AcGdyZe++Hd32UdQzGyl1uTuT/TllEpHD3wdoKD/XaZu1zByOip/PcD6vXw/4op7Tlj1zAKI7+EL4e15XPAAAP8eOHO5+68tfps7xxSQpTcKO37yR56tRoGeBpRr2K7YXqMZ07mm2SUoCCSBb5Rcy+NUbPMmo3qQrhlkeIX6g+57nuntzXwrTXNcd6/Qkj7lcUz5ZL87+w7x/CGv9iHPgXsyY2FcifYct5kwyGXIFtnsvz24X5lTWniq11vF5iDGwbEFn9o9Of5S60Ueevcxnf3eGNSvYG6LtkDXG9nLdCbuq6+7RI8dKFpwyDQEi19DhWg3LumYt+xx/Ts/c6s5e+IAetBMkLDSQY69/QOIHRnXzpp3dzi30Ph8BOK4fRhFiYuoxao0bMPtn0t95iet6xD1fJyE2SeLiPp+1nuvXfEwFkm2ODuKwvwN21eewTBLB51IJ+vIFcC8Y5D6dG4usJWuQlQGP8m17umLfKZ2QxV9FL+dBeq2ObGNe00pseo5uCDeiFliEXVWVZnLH5KLnzfffefvZEGTl7899BFbA6rNDvAJYn/uEe/4f8JNA8+8CWj8NsOrI3Gcj/jGQ2hvEFOjowYdJ7N5oydemtY2StrCN1kLiVKoREoHTMtLdAq2YInAweVj57cEX5q13OvV3ogjtDXkCICMHrMy9DEt6YBaKyEGs7CZmPNZ1EFzOk7m8hAOkdUGaX3gtE5gECQDCgFhba0AcB1MYQJnUnj27R4CooZGHTgtCDQaHARECAq/DrGpjb2PA0o9H61fbZMxK96rGtYD5sy7BYRZ7WeeAxhMEWs2NeLP2/gSYaVuRGstiviIvFGBnvABm6dEqCJPZsC0FIIXXaxBx6fKVyIKV+RkAGmRrqqPkSmm0QGGUzP3rr7/eXYKJPf7e+/SzvMqhqZvvcCR/I8OD3SufOdp94w++GqZ1FZnp+7CrGktYr5MWQNZd9kmMgDsCR1kghyUupAZtSOkMWopJKpAkqxnpWsy8ikGt7/pf0hIBrBUUVQ11gZx1SLFs+xBmnADUMQhAJRA38NQsxHeI+VLfBsa63ARskQQ/NWCybtU6S4M7pWKPubdiTqsO2aDC10SS7HOQiUitbdWjmihJL1OeT/WN7VvqyHZHCG27olobJTEuB9Rqf9O3QRI29IxnFACyLfyOYHUBhkhGNC1+GMeH92R+ADMPK/Hicy+m0t6Q9omtsfLfHE+BqyBJx+VJWBlrHX0/A1CD/ALyxYwJTKuVUF8zTOCZ3rk8NwHrrl1jka3N4Oh7585EWhVt2WpLhp3UQG+OgYvGI65dWZMB7sN1Irva5Ms+f9d/elvGkI1nJlsJ+Pbn1aYIMxTY0bDKylV5R4O2tWtlKJVDW7uHayZ1hmfPXuz+1//lfycxhRt1Wl0heweUKvhInSfPcRoTKN1VBZyOg07Zzq+0fFEuzXMKYNVsKLLg2uM0W3sQ2YDAutQZMrSC1pLjMf6MbV4rsuGrej0TWAcUqiIpgGvdagObAat9Qq/q003GWdsKuOB/aUFj8oFn4spwTKIGgWXyT5NUSkmVQfp5lchyHqfIunfs9Zo0GsLMizWykxpYayz37Lb2T8AEcOJZCTrjzM64akyk/NIA/S6D7DyMk2sPhFOjy891P1VdYR35Bq5VgyivN/tlklBVY3mLPXcCVkhWrwBrtXwRsAqAnd8m82apYb2AHFiw4roQJCv73rtvH/ewBDs2jpTzNvuS7u7Iiem1umP7aLcHaekaQIyus362jKXr9trN68h/PwJsnARcADCmbgOgYEZhUAUFAiFllcu6fXO5JkgtK2h13SYQK2FRdepbAQ0qIKYmqT2EHfN5DPXttGSnBSn79o1iWEe9+mPMhhYmA1LLabzksbJkJgF0yx0AtOjd4M+tk/G/d+7cFZA8Ta2tYyZPuonExaoXmGtcu/PpCzCsvw1offnYS0ncnT97Fin97Uh5lQYvwbKqeogHhIA1pRIyjtavuq1xNluGwf/SOoyLM1mRxKrKIPYOlSYpe2Euuq+ZOHF+xWiQ3xHges742jIbdNYrmHXemRD2vUnUuI+4lly7vIcvM3m6YB9V9nGduwVcKk3WAEBdXyZllEWfP3chKolV7BEDKE7ukqQ2Ce3+r6Gaye5lnsfWrbD7+w8DWF+iB+9r2S+iuuGelwCRMp8PH3IfANR5JLuXrp6lTc7VbnYJkM85tg7jti1Ii/fsOtgdPfgyTKcSZVhNzaMArM6R8+cvBSTeolXXDdr1KC337w9IHq1n/U0pr+a9NpO4+8IXPhcTsmnqqm0H5J9K1WWfnXcyq56PJtCNN0b4t7FdOyJzTwlLb0wXc6p5kgwwvXt3H+C+hnivubTxmeCzTS45BilRUHrNuv3mt/4y+8/K1ycxAitg9SdHeQWwfhLz7jl/xl8HNn8e0PppgVWH5YX7Cwk8lMvJYBk4CnIaGyYcEUAZfEVW1H8V/9kknQIGD8qSkN2DgVlCUmYQm3rO9IGrfnMZF1kZDs9HZkn7urz2b03q2OSxZXwjo1amRQZ91f/UzQSnQQ4FGaVx+uuZ6Z8mw21g8pTlKibN6/fAbj3rDOENsGJOosFSY0dk9lJbZBbf4JpgnM8PSM3rqtVNesVFFtqbKVlzyGsNpgQLypYiMbRFhoBIVoLrDsDnWjTs2EZQZ+sXg6n0yuSONObwfgSwkTbLOCuBlcUJoyfwYNx5nyXYjTOA1Q9OnuKwfxjDhwWCw3Hk0vbQbP3vRneOdp+hlmiJbP2pD09zII5zrboa2ipnkWB0LRn9w90//kd/iFwKIw6y94+oaw2DxCNfgLkysNlOPZpjqL2/jLpAPEwC92UgvRDQXPJJA25/ljY1ZvT7dhiBf3kkfUIkSQ/dVpX11thYN+h7C0yUiBoQWn9oksH3cczK6bmcgAVaAn3HS0lrXDP7MY/5keQanxcDLoLCBwluTAYoMdZECWaMPwv89tdKgB/WwuCvrxUT8JlYMagTQCuB1zDqngyNzJjfvEdJ66pfbat9DovM//y8kumWDNMa7YxVAE/NrY5gt6ONy+MH1CxiGOL9e41lIlZmKI3BdV7I1DqGfq7gQHbV7L7zSTZOiaqfZXLBcRGYGID7WuXDWfM8a/szWiOnI+YO6g+VHhoIz/L875G4sBXLGPV7O5CHDjJ3nLORxROErqVHpoyp81uAqmv3Jhw+NcMRtBp0yZjL+iRxESmygbItaXQZXpO1nFo7690Zy3W9AZuSOls3/fGf/AnA9WzcOjWx2YKsXgY7xlq9XNvg1usJEGFN6JatHNqEgxNP2aruxgJa561szj3GVEMTA/BV/fWH0UiUXlJr/94SSgbdaVHDdetQ3p6xzyS9mLm+BvpkIh1bv+qZpRA6wMH3iCyT9297SatJVdq8G0fVHTt25vn65T7lvTgXok7hmr2fOZ6PTuIC1sMHD2IIdBCzmu2p0bdPp62h9BdILTpBsDnD5ShIYKZMIBCQm9TLOaC8NTUcMmJVHS1IsZ7Vv5cMulQQ1jCqbJFd1QHYa3d+ClhH4yq99cm8dJ5Uy65KULVkpEkvd/I1KDlUdCxQf2irrW2AXVnWTUhDbTsiiDFgF/yFoeMaf/CjH3Tfe/stEnbMCc8d1ADWpw+xh+l67f2l1QqKBc3/NN6SBXYfFaR7aJmYkIH1mY4g206/WMZygdeZmHHsJCNlsw8f2B9p9HoUKcsA7Fv00rStV+Ya/yegth7WMZZRVYXi6KXPbc/iRnrN+nAtTzM3rTePeQ+eAYJWS17smf313//97ssY5a3nut5990fddbwblGk7/tbS+i0wF7Sup2zDOVGAtfZiE7yRn5v0ZF8wp+c8DGDlWZiMjbmSJnisC1lx91fnlc/Hmkv3+uzx7P3uTSkJSXJPHwIntDOjnPA9+/1K/+KURKhQKYM6FTmOt63lLBNyL1dGfu2qdaMLAEJMlkZ2AD7tEUuZD7/vOeJZ7Z5h6cQeWr4cpqXRURhok8NhhDn/vH/vUy8G2U6TmPcfLZHAuNGN37mWelbZXcGh9aIvHT1GIsCe5I9zDo7DBo+O7cV9+hDPYRhJ91T3p3/6ze5tjMFuwLIKZj3rbd9jmZAKjiNcg+ePLHPq/wGpyrED8t26NatDou857rjv2GGiYzcJWBOzZdBlMsla6eVF93vMvEZq37L/vMy7iQ/nkCDfOaTrueP55opL8HOO5p99+xXA+pODvQJYP8Hp9zw+6m8Dmz8raP00AetdJDTrORgEjh4ChmiyN8niG1hYAxomqoxpgj6ajDN/iV60vvxTNpANe5lDv0yOqrVCWr/09aUJVhLBPW0n8WxriQZaK8irt35skBQeomoOPTibSZEySGV+cwSi2sN7UHgoCjLDtnF4ChSUPXoIb0T2azAn4xYGLaY+JRcOu+kBrymTjpI9yPUa/P17HN4FWIsRLglgMYSpRyKTbGDr/WrlLzDQhbWcRYt1M0BV7jaKG+TwiCYmNaz2ZDdbrUlTq7PVvErDFGWDzckzKjPeZx5QchqJ7/ETH8IiWENED07+NMCXcQ4DJzimRcJrr70aK6sL5y8mg2tQZV2cz8Cs/r7dY90/+MqXCBIBGMp4ycDrbPjYgEaWV0lhXCKV6lYPS+9dQ5v0/1OyzOls4O+9lgmNtY29VIoxkdFTQhgn44xXOfhWcqFk5nGB5nVlYmWiwes0S9/XChOcpKefwT6MUeuDmyGxBpmATBa7XV/GUVMmwVXMn5xBPqPedVj3WnuF9sFbq48SqBn8hcnV/cOgPaXG1fIhLKuMmtdrwKpsS7l8pnXVuBp4FZiq/pYFjquHbKuXVGmQ2uZIUItBMrhdg1RsYM0m2HVYWcYhcvYA65L4hqP2MfF/kbcK3ALanLur45rd+jVmfbAedMS8cdNepOXMbfIlJi59omCJgM9aOZk0e/eOYrSzk/YXG6wR5Zqti7Q+0lYjshw+R8FoWlrBihqUBrQSaMkMaFoTpUSAvBLE6oHs/jLI3Kt1ZJujYjFrjB50UwRtt6nhMto7csS6tUHW9bXu3/ybPwlwnaFFic/CeTcQZtDWOMicYWLT1opxjwRTiR2sngDVoHYdr1cFUgxrmX8JsJUP+y3oqFY35frrevODqhVMgf2wrmHPkSL3RkmN6Y4Uugd9qWlljtSzrvKKtmc4l8J29TLVVjvoXDNBpbzQVhnbtwP6CNZljJvyomqPfdbVuksH8ekp9jv3DADHi0fo84iDrWyg92vSyWksExd23lpKe7DKODLXlAPLhBXAqOSdCRrlwDrkpt0Jc9l9yODbn6X1kj1Yow7QaGgi1xE3dNaKdbCqOmRXnaMmBZ1jzg3Hwp9V4rHvDxsApJu8zsQkTLZuCUhJSQlzaMOGTTF4i6qBD13LvHOP//4P3u7eee/dbhyGd1CnXOsMmb8CVz/HZ+r51OpHPRN0yFaNIoh1HKrbbBlIabBk/a37YRx/AJAmX1WhCF4PYzol+HAd34LxnCLZI1ts8iW9qaMIQGHC3DMPuwzAvs+cjArFBAz3YEKzSk50J0ZRIRDUmTvgB1aSqzl29MXuD77+9e53v/q1bgzg/t477yKfPY2k+mqA0Brnk/Of3/OMGkwdpX3Jy/nXPsrWSmpnoKdEO0T9ncrzOref7mkxRUvC1LOsejvLuLqHWX5jD1GvU8fgR+lZ7R5WSpnah/rvnKW1L1WoYP24P9NQUCk7Y2PNPeDLWvJJkqp3pmDfqdVfs34kjrzu69bwx28BltE18iJ7wGdfe42k6jGk6ZqP8R4m+JhvflKAYoyhbKu3nuc+3129ebG7dA1meu522stMmgTmumX99+/fHyDtHDLR4vzas9dnO8r7rSEBcoFa6FOp8dbzweeoKsHn6761G8f+pCJaDTtry0RDSldMijKHddh2D3HPdC1a89rO8aiEWAvuyR5Pqh5kV91DZfsFq5O3pyIPth+489e1YEu076OQWvn6JEZgBaz+daO8Alg/ibn3HD/jp4HNnwZaf9rvP8dLz1uPXz7dbYeBc9NPjz8ZQxlWwWsIBhmAkv+0exGY5H9PTsAyZ6olzq4eZs1+pAbEZj51oa1+hGZHY2IS6Wf9Rh14Tw+/+nm1NvHPNG7g3581ODJwM3AKI+O1K33iQJqemoprpd9T/D2BZ1+fE3t5f69vJSFobYdOQG3chG0PUFlpP9nPVO6Tfng9UM6VCnINsHlt6gSFQWRibXRuxtnDWcDqvT7ugURjgfwdAzpb1dhmxkA+zBv3bcqgWJSqiZM1ecS/mZV1LKwbSqjBa2cJJE5SB/Te8RNxgRWoOYyROPL7fhloboMZff31z1LHsy4uy+NInjoMgsK88T4GaLaQ+PIXP4+pCpJKMvf3AC8T1E7dB6ArC1wng2efWl5v/ZzjXuOloyH/TaAgeypD7DN3TIrBKmfTqgmu+WBQWAFSJR+KXaSVBv8m49CMcTQp0tQo15nxb/JtA4fqdymYsRdm4jBlkgRfMvpm5/0KwytDYiufsLgG3D5ZRzpIOX+PIVMApaBRphOWXvYg/Sxtz1MGQzU1na/Vr9Rnflf5qG8V5rCuo9yKDUS9ZlsHYRrG3CqFQbXMqHY/Na8EDwKGJlVdTTuX9brj9nWxBXqrnU7WWr9GfLtyV24RZBk3ydClnpOxEaAJ3K5dn6Rea4J1WXLnyJ95A6WpstOOi6Y0BlcbMT6xT+revbsxPdkaEBMGWxmr7E6MaPydag1j0CVwzX/r7q2TuOZtcVq2TrycjZ2b7hsbw2bBGhBcey1PnHh51dXr492HKAHGUUwcOnwIKfJYrvXtH3yPn3+QFiqNURrkOrPG+KzlJeWMVecoMzGIrFBpoqyaUj0dOv295hYeoMI4CmCUFzu+AZEytJY9iDpURaT2sxJSMrPNEVjQrxT7iVnTT4DQtOrpw/rsodlTnyYrmsO47+fYO5dNpm2MTNqeuihTegbX+eHcCDPfS8wNkK3XvMN4LGAwZQLu2IsvBrQaJOvanPZNgtUnzuhl/uP+EZUI9yVLbVBuoqwktyhRWNODXEMUMMr6Awx6Mz0TM/4+42wdvYDVvdaaewGPcmD3N+dgrSmMm/qyDK+/9u4Cvs6/mvd+Psw3CRT3RAGrTKTsv3NF52XVCHkezLubN8fT4uMEJkv2110vYOWzFlCM6KbqZ7o/+sxUaQg0nI+CxFnA0gJsqMDIZ+2CMqExCBAetZUODq7rYWrvAyCXaInzAFWGtZtjtHSyHcwcktwJwJYJDFlGx89kiS1yrL8WtArSwgjn5z43kkgw2RoTPQKUxEE4KhLkuQDsu4As9xzf/+ihw93XfuerJBC/0u2kFvgEbcvO0lP2Mq1ibpCQVZIroBTcmZBQ/us+JWCTCdZ0zoTHepy6BbXOrapxN1nqGeKZWKod/y1S9RwW7p99Cx3eS6a91ALlrN2UAFGjMK7NRC9eBSbPesVRmdG1hHIlqpraxCSXe4QJNhNJtyepDUVF8uAxpkMAVpMdMuieAeeipkA1wHi89uqrzO1jtMk5GlOmMgB0/LPxJyFpYsdnemP8Wnf24qnu/OUzJBUqmTKF276gW/OuEfY312bcnHnuKgLqzCgnY8GpiW/LbW4wz+yJbD3tGqXLlDfpTO5ZWGVMFQPIyKekyS4JJpR4viYNZa5tXeTYP7BTQJ+scSxVuDQH4CqnoKaWg2SW2tkJWuxM3UHqzGHvzwWtU9RWnzx/PufaytfzHoEVwPrXjfAKYH3e8+45vv/PCjb/JtD6s/7+c7yF7vTxtwgKD1ddUA/u1lgX17OHRbQWaOzJzmIUK2pOANH+uxxDZWpxCuYQ9P2UJhowGjQ7DgaXggk38yYxbuPwLID1ngvUVl9EmY2wH2blE2y3PohlLJFr8Wf8jp9lmwVlwkoey9DGgLTvt6qNPy83++kBHrOTyNU8aIs9bXWq/injERbRADXMkqxRSRo9zBNwKb3KWUXgzMHoIWpQ70EasxmNn5Sghe1aSFC3j1qzUZhWD3TBjEGkDrqpX+Vzy60TqV9YyV4uS+hoGPyQ184gn/rw5OnuHQIapcDWyMYZWSChjFGQw31vHt6UA19GSBnWBDWOAgqvz0Pf2pt9GKr83lffQHo1mrYJM7Qf+ejUB2HK13PtA/yuh7RB+hNwQcBbfXOR12nAErayZ5USWFozXBK1sNdhse73LSmsQ61DockofU4GMc4X+8oKWA0GZTLLuKjAguCvsQAGwiUxNQizXtY+fjrwIj/rXZwdO+dcagrNxMPMRhrXP9cYNlXkUwGHsx1JneNvpjxSOb5Tt5lLrupbwZfPXeMRv8vUWMmz7+FclNMuaXTaKiEhTg/VPrvTPrfdm+Yl3kOBXgMy+9CW63PkqAIM2b2suZbwof+f0rkYHBWF8tTJ2nmAk6sgjR6V09N3WRe65Dq/a6wMejcS5MrOmJiRPZVF1ZnW9iFbCd4Nsr2fAJYEvsU4Vh2ja6/AaeSPJRzN9RuU+icrLIG5z8Pn6TqrtiLuI03eXImlAdj0WxOT3bvvHO9OwKYagKtE8Lp0or1wgdoygGzaSERKXvNIxsQ6OQGyw6+CQKbLenLHXkDi8BSbXbXp9axIsugIztwUpHqN7nUCCpMRzgo/Iz/v2exyjxZ4G+zbB/cpCHVOCQLantjkwgL+dg6UizJ1fH2rLcGV+6HjvZkA16SA4+KYVZKqrjm1ha7Fvi5fNnzyNm0zSM4ZMJss/MyxY8gej9LPk36pApKwu7YscU7LnJLc8Zp7wGkmIr00AXLT7JUCTEGzdXfWrYbRN2HG4x0AAMnopWZd5tQEHePr85Ct8pk4pwWrljwItk1Cee/eXyUW6l5qDAqwCooED8qb7/H37ShCTJK08gJ7km7hv2VWVb7oRTAFA//u++/jRnuCRMx19kOvh2fmXtMDrQn2MPcR9zl7gnoN3qss6x1ajiQp2j9vQeMwgGUMVYG9X5O0uy8Dpm+CrWNw9oa19DpnkGAvcK9KtR1PpcDKOO39unqVZSRD7C0k8JQBs1mH0eVPE2/ek/Wbrnmfrz9TTiqzrOutaoZDBw52v/1bv9X9xuufi+HTyQ9Pkjy8yfd4jPNMbJhIco+LYRd7ajHcACCftc+ZeWjNsm2NVJYIiCxxCYMpU9onU9yKogBIctgztRQBMXnLkVrr0nlQCa5yGS5wWmuoAdamLInBYp8Ma1JwP873SXscxsb9wtKZ8Vt3SCxgIHgPgI9EVlbeWETfgksXL/KckYjDqu7buw+n+6Pd12GeNyMRbwnhQc4fzyW/3OvcX86c+6g7c+F0d/naBSTHk2nLdQ+W3PsyIbBmfRlHmrzcODIU+bxmdO6TLaFk4nSS+aOZl7JvZfOaZsmEWu7g9XmO22c1CVZArXta9YMnluI6BMCqmFpy9wHnWfM4cP/w8xznArY+S8y4ZmRXp1NHbX2t5SG6z2vQZN3zhWtXnmc4uPLeGYEVsPo3TYQVwPpLukR+XrD514HWn/c9nsdQvff9v+hepr5RpiLGMxxMawk0XpD5SkBektcCp8XytWCssrK1uBNAB7AqAaoAJ0DSAAWQYQZe8Oj7G3B5MJXZSvUe9c8GYAs4NgfDPjjysCPD+Wz/02eNkNrvxFyJg8PrekBAKKN45coVMvI3w97l2hPXVz1Z2qxw/YLWSIp6B1YPVwMpQZTmCbJqZrUFBwEIvfOwAUzJ/8pxVBmoDGvkmZG3ypICenW25KATdPveBnN79u6hn9/uZIVlJuXkjDbC1vaA1UBU0OjrA9iVaxtIcB+zHJIfnjrdvfveexgwUYtqkMm1Ob5KccOAEjDK2BwjkF3NuF64cCEMq9ni1QyE9UnWQ70Ik/VP/8k/xJVzd+rdJsZvIEM71U3DXsjOyKoKVrwOYxRNtGQ+xqizs5bWw9cehyU7NCgxyOdamUNLkQhTc9eznf4sssZeEt4SED5Dn89T9r0kZdbjBlAERCB5Zh7FyTSBrv11CSx579ZaxHmVMcjzHEiWWxCb4Ir3t22JQYJjpYQsjGva8JSkWHZLCWCSFkq8+touwbbJGIOxSmpYA8bPfOjOp75+tUBnq22uwK/kzrbjKXbW34mpVy8Xbr2IMz8Zw/Tb7UFlXLN7lUBJ0Js5ldDBnqlVj1yJhJLTlTuwzAO1lrAKg+uRF79Am5wHGj2VsZDARHCqFFIgJDgUuPqlnNTAN/fU18GlfvGJlNMgVlBOQBw5r+ve3yzzrJL/eq/uCwVWqyKyEhQ+K+fH8PDG/Ldr1Lmpq6wtf2Q5zpw7R9Co2QzMFc/D9adyYnz8ZhIbWROps1MWXSC8MbsyX352OWbLTFeQbWJF9sP16nxwvOs5l6LEa7K9huyYbKrPqdgpFQH1HJyHPtNytra1S7kDtySat+/7+Dzad5gtpeJhWSv11/Yv319Wezt1wzJjYoW0too0vlqmZGSTYHi6B01OTuD4fTO9bZfDAnXdqy9/hp7LPWDlGhvD5rOsfbZaJFmTqwOqz8/xCWClxlOAaf2irNCQBksy4MxT58MQc8OaWK/f+ekYmhC4Se9IWU4ZVsHRLvpL2oO19RJVYl5JlZJa+7xrnVfyMePHn9Yr2q/TmtWttAGJoZgJGhlF9pZSPJTk3XF4h56U33nrrfTzXOA6A0Ddl5UDs99oXLOI+ZxzQvDg+wpQNUW6jeRS8CpT3K7BGm37rA6h3rB29THtvYaG6L06wjrZNJgyidvMR/tje+xtJemozDfqBXp52rbnIb09BwbKAVyAIwst828NYhRJfC3j/trWtqqElCTgGfCIP1XE7MeE6gu0t5FNnEMef551sNrED2Ph3rdn9x5Mmb7UHaDlTyXaHnG+3UhPUwGWa0sVwiJGXKpDfM8GpjbybF33xXhXEtTEgT8z2dAMgdpc9v1rfDRXsk2WbLH7V+0v/rvPsc7uOpqalbMAACAASURBVLPbWvDvrWWcUtdWJuKvCdpl5q9evwljzfg8ZB1Zqx8Jte9bccVdkgGC/G3Uph8+CPP8td+LoZEmkDsx5DqKfNqzuM4k18cA7Ddt76gvHp+8lV6806gQsodQJ7wRJt6SELejYZ7rtp2agtHOCIO56VlqR2H53e/jRJ8YpCWjrKvXb8D7tC2RSUCkwswlAav/bYumEUp8NH4TYFaCutaWr41Cg6Sa/63U2nFTKWQyzgS2aqKpyVmeHW2RmDOuBR2lF+aXuYdiW98nibzy9TxHYAWs/m2juwJYn+fce47v/XcBm8+C1r/L7z+P2/nz//v/6D6PK+FmZKNusBp5rCFQCYiw/oSfGqzlvxPvP7ugn/695HXhA2LSYZDrmdMYBiWquuc1ttN/M4hJ64seLNbfWy9SDsQ+UEt/UU07Ii+sQK8B2melxe3fYs5kXR4HmaBGBuI6/Uqv8e1/52wFOAg2qw61GsUmIIw8shhU5aTp22rNjoeXQaNBX9+XtMBv1XSmNieGHcqMSqIpUI+kKll+AwMlyNUyZwvjLcOq7b8/D7uW2iJkkmHaSkrqwXa3B6wGmwZj4QB5v3ne9xSS4HePHw9gVfZWAMyelxU4KCkeQe4kYH3E51oLdeXKNd8gIE7Aqqzs8MF9ANZ/RDYbgxcZCj7TGlbBrk/Z9kHnkSMJKm7jbikA2Usj96PUF+WZ8rw3AT5iRgNzbQCkZFeG2WsOtOrHrmrgeofenslPfZ/fyqr6rzIbstaLwz21hD7/R6n9KbfWYucEw8qNNdGaRRoZWbd11Kmh1p1SMEbAmXYjJA5g8QwubGEkcK3ArRjhMBMwSdX7tOa0rGtAZi+jLZlwycGS9OiZCQXdeW4yzbJ4AbIVeoWTlZmIc3GBHkF+gZ0yj8prTfyE8Si2NLLJmLoUSI7UOnXQBZacszE6InA2eG51ggJX57GBvcDOFjHwXNwHsjlaxXivBoI+r2LzlHvKyBqMlXQ5yZyAHgGnwWwfjAqafZ5hZVztZbLitZt80VjGa2su0rXvCfYqgPWryVtli2apy3sHeec3v/nnCeaGh7d0YwTlI5tpkwOAU/WwRFLCljAqESZgFVVQmAhxz3DteR2C1jl6J3otaYuDlM4txOSG46ck3Dnks4kkUzDa16c28Oo43Ca55u9UTWftY+nXmZRc1WWXvLzq7Urq/7RfcxnQKMOsWrUwtDzOyN5ZVwI755LKBIGh5kTWbWY/hBHzgcueOs/z+XxplNUSe4INX3uDut4JAvJZanofEDALFl99+eUY0+hiaq1j2m30LsSpIxUECtKVASNVNV1nsG0y7w61787LJDL4XifLqLENz2+IJI5utgLWdhb4VGUXb+DSLmB1vbl2rM9X2umzFmBpwGQixLFtiUXnVWPvvD+ZK+u2X0AKb0uQHchvNw27NlW/MG+Q6OrH/XiVLF0pF7791ne6b/7lN5GJf+gkZd7pFt2XJdj7GNCwvKxpkHt3JdhUhPi8ZtgnBNulpC8zNUsfBDR+D2m4tOYxYIJaYhjXrbhk2yLI1m22fFI14Rxw2QqKbVNj7eEDWjDF3ZW1KMt/7fqtAsbWuAJIKmdW8vKUk/BvSXCkxpikKOO3d89enIK/2L32mVeS+DmDHFiQZtJwiKTnKyQlDh06GLbQ5+b6cF24bl0nJh6UVwvUZqhvtga1QJWgSWa3WriZmGu11EqEk5DlGfus3N9Ltl37onNZvP3okcZS1iqXO7L7cXqZucdlj6w9sO3jLV6IeWIv4fXfZL6tYVVaPY8T8F0ArXNxmbE0UZ4acfbodTxT/9w8vBkmdCdM6wFY5hvpBLAbI6bfA8Ca5Gq9i2XjlYTbIkemXSdoDSA1l9K/wPmpxFvQuhaZ9+CGdYzXnZjwPeDefLbTrCeBq+qw+AbwPta3++xM7simlws7Z7OfY+kK/7YmrZpMKG1kzo9F4aEcfBafBxnZVtObntz8nme1543zuVzTnf/OKY0u2QMArfaJ9VuDJufQd7737Sfn48pfnscIrADWv21UVwDr85hzz/k9/z5gs4HWv897fJy396/++/+me+ONN9JawOA9ISibqIFxMwlK24iekejJgWcuoYK4ANaeYbXmKXF+D1gbI2uQ6CEQKQ3f1eqhWn74Gc/WtzZAWpJjD8sK3BtYbexEA6zPjmeCItkTg3BdbQkMZGQErkrX/GwPpnnbA/R1kYLDAgPFYsSkJzVWZRKj3KlJUhvA8B6VVxlIyJ6m5x0BSHuvuMkqF+aACkhL0C7gWkhQZ4Z8DDZCWVkAiXU1gJ0W0ObadCa2PpXDTZBSfp1SQbKyy93Jj85gPPJe6s/WJqjtHUd7hk3gup1g+FUkwY8JBD6yFgozCQN5GR0DaFmYAwf2dv/OH/3DgFdrZpV/7uYalRMLTHRf/vCDDyPTvA6j4kG8kRo7jWEEPGmJEiZzI8kP2vXwewbW8mtxkcwMkZUq9klg1KRordXQTx4VBZB6IyGfAf8tAJUFaoGvY23Q5lwS/ClLNMhw7AwoqiYWx2rGN+1QdO8kKHA+CfSsQYxBFiyk4Mlnr2T4SbBmoqGXDjd28al82CdqxGtyhay9sk+D3zDBBkDFtFY9q8FcBVCpf5X9BpQUK6zcUyfsHsQLFl1PPRgtoK5DZwWGXrfAOzWk3IdBeHPozb+lvlSWu6ToxcybLHGOUo+dnrG1lhpLEjAT8GZP0XIO9Zp8JjIY3nvcuhOkAqBMIPUMWWr5ZMzCIOUpJ9D2M9p+UcY0lfBqSaxWc+zzOXv2TPfmm292F6nTE6SN0NLkILVrr7zyclhgzZI01/HapgG4kfzjht2kxnHSJJicgZFyn6jxYc3ArrmenHg+Y5NYMUEzEdWv92f3Dq9tOpL0qr2vXrzVQzcO3dxE5kwUD84lFSKyyg3A17g2hruBTEFjSd8JptPj9n4vA6Y/IxLaHchgra9z3TnuOlDPzmp2U27jfl4rU3D8nbO2OrkDu6qzKheZ4Pczx16i5u9QpMXWsCrlT2JBls3EDHPhPq81oJ+HuXFtOt6CYyXBvu8map8tE8g1cx0aQSkb34yCw7YqyqnDrfU1oQJWFTSOlUy49yPDGraafde+sGlrlN8pVtsv79MxcY6OjGwlsYb7NO1GFDtsJnE2CLspiLsfgEQSChZS0KoTsHPm7R++DcP63e7UR6fTO1OAmKShYDUqDuXw1jZr6HQvkmKlpIIxa5YFG0ktcH+6zWpiJWDcCJs6DGhdj3RUoDq6k4QCjK+ANb2JU+Ou0qLqU2VPBa62srE+/J7/LRMHwDh/4Uqcil021riaxKkyBiXHeg085POGGHP6cdKLNkkBrlEJ7MH9B1NLfpEkoYzi7rHd3auvvBKG1fPAtVrndDHW7hoC6lOnTuXsNbmgR8EC55xGfM/2LNdpO4Z0tSi5tpK0Nua1xqTM2eKYzzUroXVM1q1zLWtYmCda3wGtSuzLFCytwZL07gFsn3xOSlvnYea152DYRh3XLfdwPSaOaCouWH3q0N3fWmmE/X3HMQ002bBrdDexC3W+mCX5mtKbvEAfU92HaUvE775Eotaa7LQkY59ew6Kwh7dsdpzi+dZ9eRU/N3Eg223iU5Cfs8TzV8PGmAhWa71r166z9lCMMbdtR6YaI0nknhl2nu3l+fnsTNLNafYFwK35X8k9x8AxdZxqr8BnAWZ+aGhT6u+dR3eQvS/NC5jdW02+348r9srX8xqBFbD600Z2BbD+tBH6Bfz3XxSw+XEMzX/9X/6n3Ru//UZ3BPnRNuqeDNg1t2ibaAWET9sypG6t33jr8z0oy2DG5S4LohmIdVjNVCO9RA1UeR83fVlDA5lmguS/NTdeQXOMlDgsSx5ZUsIAlLTOLInSs1/PMteyLU8CRl7XeijmQOe/lRRO+o1sSCMGD7I0+LZelOsS2ISZkn2K2YomQx6GZYZkwFz9K0vOGamw0r8nvV5LSpqDWom1bE7PknhQmaH1oDao238AwAooFGykdY6Bqgc5tUh1j94z78Pvmw0P4PU9jMhhWxc56DVd+hHs1DSMQdgjGT4loVyr9ywIGaOe7HOf+2z6qF6AJbUOymBzC7Jss8+CkYM4YP7RH36De+J6uUflf6+8fCxg3HpYr/kSverOEjzdpNm7vT4nyTR7IFv7uEnZKTVeY9Qb7tL9GHmdQE859F0CvEghW2Dj9cto9wkNmaG4/cZJ1NraYg4rmVFtP7yXJt1LEMG4WrPlPJJRKMl0ycuVthkEOy98piYprIut2kQZNwygCDSLvap6StmXGJUYmPXz3euXobIuOAYnuuIGvFYbmPwpe5W6bQJie1b27HGT/TbAarCkBNj3d6FYE9vqnwNYUxumGQtzLIBX8IqBEnPPuZiWP7KXyiEx4JBxK4m8NY0lF/9J5tUPqiNYFlSGmtdj5PQ4rrBVG6yZT2qtwxYpySt2X/bGr0gDs96bRL+Md2RQXTeCckFgsdTWc5aU2UD8WXCaa+E5tj7MBmsG2sU2y7gs4s55rjuD6/V1ZIIy5rY2+dKXvtjt3rM743X6zOknyS5dPy9fvlxrIkmNAvlK6ZKYYB4oU9YsxeSV0uENADGftYB1kc9riY/az4qt9/eqR22x3+XcXPXXkVqzv1UdKXuCvaXZAsLaExSnHCFJrmYk1O8RXJlzM+OZZEW58fp6SyPcC8qkyOtj3jIufuYcihTH0vcUsDqHnevum/4sRkWA92UVCHyGz+BlTJcOsq8MD2+IHsW2RqlHNPEmMwlQcmw1HpqBFUy7J8bP9zTptRXlR1zUA3bAwTr88vuub+taBawx5LP0gWctcBSwVrmHBmzrq2XXM5Jg66DbenRs2nnS2DjHQZZ5bGwPAHFH6gJtqbRqtWB6kesSDM+zj8BgKptlz7UOVcm4bq5nzp6nnl/zLvcKa3QtuxAQsp8CHpdgwGTknCFRIbCeBAipbWaMHBfn9DKJBIHrEKybEmDBmezq2Jg9ZbckKRW5qM67Advubc0FWFXBWuanZSTWSFcd9XVaowhoFgHMczCwBVRqvXoNsvTbcR7esmUjn2n/WVUv7CWsJU3TNlN7q+TaZJDmQ7/7td/NM/Isc666jsLuJ/FwLy2G3vre9yIzPcQ82A3TFwUKa9VzV5WTz8q+onOcGa4Df8/zL23CUurQmw56foSJdf+zvzYtxQDVMtCrVmOcpcojpl615yZpw6QzAemmUcng1q+6KWc8vz0Hq0QiibG0oiGBArC2vGGgfz6uz2qLRQs3mFddg1XtOH9VW21FgXGIMdmsDJdvf9f96wc/fI89ZJK1taP7+h98g/HdHgDv2SbDGvd3nrzPcpl2ONnjqnIj+7B10CrN4i3QJx9rTGqclF/blUA1j2PpOMZBvAe3HmybuTbXsx88D2Ato7jq/VyfVK3s3Cd93sY2ugSrNGjgdIqa1fu0+rEVkIy98+fEByd+LPZZ+Y+PcwRWAOtPG80VwPrTRuhT/PcGTH8Rpbwf17D8d//tv0yPzr041irjarVGvn9jRgWvz9aYljg2r6gEq9lVe861PpUEAh621hMFPPbuvK2epWSc96r9DIdoq2kSrAo8ks3t2dcyWrLRuYFzAZJ2bU1S1lhXf97kTjFj4XOaQ3GCat5bJsKDW0OF6zeQCJNZth2O1vetxjbSUIESn1VN1et68v5CVw7ZqjErQxc/v6SZfEYvKdYhOIY3vGaG9/Z1jlcBizLKkV0VsPqzYuQ49GzNkBY4vexZySkHp7IhMWwAqVJNfmeR97SG9Qc//FHkfB6UjmVkphok2Ue1AdbXX4/pktJowabgxwNTwGpy4eiLh7tv/N7vJWgz42y96hGYGg9dM+UGOlOYiowjBxawXsFB8Sw9YAWtGqQIcO1beuTIIYKIAzFOiRlT+piW02oZ0ijdLOdJ2d2SiFN/xrPyM3WgtcdnY9xLJvlU2loO0xp2zCT50OaQvSirt6XsYTlUyvgafDvffL0Mx9w89V1TsOsExcq6DIqaA2YxqE9ZfCXTYVwF0/01+N9KuSqIEzRW+w9dRdO31vrdtNspZtMgr+TAFeBW4K7sW2faqu11ETU1gqDW2sllAhW7ctgb8EldcvqcVnsMA5jq4Wmtsgxv9bZ0rJv8rhl8RN7H7903WQRQVxIad1uTOIyNa06QOoF5zjjGLs69l156KT+PtJn3b/O3JMY4pTIfLl68kHm7a9dYJO4GkwHjrguCsLYmvOa2l7QkVQLtvobcsXWsvQZ7Zd5GXqpc0NrA/cjmtwB4ZERPnjyJ4c1sen/63AWsJntk1GSrdNKUnYixDfdpD1ZdzmP04rPi2z1GttR5J4uSGmTZoNSWFgiwq1OTNUZWT6Da6tmdL/6sDKTYX/gcQYeJiJJel2twqTEae/60jY2KjKqfr9pYf0fzHGvYMt/4fWsEnQ9KBwU1zinHS1a5sZlhblkHizBqy4AOk1EmjI69+BLM3L6wtasY3zKJE/yVvNyeo9Zwyg7NEgDHeTdy6mqntQ13YcsAnFsC1kcAZxMxG2RekfoLWJvy4Z5yR95Hf4ByYqY2n0SHbLFniZ/tOMfJm/fz61mFUUuCOA7Kf60fVaI5Sz2hGNueyRrmTM/cztqJgzcJnQT3MGozc8txvT5z5lJ34dI4z1XZ8nbY0DGhKeu86hIX7wIoHhdD5hqx56pj4T3Xc5DBltVSueG+6Vg6Zx/yXEZwy9ZEaltYyCXG+6Etr7g+n3XWWnp1kqQAHMvwLyVpYvs06+ZXMw9nU0/rnyZW2noUuDpWJvnWrJGNXErbHNlCNaZpr8b8naK1ioBNYPYbn/tczJjCyCexQBsXy15YDz6HK1cus04+5GwZZR4c6EZJ+vhlMrBay1UiOQkKnlkzRHRemQyZ4XuWs6Qx+80grJJArhMNzPRkqDriuBUnWVMS4+yLJBtq/6vEWNXpN6lwlTVUH3MjCRLEgyTT1j7Kc47Sg33T+/caY2DF/NBH4hbeC0rPY1YVCW11G1jL/WxDFrxzp2fpGvrzHocBXWRfOth94xt/+KS9kvusoNZkX1rs9HXpzRTJOtMYqpm4yjnfJ4gF3TKyfN8ngbJI+yX9Inz2AljrXz2XIxdHkm1JjyUyVnWY5J6dm04iYY79xrM9fb+zh3ifvIj63RdeIGnNvuQZZY1z2Hj3dA3rYrxHMo499cKFSx9X6LfyPj82Aitg9WeZECuA9WcZpU/pNb9KTOrfNIQn3v122g/8/+zdSayfZ3Ym9j8pzpfzPI8aKNUglapcdtluux2j204DMbLoIItsG51FFo0gCZBNNlkEyS7JIkBWCZBsEiQIEAToTjrdttt2ueZSqaTSSFKcSXGeZzLP75zvJVnqqpJUVTLSrXuFK5J3+P+/7/3e4Tznec5zxr1WNn8KvgRhWDvGPcPsqCKpn1rbU51fRSMTyBX4kxBPEroSCU5AczAZfnxIg8vYKBt51xC2jHGwMw4Vh8zcqtRWViP2/ngM6CZWZEiLPyoZfhrguvaSnwrqE5xybXVAM3ERrHNaHOBTsOCQdKA7lLFsZZ2P7ZqAuIAUMzQcPGsIcrO+Tw40l+C4pKokahMzW+YVCegF+NracAnGcGFyHJQl0ZvY265xCmrJtYz3JOcrs5QBWOMS/J3vfS9mIBe7Pg04Au4Fupjq/Ht9WBySYK6fH0ZGeTkByZB/MtqSjX/uuQOz3/zq16pNxtWMCaC5Ke0ljMFFhlmXY0YRpuJsHFz1pgP4MDOAhUyzn18bOfC2bZvLdEUAvi4tchiTADQCYcCrAvEAVLW1JHgChJLYyU6T9OaZeM826MDSYdcB9gSjmaeCes/6UmqzADXS471799bPmpee15vpS3vo0HsV0O3atbM+vQ+J5Z04Ly5MrRyJXslyp9ZLarxaCtZmTt6/wXHLcV13SYgnoDp6CgvKmNOsynuRzwGrHbQ1sCtXzmobgclqRsGfxXpUWwVgxhxnBIW5wEKSNWIdAwAiu55LzW0Bodx3c6btxlsi69LcUg88kdya313vPRZqr1kO1I+Cxm5n/MshWlCcuQI0tSz3/WLgveTzzz+X578p9+X9u2eqrzc79mh2OKzWX0eOeTHPYUccS/fv3zvbk/6Gq+N2iZFvA6SW9hXAYXqStdNSYz09rcFmYZuVxTiTvmfMyOsz7p6ZJIRncyZrVKsJ48MR278Ph+1X1+X1meloOSHoE1z7XbVmGDCBnmQQlnVN2qVUH8ysQ1JhQKhrTjsJVwx2JclK4Nh/SjCUi+31qre9FbZOEgcL7lM/0rF3jQRH/Xaxtq0GKfBf0kIBf5y5szeYy+b003XUVSuf72NsJerKZCnJP2uHG686fEG7cSMfHoB1EclzwCKX4AKsarYB1gLQHn6zzObwXSZLWvkkQEctWccFYpPU2Tj13S0ZuHsPQASMl2Ver8icXhZw3onJZoZIgYehnfFaHuCHXa32JHmWnqmvDSA/1C89N56cSouX5n4WJ0ifkUxfKUCEybyVPqgAgtpev+P5ahVj3C8ElBw/fj7zlj/B5cypsJRr0v91zbY83wWzs6l1vnIzYCKvuXRZA+ZODlFCxDdArXvWuQRCm6wlyRKQujiSV21s9PNkuLQjDurbAgC1nbl9p2v71QdLCpQUPSwZCSfAeuO6OeX1GPCkZ2smx6mTZ6r3NaaNARRwY35L6u5M/8/NkRwvWEiaqvXKrTIYco2YRA61a8Ky+vliVANmd+d3vv6bXw+TvrfOM2v57Idnsucdyvo9FIB0tfYd588SSpzJod9c2xom33tiaYcJVpdStMHgjczxa9kn7YUSeua7ec+HYbTDoQAgDx6lAlUJ4OyPszr2UoKDAoUEH8NfSZN8Uq60u7nnMLXXSSLh3v0omx5mbALa27TxieliuXk77+xoJZefJLTT17yWVnZqRIFX5+7FnFUZutzjltnXvvr1ag+lX7O2QvYzCUFri0Jl1Ll3cjFgPmwmSyfLlnzbmVx/2ruLYZfsuZTEjGevHRmVSoyhMt538uxuph3cjSR9OZpfjIJLTHGNS3HmjuSYPb/bm9n3kzzL8X4nru0P7vfzlpjodm5iJr19s8dkvvuaMTt+7MyTRTP/t1/TCMyD1U86kPOA9ZOO1N/wz30ewKohvXH19MQIyOq11FKg1bI3h01A6xR4jgDU71V9inqVHBwjMHPQNNDUb3EyninmooPBAWCH9G7UhA75XR1jTwHber/8tzJgdUvMiWQau/djy+sGUBxMjj+HQ+GQDT9tyjTetwJ/wc/UwsaBLrvMkXQ4ZbY0Uq1LuwWPlilLi00RBHYtYhkycFPGqEyusV6b2YrDuhxzh7FLyYa6t53ggUOwlh3uq2pkgM0ET+U4LCAEctXQ5Xsy1hXYkxk7UvP6N3ONP3nr7ceAtfrQTWNjC666sbzOmoC6gzFjWRkgIAPPNEmQIwNM/ouJPHjw+QKsaueMBxEpmaL6qaNHjyVDHElTTEyuJ1hfnrYD6xJUrV2nBvZ2txkJcF+7ZmWAjj55zJ8C4pKF3hxArq6V6RHA30xjgkQURe7jdsCIuidOlq7lyhWN2ruP6wAVpGLlzCo8BMbyeTrsOAZxS3oIfzlyZ20BgL4rCbD++pvfmv3VN/+y7n9XkgJaQLTJ0qp8LS6Rke7Jno8PskhzENjFGGGTyyyLA3G112mJXLc2wh4Ms5Lu4wuIzSUgEmUIFAUzFawBrQERVX+c+yW5E9y1OUkzDQ8w0CTMlQzp1yYlvJMAmHR5xXLBVhiqpyS/GKKaf5MctmqsiRxqLVpDUzuUSaYGmEgELAxztCKyw2Vh4oAJQaYgyu8b3/Nh3jGsQDvAvTZul5s2bEryYVMneYoR7bV8LmzHu6kdPB15nMBtXeqWX0j95ObNm4rR7JYN3du5akVzj4ORquRCXkYugJyWvO5o2Fr11Uuy3+zYsSNJiH1hyjYUsD0bduJwAvHjx09UDTB2BhP7wbGjJQE2dsuqbcqKenZarWCyfF5KcqbaTkzMydLMXRJ/c9FcYqjVoHpq35HrVfcN/JV8eAI07ltyCkCTUGFa9BBYTmKAEyzQ0/tj17N2z8sG9/aISjhN+4XXqrrpXDPQ4hOwFOgyQWtjHHLMgI4E4GTDqwJuByvmz9q7y2QsySM9IDNHsYAHw4zvyvhV+44CM30NhJdYdsk/yRr174A8eSzACkxZO9YqdQgwwmzpYQJtwFhtp9KHxcXi914OsFI5AKzAjq3bfKcaKT+EfMGz95qj97brNqauaah2ah08zB47i4HQghvZGxggcVgFXq8V89k9s7vnKfb8zp0kywJYT5y4mP3pXK4j4/ZAv2Y1gBIXSRQy6YqM+M6jG7lPSZwn+4fgv/pwViJGkoOxE6ACzHStI2OeLVs2JiHDRGpNsb3Vo5ksWO1t1uHyavm0sMynSKyBHvMQMFVzeCf7/eXL1zIPU++YMXaetikYVnlVjPf25HeMZ/a8exj/Wxk7CarIlvOcJEf83f5lDj0IOCZ/feWVV2Zf+uKXUse5teqYj0ZtoG/p8RPHpa9qrKoeNPuc56de13ivi5/BvrjtvpjzYHXO1X4GzsO4F9eckDzsvQl4tR/61M9Y3as9sj0B2nBOEqZqYet5Vv6jSz3KKVu962D4G6gOB/diev1QEgSPFmAjwzgusYn1/tiGi1MLqnr9fr3yDJBIwdzWmdBu/33ut++Gec3ISTuYLZu31R5Tsv2AfeCVEmMu++rcitRJJ8lFyu25Aa8UGlQZC/K7Da5TllIeGp4RozzGVqTjHWvcK+ZVXXXWd/XzTuIh6/g7qa9+/3DKG06fypglARPGnlS+2Nycf5I79vb8dXYzdar2MfuUml7ro/dx9b6JB8QXypDyfh8cPvv43Jr/y69rBOYB6ycdyXnA+klH6m/45z4vgPXh/SsdsAlui3FyaLV7Lqakajknh8phluJR9OE2TEmeBLLFphajLhyOOgAAIABJREFUMg6RYeziO0+kxI+z63VGTQfVY1ZiqpMVgOe3SKfWRvJDxurAH9fT/RX7cB61Y0/Lt8eU+eizrINgusYRSJV0N+6A2NZhzORAFJw5SNqEIS0Sck2AUdWrVVDagUEBzGLNJkOgBIHu2HWRuLasuOtQBQPed1OCe2DA17Cq7lWlZzsTTiZPTJvyvg46AQxjJsf0M6SQueYhCb6QTK5xEpT6AAILsOa5cvzkErwiz/K9mDRp9SOQBa64gDJm2bFj2+yl51+oOuZ1aUOxIRl4sjNZ+w/SD48ciyW/IHXLlm2zvfsOzLZv31UmLjLcpFEkic+FmavayLyuLPuGMKwa2RfrOyUzHOqLpwD0VgIgDKPg+mYC8JMB1JIFBajytWsBq17LeAiU1F45wM+k7Y7ngf3btSf9bPVuDCNsbH/0o9dn/zyOs5Im1bg9n3vCRnzpS19OgiDsC2YsrycqGDXa4iNArQOy7gPrfbB5NxNoChi6NU0Hap2UAETNAWxUgknPVaIi4NynoF+vX0wvyaGEBKbosekUxmCShw5H3jZ70qolcyJB+dJk4Uf/4ZKUJ0huY5SuXx3GaCZPJ48aNLXsHmtzo6SxZGkPE4jPrc5aivRSwmQkOMoJNEFZ15KSYXadG1C3NozkutRjNViQKknNb0n24hwdJqdZhIu1b7R8d13NLQkc86sSD/l7JVwmRrXt2dpgyv4C7Lyb+tS/+qtvVsBGTv585uJzzz1b0mfg9MTJE2HRThS4Ap79HMCqros79qqAa0HpuSgAOGYzQ1Lre/bsuVq/t0mby7St6zq79EBt8JMa/WHohUHDnlk/7st9lCwxYPJ8WLtyGs/zXpzkh0+M2nBIHU7OBQSqdjRSUa1hpn1qMM7DfRWwA0gleS5G3aAX6TBts+a7HcuaJO0CxIDIqZ7bnxeTYNPS5krWhLY2jNP0YGWWhq1fRtZbapI2wukkZOr8MhA3kxQCpsiZsdDAFMZ5AFZGS/wI1LAuzessDwO5fDLxAabtRcCNZBXzq3Lyzu+smFuWebC75vhIfuovayxHwrPl5V07XmUJuZYr19JL9tYFHuCz5asYh3FkFbynzlZf7zCu9mLJCvvQg0gpb9y8n+d9Pe1kLiWBlVZX131fMiqmRjNeDGEzs6PeCRgm6fSeEgPm73hOwJxkA3YMawqkMlHjKLssrOzuPTtSQ70la3hpAUP7OzUImbz6w7k8F+w+1tdcXLVS4mxlje2ZsKp3s8/cDJjlJEyhIhF0P0ysfVqSZ8++vZljepTb4+0rnQTu2v028SO9NrftN+3YvaiMtciDD75wsFySjx49WgoECZVyiq8zPUmUPCf7q3Vtf6p2aklo/K3f+d1K9tlHxvnoZ6pEIu9XCZPsNW082M8a03ol4PtqyZ7b9+Fq3HSZOtlru6/01Ku1wCb2uk6jmn+VRJ0Y13oO+VRGUa7sYbQlDaomtvoY+7Xhyw28tnEdZQr2vdn2VkcMd3osKGMpJQLXyW9zjXpCW/OAH/BJYrw2hm7r1myoZ4Xl1Cf6mUi4F8WMDmitcov8vcsuANmeM5XU0otbIqf+rlygne1Z5pWsKXP0VubIn/+LP5+9GWn2seNHa948k4TJ3pgsWpfV7zXvKgnxKLXWGNa7SQa30dtQF00+HVQade4wRrsxe//dD/+GI+F/3d9uHqx+mic8D1g/zWj9Df3s5wWsGs47N7OZllmMtjGAHNMemcSp/qr6Ewq023W0WJNsoMMARPZVMA+81fcTVTxKQNTNx9ugpmr6cuAK0h6D3uwT1camWA5Z2c5iYlQet/ZwRTmYGB9c1ws1jMbT1/Gkn18DVgfH0yzwz5suI2isZgf5vZIgV4DWhkjkpgJT5kwCdwDB1y/GOIHBSff4bOmysWMS4boE4dV+A/gHNMucKdnXBB5YC03EgcphKqWVULUTyjkHiLoehjsYp8EUV/uUYlgDEurnmC5NgDXp2XcCQH/ww9fibHq12KnBapASN2B9FOOO1bMXDqZfXcb4J3H51ZDd88GACkz9rDpScj8mN3/rd39n9uorL9d79nikTULYA4zmpTgXYqk2JdjZFpOUuVVrHps8lYtkwPylSBYF0aSvan3U5Zb0Na8HPJpjJWjNvBLUrErgtjDz7EzA6g9Tj6vGeHNeX89A83BjMtOr8zr6Hx7Lz9yIBJmzpForz4rEFcMJYK9I4H8+QfS3vvOdCugr6ZC5+bWvfnX2d//u3804vFjziyyLkU734Mx8z9+vSUxUD07B/N1ynzSeAjlA3ftfjDukoEifR899cUARkHgvjKggRG/bkuQyIcnvAiQCqpW5/iVV29WtD8gkJT4WV1uZieEr1QLpWZ5vsv5LY8IBDJdBkuvU7iHPEEvWvVe7hqsBaueDWu4oyOz+ojVvIxeXjLkZeaVaPsE4OaqMf5v9rKo1OxyAAeQK9vKixYJIqEwscyVgyHYT2N1nPpN5hNC9kPrKZmv6XuwZbdxEFdBMiESAgFnQVnMpwTXwiCEFkr///e/n+Z5ox+sE2bt27Z4Yyw5QXdN1ayP3ifGRTLkWafrqME7rktAyVqfDEFe9e7WbCcMaWbD1BLyYt+rUuh2H4LjNuQq45s8yS+KeivaYmGTr27xiykMeqV8so5q16em5bt3G2YoEvYklHwNWiS/X2fV5Le8taX/GoPemro/1d+9pfgCkA7AC/5jc0b5Igg7D7ln7+aphnvZikvprSURIGN3J/rh7dwDrgQNZlwBramqrxtlK6/s19h6W2mkS4AeRkd/O9ZLKA6xAlMSVenT3rwfrg7zH0uzfc/naXFQTlVApdimgN89gAFb3XLX5MeQBWF2ne/ChZQ/G2fh2wqeTV4DU2GM+OHZodvrssYxtDNRWkR/bX5mhk04yH3N2GLuu0V8EvC3O87z9KEmui7M333y/WNZwvGGsN+Y+k+iIac1dzzHXTJppHpPJmnOAT2Zr7TFqWK9dz/oI+AKeFmNaA0Hm4tyLXd20eV0xvJQe1pJzolqRAc7mUtac821pkheuC6i+HmnwtbQzUSP84dmA8YldleC6kusCzLYFCJPeA3lLwi7mUWdsSExz3uV3gcSuyY/sNUDR+twQxYP73x3lyAtJ6vCe+PGPf1xMt+SUudUlPvbXnBcBvBzeSyGS93YOaQPzR3/8R6l3ThIza8Lak0RwjRezdzN56vfYHTZ2X81/z00ZCOnqo4dqYOPWnUSStkofnjtT41uJliQGeg9rZVIBfGegOv9ilymH7Lt9po3EUKtXMl+zJtvAjIlV9z73PQkLz8U+5k9njTltL7MfFUOcGmMtnipBFOA/lADGAPCvfTXJQAqhZQGqQKmSAgCcqgWYxW5zv+fWC1BSY/TaC6AF4PWdzmsw6qqEFOA8zKWorfImzoYjOWOPBqw6r07E5PBCklHuBcA1zuZNtT7ibp3nUokDyWyvMdXVV2jkxmoPuVNn3Ts/Ofc3FAV/Xt5mHrB+mic9D1g/zWj9Dfzs5wmsGs7791N/KHir7bJZUAdkSV2Bpfqz+0b66OA6Wd8caLKqFdRyGS1Tnc7INihVK6pX5NRXchS6yBhOsp+W3PR7VuuaktVNX6t9pA+E4Tw6DE98p8Bi3msAx+HMOcDgz2JaPzp95HwxrVUHVH38tI2JZC0HLVDi8L4cieqZGFKUMydwUMGyfrJxVcyYMBZSF1NgvALgKTBjVJPfcc2ccl1ry6Ma3Aoq1ofNxAwBGobee9/OwXQ1LN/oU1nZ3GKoJoY1B91918xsI4f+O5GBvfbaj+KSGTndFBC6VqCvjFPywuvDkr2UdgiL80zefOONCroFpVWbK2DPgbw6ct7tAYl79uxObdTuOAtvqsDyfJhVwJucdmcARNcRey4y/V0T19JsJhLpnTfHvOROm4CkDQmjCQGE++uare1Vv8toBuC7m/HBa4BFt3IPJ3LAnzl1uswpHmWw5xJQvviFl2IEM1dsF8CyNiAZHDgTuVWxxeXwqfWFgz11dXnv46n1G5IxUqrnnt0fMP4bub89FWiUfKxAmix5ApqwCthU4BQ44xS5MgFLuW/m/hYkuBf4Yl3JhIFbwdHFsJd65ulzWjLR/F4BhJq3/bujpQjw7jkad6DNeKzAvpYZypQAKQalkyekeeopq62NeVAOk4K1nvuVYMp7SIR0ssjXG6SUGcwkmyunztzv1UjT1FYBmtgaoFWt4erMwZrbGPBiwcPsAPr5DwBv45SuofJR7D8WHRBTj5s5K0FRwKxk9A1KsMrda7D7u2Jf/b2Y3DAJzM4wfuSu5iDnX2w2GS8Z8Mn0Gf3gg2PFLj777HMJ1jfOTpLYGfuwPaTq5L9qXrGsACsGljx41FdjVgSepK+kpCcyL7yvkRToAnHmwxNZcPfPlbCwNa0NmFSTLXg8n4TV4cOHa2/YHCnmhvWbc/1dNztq6O07o1ShnEeta+B1Yjj72bRJW+1wQx0S0HL2bOocA5qqjQ4FgPEvprYB+wC55kvNmQBJe5F5eDdzcgBWdYra0mBGK4GI3cpaIkHl7Dv6VHJQLgfTjLt9yjhvZpaWZ2Y9380zepC1y6xtpRrrcn5n9mQdPKjnALBWSUB5EDxTfTx3pUWa59yge0Elqeq5555aYt3zqHoeF4t9Z/baj14Ly/5e1URL7KyY80mhsCjJqrz/amtG8tOYqh8OO5xnujB7ECXCh+fUWmKuGOokARPW7OKlGOrdCGC7cjty88MFSKqPbK5Dr83VWX9qz5co8cj4bN+6ucyfvD7GdVXazQBGNyJLxn57LiT0U0VlnjOTpfSuzZiSmm6N6Q+weTm1n2pZnWXOwxNps6LOH1hmRGiNbYwaZDdzupwB5M8LFlpfxqaVMRJjJ0+ejjfBpdpjb6v1zzwjE5dEWl3PanN5BZyNLL9aNUm0ZY8ctf7WaBkJ5k97TZlulbz07uwbv/3bMW96pXq+VmIz85acninfB4ePVDnE7siV9Tr1Xlg+EtZnFqb04VGDN4nHUhUlwWK8vPeNmxQqV0sGqwbWuDHxc+YDfsOo0Dg2W0zq7Z7UjVOpcPIVS3QiFWNvnqgx5k4MyFZvXr3QA1YBVhJkZ4yEmPcG+nWcqtvCsduXp5pQ71f7URkZdf0xE0J7ZO+vrYrS75ZzvHu3Py1PTfLKlWtzDnG8Blj1f57229pzXX+fi/TQ5ghli/3m/YznWzFH1NpmJIe8lX2+nOKtnVJ6MG5sDxFJTgy8NkeSZfeyz+q7/L/9r3/20TBm/t+/9AjMg9VPO3TzgPXTjthn/POfN8DKmVDLDY3JB03zNJAUgI1+oC2jatOgMqjIpgyoYglKXoip7GKP/nOS/rWRiAf3RBLcTq5+fjzQJ5Lh/tFGcaMfpUw1dnNY7o96WIfPYB9GIDgY1KenykcBrFevnqZOsmKS2kVzyPjcqwNYMHUqUkRGJzLR9/TuK8arW1O021/XAHWm1IGo7qUD06rPVRdUY9dyL19X58VwCcNaqYIy5snBy1UwB+9gZIxl10s1Y0TKimV9JqfxrQCEtzGsr6WtjcBpCpbLQCPZ9mKPc2GbEuh/OS7BzIHejtNquavmWZH/LeK4mIBtQ5xYn9t/oMxaqpYyB6d7O3n8ZBlaOLyfffb5YrMc9FWLi3Ujry0XRWwDYHQvGfm0gcin+i7A8/jJ49VD04daWaye1jdrEgwYT8H2EgkDzGeCnw9PM4aKAVaCyOU5sM+F7Vanx9hCgIZNBfSqXlcwbuxyrVhTUjAsKaOoApf5GkmplhzbY/60NnJncsMyOpoCf9I04GzUDpfph4udmE0mHd2ex/0CEt2iCci9kkD0Qljny1fTgiHgqxmESAAxdXn2nqdnLrjBsgLzgnj3Umxj9X998tm9iLELubWMJwOTWksl+W1/7krWTCYs3SYEM5E7UD/JEXgCQa0e6KAQ6wtMAoqCRcx7tbOZJHpeuALyukdsYL9v13BTCySYxjvlGkYiZiSevJ5Pv/ek52xYxFw2IAoAeUbrMneMcUn5MVO5JlK7YoStRfO8epumvjDj9mECSXJ07wPsqj07l68BXFcSXB+LU/WdSOm8joQXVhnoWhwmR/IB6zR6BS8LaFVvrcbvYozCSpY6gcBOmNVj7aRH1eU9qMCR2Q4TIUk6e4DfpzjAvq9LDffiRemPmrUwkmdPlyZIYA3A2nWtE+OZG3pi3NaGN+riXK8Atky6av9rRUpNxUr0tSJk1AFaq2rOr0ddcT+AZe/eXbWGt24JkGb8pWShZMl2ugasXrUMl8rQKqZImddADcAK9I96Wrvj/YAAPZlJgctwifGR5FLuRS09sHvuw3NV396sp1YsK4r1GwxryYTD9rrmlql3bbO9pdZB1p6/f+vb301Q/24F+YL3JWFUl8U9dnk+5+Y81xhmrRHIA65a10x9fishqtSC5BwDnfWzjHx6WcZUkuF22K5zSeq9OduY5+UsknDwLPWnboCwuGqvX0j9vVrVNnhKEiqSYIz30WNHZh8c/6DufWnW5+3If9WrYqi5y9vXSbe3plTCfnc59aoApESSdawHKqVDP8eH2cPWh8neXiUh9gjsoRY6WGRgTDLJ63wY1cLhuMJKDFTyd5IIGzPjqxxCv11zht4dIMLC8Q+wT0ooe7aV1Cojs95HzK/n0v5oTwDp1iReJDTnsj643KphlzC0zremfMLcL1Y6yYGtW3bmbFiVOSExvbTlsU7RKTGDtVZTLSlGoWTd+9qQhpvn5rhzdJxvN9KO6H5Y28yEqiVV3+k8AlLtM+rtJVsA1BUrJChcf+TKZW4nqZHkTeY6a+9KqmWOGcvw/0keRCMeifeo7R++BXX2T+dxJYYq0duJty7HibyZWibjRTLe65YSI3Wv6RO8dOlczp/83Weee9ccY9d5SACuDb6t39vZG65EwXAiY4olB1iVKKgp9l7WLxZavbZrEc9wtl+7bk09W+vJ/VFvkRb/J//Rf/UZR8Cfl5efB6u/zJOeB6y/zKh9Rr/zeQOrhvGeGiGd2itCf2Ka1NLcASJbLtgtUzjZda2FOklBL7aI0Yy2EWU0EmDVgVazo9gsNU9NmE4BeMHF4RgILHddW334Z11Qy34qIE2Q45AZdYQCf0GAaxTkVzueKVP8L4HTRstTEFhvVX8fvRt9z602w+Ttnpin+B5GBrtCakp+1/LMBu0FRAOMqoUF8wUGJTlwBepV61eHYzMLXSPUtb9AG5dgciuAozyA8v6YPX1YH5tH5RB7RAqacRUYkQxjWBclKL+VYPMnaRL/3e9/r1o41EEMZHFA1eoCAM/XNgewfuUrX5mtzhi9/967xbDKbnMH9iewiBnZGWMrbW7U8AnaBETHw2JdThAps79zR9xHIy8WoN+MqcWdZKeNYQO9Bq0XEjBt275tdiD1h/sP7J9tiOso8HAu4ycA2bt3b9Wabgyzh91YiAnMfTF4uRe5pkP5uqA1778auMxh/U/+6f89e/snbxXIO/DsgaofW53DHJOzM4EfGIcxFtQDG9qSXAsTiwkl4+Qoa+54tlWfFlms2lKmQoJ4gaV6R8YZgHy1vcif3U+3zXg8XxI/7Ku5LQAnLwWgTp46m1rOa3HKfbYCfuwE1oppSQUlxUZ2uwQBKmBUcnkME7Y1wSTgWgY8CYDKVdX3wrwIztq8pybw49/tFjy9Ptp0SV1Vr99iJABFc7BcYvv3a+3leZcDM+BdS6vBkTlpPXUNWzs0m4+CPXJozqBlxAP4lvJCyxQu4m0+siABpfZL5azrssjkMh9GraZrWzLaN/ndzKcyrMk1qNHDlPo1TrZLyOYDkrjZYqYkHSQNuFtzqL4WoKSP6LkEv9qG1N6Q65RE4VJ8M8Ggti3uaT1zsATkq9JiRDCJwbscmXC18OCAmuRQBfEYmwkoYlj9HVOlB2zVnWXMgIEzXLaz1p4A1oC+tKHAmjX7027O3aOy90/jM1rmdAKQOVcDOPJiZRXWqzILQfOTxN5Qm7TT8kjIDVnw6qgP7EHaQxn7/fv3zJ7dvz/13Jvz+pk/1n9NkW6TQw7q2rB1xoi5jARHO8TqU9rOt3UPaquZw2jrJSlobVTP4WaHS/ZqXX/INfxCzQn3bx/ZHjO5UcPaa6WTilXekTXl9f1Zc1eyIvf2l6lflny7mjXmmp95Jt9Lq5PF+VyS2s6Vq5dkr1wTZntdQNTaUl/0uIaFZpiTZNGSAImlSxlYrczXnwmgfhCZ8dVIx08HDL+fPWdD9dfkDI9NXJOEnXUtOUdVsiWmVZs2b8z7xOU4/VeRZWfOnApojHv20cPlyOy9btwOCElLHaZb1YMz924trA8gNk/U82L2lVyszf6iBtq1ek4Y8fWp6e2e50syl8IoB6QCzWWGtlwf8d4fsMink7z7IPs1sEUlYA37PWta/XfJ6yVYzM88B62PgHDsnDVHCVQ15EpzSv6+rJUVQGr2PS7rG7NG1mQvNAcBcMDXc9kYsAr4UmFwFd6yaXv2lCiCHgKRYX0BZe7TErR5aNdvpH1PlBGM/U6cOFbXtkbLppw/rsc5QBEDwI+5fPECNhrra69Rl6wveIMJe5G5I1mkHzqWVWsZ8UqpebJPlqFf9n7nRcmOGeCtlKDLfvswcyl1+0MZ0md+xzFk/8bNPtct4/pr3b6m++x2n+hWmTnn8gQy7m3MpBREeQ+wOpe9ZWXaj62IiRMwu3gyb1qW8V2S+UiJJDF0N/NGvbh96m7k5EpZMNLY6MtXuN4nOZR7ad+FJN7sIxyX60yKsVfKjf7k3/oHfRbMf/yKIzAPWH+ZAZwHrL/MqH1Gv/N5BKzXrl6sjb7NZ6Ya08fS4A6SoNlicSr4ykZLEqmOcKq16lqsgNbqQ9jmQmUUMwXKgh5tN2TFO4LqQO5hNu8K5Op5QrMttvJ9Uh9f86+qEcmhUcxSgifXdCvBtWytw8f7rolxyYoEmLnAYoWe/ngawNbf86JkXORAZZpTgd20gRUb3IxL1+H6fqSGCQgA13Pnz5a5hcz1CL4AKIGHg8e1OmT1eStLf3WOoz5OoJjA0EGMVduxc0c5Bcuoq2EFWoEa4GaY1WD2BKMd7JGkBRzm5xbnsGS69GaAnHrND5PRVrdX8tGMLTlVJQ3UPSXY+EpcJQE0TpIany+f6oRIgqtGKAfj8lzr8RjZkHRu3bJp9uy+fbOzMQ4hTwPUSCsBhwvnLyXIuFk1s+YFGVy180lQeyKyJbK3NQlQdu/dHenZN2avvPpKOT3L+I9eu8UC5vJWxLkRs3M78+lIAtbvpOn9ndTGHXzxhdkLLx6cLU0G/Z/+8382+9M//dMK6LeGJcW0k5o+G4MZ/UIBZkFsAb4EiRsSOGLoZK/7mZ2rJMv1AJTrme930jaDZHJlgvPRl28JF8mqr0wLJbXGgnu1aZPUHSDBKJV7tPmYeXfs6PFqoXPy1JmMxYrZ7/7e35rt27e/gJ65iSVuxuVyZJPnSiLNqbJAInbPDJ9qv80XTsorOSwX2DSHSO1bSt7S916nnVDp+dq1oitqHbVzJ/aYG2yzWs3KdPuelrwBLAErE8vXTFh6luYZk0mS5HoRBivDqZbUWJZ/VcbXNVrb3Ts1QVWAp/VITt/GVAkQs44BnmEeZj1y07wfNlQQ7T3VkS3P+D8s11ftjCK7Bl4FdAJE6zRzC7tD3osxP3bsRJl/kUlitjHeQIpkmZ1DjR3G+FiCYrJMbOua1VEE5EPN6bYkZLC45u6HJMeR67XLsV6nXdJgPBmCSY5IZjAN87yAEDW3Z5O0wvZv3bp9tnnjlnqetyL/NP4SBc2Qt1HdqPcHiqz74WbqeQAOHqEg1LweCSqGLUCs6+g82/Scp2ddSTXMD4WEHskk2QH0Vv3+/ftmzyVJtDlGbtUTuOZJS2g9j+pFnb3GGgY272QvWUVen/dRV8fwSX1jtdTxflWcGyCaPcX+YL2aGwVGq04zSYOYXJnfncAAFpaXemSA0wFYh+lSlVHowftY9qws5X5cvb85e/f9d0vyn+mW9wPasHfZo+Miu2p13Ie3bQx7m97VYb2xdJ3wjPIkwPH+/cCJzIVly1bnHldkf76ZdflhEgxh/AKKLqcHaveFzrjmWilLnEvXMk88uy1hpW/dvFrqEC2+nn3eOg6rlX3dnn/mw9OZf0ejpAg7+DBn2yJuy6mrVguce8HArYjyw333+dPtol46qM40QC/71c3UwH6YPcDPdy/vzPvcr5rMPu8y97J2OQ6TtVe5SPagd99Lq5rcrzFUw1oJCwz6dLYA0jczh8qAi+cCo8TJmVzSyFgNozGJXYCoHvqUOKka6uztAKj178yx32xYhwneUTXJZPHLIotdvmxN3rdbzJHgtsMyxv1egXtjpKXYezFRu5IeuPbor33ta6XwcVacDtMoCTUSzdfDsF69rARHIvde9WAmIRZbSKABk9aA2AQTXe7U3J3z7Jp1XVHfM2GB2nLnX5Zk7FrAXO1pxy7Om1JQSKDbJyXp82kO3OY7IZEZObbPci+n7LUhZe1UN4TsQXcjAb8drwLX6blXH98cfNjV1Wk9tGb1huw5SQQEvGpppGZee6PlYWa11SnjrNTO6iFMkuwcoTwC7v1pLEnF9eX1TJxznkntr1QJWSe//wf/zk/FNvP/+GVGYB6s/jKjVqdRNuuJVvplX2L+934dI/B5BKvGrQFrO2UOB0qHGfaUfGl8VG3bxEAOQDTMRIalvOxlOfFlkxaAO/QcIqOv2oRTawNuI4Z+z6c/PvocSt5LnjY5swoqXYf3dhB7rcE4/NQ9TAHez5obxURiu3IAicIcuI/dN6ffG66fXYuXgBhzya2WtX2AIkDCHdPnnXJgZKyizxrjjwbhAE8F55OzcbfC6QDN5+ZiWXdUEKkesNqoq5kkscy/S3qdz0eAdbEaxiE/5WAmcQRYI/H9NsAaBtPYVx0xt5LJkVW7C9LbL33xi1UH+l5ah5zHGclkAAAgAElEQVRU94kRy89gHDAvgqqvJKg4dvRIgW9A4WBY0hV5lgJqLU+AGIzipQBWwGdr6ptI347n9e7lurZs3zo7l6AJeCUR35gg8Dd/6+uzV7/6agX+rguYdC8MYzDTyzgxJhC7mcDxvYC/P/tn/2x2KAHa5vzuS1/+wuzgF18q06Z/8o//yez1H79e17wtUrVVyUDrVyhov5K6JWwAJsCY7gnzWgGdoK3GLUAq73XpUkDkhbTguJLm8wlMJACq912CI3+aP4JagFWwuS4BG0A76qTLKIbZS4G8+9WG5bvf/V61lOCWvDv1sWR0qwLO6/0LtKSWr2S13efwzBn9GMPUApFkYdhOEvoJhFTPwjI36/ZQZJ9eD1uDvWoQ2kCkQU2rGRqY9Gz3egWOiiXoNVyB9MRmFxAqJfzUlin38rgtE/kzQJX3YWAFQJfBk9q5zJkOGFvmV7Ve+V452HIBLvai61gr/1PBXr//MwnK7yXQq7ZMVROfWj0Jj0pqtVEVIyfg9Xqeh7mNgcW4AvtHjnxQ0roNAWMcV48eP5HasMNlfITh8C5XrpCNL4178PFic5hKeS6ANHMZLBJ2Z4x5OU8nOL5WzwNzMzHUYXIqaZA5AKB3K4r7VZctWeX+n49hzbYt24uNvx21QbeuedLDWiA95kn39m1TogHkSs6eq65a3gmwGidjd6cM77qEoMaKgmFKpI3km9fBLtmnrWEOtwcO7CuGVQlA9cK0rxUDL/nWjqsSiuTAJNUMl9blZ4GtGwGf57N2gU0lAfW6esba/wroNmD1XKtvdBIMFwOOBmB1XdYO+e8ArGOPJ3EEKgYot7bM1a6NbnfUH772g6hF3ppdCtO0ccv6KCe2JngX/CtElCSSgFMH2WuUeqXqDyPH/+DoyexBZ3J/AcxzSVzOram2N5djpsMRnBGSucwkihKDumNdGMZzauxzDwBQVkeNmfdYnb1lS+pZgciSh9vXw4bpdXoTM6Zn5j1KBcoEJl7mO2XN1MIlN9eg9MFsb/YiEmC1sV4foLx4QRuwtMAJGCP5xIAbAyCIQkE9rLOiVk4Bm5j5lYR9YSkIGvxXWrf2AmtdMu6aWuY8W8/fXiEJcz+vDdBuyVqQKLBuGRdhUTHL/BfWqCEPyDVPqWCUZrTqpJNUta/G30DCEihbsyp7eFhDP184MNeCyT1y5FCZDB394HD2xKM13wHdfUl8Ar3+TSVhXpDSSiAxN3r0IG3d0neaF4CkiUSfJIjX7/KjfgbDsKsc3PPvksfnefY+aLRaXVKAM0BV0kM7I+ev8g97snOvwG8lCrtkwtpQ93r/fpyc83n/QQAxJrfMAiUBO8FQGL9wfvsJ+NTSyl7mbFbTfD99vp2NW2JIqEQEaF2ZpNDGjWT6EqINXttz437O40M5196IbD1lOgHkL730YhkEvhj351JgZB/rNjdJAGau/dbv/MnPCmnmv/aJR2AerH7iofoZPzgPWH+V0fs1/e7nFawavtupnWqup0LdCiIAzGJJHIiYoCqoK51uZ+qnU4osq6RqwOPj/mwOXPIY2e5uvfFY4oZZEjY5YNTJlazRa3vvfv3+GOzC9AXvnwC+5JT5GIFfBcOur6P3rqOaZIv1Kk1RPGajHr/6dDtUj7x0xofXUZ/1+GM6CMfrDHMmQVxJ+Kq5+pXZ+ZilYC3JmRyAJS+qtgctKa32QIBIgoLRosRrqmECcMq4qKS+zSRj5YbsEmB9UG0NuJg2M/ww17iY42le/6133pl9L+6qFxOEYIK9lussWVM+jNmaBCVfDGBdHtChBYK6QI9QcHlbrWtej9nSv/v3/34BXXWk3mxjWNI6jBlS5EAGLE7HQfLw+0fKBXPb9h25r+VVc3sln3iF7bvTAzLMGaaEec4GjEVYUAZTxkAPQcFD1f1KjOR1ybsXBeXeCfN1/MiR2fe/l/tRixXZ7s4Yk+x9dl8xgLL3x5KNvpbXXR2pmez9s3FF1ctU0gBAVXO1M9f1TJgKwM/cLbki0JGg815YlAe3k+GPGUc5/2beCo58DiAzjHAkYPqa19TrAo1kYCWZzAACP6djyIVVVm8mcMQka1Wkvy6A5DVIgn2WpDtyMH+nUihWK0kXNYXAaxm6FDDpOS4o7/6s2N8GAwBU1bxqy4JFFZSSOxcL1jWLLT9P8FkJFoZQ2NoG2s0aB1xm3Kt2Ms96SFQbVATEJ3DGxnlfiQfs6kgSeVZVu12qCWypWtywBlXjGLOeqQZ0SQJDaxb75+cFi5xUBXk1HpFTL4+czj2S2wGqHDhJ3ktYLGDPOGjBgtUkYwdO1I35eQzr+TCeGDatWdR2XwqL5h4ZkAGqAGtLjXuHM0ewquY0Jp75l3HD3l5JoIx5ti6tQa2IsFHMVfzdusJAC8jdwxdf+mKZ7DDj8uwoGobMEcAtR958VMuWcjblkB2jMaAhzFqXFXQbMUHpSGIZv7GvtnzxCWAdgG8kKqgkqhdm3ntRnuv+/XtLFcHIR2C+eNrPqsdoPrvWnnTzVpjCGLtlrFdmPZKbmosSgGqF2/Qraz6vC6SuMue4tdqvMz72M6DX+v5wYlhdE1Z/RdYswGr+jpo868YW3RLedpx/arOveyfbv579c2Guey7gbhWDnSgMspNlD1N3jWkKC1+tTwLSAkQxXBdSPnD02OkA54u5PpJn45v5EYbVPFlIDZC90rO8GVBu76E4Ife+qEWRnroB5gymvLbxdL1lDrdxbcnRLwTIY1ix8nnLKFxSfhDzoXuAqzVWydeAvGlfU3uuPAJgZfK0KNcLsG4KcM2FZ6yv5v4f1HqmhnDukZUDYkAXFtV8Zr53K3s/rwPr0A48QJuEDDm45IGEAIb1JtY5z2vPzl31NUoBPgA3c2/MwzDLgKX5hh21wOyL1q3EExBo/1la7r0xnJMocW9ZU4y8du/el2ThziTRyIfj7SB5k7Fz3vFMOJY6X23HmN5duHCurpnqhZxYT2Xzg9LKZCiHYOu/OgXwTGBEuKYSCWV0Z6Dzo5RcWjCRcPMiME8pJOr7fbhXG5vauz1vc5cBYMahEhBkwpPPRXtdTOZG034JtFKyALnWyTOY7rD6jwJUyY8fpA/xA/JhzsfVAb1N9cQxLtBeXcA167QUUPm0v1A7laClhCLW/tq6V+UJ65O8tbfeiyrgx6+/M/v2t38YkH+i9lGlO7//e78X0Pq1Widtbkm1khvKBHjhC7/zJD6Z/9svMQLzgPWXGLQnMfI8w/qrDN+v53c/z4D1XoKBwqIyiBUso146a1omLgVYM87T7tvMYR8U055dQQz5SveujNxKRrvqN5rh6ibgksUahfeGUYB1pGcnYFkXMn08kfEWSo4Ei+RQxn9qio659eNYhKcA63DT/OjM+OgzbpZ1uocRPg3g/Pj2OtB1AFZtXv4bLsgGSdCOvTlPXhiW8XwOaQGok6XqWhMAAwX+XvLKHMrl8liGGVrDxOUxgA7DUT3dtALIAVWN2aHpfGAGmRJVzRsewAHptsOUCO7fibPmD+KwSTJWTFWBVYxeZIWYtvyMYAXDqobwjdd/nGzukQqw2jGTodPCGBJtmf29P/7jMmpRP7mKdCxBnYDFYUzCtDJMVjmtxvVSPefGBFZk34J9gJWq++VXX64epCcSzPwk7K96ubUJgpk2zSV4wYBWWxT1WLmXWwk+rgSMrs58WR/ZJtX4j374ekD1kdnVBLArwnYc/MLBBJA7in0CWo+HQQOA9u7dG6bruTBxWumktUfGmzSV+6cHV62AMh6+DrA9IwmDqXmYf4cxMr99T2CoPhHr0GxYgG2CwTKIyf2p68My6Jc5Who93eKJhPNS3KQlMAQZ1bs0QVrVYWa8qoa1mAItjshOMWkNXkf94AAMWrAA0tgjAXfxKLkHgRb3zGY01Z6FdeUynLEuhUS+35Lhfv4YQ/fQwZs6v24JtWwC293br5n+UffabI0a6DYTK9BcrsbtItoupAlQyQBzTX7XeizJXea066n3T6AO4Fheato+jAoBe8mRlHxX0gVgx0BgKLET9o76u7XmerOH8GW6qR44Jkmnz5xJgHym+lvaTnxPayPyPG6xAnxyYe1aANiNqeNUS3khc8sztA6Y7ZwL+DWfjRv3T9dtzKvfLsfOkjU/qNq9NRU8J7GTtVDOrQnG34ukHqg/+PzBSG/DwuUmH+ZZDQaoTdjU1y2vcep2WBeKhdZuRu01ifBIkAwQ14wLtj/+AEmsdI9n5j+ya9Z9788SEJ1UtD+0WYyklHWzP8md/en1uCFzVbBOElxtaCrJyIxGABylQUyBLmUsHlGA5L7IsRlSFejMuDC5sS9k8VfpwPokh9YAQNkXyITNX8+BGdDZjDnWzLkBkFgrW8OqDbd041ZAZbr+kWxs1+leo8ZqUdYKtgyrXUx+gMF9JjhpVXI77Zju3tMLWSIvXwP4s68ABe5HIuNGrn9ZJMFKY8+nRvlU6srtTX7GKir1T/5i/7bf6VNafTzJdwuExzV6SgpZ69vT3mddygxORsKK+X37nbcruXQ/dZYPFizPHOX4q63OE7ZvLtfuNbGUQNzSMGbOrHv3bid5NRfAR01j3yEf7/WKTay9Pa9L8bNQ65QpgUny7h60EOMw7rw0V7nvSrRVa5jMX47rN/w784AiY3/2RfsfZ3BrUYlG1ZhKymR+8Q6QnLnDWV1SLs9oZdZlMZBUT9Ox6F5GzT4jrZfLVXhP5tTSMtp6J8nSkgU7t6IsOnnqRIHhUY+tbrW7B7QUvdytJbcm0yjJE3vwSLhJdOxPf+9ikHMRq5P8k7w1/507DLnIpUnRAWbX5vvVdm3yFxgKhjJ1s0Iy76x/ibGS/WcsRgxTRot5BsovPI8uv9BCpx3/Jee7c4G6fCqHPOuH5MP2iE7WjyS7/W1I/s1traNGWU/J5SXzMk4Src59a/HOnUdpM3dk9vpr72Y8r1S/61dffXX2jd/6Rs7rL1QysNQ3OVir7U3GYd8Lv/XR0Gb+3594BObB6iceqp/zg/MM6686gr/i73+ewaqhu3snQKf23YnVzMZbjEQlQidwCSpNILYgHCnpFDT5kcetF/KbVeuhHYeeoApBAKwEi4N96D6NLQf7KXA5vdfToLXf3xs7szqYHg7Go7+h7w9jF/czMtBjWox7qJca71EHWX8+rl+drqkCyNJLtuSKjA7LVU7JARxeovrHFjvcLyRAAVZIzDQKx262EdPkAMrIpmQ9FMgd3G8OUCWzKkajWCaGSt1apepjM2YOWBHz7WSVsWoyBzCMIPqZjK96v3cTQP/w9dfLhEZmt2Su2gtMGXRZfn0Qv/yluAQnYHgj8iMsUZkG5b3Ucq5O+4aNOUj3RtJ6NcANqNkeuRZpGaCJ/fJeQMDOnXty311XJOg/m8AFuHTPe/ftrhY0AkqB/evTdaknNViC9n0CEjV+CWAc+DLoF8OOqK/dFUCzKezkmRNp5xCJ89WwoRiCrdu3zF544YUKhhmmCJQFVVgy2XstAMj9MCHquCQKzA8Zfk9QUCVRsFy7hEiBQ1nn/ReWC2M5eQoEIw29EqatzHjCiMnoY2y7vUwCx7xfuWEn0BgS+q5XXFKs0oqMIRDqdwYDWy2NEnQCnpVEyHU9SFBaeZYEUQCacfTcGDiRCgNVGLArkTNejsRVqZW5MIxHqkZrqr/Fggiy1wEoCQo7uGpZHMBg3XSNo+cXFlutea65pZoNYEetZfVdnhQB7tV7mt6jDU/vFS1VFTgL7ureGJdMdeOYyOGYTZJovR4+fCg9Mt8o99Hf+PpvVk2c51L145PzKQAq0WXPIHnHqmp0tCTXiiFVj8ox+ERkwAASsPQgwRtmBcBcHnmhsI5BzcmTpwpo7tu7r0zN/Hwl2DLXsL0ARjl3a10E1KtnpF7Iz5Bpq1PGdOyMlHN96smAOUG872N630rNuOeq5QfXWQxXJfU8x6rL7Fr75VMPWoCVEQ5GT9CPafH7FBnWVfeibEAMsHLdVY8O2HdypA12KrAn0532UmkriRBlCkARiHcgpkt7du8Kgxg2RwKDm6qSB3s0RUUSO1evMKvKOklt98IExPZxDP/dyBPNBbLESlrm60AdpnNj1tiaJEkE9ferfhBQ1h7nTsbkXLni2jDNRYwasDfMlFpl07WH5udgXo29D2sIE749CSnSbqeP/RejdTfOqXfuSCBF2hvQd/uWfrFpDZL1fC9jVZLyjLW9yTWRO5sPntPJ9L4EyK09jJxnIElYiQFzIEmmdkmnZFgUsJA2MUmmqR/kGCzpZL99LXvYN//6O7Mfv/FmtUd5FLB290HeM3Wsy2OyU3tj7Q8x/4v6QiJGsrBcmbMv3E1CGHO3ft3q2Y7sY1hc7XK0JALs3nvv/en5x8AsRkbqG5Vf2C8kSrBxpbIA6rOurb+zSd4UkMt7WOuAsv3Lh31U8pFr/OXUkEryKcdwzyTtElX79+2t12EeZk1X7X/2cskUANM6uZYyCwoY81NybG8SIV/4wpciLd6at11Yc+jN9PT2GtU7NGvnzNnTVX8NtPrcxS36calAJ8bMafuoxIRx9zX7LSCupZIkpN+xrrSOMj82rN+U8VoRsMrcbFHeg/EjdQhXYueuOZje2JUo4GKuZjzKhWpRxpG8W9eVa7cnU+7GHQ6U43D5VHRSr6TCkZ333qgeVr9sbL95STJMkZJ9vBJHamDtVS1JrlpX7dLUxmJh1SnX2GhXRD4eE6kkgNTGe3bXr99J8jVlBie4lkfRlLNPb92DOet2JNlm0xHvVJubyMTFDy995Y9/xYj38/zr84D1V33684D1Vx3BX/H3P/eA9VYOJkxnZQi7pggiemw4VDVmbUT0cR+FCRtdPga7ToUn20QD4fExpG2ewUJsWD4qIMunV6qgu7b2Bqz/8kf7Cj/9na436cC9D6UBep98rV6TtDYHmfrJqu/jBlvsAXOS7ntYICPBZQXhkyy6rjXjNdjnYpBL6szEKU6yCRKOHj1azpkC4+GqSjItmJHpbwfGuC9GJgWwYuOGNJWxi08utySEAghSNpLUaluT3yehWpHARND/duoov/3d78cNM6YNeXRlYFNMkb6IXF0TxIQZfDGH4M5dO2aHDx2enYqs1yGoZ93SHNRrE4xuj8nSl158MY3J35y9m55xp8NmudYtW3YENGK4F8+efeHF2Te+8TuznQnWBRyCTrKw9959O4f+o9lvfPXLs1e/9tUERudnbyWYef/9Q2WGdSpyv/NhyQSWzJi2x214w4ZkmRPgCfYY0jCtAJK35hOoH06Oj8KIPlNuuYKk1DKmbhG4OXBgf7FgQDMAdyUuvUAA44+r5ULZSROyS30K1RHtiwnUirhwnj97Ktf2TmoQt8QU5cU4Dz9bc+hOxq2cPCept4AfGDP+FwLMAzuLjZCxHy6n1XuXSU/6z+rn6Jmtrf553TIIGMWOldycQVUAWDlFJ9hyHzVXs168JgA7apswRoArcKZOWrAJ6IzAH0sNFC5PQAWwViuIqpcWYJFcJ1hPAHVXaxKIsFjWNhgbNd+Csq6llOjpOrGStCXIKta0atvb6KnXjDqurhVrpip/U+OVef8wzFe91iSpFwiSIp89ey71iT+a/dmf/ensD/7gD2Jm83xdb41jtYDo1y4GLL/LCIi5iW2IEyfAqnaVBBjbqs0HRu1WmFXzCQv1TLXCeaacq8kGBfrqj8kib+Vr7lPyRyBpbXHlHfVxAs+W62N1UpeY98fsYEFWJlAHUvyMgFoP2EOZ05gw7K3aP8k9IE9QW+URZOF6ewaQ2DIBidNnTtb6HXVsZJn6ywqqq5YvZQF64Qqu1et61tzDgQXMTbdSms2u6v+sPUr2LrL7kgtODB6p6YsHnwsDti3rfVU5f7sAiZlizIDPsHynz6QNTdaiNQewKssg62ccY/yBUowZUQ0ppR6hXquBb55/1S6nhjUGWpcuXat2Hfa1qmfONQE3+sHaO6lNJHOMb/sWdOurBrN9phh3Y7k9iQwA8H4ko4J8brkMcO6lnvDu3esFJEiCb4dx1U/4w5RhnM5a5/TcBdkMcWKAlJ+xX2Av3TMXYUBHC6RbSUYwCsNILsg99joJ61q1scBi1lLWbteQqtN9WO7Cb7757uzQYe2QkuALqF6wOEkf7tQBT3ezhu+ozdZeKV8rBm9yZjaOQPeePTsDgtfnEu3NN1O7ubUYM0BtzEe/tCwSWW7lXVffbU5I7QFKwKmSUnlG9m37YyVGJpOvp52oOYBTvXgNa14SsKTuJMQlld9U3wP0AFktVDDozooyPvSzSTqKAYyHJNP2+BNUR4DUsa5enT7aSbzog6y8RP9gyRZzHfsJrLoeAFTixT7QpUHdEsuZ7bqdS5QgF5Oc5JLreZg/BRQl4sI4Hjjw3GzHNu10AlhvYJTnatzJeZzfShvIr5VTAN/WlrXtPMDIVsumUq0ERJeRU1ydM4cpEIBHJldlaDTFPuTx3OJ7/+t2NgC0+TeXPX5lWiphYKldKJEqAZ/nfOduGyTZbzkNL8nPFHAtL4nM84BgoUj5RigZUh/7IKz31bifX3LdKZPI73vOG2J8pt0Q/4DyEsgYUjtRKP32H/7DnxEHzX/p40dgHqx+/Bh9/E/MA9aPH6PP7Cc+72DVwN67eaXBmONkAFbMI6nt5Ej6ScDqeEiVw6weLf3x9Bh/dLwB5Q7y2qRo/Fug5e8FBqfvF2B9/LrNuj75eAKm69CdPgoQt7tMAUof414KsOZgr3rFeq8nwXa9f1981WUuEPB7jceyaXH5BFzzuyWjnJhZmXXmHIJOGd8BnkseVKxOs82CkHZV5hy4pA5WINfvAa9XE3BgNwUpAsI9+/aWmy4GAsvKOl8d2dvvBLB+53slwXWQV2DI8CN/OoyNuQDtxYMHK0t+JDWip5Khx07cjuT2UQKGZTm8t6elw9/5/d+f3UmwoXn80Tjgno5B0LlIbYWva2NwtC8yyF179hYj4Pl4L87Ip04emy3IIb1v19bK7gtQDWCxDrlmbXpku7UjOR32AzBgUOE+sCrYKq+fUKFkd3pm7grjsintHxYGEI0edWdy3W9HnncqLBqm0HUIenZFaqceSgB4KtJsAM/8BR49X6zrXMwunk+fRcH8+Tyfv/7WN0sOSP5HqimI2x4p48qR/Q6weRAg1ixAaqnC8nGvlMBQ49tmGAksBSkJkh+R4ybYB1SxaaOfressZ+SJaaom9hhEUzjBNMMc9ZxVkyVYquCJ3Lw6XuY5Ly2J+JgTGGZBbrtAt+n2qK8F3pnKVDsbjiP5KJCQAKlMncjzEii7oWE0Nup1h9rBvB/mQ0+vsFoO0xdGT1BgNVebT32cAxSAndyXIBR75INRF7Dw4zfeKLnbjl07W4pbhmtdp4oBrjrOPI9iVxP4M3XRQsQcuRiJ5/nMQ0ktQP5C/n3mzPnUFZ7rWtswon4WkDRWGFzMufe4lsC1mBW1zOUI2kmjZldIqbUAaoM410KSj0Eq06R87Xa19AkYyrPmYHoifYmtYfOuWmnl9xcFFAqyK9kVYGcuqU8U/AuezVtpN+ZZ1jxJ8rkwv157SdbxmkjhJZCqJUp+XjLE63eirEGQ75OCYt+0avJ6kgZdL59kQfa5l0jnw+JhC6s2EuDJMxnPWu9ibLVECCYbUG3ZbNe2VuuhMlyy3ykDIIuMqZ2xqvWcAcp8WgCwpkUHwHoqrDawYh6Zf6PdFGBqffiagN/1dslJ95oce6m9jzGPevi5lamnTesQxlyLl3hDgT15fuZSrqNY1gAPXgHHApZOnT5Z4M3WDXjej3JiwcIAucWAasvdMay3btyp/Yx0GhDYGQBmfIBxO7zfpTSp1kZ1Dqgr9bk45ROnYq52NL+f1lgPF8327X8hCaoVMbnLvlcO6mExY7RD6u931FtamxaL1kJa1WzbvjkM66p6r06kSZKqNZck0vdXXaT7xQh3bblr9yXrGPizjiVDPEv7e5UIqE3HvtlvMhc9A0kCfYaZF5nk1XrKOsvrGn/PAtjEKNZcyzMqZj1f11pnZRj11ZknwJbEjvetVkUB2cBk1fBrI5R9xPtQNJDrW+fmTRn/ZX6QF0vEmu+DVS/ASmUyXb8e5EC02uDzYcA9E2PjGiXkAO0vf/nl2b49B8IwtpHWooWRXcuplyK+exuT9komtpqEF0CXDdyLiZNzVH0vMC3RwVDQnPG+5mIBeYk6v1N7j9Zf8YEoVUV7bmB1S1qvFlwbn0wNiWTXqrWOT2ZgndeToOxaVzWw5mT7SfTcr89y7TZnqSeiNApjfzNSZ8urgXCSNfZFngvup+pzkwhLQug//M/+l49uy/P//tgRmAerHztEn/AH5gHrJxyoX+XHHktbn2IJ58Fqj+j9tPjoTPRkoGSnz0exiBP6+zSAtX43m/7THz9vrOtQAEiBvYkVHYFzgVXXVdIbRiQA6xQ21/7TAPSniddmhvu7rfltRqg42gqm/fn4egDgqSa2wHIBsGtlIFU1WRqzB9DI3ss6+yi2CtiYmCfv3yYWmqHrMbi4XD79uxuEx4FyAv9en+xQgD6kk+XcWlI/cl4MREuMMJe3JlDkINXiZV0yr0xE7pUBUtqT5CB759334lT7/bimnqzavZIqV/DT9VpeS0Bz8IXnZrt37Z69f+j92fGTJypQr0Mzh+vSRKNbYwjy9/7wD2crA3hkivVevRgTm7Pn4yId0LQm9arrN20J25pAJ0HZAGwCo/MxJLkX8641aey+MoG6QEW7HoHokgQeZThEKp7nfKn6Fj4MAwCUhy1KcEj6tTIMa2jcYhfUOW2OHHPdmphy5HC/k9c2XqS9x08cj9zvVBvN5GsC+2ef3V/1kMb/WoJ5Ds6CHyw2BosxCFnYprwmV04Z9zff+kkF/pwXvfaOMFMH9h+ommLB4M18j3mK5wmUCOzch+Dnarls5ndzDSTcAPnVvOaxjCuWXmCnLdDa/EkaSkxADPkAACAASURBVG4HSMrYkyVW25MEfJy01VpxByVj8+wLhMAFCcg8ZoC1Jaxt1AMIAq3+xOiXqVE+BXlYS8wS2bA61+FUK0iq9Zz3Bza63lWg18qBrlPnninYnPqaMvsheTPvC113Yse86jpXwfbtMG9hS8Iw3opcs9eYdjaRtmfuV012wLgas5OZz1/4whd6Dk/GULUyi/lp+XxLUrXNISMFIDCAiyNhP5HWHu8XmJXguBbDL8ze0QBh64ETp3GyNEklja1A3cdVclXzvFqH9D5HVQHUY9TqnvMaBZxzDZIqlTjI+Fib1Y4GiEjgSHZYrbSAvSnRhHkRZGKU22RoUdVbYxbtDdaSBEPXtjYwBEaMizXsul1rORZnzzCuaizJkmsNZww8R2vK2tBiSt2ja/X6nEyZwizJ+3/xSy+FjdqSebeyGR1Jq0ktUlLxJE28htr3RwEWkjxShV1j3bJW7zVqWCV0FgCuuVKELWCw0H6an8MIXbyoTUsk2lx2KzmFNVtTjFz1Zc5a6FKG3n977+2zZTCCwCtJ8JYtcdeOA+0zaUlTbgELgR+Bv4RLEiCRBV+9GnOsrD1JMvPpgt7OYVWrz+uygKSA3CVpaYLduhMp7p2wsVVDnrHWv1cNvz2JgZBruR8ATB66KMAVUCspMqUN5i7sF/B88ybp7K3sVZEgp7/r9u17qw/ru4c+SNnDkdTzY5iZ4qnRTH12MfITq5Z1sSbJg2W5NiC6zK8ykN0KR215gHvdKzbYuo9JmfMh63r07TVfuPyO9iadiFKP3LWhxh2jj5G3fuwLHyYpaH7wTAAe1XeO2mFr2JgDnPYPr+s5YfMw8NqD2XslYaquP/sgkK0vqH0NeNOH27gaKyUU5MHdqxvgjLN2mVzpK72qrs08dpaZB+0NYO53os29MD0zrwFARlvGCGDdnBIUgPXA/iQaV6/P+znZImNXXq1GtYQjxrXSIZWkgGSrZVjk1Y+SYHCdzgr3isFU61sgNmNq3roWHgbWRcu7kyBVwkH2Lqld030ktaWLxQLDfb1b+ni+zhWSe0mKZviVG9k37XLdh5kT8ZALV4RUcl91/EuqFGEua945Yb/lXu0a1WpXi5/sDc7r/+K/+Ysau/mPTzMC84D104zWL/rZecD66xrJX/A6HwVMT0tG/wbe/v/Xb/GzAGvLF1sW+5gB/Wlk+PPvqZijn94gfh5gHeD0CT86sTitnelgeQp1GkY3a/f0x5N/joCor7kh69NS5g6WHr9nfqTOvMpuO+cSXOdQ5UaKEfEaWxLYPBdTnyGdHOPh/RlZCAIE7xe1uEmQQI5UWdcc1sCFDDXm1M+UAVA+Hreryfe9R9WuJrio/p8BV2rcBKeHDh2q2tDzkcG60OcDWDcEgHEtFbiTn2F1Dx2Oq+73f1itPATg1fanQHuPU2XIcz0H4qa7PUwi85DDaTsAcGMBV8qqRxq1LUHKH/7e71ajezU9QgMGIAsSVC0lVcu1AQ8ApwCDG+TVyJ+xwlfCYN5K1jp0YaRl2q9E5hjAynnYNTF4cSADS+uSNV+deyS9xPZoPcEoR03i0jAXpJEAq+eCtVVzikHi3Ak4kjpfvxbJWYJ040dCtX37tvYEkxBIEMLN1T1vSsBDGkoOejMMgBHpnn0JuANsgE3P7nJYbT9PmjiMQgQ42oL4HZKvAjp5tvdJ3wKcJTUYXsp+AzKHPjg6+/N/8RdVx0wqqk5s86YNFYAxrsGwCujU3AriAFfS02K0JCmKnRgmJMy3tNIgb2/TKO9fLRhy7YKsnkdkeFdTB3VsqpMKQFJjmHnhfoxZOzJ3X1aAFQhTD4f5FbQCjwZPmsR8LtMV6KSCtUkCXC5fZMudDLnHbKwCvBgcBSgtS3LgwsW06phqhy0/IBSTKKmCfWGc9OKLL9Xz7brJm8X8VOIE05nXVje4Kn1TqQeKPcmfkiV6Df/VN/+66qU3bd5WQT4zJaD1TtXCBjDq+2xsMi4AICbIvz0n94XxIdn2d98zbwDVaVcpEGc+XM18rNZBuSZJFiYvgmyJLMCTNNn3gF+8jhGZCzgdwbi1t2OHvpvdegRzIzC2/gFVz1Jg7P7UXA4GDDAGDlqu2G3GJKaM0YqsP/J3197OzlhiUtTUxk+ga1le/8svf6Gk/auTrGAes2AynBlzvpZIHo77IvOnOtCWg6qBUqB761IlWMrdUgvTym2Y6/NolWOtXcsavJj+pthuoMe9AqxACIZ5tEwyD8v5uBKHnWDsHqS9/xkXSacNMbCam1sXBUBY68xL4KP6YgKuMbxRZnDq9Ikk8k7mPdNXuVy2U7cf9IIdnVsZpjrgcM1avZix1VFCJNFl7N2HuaitF7ml9Ue1wknb3qJPLVl3taKRHK1Vb28nA11fQBVQemYRQ6i5OJWfnb3+xltJ/OnNmhKEzBlrjLsv2bf50AZmTJOwfJcKfKhfBTQvZcw8W21OqALKl6F6aKul9nvqIKezK2OkV6/xMp/NW4C2a+nb+MxcA8SxrObXhYzVwgBgZj33yqwoMvmS5kZdIUHEkTt7kXl9PfuHRODW7JVA6fr1a5O0SzuvJB9bSdI9USW96vyK9Jn0nvfAykinzW9/B4qViRS7mvfBrHZrsLUlkfYztUbyLNyPse4WSulPm4QCebz5UzLdUiwsrb1STeeePftyXTn7FuoPDLCTrbdUfkhwoVdMebVfkoAKa3k/rYf8vHFq9//uwWtOANCSyWW6x2wvSVjrXy9n59FNsuypRl6Zkt8uIzP6cUqNcvdWX52xCZuKZcVEexaSRcvDrGPXsdbOgFqD9FoFYLUNlEznU6HEZGEx4mtyHjgX7N9qg8sQUeIs/3bmMMn6T//zf/x0+DP/948dgXmw+rFD9Cl+YB6wforB+mV+dJ5J/cWj9lHAKogY7KqxGzLhAfQ+7hl8VBL8i36+jJgwHMCc00akK2DI5zAXqcxwsa3jlcZfBswd2fun3+kJWO3khO81szoyzbLc50uWR3KmvQQDhwT/AawMOgRve2JCpOE5BmC0qRjtZsYY+bdWGUdjZCRTK1gRXPro/qVYAEFR1/W2LK7BQNXW5d7H9x306xNQ7d27t4Lj06mZO5NPjN62sBbFVpB3JRBZnIy+v2OfXvvR6/nzZNU7tcFJ2+yXRCoBAtnY/rS80KtUL9NDHxyqg1LwtCKB2roctHvDMP6dP/jbsw0x3mBEAsVjryqQynstDHBIJBASVGDVrVOA8csBqzLYtxL03si/9dvzHDGra8K2AD+Mod5Jra2aon0Hnp196ZWXZxtjOKVGkSzqwwCRo8dPlexTkEUqxvhpARMb9WsJOEh3McWYrWYIIpWbAIBnwZkU+HwvgPxYniGZr98BHgFDP8P0SUAoOFEzyyGVvPBcalxPR9omuNK4nayxDZvCsKnLyrwAzry/uqWSSgJZAYEPY1ZDnvitb39v9p3vfHd2Nm1uMPLYCi6hDK8AV6YrBQQSeA755LoE6hgpvWRXJSFQzzcfwIugeWmZxCx4yigojG71SgxAEFInCCNnE5BpPeN6MR4nwkJjn8xnzDCmY0ckl65fIkNgKTlCrlksY0nfOkEkkLLWXI97LIWC4FAAXXXfbQ7GiEoQLXgWuJ2N4Qrg4+e7fU5LGa9LCiRgPp/2J5ImW8Kme76eBVaIQZJ5bz0U46vvZACV+mxu45Imb7yZ/rx//hez95KcWUNmiBnM/LxyNbXFCf6BzQL7pJz5sFaNpbVACVBscuahnaLA6+RSOhJOEinVbifrVMBahjD5GUG/a/Ea2hedSa2exAs5fz3LzE/KC4DLvwXiEh0b0lZmlCMMo6HqST0lAJvFC0tTLtDdF3L0aG5X7jYkqnZHARyemXsq2elT91DBOvlpxnwuAfPLL8cUJ2CD2Y8en8/U3gckNYt7p0zjAuqVJxQbHMCUaymGKffe0tKeg+bN7TxXDsNLGHSpY81rSma59qtXb2aOkaenRjCAxh4LMAEh1n0D1EfdXoWstQxpMI96aFMTtLy1Tb2iQkiN+cNIau/dC2MY0MwNWEAPtC58Jq2NUgd/+MihmHi9H9B6upKJw+Xaa6wIwNq4KcqObWFrtzIqcpSQepJUaj3TUuRl2XNILku+nYcGtF6JwzeHd5LdSmhkrK2ZRWF7VwZEG+KLkZbfjTHOg8iEAdZ33/+g6niNwbXMQ8mPPSmX0JZkd4yvnAM3bl6L8dwPIit+L3M1bceKSc3+kzlmXS+NmuBG5MqjRYr1tqz2gE5klsM3KaqzsVjqBv7Wtrr9SkJVAmZJrSVj7Xfsy1ji67muy6n3xh5KJPi+8xlY93qAm5pOe+CW7HvlB5DXWhqQBcB34qRbXVVyMvs0xhLrSA2gp7bzoYzYcj9zmT/UQ5IuSk4oSEqxkuePMcyJVK2lSHKpXpjsrcpe+zCKLCZext379z33nubs3ZGfY/bU0vlmJK0hdbiXLl8o0Igl1zpo3fpVGZfsD3dTj35bArATRdaVc2lx1aZOCfHKcgo97FUtzeZqb71r+3QhicxzynTyad8dbPxi8Uieg72v57KSC8kYCT5u/87dJIByvvZzavkwAKtUoMdZArFL/h/l560hpl3G3L56PQkALt8Si/Yv1+/s+Pf+wX//dKAz//ePHYF5wPqxQ/QpfmAesH6KwfplfnQesP7iUbt3sw9SH0MWPMDVkwCrA41PNpbFzf2CN32aT4W5GgCN9g5VT6qeCmjNQTAAa0lxK+ScMqWDRZ1Y2GZUR6/BJ/cyzD0GEzvuAVBVg+PgxS5U39S8X/XDzIHrQBEEcPYcwa+gi2TPtTpERhB6Nqwa0MqxkKsnp1g/4+ADWgUMo7E5hqxAJVCHDRVUOwwLUHftHMBbwCCR0s1i81LPmmBgZODJ+UgFtQlioPT222/HdOnDYrXI+5p9IPXqtiYCUfWbJFY/fvPHYViPxIF1aTmAxvywWNbdqX37o3/jD2a7IikEWBmUqBfkWqnn62KOnOSLuT7XITj/MPetWT0QqTl7uLlqH+CeyaIb8IiwMV/Yi1kY1o3pzbq5DHSuJnATtGFXMD0XI98EbIDKOW67plFkpyty2AukyV0LiOee9J0UGFUfRCYtOezLpTngEVPF7VPQyfjj+Rj9LM8YYBaMkR6f3EQFBZICTKN+8P0fhAE8WLLVXXGIxYoykREoyH5funShmDHBjjpVzwhTeSHX+9ab78y+8+3vp83DuyXXlSgQY2o+D7xs3bopzI5+l/fzntZbAGFA6oYy3FqbQGx1WoesyzjEKChAsXsVZxUVi99AawSxglHGXpgK85Sbp4CsXGGNT+5PvZY5jUHAlGHotmiNUb0V20TI0AqyzVWtcrDQJcMvKRwpqO+TMpJEJ/jL65qnQDAGm0StXI8BkSzJMoGpuq70ii0jmDbbEckJBM1J9YPrEuSSu1rNfl67CwHjSJSRVFa9ba6texs+jPT3RLGsh8Nic4i+K1jN/Z8PWFDvXOODBcxrVf1bXt+c9CHQ7Np4ILjbUdS+Rn9RyTGGKN0XuILgrNVaw2XElFYSubabWQsnUhutBzE5PBVEtb3IXRib/reeq83oYaq8F2MV+45xFIQ+XS/s3kqmy/WZGzDjqFwT1lwdnp8FKsvNOMCoQXyz1sW2T6x0gcD83poknV5+Jcm11H0Db9U2ZdrTMfPVKoXk3LMsY6tmpj1X8nyJD+2nVmWu2GIpFW5lHi3N6yxlOoOlytdrLuSagDTtcagkGFK5l9XlhJz60KzXSkBkX1+ztpNF3eMT+MQcdwKv5lf+bQ2rX18UAL1yZWrKk1xR/3cvax8gAFwZ8/AGqMRBKWC6dyyA1HL4MLVJCqkX3bEztehhXBcE6JKt347TsL3QXlOS7NwzsLO0xlzroev12nozS2ZY94DR7Yz7klzTrUh+z5y9kL1JLTWXYuwbl2a/262evK59FtO5aXNaImUOMOc5f/5MgSrJBQOrDvlBwJk2Ng+zcG4GsJK+YwULmDoLs15aatqssXGynrFsgM1c9u02YOpzzj10kqa/XoAr+9D1JBXuJaFm3yX5HUqhRYzO8izt4dhx7Cm1jfYupMCYQKZLAD8AZj/DSLpWi43yxHE8F2BY/cMzn1Zlr12VRIO1Yu6r19ZTVf9ta6Dq7vN66ogBZOyuvXlF9jv1+nfvMjvs9jL2WOsLK2r+7N27L0qn52d7ksiVtFFqw+uBCR/m/W4Mj7Ca2HXmVvaYlcs3JDmh53ecp62dzBNraLH9lAJEwq3OckDVGmpjv6GeqP7ZErFTn2R76Y3stUpOgPxLly9WYkCy7l7t990ipwy37OBh1m2irV1pSXC5EEv6TO11sK3Lk3hdESBbLcvK/ExCtBPG/lc+WJ5wBpxa5N//R//DLxMGf05/Zx6s/rof/Dxg/XWP6FOv98kA1md4Af8KvPTTgNXlNjB8Ip0dX/vkY9lW7D/v4+l62CE7FuwKLL23Q9rhK8gESAaYFphNu3gdOAVQH8uGh6lSs8NPrvUJ+/pRwD3eczCsP8UsC5gTTHNcBSCfBvTVe1J2noENQ578HSN7KoGUe1CTViwYs4TJcXW00miH1w7UHOqDaRU8tRNkgiwMSEnYBE9tKAG8kksJOquXbTFJ2Yxz+H6Y9z4cIyXBI4YLaOacWYFR1QY/bJfggLEdceB9O73zjhw7EqfLMKsJBpbJTAew7oyU8Pe+8RuzHZHzCUq7520C1wRXgOqSBHD+xEp6NgIdrWcEUTLh69eGRVy7sQIWQLsPaixYWLc6wMMeBFRuSMYcQLiU68OOcXfdmNpYbKsWIiSXPvSIlWFeKNCsHnnNnpUUNq9PLlVJhgqEMTBn03w9jetTd0UG/JWvvFLsquCTeceiPMvLYfqMGzbnnfcOhY19J4mGE/X83g8LjA0AVp979kAMgr5SYFMQQ756MUyy5IYPTAXGAqjB0r8bJ9HXfvDG7P28JqYGcCFZ1uN4bcYY67MpLCsW4H6+hkUQ0GqrU5LcDLRgEnjdFCDMWbMAH1lrxqCTI+SsCwowFnsa0CgoPZXeh2WClekw1ggZsDUkeDV3SoIaYEZSzeSnpL6cS4wGxnGay8VEFpvTDETXvZLVYftu1f0DrYBq93aNUUvGdy7jbF54vq5TIqfAcACfnykzmQBRwBR4VmuNyei6zuHG2TXzlRACyvKe1RpKvXPmkDo5TDxzsWtkewHAH4aRn0ug3GoChjLAtaBXIqgN28zTxz1za/4wQ2kZvjXa60y/6Aas5IADsJKmCqL9LJBknmiloZav3FRzleYmoODZYFwE91hzwFMCrOrfMeFlkvXEF6Dm+GQOZY+RSGiJYdcUklZWZiPArEy4Mg6eo8/eg9r4rZIj+XNd5tJXvhLlQuYQOSJpZAfn7UruntSrNsOaOZFxIK3E4nKUJaVeHZOyxfqWko0GYHFWXZd7XZnavJJCZtysw1ajdNslgBVAcm8SL7tiqgX8ml+SIZuypoYBk2vxLIYqoJij/JykEVmt+uWt27L+Ak6oPwT9zZIGIKdu1T5JXi6pJXnQ7XTaXA1YXpl2MRsC2DdvSVIkbq4chi9dOZe+rHE8z2usXzcZu+XaT0XOaw6vL1fgtKPJuKsxrF6kVXoQx+a02+Jkzfzs2rXb2SvOpA3N0apnXRCznHv3u0Wb5TLarVlz2tYAz6ujsrhzN4Ame0GPQRzL45rN8XZh5K13A3qZ7ajXluihArhj3yhZuz1ide1BzjpA9Wb2FXJhLsOSIUOSat4Z1yo1yHr0fM7EDItDNj8JqgVJYBdawD6ye9fMhMjrVt/g7EnFrgKtXLZ0ws14UJbYz5wHmM0Cdmovsz9xNa++1ZmT5MH2rGtUHZmfJfNOCYu1IbnGvVvSYDgo+xPIlfxUm1qeczU/lT40+CuWNSzyzsyp5yMNfj7zwpzl76AftzY6nKFJxp9Jvag65jVryb43RWmwZ7Z1894Y921PYkI9ax4UVruSFCmziOEZx/byjPCtKZaoJFadWOPB+p4kH/O/7l1rzCTtlMVopXYxZ47EYSdXrHfJOOZ5YVvLeEnZETUZd3V7avfLJhEnUXbOrc15YL9ckrlXCeDspX7WZVSSO2uZ4d8//Ef/3c+Nrea/8fQIzIPVz2I+zAPWz2JUbUmDUvuMXv9fl5e9e+NSBTRPs6kDVD4dYD0NNH/RvTcwbDOlj3589GvV/7CCyu4RJ3gB3AQggk8HXb+eMs4ngLVe1yHT/6vDYIDZ8Z79e82mVL2ZP4Xe0z5WNTCC9mmeDLlw91wctbthj7QlqUOs37Qkk/7Lz5ARcvEDlgS0gmGZZeCVlK8AQgIAAR2gIZDwYVz9fRjpCFBJJdWu+tr7779XTO/qHGJrUlNajd2Z6Gi6zkwmh3z1m83NaBeD/cFWVlN5gDWHKcA6nDjVpR08mFqgmC4Bt0dy2PvttTE1WqIvYALcXVs2zr6aGrhNAVhLMwYOVIH5lbCQ8rzqCR8lmK3AbGLE1T6RzDpQ16xZH7OOrVXLpFYQwAYCOKsei0T1Su5fULYvQQdAJqutdqkAcbELXjsAqzLdmJe8p3fmcJsgQAqkgy5xM+YN2CBPy8/k4byXMTt69IMCBnq2/naar5tLgr9yhMzPqb0lw1QjC7D+6LXXqqdhGZzkHfSPxUCR9P3Jv/0nBUoFoAJCiYDBkpUkOQGlP29l3M+ePjf7IG0vjh/tGrtz584GOJ/P2FytgHNX2gnt2BGGM8wIieVcAMCqBJeAPiCM3WEEYr4wisLUqPMlf61WEupRcy/kuw1YzxVjcSES6GO55+rhWcxc2ovkNfT43ZLEgPmk5s3vaGHBYErbjGoxYf4mWBvN7c3tApklH+0eucUITqY9xRhip8nqct/WqH6CqxKYrsynaysFQJ5Fu363zLVk8KBdxl1gCwSS2pLWCuCH6dHYa5oFb1dMubMyBcpauh4gqcbsWAy3AKXrYf8lPbxe1Zrls9pzCbUB8qm0IKFm1YVpdeNnmap0f2SBZ/dkdd/Wt78DYsCdrxlLiRb31C1ILhfAkwwQwFZ9p+B0qjmteZR/k4EDksMV188O4DjM1ow/46dKTuT52QMlIMrAqPYIQXtfR0mdcw3MyoxZ95DN65P2mrO5741J0rz61ZcLuOo3rG5uWQBFO8uGvSzGOcqJvA91QykeEvxjq64kEWH+CJir16gAHcOWe9iTUgRGPGpYgT61sg1Y1fR2T1QSdvfVhkvbJ5Op7IWZHxQq7qmNmYD0NhHrgB0rfWv2VgzQGKlxht65a0/cjl/K3A0IDeBzH8AeNtD6J3W9lPrlH7/xk7CuV/Is5mb7wsCpP2dwBnyujjTUa1+5diHlD+/M3jv0VtW+7965N/exLL93efbe2+8VMFUjeWD/vmqjU61csj6xmWfPRzWTa7LzeA6OilOnzmZvPpb7S0IqfVjz5KfkTJsf1V4T9lj98MpVHJO57XbtqXsgN2f+tCbmUksXqzeNmdctbsD9OtbAzRhF2d/IfatcgDw6oMfYuycS0VXZt7F8pMz2YCBWssh5AbAa37MBrDdjTsbx2rhh6ctIML9PbSERCnBJOAKH9iJyVXsUAyrg3x6sXUu10cGaZg09g53NawKo9gK9o9V5lyICW581KcHguleTeWf+VY/rJFGBX3uVZ1RJnrw+6X85oqdemAJAggLLWy7OXO6LZU3Lszxf5SZKSLSNOxq1xYXssUurTtR+xhnY/qIWfn3Ouudmz+57abZn54EyM6r9iNHYUu7h6XterbPGPjWd5dl3+lwGPNVPywm3+y8gWv3eq25YT+0YE4ZhPROpuus5fuJYxiLPQlImY1lnPIBLtp/xiD5/6kaAPW6Zt7MFAL6ftkhroripPTBXKgZZoc6eCZ1kZca2nINzQf/Bf/xf/+sSen7G9zEPWD+LAZ4HrJ/FqM4D1k88qrdzqI/DslqiqJXIgemQrbYPBV5aovvJQOsThvWjP//Rfxebk48yigiw8d6PAassNyanDgwsA8DaDOUv+iB3FGFW1tuB8xFWY1zDuB+1lg3Wp1fl2Jv7dy1Pu7OOIPjp7wGiXWt6On0B02IjB+HOnbsSVJ8oFmmDGsoAQHWsssIYqvH+7Qjc70WSRWLqU8b629/+dl3MzgR/wIes6/oEjWuSGV8W4xDMSxnx5AaBsON5v4sx/imQT7qZAFIA7GO4r+6NnApg9bPHw8rd0Q8xwcD9O9dncwmw9kYS/OqXX5ptjMOoILx78KV+K4CyGJ5kp9UZMX1S39nsSLL8OaRlqtUhaS0iAFGLBGQ1kLo7+6u//mbqEN+szPtXv/716sO6PsBsedVJhmmoVj8y2gCpGtwisKqdhjYCAnMAxuGNler37n6hNV+nVkGCYsGXOjo1mGRcWAhjgEUjVT6TZ3X2zNn8zPaSdKmN8zPPPfdCgh8Bu0TD4tnBl16YmP5mx5gHmZuAmQQJwGNukqEuiLzvXpxD1XF5PQH4G2+8Hibo7Gzfvt1ht19IDfGeCgLvJtCpwId8N4ERc6233nqrwLbr42QqSFIPtlGNZ4Dh1vTp3KRVSsa1+jYG3AoEq7Ys//7mN78ZkByjlTwz17gxLFPL2XeU8ZWvXQvIO6NNUdgpkln3AQQJzsxjzwbjBKwa43Jrzp9d1xsQzfF4asPkObSjL9YuRk8Yv2JHe91YS6UGyLpSIymQLfVE3tfXgUauop3AsZ4FrJ1cch0kqKtKAl4pi2LitU9RD3s+f78UNk6CBlAllS8JvN6PmEEOxSTRYUGMkb0NgBRAmwNA39NrWyudAqz5Xa/DQKuYzem6zEXPGdBT63k9DF9JXDP2JN8LCoxmzjO3KslfjMWybrr+0CbU/ZkNNibcs1Aj6N6H8mKUQ1QtXPNMtS90uQSVxaSoyPxyPQJmvy+Z5rXNp02RQX71a1EVJPBdWu1BIo0uoNVstajb8yl33cwZpl6cbSUCsOfWaatr2mhMPafe+9hj6gAAIABJREFUq1+kzNixtRQP97O+qE5IJQGTiwFfngnQ6Vn1XN0c9ismYLkX7CrTumKmpjp+oMjPSyb6z5z/7ne/m9rUw1UmsTUGavv2hRmLImF73tefxtFYSSS4svNhPr/33deyr16sRNkrL7+aNfbiZHjT9w40nTmb+v7Xvzf77g++Pbtw+fxs/97nU2qwanY98+fI4Q/KIOm3v/GN2ctf+nLVFwJL169nTzh3JoZKx1tWG5ayeyJHAp05q8b21i3lHlx+s/an5GYlfiYZLWaYsGBRXIu1DC1JeNbA1ciobXNrVm0MGFmV+aO9l2f9xHOgkqj5GC1ryqwr88y80kOWKdLpMydqjgND9mAAsFpb5fvmQrXAyvPRi/Tm9ZwDfSTWvAUUN+e+vV73I44ZlH02gAqbye1W66+t21LGkGQb4Fi10tWiKKUD5Mu5qaUY+yrbaam6Tyy5M05CxetLtCinUKJxLcD4cmS0ndhYXWDcmJl/6mDVq+tLrW+te+C4uyKgv87gvHabj6U9WGTIaksluEvGvmFNyb/VOWshw4nZGtu768Ds4LNfmO3d/WxY1cxZrsYBqSsCWLW8krigNpHAkxjvOKHXa/dPbZbV3z3XWm/MsLKuq/1U1oLxK2VPAKsWS+Z89SJOsoViAevqvs33+1rdYHHNYHJvJTkB/YtTY+v8WJxzr4BwtU3Lz/OeyLWVOV7G2pgsiynhf/nf/o+fOLb7/P7gPFj9rJ79PGD9DEb240DNZ/CW/8q+5M8CrIK+AViHnG4EVR9/ox3ujI+nQer4+9MMLmmtj5taOpQU6gnDU0CDGyJ5jSzlxHOO5/tRme9PPfe6jNL6TAfrAKKyuB3sD1muYA1D0xJBZjINVgXyDhvXO5iolvo2w+Hvo6WNWiah5rIciA5UoGnfvn0lM5UNZhZCRjSuebzecA3enLonQZdD+bUwf96fGc+GAIa1CQTXB4QwD1qc8RGYAxQMjTCshw4dnp2McdDKfL/acSQAKlYlf3d9rp9Jyc7Uhp0IA0hWeTdjQJJ6TzuSBAlr0xT9iwcPzHYn4Fye4FR7AGO/QiY996WWUD6a4Q1WSBYYkNMiRrDCNfRM5LFcf/WsNF8A1u1haICyHwewnoj8Vpug7QH1z2E2nn0+8r1t1WtzmOYI0LVNIAsVPywlL01AU62PSlbVTraPW7AAORkrdUFATzHD6lXV/2ogX8zYpapnxSKwF3qghUfeE7BoKefdatvD/bGj9eS5/R3LhXHPf1rXWAtkjnA1aabAo1pH5Pqe0Ts031B/CFBeDftBVomx8ByxP4KpklrXnOzg5KTnEYdnDL3fY0pyLdcN6AGExYjk2XFC3hBjlIfV0gjL2RJpNVyYoDYG6dowc5ikbPeeXbNXXnklfQz3FeAip6zArZTyGatcL3BcRlKZKyWnz39Cte7likWOSoCDTcbdmFWQikmsyCs/S7JeLCpDKWurgSfQDwyWEiD34rnqO9otcbBNMfTJe5b0DbjN75djpmvCWk6GPAb7SOqS33773QTomRdJjFwK+NYfGNu5MfXQ5l/VQaqHTCJB8kvNcRsuMb5i2JW1U0F230MZ9lSyCDjw9W5hg0VlfNPmZQ0OC7ACsyXDTrujkg96IbVvpLVaRyWZwagpF48dE+iSVwIeAl0SQezi+BmMoec1em4Wo0oqCD1M80Myp1oRFYAdGTUOqS2NV4MHtEg8bY6LKoZ1NSaZy2qSUMuBAPWQFDRJpgFMr6cfrvVP1r1sWRQI0xhUG4+hWMglYBqB1K+++kqC/531dxJhZmjmGCmwViTAbrVQydqgDACc3k1NuOAdK/aFsKXuEbtmXhibYdLk31gpgPXQoffLIXbXnngGBKxwXQWUJV041hp/ygB72+koGr79rfSePnGmwMeXv/Ty7KWXXqr9yhrn1grknj13avb2uz+pz5t5/xef/2JA+NLIgc/M3vjRm1E+7J79m3/0x7Pf+s3frOu6eYvE+UKxZRQbnnfV+pYiYWGZbl1KK5+7d6kTUlcaZhE4KzWCukvrYIGzU72ieaVeMXM89yOReiOM55LInm/fSq30jQCfmDhxItb7s3sfd9/V4btgfZsXte/lT3OJ3Lulp8CdpId9KQnNJGXawM86V6ahv2f2tjsBXFnzDaw7IeF75nQnTNTfWt7tuC6ZAvCTI0sYbExd/Zy9i3lX5tOQAt8KiPd6VDM+PZfhXm0tGRPGbkA/Jtg1HT16pBhhYI16pxNNvQ9QDlUf5jDUkhoSFbt278zZv6jqhNUrKxmhgOA/YF2W/JbMNtuTvr3qWF2/kogd23YEsB6cHXz+pdRlp2wg59e9jMWi1MBiW/37UZhde7ez0hj6rDIf83+qo9Uzlfy6z/02vTudpKRSHIBVEsv5ci6qF2NZNfQBrVarc/CeJFRe0Nw0JhVr5HUkbOaWx8RvQc6TJC4WMq3SZz1j5z2u5DUlBQBW659JpL3qf/rf/6+PD8E+9z8xD1g/qykwD1h/zSM7D1Y/3YDeuX7xMTgVyA1pmnEEngQhgwkd9a0OmAKwU01mm2oI3Bp4VMRZ8dUIslrW+wTIOtBajVs96PLptQCPIRH0TaxqO2hO7ro5uFsq2NnPwfzW4VXy3iEXbXdcB8xgMRtgtunO6BE4WM4BPlsi2IBi1Jd2o/OJcQVUS47XdUYDxLt3ckcBrpYcDpzNqcvcF6nZ1tQbHUp95LvvvlP1Lq4dQ1VtM4BjtawZGXVJB184WEHDD374wwpm9WRbn0z0hgArwUM1fM/v3q1DMPK4XOfpsIXqL08n0+vQB6jU0QIB5KTNtC4olowUjDnU6bTgWZDvy6Q/YgYSwDoXKdXB/bvLfGlVAopBc2JUsVyCqkVhqFamDyaGFQdVY1zyKe1U7haIOHTkaFwxj1QgK3hlYoTV+dHrr0eG+25dv/62jFX27T8QBnB/mXWQcflT3aZgCGBz/QBN9f/0cM2h3LPn5+/VPzRfGm6h3ZKi64IGUC3Tnfwc0AesrtIGJ2zlKi19kon3vMnVluR9IIHqoZhng6mqeQngApf5Oc9s1EcOmXjJZiUHqBBI2p5izQV5Ap8SrZdLqhYQqbvLeBUQzp8YOz1LzU1BLbMr9ZrMhcqhdwry1YRh6zG5KJOSldXaYYSjtgyI0eamjVRcH6MVQHfP7j11L4Jvn+7FNVQP1lyHGi+Jox7eXDOTnknO6/3VaVdvQ+9snWIXGZV4LrkOgBXTMvaHGpOSWHeNcRspdZlAGykxJGozMOyhcfA9sudKTE3sJFYKK/t+EjLfS+smEtS5uDvfyhqUGLkVKZ25NGoOL00JIUE7Vofc2o2qgdNzlCQTIJXsGWsXUPDeXYPYda9eEziq2nXtQXLjfhcjD2gXC+nZTp8DsJJjAqTF1pKwYlKYWiUA96efA+SKcdTXV8uVSjBYz91yqQFr+wioVW8/AAz0ZHoH3OTb3dIj7FOAmEB7e1xUv/DFF1NzmiA4QKnaDeW5eibdfzftVFLz+Rd/+ZfVAgtrxbAKULV+q7zBHm4scp1cgSW0vv4bryb43xpmNfc11cu6ZoH6hYwl0CoRUKYx2trE5fzNGLuZn1UP/tyzE0vWLDNpI5A9zmn73BsB0UfiALwkDnBbtq5P4uDabMXKpbO9UQfs3bu7XpfBzpUkKsrs6eLVJACPReZ+KeM6lxKA5wt8elxAHQZPAoHJz8UrF8PKn681vTqGTnezfsyjG5evl6ri1bj67tu7t67tWtrPYFjfP/ze7Dvf+07JnYExoHhpxsrepOcqoOnzypWYkAW4l9pFW5W8Pwm6nqsr5rpOfVtM7OaiWrEPq18lfb1w/nrA9rnZmVMXMg7aH7UJUgNWbH8nVdvzoMFTH58WbZ5n7Su99rvmU3LSeSLR2mOrjp/t1o0wrFeTZKkyAM+5yh/UxUvItJLK3FTDKnGFUcU2u3bmUcziMLh+vpQVTNIyL9WAmisSQT6BPsqNlrC3xNZ+WMm78lS4kkTDyfIYqMRw5hJZOQMmJm/uzV5xJ22aMMk7d26v81MS63oAq3pl81dLHSoJ+Ruvz/Ao/+/61UilN2xcWwnCrdnjd0eOLkk7lznC1MsntrUY7cixGXdhL+1Po67UGD3Qe1g/64yFRJNU7UhOUzR9EEaVisA9MWUqx/zcp6SZB1bgNI+rpMFTudWizEtlMRJF9k1nD/D8TFynn0nyQ/JwaTG+1llAaxL4zLckF3xPItOY/8//x//Ze8P8x88ZgXmw+llOjXnA+mse3XnA+ukG9MHtdhktc5R8YKWYixhHAWW3bOjasMGMkp7aTDvQaxZKEFpnqoKPyuYOsOqfU7Dl+9P3xu8OYCjotPGPoFeAXFb0jguMSAHSdvocYNFrDfOUwQqPf49+h82mCpKHxLcZ1CEpHRKslja19Mf9NrPc0tNRazoMW0aQ6RYH00WeKMssg+5aOSTuTluc7Qn2Dh85XCyjALqcCrla5iBqSRXTl8Vl36/ey7V961vfKjmRzPb6sKtY1n3a0gR0AhbaijC4kKk9kXYsXvt8WF3fEzy242k7JgMIAA3AtiUg+nSYvPMJMpckAJsLq7pAH0JOvMlQH4i75o4YlmiLwbqfbJVBS0l0E/AuiVkISXKBNskBc4BphTOCJDSP6P3UyL4bMyOH9+awzM+mlQlX4u99//uzn8TNuKKsfADXem5u2rglrOuGBHY78rm9pMKCHZJqRkykYg1EOxlRzHcZfXRLD3LgMiDhTplxKdY3f5fRB1qNQbUn+tKXijWdSxCye8vm9GSMTCxBJOMOxksAo7moZnNdpHAvv/xySZsFeGpbMVGCGszhqPnGNBaozNUJHMssSJCZr1TfvbAWAGwD6nak5CIsi7642LM8nwyajL/AmLzVYArOAE8AAjh0T53IeSZtKsL6TAx2s4frSoaOhQdgS9471e1W/WKugwOxIMnzuZvrkeUvJqESS1O7JwC6LJ3DanO59mynraSY66nuyhf7XlpKW/XMlURo99rHaz3jQBZXEmGMy7RPGBfP1z1YAx1IJ8DNOGITqlZPwJhB9HwA1vcOHcma+G61bgJYF2Ts9LG8FfDhkkvCnHVLxokp828sHnm26aZ+W63jmTBz5PuSBMa2QBomPuwFxCA4Bjg9i65TxvSpQ3xUwTWGutjErKdy+ywzMPO563rbWRjg6OSBRAcAKuj1/dpLEpBXje4kLyxg8ngOdU6mPu2T+dvDqZ+XYLtquKs/aCdpsPnqlgW1uxKYP//CgdmG7NfLwpB5tEvLI6Cd2JnVXMzc+3/+338epotkt2u5zdbyoykw0w1WuPmSZWvH9PXf+OpsY+aYXrvqryWDjMH1MGMkstzJnRPNzmnLtW7247TO8hysu97TJCjagMo86p6ifZ5IKH0Qs7STp47la3ez52HQ/z/27izWs+w6D/u/qmue57Gruqq6eh5JWjItObSsSPIQRLaRl+TFcAQEeQniIAgcxC8BDARIgDh58kPgl8BAkIcYBozIiackUhhxJiWyJ3Y3u6u6a57necr3W+vse2+XqIGCTDbZ9zYv76177//8z9lnn73Xt75vfet81a+q/X5yX2pTc6yz5RNwNjJgDtWYcLLXuMNmvd2X9wByzMFq8RIDuZ0BLICi5+daniWS6Jtx9yWRBf63xSAOYAVovJaTq3rOa3Hx/v7778y+8tXfKaMg4GN9ajF3RJb/6mufy/ltyLx8MLt2WdlFgEqZ3WFdY3DED48CJGupViZ8B0ikzUdOzB/H7fpO5uy5s1eTxDxW9bCzABZuwT7cs+6hvcBQcEp6TWmvjJnenPoA9xpT7VJyzeVgP9V+U2WUc3Wku7eT/CO/H8ZitVQDR0kw2Oe6925qXzPGWGl7E4C6KbLWzTGOIhEePaTLjZkBH2m2utMJsEpiOhfuvKUgmNZ4z5nnEIvaPclb7QK0XowC4lL2rGtJTmj/czM9c/UUBnAlP8pdPXunhCmAypxK0uh+jK7uRtrOA6GTX1jMGPOFWVU2sycGd5viFrxlc8BrErLAKyCodIOkdl0SV+WOkPNX0+pZt25XvfoUc9hfq462DLi6HMBcYDJ4Nl4A51Lio7TEPaXO8SEJaL2zZmKFrcEM4Qaz6mcn8hoGfp47nhVPRA6cEuckjfMa55L9bmcUI9ZrWhfGehUfZd/Qikhi83/6R//rtCovfvn9I7AIVv9Nz4pFwPqnOMKLYPVHH8wlD9J8HrNZIKTllWQ8g2El/6yeqJiIqnFqduhxWW5lgzE+2awGazGYyoXgdCF72YCq6xBtnuS3MtGjtkswM1gJkkygYGH92WCEh9NvbThZ3JvZ7dBvvF8zQNnkErVX/Rkg6zObk9rTdjZtUw/BVDumVmOIki5hRLChA9jO1eolGBVw1znn2JqbOxZweSCZe20O9HY9dfpksaYDkAs0xrl5L8GNRuk29i9/+cvlisn1kYnKpqktzZ7UtGqlIiONRQVYAdAjR45WXZqellg6wTXpYgNLtT9rI69L8JfaUa18LkVWhVHUxuBegoWHafuwctmj2cHd22bbt8TdMgGLAKYkw5FOUaE271IRWY2NY+tpJ9r1nubPqjB66hlvZmM1hqsT7Pi773znO7Ovfv1r5VAs0gLMBBtYxJs3uSg+rP6zDFeqSXyY2a1x9tVS53baMggggIqqzUq2voOf1EXl38Ar90nBqvmj/ULP0waLgPqXvvSl2V/79V8P+I8rZSRn92OGdPyjDyMNPF7B8pGAbMZVxtXfv5Y+sb/6a79WQdPSzIkCjpInCcrIY6udURmGYAQSMOkZOakBsBDdTzSgJefVyQ6y2AZzghoSvbthB8upMjJXz0y34NlV182ECoAwrubq7Vx7GwXdLsDluWgQmyAxgemBA09Vb9PuKxnpmPeqgLbryT1nGLFbQDlZZe4lkxbgfNRme/4KsOa8AaDBIA/W1bPdTHcnDsxd88CFAlz1jE9PHbapg8lOAoykFvmiOkfnfezY8czRS/WcYIP8DbAtSaOFysOMa7VXylgxyPr2d74bVi1mYan3WhWJHxMw9YUl356u+0wSbQJxdbeeT71h12QuY/kZwDDpuZTnQkLD8wzkYryvCqwzxoC8QNgHAyISe+erVlzwrY4RG4MdcVytQDBT7nUnyJq5VatKUunasfdnY6rVibBmtkbrjmbV+l71B9a2paU+PBfWo6rvltYgXyxDu74H5gW2EqB4au+TkdlPgDXBu3wJhhXeVSP4MPJQPSX/7//nt1Njf6KOsTrjiE0vBnZi1M0DayKGdlvm/8994fW4yma8SVMDlmQ9BOnclK0xxtx4jLYq6wMS33jjjVq7Dh48UIm4UWveqpgG271Gd82xOkBS3Dt30hLqoaTAjZIFbwloApwwft2u6VbVSV7Jp3vpq/lNnWHMHBf42n9gX0BsgG7uwzU9dM+kVCH1nF4b0jXjldZhW3ZWf0/O6TvDJHqd9jlnzqTN1Q/em72Tfs5qEy9nfmzK/Hz99c/PfvVX/0pA9FNhu+7NLp3P+qxOPvOz6hT1As1ztirnDfySQANi1nFzjYQaw3o36+mVgN1TJ85lzTmbNSD7S8CY+2FueO2YByPxq0bas9yJD22bOBRTLsRFX5utrKdAvdf76CQJx+wobcLiGenq+V3rthZkAW/Veqrr1SkxGCz1vocpXVntdDjXUg2Y40ouMLDrA07VXnaSSY9fyR0sZZLepVLJm1l/K17g9G2N63ptwFVNaznsctcFWG9ECZEERd3/GDxZh8Ufrg9AlhSjBNAzeEkA3r20Erpt7cy6WUnorL1dfhIGPSZXanzXrAlLHEHDmjD2DLgAVj1hqSw2Z66sDuOqPQ4FDyBv7kpMGaNaz6igqvWMlktJhGX/fi8S8Q9SZ302HgDGrfYb7GoB1qyzlaCc7/OOFXYPRpsc78GMEWvv59uTPF6X5+9eTLduJ4nCbknbuVdefmX2QkwDEQUXUmJj/biWuYMl97z9N//9PxiLxeLX3zcCi4D13/SkWASsf4ojvAhYf/TBVMNqoy8AomVJDiG4sqj6LFlkBevd3qIYowQZw+HXwj0MNSo4xczZwCZmaTCi4+uo3RxgU4DdrpENAIbRkQ3O74qpEhDWxjDfi9Dru85sqkerIKhruwYoFOyV6185/zUr1KymekhSuEdlBGHD3Zb6QDVX6m66lovEq11+C7BONSxteIIl0bqhJZ+CjQbbfpZgIZudGtbDhw9Hjrm/DJe0bihHx/yxoK2uP8ch3/RBPrs/0kXB/7dS08XBUYCwJgHF+gQjeolySVyTQPBewFEx0jlPtTQ2+UvZ2IAe9T2YD6CVpNuGXwFagNDuGA1x2OSuKojVquJ2JHBdwxqjoYNh6rLBr4jbEYaVtA7+97dLyU6TsZftFiRW4CNIKkknNi09YLls5toBNps/Ew/z4YPU774XOTA2WOytzYy/16bkVJw3T3BYTgAi8yw4rIA/2fqHCc7JDh8lELgZpoCxzh3jlTGUcZa9L/dRsQKmqAL7Zrv83Fw9eODg7G/8jb8+++u//tcTqGUOJyi6Hxbln//mP02t8O8m631ybr7vTb3cs5EXvvjiS+VUSuL2KIACyKz7n+MJ6jAIVdeqz26Y8JsJVgW7arOGKVS7Y96oz7sJagV4bUQU1lrt4S2BXLdUEDytiZnIttTR7kjm3fVXS5UCElowdN20oFAANWSDnUBpBcHoaQng6lHbjGzXZQnKyHNvY6Cx1SXf4+Lc/Y8XPkvmp8B2rKWVVBGFFgvX9eD1fGUc3OeWsWJYJ9Ba4zNJtSdjrCFvxNwbP8mbr33tq2HLzs5ejyTztVdfrZo2xlMCZ+60tyKJc/7Xwqb9IAY577zzXoBf6roSbK5dF5Y181HfXvO9amIzzhypAS3JGfWQWJx1Cbiffvpwnq/tJQkkXVf7WUx95o961wZBAUASIXG5LrBez2nPY2CuwKzkArBf5lMSWq1CcM9HbepYgT/pvN718jXWAR/YVeDVOQIHGDLjbp1qlkxdpIQFCXHGW21w5RIakJjnDVg5Ld+pY+wHWJ85NOcSnNsfwNqmWBIgnF0pK37nK19PrXlKAqrNVGrmSr7ZyZGRQAMy1MVuC2P1c1/4XAFWxN+jMFmyVxQkZUKUAJohlvcvEJ/1hqsviS+m9VAkne6rsa72U5xWq5dyA9aqz8yFMup5EMOcW7cv536nt3P2JOO7IRJP7WH0lS3mvgoRjIEWH/ooe/4lReIIHJBDXkoKfOBgmN19u6f2SZEA5/6aO5cjJb4dZ3JAasWysIhJRnA13h/psnpZa72kinljXfjmN79VwFyt/Zf+wi+nrcrzmTtKVwIU8x+pqXvk+XSNngmqC+CVrPlG2sGcjrfAR8eORh2QOvUYh+kmdCdy4ls3mIPl3CMHJU11fcaDo3StMZX87cSEnzVQbVMk8817uScYfWZL7SDfNdOdPMjaVWXWMSEKwHTP7N9+J8kF5HpNqwJiEKiFVw44krWSBGvMTSwjA6XqMWqVLeFI/q733lZfSXR34ncktquOHRNba0avMaMW1J53PclbCcdb8VDAqF+4rGXU1amf+ZVK1GE9yfeLXb2WhOVVLZ+UokiiWpC63l7CUpIMXucS/CiU5aaNKf3YHcZ1V3riMlzj/J31lEKmPAcYPXHfDau5HCCfeuF2H/VWadzPOVtT3nn7+7O3YqR3OuU39gKGeGPtNH8do8pkklAYCpOlGQvMrPljvTfe5nm1dKq2NWvqWbYWPcy6YkexP78aAzAJtt3ZB5Rd1HNXipQmEn75V//9Hz3I+0y8YhGs/jhu8yJg/ROO8sKAyiEWweqfbCAf3EuAJjuajWdIfy2OzZbaQFO/wdURcM3iLEgerpDe0d82EzrVt+VYgsgRSA+AuhDAlhHLtNkN5qgW75LqNnvj93PyXMFhNs3xs2GWVD39cj7evza/gJoOCpsNbvfFbgPRZkptsuKjAu3scEDkMLYR6AILxYiR802SqcH4NugmEe4ARZA+JI5V/xpgot5TcLAj9aKkiE8/fagAJVMR/TNbAozB6t6zWFdMr/d+8cUXipl46603K5AWcazKBspIxXH0OGTocKckdWEUco16wDHsuZzMtURBA+pm7gQqzcykzUIy43p8XkiGWOAq0BLc37l+ebYsuqSdWzfMPv/SM2Eh15X5EEdQwYzAgDSX2dJKEsJIqQqvFGiVxe/6G2NOficANsglny15ZWqQklmXVb8WEA30YUsxDmo1z0TmR1bovHvjX11AUIuDG2Egr4YNW5FArdt5kFKm5QNnR/VOCQjMGXIwG78P5ySbjuFwXgcPHpz9lb/6l2e/9KVfSpibYDKZ/BsXz87ef+eNuh+VLCGtS8CxOwkLDOuG6o+av5Z0qUBrqheUNCGxLO1eM4JXA1hl2oFmxkrYCsFOtTWoOsWWigvm3He9ByvYC5GyNIxBmR3l39gQWX5JB4FVOTPnvdcGCIx5z6TJHFPT58O81EzeOdX6VwFuAGvOveyTisHjDJrEBUY/50ToC7C6t14gMLTVC96GRN0L/TcAjD8QNA0psHtd7zGxrvqAlqy1Hq7JobtXhAa7OF3tkwJYsY1vvfnG7Ovf+HqYzcthFF4uufbWmLvorVi16EBdnrWeV0sS8Mc8J71uL0YGujFSzqUxzrkdWeC1PO+k8QCcHsRKGdzPHRyVcy8AUgE+aaoenCSSBcwm6bO1gqRTMuxmGBEgTIBJeof9Nw/Hcz7KAdxoygKJDB+jvt4YY0U2ReWAva4+rFMSDfAGCjq5130cBe/AxahvNbYAl9fV8+M5Mqly/QDNUIxY09owLgkIbqI5d7Xu+wO8Dj19MOCSBBKYDvuFYa1zdN1MiM5Hmv+dMmqrhFXmI16c7N/xRhlHMawBKDsCYtSwFmAtxUL3863axKybF9IeBjuN1S4ABCRlHrz19lslhX065QBvfCefAAAgAElEQVRA1pDEO371Bs79HYB17CHEGrcDWC9dPBVW81zO+dFcmxV9Oatuvea0eZf3y3pmqpTJV34j2WAtBf537dpe8lC/uxNG82ZYrEuXsLJx2A54Ba6YL3Ex3pckFdBK/qxVCYbT+bouihBOygcPPpP64NfybG+sObSkGMQApJwLaXrtZ7k2IIhKo2u0s1fk89333pn97nd/Nx4G71f/2OwYSTwxscvemTrK+3EJBpaGQ22tRVXaIWHcfbixfe2eH/VLPtU5qvksEyV7ZT6HCgoLuylJAooLawewtj/1vb0vUg6kPjXKAYCpejVXD2J9WJMUcI+N51QjS+ng/WuA644Zb89n91Sumn24cUqgWEP6HnWZkCSJV3XbuVYTVG2r/aX2ZYqG1N3fTKLoelrshG3FZpIOU654Vq9FDXQryT3J4Fs37kQ6frbAK2bbHieRVHJsplElw841ZS5t27omiqKodvamvVd8ICTXzOsuXerzs85WzW1eQHllzeV0bw32fJgDx+L58P57P8jXGBXmvexRErGlSKlnSx/r/Bugt25W6USrWABUZQT2ts1RELlX7mkZJ1IYZe1mzGeUPEN7Ijv3zBzKnsVvYi0W3L3OeVkzJJt/7S//Rt+MxY8FI7AIVn9c02ERsP4JRnoRnP4JBu0PeMn1NFYHWOey64LzsnCfakdJPBO4DWZyuOe2m17XkAJeA2QCFlqAdGa42cwyonE8AGBihEp2MwFOgZff20xsJAJ+wc8cMM2GTZpkgyimS1ayNs3Ul+TcuPKeDWugVof8FYhsaXBvKMVW5H37eP2z6p1YksbZXCsdmWrXNIKgwZIUS8scpeolEyyOPoiCFsFrDgqwYh+XJfjABmJMAdbDzzxd0rK345KLWSoH12xEzhELWBLObG/Y3RfSQoI0TZsT9a4CkjXZ3LYIOsKuArWrEogLsL0nnphkSC849WnV97Kkfd0sfqV62koCJPgLGNJmB0A8kzocAaAM+qMwjuTAu7dtnAesCbRu554CbXew6dmkAd61kVXqSSiAbidIbq5YtmYCjXgFTyW57kbpxThyHZ7YAszq+zGJupCgWW2Ze3Y2NUHGDqhz7gD4Be6SAQ0kxusSgLn55oitiZtiGXRk/NxX8sxyl82n+0rS6gWCEQ6xhwP2yakfAiZh1IH03Tu2BMCnH2LOr5Ip+SywmIBCEHQ+4KdbKSWMqznRfyOxU/K6AEBjy1wKqFWrtBIACWB1fzuo7GBOsqd66ZHgBWCVtBN7n0CnaqcKkLQ0E3Mji49ZIDHvVhVdI95y3yQxcs7Gt9oqJYgZEtJiQZmySDZNgaRnwPlq3yQwe5R5Vwyrdk6TmVmZsDB7Ac6BLExLXt+yYIF4gr3MRT1Sx+85WA5X4WJUp7jWXFYD6RNINc+xHpxr7ycIfSvtfr7+ja/Ovpsg/lYYqIMHD8Rs7Jncn93FIJTMUdpH0Jv3Xbs2baECjH7wwUcBXNi8tLFJHeC1BK9LAly2xWyo22dcy7w+W+uBHsBktyTZZLuCwK1x0X0UObF1wTwagFvfYCBhtBZxzUCs50ndWrmSlhJi6l0KTGKUzPEyx+HYfaukkeaaFkTk7QBgr1X9rJoXLVvNvQ0w8jnYLKwyx1e9NbFFzs36Wi1tyvypnUxNKOcvaWg+1LqZ83CN+zJ+B8MsbghA1zMVXqga1gnkAVYfnzgVVcF3A/wvT9J+z2X3v8TkNovZjNioYf25P/O52cYAH0/3w5xblQAA+kk4SXyp4wSSGrCmrj7X/G7ktMy+KEy45Ba7Zs0yF82zzNGC4CV97jpiNYMP7pP0M8W6VnMHUH0in0mV1DnVGq6Pbq5dO5sCj8VMRimir26YzRU5ly0x3tmyJVJuypfMlavXbpdBEsDIJEkCiUScooUpkhYrAAPwQCZftbVJXFB3rI9R0/btuwM4uIindCNJwNVqhHMND/N8Sr6pqbTuWmMlDfthwI7fCzP3Vhk4vfvuezWv2uTbGk29lCTGJFE2TpIE6oBXBUT2/c9zk2tbE9Z4M9O1MMLKKTg1c8ctkJtztV5JsgBIVDsAkPWJQ/2hrH2vpx6/wWQzo15Pk1KtqbTlcndrzW4Q3Amd6p5cX8fP3IOSdZc8WQJmtKxq07Kaq5O6w7rWCeKRyOr8i1xf3XZHKtWGpGAAafrPqh8mm7Uu2Gftufaras8TZhxIvZzEw7Wr6Q2b51aSyv0EeIHh9VEH7djOETx75mbfc63OvpX9wXokwVlOvkyqsMYTOyyZd7sUL3wyOA2vCTt+N/vqudlHqTs+kefGfKBUaFbaut0JOxeF+ZdAHUqVahmWn1uTeBEYp40pUwDwK8mb9xNDdGkHk6w8b0m07EhCmefF3tRVY1sZR+khbQzJghk9/a2/9V//6QV/PzNHWgSsP65buQhYf8SRXgSrP+KA/RF//r1vf/X3saGjFmuwot3upWVtw4BosLFDEjyY0cqwqk0dYPWxr4N5tbhX0FUtD+adeDGcwB6mqxjdvO+op31cAjzkZHpQqoMi62PyUXIecppJ+ljyZdl2waMsKnkzKW/GRt800s8GkILGBLAARtW0thvyaGXjmHO9P6X3BQb5Ox+3SM1yQJlr4BXTcvjw07MDBw6U1PGd778d45BIXxP0CRQA8MHOCACwM08m228z/+53v1t1ms4Ju7o9MllgVT2sYJz0tsBE9kvNy8mNz8ZFs3qkZjPtvpKCGYFcn9emjZtj5rC1agdPnT5RgciumJOsT/C1blWCvA2rZ4f3x4lYTztBRPVpjMskkGQTZ9IU0Kp36rKwE0iGujdAaxl2NeML5MrAA3tV15mNfWUy0gCdoEaN4LthLgQbQiISPU7HgAH2EDtPQq0m91qyyg/yBpu0bIjRzpDNYbC4E9e8yXsYyz0ZG2yv4GBFzkHwLGhyL7B6p0+RHedaMnbrwsj+tX/3rxazB1ySNgIoAjf3GwjFcAsWqudsMVbqd8k/k4HPGJCFjflR7VkyPs5vsGkdDHb7nVIv+JpPAe5wzV0WgN6sheCtaxT9zhw0DsYL2B9zDKAsdi831H2Vva9+hOR4eY8h76vkU45Z9ZBYVUmLab4ArWTbGxiCMAhy5yRxpkAdIHlCggGw4yiaY6jb9X0z2n1PNbZvV90GtstzLerssGcPMsYASg5SQESbDA6wxyON/MY3vpY+w1+Zvf3OmxmLq5mDO0rKejifXUdbtFndi5Ivbt6edeJRwOjFMK2nC3hcvGR8HoZt0qtzX55lPSWvR2Kc5Fsx0+3EKzjF6L3y0ssBkntLIglgdR/QVh4AXuanZ0ZSoXvQtgsuWT1XYPfM15Kk57qCVQqwllS8GJ4GpZ49/V7JjyUmjLvXqdsr5l/deOYPEAYEN3vbahTnWwxfyf0lXgCYGKiVyVe+lxSq+tVeE31qM+MZ07N2XxIyT6V2c33ks6T+7oVWNO4PMCX58f4HR7O2vFFzXUBtvlFPqNGtUg7tfRJ4l7Ij32MdP/+5V1NrF/li1ftnLZlcnikkADpA17wmxR1mVx9++EEBVpJgz45zHPXM5lyz8B1kAv1kuP6lFIGJ1fK47AKramYfBMw8jAJEMsizDpRJdnleHqQv9NyaHPbXGGptsm1bjMj2xdk45309iY3Tp9VLqiU+X/XLnhP1/IcOHihnWWshkLQ59bLWZOAEuAxkzhqwKcdM7+u4+S5ftjbjuyas5ZqwXzG/y/3iWIwBxNhumwzkJH8ALqyYntfkpJKW5qg5pDnruiRiNmY9XpZ1bQ22M+uVNcta1utYM71uIJBKWm1vrLpTMt6sp9jrSjxl/JkrcWzWcuVkapTJmtX/vvjSC7MvfvHP1utb2dGJ6Eo08G4odlc5zmSiWPCrTZ/6oxlSdfHKHoBOCQpzRZJnKBCYGlVhxrTm9F7dSqn5Nj2UFhOeL/VHHx8wN0e0v2HKVD1H85x4X/15jwU01r3LXrFzx56Mu562fBpihJRk56VLkotkt6sD9LZlr1uX8Y1B1CrsdYNi5mQSEo6p1ZgEhSvjTUA9JL+tz7htnXrDevNx2h+dSMkKgNzGZf1cSs6MelfzT5J+tPRx3e6j5OdYO4wD2THDPM+BvaCYWeeQMb3/IOcV0CopsSPlMnuzl3F2501gr/E8Xsmzprf33/2v/uGfbgD4U3+0RbD647yFi4D1RxztRcD6Iw7YH/Hn//M//Ae1yRRjN7GQA3wO1tXXbsPRG1C1kZhMRoa8t9qn5DgC4+sJCkYPxhFcPf51ANfxddxXwA04A/RGnYi/8b2AqKSwE3gewdu8XDSbUclgW6rsdVWbUptNA6xiVwEQO1k+MJQ26wFSi0nTsiPvM3rQztfftqy429p0Hda8MVPAUza8dmNcWqDbNbgWdv4cS8t0aWpK7loElRW8VfuLVVVHK8hmUiQ7K3BZFzC9MTJhYBUYXxfGDTAsl9G8XK3r8bij6q0IOMmYC8TJpfSaw1wKJnam3ykZ3fvvvZes8ZEKCF964ZnZM0/tne2M0dK61QnOlgvRMtaTSyuDp+4bl2A1mzXjiw0Bvlgv0qi6Z9wWJ3lU1U9Wrasgodm55QE3KwTpApjMH7WUNveKh3LdzvNjIPrk6cqmn9SmJyY7WlHcy3kUu5AetNwdy4lUb9jUe1YQlfcQYGJYnz38TGW/JRSwkKWmzHswmSKxNqY3M/5rY4ry1L49kQh/KczJ9gK4gmDzgexuVYJH4AA7AuSvDAvdrpzYg3aSBaQqsEyCoJ6dMHek0hgAc6PnRZvr+Gi1Qkvdhxt3BYQ5yZr/c3XBCdKw9QGjAwh4vTnl5wDjjYBUmXb1VII784Qj9a4keNRNq1XGvFJJYDvMq0oMkahiPYGhBP9bkgShYqj2GGroyvgnQCHnvTrjKXlQCQm1lpk/DxJYkc0WOM51MTAxwK2ObBlgGQiViVDuS452D2OWGjXAlNzvxMmPErh/OPvwg/fikPpu1okw3WmjBLAeSnBWLrpVr5ugLudivmKhVkeKyaFaEPn9d48kSL2SdSbnsI4pz/aqSwWgAATO1ECR9UgAzJSLcuHJJ/cXOMB4YKUFqgJuiQnv08YraeMVyaX72rVzXV9vjrgnju9nkizVfzmfesGa8FWXXFJ8Ko6MWdQNncjpdcf37gWQ4X7q1VmygWnMBmjtGtZO0mH2O/E0ahxHgqDBTDmj58ncEMO2/Ul27U/fSu7XgB/Qq58ySTVAjz36/vvvJ1HwboFxYJVEvAAruFiKjBi5YX7zEzLjHUkUvfzyi61YyHrzKKCAn0GNd5I8auWrtCAADZjqROHdqkPUR9PaZw31LGGWW/XQjGuRkJaPfM+cqJxa829KCWwuQnnJUuu+/WZpsWfdGqil8BhjDLPEnufgZuTUt27HhCl/vzHmOwfU42cvWZ77oObx3PmAoSR3qGTMezWC26OysD4BntdjxOZ59TxJgAK4q1ZJSgGJDIh2xKn9uWaGgej718P2hbEN40eivm1b5JyHUlKRZEX1kvbMBUC7yIuXL9Q80xLleNg6j/6WMP57MycZAEnGtRIBGCLpbnBur/E8Yuc2hhGW8CA5lbSqllQSYUVb9hzxbEq2XVeLnVKF6mmaZ/lQHOa7DKWVRqUiqi5wQ3Lez/6Q+Helan+M+0Q+Yw3gyKvti2esnos8C1UnWxLtqeXcpGLqNWHuUFOSwsLfPbWbYbWGS9QBiWcyTjHxWs9FN8x31v3bKSdRn6ylkfXnSloSWWfdR2N8M9d5Ne2I7qcGWmsbzPraNVEB5R7di3nXw8xZyoDbcSE2P7h0S6CZU9ZDjDTNxKrEDeaKbf3suUuZw+eSBCZ5p2JwDe1ubm/VfstepkbVXLSOtJKrgb45LiECsNo/xSCe+1qzs1+bt+qe3ZvlOeclUTiZt3ujspJ45XDNgJEk2HoobrjJsCqxyv/49//J/IAuflfzdvHjxzcCi4D1DxjrAaIW/noRrP7pT8y//9/+vbkgYgCzx8HkCLr83GIsEBAkYDQFdMXEJTBUayNTT2ZXEuC5LO0nz3ss7A3aOqgfgYzAkbTOhuWjwHO++jtgxSY5nIRHGwaL1pBeltFE7YSdG7Yp22SGCU2zZd2uhi39kWRwbfLYtJ0JdrXW6ICo63qdTxlBqUsixcvP2xxlXgKEJVA/W8BXYBqmxbEwDEAmcxnZ4DICymYvKLWRdxZd/80As7wP2SoQ++abb5UbrmbiZH1rEmwAI/uf2hfAuDHbfUs3m2G9lEb3x+sTL1Xy3MnYp8uNMFUCgN1hTVZXj8QPPng/gdCj2YsvPD177cXU2e7fPduWIG/ZowQf9+Kym3OyDRgrAfO9bMjBvomJ1NzFOTLByRoAMoEsEFDytYltc2EtQ+62KGrKgLROiOTnZM4BvMaRjI2JkACY1A9jeCzsANni8ZMnspEvme1Jqx0OygBSSW1JbyOl1bpwSLsZg4w2S+ZMmVQkMKkWP7n3gMapAHr3SY3wjrB6ejf6vXvmXpJxNTvabRvEgRgzINXrBCUirArqiv2av+YlaU0RbihBiPkxGYAA6pIignKsowSDBEqC0T6eXrINRIqFyPgK3KpNTP4OAyLYqVq0XLv58OEHH1Q91fsBHuq8hiO2dkXMvQ4dOjQ7eOBQzV+AypgM2X1JtTMh9PBVH7Y6DGCZBTFqkdTBvOZcqvdtZKWP9DosWa/6trSbyTW4X3dzrzzn65P5FwD7FMzVzZ5qVT3Sat/uZS5duXopwf+ZfKYlyYVTGaMEjreu5Zk4nfsek5wAEW6kq2Py0kFZ5H35T52ddiI3Y66zKjLg9Ru2BlTcjavzyQCKywGLgCQgszmmV1xruYgvrcSO+eLatc8Q5B08eLAMrSQVPMtY6QbkD4qh0VqpjGsiNV8XhtTcLzfnMj1pg7FqxZPnVrJF4KyGE4glcVfvCjhpu+G+qYcbrPlQBWDggY9mmDCg3VpE/bXgv/e7di3ves3JdKlUHcMQyRTsxGL3cO51ZGNawDwVwLpv/56wdZjABqxrJgZd+gAL+HZkqR/EwEqgjbm1XlTdu7rYHLcSI5XkSzIgAbZ2Ws+mpAFji/nFvC3JuVFdUCVw3pVYMccA1jILC+gDzsrhPK83V+CpmkvmV47dicNuoeJ5qppePZesMTmeJAPGjFQSaA3kL+YUC4lRHPJWY+GelFN4gJTkiDn1MGCFYZO6wjI6SxpOecFNqo5cH+Crt7U617VJSFF2Yrqd++kodY6lfZL63HXrt+SY1vaHAfPr4x7+8+UqnJxAgETmdcBVAdalKytxsnvn/nI2V/dfbZMkdHJPnUeziJF25hysK9vyzO6M7FNio8Zl2t8AG6Bd8q/GidIgyTG12tay2tsmJUtL8nPcGjgLXym2C/yRmD/I+C3NXFiVOVYtnMpbQkstqg1JMMC13XxbyjsBYE9yZaKmlleVzTJH7Dz+uGsxzXWgzHoLgHf/2Jb6zsGIXJt7DWD7r27ylGzsbgK9fjyKWWGpRlKuYd1cy1xK6zEqG0xzvTrS+bCrwJ7kHWaejPjSpbCvkZHnCjNOFC05v5yyBAhWWDum+2nddjPrjiRZSdIZxWWO3SxjpDhtUw7lXtyMhPz4ifgqnE69c6Tk91Jv/CgS7ntJ+GCkSw5MKRMJulZq5p/aZXO5wo6qAV5SzKjfGWclAtzQlSvcyuuso8fSWupyrlUt/NKUTGRHjwR4Z4BqDLECiIFVyoZhcilmOBtA/0/+8Vf/9IPAn9ojLoLVH/etWwSsf8CILwSnNqZFsPpvZmr+J//xb1TAMQDFMBwabGsBo4lZdQ8EJRrCqzNUZ4lRWJvgBGDFUJFQYiFsS51hbRlNSSMnKcy4lw1YO2gpg5/JTIjcRha83tt2VkwAiW6bLAkai9G1jebcul6s6+sEPvV68qnKKre0CchQV2hjLpfLBA42gGpnkn9zjNwzmS51rUv3VyO9qhpWBhF5b5vn+H6Yz5SsjenSBFhXp98b8Pnss88k03+ggmIGPwLybnWSzHs+bEJqr5hG2OD8raxrA5KrJctUw7Qqm+GuMAL7CrAmk62eEGORIECgfCJgjDlEmUYMwCpVPLEzWEM2+oCYHokfpm1DYGWywNtnr77w7OylZw+lLUb6BYZhfZSN/RHpXzm86uMZ0KWGkWVRELK6weUBjECwcxbkG+eusSurnxqnMvPJ+QnAfLRTZLMx6ikF+dW+IPdrdY7RRkn3EiycCKh+O6xE3JsT0G9PX1gSNL+vvnhTnZQgiDS151YMkNQKlXxcjWnmSQJQrzEnsRYy1UCZ9+ZGvDF1az3XBxvac6ucYcm8HT+ouHtndka/SeGWvY25Ryo3e0R3FvB7p4GpXwt+q81EGY2o05LgaJdhwWSxiNh+jFMBkGl8uCyT1PtZ3nNbWGBJB3PiK1+NlPat71fNtnEGMPzdrqmH7zOpGSR/FdR3XS5WrOem98EmqPM8fe50jUdJ5gMC1PMxjCq2JidY/TTDwNbYYvlzf0wlgZYxwjoDlMXYRFUg8K3EUxXOuo4wcfkEIu6kZRKAimW9cPF07pN2RBcDXk/n74EH84mMXJB9O39zoQ6jF6FA707GVN/VFStSt/wg0sfbD/M3DLti4hW556OM/e0kO5zLMJEBSIxpuXLn64EyXYrr9FROB1BZowDOM2E9dgU4kEwKRttYrPv+YtOZZJnj/byqX28W1ViWM3beG3i7FMmehEsxsHE1LRO2Oq+uYXbsscaWQU/AgXlaCZiAzDG3BdIli0aa5bVVWmFuTGz2HFi1jjD7ynltjNES1cCTSe6szjNj2lFQrM75l+lV5vHNANa34nZ6NIEyuXlJOvMrSgkAy/U6R8cjv622Vo4b1hbjWlJl0yPjeS2Mj17BV5OYJDW2fwCoxtCzZtyrljzzsFpABUC49kr25LrNoWLyE5T7G4E9lcHDSL/vZ8yatcpa+9BzkrU+INQxerxa8WDuSph1ayZrPul7QGtYNODFmqAuUkKsJJv5ao0A8ilXAIM9Yfe3pg2KawVaMcGerTNpg3MpTN6atZvy/kuzt2UtvK+f8zNJDOxLcjFJpXsB684tiZOHSZysWBlH4w2RgmeucIgtLwGAMseVQLEfteHUw1rvsPprJgO2sTdqHVTeEEAnCTYmOt93j9CSQPTczL7QstJucdQ9biWJGAlOJnjmUPkeRcqfUoguDei2bkuyjmNrhzqiSmQqYdZt6YZyqe4ZmEiFkf+qfVXuQ93PTBRg1bx3ThKivS5OaoCSnE9GRLWsjDVzANbJNApYjULFydrfb0eaPdr4uCfaNmlvZU2u5ANjK3tx7ce537nHNwL8bt3UPsh8TImRY2CSxQZVswo0q9OWHE3LtZx/DlNgFvC8nmfWPZMzuXT5ehRIp4tdvXkTwM8ekPNj+gR82vfKzKs6BYiN2jOgkofTXmI/rLKcXJVx1rZL/bExKIfn/EKv8vejNLmZ86d6eRDZO0mw+uXqDlAJoy01t8UjYgeO01//6oc1DxY/FsHqT2IOLALWHzLqi+D0xzcV/+K/9edKSimQKGBqkxIsTYxYOyBmky05WwL9LLxqK86FNQSqBFXrk83WSw77J3ApWVyO0Y6O8+xmmwHNB/xDQlTBRxZ2crSFzprdKgALEEbLJ8BawaJAJtlnbF42a+6z5+M4q2ceMxjniAXGTBXTO0WqVV+ZfQVzJajSB1L/xZKVBiADgy0HFeh3jaoIbsiLhxFVHQ94sZFGxuUDYCYVbHnx8qpH5fr79DOHKygm4+ToawMWsDXzhRWII242Ve9/MAwZJ0hOiTfC1qgFJI9T18Xh98l9aXIfoFUspg0ZYE2QfCrtEphViI5KkpvxLMnyZI7ECZLpDBbx7bSc+DAMa7z0E+iuDlDdPXv20P7Zs0/vn+3anuxustrLEr3cy0Z6PSYwADCjJXVSwhd9BGXkyZyYHwnoOfs26yEgbfOeMuthIiIRwdCjZN3ZiDM/JAsYvwCtznl9WC1N0wFWhlDqkdUYY/8wBIJ4wV6xmlNw0MFvzy1zVV1R5fBzv4BUrMaoGyTfVbtVf5s/EJgIJgT8BdByjjlataepGuccm5sx99syAys2qxnRMsTJNQri5liNHO/+3WTsHRgLNe2lJYMEWCeGtd1d+55LUog2ARXzoeqkJ0OuDbkWiSEB/foAQ/VbX/7y78z+2f/5L5JgOVl9CTekNQWp98XIMnekj+SOGKw8HUb/iz//c2XaoZ2LddTc8nwI0jGL5NHvvv9usWCujZRvR0CxMStmN+cB2L+U1j7mpA/PprnTRlpxnM75bcnzJReEhcTSAF5qsQGNYlEzd8jWPXLAhM8bcQI9fvxo2tS8G5b/3QocAVZgWWsU95sa4W6CyPUB0iTbkiP3AoqB0nsJHtW0CiTJgy+E4Tt75lLNyRVJEjHEUVdZbUYyl4w30AvIa6VUcznPBmkmCfGlgK6Tcf+UzAEius646wcl3jZmjEn7za2S/GE6pzGo+rcpeYaxvJn2OwC9OsVWn7RreSdF1LzOm9ABZ5gVgKYZ+zwnWpYkAdSsfK/BFh9jXEwU2Gh9ruSGvsCZR1nDLGgb9R4FWPfuzHPkGvN8UggArJPk0hi98+776cF6rNbnZVkTJKK06KlE0/S9OY9hVf+6LvdAPSgAQRLsuHnzsMvdC/Va1igJpwFYmRd1GxuurW2A1gCo19K+VmwVwJq2NfnbzZEdMxoT8OtLTKXQtf2SAQEjmUfXk+TwXI02ON2DWH0p/4HuP7qu6hKZTEXBkqQbkH0zjCs57sWUF3CMvqIHr/U+17g1clP7mB6s68Pm+aBi6GdAb9UApSf07txUkt97cfNdmjpW77k8ib3lTxj3mFGlHlVvUKBrbaTrJMHrkgCyJjrHVWpTc47Wr0rgZhAl7Xwo18BQe7bcb1Lw+sB62j/9xyW6EkG9F9WXzCdzp+ZHrU/t9F0qolJKNIgHLjGimITcCOcAACAASURBVMg1eb79PeO0UklgWAukShwkOVw18/0GjgeQFQgu1UkShWS7ylnqiN2iRp2vemLrO7OxctwtqbJyCH1bmTv56IRIK6u6NKJJCLPauQLEnTzTkUDSb9zvWkMc07nlf9WHGJB3vTIoPpMYux9QfiuJjRuRdl+L8kvpxI3MU58kyFyEK6ea77Ve8okpvssPIkfzTEjAnD5zIaaAR0tCbp2xpFMnSD4ty5itSFJnDpRPgNw6YE+TvLRWWjeqbU3tF2IXEuVOjFrTxCfqjN98+408S1cyJySVlDPlNRV/haHNnNyatUtym5Rdfb75+c5b56Yx/ax/WQSsP4kZsAhYHxv1RbD6452GX3jt1ZLfaq8wAIDAcbQskanGMNl0q05Jb82KyLPRTpnEkmMFsNYmNbVv6E3JtbSTHvbPpkD6aaMWxGn7Ue67akbzd5fCqlmsNyYY5por+B3MnA2ciUb3VCWjxTwEHGYTKIfQgMKLCUh251rKlAc4SOAqQKhWPAlUyH+2RW4sCFX3R3KD/VRfasMZQGO+7x23UXI3hhhqtATtTH7WFiDG0vW4CVruzY4dPTb75je+XXU9evu9lJYdB58+NDuRzYnxRoMETNK9AghzjsuCmfwHaHCuxTCI8a5evRhJ5YXUQt1Ihn5VsazbwqbZ8AQZxvT8+YvV3/RcvgJepGMCBrV1xr+AVwIJ5wsAvfXGG7MP3/9ByaQOxqSFTeXKRLd70griC597afa5114Ke7Z6dj2S0wsXzlaQWi2CJuCvZ2glIXyWXDImL7LCGNBIqgyi+SFAA2KATO6dAL3A2zlghRmb3CIFdu8ds8yEuqYVADCe1VsvQKfaxZBJTSAOUCsjGk7PE9OgLlNiZY6p1G8v966dnqd+hgJBsQHA73rmgn8mU7L1WhMBO+p2M1eBt6oLBsIjic05+9C6ZgAZ58Bl++7EyostBdRq/I4c+bBrXQMi2rxLTaeWDAyj1ELG1TSAzdwEYkVh7u3hw4dmB/bvKyC5IYD1YrL+//r/+vLsf/vH/zQB1aXqQbo891lCSL347j1qVzenjvfQ7Fd/+ZeqjcNGrE7mg8D9VjGjaQkR9vq7v/d7YdreLoaQ1LVMggoYLq/avVMxp8Lgf/5zX6hn6FSUFFcDvnYx9YkRiFrQnXFW3ZYESLnrYoJK/p15RlJY2a5ca8DC1QSOt1JbyKznidRpPZNnAQj56OMP8zwkcXLkBzVWm8J2Pbl/bwWsly+lxVH+Zs2KJLsymJ5l7MftAL/zF65EuhfGM8DgbkDsh0eOReJ6PPNFAmhN1qgN5SZ6+uS5HOdarU/PPftCAOsz1WfSvapa4MwtrV2YfXGpxqqavzWP88nQBRNSipGMIWnrtq3b0r8yz13YUM8qxuNWPkl4y+yKxDb3+Epe+9HRj6pW8UYCYHJbgN7zSHZrXl29GiZIGydABYDL9xDL5shUlQZYW4e5W7FaNesmtipzt4N3zqEAVhxzA5wOZr7se3JXgBT4l+dG7XHW8TbcIolMz2kgXc1+3s9zyzjsiVLXOH6z5BvCkAI41S4n6517V89Z3dasxzn/lgSnTjKgFVVFKmx8AdBhmrMt/5a8NE7GdAT53oMsFfjX+uu5519Ijf76qrFmIHcp604lWWJUVfXgE3ivHq6lxumSg5Kzc1zNuQ3AvJG0fKpzxbZKiNxLj+mr19P660x8BFIjL6lgQCVjPJvu3VgjOlnadZ1l5pRxW5l5pVZ6Y+rZSdS7z6m90HxLvXuVHbRBlrW3QJs1idJFEg/4JsXNuBXgmsojAJjOo7bEu5x3p/n5IH9fCo9KsGLZM1fyPvZWLt/3s9Z0zrRFtuZVc5tOP4AYmJ0AnmSZ/cS+7T1HKYukmySBJMJw5PfyAm6Zw0C+dd56ZK1bEQAmkWRues3wsLiR+ysZ6N7PqaJyPv19+wwUYO1JVh/13YJ/Dxlx9W2d+9tOUAw/DWt2JRyn5HMdrxbzUTfv0hvELCFNzjlZx82jS0laqGevfScJEMkeY60MgemicoBKmFS5wOXZb/2/v109c7vFzxNJ8hzv9UFiVt/W2n86KUwhpS6+2qPlb0dvVyUzlBHt1s9ASu21Z4nTcMu7z5w9mZ/nOVtjr5R0URvb8n/zcvSo9wzx2jDm3/760blx/Ox+swhWf1L3fhGwPjbyi4D1xzsVf+Nv/s0KNmz6JbOsDHA3wO5saQcI5ShaIDRsKzOeksR0Hae/tRmU+jZrCVkXcGLDKrluNkEGQAIVwVK1JpDRnWpyLOzew+JPEruDxDHyXBtjbW85psz85vRqfFguqgmGA1JJHYHLkibFSEWjdnLcIb26m4x9ub9MIAWo2bfnyZhtbK8apvUBHl53MUBSJtOmrn4EQOL0J9AiMbIZYz6Lccp1GauS8SWAwMYZL9fAEOKjBNHf/b03KkjYnut46sCBkqceOfJRtW8pFm1q2VM9OjNoA4gBBKSY3B7PpTepwP58+hLa1DZuXp/6vD3lQFotJFIHKqC4lA3247gongzQENi3Q3DkWqmzs/kZb9ethmZbAo+Pjh6dnUyNVojLcgEtCWcSDqsCDA+HZX3tlRdLXohpxZQxJBEHkG2WnJoBUwIsHwK1aqXDPTHBBumxANjvJSKMafftk92O1DbjhXE4l/YSQDtXY2whiS5WGvNUsuoclyzVnOOoKrioVjKCw5LZtjyuYp4pDhLwlvlWjsvYqYP68rus4LPk3EAj85wwX37eMU/XXfnHkNG282hYtmpNoz569BNtMI5lHbL1coQsFkUvWG6xGfOcB5b4t37rt7oWuaR+3fMXU4s1aNYJ0wZkkwfPqqXRM2HkX0g7JE6R3F9XZT7fSB3nt779xuyf/8vfnh2JXO1mZLLadWDNAB7GRc/GuOjF55/N5zMBVhtm2+IQqo/i9QBn91pwfzXB20eRhJ6LLFjgDNCXlJtcMOcFbAHl5vnmJHYAHFLzM2F4PRuSJGvCAkp+HH766dQCxxglYG5V2FHKAQyRuQIsLcn1AXQYD2ZXAPqDMF/kkRs3RX6b8Tp/EZueHsKCMa7P+bx6OS2O7l6brQyD9URkfKSUZJbm1Y3IL80ZNZnnL1xNrfc7YVTVkuo9y6F3W8Z0eYLNmOYE3Opt+8rLr8d06YWSgPa4N2C9kJ6c+v9eCSO6YmLDMrkKFFGOYEn0cyWH7jUt61UF4qvKTGhzwJFkzt0oEdTZVQ/mqfzAmte1rmH1AvYllciPSXBJiEs6nLXJn98tRo+RDeOaNi4qozK1n9QEEiuZUwJfyZ8ymkkt3LVrV/rZymhoZbP/yTCsSVxoaeMerFCHmnMtNYiC74wZRlSiomr/mS5lLo9nhmLDh4SNRAqmdtfObRMgBFgB78zdvD9lBBn0tWs3i3WyBlofJahOnDhe6y/zGMZLvT9g0brOEuNU7rF51qtXde4NKaTrv68/ZzGrd3J/taC5UvWplBDmqXm3JYysNj619kpGWQLIMfPhufQmgApGVS3ro0eSYu7DxWLWHc9zLwEpQTAUIu47l2hrTDOFzQ5TfmDutdYyTyhNSiZrfywGeUBFbZiYIU0KIuuGs+GMV2xilxNIvJZ8tPakXscoMUqRMgGudtadFjZLU+WHKTUkDgNmlMeU8qUVJ/0+Uwu5Sf1TNdF+0xm6eu9rWX/s0/6WTLXk2hMQHOU6zRYq10hijPolCQzjLrlCmlrjrIxhSmDa5+zdw6G897SOEfoS+joWAtbH/71QijxUV+N1XVbUhlB1TXPj0mowf9d/04nI+jRcmc+uk+M5MHk9a8zVJEMkLLDDdwDNmH1ZkwFVa7Q9x8c7SS5To1TbntybI0eOVtJgVUDoiqyNEq1VR+tZoeYodjp7YCVU7E9J2KaMwX5YJpRJXElg+r2kWO3Rzi0JlY2bMLLKMTiqd1mK66LwKPVVqSm6pRnPkN/95sd1jp/tj0XA+pO6/59pwPqJBSh3YBGs/vin4d/9O3+nAmULf0tdBTNYomY3R8Dv3pB6+RsBG9MXMly1qzYrLKftwwLdMlutZFoyCIRwCLKhF4s2MZ4MKqrmcWoiLuAR+DSD2FlMrCbZ2N4EZDvCAgLD6mc/PPrh7GICwRslqe12NWoebRRd78rCXzNxdSepldLuJT9XI9KGJQFMuSYBqU15yIgFil7vXLy/DC1QMvoMtpSpN+AGO0xHOggD5tQ0vfXm21Ur6GMdmXF+TzqF1WEOozausu0ZDwGq+lnji/UlAfvBBx82sDwZafCt9JZduzwGHZEEh90icdQyA9DzeoH3hx8eKUD8gFtr1TVx3hRc6AXYNb3ABQMo8qKLuW/qYwGtVZFGCeweBJhviVvw0wf3zw7nc+/uHTlF7QBuZaNNzVPGo6z86/pb9tWGJu2eWOIuLIOatASc5kfXCt6se8jmf32YIBJEwMg8WJXNH2vB8EJ2evTCtHH7O+PaGfcO4KplCTBc0lqOvNj6BpcSGN1+SL1o17Ia5E6c9N8NKXe5Y04fQ0Y8F2h6nyl7L0hrAxPS7JYOu/aW9obVU+MYQLU+csRVWhRULR3WZ1mYu0uz//03fzOmXh/UM4SZEwSWC2tAKkkaQMHdFPupTymZ4uc+/1q1Q9qUpIQ6YpLYB6nTPHL01Oxb33kr8/7U7GpqNy9cTPAZALI8Y7srz8Vrr708ezUtLDDlmzKfd4RxXZH7di3n4XyWF7PV9awAm+b11WYIAMrPivnF7JREO+tB7oe5eilBEqmc68aSV3CXY0muMAKTfAHnK+BTI5xPgEsYrY0E8KNliOu+EfkbZmpb6pK379haUscrXF4zLpcCKDC8Z08fi5HN6dn9O5H3J4lCWsmt2pwot+osMsAe6R7HW+1tmDE9iGnL2jXpE/zE6kig42acesjNaXvz4vMvV216S6R7LgCPFAmn84xevxHDFc8SmWau2fOjtpoUW5KHPJuSA3i6nXUNWFDDzyiKG+mKtGDBPPY86qD6QRIJ3bYrSbiMLcaKygGrej3SYW1lAGXncTNztsybMvaSMRWKTQyLZ2wwrFidcnxWApG5fikMmGSdmYxh3Zf1cW+Y75VaKeVeuOfVZxkqrrr9R3XN7jPQUy6n6jpzTe77aENVAX3m++YkFRguYVzNTazVI1LNzHEgHGC9kbFbbl0lEw/Y9sgdjarAOrEv5Qt6Spb6JOMwjHMwezYKa7PE5PNhWCXpqq2S+t1K4qQPavaVoTwgaXfeEkj8EozD2kpyJZlqL0lioPuPNmAx9n7erH+AYCS83rRM37CZOVEMGMC6NgnKZvZSFhLH3jJf43UAfORnzhe7qXdmJViBzcKok0R72gMGSziA32BO7Xvl5jsBLudWBm5TvFPu6QX+ug3YMHUzXp5NH2XyU0mKJGkDEO1VxsBaW3W8U1nEMEscnh/jK2Dqd9Zjn96vWqTluRox2ONt3Iy/j9ET3XsMX4dxjc61/ArKRKuv0RrsfRuwTqC7pvT89z3F5/+9ECyPcZljnqfSj17/m90dH48fc2H8WDWs+cPVWZ+dH7DKPdn3YotqkZRE2oVIbbUcMlcw58bhdPqlG+txXyQfqW/KyyGnreyAOZz1sdbTJKtKjj21KZP8k+zmMu85q73/7IUaS+uAxKz7uGFjDOc2xehtnUSsGvLuMGBfWZvnTnKhn0/lIlm38n5f+52U83ymPxbB6k/y9n9mAesiOP1JTrv59/4v/rO/XZJXC7kNqeoNszFUn0Cbkdqr6dPCCUS89OKLVY/JmRZDKViRaWw3WOYskTomM20BrxqmbB3YjgI86iCrhnReKia4sNHtSF9Q8jssL4dPshlszL4Yfzz33DP5/baW3uZ9330vbTEEfQWoSNk2pGF8ssac/Kr9SdclrouDJtkj+RZ51IUEbfqingxzJJh+9plnitHChAKO1RKkaqR6A8aQmastt81GJ3M7ubwO1q4DAlnzDnAE+dVyJDJjYyigt/FgJjrzn8b1JSdusyGBWAH+/PxKJIrfi2yXfJOcEsO4aVMC0rCeTz2Vc9yU4K7qgtVBPRG27PzsvUh834t7bBENE6vofZ2/IEhApnbmQK4RmFTfQ6IGsAt2kZZ3Y0ahVhZzpBbO5yrN7DMOVROnro2JUQJ4tXYNKNXINZAsNj0BObYUS8Nk6nRJrW8UQ40ZIdnr/n3kfQkESSknCbMosIKUIgX8X38VlGMgi5U3T7TZ8akWC4s7MafGd5goYY5GEDSOW6xSfk5iuj6MyQh2RlZ+YRDWEWkHVKMdk7/r+dvJHAG08SVBBBCKXcxXyR+BMJnwv/rX/3L2zttvFbNHUn8xjCKnyoxW7v2K/N2GBFL6qGYO5z779yuvvlzMlGwPV9NVaeEDhF28fHN25KNTkZpemF1LbdXZ1Fidi5OpzP+27VtmL7/4fJ5LzOzO9O5N/WfMZNYJGoFerFbuDwl3JYlq/khUMICKw66AP8+v6VNMec61WGdBqMB9YnMEaMCXvx3PFPn2+awBEjobqBNKBg7geOq75hPQYXDSDGfkqgFVa9ZFkpp1Y2m51WKlb1XbhxPHj8zOnDwaueuZsIQ5P+qLqv9sAyIGQSTAF6Jm+DhKAd9rPXEnLp7Ll0U+HIYVWCUPfuqpg7Pnnnm+7nn3Ne2+xGTU6oLPBCDfzL/V8QJe2r8ArRJxnmnzlkwPg1jBY+Zy1z9uzdf0Kk3SYVOCzjVRI2xWtwZEAfaRJQ8VQtWR55o3J3h17u0oHNMirUf0es2n83EPirERoCplAHz5uGAo8/7cZFcmwSEhSCJoXWpDmqwPWbcA1j27dhQz6pkddahuI4AEmP/ggyO1LtUzk1+Q9nYv404K1dpfsthZ9Wj+3OuvllNw1f4xDFMPGzCpnQ3TJYkDAbixtYcAm0eTSLRO7nsyfaN37aznUHA+lDjLoqTohNGSlKLsmj3/3PPVwqN6l3rWlSioXc9ctZ9Yvy4HIOjNrGyjWi3l1cbbGm2tuT4BuXnVg9ZU5rgWTmojmUJZs9S7dk9b8l3zr9cwlRFkxnkdsErKax2djHRqQApkd+/wag2VcyQHn/c16HVwtEKzvpSJW2pc55i/AXKn++qwBXSm62z3+E7kldFOscEN/ty3s0mw2CdGT1bKHM/dkDUPUDdA3/harYUybsCq4zhn+4HjDsA8jBG9ppKCk+ngKBNyXsOAcbCyXuM9h+/EWBt7nW3jt4UfjwPMGta8foB5c7FNtUav6a6FHoDc7wcrvPAax3E6iTwlAxzXmp372+wkE6V0MshYaB8n0SY9QqnwXmIJyfhiuPM/PzPXRus6ryd99rxY/85QZgDAejPnuRUz9H3sWlXPl71ybTmpe4/UfOd5Gf4L1iDXoh/s8pUSvUkMRJ7sXkqUUa1szDMhceaTr4APx/oX/8c3PjGmn61/LILVn/T9/kwC1kWw+pOedvPv/+/8pV+phXJsUtjHkpJWUNP1U2W8VDIlJi3rZy/FidQCfvbcubkNtJlGdYMakbdksmtcu8anAJbFPBuhRb43BBnllvDIkGs2r6WNH5w9e7oCbPb26ntuRLqzIYBnSOVkl1+OMczmyJlt3GsYwwQ8kO5hNKtliVpXcjrhkfQ/aV+uSwCEMRFwVC1qWNDhZmuDcC0DoKp5scEMZnVsziNQ8fPOPscMKgFcOQfm/bAWNWZ5z0s55sWwSJgp7ydAVqdr05K95VQsCCxX42zyx2LQJJDFamJMyP6wOj69FjsB9AEc5xJcf5hWFUdTN0e+RupZFLDQPQG1++p5E7DJqgvCjMtDzGSA4IYAVq0wSJK6XjX1yqmrBJI3ZVx2xZSEfJVce0WSDvvTPmV36osZbAkqnYexBSowRVhX1+3vBQjOY3PAExa7nGqnlhrFHlXwnX6ZYbELME3SPgFAZ5djPJXjdu/aVreVPG58tA6sfkjGWjVfwCpGpFwl2526GOEKYGOoRa7Jxbrm86izbkOYlsC3MVgzuwJKAVNL7zwbo8VIKxI6698ySsxpZL15lkivtfP5/rtvzT4OU36/6gCXJGi5iHfMXEndV6SK6wLagFdE8uqM+fqYYDGuMW43y7ToYYw3duRcVmQO3ZqdOhuzoKsJZG+nHjFyzLMBXB9Hggkkb2MikzrQ19I3E8O6PgCCMZJWCWoEyR1Lkl/ATtKgWbZ2nwUEAaNuaM8IxrOP3RR0YSnI4YbRSwN6rT3uFtt2MeCxAJZ6yeq3GSlvwMGWzBFABuuK8WCCI/mg7uyJJEfUx3tWDHfV7+Wwd1M/eetmpJvXzweIpA44ySWKCsEih2fnBFCQQ3Ny/fDox8X0LcvcZJDDtOdyfv5EjHIOHDg0e/2V1zKum+qUJWuaqZoHrBIfawNMlxWQ5+y5NM/jsbr3nhngwFpmXQCMXPn27dQH5jhX4LQXyjUBAGrQn9y9N/dsS807LJUekubyppyDZ5exG7BvXSJ7dW3WgHMB/VfDWt7hLpzWHR0Ik1tm7pvieceqec84aI1RTrukwxlb939XwOrOGG9h8v1ML0/fG1xjpf73m9/6dq01t3OcYgvd8+nZqPuZn6uv8xzsSuunL3z+9cyhjS0FTtlAlwYw72JalXUxY+fDcyZp6XUnTh6ve87MCJCeKx+o56/r3q1bXrMnY4Vhlegwt0qmP8nkgVrsofPzfkfC3BpHE4YhlHW0GCtJuakWU6IIK14S1qrNbUfbMrUyFiUZNj3NujzntVZyqc2/JRarn2bLeg36kKe2fqR7l+pF2k65AFwDzDpkrQVde2jt8WF9V/PvY7CdbRzX9Y/Ge8hnHaZqwbHruQcYPGoY/5YgAVQBTiZC1lrvY35iW32dk0i7nxObO4Dy2Ku835DsDqDciZz5fWKh9HYhAB5gcCEoHGznAInjd449WN0Fq/XvY1kX/q7W0ZxftUbK82afNQbew30e7O04v4XX+EPPzTjkDaz39pxx3c6LYqqSF+4TJ2XqAWt7Pqm9qEGMNUWMtRiDqj+smMWn3wGxBWTzjLs34pxR827tkGCVHPA35rvrq37Bea79XrKAidWt1OvfTakEnwMJr5rDWUu2pRxhdCMYY0CV8b/8o3+2cNg+Y98vAtaf9A1fBKw/6TvwGX//X/z5L9SGSI5GJmPxxxJWyxCmNdNmhrUsx8CAAS0iMDvYmVp8NYzXN05GtZgowULRfdMn0KumLYu8tg/lpnsv0uI9ycQ/WRl2m38HPsx1mFngR+Msmg3j6Mcfzd787vcqYC033wSRjKK+8PnPF+MnmCiTEnIrUs2JJRIkq40S0JSMM5vgsgQLmAmyN3GJDP7o4dmyx4kdEYCXjOp8tSAY7NoAgF2/0huh12Gf1KlcSv3bqKNcG6CwNdlcAdfZSI9k9PfmejFWglSfI+u9IQHtvr1PVs/LjyNRElja5BhDCfy5BO8II4GVBTZ82pLVHDo+4NAtJFoyJbP/RNiFchTFCuRWGNcKIAVFGSNZfAAVa6J3o5oatYfiOszrCy88N3v5pRcLWAjW3VIyUCY9zmPIHjvAG31lyXEXBk3d3kUSRLBt0y5GY8ri28Cv67WnDY46IGzDVAfqOoy7hMVweBUomlcMfyoABkoTFJqPVevHc7QYxK5BK2BZgatz6hYyGKwO4kZGvhvCD8DaBjdtEubcO6uPneNi3bK9NkjpIJ8UnMTZNVVrCsg/DJwWCjfS2J5xjZ6Ss7QuSCiTMyKrJUEzLjEAOncqwOZ8XhOGOkkKbWFKzpbAaufOPZHCznKPb4RRjWHIg2Vpw8DlNSxoycePlOR2bUy5sGyY1h1RGiwByAW2OffNmb+bN5GSAxUxEcu8lEBqkNAJKbL9AeAlWzwrBf6xq3memc5g1SUken1gcoWZl8wggdO2RQ/NsAkVmIUdJm1jbhNm0JoAyAL9TE8YtY2SA2sNozfjp0XF7VsBwI9uJ8lBuXE710uZkPZPE8NehQvkzGGNP/roeBmleB7WxYxJz80zZ9p0yTpw+NDhYvI2Z40rJ2TgPAZEZOnk9J6fhznWddLdAFmsybvvvV/zQx1rSfAZhSXBpd4NQNoTYMod/P6DnFucj8+fP1MKDutY1cZjmvOa1QEVrl+N5tUwLNjokdgrlizXJxgf6wcX2wup7yYfZAZlPcG+ku66JxXATu2PGuC0K3Ux1vo2BiiaPyT43td5CP6VClwowPqdao3RzrQNAox9mWdJOJHdTo61WP7Xw/Y7RvWKzn2r2tjMJxJH7uQlv6+Sg6zbuRbP3JkzpyoJtjWKCsCgWEaO3/YSILnqybvmkarl5RdfKROzTkyN/ph5xqhVAo6xjh9/dCz1ym9UDZ+kHkMn92BfjKZ83ZR7awwLfEk8FXjsRJ3aZ67XFq9KwBbzTzrcbWdG8qVqRKl9C4BSezTI6LW0+6hyBAaotSDRw7Ms5/3/3FrS69VgLd0v7rfOa/xd7a8BN822dW39WE+KMa56yqVJRJ7PunCuzkeScMhvvd4aOhQfJQ2mVJnedyGIHIB1JFlrTSyA30ZMPrr3tARWs6EL1+4BWMc4LPzdSGKP91gIbh8/Th34D/lwDK+3l7oe30ss2RudXzn+Z474u8dlyeO1C4G0tzLXSLrn2F9rctXWa51kj+/1zhbR4HcqdbGvZL5wK9ZixzmZD5fSbutKAKwElK/Ob8i0JVLsD1zzPfcjKWF/d3+dPyBKQYIlVyNPKaa92O2UgzzK82Huj2vzzEr2K0cxZznJ22+97utfe/ePGs6f0d8vgtVPw439zAHWRXb10zDt5s/h3/v1vzoBVptxy2kwMN1KpgErMCrAqR6fjJmqlqMt+QcrVpuv2tCypLf43pmrGyyJsXqtBF8W6u4huSJy3MOzF2O6ob0ABm7IKtWPAlckPTbnE3HBPX7seAXJsu42BcHn3jB9gurBltmMMajTzlvOrRXcVkDhfLFLsslqmRoUzJ1rfuf9RjZ6SElbhtaByQhm/I1NyrlV1j8f5L9cLq8klWiTQgAAIABJREFUkCPhMZLbA6r3pwckhz/1eVoL7IhMDnsqOPXa62UqcifMQBrPpzXAipwfsHo2QbcxUmO7OvVrmDvN2UluKzio3IAaovSSG0yMq5mCsm5Ho5+nTH63TAGkqoYr47Qm8jdMK1k00LoMKAzIkijwPSngL/ziF1Mb+WqxZdUbsSS/stPtjukiJQnmPqYsOVAjOALugGnXOZydR29djKRkhOPa4JvRnpjRzL0Co2V8QjLVINT3xQiSZdf9GK1tGMgMEW8bjAxDk7lAKr8XdALd1ddyLsgcBidt3DEXwE7PQkuFm5kRPHfw1uZkPrqG1iTTvsNc4was3cftApFJ3RewyV+WMdODBwmEbmOU1VORzi9NIHK+gBppmPn4MHOzXLgzHlu37czYzcKsRtYWdjVC1HIN3rJ1R363o5xu9RPeHlnw/tQNbsxzpDb5HqBHvpvAam2SIMzIVq/WLgcjEwOxyKI9R1Wzl/Ev8CqRkLl+RzIn19315wHY+TlWECvXwKL/7RiYTG0pWg6nRlatauqJA+67LSuTtQCunM/mLRsL6PedwuqSewPGzYI59s2YNN24ptb3WrV2qLo+8yMgjGGXIJHkXr/Ms1EXnDx+qgCqZ4DMc+P6zcWC3w2TLHkBLDKKogggp3e9alYxqWUGN0mNscSnIxNWZ/5RABLATsUhCMXqYlJINM2RHWmDAyRKMNy+ez2s4sepqYyJT95DixmSU4PmecMePpl1qsoJynDOHFKb3HXyAnRsfDtqZ36kJvdmWqooq2D8cl7NOUWIOs6MIVazak4n5YRAt4B/3o+k0XuOfqWO7TkF4q+FhX7r7XdK7uw1AuJqqzOVPgyGq5UGucYkyF5JsgpbWj1R9cjOqHkeMMPXc34YSWuqmkBKGGMDEG9KGceWqCqA6DYUavVNKTIynySCrPdPP3149uorr1aSrtaterb6engd8xKwXxw5cmT27W9/O2toA7iNZYK3sZJnjOjU5w8325Jwl8RW8qqZ1ErKYFAnRrmf6QaR5vbUg62e61oCtJIBWC0WtdD0WlOcXdbIzNwctl2xB+g059y/IVkdZTQuqV2SlcpoBxTQnXnqPCVfa1/KXCv5Msfoet7UPSZxEdDqeilrBsvo2jCPc+z4JJkd0t2+pk7EDVZ3/Gz0VTbOnqMh7R2S2zpJI1ZzoNvcLQSiQ57rdaMcphKG6nAn8D0AbCXvrCsTAz2O/cO+jr8xDoOZte+6fsd2byV4hkJn4XmP4w2W17/rHDp1WeNU1+I8qsex/WPy56gEybSvW6ym1/K6MN/rs+7rsl7Tslfq8Sp56/ysCb7a3yTiq1zIM5J1EsB2D+27m5L4om4yZiUtnszPqK6uR1HCeK3LhrosQOLI89UJKutj73Oe3TffOPaHDeXP8O8WAeun4eb+TAPWsRA9vph8GgZ+8Rx6BP7L//w/rc3AptwZ7jZHuj8Z3fhF1TZVxjn/lxWeLIwTq7rBqn8D0ACAsHOCUPUg6gwFCV0DG1lOAkpBq2WHYYZNaP++J2fPPvtM6pienR1OLSlnS9l87Gc77mEuA2rCyHaw0Nlu0QRGjbz1roAo59VN0zuDP3pnCjArCAFm8ho/V8/nehjdqJfqgKzrdEeWvuerM20ArGbFJtLHIg1Ni41spjKmQKsN0eaFZb0TAIkRAvb3pI7r4KFDtREJhAWP6yJr1rqhpXECPs3h4xaY8SDNdi0XEpgJwIHU1QluHkRetCKAYH3uE5fBYgbL+4NhVcYbBZdz7esm3xZMdWYfgHKdzFrKN7ICW1JCDEsHaEI6LqDMgFanHk8d3NYEnL/4538hQeWhYln8oc27peI5zjRPKroFIut+9Di2mYc2RVfCjLxVzrSA9ei7yECGA2LJ23K+gnyyRoxMM5qd9a/AaDL0MFfnDZR6Xgkmh4y1WIwpOPLe89K2SfI1BWKViBCHfsIsZQR4ndgYYLaDxAbJNSc6pple6839T2CHtWgHVDW3XKzJRbfEqRdQfQCwLrmfuZbA9eHtSMhSS3bxTADo+aqve5iG9kvz+5WrSJa1eZLsiXqBtDZu0OG/wzDqf4mdXDo7c/5KTIt2h3l5qgCMHn1Pp6WNXpwXzp0NRg4wYqiT5Mn1fK7K3NHjMmeYwFdAnwRIgqiNAZ0V6AecaNE0pIrusb6katbVXJLEVZsF9Z+5Z2S0u2Kosy3ATYuZpUsYv2Ch55ND2qAIYm+UQdDF2aUEb2rHykgLQM0f9KNciKFYOON+O7Lh6wHvN9J709xVKoBpJpPbmfeUNNCr90ik1szJ1DZynbYOuRf6DQsQObuWmU6OydXTc8ZFu3pJx+SH6U5JngPeAVOu2mdT364el6uvcR31+zg5dWiu3fzemtevIKOPKuFe7t3xAFZg1c8pIiowjcxdgItZ3B/lBPabEsW1ui4ye8qOqhnNc4eh1CoI4F69Ism6MHOMXjg1XyDBDbPjXmCGAfaSIaqdn5JExfSXHLtbnMyxYwFfS2NEdz+mVB8n6QcweY01oEyOaklvN/haI7NOqP/cFRD40gvPl2M6J3E/L1di61PYpmqbFeaWKoehFXd3vz958kSB1XbzVQvd60+BxLwPwOp9sNeH0x/3hRdeLLVHPd8Cd/Xq5n7eqpKlGZ/T6TH95htvFmAdoEaiSx2ihASzOoobTOT2gNj1Uwuvri/XCqVVBHWtAF4xag1mKCPGejHAadcd9HjU9Kx10xc9UWUKJVEA0WW1trfsUx9NPam1j+k1pMczvZYzz6qGNOya+WoOSlCSkRuXNleab+PiHd3f8jXIMZTJjDrVakNknHL8IVn29wuZznHvB2AdIHAwpK2MmYyCBrhfACwfB5njOOM9vF+Bs5xb1ezmGJKuwNYowxiJ0XFuvXL2xx8GYoc82biaq97DfgLc+12x1hObXiUg08eIMcc1dqa6wXffh3nTPcmmMd+7rn5sHRPIn9alIQWvxASVkklZ5VIpa8paUIoxpS9Ze/Sl121AHFDt23LPW07c3h4UUswj+VWUmkHrNgk6ybx8lZyU/DSvPet6q/c9bmKAmu3UyVOz3/zNLy8cys/I94tg9dNyo39mAesfJ7P2abkJn+Xz+B/+u79XGzbQKfgQeAp5sIAWX30xBW7X4hTKMMjiK+NrsSVvOR3Zi6CSpKalMF3PWPoxGxvpcADsrRijWOhXZJMBgKoGKYs0k6VDBw/OfuEX/lwMY3aVSQxnXkFAZ507g1vAeQrwyi02G4d6L1l4cw2DqxYSIC151ARe9WF1JsUgkARXTVdqwbRsuXezjJ66P11LWbnW+hCUA+Q2TpJDm1LLoNpMo5z/JpdkwMbG5LqdL/kvV8kdxQDsrt9xBsVGMtTAUtrgqz5NmJ0Nc2TcgZ7uNas/qhpWDAkDEPIt9aEtnSqTpzKwigFQSQ2b/RjBCoOZvh8Tc9h4f04quyQgi1HV3tQNA4xwp1u2JqAKqMBwPxOX0HJYTuBnnDn52qCBcrmLClbIZY0v6XHus/tP3mxOnU6rnd/+/34nbQLeraCRfO9AZIDkpeKjDrDznpycvUexVl1T2ZLy+UDM93Vtgki/r1925nlIxeZlbUBv16wOpnUuoKu5MM9CzAPUDgCHyZLvq42ROTwFO4MxGKxIB06krg1Yh7ROH8u7SYhwD76Z1gkAqxYtmcH5WYL4/Fvt4604QD94mHuZGqZH+aqetaWMXbdbzqF51YpIee8/CBN7TX/XW6l3vFIu0Rj30dri+ReeTd3g9tnRH3xQ98EAeRZW5vzWxf30aljZ8zFpuhipLNdfc1aCRNCM6SLPXBkVRUmDM0DFZmSeMQYC1oCcBm3aQjyY7Y6cf1tY3nXpUen81gYAknYCUZUGKYCvZdIEzPLMeKaZqV2O0RRTN3WP6hwrMZNEibFX5wrMMQCz/gjeBI5rwuAxYHNPrSmSQ4ClGteWNwJDHZQChpJiACsHWfLVEydPzz46drLmj8QR8yks8d44bz914GCpHzjpAuX6OQO5nn/POaYTk00l4dnbuXN3aszS8iU14jfDuJw8czJgU2/njEXGjVnWtagqbpUsennaRO0rVsf3wJ1Pktl1TJQijVYrdy3ScQ7mG5IA2BJ3Y2xw904Oc1k1j6nNDXg9k4SEYJZkFKi2ppVUutYMJRptglMBvzrwJPsU6j1auiL3vs1kxt+Nue9ZHGutFjLAEfXKizGjW5na6lI2ZMyt38yJAAk15xVM5+echLWakawBWLVJ2xQDMcwxoOvhL9bOG+XvHV+i5Mkn91XSZSTR7ucaSOg5Z1+7fG3OUI0Tq3kwQJDzAfy6/yrToZY3O+6Y09aZpw4eKGC4Wv11KSIkG1uGO+/A262MGji24dRYKxpk994zPsppOq7qZPvMobBoxsPfaNPDdXgA1mYe1WuvqDl6JsDbeUuWcEhWbzvWrypNKeO2dpoe69BgCMf7+/1I5g3QOpjQce4DvA2g6VkfEmB/M17nOAvrVxe+7nGQ6pzG+4yvflaO9/nAOnq+rZkL1835cesx/GFx4XjfwRIPgNlJmE/ekzEHRqwxzmsh41yyaGv8VCs91ushE5dosKaYA6O21c+GrNr6U+uq/dR4AauVaGrJ+lJdATJXS+lTydqH5Sx8Kve32vvl3746927B1zX+OxNrYF5dQ5mf5evKJAY3RC68qZJovd9wxT6dnsFkxOa3+WlszZ2/9Rt/e24ufja+WQSrn6b7vAhYP0134zN4Lv/Rf/gfVG2eWinZZgsqW8iurUzQJZOecbEwy/CTkH3xi3+2ANnZMB2nI0fElFicq3F3jnEvJh9rmflMRjjVOiNBMtZIew0GSZhNdVay+QDsFz73uQQwe+rfgAwGZsjEbBajJ2ydC2Yyf3MpUrnhkmhzU29aAV42B9d0NXWdauOAwQ78bKw3anO5nsBo/YY1s6cDyqCnatIdJmldgi9BiuspJ9oA9pPJbHIXFrAbDx+CWUGbzdHGMqRco4ZlTYJxoF7vP4CeFFGASTasJk2Q7mdl5pHrYYoj4CKj80m6DAxxtBW8yuheT42dwM11qx+TrUUGDIOsOQfF3CvGK1irChTV5YQNsvSrQS5jkQSxerr+3Be+UD1v/V5bEm2AOvvMXXgkC9oOpQxKKhM/Seamn2EsgBPsIGYPa6VOV7D/la9+I31p36y55Hq5IO4N47SHlC8Ai3yQTBLIGkBlSO2McwVU2P7Cr30eg1Udct0BWJtFGZLdNhCqV00MaQU307k/HkiNIGkhaB1tbBa+fgRc82xD18GpJ/UfSSwGnzSTkZL+j8sj+10bF0isoVZBT6THqJLOZcsiA8vP1LHev0cGxvCr6+OwrEAvWe6mLWFilq3JM5p61/ORE0fuyhW3JPm5tk1hcjmy7gj4JEGVhJBRAOCWqdULE8bI5+atmCRdvVFMG7VD1UxlTMowKPcEwyqAI8EtY6qmlwqUlNs3xiJf3Ufz27NRxmm512o9d4ZxlYBSb1XS31ICjLpBfPFs9uEP3p+9+b3fm7377vcr4Df3nops/smoEawJlbAQCE4sZLXJyOvM4W6fExOWSco8mAplCqU2qH7PkTNPgNlzIaFjvl9OEHg09a76yh79+FipIzy/O3bsmr0Q8zZGYiVxZtYV4EgyDOwNSTsJMsAKNJIUr8v6tjyAjHz62ImPK/mDXaWcUP9GEu2rXricmy2N2MP71b/6zmxzkkQ7IuNenTHgdC6wBbJX6mua/9RqAvObM67YcC2jbiYRInFYSo4wMxjh0RKnjJgyVwZzaD3jRGy9unY9/W3TTgcriokeYM2zVQ7cJZftUgFjL5HA5ff5Z5/tGtecfElfPacTuySZ4d47D3OOfNu9OxdAvS011BJeDI+sw+ZArd+AceabfcE+M1Ql5I+eF32M72UsAPdqhVPlDNk7wn4XczXNJc8jOfBYhyuJQsJtXk7HtuavT0ICMy+5sj11zMyy/H5cTy8O1t/2Mqh1cQJmfjWSXSZgaW4oKvJ/lCiuDVPHzf3CnHQ3pS1RwVQiAGuGTYvE3nMlqVCtkfLclSS/zqPbwPS63coNxx9qn7ofE5M6ZLoLAd/Cc/V3Y61byIT63jrpfbtWtuXSEhotS2+58viYY+YLnE37x7SOjvcY6+oA09YRiiP3yD21Hzr2+Psey98PWH8YeB3JwcGijnV5gNpR49tr/yfXd+/TccJUTlJlGs2u9u8kOKfWU6UEkzRuGTLgba67B8oouh99J9+ogcqXY5p/q3hBSBqXOqJrpy/GlAkI7UTnqgKsxoNT/kcfHam1Q00+s0X7e0l/82ldupfj8rbQLtC8tS5x/9eGzroqDnC/JFt+/ou/8on79bP/j0XA+mm6xz+TgHWRXf00TbE//Fz+wp///ORI2ZLXAnfJAFs0S7aClcyCyTBoNJc/FJkrmZ5G5Hoo3gt7YKNoRktWOaA0dWNjMxTk3C0XWNn2ZvJABws3YAV0vpxaVgv2Ciwi+epkhkCKszTBgXpAvSttQGXIEFna+UgBS0qa4EctrWDJscw/AdytyGptNIIDrS1kR28lCGVbfycAYVUAxZawAfZSzFJLa5ntNFjF2vo5JkfWU/AED3k/kh8g2PthQqrxfDY4m5Lg1QaI8f3o2LHZySnzKoBU6+r81IFWPSjDjASpghtBKhBPOkuuOVxKyefcDy2ETiTL+nFchIHBcmUludP6o8Bas6yAJvC5NCwVUFu1ockgA8HeT29Pn2rxnn/uuYCdXfU3U6v7GgNjwtmWyyJQXGZHatBIaQVwhSIqgqt/CHzVDDP5aafo5dVz8hvf/M7s61//Tu6XGs1ua8SgZnscTd1vUkn1bAWwsZABviSBgnrvgXEmT5/8Teo8ut/lCECA6pZpD5naQnnYCLrmnoK5+tYFTejrl/PS8REkdtKiWwpg44zLSEzMu2D2+WiHUsYoc9JMsssA2NSzInfIrDmt3tdzNeO6YoX3N8fUkqU2OHNxXeb4nbR3uRw34Rs3k6mXNGBctG5TxhSDJZESVj1B8PkYBsnCY/O75+XuZm2KuVOfHDCZOaydzf3URQqcyROx45ylPY+ANYlkB/ky+c1WkzU2OOhA3UczuX2NFfhJJOSZK+l/juMYYx5L2pC/bUxg7gOIp5rA0p45dXL2g/fem7391hvFLGLWAZw9e3ZV384dcafdlLEuCaS+pDmfbmWU+0CeraYsY8Lls5im/KxqNXPuXIux2wCrwNMzbP6Sjt4OYD8elvX9Dz4oSbHWWBJREk8A4Zat20pdgVXZs+fJMKg7Z+vzc/L1m5nXVBaYVowzk63qN5117VKY1I/zjK/XZ1iPUIxTBu1aZP8P8nvqgd25ppLCZl7fCuN+5dL5Ylc3peWWvq4AkHWM4kQf5kcxhfKslsIi16YMwLMncVBOz5mXAGMxrLk+iTFgtRMYEljNsAqIGWzNlngWs34EbLuGYllLpdHqF3V2gnFgEiDAZEt6HEgigboCM+oeexYkOqpn7ySz9joO64J0dcgAatfjlu6iEovWBc9rSf25F1dLrLS1KnOZHi/rEvZVvXPV4WbcfXgvycJKpEx17RJ8HOUBVeUawNIoReBqPYz7rNPWWez85txfzweDwWGCY53FwjteJW8mCekwrmumtOf/kA2XEqUSgS1pZ8JjPD0v5s8w0Wqg6JnvBJo1qRMDXT88XNKH6dIArP1e3U/Wx0LDpMdrTRfGWQtZ1nGMAegGoz5a7gx3YmvLWLPG3451ciHDuhAYLjz2eE/3BkArmfbkLzFa6TwOer3+8QTg4wzx43+z8P0XAlbHHkmMhWPmZ8qajLG90Tpcx6hkxCSHp2fhCJz77hm0nnUCoOXS5vx4364xJi1vEA+w3gEgKzahgFkZgHm6ni0fW7OeeW6rI0HWuDOp69aXXS34YNDNa5Lvk0mcXc+x9kXODqCKJ3zcSXJxS+Zq1+5qS9Rs7iuv/+K4RZ+Br4tg9dN2kxcB66ftjnzGzufzrx+uGlFATgBqwwWQBElt3NOGJ+pobOTktJ2RTMCahRw7gAkSrLRxiyw9cNTN2CtLri5vavMiAqhAID8nIQRatfJ4JrJEbEu1diG9FaxnoQYAlCdu3oKR7Ozw1QRep8KSCiLVPQ4HQQyrgGUwbkxOBL0ViDuXMnkR1Gk9oxapJT4jCysQ7dpbAHDUIWGnuu7KxoFdMRZbSQAj47GhrMnPqqdoxkXQiRlRTwucAqsfHDnaIDMZWIGfAFpA1qYuzTaU02N+tipuq2uyIarNwkZKDDCBsNmqR9QG42jq93zaIDvz2m2HsAQVECZ4tAm7RzU++VyZwNnPAPdVMeBZuYIcc1Ndh2BZkMlkQtYZg01SrBXEYGNcj3NQC1s1rEZUHWIxbx1oFrua62F4w4gHC/i9770z+8rXvpVzvRrQtapYGUDI9WqbgxkEuPR93FBOo1gZ5hNTID0FkW2EQhLcddYYPCClJXvNNA54NS917KBjALEO8Bp4S6z8sMBo1Dy1zOt0Mdoy6FjAwYj4neek3ZcbtHt/z0Wx/2VS0/0ijY3PcljNmGIAV4SZIXklLbw/Mcvr168pwKY+7upVNZykZcn+h4FLiJUjYcxXlXHSrYAvoAtQIhPTggTjJPmyhjxdoilzFsP6SPuaUtVNwBqro2au5nMABHBRbk8CcIZbeXa1U4rMsp6LyXCMCducRK7mWrNmZoLnylfrSNeYLW1QkNpC98j5CM7UlF8PcL0QkH3s46PlKAuwY+cdX930vshEtYfZFoAhoeP5KjO1gCvunTXXm+otsCFZUeZR6jmBNyoOwWeuSACNKS6GIgDr9JnzxbACN0oeSGs/iiM3dUmx9pkTWEhu3KSqTx04lFrdPZHTNkM12EzOwtfCCp7NevNxxv9kjkMxoY4VaHUuZzN3sMTkstsTeDJrWZJ1507krufPn56tyX3FrlbyInP5wIF9zUpX70+JmmaozfeqTQeSKQ1qHWOMRYXSrYr8uwTnasxL1my8bxQQ3VlKhpg+Zd6oKS/lTLmKRx6cxF3XW2ufk7mMzcs5q0FtyerWSiT56Hr7AOHcw9GL122QEARYGS9Rs5gT3f4JCO65T2Zs/ptvo90UQFDJNcZy+olm3S5TOC7SJUtW77uk1je1qz5Wxyiu3FPNhcxTgNXzWfLL/MwaP45pXylgbH5b97IGmkubMiddl+el3KOzhluPay3JMd2DAiqVhLOOtatwuQQbh5I39/tYb0Zyq0s0FvZ/npJ6XbtQ5z8PMFuh8kmQaR/q52qsV8PQaTCjA7A+TggsZFoXhi8DcBnDhfJfALvYVW2BJHrUWU71oI8zoY//+/Fk4JDbDnd977kQGA+mdBx/MLgDEC9cb/2szLkmZnmA+fHa4TUxpMOudSEjO663GeqWgIs/xvk4F+vHcG12/JYxt1P3H/mR83Nc3Qo8B+aq+WIvOHsufhbZjx1FS5qN+snnOvwNhraNmeLHUbW+3MXbrOn48RNVk74zazgFgFig7pU+5flqjRtj5Lpe+8KX/sjT/Nn5gz/GPfnZudifiiv5qQasj2f4Prko/1SM/2f+JH/ll3++6u9Ix7ouiSRMr8BI3BKEFZuYjR8LVnVsYVUFOfciWaxAPOynjLOgtZiQtLi4E0mwDXnIK20MBVgr0Iikr1i/lZXtFmBzrH1qyjCuFigL1Crjr64IYF0S2aPMYwdwAqwKuLLoFzNJWgvQ5d9lklMBXjuQLqyHsanOy9/CGgU0OG/vMepTZWYxpxgn2c4yfAgg1VQeGFZ/CbBiVIC/Di4mQxH1ZNmMqg9gzqtrf9O3LUD1HGfNjJtzE4yRjnn9YBrUGzaD1QHTiilZoFfb7YCaZQm8BmASdAKsxwJYyJAEiDa25SVDjSwuTB1mVV0OMxRSS0kH72VzXRG2bnlq2gTpNlwbqyy0oEtNHVbAVsFUpkxLatxLFFxAYTjylkQT+JO8FmxN9UZaaNy6xSBoNvvgg+Ozb37ne2EE9dQLAE4QuC5GQsXOYV4yfzC8hw6klvCpvTGnwFaTlYeNykbPfKpre/pnxbTkfEsKThKduUIi6TVdr9ub3ONZ/JHZdhzy3a4Dm5eMubY2Y5mAce7Tt771rQrwPQvPP//8nKun45tzBaIKTCVxE+A1assKw+a/Nr1qeWBl9suJ6FHVMrpHgnzyMyxXGV4l8N+e7LzfPQq4uX49TtKRrl++EvMOrrdhrVcsXzNJe1OLmmexGN/MYYkNrwcEPB85XFp85O+XhaFL8ogUvFiECsw7qBy9kpeTwuWamqknR27jLKH6qNOqmjGvn3u+/J2exyS6kXCSMAckW0O69jtS0MwZ4zTaPVyJKoIUX40i180yBMu1k02fTP/Oy6lvpbDYFqk6yTimTH0t9mFTnjkmQUvyfHbdNun11PYh4wkklrPsVH9dhm1ZD86EhebSjeE/E6YOODVO5g9wjqXm1klmj3k+njpXtZ+ke3v3pm1KPtcnsVKuypE6SyphNG9kvTx24tTsvQ+PVKlEJ3/UncYJOWN8Ks7mngfGQ0Dr/ST2luam3A1wvXjhbDGs+h2TDC9PIoNhlpZI7p/WW4x1KrdS8xUQzXvqzZoAu3rkcgsv06M2ZZFEuqs+M9/fyDNDugzQMZh6Ia1jXnrl9fobc4M0lUHM2ShSLiV5cPlKamjLJOpWyYEBOtJOAJSssQFiJ/4kHgB9ihPPintE1s80qlviTGoLCSw1rwyXpusaAKMARf5hDg5p8MYymAtwCPSW1LB/WMOdr3PodmZhMFN7LCnCGdqcLGY/z7JkwoXcP8obe0PtNfn9pjD925MMI++s1jpVatH1ilQeEhOYZJJMLCyA6x4smfagimlq52m2s5h+yo9SHLTaoNeWdjJfCLacv/VzIWBtJnBBO51preplq/0JFrKF87W2feyholkYe/1B34910DFGuxhjKQHgWLXHc1WelBV/nGBoIaM5/v5xEDo2qsSxAAAgAElEQVTOfyEb+ocB1rHmdllRj+c494Us5zB1Gr4Wg2EdqhevmTd94hTeiWbvPX6+kHVmiiTu2Zoe1uP8/rAx6DZo4oaUAuR10kSjr6uWV1p5Oaf1KReo+ZfEZO2vDL7solOiz3Xeyrpv35JwlMCzhq5Z3WVUtUdPtcGj5ppSRDLpswNYF8HqH+d5/HH/zU8tYP1jZaR+3KO5+H4/8gj8pV/9xQpOMSmCTEFOBwINVEcfTFKvYlISkFSGMAyQOjt7C4MbdXeCE5suyR6TC6wdAxSysuqLlsXc8dSsbgx7KIvv5/cjX5Tl3qD2MQytjd7GKNAuZ+KEDF43WuWUlCcbu8zxQhloGyUBAF2bMmpXOvMtmNXPjONg2gokiFT7tzy9SleG1SzmsXraBdwl8AIqR1aa6RE2Q3YfcLVJCVpsJt6zjUXUZ+U9ElAL+sqhNGtusx4N5rsWMO+X8aiegNO1tTNzPgv5TWCLhJM7Z/7zunsZ+85mqxVNwD71gRMUttyuAzIgVYz0QO/EvC/m28/UW9UYBBCUbPveZG5UQE3QPMByt4Vp1+WphRFX5Yy591+WYwE95dhb1wOYAb0Bevk7G+uJU2fDYKVG8t6S1Hidn337d98MI8g8B0OOqdX2w/9acLpSH8mY7mzcGDYqgJUccUf6QAIWar9Iu93Pym6XfKtr7ZwPCSUA5mhdJzcv5VrIYLQibLrGYlLcn6mNUYEDLUHatIrkEpj+2te/XllwiZUXX3yxArxRn4ZtLDYxx/X2jt81ULkmDs7FAmPAekw8X8bK/TJWjHdk1TFYxULmmboIsJFuBwRqjaMuCsC7ktrle7lf3H3XromTdK6jnopJjgYIqwc1NhXUenYCVpfHHXZp5KAkphVE5u/yeGVGdb/ies4ChgAkCgGA1IGHsUnXgrVyQqQ25MHmW4+tMCxgPA7H5qpn1RoC/Pn0/GDcyeedk+dOYuN2AOvFi+dzX68Xy+jeG0MOx2cj8SxTn9xzz/KusK3PpJbyQMoQyFv3hoH1bAlGnefNrEvuhY8bkaBXbTrQlXumjvJEAOgb6eF5Ooz03TyLl1PXLqkElJGkl1lZ7hsXZSZqH8Z5+N133ytgKKFD6m2ucxRW5kBhIWD1XGsVczXXuzzrxy6S7DAk1es15/ZRzKA8owC0NkNro1bAsN+J2duF9F/cGIBXDGveAsO6d29a5Uzz11iYf83q9RwFzslfgQ1rx+7de6vWtiTAzI8yv27rnzsBVs7CPAasZ8++8NLs83/m52v8qkyj5NIZX8nHfCqRuBpQfyPJNT1UsY6jZzNjPWx09xu+l8RbWOXUAFO5WLuNowSee1vJwsx3iczua9kgDJPrYwCuAiZ5Pjigr4+6AzjWOos6xTokYTYk90B6eRFkLtkjMKvWUknEAhlUAMUMUwO0AZV7dznXr1zl2o1IuLMWYtGwq5vCfK3D5maue30D4ZR16KGbRMnuqBxIM7XLWSFRlnGXbDXXrHNLprrGUc841BzNGDaoH2CrgfknwanfDcC6EJiOsRq9OBeyhf2aDuBH3ejjIHUhE/p40s65eb6Nj2dLf1A/q9KTjL1973HAtnDtHKzquK7HJbzebyQEB6AdzOcAoAvH5fFk4gCevcbPr9/eb7xulGeMxMkfVMM6P069Po2a7jH/3MN24tXnWPusO7PnUhYzAOIfHEAN34ZW6FS5RZkzPVGJFnv8aKlnjzRnuCl2MtgGMSU+JpXQw1IhqNVvh/2RmCj1WtaXbnHEyLCfO2oxc3v/4Vd/5Bjvp+8Fi2D103rPFgHrp/XOfEbO6/VXDlfAAYwNB1rgDFho17wGAwAp18dqXxCTGG6O2DgxHZaFlBNjWeY+Fup8X2xfjlNBEuZKcJgXqFdSxyhoUGt397baDplIbT0C8PKzDgCAVy6jXu5v55ubD3nP2CDHBu+YQ3pmIwa62+m2v5fRd21cbwEfG04xTRjK2ig66O86yV44WxYp89tGSLXBVpDYtaMF2oAg15C/G8ZLdc21U0aKVPVnzTwzdhlyrzZ2YhbDnXVsYDk2VhrQxTSm3la7oFFXKKjTn1VQSdLZG75sfptKgCR30weU/NR9IAUmQ3Uf26AGqCnEOGW0AdMpIALeSnEJCDYwkSAAWAWGBQ6LKARY1QMxp/CHAe8BD8bpfBjWGzcjL77/RGSYV2bf+c5bqdVJze1DEvMYVriNc7WkMs/uN6OiWbno7t4diWtkVcyABJnOeE62XXW7LcU1l9qcSj1lZ9MHYF2YpW8jpp5PQIi5RP43MvtuUQcKfV8ENNh6DCtGgpvnswFN1f5pChobfGbeVnxqjnbioHu8urxmMb11/SxSzcHAlGR3Yj2Y1bRz5P3qp4pVNh6Gefly9VGSNqRt/QyoL+c0XfNwumdiZCoHs61apZDWhc0GWCtg9lon6ttqPUX6Pcx2AlgnaSYwMB8Uz9er1hUWEOn50rJJoJmbccvrvb+5Dqhi/j86+nGpM7DnWo6Q+t8Jy1h2156FYqruVY3nurgpr9bWIfNVX+DLUQ2Q1J5K7Rc2vOu9U5ebgd2VXsVMyCgdtqfOVB9V19umQM36SpKR6BrXG0nAnUzdbJnKMZXicptA1TPkOdUP2dwoSXHuExn4e+/9oGoT1a5qd+OasJcmPlBPgQKkPsz9sCTdzjGrbtK9kfTKegJoAYWeRsmJHWHOV2mDEgB1Nq7Cm5OcWanncdU3ayMTFjDfk8V6Fr22pIv1/LVaRFkBsAicPvfcs5kH+smmZCH/vpt1Uk0rZSqzqHOpcT+RGl2/X2+s4mxMcgiQmc+b017L2ozRLNO9kmxfL9bRtZQhU+Yos6nLqcf1eTHHPBIJ9YcfHC3gI/lF0s8YRtJScI09R+9LxHSZQ+rvsk+U1NwDng+Bt3m5itIk96ncpT3HjG4qsaj9UkvSMWD6VpIO26PMMYmMquvLuGv9Uy2b8vCZY5V4mWToGHbuy5IYasmHC7D3aoOmdooG2jaGRV+Re0pJZD8sSbRPNa/5nbkCJOUxzlzrMpJyDV8AUCXPFn6U6dDU03WAvv46v7fMA02v7Hk81q4htx3gupJpVTfZDORCkDr+/cPY1ko0MkGS4NHHOM+XY3UP4AarQ6VUZ1HJqE5PPf51XN9gVf3b+QyWdpzzqPtcyEI/frwB2BcytAvXbWMxJMJdb90tbQY4XgiGfe9vSHyt2e0gHWO0fC1TQsmDSq52K6I2laROul/JyMfNpz5xI3u0pURr/pkDI2FaLbrsKdbiadyk9uyLZRFYcUxeIGHYI1rHoETwOnXjfV+7a8AYE1/rnMUL0/32zO3c//zvP7WfuZ8sAtZP6y39qQSsi+zqp3U6/ejn9W//xS8mszyClAZjAomWpbTsyYKL9Vkdp1PA587dtLiJecjDmMbYr5cwy8nfrFiVBTjOp/fTaxI7J0AZrnxtPtEslwBZwAGAMkoRcNwOaL0ZxuJ2vhfTCh4aRCekitGMXpRLEyAClhjKMlrJMSrYxiwKjpixFEvq9wKSrpFVq1P1IGRcpG3FGvXmURsENhHaKIBq4xmb9pCH+sH0u35h1QaS6AChBdoAIOFfAscKAsrEQWY1rxOAlpy1TVIKyE7Bhxq7GwmKq46s5J1djzk2RDV5twM+l5TLL9DcjKY6WexGuw1zZAQE1Fc5vH6sLcfDIGMuqset2sqpn2Jln+t+tNkQZOX9705GNZ2dtpE2Uztq6bDsVUtU7FqzUxXIBSgAGysyd27EzfZejLcePlqRwPnm7LvffTesK3MuLsQbC3ypdZ7euAAad9xQgblHWvxg21uauCdMkgASa1011FUDFFatgFOzkw3Ygf3qV1Nj9IkMPDZ7cg8ul2Dj6H5N9x0IF+wW8M1xBMkkXkeOHCnjLfLtPXGRBYRGQGY8BMzGyLnfBcYKME6OlJmbnqOSHWcO+6/rkZ6o4B/7hdUacntziNzyytVLxVKRku7cuS2AYHdJxYyXtisrwvCrbZZwca7GotisJIlco8x+BdMBrOqgat6mB6f5SB1xL+DhLrdaRjs1Vv08Gou5MEFQyF14LomB4ZMkaIYem+s5BnwrURDA6m8pKzCsJyOHfT+gT12qWkGMFclnGS9FlQEk8eRZnZp0RlPYL6ZUjyRGIhHGyF0KA3s6gFUrlith/jwjZLj6/65Km55t23bODh56OpLPrQUg28gnUr0AGPPY81j1YJn7xQ4K/jIewD5msYzgMtfPhm1SW1ZGQRkLjOKJ1JW5F/8/e3f6q9mZXYf9JVnzPA+suTiTze6WLaklK4AQf7AAOx+cfyHwH5KP/hrDHwwYCWAgAWInCmx3AtiypWho9WR1s7s5k1WsKrLmeZ6LzPrtfZ57X5baEiO11CziXvbb99a973DOc57zPHvttfba6s2AP8wmJ9sbeZ76Vdf16UiDl2WN+iwM9sUc40I7n8wtrU0cDwDtvtoa9m7vnl11H97KuZ05c7LqdXPKCViBO/1jt2QdYbYU8KBWN3NgSN4dq/Xgo48+yuNYBbZf//rX614TPAOrBVgZ2+Xz70SarZ8sN+hR3yphwTUXENNj9dldO8pVelMYVXJE7u29zncCaPSpdA7qZW8GBFxMkH80DLRj+OTjkwVyJSTUwUtaOU715xKBVepRbs4SalQU6nV7fwEcrcOSlgAryXitoZU8pO5Rxx8QWy2MAsbVY+e7ucW1+VwSO5yD9buuPuDl1t5sqbKNMvyTbMX4Vg0t5h2jxvTuRrHX8JhrPtqwMPHC2pYqaCqBoazYnvEyTkD+hmIjM8/4O5AX55jtaqXmYYojITtJpxfq5qv+vPeTkVxtrq3vtgFQav2idqh9o5Nho4TFMQ5AZS7Ps6E/D6COKGAh4TpJuv1+MJUNpKaEbP7unOfB4niPxwHrzwOZjzOsPsPxlzrLGlsxxCIImWdsR9Jw/G6c2zxYnx+PkZCeZ2xHjap9CQh1D0vm7pAoU7oBsNbe2ElE17/6Gmf+2mu16av+0J/7+jxo6u7G9m1zqreuvqYdA5TKqBQ6Etnpm65cpdhU+0EnS31vWXHXQVc8Ms0NqgR/6znSPh8FsKtsJ8/Lz+bu+m0H/v8HeU/UK5bA6pf5cn3pAes8C/H4QvhlHtilY/tiI/BP/+n/WEHD2BQttOu0V+Amm0WY+Y7suTrSR4/0ybuWWq8zqRm6kUVUbRPghq0hzUPBcK28pfVfBV0V8OhZlg1dwNJGKezip+btWc/vpd7xWvpEXkqfyDtxx1se6SPXzs2bZO6xADY+DGnXeIzWBb4PBnX8vrLa+Xq8FmZsgINZEmyQK/amM8kbK0M6sspjgxLUt1Sy5V89rvP1ucOYplieGOIUmB5mCcWyRiqJrakm86l9KaDQhhDlxpxADDAaNbcjACi8AEeHvVpRkkKgvZ0MbWLYAPVjGwOoGC2pe5NA8MC4YiLLPKkSD2obsT5MsrQ00bs1QJG0FiBljlU1yGH/pv53DYAAjGZmgVS1mky0/Oy4RmBWZil57uoEiw/DrD71dAKgZeti2/9g9t57J2ZnzumrmITDqg05fhLyKuesTbmOuSSEQHezrYJnTLx6YICHfFMAaX5qD9KSs/GYnB9LZu0CtaRwgNaaE/VhPG2Yx2C5OzAfz5lnCLodihraMNuTSYd55qvGaKqFLtOlmjNAPOYjH1HXNmxSgloJE4F0SwU5NEfinPfj8Pzxx2GqPjpajDXJrIAZcATqXHeyVn1VDx04lOTEZpMgn51AZ2IOgEHJgzupiXT/kQVXcqiIkQRDuceAzjr1h81KfBZABHhyIq5+pMU0uR+ZGU0Stby6kwAeFWOVmqDkbzmvUiMEsML/ZaaW96say7x+TSSn1fs0cwigwWQYty0BbAy1zCMuyebUZ3nd6pVRCgSwro0kGLPGWffihTj3Zo35NGsNtu5ixupKJKF3kshaFpB4/MQn1UsW+Nwel+sXXnpl9vzzL6YW8WDND2Or12vX4q8vuWevCdyP416cJEjJ1zN36hoHiF2JzLVksrkHjx45EsfP8wttfQA9JkMSTdfD1qr7lFS7GckycJiJlBr1tLrJe5OSO/cVK7gkb6l54nP0G92X1irY5Js3rqY/8cnqyRicWkZM5r/rbd7q46q22bXU/suCVHLBHN+xCbBar77xjW+0HFhZwgCsAeDmyd0oVC5jutXRWtCq7jjXK9dIWoLyBWvIDAqQ3r9vb7UVkiA6nzYcg5GrmnfJP3JfvSBzPqfjtHzy5Cezn7zx09l7b78bCf/2amNSx5y1xjpTRm8ShXmteWmN5Xg8Ejb+LRnJB4C5nOsk4Gfyho22lvkd0y1z0ymQJX984uOw3x/M3nv//an2GOjoVmPWESystVefUwm9jWGR6/2q/r/vXcoJTBVmnZrB+ts9tB/mfttZKgpgR034AJ8SH9Qehw4dmu0NuNFfe232TGoGc1zZQPe3TWlLjhljW2Z8ZeakT3OPwSIr+ecB60gkzteael/H1v04m/UegPWLkgZDmdLrbCf3Rkw3WEvzq+qPJybvL4ocxus95/Ny6F5j5hnW+fccxzsPVmulmo7Hz51AW/QRGP92zlhTY1zy8YxrleXka3gaODefDbBWr9tcw91xHnc9RqJgMMn+LUE8GFvv9efHc/EajfHo2MCBSj4yQlxUdliPh5lTuQfn/p3vJT5KNSqBVMmJbsFTe+vE/I5zsCe732ssOnu+MNYrNqRl2Vf2awmsftkv7ZcasD5+E89n5b7sA7t0fF9sBN5443ufC+4riNVaRuaw6haTLUxkdeMGY5KLkYWdi0zsbDa/OKWuVv8pGAJY0580TKtHZRUTILRxDgYxtaYJrBiWVNBSdv+1Jhdbsn7d5gRzaUeTGkfM6to13BwDTrKJfhZ2SM3jqlUtt5OpHGBxbI5D7tOuer2RFQuoRiSL/TBdGBnfChzUJhVDZtNczAD7W2eI+1EZ6QSoZLse43c2Ow8bn78v1lg20yvQ1bPU/lbGPBXUM4khl26gNKSulVkFACcAZ6Mq06U8p+rYSubb71PBNvmtGppcG6zN5tTiYgA2JUDTHoUGVLB/PdcMMMVgtlwK2NSSgjNoAjbgM8cvmWCr8FlNPLdbpYMvSXfes3uj6uXJAEhvTA3UF7PK6oYZUWhd8+ARZlm92bqwYk/NPj55OcBDH0hdSNX/OQcs93Dl9OnNsmr9gYET6JaDc8bGNXV+gCu3XvLKZqhdgyRDcqyYd8ftGL3bvDNkscUChJwDCem9JBVIO+eld/MSWUPgbwLG+ZqyAW5HQsG/MVOSORI3TK+q/rdqZLtOllmO+KMAaxJBvphtkLt++MH7dR6CY7V1G2PYczPgyMAHWwbQPBNAsC1/X1/gE8h33IJ9DCspvs8+n5pI5mdltlW1ueqhybS1Jcq8uzdJ0cO2Lw9IZOIlYJLh5yTta7QqaXOo7kPscyp4T62h+wSzN6TB5gOWrFszrU1i4lrVT5abbF7LpbZqqGt8gI4kczLXsIhlzBPQfCXmQ3fv3Cgp7IaUGrjuV6+kbvfG5Rz37ZoPjJAw4turX+rrAStHZ8eOfzI7dyEO2QEba9fq+7gtNaR7AigOZ37sL5mnewsrei0gGIjcFGOV/flbBZXT4uPaSYjc4ZQbtu5cwNobkYF/73vfr/6aGFbMOyAOFO8MUKEruJVzOxm57ccxXTobIycSXSZNxp0s13es77VqhXU/YHp/6rIDWAPMtbW5EEnwgf17q2b1M/L2vCu5sBIL84EBG6DYpQXN0LkvjyXBcTKsqfXqa1/7WrfiUlLhuxq3KFYwQWpZMdNnA7wlOIbLsvNRu+zLXF2V+bAxgB543pvjE+Cbb4yjJFDMc0wmhrVE9Zkz1nKg4GyMly6mt2S7/kpEkpXGnyDzZfTGhn8kkCgksKjtE9BGc8WuagUUtYDfjTYxVcbfxt81FlXfT2mTY7mXxN71MGPnYlLz9tvvZDy4pX8cAB3Drox1Ac9pLTN3gdXNORdGZuXgzGhrqg0EgK4nOcQxmds6xs094BzIg80L4Iiax9pSNbQM+AKWtkY2bS4w43KMakKxzsePn+gWbbk2v/6tb81eyfeHUQ51Em0kQv3UYOjzYK3LFuZrTY2zYzJ+w8hvSIb/awBwHhA+DijnmVBH4e+j1nRekVIHO32Nz3n88wqA5dzH6z29GcZFCfswoZt/v5/3cwMzyZcur5lfX/2MCcWakvG6l4xHxQJ5nZZZizX33de2nN0zH/lUeN782A9QORIIg719HEjPs+ALx1zJwC6X6dIgcQaDx5Yqj4QANUeBThuo+MJ/VUljz5vMAZPRp4rx+urDXqRAs+udKUThRl2QPfo2aXvm6sXM+29866vch3UJsP5l98ov++9PFGD9ZQ/W0uf/4kfg6NF3u9+h5ZQUkGymAlZg4G4CHH3xBNnJSgOsV85n8byU5wEGaqa0stDUPYFQ1ht9C1cGXBbDONUJinSwTsAogyOs6TMxhQFutFhZnedzP03eMs/z+zAukTTa52tDDAsBCANOY/Mpw50c7wAafj82p/lRGozr2HAHe1asRd5jgFOBX7kZT/Vi/V3/yu4/OExebC6L7G1nzheDDzWxwF0AeX5dPUtzjAKeklxWkN/1UzY1r6wx7zxqgbN6GK8poDGmzSSGNVRrNDFcA4Bi9rBTWA0yP6YpyhXVyl1McoG88m5Y1TZhavnmZ5/piRvgCRTk/Hy4zRa7Uw6Z0F3ttd3eRn2iX1Qta+ZDjSlMClTmezkIux551qdMsyL9/eypML6z1ZESBlBdjAnK9YcBrwFGKV3UT5QyWn2y2t5lgHgAHxdVYFsQ3/3yWlZuiB2LYFLgti/AFXjdHJCnVq6YThC6std9HGWQMsmwyoQI0OMmncFR88eYZd6cy/UtOelUR1S9bIt16CDM+87Xb4opXGcSecH/soyF8+j56Ry7xhmrXhJIksU4zTouNXyXInnFsN5KEgELuDO1gNt2bC1Jr+FflvtlVe6TVQm8sZ3ekzx+JC+cJNn9KvLcp5MGiLzWe2vtIhj/lNFSgqJljJdyTwmwMKyPquZUgNRBuMBOMomD9e2AEZJrcxzYFKDrKYzd8XkcjW9pzQB4mi+kkblXJZpMBPJUhjjdbiTzrhI56rOx0ikTyDW9m4QH0PYwiZMUsuakIlvPeawLQ7c+taxUG5vWrwzIWF/z89333s94xWTo2X2zF15+Jcz0mYzd9bCdkfVd1+bpQsaH1DeAKMB6UwyDBLX79u0vE6Rm6BjBZTypEGTJSj4exjgXUf0kwOh3QOuZANVvf/v/nr2fZELXtyZpE8buG9/8ldQxv1QmQfDuybSrOhGgdCo1r2TD1zF95bKesZV0CxgDXpkzkeFSQ5BS37kTJUl6Nj53+EDXlefNTJsVqVceKgeJNIAVWFbaUK1lck0+wCyeOVuA75X0rS5DN2DVfcR1O4D1Uc6VSzBJMHZ6tZZZAZ+CYIC1rm+ZHqnbfTpS7dRs5j7aFkAP3GETq7d1gJn5zgHZHFavXiUYefhqzJ85NrFigB0zva1x5cUISnS4h1rWyEjMvdI1puS0kjkUN2S/TyexQt5u4pvTT2fNcc/W2l9ZGvXXTN26n/D9/F5tMQMqAP5Y2oadSG3vqVyPs5FvM5wqR9m8hiP32oAWQJqktyTIk/M9JcFgGQHDC+nnqhSgEnuZx9ZC5STGwuuUX6wJE469W50EC3l5gfqMjzkviehauzavBaxiZB+VY36zaIugqNeJ+S/rSZUyZJ0ataajt6n7z6PUJUPi8wVCgQFYB/M5XjKA5UjoDoDo74+TFD+PtPC88R7jM/wO4PLvkcw1bp8/78WDnn/f8bPjGccwjsmxG1+9dgFW6z72erTkKbnvVJ86ZMLlGizNVWqj0W5PkrrbNg1Q3Alj1+eLAaVKKNe+bDp2ScuQBZcnRL3N9F6ueT1lXGv7B6f17EuVrLZxStI26L2b9ZHao5jk7N1cuPXjvpTz5p5OFXAj7c7+6f/0v3yBK/8kPuWLXYMn8cy+Ssf8pQWsf14i8VUa9qVzGSNw7PgHzToU6Gj5iTYLGJFiWLUlyML/4N6tMAaMCi5kQ7+WBdfftJbA1qhXUb+qTkkWPX1I0zOSLHLRabeNWsh9V5QTb9iDBNOAK6Ba9qX5zlgG+/Yg8keApsBTwHHEqAmuu99lS4U6yynDikGxydsgS8Zp45OgzEZAgrkIQrXd0Pi+Za9AWf2t+q62bXwpcAxOfc4EIqfPrO0I+8mcqWqYWjZZYNTuaHPiWmvjln2ewCypWgVcjW1rvAWA/lG1W+3cU+NfbKsgrZ48vhowAWVAK3bNhknG5vq0K+esW2gEsGJFsTWXwmBdyabHCZQMVJBOtv1paozv34/0NCw5UxSmTF3zRVJaBab1fsP9FtBVE9uZZIz1BGKdrg2/Rqwz41yAP3uKOQrnxBWp13w0u3ojjO8d7NPT2YzD9N7VqoczojYcgmfDM4FVcmA1kfX57dwrK11tPszNHC/pJ6b12TizakkgsOdYPQIeYN8xNgPQNUFq6riMAhJq/zRyvxwGgwx0BEdkrWV+ldcNM67B2AuCqi8x1rsklphIILETPMtk2LEOk+MjcHArcxGQASrMVbWwzZpjwe6WyRIn042Rde9IsgGzVQYmIGBA6vJnApjzHxBUbtmVxVff2O1nJHLIMPUoVvdn5gp4mOPow+reWlk9d7sfpdcDrJjmqrkulqSBwUjWYNvnAbq5Vo7X+WKqpW4R42GsAOlHYcvv3+/juxewDaS5x0jg7+Y+K9ZLAGmOek5ccu/HAEf13zKKjBwPafCObZvTXmTfbNvmdamxjGJg69pSdXzv+z/IZ32aetUXZgcOP1/9fPWhvXX7fiSvZxPIXsn5NCgHYsh3yUm5vJIJ747jNLMhAMO9Zy5z6KxK5koWAYus0jJPMMj5249//KMwrKcb+OeY1T1FGYAAACAASURBVFDuN9/iWGwOqXW8Gvb9cljlG5zK85wPjxytumSsLrlw9fDMpwis1dIVQM51Z2x0If1nX3jhuZLqV92q5Egx3d3qyZoGzLnWWEK1oJzU33zzzXJRlph7KSZgJQmmBGH+ljmCacVSXQsDjJnWd3V9QJo5r8VGtQHK391XJQvmCJw5x8WY8VPdh1XnNykESirZdfiAlPumwZ5jCnuVNZwSoGpP837GRgJgLVXGVBOOhR9zqpKiNf+n+v7JkIh0gMKkaFWJK0mqz0kne310vtbYrj8nj02iINdbOxtS5Tal+nh2IqZfZ8KAXw+7LsnCtZkLArAM+GFOu891g9cu4VhWIOF6EnwMt67FBZmaxN5g3hgT513tozyiZiCVtn5ONFrtC5hXQPVwHrux6pkrXRZQt+e0t/TyXudc3xfr7gtoTSqiUX5gv2gDRL4ADYAXgJGfpli/bH0kHAs0Ta7eU0Kh27ZNdZGleGip+QBwtR6MN5rbeWrPm/t9JQ9rHZpfXyeHdkqifE6pjnLfG+fBxM4zmH/R58w/v9QGTLvynuTA1h0Jy6GeGYzmYEvHsVrfSiFW5SVJVmXu+8yRnBhSb6fVCUqrwBxgmt96p7Hw1/GsMlOaxrKT19bBySdh2ge8zFxvD4NmYUsZJibRBk3rr6wvHPBv5mdzjtkcXwMPDsaXU6rgZ94QxgDj+u9+77uPXZ2vyj+XAOuTcCWXAOuTcJW+wsd44uOYoyRAqOyjTU1LAe65JclsZgvDqm7w5s1s5NcvZzNKDVkxdYJWNZtdT4lBfebpOALPtFsQ3I9HL+g2/zJu0UYmm/9TAaYw4qOwQQyYBJ7qWwFWsk3BYrX9WJ6A+CnAoq3dW35r40x9WTYxQbTNV8Bk4b9bMtGAlfxO3RUJq8DO+QnoaqOeTDJs7CU7AwRLIskpeJLs+pBseFjhkuYK3DDF2UR7M8J6Tcxe8zQVVHX2uVnT2tyr3rCPfaFnnMCrJL4BOwV4ezusjZ0LZYc2k8S0HX6dT7vABiyp+SoXzskgJe8vM0si7Fro76j1EKOGG9n0ZGjvRV6Eqb5792YSD+cCcpZHXqWvbORvqTGU7mV6Uy61gHUSBJhDrCqXTYz78hWpiQ3TXXPGf8WAdCKB/HSW6//MM8BB+iWmZpUU+PIV18AYrMzvng6IVUeLOW/A63ww9J+SREYabP4JEKteN+9fZlqTqVZdm4wVU5atW7ek7qxNUdRStlFUxrtqRjlMt5Tb711bwenOmBhpQXLq5Om4x6YWuxxH87cEsiOokQhwLW4nUBhBkMDGfBac+PKcdmXuQN9x1mQ2DybQau4JtMw9gFEtp7hIDajPvJfxFJisW4/9iZESthb7lM8xmR66J6b66c5fcGQWIAMnXUsLuG7cRPrmvtNnM2x26hfdT+X2HbmlFk3lwp1jBVxKrh8AJLAs9j3H3n1725isZHIVeLruXetVUj+urAFTBVpzXthUiaX7kRwL8N2LwFN/TrtzAqtCEWzso2rp0wCRCdgjTtZJhK1bu2J2OIzj3/mVr88O7d8VabvWK2G8zp+effe736s2Mq9GDrxr994Cr4b62vVbYUE/ylgGPIW5VjRPBnssskwgFtullnRfgOZrr30tvVz3lsN5Ae2pVpSiwPFh8bHAwKp6RwCrg/uusydHLNAxSR4FzUAqanQFp9WsZe+ntvJkzJrORh76wVHS3VMVDK8LW7kttch3E5QKON2jF5KoeOmlF4odxwJSDgCm4mYtd8ohuJjhp0pKq5ZVbf8bP/5x5N8XKjGnFUetm6V64Cje7bPMd2D6bPqUagejt6h+2rVelQrgmardx6ruDpB2769O7agxMRaSV1WXbB/IfNi0ZWOBBPcHFrXblPEOwGinRrPY06yHWGBrGKCpSLwSbBQB0i8NDBq41h1Vv2uANZl9FVs1qWlqXW2JbCU5lVjkeWVGN73OnAVcuzaw+4jrt3shSYOPA1g//PCD1FE3cL2YuuMbmZ/G1fsAqNYCLDD5uERRyX8zR7G8bUwUoyk9kAP6q+d3rtv97EkUKvpab9ycGtWwrdzau9VWxiHHsyHvxYhKwmRHVBN7dsWsrdhmhoVJAEx15iXHdeD2P+sGqWjJ/pXgUC70feieK7DSwzapWZrNG0zhAmKd4pSuP0/SzR5TScROSnWit9eswYRaP5yzz2w21JrcyZz59x0KkwZ3vXcVu1qgu68TiauEizWPgmXXzl0LdZ2NoTsJXMdeV7c/otu7dVLAeRewm/b5qoMezG314G5W3OcC9sa+123GcEBdJ1Ttn1Uvah5HfVIGXNjfvG8lAKoGVcKnJfILA+wH5SrT8c3/pepNvbN5mveteECMswBYO6k4rht1lWQjVUO3j2rQjTm/GDB66RI5egzmMsc4kWP3gVNruJIea4E4zJ6+tvpsr5z97v/zx3PH+1X5cQmsPilX8pcOWEe264tkwJ6UQV06zi8+AidPHum9sPfA2lAap/Xi3GlhhisdUAjqmC+1cQDH23am7V6cNjNZYJuZl06s4hwD16092pVUUAYA+mQBZjuWdvadHHdsrjYiAYMNzaLfAURL8LBkNkgMq8AGO9H9QXFTHeQ4i5ZzqoVt1heDUdl+LEvV2bVzcTtkOo9FowMBwOK/OwNerwU0J9A6jBQMxqifBWYXpE0i9Z+TwR7330LWuYZ8McU76nUXa2aaDfac4Yxc8tfaqG3mgAbX4TslExYMk1QdTRB94sSx2shtimfOnqrreeDA3rA1z80OH9xX7Oqd29czljZKbK6Z4bMSNOV3d8KOud5cRVcEtCYMWmAP1RmLU5dF2o28fvSZNgorImG8OnvnnY9yze5nw90y27qNaYQa6ZZCqcM1+ThNa+NCNsl8pWo0Mze0OhoMQxn+FHPTGfP5YIIMkSNp9fvNNfA+ggABgqeeCTgVWGM+Xg+AUUd6McG/uYR5wn56vbnouMzPO5F6dnDUCYSKL6effXZn6iPzDBi5mECZZK2cRVMHqB514/qNYenS6zJSU6oztcYAkaD0fpIAMu+y/xVUAhslvyddbaMQc73ZN+Y7mEw15WHHyDXz2YBwG8d0n9qSlhqfaV533+E2UCun3CnRo8b8euS06vcE+e6vUUfoM9xPAADlwu18v10y4IBTaoRi9TtQNU3dY6THvX8sBtI9g0fSa2J9MCYATP6IHdPW5bPMqzWrl8X8Z+fstVdfmr380sHZlk2rU68Y8HksoCPgA6A4EPMpYBiwAJZck2sBZE9HWnoz7uIA7M1bEh5JiFy5mXrCkwGRR6qNDYnwwUMH4li8ve79rTEXUtOIuey2GbnmeZ5rUG6/Ob6uh+f02UHtfJ088GY8C7Pmehn/YqXzuBVWjqHWO+++OzseqSoWXS/QlQEE4JbrJRHy+tdeq3vTumUE1Wj7+8OHDLG0ydHqCBjLehJgeuvmvTCsb0UGezEAdMPs9bgEq0FndFY9VfOepUTIMamdPX323NSSaUc559YqSLGQe0oCAxAmcV2fRNWOAOr9MTU7cHB/VAu76rjcM1qUFXsq4F+45yQXex6Sglu/5+WRo7909UcWvEuUZGJ2q7Keny0T7zpyDLTFoAyq2FjlGPkhLMpWOwkFZNofWq7esk5AxoECN/fy/mPtNs/Vf3pwVn7zZ2+GAT9Sta7WQl+OjQpisHiYV8Zuygz0aa1a0nJU78+zZp7LPX7q1CdlPNh7X8yyMo4MtsrJPCDYfe58695j/BPQtieGVpxo9+X7xrw/JdIAao8YZnHsdq+U4qHLZ0ZNaSUCJ3a0sb65CuAqP+GS3hLtUl3U8XaiReJppb0sL7odubJkzTO5rpJ3DybGrpyz88ntcNvt3HyWud1+EcOjYJYk1a0ymrLuFPgt5Uc7jY89TqJD/Wj17g0oe/311xfaAZWqiIppAs5Wb3NFkq6ALMWKYvZ8Lag9qrZzdCoY8ttW/4yynM8xspLHBSgbFZd+onB3u/mO0pqa20MllGculA1NRpCDcR3bMJd3e2VJjGvKdQxQwDTnpKZdAlYZlM8mD2d6JtkBlJKuq/cm06eo0cPY/mP9pigDkM1L+685R8lyK4BV8mjTpvQp5uTNOCzH/W/+/e8v7HtfjR+WwOqTdB1/qYD1cWnGWHyepAFcOta/3gicOPZebQCd8+6s7cLXwootEO1M6qgB6/yo39tgOwDoPpc23bZ+X/zqlKp3rs2NTMar1YNOmdyq0Zx6oJqHMqH1pAouGuBqa3AifQCZXGB+yrkyAXUH6yTJkwX8BCbLQkjWuD+4QSuQMcegjjYynjJAbbOnULtT7px+ZaltesBMgdxmR6svqa88t6SVgrEKMBY38pLKTpvykHz5dx1WZdY7Y10A2GM6ljF+83VLQ/40ny0v4CTjLWiejkEAKGjxeQK3D97/IMzDx/WWZaCUzVGAtT7snp6Q27dhXLal5isB0cMwb6kzVJu8IoyqmldBJJkxaeXK1WHBE1xKGgAeGPNlAVWBzDl/LLQ2Qgne0tbmxIlzMUc5nWxx+kGuTxueDVsTxESiqBauLsw0tzK/gFYSW4826yExB0InR9+JXa1r01mVChA8qoXJHDsu0BHcO3dBgGDV+Grpcfjgwe4nXKqCBF8VEAN1JK0cQz+tQOtuWJaWircxxnSZaz449BHY3AywPBH32rfeert6/JIqHz58ePbSC8/XpMdKSiAIzrj6+iyusFp4+P2osfVa43E7QOSqmqVk3DdELrxu7Yaq3QMyqRQwehyISTIdAykuyWm1lqn66Q583NM+o1pIhUEkebx8ufsPYkQH0AXCzZeW8nUbI+1jpju2gIYxGI9ynq2/TnXvTrJixAas/tEh43jW9FMCP/eMNwSyyFBnqYFft2ZFTIh2h0V9cfbKy4dLFnw7xks/+MF3kvA4U0DilVdersTAaK8DYK9LkuFBWP27Yb5uVL/UMBj5bulQz3n9xu3qR+q8McmCTmMMoG0NQNRKZtu2HfW9AVEfHxXDAvjJeA/jqDYYakaxyxAkHJqZNiddS9eMlNS6wSiFkdNHx5IsOn48QeylYr8lCV544YViOgGbcsNOwgUI0uOagVa13wh7LTf1KPfUndsPZ++/fyTy18u5/1bHBOq5Oqei4quNFdDTNa1ksuoxyd03po8xUNhJGNepjcGGlNF6SB7LFOpQkjmY372RUW+JUZF6XYCGqd4oO1D3W6Aja/LTkax/lnmJPe3YYfTj7D7P7i33EqlsKVyMV9WkLz7XcZibI/knK+Q6dNKwFSyDbe31cHGfGswbaSWQUL1VSXyrpVAUQVmfKjGTMZewkvygqjCnTsVJ9lzqj0v2neMZjrbqI80H18Oa0m75DYzdI5I3Vy9fyHW8VMBl7JtjszI/Wna8ocaPMzjg6n2x2lu3J6EVibqkVrsrx6m+9sNWkzC4alDX+1F7InQSzj2lAKPdv7GmXfLgviy21R6Cwa3SlPSwxXTm/CUEmKu5/tbFqi+udi9JYumHnK+REO3xZgTHQZ9opJMJF2Nypm2VtUfSoaTZ0/uVWVB+BrSANC7dEijPPffc1G5KcjhgeCq3qP3VdS9vCIoebKk9tdnJxyW+PQ9aCu1eqxVmbu0fcesAzrXfFsm/KLWu6cTErxJt/bBO9rxu1UzHGy3xrXpTifW2Iax7y/5EASRRdFf5QRh4ZQAnjn2c9fp6jYlzNN/OR6Z+O3Lfu0l6UqpUIqDUXa3wUg4jtLDeSoz6/lklHLDpemM/VS7XugBwF9eqjsLq27/3p32sX5mvJcD6JF3KLxVgfZIGbulYfzEjcOzIWxOQ7IzhImCd24orQO1HZTd9dLUhmRiUCXdMsUTVbg28Ws+ZDrV+VzHtJO0CsAoM9IZbDsIComw0o82GDRmQXRvjE2zY+wFeAKtNckMCrQ5mWppTPzf6noDxBDwFahMQH0qCca5jI6ytamJhxxjMG0oUgzIda53+BIDnAf54zrz8amSAC8RORkuDPZh/nwFYR13OOL7xfb4GaTGYc+6Lx+054xiGZb9jwTIK1rhhCoTVYJH3YWCxSuTdqyPrfnbn1gIRWoo8uJ9+itmgGbPcixz4NuY1wTTp6sr045WtFryRpjLP0mYEs64v5YoVHIJXZfN+Opu3AC81OPl5eUDsujhAL4uZ0NPVdqVl1hWGTTWsYq1KgAjWip1ptmEEbfOMdAVo06N7+/Zzx9wzT5hWGIszCU6BevLh/eShmMcJ4HaSID1eq86o5xDAisEfrIDgcCEHU/is0g0V1GG0jh87MXsjrT4cP+fT7XESPRRX2mIEAxjKdCZB482AGEE74MQsC+BvBimOvGVSkkAzgd+1GGwIiDZHkslBW4AjKGdWI7gkxxxSX0kbY1mSupx/99vtvo7ltDyxNO4fpj3DcVOwXo6WOYdmEcd9uLyCK+dWY1MSw76Hxhgs3N81chNgLfDUSSxfwjtMm0f/oq+pSA0zaG49lTm1ft3KAqwvvngoQO7gbEMA7MXzp2Z//Ie/X8qKlyN//WYYRZLjCxfOlRR544ZNs+dffKGC9k/z/mqir1+PK3CY1lnmYBu/rQyrcTWGPB9n/p8I23Gh+hIDCa0IyRoSFnzf/n1xyt1VLJnr5cRbNpnkQYyozBuvKVBTiSogq++17kuLjXtUrAgpn4TQ1gA+U5vkG2B9440fVdJE7TRmH4DxGV7LDEgvU1JxYLUSN1nP2pgsZld3A0Ijoz/20cfFKgOgzGe0p5ppBaW9RgJda6Y5LFB2b8qqrAl4AuywokC2elyBuDmpX2knDfVqVv++IUz3s6kl3l+OylhBwGt11BRY1mK7prlSqy51zMRALrBaExiuRbgUNs0YNmBtF1hfow7RmgoQ1dh6SdYVoGRINWs9zHhLprguDWz7PWquZ56a15Iw3oN8eVOuo9cA7F1bGJZx6r2p7+7JGGsdTwJB8hN4vcIhuPphZ8wyZ6udT8ZnmB1h1CX3rBl+r2ziTualVlyARvVPTr2s1zs2Sg3HUq7JYSW9ZrwfjwHHWEoM/V3zoO5YG1k7oO0e42Q+nIV7b+v7rwDkBPbdUvVv4z/tgZ0wbjWD11/O2neZk3MpmloFBaxam57KnMAaq+cGTuvN6st93mM83O+BsItJlDC7kkDkTSERIbHYhlR6+SZhmWs3El/YXuZdwwipbv9pnx+JWcdozrqaVf5RZUYjrlgEMmOPHq9/fG+cDry+DSDbIFSk0muaD2E0Vnm4fmYD1/xd7FC/GdYRZQKmxjfnE2WJhCNgzXX/yrVLSUqljj7XmgKGRP9E1n7189QZkjf6/VKDUBV0V4HhCzBdr/Ig6HlZxo7k7TmwrnFtl3zlApsiO9cOzM+04yTC//EPfjh/uk/4z0tg9Um7gL80wPo5Ju1JG7Wl4/2FjcCxD382BQAtoRlg6OfPj2ZTqzbGxjitNxXKA3SWf8FxsYv2vkkK2PtFBUe1ocji5j+9IkevVlnX7ofW2XnPq3rTBKfAyMZs/GRG7777XjFnMukMLhxnt1VYUcBEsO91vfVOrOWcHHfIdf19/lyH/Hj8bkhxW0a5COQH4H08w+vfNufh5Dg/fjbaxwHn48B5HgDPv3YAspIgkk1NwMxzxns6l+HQODZtAd7Y4Eu2lA3We5RhSAVGzXJhhUi+Vycg3bie9LRdepnQrA1wUGsoEL+R/pH6umJYuzVAy6ycB3dYJlIPIl3Etj6zjBsrpsq1STD0acyxUuco+F4TwPop8AfIuNYLuYQGVwIK8vPBXHeT9a5Jnc++j+s1WFXnPUDtGBfADEgX/ApoHff2yEGfDYNkbEj/yg01Ywr0jevneV5TbUCYPQl7BIZzWf0xv8zxqwERHyVo+WmkhyUhltjIdwkBNbZ78nmYXdnyPoepF18lWLrvaRlfVU/UNplSM3wrLPeGDXGxjWzszu3O1G9L38sOxrAIcTtOoN1ANq1Cqndkt5ApyVupHdq1E5tALn8ldZ7GYoBWwTbZ7LiP1Gsb09vlmNygFaAd98AADF2v3QzT1AzJb+rxWTFP/a9KUA3AmoSGtYN8XaKky8geBrACYDvC7O1MT9Bdeb8w4ieOzr7/vT8tVvobX3999vXXvxYwen12+lTLOrkBf/Ob32x5ZQBRhI2VMOEA7efly2OIE1Cvf+u5gNwzZ06lbux8zXvjYQ05y+E3geaurCMAIOmw75vCSpIdC6iBIePsnsEsLUgRrTvuRcA21xpQFNQKwCUm1IaTtktIXI4j9NvvvFVSYe1y9Ik07s7DXMO06Tm9IYwKQC04BYSfSj14cGYY4shRz14K4D2Ta3i/5uz2sMSCWz14y0iq+i53bd9gwLG/AIY5qo5frdytzBXv7TOxywLm2zcZwDB2yZwNuNqc87e2MjY7ePBApKzPFshZn+PTCxowaZOkBhfjq9fE/tdgcKvmu0Buy0Hbdbv7SHdySd215EX3mIYalHa4b71Z9dfO2q+1x0gkjDXO692nnuth3ko6YM+18xk+BebHU2XE0P037SPk+1hXJk3FvOaaDCdaslbrpXPw+QtGTa7Txpg1rcsxKVuodUILJ7WuDHO6b6p7UsIAEzda+mBZgVeJKnWXFAIA3Y70fiUH3551wnFLwnK8LtbS2lpJzl4vG6BOSUqsa60VSnCGA27vm7WX5HElIPNiAHolFaonN6+J1FQnmVLGaDlGx7Ir7Hr1DvU6id/MdzLW8+cv1hpQvZUlQfKaqt3OsVgzANZijjPm5pOkW8uLmxGuuZjjr3kJrE7qobH3tVpBSUSvUzoTLMhzpz13nm0diTfn9/OSmGNvbya/uxCM/rY1VyVC9auuJOkAtw0e25CJU3xM43KPad802PnLmStA6vn0iD53PmZe1Se6VTeutQSUFU9iw1wHWNV5m3+jHd5gru19XQrT7sTGm/eHeVblPOUpoBe91lhpoxR2FWD1b3v17//Rjxbutyf/hyXA+qRdwyXA+qRdsa/Y8Z44GoZ1AZB1+DkP0OaDkQpEbBaltP28fKeC9AmwloRyYjnH62XmB/s3NiEMkSBJ0LHgJlxgGHiNKU02DwGfIEYQKGh582dvJcBoeefmZKl7E04mMuYZnaFUZ9fS3YUWNDbQqQarpVS9gfoam+v47neLG18/bwQB888ZbOtivap6nOUV3IygviTCc/Vv8+zAQi3PFPA9niCYB7ReN4w3Bgvc9aoTOFpgqLueyWcKhr3G+Ax5Y0mq1M1lPAV4Rz86UsGulhb6Qm5Kpjx53qpTls1Vq6V+RoBqs6xNPX8T/Dp/wY5gBuN1jxQ6G3gFejHPwrKuWU0GtyNgbG2O50EA2L0EbGF81F3JYjPKmEBvJUImMN7mG4tBTBuAtSzbOTm/Ad5H711jP5w0m9WJI3HVYt6pnwVoXcMcZjPfyTaZgmwPAFSvdiHgFisCmDhP7Et9xjR+Y7xlzospz/yWcAEQL0cO9s57H1T/zpbUtosvZ2OBiFYXJJc7AzIOHjxYLF4FpJixko83wMT4tsGMoIaDJ3CyquS7AJbg6HCccp2r7D3w6V5wrUefyA7k0q4l87Bl0m2i0wkRwWGzUqPWjESSo2wlNMK+jT7Dekw6d0GyIHXM14VEzSTZLLia5ESVDHRo3YC1WA03PVDaLKtbrsQOxbx2WxVtbNbGdGnn9hj75PuWGEg9DFg/9cnx2XvvvlOyuJcjU33u8KGFIBsoMK7PRVYrKMXgrQwDunnLtgSNG0tKezsuwvdKzhvmH7hkFhY3YsdvvPTMfOutt6LYeK9ALRC3KWCEIde3fv1bAa77CqACluZOtWCp2sMOlleWu7b2W0+XoUqDMCqCdvsdckn/dj2wuydPfpLr1X1Djx07VokDc6zbf4TlrPp6/XU78UWRIPemJvfUyXOZA5eKUcb2YuqoEvRVFuj7DOyZFjbVOibHaKSHYRbQeltte+SH5oC1F0tPjigZQmoO3DJ40s6HtNP6uT/sM0fiFyJvr36ykWfv2JHSgQA2tbaSI75Gwq3rTBfvU3NtkTFVo76q5vu4f93rmKyqS837MIXyN+Pjd8DcrnymftHFxGW8x1wcgBVQNJ99TrWfmdhra1UrI7qWdgBpTJj7zP0pISF5I5HAhdl97/pIZrj2C/WjmTdt1rOsVBp7M082ZL3EjLbxT+8bjHOAPa8nB7cGOXDXGKgjR8ewSi7VtcZYmkuY9tRqWx8Opl4beGXqNNbvam017U0jOTlAjw259qFpr3IdAWIs4JXMmatZ6ykVrEnGT31/7w9RKmQtIt2tY6i+v8tTk3lz9p3vfKcUI9bPrTHuWp++wkonMKsFWnPfO3611t7DmFtznJfHWGfLi2CA2IxfJXcYISpZmST25ayuxn7qQzySkWPNH/Nr7A/ze/g86zqSSdakduBoht+9oa1V1TwbxWk/644BdypZYf5cTo3phfOXaq318+WoM0rCn4TkzSQPl6VchukgT4KS8ledr37PgH+M0+LGXWA/QP/qletTwq8NqawlK6Is6jinSwtce2DZcBo79+rttL26F9BKAsxBXJ/tVVE0SZBgxL/zvbe/IhHoElh9Ei/k3wpgHcHwfBD8JA7W0jH/4kfg1LFeAEu4WyB0QTPzuQ+rxGoxLf3rBYBVMekwOqjtoALVgoPFJvlhSrsvfBuBLFDS72VDV4clSCIbxASWRLHYW/UbCUCzYP8sLNaRGGjYcJmPkDMJBLZEUjdFJJ8LmGrOT7W1Q5407oNFqVUf/wCYI7AZWdz5AGm8ps5qYtzmfx4B6AimBtM5JHBeY2OaB6zzCYLHgesIkMdz5pmuymJPALzbrky1TtNnzINcrxvZegye5//0zZ+EuTlTrq0HEox+M0zWC6mNE4yfz+9/8sYbJTsEMgTn67ixeq1WAJVRTrCSRIH3u51N9nwam38/bUg2JPA/fOj5yAsPlNuzPpnajjyVhwCy5U/GgdFQ9wVtoxIAOM9NG6xqfgAAIABJREFUgEMaWYFGGb8MV8o2IGm2udma8Rq/c/4CYJccWykZ4pyBwR6LRVXAymSu9elkSCOQqyz5NAcEmSSDsvGkgAyU9CN1i3QLJDLMAHb9gjMuZKc/+dnbsz/7Ucar6rLIyCK3y7UBGtcnkBHEGcdn4x76bMCrx+4Y3HDxdS4jiOvWSphX5xczqLA5lxJwcj81l/bvOzQBgK6VEmBXj8YEvG6VNgD6tIJIzAdTnWpjM6kXZPhdvz5G7OzNMi4rxjVBmvrHquPNeDXjnBo+NWtD8TAlC4ZpWrG91ZJKDqIldkMSXMqLYs0A1l5lqh0EqXL+Btsx91oXSfC2rRsztqlDzPXG9mP4Twa0unYbKyEVgBZwRFnhWLytGlaGKE8nALQW7NyZNkfbdmaOBgRxX+1OSLO7WTta+kc6HICXOYet5eh7Ou1rLgawX0qtK5YRK/k7/+B3UjP7apItW5slqYRaxqEcml2enGfWKWC1TaSGcY1adWMb4ySJmOopzJk8iYcoEygaMJwC3g8/PFKlDeaJL4mC7n2qVrLb4nz2KTBHlnw3LS7i+J2a3Pr9JLl+eplWQs3IACFbkngCHMgzBcXW7J6r3YaEezqmrAy0cu+Zy3fvcklekfm9KfNl2+zohx9VPZ6aab83j0jVV4cxIv0EWjk6H8rj2d1JRqWUQBD+udKHjE+BDp4CSeg0y6yW/FHW6i01FuXeneeNdbGBdRsWmXvWeM8nm92Xz3R/DFAsKblgeqNFCMlmEkUjaTUAHWAFnC/2Uu4NqGq9Axi8h+RdX+P71VYEy6ql0fHjx8qoTkLoXIyzAFvH6CAxqyTVwPHWjBk2HVsq2TXqiLsX6d2uG09NJwYWsHEd3K+MxDw2b4pZU+a291Pry0285cN576hBJAjUxJNvu53UuJon5hAZM5ZOmYaesK5zJUglasrTQWIwcuhy0c/+metQLaYyL61NtxgXMmDKONtPa83I9XEdfv8P/mD2p9/5bpkFWSMlhUnRt4aV3xXnYyoEDtPWt3FfjOvjHIFU7+dYC7RmHtiryz9BUrmYW/uBda57WA+/CP+u2KFUO1MpTd3zrexaSJr1il6/W0gG13rjGjfANzfI9J2nMcOGS9ZqhQSkqnPmQYBRbRdf/ajVwXfNdT+oxpLMUyqTmntmgzwEKvmS479qbmeuOVfrwrWrAbcSkvnPdeie11k/kjzzu+FnYRWkCBmtdUodFuM9YHVVjOhImO2D7m37gNaB/+E//KDjnCf6awmsPqmX728csD4eAD+pA7V03H8zI3D6owDWBTZ0voa1g73xJbva/55fbPrnxTk2GJbF3pxtrPPY12AVC0A0o2qBZxSid6PNjTRKbVzJjBJo3g8gAljfjfumYEaQvTJBlE1CkDay6mq2hvX9cBu0mTj0saE6mgY37Yw4gMoAQ4OhGxngcfTjPOe/j43S73yeNilqkkb/uOEgOkw9hjx3sLZ/2f3p78PoZRzrPOPr2LynzxnPbcnuorvpeL7fFTiU3Q1IZcJ0LCwrpmdtgq1vfOP12Te+9nqYpo3VL/JEWCjsUYGXyFKrd+4ECF03dbBqiwWm2IxLMSL5/ve/X0Hpc889n0BrT2WpZeNXRWJJLozRAQwYBVX/yDwEjp117sxzGXdl06biUz+HbRXo+BLgyM4XIzM3NvPSbcHifBA1mNfOtmgoH6OZBJkmBcAmUAUSvA5bc2VIDIGAPG9n5LwCZ+9ZZjKQUF4soAdYz8eQ5I0A1jffeqfZ1YnhNu7VemhqFyNIFOxKsOxOEHrgwMFiawSoXie4qv7Ael1EFsvsSvCC8TJG5MDccp0/YAmwYnPUw/kM7yHw9H0Yv2BAao5W7SVW17VqlrqD6u6b6rw5W3oMyWTXQU8mLnXGnaQZ93wlT3SN5XSZr0ljUUH7qPhdWELyw7IkLEiByVfLT/yZ1CsGoG7YsDrntjF1mhfzJvdn2xIIP7tz++x6egiXiiCvwfoDZwLk6oOLRScpndpHLU+9qkTJ5i25TgkkuVZzssUIMWh7EJZZYuJG+mz2KtXrGbBSLVE4d2ZeGp9f/7Vfq/krCeb9u+2PvtLtnus1DwKQiiUup/N20zVCWKK7Ye85PpN13w4zcz31yOpTzQWgTyAPGA0FAHZb8Nxz3DoSw6CAU7Wrd+5ELXEr1/varaqnq77SGQ8g2Gd56Ke8Zs3KavPkuktOyHlULaS7DxuOYRW0R/7bLr+uJXAc9j0M+epVDNg25p4/WZJGSgHJQ+e9MgG3hBXWDju4ZWuuT8Dq3r1RKOwAqkiGt/dnFys/1CudaDInsVjmbUlgyZkZz+iPmrETzLcRTq3S9R3L6dr7PAoFr51X9Yx1s1QfNU95IPR6PhjemveDbcPuT/WvnjvUPubtYPS8DkDi4ArUnIpUWEKIZBgDizX1eyZP+uJ6PtACuAKfBRyzJlbNan7vmg+jpu4jChhh0BjYdT9kZQnGDeD1PlVbn/cYdbT2tVp/AhTNGw7ipKfY356v1oVIiak2qoayXbxbct09Yu9Hcm3dBs7LGyJzxxgA0VhgiZMhqfYZ7gEM60/CsErkdCK01SkbNraUnHHUztyj1rLRy3YYIlUCblpXBiD1nJdffjmv2VH7xWBYa29yDfJ/88zp4wqjYk9LPTIZJI1NOa8f+/ZgTCXczLkbSRDUep59yXfsd633udeGJL/XwX6UoquM9pS69PpgvQforR8PmI+512JUaF66xs7zUkC911XiMGuEuVG1+kY/16fbrLU7+pAJV2JBYjmmceTVPqP8DBguRXmyGmAtsJpYKGUhykn8+9//2++MM3+Cvy8B1if14v2NAta/LBh+Ugdt6bh/cSNwOpLgBcA6gOQU2Dc47cUFYB3/Hqzo+PfnAavAo9vdACqLlkulBaz3GHbzFShU/VlYkACZD48eKQYC67QtQYpWEy3TDDDIjnYnmVIBBPZLoP5UgsVm2NrkwoaqFqgMIPKmC+xjBXmyys3MLPRdzWvnWckKWCYJ7whkHON8IPR4jc2CDIlcKp8DdAzH2vF+JcWd3A29v01zXh68uPd2eD8263lgOlgMfx8yqHmwLQAYxzqA9tjIB9PaYDDjX5b+ap8ezU4nMDyTYNIx7U7fwH179pZL5qjvvJuNv1kZrFus+8lgsRNl5BGgCQQJEnMV1WwBwYKubWRkCcIAK2BLcgF7JZCogLhY0g5Qnw64KDfM6b0aGMm8C5gxNS3D9CVYx6ZUfSXwKSAg954y7S3Li/lJzrOz26kXi0wSQ9q9dPt6bkygRQasrpARC4aSDFptm5olUl39Freldk+No6CxJGB9gerziqXJHDx/6erszXfen/34Jz9rxkDQnacBp82kd4KE5Bc4cVx6Y27bur3eF3g23gV6qn5bMMz4isNp5GUJsMiX/+7f/dVIM1+sYEsgibUShJn7wH4BuRpT860BknljHnVLGsxgOxx3HVX3jRXMOp9bYWwkgoakEavket0K49CBZ49118l2LZZ7/Jmn1Un61GZY6zGZPU3DVe8P4BtXEuUSrD4V5jIx9aaNaxMAbwqIO5Ng7/ZsV0DQ84cOFjspwC6Dk4C+q9euTEmnqRwhn2nOVH/jqjV/pnqyFiNM+qwN0Zhjrn2ODMPifFeHISFzLJCRREyFzRkY9WQAkuSAZEw5sWJTAQAmQ9aPDDGwBbAytCFpxAzqQ2lMSfqAay2Nrqf2W8Cs5y6mRIAP3BnP4UxM6s29WdBctdNZQ9wjV68G5KR+9WbVmLr/pp7FUgPGJmBVr2R9kdesjQKinKcXExe3A3BrvZUAcn/mfe+FUa1rLtkS6b6g/s703v59F0DO8bjnBfASEgVWAbCphtcA6N2qTROZ++HnDs0OHTo027tvb7nfDrlr3bN5rjl/OoCP6ZO/78j95KaQnBmy+5FgAra8DsAwx4wR5tL6Ntbk+TWypLDT3BxuzeN3QxaNLXYPDmBazGqt9b0GDcbVk6xR+mYDKnc4Ak9JIYDbvgO8nj3LOCttSpJ0uBEXXvN9mCrplYl9a0l+TJqmmtUG8hJkqZ/F6Od6M2AzPfUBJjVW32p+kAYb89ojck933WkMmrKmlrNw3rfXv6gMMt+pNTYGQGEy6/5XykBRocAj5+461jlNtfOYO2MKPF+MKoZxkKTdUAMx7fqTP/mTtAQ6XslF+7vERntMNHO7vvrXYuUxrakbTnJnqB9cK27ZaoSZUflc69c/+u/+UdoxvV7jYi5K0NQ1spZYF+yfmXsSTICdMaPiEQ/0Z6udbef2MhhTipI5dSt7F8WExKvzuJHzkoBSs20eOQYMq31joX+1NlZT8o3iYrCp7a9gLcPw9jrp7/dyr30axcvK3Gfbdm2r8gFqHgl2EuA7Gaf1ueaulX68NZZVPtJqjEqQlBFT9wavvsT5HGvUg2JwW1ljz4N1yyk8EuTNaWuzPc7SW6NAYX74f/0ffzzChSf0+xJYfUIvXB32EmB9kq/eV+DYTx/5WaU351nDeYlq5z+bnRxtPNSnNnM6Wl/UM/JosPpZMpFloDOxp5XRnpwHO9jo9yywmN9ryH4+AcDb77xdm5GamV27dlfbAdloG8GeGLIMOY+MMLdNoMcGJHh0LFXvFIOb2jQKyMrcd7DuuW0iM4xC+hgGuOuaws68F0uW547Ap6V6U6P0qfZ1nq1dkChhfYC4ym53vdz4vPnM/+eblfckquf2DwuvG78fYzXA9bhW4/1HPW01WZ+y0D7POQge5h03XSYZaCzC5jAyQM7dBAnXA05k7LUmECCQrr4WWaTjwewAMzcDlFxnQT1moYBqNlvXmZSVBK6Dijb5KWY4MqYeK4FJ19RhVov5qTkhqJ2Yso61OuiywVebj3sl5fQegzlxTsOEytgUgzR995zuvdqMizERPAIhFdAOtjHBBodQgTSmQQBnvASRWGWvJ8OqoKxMcTZ1jWwlWfoa1zXN514NG/bhR5/Mfu8//+dyDAaAKogL81k9g8OsqOH0b8fe1wsz0GNUssc4spJbrg9wZZDyKP04H9y7Ecbro5InYmR/+7d/O61f9O9cWQERIOuB/XG82BgBrb+PuVzzP0Ge660263xqtNaqvQsYUwspubIh7TZ8H7Wt7q+u6YoUucxXznev40nquSj/BE657aoTdS1z3SpRNRkvLSS5Ok1Fpqc1Q/U7rfuJmuLTjG0A647Nud9PZm7enG0Og7E3yZM1CeC532Isr6cVDFAn8BToDiBu/JQS6BdL6lqsaz7rQQJFtZHPBIBgn3ZnPdkVds89XXWOSWBgFNcFsHIKph4wp9dkXIyZc7KmVHCZuU0+a50RwAIn7WCduZDPus+lWSIkGmcmMpItpH1AK/Cqf7F/Y3evZ35JApi/5J6SIebeSK5JmJyKDFUy4lyu1ZXUwgGrerFKFFT9ZViXkgluiLokYH/N2tRl62k7ST29v4SGViQC/EorSFLlPisVQ4Cp+47sEfhSC+0eB2IljxrMMkFSJ999V1ut0iZrxYpKEuZhPMnvJXYOHjyY+flytexhbLYxrJDkgPtJmybB+hpzbqrNHGut98beYqoF+AO8jvVvjE2vlL0XDUXFeI+xlo/EVpcCZH/BsOZeG2UYXjtqIR/f84Cox9faofhw7O4J43rk6PH02X2vkqfaWWnjUl4LtXwvgmNJI/c09tX91eoA6zI2r3vnkp9ac0+nvvlUHlhZ89P6YUzthQybrLHGxnmbL9Yla4L602qRpG43n6c1zn09Po1j9WReUUlDaxzg5rNdF+ZiEgvVuzfHDTByVD8TF3Fy9d/93d9NMu+TAm3WCaDX3DH/72IjrfHBWK6V87LG+rnWmiQoPFwDoFhpheP8J//kf5j91n/zW3VukoNlgmQ9pmLI3LI2DvbT9bKOlWnVJDv2O2M+1j0JA+uTdapbdWWtnfMtqF7ajKImNc7YJ7zPqE12zbq9V7fzsZ9VEq72Uft47+WO9VHWquUxItz1bKTwObZOjqakIuZWN/LZ7olyks73mxnzlmdbyyevCTHF9PNT2kspfUmM8lTuN/eo0hfxkzIcZQVkwaVk2LMrUuxNuY+uz/73//VJ78O6BFjHOvYkfv8bA6xL7OqTOB3+9o8ZYK25ApBOwLXBaf1qYlbn5cHNRMCco67VplY4DiuW2rvlqUuDISpgyIJfbFy9YdesFtDK8zuI6AywpuwnTnwc2dOmytYDGD/4/g+r8fv1BHpqGb2foNxmAYAyEbFZXYyxBFbABq7up9sEkFqtL0DAjKLA7ZTR76Dn847IA+jN17UOIDgA/ACpwwhjMXBviaW/O7bB0s7LfgdrOoDVAC7jvQfjOhjb+cBsSN6GNLikqRnDsel6jyEDHp85D5rHeZRkmXkSxgjbl8CmwNcErklPZasFeACBQHTP7rAmVeupr2qaojMiUSBY5GiDyL6+DZCBm2thlZg7bY85y+rI2zgfDukfpruZuU6AfMbZNYGzWrqSPJIrPmo2XhudR4+YJTUrOg/Y5wPPZi+6HYXnVAuMKbAd14zUrQIzLEN+qpq0zDt1XRgtzD4jGXLoTQExgk1BHJbUOFQvRvAMMMnPg/F+AHwGttxNreHP0of12LHjFfAJ9gSWAq7VAUM+XIAj6CMNFGC5rtWGIw81YoI+bsJ748q6bWvm+fLPkr0/O/ujP/rDCswYthw+/Nzs7//9v18Ort4P60O+Z+yBH793j/hq6XIHhVr0qFGVGDJG2EXSbZ+9LOdnzEawNxI1ZQJSjPjVYpM8hhNqB/0SAKS3JNxdX9ZtWfJIkNpzetHEjYpCgqkNl3JfBpQ//VTaX6xPbVzO99SpEzmOG5HZziJRDzuc6w7kYbqq/UW5Dzfrht1gnKUuDrOoP6S1Bvu/Ove++5/B15rU8Kq327Rh82x92gMpN1BT3GxhB6XOvySAmZauDyZzgtgTI+04up8nOSh2qYJo6pAEus2gVxavwKpkzfIAyApAAyLvRnnw4GEnjjCt7rFLcQ7GWo57eZhkrSl1yKdVR3niBHlukh0BkVs2h9Vh1lOsnVpHTrPOd1ZM7smM3ScnP26XdJ+D5UoixYhZp6ssYkoIFbAqEKcVkMC6jZEAeIzhzZsAdVjwnF99ZuT87lnXXi31jRsMuqKiISXO3MYM9mN11Uzv2bsn8/Rg6lwPBZTvTrJgV5lBlRtsPtc8a0VMEoo5lht53ypTqARm74GDLTWvR33+SML4u9+NpNFIMA4gOp9cBFjbhXb0c+3953NJ2SlJqDdpOe/2JjWpIyRh2nW31twAGuUM19M+6fSpM2UOBUSdins1FvZ8HKnHPTLOAzAkBWcM2OUrLf2lqKhacvLVKAiuRQJfbsMx+aEkwZi2oaD6WD17u2Ri9If1HtY1eyWzMPe/nzfmM5YlqSh5Zm90fT/88P2qycUqv/raK7Pf/M3frJpndaL2xlrfcr86no+Pfzz7F//iX8SE6u1iEN1vSjk6RkhCZlrrq9R+ur/HNRjqH9di7DtYdufw3/63vz37zb/3m7PnA163ZZ+mLCGNhtaK0c463GZV52p9dI1dS2uTJGTVniahY03q2lSy+cj9J1XU+Dz7fUtsp64B+kO5EyqgwWiqD+dKD5h2LfPovWp9eFoyUisvq42pwCfCrpGa8RXrkpyJAsT9IIkBEN/J3mGNxKByQa+2V1lvizFV7pKxqL3JeuhIJH2mBN6nEkf5DElka0UlurJfMlPbFHZ1z55Ir3dkD8l6eOvWtdm/+z+f5BrWJbDaq9uT+/ULAazzjMsI1J7cIVk68r/NETh99M2JAWvp2AJQtVIXW9IZ7WYAG0gwhlR/UWYq6k+zyNfGlWcUYE0fQbKjChJKhtT96jAgpKXNDkUqyrW0pKX1ynKmrPYcCcpsGOrpSJIAHjVhmJV2RmwmU4BBwmiDux4JUPW/TI2MYNX7CKCq1cdkQDIPJJ3ICGzmwc8ArPNAcjCZ89dlQV72GPM6mNWxeT4uM/Z3wZgNd0jZ5mXFA7jOB1SD2RqfP3+8fjekv4+/zwCtgz027kAqhtOY3MzY2oyxRd6T5LKkeBNgxYIJVirbH0manow2X5s+AOFaYhb6OqpPnJXByKnTp6puT0C2J3VughU1s46PXLt7IxbizfXUcgOL1vODGYy+miYiSegwlMF+AZEjSeC8u/a565+9XZl1TMHsCHRLNjbVv5XDcYGG+wnmrlUdXY+dGsHref9l5eb73HOHwxaFGUmAqVdq1eRNQW7JjMsUChgBBLCJgrgV6dF3Pa1TLqUu+Fi1X1KHJ6hyb2CtASXHbNxI2LBOfg84joQAefuu1IbteXb7bEdA3MMAHcZYng9AY9h+9Vd/NUHf8yU3xBD/6Xf/tAImwfDhw4cL+Fbdce5LLUrIXo35TbWSOUZspHvSfYsBcw4CQtd+1MB6LwEwtqfqwQSMJZe+XGBfq6Oqf8x1Xx5H6O5f6yIIDLtt1ZBkjnvA9TXfMC7MimafCZQTzAawbt68LgzT8ZzHhdTchZXJ6zeGQcSoAqxqWNeF8daWSK2m4yIVBwIAVhJfRm0MmKxJvZYlWMycWREWY9WyMKhptxSIWvO3gGrJqCN5zZwcAStwNupWXdeqh808xaKcO9vmOzsibyThxsKaGqMth7VO0FlO6mUoJSlj3ewepB7YYAZC7hMScWNEAeI+A2rWZe3T4oVBzPUAznsBle6tNQHfjHnagMwhcfxmpHQ7c+5cEhcfhfn7sN7X9ZL8cZ2fybkD4P5NJjr6VY/2K8aCmc7ajJ91iclQ12Zyem231+r3K7DOsUtqMZW5dCGs3ZW4mQa0Sh5I6kj4YAitua4RN+EdWY+1xiFb3RnWnHS01u4a+17P3Q8l4a/b176hBrOTYANodn/R2oxqfIdKgQTb/O06eBL9DE4B88qgNhjJNW/Jd4P23sY6KTvevxzly5ytawlJTUtCPRmQOVagkex1zRoJj/RjBeJJTzPmygqqXOXEsWqVA3i10dLNum+9XhLPvGVUp1yCNBbQr7HIXvuweuimzjUJA5JaiQ2JJsc5kqTmS8mCM2eHXHrIkSlBurZ0Z2TFqdHPOeoPShqrDzGF0rrMsZdfejFgdWvJ183R0ZZmZa639fLoh0dn/+yf/bPZu++9X71sJXfKHRhTmSRGtb6p8V0ca/t7l560CVIpbaZ1l8rGuT4X6fgrr7xSjPCBrK9Aq7FmTHUtEngKn5EYc58NiXLJ5HM9PDzffBmeAw2UJUEX+50aa4lJr3NvVWu0Kh2JAmIq4yjmVI9viZKsAc7Pl99JWpABVxmF987Pt8N4rogceMvOLbOdMctj0sc5v4BvXlemfRKSwGneG7Pq9xJQEggbOAiX0itSe/2B7UOkyHmWTuh3KY9y/SW37uWelqxVH75vD/8EqpllVVrw7d/9s7/N8PAX+FlLYPUXOJi/tLf6awPWJSb1l3btvhIffGYyXRqbTMn6BA0l7516Y1aA0CY3FnMbVW38WWgt8OVACq5qV5AA+9MsuMDG2GRkD2XttY/AaqmJk50WRNgwbIhrs6ALNJsla7MIJioCeWxNmRflmNQQYfFsVFsj8SsZZxla3OjfBVgJsErWl2NtEwtmQamzy9eQlxUenwKf2qiKMWqZpy/fR5Dg3/Py23nmagDcx2tbx2cNMDle4/nOsV0xP5/pH59TI1ssd7PKgzkcrKr3Gm1MHGeb8FzvDXfuPAaoHq9viTAZddfPPIjhQ8uk+/vFtN6Q2ba1CJ7LuTmbaLcviLNlsvll8BFXSwGljVcNJdlgON4cb5t+nIy0TcucixfPJ1jdN3vxxUjWwryYQwLbkv1WYCoJTd4nWHMM3TKBzLTHwnzC/kzuwVOAW4FIHoO1HmMwZNzDUGjBhCNzp2TEE2A1H0sqVrLvBqzmj7pAdWKckrEQL4QJ2BoWQHC4OsmREdwC9COxU+wVSRsoJFDJtVE/dfLkqdl7770bVuOjcqF1TAtukWo5MwjXk5n3JcECvHRS5141i9+S7PqWTWEP1dGmb6K6uGK4M9cFud3TsQNM7M7Zc2fqHAWfgJhj9BqyU88VfHlvvRS1abgxSee6Hqxrr8n4yvgpx0qirM/pwcg8B3uCXb9eLU9i9pRrS0qqVZE4tRiCrB2kqUAwUGqQvNbnVnuPsOnADemsZMhTCcoY727cuCb37YaAoDO5DpFXhmUVxm2INFhgioGSHtjz7K4c194KdGt+Zmwwdea3GuQyr8pcJl+/zTlW0FisRkDLw1yfR0kWqdOs2s5mU2v8wzZbI4DVjQn0gRHrj+saArVr3/IQWLvPNsc9mKQaw0whUC2aqj2TXpOL0j7gtcBG6kx9VauiySHV+wyp40hcYVEkTTAxLV+XTDCG7hU1wOrFrWGkhWFsw1Bfunx+dvL0JwFKH6UX8NFK+lEMYAHVp2JnxeLlRJr5uejo2wG9L0yemkkJQfLyVgYYY61MrPaC/W5PQh5880Zciy8GXJxTW+zeUgpA4WAvaGm4a6Il07rMZWuG62YuHTzY6pnudStRgHWt4c58aFdlDPVYn7s22JpcG04DzXKKpdDp0gBznVHRvFtxAdBaQ1tyas0xziOROKTEY80Y67R7yKP7lDaTN9QzZY6UPWnjhk05r+xN2bMYcZWzcdZJyQJA9URUD5QPJ8N4S1phBl3v0dt1rN1rk4DBkG5kuCTpkrVRIkJywHkBmOVeXQqDUaLS7rrDs8Gc936SHJJf7UCc49NmJoz5siQsbuUc2jl8Q6k03D+u84ULaeWVJAMzJNJl6736/7fCrP7zf/7PSyWCnR2JnRo/a7Z7Q62xmu7pZ4z8kN7277qlm0tnzV+Xe3l8PiUU8yVSduNb9dpZSyqhmjXoceZ07L1j/R1mcUMWPtan8e82R2Nf1HOmpPvAqnVCjXIlCKYSIE+QUJ/UXhXHAJBTsqLu65zr7QDN9Vs2zHbv2z3blmP/ONfXvDdUZWtrAAAgAElEQVT2ehczr3Kjrcq/qzVaKUmyj+a6bk9yYEuuib3UWlau1kkm3ZCMlzCVtAFgA4CrrU3AsTBrd6TH+/N527dtrnY6rte//df/pc7pyftaAqxP3jX780f81wKsS2D1qzAFfrnnALD2st7MiFW2WIGJLWjHUuAm9WEJFKp/HwA4sRM2JwEHaaVeebfCrF25cLqCCRliD0wekKpWERgVbJw9kzYaYWywfZ2x/Wy2JWBz/z7N6knJ9parLOmboE/wKRjVO9GDRHJ3nrM9GzDAO2pn1K0yhqkIyP/nxWp5SAZHLeqQPDbDt8giD7DqdQOwDmna+Nu8tGxcufkaq5IgT4HRAFQDfM5vvKPWqkae1GwhIOk6sYVjZxo09Q6tvZU8aarPGgGa1w5Jp+dUADOZPI33H+C1+vmV82kpsaZaSmYXDJNOFFtt6LQs6H6B7WDbfVgflKut4JPZCsaAZPP2TXVCCcyfwcakj2OYWoD16NEjBSq+8c2vh63bWYGov3XyoA2CMKw1AbWfUM8KrE7S8TpX/UzzvGKnZNqBzUkKNupzPQ+I8jcgtEx4qr5Z/VAHenXd8u7mUAU4+U6+Jag1fgJK5yJoB8wd76thA159pWvyDgTAeR6GerTYWKn/omAVIMgxFoNFMlcMNBB4t2rC3nvvvdlPf/rT2dtvv9umKiUpjaNkritEUImEiQk2BmTUn2Ws7925EcC8scab1JcbK1D80bG0RElg7HWCf+/JPOXkqU8KeGOp3afk9UxRAEYA9TZGPAHokNNVa5FKSi3Wbo+A3jn/xm/8xuyll16amLDUmFWdKIYgConUwzGkOR7Z6gdphXItUlKteFbnem9I71TXnalJfXbktEA8J9rq0Vhy32UxWCIVf5h5Rkaa5FMSXcsjg16zOommVcDRvWKvHC/g/vqrrxZ4B4zqvg0rJcA2gQSkzuNGAl7sufpA08patTL9Dz+LSvzhrUezDWu6PREAP0yOGDWRww4wApCsCRgB+k6Gcbwa4LA7jtcAnM8zvp6/In1MPw1gJZE3uwTnlfgrUDmNbZVGNOvkeNuUiRv1tUm23Mm1YoOLVcTYaIcUaXCk1rdigINxc7rlEhuQwzX7YVQnp8+khvLjj3KvfTj74Mj7ZSA26qKd5OXUv5Jyut+0PTEfJUow0ptTt4x5v8YxNbVx7gm/J9nGtvobN9p2P25ZrYW4+2hm/bi/IkH3M5mHkZlTuOR8BNqSTM7XNXKdyX6tPZIm5qk6bnNZLfahg4cLGI+1tlQ5GbeqXa+qg04MNetVULXvY3uTkpKobtq4yXXG7oaBroRqA/xicBnalKlOS0SH4sLaYV7VfJbMUi6Rf6sT7dcDuJ3MGQqXcv/NOOqnuTyP7oe7oQyPqEjInt3/NzIW59MKByj88IMPqvcu1hUDa8/zeSOhCjACnxJjWGkM+ka11VW3qa3RZIKl3rVcnm8UKO6yB34CMZCrMoaA1KnWc6ihqAPW5/fbk9g9dOhgrR+VvMq4vf/++5V0wny+mvvKfQ6AS1j+6L/8aPYv/+W/rERbGxUay77nrFN3Jyfdui613nWLsk5+1s5V+1cbJXUCx30PtKrx7r2Ut0RihNyvrl+ZLxYDPkUjgPGUSO0E5TBa8nO3hRufMRLNQ71U14HEQbIFWJ3qUctHQSqsWPTsJ8PkbKpzrQSqPSJ/r7rWrMH2Bwm4HOBsy/YojXZxIV9Ryhb3svHDnl7I9X6Y97N2b8r696mEak5MonNz/u0alaxcCYl9LX+XULqS9fqqtbmcjblIZ/1+GCCcntH7D+yd7U95yJYAZUN2OQzrv/5X363zfrK+lsDqk3W9/utHuwRYvypX8gk9jxMfxHSpQnlgFava/QOBE43FZfIZnzBPaKlY2NBsjPq1cVpdVf3h0jKBoYgauTOnZ6c+PlaSYPVNWCXBwNEYVZw9d76yl0xOZDk5GGIxBIYMQjbGMh9QPXjocEkb72qtAFgkGCUlpUD60Y9/PPvhD35Y9ThbZO7T2J4xhcC0gGgB0F4gF5idbBRcWYFbGegCbVLFUwA0f+kGuCmgKyM7ZWvn5baPZ3wHo+d9PH+hdif/HsHYSC4tMrwtax51maPubNTZDtA5aoHG8+Y39cdlwzbZsZEPdnYRqHYAV9LHZJddB3KzChbK9fXTBL/Ha1y5NOoNiBkxN8j8Vsn+lzRWML2mAK0gy88kl/fvk8c1o2P4AdMzZ0+XpFOAKqsPDF6JTG5T5o3jc30E5AL4kl+FZWWUo0WAOaPmUW3yGN8RcA4wKnDpzD4WltFQsygN/jswEEENZUBdg/wPkJI5N0saXMYoRGKFfC+vd93XJ7jamjm+M4BwvwA74BVTrEZaEM/NsgJckmAXfkqMkIO1JBU7vqyC07ORkmJaj6S29d3336u6QewcUMDlc5jCOGdwRTBDd0/diFkkQSbhA1wB6fMXzla9nNq/9blOTMm8tvsqhhlKcsh9UzWaGPgEmcWGkMpNtYwlZZ7Ghuy5g7l2uXVOhw4dqjq3V199pdjQnp8keVqidPscMr6LF13n85k7n4Ttu1CSN4CqZNqTa7H7XMC5Kk7RGA6f59wADnmV7Wlps2//7lz3m+UavGePxNXuzKdLZYyFocJ7vPLCS2VI1W2NuiWKca++qEYOG6dswPUFUPR1rsxMfh+Q9emdgJfUXgpUa6wxc2ovA6QlEKo2MOvIrp3pMxmmmkzw5CenKslx+MWXoxJYPzuXQPV6JLF79uwrlu1+KFhjYjINYGq9xIKabi3fdZjdV7glsM0kqbGXROtzaEWBdkZPBfir8b19O6xd2kKpnRVkY883lUFWzHKyVp88dXx2LsnB02dOzo4e+6jqFDGslAoAJjmxtZPkd0XWYucBWLru2K59+/fWvXMzQbLrhqEDoEat5EiqMZ0yX2qul/I7CZX7q2b3bj8zu3ala5zvpJ4YAGmQF9Y914fixn3gPK0TzWirj19Vpnp79+wvZu9ggOvzUTVsTzJCr8liUHNt3N/dgoe8vOsNu2ZSDX5MbyQdihHFmPe638zeVAuf143+mq3m6HPwUONY6oJJNuq4qwf4pFBx3/iqXSLXp3/f7V3KgCsPjPUASa4jcyWAvNv7tIRaezCKIIyrxJXHiSQWJAbdv54DyGDPgXtJA/2hSfnVAw9JtoVKaQw/h4c5X3MC+B21nm1+FBYzyTCyayB6deazZAXpsvd1zT08r/fyFZFsb8+69mK37cqYAtnf+ePvzL797W8vJKXrXo8qg0zXuCnfITe3j1aCIMevprkTYLUY1tgN9Q7VwEaKkewZ7oFStRTobFa21ns10b0iT+/Ridwh9e33aubeV8nKscqJC3wfCeWaJxQmADEZvgSHuKAkzcNQkYnaJPctczZKjFY0lZOy51bGRD1+7+mrk7jdKn7IeVxNUv5cEpFuBhJrfaLJde9mr7NP7sgeYb1i+bUqC9rarDGSNwV+Kbc4ludnKp+bFC/Zdy4mMXcxDCpHcOewZeua2fMvHM59sqO6JACx1Ez/2//8p/PhyhPw8xJYfQIu0hc+xC8MWEcWfLzzErv6hcd46Yl/wQi89+afTYGWJ1nY1VIIAm4lsErvv1ipP4hrXcuSYsSRxdQmsT0gcUdqZbZloxPs2fjvhUm9gulJRvlaNlSbolYWNrZPIpG8dOlKNpfYwqePm1qg26lb7F6cAqk2UFmfIHBrgNKzz+6ZakwSdCd4eyaZWZnOd995b/aTn/wk9VpHEjCEjSqjDxtxM4IjwLARXg/rg4kVsGsFQIpkY/aazg43K2OzG/LgwXQajZ8nr51nWoesbGTt/Xtke8d7jvt0/n6dZ2kH6BxAdjC+I2js7HX3zXucqf157LDjtwHX2JdTcm/m4/Nbgtcy3GpPUy69kgaRlqb2VPZeMIHZ9logSHZcCwubr6BJYI1d3JjMsTYVWyKRXLdWFlhtLuk2iejdYseMP6aAZFMMSKppXB2n9gkliwpwreC0wCrZMmBE9ghUNQM5rovzehz8DwZkrJGLWfrO1lcIBT1MX92P0LzrGtaukYpMK2Pgq9ghrLb6xjKjWV9M5vMvPF9sqyB7c8CDkLbqjvT5LOm0YL/rEutaGWvOyBN7A6R8eOTo7IMPPpzYlsstE54SI6T1ehoIxMnQBEx6Jgq4usWD+2NdMdWOF+P5MMDItShGaAqyul3DYE3jGqqtRTEOXdulZq5llh0UGpmaF8U+91jPA9blU+34mFfOz/3lWt+JJJgJz8mYBJ2PQdS166nbC1NQsj71fxUsakeU/oWpw+yxyb2V/7PW6DdIDrwjxiLnznIlvRdnzG2zw4f25hwTJEcqqC8uZ+EXn3+h1iGAmYxVEF6ghetngl9BJ1aQPNQIFAOfv69IDeitAKvTx07Pzp48W9JeAbfnSGRZP/bvP1jXdu/+A1WfikkzMsC/67Il6wZ2Wn2y8dyd9cla9ehRwHyOrVmcTog4L2C6a8hbLmxcRw2+JI6xBOQk2lphAQyqdQTOMI2RISZhg9FVTgEkqdGtOtf16hdTg347DGrW6Bs3w+hdlBQ5UjWoZ86cC+vJQfVSnYNk3zrGPQG6QykjWaK2FDPJqOlm7nPHSG7eiopm09XWdQuOVqIU2xrAevdmjMsuUwG0gQ0pMKk3MFl1eFkn3F+Ag/exD6i5Boq7NhbbHoltxt5+QKq6b++eJCoi+U4bDwnRaiNV86QVEj0/u5doKRLKD0GdKZa125bNA9YGKQ1WhrS5FwOgmyoCOOm2OGXGlus7en0WOyvpM9XG2nvUfLu3ajwyHOWq7HkTCPazOWlsXSfHT6Hiq6WvVyvRxKiJmaDvyieqFUtAi/kKKHMKx5auyf1eQLjYUz0+gTU9d9PWRr1r1pNu29LtW0b9eRnFkQdnbNfkdfZJjHq3PWrWU+J5cwDk3ow5B1/16kCuFi3f++73Zj/84Q9rXzemEkZlupSvm3rUZm/3me7rTnQpS+nrYVzmk6Vtlhan4bjrqkGXzOEm367KnSCwzi8C1n79SBCPRO343XBA9+9hQjjmyFif3NcSATV3AdLqPTvNgwlQj/7SY091v/a+3DJ+n+9YHb+/uaZbU5O9ImuLfdI1c/xrGV/l3uIuz7dBDm27fsiuX0AqsIplrbr+rEVAKwBfie0cy/0M4rXceyeTKDifsg6GUJKQe2O2dPDQgfoZsL8RI0P36L/5V0+aJHgJsI6446vw/QsB1seD3SWw+lW49F+Oc3jrJz8smY7A6rPUlN3X7D51FHfuxJ0zkkQtJTjWAbEWTlnF2lQTGAoqtsd6HwgkkZNBt3FdCTC9kAwkg44KJpLZvBj2teRpy9KnLqwSxuXBVLMIOK5MAIMlq4CIk2cFMsloZuNn2FMsWrKX6mqOHBGYfVKbZ2+c5Gzdj07ACgQIIkgRAbDr2pxkY5T9BjzIuMi5VkXSNza9EXjY9EY2dx7MdkD65xuX+5zBjg5202Y03yZngKx54DiY0wHExiY/PmMewI6AaB78zjO18wHC+L3ZNZ95HnVy5SacjfJB2JcyMVIvnE3Upn4hEjAZeyBDksAT/VvQuSoAtuoOg3OWc+0NgwDYmQcSBYLObVt3FCD1EECRlDHRWGjlkvcpZ+gCGV1PeweoIN2t4LHZD8cigNcDUluGEYwORrCDmN4IO8joQANOmwf2i3/vemzP6++dQcfeSLQA6KPthWBWYAoQPVN1Ti3zNG7aAB08cGj2UhiJ5/PYmXmPFcGmPai6I67YU3KgJG0y9PldOaAy+IhcMHPS3H0/UsF3332/mJYKVKfkC5ajrnOSCu6bkpd7qFvMw0mu5BLrOmY87wQsuxYCsrpuuUbuk0qsFIjNYzIQEQwZA8ChX98S85InTjK9MrHJ8/ZHAv1rv/brMUl5OYC6573jGFLGTvB0bWSZSAmaIxO+Emb9ctxOtcioHp8YMG0w7gJjbX5TjFKB3gcJvuNEG8Ol9etWRab4VsbiZljtzbPDB/dmqcn8CLC8kjo+7MWhgwenWlh9JFMfmXteQGkea5WitpqDr2tnTunH6PpSety+ent2/IM4OL8TY6K0x1Hnyu20WafNs9de+9rsV3/t12Yvp5UTUFIB82D06uewiQG6p8P4YgitIatWpr5e+xsAvOrfJxljzss1KTltzrUTI1xtnTMZM+ffgOvJHK6vcbsrU6Ywrqs5pa7bHNB/dZJmAoXAqt6r97U+Iot9BJh32xWtiz75ODLt94/M3nz7nWLGHiXBsSLAdE3G2GeSie8Mc0MiaqqRBFM+SE6R1QKYJNze76ZxyjzCpAHuElyfpRb45tXItVPHevd2JzHXbwDUAopzPwym1Xs7Z4ma6unKfIzbbYCeOmLlAOTH28Iorg77/mwSiphWoPXZ1F4zqzHuJQkFUCfZfBsh2av6d6MWtxUT1BMNVB33kIOWPHSSNRdmLcDafTJrPah6eSx9z0/3jr+T+FYNPadw7GqtHdYmdcYtd7aeDRd60uV2WG85tPm10JM1ANZnkdI3cP0o68D7MRs7VT1L9UNlbOa8yJ/te5WoyphZY/u9yLmjbMrxuGclC8pMbWpxhbVlVChJJvmFYaU6IKWXeBuAtSW668LkhpHVDi6A1cNr33rrnTqeLUlKWyPtocbSnnw9cxe4sq5zdq++zlRSZaiYJFCtwUM51G3MrCnOZUXqMEu5hX3POgy49X5krXMbTQqgHG/Nt6qb7nWz1tYp6VjqkGndKgkvtrxkw912arCr98m5p3V4cW8Y+7ha8cX1ejFZ1wDVVNF6hwzbfU2dtSn3jRvmZADrg1wjv3eN1alKqF3LPSSRsDH3Qrm/Zz1ioibRq7TlocQzxUzdw5Et536SBrqRz/CeXm+cMNGYVWoeahW1rQwRJYD/3b9+68sROH6ho1gCq19omJ6gJ/2lgHUJnD5BV/MJPNR33vxxbRwSpQ8jO7mTrP2Nm6kHvHO9gscHqSsjDe7aIhuU3mJ6rWJ9nqnML6b18MFDs40BLMvTOgLQuHO5WyBwTa2ejleY8wgOIgWNBOjUydOqvgqgrkywcvDQ82GKYsLAGCZBkq/nXnixetGtzPHZELAB5FU2U+97PcG/2iCbp0AFcN6zd1/VCLpvBDb+xiVR4AzACTTLPCPP2bxp64J5xQCYnaFvhvJxBnOwp/OgyM+DARz93QY7OgCT7/PSXMdKfuj9hxOlDVmQM+pShwmO544eoYM5HEzi/DE2QzbqjRjf6LfYrQXG8Tn+Mqkh1yTFEkzkagFJGFD1f/o/Yr0Frs6jGrBH7iSjfDvSQUFkubRmkxadPNR7NZ+t1+WO1ErZxbGqQJnWHBg40R8pKkDVzpEDTOX3E3PTyYFR69dSTyY95JyDLXz89hry6HGdKhCdmOh5sDpqijuIbfDq2CtQndjb0dvVcfpsQfjaJFZGHVYBu/wn4N6xfefsYFp2vPryK2Gp9kc6nD6ejHWGM/Y0dxxftclwvsBh/j1cqwWZWuD82Z/9WWpSPypzFWyge2rlCjXiAa4xsur+tcZPgifXC2ORY5NkqprHjBkZMpas+kjm8CkVxvlLBgn0JG3cV5V80CtwMosZY1iBfSUBuo5sT/rw/p1f+ZWSQZckvOpte7wWEwfqtSNxTSLKuQFZGFCglVyxatcnFv36ta5jVf9prmKVydzWrHZPRiqcYPaNH/8wa8ONJAK2BJzuLedULPL5SKoBKvXTEiHAubk9kjuHDh0sYO07dhV4uB75nN7C2oOUA25cnO9cuz17PwoNckrsL9bZegDkPp+15rXXXpvti/y7agzds1PtG6ZGUsP4GedNm/Qvbmk9QDBMzTByFZhOAXknj5rBBxRG70Ygso1zMIjdDsr7FZjQQCPX2ZTx/nX9zIFKEPTcnaqxZ5evXQz4JQHWszJKgDA95PlY2aNHj82++/3/0uAiUu3rWdPVmHI4fSFKAcAQ63bp0sW0FAsjm3tW/bN2V5IEXNyrjU/OGcBk4EVi6ngf3E2S4lYk6NfjQJvkpHMkX8WMYu20ILOnWLcALCY4lyoZRtqcJEvmxLmzcVUNUCGtfv31r4dpxQCur0BfUpH8GSAEdtodto2vyishP2MZ59nX+fKK+cReXaeSrTYgMr973bQeqZXtZIHGJXpjup/qXsXkZj43YOUJoD69HbVHW67BoD++1vR6KwnX7YK6/Uz3SHZe2hmZK8YbcJW0slaSDastPfVJ5P5h7HpN4igb5jv3n30Lcys5I1HYrtKR/U7129a3ameUeX/FA4jNPSexq6acFNj18Lqqqcy51nHmdf7NXdi5nUvpjrm6L34SzoWBnCXTtXFv6YHumG/ekDBJgosLdfZ0SYkBWMf+O9pRNfCskS13b32EmYy14iL3cgz7ugdwy6wHwzrGdqxTo4fxKBOZV97UelvJpbp5SlHCNXyYJwLApTSpr5HwnDwNJECK+U1tcNZxc9paRg2xIg69+1N65B7Qf1bsQXlj/CSm1NevqxrxKCfyemtZ14Hn+iQxIMFbSpmMZcnZK9mrNVUnE+7msxl2iXEk4lwn489xfdTxUhJg43/v28ce3wa/xP9eAqxf4ovzVzq0JcD6Vxq2pRf9okbgyIfvJKDQcwyAYY4U5888Hj5gra6XGJAqWEuwGfa13CmziXrY7IEfQd+eSOS2b9+VutJnZ+s278pCG9CqP1nkROcDXM+dv1QMK+dLsmAZ9j/6o+/MPs5mqL7qhedfSqC9rsCSgAYD+/yLL1UbC3LU7WmczUXRRmmTF7iqISJXApAwPDasA2XkIdhpaaYgHrC9Ork0jk1NcLR7154KJoBHwVVle22pU4a+5WTNKo0NdLCk8wGS1wygK7gaAdMAmKMW1vEMie9wyJwHnfOBz6jX9DnAwjD/GGBhXP/BkM2D6FE3OwKZcU6+q58BFjBcMraawDOk2sz8JON5LUGUhEIBzAq8SD/v1PheDntDUsgVsVxaq7diA7Vu6RG5WsZSQoE08VJagTBhsjmXHJUBClBWTI3qTK+b3IKn15fx15Awy47ryVqBZn+N8RrXZZz/qDWeB7Hjb+N7XY85wDqe65iGo7D5V+7VUwKhgpw8upYs7r6TzFAgzIH3cPpNvvDcgdmhA88mARIJXgXSkaNibSNvliEX5AuA7yaYGb0/sQZYf+OpbuynP/vZ7Hvf+37m9qkCymtWb0iAnJYIkQM6PoErKXCZ8eS7gK3GO5LD/jsmo1vJAC0d7HYfQ4FWGaCpuS3QHUdcvUwlLjImQ1WAHRgB7Cu597TPAW7UNVbbHey3lh9VQ6rdCiZkktbn2giunCNGzUNwb37dSF3WpdRimhNXLlNddI9CstGNG9cmARK5eUyWfvD971SSbPvWTZGHPpv3TtKJcVXu9zOnzxTjol9uzWPsZSV+1sxe//rXZ7/yzW9U/08gAFOIHSNrL9fUMEPP7kg5wKbtAQMnp5pToGpl18AlOCS3NU8F5DVP5EtqjjZrB/QAue4DRjZ6Pa9Kgm0wcJ5TUlWuxhlnibLL6bWqPYlx0c5jZxI65oI6U2tgzYsJPAlQBasY1kS2BWhLTq7eNvMIE9Prk8/R//Fm1a5euBiJc4FWbHXu46heSG0zJRJYB0xmHC6nVdDxj4/kcbxKKwDC3bt31hpp7bwY0Ko9GOmx9Rk7R65/K2ZqACZgbU5K1hSbllIO9Lqk18VISAX5AOuOndQ2STCG/QXwJBgxUOYnsMp4TxIGYFcb/EzUE6+99vXZ7/yD30md++ECP9YM5zmUK/YBY7sAGgtwABRT4qmuT8+9/t5B/ugP2kkHMtg/X1Ix7v+xtixKjweoVVO8KE8d63y30+pe2NarsRcMsFVzB2M77SOdUOvnjRY0lSgJ41n9WHNOZPXWTb3IKYgkYhmr2ecq6Zh5SQKsVY75paZycwCkelWJB/Wz7lH3/wOglXM+yXDul0vZI5VyuC9azfFU+RNYw8254bvgO9ApsUSt9Hwk+MbRnms+lCQaoxsALHHMs2CUbpSJUV0rozTktV17bN0ETrllN2CjAplcp7PmUNFI0lWCctpLx5o2jPUGMF2Q/dZ1rg9bALgLYLcY2amf6hwA7vfuPcixlkw491p/BpVCf5ckcY95jv1t05Z1mZ8H6/fmsaQVaXv198tcM4bUCmvW5BwZrCkNyO9XJWkDrFaiL2DU32DpTgpmV8vfyPTJjLVbM1bO6U4k9ZLElBjOqeZI1iaM/B/+x1MLe+GX+4clsPrlvj5/taP7CwHrErv6VxvUpVd98RE4+tH7U69JkhqW61xGExQ+xQxChzAZ2NQ43cCwXY8TsPqk21LQlaPEdKyYep6uXJXgMGD12X0vRn62ueRjgM/9bAw3U08qc3s1wcpdAVjW+jd+8mbqQdKOI5vdimxYyC1S0JIL57F5S1qoZFPFtnzrV38ltT2rK7jntkiqqkbHQWABRg3PlrwGaBr1mzZYmwFpDzkm9kGWdlmCGM9ttpURRRtcNKO26Jo6Nsh5efD4eWRuWx7ZTOboPTcfrAxmcwDiAhvZmBYzv4sB2uj7N4DpCLQ+B7qEBHNMYm2Beb/5Y/e7MQZDGtwmIxNLp19uzrWkuTbvvP6ZMClafLgWfnc616aZH4H005WA4H55O9993qoE2RsyfmqtnkrtnSBaQHwmxlvnUkOHXcWeP0rQW605SujGA3Xxy28HazTYT+1RarurliEN+Pocx2bfwcriQ9AysZglD2431iEBHq8t9+uSk+V8c371vGIGw+IEpGtloOYJkBxjBlhgn12rYlfycA7AjX7BaxJsbE+/1IP7dwW0pgYv9a0SJkBQsw1EYB1gC4JIPEdCofo+YkUCAgWJpHcffPjB7KOjJzLOV8qNdWuk1l37qI6QjDuyxDB4BWDVr+Zz/L4SKsX2N2g1Ns6f3E7wdj2MjYCV3LrbO/Q8l3Ti+lu9OwO2zA9fv/kb35r91t/7e3EPffhy24AAACAASURBVHHBaM01wQKMwN7zzIsxF30uBsVnVBCYc9bKSj9R5kEeFwNIlArcSTANaGldszXjt3zFU7M/+eM/qLVlU5iJnakXW5970tri3qbWuB1A5X39DhAyLgdSc/r1b3w9vSVfKnZPv1qgHNNa7F4pDRI0Z26vzD3PhIfxEyMiMl7v9zT5LulkxoMRSrUg4Qad+4U0ngEOGfW1jOEnKUlYkzmvX6/6y6pJy+u7Vte6xQH4+uzNJCDeTVsj94tj+If/8B/Nvva1r5Ws0jEUsAhAY/5iESuJoCC7NA+MzsKw5PJhriT3zB9zjgyxjKfClirduHYt8uswqOdj2GJtvJmxVluovnJF7r2tjIxWcRu+OjtzIYZROQdzXt1z94MePYG5ZOe+zhEAqco1chnz1YAPuMSAFfTKB6wIS7YqTNLD+BsAIGXqE0MaIKgJ4cnhtwy9wiLlHNThej/MHD8DBm27d++dvRh2W2/TtUnSqIVvJUvL8Rfmca15jmcyxtG2Ju9rDjTwl1wb930bjvl9Xf/JOG+wau0y3Ek2YzwPZqtv+CQTdt/W/9xL9ZpeLyqFNsleRx/oZgX7IPv9eo1rM6dFtU7dM5i5HFcnGEh99dmMKVaOSc10AdcYM3GitW8CfO53Mvvjx48F0H5YoNVncNu2d22oWmzmVmvrWlT9b8ZAGYA5bb7YMyVSuKGPmnUnaB7YAx1TuxLfLTZY6yFrmP2V+sl7On9gWKJYQoNsvWqHJ9l6Mde8CJRbkOtX0oibclyUV3WNc5VYFHjVmoiUmOTb3CBxbkO8oXxZ7Nlt8e+xtW6WwiLnLunWY99qk7pelUClaMlcsf5O7+leU4fe0uFOKFCKtQGbyU4S7vhI/CUXrCGRY29OciH3PCk3yb36e6VH1BRkwxK2B8LAbo8yBHj1PknP1n0BrFr3P82azUitalmnsgsJtfXlxp1afAFRDr7l+NfK9V1pjeTuSG5juv/w9073xPpSfy2B1S/15flrHNwCYB1B8vx7LQHWv8bILr30C43Ahx++PWX2bPg2ILLCZD2XyVLrQSbreLPYVyZMdyILvZtASXaxxZr+s9baUCJzW71ptnnb/rScOZDNM+AnG/HT2IIEAWfjJipgvcHFNLECh1EAlmzp9OlzVQuH5bN5Yz8ESuuzYezZHcObQwECYbC0CJCBFtxjOWwcHfw1WASubGQdGHQwYyOz0WJPZEht3GSMpG7VyD1yqAKteuEx2xHM45wnw4bHwWO9txqbAjbtXOk53dNTrVp//sgSDzA5pIPNxpAHNZM3AMaQ7g42tYe1s8gVBNkKp0BLoDykU66CgMrxNLMwXRcMmL6XOR/PrQ07bAjZEmm34NIGfiNA4Grq84A2rT22bN0eMLaxAuu6JiRbCQiAG8zZzTz3ZsC/9jKrEkRvzIauPi7NLqtGSRICUyIQUeN3L98FI810aAPTQU5FFxUxNjvr0cC8We2qaeJoLPio5/fX/Fo5z5LMg9h5gL/4nIlhZfwRJqFqjgHfvCfgLkAAPHoOdn0adrXcSQHiKRit30+GXe6D1WlBsDU9U3eFYToUIxuuwhgK7Gi1RMj1qARGBSUtIfdvc4d0rdmDZoxIso9EzvnR0U/CQl0Im4Hl6roqtU8VoJey0fs18+oM2lAlsu5cm3JNncbMeZn73QpIbRtA2m1Uqlar3qqDce9d/RwTdL3+tVdn3/rWtwpMmM9t+FITsh01Jxal/j397HwEk7mKFYiWiVYe5hV2DTi6wvU256jWjkkT+eiaGLIoN/jD//c/VXCHdeUYuzO1jbtTV7cmbAam/1YAlc9bXa21cp/nHNQ6Hjywv0oHXBfBdDOrrZog+yw2V5/ZsK9AOaaQwcyqsKpkw65r9ZaU3MoacubsmTCXFyrQt74cPJRyhzBYQCzDFSY4zz67u+rTnqqa/r6G5W6bIboR85X//J/+0+y73/tuAVxqjn/8j//72W/91m+VC3oxNzlWCZ1yGK56SD2MAy6SVOAbYB2S7FkeoDhaUfUdUHdJ/nNeYdrDCl3L5wGrP46Durlz8UJk/Rn3Z5JsAeLXrU/CZWWuce7PmuNlnhcpY9Y+Dq3m3HlAploTSTJKwFlHGLbl2mTaAhTmksknabJuXUzX1lNaeABI1uvu160tTc+xvledVztWZw5FedPg1XwL85YkZzHbSWKuWxNZ6o4odNalTQuX3JrT5kY7Bg+PALjEetBgcVrbck6j9Yl7q+d39990D8+bjDUI7rTZSD4O5cxIPI41v9ZW69VUGznuGUmFWr/tMUMRgh2f3nPU2Y/PGu83mHh7hdcDmAArDwhGSc6rFC1TTerdKAwAVvNe2xPMJid3SowL+ZkhWc29+tzuc0x+LGlmf/SeNQa5L29F4qq0Q9sn8lVqBFJT16nZye5D7n0kY8pt1+Kb/6l99jcJveFRYF3vdXn0ZSd9JeFu+bwkwmJ9eQBr1kn3oz3is8wR712mdWHsza1hgjgf97ayacj/p2tq762kxrSGTQnmThInjskxSlJLlEvAWNuqzrWM9hbX2k4qkIZz+c7+SapMGRCPAPXY29L/dEvUHtZESaiz2desX+tzP2/ZGjCfz9GGhnR4RxJs2yOJ5/Vgj7VdLI8RmbVHAg9gVcbRbGsn+znxM3PCltsbhqpgtFuqIpSML7UOttWe+gdPBMO6BFhHrPJV+16A9XFgurhYftVOd+l8vmwj8P5bb1Q2sRyCq2m7YEaze4lD2UgujLeymMsW64EJqMSpM06YMu0j2O1MtQx8mKWn1yZofz4gMJljPVvV/wSsWHQxnNrVkNtVi4BsIlfSL5Bzqo2uTUFiy59N3N/UgDyTQODWjcsVxMo6e+4nqedQJ7Jeb8LalAHIBo8CT8HLCFxs2LXB5WHTFjCXtCpBdLXpyfuUW2g2eJlq8sBqwZBzUlc4gpDBltnDB9CURR33b2WXc8yC6drcs1GpBwMqPL8cYSep8mBg502Xxibsb8N52M+Dkat4SLBVaKR7TwIIOYJuIVIul1P9KrfZSYpWIBbQmeq22jwLw5o+f4BAAqTLYb2worL8W1OjeSCthXbu3N0upQEKHCCtS2tJofK+YwO/G1C7OmB1U/qFbkw/TdKzM6fPlkOpGsaHD9oBtRifJBPEN6O1ygJgtTEnYJCZbjayrx120BwpNiSPefDutR1L9aZeoHQwIvW38fsGx8WQFKOSB8OlMnpqAOnrYQLym1pz5PfGy5xSe0cCWSEZadYkGy+n0ARYnYjIdc39wiiHSpWhDZb1/2PvTn81O6/ssL+seZ5YM6vIqiIpUhw0S63RLSnudg+xgRhJvjkIHMRAgPwN+ZIESD4ZSALkS/ItiO24G0F3p+WGEllqtWaJoijOLLJYJKuKNc/zmPXb+zx1r+hud5xuUSXpXuLlrXvvO5zznOc8z157rb32o5HT7U2dK6YCAGwH2TZvEiwCRupZzT/Mp0SAQwFu1NRhWF96+Y3Zs88+V8kZgV27sN5X7+ffjvXEiWP1u127dhUI0wbmUGrghgFJ93xsVqfrobq2TgKCeyxQoA6uAufM/2pXFLMViaJHOCLHfKlbQM0F+d0vtGXOnVgwnTJPcy/4HFcSa4x1AXCaAYtWI/OTpBeodL5HDh+qdijaoHDB/ItvfqOYoPVhWHc/sGP2wccfjwnS43HM3DVbl+SXzyNlB8yxrE7MPdVS2jj6BlBaY5zXigSBrpwkFWHvpahDTsSF81RkutaYrdu2VosYrSKwMJ3wEjhfK+ksYGrsyGefePqpMkBxrpw6N2d8ir2t+FNyYDK8khhyfcMc/9Ef//Hs61//xuxg6pQlLn7zN784++IXvxTDrse75jBMIxdzbJaAXOJMixb9HI8fO1LgYeN662AcRwPgli3jsNqyVwPO3Buzrh7QGoKReeaZZzNn0jblIKnw6VpXKxhflGA5hO3GLYyi9BLVo3d9nI531H2m7RLVSrUdY6RVJd6SRQGsqaW+cU0bowD+PIDOdUkobIxMcvP9a7NGtJmPe48xlutqhap69ElSfTZOz+6n1XGJXpTXW3NIQLlGL837GweP2zFzWrVyfebglnJ0J1ulsKnEDuiB1ayWSW3E1AlDtaVdB9xJklYA+CrGf1JnVE3j9DW3jrTLba/lrdAYgGa83v1fy0rdQ5Ju1qROfNV+WY7BEgjtHwAEtZlP14T7PpJnXu9cGATZh5ppT9/ngHPtreyRHKet5wNAF7ipdSPnWjXri7IeX6gExYEAV+CVR8TJSLvVjQOhjk1P1fV533V6xAZ88hjwHpKO5YpOIpy5XzWhkcFarx0n9QGF0sbUaQ+JrblY81rf2qmN0EUxQAHCBsoZmUr0MWkyV8qsyCzPZ1ILMOMyZ6k5KmlqXmI+714rbOloqdRy4U4KN5BuJr2VT73g9JreNePtbN7mZkmGAHla5eT40P1dtjJdR8s/ybjrpdRVnWiSP8qiSHqrvjemSXwatqXlD9WA8+bobF+T6L4/yiymZaaMa2HcV3pt1kzTTJsoccHyiVG1n2FyqwSj1tH82/2tLVxeU32lp987PT9XzXjiCF4H1v93Dh1KO63zs69/7d17LYR8z/EsgNV7/AL9jQ7vLwWsf6N3XHjxwgj8O4zAa8/+sILfyttjtoKKZNBtLgL6MlzKgm7BLZv3bDRV58F8RcCfzYHMZWlJcrBJGAG1TgxJugegANJmoy9iLd6CiZLqtWlLs43toMnRk6FBbThYrwSI51LPce7syQRIm8q8g0EFExb1O8vy/hVsJtCU+SSDKov9BC9Vc5gNargmckXEpApKgQQmQiR7FThkMwEutqnDZUtPGsttuACUbHrtzAVgbexlFlEgoNnAkaEGsoY0d7RgGKBzMKL9fIxKs8LDJbbborRUcwDWkgxOnzc+t0BPAo0yE+n4tfpJChZGoCWIq/rQCnIrmzBBszb/qZYNCQpcC0HImWyG7x6LOUskgzZ5iQBZerXFywMQqk1JxgnAENoBDgD0pTyfGdAiRiupWXMduAOfSF9dQWhLUrFzYbCKgDBmU5AzMROdcZ+r86pseGXi+7hH8DYClvfKo+td87zBhMyX/I3EQIFas7ySLAL9eYmGXF9Ml+BAi5rqzzlYvMn0ZiQoOihtEDYy/A2egXIsbLsMk5A99NDuyECfTNuIfZWBl73HaFT9p8C2ap3I6dxX3bvT5wD3JOuYLi1KXnjhhdmLL75QwSlA4NicI/Ckvkyy5Qtf+EJqzh5J26eXZl/72teLQa7a7MgOBUoMU1YHIAvQBGpYwt0Bo/se3hvgsrOCOp/t+Zvjpj0CyWZgmzka41yxXwXxfW90K4ifBQRDbl39RCZmWg5i3O/uQfe2+5C88NCht2c//elzSUa9XIzrZz/zydl/9B//h9Veh4MsFGweqeWrf6sjpBqwDvXBlMwbYJUIkLjBSFV7oCRDLqSk4fChgwk898eBc2cZzKwK6CTBw8RWHbYDzNi8ml65hwOmnZMa3o998uNVK1utMnKv+FxB961bkQNGjaLev6TF03wGGr75zW+mNciPUot4qNaRx2PQ9dnPfj7M9dOlYgBYqUpORxrren7m05+rdfh82gIdi6T+3cNxI46LORZy6VKy6e1Zn5Q7kNymzrRq7JJczJwzr5U7vJXPOhQzO+/LM+BojI2sb0z0rt1MKUQMrchQJVX0r/7Qh56afeDxbhX04osvzr7znW9XcNytbNQrd6/RmosJ/i9nrExwMtZt27fMNgesMvOxJlqPWuGi3nltgTwS+wtpV4bB1YN3QxKYq1Nfa22nnpCY3JLkGOaoS0XMM94DXNYjmc2atinM9s4kL3alRtDnYuysF9cnrwDz1v3cc6DlnyMJaP/p1lL5XT2n15j5c3l+WYbfY6Zdx2LnwwJbF9zrzstH3Mzep1cuQ7Ca95Uog4vbGde91fdC3TkNRqY12N+Be/sV8KNO1XOffvrJSqB4f0DPuHm9c/W5w8zPcyW4KnFY49j1787XGlE9XpN4eCcP9avWD+Ud7n21zcbPvWHPVmep5Yrxcw86TwoCihp7Hmk2uSo1wqjXdR723RNpoXQh95a2X71WA2DxRcixdjukbm/jf5WCtN9k/tzIeNk7SsrLSTnXeMijq/9vsbytwvmZLy7CU7LN+3dpxQROJ5Mza6j4pPbjUlVN8UjW73ZolyTK++Q4rD03JdyTkF+UFlLLlt3J+nx/5lnKmXbEDTjsapkeSXhlPzB/KcMkl8yxZZkb7iGAVfIeYLWWA+UWJ3tk7eUSBJKjvATyF+ux/b2+cg2sKbWv5B52XVx767bP3rp1e5UrSayTAr8dE0N1/M/9pA0p792vBcB6716bv/mR3Zcbfm4F/Zu/38I7LIzAv9MI/PTb/8/kXJrFFTjLJlOmOFlIxZqV1S/305Y0Cqwxq2rZuo51qlWapDuA6p076nMi1c0m0YxaBwv9X2/oAgVsZLkoZgOQjZV5r00r4JUcj9nKiQTkADLWxWdVE/OwgWrVvE/Jdqe2HTZGmckB5NRk2mws+LLQMsfAg+wpcHEl0maMxqk8xyZrE90YZhe7KyMNtGJvAG7H6/1JjSpIrrS7thO9Sdpobezks/NNOOYbLs1nTj33vUyqC9eAaO5RTcyxCcZyykY7PwHiOCbHMx9QeZ/BygILI6tebFgXWs1uCt6w0ZPE63TG52jqBE9ngxSAqsGs1kUBL9u374hDa1ilBC+s968EFADCyxOI39EjLpl6wbx6v2u5VoJwGzzAKjAfPUDVFNVeXQCo2Yg5yVwnBQYorTnj1XddHfu5DZKm+qOim+a/x8+ysGMc58vxqoZqytSPJITrcCWsgDklm95y3W5NhOEF/jsYxTrNB6v9uxrTAdiMcc3vBCFJpsjSA6779u6Z7dr9QJrKb65ARsB1Sz1xzZ/JvCXn35JDstpuSePzzHl1ba+lFc5Pn3++WDsOoO4fQTkw8VRYQKyuoBMAkJiRcABQ1HOSCao35ngpYOverIurtmxbZLdYVudRwT5Vwd3z6eVk3ulVEDYMyVzHGpv3ANZxrfq1DeRHymTILjtZc7Xlbgn6sBjvHHorc+xUgsbVAaz/MDW0j5cCwrlWm6G64DWJGghgzzMfsJMYIy1rAHNmVFUTXckI9XsnwiAezridnD28L30n45Y7TGoANokW81cgeinB+InUhEou+Hl72D6sOCdPckr3FonfndvaeHDJ7l631gRA2nhQgHBCV5tMWUAKrNeretgb1yUbLochezPrT4431+X3f/fvz/YkeaBW1r19JowXYHc6LKmaT0zr4rCR3V8z7Jk+wNaJCZBpHcTc6tKl6/neLr9HDh+t5N6x40dyX8fVNSyzpBIJIpOe3Wkf88STjxeQcU1PZ9wlRjgLC46B30sZA/J3Yw7UWKO9fnfm9EMp0wCcJfy6BjpsfqTEtbYlrDEm+t2eCcOKSV0bEARoYd7d11tIvuNGbT2/HHXN9RvWc0F+r3/uE+1b9LPUj3JTAa/UfIb12qA1mfINRjUl9+y+zRJ8wyOAmU3vEd1ntc2Yem0cX5i7frR6wTliVdVsWl66nVAzudXKBq0ewKp8pt6vd4K7X72GzUlVR2Kz94SuueTYTSpuvgNgEkcbo1ABxAGTLWnnRqWBYR6mU1VDn/OgbPFlbwLERu9oSRJJi3NpLWV9eOXV12YH38K0a1cUA8W8tpIVGT9z0J7lXgKyzAXrnWSlHqsSd+Won8QKN31JLEy0+438/MSpmBxOPUdLykpdUft/apUzB1wD542NlDjCnJoTErzmkjVLEkc/aH+vhMOURJQxqj2vrulcX+j2tSBBnpd4SNJgtKBxSdtlPuMvket4c2F4MbQSpLNsxkHS4U78OajGVq5amjV6Y8Z6Q+YjEyuKrexrOVfz2drEJO1sXM5Jl+3z6wP+SxGR97mQ9UCpAUdgY8kD4Fxc0u3RVSJRCZVuG6ZnaxtXtWJIQmY41q+JrL5VAp10Nv8wxgwrKR9OneRBcDVzpv9+b34tgNV787r87R3VAmD92xvLhXf6/zEC3/3qP68MrEAIgCGnkeFWv2LRvzUxJIMxqSCwMsbN/HUtT1WK1EZdjEDka8Wm5H/V684PgvhkjIHhYWhjs2upWORuZD1ZrAXfFSlk7Xvz9TfKZOJ0NkhBguBawOKPalFt0uRHFdwEbNrUip0qZ1cy4KXlgnkgG7i6Su+rHk39mY1bP8NieKZG6G1k0S6rDJ1II7Vqqcxo2dinpcMkPyoATgpYDE8HYC1J7uDdht3Olt2Tz+8GozqCjDmWapKVVVq6QdtojQM8XK3WEm364xwqsMrmjYkWLI0eomptKpbHIuZ79enL81sCpndhy5u9z5UEw204lMCSRC2B6Rm9FxMQqZlxrqTNHgIntYTbA1q5I17PczGr6qtWFuORcRBIZB5cZQ4SwAo0CdbVrFWNrpkyAdbqx1nB4KhZdbSuect8/duxNcrpcxgs2ggOh6yvnj2NSY1dD+Bd0D/Gc3rXDjCd8yTTHvXG51P7WbXNCSAHk10tMe5KBjsRUcHolJSon2XyC9hGpkgpkGPp4K0NirBxZLa742ALuD68LwmTzD2umQIjSY8KwqgVKqDuTb/mRr47vjZDuVlM5P79++sB4AnIBE6CIj0Ut0S+SrKpDyvJ52j9MWpQKQ4YfwiEJHCGAylg6+F55pIgbT6rPT+BMhIMc3XWc4D1rmRvuiZjORqvH9diJB2G+Ynv7j3jzx3z2NEjZfD22c/9RjmVMioqoJHkh7EqWWHm4GDLu948UsQoJrxeTSXH5jKkyjVgMnPkyDv1IP3blzXA2Fh/qDJO5zU+3z0uwWAtEpB3Swt9o1eVdBhgVSNc1zfMzOLUhHpgRo3pUFpYL6xL1iclAdYkoLuSaQHdWv1oY/TKy68lEXG0GOTf/u3fjXnUh5M82FEtpdwxjI8Gu4P5M78ArwITmUOkngCuFkjW3cyWnJO5ktZhl5VaxB9AzX7a35w9n96zGVOybWClpML5DMk79XqkiQxyzH3GPIDTmwcO1jlXLXLWZmOkDhkjpG59/aaoVcpdtduplGw4YLnAgfs9oBULqNTDvFwR9YyHJBln2AasOzIPL+R9JERdXwF9J7P6VqDhlEQNO5nrIPGyIYBVffP67AeSQsNATKKzWNCJda+2IZKuE2B1viMpVu9c622vPa1+aZk9DsHxmbd+51xqzsaMan3GamkMg25HCk6tMMDvuC/6NaMP6VBx9Ko1jJqsMYAIPwY1qa3Ayf6Qa6LN0MMPP1wGXfYq6411dtwzWDjjfOgdcvqr1VvcvW9Nog6R7LCmH4tahmLm3XePh3l/J27OMfFJYsZaIZllfbqa5xow9dnWkTYc47Kd3+d5yhPK2yF/o7IBzS8mmeN+cZ+VZqUSAX1+gKEaefejJJmaaEC4XfhJX7GLnSyodc4aV8xp6pO9rtbM7u3sMcpAamyB2EoedOszSYYlqRHt9lbtzNvrTI7J/mjfzJy8qvaZxr1X1UwGZU+RpC8PgFyjVnVl5uD9uccZuaU/atYH+xBWtBNqUTJE6SVXfPly3itvtTmqAPu6xNZFJma598l7SYCvRXlxPmvH6MU+AKtjW8GXY0qWiBM6qdYqKAyrUWyzKQnBLrsxH85G/XTlCvO1G7P9r1E53ItfC2D1Xrwqf9vHtABY/7ZHdOH9/p1G4Gt/9D9V4/DVqxIUZpMmI1q8hPEQl8EEMAEcYGnRrWPRrw1KgN2g1fd2eo28JgHJunUbOute7oTkO+0AiLUTYKlBsyG23X16Qg5AJ1gmMc0mg907Hnna228djBTytWT7DyTrvGu2Z8+ecvQ8nqwjtuN8pGSAqToxm7Y+ro5O9lZ/Ue08DqvrC9MgSCdNU3+2NY3AH4pZC7OQtvI/V0Gk9xMQYGeNy94EDYJax1kyobKe70CHjHoE7sMcQhZ+BC2jJnUEG4MZNIwDPA6Hw7GJzw94/K1cXBOYdE3sVNspOMBwTvKwISuuoCG/7+x013KN2q7RJqd+5gSZcarm8ngDcql8lsDzPNOXqnvU4LwBd8n8EuADrI9Gdsol8WyYLNfg/gQ7GGiBMAAAsJ6MHJibIsB6O21pHHub2jS4dP1HYOl4C+h0gW6zZlMAVEFvBTVzLMYYn/mAynmPnyssmQDufEBcQY9WE5xcc70lKqp+eepjKAECEHbNZwdGbUIy1++zrnGB1bk+gcaNbLIAaxn8tHO2gAqIupE57We9+jYERGG1Hky9KQC7a3daIWT+3Q3aJBSmcx+mXlWrl7lc/XMT8Dk+wA6j5TglFIpFLZOori0dLZrarKaBVAGqCoy7tg+Ycj8AIV5fSat58+m9i8h7ZdljjEfSZfx9XLv5CYVxze5e60qUzN0747N6jmLo0zs5tabapKjNdWxAibHBemI11NI7F+za8rDG1esw4Ol8amHXrFlZrbC0ALKWaC9z8OCBtLR5u9qubNu2vYJ39azKCgSGJcsPo4dtshZUa5xcP6wrlYXjrVKDPA9ThEFfujRzOYe1LEHuOLfh/kqxgfFynXp+dg07IGTJPErq/eJL1d4FoP30b3w27XmejixRH+kNs81JPmBZgBAOwG+lRyd2lPxe/aF7TVJC3f3a9DBdt1Z/TyURKce4nXX8JkWG4yKHTdB9Uw1qj5kxPHtWu7G0JrmIudGepIGoFkGuFwb/ZFheqoNqcZP1vIzWijWLGiZy6CuRGN/K2u/4S6mRdfPUqbMFVMmW3QvAKpUF4DeSiZxlsW7dXietiCpJBqB0SUn1nS2QKJnTih5gRlsQpQiOcyPgmnNXdw24l3lejIskQAerSncP3DiQwbA2QO11stfI3rtaFSH5Nvqsqn10jZfX78p/IQ7MTKyYgq2MMU/Vr2cC1Nz3nn0zTAmrycE4f+l+r7WLVlLIPdpSU1L4QwGXR0sZMQAgUL4r/cQf74uuLAAAIABJREFUinkb2bS+n8befatsxbH88R//yezV116NhHVntZ/atPH+mrd66lYiILJ3ju9AzqtJcL0T+bE5pFWONUmCArhl7mQNAEwrqToxm0bJ2oL9B1ztm67B1bh4S+aYPw34a+eqMRx18+MewExaU0hbh5phKKK63lhygCFRlxe1g+7kKF857k76DuVSaTQqKa6WWUnAMLxq4NzrfQBf3osvw6WA+7k+394v6zrvhrhbrw9Q3bSJeVISSQGrSWHmtVn7KV/KzC5KqvLByD2ehNCK9Je/HPXClYznhkjzJc7UIV/LvcQlHEMqGart1/U4ZxtP16uSJZOfBgk1wNrqJ0Aec40S7oRJA/heG73Ode57M8eW3ytt+vOv36ttbRYA63v3zF/FnxcA66/iVf0lOqc//YP/NjVrcYXV93GxFhk24TXJkDKBEKipl1KfZ2PumklZb+6Y2oOwg7+VepBqd6FGJYs3OfCW1ORwoCVnUVdzIZsj3NrEmdqayG+z+XrIEmPwvN/RsCvnEpDfj/VJ8EgOfDZ9BE+dOprj6fokrKnaMIs8kCkjvj5BnsBWv0eBJbAheLFhAmLtRHykekGq+/P7J5/s+kJg18ZEuiaQfCfsAtkWwEuupXXG5si0BEUrqu6kN52ya0gAWX0lp40bsB91UX5lU243xs6Sj83cawaTV+xsMcJzD6/1fBscgxnnLbAY9UyjxrDY06ob6v6P1XLEcWXs/Ty/b92oiy2mNtfShigA0KaDOceiyJ3OJGGgNtLrANYBukkdV+bnPal9w9LZqK8nKGfnX7IsrHAYmisJxMiBT6Q/o4AFYC1AOgHWDuxbijzAaX1GgtE2pJiMfCbAuKTAbQeZg7ketcDzmbtx7iMYHQB9sHgVnGZ+CSiuZOO/kPN0PYdsFmAF4Np0qRkVwerd8y8QOoHVebLvQgBYYMyrvzvuiWEpk6QCjVimGJYkwCETU4+nXcwTH3wsAee2ap2AQRdQjX6+3kcip69zs5jmjiByGHcNkDiC7z7nqaYzryomIkE1GR7JbDkK577t+qyemx7zx9b5+nvXis215Bggfkj/hgy4jcba8XSOHZ6TZo/3HgqDAXRHMmUuOdBri0CwzJNK8n+nGDgBPAObMmspV9E2fVsdYAo0rFkd0K5lRtal86lVnUXuR7rZsn8tdU5WecHp1FZju60Leo+q76QeGONX91vGWQ0rwFoSxryP4NOjWoXkPNsIx9GSVXY7jJ4v7aYMnAGD1hlzyvM3BlD4rPuz1q4LsDp4UM3u89U6CjB96qkPpe902OSsRdQtO3buqiSR97WGfve735199KMfCYu+pZyB3806KXGBjfXeWzan9n7j1syZsGeLU/N7J0nHRdjXAEBJtpiCMbQis3U85RibY7PWkQG/8OLzs7fy79HqS4Ku+z92cmlIMoFPfVZv3Iyz+IVTAfunC1i4BzhCu+eb0VJfHBfVOJCXwKbuCQZJDW4BoJJJ735oYqLVFZI4O952WW9w2S7MxpvcErOOcUTFYaVcl40ZM/NkV8A+QywJG/O6Hb+pVcKcTqUb85NZ9RwOrlMNrOtW63qpP6AHtavq969mXzhaEmlJkB2pqd25K+7V+XxgrO7JkgxPbG6VzLRiwr1a90CtXz2/MdDNwvZcKsM1I5bjxHJ+/3vfq/pWL6AGsN9h2exTn/jkJ1KesXX2z/7Z/z770z/9Shj0c7PPff5zsy996UuVVPj2t79d7W/+/b//D/L7v1Ns4FtvvZPSmrgLpx3OK6+8FOD6VpI25sryYvBefvmlmvfUTx7lgJ45Yx3Qo3tllAHqrK0deidfSk92CZ+RpGnAKgmb5ETmgee6BhJB3tf7DPBmHpW0fCqtGf1Jl2et7H1kuAJnHYpSq8zvrMOTZNvcuct4TwnZqmmdkg8SOq47v4ybWe+XJJnVpTOdYFd3um7DyrDSm/JI656NKyOhT6Ly+sVcC4742tEosxgJKvWniSWW621sDUpCIgDWGmUtApolI/3bnuhzJLg4BtvPJAdI42tfISKqdbmN42p8k7BkMHVNTXpUT1VWIHZhzkiRBuQyoMp3ZSv/wz/90+neuJe+LYDVe+lq/DyPZQGw/jxHd+G9/9oR+Mof/leViV0ScHqHJCv1p6tX35+M4f3ZMNZUxvtWFmqys5H5rpW3AKtsZANWbn0AwfnI744mEHw0fRFJW04GUB7Xuyyv50KL6VQzSm67gbFPJGl6GgreLfJl/Z4gpQxsZBkTgJ47lxYTV85mM7mTTfBcAsrXYj7w09oYbWZrU2dDNgi0XDjfZkRrYk6ynNmT1ig24ImhtHnvT1sc2W2ZY0Y1gh21OjYKLTjIrd4J8wEMq7fRCxMz44F1xdAK5kjOOrPMwKHbe5D8DUapMvtVQ9fGSnOOjy3z9LyRTR1M2Kg9HaCJRFo2XisBZhzYT3Kl7vnYdT3z2VS1pG1A0UG01wMyAnfv4flkvZil0wl4AS5uklti8rA043kymXPMqJo4ckjnJ/hQb8Nl2EaqLY7rvyFj/uSTT1Qg5nMFxs6TJJjxEraaWLzrwzjFTmFoyXw7HK2efNWaggZwbrreldtWLdKc0++oWxxtAAaLikkf5liy0ZXBn3oBNmvSbIqg4lIxX5cqWYLlEfRKKjjvAb4cSR9XB7GjRrjY1Z8BrBQInFUzNmRvCqPUe2Nbcz4ViE0gh4uqsTKGQCp5+wORpz+UejXMq96jZegjMC/zp0hWzeMJYA5W4r31ygM8ut6dlBA4Tk7WjLXUgmEwaqwbDAx2ZEiOnfcA934nCB/PG8qA+cmEuTneSagBVgtmTAz3/ESD31cyZfrbuG4VzE9gt9kFxizuJLL/082QFQMRVi0MNWXE9bA8R49KPB3Ovbsl81P7DUD2Yq7j6SRNUmMdt3NLiNrUy5HzMi85n6REsdJq0suIJbLAMOwDsDoWAEOg3ceqRr3r6tW/D/fvrvFth1GPNnvpY2wnV+ZJnQABRrBr6gHdR2o4OcJaF7nzXgsDuTbr7+YtW6rNxaKsf9QGZJjXr94KWDkzO3DgrfR1fWX25S//3ZhRfS7M2546r7eiPqEykYww5733+hgbrc1jVRQzy6OSoRShbiGn1O6janozv8iLXWf3q9roZ9IS5/kY95AgD9Mc83xJ5h7TpSGPV4+L0V4So5obty4HmL9b19994vs593wAGeMldZZAKqAneclFnvswwOLve/bsTcLwkbv9satiYVo/29l7KrfAfkq8VJag9x5SYNeDVBXgl9TYljXMukZ63WqNPLfzScWWm1v9VXzoxMh1/8ue63MMaK0ZkQADFpzSJV1ffvnVuofWRIrMYZoKiHu0hKtkqZ87mdQ9kSWrWgnRRk7AB5VH7wPdyghgMdfL6TYHALRiQyUSjiXpcZV8PHsVxdCurBEf+chHU4u+bvYX3/rW7Ktf/ersmR/9qBKOn/vs50oFtD+g9OUXXpw9FpOvJ2LwtT0MLKa/3XlTk5lEHSdx7J59lw+BmuWjaeVUxnpJQnoAThLP6qVXVOIkktjqwZ6kKCPGqSZ4jOfoed3rSYMw49YJqQbqQ6rdaoMu2ZHvK6Y6PxdzGlVXewU0K+9auQ7ma8nip4TcMNcyl4u9tkyU3LbZVqoCscniyIYrCZia47xT7pEkgx5IicvOJMTvT7JhJcl1WOar1n4qA222uP12n+Rq3XOL4y/DpLCo9yUBHud7cUj3wcaUBvRm/9DiRoyidGltnIZrb+ekPPZibOvkKj3M6Fx/iU0AWwK4DPlyHuqz1yZhvzqJnWL+lfFkLvyP//RPpjl8L31bAKz30tX4eR7LAmD9eY7uwnv/tSPwr/+v/7o2GMHC9SzEGNU1a+7PoptAcNWGbJSRApXzr80jwZjNvtYngUP33CtZDzYmQeKlBI2nUt8CzAGm1Xs1AIbMWK+9KzEuwIiy8pdNFpDqZygY3bFzawDQ47N9+8h+F8/OnjoeVuRoWIi3EvS8UZlMG8SxBHrP/uS5yAbPVYsKxh2bAoDVBV1MRl8wRBYlyASaADuBh8+8mCwllpW7og0VaNEDj7xuQ6z8gTfMIxdHZk3+LWgb4GZLAksbkv5pattKtns3Qy+o4iDarOucXHiqgbJxTqzWAKQ2tVHDN9jQzvLPySb9fryf796/ZZ5dkzqYNpIwG+dwLJX99zmCZnVpozZxU86ZlEwgZJPfEBOJrfkZ4Dod0HY+AY6gkvOwzyi3yqmXLvkTpgObRZL31BMfrEC8WgyoL5wAqxpW9VAJ4+/K4EaLGH12yxiroowxRVsSPBi86ueZX2lNMB/UG4v3sqf+jhH0VdKqfI1xHiBpyMUE93pyCuBcU9cT04qdAFQGw9rv9ZdIgv8KwAq0Ls15NWDt1jwC1SEPdqolezNyVbMqgOfWuy7XIqA18r89ewZDxL3TcKTGGzsxzYcxn+abHI0kyHy21fiMzzVPSKDVtZJ+D6A65s58cDqSH869+pyqPZ4HPgfInJMCjmvXF3E+w/peQOrvw7W6Vo+JNR/Xu/4+1TQbIz1WK9jPPJMQorTQ4xBDejOSu9OnOOEeyc+SatYV0lYMeYLq6xirGLplDWl5X2ovyevywHasyjzXvsL92+uZtcz3lpA2AOtau9Efd6gfXDPrVydYOjhutrVBz5jDrrHrYF4KqoEq48NsRn28pIK1qe6z/A3YWIyRT8Dsgek6dSLtvl49MHvppf2R35+dfejpj4ZJ+7uRD3+mkmfYTBJo4JhiwPXDjmFdV65Mq6IAjpUrwo4l6OU4DEhXS5Vyw75WdbVLArCscy9GnvziSy+X2ZIWJxQpl2PyUrXnVVPaPU2954okCMgoVXZcvixwb0MmbW8wgdZaa/DyfDZ5sPfDvqphN3bOXZJ0b1pnPZo+v+49fXoxq37v+pgf3RpJgk29a5KoOV5jbUxJg5vZDEAsuXH2rXymc2rPgDY+qrINyT1J1Slh0kzeSKx0eUcnD4GnBuejRZm9kRz3wIE3y4kX6Iey9Bb3+ZKuEk+ku+qBGUPZG+xpPAawYpWEIUctJnKuF6hjoJ4BUq133ldNPFZOcrGMlFIHCnAOZUT1Hc9e/EpUAD/4wQ8DWH8Ys6yzKdeI63X2O3tqAdKsaZuTaB3KIKCp+uVmbJiTmS+bmAfl/XwOUzfJD59lXySrbZY9QI1KKdeP6zZ239qkk0CvA33vD8Da3gvdv3WsyUOW7Xfud+B09AY3BljwubY1bVLUxkT9vkBqdw2QnI352lSm4SICq508akO82oeUYkSyDrAyRKvkYTwwJLa0YXpoz44kGiS0+TlEKRRpu7XjWnrNOx4xRcncA5SvxyDtzk2+FhJWzKlWR+I7y/2htlurscUF/iVAjY/RWBewCoi2FLzLRHyN9bWPmdmUspv2HOj63a5T93cJNW3KyocgWZcuR7g++1/+56+ORfce+b4AVu+RC/G+HMYCYH1fhnnhQ/6qEfjev/6nWaS7mfvVqwr+I0WMPHj1mmTpV5LPqV8ReJDACuLaeKaxxmS6INCsjGsW22wMt8J2HE9fwHcjQzpy5HiCoGMx/rgUIKzHY/ofbri/NjqyJyDKJn7l8oVsIhtmX/zNz82+8PnPzDamYffJBKSnYqH/5oFXI5/7Ycl5GCZ11j79WF/dX++zM9IyNT8AkjYgy8IsFGBVBxvjCcwZ8EGCpl2LwOpEwC2AaxNUZ8vFEuv7ULL+ABhDCywhlgTbCMwJTEoWHMOcbhlCrtTuwSWJzUaNvRRod8a160/aJKLb9hRbqvedupQpQAfybO4DsLpWDXplxbvlSzFa6kz1udPjLj/7XBl9x2vDFnQw4/FegjburwI68kZ/w0BrM8Spdnvq+M5lvFxIdXAbI3kW2F7Mc9S3kvPZTDsr3tgSOwM0iNWX5mLo4fnwnodqTAQcgpwCrHGmLIY1APAO06Vi9SZWNW+2Ksy2ej67OwbLa4qlzn93XZVJF8sQqtniqr3N8wRk1cc0x1iMYAVNbZJRjpQVcOZYpn6M49qUuJCEXdBq3PN+gjWJCuOn/g7gn1/DWg7BJQOeM1F5bw0raXWeVMEmWTAWZa6es1k6WzpZ42BeOjDp1gzgtc8nTX4gUsN9mX87doYpylxbg9UuMNUSW9ehnTB9Rl//kuU5N38slq8TKHXcuWiCNYwJVQBAYK7fra0quXFY4EmyNxIDroOA6W7yoJiLDvDHcwZo7cCy5+dIwoznvZdhHe8x1qL57z/UBnVPkIsH2JQEfDKjwYxfC7MKiDK8wfIDplx6r1y5EBm7ut5zOTcApZ171Rli0riCenDbVg9pvOvezRwjoe7WGiTFZK1Xa33pwFuCDjupxq7Ps1smNaAtBUPGul5bgGcEx+5LjazJWNOaK/N1vJ5qQfmC+YjN1FsRCKIQ0TuznG3zue6XI4eTmPtxWho9/0qty+vTl/Uzn/ns7Mtf+vLsgx/8YCUlGtDnvhgAJ3WW3FndOysiqQRcKVBI/v3b8RdgzZwAKgEgpnMUJdZUrsVUMBKN6lGtg1rTkMViAL2HwF8P1u07NgUQrc/8WZkA/lyMmg7HofatWiwoapyDmldJynJ8JbUt0KpP6LokaJph9Rk3A4gY/20MW7kl65O5cSXXnITfOsNlW6LNmJfMmlJEv109uLN/WR/u3pv2J0kP90L2lusBWcyhai2bwCnQZezq3pp+5xbqeT9qaN1PS2v/AFhfDHNpDFKCm0cDV/00gROKHqzrtiQStiYJVmZWzIoCRsr5vj6wa8l7HZM0A/70Vc58nIz9tBQartrYOJ4MngcQGePTYeaBNv4Bbxx4I6zvy/l3nPQzj62pI8nY5ROSz2vTumpfzfVtUZOQpUs2apFlDM19SZyq0c28UA4igeA8JR6UxVhXtThiKCTRVj1Gc15933d5TAP8lJGQFOdzR2mDe8i94HuvpWTfnTBoN+BxTSZwWqohjs8SHKXBqX875+GYPFqOOd9RjtKgWD9lyd2A0CSusKqS6K0SypyNC/Devdy6Y6S41tzQL/ZsjoWhmLZK7QtgjmN6r6fN0pXLrpfIJ0mgANaVK9blOYvKCfhKGOcCuClNkIx0H/qZJBigt6cVWC41kT7FXWZRsunJx4Pct0Br9arveWzPd4/YV63Nzl8iXj37v/zfvncPBbMLYPUeuhjvy6EsANb3ZZgXPuSvGoGffPd/rQXUZsCg4XpYUE1YF6WedWk1d4+8JY3rk/Ov32NZ29ylN/ViVbKA11ds5rEds8X6SmravSTBxcVIeN+I5Oz5LMqrs2Fur1qcY+kRSPYkGLTh30iguGLF4tRyPTb7jU9+bPZkvgPAly/GSOLo25GtvTh76cXnKuOrzYqNWFsIwIicd9/DjxZI/d73flAOiQIPPVoZZWAiZIhlm3elJpVNvw1WkHc8tZYn8h6CJhnzXbseDJiLRFgtWTZfG4hgzWnK4lcvxmxU1ce0gIzNugN22X0tCfwMlKoxAyAFAwOc2si75rXrFf171F9WHVHVMt5XzInXA33AK9mqbKvnC9h8FatQphhhmfKl1mnIGT2XeyRg7Ry8xjF4LlZgbYLVqwWGE5Qlm2ysFicAuCGjXfWlrud9d4+1wIjMsMx7GA+mJ1sjh1NnPIJ734HlqmHNmAKAt9Pmopi6Ymoa9CyapLY2cQDUsZGbCfAdr2OswMdYZA51D77uWWusRguNMe6ug9/5boMfLSDG38eYynYLHMngBIpY4yHNBljrOKrWumVZfxlgHS7BQxJbpktaNqiTS1BuC5e4kEgQ95YUGRNujrhNyoWb6UYHcNhq9a3Oz/zbs/vBBPJhW2MI9tCuHdUqAVMzakDns+oCR++xrNx9W07W/SJHLfAE5hPElSmTQBKQmeS+QwZs7gy575hXvg+gPsZvPG8+w9qBZNf9jq/3SoJraZBwmYDveN74eYDd8b36KieILqWBa1bjZY0KK5kSAbVmiwNIOfWeS337pUsxYaqA82LOHwOX+y21pYJUSQqB5NJkWdasYlzVUkzBdTmqZk7XXMBy5D8sE8auTF0Ek9UXsuXMxqtrobudTq1/tQZ0YsM93f0hAYE+S88fySjAFntD0eH3agnJMcmC9+17OMmyfWHJNiTYdj3uizT08OyF51/K2vd6SwvzkU888cTs05/5jQDWx4tllHABjrTiwgidPXMxZklnC2xevCApokXV0sgLY0oUFUs7RwfQeW2AM9mn4zuXth0SVWfTRudI1CXW5zP594WsXe+80y1urLXV2mX54szRHbOPf/zp9P/9TAFP5QU//vGzs3/9tW8U4PVewKlhEmxfD+BxQ2B6AQ7r6wOpOX0w/gDXw54BH+5F4M26Zb4Cmeb1yjx/166dda5uMK7P6v2st4AiyXI5pef+qwRKkHEZP2GtStadfa3AQycJey7WCjwlgpoCGwys8RmtWHyg0pD9+1/PPvZqklK5b8OI29uuZ+502YH37SQRg76NWROZflkb9+zZUwBW26glQHiSFxynrY32BWCWymN11ndrJLMre4aH9R/j2Uw90IqJTm/rXAP3nDrp11PeYl3E0puHw+tgOIQbx0dSL2+93hWjN2oO/aAB3cMxfDqVxLLPca8N9Yp72gDdrX+2PlTL9a7LlTgeyUzXzEMSx/ENJUIpgDLufU3Jt5UUdQKtQHuu7TALbGDayoXBQrbEvo3KOoHQrKvjZNy4QjmQenE3J4a18wH13tbTy0mAX71KXdUy340xWHrgga1JfKT0YltM3FY4vszL9CfesFGXgpaMW/MB9UyXrC2XU/sb87GTea8rSdamRGrNqvX1HKoGSQTJdr2IAdRu4aPGmyy8e6kPBcwwUWq1V1y+c+81SOV90OoFY2V+do3vzS47yu/cH2IY1+lrX3nl7jr7i//HAmD9xV+D9/cIFgDr+zveC5/2nhH46ff+RTEEVnubRVnjj+bfGLxksElpV68KKxZZL8BaD+1bAmLVbGqnMKTCtwNYb4b1IMchB10UOTEjp2PHz0ZS9Uo2yaPZ3BYl0/nwZEbESCgBU9ounEnwmdx1Wn/snv3D/+AfzB559OEcW36TQPRaNp9Xs8nq2TeMK9SAnYtkygZT8qcYmnCnff2NA3EXfqfMlgRyglIsqU3hgbiOyjIDgNV7Liyjx8VI0gQfJGDkdtt3PlD1P7KcAsHaSDiOZtNg4iJDbsyqtiob68iOakEjABEoAI9qnwQVw9BnrhZyUQUfAhNyXRs0oOa4bPCn4sJ7NI6OAhsB1M6wblg418hrBlh1LuqnxoY4ajCHeU4bTjQ4HsY9NnkthIoVwnhgPtSaAloJGKvuDWsxMaYDoBTZl4BjdZ6zMW0ttty/sWR65G/qkAaoZHwluK22NtWHtd1rR1sbbT1aAJwarwBQ53MpRjrqhcl0nZOkgusFYA35s8BaUNSGF20WNL8Gc74p0WBWC9BVXRl5a7t+mblktsVMVoAQCV4lGLpVUkkr65jn3IAH04rFaYVBMziC8DuAVTlWds/W7tUqkJqCY88VJIv0SNbIvvK5gq/u65jrUWYk1wok6UtsbB/KXN23L8A1QT33WlK4YpImttb5A2QCYWy89zR/XGvv1dn+NqApsy41jO5aJlfzWGPHamyHeViB7QLsfR7z5esDjPrsZlbaVXU8z+/nP8fP42/edz4LO7+mdQSojm2wDO6H69VmSCBZVysBfxQZUXFgia7fUE+XtSYA9mb+TdJ3O+qOU6ePFVuyapXzcDy5nvouLlY7SCoMsKolvFkgiOtws+DN6lXddzmYdj0t2d97zw8jaG4CluUwXMF1m4cJkl2PVkZ0UkuiTTANiJv5/bOavMzjjPHGyDMXMRy6L3LwxRQTnNCTTMt6xkRHGcS6yJj37Ml8SEJDaxfJDkEvdnbDhtTXb6Iq8T5xF750Y/buoROzI+8eifN3lA5LIi8PYAeYBcLqS7dERko5gj2T0FOfyi/p1MmzVYtaZdgZk+PHT6eE4t0kAo9PSgb1spEsxmn1/ihhtmTtpdIQyFtH33rr7fQAfTvGUFyIOQsDKBIPywqsM5ZaleMgo92YNY30uOrkc1wVxJdxX0BArhNJcEmfc438bXOkwTwHroe1LQfZgDTgtPsnG9oOom9nzS6pr8RBfkXKah5RLAzTvJKCl0qoAdNwi3b/MoVyPJhh6pSXXnopgHV/ykMarN7Qb3b6fO9PtXFXZp/rzZjO8a7Je+zYvi0gfFsAbPZRZS2kwjnekwGLQKc5cikJ01Op2ca6D7fsYrcvtFFbKVIk+PI6e665czY9V5lB1VroPi2/hjY0LFO/zD9rKhb90Uf2zT7+sSSCk/BQhqBm9Xjcic0r5zdaZUlQlH8BZ3juwKXeabVL+QZwG8/E6Hke5VGSX64dwGr83L/jPudmPe4LaxFgD6i6psBvu+034y4XOhI/1sBmZrXXs27POTpbA8ugb/rdWOcwvsMt3TpBYUGJQaYLba9eQ0G1vnqtrtuwPIx2TJ1WSFTpVqBGtMGl5DtjsKtXJH8CWI+fn505FTfga3bIMMU6KfDWSNJB3FJrbOaqFnlAuXmrT7H7Hwge7uDm2FDwGCNxSYHc3F+cjJ2HseiES/tPuFddewBW/ECq/c3/+/Waq7/4rwWw+ou/Bu//ESwA1vd/zBc+cd4IvPSDP6ts4H0Jrm8lsMN0Xg54kKG8ln/PwmKQuVpgV61U26HdDTkQUwnsg+btZCt6g0aqFzne7UU3ql+d3npqQEI/ZXFeE0YUU3ogm2XaSUR+q6ehRudYk3OpCeEGbJPZ/eD22e///m9H/vapBENZ2JMhZTd/ImZO5ZSboE/mWd2VmimbgsVdkIFFwu4JsGz42FyZ4rbLJ0XDSLacd0iXyNZapnuzAijsLeAKND0c5qOyvCXpTduX1P7YeCswFwhNhkuCXaBDndx8kxybFHOUZ599Nk2/D5b0VD0WeTGgNmTRjBfsz7sbAAAgAElEQVQ0dGfiQUqmlUEHUN3SxvMF1zZyG1hv6JM0uRqQN0Pga7BdzZp59AUfLowtieWGyOAFm6SOalldL43WtWlRjykQK3naBHjVv5HSYv025vpuTrCqrYSHAM1YCLaKYZ3a2nAe7r6rzbY4F3XEwzBK64ETCcjJq/TuY4K0KbJA/3Z9RJzzpdLOaX6t78jo1/XIcTr38bv5gKuAUtWOeuR5BbTaAGWwhFxdAdYBnhqYzoHTBnEtEx3vXbVIUBGjImAfiK1r0a7ZvoBVwbcADGgpoFaMazOHAuQ2EZHlx/hFpptro+/kju1bw7buKXaE4ZAWHuZKMwpt+IM1VvcmIC9jIFLI+pyuce5AvWuCqwZvmiMDtM6XCM9nreeDtDG+I7gfS0g/p+Wxf9VzBoDtPoydJBjvPQydapymxE8Ho80W15yrcQS1nW+zl2oCnfvNAqwB41mr1KqSA3MxJV/0HEYq6lrvuy/9UBdr7RMZZtGfbQbjmjFlKlfXChjJtSf3WEA8z/P0JnLmg/dmhAAaa0sdOwlxfaZ1tIHpYF02JBFj3pLjAhNYePWKkkfmlHrBUrFUUBxzptXpcRq1i+ef1x85iTJGXRIX1UIjn8OhtJMXAQlL+jXr1zMRC2MX6WIOI+7sUQ5cDAC9GDOljBW5p3tR79d1WdM5wK5JMhKAXRm29XYC9qsBg9eumTOpE806cDnrIwa2aykF1ElshtE+c/p41q8DNQ4AqzV9deandZSUVcLQenz+Ajm3unvgPwZJGQvgFtOq7hJYtmaWw7JkWuatfw8DM0wkNsv4YiolESXcsI4XA+gkHF1T9bWuRbNRemEurfHCQGvjAlBIWrkvai5OCSXXyXpkb5FEHJ4HXJqdy+EwxgDrK6+8VmB1SVjixSk7ua0EYFJKCN/vrr+lAe3+ymaaemlrpBKEFdUb9r5KjAAhWLNK9FXdqmTxnON8JxrDaGLfyqCowZ1zdC3MCaC1pM6lUG75rbHkAu3zAVaA8umnnph9Mu1vnojnAO8B49nO5VcKfB1Myxsu+hj/Q6ljvhRwRA5sD7TPMJUjtbX+q60f69hoe+bzzeu5Wu8kckiIp3GoNajKdPu+ldTxt6qzVncc+TrmeDiBk2s7Z8mp4Qfg9VUXSqJfzfa6JEndp9dK9G3dFn+GJHe3br0/783tnET+SqmC1m9UApIkxG2JLe2ZlL1QSTi3APyqHTUP1ySJcjMlSRcyJqfr+9UkXWz41upO/mofNnqsK+FJAtu6nbHHuLaiSnKxnaZHS7LuDnCn5r7ERZ5Vx++8fI22Sl5fqpjMFfeO621+/uCbcY/+hX8tgNVf+CX4BR3AAmD9BQ38wsf2COz/8fdrU8iWnZ9kPgUa6iXSrDpmBFdvcLnERKR+M9LblalpZTygpur2LVb+kSItWpkFe9ZtVMJ2LIvz3qYwRGRgl9K77Gay3RvSckEfs4MHDwVovjo7nE1RdlctiMV+SRmNaOWxOI61G2cf+vAH43z4qdneh3bXhl/tQcqdtmV2ZFo/+uEzJf8VCFbtYjY4oFWGWGaa1I7DIfmQmhQbRQEajoQBCoJQgSZDB4DV++4J82uj9v7qX6tdQlxcscxYRJsHkOE9StKac/ZVSzimMpuZzWa0svHvK0kAfP/735/98Ic/SoD3TgLKNZEnPVDOpe8ceqcCEZnU0WYFwzh6ZNqQRxDCMEOrmQq4p7qYYvowYU0ltcPixPINwOTnYiInZk2QtSKAnAxSrZkgEujCpBwJaNMT0e+0NqgkACZWdh3Qqs068ufU8W4Ky7o1EmgmVI7R32zmZNbqgwWOi5KRrlrKAnEd2F+ZDCQEadcS2KvNEtwIKLXtWFfAHFvVLKfre/ccJtBTY17BfstiB5Cd/9zBLA+ABKxWY3bOysyXptZCDXKXVsBmHgz2dPQ1HZ9Tn8VxegKxBYKnh7m3JszFaGNR0tECw0BSwEUFLl33Nb+2s4K4qeZusD2OE120CEOSscY6P5BWOPv27S1zJvI+wNR1dNnbxKnljX3seEHsn3PtAK/r4tRt/SwDOneuDczHsd1l1d0k01jPXzMHCO3xbwOW+czqe5lUf3dNx/OG/L0Z2j72kQQYQe74vOrC6+91HJXDmJIvZIrGGWBlzISNbefyYjMzpy6nz+jly1ljbpzLq9OHNPVqfUrdR7kcPM3t+j5JqMsFtQFyte+qntPTPT4d1FAMSNyZE4Cp93Xso7dnMT3mKDlywIrPkIBqx3ABd9+rDdSndiLh/9XTb0i9ajGWAQ4czS8GlAEe6jkFxOWoOn1mHZkEYrXfiCFcHN43btgakBTX9QDhmwFml64G2IVtksgT/FqTAUisp1KJrVtSPsAtPuvCoiQYh5JGjaiRxyiX4U2uNTaIt8DBA/uTiPtRHaMAnEkM9hT4VaYBmG5Iyx29K4HLMs3JGgCgALPGsOTplRQb9dnUBq2eqGSbe7ak7m2s5Kt8AXK2gKq2QAcjrbYu+0xjcSYsJTbY/SbJszv9u4HWzZs33ZVhKj0AXrtlSD5zknuPdk7yL3W9sofYCyQWX3tt/+xC2OC8KmUAYdryHImoPi5utrnPJBCmtRjDVr2Pa5/J9ZoSO+1ZECMwrcEq0TT6TNMN9Jo21jvzYr4aoqW7N2t9VQLSHhDuj07UdT9mSoHez+xV5s2Hn34q/Vo/Hjf+x8NsUx11z2e3gnG235hn72ZPfjumhMZVTavPkuTSUx2wxVZWgiz3290SFgoRMuJpnTAG3rt9LabeqFre5DJzmHY/uDccm7hi00bGd+qTlbUcSwLzeCUO7DMNcJWuSH6QIidx7P7MVVgSeT9mteqjc4yu9+7dW2cf+MAjs71RIdy/aX3db+br+uxRm5JgXbFySe6BgzGqilogCZx6v1wnqjLL7rKlYUhXbEi5wO3s/+dmh94+GRY79aqXMcNAZSf8OEPfnxiHGorM+1zaO5Uio3wU5koEiveWUKp2V53MrHHpJaWTbgXme/0dipVydTeukwcB8y73z0++ey/0YV0ArPP3wl+nfy8A1l+nq30PnuvByHRvBmTeupUeYjO1YQkGwkTcuB2W9WpqKNOj7GIkZRbmah8T46SVK1Ivlab03Zw+UqU7yWQyKGAikc1qY+ziBW33ZbMlFyYBBlyWZDPQpuHHz/xk9id/8qdlZGEzISt74onHYsDxYGVF9VtdtXr57IOPPRx2aXcxbuRXt2Xpi2FLLZtgJXVVByP9PVuSvkh7EpxVY/KS+wmz1FvpdzZ6V6qTSuBTlvrdgN6mODL1NoS9MQGx6b/++hvph6ce9tjs7/zmF2cPp/1NBzmyse38SdYkOChDmwKJXR+JLbH5n46sVwCEGSX/0u/wueeeK2CkD55gxca8NgC2Ja4tAwKSva6t8yNrzriX2Q4GaMooa0Zuo/PF6IdRy011f8AomZYan2zmzB2qnUZA/zosNMOogHh1rM6Hk6cg8nicnF986ZXZa5FTn0rtWslHcz7lXlqujPrNqX/D5kUKlXNfvz7AO/XEqyKBWp7ATcZYkKQHq96RBVgFv5iBYrgblJAHlvsvyWSC9WJMOermuqzJcTquEQQ6jiHHrQCJKcpkeFPJgQmktXFTs5e+fJdMGKC0ZK7i+mptc212Key1YK+D4bRGCmvjmnn+YP9G7+F/O2DtEAYrvS5sDqmn8+iIO/WUAEqYEwyor2EK5d8DoNX3Dh0nBiUJg5zj8iRIziep4bxWZ44xHNOGaU8SKPoWY905ZzcLzzCmewPXZxUDB/xg5HO+ARUk2YxtBgNfbNkENAdwNe7GeThRjyB0/vc6tUHb17/7dMe4zWf451hsrFnX1/p6L2D9WXmw6wrQzAXv9e/pcxo6QpDqcTnCtitzG7golO5EAUBwMfWOFy9xvT0coHYk81nSAehp0GC+Vs/WmlMSGuZQG7V4f0kD35thnR7FKgtESc0BvKZgyyCrEgUdpAtGK9EzjXEbZk1mTROj23M7CoR8TAEerG/mY0m7Ex+fjIHZkYDMk5EHqzdV32ke3B/wdTmAokBAxlXNJZBprU36K/MsPUJTD8vgbH0AqQeVLMkpB2CSXwZLF1LjLym1MUZ4q9cyxQs7G8YVUCpAW46vzewBBtXTN/f/mfTvPPput0MBYiX5et6bY5hTtbphFaudjx6WwHqSCMWYx9U7/5aQsjZJSmGS69yzZnG17nkz2DS17S0Xtv4rI8CmmefalEkE/iSu8aaW9WpZQPcoG8BGA6vWdK2jSKolfySBJDvcIxJ3gKf39R2jCQDr3cuM0Jy1N0g2Hk5977u5FqdTisJ1295SiRh+BFlXnMOo6yxmvm+W+jsgPhzkRz/tmls1JxogE57WPKvkmHVXcnXaryYjNOBQOQw5scToSFDO1VKr46Ziaa8Ea/6TMen61Kc+MfvIhz9c52+OM3+6WXWWrk0SzSTOud4Yv+MBw2/lfJ1zm3AdbbOr3B8NJDvZMFQT6izdS0PVA3A1gO7WNWIM6xSAyK1YjS/221q/LvNuVeacfNFbb72ZuOCNfP7RjCVFFEmytjYkzreStNud7xQMalOV0ay+m4RYls9yXXdGfr1zx/bscWv7M3NN3TPbtsVfItf8ued+PHsnoFVf4lXp4Vx151ysK+mD2V+dUoRFMbi6lHsvpTlHutWT92Le5j7elXIN80oMcTat4JiDSX4Yb2u+r6r9l8ioe0cLnMjetcfKnGGSpV65esVWz+hu51NraE2Z7LPWsGpn1/GG/fMn3/1FM6wLYLV3u1/PrwXA+ut53e+Zs37z+TerfoMBwe1IZe67L7KeZQl4F2WBvpEWJxdPVnN4NV02/XXJhK5dszmblo0kstE7K7OQLo0E6UaCwysVQHHjAyrX2IgiU5P5vxxJzeqYN5G5vfbaG7P/84/+KHUzbxQQ/mB6sGJTd8dY43Y2NrWsmNfkF6teBigh1zmZTfRyAm9fwPMjketSOLZzrEU9RgUFwmykCUISxAFEAsK5zX84FTZbI7AdNXOYsG0BYDavl15+ZfbNv/jW7PX9++Pauqt61gkSAeAzZ1uua9Mm1Xwq/e5slJbyq6nhajMFZkFdSzjasMhQA7E2/9fTL49cGPhS1wSgCpJHfZX6z3YujZlFgjmbmhYIw4xIYOV6dI/U1EXlsY7cOcCL7HldAlWyWsGYANjfV2Jop4BMoFYGRQnuzpxNfXBMRX74TGTLbx2q1jbXwo6TLAq5hOECj+qTm02YhFKWe2Pq6B6KO/PKBERYBdJXkrGTJ06nZjkMq5qmBPXeB7MHtLZ0MsBFEh6zOTEU1Z9wSgBUDdQUsJFzd2/SDrAEUw2a51oHDTOsIS81V4BR42tcjTEprcANMAH2z0RyLQAbZkclUU/w51r5EngBst1Ddg44/ZsMK8Ba9FDJIgFW40q2iymrFhXz6m6H3LiNqvq9W+bXDF8ZcAyTEedaSYk2ifE3c+v+zLUHH9xdjOvemDNtiJmOo8AyAmzlYDtJW42Zz8DOy/S3dHCepHk61wEkx98Gw9rsZi9XA4iO7343ZItjQZv/tzGO47oMgDwY7zYq6vdokNeMTKUAEqy6b5tFHg9MXEuQO7CbmP9icloeONcjWo0pVYD142qCyNyzAawXzqeuMoYpV7ToqCQRgOuzStVdiQJOwcArADonCQZaA2ALuDZg1eqrWn714PTzp3iuzGUwv5ME3Bwwr5sZbxdV7zRasnS7F27CAuyYoyWQjpA8weqtHHOkvBfjZJ5e2dhLrJRA3RpHHeMch4RSKUOxcuUtQK4e0BDgunbj9vQP3Zy1IgEzkJg1mcz37RjvaA926SLX5VtZ53aFKd1UZRTksMWw6UfJ+Ec7rdzDNaemtQog3xgWVSsa92wBsoA765eAXE2rFisbIj/2PC7t7eTakmGvAfqMh6QKj4JzqeWUQNoR0LE1iT1rDhAA0Lejbzuxug4A1de//o3ZV77yrwqMq2NUm+s+8Z5AJEmoufXBJx6PA/3nZh//xMeKISMXHS7PDJyOHT9qNtY1AQrJdQEJ7LhjdE6c1U/E0OpIQOvh1I9iOrlAu+zVO1PbmarDBjZyzScn23Ev1F5AYZJ9YSTY5t97rZAhFW/VzJjnpQioOV7TtQD+cHu2117Ne1Y/0lo3w8KWTDhGbpGtch3/4GOPzx5//LFyW6aK4VLOdAywNX8w6W1Q5Z7JzJnWJ+tum07tryTu4UNv5+eTLdHOeqJm02vdk912Zq4vOFa8yxyAMr15V2Vure2650h2AT57l/XvcuYfpv5Y6mpPhmFVInQpsnOvx4puimnS9vRc3vnA9gylhFbKYsKwqut2DNZb617VsmZubAgg3pi5VomIyfMA6LucBPHxqAMuJQlvDMylSpQmwUJtcCW9j8+ezthevJW5qH1WTMxSx6psyPtiiM/Ew6LNDjuJYm45F8kR7aLUBPsqQ79cC0lXgF6NeO0PWQcYOVIBSP44dnFL1f9yeq4ke0zHKqGdUqWS0/f6+/WvPjeW2l/Q9wXA+gsa+HviYxcA6z1xGX59D+K1Zw9kodaugeV6JEA3IzG6T088zcMFMdwjBxslGJaFtVAHGK1OH7e1MvKy1VpmkMxgR1PfQzoq6x/DJdn0c2mNIIPKcOdoHChffOnF1OCcm4x2ktmPvNTifTY9XAFkdaLqVvWMs2gzJwFAbLI29M0xNvqNT30qEsk9VTul1gYAqiCwHPfCOiRwAya6R5yoW7TZciV1K+SWNvuSSwpd8zyW9jaIN+JA/KMf/7gMkwTJMvfqoLACetjZ6LGBT0dq9akchwBLMAcMVc/Sqj9qpkhGtg2D1AZ3M/VDCRQPHnyzGAoZ3hFwl1w3gY/NqRrLZ3OzwVX7msngYhhdFFhNECBYBE7LGTkbtprj6qOJLZvAyWApiynK/9p0iKR1UdjQk7OfvvDy7NmfPj87GcOkCxcZ2HB7VpfaCQPgmVmH7PoNjF6C802RXO1+YFfkwfmsib3kJAywVg1rAKCaZ6yv4S9jjRwT6aFsdDGTOY4K4JP57ixyB7Et0SON7Y3f5i3AM05+bsfMbhs02vqMoNDzsKUCToGxsSCzFmAIfoFq9V/mk8/ptjL33zXF8D7NvHYv0r8OsFYLzxzzsnKHxIa0AYda6DLjqgDd8bdj7JC/zgdsg6Vseeh0bUpO2L1Bq79gyZkDXJhTBaRyH90WyeOjMSfbmmQC5gJ7Dmy1FI7MzX0oEFJvDsg2QJzPhnZNZ/9+gMdx3uN382XMjc/mApfR2uYvkwXPf+789x/HMMbAeHcAP7XNiInJOMZKmkyBeo/TPNA6sZ3jeAoo5n2wE1XDl7FcssycweKfz/32VgXEAldrzK0wN+5Jta6LsyasWGHOB5AlKLZGmOcY2QajEyAGmhzTLWURE6io+6yvVYOLZggBIt8xJeWYmntTkoaxUyci2hkco6IeN04A+RlYBuBTdxwly50qvVDbKhHXapHB6jFrL7lplThY21xL86dNwII88qskFhfrO0khMwBvkhxZm08GjHAUPpukFba1/QCS7Mrcl2BqF2S1hJ3EGbJcEneJJGBjqDC65U/WvVwkMn9mcjwGGDsB2Yyl1kymYOacpN/hsJja6lQbE9LOPMxxvUw3khhHfWK+Y5zX53eAqrkCbFrLT8Wv4NlnfzL7xje+UbWmQNMwWQO6i+Ga5L4f+tBTs9/6rfSxjcsyYCspKolYLHvGVCKylQV1ZeqeIDNmatcO7eTkXYMPtJ7KcTtH0lwPUuSWhXaixdf8+8jfRvJyuE3Xh03rTb22QGp/dn+Z6yOp0/dnnZOa93LTbud0a8uQEbsm9igsKhnspz/9qfTwfbr8AYAuiU8Lq3EZ9aHGrRzQpwSv5FZ7CPCmuFkJQAk9Cddjx46UmeCoafY665v1djjeW1LsX0yW/JsaZ8fObWUWtnoN4Cep672TiAyL7SEpclEv2HQG0M9dXfqSgLnNMUvasTNr3fYtOX/gFzC11yWBSype8ni1qH3/WTMBYYog50DF5PiMfcl3Mzf15e1UY5cBuM7L0hXhypWbAalxxz6feONs6oxPZ5+5KFkvGYEd9X7k+e7FVtK4luaIPVjyQkJ67tq3QWUlzctxXA1sAHr1/Y7EOp/tvYYDthvN3midcG2Ncdd/tynmD7+jld8v6msBrP6iRv5e+dwFwHqvXIlf0+N44QcvZ6FNUL4IQCChjBw0TOuSJTFzSeCkTQ05j+Ci6nvCBNy5zZRHhhFgvT8L7roEiGRI7Pe715hAWVbyYhZm9aSXUvtznkFGNr1zWYTJXJpdmljIAEAGTBfSzuV6/i1YlMW3wXiubLwFm1zMxqTO8bEPPDb78Ec+Mnvqyaeq1xzDJEyrthOdmU7AZ0siL5sYHOBTlp7MaEnex79lNQWMvWm3rIek9aWXXi5jJ5uGoLz6MhaL0OdIkvmRj34kAdCnywykgAhWY2LMmprqWrlmcVtW1HVLZF1Hq7XPufNn6rUy0gIj4NdmD6DadNdOboGkRGVOQsIGxGKRJzA7Asn59U5zlVG9mfsadXpC2mrPke/vplb3uedfnr0QSfD5gNWLSSronchUpJ1lsXvtdFsyurzXmsiA2yE0QJCjJ7bMGGesT8V0SR2ra714AqySFVgk0mWW/loSCGxl9Mv0J1n46wEQBUrzecDohcjuyGkx5rWRVwZdljp9H8PEVI/cjKdsN9A5alldR4C1nZmvV1ab8zNWSnDDcEoQ086izaQac0HnaHZvrP4/SYKFlBmP+wIY7gRkYKN8OU6su4QCxrTGGovGrbfqwrrXoK9mECdGpTi9lk4zHRmso6RBmWWVOYfaVr381Cwum2mDg2l98MEHipVa6lg8d2IOfUbJTfFqkjjjXqjP/jfdgAegdg/Nlw2/F7R6335OA/y7DPddCexUTz19xlhiff5wVB2OxKMdR/VyrPsgiY67QLqTSdWupLIcDVjLrMpY5ftIyJRkHoslwZH5ZOzlzZYtM89Io88Uu6LG72rqOi9FMnxWT8UYNXEbhjOwN4uK4fVowOrfLf7uIJf6FxPlcrR6g3tpg9a+70etcvf5xPIBA+5Z86qvQY3gdA2YefksSUH3BTDhr5JOEiEk7V3X7SHhZA5TXmBMJVfqeAJylWEsjQkTWfB9AayzRTHFi0He1ZiqWROBUXWkAvQb+Z2+rYyWriZJ5d7x92JvcxpKMdTNt7HWpDqYWLyWOxrXZjMlCup6qFOfHL3bIG5ycJ2SaM7a/Qpgfuc738m682Ktm2ujxlkXF2FjpHVJGWBNslZmQY+FIVRKYa6cPHW85iap5rupt3xt/2vVR1Z/Uoxg9Zyu9TJjUwBtluTik7Mvf/lLxbBaLyUqLqbGeZQBXAwQsUaXKZs5ledsCNAGZhxvnUuSDUyi9PLm7FsgLowwtuxIzgdQx7IVSJZ8m5KonbCTSOo1rtj/0gF3DfoA1e0XMBnCmSCMfoAxydY8an7n9UtyXe1FWFXSd2PRPgUkvXGxncwBt2zbPPu93/2d2UeyT9pLSvFDdVJJmAmWZzLbu4ejtd/XPg+4u3dJkoGtqvXlD3EuLOLhqV1RGwKpeX3zzTdrXfacUV8vGbssMmDAeXsA59p1kqvccX3mlYDDGO5lLLttE0F0Ga9n7NXk6gm/LGxps7KSF+IDv6NKYvRnzxg1z7VH5Xgr2Ti5NFeHgFyPodIwdlpXVZJ4up/tK2WYp/dqTCKvpB/95bhsnzpxIfMpe8zV291KL3uz9cFxdg9k61FfR/uyu14i1b7Ta6IbnN8F1lcf7J47YpQr+hpnjijZwDyrK8aKX5sSmlhrf1dHTCUw5vpPfnRgLKPv8/cFsPo+D/g9+XELgPWevCy/Pgf13A+fa0ln6kEEbNevXcr3ZDbJ4xgplj18Z2wttDZDhh0dCCVQSd3U1SzwZGWy6bKX57Np2dw5NdrAyMJkhAFXtvlX9dZL1p1M0ebuvdVfAmwMHe4GKmoci2Gak0kJBmvztllns3jsscdmn/zkJ+vxgccfL/ZUsFfSJpsg5i+/6wCxnS99Rkv7MC8N/Crrmc0G5AQa9Q58IxKoH/3ox2mTkQDobnsNW2oHFLL+Tz715Owzn/1M1eOU1Q2JckC6cxl91dQANyvCtOlqgVRGUv4OUF1I0GRzYl7kfQRHZFTcgleT2uX4HfNdcyUh8cSGDdBgnEZP0TrXCaSP8bvrXlsGPe2waBCwMFW/+vJrAeevRQ6cNj9hWpiLqHkbgRvG6HyuLbnkhjB5GD0Mq0zw2gQPqxKMLp+ChRNhWEnlyOfU+Ql6ADbzRvSPxSbDAliNq+ureqsMKHLczo2DslpYZjMYZCyp8QYCgUvMhodrNtoBVT/AvNa1EUgCvf5tPDsD3nWsnVDo2kJfzWoy4xCEpTatWKXRb7iZqwHs3isJ9voCKsn6A0gtP8MSLq02RI55GKE0m+aad22ShE59/lSr5jMqgVN1YtouCJKxgO0g6ZiWiZicgxrJsARYFPXD2xPI7937YOrA98y2h0nBhgP2svXVtidz0jwq9t7Vn5id+SB0uPSOOsufleoOSeKkDxY+Tyxrxd0TCJ4v/7079wYYn54/zt/7uzbDjGoYnzFjKcXAJAdu5rCl03cZ1mKiuv55AOx+fgf8bWzTQWE4kMwtdWXXMy4cwt3vAu8zUQMcC+A4meRI7vHLzL8uNVC9C1gTnOZnCTRSxDJgKhMmC0szmkux6pPRSrNhzdo049qM+WDWC2hjPr1Lzqdqd7M2+p21qMyXChxKYDQ4FSq6L0iMvf+SAAAJnyoVkNhyP0X1cuuGMaGuSHCfROKqfF+UNVqPZaDj2InjkcKfLbAleQRILos7KzBS9Y+REwuUzVGnUKY9BVbb9bqAUrHBk0xc8q8SSa5D1ANV45ckwdTqq/qtBoAOZtY67DnmlzX2tddem/3hH/7h7Jvf/GYllXZsS4/MLTtqXzalRe0AACAASURBVHDSZ6K2UfsPZH3hC5+ffeHvfH72gcc+UK8/FVlmr+cNml1v68HBOLFrP0OW6ZyqPU0e7kFmPMDqY3mPoWQoY7JiGpu1BQh9jTlUMs6sP9YWSp+aT1OSpu51ydlpzeEAfyZrpGSdZGS1AWK6VvdbwF4B1mE+5TNz/ZMwKKZf5mNSVDgv6pKeF5lfkgZKOZRW5Dk8EMoZukoW+nfjXhsA2fxrufaG2W//vd+afThlK9aDds1V+iPRMzGSmafmnqSQ8ynJdq5nDYX5yu/BnDX3GA7mIWMjseE4qWleTgkNJ2XnbQ0FWiUEJDgB1jVrU7KyLo7Ua1cUw4odZUb47uF3qlvALfL83HObA9y2J+m2eUucneNnQXkjF1r7adhNILdaxyRmMT7AJ9WVu7Nqh6l1yp23VrlyQTbOpPRKZVyLYlhrzNvMaX3GyJwuOXPui+XpF3/jepLWR7n4xzH58vX4BuyJc3vGKM/hU9E9VplsBezmeHyRZXfP5ZbRi5fKgyGv0/N4ifHKzxJE1n7xAuArObc5Bk6SGfYsY9qqofYf6DUu92Pe81vf/El91vv/tQBY3/8xv/c+cQGw3nvX5NfqiI5lwxgNvYGpK9lkqr8h102MIDfDBNfqkc6FZa2MsrYBHmp6kl29kI2cm6KFFguibylprM262peUwc4U6BZIasmTzbUXdxnjzjQW2zbV/yzNv6sNTRjGbj4+9epjzJHnvJTMvM1627ZtMW16Imzrh2dPRfpEXjMCaECoWtoUQOnG4LKaxRaiMApDTb0wBQk5LkGO8zgVIPfGG2/MDsTy30Zcbp3qN4FhZkgBBU899dTsN7/0xdR+7SggeCaS2g3JyJMoCW4qyAuYaQa0gwib47vpjyh4EbiROm3durmztFPw0/Vzk1fnkF+KEyegWu6mFU9gPlFAzme0scHG5QHXFxPFfTLsnv66mB4MaQCzelyb6JmA1Ff3H4hxyQuzQ+/GLCny7WpHVLVYNtzuYXoygYlel9sCVnflfDdt2lBAGsO6iuOwQC9jA7CWJFid7wCsWoCw1SwWqgPxmxIhCW4Wq9XNKbR8soEkQ5H6vLgzVk/AMNhAZ0t711QWuxnWHsPBsJbcWfY749Q1ioKdrh0sbxxjOsmi5wBXt7XQ2oGSYID/+dLTvxKwCvxk9hOkdxa8DTJcG8dsLnVLigbB2OV2y22DJcdYtV/5/GE8VAFxsYftwNvtiFrKzlCo53FL2oEh9yj5PJmcWqrHH3t09vDevdX/0diQixYYxvInWy/JYLwGwB8OqcZqvhnSfFD7Xrnv/L+NPqxeP34/nv/exbRYg1xzCQlBn+RD9x6OG63ETCUKGlC322b3KqyArdxAWy0BABiTql+eaiJbztkuvdayS6lTbdm4dhtqjMNkJCGkjk4QTTlyMfWsp88wCDseVipMa/o9L17EoRO9af6QDmKnu53HqK91XnryLompmNKD7sE6pNWDOW8nX48OcAsBFNAWTo92SuZecalaht0XsBb5b7mVqncDNnP+EluXOb+WlFH/5wCWyKatZ8DtrUiTb4dFXbt6c1QPuxL07825bi/m1XHdyJpuzZFErBKLBL/qy7mEC6KrfQrzpAT98jh+5xp2K5jh5KyvZ9hTyZYwRCSy6loZyFS5Q4CQdV8docTbztT9c7XuWtAG9QDRqN8GcAZgBWxXr1wbHNQtsNqRvVusme+fT+3pl/+9L8Y9/kN1Xym16HZHvY+MsgFrtHILZnlA+aqYyq2Nd4K/V4ubtEmjtDBnug9mJzjMS8mIoSrwM2BjH3BtzDtj5zpWeQbTp5LnL636Q0oK9cMSC+ejDNGWjOPuq6++mv0xLFnGiNrIe0oYtGSdLNc60K7l1nQmamVWxSQv98WG9ZsqScd0zf5gvfu/YlhoTMc9Vsxq9WkdjDcJtYSo/XNV1a4+GjPBLWmZBhzZ/+wvLS9ulcX46uRTK1+6VzG33+m+LkUS5UaPvURHt2zhXN/GWZKxr7zySgDsi3HAfztjoW1PyjJWJqmWGtQdO5NMy/1HbUySfTzy4nNJdKvxXBplwb4YLz788N7yizBnz4S9dp38zPHZ+Y8erBIE9gAsu+vmugDRZZaWB3PA6vGdhPmKtCISS2A5XcM2XDRkd+q97Q3VjooSJff0nSSjzp+7nHkUyXxKl1ZEjXBLv+J81uLcv/YJ42N8t8UksRh7BkmJgyoVntcXkxpg6l4Su6yIaRpJvzEGWq1LVUKU67Exe6kEgbXAuZjj1u6qY85/Yw/4P/75V967pL4PPy+A1fdhkH8pPmIBsP5SXKZf3YP8sz/7wwqWLbaXwqxdCiDV244cU+bT90thGzsz3HKma1nYrzJ6yIaALb2mpxo5G4OaBE83wriK2DEElZ2XWc5rBfbdUobpCLldJD8YugKlzAiS4S/JZxrbB6R6yKZ6ng1+S2r2tD2xmAuOnvnxj8IKvli1Qzb0fY88PPv4xz9WDn42e8EwQNfsXjt2Vk1WdicAeUkOrp0dw1hMZkQCOTKeBrF6EmbTi1MrMIMR4GBoo8cAbY7MFMP79IeeTqC4uo2H8jqy5c7+t4y1NtBiiefqkQRjxrKzujcCxO4vOWeDbQFgG3kA1oumwELkUNLQieGomp2SQ5ZmsZk4z/VZNs3KMrcMGGvHsIqMUAC7IVllMih9BUm1D751ePajZ56b7X/zrSQh8tlhZpbkWghKKxDPORRzniDifsHojm055o0lSV1NEuzzAQY1rAH6AGv1R0xA3AxruwQDrCUvzJE5JhK6ak6fAKJNqtrp+ExkfWcTIN5ISwxZ82rpkeupn6EAcUjunC/g7avlzp1pJ93rX446vAbd5Tw6Afu7SY2JHdQeQ0JmvMf8Pqz/NsBaPTFJMydwoRF8B8Ad/JUXUAES9btrS13QxkwJcPM8c0xw08FY7iMSRjLiyWCog3IPELbetYK27ikLAHQbGx/kUqnV1b/1wbiiPhhHYSBf7Zpkgs9S38VkpuqcJ4ZmsEwVxE6M8nxA30M5asF/Fpj2vTw/6J1zH57/mmE2JNgDKIaDNgMcSQhfoy3QaE/UzEfPCwFqSSpLPtgJsK59jQSYazeGqnpKU1X0ta57KOcI+K3UW9gUnFpoVe1+5uDFS0Cc+rswL2FYV6REQouvWymR0OLLQ63rnZjTlRwY+2qMqDUi012qN2euf9cfAtstB3Yco/dx1wq2lLkD2j72SvIVInCB1bgxsNEDWe9nxlyYZr/vOvCaST5HtE0+rIcyuTCjoMiB79xSQ531M+Ua27ZyMr2/khmn0zP1QsC5yLxHrpMhamPd48bbutyMZYNVJ4Ddk0B0//d9lZr3mA29mHIJTKb3sm63JDqggTN8kinuWWvZ7t27Z3v37an12JdensPI7MiRrDlx+P32d76dtSWKiBjvXIkUs8E7wBoAkHVyRZQRv/d7vzP77d/+rTJOqmufzygp7XQvj/uzpeXuJ9dMuUcSnQErDWg4ANeKWO/h2khkDJbW34Yc1/cuGSD7xr5eLdMlr3H/6EWN7XOsEm5LJf+YXdX9FOVI7uWzSQS+noTnmQAedbrvhnHF/F6aGMH2ImhguYZREJBaQJU/RLulc2yWyG1mu91/qX6wrO4h18IY6auLde/ETpKk6mhzXMZuY5Qwu3Y+UE65W7NnWUNXBriWKsY65L0rmSqx2wle63PJ8CuB2mZMlVCz9kxu2NWmpe6wvhe8l/F3f58Im3/06OHsKwcCXN8KsIxRUdjVjZuY3wVc3ye5HcCfMb8cKTYTtPU59y0BjyvDrHY/45slldWWSPJDogEgZq7FQV9swh8DyFP77J4CoCW3tbc6m5pkz3ceO3Y4/12VVNBOzn7Da4MR37X0ae4aWOvGSN4ArWpzo9aRkI9p5JkTMRFLMncdI8nMp9rfM3YMDR1rlT5ljXJPSwZJRF4JgBVTlGIm17oSSBkr95w5aoItr+vU9/kwmmu1hfip98uKgXKPfvXPvlX30fv7tQBY39/xvnc/bQGw3rvX5tfiyP6L//IftXmDXnkaxofRuhw56KXUMl7J96uRwxSIk3nN5lXGGti/bDS+k+wAXAIaTJzamsDBDuamui7BR7WTKZms4K5bB2jXQjYpsGEspMYPeNkYR8ktW7YWE2ShZtxgUwbqZJvVN1m8jx17d/bd732vWsVgQJdl0X/44X2zRx5+OEFSelbuiYwnv+vAdtSgYaralgSDy8ypwUTL4phAtFxO9jjZUGA3r1XfePCtg5GNHqrAFEham8BiOwv9BAO1pGd8yNmYNgEVXYdISjUC/ak9RoGPDvoFIMcjSzRGTDG8nwClDDiEDQJfkq+y1e1Qs/4/AYuqn6xNDV6RJfDe3Rqhw47ebCQNysFTjUyOx6YuiFdGSbJ9JEZYP/zxc7PnX3wlsmAtG7Cv2BUmVk1Nqn3iZCrQ2ZyMsObsWAuSYOAfYBXcVQ/bYli1XBhOibL2XJe6l6m5dFkNU4IH7rpV0zpJ5gDSqjHNcfG5UYM2WNIKsCYHywEQRmubwRSWdHZqoTK/XrMMeYr1x2pGalW1xC2nG5Lg0Ye1HXznQMi/DbBWTWnGyFwGvFwTCRoAS3CKPXDput6YUqADRYFOs60y6+2CXO0uMF4FYNr0pMFqPwpumE8FVtsFd1mY1SL33J+khbknmZowrdEi6aG0hqJCWB/mZnkFRZn7EysjiB8thFoC3IHpqAk1dwZw7Wln9k1upQVge12YUiM/I7+v+Ti9vlmw6bpnTCQ0nKv7eWN6HLufgFHnaCwoAXxOgdX8XssstXrWoiEBHkw6gFhKg0qG5PW5xtYM19q6IvBfEyOhFWHbBLaSLnq2crpumS92O30OrzE4uRCQl36eYVevxWwOiL0ct1J/wxR5rmBa0sujWNZJ9jtqkd0rJQueAH7llwDlYou1nmn1xWCmgU1zjcnSnbQImwWwYktd/2oHltY5gCtgqs6OIU47QVlzrafm1fK8Xm/S1NCduZh7GtBL+5DMgds5bkZ2ap63bU/gHzAE9N4IY8RQx7ovqG+n0lYK+Op6WexwWKV8N7eBOqwhZ97vfPu7BWiZi5nT5hJzL8kDMlfzHdD4/d/73bi77qw5V32JMzauPWYM8OBA+9bBt2fvRH559AiHeMqMnlE+D1D58pe/VCzrnr0P1XtwFJ9WwrsgcyRaxjx1X9mLAMkClurXS+GSGkcqnTLc66RCzal8ZilXXLe8Yriz+hn4wCDWOQK+1kP1rkXAql8v7NFjpsQBuMy8PRlTqAtJFAKv1sTjAXLOu8zngNKMnXrLdVnzN4YVbSda17vbS9mHmj1t4FzmRtROGaMjKWF45ZVXSwXk3uh7rdsmDclzS3hjUpi9k98AAChBrK1M7b1JAgJLEr7dW7hOqB5dSjOxrZPyxd4BtLZ6pfcWU93zxto8+tpeuYppPl779Kl8v5FSI0DycgyVLsZYSUkDif7yZbnWpL8Sf9RPGVz7Njnz4ynz4YheSeqsG9hbDPrJE6eKsba/3IysmmrAekvm7ryupT79xIl3q754ecD87t1pZxTA6j6h8LCnUSiQ+l9MKUCtm+rVM9/GfVoeGCXlzvndSEnT2agILlyNEgDw7JpeXyILgB5g5XLtWltnrFVUIe5Lx7U08vvRLqqTcEkG57U8IcxlyftRItFzrlUZDVhbpfGD7/20PvP9+1oAq+/fWN/7n7QAWO/9a/QrfYS7926ujSfhV7GjFleBjHiAPAsArYx4yfI6oLVPLY/ER5ZS0FQ9NLPQW1RJIDes29SsUjYem6Hs+uZIFZcmiPZaG9rabNS7sxFhAGwixdxGJmNh9zfyT2wl1gkbSdpLalbySsDYJp+N9+VsYD/4wffDDj5T2VRypwd2PTB7MkZMH/34R6stAtbWB7cklFGFdjldF9rob9p4828BXEkNq2F7y99kZQH17vVJTtQOkL4EFADmYIEAIBl4AUfVNuat1bhVfebU4gIbUy1M8keBq1ot0iYBlU1ar0Xnr8VGOalAlVMQOZ/1mv/vOWasg41u2D61zkjgU5LFqQaKBM3x2DzJdJksadPwzLPPz56LW/DxyJpvq6Er1+HutdfOtYK41Atl/FYlM70tgFXWngET11DAugxREqQBJGcDWI03eauN+wYTEix0yQ6ZW8QVOtl4NUSCnaobm2SixfAkCBIAL8Fi1fGbnw3+R8uAqj3TQ7AC5cyhBJEtoeoNvgKrzg5UUFFsXJQBFyLtZugkEWBeSZScDtCWGCkAWxLelvKOQLhkvQEXc303ochmPI3PtiQbBEsCdZ9LCkgCeDnAu7Lu5sRksFROojlmQasaOfMZ80s5oL3DtWL6mXxNbZhqtjWLOuTidS81N+KK11wrNhxTrQ1IrpNx2p374aGYMu19aM9sd5Irxfjn3ZyPANHYN9vaTIvXYRDrnqn7tYFg3ydt5jThsbp9Ro1e1wW3M2612Khj4jw6z3xJkggLk4BbQKwHo1rH7jvcrWZInC+HcQF4u56vWY9iUB1zGap07bl7cYAILtk3KyDm7HmhVCPMqbQ0WhvJqT6m2MBLly8Uy8KYRkZk+XISXXODO/bFsFBZvyIFLrAaM6Zrqev3uB45fLmX13jnmuf/1QO5Eh7dOquYZkmGvlrNUjEbCyDtmkMOwdaSdqMdiTHfCSRucgW+j8O3NcsaMlhWibcGXyUDLvazk0HmHtDq+vESOJS+rW+/cygMVOpxTVHHmmCcXFzgzkjIsZG4Yqku5z7wWgkzCQRgzrwY/YRbUq1/5tpikn/60+dm/+orfxZn3j+vc+YCXDX61ogcT/c/1p5ncSSgO2f/6X/yj2aPfuADJXP1fMmEiyklcc4b4g5P5cIw6cAbB+MbcDDA9Z2ah9UGJb00AVb9hx9+ZF+Zp1VSRZ3iBA7NzEoAVElH12ZW2UndLtbCdk1m5lWDnjEhjcVwjTWyZvc01zvx0UC9UpuTbHioXpTKqJu01lgfRy9W876ShdM6VclPrscULlW3ntYtWRPMa+cOnKhBts4BLcvCXrd7uwTjWL/toznuAo5t6tblD0vKH2J/VD/finEV0I/ZdA+UgRAG3n491VOXH0LGs93kF1crrC1pb2O/YWBElSRhMUzB6pzz+mGmVjB2qqm4kf3D9TPWY58cRouV2HO/Z+/HQkumWTOuhi0/H8n9mdSLc8Y/8u6hMhtcFQOmzWFd165ZnjXhVK1vjkls8PjjH8h1f7jmIXfiAwcOzPbHtf9w5oo9RmuYZUnK3A5g1VvYA4BVCsFQ7czpE51oSRkGh2rztxI85eSuJMAardd5EmRijMmBWGKmSihKKt+KF9JyBmiZdh0blaBkquu3x+d9XV9lRKTgFAPqgG/HSbz7IivNUHdrz28/h/KHqLdp8CqJ3Mmf1O7ms5Ufkdu3GkKd+PXZ8z99rXaC9+drAay+P+P8y/MpC4D1l+da/Uoe6aZtAGM2z8jlKpiQSQ67auPEwGEMu9ZGXdeocUvNRQINm5+AUVb4wdQqaalhwdVmxoYiQNm6dVvVngiKSYgZLMlU+xlYtdkDVyVJK4feliLZDNp8qDPeAiKAsbLOzBXKhKLlbcw2Xnjxhdm3v/XtmCS8XRlUgdfnP//5GCJ9OoY021tSVe6qzeT5TEBymKG4uGU6UYY56lz1OCRXirFJfq56T2wYgw/SV4FRBfIja99yKpvRAACj/UQFIYB9/V2Lk5haqdUteeqtal2jVgvbAHxhltW06nu6hmwX0FLvMhkSjYk4WDCMQWVrSYQFDAVEyK7JjQXXYfcEoVwKE3BXq5NEZ/osLs34n40E+NXXD8x+GMCKacWwXtbCod6jawldW0GPwP5CjvNWjmdj3Bs/EDZbDU7JYvN8IFF9lUe7K3e9IYMlsuBqPTQFdRUAZc5V39yMgS+BnS/MWGXsJS0S0Aq+RusTUueudXbeST7kLW/m/AWQNnrBu/mEFRdIYRfNUwAZw0xqePTokUi3bxRY1HLDZ1VfQy0iyHnzea7LGOMBWssgaQKxlTDIo5jsfN8QJ0uJBoFRGS0FaI9+sILJrrHs5w6pK3kwCXwzVH3OPr9cVsOSDYa4WK+8roJx+LsQUdGbdX38bq7OdK62r4Lwel36IwewPJbAX/9WNdcCo+rhGIDIkbp7GOe4K08ySY6n4606WB9ZigM1t+rS+Q4BaOqRm92tZFBFdEhAwH9yOa1jmGqX897WmDJAy32mH+jBt96uQH9JJQQoC5pBM6fKGXoap+5r2ckzD2yqYNF5AkoAq4SR9aF6h+Z3AsHqTZvnY5jIvhmIkbqqQ1d/yaFcImNNjGEuXtTaicN0nGZT62qtw8RQF5yPS2k5yyYgxrKtTBKuWBKy3Xx3v0hOYNJJvgFOeaNuF5N2TgmoLwbsADLNlnbP1KqJVDOYgHZRXrs2QJ6c0PmbI+5dpRnY1TLumubomEvOzXtYf8ydwexfzLmaU+al+adNlzXP69T3lUleQKt5Tb77dFq/KE1oU7hm+arkwOqZa4yJe21iWP/8z79Za69paLztI11v2/WZ5jSG/5/85/+kgMcw/JIkwD6VZDuDRjEDxFnfmylTt5r1OedOsjmk9taFwfAXIJuyAoMR9nPdpxMj1S1EunZ+GIqN9+ha+TYzu3tvTwC4644BG59hnUy7lYAHe5rEInCtfMC5cy1+5JFHc0/tqzEex2qMzyQpYlx7nlIxMTU09sZrzpTPml9y/kkh4FixqpWgZYaUsQdcJDlISZVdtPlhv+cbbx5IEuGFmNSdKHAtKdPSY2779tOMce4hpQIr9Syd9rF2XU/7rbWrZnv2pOY91woTuy5JAnvsSNaN8RnmaM5t9LcGx9qwilFjn1Ot4xkzSYFmtXOc2OjsHcszR6wfZ8+erpZGl3KfXVc3HkXDho1rZg8FqD7y6L7Z3j3pF5vY4Ub6w7/x5v7ZCy88X+yq8hyfZW+RnFEbLKlun9P/V6um7SmHUEpUyfTcfGIYyUqMub0fW2s+UwJgpu0Hkhmui/3Z30ZJkWR1u/rnHq/kUbfbkriy9gCbXmuNGknYC7lPqdMuXYqhZNY5PZRv3WTOpuUYVZdjwcv2mlpJx6mMwD5trbNmYeLFI6O23P366isHxvb/PnxfAKzvwyD/Un3EAmD9pbpcv3oHuyaZxzJ1mDYyAFBgafMnmeXGJ6AvGWgAJvApI1tsWLE4tyu42bd3b9WhyoYKqjBsNq82D+jG4rK9xXrlAaQMAGxj5OyLvbK5C2SqvYKgv+RaHZt77fjq+q+bZaQAQAhCD7z55uz7kQirNxWw2Zg/9Rufmn3sox+LlGxPBRMt9RTxDyfIdq1smWm7XZbEsGpDPTfHlgCsJYdqvpo5qUDRFoz9zC+ZPWAQOUTuf+NA1SI9lPrBBx54oOtR8xzABLgndzUGMvy+A3wCCRsqYHM+oH5lzp1s6/4E2JvSw07N5gA7o+ZqTs7aLEvX6bbEtQx1ys24zXyKNSZP9tUuGrVVcgblDPzyq6/Pvh9J8LEYJl1KUESQvCibMzkVUFP1NrnWAvibWMyM0YYE9x949JHIyjoAqDrnsCdqT7E3xSYYq+J4fGShp5hPtIGIzHWxB/4+XY/5AK0SJQyJmGRkLjrkSjYISqcMOEa85g9DIXLaXA/v69+nkpV3fTBH5Uos2VBAMMFnNv8a+wR3MuojeTFApfFroNef9dcB1gK4uYbYja7Bjgw1yZsh7TI2Pr9b7ahd7jrlnntModRecdJUHwUENitU/XsDuipoIhMHmMsNd5J9T4DS/BpKgQYXo63KxBzlr+bZ2gStHIXNzZ0PMM7aWMHRnGPo1NPT8yuo7jlz7Xq3AJLowKQZ5ytqtcNeLc4Ydo2y+df3D0avWequE2x2fGJjJ5aB3PVswOqrr70+e+aZHydw3lDH9VBqbzen7k7N5TC5qXp2gab1ocxgGtDWMRXAaNXDrQDW+YmdAbg4o56NPJAaBKvt/VxjIFcSzfVpBrdukMx7AExSyTxK/WdAqqTM2gT3HE4vT6D1DhOknG/Vnk2O41jUlWFk9BsmywVYyeRJfrHmgmvOvmXuljFhwFJ13HmPAv658iXXz3mO+eGohrmMSw2MN5hX79egqhUwk5mO+6ySgV3X5/uLL7w0+9rXvlZ149ZsANP8EghzkQZUrO9qnskwyTFJ/rlrj3H0nicC1N5OguGNJLn2738jjOjbVU/JsdX6Wf2icw+olcSw/mf/+B/P9mZ/wAhbEMzVZq96vQKEMKa9sk7GZZNcfyTf+v6bV/4wvc9I0LVyYa4Nk7GrtjKVYJrq2cfmYeWbmOkBZL1+9DTtJFOvYZh4Rk6tGjlRYwcslc9DQCxfBWDPvLWPYrH9TiLEvLxELVFJsgar7VrerbmKSUuCwX5gL2EuVDm8qW6xBqoSVJNRXUnHY+YTZlFiz/NcW6DLeqY9TJk+Wc/j2ns6SUPj0EmAlCZMc6RKdPJZpV6RjM11oUqy9jguD2U6/CKwnfbNOQVP11UqX8DAdo9pcv2uNS7WuBKdnRR2PXuvbkfe2oMKGKZkQo0wp/PUjS9dfGu256EoQeJ0jv11F6hBPXzk7TxionXiaF2Lc7lXKVDUsR4/fqpk1ysk20vF5AIvqvG3d1q73LcjkVLHYr/OF7BqX3Ms7gVxCrBYoYF9Jw/JLp/lHimpbu1Zk7leQG71uc68dd28RyUDAPaAUiqIRalJv3z5ZhIJZ0vufvaMuSD5L6aYDJYyhuIsyYlm6kfP1vZEqLU34ysucB0Pvnlo3iz+ef5zAaz+PEf3l/W9FwDrL+uV+xU57s998csBRZHrqi2tuprVlTWuPqq1yV2rzPGGbGZ+bzNYVg6OpLptEiNA3xIwOwARQCFzPz/YGKCpAWmyklnYBe0DCFTGdmIHR8Z2BBOeI7CbX1s32DbHK2jzs8CLCZOaHvJgbCuJ5oc+9KHZJz7x1LcV6wAAIABJREFUidS3Rl5UjEVvqg1w1LB2z71qZF61h2FAgLO8r018HHMD6a57LLOcqdeg99Krb1UC1GvXbs7+1Ve/Gvbuajbgh8pFeDSyF6DIMAPXZI/GXHBnk8QcFeir7LEamG7qTnq7c1v61wUUCk7EdDbaqnEdUssCON3yY7gQDxOUYsTqvTr4LSMHn5Sfya+JQwHW1998e/bMT1+cHU1t0OWcQ2BgJQ1Wa0uRwKPmQjZwQISJCwnbhtRcPRy2jlmGQF8QYBPnlFyANYGfENQJtmxUvM6tlYty1zNiWEUNw6nUCQqyamwnxhPgbdaMWUe/X4PUrsEbxkGAYEuA21VVnZdrBZQNt1kB1vwerCPoB/8c72Dciw26Cwbnt7X5NxnWOiaHNTH+4z4SwA734gql8nfM87h33CMjiHQOPtNrqj1DEgl6SI557nk9X3+WFWrg3gmJcf80cGln1x5+0lWj6GqHuUqABYiol94dcLjrgV0VJJqbvoZhmEDP74rNTmDWrtotPW7psNxHOxrfBayR1VU/RfWVeWLV0JVEUI1mA1ZBpceymOGcTJuVnzz3/OzPv/HNHOjSWl/2pub2od07w3AH+HGAnthnMkPMbz0mlYSxljhTh1/Khhi6DCn4GBPXGyg9m7EnR6RgWEMemGMCJAGdWuOUIeR3F1JfV3WOmJMA1zs5J7/zPgLtCurzOcsj4dT+RisXzFfLPJnfMNNJ/ejGzSVFRoefOaMeVo2yOdu9S7Gw5rCgGIg2R81tcfd8uX/XXM8l6/w8WjYBFhj9wTIOVYe50Ak/wTBH25uzb/3Ft2d/8Ad/UIY9QBO21PNqPUoAbh03bwTfT6Vd1+/8zt9LScW2SY4POPVEr/sszJYAmnz3zbSSOXjwzerFae1kGuS4yDDtGV/64pcCfrb2PKp1qFU0XVNuLFq+D6Q06GwJeDuhS64BbiP11f+2dvXh9O9rbZvk2ZWoIyPPHDHOS3Ivtby8ZeWlhCmJbtivrDGOucoTqEKyBgAHpRIJUNVLGks9ngcglbP9tPaYMwPkG8+NOe8dKelQHqB+WNKn9osas26FUvdV1eIHZEXOejlsvSUcaDEW3cu39zxrL4A4alnN9wLjWQcAVnOtSkume908OJf1/M0Db1ZSw9+t46eSZNC2y0MirxRGEyvuPUfvb8fk2KxD6o635n7k1dAtYxw3JUi72ZsP7dDN5Erf23Zjdw7Yx2F02OUpDV6n7WBebi1r153rs5XLFiW5S421ueTElAzAakmH4yZMUiypDbD6LIZ+3HsxzNZKc6TqRfMRG7Pe79y5vZjjw4cjLy/2uqX74hmvpyqx/1hbBlAHSJUUmUv2MveFBKPnW8dXJlHfbcLi8xEVgCSedcJ5r8/6SYFUruxJxEkurV9/f95vVeTBl5NA2B+weXh27kxk6HH0XpTeyNVXWqlI5q37ZdeurtX1/pIj7olKmOda25uUURw+fKw3m5/71wJg/bkP8S/hBywA1l/Ci/ardMj/zX/339eCbeOxoFs4H3l4bwEmiybZk0UUY1gOrVm4qwZyXpBsPCy6gtnakrKBWuQH4LRZDdfPDogrFTptXi0p6hrODtp9H8ChjSfalGRIgwVlY7Ps+sowEzle7wEEMGAifXv++ecr8y8IHqAVe0CKPIKzkhZWIG0/VWsThnCSHXlfAYkvx9+9M/VJa+A6Ah7HvCXyJU6Eq9JC4V/8yz+YHYybsPECWNUHlftpSZ/Jyy4ahQCFB0qGV5IxGfMeuikjrbb1dAHfdWHFdk4OwhWwMIhIQFPZWGBQEiAbpwBmmOY4IfVmo/6qgJxsbl5fr6n6RvLTZLIjCT6UupvnX3otbW2OzS7EhOWq32eDXJZgtwIpQVECH26ptxO0L01QsTGMzO6cA1DdmeG4KmYTP506HhlwG/640sWS41rVFCWIN87GgaS0mCCBerVQwMKnRgrLkeupVmoEUOZh1a4W69BtQQZgHfPBebbclltoG5GUEVKeP9q4jOB/jp1JUJDPNH8cs9eWtG9iWOeDQazhnORQ8DxntFK1alNCo9tobKjPFuwMmbh5XUxvzh9zUzLkqV+o43H/DcDabsItFfY1kimDrR0JoXHvDqOWkWAZLGs9rwL6uvs60MqxAl4FEMN+7d3zYJmyADICPNfTFTMGHcS2FBdoBdqghWVTwuNaSUBbfqcOrACr1+bzRluXqp8uVuz/Ze/NYi0/ryu/w2LNE2uuYhVZrCJFFmeJYmuwZVmy3GgnaPeLHLvTaXcABwESIEHylNcGAsQPDhAEaCQIkIc85M1PhmPDlifJkpqSqIESRYpkkcWa57mKVSzWQDLrt9a3zjlUG01KJiFRuke6vLfuPef///7fuNdea+8NW53Y3CUqFXFOsr5nn31+8uUv/70YOhnuuivgeYcMzrtlMLM+YK3C8rBQp4t1yuCwT5HRnBg93hsjGsY0QD5OgtRHJA4uDqmwtIBF9gT6gDhf9oUjRw5JznneAAqmZseObX7mM2dPuTQMwH8j8m9q3TL3hzzddU1l9AJIMZ4pYbROCeRgWwD0JIdhvQGmXldyO/oAqSiZmyllUuVGFQPMA+YHjjjmJm3jlXjfSMydOR0n4pCTt+xTnRZMUJK5AAC/8Y1vTv74j//Y2c75LNfHiVYwwfW5LqqaJ598cvKvf/9f2/Dvns01uXfmp/ZgjTLt657LXsu6bV1kzhXmM21iDXQf5fl4VSVThrjOmCVitpFJJ3Mt8dDMm5wtLtelvQ6HQCSfODDi9yI2kXnGe+1MsVMjjjLkooAI9gTABoCHGq/Uiz53TvH26l/2LOYGYIbnZA65HqrBWZwIUbcAenG2LXK2bWJsKWuDFBfWkufGSUZG3u13btffxM5p32WeBF73P5R/I8RENTnVJU6eZlnyfMbpgLz8LokMK7vNfEkm/oDafJ55zvMBLNdKHQXYZQ69su8VsezPa/xf0T53yfuc92UzoUlKxVpnLjFuKFNaS9rqIH055n4oZNjTeCWRXRh/h97oepYAWw2hvYGzaahUuicxRnZUSpGDE5RYVkr6wNKyh1Av9rLkwsSbEw7DNbjuFZ2/zF3kziQ3QibPGDlppMYXhcIdcqTeJYcXZaz2H9jn99P3OBRxzDivgMaZF0oY9jzY//ZfczZwzta5SL8uY627rJMcHEoc1aRdKC7YS9l/WGuME/Nq65bt6r+tzjb86r5DkvMemJw6eV7stJxhxLQScy8H1m1SnKBie0wl+chfwRxF/ozTnTXiUCQ917mz52XbnHa7P9jXAlj9YPv3w3v1BcD64R27X4iWP/X0t20MYmgYSOmQ4aDlEMJ4YWN3AqABjpwERYdTMxly6GF4I9ts8pjLug4b7SxrYLyEfZX9icxTJQC0QRNzw0HJAcn9wqrGM5oDRLGn8yyhDYcYpLzKOhQcYzw9/fTTZlsxaDkwqQn4m7/5mzaCSTyCQVkQUxkhn8dYJS0/Rgz/BrTTD2V16C++mq0WAIx39I71G/UsNyZ/p2Qkzz37Ax2mVwyOuR/P4dqQJPuRIbRBUquPqqbgI4884rb9OGBtmY+LSsh0/OgRxx9t3rRFxvP2yTbFHy4TmLkqo+OaWA76YJ0Ma5gAG1lI7YiR0+HaWF+yOQMIU3pHxomMBcf5yWB6TRKzM2JFAaz7lK3zkuJuruu91Nqlhh1OCur68bm3yAitObBMzBlSYGTi1AMF4GCUvqE4PwArzNU7AGvMLj8rkuBTOtCJYcL42yI2gsQtGJd4tltA/ZxkeDAD9AUH+TxjGYAqx8GQBId5gPkIaz8P1iw5HKx+paP8jrYU3NGP1H4tA8rfAfeNV52CW6Tiw/jy5zX96lTB6pxnQsNgKCbJsd1y+MgI5OeqC+gfe861zsrudj5izAEK1mtOMYcA63Xk8DnmY2MFp3JlzbEyCX1+ni9tJ540caUuGTFAHeucuQzTSpwh8a3bNR60FcOMuGrus14gEhaG9mGotZ9pZ9m9fE/JHXhCJ4fSWMQIJxmPDHM7oBTXKSkxbOMxOUh+KGb/m9/6tg3PXA9QigpjsdbVjskDSthzv+IEtwqYUYfU7BKSV/XtwUMHxPDttxG6WvOKGDz6BrkmjrU6AJBnr5ECgvfBMjHWgBKUEcwt4pwBVjwj+wWZTG/KmHa9STGplA4yYBfTzP5w4sQx16xeI7BCaaudO3dJqbLRTNcLMjaR3/J8lC0xkJEhC3jdpDW8Qe9DVkp3IWPEGGV+sA/iKMRpxTxiXNgXX3zxRT3jAc+DMMpx9rAeABUu36V+Biixn5CZt3si3wEzrKmXJb3+8z//c2dVZ3/kfsQZdh00zp45+nGVB/v93/8vfK2uEa7FvTN/AQlixka5qe7j/N1y/+Fo5L3M785Hnqvzwc5CfXXtdj/PuTCYXGoaOzFaQHL+FgbWLrAp+5h5FecfKpmwfvQzJWUY0yNHjokFPua9HRYSYFp5fuTJAblp6wDJBrytb12WGceb9lYnAVSc7SjFljjkOHMBSCQFNPDTeUpcMH3J2VYHVPIZUOtcmdsN6spAJnyj50vmXcrLdB+roxa0mrOLo7ullAIcG1oAw47yBdCKM5expz+IxU3N2pPDCZH9qmNKW+sk5HrMR4AVzDlzrfWTHT6hNqJI6LwzSGSu6r48Z+YDKouwra2lelmyf2LBl+usQjKdpIZK2LQS1hLGUuFE2rcYH9YjCRcJ90GWfvToCa2Pk67jyjiT9AjFx6rVUlAoiRMZvU+eOuZnsuR3JMPDIc3ZThuroiJGv0wwbXUNXKlQkoApZzcxuGQSttpkSNjjSMmc8Qk3zgbUB8Shr18nZ83yNWJHr4lhPaKEUad0xqCgwjktRySZwZWAifElsRix0PQ/KggcS+z1jC3xs+xXzOEP9rUAVj/Y/v1wX30BsH64x+9D3/q/+tu/GVl0B/Op/YqENwaANqbliRUoQNqVpB7J4snhWMPDIEnvjxwuG2sN2npdK0+cGvdzmzvvxzBjs+eQTBxfDuKZZzZdXcAxz9r2cC8DgFHKgYThCtPaVPh8Brbz4Ycfnjz26GOT++/fo4NsjY2UeNMTN8v7eG4OdUoIJEFGjAAkjrzHgMbJbjCmSFyhmCUZTBeVHfDb3/mepclnZBTzqgTZnmf1HcYmhvgnPvEJgdaPTmWXvI9r0veAfwNLWD4d2Jd0yBKjxMHG4erswjKcMXaQaq3fuF4e3S329lt6R1ZesULgeTMajs0hq2OyZ76lMSXZCQlJAKzHT52ZfONp1bV96eXJVRmiy+VJh7bA8Ev2TRkaahdecGoGwsKslFxyk4zvFY5xw6giG+YbcmBIEiy2wpJgtz/JqbA8bHDq+0kZTcc15pzzmzW3iNmzkYpHXm3CW06JAMrerFJ21y0qc3QH8XQYw4OBKEuWcYFlT+F3s7BmDGbxnpQvms6lYdzVcWLm0nFR593mOlvggQoGp6DwH0i6RN9yL8tMB3AOk4P3P+0BVAA4GOOC1jJMvA+jnnnb2NZmkeV5XX9Whm8Ab+KFWTOwWxhGYX5mDFCcOPndO18BlMwhM66mXDVmlGHSe4lXY33Atu5UNlmknS57wzyHK7cR3/g/XB6t2Rq5secYxr3WLUxs41ndBv3NGb5leLFOFqs+JvPh8JHjk6e/88zkq1/9etpl0BElgrPfOkwhzClZjnfv3mX2it/fFFuCCuGoHDrHBEQuavzI9knsGcqCjaoT/OADe+yoWiPlA2wU/YlTonLxjRthJ+MMaxjAVcU4V0bIeiSRE4wPBjPPaRbJpT0S2x3Hluax5igySub6AdUzPqf2uHas1tNd9KeUBTjJNig7K8nC7HAhRltzhMzoHkez2hioAIClkxdeeGHyt3/7t3a+4cyr44K9zrHXI7SC/QtA9IUvfMGqDp6zTkLuwXrieoRJIOF99dV9vjaxmjwrTD57hx0sWuP3y3j+/G983uxtGdGsgSgbLLmdA1AMMeuJ99Kmefa0TsWGUfTfdRLy/gCZALaZoiZx2DgrAawuCWT1hBJtSR0C6806gyUnKRKghedhHZOtFRk4wBRZb8I3UMiQZCfJ2QCJAXpuvcetUteybT2H2JNpL010Bl8cSqgO9J0+YyyixgmoRIVBHgJiTVeKxQb8bFIywk3qT/YB1hrODhJzEXpwU8oVAJsTmpnVrRQ4Z4/lzt5HZ2uQNUWfGSyOZGSuI4qzUvsRf7uha3mfg00dZy7XY82TZ+LYsePah7V2iA/V/uO4XUltIw2PxLWqFq6Jk2TzZkqvKQ6c+un6qgScc7uS4CZSZH3QB9k3dKZTI4ZzXKCU/ibUhP2Ccw4nVZ5b+4oYc93OZx2sppO+Gbi/6fn7Q6mnnlMippMnz5pZj4qF5F3sVGSQ1n1uo758GH8nXmPd0hdCi8T9pvzcxGsKhr42BZLcJEkjId9afX6tz2B9Ug9BzDWZsZF0w5ijqiEJlZxNw4FOf7HWXSNWTitiWZcsljNXtVwvXZJDV+fjmdOKiz6j0APFsy69nbAgklfGsUlbmXcAc8vRNW8pjcb1cTp8sK8FwPrB9u+H++oLgPXDPX4f+tZ/9etfm3q/bVcO2ZNlKNogYREw8Fo70sbyMNK62XNQl2WpwVL2h0NuviZmZYxsvv0b1+EeHBjNlmrjYCodbuKJJL+pcVQDqcCZ3wM4em+MFNhRjDTS/gNe+QysxMMPPTL55Cc/LcbyrmnWwGYhdmyR7g8gwMOJRA0DMLLIES814kenhhoskg7Om/KW7n3pFbFGP3TyJz5fCbNLKOhA5t+wOoDVhx96yIwdyYrom7LOGDXExCwnEYQ+c+78Wdeec/ZdJZK4IQMUDIjsy2yvvNt77n9A4G+zM+7e0gF3RXIqxpA+c7F3Mh2S0RezSsYyRo6w4eSyQM8hAYevPfUNsax7DWABrMQ/gTRszJu9vGGwSpvIjrpaBd7JwLxqmg0yhzdGT2NYOekDmA3/It/WTSlnQ9/we+IUeZkZhhHU4Y0xTwwWxhtGHTV7Ex80KyPiGDcZZTaodPnIPsMY1njwbNEzWkbt70jwYGZjrJRdumpjV1mazXYElPDZZOV99xhW2oUxCmjl88ydSoyZc7QdY4/rVl5XRwt/T1zW5anck76B3e46wahinc2zrZWm10E0z3R2HfvxB5OVuZs47Uh9Ya0y122k6XdJuIIkd4fWxp0uWwT72KzW6VdirpOkDMwLwIIlydKMjLMx2JWb8nsYEKSZjD9MCFbpKSVO+dGLeyffe+YHNsoNtDHMSUAEW1U2VfNuI3F1oz0b5aBZLYMSpw7jTokawCuABYMUqSvAFkfbBrHULhsjSS7fU54qybpwANDGyCNTS7LKiiansfE94g9tVyON1TxnruNgSabl1DJlHqAWSEyqQht0LxL2oC5AvshzbdWa2a59Bxmw2Wb2OTsDYrSz3knOxvg888wzkz/90z81aHUcnb6q8OD6lYnTfpjoL37xi9rXPun3dB/kWQFozDucI4A7nHGoT2DbUmc1CgkSL/Gd8jGwPXymgJXnBtxbTimGHMaz0srOs+7FVTvUQRlFRBjFANIw87mmYukNGpmfkb4GPAb84cAC0AE4qwRiLr2umOLEm15yiRRK9FzR74h9x8gnvpE9BMAUiXTu11fXSB0+LZ3E38sI8vauM8dkupnZ66n7zYu1wbpZp3rCXgOAbD0DTr06DXBA0F9NaETeCBh9OyHUx8S6eos0m0tm4+QdYI+jfS4zNCS/0RSHqYzaACdqEvb4OTXW8/Vgk3gvwLZ7Dn3NvEjG3zjXOFuIQz4oZwsO5Drc/MhqA2dNgGrq7taZZvmzzlT2J+ZLHLphXbl3VR4GdzqXfG5rw8CBZceW45XVZ75RnGqwmIw5cciWexu4pqSYnVRiIA8dOqL2nnRsJ8+Bs5KYYCTFk0WAS8C/su5rPme+xaGSesKjrwajHqY9ziPWc0OYOq6M5WLF2S5ajMM48cZIgRMKg6KHevSJ88dpQAJJZNlvSKpMHeV1imddpph9ytxckYLpmEpPHXj1iOq6ykmu7MGr7VCLbZO+Zk3EcVtpOr+Hef3gXgtg9YPr21+MKy8A1l+McfzQPsVT3/yGWTob5U6rjxdUkk8dxk5/j+RXBxmMI4ccYAWDlAONjRTWBwbDQGQYfcRxvPMwjUHC4RXDJsCyhwfGeGqUTiMepwd9mNnIIwsuKivqAezjexzeXLcyzBj9AQ7EgwAikQNSF3ODvN0f+9jHJw8JMO7evVtGLcaGDnHkS2Wf6Asf9rBkyaYYD7aeY3iMuTcMNGVbksFVDI7i8mAvAMlID2lngLQkdDroSf5En5FBGC/uBclnr4jVwUANyyrGVO0xk6R+xRh3yRsOZRn8gC3aQNwUReAxVq6L2bx3124xrRs8jteVVh/AWqkWjBPxUhzUSwCRYxwADpcE1l6VFPgbkmW+pKyfF2X4vW2PfsorEGtDQqok7UERrFICjmFVJmQxR9Tbw9tcCVgBKww9DGsPYmJYbZCOhEuW3cEGa9x5NgznSGxTTof7w7zyS56xYL7sPhMJg84MjQz9JAmLTLFZMQ2wzEon+QkGLAXnKS2CYVWp2GsyejB+HevrvgkLWVaW73Yo0P4BYP1c/kpZDxLUrBuglLVRpp+f+Sz3og2NZ+UzGE+NBWu8FPO2fdhYOtrEc2VeRJLXrNeNZyxjXEdPAUGfZ+oscibfd8p1kXmHZUTu9qbbtVVZQpEK79oluStx35RXcQmjSIvNBOo/xDOTZAnGimsA7lASMJ5mzC0BVAyW5jnMscGq+uNtGf7I4w4pcc8ryjibeZy6gyTKwbnwtg3KEUeo+UemYMrz3KnSFdRY3qY2Iq9fIecJNCclZ7gfSg9YEMeu4XSRI8mMJuWa9ABJspbat8lQHsdaACtZg5MBdNiQw5BNUq+rLoOTRDCwP7CQMCpkPYVVhVHdrrUN8Ad4Md949v37DzpOknnwiOLVdiqzLM4AnDEuV6J239Q6flPre5XGmvn+vGIO/+qv/mryla98ZRofbVCsdcFzdn7wTMiBf+/3fm/yqU99aqoUKXMcQzgqiCQ2St4ApJV1YNAnSITpB65PO7vW+B7lwVIzmqlrutROiDD1WTMjEDd7vf5ZwxsYEllnnAktA4SDir0VzO4vlwUK89ykdmTavaj+pg9hTy9JRnpReyzjQDwqGXuvmQEPyPONLeVN3GtqozILxl7UQfXJ4jf4O+CIs8+JjnCuqT/YY9wey+BRmjB3tQcgkQUIjbPCKhsBOSdNIhkS9VClPOHa9DXzDGbWyY5QDeDAEsDdJMcAsdA4Ywjr8BwcORoM2uwoITFgYkytnrEjN5Jor2M9W+J3jZZ9vvLMrIHsjcnT0DHK2s9+HadVpNbMbfoYwLpXpYs4M3FsVHVCjDbjVuDcPS3SdKoHkPka9Q2S3NXepxhrnomzk1cTx2VejdJB+FJJmGQndcbPibMMAomBZU8IyDWTrH4A4JIACyfuEUmbsUfOijGmRNM1JbG6eUty7zcpUaY16hrHqYNO23EUAKwrUQawYydE1UJ/JuM985XPOncHWZ1Xqa+WYROgSGHeJru/93BUGpTv0b7B2QPDz3eAK2B0wwakwaqiIPuAkmA4sfa9cnhy/rScyjfJ3o4zs/XdR9k2yhdRy3U4LVjjhAZ8cK8FwPrB9e0vxpUXAOsvxjh+aJ/iS1/6i8gZtemyibMp9oCKgZ64PGK2LF0Tg4Sx7EQnMqw5AKjf1myoGAzJmBnmpt5COqgSTgwRYmn4N17ZJuXgvTVueT/X4N6VaPZQjccxUsvGItpQHomRymLxd+7TGEGMHRiL/fsP6HdX9bxrnIwJRuLhRx52hsLGIEYSGJACsxhjP8XGm+Smfw9A4CCjtpuMfdVbBKjCsHLo47k+dOiQD0We9dd//dddIxZj/rnnnp187zvf9fwBwBLvyiEIO5BYtiTnwRDftmWb41x23buLUBoZ9xywMq5knL0hhpbSQxgvsD+XlZUUVhWjgTjTZcpqel2JXjAGlslAJAOrEwSJKXGWYBnTZGsl6dIFGewAuqvE7ejRcEA4sYhYn5vqe+qwkil4kxLP3H/vfVPJNOCba1J/ECm1JcGD0cBoqnwNSSTliDAGYFNfHx7+JhOiL+hRanS6rA6yKgDOMB4Ltpxl1NJRGZDqjxgd1+0EaI1Jyi/wd8vMdQ1ABewuCTs695j7FwUkMODLiDDGyxw7HUZ3BlhjkPZ3NnbV58zD9epnHDhNHMY16IO2i2t07tR4bIKaeeldJMJkqCSGmAQxiSXvOqDdjCuGIp/veqjTpuzWO1UKMcwx9sqaNXEY74fhgTW1Y6NzXP2Ng4U5y7zD0QLDiWQUhh+GSxyKwJUMcxlxtKPy5stiQRxriyQQ4Kr1icEPQ7Nexhu1mm+X8Xn27AUlRjmkUlCveg+B/X5d0jl8QivFQCIPjOzzNV8HoxgpJXOR9ffgnvsFqOX8Ubs2blhn2W4YZ0nAzWrJwJ6CVpIdJWkQbBFGffs1xnsydQOYuR9fdhJpHBkD1iFrOc4QwiDYFyaTO8VE/8qnf8VyYN5LjU6AIGMHi3SnE++smuxTuasXXnjRcngcAKgsHhXI/CcKDSDOEGP92uswhFcMeJhjGOI4vwgxYE9hP+s8tQpmOAOYf4zRb//2b8sR97Fp2ALzLKxRWMawcQIeMrZ5tu7hnX9ds2VKeU9L53AdAyYYeRnSGNO8GBPLpL3Gg4yqfuGz80muuAZzdhbHGedJEq0pIY5CKng+DHqSIrGOAfkGqlJA0Kc4/sa2En/RdH1mrfI7Y2eAmt8I3Auonmd26+CZZ3q7ZqoUCkuYs8UOWV37DRwfmsvLYUZHaAjP6ZAY5KsOG0j4CKyfw0g03yJ3j/ogJaqkLhms+TY5Lu5WmMgaMdwbBWRXKWeBywAJtKC+qSOJ/Z7+bGiKxwa56lB7gqN0AAAgAElEQVTBNBaXZ8KhkFItowYyygUD6OzFkUWHcWb+WRqrtuMA4Lzii/MLVg/5MAw3fdmx7n6ETdDkhDwT+x8Sfhj6+aRNHfPuU3xfyhmge8KMZp/EASLHuJxNkcaiioElJzdDwjp8FrsmajJF4zSBZUctcFjOr0OH9qsMjmTOl87JqXE51x9gGJDMHh27oaEUOTucldd7ecvyRJHEGLHOl6/UHrEchQpsLioVaginxjFzmrElKeNFqTwOHTqlzyhDvZxpW3Ruky2cRGxRUkRBdPrkhcmp4zorz17ReZ+cH8S54/jgGelvlBsdJ8bu8OGDHq/3/7UAVt//Pv3Fu+ICYP3FG9MP1RM988x3bbjUwOAwqjGdgy5eaRgFjAc29vlkC/XSzsoupGQBh1bB5jxLxQGJAQqYK5PY2D7uaxnUMKwwjlyXdGTErGc0IPKddUl78M63nUMp3s5IaWkPRs/+Vw+49iNJG0gi8eCDewxcH3roQUviuG/i55IsBgMpBkyyPHIwVU7mJFRqSyRsGIcwhPFscz+APQYncmSMQYwCgClGJcwMnwcA0q+WfcLQCTy8KqYTg+Hs2dPuLzIl3icD4FExM8SX2YgiW6vb8/Y0eQ+xSDwv96W/KE8Bi7xBEko7IjBcMZj4wnMrg+GsvMHPq27f88+/KKAqiRhF6mVAXpeBcE0gF+Oc44zkS9TrBbS+rbg+sjHer0Q9Lc2D8YBhB1jl0E792cyf9FskuCSowYAPiJWxNaR/TrYkxqTp/JHeIR/FCVDAWoMSDzzKAOIVLbnVfCPbKqCJshwYL5SlKOOKvBVp8TUBrXOaC6dUL7eZMOn308qSzNzgxZw2iBsSvD6DjfgfS7pEx/Bs/G2ljBauhfGCEcfPTQZG39MW2legyO9YJxg8gM/GjNU4xsBh3iJrr1zZ93G2zrAZzDPGucmaaHeZ2q6/th/APnSHfs4STZUe8jvHTY945ACBqPS4J/OWxEy7lZhppRwJGGfHj8opo0yc5FtpIhgAIlnDWS9mV0hOo3bipOD+rJXEuy+bHDx8dPJd1WB9+tvfdqzyMrEQ4rYFcFMjGAOduNSUFblqI5OYaRgqWA+cCqxZsmh/RO26e+eOIQEcMfm6mlk3IQ0rBSw7nsk8MQgDtOMYILa1ADXZRJPVmRh9+hZ2iz3Rsue35CxR/2wX8Pzs5359co+AM3MHQ5O/w5LD+JA5+HGtW/bZV7QPfF8J2fa+tNf3e0Tr83e++DuOP7UMVIYsTCttstpF9+ZzzBUyHJP5nP0E8FqmlfnG/CH++LOf/awdC7waj5+xjjPQ9TBH7m4/j65fiW6VAGXiGbPO0TpbqhBgLcNwcY15iS8/c9+C1+ylYe+cDEtODCtZhhOAuQ1Apa/OnyOG8tKISU2JqWSgTTK1Mk1hxmby3uz9AaZ5hWX0T2CEAV7nnaHtE7+nb9bPs3skyVCVQy59o72GLLQsikWwktO8Bnlmz0dLc2eS52SnLahm/wj7aRLYkbCJS12iiYTsFLaVMIstCu3gXERBU0AaiTwKkCZXggW2Vib1Rc1alp1DTSOApTXG2HE/9lnLb8c+DJBrnzXhGTGmyFDtsNMz8WLMqLcLu8e+SqxwncOdZ+wPldGyN6UWavY19tnuifxcia4BK+3T/1zKjHNuxLviUMGB5nJtI5Gb9yc9b1UDjG2SZI0+1d+JDb8sefi588rofeqoAPdh18697Pq5ckBJFWEn5GCsmeNscJEuQ57D3ka5wLgkFGiZPndVEnA59tdKCq3cDeyRVV+ZNaeGrrNWE16hEAGk79pvUvZoi+bGajsCmMs4xsidcfPG25NTxy5Mjgrckj0YgI6sHAcxtXbJT8D7G+ueJGwfRNKlBbA6No6Fb+/SAwuAdWGK/Ex74AfPfMdeYAwye8cHk2gWiYNZu3ZipWbsCYCIQ8cHqgxzjAnLX/Q+lzsY0rPGUGGg1KCujA3ji4OUgwyDG2MrmXgTs8OLz5DFEA8v1yJGq0lHaszV8KiXnfdhMGAol1loghoMo2RlveJYnReVYOi0kg1xQOzceffkQQHWXSptcSdsjTzEMBEYyrwwlFujDi+wY2voG9dlw9tKf5GMRQcZcZdDwhx2+oQZgjLMPDvt2yWp5R49E3F2Lqci49EGnp77+NHjToxyWhkcORi5P+wroBUmh74DsGGE8Mx4XuknDD/qRWIM01cPPvig0+XzfHjsr+FJFqNJshB6mWzDSIJfVNwtcYQXZLBftyyO5BUA4as5zDUusGpIu1aQmEWsGtkYd2y709JHDmwOa4wdlxcSCH9nfFumOUbU3ZIRE+uJsQSz4v5VX97S52F2AQ9klL2sA/6CGBcbrMgRdV/mm41IEmfwLDIMAL8YhsilM/63uw3OBDmylmI0ECtLPBvPiLEdGd9qJx0juQV9VlWADXnGYrASZZzcb1NGx5aojRzm3GJ77cOa1EizSkHXqaOm9RwZ75aMatwX72NNFTBg/NIO5k4zAwOiUuIlpZD43oydXCfyu8z9AteyEJTiWKx5GakkscLUR+WJci07rfRm+iWy91RNxZIDIGBQbZRMPVl1iV3GeSGgd/H0ZKVLO7RmqtiPwUK3TAZsDz/jCDHrpDkOq3NWEsS9yob5zPd/4LINr2vcb1fJh5WSyL2peC+Magx1JPP0F8+CQ4I5Rz1V2GBANqw6SoK7797h9WGZrhwqPNMVSgcJRCKJRzreWGH6B/kvz46zA2cJ4+O5rt8xNw0E6ILRDwb/EcbrfTDTtykZ1E5l1X3Czib6Fqm+jXK9L/U9L4qdIVPrDd8b2fBhGdKMKfveZz7zGatUXArEidGSuI57VX7JdXk/axxHFvtiZbtNfsO/uQ5GcudQFQOtYZsMp2HW+F5HJUoH9rTKZs1kaW44WZnniMCzpdnsy9RQxjmVmqpVIWSfTKw6fZsER2FxI3OPM419ga+oBwjbQIUgNkkZ1lFTAF6cbdf70KjcO9qTfTZeIs9iNeTHgWgZU9d5ZgbjTBzP7H+ONWxn0+gHrpMSYLkfTkP2BX5HH6DMYC+xlgZAqrXqeHu1qyEorQlewNrx83nm/4+kSQXWWl/aHaaxqwAe9jhKrQBUk8xI2XjlkCGfAXPc0lMcG8j6eSYAmx2oiaV1IkD9z+Pu8wmp8IxZTVmgONgS6pFSOK5haocGzpnMefaBJNB6y44c9lPGjDPhvGq5wmZWwZQSUoP91P7LZ1FReH+1LDiM6Sapa1ibhLuEuQSYsm8uDmBVXwPQm+gQdRPPmvM3z56lOMuaHBtgPKMGiPffuEWWaNoqh7fmHg4earKydthP65wJ05rcBnQM+9JyA/WUWIuzCgfu69qTFBe/ea1A+Fr3L5nIOatuE6i2k4/4Y/ZQOQ3WSh3iBHsaM0IpGH3mEHM6c4YazFJDXVFt2XOvT46rvir9jAIFe4S1RfIrHGZZwylPdfLkBxHDugBYY50svN6tBxYA67v10MLfP9AeePqpr8nQTlZVs4VDqpSMhNnIapDwbwwp2EKMvKR+Xzc1yOup5vCpbJPPs+k3m2Ukw9ftrcWg4XBHNoScbZYQIrUGuUZrwfI5JEZtCwcNvyvzxns5JFsOoqV6OIS5Lu111l8ZTRS9f02H7mGxO6+8sk+HwCkf1hykDz/yoNnW3bt3G3RgcKUfEvsFM5T4tmRiJPFCWL7EXDpZjORNAe+RlHJvvviZA//v/u7vbHjSf5TEIKvnBhnb3IcYSwz61+VdRRL3mgxcl/jQM9DXGDAAg9ZP5DMYfz/4wTPK9njcRn1rieLdBhQTL0sSFX52OQGBNTJT8iJBDPI2kldQWuRlyRbpG7K5krjjmp6Vlw1/GS148NeQPVGgYZWkoZs0dmtU3oaYZ8uRMdBHPVzGt8xOGREMqO0yqteqbxkXGK4adoxh5cGXBaJPqObcocPHHFvEnGl5G8bZzCVxwTJw8OQzD2qAc53KU+vAAOgSc4aRec0y4ZTAKAMEGG+pgxhDFHSPAVbQacMPsxPQMkCrY9iIC8ZTbzaeDKapxdj42BqylZsXuMBWVG5Z9hVg3RjXyvTNsOu6PBOfoR2uUyvwWiZuvmwO66nsSAELBif9SOxdLOS8nIhpMONRCmAYKT7S8aOJkwsIIc4sMZ38nYy4xJJuWL9GscwCi4q/Y25icENrwcJjgLFyIr0LwwcQqWOGUi/cE8nnAclo9+59Wdl+T2p8kDOu1nvTligIBNY0v7nW+iGJhrm0vJISE4AHGY1OGCXAChu8USVueAYMVpeTcj/esLHdRCY4eHh1zOuwKCudBECJf/T7+FImUu1qlkOvFiv28EMPaB0/YKMVdpX7rgVoKDYVgHDo8CGXujHb73qNqzx+PPt6Ge7sa+w92TOJg5c6Q2PF3JwHrGX+6+xorGmzuNaB4X1J41D5rmtYGmAP2nGMfSWxhlLcFxA2JL3d+3nrO3/OXLDCY4R8WCIMq0SCGLJXjzqnxN0D0JH3krGXnytzj6Qa4BWACrMXwJMwgXlAzf277/f30zk5QPdURTDOLL/PjhnzkdPn6vPw/imwHdfov+tgZe7xqiKCORMHleaEgB7yYPq+cZusOY8XzqvxNd8uM6tB2n6xXyIdTgwwv4cO7poh8y8xxSsM7ti/+U49dJyG7MPsQ7zfrDmfG+qI2+0wRnuae3ivMs3ru/pWqekasBpVVUIuXE9ZqhZ+nldGMS/bd8wRzhzkwtgCJO/iPHOIyXAM8HmSijEPO4f5mb2JuG2cXuyRvHgfAG/GykfdxFfk0Mkr0czXPfMb+tD1m/0/MdE8Zuq/xq65rPl3Uo7j/bI7jqrd5xWywFp1giUzojnTHdpBTLzrBus80nOyd8Kwrl23arJtx2ZlrN/gLMPYEuxLjAXOvTw/jtUldkQxDyInn5UB6zw2o/yGHF6LBNrfJu/F5WR8J35f65/xQB7/mpy2OM4CcpfZJnh/Xwtg9f3tz1/sqy0A1l/s8f25f7qvfflvAjjwJutQqxzxTeRD9hhy8MXTX6kXoAjwhyHNBh/5z3oDJQwSDFUOJoxoXgUukXMCJt6YHNh/QHFeZ7yhA8AMFh962AYc90RSCoBoIpQyrzXAG0fTWNnGRpVZKJCr8cZh2ARMMDkAIryYpxWb86PnfzR5+ZWXbUTuUUzcxz/+cZe+ISkK7UqykMTS+sDBA+zkE8TfTEZMG55gjAYdtAJDYbpiwNB2jJ224Zvf/KYzF8O88ruHFcf2z37rtyY7VMuV98JCVHroBD8GDbE3yhrjrQ6jtsT9/p3vfMfF4I8cPTItEQSzitSQNmAwkoyFWCmkSm+MmEgeZrHaSV98U6UzvqwashQnh4nzwcmBPxJN3dLBuVwAncRbK2WoU2cQ0GKWBa+6QGtl12WxaliWXeYpYIHucG1fanomLs4lB9QXJMBwwhUZ7MdUY+8lgRikVIlNVXkbAJ3aSz9gGPP7APiUAij4Zc5WRgjzQPImG5oj6RPzkrnuF3NDIL1zuo6XlH6JLHz6NcDL1IgG8A3ZIwmmKovD4ClQbeZrbtU1Uan6vFSS3+GUaCbYXiNxcnIqDecE74MlmJcK87e+D8UCRiFrsrJQl9nRF/1KH5hpmRrPyTZaOX7mNo6X/A5pL2yTnR1OAkLh+yRS2bpFzqb7dk1277rbdVIxsg1aNN/cjxjBBjRx/LTfbChjzDrhzltyklyRASwJ39GTAq/HlQX0rOad4scEarHvYeFOKX6TecJz8eWEMj/GFgLMLM8cLCcfhrm8qfs7eQ0OC/VDymeECQT4xjiHpWIeBlPEvh8OCrOqQ9pumamkfQqc3qDEY08+8bhKZEWmz55ldl3sGBJo+gom6itf+bKv5WyqanvUB2LHBWyt6NCYRQ6oPAJqy43ryf7a9cO6moGLgKiOlx0BsMTq9+5Rjt0d4R1l5OxU00P1ugYI2qtTTmbmhOGx87uAFoBNwVZL2ZCECPaYe16gTIfOhLOqb3pWeyvltnAEXFJfOKO5HITT+qamKCuFpTHchp7m/ih6yASb0AsDkBEiUoDZfYS+8MMwWH6mqCG6Xvkb8/sWSbXs1AhjFtAeIJu1n//EyUVMf5yN7DGARa6DUwyAQl4BO7k095cRe6q/o+5g3dG+6X5j9UCkpC3VU/D3446AJKEbSfBcOoqv8Vxj36csjpk6nB3a64h1XS8HESwsCe8ArLCJOAEMukZuB4epANeDUQ2GmuU+4xmwkj0zzzAbixmQmcW7xqmQGNWNvhdAlfjq73//+z7TOGN7VhNbyv04R9ofOA77xXXoF/YrzqmGGnGWOKmbvrKHjKzCVm/FuWTWc+SyyPv4feTOdlxrPZCIi7bQbxkjbIBrrsNLPd6qt06dOi0VBvM0a4z1S1usCNE9Iu2/YMB61z3bZBOo3rLmFPaC17HmM2OQ9XfLyizUUJzLZxTSQ+Zy2sh1GTP2vMT6K4/GUrHnqzZoJFJflkzi15VZmGmK45uQHPqRNYTT4HXFuL9/rwWw+v715S/HlRYA6y/HOP/cPuWLP3zGGyoSVmSaGMlO8qJkKXioU85Cch+AmDMKxkiE3cFgZtPmgNgqaSgH4JnTZwRGD9oI27plqw83NvdmkuQ9AFZkgGzaGMJ8Ho8nzAkAEWObjKundZCYsZLcFEaRw6MGiaU6ui6Hnw1eHQ4cflMJnH4u61qjr8YCBxBZ/MjeCTg6KdktXmIKdfNMHMZk3ATgEWvqe3JSwhIBuuW5TWwJBwtJlpQEZsgxHeNouRjgMsk6aDdgKAzDRWf+PC7jm8PVXnxdmgP78cc/5vtSHoXnwfDnsF5GBl4ZNfMeZYzRyOuQLCfja+uuVqLGc9AHHMxkSP74x59w3xKLuthJQRbb6MQgJXPvtxRH+Od/8SUDVphX+hgZLf2HF5pyERzG6yRR26C6guvXSR6l72ZyLE2Lcdi4Yw7wMphlsPi+e3eScZT5rvGJYQgIdZyVngq5Jiz4WTFwgAzmHt74GCezBC8Gq2O87VwZAK+LrsZipVUwWJXM1mCjrA2yscbd0jZMuneAVQCEjep5hjWAtZLgMom0j/Z27vGMzZxZx0/jwBLDl7q1lbOXleDZGg/brMBNbFQmG1le49B5Huai15DAEUYSbWBds56Z88xL1iBzv6UeylogWYO1ZA7RPmcMZ92TIXvU3WQpMGdIgrJE9RTvWLvKc2GnDGkSIDGXcWhQ2/Z1PROlsd4a9SUxsDEgAcXXFE9mIxtmcYD+t95apIQpl5SgSLVVj500o8w8Z04Rf7x+vVhdOUlWqRwNyoACYDPsAJQR62gABAiV8W/5JGyLM3sm1twQCWeM5rjVGiMbMeA1zxmJZEjmqCcMLnh4R93JeFcM62rFtT3x+GOTPYqDd8kX7ZvE7MLoWKIuQxbFQms20ybUEotGfLzZOxnWMNN75LDbec9uAd01MlxTL5TnKfvO2Hqt6BXn36hpOedUqVOg7ymAZT5xHdoT5jxzmFfmeBhWzoFIQ1veg9In1w1EOCdgS2Gc2K/ZR0n2dkVGtiXrSK8F+nAMWFqKE8QxszCJSIxzD6Ak8nQnChoxiG6I1zXvTVmbeWDJ54u8DDwZxLlXWPAAs3l2tuoIR0LqudpvBlWjD5gHXecAIc97tatrkXXnGplWlSg+HfUE7KHGmX6EqWMtMk8t5R5sYJ1ohop2iKS/CbcwgORIMbttccbUoTNl84fElHcnNjU1Sddo7hOyQijJNsW6ul4yrKL6pAnTml2W+1E3dInqHtP3MyVB+i8AFkYeh1jiy3EYvKO9Yz50TaTcECXMEo+fWsJJTEYWfvJTwL6yfzMPAloTExznXTIHd4+7Q4wmTkxYV2pts0dwzqzWc5LgrTHjKDOQCHeu8Ly0Pc5r2oOM/4YBsh1hw0kdJ3bKz+QZwnpG2nze4PWUbIATJ0/Y5mANOw6fdUqsqtj/6zekBlsqdZHUJBs2ak+VY4U55L1VGcoZ2ziQUHSln8+dO+tydKxvmPFt25RFnvNS170yyqi9rbCHZarRukwSYa8r2SVXJQO+fRFybIV2CLQCYAGs9CVnxPv3WgCs719f/nJcaQGw/nKM88/tU544rDhJgUwOn9SJE1CRMeHSKcR1+GAFDFEPLVKzGuUxYlQDT1/U7MQo5qA8pUyz9cJipNcYrvEA+MAji0GDYQ2wAlRx0HGo7t69e/Krv/qr/hmjzUW5ZXRiDHCPyoENeIeXlvf1AJk/bMvA9ln4PAcbiSOcjEHfMbYwNo4qPf5Lku4BHgAJyJRhWpHsIvHhd2ZldCiSQh+AQ0045K3EF7H9k+HTkk9dlwOxzCpsamOAMMJhNfkc/W22RIffTsV2flQA+YknnggQV/9T85aY02UC7TVWOQwxqgDX9A3GhhP26HDHeHGSiMF+MH7c7xvf+IYPS2ellbG1ccNGZRveLUMn2SuJLXzqm9+a/L0YVmI8yVRYBwEyS64PeIbpuq428TPefpLd+NmZI5QgQII5gDnzo4xnGRLas2uXyu+IZWKc6tUOu5p4N0vYMK5kVxPLShInJJKR38Y7nbI3yQLLvLUDwwawDNFhbFjilxk8GBSYtkhSK88tA39dXmycCo1tsqR2GCTvZFj/YcBqMO15sMptaWbUSpMrOS8bXPa08rrWl+RzNbgreW+sYoGr+3o4QhojnQRBiQ3kdwDVxpjzflgM14hVX1SW35IocSgFjMFAVRpMO5jTZPLkZ67Li7bTP9fJlun6wWI1NAdJGAPLSibhHZoXd2guLsF4Q6GAcasxNFtiO8kcmhk2r1dkdfoVla3eVMKlNyQLPi7HyeFDh70v4Lg4qfWW0j4q66NkabBCHm8MbWSV+s7eNcUyTm6TsiJEZGP0U44JoBBmNoAPMGnZntqJMU07Ki/stVobNKETNP3mRDhAUuhVk4899oj3CsCus5wqMQzAziWyhjKFdeekV3YuJT4UAIIUkZhWZMp3KEPoOj0bgHWJnq0KjRrDdX6UUa2cvOCtf68zr0xXQWwBbgz4JAZyveMhuWfcE1saAMqc4juAlLWMBN8xp1r/KBJwLt0EzIykSI2BJYZvxuAF9DfWFYcPTr7IgOP8A6TWIRgQGVA+75Qq2Os+UnVE12YdmX3fdA0NkDrIxCloLTvdvuHzzXZcqTX/7nlTia+Bv2MaxdYT46ufWx+2MftWBY2EaHUMzDsSWFV89XcBrllrLl0zZOj+hdn8lHphDttZpP84/p7QDJyHUiVtIFxEQBrW1yoBO28SipL40oBm9vrUSFUfk6cAp4yuX6nqPGDt7+bHgjUSCfJI9GQwnQzbVRhw3vDlvXskjeOsYg61DQ6h8Bi/5XNwq/aLTZLS5zynfI1Ku+n3m1Uuh/jdqCDCutIXVgYMSXrVVh3TOIGpbZ5EX7EH4uRhrjeunt81v0Uc8GfkrD0xjcvls/wde4VkTW/fRmZoktypXI/i73mx/wQAJywBx94KlYZir+MzLtWm0AEUUWQ3d+iMHGe97g31ESV9GE/K7SVERqVwVqFAgj1PYkLrrJTR/9lnn/V9//GvBbD6j+/DX74rLADWX74x/7l64oMvP+/DzMYuSQG0qbfovQ37EXuZ2NbE6sU7HBkOBrkZEAG0HkZswBxOM2kN0k8ZeBzk2pg5AL72ta950wacYuxhGH3rW9+yxAgw84UvfEEyu/sdd4gReFm19zj8CjC4VzP/0qbWL+3BzPca4o2xcgwZ7OJgiZEHwYSQIAhDjK/jx44rk+crZoo5JvD6/tqvfdaZhDcI5HFfJDoA0CSdOOG4Vpcw0OFE3JaTHqk/AMZl1ng/hmkzMCIBJG4V2SDv4fe0bfuOu5zVl2ffrAOcEjQ39fxIGpO5OIZmE5rYKA0CcOkZ4m/oD/rxWWUjrbTvhOS1MFsAJjN9Mozvve8jrh+5VCw30rl9+/eLad7vwxepG+NzRiAB44QyC2tXi92UoX5C1z6l56Y/79l5l+VTeLQtMtV7AayMDWPKv+cdCLQduZTLzGBUwJojXdT7XCNVRjFsSoEoxlC8yjBmxNi9qfFK0iQzZQOkhNGm2DylJ8IaRAKIXRbDzIlgRrIXfmZOJrvnSoGqt6bJODrHzKXps++QBZvJmTEmTkw2yqdsdDIRybv0HtrMPegDvPj0ZbJCp24s4BNAWYdLQST9ViDZWGn+xvsw7FAawDLD0mGF8b0OAie1EfAhyU8TShlYqh0A1o1KeAJoNXMAa45BN8CJpY6DQXZpDNPYAZMA1jJ99IczFNvxIxBKiZFRE5Lnho0lvnn7nVsnu5Toi1qu/Bt5NbVZKQVDHV8znrKZbYCO7JowuzgiFsv5tWzZKq2jN5SUSXUWBVaZly9LBQHLinG8QkzX0qXUKlU/IHG2yQ/vyVQh1riMVkAi7KoxrcFBGEQYYtgQ+tAZel13EeYk8zhgtcAiEsrUCRXQEtOzRGUrtoht+fSnnpw8cP8D3t9wIJlB0R7Ax1GQrBCwqJPNjpIhp3XdVTOwitd2XevUgSQZ1T337JquEysYhnFeZxXXqbx8nmmdsaMBFZm7s8zIM4YxxjusjuW7o2QM35Hgp6yS6m+TWVV9Hnn4YChh2ACCVlXQTwER9K3vVarTvx11QceZ4T6U87FsHT087xDK4RiAEdDZpEpxLvQ170yd3/MDWGcNYD+gjwMOZ5LYrnFCYZoUCMcbcwtAV3m9mfvBMIZJVLI3nV9XdQbQB/QhY2H1hu5R9pA5MGtX5uIUtDqedK40lh/K9HIA66ip6rk61CQDuXruMrszOZnTyqug/WsDtVyJKdf+Q1gBCXpwnIQNTTy6wa7BJcxhMgQ7aZUBcV5xGEQl9ONOgDGaetesdFFLleFg4f1VjWBPLJEzlL2szmAcTwBZ5ladX7SJvWStnKl3SKURSb72AKT/eo5tYpHXE16k9b6MxG4+v5GNp8vSx9nfu0YKWD32TsKXsWCMaE/Cm95ZF9tqX9IAACAASURBVJZnd3I3xaQCrvliP61D/qqkuNR3vaVQANfXHckV2bM4O10vV21g/Jbp7/Qj/c/4ZH9LEjvsBFjyxi3fIPO0nH5R3cihtggbieR1ax2mc11xrpxtgNcb1xW2I6fy+/NaAKzvTz/+cl1lAbD+co33z93TPvXlvzBg5JA6J+klsUgYQpEQUrog5RXqleegg8WI1CxZBjkUToudYnPnAFy5YpU3fAArh2dBasESh8Zf/uVf+j3c+8knn/T7YF2/LVkqB8WnP/3pyec+97nJLgFaDIjzktZw4FX6yzVhxJq4BgaUa8wOwsSn1ZOLkQHDWbCAJ5ozn1hdrkPBdIAoB+j+/QcmL/zoRX/nINyz50ElcQkw498YcLQRUHtWsp8yhTcAljp8iCfiEMNoAJQgd0K2SR+9rs/S9tazNag3W0QpFRjCZCoku+8TH/vo5EHFxq1XtlPK28AC2cDW3zl8kzURmZAYYvUP16CPaeNhJXr50pe+5P5AokliF2JyG/uHwQhDBcO6csjciMuqscKYM054dJ0gSwbIBsXYbd+xTbKlcyoNtM/yL0A1hh7yOIAbryYEavInm2ODqqKvcAKUrb5pj3ekszxLE3HxLMhGHc+nZyBm0lJevcdMjxwiePD5uiSnQ9k2/g5ApSSODV6MGl0D8w529Yree1GsOHPDkmeMJY0rzA8xd9yLtrhNzPsBWMs2WA48AKsZrZHUhPYCWJHhYuw2xhAwCRPPd56Z77QLo4qxYM42dos+bzZgZGSAH9YW85a/ARQZW+7Bz7SRtcp3HEQtZ8R3XplTJDWiZAJzcZPk5lv8GYxB+pcx5u9+7vG8Za8ChASKFZPNq8CoUskmtaEPbskgs9FG/VP19ho5cbZv3za5RzJhpMJbNE8WKdbL9puzDwPWJFG9yZpJJlAWZGSJkYTCNMG4AuhOKZv3qweUCVvqjUsyeK9Zeionzdp1Gl8lN4Etwri3lLTxpmHrzO7ZbkwSKQxulwjRPV03E5mqgU72tTI1mbeZu3wHrGJE4tB5U22+7e2bWhOrJv/sn/7G5JGHHzV7ck3sI/J6wybPDQEeG6xKWmaGUslVxE6elWPBYRdDmtpxR5XBuKAwIRwBRwOvxN3mOowP49W62fydZwjYRhqZJGX8nGdjbcWJWNY0TiXFnkopwj5M4iurJ/S5G6qj7ThylzeJY6jXh6G7vX1mMOcoyXGupZ+QbXovG7JlOxWGMyv9WfAZsBE58gykMhYdk0pYK/U26z/+Pq9ECGOev/W88vr0QOR6rJN59rQO1ZaT4nPtX9ZFMxmbYdO/q8qo88wqB/VTQZvzFlD3FAcKZ8uQmxccTgHsSM43D2Izx+Lcs4NvND07anUiTo00VTyw1nAAMbaUxcEh2TIqOC5hXHE8Iq+tJD1lVzT35ZwJgE/fN/tu2zQPVuOcZpxJSkQGfvaDKDG8FnT/SnOrpuL9KAbuUOIx5iXzjVCY733v+0p0+Ir3RPqPa3MGM0apzR1nGmfkOtsPqFbInCvHgp6DZyL7N2E4lFMLGA3YdNIj9blZZK1FADOt7jXr7MnzJPkja4KxjW1CPHKc68mGjEoqCiwcUOcvqFzcuTNWQ7BusiZxSpHtOOcU12JfCzsfVpj1gOPnzbfklFa7AOY819JlWq/KZowTeLUcwitWCJQvVQjORIongdMzp8m1oSz9lMpTMrKLqq3+6qsHx1r7x3xbAKv/mN77Zf7sAmD9ZR79n4Nn/+P/9/82y3mXEv7gbeZgQXrHi1IUgAQ25qSgz/EJuxGjCS9+JIIA28a1nj2dLJwAE5cT0d97DX7GEPjrv/5ry4C5N7Gid0oSRKmZp556yuzg5z//ef9+u7J9cuC+IQOeuBiM8cpsMbQ5+LgmgLVZBDFMmmyGw4q2AjBhMTiYiI+lNAYHC4xTvMAksTnnQwej8bji5/bte9UgGcMNI4Xnx6Nuyd0wXAMcZTDLECCbLx7U65ICYXGsVAwOHm8AI88EYMXQbnZEAAsG6TIB20jOFDeoawNQeKY9AqtPfvxjk49/9DGXEIFx44sXByL9SHmMI0cO2SDjd9yHNls2JSMOo8zlcO67z9+TLOPtyTHVoEX+/JoOZtq5Q/23S7GlsMUc1vQXz0YiDeYEoPi0WFXau0OST2LuAKynTp2YJvkAtNS4ZrxrZNdwree8gBVAAshpLBN/Z2z7b65FZlpAaBhFxfFimOqLuMBLKk90QUm+mK9kF31Tn+fvABi88GExZJTZCKJ0g7JFKg7vnJJuOLZO7y9gJbMmhkmNqEpkzTqOr8Tf/XiW4MRKwqgQ20Z/N57Z62JkTS7oxHFB/8bhc7vnB2PCXGD8ahzaAJPzg8/Tz5UbMhY4QDCymeOt38rnym404RWfYRxx6jAXGFucI7SLWo+UgYlEPnMatoC4adZxpfRWKUiiNs8EF9TDjKhzFMcogISaAEMTdgoZsKWIijGXTH2bgPzOu7dPHlRCM+JdMbpRI1y5eskGN9zo4qXmjQIkATrIqtUW1pljH7U2AEanldTniEo+HTki6Z5q6arGiEAqVO3IzirW9TbNBdgK5gMvWBv7MAQ48akkSUviJ8n2G+l7mFienXHoXMSJRT+y7lMPFLaKt74lo3n55J6775z82mc+PXnowYe9p8DUAmpr8CKb5RoXzFYmrpWkMhj5KAroX4zqOgD14JNV6lfqqRLPzjjXEG5IQIBCsrTzuwI1npVnqcOI7937yALOXGDPLJuK/HAKBM0qR2njPvN+NIvBbuKdSEjDsPpng6mZCqGgrw4qrtV2V4adYcnnAmR9S//MOE2do+O8Kbvftk4B1ADw886wqnia6AzAtkbSdNZkJfUNa0m4SSSf/MxXX1U8zAPlSq0TKxm5LeVgWP8uhzJkwCSsc6IqYjdHsrQyvHaMjKRS3t9GP9YhMG3A6B0zqgBYM5/mRC2HdZ3jwYJ6Lhs44vRJ0iHXdJVTCpntRklYOYcbntMwG+7NtTuHrEQYDriqYuoUcDyy1jPnGwwjZ3KkuMnVUMa7TmyeE2ciyavqWE1Zo5yz7IM4Qg/qfMHhWOcKz0/7mdtbNql+qfYP7lFp83oBYGwFwg426ywiU332KsV6M55IbDU/SernzPsGjFkvfHWtpH56QC5rNQ6NZmyeOWhS9iYydkKIjshmoQ7y888/J9vjrK9HP6+W+ojrp5YzpcfoHxxusLpi5KXmWr5iscZho5zf2zwmi26X4+yGwmYmcnxtoALAeo3tbeqjy5NDB49JWXJCDlaFv/hYlVPyCnM15/9P/1oAqz993y18cgGwLsyBn2kP/D//1/9uo/U+yUPvUT1BWEEOEUAbhw+sAbJBYkh8Ymp7XasNOgZdDFVe9m4CJMR+HD1yzAd6GVYAUSQ5OTB478svv+JEB8SwPvjgQ970yWRL4iMMiM9//jcEsO7y4UNiIUDgPPNTD3iBMIY7BzHXKfNQQyc12I6ZSeDgdjyqJFSwoWHIiGVRWRPVPSPLMc9IXBIA+ofPPifj+JhBJO+x7MiStSERtKFHFkMYISwvjODEpOAZ5uBE3ucDWQYgfQdwfFXy2yNHjvqA47BELkqRd2KFeTYOSryxlAu5TxlYf+0zv2qD2LJWHYB4mjGAyXD8/I+eS2yfGNBmzr1X8akkvcIzTNZOjByuycMiu7yuLKQ8E2CZPkN2BZjB+KgMym2QEyOMu0qd6PDFCIZJBpykJuptLhfgDLtO5IPBHK81/Z9EFzODhmtuJRnQ8LyTPbamK0YwRkcNNDNu6k0zesRIqZ+vK/kERmAAq2o7KrHHKXm7YdJukKDGACAg1SVCNIcp2+QkQXq2q8paekngIWV9UgqJvkMSXMBaY41YsXm5on92UpIZizMvCV46DNb5mFPWRhkxKxEG24qRxP3KtFfVAHilTYAa5hGfAXA2RhWjr3O8ybUqO+dafhY9G8CD8eV+rX3J89fYx9jbJuALaEXya0k3igoZRIAaGAxLfzX+jREjLov1DcMA2FlBhlTuh+wUNhylIjFuJAvSXIBNXYpEjizDuv4uzeO7tisZlLJsblQtw7fEUBKjbamwnEc2lrWGMNKRDTtGUuAPAEASMOK+L1yS4+SsgJfYhquq23nwoJK7kEVayUneVlbhZVJ3LIXxECtsxnXIBvnHW3p+JHou8YKRr3vgCIPNTrmoFe5r4tKRkQ6BpNd6WOVl6g+ytdIvapNkhauUcGWrylysX7fB7BqG8FVqCCOtHXWCAaRvEMs2mFpAOGMP2Gs2X8IxaNlasTy7tD98+lOftPqEMbDcVC+vX734dxnUlN24ZDDaJFz97sRtBmXJNMqXGSA7E5j/xPiG2fOzen/nVcl7S50kk3CIMFPk0zAEYljDmObzTcgT8BkJ7oyxHqBr7j65X9ZiQh4CwP3bAUg5L9LmWZKpOnwKUBsT3pq0fO86qiyZtkU6yldAjKXhlqJH3VEwHedPa2AmtjSsaZwWSKQZM0qkBbAitU3iIvZ5nL3MhxWaj3Z+GVwm0V1imbkW9X5zbyduI67TQ5F9z4wsowSonI6PnkEg2eCSeWk2Vu/muZCqtz64wxTChkbNAXiVwkJfzh5uWWufJxmpOxYdHr5z/rrP5gBryurkvmlh5c5cL84Xy+adlTqOKF8DgGzlSxwrnMc4G0lAmPNDyiXtPdgbvMijwLmTxGmcu8rKrbZzfrBvsUfdrqRvONpXKm4UufAyOawWK7i8+/pKrSfmD2PLd9QdYdEJS4gCYRoX67mRs8qOE6sWkoCKF/9GZnxMYUOAbWyKM2fOOYES10tystQRZy8hlpskWAmdIMv9cgPTjRuVDVzPdfMWYPSKzra3BGBV33qr6qvftkSO7fOTl1/aL6c5znnq7RKKIMfgNRI4jsz2Y7R+8m8LgPUn77OFT7QHFgDrwlz4mfbA//G//aENIVgbgBQAEjkrgIBN3nUObfUFpDmJiA6GGFGR4SFtIzW8bRkdLq/BfEluxgHBIR7gut7xnYllxeua5DmwNC6BMwwzvK8wD4Bn3sdniKUCpHEI0E6kOxjP9tirFT6cRjZijHYOtyvUXhwSOFhC2FwOyQceeECs7fYkEdLhRaIgjAguZCZE7W4SEmK5yJhL1uODKjh+SvVaeQ+GB4W/6TeABVJBZLEcSMt0WK5ZszKMmcsOLJ9sUQZly5wEDtev3zi5S0D8pPrrRz96YfLCiy86m+AdAosk6qiczBJZjGZYKnnLP/mJJ11PFWBJsiMOclgbsv8i2+X9SDCT3XCJHBD3+v3HjsUjjHMAZwT3wKBHCryMzJckg9HA2bDVYUjpBkBuYpAWi03dMblLLDeGDl5jxgPjGIkwCXVWaSyoQ0tbwt4gNTzvg5txwLCJB77Fz5eZeSeGNtJZJFQx2gzsLEFP7BVldGBYAWhrZLww2q8LDGAMXqSQPV8DtDIe15FyUQIAYwQzybFYMiRlOFJ31ffQ/QDcsBMYxE1yArOIswIJ5BSwYijOsavzYHUm7xs1A/HEj1hD5hNAA8cJP5ft4fksM9O8BFQQ/5xsmTBZYalYg64Zq3GCxeD39CUMd2NVG5PFxlHpNhKzrbCmYlRYb0jzqeFLDGhqYZ71PTGyGWvmJ86bjZpP9EXamNJAjC3AefeuXRr7uzzXiL8+rflPDcODkuYSOgBIXUFbFVNLXUonziGuEVk2bIbm7m2ADIxNfa1erbq9G5URVJlN775LLIOMtyVibACrTqxGrKEAK46f25TgBCeVY1rFri6hrI7G4oKcSpeVBOiGkpEsFXjcf0DZhCUTBsRevKQ4er13xQoladFcpx40n2f/goFiPrHQSXSEIckXxiXsyUekQGBdIr0nYzj7G0Yl4Q3NbEp8Y5MhOQ4QdnBkIPZGhGGueUt8NXGqAUKVIWes4pQhc+7Ea5nQBEAk6hH6aZOAxf33SXXyiU9YFVEGvLGSTn6k9cnezF7VDNMtcRTDHLYw8kT24ID2KAwSy9jyL7PkRgWtMc6TxZb/FGhExTuSIyHjRW0AezVkvz3EKuHt3GSuzodpFBTPM7BhH8vuBZBX4lupLO9pzVPGo4m/pj97/ob1Yw8sw8kelLGIfNfy8zm5skHxAGVmWMczcwbRzwBTnrPhCWYSCYnRNZCqW4GgdYBjB6faLd3PrgAy7+LUwIHirOVJxFQWNkw0yQ1RUqTsDltWxmpIm+lnvS+6jvwvsawQ/LN6rWSQ529ma+1QZS/JxXg2liWOZ/YVAB97BOXjAuoTe8o+l75O9umUfWLIZ86DSJZn4xQPVeZ1HLgphxTQlxIz8y/mVpP88Vx2CqDM0lntMnPqSxI2Hj1KbohTToxInPnbWsMJzUhJHcIZOAP5HXMdu4Dax5Rs27hhkxxpiUsmtpesw4451rrhfsSuVvZN25J5fb7ubwAr84Y+rjOVZwxzrkSQnhuoVySpV1gQNgJnH+wxzkHOxxlbnaRW9CvVDmC+6XP69brY1dsX0f7blGxt9eTe3R/ROXeHy93sfelVqaBOaw1r39K2deM68dJkDI7z6qd7LYDVn67fFj7VHlgArAtz4WfaA//Lv/2fIhcSG2gZjli5e++9D1PMyVvYfPH8wnS4ILoOXwAtAJJkPYAHDm4KiN/iQCDrrIxXMzvaxNn8MaB3CCRyAAFIMNKQIPvQGYYPhz0/u8YkZWcEXDG4iP1wmR0xnhvFZCCTu1OAJ/X04iHGIKhHHQPj4qULrglIrCXtxxsKYMPIefzxj7ocAEALg+K6PJ8YI3zxAlAgMyXODFYSkHla8XM8HxJhWFiemfsBokioQokYPNgbxIauX7dGBoHK81gKvdLXTPZQSkrAxEo6KsOBsgh4lV988aXJi3tf8t+n2Rb1aE7kobYBrt7UoUxafEAoGYthpAFDJKLCuN6nmCDef9fdOwwiYcl47d6920YXYJ2sxmSTZHxJ3rNY47ReSaQwxugjsrHiOeYgtkTUHvWbSqq009dBQkoGRGwUjL6LllgftwlFmRHGj2RIGNDcr4wrc6EGAIc+TggAMLJsS8WJFaPUipmLJMWwI0QGA9mIqRdLOQCyGpP913HGMnyYIwBWHCuUAYAdvq6xh3W9qrnCHLWBBYDHsUA7ZGRiSADQMGqTcAT2gNhWZNCK5Rwx2zZSbcilTqJrPA6G1WUwcOCM77cLvLBGmJEYMzyn2R177xd5XTV2mHHBMKPOMB56Axw5CZj3rB+cDI2pC+sq545AGH1joKJ1B6BsXJ0ZNvU5skfWBc6AreovSkJgMdK3ZKtEgoeT5ILuyxhT19H3oc6pDDP6w2yvvgAG2+UYelzlWh5G/SD2ETn7USU/Yq79SA4Q5h1y8ttIgCQjS/jRTC2G4nI9O/MC5vQtPROmLPMyzPzb2mtWTLZqztyz6y4nZSJ+y/NKf7/1JrG0YlVvd55TAy0APY4cHBLnVfPzisYXFn3lyjUafznLFIJw9PgpsTWwNIBBja0+95aYCfYtDFQ7Tfh57F2OmSWWVXMZp9njjz86eWDPA+5j9gvmBk4H9gnABiCAeUx5iTJzri3q36VEkNcM4Ef9bmcWc4ynALyzV3lN0deLrajYLRUETi1YJeL6bmnuLNceC6j/qGso7zAAe03OivOWUqb+tcvJkBBNPzcGz87FITOPnDfJawyY5USkH2kvr5awaZ1OAxSDlAAO76yl2QAxAFiToM26jS8oTGvY0zKsAVyth1m5aeSiNf3z91nSpbBwlmQPmXZlm42VttJDY+Q9l71TZxV7Gftq11j6OfJuHKjX5diCJb+pcWZviQQ0pbcM/QBo+l3zMaTOdkAaY5+EaarNqT3FzsYBhhtzbAen9h2eZYlVGit99l3XdQCh9Kf7mVj8kTWY0jhIlHFiZi9N3D6qGvaNOBfc0XH+Ggjqy1iWhgXYB3bkb+xJsKy8kgCLlQG4J26Y8VTfJ3PTANLam9Qezisy8DIPWd+0KQmCBrM9xtVM43CmsQ9Gwqw+SQPd1s6btIq5Eec28533TONyfXE3y/un662SB4Pz12z0Cju7CWnZu3evv6hgwH7nOaQb0bfsL47P18/sf3xui850FFlbt+LQJvRhjUAg8a53TOXeNLeyaPZT/s15VEY18fPpXccHw76PuUt7M2eztvkcz806vCSVD2WeCDni7ANwJ6SGsneaezjHRqbndADzn2z15LNQaMEa1ErLJnseeNDtZzkdOaJa1FJ2XbpMRm4B5Ct61mtSm11ZAKyZQQuvn0UPLADWn0WvL9xz2gP/1X/5Oy7d4ngRDl0dBhjNMJkYVmT0O6/N19IfDkZng1BCHuI/nLiEmgUwdIr91GGDFI76iwAqaiVy2BErCktGunfA51GksDIG9uzZo3qtO3wAwAaRJAGwcUwxas899yO/9xxSN7UByc1O1XikrRyyGHcYa8hRqY/3EYE5xwwSg6WThIOdBDvI4va98rJrrXFY9fO0D8P8hIAsUiIONhgVWBiSXrpYvNqCV57DHDDm+EMB2jVK9LJOAAkgbgmaDCiAxQoxkKsoGbAYliiZS11vEAAqQ+Z14uFkWL4uQ2eDEuDwRXKIi5I5npCXdpaVUCzlYDIB0AYUuh7PB/B/VKCdhCzEdVL7EJlrk4mQPOVFAYpvfesbcjyIqfnkp3QQ7olhBGOFsWipXeJ0GquFZximFiOBfgV4YETuFssGK42sGWa7pRI40JFYYtgdF3DFQOJ9HPg/fPaHkin/yFIv5tO0JMjw4pPAaqeuh/f7rAAIMkxAAYaLnxfjCmPyluKR1G9r1iBPpeC6WFI13HJw96ViepELqh3EEPEzDo6r6mNYb9t+GEwyjJi/jk/V/0iSYWMC9m1IA5ExX5KjA7aY/saBQWbZGN35MnMzGNcYYSOhD++1UyeyxRrqyJPpS9oNA8C6AgRhqGF4Mb+Znzh38NADqAGbjAv9xvwCBJp9R5IP2Na1zp5TMXqB1MswzGK2L2nM8d5jxG8Tmw8jSjIskpYk2zKOoGsG+afluDil8g2V8DNeKzRn6XecDtTVpZzE3XJ+4FiAtdiyeZP3A68D3XevHCww+/uUuffIMUloL12VNBiFQWIFEz4wk3ZiAiKvhr1nXfLzbTLgSOBCHcldUlPcu/se7z9IdGEeiOtauSrKiSVkDtU1MCABZvOZbd8UUl6+UvUxNf44YU7L0fXKqwcmL+/br/juY8PBEdALU8vYs46IjaOtOM8sJ7VqgazDt9npYmACINP365I/z/dXQQbJvQJKY+T3i7CAGbuUZDW0uzHl94hF596W4pN4S19rtI+QefugHAEnFYcOE4Tx7qQvWt/nFLsb2WqSVPE8gGczTwaokVo2JpIN3owwa4Z1qmfwi/XAl5MczSS/ZjUxzokHNkqpzDMG/PzzhWlLwqRKKCt3LtDqARPGcADhOWDbeNAAB+p0Mj5kpE694jtGQrImJct+TUm1gCZyJgBIHSLhsiOwo2EZAaiwciSH4jlwTqCkwWGaGHXCDIhzDluJAwmmHUbecletbc4bHJ84k1jPySSscil6LfU8EjNniS9M85ALyyFptYjul3FIrVlLhkdMMNdnnvHVusp2ZgyFSZ0h7k/63Y4EF8GJ88xtS7KixvoTf59MzR1ixpixthja77UTwW0KQ7xY9YhbFxU57UfkpIZ5XWtp/MrIzi15BkQns3kkz5Eyz8YtoJNXYkSzbgC/70icVfZXDzUFsG5XkjfxrDjLKFmFUwEHK2FDqKOOKTSHLPecE7ziAIX9jLyXduEURAW0RUnlHJKxWqEsOjcMXnVe1wnYPp8qZNSGqdzcuL7S9ly7X57zljeHGa9cvSqdpVqvPIdzPZw+pb1Hyg8B12PHxBYrzwPhDfhkzGY7XTlzgySPclJpWm3ctFKqk7tt2yS53i07plCcndMZeUnqkdOnr4uB/mklwQvs6nSBLPzwU/fAAmD9qbtu4YPvRw/83hd/y9ljARHrFfRP/TMMBpg12DgkPNTBxKAHrC4SMLHRpIPPUku9/3UxKZdlXHEQ3dABf1qHCxJLMxQyDDlg9u3fZzYUo3qTNuXXBMgAcxjixKCQvAJ2aNPmrTISbk6efvpplb759z6s8ImvE8NGYiDa5tIe+n7v7l1mHQBtGLYY+LCScRRLEkmdVd3njA4QDHsOKcrF7JAh3oy/J3UIIudFoppSK7CASHY4gMP6ccgAYDGOeEakRk3kwhjYcOCA1mdkByQjKYex/hYimPqQkgLq+YnBBFidF1OLYUBSqW0C7SSVQVb9yiv7VFZnX9hKatySVVQJG5yUQ188J0YuAP2xxx61ZBcP+xlJGWHiAP6vKA74q3//92ZBdgkYPiKQD5jcqL7HMGO8ksF0dlhjkOMhBpTzrCTP4VDlACVeCIOewxuj0kBteKK5xiWxdhhC1HelNuFLL+6dvKiETsdlgNORrY2J8YrU6s47t082i7HFADwjoEwMHkbFSo0pgNGdr4yyZGK9IQDTGrRcx8kzAJsYg8jPbKBSg1V/01jxBdPg/h9skeXV+tlZT9X/2Kkk5wC08g/axXVdOxVJ8JgDgGazCxicGtQYGzEaDUoLXvU7/cGGFmMNeE8iENWklQFDG1kL2xS/uXQJhpSkeJrDlmiqjy8IcLqmr+YoJWt4htQhXOeYL9du1TrB2OU6MKawl2SkhRFkvcHyuR6vWH8MIoAnxifzhXEHRKqLXCrmhONoFWM54pGZPxhaTFbiMpGsPfrwQ1pvOybrtCaW6VlITrZJrCjSfcYadu+QHE/79h3U2j7imFJKzqAgWCFHFbVEXbdmvPh9sxCb7YH90lqlX1nL26RIuFv3I75rxQrNvUX0PRYk8YJ6rxUHkfTy/wICHBFILYkVpBwODq9Tiis7qiRDOEwunL+UdgmgrFQWznljmWlW6en8XuraifF2TA3Txk/yvshI4UkGyzTWQqivsFn0EQDBpV9kfLoepN7H2t0pEYCEAAAAIABJREFUwFqwwV52B30rY5vY6muoDbT+UIS8LNYVwx1WnRCIZABPWR3XqhwsT8FOgGTlvgJ2zmqMk4b5G6UDktWWupo32kfLpyxdeL68zPKN75YMe22FJWp/zPffO8H72AsHoDeYYS9zTPCMOeXZiCNeJ6UADh5AOPcqMAjADVDCUVog4TqyhA4Qj+hSVmFH2Ue8D1ATVl88t2PU9XnGoZnJm3CoDoWwZ6k13jjhlk2jv+EyFyu8gDIj7MeW9o7xtgPM7HHCG8z2opyYgvKEB3DmVb7cPQW1D+u3clX24IRKRPrrEfD8CnANCB3xx56rLZ2TuOHs73EWhDUM8DVIH+qkqkYov8K6XqPsu8htnQSO7OXapwDm6YskpyoLTLsb2sM4zctskSjHGSp1xdgnp/vx1JMznJIwuezTXisBn7xw6F2VeoK9njUNeEMmfFBKIM4pzkUcE0lwN2PaUdQQO7pVjrCtWzbped+0fQEQJtwJG8OVC/SZOj+iEsh5whybZcZO3drELyeGG+cPDnn+DUseJQUZghPaEhVDWFT285Ny5h4VaD0uNQ1OYcrjMEfIT7F6lRzcqxbpbJ3IgSbHpPofRxqOPBx7TrqnOeRkUtrDzpy9OPnzPzswv9Te488LYPU9dtTC296lBxYA68IU+Zn2wO9+8T+xEbVZNRoBbST2WSM2C6CCt5Lao2z4eKeJzSKLLSwh7sJlYnIwLJAG4kGEoSEhBLFuAEmSp9ijKQP+hRdfsFFMhj/qjLLJAxaJ5+MwpqYih8nue1XGRXGeAKevfvUpJ2UAzK1TvBfnLPI4DFc8pmQdxYDHAIFxhaV6XQY8Ri4sTmRZkbBeUKIYpEaAVe5P5l4MCoCCU+iP8iIcsI0RnPeu1tAKYxgvdz2zNgjwLGM06bDiwG4cpKvm0RYbGAA24mbftDwTVhrwu0XgDQMf9uvAgUNiW0+47eclTUaKSbkhxsCGCqaJjBFikQCh938EAL5d7LAAiSRxFyQdhAH7+698xe1rRtj77//IFLRykSs6ODFYLF8bhm4SjYShxhjjYIV9BjzxfBjOGL58HrlXWI0UQSd5DsYMxia1bA8jQ9YB7YQR9vLH0AVcbt2isjZitDnaU07omlgmxeaqDzDw4BOsciP2xzGlkQhjEFiu7HEd/WmginEXeV+YiWSGhNVmDMOCRQVA/CDSQRwwzCP6oMlsMMretIEPOzVjWD0nClgLVsu2OvlIvsxekb0TNkJGB0bka1eV+EbGJ3MKmRqxtGtllCM1pU0Yidg3yOopkcQcAcBjGK1cHidBJYnUwr1DgDZ1/lp3VolK1M/EbGPYcAEYHkBnWKElkx1iR6n7u0JMJIJBSgLh5EENgbMBKS73vOnPk1nnbcVQ/pPJLrHra7S+APEYdbR7s9hWvpgTZGk+JinuAWW0pNzMUSkjzmo82SeIOaVcEmEDMOd2dtFHPCBAgnbKoKWeKYpFADlM7mYZmZs3wzoKuKjPcZDY3DJAIgvqYHAMegDEI/kZa0tzgTjs1+TguSD2GWYCxcFljTVzAwUHLFyZGeTBzB2eLbLYMFIzpjRAIcll8rkAWXBDar4a2A3gMDixGL/UdR2x28Th4Shapv1xi2SY9+y8x0IV5r3DKDRG/J5wBvZQ9l/mORm/IzE86p+TsTT1M3lN9xg7bwKUun8ZMGgvdqIZ/c+M4nDwxLEye80DzNvcp7nFFLCO+wUzBTjBHJqRnXv+eVBfIMZ3QAX7ZuNNG38aZ2WyyHrP9dU030dMIcCcvdvhEcgzSXYEaLXEN+yXa2AawCdTr5NeOUb8ktadHCI6e5Zpb+QZ57NzAza4J8DFjlbdh/01wDGxsHRA41env6Nr3p7V+S3DXEae5y14a8bmltDyOh5y1gJOfhf2Mmxt/54pH5UIbS8IZo7w/v6+fR61xyxBEIDHw4izwYrhERfroQ3j2rWIAiBOOrG/Oq9xeq1TeAuOSs4Z12VXO+3g83pIjgF/vvfgPv6ym8dzBxVOHa2NkW17vY6Qzw/mtUoXJ7FjP+VC+r5CIQsOB9CegvJh/8FDPuetThllohhrwhyYF8kIryz6Uk6sUcw8dgbJmwCs5MqoKor64/y+5cFy5kf2W0dF1xLP2HVE3+E8oj8rvWeOvKFSdq33G8CZjOecmVd1BuAwB7ASChKnLM5BpObK6bHkpsaUpIjMA+p6IwxgVIiHZq1m70NZ8u/+3Xfml+57/HkBsL7Hjlp427v0wAJgXZgiP9Me+Jf/2T83+4JxC8O4VSD1TgEoDi4Oqk0CsiT/QCpj2aRkthikZF4lphAGgQ0extUHIfX+5Bk9IyBIDJDlRHqvM1bKCwnQJNYEQHxSzCeSFwDPiuXUi1N84107xfjuMuNw8LAkffIsRlJ7S3UYD9hwA9TAUG1UHA71Ss1Y6JRCznpRtdIwvDm0MBDx2sMakdjou9/9rhnaxxQfhjyTQwimiIMpbLDi/uZeNU4j+8GjHGMGYNcsuGXciIV7W0bVYmIfdWBxmGFApC4kho/zPQa0qk+IvWsiHJ6Pg5aDF8+xZZoCisfFnB08eFgs5HknreJ5yjhwfTO0At6u2frExwwmiYcjydLf/c3f+L4FbLCf1GL9mGq7EhN69doVgxoO33kGwMzQMGgxSGPMw3JJgj3k1s26CEPnkgFkYaRunZwFGIAYEjwLjgzjHzzueKopLaNr4ZAgNjish+KaLfulLh2OkdfcZ4B++hJYwP2TnTPJmZA024izQRsQy1zESrCxKKOWtpU1MaMxGE3XmCTbLQk9DBDEvMm4wVhkHlsSbiaZOrCDSR2SYBswcwxWM0gasPY9ZCZG/ucSCVIjiA21nFTtxRjG/lhlibPmmp4TwxBWFbkZ3nfk4k5apfnB8/HZlPohxlRx5iROEdMJwIuFL5NGz8Fae+01sYliI5DV0l82ovV3ZL1b5Qy6Q0bbcq0zYnpRIRCnzbqA2eOejCHsIiDhM7/6K05EBPt3S79L/eMAbGLeyUANCLopSe4VlVsgfvRVSYT3SYp75Ogxjb2ScrGvSOa7XMCbhCWZjwGsycBs5GNwx76BVJrEXpsVq75DSZlWa36vp9yD9iUYCebldSfV0p6A1FIfv+G4ReZmSkcgE39DLDrlo4htvqJ+xMGW2pPc+53G2zvAqZmo/5ARNNAerzKyrvUL/h5rbPr7IeGk/zHYMWIxXJmPq+Tgc03k3bv97DgL6FfGCFaLvWSV+muD1gdOROY6bNKLSsxGjWrmsxk2zSvLld0Hs4y+bUOda13/7DkkwxsP9x884xR0qX9j8ON8cUdMn3teAmnQYcBR9q6XTltYb5ZbD+krzsAmISt4nXcKNps7c/iK5M/Ilb1POr4z6z7jNJfUZzBySegWpxRnEm2jrwE19BfOHeK7aVf6L86o7uVNgsS95sFL5awBYflqf+II4It7tyTU/HXL2jbcosmvolCJfNb7phUDyf6cck5KsKf11qRrYYFn7+9eYJJ0APYZqw4T2HrCDE+cCRnsAMupMsSxmrwngJH3jrd42FmWtJP9xqXXNDfJIcA+Scw1iobs+9ov58IgIhkeJaOYm7pWASs/O+Z7rI82zU4HJ8KKU28e0MvXOU14htKE58eJ23HA2X1IyRD37n1ZTp1jqXVqhjv1aVHIEKpDSAV7LGNN+7gPa4wkdbCuqZmKRBuAm9hvd9sY8573zHdCRRivWd/lvTilUgUhzlR+5jv7Nvua9yr1F3MQ+4Ukc2+/JYfVjYtyCF7S3+MsdAZzxe6/rdhXVEaYD1aa6LeA3z/8w6/PxvU9/bQAVt9TNy286T31wAJgfU/dtPCmD6oHfud3/lNv0M6KKcCwQ4YtABVwBAAitpNY0x077rbRTRycPZD6GWkrNRjx2LOlxjMpmS+xqAYtlFogDugNxZ/utIfTyXTE6GD0Yoxw6ITtetMeSA7oLWLguCexaTBxeE+fVfmWZxU3RywL1yDuhuRClH74qJLD7Ln/AceQXtaBBstKqYpr+s6hw3sBIRh/HJBlU/kbhg2vytPmDbN5ydy8HJTnwRjhdxx0/IwUlyRBJJcpc2BWwwd4DjVnKx0sIMYzkt8kUbnguEuekxdGAp95nizCL70so/aqQbzZZHu3E8vIQcp3+pJkVB9TQikOXWJ//uRP/sQHfNtd4wmm9cknn5g8+tjDlmuTnAR2DmNx3sDiGcmACvNWg8sJXvSMAJp5w6NAkrZjDJipHfUNAZR4DzAEMDpwbJCghBI+MbDEbuhwT4ZasX/qR+SjjiXTWUscK8whY17DEflvDn3q0vI3eacJBBoMLiVXUoaIjM63u7QQ8liujxSYsULCTuZYmA0MMfrRTE4BqzzdgNnGjRHbGKY1cayRNUYiXMDqeDYbOWGIYfTIEOl4K5wSuuZVZYAkbnItheO1xgA0rDuSsRAHxbzgGhg2sIN8d0yl5pjZbhlLW7dtNiCIE0UZidWfGI9XpT6gX67J299ssvQBdT3TB+sNWjcJbMLUAhRZnzg5ALvEfDMXMPhdVkUODqSBZMNNvUriS4m7um2yWfHXsBZblCRk06atdqqckUIA2R7s+t69r8rBdNC1VCkDs1lOEqSUoe4iAbQjaEiugYTMK/YGWNW1AvXsFzt33m1pMuUg4LVYrxcFrs0oa7xYQ4BV+ingVBlyHUfIrSJfZ9xh5nBWzAOQeXlwfy67YxNxtHF+rpftwmnipFsaaO9+llnmy/upkkfRPuYu6g+AKSoIFCa75CxbLR0gY8U4cX0ng1G/4ohgT7l5I/sL1+Kz+/dTBuuIcwowl8pMls1LmY5/iPGKNB65Kq/8dzBvU7A7A2Svq/+njro5W3eehQ1gBdgkfGJaQmTUOm1tYb4DvgquyzgmiR77yEzaC8hg/eBY4hVGMc6oxnXm35Lajn0v51aSKeEwmikl4mDhc6ztO+QUYn03vKNsb6W+rRMK+1Z5a8+BMLuzdtAuHF7sI9QZ5Zm6H1fuOy/7dTiJ2tHn6Hh5bqAWGaw4AIb11fI8DgMgqzvZh51leLDQ6nMS/zVJ1I8zrAVZnYtsR2XUe54R89p5HkyWkk8OpXFsZVhG2sb+CHDdqjW+Xv24wRmGM64rXMYp8dmtuW1nnUMnEkrh/dFriTWRxGQF23WUGLxpL+Lca3I6/nbV5a5IesU1Uw4I5wSA2ZUH9H7OG5RTP/zhc5Nnnvn+5AWpi5DTW92l/ZT9hPXvklQjkzR9uU57Ic545ijjx/rDKcyexrUZh8rGO/7E4DPvnYUd5xlyXY0hL/oTkMq65004/wGoPJsdqgKddZSk3itKBu2pV5Q47fJpvYeqBiQMfE2fga0l3j91b4k35jx548a1yR/90dNjBb/XbwuA9b321ML73r0HFgDru/fRwjs+wB74l//5v7BMkwMFA8QZBLWZb1ecIcwMyYU4hHbevVPMx9bUZaXGowxF5KQcINQYxMjFcHOmW3sp470F8CC7BYBQsoMMtVaV8aVdmFgdQNv3dNiQeRTaAgYOEAZIe/Sxxx2/Sgbbb3/vewN0cpAumRxTDB0yRTKakiEVAIYhDY0FaMVry8Fh427UU2sCCQ462mdgpgOr3t2C9x5CHPI5NCPdcnbCcejWAABQnBDzy7Uo1eESB7qnvbVm/chwiJVoU9H3w/BK3cGUWyGtP4wr4DUH3CKzlIeVLfCgsrPCXFrCJCkpB+8IQzKgSlmURU7EtG3bdifj+drXv+74Rgz2eq2RWROvu1sJbh5+eI+uBdAhQy6ZmC9NpWwpAwCgi4Fhb7q/k6iIQ5RYrMQe82BhejAKEn/ENWFjmROwXy6LZB4JM0KZGpGYmT2gT5e5fmviicT6yWjj9zBwjN81s44x6lNXEDYi84psoAAHnm+1Ev7Q37yPTJ29N4YBcwDpNYaYgRdtkxMAQ5IxqNzPHnLiVsezzBIszYyvGmGNw0sG4ZSRyPMPuZwlY2IVrVgFEGisVfIIwArQQU5P/1FGZZUcM3cJmJE1FsBK8i+YUtQEPMdpZbwmttFxXjIsYR0xxFNjUcoIGY8YiY1Tc31RPPkCQxjBlvLp/iuVmGjjxs02OMkOzNgxVgAqPPu8/4IUCmTofuSRh7z+uQ9XNjNEGSj1rZkrge0k+iKxiRKeSDGBBBiZOLHYB1QflRhXYtBPKsv2ea0Rau8yDnbomKWIoRyjOyWGXBoIub2uAzvG2LVGKsuH/gDkAQRxBFhWOyS99B2svRPjstimbDhy08yvAsopcJvfWxkn/TuGKox9QGvBYOSV1ESMlNgMdpkqqxGyRsLIwKTAditxDaAVp4wMaGL42a+IB/b8IrRC/ZHQhuwxzBX2AvaMNXp+QjV4D3vg/v0HFDagGo3qV4xw7yiDNWI+0Z7UhHzD7YtSQPuW5wehCfgLEsuYrKdhKBNzCwrFPTH2KndhnTOoRrL/VebLvCPbNOoN2u9wCTLJjqQ8lVob1HlEKseGnZ1Jry3pV5/B1jlbOPJ/QJ5/l8zKHocBHHGUsrYqq2V7gV0laReJmbwn6f1xKKIUAvxRRzq/KwDk82UFm8iozGdDPgo0+z2AlfrBb0wlxlwj4BLJdsAR/QGo42+uWepzAIA9ntUMa1hW1lSdb4xNE+jR5rDpOFR5DtaaZP04PtUO+oZzpMA3JZQSMjLvgGnfZ+4PwrWlc7w3aeeQwxhQlM8F5EQinzm+eFGew4ylnG2cz3w5q/jY9/OZlNaxwsDMt1hGA9hZ7L/HzesqNUpxsLHXk9SP+RQWGgXBYID9r/FM6g/GiEaR3Rtgzx5HPdTjx0jOdEKhAOfk3DnkbL2oTeh35m7GIu1APQZoZX9hT0niJsmgBWJJMFdVQBNTMbc9r0fW6IDuGWMcp21Y0Y43+zHvaxx7Y2W9O3mvUcjOMu33iym3JufVNRyOKINes8P95k2UMpyf7DWsi5uTP/pfn5rfsd7l5wWw+hN01sJb30MPLADW99BJC2/54HrgD/7rf+UDgs00Rq5YQjEhd++4yzUYyRzI1ornkTILzh6s9yNdDfNGuvXUObONOCdLYlPmUCJ2FfbUsaKS8WIw8zcOZjZ0ynv8xV9+yQmHOFwwgDmYd++6T8zsLsXfbbbB/cJLqlk6SuUArk/oc61XyUmMN/VOGdmRak4cuwdTi7yZ58tBCMBJyYl63OndeSYy2Q4jA/aBM9jUxqzU6857eA4YA0A5RjT1MCljgOGEAdp4uRp+lW1xjRom3IN+hD0CpHDo0mbiOpFcHhBghbmCia58GYml5XAYzTLG+T3xxhy6AESug/2ZZ4GRSYZmpLbUw1x7BwYmsakCzwKV9B2GB5mHMYACCgQkDbAjAWyWyHl2kUO8ZQ/KCHFPPo9Ei0ymNmS4ktqIkUGCHAMf9RcxnZYaW6YmL7XrtY4YWRkyVwSkMUgw3FLrVjGVuid9BbjFuOZ3JG1yYhnLl5Wd1zG1MGqUP0lGaDM6lqoxL2fxrZUnkgTI8sNR3iKy7gFIR3xY50kBK3Iv5trtMgABjx1zO0FgFC3nSmwrgBUlQeJw5XSREUUGSRw0MOQffeKjZm4cE6W+oawUseEk3sGh4PWpvgr7ItCnr5WuFYrhhsGc+sYYTMi0YV2z/hR/PhIPIb1eLYABWLIBy/xRE3H2MA8BrbDtW2WMAhS5HlL3WVwuIDesAmPPszHXScq0XgwF114sg52C9yQ9OqCYs1cFso4ovvUKcWaas/RdZKNilUc5KdYYDfEcwrB3bcoYy3UKcE+eByeKWcCQtWN++XESV8rv7RFj7ib+1LGrfe8cE8mHZ6zUbJ8tE1tw0PeVLQyAIYkXLNlg4EZ/26E1QHTk9ZkblPOhT2GRYFiTwAYmKDUyYXWI14vUNHsQ/Y6ckbhv/m3nmPYH9szD2hdY02X56NOWSsm1A36cHCjesuxHOArGvlYjOv1JOEPiN/nuOrSaa/0qc9h9sGDvxyXTVVzUsecxG/2RMX2nxHYq9YdVFQsHMOWZLNH3WHuaed3XebZCMnMDkKFy8HwSCGGfK1hLciNAdkCqgY5ebW/7iLbh+JgxuUmYVAatzzGVThu45DM8S6XPXLeqFn5XwNq/l8ktW519X9njR5mq3rPrg/eXwcz+F4kuZ2P22sFcDiDffpxn2jtvy6jaUTBitafASc+AgzCeipxpTtzk9RPnRqX8bBv0KeASprGsqOuOa067/IvAZ+ck10it6/FVVYoBPOOJc4eSXsrnIDDcPTeljtjPA4BpmkNs1B4nq2NKDGCd+RXFhpMiae8nydGhwwd1TpyzUgX1kkOXxlwkmST7D3O70mycDpyh2Dh5njhhGEcArB0i2q/qYCsLX3shuurYCziqcuZnn21IC4qbzsFFi7T2ZZIsVQmvyducR5TRIUSHuSfW+jr7tpy+ArM3b1Lu7a3Jv/2f/2y2Sf1Hf1oAq++xoxbe9hP0wAJg/Qk6a+Gt738P/Lf/3R9YLslhR8kK2BVsLOLGNit2hWRMG+3hX27vI5l6YV7YrAGsHAQADhsWeMK9rc5Swsf4UfkYGVmkpeffxNORKZUDgo388OEjkz/9//5M0p5DPoQBXRwYu+5RrJfej/FJHBwFxmtYcIjBlHEgwBCegYWSAYFRiJSTA+YTT35csZ1P2KCvfJZDYV6ixvt6SHLA2IMOw+lDO/+2MT0MW35X7/s8qHWGWb0PuRLxi4tuSxKRZg10PT6Saww2NKxtMmZigAM+kBwhZ9r36j6XTkCGjYTzyuvXlTlYpTqU/feMmJf2kds6is5zuOKxd5VBwB+efpXwoF0Yv5QY4nM8/5uq/4bUlvIbBfEYMa7NiQdfYAqpNv2ZRE+RbmJ42RjCtrU3HhY0zKfrmvIH/Z+YVCR5JImwXA/gjpdewIZYPZwaxC6TlOkt/YH+JmGKs3D6gAdQirUnU7IMDsvVhwwM44E2wERjmADKMTpgn2us2xBUG5yMRfembwGzjBuODpwB2GcGnxhQwxAi02MSSOGIAUzPZQS2ATVqsiIHdkmLJEohxmiRPOvEWXKtSAjUZ6N0RrCAmAbJd2+XLPoNOQI8x/S/M+fOOMbqAUnaH33sEdd2RPLIy+VvcAiR1EyMNzGuMK8Yatw7ckySQ8EYqA/05dg8/c5GHqoJvZd4XVhqapLeJnkdDoMyBAZUMvZwJBnwYF7pd0stlcZAU78NmehilQlJoiPkoAHFWRsBmM7GKYMPmTAlm97Q30kkdlTMIGWbXn55n5ONUTuXscDJAEODegDZYgAFbQ6LR3txLAQwzGKrY6kHmDajd2W7ZVbpI8vxydxqhm58Zhjl5myMaXliP7XnVRLdjFIiYw/I/pA4tBjZYVMIeyD+FwPdahPa6Rg2MVFIe+VEYO8BrBKrTL3LNSgk9Df6DWUJzgGuy/w2ELFTjZIjK4dxLmeB5hF1qwNU4lxkbb7wwouWCaOcoF4lBnn2qTB6dZJ5HzJgTITcPKCZj+ekL1eqfexhtAeZemoBxxmSfkh/RbIbdm8e2M2DsY5JnUUFDFPwxA409lfvybC+OJwoNQVzOMCFQY/uXceCJZxSVNDOAmzLfNVO1+z1+kufdg+m7c070LZXlky7cLDNA1OHNaiPu/cX5FrCqzXM/Adscb9KTXneJnbifimTlDI9LavSPWXeccl9cBg2q3DPFZ4XRxNqEh4IgAVDD3CNc0prHTVAnTxmbVM/9McdBADGzAtP9QDRIFT/LqqorBXvPQBWO7XyXv/OmJb35KxnfyK7MA5o2Fb2drLJU7+6+1fuG3dJSt5wdgS82qFkNl1gTWNO/HpxsxUpg03FgcErqqiw521/x5LxqdSb5rJfEiNO31G7mfOCLxznfGefncY+D7UV18dZTn6NxhGzJvi5Mve1+jt9hDOniQmTYyCOkWYER95L/1iRgCqDPWU4Cqb7jvde2SOua8u+Z4GD+oV6wag1ANiSFOsLifBbYlj/+//x/3RfvPtrAbC+ex8tvOMn7YEFwPqT9tjC+9/XHviD/+bfODsvBwBZQ88LSBgI6aDkUCFL4IMP7DFzgocRifDuXbt8QPGZSvTYHpHmuS6rveExqtjwiTXB+Ninci0cFhgwJFVaocMOg4fECX/1pb8xqCW28U4lJqH8zO7dux0ze1jSQjJ+4vnknjngrxtUczDweRgHDhoymuIBRnb3qU9+wp9pApCNkuERgwlwhhHlOncJgAP2KnWjc+cZ1cj7AjDm2Yh663m+ft5ZGonVJJYRaSgGIh5VHaAcZmUmYoiQVAf2QB5kfaftsGQ4AA4dPOBi5Bzs6zZsmmy9c6fZ1R+oTuoPfvCsal8es5wJeSV9TiyVWQUdmo7pEgAhgVGyK4ZhTdyNxlhM3S15a1csF3CSF5i+atyWZVFyJOCxwPDCoEtcmC0ct98gVgZJylAIPIoB5gCujIxr0V81DpDv2oGhz2PYkewKpo2YPGrVkbWW61XuZlnhYPxfk8FxVom5uCb3w3BoYizH087JHjEYwCTcpwaxQaKubWZIX2bE9TQYecR+Vq7HhI3nPqVtAHiO6Z1jZMralGHNeMoBAejF0BBgXbosgNSZLmXdUfqC8Q8TiWyRzKMxJBz/qPteUK1HQD/gBjUDUkfH3mlOblW8o9khkm0ZFCZDcp+7fY7kFGMPAzly7aWeqzXiOn8pR/X61euWq5fBpH0kMmJ+0LcGKor5ZrydjERg6wYgnr4mOcsA+oyTDTCAEDJO1omYeuYa69pqDIEsgBeycOop71dM6ytKysT3w4eOWLrrZGcuVZWEKC7jgXPAyWaSfCfSO4y4SPBou7PH6p5IPpFdm4mxwyxsNo6PqdpjgFUuVqO8wKrfC5z4XuUHf6NdriGtvuU1D7pIVHVcssPWnGQ+NeHQBiktABfEAJOoiv5lbaHuYD5cuXpZfXDIexGON/qXzoUlJG6fh6qElc8Sq2+FADkCJA/FocdcJINw4/cOKCmdy+egZLBi/1WfAAAgAElEQVSclNIikdPy7OkfYm8jPWZNzTNkrK/1moN2XAygQR90D2zMbWL4M6enAGfIPhnDKjRwWvEZ78tmnSJTLvjl8wVXdlBQ9ous4ENC63XCGvacJpZToHmEEhQkOhwCBnncn+vXoWiAA7DW/OM67BkdP9pY52cBa4FiHZVlCbkObU5/4uQTSHXMfdoWp18yycZBGPVGmeQ6I8rYNeFTlR0B9skE230tcZOoI8jxkJJxfJ65yH5v54LGr8kC2SNapqUsYuNk3bg6GocjY15V0DXQ/o5jDnQaoEX72GvY65y9lrj8wZjzmcigke8rizhObo0384r55FwEjCeOzBGPPP9ZayJ0D97jfWfMKdrUs8RMuH5fxr/jSP+xNnjZ0TjCe5jbbReSXxQKPL6zDOvcIYnZq6rVfFL5MOjbjmv2S1QQdwyHQBIstd+5Fn1O32EzAWL5O/Mk6oPESXMfAOZUhWPHZ/qJz5ZZd0wsOQvoZycP01ktJzI+T7IFL1+u++tMWbKUz+lM1nr63X/1P/jZ/uOvBbD6bj208PefpgfkeNLijftq4bXQAz+DHvjdf/PFxKpKzsc2d1GG5RmXXLluzz4MyFqxV3j4iVVCwgcLR+1WPsd7YDepJYkxgUF2axiGXLCMBElx+JnNHCONQ2iVD7SlrrH277/+lA8PYuHulLHLAcDBBvC5KKYOtuyOdaoDqXsDLGA2+CzAF8OD+FeyBHOg0mZA9a9/9tfeYYhjdFCnlTYAcDH2AMaVblUCNQ9YncFYxiqHDYdoZbyxAWIAx2AhPjNxmj7w8R7znsHuxKuaAc7nZPhgaOl3bwwjM0l+Uv8PdpKSNtcEONesUQ25bTtsPNhAfe55H7xk04XVot+R3rKT0E/Y5/k9hieZeZNwBuMN2dVSHYZv3iKW84oNftpfwxGPOcYJclLakQNWh6muayZNBzJ9jjPhnnt2JsmOirtzmCJPpX/oM2LwiGWkhI/ZvAGAKMWDhPzll19RLN4Bs2mwJIDvGtmuwaj7wjogCS5TNO9UqKFcJonPzqSAtCOxgGFn4iwwywZENujSv0e5AACEZWvIX/UeDAkYSVgrmNZeN9/DquZL0m+zra7y5DIsNZSsLADUDbaO+ZE6i4nV5NWEHQGPkgjj3JFDyMwxjLfYrtUCO9skB0WRAHO/XO+5OOT4xHq6FI8MXdgWS7z1VE0EViMXQ4h5cEMyXTLp1uljQ1R9hJQdQyxJo8Jaui6j1pHZwCGf5toFjTbgWROAVZw5mh8ww06ypdcyst1qnmwiZlaS5xUCYpSagXE9IgfU3r2vCLy+aocUcwP2iLWduEycPYCBxCm6pJGZo8Q40l6Db8nmMI7Zc7y2eK+uZfA6+t2Gbzi3OJD0txrM/T4ft8jPTSLDc2C8stfxnbZUSbFS64i+oSRN5Z/OhAsbOerwki286gPahxyfPoQxos04RGgDYJ81xL54gaRxAiSsY9rBPMKp9rnPfc5G9FDne63UQcE6PaGyQs8888zk+eefN+uauLwk60FRwHgyxiT7wvAuc9rEMmUQkdK7/ueUSQ44aV+VbeM7oLWMXgFGmPHI0JtcCcO+TBh/L3vFZ1gD9Lnjup2FVjLxkWSoe+5sTc3qs3K9AELtZXZUBViVpaxcl8RqzJeO3VS+qYuWPeV7k7jV6cD7o4IJ+G8GYZ8N5AUQYK0k2g7ekURpfi712bhGr1tZteO4YYVHIiAziwatUfMU1JAczgBIfUrfZX8NAE/sbNq2UqoJ5gN/n2dv2y4c0GWQy/L2vOvYzQNJZzkfqgKPuZ2S2v+8xSHTzTrvK/MCZwphCjgXlWhtAFdANvWcWQtdfzMWmLjP7IlLpOD4/9l705g97/S679GIpEhxEUlxk7iIErWPpPFsnvEsjj2ADRgGjDR2asRpPbbbJkXgLh+MtECcIgWSIG3dIHaRFijQomlhtOiHFjDsoN6a2vU4s3q0zUiiJJISJUoUKe6kSGrr+Z3zP89zk5LHlsi4+fA8mnfel+/7PPf9v//rda5zruvCuTB1tvE+YpZxtFTWXWfA9Dnr3JmCVdpGv+FgALQ6l4H6iHASaoU/qUSOqJZwXjeRIr6dAstKs8uQV13F3HrooYdmjzzyiPNyxLlw2fsvn3E/iyGtcot2eO9yvH6+su4Jx8BWkGoCx67VXyhzOCu016+RLF/XXKlQEvr8zKkTs7/8k1++ot/f+48lWP0zOmj55w/dA0vA+qG7bvnB69MDP/kz/4ZrkzqZgww6SpOcUyZKjGG8tsSqUAsNFyVAcLtkwQBXDspd+txOJWfi4HvuuWdtrDqZjP7mmmQGeTk0OPHYwDGGqKWK5zjldNZ4s+fwAORwuCE7xnBHzoNs9Di1FMV6cT0MRzK5vqpapQCNHbdt9/UPKVPg4cMvOh4TGSPZOL/w+c+ZmaiMNAch7KaAkAAWsqGyJ2b2Big1yAGIDKaPg7Le8koxa1SUaQWomr8jA+MoO2EjCgNkSJjC8MSw4mACsFpKOxKeJEtjAO0lsZ8884lTZPC9INZF2V0FAACnxPE+pqyIL7nED7EyZFCUHEn3B5zm0A2ggnX170eczypknTr/3lXMDLLbykAjUU32UUtsJS/l5+MCzUirLuG95j/NEbzn9913r7INf9Ks+dNPP+3MrWSjxWDgWkivALOXB9NXtgqGFcCKUU3GZ+aFgarlhon5aSIqgJilZ/ZMR0qGTAyJOcZU30u5mPn46O8w1ZVo8kHmMVJDQLCBjaVpic2N1BTJswwHy12TEIRxRfKJ3B0GLIljAKZhZpHdEgflREGWcwkoqr8iLU3cZVnDGvlO3DGYF+ZPjN84QsJ+iUUg/hOGBlmu2E1KcjDu1EYkCREGYZPUAHiQMVPuAEjWeD7GD9kxRiWOAPeTM/TKuJeRBBgBkFs1MEpzALQMQtQfADFisckOSgIxaqb6NYxqA2z60Pw4DEHiNPG9OpMrwFVtWymjHnn/ZrEuSIXXat8AiFG/lSQpB8Wy4njBCYOCgjnrWE4lclqpuRtJdeSnNvBGeSNk0ewhfGEwwk4nnu3K2EwnO3E7ZTDCypKoyVllU4rJSX0AZwOgVcLKo1raOOIe2QOtohgxdYA/2B4SR63W3MOhR23aZMVNtt8oMpD6IYVPEjpk1jcq66cT09iRNcqxaO6T4Zm8AEePRkJ91OvutNciWds/85nPjoQ7iR22E8ay9LBAfMe5h+PuoBhs9tI61GgnIQHM2TKUU3ltnYqW+I5ySJ4LajP9xHwskDLjqv3XoJakOAN00mcGUJo7gD9CCvgs9+MZ2sdh4ihTFEcb+yyfw1ni+HbtO07UM5LRhZULOOJezEQDB5cpIiRC8fJDcQMg8N7umO2LYUVJ5sYePJjijHHPTtYt7FcTIsWRUAbYIEh/zzlVxjpA2fWoxxquZD3S8oATpLwAm4UaIiwkfVFQWea4joc6NAuYCuhR3XAdh3yoTZydKZ8SlUdqiyYbc7P7wnZ67eo/y6zl0KxzoXuQ54f3q/RD5kvG1JHfPo+ShMm1iMf+aVes1/zYFMY12EuZ+z7XCCkYSZFoy2Y5xFEcMPac+Yx3YpLlsGCflwMXVvfdeRK2jHOcnYmVbziCFT+sdjtNsjdMnQLMqTLtOZ8zn9rvzCkUTC4jpzWGowh5Pg5KMp0zf+oQmUrmqzZgXL/0pS/NPv3pT9uZ1D6nvxr7m1CTUYPd+2qSF5ZNtzzf2yaKHEKFcC7hqGWeh229pKzAJKRir8ZWQW30K7/yTzp5/5TvS8D6Z3TQ8s8fqgcyr5YM64fqvOWHrlcP/OTP/BXLe9mYbThjhGAIyLizFBMjQoc1gORmQKrYzx2qX4YBcqsMtDvEPlBb8DVt+q5tCVPUuBqzI2HlOHMMErwh53c3SD6ZuBQl0ZGxBevJ7znUuCbtAbC+pOx/LwucwcRyuAO+qPOK4Y7Ml8/jzbd3f3hoOSQfUbmbBx980MZGvd2Nw6wBWYZu6nWu7LMHZo27AtmyEVPmwbpEdD96prf0zHlvmLSLOnCQxxHrBovK83EwOYZ1eK3DxMbw98aAt13XOXvujdnR146rPAi1SsnyusXybNjX7wooktSGfgE6wKjShpTO4SIchmQ7bSwSl8eAx+gKYxrWj+QfMOqJRQXEN/HE/meeknTqFRuhBV7MiX377pIR/RnXfMVZAKijziTPjWGEF/tV5I4aj/YnThHYqrCvsEli19TWxprx3ABXAGaK1AtAC7TRLhNoI3YTB0ozMTrLqgzBJpKBMSRmEJbURsdgNzAqYK8ZooWxNVaRDbNFUh6Pgf6H3Jp1AMBO1mGBVg1RjGxqrSahDR5xarYCcuj4GoQ8Fy/6jevz74IIj7GfCcA7GMC82YASmeNNYvFuVkw27ImNaDsbuG8M/LD4quk7SnjwcT7HHCfeFdlsGRyANqzyCn1n/iLTrYyOZE5cv/MZo/rWW5N0hL6HoTSot7Qtcd0YU+wTAFbPZfpQ/zGFATMkjeI7zpvEQ66TcmKXWGPiNOVgUDtOnUbO/6KSrcG2HnBylDDQOAPIQgxIENAezCnXY80DBpCzwy5TRxEHBkb5PLHJnB0EVAXYOCZSbYr0rjV947hgLHEEOC5wACquy98OClAf1V5jZ85gs7aJOcor6oo1+ixy7u3btyXUQf0/BayRGEtRMS+VRB+GXY2zBIcCe6Pi8VWah5q2R7TmClgxiu+66263rwwVYwELzTWS4TRORBxYlL5hvTJfCQGg3i7rmzYA8LoX9v5T1uvSyGLruTAYv2k4BL+PlLbx8nEA8hy0jznTZEk8N84t5kz2e7Goeg/7QNnFJnSyg5B5rTlu4KPPFHxSm9hOvCEpZTCYvzghKJ91xrXBWe9hbHl27kc28pt0TZtaOJEGgPDaM/haSHqr3nCegQGk+77Oe/49d57o+mVTy+7FcZBY0LJulR3zuzo7uV6vXRA7ZbqrKJmeM8kGnAzDnHVhQ73Jz0Ml6PfWn4XdJLs0ZzcvAySd7V4nAxQ68/twUPQcbLu6T7WfvD/inPK5lbU+hUZ1AHpP4/AZjlfOOM48HCabFCfP+sCx0/nKPl6lC6B1Ufs7MZ+5X5IK5iuOqbmTb+ytUydzz+25M1nNacKuzmVsD9Rh9DvzBcCK44xEZvw8lY+XDa4dwL9//Md/fPapT33K+w9jnD5OnH2Z8I6f29tzfZw16VepXsSsklgR5xx7P3saAJVElYSlnFbICGv4rNb0CdXM/r3f/u2x97zftyVY/R6ds/zTNfXAErBeU/ctP3x9euCn/vpPxhMtYIPhBxhhb8UIBhhikHOowgIyZfn7XpW4gfFBDklc1j1KGHP7jtssZQRIYWhRrw2gdIm6eTpIkVAZGJFERd8xbGBPGu9DHBtABpkoTAEHAewJ7cCoPSBQRKxqJHEYL4r50nc+l9p1N0uiuteS5RoHO3Zss8HEK9IgasqliDwHIXK+GuD1PlvKOeKkzOrYQ7t41XjpgV5pqplV4u507TMqmQLwikRLkmklUuK5AHW3yst8//33z+WB9rhiNJD50MwfgCiZaQGbANHLSj5DxtWTJ05bMkl84A4BehjKJ578rr6eNKhdLSkWIArDtyVkABDYDySgIb4yXl9YBgChWB/GFgNL/UPpH54PwHr77bc5icaTTzw+O6p71ygFSDJfYNd5DiSIlh/qedeJ6TKYGYYToPSs2IGCKIz6u+++xywQfwsIJmkT5SAChpiDxIcxCfFSt3yLZZ0c9noPslheNhjloaf9Bd7cf4XZV76SMbdMRYAjAIvv8X7X6oqkcDCdZhpi/NqI1nWQVJ+Q08ZlVCz5SowVjCiyauKvFsZh4rgBXWYIBqtaxtWNN4uxMKJrMNYogjVeK1ld5dFhP8NqtFQHSbIYC9ZIY/MA2YzpBZeKUCITtc3SOWeSJh4WFow4rFH+RGsWY4j7JPbtLa/tbdu2zuM2UVvwDFOpJjFaZgrNUCprsPquhrZjwjTnML7eELhkD2BckPRvMtu6RXNMZV0EXAEaOFxefOllMfXPOLbsmOYyxjky4bUk16F80gAplEBirLJfRf7IHIBlNjiADYRZNfNSJlXtAzDYWxEnkeMSZcwT3uCEKpqbGPiUkdniNm5yeaiv/NEfzf7l177m2r2MH0CAv8Mg8kwGkQJOzFNYVtQq7F1d+8gcmd+OP1YG0Ow7ADs5N/Ry4jqtHza2myiNQqIetc39Npw9XOtmlT5qkiPGwnsUBu8AMVwrYHD9nHHj2ihRDh543k4ljGAArR0iow+a+A0GivWGkwkFhx00UmCwTjJdsyYqf3Ws8CgjVRaR+ZG4xTCJMH/sIWWWuGdDKgremtDJzjBnWaVeZ8IIUMHg1IJhBHCwXzhRksc1MnonJSNuVL/DKcMV7CDV9dbBZsLUj2edgtECoO73032/a7Br1985C8Z5kLJfQ6GASkJzkLnBVxm5sMYrFutysGvTa9Kv7Y+C5AC0kdxt7GMBN1ErsV/SHwHEAbFlqekHJxRS+zj3cKyghmp/+FxhT9R1cThcIuwDJ4D2dECs1+9IQlewVWBYubDni0MHBgs7Z2IHA2usmrG8IoGZ98sk7mNesI5wijI/2DthV3EukUTQaiDOXdkHLFnv5U5uRyhL8j7UIdw9x3fV7wsuO545nzOHedl5hbJCZ2ri5UlmlYzdONxxmmGH8AVw5QsnAHssi5f9k2v/6I/+qCXBhDChPuI6cbKmhE4SL5aVZq3k7HXGczk33b8aU87HkziYtH+dkHPeddlV0xr1yDvedxcSYpxuf/j7vz9/lvf+sASs36Nzln/60D2wmFdLhvVDd+Lyg9ejB37m5/5aYnEw5HQoYEyxv1smxOmps4f4xA2KpcNAJRZmnYDRbsW0bhSLSdwizN/dd93lbMN4bdnsLU21/WGUMQ6vwR6SZZENm4OTg1wHh2NTZXQ4tvTlwzYINt9KspO1zoxKDcIwgvEYmxHUoYCxOfXYTw2RJkqZHmJTloKo0zK8lbw5TmywZDUCK/lpf199mAdsyBDAM48RThIkku4M6epZatEqzhdjGkMV9hjJb5iEJLOwh98sX+KY2uaUQ1GtUvXBKR1sGMoYApT62abYRgwO4kH/3z/+Yxv69PlqGfqwrRzV7wg5OK4W9hTpsOWrgGEyKepQtLQvUiXXgtS40MbN8oYjfSQTKR5eGwb6HKVq8I7fI6k1pVi++c1vOsYq7NWbHg8OfzKX8oXMDyaeOQbI48Dn8IfpqbTuRsXr0DY7AyiUTjs92kM6rc9A3dmDjZFHJlC9wf0Ei6rfrRYb6QQbmkfMZbzTBnKaJ/yb+zO/MKZWDRaksURmTTBsGEfLtCNVxJBBMYDMnBsDlsiiDcORuEsS8cCcIqFVch3dmzemfmQk9ZZc67odU+7t7JtYn5PXnOk3iwDbFAcSiZoS+7hILISRGxATwLqSRD52Bsk5RPIevQAcOIdYz5HzBaThWKCGqm/PXCP2VGPHuGDoYvQCBIlPR47cMg41erl2mQ7ahyPrEiBe9/aewTyxsyAxgIAuEn8R3wpbCpPAmkYiTKw633HMELuJI+Pw4ZdnhyRpxTlFiS2XwSHJDdl29WWZKtmDzQ7B9pFsJe02cFFCse5dTohlVlgslMYGQMlesUnhBiSCo54kcl5k0/QnclbqeZIxlTI9ALHvPPHE7E8efXT2kiTsjiXUPTfqb6GUU3OTcj6uK2tmV44f7UsA1127dxr4s65YG65j7IygyWiarKIxsq9wjBnYLWTycbClZErYvCQBanKdqDPDgnd8Cs74LO8jN8GBA8+ppjOKjJNDYhoVAyATlQ0A4qT2KpLf8XVMjA7jZ+cRUnw9F6/UVhY7qXnU0InOx2bDpZ/7NZVYTllOOw1wluJ0AKSQfdagI0wijgxCC/g8j3Zee6CBtNY07ClrlTmAmoLvUyaUdobZUxIrOT1waLEWFsDQVJfPuCmDV5lxQE3YaOZBY1w9Vt53UnqHzzaMopLTssitmTplsKeyXNrY/rMcdKzz7AU4Vpi/2YsWCqA4Xbgm948DLUw9QJax5exkziHBXa/v/J69Lgz4OjuCzPJOHHZ2UA9HXIDmyCbdaABTpwt20/NsADLbCf45INa7lX7FdfIcYWPLTpdpZ00it6euNEqpWzZucDJBnHWpAsDaVskzvdi3GDsAq+/j+9WRslCxIAH3HFMjmnkcxzhzrSy6wT57kuZxY3wDcFOOjhdjznqnPBwKEEJYTutMyXrZMPvBv/SDs/tVMo8MyTD9nLJODjUcezi+mHOugYx9pcYyXpxLlNrBRjp9RvNbcamnzykRoua+5e8493hG/VcVDfe0I1h73f/z2//CbXjvawlW/5SOWf76mnrgynm1BKzX1JnLD19rD/zbP/fXpRwdsSKDCcLAxRjHW48hRrmbtWbP3rLX+7IA2W7iV8XCkQ0TlHSLDHYy57lsiTb/o4q3ALiBfp3Uh2x4sHxk0SUBDDGTjgNqrbckVcDbe1KbOAbr2XNnkh0WNndu/NPWADqu2xqbXDvxIaldaEMekDQYLh+wOsga22I54/DeVrLJ9XjVo8o1YUv6+/Z1AWsNkVwb+a0+74OUnxcHKv2T5DsjHb/ZtfyMMcgBb4OEz+rnxlVyXWfr1JclcLoO/UbiHA7UeRIqAX4yKT/11NNiLo/JW3vJnuoVTl4i9tJMCPhkSKzs5b3B9U1tguiPlRbyTBgRO2RoM5ZIfl/TWDbGFcMN7z1xdSSs+upXvyoQJ6Ds8aC+JolAJIkkM6wOZuKEkGdjvGF0nzkr8Kv+sQHJGMGIO8su0tgYGmEDMSbpAPUPcknG1k6QOFLMWurPGAMwKffee4+/LCXX318Uo/S0skEePHjAhkfur88hxdQci7d7lK1Ru5vAJLX5Utqj7A9g9sTrMviVvZmYXkssSf4zJIqMPWAZ1oDvZhhhfwezWIbVhuiYRGVxCjI6B90PenDPFf1H3GqYmwLdxMdGFhwjzEnDZOTxSibZd6xyYI7UIeOySrzfDAvJkkK9R8qXRE1m+2TsMr+b5bMJxyql63qKoQ4zHmYBhYBj0TzROt+HjeuRkhPB2U5JRkVJCM1NzU/KNuF8gXGFiX1dIOmwEhAR22qnh5IJneJZkHyaZYaBG2y4/o0jh1VURoU4TUIXXCdSY7FRbA4JYAxIkSbjYNN+YrCvnwGnztg8N3RJOKbsw/o7z+gkdCo9dER1ZGnT8wef1/4nEIchPmTLZisnTCRrCdYIsApwvX3nbQLGJJRKxlRUK57fBqIBAWZ+7DwS+NDvVsrh1L/XmVEZKHsoz9L9jm3EjqnhaCujyZxOsqCRLVcODPbl5/UcxJ1jiHNNxho1i3MZaC7hFDPDpLFg7VTyyP7sPVp7C86D9SpLxJouq1hA0IRQfOd3LQ/TucM8o41lJs1ESjHDnF8hh1VY3Le8D1eeyXvCpqr8iwBr5besYct9B8s5LcFjFhfZp7J1p88XWVq7dxdE9VwAVFStUEZ5mineDgYY3sGYco8mUupaKsOcJGKRCffevV/Xfc8U73sDgPWssoRfgLWAuu8lk63ZRvdT4osBh5GDnzGo556on1B94HBkzBinZsx3Jm4ykGsPRsFAe8zg4/TirBnPN3WCcM8A2Sg9gmHDIvrf4/wygLV8OL+3b4c5OrIL973dv3CQknGe+O/NqC9UAipybrKj52yqhJ6zNAxuJckLua3v5VZx98SNxskz4qvVF3Ugkr0+2cazX+aVsBDuVydj5cIogogxx4FJH6IuwsnTEKPmuagThuvWAch4tJpCsu/n65Kcaxf1dVnKC7XGe6jbwnwezlPk1V7XjLH+/nv//P0A6xKsdm0sv1/vHlgC1uvdo8vrXUMP/Py/87NDYoWHWyBAp4vZNhl8ABbKMsDUwBAgXaP0DWwaBhiSo22KSVkrxhVvNu8HMGwXkMXQOa94LIyMyL0wGFK/DlTicgvDH8vhghFgg0hGMBI/4iZfPvKSk8eQdXC72EQYHxsRw6Ns2Y0zGcboLgNRwNoDdnrgN36LZQgL1PdUVsVBQ8ZODDauu3fvXgMCDqIezv1MjZ6AjUi2MKgjVVxIuJAIAfw5v4kr5NBqhmD3DWBs3hsxXNxml3fw+WWDI7UIkQjDYr9ugEEZIBLbrBHIOnToRSVBOqBkNpTLODZbKeZvDcXOkSRy6OuQNjDGQSGjA+916qxGRsfzwVyTXGvXLhnaGssnHpckWEau5Y8aY8aV/uVvd9+9b/ad73zHkmGyCpul0zU3ypBFUkn86emTiqHT4RyjQF5mGaY3q9QJiXIwHhi/tyQFC0zlwfMT4DeEA6c3iX2sNfOLg5txxOACDN+2bfvssz/w2dkDMiKQaJmpV23fxx9/TJLlJ2aHXjiUJDojNg3mjfEws6Z2ONmL+qklIgCsSGlJhAEw5HqvC7A+J2nly3IMYESTqRdWgmdjzAHplCNB9kzGbaTzGEROAEM9Rxk6iTt0pdw5O+EnHMyYmcG4EOy04DMG9upH2uskNfayhIWtdBDgiByctcOL97g8BtlR3edIOzOnYCAMWEeirxqVUTgkZpdxwYit8c/nFvFgi8RGZS/tnBlyRRvPZQwH4+qx1LO79qENVxQSZKIVUKa2pOKytyukgP6jnSQgOi5FwpEjL4t1PaB5/YJiOiWJl+ENzoZ1Yk7jkMGob5ZeAOradTdrfsE+43BTGS5dMwqMgGvagpPECeHIdvqm9h7VN8z0QnnA/iLJrYGGGFD9PBMmOqdEUcS4Pb3/6dkrL7/qONGL2tveEnvDuCFDLyiqcoJ9A+Zo6zZlSxaTjEoF1QJfZBD2XK5ywHuAXgNUNdmUx1N9Z3ZpSGVxiPE8Xinj/bSZ8eMiU4VIQCYxwUnQg0Pw2PFjTpb27W8/KuXKS74GzhZA6xYZ4bzYdy+I0YERAgRFetpEYtQ2JkHSWtbXuLcAACAASURBVBo85mb2Jp6nzgPPd/UNUmT2LxwbYZnE/mv94kBxSSPNN+YoUn2e0yoFOy8CWDH8AQmMEddBEkxCochukzm4wNFM/ADKcZNorbg8UuJK2d+nXwWodT7137y3fdvP1vFkwKo9i7lnmfwApAWjgGf2QtYtwIs2sab4nZODDdYyIoeEDCSrdcDZQqmAk4myPazXzhWVwPKenizoC+Cb3AFVGvB7knzRBzgJkcB2XJj7vDeJ4bRviTFkHALa6aMkVXO2bYPFtCkrZOzJ2YrHvyt9HWsIgMp+4/YtyioZxA61x8CyWTvDYUj7cDSR8A15/mZlF2cNl9lnz+KaUatExkxYS89372V22qDESbxuAH3mFfsEX2aXKSWj/WfqQICpZt5xrlr9M8Y1TmIBTBhU3aKhAQ3xqDqrIJ/PYj+wbvjizGzYxsIR4GJvWtw6+T9C6TecfSzeAHw7r1nbAFY74jMW/9dv/N+j56ffloD1fTpl+atr7oH3zqslw3rNnbq8wLX0wN/4m7/gxBVsypwylPZovCfyzh2377CxcOLE8dlrAiZntPlSmxHpoUxmyz3vU6kSxwvJiNwoKekegTyYJuKMUtPyrDb/MAbsyWAXDkqkfT50tC5ulEFlIGgha6SFJ0++bvDIpo/RWbYzwBHPfuIvc3IGaNeo4FDqzwUqld+F6XUqmTlgze+Skh5ZMlI0XrAOxNzEQFgcYvyt12sbXFJDh2OZhjKxZUhY/mljYqwKFriWjQJiavQzMS4Gks7jFHkYnVTZEtJjDJOXxPpQ/oZ+2LV7l653oyWVTyjj8tNP73dNw0j5ZNwaCEZ6TF9d1Hi7vp8P+chtaQ+HNYY2yZHI6Pvd7zzpeyHfwvg/fPgFH8b0B2A+2YBVz06GLYfqWRlHGGlkZ3744Yct8XpGRj4xvMRKbpAnHUkoBncMB4EXtdOHNYYOeExp/i2HcjZj5oeANkBL78fgoYwK7DBG4PbtW2d3i+39+Mc/YY8348rfiBd+SeASmekhMaMGdUh3NZZbBJAwXIjvglECzGKAw1JGFhYmkjlGwiUMd2YZzBNyVUohHJJTAOaCTM7IXWk4dUgx/JBW7hSgh8mj78p6sK4Adp5rgMcBNqZsa4Hf3KodEu4am3NpG1IzjFm1lTFreQtAbeLDAyx5GXAoHtHxX4Dgwbh1vTD3mOM10JMULDHAZXK4TiWPXLssGb8vYDCYZgXDFMrofRsgaCNsJJ0SM4TRh7QTwGpJqbMBq7/V95vEshJLeosY0ZVyJpFw5AVlEn5OY/i8+v0VlUnCyQXIXbdOThrNM5KQwcxg6FoRIoaVVthoddx9spbWGWZDWU0KSybAqXbwc0ibSOVh5GD1vb7JfE52ZgEknGwn2JPkGDqkdh1WMrjjym6MZBnAGidT9hHmW2J+mctJXncLGZ/l1Nuueco64H6WnWr+87NBjZ04kf9iPLMoFsxmYoH7Xlii7jVl2yz9HjLSytAry8RBhSMSuSLXQMXy9a9/3euXNuOEIoaWNWaQbCdbSvk0kVHaogRdXreUo4kklt93rnTudX9EpgoQrLyW+cg+y+dgd9nbmZuMG3H07hf9O7WcT5jxa+kxb5C65y3rN84zHndfMFxiDMa6sozdB06u13JFybibDNGV1ba+dIErfde1NmW6DcK9iKMIqvqmILjgJUfSDX62JpZq2ZmpA3XaV2V56zzkXvN+JTkPawrH4VAPOVYSwK730Y4ywnXcOsOzxpx4dgCvMwHrv4tyDrAXcz/2DRyeSOTDVic2GWl8x6GyWc+9OhZZRuPsnbKsZlN9Pucr6zCqCzvMhrw5TuYrVUeNKaX2KE6dzdoPtm69VTaG9gQyS8sJhfOF9iCPveySXozTCKnx/jPWPs4onR1hUCNpb6IvzxcWukHrO54XaQ+OtID+KgAai2xbAiUFzh+NexPotYYvcxpFAN+5Hj+33xbhPWH4u98DU30gGLCqb9knx7mgLSPvnXs3YFnfnP3G//G7fsbFawlWr+qQ5T+vWw8sAet168rlha5PD/y7/97PzWUyGOVszOcVE8bLJTUU98WBe1bG+VElD0Iit0mxqmzI57Q5w2Y89OBHbYTdMsrdUI4DwLJZBw2eXVLFU0+OA4vYLNcH1Wb8trLjcaBwiN4sTyoHIGADxg0ZHwcLNdJaoxCARKxgZMAp5VADg42eg6QsRI2lHubcz/eyRxdDPPLQSiZrCHINH4hkhNV7uVdfBaxlW6/2vNvjzZE+OZT4bA92Mzxmx8gGqkQrehUE2BNM+Qbds/FKeLk5gykgHtkZEjsYCPL8Uls1DB4eXOK9bt+5y8YkMlyS1zwqhvGVI6/YsFyvMVurciGwE8QXY5mTHKolCgpeOGzp47sUk4zk94LS6WN03Sa593bNBWSE3/rWt8zQ9EBmblxSTUyerV7sO++802n/H3nkY2bKSM70zDP7Pb6p+RnGOqAe+mAwQ/QgbmwZGzfoIOfPGB68kjQkjghY1lv0THv33jF78KMPeB7CQpYNxJghccUFJ8d5R+WX1H5lcYWdcM1TGBDmkFkP2K5J/U5LuBNzlDqySSCChJR5ckR9+qjiGpFVUhPxIvF2ZHHUGNAnPB/gebeyuwKOaTPjhKzM8U4YP4DW8fxThsDSOf09yU1gNhclRTqXbUSNeCtUBm+onZa70q/6GyAA0FqmCQcD6ghKJFxS/7PecDjVsKUtfKZjYnAg0Na52blRY5Ox8FrSMCHPdZwpxhzGKM9kohwDMEwIhjPvx/aKgZ1QABhKgE/jtHHSIOPbvFEOk123iZkSu60yPGQTPipFwTHtOTCsq1YqwQ2MsvYZGpHSGymJRCncgAASLw3Jn2OXU9oCx9hKZJbQ95zHlOIZWYOdWAdZqsC6JYWwS4AyjcO61onFWadQB8b6BQHW/c8Tb/uilASnPKYp0SRHh4xewDHjQMZlSoWRLAsHH6AVtjWMPix/6hfHwA9Tmj6P1Jm/YWx3vBgH5jHxu923uucwFjgKyxCS9MnJiQT6vJeQoI5SZfrOPGJeIh/nizbD3rcsTOcSbags1nNTAIEQD2KTecgY++kv9g/2I67nOGqNvR2VPBexg3Y25XxhXyFrLPuN17e+vD8aTFBi7bwzAOPYxImSuN8R6y6nljnpsYZoQxIIJR6/c/Si+uiN8wGoPB/3bj+2Xd3vp/kNek4UsHTuG0RS0kpOjJ4dBeI9M8ra8b1jl8SAi36fOjXr2KTdV4BD9giDK87KAFb6sOsy+0EdIwkR6LXYUB3brf2bdmU+cd5enp3RvnhSyhdyRzTe9oYB4thXcAg1i2+dEI1hd0kjzaUFs5v11vnX0mFus57fbfRX1mjnSSS+cdzalWrHaiTzielG1fW2+wwlFzH1qFfsPCa2n+t5j1kkWmKD8b3slEW1lbhx9vLunQX27Bv1dddpwDkxZVg7dnznxfwiOVKyb5PBN+sGh3xjnJvvohniF+z0CPsZDhXbBTj3hpMdpyx9lzJpOf9QLS3i3qkJvX72v/2vvzG3R/LDErBe1SHLf16XHnj/ebVkWK9L5y4v8mF74Kd/+qdUy/Q2x3ZhALiUAMXjdcBjDCONtLxIEjYOO+SNq4YBjpeTzJskMYE9ILMsXlFeGOy379xt7y0H0Guvve7NmdgsvkiUAWgyGMBI1PXj0dUhY7lVEuWEtTtn4FojDMMcI4f3v6TsohhIHLz3iunl4HO9vnEa9cCvwTRnYG3ghrXkdwW6ZWN5hqlcqIdyDY2pkVYJF7e0saS17oMI2TOeZR1CSLta5uZqAICRknIEF22sARgw5lLGhJIpHJaXnECE3wPWU3tT0i4ZBcgTScfP52DFAbbUufyjr3xF7OZ+/309tfpkiMBWnMFIFVhFMhqpcrI1w0oi39uimEIyIH7yk5+wXA8pG7FQSLXoewDoU4ptferppwxCkF/yPvoTA6PZQQFBicGJIcA4Ua+XQx6JlWVpOBpkAAJS6atKoy35UmyPCn8Nlpk+jPFemSOJochWfNddd9rLTlwQ/UhMLfMLQLtz5+1miqkRa2Nb/ctcMZsb8s8+bBst4/y3B5zyRGqDYy5hAkkQRi09Gc/uQxnSsMb7n1UiG7Hax2UAUsLHkkJKiGhcyHbM/bdt3eZ+Y229oQQolqWTZAYGiPlh9nhkjqRhNgBNJNmrzhopuLdMDCMdcDikkAAIgIiBhcCKGR2kp2Ie7WxyQhXiTEnqIaDqUiCStFKOBPZBn98kCR49QQwb/ZskUtR+Vbyc2tdYr85dx1nqfbTtkkC7+wwaBycLhiMSWWiCAR55XtZD4jQjoV+lOUX/AkJhqQEmZLBmvq9bs2K2bfsWgb2tdnDRt6/LWXZGYQZvydFFoibGJTLUgCWvPd3fegT6z2zqkHT4d2rZSAwTWy+xq8lOO+LHmYFqH04SqzhwEHmi5PPsUzdRfxf5u8D0sdc1D8S4kokX6TyOASfwms9lzy6PDbWNXdMVsKjrAAoAbNvkCAJE1uifOgZqlLKv1fgNg0sZIjG+ymoaBcsKh2TArgJsGFvWFvfB8KVdLjEiwB3mNwwa869MHtfEWYlqwjHQmsuR6MZBUefgZc0lMpczXsyXltBp+2rAl6Xs2Hh9ez6EGWYvo83sFwwVCcnWIHW2EyNlbdgnAOGcQzg2PGyWXgRApLxOxp82z+e17mPgozY2vrfAtOdIa6sWXE37n/tPnQUFrgaEZMDlPz1HmdVKPctqB3QFPHOdJmZifyxrOnWAzoGpnSeZy9P+4jn4fQFrgV5zO/RcWpxPMJqZ/2GU4zSyQ0FgCwenwyo0l9i7L48wG5ehkgKGvR71icM29B47lfSdfZxzP1N8MKRDRVEbxKbucBwlqVXWlku78F4vvcjzrbIx8MzvePnZ5WThJk5KqDnIPCarP/XZOVcAr1t01lkqTly7948AacuOJe23rFn7J4C142mG3Ju+dwn/vkC6jsk+B2PJft4Y1JNSfBBPX7WAa04P53adJAXkea6xq3ifiWMtHcE6yNbkfBdK4mCnrB2Z4+520mru6ExFzo9yZJMceb/6T//7Ni+dvHwte+C698CfPq+WgPW6d/bygh+kB37yr/xlxy6tl8cfYIVBeV6A9fRpJduQ8UJWTg4mmAAnf2Ej5qAmmQGADIZFh8VqGRr1hG6SAYKB1Uy2m2WU4CFOAXQSOjTJAaYtZxgWSoxMQxZv1k3SFEatyQ8AdRz4gBEOZ+LKMLA41B566CGBH0naxq6fw2h4/50ePqeEC5Hrx9TlXEjIepBWAsbhU1a2fVpZE/+u8cXPU+9xjY1eb8q49mc+W3CMQUFWTgrCYxhwIAMYcBLYPrJx9JZZFdcg1UEPIONxkDWeU7+SIZi2RqYGc3LeyVWQ+50XEAXEYiwxLuckyTzy6msuQQTzgiw7APFtFyjn3pQqevDBB2Y7BLZghtqne8VyA1Ap83FIiY1s8MgIrsQaQ6cMMYf0m0MK2D7FAH3mmWeUCfolG5gAO+STMR+QhgcQYGjIZSBDJaVtaEMzkVpmp38jGyPTK9kwXadOSZ74cpIRGVZbBQYAs2Q0BpiUAYkjJMbTwrkxxFfRtMXUcDKeGGv82xmJB1jkO8D4kLJHPndQgOUFzUMZgRjMgANnrNWz3yKHDdlpcSSs0nPhIDAT1RIdZtVHfKlZjhg0ybhJG1kLg7WHqRrzt+2IRE3X1Rgw72DX+c44A4IAA3yeMVojo+dGGXIAGPqLtVTmBGcHz0fsInMIhxPzAOk+fcDcmjJHgIQCRlhWgx9AI0a6xg4TFXYPh1bBbGPE2GMwIpG/Eo/KUOB4AQBhpL3ztpxZ71wUoFnjLMIkZKKOqya+5dnnlHTs/IVITF1Kyotx7B029NWekG+WmU4N4be1t2Dgsu9EKivGbpSZcMwdrAeAFWMZJlPPj50JM57fAWJH/KyYXgkSlVn3jJQMRxRz/7Kzih5THdVzWkeMf1mksGuUPrppMN+ReyJH36AxYg47Odl4X5MqVbpqw9bG/0JWieMERx4AsWNG29zPOBwNNLJHkMmZHrLxr/U2lZA2ORPrikzYrBPAKvsGeysMfWv90gepsZs60dwHg552Zi+gFiz7vOIAdUck8u0D9gMDKn31nkj0eQ+OrVXINtW+hidYbsk60jjz7KxpEnNZ5asxQq7P38AeOAmQEBMiEbAewGBJMGM9lBkBkRo11gd9jczUmWFjpE0ZVf4d50FiZGm/65hqLyaGtbL4Ak/eyxqZrhXew4vxYf+ijwuaKv31mPhrqjrJuVVHa1jzxJPy+a5bGFbm1XzPNdBOHPBK1f2FiSyjbAZXz49jj32iybAS+pC9gAlDUiecKTi8ourh+dNGO33YN7VU6QdnmB/hLFOQ7T53vG4cNnOV0XASeW/13jBksqP/u1az943YTdsgxGenZrczfWtvQiq8WRmGccSadYbBdW8zNxMzjfM7DuVFDWuvoZEDoIqdOGT6FRUAZxVMqh0wsokSHpL5mOfLHLN6ZMydKnz8C97j52tytdgM/WJ30m6iL2wcNjCcbe0v9tSEb6yRwmrtutVimbfM/t4/+Efjykuw2j5efr/ePbAErNe7R5fXu0498NP/phhWyT1JVkLSFoAHDNGrRxWfpeyYxLcSw4VhhceVBEgYpkncIoNFRhMMKIcLLNwOGbr77rzThxRlBGBI9uy5Y3b7bTvF3L7hZEGnTqqmoQ7vsFuDUyOxxPBa89tKmzC2zALp77AJZGjFsOZwB8j0YKE7iMFapQO2iZhsGCCeHd5qG9UwnxwagwHFUKnBwD2cDGowXLw/7FbO3Rx8hVYD7OBqtqRpSLeGvNBZGG0wJvFEvOYBPAAMDjmeAaOfA/CYksyQ/Zf3AzI4lC1bJt5V/eIEOHovBhMHJ3GcGI6MD4YdHnjAEhLYyJJSq5EM0H05blMAipIUR149OntSCZMOi5kl8zPPXtDCuPEzmXJ3KhkOLAgGAQ4HWPR9d+3znIk3P/JHYqUA1sgfYR/5nbPn6jlamgKj5zZJc58V63vg4AFLzCldsso19mCSY0SS9CmxhIoBWw+bHm8/xjy1R4mnpY2pB4jhM3PcMUYYjpT2OcnAAAJ44y0LGwYNAJ0xnaYQSUwTps4CxCKJZK5Yiqf+dUkYQBYxoBpTpHFkbj6mOMan9z8vNvtZAxYYbcYU8I8RxDiYNVd5jV2SCdOXiZ2jXEbkimXp/TwGWkijh+Mm1pGH0QasQSz4jZJHAR98cc/jowyIWSlYcTJurtsgJ4iYCUnK1kl+6tguyTnN+Mp5AUilP1uX0aWXblMMLsnGYDEZWXv/m0UzNSANDCm9MeLoWBnUbCVxF8Yi8mBAE/3mtTXWHGvKUuKROTxsMUY2bCnZMtUnl5SJ+VJq+G4Qq7JVSde2q02wum/I6XVafQw4wZBnMFMCJOxJgHXKZWEAVtnQOppRQSxkgl2nTrrkiZHnZB6ZYeLfrPIBGGHGaf9HBBZuksyePuLZMG5bBoNEUcz7Mp2AMic/MnDBwJbc2UmAYvwSPrHjNsketX4om0M4BvcvszlPboSUnrmgBrLeyap8Uc4r1kVqbo5ST+rvtUpuhqHPF4DQcaLqI/Z5ZJW87LAyk5WQCl6rSYimucO9cUo9K/k/z9XSJy1rg4yUfkoMrhL4qK8AOS0Hw3ygXYnVTn9GZhmVxLQ0E45PzH++zObj1IFhZW8BIGv9AYzJNM34A5hdd1fP5PFTv+CkQ0bMHgDoyvOEDUXFwRyhwYylAStsNxnBWdNyXLBfzRU247mS4C/7P3ObNXIZpYLUH6wbLkZ/Ovuu+swOWOa5WUK1ERWDPkwfOPEP2afVGYy9gb/3hwB416DW+UXfs2bM/OoacSjmy9livScRKpAkejijcNzEGUo/E8+acAqcsnVgOUkhicR0DfqJrMLtW5LHORO37gdL37jbJMYL6KJ/mpDNO9RIDOdnRYpu9UTqiftMHPf23uEtrFUCWE9JbubxU6OdXGo4Y/wcTMSRsGloXzw3w47muQHTG+W43qr9nTMKkM2cyrmdtfWWxql7K89VtUzJyTrD2QcBqNgyZAPGYY9TD4BqIM95PmrB0mba1xAKO030b5yRdVq4nTyHbZyeNLF3Bqr2bL/hXeZkcnvg3AsrDjOMU4/a6CTGWimbYK3O3Ttmv/Sf/rL7Ycmujm5YfrvOPfC9HSFLhvU6d/fych+sB778s//WiA+i/Al7rECZgMLJk5JWyhgiYQOJD0g+hKf5guKBzLgiL734poy0887+iTHBwbOBkig6QIgtRP5mz6YOI6eB377D8ZSvKYPtRRtqY3EA4iw9TtKfxj1hnFqGBptrYKhamLoXBwvZaDk8Ya44qDjwI1vU4cJRMMAih5YPQpJS6Bp8lr+FZevGv1ik78eGVjJmz7yepUkUeh/a1rgiDmza7DgavZxoR8/XmJbKsHznAYTLXNVTXwaw7Irfq2fAaQAruV9xpK/JoQADzkXi+Q470JgkQG8P8LatsiiMD5IufVeS3icff1Jli5QoSfJPMppWcozx981v/ok9xBgDJBKC6cJI4tquMynwxfOQcGmmw3XDWpwFI23WkLECqDi8GVfajiyY2M63NC6A9DOSWa3UszkpjYwPWD0AK55lGLqVqwIa6hCodzrgCXCS5DllcOvRrsMjMmOMvpGNczgvfM3BqBmcuPTPlVk66+2n/8sQ1FYwQ2c4hBGmOaHnfVxxupQBQqYOaMWgJikTwNSJPwRskFuHQVcdUAGxUwJdp04B8FWexeypMufCWBODJfku0cpzA86GmNpogzAA4IaRcIT2lN2B/eHFHMSYBbACQtcKrCK5xOkBKwGwaPkb7s3aYDxZU7uIh1Z76+zp3KqEnmdr8hra10Qw/NxkNqmZSJ3hGOQ4T8wbmzwBtAIsh2yeNQoDrTF/+y0xfBfOOmtsnAW5zjo5W3aodiuJlthbYB1JfoTxzb0KqukdHAr+N/OQBGt2HBF3GedOnUxz6d4EwGIIe77Rp2O+ND7waslfZa84odI3s9lZOWFeENDDgfHcc89LTXBktk0OHhQSSYikvWj0Q6xX9Yllk+/Mbtb4bJWTZbdquJJkzpJH/QdYqdyTsTVLL/BEFt0mSqPNrC+SSLnMkuaak5fZ+QFznRIecRLmNWe+MJb1eYAhoAbQVDbwmBhWYteZ2+QTACCTLAuwzrhW4mrTXAa3FRDIvT0X3jRAjaMP+XvYRhQSDiNgn2SNjoRzjBeAmNAEO8LY+wGLcm6c1Z6U2qwkcZJjBKZeV7UsVn0bhUDK0hB2AmONQoOkNqs194lzDyANOLWjB2eJM81HZuyx0L2Yc453BRjCJqt9xH1zHjo2Xs4UZJrdW7PW0meNHS9DWkaU63kdsG7HGLL+Gr/MHMdJhNOu5wct4jNTBU/L7lR27HNjJNpKCbAAXYNXOyyHc2aAYrOKzCmzwZTfioS8Mb4OBxrOQ9cm1vth0qldymfYKxsj37hi2sA1GsM5ZZHtjGB9aV7RlpZ0Yg8gzpZ5QtiJHXUGbYvkRN1/pqolv8+Hp1bMu3FYAFQ5O1gzOCk3qqYrpfg8J3lvN27dn3GAjWft4FTia9qnrC3PBDsAmmdhXCJXnK+d6Xk0bTs/9zypVL7X69llTCuGlZOEkIjs+2Gu36KetJLWwZCjNNm+/VYphe6a/eIv/pL7cPla9sC/mh5YAtZ/Nf26vOp16YFf+PkvOxkLhziJjjbcgjRYRpeyvcIQYewju0GC86aMptMyrjnkblHpEgDmG6pJyEFGUiWstVVkxHR81rrZHco0i3Hpchy6/l4xr9t0oHDgHUU2JwMEg4VDj2s3qy2gsNKz8GBhRjk0Aa+wO/GeBqjUUHC2SSdaiVcVFiPJNkhJn3IdsHONe7MMZ14Zcxxp43DrIcf3xlpyMPIzRcQ53DEmAW6V73EF3oPRX7aiciyMjnrepzUU+V3joPh846Z4rgDZPDfZabkf731NQI9nA1jgneeA49kx4mvoFPwmNrIgYZFFmTEA8JKFE8MHAwQGkHYDnkja9Fu/9c8dlsi1udfWrdv9fPEIIwtL+9aLBd2za4ey9e7WARu7r6zER0b2Z+bMBTHIODaogwob4dp7AlIYrxi4sApmhGDQuZD2TpJvEAvpDJZc13LO4bMee2tqlpoyHeBuwSoHBE7iidWvkcw1VirXm5ZHqhFS0Ov7xrtxxatzBGmk4zLVz/Qnffe0nAEHxbK9oQQ9rm3o+DGBJb2XvqbeoMGrmDWK2WCkw7aekmef+YtJqWSZNuIKuj1bAXZk+3RSkUg/bShZupgvbO+yFY2fq+Rw5ZgPsNU8EgYjyU0KWDE6mWd37L7D83oax22WxEbcwqDEoCeRVhjOMKlmOEb/es4PUJqY1TGOxCzDFsMmlHlVgwBWq2S13SSgAYMDAzgHxro+IN+AX99JDkNpFRQHGKCAGRvbsHiuXRvnEp/nOZpB1qDERE3HfshsnZlbcxv2dBjOgyyKJJR+p73qL2cDZizUKWFJk9TJMmclrIKNfFVJtl4+olqyUjOgaEjWX+YmcxtWMAoMPmtAIAfFO7rWTbroDmW/Zm9xbV85iJB8F2y59JhmzalTiqkTQKW/cSrxYm+A1QP4YLyvJhEZNA9rlThmsrbaiRPnSB2BNcxRX7TGL+3z74fUlbUL43rgwEHVyj7reQu4Zy8Kq0UW2XejztDvcB7iBAE4mOW2EyGZ4WHfyizSHphG/SFMMGBR7GWUB9RaxmGlWq2WHxOuokysAs0kjSMcAkC5eqgvKPPF3gZjR7bZlQKVK2/S3FwZFj5cV40yWEISuEUBQyw285nz7DIsLuM6knpFTaQ1TNZdfcGwEldZR0adgawZvgpk6+hhbFoXuUCW54OVn4JT1wees5oBS3UGTZ1wdU5xvhhg2e8x4kVZn/zn+ZyQGu+ZJP0DpDvZXJh6gyd9ZHoHPQAAIABJREFUtKw4+xBSdrOKYxMPq5m4SyeZI/bV8acB6bSZPS2ALGcga6EOMM6JvuxE8h6cz8NaM+aOxPAjLJIWXv3zezZg5gpqE31vFmAYfSTS1Ifni3VDv10iCZ/WJHsE35t8axp7PI21fl+wOto2BYxzNp29aw6MF+fF1I6Y/pxnwbFAqImcNJpra1ynmV4gCSE7qGrnaqugtM9tO7bOPqrkgl/+2X9/Mn/f0yPLXyx74Bp64M92hCwZ1mvo3uVHr70H/oNf/FuKnzxioEe2ylsEWHP6ySsqphWjotlZk4CAhEzK5KkaaSsVw5UD/UZnHSQuD4NrBYlyNPdJduNi9GLvAIckd7pdSWg26bNkqkXiCxuAgdGEEsjMMAwN5JCwDSkSMUs9nHvgX3gjsYK8ko3zVrfVYFafbWwPcieMaowYyknAIuBVbrbSq3vx6oOlSToKRmEZuC/3hGVsinuu0/dULtQDkb8VCHHA1+vK7yINXMTBlLGIh1ZJpwTsf+d3fsefQd4K28l3e7nXYMgmc2YlcGVmuba97COOd8Eg6neDEbC8T/cxU+LMyyssTX722ecFWH8rtTMtLyZuWCBBTEbiQcWCyKHBuGwTA//QQ/fNvv9TDwewak5YysahayMqUs0mqXiLpESjxuit8obfpuy9623waIxlbGPgAFIBByQJwpK5AjyOGMSpgaNzf84aLX5Y9Hn7P2ArzoC+psZJx75sXd/zvQCrJeZ6I3J55jGgFUnosyrHQpbmY/o3MrPzKBHMpCZ+c+3aDbN9++5WHK5KdGhuwhoh6SWz5zsYxGKrAxBHkg4D64DTSg9hl3nBpFQazM9dswZRZNVEDshYuNZlnES86GuY5hh1YaeYSzukhkCe6PcM5tmG52DOY5TCKMrQ93gigQxbaGCIg2GA7X6eeDvLWXnPAL3EH9J/XQNvA9hgdzSvAawuP+PsqHJSARTtoFKdVTLsCrASJw845R6wcYAqEjSFYQoLX8neQlkRFrhxgAEXUUQke2kkh17DxJkNJ8eUNbESxbYlDqeFPJOQBJLW0BNhCi94/b5ArP3xEwJ6qAzi9FshcMX7GSPXPSWrrhwIOCs2SFoLUwQ4hy11ORpk5f6itudqy+AB6jwnDiWeGbYI0IUKAucgSgXzuXIEBbA2mQ8JkuNMoP+zT8BER33imE9ALXvDyFIM04Ykl6zvp+WgPKf5jAMTMJD1gqxxlP7SPyhrRLZuz0/jVfId4HAU4NH7YP/tvFMb2J/trNAGAmC10qZ74qrUMSXRFwqdi3L8MNUoj8QXe/lK6gZTWs01WFNm6AYZ/zfoDLtBtS7nMY0oLQabawk6icBInjMk8jjrcKyRWIi543hl5Kp2XDLX1S7CVNQ7WWcDBA9bD6kxEmFLZz2+kdcyl9hzmGt1AjH/AKxmPB0Xyj6bsmMBiZH9M8+nJXHm0vcB/tkDcALMgel8fZFkbKHKYJ44UduImWWMUxc1DGzX6VvECluuHHWT98qx7nG6nId5HvfkeWCySdoWJj3rxuVn1KfUVI+KgqWS+F6erWvqXUpKlbMc8cbTfbmOo7Ku07O6e/J0b877ZA9o/8AZCmDl+VL/lzCCJE1qG65W7vRa72VDs7flPFs4RLs/9mxv++izKeM6Pf9zLmcPfEfOXxyejOFNOEDsUIyjEnXNCs3d9QKsOxWK8/BDH5391b/65WkXLH9e9sB16oE/G6xyoyVgvU7dvbzMh+uB/+zv/h3JvA55Mwcg4JXGGAPYbVL8280CsU08EKYDA/JtA9bU01S6fmWvPSWP+0mM7XOnZQYk+QoG1zaBke3btjsOba0Sp1ADECNzt9hXvJyJScI4iMFE8hWMfg6xlnAJGwLbtpDqsOkDWFuQuxImajJyYHFgtNZnARzvQWbqWB0ZLq5POmFYp4eVF+dVHtP+nUOvCY5cs3KwMT3IOBCnB2wPs36+5RN6KPJ7M0C6X0FHgSxGGxK4X//1X7eE9s47986++MUvuuyMZWg6mInlLZivMVQmhUfI1yKJB8YRhgyAt/FRfdbEQr4lJ8arsz/+439p+TZe6bADq2w0I390/wu0My7btm2dffLjD8/+0g9+P1UxBgCJcUJ+rWlfeFxklJ2VjPiM+hFP+y7V+t0swxxJlGWDlo3xY0qTNIaph7yTftgDnecykBjgaGoYvP+KCLs2dUKUze61whYF8PT1vQCr2zVihYmFY04xx2DY9quUz3PPH5gdFnA9o/Is5500iPIaAPGPSPp5x2z7ju12BsB8nBNr5Ey+zuar/nWCsGHgDEbEScq4SxkS/j2yDLXJZXwwKAGeGM70KXwKMel1+nCdNRrPyMrz3Pxtvdj2ShHnc2fE0E3XSQB0AKAztg42FYsr2UUXCUdgoQOOEg8XNjjZ1riv5zASfrWRTOSeXCM5SxweMaQNRodhTEw2xjKAjb2F95zUvKLsDHsD121flDls+Yom8wEMdA40YU8z6fJ7A13NfdrM/HWyHAMwgcBh0NcIdYIeZYcG5Bno4KxRrzPurykx2uHDL81eePEFt4/syGa7RpjBRa2nt2XgA+YAbg1r4Dt7GTVqb1OcPl8878uKKyUrtsdL65K2AdgZL95Lsjsbv8T8DUnwwshHejiyK3v+LFh5z2ecXJP5X1CDo4XSZIwjDCe1oEnKlNqV1LUNO+dEPCTlwaEh0Np9iHOB9wHMcCgasGpenTsnplH3RG3BHCir7tg+MayMEX3FhZhHzpJsR0fKtVAeqYDC65hdRPOSzN4XLwuAql1JBoUkPOxhYj0jt44zTWBMzoXzcjKQ1M5SU8UBh/Ek9hNVA/sR/ZW9oXv+3Kmj+VbnoWNLLekM4Kx0dcrKMUcz9wDzYb8bt0w/8hnGlq+Uc4s8uOuqa7YOmLKEtM11wdnr9d3rbqxJQKvn1lh7vLdhF/a0DAcSeRKq/kkNZ4AVsbdhKwH2OMII5dh66zbvMTnrGDMly8Nx44RJOHdwgITFjqOI/RWQnLHwXjsA6/uBxvbz1WCxZ6ifF7bczjVq+kaGbIn0OF+nEuo6pLie2eTJq+fA9CxpHzLHpn1/9Xt6me47V5/x3V9zDxwGOCgYf5UrwvHMejVgZSBQIqicjdRqexQiAGD9iZ/4a+9/rC1/u+yBa+qBJWC9pu5bfvgvpgd+7Vf/sRlW4jkiAeaQ/IhByI4dKXBPAgLqbpKQgE0W1u1mJ6tYo4N0gxi2HTIExA6prMMZydRWUAgbpkIHAUzADiVLeVC1WgFDsCSUyvjkJz85u1XZU5ENkekSkOQ4VH0GkMaGjtysBmJqqeHpHslnbIAlfhHgi6HGtUjqwwGauKE3nX2XayBrJVsr7IMPHPEYYTnfC0qmQIVRyLWSUMLJj4Zkq0Y29092XpjiBXPTg69e3B6oPcTmjNjw2NYQ4Z5NJkV8HiVqfvM3f1NlVA7Y0KN8zw//8A8HtOrfFwVsMGYw5nnlumE1c0Dmq6/YdqOmKVaz5YyLshmJLbpkY/Tpp54Rk3PE/UtfJWYp8mbaiNGH9/f7P/UxAdbP2CuMQRmJY5KjYNxND26zhpppsCqvUidW4Ow2gbY79uxW0pnNlqRh8H5EJU7ALZW8FXhwrbl8S613Uhy+/IDj/weoq0HRZ4/TIkmvCgjoJwzkgtSyDdxvClSnP3eOGMwBqW2oYXiNbJSwcwIvAIoDBw/Ovqt+3K+YRsqBwLIR20oT6afED2+ZbRLAcDZnOSCQyp04ofqpWpNOJKX7UErFBhbOjTEvKy+3oQaD4XkK6xrWBKZj7RolqRJIvUnOKDJPY1i2FAndRZmVaZIV+srKhrHW5vMYo3KA/RqyMEA4TGIURi5rgxt5J20G7A1G56IYl8xHpsRISoYsFuBasIx0VeDiTSe00fhrfrO2qjpgjpPRFCcX91ktQME9YFxRHtx5553ud5hqyg7hXJrHWQ7WlL6ZKzp038YQVj7srMua503AU4kjRncdQp4bgNc3LxW7+LnsTLEskiQ6uoa/xLLJeL8kUARQZU86KGkt64t/wwxbOsoeEg245cbETLbeI4msNguE4uhDuULSM4A749j9jb6lT6gXvFXJ73CmwWC9q33wBsevxjDv3EX+6z1pANb+3mWXUDmo3eyb0/2IscK5wt7PXOf5SIwE2/v888/NXtAeFTlpssezJxPriXoHh9Qq7R04oDKn8gWjeolYRikKVmt+qsGLeaLzBoAMuK3c1/OTclMkjxrJumDVXWtYfWZn1JBc07dnz0sC6rrMODiJKVfSOsDgSLSU7NBxujgRERnYkRnrGRcS3cxR4mWcoE2vxfnBPpvcBc4c7L2LebUy8eIkdxp1kduf2YdSR9zXIrPzqJ/bvd9lpzQ2LRUGaGW919nWddGcBz0r66BlL+C8ne9bw7E2l8ZbIpBXgXDqKQfQEpbBTu143lHDlnvT5hM6589Kmg3oxWlEbWEY+WY/Z07t2aUQET0jZ5HjepHoO2aWcyGs8JxxHTLt6dk73WPbzjrP+m/a2X28+7UzCs/rMAd00wfT8AjH0ONgMXjOmdG1MQXFU2dzHIWLuNa2pe+ZXmPq8Fycw7lP91Pug8KChHOMXWpIDycta0DtQ7FESNa+fXtnjzz88OzHfuyn5m1d/rDsgevTA38+sOq5q4m6WC3X5+7Lqyx74M/dA//sf/ofDXgilZEcTRIqrFI2czzEm29VEhwZPgcVQ0nMFEAG1i3eabItqj6Y2FaMCuScZIt99x1J4UZpEbzcxJntVLIU2FaM85v0XtiQu++529dOjU4K18to0QFotkf/EadkWakPs/F7GwsBB40fwoNPkiikahwCZJVFHsxB/81vftOggd999KMf9QGFIUH7c1j92YC1XlGu3bg+e40tFQQwBuz0MOIAnb4K1uaG4mB9yt7UY9uDknYxHsj9nKxHB9rv/u7vzh5//FGXqeH699133+zzn/+8k1nBZAOknbVSfdP7R96YrI2LMznsQEGCgc2QAfIM8Tanv3mub3/7UQOt146+5rHnPjDTGPwYo4DXvXfsmX3/pz8++9xnP6H74KiInNtlGHy79PH04AbmYS8hRz2vBDsXBV5hlYjZ2yFGPpJgWBpkoaMWKW0diVLav0OoNeZJDYIrp//U6KgkuOzaXPo5AdU1RK6Wc1+9qBaGP0Z/svLiF6D0hoGDHDPIV5Etvixg/ryY1mefe94g5SPqN1iyxx57XNkoz5mRY00QR4xjBQPfCa1wxMjIdiz0GFsbaB6jsBnT/qWNrunnFRQ5+AoMc60ryxPXAsaUaXeUBOE9JPPCMMew5jss4RoZUly3jhrPb2SBV3WCHQe6H+uAz9kVoUYBWGsMln10CRoAftkwnoALTpk8/kimYIz+zBq7IGzkDcY2SXjCigGWnH3VjiQYO5XCEVu/WY4PFB1k0n3l1Ve8lgAvdSyZa3ZMZTJ/B4Sk7QHYqVXatRmJ/0ikovltQ9msUBhXmLewx4t2WhoPkNc9AAHE1sKosC4B1EekYnj1laPzsjEGiuxJSJLLpsM8ay4Ra0zX4BxwHK+yCVPWgz5B9oizgzdwDeYScwvHnZ1DZAmmvEdl8GOue65cBVg73o4rtsol4KXvjUOEJHPELiqp3g0CXgKZPP9pxdO++MKL+npB+9QrLjEFE3dRORKIw3PtTDlmKCWTMyZlUdgDUL7cKAcVYHWl4k3Lhhs8jQyyTBbLJ+f7WpJ3MQ8Y28j8F+VSeAYkxCSnAkRyvpAMDScA2dR5DuZeSpwkppPr8+K+URAlfpZ53SzCjKvDSmCSh/XmeGu1gfnIWOGszWIJG+wzR2uQ5HLMKWIticPmdwBmlpfbozGMU+aN+RplDAg3YOxhuInrdty92h75ba7vOYraZDCNgMPOTfoI8Oxof84t2LyxZnPuLMxQu3NJvKU14GRI1PsGjI/SNzh9yQR/juoAagN7xi3auxgDzuGTCvW5oD7YIuUD44jTmvJeCX0ICG5eAWKXs8/mTO9remZOHbk9i7/3+1DpJB5+Gpeaz2TPdF8MNUhl2PzVu6qbsQjDaNeUoe6925ae/d3n6nybtrFnfQH2fM8ea9COMNlczB3CAt6RDYVDHoXbboVRPfLIR6Vi+vjsCz/4Y/M+Wv6w7IFr74E/P1j1+lgC1mvv8uUVPnwP/Oo/+ccyJDYHTNjwTGZH5Kd83+SMlbtsOAOiAH8vKjMnBgsxWsQ7YqRjHJINlELX1A87oZI49Wyy/wMe94gd2CYwwnu5HywATAHGFUcF1wYURU5DMoIBtGxgkfSk8W/xchawEkMGE5WkCid9bWK4uN+BAwdsOAEm7lY9zsaKJsnOlcByKkXy4hyGdOW6lXph7NNG7o+h3AyDBbFNuHT1wVaAO71PQWrZqLKHGFU8C4YGBhss9Ne+9tXZd77zpPsJb/u+fftmDzzwgL/4OUAlB38M+sYLheniNZckjfirIIaAyYUsGeMniYmOK+6OWrcYokeUQIZ2MUYuIN94R7Gj3/+p75t96Yc+P2SAAQI++N3PRiWTe4QVDZhKzPEbF865ViTsyxYZ4tvl3CCOD3k67EW+rvRQ16i5Agj7uun5qz3gC4NiUccQUEKJpRtlCPr9ADD1G/3E802NkatX2ZwN0OOBd2qoYHhigGKsYUzSbPoMtvy7Tz0tsHLSxu8GAYrf+/1/MXtZWYUBJQAugBIlaPgb8cKMG0Yd8cKtd2m5qsaHXm1CsPbFfD7xV3cXRjAMNI4MsT6rw7oWxAOMMKJZHxjW/b5Oa5SYxUoduQ9MGHGIXXtWFMiowmEUo7IZV5P1tozPnJXE8B/sVKX4SQeT+ceLofOX/o/7M4ksNzY4yJprllc+g2HfdWd2m/hX7TVkDGUPWCFwzt/ZG4jvNOuEVH0wK1132Q/CqLfmZEBq1kdZHIMBLTOX6gFUDqOYUAbXdx6vrCdK9ySWG2DptgO+KC2i9xLjd1ayWtZzVC6KDVVMqOtVCxwY2AgMNEaeZ6AvYRZx9JEfwOyx/n2LQDr35LmcPV2AnT5wqQ3mJ0zrYN4zV9JQ7weMwACxzHk/s/7HMzn+V9ctU87fAGsMl1lOqRUSRqLxhn3zmXAuLLLYVpQ5sK6odih5RX1fgKvXnBMxBcxTuuMjUua8+46kuJZFLqTklvyOUBFkswasln4mfMRgbIB8nwnMW6s8qJeK06yJo2CkE4ZCX/bZmDd22qGcMWM3yszo2bKmU4Il855EXpSrSWxmAXLyBKhGrbPcU4YnCa7MtPlv2Y95ZvqT8SMpVmpjszcnUdIi3j/7a/egOtb4znPT9oaBVGrs0jpIpztvxxzsOmStuq46w8t4V1o8Nkzvf6NfnUdAfbJa+xchBUmIlzXKM12UcxvpNNfk/sTrkpCKOXxcX+fEauN8A/jCjm9ShvlbletgjVhrx9PjJCJ4iPFhjfgrdWanILNgtfMhTonR/okjdPo7O42IMcemGUnG+Hv3vKlz2e/tgTF5T9873fOdpGrCSl/pCF2oiKbX6+enoLtnLWu1Y8zcId6bBJGX1beJX82aue/ee2af+cynZ9/3yMOzT3zqh6ZNWv687IFr7IElYL3GDlx+/C+yB/6Tv/1Lkuveb++tM19qk0RSeOTIy/b2GfjdQfZX1blDvqu4vBdfPCzAdIsPf+KySCbiRCg6LJEz3rxmlcAWxmEMw9TGvNF1UjmkiWe151+bPwaMJW6S850VGCJhDcYELwx4MzKW4YTRjaGUGJ7UKZ0CGhI5nfAXB9vevXt9SPEcGBaUbQFo1RNfUNbDrP1eI/X9vmMg1oiIdzuld8JkDqMb2aaZykitYuRFgooxOfXAzkGP3jv1vlbmnKLllwxQ9+9/evbEE08MEH7C10YGCcuKxDqGYMpJJJENyUGQF2IsB7DWIIDexBBpAiIbbzJELIOkrqZj7yhBIcmfDJOjGvdDB1+YPf3M0/o5pTSYE8gdySD98Efvn33h8582YDWwtCFAJtSWZEhMFcZC2SPbxfodI4w3GSYGQLxS/cSzUF8P0Eo8VPusrGfnQEBp4qQW47dwNhTA12seA7NJoCI9h5ECsAJmLokhuSwQxKtxZ3TEohDIYnV27CxtHHGcPGPaBptYb/3I4mvHw3ExrGIgSBajOfEHf/hHKs3yQmLIZf/SBidkkhQTJm3Lli1uH9LPEwJcvI+/w37AzEylzSErh+Fk8zcsrAErceX6osQH7DXAuJJ0MjTDpJh5GfLaWxyrTNxmgIMlwI4xjVyzkkb6JUmHRqZS+hfWSGuj62puiNaJ4fU8+NPialrquRBnBtmMYT74mc/D3kxZcWckHjL2BRMemTEv2sxau1X9t11OMdqEww1VAOwQoLBg3ywSSZcGc4v3gd/xjEV2zFnvReMZWCcrnI01rGpL6czBAezhhDVysqnBJrtsDPU2WX/6j2zdRxVO8drR415br716zIY/7WMOsgdzP9YG/cCzsB/sVMK3Aumbke7a6ShZrcYThclGOT7IBr0KBAhAVxIk2EGvu0Gq2eiWcZ+44mRTHR04nBEkZUsCmQXLzJgHaDhMQ05O/g6oWQdbL/aQ2s4kp3vqqe9KGfKYpaI4SsgxQNtgf72+iNXVvVeIVZWL0sxS9pCoPSwhZe5ZQhpg4+RNg0V02SGYf64B2FQ7nGhI7aPsDWD1hhvFFAoo2fmjucTexTxwyRyzmkZwXhPMA9fb1HvZMxrbitPIah/97pLLwER2337xfNC64lUnT2qBBrhelnS8cb7MY6TBOBxQ/sQBw9wllEPrcspo8+w4i3jOsT64B9cCeMMUM+acvaiX6F+cAe4LnmUeQjOypQNIkWu7huqoFzvOngJW6ksTrgHTTyI+12CXAyuOsqg1cCSS/IrYYOY8Euw3Lp73+d262+vVHs541iF7GUqglPxJX934EeThedHXOB9aCcDjPc5U72RjXzPYHCAzoDdsbTJ+Z7nyO+LAmfZ2ss0dSQvjnPf1DInjoS/OqIbSLBykxsbeq3yX0Z5+Jv9ORv7GF2eBTa+VpFORVGND8N1KFxx++jyhMYB+pMCrlCV9tRxRt6k28yMPPzT7whc+N7v/vntnDz38uUlblz8ue+BaeuCDgVWfq0uG9Vo6fPnZa+2Bv/k3fsFSWQArG64LrMv4Pn78mAEPhhFGc6WvYQOO+ncwrLBuLx1+OeyKDkky2gE0KEfC4dOYFg50DK/WmcP7zwaNPKygi8OMBD94aMnGuE5ZVAMuALfybA8JTw8vvNb1uBY88jdks8RUcU+MAgyjGhIcKGXkOPuufk0BZO/DQV0DaioT7DWTqGXEhOqiGJZ88XnkiS1Hw78bL9cYl6k3tl50nqXxaPT3EbEVLZVAgpPHHnts9pWvfMWHHp/n+QDnSIQB/66DKCMDdq31KGMUjCQr48Hx7jcBFIdnja9kZI7BgCFow1ptx+D/1re+ZYcFf2c8/QVbsE0JYXZssUTSDobRHwBWG/Q65xPnqVidwZxxpBsUwaKOLJfEsRFDdkI1gJEJ3qnnoqYez0P7EjupGLWR3ZLnssE08MCfdz1wLZ4njPFFtwlGOyx/yoI88sgjZkLmpswVoDibfQGzs2rrGvbAG0SPTw2pqWOm9MuNt2wyWKJWKyVCXpBaoclzUCuQjIq4s3dIvKN+33n7Ls8hXilsfzbGkQAxTgXmCUakx9ednEntpDMGIQHoKkiqFsqAFmhhbTaBC4btGjmbAGh1spidVOZPQgIaf+q5A4CYS/jGfRhnGZ8GF07KNGIiMRivii+jrA+AvI4nry9kvjaAw8DbKB9ODINiDGTdg7kzZZV4f5mksrsYkjUCaQ9/Z/w2ylCGcQQkMX9gNRl3GGvelxCEJL6ZOqPibAoIKRBuGw1QzCgnVCGsado4V1wwDkPJwHOXzfGabwKcIXMuI3v82Ek5hl7y/CCvQFUMxJNO9zrW/O2KESwrzL+zzkicd5PZVeYNz7yaEiYDsMaXxPpcOHXaLp6xbUeqi8Hd/a6Kg9QmTS1OAJHXjp6HTM1OoqR2LmpzKkZbgIb6rexb9DfhJzx/y794r3MGY5weJMMDAMFQJomXwRrsNUwlTClOAhv3AMZFWEb2lGSiRf6bUirUd9J5thIpbWqwsjYBa2XZicgyu2dJb5yMLF0AMQmCLqr9sMbI/HkWWPFLl5jrQ+atParOG55pjbO2c4Ymy7mdmQauMM/n7TxlDbO2yLfAODUJGUCuZ0Djp3nWuUy7/aDfVfHUBID0+TQO3ayr4rtvHjHexIL77GO/1LNSB905BobaoOcXIJXYaTPQnC/qb+YWdZsJJWC/ppYz4QORY+carD3sBUrVZU99Y66cwlmKfDy1k7OeAIAG6qO8jUN0fL3kPmjbpuNfp+R0HfW8vsJhqYekrBJJjC7rLFkojRYOrbKstKVn8fRaU+lx7ADDT6/x1pGdqgD68/R3dV71mVq7uvVq6+jjJLmJ/WOEv7A9rCPDsfp5h5RGDz/8UZ3tn5vt3bNr9uBDPzAOluW3ZQ9caw8sAeu19uDy83/BPfDf/be/5oOOQu1s+hg4eD+PvPKyvayAGiSKjRXCs4s8dbNkm3jZT9ijesKHT7M/btu2RV52QOINYk3P6v1HbYTiWW8xeg4B4hVJBsPhDvABdPEe2gGjd0ZxrXi9V90E+HJxhnlym8pEc/jFOO53DjvqEx5RFs1KAzEmMMZcHqGG8VWS4F6rB1cBK8ZDJbZNcNH38r0yujJSJHsBMNOm3bt3G5DPpbgYlQNU1DjhkKsx2t/Z+NT7Er+m8hECVzxTD2aY1scff9z34UCk/0jGhDT4zjvvdF9iaPD+lBaQwQyIsaQpHuQergXjZdwAFIDWOCkAxS2Zg0T4uI1Fxznq+gZMek48wqvEklgviSsaw9KZRuMg8DXnIC6xlW6K4yIHC4xLHMbOhmHkURzqu5QhcQfyOYPwsDtN2FIZpAvJ2xy70jvecerLwh+zAAAgAElEQVSzdmzpZ6TOgEbmCX1M/9KXgFX68qGHHvLPfV3J4haw8ldQQEsVlL5aZK1Mjdh43sk2C0NzVGto//79YlLXz47pZ9ioVzTnT51QEh614YLm8AXVOIYt2aj4L+YxbWH+0UbXjKR8C9K9MfdNAqhMQpmHMhNpocabEh9yCJw+e2qeOAxal3jVJnPhvaggtivpGgbTtP/M1gynRxmCSB6T6AuWpeNxaZRQqYw+5TySjKtghGvbYL0qTtIsq1pcRrXJZRi7SC4jUzWQhbG33DYZea3oGCBnOl4oD4j7ROVBkhjmMHOZvcwglQzGQ3rqcbKcO5mBeXV/6To2oMCyHJO6sbjdM/gMwAlwYAYYEG4nS9gk9q8yRTx/7zN7l1rP72pfPeX5ydx8XSENZJ0uiKnDbY2yswNOAeXspbQbiTTsVByEm+w83ITzgSRsAk5hocKCuy6pHqElkApYY8DTzsg0CyDKZDcO3CCF+Fw7K+t0SOkW2FSuxzU4X7gG8Y2cBeztBVp2krlWM1uHnClvwvBGcux5O+abE+Ro3ZMMaTH2CRNgvliiPZhK1xuFrZSkV3Vt1PfEdobNK/vp/dzANawea4m+i4xbSgvCFJzAiTFEARJmFmUEkmAnnNLZ1OfmOXjuxIELIHvueEEO8Mp8vmRGjX4AxDFmqR3eJFRhdTv/XBpnKHLaF22/GVaBSr6qsmi8cc+ODes2WIpbR6Tr6s4dauwIYeTpC2d8Z5/mzNGe7+z7LjE22qZe5gwBCG7UWUPIhmOY9ZDMlWbVTgbuSJkT8x2nJwCd9xS80a/0gSXYODXF1M9VF6NNfW+dKHWotS+6L0/XXCYN4QSaV2oYTrapc7hrx44x1sE4e/tzz4f3AlbtN6yZUZu47+N2fW/tCr7jnOheVCda98w+B2tvjcZ3nUI/yPYfPy7qFUoZJc4bx+G9995tSTB17R948DN97OX3ZQ9cQw98cLBqW2DJsF5Dny8/es098D//s/9hzghy+OKVJ6vjyVMnRmZYkkYkSREHGwcuHtQtKk0Dy4NHFQkQh40NP22469avlbEkI0lebT5zRgmYzuoLQxijm4OIpBzbt27z/UgwwwGzVdck7nSLks7wuWMybC4oIzEpFFbISw4bg5GUQyeGYA+eHlr9zj1gy+ayv1G6Y8G2Lgp9Tz2r0+tNvaY96MqITg/JenA7GGVveC/GJEbJ1Hjuzy0ujyFUsI2RZxA4Er4YAKgvmk25xecZh6efftrsBWCHvuBexAQDtj772R8QUL7dxlIMfAwHmLaAuhoZfK4gYM6myHjHcMJY4tkstxssXjJXRurs+ExL8pCEiY0hoy8yZPCbjeF49LkZ/06c4KIsgAVW+jyglHIXbKEc1sS1cnDDsgNakahv0LzZKlYfqfAqGaIkYrJkbBjXC0oTwzdzg+s766UBQZwdvBKnFkYV4xnQAmPB9Xgu5ihSdeZr65VOjaTpXOMeMCiuYyxQhOGHUUu/IH0/dOig/83Pe3bvMQA9oyRLLynzMmDkjj13uJ9ee+3YbP+z+2cvS63wuoDzWa4jNueCjEeY0zVyuCC9Zt0BLgGj1J90mZeuA6RwZEel/2xkR/IXUICUj3Wjz7yNnBsDPusIeXHjVZHh4mDZqUQfxD/yeYMrvUgyZCADWwwYM6uaZC6Rppbl0piOOMOpYYh8NKAh4NDs0wByjBHvbVIkYomZa4wJ106ZGIGPAQIjA9WYDtbJc244rrpGEyOWbML08WrtM6xFZ2TWvlMnFkwmyg7KdPC8xITaeWMAFBCeWpJZN5Za0iakjfqZPW8u2dQbmMMGa3pvHV1O8jL60tcajLzvY0aOZDQYxGThXm0gxd56XG17WeEZL8kxRcgEYN8rWG2hHWE2lXDKCb4oX6RyL7o+85m5sUmS053aE24XwID9yzoOkx11BnHTYR4ZT5xb2c9wBIQ55701uuNoSryyy5J4XsxTgA0HQgz7grk5+zv2bNr20kuHpS54wbGuAOy1YpRIMEPJKwM91hWgEueMngNpcMDpiDk0Vax7j3AHxsJJuRgg9hjvM6hykPA6RZEdJo1hJnGQgThgdUiPqS9K7DC/e2vISAMQs448zt5zaMdC0pG5F6DpjMjOus2YUFKKGN+sL/ej7nuBmrNqEePFuFfJEodLQkvq6ClbXWeiZc0jORftpG8WjF1i7/3SNZzoSPsO12RtrFByLNYRXz7z7BmKowFG1OCcNaM+cBZxADuSZiSzg4WGtcR5hiOWPblgjSzd3hfHfs83g0XWztgnmOet6zo/P5k7jBug1WMZOwOHEvOCvqbPei3vGVbjRNJs+e9wlnSP5jPsVeSP5Hx4f0fjwnmUM27h9O45HtY5jkY6i7CPyqHNVDcj+mCZK2GmT5DEd09wSMNwdiChpj3srajLAKsbCP+Qiij11HMGklGb66BY2wOz+uADSr60c/bQI59v85bflz3wIXvgw4FVL+0lYP2Qfb782HXpgf/iH/19Mw0YdhyOsKkAzgKnGAzxNNd44IBEEkzcKkYzwBBjghhXH8ZaDxiGAKhKU4nJ2iaPMowtSTn273/GhvJtMqYoi0IWSe7JdTGWAQsXZUCcUMZBCtTfeKNiP4cHnQevp/lqIDg9eDC2YM2oe8nhgjHcenYcQo1l4r71ZvOZyqP4zgFZ6eH7geO2JcZoDJqc2Ylr6c9XD1ZBKfcGjNZA4Z708zx+MNab21Eg3PI1/Buw+swzzygD7fNzBhmg+n3f9/HZJz7xCQMvDFIYikqNAVfvOBtnmONK7vh3ngMgGa85/TH1Ote4amIaH8ZKEkH9Reo9YhQDZJ34xEwSMXJ0SA59rkXSLRvOAAA/mzzyI7Nms1M22RLy1TNnTzsWCSNwq9j7bVu22ZBwWzWurbXnuTBYAvrMiTcGQJ4bM5j7A8TyeQyzSBWpM5uY5KmRSHs77tMxXMyFsJcY+Birhw/DilGqB2Z4t50KOBe2b98h6f1DNiBhco6rVBGZsYndpjQU9z+kxFYvHz48e1HM2itaL6+rbMQ5gShk9QZSatstGzbaYKRMihMvqX0YgTXk3pVRXvDDo87ZBWfegVGRcYbhZWaBsdY8IH5zsNMAGADr7fpqsh9na3bfJotp11wZhc4fxy6HwrPkNUBvZNG1RJcsuY3xutFtdtqakciEPmAOtv8NVOx4CBio06Rrywyrxh+juk6jAt4yJ28qdtBznLkS94n3JACr4zzVl9yDcieAVpi/AgaztqOUzZWMS6SFyc5Kjc7MxfYHS9Z7xnCSBPRlfwhLCbsa1tasGEyTpa584VggljKJtXiuk8rOfljzAgcHSdBY92SjDeAkyQ7lUwT2tX/j0GB90be8/8zpkzJ610pOuEcOwi0je/rNw4mTOOGyx+knOUlGTdXkCFB5F2qlsla8T4ECPCIB8wUpXnqVUGS5O6vq2L8C5kY9VT0zifBw5jz77LMO4cBp5RJMZieJo2+NVDlFxH4GiI24eJiuoVjAIeUsvswht2EATDsybhBTisyb5yIOexE/CGNtOawTESW+85xi9Xl23kd9YIDd9JyJ0wdnUMo31ZFTkJbaoto3da7BmBmQ6LxLBuvU27Xj087DZOsFXOHM8PLSeryAQxDVxGD4u2fjGAH44vCyZH6so54NlZsSl1uQuVYMKF8AW/ZgnsfgWdf2/sX44DAZzkjPT9aS+pv5M5f/qz03DCUBc2K9znYAK2d56+W2DjDtifMqa4LvzHnax++bUT/sO46EqHDspRhKHsbF5YGGrL/7S6/VPaVnV9fd3DmmQVhJSALXnjuKrsziP3VScx2u3a86c2hjn6Xj9vYksWEcYmGTvZdN9oAy1r1P39vzlL7DPlorwErcNw5+M84oHtR21iXzaZ2UapQY3LNnp9fuD/3QT1xtSiz/veyBD9gDS8D6ATts+fZ/XXrgyz/7M5b/xDAh9kk11cRikdCD7L0AAwDpUZU14dBhE+V7jWaMCAAXh8xx5MEyRN4Y8jUbhboGMqkzMgT5DMYIbCuG/GkZiEgPH3jg/tm+u/bOWTE28nvvuceMGjUXT5I5U/JI4qbm0rlJB/owGWCxB0yNWg6+kycjp+UQ4ZlgITEiYNgAehzYAGVAMgdPASzX4D1JFLHIksitr2Z0C4jqZb0a3EyNOf5WYNxDeHo4FmQUfDfpDu8pCIeZ4NDjPRh8f/AHfyh58EuDFccoXzv7kR/5kdmnPvWp2S6NZdhDZJnUGiQW8ozBCiUxuE4cC/Eam4kkUY++A3RbcsBgVe/B4AkbuyI1cAUoT8uovqTr3q1x3ES5DfVXjCcxuPKWX3S8VErmJFM0gEtGGG1SO5AAYyjRJmdjtPEbA/AmZRBlHCirhJF4h5hKJMKwF2lvGAQbDLB9+rzZa0BTJZnDeHIyKv2OMa28e2oQFaBW/rgAIQEpUxAW4yxxycR+E5/36KOPW+rLmrjzrrsMgGCBtshZs3ev+kalHsj+i6FKMissFDJsYnRfVl+zJg5Ipvzd/c/OnnlONS31PrMoLnOBHDbODNiTzSonxZqiH+18ESN3Uc4d5hQJtWCi6wCBrSbp0o0rh2QYRm04K5B0x/gWk0ts5O077FxKiRtA1XAOjNrKZXGmjKZZeo/fiCuUYdz52rjOCH2zdgCvvMjMCmBj/2jMJvfduHGT52oyQwcIZV4u4hYdWz7Yscb5TRn8sl4YggAT5iCGIDJ3GA/WNE6Fe++510mu2Adh/QhxSBvFPCbPzgLU6X5knzXD6tI3cXDwb7fRBvJwWjGPDaSGHNi8Wua19xBLxb3ULHzAeIfMMp4VOwgwgLkCvOE0JCET5cXIvMt31klKppAJObGZW27d6mdiP3tBDpA/+sM/UFK8YxpP1XAVQ3OvymHtVZy78xJoDZORlPHM88hhpbWEQ5H55nqWatM6Ep/B7GmMMKgzb5IteZH1eZQBGaDVBJ7jZCkVMxh6g3wl8TGIo8b2Wx7z7373KZ0HT6nfj7uzWZs4p8wYD/Y/+2u+uLaVMjiTYP7MDDdBE3Gn2ncUZ3rZTlZKbMHyJXTDX2ZWIys34B7x8Kd0zpCXgTGy/FpnVRj9yGKJ8w7rLCeunGyMI3Jog3LGmb3GrF9k1iSkA7CyF/M8xIoTS8rfWFM+z3yVxG5elBLjtPZlnol9GfYcr99ZjQfPSF+sk0SUeFKcE3au6R4wlOwnvobmyXkS9Z1nH0h/02eV3gO4eR47gmAV2YN1r7Lg9jLOHX/DAciamzskwg5yVtJHdfYBWHvG1XnrPhtsbpVOvJ/9wGcNzl29x7GrODbVc1PZcBUvfrNeZZmnezT7Tkt0cX/atBoWGWbUdgGscdQNbV+VU72uk7uZnV/E0ud8zyo1kEcmrj2U5Fl9VQHQvYff10EzDVuY3o/r0kYc+j53ydCuMUwW5u4dAvq+P/vxaudwoBYrTo9f+Pn/eH7/5Q/LHvjgPfDhwapXw5Jh/eBdvvzE9euB/+g//FvOCAzbw+bOwbpZnrw79945u11MJ5n+ML5Pnya+L/EggL8kecAbHukKhsArAk5HXlV8EnE1Q6K6VdeiXiCHxQ6VP4GBOyXw8dijf6JsmEedCW/3rp2qK3qPPYgBMSvMgCCXpG4fB9oRZdAkw2MMlnju+bmSNXqk8qoa1M64KGMVQ78Jdfgch0ULuBMHyvs5gJEjG5Co7T7IdfBx8FS6W2/ptPenrCu/n3p7px7XqwHrtK15loVMr/fz73VNnpF2lAXmoASkpnYuhlfKm3z1q18VY7HfBjfyN4D/xz72MWUY/IKA6ydtqMNknJLc+xWNOclyKPhOfTyMMUqncEAn0Q39dsFAKiUb4hTg7wvD4SM2FjCQAK0k6dirjNJkqwSwYhjBwB+WnPEVGds8w1bJwCmJtFYsPhJXHBoYXU56MjzVBgswalaY4iARQy4jjrZTrxVjGqb19h23+fPIg4m7CoujMdd3e7wp46F2Tz3+SFkx7Bvv1TErq86/I0mLUeVNGsNuGPQFxvWUu66gjXjG6JJr1hJ7yDX27bvbYNSJSmSYUGe1zDX3J8mLwdBIWGZGTsbVCY3rYdXofPbAwdnzBw5prI+6D+j/i4pdPUkss8YXQMO83bZtx2DDZaDrmvSjjcEB7mAJDYxIGmInQABggDrlK2BbwwLSThKV7d4lSbDlpay5ISnECByMc420spE2Ui2b5T4BArxqvGYtUKoqcYd1PAFYYa64HtJs5hPG42oli2EsAfc4uXgAxt+GIJI/M64y9CRz9B1H9tg4rgaLyVzWtZM8iQzMmj8wa/Q712BMDaBu9h6VkitbLNl+VVLx14+/PncQ0D7azvOz53mfsCw1oNHzwH1T6XD2KLOXXt8xQuuY8niYXUvCHwMvy3CRIqvfdWnWpGMDASW6DyoXcgIckyKGfZbvSA/NcvFMuiZ7XsojrfA8OXTwoBwZ52QYa83JQGaPJf5wl/bcPdpfb5VzEhkuzBp9T4yz2TXLJJOxmTlRxxrYDDaSrLkkIOorDFQk/sasAFaj1hvsrLR6YTgneC99Rnsqy+ZMOfD8c1be4FB7V4yo14zUBzgwXFPa8atJZFW2GofYZcApsswBRNkTHeOtNlJ+hoy+rsw59rDOyTB8FQUkE3ZAVOqwAvIqea8UGecapd9ICJe1kQy1yVQ7lYbTTqlJqJ8qh63PHDLt4sjBkTFi/COi9YqRiuTN2RnlkuCZvGcBjvUM/p3mH/syjpVbcXppzjpxlcaa9cN1aAsJ23DG0Ackx7KcF9nsqLvKXEwpqtQ4N4DS/NqgfnYisbHPeX9ksFnPPJ+VAVlbtI04Vl5OzqR2c16Xqed9jXv2NQeDy3fmWM9sM/nsaWQl1jjRUt7T847rMP95VWFRwNd47u7VVWN4P4I5ZqLgKGE+AoUNACPx7XlQIOkQC/09Mezs4ySma6w98+dimGHWsMv2LYz+nvFxcEWtUKVOndo9O3pu9u9+tmFvcD9tAnT2mA9yhqitOGsNwLXPsR/83V/+L+drbvnDsgc+eA8sAesH77PlJ/616YFf/jt/e25UFnxVOovXtKU9KtHhwMEg570xKFL+wiBKBucRGdqvj1qCbNS8hxiN9fIMP3D/vU4Ccl4H8De+8fXZcbG2gMObBWJJ9oQRdbsyJwJkMAAprA47uHHzltllWXAwrRxyYQTiqXbczZDhchDU6EjcZZhA2soB2iQVPAO/h51qIiMXPx/lI3qgRvYXWWxlQgUv73doTY23KXC9GqzyvibPoe3NIlyvbKWY9dZiWDQpDs/HC4MvdXFPOuss/yYeE4kdDAzlU7g240P9WTIIkw0a4//cOdV4FROOPdKszTwrjom2jX/Tniljxd+m7FqSamBoxViEzdwsb7ClwI4tSn3BR+UUePqZ/SrDcH52l1jH9WIHMVYx4jaJSdu8Of8Oi5Msq2FLZSQJdNrYp7F68fyOD9IBb4mwDPBt27fOVg15LAc+hqPr75ntSNxhjROMl7Agyag6ZVeZP3UelBGYMunT8V147JOMYyVJbfSfJeiSl/IiVrJjWRYrsZCDxJBt4pI6Qz5X1h0QdEHg9zWN7SFlZD4o4EqmaMdZOkYWNnMR17dzJ2qIJDQjbpz+cy3PkTTFsZYYjQIjGNyWIw5wRbtgiQpYaS+S/LvElGMgwezxZbZE1wAI8fOUXejagKHAOHYfV4ZrJ0degIaAhSAa9zGADtZH72c+G/Rm1Nzm1oVtEh/LAam7qTXJzzjAHFem/zJDmKP5W/cFr1nKaOh99A02YeS3ySpMv7MGAavIodeqfiQv9onXVTMXZ5fVBcNR1jnjmDsn3gGszh9z7uCYqj34TI3uRRbZMLJ+piExpT+obQqwYNzY50LEqj90L15krCXTMUzoG3LU4GwkqzDZprlOwI4y/spRF2ObEkrJAs6Lv6N6uU0JqPbtu8thGZQx4hncFtac2tWSPQH8GPT6nfNupS4pzJXHdTjb5s6JTvDRKcxZPztzZ8z1qUSYvYt/s64p3URYyQklHzupLxg57uuSM3as4BxNrVdn7gWcmjnVHsSc8HkQ5wkAmt/j5IncszWh22beU7iY3wXgsaZHLLh+xqFUqTkhCsSC3zjqlROq4Lk2nA7sLS6jQp+oP9ebTdaX5hfgFda28xRm9CbWphNU4cFQ3yO/p291PbPGZCUmc/JINoVT6xaVlCNsB/Yd1pb5EWdRRO9quWW2sMuoAVy2xWuAtZZ9ysykgW32Wu8dAGDYbZ3ZnNsAZANhgKquU9UJw9rs8j2PUS51fmcNhrXnVQDKzz1TmE/OJkwMMdmgR3KrqSrDe9NQNvXcdVZq+k1zppnzex/GwUoPy6rlcEGi7VhxZM+xBaIMCugsUzuPUbYaB1Y+8t6sS8A9cyyAtTL3q0FvQWkBevNB1GlVMNt7drewOoB4Xd3TWZhJQKb92Q6KVdgwqHqY05ddFujv/+e/ttholj8te+AD9cC1gVVutWRYP1CHL998vXvgH/6Dv+fMsrBxHF7Es2I4NtYENoG41kqLOGRg8fBCwkwA8lpyhPqSx8TunTqrTIhl/2BwdMDA5H3fxx6RnHOnD9Ynn3xi9oqAL4wZGzLfAa133blX8VZ3qD2K6ZChsFGe2x2Kydym8h4wTzAMHCA9wOxItREcwziG5WA29D0gPAatjWLJkTFAMfjJHEr7azBxuDSOs4dzgeWUSa2ntCCoBuwUmL4fYJ2CXMCh2STdk2yRPcz5HAdxgan/oH0GzzrlXvgMzwrYDtsd0BqwO/PYEe/21FNPO6EJBgXxjvvu3jf74he/6P5dt16MhQwvDMF6hGsY1MiPgZf4oylovZpZS60/LKaAxHUCkc6uKSMJyeEKJZH52je+MfvWt7/txEKwOtsUz0m/A1IpidN6kQC3y8oSShsWkl5ibQMkYxwni+VpxeYBkpEF7xBgvU1sK4kqbH4OJsDSvBFHV2PcLNDYt6fsX+fT3EkwASg1wMKohJnjqyyPwZw84M7E7HhMjM9FjUYbPlovYYYyR12CxgxgwQCyszB4N5IEB4eB3nxS8/1lZzN+wTGuSCjfEGBlXAGlyIBhIZHQYjSS3MklWjB2MeB9w5SygGE1psQgH/3JzytJ9jJYSSRoANY79+7xumBeNQ6Uj77X2GuCK54mIND95SmxcAiEzRrlfgB+Yn0NHmmN3ktbU7JnZPwFcOne9BXzgjUByMo+RCbplBmxtJK5Sr+NuEbPgeGMqNGJsc4YVSVgKSvXGXGNtJk1wF4GY+2QB8vkb7ATwnGjWrOOFR4JmBxnSK3owZJ1b17MpYCeOkHou6w31sWoGer9K4YyY8B7LaN0HBslnzD6o75YqXtFmfHuXB5O/53WHHle8nHCLIhtDcOZJEpcj352CR+YtVHmg2Hi+XASkn0UlQuhINnT+Djx33H0mBHEyE9L/F8Kz+aJ+XfrYYdBX8gvaUrXja8xWOesZctlDMwx1m3sG1TC3J23Aw4gzj7muqlmDVPXm0RmZNPmHPLvRxmu7MHJgOz9S8/M+wtQfPEBsN14gMtYs+wVnsWAaxw8vFXPUnBtCTq1bFlQKhNlJt9fg1nVew285muPMlYbnBCLc3S1vnDOuGaovvj5ZjmYYEthbLnlKrLmw6arH5nfzoxMQaoxT5H8rpZCZf0GMbZyMqzV3k5cpYEzjjjmDTWg9fUOigbJoQG+TliFY0dfPBf9d1aOY2q5MiccH6s1RiZ2S9ElO6a9duK5Ixq7PrJpW/oeJpU+x35gDXdv5DvOUH6XvSphQ/wbpp19+zRJxEbb2A7fVD8WsPa9PYO4Fz+7XrXuV5YyCa7CNjPGzuQsZwa1TEkJ5mSAVBpwbgKcS+RpaAK0nFmX5BQwg28nF+OKUzihE8xuJ+sCxMbTdcWZOWVVp3ZBbYOu/wLVnhl1qHnuOJfA27Z5cN7jKLp8WU51Zd5nm8bhdO78aSdQ+6e/+r90m1l+X/bAB+iBawer3i41caPPWr6WPfD/Qw/8yn/1D2df+tKXLBVLjc/HHcdVeR4HAQkWmrwHQIRhxEEFw8VB1XhAjKWzMqYvqizD6wKFJDIhYQzyss0CvQ/cd68NYRjX144dnR068LzlpHitXzuqxBuKEdkpr/99iinbJyYOA4LNfKPadv/DDzs5BocLBcs5mHhVhtQainjRU24ggCLS0EgQy8ByeGKEnj5z0vLHMqu8vwb3VJY0BZq9Zz2pHEg1zAtqO4xT0Hr10MKCYgQD2pAi04c95CpFtuGHcejSCOhj0x9la1KiB+NOEkZJhPnZibDU308++eTs24BESXGRRNOWexQX/LnP/4CY1gcEFKlrGhDPq2xWn5v3txzFtF+mzFXBLkl7YGQw1MhqCKOBfBtZ9UoB1m+oduvXvv6N2UHNq40qs7BD4BI2i3hp5k+dBCReApBzcGNI3yqPsg3nIUlu/B8JQJANInXE0YHReN/dinlWUhnaXGaQNuEsgZ0DwFglQDDbMJqvHtfpvysfnDolyg605iHvSckFWLo3PafiwEm9wTJLNk713khss93XgK5xX0+8+xfDSH23Arm92npBz4lE9cDBFxxzTTw5jgrGFYOWGHM+f7Mkh0gokWQ34Rlj9Ibi2c6wztROmEZeMaQSp7VqlKTC4AWw7pZT6XYVrG9GbZCJgasNaBjvhcHIczBnrGyYlByBSQorh5Q7hqrJK98bwB/pH2AVJwLvccIjvYfnuFl7xGk94ymFInBvKyLUtzxXSn0E5L6lmDKvO/2H4yT9WGNzkaW35UUWQF0NQV4qw74KDMYr8fkC/roPex51jVmj7IcuMeOM6IllnpfkGGxN508dV33OBbuScc9elCzDtJm5SakUYpgZnwAjnElRkcxrwRJTqzYDzkgkB1ADfcA0ktQORxXzwhleh6yXvoWFPaM9ApYIBjLti5OP2GtyBexRTdc7JOf3vFGiF5w/xCqmtD84bzwAACAASURBVNECvHa+UhN15IT1mHoP1Bdy+zrw5vvg+DttieMgTHGS62j94NwSw0gmbBLQcG8cATwnDpr9+59zNvTDctycViIynGHs6XyH0SzQKFCf9ztsomu8AkBGMjn1dWPyIw9N0itLYUlsZPk+TGPKioSdjqqF8cLpYw/QDTiAkHAOZhZAN7IQX9b+531B8zNnS4AfMahORjdACmOHImKt9sw1a+hrOUzWJfYcjGigj3NEe6DlzYRfaN8DQOLAdAJB4uGJTjdDGXa458S7SuAlhOq55fhv5hphB+oD5gh7AqCV69ZJyPUAreyjLncFuNQ+xFzAQWNputp1Qf3CPKr6qPGs7qfBZCITpu+sCtE9kCpzH9YTbceJYu2A1izhAmRrpp94T/cM5pXly+OcwtnM33rWNh60DLH3ZLWNoOUbUZJojOj/OkS4H/XfzcjrOgGvixwYcUZl7fWMb3ke+q8Z5gtOp3ZAWdeuh+7z7ac+U52+Plfn9bI/4jhVMmWzCb5x8ZwBK/P23Pkzss1ekzPnhtn/+b//XpfV8vuyBz5ADywB6wforOVb/3Xtgf/m1/5r15tk8zykZC+PPvqYjbNmy4S14e+wgBxiHB7UGa0RCRiolJHkOrKf5dxdPTshJvOCjKoagWtIFKNMeGSqvE0xVGSDPCNj9IQSbZw8cVw1V09ZEoXBYgNqz27HJzobIrE7Ovh33UHSGsXD6oDBSOfwwgCMxC4GsDNGDmZ1znzaUF7IgPgX8ZqvqNYs4LWxXTwrn5kmTOCwaS28KVgr68ghVWDKdStP4ucarv17jT3+TWIeDmzujWHMAc59eJbKkM0AwhRJ4gi4xbgBjPB3wBHthK3BuOKaxK7iOadtgA1qtT767cckEZZjQM/JtffIKL3//ntmDz5wrwDs3ZaCcR/GiUO4ck9+x/t7+E5Z7Pc8+5APrlC/u1i7yygkPhBD5Bvf+pPZ17/5LSeBQcaGgUC2XLIfAk6ZU64zq/Hk53vu2ae6c59x+5BIkVHUwGrIZ4lhxfPMPCC2k3FcK2N3m+bN7co4vV39SX+8cWE4TPDqEwOkz9tgROZnGedCFlaGvkZGPeJTYNmEXPRtE17xO0DMiy8ecsbmO+640w4e+pVnsREz2D/uD5iPCiCSV+ZsjTz+7VgsjDPmvfr/ooztgCzYg0uzwy++NHvsiccFXg+ZWQc0OJM2DBTOGfp2wyZLW0kuBlNIiRTGH+YB1qYOiJYoIUGJFQWaaxhMu3fvch8CIJI4J4Yphj+Adc6YDbYhrN+QtVrSG+PYct9JH09jWJ2MR59BDsn7uH6ylQucikFaQ3ZT7ScXNIZm14aDin4FBJiN0F4B+0tiHMdOmqmAiUmpi87nsLsp6VMDm78ly3Kk71fK/ptBOTF0gFa+GHf6+kXJtBknEsKhJmCdTBMvVZ3BXmRmbZQv6Z5Qlh6A5DhBvcywWgao+F2xLKkJuqhHmjkyQANGtxg1+gqACktMn9wioM2+SPsI24CNYo85ReiAwilg59DAOjGNQGEzkUaJEHUJTp/dykjKHCBGfIOYPPq4jooyXU5QA2gdjDrP5HjcwWxP9z7msx1A/gr7WgBiNlpxt441RoEgoOFwBfXN5ls3O4cBcbnPKDb8m3J8/cm3H1Vc90GteyW/8RqCrVa/sDeMpHx2gqDK9bxA3iwZ72CLmXdVCUzZQDvf5EhA8cFZxxe/O3HydcUyS3U09luYuBVKXHbTTUhrqQsLMx6WzKEIOBXHWEaijEJFElbN6XWSmq8lgZXZT9YUigrtk3IarBdQXacvCHX+7iRJZrtxvDJvR7ZtHG66BxnJYSpXwhiaSRzqBsCtYnozf1iDcg7ANuPwxIGkVlvmqjl/kXrXoyQL50vPUs9LHH1qB/M6WWzliNPezXUAlj0vps5azmP+fbUCqf8GsPGVpFo3+wz7/9h7rxjL0iw772ZWeh8R6W1EVvrK8l3VM9WW0xxCAAVyhtCjAAJ8kKAHgY8EAUEvfOALCQoSIEuIpCBxOBKgAcQRODNtZrq7mt3VWSYrK7333rtIn1rfWv++91S1mZZUpqfz3uroyIi495z//Havvddem3GmDisbjed/S+EpZgTXq3Qk5g1OowKsNYdKyIs92Wc1Dhby7qWEb6elUxlSOorrAdC7Qk3lQKkzruuQ85lhQC3mE1TpVnu2nLUVQf2kfVdnfoHvUnGufabOFxxmlAfkejDZZilnlXn14L7SfPi3ngM20fkL0P0f9L73737662pKDtv1a9sDnw5YtW00jLD+2o7yM9GwH3z/O97MMXROnTrdvPTX7dnG2MEIIApJ7iHfMdouS3WSDZiDAwOYg4cDFSPqEVTIabOVgyeaFkYdtMU7t5xjSIQHRbzFMkSgcS6VcM4d5VOelyjPpDzHi2SEUkg7B0xoxHhpp+jnO7rW2nGEoFalbIOMNXL6QpGNEWYal+vtDWq02iiBItUowQVMHHGTQibRZA6Rqr3JdbqAoiKoZYDVpKgDqRuV61JnC/h0jdQuYMUIr/vwnlCW8uwV3TOY0V6D4IJzjTqR4gHgCpjhWsm1iefYIiw6ZM+o3ifR1p07d/oaPN/ixSPKa13vYuTPP7/e1O5ECh+2HJ8c0NW+ak+KwBfwD3UwpUzIgxRtE+eFc5KIrsqIl2FCRPEjqYDu3qMIieYXsR0MfaKvReNyX+LpbkBug9r0xhtfUjR+3CIXeJmrfh/GJnOEwxsqG/fDgLwjg+tRowgjKgNg45oYv0SfHTmUEwSBKaKsXSdCGV01ZuUpL6Oi+qKACO+rSB2fBWwzj2AevPTSixIQ2+JoYNVHTZmgUOpYT/HsKy9Zz+EOAdzRmfoCmGGsytZU3rYcMDa0Eq3E8KdO5IVLF+VcOmnDPfNXNTu1zhALSomkaQIaC6XWPOr1Q2kLoiPQkqEQx2iqUjXUz616m08UuVEJFLEgoFgXzRmD2c9shlyiEaEKJ9LRz+eyo0jgiwhJ6+OiVxo8ynAGXEW8LddBodRtU5vM6tCYOgoNYNdzAAiIckF/pnyS8+tdMiuAFYXjimAiUVZREzrWeWUtLxmqJJGoigYXaCfq5bqUXkMlFqNIpyPzKUVC32MM05eoPBPBo58BrzBJat5UNL7WeaI0Wdd6Gr+vu2/4/SbaEk0LxXSq8owpZwu4LJEm532qT3iGADQZ+I3yeuNGUiSIrONwg4EC4wKhI/rzkCLy0GqvizZMJNN1kukbXROxM+9vjBelpbQHAITWaZ2sXz+RmtiL5cSzUnjSB/pgm5zA5oxpPPMGSnnG5Ia2R/PnAG8IXpVTpSLhEQEiYirHjNrFvk8+uKPKLbUDhxzvY78/pWdBiOwDqXFfV7TVdVQ1r6N/1WoBA8zUX5ToIcI2TX06XftIRf6665tlFyaw1pf6sXKZUSGHan9bEchrOhvLmWa6qOjAOHEcbQWkNvGtGQLOs6CnInrlUkO93jntv7fRXVB7puvv84hgS1DMY6j7Ak6pjzpzFqAWtWHGpikJC8RzTcpQWaCL/Erur+uSXuA9iIi78hupv2z6roWa5KCS4/IBjAdHWZM7nPJizXiF5csXu6ueoai2nqPOE9Y61Fzi3ezTAHkrAes6RPRxTrCveF3BcNB1sRd8BqJtQL6nvuOIIGo7R2cMaxNWiNkFWvNQvek71yHWOmGOsCcaXGex+JvnTIuwnpGtUA4Q9tc+66XRmQGVHBnaQfVg1JANHZz+9vwFAFt4LY5D30ZfKY8UYM93swt0Tb5zVvFyGSv27JrYaWXme9vPBqA3jhnbRbpX7KVSUY8AFNeZpugv1+WenMOc9dCYlcjsqDspMhcvndcaPmFba8cP97a7Dr8Ne+BX7YEhYP1Ve2r4vl/zHti390MfNESJoJXxHfAKYMVjekd1INnwN6scwpYtWwwEJifv+DP23gusnjedN/lFMmt0AM/VCRDDHCENythwEFFK5TFUYoGHpfLkb970vA7xqYqu6j4yDIjuzJFxgsGCYYAxSYRotozopzJGyAWCSrpUxsSoDEcOTYwYDDQOH9QxOeOK8kXXG9hZ7CUArAxVzhwMDgw7noFDjEMUajQGMZ/joKlSCPRBgcqKopZhWoYq9+tHIEy5HOT0Feir7wVuMaABPNzbBngDzBXppZ1EXHhh6EO75LpFIc5zVWQpgAH1zpsyUDl8MfbPqS4o0VZKYTCmPPeY6Edbtm52XvHExLjzSCPcEeMj9+vkfnUO5zK6+V5U1mkAWXzD7mOM7ghdQHo6LwrrMeVgcv9zmivkp2FcQt21I8BGY0x3vpNT/eUvv2mKogVXFHXCYCGPi+9Ez6LOGQocRvYDqxWTj3XPQIuoNVF83kMUFsNpRBTjFLjPOHWfo+uQKFBeHvluNChqxYkUVEQCejLAEQr266+/7nWCujaqn3GQ2FLsRxAcOQOwaj5X6Ra/Q8YfIHy6aJjkgFKeY6bWRF/cSp8BBHFNSkgdV0T3MHUsRfu+pkgb/cpaSG5oDHToyQAt52rLMMLoxdkDhZk15oiIwXBAKRE15gPiZ/QZ72GOlgCPMas+YzquqcCo51buGsYWsCPCVtXHXLciaQPnQJwiFWGlP3Es4MwAsNL+R/q7a0I2ZwrjBqPD0RJHJp+6xEcUWBGgwZERtWaez+9vjiwMeWjBxZKo8a75S6SrqLcV9TZTQ8PnEiaaphiUqFwvVh1gcv54dnIA2QcnBRDKwRRnEnmfofP6Hly/Gbq1xpj6mYNhCxBZmTI1yaHssXweY9brqPVn6MSJSvNvi1s1R1YiQaFcMw6AEGr6nhZoYo5c1r7u3G+1m7ElcsZnbPhbXEu5jDi0loy6rBEAGKcidEpootCFiQwyF6zSDLXbeaklZpR9AwBgqGEfTCLtpv/q+pwRtb9wLY+H14jmtoYI2iP0YAu3GQgSTUSRXtE9HB4oJasc1GGBVgDPGe1tJ+UIg10CcAXkuuwWjgbhnucEAAGsfFVE1eu77Wf2E7mpCC6F4ssccx6nwI9BlsYWVgfRX8Bqxi/gmjOBMbJon2okjyoijGggTlX65bjaiRgWJYkQkeJOLofUKLazZqisiYAJysPoa83WeofZAEjiOaDlUuKGfgqNV+XIdAYgYBUApoiqS/S0+qeOUosxowg0bKcnTyW+pO/OLWa/RiAO1dlWdor+DbBi/TdnlNZczm05OZr6OvsZ5Y1wLtzlrNQ1cN5YmIm8WRzSMCYi7e65VI6kSqGofbMEkwCfNf6AVb7qDOxGMONgS6mgOMeTguCSanIc2fFFX1EihtQaOwJIw0A7IOkwBUS50EMcMHgTALaN5WBnhscSpWQ5mvTdJZVKP8FnHYrf1BePqFftJcUuqZ8HbJ30Z7W3e17GGYp4lWr0yoFhhoPOrdDUmSNQ5GUz3cZJc0KMmsPe03bvONpm7vDbsAd+lR749MCqt/RhhPVX6fThez6rHjhyeJ8BKqqLgBwOfmg3ERq5FUCqEgobN210iRRyS6nVx0FxUx5uAO5plUi5JdDlyIm8uc/pEJ43b2HLlZFBp+sQ4bICpIw7DpR5ytvZqCjfEnnwMXGvX1PtQxksyWGiUL2MKNEnOQwXyABYsXKV1SM5GAGs6yee93dysy4KXJPvVoXZCyzRZzH0ShQEnliiY5iHRIEwQgGt56RuTOR4gQz7tVA6ZQBjIJzWoXpL0Ts8q6My/CtnlwOmIm/lsQ/NK+VBnEfl3KiId3A62ZBrRlrqrAmgyDi4qIgZxpHz8/TsADMMKSigHI4A1kQhmxXYAEDAb4lhJA+VaBy/x1iF5lXRZqiDu3fvUQ7kYYuZcOAjYvPCtq29V199pbddOcIL5EF3ZMwGJFGfeNi7whGI92DYFRjhQDcNSw/3UBEwq7USIjJwAYnGWcA8OXTkaO8jiW1dvRLDLSIYMXZNnSJSou+bNm3qfeWrbxk4QUccqASrf6nrKhDuskOAER3wOEswNFArvouYlcvzqOyLnodoPs4RDBKiVsyrROLzsvFq50IztpunvIwLPycA3AYFdTmhYxLVoc7hNM/rSdVfhU7//vvv91577TWrMtMnk4oK+nNN7dX1KBtIYV7zHkeJDQhlPFFeRH1gj77+Duijf/vOFn02RhWedzklNMbOO/9ot9W5UdG+LgcO0VaYDZSLoPQKxjeiTIBW5nXfMBUQI7JGnK8AHnOQqDsMCCJwVa6DyReg3dSXLVok5wh9jiqnjfgmdgOYsrpl1kMZqvQXE7tAl6N1ej7WBcYn8xLAipow771FnvKtu3acAIwALagCc2P6Dbow+XW0GcfWiJ4PgzlzPkIqfM5zzMAqY/6x+dzYGAYSRMgafZc2cw/KoxSNlbmNgT6mWqfLBOi5JwYv+wT7D8AVQ90AlblCpK9FxoiaFW3TQNZ7U5xN0Gih14LB00VQ9CUco45BGdiOHa/HRISsxtyujRMCYMN1uD/fAURWd6e+rZgW17RPnzl73jTyU6dPeq/nGijMMv+dx2dK+FMDU/YF154m6qN9mr0JRx4Uc8BZIkAuFKP+thSX22OnhPu6RZMbYKXNBUgMqPUe01LVV9BS6Vf2OCL9TzVuMHIAsVB9oS57PTD3FY2apWjdbBTF9W/m/pGjR3t7xOAgxYLcbqdEaP8B+JCLO0POLkAr4KVfdoczwWyOOMhMF1YbXaOXXMsGTh2dN7ilzBYOS1gj1FymXSmHxNwjvYH1RQrL4sVLPC9worDPoCGAs+7QocP6OuKf70DXVRtYB6R5oKBPW11eSc4Copmhf7O/ICoEPf6BHZs8M9F95kPmQYm4NR0szgQ7kwSUXJtXqQSiCKMvwZx2ySjOWDnzrNpsx0rycxGqYr+zSJf2Fs5+GBk4NHAGEzm+S51XrVGYGKTuMDbMd+YN/2Y+0mdJn0hZNq7r0lXU4VZ72Y9IbbkmR7Ujs7oXJZiY30XddZRT+2PNfYB2crtTUsl1p7FBdMaxF3KvOHdwDGleEoHWvR56z6ccTc5irmNNATtG4nCgLyr6znemL1RsJl2VqSqGjHWHAaxQtM0mIk0iSsy2Mzik42fpf5VzzHnSOAsAwS0lIvm15EunpjdjwfGJI5/z5uqVS7LHTqkCw1mzjd7+9gf9s2v4j2EP/PIe+HTBqu2lIWAdTrovsgdu3JCYiw59jK7bOpzOnbvQO3joYD9vhIgNAkEY4a+8/EpvvYxZ53iq0RgdAKPTp0/1DogOCcCSKKGMkKeiFK60KBMHCcYNQIEcv9vyEBNB5XidmBh3WRI2ag7H5cppJH/mgeieiKlw0HFIAyZQl10mdVkM0cqBBBzM1cGHEAeAk98j9hNVwJmNfsghnbqiySchEosxEJoa4AyQiLGHoM2BAwd6E+MTAtPPu/1QaXl+jP2N6gNTLInmtFyZotm2zD0PJXXzOKQ45LlG39BsEVcO2yoLgBebCLXBhA7yEiDCo01kh4gqQJzxqYheiUeV8W2D0PTMlBvAiC5VRiKqjBFGBe3ZufOD3vvvfaD+umhK2AJ5zTfoWd94883ei9u3mbrlUhp4oluR9NDfAj6K4tkfVx3QjGdRme8JKKVdGuNmAEVt9pHqRl6xYXnkyDFHeut6GMf0EQJdRP+IUAJYoS1z+ptORcQM8GeDIrTvipbTFkAr6prQFAFV1JqFQooDZHydKK5iBnCtewKXFIDv5ufS3spVspiL2urIYydC3l+j6rREhTHaE565qRq0JwUEEL2hdNDExISvDyXT5XoaQDatF3Bq0Jbou73xGFCxnhXAITqJqAtANyWV+vMHAZ4GBgx68Marj92vmrv79x9QLctjApDQOzH874oKKoNOBiugBiACM4EcRQx65iG5eclLjXMCpwXzgfJTM+lrohVaK5SIiGhIattOa44Rq5k6HYA1G5oxbUupjlD7KspwR4JsBvAewxi6rnWpa5QQGoD1kcbgCY4Bl5hoz6/7p/Yq9XkBIQCjp71LUp4GfLh+tIACedHQY01D1fwl4m4wDi20RWcTiRxQ3mmPWRgtel6q56Zh6pkmi0LoKFTmCl8AkxVSMF+1Zq3Hz847CwOJUWIjGHEhPQf0SjbMBtYZV+aE+wUVW9aVmCmmA5oCj+Gb5x5Ea9oMbI6vLrsD6uoClTrhuW4pxYK+BISacu/8RQDvc6aMM0dxrkDPp7a2DXUitnoffcJzUS97iYAXdEicCDwX1yavk7nNnk10kfzQ2S3SzDMwZ3ESYZAbjOv5osBLhC91bCvaZaEtIruODgZglNo4zqDuGvE+AeUVENdory4VIzDHXEN8be++fb2fvvOOHGJ77Lxhz0H1GOV5ngl6sNetHVBxujnXmTXH7qb2zfBZRQkXyuUoqg67Q/OTOpgAspGRhe6DpeqfsaUpI0XeoWvFtjIwFvcyCG6UXfUr+bYo6CMatVvOpcNHjzkyzDwhYkz5qw0SGty0ZbNSFkaUGiOhJiJ9LWpI+6Hhcr5aQ0JaAJS58udbTuhsRenobyL+d1EOV3sBq3dVg5Zgostt6fd2gOpvBoO6rvNJtS+wppPTnT2KvrLIk9XslfuMKBJOMkSatK/O1TjTTkcrdd/FKqtF1BYmFcwWxqZK0JRDkusW1Z6ziHOYtTaJCKIcbex9PBPPAEh2xJR+taNAkWf9m3Yxb+xI1dg4ytocRbXPhGofJghAknFmLVbZnuhERJmaPmDdFdumQCr7zqAkVNgaEcyjbi0pBDlzrTnQ5qcj53Yaa98zO8Au6nYeIrAlcAzNWM6OwRmWtxisqx3RC+C62iu1FwBYmZPLVy7z2fyP/ot/2j+Khv8Y9sAv74EhYB3OkN+wHviX//N/4wL0bKBjOnQo6XBLHviUEzhv6XlyZpDQJ6dprYx/3gu9KweCoq2KhBwUYHUhe1GIJ+9jmExRzusKqf6ucr7Z+Qs5YAFIiC5duCgasUVpkjuCIMx6GUPQO4mk4jkFMBAxY/OeLdEKSrMsWjhio4VDcMnSZS55w0GGgU7JGqhQRJUCBjJYFnYwaAXoNMEP2SYcWja0MKj0nYPvgmiJHNIYxZQkgBZnwSMdNC4l06IcqL5i+JTBgGXP0cSheU2GYAE7DkeMuKqjCtgvQZ6qC8u9C6wWRdFGVqPXEp0pI6Iolfxs5UmLjQSM+1kboLE3XcYS9+B5OJwZPyIQ+/cf7L399k96Oz9UXqsMerzliBVtU7QVJ8AKRY+IztDvBdqsREnZFvVr+j99ZmCOcVURtUY3jBomar4p3VN1FDG6mFtHZbThKMGJQVtdK9BRlOlqx7beb//2b8k5MmFnhnOE9Gx2ODRjpQSUeObalqHsATJmkgesT0AzR3hpisYEIANNeJHqxNLWB0Ru2/zAiCMSxVx0zdJGu0W0pf8yUO0ufgArdpwMOwlkXBVDABo9ERecGownfVMRAz5ZtM76zu+6NMUymmzUO1pZkeBE0a0mi8FN7Bqw19YOXUcu4zmBC0rfnJQw07nzF20k3xZNGDG0LsCH2gdbAGPehrYABuCFuQDA34rhrDXrMh8GEzgkQsF1p2H366aOWBN9AlhTmqXlp5qmCsD056CG5wvDHaMaMGPBGSKRnQgrTgxqzGIXuvyE417V78kX7FPB22AAdMrAc6Rd84f+JyIImGBuMI9NEyanjVxM9auNYERr1HYLm7VyJOn7BjgsZDNQAa8+dIRG18WYJjqGQwmqsCmSuv8VzQXTmzX3mTKODOkTFiUyCG81YolINtXcgEbGVAAKSqz7KeWPQpDO5LMJ7LnA/hNVc4vOQJlVf0N/51l52SnGWHnuklfY6hgLuABCyW+HTcO+jKOI/YLPGCgIUPBcGOSTqK7qswjOEGVdLtC2aCGUWeVkyogmekY7LRaml3MSTcHOcxCR5LxAoIo+hK1iJw4RsOaQMWOFeSMASx8xJ7PPZHzDeGi1URtoB1BDq2cs2VdZfwhO4WDk64IcgeQ/Ur6MvZu5wXwmf5sxBqSmvBeKsmwwAnO679w5itprTxzTeI6NCUBq/4YRhFMREMyYT1dEOErPidoVQOrXf/bmInCjfnSebsszh8p/RbnPJwReDyvievrMadGIl/Reevm13quvfckMH8A5DCb2bhgvVuv2PIxwFSCXc5kxhGp8Wc9tNkYDSy5/BrhVLiv1yzkHcepyDrBnTydqbUp5opZcn8+69irOm7bHO6fbpYSkE6C/s8Y54/li3YYhojHVDYguA+Q4C+hv5iNjSp8XOKszK4AxZYwAuNgB1AzGMcBZwLqx0jUUctato+Ga53ovUd3a+5hnrlWLI83OaJx0ij43Kjl7SETPGjA1IweRJ77YX1sY1M7YCMpZ30DPwzO7Vq3WE45PntHrXmNTVRGYSxHbijZBdDS4RwSzcHYkLxb2ATTlpmDu9R2dDZysFn7DQUJutNoURwp7wVOJ7J303jxPqRorVW7sv/4n/7x7CA3/PeyBX9ADnz5Yta01jLAOZ9wX2QP/yd/7j+x9xcDevv3F3le/+jWr8p4VhYwckyh3Jl+PHEBKkvBejGE2ceejyKN6Rp57DKAr126oPt5TR3fwRq9UZAvAivEAFQ1DeYU81OfOy1Ain9L0WQFg5WxBBSVSgoGJEYWRBl3otqK8eF8BXBhMUKRSIoFcxWX+micvNwcAQhy3ZJCRz0QUh0PEjnUbwcn7MkBCPRDanl54iTEKOWig+pCPiBHAz+Tu1uFKOzmgfR1OIOhJuhZ/tyFpj6q82QLOXfABYMXYMbi3lH9eXI/PE4njPRhVppLKa8znS86fMgdVK9aUKKKp+l5CU/Zg8zNRGw7RBiT5ew595UIKcI+Pj4uOtcBg5vs/eLv3gx/8wIYdOZiM6TJRrF94YVtv69YtVrpNOZlc1xEhFzBPlDXlNmKQ2sAxeAoVkOgXxhp9HCDY8u5suIU+RYRnn6IilKuo8gZW0lQ7iOJsVX7tipUCzlC7OMR1DYxejDieMZGcjC0vjAOufTiicgAAIABJREFUbREmtQcjBWGmu9QaJEdYf2cMeMalorvGkx4QHFGZUAINHPR556i2cXLGW7tPiN3+eHsph4z7KHKLgYNzg+cFNFWt3MqJtbGI0axXN0JWOX0DL3+uz3TKnE1LHEHQGPjfaryNNF1zoZw4RNKg6l2WEXtCgkzHTmg9Kopz5fJV0+YBHTUXmA/zBVoB8KxPIkdR4p1UXciZziFGAI315+ik/ss4NDAHuFBbGA9y2qZOBVySA9gowGoThnbN8QBWnhs6XVMp1Z7iudIBrKYgylgFgFv51QZgqXRSi7KVx2nMiBjWmYfMSxuYqF2rz3AcsP+4njPOFP0HtZjcUAvgaO2z18yeOcf92o1mIt5F/5fzqF+D1EAbkJN1wPOYaqjng+lB9BplW0qOJGJ8w8CC9XzZegCiZWpfwplHtARhLJwHrG1PKfUN9wLEhu4/qGfKduN54nkXwNp1QiSKX7mIAckY1ga++BkArL5L1iz7I+wZACv7PAD7uvbuUCcjPkPUmRfXBhiy73Jdou0GdMqDJ1qE4wOKJ/RdEwUw2Pm85okjxPodYwN4pN2OmhGF1b8dmcdwx9HGMzO2pjUnV5lnjkMroKXWAT+XU7BANvdkjltsSrndqNmfPHVSP19wO1w2R/0OjR+KLxFU9i1owwjGLdQzjGi+jMipxRcOyxGeTZ/h78zHUJRhjyQSXhuBI379TSHOLI8UTAmfM0r/oJaqvvjTWaXZ7NolFXep8s+eu6C3ZduLve0vvaJ5wb5GRDhiPbzf87M5ejznqefqs0P6B0oDIKp/Rmk5rmuqvvIZQZkkOUbuP2QOpa4t4Mv7WsvDtJNQDa+5AhsktNoSxMv4AZQBoaxxQDIpOGaB6MV+zPwuEAetmX3PALaBuIqwMmZdB5YBM7TkdkAXuHWdXV2zVK4Br6UUXArt8xGBslON9BOq2CjHV89HpNZMhqaezxqjTd00kDA/wm6gj0kxKa0K9oisrfobSuCNTm0KdyK9RIbtIMCJIsDJNQuwet/QHZIXm7xU7heNCJz52T88p9lbq0xW/HMBrG7jY7Ehjtl2giqMY/lP//jtTKzha9gDv7QHhoB1OEF+A3vgW1/bbm8mEYmvvPWV3u/9/u9LuXOWolN3nc9K/uoJefnKMx6jf4WjOQA9gMNyGb0cLtCJL4qeOHnvkQ4xPPbQUGM4PZKnlPdw4C+SgXxToM75czZClHOpn6EdY2Dyc1Rx5dGV8XFThh+eSA7BUXlYK6rB7g7AWazoBkDa0VCB1asStwAEAVgxZjjYoVTx4mfTijgwAHl4dQU4aIYl/EWvs5iHooDkrgI8EHoyTRCvfEXNLMgS8GgaFdFQ4ig6bBDG4J7JXYnhiUHH9TG6z50/5wNppWrOYiR8KKMFgwAVZg57wDqRyEvKbQUgL1KOFONDP/Iq482iG81wdaSTiEprU0W3yhinjfwdKtZtgYJjx0JhxWg6JaMOY5o+GJERunnT5t7LL73k9nDYMmbOU8V4VF9xoJY338IoxMJaTpDzlmQHlRBUHeQxPAMqECSBnoahjHPAatQaKwxixjNRSox5DCiMPQElGQfMU1OJ1deMC4YdXWzDtWsUOPoc6ijRE0Ar0VbmE9deIU81jhNENSwgZNEgQBWCIVHjLFXUMpJtVHVeGdu8TOsUpRYDhWfCCGIcca7QZl4VBa+IK9ctUFLApICtf09OVIuihz6ce0EDBnyRnwoTgsgJcx9Dlz6i34ngnDlzrndCToHTpwAjqtsqL71rIWpdXVMEkPZQB3e5aPbLBODdLt0Dox6H0pioiSBm1ihtMS0c5xKRghbJYR5iUD+UUYwxy/8qj6vqY3ZB+AzlavEsmaON0g07QMYv/QRgJQprEKzxYL6T38W4BGQ1ZWKcJMApXYtIuR0Naj/vIa8e0IrhZwq0WCMISQFOia6krmZT39ZzzJQzqMqcuH+Zp+rbAlqpA4zGb4R67OBoXxac0lwJ5VQRZV2P/RGHC+sVgAZdG1BIWRby9Lgua5D0BgA1gDVzI+A0UdYA7JpjNS/8nUa2qVftqDUOrZvPsS4w0rkPfQtABk65TmqHicH7WI8waRBEgyqcvPdAW4A9L/qO/QvqMUCXcmQ4gMgZnqHaoTg+mOuUxKHP8wyNEqs2M7aMnfetdibwd9pmpxysCTMKQgsmUl/ApgtYa715bOgGR0vTRvYn9tJSHuc50GYgZ3/3nl29k+wznD8aq1HtLdR4Xqwvvi/U/JiriKkjqvrbQu07CN6wpQCoSDNgHvRVv5ntvm+cdaaqA1gM9AfKz+VUCkAEnKcGNGcOTsP3lPP+zk929GbMntdbt35Db3z9Jpf4IUd3gYAy+yQOVpdgaUDUDBrdh7EAXLLX4lRGG+CgQDpRZvcHzoqnMEkSnx8AsrBZKn/YdHRdk34DiBHFJDJZgMzPp/vxM5uQ2U8630yTV5vYj1m3/Jv3Mf9Jv/DZYUdX0gLsTGyUYNO6eQ69EqVO3+GULkVeQGvoyKH8YjtwLlYpuL6QXBt32sl7XSeZsVDf0H9j7eyuNhRo5hzDUcs8CaU4omOVssF4F8WYNVJl/Dif6AvsHvcXNHX1Vzll7ahhbvbBOY4b9sU4U5lDOH4BrVlj8EiUT27BqNRfttYBfxMj5OTJEwasDx+Rs3+3t3vn8VoGw+/DHvgFPfDZgFVuNoywDifdF9oDb7y40sYekae33nqr97f+1t9uIjTyVktw5OJFRF122bDhwCWPiAjMBR2MRW9d5WjcVHt4L1xEbVjRV3n0L8tYozA5tM7lApWUCKCmKB5u3k+uC15VrnNOHmJoqdD4MLZcY1G/PyEjijp4SOOjCMphD7gjbwhQgN3AwY06I4B3lnKboFNFNZI6pUTaZBg1WmR57jkUoKhRNsRnJxEMfUPEhbZxiFGSACOOA5j+SYmQlIBBmAPqVYENDvAHjbp27foVRxZ9sMkYOnVSaoh6bg5xcnsPHtpvKtcmCVlBg961a7cAxTXVvlymPljlMi23lG+GEQKQXz8hERwZhCXkwYThYCwjvnJBaXcZcByAZdiVYfHhhx8aIGJoL1+xuvfal173Icjv3377bR/egHKUdNcpL+9b3/qWotqrA9YNmkI/TL4qHnwEU2TMSDAEehXg2oq+AFaDvkRKYrRkE+UaKE9XLlMfYAuwlnc/VCxUUqPMitcbIx7AVUY/zomIbCVCQHQQYA3gIkJ2V8ItVVuS8b2DkaV5gSMAp8K4os0rWp8aREFx1TVcJkHtRLG6Dxj6rY+R/MmXRXlk4ACGie4wP6oMCn1a/cB96O+i4tEX/Rwoog39vo1xjABTAVtQCsbdTM19WgD9/bycRgDTxQI+CzU350ullFxG5/Wpjy9o7aKgevhwSpvYEUKUWuswAAJgIOChdbRaa2+x+jQiMooWCrAypsxbwLrBqcFrIuYGBqbj0m+JkiXHC/ZiclNrfpaxDGANhX1QKxmgizGOQYrhy54D5RHj2HUPte4Hcz2RthpXBF4i0DMot5R2KjJlpeAY4wCzUdghWl+lrm3VWuiMZkgUnS+pBlY6bo4MQKCvn2CU/z6I9BG1laCN5pU9Cny25csBWhFm4t6or+9SaSnGnjluVWN90X+J8KN8Pd1zpuiTxpid+7ldrMEGnPlbrfcqiVMlPnDyeI+1UjuOuQBFclkLOPD55PSl3Ah9T74qauLs2+QtVv85Kqv1UT+b4oyDTnMBBxc0Ter2skfylSikwKf2Cd5bgKYAZur/RiSoRNygVcJu4DxgXPrPq+emjxx9bl6bAh3lsKNdzDH+zjPRt/QlbcDhQq3vQwf29779p3+mvfeAcwm/+fWv9f7aN78hEUHV9lY0daaA6aTmIFsV0VcDDBRmfe+oGNP7zBVe/I79CaXk0JcVgW0gjPYlZzfqtc4/5fyBrSIHyV05RA4IXP74xz/p7dmzr7dk2SoB1k29pdqTJzX/p+p6UWheZkEnnsuqwuy7ujeRWkfXnd4SdsDuPXskPrXHTkjGc47AGuqzU59LHnM5NlNWqinsCrAVTbvSS5zLrOc0GGu0Xb57vjIH7TBTHfMWrWVsAYmsX14LdC5zXlJCTIQMf4Z9oNgd5UgtwJpzgL5Lrnc5w2iv53NjNbDGChw7Wt8AM22jRjJOE64JYGeLxk4x60EUbt5Tiv/0FWcSJe1w3PH+2iv4G69QllsuKnO/pf7we4t5WZgswNVpBap1aycNefVtjj6C4ss8seMJunIcM3FKQSFOKhTriggrtgVnDkGAUPphS9w384E65OguYD/9+Icf/cz5M/zFsAcGPfDZgVWfR0NK8HCyfZE98L/8t//IBwoHDqDoq1/7mhUP2fRRIb0oY+uyNsx9+/ZbZRJRFIyxe40mbLVADEEZSIil3Lx5R4p2lMaJyAMGiSN70Ga1cRPVIUfSSrg68NnEMaQPy5AgKgG9DLoiHkyW3llFrC7KkMKoI9JZ4jgYfmMSBgFARowDUZl5qh+4wYALb+sNCRpxuPEspfoHeDU4Bdzp+lDSigJnA1sHDe3ld9S8hG7FgczhBMDBoI96YkrpQJUjR6uMR4xvPKJENGgvAPydd36qvFEZJgIWX/rSGzJGFimiccL9Dj113drxUJD0WRpFVBqD8Y4MCspNoMqJcmSAYnLXuJ+NT6hxOiTxJvPhlIjQNdQ/ALAyDBjLH//4x1arRDFyTA6EV199zYc9xgAlWd6RaAlUaNpF/wOeKdOyceMGR4T4He3C4CkAlfp2LQJoz3Hoaxj9/I1D3gac2sqL8WNM+FuokAFtNjKgEkI91udT2y5qr/wMyKTdRBQxwOhLjNMCkFXuBHBlpWD1ncGDjFZGmnkGfYvvVYqE0h1r1qzWGCy1UyP01wATDJrMtahOuoF9E6Qlv9bC5U/6EO3BMKK9GCNFUaSNFVUowFB0TtPH2ntrDtk41yWJeH6M+gmoFRjACCKv6ZzYD0TvmO+MJ+sQejA53FGnVXkUAfQTogcfEvX7+InjBiUYqVBTiTAw9lCPXRtZkdXVij7TJ3M1rx0lUxsikka5JISVUM3F6NLaNZ0fY125bFYcbgJJ0NoApTb8Y1AbVJimn35hfXhuMo8193EQYZCy5pyzpvcBVgtgmiKpPYd5UXPHe46uGweHnA3MI4YCo1Ft5DqocMdxpeiP1hCAytF1ja3bZFVinifqxXyfoTlI/yfakciQlbOzkURVVu12xLJFWIk8hsIfp55pwnK2YIjCSAGAsB9dlEgUjr0CW0RhaTvrhXEMayCgOAqugxq9fZVh2yRRdi4AENplIn50q0XSoIRi/BIVhz5Pr9uwbnR+7yWNodDWKuNwQnnQ7BPkmJPG0bYUzykDNdoGqJHDcYtSJtiDuRC/L6ceeyIlWuJUzNpxvVeLc1F+BpZG1GP5rEvS+Kmmuj+4Fn0Yga5WI7M55IoiXOvGjJkWgTS4a1Ri2krkdJ4caji0LsuZdIT8VokKnj172vVmX35pe2/blk1mFSxQnupTR8Ko+ynGhBcgYAvl4Lt2lODc4bup3cwbOzrDLvDeB7B3bmwr1wNg0zuYE5RlQ4jugfrhhujYqBpTTxlhpGkzFR2Wsv5jjT1le6LoS+RNpZR0jlA/muckmop4FhFUnn9S5wNz8ISUiBGbsmquxhznMoB1nh1YyRnFUcRIlLMGdW/2gnJ01BzCYVSlZ0qoiHPPDkvt2aztpGZA04+zgMhrOW/5LJFW6LOsJ9YP5wbvC+MmAD//BuQx8qZn2EnFOcCegYMS0GuHov5mESQiruo7zuBbOgt4AY4BrDAo6B/vv5oDM2HsyJbg85UP67WgeUX7OadhUzEPa445r9aOHNgdCFMx/wICyslaFGrbCTxHo/TGIdMOhcbCeOSyYJxhTSjK7CTOxqQS8NicUE4r0vkJMA0Lg3Pyjh0QZ+XMR9gPR9BHHxyrU2f4fdgDP6cHhoB1OC1+g3vgu3/0z32gYCwCSLa/+JIiNam3R3mM6wKTAIWDorRRPoC8OKtwamPnMMUDvFiCNtSgQ30QNtnVazdd9y85e8l/DNXskcEqarulOIpBRI7R/n17G/UWz24OWA4ER15E7YLmt1D5KEVN5VxAKRIDifZg6LHRr1ixqh+NxKsNLSy03QiolMKxjWWtbQzGMuLKq2tDCcVE3QODnqhkKfsSweNQy2EFBTMRHR9yOmyJMh08eMAHJCIsPC+1Yo8dO9rat1KgesIGOoJDlA4iTxYnQBSFQ32k3TQRilxq0gbIdWmAZbjRDsB6GcFM1wKGRcnlc+R02SOusaZu50ui/S5S//HcqMW6lqhUkTFYKWeAl512vaiSNy+8sF3gljIzg3wyDtUynDHsMD7KQEnEjZylQV8V+CrjIN73gLLywtMvibCE5kefcB/GG6BJXzI36VurhOqN9Jcp06ZE69BHrVoebQfOoXZp3pGbjEGDUdmlx0VNdLS3evUa38eiOOQwmgpa0bQYU7GoacmAiuhfNa96AVV+V+NUlLiie/IeHDSsB/qSdrucEXTxRptz/5DH1KJ5fMbGIAay8zFVBkYGONdgPAH5C7QOMWpnz1IJDDsHMPIBjVLaVp4btXAxfhjb81pvaYPWdqtdyyPgXJlQ5Pll1eZdqL3AOcwYf60fABz0T5wSAFD6iQgm/Z4xLGEY5/q2finAAmCtMkxEZj03tc6x+gEpEV26m0ie2g6lFcdUDOnklJl6q7/V/mDg3yLAFgiiZEijnhKVB7QDOAAYGIaU9QFE4RjD2TYTgMh/gFPTcoEXxtERX6IP7DxpY+B5UA6LuDdq/iayFmZBGbcxfEWzVtTJ+6bWA+kI10TbJsIDFd/59NAKTbUmL46SOAGWBS4rsltzje+lwlpOPOZd3p/5B5ABVKSkT3LKC7T2I8UGBAGGFeHH0QhToBSFSQtJmgLGdOY+z4eTbP369c5x537Y9YsEVLJOwo6ANZOoZ1R9iUIWeIAaWQyCym0naljP1aeptuhi7W8VLSuAVGut1mI5fgAJM7Re5mkPQSCKaCgq9ThBDx0+2LskwALtd3RkgcQBV/ZefGGr5sU8fwYnDbmtOLzIdTWIbWJQoJLHzkWO4nBFjuNHKGcDSJY+Jy9Z13I9VSniag7fZw1573vaOy+19pNnJG54R44TRepm8B6BO5ggNd/Z2+ssjBNh0o5GmBU4jei7Y65LS43rOGkjNjXXrIspjeILvZ4+ZI7iNIAOfF/fK7c4jIioEePgCGBLSk9FWAHK0G3ZpwdpIZRhuut+8Pmq7y6LhONHzxnAmnSEOo8G0dvk9FsISxPIwk/NMVtAmsh2nQ/Q9V3zvdVn5tqAYxzKzINrOjc9BqR4YEPIqVVtYP67dIz+zr4JWCWCid3D3l8gvfs97UzktNZjWBvk1yeHFQXlOCA7NH4cZuTcu9Z1ytTZIevIakSYuM5DOeHYm3JOhMYBO2JMDkRKWwFWzyuFCAYW79/x471ZX8PXsAd+pgc+W7Dq7W0YYR3Ouy+yB/7kD/87G6F4WvGKjygSQFTC4ht4t1vRegDOQXnd9x846EiB86QQqdD7l8i7OTaqaKJoueS/3paH+Coy9fZ2ByRwMNwWOIX2ulUAjRebOTVQiRLt37/X0Q8OjqLgcEhyEJiOTPt8SARIxjAUBcn5jqPOsSr6X3JoVrtmH4ZW5QABJvF2FnXHnnDTvbqvRDQqmsFBWbQnvtNXeHO5B4dr1DbPONpADT6MUoAhSocc2qhKEmklMgj9iIN9nZSWMWJ5bvqF6AugkBwwPLREzwBmgMBpHG4cZPbeJ3+OQxqw46iCo1yIV0R1MbQtolPKYbIgjry5TUwokc1pVjEl3wnFZ+7nCJIjBE9Vq3W3aIG7lft11P1GO8cFYhDkArTyLKEmQ8clFzF1Z7kA9SN9XxkGGE4AEP4OKAMk0D6uSRswRugjfubF+zCC6M9QJ1VvV46QiYlxjzFef+aPPeuaXzxXDKoAPcYEo5hIPs6G9JcMBvIeKQ+EQd2G2dFcvOwCfEQGMCBWa74gmMPnGX+MlOT/BaCiNGznuQFrlHJLgMmGjAAG/VuiShVprbzjyo2KZz+lQvgdhifMBiiMNaYxhGIodwGv6//p/gb6DaQ5cq2fATsAcpgElJbCiEpJE8qPMMbK79TzIox26Mhhz1mokuT14ZRhzrG+KAFEagDRZwxIojXQIg0Cot5jY4u1g0qw8/JE/wdIl9iWI15qO2vHXdaMeCKHiUoSlWEdJmJM2+kv1moB1pQwihIrQwBgxbD2OOq52Jvoa0AZojY40DD8rHgLOCUHVnMRC5CozAMZ4RiHRFTpX5geRNaZY9BBHZG0k0VrCyeWIzGJgjAUvMphRBSOOU400MCx0f8YsxIa8h5DhLntX8wDIq3sG4tET3a+nUAr/U5U2Xmm3ndw+sTRUPPKBng60pFNA1D9u/IGIyiT3zkPW/8uGm2cSuTsy2knY7mewawFvb9P0TYoiBhVIlxh3ZxQDh2lkgCv1KkGLFmp22tkpvc7IoHO/9ccRqSoSmrhbEIpnv0itOEldjDSJ3dkjFsJFpp5i17zjfHkuRhb1kTRLiuntaKpXQExi9C10FYBYP/sfUnOA/XAbKnPszdZGEr9cVvlfw6qhNmJY0cEcqR6qz7d8Lxo3CpXQ04rOaykZiA+hrI46tnWLKC9aqP3gyacU31ZDBHWrEWrHH5VRNWOg7AObspBgSggzlQowzeu3+5dlcL3pNgJCrP25qg/4zgZKNfzfMxpnAiI1LEn42xctXp1E2N6YtV1yubg6Kx6vOS1E2HF+YFzAQcz+7aBvqdb9pHkoYfJ4oi/lLpDIc8cpO8ZB/oUwMoX/U8ENboJYlbJEcD6Z19gb2Re1TxhLpIuwrWd79vWbhy/sFhoTByE5eC2pkBz2Dgyr+c3gPXehoMpe5HZE4A91gN7iM4H/v2UtegIfiL0Xj6ObiZVgX2C/qS/OKOTQ5rnqbnWB6VNTLAcV1yr+sXrvAHWboSV+cF+wj5Bo6EYz0DQr8pWeQ+Rg0AUcMA3Y+FassoJ57zjnL127ZLbeEX7NOuFPeDPv7OjnWLDb8Me6PbAZw9WvYaGgHU47b7IHvijf/FfNUNc1EwdxhjSAC7oaWsVUZtY/7yMEtF7tKGf1+a5e8/e3m5FWjlsAa2o8yLLTy25ZSj4yquOwVL5IDwbIJHrAtgwaojikPfIJs3higfxkGhaGHMAFQQQuAaHZBkzGNOfjDASPeFg5yBGXAXDv/JqqY/IF4cPByWUWKKZHCocpuz+gPQ6zMpLjvhPcuziGeZ6tIMDDnrwpUtXDL7IR8WgAnTuUf4QhxvKuhs3bu57YgtgAki5Fh5dDiCLrciIwzPMQcnfKk+U+7msjtptQ1slU3pP5bUmagRS0MsGgGm0A7XQMtowlrgWh16fQmyQEYOWiFaN81Md4BzSePQpaM916RvAzAcf7HTNVERwMF4wNDdv3ioV6a8q93azBZKcc6h2cC9A323RluZLsIQ+5W/0F+CM52dsuAb3KPon86FyPmOohl7GMyC+RSQawwwPOP0CMABgnpGCNf2OsQB9vShc5CmSS7dcjg9sFPrxruYXRiYgE4OzYWu3gzHAuqKtCE9Bz97w/Hrlc65KzpGMij5gbX1ta6ypQSe3TdEmABRlWBoI4NoFJrpCWPQ/UWzmAeCRn0v5mmfkxf3seABAteh/jbvHntIHNm5Cn64xhk5OBNMUT30eEGl6ouYWRio5bVXPl/VNpIZIExQ65jb0OCLRKyXgBGAlMoaB56gatVdpm4FFDD/aZ3VkGbcIrKH2W+IjGIw4gmr+F5gA4PC3RHLSt3zOxqbaz7wooG/w1gzNctJUjrhpxVDxiOzpWuxD/rf2A/LXMWYTXVEeN+BIa596qljpV0TJZV7Qx0QxVq1eJZqn1qEAivPzFOlxlMhjCQ2wIiusvRjJREwcbW7R1NqXGJOwAuYYjCUiKZqj1hj/Zn6Tiw/VfotKB8FIIScbpsV1RcGtwCsQjCAVoNXAh7wJGtKSWruRVlTOC6wCGmpeMFah7Ud4SvFAOxdYm0VTp33OdVQbEsVOikE5TeIYCCDH2cZaPiJHx6lTqt+qqDx5y4whqs60gbWHkT1faypKzEqX0PPgGID5gGNgjfp6tUDWXO399HGJ6ThH3c6VAG/aQV8UiCgA4f5Qm6q/K5fRTpu2dgLuGi0fcMQc0lwkhQMq5nz1xyLlaJOnDdChzuWxo0d6+/Z8pFrKJwQqRMOV+A2f4aNQ5DdLa2DDxg2JHhMNx5mBM6LlkjInkgIBcGIORdwKMEhU9ZL0FHDgsj4nBU7Oaw6epGycWA9PHk/prdF5uFjOjLnzVXpHDImaMzxvOf5QdMbZBGAlqk29Z/YMnIK876zO0DPaE9lPWdM4PuaJYoxTmdTylCoiwppo+HOtrBOfRVEYB4pL5lhtO2cL+weOwtqT6uws9WkYTsUM4XznHhVBJVUGhlbtXTUuFaksOvcMORKo8zxVnco0rz2UlJYFdoyyrnEiCVCr3fN15uLgsWpwA7EW62Je4GSBuQKjhotxXa3pmj8VEeb5mf8VjeZ84pnCMEj6Q82n+h7HOVFi1aTVy862luM7DUZEe4XJpd2xMYy8hzCnRE3HqWzxLpxinC+c6TgW447yfKO9xTA7elQsAI0nLDTmFGvs23/6k/69hv8Y9sCgB4aA9XOdDeUZ/VxvOrxZ7x//w7+fQt8udC9DWRsmQGqUfFKBgaIasqGjwEvR83d+ukMUlVvOZwUwEsmco8OLz5B/ioGEEcJGbANDmy0HK+CFCNZKlytJ6QmMDTyIGEMVYU1dRVE69VnXopMBsqCVhqli5gZ5UldMVIZopvKptmxxNC8UvacGrAhEAbahk5Iz5NwgDrhGrcS4KUOIA/quIggcbOVp7aq8AqqgXWG8YegR1cNoAHjxfp5nzpwcsl16J/1Jm7hcoyquAAAgAElEQVRWlbXB4ADAJVIISH/gMhhRN26GonNlVSLniaiXphnGU8xBR7uLwsfPACDu2c2zqeld0chSUnVUVoY4Xns82hglRHsoAUGf4sHnej/60Y8caaVdOLbnqSQOAJLc1w0bNnqeQOGLUUB0iBxmKTo3I4E2Fkiv4u70gXP22oFfRj7lB6CXAyIxfCoaEqMAdVfNB3IqNW8OHzra2/HuDkcGiKTjKKD/uRYRlCVynnC4O7qvfsNAAHQZNGDM0ubWxzHMoKxRb++enn+WAS9gOfX3EOIQGHB4NQA1kVX/Ij8byEWxupwJjEUplob+HuXTigxV9LFod91IqunDRMugcWpsu+P4VEldGJYGgc0JUdeyxdfq+gF8Ur0TKzCtxfFghoLeh1F7VIb6AYnR4KBgDmMQLlMuLLV4EQsrwOgSIHphIFYkBiac836ds0dtyEEtXRullKvotM8g1eqvREaLSp7yN1XzsIRzrLTaqLiPpEBMpCbXT24rURNAFmAX+refy2BHlH+9N+wL9RE4j71ABvkTXQfQyt4yKUMao5exBZwsXjLmCOAiUaLnaP4YcDejMsAPWnTLO3O+Nv1KTdVEY/uU0OZIKKExnrnyBUNvLOMZOu1cOUiW60u5k9o3ACSue610Cp65AGuidFCzMwZdwOo5734GJA3yU+nHilazjubOE63eJWcGjitH14rm7KlU5YHC4Kgv5ix9zQwC6B9XriRaBqdOn1UJpWveQ1hzBs4t4oWzCQVhxI0QZpujvZlIGr/HobRKIBAgW+D5gYDAY30WgTzmBvOhgE/Re+vnYpHQF85pBLiovZXr2l1/jlB72VYeNZHYiHYx7rMEIlwrk3miuXDm7KnecUVcD0lP4fDhA717et4lmhvjE+sskLdBztu1yu8e1XjN0F7DeuH6Pk9a/jP9wV5HxPGmvlN3FeV81KKvaj8H6M+RA3iO9lLYSDwzaSxEVp+TQ2e2zo+iwtL0otIyP8grRocAJxf7MPOGdcs+c8fqvVHSZW0z+WeoTBhr5YHqsVrYyI4wHAJiJTTHSlTyYV/ccDSYF+uNna7ysrNuk5JSZyVtnK1xxVnM/OSZK8+1KOPsPYwnc63rZO1vaPrHcwKVfAFaOQdZTz7H1KdzdW2vJa89ncmah462EpHE2UU+MI7MpkLNWrsrG4U9ZZrm23QYFo7aDujujFWYFAMqN88VMJvztTv/66y1qrJF+SKmVLmuOKBwBHgOQOc37Vf9aOdozlnOIdah6wBTTkd7UAFWz9AWTccRxnZdObX79iGAdrnpauAQX9374//r+93uG/572AOcCp9bLwwjrO0Qrh4vb/znNgLP+I3++F//S5cPIW91Nt52bfRz5IXmECzD6zkEG+Txx1OLp/j99z/ofaRIK8JBRC0BrEuXQGtE5GGOQCM5JRJEad5u8mTwcJ8UrQzqFeVcEhULnRNwRB5r5WHaqHQt0uTGcGgg7AFAYnH2c5hkLFPGArDH9djQoeVWCRkOISK/y5VHCnWNa3HAp6yFFrmN4hgcoSlSZieeUwx/K/jp8MEoKhn7UyoTQkQEgzh05Ai4hFoX+iLXKU8x3znMk2s738YthxBGB8/DZ2gKYiyVFwTo5pCHLk2ElSAUasFsS+Ulpn8KPFR+T7cUQRkNXJ/PlNGQqBC5bAAI6k0iTkNNTUWhNQ5EwSJmNMUqtNCDMZTIgQQ0EkUhwvriiy+bIkwfGNDJGCbfK/XlQhmMkfPY/QUo4vpVnJ62VhmKRFOiuFht5ZAHtKWkioxTGYIYXETSDuw/qDqy39dcvGFKOo4JjGDmj1WgZTiMKS8V1VtKBQA8ASmhLstkM3qLwe4BI89Vf0OoydEe9TRG/kZFVegL5mMcBi1fsYlL9Y8JrqH/0X5TFhHZMAMh4LCAAVtNgcBPbjsVieiCH5dRwvAJ7My5hH3Tj/Z2noN/GoRH8jqANQZYosoBuESxyBELBfuWDOlLUrE+ZVEwIs1EyLZu22YmBEYu0coHEgIpI43vRP5ZSzbMiMw1oRlEfvysXlQtCtwMOJ4bBdTa35lf/rzeh4HM3Lfarl6JHmtdmMJKaR3owCmjwTMxBwxQ9B7uaUqwgDCGOKwJQK2jrroOewVfD+8LXErcBqGpe3JwYRgnAky+bJwNY2MjcnZA4R9zfVHDUtPecXJAASYCQhkT6J7kRqeGb4EqP3uLTDIX6vfORWwGckUHmTBEvYnuODIJtVbXvXt7snf1MuV9AsaIVCdnNyI7tIHf0S+mVqJO68hQ5hqfqRIgzmPUHstcxmA2G6Cpk2bfCZDInlD5d/nepovvXWuS9cP174p1gUYBpbFQoQ71v+oWx/gn138OUSuBkIV6NpfZaRFhor6kP5hBo3tzTlC7FlEiz1+1q5xvtJHn4YvfMU6wW7rOH9pbTINPRvW9NHVwpT41OdCMY/Yq5s1MqJpOmWCuIOjDmrggp+TJ3gmxEC5cOOc6nLR/XIyjDYpubhhf11ur/WZMrB72Bc42ykYxh6kDelkOWJx89wB1UGnJnnZdUKn2aswA+pyliAau0TkASGVdPtGaILe1Px4A7caQYG3AjHjvvfc8brB0iFpzhtAvrONyBAL4Wf9eO2atZI5y/szX+6l3zdwh532emR1TXGrtmqL8VTuY3FteMBigNBfLgb04e4DSHxhn04zD2kkpM4F4Ow6JWMaG4Gfu4f22bWR2FHqvoBwUNGGdnThUOI/UZq6DE2q2BRsF5OXExAZgrrg+NTneagzrBPYRGhecL86l1X9zFUGfL6cIe0TZMQmKhHWSr+xXtT5r7jj9wACVr4hS0Z7BV+yCtGmuvuY1ewbHTPJ+2XkB2t4v7MBN6SPWYOwbsX9s24T1Y3aDHKZEYsmtZ+9lDpJznVJccvzo+b/zZ+988ugY/vzM98AQsH6uU6BLeasbD4Hr5zME5w7u680URcu5Qq0oOmDGkSOiE+1gsXKlDCq8sedVb/WHKoPyE9WQQ+UQTzFeYowjRCvG1650LkZoc6l3yuYMYOWaALICavydQ4ED2ZS4Zqxw+ONxLFDGQcCBSyS1QOukvKllyHAocXiTq1M1Dot+VHXheEaoSzflreZQ50iuIvdVI7QOHIxkDiw+w3W4N/c4ePCw28shXZQ1IsO8qq0VReUZOQQBaxilKcUyzbStMhj5HIcmIJb3AmwnJiZsYCAgcVcR1qlTyOEJCKZ93Jd7Eb3kcyUIRT4kIDBRw0TmurTKqJhGiKUKmPMejDqjwsgU+XMFds5qrFGI3isaOMYpfQANF2XjF154sbd565ZWnggjNXlfRU9OpHq6vf6AIdpJ+7pAtSJG3Xaasgb9T22xui/AA9ofJRfU2AMHDmn+/dCUOtQ3GRuenXEAcD2lnITuu0DRfgxRxCu4DrnO0PoQ2qk6sQHbPDbGHeVwpJwLeNJnNm/apOgbhrWcKzgxiKo1wJ9oa0R56EDu2aWXl8Pi45FcRKhSg3AA3CpS+7PrfbAHdiK6jY7cfbcBol8lEgWq9UMlDjyokdL/mPNAW9QEA3ufRM9gQPCiHykhRb9jXGEwFS3QFEKojVrPzCMiY+SG8x+RawMyvkypjLprUfKSK1eGYqj5RAiJiLKOWTdek2ZAKFpB9BCKbHMmmarLbwC0LUeUeYqwCgb/pIAoCryAHlgCRVd0hFvr+YGoywYSAtzJL1ONXn2G0jgYlewfy5XXCgNkVNFW2CJJS0hqAPPDtWjtGEjvkl9e42mjs9GJuzTWOt/omxjKibgzbDhmAGH0+ZIlyuGfrvxAAesbYrD0hY70xunab+iTApmPHPlPVIcIKHsw7WCN0Y/FDGFPn+4SHWG7VCSpBMUGUdYCqh8XFKt9ytHK9nnWHCrxFy9dtTPr4MFDdjha3TczLqWHLFw0XY4jRbBZR05/CHuGs4LrAQIoJTYuIMj+GFpwDPgCypWmUo4/2ClxJAV41DwrirYZCm2NcW4BBA3InZPeGBOONoeG2XyX3qsSBXtqQHHq5HE9236dcSqtpjXC7ghoWidq8xY5s9aK3cF8IG+SXEie3wCnqVXP1hpaxJ6v/kJ0ae5ciQOq3R/t3mP1/UXqlxcVKaUkW2rmQmlP3WbPMf5BXrHaRJ+x19MW8omZj5xrL0nlmPcelvox5wp9QL+RX5o0TzlW5TDg+gs0v2GxzFK76D/6G0fBQ+1daClQr/mcvsNEoh1hNvA1yEcv1gDrH7cYz+Vc8sbyiRBbxJNg5IQhw9xNLikAMo61qFqnZBnrXWJcKuOCMJYFoWA2qO04PpgfLmvH2YYTmbmlecIchmHBv5kb1C03aGcty/k0Isr/dMYUANnmg6OwanuYPoPyOFnfyePlRX87paRR5/m8o9TOgc355LJ1olzP13NWvrWrBnBWEF21gzBUZ4tKsTpwgOk5cRZGYBBHXOaxOsT1x5dJsZqxefxY0WPE9eQMIX8c8Pon/+7f/+xBMfzNM9wDnx9YtYWhDeYXWyzPwDD8PLDafewhcP1sJ8GUSSXzy7vJyW2zUwDSX4AaGWP+f3tb5fVGAhilTR167+54t/ftP/tub8eO910XDqDIgbJk8YhylVDGvexDiwgc3n2UJy8LLJKHxmaPMVY5gByyHBZWkWx02ghHDPKROBSJQnBImFKoJlHy5ZYivBWFjYLwVEdVyZVKbTYOT6K+Y/4d18ETi3AUzwN9KNEQjPOqk0bEFc9/cjoBm0WT3bnzQxcjX7Y0JW5oO8YmbeCAC2hJn2VuP3UdRi/2ck/r3xg4fPG5ynOkX6DKrV27zu+nNu05lV+YvHPDKpZYMBhUGB14/HdK0XePcpqIcFByB0OOtuHJZd2UWmTqv2H7UIYAxWRdRwc5wkIlLJF2E9mICAd0MOfvyqA5J9C6e/fe3s4Pd3mcyGul/xcJAJLTinjTiuUSsNG97ytKUbQoxhcKFcZRRX8xKCrySH87ikT0So0qWizPnjzO0FCZF8yxRzICOOAxkne8967qjCrvlpzNlotLnuwK5WAS2Ym3HYNDRoHocgDV7RK2IkKCkUGfJOqVCK4NKJRv8awLxNxTZJu5tUzP9bzowctkcBOdMb3YkQLASrzn9trL8MLr3wUnPMcn96+uo+JjkdLOMvc1HLTtHg2/GLT6Oplh7f4DwJo25FDrU3TtsIizZhrt199wKOAgob4rjAVonFmXUFnjVGGsuJcj4fosFESnBdS1W0Q3Tq7k8HXnPYJQEYtK+Q/POdgN6tPK+XSEjb2I+QC4138Y8kUJhrbo/okV6PdaaVjPfltrCXCDIQpIBxQhEOPoo34GaN9R2S0iZkXxg6FB3psjnkqLQCmZCOCypYu15iKSRLQ11ECMy0SJAWZWcjZdmv7McxmMtogqzxdhmdDVeblUDlFFgIDWkue+fk8kbp720BWqxbl65RrvPwgcVXTRfe93NoeS7gfQoIcNWhtAH9wDOmJyalHjJUIzEJFK39GvUUUeKNt6jgMEWxvp62KQlIOD+TFjpqiQSgO5dv2awNLR3gEpo584fkzg7YYjb/SPHUAakxE5uNi/7LCTAY9TgT6Ps/Gh640iOrdufNzgnX4ppVbuz/5GfVjej1OBetu8r9ZPOQe60dXsZ1DLmS9yHLpjAONx1pll4u8lGhfnAcC+ImJMMfYQwDgpK/ukVUBdcEZyhaKbS/Q8YdUowqvvnAc4OXA6IujFfnTLtZ+lS6A95dYt5faqZ3bu2qUSUyfdts1btynF4lWnNnB/GEsureSouZy+3qfCBGENkroA6wUAw31effUV3+eQRPQOSEQK5yjjx55JH46pja8rhQP6OY4NR+c1adgD51GqRv10g3WsuQZIJaea84o8W75btFDtByRS0oaxQdmas9dCUs2RYaaUzngqCiAixJYzMjLmfT+l36Ia7Fx3rYlExKNv4aA6+fIPVRddP+D0ceqGnteAFwE1fQe0liAi5yDpRTSCa7Hf43CjPjqR8wWjAuday+R51/rjesxH5hOihn1FZe35Box6cS3WLCDSZb/0TOxP/I59gT2CvcIiY02HYoFyhau/sU3ok4dtr7RQU5tnYWTAFkmd8QBn2Cqp/42a9VKdM+sUwadywOrVK5ymQlm/M2dO6Rw+2/sf//s/6JwUw38+2z3w+YJVn+VDwPqXd/oQtH52y3Lqg9DwQlXDm0qdxciwx9oEtmI94xENcEWEiSjlu+++3/ve974v8PC+Dm5t6AJRowJcI6ML5A28bk/hUuXEodaZeogpO8GhjMjLPSipXFE34wtjpMCbcx61iVO+wwI2+jtUXzyZVdScz0LhwugkKmZDUu/jPYDI8fEJ501BLeIQg8IFnQz6MxRY8rA4kDE6io5qZUN7jjmQotZXXlDavVfRRt6P8YX4UiIW03tnTp8yLYxaj9BTMT6KbsQBCS0WOjIvDqMAPxRyp5iCCODH4EJgISInqr92RqqPEgV5rPduU8kFDn8ALaIt1Mz8UOB5v4wUrrNVkU4MXtpdh64PS4ydjtEJxZQagxhrpug1WmZjgOn30HqhtSaqdEfGPyACL/uZM+d6f/EXf+HSKAiIFK2XfKq3fuu3eq+oHAr1S0M9TC5PaqkCSDGsE+EpUZSiywasDvKH6CNALlE0e9SJsEIT0++JjB86dMR51GdVboN2Y9RgsABOqLHJGNyVQUBuE5GAewIoqFN/61u/09v+wrZEBIi6ueRADPYI7oTSGQ9/KKiMB89D7h2CTNC1ovyq52Te6q+VLZp0wwKNAasV6a5of3cv+3lR1oFTA1DR3Rv1oP3o6seVrQfX5N6lhTz4PIC1VEExhlNf1OEXG1c4lAB9CBadk3DLMVEh4zxKDULa1M3FLAcD48S49EtDNTBJex4RfXU0upWD0e9YJ1Yt1q1thNOzaiZzrXL1ABdTADzMS56lD3DDDBAMc78WtRYKcJwxMBygtUMfxdkVsaP5Wv9QCk1NRLFV0UveZ2E3GaTXtTaJkBEVs+ODvEZYBFK7db6lgNYSKccSxSddIk4YKMYSpoH+2MomVSSZeWzVdUdxoWYmQlaR9cyDUMudMtHqxPI89M0cie6MLopzDeV1gDuOAZxb7EMAyb6jQ/ta/k1XxfnUQr92eEDvZ204qoPac9sfiWYBKuMcZB8KwwUDOrmEgxSHMuQdXW00ffr2niLWsG24J+I73IMyPQe0P+78cKdYOOcMAuxsUrsrL52UC9qRkjXQRqEypz2MFfstdFdSJtjHaw9FZK3y9osFU/1QoKkcAMwrns0CSNTIxJEChZR17kXqmeevKfAxW5I3/eI6sToDswfh8EAFlxxPiciJYcL6uKpI5yPNn1HNkUWUdRPIQLCN8+WOomBXVLfcdUqtnnvLecqkLaAH8ZwAzZ9957tiiPxIe/wZPfNCC3C9+sqrqmm7xf1STlvXUxW4MQUeIUC1KSk0N6LtgJNMc8bAibxajTVjSA7u/v37vSjWi8b85ptvKl0GZfqZpsxf1/niuqlt3bCX45ydDfuFEi8CmPwOwIqQE+ckwoiclcVeIAXEqt84tZrj8bbmfK1j9nwiy5wRCPQhgBaqP9Fm9WujzPP5aBOwxygfnb1G68uK4BVl13MDZEO1zZ4LSwZhSGom1/5PhPmhwPVMlTCaL0rwbNXVZY9PdYA4I7EreA7mexhHccQxxszlOtPYmJLDSzoENYdhj0ktWn2NL4R7mi2kZ0O/Y0Cbz76P6JKdUmZTkBJA+Ro9l+4Vh1nsmiojRBsWS3cBIbhxAdZXXnm598Ybr7nPcCRevnzRToLf/72/67k5fA17oJyXn2dPPDOAtQyxrsH2l0VXfaw0L/3nOSjP0r3uXz/vQ8JGoIAqUSZp9rdITTzwlqqPWW9DF+odeavXJBBC5O073/2evICitGqDxgCZJU8hSpBENYtSG0/rLAMOABz0pus6ePm5XqH0hopoepUObA4Wl33QgVJqsBg/UbekuLYocDJSAa5lXNXBU+VnXOeyKfrxO2puEnVFvZEoHYaQaVSm1SXvjYOZHDO81xjBUAlp90WpBBONquhJBBwwwHKgLRYVCUBARBaDjL49q9q10JXw2nLgUZsVr2qoe3jg8fBiSD+SIULpkdPOaaUvuB7G8xKB2op0VMSSaBLX4PdEHYqC3I1Ydo26/J2yA/Jc22hteWwNVDqvkGiUqbdE1B85Eo3RNak2MgdQSd67b5+BMmNI/V0EjjZseL735utfkqr0uH+2lxnadTOSHS/UfennAnG1vgvc8p4yOp2LCmDC5Nc1yKMyiNHP589f6u36aJeVNnGcOGe4Ge4ABlRJiUQAdgEM3Hex5uLv/u5f720TsE8eUxV0z1wvmifWfwk1hWIpyqipWzJQR6MO7VIouocpqlCvHaVK5IbPd8FpUcwqgpyobiKPP29vy55YYPMTgLUirq0WbNZNl8LZAayNEpz7tOu0wGQL0tlYc66YxoT1xPNg9BGtYY7zOxwzPGtXkbVogfS7AVRF6CpnVvdMnmUij/UFRjXV2/S8AGHgAkYd6z21HPFsCGwI3D7SXlPRvn4/NmpfAVaYGwAiR2B1v1D5pHja9otSy/Z8QgBGDhn61/V6YWggjtMMWAuqAKwdGRXFXVRwAMlygREcYPQFfUKf29lBrrKMUdf8bdHUymU3DVmAgvbXGA0o0ll35AdbuKlFWhkrQPV0PTvtBbACdmAyALQuXb7qCBj7r2eQWTEZVPYrIq386LWga1d91USBB86TOOgCSnlm17rWde300e/RNCjxs0SWI4STaKvaps9BMrATSffyXtcoyUSkoKcyh6CvskdUTj+NpiXMN5yP7PcLtLcROYvQTBxX3Htc0Vb2avZ62gBllRd7YmkBZO9N6oP3iBbZ5mdH8Lib1YcDivPVVo3nZc43I37eralhh1VjUQBM4pBM7iHAjOj5o+asmEuqQANf5MHyuqGIM44y+gqhwAWK8iEoB2ibqmvhuP03//v/0fvO977nc8FUXZ1P40ppALBu3LjRoJ3nsRCcACvrz1FrO2WUy6+9u8SmiqYNzZ05n/ZO0Xl8vnddubJEaBcLBDn6qy9yVqnHakBIxJkdFsciOffkX6o95Nta14Cz1VFXlYBRlA+GlFXFdSYM+jF5ruSdwra4yzqm5mqjBhNdxZHIuWLWkRkR6CQkAky/4ghh/AF1UfsepALZ6YlSse7hsjnQdjVGPuM9byKQyP6B44n3QYEnsmoQzPqUY6XmMfYEc71KL9V+WyJKzD3mGIrn5fzzPRDpwoEhZhLPXve1M0wgvJyvlWrCjGF+ohMBYHVagetEQ0VGoTsOJPqk1NyXadxHdMbgjI5C/nbbFDjG/Bmt1bd++z/IBB6+nvEe+MsDfZ9FBz0TgPWTwHRgxP7yLh2C1c9iyn38mncvH2uBDA5wohgYWI0O3CKu/YiYDACiB3hoU+h+umlOH+3aLTGInaaOclDN0EGyHGomhzSnvtYW4NWquDqA8O5CtySPh9qajjY2YSODS2hs0AB1f3v+dWhi9HCoYZRhVNkTquubqqiDkg29omMF2FAxpDwHoJNoKAYatGUow6M6HFD0RR0XepCvr4PTh3mrL0meKt5+DjzA4XlF9ABI0K44tTA2AD4cOOsnJuTFVh6vDjRq/AH6uD8RG+hWl+Qh5ZkBpdRkS8RZEWS1+5rEg7gOBzuGw/nzZ+3dRpxqfHytwRb5oTxzorCJimNMl7qzaa462Gz8aoxsq9m4tznXHBA6RKE0cuDLMIQSDMWqamM6J06GAJEwDAvnVMn4AqwDWmk70ZTzMoagIkPTe6BcNsYADz902ze//KbVmqEBOsfROVWtpmSL1lXpgDIi2B/4Hd8rx88RK+YYkRG1hRxWYGEcCqg1n+udUpmHE8rnOiHl0hIrYRsnEkZktdQlMdgZ969//WsCrJtNg338JHRM7zGN2pZyLbZ+Y/y1CDGGG6AGIwMjG5roSgFXqwADzPCgKy8JAZ4uQC0jhksWYC0Ql9sEuHZf3isNMAf5xIO/x7BuxQjbrxMpzevnANY8nr+4tC/vCHjmRhn9zGXaQ24VURVKGrEmEtVX3puelVdFTJm7AB0iBHEkcO3EP3w/7tPAaj0rUZsAK96fcWXcAJuloE3U7jH0XQFLnBQGS3YKoEbNnMhcyoPg4Igxh2OB9xHFwBlEhId9gjQCBJzYNxLpDNXSZTA0xkSwoDg6b1nrinrPjgxrL2QscHRRhxNqpfcwzet5on1ivEIKeGqDmPzyEHbpV8CujV0DR6LZ+rLQW8qfOGqt+9dccz8Z3Mv4R+DGojPUNJ6TOtfKbcUJBLhgnwSk37FDj8hNaMGZX1F5T39nELy2GtuhH2GlH1ufYEzHWSCqtL4XmIUVg8OtHE81T8qxR/87Sg7I1DOFxQII1n6ntcceeVQK40clFATYvCyV3Ox/qAorRUDPRo4njIUF2rvYJ2F8lLAZDgLXrNXc4zM4Cxk/nAb8rZtzWA7XLmCl3cyHJFyVgmuUYPN+/EwR/QlwzfiZXO/II/060AHw/AGsq+9w9NHWOWqzgTFnFewh50WqZJLewzlGLWMAeTkSuCfMnj/4N3/Y+7airCelNl9jBQUfcUCo0Tgfi70Tyna90rZywtXYxnGb/FnmrtWZdYZN6qya1Pn6CP0D3RwnM+kk5PKbbk/kVsJI/D7dRDSaGstQ8JvTmn5sNZyvKnJ8RiCb/b8i8pQ2CrVcDgwAmp6PeYnQIgCfeRFBKZxJcuIYVCNAFacz87DKw2B31NlfjghHmykf1Ci7FkyDcaU+pkwM64R17rOEMxzWgRzuTn9xShEq0tDw46QsNkE5Ubh+tCgioORosNb2jMZOKHZEtMCS98xXOZ+sDNzUlQuAmi2hDsmawanDXkKZskRsSZvhb5mLg32evHnKLVnjATr32CJHXKniwBmGgv23vvV3+rNh+I9nuQeGgPUzG/1fJZL6824+BKyf2ZD0L4HtCXYAACAASURBVDx5eb8P7NQWJHcJzyvGvDZ7Gej3OQiVz2dBAivasRE/sRoinsW5Kk7OYfDnf/4DRVv3ScL/uiTl5ykyQE1VRHgUudSBgHcXwIqxh2GDcXHpYtQUyWm6rMOwhJVK7RWBBt5HFNGCLA1IMJ8wejB0KofIh4QO1zsyuK32qsMBMMY9AayAP8DnLB1yHJpELbYof4jjH68xXxhsM5r3OR7oJ6b7zFapF4xzACveZuhpc2UIY0zGUJ/Sm5CHfFSCCXeUb4oHHHCH8U7OC6Ia5KAcOHBQZROOO4qNUiPAyh5kIrSiMS1ZvNSH1U3VM0WNmAMKw6UUkjHWOGgxBvkc1GKiDURGANSJgKj+ZMuZK0pmAGHog1ZHhR5I7q4926mDmXzDCNoACq2S7KgCBreUMNWnABmMPyJV5DruUi4WOb0Y/BYH0eFNHi0UNEArQitl+Bdl0naRgWvy+crIHETeyK2jrEGEdSDy8TwYQOSxhk5I/VQpK2vM9qlP3xM1nWg9zxuK4mwbcIx/gcaZMpK+/FtviBK8VeB6nh0z3ehfIqwFWAO2ak4BbjgeoDwyDzCQEHlao1zj+aLBT9F6uadccAArBkrtW919r36X3Lq8fnmENTl4H38xRsmfDQTNa0rxuX8eYPV9wC6tpIkuyfquyJEdPqLRAaRqLQE49ko1GFoh64L1SHko5mb1Z8CtGAJQX4lku+8CmAFjAJnuc/J+hHrc3makuc9ltJVKMPMYQ/muHBK3Rd29r+8lFFZzOCyDRCAx+ADaUCNNwUUMSt8DpAd0SSsO6142LhuF0HmPDWhXLjWOMUAHxnjYGq22KZE2FEu1HjH4AVIrlKO4QJHIGRTldKmKBq6d5kDUMW2s8QaERvQntPPuHLGaaHOWmCKM6nlzINA3GPxE3daOT6SUlPqSsmJEW4lqOZqLEIyU3J0fSP63qbdxMDjXutV1/dkc6srhjiHOvmVVZK7n+pHRFShqLu32ntFe7O12egEONQ8w9Nnz2DMoJQYjY7dEhg5qnZ4SpfaqHISMh6nBzBk9O2ANhxwMhhE5B4j6cl8irOx/FU1k7HEasJcX4OB5qp8r6l7r2tF2pwSIJmpgFiEumBsum6R1k2h0U7ZmbmaC9h07H1vL+n3Ed8RIoFyQIqymqfL8rH2PvRwNnE067xZonyGdw2CY+efo5/Ted7/33d4Pfvh276Ci0B5DOTQnVc+YvXf12jW9bVLp3iTBtzWiheOItJCTzmLPK92PusLJtxXAVNtZl0Ti+Dtr6JqcAzgmZ2h9zNBzTiqPH2fRIN1FDgPyMXV2U6eVL6KeOJ6Iupr+LyDKGcBcIkLNnLgtAHxLAPi6nHdQhHEaoiwMCHffEy1sfYmjoGq7sjY4T2E+sI/bEaRztiu+RwSZdVCMrNp76d9yltCPLlvTWFlcp2oqFy0cgab7yoWlv3AwQr0thkABV9OQGyOC+QBItWiSgDvKxlyXOVV5xEwJrpOzrM6vQeoHrA3vfy0dg3Yy7lYWd5Cf6+lM5fdE6WVbMU+SJoCjNp+3oreYaXyO+qs3blw1u4qxnav1MK658Z/+Z//gE2fC8Mdnrwe+GLDqrfE3PYf1/ytY7Ro7z96E/Pye+Nzhv7BxAq0Nr+x9gdMH2vDxvD/Ud7yB/L4OeGiWRCkoE0J07TkVzYbeBcDauWtvb++B472rN2UgzJpv2X4olBgYN3XQMReQ0ifnhwMD8R5EOi7JKD4lbzORCIAoBrK/BG7Z8TGgyeHq0tM4rKnTVjTZlEaZrQNNhpyAhVWH7cmNUYHh87wigCuVS8TBzXVRE17//EZ3Nh58IgE3b0dBEGPnoY0wioxT7oaohNQaEW7Rtck9IucH45jrm2Ko3JRHOtgWLxl1WwqEYbzQfu5BZJW8WoyxEiLi0OSQw6DGcOWARQnSNdj0b54TgISxynWg2pUyLqBh9+7dFtzAO4+hA0Dn/uTq8BxcmwOYZ4FSpVPTeZdEGitiZSBS1E4OULcluas4DvDGEwnbI+ERIjwYONyDMgvQ/y5KYfKejC4O4QlFm19//XUD17XrVvedDvQr90Gunz4jUoLITRnRFb3jgDcoIWIkY4B2AFbvthID06eHTjapvoQmSX7wsRMoeV7x2FWUE8XJ5DXedMH5b37z6+qjF2QUINLzcTXU2qcS9cr6K4qdDXRob5Wr1RwoI5pTW+U0WKrxfvxIa0QRma7RHNs3h0v9/pOAofue/r9bhNX0WFNYW6P6QLVyWBNt/VUAq8EXipWuv0tecpwYGEyPqVPaHD5l/N8QVfbdd9+VqNoOG6bUumUdMwcL3PN5ACulrrge17KTQWtzEOkb5JtOEWgqRwA0eveF5iBpAcxV1hJBuzv3xeK4Q6SmOTTU71kfiQwS3YKKN3PWQFClxo1oa+WolQPD0RAMYgO5gA4DHSJMBr7kWqdmKl83tSfFKA5lj6hISuGkbjHskTWrV4oqvFh5Z4g0DcTiHGXTe4kUFtWRNc1cxGA19b9K9ABk2jiwFnkGIqzOr24UXIAdbA3+iDE9pr1zlVIaVq1c7fxynH30/zXlz7uOrd6LozDCZnmuOBoTFSpHRc3DGNoBq7yy3yky5/z6p67Hm1SJUPwTGQp9133Gz/pbqTIXuAUg0w4UnO/fe6SSLMctFvShhNuOaq1a6ErPlrIg1PKEZikHn6iXrguuvQWQzr5d96yoWymh84wBaxG9KWdKjSV7ATnKsENQKGYfDtVZwn06w7wuLYqTvQAwyWdLfZjfA0aZO91+cxkWfdEHlMcxPVQgdpZp50TX1XMWL3xsJyksGNrOvGDfQuTorAR0Dh48pP3zfaVXHHLZMOi3pMGwL+L4I68VpXL2Spx4Lq+lF45Gs4mgzup8ANC6/rTmBrn6M9WO61cv9y5KtO/qpQsGr5w1bGukn8BAgPYLo2eWWEYA18Vq5xyAqz7LnL8F64A5jzia113OA/JPyTmFHoyaMGfUFZ1JV5wLfkv7NEreGk6dH+wrrrGsfRpmAHOKPRtQy/XmzpnvdnkuNkcI4xlmUNY749p1VFODtVJN6FPovbxoIxFwzkrmr3NEZcOw1w1qX+eM5Zqcn0V7Z99ijjOHmbelFlz35fO3xJqiRFpSDAIwvafj0NVz1t5doPWx04qYO1EX5rOONncitVlHrNHQ2QkaMH9Qqj9y+JDOtWNWvXdNY43vUqUF/Yt/9UftPBh+ezZ74IsDq57jQ8D6q027YbT1V+un/7fv+ul3/ycdCBx+EXjAuw29kQjUE0VinijiykFJdAHql40fHSZzVFPuoQzKSYE5PPmAueOnzvd27Tna23NQuYV3HspjvqQ3Pj5uAY3rNlAkZKHDAo8hkQq8zhy2ADnoneWRdVRWBwjGShT7HjYRi+SoVVTOBicHrw5RPJMcJnicoW9itGIk2tDi8NB/gMTNKgA/Ii89xhIe102bFAnU77kGBs5pCQtRf/Sq2oQnmWjq/PlqB3kqNswEivW+G/I28x4A5JtvvGk6F2JGVy+dFw0Mr3ioSxzIgDeeExVDhJcwQCpiRV/ycxnLBbYi2pLSOuSFQX/isxg6iEzxLEQMAGMAbWjR4xPjzoGivzmQS9WV8Yk64QNTgWfK6J9GBKwiPc1opURJogEc/hHGAJCEjgs4UhkByitQGkj0vjJcEUHaL7GV0ydO+++MHeAGIahXX3vV+Thcy+MsIP6hRFlQXNy2bav+tt5/Q9rLFF2Akw5y59gpWjNdDhGPufOB8oWSsY0Jk+MAI8+ZqnZc1GDUPMmhA2RgFLG90w+oL379G1/vvfTiNkXGMG5TlqbAadexlkhhvOyOwpDnKeMfA9XjAU1dwIiIMutiTIqUy5eOmA4OoLKHHVqpniX01wDWMrx/0RoNeKBNUBZltD2h9XVABZzmVRHWfM+vEyEnzzyvwWcdPHe0kGlPVKmVNuJdDcB5f+UWDczRBuY3/fne++/LyXDa44oBTpSLvvXa1BpijqRZab+jio2a6l+3aDVzituw7vju/tXf76gvnRun9SbFpd7jKdN7k4+0N8gQZO1aBIvIhIErkUQZgfqs88l0ASh8GHSMh414zZfaJ/gZUEL0iLy2vp5yiyjzmQIjFQ2t2osAVAulEKnTGmTdcz3KhCx2nd+FvbGR+S6BA5PDFHH1MZFeoiilgk4fIA7jurr0BakWRN6Y647YUFMyol81cryn8rL5DKwQRtflUVr+57qJ9X4uK9C6faI0694AAs8FR3ygJkN/zfjQBo+dI9WDMjlWZrUitBwaRKcaOLIgl1kYXCMsljBDuHbq1Nbc4R6mvHMPgT+X20EQ7RZOJID/A5eiwulFdJE8fSK6cZLo2QRYZ8zA6QH9cXao99pHDPI0N9g/6H/2NtoBuIF1wpzkd13AyvozTZYxU187jcQOztB46ZdEBVseqx5wGlHGGqP2tzrvGFhygi2qpXOR8QVcJMoqpwdj6Bx97a9E56BcwyBQvy2UUB7PYweUgXmE51hfCC8d0761T+XSAK6kOLB3cfZNjE8or3Wz98hRaRlwH54FMFx7L/s6jh7qlQJuECJiD1quPpmU8OGJI8olPna0nZGI8lHuJnV8r9+8baB5S05a2CJLBHZHJBxF+RvEzWgjjkL6yFR/jozWL/QD8/Oe1gZnAWyXC3JaXtLZYFEn9f3MGbNdFcDpL+zb1DdFfd452ygAU+pHrA3OJ+opQ89tOeL0O8AYhwbf2ZcMZM3wiqIvY4UAFXuDHW5aC6R+wLCipi72CyJijmK2fRQ7JaJdg5rfDEocOFxf1Oa25ln3URMH+E7a0bx4idJzRAVnXnN/VxNQNDrndvZq74H67pQUavyqDcwL9hr6Df9TOUwZB65hwTM7QcISOyUn7C2N34hsJfYb/03r7X/7g/87e+3w9Yz2wBCwfmoDX5t9XfD/b3T1kw0bgtZPbaj6F/qTP/wv/W829yjqYUghsIFoB4IUgAgoNFgsEfPAUzhLwO2JgAM5ZGzUAMfrtyZ7R09e7u3ad7p36PhZvV1quiOLeyukaougA/lkoZv2HAWcgQKjTggMLQrR48VM/hme5NB5LczggyGHFIdJv9adhUWiHjhf9Dzej/GDtD30JQ5+DBdEWRBuwLBdpxIslI1ZqPdyApNHBfijPXjqLyDpL+ovxgR5V3v37RXFC2VYxCGmC+Bu9cFL/u1FAUgMxK9+5SsWs7ij9l+9csHUNg7AOvBoF9E/vMG0Z6Gis1u3bvVhjSgDWxCHvyMDRHA5cHVQItbB80Cjq6LxGPYYM5RvoX5miS6tlDLxchkcq0QjQ515tg0T+icgC7CM2iBUtqUCHEtkmCAgQv/TAB++DVR5PNWngG08/kRxoNbx/DxLlCYlXKHfQcHCWD598nTvwH5RnhX9BTxj1AJsnn9+vdV5eV7u8f4HH7jmJ+UfANdr1qwOSANQkQ/XDBOPq0D6LBk9XM9lNkqggnwk5xlCYZaRI1rubeVSE6lH4Raa8rVrophDsdL4YliOKQdw82bR7NasVPkA5lTK0vRfwXsxNgCOGBuI2NjYF/BstK1ESlNLFGMb42i2In2rVoy5BjGGqfPnnL80qLtaUZ+KbH1yL+uDVTcD8IJhPACdLTO0NbcLWOm6Dj34Y4C183ZHlMltxlBUFIVSJ43uXUqtFeE2WJ8W4x3K4p69exxJx2FCuyOYExEXohKsT5eq6dRrfKqxLJpenQNEsCz04shionLMOejcqK8CSKY8p0iEUgp6MyQCZXXP5KVaMdzMB0rWSFil5b4xNtBJ7VBzXm6o6aGpps4qBrIdLkQFDcyLHg1QjJo1ANi5dKjWWiE0+0ytYeYXwIAILu2GVj6HCK8MyZGRBYq2LnNEEKcZzA5SK1KKByowkTpoxQEx8RXFOZOxK6EvStwkshRGtZ6h5YF7vkP9Jge2gexlyxXxBgxJHA5lV94D+wFdAHL1uC/OJ7l0vNeV6nTR8zGkA/JwsCTfjlf9m70h83Xg2ABsMV/wSaT0WaLQ7tY2tjTTY++IEvugwJ36FrBAziP75smTyj2XUX5GjkrG3WBZowQOjrLyNPclYJS9mbQDnHh2lmpf4owApJInCrAtISYD5rYeiCwijEVX0u99JgcAqTle3csGo0T7A25C02SuMKez19gJAPUTYSY7fJKXGDE/AJH6wTmbOlPQG0CgxznTUaBnfpInWecVbWT/AGSxb52QEu+hw0d7u6UNcFQAkz6hUxfpDCDaunnLJrGDVGJJ1+K5mDPJTZ6qiNzt1CVu5yPnx4aJ8d4CgekbOiN27/rQwIl1y3nHgLL+EBw8KrAMu2lM6SiLpei/VH29TGfLAonpsYdHgC+RaPpgEhCnMwHAR9tZT6bDa40x9y7qzCRafEFjDM3ZrBjWH3NC7we4sp+ztkwHV3ueokoPe6GBSTOBGsOAKGho7nGQlTOwqODFhnLqgNoCkwbHO3vdDNUEB1zCCPMzALzZ2xplvvbkONG0p0OHd9R6kFMfxzHrYKrmGDnlC03T9dkMaGXWtrlkNoS/tNaZb84Tz/qBAlzOKX6mfRFbSzoB9yF/lTUFK4CSdvg65yFW6Rxd7WVylP7bP/7B4Mwa/usZ64EvFqx6r/xNibB+2uD0l83EIXD99Nbpv/1Xfz90X1OjMKKSu5VC8xgP8UBTy9KRSu225HU6R1MH+AwdBnhFvbE/ntq7Nfmkd+Lsjd4HH5GzdFHGyhN5bMdUW+x5Adc1jogh5LN8xTKJMyFxD3WNfDjl3sg4JjcWxd8IvsgQg96GUaBNm4Omn2+G8Wo5ekUo8XQrYgcQhH6FcUJbU4szHnYOFQ4ovJWAO6KQUPuSkzhT7Vlh2i2y+5G+V16tDt8Dhw6KXqV2iSaIUfjNb/6Oi61XDTWMEOiSgFHyeu7eUfRTqqKUpaCtR44c6e0SDQ4gh6cYoImRtWnjZuXRKspMRAbDpXnkue6p06csUAJ1GqMN9cMf/fjf93a881OD5U3yui9WZAFBE17rFWnZpnItCMLgHSeHzMaqVWHkSVef7ledxPMCBeT9TowrErt+g/uIwxoKLm0DwNyjvh75qKikUqhdfca4AFoxGohoEElCEItnvqEcpqiNPpRX+LQA6U4rzRKFBMAwvv/h3/ybvd/9G3+jN677Ql0GPEORyrVS268MCa7ll9oVqp0MNBm5NuttOCVGhgFEezEmu2APb/8Rib1cUTkg2olBjzMDYE1u2cyZROUr56gOgEQXY8ghIhODjl9hcGAMqlPcLOc+thy+24pM3Fa+MXTgWTMQdprtskOUKKrncJSFhaSrsWZK9GXgje+u5UBooPQTgdXHT8jzw7NO21qnNIDjBlfEteWwJjLc3tw52wgm26B23u4jOy3oRwAV40hOMs9o4CLnlCMOimxjcGGkEt1CGZoySkfkEMAwXUItYhm3IxIFoV8rUuD6tvoMUCYgAdGVRA6g+1ZNZ9cO1drhfTiHcMgQcSPCOnOuKHCqbThFBqzVqmEHUIZGcwoHgaNMar/LJOm6RM/YG2IUqqyVxVMEDjR27EuAT4xmjNFPAhUDQOfqMdeS/z1bzjhHg+TowThnnZB/d1M0aUSp1DsaYwF1lD+VBjBXDhDWNMCKr1Gtw+fIbXUkK0CTFAvGEaDtOeDhZC43wSUDxuS3MrYY747W6yfyU9m/woDIOuD5Mf5xXi1XmsNygdfZ2gNTiglwHWXr5GlySc0N6OWAT88T/jFQtK55XjmdVXM4wmQY+lBfB9RQ+pr32AkCJDZAbUCP53DL43whchlHj2XTvJdjpCMsRwQfgS9AGzRh9n2cbGYo6AsWyVqVZEkZnFCFcUSxbzOPx+RAG5XzDedflKCzPj3fLILGOYXjLn3AdQ1KEMFq6xsgzfiTPw1Y9c+6BpFi9x+ggmfVozq/njHUHgLt1H4Q5+RrbMiN1DWJXEMRBrAuln6BHb4ac1SDrZirxgRYq1ap9kDGCaEiWDuHjsJW2ed9EucbqRZjooLCVtkmpx/nlvdfRcGdI0mOKmJhaD208keA3fG1q3tbxSYaU07wPqWMEOk0ZV/rjrEHcKIbcUTr7siRYwZ1OF2Jsq7WeYajwOrGlI7Rez2SembWEQ7Lh30aq8Cc+gstC+jCdwRSibKePXfeTolrlJxjDcqxTVtx/OJ8QtWYvZv9nXlhzQlFsBm/yqPmnjBxuG7GljUe4FlaBcx32C6wDHBizEOIUfMV9oVVnHXOcN3sIaET8wIAJnpK+tPgb8WMyRqKAx2nFsrZiGyxx5PGgnAjjqJE1wNMp+k+Aa1EbLPGCmDjwLKDyo5DHEQpadO2AbdrmfLiXXf14nmN+zmzxjiFeC7XnFdf/vTdg/7M8PUs9sAQsH4qo/55gtUs8EFE4VN5gGf4It/+1/95o0bh1UyOUgyUeNDjbU8uGRtudxNO/TxFwcj90CFumlVPB87jab3Dx86K+nlQFKdLOuxnKa9RgGp0haInGKkSXZhH7ccpUutdqMiE6pnqLLpw4Zxq3IluyiEnuhI1EzlsoDHNVkQOxUUOqqIRA5gqz9DiFzIEiAAiVIHxyTzh8MbgBghiIeTwm+Z8H/IP1yofjAMU4x3A+/qX3vABBM0WzzM0wr0q3XP8xAkb4i9uf0XF3jfbcIqIQ6Ia1OsEIHMvok/UvaPPyC99b8f7/jcRXOqEkv8LWEY0aa2EFBzZUn8jcIXYwiEZcfGih856SQfYgcMHHCVGLRQvOP50jBAMmJdfetlF0q2o6yiTwBylXhpIwmN7/OSJ3qTaiXG3atUaRWNXRH3VRls+h6EQGrFGUf2MI6LWmms5UqZDxhdj4Dp6OqSvKof0rHIcUXRdsGDERujOnTst2AMw5b3bFSH4+je+0Xvrrbds0NNHXItrdsVTmFuVp+b8XjzyFgSKIVxrP1S+RD0qouK8ylL5NRwY5Hm6krCNfYzPGP820JuB7QgLYLgZE+BAfleGb0UKK9+R69BuHBuum3tNol0XziiCfcXReqLJ/Qi6c5NCgU2eaAyZEtooGmq/fRiyaj9pUQ8fy+DpR+WaUeznGNSOpNXksCYyDPgagJHa1qzd64gyn0NxExYFUIlIchlWPHNKXDgShhNF64BoIgbrBZVlYlzfV87doUOHPa6jMqTJSa+SVUWTc1kKGYeeO7QHgKbvj2SsmqZKagERvxZhwVDfrSjukaPHdV/KayjHTCkDY1LHJSLEvmPl7hb1xJh0nWYBBvIdiYTXeAIUCthU7qXBObl0mkvk0GEoFvW+8nHL6eE9pOXpVi6jDUzEoEgFUD1Ooq1MMZx7j13SRlE1rQcog5SfIk+e/cWiTJQ70eepBZx0C5wzSo1oojme1w18A7xhVvBsVt4FeBkcBYBZvdWiSMm1dW5jo/Wj3r1STrIVUkUn8o1tjKOKtUZ9XefIZbn311Ktp8rpBbSwrk2lJ8Koi5RgTZyYKT8SQac4Mj1/5REp2net31oztcaKcml2AkCU/El98X5y0PcJoO0/cFh77jmNkc4htbdKAjEfiaBSnoWSUuzxVkrHIaDr0UbmIMJ37KcwOxg7Im3UhaaviLQlPzPPhH5Cie9wfdgc0FWtdowDB3YFjA/WFM+oLyKBALbsiTh8UFzPWTmorTsodcWeivMC0IUDhahrqeMmWpg91Wuf1SiQMxe2iMYfqvA+rYkd7+zovS9KPm3F4cceyrkBYGZsSVm5qLMKBV/OLJg8RCW/9Pprvd/5a9/obZP43elTJ+04vaIybjy/y7ZojHEUkaIB3T8U2elOj0HxvvoKgE20FafUctGz6RtqoyP25Vqm6kvW83Q5n7iGZolZEwDwu3dFAVebTpw63TutiCG5rswxl85R3/CczLMH9wMYu7ZFRUMtkuVI9WCNMx6J9OeM5zpJJ4qyNm1FdTpMgDCw6izljMbZUd/z2bt+X81Jro3ac12X+6OCv1Dre4HGkmg5AL3K65HmhKovKUhxJgVQFyA208uOq9gL9eXn0Psqh36ZHN2c1dR0v6YcZAD3delx3FabYQrAGjtzQXbM8PUM9sAXD1Z9dvwmRFiHgPWv7vr5P/+H/7gBgRj/fUOuRQGce4cnt/OIlY9X1D573vHc4p1+Thu3aJw3bj+QAXJKX6dlhFyTZ1m5MSOi3Y4s6S0UaBpdOiZhB9V6lADOmECrzkEbH9D+ED25eomN+o4PgClEtXToED3E484L47HUQKvNoSsK2Mq4IQrKIYKxVoYbYAxPOvQ/Dp5lOpyfV3SS2mccHLzGxkIx46DkUCPaSTtQuITChtAJOakAUg5oDhjyWMmb5F5EnTBgUtdSOa2i8xItmSdvLN8BYERiMfqgwwJcEYkgwpSC8DcdoVy2fKkNHeq/uQafEFVABvUPH/TOSORqtT6/ToAVby9S/osEGIkwYzw9VFSSyClGCMbbFR2ANyWKQZsXLVJ5DijBFosIbbgMyoCrpo6qce32bfIBkz9VpQiI5FAWCNBxX4YH3nY88EQHPpSKMII9GJgYW9u3b+99WUJMePA5zDGyiC5z8DPByvi2UBYeDLzLqFU2qmFAXdpcOU3J5VI0xTmDAaUGGFjnnjzYnQNPN9Elz1VfZfDiPWUIdXMa7cHXXAs4xTGRL+aeKaKK+N2/p9IREivD4bNRJSleffVV0/h4rvLoVy5rF3gPnAEfF4BygQ2MH0RgiI2252b8WzJixqzArx8kRrSv6ff5p4xvA6yur0zZKgONKOYWKDe1r7EQ+DilgxyZpBQDQkRaC6hTnzxxyoYxkV9E0aD0xTAs6lvu7exJjHx9D601QLz/RbRP7Z8poEVdRwDrwcNHRC+XYJGMWgDrqNYi0erKcSwQBQsAsGrnWqMhdx0XrPs5Mvwx/qPiqvmBEwcRGJeWSL5mAGkMyERFIuoUcZSA7BiVKAqnfjBzwewB/1tzQusVyh5Kt1EvRnxnhp1WS5TvtkwAi/xDDM6+o8H7eNWRLwAAIABJREFULFThUIJDFUx03BFA5jzGgedunEkug9OiNzVr7YTz+/I36MwRtdM9tb4ZW9YZrAMYIzghAIHlSPC8og08u6Nb1Jqc7f4uoFnGdc6G5GaX6A1tri87vfptpFFpPy/2Xf5WyrbZc+r9LYKucTl38Urv8BGBKwk0MdeIuFZJI+5PP8OQwWmH4JnzSXGyaiy53kKU2+W4898deR0VOFJ0rSngG+yzh9lRl/E2A4CG2nFAg/Nvcx2a08r7AetRXeXSSVoP/bI6VgUPaHXsuu03RNjyGTEYGriaxRkm4EPE1NRx9fNj1+gk+ij2hiisvJf5DQADoMDu2bt3X2+fVLvPCFgyd2H00DxyHVFrp/2LpFBfolJE6jZv2txbp/Nhoc5C2orj9gpq+AK0pIbAmoHizxeOXxypBqywfxSZ5ayNqFOelfYQDaZPyaGm79hZTPFVm2iXMoTs8GL98vUQSr/WPXmu5LUek9P0jBwSAFfOSq6/SPdlHgKA6X/f01TZeFeYi6XW23XuFa2dz9I2s3Q0BxDwKmVrnx9W71Yk1doXVe+cPYCaqFUKKDWGc66xJyJQmBQpXgD8Ee1H2BXztKeXSjkO22IWRHGciHy0GGhLBQDqXOuuJa7L/UL1h0mgMjZas1MUxqfE1i2NK0KYt5R6gyYHzI7b2muOHBdVfPh6xnrg1wOseof7qwRYywPWnS1DsPpXe+38r//s936hx70MxDo8utRLnrrAQYwmjngogDpgZkqFccY8CWzclLjGmd6efSfkzZUHdZqKvi9a0lu2anVvjbzh125c0Xuf06FFrcQnzv3EmACwXlYezLUr12NQ6vrQ4TCQAaJdj2kdOhhFFXUAtBLNxCufCGiin1W/FEMfYwGp+BUCmOvGVZJGBzHPgFGD0AeglYOPKCHqh4BIKE4HFV1CYGmTDIKlok8BWvBe4xHH20wUGACLxx5jm3ZMCBRDU0RV+aq83IC4yrkCoF5QBJXnYFvikKStEwJ4o4oozJs3x9Q3vmMU4FUH8B6QQMd2Kd6uUn6wowGCNuQgcahidJNbDF3PQFyGBPe5rGgoBkFUIZf7YC7xjsE6bmDVQJD+IBoV4GOj1XltGFahaNFeDBaUlFG5vKznAxRj5BA5ITrAs0FdLKVZAD+RVh/Yao+9441yW2AZ0GGxl2ZUmxJpL3UDrC2SWBFLDn1eBkkt76/mZQBtSqRwPWhozv+yIWrZRl+3VFCL1urIPAC1AKvmUV+QR/2SPFUUlxV1lkOBeUU5n1deecVqzQUYyjip9tSO0V0/9TvvsfWlaEV6/v9h782C7MzP876v0Vgb3UA39h2NdRbOcBluEleRJiXSlOyLLOWyUylXKpWL3OYqF3YqZUW2lFzHkW1ZdilLuVKp8p0vUhXbocqKzURcZsEMthnsSwPdABqNxo48v+f5v+d86BmKIjmiB2AfzJk+ffqcb/mv7/O+z/u8nmztI1EuraiOo9Iu9zMU7PF5CqTSJm6YVJoBQpqw2Q6XiEAiR4uiwCZvM/UKMSpxSNCvtA0UWXIJGfMP1F6mzzrHisgKODh0VkenDf4Yl1Cbk5NmQSWdy6mYes2AJ5qK+Mvb77wtZoGo3DLQAenj41J0VWQHx49poIBQvfb9OlIRUBf13tQ0rmgg5yWihcMnVFHYF3K+ELkmJ9EUwBJUSZ4qbVAOC+41ACvGMufGicJ4ZRyVgYwBeUsGJVFUO5VYpzB0EfnR9wBOOxQ1IXJCDvVa8mNtexDpj+iS2yveBRuuAbBNnMm00er3AlhhBjgfEGZIM+5Nt9X3YJB4/RM1nTkHbRHgRJ8SUXPpoEbBT2QnOagGcKZXrx1EfQCxw0fAKmtQsSIA0plzYSPkGQeS8Z8dKGnvzIHkkVoPwUM6bW7GhoDy3fuPRVNFRO6K0x3OKI2CUlpEDXEwMKZg82Q9xFGivvGTfsp6RHSN/HiceIBX8gLHpOKcCGgEv+gf2BlRfh86bRgbBcw9h5rDopwX7qY2X9JuujdYJ42FNHD02QEYh8cDymvpHgOOlbOpCCDjgn2BsemxY2Vh+hpWQ9bcwXjUfgrYxKF5WnRhHKf8zhjhnonKu3SbUmy2NCCM8JDTY9QWUOazr8XxRv8nfQXK7pnujJhDvOZ47EnT2gtfeOFFRxHZC0Npl5ChvhdAJ7ZTKwNDaTfquDKCcQTdZU20Y4rFJvMtCtdhByDwdP06z1lRwGe8tzL0rN/ghk3ufzEIaIMCptUHFY2svvEa0OrP8jfWimJbcd2MVcZPsXpIUanIrB2w+kyYIRnH9EU5yMpZheOLfRVHFGt83wFaWgVcR2jvaa9im5Rjhr+Xs6fmg5kMHhsImTF2VcpJe77XCs3je3eTAjGr6yen9aairf/7P/+XvTm5/PKXowWWAevP1M/96EAt6D/TgX6OLw038J/jIMtfHbTAH/y9bz9FjYwBMvR+O1rVaCwxOoabfAHaWvitjWcK1SqB0O0CcCu6i5fnZIyelTF6sZuZE/Vm5bpu6/bd3YHDRyyBv4a8EIGxB1ImPjC9zxsGHsabiB6JXuoyEeSaaEOkRALGWNVv43oq0sqGatCnnadk6zEK2HwKrJSICl55OHMYQGzM5K6Sc8qGzfEQh6IcD082niuXZwxCobueVBQI4Ltrj/6u73C+t48dz6apzR1wfFIAdlIeWXJLAS7790/bKCTScU11CdmoAcgYCggQzVy7KkNh2kZ2GQgHDkzbEEHEZ52irBgn3B+iS1C4AM9HjqTAfHIjRxwdJocyxdeRyqd2X8AYwlYp+5Jas9TJpS0xUAvQxVDH+AwtlI00gDWU1or0lbEQUYlEdzA8FhU9Pq18KIzBKKaOqJTF6zaK6AP6BQOCSCugFdElrhVngMFkM2I5p+lZMsaceoZB06L//ShqRRXLGBgaN7nnuk5+0j/0jfPiGi28qI8BIXdtlJVjg7amzwucpB1yTKusNjBj8R/lKyK+gzFzWBFW6igypgwEocy1OVWRvFo7az1d+hP4EBGuTFODnAbQU7z+6Q2MKDUdRJTGc5d/RY+G34xx3YAk4Oi+wNI99ZVz5xytTNkJwCj0dupCorBKXljo7qHMVS6bVTQ1hwwQGqCMw2oAr58yNGsNGdG64FJRuh5yZBFmGpUS9C2B4lOnBVBET0T0DGEeDGHALPOvSl0RQYpgyjAajgpsUe+c49qEefgeoAaaLjRB1yY1ZS9jI5RRclPznT5I4L2iElZZrJS9WEor1dokSjiAJWVGUrImufXMAUXUdA3MycOHxeSQM4s8OFgiq4hQ2cDF8RHwSq9aWdTgaqg0nejxUMSqT7clYliq6X2HMmPUUUblGk9NoWw65n4k0sr91bi0A6BHNa5SW8xpAGuBrRpzFV20um5F9Nv4rhzX0IbDYTDVFfBq4B3wXY7POrYjaDgVEMeRIwPfCyVTKJf1lkSIYK8EaCctxTViG8sDRyAUbnIMQwUV9VbrKE4K8jzp/927dw4cmDj36C+E6GjX5E2GctqnitecrbWnT3V2PV99z/ufBdhC0R44dts8sHMNh1YDjbV+QGNnDzMbCKqpxgUCQU8kfMggsIiP/nGPNeYYo7TBjPK8f4SIkq5hs8ANIJU9wPfPuGKcwyYA9JIq0Bwe/TWD62QveO+9d9W2UhGWYwBVWq4FReLDhw8NnDOV/mH6L1FJtRslqRgnGyc3pbyb+oD9AicW8/u+gD+fGTinyPFUfzj6qnbDAUgE/fsS4DsnRy9aBKspnUTfw/Qw8yGpSH2bk78xD2sPqHFkwSV9tuZssQP4HH9jvySSTD9VJDqgNNRi1omaUwhoFXuo9pN6jwX5cdsPy0HG8WtvKDuJ81a7lbPLOdHt3iriWv2Lk4mcd5gwR48c6l7R/rFb1H7K5MHMgMVF/9xWOsJ//l/+19kUlh+/JC3w0QGrXruflQjrUiPp3/doWQauH04P/OPf/cvN6x1PbHmJq7/7XsP6WxnrpgW1RTiRLygxiWKMj2+SwTmuzWtFNzN7u3vn+JnujWOn/Hq1arTukwjT5KYtpv5BuYMeekQbJZuHKWM67lWViAGgUV4GMARjiw0LYAkYZTPA6K7cUQAJDzaHEumovJTyeFa0lVwxCqtjBLFRA04BjURF2SwBV0RaiZhhwCMIA7Ai9wnASSkP8lutmqv3oO6xiRE9PaZo0YHpA90nP/FJbf5HbBjhVS5q3jmBTa75io7HZrRW4lOf+cxnkg+piA15kHi6vdkJtKFKmM0wwNPlP9p9cq1VboNr4YkhRB+VIRuhKqJjoq7KOMBIo/4e7VjAsqI1fVos4Kj6uCiXFTEpAMnfoSKClmBxrZVhTDQALz5tiDFVdWIxkup85GF9/vOfN3WWe3OpGNdQxRhtJUAw6Ft5jb6Ra+PCjD3+l3nAd3mf9ip6d4yQRFaICrosBmBYn6HfyWmkTYg+z81RCkklHgSeAPUYu6hqMm4s7uOIcqst6YgbZX9EXcYjryACJS0ALXvkyDhw4IDHTs2noi07D7wZkGWsF83N9+Eo2zCqVt8frnWEJoe05/rsGoG7CBu1kjLMRI7VHE3uW0qpNHCzKJAKDZfxGOVb1Uf0Eypi6Ii+Ll9PgJP7WUYnl29jTcdjfNqgdomURl03OMk9DCNLibqRt5oyGYgK6Vj0j/r6ttr7vNRiZ+TMuaY+ur0gtgRGr0G71FA1n6veJuepp9ViieoQ/W2lZxBGYk3gwVhjbjvKShSlUVajBBvhG3+vgdYyfCu3jjlUABkQBuirOeO2b3lpiN3cIQr9FOWQyC+gSCwH9cuuXTuU27pDLIPdzrMEvJZQDpFa+npckRwEwRDvoaH7YwHA2nfc8DcLRWkMco08im3CfC/HCj/HtB7goDokoTXugblJ7mPNR/qUMY+DBqVjxjnLOcCxvx4UVd5gGtDf1LIN2Jt3JX2eaHABNRvozp8eOj+JDDrfUCALcEyEn3JVqESPaQ9gfJBbeElskuNvn1BO/DFHBLlm+rdqsTJtEFRjnaF+6TalUkwIpM5dm+veePN1XYNE6VRWC4ckjkNAXhx6yWW10FWLlvbzJIsqz7UXOOG+AzzSNgba1gxIZK2ASIFY+oGaqThG+W5FDtM3RIvJew7FeavKJE1Ojnu8WBxKP7NG3fP6U7nF9PM9zdFEE8kDjmgdlFHYLmYXIGZG/wCizb6IWFdFwsuJW/sNYO673/2uHcW0HYrXVudt0Weu185P/WQfZj80HV8Qi3xU1kmA63pFtvnd4FRz7K6i+gDYKpOGA4r7cMqI1In/+I//WM7ed+yMNujV98qJ2HfY9GnCrifb1tACpn2HDWOub8PQDgBW9m7GKWVpSjhw6Axb3yLgKT+TNT9OF/qUPnigfGj6lZxlaNx9dsNwb2xRd7UNa0qtP/Qx64YjvxyX9bk53dw3+reK3HutVx+TuBaAFRG3xTvzru2Lk4b+Xa1r23/kMx+O4bd8lGegBT5aYPWZAawfNbBaI20ZtP78c+6f/g+/9ZRxUYYHR+57l0PvC62lDNgBVaoWYIvjkMtB9ECGi6Ino6u0eY6sltT9XPf6sZPdu2cuyViWqur6SeUyKuqwZbvOv9q5nhgVRFtRx0NgY/YGJWYuCbSq5A1F1VvkAiBUlF+uiffL6CyvbAGBMnbZMDByMOoAfAsyMqlnZy+5NgRoPzsllkLUj89F+U/CMjImjhwJvRNjCc+waWVQl8ifU3sgcpLNXOVeBHwAtNwL+alsUjdvBhSQp4Py8Os/et3CFRgsmyQQgjFLXdYZCdtADwagbpbhuEYbOFRDaG91n3OiBZEzStSGTbPUOwEek6gE20Afs2FQfRjp/BiVoRPK6LKyZ/rUZSnw6EPPcz5iNmqOX6VCinJaBkGoT/Fqj8ooAwS7fqjaAcOf68TZkMeI7+20omi0DcYabbx9+w47BF555WM2lLkOHBf0p0scYDhgcbboqq0uU7f64kI+vMExbVWGIcZuFF7JwVJpHkWWbtyYiwiXKOeotvpvjoyQT6hRSw1F159FEAyaJ+A3jIJVGssYM6WyCZiHwgYyhGYLLZixgAI1jg8o5QWyyxAeRLXcJE18yXHJcA1LodViNhi1BlVRafWtt3u3MQX44sah1RpIRk2yImDQdzG0CoySw3VbY5Cai5QqYqw6OkDdTowwRz4jSAXt2yIsUM2JnkPpleF7H8GiFlGATo2CKIqvjEEM56Li+XprbJgKWWVCZGwbsKKWK8EgmkHzjLzwK1evGTQRwbkNvVy5rAgkLeo9xi3jEiO6KLpQK0kRKJGpAp/087yMO49dHZu5gGEPuGNs8gj4TlSNBkyENvlsRbtnTNS+x98NPjQuEPThmXzM5DYuIqhE+Q61q/PlmOtyhBC9JoIKS4A2pF7rHsaHSmvtcI66QIHASISDABeUdhEosvNiyBCIumvE1NwXLQJlNW/TYWNgm8reKIm0B2MB0EBkC2rwBtWTZo1DEIr5gpMnwHU2aqia91XjtErVONGjUVqH9Nm2F+CkIYg4AK6VDzzMUS2WRgFZxrjBj+7F+b7qG+otE3vFkcGTMbGG+YZgldrinsbDRVEiT4kSe1q08fNagymrRQqGgbv6EWOfPYF1E/X1e4v3HUHEaUC+K+vLTjmRAGP0n0umKQLu+rAac3ckslPjl36v6FoBp4qgOirbBLFYK0rYp79Xcs6MBcZgUg4cTWdO6DVOLtfdZV1Te3CMMSlNT2jvm1C5JJSFYS4wFoZ016bE7GMlCunatU1YiDFH/wOInIpg8byUeKq9O9eY9aSceRX9Jk/ytHQHzorlgOOOvzM+oVfTR57/CLGxx2utJw0k9UmbgJnuxwwo7T8btA9NTGx0e1KKDIVg2FS3RP1nPbqh/fACjl1Fz5n3HBdbAVo4IK/Wy7Z5eEzXmK89jZ9lf5ROAL9HzCqOER5cA44Y9nzuG70K9shytgGA0+9DVd8CoLRV5YDPK7rJHI/ydHQemPs4R+kDOzjo0zbXYaaQdpRc+rDCWIdYV6NJQYCgnFI4n1Q7V2PzpReOdgflrJ7Qd+5KG4E9wGW6oCvDotr5YjXL8s/nvgWWAevP1MXLgPVnarZn4kv/5L//zSy2PdpSbQp9j34BwHqvPIRFpcl3XODAABThkJFWumK16pgu3nvUvXfuUnfy9EX9VJ3TG4syHHZLCXS3NulN+vJKRVw3mRqDJP3u3TsECFXHTcImgAwKk/dpv2wARRHk3LWhYYTVZmUvsC6qAC5GCr9jBCARzybE5lGRL45JdIxo6wZtuETVuD+iZeRcspli4HEdWFIYkq4nhxEigMhnibZiSGH4YfRgCFaeGJs85XHI7eTaynMOhW2XKEBQbBGTAXw711RGOZRgrhExCcAEQANjCBEnrgNwQf/xetOUSoxQB9S5YilSjsFpbzs5f+of51LpvohkVN3Ecvz4pyOXQ9opn+eLcWTEEO0bZ7yXsi30gSJWMpJz33dsKNC2CHnQJ3i633zzzcH9YVwQGXn11VdNo6WN+Rz3YqOwHRdam+V6mlc6YzHX5EL2TSk0EYlQf1OSAGXW5PnZYaDfMSbjgce0iJHiyIOcExj/VVQeGhhRrWHxd7z/RDEjrmFNYaJQ/CPCZPXXJ6YCQ6vjXoqdUAZ/5Ua+P3I6XCoMcmlnnWKlrckI8zS3fFCrjaKKVjUhIWi6AkiUeKhIadU7dN4tUXYZl4uA9Oa8yFlbvckWiXG7q/+qBATq2RXFvyMjjHxRxpsdRhh+qPSi/GmjLVG1OBQqtSDX6zZX20XYCecAxqxDeI6wQgG9h9iQjOEHUgq+vRD6IY6YyjHt0/iKJpz+CmDjHCWQFbVrwECujbkFQ6NomdxDibl4fjQQyE8ikAVS+Z1rqKgrYIdIXqIzKbPiudEi7IxBC+aoTBcRLJS/MXK5HubylMRxeG4WqOI4iDJNySlG7ddFrXWPND5HEx53u/Wj1OVcK6dhxkHyLr0G9dphkAfIvLT4DW2RiDMRJp6sUdwfVOGiwtf8ztxofdn2hnLAxGmDcZ7P9NeDcoxlrShF7KIz5/fQoFPGB4cPcy8AMeVlVmDQ4/zK8LTzijmAcM8V5beibPu61hHqUBdVlY8CHqAIjytKiEMEEMf8hbWzUes5956c6KSWQA+lDQC7zsfVCSlbU6C/2r7avajnzvUV8Og7PvoRORxH9DnHKap5zXDn/zc6eNFJndurtQUKOWV6AN0RDAv9nXnl8ljMI40L+hmQTRuyJjGWHzbgWEA7JY2oazvsw5qHw/XP73hJ4TyMAdZsnIa0LSKA7BvMO8au9w07JlMjutY356+26xklH5k0Fu1PqPUDRqnFeltR2ZuaR7QJa8t1Oaihel+VrsJdCwQmj7ny1YfOkewt/Yhrn3lQ0Vc+k3q363wvNQ75vVKB+My4aqnWPOG+WEfc8cwTtWeJMdW8yvxYsPDRnQXl7st5RXvVdyvHvtaSsqNqrfJ+255LBaQyb5InzFw5KobZiwKs+8XAmND4fKRSOI9wSuN4wEGm827f+0oNpeWfz3ULfPTAqpfjjzoleBmsPtezovvD3/1OAGujqjjK0yg3Nsft9W7Kd948A25LXbI2dS++5N5oIxuVF5Z6a6ywRGDWCHiRn3Tz9t3u7IVrqm16TjmtF/QZ0Xs3ULB8j2iwe0RTlbAQUYaRR1LJ3SrPrmhTosuyiVy8eNkRMiIo/M55AXrkLIWaFWMZmiORNUcItTHyEyDCBgBgNaCT4UwE5JqifnzHOXktejsl0LdPERDEjKaUo1PUNiJmiAYxHwCtJcNPrVGMWeT/k19jK3MAZjF2yYnFuKNswt1WTsF5VAAMUXwXBATw9hNpZQOEVsy9jq0NBZGNGCENUxnt3U9xe+jDqAwSCbsvCuuEhGrY+ALUE8EocOSaiS0n0hGblYpqNJpYUZ+KlsuGTNsCJh3lGBjGMebqGaMgdSZNYbMRKs9zy2FLbtz95OK2Wr2UuyFKcp1IqiJrfI+2fenFl7oXqTOoNsZ4dCSPOnXOwxqWpTEl2dHfCATFGFFkWyADgFAqrkRYy/ufKILvwl5vDNii+cYwilpolE4LdPGdEjdq9USbAY4VnYhzyzUE1HlMjtjhceTIYfXl7mawksMaERbare/4yTUNgfMAkAP2oGP7z8ypRGJwThDdT85po/Ca1qw8TCKEugbu34qY0PFaXp3BGFF02AS6P5gBdU04GyyoRO6nPoNY2JjKKVy+dMWOIsYn883tShkKXS6CPnt2iw0hYEDkjjloASsMbwvOoLQbcZ2Mv6wfANusL5S6kWCX+h5Gxi2N/3MXzjsaiGrwChxeD1Jn1Dm1ugbmsqOGPaYAc3lI/c86kPqKoexZfdWgizrDRP9JKUTpOsJGZdwPQDagAAANTRqQb2VRKaxqbFn4R68BOpT+wIkE/Z1alQNQ3HJPU7cVp4nUPe04QUlaKQhah1jPyHsmsooyK86wfaqZuUl5pvS5wqwapnL2GQS3HNDmWBnuxaF4Mq4tFOa8uhi1g/W5fZfxTH8vqkSYCxth/JK3p3UFwbltAs2AL+YKAIX10zm1Pn7Nh6IjZ2+IUU5b0cdZY/pgOoAiDq449iLClNdDNeQwAqrud3IHTX11KSCAdqL9jqCybmusMP4Z72+oVim58TjBWI8ZJ3y+omxejxURnyCHWM4VFIST1xrGBdcIewZHIc4l1iivEB6rEVOr6G1FKKsWMGt+OQIrD5FxWNRsg0DuVjc9VHIO6PL81zkYI1UDNBE+2AYj3UaBPIMgzcH1iriyBsM4MtvCwnMPRYGm/BEq1zgHA1i5Jtps6ByjjFHyos1CGPRBrsPr9sAZ1ldtDuUfUSQo2KSt4ATjnCsArMozZc6OjMjB12wBxhRMCDuX9F0cUZRjotQS/YWjzLVXdc1Q8xkHpCQcP35Cwowz3YLmhusv9wBr5ZEW8OtbYQUm+VlglLZmjJQTuxxQT+e8hkVT3+eY9F/GA5Rt5i15/PP+TAHNUK7FmCBlxbn7iLoROY2oW/o+6sIRbYoaNB3C/dc6HOdD5mjNF5g+OCFwkH5c2g4vvHBEa6tKU+m4OEDvEznHaaDrZi/ce+i159sgXb671gLLgPUnDoU+OC3Q8lEErMtU4J/YlX/uD/zB3w1gTSStNrN47OvB4s0mVoYDPytvhM/UpvIYBU55S9k8rcIqIYkVPFeLgqfNaEQlb+ZuKn/lzJXurWNnZWhA3VOJmY3buyNHP27D956A10OJT2yc1GYwsUYG1RZTZ2elLgitBw8w4KQim2wWfSVR3h/m5MkI12ZaRkVFZTE6MagAhdxHfT4U21EbL7tlSB5QzhMGJX9nA8Ww+cQnPuFrgBpM/inv8z02SOiTbFpuOwxFaFT6G5HjGEpE4VTnUb9XXhSiUtdFE76sGrSOvCiCg2F0l9pwupYxbfooI/v4il9H2AR1T1Hl9DkeUBUBGRgCFVnhdUW80o8BCgabLuVBu0RlEqMnTgHV9JOBwvUTFYWmDDWW20m0IBRTPlv3XIYBTg2sI5eo0aOi2kXRrbbHgPve974nleN3fK5EmnWf1FEU2Pvyl7/sGqYuH0M9SqJyViGmODy18ZJ3GYGkGNhE4eOBT5kS15FFDIm8yp7Sa/LAAP3J5ypnRBngMaZLcCzjmkcMnGbkAfwMuoZKu85Za84R6uJCK+cnxy2QWhHAotyXkc/xa64N5hx0UEeV6asYexXdIWJPnq3vXz8RRoLW7PHlnzG0AWcBFaB1gIruGaERcgMtnBJaW+VFU0aBx7hymzerDMsJGZOMh5RXiHJnzQMYCEclLrVORhXAYJ2iQeRzEzkqBWNWj34eYyKsiZZYHQrFYAxbOQrmNK9PnDzl+0F5dN3YhN6HsRAl3IqOw15gHPB7oktxnkGfZE6TS7fUwB1SZAGqcbb0Dd4yTCs6w7hN3loo07xmvYHKzrjjnjCcD/dGAAAgAElEQVRGgWKrBPTI3YOaDOPB+dPNWUONTsqO3NJ3WWdQ+zRgJZqnPiFaw/EZo6gIv3j0RVGF93YbBE5GiLg0J42jWI3qW2OlD0psKEMHNriXqJg+zzGhInItLmUD41zuDzs5dF8155iTzPOtW7ZZVZc25D5LlIm5VI+M+bAaXEu3EeGXRmG90jSHZ31naZSRYVBgYAh0h0rXOJZY01BNJWpqarOuG6cqJVUAcZRVOnPmrASIXlf5rNc9VkvB26wKXecafZfI6hZo3HJEkuvNmnlLjgTuEbqro9x6bnEOqeqNwmhxZDO0W66vrhWAiCPMud+itfqa7DiNY5H25PekEISqXSJg9ADrRNZRnCoZX55zFv1hbRYw0T3SxlDsUc3fqbxnwKsBcJtTMDp4hCaaCB51gl32qj2cGqN/npNt3iV6nLnMg2ionS0q/cPexPrOWg9biP2E8USNbRwDVzUu5sQOQhhp7TpybRXR1twlbYP75Zq9ZmucI5JIzryFwkxJTi44AXXK0zHvUaw+pvzVi3KM3VKaAlrra5TjWhTdyh+vHPK6r0REhxHXWht4j/aHOcBcZuxlz8yjWDnk+dYaUjYMx+BR85779rpiAS852/XatVr1mdTSjY4G53M9chz4Ol+xNkpRvPa+2i/d5r0UCTODxKhCzR9xsE98/NXu8KGDyl8VJRzBQXwbjEGNHSLp1GFfBqyDLn2OX3w0wSoN/pGJsH4UgemfNSKXQeuHM1//8d8bUoI5Yp9iVmcoal1JxrOwE31hg+LztbCvom4ktFAZxEQQVoxqk15BWRqinKLQrVdB+261qF0PlIeEevBF5c1cFV0IKuULqtGqhZr8yzFRkCbWysBUdG6TKGwCkOQ54UUnL5InoNG5jtCVmsHAdfAshddQd4de5zIuUlJgzECNe+BYZeyxafJYJ4MJ4QPABwC22gVjnffIV0SsAtDFpu9IhzYUInVEAKFEYWJYwAYPuCOTqUfJhg0wZWPjOBQpdx1WGe4YmSg/jkMBJroo0AqQ594RKeEe2ADZKCt6WtdWTofy5JYxWJTBAlAugaHttwRtCrASreDJ5zHiXnzxqPMBY7glV62vllubL+2FYUmuU/Jek0fFzz7tknHEPXP9KID+SHVaOR+P+huCUwBWIngs25cvXnK0KuA0CqcxgJ+ufRjDIZEeQPhSY8LXaDBBgCOleQKoEgks47r/s99+pi82WnIf6EK5I2rLOLyp3GLGCmCVZ+UR1+cLKNTvRSMcUutCXzY4lOEHWCQ/smrAEsXAsGR81Tiy+I1yxIhWIlJkpAoYb5Hi3IOiVTid9DnoeTebonadC8cAbYxjaJtKI1Ef+O23VPdRThn+lhqDodLTn9zbixLNYk67j9XvzNt1bUwCsO7LIOfcZbibxthyDgGuT8h1d8RhtemBb7z5luiB1wX+yMGmLrOip6J3wigwUNC579yJwBrtUTRhxM84NiwG5jWgi/WgDMmiZWJwLqpMRM2Zov+VQFMpi1d+W7UNcwYDl3kOcKWvODb3Qh8gFDOlfHvyJA2wzH7IfWNoFh34+vUZO6GcL92cK0RyaXciLLAMMFaPSCBor0qUrGx1PEt92GkLAHxdTxnzyYlOOaWVpqonOpa1iJrICKIh9IJzQMJKzdFUTpPMiZVmZlC3lTxPHHR8H+dgsVn6EaliAdj5pWMmEDyk6/cN8prXtHGNda6PPsRIL6cW7el1hegy6QisnC1qm/zdMIBYT4nmMeYZN6w5AHJ0AU4p/5LyYijeAl4Z52alMM50jVNyLFByDJoqABFVXc7L2EoKwbzFsACIWwQYJvT3yp3kWrKOteicPACwP/gO7WwHQcuFLEdQrX30Vzl8ieCx/qAdQL/CsOE4rvOrvmLdAriwnvA744Jxe00q8uynRIPJ+Qc42Z+MA6GBYCjUYYmEGl/5s+Q/9inOZhOQN80/nCEtdz2AC32DGMshf+D4SnvTRudV+/vC+ctiG9ywE8S0WITXWt4oYLXSMDgeTupEFHEAIMKkSKYOC9NoVmvlCZWIQxX8lkTWHolmTIS15m7tH/3IPddaNVZrPJWDms8x99lXy2nap/fmOFr/tNeWGjzXyme4jxK1ok3KkQQoZT3gXHyWfiFiPy72Ua0THLfmHG1bqsCVjlSU5cpFDvsgYBoHAeNPV6YxtLLbu2dXd1jz/8ABOcql77BR+cw4AJ0TLWcTUdjpo593/yw/ntcW+OiCVVp8GbD+nONuGbj+fA34j35nqBJcBkYtqv0oUMnr25urjQPgMBSEEKgSEIFOuEIbD5uw65WNykM/Sp6ajCqKoqs+68io6rs9lOf5zohowVdUEP2CqEfXFVkd7bbt3C3RGlFxFeHpVopmdF8RF0UcMAapK7dWFFk2mwKsld/GNbFZldHJdQMUSwG1No+AmdRzZDMiMlIRFOi15P7F0IzBz+e2Kcds3959voaKuCGohOInv0PfvSbgahAi4wDvOVGnqj0HiDXVWRsjx4eeZ+PGICf0QAxcQDMU5XkrAD9xLhPgB9VFygTwvdqkK2pc4Ip+6xuhFYEp47xGSG3+WCMYEOln7J5E0DHIad8YBlLeRLxE113lKioqgIFWVKgAx+TzYggZ3PYMzqKbF60VGhm0TsA+huWMgADF7KFcQsGkXxBHcc6urm9RQJ08HxtdrdzDIIrR6FUrlPdceUk2FDFA5AmvaFfl6vrCMMJ0LF4PI5pN8MgiMomeml5HXpu/lMcwAkstvoipFLUUw5jo7waBJkD3VkSz1HcWwbLqKarNw9I9EcKKui0UVoxXRwuaYq0jfM4LIzIviitA1vmkoYnmuuraRKFuVFdokADXioQT6ViQgBEgFbobdHnKSmCAMUcdjWgGKX26V2N7enq6e0s5ghcFWN0nLn8kh4DuN3NCETkBnNUysB0G0HGI6DnfGnEjRGFkjBWQAdTbkG7jgp8P9BkiXhjDFy5c6n7wwx+qBuec2o/aoaK2K8KKg8YiLBYJ03c0BypHlRqxtBHRrnJ2AHbtjFJ7k1+aMUH0Bwo5ES1UqEP5pM2rLiX9wue4t8rxTP5glNPpAyLbfL7Ob8eJ5iXzs1RHa42kSYjWIa4DoDD41Tkwlsv5wDXMac6bZi1QAEV3uxxV03IWTO9TXr/a02uexdPkLABstrxcHAhu+wFQZL1q9Gvo+S0f12AEgR2iXFprLGrUrseOD32OMZ3I1nrfP9fNurPBNTblXFRUjZxGrnsY1SYfuEoEFfOgGAfDsk+sj/R7RbCYQxUx57ys16VonpI1WuO0V9iBVKkoIGLca20uRphJIlxyYEb5OTThUl2nHjbOv3NyhHHND0Qzx4mzzmJqebqupuqzxnl2187X68rZ5N4/9alPipZ51H9nXFX0jGsHVGSdVVvrmBU5LpBeDsG+g5DxU8CX97kP14G28I4lrQZ9B0WX+bYgxgjRefLw5+dvdNe0RlLPl2v7whe+4Jx5P4h665g+H0eiFFED9l6X+WegVnnwoWP7PTNukmZgijyfJaJXQkCsd9CNva9lz8dpOj9PeZ0Fq6rDInikse2SaXIis9/Sh+XUwNHK+pB1FiVosRx0HqjB1zX2Txw/ZceC5C00Tp25P2BIFE2f/uLcHJv9ifFSaQDl6GAdqLx65qLTfDSemHOkKoTdJBZUY6BA8ae2Kcfk/mFHsGaQ/1yOYINxHHG6h0SQSzALMcAA3NQ/h0qcMjw8ko8MRTtMF66dtZu1PNTgpCSk71xhXm2Mojnrq9ZErRlQ2Pfu2S3WxZFur+whHC+UPKKF9h353GA/Wn7xPLbAMmD9ib36rEVXP+iGloHrT+zmD/zAP/jtb3mBDy0yk2UpYC2AUJ8ZeggTDeJhOoy83slfVQSLjVGAdWSlXiP2SJ0xRWAxRLsRFBDXa9N60J1696oireclxnRJdMCN3Q7l/m0WSFyxWnRKRVjXUqfVCpcbFPVTbTJt6GxcGBnlKWVTqEgeBmvReNjIiBRYbMdRuSFtB7A6KcOMDR7jk82L0hS0QN0/f+NYe3VN5K9ayda5eCtdvmT79m0+5kUZRxiU7EOwshwR1TlRZGUz2yjVRAtjtAiraYcoLspgAVxBJeQeoA9eV+4QNWjHtFlCHSZHkM2cRjRAtbk0vMYCp7Ffkti2dMnrA9vQ+jBqk9DqTZXoXKMKWwER08F4LPl/UW4cTRvpvsqw5z4w5geUs0Yz7Q+0pWtLRRsC1JKHCnjFCYFhW7lgdkZQOqgZTX2KWF4nF6hqwQ6jnkX1jbFWj+pTlyIBsGKyLaEu9tuJ7xW9tBw3fQdO3xngfm8iSKVAWvRAjGBAENdaIivOGW15oRjV5emviIAFTHyNhIMTNKXfeVZEyzaPOz395OilXqPcS84ZNYNNndd5bt6Qk8c1eO/4CxwbQRoML2pAYnzxO2AbwEoE9cy77xmo8NiicWiaG9E9Ae8SNoE6CBUYFVoLVkEvlFFvgRjGakuaLgeGDeMMLAFsOXIESAGOgIvXX3+jm5FaLQBw7VrUgMWWkAFJ1NI5fqb/ApKkCq57uu0c0XldY9IDQg2WuA7lrshrJ3ceERYJvqHAKSvfIBrBn6KY0vasD/xk/DOGuDeo//RZOUFogwIexciAls21Q00l730IWgAy971WrMNp0iL5jLf0uUArUVXdCEYzKQHMLcYaZW02qz+2bFKkmNc6btazJiSDwev89MxPr9t2FrVca722yA4xGyLq0KkFyIhZQl8uBsbAgDdgrTzVKDlzz4zZLVu2+snv3DNjqcSognqiBs/rrCkxzukfDPmi4zu/stGwE1kOJbsixdXGyTdW5BS6sO4HDQSXYWriRVnU4kDy+qS9JBTzlK3iSQkVnDKoyp8+rbq+orLOSIV2YX7BEyfXBthnDGs8q29Yn1GIJpLJtfzar321e+21T1mt17TaBjhpM8QA45CLSNvS9aDW4L4tUkCGsetoo6nzEfMjyll0e+YfDi8cBKj03pIgIKD1/n0crzcNXr7y5S91X/3qV5V2E2dQbrytcI0OnDWvcseHehR+P/9l3fegzmuvLbSPF5OM9ZESenIbZ31j7XkglsateeqoXvQ+xbXOCuxTUxxBIhw9rCu0s0sP+RwcFGcmzmtFK7W+kRt7/J2TzqsfkZ7CY4utPV13letg3aHt2R84RwlnVR1bjs44p++YKzzpN5gpgEMA7lBwj5Sc7GOMZd7nOjlmMTOqDnGxhJiXyTmNY7fYObXn1djvsxDqmmpOVJS1clk9ktWulLsaXSH6tyjZ5FNfvnRRTusrBtqbECP82Mvd5z/3WZV+e1kOUKUK6Xp37P9E68HlH89fC3y0wapnsiZXLTm/kPZfGnXxRfQMu1/IRfwFnWQZtP70Dfv7f+c3GjWyD1hjHpentH4WYC2vLZt9iVMYOEHf0r94e1mVtbnrCTUYsQNUgxFUGVlBTg65QptlSN/t3j4hg/WNk4qwzCvPTrQoAbwp1Usb34jXP0XgoRXt2ZO8wGzuoomy8YhaRG5WebELIKD8yHXO63Om3jX6D++xCbmuoyKIbEy1oWA8sMkQ5SqqoKOxAo175OlEAZb8EjzNGDuUh3jh6FEbjWdUV468nDFRzhxBlPF9VUCMzRHAulsUV36yYXLto4BBtRFPytdUNGZRf7PYjb7HcdbICJ+U4Tgqg5Nrt7He/sY9WnSqbaqOBti4SE3QiCLFkKwNNc4GCfdIrMf9SSQco8GBMihlMsZcyoWNOmOi6JWhY6oenK4llFvyy5Ln5TXEHvthndDh2hLDyqOqxIqagURUwLTNZphyfUTNrmjzJsIApa2ERXJNob1BXYtIUq4xz5hfHwxEA1ANyCtC0da+/vpXr2uclGHiI/cAbv/30L2jSAuV2mJVum4ocgMhmZb33QenAIHQWyMOVtanbU87CyjFEoAX4zK5qBnrejrqnH4mesHYYr5cV84kpT+uCbQuukRM6vsyV6EdktdWVEYoiEScODzGXvL5tniOMR8YW5tlTNEOCMVE7CVqmi5tY3ql1GZbBMK5w9SrRdkVYMEYbxFWoqLpO+V3y3nDPCRqSv1VKJ0XL11Wny8YjExsmHI5CMZa0bZ5DdXeAB0grvFBSRbAo6N/mkcYngi+AGbCvJAxasVVrT1ABICrPsv8pv0BrPPkQQuwlPOtAGs/n64og3yXqCgOAiizlKyaFLAkGkW/ELHjmLQl5ak2qn15TYS36KLUJGUcU14JAGsApLnm8js0GEBS0RZYBkQ7ycHEoGUsJXqt6BHRLQCV2ni0jX9Tgw00kktMROkuFGGDXHxemTt2eLV5mnHcHFc6HpHpyrvcvHmrSk694vFAFPqiQAo5jTipUB2mri7KsfRPpn+cYSVcVuAptVYDLOtRziHeT84n181aRNkYxLGgsMuxo3vN3GhrTJUO0cEYBwbm9zT+5YiwarPGP/d5fWbWauzH337H+disw0SV43wNOOeeiq2CQi/Oiq99/WvdZz79aQPWSj8oR1PWOx1D50WFuP/o75UVmadNKg2AsQvl1QCePUb7ERoIOJaYm7Max5QCK7EwKNPASgLL9PWrr7zc/dpXvtx96YtfEDBUTVB7rtJ5bksWhurTttYO2CJu17ZOlmO6OcG4B8Ar98U9mEZOZNwgTWOIMa0xBB2fdcpKzVeuOdf5subrrKjupC4QGR7DuQwd3+yErCd2kthJhbIweexStEdkTU4qACs1W1eJOTUqtgWMhYpo137l/V5zFQYOtPwSIWRuVnSeeyjWD++Hoiu6vOYQfVpignZsr1KJnrZ+FTMjNVJToigsJtaOYcpIxm5KdaVf8uiD1b5TxswgiyVFfCx7MD/j0Cn9hFUoRsuZPzG+TpoZO7s3X/+RHC2nuhtyFFLChnXoN77xl7pvfftb3ade+2R3m0oAO156atwt//I8tcAyYH3fotp/gwn3vIDV/iLyPA3hv+h7+f2/8+0WHWjKj5ozbHQ8bCc3EZr8XuUJqqzIsBC8xxJP/SPKGjubouF6ihZsY8T0VzZCGV4A1lUbBTZHusszt7qT716QerA84rMqaSJjYOeuPd3OPTttDLPYAxL37tk/EMYAaN2WoYrXFcVZPOtsmhiWlXuCWFEUO5W34ghqcm5H2Iyct4KoB/U2U0uNjRqDtoxYvmtDVQbZRnlhd6uG4tEjh72poioMteuo8lmnp6db3qzqfGpTASRfh2YmiiOGEtGNvaIVb9u23R5jvOgAAUehiEbreOtlzKyR0fZYm+ltGdAzV7ivWUWa13Q7BZTXCghjOBA1oDQM539B+UycGwoRBsYAqBaI6eWz9TdU7on7qcj6sPxEU1QtA0c/kyeciImBvYyn1CqlduKT0O5sxCk6QxTZuTmp7cn4Ic/MeT2KnIUyqWM1emmAqsBPE7jh/uhDgDEecEcETaML5dhlegoc9yZG6tnFyVKGTtSLh+rCg3XOdN8YRnWsAlRLHTSVr1vGdR1v6ZxM5CjlOaDGAhhoN2jejC8YAhhSfJ+cxYjZRPBoGIGJWAsGI9Er3JhQwTHyAIPVrlYIbsJX90R3JAJ1g9xnAeRJqVpj5AC+LsugxAiGfmcaK1Rv9R2G+ZRUfi0cQmmPFgFmq8w8SF4q14E4FxEF58E5Mj2MSmPEAwpXK4q4BsEvHcBsAX3fEZbmiOA+iTIanGIU41TRvZFPmSiGxpXGAeDzkpTAT8vxc11RU9TGAZuIjhG9ZXxzbeS1YlzamHYEDjoouaALbitTUF3eJ/m+YQNMmNI/JZqnHWkY6JSaEUXfa4MFvKBfhkFQERdogpSWKuqqBV/0fauP05f6LOd29Jy51sSxOAaCPlmHkgfHT+aZgQYK0LrOysmmna2GS9uI/v6QqKjam+Oul8HNXKWfOCb3A02YeYRTwUZwG+uUwnEZpkaV51a5zsyFGNp9x5XHPZFrQGBzhHi9Ys4KQERcqXOZFRx22zW26MNLAirkGyOWw/FKbKbo1zAEOB7HKUplgdfKs+R7FXGKDgERfNonqsHuW9YDU5db5K03973ftGi9y2mpzTyXDLpwmGSMIGj3rtgCrJuINOEMxHFTrJHQxeOEYe58/S99rfv0a68JsE54H2CulSMjc5hIfRxF7su2L/aFlgDxYXwQvZMDU46fiupx/jk7OhRJhaav9ZP8bASi6X/6C6eh12TRo0ee4BR+IEGeV7qvfPGL3Wc+8yn3e+ikxJzTR1CU65GSQM3xqHHC+lF5zeU0IdKJ48h7gKOh0lxQe3F+Ip3MoSpzc/XqjMtOsc5ABb4ppxLtsEiKgWj2sKk2sJbIQbOacmAwdnTPiLfRLlYnd86znBlqG/JXnXN88t1unfa11Zpj2ugG87cc4nFUIC443BNqzwq1m9qmcQKUY5B2t5iVGpQ5wuesnG46vRgoWk8qtabGZxwuQ4c9+1adx05Cr784O4isNwdryxOvdu23bzmJ0x+l6B2HS+01Hi9quDViko2vV1qBnOff/df/SmWbLnkukMs6pX39lZdfUsm3F60rAEA/8MKvDPp5+cXz1AIffbDqdeYXGWF93sDp0uG6HGH96SfwP/zvvjOIsPZpLuXMqIW7fu8b9X0DyICIDQZPfqOSsuGuEOXFEVZvwFFhRRJf8Sg/Hz9ZpSjACgG9e907J890J0+dNWilvMV25TJOKKcNeqCNNymYIq6C8WalSO1AeHp5Ag4qMsAmxeJeggkWsdEmX8YHeX1snlb1pXi9wCJ5InyHOrAYF/MyJqAIs/k4ygeoFBihRhqUSdfu02bGuchpxdiBtnhFm/uM6Eson6Lg6vxZfTJF2DfYUDL9EGMQQAV40c/VAvJ4XImRUlPvNgaNopm3MaZ03E0SwwGA42lGYZdN+bCUWsnZ4WFRll7UZCkYK4pT9WfyClvuqWmBRa3rl5BJRNJRGxRHGwA27auJHGFQFj0No+t9mzLAfImhWaI59Etf9bUA4SAS1fJNM26yoNc9Du81RuPw/Xi0y5isGVEA1UZHQy396xpGaXMefo+XPGq6S9u2D3gtCqPodN1PGaf8xKiCJsx4TVQn/VTfr3PV3LMhD5DXbSFEQjkaIk0YtUVtw/gqY59IGSVsMNw2SfyH/FLaFwod0Uq3DaBXYHW1+nCDFW1RkI2SKeAHld2iFlYfmLLoSH0Ui4vGWddtRVaMOB1zbYtqrbUjA2Vmopl6OAoUsSrGX0VucC4wNyAhAlidN67z4ZQ6c1bCX4oOI+xC9JX1gtx4aL44PUrZlPxg6MMg0AXVeASgmkYtw/i2opZ2UJluizIvDpoJ0ezICYW2LJYHRnQDTZXvXqCV900nbiJutZZUqkE5MgBGXDusB6K80EqL6l5537QzbQL1OnNPa4auh2M6OmhQFicElEqipzitqu6wAWhrO9YfnA1EWwGxnhNEcBgvLWevam+6dI6urSjDBQKdT4vAEY47fT+Ux0RJedBmBgoO2IVeXykAjOGiXCPgRWmSG4quOcKN0woHRouID+dkgGvm11BBt6K6BXhpIxxPgDNifoDCOLC0/jVq7lKGj8eqPs376AZYQ4FxqzYhQuuIN2up5gHzgfqtCImRgkBfP3gIRTw0TxwRCE594Vd/tXvl1Vd8n/RJKckyZyufEo0GqNnp24wTazgQAdfnrAJMKRf1J+s185GnNQK0puNEipp5AgZ2CrvBwkDxe9o7FZ+1k4ko62c/85oU1L8omuhLdrQ4V5RGdOmtFkG1u1j/UAXn2+T+49DA8ez9t2ok41AOnbtYG7Q1aSywBq5LkX9W0V6AJcDaqsiuKawUDu5dB1+jMbOA0rXGPNeHovEkNHr2Ch2WvcxjXuMnrBDKkel+9ftl7ZHHtIedO3deLCflwou275xomFkVAW5res3TSh9h3aHfTe3GgdXKCVVKkJkgGoswuhhT9E85JGgbdDBC8R3mWuPwKNtx6T4QRhI5qsyZ7NWoLdcc6juAhs7S9x+vgGqfalwR1rF1sFgmux/+4E/tWESxmhI3W7WeQwXGGbBSGiD8/PQXf6u2tOWfz00LPBtg1bbKLwqwLoPV52Z0f6g38gd/97feB1jLaO2Dnv6CPvQ+5lLKo2jj3sq2RFnxRmLw5JkoXiK3GEKCsfoeaqECryOK1q1Y0124PNu9ffw95bOe62ZvKkoxKVrwBPlU2y3GBL2RcwNEoanxE6Oi6EJ4r6OcGSOphJjK+C4q0IK+c9e11whmKW9Nm16MUoQ4olhJNBbQSgQGCmWMuCc2GF9SZHOXVD0xVIgIEkHj+jbpmgDBREZnofs1WlCpXIbOmogGx3KtRW2Wj8kDlgGzQu+53fg7kvc65xzRMhmFK3WN5NxyHdTIg64JEOKYVoTk2B8QNaxoS/0cGH0sPihyFlWsUfoqkmYKk+lPgI3UUawobQyFRHlSqzR5s09kkIAF++DSlDLAlp5EBqqGaHmk+ZtVPx1tw3DGVE+uGa+Q8g8dNrQ3i4S0yKkXUN9H8toyRoc//fcGlus+TXkmFzLWob3ug++23/OOuqQZ9gGruQbO6LqeNv4w/KLOCWAlKjEjYwzqGmMRISWM/B1SfKSvMvZp89ZGzdA0WIXZoDY3VRVDGYNb9HqMQ6KBtB/1ehFkcU3SFiXm3I4cmD466fNUTjaRuzLoiAxgTBL9ZCy0G2ogI7URrT7cSplYqKq1OWPNhnsz7IkgG2xhGGoMEInE8VPqpqZw83TkognD6NgGFQ0s3hUlHccRxqxzHpuICUYyNEmeV5R/CLAA4AJOnTurY5IiwP1Cv+f8Lh+lZ663s+ENYE30P4Jda3Xfk5rfqMPinLJoCtRQR1Bau0PRlmFO+xWYS27p+ECBmO84dUCNXpHXElRzLVwcY/rJ2PE4Vt9SGsrsDZ2Hvoa2DSBy9KkZxIjEmGmAM6LVH844r5qmyo0XJdVRcdONQzU2U0NnSs1jATDWkjY2Qg9OnmvAYJX1Se1kxoA2zDEAACAASURBVHPoj4kGFjhgnQyQG85lrpuxRPmbzVJPd0RO7zEuKXeSaGQrxUUpENZMU69TDm3oMAK0RgzraUp/wBrrD4DVlGCN86qpXXtOH1C4fTwmlWCiqNTEeMv31Ry/o+gvTBYo0cwrjgMjB8cmDk7A6zXlXtImOD8AV5T4QYUXvQLutcBqOb9KdM8R6B4I9/pjlkXECAF4lGgy00aA1QJqLfpe9GyDVM+T1jb0InOuzTF2yMdPBA4f3LWOw5e+9KvdV770xe7I4QMCiQKsTW0aZJr1F/mm5PQasAKcJdSjnjSjiDljmi+AXus07Aw7wARCEQO8rDULsDqnfPdZMYPozwVowDhM7eCNIJ3F0tlfdd03Xa4JFXGVQduiXH3E2TQf12mu4RTDWcf6mPx+XQ9jStd6VkD1h8pZv3z5igHruvXMY9Ssk9vbdySWI49z0r5Vu7b6pKKrlTNdnwew4lgtJ0LW3VC5Ge99e4ZrC7136JjMmt9TUkZ/wqJ3rINxzrPeuOXbHKv1ve+Q7Dtw7eCC/dBSeJLDKoHDtaPdTolq3aKuutaBjXIqTotVtWXzpNOFXDZN45c99yu//tfSAcuP56gFlgHr+zpzGbA+R+P7Q7yVP/zdvzqgqdTG2wcEZSh8EIjtj6m+d5HLg97EZmwgAgUXQGShm1CpUK8kP8+lESgaPrZBm+NI99451Wh950x34vQFbVCi6a5Z3+3eu1/CA69YYKUk5wEC5NsBNNnEnFMjejCvqx4fhgW0vIHRrs0CoGRjVkatC9NzrXqfPCs+S75q6IvyOIumCPAY0bU6b0uGKgbg9L793cED06oRu82fxchnY9wqyu/0wUP2yEINJgLBtZC7FGAR7zs04BGAPRFJ2gIKrWpMUnNtJcaXNik2/RFd122d94KELa7qSSQMQ7se5U2mPYmsFdWJv1ff9A28vgMCg6NEcfpAz5s0m7XBYQmkDEEa5+AaqsxDACs2JiUWUjMSQ4/77quq9sWForA4NBqKmlX3NvBeE7Uf1IIcAtUyVmpsBvDFGVKPco7026HapURp+pHTvqe83jew49YaQP4gp40proAeDDIZMoxBxiIGHwYWOYiULAFIFmBZatiUkcV9E5Vl3NxZpJYkHTksUxGWgKivTSwHldS0mcaMDGzKdjAvcKIkyjDqMh423DROoYyW0qzvsQEWIlOAXoxpR46IGsqITd4V+VjJg12gLEuLPiZCqAhpA6yIHGGMGcwTYTFzATo9zpnQPwFOptgzZ/DVyBBztAmxFa0R1FENEFaeqKKmZ8+es5I08xVGBJRl8uAxvpnTa2UQQ0nGVGcQYhAyHgFR5Ms6z/0WTyjGj7oJzZ+Nk6Hocv2hqAfAZ24mKlaKuDUOTKFvJXM83xtVsSLUSZtQXm6r0+l6lA30pk606ks3kbGK1LneJ2JQevBezQfotKQ3sNY4Bx1g4lUKJ2BKM0WobZXG1S6BBCkiEzXWewZ8rrGs7zTxNNYuI0+D2GHt4TrvMFUgM6ccCowHooBFy2X1DstlwrT3SalEA1xJ2aDP5uRoQGmXaGvNbwMMjeNalzIXw+pwmkCLjnH/tI/ntT8SUbhEgwGcQ+XZms+O1jcWAJ8hmojKK+J866Qsv6jxA5WVyKBBsM7te9M/+oZIK2OLMb5BaszMUcYEjBWcITUe+utHsRJweKxXn+KcuKnxlRJAwydAGcDqkmYGtk+nH9i9R4TfoChPxjDvZ42hv1Ez5/4X7Zz4+te/2n1ZoHX37p3dfc1NxkUYDDF2USlPdBXmDuwM3fMq/a7IHBOS+2AO4TC8LTBPusqM6NLUN7+hveqiwCNK2HcFZAGzjjq26C+XG9XmCGEZdKvd5mavuY7omNIMdu2QE0N7KGkt43IeQHHFEZCwcSjKKIPDmjip8kPf+3//1Oen7jJiizifiH72x0qBvfrJOllOF8ZGsVUq0tqfz16HNGFqPHvt55/FwgJ+B/RovZ/0jNTILWdqOW48JM1A4jthJwz2Euyc5pDpg2sLxfXA91LHsdMu7Kd8oHSgUVUiEOVeYpMuB6jWgvkyrtxWbIIHOCg1vnFmf+0v/41M1OXHc9ICzw5Y9Zj/sCOs/ehG9ejzDlb7I7eMyudkNP+F30YB1lpc42l8mtJSEcqlBvsH0WfqgvmOASu5h3jxMeqVj/NYXl8k2r1h6N9dgKDOOTamTWtis2qyPereO3ute/3Ye8qVUh7j4qNuXAIs0wcO2WsfQy85Qhie0LjYqDD0AQtRDp21AcF9lPof3l4AKddFBOsmtF+pHSLqwaaKgY3ICQY+x+V3vJ32NKPWqGgZxvyIgAmGFvRLcloPHjzoPDeMIAzmvfKM7tq912qI5PxARQN0YATRXgABrhEKsPzdBq5sSk/uS2iFSKOuZi10JwCGjNMH2sAkvt9dmpMQgzbBihqzARbVmY0VYFSGdvWlN8Xes953WQ+MngJiBi6hqQ433yykiYIQ/QwFCyPbxk/zdps2h/qpjOx5GW+8rhzLys+kv/hu0bZMk7bHe0j15VpCvRo+QVEA66xfiQj117REhloph9iAg8/VWO2DUv5aoPqDgOzSdbJ+7ztjls4NACtiIVCjAU9EV3kmMvjYQIcxSvSm5pavst1/tTe/027QFTHkyBO7JyBHZJESHsl/JAKaHL+iIxK1XN/Kv+B0ARwhJlP5fDiMHjinMNRc2pTr4v0SQFopITQ+n7JLKcuEoArgI6VfQmkECK4SOMJRtFtj3JFJiQkR7cXQh33ANXCtODAc5UDEpYncADwqbw6bj/FAoA/Q6tIULX+WMiyYcpzb5Z7UHs4H1zVgzzuigZGoiAzzAQBM3iBtxT2R1wrw4/vk3M1IefOhnCgY0kSDIzSV/Lf+uCyDE/BUTpeBAnGjB3P8cjyYbgtluZV5wrA3jbVRfMPySLkYHkVNpO+KZkhf8b5VmNt9Yzi7jE1zPJSwHSDFtEQArs61SSJuRAYnJzc43w1VYu6BKB0R3pRDEvVaRjaQAecB11TrZ4GygNbMf64jUd8m7AVorv2gRcNpe9Y6qODWGmhsE9Yj1juiiqEWJ6IcRd1Sm42xTxoGpXRYu2kLPs84ck5tA6JuI6LZBqxPO6Rwjph6rrFWJblYg0vkyA451jXYIcxRtZ1ppEQam7MsgnGJPromNg4Ys2CyxtUcK0pzORYoY3b+7BnPCZyolEmpNAcbdQDUili3+877jY3iv/cF43Dq8My6YLBKhPWRlNQX550L+s1vfK37lV/5rJxS491DRa0BT7SoZQ6hjGsOG7SyCOIM4u+rBc5IcVEU9Pq1Waeq8Lw2M6foMiJPoigDrDX/POdcG5ljpH8Bd4yDO2IM3FYpG3K2eZpBoDF1T9T7dQKrO7dt6Q5NkyajCKmuHBbHFOrjOMLgUjEGtIZRbuuOWFJvvvV292/+n3/rMlacF7CKICHPEvirvai/ThedthwcleITp5AYF+R367WdeNY1SB54Pax03KKpjPnhXhNqfvQBktdex85aSQoMdX9LRyEOpj69t/aiAtdcx9Jr7+9XHgtqm1Uq37dh/epuj8rkvSK6t3PdcRDo+mADLVAzW23uiLvG8Df/yt8c3M/yi+ehBX6JAesvEzD9s4bqMmj980/kf/Q7v9noje8va8NR+kC2v+n2KV594OExWFRHk5QocYHnl6gdhhHeQgqIC7SIDvNEqpBamQXGZDyOTcqwWCuV0/sSZbjicjcXLl6T8fa4Wy8vOOIfu0W9BVCy4XAujGdAAa/ZZAAKAAYMpyoK7kgIlFoLlygioGuZxxiek9iKwKgFFWx4pjTHBiKtouUQucAIu+08LTaORQHWyv1C5GZjNz19QN7RvTbkXV9Nx9kn0ErOKUCPvLxbKJ860gTNVMaZDJ3VUOJoFwxFtYuawoB1FKNNx4EW/ETG1n0Z/Xf0XMDobMqFVTaCzRhjtjzNRfMLSKsxMASGgwgHXWRvc4RLHAVHfMrRptSFTagj3v9s5uRNor4osRrnU8ZwcS4luYbqRgwmR1oblXE4XlqEoV2STTJTzEJ3LCOB42M80vapvZkxs9QxUnfm91v0IGB1YJoMIhe8MzACMQhbJDhRj+QU1s+M6YqGADCSt5SSDqW0XLTjdq6W++sopyJP1OXliaOD8zI2GbNEwAMEAtaXAvaKrjpCq8jQXSmfrlbEYQ0gVIC0BKvsBJLhhEPDYEvjDocHQJz+wsgBdOKNx6A3W0D3QR/TpQEychpBk8S5gOKoxh7CLOTdgWvJlX5b6qoo8GLEUePVQEjjlYgalMm9Yj2gbnrp8kXla885grxzx3bdp6j6ippwPnK9ULtFjIvrp4sKjHAul/6RMQhgdXvp7+R3YtghJ8N3ADHMIQxsVLcBz3yea3qo8WMj3QaxlL913VBVETmDrurosGiNHPsudFUdC3puRfcqIlP5tRVtZW2paCtrio1WG/DDvFe+w5oyrr4h0gf4ZbySf8y9AzgNenwvYZcwhnA6sQ6Zoqn5TB+4HqTO4TI5RFIFvulDctkz5wKCAbDRCUi0FPol5a+gCVvcSeCYSHuiO3IqwXagHq4BK/l3zKWhE2upI5LfAfpDsDBkQdTMqqgrkCrAdZWcFZsH6tJE1WlvgBzUWAA5VH9HD2kH1gmdx6q5gAD9jfnlNUx/92cJPXHF5GA2JXoWtCorknUDhWTWnKqJrLZXe7mesdZpt5U+s05jbIPaG+cJzhFHbZnXOh450VxHVINXaN3Z6DnTwrwD4ScADEwbSuS4nJIi9uQa2smGWvJgLWuLrkFqFiTqjsaTlp8D11tbA/x3tg31y0BACZDHsJGD9/69BekjbO2+/Rvf6D73uU9rvmscurAESTW6fwFdr1tPUk7OYlWKat8VdXXutmq43sD5hdNGjgQcuU5zoWwW45G1Uf3iNY/62DhKaEONPQusRU2a1w+JvMJAgLouJxXj6oH2gTGB1G1S9J/es1uRQkr2yDm7TsJuAqw4DWBRsA+iZs9lE5F+/Y03uz/5t//OZd/uy1G7SmMWsApDycJmtFaLiBcNux9l5X7pR/qF+VPO6FINzneICGet5VHOD85X0dUS9kJkKk4m9rUwtHAscw6+bkEnAfPaG0vMySyPBpDLGVugtNgpoRUPna0cL+s/dPaHDaxuUZrR0e6QhJYQxSOHnYnCWv5I18WYQaH6rhwEv/r1/7Cm4vLPZ74Fni2w6nn5YUZYlwFrRvAyYP3zz+Tf/29Vh9X0lJQ48dLaAE+wZzZEHkuNe0BelUSpDcVj0EY8GzGALEYKBrLzboiwKjfn8Qi5IIrYaJPDUy/uFCW09VPKvgKtNwRajwmwnjp9sbt0VYJK2lQ2SgUVMLhZ0RyABx7yft1LNirynvAiX5HKLhsaxgQGH0Yt4IFIF0YjhuW8aGPJMYKOFgMIgxDjEzBKxAijdlEbBfk6lKEgWhUPvDYRHQcBlOn9B6Sgqc2WnFbyBnU/u1S7datAK9EqImYY3RgUtBmGKECVHZyf0qTq5GhlMZCNohw0tROAdYQor54A1kcoCDufLZEQ03Jl9PLAKOT4Va6hyhksjYjbsFHfAHbWASBMEUw5ogA/NvZEZirKxGtUZ8vjzGafyE3KTTjCiWFu0aiAkgLGXBsGz1PebKI55LWaIomyJ9GwHJ+2mZL4xHa1W2ia0JOboq+ppjH8ygjgbxgm71/2hwyBGD81H3KMlHgYGpWDvz6FegMu+3TgAppPfV7fcSaTjodxTCkN6Ia35OSgbXCuEIEi59q5icwtOwI80YZ0vRaxtoqoIh+PZYiOy0kDEEtkO/lPLh3VyvlwfGhvFVFzJMrueeiz1KkNWGIe8Fn6AYOMuYMRiVFPxMTGqceR5qXG5JgA0JtvvuWopinsBr9QYeU4kvDZ9PR0d+jwESlhz3bvvXdaIknnfS4M19Rx3eMaoo4UySijhQwGW31OzpWIqgCpunBeY5c5yzXBXACg0xVWLLZTRlEegRDyWx3BExiCNg1TggegAfEnAOsmnZfrB7Ra8EV/83iWcwWWBGOHMWCKXqOVVpS+oq1lVJYzqMYA44GanQXqoO2h4kufwM4w0NKxMaArl54xw71yLBS2aYcpATwir4wN5koig1qPFO0C6NLOxiRtjJRKKfmt9Blz1OrNWheswGyHgNgXcpgYuMqpwDWYMktU9hG0Ws1XnZ8pU5GhokL31wnWz3Km2K3FfGnRQLd1o4S6pBLGdwMWCMptogQP+a1qC+4BWjeOPtamOGoY7nEuFLMAx8TAkeb1ScCtIvJmXQxrz3IvgPBQMpMLbiJtm98Gg6RvIFJm4LEoBVoBeq3j5IsaBHv9idPRwl0aY3FGZE2IQ47ovMabAF4pR7sWrRycHJM8RgZuHGYBuwVGPSALoMZNMHiwTvTXEL8ulV/gKk5KLwyoPbP5aq0V5Xbv7h3dd77zre6zn31Nh06knI5kTyVlwjncirouCADeUpmlG2IVEFW9IcB647a0FHQMaOZ3PH5wgLCuoiCd2qqUR6U0EGB1UcfhyZowiBSbMZG2s2AhtFgox/odOvCmKdVIl1DQeoEqqOrjomQDWBl/nI+9l3SWhzonjIcfCbBCCYaZQmoO5agmtafv2LFrkOtNH7PH2dFFO7dxWJFvxhNRbeYWTmicQC5p1SLboe9S+ivjpRytdxZgkUB51nxswlijcppF3yKOoVCDo3TPg/3SYnKuJIAicRzglRpTjIV+lLVAcX/v67/O8e93W6fGu5dfOGi6NyXzwqIRW8eRfjnIYHXpGsgTnhPL6lt/9T/rjajll89uCzx7YNVL24cFWJfBaobuMlj96abw3//b3xzQW1wmoIkkOFioTcLUFxkQNmLw/jdj2UAHqq+BTkCUgW0DrKibPtIOFaDKk9cYLe05Im/tfVGKRNMb1+bGxn3nLqqjyktbIwNjZF13/vxs9+7ZK93JM5e69y5eVcRxlQz/bdogN5sGCVUHapk3LKkJb5RhAjUKsHD1GiISCEdIPElGExSm9foc1Fk2NjzrjwSoMUpQkbSYQ6PRcc8TMig3y3i2GrE2EY45JwP+jowvNiyDHrvGO5er2a+I03bResZkKEKzgiJJJAqwAuCjRisqi0SbbSjcZ8Nveaw6jKGFNqdH0DkFBqFSQpF8RD4h0S2dswxn2rlyuLAl2JSh5NInNQfcXxZ1aAXrtdFa4EMbHxTNtYo0FRUwkYIY45RdqRw8G30y8q0O3PL2TJlrRgHHt+FPtNjR1RhcOCssAuN6jQBSvPLUg1R0g/PIGEytW6nwWsAioIa8sJ1qwx3k42JsE59gfDny2aITOj7Xm2tP1LMiLTXyQx+MITuMziaqbGNd44brTGSkxDWCEIYGJcYK7Zn3gh76x4wQFdGJGH+iOWpMUo/3woVzjvRj3ABKiK5SVuU+zo6aI+kpRwLr/gAhRA8B8xhe60SZLEM4d++raRHfUnNO9K/y4QCORLwTESVn7a5rJ9IfODaIPo3KubCx1Yp1FKEZ2HEiKOdQ1/32O8cdJcN4M61O/cB4oNwJgPWFF160Qux7Khdy9ux77st1Mlb3qfzCx1SG4fChQx3pcwA1DHzmkKmXAgkASdeNpVat8mOJ/qAMDG0QMTMokFaNpQca7Zt7B1BTd/mqPn9VtVvJFUSpmGgrzAYcRhu1DlAb1jUvHT0DjLTIMoJGLRfdyxTgqKEdzlOCKJav8bgbjjmAUPJboz7MuHFklhImamuEmWzUysBmPXL6QOsDKH2mvSr/mH4iVxfFX5xtOMeSSyfgTl1p3RPUZ8TgmFNDtWGV60B4S/PTdFu1H5H2UnDGObBO4491C2cb69aYynatView5j4i0krEEqeG2rKiyrSr50EBeZ23RLaI8kZlOI4ut4bbDedHaMM4FCzWpfFFNHlK694ejYEpORdpG8YTNHfuyWBY/xDYctuwRzTaMOtxIutMM0qyECVruYaU/Wk0Z+fncv04ypp4GgY+DjTST6CjmlWgayeVg/kFaPV36C/Asp5V/zlrKhNrRGPqqoWZ6AeEpGDqlNOTNS6slFb6q42bp0CoAXzWnCqVQs439+x2btG1tpTkc43GW/4rPLzsk15bBLqIZB46sL/7ze98u3tNtThNDyfiqbnMeGDdB7jN30SFmD1KNV21T8Ecui9A9ERqw0+gxzYhJsafRZc0lwCxRDlvo7KtJ4CVeYk4EtTg0McD6M2eoZmak5BxuUpjAsA6IYDKc43ox9Ri3TCuXHHVsaWNWV+4GeYjgBVn0xtvHet++KO3PP+5TtpqskVYowmRcVol0cq2oM/pq8ojZ29nTFGCiP3fQmDqIxxDjqjiXCW/uZwQiEwR1W1OEIA++964nHC0v8cCneS9va34emFnrEvkEGkl773qlCclJe0y3B/K4VXOctbNAOGwW6LRADC91+3esbn7zKc+1n3729+wow6nGp/DGcaAIZqtAWGaME74/+Rv/leZI8uPZ7wFlgHrM96BP//lL4PVn74N//7f+kajgLXyBhgsbIiO1oh62GT778lLa7EXNlnEDMghcn6awFNbtH12AK/eI1KAsWLVUQCZvudFuuVhydzx66LrQnPlvCtUj40yNutU1ubuvUfdjfl73VunLnb/6k9+2M3fy8Y7uXFTd3D6sCg0B7tbN0Sn0wa8cYPqLAqMblDtRjaKW7clzz9HNEZCIHqNCMVagWOMvSltjptkLK5ZLa+vro8NHkOYKAwe96Jt4kWlXI0jt9pwHAnBY6x7GUYaRYtaF7EOaq0ePXw0f5OhQT7hnj27ZODv93uAGGiWeJnXrFyrjZBarGywFDRHFIfoAEqhi94codypxbu78m5Tv84eXJ3b4ipEN4H52i9tPOj7FmgBqNpgysZeXuryVPPd+zrHHbXJnOrXImiD4VKlPRxVNNhNRML0PcRp1C4l8FFRCUe+HLXSJxURfCyLxIId6g+iXwB3l7/QOTAgMVwe6vx39L6j3kTRrFyLUvMql1zZLhn/LQIsUAsJXED7tNGHUW3DeFhftSIrmBd94QsiEKH3DqOrdprYqIhhUrTPRGuGzplEWrBZIoQSVeKUoBgYTi3HrcA5ir73HsgQ17i9dOmC8j8vyehNhBXFx62KrjI2HTRpAKByoDiZjXHnDFrT05/x/br2H06kKkHRrt0UM+YhtRQTHaCN6DP6/PKVGY9zwGryUtOGtB/G2wM5Sw4JUAKkK6oI1c85ahYruiNK8NsWj6LfyDXUEFQ+3T2Dov0azwj+UKbjsuoGzsrzv1rXAhNh21aVZHj15e4Tr3ws8SXqiuo+7sgwBew6O0+Xv1JttVGRxtuKeJw5e8EAGSOaObN92+Zu985tyteTYJQpo+kv6KKrV601cKTG7EXl2V6SEcf8YX5Q45njjwq0AAQt5KKfia7Rdhk7AZCAehmeOEZa1LGohkRccP5gpFITEacKJSi4D+bw4l0UxCkZRJmMdY5wGbRCzRWLw3ORCGiLJNYYA9Tz2aLyVw5tnCrKVXdevUqF6P5gZvA95jufY/ywBnF+AArfoX8xe8qZwfmZ36ylyZ2V022TtAHkSFgp0DJm5duowjL/ALxxbBBNSx4/4y7HbHTQxrig/Xk4uuQ6uIARcuEjipRovxybGPhat6YU6d6piBl0+Ak5JKnjef78BY8ZShMF9CZ3kHtxDq9BLGvnA5cAY93hSpi27jc5vvgJg8Vj3s+sCXauNsZIUZ3ZX4jWOrfZkbFE7OPISckZxvg1OUBYk2f1u9epth70fw5fJ9poYNMeVQLVLsyWopBeKRGlfHCpfVLONL4fNofSANRX9FE5yrjfT37i492v//o35Qh62XnkMDjm2Ee0fqNKTg4tfZr6zpw56tw4/B43ZzIiSijj4zjMfHosxtC8afbXdN+0MfMIsavQ0rW/q58BrKS7EI2m3/2EmcAaKEfIOjk+cVStgEolgDyuvpnYQO1i7V+e52pzfR7K8SONmWsSeXrn+Knu+MnT3UodE9o4985cwdHj0nKMI5yAupaKqA7nUhwPYYsoRUf9Tu5qaVWwBsyKDRV140eO4FLXHHBLn+PoYcW3w6OVfhpr5bIcPbWacgTkKse/rR52YkXNPsr8g/7XxXI9lfscPQA5BvXZysNPRDVrPH0LuF4x8rA7cnBP9yuf+0T3xS98znt10kZYoxXp1rXj6EEXYIcYXPT7f/wf/ReD8y6/eFZb4NkEq15bftoIaz+S2qfyPKtd92Ff9zJo/ela9B/87V93/qJLiuDhxmhgo/WzaJMx6m07e9EODRQDnBw1fK+hw8j41u93AaX6dtGv8jMRsYrU2oOsjbMK3bPNssHgNU9tO5Qau072UHd+ZqH74cmL3VsnzmmjEFVIxu7kxqnuwL6DjpY9fqSooSKr21U+xKrAMvCwuOYXbnUz11VmRKIr5PHgvb4r4E3UiyjthISeUCZkU8BYwZjiUTlJ3BOfZUMs4Q3+bpEhFFu1oeDBJZJA5GiLSj4c3H/IINV0HkQfFOHYI3GmXbt22gDDSDhx/ITuQ+IUMr7xPGNg0A6PRJemNAURqXXyVGOEU5/u4ZOonwZ0AErJX2qF0a0UC200hmTKwjRw4shDlE9ReF2wiI680gjlKOKMyqXLV8TK8WZa+WvkpvG+jXobKLkGch0DfBQxksGMZ96eagCXwClRSWxb8nahjEYZUter40GpeiCjjMgAS/ZqvNau2Qm9sZOXfq3owFIflXFuBVUbXTGcPRga4AwVL9H9KuVjFJTb8JNHqMMN4DpnKwZQGbRLwWpRbJPD+/5HSowkKoQx7J9EyxFMUVmmFTJ0Lkt5FBCHMi3Xx73sVJ71FgFxQJDLIQDwGf++Rr7foqb8gagfYNsDMUAAcEAU1Cqd0NisnpoczuTlicIGTVTfwsjEKMRZFCVN6PeJiplyaMB215TRyg8zUNP36Wf6iO++9dZbZihE0TVRQI7Htb3CLwAAIABJREFU3CRvnOhgid3c0ufWKLeO6MAWUeRfeuFw98KRgzZoAXqsF6WuGWVuIt0qTaOcwRsSPjtz7mJ34tS7NlBReCUvbt0aReuk6EvkpMrQJJoJqIqi76Ii1ijBYnATEaO2K8bxWkUvVyPOBpWaiFujfbJ+MW4S8YD+HMPdZXMU3YXiz5iAwkrvkE82oTI4dAb57MysRdHXyyDFOQP451iMK4xmIpslXFRUQa61RNJqjuEYqGh+HHerbeSWeM+E1p2wFyJ2xjoUoFtGb6jefUVT2omBxZwoxW2M3Y1q00kpjhLV5VEKqxZw8qhh/U7OswFrOXrKeLaxnXXHjhYcmRrrXnspy9VYCgagjEN9DyCP+q6pmlqTGS+sy+S9A1znlP/M2kTkzmsMToWi86ofodezBwDc12iN5qLoX9OxmUdEn1ySJbVSaWvXGFYfWPhL9+AIsZ06UlvXuld0e3KvcQygJM0azjEdCWyPsrH6ttbwNRM3ILotR57IcSH1Fp/mePogey1r0xDwss65zZUbws/0S8Au6+qBAwekkv8xp8JAiYcxwb1XbnMi9Lkm/lcOHpy0fsJ2Ue4m7W1g3CK+rCHcO20IxZ5x7NJVWpGtQO62h5ZLrqZqzWptQXsBIPqIdWiRkjadnY1rNV/lpx5EW8m1tSgWYk5OyBXI1PozI/EnwOrJ02fkeFjvfZRH1dDtOwURg6t9t/bklGHKPAgTJaJZlRNOuyF2aEYPoBZ2j6OWrVST00zSYfQN17hzx07fp1WgWWMaWO1TfF3Z1m0TxyWMrGLp1HpQTuykAMR5UFTkAtymIrf1YPXqke7Fw/u6z3761e61T73i/Hz2f+yN3bv3eL+4ePGS5zl0f4IAf/2vLQPWD9ycn5k3n12w6uXt5wGsz0wf/Xu40GXg+udr9H/y299RHmkUBjF+AY0AVdOmmmqlS1I077XrK7IzEfVyTioFzJvqqBZ/AOuiFt0IZ4TS5U2SBbxtErVhE/VKjcBszmxKGFsYaEQV2DAAa/P3R7uLNx52P3jzpKJH10X1kmdVG+DO7ZR1mNJnZaSo+Ph6lcbBQMVI2iBaHHQfgOrlqxe7KzOXXRIEig0G5cR6lbbQ56EQsnETucBAL+XACC6kWPxSFcKKtpaaoKNveHrXjCmatq178egRq3eOiiJFPhIgeq9k67ds2ap7WtVduni5O3/uso6fUh6jiirHUIGiRI3NhzaWASlElCX3aLCBYZf8s4CAQRTRpDNoYhFpAURHOELGWCungXf9gQxs54ARUeEbav9QvlOfz5EKckVtYEh9sxmUzkOlv9V/RMEw8iy4pGPBEKPfTCXT3zBsVI9HRsO82lz1YomuayxBb8UA4trsfdZ5UJiknuFjUaM0+rQpr1HN0q3dFoE8tx3NZwAe6nSzs9xWzjtsICwCMwGmXlR1oQYDA6GkRGgHNOk2NjNDKgeuBJhyXvccx+sZloh40GY20IFdVtUkskQ0XLRD/X4JwKrnDYmdcMGbFc03YBW93IC1OW1i8IYs6FMMwsWhCHO99FUowLmWCN6EtgcNNrmOyYd1HqqOQZQX+jmfK4EcNVRowxhwcjBgwFWNSWNkRxkfq87vpJkCvH7r2DGPoVDPE1GoSBjgiTlhmqujshiuioro3qgn+PKLR7oD03s1HtXPakicEoje1BhifRnRMVeLRTGnSOXZC5e7d8+cA5+75uQq9f3KFaLqyUjbqHORkzmu8YNTKFEMwA1zg1qdD3y/V53bOhuBKJwjApiMO3++iZXBCFmt4z8khw+w77SFgFbT2mF56PslmEWUfwPURsYqDiT9hDlBO1iUSSkM1Iau2pCsWdU2jKwSanK+Lu1PxLStb1HRTT44hjfXWeraxSLgOxiv5N6zhgwosx4uEZmrcjklPlNRu2KFWARH82yDnEFEv7hGHJRemxlfdsJknDOmPaeSGeJzMIbt9GnsBu+rrHdau5xuAEuEL+hz7B21bpYQVgDHCudwbxdbZUoODa51BgchwALGCrON49ohR77yHTtecPBBFUZ8jHu/y/rWQCiXnLrBrEGwG+QAEVAFgHDVOOXMGpGxDxi7LbBLv1ZOapXRGaYA5H77ANOrQ83LwXYal1g0GvLmj7M1hukIf3ak1QcCBSpn1VoK7ZwBrI+dVsKT8QC9mihiPercWYeHegF2MEHHb09HTtta5kvX64rsc6w7jroT5YVCnPXCDizAm/Ph22vuHZEihPeUH7tC120HkyKqa+Sc3SgHD/RgHKj0PediD8Ot/Uj3dfnyjJ1T75274HI2rFFxIsaQHzgVfQ1Rlu/bB4DpmkuxSyo3OXmq3BeljLJGy+EtQF597Sh8o4UXgMRJRX3z0J+TW11K0U/RfZszhf3V7eW0gKwjtQ6WUJtL2SEYp7+VQ6nyxmu88fvkhvViiu1Sbd193Z5diPJpr2TOa47CMIDdgUI67ARYYtSQ/W/+1u8M+n75xbPYAr9EgPX9i+ez2GG/uGteBq0/ua3/6Pf+ioEEhjeRGoANEvu8h8EAeBkIZjhnURsGkVSAqIwtC3kgEuQNTh56jDpFCouGV4C1aJuM4TLUAKys0v1xXRHXKgTeScjn8crxTn7H7sR7l0UdPKmcOURtFrRRKid1cqsMod1SEN7u6CvGJ0b3NlFobOBpP5udmxHQlZrpjVkL/DAu8N6uhZaoSC0bE/dYRnzqXcZzX5uXQa6MRoxHjlv1GovCB9pH5RHKIjXVUEwlF2+9IhvQs4jUbNu2Q9Gpnd543nn7lHM7iV4RISYHzUIWTSGSzaqynwyIyGfDqLaKL/HVbIZEKy0oI5ovBhkeayLALouhvoz3HSc33mTAAACkqX9ChSQfFcCiDwFQC5xivFSunkWW1D6jMk4xgMrow3AjmoFh4M/IoARgrNI9zSvCelnRLwAr5V7Wm5651h59lwCyZ17GKIa8jEvBGUdYd+7Ypigd4A6LOdRkx1kNQCufNOPazo4WyRgYns2gjmHdvtcArA1QR9limPYNw2DTXtRDny0vedGESzHYx9HlRdFUUYSVokhSGkZU6CtS+QWwzoqKzrzYLAN9h0SkqEtow8sxYz0qQmPjNCEtTCyAJxRU0y2ZX42+F0dKSo0kqlv5troPUzExxhSxlsMAAaO7ou8a3EJda/Q3ojLzGiOlSFzRvgAhgWtFwRAl43FONVAxuFx6hqisDFrmAlE6orMlUMM8IUebY+IH2K+x/+rHXu7279utiL7EoxTJN+0bNeNmMKaEhoxDUYSJsF64NNOdu0BNzNR1JWozKtlsBFzWCaT6qbFD3nrKWqGCm/IyAWaprUxEH9BKmQ6fq+XeJmoU8ZT1mod2/jCXNJ55hEqZvGvuh/Hpz+vex5WPx5gBvGJUw36g3xkqOEkQq2Ge8L0CmBW5LlEj/h7nUurQ0n7JY0teLH9n7BFdNdVfn61603yWZxnSZVRzrMy5AF6etE05behTR3JwcGl44RBaI/om6xfCTI5CNs+MhYoUGY2DonQJmiAbjjHGqK6vjHPYFVAr0SVYozVlJTWjm9Mx642AU4tk1T3SlqzLu0QRZow50t3u3akjMAaIAOIQg+rZ1iX3k9ZLU3nbPLEKsvrA88ZAt12bHXUIPc1LfEhKvgIuCJjNOte5hHSepvdXRM9TsgDdknUgE7b/aHPWUc2n14ynPrUEAP/Y4xv7QuuPoBH3V+OSMQl1n37jgWN1TDmXfZaI91jt3ZVWUEAKwArAL0eJ0yaaMFjeS/Te7al2jhp6KPtuDz3rWAaS/E7foyaOs0V76SDCqrFFxHBKY2ujnjAS7HBm/WJtNVOo684KqAJYL1y6Ivo863wD344yD0WpaFZSMmr/HUa947QNmE+pIpfeQRehgUjSG1I2KPs08yDR1Igl9Z+814/q9ueXx3E53D1X2WsTWWWMVn8WPbmip8zJmou1L9U19M+1RQKDpD7sVB7r5KRSRzZv9R7Jea5JkXqFbC2cwOzrrGvkuP7RP/1f3j8cl995Rlrg2QarNPJPFWFdBqw/27hcBq4/vt3+8Pd+K0IogDbtLBjJ7FTQsACtZXxVzkbELlIyAcCKQBA01VBJUXjURiGjB7AVGk4MBIzOqk2GYcTG2wes5YEsiidj3RusIleja6SmuXZSyocPurfePtm9eex4d+bMBQlk3NNCv7U7cPCohD4OyGhV3p6iHhsUNd0sxT2+v1k5dajxzSnide2aymIo4npbIkwPZGjiwQUwVhQ1tRBHfW3QgzFcy5vL+2xCrjdJPqLulw2SPCgbuOzy2pg5Lu2zc+f27sjRQ93BQ9M2BhfkIaVswoEDh7uDBw6KgnxL32cDlJCMaMJWnkQBUm1HdHWTNjOixeRgsalbwZF8HBm1GOfkSPKa6JYVfAGnT0URm9hS85A7J0mbMxELotMPBe6dV9NyJ01dMkAKDQ2xJQy/RQEfNn0AStXJK1EmRhVtAg2Qa8B5QfvgOed62WQfyqhzzcZWPxeD0lQurd1WvgUsqX/IsTNgVfH0LcptxHCWqRMq4lOGU8rMVKSnohyAkUR6hhFWIq0M5j44JSqHAJcNGoNEmLdFDR1GIeL1D/0MgFI5spx3QLlrUbrHjrRKHEvtd51ahxJrmdO9I3KD8uN2lXqZRBEWkOrrAZ9a3zQRZMAPFEfNJcYU44KIB8ArQDbGNPcdQaBEYW2vmxyeaB7zFeEnqxQrwl2iWSayYXw5Cg7lHCGs1OENxZN2Q7SH2pgCaPymz1TZF+YxYw3ABuWS/EQAKGsCgi3kKN9Q3hhXMr1/j3JYX5XTZpeuQRFPUfBJG1hrkEFenKikjEGBxVUCrPO373VXRBO8dPmqHCa0P+BRVHpFbta6rmPyeS3KJeC2VSyFjaKaAlprbSGaA8DhnshppQQOOdR2+OAgc6Ra402fQxQtNYXVVmJEMB+cs6/PMC5vqt1oFzu19DmAHefhHDi/WO8qH5zIM/2RKHMovhVV5XUZ1vytqI0BweMDYGlqs66V87PuVCkuQB3rDO+zxiAAZEecwAuOs3KuFVWb3zm28/RIrVC/ch/kreI0WNSax/zku6mZO+VIDpFjnGBcx8LCvO4hbc0YDd0S+m/y+QwSDI4AlgJCAkmULuH7NfdqfiS6l/zS2n8BT5yHe3vl469q3aaGdRgBOLJuKo90ThEl34PnCs4lxntomgGvACOBfoSt1G+IDt3SWk0bXZNo0vXr16LuK0q+6wbrs2PrJwKcetdS87u/M/Yj2Etthqd/Z+JlrVn6sI3m/4bGabVJgZf+serzrHXUKGceMgf5jCm6ukccSVWyJf2ddo3jF6cUzqnk8/K9AkXsB/RDRfULjHnx1YO1rXQO1kv7gQfnMzNDazqOBPpiEPlnrKq90XFYL4cqokvrRP0lHYAcVohXU1MqPyfnHNF8Hs6LNUtILA31/zsnlL96/LTYN9cV2dyisl3kmIflUmts1lei7UHOlRsamyAR1wLSfAdqfuV/D9rfDqLh2lgsKTMMGEseV5Xb3tg35VBrjJOi8xaDwsJJmv9OoWjR3ZoXFcUtZ3z9nfNx7hLvKscVxwLYkwKDCvRBlbTZo3rd7LunTp/ufvD//alZCIgv2ckkxhgOu3/2v/2vHzjult98FlrgOQWs5Wnqd8EyWP35BuQyaP3g9vuffvubKWvjXJ8oqBKJQ2oeKp296nhVXfZF4KN5jU2xhIYIj0+GOTuOs16JwMrbWkISFaVKlCSbGBsAG8yTJhLBexVBKNXO2nhHFbEcXa2Izqr13YLA4MKd+/LSXu5++Pqx7sTJczLQlSe1SbVYp7bKMBF1TuJLCDZhRGFY7du/z1HOh6Kdzsvrfn2WnNYZF0K3F1dgAwMUg4CNgWtkgwaw8iy6XgFoPocBgVFB22DI80Qk4ZGpUkRcbutYE9qEprsXXzpqIRkiuxjZG+VVpk7lvr2HHA2DUnjzxm0DVujKdyXogqiLqZECdFCQ8LCmNIeAjDzJ0HGJhppJBt0R8QiojwYxEeMpxVPsJueWtTI0GFoPBFYXbtMHFINvNQvxuEMflBhE6Nic+4HzAxFP4rFZQJL7JnLBPXMuxCMwmFBAJToAFXqDotZAKwQvUJtEaMmUMoFKciVN2TVFXAavjB7UZJHtHxMImhQFcyN1PBUWAliScxzTtZWCiRnr/1zltyk6GkQQjWVcNqrWMCI7jIJwTFQkMdrKeGhBWd9jVECTpzdURk1ExcC3TSMDQEckiB4AriWa41zoWRvOc4r2QZXfJdXjndsVIZFx4hqwBgQ+kY8UL36i2+TZzV4nInRDitkofCJ4FYPHkQDmKH2s2yHSjfcdejB3x2co60LfnTp1yka7nQjQvHUui6jpHw4CordRkI5QTqjVMi5bxI4xBY2ZnEhHCfUPUTJq7wJUtyliTJSOsUOOGMJa/J0c7M1ytOwXaN2xfYspnqPkuDNGYWXoQhkHo5oHtBm1l1EGn5PDZkZ5twBW+uehFW2l6j0mMKV+8H0iMKS2Amgx/6D9c69EIwIOY6BiaFPe46YAGjQ68n0T2aafFDXVOmTwSt65nHKAn0SUWt1WOQos2GJRptRmxuGEaA/twDx0/VDWShnhXF8ZqT6KvlNgogxr5ko/6monj45T44+1FyDJfWDYAoBZi5hrrJPnzp1zuSTA6vT0tHOIOTZrU6UwFGBlba1oDtcB5RGz/T6RR61/OB2I1NB/iDIBMGBFUL+VCF/y/eLICj21iboZtLYSNPGwuORGRGRajrT+7nUfaqmFnDLHKKfCsbhPl+LyMVe5H7mfvVqjcSDMy1kwI8eFI9YCsDgb2Ifop2KA8D5/vyDBLVRxbymfk5xUR7xaaTJPLeev47IAlMgZ2/LPM/Uylwu0FHDpA9qam226L4mk5pil/suAqtc1t30JbX4bqLYosD/XljCvXY3tAXNplcTn2D+Zy1wLLBn6krUtyuw5Z0pTRRwJJyl7s7UIzCQoJf+o+w8cwW3tsBMO0E/eJ84jKNSsDziLssr63MwBzyPtPeT+Rk1f1H9d7wacVgAoOVbXy6EDYEVgjbm+SeOJUm8TYiZY88AOR9bU1d1tXff3f/B6d+zt45rvs3KAaj8hV1nglxzSmg/VPzhWeZRThjkZYaJWV1Vjj98B8DVvDMo1Z7k/MyGY87rPKkPD38vhOHRMJRWgHOxF5U298ThYMzaSwlQR8GKB8bei+Nfcr5z1chZwTK/Rzs2GdTWiNXK7nLRijWg9mdC+N6G99IbG8rvvviedi+OaN2JtWDsiToT9+/Z2/9f/+S9qSC7/fKZa4NkHq147NcCH1lTrgD5VrRbYZ6pvPmIXuwxWf3yH/MPf+3byLGzYItahRVWUIww7rJWKPLCbecq1nzbhG0itSFbLyBNGyabJ7+VdpuRARRm8GUOtaZTgGuNlOHhH0sObrcAzlMsn1GmlSLpe37p9vzv93sXuT394TN55CR89EkheIyC5ZWc3feCIxTrY7DkHCr0YZasVKSDidUOKpuQBEYVBoRDDo6KnRfnlOvhugdbyjNfmA2i1uJM2oPos0c87yq1FNh/Dnk2YepQvKJ9vi2rUpc5r8nKIlE3vP6zNi0iJFAUFwgF7lN+5dv2qKJ1XHN3BEKDBbaz3utAiPQbbrXxCowmzQfM3vOpEDU0xJXKE4iBCEDYuMXwQrZAAxgxKkyrV08p0QAEnxwxQgFAK7UL+DPU4AbwTovUWoDd9kPwffRYqM8DywQOJpTj/RmWJZBQBHqDz4WXnWDE28MTLgCS6q2OqV7q1MtIs+qLnWhlQODdgrpHLi8GDYm89njI2AZfE4JoBymdshDjPNF7zokhm6CZPD7oiNM/BeHPrtpIVDbAW5Y7lubz5oak1oMm59Dfnljo6+kjtdN21emf1c14lXzDuDh6QQb5nt8SDVLrJhuUw1zZiSxFuMmAVWJkRFeyqxiaAdZQooOYi47nmju+BKAuCWkRAyC3VvzEZPhGcCWDFyCzKHN8tqmmp7vI5gJcdVbSf2gSQjWFKfjSgiOgXgA0wE7qgcqvVh0ToMMjIr7qJErS4fhEhwSjTmNgo8SE5bDZYqVapBT4/pToSsSZ/lTgqc/uuRItu3VLZpxsoeZfxTWRJdFanRmYNegCQQlxH5yVPFLBD3U/jd7XjYFy0SKDzzOVEsbAONF9qCQvsWO1a7WVWhRxbjtRCjSelAREhHcv1GHEI6XMxPNXGqATrHkL9TZsBetegpKrPcP6KBLGeFuW3lH3LGKcvAKIFWPkdI3aXoiv85PisT+UswxCnT1CzZc3Zozq3KO/y2Yr8lKHNe9YLaGM/ueKaH0RG1R5EHUnlAGwbdOu6HXFVO07irJODgPdcMxbnBVRd9Xnq1g5LwjA+GC+PYWWoX/oqwUyPpJAk2sz9LeozZnO0sV95hFkrJMikiOt2lQZDSA8xJwA+tatxlFHmiTUSVskt2CVas8l9LQEm2qCiW9ZXsHMkJceYV9lKtBf10gDKvuqvEXW9/Z2ybzcMX2etMPOhLUtLI6f94ML7oqlcTYvuee75NU5G9rYo8BdgKmeAI9tWQw61vY6ZetKtFFDbj8N0SkQ8jJpQfmtsZq5kz+MezDhp6sCMSVJK5qXoTbQf52gJUnmM6Qm93/V+tdZQGm1Muaum/2oeknu+qdUvZ97bUYBT2hT8VSqDtdD9yZ/8O7GkjlskbVz7RFghrHOpa1qsjqxLoQsPGC2mywdcOtqpn+zB9EfVUHVtVF0P9gvz0y4LM2WGJWiG63nWjYqk9sFpP1JqOrT3mKgLl/OpItZFCe6vAfwtzKTUZcYBlTqxcqrp2hm3rGGwF6IIvCDwv17r+T23Pcr9O+TsZC9mPpw8ecJOpGNvfK8/RJdfPxMt8HyAVZr6fYB1OZL64Y/AZcD649v0f/4f/4MYdAItjrxoc8HzTp5M0WGdy2n6W5RvyV1i8caQiXHAYl7gFAoQqpe9DQLvJHTGHrBwn4C68D73nmUF8NlsCKH74aVFfINcwccjq2XQP+l+8MYJ0YPf7S5eFaASABuf2CKA+DEDQQwdNpKdu3YoYifRFmrFKX9tUdFB12mVUUhZjAIkbCRsfkRuMKIcGWiU34pUlbFQhl7ywVJGh8+6aPu1GzZwoTPu3rNT9SqPuLYooA6jnwgnhsfYOlFEtSGj3rhAMXNFlW7KoLwuVeM5leNZLw/1Bl0vuXN4rh3RQUTG1Li0xwDwuClpR+W1kYvm/NXkyJUAEwY7kSo+MybBqSlFpC9eTEkHVFEtPCOwCN0SKiJ1OgEqzgET+MHoLMoo44S25e/QhOG6kkOL0AmOCgSWuEbAHIaDjw1l1UXgEeERgIGe6qiZ8hApIWPvtcRTiGoRTRTFDDBCxCFjq4KSw/xTxh1GGw9HdUrQKBzYjCvHDbzU+jodWbUY1vB4+Xtq/DW3jJ0LtF1AaQSqijpcBpMpc6ZSK6qn6AF1HKkvu+Cak4ty/IypFMVLBq1EHoiAMDYqkuP8VIOL5FEyB6+oJA25v7cNWBVd1TzEqGOuRXhJTodSagZYQE1TG9AXRFiJ5hORYzy6rQWoSjGWMb2Gsg3qG8ZV8reSjw5d9KpLfMzY6F8vsIkhitgRtObk0W2Q0wKBs7WO8l+WM+OyAPacakACBnEJEEnFOUT+6SaVVEG5lfMDglxrk9xDXS8gf1SA9Z5KV0Hln9PcIaKcaCiUQIE+jQ+LxRAxB6RDe9f45vxToh1SLogIogGk16E4cbgvoktczy05gaCmX9PzpqJxbhR9Eor6uGiQOGlQsea6iPJl3IZ2yZxi/aGNOTj5/awdqWWpsa3zjKuP6eeKttC2lTfnSJXmIuCzjN7KYcVg5Zq5VgxZajaz7vB5lGBN6zZoCN0YBwSfhU6LM6FowQW6uG/Wrr6z2zTlFgklr51c9zitWItDMed6iaRPaS2bUnSc4+M8cvkjpwxEyMYiSo7MUceUqLxmHyVo6BNH+TNBA4DyHd8f/a3PliBNKfq6zi6f1zUAMLYqar97526Nmc2630Xd/0XX2wXYIODG/UOTJ1qLEwIWkB1OdprWDI+2va+XiKp/01/JNW0gsYCHtx/PvVI5Ljr3cK8su6GA6WAdcQt6ifGj9q9B6HR4iOZU7EdziXqGxTGMKFK+C9VvOfj0N/q98svZk0qFvZxv9V2DXQHWAmPlIKiyY6b7G7hmjvAI5TfrBs6GEuW7ZzXdCOLBoAEw4cRmbWHcOT0Fx4XnN0BVTkWNIfKimetWfNfrqckNYslMeF56njfAipOK0kH/93f/jXUobsu5S/qC9zNo51bkjkYE90xkkTW5HwnntdkoDfBxDzh/4gSOk9LR6AbYo3+QTqKvKlJZ4zNzZaQBRBxbUYzu2yM1ju0E8Po0LKtTrDA+E+ZF1tqK6FbKBddYc5O+JWXEucgotQOq1UawpxAszNpBDuyYbIejLpXHOnLixPHu+9//QXf+3Td6o2v55bPRAs8pYF0Gqx/+8FsGq392m/4ff/SferG1UAX1yhQhZCOE6pnSF6LvaUFeizHnDagEN0JtHBSWbx7I1FpFdGlIvTI1s20oXE1tQlF+HUZhTR9u0ZIBRXiwSawQbWbKtVmhCK8XOH33/LXue99/qzt++nx3/QYFwUcEEg9o45t0nty47gGqDV7M9TLkd+/eqeNjnEdZ9Oy58zaOnAPaclIAoAA25/LpnspYrGgGGwqP2oSINlUEC0rbNakYAz5XafPmfC+99IKBK1Q7ACP5WDgEZmeVhyoZe3Lmrly+5vyxBVGJA/pGur2Kzu6SIAOUISLDbqeYmikZZJVMykhQrkB5ZXo9L+BJ3qPp246KRJnU+WHKeaWsDRG5TRKoOvrCywasUFjxpGNYYISXcExF6wzGtZETcUJwhzqTBRK5b0AsURgXaFe/YxTwPteJwQMwSPSCaBS1XJWLqPsfAbxBtUK0S3TtJwhoaEBRImHC6+zVAAAgAElEQVRMG7dBuoAldQmrnEwMiQ8yFMkdTn1BI4sWfa6xVo6SpFIBWAP265FIbHnyh/lTzAs7GeyoSYmCRbXVvNoRqhxPaM93EJJyZOxqyyMjEjAiEQ0Vhf/0a93RI4ccxWJuVOStDKxcs5wYan+Odfnyle6ChJtuyYnxRPnba1tJJcAqoCMAFaA+VNeGpo/hQ77luJwcGPdQIon8OcLi/F7KUSl6TakK0+hSvJ6oL/dEuRbqOs4L1GF8wjUkZwqwekj5Va+88op/TgkUAT7nlLMKpfycFH6Pqa4i4BXwAobgvPyE0ss1JTcch5LqqmodgSZONJUIK5TiGwK81+duWcBqQFG04wUnS8Y+9+MaihpjjCMo1rQp8xlDDwMaoG3xJxnpnJcncxsxJiJ2MAWg2WGYYxBOChxFACk1pxmj5NpB/3U0UKcFGPm1WoR5AEWetcAUXN0ndXYB8UU55Nz93H2uB8DajzryWY7BoyJhRFtMmWeMNSp3pRwQYQXEVnmbitTw/Yoe8V2OUZE0/mbxIv1E0XVBa0MB/wC1jEWug3WYaDoicQfUx8zzaBUACEtROdE9n0/jDXDC0+NY7ePcVupHaj6bsdPTL2BNzdyNSnJRKPmu1X01xsNdiPouEVXmwaycZaxpC8rpdntTDxoHmPcSAWIAGUACSj7OH50fPQXGiyOtrEOq6QTDg92qz7aoduvvM5XX3V8XPmj39HrxNIodfKzWmrLlhlHUYZTPThmvOcmr9Rqr+ceTEmX0Ne8xNicnNw0o3unblPSxs65FDg0omz4B7VlRSo5dwJf75EHf4ARhjcCZg5MMMbYZ5ZRyXaXnUA6YOLXSZ1l7EC+LQ8pii2rnAqu8B2DFQcz36cs4e3AWqj6q5h+A9dSpM+5jHFionFN6hzk3KXZPpdu4jJqGXLGa/n/23uRJ0ys77/tqzJrnuQo1oAoN9Ah0k+1u0qRDthVB0aGwQyEvuPDK4Y1Df4FX9NIbc2PLC0c4HIzwwrIlhWSKbnHqbk49N9ANNIBCzUPWPGRlzXP593vOPZkJsSlzQwBsZCISmZWZ3/u9733ve+95zvOc5/Q1xYxuAGvnREls1yQB4JhG8iuAZD/K+S5gVjuBtLDtjGOSZEjaG5USYOE96320x6GzFI5rj3WrcZzHfvp8G0O0WZr30r+3Dv3s2bN0CKA9n87hkSpj/EjibAdJKNnjq1dpwce+0nL9/fsPoqrYm4TDN77xbyfH3/3+z5uSiz/7xI7ALw5YTTy1UBK8CFj/9mbdInD9+WP7z373vwrboiHGLRbuKwQKdwGtGjEpAbUBvQv4JsCigWjkbpFpGRxYvzpAayQ8MSTN/vQEEBIAalCWmkAZrIXyympVsjDwbsDasqZk0FnsrW9UamhNC1sbgJWs6qqNk9sPnk0uXLk1+dn7pybv0PLm7kM3PhuXb2UD2E2d6IEAB7OXbrLKg5UxuXkLwG6S8b0MOOh6P58/NyE3GoPC3nDSsw/WzK8C2N7YBWvNOqbuiMB35uZsWFxB3E5afAhYD718IO6VD609Gq1sHj8CYMIsXSdQOHt2mk3K3pm6YwqGV+GmqRyI2jLlVoxhZcV1fYTVYFwFqroM303rBp1ay6jH3nNu0tUHsQIHN0zNmaxB0hhoPdK7fS8dhM3VNdlzMnA22K86Hr9P4MIcMDPs5m/GvRIZgM0hr6s6QOSiYTOUVZZRkln/qpuFDQtgtUa15oCmFdbQyX081QDIOiGAuvJg259s4f007VhpYSuBjDLMOCgnyB4ull0PNpId/tw5NrqXJvjN4poMemXF/XiRvq4lCfa7eYakWJL0K4wxkeOgY6zybl2Niz2XbZalq1621kZGVxxjLMP5KwQkkYXxfgZy2zDU+MqX35gcOnAgJiTe35aRN2CtgJV2QdYqkzA6d256co4+lbrnLqF+WwOrmJXFoVZZXrVyqLrTCnzXWnMsM03A6P1S/imD1bVWxTzO16h6POf9PaR/ynxTf8WxPZ7mSIIwa6h3YoB1cP/+yZHDh5nHr5F42ZdnZxZge48xEPDdAVi/9dY7k+9+7/tc/5WAEo18jDZl3T0vgzgZUcG3gFWZuImb5cwx1QX2jb2KPF3QaDua6vtbjJ4fqXmHkbjL2MsMrkUtIXDewvOhQmBlmJ1SO7hGCcILHAnkqz2Hz80Mr5+GubR3q+yL5lEyehry+OAprxSkyvjIqjt3fI5idcXfhwEnKWFbLQG+c3gNz4hOwgvljB3kVtAOyzvMlDpQbllgyzW9Tp+Tls36e1/XUs4GeM3ctjNwy+wbZHjve14Ve6kzMJJnXVRt9aHZ1jB4Sisbzr9dzn0+HdPdtJ7ZECad9iS2L4JZcyRUMJiI8/kQ7FZiAmZ/yMrr+am6V4+bGmuef885CU/mnNfjPGw55/wzWi1ZVDV4K0ywTV+4xPOAOV78E0pBskLXeg3o+L3O2PVQ19Nez0R9n3XCOtzcTEGt7ztvkvQhRc+CbfFvGiMUYC4A3wC1Zb79tZOynUDo2C6ql8EQthv9I8b1AWuDY+dzooGUAEnQs2XLtmrzM+S9mSu0cGvjoHnA/WHJa9+PZlN7722JuqDYmnvvUx2z6rn7eAuBt+dc97IUMa4RazDI82Z5G/KsCmSZK7qhb2b+WDrgR+KE5PyWsc/emnznO99HAXLRHyRB9MiEFAvmFGvGFGtkAz7PRTf9ljf3+AnqvIZ28a99WjVYOX77dzEkc7/IPKzWUT57ZWhXfZT72XFOChAbrC587jxeq2E8j9zTkQj29TLCvr/HiAptMLvOAa/j1VdfjdTff3tPjx8/nnINgWvKCPj5LCDeRPcajrNnT/VejfN65Nj301t+9+49UYdJKPzhv/k/F8zYxW8/+SPwCwpYF8Hq3/7U+5tuSH/7Z/LJeYf/43//rRFICOyQvKUGD3dPvjfLqVxsvQ3Z12hVr8NsbQjWbCrXMxDIYp7goaTCAkzZtgas2cQHiJiXT/H3CyTBvdk0gO3noaSiJRc1oFmJs+eyqbWT50tXTSj9nNzj88KlGVie05MPTp6b3AcIrqTdzQ56tL726msBdTJTU2ymBmMG0DsIxO1zprzM2rBLly7lmlum5/V03YlBsBucgV2y0gRRLe8ziDAQazYyMlJMZAzklEyuw+zp4KEDMUuwHrOCMuW8hLrPlsUNVsB65sw0wYPtRqxHBKBjviFY0CnYHopE1GMzplej2XA2P01HZKmWamJCUHYbtsteg26CMhEOrayTNaYGw5oiGaQYeK6HJd1Bs/TLbJwyEt5nN2CD2QK7OqgWC6dEq5lagwDvs3JLwWpnnRuwWrs8oGLAX+omlS8bPERWWy61BpmyNLKoShYfCvBhZlbznpGfKvWkfldw9ohNO6TpMFGpsa8WP9Z9+X7tGtwSuTIksp+tCZGW3kUZmGM9p9/h4zBBxUCkzpdxVRrtp6y7ErkKGjTC0imTmujhmFxtUGTfClwtlZHjopR6pV+xQImf7cEp+suvv87X3Qn8lYULrB2vNrVxfARGgvsZAqfzANZp2uLcwYxrCZLgpelFqOSuxrvaPmleA2PN+0d+BmgwWWRMHobBelEfR4Njme/0ZC1mxeszsaBs2b9RQpy5zjMuY6lhivVpm4a0T0Me58BGlAqys5HljbYRa3mGbLl07cbs5M//8juT9+ndeovWUZXwqLpV37ekcUupMd8+Wa2Rk6ZusMdTJC5kWq7yDJw+cz6JgbW2xQA4xSmV/5K04sNrMFlkK40YB3Henuf1a1fSHknAKkuY2lIAZ7G81jQWayR7q6mTxlb1HOOiHJaT3/NeJVf3uSXwFFgF6Ph80ypmMPbeo9uM333mh9k274HBu+/hfeig2PWgZNewvibHmIsCt/7aQM7XdNLLce1WGa3Y8HcF8uqp8vrbCMYEWifUOsFnAO2H//Z6ujWOiUWfbX0E/NoMaFpi6TCrGzVjvV4XZqTfzi/vl8dX4eFa6bk47iZrXKfiDK8zrGZBKd1wvEvd4PPXzKHPrYmflI+E7aokSwMiz9ekic+wxj/OB11fL5I49R65jignTS1i2iGVsVYzjb1vCLir/c5IbnFMGT6ZtyXUT9b2NF9+4ol2wqqGt2oU/dp/10myfo8QhfwvPY/5bxVzsP9G1Um1ZBKIzNehNjtZygzd4KvG2OfScc/ayYlYk57kE4kC10qTyCYMNlCiUSxjSfhrXjnPSy7rvx37OgZKlzj7apyFciItmopBdS1o5jAJkLD47SCsjLVaE+WT98tYcC+bWa0kA+yjLKw9Vk38huG17pY9n58bJ1jD6lfN3UzQejxVCq5x50nE/ejHb00uosoQ78uMRhEk/50OA8jThz+Ev7OmvJM/DdA9jnPf5yBydv5e3w3XYj9aoeD1uQenxjlKmZoX7guO52qTZ66VI4HQKisvvB3ne85akmHixzHoPdG4wDXKc2ilgsfte+T7Clg/85nPpAexz6JAVeAaw0LXNO7XCUDssQ+OZS1KKZbX7X6i4gbVleNgHesmxtW5/61v/PO8dvHj78II/GKB1ayDPDDz2rS/C/fg7/A5LgLWv3rz/rf/9R9n83ORNBhWdifTOgP7JtAzYDJgXWubG2vQlLwRuBXDpMywNtEYKLnDGRRYY0dw3uOdzGQCgg9/pr7K+rnBxM5tSoOJ9fUCVXt06kTs4z+1mmAQSfCztBHh7ZavQY75fHL+0o3JT9/9gLYWtEjABXfNuk2Tw4dfSXDhOSoPDvvEub+07yV6t+5M1t7sqoBV4Or3HWgZ8BkA+poYh7AB+nuDxgY5LUEysCsnR4I2AKmbi2yaQfvuPTvJnO5KgOvvrbdJ1ptzvy+7REsPGVadhVNbo98sNZ07aIWyfRuSRZ2V2bwM0NyUNRuRgXvvg+MBqmHguDYNSu4QnOiquXJIDlPzxma5geuwXskN0w16DYzQerLgN7jPxpiRWwF63Mx9DzfiuIZyX9K7MrKrqkXt+qoOJLznDRgbEEo3pol9s6ItFzRoH73sDHZkZzQBUhosm2oLDgGrLKuBkG0edCK1Zs6PqiGtnpmVza6st0FxAlsRG5/pj8kAG/glAM1rra024w4IfiobXdn2eUBqQFmAVRfOJ5gBxXwmrHPVrxoAG+RW4CpwtJ5P19sBWGmbVAyPxlLIuvftmXz5jddx3N0VACvzWtJJA/oypjG49bjK3G5ZW00Nq/WWvP1kBXP9UerK6x6ZPFKmGwlg6gnL7VPJuEF/ztdjC0IMiDXOMdAEADwZcm0BczFytEvQvAhJ+9attjnB3dPaZeaFiQ6BisAlo5fHmjmoWRXX1+ynRiomkF7wLB4/RcLogw+Qu52L/DyJK17vWDRAs7Z5DaoNnahXwRJpeiQLdo1n4PiJU6lZlGnYxDkZqLsmmThx7PxIv1Hum2xw1BDMi9tIk5X7C6iLwX8SAC+gFcg2k9JyX4NxgafsnS2IZpDrClDLsAwZrbWl9qSMGZvMJ+NtXVqcjblP9gkl0bQGltdxMjD3uXU+mvTy0zXDj5Zqep+9D816dd/UVmpEpcCz4hrTr3OOLASkrsMtFXY8BT+R3o+10mB5IVD2e+d21UCSrCBI9hwfsn44fgvfr8od7P/perG9pL28ppi3KcyQNuWalAr7O9cMpdkyrt7fkjVrsFSgteXAXov/Vv5Yz+08K+n5Fgs5H9TZ0zZttACtlwZgdT6bFFEVkYyMCRPGSqZtIaAMk5mxKIltfLvjrFs9iufVFBVuLSQI+vuFydSF4LYBdktwPQdNuFYzHmHzWknkPjhAseMX93gVSXy6bygN9yP7pWuRa9tg7vpaTDa2aqed692HUl/NmPl3C+97X1ezjt1yzPd0jy61iK3WSGKwf3cSZQ5oB3SW03yV88y3ImpJcSc4PHfXbdcdk14ma6oe159bQ70hDKvrlEk7k96VNCJ5xcN1lmTcz372HqUolzk31nvWAxMmT1y/fUZYv9x7yhuCfQ2H9JbMN9gWsLZrfvdTdQyy33DubZykGqL7QzvWHVukpRrnJOBMOct4TcvBG3T61eN3DOD33j/f22fB1/s3vq4VFF1O4zU4ZtalHzx4cLKLRHmrLRxD39O5IXhVInzq1Clqtqej4vE+FMtsZ4OKsUxWxMSKfeLN7/zJXw3iFn/yCRyBXzywmnVzEbB+NHNtEaz+/HH+X/6n/zwgKYyNwSFB2gOdKc0EAoLMpBsAbgAYxWHUDZng3YyjVvRuRmlYTmBdsl8YM4LKD4HVBCajfcZcoFJyX8FFg8S5+qsRhIVN4+xWLPOTYJ+gfmna3ADiltE/8TnZ5an1MGZTk1mo1jMXrkzefe8ENYDXCfRfwNTQE5RWN9u27Zhsoym3AbOARIZVE5mWTMq46MzZ2c9mWt2k3NS6b+LCXmsFdCoQm5P22deO89qOFNRxULq4c9f2/Lvqeg3Azcou5zxos4NrYkuCG7AqebQXq3Jiz3OD9Z5F6OX1sqjnpy/CKB+fPKE+a7VtaLyuGGcRbMt8mg024OTvdadV1m0g72arLHYZx5edNEgQDBrcJ1OthJH/auO1fgo5MNdoACKQMTC4dOliapGKDSrw2GyFWXND0hgUeV8HYDWB4eZr9l8zovvcAwMcgYYAzJh1BRu15jVbrf0BCAgsZUsCajX8IMjTAEl2p1r6lKvvXOsZzsPkRMnKgyiLHVAORlAkS2pQd/f+nclN5Ndmr+9G4g0DoTR5sK2+R7j8YTYimAwgN14O7TAvLRT8xNgkPTqX4nR7M9cui+w17yVR8Utf+XIYVoO8uPty7tYYd3CoFFg2NyyuJih8lfmNQzC1TXc1P+E1BqnWSlof1q0OiplC7k0tmgmSOSaP77tmMhK20StTueHePXsDUs36614tUF0d2Wu1bPA++CmTIgCuukBNiWTEh/tqXKjllDU1AUwi713CvDPRdfbc2cnJ0yfCNmvUIuAU1Hs+1iTa33kDjMFagOsUoNWxnsEh+MzZcwlkvW9TzL11/N56NtlW779zzXVG0BzzKWvUGGfl94JrnUsdjwfOLeZvnEyVNvMMy7wKSuNWOmTHPk8mLK4pjWQeyMhonhVgyTmF+WEuaD6ni6216gkiGQvnjM+M97Trkj2ez5fBa68XvQY2UG0A698ulCA6r5rpadbMuVseAlVD6Brjz3qNdC1qOW8x2BXo+vetDuljeE2z3BuP7bPXIDOvYzwM7GUAfZSV40dxwPH9vd+bHKmEn06nrAubCdb5W9UPAlefex+NAnSxdh7rf3113pSsf6FLdgHHhYCkZPg+B49h4S7FDdgEgQzrU6XGIyEVo6a0I6pEVbVz8W3r+7wnb1n9hZnHSTJV26OFSdO8JIiv2Nbeh/pvyqioGFc/nFcaRLm+et7yrCY4mr1znJ1Tzbg5F7xHLan1njer3uCzFQRdE9sgzHspWPI5Vbbu67p/cknKq//qwl6pzktN35o9DdAh6RXHefdr1pQyZCrA3GDa61bGLzPe+1qziXNlOlyvNdsp7TBBgQrIkhFLHxxmk3HuETryKyePYzNzqxyIS5ZrXfLx4/RgvcL+zPmbHE0LKc+Fe2cNv9fmdSvX30iLugbY9YxoEubeiSKHczZe8e/d0/UV6ARknjcZ1SRT6tkRrPtzZdAmbAKKVQ9xLZqyFaitOvYGrZbUbCOBY9LX5Nk1EmomfTvJ4DPSbe08n1ZbtQ+Ga0abOLbnhWuD72WS/MSJE0Pt8ASm1d7y56NGcI7pmG1ZRubvSPg6lsffXnQJrof9k/6xCFg/6XfoE3t+i2D1r781v/M//mdpG6K80OBSUKqZgjVPBvT3qXMzMNyza08CttS6cTgX3mIG2AQwD1Je23WKgoSFH82w/rt1PgljBshomW3FHfM1iwYhywFZAtYASRjKFYC+5Wy+dPFkcSebS03r0xcrJjdpj/HOu8cmx5EGX7pKnR0gduu2XZMDBw9jEb8vgY8b20YYA+uD3KR1xXRDMLgQsFrbZ+DZDIObU7OsCYTY4Prv28WzA1EDAqXTmpe4+VnbtoN+lLKl9lhN2yDAtpviQ+pt744a1jPIIe8yzoJaAavgYDdy0p2Aal1a2c0zzr5ewDrNxv8BG/8jjR8AAKsJqh/K2jKWSQxwzo6n59BMU+rKEvyJLyqjvgIG2E09YIggYTtyUDdFIZvg8QDZ4RnGxNfKyMlWeJ5etz0Qq+62pOOenz1lDR2dI/kcgaRLd4JfgJd1q7I9siFKy1LbNlwndSrdwf1w3DIvwpIWwxjJIOemdM7jylRXoqDqrgScd9IfFsdj6944/t2YWt1GxukcBhTCCFl7qcFVpJCCR5lZzq97ERe4gzkdfWgTEIc6NiAv+a7gtRyJjSeKbSF3QNLgbp6NOKtyjnt27Zi88fqXIu9WLF0ulNWGI26cnJcBT9QKHNvWNJtJsqyHXTAofuKYAmDjDBzgKZCsGkCZ6ji0WstsL93UF5b013MwQDJg0lF2P7WnW0maGKQp+xQMBnDF+bOkabZUsrWCx5Mp28wzYrDndXo8ExupmY3LaJlrOR7PuHDL0NbBOMjE2tLnzNnT1VoHRkJw7rVEoirjAyh5kucbU6Z1sCjMb2X7Fy9ewgTtQlyXTczYo3gdUtRNzfrmfDXtKuDT9by3cda2PtjrMklymznpjVFenrmvZJpjrfb1qgYYUyWEXRds4qL7TAqobZ3i2ClL1Wl8GQm5LQSsL798BCM0ezqvhQW/Xi2veC9dgyN9V50y2KlqtTEY4cHoNPtiAqzNlbqPassu29DNv/VnrrEdHHcturXJBvrNWndda9QoSRhW7aug1Wdu3vilmEf7lnqPC/iWQ28SHdaFmjhSOq30kXvlvZOxc1w7YWJ9q5L9jbQu0nTJeVDgScloscjFwI/e0AJZ501AoS2n5mX4dc7l6hzWkGdEAzlB6zRzwfthQkc39YWANYyna47J02TJ6tqHJ3DWK5+TrNX8zvrln1dytZBFree7klEFWJRrl6S72eDUkTJenqdA8TbrTbPiHst10blUNYjUvfPvTjg4X332fQ6qz3WpRvr4MZ/injn3ClSS3AzDhxyf59Yx9T0FwCa12lMhyZZRnuMNNLlQ81s21WemDM9cqxrMl9dEXeuc5JckV1qz6UrNp+oq94a0QLLsRXUHnwsl6jG2YqCVhVvy0D19fe+s98yLUh4hteeYp0+dQfp/Ns+70lfH+DrjdcfSC/eLsb/Ores8e2H5h1eEx7KMxvFtBtTzN4Fa3gKVKI9horJsE2th44stTZJjJE38d8onTEZmv+P6eLZbTaVc3kSbSULd17N3mYzkPNu523vaKgnPrZUUnpNxRSeOTLz5b9/T1xhfqOjqFmKOz7XrV1Nb362olOHbKWCuBCsO388nP/vxdz4UWy3+45M4Ar+YYNWRXmRYP6L5tghaf/5A/87v/MP0frMGxUy4G70Mi5vaE0DWPeqIbMxuICMLmwxxgsHacJRdygJZV+TvlwFqDHY+FCAYYPBfy3o6APD93EQ7s51AZJzmnNwrMsQ0calWEmzGK3WRzeaj46tGHILXZWx8ZHGv3aIG8Ork9NmLkxMnzwNs10527n4J4IjTHpu3wc9WAi5ZJU0NDmMoY2Die7tZTE9PJ4uaQG1k673mDqpadufvDUgMHEraZgsHx6ZqAq2j20BQJ/A8cOCluGcmQwwbZfCwhNY8D5AE6854+vQ5jqPBiOxOGZrs3LkjQEcG8hnyqefWsTK29wkkLvOaU2fOwQgBLng/JcF2eU3tEZ8tXXOzF3zYO8+gwuDQjVx2dRkZcjfkBCZcp6ZWSkINPgUkXu/evRhGGAQp9zPzbP0Yc8Iste7CmuwYsCfwoRengWYxkmWWFOmmdaQxaTKOLLm4QavfO8dSg5W6rJKoGgxvQN6ZYHLIzE2gzMmOs2qWa28bihiQGkR4XkqmfU/BkWMbF2Q2++rJV8xmJMTUFDdL+yGp35h/mmN5zgn0nJeDnQvjMt478yMRLllw3lSGIP0fuW6BtmzVkSMvx4RERlKnVkGr873nTBIHPEcGmamVGvVYBouC1YDTANEaT59JA1YZxjii8o5K8+LgzPhtIVmyFUbGhIzsuokIzdNUQwhQU9uZWuN2Kq1zse7NtieeZySJnEvVG3Kxuf7ggAIdqcWuVicmgZYsNYgvYOK1mRS4CINw5syZyVVk0jI+gvo1JHMMSq0Tda7Ua5GpEojbF9n7pWlYHHsZE9UCrjNel+yeQZzMTurcMw+Q9AMc13BtynMNKpUIB5ANgC8rFJmhrycR0JLKgAJZb/4T+PscG/jGBVjwJYNsMBtr6WUknXYh7bftyhYSTTA6gBX7VcpONpvd97TXvq45NZhtANKMkaffgMlzEsz49wvB70LA2nWtDWaSxOCjmTCP5XGahfU9/Xf3261kIa7nzMH0TR3JCI/Xkk+fQ9djwas/8/VhDBkPR9xr8FPmevv2LSlZWMU6HLWGrKxJIP82z7UMm/OjlAn+zHtWyav5GtdOVAZAKednulk7Po2KRIZVcznXzCdxPvd4gx1MHanpo2qtlusb75Hn1X3D59f3mxvreUbVIhXnT9WC1nnKwnVS1SRc1fJWv1KfgfQi5rgmVdzzBBxxQudZ8e9MYpj07Huy0CzJe+U9C+M/aqabFc86PZI6VStcyY84tw8wvpCltUyh5f4tSbZW30Ro2EQTz0Pm7nV0IiOlLK4lw0G3pempr+bZ9znoudAlHyZIPF6XibhGlSS5jOUCWK1ZXwBYfY2jXsx6AWXfV8XW2XPn0/u755dJ1kdQ4I/Y30zAtnQ+SohhuhRme+zBSsE7cex5+NzaD9p6Z4/Zct9ix0st1KC1WWW/tgmYf78bBYzX1xLfi3gI3ERxJTg1yeV+7v3IfFswnl5bKxo6QdTJiiQHR6/2Tk4089r9lk2OX+HT/siea/W6rp6vHrdaP69it9kAACAASURBVDkXSvFgqcrbP/zLsUMtfvnkjsAiYP3k3pu/Y2e2CFw/fMP+53/6jwswstgLJJRSGQAqA16CDO9h+ovO4mQ3m4BXUCOb4YaVPpJhXOzDZ7YYUGOWHHai6ofm7fsFEVV3WEFAgpiosf4d52CDmkTH8wFdgmbeK9ljs8ZuiDrRurgb9CYDvwSGCxnfi+WwJI9pt3F18tY778Py3E/N67oNgFT6j26lpctuAk83givIW+2TamDYQYRgtbOfHXB6Lp3pLWZ2dclL08heoDkMpghu3WQru03tLzU9AlbfQ0ljXCsBQgYiy5bS0oPzVWZ05rQM6+0EDJozyXhby7mdz3UA1heYkQgIRbIPAGI3kFDqovkIILvMbDoMK4MaAJqx47PBiSxKJLcmHAj2EzIKIDUs4nhheQTKg2ktcxgTDki8AI6yy1W/BpPNmMnECVK97gbsJSF0PMh8p5G9ss2SgnnfDB7i1so5Gpf6vYDC750zkaFy7ko3Ba02kg9zwtzwNcUmys6VzNj5Kmhr10cBj/PN4NExXkFm/g7B/wWCXrPW3qu0Ask1F4A2MdASwUqgjOBKoJw5afsGe4YacJlhsBarauL8cN4XYI3fcAJrGRefobhnY0ijKdBeevCuJ1NuQGJNV2rFvVcjCPNaV9pTUrDAX2k6Y+JCkOBXTXJ0mHaOldRRQx0SI2nlQrKC1yvxFdB5n7YBIrqlgs9wQAPnXI9UsQnlEFustz8zII3ccNSHGmg1wKixELxVIOV5Zhz69faBDOgcZlrWvfKeJgku4sh7ns/LJjaS2IExIfD0Xj1hTgtMVAzcwZVc5YPu5PZnFZQoMQ7TPWSYPnMGfBs2wQ6HnUGKbPkB7xMTGN73MSD4Nsk1x+6FSgF+L2BV2ueYaGLjR0ysBouV5I0mcdy/qlO/ld6fSRakfQZgljVwFUoGW4ykPtVH0SRQQK9Op0rOSxraiS+/b8mucy/s3Ai6ex3sr55TGeTc+5AUt01dFkqC2+CoFSBdL+q9Wfh9y4x9z5bpWlNvTWPXnFafWRjVYQiVtZl5njVgJLJ8xnx+ZFn9+9S6ci1KyXcw1zow936kfy4Mqc9WTNaG9D0JIZ651EoGHPYzNs+W17NkH1fNpQCsrG+2XZHVWkFSUsDqM9jP6WPXFuejSdYA40DQwcC7X3i+NWedjwVdKwnl8x+Xau67c6z2JNdue3iWbLgSVZY81Gu8FhUk9oBVTWQbK9sk+beycI6z7KrGdlGWcAATTWG7B2vq6Wn20/9WCRO5OuNZc6GM5AQu8zWpqjIEk/MmhtWj1I/yhKhnsl6fpPDYA8ZwzCUynB8e1z3dvUsDrVr/KbFwFZONNNHDvWxWM0noPibvt8K+zgOgZ31JT17rWpdGEuz6bd2z99h77bFdD31GnSvX6NusNNiSAcdLt2c1W3Sro4ZVuX0/A679Jc/NlQ4Q1/3hfQ78WdWNy2pXm6iWFFdtNEqL4b7dz2Y/S9W/tcCvSSiv0bFxTxOwznAf/fcyE/QcI9fBEb3+fp59P19X7YdUpGA0paM5rLff+zrP0Wfbn7kGHcAxXudgf+77XJg+n6SbY+lc6WR+lwaYKCrpe9Xn/vi7fzru/eKXT+YI/OKC1TyHPEhVILH48ZGNwCJonR/q3/3d/zoSFaW/9sK0RYQ1YVMyGW5iZmUJUm6ROZbF2U0ALut3CybDNhwClcgpA1BLemTQopSuAWua1fNzN+iugVkIWLOx+sJswbXpNGjtrGNnRePmKaPFMcMUhKUxC/licg+H3qnVGwl2MUi483DyzvsnJ8dOnMXEhkAYILt6/ebJ/gOHac+xP+dzYfrc5NDBgwEAbiaaI7jhGHRY0+pXN9WFsiL/zsC5NyI3fjfZ2OWnn2M1Vbcf5kaCa+XAtgTRSCn4gFH1755Tf6t5y3XaeSgJVqaqrDOAFZBp3asMxnqkSktlLa2tBBxowjMLS3L12gwgiQBDds42MQYtSiYH0phKoCGDbeD+LAy6Qb3jKIthXZcBqIFY115VgE3g3QZaDJJgaBcZaL8agFy+fDEJjNS2DdOXMoG5G5mwgF0GrzLGBm5VH516YGukdbg1cA9Ilf0qieQc4zikcgbMMqwGUKk31Z01RhrVN1ew49wTOMqA7cJEy1pepcJT1DlfR5p6+vTpySXqIs2Uazzl/CvAZrCbbMl4EKpdQQDtAK6yr56XHwXsKptejEWB1sxZTWY4BwHbLEkHA3tvgQy7tbiakAhYBem+X8vL+wnM/eBmGJDqailok4WVVdZF+clj6lGtDw9DubZkvlyrcnGZVOeiIHU1phxRAYwarGLvKtETy7NRepufhQHroLckdDGJ4R4K9pzjZvVH3mhO6tq1XXkG+S+JGoEDwxCzJxNXvCisMfdYoy9rRAWttpO5hJRW5lRJsvdJozBbS93CbCS1xCS6UocsWCAJ5fWaQVMG7jwVnO9AeaCTsYF+t66Jq6fMreDXBJL9amVJ+dQUySSb415SQdkVgD5BtfPPa6zatUqiWTttL2rnsoFwAmK+97nVBCbupYyx9W/bkVtvRQUhy2qg26yXTJtj02YsvvdClUYD1VZtOK5d99iScYGEz0yvhS05XAhYu67Ve+3Pm51qptVjOm/KrRkXbuaIc8HrT6/VsIh4FvhMDTml7xmZ8QCpbWLTzJvPoM+KNZHWoG+h1nAbkscNG00kWNfrsyybqKRa+TvSSp4X14Q4XPsZtUdNSNc7FTmZPzJxAS0PMKEBsLK2+oTqMhvGO/O4ZM/OEd+o2NvhPDzUACV9HeZLguWRKPO+NVj3mHGTHs90H6NNoEzgtETb8+wyEJUAqXfmmbxNyUGXU3h/mmH175vZE8wsdJQVxPR99e8apKSPKHcn9fSOBdfb67J7jGudg+H7eYwGuA1S5/fLSiCXsV+5Bjunmol1LTEJVnOTlmY8V6nzjGGWX1U1VHKo5eRxGzeBYx9kzlmQrxJEj4aSqFcSayNzYAP7XgArJ9uJN/0KXAdfe+217C2qXs6dO4dJ27Gs4w+scVXRwprQe6nroWtwy+xrTEtx4fzttdl9OmUgHLcBqOPbbZu8hoWtlaI84XlseW6X9XSLoWZIXUOcYu4Zfjhm7pequxybLg1yLvoeemJ0f2uP2T4YDTS9LoGuMYbyYM/V+WLyIE79Jl6ScBhqgfF8+N49N72nf/Htf9tbx+LXT9wI/GKD1czFRcD68c26ReA6mfz+7/93AKbTk5vUUBBxpjZJ0wRQZ2SNK1g4DUzskambaAyF2ByU+6WXo/05WXwT7AHEDOxWW2NqLSwrfm2c5aSYfqwJHkatlfLEBUYYvTi3nXwFCsUu2ivRGlHB3NNnMlD2hKvWEmEWDaDFIciDV63bHFb16o27BVpPTk8uXQNkTVbSG3P3ZONm26awqbJZK7t1Y3UTe+WVVxJAGJQp7dIY4QKBtvOkZX8GC73htXTLDTGGD7AxGuZY57Vt2+aAVjf1w4cPjQ1UlsFm9tbjKhGlDysOqefOXkjbGYNKM90G1Q1YNygvFiAJWhnbh9Zq8l6zGDZpuqSDpllgayiXa/5jtChzIovA9zHm0W1QKSdBXPqMwm49eWZwXn9u4OLmqaFSGfyUBMt7tsbG5jBUnameuVlN7au3JsCBwEXQZtBwiz57JUeTMTBIreDU2mhdh5VeW/fWc6BkktbGVqukNvzo8RR8mH12s/f726MfruMmPSvw2bYd6TQuvNbb+m8DP8mY87gunjhxMvfQY4chZu5VDVMBwJL5llTS+2KypmvKEkwPNrcBa7GiOs/OX0PYau8P13APwBn3Y65JQOB1R1LHcQXo3kHHeS545Nkolrj66AYoKP3mXk0RBG6iLdJWDG40bdpNVt62TJsBrM3Q9Llafy5ILAMq0kzWecoAy/YOZtT73ECyAGu1Y/A9Df5i4sMYG9AWA1D12i1na5Mgj50EFYAyz6vKidJ9lnu44FIAFXMajqvZF4mtayQQjlF3fQ35ntfrda7GJViJna6wSvqsQ5PZvI/yQECgmsJETICMSS+ei2JLi+n02fLcZSfiEEyQa+29yQ7req2VVkpvLZg9RtcjnVfSbrDqcXw+Zdaqr+hwSo+8cVUYERNWV2GEBK2y1AbK/s4aPO+7bX02pO675LA9Z1p10f0dZZZaqhlju1ZCuFpm/s0DuK51TC2brPtQoHRyqF/f8tKem93GptZMFQhV61eJi3JtF1gIxKJkcPxQZiRZwfPRDsRzsknZNgGUYzkM5lpVEgYvM20SSXC52SJHpw2X4LXkla4vKi+41zLeg81PO6uw2tU6pxNbASb8jQk5x/4CiSaBmgmQlSSgnEdJL43My/O/oohg3YwCoUpPcmg+Mj9Qu7SqoZMEBVTne5d63W2Q5JgKmJK8G8mqrj28hsTdvtepxWYsBW7eX9fHqksvEJvazYC46g/cNcj9zPae0nuhz4yA0LnjWPQx/PtKIKiwmFcpeW3+u91xG9h1TWqciVUu8Fw1axmptKsQxy/5LKZ9rMmuVSa2OgFkMsJ7Wi1jNFZkfYscGvZbVYTrL+MvY28SJOUIyMStYS2wqvKBWljGwufL8oLtxA5f/epXJztZr2Vldej+sz/9Mzwn3ptcv8V9ht1ei8lSHK1ZE00+acLVCZxOyijRL5l79Xk1oeye5rrvWHmfWlXg/OoEjH8vqDx06FDuiXNZsGsc42evy96P7sHucXpezBIPvPCaR0eAHueWIOsV4N97XOdRy/2dA763n/389LNtEtX91aSa+5JrzDxgLaVSPCnGPPX1f/IH/+rjC5gX3/n/ZwQWAeviFPlbHoFPO2j9yVv/lEDyg8nF82fj+hh3TTcwgzgWTANn+6qtIShcR4AoQNSMaRpA4CIfpo2gxQ83cdu6rKVWTQalgx83XI1wulawN2llqiUTnWdUm2Gdr7sxMDDz7h5p+xyZVQMg2BNeZ8/TWtAFSLYXKefgFTCthBOTk+cuT947dnZy4sylyY1ZTJtWCKbtnUptK8zUboxx3NANsqxn7ey35+z1tQmTm5AbhoFEOTfaegP56jBY8XczmIRcvXKDOsJNcfg1UFIaag1ry8usx6qeg0rfZHNvBLDew712YVsb5cA7SA54P5akjsn+nUtSt3oXcHMPcPxcVpvjyTDKTCjzDYMYZtOqVqmqqhm1z6lZ4wRitP15/FiznGIODWKVh2mY433qXp/PrMPUHTX1wgSTZp3ZWDWrslm7wY73UCAU1oPj1easiUr9PD1DR+3bcsykhvA2cjkDwoWOmgLSbggfB0b+fYsxDeMbHF6JC9kGAy9rEtNYnYbrcZLlZyZNDHKukcV3bGV+DQaUsZVsTmlvszzFqiUOVvIbOeB8EJ0abQBaJSvKibUCziFpT9wOQNXVErbTckelbwZtMtypOSUZ4tgruzZLf+3a1TCoJc8rJsTjrRJEYHS0jaBqC4HfNtj5bYDVjT6PgIG0TiIgqh6JFZRHZu37cM+875E6Klkugrs+jGrHNfo3LQv29c3EeOyqRWesuM4D+w8goa96z0eD0U4/V1v8WJscMFMgy2dQLYZzJa7CBrY1oBmPyEhH7d+NmduTU6cxXuHT3qsCVt2CZWweoo4QsMbxE0CgEYtANkLRwZLF/JnbU2NlXeum3A8TKpYpeE4xjhI4W/PF9/ZM9TkwONTUS9bPuaKx13oAq/fLcUuCRVZDVttgfiTSLG9QwuhxvDbnnckFeWvTc0+H7FRG2bWgA2kD2u4XWSZOlRjo+kKHaKFMsVlX720Dzr5HXZvXqgaP0zWs/TvvYQfrXkeZIJXpjGZu1tB7760vds2toBzJP2Pi+Pp3kTQCFsohuBxZq+bRz5KTdjCe8Rksu0jGxIygRYMZgYvra/oDA1jSSsc2TkNx0ZOz5msxSBkPvgoCBW3WsGqWJkgqwIos2Xd0D4hENxTr/Gs5tski76fn0oxh5PPDo6AVA/VYlCzZx6Nl782Ie51tZlXPKWwxySiv3Tp5102VNCpaksC0XpG9wHHtuuHUoppsGQDKZFKtW8XaORblGF7g2GSnMuM2FOrabb8GjI561lqvqyVWJYSLCe6kQtVCwwBbe5xad17LfXctztxj7njvUis91AXFildbmKiJXMesW9WsLIZH1Zfb9k6PaD10B7NAFSUBuAGFK6Mi0WzQtU+gZRmHiW7LXKyPNeH9K7/y9cmRwy9n31Sh9Yff+IPJ93/05uTW3YeTFWtgLdlnum2cicGtW7blOk0YCUxNdKm66PpTx8JnrA0J+9mxpMGElHGLf9tz1u8Fq34Iik0oeeyFfhTek2axm8mOgkjHasseuIMrBkve7L7PTT/7Psf9bHe80/L81MFyPf1zWdUk5zlm6piHAqBanWWW5l6lVzc/cAy+950/Ggv74pdP1gj84oPVbOuLDOvHN+0+7WDVkb988fcArEcnZ04dBxxcZ4EkuIPZWTXFBgdYXeVnaubInLKIKh2z/kQr+KqjqiDMwLQcVw2k3RjZuGRd3PAFrAQsAoYAmcEcmBHPgjwYBjfAYADlmSOIkrF8gv7r+QsBG1910tUfmH1hFe9tNjevMxMP+5F2N5wDzWaQ72yaXLpxZ3L0xHSxrNeR7T0zoNc9F0Mksr3WlNwjUHfT3vfSvgSuMlgGPm4wJQ28mdq2zozujKxnRzGt1rcMpsz6HKVsMtG2pZHRePL0UQCrwVLVTBoEWrVjb1eaiRO4n8F0SQOX6muorHhSrXcArMqLDcBLYkY9DMGNYPWh0lOvn8DpGRFcapxk1sKuFUAt0GoMbtshmCuAuQG4JUvPni3n3BaYYcU4xcCpgqaSkT0MYI2JlCy6kjHdj3WzjGxcU4gB9gaYKwZjZIpzvYkIc/8NmpVpxiDJWljbyiipBsBF8qsTYmTeSpmVwwrykK3JnMQARUmvjHCZ4qymrnALQc2OIeWW+TKQsp5JQBwGIiyEEKp6PpY8efQPjJSwAtb0ufU9Ig2t9kyOeWfSlYrGqshobhzTsfb1a20/YZsknhFlzx0A2h5K0CTLJPCz9jcuvgmsfaZox0JQJdtl6wrNwNLKhWBrw1qSKqtgfQfobwll1dPOPyMZqxjQFEKNHVGD8PH9HH4dv+pr6/XPANJn+aryOp4FZWsmAQzgL2BCJtMYx1L+LuyZz2/AG4/b+DQpUGC43sQRT71xADPzgPll0kmGdZrarenz1IkpnSX4l92WqVIafWcAVpMyfm+9YFjiZnutQeZYBncxgCMolrVxnvoz29yU9t614mlYJoNmkzAxCOL+BdBMlamOSgR7HNZ8VgI+3x/T4zmeMygHqm1GPRfO1WW25BBcMZe93q75K8liSXl9jhzXlovWGlUGbi3zq7lXAWuz/Q6ZrytWTkBS7rvlyD3PJDk3+2cG6T4Trl0ev8GH9zo1tszBAFZZS46fMeD49liVCU+N/nCB9/ls0OpxlrC+mMZxvnvtJpDC1DHOqXFN/XI5DguENfsStFZLLRJueQ7LITgKhwDp0YdYtj81pc4RkijMK+fF+fPTYebD1rOXyNyn3ZSAlb/3Ftd4mWgoEy6ZKq8r4IFr8jGoetWxD2lgNj7b9KcZVL82K50E61iH/Hkn1TImznf3PJ7dNbZvGXWoOvwKsvyIyy3zw5NKHeQAsu1iK0iRFfRZ8354ne6d2Rd5fdzmGUfvqRL0SgZ2S6AXOc8G0s3qVu9o18VKhPk9goSqAx2KGUF8EiOOtWPJjWnQ5VhVAqWSmD3PvI48Z6pjIkU2iVcJkfR6Bpg+ZY8zKVR19ErDMaFSgcCzacJudgZQyHr/yitHJq+9+urk4KEDAfd/+Ad/NPmjP/nW5BqJrJWrSXKzBlgWYZywZfPWycGDhzKXXX9UyphAtgRIwB8fBI6hlLx6wVf9r9e3a9fuqH9MTLkfnKc3tGuZ8z/1qLrN83xlvJIwrGe12+J0/1Of2zZJi8KEPdYxkt335wuNmzrh07XqXUaUee2z43qZ+VgANKZ3OrBzj1SelRleeQPUWl5GZdnDmIuek2q2H/3g2x9fwLz4zv+eEVgErIvT4295BBYBKwD07ltks8/QhuJ96v3OsBnOEizruglQpY515WgQbrBnzeXVK9fYPC7HXl6wmeCAz5IjusDa+kIGqN0JlfQaoJTMqcxOSu6ihM8VuYPx1G+6VLNS+zVOiQlyXOlhFVLHxHHI2q+CxZO5q/qsAicGNivp7XgfM6J7D/i7qY2TGWpZT5+/Mjl97goW+mbHCRaeWwuFlG3NxrSrcONatXpl+mbK4HYvOQGMm4VBmoDVTK0byS57WdKfzSDFzcVgNg6jbKyCWzPu9rysLP9kcujlg8Owx6sSGJrdtnZMwGoN69m5GrgOGOyRuZ361wBWA+5o3Kxh5XxkWG1DQeBU4yI7BjDSGGLUcQlYDUiqp6YKb51Qqa3hPZ9xfwjbI50V8Jo9bwmr0mRrVGcBV7IKBk5bFhgvebzUo+o6GzfIYio8omyrH8oPc+/CzJTU16SAbVwMDAw8yvSjwLHsiYFH4A6b9mrmmvOkWhOUVLDmhUBScG4AXsZeqwjoBFLWa8m+utUbAIQBJnh3XkRKjLOrEYBgNbV8iQbKNMzj6269YoEkOK2VEijKkspQVbDiAUuGV3VmkaqFsSNQA/TkngvYmMteu4NcPUQrGSBz7vzYQi9S6zFliGXsrYnsdhepp1XhoJOxIbJutc4c5Y5REozAxvPzubLFRwBamf60NHgeuHqfq0Y38j4uPcYt+Yr0mOBOV2XryjQCcS4IoH3Ojx07BsN4KazIwUOHqAE/kLrFGIQ5HjIyMi3eH9cAsy2px5tnV9OP198rh+dNDa6vYjZ27Njx9F5VBmxPR42NNNNRRWBiRum7UmHbbBjgh4WwTpuPgAiCZZ2DbdvjOJoMu0tgHKZNQxjWLsc8vSoTcNJOIwY4XZss6/esau9IEghcZd+rPrZAQrOIJnq6VYnzV3btMQmfWdismLEkUVOS8X6PdrZ2LrsuFEtf62JJkSsoTf9qb8ZIvAXwM2Ytly+DL124u7911Q+XdFXDMWSMgBvHOXJxAWuYsmonk36dPMsxw4oTsVLDSrwIilom2y1V/PuuXXXsVtpCSmaO18RFXKbdOknvQaTHgJY4VldA7nlvAbxYt6js2rkeSXwAEqygYCdAZ6z//twx8bwZk+s3rodhNYlnfmYZ46o81BcLVjS8cpmLJ8IAYMKCKCd0NGeMw2qlBKLY0gak1dYKQG4ipGisD4GEBjGej9cREDncW5NoitGZn9UGJS3ceK/sbaPWNgeV/XSBHeqClDmM8hnP1Xtp0vcGz8ENAJ0u3taiC5LWrV2f9cskjvOl+piqGqhPe5d6PK/B+6Q5lbWqPnqeRymWqjXPKnuvKk9OEtB68zKbS11xKfnHCOSs84Oss3MsXyUJfO4cW1tNmVBzPwqIss0ZbKnPnc/RPsoJ3Ls89iOu0fXbso4rVy5l39i//6XJ5z//eb7unxz94IPJHwNYT+HhYA9kL8DnTrD60kv7Jy/Dxjrvr2Gcd4UkuYyo7HHW/bgta8CoNwJdA0yo5tldw+uORL7vun+JtUvnf59ZE4cFVnWyNnnJ+MT0rhI8PlMmX9wD+76aWPR+19x27RSsC3JNUpG0GIZa/Tw69mFZTYTmqS4JfBIY/sS13PVSlpvzUIEQY6vEGqrJylzL37tO5V4MZ3v3un/zr//5uFGLXz45I/DpAKtZHhYZ1o9n2i2C1Rr3x3enCRjv0LT66OT89FEW+YsAOQITgOvjB7MsnM/ZhPbBtq6ZzN68C4N4hfoTmaKqh/TD7Kvym5iY8J/7ohtqLd7Ftmko1MySQf2z52xQ2UDLuVR2MezTHAskMND4pVxOleMJV9sgxWNZ81n5YHZHAh1bYiznPJ/BxlrfuWTpqsnMLC02LtMy4wbXQz/Tp4DVGzept7wDiF5iz9TdAav79u6cvPaZw2wiDye7tm8O2JMd20rg5YduvpeQBtqS4wCB+0aCdndlN8Wr6d96JRJWZT7WLLrpKIszmD5y5MhcnYoxkputzI+1QDOYzggMZmJkJFNcUYQbofW1OvUKXmSLZJDlsWYw+zgPkxthpj0ZOebly1errQoDGPlWavEIMJBxr1aaTACrg6rB2lM23CWMUQXMxW50Rr3vV4Ie+/MmgMJlmQCqa9Pm+izCpEaGZUJCyRqf7YjYLsKCX9tTKGfyZ8qvrEszyWFQEeAYhqk25ycGvtxrWV2DAqXKFUdVINXOvp57GDw+ZWUM8gR+e/fuJRg6ONmzb2/ksZeos37zJz8hy34hIGY94znFeAihDASdcyZCUgTMz/y3c9fraEfgmLiMoLVXq4xbUFjNU+fyGo6bmu2wqDo9Vx9UA7kY1MACHjiwHzbQ+kH6jI5exp5nghUBfgxXTNwsqMfzunM/GIO8ZwGdpHUC6n1tgX5/ZhBWJk+OESJ5g1fmglMr8mjuactFBVjbTL4AmA2eL9B2wvOwrks5vDJx2XDBmmqEL37xi7hev8q9vDUSFbYQGYH/uEdhwQp/1XMb5r8C38jhh8PyPYCO9+XU6dO0uzgXILVRcGOdqDWC/FuW1UDVZNETElEmpVpi1+ziIZ7HfTxnAlQDUwO9sDw8A95HP5oli+zVfs6DaU3NMRL3qmPW8XUt/XNJXHGeZUDmEwfrZZsd/tbXyvZovHOPteAeEkkTRwG4I4ER1o3nt2vt/LcJmp7HpUwpuWh6M5N8e4QkOvNosDClKqhacu+RY/eAQLqSPCWlj+HXkJTbR9LCzdz3AZbW8nzlIyxuMWgyegLOHpNyhC6A7IdrU7ugOr6OvcCnDKoqSBdseRylvo5J1pTM22J8DciLHbTv7VNkoIcnG9kfLG/YuGEtewsJLF3RZWadH6zjSRpZM8h4XGQ9NPkX2akXw3uEZWcMTJKVqU4ZTc1JMGN2FAhsQwAAIABJREFUVgkuDYJKWkqSAaBum6L1gCzP1fsQk0Hmc8uwve6WU/uz/vkcyzikv65J3XZGKLKKZ/gmioFiw02AriPRAjge60rUAczjm6x9JjQfkuTdQsJqtUwi88eWT3d0pAZIrUHVtJ19x+NbGmDyhlUxyZb7lI7cQ4Z7G3OyWRzivc7sr7kfspgCcvYHxkYQ51iVmVP1lLY3uGPxmPdRReOcTzJD4MQcSn108hcuKjy7gmSmg8omk0/LeeaWI8t+/OwRz9UK9sT1gEoct/WTYN15oFs+oHs3CbjPv/bZ1ItPU2J04vixObVOEpSMhxNxD2v0l15/ffL5L30xz9LbP/3p5K0fv0kMcjb70Be/+KXJl7/8lbSbOXnyFP2Zp+PI7Fg49wXNGhftotXUDgzoBOWCeJ9J58YhAKtGbseOnwjQdX0w+aD7/w9/+MN8FVCrkFLJZIIqCiATk67BqGmS5BlMu89qjJ7SZqdakLUk2we2+p4Pk0GjEddqAavrogl5hnUDCU0Bs3Pe+7eZkotbszfix2E/dJNlXb9rIsIEQ9qUsWf4aRJgH2aR/+S//Se9BS1+/USMwKcHrGb/WgSsH9+sWwStbEr3Z5iFtEq5cR6jC2pZLxwlM3qNBZw2FC+ouyKpaNZ+yXOCrtuwY4DWJ4/d2mD7DOxZXA021m8g26gJirIua3MSjLXjbwUE9e9iT/139XAbbUKGE2jL4rIBKMN0Z8nfEzgaVI5as7QS0YhC0KYkKBIss8u0biAeA5Pxc6XKtG0A0fl1FewrkBcHWTKv12FFb8NIbNicIHQl57KFjfg5gHU7Nah7kPRqIqKU1iDImpur1B/OwqYKHJUFGVBrlHGfrLcbqnJpQeImXQQ5VwO/vXt2T468/HKxOmZX+TRAUOpsUHWDWsvz09TX2pvOoCsmC7bi2JSWOJsJ8JYwDoYT9oSTfbp45SrZ6RNptm5v2aUEFMrKYj4x3HeVOso4CFY9JyKnBJkGi26yq6aq5q/NKoodKnl3nB+HcVKYU15fjFUB8WZXTEIYrEbW6ydj4xgILnSc7VrN4JmAGesaNQWqdhq90Xt/lYX6Nw2kDDxSw2cWOoDa+zxfPyq4EaA5/gJOr2MH0tBDZOU/88prCVB1oZ2+cDHgKz0RCeIEqzKNjwiS04Q+tZIEzgRncQnmXAz4Uqtpiw4TKgOQ5Ty8PwZ8mZdBARlbJg5jXfVzHsekzE4Y8te//CWkcIfDnjQIrdq9Ub/n99rbaKqV9yoWt96yjI/qmVhQ5+1YFvqZSzhENrYAMKU2XCa2KJQEaB5bwLqSAKnq2HRkReIPUJVl9XrskXjq1KncQwFr1XDPZAx0+fza176agPLhQ6ShnqcST91D59jdIfGfY7nGEI05MGK4zHOfcetWLxFAnkO2Z9JHU5dlzOfVBHi2uXgMKPQ+2aZIJYMqD9eCquPVwOx5AtKXkPN7qZevXM5cMVnkZ4CYdakpTSg2TKZLJUKcgfn1KgFr2GZkjKxhOwDwMivWxwsAXR+8IVUDvSTqgySbSBzdAkgs4XmOoyljkfkrg8nYtzRUZqqZF8fRYNhzDSvG15RUKLPlJAxaBcoB0AmOS23QMt+0d0ofTdxeZdkGw7qahFJLiz3XksxTIqEslJsfGTJ32OfT8as6WfoTm/AaTKk/K0Oqkn47jr7Pwjp9z8V1P61QBsh1HXPtSo9S5fqCoiRMkCDzu82099oIgLXEYR8qlqyFztX4EdguxprIqgt+wjEFMTMk17yGMJcqeEZiK0qBGOz0vmE7plJqtJmQfWRd5wRhASCMxybY3jamKnUH9208P3neuW9edycZ/Nqtj9p8rL/261xPPFYSt7XIVZ0r81SzI+tdTUi4FqqAce3fu++l1FM7H1MiwGu9tOUrTOItj7phLck3c7l3MNa7QpnJXeaYCpJnmOV576ZgFL2vrjFKrsuwR6WHJTfVB905F/CZftLD6yEJL1UllqSUpL8TLQ+ZUzJ4Jl/uP8QsC6C9ApBGGiFGWGwslMxg/LZ7O8AU8ESCV5WTx3kqK8k16n1x+ODByS6Aq8mMb/y/vz/52TvvpLdxzIO477b/MnOmnHo3wPWXvvKVJJrOnDw5+eEPvj85evSDWsspsdhBss+kovthElXMx+npCyS1tuR3W/jqPTCJMwvwVwklMN17ACkx++Jt/n0ZRZiJtn0v7c09evunP5l873vfS9LChMpWgGCZdJUvQMcjJgG6r7CDnaTNAKzulZYvpI56JFtrXSuJtc/6E7snuEZlfa/s3fOhNPO5cexN2i9Zxr6Dt8MSYyGeGWOGOPPv2AmgxtTNVl6px625+Zu/8Q8/voB58Z1/zggsAtbFafERj8CnGbg+vCsjodTLpudnkQW+S13rMTbhWRZv+6eNTQ7Q94BM78P7tEpYKggCPCUDj5MrDMwUNWFKLW2HQ+PQyFA7WK5YdTBkbpIs9iXFLHmS/5WjaZkLpS5vyDW7zUCkj/ZPVN6kBJLN4UHaYPgas+IANz6nAKX2e5wsUfq5kQ2M2piV1pVRK7gBqRJ/M0uwee7C5cn7p87G4EVp7lNbpLBp3yPg2EkWfA+ZW7PITwGw69bD2lKnM3uH/qP8XnOlm1z3vfvUlmk5Y99PjikbuIQI2Ncb8Moy6PB65NDBCvoS4LcEGnkeQZPGQGfPXYhJkIFPAVZqy2BwlSgLWDk5YVSy5davTiOjfB85pU6qywleVvApu9othtKDNU6cBVg7sEiNLAGAgfeUTs6cd8u085rBWFRgVrVfzRo5/maHlWcaYFprlPYI3Ps4Udp6ASBQUuBiW7oPYgPNmEfIvskeCcJSyzwY1khUmYcjyx12SbZj2H2auCjgNqTmCYerNijmQARpBtnKbM1Ea0Ykq2FbFYPIBOwC0lD4JjQABoAhg29llSYTyjm4WmRElmWo0UxmANIAq+NvYmhjIkYHVgChz8DevXuqf27kwcsCVj/zmVeSfDBzbz2yAb1MR9o9BUwWEC6ZcgU+LVds9rsDoV4a54HoACO8NvVVssFm9cd4db14tzaRidGlU1bX4Ne5/P7774ch8rny3z/4wQ8KlJgQARhocORcPkwy4LXXXk0A+Ih2O0lgaNilzJQAN3PFQDgJBpJIouTI/DK8dW65ANUP1S8yoJmA8xoy0HNnz00uAFZuI982ITQFY2WPV+e1TOst2KXUJ/PvSFMNZjmHwzAq1p97jadOnUxtnYG8SYLUoBm88xFZKR9KTZNAy89gpmQPI9MjOcd9s2VQ5KU8A+tgLtvILD0qGY/MUV53l/XwFuf6WDlhpJoFIAPgObb3NIkZjt+mLNVmRsf0YmsdE9UFxZTKnD3MOlLPoOsaz+UwdPJYzYYKxO7yvKX/LVeiYiH3Pc9Uzd+08TGIVlbruVjzJ9AcQKUNfroO0t/5vjKJXYvrc7OwjZe/j8Q2z0ce2ZorQ1qf2nfPiZ8LOGN4w7yXxdpFAucAktC0eRLQW0Ns8giA6djJ6jmWV+jb657iNWRNGjJw1xOP2UqE1JeOOve09BnJtLhwax7HuGe+cZLrmcMeq1vF+LWdm70mx7XdfJtl7fHuZFF/7fH1/MrdXNOjqm92fgrSBU8mwwQ6/r7UAIA+AKugxPvt3zmfKkHIeodvhMmT5XhA3KOn9ZXL13gmpmP4ZQmJx3LNnlqJoZNJCOaDJQ5Kn10myzSuap0rIQhjrbM872/SMn2lTSpgriiQqlp75hz7QsyGYA5V68zeQT3APmOP7yXsRYLVtQCnI68cQTGEf8M2mD+Su5bO7GWf3ApT+YLk3g0ST57HNpJfm2GJ/+xP/5TWNUdJRp0PaFUB5dogaH3gOXJ/Pvu5z01e47ibUaGcP3eWvz+eWvp7jJ/PuHN/PyZwR3jGBaknT5zK613vnVsqlJJ0DBtavgPrSEKvR1a8bv1G5s5UsbGcp3vcZdaXD5Ai61J8i6SIyTjvi8y0iflO1LiWtNFcMdGV3O1n2iR9A1bXutoL5k2VfOZ8NlwzquUWjsmCYtdpk0XsofaUXq0CCr+CDYBT22/pYbBdLwNKMmRdu442qhiu+Vd/9T/6iKPjxbf760fg0wVWs5QuMqwf/wPxaQas92/PsBHKcFljRyuXKycxAXqbrC5tbmBYp1YY/BCQ6C5rrRKBgGB19ep12eQ0JdLq3yDczWrKTXcVUiXYpshFDWSykShR0h5f9WQ8TROoWJ9q8FySy+oPaZBqoFF1ShVMGPCaEe3A2n8/tp+pwimYVIHqKs5p7VpaSMAerpxCgrYR+RWgdSUtbmRX162jufeK1WXEcPHc5Adv/2jy1k9+itTqHhuIYBXwimPhy4dejmGIbsSWie7du4PXl4GSoOMcsklB48ysBiaAP46vy+kd+oU+fHAXcLJjzj3SFiGvvIwkiQ0nGe0BWAXqBjdxCcaARjMaN2FlqAI8pZF7BKzUgL0ANJcZ0zKC+4dInK9MTuC0ahZcwKpZhXIrAxPBaPeYNNu+hozzKu6Fbq4Bvcm2C04NjEpS1y0eOhhuWaqbtkFVm5G0zLedfHUf9RoErmaUDRjDQCYQnW/9ogTYfH4BsUpedJ2VkW0a33MeAhuDBGtx/UhtLVl/GYQCYr529KtLvSnnP5g8mX5f63Htx2q0UEY5tF3iZwaJMe0y083ZdIDhNVbf2TIa6bo/79Ocg7UAy3OW5R3LVV4flkhTGpMA1b7hK195gxqtz6b+WGdJ5Z57YNn37t2dYFJ2TIat+4R6uA6Qw9ryPAR45mIHmB0sa4PUXjF7HLuFhj9vBrzi9HnzMt+zar0Fecq4i62RYVV2V66zS1Iz+lMkep5D9w20LZPyOc3Eqp3Mmpj4hBlUZso4+4zXvKlz7wCvetbWxm6NcX8M0npOCu69k2HVkOkcMuHLMEuruI8G6d4en40kGPiUrbIHZlqIEJAeOfIKzNVeAtnHk/feew8G9FaeAeV+nq+1zKntG9LqMIK6zproUB7M6VXiQSn66iQdbJvl32y0dQ1y1jy7fOa6TF4I1jmv+5zPHYLRewDXtOPQ+dpEWsodxj1gjhosh7VLwq0cW9s8x/v0kFY++itrdOZxqmbddy3mxWvwfqS228QOQMmg32fewNlnumXC1V8Z9QjA08DZmtGs22MN6sSUx/BYCwFryZVbikyvVY6h1L7PtwGriRdBfmShcbD1/pdxUer5vN9j/bgLkyhbbU2rcuu1SWyu4NlGFs9cqppv5w3tvjgnAcsdat7jhuucHokYkwQxkBq1m3Nqj7R8IeE0kjYFXpHFMgdcW/yU0Wt3Zc/Pv29gXm1QNOKzHU/VUfrR6oqFKgu/L8OjagXk3wuWXBvbjTY100NOKhvaiSQZOg3NlJe67njv4gfAvrYa34iVwwxOZ9+bN2cxPLs0OX/2PAmAap+jq/ZKwKz7pYm3SvpVWybXHwGR3zs+Jndd4+3dLfiLgiaybhh+5uiqMR8FzGESXZdcDzgnVQOWvizl2ZriGVy/cfNkJ74NBw4eSJutVWTnVrKGrGc+HsZA6cjBQwGtV2mLdoNkg6qH7bCEtslSon/8+PHJj978ceS5suWVmCSp4J4OUHz9i1+Y/DLrpr4IrtmqOtxjz1Lb6iPw6quvTV5/4w325cNh369Q06rTuM/6sWMnMu5lWuX18dyoUNq0DQb3pcleamG9rybcIlNn7FUGXeE9ZH9/8MPvx3lY1ls3dktfHJOYhPU6bBIxmcRiRlO/O9a53o96LiYBNZja9AjPOsBzgZzf/cFrNEnj+v/S/n0x2tvIc2GiVaCa/reaPsZtuRQ3tY5XCcFXf/lrc2vo4jcf5wh8+sBqYopFwPpxTrralD7NHw/u0Dbkhe1aXBgNBm5Sf4LRyqVTgNZrbPwG/AaibGr21GOjMTuuy64BoC0erpE9vQ0zowTU1iXbyMBuhJX0QzbkEQFcHF7TCFypr2yWrIIbgJlLMpSCWH4fRsF6MTLKJa00wCNopeZS44Iy3hl/q3QwjdnJ6JJR3bJ1W2ptVsKoar60AoCqTPiF9YnPrc1RlqtpgoYXlyfvnnhn8s/+7/9r8sHR0xhHsMkv5Vjrtk2+/rWv5xzOXzjHJjdF6xv6ja41iLOVytqwQBcvYuJ0jZpQGecl9mZE4iUDe/cmGd0tkeOlZhFziVfJIAu+mmEt10jkeYydtZ3TsL3XMeCwZUDNRnrfIoncRcudTbARMqyd5b1PQHFlgNzHgioCGWXBMjsGAmlHkMBYo5RyeF4VZ+ZU+iZoK2mTWeFivXqz7SCseoOWU+ilSxcSjJVxUoFXHxmD2jIlsW65Q+uWgA/5b0V9Q3xWP+vPZt5ytUPuaqCtzLqYdpMeNGknKDJQVeaW1hj+fRjikkp2sOm1K9W0Xsy6tWJKw+WFUZSV8KMC45L5BnAqz+LvDGoF+Gb9k0WXCWBMUztX4Wve2+/b/KgMXqrVkgG87Yz+/n/yH09+/dd/bXLw4H56eF6J2YhS+T27d+W+zJIginssxxbk+9G1cmF6lAaP7L3k818nCc7mMcZzIWBdyP70vfU6UxerbFAHZwIygapAvYO8uta+QpnGckB1vvh9JQ2GyyvH6hpA753H9yMybYBRM2Al2/U5LmfShYC1Aa7X1/fRdcLg8/zFS5PjJ0+nltHz1FhlA0Gza46A+saNGZxkNQUrN1eNoHYDMmXfDGKv2VOau2ULC83PdGLWIG01a4JsVpvweO+d045Nai95/XoA1EvIB2OyxnwSJKqYKJfsMlDx+VFBIfOnxN2x8DgBrMNt9L49mQeQMtHkeaZuW6MYXtcsWykYaHGFQsN6zzYJMrlUY+l9IxnC+cu+CHobsHrcMLqynQCTyGJHMsY53oDVfrSC+/R8HPez26VUeULVbXuc7iFbc8YWVsxdkm6Ope8bllKXWgH/h+r+6u8tdZBZMknl/YjzKoyx65drYmry+b0lC4LVrbBK1siHQZKR5Tyt7TQpoUzY81I9UrXhxXq5BrUSIsocJdjML4GC97QBq7Xc3iPNnJSHd+Kin7f0GB2sdbO5fdysFWNtbMl0G1F5Dt5b30c3WlcGZb/lYquMumohXS0c50oQlCmTf9+tj3zeBEv2f15JUnEpoD7MOYDxGu7xly9dmVy7fCN7niA3LvjuoUiDXbQyzjLofG/bmOSDeUZdW6ont8Cq1rmat7XGCVbXMQ/LzVrwqCGfEnf8Bni+7pI8kZ21rn2DNZRbcazfvWeyE5Yy5n2wklOM2yxrrZLg3SgSfumN1ydfQH2hT8I5+rrPEBO4j3pPjh49Ovnmt78Js3ks66z3QcZ7B0ZpgnVLJw7ipH/w4MHqlcwYXEdxpEO56qet7OvWvQruvHd3SFadRY3x7rvvTn5I7auA+DplDa4fUaRw7qvXbppsoN/6Zl/DOGymX7LH//znPp9n7+TJE5Nvf/tbk29985vpbd29V5PUcWDHvtRKlV77NK1ybZHl7XY63tva6ipR577r/IiCwkQ+h9O8Uqmvqg9LjWyxdQjFyg6kv2vsH67Xx0hOdQL54SP2YdY/55t7krXBr7/+Rt5r8ePjHoFFwPpx34FP5ft/2gHr00eyI7ZN0PDIYMPN6xpmKNSzTp+gpu0i88J2I8o9BSuygDhYEkS6gcoI2k5khoywphDWNq1lIzRQrLorZVtKXcs4w0y/4FSpT+TA6Rtp7WJJavw7g4gYRoSJoJYKIPn8qcHO1jjCWp9oJlJziuVs9smiu1EQjC7RyMcgREMh3i/96e5bawtwtiUM8qrbd2GFZy5Ppq+cRVp7YvLu26cmF85TQ/qYXoLrdkw+97nXExzrqrtu/arJtu0yti9gcJcSHO+pmpkZAufr9F29PEOwWfLAO/z93Qe3CC4xvSGAMGP6CoZLX/jsZ8OwpM6Pc6paqnIdlaG+APi9CeD3/MQMAvcAVrKumwT+AFaDGlnqh4CcK8iZziAjFtxZZ2S9n8Gr492uzQbYK82EC8LMvAds2GO1AJnvYzZbwGx9bhnb6KA5H3iXgUq47gTV9VUTCYGdjs/zNaX+gcFj/XlLWkdND4mCYhFlRMs4RRiYWjqZ08GgBC5xbg1Gp8zwp71Qs3ejVnLwXTmlsW/EOIT3dXO3n2HVTNcvw6IS45WDZrH+lbWW3SfAidGVp131o3VYX1t/V4dpN2SPUy1ANHBSMrqNYGgvzMk2avRe/9KX4m65FmZcI5LjJ45l7GWXlO85DjF2GpJqAYcS+crUj37C3i8Z6RE0tWRxDuyPlbr/7e/7oyXE83JFaswFNBzT++97p01RTISqKb0GL7Iamn8pr9sOM7kfZsKEkQCq3r/GpY77MMDG+eFzvI5nUYbPlEhqK8P2V91nBZBlZOO/01JDJpnD5b4YcI/rNBgX1CoLnYUVsp7t1KkzkQM7d9avwwBNRjAsqywQtXOc70ZAwAbM0QQ008gPbxF4ByCmZllZnUzhutSFr9XhNCqDaofiM+ia5f3wNTKsSvNiKiQrAsOvKZNj7fE2cM91JZ1j3QYL3sC9XbANuAXXqkgkWmRtVij9ZNyV9svoCOqqFQcgkPWgesBW2yfVC22w1Gyp0kYBkHfCsY8JW5QH1TM1AbKlFBriKXUmoaQ0tnur6vTeTKJAtAGp99X38BpcB+KWqolNzuNZJJUy1QJtzfVU22hK57qi0VwxdGVe5tpV7DPtVywhsHZTQCmoGr28Lb3w3jueOs46H8tICWM4Exbcw7iU83qvo8x6aob7XDvGPst93p6799QSgn4WdMHVxTetWKzNzzzAjG6UPdQeU8mWbnXj9S1M+AQkDzC/sOWNTHiph55VbTrfmxBQTt+1u56wiY1ys/X6HHtZdveGaqvlOuyzZ6LC63seOS9zG0BmUkbQegu/Ba8pzyuQxr201QLN+tUzX2BVE58k4fKcqVzxPS1pUXKO+Q/r0h7KEywT8d6YmFGGvh3gtJrxeiHgxv16itesQ+XzkOu/DKN5nfNxHsTIin1uDfu/6z35afwfmMOMwXrG+g7qBlvY2If6DcCVz1kSotzvm6yHrnMbeVZtRbaJGtR9+/YkqSpbr/GUG1OpMrw3rleVVPO5lwH2PQXvjrMJq9M47L/55puTt99+Z3ICpciM7fY4/xWorPy0Dt49xzkm4NVAUjd35/mN9OnWiZp9NHOnSweq5VKtXcJIgX+pU4x9LJfxuYuCwrpgzrfmkEmKkiWXmRtmlIypjtm7d9K7nfHcyl5hv1oTNY7JqTPnANynWbNuZw3VaErjQOObGzdQGqQdzyQJIxNH/+Af/MbcWr/4zcc1Ap9OsJq4aJFh/bgmXb3vImCdHYGoG52bmq0clGWdm0yfO0YA+AHB4TU2gVkWazOvscbIYq40eAWMpsYOGjLdA7TdJ1P76N6jkuKxsXS9qQDA4CMyLwO4AVgjIbUmdagFCwhVYJf+b9Sgrl2zjczrLrKgm7PxTxFAylRMsRnooPuYmhwdNA0knrGh6ErqBm2tjg6nMdkwwGVjtq/nfX5+9wF1l4/uADq2EpxOJsePXZ689eYJAjB7oFJntR6TDjacvft2EuyYpUZWBWj9zGcOJfB++piehLP3J5cuXMV2/zabMX1FAcIeU5ZZkOMG/9nPvjZ54wtfSJARQMeGbBBj5tiA0CBHwBoXxDAyvJBNfT31N7v3lOnSUjZLM+OCeOWyMyQGrHn17wwsVmm4MjbbrrPMvDYbnLFAvgbLYZ2VwYyBvgGRAYsbdjOnZSRRdZDNsCTAG2ZHLZfLoV28+tH1lP13QKCBWNWnGowvgymXUqnkhKZLZbRV8tz5WssAAI5RAZZMEEGd9a66iCZwqeCxzqvO0dotX5WANaw/gQznK8PqPZ+TxNrewnoojh2wbkA3zic1RgaLvn8C7u6XV2yaQbXHlaFRClu1TsjkABwbNcUgWbCeYGgjWXuTNDLqWw1iibluwhT95Cdvce6PcQveMdmGpNbxCQsiKBj1s0oAi92cZ00TtDmOCUYrIbNQEryQBZhjizn3lnN6rGbM/b0gW9DUfSmrv2OZmSk3NHFxFTMvGU1ZIE1P/Ns4Dw8w7/EEVNXSp8DmUpkjXu84RbbGGKYmcSQ7FrLqmReDFe7z7/nmvEyaQPqN4+j8fIs6cV2ElQde5twMCFeTSFrO3NB1OJJYniNbIXkut7nntkSpus5KULTcOpJK75O9kwFuujQLYMLGWZ9tDSXzSrmqr7EN0xPWC9cwawNb6icbmJ/xPBqMV61rAX8nsONlnbe9RK2htsbfMU39oQmT/C2SRQLQSOGVasouMge8xwIOAVmAAWDcT+e+QFXFhi02vJ9VE1mgLYk9pY5ei2uTax+/X6LcMzW/VXMqiKu5UGus98rjzo+Rkkxbd1Viopnjdsf1da7rLtayRvoePWHcAvz4mWBLSa/XlXrUwbY/SyBvuUi5oZoc8Jycj8qtPQflkv77LuuUNdWWmcQlmPMt9/cCo15bP9t93gF0rhsy2MOgaqX/tuXIkAWH1h3PVz9P/rvlvalj56PBugC167jbATnrYvbIqmf3hm/A7bVl1a6jZVpXn+UsS32kPVrtS85HP8f1XDh3aG+mjNqa9qxl3FsSMroB36T/7y0So319JmEfo8IpsD5caYd5mGuhjLdJD9eqBqoaOLme3vS5YN8z+bJ/3+4kB2xXZU2nfgTlfM/+qrs1+8lOGNVDSO2VBCvl/fFbOq1PJ4HzEo7c22H7LXmYxUXcdW6Gz02sgXZgVsljKYqSYVl0176XWBe9H+mHzPnYu7oAfbWfisyeSdXGaK7TuT/xqCh5vMmwSuJVmx2fKdcvW3HpNH7ixIkY7F29epPSphu0CyKBzuusp5VtN8mum7yvtYzF++m5dJ9j36+k7aUYyR7Be9cz5Rw28e7eUfMme8VYn9NGypgovYhZZygl2LHDelT6ayv5JZm52t+NvWQd73uSc/3zv/ju5Ec//knBiVt2AAAgAElEQVSM5ZwzMq76HWiypClX3MW5Vz6Drsu//du/nXNb/Pg4R2ARsH6co7/43i7/g1n5tA3Go4c3KogfQagZQpm5h7S0uXrlDNKb95HmHWdTu04gQk0r4O3Fc4K7GJ4oL0VWhOz28UPZ0xcA1gfUsdyoHmVkj12EYwSiTX7MeJKWLKt8g11Ar3U+sofpYSijkYw0Eiiz4qk93cKms4ONBvY0TCGbO8B0CQZPD+9jvIAE8Pq1KwA+GQGb2Gv4g/sk/76DTNcG7Q+RK1dQSlhgKxK2Ps/ryJHPIQnajyz40uRf/Is/ojbmBu+JTA058WakSJ/9wmuMjWD8Jn//dPLqay9nQ15lfRD9TG/Csl66cI0xAnTeuoljMMZLtDQRlFj79XlMJb7y+pcSIMqwVoaYoM12BQSjBrWRBANA7S1aQTuBHBJI6x63bsJ4xhZACVAMiL2uYoszhtbEMXYyUw3oDH4E5gaGBpQyRbOwqLaYiXU+m/VNzCpauuYmHUZgSNcqqIqtbNiSyDqtm2KnLjBbnwX8hkQ2wXfVLQc0K3FSUorce67w03DGADTGQ8WAViDBWMooNuByztjqxeDB/qpDCpjrS71cAdWKKor5FFym9yrHe8g1y9DU+VdbJV9rBWrMjXyv4dhcafICijJGMro5JwIpgwQZJfumKsfcvGVjgrAY0lh35vxkzioLlmFQVmaSQnZVhuwKgdR3v/uXCXas/9pPzVLLjMNCd3Jg1JM6N8PCOxqyIwvG8+cB1gaDCwPqro9s9qhNdgSsJnsM8m2vUHV0BTJ87qoO704SOx63jXZyjzMVdLet+sSwjYAPkw8CR/+g2GsBkW6YVdPoR9oODcbO4L0Ba7PbHSTKwuV2cq+8s6bFXBuUiJ47Nx325CJSYX9u3aouoMpxBXoxf0MtoKw+7rJhk1xj5mu0Y/LE+8tU2AajXISrNtWA2QRXZKsEkqpATHTJPAmA0oJGObrGXBzXa9XUaQOf6wBgSSqEpa9AxrnchnQ+3zMwS91HNIPJp/VyYdVVQhDIWlPs+3jv066LcVO5kh6nzB+Dc6XNglvnjuA9LE/GiZYqGvkwf/wIYB31qRo4pb7c/U0wJJAdiSXvpa9rYxfnu2C5ZbKCNgHsQrMnx89aUeu2bXlm7WTJhVXaeB/uJIg37ek4eL9l7Z3XzkFdupUIO7bOByXCAcR5lmD9qAf+0Y9/nFrFOCCbjOBIke9GsWNfbAxsRoLKfcZkSSU3BayUCvB3fZ9MZjif0lppsNGdLFnIoJZ5Us3vZlz7Wa0kVpUzODNNxLWrus9RlXhUKYOApQy2itkvEDMcz7nHrSbJs87fOwdSguFazXPj3LaO3SSHhkK3+IxLLnul65dMvOObnqpcWbG0Km9UUjzJe8paOi5rSe7EeIvznsbQSNCqLfYOQJR7oSULMpLPuJcbSESsUYXAvdyOudFL1Ka+8upnqV3dk/N8E6+Hb37r28yXDZP/4Ktfo5700OQiiaRzZ89MziMBvnRhmuQq7+e6yTO0GYYw/aaRv+6mHEKjNtnDUsE4d3Er5zm0nlY8Gsk95+l1ZEk2uenfahI49iCnsN/HJJHxK8a/2s7ZX1eDvQuA6nM4Cf/sveO0tTlNYvpRfBCS8PBZo7zIHrPWrrsPrGH+O6ZzZRgmLkd/ZJ+tTohWSYX7nYqGSji6eKS+nOsVjMscy7hbO68rtq1oNtnfOXsF78sxlqU3ur7BSyYfHDs++enb703OYKxlP/SMy0gQuq+YvMtcjFzf1kkrJ//yX/6rT1uI+gm73k8vWM3+vMiwfnLm46cRtD58RJ2qG6f29wnkC4QsXwYT92CGwOEkssa3YAouADxgGVfqAquDnxlpN3FrRNmwH7upFlNg/YrAIo2542KLOQsyHcGqfy8rK8iSxVTmp1HSWnrFrWEzdAPS+ECp1FJrdswmAwBfKHXi61MCmkf3qakk6DZgunb98uTs+dMYtZwhkNHZmPYvAFkZSf6awMgakAr6Yufv5mh2lvOyrnH9uu0wYgcIimcmv/d7f8Ymd5mgGRZnJdlhamO/hNmD5kt3cVMGLiLxPRhDlmzIZNeVN1+mN60mEBeoV7ytG2AYGWSgMCKv0bPyK9T3WL/o/DKYd5NzLAwOZVhta6PpknJfY1CDa02X9lGXpxvjUt7f8xfwC0xT+esmzhjGqCQuqoyLQJbNzQBIyeYDMv4GhrKrs4DpW7BojyLx1MSl2mA0EKqvldU2MCh1bGW3A14Hn9pBn3/j71ITq+W/bXD4Pk64BmO+NtJLfw67F6ZWsxB6146aWN8/7AqfDVwSGHJ+ZrnjNsx8qtq4ArmOqyA1oFgTJGW9OY8yiqngsVp2mLTo3xkFpR0KQZ/GJWkxIEhirqeuK+086MsbyZZ1W5uqh6oSdIGrgQfZcQGwg/MEUOEzoDxS5mq9ASLBzxaSFAYv1oVdIkj8i7/4s0jODh8+nASE90ZgFEkgDFklBrr+k3scgG4LJ1tdCAJ/PsOazWME0c2G+9WPhczTPBNbEmjvn8CzapjLrdvgtiVtJjq8Pwv7c2rs4jEz9pxssbgrwnCmFVMke2VHVcDfpvcVrBtstfmKiYkysqq/8fcxQvI6xmur7g7G09qvtJIAYDPGtn86xTN2GhMaJcIGn+uR+BbTCiMFUFKlcBNmU5DXrLsAL8kiQQvPnMY1zhHZchny1QSGJjlKgF19SJ1n6dXJ81PAp0xYArwBka4j9hO1n659mlfZTiQS0zL4MRD3eTAAVXZvXfVVTKQqUC9zIudIAcwaW5+1UpZ4nDbLKmBqAsrzn6vX5nvniP4Bvk7QZIKhkgvNCNk2bNlcLbqBsPLgqtktJYEATcBqwC1o9Bhee0vQ/d6/8d9JdDF3/VsB6wvm/4vnjxOI70TeKSiLcysKm0o6JJOV9SFtWZLoqGfN9cg6S8GVqgTl0Wvtm8t1z5BY+/73v59emY5P5MVKNoes1/F1jfO8BcrZK4aU13sQE7bc66pPz3gnSVlxRj8P/r5lvs2mOu8rCffhevsGT6UCqd6lAmj7K1ctvwmu+lwIbnsO1ppU99KPqBCGusL2cD571um6jgsyfTYF/7du3RmAVf8GEpOsz2UWVnPV/TU9skmcaDTmmqekXVWP99Mkiq7wMqgXkFlfw8xKllVPg6fKkLkaGe9NzOGr7D+Ok2zwNlq6bWQd1GxpF0zrdtQWOnn/xV9+l7n4nCTvq5MvfOGLk9M4cl/nPt26eX1yHfD73HZNjI9g7RWM2n7zN34TVcnmOQXCdlhG97wbgGRrlGUTBf8my90X3Tc7IeaYFbitciLXyUoITKVdmcle74sMsuPunh6FQhRIsymZOfrByclRerFeJtGl8sF9SpZVxl4m1ySRkzK5HBOYIS00r3Jdrp9lbdWAKckBjfj8k0quKTXPms8+b6LypZdeSp/tffvoAW5CXA89Zdqst6q9Hpk05+sTYpdy2L8Xg0gNotYRS5wnMffTt3+a+lp7Cbv/pGaX5JnyYKfwN7/15zWRFz8+hhH4dIPVrJ+LgPVjmHc/5y0/jWDVYXjxgpoT7fVx2l25vAw9zIjLsk6QAM/OXqKW7EdsaLSLoPXNZAmy2kf2j8Nh0qj6BaYddgV5orENUiQW+4dIg2U1VxCQy3qtZzFeTmbTjUVAau3KFIB0HXJKgeoUQaTg1B5wSgzTTkTAYjNV6mqfUD97954B330CP8Dd1cthTg2G7iPtnblFrQ+AjO0l2Us3FTeLctYtACtoKpaoWNbltOax1c2zp0pWdQ5cCUPzePL2O6cBwNeRF5KtXrUBY4RXExxlI2UzPvLyft771mQHoGY/gNLN/jqSqaPY9x87cXJyiV6tOvy59WmScASgIsMaAMDPqu+eAVEFXprHTAtYAflmjiPL5cUG47rLbiIw1iVYcO4G2r1f7Y0XBsR2H7gVW7cnG2JAkEBs9BmUbShJI5JamZaK2vIeBfrme3UKlivgqtriAIpIs2qhrk29aubc2wNO0gOXTwI3ZXeyQ+U4O6SKBBhhTwZDEhAz6uPaPKWlfsW68p7MgbCGgNU5IjXg2pq/BtmZvcXoDWajmFflUyY8VuZeG8QZ5BXgUsoIWKcu2qy7wNQWNH4adAhYZXz8KgNXgGr0Sw0L6zuWgVHYaSWyzFHB1wbe02NsArDKmD2G1daJ8tixo2lVsZvAz6RD+hCPfS/y7zxDlSQIa22AZFIiAzxcaQe462C7buF8UN2S4Ab2/t5no6WJ/m2BlEpGCRoW1kduJDAtOSOgHSla1YeZ5Kmgtk64AI5j2QG7tYWaj3jPBK7VDxfJH/daEBJpLYmUazwfApDVzgXZCIP7wT4FqCbxVZ9JiAz4aHKlAHsZtglKT50+Sxuo85MrmKyoFFCJoCRZGbFsjLXgsprWQnaP0jCEYX9N9NTcci1Kux6Aq8+m0l4vc2HP0VxvnHg1+SkpojfqDjJfVR7LeCbXwjTbk3LHdmoAubZ6tmA9x3z3mpwrFy5cCmsmk2atuPfXe+A9r9pWanQ5j2LBy4jKEoBKMJCIiiRx/sN7rmO4v2+Gtcx1Kinkh+fjGuM1uO54nDZVcgy85y33bQBYe0LJipudD+s8QHzAm7XwkX4yV3neN9OCK3JP127W+dWMqfPB+VGqD54akzBhpFTvkEzieCYKrBdejyLB67bV0zXmyZtvvZmaPu+9z5L30RKSuLiyFncSp5hZ9izO1+t0qrbsvMFqVBojAZJxHECxv3aSJ+we59tgvhUCYeqToCkWVym4513qi7UB8X44b/xZK0d6DFvp0PJ8B8EkYvdrdQ+NZ77tavQjQFHkfDfpYtJklvIPE1sygz4rbfSUvZT9cxvKj7UA1rMwnZcvX8zadOjQoTDfD+2RzetNGmUuu/eNxK3r4yFY1C/i0PuFL34x8+99zJF++rO3J6fOns1arinSzl27Aa4bA6YvXrqKzHbWsyX5ti/14vtIwn0esyV7jx9972cA47Mxdfrlr3x58qu/8it5vuKayxg6F/wa1RXjKmgVYPZ9NoHh+Ne+U4msjKelBuM5cFlMQo/flTTa8RxO2VGRsJdHLVaJ3GuUvhx9/yhrBn2eVUFdv5kElzXNOSfWb8fXmuv5e85zFwM5ElTKkEeCcTkx0Zo1U2FOXc9ljMOmIjnWNMm5qsOvfYfdP2xlY3JQNYKmfA/u3abP/Xn2hA8oQTrKfcOHYzN9bffsp73PF7I+/Bh1wY9++APWi+kotEwiud7GkZpr/df/zzc+tA4s/uOjHIFFwLoIWD/K+fbXvNenFaw6HM+eXklwgXCJzZ6ea7jxPmYRXwrQk1F88uQOQQ41ImfeIUN7lmztDIHhPf5OBsz+gwQjj5WlkalfCfhcTkDxQifOJ5FPmgXXEdDNdQ0ZaYP3KWWabJhLU19J3SbrwHrAnaBKp+E41PJ1hsDzyVPre2zCfiWA9dYsZiYEjBp9xHnXYJxNzYDMDO2K1HKOusfUBo6aI7PvBFSpidLcaDikPsc1GPjKccy84gw8fZOs7HmcgGEjH9GKYdteApOtAdnbt21P37mj779LgLqZLPIBZE+0tIHx1XBJd9P3cEKUZTCw8NqPHDk8+dov/VIxE5GjzoNCA9a4ISIJvkSNnsGrjqq2+llH8KqroBKrp0ibHxPouqHJpN5mozfjHWCaHoBIgBmPkusWIynwMfDRGEnmwTeuGlprfBkfvvpeJeWsXpl5/wRo5WpZmKkYm4CoIQN2zFtyFzbJwIHjPyFQiPnKkFe2LDMSvSEHdc4lgByBo9K2OaCSDHe1NpJpC5AZfVqLgetPv+mMuK8pV2Hrywwu7Glo+4Cq1bOWDQYKIGaglCCPjLZfrQkqF1nMWTSkkfmLCY5yUkFSOQRrOFRblcmEecDqnEsCQqYCxt4M+zrmsef5kBZHuobewlFTAOL97/6aBTxFvwW+BULFIJjQKCZdmd5407nEQsZuJAM6qGuA0fLiZsA7qC8TmGbLqy7X67Jmqt2YrZkzOFrHGHlO1k75oQTVINyA2gSI0lYTALKAvo+ARMY/c3Yw7gIm31OZtOcgqJepFCipMjABEJZ2MMeCjCQFRoBqkBippMZTSRYU9+nxA/II5K/AVp5F+neGwNrnQJfsAkysO7KI/EzAWn1bYWKaockcL5l4zjGO0CQbCAplqnq9yv2z3j1uuDWfK0FR7q+uN0r7nqLeeEoJgC7CskUGrnnOR42oz1DYRtlMnFfvs6bdAoRopjOradWQvLaTbOr20k+zpMtOgGZ5fK6S2LGeewT1GshFxaCyQCaaZ2qhY7RrSBIgY33sdlQLDYS8z932o4Fp74fOU3/W7Ys6wWSJweOHMLW28CGZpoy1ZJGa09H/lvF4zmsN9v0QdHktrs+qE+IwzbgrAfbYBviuU8o0r6dlyan0YfW6NNmTXX3K6wSMxaatGKZT1ImmfICkQBizkm1nHQzYqH65AfLc667JjSEYH11C4XV2PbM/77noePd79jhYZ2lC0r9Xpuk6H8AV6XiBsn4Wu5a4TMhqvfajXKkFz7YVKgWFJTEaDKo4Sssz/tZ2NM53QVVJ5u2dCtCkTZpAVZDvg3Gf+3H1ymWYS+pUme+yfs7PZ+zBzwRzqp0cO88xLVkck8cxV7NH9OcBrfupMfX8LpFkO0Vt5QlYPmvCA9gEhySFDtELVff9W+xvJoU03Dpy+OXJL3/5jckhXNFlWW9R02ppxT6SrSbw7AduuYRz2/ft9cFr7ARBJWjYI0Y5QPQWWeyLjc5z4B40TJhcD3p9S5SikWPUBSYsUI5E/uPrra1+EUNI2WVLCqyH9xrTwzi19iRD7DXr+pvEoZJde+eq0IHF5j7rWaDLsB4EdgDYCmCtGmFbDenePBXFjeoA57B1u1/60heS1L/PPqCzcvVgfcG4XaOX7InJ2z/5SRhWJibH3jE5/MpnknyxlCVKKJ4t1+HLcUq/m/Xgl4kjfvu//x8yhxY/PuoRWASrjvgiYP2o593Peb9PM2B98gipr/WJE5uKD3kvtZkG5lB7/M4N+SEZyqPUWh5DujrNYn67NpfUARIwLTXbiyEIgHXVCmV21DlR26p7qNK71ANqrrAGkLpCCGT/VALLO9ScsYDLkm6kCfmjh7YGoEUOC/UjMpPXqUl5Sv3o8xeYdDwxs2s9h8Yvmi8QTNnSxf6usoHWxY7v25lYQK0Ma04KOlwy0ydRyaGEiYyIoAzm7QWb3Z17z9iwL+E+eBVWGfnmRMnqVlz+DgBIDk52bNlOn8o3CVA3s1nv45qtv8FdFIfDe2xWR48jW6R/3E0YUzczXYL/w69/rYDh2LhrClbtkjJGW+RMXyA7bo0cwf8jnSANAgnOTAzcR+psDa61WzakVz5msFuMZ+BaNneD1pavpVXLyFQL5sJGjmBODKikOLXEsiIBrCVVrEBeaa2yXAFgMWD+P+/F/zpAk5Fzs1bWZU2Sm6ymUAZxzVQszJZ71c0GJqgzGEmbAOOTeZZtIYiL27Os6zBNKcq1aoTLJdMTLMBqMLZyqprAb7IROwGTLKr1p5sApwYeMqvr6NerNCx10jBkPZcjTRugN664HpqhjQ/QYEYD+BM4MYdSk11GWgaSB3DW1YXWWMvarDs4eDkmDahlfJuxVnLt/TO40rm56j9HH1WBsOeiDQs/9J44JhXsFovW/+56zR7b/vrz1rTU+ZEwEtgYqFVvx9WRHTpGPjcGojeYuwZIBWLpX6spEdehasLrca4k4586ZSX7yu+rdrkYOJ3Bq8engNALM5B3PgeQD6OjXEPlKOZA60LAHbbSYznWun06NwkgTdJcBfSdheE5i4xOlYHBpSycag2/N9DXtTyqA/5e9tVjuBZ4HpEiyr4x1nHzBNxtgSlU2id4Sl/KPGMl/zPBopnUXF2jQT+JJEFr2oQAEkyKWAMoyBIEFktaLuhhhrh3npdlABrZyDA5VgIzkzoOhYkhwbrjX22+ymyomScTUwIxf+71+ZwqHXceeV8DmEdNpdcUxUQmBWMyehILFKoXbbWzaUlwM+u5H4NZ9BhlMFQfkRnrCQBb9Aig9JRg3HP2WjWAs62Y7U9ksr0ef66KJOcp4Cawdx2zDUscozk5Zfiy/sogdSzXcMnEnMDUsSyJfalDYlrFvGugmDmUWmzGhdcr0feZ6LrpSszZm3nNnMlc3K1HPWw/T82ONkgteXYB6pb79jqZEgfAt8nVvi+ddGt5ca+BLf8N081Y9XPZKpUGqwKtlYydbLWtgZSSO3cFq52EdB32XI4AHLcwZoJ/zdJmAIlpHwTIsiQj8m4NxmSglRfrhM24VPISNpHx0SDQOeq92vfSvnw65wS7XucJ5L7vvvc+e9mZJH+2kKz9e//p35/s2vcSZS+486J0cJx38/rDhw7CtO5K8vkp89Peo/Z8NQMn+10qlaEsGdrslMeMZysmViYzXEVG+YlrexJVKi5GIjN7x1gv5iakf5Oleqh/Yt5b+6ILdyVKnS9Pch3XSHZNX7iQ/fYKSWLrhFOGYTKWl/gMaMzk61Tq6CzsmuDaoATcemlZ01OnTmddKikysl0S1o6/12kP9899Dlk2+5COyTMkEtbDgu9Gam0NtIqTM6dO0brrVBjgx1zUGpRm1vru32+csTfmZh+g2lIeL5PtXvaP/tF/Mfmt3/pvFl764vcf2QgsAlaHehGwfmQT7t//Rp9W0Pr08QCssKKTF7JKGjCZbSxzAUQ5LPy0Crl7nczkaRjIkwS4yl5xfCTgt+Zmw3raSvC5cgU955ZhmgRwXUv95zIZ0CTVYSjYIO1/Kpm5dCXMy31awly7SI3sNAHNNRZ+HCKpE71zhz6V1Hm4bxkYLUESvHwlweoKa1BKogmyDMjW+GiJQHNIK5dbmwj+eUqfOutTLNOxriqMalpLAMTMxhOoudmvAtwInf3UiCHupBz72o07GDcQEJ+9iQT5AcHWRqSiu2BV92FYsWtyCTOdXbuUBW3mWLMEGauSeTVYnr3zCGnVMep7TmezPYjZzq8jjSqX4GLsKoNfQZdtbZRaac9vYC1oNAA3aBEYWPsyC6ucXp9DLtrgQLfUXFNcfBeYvrBbGwhXUNRMpMFDGdpYe6O1v+xYBQgVLAhYAo5kOPnDyKcFsSNwM/Ps8RLUxVxExqzkoDLejwjI2rBkIXsRRtHzGKA5UaqLX2KKikACblKTWix0XHtTW23QUc6qBVrnrytJ+NT70TdUFtUWAgRyu3BZ3IvxyO60mtkW2bZtiuKMCkDRyboDpgREeZ9yB05T1gROoyXPSPYXYOUfoxdps279esdG1kM5sYZMHsya6vm2CQVIA0yHAZlJB++1EvjIP3ln687SK3a8jxLohQC1kwUtNRQ4tsSur2nhfV+4rgnMlKqVsczTgKytW7YGxAlSwz6Q0fc1+3ACFaw4FjLDMRdhjNMKhkDdOkQb3q8CpKTX45hvztFIEAW0zhNrnHltgLd1aQL+ASiSdOj5yT1IL9woISrx4nlqXiRYcZxTm8s9rDpXng3u5TlchE/yrF3EpEcJ4HpYTplWZ5cAUWmlLTlmaRXycBgVacyT8bO+LBL9qgcUHBk0eg+jSBgBtUAh9yNmYx4TBhfmfAmy4NUxfqOnrYY5PBO6xm4jwN1MDbrJukiDU0tK3bBj4RzkWm9ggFMB80yuMbLJoVRwnngs57w1mgKQHl+Zt6pDX0ZS7FbGKTXxvMg52YDVseva8DyvAJVqhaOzapUTdF1qyzR9DiOtHc9j1QhWza/fO2bOtUiMHyvr9d4oN7bGNlmdrMWbeQ4iD2auO+ecH52w0/DrLomclTpWC2KYXypJZNiUm8smyT4XMy6zV31Uuy7eNaRBYpIZmiXp/J5+ryhRZFpNaDrP+BR4xCAtCofql+t1L+y32X1xve651mBc50KX6ZbVR+GQGvpRZjEYeH8uKBKMew1pMcT7O35+5PyTDFu43lUrMpOGqpv0dthIKYjM6jUk7yaPnHMyqdV/vFqp7EhSpe6nbWnC+IelrfFW6XFofG5i/lzGhOjkieN5bv2Qjb5tyzbdbAGpaTPGucocHzz08uQNfBuWAjjfeedntFxRMXSXPqj7Jl/56lcn23bvo5U5bLVmYOxJzltb5EwBhmuPYi6omuJ5Ue3kehYHhKyj7gO19n9ob2pCNWvvSI4OwPrhPcxEa6mkWk2U8fSwOWp9zL3GvZ3fex4Z45QWwPiTDLiIRN+Ely2Urly5PtyxabnD+rEN5nkXUmhlv37duXP3GDd6zsMi/wR29I/++I/jBh5lB2NwFyY1bsismzvoK2tC5iD1rM5pZcA7iQ8+R3s72VcTHU+ZtycBrSfY98+dvxgX9O3bd0y+RnL7V77+9bjNW2akRFhjKxPDv/Zrvzr5jd/4Lxdc6eK3H80ILILVHudFwPrRzLi/8bt82oDr80cX47ZJyMY+7IJuIFeGB9kgDUWWutG6OV4j0CIwhBFdS6/RdVrgE8QqZVlJPaibicjwBSyMYMesqQG3AacugjdmtNZHSkagd48M/eyt6zETMIBZtdqNSNZMBkkpGhJdjyHDhQHUZIlBRjFRuihGgkgllQGScaXmFSsxUVKKbGP1gFjYX8GUAYqgpKSuZvkNlMkCc34vsKl/ASjOV4fB3wPYb848nJw5cwMnP3pT3pPF/f/Ye7PnvK4ry/OSADgABAgSnGdQpEhx0mxZ1GDLSmdmOaMys6KiIqOjq56qK6Iful/7tf+Vio5+cYSzIiM6Kitsy+Uh05KsgZI4iTMJkuAEkiAAAiAmstdv7bO/7wKm0pIsKSOsDzIMEPhwv3vPPfecvfZae23VNXYp27pmk4OMTZvkBruiXSD+gvql9ihT3SdGWS0fJK2+rUAS2Q/BKDLD737nRdezsrlTywWoc+9FBTgEJTCyJ9TKYVRBNUACuRLmFmz+ACc7KBagZr6TIKCwbArZPAUAACAASURBVHVDJDbj+Mxa05j2gAw7dIpRgz0lsMRIgoAj+t1GyxO3WUDGqL8xG6QNGTbb7s2611x3SlIzyCUQcyBo05AIduuSumR87UJtpiz6YyYoybrMkIUGKKwzCkswllLwk61UCFgBQT3KdiPTItgFYPTLhXKVTHAiCMO8SxJ1WpcgNSvXhsgYVhPmPSWDBHvBcgIaiXbIZRDshgQz3GyRmsW5Rc2sgE6RGibDCnCHuevFREZsLi2RpgXqkNG6/pkx52/0/jB1yLsxD7klFQHzGBYAdpprI4x3fV/fygDAxczFJk86RgbSCeqSAVsIVOtrGd9nSxvL5/R+BNMrBbC4/6gZMDYC4PHz/v5+B/UAWepwqafD6Rg5Is6aI8OquRajYEk6IIFjOloM6Xkyv8kEc+6MMc6hHBc5YfZlNKDVuPAatzSC/XfdWLivGqzpP4NMyghsgkIiY0mRXY+qNdQNBXhSgOgaul0bJtZOUuH7kt2RBCJIxVgGsBcseSQ+mHeWHeorzyrSSIB6nnfWeWeAnDWlEwri58S04JhOYg2QBOCk92eP6vRdu6/jRD00rHupz/V9iMQMgSvje8NurcgA9fwACqllhKHFJMYtdFBdTIerMUAeiTLJDkmC84M1LUEHwTvHYt7wXrBqjGmCWH6W8xeAFXMjDG/qrDI/47nPMeCZ5d8E2ygjqKsHsHIuSEdJDvK+XWKaSXpRG0hijPMw26xzh52iBRnyVDOsupO0SKF+EaBHWyJAOefnpBXLeLn3XBesFmCWRBDnSjISwOznsNSAe347ARXSflqXMK+S/eR6o3UWICb6Pqf5VD5Leb9zfHNNM8vHWibwyb3gPJD+p5lVjGtJgpCcKPLtbCmV62Oun67tp70L5oTykWBPGNYctmQcuaqVF8GeZ5sdxozxMqutv8frYPOmzVZEsCZu0fcb6eGtezWnsbyovejIBx9o/421aFLz5oESDpsMyNZ77p85c8bzkP7fT0qe2ql5TI04NcZ79+6ttmh9nUBerP1iiRKzOPizntgM0EoE9onoP8omRG1z1KaHQscFHiQoGoC1uU9lktDLxwJsYHDqZGe8PljuUqLimnz2jaYPg4/huCUSj+yH0SJHzzlrt432Qv6LUgHWdUAuvcw5+uWuR9qvvZqEC8kmfrZcfhs8pySP2Afeeeed6ldyTD6jJICVEnqG9miMaM3E3oa6B+b5wIH9MmHaqjFcKcCqOa65aAWB5NusF9TeT2l+3NDae+z4ieroJ0etBqAHNt4XzFf2be4vSi38AJ574Y3PHcu2XvhVjEALrNZHsQVYv4o59RUd49sGVhm2h5M3QvdIv0wAq7YWaigBgWWb0KZgj01tdtRmyjmzLdgEZFEAykUCVt7QtflPaSO8deNq9dHHRyAs3TibRZe6DEAqhkXjakWDTHhGr52QMQG9B3E67FD/UqRh/hTIgNkJk5/YaNwmwO1OdH7K2gNKs8UKO517wlr2CjvH1bGhRk0nG1uaZrj2tvSTbNN7mpARKJ+VBJrm7Tj3zcx1CExOiym9XV26qFrEu8hF5SrcreyrNvqtWzfpdY8kHz6lTR8ZoMA7LRZk1NSjLO0dZcgBAQTvT6lOyPU8OLPq3wQNAEeCE9yBz5w5L6ORjy2dc62ezp2AL+cjAD4afZTFExAVeet5Mx8QEgFVAIYAJsHQUaPpvoAwVPp7zHIAAiF7C1OkZDgzKGcjhulNmRz3OKVuyew02BozD9GKwCNfGJlkB9noXVZU2NW61CtAYWEwuRV6H5jw6IEqt2j9m2DIxiaaT/TVW6MAYK0CNOqJVgoUcP7Za9Q9a83eRGbfx4OdMwANhjMY0iIv92Th/UuevgD+ZAWIwdzKo1wfyY4A1YUJBfzA5uj4SLlWIaUVaH6oYB5gRqAJECToee+99xQcTZuJY74gTUOSizSN+4/DJgAH6W539zLXmMGYpGtvXYLIWCcwzHOLgG2+bi5/F0Aprp1nBHn5XTl2jilRQgDNOSW42r17t+tOT8mIBWka77tX5io7+neEJFNJKQf3Gl9cN8Pds9Tj4dRa7n+DkcR5GEfaYsDFs5gMn3u2wnLrbxzwo4DQB6w57xFBK9LOCDp970rgScKFpMpdAeqrV6m1H/B4EuTiCMyc4bmYUJ33XUloCVAJ/NzrVOfN/E9n0qg539UAN5Y9a8BsylRqgbNGkZ691JVPaE1Drk8SA4da2CoSAJw3IMgyY7W6IAlgCbJl9uF2ms8TtW/XVV93W/ODxA9gHJDFc+m2KXpv2DHmVlxPsM9TmJKxMui4gBs/79QoFgY1ngnAarR54dnlPDJZxDkCtPJZ5Hr5bDDLeh9eX2caeX9L27UeIcEHsMZ6ISBESQAgi9YsEF+aD5jbcL6s3YA2FAokrqhn5u9h4gBFPOvUDdOWCBDI2gQ4BagjgzbIFhB0bWdxOnYCpyQjY80IsMT48iiHEkSgw/2TOxusHK+N2sNwFWc8clxzQc1nK5UUlhmXT6+BAmgkx/AhoF0Y9yeTEsyFNCZL+TEsabxfOCen1JjvGSfAKomr+0qskLxgDACMyJyjrCDc7am1JvmJURz9nknYbVLrGdZCni/epxMnbD2XD3SM29evVedk8kOPUmo2uS+MH0nkDVKgANDatF6irLiipDLzioQLiR3YapJULx8+XB2SMZMGyn1NH+IvYJ+B2GtIRmJ2B2vuEgADRWoeSjugAlhjR47SBicGy72KlAQTJiKO+odfwxwva5oTE2V/gYHPdSb3wpjL5ZPEol6/xOqcULBYAo7MniSZzoYkC/XlrGOA0149r8wFK180N0g88csrMm3CO4M9BeD66alPq2MnTlTHBTTPnz/v/Z2WNrEXIfGnDr2n2vPkk9WLMqDavn2L+zozVyh5wsGfuTlDAlUX1Kkkz6CkyjdUX3tHccMYLcYU/5BQYN0liUAC/9Azry4YodY/v94RaAHW+vi2AOvXO9u+0NG/lYD1/pCz+tGWItoRGBCyoZTRc9BP71JLmgS22okG2HDIro5r8VV9qUAnDorY5d9S1vGnP/+pN7FVkmMCRu+rlgMDgtFRWJwxS2iDSImG3MtV30o8Azjz6ehvAbOu85vTcWWAtHQJ4KVIgEtABGMZ7IIYVG0SNgDS7whuABHxVQGEAoVw4CTIwtwJECEpns55yVJtfALhsw8lk9Prl6uGZYlkzdPTHZILjcvRTzWmVwAVAjiz6nOnWtat27YqGGurrl4bqDZtWaPjBvOJ6/GuXbsd3NDOA3nkBkm4eG+38NDVRvC72EDmtgDraQHW9z740PJgrg+wSvaVPTqk2WzoAVjDkIL7EYA1QVXksZsmLcka1c2RHDC516OAQWGuMkvPV8cRBfASlMICAsocaBSwFmAnpJwRoEXQwonAMNWfIQcTBozRgsagtQQ0SDFhijh/MtMN91gxiwCnXjGoBji0uzDgVv2lWjBEraCYKzGotGAAAOECbeYX1p0gBsMwXV8G3owBEjoCPtfsanw5ZzNDsDRF1sc4x/mmO3Jce6MGqzwPTqA4iZImTJp/OFfqA0BNvWyPmFbMR9JgioTNGbVY+PGPfyz2ZEw1o2vdHP6K5HojMgdCMgr7ula9fwPMALg6qhdfeE5tKp5yHZVl5UWmahBXrjGTAI9b7Oq/K7mCcoxFMmpRLZVq1KiXW6MaNeSAuIJShwarPiApGoCVIIrbhkkVwRjAgpYLO8W2wmpzH9OlNe51ONXaDKe0UoGFSuDHdRAIMucIxgmg3e7Hw116neoZcV0njKrllLTPifnJmPpnACKdJ+CGwHNczzMmJZfU+uaWzHsAUSQFYGKpUZ8uTOuYgkZkjigCuNeANB42rm+vxhowRXIBoxaujbGHiQaMAqyREptFQrJs0Io5Dawjy6ieicIOAmjW6H5u3LAu2DCdK2tUsrqu3TNjhDGRjGFUu3kLKajWgWjDIbflUg8LkEXaanWCZaTUmGOSFi13YLr54NwAJrC3zHeD1qKagLFJoJYgLSXAzCX3A6XesagHGGuetzQUSjbScl0lMQnKAZVcA0kLwCqKFicxihFO9HCW7kRjxyeJyOhZrPvi+aHkjRI0JJvGdc6Adsa9AVh1jybcqxO1jKTMxQyLczGYpFWMztMGayhoinzZyQN+Rg2qxi0TXwa2hVVNNjVBD2tBgijLjUuNL2PE2GWyLhMcfWrZgqIHcEm7GNYWQBd/y/uw5pv11nWnaVM6QCdDakWJ7uMiqYFAVCSPRvSsUN/Me7KH0buW+mj6fBqsCpw2yx2k6AAk4TtA0lhjTanIrP72rhzrB86fNbtKX1v2SeaLE0T6D2DKMXlGmJe0m6Eumuvke+YN7bief/EFJ3J6kW7jhM3YUw/eqPePdTelv7EONQMIM6uN5Cosq87Tv44Ig/2ZOVwHrOU3ZU/KWCSe/SgDiVY33pfKvtVIgmo+WBGj39iIrKz5xDTMN5QXJDHwiWBX5fnjmXLCWfuua131HHJ+GNEt1esHr1616zsJElQYN8SSsp6fpw5V85X1BgM/QCtGYLfVG573NtOqNkN4KTzSs4I7OqUCJK55n1nFWl1aW7ZsVyJQ14Qqa0BmchckF2aOPCnAizyYfQ6FztPPHX7cMt/62dcyAi2wunBYW4D1a5loX/yg30aw6gBndNhgg02APYVFmrYMkdFkyY9NIWpHAQEAQGXVH8nlUOZLY2NDYmm0Gc5QSyfZKZlsMbX/9M9vWxrVQ2N4GRLduX1Ti/hNbciqx9Tfr5HL7oouAhiAj6Spkv0meJVFixZ0ydMUnAgGCQxLHjxJQ3hJ4kDK5GnJStuoJGovDTYEdtkMuJdIz3AYxoSC88aSHtYKQEwt230ZR4yPR5sRAGub3n9OfQVnVJeFecgyMaWLF3cpsMUkYVIZ1rsymhgSQB0RIFlbrd+42YY0BFnbd271tU4peEWC+qxqgGwwQ+Cnz+XY9ZfvOW+CUJhLNjRMl86evSDA+kGjhQEBdgDWksEmy0xNZSODANzVfTGwAgjGVwLYOjsSLrlIx4JpMcDU6JnF5djufacAstTAhqNm1MoScAImkjUI0BCMbWbQMzCLIFCsWmHW5gGo0rszAS5zDvCYNbaAAzb19er1x2YPaFivdgobJGlj7kTvUABy5FXMUBS2qyHNReapFwQAoBdmCY/4IwNQse/IIh3ACuASSPr6uWfR+gYGFAl2vta9Ows4DElb86Nu8BHANVyZOQfYCkyfAGcEyUsdnDx066MjH39U/df/+v+YzUD2iVrg5k0ljHT8Vaol3ba9v9qseRUGW9FT+OWXv+PaJ0yRkoGsA9WUzeb69Th2tc5q87dRTyjZu+Ye50IQy/E3SErYq/PAWRSJIPVrN25cD7mlWGWAJcATQ7QXnn9B9VbfcW9Zkg/UJkZriGZ9GSPGvwFQsPWwhna0LUx3yCHD3ZZz4XVIuWGZkc/ZLVxz0GCVewvDyljnfdXczffzEyEJKudyXe0rqAnHkGkCJ13agkjW1y7Z5QOx2wAuAKCPr8Ae+SXHZe7t37/frOI11akD5gGS6zQ3cQHm98yLfC4zaMbZM+Tz4VTrsdCzBWCFCdskJgtQA+MCI0bQapZQASxBKaCQZ5hSAGrZcEC+CWhTQiScrFeFYzHsrMbUZkQaI553ZMMwQQ9cZiBQrq8GnqUGNAErDxD3IM2E+MoxmA8J3GK859ehp3lUXRbM61AjAOA5J66B83K7ESfDmn1G/Uzo3uHazbPOV9ZDEk7sLsx12h1xDcOaW7Qfwf3ZnFtJTsCw2liqsK58DcAe6ytvznWGJDOYTAz5rBpxTX4wqikBTtVHnUV17XWR3Mf6F/LmcPgNsJrrAfMahQwgJBMyzNNQqQTrlzXfIf0N+W444aIgyhKMmM8PlGh5SBmL7ieJq6msD0X1IMC0hXp8yUIxp2JtYRzpDw0jyLFYnwymNZ9YnnFrfkjvYgHWM6dOVG/97GdKhCj5ArgH4OmZdGJXzz17A8qC7QJM7KGUpfAs3tTfUpPfv6NfLOsOz9FtYltxFna5A+UdlNaUvrRORDpmqHOk9YC/fF/8JiJ1Gx9Rrx8ttOK/+UdpvNDxSVO9479lHS+Ju0w2WJ1DUkfX5zIDWthgIqixhhFnf7cJHzX6Wgd5NsPpWmu1jsnaR8Iqa8Jp+4VaitIlwDVzib9h7zYjLcCJORI/g53lmTl/7oz3FuZ7t/5N+QTdEbbJ3Ip2QqgBTp85h1OiDK3Wuwc9bCpzhePgk7FTyYLnnnvOawbtniih+O4r36/tRK1vv94RaAHWhePbAqxf74z7Qkf/NoLWmeGxQrAS3Men+TxLcQgporYRyW1ILPU71aeMT8jhd/iaWJoBBYgXtHCPiJlcJsOCTQJz/ZbggYwAsbCPp0+drE6c+MR1q0sFHucEWru7OrTAI8lyuKPAXnUvi5HvIieKFiVLZKSkSqpq5gEyM0xzkPmE/HS5albbJRWNek4FAnovNnCAxwMFjdOSHEetEcFVAInFAgEPlBUfn6QWqtSx6WdtqmGlITisMbVXbVjdq653arpNwcFGbU4P5Jo4UH189JzArvo4dqq+cGVftZyaHwEKmIYRbSi0oDmsQB6nQD7Y9NpKrY039BJcEWBHJlvMGwzr+x+o5YUkR7oOapraxa442NMmt0wbnvd5pM6FWcu5alOLhvwypK0ESQRIBDSuH1MghSySDZsAC+YJdsmZdh+Y4wZDkjWqBqqPVJenY6WUkethfAF1GbTzOicOdF0kAoKdjCSHL7bGxmaNKhlognlA6lN79nhTRoIKYIXxZhpaPqiZiAEXwT0yTox8GjVheh31UvEuCroLo9cAy1lnWmOLLE2kh6IYCfeORUKNnFGyxmz5wb8Bc2k0wzU7YVPisDowzADJDHgBt9N6Njij6PMppljXxPjckzMsdUo/+cnfy+jjqs3BSLQgD+4U2/jkk3uq733v+6pd2m01wuWB80qUXKu++9IL1Q4FjATDjAMAKg1dOC6gox5MN8+pHjjGMpjnzrkB9AioOIc+sYCoImAVYFu538msAuYJtGM+Lfc9gmHY+US/ZdokEGDamox7sJ0EhsF4RBzLOVJXSrKGseV9kBzz3MJMsd7wepvU6Os91TIClvlI5gJjtpDyRk0wwR2tdeJ5Bawp8cW90/FGxWKTCDr96enqvgDAI5zEtZbAtCZTDfACrBKMcn6c2x7NRwJOWOWLFy+6fyzX3isTJZhWgH32ArU5md4PQBVtb4LZ5B5N67zoyUifxs0CGwMXLlrEgmSQT44BcGVsbSbFL/VcUcd8T6BhUImEOzKL4lni3uc9b6x9CppJ3nEcZLcoJgikXaOItBeAiykOgE3zFyDPeCfwZAy43pDrRuKAMeCDrykPdnKjPNMhzdeYA1h1rpj00LqDWnHWYxJhsJpWFRT1ggGZpI0wq0i8V5DMEbtK306em3EMmEo965DuA3XIJ8Xq24G6SM4pX6CmF+DJ+Sa7yrl6fAQemTcrtN4ZFPPpen3mVfRhTVlzowayBkqzPjRLIRjrcN1F4owRXrTnSTUK8zUBv6+vJBP8vlpfeL7c8kSKkPp62Cg58LOIPByGHoAqMAzLasPAOUu/bRynPt/IdvvE3FH7zTgDiC3p1XllmyWXyvg5khJF14zLLQoZzH6OqjTnrZ/9VPWrlOIoqVIMCC3Jd8Ky3e3aSBIyl3hWeXZ4Jixz1drQXUouXnrpJRsLmeHUns6mZAUQ6zwgXft6rJuljrUu0zKTGX+TRn+5poYkOPb7crRYsMpHKENocxVrsdcyfUarm0gU+hVlbriOFjthbYfsNRt0bcwf5gHXxnxn38Ypn7ppGE32XLoasN9+Kj8JWGoSaGNaixnb65JWkwwnkQrI5zqZcyhTMGU6dvxY9Q//8A/VRx995Lk/LjXZ1s2bq50C/JSwYHqFo/ZqDAA1T07JgfnsufMytxKg7e2TQuGRa5BxIuaD9bG/v7969ZXD1f59+/18vv/+76q/+1//07yxaf3j6xqBFlh93Mi2AOvXNd++5HG/baB19i5ujPQ9pHAyQFtuG2HGBHDAMAY/osgOs7lMTWKnPygmQo64l44r+3jTgLGnd61Ymq2SyfZ7s1jigOmRgsdT2giOKUAZMXsyLAOmR3NiM+UYjOESLKgdgd2KkM08MsZm1AQeF7tHLD1UaVkQEtRlAqzRgzCcFpdIOgUrAdNBxpuAAMAKAiLYNWAlKISFEGidnuG6caXlvS0O0u/DqCGkyEikOxSkbtbxFleXrgxVx09erM6r5c3kFMys6lVXSRq566kwcBAYrx5OVK8efslutQ4UYUUaNVthusQm26WgggAJSfCp0+eqDz48YsBqEyQbPkQQ6K2Yc0QqXcBpyoIttDJYja8YFCXbSj1xOOuGOy1sTMPB17VYwYKYrCrg0uZUgGTkuw48eOuoSQp2IVjMlAeb+fL7h8wYhi3kX022k4DcbRaKAQ1gAFMQapsJ6NbALEpeTXAGk2S5tM8p2HzAJLU81ILSC9QsAUOCbNxoNeqlErA6mNHPMF2ZL08GWzCzdC36O0xD3NZG84f7BEOa45P1vwDaBgAu+M9StsIkNL8Gw89r3VuQekYManSNBHu8D4AB1uynP/1Z9cnRYwKIMlvS/Xlq7367Ue7YsVPN4/c7mBu4dLG6fOmc1QgH9+81wxd9H5s9azOIrtfe/UtgtRn8RYLBvV4JWHWfe2QWBqtw6tRp1YEO+n3SURaHZYJUgBoSRz5RFhAkExTz7NgMTecdbB/JqIdmMhkHm1xp7pEMoS+o+zpq/LrFSkyIUbw0oNow3VvawRAg31At5+DVy9VtSe6GxPIA+DB9eXLPbiskArgh8ef+F2WBGW7mHLWzusf6nuCUxNQdtb+5IInwzaG7SlKhoMB1lXZYIQs3aywgh9SUuUBwS0CKzI+aMkAUc8P3U/MY4Mp4dOt8YWWsQEFhgNSeJIDA4vA9lT1ozuJGvEbXxDVcVMBKn0zWNOY+piqb5EhM8Gqwi+xV86FD54a7OudOv1ZAJuApwWb2YQ0gSt1xj5lrAGu9Tpb5YZkygX1p+wJzk2xq1nEyZwFakcQItpW/TRCXAC+fJcaIe8B9xscAth3TvWC6wszIawBrRwEXEwKlsKy4ycKCruiCIVRgrvcDsCZgvqHkAEmd4ydPhnRa58I9QhLM3IFZ5rpZ89PIifNhnNlrAGsoKTw2hcFLxi7nf5099RgVYJ1MaipJ8lliTFzy4DWn2W8VhhVg6HMvjCnfs96ZbSzXTwIu5cUhta719c0aemrhNS/bhMi6lbw6eOCgmf4tam/CYjiqul7mPHJwQBPzECfeaJUj854yVlFygnLkoSWrFyQHPnP20+qC6leZH64zFptLMsmgSmwu+x+JmAP7D/q+AujM3NO/2uuWkruafyRf/vqv/60Sa7vsP8EewUXyjPs5R+Hkcgw+wy06cGQG/gFW2d3jZyEL9isMRKPsJdQr8Quzqbx2HlClHKPJqvrvSVxaAhyJVI7bq362q7SuPdJaECoOtVPSM4l0Hkn1Us1T+sziEsx7InFGlYCPAAmnJ5RAXa29KVh4TL1mlRzsEtvZ63v+3nvv+77iIrxFrX54tj7UHn7kyBGN+wXXqeIS/MzTT1f79j5lYIwUnjgHafE//Lf/Vh09dkJMtZL6XT16/1BOxF6puELPNYqMnQKthw4dVC3sHhs5/tt//zc5lVtfv7YRaIHVzxraFmD92ibdlz/wtwm0zok5ZA9ZhBOv2E1nO3HN9YbBThGSo4fqzRr1aUiKaBOj1haTd1RzNCAmggD8ojZFAUwZH3Us6a127JTToI01+NsZAdsr+rxqoxIyoHfVO44eZRjkdAm4mMtFnkuWVqBxxpJe9YC15Cg2NLe1cYCIjFXsrEAdcj9nX2l/4poqahMVACoYiAABt8noxUctEMEEjAgB4Zz+BokogBqpD6CDdnAEeAS8lNXQV3CpgOmjRTJimJhzu5tjYlpv3Rbb94hes+uqjVtw9BO7MjFadS59WD3//EFlxVc5qEKeNCXWJYGRnSwd2MnBUd9TK3T+/CWZVH2iDVRGD+rH5xpWgmEAq3dzXXWR7oZxUMqr5s9x7PsDLgIwo56N4IUAhMDGpiEpqYQRdeN6EhHBlIXkN2S3wW6UVi8lfIBFjP68IMoAugZ0+qdbmNgkJtyjkXZSgwoDaKZRwIdaq05dNyYrGK5YUqy/d60fBiLFOIS3I2FBOySAOizfeDHLSabJw1KCHc/UDH6Ytzo/B8slcI64OcZsTuePYU+7gmeAJP1Y896kLDB6/YotLnXC84BvYcnnMa2k8sscM2B1eyDN0eJQzHtQG0W8dlZ1T79TsHNGcjDe/y/+8kcKoMjaR09bmI3Bq/TxvSk1waQC+xW+b4wVYwu7CbBLSSTXlIz249atefLsHBsCyijPNcDj+mmxck1gEaDGNThwKkGT64Z17+J94v0AKjYaEtNihtUyzUiSODEAu8J4ayyYZ9RD0wIH2TlsBswRc3tAgHVQIJlgkr/B3OSO2F5Azl05EW9X0Hfo0CExn0+a0SV4TLdj108yT/lwkiOSM35vg1lJZRWgD90erq7IRfjy1euSNCspVIx23IvV56dn14kGxpikVpvZZljWBIoRe0edNkmWPkl9Vwq8Uu/OdVhmyvXq+mBZKUngeey2E3O3glgx5kM3LYGlBcgOSTC3KEkD0+i6Vz2XgF6c1tuQtOrvkDPDtCDDThbY56nXwqpynZhkAZxJmHHP8pnkHlCjzWtzXiMJTgk58ynlzSSR/LdlXUmQZnVIAbA5B6PuWIkKZPYaiwmXQYhp1fvwyVzh5yQ2kGLyPeDdZRms77Re0ToMaH+k46MmgI0EhGJAxjp4UokTs4l6bQLW1cW4CrDAtfMsAOCyvpanm9RjQx3heRAO025fZAlrAFQzvlJ+8AAAIABJREFUqBhl0aaoKDG4pjDyK6ZN5Z7GbY+aSYNj18zTgiY+m/8Oo61cm2PcKXUp7ZkKW0uSh3MI5pbkm8aR9ZevSris1P2krQwghUQe+/E9KXdYAzkeiTmSYJ2MWfFC4DkkkWuwpr9grUcdcPHiOe+5gCXWMyTnI0qKYvCG4RptobiGVVpPdu7cZaBGaQRrNm2ZmMvU3uOtwHr+wx++qXKXpy1zB3iz55btKRhPgGthWyOJmQZL7EkJWL1qc6di/eG/kix27EFCsIBWM6pl/GMtj70NyXkkForjdmHiM9E2rWTZur511ZYNW5zE5dwwMqL11V1dD63OOL9rUnCgJGEtWqOWMsy3Sd0XEqebxI7yXPDMXLp4SY7t+tmmDU5EU0bwgdrNXFFdK4lfWFYSXuy13AeUQCTCUFmtV7KKpBWlQkiUZ3X8mzevV+9LQvzOu7+rBq7ekAIE9/xYxiAEbP5EVwGdDx4ge6X6+M53vuMe4n/xNz+KF7Y+vsYRaAHWzxrcFmD9Gqfdlz30twqw3qNOUSNVWFaynGiTopJEga2ztmw2hdKyCQotKqiHIdC7q43gvALPU9oMhpylnBW4pb5nqUABjO3szANtliOu8WRHAnRirU+9DGNtZlDB5hJqYPVpwDolNm1Ocj/rhmBVsZ2XzKoBMiLAfyS6jHpQssezrieMlhWuK1SwYnMfb65hymTzDm380/obONUI8mBTo+0KQVXIbskaU2ICk6TtVT1m2wVcH0xhtDRS3RiaqO6NEaRJ0tOz1tJOXJS7OhcpuN5pGRcSNYIqrttzygEFAQrMhAIXgWYMeJCI0rt1XMECABymCEDisYcpRb6KbLDI5JL1wOiHzDxBl92RHSRFHSsZYzM3tHCB1YX91EgSXAfIpD0GhinBmjv4AYw4OItAxGw7LKpnQhhAwXryO/4mgzWCKCRXq1dFH1LaVCBvYg7Q27KL1gAYxmg+wICE8yYtKUKWzHkSJGHkg+MlgR/1y8iUAX0YmmBghSw4jVEc7DiggSWPVgduZRFp+SaY9kU3A9FolREBqFl5m8FE3Rv3hiAtWZdGAJsLibM4ZRyTBWgEuAHiuTYPnd1aI7CyyZDZVmTiksdL9nhOcjDMPA6/+prPH6YdgHRVQRCmQMx35j2MHU6+HIcxJZjdsWOHmawEIo9b5xrJBI9TbMAxrwOpct+jt2NwUASQBIDcFxgYmJxgb8McDLOyNDUxkyzJPXPAklZaV+leNqV5YbIVJlxITKM/ZSohMFwiaKT9CcEwYO6TTz5RgH3JRlAktbgXmBnt6O+vDh48INOXJ5xAIZx13R5KCbunRtsngHKYqtCqKU2zNMeRCet3dwVUz12g5+FVnwvgKvvEAm5DJg8rHO116M0IeI92F51OkgG2AYadSj70KJBcQ9212Fa3cCmS9EjzUXddelRSU6lx4BrpmYmEtkNjQxKHmkSSArBXJG1grQ2q9MnxuUc818iebwtA31GS757mBtdInSLXv8x1jIDIaTOtvDdrRch1o92LndQB0oyr7l3IlwX8cemF7RZI6qKmtPwuElUBLEiQcd1WiiDx1k+RoxrE6e8BOKzDgGM/x1yP1lSe524lWwCtgHRrRVg/tObgBs8Yst5SF8i6zrVTc/zBkY9tmtUtaWT0StVToDUIwMqxbRpVZMp2e0UmrP9Y50kGNgAOgNUgOphmEggkJizBLXWp+dzY4EnnzvMYCb9YW9JBmDWLdYL3dpkFSU7YXwA9jK/PA/Orsm8gNy7rCCDMLuEae5KasSaj7olkAmsQNbzLdA+XI0vVc7dPJj27cQffIp8EsdGAQ9z3GccHeja5P8wfjMCCBaU2MxJlADGA04AM0wavDgioDXkeUP9I26rbKkG5K6n5fbGm7DPMmS4lGVD8YPTEvkMbFfows94O6XkkacP7Pf/8c9Wzzz4j1/Itfv5JegHyeB6Rs3MPcPFm8CKRlJX/waoG65q8aTCiocihDVEky60i9mtYp2srW1mzc7VKRp/juhc4DtJaK+9rzZidnlMdvMypZGyHYzJtaqI9F3X5Z/08EwuQBDon5QOS6H37nlLv7i1Weuzo3+FxwLGZBBoy3/UyTtuj+7JZ9wTQSzubk5L1DmiuskaO6/7ulEoGN9+NGzfa3ZlE+KTOZ0zPPQoAF7n42VMyXp90BvjkuBjwS4NSmYTJVqqcrCRQMp9yiG3btkuJI5XJrt3Vf/wv//lxy33rZ1/ZCLTA6r80lC3A+pVNtK/mQN8msMqIPRyLXn6Y+rjoo+HsM388DQi8EbGh0xIFBgppLnU4CgbPnVZfshMK9K7oD1mUR/U6GDxYspDU0EKGbPzyJV3aLAGClWTFqmUbkXxOrWRW9uJISY802hWof+IcrIxADsG/AqxlMk5hc7frJZahSJUt5cSaPswx+JnrtBxAAhrIrEfgxoez4/qEtp2RHMdmRDrTOZktIT9tUz0rgRIbMPLFcQUI9KVd3EZvRJiV7TJZOqCgcml1cWBIEjbJrWYxdCCwlBX9+LB6VW5T3cpKA0zel2DEGxYyW+3CBBUAE1gnJFrXr98SCL5uuRLGRbBtDroJhIvzMQCowZ7oPljaNqVgTIFqAixq+DJAdWsf37MYh3THJNAyMNGYcUyC4ugxalLKUrriu+gN1yyAJbfFvEjsEIw4ph8AqPVqkk42GNfK7eofZ9dlMxBhMOK5VQN3TK9kvguOsoMlrwGw7tu3z8ZdbBs2slJgBMPEJ/eXYxJw8OEegLDwSDIZW//nd/z9xYC6aEdAKVUjICUoCMCaskQiJgJRAodgS2Pe1Mc+r6kO4Pg9gWW2NAHo4/iYZlecGKxZBPI9DogICDH3wWEShpNxoFYKCTRJDkAAoJFxJoCEXSUYSsfTZM/qY/y4c134+3mMcUlgYACVTG1D2ozKoABys5qFec86SF4XxlcwRbALqn10Gw6ee4ES+jQXsxvOgXkajK7WAP2uT1JEguEErJgcnRcDffPGTdfXoqDYuXNn9aJcSg+KcbI8vaxPCcIBLCH9F4Mn8Jx1mAYbur92AtdYU8cNSD0jWd3Zs+dlQiMXT9YUvQcGWJxXlBPMqn70lpIE9yyPJIgnaYRjL4A77nMkiZYoAYNL8maZ4hDQM36ZoAAUAWxI1oDaT58+bdkgAJDnJ82MfL80XUlCrFL/RoN/JSu4DoAZfw8zzTN7XZJZzntY9Yicu01hSIrp964N1FhYGcB7wGA2GMOQtSYDBWAnuA8DIF2DGCWYUZQnvC/3OpJjPMPRGswJHoJ8gR0AkCUcfpYpb+jys8IxAeBRi9cT9bUad9zeMZ8BmIzqOaaHK4lBEm4zWnMBZdyji2LbPzp60kwgx1khCSZlHCS7AEKAcBIkcY5NGzQ/mxpj3z/3gg0G00ywyz2Ye03zJMYha0uTTWbcYP4zeeW6YmTgZQ7nmmYHbz0rzBPGkfc226uf86xET2rV3JcaWO6vzZswsyqKgLrqgb0AKTN7xAqe9b5etZDZr7rnTWLzepUElLpHe+0j+QmYidR73LihpA5rg+bXyp5VYvIoP8EMLO4VCad7AqfXpNQYvHxJa8sNrzPIXXHHHtOcRhrfwV5Kos7JB+rQSUR2uATh1VcPey4B2KjjxhDopZe/q72t3wA3llk2jVhrrQQq62TworFmRo/U4ubrdnnhG8F7uU8u64qOgZJKwbCTNU6g8beag94rXHoSCUZaJ5Ho4nlkv5vQOsExwxAu6vv7zHjO2HGaewQ7yb2k/Qw9VIklAN2oemBDL54/56QRa+smfeZeQOIQ+S7HntK9e1KAdf/Th5S4XmqlBs8gSfcrGlt8CNav26B70Uvo4HKHTkoldC1Tmg8TYzLR08/51A5c1CntSvbfqj5VSRC129TOwnKn2df6DWurpyUphgFm7eB3/+/f/3+/v7e1fvIVjUALrP6hgWwB1j80Qt/g779tYNUbDc3nc9Px3rMg2C+/c/2cXVoJ+MPVj5gBEyPkm1cHL1eXL59T3ddZBXuXtdnd0yYjJrYdqRsW+MGYGSS045CKidIyZSAFCu/jcCm5rlgcQPBiSZP5u7lHtArQJkpd0iKcTbXUU5+GvJWMus425KwKrrw1RNDChwMSbZwpzYpm7mFIBPMDNJtSJpaDULdqQGYD4mhZ4kwuGy0yntnFYo65Bsmn+rZo435T7Mp2sTZTknce1UZ4RYGAjE7ECtOndrtcANfBICnYIvtuMxDqvLSx3lcmFfD1u9+956wv5wHYJf6zpBGQXVjilBq2aVxgGVLqDMtDFjnbT5hVLsy1DS3Ktbu2JyGcCY6o/3H9mccgfutrtSQaNlVjoR+m7BKTFFpQwJzCGtP3dDUmIAKpgNYealGRp1kSybGjr2HWOCWznLOK9+McnJXXD+8p+3xbTBbMPDWQ1FOtt1w0JH2cRzIjZsktgwv2w67AGpvoDVl38XwMYLX/Izyi/iPTX+Ctwa5ZAnrnRf1bGi6F82uyVPPNPepBZzKX0X8xQDpMJYDVfTSdbJABCBJ55oMCPupAAQWR5T+nYOWUgRuSawKpdZKoUS8ZZkch2QT8paQz16o813pSoL5k1plWP90leZABZX6tg1XmkBm11A3n82RJcGzqGXjC8gGw+TeMFhfKOac0lACScWCuE3gxngReSBJ5zpADw3oQTHJspPIwR6vE1m9UfRiAlT60uHryDCONRBkQzsQCO5p/NoHRfFimuWoZLNJ2X5gAhAJHn7M+mefcZwDfRRmtnL9wQQzUXbOU9Gxtl/LBtehjJJICfJOwgo2aEPAlMQYDSzKMeYfcs1218QCLVerfiGySewULhyLAgMdlEepDrWAaYyuunSUVULdKDCsJI4JmrhkWe/kyyYgNaAWiAcCl3hwmD6CPGzBuuhzrPmu3zyVqd5lrsMQAc4Axay3nlECKceD7rNfMZAQJFNp8MJ6swdGfGJCkOatny+UUMMViGbkOWF/YzFkBBpgk5rUBIlJySgHskE0f2eJOrmcPAIsUelIAwo6wsJru2yqXYB2be3jn3lg1eGPIgNWAHrUNTL2uj3tuky89M2ZDlSzI2lzuE/XtyL/dWsfPbNSVU3eIJBvQTNBv0y676cZeEKA8kjWcL+x/tP6JBGNeA997D9TfMcdIqDhBRsJEP+f9MfBiDQBMGdjqb9xTtgBk9hISkCx8Zlk1nyhtwRWbpCwrcp8A67MCRZs2rY86/+VyK8eMUH3QAXY2olNydlLzEvUA+8cSeTks9adatei9eRkJ3CuqhT+vRMktga4rqsd22xqxhoA+K/ZhY3UfWF+Xd8qpGrm21nIShy+88LzH70ZJonE9+w7srw4JQOEaHB2oinKlLDix1mS7Gf/a656Z1nl0aXOFAtwtppyCFRmFhJ5xt6LTHzNWLuHR+bFeMJaWMWt9IclE3/VpAXSYTpJ+AHaSKozzKql8ViP95R4qyZH9sHt5zjTWA5JMU5bE3FgnY6nozTzB5uR4hueXZ8+O03qvu+qV3KaESZ/WsC3bt1d79u4zSL2v+wDoRAWzefMWr3GolG5K3k5Jy3LN0xWoi1TONKPjz+G8r5+zx7qdmq55QnP2htziUd5cuXLZdbUktGmb9Prr3xOr/awVL+wT/+f/9X/Xl/fW91/pCLQA6x8azhZg/UMj9K/w+28VcGWRDhFUQNVkwxrjHsF/AFYMeQh6yNgjtYt6R3aaYRmKDA0Nqq7jtKR9n2iTAYzRUkLBUweMBP39omZnscAnjr9L2lcoy65gZJr3oH4E6SybBP0scZvUAq9WM4CMJe2qAVSvOlyCU1bFeZF1BRQSfDgw9U6aUqNmr8p0cQ12CPkrTGOwfQBv6mOR4MA0u0UAv7RcVg6c6gM7OSkTlxlYhpXV7r3PyCX1gNz91mujGq9Ofnpe9TC3nFlnONauX9tgWGFAqWElmCPbS1N4pIZnVcMIg0Nme+lSJIHdCn5ptxKmUBEcxzizgdsIy8xOfOKCaHkr90v/I0SnXtZZhYSpBPL81wCxDZIx7nktQcF5M4awPwRK7nOqoHODanB6xfwQ+MIa9/RKPqiAzv0gnWCIlkdk/pk7jwNITalo3JdkobhTgBnYJ75yb6jPxOBnvQxpVuur3XEVDDJ2HCcMgyQrBHBTe0xtXAGxAaYeB1b5WcxxM9z0AXTwXgucNAk4ZjIsdtEs8r38ynmn0iABXjwyTbfKvD4CY66J4B1WiFPjmBzDLLECEJIAgBLqqy6LycDkh+fLfT+VqQdc8ZEBdb5XgMmo38przytJ8JxgJFiO+UAzX5vgs84e5/f1Fh4L72myUvk16tliLvJejCNBP/8myGS+84l5EueO9BnGB0Y560Q5FoHyVrH0MBU9Yo4AUjAWZqk1QamJBigCFJDUDytINDgRSDC4ELgCbEUtNiA25K/B9MdagLEJLNSwavmuyYn3ymXVCwsATkutgESywzXtyIuj/dW4QCFO3gA1gBSlBDHuYo5El7AG8j0AC2ktEj7mL6CCZyTZcEAi7UIIhAHbJCCiTo31j9YbgM0JrYLqj6k2YMiF6R/KGHK+DWWBnmUkwlYd6BpI9CA1Zc1wjTBzVq8PwC4TH/c4jZYwgDCSdaFcCPdb92bVcw4DzfewmNn2h3HNvzeLqN8BHOh3Cmid1jWSEOD42Q4Ho7FgI2NN5rwJ3BkX6i5nKAvRauXSC8ouNHc69d5IaO+OSIJ6d9RjhyGbx9hJUnqHoq4ggRiMJf/mXoejcbh8T7ksI5+NSGgBWHElBoxEHWi03gmn33zeoySAfSHKHOiDHHJpkqUkBPggYWhfABuWBegl6YJSBqUAYwOYCvYcQy72EuoTo4+wEwDIinXvSWL4GdMFUaf+CPCia1q3tq96UdLbjXIJ7nQbNo0WKhJYSO2/HIelzEwy913XjEdBG3MXvwW971KBVoAwicBLSgRdPH+xOn32jFQ81zxn6JnLs9JGv1Z9zxxaKqUB18N9Y14+sWun13Vk7DxnfOx5ao9Z1v0HDpS9J8pPmut7OsTnehMJEic4yq7ktci10vosSdRFGNYBWtkbmO/sdzqu1z097/QmpoQCSS813p0k/NQGhgQNSZuPPznqkgoUWH2r14Shnlh7an3ZQ6gVZ0/jmVurMhXY1CMySHrn7d/a4G67EmLIrSeZy5pzO7Zvjb7LGgvm1eVLWptp76Xz7tTYrNDvnhJg3SjVC27C15VkuaY1bVWvXJWViCLxOar1olNglSTvGiW0limxNSX5+5yYfq51iZUhOFlqbilRRpL6pmIIFBTXriuO0rpEgoYSkH0y42OvYK38wY/+fXPTan33FY5AC6x+nsFsAdbPM0r/Cq/51oDWBzLEeBxgXRD3m6GE0WoAVjbsaLvCpgIou3+fetZzAiDvK5N7XUEUsmAFGu1IVQkWkgVTMCAQuKwDCZzccB8pAFLd6x3awtAHdeliOQ1jSoSbobLBdgClxlC7tze5rMVrBuPJHrRr4w6zHD7KZkqmt/ykkQUuUqXImlOL0zQacu2hCTmkwIAMWsIoG815Vqr5Uc1q/xP7/Ll69cbq3Hn1DlT9FRl2mA03QdcngdUIzIpMFtj0aQg/iumFsrUEWQSuBMmdym7jmkq2326OMMjUXxU5s4G+s9eFL61/9ffBIKWYlzFq1mJF1ttMDK8hWCiZekslMRKBWQCoClytUVaX/nuwfARSGCTxO4I7jFTY0A0LbXxBK6KoFWbMMZWoA6cEMRE7x/kTsBBkZn0YQfIvf/lLgxfAImwar6MH3SYFGmYpBFYBrMlOcs+i9lhSP0kK+beNkxoywc9mWBOwxmtDopZBF+eUxipmSPQa1wOXerQ0nqlfT867ZFG4Zq6P8wVUAMAZN87V9dMEpjazCfMUWimQyZ+Q7CyuMd2sCdLTOKzJ7mYgnedQl0bm2Kf8s1GvWhgkPxGlhrW+pNYBa/48wezCdTDvaY5bykcbddUNyV+AeIOfcm3ImhljQCwywwtiOPkdIAGQzlitFbPcrfozngVkfa5X1eCxziBV5N+8N+0mCOCCWQ/mC+DEnIykQoDKYOUD+Bioab5Y/kwbHJybFSSeUTB8QzJknkkA6wq5dvJcYs4FGByW/A/AivyP4N7sHfeTNUOfXhv1H3OGZ4ierdxfy1rdKkS1bPo7J8KQOGp9seTXICmcqAE5uMFOaz1eqsQZgBXWlqRRJiV8r/nUxVitofkSJjoCFVpTAKOAVc7PTCD1sgIvsNZ82mQM5la/swGba0ipLQ5giRER98KyVt0X1iKuJxM5/I7nFVM1zmVK4zUuxo7jZS06x+cjQb0Zsslxt+tAFgwoI9HVxbnIfGmJAvkVBh7j1a07Yo71yX2nppUEKQt+AlaeITwWOAcMrDyeML2WFvNc0V4qkmZhigTDjbM1yaeosXYvZvdqjVY+UQ4Qkt4wSwtWj/EF/HoddS6OxEHUR1NCwScfnAOsOfcA4AoQ5JNz4HcAYz5c26ljIKcFVHE/OCaMIkB+WmM0pXHfuHFddfil7+jrBrPICeoxA2S/5Z5hWsh6a8OwwrZaWcS8138dUishFX+gutZrUjAcP3ayOnr8uPaoAc9l5g8u154vNh2jh2zUxJMEhZGEEUdJEMk65lG7ZPkHqpfVZuWAJMv5/M8HrLkfB8vqJLiOVy+daCbfSFiU9Yg1qWQP2Z9IyLqvOuBWz9EFsaHvvPtu9dvf/tYmZ5idoT6hrABp7uDgdfcw5z0ZW/qr0u6OZ2erjKsArFtkokRLGtrKMPZnlCT97T//U/XuO2/rvbVOaf4x1usEOH/4Z38m1+T9vi+wnb/8xf+szmqtArAuZ73WUNMGaIuSa8vFstL3eZwSAAFm5hJzqFey5a3qUb1BJTOolGaVLHmo2IYWdymD5pJhWB9prVmiZ2CSHrxKxLEX3BsJ6f06JfGosaX8gHtx8PlX60t36/uvbARagPXzDGULsH6eUfpXeM23BrBOqRl2Uk3e8+LBrbNPEehGUEggRtBgF1dqG5EyaXNA5oXp0PDwoMwzjisAvCDm4ppkdVjyw5zqU7WvhBy8B21ylophXbZUdauSCD+cXeT6PfqXQYCu7FUdo+pj2aRJik+LhUU2jGzUWW8y95yXgV2YgrCgL1P9JzK7AOEBXAyUCuuaU4nrs4y2sE+5sUatFnIuADJMC7WuRAt672ViGleu1ya6XIB6g6Sr2ySR3Sg59E0B9ZuuESLji3Tn2rVB9950wH5fWW0HqzAKzZYh2Y8OYwgy8wTQgBTOi4AKYTLjSzsPn1+pQ7ODMYjahCrMKgF41KNmBptgwyNgt+BwPQ5wqZpaHa9vzSoHkeuQ4CrABgzwMzb0Zp9Ien+qzQE1azmeBBMGPZERt3N0AX/UzMXcmQ8Y64DIga6APPePAJhP+tcBXgja96qn7ZDkjjB0XNOIwA3sC39H9hpAy+ui1Qu9BEMCmAAr7u/jAStgtXDOBShEYJpMIX+ZQJqgIyW4yaCmBLvOtCZgDWAUTAz3HMaFQJbzJHCKeR/nlTXHJA7SOIlzIGhGfh1zlgSKQFMBuPxt1hzWwWEC0PoYc8x8JpL1XCgdzucgn4/8d47jwvdI1jJf33xdrAlcO69JF9aoJ2+OJ+8POEpmkfsO68r7WCKtT2Su7t/K+qB6t+sCkYBYassAtIzPLdXjsU4AeKlRe0KSYRICjC/Hqj/PVoJgv+l8DlmcMNdxz2atIwA1QA7vgxnTlSu0sbljeTCAeZHb5CCblLRYwABFBHJczFge0DJG85+6WYBUA+Doe9hxAn7OG7aV+0GiCnaXukNWWCTSdqbVmDF21MCOqs7t/ug9MXjqUa05s3btes/5Hj2nPGOMKZCE2kOeAe4t4BI5ImMXNcS4a8dcQfHBmrJUgXSPzsnyRiV6sq6a82ae5jM7Wnqi1vuS0gOaD1Qsbp+jZxFZpfut6tgTYhU5DwNWJJTFOMr7QjFHAoizhiHFpJ4PY73VYqpgn1iDugUgSFZev3XHgBX5NfeOZCUJKY4TMt75gNUGZwUYGRQVdU0knqLelbKMzi7M+cL8LIE7Y57PhlU6mg8YbLnenz1Ox5ui9Vmph+W98j6t0BjSQ5dr5Lq5lyRPbkrWyUeCXphMVhyMfEheuB5Wygra4TCvYIlJDADgkUc/0lq2dcvG6pXDh93yyM+UrpsygQ40pD4nmGaZBdKSiwSNziv6KWtfwf1YJj82wqLGc2pO5zUk06Cj1Smxk8xz5vFiDJ5wqdfxcMWl9y9Otzan0vVmj1iecZI9yISZh4dfeVnGS8/avdi9p/WZXgnz14VMToZrdya55ifGArBGcimAbSQEMHDyoxXJAd1L6s5/9ZtfV7/4xS/8bCIH9jMm0Mpc6RY4DPPCQcvUSQ5sV73/gQP77DL+4QfvO6m0Q1LeZ545pLHGKVqmU+yveqO3xbRSxzqn6+/fsaP6q7/6UbV71y7vL9Swfqge6R8fO1aNaP3q0DPQrfelFRjPBnMEdnXTZu1LAq9un6M968UXXlRLm0Oa593VmJJJV2SCtVL3vldJ4CVKSE3qWUO6THu9SZX3wHbzfHPPo3d63Ntk8cMkbVH1/Evfry/dre+/khFogdXPO4wtwPp5R+obft23BbA+nJQJhoPpRshavg/JTn7kxuIsvwI/ZIAZxLLhRjAh+atY1ZHRa9WlSycF5M7KlXBQm8qwwJLkssiDJaNzr0SlFiXiUzYXJ10FRQpQ2fBpMr9Y/WCXd8JmBsNitsOgsRg4GHz6rCN7i+SoMEdLaKuh48f9K+YNJSPtXm1lA7UzpDaEOH4YOHkD1ffLlyGJFaDrVbZ2hWrnZLo08YB2KLAm6/S97P5H5RI8orqlMdUKKYt9W4GW61gnMGKQ9EeBhjd0BRK0buB76tnosUbgjasq9XEYNwDAQ86oTC9OktpcCShS9hr1wgDSkODi6gD5YONmIBh1QwqeyLgDSJ1eUO2qAAAgAElEQVShJiOg1yNLBAxQA0g7DmonV61eqcxtn41ZesXyufZO7xeMFI7DAUozyLPk16MZsmT/rrDITgUky2tXyAhW6gFMBio5lwhC0hyHQB156En1XqSOkQCO8QGgUONHUADI4RowhyHwQ/5oJruwvK5hJPHQ4NEfA1iL6ZLbXhTDrvrcXsgGc7ysX0tpY4ASas8CJOc1ZrLDTsO69gSsgAFqmgCsEQSGKZZBqGVvkpkrSAkmJqR4tP8JyX0Egzl2+R51tiJ/Z2mZPhKU1gFrAtoEcvV7k+dfX1rz9yGjjVKAx71nvg4gQRBdZ3ojsYX0PhIofDQZ2ab0mnudx+crgLZHBjIkjO5JHnr23AXPW8sjNYaYMqFSYJ4DUpHJuT2OxpFjwYYi6wdcRW/dqEWPcwW46hl08oC6aJxXMYGKEoGx+xM2vhoQcIWxIfCEhYU1IRDlb2DQcFrFkIl2LuNKTEzqOebZgb3kGsO5OJJMJFdwvbZkFhflcj/dC5paSyS5ej3zheQILA/uoe1apLgOWC/AAs8p9eLuf0uNoq6H8QIAMuWT0ce9F8YJEJvsKQwazuPtHZqDOjNAJwEx78fnuFhVzoe5Nqp1inkYjsnhWMo9bCZTVMKha3R9sl5HMgADm5wn7j+sa01DJwAjH7iBw3JSdEKgzn5B7TtrT48CeBjWm5JCXhXbfXNIDrZK+k2KcRwj0ScQkfXQyzsDhHLtg4O0FAHEZs0k6yD18yHztZsvrXWkDuG9XTqgayExSOIzxhA2PhyzSVBQi21XeRQVdhSOdkdp8sSa9ER/v9dxfu/ezbqPyGZvKfnC/GEckXJjloXMmr2F+8f6nuOEqZ6ZuKIe4F6TqJjU9W7ftrl66cUXnehwixyNtxljzUUAFvtGh8YPFtQYVvsw5RiY3eFAPSJwdOuW2icpcfHwYbvObbJ6+533VK990Q7BSNpJsnAOs2Y/legxw47iIBKT3Fsksq6F1p6wUmsSiaE33vie+oHuVtJWRmIuQskQIeOHSEZH3JD1rLFXh8Yp3dpzxYk1G+DG73kekTbzUp5c/g4WlXnJ3vCBepy+8/a7Hmv6qNL/dN16ORoLLJIsPqFa1ptKHJPAwQQQV+OXVIs7cOVSNaykAveMc+BYW/VcHpa8+fDh79qR/q7clGm/hIKIelESAqHuCMUMcuqz+rtzcjK/q/cCMHdKbt+rPRWmdbPOhTl3Ty2DaFk2pnm+TYoSGP4RJWOG7wxVu2RYtWvnjmqtW+MwvkpYkpxDOUaCSc8/H04s6foifomxyqTqCy99Lwev9fUrGYEWWP0iw9gCrF9ktL6h135bwKo30Ik7NUaMhzcfYDae5r+bgDV+r6W28XfGsKystMNRq5uZWbKdp9zq5pqY1jsCrQ8eSLImwEqtKIEWbNyiR6pzktSXT/3UwQKysa4uZDWV6lKUEXbNk0CGQC1MK7UeBmYAK224BCKcUTrhBmAttTMle2uGtTCpPnvAHlfA3+oHmK2YUVHtGi152lUv29e3XpnkXdWWHU9qc6GvnVrPnL4gO3vVs42Oa4OU5FNf749PaXOCyYDF1Plpz2cjYuNbZnMISdL0lf5tyGxXCZQQUAFmrgroIjlCbuiaotKaAzfJCKQjEWA2026KbPBx7k1ADi4NYJCSVoK0HnpnKtCgBhCgB/jrFTi0GcoyMQpyYybIwaGSjTkASoYg0boFqGEwVKRmvs9+VXmdkwK1OWKGIwBKPZue98NDb/Z4iYNqAgEAK0Ey9Zsff/yxzKh+50AZZ8cXFLhtVoac11s+qROwfFZ/GxJEsVwaC36Xx44l4nGANc7VIZKQfmb+4/Xzzzf/Xa9p5XvOnaAOJoNzzIRNgrEErIBQ7m8CVgIg90o0uxeSaNfgwZ5kQKrjw8AQvCaYJ6jMscuAJV9fZxMX/ox/L2SD8zo/63oX/r4OQHM9rLPYCfBdY13q+XIOcj+TbU4GOa8pagiLmU8Bs2aHdD855noZLXVJEgzrMKA6Ll+bXk9bEPrTbhMIpEekZaL62U3VllEr7FY1mhv0iKQHMqCCj0g2RJKN+njmfLqpIiXlOSNgh2mFmcKU5rxq/m4N3XEPVMAb8soIINVqR0km5IcYMY3QI1XJKQxsSAzxsAYADxnyFjmRbtmy2QARGXSyqdn/lBkJMOTcmV/InOdIXpBYo82Y5innDvDiGV6j+kbLcYspFu/BumB2qoBLyhJGMbXS+2GyA/h6pHXtkXwDMKxJE6/ordvjuZY1wtmn1X1KdX0AT6tYdA+4fl6f35MQ4D2z72k+fxjlxHFiPfJ4CFRxDVyX+3Aracma2AWwU60hgPWGGOJTcm8+o57UgCrYVepOSZIBFA0ipD6A9eIcBgev+Ng2S6Nu0wZPJECRQAPGqSPVvuK8S4C+TKI4YWo1ADLikpDRPUt3VoBqli3UnwOuf/PGTb7X06wBGrtkBhkv5NmcE2t5mqTBwMHku+dvYRFhP6k3Zkz8M7HIk+PqD6w9ddcT/dVzqlvMsSa55nW9kYRRkhWTOIuIaFmm5wbQCrDSXBoT8L0tcPRApmHj4zNylr5XffDBUc1T1U5rX4LJAygzxvzMjGupp8XYj4QDrYgAbzCugFcM4AB/r7/+mpIwGyPpzPxMNFUWj1gTdFpF4Zt7wEIVUyTRAtA6WewEc0iBkTOzv7E2WjGlvYx9kef/uphMWswATFkbSCBt297vGk/uPdJcaj+jFZuYbSUKdu7Y7n0CUyxOFyMjwPhGSW13795lEEmSlpOmtpS/JcHM+oHs214dqBuUKIDFvSFzpwHt2Zgk3dT3TLC9ev/Dh1/RHt+nsb/r+tgP1aeVcaQPMwkaala3aT3YuWNbtYkkpoAsSirsprQAuXUdc5GP2MepO8/Sp5i/jO0zz7+ycKlu/fuPGoEWYP0iw9cCrF9ktL7B135bQOvs+K0yqjWg2oArIaH0lm92oBnYN9vf1KW3WlgFSh8tnlLG8qpkshfEsso5+No5Sb4G9SdTksPIRVSg1VGeWFXqUtsUUHUItPYoY4l9Pq6bbMKnTp3UBnFTjKMqR8V4wkBGb8swZWgAVoPO3Nij9YR/V1jX2Bw598JQckEY9mi7CKYCqTEOrMuU5eW4kqxJ8rtTNapP7n/WLQNOnDhdvfXWr6pf/+ZtmYMgU8WZlxYU9HOUWZFkXss7ZbffrqBKARgZdqRjdthVTQ21oIDWXkng7OapDfic+08etTugN2tn/8Ug2BFY16hrIKZ32xmHjrFpEZywiSIbYlMko0/ABvjjvXokR1wjcwkMJ1xHh4SttBdh8yTZQK2w+y1yVMbG4DNMTTLQQC5lN2bOw5lw/8n8QGUeaI1ee8ls15nVBDghw8N5OZw8CdoysL2sYOM3v/mN2NYTdkb8gWqJnn7++ZCZWlotuZsCD4BdOIFGT1gC05wPjwWrHrsCrpEFM/Xc9iemvt2Gy/wJxsYTxIF88xPJa/QpDUlvMOhxT4IRTeBMwA9A4RMjIZIE0f6F2tVwOSUAgy0J2V3ToMY9gTUXCMJxLM2AOI2f+F0ylxkwJnitB4ZZx1pnSBNYL0wmLAw868vsQrY81oKmjJqxisRKJIXyHBI0BziP/pPJEvPaZBFSnpqgmxYtPb191fIVK8W2DYmxUM9D2rkI0MCQvCxWhDk9pJ+dOH6iOvbJx0psqdek1gXYyKcPHTILRnKG9/NYQUWZs1HyxRKLkmTx/Y9e03wwH2Z1j2FRkfjDtPLeZs30zAJEmLu4ltL3ckxM4LCSVpg2WXkQD6eNtFiPErByrVfk+sl6hOEOzsYAGOqzmRMAQ8bBLS1I0Fk5oPFS/MrYAtIwP0IabOfY4r7renKbF4Xqwe1lcFRl7tGSQ/Jp2n5oiapmBH6RCzMesHu8lrWC5Fi2ZSEoB4DCKlJHx9dMlHAN1F+SMMK0hseJ+ZstQCJhqWcGR9YCWB3ouzUUPU6jPRkGQq6H1/XCfHbKBbdLLDZg5MOPj6qtzQkzwjwHPGvUCEcrJ9qKRS095wSryXPLtUSNLq7EyGSjpRbrqNcVqVNc90mtsM7H1wODilIClr20v2Geet+Ibj1+vd2TMQ/Tv7NH5nK9H+DRBnf6De8dIPqRTZd4XazNAZ65H1ZLGJyEOzB9U/M1riMVOH80N6X9b1l1ECfegwd9Pbyuw2NREm3MVtY7vT+AdREJYpkSzkypbcoELdXGBOJGdQ5SLmiqDw2NSqWgROAnp8yWdiCTxrVcgJWe30MyM6L/J/uXk2ckE3UtzHVclVnjqOPcrj6gb775A7WXel6Aj+cKP4tYT39/jU/AGotrgNIAp7kHJGCNtSLAKqU37ovMWm45eBhpkWCyu7ruK2sZzr6wxe5hevSY99qNGzdrH5Q8V/ObpMET8j/g/sCq3hPjzJixT9JflvFlb0yJOm2P5mCWzcCH8SLvTUKFdZ056PZ0+h6lFwnzIa0PZ2mPpdp3EltLtdc/8+xzNk5DXTUoNhb3d5h7ymvY+1dKHYE8fbUMDPGIADi7lRazCNWP5mt9/eT7fPaclNc1ME5PP9cCrPX96Y/7vgVWv+j4tQDrFx2xb/D13wbQOjN+s2ws5eEloLdkMsFqM5iry2wbG5UX0shSO5OtljSLFiOrGtdmOKRA5KLqE08oI3rKvVnb26jVw/qQzZYaEhkOKKvaKWkwC7v7z6m2CaOOjz/+SIv/VdWLKRgVYJ0u7KqzoeV0431pNRGBf9ZNcWzkVBFcz99cLbVio1J/u8ikiwntUCa0o1NBDKwidXXqfbn1iWrnrqeqDduekGz1VvVLAdYf//jv5WQ5bEkSZkkzOj6mRevEDK1bt1mSznWNpu4Edq5DQjqmoIQAEyMjTFkISK7JaOiTTz6p3nv/fX1/zWyI5WpsjKV3LGdqxqUA7gg4ZZWv4NGsrRglNkBAKoEdMkmCSJhqgiFLIwmWYDq8PcbYRT/dAlgDdjmQtwtmMWSByQaIE7yF0ZWOkYxEQXv5jBDI836Pk9YGGAhWODfhrF8lYGdzh0ECiMI4/+QnP/F92X/gYPXq66+bQQM4IPVi3j333HN+bbTOiUx/1pXG8vA4hjX6sFLHmr9OkJVgtQ4EE0gmAOOoWRea7GV9KSKYcF21rnEhYOVa8xnJMSAQgl0L068m2CP45R7iGk3gmAxltiJJljbfm+OlQVR9nPl5gtU6wIy6v2agme/9Ly2r9aA0k0F5bAfeqmGvA9VwbsW9dn4f22DEonVQgtZ0ZU6n2UH1I+5Q8Llx6w6BQTGZAl+DAns3BVhxCd6nGmd6eb7//nvVr371q+qWnH4xnmG+0w/1L3/456ode8ZrSbw/iR9aYBFwwuBE24tIaEWShmCRh8JMrxI03C8C36tqTXHx4oDA8m3LX0koIVHnWjHkmZp5pMCfvq3XXdcKoCawZR7wfNM3d7PMXnj9x0eP+vjIK3slyU/VQM4rpI8APZIyGNhNaP3D8RzQ02nHXPpF63kUgFilY/Qp6Oa5NMNaA6yeX7pmZLg8M7BC98W2TUw9dL0fH7lOcg60OHHbpNJbE2hEmQIS5pyb3Eu+z8QS0nXWEK6XJEHOe8AzoJ5xj3V4ka+J8giT6dQ96nucezGi4Vq4NlyCr0ph8e77R6ojAqysOcypcKJf5DpwgCpeCfZQ0DXCzKaBEs8J14IzbgKjkNTHp/eHwvYGe6xSDF23pc+FTeYriRB6mmJ2Re00/2asuH7qVKm5BuACtldqvFjf14j9Ze3lfZGDskZZLaB3dW2/5lqWEHAmHIsWLLCDnDPS32W6Lgj6NWtWVt996UUlXZ42YwgAA7AaWFOnyv7g+lUlKWVWRc/yjnbJrCdGVPevPqvDMKti6/UaFEPXrg3LbOlC9eFHJwzCWO0Bp4upfdUJjqiNEIAaV13aITGugDPmWsr1mWv7ZUD07/72b6sn9zyhhAulKyQ7ozdqgtbG+kHLsLL8crxIeM0HtvUkGM8fdgzcpnSXNmDVPPHzRAsYJNvFrZkEJ+lT9okPxWReUJkAbt/DkunTl5V61h/95b+p+ndo/RCwfOvnP9ccHHNccejggeqQ+jlv2rTB+x1ry6jMjUjh3rlz274cSO9xxYetntO/GQ+SO4wHNcl29ZfyhYQHDPXFgStKCByzIRs19dS7Iw9+4403DFZJXFPPTpJhQufBe/A9ySfHBhod/oZPm8PVEqZ2TXZiPphf2PoXvvuDf2mpbv3uC41AC7B+oeHiSdaC+pjo6osepvX6r2sE/tRB68z4dQ9dffMJVhVOLWo7c4NJiUqYLYW7ZQbGbCyW1hRQtKxTmVK1tblzZ1CW+p+ILf1QG8SQ/kYBoRhWKjfIbFL/tVoSv+7ObgMJsvDsXmTQL8vVkLoWXPQesXGzs3kTbLI6/BH4E+aQAKZxXiz0tIHRJhM9+WKGRIDOBmrhkX9Pm512MaMdMoFSiKhP9RXt0GbTtVourn1V/8496r+2WU6As9Wv3/qlAOYH3vzXiQ2mZygAA2fCZctXaENbpkDhhtuU3FLAODY6YraC+ijqtZ6UmQMsES6HnCt9SD+VxOnd934n45crZkFgCuzIC8OnjZoAiTrTPvWLC4C62jU0sLe0RwEww2wEqA0n56jLjY0u2EeUV7VrNyuorLrdJcvfacPM8fPPDDDj9x678pAZwJQghAPXFzAC9nxmEgwl4EnQypg7wCzBIOeXTA2BIzVGx+VqOSQgS6sf3HZhnwj8YCz/7u/+zl+D2QjH1fks4WcAVoJIJWM6lKAARCSzmSYpdYYy50rWnC5sbZO/z2cH2VoC5zpgRc5IUB8mJQEig42iPUezfjUDfF7DvaceiuAL8MTruUYYW2TGydQyhoxbAugEw031QdOhM987AWu9prUOSHMddf00M6gR9OezU2qWS8Yog6n6WpAGaPxtjnM4+MrwS9fDeCfjWh9Hru2IFAeXr15TQN1W9Qg0ECwT1BP8AzbPnT1TvSfZ+MeSBpLooL8x6wgBKImbP3vzzerpg4dcDww4ADOESzDzOBI2BJ3Zo5hA2eDb0zwCa7PYVjo8dL3qmdNn3RdxVOMPM8qa1SZAMSdW6MGDh9Wonu9pPbec/10FwLh9AgCf2PWETF+2+5gfKTFF4oW/pzUU8xdFBA8tctI0UYq6SNWi6rWuBaWWGoCi8QMfdOp7jIowR0N1wNwCrOcCR+064I7jRe9RGOBx9TgVGHZdYxPIcd2cM6+lfMCggBpCnhMnxiLpdUesFs9gJAAehYOt5h41k8xVklw5r+jDynFhRDkGc5b2IATqGAJhugQg6HMfZ4E+AaAOPZPn5QR7RIH/6XOXbBDFPZueoR74kQEr19kpkMrXcPcN5jFWpaybj5rIWGciScY5W1rcSCRpHHBAxiCq1JzbaVhJUe4JSQbqjkkIMjbXBYYAmCnbpqSDe8E4M+dIQKBk4V62LaYOFuPBYc9NeneSyPLYAQxJJCqRAQuH/Jzx8d9Jro4z/pbNa81kPvP0s05cjquuGkRz5/ZwdVfgi30EwL5eBkj06+WzS14Pc7OTamFzTQB0yC7THZLsPpJ66cqVISVKzoiNPGFFABJflvtF9DXXNfAzlEJLWZ/KPp/rAoAawLRRzrrPi1llzaXlziL1XZ/yfWE9ix1hIQDNvSH3gaaSJWTiySTGfYr6aZjtZBXZUax6cc9ayhto1RSqKkIAEkfsi8xF6lmRCF84T+mREslq7dOn0ps+yXMB+yRtAPrIcbcooZUu7Lj4ModmdC0PlMBwyUBh32FZMbvitbyGuRLgO0pJWLu69PeoMZBU40WBadudO8NOhhEX8NyjYMiENSCfxHMkmZinxaRPQ4g0mISY3eQbKoDYJ5xAtqw+YpnnX/5hLtGtr3/UCLTA6pcZvhZg/TKj9g39zZ86WGUY5yZvNBbjBmj1pg8TBXANYBrSxzRNSDOYuBEZKFv0ZGSkbKmcIKtFcswbv11dv3ZB8pljciy8qE1YPd0kYyIzTHBG03Ss5HuUVScIYqOgBuuaMu64S5LVnKNmi4NqM4iWMXp/J3cBJpIxeWOJFhH8m0WeBT6dgee0KdtZVy+nhyCAbpFr2rJnowDMogCqDx8CFGkej23+ajlyykZ/5Rr1Bd2mRuTrzcAMClgSdBBsdnXj1qnAlpY1Y6qtlKT4ppwZydjSX3OIvmrIAfUanCWx2P/bf/c3Vb9ki4ASgAgtKTCUOHv2nDPvfXJs3CC2lKAJ1+PlGhcCwG71nuNnBG0GOGTSkWFazpomM032OYKKpjttBBcR48XchoUuffJKVEFgxv3mfbolSYVJMkthDBhMbzaBz1pWQ9YClt0vthxrITOXj222h+D36b6ZgQx/iwkTrpuwLpdpF6T5QJDAOe1Q5vyVV16JfncKzEOOS+Y7TKfi+whgLQnXV2p047UkN5BrhoQ45b6cVzq25nhljWoCrnxN/edZ3xbXGc8J70+QzDjymcF2ALt4T/6O98HhOA2TMlAMgIVEOJxL0xyH8eG1AACOm4Y4gIp0El4oA87xTgaZfwfjlPc/XlEPOPP7ZEEXzp98fd6vAPRRf1q/75n4qM8BXpvvHS1J4t/5Gq5jSAzV5cEbKgW4U/UqQYM8sl91aIDEYZmX/OKtt+Tq+bYC1HMRwOKeqUBwhZ4l6tJeoe2GQO5qsWSwSnG/CP5ChUFgSlCYckQmLmtKBs0eI4OdmPK8B6DvBj1bZfRzQwEwRkNL5VbavgS5qOYSCQUAq2rfAHdDYmRx8t2m+mta+WCIdkqyf6sodD4rxf4CqO0cq4QT95D3c516zo1S28o4WS5NMk+JPtZLHHaRF97Q8UjUweDwc8spYSV1mUggWROmVQsMw3pvDPlyzMk8JveLf5PcYp4hV4YRsrutron1ifMNCfSkX8tX5JRWSNDGp6fLcxKgxjqAjLbhdFqeOVhBSzypixRzbBWB3muVgCvgVekDJTXPVsc/Pe17v5w2X2JheR2sKgxXtJuKf7MGpTQ4kiMxj1iXkIYno+nSA41H9nEGlCbzyfFQMbBuwY7TxxMDL+5XrC30paUlE+3a6OGq/pmMiUCFyWJM9TROMONhYqU+vAIxPN8AYmqJ7wugX7p4ucJ9mZPm/aixBmgBWElYRT0zkulKRkDr1FLlTTml7/Nr7t4dcfLj5AnVbIrph0WEZadkZk1fr0x9NlS7n9iu911a3RVgvTd8U0wsfXJl/DYxJUn77erTTy8qwfqx5zDnQL02OyPyZBhJQBf7B3JX5LW8Juqa250A2qn19ulnnhaQftOsNnnQWSmT6AUcChfW2Uhsxp5E27NI+tRjhuZaFH4JTTVLlAeFcifWTp5HErCYVfEUwvZnD3dYcZfKKOlEkpD7D/D2eqtr5Pcwr4BHku246/JeJFmeUL3q1q2bzdyTFILh37R5g5/nNo0ZNdmUnETCl2cfkzxFHpo03GPeLwFrmxIKVNcH3SQlgeY2DCgx1BLNEbPFGGMxYE7qanxwUy+ANRLtGVNFYq/hzq15RULB8YyBMm298PiYqZ55+c9zKFtfv/QItMDqlx26FmD9siP3DfzdtwGwzk5cqwHWdOHNjYgFNU10UhrcZK8KydK4E2wkAYMIDMmSAnbY9O+KoTgjl8/TCuauSvI2pg1aTd21Afax+Ura2q3gaKkCklFlpwfkxHfq1KfepFznpYPe1yaaPQSDRYxaTFhdMvgEMxEMh+EM9y7AKcYf1KKESdMSGywBMAhyErDCJgFWxRrMirVa0q3grU8B22pleWFNBRYlSd6waUv1xJ492uCCTcEJkLYLFy9dqC4NDNiEpa1NrTcUbMOQ3FWAfVuAFYDrWk1Fkr0KLv/mb/9a9UAvOmiNpvIPJS0aEFALd9I1YhQ2SGJsNoqG8PRp0zUiEws2MAICO/qWDY0N1qCh3IESwfluND/K9wWrNl2Tg2Xi76kVZJNEFkeWOk1J5j1u/vvmok+iwvWtBNtm2B//kWCoDlQSxNXZWHqyEjQRLBJIEhDzQU9IZM8EloxNGM6EIUUyY1wDdW8JJjN4BrwTSNr9FZYV85EiTU2wxXklW5lMFPMngS2vq8uC85wJjEPKFfeFwIP34rwTsCbTnb03fX6lrQ3HTFaUuRlgL7L54XgaoIbz5bUcG/YtWcoEf3VmNe9AnUnO8U+2NV+fr81xrN+L/Jt4tgKUxvMXQSfHiBZXzd/leybrmu+3cGwd6pV7l0CNIHBMAehtySt5nqhFXa/ngTps5sXPf/6z6pjktbgFw05RawZgW6vger3MYTBS2VSeHcyxDPZKMiVb29TfFzAZyY2sa2ZyK0HmXsyhJCF5QEBMneWAnlPaLk0BksSotUmZEe1vIlkBOLk8cNm1busVJJN4Yg07f/GCjcWQ29KOw3JWalMF8DBEY4yQtkaQGq1uYH4eTCFflQmQJKHgg5UCRcg0l+tvr0iBwtivEOiN+viVZqGtNnF5BEkOen1qpdP1TQBcZfA2LiCVcm0MhmCvmG/ZDxdVCz/DIRlWD3DAXGTOGZgCKLQekTjrFksKg8j4sP7jZBz3v97TmH6igAQxegZ+qv3U+bMWrlqlfp86NjWBF5WcujsiQEsbHlQrK5D6BpPK8cI8K55B/h3qCoEMgT8/C7pG7hvjlTXlnBMsGMkOxpd1jXU3nkMckZUw1FoNi8qzCljNHqnNtQmzNyVmMKAjGUr9PJLpss/YAVrXsHpVn+SgW3xf+Vtko7DzYxrDVBvQe5lkMO7CNhVSooC9aKkSuFs20gP0B1IUrBXgvS8ZvGSqMvMblDT96pVrnleXJYGlLVCvWPq9u3fK6fZFtWvZKLmpGNj7ctCelcs0CQId/87QiCTtg6r1POljuZ6WRJmO+UDvDbtKCymSfSTcuO5k+DAI3CrDMJhCakJJHNmtWYZ93IMJzctUYSRDncm4eO4jAePEj/4vAWy064q1w88Wa11khjyvmGMkXei7zBcnJQkAACAASURBVH4fay7uxQHq7IBt9+9Q+XB8XLwBhoBTgP7P1f7m2LETbumD+zfvs27d2mpnP9ey0/OGe4dkt18/Yw0hfkAlBmD186f5jQKJOcvfkwBinUeRFG3iOAc+og7XY2gDqXCbYEycY9c5JziP/qt1A8iSGbOz/5zXFWTnXGPKxUlqeV1gvmt9OfTyX3zm/tr6xecdgRZg/bwjtfB1LcD6ZUfua/67bwNYZQinxq540U+WiE2cgN4Bs2RFkCBmplyENP9Bj7+JG+FNydsKQXu467VrE27vIMCdlqQJtuyszFKualO4Z+OlzRvXKou7Usyh6pmo89OifUnSsKOqXT1y5EMv7mT9ZdxbDammjH52zroXZ1sAG3WouBZS8xQBONKeCKoxyCDwYxMLsybVoSnINFaQNJnPYLiQ29F2gJpBgIyYzWW92sBVJ9auLO9isa8yXlqp+qZDyjabEdGrMSW5c+dW9fO3fibQetEM8PoNmyQPkvuvaltgV+ljOqkAkRpN157qel577dXq1VdftcQ3gSL1jGRoQX6dGKsoeOCc3TbC5itlk4+T93jHaPMnYYjEjYxNtCDSxjNSB63l12WMkH/71TYhelRMZh5qM1etnQJrv8080Ms/oWibD+AjzJv4dEI4GDxeEH/b/Ajwww8LA1oCmXSUTakYMi7LrhSIMEYZXCd4jBrCMF3iePw856jNbCz5bhr7EIiPSpp9Q46ydyUbI5jguAaYBBb6IDBg9BxIKkDCvMUgRHOSU44ejgSXwRYBpqMmk0x/1M7leSRgJamxUBLMeTbch+m1hwTUJk7BtibDmoA1rznlv8w9PhgTgKvrHmsBcT0YrAPQ+vdmJi2Vf3zLmgT7vE/+ne9ouaFNoF7aWTXueRPUZpCaQNaMMuYm5ZgBBINtSVDsZADmVWIvF2m833v/Q6sTYG/SWfvE8WM2WaIH5Q61k9gliT1mKrCOGOQQWPJe1PwxRvwbho5EAIw2rInXidp5MGeCKcprjOSckxZlDjNzAXKAM0oVBmD+pajAoA1pMMG81yrWsEsDdg7v0TkhFyW4piUP8sVZHbNbzxbSeeYhLuIwrsxR6ibdLgYgoyDVEkXqUZUUo98pwIh2G70OYpdIuaK1VGsLjxUKDED7KtX/cy5LtR7yTNOHFVOXdq2FHTKWIxjmGlB18P2DB1HH6WdMr6cVTxplkSCjxhXgypyNeSMQj3uq6oI5t6j3lVmUW4aI+dT1uF+s7gFrNecCMAA8I6OdxSRA69YyAdFuAe1uKVRUWizn1cti16WkeIgEGukvcuRQzGTSge9nBSJgJgEdvEdI5eM5QEnDfWT+kpDi3Lh/SDZRxKyXvHXHjn4b+3FM5N78PAE8YJZ1l2PE9VArS3sc9gb9TCw6tcHTakkyhcu5GVjJraUKYC9Ys3pt9cxzz3o+IuMmOTGsXtyYMVFH6XECKLKmaw3l3jM/2iRXB7BuWr+6+sEbr+u1k66fvi2WsEulMr29q/2zozIZ+h//+N+jtlL3YGf/tuqN11+unnpql/4tkCfgy766VMaGlhSLVb8l0DYgsItR0VVJ7ZHNAvDxhbDXkK6rXXOFxTtLJFjnkEVzHWsF4AHx9F5Fmr9C93IJLYr0PMECMi5ub+R9NNeLKLcIxVa9LKGUkhQlgcEcc5MEB67S+mrXcc1ZtxwyD8wxYVTjvsKG2y5Rv4hyFqmcYMr1LesL5kskfz+SvPwjmXhdEDMd9cl4PqjER3trn74iEV4rUM664ppwJXxIjkzJawKpe9S6s8+WEg6uhPXBrWhCLWMwHjtwgFLWMicvdZ0lEebvi6LDqwzJsxwn/bXrVHU/aX1DQovaXOTkfOxRcry/v9/lP1YO6XwOHf43/l3r48uOQAusftmR8/Otib8grPtjDtf62696BP7UgSs1rBFUspjiohtW83XAGtnhZmDZ3JjSDIisYgnubNEuEweMOrQQAwppZwPTOiGgOjs9rowqdZq0pRjVpgNzoA1bJhI4A19V4HJa7sBnTn/qhZ/s/pQ2xBEBhBVauGm6nZIdMq8PBViR86Q8NJyBoz5khaRlUTuH62CAU8A4O89inddiGUQR8OjV+l4Z1DZa59DgXoBVYHW5aliXiG3FhOmRauqWLpXJhrLwOySTWq3aRNoADJw7W/2jgoj3P/ygGlZA0qPg03LWy+o/K5lQl5rWE0g+JbMYWnLQH+7ZZ58RE9HtMXW2FsaAnm+1DC0SLQMKBWFtCohzo/N219j0IoudoMJz1b/7jCXFDqm+e26ZEa8NAFx+6nPnfAjUuuXUWmfY8tmKn9UXft6XIiR6XSZQLdB5AWrlHOvMZpq5FBzroIQsM8til+4frQJyvvHV44XTpgOkMKrINiHJ6Dno0O8JvCyrVvBI4gBDFCSNHDuBYNavcuxkHAGxSAkTQNe/1sc6GFlaKBCghdSXY2QNK4CVujhacqTck0DYNXi0O6JmSWPJuSZoDflqZObD/Cw+OF+uA2DNdfE+CT7SICWz+XUQWAen9bUsgeT8Z3nBXOIuOymVNYLN1TUlzPGTZk17jmNKp+vHrwPehUA42e1pjSetN6izw1n3nGTyBHEE+4BU2orYzEjBNOCMIJdpDRs5rPsLS4JREXLV6MmJ8qLIgBVEJkMejE+Mc/1aMhB1TTL3k4SC5hvvk4kVDHgAFATDVwdlBqV7QtKCgBUalAQZ/U0xsqHfK4CJJMwo7rm6hlVi4mD+zGwixxXYZJ2C+SNRhJmPASKqByd+xNojIRVQgg3CfIqxOHv2tBIsclItMsOlWkOosVytGnezsDZE0jqi+Q5Qdu9NHZM5CJN0X2ALQymANMAK9QGgJNzJVUOs62JsenROAGjuWT4345L2Un/P71ESpMwfPTLPGYADMBDXRK2q2szoWdWC5qQMTsdIMt2fVc8bfVjvqvfuAxlZ4QgbLXsMd8qkg9kCvKsWVuc+NIR7c0i5eaZ51swSq/4fJQbJLj8nBqwkdyYMwli7keXyNyhaAJORRIraXcoFuHZ+BquFRJr7TrLgthxhRwX0aYsyo3HHtAdGEOkv93ytmNGntbav0zPPM8yY8j7c41QQkOtzWYKOidkRz/TE2Ih6785IGbC6+s4Lz6l+/1OBlxt6z1mvf5hQ4eaLm/zbv/1nJz5RFWyRnPVJSYI3rKNek/VyiUBzr6TxSsbpWmb19xNysqY3L462Z9U26IpAK/ddN9JOwoBq5L3t7ZKx6p5kwot1k7nAJ3OKVlLLpYjatHljtVWtWajddRu2cg+sDGBFLsltnodQgGRZCttu2WcCscV80rdIZZkb7R6nUCqQFJyyuROsZMwD1v4VSijcluz++g31mpWJ2Msvv1z1rd/gBBUGbMwDGOwRMatXdX+R4h+VIoMyE+4V+9obb3xfCePDTvxcVIKctksByFf7vqHMiLU0YyGSlEqS2ENDuyvnE2iVC2msI8yXkFfnWtGMjzhw7eXxN/oJyalxaqWVfEoFCs8hygeURJi22f27qEWee/2vmotw67svMQItwPolBq3xJy3A+seM3jf0t3/KoHX6/rUSkIa9fAPQODsaLGvKmeogJQPOBvGqBZyEpytH3fePYwFUkWohw0QqKvmZLPhxNbw/Jrns7WsKNEe05JOpRx5EPdE9yWnvqNZ1zJsdAcU9MuiYEcG8AIxsnkLmViybjg2AJYMPu8G2QEBAQLcCh9vCsCIdsxTVPTipiAVIS4KkjYA63cWLqc/p0jGR+UkS3KlscvcaAddeBZa6locA9rgusvTUp7Gp31Nm9D0ZJv3il/+zuiTmBValQ4EhGYAeyeOonVmjjC5BEkEbAScZazNQzhLHOZCtJivO8dnoCbYNLDk7xtKMgg8b4NWJhflAInDn74PVhaAz8tzBKsV9LEY6Ot5NBQK8v51DFayF5KmxL/uJi7OqLfz+Z61tSHkuPwsgpUQqWbhkJvk35wNg5ftO3e/u7gDNCUYTgMXPmnV/dXOi+wKnbP5RWxZgwHNEARnB44yCAWSAzXmtoFZBXDCmgJwAkmnmlECUceHnUU8X7qgGQGIrwD/5OgABQXW9rU3JCRRpXABQGKQcC4YsQFswrdxnAkLf0QL6mcsEL3xynskwZU1rjk1KjCOYDDaVn9WZ0QRpdTa1DmJ9n2tgtQ4wcz7FPYkEUQa6eb4py+ffCaTzfoeMGBYleyk3619Dohh9CQlQCUTdd9fPqVQTNhmCLaTykX7HYbyFuy7GNKxAKwRWmLupxnCZAMxNYZSjpVEAocbcr03nvJcJMvJaEtzyb+7xkOTqlwYGDV4nFTxjEgM7aKWJGZ9Zy5qvqj3OsFjNcQJhHEIFALlGZBG+VqTeOjeANgCPPrLUuzO+MXcFtO1oO+m+yQBWwOmJk8dDsogU30m4ymA35khntNTQ2mNjLphRWlqx5rjmMO4BrU1u6JnH4Oy+wE3K0XluANYE4ZaK4iNgKS714EusQpgQgOYje+CyJADCeX55VtyOR+ARd3RqUrvkCNyhkyRRQ5sPnIKpy32o5+eunsdRgcrJ6XBM5TkAoOZ65tZWer9J2E1MqWhXYqYuSj64HtYLxjaSOgLIYogfUL5R+ul6bAXAWNtgGXGCTqDNdZlB4x31/pw/75PzPoCxgKoAM0BjRuMO0+7+utw73fe+1WuqfklOcajmY0Q1zYI9dpQnQRVO6iiYAtC0idHDZ+GuVDpLRTNv3bS22rdnt1u2jIlRbROIJCl6/PhJzzWub8/ePZIAb5MyaZWZ4fNKWkxoz5yTFBh2db2MkV47/LINf1jheS5oF3b+3AX1RJebrsAr0uBFUhohZZ9Rgui+QDX1tew5GDNN6D5kKQL3n/WeOUf7tD1P7ameE6gG+PORiako0YgSgZT/ZvLHe4XXsPlgwXsYawcGS8Qb+lsSFbwMJQQJaZ4Nnm+Sv6zZYxib6SvJgDnNm4NPH9K57LSShbpjlAhcz4RAH617cMk+q/roCxcu+H6RnMHAcIMSz6whzF1kwgcO7HP9Mvsz4JDzjYR5ML+u+waMs1c6mVjbe8ueHOqepgQ419D8ukCY5Pszo3uBMeOQWlDBFNM3PeugGZ9c67lnd5Uoe/Ov/xePe+vjy4xAC6x+mVGr/00LsP6xI/gN/P2fMmC9fe10abFAdlVBVAMUsVFFexs+Imaeb6ySoIG9JgEYSUg7+ZGtda1lBOFt2pBhNScnZExy+7oyigOqSbsk2dIdlm0FmTg/UqeBlT2STIFIvR8b7O07IzYNWazglLoSAKvrFAWSZudgcWmlw+aJVCoyo0g6aTvDpoSqM8yDwumPzdCAVYwgvQclbjK7ulj1aHOz8T2mS11qbbNsGU6emJkoYHN5ZjAOAFG3kVEQdPXypeqdd99xM/NuyZZXKSii7yC9E8nadiDnZeMvWdlkBEFcBqw4Rup8YUDI0GZNWWx0bJIadyRSDrQDSNRZtAQaeT/ikahlsw1Maw9KLTGRmynBBse8Rd9bpFUGrMjjkomtAWE264WA1fItGNbm++RzU5eF8ts6SCOosZNiCXR4LXW0fCXhgByOICESFAG+4j5yTQE8CFhJHhDsEIAS1HK/3b7IY4wrsRgsBe8E0BwvjWJcH+hgGEl2mAclIE1gVpfPJoggoOOT4AKWFZOTBKwcj+AWEAzDSoCeNawNpoXoWKfHtWeNLPfIjpg2Csq5Ot/EitcmEM/3hzlIhpb3jcCaYyQ7Fc9nynAfB1br459APsFsvr4OVGt32XOrfk/rwLQOeutsb45pJikS8JqhAMQV9QGKiKhfZD1S4CjWJc2UML2x7FDXZpm2gtUOKTWWi2XznALEIevTMPBMAbIMEvmbMn+iFrsoE0pmppHgmZf7ibUvg3GOSxLsjmptkSBeV9/WMQEjgCdgm36XDD/sKn0b79FeRt9jaGTzFl0L/UZ5LdeMAoRxBozTaxWAkHJmO/FqjtHqi/vPcwlgvXjxggGJW2Dp+lhzDBx0HfwM0Mv8w6Qn+5gy6WxOhmpGr4MBhr1GKu8WOBpD5t4SSYgxEYr5HjWZBM0c38kSDRsJQs6Z+ZdJEiTE0f6l9CO1ERSGafSllvu5mWSZD4k57JbLOcTcrJKRmNbhYjwljMqYAcbYB7JHMpLasfujdvwNFQPgOpQNfAKwqSGljIEg34ogjfGkEh4AYfd81vPqftR6Pc+snWdLEiPmI/Xnpc8yoBhncmredSwkvjDZTphoXJEGnzt3xhJVXGtph9LdI3ZbMlPqjJmvbhkkkIlM2ux7Wfu8diazr++HBVi75BLcv21jdWDvk9Vv337XrVoeoArSOV25Ouj7s0pj9trrr9llnvlxWj4PP/0f/2hZ+IpO9lvMtjqqV18+XO1U7SnzaFJO0afPnK6OfnLcYO0BcmQ9UzOqbQYMLnZLpzYneRgb1sUrcrx1uzdAfCmx6dWeB9u/V4D1e997tXr+hed9jaybzDUSBJk8sKRXc8OGQzxTNb+DXDdyH+PZszkiCW8natl/Y7/ivakHpi0Sc3RQpmcffPCB3bpxAHZCVeOIwVp//87qCdWv92m/mNGY3QbUCtwSh5D0wk+CGngUXJj50aOVuUSS6GUB/APqz8qevkxzHUVF7JcBSpFf89x6rfJzG2tStMcr64cT5ZlIjmTywo+FgJVX2OiJ2nA9d8QrTvDoGUnjMM9v/XtG9+PTTz+t/sN/+i+/d9zWDz7PCLTA6ucZpT/0mhZg/UMj9K/8+z9lsMrQHj/yG2eke8RkkXkOOVSwbiEDZuMvrR9ct1FAK4tzAULRRDxYBVu0i2plo3DAayDC5sW2hKPfiC34rwmwXr58RllDtbCYldy3C8kjNSAEQSFvAnzS5uXu8H1lmEe1aag2TUGATTu0QRO0zQrgPhTLCgjFoMRN3UsgwyYamfOwzo/Nh1oskKc2R9X90O+tbbEMONSDFXOl2Vldv1rbUMe6ZCmBR5fGRTVnqq2akVyNmiICty4de/PmLdVThw7poiVlvqraE22CAE+MR3A9THnUA2WHCZDYw2gbQeBjCbDBszYtHI3NtCArDZlwVgoEowxYhXULSVIyC3XWMUFGk01ttiNKUNp4lLiHpRKhDhgYK+puCeRwLyXwK+Re+dO4zwsZ29izi+lOlP/V3ip+Xv9MSTAvSoBYBzPIJ/k3c3Jt37qYR8yvwgpF5j7BKjJBAiaxGMw53IJLmw07nLrWU3VPGjuCASR21AxyDhGo3/VXjpeglfcCAMPI8JHgL+XDCcJScsx9HBcjwkeybwlYMXJJwJoMFe8V/UHDSMQGPG7zw/MWY2Ijk1IblmtQvi+BYjIgnGe8XqBZgU+2vknX46xLyySHn4d8hsuYJhCr/7yeEPkspjXmdxjiLFwnF95z/p0mUY+7njzPAL70/a1saoaskWfF91fBJQyQa1EBq743UTvHH0QNmwJ3XSN1gjDtweIypvir6vnT7+jXaZMU/dstrxqy02YyKA4ZFWoxFsy/YKqzXs/JB31i6nNZNesXZBaHMRM1oxjBwOZHmR3tXeQcK+CECYxNs0q9up95ZLtI/z2O4QhsF2EzLnIGFztpxl9rX7tei4yWNe6eWKYxzV3mN8AKVtWu0QJTMJCwsrjwbtiwttq0cb2VHYwz4xQqDo6lNU9jELLaMTscIxFNWTBjB2B1PayCZurrrYhgnmpseL90HQasTwpI8kwBKHOsOB/OGYddwN66dWtUr7nedYUkHafE7CLzHNeYTMuwYGSE9k0jXtNxBY76ZZlwjdJrc6qUeURCinNbKnCNR8A6ubiTTOR5co27QNm0WDjqRrlGdqxgwCgBiTmba0Q8rzgChyEV5w6j9wBlT2G+edaQWmNyhTHQNck4o9Y+mF0YPvY93NUBWowH0mRqIfme10bCytuiASAy2Pujw1X38vbqyf4t1QvPPl39Tn25j6tVC0ZJJA5onTYsNhimeKXmxeuvveZzP3niRPW7d962O/bB/fucsKAWkpZB+/ftU/nJWu8dV69ern79639yHSv76TIBPdh0oOJynftKgTxAfLfm2j29z0m9N+ZcJHudUNPvVikRyz3Yvm1L9f3vvVb9+V/8meOFTJRxH+yHUNYi1i7uQ+wVmfRulovE+sBDVrYKkpEkGUnuAlidJ9VOXJJ97sd8bVAu4b9w/2rKfdjfqR8e1TlTF75nz97qhedesNLhzj0libR+4HtB0oZz4b4yN2Fbz4l1xRiRPeGZZ56xJJgkgM+LhA3st+9V1JnyPBDX8MEagmqguUbykLsA3utEKFnKslRfa33H4xix70b5QJaoMCccpzBilCNYVRXJadaHIx8dqf63//3/KAPW+vLFRqAFWL/YeD3+1S3A+lWM4td4jD91wPrz//5jy2nWr9vg7HTUKoXzXdRURmb4IRI+MtLJhFEXVtYAG+6wqHuhDTMG2r8glWR9doCtDW2x6mweKWs+OwMjdF9Ofu8pS33chkyLF08r2CSYALxpw5C8iaAMyR/mEMPDkzY5AVw8FMO6YoXMVJTtnjMji1wn6puc5dR5sNnAWBocWdYatY7tcvElEKpUR9veFqCB+p32BmAVCJYseO4RbK5ql6bUa28loEMMnuqbeC1BDCxFj9rM7N69u9q+a6dNGtyORwGrWVIYXTNAxAywKnp/gEma+VjGFrVi9G91KxQFTAS/bPbseLQRwBHy4UPV8hhkNwFjGGM1++DOB6yRcOCjDi6bzFEC1gjiAszAViyRTPuWgzUCUwI0zqVhpGQ7x0hU1JnUfPzqQKT+SC4EL/PrH6NlQAY6BHXU0XI9GGj0qI42e7Z6HhbQmoA1WX/+jtdZAqwg160LLKN8YDlZSH6pzV3hOmReS70T78UnYC+ZS37HOfJcGAQnG1ImfCYiku1EekjNMeNG4MtxmaeAR1h42KWsYU2w43thhrh5TwNAwLTDaAGgVcel5EhdtpgsbgJdzhlww/wKZ+VwJ7bbpsYqWdX62C2U5OY8qcvZ6lLh/H0duOY9jXqtqN1dCEQzMEtzpwzY6+C0Pk+SEQ6zMQWvpLhsxAQoRQ4sczY9E1wTzzq1eNwf1gMkwzja8u9o7yJXaCeKtG7xjNuER2CLGvvCduU4BDtIL9ZgpC3XdOCMyiMduZvrXbTygakieA1JKkoEZJtnVHN78tNTanWD666eXzFsi/Xe/B6jmzE947Bld+7JYVzXSHKKJB/TgBpCknSgGbtCa22ATe0VSMKN17XPuNtaohjOwYB3KwRwysUzADCk8XKdqn5G2USvWs9s2bTeZkMkJzNhBHDzWDhxFuzxjRu35MA8apYT9QnnzTMDWwboIpFlhpOWQaVOPJ+H/5+9N/3RK03P+w53soos7vtaXJu9d0/PIslavUWCHVuQkQ+OECOBlSAwBEdI8g/kiwMECBAEQb7ECRAksBHI8qrFY1mSZ+meme6Z3lc2952s4lpVZHHN73fd56n3JT2CRnL3NEBVNd6uYtW7nPOc5zzPfd3XdV93QDUJwHLj1vTKVjgkDSJHF5whBwYIbNu2hXrNLTCRMGQA1tuA+AtIIq/eoF/1LBJVgT1yWhUbMpoCQv89DVvoWuS/o5IxAZk65QKsG6gh9Vj9KvfjSgT6sPVJqwNsydioMbhPfPg3pdEaUnl9nUNRXHBpbe/jPea4jSBrlq1WOiqj6f1n71mPQUdf55DXznmhSVetlb1JHt+rdEGgUpJsv6YAgqtQFx2AYX35hef0vs/+eYskhAzxGLXan+Ci/P0fvNl9SE2mgNgaZK/7GGv0X/qFv9j9jb/+H6c93HFqVV+j7dNmSlC24Dq8YcOabg1OzP/qX/5290ff+AYS9tORnk6jCLHGWoZVsOd52jtY0H7yxKmMrcm2GuvqUapsdR3v9dWvfqn75b/517M+JsFqHX/mULXt8po4n9v+1NaFkuLXPBskHQcO3Y6F07+1ADORJHB0jnp/zpoEEfRzbN5nb735dvdX/spfIYY4Sizxbq7dl156pTt26jjS7PHula98OfeUUl/XKZMRVeOquR6KGN7HPa6pfLynnbvOddVR1TqpEqOu0iU9V6nSS7plWVVqRHkWtNmvgaXsaKqguXPuAevcfshrrVJS4bWCa+p8M27wHZ1/MvyqFVJnzdt7/H/v1399eMmc//lHGoF5sPojDdOP8KR5wPojDNIX+ZQnHbD+u6//s2xMmzbZyJ76ibiQ9uycYLWX3Llh+TAYUqLjxlxZwoSllY10WTczyoIeCY11fciKZQUMFAWVAlZrWh8+nEWic4x+iu/TKuIjsseXeA+y/rgKL6XlzZIEwTbTFrTRCuDBcp5/Oe0H7t2bZZOVAVweMwRBa5jIyEYHfUMFu5UF9RhKLidg9fj9/CWYQd0n2F0I67p4MTWstqiwHyv1rHcBqzMzZtlt67CCjX8rNUqbCBTsUUcAGoqBjYUN+vkXXsgYClRvsOHNKNGELaj2LQTLvQNjOQJWsHsT8H2LoNDXbN6yPW06TlMLd+Eisi2ZFIDxdkw1tm7bwKbqNSmHVb8CHPoa1ORsk9w1oB70zG2B0jC4rNeJk8wIl3y3grey5fc6XYJhDbALYF3FscJgy0IJruaOYDg13v+yH48GatpxZnb0WebHJart3hKINCBmEKd0y7FTTrdmbG3PigwA+oBprd59fqZBp1/WzZmVDwvUMyiOt/Mk8l8CAgNtAaUMimyuD/8tuLSFg6Y+sgd+jnPGnw0gGvBqYNHPreB2GWzwmjzfzxAwxomV9ze7L2A1yCmgVdexuRm34C2/S5KlagQrACxWa+41fe3UI/OAYzBYdwzbOQuam0y41a/WGNR7DYLFuqIFOns2JTWTNXbDj7l55xwaAu71+rrGw88ZTkq0gK3Wi0FLHJ/fmPW5mlaTOEzMAO1+bpoEcx0KmGtSO6XgPJQjtuvgec+tRfkb16bviWi93gNUEqkb53+tV3N6Lbq2Ocd7w0bsHwAAIABJREFU59n0gWzJJeWAqX8XIPU9cg2gU58PsEZdoeLCpIX1t7YwOYc8+BMMbs5zL/t5W7bvjIHOQ5MaMCoGoIIz615NUAm8lWpGEsz81ZDIc3IuGTw7f3RB1mjHtijOD6/lFIxoBc/FwFy19p/3UiodBQf/3aYvp4Y8a3DjtYWMTri2AzJQd96WO3UBjmUk+KY0Y+L4dDn24fUx8ec8qh6suN8qmzWJEMBYjH1r0yMzFHYzCSMdfK3xrPpbTfiW8fwdO7ZRQ7gRsGUihzkOmDxLT9kLl2HLpjXaQbEAOy4A9/yc2wLKO3eVGS8I6Daxk16wkShXkkKTNs/JLwGrY+172ZrNcR52BBYYNBlzY17t42kywWSI71tlBQvDwln7alKqetByjXgkEeUc7RMgPt9V0j0rMk4TqD2TG9UMx+Pvs35ZV94rj2YAUVtxy38Rt98De/dkXnPi8TO4xRiuoTb2PGDxTcyDXn31tW6ib1GjQde+ffu7g/sPdF+BWdwMwzyJMdTX//W/5h66D6Bc2+3ctYXH9u7b3361+853X++O4Vad5Anu0CqWKlliUqZYPRl/E4WugToYe/2Ow0heZo1cR+Jk354dgMJnu7/4Cz9XPXfT8qjAmWOe9Rfw3mrD2/pf65xE5DBYTUO0fv/qe8Sm1rwSSAJB2da2NqU0gOvvHD8OW3zs6PHumWef7b75zW/Fmds1wz1jM2qCA0/tp8XQ1pifjSHRtsTFpHLrIOByZeLHXqltXfL4ZXJN3FoD7Lm1OnvnYZU7lZS+9sxe7eQYJlPUWs0RUwTEFqPaAHiN9fAuapmR7C2t0+jprHO3c9DPcD5bk3/06FGUaKdSb+04/KN/9P+05X/++488AvOA9Uceqj/hifOA9bMayc/5fZ5U4PrBm6/GmEOZ5Aoyydl8Q7wZJA4Aa4bXzSaSOPvcleTVjcqnBrAG1MQvOOYi5circVOBqvRB9M1plC5ovX37KnIl+u8d/wCgRj0r/Vo7WuAIWJdizX+XAMWWCitXWhO6pjt75jwyqUsBpdZBjcKyWqNz5w5gJcCzTGBaRri5HRv0mfVNIBH3QgAzrOUS2Fw3RwOaBbSuWUTbh2XIgJdSt3oflvXGzVmO6xqbxS02/+24/O7NeQhYBcOev3UwO3DyGx8f7zbCUi8kuLtCOwLrZlrgFjk0gU0YMIJAs9inaYsh+DZ42L//YOSPJ+izZ72SYEPwaY+4Z587hMPwHp7XDEiaxGogtRrQnQ1MFJgu8NgAbuBEJRiSfNChtK89lE3KBryI8b0YRsTMutLmAjjVW7XJAJvRztwtl2lQda0lE++Powc2jQVtgLWBlAacqu1IGQw1wOrfrKtai1ytWN7eBCMy9WqbJFgpp+gKBFLLx7w0CGlBvcGND6+5fzfYNqHQAKug0qy7bFScN8nG23twK708/QprS7BjyxSlYMMsdTsP2TsloMvTRsn6uHsJ9CYJOAQHqaPus+/DLKUMTdIATRsX4rrOswAAQKFnlAPoekZmWK7b2IFcL+seOU6fK+PmecYNtm99E6Y2LVxqTjRGtbGJjVn098N1u+26DR975sMcAB0EBI/Lh9vz2nPbZzcQO9xax78ZDHq/LmE+NPfbLD0yM9YZJuAt1r9Jqr1GTmzPVSDZ7jfXo/SKDPh3zshclTP4IBDt+yKavekDygaC2zgXcB/0c41BjOscn2UNvUBF5YRSYE1sZPZMPB3FRfg8jGWTBS9DSbGIdUNmaxqwahsrQeEk7VWuM188JtcwjZW8ju0YHYcRmfS1qyPrlXF1nG8SxKbcImwwfVsBdTKROrR7vCYJXasXsN7a6sQWMiahNJ1ZhTpEFinKmCAJkygmLWDqOR9ZTgGeKgVnZRQgzCPBW8yrnLacb5O6Rm0AmBWQFeNayZwoG7jvNJaxNMJE5K6d28MGWmPpv+1rbV2hfVgvMxYrObZWq+z9IaNZk7Za5XhP+f7lBlxrR6Th/ZrXEj33uA5eCwUrCi29z3V4Lrfwmf4+K1WGSSmfr8zaNc97yeN3bAXIBVgtWzEZZkJFdm40yQxv3ygSmEKOh/uD/04dqAnTyDurF7jj3VQDnpt/n2ZsduD0+6VnD3eHUOtowrfQdlk8TGS4/tzl9ZcmJ+IUfBanX4/N5MPOHbujRhhhnxwFrHmPvPfuezCRgkfmjaU1SxcC8E7EWMs65SQjSJi6H2oQKCtu2xyd67dt256HXz5P9clZ3Lodu69St/pTX3ul+/LLz3UHD+7PfVrbSZUkuKZ6LVp/1mJY+4RlGPxKUA2vCTFnNPmqQ7DXEea+mZwpuzWacE0oNQtyd9bxJGu4X6wfNsn+2muvxVhJGbPr+Q7c+Ddsoo/4RtrXYFAlE+w8cX1z4npMgtHsI/3eYoInygH2bfd213u/nAs+z0SI4DolBHPJOderVrvqeVZfeB9pFtcn9YuhreTAI1/s8ffwxrgb0LoQcHqMWOhEpN+aDXqvTnDNBeM+rlIv//4733n0Peb/9SeMwDxY/SynyDxg/SxH83N+rycRtH7y7hthaFYRBOlmWHWnFdBWIUmi6gqsw0QUUKim6T6xD359Xl5a7IWW/Wak47gYthGmMS56XiQW9bCi9qm7gMnDpzjsfszmeAJm0kyioMP6I1wxCdpHceq11cxFesrZSsHG6OvXYyRCy5iZacGGQVExIC0AkxWc64mmdI8NaoWANTVcSL0ING3zV8GDmfglfCb9T0fWIoeld+KCFWzAs/RUvYxRwwTB4qZu795DZJlxgOTpxeKZuZ8KuN7OJr97z75u45ad3dR12ZPbCTz8LuASpMq62fvPwO8Uwdm5cxeyIW6HgZGlkem7xKOCvAdsvFu7n/zJL3V/9a/+bD6jWGyzvG3jGwDDtEDJr/2frQBkkwzT+jrDODjWvxPsyxjpztgD1QZaztOr1IDAfrG2LpCNrFZBFXhUZ4JKVLT9NyY2BvXJPg9MbR7qHJxgrsB1Nm2ZhYCv1gMU6S+BVgV5FeRelkWXYY0Ub22C5lb/2CSuXmvfJ6whD8dGoD9NIBrHVK6NAOY6gZbBVuTsOcYCPrJX/t6WFNb/ZSpzGgaumrdsRj65aeOm/Ns5IyiSUaiejNXns7LtjHPCqpLUbSJpIUMRF1nYjvoqSaDBreYtFeQRDJvoUU5fPEPujchbCdqcryMEkJryBIxzjspeqw7WBEMP3DkG5W0Gn2MAbtkEj9f7zbnX2F7nnO/darPa9R4Gvy2/0BjLksCVyVXOoge5c6Cd35Upjjf1IEEySKDUXHEO1HsXE1Py00EfWP8SB9XUl5bMrljWqiETBLZWRpl5YTfLgEtgsZDxcH7c4h5bRCmB4x9jM+afz7F/pjWMcrdtLvl657/PixOvSSWvhOPJ+BdIrTlfY1VAP/0hWS8KoDi/S5oqONSsxTYhS2l/pRHP+YsT3aewQNa26lrq75diCFW1/mVON00toWvCJLWHMpiqKxwf51q1WqmxMtdnjaoqAPuJKjuVYXX+B+T2LUl8D6+16o2wWRyf6+1iWFbZQcGZ4DoOviRZNAuSefJkHSvBkdfJ9y2Wvph555Hy3tRMex1d2xnPaQ1jeDRjokiZe7be8UpPVk70Juv2NGv1Ik5kR/p7arpkex6Cdsb7LC1IjsDknb14KeZCrRbd95DVLamp5RPLEsgLyq1PbK13ZKaq9rTMk1wTBIjWbJqkkCVODSPjLHPVpKHezwI1wW9chXmO88BkXa4x4+6YmMzyy3pWk6Oa/3ks6Z3NV2qj+9pZx8+1JuuKoxWWl/G1NMSEQFhtpZ/2F8W4iKTrdup6XwKwPn3wIOMJmPa+0qMha6+eDRhUWYfJe6YXKe+3hGNRTmo95iXmmsDV47hJDXBKc0gGqDyanrkZIFf37YIAO8dLILcO9lam9yzqHufWHsyLvMY/ePPN1LxOMFbuAc6Rn/+5n+7+8i/8bPfVL73Aa9fjtt7Oo2qJrzK2WTOSPCxpq+zr4F4qcDtw6LZW1UQ3a6glSL0bdvZuQarsp8mpXobrv73u3o+pIa1gAjB3vPvoo4+7TzCXsgWWINh1YDMmSj//87+Q+lR7smfv6RUuSzWbYmhjGMbv03aJc3BN93rFtM15RKzjNfK+1QvD59Z59b3HuTa1NDR1lwmMYof9nn3RFH6/jkbJxGcniZlEEAk0uhD4/m/TO9be0/ZxHxld3Y3v3Z/7amJCpvV49wHneO7ED3LO818/ygjMg9UfZZT+NM+ZB6x/mtH6Ap/7JIJVh/P/+3//r/T6klkye9/kmbFujwSvwIjMahgOs+s9W9RYkxbIuhi7+QQWhbAI0q1FO+CpYMtCAQUbqf1TZ+nLOnH5LBvOW7htfggAJchfAGO6QOMPAnHbOzxcwgarjLaY1FEMl5S3rRghSCTAMzgzmC/WpgIvvwxSEuzrLMyHW/9m8BNWjoctFkqqpH09QdyKMQAFPQdH1nH8I0h0dOY7CbA067+edgIHyGjvClO8mGPXIOru/WkCP+WisL6rN3TPPvNKvs/AoFwjcLhKcDCJy/GnZE91EdYx1ABaB043d0GsrritZYKtG2Qj3PDHVq3ofvInXu5+9W//CnJk+yqyaXJemogIWqtONSg9yYEGNBxvZWuRyTLWGlG5YWtKlXx2H0DJVBcbUsY/Bh0eo/I9A7gtBDC+R3tOWLcE+gVK2z3RAmtbPUT6KjgWaJAU8PmR7XEdPfYmVW1zx/resN9s2AZFXg+D4zA7vI9uqwYoxY5W9t1goklg/b0Bus3Wm2GKyQE/x+NtEtSWyPD8rUw08PFzfBQDe5+g1MBVo63FCfBeeQWZXXoqluRYJYJMi0F5Y8EdC9t7aPLxkPn07DMv8JqtCZwnJq+hIDjL80diHmWwJECyMb0BtYmXhbJ0KAQ0JBtZYVBOLbRuqATxCwXJBOXOWcGHxyxLlevB+LeArWpsy6zI99cARsbXueFYmLFX+i7rYt/Ouq1LCu5Xkws3WW67n4fXvPb84df52lbvXj8P2PVhUNuW7QpcH30Mv26O0fSeTN3qICkxx7oEuAzqUE0oaHZ2Hkmp13L9BlpIbdiUhItKjzYPhs9lmF2utjHlhu7a4ec4H5rBlrWPvna41ZH/HsHwxUBVmasttVzqBKzOW6XHAgcBqQyZPTT/3Te+Gadgpf4m4ZYBqjVo8zNNLNiqY7Jv7XK7l28LgHRDTy1/AP3C9GbcTPmB5yDoivGXrrjMh5wriS6Pxfto2vkNyHyAi/rSFSaEuiQnU+PbJwE2MqfXAM5cZ/Pl2qw0VEl2xllHbZjJKxMxckr9rhJijOoWwERN2eOU9de1TBZKMDnSs1nOWcdTIHDX5J01xczrdTDFSoJXm5BhVcj9i1PuKVxgL3AtlwMemlqg1ZO3edLmkqBPpjWu3xyvMmbBZqS+Gi3F/ZuacsbWek3naTMBcr43yb7n47VtLKrv19y3PYZmKNVqxDP/089a2XgpdwRIkZr34x41gPJRxsRr1FQq7n2uIVXfaylLJTuWMtb79+zsngewakbVXJ7dPJ3fIiuvp/d73Nu5t+OEy1gJZD76+GNKSkgopPZ3Kn1XZan3798f99uDBw90J44fB8ydIjkymWsvg7h75470BffLGlATlIKojz850v27b36DY5/iGuM/Yfsh5u0ejvG5wwcDrJ/FLVg20vnuNT94wH9zja2dTqKWdYYkqnOxklnVNs+xGL6XTeDJ8M7o1p9erCaOBgmwrHF94qiVaAhi40PBH3Kf8n0G0D8xcTmAVR+JZdyfm0kib0AmrcOxreGMX/SCsA7cxFgzEvN4vO7eS355zxdwrbY23ji2tLNGWSMv2exKwvockw6uUzK/Go1Z7lRJfb/n4K2/TX0qSY7ec2A1Zmj2nJ6YoL0aLOszzz6PIuN09+prr3dvvvUucQK1tmk9pHqEOOfOfeKjU9273/utdgvMf/8TR2AesP6JQ/SnfMI8YP1TDtgX9fQnFbD+3//wf0+9ijJI3QhHWbgFQNY5ClJbMNs2++GAswURrV4tJk2CQLOq/X+JgRJBFWDtIVYW+0gikavdukXj7PMn2SjfAhx+SsB4mUBNW317NVr/hAHFlD+zQRHkWz+kHHgZrQCqprY3OJJBIQNdNVkFdtzvIvuFZVhKw/Vly82cunFhjgEwUQZmcLGI7PqKEdiGpTBUPO4/sKbkbvfRJ8jULk4TJKzvdiIJ3rp1WxjaVYDJ5SMESgDsmemrcS1eu3pjt2ntDuqKnupGaHFwjSDiow8/puXN96rHIZ8hoD+GVLC1HzHIFmzZjL6CdDPKZTayGUnTV7/yYvfLf/0XyfiX3NRrYwxgsFt97wTkA5lSkxFqcjUrEDLYjssqtWcEb26gBkTte0s+xKqf47N+1M1VCZXgrPrUlhNsrqWfrZyql7kZlFlXFPaczdvWG2ahc/35mDCJBj1s1LLuBn4yNSXzdS/XPbnqnBOoEXBW/1Preggs7CHJNRJsK7/2eMoBtJ7nvzVVCmuRYKgYlhZstLkpg+rBZ/SU5zFPBKU+DJhlSpScaa5iANaA8U7kZSZzyvijDF8MlAWFglt5uwsYY3wCOzQD0N+1aw+fs5B5fIngzVYj9oIdjbTda2JrjVECwFFr4TDUSn9i6rofIH9XAi8DlVYOzFuBi9L69BNVjsx/95l7MY/pM/3el46FSYJIlv1O8mK5MmYY6jBLBJXOtzt3nGMGVv0Y9okdr2uTALeEVANyc+ZDPbj1uf9+wqrmxuOS4fa7x9fsx9fSx/9tIJ9zEkjOJb5KOZAAtWc7w5IyZzRbstWF49KMsPzeWktU0kIzuIGzp3MvsnIBjkm4sMl1pN5nNQ5lilaMdSXqKrlDMsh6WZUktNExYPalYY4TobvKVb2sc1GJre25jiLLPHn6TFQAY6vX5n18jsy7/ULtG3mVJNcVpJUG/j0hlrLdnBdzZ5vsJMyYx6K81XMz0F4OWGytXFJOZ6KO+XOb5Mgtrvct+nTeI8jfiHpg1MQXr5+y7QdvrrOy8tw11MeOsE4Um1yKibSNii9A1ewK5i/Agton9C7AXPGj41YgrR5pM8P8E0gLuPI+3u99XeIq5r8tblyXGKA4v99E6WDf0inu8yWs77Jp1c7Kr4HjeWPWnQued3M9Fhhm3e+fW8BItQIMFgC2uUm3hEvqSKPKaXLTMm5q/Zydk814KWCRuVgSX2v9raeuNTT6iCTn+AwAcpIWqZOv+eJr6j6wZnJB1heTqyas8ntOcTl16wf37e1eeu4ZEluoe1yfAHDuB5VIqGshyLL1jFNskf1CmSOWybwBG/rpp0eTmFpG4m89yhAl3/v2Heief/6F7vChQ93v//7vd9/4oz/sTsFGbli3FoAJmMVJeO/4nvQLP0Kt5NvvvI2HwUSpQFizz5NIPUXCbRKZ9EaN6rh/lnMfbcEE6mX6n1rr6ZduvdtYIx1vVSaCf9d6kyftnmi7f10/WVj3EcaR6zzLmuYcVSmxSAfvKCyqjGYuudrff7Z6qh6ttacnmZP5yvXUNAngapJCv8eFi2HP7clLgsgEg/GMWSTZ2XSAjdqHxLVuxj0wjpiE6+R+2OYIGDXruBuagNXrUKUo1nFbdmBix+VAJZnJZNdbkl6wvO43tutxPrmHNo8D9xzvjZt8V549MjoGI7yda3qfNeJi9/6Hn3Yff3qcdk/Ig8dIlsO2WvP+j//P/+Hx5XT+3z90BObB6ucxMeYB6+cxqp/xez6pYNVh+sF3vxlgYo/K1qQ6DKVMSDaXYlVbMDo8tMMBaknkZFj7bHOlRbPZFstq7ja51vwXPY61Hql7pebu9vXuyKfvsvG+gzT4GIzQVKTBt5DcuqDfxgDJ4HskphcAT+pyFmHYUfJAg34/x4DeTai3g28yUwMua9uQ1S7jtcmKcgRLlbVJxspWadyx3JouNmta2dzH5OnG1EPA5aXu4vmbAay7du3rtiHfta5kdJR+gmtthXOXrPV5AgsCyqXIR7sV3fieA90u5MECwDNIrf7gD7+RmjaDJyVq777/Qeqo3PT88viXsukZNK6mNncNm+yWzRupjd3Sje/e3u3ZtS1uwT3uz2sWKQdLbV4BVr8iGQ5jqhsncjUAq5u0Y2xg15wRK9aq+r5imFO0nEBFV0KDPVkSAw+DL4MtA4eqHyypdfusthHr/mkgoOOlAUh8FXvZrpdf8LkMh83UAvXyKBMQYR8MbDiHsDfK6MJocR34HNlknTJtlyHza0JCyaxBn9+rTrhqzYphd16VnCzHmPGpHrYlXSawIVh0bpsoUCJoXbFsgeNm24j1SBL9fOulBKUaagkSzMI7Fgbk6wj69hJELGHMbpCRP48Ryilqy65aj3h9KjVhiMUSZCTRwljHyAlwsh6GabuurZvXE7jbnsnjQvY8K6CUhSWQN0DuGe24B2tmEgmgTGsFvKlT9Lx5/6xRHlwP/q1/FTQIlq0NU2UQhpU5oaFNsco1/5prbAMDjmdjtto93sa2JawG9/4gBfU4YG0s6w/73n7X3q/Nw7lraEJLeXDYjUHw0X4efr7Ba0usNXDh8TeH56o/lQnpJfQMlWuELXLCoEUuXDL6kn9rGlP1ag2oRhZddFHuFRMGxsmCF51486cwzP06WHmRLH0CrjvMcVtwnKUM4My5c6kPFehociMDmedwr90UtAI8ZEbDWMFUpb8099YYgHKP9dUoHxynIzjHzsCqOR81iVE+H8fqOQUFslTGZpY61hnKK24SRK+GnRsxkceRTQEQH/De9oleyVxZT7/WTbjLGoC3sgEZI4ff33lPGXBbez95FXCJAZ3GPa4/ykY9fmvEHR97ZArOfGRe9OUIAr1R29uwjvu5IIDc19MkumYtNRFt922SlNAW61/rW9WBVqLK37eesDKqrSa15Jbl7urr7DPrmtuSWP6tOUk3Rr/N27b/RZXTKzkaG+hz5u4X5bpZ20pqrmy3AVYTDcrCW92986ck0iVjdQ3x3k2irmdrNdo6fOhAHII1NvJvKoes/bWeuXqhVm22x+77L1Iuy1WUDTyLu7GJRuebYHX37j0Zp4Uwc8tgRl37/s3X/3X3NsD2Biy57PYu2NWn+Mz9e8e57mu7j5EVf/d736W90JVuK4qrQ4BZ2xtdALTaz9Rk9g3UQIu5XhsBpTtxeg6LzDUyaah6QGf5/QcO4tC7L2ytbvqOT0oxogSqkpYw0bmNSvY/KzvJ2mRiMy2H0kqvxQmu4TKbqnuKDQ/4VB0UbwXVWr5VxRqJB4wDTJpz/iZ2rTmPtJhjsQOfSoVAybSUqbWu4hw1GUqt7WggKKX3MddTE6xReoL7Ktlp58IsANtjdr1Oa6+s4aUMUUZsmZIJclcu9zRfY82zkv1ztOc5SoLBfckEuq72t0lu7iXBIKN68fJ12NYzcRKfvKYJ00Luow3xyPhf/sFv9GvQ/Lc/fgTmwernNTvmAevnNbKf8fs+qaD1Duyg1u8yOUZdZapUUtFhkDr8u9prHpX/5d+ybsk4u430AV4f5C3oTUsCWXtXwRj/JDA1cLOlwnHcNd/pjp/4EKbhPMdDfRTBtZnjmWnrKpFsrlTWiyxQUieSm6r/C6NmwImMRtBqoKJsyk0sroM8VwJYwBopV4IOgA1S4PRCZGNfiIPwnTtKgGAFkATfnl2MCdI1sthXAQyrcVvclzrVY8ePug3horiKrOhaAAR9PNm4HpB9fUg9ygbchPfuPcjGvyOy1tffeJNg4HXA+HE2o4nUa7kZmpleS7Z6LQDGoGEDdUHWdvnzxkgb15EdxsRH5s2xNYCWrTC8Td+7CKwz7uUsWwGAzsUaACkvlvGUwQhrBUCRiQvzxPVw8/c6Nwm1AaAgzuBLds7gak66y2e2erZ2/ROKG0QRPIUFTN1oMaxu/anjiny5ZMTWZIXRsCVETJaKUZVhSgua3iQowSKZ9kjqZD8J8FqQ2o639eI06DEYNFBtGXHZ1MaK+boWzLZg546mJlxmJXW6M0em7HwhcErbm/UbEnDJanrsBrmbAKy7AAvV6sBWSIu7fXv3deu3wLgTUJw+c5mM+Im0NJFZX7oEcM41sKekUj2z/77GPom289i7dxcMx0ECxy0BrYvSb9c2GJUg8raxf2eTAvq5kbLpnp1AXpa5HH9lox3H1NQyrgKg1tfXe1t5sKyt99osrrFKPGX207ajT1w0eXADgi0hMQxi59h4Bq/JclvSZHhN+GHrQ5srj68bDaC2a1fnU+zLHDtuwDsHFl2mBq0x2nMKzFSts0CkuTuX+Y1Scp3NZVIrMC0mfmDmVS1eyim5WNXqIekYOX80Ysk6yXvPWvemO7GAMwqOYlCaNNvAvLXAUFFhAH5PAMVzlGjLUB5DojmJPFP1QEmEqW1lCtzh2G5xL2jC5HVSuqoiwdNXsr53794w/n69g2us9d6+TmCoWY73re23apwFwYJAzpf/rlJHutRzNAnATWLSR8BoykH2dg3vv2vH9ox9c2kt2WMxvM5B11MB4A1a0VzH6dg2PdP8PEPCx+C+pK6WJGAShSFOkyB7Ao6XLJ3tyFQZuG7IUitdnqLO0gTNA5kt1+xWn95f05aUiENxvx4IMHWFbYZ2nnOBQ69dsdyC6LRv6Zly18mWzGgOx62uviVuHNt2jw8naJo82CznQ45P1YdMaloTcX39uZzIBU21J/neBZJNOC1JUti1wJA6iQH+rtri6acOBrCupgWRG6hJCtm6JSZV+3mb1/AeBQJdH7zGgDySFDpNu49txO3fOWLi7NOPabH07ofdUVrAvPf225Sa3MjYW3+6lprc6s27Pi16TKKcv3AuLtEjMK6Hn3mWZBzgUOWNZQaoSi5gvrSQ67yWa7uKv1n24vyS3T6JFHcVc/Awrr0H6YdqAjyqAx+VS0Z4UoqJig+qbCiqmjgDsz56z6vecUb2ta9+zxqU+9VyEOvNPe+GpTHSAAAgAElEQVSq/U9Nea8ASGIqCl72OBM37iGuHSakXFdkdV273IuSvCyWfK7GOEZuVbOuq3jq37kOzkcNAAW97qEqPMoFG9DK2qICIT20eya8Gfy5VgRsMwd9zyoDupcSoI/ZJ84x3pYVLR9hT+Fzd+4aZx0YJclE2c8dTAdhVq/dmEEKfAZDxjPpUvAP/7f/8TOObJ/Et5sHrJ/XVZ0HrJ/XyH5O7/ukAdeH9EMNWI0kRsBlRruyiMNfDbC2YHSY+Zh7rpuSIXeym+4FA1ZCKFtfBVjzmmzEVeuxbBkZ7PtTZIqPU5fzARnG99lgL0fGaMB4HWmMDNUoLN1yAKvmn76nUj+z0Mo5le2spr3IXZjMq8iYzPpWAEEmFAbLPWoZtVxKit0cF7ABKZ1agozKDUrCaWra+izry3QKXk6LihuYLim9W0H92E6yxwdxavwYid/lsKyHntrLRkJfOwxFlNyuAKgIgtcivdu1exyp1E6A+ET3W//0n3Xf+Na30+pig+Bn527YWto7kLneznfruuzxF+ltgm82QhnYXkZnT8aSWVemWrfRmE/ExRbzFAIKg+gWrMuwTiOzu3H9KmN3NayagLfAnRt2uR0PGK0Khi5g+iR4FLgZBOeKhT0nmAbUVUDaHKILsDr2Oe7eyCmbt4GItTvsvhW0KI1UsqUpkj0nqyWF59XYMVm/61w3ZbqtPkrmxi8/x4CypJ6+f/0usjINLDg3g9mqYyuTLyXEZRaDMRbjFMfeyLKstV2UcfFvfoZAxqBPuZfM8hrkgWvjxkq9q6wJIGXHrh3d+PiesEcTgA2DzX0Hn+6u3LjT/e6/+SbXFnfomLDoco0cDWnx5s1bwkDotlnn51x6wDXf3P2Fn/hK9/JLzwAWDIDsC0gdLQGrQZHHH6m0wXef/HFMlVGGOeT8DYyUpqa+qmeiNGZxnEwahNmVfSMpUqYyjlNl/72nWk3wD5P5twTBsFQ4SaGh6xBjkgTXJa0cZlLb+jBXLvDH/H0YfA5ktwMJegPMDSy39ad91qAGdVDvmnFijMogi+Av9YztUQ7BfrUeng2klsu451OMfQPlvl7DtjUw7wblN2Chjh8/hsnTVFrQKE1sx5WJGZlsBb+RGLLeyfSErfEe5Gflrx9SLnCcNiPOOyXmBusy5PepqTfhJotzHZBZ98NtFCBLAKs7U5bgSqAM9CzuutbAjo6siheBtYvWgwuCbfdiwL2AevtFOMYKgJ3nKgzueiypLy0AK5B1/dmBUY1yVMdLqfBKnIVTAtAzWI7LCOuNibIp2CJNeSZxRbd20hYiMn6Ol2NnDahriMdThmyYB/Geuv6uBhT5s9DlGveSkuAZ7zOZ797tO0AybKNJg+qX2kCj82oNDuKC4ibdrT3KZGolO5SsCuJcK50LYbK5Ps1J3mvWEiWttrLN8TbPfU6bo831PePTlyg4VwLIAp+qHtx/N+Oe1PCy9tT+VO7PjoXAycSi7yN4fxrX3Reeexo/BCTZUcqUHNva5bRP8tx8nUwt19VxMJFnIkR5uZJzWyq5HxzEuOkOSYXXvvla9/u/+/vdOWToXu81gNSt1Miq3jEpauLWOXGB+u8YxmHmJat67OQJQBTlBIBb2dadrHme23mcaq9gCPSQNXMT4y7odG/QrHEN7zctmAUAr4PBHWHt28RcimmcY24SREVQD1grIVeJ76S3+YV7gf80AdOM3nxBAdaS7gtwi6127fdvrHNZ+8rNPkC2L28RsJo88G8LTSj1df8yzwLWchMvJYWv8VaNCaNstkyve65/5zq4Z86a/CUJbHlNsbINtNqGznW32GDngOtSTMBsV5X1CLMz4pOUcHAekySujx47gtqKMqjzZ3A13sD+QmnWnr3EDXsBr3tIPmxHEny9e/U73+1+65/9C2qVP+m+/81vZ62Z//rjRmAerH6ec2MesH6eo/s5vPeTBlinrl5M7Vvkd4+B1GG53uMAdThAbZt6xWbF+tU49Q/leL2aroQ+VZskw2l21JoP4CoyJ3u5Xcfx8GT3ISZMp2l5c3tWx92ZtIox0BcXLUNCI2g10DdjrBxubfoUriEIGk0Ap2uiTIaApACrfUeR+xC4CVjN0vrZaw14dO5EvmlWc+aWkiDMQBav4n0Wdp8eA8DNUiezmFYQZDw3bNwW84oLZEfvPbgN6NzUHX7qQMDGPQJM4FSkmwYwa2g7sIcNaOu2HZgZmSU9BYieigumAaWMhWArG53sQhhnPj+gsmo63b2VzMZxORt81dBZo+h3JbayMyvI3JcjpUFEuazqPjkdl9zrAa+xs7Alg3/vJZLpp8u1cJk3W3/ypPW1BFG83wbkgWbzSyZZjO7d9MgrVlagYjBh4GN/RQPfBmaVb0UmaC2iQaPsKn83gLanXNUxaQyDezJBedoHZGbIusp2DphG2Qk/fyBdHbgNV2sbHU2RDXPdBaMel8GE195AWsmhc2MLzr8ab5UhBuZOJDSmYYQj9ZP9AsQF9BOojBJQG+AZcHudfO59Eis7YM2tI1TiK7t1/+Hibur2gu7cJZyfcZQ2mLfeazXX/ibX2pFVZn0WQxnn8ZdewpRpy3rYjY38/Dxs7ircLd/v3nrzje7c2ZMYpexFHngwbT/gTnqGRalZ1cQ5N+KaGkVEOdpa/5hEENfeNh6yeCYHPEZdg0eRkhp8BYBw/s2h16DXoEogHbfMPjngOAs6SireEgNV/9lkuu2er3kwAGxtXWi1gsOA1dcMg9q2PA8D5rZuzLWnGmJXG5gYdjhuzGZjs4b7zzbQMWfmxHu1usWW/LBmrgDBwFBOybXz0wSOvS6dA6Opa76Pk/eF7sgnR5JQUqa9MnXCBre15gVYhyGWTapWOkoEF0cKr4N6mSJJzZpMOQ2YsCXHZQJYXV9lWCwlKD9vXYTp2QpglR1TtaA0057ZfpYmLJUIgQE2WUfdvJJg25OtBsR43DmmkI0eB0yjc0RjHJ2EbZ8VoGD/12UkzZDwMlcmJi6R6LoWcLUFFk4ViPegwEJJvuuNYNBzjcEOpkYe5zVqb62BvAor7PUoI6MNmZtez2WoRXx/38u5aOsi791Jej9PWZ/Oe99ifZi2RrtXZbguORevA8j8LOWtxfaSgEICLdD3/vS40uZIxtHEFmtOmSeZTLMGvNQkrg+ub36vr/JbMOElGKw8azH6Xm/fs+qba467p5koErj4HsqRm7w15TA57pK2VnKt1C+NYa11lORg9lxAP4BxjKTA4YP7umeQ6I5Y1x7gVhumvYhzDJk3tZ8qA3dNDUji3NeQHL3AWiSg0dzP501ZC02i9OaV690oc6P6o8KUIkvduKF64GrAdOLEse4Ua/5GQKZg0/XZa7h527ZuKUBaxnYLPyvXPsG8v3LiVHef9XuUz37O/uMk5LawHh5+7tmUuihVvsNYnSHx+ZWf+BpeDmMkTFj7OVdTj3cFmI6vo+A+FLWPW3P1X/YfdZ9Usts+7v49+1T2GtQj7oO5alUOVK1mKiESIztrSuP3oBRfV+85bX5YVvvhho1PwrPcrv2S6TXpqUGdADMJXe+XHgw/QFqv50b1AK7SlpSmWDufEhRl4+WurdHTrSRvvOfcs/FiaOVKzhHO6w515TOA4Gsklc/izv8pEn/Xiq2M98tfeqV78eWXUtZxjr99/83vd+++9273v/5P/0dbNue//9ARmAesn+fEmAesn+fofsbv/aSBVYfn7u0bFWyFkXlUJtcCRJ/3aPuLRxeFNi7Z6N1ydAccAqu18dRrGmBNYOtGJbHLxnOP+r0Fi8igLtLZ8Rp9So9Qo/UeiznZ95vX41BpNtpavyXUoioL9jGSIHwkoDVsqYYogJcrOLRehM1Mixgzr5KEOhPzWgOcJalns9cnffwMZthAbOJ97z6BzorV/BvTpauz3XvvHeN5tjXYRPBFyxKMmWRFLqT9y21qGdd0z7/4DJlx68LIzAJqdOVVImdAYZuTQ0893a3g2AR/Ap8JwHfaUPTMpcGJcqMCUtQ8KVdWGufGyn8ytmnurlyJ9067F0Bv6nN6CeNctthNVEaCukyZAINTQY0BtkFcOVzKkLKR+7m8Z1oo9FKsYzBHOm5q8y/wEvz5t8ghlSUnaComqrnKGngZcNyPVE+WV9aTz+IcDEI1I4qslwBQwOsY5H24KLN9sOv0kHGw3UAYV47br9YmI4xtLxNMK5vUsikltp9lSRGHZcMGEwYOMom+TgdsmWzP6xbBpsGvjLjslq1tIvfiIVjxPZcyrzbDhCsNlilynswgpzXgNxC37Y01eDendbikPvj+KHJvAjkAqwGebUneeutt2hedDHD2elrD9LM/+xdgQPYCWDdQS7aWeT3J897o3nj9NXolfgrzvq37Cu7E+8fHqfXDIVTX1z5YDavM/9LwniRHWjuk1rUSBwZH6bMIEDJotg5ZVlmwVGMJgOUYSjap1NAAvtr7+GgSYf82/PU4CB1mRatNRQX5ub97JnWYqXo8ufX4e7d/NzDbAPVw+4sGgIff19+1OTgsCR4uX2jyzwYeioErcO8xtzY3rn2+X+4Rvh87drx6OiK/1ZROt297JB7DnMZ+kyYNtsEg7bFlhv1HwzaXZN+5HFdhroH/jvFODzz8Y5xlWY+cn14rAd4F+rWeo1RAue0S2HkVL2FxuGecw85T67hX2bqIYNhrLTi5wmv9SNkb3agroYWJEs+xFttEkaBmke1jAIeam6naaG2SNHuT0V/BHNkIy7MSkHr+/Fmc2y+HyXJ9s1RB0CqANSD3s2rP8Fx76TH3onW3noc1/q51K2RSmX+moSJv5ViUHSttb+ufZQCnTp0I2I0kmLVoKs7kgjrZURQYSqQBSc7PUnRU+zXvS5UgkfrzKYNrXX1QY0pnjS1AwYSf17glaZwjj8veo0wYWmPcO1rSxvni+VtvqMt3xq3dlzJ1/SOqjx5MNmCd5EjUIbKjACmTBH2CWJXHRlq0PfPU/u7wgb3xZfAr95P7Zp9E9lvLJ6viSI0519J11PngfnMav4SjmL/ZS/aaCV4SsMtMdHL+m6ltdf3xPW7rHE5C4vTpkyRST5IsuRQFhhJg54vrxnMvvthtZ26rKJB9VCp8GkZ/llZdq2Eod7PG6Ybu82Vit7C2fvPVV7trAPBblnkA4//a3/yb3Rr71yr95jrec70xwWjNRhazvjzFcfT+ixTYBEGZlxkxVPuu3gTMcRP8BsA2sFprX/Yxd3EBK+/dVGMFdGuFyZCmLj3c8FwCrllB+pnuAZVw8jq5/FZi1bXzLslzSyqWklRwzgWwmiDl/l650gQyYJ2fXUvjkaEsOXPQXsBKkrkP7A3cK2hsjeceGddqksrnL55nDTiTfWYNXRC270BJQYxym9hoFnBrDuzX/8t/8MjaPP+PR3aT+eH4nEdgHrB+zgP8Wb39kwhWHZsH93C7zHcdM8vAJou/i342/cGjBZTDYzoMVrMpJGotc4UCrVVHWoC1WSmUFCcmCG7cbDJ3WaTv32dRNpG/gL5/yIGPHvuQ4AnzgcmLBDRXACXUR2IeYt2HpktlvgS7p0yyZxtb7ePMNK0iyC6HRdAchWBBfFiufgaDyorKIVI5MM+I4UGH6dLSZYLLpXzuDHb/RwAl92EftrKBjBMIroUR+7QAK4GL5jvP4e64jg3Gvq4LH2AeQdCV9hbsfNapbsX9bydMq2yD4OPIp8dKQuvoKPsSeAgGU4tTNWWCyGTvrcfkuPzupmcwZHCxGVngEgIFN3OD2nJHFsT1bAeyxQT8XstE6dWKwwy0JjEa8DxcOGDQDIAWMfjHcZEUYBmcrSfjrpW/A9eCO4/5EZdgPtNj1X3R2lBdDxOQ9WDaPo1XCUb9HnMonjt7iwA+2XUC+jh4Vo1Zei3yWam7iyFQGe8YkFRfSNkc6nLDoioFUzJYPV3zvZ+7MZ2RDQqYLYMlz2UbQZYBj/0CrRFUFjaFVPoydbu221hOgN3a3Rjg7+D5owR5q8ZWdtu20KqGa+PnO19lJKxrXbZ8jKBiZXf7HvWqN00KKP1Dskdg9uFHHyWYcWyrDc/C7vkXnu3279sDAFjJ2M7Aqp6ldox2HhdoeXT5IkzXYoxQ9nV7qZfdiOTxnsA9fT/7fqcGVZyrtZNNYmhAaWbesb8I0+IxWrcqaBFMyWiY2FD+qXy+yWUbyBIQCZwayxr2oQetwyqLFhi23+VWj/yyDK+83XshReLRAXi1jrM4kfpqyau8wSMg19f5XnUtywV42HypAEQlTcIoxzipalcbQ1xScVUKJakWKDXZbyVbFC7o6loS9XJ/lblekaTXSljADz/4sDtJYkqjI+9hlQeCWJ15PT7Hdd/4nu452oaUJL4SAJEbc61yP/k7jtT5nD7C/Ox6J3gxcRNm3/PneAXHR44c7c6fsw8zzB3voyNsc2eX7btmIOyF5zUC6BMnTsdNWAZRc63FAN0C5Lpycy725AUsaIbjPBawCgJNtMR4jbGU4RPAWCKxEUXFCNLZ85jCXL50MfedAMAWHP7Ne8h7y9IMr6esv8DLJKHHZFLqOsd1BRCm/NmxXkKgv5j1dRaw7bW1V7DMdPob89pp5uz7H7yfUgQ9fpfye83UBJilQqmyBcFjuYeX8ZC/E7gGRDKnrTGWjVL667V0Lgh8vP8FujazKiOpnq3sZ6HrRuaP8lrOx8SXigy/m1hryTyTaYLvZbBr7pOej2ObmkpdZ51v1gd7LFlLq12SrKbH7Di6zmcP7YGo6/J12LVd27d2zz99CKfg3Rxf9XfOveZc97n9+tt6AXucGXPGSyVKwH+fJHVeuH5PYfwGyunuMZdOw4ruo651/fp1qG5muo+Y24LV89StTkxeph6Z8wzIo86Sc9y1Z3f3pS+/0r0AwydgvWnCxLIcai9xmOvWL13RHcZYybY3XmvnpYZeb7//LmsgZoncD1uohf4bv/Ir3VrmzQLdoHnvOybVlO8+Alg5RZlsHiqu1FNXEqyStRnbyjbPgfjGNNf+VmA1K4vrRb/GqBvKKpGFyL/1930M6moNKvWHyoi+7rW/t2SD/XvVuut9YXJkJKZ4t1AtqahwTXGe3LhxLQBVOb3rgPJky5Gsy1YNocLFNUEVxIqetVV1kbr47JFVbx2zJ9Rfly5fQCJ8inkxiXJmmr3pQpRcGzetQya8rfu1v/M/92vo/LdHR2CeWf1xzIh5wPrjGOXP6DOeRNB668ZEhZB94OgiPvzVznnYkOJxkPr48JYfsHtts11oBk5lhNFqWAUrAjU3Jfui2pN1wUINDNxB7iSIP3maZvJnT2BQcjEyLCXC9+/Z483aIIIXwKcgp6REZEKtIY1cTTmdwQcGOwYLke25adlmBRddwK59L+s4NXtAcroEuSQ9XxdRw3r/4VKC+LvU0p7r3n//GK8ZoX7xEDWsh2jUfjTuvwZo1qAePozJBIHtUgEgm4tZcrPfkfGyUQo8tyElHSdoiNuiUlRYTCWiBq4ysgbXgtXU2zB8VeuiMQrmHreqt6PBieDAeiNZvFHlVlw3pUdTBAwyP2Z8fUwRuKQnKpthgQd6ACKhK2mfcl3Hpa5cGqOnzmpF+obK5vj5ymJlR5oEOAycGyuArAEag8jUp3nNCTQEfwahs2bZOf7Unhkwco0MoqstQ0nCnB93YQuKWc6VCPj09zKtBtjXCQgEUrLms7AIzVinOYc2cNKSKRV8lLRsuOffGoJuA26Z2TPUYRlkrWb8DBzOnDmdNgS6AQuArtJT1SBlu2MMc24QvJpA22BVdij9hgkxlIM+9fTzZMO30YqEoITrZNuDiwTfZwCiykl/8Rf/ozDVshgfI9lbvRq2FvAgGJ+k9+QdgqB19NhdvWYlw3cvNa7ajmxAUrwDud1D65g9pySQPC2DKOXTSseLhVsBayw7IOg8j2TVa6Jj7EqCJS++AN9g3oBaJsNrZ6Dvw9f71djoBlqH7/Fh9rIlBRpLm4A9bERrazJosdTWhccZ1mFZ8DAj24LLBnaHJclh95lnjVFtSbXUnPV19/5OkNCMddocnZNTFmmV+dfOqdVk1zXWJGhdtxo2Xin9BQJ6+zpqbqQZmecuOBAQKOPfCwv+wnPP5efG2Iah4cQDkDkWAU9jssPCsRa1QDg1sn3iqtpc3YZtRCL8iSzujTBb1XdzlHm3ItL5W1xLjchcf65i7nWP4FelhfX7S3iO60MShqw7MZ/hM1axNq2mRt4xtMWHiQtBa2ooCbo1SiMQCTBdznspM54EyKTmnISOa5PmSVu2bAp4N0mnhLhknL1knPdsrUBmuF8N0FMnTWJM5kzpvRNZ0CfYV6Vg0G8N5fe//33k9GcCWFdyz8hM61iukqQ5Abf73vu3QHnVKUciqgkPgLSVDXhtW0/Wdj2ktIfnYVOIFECth8BDYNxqu/3Zz/fhZ3nsfkYzPJPhFXgXQFWKjEJk7pgqiRNGtTeuMimgpDn9VytrEqn3UyguXnzuMEmq7STOYG57+X+r327S9swx/rMEwDXI5Kzrc8bDMdA4LFJj5h1b0XXY0KMfHOle+9ar3aH9B2Ow5Hr63de+k+SY/cstl9FF2klrYmMDa9XOPbuyV73y1a90G6h5dR74mYtVEACEF07Pkkxb03380Se4o1/szlID+94HH0TpIeAVrI4f2N/95E//TDfKnIrrs0lca5J9Dz9MEOr94F5gcopHGSGpNqo+toNkVcUTlbgsZ3OTwnl4roldKt5o97bzziTeoJTJ+7AeysbrBWUAVXXlGjnWe3mslcCt52WuabankoWHrs4mwK+gJDhx8jiJrKPZX5W5e4Vch53743v30DN5Y4C3e773sWy4Nd3ONx3wWy/12yRp1m9Yy3W1LzO9269eYC34lATyJygrbmDwqNJnefff/cY/acvq/PdHRmAesP44JsQ8YP1xjPJn/BlPEnDVJdivxqgOy+WGz3P494EWhTDmXjsYYk0KzGI2JqS41rnANMt3AVd3Czcnv8w+36dH5D1Y1k4wit379PQV6liPIcX7hADtBIE3meObZC+nr7GJTgM4FwMKYJII2AV9ZvwtVY3ZBpu5jJzBpeCiejcqB9LlbwGvXQoDgRtw+toYbAjC3EiUABl8IcdcqCx4uvvGN74HCLmW+tWf+/m/nJYOx49hQHH1OpvMhu6pp56KadJyWVuOXVff1qheNtIaL8GD7QbMdFtTeHUClo9gxYBBswmPSYmxzpNuis3QxkBsyRIBicC0nDgdMvvLGUgZAEwTeHieboIxYiIQVJ6b9g7WGLIZGhBsJhhZhUPtEo5Tl+OF1s7mWpXUygDxPGArLKnXhNc7jv49QQvv73WMWVIA5b0EeQE7BKhTN6setFg32aViAETgBt9xsyWgtydpyTlLBp1AhPOaJtOvyYyJjBGAoqZTl8nq35J9R0oVaXIAlmM1MAcThGukEQYlUrFqb1BgphxcDS4FnVM4mtoP8yYJgx3I2AR3J2CVDTL2jMNwcHwysI7j+PiegJFcI9kHALzSYt/Hcbg5dYPf4c66nTrl7fu4DiVd1DDKwP7AgQPd088cor6a9kAEWpM0gz8Le6UcL87NAHKz8s5Lmd6LSMJ0dV4Ng76TurC9O3elXrvaMmg8UpLxcsn0HjTxUNdZ1t05fgkpp2ydNZcGR56H9YFhrw3A+vvNcTTYdly8nl43A/QWtJv88KtAQSV2huW3vj7vGZl5sYstwI7hUJPpeaD91+N18I//e/C8qsMeNvfyb35GTG3CshZQ8pjSo1RTHY6pgdowbEMA10RIe11rfTIMaH0Pr5kSU8GUZjHeB8epK/u3//bfktQ4k4SQ80SXz520Bfmpn/yJ7qd/6qeyprTzLcfY/rNkh2OSU0ZYJkMMohuDU1L9ahuVeW3NHazYJGvDh7iInj9/IUmxOO6SgFBSKej1XpRJv6LRDvP5FoqFOxjNLdFoSqaVtSyutbx31BHMYeWHtmbSpMiVUAVD+ol6X6ry4PsYa+kd5u456q1lkqvvKusnnzsCw7QGebygbANM3Saknq69mvTlWoTRto1ISW8FrWH6NH7r1wjPYzPGPpUsKVmx9fVv42DruiP4Xo6kfkXm7ljmtEG+z3e/EEh6PNall7GN5nl+3qDf6TBA8ZjCzIWoLPY7ZkV5n+k8mkmb16+BVX9uc8vjaP1ePZbMc8EVx74WubTJABN4rnnNrT11kQFClRwqpYBKmeobnpZUvRpExu7F55/uXmCd2LFtIwk85dC1J7ZjHgbaJqasl4wZHXuCHgZtfZ5LlJjZ4h/T7FOffvhJ9y9+658CsmhxhYJEZvgosvbLSIZ1FjeBtgfHco2attAuaTPrzlbWRdt7reU665Ug+2dCdIFyWpyhb02wB7NGfu+NH6S1kvuYYHc1svGnnnmGx9Mxa1qcfq4aOmpIBdutCiYygz7Bk2vD2Pjg9wGsrob92uF5tQR6rS+9g29Pmgbc9rFGA6sZt2BRYw4+yoRQrllvgGZVbL83JXHUy9r9HNcIk3se4maAug/XR8HnJAmrSdZW61U3I51XIu8+8cmRjykbepfPepD+tpqULSRh3QzHvKcEuzp9ez/4OauY35aa+KXM33tkSr+JGXsJo64gIT87a9uoa/lZ1v0ejwe4yP/3/+2/mVtP539oIzAPVn9cc2EesP64Rvoz/JwnCbDeI5vn1zDT0YaqnecjG2a/mQxMIOrZj7w+Gf6BSUSTBWdT78FqMovBtCXRifcCAfh9alQDpsg0Cl6nWbTPnTvJxvBBMo3Xr0/kMQNoXQA4XI6E0oyntay2ZtCgSJAVk4MwkgN5qGxBdsZkvDUTsjcaLGKoRk2OlHetICAEEHEY9+7Lki4ny3kWGfAJAOpUt2//YUDqFo4BMxQCxqWwGocOHQ77oDz5PqB6uW6sBq5uhpyxAbK7oJ+locLT9LhzHAyQBD3Vl88+hjqYGoDDgHBO1R9SN0mYE4BJArcAACAASURBVM7pGp9nrZegVZfdsAQG5Uqr++C96vBk0qpGK3WsZuT5eSt1lwJWW0ssgA1Wrudnhrk08AfoG2gaEMfZUECcIK9qRf2uXM/vMSThs00KJBAn+Gm1YgkUOUNBtqMdR+PeBCM9Uflla6BubfLEBME3EmZ7uPpeu6kZ9FiNNC8RyJZBSo3joMfiINlRmfhqueHrDUJl1GOOwmsNvA0+BF+TtHs4duwU53wnLs1KuM6cPZ0M+DiAVbZGMxKPax8GSIJU38fA2q9tyPd2796V4D/tCxj75RjlbNy0jd9tSZDq2BhI6ui6necboDiOVyavA3zOASovhVkRvBhEGsSXI3Mld5TtjgHYx0jEyID5OQbJjqaSbmvowtIwl2XLbKuQmknGQYleY1i9fjOAVYFQap0NEHsTreaCW0CtWOS6nsrcbgSUDZITVdM6HDy2REe1najgfHhNGK55b2C2rRMNVAyrOVrCbA5wcG7D79c+r31vLG1JfQeGR23tErC2umZ/ZzJGSbzmRs4156ugSUZV11rnpM83OLVm1fvgGPWAb7/1Zvcm/StlAh0rWVhBjPXQz3AfP8sjiRFAq9ek3Jl7F20DZqXvtuuIbLqvtTNgZ/lLAkBg3UufH2qh2te5CQLOwaLK1E9MTEZGuYrPVl1h8ucmySFVDNf5fpXEmWyrjtwLudcErFXmEP/VvNZj8LhVBciyygbpThsJpgkyjnMla4PSfk3CHKOMBwkU56RzZKWKCyW5mlHx8zoSMas4Hv8mOGjns4xx9fpHCgnQsTWPQN/rqTS5ehp7XwG8ub8L9MAWcw0ErJuQ31u7KNjX2TcJlSSfKgnleub4KBVNjSDv69+d33E097yDjIpRT0KMzxLoej84x6f8OQ7b5Wng2iJw8BZs6gFfJzhU4i/gt7WJa3NaozDvlDbLzLl/pNiFMS6W1wSa+w73Z3rXahZV8ukrJAKusN4pKx4FDJro/PKXXuief+Zgt3HtKhJ05wPU/TyPRQCV0okYC1ViUcBnQsIwvdqDeRkjHcj5hBXkn3dZ486dOt39zr/6bWqvj/fJh3ofjQZdd/Yj7X36mcPZlwTfI9YFA7IE4Z57FAHMH3u/OjeYdN1tgPAFlAfWULsf+bwtXLN1tmSz7h82fglqlPgmqTBo89BEVlNf5Xdux0VzqrpyXJs6Jky0C4tgs65k3icMaNGvANxy9o2ehmNsRoB2AijpfCV43N/yVq6g3GOuF9ZhexPGjb5J9r0X3HNY+2ptWBvVjbWkHt91zvsyvhg62RsyqMSZgKmewmNjMd4Ygk1jCuW7T6O62kyvWu+V2/SSl9FO4tiEg3XCXPs7lDddv0niemqS2AbASnxylz7ZOsYLTtnNAn6F+7q7uwf//b//B22Jm/8+NwLzgPXHNRnmAeuPa6Q/o895ksBqNrpZQFy/ETw+RMOAtTb/ymgOZ0Dbc1rwWfU2lVXOJmOQ1texVpA5YFjTj7V/+Jx6rhl7QM3cdwwJrlPPCss6MXGOQOoiATWyU5jhmWn6n1KPuQJ57xgMQAIK3SEBqwIGs/LKLz1eAcelSxfiAJhsJa9zT1PmJRh8iOTW9iDLqUnUfOnWbbOtgl9B20KkP4LW4/SEvU2fuWdhMsYIRDT2uYez61Ns+FtgWKnVunUD4xKlQW5g5e4qE9BMXZSJ7kcutR3nYFm7crKFaWUzcrwqYK9hKZmhcULVwsroGnDfIPjz/JoVv4GBgUyZhAhsBCbVG84gzg1SsGzDeJuZGyrIRNomIy6xsI0G6EqlYlKRwAf5IAFtSUXN+JrlNQAt5sTasHZ8hhJKrRxvA4EEUdbWEjQaWPm6WRgg2SI/T1OQ61wPr8k1Nn1BqeYjjoGyW02HxqmjsvXO+fPnE6BWHViBE+tXqwyq5lO1KalxEzQo75W5tC2IvWi9/nv27Ml1uEDA8cnHx/K6DbhlOl7WcckQ64hqwGRdkqDVNg8G9YIRAazB8iZaQsiS7yPQM7CsetqqUxUA68CZ690zwtYR+lkCjEt8tnVfFYch/bJdCtf1Geog9+8/kMBf1kMGdYQ5pArgKsehwYsg1euW1jSwqgViAapK1TTq0oVTUEzW33Ex0BKwChSsJ3aOhDniXVpdZLt3/VzBTLVqkFUrZ1r/3mqIG+vkezemqtgmmavBmtAk2u0zXDeamdsfx6i29ae5/5b0sQ9Th9imx9ej9rrG7DYH4HbMrTbXMbW9kO1g3nzzLST+74ctlTFzXqyHLfS9Y4DEeTseAjbdwE/S4sP5boCp/F8wa/JD8661sJ6yjSWZt9/wo6C9pmeBiNxTPbMUCWvUjwNWusbIi1SSRZlD+09bZ3gKyfoFkhy5v5SnWqfpHOO5twi4ZVmv0vbrKs6wmjbpFO0HlDyYz3Yt4TOtCVXNsYLXjwVwkiQJ0Kk6+kjVs1ZWn17ndjMtcw0xiHcuu0671qls8f4wsHd8BBzOU1mtAm4li41plK7EuvzyX1yXGXsBq+BAF1TbqXjYthjbQs1/GdPYpkQTqVqnHOe25rhmtvY1xUTWfMk+xfNaXXMM2WyXA+BqxmItmZHEFu8dWS/fXetavbkguc3XxuCXPLkAazO5K7jksJiY6Flm9r/W29N5bBspx9Vygouc6yUeJiqsKd3HOvflV14MYN2wBoXLudMpIXAOev6y/K57A0d2rnvuiUHtd7sP5gagpl0Yy2nm0Jvf/wF1wh+wllyNksc9yPKInSTU9ozvQS2wC0ULzKA1tiZXYOSdPw+SNFLGW+2FkuwyCXkb5csFfSVI4nH67i0afFmakF7szQ27B5l9JFDxQ+ZPH0vkYlWtqrFAEg4Zzko2zMUZ/qYfZn/n/e17mCD1q5Ur+bsC7O479mGX0QUgmsz0fDgQE4yaIXmMJoDPoWJwXkRhxPGbVLBe3QS6c8Ee6c/iUTFOq5mb12e6Y0eO05f9bMpVFoRJRTWAKdliypPOXziV63fr9s34FBw8fDCOwlevXGI9mYjSxiSH+4n1r9eMY26z793DgR7vCxVm6a3Nd8tDTEgaowTIu7dxg/zafzXPsA7P87n779Ffzv/rcxqBecD6OQ3s5/W2TxpgtQ9r7Ru1SbSvx//9OKP6+N8b49GARb1n1bBW8NkCigIZqSnqHxUEuZmFD+Dv5WKLBomfq7b1yjVqAD95D8B2NqyrdR4TlwUzGMxQi+pmYF3VehiTAq7WNlUQZoAiADEAvaXjHkBmAe9textZ2TASsKuyrIsXC7iU1C0AxN0l0LrNRraG+sQ7MK1nuu997wcEVHt47CbQwZBi6i4b/3ikwSMAwIdsNujkwgykBqaX5hmkxvAkDAjmO88/nwDYTLzgTSbDAM/XWNuqEUaTCU5P4w4K8LlGQCrjcoFgQcnnBgCo9VNmiQWctlkpNpKRhI1YAeiR3VtPE3cZYFulmONOw3tlrjCtMqRVT4sDsyOvrDYsem3YqUHVgVfTmGT8rSVVtmQtsAYymIoYpMTFuGqBw3qY4QcoTAEEBagTAIArsJvlJGqQQL2t7KHvR0Br/a7B4BjX8WtfKcBq7CFgVS6coCaSMdhvZJOVZK/fGXzIKobN0tSJ58uw+v46Arvxj+8dT8sjXUw/oK5LUGmg1aSABmYGrgLeSJB7WbaS4rRFkrEm2AtLjnTuwIGDkYUatFiHamZcM699+/ZTb0Q7IMbnCtLOFhhd5HMvXZrMdRvfsy/u0TcYd5n2Q08djlzcYzGIWg4w2LBhXWpbr1wpNsYASQnxEiIY2TF/vg0wN8AxCZH+ssxrGSvHSlmfwKASCwszP2S3bSXSDIKaRNbr3KTBkcYpI+8BwzBTWeyxJjUCZt2gZXeUORaQiDt0b3KUue9dHzBXrGOxroWRKplVD7+KYXX+l8HXMGg1fh0YNrVERa1UAqHGzua9DNQjAyx2SgCqVH0jLqmC1j/4gz/gHv5eJK+e886dOyN1NXFQTNvi1Bor4QuDzfqwidfuxDHVPqfrWF+KibbW0OQCSSHXs5TkPQ4iBscdp/KcY4HVGMk4Pv39FoZa4A/N6MOxsOWV1+yaDsUA56PHMURLr81lcQm39v6hiSHWKpNnV5GjqyAQuJpYMokks+77KHGOZFqTNP4zobPeHqkCYI2Z+rpSjdMEmCZE/EptLWtTemAGKFTSwzVMVtbnK4/0nlAub8AvQPNapH1N5LzFvrp2RHJpIiQOyn1yBAZWwGoP1ockDW0H1lQcvtb54BoXjizqnUpMDa579YiO0V2fNPDnSNwBtsr/HV8Bql9tbjqPm5NvY4RdA0xEOTdaTWykzpzXHJNvgsxxCJsruBMk+c2fi901SeI94tjpbq/k2v7N10nQmZwTgGzCkGgv69zLLz3XPXf4QLdlA/vJjcnMU9d1x0QDnwKsfW/myI3b3dAAXr8W9vdR1kV+lhmWhXR/cQ65bvs366Kb3NrkR0C4zG2SG0k/ps5U5YbXKPe9yhju5SWA8cVco/Tx5T4o060ymMp9HuXNIElTTdMG8UVu96H72X97jGGkk8BRgTNYE3JMc3d/ydw9dtfXq8x1mVQTMUlmcgyqKGw9dRWTxlushwLdbVtx8qYMRRZa6bxqFDsI2AdZObrt72zhFhM97oXLtHXSfCxzhQs1vnd397Uv/yTXZro78tFR1l0M+tjrN2/ZQPJ5D2zqwW7FquXdmVNHu+9855vdH/7h1zmPWbwtDpKYWc49SbIJRZft79ayprsvadponeqDBbfoSmAdumVRZrFMcjN3YGsZ0GLzTYTo4k+p0q/+579TC9/8l7N9fhR+zCMwD1h/zAP+H/JxTxpYdSzuI7P948Dq8O+Hf27y3+GxHGwyfWa/tikeIouqKWxfldTXikMplYt0mSEMwK09U/uHTCvS37tsAB9++C7y4BOAncsEHwRnk+cIRmGUAIhuDGb8t8Gi2ILELdvAwc0pRjowTxcunkvNn5uwn6U5ku7CoyusQ0IWCGB9ALu6fNnKsFKzZHAnBB0Ptf+1pu129857H7LZXCfI3UyD74M4z47zGRryWJclK8aGx4bZ3GGVzJnpDjjgvGtjftDtIru9f/8+Xr89m+pF2F+zrgaGgsmqdzHgtD1MtaZQTmqrlPfee7/bCMvzJZhIa40mJq/E3VfpU8noZIzL5l+A4jEIWG3RIUj1WhSLW+6bMYHiezOw0T01vTWNqnp2yODM3nRhMyJ3rn6s6cfoBSWQWQjYv4Yph8ZLlwDP9vOb5NgEYXH57HslKgdU1qVjpZu3DKIJCkHXGLLEl196kSTAtgQjAotqt+J0quz8rIA1LX+qbsxfGgy7sRt4ydRqrDVLoHgHIGkcKdgws36DoOPihck5aXGBNh1HYdIJqlNrNE3PS+ZIMY4GnrYlMdDVmZpAH0ZOoON4roAFtYfwwwcEpQQcXr819MDUkXg5AeOF85c4DsGd9cQPu1e+/LVu38HDANexbhIA+wFBk4kIG9yb/b8NQyZbr0mOIPXajSthRGRcFxL0eEk2koBYxLWzVtpA2Iy9gc0dwIA1ss4zz1cWpfZ0WoUwnwwom8lSYyW9niWRq163rf1L1SIXADOwF7i0tkGtPrTqV4vtUFXR2NWWvGqf0Xol+u/2nmmFZIlA/xltbXBeliNy7wg2tMi093183WnyYyXWzrHhtcrPMaC1HvQHP3gTlcQnmVPFymNMQz2x11zm9Gd+5me6X/qlXwKwfpw1QhZVJlAzMt/H429tgArQwi4BQkxELX2sV3AD/dUn2LWszn1YDt3Ae7XeKLa1QGupHMpAp+aUbS9OIO+UEZoEhN9mTtnf2btAVlVvLnWKaenF/XYZGfENgLr3qDSNgDWsHU/04fo4RmLP81tFUs+ew85rE13pXc09pNTT+VOlC0hoSf6YPJGhrTWG+4Xjcs6sUz5J0G+SxKC/wH8zxKnr6TmlZZUlEIIHAR3zSjMp27JoSL4g5nesva4VuTfry59Lqmt5RfU7bde7rolKFWTF3MMtMVL15DK3BbpMyrW53hyynfNx2eX4BKlNHt8k9m1Ot+OPaywXLgZmnIMqmpIr13XWHdzP9LNsmyVTJghxzKxNN8lkskPZ/2bGaxyDo+efe5o2VjuRBLtv3WNt2Z0kg+ZalzFOct64Nngpq01KGXtlh+3BnQ67LWFSquhqg+Z3z6Wk00peLSvAgbkHZB674+f6V7YSlWCulj19H9p4A7h/tWRzzePMz6y/JCetDTap4Lz1/bn+ucf6JFI71ryD+39/3H5ozMEie5bNHUjk5xJXUf1Uic1t5oWA1Ze7b3lu7kuem47fU/zuzbfp4U57GJOvG1HJbNmCSz/7rYmQ2+wdAlr7tJ/ifvroo48xdTybOWkpjfe8+7j12aoQ1pLM2r17Z7fVFj4dLfOIAWa4r/aM7worepca03Xrxrqvfu0V3vsGhn7HUGN9yt6HVwGxiUl1k46bt2zkurInsF/c1ePC86H8iTQKw+p+ldu0xlxmWMMoBlZFzXJ7CXNfmKj9z37t68PL35/zn+cB6497AswD1h/3iH8Gn/ckAde7sJXDG18bnh/GoA5Y1H9/oSi2pDZKH03akwboWhZmi63n1EO4oeGHbEi/EfbPKbDqa8y41+M+NR1Xrl4CtB0DcJwiOJlg4UcGN3mejPUk7oq3CboAZmSnR8zq8xklGTIwmk3W3xoRt2OPycDfoN+s96qVBFnLNNQg+Kd3nQZMbrpK1GQqWm2YgPbK1ZuYTbxD0HsLOfEW5EJfSssbAa9B68jIEiRfbIhI3QyqNsKE6DarnEog6O+0wBfEbtdYB9C6BZCtDPUStU0yQiUPVgpsfarnTsBD5tjg7lMMM9599/00R1dGupzfG5gZ9BmwGVi56Y4QZGv4YEAtYHUDXslGL4iTddDF08z1cEuHGLD0LUrSWoEL1WS3gmaDmgrSKsgxKJOpVIJ4gQD5yDFqQW8agNLXEymazO0szqc2bxecyFZ5bQyOBTEz1IzpUDpDHa8yV4mxldRuvvTiC6kb8ks2Nk7EzJGW3PB6FKsn4BHYVPuKkqMLsCoAcPM30FkEkJQF8h2mpqzRnO7Z1QIJBZJkccphOeZXkSDW/GkSWKW3ykC3UF9rH1YDJ+fcypWAvcUaRxUo11RK2ehOQKMxd8A/c2ts1WrqxZ7vNiJ5tFfxxMVJrjmPSwQ2mKBUD1WMqwhYdI28OaPEczrzx+tntn8ZCYfnnj5chjcEd+DyzG/Bvr01lZB6jTbBvgseBPQyKAamDQAEGCUgfZThbJLc5rTbWoZ4ra1DbI66TeJaMmz5Re/3vmVHH0QPf0ZbUx43URoGoC04bUxta+GRFaUWk7nvw0v4D1uLIzvneL0HvWcEJaoS3nnn3YDVBmzSlxYptMkFTWeewTDmwMEDcblOa6UkK8royjXNdUsGKO2VAB2RDFJX2uqBG3Bu90jqLcOOlzw/Tq51Jv36WMxcrYv9mpqa0ro2cyZXJhXCoN8JED2FAdQpZIkCGGsR7b+qSsSkh0B2BgCrMuI6iZBrzClbktzjHKx/9WrVvIaBs18oN4p9rNdjGCNLKgDJfcv8M7nlOfm5msOotDCpJjuqBN0BcT3xu4kTmX/viQKumhWxXvRzre7NlqCQFQYYswaZ0FLGbnJQttjEl3WOJQeuhEmbS80DobH+UX8IDJmf9o72WjfgKZBR9m1dqnO/jafXrJIQVWcro1otp0rO2wyyAhL717X7or2HV8rEo9fWBFN6Oqs6ELRa/tD3hU4CkSc7Vq57JlRNKqmOkNHeyhqxf9949xKtrnbQl3klRoMjPKx9Fww2wKqs1Wvt2uzx1Xo4xEJyPMOANYQvj/a6ApZV7xl2Mw7SxQz3/OfcvTUozfEDa8/OV/rD9koa1rS2N+Te91l9UsBxSc9Z+2kn0egH1jRPcqw/hnzLOdQaYlYxxnKp9ajjb+tMEl66bwcM2wam7sXsKexzJiJl4HW4f/3173Xfoh/sJe7zEQDnDhKLK1l3N6B6Ud3i3nGBpI+lK3EEpyTI8TyJeuHTI7gek/DT52E794KGVMq43Uddy/eN7+vGd43HXMp75iLtyD75+L3uGOVK63HxXbfOPdbaX6XHzO0rFwDH51AYTQaoqsDRO8IWR6uYg5pIClr9nYkNGW3HUTBrfLLE6819H1NGzvku7PB/8ff+cHj5+3P88zxY/SIu/jxg/SJG/TP6zCcBuDaX4D9pSIaDscFmM8iUzgHWsGDNFbjAoQtyfZXUtAV/BvG64CoP7iO32iTnAG6BVYHC/QfWRgGMAKtnzxwlcwmTRGZSwOrGcY0s5goCUAOvFoBYF1MBo+Y4FXjGVJ8NQTnbaMDTGp4Pw0qtqm7BHQyrRkaCsBhbEGyktswNHynU7OzD7p33j5CZPQXwuQvYHMdE6WVkoJvZPHFspHZGuas9HGUmlCg/e/hwMsH3lYlFhga4iLSJjRHp5j5aDlg/cwPzBiWd1s8ZECSrbL67ZdHZvDRYOXmSz+a9ZY6USFnHZuAlE+jnrGETjssmzIkAzpZB1tgZRMQhM1n+AsX1OcYLJVmu+mOArG2GeK7BnYFSybxKEiwo07zEwN++lVbNHqUn5Guvv9ndtq8qYyfbYM3NPd18ZSUICD1ewbPHpYmEYNVWRbcArEqpBayrVgJYX3oh7KWB5qlTpxJQGNikiTzX6C5UTEmCy8SrZKe9RI+5I6ta7LRGTQZ5sCe4N7a6Yo+ryZ2rt2OdfwJW3Vw593MAP0FJi9fS05WHgNXWRButW+K5BjXr6Km6atQ6OyW+1eze67ARxmrDhk0JjgwSzZLvIuBZh8R0mkD3zR+8E5AxjcRsihZM0wAhn2vf2kvU1fow4DbL73y1PtA589d+8a/Sq3V36ggNbpRlyu56/c9j1OO5r+3rBL3GGrjITBmMNqlvA6/DbGhjAGMo07fy8HfpSdmb5jTGqcnGIxxg/BtL8vg60oBKY0ybrLgxbc2syec1s5uSBT8KUn8Yu+pntfdrNbZeV49XKblM6Qnuw9ayR1Djl0F/6u6oIRSkbSNxtEGzGHuEct4+SkJa/ThTr5aaUNepkp/7++XMZ9cP75cGqtr3tkbOMWAmg/LqHpz2ILjAq/dWL5fumdYGmHK9GGTZThUHU4C0CWoR7Vt6gv6aJtU0flPpEHsW5lm8cUiOXYdpvWJfVIGbANu6TFfaHggaCCvhVP4oyNxFcC+Tdpt5GEm8/TMd4zBstQ5ZHx6GVJavZzkD4Jz3SQQ69wQI62C0kFr3taCt5rNAa7HGsqIaSl21PlxckzWW+1uw2qOWrEW9BP0ua0n1Y6aUIJJf2pyx9g3YbGq6+Txrav3cGLlx//hZlmh4jzfJ7wqAjuPp8xqb6nrT5qDnHUdqBtPXedxh2Pm8ah0GQA2Qr17PrhmVDO3Z397IB+/ArD/WLgp+7H8tc+YaKCh65umnMF16MXLgRYAXLQbWkeQ0Qagk2CSW+5Ag3t85vxtgNRlV7a6iNQnI6TMiNdM8ln6Nr3u7b9uChDzsJ9ehXKxVFg3t0b3nxNzi1yd5Ayr5pPvOsRgC9vWn/edn389c6BMNKguydxVo9avPz/TLRL1DA9G5Z4af5J9MrM35W7CGyr4z5r6tSdwVqASU+95hHzxNSygl/3/0zW90Z0lQLeQ+X4MaZSsqJp/rPu6+Z4mN19za3RdffKk7QNL4FJL77772Wve977zGHKeHKuvBJtZ4E4MmF1S47GSv1kzpGUyqTMZM0iP12NGPMIT8kDViBrkvyZpNa5j3glFN0KZJpOgsjvO9danEBj6Mg1R23aWdUM6fa1ProHJ9AK0MvvuX1zeDowLDsey6X/tvvvH4Evvn9N/zgPWLuPDzgPWLGPXP4DOfBLCaTblnWLNP9ExGG57hf7cgpwVnjZ0ZZmkCRGuHrKBIhzuDGLOzWV8GdaxRGNnMPaGO2frKvg+yur6mpLtVS3MXB0MknTgEnz9/nB6JJ9gQqE+6fonazbOwKch6AD+1uZg1xwmTgNLN3df71gGKbBIyUrbBsbZzzdhaNgZSooDnRch+7ZE207fDkWXR1XIhwb7Z6lmA0m0A67Ubs9RBnghovXbjTvflL/8sRkzP4LI4BuiAnQHU2ZvtGgGTmdTnMNXZwGcZICbgIuhrjIuZdyVgB6hvMVCWKRXsXoUhyjEToAiarUESEBvsueHaR1Rm1YetY5SoVquSFXX+BopkcqdhUyfpF6e5UXqI9nWgvGmxloKD3sU0EkWui6xrM6zR+dFgzY1elkUZVnNTVRa5FbZwESDr2Klz3asA1ocA3siYfX/eSwlXpHFsyDK4nuOK9LRDdqwjIoHeXYEewdoSAKYsxMsvA1jJaMtaHD12PE7G4eMBfDLfxNJ94qOSHQbXAbSch0mJWeqaS0JIth/nZpm0VWOyKtWixUDAQL1ksrr8Om6jYSVXkoU3KH/jjTfC/lQrnwI55T5MEARI0enUa1gsHW6fGKYYOBqYGmRVne892NHtPFeHYg2Qpnh/DE8ArNdhon/7974eRszzWrJ0BIfU0QBaA9WzyNaOnToJ8zqZXqwzqANUCegq+nd+9W93rwDq1wGwlIzdI4CW8FJebUsS58GYTqNIkg2EDM5M4qR1UhydB61hGkhtct1hCWRjspqUsrUY8TkmMwwA49xKsChgauzUMFM76NdadXImL3ztnBGPtbX8zi+fW/0PW+/gCnx/2NrU1t9hFtPnJTHEOet0+9FHHyGffy9JIN9b1ltGxdpxWVWNqcZwRnVtaiy6c8k54Nypta2pQ+o4ZHuqNYqOoPQqpo1MpKA9qGos8jBjF7CeuNNESyWIGsvZ2NYCEyV99W8tQei/c45K8D2erIiC0odpfXPx0kRqNFObBwhTHin49b5zvpkEucY8v0rC4S7ve9eaZt4jtZsmsGzBxJjZ8mp8fDwqlFbr6Vj6eQI2JcWCG++NxmrGNTxzzzIEyTHTDQAAIABJREFUJOE8W8mrQbcqCt9TIOx6JChqRkSek22pUt8eNQbKF8fE+5J3iSMtX45lU3I0FrUxqb5X9WUuCXBLjDhHVRY4jwSsvq5adpWxkn/34c+trtrXN7l3m4N+fpO+t/3Qa2wSUvbex6DWO9mztPSp+Vu1vq4xJpSqBrGMc0pJotpiJYB1S/fCC891P/W1L3ebYeh0mL+Pc2xkz5aRZAxMlvqz+6mMd6klokTw34Ia7utKRHikDmS5QQSwOrc5BhMAZVpX635J4kuqbZIueeLcaK2Ep9xpy9m6HinJ0H068t3m2lvqFIFzJMepxTbJzO6ehGL/1Sdd2z+Hfz3cd7Xu93LrbcZrId5dE5LsUPYuqy4zScKB+09/B+e9/ciV+L72vde7t7jvT5w+E6n5cy88n7pvW5pNI+k1eWEtuPPyhedf6H6JXtn3SEa+//573bcBux+893bilm2U0ezDOd7ky7kzGjHd73bv3NK98gpr7/o1iSU0WLKXHtEB58+15dKtWLGI9ec86geP18SXNeCWrJQpmUaAziXvL+ApY1l+HgtjslSJhwKqjLHMcpLtOnkv7P7ub/zR40P45/Df82D1i7ro84D1ixr5/8DPfVIAa3MJHh6OH8ZmDEsIh39+dBxEPGyNkesUc1C1W2ap/V3Cn3r0Jj0FWOt32XbnUrAVmllnWXWw/AxT+5BWN1PIgS9eOEG93qe9W/C17sa1y7Bip9PTTbMPpbAG7TKrfm5zuRTMKJ00aFjNRmfm9R4gVLt7pXXr1m0Iw2BAYnAyAqOltb8ZXE1BFi6iXubhUpwtb2ACdY4N8gQB7makni90ezHcWUYtrY6yR23VgLx3JYHSnt27cY9FfsTxCFoDHg0Gw8yUi/Az9K7bhfvsEgDdhTNVWyO4CMvBWE5QF7qwD+htpRBnY4Ym/UgJFCL/5Hn2KbyGxE45nEF3RF/pTYoUmXNNbW9qmco1MQ3Th00zwiwhR+0dU/18AySDhGkCAkGe9VqyCoIOe40uHx3rTp2/3L3+1vsEnQamxch6bGFA0iaHWkLO00y1dXD3SRp0JCGsy7wvI0rt1hISGzo+C/CtufVzz567QFCQAr0EcmEKqX9uTeBNPJdssxhgAaumUgYJji3DHVCpJHgj/fOUZZkwEKDKsCm/Gx/fk5pPQYwSyTOAvt/5nd+JIYf9Nx07EwJ+3SDANhgT/FiLK0g0KF29ehWteLYw2sU8Obg6mfplXfXuXXsS0J7HfMlkwV0CvpPUJJ84cTISzpX0c90JWF3FddTW5gyytXc++JB+iRPaQybjvhRGdSVy8r/0Cz/XPX3oQLeN+qxdZP0XKnvm3Gfo5XcGh8tRHLPHDOJkdPrg1vmmZN3gtslU233c7v2S45YMtMlqnUc+37FxjGTum0Q4rYw0WeFcZIYbO+lnNaOa9n7V6shYdCCx9v5yPrX6WP9cgLkeLUnm74fXpEeTZPW2DXC2Gkaf45wVuHoOHoemQF43wUvqlblXBFzl/lq9ZpWDe04mMTRsq5YtNWZhXFMXjWJDkC2WSA9awWhPIfEe7ZwHjLFy7boHhx/D497qeRs4KAOxMmYql21cuv3MsGLWtNtz9iG16ydhko/Qr/p8AI3z2uSBPU29Pspsb/O668z5SZJe12FnHau44wJwPRcZ1q2UUuzfvz9upq41XuP0LrZFCfePc75YceTnzCMTPUqHXSdbMiomTIynQfko9/lakgO6rLrOKhU2YRSgydohwI7U2DZKyOBvyVJyPjKtyuGdf7q3eu382eupBNiH47CM+VaS6XKNbbWoHrNz1DXVueV5aqrVWNSWVPH9PMeakiW/Hq7BbiZNLQHhczwOj8dz9r3ba8toEFAqi9rXw/o3x8XEqEDF9i0PXKdY55YJoEmorqOP6zPI+wWs2zav6x6yDs5MXQ0Yc+FaBnMoGHNP8DNc5wWfkqE51twrDQwXu1lJkQKMd0nU3lNeyufFMXqu9KZeV8fonup8J8GZEovap/NIwkZFkmua34WwQqlygc/5x5/C9xiUGDyiKmgJp36c85r+59rqy78iKh+emz0xtbPeL9WWbjHrnonCcnQejaz3/PmL9Gcnac28sXfy1q072H/3sdfu6U6dPd/9k3/+L7t//Ju/2X3APrpz127Yz/VJ6MSIjD1qkhKMG1xLW+L9xNd+gtftLMMlemF/97VvIRE+mjn81MH9kW2/8b1vc8qzrOOb+CxbYS1n7uLgzFAcPLCXz9hKcvECc2MioNXyENvTRPLLGC2j/Z4qGBO0xZDT4onjvnPHdcp5ooN3yatTw5o9jWQH4xyDM+cQe8t/+l//dls2/px+nwerX+SFnwesX+To/xk/+0kBq9kvfgSX4LahPy4j/PeHrySa+mbma844SflRDzwbOE0GWWbVjbMHrW6oPWCdYzYCdkv2dOvuDIu6myMuujcusGF9iET2AkEMrsEzSN8mL3Y3zXyzKZQ0diwbcDFhGk1Q50VAmvrVsMHWXpHlzOHJ/mk+sjYSvFuAMR1mF8L6uVkqE1ZuNzq2HskmwdTUQ4K7WWRIk9277x+Pk/CBQ4e6Z6lHEjgcOXIEF0MZ1hGcIKl7AdzItupKLODLWPYMjoGl7N4OjF9WEeTdRBp85vRZGF1qoOzJaq8/TkS21Q03rWgAj2kZQ3AtsGuBVZNIymQJ0gWrscrnJGMAZeCi9JlAewbW1GC4Ob82d1DZGeV21tMGIPYgQ5ZZVsVr4WsEtQc552Ujq7pjpy90r37/bd4atlrZmGYkyrF5fhlA9S6yMg0mIEwk6AwcHRvsKto5CHDGZ1H31CFaPGgAw4Ztbady2ZL8CqY0XSnA+oAkwz1Yb4OWMmYqJqB6YjJ2MdwhyCGJsAmwqnnGzl3bYH7Ww1Suibx3jDkikJc90l265sgdJGKnut/9vd/r3nj99YyDgM2g0Z6xjrd1peupiwrbFokac0N2J7JSA/MyvdIVVSm4dcX7cRYeJXC/y7kYdCmB/PiTI+mlqQjScXsf1uwy53yV391EKiyztRVgugfAvIWWOrcwhLI/q+M2QrC1HwbgEP1i1xP83udYzpHssF/mGCyhc636GRZjJ/DQUbgBvlYj2RjOBhBb4J4kRVolPQjQ29DAHmNd7FUx34IDQVIzbmpgNYzI0CLh3IwkVAaK3ytlnmIONdDajJDq84tdfZxhfVzZ0Zxe/UzPw2MeBt7NSKyt2WGXDeJlDZXphhkS9FT7FK9dGVNVMqnuK65ODx79XZMYC9RtmaGMfthJtgHNYo6qTtj7YbBvtHr/weBUiy+RiExaKQiaS6uva/WfAhEZyNthaJAu8/5Ka88SpB+hL6YlA87FEfqZxmTJpBbnNyNohXE1mWVCLrXdgkfeZyXzfwfzWedrk23KqK311ejN/pwrYaEdJ8Gq68VYWoG5fpRUXObfekUdiK2rXh4wDHiTuTNZyBqiKdM6VCYCMO8jE4CypQIHzdms15yyNliQzbC4xnnfmSByEfe6mACzHKHmRe0xqWOMsoS2ZiQYZMeb43XGW7aKa2tSrhkmNbAW5+MeUDkvXIdl2CsZp+eBDuOy0RpB6TpOIlMADWhOX2QlsgF4Jbd1rfRY0gM084fSg76GXOZskddllHHRsErXXeaVDPQLzx7utrMmjSwlKRVyVYBGvf/oKsD36ki5TUaYhHDcZE6T0BAoh2FtO2ixq17buE/Lslrq4P4RVUmVTphQbOZqaUvFe2acXIF6fwf36xrhWlOLbfVudu+wvMCaUwF0gctQ5H2yKfeK91UvG3YsSgofqJqnRgycHE8lr5s0uAzIqu1aasdzfiXH95i3bGE+xovhTuTkMvQa/Kk6st+3bv3HT56GYf2ge++jT7rLuCxPw6xuIiGzd+8+1rGtSHn1DaDkAndg7weTyumbyrW4i+P7hG2HSIxPYIR46fzZUuCsWEBSeg/s6iEMnDZQ63oGFdREEpTrYVuXY7Yom2pC/Natm0mMauro9yoBMslFORAX2LnsDe6x3+OaqOyKaZ0j7rm7VpiI4cJq3Oc6buLDZNDf+ru/+WeMWp+Ul80D1i/ySs4D1i9y9P+Mn/2kAtbHg8F2nn5vMsLhmrThgLJHqMKSyEErjVr9VNOqJnWpA0mwga71SrZmmAOs2bx6ZjVbmLKmPuhgw7qtXApgs3ihtUw3CNKO8iBIw9xgVrdjJDkXz59JI28DUDPYsq06VmpeILskS6IEKqYZBFmEGcm4LkYWrHGJBg6tXklHYeXD9iPNhm91DgB3atqgwZrRpTA4U91r330HM5Qb3RoAzAsvvxS3TSXBuhHKcr0AYzhmm4Rkuns3R4dHuV8kVA9LysvGKXNiCwEDCzc3A2EBtDVSBlQGLJEVw8oZrLrh+38BWwMaCW4NLay/zetstUOtGoGpMbE1pjJ813H0NfhOAE6Nm4xJ9Y2sul2BhDKyZL4THFYrCo/J+WBwe/DQU90S3vfoyXPdt19/CxysvNrXl5TR6KQawveSbxnw2PfzN4ClpkFu9MtovL6Ufyyln501RdZgOu+uUoenEZHBqlPDjb0Aa8nlNDQyAA9baBhlMoL3N8hYs3Ysc2AtLo7KQA8cGO/27NmZ2iRbGrX+fRX4DthFg1ivy4cwnK++9p1ISx1PZWQx0+LcdHdOG4/UBWMgBfh3Tq2E3bQ35TKYYjPjlVGXyXlAMmIME5BdCfid+0oiz8m4EpjcxAzqAz7nje+/1d0k+FoIgzSyij6fgMStSCu3YvI0Rh3ueVoz3YYZnMaky/HbQe9YGdf9e/dEMnYZkyoDdsG3wU7mbYBiASHVAtWGoiSvJk8aQ93GoYHEUgBUoCn4WQlzFTklcyKSYOaRc8VxbDWstT48CjbbOhLZsfJNHVb5sDskhVrPT+egz2sgshaQYpLquGqFeVzd4b0QsMj9rQSzapIHbrwtyeZrm8RZqaFj0Jjgeo6O11V7XAmacn6tdU/AX6BHBt6g2r+FVU3/5qH57Tu1BI/Orj4cw3yGYETpX38v1ClVAkF34B5IG6A3pqmEl3llzj0O3Qno6953fFIPisHSyd5F+DqgVcO5gBJ78FqKwHN14dXobIZ5bJsj7xuTVBrP7dy+o3vqqafCIB47fhy1Cu2kOPc1JnbWk9gBtGqa5jGYOIsslPOyjrMcYqknVarJ+rrMnq2uucyDcjy9l7p6Jdi2CNL8xvv5IqDh+PGTHPcZkjMmaFiHeK8VHI9f6d3Ke1o24dqoWkPZZ6t3rpY0JXd3XvqcJsltAMdVYXjN8n0bYG17Wkt0+FmtPjlOyb17rgDJ9/dvMR+zZRDjkPKKfq6rILDFl/PHRGGrwRaAWCagIdUowNPad3+e4f0nSX45vcd37eg2riHJNLIUszkcwkmajvB5kXhba8v89lp7nb0m3j81xwWtAwlpAUDRYAHEFNS4Hub5GiY5D2sutVriPJfrmB6o/Z5bt5ogtQCmz6nmMgVYNSdMrXQPjH1OrZ9lwNbmdD9thagBz3WXVS101uo+HGhqmXpdreMFcMuEyeRAamZzXz0MKN20SXn/2iRvPiVRcwr5r+Ux7lGXSIJM61hMMmkpc+L79KEVtNra6gDmapMkSPQomERJEB8FrrttxFaQ1Fbts4aE33MkEWyZd+TjD7m36M2MxcXBg1sxWdzDHF7JPNC8jVZBJMCTXONkBKeOmy1pBP4BrUpfTDKhzPC+bnOj5hpMuntajANrTUjvBBMRJJSXkPxVth9vCZ5xnbn3q7/+L/v14M/jt3mw+kVf9XnA+kVfgf+Az38SgOs9+pkObzDDoHX4982spYGiFhg0GU8NY+8WmkxhyYmSfe2NjvqUaj/i/ebXM649tRoZUkwGwlDVBtcKdDQOUl4saF1Iq5vr1K8eO/ZhQOv01BWCisVkTU+zsE+knmQUAx+lwaM4zxrUutnfhI1InVKy3OVEqW28wYZsr4ydQanP8UuW1aDIYFVGWPnmwwX+eyWvXc7n3oPZON198DHAmcbiGzZv7557/kWyp1cDWA3WbNOyHobBxHv1N6SNCkGMG7GblptTA4Fmjg0ElXSuIkhU/mdwaQClAYfXweCo1RCl5Q3PMQgwgEuQasAb2W8F8OVMSTsKArvbAKsbN+zz6nsixSP4ioRWMyWCTWWjyqRlFQwQU1sXsFksuMG3AZ9M9RXcDw8cPNQtFbDSo/bb3/l+twCgJVuUdhoBAXV8YTLyK6TJSlOVkikJNnvPNV1KFnoZYNVNXmntKIGGwb49NG2poeFKjJ+quieBV9VMVfBe5in01UXGNYY8dwO1t+k9uxk2FSMuwaVtBZRmL0NiFtDRSzt9P2vwYiwjqPLfBJVqBZRmv/nWW91ZAqIjODQb6NwHDGygLtUa6LGxNWGrrRW0xYXnJKvrnFuwENBADa3g2Hvh3IWzYayUqNnW5hItK24SSI2NrYu78re+/Z3uyKfHSVpg5oNZ0wZkbpsxZlGqxgVnLK7SuP4TEi0AA1j8+1wDjcb+k7/1y9S0vpg2JROAgNTpwbDZjsVgJ4FRAkVNx+jbyvs5Vt7LhpHOUYPhOVDFAPiaAoIashST730gEDaAl90TrDemKxelZ3ce9i1c2j2duzjJhqrLs0WHzLvASVmurrvWwUbe2Ix+rP/rg/JaMCq6HaxPdd3D3mdqNRaz2sf4ea2+NStTWDlxVrnBtp7HA3DeGFClp9ZAl0N0A+0FgHq1Q4gQPod5bgJlzlBKtUPvCtxMqbKcpf6vmD7BQ3oqilT6+eYcnjOfEhhb65byg+qjWuwmzB/JM4c5Lqzc55qCxclWEMt3EyNXkfzqFH2BRxJGJgdIxt23z3SkwtaF3sm9bx9LDb6cJ9uRxuuULIMY4IsU39pSk2ZrSfp4/6xxDQPUN7asVBNqVZRMU5sXRp6SAX72WUuUcxKLzwIKlARvAbBu03117fokzWzT8+Zb73QfHzmaRJxgdZZjVoYsiM7ncG6reuXDDImcsJ6MQVhU1jONrwSJJesueXarPc387udGgD3v3RIYjrfXuTn6+nMZbFWNdXqW8jljJM40cfLzvLYC+lvMW1nJtNHy4X3SzyuPxzFLuxe+/FxNqNYD/FVfqKTxOAVLJ0kM3MSgbx2OystZJ0ZxCD6IBHV8vPp6myiNWiUSoJpHre428znzut8eG1jNK/LBqIKUWPuHqv8MKJUVzn1T8DGFOPzeOdXAaV6ezbevJfU9XM9zX5VTsMx9DAEzI/Nx3TLVBr5Gppr72wRH1hfW+vvMZcGzLYbKQorpmMRm9W3tb5HsP7WU+HleSxOj15OQ8bo4Z1f9/+y92ZNeWXbddzEPiXmeZ6DmqWeSLYkUKVmW9SZLDuvZDj8oHOGww1aELcohy5YUtP8Ri6IcCouiFJLY7HmornnAUACqMI8JJBJIIIEEUP791j4n80N1N9mUXwA0sjo7kV9+w73nnnvOXnutvTas857de5GwY1bIdfkYJvUkqgDnbl7GuqTz/u49eykD2TT88X/4FonHH2DUeCVlDSZVLl+mXzXHtXPHVgAr+yH79fVrl/j3rZRb/Gd//T9hr1hLAvwc8mMSKvSBN4+ycYPJESXoJm1NHNccErA6BpXYssWYCp+qVbe0xyR0ygs4O5PmKhNcp016VBsrk1lcB8ZQufuSxCTcs4qRWiLuCsnS//Z3v1fL4a/c1zOw+jhc8meA9XG4Cv8/juFJB623rrtwzzESoxK8UYlggA/fJZ8jCGfxTaadL2sS63Ezy62xObtTZUt7bUtnVyvozCY3m48duQD5WzGrZozz00yybTvsocrCn/YeMe65S3D1CXVcR9iAzrD4K3XD0OAuLV5ujRNcjMeSfuOGjWTfVxLw20bhRkCPNURjYzJQMrYCqjIJCmA1u0lwJ/PaDVWkpxbKvpL1nM/f7lKDNTNDUGb/Vo7zoyMnh3c/ODGcOXdjOPTiy6l5FGCP4/S6fcd2+q5ujxW+5lHVh6+PnfUqNggvplfWSqbzDnJQA4TIy5STcb6yiW5wJgtSf9WAZJIIrQ41QRoHpEnLKFsg4NVwZhJW9SKs3tWryH05n0KRyq5leQAlACADwUX8rYJD5WOCG9pbEOj6ZZBk7Z9uyAeo31kBuD6JS/Af/8n3qLeyTrYAQm8h0Y1jygAIuSBj709Z7wqEYF0JALymvcbSfpAPlADaY5J515m2UcYsyQaApUHgeligjUi6dH3duQsWlcd01DWwiCmJY9S+O/uiNM9gM19KpzP3BCKMBWO+LP39BuSvE8NxpLt//O3vDEc+PpK+srYTWoekeM2adfybFjPMqXs4Qd7EFdJkiQ7FM/cJ1DFk2gJotnb3xGcnAjRWx7RpCyBgCzWyFzgu68cwFGN+nj+HQRBzaiU1VyvWb0R9R8KCWtgzpz4FPH80nDt9EgknoBxAvIjzmrxxbfjbf/NvDr/1l/5izvnsqbMBqytp5bCSulhNxK4jizPw8xovwGlbx0oBm2O3BDDt9TTj73N6kkHwLatRSQGBW5c9yhYtKxbImmznsYNkS4bIZ002OWVlHVqdm4CKvylvNwmizLNqE1lPHDnWjdxvra4uzqAyWP31Teqda9OAZ5gaQWOC6L7GFJB85DvHrqRWaWS5H/detJ1x/WJNb/WgLbDhzw5G/Cz/phzaOk+Br8y995WgyfcT+DiWvUVKN/RJKxhNeRgvz9Xzdt2snsdK2KvVTEAQx5oWLY1B9DiU6WdcZaj5uzVuSnHLIZYEgMoRbidZzZsYt50/dzpZnfPU+k3dYUwWjA03kNanBpZjcL7a//cS52GP6XXMtR3U2usqfIbaatlPHXAFmilJEPAwZ1QsbCIZFJMvztPzjm+B1yrXglIJ6q7tz+qcsA7wXszC1qSNi1J/7x2TMidhVr/zvR8OH3JPzTOByLEJstIuiuf707kWk7SwbPXtlyqWAABuWRneL345/ikTcJ8RZHNcHYw6ts4/2f2a99X2ZnQvdw6lrATA6nH4fj53mjXRBKBz3bZAsrpVt1pu5V0h0EszqmXSQfaDHSnJcA5pVncW6f5JEmDXkF4HTJOMENxs2rRueONLrw8vIFF1LfN+NAGwSAWKCRPOpZIh9e3mE//pZEZqFPRJ0PjOeuB7zn/2M9dkk4RZm/1/ezoHsLYv/lZra5k59TKU1Iaz75hczd7O37VIe8h5IC6IkZdgbB6fs4q1ZplqA9btGZILri/TqpRUV8Eec2DDFMk2k4XKxZexl94hYRdjxMambkG5IlhV8h7na/79EX3Hj5PUcJ987uBz2SOn75Rz92ae/9N33hlO045mIZ+3B9mve+/rr7w6vEgCxuSPta5/8C/++fBHf/SHqVFVxaPE+dVXXxr+zt/5WylHOXz4/eHTEyQDKTt6+aVDSISfI9GAEoDjvTZ+mX1IR3scm1nTVQK5vvc5VUw9Y2BCKsmLapGWeKW14+n7cvUvrzkcs7CURdU1cG6kR27rie3vvo97twDXOfv3f+/Dn5nrvxoPPAOsj8N1fgZYH4er8B95DE86WPW0b9+48nMBa19Au5Sz1zn2ereYuDRHxDnzlmLiAjnzf3N1W48GBLVCl9q3/9tNtAcNbQX3LXzM8I6fCf6UBkXCZHDH5j8lk3l6OHPmk+HSFZz85suOyNpcJ3s9nvoR61IN3jVWmphw4wFQWC+5DPZIuZ/BJN8xkWcvsf2I3zr3ZTO1RKdLqQis7Kdp4CdL4OaqQ+E47/vh4VOwjIepFVxFdnd3TH0W8PmryaDbMkOgJlFpb837BKAC/GTkZXc1D6IxuIznFMAlkmDZUqWOBtz81Km3t28xu2ttUzlSltyqpLxl0KJ81fpD2Sulf57HFgIgQYJS4NuR1hn8tFohggo3XaXJsglKo31eTCrS+85NmKAqjKYsjW1tJgNYDdjPX7g8/ASXYOVrZUAjENFoiaRAWCMZVGqBkMxakyNg8n2mCR5vE9B2WWYxn2UDrLn0fOukYrLifJNBtrn7WAyUZFE3AFLti7pt25aYIJXxjwy4zFSbgwZnBlKNJRYkV3BQIKLARTmN9jkY6aN1mVwfz/kqbOiPf/JTWtG8N3yGjFEwb79Vm9HLCCnhu0eCwpYIukfO0ObgAvNSF8kNtKzYvn1LpMp+yWBbL00+nXrBMwAAevzte55gfkuYrWsTNwm+kBYTlH905GP67r43nAbs3qB1kyBgBcHf5o0YRnHOO+lX+9f/2l8b9sHKzOdaXb54hbHYGSbEpIqxkXPX8Rabz5tX9b3OGR8zQZFaZ65XAYKqh/bL1yUOlhrxThWYEB47H5zzthDRYdZEQwy+lAQ2VsuA0KSD89S6Q3/eNNhvrLaS1bAKLclV4LSYef/lPTl3PcqApQBqjixBb/+9HquvWmeaeUuYm7amBICWHNr37SZN5XZc793X8zlnY4+hzGl8rccrqE/fY+R5zkfZ+y4tzZxqioIuMe/ANW1gZo+vxjo1xJpWdbkwf8/rkxyq+mUTAsWwct1yHI6OUniSOMoOXQhJgll7R7oLHIKKBLbo2pXLw1qSdfdYoy5dBSBdQMpKPkLGzbYktsOZ5j6zvdJDQax9pJmXEyhQLlLbN079qAkyZeDdkCpKBgCodfljurFrTAXtJNsma95VHoJweytP2/eaoJ3MUxhGZe26a3tPWV5hkuv7P36T/s2s25yr5ycD7L2kcdIKfiYx2pj+3t+zg9FSbrhmt9roBphrbhdgTaKVsbqraZalD6w3rosmBVWUuJ46qRxrVR0mR3MfaFbG+uD5pU0a7+djtgiL7ZAAXujXEhruhcuUJPM+XitBqQD3FYDTAUocPB/Bh4kOE33W55pIkskVNSbxwH7mcY9Rc78LgCtoffWVFzPmMzM6rcNask7FcVgpcmOgdWHKnekxyXhzv9oayDEWrOpE6zSZk/z6i3/NR9dG7HrdEqAxRPR+iHS9nHnzau4la56dyasB8nd0PRkjAAAgAElEQVRY524D6Byv5azPLIDDfAyjBK0rmUuer2viDAv5Q1jHhybxBGxeL64Ru2wSlulPrGpIoGrSrCVVLI/x+p2jv+rHHx4ejqJ2ObD3APNoW2q0vW2cM4LmBTx3JUz2ZhIEP6EX611A3kbW5U2wpLrkT5LEuXpVo6ZPksx57tC+4Rtf/zJtbTD4I6F49ep51FnnUH3cQP3CtdRoLMllpOGch7HGQCLyc65D4hrvZocx5QC1AJX8vEyvnAOuFQLWuX7mbX3ywLNW2Ie+kg29ntdrmLVatUBLDNecVWE1Mfzu7x2ZW+x+Zf71DKw+Lpf6GWB9XK7Ef8RxPA2AdfrmeGMtHq07yz42wry6gZUxhQtx9atzk+4B4KxUL6t4yd36+IzK+PK+FVq2zGJtloLDkv1lKxj5KlmS5g4JnNxMw/zYW0+Lfd1YqUk5dxym9TAbzFWCHlq9zNyMTNheZ4LCFTCsAozpO2XMouvhEiRYSmWtGTGzWX0+bXyuY1/JcQR8CdxljP0r5y0ANoBR3qSUzc3z83mL6f12c3jz7ZPDseNn0ld1K20LtuLiKvOnlK6Ckgo4L9MnzvFdjaRUF03DH+W6tyaRwCL9ldUqswyDy+pjar1OTDNawK1kzCBiStBH8GWAmcQC18iaVAO2tB0xOuUzbaIuULgJIBb81nXxb0rOfN5MwKrBla6v47CwmgOF/WV87hGMpI6OoGOaAFlwtmfvrgDWq1evDe+//3Fq26y7UdoVZ0fdjGPkUfLB+QAbgUwBQzPlAHSOVcOWbPqyAJxTAC7vs9T3Imi3/k2Aai2dUun0zuR3HUA1W1GC6xgXeJlLfNRsKulbZp7TLvPHoKGAXIJNgsIYpoShrr8LzGSXPW4lyWfOnCfbf5jz/DCmWrdhrJYQuK/SCZXjmJ8aJmt8vQfuAz5P4XJ82lKqgFaPs9xMTTQgub4zQwujczhP7qO9wleQAh4IgD1Jf81rsD93OY4z587AeJ0GACDdJFiNYRT1bhsBSlu3bOS1O4dv/tqvZ3y8PhfPXmJsdkUJcIf3v0Ubh7sglaUcp22DPn9I0gHnyp4gkA1IIgBJomNn8NkBWDGVjlmXErYQl3vVsXEN0LBE9+sw9AZsjcm6R2BnoBd5ZeZhuVl7NbKuEAQXIB1xHOWPJfu2p2frexrmp8xwZgFqcH9fJVptaJjXHtjUtS6pYc2FfCvqbwqELhf256iSpK95Vedbpkwd0NbcnzNd8uPKYKvm9qjx0uh7Zv40FrWzhKMAuScFw0q3ANbjSnuoZBksJeA4XZ/a+iE7O4810TjaevCH1Pcv8p4CIE7iQm5f6k2oDlSAaBJ3+vz4MH6NoFegJkjT3pT7+o5O3vZO5pZklUHmP4Hp1zVKBkgicSy26jJZ1IFyALj3DHNRh1Vl8So1vO7mqTozN8N6pLxyBsnkfRJ09rPcgnnYFlhWz+sOc/U48/ytd94fzpJksdY2tC1jEMDa6kZNjM6NTyW+/F1WNesJz1dOPsdgFdj097TCIdBPPar1yM7FphSyvU/aYfVrZ/LVfStTx11AFs3+qSU5NmEYybvrAs9Z0v7W1Royra6D/m4yw1p3f+7HuVYZqve9DJmANX1k2146q2gKoqxEhuUDJjj37rFP6Mv83A07izGcuJE1wX63AqiMSx5S4dDYUwGme6T3EkDVb1NAPdHTVsGs9z1ZXOtjeReUZFjDr6RHwqq69kdo3CTJGQMTArDC7oFp56UhoPNKqTTvpvFWNzir7ucF0tKexiH2PVTvKJG35MH9RTbXhFkiAWuuWUsjfZ9GYXJm+PCDD3Hen0jCWMM8XXaXAIz37NtXhnDso6tYh7/9nW8Nb/7oB8O5U5ghxjBpKfXZB5M0nJy8DgD+jETfFlqnbeG6DCQqAMbM0dsYN5pgfIjhUkySWMPSK5XjMkmw2ISC5QCtxdTofe+K5FhoyPcz9/rsfjQX1kTxEzm9F7Ax3WLgFnP15GaSLTD6tpSTZf17/zvGhr9yX88A6+NyyZ8B1sflSvw5j+NpAKue8l1A3SgwHR2G0aArC3LqpMqR1b+V6UWBVr96EBYX0KJYW7BYf6sgs2cTe8jZsrtxIHxUltWPJcJig7MEkNWOxY09lu8BnVNsZBcwXjhKvckJNp6rbByyiLCstyaykRp06SCpI5/ZzwBW5KIdsIZlDWg1IIOhE2ixc3ZzBJmlsB08z95vVdOKXIvjsHH5oiWyGUuGC5fvIo390XCRgEVn2H1spgdo/WLGNBJLM8sEesc/OR45oOB3I/VKGiIpebK2zE3ZY0wO3SCGAxGwymJkkwxwh9mF4ZKRvUxtzji1awa11bKmTGNCdFYaOIGdUilBra6iMoT1VXJggZZ1qcrfDLyUBF+6pPuiBhIykDa9r7o+JWCaSPi9Y+fWgEaNkU6eOJ3xkEkVTHt8Zo67cYZB9h1fJ6uQDDXv1RxPDagyn5QMIwOUXdGoyrrMMYOSvXtoQbMjbTIMIGWvBdep37V9Q5Na1byrcTIo6NnvWYa/PrZYlBZslXSZejiOtxsx+XyZhQJX1VLnAeDtLNn+D977cPgJvf4+I+C+BYu0CIOltThFjq1UJm/PR1hHDDwmYPhPnTrJPJyMhEx5suMrYHUO37p5h/l6meBpLyYfrzNXDlB/eGk4i+HNKVwozyFf89p7PmO856aNa2ljs5XgFRMa2S1bY8AivPTiSzGBco5eOncFELGZnq70dXygZBgZPIkH5fvG3A8IwOyLXPWfciUqF5DYx4Sq9QKNDJDkiLLsyHNbbXpnqANgCzho7KSJjEF2GRURsGk0RTDb2dTOIC5swCesRIJjA+tRYWKr+2uAwff3vldabwDpsRSj1QLfROFzgLVLiHvQXbV6rimuP3W9+zrVGU5/76zoKEDt8yfy+kfqUks6WQxtOVMrG3Uu+vrO3M4l6eae/0UmtwetAV6NsXPMvU8iY7b+NGOkyoA1QEaxsfRlaGaJgOupvRoxKwJEClhvwbBax7/WxBNM+DStM65evz1cvnoDFQpsEwyjpmsLuMcfch1lYW+j7rgNiLt2fRKGfzI12cWoVj17GWu1JILrMddE6bKMqSUBfW2cvX90wTXYt1clyZYxpftNDeH1uYEUVIb1o6PHcMTWjZ3PcC+xDp37sEttOxDN3pLMYbHMAZQtcVcO4TXOHQh60a0VLFOvyTaPq+Ky5kWx9L0OV3BqIjTrqwyXewE/PXdZ07QSa8kLb96lgKxNlJrIvroeebwm+pzzFzE+O3fuXKTjPtZbjnU37NE9Ntc+Jltiztoj+xxfzppkL9A33nh1OARLu4EEhMoFN6b0N88aV+A6ngWC3aiPXK+UnSuxbsF+S+TV/usiOLcft10ih5XlM8mfxq6Gh61/C9SjN+BzbsMgd0WBSRRBXEpXlF+b+DJp4PtkrgBXVc3wc1H22WKJTWY6b2T2lYRPsIcsYk1bwFyxHc8NPoMTjMRWJ3adfT+mv6p12u6VKkOWsz+89sYbw34crleTPPGYjn5yeHjrzR8MH33wDmqlCdbX7cNXvvwlGOtD3A8L08tdN2tNlSwbeoBJki1jPieRd59/25JGJr1a8nlhVKpUO6JlItwkv/rWWomyyIMjj55Ta/Q9JmtoBra+ZkHpLGCtNeyLf69kmespMRfzyvnz3/39Hz/y3Kf/l2dg9XG6xs8A6+N0NX7JY3lawKqnew9Jbc9g98W0gvVaKEbBbGdfeiDas8vp4daYiwQBFXfOMRud4WiLdl+CRscxmMnXhAKbuxDBsXy7McdwCPAUp1i+DOzMOi9Y4IZCcHLr8nDsk/eQb8JIIQm+NaUUaDxtZvwsg6+V9AytDVNXWkEkTIabcashLQMKg/tic5UPG/QYuIzxWsODZJWtu5N9a6Yow3wC9+UYZazYPvzwR+/gHPxTpHWXEqx89WtfHzZR66a8UFmtm/+xY8ciuTXgMejbtgVzHQKftHPAdt/NKe6tBiYGqV6PBpwEggsSWGHegbTsFMDJmrNieMqxNdevs1jtWlhP5edbg+n7V8AsO+SQ23/1dpjh1ZEBFmC9CaiSDUsARJDrBm7bGCWJjt3WbRvjAGpQMwk77HubBKhWRLrkyqyVY3DqXnFWLPZC+SjhF4G419w5ZHC3jqBsM/WdtqGxJnMDgMwpsAOWQgMNzZV8n86AeQxdUpwgP5/bpZkFBDpgqbYWZMoFn0oyOQ+/DBp1FdZ8JnLiFpwL/mWofV/nx3LYcOWt52k59B5mMe9QO/Xhxx8PtwCk6zeuJru/IkGO5yZgFaRqvnWLgN16QwH+WiTEfR7cZLxuUEe4ft0mWu7Qy4+EwnwSKtYQTzBOJ8+cZFip6YOZ3bBuNQHrahIbMrO2EbkTebCAcdu2HUjcaMuwiet7GzYVSfrysXWM0XLmL0zvOWqwrD9X6kuwKwMciavBZNhLZfEEkDFjqiRUr1mvXqvlBtzBe8ngSi4ri6pxTMmIm1toJG3FOI4mtVQjlCu286HVJBpQe/9xDZxz+enrmhOq18hEitd8trY07FKvu69bo69htW6VfDcgptWwxrBmBLD2Olc/z/Pt7KjzwXujg+wOQPvvo/WsAiKPy5Y/3uf+zftXJqSD3N5W54uM6ygb29dO1z3NfMKetvOwnZbyTsfM4F2X56RkeNxxWigokGFlnMaYw/Yzvgezad2zoECW9O492nQBWnU4v0LNpK68Z5Ge36PIUWZqMTXYd6ndvwIQuMN80QjsVszYkEsLhBp7F8MqrovtdmQ4TVJ4z66iJlvQuhTQ5vXOfch4L2StgLiHZZ2KOkBZsEoA/34NWfUp6rc/PX2OtjueGnNPEyVVI1zCDkB7ciDv6eqrfNS5mOOypdXdSHxHAWsALH9z3fdvvd9qTxAkESJgdVzbnuRjlhr0pEWSKTzHx12XI00GIKlimLF3ry2l6Lutm3lXGXn/WJ994cIF1s5LmUdeK6+Tx+c9lQQv3362IMT9RjDcE4v297QsQ7XLFIDNNfn5Fw4OX/vKl1NXafsq964ZWwzFwA+2lzVArs737IoBJfuOmGUr2UPb7lrcZd9gK1nsd0+21BpKHaUqED0Vuts77yWrbEObeZoN0SJpJYlb1Rn3WFev0R7mAWvVYpzM57GGyJSmYaz3nG1zqDm9R2LiIeO3mPfRz2EFTKkO1mMqjDiHU7RmGiP5uWnndn6uynuePH0q65SJyg3sk/M4n7ffeXt4G+ff46hcriB930k7uDe+9KXhADWrV68BQEnerF2jbH1BVC724DaptpjJ6LosWD2HLPgaEuGq62VNzBZrUkv386rxn+2dyrlotOX8U/HjPTBaF93jIcc5td7t2/ljInUUxHoZ+t+TYMtC1WvxK2E/G3NFTVHJMdcTzQf/7v/03bng6Kn/1zOw+rhd4meA9XG7Ir/E8TxNgHWGHqY9mOqZwtEh+OLfsgg3prU2t+qPVpu2jKDSn8pAdhfPiAWzMPvOc0YPFSskpVtSuPz6RUlwq+/hvQ2gquehdV0Ey/YTZLNxv1+0UFZxarhwkZYMsKwXLnwKo3Am/Vmnp8u50s1El1Prr5QwLS6kFtOlcnXk+CP/KdZY1lWDh2sEcjJstmMweLP/4CIks2OwKtYtpc4VB4r5CzAoWbKe3xcO733w0fDue+8h6TyP6dLuOAdv3bo9UkoZzlP0+RRkKlWzP+HzuO0a/LgxXWUTNug1wDZI0vn2LscvwZBefwRLAmdZW6W4n312Ktn8WdMrx95aX8fV4M4gj/MTECmfM0M9YY9Vzl9QpcOh9TrKiK0vte2KjO8NaikFoTJsAnRZHr/M+GooYWJi7Vr6HlI7KjCI6ygtNQxmS3IrIEUiplmIzplswJ6fgZyBjsysDpzrYEs306bAYNba1I065FK/6WY9zlhMc1yOkc81eNS0qvoeFjA3cO5SxJpCIxkPr2pLvvi3wJkOZiL9LUA6F5hSl+n8ABjLRvf5ryTYPn8J7BiHGwDzoyQdvvf97w7HThwhQJtiHMZgs4p59pgEf56vbKMA38+SnXdsBDay986v5dTJrV69jnOkJnf9pmHvvr3DMgzBrk9eJeDGJIxxFmTqjq3R2AJbKAgKY75T9Xvbtu4E9B7AiXUndbXbeEx22zpeAS6O2hO2M6E2mutWMnCve2Z8GEyDIpkeAbsBs1/9Pq+WQi2J1aiF2XXB8W4ut7OANUZhjcVujIPvp9mOcyLMrcEsX/PDshhMltOr87sDVv8uoLZ1hNfcMXMcq89uAW3nUdpphBXqsuAOWmXS+nwoyXK955wx02hCznNMDXhj7GpBmptPHazOsfDV3qa30unroK/xPUad1TtA9T06KOqfF7l0QCmAI7Vvmuy4/siwWocYL9cAjzm4YV22EkWDXl83HcnifFkhAKw9jv27EsXLV67TdmtiWLPOvsH3qWe9OJzAiObS5WvDUnp9LsexejE11daiIjaFaXUtsN4TwxdbzTBvZmR4G7iqHqQqigv4zef6uQ72HqheEwHAfOb7PMDDYttMWcu/ysTLuvQhvg6wu3j56nCR2nBNnywl0OjMc80e8IV9oBtx9VZglk3k3mKcLSswedjBcuYI5+0aqprDsXWe19iXKU7WDeefiT+BOOMtS5rrHUasrrsAU7m/65FSZd9Pt9kp1rD9qGe8d50DJfOtz4yTMMmMzvgHIHPOKg8CLvUlaOCy6nP1CLCZKsk02xClB6l1/HXcXtOttK96/vlDw5dxA99OOYQTu7u/JwknC+x6KPxSARDn2Vr/575kVrMz10PZp+fWyr5Heyzuh712tQaFRC5jtYxrFO9i6zMBoem967XWNZdTmGaNuqcjMOvVXb0TUAzdt88068+Ni1eH2+MTYSr1HliDsugm4ym7f9/9U4M4Ei2bUO1s3rV9uM/xfXLyEzwC1uCWvpn9FrOulM6QUEHZch1wevjjj4YTx48n1tAxePzaVdQ4O4ZvfOON4aUX9sXjwnph+62WSVkucJJ+SfihjrlHeYvGZbrVJ4GHKsCvRcxbpe+JayK7TgV/xlpWebQOPooH3jx7nX9vCQ/38N7rvKsuRteqinqqPGV03icxEw24CgvmDuuCe/z/8Lu/SgzrM8A6cvM+Fv98Blgfi8vwyx/E0wRWPeufB1j7Oc4FgI8G/V161dsEFDti4Fm9TlvL8hGGtTb/BL1ZgusruKLtl1Vj+Ohjtan6XTIpF//0eQ3DyoaR2iUDeTdmazcBeQ80DfmM3mwfAuSOAnI1wdEYwjo6AkE29eqJh6OhwUMYNx2BdQlWolpmSN3N0+D+NkGbXwbXcSiEZZPlXA6ANci+E+MM600NyFeQBd9GMDY+fPjRYUDrBxzPtWHf/kNkyl8i2Ngdw5MT9I77FNB6gw1ahvLVV16JgYs1K1doWK4ESsMm2484rpqGOBjFbBmk0noF8DYOYNUF8Tr1UokcAuCqFjDD15gwM8K7aaeitEnAep3NzwDHoMiaRt2LBVpeR5vVy5zomHyFYFeGLcGzTCPXuuSeOjJzPQKeyk35Fll3GVw39x4QlvMw8lWCiTiO8m/ddddyrmk3QyC4FsC6DuZRF82FBD5KxRxXjZ0u08RdpkSw6rdMR+TSnGfPVMfAKZLz+qpgoSZXB1o+FoMqmZlWt+i8GmVwBBWCVaXcBq8J3HiNz7H/Y1qSpBa5GH7bLbz7/rvDT9+mV+snH6SeeopAahoGxi/BX+SxrV7O9+9MkIDN+Zx2HASsvrdBt66oBmebqFVduRoXVLL+i+JqaZZdOfWtBFnK2Q28bsL+mwRZMUbrjHXUTG/ZNezadYix3sAcxpUUa5N7dwluobHuEmAa3Hsugr4ak6pvM8j32JxrJi3mgmoBVCUq+lfvzRoY5XtwDwUUKBlMEsS6uUps9TXC914Ea9OvWaT3JrqosVwUQy3uweZGHSbNSez1cjWR0WdMqwUJ9deAgWI37/IelbQYZTDbopHgvecuUpc8wmT08oU+P/o86KZyud8T3dZ8+mLirq+R3gNdDeH1dd7EvbYFrHPPK8Dfkyf98zoTm9rFVpvvdU2PWM3OlA2mFMIadg2EZGxk/kpuWcDW2NtOqzVWBt+yWGFnuHauX7eU9rt+Mf9vcf2vkly6gIPwVcsPcDsXdC4lmTKPZJ1yYQGq4FajLOX+BeIFeLJ2yiUtO6Q2V8CiksP5qzycZMdq2kqtlJH0uKgDtO/yEq7TKgCHLV48j0nWiquAl3ESP/ZuFoirXIl8cmTsO6hPv2gdmJsL82gPVVUari+OvdfMv3m8gkcBrQfuPLdUIdJ4QaLKCz4nahuZ6lZm4XVJbbblCKzL1tJqMKTqxLk9CRj9lBYqF2FRZdZ9zM/SGMfPjdFQcy12TvtYT1BE4dHYt75+ef9H6WxigjHIeSmdzdqvAdcQwx2TX5tJ5j1H25vXXn2VpF45j5uwcK9wzfVcTBZ4I+Yxr1czDauNtn2Xw09tvc1wyYRjjtNxYY5UK6yWIPW+FFB7LjLrsI03TSTaIo73t7/0GtarJShM7sFi3mbNukOiwrkygUpnHBZ94tQ5fl4Y7tvGi6TxZgy4lvO6C6iJLpNMeUBLuf2HXhim9JxYTU9dEqH3+cgJEnbbaEe2g161GvbNMA86kDf5pkv66VOn2KeuJMkyw+fu27eLpB+lKmuXAlSvBLDeprVSkqzeI86zlDxUaZC3ivdQqbUAnQJw5c0CUH5JctCErbXegGuTRylzaaUB3WVaSXRnWOfWStZBQeuIE3VfA1yTZvuyN1VBj5P6e3mjec86x2Ttf/f/+FWpYX0GVh/ZdB+TX54B1sfkQvx5DuNpAq0C1lFJ8OyC2QbkF4HWLlPpAWnVHxp0Gi6NtrMpENqdY7NHzq7mc/D1URA7ulgBOsh8yqRWACnoMONZwZMMZLFE1ErdnWQT1zjkQgDrJ4AIM6z3kQs/ROojeHWTUwosYF1B7eniyJ8MDgtMzKT3aGW6/e7XuqRR1erDoNHgTMMdg0oBq4F3erMOywEbOxIEnqMe8YOPjgzf/8FPCQZXDvsPPD889/zLSEfXDsfpt3ns+AkywtY5rRxee+1VGJA1kRheBrCmbQKAp1oHVe2rQaFgQQbT45DhnYDRNIC6xk+DitF+qRVtd/apM6wzmLLQ9gcZp0Y7tlO4zyZv4G1Wv7PQBmkaL10GbN/rm3QLimS8NNUJK4vxUtiCsB22nyHQSm0zx858sH3PCs5PYKr02XYVu3buikzLAHO5MkBcMat9hQGwbWwqsFPaJQC01501rQaRjkfJTyvF0ZnR1CU3FnAuICjAGkljBwsmTmQTwyAIaAo4Rhbb5KGdYVVC3qVygjyvR96nJQ7890nce3/05vdxh/4WknQY5gmMqtoc8vXFUla7mOUAAsFWZzg9Ns1VyoHWY/VYZFyXYU6zAeCJG+YYYxhDJGujlADa31AGpOoyZVmqxsz+ntS2Uru6a4dGL/tJAmzl+AH4AFblwfMICu9MGchPBfAFoHLOjoUAtvce7SxgHU+xq73mtGTEzbQqoZvqiGItZwGrIJ/7tQxkKhAWBChtTTKIa2i7nWqNhfSwMdcG7VkdwmYoYTWAdhJz/yutCxCB8YNhMQCNeVrm7aMlDL3+ruZI4zDCdNS8qute59Hv79HgszOoj7K2c8xsZ0Q7AOi/Z92IgVfVNXreOfrGqPfP65/1MwZMYnTmQkyNAB7Fqho9e7zzSG7dBBwX2+kxKkuthEclnpTrC+ytR9eQzqDca5jx4D8TbbKb9nCehkUdZ81QASJwvEUbLQHTUszp5qV9SQEozZHshSzbal2z4ND1zoBdlslaw3kwpAW46n5UvrmOeb0iLW+YryQUlSuvBnDYZszr5nnYQmccSbyfl76eXPNqb1J1j1VGwLpuaw/OXVbzNoydj8WQrl1Hp4hS+15HHOZVp3RAseynY9rHq8o4yqzJ8zPZVqZj3Ns84jm67usrsB2n3tUk70w8ObmnAf5X7J8KQLJOVdMfv1yPe8u30TnvWiWAnStfqLla91NJgdMbOy2LitF0bguU/Exr3j83WRPpMAlKe7WyVn7p9deHgwcOUCaxLe2C7Csqm+n9Z4LTcypAP3dfzGaGsydUUqDWSffXuuUidU09qlJr1hrXBxU9mtEpmWAdm+S8L5w4PpxBjjuf/XAd+4SlGqvob716C14MtOWZzzHqJezafhmZ76mPjg6n3j88XNQNmtesIQlgW6J5jPtl5t4N+oLL7G+itOFzknPKisfW46y/mWtKGcTm7fS8xhV9EQB+nP6pSc5YesF8X8pjroHXMQq7BuM6H2Z3BV4C8xfCek+jLLhyIXMpp2oSTaVVYzPTVorXClKtzxWc6njufaWc3qXDp2b+GB9oTMbeZBygMqonSfuaUl4bc+vKbHIq8Uld+/5V64+qlkryeUx9r8q1ifS9zLNMOqkuU2r+v/0exoa/El/PAOvjeJmfAdbH8ar8ksf0NADX+3cAOo1J6Kf9RbaqL7z976m54peAlGbC5KYc4xY2WQFrjN9bQjfLdDM/Gd04dQb+mWUpBUyjF8AQmcVepkmjI8CqLKdBly1TwpopjwJ4PcDdb9lS26/cGM5f/Ayp0IfI4c4i07xBsGr7FPvuTSYUW8ZrVyyhvQiAs+qTlNnaWgbAykaR+rAGYv27rEb1IaXVjeZDAhc2NcdCVnHpUjP8mBUthl1YwWYMgJjG5v8KfV+/890fE+Bcp74VsEatohLh8zhjnjj5WWrKVq1eQU+4VwJedN/VYVJpUskdC0jrpOi//SzbIQgON2D6oYPi6TNnCDqvxwXZACMyotnaPaWZVQezhTpZaw7tkXgP6aqbvQBAsGItq4YUXnsDFBnW1avWRko6jcusoMug1Ytzl9cK/JUT38B1MYY4jSFSFriKmiR7jUbqu1GZ78awEVs2U5sKEDPQC0hq7KPgphyayxFZhSAgKD4AACAASURBVFSvp1xEAkSA3OfoXE1gybmdmwbtXWLamQtnkPOvn3sHC15jpbQdjPQAshoDNYawyTZlhB2LJDKY6wJs/526VsbJ63Hy1HGcTn88/OSn38Ml+hwBLZl+AlsBntfD+eJxGDCvorWSQCuA1VpgAvI11GqVMZQJCc6fxxbx+RswcdqFNE6zJRUCJgcEqhs22VJJJ1RqoTnmVcwZW3TMwIbLot65Y6C4eti753kY9UOw9xv5PBkj5NSLkH3OzOP5yPA4xs6qVmQ2J5PtN6BgsP+72Jc6ztmxTJQlizbXcqaP6wOSH2FVI7UcS8uhCWSgJkQE8mM8ltp3zc0yRr5vu+8FoCFYC7D67SrgpzvvumumwMfx7LLuufV4VCJcYC3SPMFLA+ijgHUUwHpunRGrOdSTHo8yxjUGZVzj+tB7u/axGXVQ97HOwo4y+qOscIJe3k254bLWG9d7zhrE1LEyxq4V1jwLWJ2L1YvUpFl/bd3P1ugZhN+xjzJjVxLrUgroNJ7vMLUDdXFTKECu4kR9gQTbBZJLOAu7rvJtMkHmUzfsW/TV1M17mp+TSm0N2DlgAeti1lFNk1y2BZM6bmv4tNY2UwCQDlbX0ddSltWxmOJ9NHeS4RWo2n/1c/chDjjuvjyn90qd7ZcaszyPCPUC59+vkwy/JQO9BrUnEJSR+3zZZuvKrV1P2xfnsUiAn0p0vX7W7q8BnHpuzhMB8N69e6uXqGsuiagJlClXAUYTsKzePyYURr9G99HZ+8ASk1YTH9l91r3ueF29qnV4F7k47gIhyzG8Zu4BMsrOB8/BdVYTwZ0YrD3//HOpad1P+YD7hMqgtIuJN0OBebO6MoiZx4XYmvigbbDtsarGKdVOB7Jx8W7z3zXUhPNC7oVj7747/PiP/8Pw6eGjw0YSr7upH93E2v6QsVy7Zf2w78Xnh50H6M29lppmkpATMKifAlg/on3RCZK31qDqIOy6oC+8RmLLlpIk0WUfxn8GSfEqwOnOQ3uGl7/62vDcGy8Pa1gLVY3fpUfq6ZPH02pGIL+QNWsZNf0rrPnl/G/S9sW9Yvw6JTW36AV8e5xrNd766FrKUeOpYZaJ7qiqOCcZbNUN6e/O44J+1wzXlTCjTdGwhPtB9Y/3oiU6PVHWr293Ce7XN2x6m29zMZV7T60rlmL0PvNJys0VG8+x8krJuVdNfOgp8Y/+z48emXNP5y/PwOrjel2fAdbH9cr8Esf1NADWB9MAuJ8DWPu5jTKs/bG+ELsBJANO4GjwEEaQxd5FOIC11Y8VcO0otAHZbJEVTD7y1ZVLsw/6gAE+kicyzA8wCrlvR3Rrapp5TpcjLsOw4iHAlFQwC/xkerOe/Oxj6qUukm3V+GYS0ErNrnWvWurDOC0lSLD/npuUcYy1Ihoapb7TGlaCAANrd5kCc8sIMGQb2Mh4p97vb/EiQS+ZXcyXNmzYEobVlu7WEp67MA6wOU/NmBsqTNvKajdxhc3c75UBrK+mX6tAUiMJA0/ZNsfV2j8ZG4dwnIDp9Gn6ewIe9+zZG9b1ErVgyp7K1bZYKgFrbZJzssgdO3AJZmO/QT3PLYCmm72yWxMCBpnWYMpM+BqDprVrkZWySd9BSqr0+AK1b5HmYaIieaT0r8usbW+i8YxB9Ib1GiZtxpBJieq2OOdWoC7TZ2N06isZ65i3aKTF/KsaaMe7ZKQG3BW/lottr08rU5GSoHuOvV9tgqoGLubmbnO67MFajUZcMvtzE8OZfGix5yj7ZTCpDFnw3h1eK+gksGG+WNv3J9/91vCDH313OIH8fBxn1puwOjKs1UrIILCYExMJgjaPoGTFMsj3kUavDktocOp5GkwvZ77tgd159aUXGM81JF6OoRg4CoN7bXjx5YPUswlCMWWB3TbE7GZbMlUPHy6AbbjFvbEcBmbv8NJLb+CuvCfs6+cPHDNl7dSacYw6TMv49mswd68nbA0g62AwbpnWvLUslEPq9TKQfUBixtcWM1tgUWmeX87b7pTaAWuZWyGbTbKpz9WqI541DMvHlSmUNX2eZx1fzRvnqWuPPS078B5lfltknvWlM+lKgjvI6de5mOE5qW6fO6NAdRRkek69BKLLqftjfR0tIF0u3M4hmb9yG6/ETgcu3ZCqB7wumIKSknPCZGp6ZK1v2LeFJIfobWr/ZuaSgMr39thSH81FldGKzJAxUlJqIkPWyIVDqXB5CTjfrWuXTYOd4tpdv34TWeZ41pFjx09mbVMebO9q24Zo3KTKwrkyBTM6AagLyy2zpSEdgHUMAx1Nk3rvU2XAK1J6sRjjtFXDRuaxSZjVjIVAVJfyccCqn5uelZymZQ+eszJjx0vDJIFrTLCajN8kosxl7wHeZek6mwviu4Q/yohIPlkvGgNf97kGe0o9SeKQkOrKDwGv1+M49ZBnzp4N+NuCUZ7jq7TYFjXFonprVBJKEBG2tLH2o4xbf8zP6fWqPldQXUmvqlv2/ig5dK3VGe+mJvBayp4H4PDYvLDlJAwZG03pDuIc/PJLL9I6Z28c1b3uMQCyR6/3UhjC2ndzD3gXud2mxKYY5g5kHW/XLp3g3e82wDA7TrLa1k5qNrWK8f34rbeG7/ybPxou0mZmjOu9Y/sOErDbAwqXsb7tPbh/eBG10CHWLp1/LeK5ARD99K13hjd/8IPhCj1+r7P/OKYyzC+9+Cpuy8iDl9CajGTnBdoxfXbp7HD++qWBlWn4yje/NvzmX/2tYd/BPSRMbg7nznzGMd0gsTNvWAdbv4g18y770S36rI6TLLxw4Rxtmrj35lP+s5gaZHqtx7zQBJPKkDhB0wsbhUfch5OEdqdufWz52aXdXl/ngYosTahcsywfyvW05jwJqza2XlPeXxVHv8dLau59VkqLnkwNc+pzTdiSePQ1WV8TC1WpS/lRqHwp52tVBnpp/MN/SunJU/31DKw+zpf3GWB9nK/On3FsTwtgHd10+ym7sSdQ00ygffXALsFAC/T8k3VCZsGtqdTlsbe1me2B2Jbi2UW7AYiA1dbOJtndAInsH7XA5//MhLvB1mYd10oJTk2HYr40J+8LSwX7tHChemEYwalrw/FPP0IyewSm9TSbuUZG00i72JgJCpcQtG1aT2uCJqvzsB4SrMU5WBCV2kzNdlqPVgJ0a+8MGm0F4c5XdYn+0zoX5ZtsaqnVA2Aic3r4uTVFSzE6uTq89/6R4aOPj4NhFg0vvvQq2eVFYRjsFfj666+Rqd4UAHiO3puCc8fVDcs2O2bglQbZ9kZwepcAwiAtLSJgXcZhXwSXjkxMbQKYJBEKxAqEVhIQOEa3kdlO0Ex92TKy3NYMAVwNgARP1aO2pGBp5cNny2bLrt5AwqdToaBauZoGSVu3boI93Zj2KgH+MNWyFgY91rONYeoiEEu7nQTf1oh53bzeBTLTMiFAJzn9krKlHLfk4ALXXovVnx+Wn7kTaXj+XfNnZOZkLGZZkMy5hGhh2L8IWMPhzc7BkmD7mEGwQaYAdS4Yrt6lSrT+1b/+f4cf/uT7BPvncT69lgDI4/J4rQGeBuwLXGUVBRmVfa8+tM6vVdRrCTgEn8p0TRxsRjq9h+TCfhISW5kT96hdvUgQd+ESQSJN7Xfv2c59tojPmuK+w8QEYFASVNhKaC9NlqZxe128ePmwHTOmV159g/rWrQR5q/i7PWBhpJkfsg0GjlWjPcdKet/XmBYzX7VWxXL2HrVem7CVMjGA8qrRam1BmiQ4bHFqolclAFb2GcCg8Q0XOPI5r2HMYfyu6xjQKqBXChm8VS1zkjCili/u0h4bgZzsyA2C1S699LqWPLzaJHWL1C79Hk3EdYDZkxEdcJRqY1T6PBdsdiDSVSeVbJhLloyWSvgc14eUHIzUL3eQ3D+/glcTNQDa1NZVL07dVzMeqZ3GeE3AxO+CtZWwgYIT2ZdcI94jvXQTeJebrvLWaGFyn/W+mwVU/HLsvbfttTwdQHqX2vrPMK27CNOoEmA+hjcanaEs4DU+7y79m2Vap+wLCbutedJda9xJ/C10/XE9TrsdjlOzpQDXRcNO2jFtpzZ7FUymDLmJutNnzg6naRPlGqe5kz/LoI1EGsciYBUYp664yVsj7U35gMG8xkSAEq6za5uqjIAE1i7rVZ0zad00O77VP1xwpeJj69atWUMdT8dQYHwWsNodfnuSzHEOeMl9UU7sSngd3+xEri0BISazqm1L/d7q+0ek8QVafE2plLz3LZ/QayD7Cf8WnNacLKOrrFu2NnPt4n5Q2SSQtbftds7h5VdeHJ47eCBrsF+aEtVn+NI5g7NcG4+LMXO99fpPsd5b/3nkKMZx3Deu3d6ve/bsSQLEpIdg3V7hzyFDvgYL/+Nvf3t484c/IoECcGTslE/v2Lotx6yr+/PPPTd85etfGzbt2x9Qak/eKUDv1fErwxkSAscxqzuBrHicObB/995hx+btw/pV68Ka36TVzH3K82+wVx/+9Nhwd/79Yee+nbhZa9Y1HRO6JD/Yq2zjZJnEfcsEcFS+hR+EiV4VKPOJAeYvqpZtiW9cXxiOamVmyQ+9dbkGxje993HdKgUQp1EuOQernrgAq3GCcvFZhVlLrs7WsHqtMuit7Z7Mui2L+L07CWdPzhpYNeb2stW3ovZC/1p7R5Vq2Cu53s9j8r78R7/3YdvjntYfzwDr43xlnwHWx/nq/CnH9jSA1SysMJFZJhuI7OA1m1tjooIu/KqIvjJ/Hcglk42RDyDKx82y6/qZ1zYQMItADb4SmNbbyZBlAc8mXhRX75tY6WDBTAFWNyGD1GJR/KOZ8gpQKtC1V6HOmGxUC/yWlblLjdaJ4fjJD4ez546HXR0+JxCiN9ttAvV5BEjbYALt+ykLqLROIycNhTwmg54evBsECQj8XJkAAz2DDIMrNxaP2+OQ9TVZvmjRUk5BkxMz+RsAM7eHt9/9aPjRj96mfcSN4YUXX6HVzTbAK4wYoHXX7l2RziqPPX/ubIBdnauDZYKgNj3BheyNDF4klQAGZcEGHR5jGKtIVmtjTPAftqzb5QNoqAm9fvUym6+b6QPkdGsIUHSXXRUA4/i6ocvuyCgvJWAVDLvJVq9XAiZdP2GEbcYuYNUwKUYmyWR3Jq7ARx1HZY8L/LS2OwZimQ8V8OUZs7/7i9LyOXatpTDaXPXZopnOjvWNrj6nJtPIv+uBzKc200YAbk+WdMDb5ifBjfVu1RfSDHurYTWxwXkYdP3hv/7D4cc//THB2GUY0MmMf/Wt1OzIuWTdpAYq1Gwyz2SpDDg9REHvEoL5GYIWZW6aNa2E5d7KnNy+eeuwc8v2YQ+Su9WYmdynBnvy5jUCzInUtfqtTE62QfmtIMXEivPhLp9rQkPwqix5JxL0PXsOYdqyh6TCRo6HuamxCuD6NtLM29QvFvAp4OX1D3vaQJuBVQHWagUiwxlWgvmgRG4RiRpl0rKeBtkCSs2bOjDrLOMK+4Lai1WZXMCS97SslyDAgN0AstjasO0CVmTn+WQBK/8yeCymt9jS67iC6toqoOgurx2wRpXQZMZJvrUWPl7dzgj7szMiX2TLOmPbmZEuJ+4AtUBFSZ/7WPV/99fU3FceXoZTmYVtXF1De9/QchQugJV1L6un7tzKWR0fQByAwmvj7yZRXAsEeXMgPLdRu49quU7fTq9f5n7OvNZKa/Jj8uTzCsTK9Nmz9yLSw4swYVdgXB/wN3tdlsMzc4sgPkyogFIWVPkuySydhTVrcqKknCLnLXMFi8h82M/6souaSx3avQ66pB85qgLms3z2bYCwZQ8aHSnR7UZGXte+N1WpRpVw9MSAJ5m+zzzm+Bag5X7lePte45wsVncqAMvkyf79+2kHtS1zyPXUhJ+AVXDm92hro9Fra/Kg7g3rd7sqoK6r86K7QXvMXt+eqPDvHp/PmasRt1cs7s4ajpkkSWKxlclkThUraDml4xnzbcsZstcVyFlGAmfP3t3Da5j27d+3JwZRce7NPPLbJGFuocwEWcBi0BlD3kfVzNu053rr7bezT6wBcKZ+lzZiadUkkGbOWav6AkB0JeN6kbZe3/+Tb9Hv9BhJtIv5vM1r8ShYs25Yw9+3U9P6Mr2hD1Fru4Ia2wWscXEy4q2u8vyzn306nAC0Hvv48DCfObN8PtdPSbnnSv3rnuf3DSs3rhk+OXtyOEbJxfRD5jnA9A4JurWshXt2048bx+kHJPLuwa7amsa+qTLL1aZNeTn3JqLj+7qqxxnafbCukdev2mZZr6sSzHHOjdkcz7kvWtut7GVeO+cea1q5MfNaroMsa2//lfeN9NyEyZxBoTedINlEsNe61GClRvF+1MDMMpjUCXNcMbTzpuSPgmPVFIJe59J5kgX/4B+/U5vTU/n1DKw+7pf1GWB93K/Qzzm+pwWsemrWsHbZ0qw8zo2VhTWbrICUhdznuKC7OfWvLg32cRfkckFkUbd2rwVHCdAao5Us+ch4Rt7J7zFl6bVFnSkbYS3KydANqJw+y6U0uchieAKK2CzYgMJSsLk9/NyfSNYmLlAv+mna3GjGdG8Gt8B7GLaQkb0NK7waBlCQYF84DReyAQEcDEFSQ5raIk05DCo0QCqmwUA7BjL2RAU55LjCbJZ5DyE7Z22GlBqpMYwxqB38DJfE9z44Qu/OYxzv4mH7rj3Dzt17AnAMhJQ0e65XYT8nqJlyExMoPgyDVWM8STuHWxy7G2yxAzAvBItXqHtN8OoYh+ErsOo49cA415ejSu9M2ED+kgBoIw6P+/btRrq4PEGdTMWa1Wvz3qtXbQDQbojMdz3OlGGtsoWbFLDulevdTEy8vrPXJ9evBdAeS2N5RyXgPRD9uT+DNTtgHb0Je8KjwOociO31ZH8aYK1nG+BUzVDNzvx/AsS53/2XUtSSK+toK0iwRrhcSCcYv8OHjwzf/u63cQp+D4b1EjXLuEeTiZelEITdpfZX4F+GLvOSDIiLsqA9kudiZZyvXlDZpdXIw62l20J7mz3bdw8v0O7IxMBSpG1Ed7Ba13kfWhItwchmhWYwtKyZlNm1zrckuLLwnkucPfkSwO3edZC6t9dpffMSJ1Yu245fGDbYWIHrND2Hrc/KKGhsNnv9gkPqWNNXUGapWFh7Fi/mvvDf3bnXAM25XDXn1tb6vjPU324u6aAJIuZ82OYGWDOvOF6TTqlTbLmDsOxCKQG5AJQAz5YUsmvLSJKcPfVpHK/9nO4S2wG3948Sx7q+tXZ085M+5/q192cPJHsN2ihgHZUNz5kljUqV51yrOws7ysaOAlg/KzI/7meBWRhEr0irEXbgewKi93oWVNoOqxzJ5+dcSwotQi2n58onFuCt96s5VnC02LquSKnabkF83QIdsDpePmY/ZZ3MT356OqzcMmuOkQm7vvkSQatKk4d8xk0A6zVaYE1wfNPMNQGjpk8a2ZB1CBO2f8+uYQclAtYPCliPHDk6fPgh6heAa7GLMLGweDqGO4edM2kVY9IiwX0xmQIN3z+SWkFCQGw5TrvGdMBqAi3Kmbamn6HOf5x11fHcgkPtPlrSrOTznLOCVRN+fobJP2tfq1VRjd9c4oYxTYK0pOzW3Y4C1G7clr3SU2/1q12Z0QFsZ/CrvKF2xORnvWYya64WlcPLumHNfTnVVplEri9jKEBzr1LtIlh98cUXIhMWaArgyjm6WvMIhAXYXrNbyLF19jW/cAzzpD/6N/9mOHrkWI7DPUVA73sol7bEYx17geqZ9cim98Oarqf91gn6T//wzR8PP0UifOrTT4dFjMVf/rVvDjvYK1azZ61mruwlCbsVifAKTJPms1ZRgYMjNMdBgu4GCdMjtH47dfT4cPmzM8P1i/SthSFdvXn98OXf+Prw3GsvDhTeDJ+dPz1cuHJuuHAZl2Hkwi+9eBAmeZUNi4cpylqmSfTplqyjskkZE1vzAKz3SapqDHifOGAh+3OSRQ5bA6xKy+P26z3AXG72cXUvmHQ0JkktMEy6DDtrjmuI1yBqIJlTxrMMvqqNm9fOkqiMdwOlrl5d4t4dpEcVGSlT4P5Qkr6UvaPqVS0FaA7ymi7yXn7GVQy//t7/+qNcp6fz6xlgfdyv6zPA+rhfoT/l+J4G4Dp9czybbjZPmQAy9y4btzXGiDlGSYKUTxls9g12tO9lD4J8routDGuXvWQDZsEtvsDvCprydzd//xJpTZfWmfJvg55AKsg02fp6TQGx1BHJmvSejga+bEDKTq2xlI2amLxC8H4N0HoRw5KzJQsGsC6h/sXM/7SN3Qmu1yEv0m3Rdjc6QVpbIt8gWDWjagsb6y4jueRzdM40qNMwZkkzOkomNhI1Wyys4vVIQokdIbvYbIzFcWt9AINxfRLn4GPDBx8eGVCMDjtwzH3ttdcTEOoEqOS26oluFGCIY2cFSNZ9yRSk/ofzzyZH8O+Ynz9/PsdpXbC9VkvG5kaLBJogVzmh89XgJ1b9DKFZetk9a1k3YHShW7FOvgZzMhCCrw0btpLV1tBkRQJJ38sgT5MrXYWNA5Rrh91Iu5fO2vQaWq9lyeAi/ZWFHSEyR4HD3L8bTeR72df353wlUJ99n2LkOnidffrPMKyjgLVAav+akwj30FFTzOqd6gd5nhsA7GbwZVM/+ujDBNzHMQFR2qjE0T6Sy5bRmod54Xy+A2tkiyADEaXCZ5E/FpvSpc9Vf2gA7/tqoKMB1wqCPcHql1798vDCwefCfF+8dG44fPTDsKkvErQtQxo8RbLp5pSS4AVcE91TNdLC5ZLreVs5JXJZwduKFfaKnIfknH7AL3897W+sOVTC/tBEyG3mgW1vANjWKxu0RyLcZMImJh4FrBWgGVA73xZQX1nGV/YwtVcqdeCw992IqCdMBO7WDRoUr+LzLR0QMPvt+Ht/uSZI+5n88d+pYZXRNWjXURUW21o1QYX1xWfOnMr94hrW28moeEibLR6z9q6ucyk+RoPFUeYss7QFmR2o/qxsvALeku8KNjTTKgVBkm5hQlvbqb6EtTnWmcJShBSr24F8TxR6X3p/FNAtltukmB9kUkpgpVmRv+sQHka4BdZhqMOcdnfmOQMx70/rKGZBt4nHxibVeJQHUeCRzDbXQzCmX4Bz+4OPPqIO/2KOZ/v2nZH5a7Y0lRro6WESwHpTYybmzW3mkHPfpFCYQebOKua1gHUrSgxBrPfU++9z//C+Z1m3XMsXs465xpT8nrrONs6dkcxwer5husq5tiTpJsPKvMjr7zy0LZOqmdSL8nmTACF7VWtm5zXznlwPMPa8vS61bxWT28fP+eLY973N4/ArDsNeE+b9Pc+zXS//VgnbLvesudLNt/ybTK6JhtG6Vo+xlAYqdmodK7DUAOrsPlf9eU0YpaYSkOocMfk4OUEPbsZ6GwmBl6hpff2N12qsTa7yd9feKtdZEb3K5StX4zFhScpZyhq++73vo1IYj2O99aq2vjp04GAkwY6vibpXX3k5tbMruUZbVCWxpnzru98Z3v/g/eESzN8i5sxvf+PXh1975bVh++r1wySfcY4kwatffWN47iuvDcswZJohubYQ4DqfZEYUD4zffeoyP/vw4+Hw2+8gxb4wjGHMtY/1bdteeobTW33y9uRwbXKchAgmSqhJNuNCrDuwzOod1oIZylNWs2+NrbCVlPXGKMaYm0ptNTCMoaD12k2FFadwEslJkHvNSNB47av/s2UwJhHL/GyJiTUScinZYM+dAQCXG7eJi94DvOqRozhTOmwpDOM2qsLQoMlr35NTfX3JHce1cX9wL7e0w1KN1IE3dj5zkgNyLzEO+91//NOfux8++Q8+A6tPwjV8BlifhKv0Zxzjkwxcb09ay0gr8J7pZeM8f+5c6niULrrhCpJ27txJ7zQCXQIld3r/1pmISN54D7PhBuYu+GYN7dEWJon3jkFBWJ9WwxN2qSSGCUqVysii5DVVw2YU1esci0lo7JhYRRmQNYJsNgbYfq6LfSSOaXtxC/B3nbew5yQAFtdAmdabANmlslNL2bTY4G6z6SmJtSeove5sD1BER0ly3cB0NFXSqczzIQ3Ob7H56BSsEYqsQw/MPV5h0xrcExeSyde59eaUPQdxlKRucBHGEg/ZPC9dvo4M6wOYVvvE3hu+/JWvUdP6coJG5cFT1IZ5PtX7EJk1G6e1uwZWSq+9HqqkDfzdaGXUNGLKkt+yyBXw2W6m10MVG2GG2IboZuyVOC3FFGUNPe82EeCsZxx27d5dcjlqkgTCk0iZda8UhMctWVasSULtD1oMRAveObeaRhnAgKXZnp2N3UkwPuKu+QsBa71DrnP/KgK0M6KPbnBlOPWFTe8/CrC2Qczxp1iarwKWmkxJ/V3ADfitn/6EHrvvITUn8097EGt8FzFHBGXO5ZqTMwmaDXoEJ7I4ZS5V9aICwR4Qe7YCFpNCa1atGQ7tPQBgfSM9C8MAXZXBvU1rpD3DoecPIr1fSEJmHGfXU7xOV2UTAbAnyN0TT9tWxhZBmvFQSyyLumDBckD3jmHvnue4zhi1rKYFBf2DZ2h7M4MZ2L27AE4Ah4kOHYcjvXe4Y9JS4+KYdCOkqg0jqaMsOGyqvWJrXcgE9aUtOeU9ckfDIO5t59FqztFaOft/mvy5P9L3UdCWPJXJjch4yzBoEcHgFDW7l+jNa/2c4OTGjev5HN9fIFAAp3raRsKuGkJQ5n/tnv7iej0q4+2gbhSs9vOo6TcHCk08pK1Wm9ujPzsY7sFp783ZZatdFjrLsIXhbyYubb6VRLs+U1WHAavrgufqGpPxbxJE11qVMDLU3vM6lsYnqzkIp3a7yfJzLf28WRWLw10UbQevufTcP/a2tD3XKcDHBVgwhTfuASYTIonks0y83YeRv8fxTrL+3kAF4tqldFVgtRYFyz4kwZtJ+Lg5CLre/+DDtPWyf/R9wI4t0Uy+jdb7dol2N6XK3tGSCj7Pscu15XO7a3J6PVuWER8CMcfweAAAIABJREFUe0ajhmCueO/pszAq2x1lt/0M527/6vfo6HWse7bMqhwv37snOXx+JV2qd3PuQMan94vt0lHXg5608DXeA1lhIv9ttdodmAtMncdFq9b8sExBNYO1vYAyS2DSs5V5aOJ1566dJLSeS23rUh3OU9axGDCKMoN9SwZcJc7OPXuSLL3DuvSjN38yvPcu+9GHH2bv97i3UOPrvqcB3Crqg7dto68p+41Mq4ZFSwGxk9TdC9zusdZ9itrkNCzti5QfvLBzD8KPmeEILOxf/O2/NHztr/zWsPbgLs6Rz0Ylcou92WT4GueRrZaYL5OwhxfPnxnucq9Ps47dBGxeZa9eyDpnLOGQ+l2JVvZF+0hbn8saNzZmosJk8gPOc3y2h7TJM0H+fPbprLPMFdnOYq3LZT5MfcaINkLpNyujajmFyYnqxx7PjhhhyfhjtNXlvy05FfDNmOX5gE7Xpb4OmvQ0Ed3lwM6RUbWFczUKqySnKvbx+qaG3ziLcUxNLeN0jX3gd//JW7Nz9On5xzOw+qRcy2eA9Um5Ur/gOJ9ksOop3YWBNPvqQum5uJG8i3X9Ocwner2PAMnFdPsOgl3YNzexqrkqVtSv5d390McTNDa2oKKj2Yxj2KoEHrOcR+M+rC3s8rUeJydaTuAkeWnWcYY6uZk46+mGWHbvAalN0pjnKkNU+kQLAGWUCxcSiN+/CQg/jUnIZYIosuxjZOlRId64fjVAZA0SKetYDZyVrRm/aXpkgLgSRkEGVGdfezncsI8lYMSinOVkrWMCEikXASwbj8GTG5FqRGu77gIEPgcYzIPR0nAJY06cKC8hp3pnOIokaiWSK0HrWuRUBtiC1tsEAXE39FN0f+VfBlgxIuHbseqMt4HY6dNncu1mHRENPnltQGpkzZ11KgmvcuflMB/Wn+7cuY1AZ3t6JJrpVQZm3doEbPDZMzAgnKdtapTQuZnKclujaDA6zDdTjvwscqmSZlf7EzF/Y88CGAr7VWP1qqutr/Yz+YjRx4pZr7MYZULzzm1ezN2UvxiwPnrj+gklCS4g0L86MJj7rHTVyzg5he0Ha4xj4CIT8N7773CfvDOcOn02UkgTGcuYJx50OWffDuDrgazMv1LZuE83CaNBt383QKrg6n4A7lrA3M6t2zEk2RMwqARcaeNWjGuef+EQQZFz6y5zRIkoJli4Yi6AjRgI9KZgXO/gpmkdt8FdmY6YXIHxh2W9/2Ahksidw769B+MevHbtJo4BiSWoowPXJGVIsnhcvS1QII3XqEl0Sx6MIQnzfAyVQZ2HtbCtn2skxFVf6b3huSojNYniGMkqOM/GcKKN0UwYv7oeBo3Os0g+m+lSjHxkTCPhvJLAtBhKFB1tPH1tOR4XMxnpZSPoDfYF7z24zMxrYHqWeWxzogOOn8ew9nlTYMqygAIqo9+jz+lj0OdZBzideevgpR+X88v7yXpm17CsrwFmtTb7u+vNOmSZmb65JnXfCPyUNxqUx5BI5tq/twRJzjfguvKTAsq6EdqPgPH2eTxmAtDhMzlnOxdB6xnWA4Nnj9NPXWbCjjVwsMaWaztxExdhAMiUdfb2vOQ97b+6D4ZVwGoPZD0CPvjo47TjukNyxBY7aYvGHJHZ6gfkcTs+Ybva35xvjnmxWgDCuOJWyymNlPqaOJUerBpXOZbU2aJOcT0vMzVxXzFrSa5wIib+ql9n1Q33+3Z2jwsDWmuX87BMqADl8S1grkUGXBfEsU2/bI7Ltku6iZfEmHmfFmrFECtZFvy7NrtkmgjKWtqueSTOScRVH+TIxGVh+RTXo8+Rva4iGSCzupb9K+UE9MDVQE/XYPdpW9x4yh9RL3oWJnSKc17KXrb34MHhAOqNZTClXtdv/fGfkET4IHWS01w7QZn9sg9htLSTfV+m1rVJFdIK9oat1CNv9nPXY/TEuJ05cWL4w3/+L4apy+PDGu7tjWtWZ539tb/w68OLX3t9WIpp0n1Mk+ZjDHYbDwXlvxpw3cHI7zblL5PItS+TCLwLwLwCY3yJfXmSdWw9r1vNOa3CgVgl0AyvdQ2w2/tiFjgBq2ZjgvYHrHMTGLDJVKaXbK4v64FjmDii1BF1HxTD6nzvZT8qY7J+2wWg1Yt3ibnJbJ22Bawpi8q9P5ecSHLb+co67bXttekCVtVN3ZhpVI2R8qmAZH0HVEBVH13niGUl9iT29b6Xe8o5FDr/yz95sy8lT9HPZ4D1SbmYzwDrk3Klfs5xPulg1VPSdKnLrjwfwekPsJ/XLVEmRGt/ZUIyeDvYuL7xjW9EHtzrV2vRr15zxRY1R0oX9ICQAgYVuNV3gzNhlObpIMtGr8Rsxo3C+iGkjZFTJRC1BYoM1RBZjBv1bTYy2aZu/68T661b1Yx+Ha1YNJqxFkT2xfpA7e2HeffYzC4DNq+yGdBeYLlSRrLvE1cIdpCQwULJOnqs1rMa2JWL6q1s0GNj9pVTLr1guAGjOX1H4xwbuSNH4lt5pfVVS7LpGRC6pXpuBDQAXbbFgNc7aIQXcXz2xjx67MTwox+/NXxMPdf+/c8N+/YfhMlcHXmWNWRxamZclBMlASDzbMDJ+3usXXrkNTt//txwEXlXOb52kwgNSpYCuJentUb6RcYQqLK4nufu3dv53L2A1u2RpcomCm68ctbMacKiVFOwupJji1SNACuy4mbaZBbb45zXQMIj7AT4ZFQC5bF1qV3dUr32tH77IksagNQj8zyj15q2WdQC0KrX/LM3vl8MWGvujgLW1GJSH+U534KJV2oucy9gPXL0MDWs1GCRKJi4QX0TBlvLmSOyToJPvz0Xfxp0GGjKipUEzPlmH1JUCcxTJd46PRtApw0M820NrMZaxnwjoG4z/Wt3w3zvpufiOgLEi9TL2v9Wwyyl3Hemb6Zl0wP6tS7AbOwGzOv9+zDjgNil1Bjfof5Kl+IHSbbA9lM/vXnzNurR6OO4/3kC3S0AC12NBSkGxTKXHA/3mwZOymoNpqOAaPJgZcwmjAzOVjH/PVcBa9wwld3FGXqut2vmLgFawJQtobglnZNruF9XkgzRrM0kjONhPsH5KRixr3NAa6TZgq8hAP4qsmCZZ6+XSQXnXK8ncx7EaTNgp5ICziHlgQaOvb1MB9OjrHdn9fysnwc2R8FtZ7062OzP73N4jj0vBniUgZ0tmWhgsr+2js/5U2NZ90vdr6W4gLUEEKxhzBxD52jabMh0KgcWZDaJaRjUuqmqCDl3W3epraRhyyc+sk77oO+tsVsSRiTMZFKvwYZa03rm7JnhGoyYQNFe0CvXbKCFiQkJGFbW4tsaMrFmWVbiGrqcYH8vDOsWTOUIeGJo9PGRwyheYGw1/wIQC/g0T+r9Rz1fxyxAtcl9rX323nEcZUxTE2gbHMZJVstkWzdkMokXdt0z40Stze7J1X5d+nzpLGiXdPd1dtSMqycacg25Hq4UAuGejOmOwn3O93nm2jzB/ukxqhCIHwLfgj/ZVc9vrO09MchyHc34l6u65xAzIWW9vG4pgEavBes1NYLbumUja8POqGNWraSvOOuV67Lt2WzZpjTaxMf3cPU9cvTYMMHYe79topfrNpzIdYH22r79NknqC+cjm74IaL2AFPzll18afvM3f3P4EuZJl1FcGQeYqFoDGD2ACucV2tds5pqq2Jmm/ODb/+7fDT/9/g+GazxXR+hXX3mJvWUPxksrhrvsww8wTlwPmF7IfDDR5DldPHN6OMFcOHHsMHvNJf5GqQPz/w7y2wXc+5upf/Xz9FdYjhrIGEHQaosfAavKF7eQrDf8N8VapyzXkgIlzGE+43PRjBn5ve49EwzFus72rc3v5TLekxneH84t2Wbl7TK7qhgiqU4Co9QypeLwBisg25UYlTyaq3Xvr4lqgOMyGW0KogNk17Jq+1Umbbm/eQ+l959Qb/w//9Of1Eb51Hz92Xv2U3OqT8GJPAOsT/BFfBoA6+f3qs9d35ANkt7CSOEz3Bv9t5urm9g5pEIC1m9+85vDCy+8kEy2hkO9/UTkVN3MxlqeBLb9W1lwZ8o6u2VgVa0crIm8jonNRTbMKwTjZl8FfBs2rMX4YTMb0wpqSMiOsp/bN9R2HvYvkz1K+wYC6snJKdqu3AJ47U7/wBloTANa2SbZp4VY3N8jiL83c5PNgE1oiXVcnDuBv8dWDCSZWsCJNTuRXQH+DNytXx1DErscECEwFRzfRUZpDatGIQFyPK75zDLaTyipdKPRrKQ/5yGbk+YkOmou470WLliCzPNGpMH/8l/+K7KpCxjf3enhehOWwnpVr4ljY/2ODrVrkS0blGmIsczm5oJqNmUNmi4zbseOHg1gVba1NuYZgB0MRrZu3ULWfWNaEyT7y4Z8ExZEKdXGjeth2biWmFbIBmg0lNYQnIv77CrGUkmwm7s1bQYaBv7l0qozrdfYhIDJhyZr6oyOgN0YbDZhUeAzbXYSKVdd6+jXFwHr7N8i7/UlMomx1+CXOYa0eIc/e/P70wHr6BytWqKFBH/OC89XZv/ixfOw4h/DRrybfrmyTbfvKAGmX5+JElUAjJEyVr+mpmi1AJAzENmEe6b3iWyQdXTK0CaQE1+h3msCpkEJsfJhg9LlfG8kCP36V786/MZvfDOMmn1Mr/G81DSR1JE51UBm+fLFSN7HYXImcGGVAUJ2h9T/zm2k47SFMCHjeElg3uP/JiZg6GH6t9BO4uCBl2hD8Spg2/pcEisPYK+mq551un3b89fjDtOTxEklqbx3RTb2JqwWS+VkrROy86gHcrMmRYxH3LZTJ1lmTIu4t1ahMNDoxfsis0EpOeMYAE8A7jwTsBoUzo+JDi2WYFhtK5QESks0eb3KVKkSRkrtBHaVTCu23s9UpdD7ovqernEdpPjxX2RYR4HOKOgsoPqo0sS/j9ayxuwl5119Ff3yHvA4uiTV3ztLnONs0uWwNjzQAavjUdfBemfUHnxZgycg8VtGxvsgZRWttrbcTPk8ncPbHSJQNTdV5Rm5C2cBq+/pGKbMQyWNrKmtawA1C5WY8v7Wy5+gPck5QM0Crr3tbBaSzPN7AQlG3YJv6X1gvT1yXFN3trXZvBGwwmda1qDD7GUSc66RJlJU+cTMRuaaeWYyQ0Dnzw7ywq62xMQJGD0TeQEPgpLG4pd8s+qD0y5JNYcS3saCfzEJ0WW7jmtnvUclvaPXwDERlswIJFvdotdB8OlY9bWrf5bvqdnT1YvVv3phAyG+v/tn6hY5b03/VPXESLf1MfZz09qH5Kh1qtmXWDes19yBPHfXrh1JMm5BIZOZDSBcDNPomi6A9HXKgZdybRzD73z3B8O3v/c9+kWfCmDdtXffsAQQpkx/koTZbn73JtG87/ixT6jR/2hYw37xaySof+e3f5vE2brEBWcAmPorXGdv/au/8zvDX/mdvwx7vnu4QMJ0iqSef7PW05ZGMp+6mF/DLOkW66BMsAqR9RvWJfHkOQpS33/3LUosfjRcvXxxWME6soh7fjHgdAXKp0W2seL8nK8qelZYK6/yyKSYZUGy0p6/DDX/umMfcf+tt4UJC1Ug3SW4JQKyv+m+y9xIX1aTWVm3614usFnyehNzXncTvTpcu+/GOyPJ9zmlTtaCGLv1evwCrY5pJfrmQPPsHIwPg7FR700+l+TzM3WQ70DbBNAxnJX/wf/19iP75ZP/y5+9Zz/55/j0nMEzwPqEXsunAaw69DO3Jx5hSAWv71Gb54Zllrr3rHPBNdA2sBS4GkyYFc84GGSYbcxmq2EKYLIBiuCSRGnVKNuMqAG9pj2XCP4nYUEFShP8lBGNUQybhgHAWgL21fRnmz9vOQH45wRpAEYAkg7A9mSLsYeug/YnBeRdu0Yv2EVkYnme7VgSwPEcTWlkWQWsdzCqmTdPGSESrfm0ZeD875mx5XmCQjeknIcMA0GatYiauCxfvjJ1nPZEvQ2LoCpI0Kl5jW1f3HgWsvEsp/dlua+Wm6Zta2I3pemDgbqSI5iIC+cvw9SND5+dOj+8+dN3eU9lcRo7CXiVMclqKCfCCp/zVY5qawGB5wYCP104y1gJ45PU7CLB43eNMpRabkUet5kenv57NXKxZYAWgUAy/wa3BLorkQCbuTZoFQRMA4J0W0yrHj7fTVsHZGt1CxCWPK1qGpVA2WbEFib2JTQwnjNImgWkjUFte/vsJl+TogBrntvqTQvHtknTNv96bge2Pezu4LIvIL/cxvfnAawJPOXGGXuDB8/5k0+Ocr2o+Xrv7YAy233cv08v3ElrpasWLbJO5HqCGccr8mmZEYKvS7BKnrMScyVoMvg3cFi1BtZzXEFSZCUBsGB1z66tmCS9FGZWlnuGhIFu0dbQGeAbCGkyspj6VR2Dw65e4/3nm2iytg+5PMzrokUV2IUvY24rZ1emvgAH67WrcUzd+/ywl++19GpdCGi9O6VpjsZRytC5Bzg2A+5eS1qst4BViT7sOideBmAl7U39Fuc/yqy7PmjS49yKizJjECMSEku2bnA9WYcTtecvy/a59dcxMql+hQLWzBP+d5PA+DqA1ZpOx9WHC0BXG5HIWnmiYGAL7YFmGVSmUMk0kSSyzvmdvsNJoszNn1FDuT67Rp/TQWv1qS2ZcWZzA6ujzrFZ+lrCpjNnHVCN1lB2SazS79TseVOmBrzX+ZsUYbx0meYx+1smIZDAmrXG7BLzwTll0kMDGGWkDo5SXYFJOQJb21qgMLVyRUBWqifrpZJ/Anmeo/mO7OciwSTXyITHtDJY/rtGkuV0jIyuDtcpkXjIGrF4OesMCS75JJN2rp1KKGUIVwKkVrJ/eBcLaqyHvaHEOcdoLT2mOV5pxlPgFnda5pRgK+tW2ONix71+lqx4fP26JBng/Rrfg9qPBKtC+CjNBZtt/esJlJgcadrUE2wZv9ZiiZdUn1dfWs/xWrgmhz3WmIy/uT+arPE4qw4XRYv3MBJWWby3aRdz8sTxsJPuU36mY7yCv28mgbWJddpSDI2EZlANpTSg1dLaMmqpRmXIdnXo1bV3Az937thGomoT64IJVJQwJCwFiQJVPQmsX7dsxLnC1Uz/53FaqR2BofuYOtNzAOgp/jaPebIOk70DGCx99eu/lnXcveEmiYZvfetbw9tvvplr8txzh4b9e/fmHnTfWcZnzGce7aL1zU68DpTKvvXOW3jOzwwr18Eajy3h/W/hyo+sl7ZT1rNuNvn2pS/DvG7iej/Mfj+OfFe1lO6/V65Ql85jKwWsjKNAdTmJY9u+JKEsA2+NugmbtH+qlj++1wzHdU+5LmvcPf+t0ZQqDVVOKVuoVjNzyaNiub32qbtP6YPu2N5H/V6e228S4zB3lvKaZdwLvp8D45ysGtgGcl0PmqqkA1RjCe/Vvqb0dSpS9GxhxCasw8uR1vuazswnMeWtEY+IWlPHGcv//h9+ty9JT8HPX27PfgpO9Kk5hWeA9Qm9lE8LYJ2+Md4kMtUXzNqpU6dOBbTKrK7BPffXf+M3kuW0fYQb4TbqV5QFm5E2QDAgl12rFdgaERZwakytx+myK+33ZU4nCVbMuk9h2OBPnU0N+gxKSw6jRX05qQpu705rBIM05h4yuDWbsiELWKdhWQUFMqPuJzqdThD4L1uqRHc1GwBurTqF2jttiSu/sprJ1LU+eGhjdY2QBLATAPOJZGx1GrSuKP0krWdK0FISWd9vBe+7cOFSgjEztzIpMK88Jlt1z8Cbn+tWELgDYgJ2HFDGxfopAyYbows2PsXG/62336cR+GWCN2ryANrzkT0bvN+EvZUpluF0syZUC0Os46EZXhMGAlHHyS8z7/47rB3Bk99m4Q2iUnMUiZjuqwDmJh30mlWdX1n0JzedTDIg3Gvp1U6gJij2XP23rpUEEnGn9ErLeFkv6GuqV5wmETFrify7AnjZnrCoZpr9WwL4XtPaGFb/ltEu8JptrGXD3eDrq4LregeP+YuA9ZdbSP48gNVgIVJYgiIBq6Bed+B3YARO4g6cuibnHnP05k0CPa5dMBUn6tw02aCh13pkvEqzZRlkl8q5VpBlSxkDcKW3PjYvjswbYDO24Ia5fetGAlMklyRFNP1ynmnCpXO018bg6gb3k/fmqlXMXQxKpjPHdQ2l7ctSs/QmdHSXJmDmmJYgIzQ34Od5b+G5iox+S6TBO3cc4HgBrQtXKGTnOhJAYb6kc7DGXgmm272q0VbqcmW4kD6UdLPqpMtJtcmhY6ZUrTVk6QQNXuMKFq2PJMzl9f7unF0LkyyTZK0vJxHpo0DZwHIhn3GfY9Al+Nr1kic6f3sQ6Ht7H1TdIQkuQNAOzOJkRzKpWnzk/S1YjeM2SgPvM8+l8SWzbEgB0z7v6sWzIZb/SEKlt0cqdqzA6lx5xCy7nEC2ni+gHmX66j40qFZu73czsWoALfJEXU8bw+qBVq1nHVH80QM0KzBP70zBrDXkShyVqZMkK/CrHLtYpVLA1N1Uw9MeU9LI70k8WOOne6rgjwdlFmVmve7WidrH8yzr2FXWrDusX5+zRliTrLIktbN8zt0YBJHYSF2tknlqvDXbMdBXys+xK3MWEAlwnS+a4DkfUvvcnc6beY0MuUY/gkcPNGDE/SL1rJxf1kX3BcbAcUh5RrtefZlIMqqzzGVy4/VMz1vHTya1gYoYyzkeHLNg1W8Bue/gfKvazupTLXBVSeEaLZg9iuolbDQAW2lwT8aNAUK30gdWtZK1p9aj2h+8alMfBvRak7sDULiJBKWGRwLX5ag41lLTaQJA5YHzotzAq/eq98R9E8auv15Vx4Dz0hBuisST/XU/hfU9dvwkwPVSxn7Pvv3Db8OW7gGUavI0IQN+lPZr77/PcdPWiOPZTznCbvqfbkbSq4T5c2tHGZO7XItrAKmLsKPzWWsWrYQBZb+6MWXf28mYpCFoGnYxJq+/+CIlM8hfAdcaL02QeLrPOmLZjklsFSyW15hBce21FtU1x7VA3wV3podcc3vSunjU/qjahPnEPe17LdDcjetjW58kfBpgTY/qXOPq5Sxb35MQ3d25J626wqAnnpwyKj4eMrcEwq5P1jn7+c7lrnpwBRGw9hIp3z/KCdvTmVjjfcLoC3JbLf8CEoMCVpNM3v9++RzraE0OCaJzl/Ni163/6n/8130GP+E/n4HVJ/ECPgOsT+BVe1rAqkM/fb0Aa4KzpNrLjdbA/MxpHUgXDL/xF//CcItsqJliJUP77PkG87MyDofVKsUVNXLR+5gSkGmdAVAW8zeV99MWXumq3wJEnXyTrSWQX4EkyqB+w8ZNYQOtTblNLcrFc+cJiMZ5PhvRPIJZAKuB7wPAsE66giYz89VG5PME/jKy1ptau5Y+ajCyC9hlHjy00T3BPEHBvXs3rXYBsBL4IBG+jonLXezxNXUwMy64NiDrcjyBguznEtjTJYtpQ4ApzfC5TAa1oWNr2Rfnc4ywtGypW5FZbsT2P8Gpw8IGPYGs2I1MYyoB67vvvj/823/3H2Jg4mvttbp82aqAXp9r/ao4zcy1YMmE7gygQxMNM+0GMo6TwdJqmSmCu7U87r8dz0Wt3rUYwjLLiUwwl6nq+wyQlaomeOVxs+sCMK9/bxWkZDXyZgFFNl8NJawJLCCnJLT3FI3skufIZnT30QKsJRVOixRnS2iUOi4/OJCEx/wZBiqPeaA+req4Ems2SFtANe/06Mrxi/a/kadlLAxS2ysfvY+r9VLeN4BakxXjIrPnMI709jOQO3zkY4K5wyRzLgaYeq1u4QQ9M8N1BvyUHLCcbU0CaGglG2LwdfXKpZYt1/BFYyYCEsbWpICsukB2lYZLOwxS15CgMHj+nPfYyzXfSqC0EpUASgVYL18rgxKWjeNdCjO+DGnwUtQEFy7itkld65rVy5EObgV00PboggY3N5kzBGqw4gmKmOdeX0dk48ZtBKQH+H5+2Ej7m0WC1ofca5yXZkyqCnSMldGP5JkAWzBiz99SFAg6AVLMoWUEtNbSaZAWFlHH1tSw2nKpArYCGiafBEYCFRUGyO4Iym2vZOJlIe9hzWN6s7rOoB6Y0pAFKXDMVZTncQzdTCltqHgsASgXbyWKiG0E/H52XFj5TzBtssCA8Ca1sJPIXavvZnc9N/HkXPY+aSY7ybc0S7iedWnzbzaHwu8BjUr/RmrYwsBEWlgSwppz1TKlpPfNFT1ZIKvw6n4V+HsfWqNZfR6LxQnQVSrMu/QWOP1+TkDuPdSC5hhpCWBi+FWTvruuZxByP3jcFRDnXBoQr/ud8TVQDotUcmP/7rrRW35Zx3kRo53PTp8fTp+7CHC9wTVAJmsJBbXYWUNc/zWL0109oJtEiQmJ1s/URJfruoD2LnXiM/ZutZVY6lWrNKMDA0Gq47HE8YmLcuuFyvHq2lvMVRl9RfHRShXuKyd3hXa8TQzweETSGYeGCEzkNUmuj/sa57jPkE2bJvFo8vEO951Jlj5HTB6kjRLX1HISay4ttdgEe3mDvW6SxMhV9k3nbcAu883P2cDfv4rkfxN16AJWe2PfIgGl2mA3PUwPYYy0d+8e1vy1LUEpC6t0GTBubaMSVpPCfMekrAEdfxewW5vpwSvPVgm0mKSASTIl3seQVL9vH9xPP+N6zgxf+sqXh9dffy33ncoF5bzWmF5hnTtPzbJ7tIDV8hGdie8ARu8xFlct4eE+8u+LxminxbWbZJ25BcPq3vWABIRdqNepGkEhdJd93es8nwRqFFDszyZMZf69LkuZO9Wb2kSJLt/2shZgAji9ru5VSrxluwV0vE62+7bJNNZb61czV/ybLunu4/4nCG7ppjCujWH16qZVUnMZ76DSG8LPcV+se5yOBLa8Y70UsKpgcB3r92fipyR/a9+qe7Pq6FVNRBGReVQtcNIvnf+W0Tlg8SLUYMwnz833dU67ttuOyXmnX0TFPfeH//Lv/sGj+94T+9sv2rCf2BP6lTjwZ4D1CbzMTxNgfQhzUtmRkoWmAAAgAElEQVR+65aqxx0r9XD21KfDMUxl7HO4EjOHawDby7STUHr0Cr3evvlbvzls2r4lARAp3mwgSkonbyL1uc7GTD3dJBlUa2l6sNJrzHpA5iKsxHU3DpLp+0l2WjnUTdiTi3zWFbLB1tvdvq0UkvqRpav5HLLK1mOxqCsfXLVqbclpAJW6m7pBGIAbh5QRQsmCBbczgGmdNm9N4TB6fyIM64KFSm2usImP8/x7wxYkS8qCK1NNvWGkOrJrBs4YxYwBiFesTUC/bAkgGpdVmaizuP5OI5/cSZb64HPPtxo1wbt1qPRXpca22vXMGz45dnz4gz/4f4ZPjp8IAyJ7FsgWFrNAYbkBA3QB0kvY1LduKWbV7P1GMu4a8VjL2s0ZutwwXEDMgwqcFkCtQHo2mHZTld4yUm1fjlF/fn+tP8MGOZjBl3POiFVr9aihUgJmA4OOKWfBZ3E4HbD2wMEHDCJbx6K8f4HYeixxQgvy09ZIyBFG64sGSVV3OCrr7K999D1aH2Cr6hqA6OdasX7/DPsi1hiWG65B4b2401rbffLkidSm1byREcEAC2Z/OgZKNxLA6WKt1M9rZV2Z76dxU7HeyMY5Bu+NMKvMaYGjdawLaX908MBepLoruP7XE8C++MJLw0svvoIUf1fcJCf5zEnAsfNq1nEU5lQ5t/exdbY6CK9eRTuRfbtT+zx+7SLvb1sSEjVIhudhOHb/oYB1Ksyvgf2GjVuHPXueHw7se3nYsHkfiY/VsAowrQ8EDourzRFB1ASg8S7yxTimWk+sPD71hTV+8wD3MvvVLstaYHpFUl7gNUq7GQCh8yrOmJx7gTeAJgDLeb9sBWYy1LsZBM/OYwEOa9MVaukv8K0Uejnj2udsl9QanLuGuDZs3bItjJfX2kDRaWmwL/vnccr6adTme2l8Zf23LHq1mSgZaM7RevwmXa/6UuelsmmDWgDwCGPa77eaO3NMamdhqn6uMdFtzgZ0N2lhN1syUdjfy3PzPJw7vmfYYUCF49tr3HKOjZGdrcWLMppEIo+7Zrre+t1fU59pz2lv21ojRtvv9PXCJ5QioNgjQUL1KH4Y0KUp0/kLlzD1OU5C55Ow5jpmr0EtoDrARIzz3WOYhJV1zK2rLYMylQgALJ3ZWaPvoSSZpkRjtL53dg6MrGejcvMuC37k/he0zyYIXGi6/LdYc69dHnNdav82exL2Kyx09dj1uf4uML8DQPNYTd4IWDVO8zhVuQj07AtsvbvzyZKY7eyPthHbC/gUxF5nXzt8GHfkU5/hX3Al1+HLX3oDA6O9yE2p98RP4SYJVVnXNwCPhw7RC5X72jp6561rUXpw89w7uOIrxXcumTSToXbfSOKQxGn2OdYhX6MqZyGlLK5+tewrlbY9F/WjtBf64Q9/EJm9ydo1a1bl+8DBfRzDK8j010Sqe+zYkbiRq1KaojZ+huv0wLpmzs9jHBOwkqyyndI07V+sYzdRpnHiYvcKpbqqqZT58/syX8N8dj7qzG8io9zsq5a5O/p2ttIygm64FVOxJuH180zsmETxM7uBVvq1c99a6y9D3+ern9HvwZ5EE8COGq/1fcjP6K37TJ44eDKtPcFfNexleubX6H0dsyfup/5Z9uh2nYgaxPnVyhZU1KzGz+AOyfZKzBXDKktsbbGfZRLEtdC18T//b/5ZbYxP9NczsPqkXr5ngPUJvXJPC2i9dfVymLq47AHQBGkCR6VZp5A9vv/uT2lt8lkCNOtl1mCE8MrLLwIw9+Y1E2SFraG5JyjDYOEGgHVqGhYTcBiLfhdpgzxr0kbqvdJvjEBBW383eplDpWuyWEr+7M9nPeaaNRthELcR/G8lmLKu1Dol4zANkqw3NQAmWE7bGDbrgJmSpmaDEYhlG4BtAETcQT51CzA9fQ8Z8LzbBFYAB+RLnodB/to1BIawPAlWzJTaX9LgCgZXRnXrpp2wNvuotcEMCsC6kMewQIRxo1cmve6mOecxxshNxzrD9UgcE7QZ6LAJXaNlzTHcGn//9//Z8DG962ScViH32kjgp4TRoPAmNWE+d4ygf89O6hhfOJh6pTFdftngzcL6b3u9FjGTjqXZ8ANcDU3EmInJGlPk5hkDEv9uXZeD+IWbrwPNkYcjD87v9f8J3FvwV1nrhJP5zH5P5NFgz/ZXA832WD27gGn788/+nnNobGywsu/tA3Of8TPLRj7y0RPqDHPVWRf4TY2ezE6SGXVOBQxa4KrXZECxPX5vlxwt0t8HAasf0PrBoFMTMv9ucL4AkLkUwGrwbXCrCZXSaeXrBerJxLfabUGGAM35YO2qR21rJOewslsdr2VULN2coo+wLZe2Aby24eppW6kd2+hnyPWORJd7bgVsTAIdjlfG8Mxp7lUu/qGDB2BXdya4td5zCbL4h0jhJycvMc+RJg4EiIth76ntlr2/yX1hF+Gx5dyLG3YBkL+BLHk/oAhn1wXI9AClugbrVmnZgO10rCF8yP2ofDiSWjM6nPtCGFx7QFqLZs15xoDxU1LpeIX5MnAGOCZ45t+ybjwlIKIciT/HMAxZJWyrwWoHXvZgvc59ZiApEysbZELF+8KAVtmsgaJryhbq6xbB9mb2+iHNuCmXvc0Xg04DXYGA8mCDwjalGxiuxMwjyZw23ysrVqx9zc1630gR22P9zrH2rerR2nP7fdsZ0Mhvq44uDKEu4LYlidERYw+Y9ho5xyP/1+RKoKvE0FY2mjgxx5TEVqKu2oR58BU4K9uv2tgOkNNLO8F2scNhiFw42/n6mIqHflclceWa6vOVL3I+jpsjsIC1SPbu0qUrANdPAGTXcgSr6fUrCFFFokGTc8xExdXx69xDFzBwupj5vBUjoRUkKkyEqES4yfz2c6v22z7UI8wUnyvDO7vm5DaevajtWjjWZcCVJJivaVLtSnxVMqr3iXZCxh3dP2RuFODxP9k+y1NM2KgE0HTpHsmVtB7juliPugvjoZdffCFJrXP0E3Wu+fvf+Bv/ae5F283cIbH7+7//fw8fvPdulArO7RsoBVbhI6CPwg2SwrrfHti/D3nurjiCuydb0zw2BnAFhN1TikuCYAWv3bxpSxQ9N0gCyNB5zO4JY5Sv1LwuNrcSjvU350EmZxtDAbeu40cPH06rLMdMBdMq9puD+/cMq9kPb5LQOnH8aPbIB5+bJLNHKdcmJTeqQLxHWEcCHiuGmImbrt4LzVm8JT3im89n+7pyPCbR5j7OZnWXsXSMuyS3ygzKHKn2DNz9Ye27gqCSqYLKam/kGlv165WgfkAmTUBbycnZ27qB4UfBaAesfV3w2a7l1drrQdRHmjcpRx41TxuV/Ffbo2rJ1Y27ahmonWZ2d2r3lOe0gqTHmOu/KhBLJNJKTxWCZVLVSikqGo7BZNx//ff+bZ3IE/v1DKw+sZfOOczN1G6lJ/k0fnWP/UkHrlMEsMpV3MVkHJTSjNl8nQ1FB91zgNXz505H/qn5gQu37I9simySbIsboxlDAd9tAtkZNjU3EgmXYigqECpDAoIIp7wbptnrBGw81+3WuhCCKAPhKTZaF/O1tL1Yv2F7QOtCDJWWIqEpB1vqOqlbNQDSCEnw+jBWga2O0i0istw5wKpkaFqJctriEKDDMC1ZjrQHcH6bmlqNIswGL0AOVeMhs/aQ7LlulUqS6Vm6bS+S350EjRjhCFZhnuY/IOMNQ3bxysXh6ImjwwV+CiK2bNlKE/cXh+3bdkbCrBvs5cuwcgTZ//7f/3vqhN8nwJP1ehDmNE3kOQf7sCpv24oD5GuvvDB8/cuvI2/E/TFSQ0/LHpuA8yZBynkyxHmsgT2D2YpLGjtEsON4uwEGvruJGkQEyT16/44+1pnLOTlj2/g7EG6btK/p8t08owPIHvCOBL6j8qw8tTEn/ShKGpz9ejYorZi0Q8x2DKOHnX3wZxH4LEBoQarPMLDLHJz9QOdpB7w5kxa46XZd9Wy2szlMUPcewebRY0fTVsMg9h6s+nzaxCxD0m2QYYAme7CSpIeA1bosJaeCW59vcCtI05DG66yh1WpUAgblOkNfI5APqGgB3/4Du9KXVTbCFhQH9x0ikF2f+Z5aZO7TCXpkXm51nc7vHQDVgwf2h911zmuiMo+aVvy0Od4bKB+uMD9vASiREpOwGWBbJwG7Suo1kFq0aNWwZ/crfL8EUD7EPbiDz0KaSTAp2BAsTt8jqQKLc58Afh4Ms2YtIk6ZDeWE3vs6eSv/E/BFci6bEoBl6xqCVoJVTWFsn6IRlGuA0jz7FjreqwDrtpsSaDhfvR9lF6v/ZTnlWlPvHd7r0nprIA17NnJPVW39XFIiAI336qoDfwpYlQabJFO+WQxLzb/ROdnnaRI2PT2SJEhTBWSKMn9aki5wx/fhMwSsvmmMXUzemRSRKQoTyL8ZgySRAvN4JoDQ9c+gXdbvCuvEecC672lyaxesXVrZAA4MqmeUDjvW7Xi8z73fA1hlkOzH6bs3VihMooDVsfAQG2D12AME2900Gmj776p4523FdqytysRViYRhJwHhtdNQTvbuCnNZ5kgVjA7aC20xxLX0+RPUvFpPeRFm1vVvPY7ma2H2ZOd1nL2KC61srwmj1LeG2a4jqyRcubAmudRLDPrFyjpRKox+n1dCqrc2MYFUPb2dD2WapYyz6oirDrvcab1mtbY1YNQSLiZdlPLbZmUMwHkQ+e5fonTm0qWLw3GM2SYAn5oj/Rd/+28Nv/brJH9Qx+iY+5M3fzx8hkJDUKc7sKqKcQD6EdRMJ48fy7qxC/dfDQe9l0ywskQE3AlYTfpqxrR9547huUPPoYY4mD7Qqi6yFnHcq3XbVmnE+fs59qJdSELMdm/u9bln2Tusk7W+23pS5cr6S2iUdBUDpLvcu5uRKq9GAmzy6DpqEoHrPLwgdCP2+kdRESBac1nAqlS5XHQFr7Y70yxN0Rbj6jm0PcsxtZTIz7f9ziISzp9HIdBk3f6dc/G+9g16H2uVE96/JRtuP5tBW5hO5waf8f+1dzY/Vt9VGJ8yVGYo2NJCHSi0QKGttKRWo7HFmLgwpsaFiQuX7o079y5Mfdm5cW/8G4yJaxMTGqNgmyCxVVs6tEB5KXRmYEBan8/znHN/vxmwqctL5jbTGe69v7fv63nOec5zPjJYRReg6ueyx7DIl5OnqbzMg4koU60VvZOYsVA0c2jfzGFKCnkdqLHWkf4WXur5grOadpiwLDzHBrXg5HeHdoxDDucUzKFVrUVJ1UE0rurCuv46EfPlmR9PvejSBmAdmy3T9vcGYJ22Hlt3v9MOWK8tn7chGJoLNidKm/FeWzlWQA4wd12bGvUc8RKvaOP6UJ5hKEeIJrF6Ey2l3AlezVnX50xJBhsKGOAA1oogjEV5yHGF+gK9aJuAcsoDoDKZOpbUPp1HfXL+QRnqKtEijzJlZFBMvXLpqs07VHpZ9FG0jJFZ+YhlyLSyLcbiqoBDqEMYvUQZbcYZkPO+hSLqWbkHDHQA54LqVu7atSB5f+USKm912wMPyaCUuJOMg1kBaCiV72uzf/3UazN/Oflne0MfU/7cC194Qfe8WzTpy66vClBByOq0oqsnTpxwxO6tt88YkKCMuVV0UYALuU675GH/4vNHZ77x9ZfkhZWHvXPjEKDB61zeV9vECN2UiZWIYhmdjpYkKmoDligPRmcD1vY8r9tHEpmQ0YB4io2SRDcHKm36dixMMQgkpQ9srE9+82cuYjpe/d304URjh2MKSpd3OjcZL3lMgjrcf9sTPbxR7/VErahsg1/onAVWJ173up2cIoAVY4/mwmhhnFPC5vTp0wKrpxUZWrTxgDG4sow3nGdSTh0AUm1C/ibGKD8AWOYR42pJFO9HpISLkca4gsqHYbKNnGuBN6iS589dsJc9ipyzMwf279Y42OX8Z8DcVs2HJ/bvlxgLTpOtimRdFANi0WJO3C+G8X4JpGwXc8G5xpqPtLdzy5XHfZ+cSdfFgLj1nw9NDZ79DPm5odStKIK6skJeFjS/XbrGMxJbAbg+o2faXpFQonLQOGVYab7clKPmlkTIuGfmGQamBZf02aUrKmehtsNwJbqzX1GoOYEPxt59UIkBEJqypprSdgKvgCvAAPdDniyGqqmrRB4dla080YoUMiabescYIGIEfbZVZhNtBDPmuIBC1qRE1BkLOBSgLFuESffrHNYa8/EnD3R5zyPng0dQiEHpdY7G97zCeE+U3q4RTlTHGJwWYPV96PBMkYEuH6OW9VOCPmJcQJXFaCY9gjqZtAfR48eU59xrqpkrKAUTvaK2I2JV5GrWehBXjMZAg2Xn0RHR1r1yexUVAsTk3pkzuT9H53pG+TkDUhK90tjSGIWSCVMkeYcAPUX1NbaJnpKnDzWX6CrCP6i3Q7nGEch4vyLAhoMSkOi8fNG8iVLasacxzZrMczY92ftUTW3aOEAmjIhqzcxhd1vmvlcM9yfzGaEcRUuhiRZg7T70fkPpEq3BOFcmz+71IdFxxqJzgk0DD2sAp8rhpw6pzMs3rdHwhtaIc++ddSoA1N5jx17SPH5czwETQrRoiQ1Cjw2LY3Xm39KGOHnyrwKyb7rkCyVkYHUwz9hvodUHa5XQkNoDpf6nlXpy8MCTbuv3pda8rPbEpWDBQfImocVWf7HGPKhyNq79jBAaz6r+oH0QMEO4CVrwZc1ZItxL2vNxkgJYtykliLxVxJKIXLKDEEFF8GlcCibMm2Kq6Pt2gLsEWlR+aVsDUNrRbCtqpKKuL8qz9pkHGO8wmhzRTmSzXw38WPM8zwwGA1jdJ84LpdScxr9Bru7UEfYhPSbnikZDyo81OB7KTg17VvL8+zvcFwwOosop0TfsQYyLpI4MKQA4muxkqfnE+HFea7EcaP+M0agZsyewT4eCTHoWjhNSJ0QPlh0CxRs76Sc//+OkTabvjw2wOn19tvaONwDrFPfgtINVmv7sBfLdViLFj5GrhfSqIquXRBW+LCohyr5SX3Fkko0Wz/EVATM8qnhao+grdysGJZ5UbZSIrmQBT9FsGzT6eyI+UkCSf+OR5zdGDIYYircs/Bi6RGIwdBEmWpFRvPDoHlGRDytyKaqfFHovixpI3irGPoAVOiVqll3OIfsT95WdgQ2EcjoIrrBZkPPDZtBGEFGwt0WpPKMfyhBAMcLQW1iQkNJOVB/l9UbRTyIJe3Yr7/bgIf1Au7T45cyyjJfzapvjrx4XLeyswfc+qZRiJFAnFUOBeppHjjznSBGlg/6kQuvHj79qgE6uEdET7o1ah9Crnhf9+vvf+65ATYrON+W3gSRtzkaH5xpaZSiFozxPG8NsrniaowTNFm47HMCOWWsjw+Z1tVX/jQE81LBk7wcAQZGOEQigjbqhaUumE9Y5aXvzknNOA0onq4Z6F0N99LnfAUjUezbZEympmE660wAhFLQYqHm2wVhNe3CM8YQPyj014Ma4z4vvjQFJIwiukzy9a3LMXJABd1YCYItSzLwg4IrxwFEYEzgXiBZd/SB1czFwOJacMxufj1LfNKU8zinqtEfKoOSKcW/LArvUOyUyRTtxrosXFVlyXhxAFrr7jKI3Tytas89g7tSpvzs38+jRox4rJ6XmfXbxXec3HxEFkUgPQJX5Q5QSKuWcIpFEBj4S5e+mBFE2309USYBToHVVAmQf3yf2hPrQrAXNs6UlxG82i6qISunhmYNPPqvrHzAQpGk9hwRYeX6oqktXFWk1ha1B/i0rhy4uvq3ned80W+7p2NeO6d53O2JG2wNYoFhyUkTSAFuraj/m/LzWAdafa4oeASgt3CQgCQ2YyCrtv6xnZExHRIUyLnoGPe/DKuMBYwE1VaJgdLN7Gf+UDf82RgHo/HANnFNEmNUWAFaPNcAbx0K3TIQO4OA5wXkAoJpz5iwUYE1UL8c0UGScs5Y5CoOhzRjWp8krJ6oHmEZVN4Yz8yklkVjLEpWFjo2AD2CLF+MrytEBCE1htSo3N8ncYb7qep3bGvpijHwb8jo/aR7cgwEuETPgSEUmg9WZKzE0vUb4/LQfOdCipwKsBD6hp/OMrFGILTHF6LtzogiffO1vGi9SYVdeK9FWmAKs2RyH44foNuCRdZL+5fo4YFgDz6kEC46Ezr+lzSbzeJRDuJ4BUhPc3+0Xz59SYCnTZIEmRqLaK+WQbruUCnsha3dHzfpzftvhQJSOUmpyQJEKs03HPCka77EXX/Ked0FR1mvKRSWn/APtUXuUy4rK7n4xH6ifyhi9Su1sRc3ZF1hjiPbS70SZuTZzCYdNABfUbxT3mXerZuhERXhBjhkJOwmwXhB7Z4nyQqjeedyYMmKmA+CJ7yJA9vCORwp40xbSb5DDi5x8mD7k3SMu55xZOSLmJEK4TaAVwDonlXQcBAb8csCxh+LYpd+Zm1yv6+WaJqw1j7bm+xEhSpkpPjNgLcDodAYotxr/j+5UrXCo7vqulaS1tjBW49DJHkXkkuM74t59mtzV1A8mHYO1kocnDYh9dwysJwPCczz54+NSVAaXNc76OOe5oiBde0vmQ9Jtek/uKLAdLOyJvuf84GhzTjxOOlYHnEVGur4J2zxxAFfJHX23Kyy4rdSOONVe+cXvxrc/ZX9vANYp67A7bncDsE5pD94LYJWmf/X1RYsq2MdP3ouMQ8AamxKbaGhTUAlTT48ILJsF9TvZqMkxwdhwhKU8iOyxeN8t9gGtdlSQu7s7i3gMMo5zUXgMNUCsyxdoA9fmRh7rFlGZKOVxQxsgwHHv3ieUv7PbyqrLKiVCfilGVwBRNoXeKLLhAXICWFMLVkaxPP4oCiO0ws7uOmeXLsrTfWLmn/J4XxU4h66TeplSD1YkdbvEEWZF/6S8zaFDT8089+xheblV/F0BVuwEIgk3ZWScOn1R9NE3bBhR/gfhm/l55dmpHiYU0Os35tTm1wxOEO8BuL6mEgJEFShz0qUydokm95Uvf2nmO9/+lrz42ux5RpsvimSoPWKkBZi1QIg/L8A6AXoGozFkBi1caLdrASttl+/FQJgkwpaxaprdmryv1ATFGHG0N2a+2zMbuv9f7w1/B1DmSUYkw7xlCnc+53jUg4f7KECpfrbx7AsE5AZEVz7hQFws0AqCyD1ZebijRmvuo69dBq6+/uabb0il+l2DrkuiKCKyxG/GBnlGgI9bymWTuSvPu+itjFGr/yr6KgMT8ZLdez5najCULsSQMD5wlDjKhNqvAJPTK/WTEjdEXhDsUK6iDMY9On6vwCqCS0QNGTfvKXJF1I2IO3PswIGDFmhZkFGKwXxFNH2EOiirARhyKR0BTIXhTMObFw1+06yioqIFX19FkVrleFDtlKF147potyrRs7xMtEB1hudVYmfhCdEPBVof36mcNkUC1N7k8TG1bkuM7OZ1IqJEiwReXbpHomlqt3ffWzTohEXBmHz55ZdnDshwJ2cLMIahTd4vYwhxM3qb58fBRd8uW1FU13AUhTxNSk9tdQSMsQZgaAMv4z9U/h0SuNm5c5vm6ya1KVFZIjq0b+YpAmoA1CiYs34EBDZ4BEi16FbJWmdOeF7EIcLQIzLkXMqagz2m+z48wsu4tm1qIGgdYM8zrudoqGn15UwywMwa5aiRDnQEFECl9xlf5LeTRwz4RxU8KsF9fFgQrgXsiE/RJh2JBDC30yfPy5rriLENb6jvROIjahehsyFyGaZKryEIxCTalllXeewS0QLi+rqsibouUdS33joz846cPrT3LqnBQ9eeV5/fUscQ7YRyy7Mh0ARtnvvHIQmQYs7xakDtiBp7SkW1AiwTER6/+CfAlPbKWhGg6dxd9jJ9gT3IZYRK5RymC44ZwFU7WBtI0EaJ7AFaA1yhkBOdxCGEA/PFY19VnrnEvhRdBfydV9kfnDfMwwUJDAL0SaHBgQVoBazv0vu7Fxas9s6e12JYiFA5hxN9CeooF3U5kXrqQ0MnVd6v1o2UnYqAm5007oOqlaznhSK/b9/jBq7sHTAJiMhe1trAXMVpzTq+VY5R1q0HlE/sfV/rxk2JKNEfOCSyl0dBn1eEuOKYZlQ3pZrfgCyDy+oYsweqvAzjC0ALE4MRtVVOrO1as1r5u3NRcW653Isdoux7EVQMYCXiHHvBziachcxj8r8Vif2MnF7ktsYZhfASjI0qE2PwmDnNucdq3e2gaGBtGrYdYvou48xgcwCsVpaejP/cV8ZrylW5zJdD5Jl7ZgbwHTuuOCf1rnGUUUe389ZhfogJ5rJgOReOv1d+9qu1g3xq/rUBVqemqz7hRjcA6xT34r0AWn/wo187UhGjRcDN+WPLzp9hgXZuijYeaH0srHHeU2pFYjQluOANS5tBvO8YjUgrxIuIgWDVRVkvTcNrEINRMBgB8TgOAgmpFepFn+vIqMCzzAb2sPJa+cHYWVEeK2CFCAUbcSh8RUVm0zY4IZrgcMFkEwdczKlEDedobyqb/uLiO1Zg5T4scGRFU0RdUCmWgAt5JwK7DymK84jyjLZvx1DURmoakozh29RPmzVFi+gxxs8OUd10GsSXvWldvEQJnBh4bLQofi4qmrAsD3mr8rKxEonbLeEZcqG2UP+Udo3FGQ8yRqXnj3L4APumxnlX9Pvrx2dAaE04+pbv1L8LYq7FlwU+gwvriwX4QqvtaGcb8SPAOrrUnVP8ThAbkNyvfF5wNI02+XQMiNuDHcOprIj67th6LYpgnclmQhkqBWN9aMaJIbAfl9IpqOIyH5gXjGOMTVPK9e8Y0IhzQb9MtAxjM6VcVHpDngyUglEOJX+VqAvjE/oXUcSuwxpbG2cAkYeuu4dBihI2jiGxH5TfjCopUYdLylnleV1KQ+MAIEv+M+wE+hynEyMgdUHJEdX8ZX7qbslz3jRLJBTjjrIQKFlrDiFSwlwHgN6kX7fqXon8os75WY31nRJikTK2Su1YYAW6HYYbAX0H9VFTFaAS1ZGIJcwM2oporI1EHYNwFMrWUbQYX50AAAmuSURBVLeV40bgiOeFQgqAB7C2yEnADiqoYRU4misHEGtGyp1IAVQGnYGWqYjO/HQfuVSWDG5q0JLnzoMbECqPDzonjgKMV/owJXaS59ZlYkyX7fHn866nnGecOu++DOmea7Qx14odOtDo/R5nnaQpVOSlImHt7LHbRQMBQxVAxvuOxDrqWgJL5QBkbXG+5SiqOhGBKSpiVocaXyNg3TTmTtno67MeNo1ymI3t5uqzYZDTp4zREoWplA/b6pOoU2qAMn0vXf5g5orAGWMeRwolVhjzruuqzxnHKROi/tNngADGAka6Vbepr0o/2cGZ/rbzyQ60IVfV92xgkfkPKOLHEa5RdMtKszrO/e5IN/OEsijkEyJox1zOnHCf9vFGKqwUOGgA2kT+M8+4r4P791uYEPooDCTTzAVO+d4c4m2ulyq9BztLljxW2Weg/AOyeD5HJasuNvngGUe6j4rAM5ZSm5f8eeqLipkg0Joax3wW8MN9s1/0PIoWA2VpyNuOsA9g3hFsyqnomRBpwzmK8i8RdAArefgtvecSVOSgV7Swm7ow2sSRGLp92jd06uztBoOO5iuCqPa+oesjZASj4n7ZHLyGckXUGKe+bfa6FghLe/DNnDNAOrn1vE9fAlZd4orcY90zbcrfmX/Nfsj+R9Q05YzSZvSjxal8zdRMbcBqh1M5bT3Uiu6f7SnjLnt0QGYiq3HyxInTdHvGce1qdiolhco1hQ1uW7E6OcBNF/7D73/T03KKfg87+xTd9Mat3qUFNgDrPTAsphm47v38D735mXJF/ogWSnLuUoA+eVqx5bNwYqOzmWYjr0LzGAIFZEIxLVqaDmyjgp3Bqosj6lwXuE+uRxb6ptlE2j5GK+IeLPzcJzeByBJRTzYqNkooeoBIlyCwwR+qjvcPRzQCWBNlHUBxK5Q6P8rec54dimZESjgf9S7tJS0gzsbHM2ZjkTfb3np5YGWM+N/a3LdoszfVCQOiBKfY6DuPjjp+bNodXeHcnCdUpABfpPgtk88mrnYh4mbhD4z/Bqxs2WWY8d0hv7TenwDadZPMO+Bkf/XGP361MeAteBKFHL7xv8Z7e90/cUqPser6L67f1+xr6Kjpnc/gRyggbSNmDLD99T5hjOY6nX+3CEvezbjodohRnDqXXeaC9ieHlLEKKGrji2toOviHCDi3E6Ok6YZlP2PiFmXNiq3q89tiBoSWiAGeEhrVnfoukQzGYlE2GZ8YUIqeOOpWdFL+jsJk8vhM78Tx5HqVRG8xQjWOnDulzwwSEEVbdZR102aMSqjkGMmhks8oH3fTLM4ZhJ2oeRj2AoqxGRP6n8A0uVw2ADV3o1DNuONcjP0Y2AEXHAQtFiG2mju6T9t1FYmL5ySRCszJ1OBNjc12almExyUoYBoQSYph3sCQdiACZFqghXMw5BEwyfrBvxNxTASkWRhtUA9rQ7mBChyNXSkZhTGY+47H8y7rV02uAqg8SxuhAaSja9cw5T36L/cUyiQvrxmliDuJuLJO1Hy3cwWGA6txGcv9fD7ecz3GOBcez/S2sYeZdadhOflOzZ9+/pTBGuZMr/8ev36Gumbdm4GwPmKdbnE9v6cLzFX+nvvRnZ/ndl1wvZxz6OhZxrrXZn3msTfZd3zhwg0BDv7PAKVq1hKFpvf0mam9VpQd+oL2ZYx4fuIkIZrq6O2Qw+zvc239B9hDGAcWEO9RX3wORWt/XwKFio42+LQYkfs3YkVEy9nbdkjPAL0CRKAA+gGaHM91cKTw/ESzU/cVYEwbEJVm/2NO48BZFdC3SrDunRI8pIz08kc+LnMl424A7l6DdA/MEfLuva6hQcFaJ+BKBJ11yHnwzGP2QNPpE0HvdglDgAgka1TnFWMfNHugxa7CnBj2WxwziDnKkWaGxLA/e854rSjle2yJmre57tBv7s/KKfZaWuCTE3s5Iy0lo8FCR2R7e5FxqwpE87nHafk5UHlX+3Fe59qKRQOQZz8ISCYtJsdzEGv3mAXkEQcLiPWPueB0FCLyw77s1KVy/vPBJEprp1LWiKwjOSbPvGnmX6d/O0zXqfnrznVlam5940bXtMAGYL0HBsRUA9YjP3VECMBqwQMtmM4Z04bqXAwtuI5oeBHORmE6FB5B9R0RG5de0GehsfF+irOzYscQc72KAgkRG2DRhwLGC9oTpQ+yYfUCPeRh+ngt7onIUkwcz3A2bOiVRD+jHBxv8ji3pClcyeHMYOu8oPaqDxtvgC9iFOxE3N+Vy1edW9sRHUCzBRi0wXf0ivZr+g9GfWW8xYDXmUwtg7YsIxPjBm/6kgQUMCy4tgU+ysPaHmko1gGsKf9jGmbRqxukZKOOQTUWnulNbvy7p1mbmDbSbdetBauT79X7NrRHmyZ/N0gcG/r/zzS+G7C9633YgI2K6fi+xsff7Vzj+xu3AUYQlNAGEA1Y2iBo8GqQVcZC18fEiGOcB6zE0OVFFAZgtenjODVcbN7RlqbkEfkIeGPc9HO67zQmEhVpSihGOPMj+bOAToRbUjQ++Xcee4o6cF2oboxHaIwdhWQcQUFu8RKMap6BchBEMRE3SwRYomZSDt4smvrs5gLYgC07ayQAtczcVAQX4CrKcyJVET/C0TI3n1wr+ueWqIgNWGOk2TXgtuLlOSijN4Zb2o37TVQVAxgFYOZt6hZizKWUSEB0v0wJLOcS7/E5a0IDRtM4nacZ51DnJfK5I9/kpBtQ5rOOUPc8ahpuDPCmpVc0ft0Y5J8WjCnAPPp4Mj/GY3b8HAbQFXnqthjGoEfsZD1ole6OrjYY51kd4Ru1T1+vx/X4GgErg+HY11s/7z7tXmbgpCYiAooTjfbsGq83cJToevQvY5X7NAPCQBanHpRnwKGEdhQlRn3V4xTRPH0t4CptZMdDOWTa4cd7XdPbrbUeULK2TYz8imSP2tsglzFZP91uk+hWvTFuo77GuI05HsDKnolziH2T6HCQD6kCzC2ErFKihPsnVQBmAus6jAjabEnR1huihKbNMq+YY4Ag9kko6+lnOjHnsbO2HDrkMrNXse+yH8axIxG42hugA5tG7pIxsKPSV62JEOdItweg1aRu9RXOXvb6UKB5bUE0S+sDUdzk64fa3jVge67ZcVROuPE62yh6jaOxaBoBxZl3nGfCFhg5mFJnPWO5x8P4/P7beg7oY8gJrL/vF7PCgJDzC5x+RCqMCTkBrDjc6DNDWq3JH8sZxzH8ew1gNfWXrqVNMk/z4t1EbfNKpHu8Tzg1afJ5MT64Jp5OM9byXP3M/N2ldrotmAdn/vHLusa0/NoAq9PSU5/mPv8Lx06ITV1buOMAAAAASUVORK5CYII="/>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AutoShape 4" descr="data:image/png;base64,iVBORw0KGgoAAAANSUhEUgAAA6wAAAHCCAYAAADrWkRHAAAgAElEQVR4Xuzd2Y+fd5Ye9peshVVFFvedlCiJ2lvqlrrb4/F4bI/HgX2XwNkucpF/IjcBAsS3DpCr5DbJTRAgQHIRBE5gGx4PbPdMxp6ZXtStjZIo7vtWrGKtZDHP55zf2z0JbMAD9FhSd1VPTYm1vMt3Od/znPOc5+za2tp6Pux87IxARmDXrl3/zsfhk0tXho2NjWFzcyMPsD3MTE8NU7unhvX1leHZ1sYwO717OHhocZjbMz0s7N0zzM1ND0+31vKsz/P5dNje3szfrw67nm8P28+nhmfPZofNrbnh0aP1/Hw615oenj9/Piwvrw4LC3uHgwcPDXsX9g0rKyv5nUd53+fDnrnZIfsg//0sv7s9TOUZ9u5dGA4dOljXXnq8NKxtrg579uT3nj7Ls27l94b8zv5hampqePpsO/d8NuzevXvYNbUrz/A019sY8kTDbJ57aup5nu3p8PTp5rA777Nnbi7PNTNsrefvNrzD8/zOdK6/Z9g9TNXz1rV2TdXYGJPn28/q74d8nZ7ZPUznPqbr+fNn+fvt/F0+tncP209z/zxjflrPNj09PTzLs25ubua5tjPGuX/us7H5NP+5e5idnR1mZmbrGt5ta8vzZB5mZupnruN7z55t5fNZjVf+LO81k2tbNNu5/lbGYCPPNTM8z7z4Xdd4+tQ4bdczLCwsDNOzM/ne02FjfSOfmxm/vfV7rrsrz7Vv32L/PO/sq7/JW9T45EbD7Mx8jc16/t587c468S6eb3cGY3F+vubS97YzTt7Zu7nfnTv3h3v3Hg7zc3szPrvytzP5tJaMwzDMzc/k74x93nV7q67jXZ6sreZrbwvvMZ971DXyzJsZw2cZXOPsfczZ9HTG4PnurJ1DmdutYXV1rZ7Zp3f14ff8vfXovb2rsfbVu9qHPo2faxvDJ09Wsi6zOqZ217WePdscFhf3DQcOHMw7zlkW/Tcbm8PzrL+p3c+HuYz3kyfLw4r1m/fwtzNZZwt5h7n5zEf+LgOX67nX9rBuH+artTiVa7mOfdLP2OPp2c2b9eHZ9u/fn++vZ87WMw+bPe9ZC0eOHBkOHjhQazQLM+ttI+sk75d3WV5enszRdp5rreby4MGDeRT7fqO+12vCPNXKrrVgXn1vfX29PjcyvluZy6zGYc/s/LAv47Gd/bCVfXLkyKH891bm78mwvrkWu5H9lj25O+OyJ3tyb8belTeerWVvP6nxsUe3n2UPPcueeTo9rK1u1Xx6V+tv9UnWgr2Z8fCs5ms+42i87Lm1J2v1vONcG5/TJ8/UePmwL8yzdTuV3/P3t27dHx48eFBrcc/cQq/9jGHNdfa98drYeJJd9zzPMpX3mK1x9y61XmzujO/i4uKQy+Z31zJny3nc2KP8xH1mZ6fr556L7drKuLkGG2RJ9lhmbvN7dvhWxn4mtm7PPNswXfud/fH3u7K2d8XOmoftZ9ZI7pH3n8vcWAdbT3uMjfeQ8X+W9fz0efbZ9nTWV9Zl7ltTmud7lt/1PnOxJS70ZHXZcqxxcr+ZjL31ZS0YF1/3xXYb6+n8ojX6+PHj2pc9vrGRW9ttN8xJ2SB76mn93Hja12yWdep92DM2dCbPH+Ncdnx5eWXYv3iobAfbYk1ae/YIe+0+zqjp3MPamJ6ZqjXtTPIs1oB9Mz8/V+fVrryrny/uO1Bzby+xv2WbM3/sPLuyneu79vOM2e6JDVldfhzbsl7XnM14mO+y4/n53Nx83n8p62t+OHL0cP6d/Zy1UHuOzXEuZB0t5Zxbjx3yDvtjl3YzaH5uGvIOtX+znta21ofHK48zhsakbd6zyX88z5pnm+r58udbsU1ZCPUO29ZaziPj4Kuz3NgMm7lO5mMudns6Y/ssc+Fy83v21nzOzmQ/539PnjwpO/TUuZH17vnXc8bP2CtZ0665P/ZhLTYm/4q9nh5WMyfjXjNeee362M7z+b53XX68UuM9nTXno86MjNs4b9YwW5G3ymXZra2sudjSek8X3FXX6QMgttNc531XV1drHEabzV7ZJ/v3L8ZHmW97Pp2zM3937/6dspv79i2UTTqQ33n06EHscPZ3Lrsa+7SV9/Is9VxTfY9YPkuz1sJzcx5f5+mu7N0hZ1/s1FzGcHZ2Ib8wNTxZ2cgcr2adZm3W3Dkn+p2npnfVs/nns+34WHnXXfFH7MGtrEG2LidrnQH2ie/PzE7l2vGl4ls5Z4zNdNaRd37rpfd7oHc+dkbgKxiBXTuA9SsY9a/hLb8KsGoY/t7f//s5AJ4Mj5eW4rCslNPLmNfhH4s+H8fnwP69w3ff//bw4rkzOdgDenKwMqZDDPdzYImTxAmJA7W5Fech598HH1wYbt64nWsGzOZ/Md3DyZOnhhdfODecOn26DrKffvDBcOnSl8PjOAUM8t44OoEVOXQWhm996+3hjTdej0N5c/jo458Nl69droOEYZ+K47Bv7+Jw9OjxfC+AKM7eShwCjoiDnDMUH6ScIweYa28HBAG/QCxgN5O/G54BpJ7fIQt8zdXBbi4c7ByzlZUnBVy2Ax6cyg45Dmh95iBy7ZkAk7nZBrtbADAQlZOHE+zUW4lD8Ggpjk+ecyrvsG8fxz6jUr/DwW5AuxYngEPro4BZPh18m/k7ALABKzAbQL8vP1/YUwciR38jgN65ztHeHefD/Dm4vYuDvZ3I3eU0eI7NADyOgfv5Hc7d/v0Haux8j+Ph/sbb83HqZqb3BFisV6CBQ8iJ4IibF87cQhy2w4cPDofi3JRjmncHth4+fFRr4X4A62yAzaGDx3KfXcNSxuTe3ft59vU6oIFW4zk9s2vYlzVn2TyO889RMj7GYt/efXnOgzVG3mN1db3m7/Hj5czHbDnY8/N78xxH4oit5lmXMn5Zn5Pggb8rMJavx46dCLA9XO/Jqbhz52454IAwcNlg9XntCXsE+FwPIPG7J04cH958683hVNb0Qu5nPjlmu/L7nPk9+Z3ZzNO9O3eG69euDDdv3sw14ohn3R4IkFzMc85kLIAjE1ewJ/9vqwAQMJI5jSO2Ekeb084pM/aCNta9+fQcnGTrc319bViOs7u01EEgz3fmzOn87pG8h6CHoEYATMCBsfRvjl+/L4B5JA69ANB0ObA+x/VTgYKF7I04c8ZlXLPL2eg3btwZbty8V3Ny/tXzBVo7uLJVz7O2vpp3fJp33V1jOGNuF/cOBw4eqHFaXX8yLC0/KsffOni6mcBNTAvfeGWFg9yBAPOwlrn2AaxU0CEAw7MBDgbw8aPH9dzebd++vcPLL70cu/X92J2THewKKLCf7XV7wvq/fu3m8PHHnwy3bt8pYGS9LmXMjZV9NB0w550FwToAJGAlENWAqQEg8LKn3nk97yPAcfhI9kDsgn3LIfa+PtZipzjynh1g2J1rPK25iE0FFgHk7NvVjMW+2MFjx47kWgE5+dn9+9kra8AIm3wo+81YA0YJ+OT96l6xxWydwA979xSIjFO9FVu3urpRe5lTnMfPvZ9X0GVv7Mju2AvO+9OAHe9tvPYF6NvfwA1QDTDuz79dBPh5Gjvh+3Oxm8aA7TCms7GF4JgA3FPBwwrWCUz1dadjO6czpgDXGFhjF6ezf4FWzzmf4IE5Xcv1lx9nzuzFvGe9b+4PWJhD639P5gjIbcDTc2vvr64lyJS1v8BO5iv7Zdw38jyAsX3mnZ7mv0cA5LqADqBy8sSJ4UgA5lyu5/mfB0Q5L4BfcwjcCfScP//K8NJLLxa4ch/BO58FJrNe7t+7V2vfOB05dqw2+pOV7D1guII+T4dH2QM379wart+6kb2QNZTfcU55b2uCTbI+zUXZ8QA9wHJP1t1sbC17aV8JZK7HVmxn7IccWdsBUJsZT2B8T95jMUHJQweP1B5xdtoLAoo3c84aP9eaz5npuXfnPr7nXvOxN+tZx8yTcw2enKnz2Dkj+CGYsJE9v1Jfa1/GvgkW1V7LOlyOjV5NUGlrcsZZM86r6dgGXwUy9sY+sodrWefmsM6vBPYEU63FMcA2Bjzsd2vwYPbXy6+8PLz22vlaE88C1B/cezB8euGTnD8PYwcPDW+99frw7jvv1Nn4PO+19OjhcC22+dGD+3UmH0ow3Zovm5+zxTuxxgJkQdrDk63Yxc2VCqROTwH7M5mPZ8PDB8vD7QS+lh6tZCyB/oprl73nz3RA41CBzydPHsfmrdQZbg8Pz2eyxgWE+ox3nk/n0960jwUMBJ/25FMg4r/5r/+7r6H3uvNIvy4jsANYf11m+s+8558Fpx1l/mqyq+77d/+z/7ScXc7Qgxhu2QGO9kIAzEKc1HkHWCL9v/H993IwvxRnW7ZCtD9AR2RU5jKGWBYTnordzaH1dPjjP/5JwOiVciQqyhpAc+JEA9azZ18okPDhhx8On3/+ed3XQSvzBBxwjt9//73hnRwuN25cH3720YfDtevXy9kKBIoBX8hzHAooOVaHylKch/sPHjUQi3MPjczGWQRWHZgyouVMAqzlcOYAiLM4tWu2QMCYsXXIzkzNFvABJgEFh6wIO6eyIqA5VIE74NpB5B6yFHvyN1MBdc/i/HAGADwOLSfNGNy7/6DuJctw4MD+csz6sH9azgjQ4NlFljkinVkCiDnFneXqzClwvSuANYd4HBQHmfnYSBCBY8GZ9nfPZDjjYHB4HODGu64B+D513+2AoZVyCK3HhWSqHNojGPE9GQ7O3EYcjAL1+Z9nfBygyfGXQTkQkGuM53MPjh0Hb9/iQjnw/fyyHyvlhLnWvr0HhuPHT1fm9lEAxvXrN4fbt29lzQRYJhNnjAHxQ4cDaOLYAqw+OSWdUTwwHA7INMnGc2lpuUDKehwcz+sdZE4BsP55HISAhAIYNZZAqLF8OhwL8Dt2/HgBSNmkK1euZB88qHkXhKgMieBNVh0n98GDe5XJNO/nzr0wvPX228NL5+yJgxlD2Z68b5yb2dzLvpFhfZjs3c2s4Vs3b2QclobDBw/H8QJWmy2wEgfO2FovuzmAMhiV4c0r5v7ryTxy3oyh9zSXx4+fKOe3M1i9Jny1d+/cvV3/BkQAtRdeOFN7q5xDGV6Z2TwfsCpr7JqdgWiHTdAGiL0bJ9vPXKuzuZWWqz167PixjO/RGvNPPvl8+OGPfpr1uDi8/933657G9s6d2/m8FecMYM2ai/MFMBoj+9u+4cy5x3Icd8EA+wYg2dxI5jfZ1SdPJgBVIKAy3uxNZ8B5kjIU9rK1K0h09/btck69z6lTp4bf/M3fHL7/vd/Iex3ImhC4mhoexM7ZWwWqco37Dx4On35yYbjw2ecFWn3vQQIyALT9tGd+T4ESdoOd3Mw77M21rBk2BmjxN8ApRFXsgICy4yeO1rtWxjXv5xkr+JRnW3q0XEEo32s2QhgosWGbMaBbGbt1ADa2Cvg/cfxo1vvBmt/rsYHAxUKynCdPnKnMmbVhvc5n3mZkaHN/+whwtqcA1mdhfmw+TdYxLBf2BajiBANyhw9z0ucLxArGbOc+nt94eb4CfxWsyTzGZlhX8dcrmAeMmgdrogGlrFgHesyldzU+24CeYERsXWXfMqZ78qxwAHu0LbAmoJT9i3mxHqcfSCjWibHIOpApNsfFNMjYjUG4/dlL7Kn3fJIACXDctvJp5vZ+BRgWYye9JxYGW7AOHGQpVVIw4Mg6ehJ7Np93Zv8rY5hJPZPA6huvvTYcjS2Zis2dzVp79HApQdRbZQu8y2v5+bfe+VbswItlX5w1bATACEz6WM6+NBZ7suYEY5cz/7du3R5u371TD7GQvSdAAax+fvGLCqII9G7nGSpT5yzKM7Jn5oItcgbYQwcOHaj9tDcZRF/t7bXsa6AwI1oZTfcToDwYO2VfnEigTiCyAy6dCfdO1qvrLR5crOAF5sGdPOPDpQe1TgUhduUsZ+usWed62x6ZdeO/UmDevwUOz+WsPx77CmgKWj/K3nxw/2F99Xue0Xm1J+twOuwae8Xatp+erKzl/g/r2eb2zCdQcqCuuRTbZPtbH36GmQHE26Ovvfbq8N773yn2xuOcC5e/vJxg1Mdlz06ePJ6ffXv4zb/8/WIjbMdneXD/7nDx4mfDxc8/y346maDDuey3+BRZSzLiHci2njvwcOvB7eHG3ZvZS1nbAar8HUH6jQDOB/eXctYEsCZgzU4KSHg27yeI6/4CKPdinx88vFffP555COzP+uhzylhaP52NTeY5vtXC3rnyuczvemzpP/rff/Br6DHvvPLXZQR2AOvXZSb+HT7HV5VN/de94n/8n/8nBZwYdQcUR20uzsT+/Ym850Bsx+J5HO39ySYdjbMqsp8oefyzxlEBrAFLaENjhmg9Bvzixat1uACU7cCEgplM1MGAjSOHOXMzlaXjsKIrAgUcFFFcztPJUyeG0zlcAaOHyZJtBWQVoMsBPx2nAi10Kl/v33+Uw/ZuDtYHBVgdqA2QO/sEOAGNHKOmyzXNSLQZ7UfUeoywOyg5LHuTxdszG2pS/r3KaUc/rSxDHL4cVsbFAXnI4Z5xmqksKaAZGJb/BgZcC/BtymyiuTmQZFA9SwHDDKDvc0I8gw/ZFs/ug4PjAC+QFofMmHDCOMycVyw8zo9gwlQOOQfqZuahM5ShU8a5BgJGelZnlALAig6ZLEKcDllJ9x8zjpxOFMv5ZKwAKhkNz2ZtVAYjB3hlKTIJnp3T4l1E7feiucZp57h7Rp6YLKux4gDuidMhyHDkSByYfQeLUuXvZV0/+eTjAIYLccivFqiTPZZVEunfjGNRUfuMh3cAkBfjvHiXWhvJ3jYtESjrbBcH40gyrN7rSQAhoNFUQVl0czJXYM364EyZbwDmxo2b5UhxwgFWvyM4IVvHCfFsHA1Ou4g+yvq5c+cKvFmTrjdb2ebcJ3+/T5Ag8yLgYU2IkBsrzyFQwHkDmKxraxFgFVI350DAfhRbdPc4dsbAXuE0G0fOrGCKPYtVILsroHH//r1QcOMwo2/muU+dTgY4jqzMgbmq4EKuvRaHdHOkEE8y8SPVWAb94sWLBf6ADHvVs4/U4TfeeCPshzcrQPDFxUvDH//Jj+p5vv3tbw+n4+Sbm8uXLw1Xrl4NIM/c5T72OkDVFOMAjwQmau0nGzQ+R89d3iN7fT0ONkfUuLu/z5GebD0JINnvRQOMk4tme+Pa9TiDGY+MF+fzd37nd4ZXXnm1g2BZi0cCWtYyD/al6wLHyPzW9peXLueZr1QG50Gy1DLij/J1JmCfHTLvmwGw9p65l7n2PMC2uRTgY2vMu3UviKWEoIMpoZwUiyGMCXOfbCpghSVSgSTZ4cwlsAq0AoK7Aftcs7K0mVfz/DDvJrChrOL4sVPDRkD9o4AR4yDjDpix1ezASsDqUoBG0SsDWDdCDwVYXVtAcjFr42Ds19FQWd1H1ontnc/+8Ewj/dueFwhpwNo0+s682yM5ByZ2ls1yrwrSoY1nHIHryqrm94AswZfK7GUdyDBZCuxmZSQrKBEAVEHPzG2AeNlT1NaAq83cU9ZMkESJiADZGGQ5FkA5F1v4MADVGLHZ5msprCFMBb8HqN1Pxs1ZYm3VdfMA7L09Zn12CUZTb9Gdz4ah8Pabb9aa3p9rHEt29Mb1a/UJfBwPuHn99dcTFDpboNkeAJDv3btbwLLYHnku+72DULsrw345a+3LL78cbofRsZiylhezVheyjp/kfPny8uXh8wtfDFcTnLCW7X3zIasOlNtP3tH3BOWOJqAhO1lZw6zmZ9lXq/kdZ1qdPwnMbiUA8GzzWTFKXnzhhQQVj5atYjPbbjaNXhDmSNY1u3slmcef/eynwyfJUN66fTNBr6zp3LNoxJmnLscAVGVggbftYTX2mJ22Ft3n7be+NZx7kX3M/OQcROlnW+7dvVcBraWHAZ/xG2bDrNkO7fV2AlwCHgIwGAdAZ59Z1gt6PJscG5h5GtkvTet+Wuv15MkTyaK+mZ/NJHh1b/gytulqbJDn5E+8nQzrt999u5hRgu0rsefXr18efvbTD8IeezE/fzPPfbbs00Zsk3s7z32sxRZ9fvni8MnnF5INX85aWyrAOrdHoPdA9rNANcYH32ShmD2e0R47njlipwQ5bt68XkFFNgkz5FmYRisB53fDNEKNnplkmjGmUPsPHV6s7Cy2xWr2zz/4X37/36GnunOrnRH4/47ADmD9NVsRXyewauj/zt/923Wgc0A4jrJyDDonl2MDeKCmiEjuD+3o2LGOyC8EKAGtz1FtE82vWqsY6Kc57FfjVHAG1YqOmQwOmcOIMQcQiiQsIj2pf+IwOFjGrFwBtjjeDvnZgMfZHAxbAb+opEU9zgFx/96jZHGvFi3xcZwxB5sDQxZ2pLECcG5WdYw5EDyP7IFDejNAhuMCSDsQAbSiuYYa6dDlXMokyGZxVEfQMR/H9GAAPCdFVPv5pO6TsyLrwjErwJp7cSzcayNjW7WtkxrWWRTCjFVlhavWk6OLmop+1jVXggfAH+euaIlxRoBYQFT0Fk1pNpmSeRmLfDV26HHKb4wnZ9q8jhkPWcrpAE4ZajQrCZJyNOJcOWABNBTZo0eP1hxVNiJ/Y+48j0yH5zfGQJ93A3I4CwDrYg5VY3r7zs0830o9k3XU9LOZRL4X87vunXrHjPGe1ABxTC5cuBAH7mIO7TsFumSOZQ/2JRgwH/CKMucdOgDBwQ+VdEJnbTAdB3WSPR1rfzmLxvZxMlfGSlYTgJM1Aug5PtaEv/P81qXsqusKrsiSCG6Yz6Jno8QGiAIFgEnXHG9mP8QZCYDmJMkmADPzHPn8LSdNJh49uECa+sUCWsn2xyEqurlMRTn5HdQBfmSlvIc6bvesOmZZ+Pwt6vVcrqn2V6b7bjKG6PyVdVC/BiRwAnPPxThJR+NUH8h7c0a9q/m0vh7HWeM0jfW6Vn4BbuAiztkf/MEfFGAtpkLuN2Zj/RzV+MyZlAdkjewuR3q71s+pUycroAAUXbt2bbj05aVkxwHWrsUdbYH1viy7K0uPnj2hT1pbRcMVXMh6N7djBtjzFQMCcJWaQ0vN374QxxiQsFcfFkvkQc2jefmrf/W3h5dffrmczpmsH8ET2VH3cd2VZEFms56AMIAMC8JaunTl0nAxgEJ2yZieOXO21iM7MjrHTTFOICp7dCljWfTZjLP9Z88KbpiXteytom5mLairNqcAkkBeBcYy5hUYyrpjD6cy3myDYIi/Mwc3bl6r0ggfbJXafQGf5WR0HsbptxZQJtGOZyp41eUPK0+WyhZuhma9+iQ1kquyNgJJalMXK/Njn1hj5syaP1iU+rZZRSNHmQUWM9YSqE0Zj63GVFF/r97P2o19BGgF+iogk/fZmNhXtYNTGXNBD1lczyCbxF5K19onBViTDRSssP4eJZBTVOfMj2BXlXmoW7busy4O5DllLKuWN79ofwJPglM+zffDXMN7GPdDh47ELqUsIUGi1ey91g0wok4i9YOdCd6bOaxsdd7rxTCBXn/9teFk9jX7Zg9dTWkKqueRUL5l7Ox378PGsJcCRlhBSk9eC5gFlNlbH35+J2DtapgcV7M/PAu7CNCdzH46FLu7nr1x5cq1BPE+yeenAXZ36r5YHDLQXT/eY1ilH1mf/e/MR9VdJwib92Mzvc9sAPnxMEnmQ889ehQzIuAxoPNgmB5j/bcxqiBFzhG20VkFqH78yUfD9Rs3Cig5g6okBy07c6SGvALMVX+Nhp7QtRrZ/Mdi1vXZs2cDIE/X3pTZFWCoQFzpR6gNbyr7gsxhAiy37t4YPvvis7KJgqQFiHMf+x2AFXi0Z2u+c49RZwGjo9kTfJb5Ch54lsfZG7fiF1y8+GWd3UDjW2+9Nrz3nXerhp7PcjcA+drVS/Ez1vJ3pytLLhBV5RhZp12j3tnWh1lzVxPEupbMOP9G4KNLEgDUfRVYEDg7ferM8Oqrr3dwNf7BkSOHay979/sBrLcD/m9kTNnHGzfDLIrfspIzkB0XdJBdVeIjoEjT4cgxJTYYOb3vfu9/+8NfM49553W/TiOwA1i/TrPxF/wsXzew6nX/9n/4u3FcDpdj3QdSjHAOQRSoKt2IEZX0g13RyEqgI8BPLau6NBlWjknXdapBCkVmIjDEKXAgyyA4cBp8BlzFIQA6RN8dqpylokYXE6sFOVr8Ae0ozj6qbbHNHJqhJiVjoL7typWbATpXEtF+VE6ZaKffa6qOpAZw1RnXBq0onmoxAQi1S5tV6/fa+TgloSt7fkCbk1Q1rmo3Zb46FVDPZXzKAa73nQg0uPbEAQOKRUYr25f7Vy1XDtxf1APGISUgggqnfLFeu2nh9d+T+3AQq24uAO5pggL98xa0kel1eDlo3Q+YnSWGRVRKDVXGtWrOZGryrL4+SiZSdLuyjAGK09OyPeihEf3gIOZnfudQ1gLHhhMvQ4FGh2bWTuh6Dtw75XiZW+sG1Y7j+Fy0PdfZivPx8JHD91mJde0/sFjZpJrPohTLVgsC7C1hFV9H8Ak4+z3ZKetpKosuPmxlx81NZUDisMiIed4G0RzF9Rq3Gof8DiAgA+5DxsxYcPgAL3PWwiRx3ie0NpmImbwD5xCI4qirOzbPgjjAxssvv1ROjbGoejZrIf/jhFddWeb6XByeE6Hrcs4sQs8DAMgwqfkDYGRFZe7LaStdkTxzrl/1jPke0SWZkhY8CnhLba+auhJ74bT7XzmLva5k0mVs7oXehpLnvQ7GQX/5ZdT7M5Wdr71cmcoOEHH8ONie3coryngJxrSYi7X6xRefF0gBsDiz6lEBmqofJGyV/9knC0BX9jMwzUGzvwUK7ty9Ww43ICuCwrHz3BgQri+Q8DA0fn8HmVW2h+hJ5h1rYE/W84qa3DiK7uv5Zf49a9EkAdaMB+CCyuz7zYJYrwyXjMR3vvNeMjwv1jpFV8cI8fs/ZzaUwJJgAHGiBkQoxrIpMjOXkiX2Hm0I1M5jbRBDAnpD9UxA6O49dfpPyn7KVJpza6ZEmQBl/f8AACAASURBVIxv1rO1DAgBlQIORX3OPHvmAk7mNmMigyWzD3S4D6e+9AUCiqsezmRlQwjayeigIKJO+r7avw6qeM6uU336rANMQOfGGiE6Ngew6YAkpoD3reCLkoQ8r2fqTHvWLPq1XZtxceuxfAGrYVeeUR12idxNBMME5PYGUBfDI/sSaDVQ9p0MZVEx2TACQ3kva1cQDpsAzbiElGpfYF6EMVPMkxbcMT6Aq71aAn0Z17MJJABE2DneyZ5nbwAXNh7Y90wz9lbeATX3cWwHQNT/NrZNYWUzjEMFuvJcV69eCVA9Mbz/ne/kbDie7G6yfgERagxRNE+eOjq89PKLZYOe1HVTjx8avTWzGptzMsGb3/wrfyU2LtfL2BqzO3fuZb1EfC7ZtLtZV/cSXCl6c/bP8VOnhxdeeinMksM1X9af/QNwAW0lmpe1A3xZa/Zm0a4zlo8eP8pZ5p1aw6ABZNfmevfzYRkcSiBJMFLAQ+BsrPW3X8eglSyqNc4ef/DhBwGsH1eWVwCULSoaPlHAPN9CMWRkpmODq+SiA2zKRgqY5vxQ78w2FMjMs1hDnr0DY/wAtbeLw1SA2WrOsus3rk4YMQLeBCCjqxCbYg7NkzG01tm4DmRtlM09diwBhbJTyiWOVwb9xvXbCQzcCP1+qdhiR1MLfub0ieGFs6erfrv8FkGd1A47R/enjGV/gpHsj6CrM7Zr/aMtkfd7nLXyBKU8lN/lnDcrCWwVeykBGmN8P3NpryjXeO21139+/jiPrMsKquXGxgt747MLn4Wd8mXOmZyZAeaPYucMMYaEEqvNPBumkTNUgOlZzvbNMMT+8P/8k79gL3Xn8jsj8G8egR3A+mu0Or6WgPU/+p2O/OeAQTcsFc46WjqCW/WsqaOQUfXfu1LDuRUFwdGpBCo3YtxRsICBovTlIHPoFZ2vajGbFusg5iigkvl+O93q1tp545jKxHB4i7YbQ13CQDkkCZG4DiVPKpnLy3HUA1hvRMxn+bHax4DIHHCysKg5orNjRmCkEhYQLvdHdBfoaOrg9777vYDWV3NAUMAU1R2pYejHak27xriElIoy5iqFZuvQ4mg5aNScUGgtZeIA7RYwGqmNXf/DISghjVKanKiwUmgkYvLzTEbTqNWaFSjKAQYkFWBWPxynU/Z5NaqelD0J26A7t9JzebWdlZzUbbpu1yhHDZVTnnHanfpd95fhAaw5OYBg00bjROS9/U1FjpOVXIgTyzG9nTpBIITDBMhYO4v5GxS6zRJmWQ8YWg7YDDg4ELpwsvIojVXLlrlE6Xtw/3HGancchMOhmZ/NIX+y5r/ELoru3KJWBHnQ0UT8R4VIY8ARlWXpjDeqYYBUIXoxjd3lAHMSvFu5Jlk/JfLDkwcH8ywcP3PQ49E1WZeT+UAnLPXKrEvXtAeOJfOhpvrtb71V/wYiOsK/WXWFPq1bWQWOSYm0qH/K+jjsOQrEbZQAE5qbNcDRcf8K5GQNlVMf4SJrsJkJ2TcJDqk/tZZGqrjxA/ZaqRkIeTp8/tln5QRxyFGDTweovpO6uhfy1fOOa7AFTBowtdpxS3s2LTq1dXkHWe4KhlARJSaWrMtIffVVAMjcW0vleMbpBLqxEH7uVKNYcnp/8tMSshJA2pesoCUP5MpGo8EJfnj/Un3NcwMkVf+cYNju3SjuazXH5tz8y9Sg3jadVylCZ95LyKfsjuski5z5AVpeDgAommOySvvRvolU5XdLOTpXaVCmljrZvPybcrO1TrkVUJaRM672gcy33wHGrB9Zp5UwHQB5taIj5ZrTXIE3QYf8f+tYZp86dAsTdQ1mMTBi46zJrs1s1VrzwqYWZbZosr2f2ZraP3GagdTHS6tVDiGIJKg3H/vdKtYdWCyxOWUbULqARzBeCxzF7gF4k3FDM636+Qoy/kIt3Bp0P7WOQK+1yi77NDayq/uzp7aplAPEJRqzHRVhWea5cvKfxJ4Amt7zWDJXgjfeB2CVmV6eMEgIqYnieKb57BVgZjXZ73rWUk+VIbYOOisnALeQdfRewOTrqSG1Rv3APjXXGBrWRf+9H6XefTLnI33VmBDCAxrt1WMJ0gGasmmCNT/84Z9WZvX73/tugPGZ2itPAkrPJmh1/ESykwsBNrF1qL1shrpG60TdrHruV86/ktrWd+pdZCkBz2uhrK+tBQChNefeflet41TW4SJQk2whQUJ1+jKN165eGy5+cbH2orUzio+xtz+vc89c2q8AlsxgnRf1+zmPqRJn/b9w9txwIHscSBWIXc36cb0OAhKK6ppjNdOAOxv845/+ZPjJBz8pEE5kyHljnRp/KsdTKSlhC4xvla3k+s4CtqrCvJO1XgHpzAMxwpFN0cE498cWSTY/QbnN1GwuBXizayV+VoJ+BwqMCigYrw5AdEC7OhtkHaFrY3yM7AXvSBvh8pfXhiuXr9e6IbiEmivTf+L4kQrI7w4FeexwALhiJswkGFFMmARdK3Ocd8Y4q5KOsGKebQso7kpNL9aOeltaGh0IbbuZrGj2jXrYfRmPUnXP3mGDXnjhxXpGYyMQLMN69VoAdXyX9QRwS3XZHqeSX+d9Sgb2Y6M5F1vBeyvP86N/8sGvkce886pftxHYAaxftxn5C3qeryNY9ap/O4C1aJ2VvZKZ7LQfZ6vUaKvof7Fk4fcmKj9SzubjSMuwMqalxlhUvs7EcW5kwBxQnBf0TwebbJ2vwKjvtaqkzIaMwlwdSIw5B4ITzUmTCaISm9xAZcGKHhZKMBGfGzej6hrHDUAd0rpB5gHg9G+ZPBmFsScKZ6eUdstHD/DLgbArh+TpM6eG99/77vDaq6/mkMlz5tolpS+qj9ZcB3qLUxSI1OalU6F1+MgS+x8gWW05QscrZ7OcvG7BU0JJnM9JPQwncczAGvSqPpqoABu7rofloDTNM7esSG8f+O2E7sqBCzjdf3B3uBUK7t3Uxfg7jrIsht9tcZkOQgAjrewrY0JQiPrwVmV1OOnGFvip2q78jhoy2SWggOMju8WhFjzg/KmlcmjLzHFGZa5kNZ5ucTQJJKGEByDMt5Iy4NTR8a1QsQDO0HijtHj69Lnhnbe/XQrSTUdt0RRg7VFq8D7/4kLATzIbGb+mjz/veuDcuwF+K+iOVDE/b0GW0H9LSbffn7Ng7ErxlChK1QoClU235kR+HvENdZXWYmWm47jJNqMFvvvuO1Gufqui+NS0OacygFSuv/jiixJRGVvJGHeOOvfnYJxPwRk1fbeKArbS8xIntTLWAXTG2B48kTHgsB5K1hplc1G2SB159hDhEXNDZAplEGDkjAEwrivD40O28YUXz0Qx85UKJCwtPewgUIIZ1XJCEAnYyP7q1kiAYMB8gBjxKw74/WRryyZo4aK1S9YmcCFoUc5y5vJm6n1LmErLnIwpx9hzyhQDgmq0f/yjn6SOldNI3RhAz3iEmolyT13zRgS3HmW/E8HxIfujLnx2jg0BEO3hpi0LjhxLrXBR8CeBoLGNj3+PKr4ccOtQ/e/R0IL97eGMiU90RNRbWTaO5WH0yHljhDqrJrOd991x6suJB0IyzgISnekVFNqsbMjDtMYopdbgwQcP7xcYQCdE/wNCPVvVcQcgW3sUn8e/H4F2MTQExGKT/Kxax2TdMBOAtXcFxmQmBQY8I4BPtOnhgwDq2w9+Xo8pkFf1ftl3MjOHDitrMBfdwmdspSLbV8GYYhek3j7UR2u+heJaeVnAyvigZZYCLCGsUgQmVpRgWcbFGpoLEC/hpXx4JzZ2L9CfvQeUryQrZt1b/8czF86RggSxT4SoABTZTA69788qz4idAfgA/GI+yMxnvT0MfVbto/lgf4DI9997L7Tb1+ps0gLKONs31rV5t8bRaJ0HJarEhpUyc9fLEnOzn/yuQJNg3GefXhh+9KMfRpn+w+Hc2RcT+Hm76hoFJCiAv3L+XIJh+2JPHww/+dmPo0L7adkk76x2nM05ncCVfSz45D4ffPDT4Uc//klAyo1a49MAecZcFtladC5MKQkBgLJ+aDzY64DwnVt3KivXbV5q8JoWX7XBKVcI4Ct2S9abuTA/W1R6Mz/Hkhk+mcxtazKEeZJnNBfaP7Gh7HGXUDTtFjNDex5Z909SpvHjn/y4gjb2AdZCtV7yv6wTe/pwft+4HfWZ7G1pM0wCM4K4hKM8S6nt5mbsNfuHvSK46nfoL6xl3JYDyADQsXbd/jsavQMZSyUUsqtdk9zv78xkn62dMznDT0TR2fz72b1ksa9euR7Af7Pe8+DEjgqgEjETUFbDCgBupKWWc7tYZaXw7Gx3btuP9mxq7NXTFxNMa6jn2fsE4jaLUeL9ZYG1yuG/+L7zsuqCK9CWYATgHVo2G2kN8i0E4h6kDvb+g5WUFGT/mV92LJElbeoS2hoWFlHTc05rd5RMsOf96F982Otg52NnBL6CEdgBrF/BoH8Vt/z6Ata/WQCNIztSUMdMinqsvRRxk31Rs0np7vSp0G/iEDH4MqsMKae42wY0vQ19Z8zCcVTV+JUTX4eN2o424KOohsPZYQbkOjxFmB1+HEXO4Eayh9NxYsn5O2TVnt29fT8gIdHfZEjURKIKk5TXF819HK5rOWja4epeqa3ILCPq4CdEQSzqedUqUexTOzY71UI8skDAr3pFVKq5iDw1bVEWuanADtWmuco8ULLMwZdoMXl+TqjbGcsxO1iOXd5z7KdZ/TwLRDd1d4yij5lZv8eZmYvjCoR2T8POfM+ERoU6JLJ7McqSX6T+RyufEt6I49IOaMCtHnCyurlOjUNlcziYgH2oucRL4tAspL50VNCtGrI4CDeSXQL4G0S3o6BdjDl04FKWVHNKWfFkPmVXngWwaksDW+6e5rB37aDsTz2XWsyowF67diuAxd/vHl55+bXUenGsFuv5KuOjP1/GEcVRjWDV+MpITSit3eLHGMs6AW6dhSh10zh+xmmkzfkq+wlsAvn3UmfWvT1/0RPQWACeIutjfz/9EdVAUgK15inuAiXGlqLw4zjcVcMYcR5OpZqw/WifcUjHLIA2ScCBdg53k2FVXzmui6rl1MIi3wDI1JVxgNCsiXmZ9wPJvHDg1YZqLYGK9mVqQ+/c1oJHbbFsIsGdznCo6UKBBQBkcL68dLEcfetHXZ8M66gaDZTK/smsjPOpvgoQN9Zj3ZqxUpM5V62PvN9sZQgaTPYaR5P1DxlU+/tQ3uXDDz+OkNHVjLfMSRR/sze7ri3qmFmst27e+bmKM3AkeCAjr1Z+fkFtbAt+CUhYmzIknplITwXWZPcmNbAGFa3V71ojnEk0QONy/uVXhsMRqlrPHFyNsBKQDABWTV+epUohWDTU2MztYn63+qZmDGWIgfjqBZ138PlICx59d4rCF8CawMqR2AjUUWJhnklAQ+bLh2z/WoIcI1XTu5SQVOzeqNRqfIgGrSa4ELJG0Rhlm421QGApNRM0yzgtL1FwBfhk+gkgNa2cfUDf3LtIkOdg3iHZ6nLOs39lcJVrVM38pPUXen3Aw9gaqlqElchP2zqgyu8/ZTMqU/YLar5ngawLeBTobhXfPXnOEkVTG191whEAyryo7x1p5zQQKAOjBctiocFam/4W4GUHBHrUnQNb1veDgJDPP/+ixMCozKpRBiLR3Fk9YjVEkNTljmyNogvnHYF8k6XGELAE3vQ1XZ3Uc1cf29hB8/xRlOsfJKuo/vvtt96qOaUSTLCrlNC13op9e/jo3vD7v/97w40o+x4MyJTlW8g7vpSs/vFk2GRNiXYJhP3gB38w/NEf/auwRe4NZyNCdPiItl7PC1gJdAmGeJ6ZXF8Lm67V7zparXS8g/+WgS7NcgwGYmax00Ufj72p+vwJFRrld3fWzMkIrp0McJb99XdYEAJKan2vJZBkbse68GIqZH8X2yJnrzV+O/ZKoEtgj5p/MVsCAIF/6/WN1OgSYFPjXSKFPw9At1Ca+VNTj3LvHaxP70v9199XYNj+SQmJfqnqotk0DAhn7KnYCmuJLzHqCzTzaGw31mwcpQ+owWwfmwUU37x5O/7DjfIpWv3emYTVQ5lbQKPbxvhEjddvvqn0RWUoFoB6a/XBG7QcBMGjtP007aEIJemVilbf4mTJclvLstwVNBIAXStbpQyADyRY7xwVcLcO2bqlR0QDqXn3HhOsAlhbfClsmOoAgK6fZ4kIE4bIz37wo6/Cfd25584I1AjsANZfg4XwdQWrhv63/s5vlENQ9ZYydHH8HOgyA6J77LeI/7FEJt9447VS4Tty9GBonXfijH4ZYZWL1b5CzZhDc2xXoiUFRV2ZRFk8PdkAJxHeql9xKJfxjlGPU8LRVdPkYBaFdODeTc0PefcDUco7ey4HbwCaw0uG6eOPL4QudSlv4OBYrPpV0VlqrV3jJ1qJwuRgahqoD+8JXO9JZHdPHI8HyVDKMLonxwXooMK5O5QnBzoQ7tBE16TOKoNFBKopmg3mmprZdZolnJIDqwHt2NO1nb2mEreD3+A5z0fdsf67x76VJps+69ldnxPDAahWNSLpAXMzcURlX0V2v8wcUNpV71qU4bEOWPZaKxPZkKL4ycqGqhdKGEe3BKiSYRpr6TisHGTv8zDtG4AS79+ZTdS8zgyPfSkJ1bjXgTjXlDqPxHFbC02SCOvuKY6WurzpciL9jcxm9RKMivSjh0SlIpQVavLBA6MASDJzEEA+NuIwbNXh3ZnkUeCpwZO6M3W9RQQu58AnZ6NaPEzq0fy7aefpM0o12PjJNOar9caRKmXTrMlu55JnL+GquYrma4NUlOc4NACpVjYyaBwZgNX1XbvBfKs7W9Ol6DnJJgD8lZ3XuzDj+qCEfThlTWf2HJ29bvp7ifNwupNZex7kUnuz1I1bLAtg4byhBjdNs+sh/R5gVPVS2aut/L1UapwEe4p2K5NTdd0dwJARPh2nVpaGs04spoW6JtkGezcBGyASADNuTV3eXxneEntBL82YmYmm9jdN/HAyqYD17exhWSzA+szpMwVYUW9lli6l/hxFumoSga4sHNkK9ZutetriY4BeZVxK0bZVp9kWa6Nrlgl5dZ0wpoEMEdCuPp3oydtvvpWau4XhWsDzj5PpMpd6OavBtK/ZIHWEALm9rsWK8bb/0cS/CC0TQ4F9kh3qjGyeQRApQZjpgLczqVm0NqzPsW66gljFdJgqIbZu69J9kbs1TNOAq0dy3l97L+BurkoSZHxRfQNG4vjKblvv7OqjjJn61bXUpaKYsnNV35j9XyJGKd84kNYkC3sxI7L2Aux35Tmt0VJELzvUdcPeB6DDSBGI8tUaFlDwM7Wyfle/YOwKWTH2pDLveR5ti2ZSC1/2lqhcqP4AnBZfMlMA667YCMGieWUe+Vv7aDHvA7TaS4SLCpQTFJMhL7vUbYAEJ7BcjCkmQQVfMqaPAwbZHmNkvQiGEdQq4av8uwNPalebfnqAyJC9RnRN0CvXQwmuXrETUTBrrYNbZ4oKjCYM5MismisBCDTwxVA19Q795//in9eYv5g6aT1AnXNa2ciW1ZzUWtgY/uRPflgZVmr2ewPixFrM4+PcTya6NByKaRPxrdg9+2/MiGI/6Acrm0kMSmCGjZS5bgXv2OMSIftFoFI2XwBjUTungDXBP4GRAqzWXu5zLWcoO9/6DJ3htwfnsSgC1mXR7XFg1bn2RQIFXeajhVPvlfMJ5gG3bPq97HPrYry+khR7CZ22Mu8Ttss9WWXdAyYlJYK1MpyCk/YGG+zTkahfrH0B2Hfblz4r2YtiCVSgb67AKrEl+897WCt3kxGWFTa+lI/NHyGj6nWqv3zs676sl2oFlLOpWElUwCf0eDoddT6b+4zTeuzu85xVuxLQVs5Sfbr1S42NbnaUXujON8HTtUkteAdbgO9S49d7OWNnDXJH7t59lKBO3mUTmBdkZy8C7okpBhB35wVB6u7/bHx++gc/rjnY+dgZga9iBHYA61cx6n9B9/yzwPSr7q/6b/uK7//1b5dRVUMELIniAmzofqyqesnOeqYu55WXQsF6NT9fjLP5xfDZZ59WKxJUHgqx3TtPBk8dTasUMuwFTmOogaei6OYw4jKR3AcuZJEoGYoEl0Mkspxfux9xCvSd46eODGdfOl01jQ8TMb2a6DDRAl/VOM2mJpOz5cO9C5ROMqCjcz4edAW64tQRjTqQrNk6NVtOEiexMkSyVZQzOWFDKQDuTUTUIeNnlG4dQNUugmNSNbMOq46gTgXgqV8pYZh8NOUZpbdVNP03px7gqgBBnsXhLdtg/Dm81WbC/1D0AC7ZJzVZOdzr70RgMyeAq0P5clRNfVIProbv6LcFIEp5qq4JlHKM1EytBGjKKFbNYLIZnqcBeKtFclBl8gDWsfXB+A4V7a86Pi1j9FYl4BHF0ThWghZTOWzRObef6wmbGs4j1HnjkBOBKSeDuxRRliiWbqxrsUFApKnCxpfzB/Cgp17N2qKsyBkYW5uUE1tZa8GAHt+mPHcLBI6v9eqj66iaslotRYoK2PXInalt0Gi9ACxjppNjy+kBSlpIh1jG43pPzjDHQm3XSM8G6kr9tWoEOT7dm1PgpCnYMrkJGkxq+zhsBJiIJHHy1NyObURKPEo2Gi0tcz2KDDW9W0SfunMzCFpNMxTPgIpeN+iYaYcT0NfqmsngJjOqds5/VzCIAmpRCpNtQGNNpkpWpWtxrxXVteoqZWS1ViHIFKfuz6p4e1YZhTG7BvCO9deuje6PygfYqcXTaxYYeOWV87XWZBuWqGADq7KCxqjmqmmDnVFCgc28BkCPjAQ02TFb0j1yuy9sU7hTq4tVEafUXLSyqpYSx4bvvPudZBdDc0zG90//NC14RrZFrWXgDpW0+zwKShn3bsOyUaDtamoJ1SEWSM/cd3/RIt8nCxIAFsddfaZn4tTLSgFvXRvqv7u+c6Ry1vtM9mdlpwG5ot3vqUytjF4Zn1LQTcAsASE20poFVr9Mf+uPPrqQe+krqm7cum8xsXLI40gv6NO8X/Ak2doA18OhQ84nYyPg4dll2van/g7V8loyUXcDJOx/t91bCt4BiZkngavuDV3KO3UvY921tlESJgKXcRrnUK0iKi5qLyNUQmDqoa2LZFYPZU5ee+18AkiHq+7dWKlLFvQAdtgke6LOiBKyi02MvS0htAAZ1/PfhI5ahbVV643zNMGrfLXm0Vi7nrjXFAV2tFEZryyzZPTu174gvCSIZ31aW9SvX3/j9eHNZA49s8yvcxAAFpglloSqfygZ7C9yBtpvMntVO5n1bj2X6nfsqWz1jRu3Qhv+bLicNUQRNom0CjI8ETgUKMhaAGwr+BWwQtjJOzuTi8qegIvxrBrUfGKxVFBE657cB9VawNd4WHvFwnEeYf3IEhINypqtOm4U6bwPu30tgRgZcevGWUEgaxeVfZl8i2ZSA7xh3APUrX/jbm4I872Ydl5HEwRkF2RiH0VAbSZrFTAsEbMYdYGgZsK0VoJ7GUf7tDORamcF7WRjZfUT2IlNq3KPnE9YU35fkBrgs95GdoDrOj/N2YsvvlAK5QLmntEYLsWOOQ+tKwGf0hzIOVJjMBE/cn6yH+036HaAUdDq8HW2TPwf2VB7YXdKWPYkwCuw26KICVY6iwUrZVkzTlg3yphOnc6aKD+i28kJLDrHjQX/wcftW/dTopDvpTyn6sADeL2TJdf6E1rUTRhhub79/4N/tKMS/G/r2+783i9/BHYA6y9/TL+yK36dM6n/pkF5+zeSfZioDnaGB1XueBntymLl8DwkAh7DL1tx8uSxqhHSbPtKJOHbkecMtdAG8FbCDSLzEwDsIJMB4SiVoQ+95qnDQMQxDrRsiCbjlHOdnsAaTcH7orahlB46emA4eCTR2qj5refg4QgTbPH1aa4FGPvkYDsYUHI8TwnX5AAucYj8ryX4Q+WjchwgfCCR8v0BU5wNQICjIDvmmRyuRJ4O7KesGFEQ9ZelkBjHYtK83r9FSjl5APpmvg+MHU4NEvqm8eMItUBGR4bdA1XNoQzojwdv1SDmZ9REiYe0QJAIa8BnBKUcZJwwTnIF1PO7lEP1dKOuqNaoAGtlQaEy6rpNJxtpX+XoBaQBOyhofglIrKwgxyXv6Kvx5zioFxszhAagAErGkmPNORZJdn1O0/48N4edg/14OeqXoQYvhNZ54mSc7wl10xrkkO4JSFXDaI3soRKcbAPnDcB4//33qxUEeu4HH/y4nMISjsn9Rft9yHJz4jkVXSfdokYj9du4j87uSA02BmOf0QaWWxXJH3vg1nzL8EzAo3cReLCGGqxzsroNBwBdKsy5hntXC6hJrTAHf1TEliEQCLCviu5atZvJMMf5qtpsQjAYDdlPAHW1y8n7yDqtZG6f5Hc8T9Pg8juZK2vLuhzbDVWbC1k29akTIRV7tXt+hpqWiL/aPI5sAb5S9RWgAYBlJ1Fw95cTay1py+GDs+T3Gvz3vh3tG8dv7J8KgMrqVjCiVpQ1FeGRZG6N86jI6/pHI6AiSylbwqmtfoqc9QkTwZio6zPNWBOAOcDa9aCZ69xDNq7npCl+I83Uvuawe57DybQArd4R+Hv3nXezSXen3+JHw8cffVJZMIBybG0EuJXC7KQUQWsRa4NzbF1oOfH5Z5+XinQB1VL4DuhLlubYiWOpbf5WrX00+uqLm+dsKi1nlLBXAl+ZD4EE+/hO5sNgsUkygOZLFv+VAN9XA+rPZP1X/9Xcx9pjb6mpstNaofzkgw+Hf/p7/6x6T1ddaeyPLD7wzCCpbxfoO3A4znVKHo4e2j+czj7cnX3Y7ajCKJFVDutF8OTzMFX0012OmJfM86EAEYEs4PZ66ozNa7MwwkKIPavMpvWTT+vVmheUAXJrXrVNyZpSM1k/z5gQBGI3juUMOf/aK1WPDDyh3dM/qHIMtqFot7EPgI3Me8a5KKCVwU2WLPZLsEeQ5NXzr0yytdg1gnBRp06g60qCLO7NMQAAIABJREFUd7KuqPUCPyj79om6buUd6M03Uxt6OT1PH2TOAFZAU7AMpRewFbSSWTUv9g1geePGtbB+wsiJrTuenp8yzNYf2yIwczFMF9fZL7iQ8w4t9bPPvhiuBewtZWwJAhLXwW4xts4qtqLasgT0yKYp8+heywcqq2p/sheCrAKCVcctoJa1Dmy9Erq784IabtVP2lMJPNxNHfrVPO/NgGxZ8JfOhaocO20stfu5nmDk2Gat1XCz1s1nnXMB+9R8Mw+A9c2MKYYF+zsTmyDI9XqYVmjG2B5KD/yhM3slzAnlDw6TEvQr3Ybmzo9iS/Zylb3IlOZM0SNZzTnfw2JzH4E/Zzug2jXW3UkAyAZ0rUF2GGDFEulWbMlc5vtPnjzOfMumCviFqZK/q/6wGctXo1VhfPX9pgTNXsnm++igcmfqrXnjWTY+63m52ETYSr1Giypc/eO7pZIzznns076ljaHntndvYUnnNWaT9nbdDoete5ozcFcoxmjcpYYOmGYtyLDPl9hlAqYJQMlE+97/8b/+k6/Mv9258c4I7ADWX5E18E0Eq4b+tfffmNAOm4pZEvqpYWrnXy3FdAGsyrYQAEFVzKGgdvJRak+o046AVQ0Z0MMxbyPdh4wzS+a0CJwoWo66fPN+slSc1eNxZB28Yy8/Bh0NFgVMFFRd6OxC6KKEJqpmpGuxxl5sHF2R93LKc5hwADxrUX0mmQrP7FoOLj1vpqdFsaeH03FOykHJoVVqhjkYZRq6JU4cr2Rc5lO/ysGgzopOu5wD2aHMOdNqZy6OHAodELbyJOp+UUSVTeLcXvzi84pCU650ABqX9yIWAqBy5DjwnpVj6rTmlAJsarlaeRN9KVmByuiiZyVzk9o+Y1dZzhyQ5uJaQGtnHJueVBn+jFfXI3f2ghOgvmcEedUjM+8FpKurASZHeq1xMPcysZxhY78WJ8Dze17Ot7pmKo2vnj9fFD9RbVmQ23euF2Al2LX/QNRn864jOFAfRyBLvbFeupxg4kscKc6HbAXHBTggaKSBPZCIBtrtjzqqzpEbVTNHmqprANUi3SOV1DwWHfHPZDHNs7VTbXuqjqsBIyAosGLM/NyzAEecyKYgtyJms+hkmoiFeXZtRpJpyrUEUqhUAltqUiuaXmrQ1GIXu9dsgceuDUdLs7c6Y2WfNJAhNPUg6rWYAp4RvVEvSYIsnCDT2/0JAzRTz1q1gpnfAvfVDqr3szU31osBFEDCuB6MW7+3d6S6220yzPGpU/ZE979ssaDOcLQD1rWl7m0ejFPVW2cPWCfGhODLqE7cvSMTlMg7Udct53iyJieEi5rLVoOVZVBrm77Lm2jN6TNapQVq95610mme1yhVLXeuY/+3avSTVgVOAGzMnHi+cwEhz1Kz/cWF0J5jU4CMpsd7FjajAXzXER8syqa9W1m9MBJc+26oqBxOz6kuTiDhZEDLCy+9UACFuiwRrMooZy78jnc8HIB0OvtZH0hK1cZEdssa9QzWl+ALh/tcslYnYgtl04AV69TvYZaYU3tY39VPPv18+MM//KPhk48/K/pp95CWmW8K92yCfCiri8mwHkpbjH1hkzzfZjNuR0To3Wq7AZB8+OEnZduWY9OIY3366ae1Ro8kYAn4o3E/CECWnaOGqs0N1oW1JfAhWz9mPNvcKLMIYMo68PuorFrDXEuLlnv3Ug+ZNSC4I8OqhMB6X837MX3FSpFZjT0dFVYrKCIbrTYdgMwfuN+d1EGie2P8EEQ6ENtKS+F+2CY3b16voMvpzI1gAnvxMDXG1JzpFADjBMGABUrWIxhSc6qnbwnLTWihC3k/tavGFJi4GWr9gwA3AlfH0wbtcKimMp3E6W6mnl+AzxygNLOrN/I96+ZWQO7D2AT9O50fFdecnDHWn/NKgEGmsZVsj1VQzveBZueE5xewQZk+lLFlAJx1wCohtKcBv+yiti4+ZJA/+ezj4cLFC7WOX4hOg/p72UbBM22w2GpBFrYWJdnJXCUpmRB1ttYA6v61sC/uoNdmPQrSWO8HMy5qwivI3G9TvZWrby8KbWyG5+t9jVrriOyWN2W3871q/0TZHisge9naqJr/2t0J5FDaz8O07kF+N/eXteU7sFWVnY1tr/FKkMr9UGqdU1SAMXzaD+lg25GA/bfffrv2+gcffBCWwsfFOHox8y5YxbdQulFtZCqDyhcQMJmpoIzSBtlxY1UtwUpMUT1rC/TJjOqoIPNf2ejcx307KI3u3DYTEPcenj8na83xijKRnJPGs9rzJChw5Jjzw7vGhkd4SXeD//l/+Ee/Ih7zzmt8E0dgB7B+E2ftX/PM31TA+vI758sZHjMuLWwzoe4EkFUvyRxQIs2lGqo+E5UH+MshroYHbYWACAMvEljgK45C1Q/l90vpNk7g2OOx5PfzLU6eWhsO0itx1mQ2WikztJg48Us5TCuTJezrojmoRJe7j2qONAdfLoxOq14PXQ8trAFKQGD86+odSdSo/rwBnIjl/Dwp/hwueS+UyOqBiepXEf0WYeGAEwAB2iqDitJD1CnvojbJYfcEJS/AC/jKX2YsOATTcaZeLafiYjKE3olIiLHitH0n7RhkAjhYorSVDUotlmxEOSJq6eJ8AJFTqZvBmgSoK/yMmVfUPzS3OKoZZ1m0tWSf7ybLShwGeCpQU1ndFmriiAGm6pk46t2Ls2vXZFiPxEEhqLQUx4ooBgVbNX4ci6phzfhxCqnFcrIJ2qj1eiVg9Xzqt4iTAHvLoUTdT32zljtbAdbL+RuR7Kr7y6S718PUr6IEe11j1eqzWqu0iApaJxqaOX0YQS9AxHtU9o6DEke4VKQLkFmjaMBN6e72PGkZEYfN2uHMFx0u7+JjzGi3WNOkXizPRIm1AVcDPX9LudiYi5pbG4Bptw4hgqPWVQbS2DRF13oAiB5EnIRTsn9/qPWVsXZdQYEoieaeHBC3AZwEexayVglqVBujzGs5chQ/c+9qQ5H5KlXbgFVzKHBS6sZxjktgJIq95tNzAUWVdcx8Vb/COPilXjmhpXo3dHJZBeBO4MGy8j1jxOnzN/Ytu9Atf5L11TMTk2GS2UDzlMFvCrbMGuCvhk1LlWSCRhZB1jeqo7WNtl39Xyle5287yyLI1UGREmEp0TQKmwTOBMdke7uFhnuYY1+7t2+rWhsfAj/uAfwB5v3MqOBzJd6yJzWsT9IKC9UdOPc3FdTIPAvCyXKiC76cLOf5BJuM3f3Uzgk+WFMEfwgwCbwJDOzLWGkfpN/mvWSY7uVnnGpUUGvM3wAPb7z+RlSwv1VrxBr3HqsZh1IXbyJEfTX+2vZ08KAdePRT2UGBKU6w+WFnbiU7+ElopvfvEbvjFOtLHTpoxpkSKvBTLYHWl/M3oemnJ/JKWA8PI2D36qstcCbj88M//XEFQbyPes7HGZtzL75UNrCVm7VBUsOfsgHBi0zGsn6RMv7gTR5c1sd7AerWIjr/8dgS66vKCbLQ1SBSnlbHq23NCy+eLSDIJo8tlLBwgNXEeaohENBvTmvO8z8sHGNgvIgiuRab89K5s9V+RuCUGJOgGWrl2YggLWYs9IXWdsi+lV2dCa1+Kc/50cefFFPGfAnQHkm9quCbOnd739oEkouSj/qcdUzVWOadzWfrASD727knwGSfUcYtXYOcYe5zO+D6Zj7vxaaiH8uI74pKu33sgCobJPASsHMwz6sd1TtRIyfiZL5nM9bo6dSU2Q2jIzNKUdk5aD8A9lsBrEp5BDu1nCnFXS3GItazFHuo/6+5sP7UoKrF3a7yhZSj5O8fJMAiIGNfCtwdznhY+58kiPHBT39amfXF2IvN2KdVNZoB02ymgFq156JCn/kCNq0L+xZw/4UuQ6vbVwAPMyb3LbZJ5moua1/QoRTRJ/2o2eJWiFb/HWp+xrJrftXa2jtWRdgHmZ9SAdYeJ2P1rLQk0LIxDZzLKL4CYNFKyPzLogusXAhj4uIXWhKt1dl8OvX1yhiMOTtcbZ4mDAdA3t6/mxKlpcy/dcNutK/DNxFMTvu3AG4UbgCaDeCPmLcK/mafjMwMzBf3kZ2dje80HXC9FVbNGEx0Hh5N4ILNx5oqmnLGzhr8e//l//Qr4jHvvMY3cQR2AOs3cdb+f8/8TQWrXuON775dh3PTCVNHNXE0xhYMnCGACsWq6oxkYON4o+NV/ZKDNBkoFFZOuLoOAKpVg3Oolkot90ZEVVSUwx7qjfqkyjCoITtYSr1+zlkAWDkw63EMHPAA4lSynahcDl7XVXJZEUygNM8gY0mCvg6BHIBolkhKHGQAmXPk+96FeuaBZP4A1vCSJ1FQPVMb/NQhXBlNNYxp3VBtcrRQiZuym2R9ZwiXZV84wAGz3f8VDReYmUtW5XS9m6gqh5TjjOoJXJ8KhWkmBxDxl4dpzM5hqH6NOajQ5orulLHhTB47mqzAwaiZxjmqfnBqnPKOouUO5urBl+uqq7p0KeqxyeABeDwGYyyDINpd9bnJGHA6HaQcwlE12XwCrEcOHyvHV9Sdc1X0Mo5Rxtkzqc8BIs39wdAM1QeeSCZDNPh4qdsSt0iEO8+4ltpgjuKtqGjqZanWDmBFob529VaJjuiP6HstGEQZOmA/68bfWyfVuzXPy2nnVFtL6iNl9DjR1q314j3GbHuBtDhOACsQ6Z1R2GSE/IzKK2epwFHGBBgCcKzzBvbdcobjZa1Y352JBX6tja6fbaXdUN4qeJD1kTE2dnfi1HD+ZVhl2tU0c752xYn0LPaQQI/m9BzVsWG9pvVq8bRU8PwCC8R/1K22uArhrKgEZ14EFNAuZVS8kwyJ+bSHAYYW+uj3EcV/kDUGxNd1JgJc3tvfG8cSZMq9BKZkGUewjz7aok8tmCVzMvZu7VrmFgJDT/Qcrg0sm0dCJ9RE1dJx6DyPrIS1LsuK7mxsm+7bWVn3BlK3tvT0tV87++tZKxtXGVEiU5Nyg9gVtsR4mX8OnznjQI9MAdfFksAekLk1z+4rs9f9KxPkqn6SMvd7hzcj0PRbv/mb9R7AhHstx0n90Y9+nLr9Sx3AQYdFPQ6I4sRfSsb0fjJpPszXKPxyKgGPt99+KwDknQJdHVSJHcz9BZsE0Iw9IMLmoLl2GxZqqUuhrKbkIg7rvtTay76aH4GK1dX0Ms4eXYsNYos8E7Ag8qDn5FzYKCtPlhI8IQyGexx7m4AWu6EfZNXpBuB8+eXl+vtxvwvOnYkdto6Ny9gaqp5RlujnNM7Ye+wCQZ5c3nNpg+UZ7DOq8J0tT0a9qJRdTiAjVQA3QcKigArS5XsVpGTzAgy0D3mU8UaXL7p00T9jh6nNU6jO2ANHG1k/x9NT86WA3zOxp3Psfa7VNE59vFuE6sFD2c37qTk9VFlfGbLLyfj+MC2X9NuVRSQOpMURGnR9TNa2e7OjxVIRkM3+YYvuJev8OPWo9iTwLzCBZi6rrlWO9Se4+TA03ctRpca6AAidFx1AbC2Hqtl2phVgSy3m2VPDd9/7dgkbsqdVP+/gMnOCwRPdA+dfldigW4eSe+FCWn8liGW/2v/VWipjK1M4FXYS8brF2HjU5hJGCmi8HaqwzCVlZtl2MWFsn2L1iIvm+l9evJzWNj8pcO9wPxG7uxLbfCcZ7PnssxeivM4+A+oPU8NqDu1Fe5R9RW4qem9lGAHIFlZjY0ctAvtaf3fzZx8C8tXyjbhf1qbzx7mMOg2wykSOrKHWp7CvJjYCCyNrgOiYHqvrG+rss7/LhiipoGCe7HT2ojlBZ+ZreFZA1h4zl8UmwgSZCPtZf4Iu9xIgAljtnS4JaVBbET/08ImKusBKlShkrKo3ej6s3WJyVJlSnx/b6N+YXhFG25N5wkgoG5j3Mu8y1qWVkL8/HME52f3/6r/4H38FPOadV/imjsAOYP2mztzkub/JYNUrfP9v/OWJWEM7rSLpMiUFKtXFoXnFoDPMjKgMl8yMQ4IxLqMch6Pq4nJIUvUFbIDXjhi2ky+qWL1KZVbQbQK2OAPuKaJ4KodhgakArAKO6KjqfOKUbad2ZHaWQmpTlBl81206Jvom0YyIsySr4J7VB7XAs7oQkelWlPW36nBPnNRgfn+coFDMVtXItSDS2DcN9a36Feb+spxAlV5+nIvdu3PgylRq9h0nzecuQCzO8Hqeb2VZxpRDlj6IxrLEgWT+WkEQdUgklpNFjAWYu5IMJGfoeLKWlFAdkAQ80MLOnXsldW2vJ6t4Kk7JUoksrWfc33zr9aKJoZjKAJ4IhRNdTy2r7KTWByWmUVHeOCH5b2AYwpdhqlYDHLE4EA5yQLDrBmWs1ZR2rauo9QgYyPavRTmXk8Eh5Big73Jc9WHtjEML9gBlAKssUakJFzjdXRmKG9fvlACJGlbOsMPbgb7/gHYmaGTtBAArxFKAfh8jbZMoFuff31orHBiAzX/LyKwGFAGZnENglEPNYeFMFRjMvAInY91q99wkaKXOrpvBC9yMWZuHoeZa69656ovyzqUsrXaJMy7QknXrvrLHnCvBDa2QdsmAFQW+o/xdb9uBC1Q4Y7gYGtmhCJmJqlOH5JBXlsc7U6TGUghQ8T63k12TyQImxr6DAhSyI5xCNdDmwDu1kM10ZRKJldl7WtgAoSX2AiTlPbq2PO8+UWZV87oRsCbCL/vk/s0+kPvCmmhhNO8CIHDirW9zYi49A6Vj89bzQ3QFGyDBJTYDIyLPhM5eYFlddPZKqyWHTrmuDRBKXauaepeRwtvtcUKPndC4gdie+xb2cR33BFithQa8hGTMHVC8twMqRKPsjfyd+sDal/nbtwIw/8Zv/7VyHt3bJlKacDE11WikJQqXa8pAyrT4eunK1QLnPb+tMA30ceixKXwWCijKftYZe0kJmRBZ7us52DsbSx38coI5aK1qLPU0RhOlQlu1jiXYAvBkH1sgbE/tDkJK6k9DbUwLMID10mVtmgSvZM2ybnPPl869XIBSQE6mvusZbxT991joyIuhRgJc1ob1Ne6tCiRmroz3o7AevOuBZFYBUrWVHkJNZts3JSVpvZI5Vls5MidKCRhtP8EoCvSjsnxl7dWoZo1rH3ItjAHBEQE8QZUS8qngk560gBq1YrXzUblOq7VjsZkCPoR7fJ89tIb1qL6dHtWPlx8Op2RcYzcElGSnP/30s4Cu7AWic3ocE62aAKUSqSNupryibEJTxYFt9uwu1drYMe/7UujmPtHQnRkio9a5NXk19lgNsACT8XVW2MPrOdPWKhii/jHBnWSbXw5gejsq/G++cX44m2xf0YFHplKCYgKxLuwsma0gG/G3jeF6qNx/8IMfFHOgzu88q8Cztk3zsS2CF4Br0eQnSr0oqIKbGAGy46jtc3kOC7RKTwj9Za4vX76W2uYvK0PMDi8GiN1Llv5WxlYd7/nUEAugdSusJ2nLM5u1lFZ0oTBXRl6LsqyHVvVNsKvotd0pgG2hHFylO/EPAE2BVwFNQSX7TKCv2T0Jvk0U0VupeOz5PqHmToIK3RpuKIVsYBIjCPDsa412S9Co+6CODBtrtdhC2WNqT/kqztbq1y2wXkFEqtKE4hIsyfwZe2dGM3Ym5QnOq5wRfKMqg8j72O/8FWtzX9TWCRCOImObyX4PYSHNhcJ/LIGm186nvjZrnO1air2+EQq69easUdZw6eLF4b//b//BN9xj3nn8b/II7ADWb/LsMZ11qnxzP/7Wf/DvlQMsoj06KiLPZYhzeFRbGoJKpZra7QnQWSrDquZN5DwG22HIIWKg0UCBInLwaDNVf4VCmZ8z6J0hJV7UIkRAhWwFxxj9hxNUB91EmKKERJ8DKEQu0lg+mSjPUYAw9N7KggXMiaaiB1X7hvz9KFE/iie4FzrpSy+FknYkh9pWsiyraUZe9Yh9ODr0R9VIB9q+ODla58iwAswyZbIS1ce0PEZiI2jKVHi77QTHvxwLjg9V2Tgyj5LlAii0XUBbPJGsH3pX91HVGuh2HWal+pjf4fBwPk4cO1mCVDKgMlnadgCk773/nUTz0XfvVrZoIVljjnIJCaEQlfIt5WTCTd4w4xww4EQHVIEODle1XBHVLkAUR7Uohg2OqrVLCSsJWnQ/SH1rqx440WHj/TRUPO/a4kOjEFL3x+Q0NC0X8NDgXmRbLaDxSB9J4jvqsgKkteDQf1PLpEOH1SkKTGit1I7ZWA/k94tWW85CzxuH2FrlbFUWNWsVMC3VZmI0ce6AmKIZFr34WWXiRPBbyRcFuEWbOPPHEmXnrMt+Aw6d4SVE0mquBcqKddDZcFlsDqPs7Upq1GS+rNXdxjJU4KYad6bacxuX8PHyboCodwjFNNc+ceJolEGJ3cgOcG4Bd8Garj+mlinAwSGWDQKsO0u6rwCdvWbcRkqj5xMIcD+0QDR89Wf2qmyQZ+k+n90GxHXd05qUtavxl0WtudQCwx6RHWlBsBL3ijOHdlmO4YSaLVO4P0Et9zB3ld2XUbDiM16CJbKsxX7Iv2VA/HxWPXPNd2zIY2yJpnrX3Od/Yza17VS3ntkqCnjWPGGactgjnpZnrz6tE/tsXnj/e+KUAwKVoeNMVoaEMnm/h32Hwvveu+8UPdR9HwVsfBnqILqutjxHsw/NOUGdL/L9CxHVuR4l2Kqfz743ZvrtAiRvvfHW8Dt/468Pvx0AjErbWSb3AjzATAG8Vv4G+FDJv4gC8GfJbGkromUVG6GNSglb5R5OG6q5bI4A0NgKSSCuMnKZmufJqK6tp9YzYG01TIeyRbGxrvnOO98OGD/VNO7M9RUZwPTDRY1kW9lt7VxOB+Cpqx3FxYpFkHVJTZo4l9ILZQuASouCdYARUESttH9KXTt7vIIGFWRsYEJt1z62NtWiVg0n6m3eKVMfoH2twZRMbAJpm5k/dFxgt0SO1DvmXQV42IwZbcoSmNE+y3mgvv9HP/xhwOqNCorsDu3yZNVk762WaJ+G3v04PWzRgOdis9g9askyk4Cz9VMKyHlGdhTYO3vmbNkZrZ/0KFXPKVBbatRhh+iTjF7/Aspp7OvNBDk+/PCjGjMBQ0wh6xoQf6gtUew0wHomQY1XXz4/fCdU4HeTWT12LEJLFJazIFoRnn1Q297KzMZ0jbp4sQueVTnA7//T3699CZAL2BQDKOtbgrhbG+VTJ4C6ZgJPsSXqiu1r6xpjBUiVaRaw0FMZU0CMpeu5ayNVEJWA1L0ot6P9e3e1svcCqqqsKGeEOmhZZaDPeWrN2Qsj06d1LrrMxPrZl7MQwMPWult1zq3aTttCUKaDlGxtZx4ra5sxlD13rguKtQJ3B7J9HIi2gnvY548pRpc44iRTnusZQ2M71rcCpUcS9NBnGxXbOvV3GBieyxFhTJ+spFdyApJE7tTq2rPV9kYP1TprOlheAlq5ZuseUEMWrOra1MNRl9YjWdB6M3ZzKQGAZ/l6NvfWL9oz3dKKLDbldmjIBMaM84sJNH2S9fTP/vFn31xnc+fJv/EjsANYv8FT+E0Hq4b+d//9v9VGVz2LGjXOXiyxrFipJ8a5RCPqBvcEJVpttWk4vxD0+bOObdVvFH1VFLPVG0vRM055CTdVLaxsbvdA64xdwFQ+ZHbQRzm69Szx2dfT/mT5MXXfiH3kkOPoAAwVqcx1ZXccLrJEIvAcw6Jdinh7N4fHRKThaJwUdU9HjuhPF4rRShQsc+Cpma0+dWOEM06J99eXTvsVzp1MqwwQmqdaO88D7HEegRIHl1YGle2qbFT3f616mDwbsH4wTs3JZAX4rX4uemusLl26WPUqqHLnX32l3pNjwTlF1fVsTkgH6VIyHCLBMpkjLVv7l1HJET1tjKZ3LY0m6EBsU0xlFao5fJxJ71DKwEU1bGfBv30f6LsVgMSJ48wf0NYlAi7mU40qNUYO+NgjVaaiHJPMYSucyiwnkxvgQQ14dma+5jbucxzbu5XZAS7nkwUgFLNX+42j++PEHqk1AiD5W9doZyVZm6rJDP0s78WpBBDcv+i3MqVxTioAk+u6fymMxl/wLoIhgKv13q18ONFNO+MEdWudDshYX/5GIAR1G0W5aast4KTucWyfw3HkkHo3mbXV/PdWKMGyyoIdgKt7tKALYCxQsCvPjPKnJm094zMVlsHR4Yy1kTEVIGk10c4gG9NHEf6Q7bUnRkVkP5MZsF66J2VazlQWORRZWawEQYAiWXm14DJ5AGKLGbVIWdHe89/dszaBitSuGeexP6192WJkEkgNvouWV71nqT1HvTv7fFQpNj4HIoIiIDGqMBeFMb8NuFj59ghA21mMVqcuwbRkvYwbAOXdu9VJBwpkVYF2IKlVoUPn0zuUKFT2d7MrEhTIfJhPHwWkCKJkbGSFRsr5WA+4KwEDNXSCYEcD+l4OLfBwAAh7AayqTRWwePutbw3vfee9OJXnq7bZu2mrdeHzi8PHn3waIaA79bwCC7eSkQKg33jjzeGv/zWA9bfLvpZTneewKtayf1haQKtbJ+0upd5/mbrSD0LBlP0TDAKogduqb8ZIUbuc8TeGaM6yRwIXL730YgUG7969mXVyL3YoY5R5YTPU428kwGbs1LBSgZcJBgguXbqcmtpkeiqB97yyZdYQwM4OcZaB07GO2bvJXFYdZWxttZhC2dbGJSATgHo7Nbvno8YKZAuyEe2xh1BaZUcF3VoITIsUzntq6GOXjxyLOvJCsnj3HnVN9uTa1hCgs8CuoeHnjXyt4GTs/2rsphpAIm/GCdD/2c9+2qyI2JGDhw4MR1O+AFQJMPz0Zx+V7ZuLmN0ePTHZuoyBgJt7sZe1WGM3ZP+9x4mAcJku/T1lmIENwI6dFzQxty9GiffVjJl9pOYRuB9tEipyg7HUXOce1HedF4IHevgeT33lAcGnjAWFaLZlHpNDXadAb/5dgT215wF55kr2Wo9ggFU/YfXXqK0HF7P3AvCfh8W0ENvKlpnDEj1DHRdwyTzJrheF19mUc4Fid4VR8lyEpRZzzfoMEN4xoFUJAAAgAElEQVQXMFvCbLFdAsvWBRsrGEvh+UwAPUNLZIrNtD7RWQnHyUij4GL/2PNVPpC9rGxAuQZbupbg541b16uDQAXRsq9pQ2B5CaJ2wJK4EWZT7pv1o6YTBVswHID2O4KsqOSCyeZy9CVGLQZnI5+hmA1sIkBKTyAA8vjxCKSlHY2MtOysDgiljJ+Ah9ZX+offv9dZVudjtd6KT8CWuY/7s8Nsrr9jE7G+niaLKoBAgPDsC6eSzRUwiv5Arg/sb+Y5tVPim3h+wQ4Uaz6HfcKGue6tiHh9+qMojO987IzAVzQCO4D1Kxr4P+9tR3DadX/98asAWH/r7/xWHWgd0WwxAwaS04/KxID6HppXUfMCkji8ReGT5SxFXvQfirWhvObA2bNHbV0iq8RQQr9jrNGBi0Y6ybJWD8UcEl2HOtZyOURaqdf1OMYV6c7BhULqEASWUcnaie3aFVH7rvNLdmlymDkUScVXVjCODwef04OuCxAdPhzndRrI6GxwvTcBGfRn1LeA7aJFxkFY10Mt79V0pdwvjh4gAqxyctAmnXot+EOhNlmFoi53jW21bYjDIVIOpO7Vl3RS98LB2pPnptroED2WQ/zdZHi856NQq4hNAK3tPHWfxc04srK3xFU8MwCktYC6N/+m9Mk5c9gTtUF/4mBzKAlh7A24m89zqzmrNgGTWqEWwuVOdz9GgQCiIebc86jNmcnhrUZ5eUUN3ZNyokogKj+fSq9RgQ6OTD1v1lFnFbS7kQk8VDWKarjuJNN6Pf0f+5lRRtP2ZX+yJmlhdOBgtyfotZjMUOZh7GcHSHmXcZ12hhi9sAWDOIvEQryzMTcO3tE6bkDRfVsB1lKEnIAhThrnYOyLae6sw1KgrlrH1KxxIivgImPcALQoaxkz60N2FXWs1ksAqzEcJhn5sXUL4FsqwXGKTsqopvXITCLw86lj4jCdPX1iIqYCDAYEVGamgfaoYi0oMNKb/cwe9Lyi+/ZAAVZ1kVlbKMcmA1BE83tCaKtoqIBQ16Ga76a2NTDlkLmGMbKWxjoyIMXvdB9ctD6MigRoErjYCL2tacKyz/sCPo42sETpHzNWuYf5kOEHEDj1aqWBTbRp4zrSvb1rC3V1ZsT9KGfbX9WWqZRHu04euCzwGge/sq5VStDjrEUVYCVL8jTreHsXVeyuQwZ2PD+6JbXmQ8nMHIwjLiJA/dWna0iGqkdV/3kuiqLvv/+9opFa2/cfLEVY7VIAwO0CzujVWA4AN4o8Cq6/YRvdt+xl7N6WFhaxB+bMWpId/8kHPxv+1Q9/Mlz48koYE2qLBbqURCjN6JY0aJTsgcAYR958yO69dO7FYj3cupleuqnb1Av5ad6NrX4We7W+gX2QsoMTJwvgen7BB7TjzYAptn9UlGYFqBoTAKKcS50ZzZaDTbFWr95usZXavtid6YBVWTBjLch2IsI/5rFb4XRwpGv11d930M1YVY/uYoGovQ2r4UhA4b5DeSd9KZWgdClJifXFdgMi5gpABFi1JCNaU0yPgHNApHpixnZgCRA0O5jACRq8/QckEtv5MK2Nbt+5X629CAxpVcJ2FcDJ3gKKRiX7OvsEYDLGMtDG4NFj7YSeDPOpLWYtZYCt0VMB+fqBFh16QusHrMaAlqAWkCNjaY2yOeqJ9wmAqZ3HZkJd11JqYmuKTh1wI6NagmZ5b+u51JhLKHCrsqWCTqcDeqgBm1sBgqz4ogXv1Y8266eUaCfrEFjFHtGm526+AofmzyHlvDVe09TviUUIMRoj2cNJuytnAVtvfan/PRu1ZmNghtiaYhoEvOoFq5RGNpndweSqrD1bkPdwFmK4P876upmMeGa81xKl5diOVVR0wUTMmsy7n2NMFNhUjpC1xSarxXf23UrARUb3cQTWZES3w+ppYS+18mGNZK+xi/aUvVXBw5hA59rRZLdfPHemNC4EZJW0YCgwAPby1uau1JEmiPlQvTiGSfZW7DxqfQm8VTlJtBhC/zX+/lYt7e7UqSpz4Xece/lMMWlWcm2BnJthN6yv5dwPk4ofsSwgW4GE1HAXk6uZRPY5u//lh5f/vK7rzu/vjMAvbQR2AOsvbSj/4i70qwBM/02j8/3f/V71q+ssW9MPRWs5fA8iSnA3UdLqTRYnVIaLA++wqfq2OE8yb742PSey9nHc9y4cLiPbIkEBMHH2t3MwdAaoa2pKFCYRYMDLAddCJQ6YptlWzckEsDrwOO5NPY7Dl4O1GmujIObvRXw5gwXyqq8e4ByHShZgQil0wDjkOGn79nGMA573Cj7IYHXP0srIdiSi3pGjDdg5mDl7JRqkdqxADwGJXIcjI0pPZCT3Vb+LdtqZoTgVMstxovflEHTqGAvAlJNqDDgiVGKBQwC8WvwkY1atgxKRRiX0ntuVAXPIqx1F0Sb60YcvrwnoR3/r2t7Qk3PQiZx3hlE/y261IZvAEZEl9h7V0Lyop5x/WVwy+uP3W9DGB2BazkUcxic5zB24sgwyU9aAceL8qdVSz2fs/PtpDnTgSJsSgHV+jiMeQYmsFaIXD5IZliXeu09/vwM5zEn553ldv+osA0Ayj5wwIBgIQk3jyHKqZIQd5uYATRa4IgKCJiqQYm0CrO7VvfxqsLpuLc4YECDq7ndE7oveXKrZcRYmSpYlEhSnxzoBNgRqzFvXjKm5jRMVp9+7U4/ezLhqR1Rli1EElX2qOqyskadFoaf6upgM3PnhtVdfyn4h9JSMa8b3RFoZqFETDJnx7nFIrWlAyB60xqvX4SQwg7JdqruTlj/V6giVzfoPCJKhs7asGTTGuwEcxq8E1irLrK64ewcaG+/8OJRFDpi6NffErkDRtA/HgF1TrVHf1ItSzuwaVk4bsHI8NMPqexyn0zrjnHMkBYS8m71yJ6DBfHK6jT/nV92ifcM2VP9OqD9T5hn8bOxxq57ROzybZCHYKGCVw9hKwoJf6h7jRKIIxmFfCv1/PcAGLb8FbTA6ZN7TnqdASVS5S7GV4421nWCL1lVZeBSE9cB8IZmkv/SXfqMAFqq7cgXjJ3tpz3XwrVWjq4GXrFDmokThMh7YJJ7dfFUAK6JITQ8ehp+mzcZHFz4fbqW/6lQJpFmv1MelPztopCc2tgV7uKvE3zJPGfdTqUNUG4piuBZ14OTKq06XcNd2AODWM5l+fXjT5iZBCOvf82qJVMEldeBZV9a0AOYLqel7991vlbYAYCAIt1TZsmTJUOSpWeflP/ns0wL0ahYPZ3xeeSm1tlkz6M3GBGBV3074q3pN56POAyC8BIW0ttGO6GDmKS1a9kf8aF/EpYpSmj1mfzt3iPvRFcharveKfWQ3ZVUJ9kxlHI2VeT0UMMUuolkeCp3Xmr18NfWYoXBfTO3mjdC5Hz9OAFTEoGjnsWE5826EhomFISPtnKi1nv+zZhe18dH/NOtlOfXBaxuhWlegSQCuyO4lOEUltgM/1nTWXFgRBbPzPbWrdV3MIUGcrA/tVOopsB/yO3sm9ZaeH0Bld60RQ9U0+FZDFyQ8kqwsoTtUeHsWI6VVbtkO7wX45m9KR4FoWTNPBHnYiMcJ/BHyccZbs5RyCf1VRj42mx1To82myVgKqhRzBvALeHUmunfRg/MeznFBLjbXenAvtcGCmUot9BI2nxhP6j+LkRFfwEZcy1lyG9U8v8/msMtPc/1iB2WtW5vslkxwl0vEHum7m2cH7tHHsUeuX7uaQGyotktRmo+ehPmtrG/V2SfwGWDay06LOO+TDTyljn4obYtXX3052fj4P6WLERGtfMqS6qm9ubErNkkfYLWpFdeqoJVyEOememC2T2ATCwroHRIgm5vHrNidgMKxaFJYk/vzTKmLD7vh9h2dEGLbFzJ+eXeBjJGl1H6Q9a/WvfUavgw7YOdjZwS+qhHYAaxf1cj/Oe77qwxYv/e773W9UQlOyADoA3qmD7U4k+iXHC60YM5RKSHGQaMIKIpaoDUHEsCn9hT4Qf9soSJtXAJE46Bw0IA0jjOngjKgrCCnBQjgzLXkP0el6aCogepCqwVG1Yq0QA/HtNrTTDJE1VojjpEoa2XDJlFyfh6HiSNdsvAiteo2UzM4N5dDYnFXnKQG3K4toyMT4l7jcwCkwE4JEFW9Y1/HswFkHA73KMAdR2o9UdV2RglAEHrgeKD0iJR3DSOqEfDXbVE4FKT+0dyAP46RfosoScvleB2Owy0SrCbHQU6GHyCTWeDIyTy8nJ6EJfJAwCT3d2BW/VVqc8yvD1kHzsdGACklVg53qS+mnguYWAjY0K6BY+X7HFrz1aI1XZ8D9K8ko0YFWGUsZVuAT4QfWLE2ZJhkFcxjAWAZiwA3wlm7dzVg4Qg6mB9kDVgf+kWeOXuy6NLr6u9yoFfdZdVPhZIVh8eakK1BJ+aBeb/qDcphLhXRFmN6FMdahoMTMwZa7kVspYS1NORI1lPmthWQO0PbPUhl5FsFm3NawjpxEoBCc8HJxgqojGbm1B4pUZis0QfJtC2pjczYeWb3KIejwGrTkmWKtiobsyvO0fHhN/7Sd4dvf/vtOCvauaA4y/TpS8tRz37MNTAN7sXh8oxqzahYjnTnzo5aq31t64FitsBF07ajKBwAo2bQutio+jktfx7UurVfOOWoZpwh49i1sqi83RKIs+7hS3Rnsi/Yww7aCHR4bmBX1lgbECA3bRlCb0Nr5oCxCZW5zfigpJczqu1HnqVaK8keT4rlem9ryZN3CZAsNVFUXzVveV70O1kqAJK4k0wtZ9b+47DaGwDSSMVUl7g/wQGoYHkt94toGHs1ZmafZC+uZJ3tzZwCAVgYJ6LQKtsqs3gzGRt7SY29TOn5VyKCdv58rpl6yWRYBK4W5tF3W0Cs63VRRQEzNW8RNQqTAHi+FREVNElrqlp7yVFWXStF6tRXRrDmGjpg9uM2+6f+TXyFWFPGutRkS007wcMMffVKzZiiRi4GNJgPwTDzAQRX71PlCHnGXbsEWVpciGNtfVe9e5z7sjmZE/VyAnUvJ1v71ltvJJhyvoCPZ8QweJi9evHiF8lqhZZuzeUhPvr4owJmmAbHow/w26FAywJ/+umFUG8/rOd7O8rL7GoBXZROfTJlN9GjZdey3pwvhw4dTf14FMCzNlvci41vwR37WeDFu1IIfpxrqVcV+EHl3p9sZ7UOyp4/HUG742GqvPTyuaqlpqj8e//094Yf/OD/KQEhIn5zmTOsDMwIwSWCc1euZp4U0QpX1H4lDJjzKWPFtrDPa7Gx62ETrIdyvRJAsj+taNSKss8mvXqWq8mc9O1eSs0ju2jdb22yu9mnRPAmjADrleLylBrIgNbZCf26BM6KCs5+UKenpitY2Ywmz3M0mU1j7vz6kz/508qWN/U8rYNSi3lAfW/GSEyTTWG7fVqjRecFBmODCfPpUSsQ8/rrb1a9Kxug5ZkygiqzKF8gauNhxChdAX6tcYEzcyNzan1WH9eMYAm/ZZ9WDWquB7AKJgG3fe7lzMh/O/vVsU4n6HA36wtVmP2tPTRhcwD3gsaCIM6ZseSIlsONUJvHYDXArIZ6NcHD1WQt10Ph5YcYF7XH2DzW23Te336qvuwBytqvNaA8kXX/etpVncg7d920VlCCp/v2HYhtxd7BLgp7Q8kGQI3qnc+5vKMzynM/y7UrcBSVYrWre3JtgPjkqSOh/mI4LIaZoN2RGlW92Z0To5q8gBdfKudvqdm3TbUOBYC++OBHfw7PdedXd0bglzsCO4D1lzuev/Sr/SqDVYP13t/8dh0knDWCFkCJ5uQFDImuxNJ2n7hWZSU4QZmQc7USo8qp1Yydw1LZnhyIKEyVIa3sF+CqdYHek01BlEnhoANWHOtSd42jxRGlrKomFKhB5+HHBg9UVJbz0+099K3sSLNrVq+3HPBND5Ypa1qqw88B2tL3rYYLsKJK7du7O87/3ji9idCXeE4O32p30ZSwUipEN61otAyxQHD3WOQgA3OueUhj+Xxdy+9wfjcCEqjp6mHqMObsOVjV0AF2nA4HmsOaQyYyX4c04KcmbJKRaZEbGWUZg2Qlk8kq4JKsSvXaiwNy5crlUhE0pt///ncrez22lWkF1tQXhTaM4iTDK1tE6XB5meJnAFeyT1SPzY93fPyIeithIpSrzkaiEHIgqx1LtVDR61WmNgJFyWRoXC8j0yIX3d+1gKE5y+StpQWH6xTtOJ8cxG4x0orQMr+cL+IrMmHmUe1d1eYGtKi7Un9ZgDUgTn3U7Rz01ke1NShvvlsWCVxw7rZLqVTGJ3Q7zr0MTa6DwvU4zsb1m/erzlSmqRRw1VHG4dxbolHJSOW5O3untpu4lnrSpmfKiqu5ovrIOXYf/YNvZ25QDtVkor9179XeB9ZSCV3la9WQ5cP7vv/+e6Vwav0IDKjJ81H7Ln+LIaC+iWNlrXV9lPq1sQ1V1nTA7nQFRVqR23B0f8Du1QtofxFRLyq3suunTp+t5wGEfcqkogaqTVyeAEg9JTmhHEt0SnMvC4OeJ3ABXAGY3ZKGaJoerjJ3nk0goqnRY49W+918Aw7mq1S0k9Hye7fSjxioA5TYGvdE8UezRNPtfqu5R75PBGgUwgGwAFZjIzjESVYOAOSpvzwi85R9X21sql90B1/OBowVhb8yJGk9lGfWD7oyGbkPOp61UN445zt79WFqQu0jc0X597XXX6k9i5I7F+aAsoBuaxS7kDmjuioYQ5lZXTmghgFwNdmfW8nusSPEr8yj5xYkYbcuxbH+NJTVa1GWncn7sqXdFigZtawN+68UquPQE7h5JeC5WB0YB5mXwwlMAROcbU78akDGrVA+iYDtSbBoITWbWAB78/eyxYCP57He9DKVpWVLjBsAfEpv5dgt+4Ozj/Hx+ecXev/rSZx1MdYrnsjfExBS62gevgxN+kLUeG9FgOr73/1+9cBkM9U03sleAayqJjPjvyf7GGg6mHrWsy8QvWmqqz0DuLIBo1I4hVt7WTBGME8dtaz43thJ/S/Z40OhAb/55uuhpR8pZVt//3/9g/97+KN/+cdRKCf41BmtgwfSGqzqpbXC6jZbhPXGmuoqJZlkArtOPrYkM6Yl0zL7mv8p95fNFiQo9fdoC6htxRy4eiWiT8thBqWv8FQCdgJQ5llm0D6tvp2xeQsyxAJWWcszeZfqT1pZxFbYJmLGlhljfX+BYr2lq4VV9qI19g//8T+sul37+eDBw8PRjMGRvPtizhW9XL1LKfRXNphAnbIXSu5qnTcTPPt/2buvXs3y60zsb+VT6VSdOpVz6Ooc1GwxqCmKHEkY2zI88IwHI3vGBnxnA/4Ahu8M2IC/ge8N+EKeCwM2IHmUSI0oiaHJzqG6QlfO6VTOVX5+a+3d3ZIxHkoi2ZJ4TvOwqk54373/+x/Ws55nPesrk2eefbZkzfbBMhg0/n6v2OF2zFVX7dMg2d+dU+YgZ2D7nTVgz3H9QK8Pe4JEgGfmeZrD3T6v3dmX5txSB+s92h+gSxwk+6r/bupHqWkkEElzsZjm3dGw5RKNm9JayJ5ivUiCXcx4XEtZw4Osb2fX1bh7Hz9+dHLydNjXJHolAyvxmvP6esCoNW4P25A2Sbv27ipQ6VoukUxXqU7qpylN4sFwP+fXhQuRhNtrSnHFDE5tb7cnqt60mZP6AWNzsePa1zC/evqZvSW1934nTh4r48EbNyVFKa2idjEeg6mgOKX8BfJ8q54373HJfaQn7vzH/Ah8USMwD1i/qJH/Cd/3Hzpg/dV/8vU2MAqYK/OMHMnVvmZoVyKYEWjb5EmYsJ0C80thaS4nuNOHlGRT5l4wL+u9ODUbNmVBv0DJhiuIlykFOj51jGQ4NPQEJX2t1wmoYM5DpsXYSC0gpuaOujStK/KagGQFezkIMWQO/5HhEHS2HIs8TGsSQKPrISsDHOC5bFnMm1YuTgaahCo1YdUiJVnNYnvaDRXgKMCF+c3B3lKlgOnci9pcgbSstUAd0AeSniQojrIz38vBmzFVo8OkoupsuMomQAE07+dr9brJ1pchTL4G/LT5CmaZW2+37SF5W5ZgmZHI5ZhXYIxGwKoGkKzLGDy9PyYnCVCKiR1qCklrHZrdgobTaksVb98mtQoAzzgbb2wXs6DLMTu5EglbsasD6NocgCNAELhgIIEbABwJsTr3jq2p3pLVtqdbX5Btlatjgg4H72iSI1YStAkqPMPuF7q4nCqrfVD+cz8C8wVcpHMvN8JiqL1ck2swDwVEV9IHUfbev00CgdTqPBvjpcbKfardlMn2HubH/Yx1oEHAZZinAPNz5y8Xc+DaAT5z3nN3Y+Y5dvh+zLbIo8maq/fnIMtTfyoZIUgWfN3KfZOmCQVHR13zEQ3VrWU6UWF9ke6Zn5JEzyZA9HVgxwcGsVjbAAoSVVJy11+Mq/q8wZio53475ZK3YiQLnJUsssFs9fzLexsbwR1QI2mAWbUWjVIlSHLPjD8OHTo0sFaRzGessd6CulIbZF1fiNnM5TAsevtaB/YApjLWWfeMtGY7qSVp4TlVnevw9Upo5Ov+rK+TXZPrD2ZadzCkeZ6Y0xWcYCsR0T06JcysC+oJjq3eS2CONdm/f1+SKhsHGXySOpmfZXLGRdq1KlcAOqzVsJPbU+O3JmBZzaJ6uDUxqLEvebjYcS07LudeMYtaxMzmEwhUowsIYpS1zaAqXBmWbmPqLtdOz/TaynhVD8pcn+8D+JQQ1XYn69xr6+lqrgPfpJej6Zm9jOEREx11llpUSby5MmY4i7XKyOtLIKjLBOABltpHBgMj+0e5YDPcKlZa/aiWP9rAtMv6rezXxt+6ZWJl/emBvS9lCOrnSxacy2IGZQwkIYF3iTDjcDrXJRkGZKwJwFyV5zXujZ6LtQqocoq1zu0D5rnAHrBivmNOleNxnrHf3x+DJskE8tClqeWWdKLMsVdJalCbSFaaW55rzSPy1FwXpkzy01xeC/wFoFkzu2I+tCZmS6uyB3guf/Hn358ciUHW5csUQ0mAZO9bHenxk/TNvnObeiWS9ihOKFCwZlxzjVM7X7d8HoDwyCgprjAWimHaoiXkFKmLzpm3Om259kbpQpVwMYqOjz48mD0q7XFS+/j4YdYnptsDzXVLMCkBWJd+1st5EUiShOlbXmtWMggIGozO1PpmrWAnJULXVq/lvk+fkj3vvvdOEpgnau6X30ASAduTgNgWVcaKjE21hxoM5iop4RzKXK160Izz7jjUbsDWanNVjCZ2EDOoTh/YTrI5c9CZUs639lRKgTI0zPmc/aBVDUPLl/zJFKqSvtlj7IelBrDXVSKoHd2pLpwnJOeUMfZd5UYSMNXezl6h3poKJq+xJvfOzRjIvhyQ7IxZn/3HfBZnuF6JdHGKkoa1SVyR9mPkSYrr/SW3KFEGcH03qgvXLmEKUBpj12K9krI7U9Yk4bIg46CXroSStjOuwdrSL175DW+N6ieeOa00SNmM8hmJ5+dfeHbyjV99PcmGdQHB5yc/+MH3spbO5r61C7PW2vDRGUiBYR5aH9VSzrjmHiR3T7w3Lwn+CUP3+R/7GYzAPGD9GQzqT+sl/6GDVeP0W//lb1Vd5GLBv+xvsoGy2AIW4Ew9XTGjCfAwCg6ghdm4MQgAq2y5RurMGaq2LwDpcUls2jxBDRmJkoDFwVVGNTmUBdnVlzUbfRsDqf9rkwRMGHMe5g/kPbfiXnsnGdoCtAVWBYf6MWJrZGoxd/rbMWbqTLLAncEQFkhQXRVDalUTrAMca6YT8K0NUzaNze3fJzcEjgX2IkWHEbDlEMbEYBPXa7/jhTgLAwY5ZAR2DsXlGbMNkacJ+DAgAmayVsHnyjByKxNsVm/HoFrBmwNXhldg1q7Hgn4MR143P0c2zFCCrOjs2dMFnPVLVeeqjodrLBk2SdmmBCcYIOOpByOzB4YbEggLEliRmzI3wnI+zBjfuas2UODS7QPc61zkaxeTxfUnlpUce+PGMAYYUWEK9ixgXZDjYG0JqDpVdbCeHVAXWVvGvdqtFJjtGiIZePdJHnc1111Bc/VTHYx2MkcEKGRnVUucwzqzo0w7sBpYsWJbcr8O7m6/04AV6Fwv8x7wxjESQ5eZXJJD/y7AmvmCTZksiLNjPi9fSf0W85h8HU5tmKu/Z7d5Mfe6T6wAkwVLsw3MSyR1vPVSIDJr5wHJYuaONxqD8XKpzYAJqASb1fYhb4TRMJ+Y+3BTxSZgwjop0nO73LjVq+X3AJsG4m3iVfL1jLeADNjVw9H9kZ67A3POvlWye3MtH+XsmQv2ehJRrq2YTq2oMn9JMrH1xl3ixHt6nard1a8wAT9TsJv5O/A6lWCZPO9E+o+S8gOZAFex48U0xkkzwKyNsZL8yf4xtsUR4JZ0Nj/PmGnP7t0J8maaAQ1rqiZwOnNHa4+LYV+9lnt2LwcOfFRumtYKxu3AgQOTb37rG+WMWoF7xgWIPnr0aFiQC6XgWB8QVoZUQ8BPUrgpstM102G2o+ZYkc+xxhYLpOSh6sMzdyQ8AArqhvth/a/Oxfn1zMliXNXXrluzLq1IXp48/dTTtad5P/eBtXfvGFbsMcB007xNgGzOzq7TBzptrYr1goFaMm6NkA+7/sMBrXrVYh7vl3w4Ab6gOM+HLBh48rplXkMqnESEvsG3yiEb0H0S9m621oz9d3H2bwY7gEW1bcl/nveuuCK/8pJ72FdzjCsyeTRzH2vDa3m+nRiJC2wZZaWuPvcLPLielta34oFs/Ac/+GE9ByBDgmB7mFd7Hdb1bGTR6xL8A0veHwj7+q+8XnOBooKEPcOR/TSJ0YxZsdQBf0of2ucgtYXGMWvQuVEMe+Z/sXS5puqTnDmkvhNgNVftlZIAN5IsUmv+MEkrOFeJglZbD+5xlbfv65+ZsyaqEKoTddOdVOlevlUakfeQiJhTkvEwIG1J9oJFWjORdS8rGbI11YD1UNacPrJZmflMGqxLb4aEAJfwMo7KvpzmvC/B2PcAACAASURBVNnmMx753VZH2PW6b6mzDIgsA7KM6bI8m0pk5O+AK4WKudOt3VpxoLRgc+b+5oyrtVStg7LXSqLWXpTnVQ72BTBTCjHsUeYhsKre2N/bKTyJ5+qbar9X2tHtpsz3sRWchB6AKtHQ/Zolka1pyiF1/l43e8nQH9ke6Lzl8qsUp3oXJ9FKpg0wlnlc9ptbzqGBzfU7BaKplLJuXLvzq/ofD617VubMcYb7Ocz0muqfmzIDW7+1UPFMu17XPlpeFZ3QKqAf0OqZ63dOXuz8plwCfJ/k9yiU9F3Wukpy1Rq1f0rUqC/fGJZfQkn/X+2fJI8x6b/yK1+dfOMbX896WR5n7k8m3/3uvx0Ml5yZkq9M7CTjG5g7f91vKXRy8c4VXzsWY7b5j/kR+KJGYB6wflEj/+95318EsGoI/sV/+59XwK8mQ/axgGA2cwcGqVZJgrPZdx1Os5vlvJoDVBBG5ge4MmjAsMp8q29h5FTOwjmgAU1BWZnzqIlMUPEooBZQwB5WCxPtabQDYWXP4CFnDpkWc4zraWlzM7KtO+UO2oYWgjWgRUZT5tfvViBVzpktVaom6J/Wk3ZNmJ8DqtfOxFVxcwxuljWj5pDw+g58UsFR7uQw9zGToFpzcXVsM3pZlmlL7jcn511uyDnkBR+av2NdHeQ38rXjJ0+kvuhHCTJSd6dfXz7XJcvqgNYY/HRYIqxltTEYWLV2qm2ZMIm2QFT9myB1Q8xeGJRgKrg4AzoOOUEgsEwGLKur9ImJjB5wJFz3kkV235IIC7GHJXXtAIi5j4CWW+HFGL74vBpARzY7HaOklnUzlDEXBLrtWNs9ejMXqpaRwRMJd7eNASDIuZi8cEJ0+EtIVD1tSYS7HtizrjZJZE+DM6zXr36ISslMPsFZAifPBLNGJluJk7xGGSdpwxHpMpDsGrCp1ZIgYFdtpfmAaceuC1JXr15XAZr6WaYaDDZ6PoWB5G6awO5ykjAkglXvivVXjzsAX4kR9XTYhmqTICHjXkoiJwDiKN1BW4E27XMwDRlrAZ1AVNJBzRh5n6+pF+8gTkIg0nTtoBJQaalRAWPJhlMfmnGtusSqb0rv1rTbKFl55o/A2tj7lK0vs64K9pqBYlKzPAHnwqx381bwVu1m8jNYXkEoltc8BEyLLSX3C9vAGbbqtLIOluV1zoeVBRoBoDJXA2zzJzaxXWGZiQi6uBxH3p1A1ZwwziS4rpH88KUXXywnWuO4PkBO0IpZXhdAf/Djj2ttqPMzl37wgx/UeHXrnptVe/ubv/nr5VDaJQl362vvRTZ3/HjkgplP6n45mrp/7BzGZNeuvZPdu/dlvWyqJMbcnHrwrlf0Ot7LngjoS/SYqvlygtUrqc38aPLW2z8KoDw0WZPg+utf+/rkH//mP67g2HM1lmS0xuNwZNgnsv59tCOt8dXWakupCiSA1AmO6hMBvH3hSlpaCP7V+J88fWpyNsDdWgBhBNPYfYzk2fOp38uF6cEqySDZg/kh3zXuW+NFAMjOZG9YnsThJ2Fvyd2NC+b3fOplX3jhxckvv/baZO+ePfWMgBW1kdgiY2w/35EkAZmzPalY0uqjypVdz9zRDI8BX+S9mTtvvPFGyaDJVSUYPD/73MFDB2sf2JZ9FKtHem6efjN1r+sCriQ/j8aIBptMpQHgVGuUvKeAHXjGUAMRTJfKiCnPiKnQVPZKUm7JVUqW5Tmj1kouJvHDDf1S1CkSUc4hjrhUJMCqPcGfT+Jc7u/OKuDVZztUdzKh3dQDagLQwX2y4Os3r5ZaZ+ny7EMBrI/T/3YmINm6dO2nTp7LdQJX2NWsNTWdmH0Amxlfzr0VORcYRmVAA1glPa1hUtNRKcEYTZsWLa46IWIu1DmFRcx76Xvb7GYz0koUVjJFDLCcyvnhrBoB69hbGYPZySwqhpiCBTjai6tfdZ67ddyAtWX6FEIk0WuSeNX7lgMz0KtG2P7ten78ozfrWdlbPNdy9A+A5I3g+jw/55V9zd7ivTCdo2sw1/FdO3eXgsge5LldyTqwLiixWmavDl0yFbvefaOrDCWvB8gWy4+dzsP0vKxLJU6jAZ/SJ/ucRHypyMhuU1aBmbW/2v8kGa11ySZlQhJpmHrvB7BWL9okbiRhnMFXkuSloFA7bx2qyT1x4ljtmRRP6pxfe+3VmJg9X4nOo0c/mbz11o9L1fQ4DH9mQyWuRka/lF2515bFf9aazdc+effdv6MR8/xl/SKMwDxg/Tv6lH9RAOt/8d/9V3XQCzrvlfNo9+5TA2VTF/RiQ8Z2Hzb+Txk3ee58TwCk9pEETI0IBqeZoT48BEcOf4eBWkpZWqwhZ9jVyTg6MAR5DltmA5UFL2dRjOjCHBy3E4CeS7Cplx9wxMcmrsCcYfOaTlbvO6edTAFswCmBoN6pOSCK4UpwVUFfrgdg5hSsLxrXR685OiS7zxGQdS2T14ucMO+jzmtbguytaUI/w3Ql10DKfJzzZBiF6Rzor3/tq2Uc5JAXWB06fHjyB3/0+/XeJLSzkRwxSBL4CEiPHTtaQTZ5Z2Wwq49sB75AJ8a7a4LuVGCyIUAHY3LyxKl2/c0Lk3luj8MjBtXz87P6es6EHcKKAKslTZLZL4AVcJjndjMHoMMRyBcgCqpu3dLagQMjVpbpTwf06pEECSWVTXDSmXQsa7LXAYmAccvFOEB2/0zgdP3sxkEWyTl5WXoF7q1MvznSPVX17DPmnEhvFFNQUqiqe1wwuZtAzqtCiyOLt6ACOkYi3VQeqFtbSQKJkEgGM14kXVwamWrIprc5UYNkzsNYH+Oh9QD5lt6K5snatJmQnBGImH8CWUHuYu1p6nkA6+49ztmZt2qkumUGN8tuRl+cWdUnY4q8SDMlJIfV1y8PdmuCsi9/+cvF9mGAWlInUcEVNM8xY3iz2oC0oVLJIYdPwfCn459gioyzg60kb/J8BKOAd/dmZcxkDZCEaw+SfoCrw9AkAMe0ldFa1mmtzQL8pLcCQAmKLgGYyxwHMDYF/G1KDd3SBHlX1WVqsZL14dlJUmGnSmqXgNdeQObnWqkUbuXvnjW5rbXq+VEnMJFSjyfJsyt9LN95553MjXuT3QGxGAou0mpSd4eJPZZ1hk0aGSgA6qtfzXrLepTXMH98fvDBB6m1PFTgz315D+tqbu5ygdlnn3k+AeRXI998KgDv5uR41hL2olqDBOSZGwJLEtjrMRgyh8xtZkEnTx+fHDzwYZkxXc/9TK9cM/lXv/0vJ9t3bm+znWJF2sjq/Q/eL9BqLT/z7POpkUvrlqwJNYZt1BaAocdo9Xhu19ExwVHKhDjyvvf+++nz+lGxTJJ65IGLqx5+adX/YswAcolA4N5+5Bl4HeNmv5jWmijzHuu9ffvOeuan40Hwvb/4XtVSv/TSS5Nnnn6mpNj+jWWXwDibHsxAkFIDSg9JmnNnz5R83PMlefds7ZHWoGScOSMpUEY7nhXTuNm1BabP5Hfnstawy9hwjClAuW/f3rp/tYEXkixbFtabAkGArvREbTXApAzDnqFVWre7ocSYhE2MUiDA724AkRII49GGc2HF8n1S0GvZwxj/WNv2rWrzVftc7wskmfY2fUBvpz2VsWrFj+RlfwIuGzI+1uS1tObhOL17d86D7dmTly5IjXJcX9MHt3p+8nzI+PAFkAhUC19OVcWoa/PVJQuzs+n5jFlTT5Azjwqj21g1IAWojG+1KMvXzBUsL8my+7BnKC8AREtim+evtGU645XNp9a7PsOjm37vo50ErGQWSa+DLl/DuHqfNknrRG2pPagTqiNAJPBJPmzJ+TabmlprdlMShbwMlBz8zu/8H5Nj6SVsb5ec7pr7ANbsTeIIJTASxsXADvXl6u3t+dafmuxXX311snP3rkp2iAc8Awm62iPLgb1VT0oIxAh+xjmrvtVZ5rqrJGhI3EnyPOBwnt+TRBxd8xfn/e331ZKvEq5dJ68/ublbbW8+VauEnc6zv5G97DLFxMAie816f8w91VGpfbo1oLNCSYv7k3RWm/1UVAwrwqozcTty5HCZKN0P26/NW5fgtDLDnlvGbBImNqJ8zXOxL5/PfjL/MT8CX9QIzAPWL2rkP/e+Nol/aP1Vf9Jh/Rf/zb+qQGAErIIz0kJgrN1K0VwtU5StZNghKHaIAKsLsTQlvU29YYIJ7Uq0BigANBg9AIQt09WWJSxWan02xDp+Nj03p6pmyeGQbGsCjm7X0a0w2qgnmdYbDxKsno/M7FIxbGM9TdXXqoFzmOuBSEKF9UvwVn02c+3kW8X+qE/NNao3VTu0OllPoFVtqMNONtahDIwL1gu0Cj7zX7VcCABYkwMau8qMxMEtc3s9wIg08XjkbsZp3+49FYADcmRCpJQ//NEPKxhYWHK1tKDYvrVkQ+oELycgB0gxQIIY9yYwlHWWZdcCaDoypTFbLbDTJ5M5jKw75g6TvZYxUtUDkg/GACQBpkw4xhHoBVpJoHwfGLodJt19j8APmALOgC7mmGr8lk+FTQhgdSADG7cDyjA0Mv2eabUl0LsvLNQSbVkis17NmbLqNofsdQJEQQfAJnh+8cWXBrfpgJcEo+pwBV5kvtgUgT7QWdJuEIsbragUK6uerMy2wiZk/nnWGEeMmPUrm+2ZCSQwzYLibp+BycdSaifS7ZaMp4DLGBnjBvqZW+6p3gPjgq3V0zPMe/Ut7VrRMiZLgEwuWmA5AGRVgAujEs+tPgVUNX/U7XKMxgZ3MgWQwjYAU6vjPin4rj6jCZY8/xsBfOSfC7JWBD0jm2ycBGrqwNskiMFREgwJpFrwZlwYmEUhMTh0umi1oStWhN1blc+VkZqnjQ7TomJMuJ9mDH0UEBz60ZobxfYypKr13+0pAAcMmLlH6oe5MbZVSsDZeDBBM17deoL0M+CkWgMFvBYQ0HZKTZt+uvaZzJeAzx1bd0zeyFo5d+50rbW1YaskZcxrQbn18FTqHQXpglyyveeffz7Ons9WHWvtQQnYPz54sOTDJ8Nu2kckmLhZa1Px/gfvTZ5/7qWYlH21WNZLAUjnYuIlYJYAkYAAKu115g6mxftgfm+nfc/1yO3nrlys/eZ6nKEfpc75N/7Rb0y+8rWvlNoDoDoX5lPChJy1r/NS9rqwxGkZwl2YgYv5WnXOeWqAEjBUklMKkeAHTI7kiJrc45FrY1opMjwPkwoQ9KmtFLDa86GNtHxI3hi32tPU9tUZN0k96XM1ZwXLb8ZZ1ovtCEO9b99TSchtKhUJwAusnkxNJHl9l290Hat97ELUHVhKJk7L4zUgaC+goH4+YBKrvSugg7zySpIEjNquZjyu53mT/TKlafd2BnzdPoZT+fXr2DbAIUmoPG+AXuKI+oBMtOse25DIp0SU35foqwRDtfUKgMv7utlyv8ewqs/PXoPVtpebr1g7r6vXJw2y9yz1Tva2WwGszrGSBZerEmOdJBXyfWuWEZZSDtUUr7zyfJlwTWVdfXI0tbth1uxLQLl94eDHR8pcZzzTHJpKbrjkMxVbFXdjbZQkxJb6zL5rbzOegO/Yt7hVRfY07Vicc85Ne2QnnTzrYq3VS+dn1wQwVqufrEvlBc7ySifmHLaHtxIDK1xe1fVeleTN94DzEczaE4yX5MOY/LGeKKjs8fZeXzdnfvd3fzeJnLNVClHu8hQram71Js3eUSB1SOZJSPq+d/csADLKA2oLSeiqvU9SQa086bdnUb1YxSr12fuKs6Ukw/kElL1Wgz417M6lVlyNMvh2vYZPuw7XuLmPrkdt9vde3gd7L0Fo/kga2L8l6j5N2Gb+2c/skeap+xn9J+5QkUj8MwBUnpJ1uTqs687dUWel7tv5djJlQueicHCmOndd09jGz4Oyzry3XEKVFEjUKCvI3jL/MT8CX9QIzAPWL2rkh/f9q0zqmCX7gi/r5/b2//S//u06ELhyCsJkrQFWJjQ+KxebzbOkMxz8qsYm8l0/y8xIgJ8N3wFXQW5kvLdjYGFjtwl/lghghiRYWZCDfNVkx85NBVgXxazifloEjExYsYuYVZ41EHEkVbdvPU4AdT3B5VwF5Q1IY2ZBxpuDoVtjtJNq1aE4ICv4DzubQIkMjWGRjV/Qwl1UphN4BF4E386w6utZEjCyOQGaIEVtykwAqx5rcTfN625OncqWGFQIlGSWP/rwg7Csx8t8YUYjeIYmuRZB1J0cgoc/OdS1jYxCAiY5PpIHl7lI1Va2nFYGuN1GSRSxB3GzDLjekPfbnoNcQF396MJ2ckUskx69TrUMyeFeQY6DDvusXUAAuVq8CjhzaAINNxJ4X88nl8v75bCa8UywxkBG3XBLFP18S4UFcPfvtUyu+uFhy7QvGsypBNqY4KmAoLXrMvYznHO75tBrC46qp2d+DkP89NNP170JmLWaEZDLLHuGvkZy2MZFkhgCZUxKm5AIrisACVMBFAJ3sveeef9O33+1f8D8dnK6Aonq31tyMX1Nr1YtLoZje1rpbI0rJDUBAEWyVpJa7VcKxIf4GNqyVJa+AgmtSz4HWPPMp1MTuTKtMQDFBiODYYqkCeOYABcybokc9doMP3wAn2VGVkZJCbxzvcUYAAcJvj0nSSIBuzreO+ZFxgSotsaqVyzmQQuKjJPehdUKKl/3PYGgxMqaJInWrkm92yo9K/trVBCYXkkY41ufzM2AMX1y1VjnWrA5C9Wv64uZcSK9q3pfUsGqlVVnre5dG4uAoyoNaHfu0RhLEC4YFoGVHDB7xdhntYLmTLrZALrDYR7OnT9d62HHzh0FFoG+rq9dPflaFAzWPrb1Bz/4fnrZPhOW9SsxX9pfgar5ox4Xs3ks0jvzlZHK2gSM9p+Tced8at/T+b3ns/9sTIB9oZI05jaZqOTMGg6rkk5h0IGgM6kfvxi2V3sLLTDuhmkt2WNAw2zqWF958eXJV3NdatiMF8CKcTF7BbTMcCQpPF+AeCqqAGNhbgFErVrpoFibHBJhANo+JaDn0PxhWN0fvfmjzI0bxaouD9CRaFEDKkFkzpUree2ZXdftvT2zFUnCkVkb952RXGKczbcTx09Wosi+Roa5OWwZl131v8AqoL0kc7Bkm0l4CaIlOMrBNKZFmzdsTYJuXzE/6p19Xg17pJ6+JMRJ6lwMuH/3nbdjNHOpWsI8VA+cfcf+PEq1tduinrkZx9RHD3gfJDEYsOle1Hwrt6AgqHUlAZLzSgBvftnDJfqMtb3U3FNKQcqsftH4AjXc1IFVz9V7l6IjyRMAB/tZDKUkS81/PWwl55opdY7Z/5TNVOlCgLnWNgtDi+7bt3uyY9f2uB0vy9y7MLkcgL4se7L+r5QvR48cr7Wk1KWqWJUGAEol9XTZWQtZvwvz3JfHKRZg7bpKChdna87bSty1E629ovtT9/5K+orxsy6r3Ys+snlO9rs8urw+wy1nObffBqX25DJT6yxVA1lS8eF9R7Z17Evevdk7aap+vJ/dmkqOSACbpxIkH6WPcEmJ69p7r/aMuVdLktiTxQ/OjHLMt2/kQ4K41DuZx+Xsn9/nYCxZxbCw2GYAW1KmLrmVH86VaoVnvxmUXs4FINTNqSUfTetauZDEoCyD96z65y5f8VH10UoxOFLn/LV2jI0aaF4M7Y6OfV1Z19f9UiVYOnGiXMJe5/2pT6hLXJd5CaCKBWaiNDBW7oXS5GJiEvGSBEGpcoZE5CgD7jnfrutUAtjzm6mNnf+YH4EvagTmAesXNfK18bU05hf54z/+l/+8aiQBJY3Zm91y4NSeX+B1QTZo7AoW0Kbvqw63ysaWIcRnUqKq/0n/M33txkOkzRm6hcviSKdWrV6WgGY2AQUWA5NDunm7Mu6COmAhvEMxW/diiHHndgw4bsoILwqz2b0oATltVAS0AiuBl0sTlKgTq9pK/TFj4oG1k6kXVKsBFeg4JAXiDk43K3srSHTgFEwaGDEB4+piMDtTTGrFTXNzGB1StJupF/voo48mp2LE4PenUiO5pEAcFiwgPRlu1vhUWP7us9x1E0BjlQRYJLVkpgIzDBQ2x0c1Yg8gwBjsS0Au6JlLfZvM8vPPv1T1YQ79y6mhIaWsHo+5D+O4Ur/bBNxasAjofO12mLtLVxJUxTTmZtgi1yJQY+Q0kxYP2D4sGeDDiMTzvRZ2gBkJUCvbK4jAGAhMsHmCM+AfUJ2ZzcGe5zuybuYJibdgwPsIcmTkfX2sd/TcjEG951Ab62erDqma1cswh7mRhQ8oMymrny6GtaR8Haj5KAfa/BtzKggvc6yBgWB8UUwgwFpGLherfnr7ji0JOvfEoCYSxAARQbfxBSaW51li3NWemQ8kbVhxRi+chacjby/jqADbRQH35KTrZzdUYFPPIPNG8ARwHQmAIkedTt1jg3msawc4khCCkgpUGTip9cKoJJi9kEBf0IWd3hDAT86HVRWgqg823zWub0BvPJI8SpBjXDFIxlCwODubWrMVDLaoDWKokvfB+DHd2Za2EO4PUAIk1a1iN6yZ6gfMLCXXg/0DlsrkTF2sNlhlEtY9M+0P5SiKusAO5d/N7uld3GyzZ7CY7DGBnjlUiR3ALu8BAKsPBo44HjMwISOVDAJEBcy/9s1vFmgiqfu9/+f3whg+M3n99dfLidZ4no9MVr0ix10Mq3HQU3VtFBVLkyy7HkAlcbJ+/aZc89IA35OZm6Taj6q/7wcffFSgbeuOPMuoKEyhc6nZPH36RMnGsa6Ar3m0Iw7aX/6l1yb7I2V8OpJahlHkqvYSP2c+YpNPnjxZe4SPSmZlfyiVQp4B9nwEq4CS58i9WHsYrreYG8zkxwc/nnzn336napvJUrdGpWEu6i87mlqR7TY71/s4IAnMUoeszpyUjDE3x9YgwJo9g3LB3tZrcxIX1NOV5JN0sZbVg/t0TwyylmQezKS2fe+OfZOvvPaVVjQAXrlv0l/sFhMkTOrNSO6/970/L7Olai8UAAVYqn0EHr3+2TzjqwGs165JmobFjHuvaxyTktb+KIfvNmjj3OnEVLW2KYd6a6rZYGAEyPoMsF7o/afqcxlt6S2avTbzA+jwUa28KtnDqZXpmmfU/25nbU7dnQDkDPyIsV322JVJHkxFweDriyJJBiZHc0AAstVCAeLZSyhCmOTZYOwjd8jOk6hL+etkamEYvLg5A6UFsD5XY+41StHEE2JYi/X3gCXrv3syd01nATOJSmd4MYn9el1qgk3VQbsBa8VAGEn7b9a0RNTYAsd8AcZIgoFUYL2eQ7lvJ3lGep7XICU3tr5XLv0Ze4omP6/9l+dQbvpqaZOskWSkYOB4X++d65FMrucRcE8mT6Fi/yIhx36ODKf7nEri7tPSnbxnJXpq/++WPf33JN0zH/q62+W41DNDnT+/DvOofQO6Btaa8TXeE5UAJ9vO3rlO2z79ukfjLWd2dRHohKAxBC4B0XKxT6lPxRGDWVKpD/Ksq0wk/zPOzmKJFI7U3UJOarafBRLAvjqWaGBwS+WUc+v04XmX4HrI8x9fyAjMA9YvZNj7TecB62TyH/72P+3amGzU7ZrXzFDnXXvjr0OvAmyHaDOqY9D9mTOoDZgMUtPwqQTumyogG/uyVRuQZL6nYlDB6Gh5DvipKeyZ+srITRPYAHmCcLV46snUF90L+H2YOtali1enB+LuyZe+9FoFpyRJApnzAaMag2ujoN6t3G1zEQKSsXdmG4QsqQB406Yt5ex3KiYgAtTlyXj6wBoCfrKY7hXrUWZA6hoT8HFjXRfmRb0RQ5LZZI0BwWthcD/68MPJ6QDWO3Eznkp/v3IlzL0w/bkpIAkzQ773JNJZZ9LKgFXXT5pMIo1NEqTfzmF3J4yODH45myaAr/6xuRZB6oXzcWROMC4Yeu21L5eESrBL1vjd7/5ZMTkOSkGq4Ll7NqpPVE8UaW6ACMMUoPVOapsEj4Kr1Rlzpk3r12+ogBqzSHIGHJ04dqKeo1YcGF6HKydSrVA0bceCbNq8YbItwG8m9Vgs+/XP0wbCtVd7hHyUJHdgeXxNlhwwbZmf2keJgq7H3bo1fWbz/rczn0gFSwpbskNzU8aaWzTJo5Y8jwqcqBW1no3VaFTU8sGRMR379ub38tqejSSJHrVbt6Y2ONlvUl+BAkaD8c3VSD6ZpBgTwbMATh2j312YZ0l27VnLRlg2AGAZzww108xusJiu1bySONkUoFTsf+aY5wE8q7s0JsDVlUgXzwdELFAXGABxOgDMvZuL6wNaARmsoWSQIHHPnn1hEiPdzL+NHVMkjA6QBHBKaOxO/ef6sPqPHwEocbkN63U17yOg3BqwujevISgTQEoaVG20pJR2R9ZFDKguZ55jh7nCApbYSA7JZWpSLXQyX/P5qcNp5oyvt0Pn0Fsy94GFEOR6H8/R8/J9jIZ/Y66nw3yvmWF+sqieLXbM9732c889V/dNcvvhRx8m2bCv9gMyVAGrOk57gKBR2xsgkBvrmjzn5dlvjHXJAMMQYmfe++DDvG5qBANKmP68+8775fC9Z9/eyb7UnHEZxpoePXakEk/WcedBHk92bdsx+WoA6wvP9zV5f/unv7tWSgkg13t69uZ691yNrD/PSN0/5qwNc/R7nasaSnXUeyN9btWKXpkSTZcmb7/3diW7XnjpxclzLzyX+/+g3Zu15xB0611cCRcArA15ihnLGAOZ2Hyyw7GdFJms8dX+Q2sQrCYm+HwkvJIW5rz9wxoCxCVsPCPrZ232uZ2bd0xefenVYtwBJGsTAL6U+VX1+nlNoPVP/uTbJWcmBy5jqnx67mpeV2Vvcv0XL8Q1/dKNXH9Y3Nz/+iQWMXP2N8/T+hmBuP2i2iap5c0c9DysD3WVXt0cIO+0zjwHc8d9rSJrHcyCWrbPnK3ZNKBiZfbBBVFvNHuWnp76ZF7L/hPQ6jyajcTXGca8bmGc172vUot7ymiSYKm+zNlnudS2edaVMglTZ08dIXFgPJ2tFAVaoTlzy4iNteUpFAAAIABJREFUoOYhe+Qk7zIH6gzOG/hsQ7NmfMuNOc/Vc2xGPix09siq+c/vOPesa2c153/sqkQtH4rhRK89u1sC9Vd8NGDt86lLS7o+tE3E+gwa4wF/dg12nI3zElhTY03uag2Uy3CZJWkXA8BLKOiRzVkfi8pV2vWPLXwCGpXuSNQxZKt77x7WHMr92z1VTMCNn4In7wnQr8gz89pVa8t0KWezsb/A4Tdrzx4kYWaPAeTH/u3OC8C9AXa3USu2Of8Glv0pST8TQzNrqPvXDil861iRaiP+uiflHABuxUNJqrTBXOZpxqKSkfrsDq9vDbUaytnXbtlVMyyZMIDWsQSr3Jzz1hhn+9Cf/Jv/69NnNv+X+RH4+Y5AIqNM1M92jZ/vu/9Cv9s8WO3H/5v/2T+pzbLY1WqXMZgadZ5y3JMrwC42sGqlyHtT/5j/qvYuh3hlMhPQApgXY54xtWxVHVjlJJoNG2BalnpVbVZy9pTh0WJNSxfkvSOz0zYC+CgDoLB5y2O8YWkAgY9SS6jR+84de6oVyM5IBce6uzqwE/hhBLArp2Im0oY7mL0wniRLOXiwsgLbrTEnOh95n+BUoMqF8EICYnVZbf7Aua+zzB2ELw7ISKN2ADOHIUPHpQlY1iXzimFlNnM4NXNn0pvtbtjllSu6Rg3DVo3Mw0wUAE1gxfPnibYvAakOKa1/jEsHQYJoNZodhLWsifQ0Ms4Ebq7rnXe4n56ow/m5516sVi6bN28tQHXo4OHJn/7pn5acbzy8i+ULIO9azdRe5Tm49/MXz0Vqer2AHcahejImKKlGokNQXdKtvPedBIuY32YhFlQLEfeOOT106GC1ZNm5a8dkY4w4HjzWPuLQwPJiGRbVmPpzrIEy1xzYncWXkVa7ljEqNmdFSRMrcM5zEdBzJi4QmMAVO1F/zzN1PwCvzPM7kRyejLzRa2CQxmw/uTbHyzHoGg2msKJAPCZb7W2zj2TmqS8OWObgy3Tlano2lnP1UBsFYJb0lYOznrqy5bLnHJQj6WPMJagqCZ+aqHwPeGX2onciIyQOrMad9I3REiaiAtMsBYGr3n+nkwhYkKTEpk1by42UyU335bxb1waEWp0y/p7fjm3byxAJGyAI/GFcWhnqnE2NFGb2S1/6UuSvcb6N6dL165Fhx8yHy6UgDpO1JUkcCYli+soAy5rsYKrMQEpaH/fZPA/rDcMhqGMaJtjz3Diztttz5m6CubHu1NcEilUfnCsgwcfijozHEAXXPlO1dZmE0+lzumXbpgIXgs92pO4evEDYyE4LEAXfQA83XMDA87GPAE6kwRjnmXUxoEof4kcBFphSYARzTmr+wzd+nJ/FCpJFBnAFxHmexnNbjJTMRQmKk6dOFtvj2dd7ZG1vS8LoK6/+ciTBL5RZ0ZiQca/YJAuq9tasf21eGhilzi4yQNd3LaDVs7c2XA+mjKFYGdXkeVQduwRNgl3A9MOwrDMBZXuiCACMTp0+2UZGeTbqR+0h5iX/AUm7NoxLEJ77kivrViTq+lpmag8k+8Z2lplblXY8KYff7sPpqbS0219JebnCL8jPLI+iYD2WNY7LG1MeIWGwLsG9ee1azAfSyh++8cNil4FuD1kyYGlAhDkFBKnPJ5M9HAfjc+cuZVzjGh51DvAo4WNueV72dNdhT4OzXA+FRLX8ULaRemcmU0DoJ58cLkbYfHD/7Qlwp/YFzK8zjtTbXPY9LLhntjo9eSWfqA8kFUiE1bhi07zWSoCp2L7HOQuWVU9NoM9rMWBy1qzLOqukTq3RJ8UsS945fzZljIG3uawb628ubLTaeeaASyMHXrFk1WDMJDEMhKnxjMxdy5rshyV/LXVQ86POSp+3kqxoZUx7L1QPbNJ9KqFRRVZ4rGtIu96/652LdXWlGdNKIlXNZX+/VCy5Doy0PdM+2l4UvcaKfc0eDIACqvbmSm6oDc7vkmarnS2lS7G7Q2zR06oNnmqvyWsBysBZxoKiBujr/SB3OpzF1R5nSCbzbViVNV8O43VWKYHRo3h2ciTP/+DHByL3T2kBo7LhPK9a+appzZuTLRvDscWee8r1tRtz16Q2I5/2V3XOJy5QApX//Aksu6+aQ9x8MbhAec3Hkel19f3Rf9Ipt+tv1f9L2mTtS/o5L8oDYJA3976RpEbea6zftWf+z//jf/8LHbfP3/wXOQLzgPULG/15wNpD/xv/6X/SGcA6qBxIfVAVGyBrmc920euEoq236/N6C2aZjxF7IUHbhg2bEnQFWL39frVGuR4wUfWOJVMlb83hthRDuzDBaKSzkY9qb0OSLBipmpnIfrEfKyOdvJfayXINLmOCJwU2OXiWlMxmnwNFrZDDFVDDYmAZq/fhYMrh0G9J5YZyIfRnHUrAcYKuuQCTkydP5ZD7pH7Xa1VjdYf9ALRWVTuRNjdZRsIHaAa8qguTKZ9LQMHYQ/3ZiuVq1Fo+TRqnbqt63+XeBb63wiSrZ9HmgTGQALPa+gjGihltVhTQEZUBQNNhzU4kYP7oo4+L1ZRpB1QLvO/YVdd68OChtM/5cbFRPoAZ7Ba2aibMsDG4qd1IAj/9RznQctHEIDnsSRyNm2dctWEZA8BK0NM1vQyN0uIiBi3lSJyxORXJpd8RrDLIuZ17PRfg30YUkTjnT4G54KkTBw04gQBzok2WztffXZ+vV9ubfFRLgfx+9dmT4c/vq+NUT4y9UW8nq0029tbbb5dsVLDt9cnOmim6kKBwrgIIQZwZrEXN8oABDLdECWOS5UyItB0KQCIDFaDpHUuCbKyrH29JB5u99rwEzp5fm6NoERNzrFyXQFdNaY1BBSGROGYuSy5UciCAWhJBEIv1GpMLI7jwHtVyI4HzshjaAMyYwqrjzHu5NgoBPwe4YwL3h2UUJJvX2NA3fvzG5L1336sx9J7PhwEsp9xhDl6MjP5c5pE2L2sCpjckIVOtT7SfKGMoyalutdCtIVZV8CSx4NpI2kqmVo6k5n0bwVQ/3kp89Rqy1rBkWkkI7rh1eg2fwHnVnOe5e7YlacxrCJCXaHWVa10TU6tRFje2Yuk+hc1KbgpQ6po1qg3lCmR76ZWo1VYkxECXvQKLviyJifthx4+HKQXq9Wu0Xj88kGRTxuJK2PRrg9M56TN2dfuunfX81DYzPQIaq01W3kO/zJ1JFPzSCy+lj+mLlWgxNwAjCR6tZiT42rhlYalAOPOSWne83E61nlm5r8YtWtTevYXbmKvAedYOCS1Z8m0JuOwXkl9zMZDCgnqWWFx7TQfC3feXUsDvt5lekk1cbq2BcojtmkjtyCSiVgWMYNgxV65Nj13SXucCcGkvM75q8soLwNcD49alhGB/zJpe/aVXaw9glkMyXG1XMlc/SQ3xH/zBH1QCxvzB5K7KGsGetRHbopjfAetTYbDTOzd7BwBTSbqARyCxpa6AQdc+O3eanQMMuj+t69M6RC02eefJUyeyLpUhRIExyDytV9fn1AJqgcz2GaCOSH1+9iv7hvF4EKCKlQMglB0oCahSFXL3/P5U5ufKKITUsttbABW1js4jfVjtIfaFQ3GqfvPNH9fatG9uyho0n66pZ89ZhQXUomul/SglGWtXz5a6RdICwLd/MG7Cnp+Kk7U9qdp8laNvn8h+FgvpUOm6daoZiVbKhi7fqYXsb35XAiO/XIZ0ZRKgNlTZhbO3z/fyjsif1rjkjHNPqUPHTO5ZwrpdhMd9C1CtmlqJOjWneU+Mc5XGeEpYXR4OWETvWWdKM431fpJ2DJGq3RoJLTl2xx1lKlUsfveote85L4Bo61uiRYLAPiJZbJ2ezhygAqLSMArGArtq/6wEW36n6okHQF5AMT9XbswBy3Vv9Z7ZB/Md+/nYL3t0Z+6SkyQQBhA/Jh69Tsm6iyHvMVM61YkWJUBdDgL8TmeMyPGtL+C/W4xpT5Ta1vxO9f42gupmM17/y//0P9S1zX/Mj8DPdwQ6+p9nWH++o96DPmYdv4D3/rv2lt/4j/6DPnxKOgRApp1GDsvKxJd0jiSls6k2TRF5939rFlCG8Omn90++9a1vVpP4G2EJfvTGm5Mf//jtsApnizXoXqhhScMKTIXpwKxiWjmX3n/ANKnlZxiOhWE9ly1NRjd1TLfDrmJKMVsPciCuT0ZbQNRuvktLworZcNJgewT1nPcEe2piHJIOH9eJtRBEYuAELovDBmNYHAgy2J/E5VedYUmB1Bnld3wCRgIa0iqso/52y3Pv5MBahQB2nAcd1gw6lizRa7blQQ5lrMRyDGp+52ZqdS+nplaAf+jIoWoqXvV+VRenxs+YMwjq7Kv2Mw7gFQkMj4SBOH1arZcaVmzkysnXvvorJZ0j7fso8kgSZwkCB6PgEEAczTKwXMaHGUwZVSVAUxurJUH1sMwz4OZJFusZCzKAOj0OBR5YYC8seAEq3Ts5HfMgZjj6L2o54BkCEd2L82oZKXn+AiSB5u7du4ulFQCQrfrsXpKz9br+7nUd2AIX804QW/0VBbIl62OWlMRFgmyBAQaS27D7No8kKdzr+YDhfn99SBkaCUpIsGOKkveSPFmQWjQtecqUKKAbOwV0XAnwa/fWuE2TQgc4CuBLaicIwnTk2eInPELBj/EGoIFbwd4oka0631y7QKvkwkNfwDXTYekTQAmK/KwEQ5kYJZHyMMma66nrU9sps65NhIBY/HkmDq7qF73f7r17ai6SjloDp4fazaolzH0z5QEc13qWeUaCK8FwgYNc44ooGaxhdZ16dVatWObdVByi3bcxqJrcqrtsiRuZsP1BIFc1X3lenjeQiAlSD+9+1EQCEV6/JdXWchxYh/Yz5TIaoIyZ9txbhpda6fT0VSJgjAX/BTwyt0ryl3uQDHFvEiqjQ6pNAAOF1cRGe+5+VpKLImJhnvPjJMYuXTpXNdtTQ3uTy5F9+tmz5yS8LgSE3yhJ7tOpjd28bUs9cwHwiZPHK2mkZh5I2h2Vx1O7kyyInPq5/Kxeoy0/jcw3z6L/TaIpMbaoEjMUCYy3PH/z2FoeJcrbIy9ekX0D6Bawcull/iTxhGXntlutPsLkXbh0YXIqRlDktn5fjSsWt2sUw9ZlbWLzq5clyWtcbwFWz7FNwRqgKKmQGHE9ADwA4LleynMEhD1T5nBViwy45rPWpdrFJHPWBOC9GJfmb33rH4X5D6DJHmNsJS+wqwc+Pjj54z/+du7lfJ0tEkwr8x6q9awTgfvaPH9JlUsxXroQUK7FlH1TuyfAy5yzp9hjJNXs6+1Erc1H1BMcWCkbUks6JgxIQZvZ400Qc52MDflxAfi8Hhdu68d4mpf2BfsT4Gw/c94AgiTyq7LPSi5Zt5x8tfhRD70ohktnksRwPesC5nYkuaFEY2/Yb/eJ3f+93/vdyYcfvl9Kga1bw0BnPXg26ievBPhTBVkT69fl97fsTF/w7XVO2WuOV+J1LvvlnkraOZuoh4B3c7f7p/KeaLd+e17L8fUPHlukdPKjGOM8kwJJAGv+3kAxPzfQ1fZsr2F/Mc6VYKKGUY+ce8fAF9gihZXwsCcPwKuN9dop2pnbgLT3YvtphVt5r3IoHsCdHyhpbBnZucy8JsZ3MIRqI7bBfApgVT9a7u3tWjx+FiDONY0J5rrH3PZdEvaMrWQRlrkAK7VLxrf6g+e5Vm1rfr6fSxLEQ82pZ1pOxBlfyQBnpgSbuILHRLGp+b3xU6upcWzFd6Okua+tDaEeVKlVx1glG87rSa7Y2yXD7ZEAcpXH6MHK4KuSRZJ5kU5bU1Fk/O//2//6dy2EnL+eX4gRmAesX8hjngerf3nYX379a4NUKi6S2UirlcXgulsSGGxbOfeNvSxJkQDOdl7lMvqlL71a/RAFxg7Ii3F//cM//OOYbXw/B/epqo8RUJBhMgZZEEmVGjNSTO1sMCFdFxswOKVvm5rB1Qn8mSLcL+nX+nXqnVp6DBwIQgBELpEOSRlywEjd3uUwd5hEctZ7CfBck+wl1kZjVrI0gTuJo2CppK85QDjWjjVl5gnWbFPuqSSJlaFVf6MGMsxn3hdzNJugEtvq9fUxfRyGeGZmfd2Pw44klREHVkaQRKpGRnn67KmqsbmTg/VODi6BP7YW+PG7q0sqHHAdUDOV8dArUhBLqor1c807duys5DmGSC0a5si9CkDVvJZBColeAokKbBOAVlAjYM2BSIpU0tbck4DtZmpksN8cFO+nNqsY8Ry6GzbOVsA1m+ASMyGo1OsVg4Rl5iBbeud8dmuOZsG6Nc+TCswAKD/PJZiDqO8DlWPfVcH1CEw4RrfcKgf7IOczPtXfEGjRLzKMTrGGGQdAiXOy9xvdV0kvyY0lPKr2tSRogrniaAqwAqqPY5ziz+07NtfcvB45JKkedtPvMaJaMz2TUKMBP3ZGIAxYMnkR0FX7llIdPE59KBlxs4cCoZLmAcrFagDOXZfsuQiCST8lSCrrn/sqN27S+ht3JxdOXUgN3bWqM90XJpUUXkuZrgWPI2wcp4GpQ4fS0y/PxLzCLBk37yupY677EODeSFB5Q7/X1JgDqwIp8l11aNgl7LN57t4BfMkjQawAGbshGC5GSe3YUEdWjFXGHbM/uvmO7VQkSUpeOLAlgKn36VYTo7EMBkaiLMFpxqfaYUTBwIX16NEjlfQwXhhMcwfQE0h2Uq1rYL2f5y5Z40+Jly5DaIOhJ9ljnuQ5L12sFhtA0WsWcE7tX+5rdUCWGlZ7QAWwSYQxUWmjldS95r2OHvskAOxAJZpc02vZ857bn7mcmuQdMUAyHj1n3QfZ6MhmYQaxUQtrjVKBlMN1fhYgIecl4+zkRcYH8577IYO1H2Oe9F31CWidPHNqcjzKBoByKrW5oztvsTF5kGN9t3EG2riL3sp9mn/YdOBrdJj12tXCpJ6FEggmOAuL+SUB10LH+AIA1d4jf18hcZJ7faDmOPPpxbQU+vrXv5H+1K26uFvtwBjzPC5W+tvf/pOoPw7X/Ut6GPvVanzzb4Bxe/awL3/5K6WyOX36+OToJwfLJXpPkgHWtv384wBfz9K1mDeevfOIpN++0MnTJFoyRs4Fe0YZBOZ6yogn41L9uvNBPgtMS9hJ6jUgaOBiv3SG3MNukYVKpGlFpGQCq5v/diSJMZuz6N69W5O3336r9hhql6cyN7cmYWv9alX29jtv5d6/bYhzXTkr86woMNS0A0oA+/kkSDiWT2W97d+zf/L8sy8Uq0wtZE3zK2Cstyb7rqSkT6BHrby5YO6Yx+2OnzNTi7F8UPs4J/ws0F0AFqgdVEPOgDJPyroc2yCNa9J8knAbPSuMa9dCp3VNmGd7vD3BGiw1hLY/+bhXJTgcc7vWE4Csnt/Vmo6RkHxng1kbD2BarXqyx5I3A6z2KIdTgVWJ8VJCpdyC4iPvY9zKtM2eCgwO4K/fsntfd62sBGLL2MsJWAlKXqP2RBLmvA62vGtpW0mEJbeGJEm5uo+tyayBNn9knjWYI+Vnl+aTLBggHa+lGexmUZ3B6mzLNT3v1RxJO4MAr3dTFiCZJFHsObTxorPEGOdczdxU4mE++eVqpZR2dn/0B//nFxI3z7/pL/IINFitGTxfw/qzmwhjNvHz7zAPWP/yeAOs5Fw2VTVy1+J6S1rk4Bb8AazVQy2/1j3c9HgkP2p54p4wZq/nNV6IPFXvRD94Iwfmn//59yZ/kTq6o2EuZYF9XZA/G3MbNWXX8z6MKriCAqw262VxZZ1dtynZdexZQE32bhs8wLp6GnOWOpmwfQIZ8aDMs2wwUKhvXpmOJOhUN4Rl4SJMvikwaRA1ZOtJFHNAzOUa2O5PJ1iUpRXMOOxJXx1c3hyLNUqk+DIUcM39YxjdD7DqZxjSLEqA/ySgdSbMn+suM4UEULLq+Ch/BypKKpyD6lKYkrNhSrALDrRibPNZMtEKwMK4rYir7LKVJVs+m2C3ZHp5r+kE2dgM0jtBqXzCKL82PttS24PdUoMIrGKR2rhGBjqHMxfcBICcilteJ9t9t4Krx9XPNMEql+GM/bo8M2wroMjYykELnKkdFABU0/a83lSuk7wNMBO0MT9RvwnkOvAFkUBXMYX5EBS0lGyo4Yz0UbDsa7LKgiVthQTipI3mpCDBdWNkMexkwrL92CLBY7cZ4BasjUczCQCBD8zOjQDB8xeu1jxfmbY/HD5XJxGydVucpxNUuuazYbIFeSSyxhjzJVgFVDAwgmDAyhyScDB22FFsj3pqiZ4yfxrus3oaZkww45ivCr6LCW53y8UVBLbTqSTFxjAua1PHt/hRWI5b9yrQMh4kiPRtAP+m1AyvCnOj9lsA5L1J7sp5NKBa9p7h17VIRwW6c8aVW2kkhz6rMb3aRrx+rguzg30zv/2pNs6iVUNsHkpKtJyPVC6MXOa8QJksmJT+UuSK3tPzAUw9Y4xyyfSG2uMO2UZHYa+RFg8ZK8/iYoJ0Y6RmjIkXVspcoyrw/ASVu9Pbk7GUccJgm4cl3S4ZJDVI9pdI3Mf6PMFi9ViMFPhh5rb9Y0X2A0E+NQJlBTUEZYj7b6OXrO1cM7ZHAFuy0Qz73PWrBYTPZW8hNd8RILEhYHg6QEHSjvoCYDInqv4MY2ctZ21pcdG1mGl5kTlU7L9a5TBmF3IdZSCUMS2jMjXAAuK8bwFo7TSy52FbScHVoJMHM8Ei0b2XBEX36sXmCHq7nk6g6/6Z2BQblvuaAl4yF8ce1/Y9P1P9rofg/XrALTYYy+r9y3yOmRDpdpVhpL40iZ2H2bcXBGS+FLn5669/vRh6z0ESEEONDfrhGz+a/M6//tdl9mQdmbzWqJ60Zh5lwY6oLf7ZP/vnJce/fPlsavHfTx38gTqTJAwoAd56652abxyxSZ1vZhzs+ZJ/zYy214Dxb1ULqb8Skx4LwIlS5X5+1h5ZjuOlkoUuAA59gGPOk3Gwp5uzU7wZktAj42Va9UgyKHvYU3t3T3anjU2g0OQ7f/KdgM60/imn9DCjWU/6Y5vPVdcaUGve6FE8lRZEM4MzskXkOq7PpdduLgTQXJcxY8i2Ie8n+XMiXgXWrb1i85AMsPaoHqpXs/ZiGHJ7Xcax5PDmb/bSagszsOeSUEyknGmlkBo+qpUMBrWMFlvhM0p5MepbMv7AYZl+BfzapwrwFkBVF5w5Z81xCc8Y2p/bVViCAKOp7neoYc2/xQ+tOKYoatnx2KLoIZBa3/c9/+vEmFjDfHW/LXPOew2gdOxWMLbp8avt7N9nSbdza8WDfe5TsEu2DATn/YBt60x8UiLogfU1T8bWQo8GtridjLuvtPumrLLnALqt2nXPQHJ/9tg0E9xrrFlgH4C5ZDqFALDqjiWJK+leCokYPeoHLZmeuSHBfLtUP5cnf/RH//enz3D+L/Mj8LMfgc/Aau2Y84D1ZzPkfxWYjhn9n827/f191ee+/FoF/1VXlADFQdosXMt3fAhWqr6isrIBYCVduVNsya4Ao9dee3WyNdLZ2pwFafn+GwlW1FQCWiV3zWtiZBuwBsQkO46tEmQIXLE6aspWroxBzfSGgN/ZAqxdC6K2TSb2QdVaAU9eC/MD8AJjXfPIke9uMRlqxoAfEldZ9GoAT76Z+xRMA91z15KxznrEHLg/AapsaptL9KHpIBqz0dgTjFQ58OY+R6Mk8lzGRdW3MwzrygRn5WqLaUnAKQiSIZX9rxqhvI5DDuuox6MWK8ZBPXDVrtYBRuKHydMCZ10YnuOVkReoC6hJVV28Q849t0FUAslyy11YQWGxvIOUtYOS7rUJyGE6BHHdnNzXSXAT1AcUccBdkj+11ViXZwXYuSaSqGth8rRlcE+edbuSMniRhU8T+WKr1MdFop0DFmvx2T17vgLPdlHFBgo4R1CAgfYcG5Sn5ixM4rR6z7BiXKw7+9zPSzDUNW5a4GR+5blUM/kEUgJwgNVYtAujIKPlrWTmZ85yOD5TjP3atOMpOfC6sFsBrDcCwC4FkBhnrXyKjUoiYkGea7lfqr8EsiXycw/mnGAGGBcEko8JhNTamqfNMLas2feqrjiATluIShyocSypXdcvYjJ2btk+2blx62RDTG2epL2GmkEOq+aNYJJSQS0j9k9f3w7WgEtzK3LaYvLDqN/o50WmW60a/CgH6HxWT9TML0HWw5iFSSzU3MvXim1LYIwFq4C+GAKyyRGwNtMhOLb2um587lPmcGSR3Xu5XeZZkW2W82jGQDLIz2CbzNuSkGetAlnb005m65ZNmTcknGGi1Mzm+fo57GoDsaFXY8nKT1WSQBAsUbMlbPTIFo29LCsBk7n9IKytBEM5omJ9s8YlJbC3o5TVa3mOAk5sfreYwHimh7H2LkkCCP7LrdU4BRAArPaCWrd5LzJu5Q+zcU21V5TxHGa76uRI+26EdTw4ORwWDWC1JkewWrV+eX/BLhOY7j/ZATHFxq1cP4bwap4toxr3Ya+2jr02dr+CXq6q2SNFu/Ysz1Y95o1KynG+nVQ5gT3U/rhU+6b8zvkkAAAm19jmPmpEs6+TBefPzakb5ri8OuUca/K5Pvf48ssvTzYbgyHpCbCSr1LY/PG3v1NsvT3SuJkvwCgg4PXtD7/1W79Vya8L50+FTX03apJPqiTC+gLmmYe1sU6rMCSu7J3WXq+Jbm8DYOpN2660kfaTzFatZcB6zjAMoTPuflx4teq6O/RcfZwBHgG+mup6nTLBi7KHM3wZrOkzvGTy8ovPJXGyI3P5Qe7ve0k6nKuWPNeT6Lw6d7MSOOWCnsQFp+srVy/W/roqiTFn38qqr0/LqJQc8HsAKKtGP0lILsLbUxettr9rk9U7a++Unt9VOhBQHXBt7dqfOpnbChleD2P9qp9te6Vy+aszzZ5avdMLpDZYtfeOwKyk0yUFVlcZR/4kEgD3cs+nPMr37Lf2VrWUtaeOLKM9JP8eZcYAoqPTdVBDDWhwYFg/M36yzuyLWFSgtZBm/hhjj5IED1LmsUTn8zX/zaAPrO0m/oWIAAAgAElEQVTnQjDndMvGU3ua0gJjYH21b0C3BfI+4phKumWcrZnuRStZ3UxqM78Vptf+cs+YZQ7bF/yu928lRUHx+nsx08DrIGM2X1uuzbG5E2IlEWYulfjHy48JY8/P/fqdMroqY8GYd+XnzWWM+r/5/XmG9e9vtP338crnAevP5anNM6k/2TDve+XFCgRswoLTAmqCbKzQUPtiYyYtkqElb3OoywgKxriWPlV1dDLUATLaqASQ6AtKyuXwHWVqpIxrUv+zMgHP42SdbyX4UzeoHnFNwA4gtSRuiWTBy5atTpCXAEPNVIDNZKH6tIcVkJKCdl1lstoJ5KslSDWY71YRzCz09uP+KWh3yBQzNzQrF0wuiQz0dkCzNiWVYU8woEamZEmVJRVcthFUAVb1NTkIBX3db9LBJOvcvRVnkv1fFfkoltjBjkEmJ5KBFUSRGQGwPoAKB54DC/uiZopjcNXU5D0FEtwjtTdYEXfkmZmNk4OHj0wuAKwJPkgyWz3QgWwZteRD2xPgyHtVwFu1RS3TEpD5+QIACdQAvdXJ4jpsjaGDXS9Y1wbMrwpI3biRURC5lIz+9bBdST5kPAAHzLJM9LUATGxcO3u2gUq7b2rq3kBaACkWwUSaPw5i/+6MfrsDSywAMoJ7v2cs1jJBiisq4Fx1RdoNBKL5eUDC/BQ4YY7JDQWmgDimTfIDy+ATsynYa3kcdiP3m2CXa/WyKYY9kTvmT7WpgLEazEpwBKSWZDIu1Qvzd+MKUHu25qTQyzPGcLUcDMBLTVKCDWBV/94OBNsMxbMAHHxf8CSowwgBCmO9q3vbkVq43Zu3TbaFaV2U9weWvE4FqCTwgBHGRwKkHr2kTsvujKdr0oYEu0A1wAToFklbXmAhuW+MvIpdyHgIKB9EfgqwlYNmASaGa+6/8E4Ba28E6NkbRjbO9wAQDtmjEVRJhu0jJefuWlPPqnrgZgzUTwtQ3e9sJNOSD2V8k2dJYq/1lDpBIKHMSCpIb9dh+1QbCnUvWEEhZQWQWa7beU3mUb7nOjpRFimgllKZ13dSQ055YU0C0Ooa1QuTi5ofgucLUTuYg56Rr2N0vK7xVKvLOG0dYyGAC4MX1Gg/MncAAfMKg7qVdDRgx9y3xtXWA+DNKj9JX9WDkwNxzyX79AwkOKr9jxpzZmMZE6zf/QTQJMlUFHpu3id5zb3eKWZVT9PMLyqEgVmyHty7MZAUaWZpUG5kbahBJvfV/3Fm3fpShgCtjOIw62fDaI4yZc8Rs9MO8dnHkqTaVS7hq+OQPDvZviVGTXlt7ryem9pNSSJz+1QSCR9++FEpbHzNs5fwwsRLkEoOCsLNw1969dW6xosX9dw9mOu7XPcwNPkY9mJqCSwhl3X189mvAKw8W1J+Nd5AL9d1CS7iy5uMcmLY9yD76JLc5838/U5cfx/nmS2JGuRW/n0j9b1YTq709rVSMlS7zCzOjOuqvNbq7IVA+sYNs5NXXn4hvYu3V5nHiSRFz5y+ODlw4PDkwMEjpdyw/q05KhoqAXjN53SSYvZTPUvV9J45fS5mfVEZJRlWMvysxTWZb5sCTrHv5hrZMvZPgq/apmTePxmkrbVGM3Zqvu0L5U+Qs1Kij/IEM1etyXIb5P8Aq73Q3jq2sPu0njS/X2ssN+73RwM8Z7r5ZP7aY7vOPGdixsuZ+qkJUzGTXaPJkdr5AlBTixRY+xyrWmdWwTSu3M3sUjPYl41dxxh93taZW4Cu51+rKNqEz+do+FQ7YLG2Q0943gcS7rU+koTN/mXvkASRiHMO2bvNPWsbg+wsG+ep/anUJLWzdpLOB6AuLirwPBh/1U8MppQlSXatwGqB2Qao/dE1r64F+2wcXR/1UANd50cDdj9nHhZzPihdAGlz/vf/cL6tzTCg83/8zEfgL4PVWrnzDOtPf9TnwepPPqY7n3+6NvuVOSxXq5dMNvzWUMNhA7dZVx1J9ZpsKQ32Y0k2Zwfa6gRgwJp6k6ppDChdkcP1448/TgByoQOLIUAluVQXSeLrAAdYp6dXVj1i9/n0eoBfAr1FK1Lfc7NcT/UoXRpAoV+puk2GJu3W2jVNJcEpyW8AVLKlAs5rqUUk+/s4dWdqglxDuxaSMOkHx0hJljMHsTq9gEygRxZ+DADV6zjoP18zUwdjMTaysMBGjKcSUDBNWJ8AcPOmbSVbBGq0h9BfrgxC1KkCHfk7GV8ZWuVAYphjHL0WMFiunvodev0EViuWx2Ro1WyCIoYt+lGmNx7HzHzfOK8LS+X9XCdmg0zsStiHzuIOLVdySAqUga+WXwsqMZ0xWcnhjaXGbi7IuACvxnl1nsvG1K6qvRWkC6CqnlD2d6gj5l5JJud9BSdiPMDBgdvGWFPFhDiUzQ3nsZriCrzKJbLlUNW/MPPGoe0+fJ2LI8YZy7o2AbKvAzs+BJaeuYCXSY5nLQCQjZ5K4OkTs3w1da2YonthECvTL0jJ9TOX2bZta94Z2NUD+EYCX5Kvznib09vCdNy9I9sOtUlOLC6ZI+fJcqHOOGlxBEjfyvMS8DCUAYTa8CasegLIMfjvzPqTkpGOtXjVpiL3sSpjh80YP2Yzn7YEeG3OulqKfTV2BUjasIORl4DYuC4G4CrZRLLf9bTGhZQPm4mRE3BeZ1CT11iZuWKdA4MklgDL7YwR0KLeDFnwOPfsfcyTYmI9pVyH+eM/gG807yFbPHHi9CDvHgCqJEolFAKwMi5YrrGmmYzV8x9r0UgNSuZXSRjvHXYk11BmLRmvUU5sjc0GwHcLGOZUy9vUKfV83WajA+jR8KVq5fLRUmtJDPvDvcnhOLcCPlq5qF+nFsC01j6Xuet5qYk2dyVKJLesf2PIjdcaJgfutlp5pklmlOmPmmKMTpIEFyPZ3b59W/3bPoDlvhFgD7xiTqw9tazMwoyf99LyRLB+K+vMe9kn1LDZi65mfgOZt7XJ4hCd57s0iUGAzLqsPSb/FUsY0AkkuGf7I/frqucLE9/sZOqsw4ZbN9QbvjO2EZPxuBT/Acm/TjKmF3L10ux6RKBpT2TZa+Lwvn3bhiQqt092uc/MO4kU71cJi4wp0E26K2kBTJ1O7S2AJ2EwMuSAg3WplZSE1Z17ST7cvFL7eMs0A07V82d81XxyLwbKANQGMO6xFQdrkxzwDKruPnsyJv3q1ZjvxbwsXFqecWrQ9VWNxP5RpPZLeSQkIXozyatHme8rknDDHquJ1Qv7Udb3o8wX7tIzacG2OXvhtrRa2rtvVwHWDQGfSjOuXL6eHtjfn3znO38eY66z1TuZKZk2PNQPzz3/VMBx17BuK+Olmezjabl07GRKD851n/FIH8wnfb6nkjg5fvxYrd0yAcp4jmoSIEmSyFoo5VE9uyRaMo4Sw/ZIY8tLotZXxlYpg8ndJQkcfNsXwlxrjNTt6jjJ28e7T+ykzoOq8Sz/CnPmSiWGJEGdi7UXOLOSjCuWn0mjGmhsYJ5R+1IwXWrHfYlYa6yTdJ/Jb/1u0ZiVIP4MxFrPleyqhOxnJkeSvwVYJUIHoynrvPcrJRHDZ5VJMJsyx1piT91ifdTraVY07Kljfap9QXLReBb4dc4OCbxquOX6rXrJaoNXYDXfKbCuRAlQpU7pBF31ybW3lFrL82rA2sysZyMnApQDwZ/VwlaMMexfY5mC17cWv/sXf/yTB3fzPzk/Aj/xCHwenA4ZmiGx9PmXmAesP/GA/mQ/OA9Wf7JxGn9q78vPF7BZneBVr8g2jUgNTiROvAYxcQIHVv8AVYFbsqkEMLK4WEvAYnk5X5JVxpAjm7BDV2Avow+ElXw2BzfcsDxOwXv37Qy4ioFQtWPA7E4SkG5M7cz2ZIi3JFDQhzA1UTEaECQuy+94byYUABqmroyOcvg40EnOqg4zh87YWw+beOrUyQoOBaKyywIeJixLlwQorQxQzTVVLWcOV0neM2FCLg71W1gATeu1ewCqShKV98PaVk9OAXV+lzyT7M6B/9Tep+oayVPJus5fOFvMHKmgA1imlBRaAAGkqAkTxNb3qkamx9hrYwkfP1QfxJHy/GAg1AyKoJCx0vZIsrU+OB1G+VoAGpMS71eOnCUNSx2kYCWvqz63WEoshUAwrASQ4xNDpMVNm/ZgJNtU62oCbjWwrtu9lrQvQYEMusN8usxQ2uAF2AB4q24s88HH4cOHS1IJHGPYsYUCJtcv+BBkjgE/wILJEli1yQnHSkz+0kp8kERiI7E5FRx7Pnmmro/MkXx3VSTl2rB4znOZO2R3giqBuoBOkIHJeOaZfQluwy7GpfrGLfW9zZqSFhaYyxxbuEBrCEA39xYyU7LAPY/tEWTIryQwvRD5843Mh1X5PW1ris3Oz6mvJK/ErLq3R5mbezM/BKcjM+w5G6tPXTlzndMZk3V5dpsCmF6IA/foYlndF/NCDMXUX3sOahsxpQ34qoFEJZg875rv+TR2t6IkuAvoVmDVRioYTWzYvQTtakTVRa9gtpRgiusnNn+UmAucAKU2JNEjsdmGS5euTk4nUK+ekQLjrMHqq1gBXys1gFZ7jMb31AHV/iTXTdr+Wc1XO21ibh5jRjEZ+bex7BpnLaO0i2L+NDqVm2P9M8WIanMUsNAmMWmBVPsZYNkJE4mYG1m75JhcOEnaywCHXDrr1fULRCW93L89S00sYCTZVkZTQ3/lktYD9hlQa9f7Wy+k/WgtSTVgldLD/Ny3J26vJVNURxu35jwjUlcMtfubSRLBmN5PosEa8hoMjgTPXIKN6fEoHN7/8MOqZV+b66ImMP/Usxo3ZQB9zxJ5Vh8DNuZbADtwggl7UjJkbsXtmJ0a9STa1sUozhgfTz9jxmHVVmMAARhAc8YeofRhYRJ9+/fvnPzar3558vrXfnny/nvvRRqbPsFZA+VFkHW9IckAbCdAfeLEsXz/ZPXJBuTUpasxVR5gnLiGq8nu0oMoRJJERFp9yuDlNSXHzOdi9vIsrTPtjzyjOoPyXsYMQHmU/YuZkbY9C7KGly2bzhqIqdOZrMfLAfhJRE0WpHYxghfl7Qsiy1WDOh2FTPWczrkUnUv2tNTpp+XVupQNzEbeS4VhPNfm765Xn+SHDxekdc17k+/+2Q8mx46eSRJkfakGVibht2HTbN2T8hfJwI2b1hcbjVk9fvxUWtWcjuNykqd5BvYAcn9z9WTqV52b9jcfQCNVCidnLLd9uKW83TpFucDlqInURFIraAmEsW5g1gaBzuolAF4BLcogLb4aePl0vlEntF9FanEzfmVYlPdw7kuCmoOk1D7tp9a6EgxngfUw9vctT4Gsw3bIDlAsJUebM5XsNgxt/2mfwob6zmDQNjCrLefvRLT1MX44lyqBXExlJ6h8jNLg8guoc7ZZVuve2TQmrhbn2uvvWTsFOfP7JZUGdDkUu5gqz+hx8s86jimCGEWVYsT39Or12X1rOfwbx2JXeVyoWx1VUEPpsKR/eUjUqeyesMq9LsfE+7gfju8vUTgmOyXi33zn+5+Oxfxf5kfgpzMC/18m9d/1uvOA9W8x4p8u6lGz4YgeNpq/xcv+Qv3qrhf2F1hU47M8YMRmfj1BfreIIJ0a6j9t2rWhZ8PO31cUYHUYNUvInIJRgwBPCxcuh0eOHK7ACADBkj1Jawm1ZEuStd63f1cCAMFUgsbqQUYiGFlZTIYWLQp4DFDTTP1RGAwHInmUTX1nGFYZZqAUq+ZgajOQNH13AJAsBXiU0VOuv11tu3WFAFKWWPCwdHEYh4UBKAnmzBmJ4zsBRPqIXszhX++XV7gVwOr3SaarfUvu23sDnA4nYF3g64cZJQCsWu0I1h3y5Qo6SFlJXkuSFeBAziYQqbrVCsKNawLrOvDaWbGNmTPGi1fmMGxTlqo59XM5iAW0AKTxfTsS7NNxEXafggy1YQyJqrYzz5Jk0/c6o1sPs1jNMmnJe2lx89S+vcXuyq4DPK5JsAykCDAETJIEDCNuR0bqtQFWLwcMmBPYnMp+5x4AU7XEAl2AFTPCHboAbZ659y9WJAHVWHdobI2P7L6JeS/vLzgASD1/oAQzJogRMAk2qj5rkP2SJk/FSMf8vZF5fCfSR9sDOSu55oMEd0tTn7tz55bIy7nBRpqd2sbrN64kGA1Idz0JHstwLG7C5t+DsDR3bt2vWs4tcQTdvXtP1S0aJy1mTsQY6FwYjgcZd/NirGEa62eblX9UtaTYXfc/tqSonx3qmgRw1t+0Wu8EvNvWz8SF9ekKIs0/AI/8FAN2MXVlgtrpzHvJJUwl+WwlmAAjgWauBQOsphJgrc9IvwX/Aq2qC9SuJtJIrMzGSAmZv0hAAAajvLTAcAIscwgIuBKGrlpYZFyvXg4oO3O+6ratQ/MT0Cl2fwDOar+qLy9p81AfKqEisG8WpJliQbOxf0zWmjm9I6UC2t64RmxFMcn5cF0AlecOjPd8Utu6LIkdrT+67h6IFAhXf9jMKfWOShYkEFx81X3n3khVJSOqN+UAhiVWTOxm8yXKthZrag8AQk+fOlOJEICYpNA1SMyQM+9NicS2SIKBG/dtTm/N3liAntqk6qmTAMgasg8ISJerSc9YYAZvR3nSfauT+LAP5Eo8+9MxfHo/MuLjqQ9dkmdHPXAqtdhnIyE1FhvCEFr35pBkHTYNWJldH3Z6NmsiQJCUFFA+Gddx6gFJgJ07dwdI7ah1/M7b+vfOVWIGyLDfPWTak+vGIFGSrFm7cvJ0AOsrrzwbxcvmyZ9990/j7nuka0oHmeP2OCcbAzXxl2MuV+7oWXvmHeaSpN0eRsZLGr5+fVqOZU4YRzXY6rpLDplYinEUptmzcm8SN84dB5Fkm/c09g30zaVFJeu/G2XFk+yfj/I5N3cnJQ3p+3w+PWbn7GlJpDzg1eBZ8EOgzIgzeLnCqnOO0mTBg6hmMK8zucYYCj52JihhiOldVEbOy8ePlwSQn4uD9LHIvi+VOZl2JLMB4nv25oxbgZ2XILlbBm8SQ9fC9J5LHf1FEuLH6ou7Lrskr1kHV7meJ2livbSRWrcxI2GX7Kk1U5LpPvKYrNnbJV5Ic0s6r28uwJtPKoE12bs7Mas9jHHsWsvObISdH1QPxlhSpczvkrTpJK/k1d0A7jip5zqclYDmaGrnfLmbMwFsqzpNgurMn3uRX2M0JYPJk0txMfgMVC1t1Yy2GZ0EElA4ypRdm2tp2W9/3b4iKTRKgUfAaRjqXhqC1s/WGct1n6t/AdRuyVPmVMO/S8JcieFu5WO/LN+KwU+gE3ANrtWLE9uUCVPF9z229Vnv3OZQZcxIzl9lMF2vC5xW6mAEv0XV9nsXWHXNn7K0Da6dyQ3Gu5erv1JFvPfhj3+h4tP5m/15jMA8YP15jPI8OP0pjPK2Z/dWFrSMVapWTX5VkIeV8s9udzDWuNh0HWJ1wFWbl271smfXrmqOvmXL5hzm09UI/s0335wcO6aGKQd/gm91kg8e6H+3dPLsc/sjBdtY7pBjCwJM5uPIte4HIOjdzXiJcQQpl/Y4anae3v9M9VO9pT5Ja4pk8AWn+qUCP67fQeVwrBqsBICMSCrAzqHicF2wQA1LpGH3Abg4d4Z9JbUrCaW6xwGscyG+mfdgIORgBazLbEjNYdX8YB06y28cSDs3MjJJUICdVXsmU12HXgIuwbWgX8K4XA9r7Mb+eTlcc/WjVFiWVgueZenrun7dlsgQ05A+gAIoEao4uAWQQAEWjwHIidSNeX2BwwrMEsZKnSezEaYxcQCtPqKMlQR9AZCCaWU2swkYn0uLCrWq5F9zAekkfaM5CmMSAWTVMFUAmwNa7S+AVMFk5I6Y5kyhUbLlhMYuCaJGYHolfWgBsGpf4ofdTcZq7Gkn4FCXZk5g2q6FkZHhl4DApEmIAOLuB6MDfHApdrCrUytpd+o0795J7VWenaCJhE3QoHbr3t2w+g9vBwy1vI9DsGCS4RR5OmZXdOA+74Xhv3UzzsUxU7l65XrVeT77zHNxxH4+czdMSa7tVMDqqQCA88Vsd7sVDEOFNAlMBI+AGAaFrFHCxJi4drVl5lA9jSH6NJ7UC+vD6uxIjeC2sDJqERlkYSU3ZZ5jUL0OA5llzGTyvhUsVk1W13h6VuUWqo9owLT+v9cSON+8wzioTYrKHCmB8vWsL4zyxjB05Xxb7HLvAe5BKx3XOBcgcz5zjbuuQBlIvBOweyWg1bi3KU63enA7FTiWiUnLgtXmSYCI6rotTgyz1I5ZqxkHCQwsULpeTZbl+p/et7/WFLl5s/DNTLYBVBIAAZoSQoJgAb9yBu9hD/is1U0YMwkmrF7W1MokebquVVIo6oWMT0lNq53X7XrNUWItaVT9GTNH7W1AmOv2MydOnKw6UHOt2H+JqGxa01FMfOPrr0f5sLX2Qixj1VgPYKu4mUr8RUKZaxjr6MrgKoMG2N2IsyxQtDRgs9glbcQyVjdzrWfj4HsqSZJLYUEBz6MxvKIK8Zw3bNhULurGiNLCnidRuHXb+uwdkdXeTuIt76m04NTJ0xm39DDNnN6bcd6+fWfVHh4+dKR+V5LQ/gOwM4wCvO036k+B1J07N2XPTelGlCoHDx4op/NSVxTT9CQAbybJlTB2qf18oLVYmFO1oT6B1YdJKpa6ptqmkBNrV9LmXuaEQN+/3X+x33mFMrqREMFyGUdlBeVonueQxOeYZOhWZxh+SS0JKa167uW+r+ZzLnXK1yLFzrxwixNJNlLqsP05/6reOXKKBwH3jx7emWzfuj57xcbswdzIo+IIhl6sTRlVUD3LxXktxlDpXXsxsu2sRY5sMzmjdgewOuvuxC3Y2HQP58iVs2ZuR5r84J7SFN4P7ql9ckvum7lNjWCdAj3uCwtLvaQVkDOl28z1HqMlUO2DmYMSjcbOWBnzBUnSFGAd1k+1ujKODMBIXjGalUTpc2jkMqs0I/OH0qAUCJkPe5KIWZOElmSG+4TtzGNn6s2US0jMajUn4WVvkBwZHcc9P9d4J3ty19E2s+rrrQBq74iRVbY27cVVN/u5BFj3K+1r7X26vIUbHGI0S37bqo4yOZQAHtyDC7AOjOUoC65fzv+VS/IAossPoOrwGYMNapEazf50zYCmSKneu2qeRU0NmRGwU9z365qSeMl/9tMqi5Zo4A0ySKOtAeej51kqhmGfAIrLTyNvNroLK3E5cOjdeu7zH/Mj8NMZgZ8crNZKma9h/ZsN+zyT+jcbt7/6W5v37636VQF6s0rqF7GVqRFMsH87h8woy6mAIRuvw6zMTxI8tMDlcZhPYLXbbazPYU02++6770yORRpcss6Ao4uXzucQeFDM1qtfeiVMxK4KsEYw1yY6OSACWrkGr4tE+MH9xzHuODF56813Klh85ZVfKldPhyhpG9ml7PPevfuq7rBqSobgn8STiQrAKiDakOB/PMgfBbTcvXNlcjE9/4588kmxFA5R5itYZa8pMwzAjsAQ8HbP02FR2s2XxCkSOPJKkmHGPzkw1aCRSDmg1QP78He1cRgqgTqZJwOOsud3OFXLnYFlDaCUCQdeVsfIaNPGbZNn9j9brqqSCz7I/zwXpisXAiLefPOtBgSDyZDA4FzuvdsbAMipf6r+rZHNauUSqZoghSybeY+g5qmnnipgo+b3ApAT6WSZfGiFEimVVgaeDymiZuljJr3k3mVCRT7WfUqBS8AUQ0OqVjLasCky31hZgag60FsJ0NWmGge/I1AHTvwpw38+bJb55sBXO70xLJLxBsIY0WAP7zCiSqBUDGNl8xPcJ+NfDGtAp+uVdClP3QcJAp/cnux/audkZ2rRliT4vJNECvYDC1ytFBK4zEYmCeBfvjwXUHQxLOK5an+0L/MMg6a+8Fz6357LWM2RHSe2UI7Vrs1JeuS6BJwYLGwsszBz+syZ03F7Pl+gAHM0tmuorHqxrXn2CZoxOzu2Stg8mmxIEkRCxjP3/J9UTfBn4LRahgBxQ71pMTaZn9YVcHw8EsNPjh7JfDgb0NMuuOXcO9Qia2MiEeXf66tdUGrEM57tKN2yvq7jTE15rvt6xl1Qii1y/VhsDLbEjDjSz0o+AXvFhOc/wPXtt94q8LgiIAaw87P+3Wx+At8kDgS+UwEPm9dvDds7W/NXCQJn2TLryc8BsdYnIHj4yJEab47lrlvAq7WSIA+QBLJLSm6NRlZJfeF72EMSfFJWzLfAHFg8GUmsgNgcJFlt9+VJmN7UaWeNWK7UHFhV7bskg6oHbNhFtdQUI7/5679epkt70wLFnOWWLVnSkuJIUbMXuDZSSYknyQwJIMG2tkn2D3XtmELtjUlc72ZsKDmw+Jx8333/gzCG58Kwns8eGEVIXpObLMMhzNylyxdqf9iausuNG9YkoUBpcasUCsaUhFRCxrgAq5JhmHrXwRjp4oUw+HkWxqH6cmdNSFwoP9gVdcLMDFdh9YHqL7Vo6jpZJR9auFCxAK5qSuWl/L3kusXMA5wJ8AX0g/yyHFJbUlJr3XNus50AlswTbDZwNhr1mDz1GmSYuU+mS0otusSkGVZGPhjUR48DGsOoXrvG8fZ6yjSuFXi9eYusmwGO+uaur2Qmp975QV6Lc/ou4DyfMwH+D5NsleBKP59SZRSoCEt7OTLjs2lv068ZpjHXxl9gvdKF3D9m3/2MSZyskEp06De+NHPd87hB4p91QCK9kkw/f5eM9LyoCUqeW6PzpOqAR0OzMjuSAM2cLvDKByH3bs4u4vaesbfnj32eKTUqCZJrdD6OzsHmQSVgM95jeQdQW23jsodI0liDGPzF2V+rpU4GwDXdD5ONkb2Z/dI+K6Fob5A8GxlSio1qxZM9RI2rhJNrwHjWWSKBZKIgH41VJTH72VKtSKw666iYFgGs/hsAax33PgaA2SD8szEfjZDKC8Bh2xRpzTN7bitBWhFSc3CYk0WEDgysa63krX/7XWCVnLr27LqV1N6Lnxo8m0dKGuq/kgG7PFSxmtYGrD7sfRJdfl9pR5M+KHQAACAASURBVJnvSTSTW1etcV+nD+fxkWMfjXc7/+f8CPwURmAesP4UBvH//yXmwepPb4jX6NcZ8KRuzYFXwCBGJg4SAMVhabzb6Gd0y8XOdL9AacNqdZN/rwgoXb9+7WTvnphShLG7kwBJUOmwOXvuTGTCByt7Tl63Z8+eZiyysav3BD4dek9ijsEAQwBFIkx2dPLkyWJrSV+fCcO1b1/qAAME9Gg8k4DNpr5zx67JN7/1rQZCgwwPcyY77VMgI3gQ9K7h3rgoLMTV85MfvfH9sMAnCgC3u2gfR23sIkBdWKYggtiW8TIgUf/Ujb+9tmBJz9NVCaKdZqTHDqc7yUKrl7sSNsRYYmvVxFb9JnarnA5JgDpLWzW4GINHCbDVfSbA1rtPnavasQ4AOH5OVa9XjBb2YS7mIlgTwQSJovqhAx99PPngww8KMKuV9T2tSzZsWDfZlsTC1i3rK2ARpF+ZazdlfT09n1sJ3ucSrJJG34oxyapV5MUzlUm/HXDSZkYxJhEs5X4xV1UTJeucz9EAB0g1bsZ1Q8DE9iQ1OGUeD+t++fLF7s9aplbdaoirJqBO9koipZ5PoA+cdjDVcmiBBTlk1aYmwCZhXJW6relc4zKtjsIUXbnCjEbtJDZLUCJITs3n9JLJrm2k23H6zDVj4GX8maEIFsa+rQARSSmm6XxYPEmNtdWLdnkZlGxKL9RDBz7O2M3l2amdXVdgHmMG6I3tWDyL5WmPs342ctusK2Pjei/HHRbj2s62TKsC5hOguNdVqZfctBFDlcRRgt31YT39TLVOql6dAeeVJJkO27Wj1ifWY2xRwcDGWhHklnlRJtfhANa33n138t4H5gQ5fWrR857AlzkFgFn7AOv+/fsreLqd4LvbXHWbJHuCf2N4zCnyRIGWhEMzHtgSdW+Pa+5iEiUo1NhRVzAZYj6jz+p0AMCNm3O5xjBS1RaCQdFcqStSVT6ZWjSd50LGnV7KDJBy/5JEfhLr59oFvu8kKWa9jxLgCszz89ZIGQXl56o2Ntdym0kXsD20xsFwn42E2DNldnQ28tozAQNAArBakvtqr9I13+apIJp8+lpApbEoBWHG2HhLzAjyX0mbl2984+sx2dlSP29voUhp6ffQLiv3UdLEqs9laNf1pY8e8AvoPs0JWWNilzrvfAJIt5kS5bVOnjyXlmFvTw4dOV7r8/at7AFZk1vSr9P4Xr95dXL2wulc58xkW5QEq8LycWUHFCUlZgI67R3VDzbO41QsgAyp/1gP7u/t4t1njXXcSQgOvPbBmNitSGJlvTm4NWCGu3Ok60m2PQgz+TDKlUmULNUmq+LtppSqjk+gn/fs2jxyx+JLMxb2j4AT5mqC/AGEAeO25bEHaBn15AOQHk2Jqs2SRE72InuIevFu42VfDZOdNUh1wRfhVlpbzV0Nmz5H8aD+81pA4JnMeTXVQFMnPZk5MZ7jVo7tM8VnZvRmtgfDHszEkkA4f3ly/GSk2QGtEmcLGA1J8lAmlcO0sc+5ljpZsJXpk59bnjPMWaeN1sMk+panREaf4KpnVWqTPQjws9aBNaUpnpmExJgUM7cWKbnIXtD7V/cnJk1dkcTBipzLTAKXUylkj5V0kEhT8nIhiQlJP8PvXLRWau3YXwCnDMKNnMmM5m4FtK7NXlHy/GINU/JhfTMpyr6nVZA9dnQudpZU/WgSgp6tRFF5AChJKUAKDVo7gGo7E9tT3atkjvt0jrYSAhhv1pQqYWx7I8FT9e2VuhjrY7XtsddjVsmfJU/aHKnkvmb7wOSDnmVGNdT298/o/fpZnOOhi426bnXgUBt9DgmUJD3ImSVhKn5qgyjJ61GKPLLB3dqmpdg975slL4BcALjrcmui5YYqyQHg+nvG2t71cfoUz3/Mj8BPZwT+emDVe84zrH+DkZ8HrH+DQft3/Mqq1IkVU1Jyz5qSdYhiITjmjc3Xu63Lp7nM2thJbOuoGALOSQ5wwdGunZsjm3ymTJgcCg6gY8ePpqb1k2IyyvEzBySWUd0SGuHaNe6YHIWZ2gSQBRSsX5/m8TlcLl44X8YeDuddu3ZPdu/em6BrtsA0YGDz9+9XXnm5Ag61VN6zHAJzYN4Oi3g1oOxaXD4xGkwzGD/djjzyvffeyetfaHa1Dvy2vC/AGvBDpgOQkrQKhJZV+xWGNmHVEmxjFzE+JWvOYSRId8hj45iZaJdwKaD18OGjJWvmXEku1fWKnI6ZbYRFwEOFSTGmS5Z2P04tgDChU/k+iXD3hlXn6j3ThiSvI9AFLKqeMYB00yY9JVcnAXCpHFE9tzKgyVh3uZIejZFGBrw/ShBbkrr86b31DrybCA/IBa61fbgTF8tVq9flWrixdnsTyYWTCewvqM/VgoYENYcuaZn7EegCfiMw9zWGTt3+YmPcQmPIFTZKBpl5FoZGsDTKL4GTR74HcHndqotT09uOlG0KpB5OgBBKJ8/8QlgmjIo2EXcS8Gtd81CdUEIr8+NBgK35uXZ6cZxN10Tmt6GeAUBkjDCYghsgRE9Qcizys5Kt5l7UIwvagWjXia0/kd64aq+WLkkgv3hFmVqR+wkuzFtSVqzDolzT2MaGjJ2cncwSC+TDmGAHzS/O2tipdZmjmzevr+elx+WGJHBIdb2OXsSeMZbUexjvlkAKIN37jbxO6hrzPpj/Xbt2ljnViQCyAwcPTT5KSxWtaARw2JCVqfkVxAoON8St9ulnsnYzl8j5qoYq/6k3FThiIqxTrCQ2p/qNpvWQWsJ7JNHlYnu3xq5cRLNW1GVyyrVesG+k19NrMUc3c10SH6TRQDcpdSTBT2Ia9GB55nUHjh1oNnNRPUMz/mI6yYSTJ0/UeBcoLbkwkxl14d2fss6KfAr4b2rrUaZjeT6MboYa1qVowaa/GmAmkSCRMrahKmCfMge1vJJv1rpAv2ph1ZhKomT/oBjwvZdeeGHyjV/71STRdgzuz0PNZd6kSy1GoxbrUew7fB3LFzDzJHWNxm7x0uyFU3pBxvRm7nye0fWSg9+MTP3MmQvZz+5EDnw5ctRL+fvNOIbPlsHPpSupGY2J2J4kDleuSj324+xXGWsKCIkPc8m8uRq2/HTKCMzFqjtOoqdqD5nQZB5VLG1PG9hBrL05uGqVuvrM+8Xpi712efacDXHNTUIs7sEA6sNHgGT0ttzY81xH+WknAw1Zu6QyM+OELuHoPFmUVmOLA1qte6ybMgTlB/YioX2xcc6ljJ+kT63TjMfY55dax14jEWBuljN43kvCimCThFtCFHi8e0eJBtnrkwKxly/N5Ry4Msi72/jO+WRdUgc1OFqQrzFn0goLOGvWzNhfihLj6lySPvo2F2ilhFicfUnNbBQ3Gc4CzZknj3I9y9JWR2J448bNuY+oLWL8tjDzf+WKBqvu03rTw3as9ZZEUMvvGQJvzsO7WVvmd5VXDAyjMZ9RaxyJvXp9Z1WVDGS+P8nzlJC8nKSTcgYJN4yl82FrEh76xDKeuhr3aufZk4z1newNXK7tPXoPa11TLrtpCbWoFB8Br1FCUWM57ykBluU+2ryPJwNpbD/7WpO4+FKytFrHvKq9rPwQApIDuCWvneOVnCulRoNWzwFdWQzrsLZ7/nTCrvrLVjlQIPUCYL1BYZGUBRTDig9yakym9dseE82clnt99tzacyp33YB19BnwtdHsqepqtWwqKXGro0AAbLcyDgqmMrXKV+v1hvlfdbOu13W4l0HFUUZSaoBHUOvCh5jMPd1IjHTgwLwkuB7o/MffcgT++mC11tG8JPivN+7zYPWvN17/vp9es2tHba5jvy/bKyAkOCAhHY0IqqehQy/BQLkGl5ttB3gYHbInEqolcVbcuGF68tJLz+XPDWV6IGt/LoYhpKaCPIzbWGtXWd0AQ0C1egomU+t0IQ8lCQYcOT4eTpAtw6zZPeObdWFfAcpyqE0mG6PC7AiT6eewHa5LexZtS86ePV1ulUCsutlV05F2hXE7dTosRRn6NONB3lSmCXlNh+XoyCvwJxmdCvOpvYUgQMkvyZ/xKzMRksi80M0E9CSle/fun+zZva/MTQ58lL6LaU0jSMBUqm81l9VyYn6Bt/txrF2QgM01b0jPPw6THD71jJUlL6OKAbAun0obINeXZ8RgSDADIJNG79yxu8aYBLmD+Q4Q/BuYwWoJ4TwvYBUrscw15Oukm4ymyB3vhu3SF3fV6jCA6Qc7edL9asmwj31ytJygJQYY5RSY0W6jwEQHBg7jcjOOzA1LLdACNNUEAzUy++pVgfNq2YBhzj169mXekvk1lSCLEVK3xenaRGCtpG0VCiRwyjh8/PHhBIeXyzCMOzATpgLYybKbT0IsDOv06oXpHxmXz9TfCcpJd43NxtT/CZwAWIYnFfAGdFayIkkOQYb63usB2sbLXHMfXaMVUJCAFEi+kkBP0gNDi8kiRweezNVKrhSobodI72GuVguSzHPz1Rog2Z6dTf/dMOvm2dbIiTfnkwGRxBK23Ou7PoFaBUYlKW7HWpn4s5EeY1ooGHYHsJKzSURcSoD6zvvvF9hWs13XFnlisRcZR4wrgDyjxQUnVnOMXHVgFfyFU+ap1HAyYvFMSavrvXPfzdBdr3nQskVtorQpIWm1TzwoUKOtFQXElYCrGzevZTzUiEvgJPmzOEZHj9PLOEY57k9g7hMQdW0CRtfuXsf+kN4fkPaeJMRlFpRg0vy0hhmqSepUz1dyRHWymUPTYYmXZhw3J2mwLWNsbh2NWdyNPJex9y+2iRtz1R9mDD2+Zou6jlsSxbzFaFOePLVv3+Sll1+sNin2BpLMscft2HajA2Jo9bNgu3xXssYWxsG2WsmsSAAbc7h79yPFDmBt4NHRt97AHHDPnrtc7VSY+Fy9diUA/njVKi9fuSw1hzsqSXAzYEirFkBGopDJEQm1hJ8+ygLuav1j/mc9VH11gFXv7d3T1vsuCRjfEFA8O5t9MIBt4ZNIsVMFoU53Re1VAnR1pd3PuWTBWYIl6xXcD1JI81+JQVZzyTNLellmZW06Jy1GdgKwlnFY9mQO7q0iyLPMfncsZm5aAgHZo2TcHiNRIoFKetr9egPScMISCnmdRXnfJUmIGmuKCGtXkos8+kKY0v+XvTttzuu+rgX/cCZAcADBeSZFUaRGW7Ji2Y5jOzd2bld1Vdd9dT9Dv+z+bl2driSdvhktW/Iga6DEeR7BCSQBzr1+ez/HchznxnYiy7EAFQQSBJ7nnP/5D3vttfbazIuAQskQjKL5JuEHsDjz1LAuXRKVzJK4SK80l/S6jhIp1/Sg6jDHIDn3lktL/+yT2S9TE5xzbWkAnr6w7msiSeHNAat79+yttXFrNi7wqV2eTiLHWeZeq+9s7huzbR3aUN0/g0OJC3uofRKTZ15Vj+PM8yp/iRpkY/bV1VlzzsKSu+YVnpr/WSyXUgd9MmN4NeZtkgMSVdVPOH++EfXH9avXah9We6112a18zxawgpxeH9Fc32SSplhje+zdMNV8Dx7nGWN8nWlaKlVeIqy5c5cSgUrCWVEf+uHm7KiEDcCnrGHs8m/8lS5Uv+gyk2vXY+dHtzRSh9uJpk7kDs7D3fO3Zbh8CxQqdysun+axpFt9T71o5net5bFGV8LYn2uuDoeY+TqW5RZgdZZQ95qPea9yNh+SUPl3gJUDv2c2MKqf1q7263Yde4Axzl3Rfp6LtmJ1nf8MsDawALLvZG6ePLYoCf63YtrFf/91RmARsP46o/Tv/plFwPrvHsJ/9gIb9+8eOxT2QSLj6TAoG/pkotvFr63rbbRdcylj2G6oMqaCGgcSILQ0h9NUJGx79uwolrR68nG+rJYEnf0s1gTQAnASMBcAqX5tapeYDXQ2du2Y5RGsXoxkS0adSyH2Z20koEAhExrBe0l9coD5GSBAMIy5w4wsRJp86fKFSH9PtHPmpDpOpibYWK11WgrtNdzr0OBbMCV4q7YTxfjO5MBdEdnmtbon7rekpFMJ/jBMTk/Sv5IAhlndu+fA6OWXXkkwsL1kwYxajodlPnniVF4jRk7MLhLg+vR6wKTD3XtVvW2y0wJA7RW49/ZBLOvOWbfr9DpgUjf5IBLEXalDPVSSaQ3ofTjgyUxPnjpZLX7cf5+9z0qy7X39nQGTPoiCASZGt2+HpQ5w3bxxW+RmcR6NOcj9OOV6b/JRAc1spGIFetQ2Yz6Yo+TZkYoKsqxVbOK+/fsDavZWIPOjH72buRDglv2yDKsSzBtD84lxDMDW7oqCowR2+Rnuw5IHZGOcMoEkbC0w4P4BMQmBkydPj86eT2IkwLXq18YMq6gZE6Adx9o1yzI2aacR51RBSTlg5n6nEniZP4KZ6oGYj6qNzHtSIPh6IfJRLD1QokZRosN4WDNt5pU+lmnzMrDOXlPQxCTMXCV9nwmI1adVIga7fT5y98tMdBI4kqX6Pqn81jx/zPrtMEnm+K4oIWYiK8aoSy4NhjT+jnHtvn/dU9H9cGMGHgE08tYyv8LaBXScT/IGuwbcWctViZ7nDnx3DVUCroBV8jxrQksrTr+tQiANXZP1eKGCW2w4GTGAuDqBtqBePacA7iZXaox+xouiAVN+N8Y/6rUnsv6sy7PnTtXaNBfXprZVImpmQwzUVq7PHItbbV5HSyrXT4r7/KH0jc5zA8p9uN7qC5zg01rtZ6b9DcD8sFpLCSo5qd4NaHNPWloUM5K5Zt27V6zoi0deLPB/7ONPKgGFtSrpZV4XWCMldD2DW3G1qEiQWf0b8x7uTzKD423VIgLO2CMGSmUeA3D5ua7RE/yWGLCC7oSuVdbXCRB7rf2JK+3Dx2HSkswCTgTxnpkk37OAW8ZiygFOZE/5/g/SWuX0yQqCd+zcVm1V1IiT3ptr7gdrWLXlZcrT7Ce5q8SMdWhNY8mrri7vjh2rfV/PU71vZzYEFKbudoWe3Nkbw/5Ksg2y35bJqrcEQLoN08DS9j0WbVVrpqSWqgGBVv4J+VrMGJQzTjJVt1HJ0/ybxBy2VULpaBKYEmcAq+e3b9++qsHX8sq+LLgfElz6ZnaPTXspcyeu7LZAID1GX/l7tSjKfqFkw9xyjlhn6jaVp1DmmAdzcROfj/fB0ycSov3zpd7Idff8AC6SGsu31M+/9/6HqZm9nrUfIJf1xdDP+zAIs5737dtf4Odm/B3u3LyWfrwzNX9bKaGcJmulyhNSDmCNZ81JNujlbcwkuuxNwCsJrSSVRMNUnhUpMwM3vYErbtLaicFVarwvpkTnREozLkW9JAGlFZsLqRrq3Ls1o8SFPFjd8V1gNNdi3pC7Sk6t4yie63oUlvpSpOVKSAwrszDJVm18nuY8406t37knv6piC4mN9hVw9lcLMs7UJPFjRtTaHubOkOB2xpQSRFlMSW7bWM75Pbj9WlbAuT2iGGd/xnxWkqTLIyTvDIdkkxZJlfwqhUozn48HM6p6bWu1g/tq71RgcuywPGZ16/0ELuMElBjJ2SRWaMf/VkeZdMUQ18+pr8bmJgktuYPsBVjHJQLlDEKaPr43cdPt7IMXz578jw0AF1/tD3wEfhGYdlxdTMJv+bHIsP4GA7cIVn+Dwfo1f3QqTqSCsTXV4zD1WkwOknmuGqJyVw1zJhgjDy4WAfOVsy9Mo3rOrp+zWXeGXK9VsmASP8GbjVmQpnam2l7InI9rTxw+9m+BskNFRncITgR1gjIBjCBHnYgDvOU5LU1VhyVYV1clcBmkqMCjAEqQUexl6oPuJHt9J8xDgb4EWLLjq1IzJNhyqJTRR9Xk+PeW9mItgT0BQUuY1TCurMBAICvodE9TkV4JHAR92lqUG/Cde1Vni2E9cuTlYoYFXZcvXal6XOCVTb2aVYenoEIdKVmkmtXpBIbPBH9hKyQBMCUyt+4ZGBbUVZ9LY5Po6HEGcmPAkOCKWyjH11W5toXUOzHp+NkH75f5i+B+IgCm+8ICIsnSV9PDAN9IGt2rj3uRy91Iv8BdO2KMNZE2Qgm+tC/J8VtZ76n83HTuVfBuvGTdV6SWs+tBUyecYEbWuHpGascQGfidAPK/+uu/LGlmGYUwlmJAlbH13ncSbGH6BC0C/Al1XJkv5JmCMGz8dBIQWPWvv/VW2OQDdS2nI7X+4Q9/GAb7WJnQ3E1gidHEdhQrU/NNqj+tXFZr+bOqHEyxXt6rkzHdLgX4N88FNr4vMHL9ZOzkp+p+MS5bw57NBmSWm+oYOAG2xdqWq2rAUP7zs7t27S7AiSmYCcDDlBZbn2CSVB0beiqM9YkTxyoIN3c3TkfenXpfSZ5tkXmT6wlwXaeYrpolML/KZ62TQgzq99roiPS+emkCOZnz11IzDEiQ8KrZGj6sRUxk11QDSp69JEavAZJnzLk5zU1bfd2ePburhtm9YT0xsMbRWqjXsZ8kYNMj1Pf1KV4Xebs6cvOcayrWFVA9+vEHYctOlisqoHcwjrV7du0LeJ0Zzd2Mm3E+OqnwoOSZQCsAy2DMnlFJjDBhFBACWUBraBGC9bR+FwJMAWKBs/WzJtcpECSZfpBnpX/y80ny7ErQ7vlLQEkykM16X+BfkFvsR8a7XLDzyaCIW2orGAS3Lelv13N1aB0YA/kycVUjV0Foj/7gItqgDWCCKbrPpXVEfQD4WZsrA/i9Pgfv2wEPno8EDcdmrKB2XMeOHy+WDUDesDH7RzE42VezDzK5wjgaJ9flmQrq9TBVnof9Nuc2ZY9TP1816dlmn2au2HtqjtvzAwaZD4Xjzh6fdRO3dcnKNrsb+kkKvnNXuX5zsWS/dX89TwYQUOdLzWFjpe1H9uNimLVGsm7FVnrIhsaV+EzihJHazexLH6ceWtLP/N2QeciIb2851e8uphC4qX6vOaO6v2nXAVI/UNFQ4gBM3IEBSFJ+e4S1MKd+P8DdZ/cX7X7RxdZm3i6PHHpigjomCQ2MKeBfru8ph8jrK0NALVo7//hPb6fdWIz/cj4xL1NfX7X3uW7rbfv2nTU/VmWs1uasotxQN20eeq5UA5g6a5zqx1gBLz4lQyTvJGXJeG9xd8/aqNrjUqhQEuReMyfU36/Ovq+WdUOSFnNJKl3PvO4e0veiwtibM+ls9qJLdb4778h/3bu65y3Z083GZxIu4oDcB4aVcoUc+ujHx0ZX8jxcq/pVJnaTSWyYG+aPJFXVcLr+2lO0kLJ+Y7qY5zK4Uv8csI1VOuZNnS9qWQNQAfNulTP0rh5KBjrZ0c/Z8426Q0mJRFFeA1M/lA6sLMVOn59VAlR94Mc1qeN1KDFkLrRTei/YoT61EvX223Giqef02NHXzpz7tD+0MWW30alApxjbLrLo/Trv/yxMcuZUJ3eaufXx8yTWGDTbw+3Bl5PgW/xYHIFffwR+GZyOpW+//gv8s59cBKy/YuAGYPqLNZOLYPW3nGH/xq9t2r81EtT1ATvdf9FBeoekMgeKDVSwIFDTZ80hWoYXZKkJXAroCUjGgsuuVwoQiYTVQdX1KmI1h3Xb8ldALdNLfkviWjUgYddyqDrsSto4zrp3388c0mqdch445Bp45NBLsFi1dQlAZWu7N2OYkAJQfkQdoXoQoE5NZcvUHBJqujCZGAwB2NDXrWvLun0LNkm/PD0XBeECg5bShRniWJhPAMB9MJjxb9MlDxZsMC8JA5vXAR53bE8/yYCNMrhJbdPVsD7nyqTjUoEekq27AXPq/DCp2CqGH64TaKUGc+0YLEmFeh6Rnz4ArjGuGrPnAMd4yc5jNzkUypzLlAMvtwOyuZPqEdjBX4xqArQBGBJN8mD3ZZwc0oxfBIfTaS20KrLg+bRhwHJPrsROpsdgApxDzx+sdgmVDQ578ewxCSF3Y9dDihfmIBJa7CHpmT6SxxNUPzTODv1iWFdVT0Ps6hzpGllwAi4H/aQkB4MMbH7JtLutEHflb3/rWzHgeqGejUDr3Xd/HEOKY9UXFQuDSRNDPHQvxURwziURT330DLMToEIww4FUUIcZxNB1ywVzTIBpvgJigNH5C+cqeCFhxoJLAAAI1oDnBbBWL8e8Xjlp5z337IkDa0yTJDT8rjkCeJlPWh+QebZDbRxtA16x4OTzmA6tk7aFKScB5nxbYIsMLzWn7Rbd0tBaA4J/NdGYWy1fim3RT7ITMOZq1SpnTjGaqjYwZT4U4JX1J0DruiptKjDMY1m3p5tFTH55MTWwgmumTGoIPTP1r1siJywX2XFw5qvkghZLABMAxaG3GUiMWcBikkjHjn88+uTY0bCsZ0pmLzHw8suvVGuoKg0IkPCMmjmmLOj6aAqKwWipWJjsJ55vm2SRIZsvHWxjZo3Fg7yfoNC1YInI2DGg09n7WskRwJF9RNsQ3/P3BvPdRseaHGSZ2Oaqj8z4Sxi5rmpdpY+rxF0ZtOAG2zWUAtI+16yqwLWDiA5O24Cl6/N8r5nHqukEkEqe2Gzv7SS0ToVBvZB5KOlw7nwARpiyW1ljZbaDCR7Xma5PDX25y+b3V+Y567PtbQEG+6RnLKG3LYykPZDDL3fcqdQezmxsc7atldTBTtoXJD/s15k/qY99+vR+xgDb2wxWB9jNUEl2AozdT7JVIENW330CLFU+UQxvB/RAep5YxsZnAw8O5cZiuXZVSdLpcSpZcz/3hb0HLGEJjKNnjjm3tg7sP1CAC6tn7492eQw6nBttEuScm0rPb0Cw6mLLuwCjrk40fYsDADGq5hqDN+vUtaoxnQhQnVith2wSvOOnDBCpkWWKhXF9BnRn3/npT9/LMztXyR6SZNduZijnWJ91feTwkQKp63I2YkO1A1LLrnyA8ZB1Zi2UpDqva2/BdJvbpf5IIs2abBMwHhCpLc7vm4IPeDlk7ttfNmZcKCy0lVJHq/RDOuN+EoV+12sqGdG+Rp2yM42LOTZVS6dXjrxUiYzV9mwmYxJy3NhznSTp73/w0eh65OXV6iwJgqVZ58uSFHYOiwWqzzhlFvOzckVOq5xy70+dbc60SgZU424j7QAAIABJREFUMq7v0V7h7wX2jPG4TtUZ4DlU25l8cwC+BWrLTKmZSf10zVX7N2Ba/V/zjMxL+54zdJCbV2lNXt/4+FnxR0nQcy3G3PvU60oAVfsZBoPt3Du00ankVK3pBrPFCg9zG/jOC1rL9TO1p/YekdVAhJw56j06XvL9appTSaBOBJnf5uL1C2c/m0Bw8VX/AEfgt2dS/7XBWASsv2JkfhmctqTjP37w/wBn6G98Sy999aVqXcBxFFNpkxYIkJhWxp/8MBvv0JNxqL+w2duk66DIIdamBIKrDmpEXwLJ2nyB1xwQeiACHCRaXm8wH/BnB+kgc2wHvUiCc3ByfcXyPopjqJ/r+r+xxCY/J1gc3H2BSO8nm0sS7DgY2il0IMmJj7FJJGsBrCsSdBSbUMFnB1yAQDm9JoN8KzJefR7dI4aNnA4jIShuB80+hDGNgg7shQw0cxaHXvfgTEuJHMjVBiQmG9P5dBEX0yblTGqIsHbXw35xfiTn4j4sOPVa5bCZthFLkwCQpS7nUy6NuR5mPmWIlQN4ZTL71fsy11/SzGK9JAEiw8pAVpP4/DvwUoF1vqcJegU805675wvQP4msKzWFmN8kBwR2MxvSV3ZFahxTp3U9Rk4zMbfasS0tO/btTYuXAwGsAU+An+mQ+FXwWMEB46W8n/YMZGenc58nT50enUrdq/d/Cmhk3lTWn9GHfn/59G/GV1BUo5iDen2ZcXQtrtfflVq1r33trRgnqZ1cktroKxnLc1UjrTYYGMb8LeQeyAexUGRfjxK8ql3esm1js1aAdbH76h/DUCSoxKp3Jr4z+gKkYUwxbQJHARkWTa2y+V61WVyyM56cfM0jcnfr6vDhw8XoDXWYXJKbvUugnPkpQVHZ+XKyzDpI0ElurYaSvmFvAK/5znwGoJkOO7smgba1io1bVu18et36NHetE8G2Z9CyOnJF4EqtM1OkJIcwT1gKiaNxL9thny3jFHK7MRWIKQDmq/1NtuGdGfcr6f0pOaBVz769ejmT6bWUVTBs3CQgMOnqtCWrjMlkmJdVMV66Hanqhx+9X/P/qjmXvwNQr7zySljogI0E9lU3KAAfg2vATUsgSQKvr72UuW6+CIRLGjnuRQnAMpIhgZcUIn0X+3pv9wasalWzA3ud2lVJOKDFGl+bpI/AXzDciYuWHnYyqxUngssCP/kdz3kILkt5WbVyTFhKd1rMaMncx0cY6eunHx3C9uuPA96xM+pS75v76n1vWdrZXElS5sPR8ZPHSi1yMxJSRkyPosKwr2nfY49QLkB+ejtmP0yApgJeJ8JCdu/qOONKXmXMNibpsjceBhMZkydYsIB6SuHNqZ/evWtbgN/uks6T0vv3qnmvVij6zqrxDROfdQREdnAvsHY3DbrLEK32ajmyMYDNd4a9v5MK3ccaYHXdq1etLWDXP0+yqQY9P1OMGgY9HgGkskkwYSAZzmEbr2bNPMja3Z696fXX30jbqoOVpHgYd2XjY87U+WKgxnWz5m6XorRjsVpW8wfbN8iJJWm7LjvJF31Fy/WWeZPer8zv4v9QSg1eAtQZ9jw9Pdul+GIYy7Nk/2HAb8eUiclRG1pFMZJ9TfJneyT/nOsl4qqmOq9n7d5NwlAiy9rnaA0k2lu733HvQdZcKReY0OVV7Xvr48BtH5BAeZhzpUCo9kpRPJxIwuPYyZPlmbA8aiHrs0ox8ndzfhVH+SRWPZP7Ae5KXCgPjhx6oZKxzPoYD5ZSKfLqhTwrSpwLOc/mc23OPs/VXnsvhmqSZM7jTvD2mJBR34+Ch2pLwsB7lgN0loJ7VfffiaJWMwCNfkcywRovWe94XUh+WDeDbLiT6F5H4lG9eccgEhS1fmtfZ3LYqgjJhWU8CLwelYTke+aBsVRW0oC1DbeMs8RxqQfMl4oZxrWuYqHaaztZU/Mnfy7GGPgcS4ZrP7YRFIPcxpVikWdZR0NSZ4xZq32Zm/OfEgvz8Oal879xjLf4C1/EEfhs8NIiYP2lubQITH+3i+vP/rfvFBvVjorjg6BkU0x+ZBTHNu0BCg4XPyeIFAyVU2v21Gop4BjPoedg4vBa2+w4O+jMECc4bABWwTMnQB9Vx5TNWxBY0rlijTr4ngpgLfYomffHD4e2HQM70ZJIhjgOaQdVyWbCVGqPIZBzUFaAAQzIYpbxQx0zCYS4cDKYGtpNONf0P20X0qqNDEMFxMhuCkyAVtlTgckAVgU768KuMcIAWmS0yW5LqqXGJ7Jgr+XgnAgbNRUAa7wE/6djfHPm7JnUOKWOiOkSt9dco3GoNiYxX3KOP4iEUv2dIMTvCpAecKMtt0MHqUbueRYZM/djzDApgoYhKKzWGwlcioFywIcprWxzpIbGiAvxRFpiXLwQ998APz0Zl0amt3P7ngRSUxn/HJh55gL8LWEM9dolH8Q4T+b9JuOAKQAsoFKS6LT8GdeqYnlmwxScOHlq9OOf/qQkmo9y0C8lN0sm3+TA+C6Mew1iOF3/Uwx8xnpraof1KDSftA96843XA2xeLnbB970PVhYYB/axZFVzlkBMoHgqQPlsmMubYfEEBuon1YCpMcUmYPHVGF/Nz2I2jOkgMx+YDKB6yIqTUwuqsFTlgJr5hX2iKMDGVh1Vrh2QefHFI8V8A00CDnJaSQKS+UcJqoq1ymcnVFL/lbkHTCzNXFTrygyIKyxGQhLFvZFYAtOrM+YSItaQwFYg31n+rkNvp+vVFXx5viSSD7FO5k0Fa/pJ5j5Ih3PR5L7ukwEXtgrAxMyu1p4o8wrrW1L9PHPtYPSm9d7boyBQY0cS772Kgcx6LMOjfGd5EiIYd894Iqy+NQikfvDRByW3BaAfJxgEoA8dej5qjw1VX+p6jZkxMZbG9HzeV+KFigCbTJbsZwB091utTrIpAaPkof48G0UDIyj1lcYY8+Fe1yW5gMF++cUk7fJnEm4KBevI87W3YZ6oDS4EeGCs7WHUDP4NaHJN6ngxWuZer7+Mubq08R5ItVCs1zh4He9g4/lUHOzPN33X51mV2VUcbZnRAUPAlNr54yc+TouiT7JnpO53/lakwvZA9bVtBEVC+yBmafqNXk6blQ3TaTezKYZi2YduZW/i7sx91bVtjJR0V2qxmeM8To3s3B3OsNyxV2fdz0Sevad6rk5NuvYE1dlPJFmoPhg5YXbLVTXXqH1Upkr+zt2WCZt9FWtmn87zz/0M8kiJEAG/8SIzrrlZycfeQ/QyNQ/VbjLUA4pwU84iBkckwcpD9DIGAt33lfRKNi/2pKfsG1/5yui5/fvLtXkheycp+FzY6aFVlXnWa9lZ0xK5UhqMHZzt6c4p+6i1bL0ADPZZidAr6d19IWZ9QNHmrE/7SLU9Ys4VsGfOSZCVWiPzQ8KMy7gz035kf5Q4AN7U5HcrGa1ytKHp86cSwN67pObdfgXAc43VU9qBmn1nMKozsVseH3Y0z9UZYt9puwL10KsjTb4Qw7X3Ru/8+EeVIOadUIobZ0PmKCBov/PpzLMPKUOxz+6M0SFQra5+GZMgr5nnBbR6xqV44mWg20Ce1nzGfPbWbCXkMLwScfZpbLG4wnkicVOt4yR4xokeSSMJg1JJ5LWsU+tMFwEJCgnbQflQSfRu51pJogHEm1PAqhr5J9rNFOvZ7XPsV10r25Jz805Nc7XnIdWW4C2Fw1h6XYn1lriX03H1F26WtIa2pMSdmOp+r92qajBrrLZVfhZbXNdBddC/S3lm32+Y3EZwg1txZ6/qHerTnFIac/38md9tgLj4bv9JR2ARsP5OHtwiYP2dDPPP3+R//e9/3hnRcufDGmorI2vLxdQBGdYmh7ngT9N4B5IDREYbmANaq64mB5EDycE+MW4F4qDyUY6dtTkHULG8z7/fTrBjw67an3JA7GC9sqcO6LxOO6GqBUlmNy61LRnqA2KQiwsOgQSHLDbF6968db17OiagkAXHrMqMypB239McIWEtMb3qd0uCTMoGqIybd/tzs1Y5UHJoAWLV9iZjJAjpA7IlSK6ByQrzktsJTATO/o5NVcfKjZBUz7mmfsqYCVwuhaUCDvW1LHaLK2cOW/ejRnLb9i05tJ9WgHRrLu60Va9IbhtA7cAHlkhak1zQpmCh6mqxABikSCQDpI21Mw8oALC4OGonsTQOo4I1sjljsT6urdt3pMVCxg1jORvzIO+3feuOZNlj8pFAEWDdOhPnU/VcGFCsecyapiNtw7ruDHAxNncTEJODAhEO2m1hRFclMLmcusO/+uu/7v6uSWwYFyy6JvTADOmuMRCELM3vhWAercwBP5X3u6/eOf8gMfDd7/6XMCjPVQDlGriwGjNzqxmbBCZ5xhIonCtJr8lZ1cieiYzyvQAlbJNa2+1h19anfyvJ67m0+LhzKwxthshcFBSbm9QH6hmtAc8a20Iqfh+bm9HEKM6HzR5MQswZn0CbujpsZsv1HoVxPVQBpaAnYU1ed6JYWoDqVhgQPzOf8ZuKBHhfeguvz/hI1rQkLvWcGasLaUnDwMk1aYshMO71mHmU6yGNVetpDkl8tJMwMxsOnw2OKlufQFo9pDWLAfWzJJUbyJ3zjMi5a9zzXDA0gkcMMzb8VsBC3WP2AwG0j+qBOpafGtuaA2Tm6sHye9aaABLQOXn6VOrePmq2NHNaSxLPkJnW6vzcQt636ovz7+sSMKtL9EyslaGmDCC2luxDEjHeu/q25isTmeeee65eYy6Sx7txIhbA2iNKnkfKm3myOcmXN15/PcBsXyVe7ibRcj7zYCEKE/vP1i3bqxXVO++8W/XYXcue2mKutuZmklMb6nlyfg27FdYXaHiKeR9Lg4EB83I42waGtY1gumazpc/k0pQp3RaJyRmxypIAP+AAS6xlzcVLZ0fnLp6KlPNKGOv0a96gDKD3J+Dx7JmLud730u/44mjfgcOjpSvXjC6l7dN8lRCE2cs4S7Kp7wdAyH4xqLduXY1KIizWKu1bomTYld7Jaa20VhubfG/lcmOGPSW151JLZu6cwK4KkCgSIm2djDR+ZYz0UkrACbhqRate1Lrs3t0SPf1JwsnYL0AweyHliT1kZ5QFO2Iix4VWiQojo1JD5BW1kVHrjY3Ta9P54FxQMiHx4Jl4jgD+vbQu475u/ZnbavzbZVt5Ssv07ZnWqhp9YygJYg5RRUhSeG7dZixrKefI97//D6O/+Iv/q9Qo9gT9lQFVc/S1116r0gBnnbr8QbUwnBWzOR9K2pnaauod8/la1q61uJC5a436WWttVcpx2mkWSOx+pBLGTAddk4STPa5rueOlUI7mSjya4av2RDmv3AtUd/1G3N3jlI9lxahCs3oNb0jtuH2IbHk21+X6ys26avlb1bI5ZmgbIxWXU9bTVyEQd2Cgshyf8wn7V30tZlfts0RcgJgEnySksoNqTZTzx9nzNGx51XJWvXMnCcopeMzEFlCUOOOqHzXLnYBWsUGVMIxrUruXr12v1QndPx1j2smKUlmNDbHELgM7+zBzthLylEYTSYYlznlAKk5dox2Oe6ka1m711Inf7ivbfV37s43EunUORnVoTUPSPLCt1Y9VvFB1zs1AlzQ+4ySp3LEROf24Dtws75uvRFjlVsYKjdPxolj8WByB//kIfDZgtdbYYlubT4d+Eaz+7hfi9/7btysg9+GAE/w6yRwKvsqAcinFRJGbVd0W9jFMVLtydhZZMD008i4rfK6iYwMU8serkb1eCHtnIyfls+nbqO3LNn6BZ8mzakPvAK7cP6texWHNTbiD2qFWpQ2UuvWCD+yqTLrPe5E+yu5WDU2ZocjYAiIdGDbn2sYXPoZMqQPV+wtghhpGjEvb7UemFbl0GVFUz79P+6luTS2YIFAW9MbN2TL9EcSUw2x+VuCBCcAOYKHVZ2GDZN1ljv1Z8FHsQw400s/t2zVSXz66eYe5T4Mn46FeELvg8DUe+uO1VT9X4DyXZM+xy+pTBTEknVgCGXPPdeF+5Fp3Hya4i1lHWv5gnji0AsgO+KsxG9H2QGC9b8/+jFEC+Uhmr8QwijmXg1l/VPLomZi7AEYAq/6OPsjhvF/VFmpPlCAf6MCkAq1//f/+zehcmDLBJ2buUrEOGIdOl3fnugQJuZ8YcZa0EvugrgoQefMrb5QhEbYVaHXtZOmYGoNgHgsGSv6deYYpBG4kSMiTf5K2Lh98/HGBErWh5rZnQ9pmbq+KBFrg1yoDtdGpa8tzfyGyOIyw5wfUl8ts5omARtsU94sFLUYzfxZET8fIRpKECQpGRCKjnKUjjQVYC6yGrdI/03tpEYItXpngfFuYseefO1Sg2ho1PsePnxi99977VW9WgRRn7HFNZ/eH3Vxs5ADgzSUgbTLzcd1U+rjmWern10A1bHMC3eqZWk+DWiKSwFyz5EYHd9rkhEkrcN1uvIO8DzgwH/yc/rKCxVX6FVNc5HvHT50MqJordpU8lyRxNp/Xsz4AbEZQlAfAMubY/HcNWHumXhgzz1Iiwj7k2ZJEAjoCPmsAqCi37XK6nao9ydedO3dV/XCtqwCHYq/zM0zILgXwc7Tetm3r6Jtf/0a1n5EgMB6Aw7vv/KjqtdWLv/TSy9Xy4/TpswHgd/M7aZ0S4EJ9ARiou7WnlGs4KX/mh73B+jMfOdYOaowhyO16NiulVSJVp5lgtsGbPQDD6Dlh8SWYsEMBf9XLkuNx+uzOxun51sWA0MzZ/DxDMTXoV8Kqnj9/JeZuAUDzWqmkPdD9mG7dSOIh76UsQ729mmuJEeoNdatTaYPz+HFYsasXA8C0QtoaSXDaG4VtXbkitb/pB8tMb316rbY3ANkkMEF+HnDywLXFyXv1+qynTXmGG6o3sZpUgIZ8vcEF6WVKMkoO2eCGU7tWPB9/cjRJjI9rz3gp0vDteYbm/Aepj1QrKQG4eXMcpGsuMPcLiIzcGeCo82qc0GHGdC517VVzGICpXZfnY11UCUnWzOAu7dxqUOJM8wy7bZbEg3jEuQTEDEZb5j7jq8upHT599lT1b/ZhnklyfiV7EwMoAFLy0fyukpnsl15LP/KSGOttKpGSOUVej3EtEJN5WW2kmlir5J2/V79SjGOxny2BdX2VUM0PmmfWTrvwk/aGHc7fvaa55P26fjXntcRtrs0ePRUVz+6Ud5hb1AuAtH3IXOVK6yuTuH1plbZCBjHzb5Q5KqunKkhPWUkLZlNc5esc0qIl12PcnblFMEoK5PrtGXqTYzWfBbB2iUq75IoTnL3KMgBUZRrGHv3add729nG5SbWSadBImWRsXXfXz/NmCHCNMkAJgHXWDOoYfJZ6hIkRyXXqdOMLUP+evdvYKrOoOtZi19twyX7uXtTfW2tDXWl3PBgAaycFnQPFsOamGqj2+h5MmJxw5hwJvz0PsO/9oMsGSlo8TujY16oWPN9/lLXy8bvv1vUsfiyOwL8+AouA9T98dgzg9BezY//hb7L4gv/mCHz9u18pRgYY8kw6qGp2EXgjY8UqkEh2vU8b1ahXcgA0WJWBFJS3DbsN2odNu2RyCTjJMc+mZtNXJ7HD3IcDQdBS/VlLNjZk4ckyZfYjzQq7sDqBMSZP3Y9gQzBSEloHXv4skNByhBuoWiusxoOwXkCCzGgB1Rw47Y7bMh+gUZZ+6IvZ99zZaRlu7KigVJZ6IaClZYLNqJKLDQ6EAqCNAW7rEgySHV+5erleEzu2OUB2bQABAD70X5W1BzSa/YnzX1oC+OrQrabnJUkLy7ptS7UHuBtQKagDBMjHqoY1h20HFuRKbbWPyQZYBUIORG19tqS2Vt0kZlY9Febh/p3UEN0JOBAQBaxqnWGMtu7YOtq0ZaZYL8xvyT/Jvsq1NC1CAiyrLjK/4fBVv6p1wY7t2xIEa8cAODLAAtrSTzZB8XOpJRMoFojJdZof3//+D2K4c6JcklckOLgdMDgb8HEzstzqVdrJ5ZKzqQaUzee+jDXcnjYTe/bsijPo2vrkqLwmUmagC3njUH8UsOA5V82R//KC/f0w0QFfpwNGzqYfrmRBm3Z0QKVO6sF8mLEENGoZqQu69vdpmNc7ZTYl8JAYAVhlzklyl+RZcj7upMGnNaP+PBP2YirBq/sxJ8nhsTWcpbFaszeuZd4GXCQh0bXLYabynkyBNqR1E+dnLA52yIh8cux4mUyRGXoW1ox2OIJiRlA7d+0MWwlEYn4Fd5FaWwdPYhIzEfZvTRxCw1BhPMxza18SQJIHawXweR1sqzEYZLbcfc3hnvPWdZiejLkAVB9TjK92KIDnTEA5VvVcWt/cSaIAYJ3Jszt3/vzo4xPHU8d8JoBrttb/kgI/HeANfSQxneTmzMQGaaI13kx3AH3GGbiQQDIGNf/LqbflfxIQNefyvvYoX4Fg9XiSFtciH8W4ASXf/No3qu5xmnlN7sn9H4vbNLMbCbrdYbk3hoU1/z3PdUlClVtp1ogxngzY6wAWM4oFbJkrl12AVeDZe2q3n6pkSoLjTwFcVlPm34qsa6+1ZIl5yhQr13JPPR85qJWgRQbwg4VNEuVBJLl3LuXzSmqFZyvxdD1jevFCWLuA08f5nWdPViRRGDXA1TujG1nzy5KsMJcksYzbjcjUrX8meWoTN6yfCIs1WyB1754taROzM3L87LfpBctgaXVMdKYCBMohtaJ3ybMoGSJBfvYUU5s1uX5rAM627BtJgj7NvAiQZTQH/FtPemoDjxO5V2Ci5Jw5Ci5fztxIj8mTp07U4t+zd1/1HpZG+Sj9qy8G1FG/WG/GXx03pnsTM7soJAA7xoC3U7NeUuHsJS0maHWNr86xXufarDTrLWE5eBhg6ge21byX+PD3oXfuAIhKkWQvyfhJMNnTzAevab83r5qRjYt21j4wSHrv9S9ePN8mYJKWTHgyAFjNoS0WN3wOvBKkAFQZRGHzI7t1neTsvm9Ps1F23mMsMcVuZt1ZS8pG6lzLJwUDo636t+I8GQ4yI4oaKvvQ9p1RNYSVxEhjfMsMMa+lNVC1t5EAinrG/CQZx7AacDZVQCsQqW83wFptlzCDmaveaVXepxIcpURKIjDniUQwFhODXCoKTvWpCe6xanmxBJg1aN15RlVHXkDdmm7QigEdSoFcNxM847Fnz848B7GC30u9rfIHJSMBuK1kSA199kDtoK6m5dCaNVFEZG23XJmqyqtoWdUu1jVJPauAVXO1E6Pd87raWeWzf6PCjfrwRWJNbNAgFjvecuHBMKqciKt2tl+na+TFKq1Cs6d3G0Gx1JNKipyIidfix+II/Osj8NmB1Tqvv4gM6y8zqYumSp/fAnz5qy/8nMGQuS4HvUqLtryFlGs41Nn2A5AChmo9MK6vKblMDiHsh4NWJhiorECt87zFOFy7dnV0OYE+6ZHAfTADcvZ2Znjoe9aguZmVNZVJn0pwLJAeei428yXwCPjihpignXFLSfGqnYKsbwBC/lwW+zmQXYtepxXYFpNKYni7rrNaLpSRhHYIWurEMCmMkmvjlqgmSWApSO/2Bm2DX/3kKqsblijvwWdqLvJD/15sRoIkQK6apZfcOaZW2L4AfoGBnn9n0uKGyRUQATz1+Ke1SepEp8IePnwSEJp7w6QCvyRaxut+JKtdvyd4Fkwy/EkAUMZNMrNLq6fnvv0JugOojx79OMZJ6Z2a4PVpCIG5BCTGKc5GFX/u3LtzdOD5AwXSsWr3q6WH4Kot/of366x9O1pu25a+mTNqddsptc2Dup4P6Hn99S+XRLKADql3ru/UicjSYvxxNSZOJIPml5pZPUxJcwUrJTDMa6xizJR5gKnGDGEn1wUokzxPVN2YAOBppJ1pu5D3ltWv2q4EqcbBHKhseIIzUuWbAck3qr42Ge4kIbRnUW8LjAzmHmoWvR9mFRDngtt9iZ9VYuHKlcvlGKxHITCzLIHXndTdeQ6Y9ZK4l2HGkmLxgG01q0BSuUAnGDG3sVtXrl4KSBAkztfzMlewi2vU8DExSvBEagiwWnvY6HIvTVKiTIwS5Al8fZ2OZA9YlJwpVilAVc1dSfLmA5KeJQmzfF2MWCIBHsvoPRcs4d0AQEkKrIpr2BfWZVuYoqmsAXNKQN7mNIJUSZ7MT88jSSRJFEkSsuv1Gbd9B1I/mLndZi4Yl9xX1sKZSG1/9NOfpnb1w9Swzha4FXiXQ3TWBJBba099aRhP5jPmkjXufUl8JS0Estra2HfahGVJrX/XL9EDrIryXFOD8tSOj3ui2nfmM7/cJ9b7hYOH0nbq8Ohgah71kzVXMNAlo9ZOJAE2xqXdbLFa3XIFRmhXdLuK2mKJnexjGJPsdRJEnqd5gFEx781xySr7pH6g9VpjY5cVAcfW+oqV2LU24qLaDM6pr0+f2meYZ+X1YsSmncyDx7cyD66FuY6Ef/Zy5saVqukk0cV23r41H4OmC+m7e3M0F7Z1VZjIQ+lj6znai40h5+ynmSsrA4R37ko7mNzLmjWpS966Iez+ztHunRsLsLqmJWHWIvjoNZ5xDUTPugKMBeL22OmsQ+2XdmbuBgQEMC+EIXZuOEesNzJYbugbYgwk2USWvD4tj86nJvTUmeNpS3W+6vXt81vCXlJgXAhYVf8uodRlDA+TvIxqI+wqsLph/cYCQJ1UbCDDw6ZBQCdNsd7Mwswl982B1/MjD6aEMU9Opy/pkABxfllzzorBMM2/mX/UF0wHtTd7GuDaMlRy1qh8Mo+LXU/iznvar9SoW683oyywr/qzn7EHDG7a/AWwetWOJ8DMWfAgZwLnYWfqEl4SGLt81hgAYO4zExEDV0wleSqI79lYOPlZplXc2KtXqJma8/FeeiFXKUz2fEB1U3q/anuEhaXWGAzb5tXZVu/llZUYoKZZHWd9LCtzQQw7Ka1kHdfmee3BSsLa2cbJgHlJU+eJ51D7ovmSe5GKnFgVf4e8jr2Pe3kx0uP6e89wSGDyzuiSn4DnsKFe3rOQIKj2NFkrauGpNiSuXnzpcJ5THPnR8Yp4AAAgAElEQVT5OOVnK+EwZmrLXT0XeTPrBGD16ZrUrMLa1fYIE2v4SgHR3h5iGEldng/GbIhvBsBaLea8D8NBSinJ75+DVGd/s+JKi8okMuNhH3BkurROvncLLHuHOGwYtwbG8WrIPnn2w48/v2Bx8Z1/z0fgswWr/ykB6y8zo7/NE1yU/v42o/bZ/M5zr+4pJrNMLgIOHbz+XrUm1desiygwAgLTNq7o/puCrZJAZrMWkFRdSj5LMppNuTfaNpQRHDj4SRH1Gy37+JwDsv2YE2Hd+TAyggl1egIVgKcAck4e2Ua1YsCPgN9BJ2M9m4MKs4oBKoOYZO0FQdULESMRGZMaR5u/Td/PtDnDRNXgkOhWxl3LHvVADv5x/WH1lQwroV+j4ABQ9f4ywCSTakcxpQJnwKr60gYAAn9tbZ+saklVgTK1uAli8xrqvzA/wM+1ZHjPh/HDlA3j7RBzGHt/hyPL+8c50DFHQKmD0OEFULV0aq4OZcGPw869e57YZiB/V1i3rZGKciWevTo7enQvQVaCyUcJhu6mRcWztKZYmwDy+cPPjXaFvVyV97yrXi7g8Up+/rqa0wSL7QIrC/2oQBF2lcTVQQ4YSQYIRoF6gZo6xh2pX8XgqT1lkuP5fhzGhGEPkG58t8xsKbbEM9H/VVBrbM1FTFsnAwTE5mgASQIhLTgeBvwBe4IVz1hgCKAKLhLu1/Mug6HMM8Y3tzJO19xT6vnuVf/MNuDAfN2P/KxUBkJ2bZYCatSWcUJ+8ytvlpunwOhimNljnxzr9jxcWblYB9AspM70cQKh6QS/2ORymc3rmi/muKw80Oeaij3O/zhoLmScjdu9JCQ8L2PMvRVYXZKoye/r4es5MjvSp9Z8VQeqxlZgjOWp554xWJn5r++wBIfWMRISxm9lJKVpnzmau8ENNkAaCA5AwwCeO3M2bS9m2ngo18VxVL9Y4NPcJVdk2rIlwbqg+ULqd29H2nswAHLP7j3FuP84Ri6AP4ZpT+p2vYa6bfXWS7iCZ1IzLvrZBx92D80AhpVZ21jVOwFx6phXqEEmjRWU5xlcK5b/Sc1rzOCbb75Ze4L5AVxYI0AsZYJew+fixuqjk2766HaLm67D6wRUyZwzhtij+3lfyYRvfP2t0Vfz2vv37a+5U+YnFbDa+5plAZasNQoAz9xepMWJfs72NuCLq7f3lECTSCk30cw9QXUzxerX2+n1SdoRFbNP8imArzrW7FWTQLgAGrtqn7GH2k+oOjKW9oLU5z16dG+0Zl2M5p5ExnvzctjrU7UOsJnAwJ1b90bvv//x6MOjp0bXbka1sGxNxnuqyjtIDiUNjWMzw3GXzZ65KY7AG9ZqD5T2MDNTaV21LczadBKQ2cPzPk+TOFvOcIeraR0NWffkqwGsS5e4vqz7dduTxNkZ9UNq3VeHjY68fvkSRmwB61lj1gDDLeuXegTTuiwA+EYMes7kHvTkvZXzQXJuS6TaSglu5FmdPnWmjeUE+En2aRdWNYm5EMnSVamz14INICi1jzXMhCpz05mlvEIv5EoQZh/kzC4ppWYaCDVH9HL2/Ky5bVFy+D5gKxHjrDEP9+3bV+1oJFk+jnzZPDKHKBvq5wNKr2hXlnpRzu7WjLPKGrcmmb2py64WT9VGaLKSRcWw5j+OuVQnzzKuGGP1u85DbcOYgjlXsK3FMFLjlCcDea8zggR6rArhiqtNilYvGY8Fbd0yp+yPEqoMl1Yl+8BRmAqnkpTZu92ncxojWWZsec3qH539WUuuDeqlA9rsp4/yHKyLW0n6XQ+rDURTU1D62IuMSUvinXcpQ8nasR1LAEnYMF7yfXMajuSGL/FAzWX1YcuZzYktnL32VIlDMYHn6vkC/5IQXsf3lBvt27c7v8PDIPXxScj4HQC0HYh5UEjAqj31M48zt85m/5XYG4/x2IRJychDyoqMn/KadZHDr83nRBLg6sA5IouN7NPWt31ZwqJr5j9VpNQzy2ez7tnb87uu2bmqv/nTzGHJenNwML3SaqrrXF2rs8yeEdXKR8c/m0Bw8VX/AEZgEbD+i4f4i2BzkPP+Jk96Eaz+JqP12f/s17/3tXqTVhiNDShK+jc2KMim6XDUOkWmkyR3egOJaR8qLbNJNjn1kJOpTak+aeSpwM1Y7mujXZ6Dw0dlVLWE6YiwAuYKMLLpn4uT67FjJwq4AhGy39gSLIraOLUpXYfE0THGT2EJLl6MIVH6V2KRGqi5ToCUMyWgiCUmB9ZrVLuC1GNxQg1zgt27l/6iDpeW+wKrbTbR2fkYeTDZSaCKKMa6AmMlRQRWA1BcG9Eqtga7W31Tc9iQzAqS1yTL7ndKWpxA9R42mBlRDiiAzaHM4MhRSVpV5iFjls5ru+75MHHLBRfAUIKH7kXZAN2fu8VOa5GMges0/jciNzUGGNAtARKCr/kEjTNTG0evPPdSmtUvT1b6Ypia9OlLz8WDhw/EXCdSvryn2kPGODLRl2WiA6x9zxh6BtsiV94eCXHVmuqLnntfmI9TbZguYBWwANSApT3p47czsjM9/bSfOQNs5N4lKe5n/PXbfO7AodGrr3wpXw+W2y2wJzqtHpHFKrTsEmuljovE7qHAr5gKNUmA7sXMnTMVNJK8rU4wvHJ1mN0887sJIjgV39cyIUGTumFGUt0wPjVoCaaK4cdeJEi5HnmspM10JLnaOhwIcN0RUyrSY3NBYOc+rgbQz+UeEgsVCAYYynBFe5XxHCbRlTwRBJIxe0ZdR93gYy5B9PXM5avXLtfvCoDXZZ35xP5puyIQA4Stg6FHZDl7BhDNJvjmir0QgFrOqMyF/FueI4ZjKnW+KxMgLn0SCd6DFaMb1+4UO4wpsgYvnrsw+nKcl1//8pcL0FyOpJ2qgFRXYuZCatsE0vsTrEu8nDh5Ivd+psDiprCstwKUPvjwZ5W84pi7Pc6zayLddM2rMLnab+S6PwzD/3ZAwceffFK9IKeSqMLMkIaT55sz2CSkPxndjTwDQblEx9Yw1a/HHEmPTev1VMYekDAfS9WROaFOFjMnGASesUUAUtWuqTWDtax6z4IyI4G5CPq//vn3Rn/6nW+XkZcg3VouKd+YVbXmtO342fsfVP2whI19YZW+lGGctiZxc+TIC2VahukuwxVu5FWn2fsjNqo6s6r3S6CujlzAz1W3TGjKEThMZ8yNptZ2PSsjo5IolspSoA58JDGSNi3Y+SdhPVes9A4YvJvF/LtnUvfr125mfMIkBriG/B89jDz3MSaUpDJjzxBLwKyWEfiWJJkKgJyM6/Dy5U8D7leEZV0fuTQDJTkf+2NktGF4tdoaxRjqWYHnrJnIjwO18m9JLK2OAmJdEizrs1bWbg7zHAlvDN4GoO453AlgWpo1CdDdvpOa5rTrIbO/fvN61TVTDgA99jvzjsSXJNhkrxZsqcXma1CyzYC3JRk76ogHScDZl0vKP7CVyh6KLY8sPYqVMoXLHoUFrzZUYy8CeyegYS8djNbsoc6FoY61S2eSPM0a8CzJ6IEKz9x1mRPk9yTP6qYlaltlpFQGmGwlSymCSm0RU8DxXlZ9YHN/lZjLOYpp5Qq8cDcJkIB9wKn62UpyVDlOzgp1kmodKzmcZ8Fx1rmajzLXo4Qiu821uh718spljH8/97W1h9ublRVgjMvIjGt3xkEtqfXnTG9jqfYLkKwEWNWtSkTYV50PlBeUFM6QdflZCQHnPtBqn5Gk1Kpn9Iy0mUy59y/gclnmnHltnk9SV2SM63zMXKa28qzb4GgwZ1T+0axjmy2trPig+ixnnTxKdu5RDMSmcv6Y856jBB8QKjlMOVHAOBdwM47aFY5UH9Q2fQRu24W4xb4ST1ValPOkjBxLLWVP+bRWteuxuyRHLbB7qNgl80iM41nbw8UjnpdEhPhj3jkU8OxM+LQvcZc4NDvcfWklSC8kAbX4sTgC/3IEPnuw6j1/byXBQz3jLw7MrwKb/xpo/XV/f3Hqfb4j8Naffb0POIxQ1YVw0m2n2q4bSe1Ete8A/rgwrksQs7NY0QHU6pE3HVlWGQxhnIC7HCDmRrdrSXZXYwL6HCEcdrVkQ2FdA94E4A4Mmz2n1lMJhq9dm60gQLabtFYAM9R3+FWBgXYwl5PNlr3u2sD0Hyw5MNOCtqHvFhEYWsCn39ffZeOXLw97m8DH/bnPlvnI+nY9nlojH4CGLD4GCvh0iDr8mBIJyvWJBRAEuowpZIoBVmCNhBf7IvvNqMW9AgKCE4E6GZOWKgC04NSBPDGZPnqkXFjhXI8WActy8Btzz8E4AboFUscByiBlLpMPdXS5FwGI8QAcyUUd7s/yHlvWbxq9dvClyCEP5iAMqxxJ8Jr1cYkNw/IsD68azCeYUoOothRgvRTDpWrJkHHZEGkY1nbL1pmqedKANcdr4nNJA8YaCTjy1fMSROhRyyBJlhlrORs5qMABQL95k/nPs4CFwwFMX0ng/1LdY7HRal7HPXxJrQQE5eacex6Yda1h3B/5662wNDfCbBSDjwUqW60OrCtsLJ0XSdrSCoKvZ45hbEjOW9Z6r4IIgBXDCmiUq2oYGj1fsSv7I5UlETaPjn6ILTwexih1eQ+eBtDHAIhbNqkxyW7GuxIulY1PAJoAaEPmgjYRnILJ8AByoFDS5XqYJ+tFfSuGVd3lK6+8VAyIwB2AWpv5JumBCWKyczP1r6dS94fREQSrhcXcAukCy8nU92LM1bDmb6PVy9YnEOb46vmo70rQGZCzN/f16iuvFQt1OcDnbFhXoEagZ94Iirvd0+N2D869lkO3YCxjDPwx19LmA8uqZlVNmvo59XT67v7d3/3d6AfvvDM6lRpcQGdN1pM1IPkiLlTzXVK6PKMVuTZOxNYyWfL2MGFfeeON0csx4xHw/+y9n43e/sHbtabsJxgxDOz+JBYkygTerh9Ly0SsTLcqAFWnDgyqmw/jl/3nz7/3Z6M//sbX0hJFLW/mY+6xjE7GUl617GezL/0wZkzf//73iyEtt8/oTvNYwyRtG33pS69lDPfUWpd0MPdrvylTOEkMJRBtQMSjZR5gjelMGSrlewArULEk83ZV+kNbRwNbak8w70uZWEVy6rK5EJOEqq2TaKQ4SQ1r2G97CkfV6iEatHrxchywL8RVN+rsag2jx2eVE9wv92eS8+ms6RXZK7mFA6bLorpYN7Uic12dMnWNWtTIigNYlwUkL0lN69OlXa+4JPWrT5+obc6cGmW+xXhpMpJgdazLA2IfR6KsBzUJr9YezPYApwuR1Ut0XE67FZik2kNJmuYOMe3YOoH9tdRWuidMIRDLfKn6PjPjgeEyjqScAKtEmH3F3izJSgHjZ6yXSgDmeiklumzk0/PIuVSlHnU2qSNcWYnJQlqqJsby85KAljrI8x333axn3ed47Tm1Jzvvch9Zg95PQtV8WJv54YKUs2BcnTXY2ipHGfcdBVg5HjNeWxIgI4mykDZmD1NfX/WteZCVhMn7VMLXOpYclpSx3+X7DzLXH0iO5Hk/rT0vKqeyjXCe368WZrt3bY9y5ED2tb3F+jIk6xrrlts6Y+yHwLm2boC5+e5eJILmM9438zPXsp9fzjrzDKeTrNySMhHzSQ09yXntA9kDruT8uHXDPXvFlC1EceBcJnN/+rSNsahe1Cnbkz1fCS1nRTkDKxsC2kHIqvUc5LMS1Q1UrZHqwRp21ZrwMx5HlSuRUDPrYhZXrYjalZhEWUui5fw58vKSab6WIRpjBJJdiTH7KtMp5UaZG9WqB+ufN8Aodzscyco+nwFTc666HZS3g3ZoSWRW3T1vDz2k05c2buCk1YP7efVtNZPqfoHifB3XsF4+1iqSxY/FEfjnI/AFBqy/ikX9nzGjvwq0/qavsTj9Pp8ROPjakQQgXZ9XNRjZGDFYQCJmQfDHXdCmrf6D6ciBfQciIUxAOu7Lqv5qbQ4AgHVKG5e8lqCwnfQA4dQWMWfCkjn+SIzHdTekadiqqgVNYOeAYkIEKJGFVcuaOoiwE7KNbbCkDQhZ19AKhIEHF9nqbZZ7AHT8WVDi0CqZkvtU31PymwSFkZGtCwAfeqYNPWJd982wRpfC3gqOXSs3WQ3VAVa1l7eSVXagCKCAWWOH6ZsJMGwZMokcyWDXkgIZ6vSALlJZLKiDHuMIsK5LLZbaM4HXCiZTAHXGw6F/J+zZw3wVRAmggAiZ7QGsGk/BVoUjxSR1/YwDFngVMABBDkzaqPXpq/rcjj2j7/zJn1SGfTIyQEpCPUrvYwjyvEg6ryTQlzmXPCDLmwuw8KwcxACXPrGMOh7md8j6psjAwjIJTkrGlGv2czL5rkdwBmQJQMjDAMQ7d/QFDYhO+5ADYVcPHHi+69IkPwC97MMO/arpKumXVhaRPAaUqkO8Fym45zqYLLln93DjdhjhSNzUjCJjMH3t0tg1TOoUBcHkd0x3SAwZwjCzwmwM0tFi7wJOOCCr9eQoyxEa23Ly+InRsRMnRlfCVC0kCBPoSF4wIKo+tHnmxXaT2AO/eXb6dJL3AgmbUztmjpDMkZ2b00JeEl++HlhrNcgTSXwM+ynVAXdJLJRkwYdHPyyVQUnjikURUDWwkazApJh/ZJQrlsQReJK0b1P1Zx3MZiQGPANuuJiU65n7p1MzSAIrKDbe9oXBqImUlxEW0P8s8206a2JT5vShFw513St3b2st1wFoY08vJLH0P/7H/zf66OP0EA37MJ+kACdTgZqgbz5zmqmOuaqk4EkxPAHBuV+uq3uTLHj5pZfqPTBeH0Za/Pf/+A+jq+lnLJjcs2fv6Hvf/e7oldderecloDRG1yJB50gNtOoja227dhWYJOQLMTN788034gCdNklh25QXFBWLtyxgFxfdBLicZz/86GgYVqYnpJmZmBmTqp+OURmGlfwdw4P5aUffDqxJGJeq/ydbjQQeaNWu5kmSCACrvwvOzTUJJNc2yPqr1Vfer1pg2ENL8pnfSgBsv6lEWZ45RQlGyZ4F4An+gavrs9x3T44++iTMjB6p2VfUGjI6uxfQvJVhWua2+eyaqTEeRXHx8EEkjQGtM2lvM7NR2UZAwarcS9YSwLp0eZJUqW21Ny8NY/YwMvOHMVh6+ohZTZ45Rjf3OB9J872s8cNJRB06dKQUCsbk6pVLo5/89N3RP739T9W7en3WRNUBq/vL3HH2lMN17puMF3Ms3yTItxcDFOUeC7BmDmnnQzb7MGwVZu5JgF0nCHLBxjaBvzEFIo3hkMws1q72S+Czma96bnlvgL+d8THdlDPdxmwMR8eS75Z++2hgQbXRCTLf52vQAJ30dZREDiMzYDhJqiR+JIOAQ79TADj/SdatCWgt4Jp5A6A+yLNaoORQo5trcU70eySxwp089/fI3l8sa9ZU5tLtgNy7AbnPqq0KFpJxl1IESb7J0eEXDo5efvlIknB7Wv6b9eBMKaO5vJYkT8mRuSRX7aW9LWAs+6pn0mZ5t2ptXMueISmntGBL3OY5jd+4SeHT7WqMHcnsXObCAuCd/RJQ7L7oufbMXcki9+NM5cRtrUi8DAlidbiuheGVM6iM+MpQsMt/qA8Ac2c2pVOvcUn4sdw2ez/wKPFbPeUZPEqO6Wtb7XZMjmanu9UUwJr1af54hlEEWNsSvPNJBHl+dzIO9prqaTues92buPcQ9y2OAWgx1vU7uU9zsgzE4qMBwC+MDeTEEUOLm/b16CSb/dlcuXL8wucTKC6+6+/xCPxuwKoB+L1kWH8b2e4vgtbf5vd/j2fDH/SlrdKDjSxKzSdGK3OfyY0guUxPCrBq+C2jz0hnZvTi4RcTmMaNNIFcufr6zH9aXOjRuSIH9aPxIVyDR/41ltn2Yd4fAk9BsYB12bjPqay2gKNNl7KZZwNXGyMoxdQONSICS6BFICAwAFgF/wCyoB1gFchVlpuRQa6rDWqSbS8LfOZQK8vIp3usMcAAkLuGV43e+XOp+YwT5JoAJvWjWihgzGSKsYQAoENndQ4878PY6IUEAWos10YSJSgCQhhtqN2VVResYbEcyED5mTNxjYzsdk1kbhgPNUvLEqTMTG+unoEYh7MXz1bdV9e+OYQBWwY1HCz7UKt+dnkGxqOlz2RWLc12T8ZGYESmGgJ4tC3P8b+GWfry66+lFcpMsvDaZXB6TH/OAMGrCXpLCpxP7TzE8NUGh8FG2jrMJ7ss2MBSzeX+VuZed4ZVez4Ml+AIeAK2yQ05UQKUmAQI1DPwjIEUbRFu5/Wxy1N5/V2794eR3V5BhfqutUmcAC3uybMXHEgceJYC/GIV8zxJ7cpAJsHPrQRUp86cSLB+teRt2OmqN2LAkkCEHPYxI6n8vuTB/rTuEbSXYUr1quxghTu0UQU4sLgA8sMEmgAg6TkGEGi7K9jLBUwEqG1OvalgqNoH5fvdrqQdIgWi5udgDOS5lCwYY5K5PcgUNwU0YB3m5m7Uz5e8WI1WninAapFSJpwOU/nXf/M3Gc9eU+bWcgAi60EWX2BXMkQBtfW0LC1r1k4nqbC7wCHmWI3gusxpLS0wyz5uJQjDulbtmEAzLKbeq1sC6tWsbgpgV7unHpl0eG2cxMmmDwdM6uFaNaWR6+rFuCGMi4fzT29/PzWV7wc4JtmTIFQCZFkCyIlcg9BO8Itp3xnQB6zfTDJKO6rDaSX0SljVQ4dfiGPtlgI2JhBJ97kwdO/84IflmIxh/fa3vjU6/OKRSgxYH9i/x4B97oeE+FQk7qszPphEwbuvjx/eT9JmS+ZankWCW9JqLZsEjtQEZPRa1VhzN/OsrX09hUsKX6zcspJdbw/wIy813tZ8SZW1q8hPUqCsiwKFsy3X9YnV9s04ogbYkUd2yw5Mj/rM7vvMpMs8qfYo49Y494FQ91UqER4DQBWgEQffSo5xD09AnPmvVZJ+1BylGRZduHQtEvnIzHMd9pmLcUq+la/bd+zK3qNkoXthr98wVSz9vchGH6dOdv26Val3jlt1alrXpE3I8gD0ZZEEL4s51MqJ7PnZ69SR3r9PahsmjJI/jsbzYY1uXE9SKPXic7fvZ595c/SNb/xxtYbCFr377g9Hf//3fxuZ9U/LDXqPusOcO9QuK7Mu1mX9l8qnlDFtImT/G6TF3YM1yRjZqLGsX7JIXSRzKzJa8I/82h5JHeMMcI51268H436rXW/pvZjK2aNqjCUlsmatN2tZGymv48wj62TiBoC5tn5OGYc8sx57LtxqH3k6dP9x4JLaZ2MAa7tR38sasL6zJylZcY9j8Exdszq1v5Op6V+VM0oCDbv6KGAcwwqg+z37aO37+d0HXIXH71UGX/m5mwFVd9TGkrbnvSU4mIRhHydTs/zyS0eiqngxdcqSdTcqoVxgOffinqq9SuZY939VZxk5d8DWteyrl5Mo0k+baaFSkbkkdqomNyqndUlQKscw/4DIen65N/uoxNl8gDSFwfLsR+1x4dqVuTABXFZ9ZvV8XxeXdIlN8lpGa814O/NI8tssiqld1XXzKyDFz3AoE6m0gv6+2f+9t0SlUiCJmep4QCGR96rP3KP9wtpzr+r1S/I77vnueYmHvHa1x6t9w/6QlnQ5++6mztZ8wLp7Hu5XwtoeYMwkBu31FD6l/KhSBYZR2uOpadWOK0nizMs2XhS7DO7UQ89ZifoHo0vHFgHrH3RA/hvf3O8OrP5eAtZ/D9hcbFHzG8+2z/0XJhPoOYQdALXZk0sBgAGwQ0Z5cOSrgCZA68XDZIoJ0PJ7jHIcAN0CJXVHwFo2ZwEvkNqvBdCNGdccHr5f4Kmc/to8gumIgAB4FYxUo/RyBuyfHbLUveHrtcollalMH9rtyNlBxGDAUFlz0uBcgwMXyCArA0SwlA7+dv1NTU2YKIB1QwIlzKFsM1dHLJY+dCUXHjOXBbJJpXKgOYSrf221A1k/+tKrrxR4FsQKWNVmARIy2mVNX+BKEID54qbcBhT357UBuVTgdWOatO/bG0fUsHD3wha+98F7VffHQdf4OMxIm7rlQrsrl/Pg2KTBIVk6tiHDm6CXXNozKAOp3P+6AIVvfP2rCSLfGu2IpJGr7Gwy4rLnl/QYjCSUDJirqYObccXqMETAkdeYZ3JVvUczxrmvtRmH7QHBWzZxje2Mdy6xWDasE7nfQt7D9TJ00rtvqVqisAhnMGCpBV2RjPrhF18e7d17YHz5YRsTZDAAkjzBdAiiSDQFsCRZrheIZnhjjsxpOZNa0Mtx3711h7lSDEQSDLmmMuwic49k0Pjv3rkrxkHPJ4Gwu4I1NUzcebnUkoSr1xYMt1yPoU5qjjL/JCBuBcjcTMBZ7tK5siekw8n465kqqQO0Cv5k1wXO3S4j95tkSAdDAaJer5w5sQhxcs2aEbxunA5YD+u9JJJLQV89s5p7kZkHXHjdhdwD5vAf/vH7ZW5kTkhusKl2rSUnoyUtptX75znkGW0Me61GDBjjnrsjiSfB1FA3zLla0C6rb1/wOqdOni628itvvFkGVCTKgshlNV5rsuZzvflqTTJkOnNW25prNX4YUXJegPGDDz8avRfQipW+lhpLLsErmZ9lPEiEV4T9k6CYWBWQEkfae0lI7Y2BE8D6UthVBl+uyVwH1K6FNT118mQ5jwsqDx58vupqra+h9tBeoffvJ598nPc9Xq05gFbMF/OYlZk3GwLSpiKRnMi6XRUWcbJY78zTPBuKAoyxMW+5X9Yv47Qqk3D/nm/MXpKYASKxMN6zassFrJ5bGNTlubdVcUWdDGhdN6U2fyZ/j8lV6jsZMBVDWP5gqZ3NuNbeycU1YMo1A6NYOfuloFadndpW+0eZ5GGDgIOwPw8eBgzdvBLJbYyY8hzm1GxiyTIXGbycPn1+9P6HYbqv3hxtTnkHILs8a6/q9bOuJaEeBMg/DrBZt3ZV5gin7LQKSpuQZ2EQI5AMaFeiEOVG9pWnuXZKidsBpo/Dsi5LqcV8jN2uX7sdiXKcm3Pfz+XZfO2tr9rf7xIAACAASURBVGfP+UaAzvXR//MX//fonYDWm5n3nh3wUa1W8l87V6d+lQ8CmfA4IWeftR/5vJVSAozWRObPivFeuiaBP7CnlhqrK8k21Ki3RHsAhZ3QHBJGzg97g33A2YHVq5KPzMsNcSN2Pf5+XzFwPtTPG6dq8ZXXdFbWGUdJw0CtpPnd4qUc2zMvKA2cL1tifuf1nAuSoVhjqgJztvbtfMO6KjDOvVZ/UE7BaR2k1p9Og4t5tWazI+ZnwWHrthg5KTuSeD3DA9ZjCB5GUD9YwFHJCeVC2mAFuB45/Hw+D0UdgenDVufsl6AzrqVIUZfcCTdnJfm967SvX4k6hUIGUC7zRfdqf8/r228ZHs3FjbhiilJFtSS7erjPde3mmsmUAEg25FlwL1ZC4XxenbkoEQy0Oi+026oykpzZVfuffY4ZoQTxxpkksDTq0cYMaMw9kjTrm0qhwwfAYSIu8AxdC5a1WhNpjxNAr+e5NdS91zsRVOcqs4OsbvNkMs+u2fkkkypZ1AZrFBhzkf8Cm8MzqR/Mx5CAGMqQht65Q1suYHwtp+skkZzrxbRXLFTQoMaqTZcatLr+Uz87+bnHjIsX8Ps0AouA9ffpaSxey2c8AlM799ZBwmIfI0jS5KPMewq0atHRjdFtyFi2F144XEG54LEkNvkeACLQmw7LsCFB51yAhAPdYTH0HasNn6FBDoqSGxbA6tqU6oPGOKOkMV1DwiyhakwcSYBBDlTsaDnkhgWQvS7AVAeEgF2QFCloAIVAoeuSoKZurwO0uh/Asw4Gpj6YrwQbALtDST/GqQRiDBZkckl573HiDajA8DrISZawfGruyNP8jBo+dXGy6AICBygHVPLUTQFxB57bX4BeXSwGk/QUY7s9gGHduo0lz9PW5UnkQTvCgE2FcSUtvRKm88TpkwUCjBkw3+NGytYtM0qqHeBNpuzQc2BWWxsyasVenicWIQFrmUpVTe7S0Vtf/crov/zZd8Ju7Mr7346D63ujCzG+AjZkgdUYlbmUWh51unE05IK7NtlmY0fKp1Z1OkHB+gQZEfCGFUhwZu5UkJ2epQt3Rys0b9cjtYKaR+kLmdZGeX08xvrMowcJptV/mgObNm/L59bOfOfeVicAVW9Jwio7DmQJoswBIKoz9wnYk92fTYLh9JlToxOnjhdwfZz5IHgCWgUxmIMtYVS3pV2FV9fShPsv5nA+wYDkQyVhMke6/hdwMn1a3jcxZqmvpsbz5PHj1UMVq0JS/1QgV+CcYy+GIjXBWIKsDeNXDpT5ag4I0AUxgpGqRc08EQzO5T0BImVTDHXu3Q+Incs60hom68BzbuAzUUzT1TAc585dLCa06hXVtmbOdP/Fbj5fTIK2Elk7mMM1CY4ZcGHaXeOGBGvuD4uOYQKGMJOYK2NL3cCtlDQO488ACgDdEZnu9q2MtAKCImVfnwDTmFVtcb5WkijjojUT5vF2wKwg9+0fvJM61ndLWUAuTS4MTAnOJpK8mMg83bVz8+i5/TtzGU/CuHftMCm2OSFYtCEABcygPog0GAtq/3Jd1AsPM6Za3Og77JqAotsZRyBDDVowatXzMXtZk8BXC4ydYVl3Rso4vTG1cwLu7B9VX58ERfeDxjY3K2NfksQALMxNz2xl/s1aw06S/guq2wmd2YperQAlB+/M4Un7x+bsM0lsFGgN45/9M0sj1xajsDBP3fIiLEyWzuoYvUxMSnRwu26n4fkwbktSM9rtcbJX1RyJAVDMkpaH/VxYuJ02N6eTcLtWiZYKgTOxLl++Hln28dHRSITvhBGdCHgmV6abX5o3szeVrDWsl/efnEiLmwDWrWFZ1yWJUsWjMXnynNam3pWMV43qrVvAfZjF1HKvTGLLvWBWr8/ejkJiJoD1UEyz3hi9+vKro0+OHxv91V/+ZZy2P6m9ncKg9osYWAEclAZVNlGtsiQxuWFnzCU7zcfM3Vtxd6/5AIwFyNmTD6akoPqFSp5EqaIOvVIAntdYXtnJG8F/9vQw4ZyVAQhr4usB09XnN3usMQbIgAT7LHDM0dyaMI+qRr2UOl3nam7Y70ren+v1M/aoqqHMc3Pt1sS2sJncYq0rqhllFti5YmF9HTvVLmfGRZ6a/fdhAOuznAuZeQXI1bO2dJlPQ559frcA61hp4bXu5vpv5fOu8oaq5S1rwAKsD5KQYKz18ouHSwpPXUBVVftcXtX+pIwB891lOVzGI2Nm7kcTYr/IfmVcrN8CyBnP2STw7tQ6A+AyvmH5xRSlIpH0kyzO2GJXueOujmt1t6VRf9vnWkm4lU7kvddn/7TXz0bWfiPJWkkAQNMYSzBLwm4M2HZvbXBFBt54T3JuQ5UqbKw5JPGsfMj6oSix/3q2SkO2Sb4zzdKWLi9Q6pRi2btvq/HwDCWgy0ehUwW1xms95jkrmyqjRjOOpJq1d97jF71cxB/2Y9+vxGD2VZ0ZJnOmtXtxy8lLGi7uyThLNPo0xupiP3j7w884Ilx8+f88I/C7Bat1hnxefVgXTZH+80zLz/JK1+4IkAoYcLA2oOR0S6ZEwtj9VAW+JVXJ94HUQ4cOj/uBYibUrqp7SsYawxpH1HUJigcpzsD6CSLJMtUoOfAAQIFHmwpwvuQaqdans4k+O0Bthz0b9s/7pY5lvw4UQKLxah2L5bbKiOl6stflwph76FradpkFShwcpaQqOSYgEzffgGysqB6fJHja45QbYoKnCzFcwSi5VrWHmJy9e/ZVywIHDrYVm6Ju7HZA07Xrl8vEArPhANdfce/ePXUYqvlkasMYRCuXHdt3d/1qJLFzaelCIqieE+OirQx26HICG7WaanoEEj1+3c/RgUpC5dAlWwOAHIqSEBgfgZVrF7iXOy12t+SGq0YvpX7pm3/yjVzbrmpv8w//8PcxETpatZwOyTL9II8VzCbb/yTX+NLhI9UShVzzatg0UtlNAe5r85xWJKNPbrxUDa8gKJnpOwleIAS5/0f5nScJYM6nncaFfM7lkF+XoGQygUUee+p0sYiZc+NevysTvPjU4gHLpQ2LvrbmEIZQwNjPNExMnqeg6VrG6nxMXMqoiqFHPmXvBZZqs3cE+Dy3e29YiwcFbnZs21FzWg1Xg3xmO/ppAutcUbnFRlqYuVS1Upk45HyXc++cNZ8KsBMo3QujIDlh3kq2CHDJgzelT2vVweUCAU4ARx2r9xmMOwRUDYxTQ5y5tPDAvAm7fytuvQH8D8qxmtysnVH1D76VgHw2Qbu8C8CKIb0ZM7ByoOYkOg6cqrUMdrrq9rALK5Nwer4SNQJ5LVqwhKS6aqrJf/VtxJoBbBJIJacjedTYPuOh/+qXXvvS6JWXXklAuDmMNRZRgqfrxw2ge6w1WyFuMzCu62haAr3z7o9H7/3sg5IAKwWw9rU80a+TEcwrLx8cvXRkf+7zSSVizDH1cdQVAnoMl7l+IjXEJ0+drOSKIFHibPee3bVd+vcLaXVjjgh0JRa4e96fn6uWKoLcZVr+BChNh2HdtWtr5gJXW86wEkPASLfF8eH9zQX3L0gX2AOsEkbWv30GwjDPMNT2pK7Xz3MHWE3QrO0lAacrVnAOn0nST49ee0hAcvqsqgEFQlekp6n6PrWGgSIl41yT6yIPNrjA1N2wVBF5Bj+2Q26rVFJTmvziqgkAKmqT+ZuZE4zS0udXLXf2yk/iwn7qTMzUbt4NsF2T5xIZceS8t/N6d5JEY4Bln6KQeBqWGxMH0G8JYN2wnkzUPKKmaVO5qkNOYst8vHkzSb3IVlcGlKfIomryMWm8Dr4cQ7Uvfen1jPV0nv+7o7e//0/lamyeWGfMwdaskyhcUu7mzHsoM+gXrHX7ln0PMAco1BBW/aZEZ9hHJRsvRfnDZdx5dDfgWRLGWgS4zCPgy3lxLwlFDt8Xs09IbHhSkiLf+c6fllN1q15WBODcqd7V3h8Lx2zQh0Skns4STS35VE+shZMaWLWOLcc39+25zjVJDPNXeYT1aF8+f8G50g739gClLACQzkFY9uXZd5dIZGR8yTgy+wLQ43irRrcAa5v3qS/XKq2qWs070tOM6a383FwA4tIysPPTALFkzP2sgVGSB0eiMNlfRoEr7XMSVbwk2p2pzM/U0RrPjal7B8qpOLSCcd67D6vbvV1ICcDZi+dK8VLGb9lzyet97d1IsiX3GeBdhvYB5E8z93rfcO8UFmFzs8fZc+wVnqkEpRpWJQASxgUSJYZzQ+To0xvTl7Wk1wyRsr+Nk86Tedbuyb2o85botkYAYEkWSWt77b3sOxKhzpDqJjCu5zdx6qqBxYyttkDty9BuvTU+YwAqxpkvfwWxUyfJy7Ayr9HGScqU2ldicAHuJHy3A5SEkGh0HnScMjalzCbieZTXQJ6FMox3/+4n9d6LH1/0Efjdg1Uj/rkC1uGR/3yBfNHnwBfw/qc27R3Xbdqs4b6uoagaLSwJ19sChRib1KhEMvtCACsZWcmc8hXbShpEtqmGVX2M3y8JTMYUmHM4MGsRPAgISHRuJEDWb9Nm7Ot8DgKbeJlaYCjy53J5ZDoSRFP1IRaNjTzXVf+J9KGrfMVAcEC8kEDgTJi2GwFegsxiX52A+Qqwdr9UB3uyvWWqws1XjZb7UWvS7oKCKEEE+SdZpiBmR2q+nn/+UFig3cWgASGPAtSA3OUJtp49jXNr3DoFLgKUq2nZoK7JtZOZXknLEAByQ6TV+vnJrjJeEH9wC3wA9EVSB9BiUYdec2uSCGAs0z0Dl5bRhQyta8L2bg8QG8w7ui0DB9rl1frjww8/GH300UcVODlM9d7bFkZpc+RpB+MSuSnGFRjpH8R19aOjH5UM0nuQsk5GZlfGFAmUZnLN30wdmt6o2NVzZ09VDfDaBAdTuY41gG0lHwTOydJnLPUCFUo9SBD3MGOyLKDvdoDehUuXYtSRthrY7bD0Qbl8NcsttlnCSLgD9KYweBkcNW3chrU3EQSSn1bWPGy6gNfDVzc8FfYCWriXDD9wofZIqwVgU7CyPgmWjQmEZmMmZZy4A9ccyfsCqcbb60m+eOaAvXrC2SQaABjOvQCUXr/Ap5rfy9cjv4wEeT6gQDAruSPwmglLxMzJPNHwXo2u6VpupLlRiYGLF88XmCwDkcgiq04sUua5e7N5vQRpcVPVf1ItnilsnjxKz9dLkVpejox6dcABqfB9wala01y/1j1D6yjrx/0BaysjK10bluy1L71SjGjXwC0f7cu88jzOnA27Hha0ewQnIM/7Vq10Vk6bizUb4rzQa/Vrf/TW6EtpRbQ1fXSvpKat6nSLiWTOou1FEgWCPDXl+c9cUrd8Ou/zzjs/DmMwl+uZButyP+m9m+D6q199owDr9AYmJa2UqJ6QVb/e/YY5bXu/TyKTH2R5QKO9A/DYhEHPtWC47EEdRGpzle+FXcLMSEgBrNbssiAEkuBVqfGbX4g6InNV4g4Abal9J7s67I4Da+4LWOV4WwEtSXw5mXe7onYTbed1n835dID+NMD0aQyJJiOH3LRRD9AdSQCkD2bqWR/q5RvzotEzcyv7UPZiz3/YjxiYdR00IJj7zZyoVljauJA4RpL5MHWnesPql7kqzOztO0zTzmetXA5ofzY6cSJmWkmMrY4T+eatu5KkuJNShKsB/udHJwNkgUwmetVnW4Ip/Z83bpwqwDqdr0uWBEAzfeIan2Ab61gmY2WOE1fpXBMHdkkVIFz+4n4YwW/+8bcj7X619v0f/OAH9ewoCsolNmO2dfvm1CNuzrpaESB3uoDH6iRXygcga9kYVPIh60uiDvtIaUAkyx1YQo28nVpCXfT93KN5Yx+hZDl0iPQ1tfq5IECZeZbeveaSvfLIkRdHf/RHf5S9MQ7HOaOsV+/zk5/8pKTnJKp7kugyLmZCeStIaOXvkoNlnpadjrrAHOAAPhMDImeVtTibtQ6gOpPs/yTyxyNnZ14EtH/KuuWcCUhZpQQjCZyV3PCUT3CtlbTKXkz1MrQxc/9AJMOl6sBSstVIYLNe5jDxEr/Zi4FRZ/uTmBs9iakW+fuLRw6l9AQIb2duAE9ClDu181YttfYvMzObR7ti0sfx3r2V+ZE1peY4QE1S9Wie56mcuXeyRsm4sc33uXDn3wfWsNZj1XN2DHAnSVd7riSE/QFwdH+YT3OKkaN4g/KjFE5lPKZfuv21HejXp3ziaQA/MyiL0Rmxf//e2pvv5BzjEg4ISnhKdpKaD+oWoFsS+oE9k4Q7r1u9cJPA8/uDM68k3oOswy4vanVHGWqVAzDzppQoVIKrGVLJLa74xsa99PnEzbmfX1lrjdVe9mdF/PaUcrjWqWHsT0ERIVlYpEHmhHF4929/9AWMUhdv+V+OwBcIsP576lQXp84f1ghMTZGfBjDIzyZIS7jV2dhEBJwnHQrdsN6ZGrOZAKw9e/fX4cgITwuWPWEb1XVxtQXytEZQo1NSKTUw2dAFrySRNmCSOpLE+WT0AVVyzZK7Oohszsnuq4eZz0ZPUuf3mDVw+sWESdHKvtv89fMjKWsGN8xeAma1hediNiIwEfBWi498f6hXxZD57IbmCwWuABN9CDemDpWs19/VuQlK1DSSpAruZWQFdQwhNiVQX5eAW+AEBE7GSXPp8gR0kVt1jSwQzQgl0rgAHvJC5jqALIDsEH2Wg2x2limTYI+06kECgDSdz5+xuLt3h4FNQMWAyJ+3BpiSJTfb1AyOgLyYMZn+BD8OUAexRAEAcjKBkSb3ZMsOXYe8XpkbYrgFBHAEns9BeerU6dG5uIy2XNs81/80QXvue11YyF2RXO6Ouc6qHMgPw45ilNcnoNiUw3mD1gV53g/zfCpIz4G+VLCfIEJ2Gkuovsr3gMiLWNa8F/YJSKvnTP+Yffh62DHZdeznlpnIdTEKCVYEgbtSb8vYR63YlYBEdcaeKwZboCEoqFqpzJHVCYAwg+agIKlMq9QKZuJi5+5JolS7orThybwDBsqVVZBZwTEnZlJeDD0ZJClou7gKqCU61EUeS1/SGxhsDrGCr5K2lUNHsd97d+9LYLi/gl4GKuOMTK2BY5FFagu0PQH7cwf3F0N/8dLZBHphY9JORIIBsFQ/J8Ar6XxYCu6vly5ejXw7MnLlbcAslULeX4uJCigljDKuwP3WJCXUxgLanDWNrSDoXpIewJEaKg7dJPUcdUnPux48jFnm/quvvlpJGMwltgOLjm3/029+a/THb32tngMgRXJZDqvFhnQP0qrPyzgCOAC3dhjAKrD1IOwYJutiejQye1obJnHZMvVc6aUblrCBJrCthUWA1Li1DqAhsSJpARAMZmQSOGoCzR+155gxDF87Iku+YT9ck8eA9QUqAzATzGdi1HOeu3uz1BkAoH/r2jjAdnA1bWBQrur5d/vFspQQeOTUC8y/1GPaMysgDkNWEsOwSqMwqM/SBkbt6rr0Kd28aWeezc7sNeqF1a5ac2FlIwsud+AMWLVSyUOWDMCy2pNJ8TntlmFN1pf9BQBTb7ctBlDb402AycKSLixI7FzMnLnYNfW5D74DRKYXL1wdHT9xPjXyZ5Pku5y9bn3eTxlG9mp9SMPGbd46nbKBbaOtO7Jf3LteZwOwbH/bkHIGQMQzNIckn7QsYexkL9NXk+SZ4ZTyEfPBPmj9qoN/kjGeCMt94OC+vE9YvIwlSenDAJCHAVdkyUx1rIduf5YesdkPG/xIJqmrhVWUe0QebczGQEQJwMH9B1PX/Hy957mz5+v37MnG9dTJU8WOq6XeHTD6zW9+s0oE7PW3UyNr3I25NQBYtpzUGoofQd7J+nA9VdMeuama9AthbSVE9h/Yl1ZdB8sMjLrgbEot3vvZ+0kKnS0DIS3C9PZ1T9WyyvvkGV/N97dvyR6fvQi7Gp1vAccV5m1NqOynfAyKhcOwqmG1I7W7rddwnQzPStGC5cscmdCPOl+fpNfpyhi67U0ZiL10moN7xtyYAJPO51VJOKyM6dNEJLtTeW5TOevsY1QjkqDWzI0kZcuYTmKWgVTG51L29DOZg9ezJo2v/cSHvVj5Rp2lEpSZoxIV9/P87zOoKqlvTP2ibqr1kvVsz2MKB6xRYlW7Md+v0iD7a5doMHVT7uAZGR6qJ33AwULPXLswe7ryHc/ZwnUdtV8oq8lXCQqJNHOjwLCYJeNdJRG8Nvx89gBJvyr5iUrDtSp3qDM8YwywknR3+zTlABQO3SLNfl9GTthb63nsQi9ukJSWqANOnQ08Lqo2OskJ66/KSTImxkDscOzHOS8WP77gI/D5gFWD/rkwrIuA9Qs+33/h9nfvPFzSLizS6mzI66a0QMlhmQ2XPAswxDqSwTgwAI4tqV1bULuRDZZZx9YEv1hB7o7qQNR/liQzG79svWzig0jFur9m2mkIlBk2JAveDqkcAsmH1KYE0CY4ZdBzn4xNljFBCcaq5E9ah2S9OjjvhbF0gDndHFoDq0uWJxOPpUVpDS6NAmeyHgEGp1tyXQGndiUzMW/QfkVzdJJBgJWTqEAEK1byP4dHAjXBEQMiNXeMYshYsSurJpOdndTmIllcEsA4fwK5Dqhm7hKIB+hdDJu1e/fO0Y40bF+bmlmAg5PpjQRJFy9dD9txNte8bPT8c4dicJV2GYKejD9AJZNPiuVgrfrEcsJMwBqg4WDWfqBYngRbgqwBdFQTcr/j3hL0TkSmnMsrY6ULYbcEUDcSdJ7PtZHSYfQcuNgJfSmBq1UZ8805pNeTT2d8VjOqymE/mWz62rzm+gQEfk52vKRNangq+5FA3UOrT+0HIm9K/RgwTYbqWps1b9OLaskjOIxUeu/uA+PAAUMf1jLPadNmzDQWuk2LgLCZXBf5mMQEx1MMtAw6h9bJZOoFs0DSjchoBaNnz12o9xWsdE0T+VsSFmGMZeL1HWxZO+fIMAacZQuwAmJhHvIcsHVHPzmaGuOw+ZiV/EzVKZXkPMAj74/R3571cTDtevbvjyEQI5UELfWZ979wXr/TG7jlBD9aD2lHwkE5NXAP7oUtnCnZOSZfD03AFeDTHkJLCUHvtTixLsk8q9rqsPZnz4UpDejEdAvuBXJaPm1P/RzJrTUNzGkpcyOAd0E/xbh93kqNlDEigVT/OTwTQdTOJCqwQFWnGrm9IPhP/vgbAazfHB059HwSJjFyKbZJgiutODA+2NgKMNV2JlGTNc8N2DNwzdiHupeAG7WT3F2pl5ctlRS4l9eKqVH2plJA5D4EoiUVLQdTgVzL84bemc1kckNtB+Tq55i5uiJ7k+9z4+3eiq3MEGgWi8jNN/fTn09yjQBrmJHa81oaLEh3H9W6ZFyS0G1MMKhtbkWaaKrbP1YIbrMPYoI6SG5wLhH1JKBUD+jJCUAgrE/kwSTCWFd1rgDj4/TKfZY9QMsboM+12+cwV+Y7abe68ydRdFgHt9OPVzKhaqf1PE0izXvB6UuXYdzTT/nqmXL/HVqvAJhXr0iQXE/yI32ArwUQPo3x0t3UfUcmzHNmRYDOlm1RCmyNM3cSKHP3Z+t+J7Lva70CKalblmwQfDPl03NWcmXubqTYAa/a92Dq9NMFWIA07YSA0sCscq/dmvphSTx7w+OwupIJ+sEyHsMUa09ivQED1vnPAatnKxGgyr7qrjtpY05IRG0OO7gppRfOnvNnLxTD6VnQzt7JfgcYqaXGvH3rW9+u2tlaw3mQ5pz9CGixj0p0FGhzhkm85jXVwJ5I0kprKYmKj45+UGobZmNf+/pbpYpRn/6z9382+tuUXHBd94zskRez95Ikr6ayIY0fA6T1eV+Hgv1jbX6261izFxWz36y+j65vZDYHIFXn1/oKLJayQUuXzG2JF2c6tRT2ncriuYPUOlrsqLvVyo7EW4nPuqydOCGvyPmW+urJiSQa0gZtRQBsFd2UNDbPNdN6ddZhtR2K9PcGNjN77umUz9iTnCXOs1aFREbsnCflLSWSc7H9MsQZ5pNkEHVWu923qkui0bNkSldtwnJ2VtI872t/VsbjLFNDCtB5VjvSVq2cnRNTMLGTRJAosc97XQnaNhJspZZ54DXr+gIcJf0G6e6nJl1UJZ3AXxlDOMqH9VHESKBWZ4IxUAVmB4f2q1HdlDrFQ8LbZt/x1V/LIK/2xm6lJLahMunaaWu1fUSUSPgdZ6H905w/+8Gi6dJi9P4FAqyLYHVxuv/iCPz59/6XCmbJ4RhprAuQmcrBITB3kJQ0NoE8xoQjHhDADOE+CW+Yg2fZiDndLQHaSKPyu2qlSPg4gKpHBFz0IJNRnMR2JLDQIuJBgm4AFJDCGNr4ZZtX5DoeJni8n4BGACNY9zsOAAd2Szgji4zpiuBRPQuZb/VXJSAuBiH9LuMiKAiS9STVJFcSLM3FfVStoyDDwUlGpJcisDqVbL/AU9ABpAjQtUgoM5oEYowosAXcbbkZOsgZEgngl60I8zq9IgzHplwH0NX9AZtFVj9D/ra0sr579uxKkLa92opghe4L6COdm01j9UtpQTHP4CjjvN21pc0JGsFB6qNavARUAuDFWGO0cn+Do+PQIuFcsvqCetnlHWFHu2E55jPgu1x1n4Whu5G2F6djxPJxZGuRB16Iu26AizolLNuGXJ/6H/I9AZMa5ekc1BvzydSCARMgC7BuDGB6lmegnqpkY3iakqPqQ9lsKyBzMwkDYEXS4HiYTtfUbYUE29Pl9FqHd8DMkjx3gVHV3ebZeEbknIJYDKjWRgIujGcHERvyfpMlUSSlFYysTsC1kHu/nFYeAnTmMHO3m5Gu+m0JgFwv8A0g6rnaSRwMhrkQl2cuslj98dwQ6J0Ms/rJ8Y9H5y6lNVGCNvI3tX2CcsGtRIf311d2fxjWN+KwuyFsRUnA8ryoBTCTs7NhF8NYMEMZpb0QxgMIEVxVfXKMjtQ7S47cCBuP/QLyrgf0YVrPx11aWASoMEU6F5bjRK5NkMf9lPR7W+bRgQN7wvrs71rtzAmARc/jmwGQjE38PKmpwYBJmwAAIABJREFU4Ohk5kQZhOQDAMZaT4VV8Ky0VwHevhvDri+/+uJoImvlYa7dmlMfVrWH47YMglSSPKDXM7+t1lEwGzMeTP7dvN+9JK6w3bW+M77q67KNZMztR2uLzWBUg9HgFAxcYE0lwlxP1YVh6NU0VkuiMEXlntv16g1WMd6CYQmTCvdrTWEoBaP1UOhMa6/IPhflhdo3SSZfJRHcSzmLZm+T+MJiFZOVnwV0/b754S3VyHavVM7DK6vuVLLBnCZA0NYGKPBpL9Ebd2PUBAyZInbNz6t/s18w6cK2tnGQ66sWJasBc2BAgKvWOLLGPBdyTsZOfudhADJwsDxtaJ48VRd9Pc9A70/132SX2Bxy3ntJHqVN0SWgdz5AI/2R59T+Ph1NWw/ZG0l1H0ZKencByHuStb8+/XfXV5mDBIY5A8Rx1bVv3A5gvRvACnTrM+l5qTGmFHGdC1kv6g5NsVpf2VdITKlhtINZuqyEtxlPa1uSDojHdqufbdMxUvhORnQtMXDvXCh37PwdqMEakrtqk3Uj9aKYYMnDdquNgiI/B4QC00yXzCFTQ79YiSvnSTsBU+DEkElpSrH4ygxWF6v93ns/qbNkZ1QrZ86cLmDHXOnwkcPVBsrcVmrx9ttvVwsYrD+jsfMXLqZ12vk6N00a7Kizyl76pOo9I4vNnhSNRfUlfpL7lwBy/tnjy4wn92Fvo3YCetRXF2D1swUG28xpXcaXK7Z9k7vz7j1JlsYNnyLC/ok53jitR/NMntOGMXttjuaMy1x9luym+eKZMUMD3LzvjbSXu34jbWe0d8l+UsqPJD+1TbpxI/J64Cwg0HlSfcHzHLsvOsXEygLS/i5hXud49mLPrN2AoywJSLWXS2irqbfOKWrs9c3YLy3Gml+EOUBd4LwzV5glmgvKPoYWUPY5z99zpviQbC6waryrX6u9oyW45QDvmWRsqbckJLiI+2pPGpRnj/IedU/V55cE3DnOAbrBarWhA4brPGhDpf6+WKUB6y8aTnYPV4m7TsBgWJ3dYpdLUUIsfnyRR+DzA6tG/TNlWH/ZWGkRrH6RJ/qvvvf/4//83xPkRoKEueN4StaWNYEJxD4W+FPPVHVTcU0MqJpI3er9BKELYeFI/PR5S6iWIIrcJwdsgkUA8eeAteRTCxWw+FwRxuBaMs3z+peVTDOujZp95z8STtLKxwla5jn9YuSywQOjDhYGMQCBrOOpBOVljMMkaWyu9AyAzYEuO072qo2AQ40xhN6iZIQCJrWlp06cKNZsU6SxGyKXxFqsz0EkAMWoGAuo43YORE6pZeCRbLy6O5notfkUoK1KJpThzihswMbNelsGICWgEohzqryT2i7AEatFUis40wJndbUz4OCKeZR5TvDFVCOH2/XZO1W3I0jhEkqqLHiXsSWD5JDqNTFJGwPyiknDUo4ZPk/76NGjxQ6o6TsYeZrnV8Y4zlHEZwJMPXZPnT4z+sl774dpjcFTAAxJF3ZVLRrARh5LIplHkgAqgVsYHgGQdjNbE9AyqlofNoNsmMmFl5d8eEISSs6ZgMFzBAoBlzPpb8vZFSNErtwmURN1nQcO7E/7i7eKiT8f8Hz06CepBUswH2ZtUxiBdQmy5sIS3Uq7l6upB74ax2HybnNG/RmGdEPaBHDqLdbB/EwQcjXZ/wsXkvm/frscKpfGAKfq0bAayWoLjAStAiHPmDx9On/G/ghGyPw8V3JMgSvw/JOf/Cj1mKcTtKWeOMyo2mVAFZjFdDN5EnxISGxPb9mvfe0bYVqfK6b8fuYjwE6uOzsb1+QbMdZKEO93B/fJZuUeBWQeirSQhJcM9HoAxPYCfmcjccRkXU09LsYG87ApjNL1jK12L9qHAEz7kwD40msvx2zpQNxwwzglEJ+OrBrTcP78xWI8gYxuIdUurCS6gkxqBP1Tvc7WBIPq8tyjefTVP3q9enTevJ6eq2GErTOgFbtYPYLHzqwlUSxFQFikCr7IWLOfZE2peySZ914CNEtO2xlss+SRurahj7A/e8bmOsZkaEPRRiZtmAKwkoWWU3IBVYYswA/Zo0QXCGKGNmsCXDQoyTyp1h/W/Jh5zf7XRisUA224AggIHn2/QHjqK8lmSda9VrfY0Noj7GDV8kmKpM49929cu+YUqI0DethH12tcpjNnN85gh7Zk/jGxC1v2WMKAD4CfTU1o9Wt13RxIAxqntexg2IORYYZD6giIGwNAkSGQcdCzOWxmkiEL82HR78yW+zSmaE3GeSGSe8/746Mnqp71zh3rwTMbjWZSE6qO0L2rF5e4NEa15rMHSBjZu92DGm374m2tn/JcGS4BOk/TtgdbZq+S5Kpa2yQFluQ+AJdVgv3sKZ6K3s0mQfXWfELhkHmdfRn47ESDGvA41i5g5Ug31X+2DN06676kgIBElcRrak3Hjti+OjcAE1LNK9nvnEvACSXJSy++klfvMg77SBnXZfwkS+xN/m4/tZ9VYixrgsT3Rz96N4qOq6M3X399rBZxJrZLN3BqDlqL+gDXOZcBxEhrS1WmT7lWBPpD0s+cedN5P6LsZxjJfH9DxnnKWeFczjlDLtzJJPWkOTtJWZkX1tzmQMupOGfnYACUM4GbLlVMg64oVbQfy3ndEv5lZSa4KQmT6YDWtWtS354zSQ1y0gk1n7rl3Pw4sa3W+26VQ5w6c3J0JUaHVdc9ZolvBmCeo/y4fqvXoGtStpP5KdloD5/Oeas0BXj+/9l7k+a87izN7wUHkAAxESDACSTBeRKVmlKlrGpXVrXLHa6Oqm473OGFV174C/gLeOEIbxzeeNULhx1e2t44HO6NF5mVmZ2TcpBSokiJM8EJBEGAGAkQnPz7PedeUZ3ucERWV1dJFJCFEojhfe/93/9wnvM85zkVe2ge5h5hGUQBVsHiqz2pugO4rk0m+ixitsekMWHieeIakyH35+4/tq9zvThOrtlqh6S0W4CpWgkDLN5P9VfJhMsEyXPA1/X9PDNdr+7323CxFqi7nr0Pkyfpe87akOl1PP1QkSHr7Ueuwz66UR2531RZgvtVtTuTTFd63F6D9fJJv+S6y926ZMQqX2ZubPRh/bdHst+G7/7DglVH+N8bYP19cLphrPRtmNB/+D3+l//Vf0Ywey5gqovdM3VFugAqtbO2sMkKuoEKYjR3kcGy5rGyushp2EwNmI1klPNahyqLIqumi6SHgJnWEQ5DWxxsIysuYF3hYHvBe3moKLkyYtkOIAhg1UAJhvVFRZIJOv2w7Yz91TxgrFO1BkZnj7CXgj8ODwMVWRiZJQGIoMlASBZX6aFB+DT1XzdvXE+QaYZfYGI7myOYthhwylhYGWSfN1lDTXKSKeVgWVPeDOi2jtW2NEMA2Njqb3pK4JXmAZFaylx5SD5Cumm96WFe+7vvvofBx8kExw6uGXEPMftq2o9RcLUJCfQybMwDJLP2RBwc6OU6kEKSwbWW5z61QlNIdyNp5eCWCRjFjdYgzUNc4OL6v4IRhvfs71j7WvJgpY3hk2gnQ69Z2FQBj43gF2C8DXzuEEhdJ7iKNNf6OXtU8IxMCghWe3jGMqtjsF3HAZgH9u3luVLLC8hs+9nJshuEKenukv1mbhlQaEQxxdjLSGi0Y7BRLq9dMZQ6deoUhlbjAXw6lpqx3wsTPUZ92xi1l7KDd+5OAtZuAkBvx8RKxrzXOtSmd7BuyrvH9lRtmM68XNdDnsE87LVN3tceVz2h7L4M+hxsv3LUvsaRVjmgaoJBWGQBZOoSSYroSimQUkIuey+bImB5Sp3gE4LrWUEnmf5i/beETdIoRpMUW22cOnWm8x5B7ThJCxmS+/S7ncJteIZaXOu5ZLEOH6YenOeoacwchjjzjM1+nKQFAmtcr1Lat99+N0ydYP4adXgyZK1rp8GWcjOTHSZnDJB3w7r+2ff/BDnw7gAX5YCy97ZJuIVM0udy8NAEe8BoMv7OWYMjzVRuco/XSOzo7mryZyeBvImpVX5ngHm5ZTPPFObu+TPZqsYhk/UW8KlbZmP65BwQpBmE2XNZJlDg6jO2xlPp9hCgwe87XwU2tqYotqNaSHiGtT2XC5Aak7eSu/bfOVYLmOaz+bmAleda3ytGNW0jAlZbwOoWVl//Puta37M+rZEF818BuZJIHYXzaa02UmITD4s4864yNzRNEjDK+HofubS8jmUMxd5VwqYv8suBgTESLsi2dwylzpWXJKDWgE5ZrYwSbIwmM7yPDJm4RfbHpEpqAkkoxn3ZJKKaf+4zNfkmUWCH1mBX5+amUVbc53dp3UQ9o4oP3ZY/O0/LDBnqsJa622ogpVrGVi4yPDJsQJg4BGugR9Ce1mLunf3pEey6sn2R0m/nveO9FZbYgF22eyfGUV5rMXXWDwpkkUfbp5rnYpKyngoKG67VOnmv34SR4MIBTGmGgpew5iW1dL5Z1yuIbKWZ1Zu2BQWyjbTdEugw1zS4uXTxUvYgwatu9yZCRjgH3YfcUz2XNF8TAEXmzl7oubKH/U7zN9/rJuZJv/nNb9J25c+///0oGkys+Fxl/RZS760M3XYpawF3n1/6IuM9S8LKa/RclVu1xn8OxYX7Rq8qEs8lbm8/Mtd97H0qoEwkewa6x2vu475q/eW6ah7lt44hYFUFju66qoNcWyMk/NLPl/VkCyblrO6X7tcm98aom7UfqDWrGmlZJ6+k3P96Lom/Yv5FmdALEg43J690forE+TrGe08AbdaSDnEG6WNhwuImbavu3puOC3n1aQfwcqb2A76VIo/gPO25G/fqJAkE2vhJ6JorYDXRwtzxPj3P/TDhk4RS5kAlZ01mCSxVa5hUdeyrZzrXnY4DJpkqEZeWeTGsCpYPQBWIu15kXf2+rO3ort05690/NcjSVNH93n7Nsv0mtNL2ithDk0d3k7TFaXrZtzXErvFykKZUipjJ3/MeNE9yPZQipBhYfRq8zprL1fs2QDXXJ9Nrr2OUMJP3/vAgb+MvXpMR+BYB1tfkiW3cxt/xCLzzwanOe++9C1OC+6pMqnb1qRUttzp3WYNO5a2CpVUOd0HAMoG4RktmVQVbBubKgG3zofOmbKaZ4x2wbkqIrdvRMVXAup2AaB4AsQJLZMsSgaqHjgGCNYhbOJjtKbds24BI9WBM2MAFILrSKlFWqqfLqnUqGnh4vR5sHn67kA7uAxTIyiXDyjoXtHqQzePYK+DTpMResdevXw04ldUZ2WUvv8OMsBlRZWPrYf5SXyPTg3RPabBA1FrWBElmuz1geP0eJIw7AL1mWGUqBa0GkMqhHcMJnFXPnX0DOda4cWGCmEjNOOwEkUrorOnrgjXQzKp61sr2rqUWT7bA+50lm+yhF4kg9xbnxfSStYZYCRcmVzpTctjKKggec+gndjcIJUHA95V0PZYJ1iWRzzJ4eR6weunS5Vybf7Qm0OWAHiCQOnXyWOcUvfuOThyiNnO0M6DszqCQa/XgN0AsposnYczhKwD4BK8BGIbvBNy6aXoAO2du0WPWg3wnQHCC110ESFmTa2LA5vHnzp0jQBxLnbDS5E/OfwxDTssXa0zTOkB2q0CG12+tte7LSr6Uvu7H0VlzFoNteBjCVuYvcsC4TxLo+H6zgNYEjrapsPaWzzLbyfRLYsPAVeBqYGyW3Rph2zZYcydgtZ3FQ3rYWmsl4B4muE1vPqIj/z0EI/0nGBSdOnkySZf7AHf73gpcHz0C9HEf1mD53FeYC2sryLn5m20aoOCwaz2sRiYnjp/OvVmH+9Of/owgl36H3JWMgc9MExRBZ9r+cN2uuzOnj5PUIEilR+eb52hNRBskn/sUtaoGTwcnDqdWVqnxvUjtkSziMC1Y1RxLdizBrQy7JmA892Fqvkd3EeQPGsRp2FZPOK1sYGhKmqm0zfZCjJmOz/kNpX/2D9VMrXovqqzQcRz8k2fUHcmsdYLVWDGGJtUPI8/ZQN1/xySrASXi0OBTScZcTcNU+Dzbq/PnNVsaMNv8QfO9ytA1v+OLpY1LzesKlgtwFkvL1w2YVoLoWtWtdA2QJdhawTzIFiomAf2+IKxSRU27n6bGPpL4MEsGtpQx9O9mn9sLeKAUAIbLdjfPn7lXmCCAUTT5E/WLe4hrG9AnU8rzbpNSJhhLXVDXXUyzxjSCX9Y+rZMWFgCWJBuWlmX62UtRLhhEW8bRISG3RC3r+fOXSAzhkg7uth3PC66j2xpCDOp29OlgWgm37IOcC+5f9wGsqwLnyjGiZkA+amshflNm1vITzf26lQILVsNeAWq5p2XWjuSScmr3UaXLrxxky3XYGtk4q1tuocqHudoazplg2oobtmMjK+w68exp56HgzTYi9uGeQa0gYJ2j/7VsXNo8MZ80XRIouZb2oiowGZeWJ4zjG2+c7UxgqLSTRKZ76he4r3/80ccBhv+YtjgyeO7POox73gyyB/ipqkY2c4ak1gVc269ev5LWa+5fnpWCPuv946oLmO8nITA2NtwZx4xtaFAAi2KDxIRthnz+Xqd+D8593dcDKH3m/Dhtj7ieNRjup8jCZedMdvr7jnO/9Z88BxNIrj0B6wGkyz3WqjIHt1g7yRirglgHtPraPlvPyKckSqbv38F1/tPOD3/0A/aIO0lgHD56GCBPIo41O4Ny5otLV+ghLiA3UWN7uOo+YNJrP2ZP3ptKAZl+Zc5t+UH6vgvewywij2av8TnEHRwgbAxQc1lGGWO9Bsz6b1ekv+vZZ7lFept6xsVMCZ8ExseyJPdRWfQWsJr0KAa0+u22DtFl6kZfYvYogbbeCSa1XSfWLluy4X2ZwFNy7nv7jL12a3qdl57N1eedvY9D0HMuLsiaMXFFzpGUUMn+e/a4/pLcqhKorwJWz5tH7PkbH9/GEfiHB6uO+r8XhnVD+vttnNB/u3s++eZELP+Vm+qYGvMFDrA1a9nI+oFACSr640xYPSLZaNns7fuo850MqpIkDwn7r71Eqqa76QyBuyf8DjbyEfpRWldiHd4AciNbpGi6tALbxa/H4CJtODhtdcbbYu86DvI04zb8FTywXnXkU7qkLNgAUQZYJmiBw2GVIF1QqX2/Bjyyckq5YsDB0ESayoGtHFiwJPO4jBzz5z//GQcSYIwDSdnUIJn8SAB1qIwZC0AF0GpmXfbKg0VjGhqKBiSkZ6wBAYFXP1nrHRhazFPXcxvmKsBWF0BdAfnffupIT5042Rk/sC8BQzWLfxkA4DiursoC605KCxAy3Tq8Cp67qEETOHtgK33yIDUjbbASuSOvY8AbdkFJrmNnw3sZcsNj3sPkQ2smofxY5aDslrVUqTdl7M2SC+AuEoSdP38+r5PG8QQqQ4zl0YmDtBw5TT3meFrbGMB0CRgjs1PK1ACG7GxJkDculQQXYa6qfrYCEg9j5YzPEjRa92P94yjSu0UNqACQBqQj9PnUuVOQqPxqjtqg8xfOp/bTejelhEpUfZ4mPQz4rF1teykOwNpNAMZkwu0l2AeLtQXXUuvXqll71dumvtJ6ZevbbL9D4DGLjNi+goIAg2nZ3QIt1VvUuuFlwIifa8hCVQc8IpDxOpxrBrqtTNb6Jr8+Q/uME8ftFTlI0sbXV96MPBpJoQGsoDgzizWi2ckI9bR+bX2q7SVmYXIMsGRVZMXP089UOVlAH+tWB2ZrvXTyNciz3uvgwYOdMZIx/azLvt5NyK5lbPsCfm9Tn+p83r1nbwJY61h1KtWESYOaea7P+3FttYyVzIwM6G5qGw/sH+vs32NA3/RDLhgXoBTTM+8liZkyVBHcaBBlbZwg1iDSxI/r3npsAchLajd9Rv6e87wAZCW2WjApWPV/5cZsckEAWsD0S9CaLInvVwmI5tKa/xTgLABZIDhAlP+aSMqv54Uq4dW29srrNJcUqOvPAI2pd4t82NZcridbbZAUcX5QNzo7+yAgNokwElBZ2mx+slZ+CooFrFu3WBsHA7UT1cLOPTxTWokwFs+VBzfmQqnD5X8mVLw+yxqsqSvDl6qxLSklwXTq9GQ0a76mhhCm9SWqgIWFB50Hs3dYO7OAbQzs6PlqLX769pJMeDS/0vnhD39O0mKa/YOgvG+MuWC5Je83BAs+0hfnbEsYBLpK1gU5Gp7JngdEaS6WsVF1YCsQAQl1oPbMZO2636pu8Rm43y+SfHSvMKHj83XNG/hbh1g1qrYkc/7g+g0z7xmV3qWRowsOqj7SxIOJyHIIVzpdfTNNkpQjrgwW7DI14bZXW2YvtH7ePVP1jkDHuWWCVI8HgZGqkjdRIx0+eijKm9Sw0qLpOq2CPAe+++77MK63OtevIsfH9Mz3O3YUp2AYWc8Gcy8rKGZ0N79L3fvUtImquQBWgbprQ7ZcQG9P4EMH97Ifcg4g++5Cvs0Rxnjbr9cEKOsmLuDVn9YkkH4SMe/hvFGB0cHsqguW3TFyPSYZwfnu2lfWnPWComcH7PLExNGsSf9tUsQEn2eDY1xAzh7luP+T2Lh5/TJA/bPOT376I6S/d+KIfYwk5gH2WTMF99iXLsBeq94xp+pZ4/mikaFn37599B/eqSu2yVLd7guo+ay8TsffueqYOq+9Zue0ShxjgGIfq67Tj5ZtFRi67wrsNLpaZ38vp1/reQX5PEM8AWRR3S/dnpyjfh3WtUl4mWzzb2Sq8x469qoqAqyaDLELgcyr1yjLbSu1Vp7svXhtKtGi7shGorzacaikrgoYQbDz2kSInxX/mHixvEGjNZ5zWv7U2eyn979A3fPGx7dxBF5TwLoBVr+Nk/lvf89vvn+2DmqZDjbJAWRdw0iDlghiV5CIGlDuRiIjG2XgrvTXLK51gwIM6zA1kpABsTZp01ayokNkIVcWUqtjTav9RvttAk7g0E321kN0nQ1dwCrftd0WC2FPyNRrec8B6Oa+AmMQD0HW6jqHgMG4oE9w7QnQy6Hr4Sbr2AJWlUS2M1CapVwo60EWhNdJnzSu0zYZHobT96c6f/PDHxAIdCH54foAJGvI+JThmv1VsqbMyOyqfdX6YIuVGaX/Hgf61sgakURysAkWdS20d6BmRzcwrbG+0IDRw8rfsw7qBODLlgdKfG07I1CSFbVmipCV99YRUKDsISYjgqvjgAcldZjUO9lXVcA6gNS5r2kT4T0KLNvMc7LK6SFa9b7ee+p/+CJ9OTWjoT5VN+DUTgk4AWnjtM0RPH56/lPkgecD/kaRxh3AzfgE/Vrfe/tNWOIDPEdeU9k0920rpHJqdkOtDH+uQyCrONo6nzisJvWQZ+GYel+CEb92PL04s81es+ZH6ZcbeZiAdCvgbCpSblmkaepWF6zB4x2sl7TG2sPc5IVgLW7WMU9xXHpjWnTmzNnOiWMnO7t2joETqoVASTIr8DNgsg7L2uuqZ3oe2fWNGzdw87yXTHrJtzToEOgW2JZNmQFoLiEPG7TdDuvC4MPEgUyGAVTVXFVPXx2fjx07gkR7lB7A1m4Wi2QANDk5mfeV4RHsjo6OZU3IEtsWx/ZRSu2vXr5GK5JrcXYW1CtzNPg02LG2TqBqaxqTKxoVHaVu1mB3G2tzaBDwS49On9FDGBANlabp6aqhUqTp9gIkWLtLYOSzdH0bjO0gUPS6HAOZABmevdzDvj27OiMwrcrF60O3XOveNS+rpErbVqjcoB1vWDBZHC1sgxdrjcZJM6BToxxrNtsESCvbbUBxy5jyZ8VAVLIk4DQ1rI0hTeo5za9ZN1YOniURbsGqf1JfV22oALLYnlfnaIHuAr0VHLefAgXnt4A1d968hv/WGEnQuv6UfROg+gCQMvfoAXMU9u0JEnhMhawp1cxJYFVuuTqO24JH8zdqtkcw29pJDSny4M5L+wILRmWva0xbwxwTNn2Y5UUmyjx2rprAsZeurLava9Dt2hGwyor63quPKVtYmE6rmsdrc7w2rYaea0ZWiYV5pOY/+tGHgLCHAaw923eRZGHuM+f6YP2Gx5S/bg8rL2CSqRP0mAhReln1yraksmRDdktAaVsQzaFepgbW2nwdst0HBKt+mhwqh94ymhJ4m9SQVRXUd+PQ7vuY4FO94lr0+Zo02d6jSZsMlYY9gCGekSZJOmJbX19Me5nyuTcoDV62pRj/PXbsaO0D7GueJ+4nGs4pe3b/3Wm/6/27O3utA08NKG2suLYl9nnX397d+zv3qYu9d/te9mrH+/DEkXgp9DBOT0mCOt+2MAaPcQAXuMpQLpA4dS9O71HOEJ28z549zprfx3vjgbA4k/86Ztu3MVrsPzEIC3PezD3XjuUlfnJgxu0Wdh4YGNCZJIdrD9Cflkb8nckFx3SQZJiAVXMlEwIyrJEFW1vZuOcWYO0jLpjF++ESyqQrnd998lHnLmyr9boHDx/s7D94IP3Yb9+5i+z5Kkwkypw0hxXw4eSOV4QKEo3zXPqes0laJrFqwkHpsP3Lm7ZzvL+miSZjrYFXglvnQvVG9tx13gjmap8tIyzZT1u4WcpTjG3VUKsg0VxKQGgi2fnZOvVa3+7W4Jmr8Vz1fW9coTmDqj7dumrbi5lkJL7hD9x7B9j33Te8Ps9zQaYqBYG11xZWlbGwLMpkkCxuAXPWo6aE7J2lxFHNUW384v5sMtz9rSkfsExlmXNw4+PbNgJfD7CaE5bN9iun5x/2INpDtQ7h+tgArH/YGH7bf/s7f/RODnJbTlinKVgdG90TwOr3ZEN1OnTT9QBOvzOCNgMRTWi2E4jLprrpdhGEbSYotr3LS6VnZn4N8gg2PARjMsB7vJBF0aURQLyNA9MG4cpqZRQNkLcSeMmqWierrPQ5Xz9tXmuCNgHWGHkY9Gnw5M+boHU7h5ZgwsMsOJWoxQNFdtUDz8yrAfQuai/N/H9+8WLnk49/G3mntYkGAatI+NYIJuyNKSNgkCWbKyNmT72BvsHKhCpzVNJorQvuugY3BiM9SOWuXLnSuXblBhleJa2yT7qEYqYBKD0GYD1x8ngYlXYsBTrDBA1bmgyCwy+8AAAgAElEQVS3h6dtLcxQG7xtRzK3QpB34cKFGClpujQxMUFf1P1xs/SwNvPswe9rpgG6IJZx9FMgmDoe2EPBgsHlGkFMGrjzt0pIBUz+ngDtypXLAWsGAPtoN6Ep1zgswRHAqr08Bay9MJ69JAQE+x7ympdoouMzVgqadgoy1EoqGUdNmAykdROdpwWHrKb/lmX0+gVFYeA4nI8eOYJB0Km0gxGQfU62/kc//hv6/E2FMZStkM23HtbX8T28/7Y3p4BT9lR3WgNUs+rv4dD7LrWf+/eMh73rJtkg61NJDKVllXxx4qTWNgYfXTAFFzuXqQV2DsluJxhivAwWBXEynQK/GeVvgDQDj7ZvZpcBShOQaHbi/Dp16jjX8nZqVQ2qppAD2zrJFj+aKPm3stdD3KNzRLmw7XDe/M53Aro1trlE7epvf/tRWs+chrHdBQsr0PQZ+ExdGyY2pqlB9V5kZ9eZ091bn9HXFidmarFsYSEglVGfRiJvhF/sHKxc2iOViZXsf0AgP/9SnidtwhqI2ZdJEzbRbvYQDdBMFlhHZ9sT137bL7Jq2as2y8EruaGgRgZOVKnZklJTgYotfKqfYVs3+lUG1D27leiGyTWgC5lRbaQKsFbNeQWkBOphpLwewW2dly3wDNgUfPJ+ZdLy6hz9KkD9N782+WOpQtXEtn9bf1+yaAGrLJKmSAJXzY4eAVqV4T59RrCujJzv+zN/pxhsey9qsIMj9oB9WvfB8sm04uoMYA1oxb1XEKAMMQPn+Dd9aq2z9l5dC5qamfApBql+L1L9jIEgxoSYkkkYo7m7JEBuooDA7Tcxvm7Q6+wFk4AwZPOLlBGsbOo8uG/dHsk8QG8vapIdAGVNu7zuIZ2OUUSojogapzFrU4XRYyse9llrZq2ddf9Q0aL5jm646+m7LbgHaBP492dfw/uA9S/rr8mSBlQyq9b6akQlYHWdmzTwnm3Z0rtDttm6yS1xe1b27r6kA7uJTBNJZWijUzOAuFGHaJx3EqWR5nT72ev6lOyzLs5/+inr/xKM6XSe8RpmQzLU/dRvmxDVLEuljUZuTxivbYC+HQAjX9v7dw6ayHwBm/4IsKcCaQwX+QGSRjpUL8K+ew+PcC73Okc4L95+52znjz54h3N3D6Zo11E8TPK8eC4obToAJhMOGmYpeS6n2WJXlZzWUqoWcC8Zu+fr7vYFvGRNZakFrauMpyUXJo6cYwcB1nG8Z2+sRCF7WcNOmnwoBce2zhLs4l3qVvURuDd9N7XaYuVd1Nj2s1885Nlfx8TvOsk3fRj0uzCJprpKB3ZrQFUZqDiYeXi/STZUD13Xv3u3c9d9yzNBM8Q4gnOPnik6BrfmZ/6uz8Q5HYdynczdkzkrTdrqDu15IYhNaxtKDhwHa3sfPMAtHhVJTNDiHVFnj+x0q1jR2M015uv6Hsr6VUwY+6Sfr/EFZ+QA9+21zMaFWgO79SjL3O/MjVVSG8Y1wLkSsJE4M89jGGkCuNl/Wta3ZVXbvc1r8z0fMw83Pr5NI/D1Aas5P/62gPX3gemGqdK3aRL/3d3rUSSeti4xoygA20kfvd3UvNmjzsOhi0BnPwyVgXf6EHJI6uroIaURgUYx92iWvs2+nLCLXbQhWMMxtRf5jNIXN9nFuNOWvf0L3gfKDdAASEZyJnAYJAgP82pGk0DBJurmXHWkTI2Y782BscTrHAHM7AU4KiMWaGtEkXqe1ON0AipcC61jX8uYyOAIWmU1E6gQdM/CQk1O3sgh5CG3/nQV5muEQ8a+qYBFAqjR0ZG4qlrLZEsND//PkczeI4vsYXSIutTx8YMBpQKZGfqv3aXVwY0bN3NICViHBmmPELbZAE85UleAiv/V3EMX3BRuGVhwwPv7BqXWKOr4utnedSQE7uKaKxBRinQUqdlejD88oG21o/zZwzmBOgBeCZ3yZ6+x3FRphYLsTTbXLLU1sx7yU4AaTZYENx6iMjMaUgnMRgDS/QTAuijvzjjYkkUjLmuiqPkFsCQAARgabK0RQKaGqmmxoeOlDKgA09opg3hNKgxIzaybXFDObbApy+9Y+dyGCHAOHZjg/cbi7CpDcP7CZ2FZI7fiNWQ1rX91XByDzE8Bu26tXITButfls1Yi/uabb/GaB+kZa19DTDR4D2XqgvL0bmUuOb/DBwAcDFKuAd4//fR82Ntzb57LM73AdQjqndcjY6OMJ3WfJF5u34YBhmkKsytQk/XTdZJxb91jdZk8c/Zk58///E+phTsdibdgWNCtRExzrskbk5EIv6AuVoMTZaX2Vz3IPDtz9iyS7DfTmuPqFXo/8txsKWVG3+9FLk7yxLFtWQrnvIGX7Vb6MATbPdpPILyXOXsgDqZ+KH22RtzxMlBUFZHEAOPj19XwnkQU45TEgqCTgXK/AGKlqYgBf1tzJRtpzatz2ntLbVbjaprAkL+VOfBrZXqy/umpynvHZCmvL1P7CpiWbNfPApyRl7vg+RAUVGAna/+KHfV7ggnZztQhAxBMZhX4DSbLNfjfYnML+LYfAcXeXWKGV1LgAn58kqzxXmXdvde2frtcnqtmr4skhTJPGc0n7IvWi87NYTbG5+M1eqICQF6GaS2AZy6goxxa5ck2XMgHAa0wrSM4CAvWJNcer1SLnJ2AAMevxrOYKhNrslKOlyyfz0SQZqAcJsvkg/fsrFSKjFHcs+eYNcGwLizRXmnhPquU6wBAK9Gdn18lobHEPqkCYIY901p3ak8xT9rFXmnt8T3acGnwNMi+NTK8O+2jNP1xr817WLJA7C4DuoWk5gvA1xDXOML5oSt7GEzLCwCz67CQ9mge4hwSZAgg7tMn9sE0fXuXdR2WpbWeH4YKwGXCI7J7/n4brX76ANE7kZtaa+j+MMeaegigtu7VPSYMqnJPmDATG9auplzCPsYkZ86eOd154+wZyh4msm8ov1WJc+PG9Rik3cHo7TGtfbryPGH4MKMyKSKbmX65+tMJIhnjMNt8CJ4znmucp9zjnn1jnXHkviO7hwM8b9HaZvo+/ahJUu4jCXkAoPqdN091jhwd5x6V7V/jPqb4WnM6Eo061LI/CNycrp49JoWd7bJ4Ansdk9XiPkOaHbaQdbFZVVBk56hr7OOME71AW6f77/3J91nzwwGqsthh6i0XiSxVUFit416SQH1EgvpzJMECzmXOSZPTPZRDPOW8v333Di7wdzqz7EcmqU2W7cSMSadp14dg1dpujfJ0GvbZJTYgf+LektKjeAkQZ6T2k4SLMtkw6Ljl4wJs7agqI9dL+iw7uVyB8ZqQvbWkgrlmoqppd5ce8ABiE3qy8rqsy9BaEy2jmp7QJDXStkh5u47izhAWugCzdVQ2yeBaS9949jABsEBdoKm6x+v3w4RL3Jp5L+MAz2SfUdQ8Jk2yqVRyy8Rk+sU3JlDO6bh9Z58p+b8fXuMKrPzGx7dpBF5TwPpteoQb9/p3NwLjJziYOQQ0ExIE2mR9jJpTAasMq9GQElzZNLP3tvXYBoByP9fqXdZicXEugMRY/akN3gl0rOczCI6zLpu1B2lqBvmUXdUpeJ3AS0lwj0YIMDqRqgKiBKcrbPw6pD5WMmrNBy/+mAPKmqCjGCPZB9AA21oe6518DdvwpP6o6VeXmiWDWta8wZomQwaSSoI96Zd5fYN+TZsErMp97Hm6H0nWCpLmKeRah6jX1GhjHzWxHprW9/3kxz9JOxbRmT1D38X5V0mv0s67/I0SZesLU+fLPdmH02BY+3vNUjzwpjEN8hDUvVfmVUfgLgKe3WP7uMeTXNcDJFfnO7eQZmpksY17NAg0++z97IYFP4K0ODW9ZI6VwQ3xPpHzpabVTLYHcltHqPy2staCO0GER+K1a9dpzSBIepRMtG1WdPCVUdAEyfotQWsfz7MfFtpAoJxPqieuzei9N52iHxO8+boBAATq1piaPVa+3E2QFaMppZW2GeJ9rEO1V57MXfXb7E9AYYC9h5rKEVxrt3fTyoTgVfmrbSFsIxEmFVmW47mNeWkQU0Y4GvwIgjD+oC5sHfZTwGr98RuAvcOw0iZHcPSKvFVnUMFuXJX5OwPcFlzJnhpIymg/wNnTZ6QRlDWfMr0CQueqc1aRzKO5ZVw/K2OfGlTmnv8zUNX/076c2wmo3377XOf7f/aPYEtPxMzKRIHsgjI1Aeuvf/nbJIAMiIeoE1xesZb3eeqkDiDZPnH8ROoDZcR1JhWJGXBbs2V23xpXAxuz/AVQNOVRQokBGoB5aAAjGWS8Bsa7CCQF7AmqNQVRAhjWAsaEJIqA1fGN6Vp6FNqqoxxPgWfmdZLQ0lRH6aESwoBJn4GGXQDIOF0GuAnc09Qh/99Ekq9TDKCA2H1CZUCBQfM3XzU7KlDZynkbVOn18GmMbrCX984fVl1rAj6vVCbU+YjsNnXjYW5f7aH/ZvK3qYFNIFntJ/xwLFv2NSydb1MqzIblqRrBcqW1ZlxTmOqbmhwGzNpzQMY6oHUV4LEIcNX0aBGJ8ONV641LFu+HbKjjQaaOuUz7mAFcwEf3kmQZZa6QcAHYrNF2xudqvWHJOyuQVn7uPm1wb/IpvTMb86twbewxkV4nq+K1+Z7Oe/bAJ48AGneZc6xLrmkJt+OH1HjemnwA0zcLaLLFB061sHY9tihDzmuwv7iE+2vfMHNmb5jWW5N3qxZcpQWS927q/rphP2UIrce0jnWUmupKiMHQM2bui11bmGMM92OYUQ3uNKrRCVgX7IczOrZiOsM1CFy3bLZlTUliVfd4FgmIe3px5wasagjlc1jkDJtjba4zf03CFGsLs8n5lgSB/gIMgUZ1uudaQ29C1P1ekzydyd3/3PYEKRcunmc/wKgsUm9c5+knrFLoick6XJW3ohjq4pq7Uh/a9HkGTFvbLJv6DLBuDexJTND24tq9zDkzibJi5sE84Lkre9mukUESpFzHPr/GlwHV0jz1xo9McujsDEB0PqdfbaTu5dTvuhUQ2ddXVlT2WMAaQ72UQMhkwjbCUFtjOTODlwP9dnfgQP6Xf/nXKKv2lhKK6/b8qHrYanclw+oYbJFpJDF7c/JalDKaiq0zr51SD6nH/YIE3I1J3Ps555Xg7tk7HtPFUnBYAkNcQUJCB+3NPC/XlU7Egn4TqKm/JSHrOnVv9pmYYHAuyfC6L0U+jqJpDWBrEtjkYlrhZK/j35xVKn9e8jeWYUSBFeFEMam1HNrygS3ZN1UFLAJi3b9TEmD328ZlXMDqHIsEnzVtnBETJ97Pvduz2Q3L+6uWV3pa7Ij5lUaVXn8Av4Zf3GP2j2xy1rNWOY5nhImBNunn/mTSo9zQaz/wOa4+3ACsf3fR79f9lb5eYDWr5m/DsG7Ifr/uE+2bc327D++JpPBF6oy2AthGqZ8bTgZa4GcwIathlli2cTftRTZzUGrO8QLjDjPEfm5jQ09NJkG4pjcaqrhBy+YpBzSAN9toBlKWtcc6JDPB/G8rh6EOmGZAZVmtg3lkWw2AwrTGN9aFuHFrYkE9ntKtvQAaJTWeRIJVjZg8LAxGPdC8FkFJ1WgqdbQNTwWd6dnIgSGgmYOpK7ZPOSMMGVnPc+fO5EC9du1y6g3/+I8/IGjpT8/Py59/gTPrTwGz93Lo7MZt9U9oOL8PGZlMjgGI0kgNjVILw7gKRtKDlOuyRtLxVP5mP88CBgM0kNf9bzP3NU7fzVO49F7DEOpXuElOEk1V64EWECRA49+naUx/CEMdXSgNUK0/FqzFkMmDWamigXYYqFA3AQMy3xkr7nVyEgAGcyBgF9gpg5N19l5t62K/TgOF7ZpOpK2LpkDlHLyIudQT7icHL4BBiZ7PXgmcLTfSm04HUHuLMmc8lM3EC2DnCW4ExgJWDbLquqtxvPVTY7Sl2U2/0eGh0UjU78MWaQT1CYxnTKK4EbPnGn8pWy35qI7JJEC4XttJOH8FjyYGTuPMqzvvfoLRHc7HsHMeCA2wIRor+WoZQyXbz3O0lvMayYlbtwsoV5/SaqOwxLz0mb2IyyQJEAIKZeAye96L/3NtaDIj4bGN+rN33jnHfPouRlKHCSZLZq/81sD8wfRs51//+OdxsB5EMnhoYjeBLH1SGSuD735Aq+2LnjHWVaOIVFKWuWkwbzKmagethyqTGdmXtBtSesY19NjTl5pT5byOm8GeSQKZMgGX4FeZswkYHb4NAH0mJpwisU0kJfCxhRSjSxC8GWBF3FUlAI5o2E8DvkyNYi/5XgyXHO8GlbbBWMtwtixq6vMIyot9qL00LET+tl60AGe1jQi6VVJXb9Q8U7/XOPtmPfh6Jmmae/BXv3z6eYOGySjWttraVF2wHyXzFiioWCg1R7WlKiBfTG2xl/n7GLg0jsmRDFe/VNJWUaHIkM0DWGcIQO3D+4xEn7JZW7JUUFz9atPDFHAm+2WfTIFh91ZqkGE0uSTepO4/wXUAaLVgSolGwLw18bC3MFv2y978UpliBeRy4/6+jr0vX8qq0grlMcAIlvXRPC7nfE5N3yd5hpvwgi7HGsQox+f6nPOMx+Ste6hjbJs1zv6xm+CfpB39jr32GjeVAtbuue9yxvD2JkxsbaKJkaxdN+Mp8HnBuGztYQ7CWDt/BOORM8PoyioLWKfuPsz1WOPvGPh8XN8ycY6rkmPrZHuQBufMYU/y2vUFcK6Xq2xXAKsKB4Gle0ak+zKIPCv/rXx4N8lAVSyHDx9KclADoEuXLlJ7isol5llIPTHJW5zD+O8RAIqE3Y7t1nPrVi97q8xb5hPOmrNlSfkvDPKRYxOdU9So7qEe9gHP/86dKYAvCdN1rhuQt926fAD+EHvAiRMHO8dPHGIcnifBMUPPY30WnM+plW7qp913XaPuWxrNefY8Jonl/mopjOUCJp2sU5UJt653GRdoGdbenn7aXv2HSKEP5hx2GcnCOperTAClCme558hWVQfstbr7Krn2HFvTHZv7ukJf9I8+/l3nMvX1q+yTvZg1jh84xD6DnB3wVnJf+y6TLGBOmliQ5XzKXHH/k9V1DTn/9SVQfaRbtCUwejJoXNfKc93bA2y5FoFt25fVvcq6areF5ySBqkSoym8sa5LtlH229ECJsPJonYBncfS3d7Ags9ZvAdpiZp2HZp1UJZSpWYFYkyTo53Pd5Q6c8wFpuKxw20M2pmCWOwGudTk2SZd8kQmdRmlU3giNK3CUIa/AagFW+u1qhDm7AVjzgL4VH68BYN0Aq9+Kmfr3dpM7yeLuw1SnD0MkQZmyKfvUyYMYBFinswyb5QEzRKA7hjOotU/LZEqt5zFz3BUzCA2ICMLIQlvT1EUA4MZslrwnZggASg6sOPeRSdxOZnJ0EKkQ2WDZ1h4OStO0holKkVY5KKcATZNIb6dhjSzbUlY0fmAcU4rxmAH5YZ2KzsYCHtfGQ4CNYaLB/QCZY+trlwxMOGiVMLv5y0CZddX9N0EvQaKy4LQXAcCOY7tvHesDpLHHcXR96603U2+oEdGVS5eoNbyVe2lNgv74e3/cmYC922UQhkGSkk7dTg0QDJR0XPVDwwXBkEyshpeCP6W8BikGuNYUKX8t8DLX+fVvOPyvTlK/i1Mz916yxwLcgnHl0fswofKZyZRFoitDGfmlLplVx6l7qX+b2h/dQ2FdZLNky60Pi6ui4J+/scXM7Tu3wiYIjmRuZUGGAZkjsM+yN2ba7dO7AmDS5VK2NLVAMJdzvFb6GSIj1shKIC3rbr9SpbwG0/YANJB4RFZbWbbMYWt2ojnKoYPW547DiNI+5/AJ3n+g84sPP+x8+KvfkNmfTO/LYQyJ+pGyKwlunRzTCsEo3npZ63i5IwG7AYZsydHDh5H6YQ4CaPUaDYJ08/RTcDEIYySYNvjx2SqHtSZTBvoXv/hlDKna4McgZ9XWThp4ACpWbEcEPWStlmyfQZbGYtbTCVKsV+zv29Y5deYoNaznYOYPRQppS501pGiySFP3ZjrnP/kigd1BDFfePHcc6eh02FS/JwNhUsF7fGTdK4yvz66V6iqhjFkTCgnnv+y+Bh7Oeeuxu2Ed7O9ojaxrXfDlPaQHMg/V9ep72D9ZoFCvK9ilprQBiQmkGoZV+WoAK0Am7pcty9lSpJn1LWMZrrHJEVQwVkCvfufVR4FAkxslmfPjVRuZODRHulvAteR1lXzI974CWNv3KGhaYPXVa9YrF9vYSo+FGXVdPueSGreA9JXZUgFEwKRAL4DVv1cS6rjJshaIbKV8XpfJMPfKcgQWbGhog4kKCS6D/xjWkdTZzF5q6xnBiAGsMsUE0QDEfurn++n53NvDvN9s+yx+F+CW9+Z5CdAjmc64FNuki7bs7TLMnDWJHQzHOi+VHPM3gNf0nU1igHXTxXs9oyfxKu7QMHr3H9xOjWJoZJ6y1RxPAKsvuc8Z5KTXbtxhr5iC+d3DeyGBXKed2TQJO3uCprayPABWH8/HhdjYfow98tTpo6nR1oVdwyOfvuyVe2IXwDbjKStuMghQKmgXZNuPdmGBNfsAF/bJad5PAFxnlPerQiY9b61l7StZ7DKtXeYpPfG1VFJEXcLe7xngtFBV5PvLctkazGuOxLhJSmiIZUuYvfv3pLb+KeBslbPB5Kdsdh9O3rZhss3ZOvXF3chuBayWqwjwpuk3bvnHAiok58sm2ObBnX2dfch+x/AHWIFtv4rfwcIj9sbNmgLtBDjNMhCULQBYJyb2AVgnIhPejkJC464FEoUaFlkfba/wzeyBVUdtokwfCBMBOPVb8kKfWPcPwU5k/SSKrTP20zY2vQBsFSwqe8bHD0UeLIhzqggknYMuK5PJUSfxcLZlf7BVGUkc1oHs+ALxwC9//avOz37+884FkrrLsJ993Mte9nH78wre/HvLZpT0mlS21Y/jriHRMn2nfS+fp4kBfSo8F5zP7rueM8VoVns657gKIvdF9yn3s9rzyoVaFtr15OunjIRkoqoY3ysGUvbcJj4QeGpOZgLSa9ALoNQptbdYV+t5kPKA5MVMiFu/Wn2llZK/9Gcpdag2S3ZSkNGOT0OS5XUNtv/JmozKqVGf2Q4rrt6VUPAes6dl7lfSrO3Xat/slQcbbW2+cli8xl9+/cBqzsv/P4b1q+D0q0YRr/FT2ri1v+cRGKL/qvLLyKBsiA5jKCAxQ5n+eLBjMw8wRyDoicsjTJs9+zSQMBDyewO6hLIJy0AJDuNu9xVGRgmoQM2aPpmZHRwCmjttJdjtZtPvhS0c5HAzYNblUPZMpnWe17oD43fvAYE5AcYWgHS5OyJPBkzYC1KgmqCjkfgZKNiz8xD9PJU235iELeTgVn7o9wbJPqeJuZld6/sArQay1m1+/vkFLPuv8h5m5jlYAWIHDu6jZ+VYHGpvwLTNcfgL5mQxBYkerH/9T/+q88a5NwLoV6lTEsBpgJE+k9zzEgdlwKZAzxogApIZWBUdYgN6AfO2FvCwm58rQwglcLdwm5xBcvbcIITanDUlQcit26zyxMThzjj9ZpV22n5hBFMLwUUL3Frzn7ZHXZgvSarIcgk8AC8lQyL7zYEpcLl27WrnJjWa9nAtgDQYIC4jZ0BnhlwArFTLgzxmE9SLKkXVLdOAYz8JEPvtKdPzHn3thWXaRyAB1mHRn8mKyC76t30AdgO+9IzlGsf3HYB5ps6L/x6ZoH8o4PT2nXvURt1CSj1DALpEkEbGn7WiTHyB5yFgLgBDsMm1jTEmBj5rjJeMcU+k2f2wCASeRw8Dig8ku20fUp1ylZwJsh3DnXG1LnmyNVKC07/58Y/TqsjrM7C6d+9+WtIoYXtqZp3ASNBwkNpbn6V9GOcw4ZCpX8MVdgvMz+HD+zHcOsTv7GbstsLuz1C7RgAKO7MEMyUTNDezmJYTAzDU/QPFFLSBmtJ3pdNm5iOpBrTKso5Qi+qzkDGQsdesquqBNVEpV16f3TaDPZ57H4G2DEaMP7hOP01gmMRJLakJDltZqFyAvdAUzWDL61ICZ5DnWm57G1o/HhAZVrGuN8BPdUYjAfYHrUJARNIyrQVYGylsA06/BLIhYxsGvGVYvwJi/fW0rcp7FmjNf9t2Ngki/a0CqoLgYk5fMbTlstq+R31dNXFAgYDwYgoFOq1hVMWRBJeywATFdY0CLK+hPvO6YZfr3vwdJcGCjJJDe9GOtz1R7W/NvqljNGBo/SlOvXZmcb9omCHXmaY5/f0Y2KA6GCTZt/pYuaP3XA66MWtLgF6OowK0PsyB7IutQ621geuAvheAVlYJ+6Z9lqV6HA/Bt0waSZ8OCoKVOZhEpKowOgLtpAy8B0CYSZolGM+p+3MkkKZ4f1rMAFYXF5CZPrC2T4lvjXX3NtknGNPNTwEo3WmFNIjDsMDdxIujFSdwEllP8BBYWWVvzb2XmZbyaGtDdUrexD2u0pt4hr3xzm1b7ejoXIZtBVi9TlRBjK3GSN6b+asnZDvXYRLzLJo4MD18NQHj7HB/VF7qHHFfct/wUzBv2YLqG/99EADlcxek+ToCYk0Jza24fz2Fza02bbBvrBGln64R21UpH/a+1nn+z1AmDQBax2jvYu2t5SCLAFZSSpw1+0q5AoNr3nEnxoajjNnefe5ngEbmi3WgAjnBakmDy4+gEpXFxgniH1HnGRdwXj+y2vQ8pj4fRtUWWYPMJc9DGdkdtFHbs2d/kl07+HnWOGNfUlol/ttj5vdc53q+4x7ymDm7SiJmletZpCb1l7/+sPPbjz+OJFiV1CAmXLtQx8jOrgAGTY7pPO++q5JgN617BI9LJOseAOzdZ10nMqsHSEybBFaRNDl5M8Zw7k26XEch1UjxVVIJnuPWS1LX+468nIeiq3IX69P9QAZaDweVKYJG71sDO+ePYNYExmNZaVVgXKfjKEh3v1UxVG20rC2tBGi1BKq1bkeDMnur0gbXqpLr7DxRMxVL7ZkrK9sytrW3VPJNtrhAssoCHYtLYuwaqFY3m9N+bIU1ufHxuo/A1xOs5vKbQt0AACAASURBVBxrAWt7MLcHXHvIve6PZuP+/mFHYPf+o2kBsxtQNj6+P2DDg/qlfd80++GAsPfldqSEmhnIrM3h8PeIQ1V5jK1gdhLod3NYGkR7IBioClAFndnmNSHRfCV1sls6QxwUGjsNwxhs5lC0zsYsddggpWA6/tlChiNgFgbpPrLgGRiryAob2aYgdTvgSAnwMzb2NN7mPd5+6x1qTs8guzoa4x77aGrQ4PsPIW/1EFIS68FpkOKho0Tp1u1J6hU/79ynBjX9EQ36+D2bhcvmelh5f0tITe9iLKHBjXVPp06d6vzzv/pn6RWqAdETAk4DNbOl9ifUeEHWMHIoQLAsoweexlSCYg9kZZwemGk5gGTLIOHyF9dgO+9y/wBErrGXgMkMsYycf69hziHYwj0kGGRWvbfdyGj9MIuttFMw74eSaAGU92pNaRlZCGQEFGbS1wk4FuMMbEZe5tN7EPQYWJgYsIWR26gmSYIbJeCCOg92ZWfWU9p31rkkiB6CrdQRU/boGcFpapu59wBWzIrs5Vn1S2VMYR9E5bQGXbpsjjI/Jnh+Rw8fTy9S59Rt6o3Pf3aBAOwhxlxl8mGCxDYayr38ELBqtnGQgGcU0xQB6yWeqwkGgawssXXJtrDwfqZh5O9gkmVQ6j3uhH30+nIP3L81wiKHz7+gryA1pgYQPoebOGFqgDUD4LYtxZq1egDE8f0HU18scL8PGJ6k1uvJE0AlPSvPnD1KQKhDr3JG1Agw8fOM9RKs0fICY7AEE71Uzp2uvap7LaMj67IGYX/HmIvJ+Kf3ZxkQ2d6onJbtMzgQxr1Xp1LNWFxZmobYx1LmkGenDNOvBekGfHkOJnHsK8u9CYLTNiWtUyqor7pU2AYSJwZ6qjAqAaLBSRkTBbAaguX/ycAUu+p8jly3+WggXP1N/UXzv/aPK9lTALRlYVtg2LKur8BgwGJ+76uA9Susq4A1fYBfmTZ5KcXUVnBQ5277tfPIoLj6HAdgNrWC/l6YLKWYSgQDGlpg3Zo0NQxy4Fi9ZnpHpl5NcyQDVQGv71uyQAGrEsvl5UdVt/yC5I01isGTVdfnPmFpwE5qu3V27YIpfUHSTyMi3V3TW5Lr8/XLbE4ZonspiT6A4zJ7wCoy0Ke0xpGx3ApLK0MUsxeTVk+WSQpd47nDHgIutyPPXXrMup6fyX61mbPA+eh+Mk/d5vT0I+b3fdaQ9YSCQ5173X+8xybA5z6eU7fZ178VQDRMwoherrzPAskW246Uc28lT57AXq5jPtXWBfs95043JQI7AT+bAdjL1K/en5oFfCAHhXl1fhZYM7Nj0khA7TFSKguZacH50yhXmsSI+3/jeJ/5G5BQ5mhxbeUe7attslbmS6ZOwOpe4N9Zm28CNKZPtiATxAMw/HypQZG1pFyEydMlGGRd2AVRJjeU0KLLxrSqDzOinZxxJClVa3BfPbCd586eyzp3XjhX3KuVSK8sUx8PMPQMXuG8ytxw/tgujK9NwHl+D7D/6qHgur4PCJykT6wJW8exvX/PTs8Pja0GkOtay29iwK/1sBjF4MsyIWthi+kr0OR9+qmPgYm8W7dvUraDnBn2eIlE5mckfK/duE5S8WHVDCM93olx3mak3ZbIaOLo2eEe7XjuH9+XpMoqBmIPph8meWeJg2Z4Js/9ueei561lEiZj3LvCPKZvce077oNen8nnqskvRcUmzh/HyJ+ZRBeY2p7Pva2VBDt3/Jl+HbKsvl/arDFrTPipxHG/bd2/fa/Mq5QhlMmVygVjl8iZ9epQSdbIgOPvkDZzJK2Vm1vywvzy2j372n2rwGkpPUwq+LXqqOw1TW38Muzw45kNhvXLg+S1/eJrDlh/X+bbBuWv7fPYuLGvzQiMHzyb2oohDsk44vLpYWjm3//aKFunxB0Y7hhIKGddEZg2Db8NppVSeji7KSuttW5KYGRmVXbVliZpcWC9Hr83THZzHyzQBAwapTkwTNTYkIFNhpGMZy+sjs6CXQQjc7zXXbKrt6mz9Bhyo4/BAkepQEsTp1byKsD83gd/jITqeKSyGjR5sCbTrvELB23YXxkx/nY5fdPM7k5jpnMrB+NaWpZ4ABbAMXAZigOv/eAIQACMOkbKtgrqvvvd9zt/9qffT1ZYBucpGWelxx7Stu6wlsfDS8fOtn+obMJWAshki5v6F02cDMCGqFUbgn3+zYcfdT67+Dly6NnOZsDdkH1bAfwGQDIyu5B0ySRHDgwTKKDZRdY87DGBqa+raZImHALC2TkOfKXY3E8kdIyF/VFTwUYQIUjRUMjrFNCbWdYQKgwW/xZwmGEXGAr+nQvKs6y/NNhbISAx4JAFdCxsd2HkZjLAfqmbCLRK5riegMz3dZ+TxXxIQmIZwwtZCtkWmT5Z/xNHaQF07AS9REcSYFzGGff/+cEPMLbCEIr5Ya+7VYKDh9Qf2cfQe/ekd17sh70Ygy2VtbpBTZV1rdb16aC6h3E7cHA896M5k8ZHMj4GEo6nbS2OnzhWDpf826DGYEZW3qBHJuAejs3W+96hDvcedX7zBJRD1H5bd+unQc40UrYbN64SzDyFMRgluXGIAMXsvWZYJFgIzqxzW4OtWgGsLi3CRj+WqSyZquNXEkVUCYBp6/4OEJRaX5p2RdyPLJGgRgmgKgfl5SoQDMqUcVaMLrA0wNIryyBOhFXytjA1YUJtv1D9e006pVej32PuKpOL2yzPRoOWAXsSA5J97r5slZf7dTGrBSDrB1HpCqKsy2rY0gJxAtqW7Sxw48/r97249nX83QbUNjLgVg7sPyto9bNlPBrGtGFO0zKnAYepO22cOf2qxsZvtmC63ksJn3uMY+rvZF59CWYb6aVjmJj1S/idxEZMnpo1/co0pQBt7rKpo2/ZldTB8j0DddlVTXVWAKyPYRpTbhGDHWvjZIGsXbS+kl7Z9BPu72cN0Le1ixY4m/lUGtyOdxtgu4f30mrL9bguKKTOsuqc7dNJmxnZ8TCE7odL1M3/hH2pgyR9b+fwEdYIc/Xe1CRJGfYhalEHYEftNTxLcuo+ZQv37s12rlzWuM65agKrF3ACmMx4wRxxT1u6ldv3sidr9rWL9TrNmkO1w35mLb7GXfZAdj7EUZm/E5y0xmHuMUpVlTEvktxROi/gloWSXa42TJwJLBtN4GSUlVy7DwgktgJ0XyCfjhEan+5ljqV17gI7AZQgNfNTIMS+3MP5ZXJL0Kp/wzbLY1hX8yRQvbctrA9ZQ1uFOYO2k2RSxSGAfZEErBL8LSXnt8CdX9pE8s82ZZtRJbkP66A+z/5oaYWJ3AP7D3T+9D/4085RkmnlZG9v3m0kx250PvzwFxj9mUwQKCNxbpMdtn/BaOp7H7xPK5z3OxPU285xZmj6d/nqDfZM2uJwDcUG1lxzkphQ1I1dVrKXchzlpiYOBKyHDh5G2WIiezjnmMxs+qQLqEz8MR7uR+cvfILHwuXOA56n/gx3pmBzAcezOJWvsGdsA/AOU3dt31zlthobmYSQYbRllonBSLQZLw2PZkhEtgyo++4IvW51Yzfh7POqBJOMpYASeTMKIff0cuSGzWceCITLNKlaN8WA0MQd153kaOPia+LHPdrxdb26v5sMNh7wnBUwpvSGszKmfF8mxGo/iCO0e4MMqudh3MRLFeDz9r+CU3/JeezaMmFVpSa2+AKwpgWaioemtVdmUu1LKUlw3Jv92/3HsdgwXaqj8fX9+PqCVcc8DOvvA9bX92Fs3NnXbQQOjL9BQGOrExkaZEwcRmYn0xewcQIWfFYQ4UbOpsvBZq/F543dvYYt9kD1cDBAkSHYFkbW3qoKlxqGlQNDVnSUw2icVjkT+w8RguBmaRaaA8ugWBliP5nfYXtLchBZx3oFgHj52pUc1h5kgxyyBsseZGZ8ZQB1Oo5DJrW4vqeHl60JZFrHYI89nLxmM6xKeDxUHiHzNaCQCdN8SdbVeqW4ulpPJsMSN9wOAROumLKcXKsyVmWzAcjf+x61TccTcCvl0l1Yqe4eAHkPbJTSKCVZtsK5RsDxELZasGoiwIz46dMnYftOpHfrDAEgziORR3/06487/5p6oFtTdzoDwwM4SlLDBEDz8JNtsdWJ95s2IByUgsHtMBE+J4OKQbLlBgT+XJBlgOih7Jko0PH7Sps9CAWeHrZKXAUsgt1egL5mFgZ8Zp39mWBVIKTsyQDFJIQy1DFk0c8JOm5dvxnWOqYlBMgaL6XfLHPJ6zPQEbjWa8gykdWHrbP1xHPBKpI/JadmlncjVT9BT8Qzp052dtNSyOv46HefdP6v//tfdW7gqmnfwNHduJIySXUQvg9YNpCWUV0AUA5SH7WTZ7aJ95+HDbeXbLX+6e8M2Y6JsZt9iKkMiZB52HvZVYO4YlcBrNQuC/6qBgmppOMIE2BdmDXJZYqDEQztfybv3Ea6fg/ZnpK6PYC5vgR4sqdPYNEHB3s6Bw/uArTuYiwfEogsp71HL3NtszJOXFdXV8zyE7Q/tQdvA6YMrO37B+g2gN6jAczEwQSZMuQtw6rtpYGVdVyyJQaerUTWQE65tKDT4McEU+ZMzNRYwzI0fN+1lURQobqARl2YNZ4ymaQRkyY3rSumsrWArwBeElsEjwaGBto+X8GtwaAMXmSKAcdfBYYtYM275TOMqyAXAPMSo52vgsQ2WC2G86uvVWCwztAG6DesackZq0+q12gSKjWb+d2vMLL+60swXS13XAMlsSxZXwuy23+nZY1svo7jGa9XDFZ73a+uq3b96h1biZpiD1uJcr2H+6vM+wvqnXUPtvRibd2+k9T3pe2NRnj+jqz59s6esYMBrT20v9FNWED3ijFuTF14vgIlAZKOzzrYur5cp5YgJGFmYsM1zfd+/atfBTTaduXIkYPUlb7AeGkSEDLFfHjMnqaZDA7ugL0ZHIQXkbELWGdmXHsyQz3MWY347A1qZ5WnqHZGOzsGtgJ2bTmzg9KAh1FzCJJMopmoEjjHlMazhmdUBjbKXwUnSD7Z12VLBT6WS2zGiCq1rfKnzDv3ezGZj6wbIOh6UU6/lfUlGLSPlwx0fAR4DppBWWduDbhjEcO1pqeufz+MU+/Ro0di4CPTKeAwUaiag0JbrrOPcWT+C8C49h2A2R7m+xos2DPbafHmJnVUn5iM8BloQreJPdDqZ2X3ljPMUpvpmTlOqcL33n+/80/+o7+AWRyPykIg5Vr/2S9+0fnf/7f/o/Pzn/0sf6f3gudNHPHZg3bv29n5q7/6S5x+/wmlKWfCXl++cq3zq19/wp6pIoWaWMFq1qD7LvWxAawDaeVjouse5Sd+qNg5dfwMZk+2u6NsBxl6EhqUPvhM3NtlfWXtPz3/u86lK1+ggLofmfQSxllzjM8DSiEezNhru4OceW/qrmX1Z9nnnfc+K88ukwDuS5VDkjnGmArw7vntNRl3lOS/6qH9FLh6336tnNqzyzni+vFrGdYCrLaJqdZp7kuROHvuN71b3ZtMlrofdnPmCJT9bJn3KhmqcoDWrCuv2+w1mlI5L03emmxpE3WejTE0NIn45VwTKMuwYibl2H2lltozWSmy+6rPO27pvG9Y7caEyr3FcXN9Ppl7UJvJxsdrOAJfb7DqgHcxEV9ppV7DR7BxS1/vEThz6r3OPtq4eIBtkU2NLMsm5VXj2IPM1cNfNukRgb+bsWY0FuToEqrTpOyXGcvqqYbBB/VP1kwJapSPmWw3sPPnOwBdIzCse5BXjXCQDSP/0fDJ11EytC4DxMGwjfdYBChNw4Ddo4b24SOy6mTgNZVRymRNntfSD6jSMXg/TrMeLLJ1D8jUyvbak00AosGC7nwutKqDEZgXmFYmp1uwcbqte8y0W6e5BEBTvioo3sH3zYgKhuyxKtiaCSuno/A55KeHcgDHkAEwaWbWNijKJ72fq1evd66RJdftVYBgYKXc0+ywbON+gKsAVPMaPzXDWHi03Pn1R78BrF/qvNxKfSU9+zzorLcSgPq3bZuNMoCoQFQgoUmSvXXNDAtmK8MLm4zcU9mnfUeHYA9lFgW3JgF2U8Msq+ahKDg1mBNIypb6+muaNfH6gp8nMdDQih/2xtohQOdL7nOeQOUpY/mYcZLtGFD2hsS2m+SFAZOBmxJtP6wjMtA0YJkj8N2FzPHwoSOAxQNpNbFIIGm/wZMnjtJD9c3URE/BGly4dLnz81/+ClOPJ8xDWtIADiNjTbCzGEOSeUCkcKdX+bOOm4CxN86cCSNtPRKRQKTEl69cQgJ9Iw6lmnkdmZhIvZisvIGPobzSbxlVx1dzjswtAgx/rmTMXsEz/M40CY9ewOJuWkMInJT5PWH+jmA8tZP2NLanOHhQOa+z0CCNdcScMrLZ0gUjSh0gsAJDE+R51ABWHz7dpJU+YgjDvejYbE9cFQUGdn4qZVaeq7Qyjr9NOxnnoC0UYphEQKj5V5hxJcJp0VCOqG27lq3UbTsvlJHLyrdumQIJkwWySnJyAiIZ8NaleMkWFTA+BmIqKqrWU8MbAkHWkoy5LJjvZT1s6kDbc1lppaSWZKyAsfmHIH4zEteASn/Z//u3nuWyF8WutDWxxczWR7WlaBnapt4vJkMNC5tZKdL8Ktgstrj+XpBZ7K0f5bpc7rvp4cjPTf60ZmitGVTLFkcy/WUC4BXDF7Yn7Er1Tn0lR1Zu6TAo1aZNEa6wmh+tPLYcArddnpEgV6dT25Fs68YwZ2CMPRH3YICrgDVSXBWTjZTaa5QBcjrtRCJvCYcyUk3kNL+JdFggl+fMvEsSsphGlTI6wa+uU1axNAMYsXfsfBjYyFGTZ+hmTax0Ll6c7Hx+8RZJIBQEzGf3PUGg/biPHaf/MUBX8GsfUQ2I3F+UiaYdDIBIR1mTTzLxmUOAZsenSjeUcRawcC6tP3kZ1+AyqDMBVvWb/r5nxHb2jRHa5gjIDpAY3Ut5gaqg2yS67GU9hxTfPTzsfOZ1vKNLigyo8NxTbXQYZ+DnsNz37t/t3CIpJTu5XWUBjGEX9yiAfi5YYQw3C6r47yp7xFbm8TAqhEPUvO7j/e9SOqAs16TQVsZ/3n3KlkMyg2E9n1LKcqbzT//jf4zB3zkA+aOUkdgO7cjhY2lv9sMf/rjzCQk7EwX6GMhA+4z0lNCU6f333+m8+Z2z7GN7GZPnlJPco6b0fOdXv/2MBOtCKRiaRKwstGZwGrCZoN3GnLYXs+fF4YMTyJK/Q3JtgoQapQasY2uHZfuKyZQl1NRqO7Wq1zrXb15Li7YntpTjc5a98Db1/bcw49J8y1ZHSoNNQs1xHS0TKlD0LLRVm/PVJLh7U8CewNoEeeOgG+f4OPXSzkmjO/6rSil1y3HvJqms/J3fEZy6J1gf7b7p19WHXBBb/gP+veePgFXw3CZHfC0/vEbNCD1X/JmJW0td2kST+0B67JrUY56r8sl64/rdC9xrPWfLvZpzjj3C9WIMtJXnZSlOACjn+EKzBoyfTDKWC73lTSQHApAtSyi/gA3A+vWOpf/dr24DsP67j+HGK7zWI3CWJunjB/ZxQAGaaLhukGKtpQGDQayMmPVNSi41cdBt0LYjOkY+JcPcQb5oTVvaDyiP0bkPgwlrFg2QlcwZ1Ll5h+lQumPmmIN/FJnXOEzkXrOwSA3dqA2sNpsxBwwo+dzGAW+dzxJOk6lLaVpqeGgo0dLJdph6HLPXgibBoXIoXXwjm+QQaw+h6sEoG2TvNPu+Vg9If09zoWEAgfU9AvZFgJXGQwZW07BwGjCZYZdhFWSa2fZQtN5GsJnG4nGCIJgHqGi80wdQ7iK6u0XrmKuwxMpP7TEoYybj41ibFd6D9Patt97uHKCtQB9yvwTd1KXN0edu6iFtZx7egm2mDornoNxX8xQz3amnIlBqnQetEVa23LrcppWPWWJ+pwAKBx/XHBMewLRAzMPUeiaBqYGjAO0hDLLyLc2MPJhtb6IDrQGlfQ11QTRQdPwC0nHI3cLBOgyrW3Wj1Aolo8z47ERyRnBjACKg1DHTw9paS+ssl2DWDSInDhzuvP/u+52z1HDNIym78OknBAzzsBwHw0IrnXrJs+E/nd/QOuF35y9SN0VmmutTwmn/QhnWGSTNKxiAKLc1+O8hC680+v1330HmiBsx92s99F2e6cWLF6hfvZWA59jxo50JWgRpIrZEID/Ls3JeOc4FiIplkJWqvn6Vrbe1zSKS6xWk6euwCINIun1+Gny8YOx3Atp7qQXs22Fd7TAMrL2M7R28FeMxgnTAYN+2QYJD554BIuuAIN4xEvRXo3pbLVRNosG0daiyCgZ0Jl2U40eem4IuAz1bcyA7ZF7bo9cgTuCS1jRKcxumr2U2ZWt9bedIC7Da30v9VFpNVF2pbJwfgibNmgQUMrGbBd8EbMrtAyKZS+nXavsbzUj4hg7WvlcDJ8NChPEMSNNoLcg1wWt3w2C0zIr3mfqugKlXQNb79gUKhPpRzGwxHs33AjilcapH8O9/FOBsZceCsQqEI+sDDBVItGQBMBPn5G1JWpi4cVz8yD00DrMGpK7rNlD2+21P3JKlNr1aeU4JuGNQ5Is0jr1SWgC7tTV7oc6ylmhrRJJjGy6x3odJoyV6ny4v2gpnKC69gwPIK2EdXxnlNAxy9jP2ZcDDDs2EWIuSwsqNV1dJEPL8kjRh/xYQ2kLG18hzZJ9SWru5W0YQCe3SAxQF93iWtlAh6cLat6enIPV3H1/pfPQR8tAHOoFjdsZaeMbPNX0SrPbDrm7bbmmGxjbWMupYbj2ge7IsqQm/Mmty3qj2cToo2XXv9cOaSuXQ1rQK6pYZA//es8c57joRUAlmBKyjJA33kRjdrRmdihzW/RSJ1/uodqrO03VWoNH3NCEgqzc8MtTZD/CbwKRPN/zLVy91LlKfqVx0KwqgbmpNt3CPypJfyOAxxv2W1ahIYa/YwVlgrflh/t6+yZYy2M95nn3JZOxTpa3xeVDNI+hZoVzgYOeD98/BqPZ2Ll++ynV1YKYPdd57548AP0850x6mzlNGTlZYwOoZYk/03XvYuzGbkqm1BGIH7Oc0TsoXvrhF7T19wUluRAVBokGzt36eyQ4M8Vitrswk9ASOcZ5HufL2d96h9GCi08Mz6d7K/eqrAK9i/am+BLYOsrfuPAqA2/du0SucRAWs+QrnkZJgDfLuTk3zxLqJDZRVY6rHHHyEWZ5zzcRY1Y6WPP0FP5NNVEHkHpZ6ZEamyhOsp1f2XY7W/jcAsOk3bm2wa0pPBRNtysyXeU4mPbMrMM6WTbgXxDBJFReg0fOsfT/PUddh+97+V1VRe75aGyu49Tw1UZVyAddKzgDAaQNYTfr4Pqq33C8q7qkkuGyyc8u5GSUagDb1smmDBjnAnHYPELD6HmUimJ0lMYsA1u+vwmZvfLyOI/D1B6uZjRsM6+s4+b459/T+B2cDwJQ/ybQaEM+HBSsHTA+EORirlcYW3g1fp0p78a3Qg045o9lxW5rIyggUNWNKAJhMqIGzmUbkPWzk64IsAoUeDpFRWL79uCLuQ9q5k0Dfnprp2UrwQRwSoLQf5muMJuoGa7YFkEGdQWK7yqGkCYYZYdlMD62nvPc95L2LZKE9gMy6eujYZNxgo3X83GrQ2QBW6xZlYHXBlWk0zPWaPUwFWPbqu6mUFwZtFUCkuZOyUg/BOkiQOfN6JfWrvqcCSuuuNI7ynsyuX2gkwTMYVqXnWsYIGSyH505Ar0Dt7TffBjQdifnSCkFGr3WgW5BFz052Ll29EPmqbsUeajJhy9xX6kAbds1rF7CakRZkyaKkDorxtB2K4NrrMXhYUIrEM5W1HeK+NZcwGWHf0WkktnPIyuyZ+5wgUvv/Af5Wl2bngQAxzeW5b6/Ful7z1wdIPrz/3XfD9smmWs+sd47Olpo6PZAtx9TKwCGAnnlj9vj69Rvc90Tng+9+0Dlz5mznGrVXH8MuL8w/pOZttFhFxnoIULp3/EACuN+dZzwwFfGaHwKuD/B9AxwNwjb7LJSv82nsM0Ag+SZGXPswUrLphzXR1zCXugLDarsEkx2C4r1Ixw0kdKXUgEuGxNYKsvgGuMIg3SWVvcqgVk0ydYcwPeu4tT7GibQbI5uYb+jIybMxsNuyWQOsl5hjURc33IPcWWOqUV5/PJLgHUg6e7YqX5ZhZW2xjkxOyBaJx0wCBaB6P4ChLRpmaSwjWFUtoCGKklL7+EVOVq2PNGGyRjA1XMrbZUcbNrGYxQKLrpPUoKbOzW/LsjXyVf5tCWcBLn4PcOBry+QZmGk4EgDMNckKOWdWlJuyPxTLJ2Atg6e2lqy1WCrX1ldy4NTZqsaQHbZXobDTutgwla2Et5X/Fusqy22w2/KmBV7btjltbat/3zK5NW5tzWvqef8/H4KIch927QjM7yNhdR9xvN0vDB6Vs3axVvNaMcER+Bf4V1baglYBbGqNG+OmGFolgVRBtMyVUsDwvcqdfX5bpEmZB8+VlOKCTVuY57Rt0WU4dfgE5AuPVnhNEkq91BTvGKYkAMBkHautYBo5tNf3AmD1XMdX3qFnu9JU54amXdROoyZxX8aaPfJPpljkvAH+yQ1YzAd62kSC7qXuwSSz5qdTZyszqMPs7cnZzqefXKPs4RZnh7JTlBM482qK5v7W00spxzDsOjWw84soFHBST+sf3sdzQ9fhbd07uB4ZpjJsUnYqsDBh04JLW4z4fv0kxuZwU3/EpzJ9r9VkiAlJ1QeyiXoODFMSMMLZNsx+3c8aD8CwjQif7t2yYKpBfNZJjGiGBKjXaE81xh7KCBYp8biOc/zFLy4mgbkqkGDMBawaBbrXCIwPk+w6TRlBr6waz7+PfVWzvhESqpYR3MEwbhbALLjR4XybrWdYn1Gq8Jx3DnUDVjfBht7vXL8xGbmzgPW7732PPtXjPIet6Znqnn2XunnvQQAnWzoAAL185fPOpcsXs/8dmtgPM/8Y9vMhpktzPKuSAbsXidHcHwAAIABJREFU2XZtlPvTRPEpBlAvUFTJmD5lHzfhemD/eOfdt9/D/4F2Yr2DzCmSaIBWAWvk+Ei8X1KTb7mQyeyHtNmZxHzp1p1Jxore6SQMVcLM4Cvw/Ll1xZ5FPlfqVJeqb3VJdHVQVkqrEVwlBPujWqGvNvutZ7Bntklyr8s9yphE8Jg65Mb8yC2jLY3xrJOB9u+c7JbI7ACYmmDyGcto6lRcdakqwuoa3C+rTr2MnExetMqHJMj14eB33Ns87wSmKk8CIqMoAsS6Z3Ff6WWtYWMk2GX0ln1a8BpfD/cL3b9VKyn/d+dyT62aWJN9Ju5bljWysEYFYM30yoONPqzfnOj6D7nSDcD6h4zWxu9+S0fgP/0Xf55M837q7w7gNDjIIZ8MrnI1G6NzqOukOjPzIF8r+9NURtv2BdqYyAaZ+TbQeEzPQDOcbvip78omTkbU2lgOAhnJ5xoS8H6b2ch3Ie8dRt47RBCixf5ee4oCSqAlAYi40RLE2SP2OLLQw/SttL72GgY6Fz/7DHnXLcCMNaCnAlYEXB4GCV45SGLIRPSVXp+ATe+p7O7r8BBsyTRaW9TW1CjzNH619shDrtgYXGEBW0pUlQib4RbMCgw9yDxYehrLf8cnlvgB65oqcTDzXguwsh/97mNqfj7F6fZ2AIf1Ph7KAwRI/r1M2HvvvN959533At4/v3iJ2k3MgQ5Tp7n9eeenP/9R54tLn6d+tnWGLYOIMg3xerd7X02dTWrsuH5/JigdozXMIYIqHXdlgHW9FeylZyoBVz9BuPd29dp1WMe7YVhl0ZR+l+SOg5ZDteprHJf2YC8zpk28304Cjf/kn/1z2MpjCRQErYtIRq9evYw5xzUy77o9zga8ODestxyGkb1x42au7+zp08hmD8LW/I7ehJe5vkWCGBj29K7c1NlFguLE6TOdc2++ReC7lB6HN3HB1DlYAxFl4DoR78IspU9nR57/Oqy4dJ9tEgTtmm8pM7/KPPJ6vBYTHwJW295oxHKdn124eLFzEKn2KWpod/J3dzCk8vX201dwkLF6RGCou/Ay7OoqwfkaMkVgBgF/tW5Kr71I0JCIw5bxaAJce2GZbGtz+uQx5M7UPjOWW5C/ktaxGo9nNRx2UqmvsnprqdtaPp+pQU/qvzLX65AzyGuTJwIf10CB0JKUpb4yQFTAWhJbf69qO8vRtJWvxoBJeaOg3xBRIBwmsABcKz93DlRQJ14oma99McMQRDruPcPiGNk6EcWmrTy2CebautT6YcOHBiRVL9O89pc/K5DZ9pts2eFt9prNNfur9SLlqum9v7qvsJ5xLq9a0mI6C3y3/65eiwJeGUhZTtYViSHX3OXLV5Iw8sPElkygoFp1iVmZeDAFFBe49v18PgHH/GAEabz7l6DchEdaBLmm+Hda0biuBAS8r8BLsyWBxCbmzLMXMk269boHK+NFScG6TsAbR1rYG8Bqr+zjVvcwWGGYUoHCS2Srm02iAEYTyOOk27sD0N1vchBDNtQwq3FGNXi2r7WJAte8MkwBFe7Vq/TVxh1P52CZ37tTN0j0TPH8kT0S+F+5dAdQN4XpGjLKlS5AA/ugrWTSj/UZa482SyP9SEYBW1O3uJeFLwG7Qb/v04djvNdqWxEVG54Zgv6WaUttPc/KMg/3DSupZgFFurv6nE0ixPlaqTXjY4LAcoA+1sYASY3sjXzqoute47niRxJBylxNbsJQpsaQPceWbtsxslPu/pAko8oQ58H0jIy3+5GGVZRWoBSxv/M7lC28/+67KSd4Dih9JjDl2XoeWI6iGsUEzyyJQMHJFpQ/Xvdjzo8dffSLhb2+fuMCTG7JfmXdBjFxEzieOnmG1+hNkkJm//NLXwRoK+02UTJI65ureDxcv3Y15Q1nz55mDT7HEG4eMKn0miRHzomSAu/W2wDwuibTDWjtpm+tD999fIy2WN/hXs6de4syDVvcUE4DYMWqPs9snT1p/ZnPgusb7odJX2Vs7rC/X0mru1mS23OAzCXmmjHCOtesRNbk9jLJBZ+xhkWumZQosGad83oNDJGIsGTDfVp1yBrXbCuXSggpjS3TIpPE1tbbsSAtakhKyLhWwnI2SWXX1gDzxHPBkgl/3xIKf8cYRjZWsyPPKF8jreAis1bhVXOlTTIZH+n34OvWejNRQV9gYh3BqqaGgtXqr1r7nfu0RmmeSSZBBbC+ptLm9Lo2Rsq25974qo9r5MnxqahYyn3Na/X3Ve0skJDf+HjdRuCbAVYd9Q2G9XWbe9+w+/lv/tv/uownrONkE9ZEp4+gINJApUuRk3ZRE3MT8IGkia89cGdwnTVb6aErKzpv/SmHE7zSl8YpMbhoggjdSW0W3yvDR3bxLjVB++jHOQjI0QBBS/2TJ0/Bpu3mcOpOr81Jao5sDTNEsHf02JHOG2ffSP3OJQ5s63kMhvZiyDNx6FCChiNHD+NyONI4PiZCz2EhM6p0MfVaBqpNFtXo1VpGQZ/nhoxItJMcLh4qBh+65VZg3jqaIm2ihYttXJQr+TMDfsGwnwZMGkO0dWMCIs2drGMSrE7dn8qhbg2gmeT9gPQDNGy3XYwuv4dhWP3v3/zgRwRVezvvfPetzsTxA9RufpYeqcp4fTaDAF2vcQaWT0bQTLHSrrBvjTRRQOSzk/W2L+CZs6fSZ9fkwlVYzdu378SsSuZxF2yAQOPnGHzcoo9eST6RPQI8rF9yrDZRR+b3ZdllNQwEBLMC4h0EejsxWfqLP/8zDDsAechpBQ3rjM/Pf/aLgEoz7x7C9xgDx02TIw2VrIPU3OQgzr0y/ZPMNVvR3MO12Ws3SPGzl4TCMPK+Ccy0BLrOv0kSF+fPn/+SqRI2akrivSsd81lYj3z0yBHuHXMonody4MuXL+eZeF9j1LjtpdYswRBzWKmWUnCBofeWMSRwnacnowkGmdhdyAbnkWyvkqRZhflYXbM9iQxZmfoEXDHPlehtQ2o4QC2fxl07erYgC6ZdDoGhwHc9LtcEM7i82v9Qo6e2DtN7sfXNE+auwEbpehreMy8Nfmp+ExCbXFFqm/dtnKeZAxGYCiw1RyI4k7mSYRWMOOedRwZrBqKC4hb02T7D1wx4kiVLEFbrQtCsQkCA4/j6N86Jqr3iNQWBvL7yP2vNZXVLhketmOyh/KdzSda0YXFL5Rt0mnuQldnEazgfve6SaxLkx5TENlFVo+aHDKhjLQD32YWh1fRJBlP2pmkLUYZL1QpIA6h6q2KAHQcBhcDCdkuCAgPkBLbcj3PhDvuVNd8yXEl2cS3+jc9EtYAsvsyN37OtkncaUyoZVKXE1vCbTJJlTdIMp1SepQkjVQ8vDZgZn+wjsmeSnGF+lK0KqiiXACCuUkOqR8DyMkY6XYAi5JnVyklZOMyR8vIeZJjdAEAYrierPnOTZ/Wc6/WUmL+M87vBvl+brHpIDfoOW5mEsW7Hx5Fy/TtmmnSRBEIePL+Er8DsbcDJLM8Gd+CX2wB0K52PfvM5Caj7YfWeUy4i6+4c09RsE+67tq2xXKCSJS2grySCzLhqaM+iKiEpBYv/db8MIS/A5zUte7DG0NexHMC9VHlz9X4t52zdd59YNsDY6EofN3X2hiTp2D+UHVsGYiLv1JmTMcZZA8CpCOGdk/9QZaM02pY+1pHruCuolslWRXPo4KE6cwDdES1ousO89W4GNEEjofFlnaVGaYyizznzr5GK+16Tt652Pjn/a8buSspRUrqhSz3zS5WH/aH1UZBtvtO0VQuI4p5tSZf+6YyhoCxOu9T3zy8+hfmkpvQO7WLYn8phmlIcnIAFY5Fms9Z7SFysA9atb/aMFtCeO/cm9fj7OB9G+d4IhlJlZlR9YLn/eDCU270g+dq1L2hpczlJNl32n/Bfy4qc7yZINX5aRMLNn4bx34RzcxeftgZbY9x7ab80zlmoZDomcewlGrDZNSDlDGxcJnIsMXDvanuUuq9YupRZqomZ+5USYX0wrF3l67b/c1QjzG3P/NRPC+L5HeeO462hlR8qbpyvxgOeU/6+iZHsLykBUEFjIlHg7HrVNKz2Up+X88re45qk1SdqDA3VmvkrQ2vM4961Xad94xHmggmr9F2OoSHrnftJuYZxFNepKdWDG5U02/h4XUbgmwNWs2dtSIJfl4n3zbyP//Ff/ncBoI/ZDM2CuiHvGdsXx1E3Tx1WNbLp6UWmy2E1r6kNB+rU9FRqRWI8QpBnFlXJqHU5a8rVALAGFjmhDbw4EAz2hwjSegA3j2HP2PVjlGAQvosA/jBW+joKKmlbQv5y5w6tDwgAWsfRA9QEGdgpzdIEyqDOwEaXYE0uBHgCVw9wa1KtXTQYrlYSZedfhiKJxhLQps7TerX0vUPi0/RhkxFW+iugq8OwYaT4WzPRtujx08NI8Hqf8bg3RYsTMvFm7Q18BVhKjh8DmpWDLVDDZG2LNX8emIJh+90ZqysxHSU4kMGzD+n1azdyUPUPEihQA7lAsuA2QbNBkfdndlkW2YNSgGr2vz89DTXs0Wb2Rdq3aBTivcse2mPXgMWge5I2PndwhtyD2ZIBkbJgs8W//PDDyKodXOeF7QY0RnqmdInAT3BiEOrPY4LC/3yG48jnvvPG6c57b78FW+u4y7pR2wV7PkV7l/v3cdedpw6Y8ZLdlAn1+dmX8DJOkxp5ClhPnj6ezLSgZI7nfANgbULFA97gWoakZddaZ1sZWMdVU7BZmE+TGidoS2NgWi65a53jx44zbgRqBDe2DNE1WWMNWUFBVcyknMPM336CTPvaCtR03Lwvu4KxiGzTIdiiswS3x44dJoiRdV9KciUmONRqVd++njyHp7yvJlzONKWCzqeXSrRlrwhW0gMzcjgAGcGvYEHGMBWahT+jaggINgkhk8jdGzi2br/2OpU1MNgR2HnNqRFrDEja2mWDJVWnSkMNxMp8xNovWDPezPHL+/B7sg7pzWp9n3PJ8F1Vge2YUquqKclCI6OTIalrMHATcFu77Xyxb6v7Q+oUc9oVoBaoeu9lVOKyBOgHsAlyClRbXef1uQZS86mckyDOZ+n1yFQ4l91XCupWrZcBcgyE+G9AbKTMJevzM2u5ec/asRt5sPW2TQ2vSbK6XGXUnbAr1nWrsnDc3O/83Za6Tg9c5mfrvu2YBvw2/UHDckfmK7sk81nX5XMQ6MgmpTbW39c3wNplx8Gaad5PkC7TTk8B5istxXCaXly+z1oCtCLV3Wzv0Vyv0lqTIjim87llUx/PTSM9a5etk9PtvZjxMr/B3dbkB/PRf8tCKXts2fAW4LeOxv4gtc5Ie1efsNbm79DSBPdgpogtme7Sbub8J5fYi3R8tw54E2CGvZA5rQGdzNUagbxlDel52sgkfSy1R1fCx7XvMywDr1dS9fS25hoFqq2s23tw/3csnfvWCJpUFVQJ4p/ZKxXwIys7Yl9pGX8+lBzbvsr+pUdJdJ48idqBPfMZMmn9F5Reb4GhdezbelFbh0U6KjANiMYBHGWQa+shzKuqmPskNXQ9VqI8AjAUhI3C6Grak7KYRn6chBZjYCJ3O2yuYO+nv/gJdafnAXWYKpEY8H2txT9x+hjmSxMB4ndpHfOQkhjP3vQL5bmN4qhuws0x03fAftHbSX49XnuJRHeJ54ID/mNqe2GE+6kpHdm5K8/bvc1z2Pmzmb61PdTVC1j3kUR86623uPaDabPmvsbKzxxNfXcSVjKVqHe4dl31Z+gPeunyBZ49ZkvU5NpayOSECib3JsHdEkZZz566f1iiIHu/KfunvcvZJcJyy8pq8Gc983be9wXrWDdmz5wkx5q2aiYG2jVa7sfVD9nynD73X/dPAR/fLINAE9KyoD0555Z4dibZzGyIQaueuZIj7p+pN+V6vHb3RgGktd3Kd6tvcalUyuSs9hD3F+deatZ5fkrujSsKqRo3lFrFN9xqyRAJrm4TabLbJruzVzWO7arSGqNK9zSTXia773yx0Ye19u3X5WMDsL4uT3LjPv4eRuBf/s//PRnqXalhWkbiOz+3FMZAIySDhQcE6+eRsm7nMFOiVTgEgETtnz3pZKNkEx8j4+qyto2deRFAZFbSQHwLmWhr+ZTGGFAMwsLZbqSbE8UG6Ab2gktNf/YB1jTxMIMpkLh790EMQ5Qymt3sRX4lEKuaL1iLOHQWiyEhLCDYjbxTE6O9AKiDtAcYpoWJIMIAtwU6kUPyrzTolm3h+sxmCjStCy3bfGs3dyTQiOSwrXMhok8Qxd/7vgLeAtBTnZuTNzpfXDZgo1G7IIUs7YBN4DnArOE0yPA92ve2LrRHdlrWlEDWMR/GiCptFqwJ1tCGmqEXyPFmAGJmoz0YRwH3sobeu3LeUbLvugBbR1XuyR6uyG5hBR7zHGS0ZTNlt9PwnoNac6VLly6FCd2Lw7K9PX1+Fz+nTYGmVRzy1ZJEWZv9OXV81l1UwC04akxaCDDtgXiCoO8vvv+PcJg8k8x4tQUAKHM/ntaCQXvzOV6TtybTJsIaV2ufPv70oxzse/chW8YYaZUARrbTnrNXlGJy32auvUZbC8l4yUTphLyH4Eo3UOfEfUDo7duTmFtNRwJs0kUplvVeSo117O1D1sgwMHbcH/ewzP3co6/rtWs3mbNPYgRl0/oTJ08moSAAvgPjOzeDozJz/wDthU4cP8J17gdAmeRhzQDEF6gZ20FNrskXpeUG0JoumVQwuIpMGEAiQH1pkGMcA9BzbrfrpNtejgRUBrYCQ0GryYdyzCxQXq2IME8BAAje+2jfYxKhki6NIiI1lGVs4ueroF/1Q7VrkTWvmkuZ2urxF8DHawtUi8XwGZa5kzVwMojWFfq9h8iqDRKtkbUkwASV0riYdDFubhTuCyY9TDbIbCRqk0EViDK3YqDkqrT2m8BdwCob8tTacHcB/rZ15fX5PmasW5fQYspgqDUAE1U2rHYAcfNebT/z9EP0vjSHinz5VZBQv28N7le+7ybX7BYGpO5z1iGW2U0ZL33pJBxFRn1U+w0Nl1AD2OqrAa1t/88CsCVBbk2YXsmTy4zJmk99BASRKl4Eccpm3WuYyXytu+w8a2SWdXCHfQbgIMuq9JhgeuuWHaxzezNjNEQ9NGE616zsuHr1tqZaApYylarkh9fqdQsmK3CvEXCv/LKna/PsrK99+pwkzSrXQE3qLOUbJr+u37hFggk3Xa+DgPwFDKuJRxMWSlpl3gUcs00/ThlE14RX7rOPFNp3Ve2i3Jo5btJPQtLrNEEoE6y02XkoM6ZRkHt/tS+p5IZr2/1hzxh7A8ode6RuI7kmC97u3brrjo7uSn28+6du8r6OY9/W3RfrxboDnMVdnfPG63EPdi6aNLWuViWJgPVXH/425krulbJn1kmOkZB0fx3lv+4L7tnpqdy8p/fgefrZxU87P/zJDwCsn8VULUw2CTLZx7feOUdt/ylerxtn3uvxDHAeum48NwaQvVpbr0x9luTpQ9jMzZiWMersbwCdKZLOuM5vxURJxnRsRJXNetQbS6hELFvYShJiJ+3TbOl1jL38+PHjnKP7eQacf8ifX5J8SHmPNZiaIHJ2l0mVewws5tPHtG27xOfncbfeTp30k3WMAtm/SjnAtc2TyFhXuSVrqvrFWljXuNy6MUS5vYtFnT89gO7VnDn2geZ+lVATW2Q9pNa7MUtrEtHWj7tH6Q6v44XJQZnumMCZWOeZKCnXcT594fm+JSKpuTemSFK6kjLlQlxZw7ZfapQvqbsu8Nm6kLdGdElApE2Y9cKqFASg9pZ3nxXoOk8Fp5ZteA6xzxtHMHeNj0wEpDUPsm3jBo2awsJzXauc6ZOTk51bF+98ud9sfPFNH4FvFlh1tDcY1m/6nPuGX///9L/+DwBGa/76k8mc4bBbAbhqx28POHuL/uxnP4UdmyU47qE/3zifByOnmSd4tvXJPAfoDH3XFjjEbUWzyObrJrudhuQGCkYcMjLWqfSTpRawWl8kA2WQYP+9YhvHckDqAmmdyy0YVg12BE0ydh5kYZI0MbBGicPTw6R1TK02BdSgwhoIXA/CHE7Qt3I/kleBXRwGG5lPDqYmkPWPPADTc5PAJBn1ZEwruE9wKhjgd/x+alDUnFl+omyNsTCIekCt71UMOi5f/iKOwM85uJQXeZPWcgo26mB6BkAfbaTXgDnAviBbaaqJgztIdXfSA08Q9xJmpYsaI00/NG9qwbT9PWO3D+gVsPVjMvLeW++ExZaF8lqVQ9tfVkm0QVLcbhPYK+Nc6/z2t79NwDcCADZhkFY3ZO8FrHOAaDPTQ9RRabJkXZVZaetoPPBlIjW8MehVgnX21InOX9MH8DQ1nwYUysBiDqXbM3NA6ZSmNV6/hk5K7ZTU3kEmfYXm81J7tm3ZCaicoT+q96Dk2vZBszMPc6+2yNHdUfm0bMMuAk57wFa94Ka0DZqC5X5IwsCaQeeIYNVepgaMGo4MYm6yc5h+kARnSgkFWhcvfNH5+JPPGC/kxCRrDozviyRO4OrzmgGsPuE1lLgN9Bn0DeTvu3g+BSQJOPhMj9Km518YIhGn0bfzVtrQGkFNcQh4QoILWHneSoINggyG+nl/paJKpJV7anLicxNQCpweUksuCxlVAszNCAG372UAW7VPzt8yPIqbpbV7Mfypmk0VEC0QCmC1zjUMs5LgWlsG1Zo3+QxkuwWssil93LvTXlDjmBiAO49jgkPLCuXqQl5ZDAPUR4ythmDDzC1rHcN0iC19X6WxAsUWPBp8GvC5zngNmZWwFw0Iz/q0Ll2jFv7GezKJIZuVwDWnaa3HyAebuR45Ktfgh3OwBYyvTJcad+SmTCC1vA1DK5gVsKleUD4+Q2LKQLeAUbs3lDt6yT4rkG5Ba9uH0feupFk5DLfgsO3rWO7q1P2SIDDAtS1LuZja6kIwwB6nRBBn3+cvWduA1Gcv6Xk5d4evTRLYFsTkh+sAV9etsPy4B2/vdm64l1p7amuhkt624Lo1nKnyB0pB+Ewgn/6nr8a6Bdwt0Fb26XVowvQEoKKC4srVq9SqX8XJdiYKC1l2a/jdv+1brDrDfVxnX/u3Curi/G3roVZp6ZaqkoA9OgwlhkUmDJXd+6GJXJnnPX+ViExbEmsMi/GvZItS6a7OSUDXGeo/jx0+mr7Urg2BvfNGFs6EmSZNEXmS3FPKaTsba1id+7rlK5t9xD71iD3LuTFIctU9bw75tDXs7hfKce2bevXytc5nmMG5V6ZfNnusfyOzLZCyVtf5OUzy8A0Sex988AFKjWNps/Phb37Z+dFPf0TZyC3WI8wd675Yt2cA1jeoYz0eVvj23cmUVThOkbjyTLeYlGJ8ZXyn6Ud9H4deGfVu2PYO7bLu36f2duohcx9XfUpudtMrOvdH0nAF5c7qGsll2HuThecwpzt75nTGfZhWYzswXlK++wLG3AUm0LdyxgSphk8CO89ywfT0g7sYb33CWrnJdGPTg7ldRIWiIsuk3l2urUhhpcXOhbX0W7e8ohdZsu7sK8wLMwZbiQGMA2xftkLtq47SqXs1CdgqD6Ku4CxK8rSchJUHb3EOZbZVYtpzyD3B9ZZ2ZeyBkQAzjjKrC5xLKfvJHlIJKPNaZZJWSTbXzguM9dynrS9u20elbZY9h7NvOZ81byIpoTO+5zefsq5JvAnL2euLZVWtQmyhr4CAlWfn8/Zc6yOpP0Bd8la+Duuv8ovnJcN66+IGw/oND7m/cvkbgPX1eZYbd/L3MgL/57/6X8IeGBwpb+qBLXlEywADMLPfBlcac8xRv2fkrYRMJ0VBi+oo2TblwDeu6WR7rXMPgIEQJvIyDwpr9JTQ2uttzxgZbQxxPNxaSbAGItZHGcjJ9g30D8eAo5fs6t2pGf5WRtNMI2yqMb0mDWE7NWyoQyhAlbVfcq2SCnnYGIjtQuoq8DhEnaufMq/eU9iDmPm8ch+NS2moBWtJBDorYVXaulbfqw3s4lrYHFKv3FXtC/kkrpK3kNxqVGWgMwXzd59esjKsHmsx4YghTlcO0MMTRwKulQDaK/CLzy/hMElmnutWlnZ3mkAAEOx7eo8CX9sZaE6h8+EackyNMs5gSNSjBFm5mOZPfGgYpSy1h/okAyeDd9nkh4DAGzduBKjKXBrE9RCwasQ0T4C5SPCQ/qsAsQUSEi1g9ecCCuv78lpKthnr9976Tue/+M//BQByV4IZ60urNrB6u166cqXzMcZTk9bHwljozhs2R+mUwB5AbV2qjIdgVqMszVkQdAUcGEDJrsrWGRxYD+rhrhT1xo3rCSxKJlhBh3WsglXHytcTnA4OMXf7CFr6uhhbwC4MjLXXFy5Qd3d9ElbAmjMCNRQHhw/jPs3cWebvrRN+zD3pmNoNGzBA7d/wCAYhvIfvJ1DtxUlZKXs59SqlhXkmMFLqK6AMMGUuvxScEvwZ/HQ0xmH66/6ZVjaqCLgGExC2t9Bd1TVnsOOsNGhZhF2WubQG0rnTQwLIQDjMqPWSStsa4FQuvBG9NkGYdZS2IjIAa1xtdbxsZKptksZfVhrvGpMlkDXIGm3AwSP2ApMJJoJ2jYwxBkinSWQ8BND5+ioHHrP2Z2CdvLadAA9duVuw0W5sOqzKeL5iGaumVOloF2strD6B/5cAtam3bf++zKF0DH0FbAVcxcIB6hgnx8g1a1JukPXSvtaXPQ7DYFa9ouoDv7/KnlV7SBk/qUbQ5VW5p/WBVR5QoNifx6m5YU7b/cS/b91HXbOuldbYyr3Of7csrPuRPzNgtTbQ/ayAly2UUvUbGbkyyxcvrSFfYn9d4N/W4KlpKel2AnOAgCZLO7bLuu1mP3Cd2JKKIJ25Ue176qMF2o5/e02p5+P3fFaRmnOP1caj2FnHKqw7ckeNmLq3kSiiJv/mrRv5nCexuYPEhgyRbKQ1gia81vhcXJCVfAigwYV8lj7CC9TkYmBkwL+N/Ud5u+7pmwEdO6l/1hzJMbLNlePuuvJlBlG6AAAgAElEQVRa/l/27ixGzzw7D/vHtUgWi/u+s0n2Mt2tnlGPNDOSbC1WjAABnMvkxjaQCPaFkSsjFwECJBdRjCixgThOLCCQleTCSGwD8ci2lpFsa7TMtKZ7epnpbjbZ3dz3fS3uZJ7fOe9LtmwH0IzGmGarqqeGrGLV973v//0v5znPc54D/Nuzqo9wsf+dnOvexMoO9MBcHBnt7smf+4mfnPz8z/xcrec3Xn+jatol9cyLP/z936vSAIAXWN2xY2u8EvYkCbS6AN2JOJozWzqbvftyErfOhVH+jWHTkxtgfeWVz9fnyuWrymFdraHxk+i4GGB7Iedr/R37mWQc6SvA+hf/4n8w+eIXv1jv80dv/NHkre++nXylmvGWNfvUi3rL1k1ZU5G/Z8wl5fz7kx6d2G4+Ay1RZkTFY4HNwKKF8aKYtzTjrn+4vuHzShqtb7rett3mqfQbJQve9+wzk8+/8nKA/rMFCtWuzuQ85uCcZuClDlkUkGoPrGTqkLCTA1mZhKm5efRYerNG3nzp0rnJ8rQyOpf7pTw6fORoYoPzIG/2kvQLrr1yks4E22vPX5JaWMlBCY07JeHt+tX7ueZ72TfFAV1e0G2zgHbz1EclgaoEolshMaNSFwrEujuJA3PQTliqEzXj9VrWjNZkKduo9lpqXMd4gMKjn0ErrDC1ee9yP+fKbr3ab9ux29yoPrsFnPl6tMO1+KZZV3tUJzDbgZ1pXpC/5JpEefWT1nvVmdk9ZvPK9b0qV8qn2OLY/rm2No83sKf6L08fWDXccwzrUz3pnv6L/ydf/eWSLzXLQ5IVliduk+S71aA7m/BMZIfkOt1svc1D+iBh9a425XZqLo+ldcuByfEY2jxM0MV+qVpc5BDVggZY2hWZ5tYtG8Owcnm8nWx8JK75yfWpLSRB2rJ5awX4svKClLffeS+HsB5yDqIwQ9UOQvDuAGsGoAMIGeZ2ZGz2szOexXYAiAWGV1eA/cyeZ6p2aV3Akfsag/mO6VsS6UNtHNB1I8yo2jkBZMuEBb+rKpvbv9H/32C53VW1tSHnlcG+EEkps6RDRw4VQyoIvJ+DbFmYR2MjIN++fcfklTB6JKz60o3N1EsSlAPs2mz6kqYP4Om01hA8u8/VkYFhb0kpsanbikWOMYeAGxsXYOM6q64m180wZHkMtVwfQHkuYNphuCcZfvXDbkTA2LKllpcKDB2ugINgiJwPGDAu9xIAVI1zWDXB3c7Ir3/6J38y5iYbSwamRtV1Ggt1z/sjlXvrnbci8z6Rdj/YNqykOtZ2fjXwgLxAF0C9nxYej8LiTE09iux3fcmgBdMCgu7BlzrpgElS7BNJDghWGKmsj7SPNNzzIh2+HPaCxHpD6rzWb5AMIbeNact0WI8kZy4kwDt4MD1yz13IeMYAJ1l9clsS4hWpZVUPeyVBovZGzESWJJhYmXmj9QWJYbUnqJorzsBqVwfGTYBUjpIMgDInI5PUsxiIDX1YDCvvG1iwyqsHthUvQMa2OAHc0vRMLMaN+2TuD18gOQGQCo5a7kvSqQ61W8c0A5FgLmu1pZxDTRQJLjfgBE0CLfO2DZo64dM9WLWt6VpPSQ/BGmdObKqkACBAqiz5oQXFrgCCtVFFkPAD/qfST1crp60JQhHKlbTAfkgy5PkaqxHkFdisELJZtWYzXFNLc6kpSopncPJRJk3qXuurZj0aAHbiqO4FOAKUA5wBhNmA1gpmA5atWxJi70MWCLAA016fzLDMpdR01vcDnvIu47VaowCwtVssdoLcAiTeJ59jvepYL8woiry1ZLeDGzM1wthKyHWOkmL7KVBW5kthr7i+aifWrt+tNKngWCKkpKLqyXO9YTczwmHXJDSAa0m2PP+480qGLEiNoHpW/U2XROZOklv5i2Hcatca2Osa0UFRgrlvc6ZOfgCK7ntMHDTQjmokHySMAvPbMSS7FAfji5fT5ikSYbWL1orA29hjWq+npcnJSO8/PHg0gOZk6iydCwC5WZDxyL4/T+KRa3uSbquj7DDvScR7n7z32KtgJuu7gEZYVUZJSDBeAW4Q6JEMY560ZdPm1NR/YfITX/lKEoLbJq+99lr9DgWOBNg3oxw6l2QUQEGeSQ67PQoi5RP2xgsxFqSUIX+15iRaJeiqxy8ZfebN0jDhP/LyK5Mvf+krk3179mW81HI32278bimh4JYeMM20y3wBvKkVGAZyuteb+1BAHSf12chzMW6SbfdTR+t8XBrGFwDXmEgNsORESf4ZjuU/brq1THJNki7KCtSqLk7rnQVplYUhpZxiHFStYrJnn0jpBHM1SThzbkH67QKO27ZtzThszx44E6O6Z6P8SZlOkh4LFqQnq3lL8RMgtTB7g/292m/lY0kAv/G5mbPqRFjgDz/aH4b6avVnPRaH9cNpIzabZ1Z1qUp+Ejtg/9fHj0ELIvcmEaZd0W29SSVpkuw0Lx5py8TkKONqzFt54XEPtatmELDIG4A5W66zACxZbn7GniCZUwoPe/KgkPIsa21nfpfaZOid3PXuQ02q88n5rpexvsFp41ey4FyD1wOE76XncLUYyt5oDS8KW8/lG8tvXQKuZRJVxuOSDSkNyJlQ5k3qy6lEqk6IxNsitXeQK9svMctteCZRdOrjJNDnPp7yEXg6wWqdE3OmS0/53HvKL/9//9VfrMNblvB2pFc2cdltH+qm1JjqSQfwjPVkTEluzuYQKGdUG/rC1Bmej8vhe5MPPorLYVovYMw49GFYBQkYP5ntDevX5BBcWwzS9WuXijXg3vriiy9WRl2geikM3+lk4d94/e2SWi6MrT45E52O4KeDvWZGKvvvIE3AKogZWYxRbjg6nVYblbz/pgQxXBC3btlUEig9NgWpgn/MXEkJO5ob6lpz0JVcL5b2VTcbU568To+FCHv4WYHp8LsVFFbvNuPUzNPpgPNTAfP6OZ4JANAz9mJavAggGC/9/M//hUhRdwymO+panKx58dzqbGSZv/+N35+8/vrrcWs+Vve9JoyR655J8E3W67o52jJC4qyrDQumqwB9/h1rtzGSY6AAU3c7rwkAPhP3XGC+AbcEhWb2zWQXK8QBmXQKKMvlkBJ3hruDAKDQs9VGZntk5OvCfACrHeylX2PuX0DIlOrjw5EMBigbth7iPMMAIrKsOq+rHUuzOdMBlphQn8/siUtmwCgjDMGpukuvez4SbEZXwIkgQwBYBlKR7V0JeysY9W8ANYZVQEaOzuyiTDoSFHGzPXkyDErmnCBKEkb91M5du8tBlMTXXFMTXH1RMY3qjMKyCooAO4CecRPDIeNdZjUJcLCsCX3qfQBFL1E13RreVNDjOZtCgCMXXDXZwAmZogCoDXpqfg8GIFwnS4ZdmXztGUjyEuwPtU5lCCaZQ6I6zMdWIXS/VvLf7qPbgM+7P2bQCsBiIbQvamZbHStH73ff/W7AyJViACQEtPPYmrHekD7KWOGbmRfnwtqvikpiV+YUNqTaRpVpTjtgFlB+zPoW5nycIOrUT6d/7EEkxbUH5XvNVLYL8ONWOkPtqfFugJgxyfvZAwAD8nyMW7mIDgzoaPRUrr7M37Q+yuv7HfdqPVkLQEhJAAdZ8XhN3QooSYOhBEDyiCmd1/dR7TayFiSMRgOXcZyrbrjqDj277t3aTqetLgFYi9FJXmNh5NdVBzu1vPtgVuuesFJZK8xubt1JHeuda/k6tZzppyqxQUZcQD8BNSb/QRIgeZJVK7c46hn3ar6M793S6R7jEbj607W00ymDnXadtYb86eddpzGSOHyQZyRfAETfS6sT/WJv3kobsStnksTE8sX4qGpNpwuEnIty5+iRmNOdVKbgfMl8j5PxbGoZb+TsmTUe2YOXZn/Vb9Uew5THcy+1TNQgEnXmSYNVZQd60wZwSsjl+VGTSGKpPada+dGYwKmrl+Dcn17Yki56bmNflUvoC81UjaGWc2FVShK8lpkHNN4CEDkP174/Xc+12psEQBkLTtj7wkh+7vkXC+hRo5gnxlDCsEzMMidapXKlZaCVcOuEBpXGnWSuzmSvOhS396MpkZhNotN1Vk1n1tziPFuta6hnJAO9HoBezyj/XedKH1Mjdb96ku/euTvJ2STc0pt3Kiwr8EoxATTrJ34qbcsOHNyf56G38JX87mzM/aJwye/6lCxYsyatvp5/KWf19kp6zIuLuRIHYEzNNLkttc24RiSG26hofvbeC/FHeG9y/NTRXNvV6lfNMPBhJUXIxBMT5He97nT2Enu6EhfyYWwqSb7z3p/6gJPR3tEyK7/XfXrboKvfuxUk1o59UpLDJ9M5e6PEZgNT49aqL3tS93XFkmrHl8RPJQDV/XcLvqo7zXNqJ+dOAo6AFdtLoixBBMjKC3Yf5lb4zA/4F6JYxxWqlFSYUkF5RjvrkxZTL5V4JcnO3gklEltSPC+vMT8AtndACRBs8K3JsQNzgLWjh6f5Yw6wPs1Pb+7af4gj8F/+V3+lApCRZbWhS+iVHDABDFmNeorNcZMt0BCm4E4yimrWrkXSxQlyWepOZ9PG4P39ByfvHkitZQ6sFVrYJPAT+TEyupRg9k4yycuSKd60aV1YmI0lLbKhC/7JdQWRYqiSpcag4a03v1NtbTgeTuUTmO3+gG0oU/F2HVdaZJACcZhsh0/Becv0sERtHuJaHEoOVjWOu3eG8U29op58axJoj71XW17arTf8TsvggIBI0gap8ciQFNkDXmArBpfLuixJeP+Ve6HWHgGoyTZjGLVtORqJ1MnIDElWAY6/9B//pdQpPV81jA5kpjRAbwUzkVV97V9+bfJaWs4wXiip48DKMPVQ83gutaeAq7pj134a25XxN17qpwC2bcnmO4wfkZ3Vc11RzCPGpJiDsFvmQZlclTtzm748DrSBA6dz03M1zgA3IC8wW5SAhrETRvVIzEE+Tm++O2EMVq5aXowLtvpmDJX0Oq3xzbVgcDBxrrPa4CTwqjqv9G1cuTrGJdPp47hzY9XgesuWTZGLBhRnXEj62uCr3ZO3helVzwtMqGVV7wqQAO0rMzarA/RXRPYrCJIpN79uxBjmWtgHcsVLlxIQ5P63J+jbntfalNfkTixzX7dM3lVSco66j+r5VUsodY/ktUPdUzFWWE2hHbCV95Hp92exmvlZ8+Z+1lK5Rub+lyxOkodjKwBW7pMN8qrusFhHDENqnQYQO/bzkxjyfj3fJAG6RUrLP1vqVv0/rYm8r+DtSf1kO2dX6xrTNn8XbI8Sa/Oe+/LRMECMw8aWKIykVmYsN6ZdyPq4ijPs0tYKw7097PTdXDfgJwFR0yVrqlpVMIpRYyZoHCXctXYajAKe3ROx3X092DJtKTajnTybOBYZmm/p15jnK5FirRpjc4KaATPXjDzZMPloO7zqgWofK1ZumMe+luiwTtTbVsudoVbe+Lfs2FvigtTFdZ/Esb1Ou9dql0GCnnYhQ63tWAM/AtkRFPp+M1St3CALxqqUJDgyW89+YZixJQGt01G8kKqbW61MiGFZ2Kt791JHGJzKwV1CUYJDDTzXZox9yw7zKVDOvlcS8nq2g1PxsFeOgHVc5xJVklmuyX0BWu4LwO561/S8Ts0mCXz3rhykyQs47F6Pc3D6LV8MCEzvWJJ/SpBa25nr3ISdFfMfhXFOK5zZ2YdJ4l1MQu/i5Fzm2Y0AUPWvnsG1gDzrmOzbGaV9jP3JtdzTWmW4Dyyr9SjB5B7OJjmmzGXfvj2TV1/9QrGrb7/zduo4z5RiwD7xpR/7sazvraUceOONb8UsaX8AZ1zU7TMFwoeWIhizcjPGWjJNepR2OcyD7qa9VZKf8R7YmD/NG2v3XOo0jafWZPpRSwY7+6hjzA/KjTV68g7lHc7XKwHfJwKyP4wS55333u01nrNG4u9c5vJUDA/V1mJlJU6x7cohJB/sE5eSNMSeen/X8+LnXgo7um+yfnWkxGlxpBYV+PL8sMWA+sdpn2N/PhYZ94UkFmec8QzssqanwuxvjOHSvr0v5JzcVIkPkmBznXR36RL9pq05cv1uo0XpAwSah9ownTx1bPLR4fT6zly9ksS0JBKhL2XOZc9VXXPmJ7Mz96vEADhbEe+GFStyDUmycAbWu/Umj4AkNLjVW/f22+5BzGk7vhSlvOpkW7mkl9u2126wab81L+wTwKltvOrQtcnKa2BtyxMj+wHm2uuMoLWM7yQplDeRBBdwlrSgeOizsJQrVU3Ubaj4DkxljBhSj3W+zmbrhqrD/nX9mp6xyo2obiRQ7e/uqfcAjs3LUwdrfXMbvhMDLiZ/73xzznTphxgu/wDe+ukFq3XqzjGsP4A5MPcS39cICFS/9FM7KjO8ZdPWbNqLK0A4G+nWdGrjVoaNIgEUADoId+/alQN3Z9W2qEE6djRsYRwIOf5NL1uVICWsVkBZQrnKBAu2K/gk5QmwuZFs8aNsyDPZiDdtygGfLOLdyJI4Iq4OGNaLdXk+MTZYhTe//U6C5DQ2z+E1E3t9MqHR1VLg5e8+OpDsfyuGUKBfdYT6ow1mM4PzZ2dlBfWCzbsTpkzPPvtsapx2R5K8scyfRnahZcU5nBIMF4iUwS1XSmY5Q4BNdjwETg4uWW4mTGWiotarZNRhbxLskAupR2Gu8vabb5ajJOdfAe7P/MzPVA3qqjALvi6Tmfzu8fz7t956I31Mv5vapGZkMTj+vbL+Asscsn5HoIlB3hwQgW0VSAno/VwF6NoOCbhzDQ7GGXVm+R3X30YWg4FN65OGpEA7mhbTJ0AaWCdj4XUr4AbOMF5Cm/wMYHowGfx34v6rhcyadWkxFJOimdRhcUAUdFUj+LzWpTiGVjuUSBZlnwVBgoPp6QQdUwmAH17ONTZYK5CQ96t+qQnorqQ+WCCEwQZM9CpkXmXejsYxo3mMeyAB1qvy0QPAPIxTmHuBEYMPEq/DR7T6OV0JE3WsP5K64EqkZE543rLuevstwpC0k1KNe/XMC/jVN/Su2uHKpseIJNJZhlQV8OSZCcwE246saq+RccaWuDbzdFnGQI3ZFHlkZHBA9cPUuVYApo418/Z2XuNWxsFrluwwf3rNZu60tOmEzsikAXslrR1cn5dkDmAFrB/rf3Tcbhk9SVoSSAE2mJLRPMhcgpmNpbrjU6dOluEMcLkie8GmTXHjjvkV0zA9fdfm79pTaP9SgDM/J/miNlqAWH1DjWOB+4FZHRJDY43lyEySqfcaN+IDNQ/qZz2XwVP2rMsBVNrOjC2psKv2MeukWlMMc7ZcwStv1aC4JLv5LFmudjzVN3P545puclbMpGczGhT5e6kxrJC6fmZGzdJam6OE1ut+0rTtSCSR1AiexegeXP0Z83U9+6oHlxTTs7HX98P7GCIMvYA8azhzFSO3TD16pLg3Zy8Xu1luXklCYZNGmXe5Nccwp/r6+omhjtb7fNLs6ZPs6lhGMe6x5lEnrXoO1Z6W+xSoJ/0Rxi17HdnqfDXVFAE0j6khno1J0dVz5RaLYbN29a5dugQIZriXpNpkSUBWejKfSv1rJMLncnacTs3zpaynJQGNpJsAa3kI5Ke13yLrlvCx3p1PQIBrVnpBeSDhAABiXj0HfblffvmlAoi/8Ru/PjkfMznMJaOyP/9TPzX5YsDsh3F1//rX/3X1cv7iq69ONkV5Y86YO3dzb+awtVd9eSVArRmJp9qj0tM0c92cAWRJbc+lhlViQfnJK6+8Usqh48eOT957993a6+0nkmruB5upzdvBtPna/+GB1PkfLIWSJ27ukeQzPZwfaSnnW6DoRpQlyyVUJB4zRiWBTw3xlZgf2rYxrEymtKTZELC5dkXKKQKeSy2SZDGZ6uIkNm5U79SDYVo/qB7r51Knu2NnwHTqzUm0d6Qf+K6dz+asX5f7yX6ykMEZ1QXFB6NB86BryH1KuvWc19qF/D9lQkc/iqHRxXwyXYojcRLWSkuYNF5K0nI2YPQO9+8kH8UIwL2aVoDV+r4a88cbUa9ojURqfT1fA+Veg9xfYg+Id8YZ81rTOderxEBskPGTZKY6GtewNQocSnx4nuaP9+fObT7x2miWtFnbTpKKU7KHA6tJqFYLtADWSoKLScqkjdVFS3nV8gKsZMHqWTm5mycS8jbEG4lpzqUE5WKS/pPs81NJVHbyVLmHNlDzo6CiBmMARvHkvSWG707+6T/81vcV68390qdlBOYA66flScxdx1M2AoLCXXuXlTurFgCCdFb8PkhjOAJydm9HwVjUkwnmNJLxX52s7c0EHCdPnI9890KYwbRFCVi7m6DpdjKC97UpyCHezI7DNfU3XBltyDkwV2VD5kx48+aVkncKoNUOrk6PuPXrcy05ZN94/a3ISi9lj4/RRg4xPT0ZeQj4Gpw2YO2PljaWN+DQioH8sWrzBg2qw6nbWHRtSZtOdC9XhwmwA5Rv3761DpiSxGJPi61q+dHosjk2KR/7AQqevZ/3B1oEdoApYCXTSxaH6XQQ6mervhfgYi7UUrG43mb8uf6OUj1S2esJvi7k5w6H4Xr/vfcSYB2sBEKDtvt1yJLC+Z1uO4CVielKrn3L5gCJMMflJFz1rOmzl2ddbq9aYVTWndmDv2PfMKhDq4CSWWHmkp12/wL7vH4xXzlC1ZEaC0G3f7sTgMI583wCH219Tp85kT/PRjIaCXhqUDn0LozbMcmjccW8GVCHvefajqgDSFMfnUTGbHo9Xr8RWe/l0yWHKiZKy4JcK6AHqF1MsKYPrgRE9eMVBK5O7R6Qnmx2BdycFpM8aTCYuuUH5H2RvXNVTQAkIbIoWe5jx06GdYg5SPrQAlxf/vJXJs8lmeE1RYPFDIpMyMzCdAmO67UxqIPsDJCseqaSmAlksPR+nqmSREZMc7Ke2mCkXaMBDcHTdNaAxELVvEaCp/2DwKglb4xYumVHS7a1xiFbjMul9lJZQwKvW1Xj2i17yOLMbVn9cR3UDM08FWS35JezcBt0mdMu11rQDmpsiUMGXwoD95D53DI69cfW5apIrTdNpsKmrgrLBOBZi0A1ZrNWmUBuYD+L8c1zL4OTjFN3li07NRfQ9zV81nrOz5YDcgJzCQHjXCJqEyl7kUTYmYCEmgPD/lTjkHVT7MrALAku/c4o2TaPH/ddlBDAeJcrcK+jkuRSMSSpY6xGh99RLtsgrmvPxuRAS5efvK4xHUEgNQUQ1NLStP3Jh2QLJtBeYU97xD56Xn928C0F1PX7emj6e4U73jSKBXXOGBjDVAmGgJEeRomOTjqNJlNe3/P2Z392+6Qn+1nXO/sYGW5/r5KCIQHi6wKtkfeqwZ4XhtXWqs3NJKA1/xrcEs+BBQmw7wEbcYi9mkRCngXgoLxAomhq8fIkL2+HtT8dwBQgH7C6JCqdpL4m15Qc5NqtbWeOfRIrtznS82ktYPIu5SmQZ6s23dzFallvWsWsy2fXsIfFrT2qHbCPp5SC4ZK6TXvjS5/7XH5+TcDyoclHMYQDZPVi/Vzkw5KnElHM8qxvrty1bnPvldwYTPOuJQG7PgCvgcijAOmL9TyBSMmP3ekb/lzaY3neSgeYdvn7s3ufLabV313b+0lcfvDRweqNfWbwObDNqE3vvscSp932yTkEKPuz6tWzf/MCoF4oj4W8bzmi54zeumHrZOeWXZMtSVxu2hSWNXOE+7D6U9JTLOjRMKz2UOfDmrjE8yk4G7Z7374XUjazqxJ8t2IIpyWOGtb5mZuPcr5bt5IoSijIo6eS/DPXnHnWM3bwZkqDzl86W3PA/nQxbsvUMGpGOfNKDl7O3kVdQhnEmM2+xRVYTfy1KF90DWC+5HvG1xo2Zs54yVEybfGF7zHGw3xjV50vOUYery1zuJMb2nf5XUm9Vgx5jlj0pdkn3WP1Ts09lGO1shxKmEr6UbxE+q++vsoTug9r1w5zAlafak2Etb0dY8QklRh46YeuhZKf76TG+TIxBFb5RhEpOJsl73k3TAWwrl+/crL7me3Zh5fnftyH+uOrk1/9X/7V43U695enbQSebrBqtOcY1qdtzn1Grrfr1yaTn/jzzzZgC7Op5rGlYLL4XaPHZMFhTZ4kq0lm5/AgVyPtunpZ5jM1gpEfLY2pzyOGLQFkZRAjsMjGzmbeQVBSyhyUZMBadmhWDsCSyzpM2PMvW5pWLakLUkNz6NCxMsURmK7NIaxFCkA2SoLHOlKMqiCtFtTYQ9HrRQ5XUsliSscelS0fAljLh0+fy4ENcc/a35BGbdu6rdyFSdGWJ+M/BqUD31PsLQnmWCtbcTcoR06bQ7OZFmYht4uZ60CXbLQgcEnMuqF6gq4EZZICGCDZ6gYGegkmcC0ub161Bnj77bcnb775Rpk4ySprZA+kkbEJpGTw1XyVXX+CylWp9wJWsJd1HwlmsBBax5Dp+rdmU8LG6HkY2fUYYI/mIkxzjG+D6JZHe17mhGCxpIJ5ztWPNFn+q2GRrsfdF7M6L0H19h2bJ9u2byrA+jDBDoMW7EEx3xjrqq9L0JEMvtpRphz6egIbszn0r4alOX7iSAFFYAhgLUOsBKujGQxgVvVsJc1NdjpgS4LAfY1tRDydquNM8B8evCSN2HgyXsALIJDR1+bmSupa1bQypNJaA2DrOdLtc7Ctnuujkq5mTudeMDEN5ls22mDfuzbYN/fHNgdlGJbxEzyrxUOVlPp8YO0xD2rDF83Hfgc4JYnUNdbdAoGLbrMD6cKZcTAeAkLP4moCIu0hyKzLKCy/49mq38bESzh1oJfasdyLemeMt6ROgVLsd34HKyWIrf1ArRzgOEjjzRHggWxzWdb8Ug7Jmbe+FnBWgE8Sa6yK0R/mT6Ot3kHFeWZ29TSpStWae8DYeKwLJkvOqw4wIOBqGX6RzXUfYKydeXc2AaA6S/PQL5sH7sU6s26Nj5fuOdf1ptZv9bKUrOHKSgKc/0ryXvuIIBS7ncRdAIrEEABbsloJl9ybvUiCz7zyvKtWt8BiS6BKMrAAACAASURBVJtHSbb3Nl9Lllj1jM2GWUNYRE7izcZip7qVkZ/TV1VLGtJJ4FUio9p7kYtmvmudgagv0xzMmQTjKA/vrEbNGXOlyx068dGJLTLiVl+MjKv79nMjmzrW144AfpQ3k+3fy6c6+9oXEqCrt9PKRP2egJ288W7KAW4n0LYPqrNUx3k17U1IPS9eoI4I+xZ3aeZmC7MPXAswOqNNWr5HuqlmESADvrVZM+fMm5v5NyZo4/qXVFX+sCEu9Oat5wSAFpOeNWU+WBtXrsVhO/MdW7kjTJ7fq3rXgET78s4wjM8+u2+yLrJ28vEzYepn8zqMturT/MoFqCXVFocREpBj7bZj7L1KQFZ7p8wDxn7Y1F1hVa0jQE1SZTdX+ABW+zZG9rD+mikVOZ3ruBRG1Zwee3Lax1xzgai8T5kg5rVaHq/Fk3Ur8csVu2t96yzPXr8rLOvzMU56JuUN3Pmz1VVSxJxRjw6w6qesnuPFF1/ONc/LtXNknk2SMUqqFWsrWQKUAldkxbnTvEb2oNrnrK1avhUPtIs0517nm5KWSMCTtLiZLgOY+NthXa9mv5MIqHs+erL2Cr4Upf6pROTdqoU/HWn1pcyV1auY7cUEK8/d3tx9icURkcIrgUlywj8Cq/ZSeytZL2UGQzVndCUB7Zf5HeZN/COmokDgtG6Oc5auc1BbnKr1B7zFJN2SZqyXNdXJ4KtFVP5uvCXQ6v4DVilcSIApDm4FrFMVSRRg9IHZ65FtU5lYBy1vxuRjbKNACIBmRGndLJteNNm+dX16gcdfYo2+v6nxTmL/duTV/+sv/Xbvn3MfT9kIPP1gtc7FOUnwUzbvPiOXOwLWv/VLf3OIa9oltIK0arANOAjUU+MXyZUstsN2NhlK9ZKX4+Z3pVoTyIBPqtZlOoHrAgEP86KME/CE8RGIL8ppuTib9rJlzHQEzkxS2ljGocDgoo1Z/GYcVyOTOX8hwXc2eYBAS4pm5NQUdbudquEjDcQqyHaW3HAISB0iJdXpnmmPZYEl+REUY39HVuFJDZ3D1r3r76mGEWjV+F0dI8augvdCIh2QPpYujnG4liE5BLtn4I2SqmnfUUA1vzaybysif+JKOLJJXhGTqaZSsIo90L7Ey7Yr88O0X3l38uZb3w5g/bDMR7bG1VJAAzT5nf3736/WCer5LgfoO4S5DgOfxovZjACcnA5oZR4lSSFBoKXQyrDY5kAHX4ICMtGOe7s+p51KbyWIc29YiGIt1BTlAL4T+VZLLWXk9SycjnnRlgRtSWZE2nQ7sqaLMWNqVtpzT5BQbHlqhxYGuAYwM1uRVffvWAWBJ4mnZzK2BsF0AIykYYCJPp/mmaDUHJDNNi4YYc9LsFjRXhktqdPs/pqy7AKm22VYQmYZ8MG0Ks/g5IlT+ZUG1dYDKa3nJePu+RZgz3t6vgDz6gSEDbAa1HrOxkvN3AhI1UZVi5hKQbQUVt9fASMQInA6naTD0aPHKym0dGqmADxJMkl5MaVee6gBLVMQ6zXXKMDyLNSLey7qhPWmlGiq9azPJrCFHcocMCbGoZmjNh0qx8z8Lhdp0tMN6WXsU4BcbMRQW2pc9TmmiFiYwM843WcwVW7eaqQjCVQvap2QzwtzSV8zfgXMrRtrVtRXFskY2HbZ9gkcd81rEmO1XrmKqn1zbXGsrbYX2Quy/rudh7nIeKbBt/vHvGK1RxXGCNTMgydJrLHOt2ZHg1bv/ViG3Nflekd59NjXtddT1k/AAUA3spAjYznuDXXI27cGaa25rBTAXKlnkOeJSex6ez/McOpOyYfVomKxOAXfjfsvwFo1zgL0kjGqXW71Rxo6VlCs5UkB8JIrM33xvTYyG0H1+G9dKtBJKx+uuZ3BO8k3srNjbevIDtd+GxBDnluS9qE1WYkPcj1V55xklbVifzevuHVzi/04TrgAu1Yvki0SdwDdzSTYTp3Lz6SV2YWAVnmDKinRSiX3vSlJRIk3z17QX+zroO7AREqurNNDtaTVSaRi7gDzApSRwCaJQ5kC6OvfzWDJPnU94MG6sRYBC0BS+YtxuRjgSW5+czDRAprME349y+Pca/+lcpCMAGiNs/ehmDEXMbnahjlHOFSP9cDMBbds2VLJw8u5V61fzgakXVArzECpwDGzpwfloFutw5gAmSNZ7+7xMcuYZ2hPBuYkiH1IRKzOvr4zCpvnd++dvPR8alHXkQTLbtif71YLImAd8y0pp+/0tSTs1FZKHE5Pr6oknhpo53HV/Neqo0pSDgHEdrdT/z6fdH1YN93LNInqGILdj2T9QUAymfDCyGTN//0HPohB47thWE+llVhaLlWN6aBSyXmlvlVLrPM5wyQ0ORZLLpbrcs4Zc5O6xV5WsvDsS8YbQ+nvNpmh/XWfn5JoklP5QkzgvAKQraVqbZOvy+G3lBVcu7XgCluL/sy9dD16OwMzxXNeje20RpbVft8lGVQcGaWA+nUZc+3PEAJk65KgnWTpNkQ+72rXk9d0zmBRSfxnZtJRYdfm9OhNOUpaA+Wnct/A+K3J//zf/85nJAL9s3Ybc4D1z9oTn7vfH9AIPD5Y8no3b58cnC21IGnzktFAgWxIv7aSrUbOo+YTiAFmbmpTEEnP4Y+Px/XxfOpq0pcymfKZBA4zyXLfywEBUABeD4d6O+BhY1rY7NpFcrs2h2H3HcNAkg3KGl8NyMVwYW2PHj3RdZV513vqiSowBCwarHbGX6DXbQb8nABNQOcafbQzaAdvVWuKpRpABGlyB5QVrdWh1r0KW25Eogko7dmzJ7V5mwvEVqA+1LU1aG1TJQe3A7GCCxRySbbILbU1EIAEgBaT7J67r6gAUrBR9YfkSAMDBrSXrDFBS7U3wNrkvQ4dOpTa0A/KVGSb3rKpvwV+jh07WmAWYBNSCby1xjE2gimg35/kUOSodzHg1RoBoIuZSIJucnA9NQUGncUmD5UB1l6m5cPV7iJBXjsm5rpy7WNATA79IEGsp6BuZ1VaF23ZuiF1ZKmliiyYzPHi5fPlyumaixHPdU6lxm5lQGrX2wFoWLoAyYyjYAnj7mc9d9fhfUsOnes/ExOVE3G8dE0YEXOC5FkwKIj1Oy2JDVhO5l6SpJ54Gf+E4SpG5HICpCvJ5K+N6+3Oqp++HLD37W+/mfYbR4u52bEjtdthZMqwJo8a6CxQH3b8Vj6XJgmzIQEwoNGAtawhH7vFApmCZNeNSS8JbO7FOHLO9ppaFjCr+maMtd5+6+0AzusF3CVifLgvLSdI9zGo5hYg+fzzz9W4GI+W63Y7G7J0TM31OG+OrrVAlXoqP+N3K6EB6Abwja1MBPSMWQR+2iQZS0H3WKus9dKGtC4Cojl5GlG9mAF/yaKqE813tfrx5xg8ek8s9Lj3MKxq4Or+GnQ1w/oEzFcJQoJK6/du1sS1zN8bYddmMycF5/YGqgtgullOBi6zBUx8Xo7UUd2dsR7rMsdSgpGJNFaVNCoWvLNOj+vhGTZlnnSgnLWTuednRyfdLjXQJqfdhbtXcNfAlwS7EGgDVh9eR/3lRx99VHuu+eR3/C7ZOWmiPUKSQx9nTBewqtWXYPmOHpABB+OedzeMlf2kL7oBRacK+z4apLeLtAREs0Bkpl1O0SC5ZdCdBGopa5cvtJrFc6n5k/1UwgYw9G8LJAqBjIF1B7DsWdcylySTJMaYn62M+Z45cSmJqsMxYjuQWs2rkYjq3coF1/4vwSQZcfp8/BOSpLyaVma9l3YPWiz2mjXraxz1OL0S5s1zGGv5jTmQ2e7FUfjkdRkR8RPQZsm+ej3nyuk4imPhrLf1Ge+puO9Sw9ijgewqkdmVkpCAVoqEcylx0FfVmeR8Ug/MeAkDB5BNp42L/bbkovn9KhMxp/PdKgmQyMp4Tef6qWhOZ7+SiACGJYIatK7K+4RRVHcdwCpp67m1Gd2tAqzmSKtoqG+65tn6N0aeZc/Pdm+3V5puywPu1+e1d8do75WXXsxZoTa0e7leuXIhe9vH1WdcItj5tiwS4puR4Doaly6VnI0iZjTwGp8Fhrf2t67r9O/KKszJckMf5nl5JEQlgGHFvs+TTInMdUnMFSVrvvvueyWDPpae49hVSULKpBtZ3zW3yWNzllyOKZE1UEfFUNZDSmufN5/FExQnwLNym5YHL6yeuRJd2lNJmkuMVFyTn8O2dhIkngB5XQy6eKdl8pEJR6XgfB/VUePa6BIcJRhdJ76YQV61MDMPmUDp/TtV5Shr49mwKKDVOYjNlux3Nvt0HfYteTrjtyx13RRGEtJXcj7ei5R+evniqJIyPzYn8boiKo7041Yjfjt1x3/3b/1ur/e5j6doBD4bYLXOsjmG9Smad0/hpY7Z8vHSPwlWfS+CmMqylumOjLZaxerNaENPLUbkPAwZZMivxFBJT8pytg2zouRKRvbMmZhrXJktOdHtHJ6Lw+DJ8pMLrsphS5qKnRHMrwuY3Zka0bXpYzmdXpiy3G1wIfBqNlTNzIXzVyZf/71vlClPMQgJyEixBFEtE+wgE0sna1omNgmMSIRKJjU0Fh8Pu8dAopg7h21bxY+BXZszOXz7MO62J5ieHOAJ+AQepMJMp2TW1UpNV3a4N6Ou+xIodi1LOwf3+whoOFkCi8U2J8hoV1CMqnos9Wgt3RVceUZtlsPZUHZVBnhhZcQPxIV5f3qyYuMEAQ5K7WOOHjmcbOzKvq4wP+WMWwFns9aAD5fENpDo/rKCLCZHsucC2VVxaMTCCvSqFUtZHzbjVPMovwtYNVjFcjGVaHnhcjWMmNo8a1Ko5QlOtECQMSYLvHkzUrPU4Mhc+z2tdci/ZNdXpJ50ZmZVmW0w9Fob8IytJ78CNP0bECBYkwARUJDAHjxwMGYp7yYAvlxmP+R3zE6Ax5Zdq5fLHMs8xjwztVmSDPjyAEzT5Xxqot597/36BLZefOmVyICfTcAwk+z/ick/++e/XoEuhp0xl17BwAkwiHkRt2JJlq/E5qqV6z7Arq8Co6qlRkd1XWHVKuY5k53BFMZRMNsy7K59PHw4zEfaH3k+5g62EBgYJdiYU03ksTZf+PznJ1/5yperNk6A5Xl6jap1M8epDgTTxfQOZkeZm9gprX0AFmuf62m32jBXun0CYCogVDOOgSnTrQyaubUyzxgLivnArt7S1keQPqxBa1Prl1oNVXtLBTHQU+NG5OtaLQL8J/0UOwFUFeGl6HhkDlqzmYcFjPNrt6utFjl6auKxJlkbDVojq831AMPG9kbA+qWAAWwbUya1elXbW4xjJ7u63yI5bstp3VcrCewPXUta7OrgOl6S8JJ5V0FA1WWO7OsonW32lYlTWO3Bbdfrd53qo7qeM2fOlHOs91Ev/7nUVNqPABH3DWxj2VtxIqGnDQaXU8CwAbtkVr139X4c2gdlHlWds/HNM1WOUQx27sM1dE3qmMxptt1Yj8m6lnQ226okwZ+YecDGXi4J5JHou6ksoRKB9tvsVdQ3zSJx7W2gCUSUU3QOi9kE3JfjID+bXp2nTh/PuXKqmCcu8Vc4yV+NbPi6xGkbrFXC0x7hmeW8cd9qG803iSQj4zzQRxqos8fbS50nAJ/nWaoEbbC0nyrDnYCbKIdW55wwZsa82Tk12nfrWSg/wd5j+sg3XYubJkHvWsgAfAnImORQLwDdal3tTZg/4BLzRyUA3GNeJS3JoctMzxmZZ6Cd2a6duyLNPR2ZbHpsZ23bFylfgE/3YZ6a29ZnrZfMT627qp6dHDXPp68v4JWclSIhPzeTa9gYAL8jyaU9YbB37d6a17DnnZkc/PCD2lM2xC159259ybfnWWS+3Ug5QMolgFeJS8oGa7qTWf1etTbzBnXeFetqzeQMLnXFsDbyrBkFzV9kpfh7gHyYXeUBX//61+PY/M7kZMA7VnhRQCXJsbl+O+yqOtp1MW+zB3v2Z6PmMg96HUzK96FbbgUAZwzVE6+O+mlHYoo9e3cnobexnjWgqub1yOFj1ZrI/s7DYFXGxHNSqiRGwJ7P5vXbwRdbbe7FOCwxjn1TzklyqdJAuV0SYOex9js2uHL3rX0+fhLZU3VHWJPzT5/ua3FHvpTkgBiqWtrkU2JPTfZYt9pJsi4ZIvu9lVKaqSXzCrBuz+fMDEDvuZsPVye//Hf+aNxB5/58akZgDrA+NY9q7kJ/eCPwb4LTT8rUxqs6dvKjoUk5xoNmlSS428Y4mNWGOOTUfN5inBBwdDbACaMlM2nzvRUXv3sxh3EAXQ37cxvTk4MZgNEYXXAtqBE76Qe6JYfo8hXqQmX3E6SptQtwEZQKgLU/OHf28uSrX/0XqWU5W6AQAGIWBAiUbFUNWkl2Wl5a9WfZ+8vFtwLkEUQ2A+p79elnS5I6AtMhcM43CrQWK9Lszwhcfadl0ssqI64tApdHjKtWP0w3ykSoAvCufXsCevuAFwiSfcoGl2RvCDgqME6w40At2V69TksTxwMSu+HnyT0PHzmUWtZvT97K55kzJ3PIAZ6CV4HOE6YBwBlrfOuacl+CSuwvKaExFfBeI7NMZh0YXKrvY0AzVroYa/W4o9Ozep2MN2DV5i2k3dpfkJmmj2QO/NUlKQYwgG01rnHrDEi9dTvyqnxdNUF533sBVqR9Dnz1qhheTKpPkuC1YXpXBKQKmIBawapn3AzigwpOgQnsx+mAOy8kIMBSrQtbQ4pXLYiwc/lXAbRs/vW4VS4NYN24IfW8M0urFu6DgN43336nJKVb0wd3bwArp0oA82tf+50YsnxUwdnWsJs/+7M/O9m7Z28xqN73VtbGTAIU7scMpQRSWqUsLdZPMgYDkiCX62+e6Zhdr363akn1xRyAkmf92NE4z2V0jPV8BUyYIT1sT8Rx1NwgaRS4Cjr9W9XStlSgnlHL95otbKZP3af1pR70VgXe1eIob0w6ax16n3JwTlDKfZcrqzYXwIp5orcsoKB1zeIEtJIsXtAeAL6VHN9zynjNBlBZzsCCINoiGOtDe+8Z2Mzh7wVUC8Q2w2qvqPqwYU+QjHpIepyv1bFeSnIMUPfTrumx+21ep9r85JXUs3FmpvAoo5eMk3us+seSlGLWuq3MJ+s0awpXgNrX6KN3mPFjCN61s6jCwCc/O8pwja9rGk2axvrXseczkAG0YiV9Tz/kcmxWl+jaK3EAvEoiGt15xRSRw0riAesSA9W72P0CC+X+jeXrmmiA1Z+P7DFV79jzYQTo7nmUA49mUaP8t5JpQ4ILeykZ5E+/SyY5n7FYXqtBsJp0dbZUBcxvej8xipIJbdLmSxJrAJTRzcUkEc4G4IZVyt5wNnObC+uCmPc8CPMErGHTrgbElmy/ahuTdIgiQtmE9bQ4e73WSusisbWP6jNKlTKaX5WUu5huktY2qKsewmEtl2WdSuzcTwIOmBzVCUC2khN1tvYEe2alTzDRuY4GbpKTymOYBSbRyEwvE9acMne0dilzr7x/GZeVo28riFr9osQmbaGyj+3Zu6+SX5IpDIiu5fykaPDhuvq5Dq3FnB0BkKu1xRmStp0M7fUssWAtON9WZm/ek3Y+L+zZNdm6mSpoUamksMwXLp4rkL8zYJkxH++Cy5dIio2rcyiMvvummsi1A82lSjKlBma+pLAZI+vTPr0goLVKPYrp796h9x8mQRugygxMjfVsgOCv/do/n3z7rbfKm6JaW2d/0KNX+xqmRssjnfZMsdnWfz0D5Skl159fhn5KHYznitwjpdbmzMt9+56ZvPDCc/Ge2JwEXEpP8vpaux06dNikr0SsVkMbNm6q+eFMlfRRK22jUjIxyvMlVcnWW1HhGrL3DQkciTiSXp+1zZobnJJbulP3Lm+3fsOa7DnKMy7XPjMqOhADXIbvB6Q7Z5tpdX5RrlFjKYGKgWBkwRs3rUzyZEVAMP8LfZtnJ3//b3/z8S4095enYQQ+O2C1Zvscw/o0TLqn8xr/TcD677qLb337tXL0rCbYNs/B6bakYkPfR0HFktS/6A22IEHHtUi6MADXc8Cq/1Cysjh1Hep4bmgpEKAioNIqYnPMMtQojX0eHarrA/KwAkXIDPV4gBLm5FHMHVzHpYvXJv/PP/p/4+54on6GxHRlgo2ZfFaWX1BX9ZKDS2uuHwDj0Oj0aHOVNlsa6161AhAwFJsyAIVmRsfs8VDH9omAteSwJTnuA6n7VCarm0wtJm9bGD2s3sowbe1grOn8KJlqR111ZfXbVa/XfTHdQEsRBaMtearjDss1GDlUsF6/iDFqyefFSxcmH364f/KH3/i9yf4P3q2aUFQ3tlWGeGOSAesTjAAeJfkbAHoZYjDAKnY3ICosg3svOVMCBiwrCa6s+f0Ejg5UYbpDvWozAfoEfn4Xa0Sq5tN7+jdMprYsHCuxJhhlkjZ1RVh090tO5rkLqLo/bBIAxepyrMUicKbmetxtjcbm7hiQJ88oLR8GdrrdYEmxllRAysxJUqECAeC46o7SeiZspXl0PrK7hZGnbU4f4LVr44KbIO9csvAfHzpSEkLvvz4Z+s1Jsgic9n9wIBK2A11DG/Dxcz/3c6n1ernktBdSc3YFY5eky+KMpSbxXatIOtZsEznb8sjk18T5GgCHfygSuiXDozJTknUnP/R7MvvFzjLnSuCn1kwiokBWgiiS0asBLOZBuYYWyEz9aY1nsyGm1pgsqe8XQzPUL0KBwEZ+puZ/vgZip/Le1/PMSP/V4DEf06SIw7TAVhB8KbV2txJUeq21+d7qJKMEySatsS9wUlRAA1bJAAkk63BBWLyGgOOHIG+Y9wUKWy3hF1rZ0IDIharjxGI+IoPkHpvkyoWMwcm03jp0+EieYYzScj0SR9rveB1th6ofLoCW12qH3E7QYF/05r2WvavMqaqmrB2QR0bV+PeYSWC1Syv562PJZyW3rOG60oKyw/bQP2vlZBxaRt8Mlbnp+qruNUk7CR5JFQw4QG8/KYMhoMT9CpArQdTgs/pVZq5j/LBH2NYi72v81fCZCwHgmRd+XplFt45qtn1eqUYGyeog3Xxcy1v1g80qjwmO8f2tH2CVbNQ+13Orzca8tvu0VskvGZlVvXFqwu1XgIYxqxpAtY9Ze/CuVh0Po7y4GTYJC8Wk7Uwk3NV6J2ufK6xzhcmWNeQ8uBgn4cN6V586UzXnNyOtBELWBqyujnRdG6NTYe2A+lEeXvL4kv+3edaGzBMAxzkidyNxQ5VQLaIobur+lT3ETbaYbPXlkosMe4Dood/vsJd14qcBqz3e18otDG+B+Tx/Caxm5e3/Hlj2AH16Mz72v61bt9WMAVT1Y6WC0fN8rHk2dwqUDs7zWNVRzu35+TfSXnPcvmT/8OxmUmP7QhjHV15MAm4j998kmwNU7c1A+65du6oMpFqqpBfoQ5+DKzW3di2iOplDwYBBbimyJJsaTmPUbvyd6LYKGrASOjk7crbcSVIlwHVRkoT2/bPZa7/61a/Gh+GdPNuwmil5YGBkTaufVQMvCVYqqny/3cFb5lz+GpICSZpLPOmHvSLJUs+T2/Mzz+xKH/O9YYs3V13ylciJL0RizhOAGaS5wqdByzfsbdevYv2x2KTAOQ8zt0m3PY+WBPe+4HmVQZ0EWJ7P40Qu5ZJOBPptVwLY/Ij5353ZJDK5pZv71DHdb9nv2eaA3WvUBGHc9c8113HRS9J/OWmKvGYY8/n3su7WTXbviWIoJTWLA1jv5Ez97/7rX/t3hXFz3/tUjsBnC6wa4jnA+qmcaE//Rf1JwKq7/Jdf/92qC6v+l8mw3soBYRPHBgmAsGQ3I+F6GLv1XTu3RLq2N4fh4sgW0xz+3Nm0J1A32XVdVcvDVCbrlImEA0194ub0BtWn08Ej+6z3HNDC3EBTea6bwO211C49LCOHWNtHnvSP//FXJ4c+PlyZ5pJxrVZrubqkr7LlsucOmZZPdQ2VtgLAzegA6GKwsupEyLBEE49lVmVgMoLLDsRqUQ4S2N5u2mm0JbE5VqpeqdkK7ImAnlHH5vTvYwyyUbCRQGVktapecphOgrexN2yBVa/uz4p2te8Iq8HYKoGReyqQRgapfi9BdleyClCupR3E+5F2vV9Oj2rCuO8uT4/TLVs3lSyYvK3ZE8F0A2PgpnrI5j/v0xl05hXJzCfLrk3FpQSGWI17qZfzTFwHSdpKrU5y4FetHoZiYBWqNjZBBPa1HY6Byx7HMYAZA+Vi/TJumFDsApOnNQk2BbzGoOuvuPD24S9YUmd2+fLFmkuCYb8veBvNhbhjGleyVWZSGA0BCDfhdtKNpCuBJGYKQ3k/AcTKBHbcoNdknPTr08qB/LEMvhIYLZV4SAB+N0BAzSEHWnMbC0YtIOCturGhhczdYowzR8vwJeqAyNhk9o8fO13y2R2pjd2xbVf93Xy7wFAkffgErcD/xrQ9YOrlo2qpykxsZKO6dRCAYN6uDJC+FqkrpkSdpn+bHuS9hUNKSm4Ndt3x6AhbcncYK5G6+q9iobJWfd/z5BaqFvpyJP+ez7Ta4qqd41LZ/UsZawFGjJ62bk6ShjQ484u88In8suWDN8qopkFnBfyV+FFP3quq1pMVoHZV0DtImEv+n3kObFbvWQwOU5a8z+UkwQ4n8XAoplQffpQ2Tx98WOUGm7duSaC6tVxZy80342EMu96O3E6Q3SZePQf7Gqo+jbw7yYrzmRs+q8UU46Lhd+1bpdAA7uvzCUPpPpv9GdoO5d8eg8ACdqNKo02bxtpYcxSLRq1RjCupqWde4DjzH1NZyR4MG9krFrMNYgDLqv1OYN99ITmSK8dICxlmP1QnuU5yV+9PaYHGYfzWfVqfjP8oT/W6Yz/escfseO1+Ru9QcniA1XyjkOi9cnQPlwQM4x5mznWpux1ZQWN0G/iJGzzQI4jnIMsN+VHqHAXz+k+SwAv27Y9kysorBPaSFGocz8Q19t33DuS5H6re3Dey3zPs0QZtOmtCUulUGGugclGBKi2yOslnDnAO35xknppazq+UyQAAIABJREFUzxezSsVQtdO1ZoztmOSK7DOMbtU9pkZTUsLezAOA4sMeUVJqiYRKUrl/KwHQVcPbexd3eckeH51gUlvO+Tj1rrkvyQxnEwmwnt0SKMZfklci0IdzFdONaZSoIHWWmHKWtV9D1lokrd5/7Jtr3iwN+NkVd/YXnk39fbwEjLEEw9qcny+nptV+6byfvZkEb5LE00vJ/JkJJVkGsNrbgO+4P0syYMbboIsDr4Rg79clS/aFdStRUh0ATNGUs+Q9C8Aj5fNvH2ZP/K3f+trk/f0HqkZ1y5YdSfjF3CoGjhdSu7w459B41mK2serluzAwndaktWx8JbyWp4aYMSQZ9oYwmrt2bM8z3pCYhIIiyczEE5Qh7lUSpOTjAelb03d+Vf4EWp0lpcYa2HM34Yxz0o5zuNtORTGT/5wT6nbNz5IC589H5kjWgwRUmdjljOGa7dokHikInFPOOeeK3z1+7FTKWd6bfPzhx5X89PvrUvvKsCmnc8bv/uQLr34uny9FzbUmzy/PP6Uvf/U//R+HaGLuj0//CMwB1k//M5q7wh/6CPxJwaoL/cVf+tuDC6IDqGWjHIDVf5DFyGjevT+bQH3j5POvvDB56aV9OVQeRbJ7Is3TEzSEjVAvI8C8ncxiBVoJTq6EwQC0lsbllKxQZlkgzTqejNQ1OnyAPuyqz/thUxZGEqbn271789Ls/XfiiHu4MqYkbUArhlaQL9CrVg11aLfJ0t38jPqwYiM5RSaAcyDJcnNprOA7kUQHNAGrOWjahKTrbxqoDgHtwH6WjLFYqQ5+STkbZD5xD617CPhen7YKe5/dm8B5XQUhVfuDDct9C1J8yuL7qD6tCTarXQKJkNqmjL2vAaiqk8FSaFSev5Mxug61kowsyrjk8tl8nkuweq7kdS+9nN55kUQxV7kUJracFwcZrfccJdTV6iXgSqADIGL/yHAXpoXGudQj38hBT8a6JbVNZFSYgAqmM85lHKW/ZQXFmChyxK43BFzKuRmbm/uUQBBEYw6NtzEhLwUqBA8CdXW71W6G+3MC0zI2yntJlAhyuVpiBqpF0tA6ogxJhh6MZRKUYE6A6ne7drBNcIrBJMmr+q8YtpAMDq7Vy6vHZgKEoUfpioDxkRH0vW6D0C1ZRmOeAh319DqYEen4k2nKkaPHiunz7fMJQI6EDdIcnovspvRBlNnnxvzCC89X24v3Yjxy8MCBYoT1QTZ3tOUY6x+x8UB5t2Aa3F7LLKfbHgGwWMjqpenZVrCUOZaxLpYuAWy5Vtb9ixgp3xKG5XcAIDXQ6rQYqQHLl1Kffuqk2tkbxfAwhDFHAfbrCQCBbgkMdYTub9WqAH7SPa7ZFVhnbUaSLjEEoJLOdU1316A+qPX0b2+NI2AoKWoxNgNYdf1YELVrmQ/38nBOBrS88+7+yUdhxIHWj9IztxNS2KUwKFE5qDPflf6XTMlW5/nWMwrD32Ctkyie7SiH1cPRXO0a4QCS3PPpUydr72NcNpvxqPrdQZkwuur2XtEyxa6JfwJQG+A+eW4jEzbuM2MNePWernrnbpkjAbA4+x9WucyMEugCVWSWACvDLEmRMmfLGN+jhsj43E6yUbKFt4Cad3PW87aGPGes2r1qk9OGPqMh1AiuPZXxmseayGaEGpBiWNVwY+VGYAv8UDF0/V4tiRoLa7cZzqEmOOP9IPtY7ZcBq8VSJ+lGHeCTOU/JTpNIUdt6OfMQUJJABVi1J1kSY5qTp8+m9vHdmMt9EPfYqyXFnh8QwnRLrfr1rOsqbWAWZ98dkiFk4ep4mQ6tS5IAkNTjufoo5+wyJvZlRk3NqrdMk+qkknqp0cSiOVPIViVsfC2ZokzE3sbwzPkHoDgvJe28NqBknymgWi2j3NO9Sqa0mgUIlmjMWZbftVQkGoutLtMgrYfilp/1Zi/1POr7AT5KRITDLZsdSwK676yzMKRmGMiFk3Wrl0w2pqfnvn178rm3eoxreUNB03kte3gSdItW5JzKfkfRUP+5n+w3OW+0sVFbaS/VE/1+4gTPxSQbf7bXVnbMsKvd4zwJwNmsoYxHzcPMwfcCVL/1rTcnJ8KSLwjw3bVzz2RxEqV34oB9Pc9OAgabSZ3iDHQWGi/nleTZ2jixS3BQ79jSyJ7VP9/N19Qo2sapZ6VQeBg10e3r3Lav5n12V41qJVVy7rSMfFMZ7TkHLZexfZZSFXNeCYGkhPe1X1Qte6kWwrSnBKp7lzu3JGc6qWgP6T7ZcTS/cjES+vWVQJZor/Mw88e5DojfuB4zxIDpgx8czJx+b3I8JmvawDFrmp6O7Hvt9OTP/fkvT3701RdTdzsdVjlJ0wDhn/rxv/ZDjy/nLuBPMgKfPbBa58ScJPhP8vDnfuZ7GYHvBbD+9f/ib5Z8T6+/RQmWSHEuJSA4nQDhUpgtIHR+NtIdOzdNPv/5FxJwP5PgJNK0K+ciA05tKQMbMuHIFWWXJ8ksTofpK3Y2QYfu3YsXp6n4IG+tOqIATkEKKZODApjkArl69fockjk4U0dzIwzra6+9WU22b+f6MCGAn8hIQNTurwmWB9mriAEYFQxWvUkOfkzXhcgcK+As5q1r6WS1u4UJZ952G3wCWnuki2EouXCkpgw0iNqwGwLqx+C2f66itWIDY1wUqem21A5h8DgNV31gHYJhZh3A6tIG6VkbIAGtmARglfSLVK57s1adTAILLKt6YZhR9hqIexDGWy/b+Qs5MqYWJwHFsphYVa1QnsOpBN1lCIWpIr8l8yyZJLl0twYCWAVNU3k+jI0WL+CqiF1NdnjxdNXpam2AYSuJoObsxYLcL+MaiQP1m93jUY+7Di4K7GVIAHJ1Xe7RhTRQIPcDZtSzal/Uz7H/JK/LdeYmSYnNPXU9LYFt+ZmAF1gVnAtuACyf0wy+hr6hfralz92HdaxNHtsFAdfVv1YQM9QNr4sUGHPia+YqLRvXN7eNeKypAq+eY37f87kRMIDdOhvGlGnJhgBTY3sr8/V6rsmcaeMdzqudZOGIik06HJfOjz48mNd1rczCwrQmwDGHqiYzbIPnwoFTbbLfBz4xQ8XUidiYV4VZr9YOA0vE3belqEP9YlBiSyMZnwS8adMQQCCRAJRxARdoC5yv5Gt9WEnKBffkiZdSCwawro9BjABPwAckYUuBTVcB9AGuKwK4pnOt1hSACsCUczAQgMUo6X2vL8d5L50Ge9W7tNgar909Ra1na4JskEL9UNjVb0dOePREemdizOPiKiCtHqdYxDy/VWG/N0QmuCkurOp8GQWVQVAkkuUial7kWstlvOobu0aw0XQnIATFjFmqt2MSYGS41b6ppOlYOIC050rVSX+CtRyB3yf365GtHGXGVS+aPQFLNiYUjAGgYt1pZVR7VfZSvUx96u8IjJMTW2zqNQX95gg5fYZuMIPpRJrXU0PnGd/MfJNMgsRGcN3mMm021LLjBtljb1PzvwzG8u9q9NVLA6xjbW6B8AA1z6gN5jzPfpbFtA0Jvq53ZzBHHtm1olXvXHhnMBujztDHNXLIBw+MO3fYdoOWsJgXcHfq9Lm4y+5PS5SPcy6lpjA/rabZ3JqXawVYuSgXeM5rU0fYCxfVGbWkW2tl37d+qje2WtPMe+vZs5b40uLLelceA1TozISZw7BKKurTDKyoscX6MlBzzkniWYsA0z39mctReEm12al6+jxrUvuqXbXfSogNDrOScBK31merSromG8vKFdzYv/H6mzEfOlcLxllpD33iCK6tU3ph22Nrr+8E7uIAx5llcWBet3TyTFqLfeUrX5o899yzVVIDKEmE8ixYtiyGdotmJssWr8oZS1retaulcMj5cu++0oZL1Q97Sc6Q6RjkTcVFuCrkKQsqmdbJ3LFlDqM99ZYnz8bwKOOjtZYE9rGTJ+OQfSQJyCTKAvKW5P0f5dnev+/cZgoYkJt9s2q3q9ynzdMAd3W75L/Gm3kXh/8NkQJv2bwxczs1q/HWuJDP6sMqOYqtTQL22pUbk5d/5OWcx1ymI9tWR5w9aWX2srXrIiePyZN9yr1xLJbwkPTWC1YSibqAEZdnI165OagAxDTqbCVZ7wVok6SLgVyfec0hWCuhsTdwOZhLPAPjmUN38zvlpJZxOJ8Y57e/9ltx0N6fe7+eBEzOg1VL4rAfKf7e+BRsWFXn/rX0Ef6Fv/pL30soOPezP5QR+GyC1TnA+kOZTJ/tN/1ewKqR+Mv/+d+ogBRQXRrTm6ls9FezyTsgAQKHEDfftetmJs89vyuyyMjCbl6uQ2x6GcdVwW5qkGJCA2QsCYBdF3mOwGVW1jSZahUu5KKuTVZacOtDSxA1RtjV9es3R26cg2Xt5nxvYQDA5cmb33430smLxTTOz2FN5qOe0cdjwxBgYqiDXVgyrbyHmrUcoMwsOHGW06ogNL9bLG8Cw6WpaZlK5l6GXiDTbXJGdgAL0b0IK5DMNfsoB00B9RDo+l4HacBAM1iysNt3bo98dnVJUrutRn4HEzMEiQJs4yFL3rU5yeDm7AJWr4XV6QBZv8n8LulYwQJKP/WvjESMWeShaSq+YkWuPQfcg4BWpkI+1bWePHG8ZLFVw5h7w8y08YcAtV2BqzYQgZWsufqzqTDblXnPYVouhrkupkiAQMknixVOzWTGWD2e7DMjLPVJo/y36quqltLzxkgObsPYypJdaZXU7LJgzXsAv2UeMwLGkoIK4LT1iStwgr9mtfuT9IoCAGh1P56bwGNjQKdAUaLCv3mmvu4eeh0QFsuc1xBIChxFediCVQFo5OUC8G610D0qx/6axv/G4DQKkFYbD712yeczx0E3bYFgMNfk/dpgp9l711iAKWPVzthhxGKCMhsHSXNoSeRtq1d3SxGgkER7ZlmUCZHHj+Y95vxDc9BVm2/5PfNavVwxckNLFP8GAAreKutv/iVwZ35yP7LMsXaz6606wAYmSCAlWIwZMIe9KTfozBHPiQlTKRWSHCi2m2Q1YzmFyU1gvzzBtSSANYVVdR/GWFBX2tYhyB1ZmSLBBklwA9Zm4MbaWz/eRjwByQnsDh46PPnmt96Io+qFqnc37qSi1jnm3JiXCiJr1x7D4E3iSOkB8LA1sv1lkY1jvYD8rrntsXS/pIXGeGnJMbuGlBushAg5JrMXwONOxqkZ0IxxxqhNjNppeHQb7n2452tL3dvorUF8m8KNpQfdRiq1rLkea3BJGK/a3yLr1Ibk3v2AzezD6vNmVi6v+X82Qa4+uGT1y5dTCnBbVa6Qh1VGOGFYBdmuV22rPtc1J5g5ceCNK2/Mm0jAJSvsseP1Gkf9UZnKSdJYBxtjVgO0joC1zOFKdo5J7WdbvZrLoXio1bfzZ2+WbKmEz8BCGxOg389Xwi7jKf8yldYdC1O7x1VVUst+iDG+EzBzKuZ7ByKfPJJWZ8V06vvLyTbz8k7G7kzUDEopSDtdC2CyUHutJILWJYk4kySqtXAn4AkLNp05YZ5wbq8awlwLJRC5OwACsHZ/zIBaZQX5GQ7FswwGw2xXvWWYzvZAwLqqf+0+yy1dXVLzT4LBvksFQnpurzVHqQ8KrAYo+XnrUA2stW5vVmaiblgZxr/617+bxG3q7zPmek5X7WWemTlTSZ36XeeiZG7v6QviKrt29dTkub1bJz/901+avBgXavtPKTFyb4uSiJQcmVqURJj5Nj8tbxw32idXcjYOurPctU9nrh2v8359JNVbtu3ONWyun6vnWC7bTOSwvZ5XVAlJnjLbO53fu5eDBFtZiq2sozNnL5WC53aSopei5Lp9V0ss68G+mGSrNnBDS7oyCsx8ldy2L5J1S4pKyGpRti69xLdv31LM5JWceWfOnKgETdTmk5nsn8uXxMU8r/njP/bjlZBVl6w0xDOdybpZEcULwz/KmCl1yNmvgFr1xJRdnjulybaY8Cml0I9ebWt5JaT9mTmAAfaaWHBKBuPrzAVUueVTFUmQlbmirFLpUboP+O3MpY1hesUX3/jDPwj7/Nrk+MlDmfc5u7Jlronh0sbUr64LQ74kpTHHThyZ/PLf/c3a/+c+Ps0jMAdYP81PZ+7aPkUj8L0C1v/sF/7GIA0NS5LMLnMCmU4BP9ZiOszE6rUrqrZi/UbS0enUrp4KsLqYTVufzIUl2dQblJzWBk3iiAG9noy0vnncRbumE3DtQEVWW/BVsrPs4+vWbJh86Ss/GZv9ZwOelk1OprfrH/7hH8WW/ngO2DBiWpmEESzwioHBgg1yPtnYriVSGxVgIFBI8Ex+ez6SRj3/uDCqbxV8yrAC5otKikyOpyYzfw/AU2NCzjUC4gq0OCIXC9FmGt7DlgQIcFMsyfAgu9R+Z2OyviuTrXd9mFUBeEsnScvUnEUmpVUNw51i4NT0JgNbRiPdeL5Aa+73LtOjksICQRiNSLVifiV7uy5utyti7sBw6X5kW2RIly5FHpxG9OdTkyhAEcC4cON8JQFT17ndryz+mkjWSHIlFNQbToVh18LnXtgELotnYmxDTgV4VYBObphxwBxjKI2xcaq6w4D1NqIZDWcWlnRN65+S/WKMtCbBLGHpAowlEDAO/HU4zfo32f1KHoR1HDP27qNaLw2mNK5BewPBAkZW2xnB5voYsLieQ4c+Tj3m8VqV4/UJOMceqOoFGQsBYWTkxmPp0ApIIGF+SHp0Cxf9YTEz9yYnIplVb1Ty7FyzsfXc9JJdlcASw9hgoOvYrIGq664gZkExlwArGduK3JO1JZtfwXoCEp8MUQrsJ4CLKDaPTi1e91Ytg5ty1WwTD3PT2JC+C+IwGeR35gzm1N/1L/a8li1PgM7JOEHltTDDgmbBbhtEAa6CeZLHTmhgFK1X44Qhrn68uYYleXZMojBZXtfXGJCFuU79kYFVz1fgV5LXMiJrmXdJrSuZEdBW8tE2M6v61ZFlZeRTCagEdVUjGZYsvXnDa4Zd+2jyB994Lcm0yOMYmGSyMYOSkHJ9DSIDZCuxFZCXOd9tsOYV6/rM7h3VR3PFUB5g7buHqSQLJDB6rva+UoZUPgeTNnPJMxW0XrWOIusm7b6SdVrGPtgmv1fA9YkceHQH9azagbeTdu163SwncOTfjDMQMe9hElh5BkuyvzLzwj4CrozngG+gUF01YzCJGm7s1jOwWuzYUGMpiVYJKg7SQ7LHnoj1MmfOBASePnki7FRk3xlD16O2Fki1RjbEfVXvXMBYmcO6ANjHczH3qhzAh/UqMVNAXKUfYFqf+QrbOCQEu75cfWq3cHJt5rKkHpZ/AeVIElTWfZn+VVsvqo7bxXgdD0N3NsBU+xOMOylwfnByMW7CBw5+VP2UrWWtkLr2flHV829I7+8HURUA5xIQnk/1JM26HHsUW6sY1jZNC5DOe3j/8bnN5jolLRpEaxWVuZVESrkgFxh3T9jjNkXqZNlUQEsMBmvNdjJSYocpFZ8ICUn7VptvqbUN0MozdTbMZG+VgPPvb7/9drFz/s3r2ccxkRIQ5eaf51x7M9k7j4JSMtyZbNu0avITP/7K5K/85f+k9hsOuxzFNzKqCsN4NzWs98Kq6qf8MCU41DSdXJqXeX2x/BGOn0ibrZT/hOuc7Hv2+ckzez+XtbS9mEG1zJW0yJmnHnk2APdK2hZdvpKEYdxx7+RZqgWl2pFYuq3c6Ap3biqZ+0k+aGuUe49vxfy8t/pZMuDHLLza92LsKS6025Fk4hyf5FSeJ5Z1bWKTlTkDiw2uWuiUBJG/R968ZOHSONevDWD9UqkQzp1J2UPONDJriZ72tVgSqfSzSYpl/toLMlepndTZcqWmslkXJnaxfSHvvTTXQOmgllcC4vjxE6lHPdaKmuE67XsMGZVa2Bvt1ecSe5gHDMJIxT03Z8manBmeh1KODz86UEaKJ08dzf7G9T8u/DOpe815fz/7uHZ2v/lr73yKos25S/m3R+CzC1bd65wkeG7O/8BG4HsFq974r/3CX6/eZFX7N9T/kUSSOAmul4aRmAqLqiYF23Xt+qXU5x0K+DtVMhVgSW/WMuLIf/pKbkrWcFOMlhjLkPTqm9fSspY2ysgCV+0y23WL21MjR1K5dcvObNRrE1DNTn7j17+WWr8P8voCbIEEKaqgvg/urg/qpvdjAO/vgp2RCRBQyKAL8E4m4CHdEXRUC7m8JimQOk3yVywMEEP2CiAKwFxvy377o8ZY8Je/j99/Uv+VwDJBg4NqfSSJqxNsyK6SOgrsu/dlu8ECo4CebHq14sn7OtAE/YJnwPLQoUORUH2YnqDHCkAINAFWxiHbdm6bbNqSfnVpz6I2TA3W4aOHcyCfyDO6UgCpZc4tZcainDpxspjNR8X4LSqmTE2p+zRG3p9xhXmgN+eRMFpMKoyle6i2NhlvfXoFod1jMlIqJjUF3hI4cQTGHnkP/XyxuDVuQED3viRjrDo3/55Axd8xzoa5mIdI8rh3MvpYEPMJAbugrtqulEujwK6DaMwP46vqrzmwmWSNR48ezeexMtIpySjJdcZdsC843RqjHuBJIEqCLfjsXp7dcB4YKFCfAMOfQJ0sumC2WiiVCYuWG0VJhA0Lw7ohNXIZhKqnzjw0rq7FvPWeZH7AKhBYYCnXO7ZVqcRCRorLKXk0QFkAXXsJivMCeG2iVaxUnqOg3O8wTLqjLk9PSaYfkVJjeqxhkmPXeD8yvUfztBQR0CfpUOAxwXMSBdw0TxxP3aY+kRl/CQZxojEdHYath2ZrU2eVa1V7C8jMJMGFbSinzAJ6rRowKNgjtaXWdysTsFLWQca3gGzXCo/sW7XKynWXLDr7DmYmnFG1OsG0vv/+wcnr336r+j7fyRzxJKpeWr1vAIC1fTEAltP1ONeqLpyTctCA8gXD7Lm7NutzaxiUnbt21PonH3Y9HIRJIq0dcx5bZk16hqTKrtucAozJPE/HnbaZSmuU+VvXvfp5AFnLDICl2hhljhXTog4yc82Yf/SxBMuxAIHNuQ6mXi1TLHOzJDXmJxi/HZfXajdUjqvUCzGdyWsby26tktpWwJHMOO9R7JQ1E6Bj/Xnf8aNUIQAjFpNqIKxR9cLOvKr2Hk0F12sAQGoRqr2KUyDjaT/B5tuPsM7WH7dbf7pv67efaQNme8TIOJu/XZfdMvvaTkuqrOQgtfxqFssldnAuLmMkZQ/dYs2+eDksmj3M71/K1/sPdj9mfVPvKL/I+0qALahWZGSvSThVMgOTG/ln5pcxc2bYT5rdXlhAonpXu25yaWZiVYItcaJOOGUI9YyxrNQ0nZQp0JixqQTcUOpg7ZQ7cdXDd4LCPc4yN8xn1UAqO8iasK9Z355ly6f1VuUJoPa3k27VHqkSPwvL6NB7tZFZ1lyAm3nqefteJWFSe7pl/arJK/Gc+I/+w79Q7HzZnJW7LlY1smIgF+jN9d3LM/Ae5ubptK176ztvTc4lEc1EcUlMFq3HrTFJWr1qc8Bvatw3bY1E+lLuq/fnW6lXPXvueM7YIwFnafkVlnxdQBtvBjLYa3FHv3x1Nms0agW9dmej9LiZBO1Vxlbk/4tLKms+UB6VwkGir0wBU9Nrb8+/OYuAVWoufy5YoOVY3Pp3kPcuzxyJ+os5VYDx3bzHkigWPvfCy4lJNte4749x16kTZ2pf2pra7C1bttWcXcHlP9+b50zIuHAuvhpzL7W1N/N8zkbVsSkM8xe/+KOTH/uxVyt58fY7b0/efPONMqtzJlB4eebmveSTsew68UnG5USVrDCI27t3z+THXn21kmKP1D9nJ2PQ5cyuuvCcofeToDp48EDm96Xa2xkHHj95bPJ//v1/+gOLF+de6N/HCMwB1n8fozr3mp+xEfh+wKoh+L9+5R/UIVmOokMWUyCt1g0zMT8H3/1soA6Iq3GpOxF34Pff/261IlgSICuDeDW1GzLLghEHwfb0dlsRmdqpmCtgImzmAJOgHHtpYxYACN69l1qgDckmr0jWkzR41Yp1CSImk29+4/XJgQ8OVUA9MnAOb+ylfpsCTtetHgw7JPBoR9UOmEhtqv40h4gARB2NYBRIEfAycpmf11MjyKQHEPZ7Yx2Xw6dNoTqw/qRZibH7pEzV123QEzldfp6UaFdqvsjoALtiZgUXJY1suWEBMMHPKNPNe7iWNu/R1/Za2fLrvSpJ8HEC2/OpyfUSW7dFqpRa2VWRSZEhk1efCct94uTxBAzcY8em81rbBLTm/bAoGEHsgBoxWWPBVtWXBYzIwu8IYF2ZP7EyajRl7itjT85bBlLtpEnquTyAt0xgyBcxLEkOjG0kypCpzFe6/rVArCbzGKjUFmk4Xw6wBM9JHDCvUI9WwCdsXZtfcQURtHTjEEx6M0bMKRJ0JpApZnx4PoKZ0fRpTFBwDyXH63rhjLUAIaBle8YOe0oG5hq9VjlfZmwEl1hv7JVnVuZYJbkjfQvrKSjJmPi+RI3WDXRoZLcYvnJ4zp8lm8y9ez2AQVIIUKoaSsZX2Oyq32srJ62I1MYKplnFXs+6EoiW9K4SGg14Wn5ZSvNitEnRSpaXeaDu98TJo0kWcUzNmgu4mck6m4qEfP7CgNd53Q93bE/xKAYqlBAXUg96exbLE2lv1nDdK2OZQSrvOtSoq5frmjnrjHJi6CcL8Od5j8qEMQC3pkiJgcQK6ko+269bP1tfu7fh68wPZQVLE8ABS0tSprAwQefNBLfvvPPe5PU33qr2JVxc1ckWG8sUJX8H9tUZ3gmDBVDczRpnEsW0rGTCQ83i4zmU92fSwt0b2LL2XMuyzCdtcihFlmd+rUiCyHUCVpU0y7Vjgqwrf8dmV1sYztFhf8gS2+yIOVjaGAUQlkNoXheDJTlTiZ4kDPQSfued72RP3Z9xWpGgdn3Acdcpel/JKUzLdPbamfSuJg20NsjlF1dSyvhjtxmYBbhWiQOmu+vyJYrKcbVq+zmdq1HsHtpq69WlVy1rPs3FcV+zju1nlZjLHDO+JPMk0N3+Ry9JMvJbZRbFQVjB+QmvAAAgAElEQVTwz7UZWBvr3gFcn1Xb2qmrPmty3b2fttFdlQvkmT1IL85WtXD4VcuopKRNxEx4X0s8XYipnIQGcPXOu9+dvBsTM19HAVp7nPPCnxY76aZ9SonG4gB+SUxrxTO8ndcqCWpu0vzFslc/0/ItwBxm/wt4eBBlgj3yTmo675BX59+mqiwiJnL50zXXfiCRUlL3JJZy32fiBUFGbM/lfq7+VULFvgfIKj3omuYuVaj9K69V41zJMa1xJCOAeIAGk9iuzqMBVuUXSg3QtdXOVIB1RZQD29LC6ye+9Opk5w7PJmxkEn3ri/XVxoaEXi1vlCAZ10tRrZzMeXM0AOx4zvn5GaepMIrz8rNXshcpE1m+dO1k+9Y9MWD8QuaixBSWOr2BL0vanEnN+9kkFS5WGx1nxO1cp/ufzd5yI583AyKZLN25kzNoNqqgy9QdSYRkHyrPi4xrgdbyX8j6zz4JyAPYZqN5qqSi3IuTSLifmuel00nurEpyaAWWPuuTmicM6+R+1C8LtEmL7Df+GKtm1kQAtXBy7MixsK3nhiQ6U7woojijq78vU7N4cITCv5hE+akA1TNhWk+dPFOt61588YXJq69+oZInH318MJ8fZs+53GqSKG0wsp7/krQLwiw7e5hIUbWIB1586YXJ8y88GxPLLSldOT2ZzfetRz4AziaJQG735teZ7OHnzqdXcfaTSihlPfxv/9OvfMYi18/S7Xy2waonNcewfpbm6w/xXr5fwPp7v/3bFTg4JAQFMvSVgSdtSuYWc6T2T+ZPD9ADBz+YfOMbf1BOwAJLwVJJDAWeCVQELDu37iiAc/KETGuAUIJWBj8CaJl58lGBg9/FFgAanGoFdStyqPjkDHkskiGtQS6lp5qsfbGDed3RNRDIFIhUn7uSmT2ps6zDPF+30U+DzaoVy/cBn8qihiFRO9rN0RtcjVK1dgYlQ0rAmusfzXvaAbOz+x3c1bn6iUCv+74yt9gQqc/WGGdsK/ahDTi6XlPrFqyJ/ppjHzb1W52xB6Q8C0ASs4dBO3Hi2ORg2FZMjKxrMUZ5j2VhWRYlCeB5AbIOz7NpN4T1FuAZAzVsZKwCI0AJWD+fNgLAo5+pusH8lWxy/fqMfZ7NPKAmf14NayW4FWBKOKhJFbxX8EcSNzBkQJkXEVC5v7F1UAGVCqby+8Co+9drN/GrOigRZrNhGFcZ6mZhm4UR2GnnYm49kTYbbqBxNJHydf9eB8GuCVC4mGsnn6t+itqFlFNpB79cebttS0A3p9EEqN3OCVOJvZopSZ55eyHsvHHsFi9tMgPM+V33BmjeCCgZpeGeLeAqEWEOqQf0HiNQqzYuJMX5N3NAkGo+mQvqY4FPRiKXI++27tyPOm9MpusCZtxv1YJWcEtSaS2SlXcgdezooSRo0ls2mHlVAq3lYeKpIR6GscayAE7NdJMtPyp2A3idSrCmrqufSY+n+Q2EA6zAmIAUs0ZyLPNf7VeKLet+jP4nf1XrJ4APQ22ukJmaD5386T8LsA7Ma5mfSWAlSJ5O0sS4CTYXRSY7e+teQN2ByVtvfTdBderSOUXnvcvgpH4viZe8LZB6r+TmrrdNTqo+07z09BN1t0N3M2uLq7a4+1eOxmtrAlQxrtyS9YzGjJRSoerQHtTaLhZL0kGyTxKGhDmvbd4BqpIj/vQMlCJIlBWrpmY7Zm9rq53TVNWiAqz7939QAHbZMiZRaYUSyaWEoT2yyjIiB163fnWuhdu5ertupSLX4XORvZs8O+MnuHcvZeiU/YrsnYrgPokuebkeqkAk0Fp/tilc12OOpk3kvANgbeV2BdHlE5M9owXZXeNfba8iSybJ37B+4+NkiPc3PpJy9boNfzvJMMytytVo4VQlF20KV9cB+FVNc55qgV33OTKzkzIIu5HxPRVg9Z13vxMH2ndzj1mD1A5a+uDmGSZFboqln86chnmpDTB3EgxYSuvduVKO1mTGud6qfc4zX5bzTcJsErmrNi15FBqbRM8SMJwEVSkImCApOLRTFfvclwugYlPfD6OHnbsRVvFe6jUZSNU1Za1JzAGsY+1rOUIPy6cqSUm7MydGvwGvW+NYiaquCS6gm49OALXKwetN5WaXkMyGpX/x+ecme/ckeSqpEJZwU6Td7Y7crrb2m/MpIzlx4kRqhWNoFuB6h4GeszXzaDag/lj+jRpgYQDg1s07Jl8MQ8jIakH8FG6mvvXa9QsZx6zJOD3ztGD4JaF1K2N7O0yxmlXL8F6AZJss5ayKU+75C+rCJfmoVrr9T8uMWyVVzPJgkCZxJ6HHNM5xoEzpYaSz+W6ewYMAe9/rdkKA6qK06SELJjWeybpat3pDfd5MUutkFCVn0gbJPoA5XZOEFaf46Zz1M5nL4Y2rzd65tHk7kxIE/X9d05bUwT/33L6SJZ9NadT5sNCSN66TysH6Vka+MO95Y+jFLWFm7VBw7Yy/xfYd6fOdJOKlSLRvZQ5bf5jy23ke9mrnEsJAq6MLKWVy/lTv6NTW/sNf+b9/iFHm3Fv//4/AZx+szgHWufn/AxmB7xesevPXYuhQpjCy9cxzEnyVhX622DIoWZlanxwimNGLaTnwznfenvzmb/x6JLXMEIAAlvTX6qAXcK5Ou4tt6dGInZNdlmnGngoOu89hmJxquK5upVsBCBZlY51VCyIRnV66MuzGhhwEkXw50GKy4WAnbxNglBFDTiwAohmclheW/AZAGwIRAGAMpsfgieSr+q/lxDwfMAO8NivW9VSjhHN0yfT6mJcRsDbj1KBz/ByD9QawAqW4mg7MmINMZnXv3r1xNMQet0TSz2DpAAGBR7ENuf52XWxwZgsUeAncuME6uE7FRIq86FxA6WzGEfsBsPrcuHFDBR8MVQR0WNWrCT5OJWt+7OiROuwFoTcTSF0k/6y6NmC1e+JuSoN5z0U9EufnDZG43s17YKf07jQfur8l4Np1sV2j2YyWIA0z4PudJQd4uO223Jn0zHMM3KugrsqTErwJyABWrEM3oh/BqLANwGxgU2MELHtNSQgTaKiB9F4CpLEHrDEdW98IJAXCFWgL7vO7FQhVQIT5aqafzGtsH9FtFNaVDNh4u0fzDfPkXjD8O7bvKPmwwORCAhsBcrEteYZjLWu5Yue1zKGWXsc5eZAJe39/97oARr9/J3XUYnHiJke0NqqeNj2NqRCancNitcOtsbZ+TRsM6+kE8afPnCxgiaVairF0nxJMWW8lRQ9QFWDpwYuBajDFfVuGP0F47kUQbhyNacknE1A1Y+gzxjhRXVxPrZqaNYYx2PjRmIvUuAybKqEjwdEMs/VXbCr56sjKVlKpA/NydybBjZlXA32uw+ozJ6kXO5XasoN5HqeKDbqadh7mr32rWr2QwA9gGHDoXpqAeEtT1c2bdI8dcskqq2b2Sf9U90q6LxmGZQVc7AEjwLLPaB2lHhkQN5cwbQghY6DG1bPHCgFjxgvLv3///mrPZb4uSaIAIDbWjI8++OBAavWP1ryfyr1OxQSn2tWoR86Y24sXBXzMJOmwcdP6qCC2JvDdVmAWhBLkz2Os9TjB0GuzlBGASe4RACnnVZ8j40myWNUOhULrLBrPkt4bagpw3CpUXPWRQ3bO/ZI0SixVXW6eqzmqnlYyxdeSK2piWxbp9T65N4zgs3a4ugdKipJF1v14Jta3FiWYNQ7CzJoA9d5/SScZzH14GNN1IAF99rwwovO4p2sFpCdsFAOTtG6Zn/k+O+yLV3M2AauAqtrnaiEWlnXsE+z5r4tyZU1MfRYtkrhNPXG8GlaukJzQuoURWNZl2G77W7W/KhAJhHabE95oWvMciKuxpOuF83FrTr0mx+uHYf6wlZJ2kjXm76IwokBxJXSZdCmXGPZMzLjrYySFOe61FFnv0KvV43OG+tqc85ynKAVyJqxJMmZXDJz27dk92R3H2y0p1VkTQG5eST5dKzXAjZSfqAG+XEz6lDZmmdeUSFeiyrmY75+JEqAc4slns5ftfWb35NnnnskcdtYlXgjYDv1SdaS3bl0v1Yf9mERbz1Vn+YOA9AcPKHyw2w/DrkZOHxOmy5eVeqiJ7/7Q5olkzPKsL+utFSVDfXbmUl9HknQxG1S95BktnlLClAGNaZek8CJ7GXY15kvzo+iZH2Onxfl6ZZLhq7OHSmJdjBHUmZyn9jby5bUp45mOemt5Ph9x3s55dCdz7xon+Bj52UM4Tm/avKFUFdcz3ygqug9vK0ekxSTM+I5pm+cUr2Rtzpdyp6b0yD6sLlVy6VHWOY8P68VGzqSLR0AniNJjN+eBTgd1hidZ/c/+ya/9QGLGuRf5QY/AHGD9QY/o3Ot9RkfgTwNY3/rGNzoIH3o2CgbI2WSqlyc7uyqHNimKwIQs6IMD709+8zd/oxqCAwSYDj3WZsioEqQxgVmVDf96uWper02c3I4sVuAmk8ue/U4C6+WRupHdtTmB4D2SyEiGNDBfExOmmeWr87OMllIXmgCSWQVDm7GdiSDI62JAqn0FaWiBmLbDB1irrxup2MCYNriNY26CrVkNyBNwVCZ4aJWiRsoBBkB47VEmLBgcGZWW9j3p3TrWslbGO5G14KGYrwHMjdLijTkQ9+x+Jq2BXqiecjLHf+yjwFc3JB/ru7odBDMPLrctIy7AEACrds8hh+GpzxyG6v/GpvNLciDqtfnxRx9NXn/9W+n5dqDq5UicbhXAJA0lT9TPUBCY96haufupa55J7c/e9LPcFPBAMp73aZVWM/ADI9OsAiakAxKmJ4KBsddkMzYjI9pOwIyE2oBLYEvGyBlXcEmmBqBX6Nz/lePpGPB2XD2yqA3yExQMARv0LgnQDO+T5+O5VK/KJFbMbeM3ghRj5Xmpcxvbe3i+ale1qTh+/HjVEpsXAkt1g1u2bI2j9QuRFe+oAFJLhnnzYzKWvn9XM97NsCVwyvNdG2adhN31AHz7I/0EaKyJ3bt317MF5Kw7iQb3Jxi7H+mh4A8I6qRGM9eLIzXr+ddsZdcqdn2p/pXcSlsyGlY965J8F5uEpV6l32uSGj6qdprBWMYd8CVlLHfRqgX2vWZwPYd2fO7n4GOc52SSt9KG4XrYlRs3Y/wUNprJGlbaGF+Nq+rl1JT6s4HvyL5nvuU+etxT4+lPcumsywKuFcDn/YstYuijz/OigLvr9SxOhxkRXHuWEmfuudm71LgNrJdEguDRewIi5oWEjTVprdsbyOZJT8e5MN6bud0zkNsqc61mg4t9y16j1QUJLLMvLS+8p3V6IwD6chgRhnXkxz6AzosJOLHtkhXKFySmuL9WC7EAVrXWnK0xUZMYLrnfmeVpEZQEEbZMgo988HzadqyMWdDnPvfc5Mtf/lLu27xg14rtfLIu2im2FRwCanWIiZ3rGQCs/q1UCfVs2wivmL0MYak/CkI+xrDtgG48KguFm8P0YWqb/QdMSWNnIqOXtLFHFwDMXLJ/AueeZyWMAN1qu2S/aha5JfHmBwlwnzXahmCiAwVKQns78lE1nZQ2LRtVI91tvG7dTUumJEJvRpo6ezvzMSzfjYAJTKp5zIHWWcTD4OzZs2Vs1yQlGS8Tqq4HBwSVlhgPDq+b4na/KM7FU0sCJFZM5Vlj+3Nt+XrhVEuZuzUQSTF2j4qBnJ9hFDUPRvB+MaznzqU1zLUkGAPA74dptd78DIUDJcvSSL7txdaxewNkCwznda8kuai9lD9J3Cl37EFKFjqRqoQhhl3lhZB9uIyuolrK2lpN6ZOWVJvDIupTvCRJIknda2H+T2U81PqfDHvKU4HR07adYWLzeSPKnnfefXfy/oGDAZVpF0NlIzEUGfBU7l1CYO/eXcUUEupQ5TxIjTCwyvl87L1dgUSeQSXFAPkMlUdIFsyb4vSZS1EQWYvA2tpKbJjT5sTyoRWbZ6MGvMBy7lPfWcB+emYqvherkghenUROkoJ5RvfuUyxlXSdmwK5uXBuVTMZd3eqVC9cm02mls3fPvpQCrK49QekI1ZgaVrJgYH1ZEoOBzAHtSW4zJcw6ZYxm5jsrOePfzj1KmEiAOic6BuhSjXZQ58TP1K1jBc9I6RSVmXIf5601I3m1IIB6cebBdNa2pIPEmzXMlZ5s/XyY2MNHDldy5Rf/m//2j4UMc198GkbgzwZYrTMxB2iftHMfcyPwfYzAnwasert/8Pf+XsnwqmdoDgrMnEOMvf/uZGV/9Ec/Hyv7LRXNkAaTm7722msBrznw0spG5o9ElQtu168NTsAl8eqwyObLhAl7JEi8l/orLoQ28ZWRuMnCAwIOeAfagvlkWWsTQCwNw3UpB9RsDnRmTZggrTy61k/wOUrfmDGJhiq7WtehflCWW9+2ZH3zvtX2YnAnLSaG/DAguxqi56NlfK4x9XmDQ+QoE67atgTWy5NdbqaojU3G4B34q5o2jqlq6gY5W9XSMvIgTEvgTyKpF+dLL71cboNeSy3jJz8+afLk+xIKbqZBYNc0ej4FHPXWVF9WoKQPOt/HgAlayplY/W6ekWzyx4cOT95Ls/J33v8gfz8U6VaSE3HlXJxAbEHqghalznF6ZnEks6sDqLbFaEOrGIETKana4JYCFvc7sCbFliYYeaQ9Qdn2d3Cs5q2k2sW8jsC2AanfqdtSyyU4G0yYsKykcGXIpLY1QLBq4gYWozPwHbA+Pib0+nXQaxWEvy2W7Yk82NfAAtApcOWEO4JgfxYALmZncOPNcxX8CUyMIzdI9XFAu+TKtph1MM5g/IX5WZD+tStm1lf95LGjx6uurmv7yDtTxxVJnVruMozJJ9nXvn37Ji+9+FLJ8Dgek9iqwcTaYtE4wqoRA1YEqSWFq3YP3Tu0gHrVQ0+KcSiGM8CVVJOUn6sssCRAMlCYXlLWkel1fxhW7G0FxgqvAJiSVHN05oQNxRSsqfcaWxX5uj4yb+4/0H4pDrOpJROsSVa0tDqurAGr6k05ZArOu5a463GZbUkWYMGaac16Ij/Oy3oWniemWk0t1lHwp93Wxx8fqtcrljpSvNthebmRVsui3L+6bDWzXte1P0wShfyZTNZ9AjxtWjX0IFWDPCSafL/MsrB3alLJZwsQttKhzNyylo2j0gdjCWjXGg4rVz2C9W6V8GOekuvDsJID2y+q13D+lNjbmLo5AB2ABXCN12yUJFdiFnMlxjQSLBINElArwriYi6SQesqS7T/zzM4CKxIRTGqAzXIRJ8uuBAPjoCTtElhrb/NgBPXWTrE+ElBPShtGF2HBdu0/9egH5tlqr2QVhtVz71SGB07uuyFJEG7im6OssZY5Xwu2RyMn41f9b3PfnZygblCzbs9ohYt9zZ7W++egzFB/2iLzmoP15mTNeV7WYzFbeV03D5R7SgCve7Zmr98MwMv4A9BnsiaPHDlS7VXU80rKYJG1RsKEVs/rMmtiEsUheW1AHnZYCUvGfem8cqRdGgMiQFmNcBl+MaIbzjosWTFjZaoFmDMKWliydP2aydUxxy0b9pNcv3teji7z3WKnmdfRrMncINlnxITN3rZ1exm4lXQ/a8baZZalLKCZ56ijKEgkfzjilzQ/55ySjTxfZmE3A9qZlEkiX4hL9HQ5na8O05hev0lsfXz42OQb33xt8kHclwH8ag2WBMlkfnrFLmCweDuuwXtLPm0Oam3V7YjasLAE5PrVYolrjcfdusCc5+fsUm+fGtZLN1NzzyztVva8DUP9rrOm3ehbKcProdcp80LrQIs3fcdnVvKLWB2ZbYwTA1wXqNO3D/LCy6cWbYvTdeBWauAvhs09c/JcwGpUYCnToViRMJRgtNZmM/az2ReWZxwYQl3JM7uZRInzi+GV+1xUyZSwymFLeeB1aRPna2vPvtjeDOT9lCr2V+ecPcHPkvSvW7e64h7PmRP8g4DbywHvWFgdDrQuWhWlmvZjzoRzUabxsbiY5Nbf+R9+8Y/FCnNffBpGYA6wfhqewtw1fMpH4E8LVt3eP/o/frWyoQJAG+TVBM6XtExIULbv2X2Tz3/hlcnmOAwKDgEnAcDBuDKeiBvtx2kfAtz6naozGVg+gX0HxN0bEMvJhMj1NpNL/ni55IuCA8yPTHz3qBNcqgeZSdb3TmQwJ7Nhpx4zB4GDb2TOGrQM7NtQmwpoCsJGENstTYZ+ipyE86kODXgS+5RUNYGTay1n1qrpTNCSQ2wMXsd2KgKB7r8WJogJxNBWp1w0K4oT0nYwKJgRtFS7AixmBcvdAqIDmfkxb3ipGLYNg5vwWNfVh17L8QqclW62g8eqwXTfg2y437FbRxTjkZ8ViDbbk7ZEAwtSJitq93Lwn0/AduCjjyd/9Obbk2+//WYOwXN5TUFapI2RA69YOZXDNLb/q/OZdgFr1qiZlDlW1dP9PN1KmWJUIA9Aek+BGMZELWqDqsrEVcZ8NGzpmrmS7iZwwX5hz8mIq3dkAdV2Dy7gyiE2bLvArb/HNKbze16/QKn3AkyKScNMtHFTy1HJJMl/A17yFpg/Rhik5b7/5MOY9sOpnrolXXSvzVqPrLLvebbcrtekkX1JeXNtS5aQja/Pzy6OzOxSBYLmIkAjCSIgFBhK2Miqe+bbY261K0yd2sVjx49WaxHP67nnnw+DFzfOrAkBOWad+QqJqHHrecHApZl480syBuMgaCqglaBdUgiIG+vi/hiIT+A1rk9AtubyIGkjd1ZbSzJMyjbwcJmAQJCx9jnWyrke5kez+fduaySwBEzJF/1JSnjx4qUCqca8QEHVmltjPoGVnhPVBqWC/+43XDAlzOrysI2k0AJ9bCTQYR/yUG8kSGZA5J4BVs+s2saUuVj3EzZ/MK7Yr7r+Ye7Un3kv6/1xYqt6JAusu6bTevukWsAsMe+qLleSRC13tTBpNlRdIFa76gOpEKodU1qSBFCsJi+W8ApoMwdIHlvKHjZyBDZh6W/ezBgm+XFZLWEAudet5BMFRYLlmYBXPSmxvcujaCFhdc9PkjmW3aAyScKCGiYjUfO78Wbvm1ZYJZ1qPnUdqY86VwZg6muMXSWfrOVe1fXP1rIEH8b5hRderP3MvBlN6yQFxgRgy/GH9y1WdWB1B/bWqwL/K7iWk/zW1mGD0cO666EBrt7f9A3uxF0zcr2/2BfreikqMg9vJ5GB+b8QI6Djxw9PPvzwo6oZ5vJrTvx/7L1ZjJ7peab3NdeqIlnFvYr72s1Wd6tlWZLl1liyLQsGxjOTOchxkKM5GCQDJAdBDhLkIMAEOQmQgwABAmQmB0GCBMhBYGcySWzLbmtpqSV1N5vdJJv7zmKxWPvCPdd1P99LUoJtSXazW0uVUCK7+Nf/f9/7vctzP/f93I8sp+URMtvcSr58X8+kHbCro7SFWbUK8EWd5Jq1qHzYFwVJynHtT+0olGGeibxytzVBUcZ7qIQAPo5l6oSjmqnrcy233ryWN6hOiaKBNRK1hgZQMQwsBUSdiwVgTdzE3Z19JP2ONdJijJyPpaxRPlzqjgDeSFQxruOzy+uBhG9v9pf2V2n3ZSLE0ggUDvypjPf7P/hR95dv/lV3Hqm6fW4F0EvUqHKykOjVv2IVaqFDqf9279DEKaZ2Og+bde6fnyDe+7DO1/EO6OaavB+f3fz8PQDrVHfr9jxrY3sB7iSLAIACXNagzHo9b6MAk2quQZVFfooJk5Hu0OFd3f6DJoBVQzAmJqZYR3oCrCehOEgd/GPOpylKjG7duJV9wDryXSTSTdirjLmGcuMW+/BGzBxnSDLoEjyfxFF5GviMH0Vtpns4sQbnoh4cSuOrO0H1VBeou1faOqjaTT2MeZKJp737dpNsOtjtp5bVs+MxigrjnIsXrwSY74QJ38962gx7bo22CjZJBPcC2zv9J//xP6+JuvL1CzICvz5gNfv+CsP6CzLvfgkv4+MArMff+nb6lFoTKcvjAWFAtpmAXAZQQwIlKmmTwY6tDPUOErdzFy5wmJ0nIB2PVNWAykNLi32lTXFEhcFxEzYYj3SO1/hzD7nqaTjDqFf7B3+e2iccQZXEyaxcvny9O3/uEowVrUk4tDzEq+ff0+/GgC5zMBkcJbvNlwGR4KWZKSWQke3rTZdiihO3R2VtBVqHbNURCVD1TJSh0PjgAUF1Ai4CEvtNeo+pyZQxIbhRWqlcKu0IdCTl/g0CIwmW+UzALOiqGk3BxUGkwYcOHYy0cJtutByCVcdX8iEDEQOvFkQ2M41elZmIMaHjM/ul7HWLNc2i3+aQ1PBl2lY+mjtw8N7jmiZh+c5Q03rq7EewOrP8DteIgcX69at47sgRkVZZH2S2egOMwmoMRgSssqsFVjMV8vmlEjSrbOAtiJQ5KYanfRWb2Qe+qZ8zGDXwtDZNiabASrBtPWv18Ex7G5vK2x+QPoENsBrE+H7OAZMMBuqCMQFQ+pT638wjkzACIkGuiQYDQ9mLObLmMllmwMNMGbT3jLEA0S/neoE9mWfnRsnuWsIggJb/maTZCMuhSc5a6g630R4pPW155gZjukbKcMqqmmF3TirlSzsSQIsM7EWkXjrFmuX38/dTb7YdCZ+ZeZ9/zKts+2M6PwCjQEaB/nKtNbhLO4QYCinT1xAJRYGStTiwVo125juvEYcmyOyTR85Ng/TWdqXqtzfmWThOlTBQUVCMUbHb1lk7L/xsTUUEh+VsbQ/fSrbAHMC2zZEoGGQsrAkWDBuwWz8o6zRDD03du2VxnLPVPkewTb112M01BH7b2Yf2sG9siXRWwKrRm69Vfui9Vy2nLXtqfgjyl3SAZd8QCKzK83Z9lZFLXD15BoMalqnaSD9UmOy4jAs0C6z6zGKGFUVHgSRfb/spywls2yHYy7oVEHDNSrHTB9YEj3WeXNM29tOd7IGWS1i7Zo2syS/Ny7xe3YhrHZj0GQgTLEtoT+U7eAd4DT5LzZ3cZ1Pjl5IF5bgjKYnwniKldr0FtMEYRRLMdaOeqORSskyFR/ukmHum3yps0tKmXxOVCIMBZVbynVkAACAASURBVDxiVOTa7etQo6BQ+gi4OXoUtcBrr3UHDx6qWjwZQg2AeC/XoON2j2flmhTQ+V19pQslCkBMMBik79i5C0BkoiqQOGvORJl19Gti3lapwQLo7rHVRkcwJHuXlGEctX0+8IB3ZzGuucY6O9N98MFJ+opeSz9U9ytbJcmu3rXmMEqgtQFGAhIdmbfv0LvAesp7fNMnFwmqfTg3YRA4sH4YMGRyRnlqKRsc35kZWr2QbNm+fWtqRk04yV7nPOJZu3f4GcqpkzQwscI9rEFNtG4drBtJOo2WBjlTBDv2ClU+3+rNTea6duIwzPWmbIL1KNseXwSeyxPwJCBinZqMcWdThVRu17oxaybVq0ssi7GHL+9lScdt1u9f/NW3ujff/FZ3iZIIzbr8vOV7c90qwOqmLasDErcD+JKE8l6cVz4xnwfnpXtB2rT1juir+Lv7ry3uUi/vdfD6BQDrxCSqgpl7vLbq/KunbRmDxTk6c7MSKx4eaV/GnDEpt7Q83e3es5V62gPdkaN7eUYaJZIw5jyYR5Exbasjaoe3bxntdo/ug0ne2L37w/e6SzDIss8vvniUtbg1hkaXULv4rVPwvKoW2WD7YDNNM6+5roc861XMK1ncmAKa42Z9OL9rnwaI9/4M22gJpzJM1ckEZ7EOwBouvfTSEa73RfaEHXnuc3P3Alg9q0cpM9i3H/UEIN/6VZP9yoJbMubf//f+3V/CSPVX9ZJ/vcBqws0VwPqrOpmf7319HGDVK7xx7v0cCAZsHnbFtlR7EgNmD1clVRsIsmUv/JlZ0MscZHfSf/VBWlAMRTLDgYwW5z6Z7WTJOVUMWLR1l20KwCNAVBoThstG8TAjBoi+pzWsShHd9B/iJnjywzNx51MuY3bRg1NJWKtRbLWkFSgavFSti0FnWldw0gTY9PfUatU8FP1MDVKUXBqI+TODkY04sWpMU0wdwIsDyX6FHkgJupJx1ZkR0KRTLOMyDGgZgvUQwHhY3aLWzJ6CAiXZY4GLQKGCt3LktFm5LW+UQ5uBFsQqD0tbBd4rmXVlzUZo/VdrYxAxWe9UbCAUtuJZ5No/t7NnPuo+eP99nCo/wMr/AuCAGknfjmD3Ib+zlropez1yGxyK2O8vKVuiHons+dAG2/1Qy4kMTsCq7NK64wKCylP7NgyAHdkrHWdlGAM2AQ4GuD6DFpS2QP8BwaGBfut5KngVDIhNBBNV/6tpEQ7JOGvOzyr/qlquBC+MXwOsysPWM05p36G4ygBJZ9JeYq2ZRdW0FjNrtn0Zt9kiAFrtXDE5zv1SCBg9GwzdDQCoAFP2zjlaY91YewOvkmCX1C2AgWco82ZwYoZd+WDYoRg92b/TFg/Vg1d5cfV9LVMkv31dEV1ei6x/3VslOpw7tf5Sv9szSpUQMLArCaogrsCV7LxBuX0Qrc3W9MN781n6DGsu20cxRjYB8CHFo3jY0PdYNUDXrVfnbgFsWFKYoLTv4Vn7uQZWkyS+NEQSgLs2fQ9B4wLjXozkelhBZIfU75rA0oBLifZNkmWXMBS5fuUq4P5ODKeWZXMESpQJbB7BaGjvQaTYB1IeMEENtmZYttkSpEpcFTBXIi8jV7XQMmlL7D0yJA+VrPst08QghBU1STXYO5H2JQ2pCTap1bNEjq1SbgFjzYH6d3/ftiXTMPbOc8fPQNrEhkZltosxFSLQUka4O67D1uXXXiDIlHUNYGXMN1s3ZwJHgxoYmgHcmmPSxfiZgFiAAfJznDvK++MFANj3epxH1onK2o9S3+jcq7KAqmG9zx5rQkHZbMbIbxN7PaPt54alBHgo5y0ptKx+9bc2aWfQ3Fjn2o5MsLlHlLz98OHDqen1uRfjLMhSbi4AqdrVUiq0ll7KZO3JWW2S3N83b9lO+ckBWD73QU38BFgCFRk26411ibe+UYMekymON0kIWF17eQo+l5fde5TUmqAQwPI5ixMkVymDeO89JOUXMBHCsdm5ADhMTWW2MssKBrLHK613z1NtsmmT9aUk8wZl2UjkyJSPjCJNHaF3scztpZQNCF5k9gSsKlX27d/dfe71V5JYiAMPT8DXJLHkBTImmhZGBRR3biXmO7kGnMCz7sq93D3Rf69ElYRzyaXdN5IIfaLeqVZbT5IA/Dswsszw+rkcR24Hz2fA8xS4puWWJQCerfzdM3aaNfn2D35IW7nvducvcn9hpD0LH3Y7dm3qDh4F/O3bnnp1Zf/TuPi7zuLwzOcJ0JS6u3886/dQvYvLtdtEhDGHrWOWlmTIbaVXpTxR5zj/SCi4jsvhvfZ/wbEJRJOnd6ld1iX4s6+/1H3hi692L73M3KHmeAi1kInlKZzw3/7e2934tQncvke7Y0dfoYPBoe7m9VvduY/Opfe0a8r5a2u4myTDzqMYW2Z93naOsAevhUlfIql6FxA+aIIy7ZG8PiYN15Daa+cl9+Ocb8/Lvw+zpj1wW4cEpcRjozvo+6ykexTl2h4UBTvjfzAzMx8VzoDrhmevXHoaAsGz0WSOCTITWP/Ff/4fPd/AcuXdf44RWAGsP8dgrbz013kEPi7AeuGD7yfACKvgIRqQ1liiAkYeHksaeBAM+5oRZFvWkZU5kVlnGo7LWCqBNZsP67IIw6PcbzWHqmYcmtqklpBDahHWSUbH7LT292U0Qa83Dgmlov6OUkAZ1nsAF10S7yrT5RD0IKy6ITPU5Rgp0yZIkSmyfk5JmoGegCUgxEMwciyDBPu+WusjSJNRsQF5uZlWj9CiD5vJygDXbV2sQZeHyF0PXYN9PfrNy/Nvg9boyFLxpzWqgkyDjdTg8BrNaDx2ZR0MUHwvmTSDTIF8md5QV6XRUwBrtdlQIrdWG8TiMvNdeWz/2jZLf1Ly6MgAubYHXJufb7/ABRivm9QZf3T6VPfWd77XXbx6uVsgoB5QVkibjPX06runacnMbd7zPhlqDZgM3qjXRAKnHHhV77qZ9gsEwtbEtqRAM6MyQBRYxak1xiwVFDfZXno4hmmRwTBpIcAlsw8zMgPjIctgQsO5kt6n1pURfOouWW6hZagU0xjuM27KylQTgNUQVa/ekpJZlyyrKquQtjGyB0pQmU+CoHKkbm1bilEPEOzr9sqoqFicArPVaqfVJjfAW7VLZcyTz5Y16cGkn+kzjyLAmr0eYC6l/vJBJKL29ms9SQVQXrcJDCWHg4PDAS4as/gVN+bM/ZoCbWxLbi7bKXvNujDzH3BQ7qu1tv1d2tBgimLrm6drz7YQ3rvzR2ajEg0yomFYExQLpgGwJHMGYShKAUGQy/3NAyCVWcoO2BLDmlxZ1t2UEVgGYP2ujr5+KXET1Fv7K8Pos7MViSUFswBeg+hot20bQvsQ164SSRnsrTAk27eNxYTt1jiA9dbtSOVUOPg7rh/npF9xUea6DXZlcTXVsdWE2ScDfwen2C0l5LXW2zNo6o2WFPN6m9t4W3rWnKZPJvNMgBllh8F/LysXsLoOrd8WFgmm9+3ZnZYisusC1u0wriMAekGE+4/gNXWa2X8KcFdSqhh/13RYqQDRxahiFmCFNFXzeZkck+Hcw7jb1sOxUIqt0disvXPZZ+/LlvZgvAHWmkPZUHJ7TZHS1kb6pcZBvlQtVTdbShD/TCuPKCoqAfSEuWbcUmrBvtik1c7RAszFoLU2OjHNcixlbPl3a101pduyBVDPvciwOmc1yJJ59T1ZqUkOJpgnabUeyafnhIkjv+9bkgHIffhIRneKGsAz3Y/eeZfWYOfTJm01DOxakmy61drjd57vSN65B9m7Nex71q0ODOg+a8sUzz3cgzUwGt3PvjJM79eT3Sncn3VwN8m4Zcsw7zXLtaymFn1P97nPvZa5bILvEUkDc4+CVJ+5Z1D1/5ZxV1arwgiJL+ClxNrlkqxaRCZwDWtRcK7SRFlwuTubiKOGnflwmySOdfI+9zwD3nsEBrSMhEi8qRjqPRBSaen+EKZVFRBndhLBJHI0LuQ5a0Z0mQSSJSTWUcpwrgYMDm5c1W3ZPtTt2rsD9dOF7uJ5erZStjN+fZznqqrJpKFJCxQi7O2ZM7bcYq5k/7KFkCZxrFcVXdfoJKAZ1TJ9WW23VnPGcgTORIBiAGvqfpW4a25FvS410CYCHlGOsGHj2u6rX/tS98ZXPt8dPrKb950HULKfkzCeuDnRHX/vRHfm9Pnu/tKjbtvIzu7owZdYh3u6ZZ73JfqxKhNXpSAgXCIOmQKsr2POjVPaMU9y8QH3NAeT7vmzSqk2D9F4wEQ7My1rUzWOW7u180mecK3Kq0dHd2VMBZommrzvMZJWBw/tTwnOBs66DZQ7DG1A3s1+a6mKY23JhHHKXFQVlaDw/DS581/9y/+sbUMrf36qI/DrB1az46wwrJ/qrPul/PCPC6x68xdPvpUajvZV9UsVwDc5qmej9WhmSAUsyhU9JEuKxMFPAGEQrsupRhf2a7SPWLXJwGiDTKsHrcGRAawg0RhbuaSAtdp8eKAq65TZLBbn1i3qXFNfBNjhBwJjs8pe22Iv00vLhzBrBiCaSmi8Ub0GrSUxCxqZUgCvbF1JIZXwpq9oDu5iF+K6m+itam01qhgikAwTIg3JV8C7gC0mODAXvD6GKn0g58Es46z0T0bJIOEOh74gt4xbKui07kvjjHIhrj6XSugSPPNZBqAlOYZpSPBnDVvPNPYBX5hIgiHHohg4gnYAu1JmwVrG2/8miPH+3/7e9+lX+GE3CQuwARfgl155MSBFA6xpWpMMcfhrnrO8bEC+DLtKhhzDpQ04QRqQFXOjw2PJ+2T8GtsnYHQc67phBbmnkjSXjLDqBGFMNS+yVlXm0LFg3JcJTJIw6NthhLHkvWPawRzKoZ361nIWbc/BYM2vAGkloLy/bpe2LxEsyl4ZGDpHZcydUwJW2dvUzCYY0MCo5GkJVvuaWK/B8W3gMJLkPvOff/O1MgoyfLInYS4FXPU+LYHwpNbWxA//VrJdg+MycErP3R7gNvDv9VrDLUiMXB1w73W1r0gBe8Ocp2Ch5TCqrrlcV/0sW0YgNcWESYZ8YbGcKg2yBa3LdyvYHhnZlMBVEGQCaYgsv2zuPVgO1+QA7pq6oBabXq69BpAzMwvdxDitbTAE0c1Sea9rZDetX5T+L8gIEpjKPlmHpexUJUPck7l/MdrDMFDIPJnvsr08Jf5TYxz2FerQ1lImsJGg7jEszJyOnzAkgmTneerFkwwpVrDmUbXRcZxk3HQ8vcf88Hm7XhtQakDKZ9GcgP2ztZ1yzVdtas9o93JKWUjZW5UCazTVkgXhPQxe3ds0WZJVtUxCGastMGw7o+upLuq2xrAvc/pFmlhhr3GPiRw3z7VY+5pHAspiztLaiZ9F9sm9O99MIiq19HVKG619FtCZVDIJ4P6jO+ntqcmswfa+MfoJYK+aZRNOrgUTZeXeKwstKBUQ6txcCRfXcwCr8se+Xlw5e9y3U//7tNZfcG6NbWTIrpI+aeX8yE96kJvkCkmTRep1ZygTMbFhjfiusd0wxqPdBs6QmBSl1l05qTWuVTbR3sMkny9JMoL/CT4EFcu4Bk9Sw3r27Onu3ePvw+RfBcQvcT9VenKP5JXGOnMwfyZLlcW6xdi2ZmCA8w2gunotNZx8j1AqYeuw0Z170nro3LmLSIwvZ724hkZpjWL7IQHNZtbTGCxakhYsXfeiwSgvWEe9w7fjax/XGEAhBb/P57+g9D6KkgKjAtcB/t0EjItF6bN7kWoRGU6TJSoAAlaZh45/pOJKzkmGCVwHYuxncsF9EAUArLuJNvdGw25Btms9JQImAzgXVUyolJignMeEk0qIZRJeqxiXDcP6TgzD8M9G7TB+gxp9nJDdE0xquXe4/pT/rgdob+FZjmEyJqAbYk24N6lscs5coVf7JNc+R5lGVFQ5t40drEUf5H0nMhbW+HqOO//TEYBEq4nxF1bfhyHd2x05sgfDKEqNcAnGBplWSMQTJD01W7p+lf3i+u1uee5+t3nTtu7llz6De/LWJEVv3qSkiTUyy5ybsbczf7cX6zxqr/nUQduaR6NBJgXPY5Xzz+RwEvN8Dt+OpXGICdTIgQGs27ZpRHY46+3q1SuAVnt530/7OE2XdozSb173eF3fSQJuo/Wfa3E2NauzqfUVBWu+JEHgXuTe+i/+xT/7pYxZf/UuegWw/uo905U7+nuNwLPAtA79OuQ/zq8rZ9/6sfeM7ChBXQVJARzWZkb+V3VpLTuePpu9bHUeaZxSNXuG3abmSkZ1oxlEwKpyUQ8dAyxBTrGjgBk2e51MBbiyYwUszMQWMzJFGwuDiwWCMvvmGeQqQTOwM2Op1CZsay66mIjIpZQ+cV0GVg3MGFQIZJoLpj30RkY4QBOQlmzNw9IDvwyQngLH1jLAw9xgo4BA9ZyUVfb3S1JJZNI71no4C2LTS42x0SSmmbfIMsqwWr9qgCn4kNkqU51iJdPTLcEZBi8EIAYhSrINyhx/38t/1+DnRt9LTlMlwYlg76FyKllhAKIOzocOHuzOkk0+8eEJmqHf6kZ2bO7e+J3fTq3gzXH7ul6PO/Dc/BRSb2sqp6njGkwv1m26GtofjmsIiOEwdRwNpyrwlf203kjGvVyhZemLtCkjI69XQGlvv6qF65mdzLdwxLm3MJoc+M4zn6OJCL8E4M6PSMyS4S6GpsxLDOUI5pRM6oBJEGd9ncGNz0t2qBh2Alnb2wB6ykzIC+xBakBJM4yyDlDWyN8xMK7g+CkTVXVj9SV6FQyVWVNjw0s+3FxYa82WEU7NGa9NeaEsSxyt6wV57mE6uG8DGT+z1oUgtYBVY7V8XXMGDcgIA1410q61qsusvqllwmSyCNMpgKtA2wST/y2btQs3aBM6Blb+roG1Uv4Fgk4dPoeRBSvVj0txgkfnHrWnU7SwmVeKbz1pva+AyRo+5Y+2vDI4tf3FFIkSE1SyTDuRxu3BfVyGNNJIEkiCJYPQh494PgBWgdISba50C1+zeggWiWQY9V7XMU25dWuS15abcxl52Uai6mOdo62nrNepxFF1hBPFZ9CY6rjT8nuO61PwJINXbqt+C5q9Lj+nyVvT35exFazas9H57D03l2DBwxaC6u2M6xC/Z03rDOvUnq9KXbcS7Fuzn0QHz0zgIHh1Hrd9J//hlDDpE7O1Mmsr0PoUuBZDWsqDJGist7Z0o2fUfA9d1QWBMaXr5fgmB5o0v2T15XpefS+f9vb17/Em6IGy8tf0TX5SU92ln6f7kMyzoNjxM1lhoO2+0ca3jX377zCEegMI0rF0XXww303O3sKE53KAzyj1rGM7cMMd0pCPtYmEN2UT7q3MyZIXl+nRMADRcpSwozLzGE1JQzr212H9P/jwQ3qIn4DRu8mz4xpRMJgIeYCCY4nWMwupH669SLZsDaoS3dHXDaj44VxYc581sA7ASr9OmEuVD/Nz1jbTg5R7cNys6dxka5KYlpmsBWSyP6UdmgqgXkHiWi75ruqB6tvs32XW0pcVkOd+E3Mya7DlmPl357Dnoszlgvsc55+JYhMF+Rwlq+wpSbjwmdOs7zu2WCJpsBXwqpvzRtjJOQwPBVm7aVmma+0SzzStZKBdXb9hbG9PxCjI3t+pMdf5mdeR1iVBXUkdZdmyoLOz1qLPM288M0vGHFdhkgFKljUYO0Lf1rFRPDEA9YPI8Fsi8w77zZTzh/e336vzyJZ4JgotzzmDS7HxgOxytle+0waPsX1IUnVpeSay7c1bdEEXbFsyorKBdcy1bENmfn/5Me7AE93NKxPsH3e7se2qHfYwJtuSCBDwn8fT4QYAfUk/DsZQefIy47xku6/eaC4t1pI0ceaaZC3AanLcPddaakG1+/I+pO1jMKyelQJWk0ZpGMXrTQLt2Ysbs8DbvQV2dSN/N87w7U2wzZAM8HN9zWYSUe5BGgb+B//hCmDtD95P8Y+PNwb/FG/k5/7oFYb15x6yX59f+LjB6V83cpfOfPsJQ2GwUZKxBlYLoPo1aOY90lgNB3rjiDBoZfKgDNBDzRo0+7WuJlvrBqy7p8GugVKToxlomM21xsiN3sDawM1NWZJzlnqOa0iMBKzWjmg+YKZ3gGDPVhAezI1p8z2rNylBJAetX40Z0UnR3nMbetmaMqTUMfJ56zg0tm0jA63kl0BCBs5AR0YzgX/PulbwJiAtxkGGKYCsZ6GV/hkANfbC4MKA1sDH6zCAjPti2qbIAmKXT8Cwk4yqkuACrNVSxd+JmYnGOL1MuBIFMpcEP4ImbzBsDkCYgMVWDWfPns0YKLdKAGtSIQ3mARicgAbPr776ampk7Dknwzq6d7T7+h/+fmRNly6do7/uibCq8ITp4Vk1hPe6Y8eOxpE0daJcU4HVCjKLbausvXVaOifq/hxXSgCI9b0Ga4JxkwF5Njoy0pfTmjjZtvQrjKlLBWwGbgJWjwSZCvtZ+jqDdIGbcjBl1/67gKO1J9kMU9EAhWMTeJqgv5kUlRttaoVobxCQXIRNXmMGP3XLMSYxIFdKXMmMqiErJ+JK6NT7NndoY/c4UybZUCxfCRU0gGltYerfnU/VV1WQY19Pa0NLLl/g3vVEgByAXr1hI2nuwZZywfbfXnnVv/L7zK+Sj2q2A5NtSwTWQ2q5rTNN/WK1WtF51vertjfzSNLM+tOiB7Z+anoyY+q6yHMCiO6A5dq370DGxL6VXv8CiaSrV26wRunbS/2gIEbGXDmyTtIyiX6ebWdkz7ay1gSsi0iSHSuD5117dmYthaVQuWENPPPvhResCZXhEjzZrmiAZERHy6BxQAK1XXzmNAGypjmucZ+LzFMx4o6hLJnPz9/DvIi9yTpa51EbxyaFjeIwoK/2uTJaKhbTv1eSQBZS5UeVC4Qh5M8B5Pub+Hxna7FXZWjziIs1SB/jHm37kWpJgSbPRwnyOpI6yobtzyrYu88eUr4BDwFqtEhCouiaiPET7+c1tFZdgtG0NIqiwmSZrqnOT/ZUWd3eeEnGpyW10uuWvdi9z4RGsfPWK9aJ4J7l7cfki+toIFjAp4lXWkWFdZXhY+/UgRZgVbWFj7Pv62eQvrjKOgEkJmJ0MVZB0MaxnWeuU+9Hlljmzr8PbSRZdne6u3brYjc+cY0HAfgGUA7I5j9m3gEq/fvusb3sZZ8N2ChmlzIS5raM32rmTLe61A5JYjHW7sU3OEvee+9498MfvdNdxnRJdnwABYOgtQHWRWrblXOW3FmJuMkg2+xY9iGrbC31IHv29qxZnZ4DnMM+m8i0NZx1syVJ3wjLaL1y9gLhjQ65gM8oJRj3ts+1hFxqUlU6mbTifUrqyxzBId9evbPM4eo/Xoy6e5UAeAPPu5lvOd4mCjwkbtIK5Zt/9Wb3re9/D1nwCEmSzZx3W7m2tSSY5riHjd3nP/9ZXMlfLJOiXh1gi62b4zdQMVBPzjM12eFzz/6kWkDzNvZdE9Hug3dRMCzCYqYl0wydBigRiAEem+LGXiEyDADcBcOqqmD//r3dDv50ju/YuT3Ac4k94hbqjEuXL6VNnqytyTLH6TzmSIvzGqGVu7I1sCWNV5lDj3Zaam1DojyGo7NGUJtGbBtVJnnu48O0ltk4iMP4PRQe9GG9egFPjMlZEkmbuKZdacXkOJ+/cCGGSzOcqetJJj2G6b7L5y0rQ2YvcS+2ZPVR30fZrUDwae/re6gqVLJknfIc9aHYv+9wkglhpjnzTZDbq9ajsiTw9t15jBP1WLeNen7bQJmM35Ya9E3x4rhuDOQenFKTUvv8q3/9P9SiXfn6lEbg1xes5qxYkQR/SvPuF/xjPwmw6hB865v/2xPA2hx0Syr3NJgxNrd2J2yG8lwziTJqfU2UbGP1XsTSn414PQeGNTCafshabdpo9nC4D8atkcPgidelDqWvAfGQFRAabCoDFrRq7KLjo669ywSBV67S/gMHQwMgA8GtvbtujEHs0wYwmoLd8LoMuJXI7eJAGCV4jPyGoF4wEJZLF1JlUcr2OIwjxYUl0SAp7SkChO3tWAYsLehKf1DrulK3VZK9Zlri6+yfaKBoxJQg1QCT31GSJRj2QHvgGAFWrOOLLNL6zMgiC5AGYBBJKy8UfMRVkQDKcXb8U0/Jt43kT58+TWuUk31wqvRMJ1ecTQlsrN/UeMpauddeeTUs9vlL55E/zXR7Du7p/vE//aMAi4sA1u9+902A70mCk4cEf5siWxraSO1RxqY3+EmNWLWxKZkuIIXnJbMqU7c4rzlNueEaOG0lQFLGvcx4Z0y4u/UE9sU0M384gQ1+ZJyVnrZ5pSwyfSJlOjRYAfw6XgaFsnENdKT9QV+Tp1zZ6wzocCQZs6rhbCBSfV3VuJlgaCBH8FW1ryYKBPsCWSFGtV5IuwmYg/zJda2W6YnZi9+9QQiRle7agbE9sxpGtz/bWpKnWuYY6FS7nQo0lQQKSAs0NNDpvArjoRQ0YLb+7le5jdadVpsnn09JSJ2XzhlZA01t/J1q7wSA6ee0bXB8nQBVgyaf1wh9XwWzGuAIUszs37EGkiB5+3ba8ABYY2QUt9yqdb9NnZfA1V65VX9bn+NclkWxDvAxUZ5SfZNDt2H2J5BnKkeWiTpwcC/JEAE79x/DJ5UcJp2UARdYTH0f7Ory4qPu3JlrBLME7bAkyroN4GR/fRYG+QLUBNH986wkA6UH7E1K0S1H8D2bjDpBYA/Ummokay3gUaa/lADPftXvl1GNcksBq+/nM8meLeDlV5TDuu4ELQOMi8ycfx9mvW0nAaQ00GSXdXzTAINJAnbVKfM6tVPr5joRFDnnA3j6/TYAWpbUPcDnHQBbjuLOWmXIBseCjLgsZ+ZUnbcseJJvMoDOOV2fowIoCbIJowBkDdmSoLPNCkksfuZn+Z7lflylDam15d8E3YIbAatrSPDuvDYZp8mW4+W4Ch7dnz0bvCeTccpGrXXes39X9/CF5e7GxGVY0EvdHPu/7+V6U7VyZ3K68QnZTgAAIABJREFUW4d78pFDR7qvfvVrYa9aHb17uDJzEyNpv+Y+Q824oN/66KuA1BM4BB8/fpw665tJbmzgTBqEwQtgXcQ0DFDkeePYWMph8kTX9CHapOiUbj3/nt0Y5hzYG+DneaJ5WFQcvXTaMVT5E6Y85QMlP7cO1T2+7d8az6WGmBfqSh9FTUwIabuCj0OZJPHMmcey9bcxGHMO+36u5S3IRCMnl7nls8uRv+ZL+TgsdN//4Q+6f/tn/2/39js/yjw18eeY6Ly8wBrfDcP3O//gy/RZfz1g//r1K1FgVBum3q9CqWtaTDmzTFK75szE+ezXkAC9jWyYWnITyzKtMM7LJBZkQz3vwWW5j1LKWLazPtJg54WAVQOiHTCu7L7dBO3VLiOvdo5EgeM+zVl67epNFEQ4ZQMyPeMdy6qBtp0WngsYYR04YJuwHQBW++Ta/q5P3pmN4vmO0C5nM99cBb1YZ7uLZzGSYg8RtJqME4xeunKZb0C6NawqPVgbi9yT7W3u8T6aYD22tIiYwDIiDbTybYudmB7WfuXXOu7/0KGj6XsuU1qqGYzV2GN3o2SxbnkCY8bLly/KuTIGMNCYMJq8sPTJPcl9TRNKHf2VSpuo9Of/+n/6H3/BI9df9ctbAaw/fiL+qj/vlfv7mUbgkwKsf/7//M8V5PcB8I9fXM8kycPZNsAALlKmCpafGOpEmlmBuBnTTUhtDZiTbY1RQjFUTa5qIG8wVD09y3m1pGoGYmZHq27RAMJajjky6ZMwP7JGzQDFIE1ppD0Iw+7IOhKgVECttNfWJ4JCs8tbkr00kFPWY5CVej7kYuXKWuDG4M1D1esLCFZey3v5M4M1g77cc+69aidbz9fWZiEMLgfrE6OR7G+ad/RupGGNOuS3xUAYbKRPH0F+SeMcq5KLxfE19b1I2LjPsKgxZCCYimvgDE7KJ2nX8EGk1gEnvaRUMKsc0ffeTPD4+c/9RtquzMxR60RAsm10W/cVJMEyX3emJjAQeac78f67kVjZa3D79s2M7zqCpVuR2vp8Uoec52wAKlCFLbTOxyDDfpFEKDITm3AejoQY0Or43o3bqI60GgL1bpeGQAyi42vgWiBDeZWv8bMErARyfMuqKp2L6VHMg8oBt8mnHbtySq7nY01kemBGzl59PctExqDQ4L5/HfO42sOYhKlep1EXpEesJk2+jwDWay5ZcKTEkQtXT9JiUK2BLUlugce+NtYopWd4m3mTAbrXaLAZp9gww60nbK2DAqtKQKvmtWpWZRieAtZas6VUEHSXjByna9aE87ZJNNtnOc4mkGYBmAJZx9JxFLAapPrMxNgCFOuiNzIvNfaxP+Ew17hnz95iASPBrjVrSxrXZ0yZ4g5rQFzmT7JsAlYdau2RKrOzBCMSBh5WYpjP00l1GOC6BsYx6y8mQyZkrGErozcB68C6TTyHtQSvUygKYHUnSWZR4qVpjvNRRsu6Od01Ba73ejZLUFuJH5njkq02wFomWjw3Xa2tX+9rYJ0vsuyVOOrbwLR51df1N9bV1hPWq0dyLqBjAGUiTRQ1+e76qCxg0tkTBRPuV1sIXJVobqDu0URWnKaZaDLf9k9WPihj47qShXTdeEH1/pUs80/XUpmE1VwwAWiiQGBSP7NVVEnf0xeacTF5JijzTx1hw672zLTzq41DAnC+lXA7yNYeOkcSnOf51xpwjcnKRcrJtTs/TBbKQlZNrb1ISz4/zXw5d+589/77J8rxldf6Pp/97Ovdi8cOd/dxfL1w5QwJtDNRjwhONI/zDmxn5H8XYP0qe8umrEdVOaM7x+Kj4N5gUqa1Zhtn77qCm/0FHNIv4v56EdmnSiAnulLu9ch6NWDTcGluTqDkmtOplm/vkfU3OECLNhJ3W0ji7UURsA+GcN++vd1u/AcsUbGXqWvB88w541i4X7tnel55DrnGXe+u0zlknd6bf0/SCjYuJTfsowucl1OMkWfJCNcnS20CQemxbWOUFfuzkv2SqJHtB1Sm7lT2vm935Lnx52/+Rfdv//T/697FJX6Q/dNkbevrfI95tmfvru4LgNVjx45EYTE9fTvr1nsu6SpzLiqRigg0BgvT15kMWc9Y80yoL73J9507GH+pvAiglY0tJdQSgCsGUOxJ3pPnqH1PVT05T713jf+WSFJdu3kFwHgpnxVFElJdTfdsHXQbt985ZMdJPpFYEKyanFi7bhXn1wbKGTbnzyHc7V+gb+4LsOyyn47xMr8/wB6yZXhHNzy0lYN9DfWsk93kLZKr9D91/o+MbOmuIhW/eh2AiVfHAGoEWVVrWKd5Jve5V+tmVTAtsncWOLWzgAoXGVXMFvlubetMLGzfuhNjOCTGAF7nk2oA9zrH+8iRQ4k9LpE8nkB67ZmufF621/1bVtfEvOePq1ADMWMKn8wf/19//DPFjysveh4j8OsNVhPJrjCsz2Ni/XK/5ycFVh2lt/7q/6xgi0DLDbeCRgOMJn+sYEj7+pKUqSOr+q4n32b9bechE2ZfUiRGBfisUbWukBoqNv60L+HUcQO33YcZSn/HA9fAu5x5kVqR+bauw/qdGTKe12/Qj/XiuRy6XkuchgFygg0DZWVRBo/iAwMOQc99WL3qb1emIZH96nYZVkHGgsMM0NoC97B+vYlQMwnSCdi/b4El8BqTRxUQ9WyHwNXMeJwNlRIr4yWAb0Fm5L2CT2uTBJkaM3Etfm3bsR12CQaSa1eqHBlrH4wa+RgIeo86Ay6RMTfwMxDzcBMk6eZo9v0DAOv7BCUmBhpg9fkJZgUdBVhHui996YvdKy+/Grdao5sNHJ77YQs2brKv3wJ1Yxe7DwCt129e5n1wmgRgmFC4TcsRWczUBDu2HN4ybQ8I9AR5yr9s4SETOqLzMNlzWbOSkFdmPv8zK25dXeRNwXF9zaqyUeeKLGvV8SotNTD2PdciG6+6VUEhMkiCFYNqp6jP0XlaPUhbj0iZ25LAOoYGfH5WM5JJ8NXq5sKQy8oq85TBbP1NuTaC17jLRk2gDL7cR9NaJ3W2LcljAC+rjYwv51lJgFsSJoF9wHRFf3NIvDQRM3iThdpIMNuSDAV0y/HXuWw9sK7bBm+OWTGsZQjml0kT149rrMxwZFs2hsm5jYRe9s5gWAZXGbwJpBkCP814ImlXEdA72tqWqdaXrDfmIATEAhAZKoNuJbwyIzLZjWmzZtG1JqiIG3eSLdU70wSN7asEYQvIgFUzGGT632rrrJ3bgzGTwbIA3fUYmSPzU2dqgauywDWrDXg3E/BuItB/2J06dbG7fg0DFSWikXSWCVzcizV4I9is8gN/XyZW9oyEF6ye303yW6oKgF3MuJ4Bpo6wMnAZ1syd6pWZesnWqsk1KNvumnBvkSHm93x2tlpSEpia+AT4T+dveqgyxrJdMq0aXTkOJtVGYJxav9+0J6KOzeuWcUqtvGDAxFbP+mYJcW1Jbsj4kPiTZTS5k/Zizn+ebwy9QttXfbhSc+eQwbAupCYFTeCUi7cgoHqRuqbdQ61p9/1d17bikCVuyR8/398RrCpv1pHYYN1SAJNx7m/uW2FKGUPZ1eOA1e9+563szSZ8TDa88cYbtCR5CdOl+e7kR+9H6eG+O6LTrbWpzG0TZ67hA7Tu+cIXvpCzxz19x44xWuocTUsa33MR+aXyb5/76Y8+6s6cO5OaWB2lZ5QPy3hGggz4Bnh5RglcZu3PDNMad97eYMdhU749AGO3YSOy+W2b4/J6+NAhHGmPpCXZvGuJEVVF4NqZ7GvAZaJtu+Sa3MFeb2JSea1mYY6Xa9RE6wjrPyU2JFce8Cy8h62cN7Z9cuxS5sAYy7SHRbUcgnMz5R6WYZBcck9/gFS7EhS2iHlAH9U3+f6r7vTZM1E8max1r4iUFU5zx45tMJMYFaGkSa9YJojvG9bQuZ8EqiUN1fvWzcZ9z71O0KpBlEaMGgTp3K252erUruovYJLI1jaPUBaMMW474hVh0lHAOhzZsu75iyQaVsNkzsOsXyehcIHPXxv2WqXT/bv0Aad++R5/WjvvGp+hbt4knmeThoD2DB+kzrhbpTcAiSy+u1WWmJS5Y5I0jzCcosetgHXTAPPx/qpumqTXBKUhtszTmf4avd7t9z7P3FmvGow5MEeCb4YEn/WsW6lHv0via5Zn6tpaBWDNWqY1nIZbulmnfV5quwX4JC+Y7yY03KdnSWQY8xw+fKA79tLRPEslze7T1wHLSqH37N5PKcFYEkm2E1JubSLOwy69gxn5b3/3u7/cwe0v7dWvgFUf3Qpg/aWdwM/nwj9JsOodXDj7wx54VrD8rMPpEwMcg1iCmCYVjrtkGIpq9SHQGogkz+wrQQxSHQ9YDxkPLes2bR1Q/deqRqwkjAQyBATK26o8TMMTDjZbatCmwFYO82zU16in+ejMqQTvMRzqXWoN1A2OI8+zDQyZfTOUWv4b5BkUVC/BZtBDVjTOsJVtVk7noROWL6/XeKNaPwhg02uULwMHgWVr9dCC2WrRUDVmBrAGYC24bbJDQVrclQWk3nf6dj5O/aqSsgBWXY3598b6+Jn3+Zls8hTBjVn7PXufMlwPHUPeR8ZCM5HjuF+aDEi7GBlivpQiDRPwCWQ3EcT/1pe+1H3xN78QVsA2B2lfEYCCOQ8Zbl2CP6KO9dz5UxzKk7yDei7H1mddyQzHzgCgzCU4PumZa52Qvf028Z5KHbfArPocfAhJAnC4myhodXZ3YdcCEIyB/J/sAs/HmtbqU1ugLIBPsKChkaCUIN7npJOzc05gE0DMvwtiq6w0vFi+iwVXXmVALoht376HgXxvsqSst2dMg2zDwBerGilvarZ7cM51mpBwDJ6akukKKdMESAqwLXbcz49kU+lw5JvFxi4SANmeSbZ6iCDHHr4G7QJYA2mBrTJpof462X9NOnQIFXNE4inoqd6dBjAGoV6vUZHz2aBQRtFAyNrCMIbM9wV7sQJY52EoDH58AC0x43oy6E1Ay/o1WN1EgO24CkJ0Dh6GFdwPWNhJ3ZkszCRtbOwP6hsJbgVZYfGSKFJqrzmONbiCYliKSOtdY9a0PopkfC+tXpQjum/4fLyHYhBrfxCfr3qB3rwDAOUh2+AMdR99dLk7f/4qAIY6+V6JEcdp1p+JiC3btifgNfCdJ+CUnboDWyHDutBLpJ+AVplG3uPHkm98sNK7SHCztqveMmuyr5cvmX6t+9S2M3Zt/br/bIGxcR+x1lCA6Vwt92+/3SN8N6WWrvmay8OAPNkzJZLKJlVHGKxWy7GHMVy5k2c6m0A8JjlBH7EryxrTRE6Jv9dkral7YNaue1OtKpFtwJxA4yYmMzJXtpPJPOfb2lvZQY14BF32xPW67SF76NAB1vjWrLuSvJeR3m1c0ANYSXA4tjKA7pkNsLpPW/NqTfSJEx90P/rhO7yukkUa8n3lK1/pDh89DECY6U6cfI96+g/CWO0aw+AIBcg99qcZFDYy8WP87MUXj+ZzXDejmOe8iOurJkiLJDHuTOlu6/VM57OuXEdeTAnEoxgyAbWYazHPS69mZboqD2RDl2Hw6Z8tq2VJgG2vGF/rgvVacKgHScDIHLsO7DvrWMlmVkLMdctYIO2W3fNcsoZRYCVgda3b6u06MlH3dPcQr1/ZuGB10xAJgZ17AXfUdtv+SFMuxte5FkBsQtci6BjYUfPcrxEvVBd3Zbw+c9lwP/Odd9/pjn9wAiOh8QDWIVUqJJE875x3jq8/S2KIZ23dZ8pb3GdjjlhntXuK69NEjOesz8zEnWd6PX8Sq4BT64I3spf5XG8z9hcAXPZvfvHoS6zzfanpNbG0g9KiQZRPgtXz587F7+LeQ+IDQGsYVn7f9WvSGmFGt3OHvX1JXAxviwy8+rJWnbwJPRnV+flbzOeb7GuylextOAcv4A7tvuNndg9I4MCswtcDWpEHD+9E3otCBMO4iQl6OfOeV+n3fhMjt0Xm6lr7oLJHz3CNsu+rmaM+d5npWerwH+LxYOsck22qkVSP+DyUDXvmyiiP01JHBYqlOT7Dh4yp61ylxQ6MDPdiuCjLbZLuJq19vvPdtzLvRpB7OzftFbyIQ7qKESeY4y3D/cN33sletPL1SY/ACmB1xFcA6yc9737BP++TBqwP71fQWZ9bYXD92X/1UuHWU7PAmQYMzQG1D74MnCIjInpWeRlmsVgpWTmlvqCsCrwJwJY5JD1IkxEOYKsALIxUk1haN2iG2cMflsaaD/s85sBPTWSxTk2eqxQvoO8J++t72SKl5L0eHAFEkYhWoNjaVjTmtJlICTL9nRaItqC29WxsgLS9vgC9ednK/Bu0yQz6vjIlVcNpsjSCqwRzAlaD1Ah/BGepi616NF8/B1DQeVnAoCSzAnuZHpgWfkejhrNI7E6dOhWWzd6ZOaA1fiJTbFZfN0kPxZeokbFWzKy+QH4OWZoZdQ9hGVWBq+1sdAdeRYZ6aFApo7VXZpNlcYRSGLVYa6rpEoGFLpGbaDeitGuDdV+CP/P1gn4DH1sUGExbd+p9B3QBhPvMfaXuSXCkJqmAXuo8/SQDYkFmGtwLkkkihF3V7l8pLGAZVqNAazH1KdVTKmx/vNYOJMxuX7cssCVYWw2D56RJ6KPMO5Jw/16AtSyfvLKefc1rCkC1JEV+RyidmkndSJ3DJb30+TVAG7lxpJb1M6V//o7PSamgjGi1YFEOX7WYkXeyDsqR2nYT1fPUdeOXbI7/3RjW3Lg/kfVjXiv5FaQpPUzQybzSndlnbp2ZwWXahPAl2M2Y8pXaTAFVpKVKfO3/Z10rbVrWvRCwMAIjKEs6fvNapL1RNfAcoyLoWWDXs+yqsnABV+SxaZUxy9qdLOkoa3r3rl2YkxCksw50yk1CIveovNX+zSOMA8mrNbC69Ki8f381YGQGWfA1pJ7XuZ9FWmaQgGGdOYcE5QIlA17r7OZsZ6MMk3uOUzf/7bquXrYySs7LMhlq9b8xF2PsW221z8p78N+d1+4htr6QuffeCzhQ2xlzKwyyeGYyNmFkTdBxXf6+15X+oT0oKFfWkvEWaAXg9zWrPltzLwG/MJX6B2xFXlulD/0cZLxNJlRbG+8J+aXlGJtgeviz9eBdbxLCEbWvsHJza/NIbt0CZNpnUxMyEy0xzGL+uC81OTJPNUZquowHsB7cn+spuWixb963yRH78Ppc/ar+olvDQEYZEpn9o7CLgsiLGOno+lvJl3Xdl7/8Rnfk6KEwbSdPv999ePp43Gz37BlD7rkzIP/RI82eYNRIdOhqXbXfqBRIDozt2iuEwbTnGmD3HMnN8yQ0puJyawnEPVo6rXWvh+HyzDHB0EzkKhklI/iA67pKggNJPH93n0uPcU2VAtDtrW07F8x6dgEquS7nd/p9ZzeW3cU86NbN+pmlC5GZP+AaSeLxLJ3bc/YIV97J8zVBlRZxJLHWw/buGd3X/cZnf6M7Cnj3+qwfn0IVEMCY+lOBIqykYK2O4MwnSzeWkfb7rfxeNcolnGltR3NXF/skZvv+2KpRVG2oNorJmWeNoLgZ1fVRgGuiP5NcuzGjshaV63VvliWuPsSczZyTAqoRnrnM/YULlwDMx1nfe7tjn/kM4OwAzHAB1lEAucDO0ogPqSu+zj5ij+BFElm3e8m+rVw0arQGdmR4O2cpjPP2XXHelXmtco9yA378gkkw29/xfc92U8iHad21wJ8PHsE+ewbfI0lDDfwj/hxYjffF5jES7JQZAFqVgl+/doO1cJ3xogabOTnA+p1DzjwFc2zSa7VmXIy/iZNFzscHAFYZ950Y1akmsgzGJJLJNs99WXPVLLOwtxNI2R0rE0kmdH2tIpot/N39b5g9TpDu6898dJ563ZuMJwk/GeYkBpQ/V3mT+9u7x9/LGlv5+iRHYAWsttFeAayf5Lz7Bf+sTxqsOhwPkWEldG+V1MGsVadU3wmF+2DZQ6xy9b3BZI0oh1sxmmb+OQx1V4yrpiYsBHrV75uPKFOYOPyCAOKEaRo1oIZDMe0klEDJkBpEE8zloBUsADgJyqzxkmm4RebYAz1Ak+DNQFIGxTofD3jlfpEaE6SFxYP5EcQZTDxxrJWRstYuDK/Ba7n8JTBNDVnVwwakRAotkOp7NibjXb/3BMSk3rHazmgi4yGfnqQ9gG6yQg2qNCTSbME6xtygoyOok91RekhQLSCNCQ6HoXLMBM0BQwRZBLxLAM+r167hcHgx41UurZyGeQ/k0rCeGkcJiI4cOpTg0toY2Rpxgc92EZOk1WseERSPIBEbI6Dz2cjOWGe1ANMjkKqAzW9jVe9RMKdEeIhAZAh2Y0BnXaXMMLpp0RMTKX7QO3Y6x6qVDUBBpkCwGhCsMU/NsYAw/9/x8vOCcKUCe4Mva8MErYBhEyNh52UGZbD4u1H+wzjO+l11wU0aHJMOJtYDWXrAuXOuapd76Wd9cLFQ/bxvJik+lLqMHlSHfauWOgGpMM1AaF5Wpk+CwEhCZe5hH3wGaYPE2OimqTJhA+6VGtKoRBDQylR4/8rKZF/XUQc2QK9Hn1P1ta151uqm2/o0EHW+huHv56LMquy788y5H3dnMvzzBLu2ptDYoyTUtdZdPwbXVQOLpBWJm8ZkCWqpE3vEeNniYwvB2XokfLPIRMfHr4eNyRNjfAxmZSGUBzcFQ1QJSUCVXPaJ8oEA2c8PE2cdLwoA+6lGNt/3nIzDJ6zK2jWYndB/VXfgcxcIbucFSDP0T5zAwEmZHeMEo+/8stZdsCSANaljO5swrzLf1iir2LAVSA9aq975qZmV45eadH+/Z/19lmlzw/W3RFJqsWXVUkNatdOt3j19M1OeEO1l9lBZvWHuMbWqyjjZx2SzBFDOXV8aSTRjpaSw2phUosExNCGk068svONkGYQA38SCYCP9r5Fuuzg1s7LFS5MGr3PtJttCEkEwThJQIG8Lj4uXrkTOqYZBltr9SsCqac8iY+lCf8i6GQAojo5up6/kvrRuyV6l90CMu+6mvnTiNmwte7NjIZjcyusE2gJX9zQTalcBBe+9+z7g9g7rW3WOCcMN3Re/+KWYAM3AlJ0+e7y7cu08ibBi4A8epF81ahSl6DGa4jumTr37cEyxGECTMR+SuFNxcu7ChShzNLdTXmnyyhrXmCMJGNw3dKnXKMsUmz1QSTrdwTxo5s5CWrQsAFxlhQXrniE+O+XQo/TP3LVnCyUd1HyvtsZS9YAAqty5bwHcdfRVgq/UuloF2fMVoBcFjD1XZXZrX3AP8ZxZx2fsgVn/4ud/EyOk34yjromf9PCmb3JqyzErW6T2UUbPfsUBmeyDJj7u8hqVMrK7Olo7J1QcKAGPIqdn46tFkl4DPm8VFcXSy9A+aWPXnNpZG9mH+V3nh9u2TKyJA88lz3OVQJZ0eBYNkSC1n639ad8/cbJ7+djLJCJeog3QjigePIe2AESHkPJ7/6c+PAWzeT0eB2719iC9C/A1ibdxwwj3p1HTBn5/lMQWMuyDR1kHm8Lqh00mMbmadkOrYFlXrbEnOkw8LOvVG+epP0W6+0KdQw80HAasrn5MycB6jA43YiC5VlkydfXIwM+eucCcuRTAyuTo1gOoBatTqA9kWq2Vd30u3cUFmz6vG4bYC5HxW4u+AZbV8ZeVThKL/WYte5emSc7BSVUR7MXbkJPvRlJvcsHxN9ZYx2cNb8SAiqTvKgwMLZtybYxjsjWJ9NmxvGcPWI3SeK37znsfHP8Fj2J/FS9vBbC2p7oCWH9F5ncDmwZBf9evTwOw3tNU4xm0WgC1AMTT6ylGKpCCDTmmQNEh1oEcF18OXfupmoUUACkJVO61lsBbR8EmlWwyurQ16Ju7N8ZzdcCp7ooEkWzUAYgBYYajtclrPmGQYH84gesswXns/gF3y7auMJg0QFaCR3bcwC4uqx7KHD6RqQYoW+Nl+5VyFMxBYw2gNVoyLL38r0mDm0Prs8+2sTKtzUP1nkMiRUCc6+gD4Fa/2uTABjaahsgsjaStTbGqBXYK6ERKrEuw78WBboBRnKAXy/VpMEXAcw2jiIuXLgcQGUCkzpX7FLCWEZTyy+HuGAzrNdwyz5w5A9jHpROGI7WNZOUHOYCPHNnfvfHbnwdICxAE/1MESrM8Q+XAlaLQ/VTTqkQXSvpkSDyclb1qrAVTIShpxlSR5vpLidzFnv0dVM6jZl1NqgDtGMRkPvF3wxUDPA/q3rApNamR+cowmxSQpShJpgG0IDZsB3/+OGBtNa2OK+CRCEZmwTkRwCorG8bUS6316381iXgzd2q1y82kJ/0/U9LN5zPPTc4UU1tjYDBaRk71TFwDBu4G6rIMOmlGJkxgUi1o+rYXvI+OlutWyyaUEVhr4ySICVOXcfLf1uW9m9O1fzej3wBrOVwLiADPzCP7U6YGtVcE+G+qcb1XgZVuwQbLBsk6acvYyL6PbIYhwIhrYIj+hDhCTyONM7NUbs4CrVUBJ7L6ccxlWNLmQ7k1/ytnW6VzvSlV1gbrswdfAYqsVRMg62lfotPoOoLVdWtgGu6/gJTydvdnf/attLLRTMn2Hrdp9+G9lEMsNWPUKAqCTVTZs/IONWRNLuyI+siVCC8AyKpeup5fklImUrwmrlHAq2xbmXoDrHEO5jOeSCW5D5k/2SxBuwkj94pKHpRrcHkCVILORFpc0dPDGUZLMzFNlwCgglcD8Gp9Y4KtakPdF1SN2MsycnHBryZOtjLiGr1vQeUiz8raOp+XSQMdiZWhugcLaF5QRs/VawAlwyozrRz44uWrqfe0jjctqnhfa08tRVgOk2fyC6aRtbWNAF3GU/OZYqernY73YrusCWpM3Ye9RpnHbUizwwwDXL0Xx/v6tZvd+8c/zLMTwAjelMS/9tpnY2w0NXu9u3LjDM9uFpbKetExgMqB7tCBQ6n1LpVD1WQPAFptd6az8nj6hd7uzpz/KE6z9hI2Qbla13nLUqzdjYuze41schmUrYrwXrw4AAAgAElEQVS0niQCAFLDJZ5+ZKKTmvxMY/pkrStnmM9AcGdyZe++Hd32UdQzGyl1uTuT/TllEpHD3wdoKD/XaZu1zByOip/PcD6vXw/4op7Tlj1zAKI7+EL4e15XPAAAP8eOHO5+68tfps7xxSQpTcKO37yR56tRoGeBpRr2K7YXqMZ07mm2SUoCCSBb5Rcy+NUbPMmo3qQrhlkeIX6g+57nuntzXwrTXNcd6/Qkj7lcUz5ZL87+w7x/CGv9iHPgXsyY2FcifYct5kwyGXIFtnsvz24X5lTWniq11vF5iDGwbEFn9o9Of5S60Ueevcxnf3eGNSvYG6LtkDXG9nLdCbuq6+7RI8dKFpwyDQEi19DhWg3LumYt+xx/Ts/c6s5e+IAetBMkLDSQY69/QOIHRnXzpp3dzi30Ph8BOK4fRhFiYuoxao0bMPtn0t95iet6xD1fJyE2SeLiPp+1nuvXfEwFkm2ODuKwvwN21eewTBLB51IJ+vIFcC8Y5D6dG4usJWuQlQGP8m17umLfKZ2QxV9FL+dBeq2ObGNe00pseo5uCDeiFliEXVWVZnLH5KLnzfffefvZEGTl7899BFbA6rNDvAJYn/uEe/4f8JNA8+8CWj8NsOrI3Gcj/jGQ2hvEFOjowYdJ7N5oydemtY2StrCN1kLiVKoREoHTMtLdAq2YInAweVj57cEX5q13OvV3ogjtDXkCICMHrMy9DEt6YBaKyEGs7CZmPNZ1EFzOk7m8hAOkdUGaX3gtE5gECQDCgFhba0AcB1MYQJnUnj27R4CooZGHTgtCDQaHARECAq/DrGpjb2PA0o9H61fbZMxK96rGtYD5sy7BYRZ7WeeAxhMEWs2NeLP2/gSYaVuRGstiviIvFGBnvABm6dEqCJPZsC0FIIXXaxBx6fKVyIKV+RkAGmRrqqPkSmm0QGGUzP3rr7/eXYKJPf7e+/SzvMqhqZvvcCR/I8OD3SufOdp94w++GqZ1FZnp+7CrGktYr5MWQNZd9kmMgDsCR1kghyUupAZtSOkMWopJKpAkqxnpWsy8ikGt7/pf0hIBrBUUVQ11gZx1SLFs+xBmnADUMQhAJRA38NQsxHeI+VLfBsa63ARskQQ/NWCybtU6S4M7pWKPubdiTqsO2aDC10SS7HOQiUitbdWjmihJL1OeT/WN7VvqyHZHCG27olobJTEuB9Rqf9O3QRI29IxnFACyLfyOYHUBhkhGNC1+GMeH92R+ADMPK/Hicy+m0t6Q9omtsfLfHE+BqyBJx+VJWBlrHX0/A1CD/ALyxYwJTKuVUF8zTOCZ3rk8NwHrrl1jka3N4Oh7585EWhVt2WpLhp3UQG+OgYvGI65dWZMB7sN1Irva5Ms+f9d/elvGkI1nJlsJ+Pbn1aYIMxTY0bDKylV5R4O2tWtlKJVDW7uHayZ1hmfPXuz+1//lfycxhRt1Wl0heweUKvhInSfPcRoTKN1VBZyOg07Zzq+0fFEuzXMKYNVsKLLg2uM0W3sQ2YDAutQZMrSC1pLjMf6MbV4rsuGrej0TWAcUqiIpgGvdagObAat9Qq/q003GWdsKuOB/aUFj8oFn4spwTKIGgWXyT5NUSkmVQfp5lchyHqfIunfs9Zo0GsLMizWykxpYayz37Lb2T8AEcOJZCTrjzM64akyk/NIA/S6D7DyMk2sPhFOjy891P1VdYR35Bq5VgyivN/tlklBVY3mLPXcCVkhWrwBrtXwRsAqAnd8m82apYb2AHFiw4roQJCv73rtvH/ewBDs2jpTzNvuS7u7Iiem1umP7aLcHaekaQIyus362jKXr9trN68h/PwJsnARcADCmbgOgYEZhUAUFAiFllcu6fXO5JkgtK2h13SYQK2FRdepbAQ0qIKYmqT2EHfN5DPXttGSnBSn79o1iWEe9+mPMhhYmA1LLabzksbJkJgF0yx0AtOjd4M+tk/G/d+7cFZA8Ta2tYyZPuonExaoXmGtcu/PpCzCsvw1offnYS0ncnT97Fin97Uh5lQYvwbKqeogHhIA1pRIyjtavuq1xNluGwf/SOoyLM1mRxKrKIPYOlSYpe2Euuq+ZOHF+xWiQ3xHges742jIbdNYrmHXemRD2vUnUuI+4lly7vIcvM3m6YB9V9nGduwVcKk3WAEBdXyZllEWfP3chKolV7BEDKE7ukqQ2Ce3+r6Gaye5lnsfWrbD7+w8DWF+iB+9r2S+iuuGelwCRMp8PH3IfANR5JLuXrp6lTc7VbnYJkM85tg7jti1Ii/fsOtgdPfgyTKcSZVhNzaMArM6R8+cvBSTeolXXDdr1KC337w9IHq1n/U0pr+a9NpO4+8IXPhcTsmnqqm0H5J9K1WWfnXcyq56PJtCNN0b4t7FdOyJzTwlLb0wXc6p5kgwwvXt3H+C+hnivubTxmeCzTS45BilRUHrNuv3mt/4y+8/K1ycxAitg9SdHeQWwfhLz7jl/xl8HNn8e0PppgVWH5YX7Cwk8lMvJYBk4CnIaGyYcEUAZfEVW1H8V/9kknQIGD8qSkN2DgVlCUmYQm3rO9IGrfnMZF1kZDs9HZkn7urz2b03q2OSxZXwjo1amRQZ91f/UzQSnQQ4FGaVx+uuZ6Z8mw21g8pTlKibN6/fAbj3rDOENsGJOosFSY0dk9lJbZBbf4JpgnM8PSM3rqtVNesVFFtqbKVlzyGsNpgQLypYiMbRFhoBIVoLrDsDnWjTs2EZQZ+sXg6n0yuSONObwfgSwkTbLOCuBlcUJoyfwYNx5nyXYjTOA1Q9OnuKwfxjDhwWCw3Hk0vbQbP3vRneOdp+hlmiJbP2pD09zII5zrboa2ipnkWB0LRn9w90//kd/iFwKIw6y94+oaw2DxCNfgLkysNlOPZpjqL2/jLpAPEwC92UgvRDQXPJJA25/ljY1ZvT7dhiBf3kkfUIkSQ/dVpX11thYN+h7C0yUiBoQWn9oksH3cczK6bmcgAVaAn3HS0lrXDP7MY/5keQanxcDLoLCBwluTAYoMdZECWaMPwv89tdKgB/WwuCvrxUT8JlYMagTQCuB1zDqngyNzJjfvEdJ66pfbat9DovM//y8kumWDNMa7YxVAE/NrY5gt6ONy+MH1CxiGOL9e41lIlZmKI3BdV7I1DqGfq7gQHbV7L7zSTZOiaqfZXLBcRGYGID7WuXDWfM8a/szWiOnI+YO6g+VHhoIz/L875G4sBXLGPV7O5CHDjJ3nLORxROErqVHpoyp81uAqmv3Jhw+NcMRtBp0yZjL+iRxESmygbItaXQZXpO1nFo7690Zy3W9AZuSOls3/fGf/AnA9WzcOjWx2YKsXgY7xlq9XNvg1usJEGFN6JatHNqEgxNP2aruxgJa561szj3GVEMTA/BV/fWH0UiUXlJr/94SSgbdaVHDdetQ3p6xzyS9mLm+BvpkIh1bv+qZpRA6wMH3iCyT9297SatJVdq8G0fVHTt25vn65T7lvTgXok7hmr2fOZ6PTuIC1sMHD2IIdBCzmu2p0bdPp62h9BdILTpBsDnD5ShIYKZMIBCQm9TLOaC8NTUcMmJVHS1IsZ7Vv5cMulQQ1jCqbJFd1QHYa3d+ClhH4yq99cm8dJ5Uy65KULVkpEkvd/I1KDlUdCxQf2irrW2AXVnWTUhDbTsiiDFgF/yFoeMaf/CjH3Tfe/stEnbMCc8d1ADWpw+xh+l67f2l1QqKBc3/NN6SBXYfFaR7aJmYkIH1mY4g206/WMZygdeZmHHsJCNlsw8f2B9p9HoUKcsA7Fv00rStV+Ya/yegth7WMZZRVYXi6KXPbc/iRnrN+nAtTzM3rTePeQ+eAYJWS17smf313//97ssY5a3nut5990fddbwblGk7/tbS+i0wF7Sup2zDOVGAtfZiE7yRn5v0ZF8wp+c8DGDlWZiMjbmSJnisC1lx91fnlc/Hmkv3+uzx7P3uTSkJSXJPHwIntDOjnPA9+/1K/+KURKhQKYM6FTmOt63lLBNyL1dGfu2qdaMLAEJMlkZ2AD7tEUuZD7/vOeJZ7Z5h6cQeWr4cpqXRURhok8NhhDn/vH/vUy8G2U6TmPcfLZHAuNGN37mWelbZXcGh9aIvHT1GIsCe5I9zDo7DBo+O7cV9+hDPYRhJ91T3p3/6ze5tjMFuwLIKZj3rbd9jmZAKjiNcg+ePLHPq/wGpyrED8t26NatDou857rjv2GGiYzcJWBOzZdBlMsla6eVF93vMvEZq37L/vMy7iQ/nkCDfOaTrueP55opL8HOO5p99+xXA+pODvQJYP8Hp9zw+6m8Dmz8raP00AetdJDTrORgEjh4ChmiyN8niG1hYAxomqoxpgj6ajDN/iV60vvxTNpANe5lDv0yOqrVCWr/09aUJVhLBPW0n8WxriQZaK8irt35skBQeomoOPTibSZEySGV+cwSi2sN7UHgoCjLDtnF4ChSUPXoIb0T2azAn4xYGLaY+JRcOu+kBrymTjpI9yPUa/P17HN4FWIsRLglgMYSpRyKTbGDr/WrlLzDQhbWcRYt1M0BV7jaKG+TwiCYmNaz2ZDdbrUlTq7PVvErDFGWDzckzKjPeZx5QchqJ7/ETH8IiWENED07+NMCXcQ4DJzimRcJrr70aK6sL5y8mg2tQZV2cz8Cs/r7dY90/+MqXCBIBGMp4ycDrbPjYgEaWV0lhXCKV6lYPS+9dQ5v0/1OyzOls4O+9lgmNtY29VIoxkdFTQhgn44xXOfhWcqFk5nGB5nVlYmWiwes0S9/XChOcpKefwT6MUeuDmyGxBpmATBa7XV/GUVMmwVXMn5xBPqPedVj3WnuF9sFbq48SqBn8hcnV/cOgPaXG1fIhLKuMmtdrwKpsS7l8pnXVuBp4FZiq/pYFjquHbKuXVGmQ2uZIUItBMrhdg1RsYM0m2HVYWcYhcvYA65L4hqP2MfF/kbcK3ALanLur45rd+jVmfbAedMS8cdNepOXMbfIlJi59omCJgM9aOZk0e/eOYrSzk/YXG6wR5Zqti7Q+0lYjshw+R8FoWlrBihqUBrQSaMkMaFoTpUSAvBLE6oHs/jLI3Kt1ZJujYjFrjB50UwRtt6nhMto7csS6tUHW9bXu3/ybPwlwnaFFic/CeTcQZtDWOMicYWLT1opxjwRTiR2sngDVoHYdr1cFUgxrmX8JsJUP+y3oqFY35frrevODqhVMgf2wrmHPkSL3RkmN6Y4Uugd9qWlljtSzrvKKtmc4l8J29TLVVjvoXDNBpbzQVhnbtwP6CNZljJvyomqPfdbVuksH8ekp9jv3DADHi0fo84iDrWyg92vSyWksExd23lpKe7DKODLXlAPLhBXAqOSdCRrlwDrkpt0Jc9l9yODbn6X1kj1Yow7QaGgi1xE3dNaKdbCqOmRXnaMmBZ1jzg3Hwp9V4rHvDxsApJu8zsQkTLZuCUhJSQlzaMOGTTF4i6qBD13LvHOP//4P3u7eee/dbhyGd1CnXOsMmb8CVz/HZ+r51OpHPRN0yFaNIoh1HKrbbBlIabBk/a37YRx/AJAmX1WhCF4PYzol+HAd34LxnCLZI1ts8iW9qaMIQGHC3DMPuwzAvs+cjArFBAz3YEKzSk50J0ZRIRDUmTvgB1aSqzl29MXuD77+9e53v/q1bgzg/t477yKfPY2k+mqA0Brnk/Of3/OMGkwdpX3Jy/nXPsrWSmpnoKdEO0T9ncrzOref7mkxRUvC1LOsejvLuLqHWX5jD1GvU8fgR+lZ7R5WSpnah/rvnKW1L1WoYP24P9NQUCk7Y2PNPeDLWvJJkqp3pmDfqdVfs34kjrzu69bwx28BltE18iJ7wGdfe42k6jGk6ZqP8R4m+JhvflKAYoyhbKu3nuc+3129ebG7dA1meu522stMmgTmumX99+/fHyDtHDLR4vzas9dnO8r7rSEBcoFa6FOp8dbzweeoKsHn6761G8f+pCJaDTtry0RDSldMijKHddh2D3HPdC1a89rO8aiEWAvuyR5Pqh5kV91DZfsFq5O3pyIPth+489e1YEu076OQWvn6JEZgBaz+daO8Alg/ibn3HD/jp4HNnwZaf9rvP8dLz1uPXz7dbYeBc9NPjz8ZQxlWwWsIBhmAkv+0exGY5H9PTsAyZ6olzq4eZs1+pAbEZj51oa1+hGZHY2IS6Wf9Rh14Tw+/+nm1NvHPNG7g3581ODJwM3AKI+O1K33iQJqemoprpd9T/D2BZ1+fE3t5f69vJSFobYdOQG3chG0PUFlpP9nPVO6Tfng9UM6VCnINsHlt6gSFQWRibXRuxtnDWcDqvT7ugURjgfwdAzpb1dhmxkA+zBv3bcqgWJSqiZM1ecS/mZV1LKwbSqjBa2cJJE5SB/Te8RNxgRWoOYyROPL7fhloboMZff31z1LHsy4uy+NInjoMgsK88T4GaLaQ+PIXP4+pCpJKMvf3AC8T1E7dB6ArC1wng2efWl5v/ZzjXuOloyH/TaAgeypD7DN3TIrBKmfTqgmu+WBQWAFSJR+KXaSVBv8m49CMcTQp0tQo15nxb/JtA4fqdymYsRdm4jBlkgRfMvpm5/0KwytDYiufsLgG3D5ZRzpIOX+PIVMApaBRphOWXvYg/Sxtz1MGQzU1na/Vr9Rnflf5qG8V5rCuo9yKDUS9ZlsHYRrG3CqFQbXMqHY/Na8EDwKGJlVdTTuX9brj9nWxBXqrnU7WWr9GfLtyV24RZBk3ydClnpOxEaAJ3K5dn6Rea4J1WXLnyJ95A6WpstOOi6Y0BlcbMT6xT+revbsxPdkaEBMGWxmr7E6MaPydag1j0CVwzX/r7q2TuOZtcVq2TrycjZ2b7hsbw2bBGhBcey1PnHh51dXr492HKAHGUUwcOnwIKfJYrvXtH3yPn3+QFiqNURrkOrPG+KzlJeWMVecoMzGIrFBpoqyaUj0dOv295hYeoMI4CmCUFzu+AZEytJY9iDpURaT2sxJSMrPNEVjQrxT7iVnTT4DQtOrpw/rsodlTnyYrmsO47+fYO5dNpm2MTNqeuihTegbX+eHcCDPfS8wNkK3XvMN4LGAwZQLu2IsvBrQaJOvanPZNgtUnzuhl/uP+EZUI9yVLbVBuoqwktyhRWNODXEMUMMr6Awx6Mz0TM/4+42wdvYDVvdaaewGPcmD3N+dgrSmMm/qyDK+/9u4Cvs6/mvd+Psw3CRT3RAGrTKTsv3NF52XVCHkezLubN8fT4uMEJkv2110vYOWzFlCM6KbqZ7o/+sxUaQg0nI+CxFnA0gJsqMDIZ+2CMqExCBAetZUODq7rYWrvAyCXaInzAFWGtZtjtHSyHcwcktwJwJYJDFlGx89kiS1yrL8WtArSwgjn5z43kkgw2RoTPQKUxEE4KhLkuQDsu4As9xzf/+ihw93XfuerJBC/0u2kFvgEbcvO0lP2Mq1ibpCQVZIroBTcmZBQ/us+JWCTCdZ0zoTHepy6BbXOrapxN1nqGeKZWKod/y1S9RwW7p99Cx3eS6a91ALlrN2UAFGjMK7NRC9eBSbPesVRmdG1hHIlqpraxCSXe4QJNhNJtyepDUVF8uAxpkMAVpMdMuieAeeipkA1wHi89uqrzO1jtMk5GlOmMgB0/LPxJyFpYsdnemP8Wnf24qnu/OUzJBUqmTKF276gW/OuEfY312bcnHnuKgLqzCgnY8GpiW/LbW4wz+yJbD3tGqXLlDfpTO5ZWGVMFQPIyKekyS4JJpR4viYNZa5tXeTYP7BTQJ+scSxVuDQH4CqnoKaWg2SW2tkJWuxM3UHqzGHvzwWtU9RWnzx/PufaytfzHoEVwPrXjfAKYH3e8+45vv/PCjb/JtD6s/7+c7yF7vTxtwgKD1ddUA/u1lgX17OHRbQWaOzJzmIUK2pOANH+uxxDZWpxCuYQ9P2UJhowGjQ7DgaXggk38yYxbuPwLID1ngvUVl9EmY2wH2blE2y3PohlLJFr8Wf8jp9lmwVlwkoey9DGgLTvt6qNPy83++kBHrOTyNU8aIs9bXWq/injERbRADXMkqxRSRo9zBNwKb3KWUXgzMHoIWpQ70EasxmNn5Sghe1aSFC3j1qzUZhWD3TBjEGkDrqpX+Vzy60TqV9YyV4uS+hoGPyQ184gn/rw5OnuHQIapcDWyMYZWSChjFGQw31vHt6UA19GSBnWBDWOAgqvz0Pf2pt9GKr83lffQHo1mrYJM7Qf+ejUB2HK13PtA/yuh7RB+hNwQcBbfXOR12nAErayZ5USWFozXBK1sNdhse73LSmsQ61DockofU4GMc4X+8oKWA0GZTLLuKjAguCvsQAGwiUxNQizXtY+fjrwIj/rXZwdO+dcagrNxMPMRhrXP9cYNlXkUwGHsx1JneNvpjxSOb5Tt5lLrupbwZfPXeMRv8vUWMmz7+FclNMuaXTaKiEhTg/VPrvTPrfdm+Yl3kOBXgMy+9CW63PkqAIM2b2suZbwof+f0rkYHBWF8tTJ2nmAk6sgjR6V09N3WRe65Dq/a6wMejcS5MrOmJiRPZVF1ZnW9iFbCd4Nsr2fAJYEvsU4Vh2ja6/AaeSPJRzN9RuU+icrLIG5z8Pn6TqrtiLuI03eXImlAdj0WxOT3bvvHO9OwKYagKtE8Lp0or1wgdoygGzaSERKXvNIxsQ6OQGyw6+CQKbLenLHXkDi8BSbXbXp9axIsugIztwUpHqN7nUCCpMRzgo/Iz/v2exyjxZ4G+zbB/cpCHVOCQLantjkwgL+dg6UizJ1fH2rLcGV+6HjvZkA16SA4+KYVZKqrjm1ha7Fvi5fNnzyNm0zSM4ZMJss/MyxY8gej9LPk36pApKwu7YscU7LnJLc8Zp7wGkmIr00AXLT7JUCTEGzdXfWrYbRN2HG4x0AAMnopWZd5tQEHePr85Ct8pk4pwWrljwItk1Cee/eXyUW6l5qDAqwCooED8qb7/H37ShCTJK08gJ7km7hv2VWVb7oRTAFA//u++/jRnuCRMx19kOvh2fmXtMDrQn2MPcR9zl7gnoN3qss6x1ajiQp2j9vQeMwgGUMVYG9X5O0uy8Dpm+CrWNw9oa19DpnkGAvcK9KtR1PpcDKOO39unqVZSRD7C0k8JQBs1mH0eVPE2/ek/Wbrnmfrz9TTiqzrOutaoZDBw52v/1bv9X9xuufi+HTyQ9Pkjy8yfd4jPNMbJhIco+LYRd7ajHcACCftc+ZeWjNsm2NVJYIiCxxCYMpU9onU9yKogBIctgztRQBMXnLkVrr0nlQCa5yGS5wWmuoAdamLInBYp8Ma1JwP873SXscxsb9wtKZ8Vt3SCxgIHgPgI9EVlbeWETfgksXL/KckYjDqu7buw+n+6Pd12GeNyMRbwnhQc4fzyW/3OvcX86c+6g7c+F0d/naBSTHk2nLdQ+W3PsyIbBmfRlHmrzcODIU+bxmdO6TLaFk4nSS+aOZl7JvZfOaZsmEWu7g9XmO22c1CVZArXta9YMnluI6BMCqmFpy9wHnWfM4cP/w8xznArY+S8y4ZmRXp1NHbX2t5SG6z2vQZN3zhWtXnmc4uPLeGYEVsPo3TYQVwPpLukR+XrD514HWn/c9nsdQvff9v+hepr5RpiLGMxxMawk0XpD5SkBektcCp8XytWCssrK1uBNAB7AqAaoAJ0DSAAWQYQZe8Oj7G3B5MJXZSvUe9c8GYAs4NgfDPjjysCPD+Wz/02eNkNrvxFyJg8PrekBAKKN45coVMvI3w97l2hPXVz1Z2qxw/YLWSIp6B1YPVwMpQZTmCbJqZrUFBwEIvfOwAUzJ/8pxVBmoDGvkmZG3ypICenW25KATdPveBnN79u6hn9/uZIVlJuXkjDbC1vaA1UBU0OjrA9iVaxtIcB+zHJIfnjrdvfveexgwUYtqkMm1Ob5KccOAEjDK2BwjkF3NuF64cCEMq9ni1QyE9UnWQ70Ik/VP/8k/xJVzd+rdJsZvIEM71U3DXsjOyKoKVrwOYxRNtGQ+xqizs5bWw9cehyU7NCgxyOdamUNLkQhTc9eznf4sssZeEt4SED5Dn89T9r0kZdbjBlAERCB5Zh7FyTSBrv11CSx579ZaxHmVMcjzHEiWWxCb4Ir3t22JQYJjpYQsjGva8JSkWHZLCWCSFkq8+touwbbJGIOxSmpYA8bPfOjOp75+tUBnq22uwK/kzrbjKXbW34mpVy8Xbr2IMz8Zw/Tb7UFlXLN7lUBJ0Js5ldDBnqlVj1yJhJLTlTuwzAO1lrAKg+uRF79Am5wHGj2VsZDARHCqFFIgJDgUuPqlnNTAN/fU18GlfvGJlNMgVlBOQBw5r+ve3yzzrJL/eq/uCwVWqyKyEhQ+K+fH8PDG/Ldr1Lmpq6wtf2Q5zpw7R9Co2QzMFc/D9adyYnz8ZhIbWROps1MWXSC8MbsyX352OWbLTFeQbWJF9sP16nxwvOs5l6LEa7K9huyYbKrPqdgpFQH1HJyHPtNytra1S7kDtySat+/7+Dzad5gtpeJhWSv11/Yv319Wezt1wzJjYoW0too0vlqmZGSTYHi6B01OTuD4fTO9bZfDAnXdqy9/hp7LPWDlGhvD5rOsfbZaJFmTqwOqz8/xCWClxlOAaf2irNCQBksy4MxT58MQc8OaWK/f+ekYmhC4Se9IWU4ZVsHRLvpL2oO19RJVYl5JlZJa+7xrnVfyMePHn9Yr2q/TmtWttAGJoZgJGhlF9pZSPJTk3XF4h56U33nrrfTzXOA6A0Ddl5UDs99oXLOI+ZxzQvDg+wpQNUW6jeRS8CpT3K7BGm37rA6h3rB29THtvYaG6L06wjrZNJgyidvMR/tje+xtJemozDfqBXp52rbnIb09BwbKAVyAIwst828NYhRJfC3j/trWtqqElCTgGfCIP1XE7MeE6gu0t5FNnEMef551sNrED2Ph3rdn9x5Mmb7UHaDlTyXaHnG+3UhPUwGWa0sVwiJGXKpDfM8GpjbybF33xXhXEtTEgT8z2dAMgdpc9v1rfDRXsk2WbLH7V+0v/rvPsc7uOpqalbMAACAASURBVLPbWvDvrWWcUtdWJuKvCdpl5q9evwljzfg8ZB1Zqx8Jte9bccVdkgGC/G3Uph8+CPP8td+LoZEmkDsx5DqKfNqzuM4k18cA7Ddt76gvHp+8lV6806gQsodQJ7wRJt6SELejYZ7rtp2agtHOCIO56VlqR2H53e/jRJ8YpCWjrKvXb8D7tC2RSUCkwswlAav/bYumEUp8NH4TYFaCutaWr41Cg6Sa/63U2nFTKWQyzgS2aqKpyVmeHW2RmDOuBR2lF+aXuYdiW98nibzy9TxHYAWs/m2juwJYn+fce47v/XcBm8+C1r/L7z+P2/nz//v/6D6PK+FmZKNusBp5rCFQCYiw/oSfGqzlvxPvP7ugn/695HXhA2LSYZDrmdMYBiWquuc1ttN/M4hJ64seLNbfWy9SDsQ+UEt/UU07Ii+sQK8B2melxe3fYs5kXR4HmaBGBuI6/Uqv8e1/52wFOAg2qw61GsUmIIw8shhU5aTp22rNjoeXQaNBX9+XtMBv1XSmNieGHcqMSqIpUI+kKll+AwMlyNUyZwvjLcOq7b8/D7uW2iJkkmHaSkrqwXa3B6wGmwZj4QB5v3ne9xSS4HePHw9gVfZWAMyelxU4KCkeQe4kYH3E51oLdeXKNd8gIE7Aqqzs8MF9ANZ/RDYbgxcZCj7TGlbBrk/Z9kHnkSMJKm7jbikA2Usj96PUF+WZ8rw3AT5iRgNzbQCkZFeG2WsOtOrHrmrgeofenslPfZ/fyqr6rzIbstaLwz21hD7/R6n9KbfWYucEw8qNNdGaRRoZWbd11Kmh1p1SMEbAmXYjJA5g8QwubGEkcK3ArRjhMBMwSdX7tOa0rGtAZi+jLZlwycGS9OiZCQXdeW4yzbJ4AbIVeoWTlZmIc3GBHkF+gZ0yj8prTfyE8Si2NLLJmLoUSI7UOnXQBZacszE6InA2eG51ggJX57GBvcDOFjHwXNwHsjlaxXivBoI+r2LzlHvKyBqMlXQ5yZyAHgGnwWwfjAqafZ5hZVztZbLitZt80VjGa2su0rXvCfYqgPWryVtli2apy3sHeec3v/nnCeaGh7d0YwTlI5tpkwOAU/WwRFLCljAqESZgFVVQmAhxz3DteR2C1jl6J3otaYuDlM4txOSG46ck3Dnks4kkUzDa16c28Oo43Ca55u9UTWftY+nXmZRc1WWXvLzq7Urq/7RfcxnQKMOsWrUwtDzOyN5ZVwI755LKBIGh5kTWbWY/hBHzgcueOs/z+XxplNUSe4INX3uDut4JAvJZanofEDALFl99+eUY0+hiaq1j2m30LsSpIxUECtKVASNVNV1nsG0y7w61787LJDL4XifLqLENz2+IJI5utgLWdhb4VGUXb+DSLmB1vbl2rM9X2umzFmBpwGQixLFtiUXnVWPvvD+ZK+u2X0AKb0uQHchvNw27NlW/MG+Q6OrH/XiVLF0pF7791ne6b/7lN5GJf+gkZd7pFt2XJdj7GNCwvKxpkHt3JdhUhPi8ZtgnBNulpC8zNUsfBDR+D2m4tOYxYIJaYhjXrbhk2yLI1m22fFI14Rxw2QqKbVNj7eEDWjDF3ZW1KMt/7fqtAsbWuAJIKmdW8vKUk/BvSXCkxpikKOO3d89enIK/2L32mVeS+DmDHFiQZtJwiKTnKyQlDh06GLbQ5+b6cF24bl0nJh6UVwvUZqhvtga1QJWgSWa3WriZmGu11EqEk5DlGfus3N9Ltl37onNZvP3okcZS1iqXO7L7cXqZucdlj6w9sO3jLV6IeWIv4fXfZL6tYVVaPY8T8F0ArXNxmbE0UZ4acfbodTxT/9w8vBkmdCdM6wFY5hvpBLAbI6bfA8Ca5Gq9i2XjlYTbIkemXSdoDSA1l9K/wPmpxFvQuhaZ9+CGdYzXnZjwPeDefLbTrCeBq+qw+AbwPta3++xM7simlws7Z7OfY+kK/7YmrZpMKG1kzo9F4aEcfBafBxnZVtObntz8nme1543zuVzTnf/OKY0u2QMArfaJ9VuDJufQd7737Sfn48pfnscIrADWv21UVwDr85hzz/k9/z5gs4HWv897fJy396/++/+me+ONN9JawOA9ISibqIFxMwlK24iekejJgWcuoYK4ANaeYbXmKXF+D1gbI2uQ6CEQKQ3f1eqhWn74Gc/WtzZAWpJjD8sK3BtYbexEA6zPjmeCItkTg3BdbQkMZGQErkrX/GwPpnnbA/R1kYLDAgPFYsSkJzVWZRKj3KlJUhvA8B6VVxlIyJ6m5x0BSHuvuMkqF+aACkhL0C7gWkhQZ4Z8DDZCWVkAiXU1gJ0W0ObadCa2PpXDTZBSfp1SQbKyy93Jj85gPPJe6s/WJqjtHUd7hk3gup1g+FUkwY8JBD6yFgozCQN5GR0DaFmYAwf2dv/OH/3DgFdrZpV/7uYalRMLTHRf/vCDDyPTvA6j4kG8kRo7jWEEPGmJEiZzI8kP2vXwewbW8mtxkcwMkZUq9klg1KRordXQTx4VBZB6IyGfAf8tAJUFaoGvY23Q5lwS/ClLNMhw7AwoqiYWx2rGN+1QdO8kKHA+CfSsQYxBFiyk4Mlnr2T4SbBmoqGXDjd28al82CdqxGtyhay9sk+D3zDBBkDFtFY9q8FcBVCpf5X9BpQUK6zcUyfsHsQLFl1PPRgtoK5DZwWGXrfAOzWk3IdBeHPozb+lvlSWu6ToxcybLHGOUo+dnrG1lhpLEjAT8GZP0XIO9Zp8JjIY3nvcuhOkAqBMIPUMWWr5ZMzCIOUpJ9D2M9p+UcY0lfBqSaxWc+zzOXv2TPfmm292F6nTE6SN0NLkILVrr7zyclhgzZI01/HapgG4kfzjht2kxnHSJJicgZFyn6jxYc3ArrmenHg+Y5NYMUEzEdWv92f3Dq9tOpL0qr2vXrzVQzcO3dxE5kwUD84lFSKyyg3A17g2hruBTEFjSd8JptPj9n4vA6Y/IxLaHchgra9z3TnuOlDPzmp2U27jfl4rU3D8nbO2OrkDu6qzKheZ4Pczx16i5u9QpMXWsCrlT2JBls3EDHPhPq81oJ+HuXFtOt6CYyXBvu8map8tE8g1cx0aQSkb34yCw7YqyqnDrfU1oQJWFTSOlUy49yPDGraafde+sGlrlN8pVtsv79MxcY6OjGwlsYb7NO1GFDtsJnE2CLspiLsfgEQSChZS0KoTsHPm7R++DcP63e7UR6fTO1OAmKShYDUqDuXw1jZr6HQvkmKlpIIxa5YFG0ktcH+6zWpiJWDcCJs6DGhdj3RUoDq6k4QCjK+ANb2JU+Ou0qLqU2VPBa62srE+/J7/LRMHwDh/4Uqcil021riaxKkyBiXHeg085POGGHP6cdKLNkkBrlEJ7MH9B1NLfpEkoYzi7rHd3auvvBKG1fPAtVrndDHW7hoC6lOnTuXsNbmgR8EC55xGfM/2LNdpO4Z0tSi5tpK0Nua1xqTM2eKYzzUroXVM1q1zLWtYmCda3wGtSuzLFCytwZL07gFsn3xOSlvnYea152DYRh3XLfdwPSaOaCouWH3q0N3fWmmE/X3HMQ002bBrdDexC3W+mCX5mtKbvEAfU92HaUvE775Eotaa7LQkY59ew6Kwh7dsdpzi+dZ9eRU/N3Eg223iU5Cfs8TzV8PGmAhWa71r166z9lCMMbdtR6YaI0nknhl2nu3l+fnsTNLNafYFwK35X8k9x8AxdZxqr8BnAWZ+aGhT6u+dR3eQvS/NC5jdW02+348r9srX8xqBFbD600Z2BbD+tBH6Bfz3XxSw+XEMzX/9X/6n3Ru//UZ3BPnRNuqeDNg1t2ibaAWET9sypG6t33jr8z0oy2DG5S4LohmIdVjNVCO9RA1UeR83fVlDA5lmguS/NTdeQXOMlDgsSx5ZUsIAlLTOLInSs1/PMteyLU8CRl7XeijmQOe/lRRO+o1sSCMGD7I0+LZelOsS2ISZkn2K2YomQx6GZYZkwFz9K0vOGamw0r8nvV5LSpqDWom1bE7PknhQmaH1oDao238AwAooFGykdY6Bqgc5tUh1j94z78Pvmw0P4PU9jMhhWxc56DVd+hHs1DSMQdgjGT4loVyr9ywIGaOe7HOf+2z6qF6AJbUOymBzC7Jss8+CkYM4YP7RH36De+J6uUflf6+8fCxg3HpYr/kSverOEjzdpNm7vT4nyTR7IFv7uEnZKTVeY9Qb7tL9GHmdQE859F0CvEghW2Dj9cto9wkNmaG4/cZJ1NraYg4rmVFtP7yXJt1LEMG4WrPlPJJRKMl0ycuVthkEOy98piYprIut2kQZNwygCDSLvap6StmXGJUYmPXz3euXobIuOAYnuuIGvFYbmPwpe5W6bQJie1b27HGT/TbAarCkBNj3d6FYE9vqnwNYUxumGQtzLIBX8IqBEnPPuZiWP7KXyiEx4JBxK4m8NY0lF/9J5tUPqiNYFlSGmtdj5PQ4rrBVG6yZT2qtwxYpySt2X/bGr0gDs96bRL+Md2RQXTeCckFgsdTWc5aU2UD8WXCaa+E5tj7MBmsG2sU2y7gs4s55rjuD6/V1ZIIy5rY2+dKXvtjt3rM743X6zOknyS5dPy9fvlxrIkmNAvlK6ZKYYB4oU9YsxeSV0uENADGftYB1kc9riY/az4qt9/eqR22x3+XcXPXXkVqzv1UdKXuCvaXZAsLaExSnHCFJrmYk1O8RXJlzM+OZZEW58fp6SyPcC8qkyOtj3jIufuYcihTH0vcUsDqHnevum/4sRkWA92UVCHyGz+BlTJcOsq8MD2+IHsW2RqlHNPEmMwlQcmw1HpqBFUy7J8bP9zTptRXlR1zUA3bAwTr88vuub+taBawx5LP0gWctcBSwVrmHBmzrq2XXM5Jg66DbenRs2nnS2DjHQZZ5bGwPAHFH6gJtqbRqtWB6kesSDM+zj8BgKptlz7UOVcm4bq5nzp6nnl/zLvcKa3QtuxAQsp8CHpdgwGTknCFRIbCeBAipbWaMHBfn9DKJBIHrEKybEmDBmezq2Jg9ZbckKRW5qM67Advubc0FWFXBWuanZSTWSFcd9XVaowhoFgHMczCwBVRqvXoNsvTbcR7esmUjn2n/WVUv7CWsJU3TNlN7q+TaZJDmQ7/7td/NM/Isc666jsLuJ/FwLy2G3vre9yIzPcQ82A3TFwUKa9VzV5WTz8q+onOcGa4Df8/zL23CUurQmw56foSJdf+zvzYtxQDVMtCrVmOcpcojpl615yZpw6QzAemmUcng1q+6KWc8vz0Hq0QiibG0oiGBArC2vGGgfz6uz2qLRQs3mFddg1XtOH9VW21FgXGIMdmsDJdvf9f96wc/fI89ZJK1taP7+h98g/HdHgDv2SbDGvd3nrzPcpl2ONnjqnIj+7B10CrN4i3QJx9rTGqclF/blUA1j2PpOMZBvAe3HmybuTbXsx88D2Ato7jq/VyfVK3s3Cd93sY2ugSrNGjgdIqa1fu0+rEVkIy98+fEByd+LPZZ+Y+PcwRWAOtPG80VwPrTRuhT/PcGTH8Rpbwf17D8d//tv0yPzr041irjarVGvn9jRgWvz9aYljg2r6gEq9lVe861PpUEAh621hMFPPbuvK2epWSc96r9DIdoq2kSrAo8ks3t2dcyWrLRuYFzAZJ2bU1S1lhXf97kTjFj4XOaQ3GCat5bJsKDW0OF6zeQCJNZth2O1vetxjbSUIESn1VN1et68v5CVw7ZqjErQxc/v6SZfEYvKdYhOIY3vGaG9/Z1jlcBizLKkV0VsPqzYuQ49GzNkBY4vexZySkHp7IhMWwAqVJNfmeR97SG9Qc//FHkfB6UjmVkphok2Ue1AdbXX4/pktJowabgxwNTwGpy4eiLh7tv/N7vJWgz42y96hGYGg9dM+UGOlOYiowjBxawXsFB8Sw9YAWtGqQIcO1beuTIIYKIAzFOiRlT+piW02oZ0ijdLOdJ2d2SiFN/xrPyM3WgtcdnY9xLJvlU2loO0xp2zCT50OaQvSirt6XsYTlUyvgafDvffL0Mx9w89V1TsOsExcq6DIqaA2YxqE9ZfCXTYVwF0/01+N9KuSqIEzRW+w9dRdO31vrdtNspZtMgr+TAFeBW4K7sW2faqu11ETU1gqDW2sllAhW7ctgb8EldcvqcVnsMA5jq4Wmtsgxv9bZ0rJv8rhl8RN7H7903WQRQVxIad1uTOIyNa06QOoF5zjjGLs69l156KT+PtJn3b/O3JMY4pTIfLl68kHm7a9dYJO4GkwHjrguCsLYmvOa2l7QkVQLtvobcsXWsvQZ7Zd5GXqpc0NrA/cjmtwB4ZERPnjyJ4c1sen/63AWsJntk1GSrdNKUnYixDfdpD1ZdzmP04rPi2z1GttR5J4uSGmTZoNSWFgiwq1OTNUZWT6Da6tmdL/6sDKTYX/gcQYeJiJJel2twqTEae/60jY2KjKqfr9pYf0fzHGvYMt/4fWsEnQ9KBwU1zinHS1a5sZlhblkHizBqy4AOk1EmjI69+BLM3L6wtasY3zKJE/yVvNyeo9Zwyg7NEgDHeTdy6mqntQ13YcsAnFsC1kcAZxMxG2RekfoLWJvy4Z5yR95Hf4ByYqY2n0SHbLFniZ/tOMfJm/fz61mFUUuCOA7Kf60fVaI5Sz2hGNueyRrmTM/cztqJgzcJnQT3MGozc8txvT5z5lJ34dI4z1XZ8nbY0DGhKeu86hIX7wIoHhdD5hqx56pj4T3Xc5DBltVSueG+6Vg6Zx/yXEZwy9ZEaltYyCXG+6Etr7g+n3XWWnp1kqQAHMvwLyVpYvs06+ZXMw9nU0/rnyZW2noUuDpWJvnWrJGNXErbHNlCNaZpr8b8naK1ioBNYPYbn/tczJjCyCexQBsXy15YDz6HK1cus04+5GwZZR4c6EZJ+vhlMrBay1UiOQkKnlkzRHRemQyZ4XuWs6Qx+80grJJArhMNzPRkqDriuBUnWVMS4+yLJBtq/6vEWNXpN6lwlTVUH3MjCRLEgyTT1j7Kc47Sg33T+/caY2DF/NBH4hbeC0rPY1YVCW11G1jL/WxDFrxzp2fpGvrzHocBXWRfOth94xt/+KS9kvusoNZkX1rs9HXpzRTJOtMYqpm4yjnfJ4gF3TKyfN8ngbJI+yX9Inz2AljrXz2XIxdHkm1JjyUyVnWY5J6dm04iYY79xrM9fb+zh3ifvIj63RdeIGnNvuQZZY1z2Hj3dA3rYrxHMo499cKFSx9X6LfyPj82Aitg9WeZECuA9WcZpU/pNb9KTOrfNIQn3v122g/8/+zdSayfZ3Ym9j8pzpfzPI8aKNUglapcdtluux2j204DMbLoIItsG51FFo0gCZBNNlkEyS7JIkBWCZBsEiQIEAToTjrdttt2ueZSqaTSSFKcSXGeZzLP75zvJVnqqpJUVTLSrXuFK5J3+P+/7/3e4Tznec5zxr1WNn8KvgRhWDvGPcPsqCKpn1rbU51fRSMTyBX4kxBPEroSCU5AczAZfnxIg8vYKBt51xC2jHGwMw4Vh8zcqtRWViP2/ngM6CZWZEiLPyoZfhrguvaSnwrqE5xybXVAM3ERrHNaHOBTsOCQdKA7lLFsZZ2P7ZqAuIAUMzQcPGsIcrO+Tw40l+C4pKokahMzW+YVCegF+NracAnGcGFyHJQl0ZvY265xCmrJtYz3JOcrs5QBWOMS/J3vfS9mIBe7Pg04Au4Fupjq/Ht9WBySYK6fH0ZGeTkByZB/MtqSjX/uuQOz3/zq16pNxtWMCaC5Ke0ljMFFhlmXY0YRpuJsHFz1pgP4MDOAhUyzn18bOfC2bZvLdEUAvi4tchiTADQCYcCrAvEAVLW1JHgChJLYyU6T9OaZeM826MDSYdcB9gSjmaeCes/6UmqzADXS471799bPmpee15vpS3vo0HsV0O3atbM+vQ+J5Z04Ly5MrRyJXslyp9ZLarxaCtZmTt6/wXHLcV13SYgnoDp6CgvKmNOsynuRzwGrHbQ1sCtXzmobgclqRsGfxXpUWwVgxhxnBIW5wEKSNWIdAwAiu55LzW0Bodx3c6btxlsi69LcUg88kdya313vPRZqr1kO1I+Cxm5n/MshWlCcuQI0tSz3/WLgveTzzz+X578p9+X9u2eqrzc79mh2OKzWX0eOeTHPYUccS/fv3zvbk/6Gq+N2iZFvA6SW9hXAYXqStdNSYz09rcFmYZuVxTiTvmfMyOsz7p6ZJIRncyZrVKsJ48MR278Ph+1X1+X1meloOSHoE1z7XbVmGDCBnmQQlnVN2qVUH8ysQ1JhQKhrTjsJVwx2JclK4Nh/SjCUi+31qre9FbZOEgcL7lM/0rF3jQRH/Xaxtq0GKfBf0kIBf5y5szeYy+b003XUVSuf72NsJerKZCnJP2uHG686fEG7cSMfHoB1EclzwCKX4AKsarYB1gLQHn6zzObwXSZLWvkkQEctWccFYpPU2Tj13S0ZuHsPQASMl2Ver8icXhZw3onJZoZIgYehnfFaHuCHXa32JHmWnqmvDSA/1C89N56cSouX5n4WJ0ifkUxfKUCEybyVPqgAgtpev+P5ahVj3C8ElBw/fj7zlj/B5cypsJRr0v91zbY83wWzs6l1vnIzYCKvuXRZA+ZODlFCxDdArXvWuQRCm6wlyRKQujiSV21s9PNkuLQjDurbAgC1nbl9p2v71QdLCpQUPSwZCSfAeuO6OeX1GPCkZ2smx6mTZ6r3NaaNARRwY35L6u5M/8/NkRwvWEiaqvXKrTIYco2YRA61a8Ky+vliVANmd+d3vv6bXw+TvrfOM2v57Idnsucdyvo9FIB0tfYd588SSpzJod9c2xom33tiaYcJVpdStMHgjczxa9kn7YUSeua7ec+HYbTDoQAgDx6lAlUJ4OyPszr2UoKDAoUEH8NfSZN8Uq60u7nnMLXXSSLh3v0omx5mbALa27TxieliuXk77+xoJZefJLTT17yWVnZqRIFX5+7FnFUZutzjltnXvvr1ag+lX7O2QvYzCUFri0Jl1Ll3cjFgPmwmSyfLlnzbmVx/2ruLYZfsuZTEjGevHRmVSoyhMt538uxuph3cjSR9OZpfjIJLTHGNS3HmjuSYPb/bm9n3kzzL8X4nru0P7vfzlpjodm5iJr19s8dkvvuaMTt+7MyTRTP/t1/TCMyD1U86kPOA9ZOO1N/wz30ewKohvXH19MQIyOq11FKg1bI3h01A6xR4jgDU71V9inqVHBwjMHPQNNDUb3EyninmooPBAWCH9G7UhA75XR1jTwHber/8tzJgdUvMiWQau/djy+sGUBxMjj+HQ+GQDT9tyjTetwJ/wc/UwsaBLrvMkXQ4ZbY0Uq1LuwWPlilLi00RBHYtYhkycFPGqEyusV6b2YrDuhxzh7FLyYa6t53ggUOwlh3uq2pkgM0ET+U4LCAEctXQ5Xsy1hXYkxk7UvP6N3ONP3nr7ceAtfrQTWNjC666sbzOmoC6gzFjWRkgIAPPNEmQIwNM/ouJPHjw+QKsaueMBxEpmaL6qaNHjyVDHElTTEyuJ1hfnrYD6xJUrV2nBvZ2txkJcF+7ZmWAjj55zJ8C4pKF3hxArq6V6RHA30xjgkQURe7jdsCIuidOlq7lyhWN2ruP6wAVpGLlzCo8BMbyeTrsOAZxS3oIfzlyZ20BgL4rCbD++pvfmv3VN/+y7n9XkgJaQLTJ0qp8LS6Rke7Jno8PskhzENjFGGGTyyyLA3G112mJXLc2wh4Ms5Lu4wuIzSUgEmUIFAUzFawBrQERVX+c+yW5E9y1OUkzDQ8w0CTMlQzp1yYlvJMAmHR5xXLBVhiqpyS/GKKaf5MctmqsiRxqLVpDUzuUSaYGmEgELAxztCKyw2Vh4oAJQaYgyu8b3/Nh3jGsQDvAvTZul5s2bEryYVMneYoR7bV8LmzHu6kdPB15nMBtXeqWX0j95ObNm4rR7JYN3du5akVzj4ORquRCXkYugJyWvO5o2Fr11Uuy3+zYsSNJiH1hyjYUsD0bduJwAvHjx09UDTB2BhP7wbGjJQE2dsuqbcqKenZarWCyfF5KcqbaTkzMydLMXRJ/c9FcYqjVoHpq35HrVfcN/JV8eAI07ltyCkCTUGFa9BBYTmKAEyzQ0/tj17N2z8sG9/aISjhN+4XXqrrpXDPQ4hOwFOgyQWtjHHLMgI4E4GTDqwJuByvmz9q7y2QsySM9IDNHsYAHw4zvyvhV+44CM30NhJdYdsk/yRr174A8eSzACkxZO9YqdQgwwmzpYQJtwFhtp9KHxcXi914OsFI5AKzAjq3bfKcaKT+EfMGz95qj97brNqauaah2ah08zB47i4HQghvZGxggcVgFXq8V89k9s7vnKfb8zp0kywJYT5y4mP3pXK4j4/ZAv2Y1gBIXSRQy6YqM+M6jG7lPSZwn+4fgv/pwViJGkoOxE6ACzHStI2OeLVs2JiHDRGpNsb3Vo5ksWO1t1uHyavm0sMynSKyBHvMQMFVzeCf7/eXL1zIPU++YMXaetikYVnlVjPf25HeMZ/a8exj/Wxk7CarIlvOcJEf83f5lDj0IOCZ/feWVV2Zf+uKXUse5teqYj0ZtoG/p8RPHpa9qrKoeNPuc56de13ivi5/BvrjtvpjzYHXO1X4GzsO4F9eckDzsvQl4tR/61M9Y3as9sj0B2nBOEqZqYet5Vv6jSz3KKVu962D4G6gOB/diev1QEgSPFmAjwzgusYn1/tiGi1MLqnr9fr3yDJBIwdzWmdBu/33ut++Gec3ISTuYLZu31R5Tsv2AfeCVEmMu++rcitRJJ8lFyu25Aa8UGlQZC/K7Da5TllIeGp4RozzGVqTjHWvcK+ZVXXXWd/XzTuIh6/g7qa9+/3DKG06fypglARPGnlS+2Nycf5I79vb8dXYzdar2MfuUml7ro/dx9b6JB8QXypDyfh8cPvv43Jr/y69rBOYB6ycdyXnA+klH6m/45z4vgPXh/SsdsAlui3FyaLV7Lqakajknh8phluJR9OE2TEmeBLLFphajLhyOOgAAIABJREFUMg6RYeziO0+kxI+z63VGTQfVY1ZiqpMVgOe3SKfWRvJDxurAH9fT/RX7cB61Y0/Lt8eU+eizrINgusYRSJV0N+6A2NZhzORAFJw5SNqEIS0Sck2AUdWrVVDagUEBzGLNJkOgBIHu2HWRuLasuOtQBQPed1OCe2DA17Cq7lWlZzsTTiZPTJvyvg46AQxjJsf0M6SQueYhCb6QTK5xEpT6AAILsOa5cvzkErwiz/K9mDRp9SOQBa64gDJm2bFj2+yl51+oOuZ1aUOxIRl4sjNZ+w/SD48ciyW/IHXLlm2zvfsOzLZv31UmLjLcpFEkic+FmavayLyuLPuGMKwa2RfrOyUzHOqLpwD0VgIgDKPg+mYC8JMB1JIFBajytWsBq17LeAiU1F45wM+k7Y7ngf3btSf9bPVuDCNsbH/0o9dn/zyOs5Im1bg9n3vCRnzpS19OgiDsC2YsrycqGDXa4iNArQOy7gPrfbB5NxNoChi6NU0Hap2UAETNAWxUgknPVaIi4NynoF+vX0wvyaGEBKbosekUxmCShw5H3jZ70qolcyJB+dJk4Uf/4ZKUJ0huY5SuXx3GaCZPJ48aNLXsHmtzo6SxZGkPE4jPrc5aivRSwmQkOMoJNEFZ15KSYXadG1C3NozkutRjNViQKknNb0n24hwdJqdZhIu1b7R8d13NLQkc86sSD/l7JVwmRrXt2dpgyv4C7Lyb+tS/+qtvVsBGTv585uJzzz1b0mfg9MTJE2HRThS4Ap79HMCqros79qqAa0HpuSgAOGYzQ1Lre/bsuVq/t0mby7St6zq79EBt8JMa/WHohUHDnlk/7st9lCwxYPJ8WLtyGs/zXpzkh0+M2nBIHU7OBQSqdjRSUa1hpn1qMM7DfRWwA0gleS5G3aAX6TBts+a7HcuaJO0CxIDIqZ7bnxeTYNPS5krWhLY2jNP0YGWWhq1fRtZbapI2wukkZOr8MhA3kxQCpsiZsdDAFMZ5AFZGS/wI1LAuzessDwO5fDLxAabtRcCNZBXzq3Lyzu+smFuWebC75vhIfuovayxHwrPl5V07XmUJuZYr19JL9tYFHuCz5asYh3FkFbynzlZf7zCu9mLJCvvQg0gpb9y8n+d9Pe1kLiWBlVZX131fMiqmRjNeDGEzs6PeCRgm6fSeEgPm73hOwJxkA3YMawqkMlHjKLssrOzuPTtSQ70la3hpAUP7OzUImbz6w7k8F+w+1tdcXLVS4mxlje2ZsKp3s8/cDJjlJEyhIhF0P0ysfVqSZ8++vZljepTb4+0rnQTu2v028SO9NrftN+3YvaiMtciDD75wsFySjx49WgoECZVyiq8zPUmUPCf7q3Vtf6p2aklo/K3f+d1K9tlHxvnoZ6pEIu9XCZPsNW082M8a03ol4PtqyZ7b9+Fq3HSZOtlru6/01Ku1wCb2uk6jmn+VRJ0Y13oO+VRGUa7sYbQlDaomtvoY+7Xhyw28tnEdZQr2vdn2VkcMd3osKGMpJQLXyW9zjXpCW/OAH/BJYrw2hm7r1myoZ4Xl1Cf6mUi4F8WMDmitcov8vcsuANmeM5XU0otbIqf+rlygne1Z5pWsKXP0VubIn/+LP5+9GWn2seNHa948k4TJ3pgsWpfV7zXvKgnxKLXWGNa7SQa30dtQF00+HVQade4wRrsxe//dD/+GI+F/3d9uHqx+mic8D1g/zWj9Df3s5wWsGs47N7OZllmMtjGAHNMemcSp/qr6Ewq023W0WJNsoMMARPZVMA+81fcTVTxKQNTNx9ugpmr6cuAK0h6D3uwT1camWA5Z2c5iYlQet/ZwRTmYGB9c1ws1jMbT1/Gkn18DVgfH0yzwz5suI2isZgf5vZIgV4DWhkjkpgJT5kwCdwDB1y/GOIHBSff4bOmysWMS4boE4dV+A/gHNMucKdnXBB5YC03EgcphKqWVULUTyjkHiLoehjsYp8EUV/uUYlgDEurnmC5NgDXp2XcCQH/ww9fibHq12KnBapASN2B9FOOO1bMXDqZfXcb4J3H51ZDd88GACkz9rDpScj8mN3/rd39n9uorL9d79nikTULYA4zmpTgXYqk2JdjZFpOUuVVrHps8lYtkwPylSBYF0aSvan3U5Zb0Na8HPJpjJWjNvBLUrErgtjDz7EzA6g9Tj6vGeHNeX89A83BjMtOr8zr6Hx7Lz9yIBJmzpForz4rEFcMJYK9I4H8+QfS3vvOdCugr6ZC5+bWvfnX2d//u3804vFjziyyLkU734Mx8z9+vSUxUD07B/N1ynzSeAjlA3ftfjDukoEifR899cUARkHgvjKggRG/bkuQyIcnvAiQCqpW5/iVV29WtD8gkJT4WV1uZieEr1QLpWZ5vsv5LY8IBDJdBkuvU7iHPEEvWvVe7hqsBaueDWu4oyOz+ojVvIxeXjLkZeaVaPsE4OaqMf5v9rKo1OxyAAeQK9vKixYJIqEwscyVgyHYT2N1nPpN5hNC9kPrKZmv6XuwZbdxEFdBMiESAgFnQVnMpwTXwiCEFkr///e/n+Z5ox+sE2bt27Z4Yyw5QXdN1ayP3ifGRTLkWafrqME7rktAyVqfDEFe9e7WbCcMaWbD1BLyYt+rUuh2H4LjNuQq45s8yS+KeivaYmGTr27xiykMeqV8so5q16em5bt3G2YoEvYklHwNWiS/X2fV5Le8taX/GoPemro/1d+9pfgCkA7AC/5jc0b5Igg7D7ln7+aphnvZikvprSURIGN3J/rh7dwDrgQNZlwBramqrxtlK6/s19h6W2mkS4AeRkd/O9ZLKA6xAlMSVenT3rwfrg7zH0uzfc/naXFQTlVApdimgN89gAFb3XLX5MeQBWF2ne/ChZQ/G2fh2wqeTV4DU2GM+OHZodvrssYxtDNRWkR/bX5mhk04yH3N2GLuu0V8EvC3O87z9KEmui7M333y/WNZwvGGsN+Y+k+iIac1dzzHXTJppHpPJmnOAT2Zr7TFqWK9dz/oI+AKeFmNaA0Hm4tyLXd20eV0xvJQe1pJzolqRAc7mUtac821pkheuC6i+HmnwtbQzUSP84dmA8YldleC6kusCzLYFCJPeA3lLwi7mUWdsSExz3uV3gcSuyY/sNUDR+twQxYP73x3lyAtJ6vCe+PGPf1xMt+SUudUlPvbXnBcBvBzeSyGS93YOaQPzR3/8R6l3ThIza8Lak0RwjRezdzN56vfYHTZ2X81/z00ZCOnqo4dqYOPWnUSStkofnjtT41uJliQGeg9rZVIBfGegOv9ilymH7Lt9po3EUKtXMl+zJtvAjIlV9z73PQkLz8U+5k9njTltL7MfFUOcGmMtnipBFOA/lADGAPCvfTXJQAqhZQGqQKmSAgCcqgWYxW5zv+fWC1BSY/TaC6AF4PWdzmsw6qqEFOA8zKWorfImzoYjOWOPBqw6r07E5PBCklHuBcA1zuZNtT7ibp3nUokDyWyvMdXVV2jkxmoPuVNn3Ts/Ofc3FAV/Xt5mHrB+mic9D1g/zWj9Dfzs5wmsGs7791N/KHir7bJZUAdkSV2Bpfqz+0b66OA6Wd8caLKqFdRyGS1Tnc7INihVK6pX5NRXchS6yBhOsp+W3PR7VuuaktVNX6t9pA+E4Tw6DE98p8Bi3msAx+HMOcDgz2JaPzp95HwxrVUHVH38tI2JZC0HLVDi8L4cieqZGFKUMydwUMGyfrJxVcyYMBZSF1NgvALgKTBjVJPfcc2ccl1ry6Ma3Aoq1ofNxAwBGobee9/OwXQ1LN/oU1nZ3GKoJoY1B91918xsI4f+O5GBvfbaj+KSGTndFBC6VqCvjFPywuvDkr2UdgiL80zefOONCroFpVWbK2DPgbw6ct7tAYl79uxObdTuOAtvqsDyfJhVwJucdmcARNcRey4y/V0T19JsJhLpnTfHvOROm4CkDQmjCQGE++uare1Vv8toBuC7m/HBa4BFt3IPJ3LAnzl1uswpHmWw5xJQvviFl2IEM1dsF8CyNiAZHDgTuVWxxeXwqfWFgz11dXnv46n1G5IxUqrnnt0fMP4bub89FWiUfKxAmix5ApqwCthU4BQ44xS5MgFLuW/m/hYkuBf4Yl3JhIFbwdHFsJd65ulzWjLR/F4BhJq3/bujpQjw7jkad6DNeKzAvpYZypQAKQalkyekeeopq62NeVAOk4K1nvuVYMp7SIR0ssjXG6SUGcwkmyunztzv1UjT1FYBmtgaoFWt4erMwZrbGPBiwcPsAPr5DwBv45SuofJR7D8WHRBTj5s5K0FRwKxk9A1KsMrda7D7u2Jf/b2Y3DAJzM4wfuSu5iDnX2w2GS8Z8Mn0Gf3gg2PFLj777HMJ1jfOTpLYGfuwPaTq5L9qXrGsACsGljx41FdjVgSepK+kpCcyL7yvkRToAnHmwxNZcPfPlbCwNa0NmFSTLXg8n4TV4cOHa2/YHCnmhvWbc/1dNztq6O07o1ShnEeta+B1Yjj72bRJW+1wQx0S0HL2bOocA5qqjQ4FgPEvprYB+wC55kvNmQBJe5F5eDdzcgBWdYra0mBGK4GI3cpaIkHl7Dv6VHJQLgfTjLt9yjhvZpaWZ2Y9380zepC1y6xtpRrrcn5n9mQdPKjnALBWSUB5EDxTfTx3pUWa59yge0Elqeq5555aYt3zqHoeF4t9Z/baj14Ly/5e1URL7KyY80mhsCjJqrz/amtG8tOYqh8OO5xnujB7ECXCh+fUWmKuGOokARPW7OKlGOrdCGC7cjty88MFSKqPbK5Dr83VWX9qz5co8cj4bN+6ucyfvD7GdVXazQBGNyJLxn57LiT0U0VlnjOTpfSuzZiSmm6N6Q+weTm1n2pZnWXOwxNps6LOH1hmRGiNbYwaZDdzupwB5M8LFlpfxqaVMRJjJ0+ejjfBpdpjb6v1zzwjE5dEWl3PanN5BZyNLL9aNUm0ZY8ctf7WaBkJ5k97TZlulbz07uwbv/3bMW96pXq+VmIz85acninfB4ePVDnE7siV9Tr1Xlg+EtZnFqb04VGDN4nHUhUlwWK8vPeNmxQqV0sGqwbWuDHxc+YDfsOo0Dg2W0zq7Z7UjVOpcPIVS3QiFWNvnqgx5k4MyFZvXr3QA1YBVhJkZ4yEmPcG+nWcqtvCsduXp5pQ71f7URkZdf0xE0J7ZO+vrYrS75ZzvHu3Py1PTfLKlWtzDnG8Blj1f57229pzXX+fi/TQ5ghli/3m/YznWzFH1NpmJIe8lX2+nOKtnVJ6MG5sDxFJTgy8NkeSZfeyz+q7/L/9r3/20TBm/t+/9AjMg9VPO3TzgPXTjthn/POfN8DKmVDLDY3JB03zNJAUgI1+oC2jatOgMqjIpgyoYglKXoip7GKP/nOS/rWRiAf3RBLcTq5+fjzQJ5Lh/tFGcaMfpUw1dnNY7o96WIfPYB9GIDgY1KenykcBrFevnqZOsmKS2kVzyPjcqwNYMHUqUkRGJzLR9/TuK8arW1O021/XAHWm1IGo7qUD06rPVRdUY9dyL19X58VwCcNaqYIy5snBy1UwB+9gZIxl10s1Y0TKimV9JqfxrQCEtzGsr6WtjcBpCpbLQCPZ9mKPc2GbEuh/OS7BzIHejtNquavmWZH/LeK4mIBtQ5xYn9t/oMxaqpYyB6d7O3n8ZBlaOLyfffb5YrMc9FWLi3Ujry0XRWwDYHQvGfm0gcin+i7A8/jJ49VD04daWaye1jdrEgwYT8H2EgkDzGeCnw9PM4aKAVaCyOU5sM+F7Vanx9hCgIZNBfSqXlcwbuxyrVhTUjAsKaOoApf5GkmplhzbY/60NnJncsMyOpoCf9I04GzUDpfph4udmE0mHd2ex/0CEt2iCci9kkD0Qljny1fTgiHgqxmESAAxdXn2nqdnLrjBsgLzgnj3Umxj9X998tm9iLELubWMJwOTWksl+W1/7krWTCYs3SYEM5E7UD/JEXgCQa0e6KAQ6wtMAoqCRcx7tbOZJHpeuALyukdsYL9v13BTCySYxjvlGkYiZiSevJ5Pv/ek52xYxFw2IAoAeUbrMneMcUn5MVO5JlK7YoStRfO8epumvjDj9mECSXJ07wPsqj07l68BXFcSXB+LU/WdSOm8joQXVhnoWhwmR/IB6zR6BS8LaFVvrcbvYozCSpY6gcBOmNVj7aRH1eU9qMCR2Q4TIUk6e4DfpzjAvq9LDffiRemPmrUwkmdPlyZIYA3A2nWtE+OZG3pi3NaGN+riXK8Atky6av9rRUpNxUr0tSJk1AFaq2rOr0ddcT+AZe/eXbWGt24JkGb8pWShZMl2ugasXrUMl8rQKqZImddADcAK9I96Wrvj/YAAPZlJgctwifGR5FLuRS09sHvuw3NV396sp1YsK4r1GwxryYTD9rrmlql3bbO9pdZB1p6/f+vb301Q/24F+YL3JWFUl8U9dnk+5+Y81xhmrRHIA65a10x9fishqtSC5BwDnfWzjHx6WcZUkuF22K5zSeq9OduY5+UsknDwLPWnboCwuGqvX0j9vVrVNnhKEiqSYIz30WNHZh8c/6DufWnW5+3If9WrYqi5y9vXSbe3plTCfnc59aoApESSdawHKqVDP8eH2cPWh8neXiUh9gjsoRY6WGRgTDLJ63wY1cLhuMJKDFTyd5IIGzPjqxxCv11zht4dIMLC8Q+wT0ooe7aV1Cojs95HzK/n0v5oTwDp1iReJDTnsj643KphlzC0zremfMLcL1Y6yYGtW3bmbFiVOSExvbTlsU7RKTGDtVZTLSlGoWTd+9qQhpvn5rhzdJxvN9KO6H5Y28yEqiVV3+k8AlLtM+rtJVsA1BUrJChcf+TKZW4nqZHkTeY6a+9KqmWOGcvw/0keRCMeifeo7R++BXX2T+dxJYYq0duJty7HibyZWibjRTLe65YSI3Wv6RO8dOlczp/83Weee9ccY9d5SACuDb6t39vZG65EwXAiY4olB1iVKKgp9l7WLxZavbZrEc9wtl+7bk09W+vJ/VFvkRb/J//Rf/UZR8Cfl5efB6u/zJOeB6y/zKh9Rr/zeQOrhvGeGiGd2itCf2Ka1NLcASJbLtgtUzjZda2FOklBL7aI0Yy2EWU0EmDVgVazo9gsNU9NmE4BeMHF4RgILHddW334Z11Qy34qIE2Q45AZdYQCf0GAaxTkVzueKVP8L4HTRstTEFhvVX8fvRt9z602w+Ttnpin+B5GBrtCakp+1/LMBu0FRAOMqoUF8wUGJTlwBepV61eHYzMLXSPUtb9AG5dgciuAozyA8v6YPX1YH5tH5RB7RAqacRUYkQxjWBclKL+VYPMnaRL/3e9/r1o41EEMZHFA1eoCAM/XNgewfuUrX5mtzhi9/967xbDKbnMH9iewiBnZGWMrbW7U8AnaBETHw2JdThAps79zR9xHIy8WoN+MqcWdZKeNYQO9Bq0XEjBt275tdiD1h/sP7J9tiOso8HAu4ycA2bt3b9Wabgyzh91YiAnMfTF4uRe5pkP5uqA1778auMxh/U/+6f89e/snbxXIO/DsgaofW53DHJOzM4EfGIcxFtQDG9qSXAsTiwkl4+Qoa+54tlWfFlms2lKmQoJ4gaV6R8YZgHy1vcif3U+3zXg8XxI/7Ku5LQAnLwWgTp46m1rOa3HKfbYCfuwE1oppSQUlxUZ2uwQBKmBUcnkME7Y1wSTgWgY8CYDKVdX3wrwIztq8pybw49/tFjy9Ptp0SV1Vr99iJABFc7BcYvv3a+3leZcDM+BdS6vBkTlpPXUNWzs0m4+CPXJozqBlxAP4lvJCyxQu4m0+siABpfZL5azrssjkMh9GraZrWzLaN/ndzKcyrMk1qNHDlPo1TrZLyOYDkrjZYqYkHSQNuFtzqL4WoKSP6LkEv9qG1N6Q65RE4VJ8M8Ggti3uaT1zsATkq9JiRDCJwbscmXC18OCAmuRQBfEYmwkoYlj9HVOlB2zVnWXMgIEzXLaz1p4A1oC+tKHAmjX7027O3aOy90/jM1rmdAKQOVcDOPJiZRXWqzILQfOTxN5Qm7TT8kjIDVnw6qgP7EHaQxn7/fv3zJ7dvz/13Jvz+pk/1n9NkW6TQw7q2rB1xoi5jARHO8TqU9rOt3UPaquZw2jrJSlobVTP4WaHS/ZqXX/INfxCzQn3bx/ZHjO5UcPaa6WTilXekTXl9f1Zc1eyIvf2l6lflny7mjXmmp95Jt9Lq5PF+VyS2s6Vq5dkr1wTZntdQNTaUl/0uIaFZpiTZNGSAImlSxlYrczXnwmgfhCZ8dVIx08HDL+fPWdD9dfkDI9NXJOEnXUtOUdVsiWmVZs2b8z7xOU4/VeRZWfOnApojHv20cPlyOy9btwOCElLHaZb1YMz924trA8gNk/U82L2lVyszf6iBtq1ek4Y8fWp6e2e50syl8IoB6QCzWWGtlwf8d4fsMink7z7IPs1sEUlYA37PWta/XfJ6yVYzM88B62PgHDsnDVHCVQ15EpzSv6+rJUVQGr2PS7rG7NG1mQvNAcBcMDXc9kYsAr4UmFwFd6yaXv2lCiCHgKRYX0BZe7TErR5aNdvpH1PlBGM/U6cOFbXtkbLppw/rsc5QBEDwI+5fPECNhrra69Rl6wveIMJe5G5I1mkHzqWVWsZ8UqpebJPlqFf9n7nRcmOGeCtlKDLfvswcyl1+0MZ0md+xzFk/8bNPtct4/pr3b6m++x2n+hWmTnn8gQy7m3MpBREeQ+wOpe9ZWXaj62IiRMwu3gyb1qW8V2S+UiJJDF0N/NGvbh96m7k5EpZMNLY6MtXuN4nOZR7ad+FJN7sIxyX60yKsVfKjf7k3/oHfRbMf/yKIzAPWH+ZAZwHrL/MqH1Gv/N5BKzXrl6sjb7NZ6Ya08fS4A6SoNlicSr4ykZLEqmOcKq16lqsgNbqQ9jmQmUUMwXKgh5tN2TFO4LqQO5hNu8K5Op5QrMttvJ9Uh9f86+qEcmhUcxSgifXdCvBtWytw8f7rolxyYoEmLnAYoWe/ngawNbf86JkXORAZZpTgd20gRUb3IxL1+H6fqSGCQgA13Pnz5a5hcz1CL4AKIGHg8e1OmT1eStLf3WOoz5OoJjA0EGMVduxc0c5Bcuoq2EFWoEa4GaY1WD2BKMd7JGkBRzm5xbnsGS69GaAnHrND5PRVrdX8tGMLTlVJQ3UPSXY+EpcJQE0TpIany+f6oRIgqtGKAfj8lzr8RjZkHRu3bJp9uy+fbOzMQ4hTwPUSCsBhwvnLyXIuFk1s+YFGVy180lQeyKyJbK3NQlQdu/dHenZN2avvPpKOT3L+I9eu8UC5vJWxLkRs3M78+lIAtbvpOn9ndTGHXzxhdkLLx6cLU0G/Z/+8382+9M//dMK6LeGJcW0k5o+G4MZ/UIBZkFsAb4EiRsSOGLoZK/7mZ2rJMv1AJTrme930jaDZHJlgvPRl28JF8mqr0wLJbXGgnu1aZPUHSDBKJV7tPmYeXfs6PFqoXPy1JmMxYrZ7/7e35rt27e/gJ65iSVuxuVyZJPnSiLNqbJAInbPDJ9qv80XTsorOSwX2DSHSO1bSt7S916nnVDp+dq1oitqHbVzJ/aYG2yzWs3KdPuelrwBLAErE8vXTFh6luYZk0mS5HoRBivDqZbUWJZ/VcbXNVrb3Ts1QVWAp/VITt/GVAkQs44BnmEeZj1y07wfNlQQ7T3VkS3P+D8s11ftjCK7Bl4FdAJE6zRzC7tD3osxP3bsRJl/kUlitjHeQIpkmZ1DjR3G+FiCYrJMbOua1VEE5EPN6bYkZLC45u6HJMeR67XLsV6nXdJgPBmCSY5IZjAN87yAEDW3Z5O0wvZv3bp9tnnjlnqetyL/NP4SBc2Qt1HdqPcHiqz74WbqeQAOHqEg1LweCSqGLUCs6+g82/Scp2ddSTXMD4WEHskk2QH0Vv3+/ftmzyVJtDlGbtUTuOZJS2g9j+pFnb3GGgY272QvWUVen/dRV8fwSX1jtdTxflWcGyCaPcX+YL2aGwVGq04zSYOYXJnfncAAFpaXemSA0wFYh+lSlVHowftY9qws5X5cvb85e/f9d0vyn+mW9wPasHfZo+Miu2p13Ie3bQx7m97VYb2xdJ3wjPIkwPH+/cCJzIVly1bnHldkf76ZdflhEgxh/AKKLqcHaveFzrjmWilLnEvXMk88uy1hpW/dvFrqEC2+nn3eOg6rlX3dnn/mw9OZf0ejpAg7+DBn2yJuy6mrVguce8HArYjyw333+dPtol46qM40QC/71c3UwH6YPcDPdy/vzPvcr5rMPu8y97J2OQ6TtVe5SPagd99Lq5rcrzFUw1oJCwz6dLYA0jczh8qAi+cCo8TJmVzSyFgNozGJXYCoHvqUOKka6uztAKj178yx32xYhwneUTXJZPHLIotdvmxN3rdbzJHgtsMyxv1egXtjpKXYezFRu5IeuPbor33ta6XwcVacDtMoCTUSzdfDsF69rARHIvde9WAmIRZbSKABk9aA2AQTXe7U3J3z7Jp1XVHfM2GB2nLnX5Zk7FrAXO1pxy7Om1JQSKDbJyXp82kO3OY7IZEZObbPci+n7LUhZe1UN4TsQXcjAb8drwLX6blXH98cfNjV1Wk9tGb1huw5SQQEvGpppGZee6PlYWa11SnjrNTO6iFMkuwcoTwC7v1pLEnF9eX1TJxznkntr1QJWSe//wf/zk/FNvP/+GVGYB6s/jKjVqdRNuuJVvplX2L+934dI/B5BKvGrQFrO2UOB0qHGfaUfGl8VG3bxEAOQDTMRIalvOxlOfFlkxaAO/QcIqOv2oRTawNuI4Z+z6c/PvocSt5LnjY5swoqXYf3dhB7rcE4/NQ9TAHez5obxURiu3IAicIcuI/dN6ffG66fXYuXgBhzya2WtX2AIkDCHdPnnXJgZKyizxrjjwbhAE8F55OzcbfC6QDN5+ZiWXdUEKkesNqoq5kkscy/S3qdz0eAdbEaxiE/5WAmcQRYI/H9NsAaBtPYVx0xt5LJkVW7C9LbL33xi1UH+l5ah5zHGclkAAAgAElEQVRU94kRy89gHDAvgqqvJKg4dvRIgW9A4WBY0hV5lgJqLU+AGIzipQBWwGdr6ptI347n9e7lurZs3zo7l6AJeCUR35gg8Dd/6+uzV7/6agX+rguYdC8MYzDTyzgxJhC7mcDxvYC/P/tn/2x2KAHa5vzuS1/+wuzgF18q06Z/8o//yez1H79e17wtUrVVyUDrVyhov5K6JWwAJsCY7gnzWgGdoK3GLUAq73XpUkDkhbTguJLm8wlMJACq912CI3+aP4JagFWwuS4BG0A76qTLKIbZS4G8+9WG5bvf/V61lOCWvDv1sWR0qwLO6/0LtKSWr2S13efwzBn9GMPUApFkYdhOEvoJhFTPwjI36/ZQZJ9eD1uDvWoQ2kCkQU2rGRqY9Gz3egWOiiXoNVyB9MRmFxAqJfzUlin38rgtE/kzQJX3YWAFQJfBk9q5zJkOGFvmV7Ve+V452HIBLvai61gr/1PBXr//MwnK7yXQq7ZMVROfWj0Jj0pqtVEVIyfg9Xqeh7mNgcW4AvtHjnxQ0roNAWMcV48eP5HasMNlfITh8C5XrpCNL4178PFic5hKeS6ANHMZLBJ2Z4x5OU8nOL5WzwNzMzHUYXIqaZA5AKB3K4r7VZctWeX+n49hzbYt24uNvx21QbeuedLDWiA95kn39m1TogHkSs6eq65a3gmwGidjd6cM77qEoMaKgmFKpI3km9fBLtmnrWEOtwcO7CuGVQlA9cK0rxUDL/nWjqsSiuTAJNUMl9blZ4GtGwGf57N2gU0lAfW6esba/wroNmD1XKtvdBIMFwOOBmB1XdYO+e8ArGOPJ3EEKgYot7bM1a6NbnfUH772g6hF3ppdCtO0ccv6KCe2JngX/CtElCSSgFMH2WuUeqXqDyPH/+DoyexBZ3J/AcxzSVzOram2N5djpsMRnBGSucwkihKDumNdGMZzauxzDwBQVkeNmfdYnb1lS+pZgciSh9vXw4bpdXoTM6Zn5j1KBcoEJl7mO2XN1MIlN9eg9MFsb/YiEmC1sV4foLx4QRuwtMAJGCP5xIAbAyCIQkE9rLOiVk4Bm5j5lYR9YSkIGvxXWrf2AmtdMu6aWuY8W8/fXiEJcz+vDdBuyVqQKLBuGRdhUTHL/BfWqCEPyDVPqWCUZrTqpJNUta/G30DCEihbsyp7eFhDP184MNeCyT1y5FCZDB394HD2xKM13wHdfUl8Ar3+TSVhXpDSSiAxN3r0IG3d0neaF4CkiUSfJIjX7/KjfgbDsKsc3PPvksfnefY+aLRaXVKAM0BV0kM7I+ev8g97snOvwG8lCrtkwtpQ93r/fpyc83n/QQAxJrfMAiUBO8FQGL9wfvsJ+NTSyl7mbFbTfD99vp2NW2JIqEQEaF2ZpNDGjWT6EqINXttz437O40M5196IbD1lOgHkL730YhkEvhj351JgZB/rNjdJAGau/dbv/MnPCmnmv/aJR2AerH7iofoZPzgPWH+V0fs1/e7nFawavtupnWqup0LdCiIAzGJJHIiYoCqoK51uZ+qnU4osq6RqwOPj/mwOXPIY2e5uvfFY4oZZEjY5YNTJlazRa3vvfv3+GOzC9AXvnwC+5JT5GIFfBcOur6P3rqOaZIv1Kk1RPGajHr/6dDtUj7x0xofXUZ/1+GM6CMfrDHMmQVxJ+Kq5+pXZ+ZilYC3JmRyAJS+qtgctKa32QIBIgoLRosRrqmECcMq4qKS+zSRj5YbsEmB9UG0NuJg2M/ww17iY42le/6133pl9L+6qFxOEYIK9lussWVM+jNmaBCVfDGBdHtChBYK6QI9QcHlbrWtej9nSv/v3/34BXXWk3mxjWNI6jBlS5EAGLE7HQfLw+0fKBXPb9h25r+VVc3sln3iF7bvTAzLMGaaEec4GjEVYUAZTxkAPQcFD1f1KjOR1ybsXBeXeCfN1/MiR2fe/l/tRixXZ7s4Yk+x9dl8xgLL3x5KNvpbXXR2pmez9s3FF1ctU0gBAVXO1M9f1TJgKwM/cLbki0JGg815YlAe3k+GPGUc5/2beCo58DiAzjHAkYPqa19TrAo1kYCWZzAACP6djyIVVVm8mcMQka1Wkvy6A5DVIgn2WpDtyMH+nUihWK0kXNYXAaxm6FDDpOS4o7/6s2N8GAwBU1bxqy4JFFZSSOxcL1jWLLT9P8FkJFoZQ2NoG2s0aB1xm3Kt2Ms96SFQbVATEJ3DGxnlfiQfs6kgSeVZVu12qCWypWtywBlXjGLOeqQZ0SQJDaxb75+cFi5xUBXk1HpFTL4+czj2S2wGqHDhJ3ktYLGDPOGjBgtUkYwdO1I35eQzr+TCeGDatWdR2XwqL5h4ZkAGqAGtLjXuHM0ewquY0Jp75l3HD3l5JoIx5ti6tQa2IsFHMVfzdusJAC8jdwxdf+mKZ7DDj8uwoGobMEcAtR958VMuWcjblkB2jMaAhzFqXFXQbMUHpSGIZv7GvtnzxCWAdgG8kKqgkqhdm3ntRnuv+/XtLFcHIR2C+eNrPqsdoPrvWnnTzVpjCGLtlrFdmPZKbmosSgGqF2/Qraz6vC6SuMue4tdqvMz72M6DX+v5wYlhdE1Z/RdYswGr+jpo868YW3RLedpx/arOveyfbv579c2Guey7gbhWDnSgMspNlD1N3jWkKC1+tTwLSAkQxXBdSPnD02OkA54u5PpJn45v5EYbVPFlIDZC90rO8GVBu76E4Ife+qEWRnroB5gymvLbxdL1lDrdxbcnRLwTIY1ix8nnLKFxSfhDzoXuAqzVWydeAvGlfU3uuPAJgZfK0KNcLsG4KcM2FZ6yv5v4f1HqmhnDukZUDYkAXFtV8Zr53K3s/rwPr0A48QJuEDDm45IGEAIb1JtY5z2vPzl31NUoBPgA3c2/MwzDLgKX5hh21wOyL1q3EExBo/1la7r0xnJMocW9ZU4y8du/el2ThziTRyIfj7SB5k7Fz3vFMOJY6X23HmN5duHCurpnqhZxYT2Xzg9LKZCiHYOu/OgXwTGBEuKYSCWV0Z6Dzo5RcWjCRcPMiME8pJOr7fbhXG5vauz1vc5cBYMahEhBkwpPPRXtdTOZG034JtFKyALnWyTOY7rD6jwJUyY8fpA/xA/JhzsfVAb1N9cQxLtBeXcA167QUUPm0v1A7laClhCLW/tq6V+UJ65O8tbfeiyrgx6+/M/v2t38YkH+i9lGlO7//e78X0Pq1Widtbkm1khvKBHjhC7/zJD6Z/9svMQLzgPWXGLQnMfI8w/qrDN+v53c/z4D1XoKBwqIyiBUso146a1omLgVYM87T7tvMYR8U055dQQz5SveujNxKRrvqN5rh6ibgksUahfeGUYB1pGcnYFkXMn08kfEWSo4Ei+RQxn9qio659eNYhKcA63DT/OjM+OgzbpZ1uocRPg3g/Pj2OtB1AFZtXv4bLsgGSdCOvTlPXhiW8XwOaQGok6XqWhMAAwX+XvLKHMrl8liGGVrDxOUxgA7DUT3dtALIAVWN2aHpfGAGmRJVzRsewAHptsOUCO7fibPmD+KwSTJWTFWBVYxeZIWYtvyMYAXDqobwjdd/nGzukQqw2jGTodPCGBJtmf29P/7jMmpRP7mKdCxBnYDFYUzCtDJMVjmtxvVSPefGBFZk34J9gJWq++VXX64epCcSzPwk7K96ubUJgpk2zSV4wYBWWxT1WLmXWwk+rgSMrs58WR/ZJtX4j374ekD1kdnVBLArwnYc/MLBBJA7in0CWo+HQQOA9u7dG6bruTBxWumktUfGmzSV+6cHV62AMh6+DrA9IwmDqXmYf4cxMr99T2CoPhHr0GxYgG2CwTKIyf2p68My6Jc5Who93eKJhPNS3KQlMAQZ1bs0QVrVYWa8qoa1mAItjshOMWkNXkf94AAMWrAA0tgjAXfxKLkHgRb3zGY01Z6FdeUynLEuhUS+35Lhfv4YQ/fQwZs6v24JtWwC293br5n+UffabI0a6DYTK9BcrsbtItoupAlQyQBzTX7XeizJXea066n3T6AO4Fheato+jAoBe8mRlHxX0gVgx0BgKLET9o76u7XmerOH8GW6qR44Jkmnz5xJgHym+lvaTnxPayPyPG6xAnxyYe1aANiNqeNUS3khc8sztA6Y7ZwL+DWfjRv3T9dtzKvfLsfOkjU/qNq9NRU8J7GTtVDOrQnG34ukHqg/+PzBSG/DwuUmH+ZZDQaoTdjU1y2vcep2WBeKhdZuRu01ifBIkAwQ14wLtj/+AEmsdI9n5j+ya9Z9788SEJ1UtD+0WYyklHWzP8md/en1uCFzVbBOElxtaCrJyIxGABylQUyBLmUsHlGA5L7IsRlSFejMuDC5sS9k8VfpwPokh9YAQNkXyITNX8+BGdDZjDnWzLkBkFgrW8OqDbd041ZAZbr+kWxs1+leo8ZqUdYKtgyrXUx+gMF9JjhpVXI77Zju3tMLWSIvXwP4s68ABe5HIuNGrn9ZJMFKY8+nRvlU6srtTX7GKir1T/5i/7bf6VNafTzJdwuExzV6SgpZ69vT3mddygxORsKK+X37nbcruXQ/dZYPFizPHOX4q63OE7ZvLtfuNbGUQNzSMGbOrHv3bid5NRfAR01j3yEf7/WKTay9Pa9L8bNQ65QpgUny7h60EOMw7rw0V7nvSrRVa5jMX47rN/w784AiY3/2RfsfZ3BrUYlG1ZhKymR+8Q6QnLnDWV1SLs9oZdZlMZBUT9Ox6F5GzT4jrZfLVXhP5tTSMtp6J8nSkgU7t6IsOnnqRIHhUY+tbrW7B7QUvdytJbcm0yjJE3vwSLhJdOxPf+9ikHMRq5P8k7w1/507DLnIpUnRAWbX5vvVdm3yFxgKhjJ1s0Iy76x/ibGS/WcsRgxTRot5BsovPI8uv9BCpx3/Jee7c4G6fCqHPOuH5MP2iE7WjyS7/W1I/s1traNGWU/J5SXzMk4Src59a/HOnUdpM3dk9vpr72Y8r1S/61dffXX2jd/6Rs7rL1QysNQ3OVir7U3GYd8Lv/XR0Gb+3594BObB6iceqp/zg/MM6686gr/i73+ewaqhu3snQKf23YnVzMZbjEQlQidwCSpNILYgHCnpFDT5kcetF/KbVeuhHYeeoApBAKwEi4N96D6NLQf7KXA5vdfToLXf3xs7szqYHg7Go7+h7w9jF/czMtBjWox7qJca71EHWX8+rl+drqkCyNJLtuSKjA7LVU7JARxeovrHFjvcLyRAAVZIzDQKx262EdPkAMrIpmQ9FMgd3G8OUCWzKkajWCaGSt1apepjM2YOWBHz7WSVsWoyBzCMIPqZjK96v3cTQP/w9dfLhEZmt2Su2gtMGXRZfn0Qv/yluAQnYHgj8iMsUZkG5b3Ucq5O+4aNOUj3RtJ6NcANqNkeuRZpGaCJ/fJeQMDOnXty311XJOg/m8AFuHTPe/ftrhY0AkqB/evTdaknNViC9n0CEjV+CWAc+DLoF8OOqK/dFUCzKezkmRNp5xCJ89WwoRiCrdu3zF544YUKhhmmCJQFVVgy2XstAMj9MCHquCQKzA8Zfk9QUCVRsFy7hEiBQ1nn/ReWC2M5eQoEIw29EqatzHjCiMnoY2y7vUwCx7xfuWEn0BgS+q5XXFKs0oqMIRDqdwYDWy2NEnQCnpVEyHU9SFBaeZYEUQCacfTcGDiRCgNVGLArkTNejsRVqZW5MIxHqkZrqr/Fggiy1wEoCQo7uGpZHMBg3XSNo+cXFlutea65pZoNYEetZfVdnhQB7tV7mt6jDU/vFS1VFTgL7ureGJdMdeOYyOGYTZJovR4+fCg9Mt8o99Hf+PpvVk2c51L145PzKQAq0WXPIHnHqmp0tCTXiiFVj8ox+ERkwAASsPQgwRtmBcBcHnmhsI5BzcmTpwpo7tu7r0zN/Hwl2DLXsL0ARjl3a10E1KtnpF7Iz5Bpq1PGdOyMlHN96smAOUG872N630rNuOeq5QfXWQxXJfU8x6rL7Fr75VMPWoCVEQ5GT9CPafH7FBnWVfeibEAMsHLdVY8O2HdypA12KrAn0532UmkriRBlCkARiHcgpkt7du8Kgxg2RwKDm6qSB3s0RUUSO1evMKvKOklt98IExPZxDP/dyBPNBbLESlrm60AdpnNj1tiaJEkE9ferfhBQ1h7nTsbkXLni2jDNRYwasDfMlFpl07WH5udgXo29D2sIE749CSnSbqeP/RejdTfOqXfuSCBF2hvQd/uWfrFpDZL1fC9jVZLyjLW9yTWRO5sPntPJ9L4EyK09jJxnIElYiQFzIEmmdkmnZFgUsJA2MUmmqR/kGCzpZL99LXvYN//6O7Mfv/FmtUd5FLB290HeM3Wsy2OyU3tj7Q8x/4v6QiJGsrBcmbMv3E1CGHO3ft3q2Y7sY1hc7XK0JALs3nvv/en5x8AsRkbqG5Vf2C8kSrBxpbIA6rOurb+zSd4UkMt7WOuAsv3Lh31U8pFr/OXUkEryKcdwzyTtElX79+2t12EeZk1X7X/2cskUANM6uZYyCwoY81NybG8SIV/4wpciLd6at11Yc+jN9PT2GtU7NGvnzNnTVX8NtPrcxS36calAJ8bMafuoxIRx9zX7LSCupZIkpN+xrrSOMj82rN+U8VoRsMrcbFHeg/EjdQhXYueuOZje2JUo4GKuZjzKhWpRxpG8W9eVa7cnU+7GHQ6U43D5VHRSr6TCkZ333qgeVr9sbL95STJMkZJ9vBJHamDtVS1JrlpX7dLUxmJh1SnX2GhXRD4eE6kkgNTGe3bXr99J8jVlBie4lkfRlLNPb92DOet2JNlm0xHvVJubyMTFDy995Y9/xYj38/zr84D1V33684D1Vx3BX/H3P/eA9VYOJkxnZQi7pggiemw4VDVmbUT0cR+FCRtdPga7ToUn20QD4fExpG2ewUJsWD4qIMunV6qgu7b2Bqz/8kf7Cj/9na436cC9D6UBep98rV6TtDYHmfrJqu/jBlvsAXOS7ntYICPBZQXhkyy6rjXjNdjnYpBL6szEKU6yCRKOHj1azpkC4+GqSjItmJHpbwfGuC9GJgWwYuOGNJWxi08utySEAghSNpLUaluT3yehWpHARND/duoov/3d78cNM6YNeXRlYFNMkb6IXF0TxIQZfDGH4M5dO2aHDx2enYqs1yGoZ93SHNRrE4xuj8nSl158MY3J35y9m55xp8NmudYtW3YENGK4F8+efeHF2Te+8TuznQnWBRyCTrKw9959O4f+o9lvfPXLs1e/9tUERudnbyWYef/9Q2WGdSpyv/NhyQSWzJi2x214w4ZkmRPgCfYY0jCtAJK35hOoH06Oj8KIPlNuuYKk1DKmbhG4OXBgf7FgQDMAdyUuvUAA44+r5ULZSROyS30K1RHtiwnUirhwnj97Ktf2TmoQt8QU5cU4Dz9bc+hOxq2cPCept4AfGDP+FwLMAzuLjZCxHy6n1XuXSU/6z+rn6Jmtrf553TIIGMWOldycQVUAWDlFJ9hyHzVXs168JgA7apswRoArcKZOWrAJ6IzAH0sNFC5PQAWwViuIqpcWYJFcJ1hPAHVXaxKIsFjWNhgbNd+Csq6llOjpOrGStCXIKta0atvb6KnXjDqurhVrpip/U+OVef8wzFe91iSpFwiSIp89ey71iT+a/dmf/ensD/7gD2Jm83xdb41jtYDo1y4GLL/LCIi5iW2IEyfAqnaVBBjbqs0HRu1WmFXzCQv1TLXCeaacq8kGBfrqj8kib+Vr7lPyRyBpbXHlHfVxAs+W62N1UpeY98fsYEFWJlAHUvyMgFoP2EOZ05gw7K3aP8k9IE9QW+URZOF6ewaQ2DIBidNnTtb6HXVsZJn6ywqqq5YvZQF64Qqu1et61tzDgQXMTbdSms2u6v+sPUr2LrL7kgtODB6p6YsHnwsDti3rfVU5f7sAiZlizIDPsHynz6QNTdaiNQewKssg62ccY/yBUowZUQ0ppR6hXquBb55/1S6nhjUGWpcuXat2Hfa1qmfONQE3+sHaO6lNJHOMb/sWdOurBrN9phh3Y7k9iQwA8H4ko4J8brkMcO6lnvDu3esFJEiCb4dx1U/4w5RhnM5a5/TcBdkMcWKAlJ+xX2Av3TMXYUBHC6RbSUYwCsNILsg99joJ61q1scBi1lLWbteQqtN9WO7Cb7757uzQYe2QkuALqF6wOEkf7tQBT3ezhu+ozdZeKV8rBm9yZjaOQPeePTsDgtfnEu3NN1O7ubUYM0BtzEe/tCwSWW7lXVffbU5I7QFKwKmSUnlG9m37YyVGJpOvp52oOYBTvXgNa14SsKTuJMQlld9U3wP0AFktVDDozooyPvSzSTqKAYyHJNP2+BNUR4DUsa5enT7aSbzog6y8RP9gyRZzHfsJrLoeAFTixT7QpUHdEsuZ7bqdS5QgF5Oc5JLreZg/BRQl4sI4Hjjw3GzHNu10AlhvYJTnatzJeZzfShvIr5VTAN/WlrXtPMDIVsumUq0ERJeRU1ydM4cpEIBHJldlaDTFPuTx3OJ7/+t2NgC0+TeXPX5lWiphYKldKJEqAZ/nfOduGyTZbzkNL8nPFHAtL4nM84BgoUj5RigZUh/7IKz31bifX3LdKZPI73vOG2J8pt0Q/4DyEsgYUjtRKP32H/7DnxEHzX/p40dgHqx+/Bh9/E/MA9aPH6PP7Cc+72DVwN67eaXBmONkAFbMI6nt5Ej6ScDqeEiVw6weLf3x9Bh/dLwB5Q7y2qRo/Fug5e8FBqfvF2B9/LrNuj75eAKm69CdPgoQt7tMAUof414KsOZgr3rFeq8nwXa9f1981WUuEPB7jceyaXH5BFzzuyWjnJhZmXXmHIJOGd8BnkseVKxOs82CkHZV5hy4pA5WINfvAa9XE3BgNwUpAsI9+/aWmy4GAsvKOl8d2dvvBLB+53slwXWQV2DI8CN/OoyNuQDtxYMHK0t+JDWip5Khx07cjuT2UQKGZTm8t6elw9/5/d+f3UmwoXn80Tjgno5B0LlIbYWva2NwtC8yyF179hYj4Pl4L87Ip04emy3IIb1v19bK7gtQDWCxDrlmbXpku7UjOR32AzBgUOE+sCrYKq+fUKFkd3pm7grjsintHxYGEI0edWdy3W9HnncqLBqm0HUIenZFaqceSgB4KtJsAM/8BR49X6zrXMwunk+fRcH8+Tyfv/7WN0sOSP5HqimI2x4p48qR/Q6weRAg1ixAaqnC8nGvlMBQ49tmGAksBSkJkh+R4ybYB1SxaaOfressZ+SJaaom9hhEUzjBNMMc9ZxVkyVYquCJ3Lw6XuY5Ly2J+JgTGGZBbrtAt+n2qK8F3pnKVDsbjiP5KJCQAKlMncjzEii7oWE0Nup1h9rBvB/mQ0+vsFoO0xdGT1BgNVebT32cAxSAndyXIBR75INRF7Dw4zfeKLnbjl07W4pbhmtdp4oBrjrOPI9iVxP4M3XRQsQcuRiJ5/nMQ0ktQP5C/n3mzPnUFZ7rWtswon4WkDRWGFzMufe4lsC1mBW1zOUI2kmjZldIqbUAaoM410KSj0Eq06R87Xa19AkYyrPmYHoifYmtYfOuWmnl9xcFFAqyK9kVYGcuqU8U/AuezVtpN+ZZ1jxJ8rkwv157SdbxmkjhJZCqJUp+XjLE63eirEGQ75OCYt+0avJ6kgZdL59kQfa5l0jnw+JhC6s2EuDJMxnPWu9ibLVECCYbUG3ZbNe2VuuhMlyy3ykDIIuMqZ2xqvWcAcp8WgCwpkUHwHoqrDawYh6Zf6PdFGBqffiagN/1dslJ95oce6m9jzGPevi5lamnTesQxlyLl3hDgT15fuZSrqNY1gAPXgHHApZOnT5Z4M3WDXjej3JiwcIAucWAasvdMay3btyp/Yx0GhDYGQBmfIBxO7zfpTSp1kZ1Dqgr9bk45ROnYq52NL+f1lgPF8327X8hCaoVMbnLvlcO6mExY7RD6u931FtamxaL1kJa1WzbvjkM66p6r06kSZKqNZck0vdXXaT7xQh3bblr9yXrGPizjiVDPEv7e5UIqE3HvtlvMhc9A0kCfYaZF5nk1XrKOsvrGn/PAtjEKNZcyzMqZj1f11pnZRj11ZknwJbEjvetVkUB2cBk1fBrI5R9xPtQNJDrW+fmTRn/ZX6QF0vEmu+DVS/ASmUyXb8e5EC02uDzYcA9E2PjGiXkAO0vf/nl2b49B8IwtpHWooWRXcuplyK+exuT9komtpqEF0CXDdyLiZNzVH0vMC3RwVDQnPG+5mIBeYk6v1N7j9Zf8YEoVUV7bmB1S1qvFlwbn0wNiWTXqrWOT2ZgndeToOxaVzWw5mT7SfTcr89y7TZnqSeiNApjfzNSZ8urgXCSNfZFngvup+pzkwhLQug//M/+l49uy/P//tgRmAerHztEn/AH5gHrJxyoX+XHHktbn2IJ58Fqj+j9tPjoTPRkoGSnz0exiBP6+zSAtX43m/7THz9vrOtQAEiBvYkVHYFzgVXXVdIbRiQA6xQ21/7TAPSniddmhvu7rfltRqg42gqm/fn4egDgqSa2wHIBsGtlIFU1WRqzB9DI3ss6+yi2CtiYmCfv3yYWmqHrMbi4XD79uxuEx4FyAv9en+xQgD6kk+XcWlI/cl4MREuMMJe3JlDkINXiZV0yr0xE7pUBUtqT5CB759334lT7/bimnqzavZIqV/DT9VpeS0Bz8IXnZrt37Z69f+j92fGTJypQr0Mzh+vSRKNbYwjy9/7wD2crA3hkivVevRgTm7Pn4yId0LQm9arrN20J25pAJ0HZAGwCo/MxJLkX8641aey+MoG6QEW7HoHokgQeZThEKp7nfKn6Fj4MAwCUhy1KcEj6tTIMa2jcYhfUOW2OHHPdmphy5HC/k9c2XqS9x08cj9zvVBvN5GsC+2ef3V/1kMb/WoJ5Ds6CHyw2BosxCFnYprwmV04Z9zff+kkF/pwXvfaOMFMH9h+ommLB4M18j3mK5wmUCOzch+Dnarls5ndzDSTcAPnVvOaxjCuWXmCnLdDa/EkaSkxADPkAACAASURBVG4HSMrYkyVW25MEfJy01VpxByVj8+wLhMAFCcg8ZoC1Jaxt1AMIAq3+xOiXqVE+BXlYS8wS2bA61+FUK0iq9Zz3Bza63lWg18qBrlPnninYnPqaMvsheTPvC113Yse86jpXwfbtMG9hS8Iw3opcs9eYdjaRtmfuV012wLgas5OZz1/4whd6Dk/GULUyi/lp+XxLUrXNISMFIDCAiyNhP5HWHu8XmJXguBbDL8ze0QBh64ETp3GyNEklja1A3cdVclXzvFqH9D5HVQHUY9TqnvMaBZxzDZIqlTjI+Fib1Y4GiEjgSHZYrbSAvSnRhHkRZGKU22RoUdVbYxbtDdaSBEPXtjYwBEaMizXsul1rORZnzzCuaizJkmsNZww8R2vK2tBiSt2ja/X6nEyZwizJ+3/xSy+FjdqSebeyGR1Jq0ktUlLxJE28htr3RwEWkjxShV1j3bJW7zVqWCV0FgCuuVKELWCw0H6an8MIXbyoTUsk2lx2KzmFNVtTjFz1Zc5a6FKG3n977+2zZTCCwCtJ8JYtcdeOA+0zaUlTbgELgR+Bv4RLEiCRBV+9GnOsrD1JMvPpgt7OYVWrz+uygKSA3CVpaYLduhMp7p2wsVVDnrHWv1cNvz2JgZBruR8ATB66KMAVUCspMqUN5i7sF/B88ybp7K3sVZEgp7/r9u17qw/ru4c+SNnDkdTzY5iZ4qnRTH12MfITq5Z1sSbJg2W5NiC6zK8ykN0KR215gHvdKzbYuo9JmfMh63r07TVfuPyO9iadiFKP3LWhxh2jj5G3fuwLHyYpaH7wTAAe1XeO2mFr2JgDnPYPr+s5YfMw8NqD2XslYaquP/sgkK0vqH0NeNOH27gaKyUU5MHdqxvgjLN2mVzpK72qrs08dpaZB+0NYO53os29MD0zrwFARlvGCGDdnBIUgPXA/iQaV6/P+znZImNXXq1GtYQjxrXSIZWkgGSrZVjk1Y+SYHCdzgr3isFU61sgNmNq3roWHgbWRcu7kyBVwkH2Lqld030ktaWLxQLDfb1b+ni+zhWSe0mKZviVG9k37XLdh5kT8ZALV4RUcl91/EuqFGEua945Yb/lXu0a1WpXi5/sDc7r/+K/+Ysau/mPTzMC84D104zWL/rZecD66xrJX/A6HwVMT0tG/wbe/v/Xb/GzAGvLF1sW+5gB/Wlk+PPvqZijn94gfh5gHeD0CT86sTitnelgeQp1GkY3a/f0x5N/joCor7kh69NS5g6WHr9nfqTOvMpuO+cSXOdQ5UaKEfEaWxLYPBdTnyGdHOPh/RlZCAIE7xe1uEmQQI5UWdcc1sCFDDXm1M+UAVA+Hreryfe9R9WuJrio/p8BV2rcBKeHDh2q2tDzkcG60OcDWDcEgHEtFbiTn2F1Dx2Oq+73f1itPATg1fanQHuPU2XIcz0H4qa7PUwi85DDaTsAcGMBV8qqRxq1LUHKH/7e71ajezU9QgMGIAsSVC0lVcu1AQ8ApwCDG+TVyJ+xwlfCYN5K1jp0YaRl2q9E5hjAynnYNTF4cSADS+uSNV+deyS9xPZoPcEoR03i0jAXpJEAq+eCtVVzikHi3Ak4kjpfvxbJWYJ040dCtX37tvYEkxBIEMLN1T1vSsBDGkoOejMMgBHpnn0JuANsgE3P7nJYbT9PmjiMQgQ42oL4HZKvAjp5tvdJ3wKcJTUYXsp+AzKHPjg6+/N/8RdVx0wqqk5s86YNFYAxrsGwCujU3AriAFfS02K0JCmKnRgmJMy3tNIgb2/TKO9fLRhy7YKsnkdkeFdTB3VsqpMKQFJjmHnhfoxZOzJ3X1aAFQhTD4f5FbQCjwZPmsR8LtMV6KSCtUkCXC5fZMudDLnHbKwCvBgcBSgtS3LgwsW06phqhy0/IBSTKKmCfWGc9OKLL9Xz7brJm8X8VOIE05nXVje4Kn1TqQeKPcmfkiV6Df/VN/+66qU3bd5WQT4zJaD1TtXCBjDq+2xsMi4AICbIvz0n94XxIdn2d98zbwDVaVcpEGc+XM18rNZBuSZJFiYvgmyJLMCTNNn3gF+8jhGZCzgdwbi1t2OHvpvdegRzIzC2/gFVz1Jg7P7UXA4GDDAGDlqu2G3GJKaM0YqsP/J3197OzlhiUtTUxk+ga1le/8svf6Gk/auTrGAes2AynBlzvpZIHo77IvOnOtCWg6qBUqB761IlWMrdUgvTym2Y6/NolWOtXcsavJj+pthuoMe9AqxACIZ5tEwyD8v5uBKHnWDsHqS9/xkXSacNMbCam1sXBUBY68xL4KP6YgKuMbxRZnDq9Ikk8k7mPdNXuVy2U7cf9IIdnVsZpjrgcM1avZix1VFCJNFl7N2HuaitF7ml9Ue1wknb3qJPLVl3taKRHK1Vb28nA11fQBVQemYRQ6i5OJWfnb3+xltJ/OnNmhKEzBlrjLsv2bf50AZmTJOwfJcKfKhfBTQvZcw8W21OqALKl6F6aKul9nvqIKezK2OkV6/xMp/NW4C2a+nb+MxcA8SxrObXhYzVwgBgZj33yqwoMvmS5kZdIUHEkTt7kXl9PfuHRODW7JVA6fr1a5O0SzuvJB9bSdI9USW96vyK9Jn0nvfAykinzW9/B4qViRS7mvfBrHZrsLUlkfYztUbyLNyPse4WSulPm4QCebz5UzLdUiwsrb1STeeePftyXTn7FuoPDLCTrbdUfkhwoVdMebVfkoAKa3k/rYf8vHFq9//uwWtOANCSyWW6x2wvSVjrXy9n59FNsuypRl6Zkt8uIzP6cUqNcvdWX52xCZuKZcVEexaSRcvDrGPXsdbOgFqD9FoFYLUNlEznU6HEZGEx4mtyHjgX7N9qg8sQUeIs/3bmMMn6T//zf/x0+DP/948dgXmw+rFD9Cl+YB6wforB+mV+dJ5J/cWj9lHAKogY7KqxGzLhAfQ+7hl8VBL8i36+jJgwHMCc00akK2DI5zAXqcxwsa3jlcZfBswd2fun3+kJWO3khO81szoyzbLc50uWR3KmvQQDhwT/AawMOgRve2JCpOE5BmC0qRjtZsYY+bdWGUdjZCRTK1gRXPro/qVYAEFR1/W2LK7BQNXW5d7H9x306xNQ7d27t4Lj06mZO5NPjN62sBbFVpB3JRBZnIy+v2OfXvvR6/nzZNU7tcFJ2+yXRCoBAtnY/rS80KtUL9NDHxyqg1LwtCKB2roctHvDMP6dP/jbsw0x3mBEAsVjryqQynstDHBIJBASVGDVrVOA8csBqzLYtxL03si/9dvzHDGra8K2AD+Mod5Jra2aon0Hnp196ZWXZxtjOKVGkSzqwwCRo8dPlexTkEUqxvhpARMb9WsJOEh3McWYrWYIIpWbAIBnwZkU+HwvgPxYniGZr98BHgFDP8P0SUAoOFEzyyGVvPBcalxPR9omuNK4nayxDZvCsKnLyrwAzry/uqWSSgJZAYEPY1ZDnvitb39v9p3vfHd2Nm1uMPLYCi6hDK8AV6YrBQQSeA755LoE6hgpvWRXJSFQzzcfwIugeWmZxCx4yigojG71SgxAEFInCCNnE5BpPeN6MR4nwkJjn8xnzDCmY0ckl65fIkNgKTlCrlksY0nfOkEkkLLWXI97LIWC4FAAXXXfbQ7GiEoQLXgWuJ2N4Qrg4+e7fU5LGa9LCiRgPp/2J5ImW8Kme76eBVaIQZJ5bz0U46vvZACV+mxu45Imb7yZ/rx//hez95KcWUNmiBnM/LxyNbXFCf6BzQL7pJz5sFaNpbVACVBscuahnaLA6+RSOhJOEinVbifrVMBahjD5GUG/a/Ea2hedSa2exAs5fz3LzE/KC4DLvwXiEh0b0lZmlCMMo6HqST0lAJvFC0tTLtDdF3L0aG5X7jYkqnZHARyemXsq2elT91DBOvlpxnwuAfPLL8cUJ2CD2Y8en8/U3gckNYt7p0zjAuqVJxQbHMCUaymGKffe0tKeg+bN7TxXDsNLGHSpY81rSma59qtXb2aOkaenRjCAxh4LMAEh1n0D1EfdXoWstQxpMI96aFMTtLy1Tb2iQkiN+cNIau/dC2MY0MwNWEAPtC58Jq2NUgd/+MihmHi9H9B6upKJw+Xaa6wIwNq4KcqObWFrtzIqcpSQepJUaj3TUuRl2XNILku+nYcGtF6JwzeHd5LdSmhkrK2ZRWF7VwZEG+KLkZbfjTHOg8iEAdZ33/+g6niNwbXMQ8mPPSmX0JZkd4yvnAM3bl6L8dwPIit+L3M1bceKSc3+kzlmXS+NmuBG5MqjRYr1tqz2gE5klsM3KaqzsVjqBv7Wtrr9SkJVAmZJrSVj7Xfsy1ji67muy6n3xh5KJPi+8xlY93qAm5pOe+CW7HvlB5DXWhqQBcB34qRbXVVyMvs0xhLrSA2gp7bzoYzYcj9zmT/UQ5IuSk4oSEqxkuePMcyJVK2lSHKpXpjsrcpe+zCKLCZext379z33nubs3ZGfY/bU0vlmJK0hdbiXLl8o0Igl1zpo3fpVGZfsD3dTj35bArATRdaVc2lx1aZOCfHKcgo97FUtzeZqb71r+3QhicxzynTyad8dbPxi8Uieg72v57KSC8kYCT5u/87dJIByvvZzavkwAKtUoMdZArFL/h/l560hpl3G3L56PQkALt8Si/Yv1+/s+Pf+wX//dKAz//ePHYF5wPqxQ/QpfmAesH6KwfplfnQesP7iUbt3sw9SH0MWPMDVkwCrA41PNpbFzf2CN32aT4W5GgCN9g5VT6qeCmjNQTAAa0lxK+ScMqWDRZ1Y2GZUR6/BJ/cyzD0GEzvuAVBVg+PgxS5U39S8X/XDzIHrQBEEcPYcwa+gi2TPtTpERhB6Nqwa0MqxkKsnp1g/4+ADWgUMo7E5hqxAJVCHDRVUOwwLUHftHMBbwCCR0s1i81LPmmBgZODJ+UgFtQlioPT222/HdOnDYrXI+5p9IPXqtiYCUfWbJFY/fvPHYViPxIF1aTmAxvywWNbdqX37o3/jD2a7IikEWBmUqBfkWqnn62KOnOSLuT7XITj/MPetWT0QqTl7uLlqH+CeyaIb8IiwMV/Yi1kY1o3pzbq5DHSuJnATtGFXMD0XI98EbIDKOW67plFkpyty2AukyV0LiOee9J0UGFUfRCYtOezLpTngEVPF7VPQyfjj+Rj9LM8YYBaMkR6f3EQFBZICTKN+8P0fhAE8WLLVXXGIxYoykREoyH5funShmDHBjjpVzwhTeSHX+9ab78y+8+3vp83DuyXXlSgQY2o+D7xs3bopzI5+l/fzntZbAGFA6oYy3FqbQGx1WoesyzjEKChAsXsVZxUVi99AawSxglHGXpgK85Sbp4CsXGGNT+5PvZY5jUHAlGHotmiNUb0V20TI0AqyzVWtcrDQJcMvKRwpqO+TMpJEJ/jL65qnQDAGm0StXI8BkSzJMoGpuq70ii0jmDbbEckJBM1J9YPrEuSSu1rNfl67CwHjSJSRVFa9ba6texs+jPT3RLGsh8Nic4i+K1jN/Z8PWFDvXOODBcxrVf1bXt+c9CHQ7Np4ILjbUdS+Rn9RyTGGKN0XuILgrNVaw2XElFYSubabWQsnUhutBzE5PBVEtb3IXRib/reeq83oYaq8F2MV+45xFIQ+XS/s3kqmy/WZGzDjqFwT1lwdnp8FKsvNOMCoQXyz1sW2T6x0gcD83poknV5+Jcm11H0Db9U2ZdrTMfPVKoXk3LMsY6tmpj1X8nyJD+2nVmWu2GIpFW5lHi3N6yxlOoOlytdrLuSagDTtcagkGFK5l9XlhJz60KzXSkBkX1+ztpNF3eMT+MQcdwKv5lf+bQ2rX18UAL1yZWrKk1xR/3cvax8gAFwZ8/AGqMRBKWC6dyyA1HL4MLVJCqkX3bEztehhXBcE6JKt347TsL3QXlOS7NwzsLO0xlzroev12nozS2ZY94DR7Yz7klzTrUh+z5y9kL1JLTWXYuwbl2a/262evK59FtO5aXNaImUOMOc5f/5MgSrJBQOrDvlBwJk2Ng+zcG4GsJK+YwULmDoLs15aatqssXGynrFsgM1c9u02YOpzzj10kqa/XoAr+9D1JBXuJaFm3yX5HUqhRYzO8izt4dhx7Cm1jfYupMCYQKZLAD8AZj/DSLpWi43yxHE8F2BY/cMzn1Zlr12VRIO1Yu6r19ZTVf9ta6Dq7vN66ogBZOyuvXlF9jv1+nfvMjvs9jL2WOsLK2r+7N27L0qn52d7ksiVtFFqw+uBCR/m/W4Mj7Ca2HXmVvaYlcs3JDmh53ecp62dzBNraLH9lAJEwq3OckDVGmpjv6GeqP7ZErFTn2R76Y3stUpOgPxLly9WYkCy7l7t990ipwy37OBh1m2irV1pSXC5EEv6TO11sK3Lk3hdESBbLcvK/ExCtBPG/lc+WJ5wBpxa5N//R//DLxMGf05/Zx6s/rof/Dxg/XWP6FOv98kA1md4Af8KvPTTgNXlNjB8Ip0dX/vkY9lW7D/v4+l62CE7FuwKLL23Q9rhK8gESAaYFphNu3gdOAVQH8uGh6lSs8NPrvUJ+/pRwD3eczCsP8UsC5gTTHNcBSCfBvTVe1J2noENQ578HSN7KoGUe1CTViwYs4TJcXW00miH1w7UHOqDaRU8tRNkgiwMSEnYBE9tKAG8kksJOquXbTFJ2Yxz+H6Y9z4cIyXBI4YLaOacWYFR1QY/bJfggLEdceB9O73zjhw7EqfLMKsJBpbJTAew7oyU8Pe+8RuzHZHzCUq7520C1wRXgOqSBHD+xEp6NgIdrWcEUTLh69eGRVy7sQIWQLsPaixYWLc6wMMeBFRuSMYcQLiU68OOcXfdmNpYbKsWIiSXPvSIlWFeKNCsHnnNnpUUNq9PLlVJhgqEMTBn03w9jetTd0UG/JWvvFLsquCTeceiPMvLYfqMGzbnnfcOhY19J4mGE/X83g8LjA0AVp979kAMgr5SYFMQQ756MUyy5IYPTAXGAqjB0r8bJ9HXfvDG7P28JqYGcCFZ1uN4bcYY67MpLCsW4H6+hkUQ0GqrU5LcDLRgEnjdFCDMWbMAH1lrxqCTI+SsCwowFnsa0CgoPZXeh2WClekw1ggZsDUkeDV3SoIaYEZSzeSnpL6cS4wGxnGay8VEFpvTDETXvZLVYftu1f0DrYBq93aNUUvGdy7jbF54vq5TIqfAcACfnykzmQBRwBR4VmuNyei6zuHG2TXzlRACyvKe1RpKvXPmkDo5TDxzsWtkewHAH4aRn0ug3GoChjLAtaBXIqgN28zTxz1za/4wQ2kZvjXa60y/6Aas5IADsJKmCqL9LJBknmiloZav3FRzleYmoODZYFwE91hzwFMCrOrfMeFlkvXEF6Dm+GQOZY+RSGiJYdcUklZWZiPArEy4Mg6eo8/eg9r4rZIj+XNd5tJXvhLlQuYQOSJpZAfn7UruntSrNsOaOZFxIK3E4nKUJaVeHZOyxfqWko0GYHFWXZd7XZnavJJCZtysw1ajdNslgBVAcm8SL7tiqgX8ml+SIZuypoYBk2vxLIYqoJij/JykEVmt+uWt27L+Ak6oPwT9zZIGIKdu1T5JXi6pJXnQ7XTaXA1YXpl2MRsC2DdvSVIkbq4chi9dOZe+rHE8z2usXzcZu+XaT0XOaw6vL1fgtKPJuKsxrF6kVXoQx+a02+Jkzfzs2rXb2SvOpA3N0apnXRCznHv3u0Wb5TLarVlz2tYAz6ujsrhzN4Ame0GPQRzL45rN8XZh5K13A3qZ7ajXluihArhj3yhZuz1ide1BzjpA9Wb2FXJhLsOSIUOSat4Z1yo1yHr0fM7EDItDNj8JqgVJYBdawD6ye9fMhMjrVt/g7EnFrgKtXLZ0ws14UJbYz5wHmM0Cdmovsz9xNa++1ZmT5MH2rGtUHZmfJfNOCYu1IbnGvVvSYDgo+xPIlfxUm1qeczU/lT40+CuWNSzyzsyp5yMNfj7zwpzl76AftzY6nKFJxp9Jvag65jVryb43RWmwZ7Z1894Y921PYkI9ax4UVruSFCmziOEZx/byjPCtKZaoJFadWOPB+p4kH/O/7l1rzCTtlMVopXYxZ47EYSdXrHfJOOZ5YVvLeEnZETUZd3V7avfLJhEnUXbOrc15YL9ckrlXCeDspX7WZVSSO2uZ4d8//Ef/3c+Nrea/8fQIzIPVz2I+zAPWz2JUbUmDUvuMXv9fl5e9e+NSBTRPs6kDVD4dYD0NNH/RvTcwbDOlj3589GvV/7CCyu4RJ3gB3AQggk8HXb+eMs4ngLVe1yHT/6vDYIDZ8Z79e82mVL2ZP4Xe0z5WNTCC9mmeDLlw91wctbthj7QlqUOs37Qkk/7Lz5ARcvEDlgS0gmGZZeCVlK8AQgIAAR2gIZDwYVz9fRjpCFBJJdWu+tr7779XTO/qHGJrUlNajd2Z6Gi6zkwmh3z1m83NaBeD/cFWVlN5gDWHKcA6nDjVpR08mFqgmC4Bt0dy2PvttTE1WqIvYALcXVs2zr6aGrhNAVhLMwYOVIH5lbCQ8rzqCR8lmK3AbGLE1T6RzDpQ16xZH7OOrVXLpFYQwAYCOKsei0T1Su5fULYvQQdAJqutdqkAcbELXjsAqzLdmJe8p3fmcJsgQAqkgy5xM+YN2CBPy8/k4byXMTt69IMCBnq2/naar5tLgr9yhMzPqb0lw1QjC7D+6LXXqqdhGZzkHfSPxUCR9P3Jv/0nBUoFoAJCiYDBkpUkOQGlP29l3M+ePjf7IG0vjh/tGrtz584GOJ/P2FytgHNX2gnt2BGGM8wIieVcAMCqBJeAPiCM3WEEYr4wisLUqPMlf61WEupRcy/kuw1YzxVjcSES6GO55+rhWcxc2ovkNfT43ZLEgPmk5s3vaGHBYErbjGoxYf4mWBvN7c3tApklH+0eucUITqY9xRhip8nqct/WqH6CqxKYrsynaysFQJ5Fu363zLVk8KBdxl1gCwSS2pLWCuCH6dHYa5oFb1dMubMyBcpauh4gqcbsWAy3AKXrYf8lPbxe1Zrls9pzCbUB8qm0IKFm1YVpdeNnmap0f2SBZ/dkdd/Wt78DYsCdrxlLiRb31C1ILhfAkwwQwFZ9p+B0qjmteZR/k4EDksMV188O4DjM1ow/46dKTuT52QMlIMrAqPYIQXtfR0mdcw3MyoxZ95DN65P2mrO5741J0rz61ZcLuOo3rG5uWQBFO8uGvSzGOcqJvA91QykeEvxjq64kEWH+CJir16gAHcOWe9iTUgRGPGpYgT61sg1Y1fR2T1QSdvfVhkvbJ5Op7IWZHxQq7qmNmYD0NhHrgB0rfWv2VgzQGKlxht65a0/cjl/K3A0IDeBzH8AeNtD6J3W9lPrlH7/xk7CuV/Is5mb7wsCpP2dwBnyujjTUa1+5diHlD+/M3jv0VtW+7965N/exLL93efbe2+8VMFUjeWD/vmqjU61csj6xmWfPRzWTa7LzeA6OilOnzmZvPpb7S0IqfVjz5KfkTJsf1V4T9lj98MpVHJO57XbtqXsgN2f+tCbmUksXqzeNmdctbsD9OtbAzRhF2d/IfatcgDw6oMfYuycS0VXZt7F8pMz2YCBWssh5AbAa37MBrDdjTsbx2rhh6ctIML9PbSERCnBJOAKH9iJyVXsUAyrg3x6sXUu10cGaZg09g53NawKo9gK9o9V5lyICW581KcHguleTeWf+VY/rJFGBX3uVZ1RJnrw+6X85oqdemAJAggLLWy7OXO6LZU3Lszxf5SZKSLSNOxq1xYXssUurTtR+xhnY/qIWfn3Ouudmz+57abZn54EyM6r9iNHYUu7h6XterbPGPjWd5dl3+lwGPNVPywm3+y8gWv3eq25YT+0YE4ZhPROpuus5fuJYxiLPQlImY1lnPIBLtp/xiD5/6kaAPW6Zt7MFAL6ftkhroripPTBXKgZZoc6eCZ1kZca2nINzQf/Bf/xf/+sSen7G9zEPWD+LAZ4HrJ/FqM4D1k88qrdzqI/DslqiqJXIgemQrbYPBV5aovvJQOsThvWjP//Rfxebk48yigiw8d6PAassNyanDgwsA8DaDOUv+iB3FGFW1tuB8xFWY1zDuB+1lg3Wp1fl2Jv7dy1Pu7OOIPjp7wGiXWt6On0B02IjB+HOnbsSVJ8oFmmDGsoAQHWsssIYqvH+7Qjc70WSRWLqU8b629/+dl3MzgR/wIes6/oEjWuSGV8W4xDMSxnx5AaBsON5v4sx/imQT7qZAFIA7GO4r+6NnApg9bPHw8rd0Q8xwcD9O9dncwmw9kYS/OqXX5ptjMOoILx78KV+K4CyGJ5kp9UZMX1S39nsSLL8OaRlqtUhaS0iAFGLBGQ1kLo7+6u//mbqEN+szPtXv/716sO6PsBsedVJhmmoVj8y2gCpGtwisKqdhjYCAnMAxuGNler37n6hNV+nVkGCYsGXOjo1mGRcWAhjgEUjVT6TZ3X2zNn8zPaSdKmN8zPPPfdCgh8Bu0TD4tnBl16YmP5mx5gHmZuAmQQJwGNukqEuiLzvXpxD1XF5PQH4G2+8Hibo7Gzfvt1ht19IDfGeCgLvJtCpwId8N4ERc6233nqrwLbr42QqSFIPtlGNZ4Dh1vTp3KRVSsa1+jYG3AoEq7Ys//7mN78ZkByjlTwz17gxLFPL2XeU8ZWvXQvIO6NNUdgpkln3AQQJzsxjzwbjBKwa43Jrzp9d1xsQzfF4asPkObSjL9YuRk8Yv2JHe91YS6UGyLpSIymQLfVE3tfXgUauop3AsZ4FrJ1cch0kqKtKAl4pi2LitU9RD3s+f78UNk6CBlAllS8JvN6PmEEOxSTRYUGMkb0NgBRAmwNA39NrWyudAqz5Xa/DQKuYzem6zEXPGdBT63k9DF9JXDP2JN8LCoxmzjO3KslfjMWybrr+0CbU/ZkNNibcs1Aj6N6H8mKUQ1QtXPNMtS90uQSVxaSoyPxyPQJmvy+Z5rXNp02RQX71a1EVJPBdWu1BIo0uoNVstajb8yl33cwZpl6cbSUCsOfWaatr2mhMPafe+9hj6gAAIABJREFUq1+kzNixtRQP97O+qE5IJQGTiwFfngnQ6Vn1XN0c9ismYLkX7CrTumKmpjp+oMjPSyb6z5z/7ne/m9rUw1UmsTUGavv2hRmLImF73tefxtFYSSS4svNhPr/33deyr16sRNkrL7+aNfbiZHjT9w40nTmb+v7Xvzf77g++Pbtw+fxs/97nU2qwanY98+fI4Q/KIOm3v/GN2ctf+nLVFwJL169nTzh3JoZKx1tWG5ayeyJHAp05q8b21i3lHlx+s/an5GYlfiYZLWaYsGBRXIu1DC1JeNbA1ciobXNrVm0MGFmV+aO9l2f9xHOgkqj5GC1ryqwr88y80kOWKdLpMydqjgND9mAAsFpb5fvmQrXAyvPRi/Tm9ZwDfSTWvAUUN+e+vV73I44ZlH02gAqbye1W66+t21LGkGQb4Fi10tWiKKUD5Mu5qaUY+yrbaam6Tyy5M05CxetLtCinUKJxLcD4cmS0ndhYXWDcmJl/6mDVq+tLrW+te+C4uyKgv87gvHabj6U9WGTIaksluEvGvmFNyb/VOWshw4nZGtu768Ds4LNfmO3d/WxY1cxZrsYBqSsCWLW8krigNpHAkxjvOKHXa/dPbZbV3z3XWm/MsLKuq/1U1oLxK2VPAKsWS+Z89SJOsoViAevqvs33+1rdYHHNYHJvJTkB/YtTY+v8WJxzr4BwtU3Lz/OeyLWVOV7G2pgsiynhf/nf/o+fOLb7/P7gPFj9rJ79PGD9DEb240DNZ/CW/8q+5M8CrIK+AViHnG4EVR9/ox3ujI+nQer4+9MMLmmtj5taOpQU6gnDU0CDGyJ5jSzlxHOO5/tRme9PPfe6jNL6TAfrAKKyuB3sD1muYA1D0xJBZjINVgXyDhvXO5iolvo2w+Hvo6WNWiah5rIciA5UoGnfvn0lM5UNZhZCRjSuebzecA3enLonQZdD+bUwf96fGc+GAIa1CQTXB4QwD1qc8RGYAxQMjTCshw4dnp2McdDKfL/acSQAKlYlf3d9rp9Jyc7Uhp0IA0hWeTdjQJJ6TzuSBAlr0xT9iwcPzHYn4Fye4FR7AGO/QiY996WWUD6a4Q1WSBYYkNMiRrDCNfRM5LFcf/WsNF8A1u1haICyHwewnoj8Vpug7QH1z2E2nn0+8r1t1WtzmOYI0LVNIAsVPywlL01AU62PSlbVTraPW7AAORkrdUFATzHD6lXV/2ogX8zYpapnxSKwF3qghUfeE7BoKefdatvD/bGj9eS5/R3LhXHPf1rXWAtkjnA1aabAo1pH5Pqe0Ts031B/CFBeDftBVomx8ByxP4KpklrXnOzg5KTnEYdnDL3fY0pyLdcN6AGExYjk2XFC3hBjlIfV0gjL2RJpNVyYoDYG6dowc5ikbPeeXbNXXnklfQz3FeAip6zArZTyGatcL3BcRlKZKyWnz39Cte7likWOSoCDTcbdmFWQikmsyCs/S7JeLCpDKWurgSfQDwyWEiD34rnqO9otcbBNMfTJe5b0DbjN75djpmvCWk6GPAb7SOqS33773QTomRdJjFwK+NYfGNu5MfXQ5l/VQaqHTCJB8kvNcRsuMb5i2JW1U0F230MZ9lSyCDjw9W5hg0VlfNPmZQ0OC7ACsyXDTrujkg96IbVvpLVaRyWZwagpF48dE+iSVwIeAl0SQezi+BmMoec1em4Wo0oqCD1M80Myp1oRFYAdGTUOqS2NV4MHtEg8bY6LKoZ1NSaZy2qSUMuBAPWQFDRJpgFMr6cfrvVP1r1sWRQI0xhUG4+hWMglYBqB1K+++kqC/531dxJhZmjmGCmwViTAbrVQydqgDACc3k1NuOAdK/aFsKXuEbtmXhibYdLk31gpgPXQoffLIXbXnngGBKxwXQWUJV041hp/ygB72+koGr79rfSePnGmwMeXv/Ty7KWXXqr9yhrn1grknj13avb2uz+pz5t5/xef/2JA+NLIgc/M3vjRm1E+7J79m3/0x7Pf+s3frOu6eYvE+UKxZRQbnnfV+pYiYWGZbl1KK5+7d6kTUlcaZhE4KzWCukvrYIGzU72ieaVeMXM89yOReiOM55LInm/fSq30jQCfmDhxItb7s3sfd9/V4btgfZsXte/lT3OJ3Lulp8CdpId9KQnNJGXawM86V6ahv2f2tjsBXFnzDaw7IeF75nQnTNTfWt7tuC6ZAvCTI0sYbExd/Zy9i3lX5tOQAt8KiPd6VDM+PZfhXm0tGRPGbkA/Jtg1HT16pBhhYI16pxNNvQ9QDlUf5jDUkhoSFbt278zZv6jqhNUrKxmhgOA/YF2W/JbMNtuTvr3qWF2/kogd23YEsB6cHXz+pdRlp2wg59e9jMWi1MBiW/37UZhde7ez0hj6rDIf83+qo9Uzlfy6z/02vTudpKRSHIBVEsv5ci6qF2NZNfQBrVarc/CeJFRe0Nw0JhVr5HUkbOaWx8RvQc6TJC4WMq3SZz1j5z2u5DUlBQBW659JpL3qf/rf/6+PD8E+9z8xD1g/qykwD1h/zSM7D1Y/3YDeuX7xMTgVyA1pmnEEngQhgwkd9a0OmAKwU01mm2oI3Bp4VMRZ8dUIslrW+wTIOtBajVs96PLptQCPIRH0TaxqO2hO7ro5uFsq2NnPwfzW4VXy3iEXbXdcB8xgMRtgtunO6BE4WM4BPlsi2IBi1Jd2o/OJcQVUS47XdUYDxLt3ckcBrpYcDpzNqcvcF6nZ1tQbHUp95LvvvlP1Lq4dQ1VtM4BjtawZGXVJB184WEHDD374wwpm9WRbn0z0hgArwUM1fM/v3q1DMPK4XOfpsIXqL08n0+vQB6jU0QIB5KTNtC4olowUjDnU6bTgWZDvy6Q/YgYSwDoXKdXB/bvLfGlVAopBc2JUsVyCqkVhqFamDyaGFQdVY1zyKe1U7haIOHTkaFwxj1QgK3hlYoTV+dHrr0eG+25dv/62jFX27T8QBnB/mXWQcflT3aZgCGBz/QBN9f/0cM2h3LPn5+/VPzRfGm6h3ZKi64IGUC3Tnfwc0AesrtIGJ2zlKi19kon3vMnVluR9IIHqoZhng6mqeQngApf5Oc9s1EcOmXjJZiUHqBBI2p5izQV5Ap8SrZdLqhYQqbvLeBUQzp8YOz1LzU1BLbMr9ZrMhcqhdwry1YRh6zG5KJOSldXaYYSjtgyI0eamjVRcH6MVQHfP7j11L4Jvn+7FNVQP1lyHGi+Jox7eXDOTnknO6/3VaVdvQ+9snWIXGZV4LrkOgBXTMvaHGpOSWHeNcRspdZlAGykxJGozMOyhcfA9sudKTE3sJFYKK/t+EjLfS+smEtS5uDvfyhqUGLkVKZ25NGoOL00JIUE7Vofc2o2qgdNzlCQTIJXsGWsXUPDeXYPYda9eEziq2nXtQXLjfhcjD2gXC+nZTp8DsJJjAqTF1pKwYlKYWiUA96efA+SKcdTXV8uVSjBYz91yqQFr+wioVW8/AAz0ZHoH3OTb3dIj7FOAmEB7e1xUv/DFF1NzmiA4QKnaDeW5eibdfzftVFLz+Rd/+ZfVAgtrxbAKULV+q7zBHm4scp1cgSW0vv4bryb43xpmNfc11cu6ZoH6hYwl0CoRUKYx2trE5fzNGLuZn1UP/tyzE0vWLDNpI5A9zmn73BsB0UfiALwkDnBbtq5P4uDabMXKpbO9UQfs3bu7XpfBzpUkKsrs6eLVJACPReZ+KeM6lxKA5wt8elxAHQZPAoHJz8UrF8PKn681vTqGTnezfsyjG5evl6ri1bj67tu7t67tWtrPYFjfP/ze7Dvf+07JnYExoHhpxsrepOcqoOnzypWYkAW4l9pFW5W8Pwm6nqsr5rpOfVtM7OaiWrEPq18lfb1w/nrA9rnZmVMXMg7aH7UJUgNWbH8nVdvzoMFTH58WbZ5n7Su99rvmU3LSeSLR2mOrjp/t1o0wrFeTZKkyAM+5yh/UxUvItJLK3FTDKnGFUcU2u3bmUcziMLh+vpQVTNIyL9WAmisSQT6BPsqNlrC3xNZ+WMm78lS4kkTDyfIYqMRw5hJZOQMmJm/uzV5xJ22aMMk7d26v81MS63oAq3pl81dLHSoJ+Ruvz/Ao/+/61UilN2xcWwnCrdnjd0eOLkk7lznC1MsntrUY7cixGXdhL+1Po67UGD3Qe1g/64yFRJNU7UhOUzR9EEaVisA9MWUqx/zcp6SZB1bgNI+rpMFTudWizEtlMRJF9k1nD/D8TFynn0nyQ/JwaTG+1llAaxL4zLckF3xPItOY/8//x//Ze8P8x88ZgXmw+llOjXnA+mse3XnA+ukG9MHtdhktc5R8YKWYixhHAWW3bOjasMGMkp7aTDvQaxZKEFpnqoKPyuYOsOqfU7Dl+9P3xu8OYCjotPGPoFeAXFb0jguMSAHSdvocYNFrDfOUwQqPf49+h82mCpKHxLcZ1CEpHRKslja19Mf9NrPc0tNRazoMW0aQ6RYH00WeKMssg+5aOSTuTluc7Qn2Dh85XCyjALqcCrla5iBqSRXTl8Vl36/ey7V961vfKjmRzPb6sKtY1n3a0gR0AhbaijC4kKk9kXYsXvt8WF3fEzy242k7JgMIAA3AtiUg+nSYvPMJMpckAJsLq7pAH0JOvMlQH4i75o4YlmiLwbqfbJVBS0l0E/AuiVkISXKBNskBc4BphTOCJDSP6P3UyL4bMyOH9+awzM+mlQlX4u99//uzn8TNuKKsfADXem5u2rglrOuGBHY78rm9pMKCHZJqRkykYg1EOxlRzHcZfXRLD3LgMiDhTplxKdY3f5fRB1qNQbUn+tKXijWdSxCye8vm9GSMTCxBJOMOxksAo7moZnNdpHAvv/xySZsFeGpbMVGCGszhqPnGNBaozNUJHMssSJCZr1TfvbAWAGwD6nak5CIsi7642LM8nwyajL/AmLzVYArOAE8AAjh0T53IeSZtKsL6TAx2s4frSoaOhQdgS9471e1W/WKugwOxIMnzuZvrkeUvJqESS1O7JwC6LJ3DanO59mynraSY66nuyhf7XlpKW/XMlURo99rHaz3jQBZXEmGMy7RPGBfP1z1YAx1IJ8DNOGITqlZPwJhB9HwA1vcOHcma+G61bgJYF2Ts9LG8FfDhkkvCnHVLxokp828sHnm26aZ+W63jmTBz5PuSBMa2QBomPuwFxCA4Bjg9i65TxvSpQ3xUwTWGutjErKdy+ywzMPO563rbWRjg6OSBRAcAKuj1/dpLEpBXje4kLyxg8ngOdU6mPu2T+dvDqZ+XYLtquKs/aCdpsPnqlgW1uxKYP//CgdmG7NfLwpB5tEvLI6Cd2JnVXMzc+3/+338epotkt2u5zdbyoykw0w1WuPmSZWvH9PXf+OpsY+aYXrvqryWDjMH1MGMkstzJnRPNzmnLtW7247TO8hysu97TJCjagMo86p6ifZ5IKH0Qs7STp47la3ez52HQ/z/27izWs+w6D/u/qmue57Gruqq6eh5JWjItObSsSPIQRLaRl+TFcAQEeQniIAgcxC8BDARIgDh58kPgl8BAkIcYBozIiackUhhxJiWyJ3Y3u6u6a57necr3W+vse2+XqIGCTDbZ9zYv76177//8z9lnn73Xt75vfet81a+q/X5yX2pTc6yz5RNwNjJgDtWYcLLXuMNmvd2X9wByzMFq8RIDuZ0BLICi5+daniWS6Jtx9yWRBf63xSAOYAVovJaTq3rOa3Hx/v7778y+8tXfKaMg4GN9ajF3RJb/6mufy/ltyLx8MLt2WdlFgEqZ3WFdY3DED48CJGupViZ8B0ikzUdOzB/H7fpO5uy5s1eTxDxW9bCzABZuwT7cs+6hvcBQcEp6TWmvjJnenPoA9xpT7VJyzeVgP9V+U2WUc3Wku7eT/CO/H8ZitVQDR0kw2Oe6925qXzPGWGl7E4C6KbLWzTGOIhEePaTLjZkBH2m2utMJsEpiOhfuvKUgmNZ4z5nnEIvaPclb7QK0XowC4lL2rGtJTmj/czM9c/UUBnAlP8pdPXunhCmAypxK0uh+jK7uRtrOA6GTX1jMGPOFWVU2sycGd5viFrxlc8BrErLAKyCodIOkdl0SV+WOkPNX0+pZt25XvfoUc9hfq462DLi6HMBcYDJ4Nl4A51Lio7TEPaXO8SEJaL2zZmKFrcEM4Qaz6mcn8hoGfp47nhVPRA6cEuckjfMa55L9bmcUI9ZrWhfGehUfZd/Qikhi83/6R//rtCovfvn9I7AIVv9Nz4pFwPqnOMKLYPVHH8wlD9J8HrNZIKTllWQ8g2El/6yeqJiIqnFqduhxWW5lgzE+2awGazGYyoXgdCF72YCq6xBtnuS3MtGjtkswM1gJkkygYGH92WCEh9NvbThZ3JvZ7dBvvF8zQNnkErVX/Rkg6zObk9rTdjZtUw/BVDumVmOIki5hRLChA9jO1eolGBVw1znn2JqbOxZweSCZe20O9HY9dfpksaYDkAs0xrl5L8GNRuk29i9/+cvlisn1kYnKpqktzZ7UtGqlIiONRQVYAdAjR45WXZqellg6wTXpYgNLtT9rI69L8JfaUa18LkVWhVHUxuBegoWHafuwctmj2cHd22bbt8TdMgGLAKYkw5FOUaE271IRWY2NY+tpJ9r1nubPqjB66hlvZmM1hqsT7Pi773znO7Ovfv1r5VAs0gLMBBtYxJs3uSg+rP6zDFeqSXyY2a1x9tVS53baMggggIqqzUq2voOf1EXl38Ar90nBqvmj/ULP0waLgPqXvvSl2V/79V8P+I8rZSRn92OGdPyjDyMNPF7B8pGAbMZVxtXfv5Y+sb/6a79WQdPSzIkCjpInCcrIY6udURmGYAQSMOkZOakBsBDdTzSgJefVyQ6y2AZzghoSvbthB8upMjJXz0y34NlV182ECoAwrubq7Vx7GwXdLsDluWgQmyAxgemBA09Vb9PuKxnpmPeqgLbryT1nGLFbQDlZZe4lkxbgfNRme/4KsOa8AaDBIA/W1bPdTHcnDsxd88CFAlz1jE9PHbapg8lOAoykFvmiOkfnfezY8czRS/WcYIP8DbAtSaOFysOMa7VXylgxyPr2d74bVi1mYan3WhWJHxMw9YUl356u+0wSbQJxdbeeT71h12QuY/kZwDDpuZTnQkLD8wzkYryvCqwzxoC8QNgHAyISe+erVlzwrY4RG4MdcVytQDBT7nUnyJq5VatKUunasfdnY6rVibBmtkbrjmbV+l71B9a2paU+PBfWo6rvltYgXyxDu74H5gW2EqB4au+TkdlPgDXBu3wJhhXeVSP4MPJQPSX/7//nt1Njf6KOsTrjiE0vBnZi1M0DayKGdlvm/8994fW4yma8SVMDlmQ9BOnclK0xxtx4jLYq6wMS33jjjVq7Dh48UIm4UWveqpgG271Gd82xOkBS3Dt30hLqoaTAjZIFbwloApwwft2u6VbVSV7Jp3vpq/lNnWHMHBf42n9gX0BsgG7uwzU9dM+kVCH1nF4b0jXjldZhW3ZWf0/O6TvDJHqd9jlnzqTN1Q/em72Tfs5qEy9nfmzK/Hz99c/PfvVX/0pA9FNhu+7NLp3P+qxOPvOz6hT1As1ztirnDfySQANi1nFzjYQaw3o36+mVgN1TJ85lzTmbNSD7S8CY+2FueO2YByPxq0bas9yJD22bOBRTLsRFX5utrKdAvdf76CQJx+wobcLiGenq+V3rthZkAW/Veqrr1SkxGCz1vocpXVntdDjXUg2Y40ouMLDrA07VXnaSSY9fyR0sZZLepVLJm1l/K17g9G2N63ptwFVNaznsctcFWG9ECZEERd3/GDxZh8Ufrg9AlhSjBNAzeEkA3r20Erpt7cy6WUnorL1dfhIGPSZXanzXrAlLHEHDmjD2DLgAVj1hqSw2Z66sDuOqPQ4FDyBv7kpMGaNaz6igqvWMlktJhGX/fi8S8Q9SZ302HgDGrfYb7GoB1qyzlaCc7/OOFXYPRpsc78GMEWvv59uTPF6X5+9eTLduJ4nCbknbuVdefmX2QkwDEQUXUmJj/biWuYMl97z9N//9PxiLxeLX3zcCi4D13/SkWASsf4ojvAhYf/TBVMNqoy8AomVJDiG4sqj6LFlkBevd3qIYowQZw+HXwj0MNSo4xczZwCZmaTCi4+uo3RxgU4DdrpENAIbRkQ3O74qpEhDWxjDfi9Dru85sqkerIKhruwYoFOyV6185/zUr1KymekhSuEdlBGHD3Zb6QDVX6m66lovEq11+C7BONSxteIIl0bqhJZ+CjQbbfpZgIZudGtbDhw9Hjrm/DJe0bihHx/yxoK2uP8ch3/RBPrs/0kXB/7dS08XBUYCwJgHF+gQjeolySVyTQPBewFEx0jlPtTQ2+UvZ2IAe9T2YD6CVpNuGXwFagNDuGA1x2OSuKojVquJ2JHBdwxqjoYNh6rLBr4jbEYaVtA7+97dLyU6TsZftFiRW4CNIKkknNi09YLls5toBNps/Ew/z4YPU774XOTA2WOytzYy/16bkVJw3T3BYTgAi8yw4rIA/2fqHCc7JDh8lELgZpoCxzh3jlTGUcZa9L/dRsQKmqAL7Zrv83Fw9eODg7G/8jb8+++u//tcTqGUOJyi6Hxbln//mP02t8O8m631ybr7vTb3cs5EXvvjiS+VUSuL2KIACyKz7n+MJ6jAIVdeqz26Y8JsJVgW7arOGKVS7Y96oz7sJagV4bUQU1lrt4S2BXLdUEDytiZnIttTR7kjm3fVXS5UCElowdN20oFAANWSDnUBpBcHoaQng6lHbjGzXZQnKyHNvY6Cx1SXf4+Lc/Y8XPkvmp8B2rKWVVBGFFgvX9eD1fGUc3OeWsWJYJ9Ba4zNJtSdjrCFvxNwbP8mbr33tq2HLzs5ejyTztVdfrZo2xlMCZ+60tyKJc/7Xwqb9IAY577zzXoBf6roSbK5dF5Y181HfXvO9amIzzhypAS3JGfWQWJx1Cbiffvpwnq/tJQkkXVf7WUx95o961wZBAUASIXG5LrBez2nPY2CuwKzkArBf5lMSWq1CcM9HbepYgT/pvN718jXWAR/YVeDVOQIHGDLjbp1qlkxdpIQFCXHGW21w5RIakJjnDVg5Ld+pY+wHWJ85NOcSnNsfwNqmWBIgnF0pK37nK19PrXlKAqrNVGrmSr7ZyZGRQAMy1MVuC2P1c1/4XAFWxN+jMFmyVxQkZUKUAJohlvcvEJ/1hqsviS+m9VAkne6rsa72U5xWq5dyA9aqz8yFMup5EMOcW7cv536nt3P2JOO7IRJP7WH0lS3mvgoRjIEWH/ooe/4lReIIHJBDXkoKfOBgmN19u6f2SZEA5/6aO5cjJb4dZ3JAasWysIhJRnA13h/psnpZa72kinljXfjmN79VwFyt/Zf+wi+nrcrzmTtKVwIU8x+pqXvk+XSNngmqC+CVrPlG2sGcjrfAR8eORh2QOvUYh+kmdCdy4ls3mIPl3CMHJU11fcaDo3StMZX87cSEnzVQbVMk8817uScYfWZL7SDfNdOdPMjaVWXWMSEKwHTP7N9+J8kF5HpNqwJiEKiFVw44krWSBGvMTSwjA6XqMWqVLeFI/q733lZfSXR34ncktquOHRNba0avMaMW1J53PclbCcdb8VDAqF+4rGXU1amf+ZVK1GE9yfeLXb2WhOVVLZ+UokiiWpC63l7CUpIMXucS/CiU5aaNKf3YHcZ1V3riMlzj/J31lEKmPAcYPXHfDau5HCCfeuF2H/VWadzPOVtT3nn7+7O3YqR3OuU39gKGeGPtNH8do8pkklAYCpOlGQvMrPljvTfe5nm1dKq2NWvqWbYWPcy6YkexP78aAzAJtt3ZB5Rd1HNXipQmEn75V//9Hz3I+0y8YhGs/jhu8yJg/ROO8sKAyiEWweqfbCAf3EuAJjuajWdIfy2OzZbaQFO/wdURcM3iLEgerpDe0d82EzrVt+VYgsgRSA+AuhDAlhHLtNkN5qgW75LqNnvj93PyXMFhNs3xs2GWVD39cj7evza/gJoOCpsNbvfFbgPRZkptsuKjAu3scEDkMLYR6AILxYiR802SqcH4NugmEe4ARZA+JI5V/xpgot5TcLAj9aKkiE8/fagAJVMR/TNbAozB6t6zWFdMr/d+8cUXipl46603K5AWcazKBspIxXH0OGTocKckdWEUco16wDHsuZzMtURBA+pm7gQqzcykzUIy43p8XkiGWOAq0BLc37l+ebYsuqSdWzfMPv/SM2Eh15X5EEdQwYzAgDSX2dJKEsJIqQqvFGiVxe/6G2NOficANsglny15ZWqQklmXVb8WEA30YUsxDmo1z0TmR1bovHvjX11AUIuDG2Egr4YNW5FArdt5kFKm5QNnR/VOCQjMGXIwG78P5ySbjuFwXgcPHpz9lb/6l2e/9KVfSpibYDKZ/BsXz87ef+eNuh+VLCGtS8CxOwkLDOuG6o+av5Z0qUBrqheUNCGxLO1eM4JXA1hl2oFmxkrYCsFOtTWoOsWWigvm3He9ByvYC5GyNIxBmR3l39gQWX5JB4FVOTPnvdcGCIx5z6TJHFPT58O81EzeOdX6VwFuAGvOveyTisHjDJrEBUY/50ToC7C6t14gMLTVC96GRN0L/TcAjD8QNA0psHtd7zGxrvqAlqy1Hq7JobtXhAa7OF3tkwJYsY1vvfnG7Ovf+HqYzcthFF4uufbWmLvorVi16EBdnrWeV0sS8Mc8J71uL0YGujFSzqUxzrkdWeC1PO+k8QCcHsRKGdzPHRyVcy8AUgE+aaoenCSSBcwm6bO1gqRTMuxmGBEgTIBJeof9Nw/Hcz7KAdxoygKJDB+jvt4YY0U2ReWAva4+rFMSDfAGCjq5130cBe/AxahvNbYAl9fV8+M5Mqly/QDNUIxY09owLgkIbqI5d7Xu+wO8Dj19MOCSBBKYDvuFYa1zdN1MiM5Hmv+dMmqrhFXmI16c7N/xRhlHMawBKDsCYtSwFmAtxUL3863axKybF9IeBjuN1S4ABCRlHrz19lslhX065QBvfCefAAAgAElEQVRA1pDEO371Bs79HYB17CHEGrcDWC9dPBVW81zO+dFcmxV9Oatuvea0eZf3y3pmqpTJV34j2WAtBf537dpe8lC/uxNG82ZYrEuXsLJx2A54Ba6YL3Ex3pckFdBK/qxVCYbT+bouihBOygcPPpP64NfybG+sObSkGMQApJwLaXrtZ7k2IIhKo2u0s1fk89333pn97nd/Nx4G71f/2OwYSTwxscvemTrK+3EJBpaGQ22tRVXaIWHcfbixfe2eH/VLPtU5qvksEyV7ZT6HCgoLuylJAooLawewtj/1vb0vUg6kPjXKAYCpejVXD2J9WJMUcI+N51QjS+ng/WuA644Zb89n91Sumn24cUqgWEP6HnWZkCSJV3XbuVYTVG2r/aX2ZYqG1N3fTKLoelrshG3FZpIOU654Vq9FDXQryT3J4Fs37kQ6frbAK2bbHieRVHJsplElw841ZS5t27omiqKodvamvVd8ICTXzOsuXerzs85WzW1eQHllzeV0bw32fJgDx+L58P57P8jXGBXmvexRErGlSKlnSx/r/Bugt25W6USrWABUZQT2ts1RELlX7mkZJ1IYZe1mzGeUPEN7Ijv3zBzKnsVvYi0W3L3OeVkzJJt/7S//Rt+MxY8FI7AIVn9c02ERsP4JRnoRnP4JBu0PeMn1NFYHWOey64LzsnCfakdJPBO4DWZyuOe2m17XkAJeA2QCFlqAdGa42cwyonE8AGBihEp2MwFOgZff20xsJAJ+wc8cMM2GTZpkgyimS1ayNs3Ul+TcuPKeDWugVof8FYhsaXBvKMVW5H37eP2z6p1YksbZXCsdmWrXNIKgwZIUS8scpeolEyyOPoiCFsFrDgqwYh+XJfjABmJMAdbDzzxd0rK345KLWSoH12xEzhELWBLObG/Y3RfSQoI0TZsT9a4CkjXZ3LYIOsKuArWrEogLsL0nnphkSC849WnV97Kkfd0sfqV62koCJPgLGNJmB0A8kzocAaAM+qMwjuTAu7dtnAesCbRu554CbXew6dmkAd61kVXqSSiAbidIbq5YtmYCjXgFTyW57kbpxThyHZ7YAszq+zGJupCgWW2Ze3Y2NUHGDqhz7gD4Be6SAQ0kxusSgLn55oitiZtiGXRk/NxX8sxyl82n+0rS6gWCEQ6xhwP2yakfAiZh1IH03Tu2BMCnH2LOr5Ip+SywmIBCEHQ+4KdbKSWMqznRfyOxU/K6AEBjy1wKqFWrtBIACWB1fzuo7GBOsqd66ZHgBWCVtBN7n0CnaqcKkLQ0E3Mji49ZIDHvVhVdI95y3yQxcs7Gt9oqJYgZEtJiQZmySDZNgaRnwPlq3yQwe5R5Vwyrdk6TmVmZsDB7Ac6BLExLXt+yYIF4gr3MRT1Sx+85WA5X4WJUp7jWXFYD6RNINc+xHpxr7ycIfSvtfr7+ja/Ovpsg/lYYqIMHD8Rs7Jncn93FIJTMUdpH0Jv3Xbs2baECjH7wwUcBXNi8tLFJHeC1BK9LAly2xWyo22dcy7w+W+uBHsBktyTZZLuCwK1x0X0UObF1wTwagFvfYCBhtBZxzUCs50ndWrmSlhJi6l0KTGKUzPEyx+HYfaukkeaaFkTk7QBgr1X9rJoXLVvNvQ0w8jnYLKwyx1e9NbFFzs36Wi1tyvypnUxNKOcvaWg+1LqZ83CN+zJ+B8MsbghA1zMVXqga1gnkAVYfnzgVVcF3A/wvT9J+z2X3v8TkNovZjNioYf25P/O52cYAH0/3w5xblQAA+kk4SXyp4wSSGrCmrj7X/G7ktMy+KEy45Ba7Zs0yF82zzNGC4CV97jpiNYMP7pP0M8W6VnMHUH0in0mV1DnVGq6Pbq5dO5sCj8VMRimir26YzRU5ly0x3tmyJVJuypfMlavXbpdBEsDIJEkCiUScooUpkhYrAAPwQCZftbVJXFB3rI9R0/btuwM4uIindCNJwNVqhHMND/N8Sr6pqbTuWmMlDfthwI7fCzP3Vhk4vfvuezWv2uTbGk29lCTGJFE2TpIE6oBXBUT2/c9zk2tbE9Z4M9O1MMLKKTg1c8ctkJtztV5JsgBIVDsAkPWJQ/2hrH2vpx6/wWQzo15Pk1KtqbTlcndrzW4Q3Amd6p5cX8fP3IOSdZc8WQJmtKxq07Kaq5O6w7rWCeKRyOr8i1xf3XZHKtWGpGAAafrPqh8mm7Uu2Gftufaras8TZhxIvZzEw7Wr6Q2b51aSyv0EeIHh9VEH7djOETx75mbfc63OvpX9wXokwVlOvkyqsMYTOyyZd7sUL3wyOA2vCTt+N/vqudlHqTs+kefGfKBUaFbaut0JOxeF+ZdAHUqVahmWn1uTeBEYp40pUwDwK8mb9xNDdGkHk6w8b0m07EhCmefF3tRVY1sZR+khbQzJghk9/a2/9V//6QV/PzNHWgSsP65buQhYf8SRXgSrP+KA/RF//r1vf/X3saGjFmuwot3upWVtw4BosLFDEjyY0cqwqk0dYPWxr4N5tbhX0FUtD+adeDGcwB6mqxjdvO+op31cAjzkZHpQqoMi62PyUXIecppJ+ljyZdl2waMsKnkzKW/GRt800s8GkILGBLAARtW0thvyaGXjmHO9P6X3BQb5Ox+3SM1yQJlr4BXTcvjw07MDBw6U1PGd778d45BIXxP0CRQA8MHOCACwM08m228z/+53v1t1ms4Ju7o9MllgVT2sYJz0tsBE9kvNy8mNz8ZFs3qkZjPtvpKCGYFcn9emjZtj5rC1agdPnT5RgciumJOsT/C1blWCvA2rZ4f3x4lYTztBRPVpjMskkGQTZ9IU0Kp36rKwE0iGujdAaxl2NeML5MrAA3tV15mNfWUy0gCdoEaN4LthLgQbQiISPU7HgAH2EDtPQq0m91qyyg/yBpu0bIjRzpDNYbC4E9e8yXsYyz0ZG2yv4GBFzkHwLGhyL7B6p0+RHedaMnbrwsj+tX/3rxazB1ySNgIoAjf3GwjFcAsWqudsMVbqd8k/k4HPGJCFjflR7VkyPs5vsGkdDHb7nVIv+JpPAe5wzV0WgN6sheCtaxT9zhw0DsYL2B9zDKAsdi831H2Vva9+hOR4eY8h76vkU45Z9ZBYVUmLab4ArWTbGxiCMAhy5yRxpkAdIHlCggGw4yiaY6jb9X0z2n1PNbZvV90GtstzLerssGcPMsYASg5SQESbDA6wxyON/MY3vpY+w1+Zvf3OmxmLq5mDO0rKejifXUdbtFndi5Ivbt6edeJRwOjFMK2nC3hcvGR8HoZt0qtzX55lPSWvR2Kc5Fsx0+3EKzjF6L3y0ssBkntLIglgdR/QVh4AXuanZ0ZSoXvQtgsuWT1XYPfM15Kk57qCVQqwllS8GJ4GpZ49/V7JjyUmjLvXqdsr5l/deOYPEAYEN3vbahTnWwxfyf0lXgCYGKiVyVe+lxSq+tVeE31qM+MZ07N2XxIyT6V2c33ks6T+7oVWNO4PMCX58f4HR7O2vFFzXUBtvlFPqNGtUg7tfRJ4l7Ij32MdP/+5V1NrF/li1ftnLZlcnikkADpA17wmxR1mVx9++EEBVpJgz45zHPXM5lyz8B1kAv1kuP6lFIGJ1fK47AKramYfBMw8jAJEMsizDpRJdnleHqQv9NyaHPbXGGptsm1bjMj2xdk45309iY3Tp9VLqiU+X/XLnhP1/IcOHihnWWshkLQ59bLWZOAEuAxkzhqwKcdM7+u4+S5ftjbjuyas5ZqwXzG/y/3iWIwBxNhumwzkJH8ALqyYntfkpJKW5qg5pDnruiRiNmY9XpZ1bQ22M+uVNcta1utYM71uIJBKWm1vrLpTMt6sp9jrSjxl/JkrcWzWcuVkapTJmtX/vvjSC7MvfvHP1utb2dGJ6Eo08G4odlc5zmSiWPCrTZ/6oxlSdfHKHoBOCQpzRZJnKBCYGlVhxrTm9F7dSqn5Nj2UFhOeL/VHHx8wN0e0v2HKVD1H85x4X/15jwU01r3LXrFzx56Mu562fBpihJRk56VLkotkt6sD9LZlr1uX8Y1B1CrsdYNi5mQSEo6p1ZgEhSvjTUA9JL+tz7htnXrDevNx2h+dSMkKgNzGZf1cSs6MelfzT5J+tPRx3e6j5OdYO4wD2THDPM+BvaCYWeeQMb3/IOcV0CopsSPlMnuzl3F2501gr/E8Xsmzprf33/2v/uGfbgD4U3+0RbD647yFi4D1RxztRcD6Iw7YH/Hn//M//Ae1yRRjN7GQA3wO1tXXbsPRG1C1kZhMRoa8t9qn5DgC4+sJCkYPxhFcPf51ANfxddxXwA04A/RGnYi/8b2AqKSwE3gewdu8XDSbUclgW6rsdVWbUptNA6xiVwEQO1k+MJQ26wFSi0nTsiPvM3rQztfftqy429p0Hda8MVPAUza8dmNcWqDbNbgWdv4cS8t0aWpK7loElRW8VfuLVVVHK8hmUiQ7K3BZFzC9MTJhYBUYXxfGDTAsl9G8XK3r8bij6q0IOMmYC8TJpfSaw1wKJnam3ykZ3fvvvZes8ZEKCF964ZnZM0/tne2M0dK61QnOlgvRMtaTSyuDp+4bl2A1mzXjiw0Bvlgv0qi6Z9wWJ3lU1U9Wrasgodm55QE3KwTpApjMH7WUNveKh3LdzvNjIPrk6cqmn9SmJyY7WlHcy3kUu5AetNwdy4lUb9jUe1YQlfcQYGJYnz38TGW/JRSwkKWmzHswmSKxNqY3M/5rY4ry1L49kQh/KczJ9gK4gmDzgexuVYJH4AA7AuSvDAvdrpzYg3aSBaQqsEyCoJ6dMHek0hgAc6PnRZvr+Gi1Qkvdhxt3BYQ5yZr/c3XBCdKw9QGjAwh4vTnl5wDjjYBUmXb1VII784Qj9a4keNRNq1XGvFJJYDvMq0oMkahiPYGhBP9bkgShYqj2GGroyvgnQCHnvTrjKXlQCQm1lpk/DxJYkc0WOM51MTAxwK2ObBlgGQiViVDuS452D2OWGjXAlNzvxMmPErh/OPvwg/fikPpu1okw3WmjBLAeSnBWLrpVr5ugLudivmKhVkeKyaFaEPn9d48kSL2SdSbnsI4pz/aqSwWgAATO1ECR9UgAzJSLcuHJJ/cXOMB4YKUFqgJuiQnv08YraeMVyaX72rVzXV9vjrgnju9nkizVfzmfesGa8FWXXFJ8Ko6MWdQNncjpdcf37gWQ4X7q1VmygWnMBmjtGtZO0mH2O/E0ahxHgqDBTDmj58ncEMO2/Ul27U/fSu7XgB/Qq58ySTVAjz36/vvvJ1HwboFxYJVEvAAruFiKjBi5YX7zEzLjHUkUvfzyi61YyHrzKKCAn0GNd5I8auWrtCAADZjqROHdqkPUR9PaZw31LGGWW/XQjGuRkJaPfM+cqJxa829KCWwuQnnJUuu+/WZpsWfdGqil8BhjDLPEnufgZuTUt27HhCl/vzHmOwfU42cvWZ77oObx3PmAoSR3qGTMezWC26OysD4BntdjxOZ59TxJgAK4q1ZJSgGJDIh2xKn9uWaGgej718P2hbEN40eivm1b5JyHUlKRZEX1kvbMBUC7yIuXL9Q80xLleNg6j/6WMP57MycZAEnGtRIBGCLpbnBur/E8Yuc2hhGW8CA5lbSqllQSYUVb9hzxbEq2XVeLnVKF6mmaZ/lQHOa7DKWVRqUiqi5wQ3Lez/6Q+Helan+M+0Q+Yw3gyKvti2esnos8C1UnWxLtqeXcpGLqNWHuUFOSwsLfPbWbYbWGS9QBiWcyTjHxWs9FN8x31v3bKSdRn6ylkfXnSloSWWfdR2N8M9d5Ne2I7qcGWmsbzPraNVEB5R7di3nXw8xZyoDbcSE2P7h0S6CZU9ZDjDTNxKrEDeaKbf3suUuZw+eSBCZ5p2JwDe1ubm/VfstepkbVXLSOtJKrgb45LiECsNo/xSCe+1qzs1+bt+qe3ZvlOeclUTiZt3ujspJ45XDNgJEk2HoobrjJsCqxyv/49//J/IAuflfzdvHjxzcCi4D1DxjrAaIW/noRrP7pT8y//9/+vbkgYgCzx8HkCLr83GIsEBAkYDQFdMXEJTBUayNTT2ZXEuC5LO0nz3ss7A3aOqgfgYzAkbTOhuWjwHO++jtgxSY5nIRHGwaL1pBeltFE7YSdG7Yp22SGCU2zZd2uhi39kWRwbfLYtJ0JdrXW6ICo63qdTxlBqUsixcvP2xxlXgKEJVA/W8BXYBqmxbEwDEAmcxnZ4DICymYvKLWRdxZd/80As7wP2SoQ++abb5UbrmbiZH1rEmwAI/uf2hfAuDHbfUs3m2G9lEb3x+sTL1Xy3MnYp8uNMFUCgN1hTVZXj8QPPng/gdCj2YsvPD177cXU2e7fPduWIG/ZowQf9+Kym3OyDRgrAfO9bMjBvomJ1NzFOTLByRoAMoEsEFDytYltc2EtQ+62KGrKgLROiOTnZM4BvMaRjI2JkACY1A9jeCzsANni8ZMnspEvme1Jqx0OygBSSW1JbyOl1bpwSLsZg4w2S+ZMmVQkMKkWP7n3gMapAHr3SY3wjrB6ejf6vXvmXpJxNTvabRvEgRgzINXrBCUirArqiv2av+YlaU0RbihBiPkxGYAA6pIignKsowSDBEqC0T6eXrINRIqFyPgK3KpNTP4OAyLYqVq0XLv58OEHH1Q91fsBHuq8hiO2dkXMvQ4dOjQ7eOBQzV+AypgM2X1JtTMh9PBVH7Y6DGCZBTFqkdTBvOZcqvdtZKWP9DosWa/6trSbyTW4X3dzrzzn65P5FwD7FMzVzZ5qVT3Sat/uZS5duXopwf+ZfKYlyYVTGaMEjreu5Zk4nfsek5wAEW6kq2Py0kFZ5H35T52ddiI3Y66zKjLg9Ru2BlTcjavzyQCKywGLgCQgszmmV1xruYgvrcSO+eLatc8Q5B08eLAMrSQVPMtY6QbkD4qh0VqpjGsiNV8XhtTcLzfnMj1pg7FqxZPnVrJF4KyGE4glcVfvCjhpu+G+qYcbrPlQBWDggY9mmDCg3VpE/bXgv/e7di3ves3JdKlUHcMQyRTsxGL3cO51ZGNawDwVwLpv/56wdZjABqxrJgZd+gAL+HZkqR/EwEqgjbm1XlTdu7rYHLcSI5XkSzIgAbZ2Ws+mpAFji/nFvC3JuVFdUCVw3pVYMccA1jILC+gDzsrhPK83V+CpmkvmV47dicNuoeJ5qppePZesMTmeJAPGjFQSaA3kL+YUC4lRHPJWY+GelFN4gJTkiDn1MGCFYZO6wjI6SxpOecFNqo5cH+Crt7U617VJSFF2Yrqd++kodY6lfZL63HXrt+SY1vaHAfPr4x7+8+UqnJxAgETmdcBVAdalKytxsnvn/nI2V/dfbZMkdHJPnUeziJF25hysK9vyzO6M7FNio8Zl2t8AG6Bd8q/GidIgyTG12tay2tsmJUtL8nPcGjgLXym2C/yRmD/I+C3NXFiVOVYtnMpbQkstqg1JMMC13XxbyjsBYE9yZaKmlleVzTJH7Dz+uGsxzXWgzHoLgHf/2Jb6zsGIXJt7DWD7r27ylGzsbgK9fjyKWWGpRlKuYd1cy1xK6zEqG0xzvTrS+bCrwJ7kHWaejPjSpbCvkZHnCjNOFC05v5yyBAhWWDum+2nddjPrjiRZSdIZxWWO3SxjpDhtUw7lXtyMhPz4ifgqnE69c6Tk91Jv/CgS7ntJ+GCkSw5MKRMJulZq5p/aZXO5wo6qAV5SzKjfGWclAtzQlSvcyuuso8fSWupyrlUt/NKUTGRHjwR4Z4BqDLECiIFVyoZhcilmOBtA/0/+8Vf/9IPAn9ojLoLVH/etWwSsf8CILwSnNqZFsPpvZmr+J//xb1TAMQDFMBwabGsBo4lZdQ8EJRrCqzNUZ4lRWJvgBGDFUJFQYiFsS51hbRlNSSMnKcy4lw1YO2gpg5/JTIjcRha83tt2VkwAiW6bLAkai9G1jebcul6s6+sEPvV68qnKKre0CchQV2hjLpfLBA42gGpnkn9zjNwzmS51rUv3VyO9qhpWBhF5b5vn+H6Yz5SsjenSBFhXp98b8Pnss88k03+ggmIGPwLybnWSzHs+bEJqr5hG2OD8raxrA5KrJctUw7Qqm+GuMAL7CrAmk62eEGORIECgfCJgjDlEmUYMwCpVPLEzWEM2+oCYHokfpm1DYGWywNtnr77w7OylZw+lLUb6BYZhfZSN/RHpXzm86uMZ0KWGkWVRELK6weUBjECwcxbkG+eusSurnxqnMvPJ+QnAfLRTZLMx6ikF+dW+IPdrdY7RRkn3EiycCKh+O6xE3JsT0G9PX1gSNL+vvnhTnZQgiDS151YMkNQKlXxcjWnmSQJQrzEnsRYy1UCZ9+ZGvDF1az3XBxvac6ucYcm8HT+ouHtndka/SeGWvY25Ryo3e0R3FvB7p4GpXwt+q81EGY2o05LgaJdhwWSxiNh+jFMBkGl8uCyT1PtZ3nNbWGBJB3PiK1+NlPat71fNtnEGMPzdrqmH7zOpGSR/FdR3XS5WrOem98EmqPM8fe50jUdJ5gMC1PMxjCq2JidY/TTDwNbYYvlzf0wlgZYxwjoDlMXYRFUg8K3EUxXOuo4wcfkEIu6kZRKAimW9cPF07pN2RBcDXk/n74EH84mMXJB9O39zoQ6jF6FA707GVN/VFStSt/wg0sfbD/M3DLti4hW556OM/e0kO5zLMJEBSIxpuXLn64EyXYrr9FROB1BZowDOM2E9dgU4kEwKRttYrPv+YtOZZJnj/byqX28W1ViWM3beG3i7FMmehEsxsHE1LRO2Oq+uYXbsscaWQU/AgXlaCZiAzDG3BdIli0aa5bVVWmFuTGz2HFi1jjD7ynltjNES1cCTSe6szjNj2lFQrM75l+lV5vHNANa34nZ6NIEyuXlJOvMrSgkAy/U6R8cjv622Vo4b1hbjWlJl0yPjeS2Mj17BV5OYJDW2fwCoxtCzZtyrljzzsFpABUC49kr25LrNoWLyE5T7G4E9lcHDSL/vZ8yatcpa+9BzkrU+INQxerxa8WDuSph1ayZrPul7QGtYNODFmqAuUkKsJJv5ao0A8ilXAIM9Yfe3pg2KawVaMcGerTNpg3MpTN6atZvy/kuzt2UtvK+f8zNJDOxLcjFJpXsB684tiZOHSZysWBlH4w2RgmeucIgtLwGAMseVQLEfteHUw1rvsPprJgO2sTdqHVTeEEAnCTYmOt93j9CSQPTczL7QstJucdQ9biWJGAlOJnjmUPkeRcqfUoguDei2bkuyjmNrhzqiSmQqYdZt6YZyqe4ZmEiFkf+qfVXuQ93PTBRg1bx3ThKivS5OaoCSnE9GRLWsjDVzANbJNApYjULFydrfb0eaPdr4uCfaNmlvZU2u5ANjK3tx7ce537nHNwL8bt3UPsh8TImRY2CSxQZVswo0q9OWHE3LtZx/DlNgFvC8nmfWPZMzuXT5ehRIp4tdvXkTwM8ekPNj+gR82vfKzKs6BYiN2jOgkofTXmI/rLKcXJVx1rZL/bExKIfn/EKv8vejNLmZ86d6eRDZO0mw+uXqDlAJoy01t8UjYgeO01//6oc1DxY/FsHqT2IOLALWHzLqi+D0xzcV/+K/9edKSimQKGBqkxIsTYxYOyBmky05WwL9LLxqK86FNQSqBFXrk83WSw77J3ApWVyO0Y6O8+xmmwHNB/xDQlTBRxZ2crSFzprdKgALEEbLJ8BawaJAJtlnbF42a+6z5+M4q2ceMxjniAXGTBXTO0WqVV+ZfQVzJajSB1L/xZKVBiADgy0HFeh3jaoIbsiLhxFVHQ94sZFGxuUDYCYVbHnx8qpH5fr79DOHKygm4+ToawMWsDXzhRWII242Ve9/MAwZJ0hOiTfC1qgFJI9T18Xh98l9aXIfoFUspg0ZYE2QfCrtEphViI5KkpvxLMnyZI7ECZLpDBbx7bSc+DAMa7z0E+iuDlDdPXv20P7Zs0/vn+3anuxustrLEr3cy0Z6PSYwADCjJXVSwhd9BGXkyZyYHwnoOfs26yEgbfOeMuthIiIRwdCjZN3ZiDM/JAsYvwCtznl9WC1N0wFWhlDqkdUYY/8wBIJ4wV6xmlNw0MFvzy1zVV1R5fBzv4BUrMaoGyTfVbtVf5s/EJgIJgT8BdByjjlataepGuccm5sx99syAys2qxnRMsTJNQri5liNHO/+3WTsHRgLNe2lJYMEWCeGtd1d+55LUog2ARXzoeqkJ0OuDbkWiSEB/foAQ/VbX/7y78z+2f/5L5JgOVl9CTekNQWp98XIMnekj+SOGKw8HUb/iz//c2XaoZ2LddTc8nwI0jGL5NHvvv9usWCujZRvR0CxMStmN+cB2L+U1j7mpA/PprnTRlpxnM75bcnzJReEhcTSAF5qsQGNYlEzd8jWPXLAhM8bcQI9fvxo2tS8G5b/3QocAVZgWWsU95sa4W6CyPUB0iTbkiP3AoqB0nsJHtW0CiTJgy+E4Tt75lLNyRVJEjHEUVdZbUYyl4w30AvIa6VUcznPBmkmCfGlgK6Tcf+UzAEius646wcl3jZmjEn7za2S/GE6pzGo+rcpeYaxvJn2OwC9OsVWn7RreSdF1LzOm9ABZ5gVgKYZ+zwnWpYkAdSsfK/BFh9jXEwU2Gh9ruSGvsCZR1nDLGgb9R4FWPfuzHPkGvN8UggArJPk0hi98+776cF6rNbnZVkTJKK06KlE0/S9OY9hVf+6LvdAPSgAQRLsuHnzsMvdC/Va1igJpwFYmRd1GxuurW2A1gCo19K+VmwVwJq2NfnbzZEdMxoT8OtLTKXQtf2SAQEjmUfXk+TwXI02ON2DWH0p/4HuP7qu6hKZTEXBkqQbkH0zjCs57sWUF3CMvqIHr/U+17g1clP7mB6s68Pm+aBi6GdAb9UApSf07txUkt97cfNdmjpW77k8ib3lTxj3mFGlHlVvUKBrbaTrJMHrkgCyJjrHVWpTc47Wr0rgZhAl7Xwo18BQe7bcb1Lw+sB62j/9xyW6EkG9F9WXzCdzp+ZHrU/t9F0qolJKNIgHLjGimITcCOcAACAASURBVMg1eb79PeO0UklgWAukShwkOVw18/0GjgeQFQgu1UkShWS7ylnqiN2iRp2vemLrO7OxctwtqbJyCH1bmTv56IRIK6u6NKJJCLPauQLEnTzTkUDSb9zvWkMc07nlf9WHGJB3vTIoPpMYux9QfiuJjRuRdl+L8kvpxI3MU58kyFyEK6ea77Ve8okpvssPIkfzTEjAnD5zIaaAR0tCbp2xpFMnSD4ty5itSFJnDpRPgNw6YE+TvLRWWjeqbU3tF2IXEuVOjFrTxCfqjN98+408S1cyJySVlDPlNRV/haHNnNyatUtym5Rdfb75+c5b56Yx/ax/WQSsP4kZsAhYHxv1RbD6452GX3jt1ZLfaq8wAIDAcbQskanGMNl0q05Jb82KyLPRTpnEkmMFsNYmNbVv6E3JtbSTHvbPpkD6aaMWxGn7Ue67akbzd5fCqlmsNyYY5por+B3MnA2ciUb3VCWjxTwEHGYTKIfQgMKLCUh251rKlAc4SOAqQKhWPAlUyH+2RW4sCFX3R3KD/VRfasMZQGO+7x23UXI3hhhqtATtTH7WFiDG0vW4CVruzY4dPTb75je+XXU9evu9lJYdB58+NDuRzYnxRoMETNK9AghzjsuCmfwHaHCuxTCI8a5evRhJ5YXUQt1Ihn5VsazbwqbZ8AQZxvT8+YvV3/RcvgJepGMCBrV1xr+AVwIJ5wsAvfXGG7MP3/9ByaQOxqSFTeXKRLd70griC597afa5114Ke7Z6dj2S0wsXzlaQWi2CJuCvZ2glIXyWXDImL7LCGNBIqgyi+SFAA2KATO6dAL3A2zlghRmb3CIFdu8ds8yEuqYVADCe1VsvQKfaxZBJTSAOUCsjGk7PE9OgLlNiZY6p1G8v966dnqd+hgJBsQHA73rmgn8mU7L1WhMBO+p2M1eBt6oLBsIjic05+9C6ZgAZ58Bl++7EyostBdRq/I4c+bBrXQMi2rxLTaeWDAyj1ELG1TSAzdwEYkVh7u3hw4dmB/bvKyC5IYD1YrL+//r/+vLsf/vH/zQB1aXqQbo891lCSL347j1qVzenjvfQ7Fd/+ZeqjcNGrE7mg8D9VjGjaQkR9vq7v/d7YdreLoaQ1LVMggoYLq/avVMxp8Lgf/5zX6hn6FSUFFcDvnYx9YkRiFrQnXFW3ZYESLnrYoJK/p15RlJY2a5ca8DC1QSOt1JbyKznidRpPZNnAQj56OMP8zwkcXLkBzVWm8J2Pbl/bwWsly+lxVH+Zs2KJLsymJ5l7MftAL/zF65EuhfGM8DgbkDsh0eOReJ6PPNFAmhN1qgN5SZ6+uS5HOdarU/PPftCAOsz1WfSvapa4MwtrV2YfXGpxqqavzWP88nQBRNSipGMIWnrtq3b0r8yz13YUM8qxuNWPkl4y+yKxDb3+Epe+9HRj6pW8UYCYHJbgN7zSHZrXl29GiZIGydABYDL9xDL5shUlQZYW4e5W7FaNesmtipzt4N3zqEAVhxzA5wOZr7se3JXgBT4l+dG7XHW8TbcIolMz2kgXc1+3s9zyzjsiVLXOH6z5BvCkAI41S4n6517V89Z3dasxzn/lgSnTjKgFVVFKmx8AdBhmrMt/5a8NE7GdAT53oMsFfjX+uu5519Ijf76qrFmIHcp604lWWJUVfXgE3ivHq6lxumSg5Kzc1zNuQ3AvJG0fKpzxbZKiNxLj+mr19P660x8BFIjL6lgQCVjPJvu3VgjOlnadZ1l5pRxW5l5pVZ6Y+rZSdS7z6m90HxLvXuVHbRBlrW3QJs1idJFEg/4JsXNuBXgmsojAJjOo7bEu5x3p/n5IH9fCo9KsGLZM1fyPvZWLt/3s9Z0zrRFtuZVc5tOP4AYmJ0AnmSZ/cS+7T1HKYukmySBJMJw5PfyAm6Zw0C+dd56ZK1bEQAmkWRues3wsLiR+ysZ6N7PqaJyPv19+wwUYO1JVh/13YJ/Dxlx9W2d+9tOUAw/DWt2JRyn5HMdrxbzUTfv0hvELCFNzjlZx82jS0laqGevfScJEMkeY60MgemicoBKmFS5wOXZb/2/v109c7vFzxNJ8hzv9UFiVt/W2n86KUwhpS6+2qPlb0dvVyUzlBHt1s9ASu21Z4nTcMu7z5w9mZ/nOVtjr5R0URvb8n/zcvSo9wzx2jDm3/760blx/Ox+swhWf1L3fhGwPjbyi4D1xzsVf+Nv/s0KNmz6JbOsDHA3wO5saQcI5ShaIDRsKzOeksR0Hae/tRmU+jZrCVkXcGLDKrluNkEGQAIVwVK1JpDRnWpyLOzew+JPEruDxDHyXBtjbW85psz85vRqfFguqgmGA1JJHYHLkibFSEWjdnLcIb26m4x9ub9MIAWo2bfnyZhtbK8apvUBHl53MUBSJtOmrn4EQOL0J9AiMbIZYz6Lccp1GauS8SWAwMYZL9fAEOKjBNHf/b03KkjYnut46sCBkqceOfJRtW8pFm1q2VM9OjNoA4gBBKSY3B7PpTepwP58+hLa1DZuXp/6vD3lQFotJFIHKqC4lA3247gongzQENi3Q3DkWqmzs/kZb9ethmZbAo+Pjh6dnUyNVojLcgEtCWcSDqsCDA+HZX3tlRdLXohpxZQxJBEHkG2WnJoBUwIsHwK1aqXDPTHBBumxANjvJSKMafftk92O1DbjhXE4l/YSQDtXY2whiS5WGvNUsuoclyzVnOOoKrioVjKCw5LZtjyuYp4pDhLwlvlWjsvYqYP68rus4LPk3EAj85wwX37eMU/XXfnHkNG282hYtmpNoz569BNtMI5lHbL1coQsFkUvWG6xGfOcB5b4t37rt7oWuaR+3fMXU4s1aNYJ0wZkkwfPqqXRM2HkX0g7JE6R3F9XZT7fSB3nt779xuyf/8vfnh2JXO1mZLLadWDNAB7GRc/GuOjF55/N5zMBVhtm2+IQqo/i9QBn91pwfzXB20eRhJ6LLFjgDNCXlJtcMOcFbAHl5vnmJHYAHFLzM2F4PRuSJGvCAkp+HH766dQCxxglYG5V2FHKAQyRuQIsLcn1AXQYD2ZXAPqDMF/kkRs3RX6b8Tp/EZueHsKCMa7P+bx6OS2O7l6brQyD9URkfKSUZJbm1Y3IL80ZNZnnL1xNrfc7YVTVkuo9y6F3W8Z0eYLNmOYE3Opt+8rLr8d06YWSgPa4N2C9kJ6c+v9eCSO6YmLDMrkKFFGOYEn0cyWH7jUt61UF4qvKTGhzwJFkzt0oEdTZVQ/mqfzAmte1rmH1AvYllciPSXBJiEs6nLXJn98tRo+RDeOaNi4qozK1n9QEEiuZUwJfyZ8ymkkt3LVrV/rZymhoZbP/yTCsSVxoaeMerFCHmnMtNYiC74wZRlSiomr/mS5lLo9nhmLDh4SNRAqmdtfObRMgBFgB78zdvD9lBBn0tWs3i3WyBlofJahOnDhe6y/zGMZLvT9g0brOEuNU7rF51qtXde4NKaTrv68/ZzGrd3J/taC5UvWplBDmqXm3JYysNj619kpGWQLIMfPhufQmgApGVS3ro0eSYu7DxWLWHc9zLwEpQTAUIu47l2hrTDOFzQ5TfmDutdYyTyhNSiZrfywGeUBFbZiYIU0KIuuGs+GMV2xilxNIvJZ8tPakXscoMUqRMgGudtadFjZLU+WHKTUkDgNmlMeU8qUVJ/0+Uwu5Sf1TNdF+0xm6eu9rWX/s0/6WTLXk2hMQHOU6zRYq10hijPolCQzjLrlCmlrjrIxhSmDa5+zdw6G897SOEfoS+joWAtbH/71QijxUV+N1XVbUhlB1TXPj0mowf9d/04nI+jRcmc+uk+M5MHk9a8zVJEMkLLDDdwDNmH1ZkwFVa7Q9x8c7SS5To1TbntybI0eOVtJgVUDoiqyNEq1VR+tZoeYodjp7YCVU7E9J2KaMwX5YJpRJXElg+r2kWO3Rzi0JlY2bMLLKMTiqd1mK66LwKPVVqSm6pRnPkN/95sd1jp/tj0XA+pO6/59pwPqJBSh3YBGs/vin4d/9O3+nAmULf0tdBTNYomY3R8Dv3pB6+RsBG9MXMly1qzYrLKftwwLdMlutZFoyCIRwCLKhF4s2MZ4MKqrmcWoiLuAR+DSD2FlMrCbZ2N4EZDvCAgLD6mc/PPrh7GICwRslqe12NWoebRRd78rCXzNxdSepldLuJT9XI9KGJQFMuSYBqU15yIgFil7vXLy/DC1QMvoMtpSpN+AGO0xHOggD5tQ0vfXm21Ur6GMdmXF+TzqF1WEOozausu0ZDwGq+lnji/UlAfvBBx82sDwZafCt9JZduzwGHZEEh90icdQyA9DzeoH3hx8eKUD8gFtr1TVx3hRc6AXYNb3ABQMo8qKLuW/qYwGtVZFGCeweBJhviVvw0wf3zw7nc+/uHTlF7QBuZaNNzVPGo6z86/pb9tWGJu2eWOIuLIOatASc5kfXCt6se8jmf32YIBJEwMg8WJXNH2vB8EJ2evTCtHH7O+PaGfcO4KplCTBc0lqOvNj6BpcSGN1+SL1o17Ia5E6c9N8NKXe5Y04fQ0Y8F2h6nyl7L0hrAxPS7JYOu/aW9obVU+MYQLU+csRVWhRULR3WZ1mYu0uz//03fzOmXh/UM4SZEwSWC2tAKkkaQMHdFPupTymZ4uc+/1q1Q9qUpIQ6YpLYB6nTPHL01Oxb33kr8/7U7GpqNy9cTPAZALI8Y7srz8Vrr708ezUtLDDlmzKfd4RxXZH7di3n4XyWF7PV9awAm+b11WYIAMrPivnF7JREO+tB7oe5eilBEqmc68aSV3CXY0muMAKTfAHnK+BTI5xPgEsYrY0E8KNliOu+EfkbZmpb6pK379haUscrXF4zLpcCKDC8Z08fi5HN6dn9O5H3J4lCWsmt2pwot+osMsAe6R7HW+1tmDE9iGnL2jXpE/zE6kig42acesjNaXvz4vMvV216S6R7LgCPFAmn84xevxHDFc8SmWau2fOjtpoUW5KHPJuSA3i6nXUNWFDDzyiKG+mKtGDBPPY86qD6QRIJ3bYrSbiMLcaKygGrej3SYW1lAGXncTNztsybMvaSMRWKTQyLZ2wwrFidcnxWApG5fikMmGSdmYxh3Zf1cW+Y75VaKeVeuOfVZxkqrrr9R3XN7jPQUy6n6jpzTe77aENVAX3m++YkFRguYVzNTazVI1LNzHEgHGC9kbFbbl0lEw/Y9sgdjarAOrEv5Qt6Spb6JOMwjHMwezYKa7PE5PNhWCXpqq2S+t1K4qQPavaVoTwgaXfeEkj8EozD2kpyJZlqL0lioPuPNmAx9n7erH+AYCS83rRM37CZOVEMGMC6NgnKZvZSFhLH3jJf43UAfORnzhe7qXdmJViBzcKok0R72gMGSziA32BO7Xvl5jsBLudWBm5TvFPu6QX+ug3YMHUzXp5NH2XyU0mKJGkDEO1VxsBaW3W8U1nEMEscnh/jK2Dqd9Zjn96vWqTluRox2ONt3Iy/j9ET3XsMX4dxjc61/ArKRKuv0RrsfRuwTqC7pvT89z3F5/+9ECyPcZljnqfSj17/m90dH48fc2H8WDWs+cPVWZ+dH7DKPdn3YotqkZRE2oVIbbUcMlcw58bhdPqlG+txXyQfqW/KyyGnreyAOZz1sdbTJKtKjj21KZP8k+zmMu85q73/7IUaS+uAxKz7uGFjDOc2xehtnUSsGvLuMGBfWZvnTnKhn0/lIlm38n5f+52U83ymPxbB6k/y9n9mAesiOP1JTrv59/4v/rO/XZJXC7kNqeoNszFUn0Cbkdqr6dPCCUS89OKLVY/JmRZDKViRaWw3WOYskTomM20BrxqmbB3YjgI86iCrhnReKia4sNHtSF9Q8jssL4dPshlszL4Yfzz33DP5/baW3uZ9330vbTEEfQWoSNk2pGF8ssac/Kr9SdclrouDJtkj+RZ51IUEbfqingxzJJh+9plnitHChAKO1RKkaqR6A8aQmastt81GJ3M7ubwO1q4DAlnzDnAE+dVyJDJjYyigt/FgJjrzn8b1JSdusyGBWAH+/PxKJIrfi2yXfJOcEsO4aVMC0rCeTz2Vc9yU4K7qgtVBPRG27PzsvUh834t7bBENE6vofZ2/IEhApnbmQK4RmFTfQ6IGsAt2kZZ3Y0ahVhZzpBbO5yrN7DMOVROnro2JUQJ4tXYNKNXINZAsNj0BObYUS8Nk6nRJrW8UQ40ZIdnr/n3kfQkESSknCbMosIKUIgX8X38VlGMgi5U3T7TZ8akWC4s7MafGd5goYY5GEDSOW6xSfk5iuj6MyQh2RlZ+YRDWEWkHVKMdk7/r+dvJHAG08SVBBBCKXcxXyR+BMJnwv/rX/3L2zttvFbNHUn8xjCKnyoxW7v2K/N2GBFL6qGYO5z779yuvvlzMlGwPV9NVaeEDhF28fHN25KNTkZpemF1LbdXZ1Fidi5OpzP+27VtmL7/4fJ5LzOzO9O5N/WfMZNYJGoFerFbuDwl3JYlq/khUMICKw66AP8+v6VNMec61WGdBqMB9YnMEaMCXvx3PFPn2+awBEjobqBNKBg7geOq75hPQYXDSDGfkqgFVa9ZFkpp1Y2m51WKlb1XbhxPHj8zOnDwaueuZsIQ5P+qLqv9sAyIGQSTAF6Jm+DhKAd9rPXEnLp7Ll0U+HIYVWCUPfuqpg7Pnnnm+7nn3Ne2+xGTU6oLPBCDfzL/V8QJe2r8ArRJxnmnzlkwPg1jBY+Zy1z9uzdf0Kk3SYVOCzjVRI2xWtwZEAfaRJQ8VQtWR55o3J3h17u0oHNMirUf0es2n83EPirERoCplAHz5uGAo8/7cZFcmwSEhSCJoXWpDmqwPWbcA1j27dhQz6pkddahuI4AEmP/ggyO1LtUzk1+Q9nYv404K1dpfsthZ9Wj+3OuvllNw1f4xDFMPGzCpnQ3TJYkDAbixtYcAm0eTSLRO7nsyfaN37aznUHA+lDjLoqTohNGSlKLsmj3/3PPVwqN6l3rWlSioXc9ctZ9Yvy4HIOjNrGyjWi3l1cbbGm2tuT4BuXnVg9ZU5rgWTmojmUJZs9S7dk9b8l3zr9cwlRFkxnkdsErKax2djHRqQApkd+/wag2VcyQHn/c16HVwtEKzvpSJW2pc55i/AXKn++qwBXSm62z3+E7kldFOscEN/ty3s0mw2CdGT1bKHM/dkDUPUDdA3/harYUybsCq4zhn+4HjDsA8jBG9ppKCk+ngKBNyXsOAcbCyXuM9h+/EWBt7nW3jt4UfjwPMGta8foB5c7FNtUav6a6FHoDc7wcrvPAax3E6iTwlAxzXmp372+wkE6V0MshYaB8n0SY9QqnwXmIJyfhiuPM/PzPXRus6ryd99rxY/85QZgDAejPnuRUz9H3sWlXPl71ybTmpe4/UfOd5Gf4L1iDXoh/s8pUSvUkMRJ7sXkqUUa1szDMhceaTr4APx/oX/8c3PjGmn61/LILVn/T9/kwC1kWw+pOedvPv/+/8pV+phXJsUtjHkpJWUNP1U2W8VDIlJi3rZy/FidQCfvbcubkNtJlGdYMakbdksmtcu8anAJbFPBuhRb43BBnllvDIkGs2r6WNH5w9e7oCbPb26ntuRLqzIYBnSOVkl1+OMczmyJlt3GsYwwQ8kO5hNKtliVpXcjrhkfQ/aV+uSwCEMRFwVC1qWNDhZmuDcC0DoKp5scEMZnVsziNQ8fPOPscMKgFcOQfm/bAWNWZ5z0s55sWwSJgp7ydAVqdr05K95VQsCCxX42zyx2LQJJDFamJMyP6wOj69FjsB9AEc5xJcf5hWFUdTN0e+RupZFLDQPQG1++p5E7DJqgvCjMtDzGSA4IYAVq0wSJK6XjX1yqmrBJI3ZVx2xZSEfJVce0WSDvvTPmV36osZbAkqnYexBSowRVhX1+3vBQjOY3PAExa7nGqnlhrFHlXwnX6ZYbELME3SPgFAZ5djPJXjdu/aVreVPG58tA6sfkjGWjVfwCpGpFwl2526GOEKYGOoRa7Jxbrm86izbkOYlsC3MVgzuwJKAVNL7zwbo8VIKxI6698ySsxpZL15lkivtfP5/rtvzT4OU36/6gCXJGi5iHfMXEndV6SK6wLagFdE8uqM+fqYYDGuMW43y7ToYYw3duRcVmQO3ZqdOhuzoKsJZG+nHjFyzLMBXB9Hggkkb2MikzrQ19I3E8O6PgCCMZJWCWoEyR1Lkl/ATtKgWbZ2nwUEAaNuaM8IxrOP3RR0YSnI4YbRSwN6rT3uFtt2MeCxAJZ6yeq3GSlvwMGWzBFABuuK8WCCI/mg7uyJJEfUx3tWDHfV7+Wwd1M/eetmpJvXzweIpA44ySWKCsEih2fnBFCQQ3Ny/fDox8X0LcvcZJDDtOdyfv5EjHIOHDg0e/2V1zKum+qUJWuaqZoHrBIfawNMlxWQ5+y5NM/jsbr3nhngwFpmXQCMXPn27dQH5jhX4LQXyjUBAGrQn9y9N/dsS807LJUekubyppyDZ5exG7BvXSJ7dW3WgHMB/VfDWt7hLpzWHR0Ik1tm7pvieceqec84aI1RTrukwxlb939XwOrOGG9h8v1ML0/fG1xjpf73m9/6dq01t3OcYgvd8+nZqPuZn6uv8xzsSuunL3z+9cyhjS0FTtlAlwYw72JalXUxY+fDcyZp6XUnTh6ve87MCJCeKx+o56/r3q1bXrMnY4Vhlegwt0qmP8nkgVrsofPzfkfC3BpHE4YhlHW0GCtJuakWU6IIK14S1qrNbUfbMrUyFiUZNj3NujzntVZyqc2/JRarn2bLeg36kKe2fqR7l+pF2k65AFwDzDpkrQVde2jt8WF9V/PvY7CdbRzX9Y/Ge8hnHaZqwbHruQcYPGoY/5YgAVQBTiZC1lrvY35iW32dk0i7nxObO4Dy2Ku835DsDqDciZz5fWKh9HYhAB5gcCEoHGznAInjd449WN0Fq/XvY1kX/q7W0ZxftUbK82afNQbew30e7O04v4XX+EPPzTjkDaz39pxx3c6LYqqSF+4TJ2XqAWt7Pqm9qEGMNUWMtRiDqj+smMWn3wGxBWTzjLs34pxR827tkGCVHPA35rvrq37Bea79XrKAidWt1OvfTakEnwMJr5rDWUu2pRxhdCMYY0CV8b/8o3+2cNg+Y98vAtaf9A1fBKw/6TvwGX//X/z5L9SGSI5GJmPxxxJWyxCmNdNmhrUsx8CAAS0iMDvYmVp8NYzXN05GtZgowULRfdMn0KumLYu8tg/lpnsv0uI9ycQ/WRl2m38HPsx1mFngR+Msmg3j6Mcfzd787vcqYC033wSRjKK+8PnPF+MnmCiTEnIrUs2JJRIkq40S0JSMM5vgsgQLmAmyN3GJDP7o4dmyx4kdEYCXjOp8tSAY7NoAgF2/0huh12Gf1KlcSv3bqKNcG6CwNdlcAdfZSI9k9PfmejFWglSfI+u9IQHtvr1PVs/LjyNRElja5BhDCfy5BO8II4GVBTZ82pLVHDo+4NAtJFoyJbP/RNiFchTFCuRWGNcKIAVFGSNZfAAVa6J3o5oatYfiOszrCy88N3v5pRcLWAjW3VIyUCY9zmPIHjvAG31lyXEXBk3d3kUSRLBt0y5GY8ri28Cv67WnDY46IGzDVAfqOoy7hMVweBUomlcMfyoABkoTFJqPVevHc7QYxK5BK2BZgatz6hYyGKwO4kZGvhvCD8DaBjdtEubcO6uPneNi3bK9NkjpIJ8UnMTZNVVrCsg/DJwWCjfS2J5xjZ6Ss7QuSCiTMyKrJUEzLjEAOncqwOZ8XhOGOkkKbWFKzpbAaufOPZHCznKPb4RRjWHIg2Vpw8DlNSxoycePlOR2bUy5sGyY1h1RGiwByAW2OffNmb+bN5GSAxUxEcu8lEBqkNAJKbL9AeAlWzwrBf6xq3memc5g1SUken1gcoWZl8wggdO2RQ/NsAkVmIUdJm1jbhNm0JoAyAL9TE8YtY2SA2sNozfjp0XF7VsBwI9uJ8lBuXE710uZkPZPE8NehQvkzGGNP/roeBmleB7WxYxJz80zZ9p0yTpw+NDhYvI2Z40rJ2TgPAZEZOnk9J6fhznWddLdAFmsybvvvV/zQx1rSfAZhSXBpd4NQNoTYMod/P6DnFucj8+fP1MKDutY1cZjmvOa1QEVrl+N5tUwLNjokdgrlizXJxgf6wcX2wup7yYfZAZlPcG+ku66JxXATu2PGuC0K3Ux1vo2BiiaPyT43td5CP6VClwowPqdao3RzrQNAox9mWdJOJHdTo61WP7Xw/Y7RvWKzn2r2tjMJxJH7uQlv6+Sg6zbuRbP3JkzpyoJtjWKCsCgWEaO3/YSILnqybvmkarl5RdfKROzTkyN/ph5xqhVAo6xjh9/dCz1ym9UDZ+kHkMn92BfjKZ83ZR7awwLfEk8FXjsRJ3aZ67XFq9KwBbzTzrcbWdG8qVqRKl9C4BSezTI6LW0+6hyBAaotSDRw7Ms5/3/3FrS69VgLd0v7rfOa/xd7a8BN822dW39WE+KMa56yqVJRJ7PunCuzkeScMhvvd4aOhQfJQ2mVJnedyGIHIB1JFlrTSyA30ZMPrr3tARWs6EL1+4BWMc4LPzdSGKP91gIbh8/Th34D/lwDK+3l7oe30ss2RudXzn+Z474u8dlyeO1C4G0tzLXSLrn2F9rctXWa51kj+/1zhbR4HcqdbGvZL5wK9ZixzmZD5fSbutKAKwElK/Ob8i0JVLsD1zzPfcjKWF/d3+dPyBKQYIlVyNPKaa92O2UgzzK82Huj2vzzEr2K0cxZznJ22+97utfe/ePGs6f0d8vgtVPw439zAHWRXb10zDt5s/h3/v1vzoBVptxy2kwMN1KpgErMCrAqR6fjJmqlqMt+QcrVpuv2tCypLf43pmrGyyJsXqtBF8W6u4huSJy3MOzF2O6ob0ABm7IKtWPAlckPTbnE3HBPX7seAXJsu42BcHn3jB9gurBltmMMajTzlvOrRXcVkDhfLFLsslqmRoUzJ1rfuf9RjZ6SElbhtaByQhm/I1NyrlV1j8f5L9cLq8klWiTQgAAIABJREFUkCPhMZLbA6r3pwckhz/1eVoL7IhMDnsqOPXa62UqcifMQBrPpzXAipwfsHo2QbcxUmO7OvVrmDvN2UluKzio3IAaovSSG0yMq5mCsm5Ho5+nTH63TAGkqoYr47Qm8jdMK1k00LoMKAzIkijwPSngL/ziF1Mb+WqxZdUbsSS/stPtjukiJQnmPqYsOVAjOALugGnXOZydR29djKRkhOPa4JvRnpjRzL0Co2V8QjLVINT3xQiSZdf9GK1tGMgMEW8bjAxDk7lAKr8XdALd1ddyLsgcBidt3DEXwE7PQkuFm5kRPHfw1uZkPrqG1iTTvsNc4was3cftApFJ3RewyV+WMdODBwmEbmOU1VORzi9NIHK+gBppmPn4MHOzXLgzHlu37czYzcKsRtYWdjVC1HIN3rJ1R363o5xu9RPeHlnw/tQNbsxzpDb5HqBHvpvAam2SIMzIVq/WLgcjEwOxyKI9R1Wzl/Ev8CqRkLl+RzIn19315wHY+TlWECvXwKL/7RiYTG0pWg6nRlatauqJA+67LSuTtQCunM/mLRsL6PedwuqSewPGzYI59s2YNN24ptb3WrV2qLo+8yMgjGGXIJHkXr/Ms1EXnDx+qgCqZ4DMc+P6zcWC3w2TLHkBLDKKogggp3e9alYxqWUGN0mNscSnIxNWZ/5RABLATsUhCMXqYlJINM2RHWmDAyRKMNy+ez2s4sepqYyJT95DixmSU4PmecMePpl1qsoJynDOHFKb3HXyAnRsfDtqZ36kJvdmWqooq2D8cl7NOUWIOs6MIVazak4n5YRAt4B/3o+k0XuOfqWO7TkF4q+FhX7r7XdK7uw1AuJqqzOVPgyGq5UGucYkyF5JsgpbWj1R9cjOqHkeMMPXc34YSWuqmkBKGGMDEG9KGceWqCqA6DYUavVNKTIynySCrPdPP3149uorr1aSrtaterb6engd8xKwXxw5cmT27W9/O2toA7iNZYK3sZJnjOjU5w8325Jwl8RW8qqZ1ErKYFAnRrmf6QaR5vbUg62e61oCtJIBWC0WtdD0WlOcXdbIzNwctl2xB+g059y/IVkdZTQuqV2SlcpoBxTQnXnqPCVfa1/KXCv5Msfoet7UPSZxEdDqeilrBsvo2jCPc+z4JJkd0t2+pk7EDVZ3/Gz0VTbOnqMh7R2S2zpJI1ZzoNvcLQSiQ57rdaMcphKG6nAn8D0AbCXvrCsTAz2O/cO+jr8xDoOZte+6fsd2byV4hkJn4XmP4w2W17/rHDp1WeNU1+I8qsex/WPy56gEybSvW6ym1/K6MN/rs+7rsl7Tslfq8Sp56/ysCb7a3yTiq1zIM5J1EsB2D+27m5L4om4yZiUtnszPqK6uR1HCeK3LhrosQOLI89UJKutj73Oe3TffOPaHDeXP8O8WAeun4eb+TAPWsRA9vph8GgZ+8Rx6BP7L//w/rc3AptwZ7jZHuj8Z3fhF1TZVxjn/lxWeLIwTq7rBqn8D0ACAsHOCUPUg6gwFCV0DG1lOAkpBq2WHYYZNaP++J2fPPvtM6pienR1OLSlnS9l87Gc77mEuA2rCyHaw0Nlu0QRGjbz1roAo59VN0zuDP3pnCjArCAFm8ho/V8/nehjdqJfqgKzrdEeWvuerM20ArGbFJtLHIg1Ni41spjKmQKsN0eaFZb0TAIkRAvb3pI7r4KFDtREJhAWP6yJr1rqhpXECPs3h4xaY8SDNdi0XEpgJwIHU1QluHkRetCKAYH3uE5fBYgbL+4NhVcYbBZdz7esm3xZMdWYfgHKdzFrKN7ICW1JCDEsHaEI6LqDMgFanHk8d3NYEnL/4538hQeWhYln8oc27peI5zjRPKroFIut+9Di2mYc2RVfCjLxVzrSA9ei7yECGA2LJ23K+gnyyRoxMM5qd9a/AaDL0MFfnDZR6Xgkmh4y1WIwpOPLe89K2SfI1BWKViBCHfsIsZQR4ndgYYLaDxAbJNSc6pple6839T2CHtWgHVDW3XKzJRbfEqRdQfQCwLrmfuZbA9eHtSMhSS3bxTADo+aqve5iG9kvz+5WrSJa1eZLsiXqBtDZu0OG/wzDqf4mdXDo7c/5KTIt2h3l5qgCMHn1Pp6WNXpwXzp0NRg4wYqiT5Mn1fK7K3NHjMmeYwFdAnwRIgqiNAZ0V6AecaNE0pIrusb6katbVXJLEVZsF9Z+5Z2S0u2Kosy3ATYuZpUsYv2Ch55ND2qAIYm+UQdDF2aUEb2rHykgLQM0f9KNciKFYOON+O7Lh6wHvN9J709xVKoBpJpPbmfeUNNCr90ik1szJ1DZynbYOuRf6DQsQObuWmU6OydXTc8ZFu3pJx+SH6U5JngPeAVOu2mdT364el6uvcR31+zg5dWiu3fzemtevIKOPKuFe7t3xAFZg1c8pIiowjcxdgItZ3B/lBPabEsW1ui4ye8qOqhnNc4eh1CoI4F69Ism6MHOMXjg1XyDBDbPjXmCGAfaSIaqdn5JExfSXHLtbnMyxYwFfS2NEdz+mVB8n6QcweY01oEyOaklvN/haI7NOqP/cFRD40gvPl2M6J3E/L1di61PYpmqbFeaWKoehFXd3vz958kSB1XbzVQvd60+BxLwPwOp9sNeH0x/3hRdeLLVHPd8Cd/Xq5n7eqpKlGZ/T6TH95htvFmAdoEaiSx2ihASzOoobTOT2gNj1Uwuvri/XCqVVBHWtAF4xag1mKCPGejHAadcd9HjU9Kx10xc9UWUKJVEA0WW1trfsUx9NPam1j+k1pMczvZYzz6qGNOya+WoOSlCSkRuXNleab+PiHd3f8jXIMZTJjDrVakNknHL8IVn29wuZznHvB2AdIHAwpK2MmYyCBrhfACwfB5njOOM9vF+Bs5xb1ezmGJKuwNYowxiJ0XFuvXL2xx8GYoc82biaq97DfgLc+12x1hObXiUg08eIMcc1dqa6wXffh3nTPcmmMd+7rn5sHRPIn9alIQWvxASVkklZ5VIpa8paUIoxpS9Ze/Sl121AHFDt23LPW07c3h4UUswj+VWUmkHrNgk6ybx8lZyU/DSvPet6q/c9bmKAmu3UyVOz3/zNLy8cys/I94tg9dNyo39mAesfJ7P2abkJn+Xz+B/+u79XGzbQKfgQeAp5sIAWX30xBW7X4hTKMMjiK+NrsSVvOR3Zi6CSpKalMF3PWPoxGxvpcADsrRijWOhXZJMBgKoGKYs0k6VDBw/OfuEX/lwMY3aVSQxnXkFAZ507g1vAeQrwyi02G4d6L1l4cw2DqxYSIC151ARe9WF1JsUgkARXTVdqwbRsuXezjJ66P11LWbnW+hCUA+Q2TpJDm1LLoNpMo5z/JpdkwMbG5LqdL/kvV8kdxQDsrt9xBsVGMtTAUtrgqz5NmJ0Nc2TcgZ7uNas/qhpWDAkDEPIt9aEtnSqTpzKwigFQSQ2b/RjBCoOZvh8Tc9h4f04quyQgi1HV3tQNA4xwp1u2JqAKqMBwPxOX0HJYTuBnnDn52qCBcrmLClbIZY0v6XHus/tP3mxOnU6rnd/+/34nbQLeraCRfO9AZIDkpeKjDrDznpycvUexVl1T2ZLy+UDM93Vtgki/r1925nlIxeZlbUBv16wOpnUuoKu5MM9CzAPUDgCHyZLvq42ROTwFO4MxGKxIB06krg1Yh7ROH8u7SYhwD76Z1gkAqxYtmcH5WYL4/Fvt4604QD94mHuZGqZH+aqetaWMXbdbzqF51YpIee8/CBN7TX/XW6l3vFIu0Rj30dri+ReeTd3g9tnRH3xQ98EAeRZW5vzWxf30aljZ8zFpuhipLNdfc1aCRNCM6SLPXBkVRUmDM0DFZmSeMQYC1oCcBm3aQjyY7Y6cf1tY3nXpUen81gYAknYCUZUGKYCvZdIEzPLMeKaZqV2O0RRTN3WP6hwrMZNEibFX5wrMMQCz/gjeBI5rwuAxYHNPrSmSQ4ClGteWNwJDHZQChpJiACsHWfLVEydPzz46drLmj8QR8yks8d44bz914GCpHzjpAuX6OQO5nn/POaYTk00l4dnbuXN3aszS8iU14jfDuJw8czJgU2/njEXGjVnWtagqbpUsennaRO0rVsf3wJ1Pktl1TJQijVYrdy3ScQ7mG5IA2BJ3Y2xw904Oc1k1j6nNDXg9k4SEYJZkFKi2ppVUutYMJRptglMBvzrwJPsU6j1auiL3vs1kxt+Nue9ZHGutFjLAEfXKizGjW5na6lI2ZMyt38yJAAk15xVM5+echLWakawBWLVJ2xQDMcwxoOvhL9bOG+XvHV+i5Mkn91XSZSTR7ucaSOg5Z1+7fG3OUI0Tq3kwQJDzAfy6/yrToZY3O+6Y09aZpw4eKGC4Wv11KSIkG1uGO+/A262MGji24dRYKxpk994zPsppOq7qZPvMobBoxsPfaNPDdXgA1mYe1WuvqDl6JsDbeUuWcEhWbzvWrypNKeO2dpoe69BgCMf7+/1I5g3QOpjQce4DvA2g6VkfEmB/M17nOAvrVxe+7nGQ6pzG+4yvflaO9/nAOnq+rZkL1835cesx/GFx4XjfwRIPgNlJmE/ekzEHRqwxzmsh41yyaGv8VCs91ushE5dosKaYA6O21c+GrNr6U+uq/dR4AauVaGrJ+lJdATJXS+lTydqH5Sx8Kve32vvl3746927B1zX+OxNrYF5dQ5mf5evKJAY3RC68qZJovd9wxT6dnsFkxOa3+WlszZ2/9Rt/e24ufja+WQSrn6b7vAhYP0134zN4Lv/Rf/gfVG2eWinZZgsqW8iurUzQJZOecbEwy/CTkH3xi3+2ANnZMB2nI0fElFicq3F3jnEvJh9rmflMRjjVOiNBMtZIew0GSZhNdVay+QDsFz73uQQwe+rfgAwGZsjEbBajJ2ydC2Yyf3MpUrnhkmhzU29aAV42B9d0NXWdauOAwQ78bKw3anO5nsBo/YY1s6cDyqCnatIdJmldgi9BiuspJ9oA9pPJbHIXFrAbDx+CWUGbzdHGMqRco4ZlTYJxoF7vP4CeFFGASTasJk2Q7mdl5pHrYYoj4CKj80m6DAxxtBW8yuheT42dwM11qx+TrUUGDIOsOQfF3CvGK1irChTV5YQNsvSrQS5jkQSxerr+3Be+UD1v/V5bEm2AOvvMXXgkC9oOpQxKKhM/Seamn2EsgBPsIGYPa6VOV7D/la9+I31p36y55Hq5IO4N47SHlC8Ai3yQTBLIGkBlSO2McwVU2P7Cr30eg1Udct0BWJtFGZLdNhCqV00MaQU307k/HkiNIGkhaB1tbBa+fgRc82xD18GpJ/UfSSwGnzSTkZL+j8sj+10bF0isoVZBT6THqJLOZcsiA8vP1LHev0cGxvCr6+OwrEAvWe6mLWFilq3JM5p61/ORE0fuyhW3JPm5tk1hcjmy7gj4JEGVhJBRAOCWqdULE8bI5+atmCRdvVFMG7VD1UxlTMowKPcEwyqAI8EtY6qmlwqUlNs3xiJf3Ufz27NRxmm512o9d4ZxlYBSb1XS31ICjLpBfPFs9uEP3p+9+b3fm7377vcr4Df3nops/smoEawJlbAQCE4sZLXJyOvM4W6fExOWSco8mAplCqU2qH7PkTNPgNlzIaFjvl9OEHg09a76yh79+FipIzy/O3bsmr0Q8zZGYiVxZtYV4EgyDOwNSTsJMsAKNJIUr8v6tjyAjHz62ImPK/mDXaWcUP9GEu2rXricmy2N2MP71b/6zmxzkkQ7IuNenTHgdC6wBbJX6mua/9RqAvObM67YcC2jbiYRInFYSo4wMxjh0RKnjJgyVwZzaD3jRGy9unY9/W3TTgcriokeYM2zVQ7cJZftUgFjL5HA5ff5Z5/tGtecfElfPacTuySZ4d47D3OOfNu9OxdAvS011BJeDI+sw+ZArd+AceabfcE+M1Ql5I+eF32M72UsAPdqhVPlDNk7wn4XczXNJc8jOfBYhyuJQsJtXk7HtuavT0ICMy+5sj11zMyy/H5cTy8O1t/2Mqh1cQJmfjWSXSZgaW4oKvJ/lCiuDVPHzf3CnHQ3pS1RwVQiAGuGTYvE3nMlqVCtkfLclSS/zqPbwPS63coNxx9qn7ofE5M6ZLoLAd/Cc/V3Y61byIT63jrpfbtWtuXSEhotS2+58viYY+YLnE37x7SOjvcY6+oA09YRiiP3yD21Hzr2+Psey98PWH8YeB3JwcGijnV5gNpR49tr/yfXd+/TccJUTlJlGs2u9u8kOKfWU6UEkzRuGTLgba67B8oouh99J9+ogcqXY5p/q3hBSBqXOqJrpy/GlAkI7UTnqgKsxoNT/kcfHam1Q00+s0X7e0l/82ldupfj8rbQLtC8tS5x/9eGzroqDnC/JFt+/ou/8on79bP/j0XA+mm6xz+TgHWRXf00TbE//Fz+wp///ORI2ZLXAnfJAFs0S7aClcyCyTBoNJc/FJkrmZ5G5Hoo3gt7YKNoRktWOaA0dWNjMxTk3C0XWNn2ZvJABws3YAV0vpxaVgv2Ciwi+epkhkCKszTBgXpAvSttQGXIEFna+UgBS0qa4EctrWDJscw/AdytyGptNIIDrS1kR28lCGVbfycAYVUAxZawAfZSzFJLa5ntNFjF2vo5JkfWU/AED3k/kh8g2PthQqrxfDY4m5Lg1QaI8f3o2LHZySnzKoBU6+r81IFWPSjDjASpghtBKhBPOkuuOVxKyefcDy2ETiTL+nFchIHBcmUludP6o8Bas6yAJvC5NCwVUFu1ockgA8HeT29Pn2rxnn/uuYCdXfU3U6v7GgNjwtmWyyJQXGZHatBIaQVwhSIqgqt/CHzVDDP5aafo5dVz8hvf/M7s61//Tu6XGs1ua8SgZnscTd1vUkn1bAWwsZABviSBgnrvgXEmT5/8Teo8ut/lCECA6pZpD5naQnnYCLrmnoK5+tYFTejrl/PS8REkdtKiWwpg44zLSEzMu2D2+WiHUsYoc9JMsssA2NSzInfIrDmt3tdzNeO6YoX3N8fUkqU2OHNxXeb4nbR3uRw34Rs3k6mXNGBctG5TxhSDJZESVj1B8PkYBsnCY/O75+XuZm2KuVOfHDCZOaydzf3URQqcyROx45ylPY+ANYlkB/ky+c1WkzU2OOhA3UczuX2NFfhJJOSZK+l/juMYYx5L2pC/bUxg7gOIp5rA0p45dXL2g/fem7391hvFLGLWAZw9e3ZV384dcafdlLEuCaS+pDmfbmWU+0CeraYsY8Lls5im/KxqNXPuXIux2wCrwNMzbP6Sjt4OYD8elvX9Dz4oSbHWWBJREk8A4Zat20pdgVXZs+fJMKg7Z+vzc/L1m5nXVBaYVowzk63qN5117VKY1I/zjK/XZ1iPUIxTBu1aZP8P8nvqgd25ppLCZl7fCuN+5dL5Ylc3peWWvq4AkHWM4kQf5kcxhfKslsIi16YMwLMncVBOz5mXAGMxrLk+iTFgtRMYEljNsAqIGWzNlngWs34EbLuGYllLpdHqF3V2gnFgEiDAZEt6HEgigboCM+oeexYkOqpn7ySz9joO64J0dcgAatfjlu6iEovWBc9rSf25F1dLrLS1KnOZHi/rEvZVvXPV4WbcfXgvycJKpEx17RJ8HOUBVeUawNIoReBqPYz7rNPWWez85txfzweDwWGCY53FwjteJW8mCekwrmumtOf/kA2XEqUSgS1pZ8JjPD0v5s8w0Wqg6JnvBJo1qRMDXT88XNKH6dIArP1e3U/Wx0LDpMdrTRfGWQtZ1nGMAegGoz5a7gx3YmvLWLPG3451ciHDuhAYLjz2eE/3BkArmfbkLzFa6TwOer3+8QTg4wzx43+z8P0XAlbHHkmMhWPmZ8qajLG90Tpcx6hkxCSHp2fhCJz77hm0nnUCoOXS5vx4364xJi1vEA+w3gEgKzahgFkZgHm6ni0fW7OeeW6rI0HWuDOp69aXXS34YNDNa5Lvk0mcXc+x9kXODqCKJ3zcSXJxS+Zq1+5qS9Rs7iuv/+K4RZ+Br4tg9dN2kxcB66ftjnzGzufzrx+uGlFATgBqwwWQBElt3NOGJ+pobOTktJ2RTMCahRw7gAkSrLRxiyw9cNTN2CtLri5vavMiAqhAID8nIQRatfJ4JrJEbEu1diG9FaxnoQYAlCdu3oKR7Ozw1QRep8KSCiLVPQ4HQQyrgGUwbkxOBL0ViDuXMnkR1Gk9oxapJT4jCysQ7dpbAHDUIWGnuu7KxoFdMRZbSQAj47GhrMnPqqdoxkXQiRlRTwucAqsfHDnaIDMZWIGfAFpA1qYuzTaU02N+tipuq2uyIarNwkZKDDCBsNmqR9QG42jq93zaIDvz2m2HsAQVECZ4tAm7RzU++VyZwNnPAPdVMeBZuYIcc1Ndh2BZkMlkQtYZg01SrBXEYGNcj3NQC1s1rEZUHWIxbx1oFrua62F4w4gHC/i9770z+8rXvpVzvRrQtapYGUDI9WqbgxkEuPR93FBOo1gZ5hNTID0FkW2EQhLcddYYPCClJXvNNA54NS917KBjALEO8Bp4S6z8sMBo1Dy1zOt0Mdoy6FjAwYj4neek3ZcbtHt/z0Wx/2VS0/0ijY3PcljNmGIAV4SZIXklLbw/Mcvr168pwKY+7upVNZykZcn+h4FLiJUjYcxXlXHSrYAvoAtQIhPTggTjJPmyhjxdoilzFsP6SPuaUtVNwBqro2au5nMABHBRbk8CcIZbeXa1U4rMsp6LyXCMCducRK7mWrNmZoLnylfrSNeYLW1QkNpC98j5CM7UlF8PcL0QkH3s46PlKAuwY+cdX930vshEtYfZFoAhoeP5KjO1gCvunTXXm+otsCFZUeZR6jmBNyoOwWeuSACNKS6GIgDr9JnzxbACN0oeSGs/iiM3dUmx9pkTWEhu3KSqTx04lFrdPZHTNkM12EzOwtfCCp7NevNxxv9kjkMxoY4VaHUuZzN3sMTkstsTeDJrWZJ1507krufPn56tyX3FrlbyInP5wIF9zUpX70+JmmaozfeqTQeSKQ1qHWOMRYXSrYr8uwTnasxL1my8bxQQ3VlKhpg+Zd6oKS/lTLmKRx6cxF3XW2ufk7mMzcs5q0FtyerWSiT56Hr7AOHcw9GL122QEARYGS9Rs5gT3f4JCO65T2Zs/ptvo90UQFDJNcZy+olm3S5TOC7SJUtW77uk1je1qz5Wxyiu3FPNhcxTgNXzWfLL/MwaP45pXylgbH5b97IGmkubMiddl+el3KOzhluPay3JMd2DAiqVhLOOtatwuQQbh5I39/tYb0Zyq0s0FvZ/npJ6XbtQ5z8PMFuh8kmQaR/q52qsV8PQaTCjA7A+TggsZFoXhi8DcBnDhfJfALvYVW2BJHrUWU71oI8zoY//+/Fk4JDbDnd977kQGA+mdBx/MLgDEC9cb/2szLkmZnmA+fHa4TUxpMOudSEjO663GeqWgIs/xvk4F+vHcG12/JYxt1P3H/mR83Nc3Qo8B+aq+WIvOHsufhbZjx1FS5qN+snnOvwNhraNmeLHUbW+3MXbrOn48RNVk74zazgFgFig7pU+5flqjRtj5Lpe+8KX/sjT/Nn5gz/GPfnZudifiiv5qQasj2f4Prko/1SM/2f+JH/ll3++6u9Ix7ouiSRMr8BI3BKEFZuYjR8LVnVsYVUFOfciWaxAPOynjLOgtZiQtLi4E0mwDXnIK20MBVgr0Iikr1i/lZXtFmBzrH1qyjCuFigL1Crjr64IYF0S2aPMYwdwAqwKuLLoFzNJWgvQ5d9lklMBXjuQLqyHsanOy9/CGgU0OG/vMepTZWYxpxgn2c4yfAgg1VQeGFZ/CbBiVIC/Di4mQxH1ZNmMqg9gzqtrf9O3LUD1HGfNjJtzE4yRjnn9YBrUGzaD1QHTiilZoFfb7YCaZQm8BmASdAKsxwJYyJAEiDa25SVDjSwuTB1mVV0OMxRSS0kH72VzXRG2bnlq2gTpNlwbqyy0oEtNHVbAVsFUpkxLatxLFFxAYTjylkQT+JO8FmxN9UZaaNy6xSBoNvvgg+Ozb37ne2EE9dQLAE4QuC5GQsXOYV4yfzC8hw6klvCpvTGnwFaTlYeNykbPfKpre/pnxbTkfEsKThKduUIi6TVdr9ub3ONZ/JHZdhzy3a4Dm5eMubY2Y5mAce7Tt771rQrwPQvPP//8nKun45tzBaIKTCVxE+A1assKw+a/Nr1qeWBl9suJ6FHVMrpHgnzyMyxXGV4l8N+e7LzfPQq4uX49TtKRrl++EvMOrrdhrVcsXzNJe1OLmmexGN/MYYkNrwcEPB85XFp85O+XhaFL8ogUvFiECsw7qBy9kpeTwuWamqknR27jLKH6qNOqmjGvn3u+/J2exyS6kXCSMAckW0O69jtS0MwZ4zTaPVyJKoIUX40i180yBMu1k02fTP/Oy6lvpbDYFqk6yTimTH0t9mFTnjkmQUvyfHbdNun11PYh4wkklrPsVH9dhm1ZD86EhebSjeE/E6YOODVO5g9wjqXm1klmj3k+njpXtZ+ke3v3pm1KPtcnsVKuypE6SyphNG9kvTx24tTsvQ+PVKlEJ3/UncYJOWN8Ks7mngfGQ0Dr/ST2luam3A1wvXjhbDGs+h2TDC9PIoNhlpZI7p/WW4x1KrdS8xUQzXvqzZoAu3rkcgsv06M2ZZFEuqs+M9/fyDNDugzQMZh6Ia1jXnrl9fobc4M0lUHM2ShSLiV5cPlKamjLJOpWyYEBOtJOAJSssQFiJ/4kHgB9ihPPintE1s80qlviTGoLCSw1rwyXpusaAKMARf5hDg5p8MYymAtwCPSW1LB/WMOdr3PodmZhMFN7LCnCGdqcLGY/z7JkwoXcP8obe0PtNfn9pjD925MMI++s1jpVatH1ilQeEhOYZJJMLCyA6x4smfagimlq52m2s5h+yo9SHLTaoNeWdjJfCLacv/VzIWBtJnBBO51preplq/0JFrKF87W2feyholkYe/1B34910DFGuxhjKQHgWLXHc1WelBV/nGBoIaM5/v5xEDo2qsSxAAAgAElEQVTOfyEb+ocB1rHmdllRj+c494Us5zB1Gr4Wg2EdqhevmTd94hTeiWbvPX6+kHVmiiTu2Zoe1uP8/rAx6DZo4oaUAuR10kSjr6uWV1p5Oaf1KReo+ZfEZO2vDL7solOiz3Xeyrpv35JwlMCzhq5Z3WVUtUdPtcGj5ppSRDLpswNYF8HqH+d5/HH/zU8tYP1jZaR+3KO5+H4/8gj8pV/9xQpOMSmCTEFOBwINVEcfTFKvYlISkFSGMAyQOjt7C4MbdXeCE5suyR6TC6wdAxSysuqLlsXc8dSsbgx7KIvv5/cjX5Tl3qD2MQytjd7GKNAuZ+KEDF43WuWUlCcbu8zxQhloGyUBAF2bMmpXOvMtmNXPjONg2gokiFT7tzy9SleG1SzmsXraBdwl8AIqR1aa6RE2Q3YfcLVJCVpsJt6zjUXUZ+U9ElAL+sqhNGtusx4N5rsWMO+X8aiegNO1tTNzPgv5TWCLhJM7Z/7zunsZ+85mqxVNwD71gRMUttyuAzIgVYz0QO/EvC/m28/UW9UYBBCUbPveZG5UQE3QPMByt4Vp1+WphRFX5Yy591+WYwE95dhb1wOYAb0Bevk7G+uJU2fDYKVG8t6S1Hidn337d98MI8g8B0OOqdX2w/9acLpSH8mY7mzcGDYqgJUccUf6QAIWar9Iu93Pym6XfKtr7ZwPCSUA5mhdJzcv5VrIYLQibLrGYlLcn6mNUYEDLUHatIrkEpj+2te/XllwiZUXX3yxArxRn4ZtLDYxx/X2jt81ULkmDs7FAmPAekw8X8bK/TJWjHdk1TFYxULmmboIsJFuBwRqjaMuCsC7ktrle7lf3H3XromTdK6jnopJjgYIqwc1NhXUenYCVpfHHXZp5KAkphVE5u/yeGVGdb/ies4ChgAkCgGA1IGHsUnXgrVyQqQ25MHmW4+tMCxgPA7H5qpn1RoC/Pn0/GDcyeedk+dOYuN2AOvFi+dzX68Xy+jeG0MOx2cj8SxTn9xzz/KusK3PpJbyQMoQyFv3hoH1bAlGnefNrEvuhY8bkaBXbTrQlXumjvJEAOgb6eF5Ooz03TyLl1PXLqkElJGkl1lZ7hsXZSZqH8Z5+N133ytgKKFD6m2ucxRW5kBhIWD1XGsVczXXuzzrxy6S7DAk1es15/ZRzKA8owC0NkNro1bAsN+J2duF9F/cGIBXDGveAsO6d29a5Uzz11iYf83q9RwFzslfgQ1rx+7de6vWtiTAzI8yv27rnzsBVs7CPAasZ8++8NLs83/m52v8qkyj5NIZX8nHfCqRuBpQfyPJNT1UsY6jZzNjPWx09xu+l8RbWOXUAFO5WLuNowSee1vJwsx3iczua9kgDJPrYwCuAiZ5Pjigr4+6AzjWOos6xTokYTYk90B6eRFkLtkjMKvWUknEAhlUAMUMUwO0AZV7dznXr1zl2o1IuLMWYtGwq5vCfK3D5maue30D4ZR16KGbRMnuqBxIM7XLWSFRlnGXbDXXrHNLprrGUc841BzNGDaoH2CrgfknwanfDcC6EJiOsRq9OBeyhf2aDuBH3ejjIHUhE/p40s65eb6Nj2dLf1A/q9KTjL1973HAtnDtHKzquK7HJbzebyQEB6AdzOcAoAvH5fFk4gCevcbPr9/eb7xulGeMxMkfVMM6P069Po2a7jH/3MN24tXnWPusO7PnUhYzAOIfHEAN34ZW6FS5RZkzPVGJFnv8aKlnjzRnuCl2MtgGMSU+JpXQw1IhqNVvh/2RmCj1WtaXbnHEyLCfO2oxc3v/4Vd/5Bjvp+8Fi2D103rPFgHrp/XOfEbO6/VXDlfAAYwNB1rgDFho17wGAwAp18dqXxCTGG6O2DgxHZaFlBNjWeY+Fup8X2xfjlNBEuZKcJgXqFdSxyhoUGt397baDplIbT0C8PKzDgCAVy6jXu5v55ubD3nP2CDHBu+YQ3pmIwa62+m2v5fRd21cbwEfG04xTRjK2ig66O86yV44WxYp89tGSLXBVpDYtaMF2oAg15C/G8ZLdc21U0aKVPVnzTwzdhlyrzZ2YhbDnXVsYDk2VhrQxTSm3la7oFFXKKjTn1VQSdLZG75sfptKgCR30weU/NR9IAUmQ3Uf26AGqCnEOGW0AdMpIALeSnEJCDYwkSAAWAWGBQ6LKARY1QMxp/CHAe8BD8bpfBjWGzcjL77/RGSYV2bf+c5bqdVJze1DEvMYVriNc7WkMs/uN6OiWbno7t4diWtkVcyABJnOeE62XXW7LcU1l9qcSj1lZ9MHYF2YpW8jpp5PQIi5RP43MvtuUQcKfV8ENNh6DCtGgpvnswFN1f5pChobfGbeVnxqjnbioHu8urxmMb11/SxSzcHAlGR3Yj2Y1bRz5P3qp4pVNh6Gefly9VGSNqRt/QyoL+c0XfNwumdiZCoHs61apZDWhc0GWCtg9lon6ttqPUX6Pcx2AlgnaSYwMB8Uz9er1hUWEOn50rJJoJmbccvrvb+5Dqhi/j86+nGpM7DnWo6Q+t8Jy1h2156FYqruVY3nurgpr9bWIfNVX+DLUQ2Q1J5K7Rc2vOu9U5ebgd2VXsVMyCgdtqfOVB9V19umQM36SpKR6BrXG0nAnUzdbJnKMZXicptA1TPkOdUP2dwoSXHuExn4e+/9oGoT1a5qd+OasJcmPlBPgQKkPsz9sCTdzjGrbtK9kfTKegJoAYWeRsmJHWHOV2mDEgB1Nq7Cm5OcWanncdU3ayMTFjDfk8V6Fr22pIv1/LVaRFkBsAicPvfcs5kH+smmZCH/vpt1Uk0rZSqzqHOpcT+RGl2/X2+s4mxMcgiQmc+b017L2ozRLNO9kmxfL9bRtZQhU+Yos6nLqcf1eTHHPBIJ9YcfHC3gI/lF0s8YRtJScI09R+9LxHSZQ+rvsk+U1NwDng+Bt3m5itIk96ncpT3HjG4qsaj9UkvSMWD6VpIO26PMMYmMquvLuGv9Uy2b8vCZY5V4mWToGHbuy5IYasmHC7D3aoOmdooG2jaGRV+Re0pJZD8sSbRPNa/5nbkCJOUxzlzrMpJyDV8AUCXPFn6U6dDU03WAvv46v7fMA02v7Hk81q4htx3gupJpVTfZDORCkDr+/cPY1ko0MkGS4NHHOM+XY3UP4AarQ6VUZ1HJqE5PPf51XN9gVf3b+QyWdpzzqPtcyEI/frwB2BcytAvXbWMxJMJdb90tbQY4XgiGfe9vSHyt2e0gHWO0fC1TQsmDSq52K6I2laROul/JyMfNpz5xI3u0pURr/pkDI2FaLbrsKdbiadyk9uyLZRFYcUxeIGHYI1rHoETwOnXjfV+7a8AYE1/rnMUL0/32zO3c//zvP7WfuZ8sAtZP6y39qQSsi+zqp3U6/ejn9W//xS8mszyClAZjAomWpbTsyYKL9Vkdp1PA587dtLiJecjDmMbYr5cwy8nfrFiVBTjOp/fTaxI7J0AZrnxtPtEslwBZwAGAMkoRcNwOaL0ZxuJ2vhfTCh4aRCekitGMXpRLEyAClhjKMlrJMSrYxiwKjpixFEvq9wKSrpFVq1P1IGRcpG3FGvXmURsENhHaKIBq4xmb9pCH+sH0u35h1QaS6AChBdoAIOFfAscKAsrEQWY1rxOAlpy1TVIKyE7Bhxq7GwmKq46s5J1djzk2RDV5twM+l5TLL9DcjKY6WexGuw1zZAQE1Fc5vH6sLcfDIGMuqset2sqpn2Jln+t+tNkQZOX9705GNZ2dtpE2Uztq6bDsVUtU7FqzUxXIBSgAGysyd27EzfZejLcePlqRwPnm7LvffTesK3MuLsQbC3ypdZ7euAAad9xQgblHWvxg21uauCdMkgASa1011FUDFFatgFOzkw3Ygf3qV1Nj9IkMPDZ7cg8ul2Dj6H5N9x0IF+wW8M1xBMkkXkeOHCnjLfLtPXGRBYRGQGY8BMzGyLnfBcYKME6OlJmbnqOSHWcO+6/rkZ6o4B/7hdUacntziNzyytVLxVKRku7cuS2AYHdJxYyXtisrwvCrbZZwca7GotisJIlco8x+BdMBrOqgat6mB6f5SB1xL+DhLrdaRjs1Vv08Gou5MEFQyF14LomB4ZMkaIYem+s5BnwrURDA6m8pKzCsJyOHfT+gT12qWkGMFclnGS9FlQEk8eRZnZp0RlPYL6ZUjyRGIhHGyF0KA3s6gFUrlith/jwjZLj6/65Km55t23bODh56OpLPrQUg28gnUr0AGPPY81j1YJn7xQ4K/jIewD5msYzgMtfPhm1SW1ZGQRkLjOKJ1JW5F/8/e3f6q9mZXYf9JVnzPA+suTiTze6WLaklK4AQf7AAOx+cfyHwH5KP/hrDHwwYCWAgAWInCmx3AtiypWho9WR1s7s5k1WsKrLmeZ6LzPrtfZ57X5baEiO11CziXvbb99a973DOc57zPHvttfba6s2AP8wmJ9sbeZ76Vdf16UiDl2WN+iwM9sUc40I7n8wtrU0cDwDtvtoa9m7vnl11H97KuZ05c7LqdXPKCViBO/1jt2QdYbYU8KBWN3NgSN4dq/Xgo48+yuNYBbZf//rX614TPAOrBVgZ2+Xz70SarZ8sN+hR3yphwTUXENNj9dldO8pVelMYVXJE7u29zncCaPSpdA7qZW8GBFxMkH80DLRj+OTjkwVyJSTUwUtaOU715xKBVepRbs4SalQU6nV7fwEcrcOSlgAryXitoZU8pO5Rxx8QWy2MAsbVY+e7ucW1+VwSO5yD9buuPuDl1t5sqbKNMvyTbMX4Vg0t5h2jxvTuRrHX8JhrPtqwMPHC2pYqaCqBoazYnvEyTkD+hmIjM8/4O5AX55jtaqXmYYojITtJpxfq5qv+vPeTkVxtrq3vtgFQav2idqh9o5Nho4TFMQ5AZS7Ps6E/D6COKGAh4TpJuv1+MJUNpKaEbP7unOfB4niPxwHrzwOZjzOsPsPxlzrLGlsxxCIImWdsR9Jw/G6c2zxYnx+PkZCeZ2xHjap9CQh1D0vm7pAoU7oBsNbe2ElE17/6Gmf+2mu16av+0J/7+jxo6u7G9m1zqreuvqYdA5TKqBQ6Etnpm65cpdhU+0EnS31vWXHXQVc8Ms0NqgR/6znSPh8FsKtsJ8/Lz+bu+m0H/v8HeU/UK5bA6pf5cn3pAes8C/H4QvhlHtilY/tiI/BP/+n/WEHD2BQttOu0V+Amm0WY+Y7suTrSR4/0ybuWWq8zqRm6kUVUbRPghq0hzUPBcK28pfVfBV0V8OhZlg1dwNJGKezip+btWc/vpd7xWvpEXkqfyDtxx1se6SPXzs2bZO6xADY+DGnXeIzWBb4PBnX8vrLa+Xq8FmZsgINZEmyQK/amM8kbK0M6sspjgxLUt1Sy5V89rvP1ucOYplieGOIUmB5mCcWyRiqJrakm86l9KaDQhhDlxpxADDAaNbcjACi8AEeHvVpRkkKgvZ0MbWLYAPVjGwOoGC2pe5NA8MC4YiLLPKkSD2obsT5MsrQ00bs1QJG0FiBljlU1yGH/pv53DYAAjGZmgVS1mky0/Oy4RmBWZil57uoEiw/DrD71dAKgZeti2/9g9t57J2ZnzumrmITDqg05fhLyKuesTbmOuSSEQHezrYJnTLx6YICHfFMAaX5qD9KSs/GYnB9LZu0CtaRwgNaaE/VhPG2Yx2C5OzAfz5lnCLodihraMNuTSYd55qvGaKqFLtOlmjNAPOYjH1HXNmxSgloJE4F0SwU5NEfinPfj8Pzxx2GqPjpajDXJrIAZcATqXHeyVn1VDx04lOTEZpMgn51AZ2IOgEHJgzupiXT/kQVXcqiIkQRDuceAzjr1h81KfBZABHhyIq5+pMU0uR+ZGU0Stby6kwAeFWOVmqDkbzmvUiMEsML/ZaaW96say7x+TSSn1fs0cwigwWQYty0BbAy1zCMuyebUZ3nd6pVRCgSwro0kGLPGWffihTj3Zo35NGsNtu5ixupKJKF3kshaFpB4/MQn1UsW+Nwel+sXXnpl9vzzL6YW8WDND2Or12vX4q8vuWevCdyP416cJEjJ1zN36hoHiF2JzLVksrkHjx45EsfP8wttfQA9JkMSTdfD1qr7lFS7GckycJiJlBr1tLrJe5OSO/cVK7gkb6l54nP0G92X1irY5Js3rqY/8cnqyRicWkZM5r/rbd7q46q22bXU/suCVHLBHN+xCbBar77xjW+0HFhZwgCsAeDmyd0oVC5jutXRWtCq7jjXK9dIWoLyBWvIDAqQ3r9vb7UVkiA6nzYcg5GrmnfJP3JfvSBzPqfjtHzy5Cezn7zx09l7b78bCf/2amNSx5y1xjpTRm8ShXmteWmN5Xg8Ejb+LRnJB4C5nOsk4Gfyho22lvkd0y1z0ymQJX984uOw3x/M3nv//an2GOjoVmPWESystVefUwm9jWGR6/2q/r/vXcoJTBVmnZrB+ts9tB/mfttZKgpgR034AJ8SH9Qehw4dmu0NuNFfe232TGoGc1zZQPe3TWlLjhljW2Z8ZeakT3OPwSIr+ecB60gkzteael/H1v04m/UegPWLkgZDmdLrbCf3Rkw3WEvzq+qPJybvL4ocxus95/Ny6F5j5hnW+fccxzsPVmulmo7Hz51AW/QRGP92zlhTY1zy8YxrleXka3gaODefDbBWr9tcw91xHnc9RqJgMMn+LUE8GFvv9efHc/EajfHo2MCBSj4yQlxUdliPh5lTuQfn/p3vJT5KNSqBVMmJbsFTe+vE/I5zsCe732ssOnu+MNYrNqRl2Vf2awmsftkv7ZcasD5+E89n5b7sA7t0fF9sBN5443ufC+4riNVaRuaw6haTLUxkdeMGY5KLkYWdi0zsbDa/OKWuVv8pGAJY0580TKtHZRUTILRxDgYxtaYJrBiWVNBSdv+1Jhdbsn7d5gRzaUeTGkfM6to13BwDTrKJfhZ2SM3jqlUtt5OpHGBxbI5D7tOuer2RFQuoRiSL/TBdGBnfChzUJhVDZtNczAD7W2eI+1EZ6QSoZLse43c2Ow8bn78v1lg20yvQ1bPU/lbGPBXUM4khl26gNKSulVkFACcAZ6Mq06U8p+rYSubb71PBNvmtGppcG6zN5tTiYgA2JUDTHoUGVLB/PdcMMMVgtlwK2NSSgjNoAjbgM8cvmWCr8FlNPLdbpYMvSXfes3uj6uXJAEhvTA3UF7PK6oYZUWhd8+ARZlm92bqwYk/NPj55OcBDH0hdSNX/OQcs93Dl9OnNsmr9gYET6JaDc8bGNXV+gCu3XvLKZqhdgyRDcqyYd8ftGL3bvDNkscUChJwDCem9JBVIO+eld/MSWUPgbwLG+ZqyAW5HQsG/MVOSORI3TK+q/rdqZLtOllmO+KMAaxJBvphtkLt++MH7dR6CY7V1G2PYczPgyMAHWwbQPBNAsC1/X1/gE8h33IJ9DCspvs8+n5pI5mdltlW1ueqhybS1Jcq8uzdJ0cO2Lw9IZOIlYJLh5yTta7QqaXOo7kPscyp4T62h+wSzN6TB5gOWrFszrU1i4lrVT5abbF7LpbZqqGt8gI4kczLXsIhlzBPQfCXmQ3fv3Cgp7IaUGrjuV6+kbvfG5Rz37ZoPjJAw4turX+rrAStHZ8eOfzI7dyEO2QEba9fq+7gtNaR7AigOZ37sL5mnewsrei0gGIjcFGOV/flbBZXT4uPaSYjc4ZQbtu5cwNobkYF/73vfr/6aGFbMOyAOFO8MUKEruJVzOxm57ccxXTobIycSXSZNxp0s13es77VqhXU/YHp/6rIDWAPMtbW5EEnwgf17q2b1M/L2vCu5sBIL84EBG6DYpQXN0LkvjyXBcTKsqfXqa1/7WrfiUlLhuxq3KFYwQWpZMdNnA7wlOIbLsvNRu+zLXF2V+bAxgB543pvjE+Cbb4yjJFDMc0wmhrVE9Zkz1nKg4GyMly6mt2S7/kpEkpXGnyDzZfTGhn8kkCgksKjtE9BGc8WuagUUtYDfjTYxVcbfxt81FlXfT2mTY7mXxN71MGPnYlLz9tvvZDy4pX8cAB3Drox1Ac9pLTN3gdXNORdGZuXgzGhrqg0EgK4nOcQxmds6xs094BzIg80L4Iiax9pSNbQM+AKWtkY2bS4w43KMakKxzsePn+gWbbk2v/6tb81eyfeHUQ51Em0kQv3UYOjzYK3LFuZrTY2zYzJ+w8hvSIb/awBwHhA+DijnmVBH4e+j1nRekVIHO32Nz3n88wqA5dzH6z29GcZFCfswoZt/v5/3cwMzyZcur5lfX/2MCcWakvG6l4xHxQJ5nZZZizX33de2nN0zH/lUeN782A9QORIIg719HEjPs+ALx1zJwC6X6dIgcQaDx5Yqj4QANUeBThuo+MJ/VUljz5vMAZPRp4rx+urDXqRAs+udKUThRl2QPfo2aXvm6sXM+29866vch3UJsP5l98ov++9PFGD9ZQ/W0uf/4kfg6NF3u9+h5ZQUkGymAlZg4G4CHH3xBNnJSgOsV85n8byU5wEGaqa0stDUPYFQ1ht9C1cGXBbDONUJinSwTsAogyOs6TMxhQFutFhZnedzP03eMs/z+zAukTTa52tDDAsBCANOY/Mpw50c7wAafj82p/lRGozr2HAHe1asRd5jgFOBX7kZT/Vi/V3/yu4/OExebC6L7G1nzheDDzWxwF0AeX5dPUtzjAKeklxWkN/1UzY1r6wx7zxqgbN6GK8poDGmzSSGNVRrNDFcA4Bi9rBTWA0yP6YpyhXVyl1McoG88m5Y1TZhavnmZ5/piRvgCRTk/Hy4zRa7Uw6Z0F3ttd3eRn2iX1Qta+ZDjSlMClTmezkIux551qdMsyL9/eypML6z1ZESBlBdjAnK9YcBrwFGKV3UT5QyWn2y2t5lgHgAHxdVYFsQ3/3yWlZuiB2LYFLgti/AFXjdHJCnVq6YThC6std9HGWQMsmwyoQI0OMmncFR88eYZd6cy/UtOelUR1S9bIt16CDM+87Xb4opXGcSecH/soyF8+j56Ry7xhmrXhJIksU4zTouNXyXInnFsN5KEgELuDO1gNt2bC1Jr+FflvtlVe6TVQm8sZ3ekzx+JC+cJNn9KvLcp5MGiLzWe2vtIhj/lNFSgqJljJdyTwmwMKyPquZUgNRBuMBOMomD9e2AEZJrcxzYFKDrKYzd8XkcjW9pzQB4mi+kkblXJZpMBPJUhjjdbiTzrhI56rOx0ikTyDW9m4QH0PYwiZMUsuakIlvPeawLQ7c+taxUG5vWrwzIWF/z89333s94xWTo2X2zF15+Jcz0mYzd9bCdkfVd1+bpQsaH1DeAKMB6UwyDBLX79u0vE6Rm6BjBZTypEGTJSj4exjgXUf0kwOh3QOuZANVvf/v/nr2fZELXtyZpE8buG9/8ldQxv1QmQfDuybSrOhGgdCo1r2TD1zF95bKesZV0CxgDXpkzkeFSQ5BS37kTJUl6Nj53+EDXlefNTJsVqVceKgeJNIAVWFbaUK1lck0+wCyeOVuA75X0rS5DN2DVfcR1O4D1Uc6VSzBJMHZ6tZZZAZ+CYIC1rm+ZHqnbfTpS7dRs5j7aFkAP3GETq7d1gJn5zgHZHFavXiUYefhqzJ85NrFigB0zva1x5cUISnS4h1rWyEjMvdI1puS0kjkUN2S/TyexQt5u4pvTT2fNcc/W2l9ZGvXXTN26n/D9/F5tMQMqAP5Y2oadSG3vqVyPs5FvM5wqR9m8hiP32oAWQJqktyTIk/M9JcFgGQHDC+nnqhSgEnuZx9ZC5STGwuuUX6wJE469W50EC3l5gfqMjzkviehauzavBaxiZB+VY36zaIugqNeJ+S/rSZUyZJ0ataajt6n7z6PUJUPi8wVCgQFYB/M5XjKA5UjoDoDo74+TFD+PtPC88R7jM/wO4PLvkcw1bp8/78WDnn/f8bPjGccwjsmxG1+9dgFW6z72erTkKbnvVJ86ZMLlGizNVWqj0W5PkrrbNg1Q3Alj1+eLAaVKKNe+bDp2ScuQBZcnRL3N9F6ueT1lXGv7B6f17EuVrLZxStI26L2b9ZHao5jk7N1cuPXjvpTz5p5OFXAj7c7+6f/0v3yBK/8kPuWLXYMn8cy+Ssf8pQWsf14i8VUa9qVzGSNw7PgHzToU6Gj5iTYLGJFiWLUlyML/4N6tMAaMCi5kQ7+WBdfftJbA1qhXUb+qTkkWPX1I0zOSLHLRabeNWsh9V5QTb9iDBNOAK6Ba9qX5zlgG+/Yg8keApsBTwHHEqAmuu99lS4U6yynDikGxydsgS8Zp45OgzEZAgrkIQrXd0Pi+Za9AWf2t+q62bXwpcAxOfc4EIqfPrO0I+8mcqWqYWjZZYNTuaHPiWmvjln2ewCypWgVcjW1rvAWA/lG1W+3cU+NfbKsgrZ48vhowAWVAK3bNhknG5vq0K+esW2gEsGJFsTWXwmBdyabHCZQMVJBOtv1paozv34/0NCw5UxSmTF3zRVJaBab1fsP9FtBVE9uZZIz1BGKdrg2/Rqwz41yAP3uKOQrnxBWp13w0u3ojjO8d7NPT2YzD9N7VqoczojYcgmfDM4FVcmA1kfX57dwrK11tPszNHC/pJ6b12TizakkgsOdYPQIeYN8xNgPQNUFq6riMAhJq/zRyvxwGgwx0BEdkrWV+ldcNM67B2AuCqi8x1rsklphIILETPMtk2LEOk+MjcHArcxGQASrMVbWwzZpjwe6WyRIn042Rde9IsgGzVQYmIGBA6vJnApjzHxBUbtmVxVff2O1nJHLIMPUoVvdn5gp4mOPow+reWlk9d7sfpdcDrJjmqrkulqSBwUjWYNvnAbq5Vo7X+WKqpW4R42GsAOlHYcvv3+/juxewDaS5x0jg7+Y+K9ZLAGmOek5ccu/HAEf13zKKjBwPafCObZvTXmTfbNvmdamxjGJg69pSdXzv+z/IZ32aetUXZgcOP1/9fPWhvXX7fiSvZxPIXsn5NCgHYsh3yUm5vJIJ747jNLMhAMO9Zy5z6KxK5koWAYus0jJPMMj5249//KMwrKcb+OeY1T1FGYAAACAASURBVFDuN9/iWGwOqXW8Gvb9cljlG5zK85wPjxytumSsLrlw9fDMpwis1dIVQM51Z2x0If1nX3jhuZLqV92q5Egx3d3qyZoGzLnWWEK1oJzU33zzzXJRlph7KSZgJQmmBGH+ljmCacVSXQsDjJnWd3V9QJo5r8VGtQHK391XJQvmCJw5x8WY8VPdh1XnNykESirZdfiAlPumwZ5jCnuVNZwSoGpP837GRgJgLVXGVBOOhR9zqpKiNf+n+v7JkIh0gMKkaFWJK0mqz0kne310vtbYrj8nj02iINdbOxtS5Tal+nh2IqZfZ8KAXw+7LsnCtZkLArAM+GFOu891g9cu4VhWIOF6EnwMt67FBZmaxN5g3hgT513tozyiZiCVtn5ONFrtC5hXQPVwHrux6pkrXRZQt+e0t/TyXudc3xfr7gtoTSqiUX5gv2gDRL4ADYAXgJGfpli/bH0kHAs0Ta7eU0Kh27ZNdZGleGip+QBwtR6MN5rbeWrPm/t9JQ9rHZpfXyeHdkqifE6pjnLfG+fBxM4zmH/R58w/v9QGTLvynuTA1h0Jy6GeGYzmYEvHsVrfSiFW5SVJVmXu+8yRnBhSb6fVCUqrwBxgmt96p7Hw1/GsMlOaxrKT19bBySdh2ge8zFxvD4NmYUsZJibRBk3rr6wvHPBv5mdzjtkcXwMPDsaXU6rgZ94QxgDj+u9+77uPXZ2vyj+XAOuTcCWXAOuTcJW+wsd44uOYoyRAqOyjTU1LAe65JclsZgvDqm7w5s1s5NcvZzNKDVkxdYJWNZtdT4lBfebpOALPtFsQ3I9HL+g2/zJu0UYmm/9TAaYw4qOwQQyYBJ7qWwFWsk3BYrX9WJ6A+CnAoq3dW35r40x9WTYxQbTNV8Bk4b9bMtGAlfxO3RUJq8DO+QnoaqOeTDJs7CU7AwRLIskpeJLs+pBseFjhkuYK3DDF2UR7M8J6Tcxe8zQVVHX2uVnT2tyr3rCPfaFnnMCrJL4BOwV4ezusjZ0LZYc2k8S0HX6dT7vABiyp+SoXzskgJe8vM0si7Fro76j1EKOGG9n0ZGjvRV6Eqb5792YSD+cCcpZHXqWvbORvqTGU7mV6Uy61gHUSBJhDrCqXTYz78hWpiQ3TXXPGf8WAdCKB/HSW6//MM8BB+iWmZpUU+PIV18AYrMzvng6IVUeLOW/A63ww9J+SREYabP4JEKteN+9fZlqTqVZdm4wVU5atW7ek7qxNUdRStlFUxrtqRjlMt5Tb711bwenOmBhpQXLq5Om4x6YWuxxH87cEsiOokQhwLW4nUBhBkMDGfBac+PKcdmXuQN9x1mQ2DybQau4JtMw9gFEtp7hIDajPvJfxFJisW4/9iZESthb7lM8xmR66J6b66c5fcGQWIAMnXUsLuG7cRPrmvtNnM2x26hfdT+X2HbmlFk3lwp1jBVxKrh8AJLAs9j3H3n1725isZHIVeLruXetVUj+urAFTBVpzXthUiaX7kRwL8N2LwFN/TrtzAqtCEWzso2rp0wCRCdgjTtZJhK1bu2J2OIzj3/mVr88O7d8VabvWK2G8zp+effe736s2Mq9GDrxr994Cr4b62vVbYUE/ylgGPIW5VjRPBnssskwgFtullnRfgOZrr30tvVz3lsN5Ae2pVpSiwPFh8bHAwKp6RwCrg/uusydHLNAxSR4FzUAqanQFp9WsZe+ntvJkzJrORh76wVHS3VMVDK8LW7kttch3E5QKON2jF5KoeOmlF4odxwJSDgCm4mYtd8ohuJjhp0pKq5ZVbf8bP/5x5N8XKjGnFUetm6V64Cje7bPMd2D6bPqUagejt6h+2rVelQrgmardx6ruDpB2769O7agxMRaSV1WXbB/IfNi0ZWOBBPcHFrXblPEOwGinRrPY06yHWGBrGKCpSLwSbBQB0i8NDBq41h1Vv2uANZl9FVs1qWlqXW2JbCU5lVjkeWVGN73OnAVcuzaw+4jrt3shSYOPA1g//PCD1FE3cL2YuuMbmZ/G1fsAqNYCLDD5uERRyX8zR7G8bUwUoyk9kAP6q+d3rtv97EkUKvpab9ycGtWwrdzau9VWxiHHsyHvxYhKwmRHVBN7dsWsrdhmhoVJAEx15iXHdeD2P+sGqWjJ/pXgUC70feieK7DSwzapWZrNG0zhAmKd4pSuP0/SzR5TScROSnWit9eswYRaP5yzz2w21JrcyZz59x0KkwZ3vXcVu1qgu68TiauEizWPgmXXzl0LdZ2NoTsJXMdeV7c/otu7dVLAeRewm/b5qoMezG314G5W3OcC9sa+123GcEBdJ1Ttn1Uvah5HfVIGXNjfvG8lAKoGVcKnJfILA+wH5SrT8c3/pepNvbN5mveteECMswBYO6k4rht1lWQjVUO3j2rQjTm/GDB66RI5egzmMsc4kWP3gVNruJIea4E4zJ6+tvpsr5z97v/zx3PH+1X5cQmsPilX8pcOWEe264tkwJ6UQV06zi8+AidPHum9sPfA2lAap/Xi3GlhhisdUAjqmC+1cQDH23am7V6cNjNZYJuZl06s4hwD16092pVUUAYA+mQBZjuWdvadHHdsrjYiAYMNzaLfAURL8LBkNkgMq8AGO9H9QXFTHeQ4i5ZzqoVt1heDUdl+LEvV2bVzcTtkOo9FowMBwOK/OwNerwU0J9A6jBQMxqifBWYXpE0i9Z+TwR7330LWuYZ8McU76nUXa2aaDfac4Yxc8tfaqG3mgAbX4TslExYMk1QdTRB94sSx2shtimfOnqrreeDA3rA1z80OH9xX7Oqd29czljZKbK6Z4bMSNOV3d8KOud5cRVcEtCYMWmAP1RmLU5dF2o28fvSZNgorImG8OnvnnY9yze5nw90y27qNaYQa6ZZCqcM1+ThNa+NCNsl8pWo0Mze0OhoMQxn+FHPTGfP5YIIMkSNp9fvNNfA+ggABgqeeCTgVWGM+Xg+AUUd6McG/uYR5wn56vbnouMzPO5F6dnDUCYSKL6effXZn6iPzDBi5mECZZK2cRVMHqB514/qNYenS6zJSU6oztcYAkaD0fpIAMu+y/xVUAhslvyddbaMQc73ZN+Y7mEw15WHHyDXz2YBwG8d0n9qSlhqfaV533+E2UCun3CnRo8b8euS06vcE+e6vUUfoM9xPAADlwu18v10y4IBTaoRi9TtQNU3dY6THvX8sBtI9g0fSa2J9MCYATP6IHdPW5bPMqzWrl8X8Z+fstVdfmr380sHZlk2rU68Y8HksoCPgA6A4EPMpYBiwAJZck2sBZE9HWnoz7uIA7M1bEh5JiFy5mXrCkwGRR6qNDYnwwUMH4li8ve79rTEXUtOIuey2GbnmeZ5rUG6/Ob6uh+f02UHtfJ088GY8C7Pmehn/YqXzuBVWjqHWO+++OzseqSoWXS/QlQEE4JbrJRHy+tdeq3vTumUE1Wj7+8OHDLG0ydHqCBjLehJgeuvmvTCsb0UGezEAdMPs9bgEq0FndFY9VfOepUTIMamdPX323NSSaUc559YqSLGQe0oCAxAmcV2fRNWOAOr9MTU7cHB/VAu76rjcM1qUFXsq4F+45yQXex6Sglu/5+WRo7909UcWvEuUZGJ2q7Keny0T7zpyDLTFoAyq2FjlGPkhLMpWOwkFZNofWq7esk5AxoECN/fy/mPtNs/Vf3pwVn7zZ2+GAT9Sta7WQl+OjQpisHiYV8Zuygz0aa1a0nJU78+zZp7LPX7q1CdlPNh7X8yyMo4MtsrJPCDYfe58695j/BPQtieGVpxo9+X7xrw/JdIAao8YZnHsdq+U4qHLZ0ZNaSUCJ3a0sb65CuAqP+GS3hLtUl3U8XaiReJppb0sL7odubJkzTO5rpJ3DybGrpyz88ntcNvt3HyWud1+EcOjYJYk1a0ymrLuFPgt5Uc7jY89TqJD/Wj17g0oe/311xfaAZWqiIppAs5Wb3NFkq6ALMWKYvZ8Lag9qrZzdCoY8ttW/4yynM8xspLHBSgbFZd+onB3u/mO0pqa20MllGculA1NRpCDcR3bMJd3e2VJjGvKdQxQwDTnpKZdAlYZlM8mD2d6JtkBlJKuq/cm06eo0cPY/mP9pigDkM1L+685R8lyK4BV8mjTpvQp5uTNOCzH/W/+/e8v7HtfjR+WwOqTdB1/qYD1cWnGWHyepAFcOta/3gicOPZebQCd8+6s7cLXwootEO1M6qgB6/yo39tgOwDoPpc23bZ+X/zqlKp3rs2NTMar1YNOmdyq0Zx6oJqHMqH1pAouGuBqa3AifQCZXGB+yrkyAXUH6yTJkwX8BCbLQkjWuD+4QSuQMcegjjYynjJAbbOnULtT7px+ZaltesBMgdxmR6svqa88t6SVgrEKMBY38pLKTpvykHz5dx1WZdY7Y10A2GM6ljF+83VLQ/40ny0v4CTjLWiejkEAKGjxeQK3D97/IMzDx/WWZaCUzVGAtT7snp6Q27dhXLal5isB0cMwb6kzVJu8IoyqmldBJJkxaeXK1WHBE1xKGgAeGPNlAVWBzDl/LLQ2Qgne0tbmxIlzMUc5nWxx+kGuTxueDVsTxESiqBauLsw0tzK/gFYSW4826yExB0InR9+JXa1r01mVChA8qoXJHDsu0BHcO3dBgGDV+Grpcfjgwe4nXKqCBF8VEAN1JK0cQz+tQOtuWJaWircxxnSZaz449BHY3AywPBH32rfeert6/JIqHz58ePbSC8/XpMdKSiAIzrj6+iyusFp4+P2osfVa43E7QOSqmqVk3DdELrxu7Yaq3QMyqRQwehyISTIdAykuyWm1lqn66Q583NM+o1pIhUEkebx8ufsPYkQH0AXCzZeW8nUbI+1jpju2gIYxGI9ynq2/TnXvTrJixAas/tEh43jW9FMCP/eMNwSyyFBnqYFft2ZFTIh2h0V9cfbKy4dLFnw7xks/+MF3kvA4U0DilVdersTAaK8DYK9LkuFBWP27Yb5uVL/UMBj5bulQz3n9xu3qR+q8McmCTmMMoG0NQNRKZtu2HfW9AVEfHxXDAvjJeA/jqDYYakaxyxAkHJqZNiddS9eMlNS6wSiFkdNHx5IsOn48QeylYr8lCV544YViOgGbcsNOwgUI0uOagVa13wh7LTf1KPfUndsPZ++/fyTy18u5/1bHBOq5Oqei4quNFdDTNa1ksuoxyd03po8xUNhJGNepjcGGlNF6SB7LFOpQkjmY372RUW+JUZF6XYCGqd4oO1D3W6Aja/LTkax/lnmJPe3YYfTj7D7P7i33EqlsKVyMV9WkLz7XcZibI/knK+Q6dNKwFSyDbe31cHGfGswbaSWQUL1VSXyrpVAUQVmfKjGTMZewkvygqjCnTsVJ9lzqj0v2neMZjrbqI80H18Oa0m75DYzdI5I3Vy9fyHW8VMBl7JtjszI/Wna8ocaPMzjg6n2x2lu3J6EVibqkVrsrx6m+9sNWkzC4alDX+1F7InQSzj2lAKPdv7GmXfLgviy21R6Cwa3SlPSwxXTm/CUEmKu5/tbFqi+udi9JYumHnK+REO3xZgTHQZ9opJMJF2Nypm2VtUfSoaTZ0/uVWVB+BrSANC7dEijPPffc1G5KcjhgeCq3qP3VdS9vCIoebKk9tdnJxyW+PQ9aCu1eqxVmbu0fcesAzrXfFsm/KLWu6cTErxJt/bBO9rxu1UzHGy3xrXpTifW2Iax7y/5EASRRdFf5QRh4ZQAnjn2c9fp6jYlzNN/OR6Z+O3Lfu0l6UqpUIqDUXa3wUg4jtLDeSoz6/lklHLDpemM/VS7XugBwF9eqjsLq27/3p32sX5mvJcD6JF3KLxVgfZIGbulYfzEjcOzIWxOQ7IzhImCd24orQO1HZTd9dLUhmRiUCXdMsUTVbg28Ws+ZDrV+VzHtJO0CsAoM9IZbDsIComw0o82GDRmQXRvjE2zY+wFeAKtNckMCrQ5mWppTPzf6noDxBDwFahMQH0qCca5jI6ytamJhxxjMG0oUgzIda53+BIDnAf54zrz8amSAC8RORkuDPZh/nwFYR13OOL7xfb4GaTGYc+6Lx+054xiGZb9jwTIK1rhhCoTVYJH3YWCxSuTdqyPrfnbn1gIRWoo8uJ9+itmgGbPcixz4NuY1wTTp6sr045WtFryRpjLP0mYEs64v5YoVHIJXZfN+Opu3AC81OPl5eUDsujhAL4uZ0NPVdqVl1hWGTTWsYq1KgAjWip1ptmEEbfOMdAVo06N7+/Zzx9wzT5hWGIszCU6BevLh/eShmMcJ4HaSID1eq86o5xDAisEfrIDgcCEHU/is0g0V1GG0jh87MXsjrT4cP+fT7XESPRRX2mIEAxjKdCZB482AGEE74MQsC+BvBimOvGVSkkAzgd+1GGwIiDZHkslBW4AjKGdWI7gkxxxSX0kbY1mSupx/99vtvo7ltDyxNO4fpj3DcVOwXo6WOYdmEcd9uLyCK+dWY1MSw76Hxhgs3N81chNgLfDUSSxfwjtMm0f/oq+pSA0zaG49lTm1ft3KAqwvvngoQO7gbEMA7MXzp2Z//Ie/X8qKlyN//WYYRZLjCxfOlRR544ZNs+dffKGC9k/z/mqir1+PK3CY1lnmYBu/rQyrcTWGPB9n/p8I23Gh+hIDCa0IyRoSFnzf/n1xyt1VLJnr5cRbNpnkQYyozBuvKVBTiSogq++17kuLjXtUrAgpn4TQ1gA+U5vkG2B9440fVdJE7TRmH4DxGV7LDEgvU1JxYLUSN1nP2pgsZld3A0Ijoz/20cfFKgOgzGe0p5ppBaW9RgJda6Y5LFB2b8qqrAl4AuywokC2elyBuDmpX2knDfVqVv++IUz3s6kl3l+OylhBwGt11BRY1mK7prlSqy51zMRALrBaExiuRbgUNs0YNmBtF1hfow7RmgoQ1dh6SdYVoGRINWs9zHhLprguDWz7PWquZ56a15Iw3oN8eVOuo9cA7F1bGJZx6r2p7+7JGGsdTwJB8hN4vcIhuPphZ8wyZ6udT8ZnmB1h1CX3rBl+r2ziTualVlyARvVPTr2s1zs2Sg3HUq7JYSW9ZrwfjwHHWEoM/V3zoO5YG1k7oO0e42Q+nIV7b+v7rwDkBPbdUvVv4z/tgZ0wbjWD11/O2neZk3MpmloFBaxam57KnMAaq+cGTuvN6st93mM83O+BsItJlDC7kkDkTSERIbHYhlR6+SZhmWs3El/YXuZdwwipbv9pnx+JWcdozrqaVf5RZUYjrlgEMmOPHq9/fG+cDry+DSDbIFSk0muaD2E0Vnm4fmYD1/xd7FC/GdYRZQKmxjfnE2WJhCNgzXX/yrVLSUqljj7XmgKGRP9E1n7189QZkjf6/VKDUBV0V4HhCzBdr/Ig6HlZxo7k7TmwrnFtl3zlApsiO9cOzM+04yTC//EPfjh/uk/4z0tg9Um7gL80wPo5Ju1JG7Wl4/2FjcCxD382BQAtoRlg6OfPj2ZTqzbGxjitNxXKA3SWf8FxsYv2vkkK2PtFBUe1ocji5j+9IkevVlnX7ofW2XnPq3rTBKfAyMZs/GRG7777XjFnMukMLhxnt1VYUcBEsO91vfVOrOWcHHfIdf19/lyH/Hj8bkhxW0a5COQH4H08w+vfNufh5Dg/fjbaxwHn48B5HgDPv3YAspIgkk1NwMxzxns6l+HQODZtAd7Y4Eu2lA3We5RhSAVGzXJhhUi+Vycg3bie9LRdepnQrA1wUGsoEL+R/pH6umJYuzVAy6ycB3dYJlIPIl3Etj6zjBsrpsq1STD0acyxUuco+F4TwPop8AfIuNYLuYQGVwIK8vPBXHeT9a5Jnc++j+s1WFXnPUDtGBfADEgX/ApoHff2yEGfDYNkbEj/yg01Ywr0jevneV5TbUCYPQl7BIZzWf0xv8zxqwERHyVo+WmkhyUhltjIdwkBNbZ78nmYXdnyPoepF18lWLrvaRlfVU/UNplSM3wrLPeGDXGxjWzszu3O1G9L38sOxrAIcTtOoN1ANq1Cqndkt5ApyVupHdq1E5tALn8ldZ7GYoBWwTbZ7LiP1Gsb09vlmNygFaAd98AADF2v3QzT1AzJb+rxWTFP/a9KUA3AmoSGtYN8XaKky8geBrACYDvC7O1MT9Bdeb8w4ieOzr7/vT8tVvobX3999vXXvxYwen12+lTLOrkBf/Ob32x5ZQBRhI2VMOEA7efly2OIE1Cvf+u5gNwzZ06lbux8zXvjYQ05y+E3geaurCMAIOmw75vCSpIdC6iBIePsnsEsLUgRrTvuRcA21xpQFNQKwCUm1IaTtktIXI4j9NvvvFVSYe1y9Ik07s7DXMO06Tm9IYwKQC04BYSfSj14cGYY4shRz14K4D2Ta3i/5uz2sMSCWz14y0iq+i53bd9gwLG/AIY5qo5frdytzBXv7TOxywLm2zcZwDB2yZwNuNqc87e2MjY7ePBApKzPFshZn+PTCxowaZOkBhfjq9fE/tdgcKvmu0Buy0Hbdbv7SHdySd215EX3mIYalHa4b71Z9dfO2q+1x0gkjDXO692nnuth3ko6YM+18xk+BebHU2XE0P037SPk+1hXJk3FvOaaDCdaslbrpXPw+QtGTa7Txpg1rcsxKVuodUILJ7WuDHO6b6p7UsIAEzda+mBZgVeJKnWXFAIA3Y70fiUH3551wnFLwnK8LtbS2lpJzl4vG6BOSUqsa60VSnCGA27vm7WX5HElIPNiAHolFaonN6+J1FQnmVLGaDlGx7Ir7Hr1DvU6id/MdzLW8+cv1hpQvZUlQfKaqt3OsVgzANZijjPm5pOkW8uLmxGuuZjjr3kJrE7qobH3tVpBSUSvUzoTLMhzpz13nm0diTfn9/OSmGNvbya/uxCM/rY1VyVC9auuJOkAtw0e25CJU3xM43KPad802PnLmStA6vn0iD53PmZe1Se6VTeutQSUFU9iw1wHWNV5m3+jHd5gru19XQrT7sTGm/eHeVblPOUpoBe91lhpoxR2FWD1b3v17//Rjxbutyf/hyXA+qRdwyXA+qRdsa/Y8Z44GoZ1AZB1+DkP0OaDkQpEbBaltP28fKeC9AmwloRyYjnH62XmB/s3NiEMkSBJ0LHgJlxgGHiNKU02DwGfIEYQKGh582dvJcBoeefmZKl7E04mMuYZnaFUZ9fS3YUWNDbQqQarpVS9gfoam+v47neLG18/bwQB888ZbOtivap6nOUV3IygviTCc/Vv8+zAQi3PFPA9niCYB7ReN4w3Bgvc9aoTOFpgqLueyWcKhr3G+Ax5Y0mq1M1lPAV4Rz86UsGulhb6Qm5Kpjx53qpTls1Vq6V+RoBqs6xNPX8T/Dp/wY5gBuN1jxQ6G3gFejHPwrKuWU0GtyNgbG2O50EA2L0EbGF81F3JYjPKmEBvJUImMN7mG4tBTBuAtSzbOTm/Ad5H711jP5w0m9WJI3HVYt6pnwVoXcMcZjPfyTaZgmwPAFSvdiHgFisCmDhP7Et9xjR+Y7xlzospz/yWcAEQL0cO9s57H1T/zpbUtosvZ2OBiFYXJJc7AzIOHjxYLF4FpJixko83wMT4tsGMoIaDJ3CyquS7AJbg6HCccp2r7D3w6V5wrUefyA7k0q4l87Bl0m2i0wkRwWGzUqPWjESSo2wlNMK+jT7Dekw6d0GyIHXM14VEzSTZLLia5ESVDHRo3YC1WA03PVDaLKtbrsQOxbx2WxVtbNbGdGnn9hj75PuWGEg9DFg/9cnx2XvvvlOyuJcjU33u8KGFIBsoMK7PRVYrKMXgrQwDunnLtgSNG0tKezsuwvdKzhvmH7hkFhY3YsdvvPTMfOutt6LYeK9ALRC3KWCEIde3fv1bAa77CqACluZOtWCp2sMOlleWu7b2W0+XoUqDMCqCdvsdckn/dj2wuydPfpLr1X1Djx07VokDc6zbf4TlrPp6/XU78UWRIPemJvfUyXOZA5eKUcb2YuqoEvRVFuj7DOyZFjbVOibHaKSHYRbQeltte+SH5oC1F0tPjigZQmoO3DJ40s6HtNP6uT/sM0fiFyJvr36ykWfv2JHSgQA2tbaSI75Gwq3rTBfvU3NtkTFVo76q5vu4f93rmKyqS837MIXyN+Pjd8DcrnymftHFxGW8x1wcgBVQNJ99TrWfmdhra1UrI7qWdgBpTJj7zP0pISF5I5HAhdl97/pIZrj2C/WjmTdt1rOsVBp7M082ZL3EjLbxT+8bjHOAPa8nB7cGOXDXGKgjR8ewSi7VtcZYmkuY9tRqWx8Opl4beGXqNNbvam017U0jOTlAjw259qFpr3IdAWIs4JXMmatZ6ykVrEnGT31/7w9RKmQtIt2tY6i+v8tTk3lz9p3vfKcUI9bPrTHuWp++wkonMKsFWnPfO3611t7DmFtznJfHWGfLi2CA2IxfJXcYISpZmST25ayuxn7qQzySkWPNH/Nr7A/ze/g86zqSSdakduBoht+9oa1V1TwbxWk/644BdypZYf5cTo3phfOXaq318+WoM0rCn4TkzSQPl6VchukgT4KS8ledr37PgH+M0+LGXWA/QP/qletTwq8NqawlK6Is6jinSwtce2DZcBo79+rttL26F9BKAsxBXJ/tVVE0SZBgxL/zvbe/IhHoElh9Ei/k3wpgHcHwfBD8JA7W0jH/4kfg1LFeAEu4WyB0QTPzuQ+rxGoxLf3rBYBVMekwOqjtoALVgoPFJvlhSrsvfBuBLFDS72VDV4clSCIbxASWRLHYW/UbCUCzYP8sLNaRGGjYcJmPkDMJBLZEUjdFJJ8LmGrOT7W1Q5407oNFqVUf/wCYI7AZWdz5AGm8ps5qYtzmfx4B6AimBtM5JHBeY2OaB6zzCYLHgesIkMdz5pmuymJPALzbrky1TtNnzINcrxvZegye5//0zZ+EuTlTrq0HEox+M0zWC6mNE4yfz+9/8sYbJTsEMgTn67ixeq1WAJVRTrCSRIH3u51N9nwam38/bUg2JPA/fOj5yAsPlNuzPpnajjyVhwCy5U/GgdFQ9wVtoxIAOM9NG6xqfgAAIABJREFUgEMaWYFGGb8MV8o2IGm2udma8Rq/c/4CYJccWykZ4pyBwR6LRVXAymSu9elkSCOQqyz5NAcEmSSDsvGkgAyU9CN1i3QLJDLMAHb9gjMuZKc/+dnbsz/7Ucar6rLIyCK3y7UBGtcnkBHEGcdn4x76bMCrx+4Y3HDxdS4jiOvWSphX5xczqLA5lxJwcj81l/bvOzQBgK6VEmBXj8YEvG6VNgD6tIJIzAdTnWpjM6kXZPhdvz5G7OzNMi4rxjVBmvrHquPNeDXjnBo+NWtD8TAlC4ZpWrG91ZJKDqIldkMSXMqLYs0A1l5lqh0EqXL+Btsx91oXSfC2rRsztqlDzPXG9mP4Twa0unYbKyEVgBZwRFnhWLytGlaGKE8nALQW7NyZNkfbdmaOBgRxX+1OSLO7WTta+kc6HICXOYet5eh7Ou1rLgawX0qtK5YRK/k7/+B3UjP7apItW5slqYRaxqEcml2enGfWKWC1TaSGcY1adWMb4ySJmOopzJk8iYcoEygaMJwC3g8/PFKlDeaJL4mC7n2qVrLb4nz2KTBHlnw3LS7i+J2a3Pr9JLl+eplWQs3IACFbkngCHMgzBcXW7J6r3YaEezqmrAy0cu+Zy3fvcklekfm9KfNl2+zohx9VPZ6aab83j0jVV4cxIv0EWjk6H8rj2d1JRqWUQBD+udKHjE+BDp4CSeg0y6yW/FHW6i01FuXeneeNdbGBdRsWmXvWeM8nm92Xz3R/DFAsKblgeqNFCMlmEkUjaTUAHWAFnC/2Uu4NqGq9Axi8h+RdX+P71VYEy6ql0fHjx8qoTkLoXIyzAFvH6CAxqyTVwPHWjBk2HVsq2TXqiLsX6d2uG09NJwYWsHEd3K+MxDw2b4pZU+a291Pry0285cN576hBJAjUxJNvu53UuJon5hAZM5ZOmYaesK5zJUglasrTQWIwcuhy0c/+metQLaYyL61NtxgXMmDKONtPa83I9XEdfv8P/mD2p9/5bpkFWSMlhUnRt4aV3xXnYyoEDtPWt3FfjOvjHIFU7+dYC7RmHtiryz9BUrmYW/uBda57WA+/CP+u2KFUO1MpTd3zrexaSJr1il6/W0gG13rjGjfANzfI9J2nMcOGS9ZqhQSkqnPmQYBRbRdf/ajVwXfNdT+oxpLMUyqTmntmgzwEKvmS479qbmeuOVfrwrWrAbcSkvnPdeie11k/kjzzu+FnYRWkCBmtdUodFuM9YHVVjOhImO2D7m37gNaB/+E//KDjnCf6awmsPqmX728csD4eAD+pA7V03H8zI3D6owDWBTZ0voa1g73xJbva/55fbPrnxTk2GJbF3pxtrPPY12AVC0A0o2qBZxSid6PNjTRKbVzJjBJo3g8gAljfjfumYEaQvTJBlE1CkDay6mq2hvX9cBu0mTj0saE6mgY37Yw4gMoAQ4OhGxngcfTjPOe/j43S73yeNilqkkb/uOEgOkw9hjx3sLZ/2f3p78PoZRzrPOPr2LynzxnPbcnuorvpeL7fFTiU3Q1IZcJ0LCwrpmdtgq1vfOP12Te+9nqYpo3VL/JEWCjsUYGXyFKrd+4ECF03dbBqiwWm2IxLMSL5/ve/X0Hpc889n0BrT2WpZeNXRWJJLozRAQwYBVX/yDwEjp117sxzGXdl06biUz+HbRXo+BLgyM4XIzM3NvPSbcHifBA1mNfOtmgoH6OZBJkmBcAmUAUSvA5bc2VIDIGAPG9n5LwCZ+9ZZjKQUF4soAdYz8eQ5I0A1jffeqfZ1YnhNu7VemhqFyNIFOxKsOxOEHrgwMFiawSoXie4qv7Ael1EFsvsSvCC8TJG5MDccp0/YAmwYnPUw/kM7yHw9H0Yv2BAao5W7SVW17VqlrqD6u6b6rw5W3oMyWTXQU8mLnXGnaQZ93wlT3SN5XSZr0ljUUH7qPhdWELyw7IkLEiByVfLT/yZ1CsGoG7YsDrntjF1mhfzJvdn2xIIP7tz++x6egiXiiCvwfoDZwLk6oOLRScpndpHLU+9qkTJ5i25TgkkuVZzssUIMWh7EJZZYuJG+mz2KtXrGbBSLVE4d2ZeGp9f/7Vfq/krCeb9u+2PvtLtnus1DwKQiiUup/N20zVCWKK7Ye85PpN13w4zcz31yOpTzQWgTyAPGA0FAHZb8Nxz3DoSw6CAU7Wrd+5ELXEr1/varaqnq77SGQ8g2Gd56Ke8Zs3KavPkuktOyHlULaS7DxuOYRW0R/7bLr+uJXAc9j0M+epVDNg25p4/WZJGSgHJQ+e9MgG3hBXWDju4ZWuuT8Dq3r1RKOwAqkiGt/dnFys/1CudaDInsVjmbUlgyZkZz+iPmrETzLcRTq3S9R3L6dr7PAoFr51X9Yx1s1QfNU95IPR6PhjemveDbcPuT/WvnjvUPubtYPS8DkDi4ArUnIpUWEKIZBgDizX1eyZP+uJ6PtACuAKfBRyzJlbNan7vmg+jpu4jChhh0BjYdT9kZQnGDeD1PlVbn/cYdbT2tVp/AhTNGw7ipKfY356v1oVIiak2qoayXbxbct09Yu9Hcm3dBs7LGyJzxxgA0VhgiZMhqfYZ7gEM60/CsErkdCK01SkbNraUnHHUztyj1rLRy3YYIlUCblpXBiD1nJdffjmv2VH7xWBYa29yDfJ/88zp4wqjYk9LPTIZJI1NOa8f+/ZgTCXczLkbSRDUep59yXfsd633udeGJL/XwX6UoquM9pS69PpgvQforR8PmI+512JUaF66xs7zUkC911XiMGuEuVG1+kY/16fbrLU7+pAJV2JBYjmmceTVPqP8DBguRXmyGmAtsJpYKGUhykn8+9//2++MM3+Cvy8B1if14v2NAta/LBh+Ugdt6bh/cSNwOpLgBcA6gOQU2Dc47cUFYB3/Hqzo+PfnAavAo9vdACqLlkulBaz3GHbzFShU/VlYkACZD48eKQYC67QtQYpWEy3TDDDIjnYnmVIBBPZLoP5UgsVm2NrkwoaqFqgMIPKmC+xjBXmyys3MLPRdzWvnWckKWCYJ7whkHON8IPR4jc2CDIlcKp8DdAzH2vF+JcWd3A29v01zXh68uPd2eD8263lgOlgMfx8yqHmwLQAYxzqA9tjIB9PaYDDjX5b+ap8ezU4nMDyTYNIx7U7fwH179pZL5qjvvJuNv1kZrFus+8lgsRNl5BGgCQQJEnMV1WwBwYKubWRkCcIAK2BLcgF7JZCogLhY0g5Qnw64KDfM6b0aGMm8C5gxNS3D9CVYx6ZUfSXwKSAg954y7S3Li/lJzrOz26kXi0wSQ9q9dPt6bkygRQasrpARC4aSDFptm5olUl39Freldk+No6CxJGB9gerziqXJHDx/6erszXfen/34Jz9rxkDQnacBp82kd4KE5Bc4cVx6Y27bur3eF3g23gV6qn5bMMz4isNp5GUJsMiX/+7f/dVIM1+sYEsgibUShJn7wH4BuRpT860BknljHnVLGsxgOxx3HVX3jRXMOp9bYWwkgoakEavket0K49CBZ49118l2LZZ7/Jmn1Un61GZY6zGZPU3DVe8P4BtXEuUSrD4V5jIx9aaNaxMAbwqIO5Ng7/ZsV0DQ84cOFjspwC6Dk4C+q9euTEmnqRwhn2nOVH/jqjV/pnqyFiNM+qwN0Zhjrn2ODMPifFeHISFzLJCRREyFzRkY9WQAkuSAZEw5sWJTAQAmQ9aPDDGwBbAytCFpxAzqQ2lMSfqAay2Nrqf2W8Cs5y6mRIAP3BnP4UxM6s29WdBctdNZQ9wjV68G5KR+9WbVmLr/pp7FUgPGJmBVr2R9kdesjQKinKcXExe3A3BrvZUAcn/mfe+FUa1rLtkS6b6g/s703v59F0DO8bjnBfASEgVWAbCphtcA6N2qTROZ++HnDs0OHTo027tvb7nfDrlr3bN5rjl/OoCP6ZO/78j95KaQnBmy+5FgAra8DsAwx4wR5tL6Ntbk+TWypLDT3BxuzeN3QxaNLXYPDmBazGqt9b0GDcbVk6xR+mYDKnc4Ak9JIYDbvgO8nj3LOCttSpJ0uBEXXvN9mCrplYl9a0l+TJqmmtUG8hJkqZ/F6Od6M2AzPfUBJjVW32p+kAYb89ojck933WkMmrKmlrNw3rfXv6gMMt+pNTYGQGEy6/5XykBRocAj5+461jlNtfOYO2MKPF+MKoZxkKTdUAMx7fqTP/mTtAQ6XslF+7vERntMNHO7vvrXYuUxrakbTnJnqB9cK27ZaoSZUflc69c/+u/+UdoxvV7jYi5K0NQ1spZYF+yfmXsSTICdMaPiEQ/0Z6udbef2MhhTipI5dSt7F8WExKvzuJHzkoBSs20eOQYMq31joX+1NlZT8o3iYrCp7a9gLcPw9jrp7/dyr30axcvK3Gfbdm2r8gFqHgl2EuA7Gaf1ueaulX68NZZVPtJqjEqQlBFT9wavvsT5HGvUg2JwW1ljz4N1yyk8EuTNaWuzPc7SW6NAYX74f/0ffzzChSf0+xJYfUIvXB32EmB9kq/eV+DYTx/5WaU351nDeYlq5z+bnRxtPNSnNnM6Wl/UM/JosPpZMpFloDOxp5XRnpwHO9jo9yywmN9ryH4+AcDb77xdm5GamV27dlfbAdloG8GeGLIMOY+MMLdNoMcGJHh0LFXvFIOb2jQKyMrcd7DuuW0iM4xC+hgGuOuaws68F0uW547Ap6V6U6P0qfZ1nq1dkChhfYC4ym53vdz4vPnM/+eblfckquf2DwuvG78fYzXA9bhW4/1HPW01WZ+y0D7POQge5h03XSYZaCzC5jAyQM7dBAnXA05k7LUmECCQrr4WWaTjwewAMzcDlFxnQT1moYBqNlvXmZSVBK6Dijb5KWY4MqYeK4FJ19RhVov5qTkhqJ2Yso61OuiywVebj3sl5fQegzlxTsOEytgUgzR995zuvdqMizERPAIhFdAOtjHBBodQgTSmQQBnvASRWGWvJ8OqoKxMcTZ1jWwlWfoa1zXN514NG/bhR5/Mfu8//+dyDAaAKogL81k9g8OsqOH0b8fe1wsz0GNUssc4spJbrg9wZZDyKP04H9y7Ecbro5InYmR/+7d/O61f9O9cWQERIOuB/XG82BgBrb+PuVzzP0Ge660263xqtNaqvQsYUwspubIh7TZ8H7Wt7q+u6YoUucxXznev40nquSj/BE657aoTdS1z3SpRNRkvLSS5Ok1Fpqc1Q/U7rfuJmuLTjG0A647Nud9PZm7enG0Og7E3yZM1CeC532Isr6cVDFAn8BToDiBu/JQS6BdL6lqsaz7rQQJFtZHPBIBgn3ZnPdkVds89XXWOSWBgFNcFsHIKph4wp9dkXIyZc7KmVHCZuU0+a50RwAIn7WCduZDPus+lWSIkGmcmMpItpH1AK/Cqf7F/Y3evZ35JApi/5J6SIebeSK5JmJyKDFUy4lyu1ZXUwgGrerFKFFT9ZViXkgluiLokYH/N2tRl62k7ST29v4SGViQC/EorSFLlPisVQ4Cp+47sEfhSC+0eB2IljxrMMkFSJ999V1ut0iZrxYpKEuZhPMnvJXYOHjyY+flytexhbLYxrJDkgPtJmybB+hpzbqrNHGut98beYqoF+AO8jvVvjE2vlL0XDUXFeI+xlo/EVpcCZH/BsOZeG2UYXjtqIR/f84Cox9faofhw7O4J43rk6PH02X2vkqfaWWnjUl4LtXwvgmNJI/c09tX91eoA6zI2r3vnkp9ac0+nvvlUHlhZ89P6YUzthQybrLHGxnmbL9Yla4L602qRpG43n6c1zn09Po1j9WReUUlDaxzg5rNdF+ZiEgvVuzfHDTByVD8TF3Fy9d/93d9NMu+TAm3WCaDX3DH/72IjrfHBWK6V87LG+rnWmiQoPFwDoFhpheP8J//kf5j91n/zW3VukoNlgmQ9pmLI3LI2DvbT9bKOlWnVJDv2O2M+1j0JA+uTdapbdWWtnfMtqF7ajKImNc7YJ7zPqE12zbq9V7fzsZ9VEq72Uft47+WO9VHWquUxItz1bKTwObZOjqakIuZWN/LZ7olyks73mxnzlmdbyyevCTHF9PNT2kspfUmM8lTuN/eo0hfxkzIcZQVkwaVk2LMrUuxNuY+uz/73//VJ78O6BFjHOvYkfv8bA6xL7OqTOB3+9o8ZYK25ApBOwLXBaf1qYlbn5cHNRMCco67VplY4DiuW2rvlqUuDISpgyIJfbFy9YdesFtDK8zuI6AywpuwnTnwc2dOmytYDGD/4/g+r8fv1BHpqGb2foNxmAYAyEbFZXYyxBFbABq7up9sEkFqtL0DAjKLA7ZTR76Dn847IA+jN17UOIDgA/ACpwwhjMXBviaW/O7bB0s7LfgdrOoDVAC7jvQfjOhjb+cBsSN6GNLikqRnDsel6jyEDHp85D5rHeZRkmXkSxgjbl8CmwNcErklPZasFeACBQHTP7rAmVeupr2qaojMiUSBY5GiDyL6+DZCBm2thlZg7bY85y+rI2zgfDukfpruZuU6AfMbZNYGzWrqSPJIrPmo2XhudR4+YJTUrOg/Y5wPPZi+6HYXnVAuMKbAd14zUrQIzLEN+qpq0zDt1XRgtzD4jGXLoTQExgk1BHJbUOFQvRvAMMMnPg/F+AHwGttxNreHP0of12LHjFfAJ9gSWAq7VAUM+XIAj6CMNFGC5rtWGIw81YoI+bsJ748q6bWvm+fLPkr0/O/ujP/rDCswYthw+/Nzs7//9v18Ort4P60O+Z+yBH793j/hq6XIHhVr0qFGVGDJG2EXSbZ+9LOdnzEawNxI1ZQJSjPjVYpM8hhNqB/0SAKS3JNxdX9ZtWfJIkNpzetHEjYpCgqkNl3JfBpQ//VTaX6xPbVzO99SpEzmOG5HZziJRDzuc6w7kYbqq/UW5Dzfrht1gnKUuDrOoP6S1Bvu/Ove++5/B15rU8Kq327Rh82x92gMpN1BT3GxhB6XOvySAmZauDyZzgtgTI+04up8nOSh2qYJo6pAEus2gVxavwKpkzfIAyApAAyLvRnnw4GEnjjCt7rFLcQ7GWo57eZhkrSl1yKdVR3niBHlukh0BkVs2h9Vh1lOsnVpHTrPOd1ZM7smM3ScnP26XdJ+D5UoixYhZp6ssYkoIFbAqEKcVkMC6jZEAeIzhzZsAdVjwnF99ZuT87lnXXi31jRsMuqKiISXO3MYM9mN11Uzv2bsn8/Rg6lwPBZTvTrJgV5lBlRtsPtc8a0VMEoo5lht53ypTqARm74GDLTWvR33+SML4u9+NpNFIMA4gOp9cBFjbhXb0c+3953NJ2SlJqDdpOe/2JjWpIyRh2nW31twAGuUM19M+6fSpM2UOBUSdins1FvZ8HKnHPTLOAzAkBWcM2OUrLf2lqKhacvLVKAiuRQJfbsMx+aEkwZi2oaD6WD17u2Ri9If1HtY1eyWzMPe/nzfmM5YlqSh5Zm90fT/88P2qycUqv/raK7Pf/M3frJpndaL2xlrfcr86no+Pfzz7F//iX8SE6u1iEN1vSjk6RkhCZlrrq9R+ur/HNRjqH9di7DtYdufw3/63vz37zb/3m7PnA163ZZ+mLCGNhtaK0c463GZV52p9dI1dS2uTJGTVniahY03q2lSy+cj9J1XU+Dz7fUtsp64B+kO5EyqgwWiqD+dKD5h2LfPovWp9eFoyUisvq42pwCfCrpGa8RXrkpyJAsT9IIkBEN/J3mGNxKByQa+2V1lvizFV7pKxqL3JeuhIJH2mBN6nEkf5DElka0UlurJfMlPbFHZ1z55Ir3dkD8l6eOvWtdm/+z+f5BrWJbDaq9uT+/ULAazzjMsI1J7cIVk68r/NETh99M2JAWvp2AJQtVIXW9IZ7WYAG0gwhlR/UWYq6k+zyNfGlWcUYE0fQbKjChJKhtT96jAgpKXNDkUqyrW0pKX1ynKmrPYcCcpsGOrpSJIAHjVhmJV2RmwmU4BBwmiDux4JUPW/TI2MYNX7CKCq1cdkQDIPJJ3ICGzmwc8ArPNAcjCZ89dlQV72GPM6mNWxeT4uM/Z3wZgNd0jZ5mXFA7jOB1SD2RqfP3+8fjekv4+/zwCtgz027kAqhtOY3MzY2oyxRd6T5LKkeBNgxYIJVirbH0manow2X5s+AOFaYhb6OqpPnJXByKnTp6puT0C2J3VughU1s46PXLt7IxbizfXUcgOL1vODGYy+miYiSegwlMF+AZEjSeC8u/a565+9XZl1TMHsCHRLNjbVv5XDcYGG+wnmrlUdXY+dGsHref9l5eb73HOHwxaFGUmAqVdq1eRNQW7JjMsUChgBBLCJgrgV6dF3Pa1TLqUu+Fi1X1KHJ6hyb2CtASXHbNxI2LBOfg84joQAefuu1IbteXb7bEdA3MMAHcZYng9AY9h+9Vd/NUHf8yU3xBD/6Xf/tAImwfDhw4cL+Fbdce5LLUrIXo35TbWSOUZspHvSfYsBcw4CQtd+1MB6LwEwtqfqwQSMJZe+XGBfq6Oqf8x1Xx5H6O5f6yIIDLtt1ZBkjnvA9TXfMC7MimafCZQTzAawbt68LgzT8ZzHhdTchZXJ6zeGQcSoAqxqWNeF8daWSK2m4yIVBwIAVhJfRm0MmKxJvZYlWMycWREWY9WyMKhptxSIWvO3gGrJqCN5zZwcAStwNupWXdeqh808xaKcO9vmOzsibyThxsKaGqMth7VO0FlO6mUoJSlj3ewepB7YYAZC7hMScWNEAeI+A2rWZe3T4oVBzPUAznsBle6tNQHfjHnagMwhcfxmpHQ7c+5cEhcfhfn7sN7X9ZL8cZ2fybkD4P5NJjr6VY/2K8aCmc7ajJ91iclQ12Zyem231+r3K7DOsUtqMZW5dCGs3ZW4mQa0Sh5I6kj4YAitua4RN+EdWY+1xiFb3RnWnHS01u4a+17P3Q8l4a/b176hBrOTYANodn/R2oxqfIdKgQTb/O06eBL9DE4B88qgNhjJNW/Jd4P23sY6KTvevxzly5ytawlJTUtCPRmQOVagkex1zRoJj/RjBeJJTzPmygqqXOXEsWqVA3i10dLNum+9XhLPvGVUp1yCNBbQr7HIXvuweuimzjUJA5JaiQ2JJsc5kqTmS8mCM2eHXHrIkSlBurZ0Z2TFqdHPOeoPShqrDzGF0rrMsZdfejFgdWvJ183R0ZZmZa639fLoh0dn/+yf/bPZu++9X71sJXfKHRhTmSRGtb6p8V0ca/t7l560CVIpbaZ1l8rGuT4X6fgrr7xSjPCBrK9Aq7FmTHUtEngKn5EYc58NiXLJ5HM9PDzffBmeAw2UJUEX+50aa4lJr3NvVWu0Kh2JAmIq4yjmVI9viZKsAc7Pl99JWpABVxmF987Pt8N4rogceMvOLbOdMctj0sc5v4BvXlemfRKSwGneG7Pq9xJQEggbOAiX0itSe/2B7UOkyHmWTuh3KY9y/SW37uWelqxVH75vD/8EqpllVVrw7d/9s7/N8PAX+FlLYPUXOJi/tLf6awPWJSb1l3btvhIffGYyXRqbTMn6BA0l7516Y1aA0CY3FnMbVW38WWgt8OVACq5qV5AA+9MsuMDG2GRkD2XttY/AaqmJk50WRNgwbIhrs6ALNJsla7MIJioCeWxNmRflmNQQYfFsVFsj8SsZZxla3OjfBVgJsErWl2NtEwtmQamzy9eQlxUenwKf2qiKMWqZpy/fR5Dg3/Py23nmagDcx2tbx2cNMDle4/nOsV0xP5/pH59TI1ssd7PKgzkcrKr3Gm1MHGeb8FzvDXfuPAaoHq9viTAZddfPPIjhQ8uk+/vFtN6Q2ba1CJ7LuTmbaLcviLNlsvll8BFXSwGljVcNJdlgON4cb5t+nIy0TcucixfPJ1jdN3vxxUjWwryYQwLbkv1WYCoJTd4nWHMM3TKBzLTHwnzC/kzuwVOAW4FIHoO1HmMwZNzDUGjBhCNzp2TEE2A1H0sqVrLvBqzmj7pAdWKckrEQL4QJ2BoWQHC4OsmREdwC9COxU+wVSRsoJFDJtVE/dfLkqdl7770bVuOjcqF1TAtukWo5MwjXk5n3JcECvHRS5141i9+S7PqWTWEP1dGmb6K6uGK4M9cFud3TsQNM7M7Zc2fqHAWfgJhj9BqyU88VfHlvvRS1abgxSee6Hqxrr8n4yvgpx0qirM/pwcg8B3uCXb9eLU9i9pRrS0qqVZE4tRiCrB2kqUAwUGqQvNbnVnuPsOnADemsZMhTCcoY727cuCb37YaAoDO5DpFXhmUVxm2INFhgioGSHtjz7K4c194KdGt+Zmwwdea3GuQyr8pcJl+/zTlW0FisRkDLw1yfR0kWqdOs2s5mU2v8wzZbI4DVjQn0gRHrj+saArVr3/IQWLvPNsc9mKQaw0whUC2aqj2TXpOL0j7gtcBG6kx9VauiySHV+wyp40hcYVEkTTAxLV+XTDCG7hU1wOrFrWGkhWFsw1Bfunx+dvL0JwFKH6UX8NFK+lEMYAHVp2JnxeLlRJr5uejo2wG9L0yemkkJQfLyVgYYY61MrPaC/W5PQh5880Zciy8GXJxTW+zeUgpA4WAvaGm4a6Il07rMZWuG62YuHTzY6pnudStRgHWt4c58aFdlDPVYn7s22JpcG04DzXKKpdDp0gBznVHRvFtxAdBaQ1tyas0xziOROKTEY80Y67R7yKP7lDaTN9QzZY6UPWnjhk05r+xN2bMYcZWzcdZJyQJA9URUD5QPJ8N4S1phBl3v0dt1rN1rk4DBkG5kuCTpkrVRIkJywHkBmOVeXQqDUaLS7rrDs8Gc936SHJJf7UCc49NmJoz5siQsbuUc2jl8Q6k03D+u84ULaeWVJAMzJNJl6736/7fCrP7zf/7PSyWCnR2JnRo/a7Z7Q62xmu7pZ4z8kN7277qlm0tnzV+Xe3l8PiUU8yVSduNb9dpZSyqhmjXoceZ07L1j/R1mcUMWPtan8e82R2Nf1HOmpPvAqnVCjXIlCKYSIE+QUJ/UXhXHAJBTsqLu65zr7QDN9Vs2zHbv2z3blmP/ONfXvDdUZWtrAAAgAElEQVT2ehczr3Kjrcq/qzVaKUmyj+a6bk9yYEuuib3UWlau1kkm3ZCMlzCVtAFgA4CrrU3AsTBrd6TH+/N527dtrnY6rte//df/pc7pyftaAqxP3jX780f81wKsS2D1qzAFfrnnALD2st7MiFW2WIGJLWjHUuAm9WEJFKp/HwA4sRM2JwEHaaVeebfCrF25cLqCCRliD0wekKpWERgVbJw9kzYaYWywfZ2x/Wy2JWBz/z7N6knJ9parLOmboE/wKRjVO9GDRHJ3nrM9GzDAO2pn1K0yhqkIyP/nxWp5SAZHLeqQPDbDt8giD7DqdQOwDmna+Nu8tGxcufkaq5IgT4HRAFQDfM5vvKPWqkae1GwhIOk6sYVjZxo09Q6tvZU8aarPGgGa1w5Jp+dUADOZPI33H+C1+vmV82kpsaZaSmYXDJNOFFtt6LQs6H6B7WDbfVgflKut4JPZCsaAZPP2TXVCCcyfwcakj2OYWoD16NEjBSq+8c2vh63bWYGov3XyoA2CMKw1AbWfUM8KrE7S8TpX/UzzvGKnZNqBzUkKNupzPQ+I8jcgtEx4qr5Z/VAHenXd8u7mUAU4+U6+Jag1fgJK5yJoB8wd76thA159pWvyDgTAeR6GerTYWKn/omAVIMgxFoNFMlcMNBB4t2rC3nvvvdlPf/rT2dtvv9umKiUpjaNkritEUImEiQk2BmTUn2Ws7925EcC8scab1JcbK1D80bG0RElg7HWCf+/JPOXkqU8KeGOp3afk9UxRAEYA9TZGPAHokNNVa5FKSi3Wbo+A3jn/xm/8xuyll16amLDUmFWdKIYgConUwzGkOR7Z6gdphXItUlKteFbnem9I71TXnalJfXbktEA8J9rq0Vhy32UxWCIVf5h5Rkaa5FMSXcsjg16zOommVcDRvWKvHC/g/vqrrxZ4B4zqvg0rJcA2gQSkzuNGAl7sufpA08patTL9Dz+LSvzhrUezDWu6PREAP0yOGDWRww4wApCsCRgB+k6Gcbwa4LA7jtcAnM8zvp6/In1MPw1gJZE3uwTnlfgrUDmNbZVGNOvkeNuUiRv1tUm23Mm1YoOLVcTYaIcUaXCk1rdigINxc7rlEhuQwzX7YVQnp8+khvLjj3KvfTj74Mj7ZSA26qKd5OXUv5Jyut+0PTEfJUow0ptTt4x5v8YxNbVx7gm/J9nGtvobN9p2P25ZrYW4+2hm/bi/IkH3M5mHkZlTuOR8BNqSTM7XNXKdyX6tPZIm5qk6bnNZLfahg4cLGI+1tlQ5GbeqXa+qg04MNetVULXvY3uTkpKobtq4yXXG7oaBroRqA/xicBnalKlOS0SH4sLaYV7VfJbMUi6Rf6sT7dcDuJ3MGQqXcv/NOOqnuTyP7oe7oQyPqEjInt3/NzIW59MKByj88IMPqvcu1hUDa8/zeSOhCjACnxJjWGkM+ka11VW3qa3RZIKl3rVcnm8UKO6yB34CMZCrMoaA1KnWc6ihqAPW5/fbk9g9dOhgrR+VvMq4vf/++5V0wny+mvvKfQ6AS1j+6L/8aPYv/+W/rERbGxUay77nrFN3Jyfdui613nWLsk5+1s5V+1cbJXUCx30PtKrx7r2Ut0RihNyvrl+ZLxYDPkUjgPGUSO0E5TBa8nO3hRufMRLNQ71U14HEQbIFWJ3qUctHQSqsWPTsJ8PkbKpzrQSqPSJ/r7rWrMH2Bwm4HOBsy/YojXZxIV9Ryhb3svHDnl7I9X6Y97N2b8r696mEak5MonNz/u0alaxcCYl9LX+XULqS9fqqtbmcjblIZ/1+GCCcntH7D+yd7U95yJYAZUN2OQzrv/5X363zfrK+lsDqk3W9/utHuwRYvypX8gk9jxMfxHSpQnlgFava/QOBE43FZfIZnzBPaKlY2NBsjPq1cVpdVf3h0jKBoYgauTOnZ6c+PlaSYPVNWCXBwNEYVZw9d76yl0xOZDk5GGIxBIYMQjbGMh9QPXjocEkb72qtAFgkGCUlpUD60Y9/PPvhD35Y9ThbZO7T2J4xhcC0gGgB0F4gF5idbBRcWYFbGegCbVLFUwA0f+kGuCmgKyM7ZWvn5baPZ3wHo+d9PH+hdif/HsHYSC4tMrwtax51maPubNTZDtA5aoHG8+Y39cdlwzbZsZEPdnYRqHYAV9LHZJddB3KzChbK9fXTBL/Ha1y5NOoNiBkxN8j8Vsn+lzRWML2mAK0gy88kl/fvk8c1o2P4AdMzZ0+XpFOAKqsPDF6JTG5T5o3jc30E5AL4kl+FZWWUo0WAOaPmUW3yGN8RcA4wKnDpzD4WltFQsygN/jswEEENZUBdg/wPkJI5N0saXMYoRGKFfC+vd93XJ7jamjm+M4BwvwA74BVTrEZaEM/NsgJckmAXfkqMkIO1JBU7vqyC07ORkmJaj6S29d3336u6QewcUMDlc5jCOGdwRTBDd0/diFkkQSbhA1wB6fMXzla9nNq/9blOTMm8tvsqhhlKcsh9UzWaGPgEmcWGkMpNtYwlZZ7Ghuy5g7l2uXVOhw4dqjq3V199pdjQnp8keVqidPscMr6LF13n85k7n4Ttu1CSN4CqZNqTa7H7XMC5Kk7RGA6f59wADnmV7Wlps2//7lz3m+UavGePxNXuzKdLZYyFocJ7vPLCS2VI1W2NuiWKca++qEYOG6dswPUFUPR1rsxMfh+Q9emdgJfUXgpUa6wxc2ovA6QlEKo2MOvIrp3pMxmmmkzw5CenKslx+MWXoxJYPzuXQPV6JLF79uwrlu1+KFhjYjINYGq9xIKabi3fdZjdV7glsM0kqbGXROtzaEWBdkZPBfir8b19O6xd2kKpnRVkY883lUFWzHKyVp88dXx2LsnB02dOzo4e+6jqFDGslAoAJjmxtZPkd0XWYucBWLru2K59+/fWvXMzQbLrhqEDoEat5EiqMZ0yX2qul/I7CZX7q2b3bj8zu3ala5zvpJ4YAGmQF9Y914fixn3gPK0TzWirj19Vpnp79+wvZu9ggOvzUTVsTzJCr8liUHNt3N/dgoe8vOsNu2ZSDX5MbyQdihHFmPe638zeVAuf143+mq3m6HPwUONY6oJJNuq4qwf4pFBx3/iqXSLXp3/f7V3KgCsPjPUASa4jcyWAvNv7tIRaezCKIIyrxJXHiSQWJAbdv54DyGDPgXtJA/2hSfnVAw9JtoVKaQw/h4c5X3MC+B21nm1+FBYzyTCyayB6deazZAXpsvd1zT08r/fyFZFsb8+69mK37cqYAtnf+ePvzL797W8vJKXrXo8qg0zXuCnfITe3j1aCIMevprkTYLUY1tgN9Q7VwEaKkewZ7oFStRTobFa21ns10b0iT+/Ridwh9e33aubeV8nKscqJC3wfCeWaJxQmADEZvgSHuKAkzcNQkYnaJPctczZKjFY0lZOy51bGRD1+7+mrk7jdKn7IeVxNUv5cEpFuBhJrfaLJde9mr7NP7sgeYb1i+bUqC9rarDGSNwV+Kbc4ludnKp+bFC/Zdy4mMXcxDCpHcOewZeua2fMvHM59sqO6JACx1Ez/2//8p/PhyhPw8xJYfQIu0hc+xC8MWEcWfLzzErv6hcd46Yl/wQi89+afTYGWJ1nY1VIIAm4lsErvv1ipP4hrXcuSYsSRxdQmsT0gcUdqZbZloxPs2fjvhUm9gulJRvlaNlSbolYWNrZPIpG8dOlKNpfYwqePm1qg26lb7F6cAqk2UFmfIHBrgNKzz+6ZakwSdCd4eyaZWZnOd995b/aTn/wk9VpHEjCEjSqjDxtxM4IjwLARXg/rg4kVsGsFQIpkY/aazg43K2OzG/LgwXQajZ8nr51nWoesbGTt/Xtke8d7jvt0/n6dZ2kH6BxAdjC+I2js7HX3zXucqf157LDjtwHX2JdTcm/m4/Nbgtcy3GpPUy69kgaRlqb2VPZeMIHZ9logSHZcCwubr6BJYI1d3JjMsTYVWyKRXLdWFlhtLuk2iejdYseMP6aAZFMMSKppXB2n9gkliwpwreC0wCrZMmBE9ghUNQM5rovzehz8DwZkrJGLWfrO1lcIBT1MX92P0LzrGtaukYpMK2Pgq9ghrLb6xjKjWV9M5vMvPF9sqyB7c8CDkLbqjvT5LOm0YL/rEutaGWvOyBN7A6R8eOTo7IMPPpzYlsstE54SI6T1ehoIxMnQBEx6Jgq4usWD+2NdMdWOF+P5MMDItShGaAqyul3DYE3jGqqtRTEOXdulZq5llh0UGpmaF8U+91jPA9blU+34mFfOz/3lWt+JJJgJz8mYBJ2PQdS166nbC1NQsj71fxUsakeU/oWpw+yxyb2V/7PW6DdIDrwjxiLnznIlvRdnzG2zw4f25hwTJEcqqC8uZ+EXn3+h1iGAmYxVEF6ghetngl9BJ1aQPNQIFAOfv69IDeitAKvTx07Pzp48W9JeAbfnSGRZP/bvP1jXdu/+A1WfikkzMsC/67Il6wZ2Wn2y8dyd9cla9ehRwHyOrVmcTog4L2C6a8hbLmxcRw2+JI6xBOQk2lphAQyqdQTOMI2RISZhg9FVTgEkqdGtOtf16hdTg347DGrW6Bs3w+hdlBQ5UjWoZ86cC+vJQfVSnYNk3zrGPQG6QykjWaK2FDPJqOlm7nPHSG7eiopm09XWdQuOVqIU2xrAevdmjMsuUwG0gQ0pMKk3MFl1eFkn3F+Ag/exD6i5Boq7NhbbHoltxt5+QKq6b++eJCoi+U4bDwnRaiNV86QVEj0/u5doKRLKD0GdKZa125bNA9YGKQ1WhrS5FwOgmyoCOOm2OGXGlus7en0WOyvpM9XG2nvUfLu3ajwyHOWq7HkTCPazOWlsXSfHT6Hiq6WvVyvRxKiJmaDvyieqFUtAi/kKKHMKx5auyf1eQLjYUz0+gTU9d9PWRr1r1pNu29LtW0b9eRnFkQdnbNfkdfZJjHq3PWrWU+J5cwDk3ow5B1/16kCuFi3f++73Zj/84Q9rXzemEkZlupSvm3rUZm/3me7rTnQpS+nrYVzmk6Vtlhan4bjrqkGXzOEm367KnSCwzi8C1n79SBCPRO343XBA9+9hQjjmyFif3NcSATV3AdLqPTvNgwlQj/7SY091v/a+3DJ+n+9YHb+/uaZbU5O9ImuLfdI1c/xrGV/l3uIuz7dBDm27fsiuX0AqsIplrbr+rEVAKwBfie0cy/0M4rXceyeTKDifsg6GUJKQe2O2dPDQgfoZsL8RI0P36L/5V0+aJHgJsI6446vw/QsB1seD3SWw+lW49F+Oc3jrJz8smY7A6rPUlN3X7D51FHfuxJ0zkkQtJTjWAbEWTlnF2lQTGAoqtsd6HwgkkZNBt3FdCTC9kAwkg44KJpLZvBj2teRpy9KnLqwSxuXBVLMIOK5MAIMlq4CIk2cFMsloZuNn2FMsWrKX6mqOHBGYfVKbZ2+c5Gzdj07ACgQIIkgRAbDr2pxkY5T9BjzIuMi5VkXSNza9EXjY9EY2dx7MdkD65xuX+5zBjg5202Y03yZngKx54DiY0wHExiY/PmMewI6AaB78zjO18wHC+L3ZNZ95HnVy5SacjfJB2JcyMVIvnE3Upn4hEjAZeyBDksAT/VvQuSoAtuoOg3OWc+0NgwDYmQcSBYLObVt3FCD1EECRlDHRWGjlkvcpZ+gCGV1PeweoIN2t4LHZD8cigNcDUluGEYwORrCDmN4IO8joQANOmwf2i3/vemzP6++dQcfeSLQA6KPthWBWYAoQPVN1Ti3zNG7aAB08cGj2UhiJ5/PYmXmPFcGmPai6I67YU3KgJG0y9PldOaAy+IhcMHPS3H0/UsF3332/mJYKVKfkC5ajrnOSCu6bkpd7qFvMw0mu5BLrOmY87wQsuxYCsrpuuUbuk0qsFIjNYzIQEQwZA8ChX98S85InTjK9MrHJ8/ZHAv1rv/brMUl5OYC6573jGFLGTvB0bWSZSAmaIxO+Emb9ctxOtcioHp8YMG0w7gJjbX5TjFKB3gcJvuNEG8Ol9etWRab4VsbiZljtzbPDB/dmqcn8CLC8kjo+7MWhgwenWlh9JFMfmXteQGkea5WitpqDr2tnTunH6PpSety+ent2/IM4OL8TY6K0x1Hnyu20WafNs9de+9rsV3/t12Yvp5UTUFIB82D06uewiQG6p8P4YgitIatWpr5e+xsAvOrfJxljzss1KTltzrUTI1xtnTMZM+ffgOvJHK6vcbsrU6Ywrqs5pa7bHNB/dZJmAoXAqt6r97U+Iot9BJh32xWtiz75ODLt94/M3nz7nWLGHiXBsSLAdE3G2GeSie8Mc0MiaqqRBFM+SE6R1QKYJNze76ZxyjzCpAHuElyfpRb45tXItVPHevd2JzHXbwDUAopzPwym1Xs7Z4ma6unKfIzbbYCeOmLlAOTH28Iorg77/mwSiphWoPXZ1F4zqzHuJQkFUCfZfBsh2av6d6MWtxUT1BMNVB33kIOWPHSSNRdmLcDafTJrPah6eSx9z0/3jr+T+FYNPadw7GqtHdYmdcYtd7aeDRd60uV2WG85tPm10JM1ANZnkdI3cP0o68D7MRs7VT1L9UNlbOa8yJ/te5WoyphZY/u9yLmjbMrxuGclC8pMbWpxhbVlVChJJvmFYaU6IKWXeBuAtSW668LkhpHVDi6A1cNr33rrnTqeLUlKWyPtocbSnnw9cxe4sq5zdq++zlRSZaiYJFCtwUM51G3MrCnOZUXqMEu5hX3POgy49X5krXMbTQqgHG/Nt6qb7nWz1tYp6VjqkGndKgkvtrxkw912arCr98m5p3V4cW8Y+7ha8cX1ejFZ1wDVVNF6hwzbfU2dtSn3jRvmZADrg1wjv3eN1alKqF3LPSSRsDH3Qrm/Zz1ioibRq7TlocQzxUzdw5Et536SBrqRz/CeXm+cMNGYVWoeahW1rQwRJYD/3b9+68sROH6ho1gCq19omJ6gJ/2lgHUJnD5BV/MJPNR33vxxbRwSpQ8jO7mTrP2Nm6kHvHO9gscHqSsjDe7aIhuU3mJ6rWJ9nqnML6b18MFDs40BLMvTOgLQuHO5WyBwTa2ejleY8wgOIgWNBOjUydOqvgqgrkywcvDQ82GKYsLAGCZBkq/nXnixetGtzPHZELAB5FU2U+97PcG/2iCbp0AFcN6zd1/VCLpvBDb+xiVR4AzACTTLPCPP2bxp64J5xQCYnaFvhvJxBnOwp/OgyM+DARz93QY7OgCT7/PSXMdKfuj9hxOlDVmQM+pShwmO544eoYM5HEzi/DE2QzbqjRjf6LfYrQXG8Tn+Mqkh1yTFEkzkagFJGFD1f/o/Yr0Frs6jGrBH7iSjfDvSQUFkubRmkxadPNR7NZ+t1+WO1ErZxbGqQJnWHBg40R8pKkDVzpEDTOX3E3PTyYFR69dSTyY95JyDLXz89hry6HGdKhCdmOh5sDpqijuIbfDq2CtQndjb0dvVcfpsQfjaJFZGHVYBu/wn4N6xfefsYFp2vPryK2Gp9kc6nD6ejHWGM/Y0dxxftclwvsBh/j1cqwWZWuD82Z/9WWpSPypzFWyge2rlCjXiAa4xsur+tcZPgifXC2ORY5NkqprHjBkZMpas+kjm8CkVxvlLBgn0JG3cV5V80CtwMosZY1iBfSUBuo5sT/rw/p1f+ZWSQZckvOpte7wWEwfqtSNxTSLKuQFZGFCglVyxatcnFv36ta5jVf9prmKVydzWrHZPRiqcYPaNH/8wa8ONJAK2BJzuLedULPL5SKoBKvXTEiHAubk9kjuHDh0sYO07dhV4uB75nN7C2oOUA25cnO9cuz17PwoNckrsL9bZegDkPp+15rXXXpvti/y7agzds1PtG6ZGUsP4GedNm/Qvbmk9QDBMzTByFZhOAXknj5rBBxRG70Ygso1zMIjdDsr7FZjQQCPX2ZTx/nX9zIFKEPTcnaqxZ5evXQz4JQHWszJKgDA95PlY2aNHj82++/3/0uAiUu3rWdPVmHI4fSFKAcAQ63bp0sW0FAsjm3tW/bN2V5IEXNyrjU/OGcBk4EVi6ngf3E2S4lYk6NfjQJvkpHMkX8WMYu20ILOnWLcALCY4lyoZRtqcJEvmxLmzcVUNUCGtfv31r4dpxQCur0BfUpH8GSAEdtodto2vyishP2MZ59nX+fKK+cReXaeSrTYgMr973bQeqZXtZIHGJXpjup/qXsXkZj43YOUJoD69HbVHW67BoD++1vR6KwnX7YK6/Uz3SHZe2hmZK8YbcJW0slaSDastPfVJ5P5h7HpN4igb5jv3n30Lcys5I1HYrtKR/U7129a3ameUeX/FA4jNPSexq6acFNj18Lqqqcy51nHmdf7NXdi5nUvpjrm6L34SzoWBnCXTtXFv6YHumG/ekDBJgosLdfZ0SYkBWMf+O9pRNfCskS13b32EmYy14iL3cgz7ugdwy6wHwzrGdqxTo4fxKBOZV97UelvJpbp5SlHCNXyYJwLApTSpr5HwnDwNJECK+U1tcNZxc9paRg2xIg69+1N65B7Qf1bsQXlj/CSm1NevqxrxKCfyemtZ14Hn+iQxIMFbSpmMZcnZK9mrNVUnE+7msxl2iXEk4lwn489xfdTxUhJg43/v28ce3wa/xP9eAqxf4ovzVzq0JcD6Vxq2pRf9okbgyIfvJKDQcwyAYY4U5888Hj5gra6XGJAqWEuwGfa13CmziXrY7IEfQd+eSOS2b9+VutJnZ+s278pCG9CqP1nkROcDXM+dv1QMK+dLsmAZ9j/6o+/MPs5mqL7qhedfSqC9rsCSgAYD+/yLL1UbC3LU7WmczUXRRmmTF7iqISJXApAwPDasA2XkIdhpaaYgHrC9Ork0jk1NcLR7154KJoBHwVVle22pU4a+5WTNKo0NdLCk8wGS1wygK7gaAdMAmKMW1vEMie9wyJwHnfOBz6jX9DnAwjD/GGBhXP/BkM2D6FE3OwKZcU6+q58BFjBcMraawDOk2sz8JON5LUGUhEIBzAq8SD/v1PheDntDUsgVsVxaq7diA7Vu6RG5WsZSQoE08VJagTBhsjmXHJUBClBWTI3qTK+b3IKn15fx15Awy47ryVqBZn+N8RrXZZz/qDWeB7Hjb+N7XY85wDqe65iGo7D5V+7VUwKhgpw8upYs7r6TzFAgzIH3cPpNvvDcgdmhA88mARIJXgXSkaNibSNvliEX5AuA7yaYGb0/sQZYf+OpbuynP/vZ7Hvf+37m9qkCymtWb0iAnJYIkQM6PoErKXCZ8eS7gK3GO5LD/jsmo1vJAC0d7HYfQ4FWGaCpuS3QHUdcvUwlLjImQ1WAHRgB7Cu597TPAW7UNVbbHey3lh9VQ6rdCiZkktbn2giunCNGzUNwb37dSF3WpdRimhNXLlNddI9CstGNG9cmARK5eUyWfvD971SSbPvWTZGHPpv3TtKJcVXu9zOnzxTjol9uzWPsZSV+1sxe//rXZ7/yzW9U/08gAFOIHSNrL9fUMEPP7kg5wKbtAQMnp5pToGpl18AlOCS3NU8F5DVP5EtqjjZrB/QAue4DRjZ6Pa9Kgm0wcJ5TUlWuxhlnibLL6bWqPYlx0c5jZxI65oI6U2tgzYsJPAlQBasY1kS2BWhLTq7eNvMIE9Prk8/R//Fm1a5euBiJc4FWbHXu46heSG0zJRJYB0xmHC6nVdDxj4/kcbxKKwDC3bt31hpp7bwY0Ko9GOmx9Rk7R65/K2ZqACZgbU5K1hSbllIO9Lqk18VISAX5AOuOndQ2STCG/QXwJBgxUOYnsMp4TxIGYFcb/EzUE6+99vXZ7/yD30md++ECP9YM5zmUK/YBY7sAGgtwABRT4qmuT8+9/t5B/ugP2kkHMtg/X1Ix7v+xtixKjweoVVO8KE8d63y30+pe2NarsRcMsFVzB2M77SOdUOvnjRY0lSgJ41n9WHNOZPXWTb3IKYgkYhmr2ecq6Zh5SQKsVY75paZycwCkelWJB/Wz7lH3/wOglXM+yXDul0vZI5VyuC9azfFU+RNYw8254bvgO9ApsUSt9Hwk+MbRnms+lCQaoxsALHHMs2CUbpSJUV0rozTktV17bN0ETrllN2CjAplcp7PmUNFI0lWCctpLx5o2jPUGMF2Q/dZ1rg9bALgLYLcY2amf6hwA7vfuPcixlkw491p/BpVCf5ckcY95jv1t05Z1mZ8H6/fmsaQVaXv198tcM4bUCmvW5BwZrCkNyO9XJWkDrFaiL2DU32DpTgpmV8vfyPTJjLVbM1bO6U4k9ZLElBjOqeZI1iaM/B/+x1MLe+GX+4clsPrlvj5/taP7CwHrErv6VxvUpVd98RE4+tH7U69JkhqW61xGExQ+xQxChzAZ2NQ43cCwXY8TsPqk21LQlaPEdKyYep6uXJXgMGD12X0vRn62ueRjgM/9bAw3U08qc3s1wcpdAVjW+jd+8mbqQdKOI5vdimxYyC1S0JIL57F5S1qoZFPFtnzrV38ltT2rK7jntkiqqkbHQWABRg3PlrwGaBr1mzZYmwFpDzkm9kGWdlmCGM9ttpURRRtcNKO26Jo6Nsh5efD4eWRuWx7ZTOboPTcfrAxmcwDiAhvZmBYzv4sB2uj7N4DpCLQ+B7qEBHNMYm2Beb/5Y/e7MQZDGtwmIxNLp19uzrWkuTbvvP6ZMClafLgWfnc616aZH4H005WA4H55O9993qoE2RsyfmqtnkrtnSBaQHwmxlvnUkOHXcWeP0rQW605SujGA3Xxy28HazTYT+1RarurliEN+Pocx2bfwcriQ9AysZglD2431iEBHq8t9+uSk+V8c371vGIGw+IEpGtloOYJkBxjBlhgn12rYlfycA7AjX7BaxJsbE+/1IP7dwW0pgYv9a0SJkBQsw1EYB1gC4JIPEdCofo+YkUCAgWJpHcffPjB7KOjJzLOV8qNdWuk1l37qI6QjDuyxDB4BWDVr+Zz/L4SKsX2N2g1Ns6f3E7wdj2MjYCV3LrbO/Q8l3Ti+lu9OwO2zA9fv/kb35r91t/7e3EPffhy24AAACAASURBVHHBaM01wQKMwN7zzIsxF30uBsVnVBCYc9bKSj9R5kEeFwNIlArcSTANaGldszXjt3zFU7M/+eM/qLVlU5iJnakXW5970tri3qbWuB1A5X39DhAyLgdSc/r1b3w9vSVfKnZPv1qgHNNa7F4pDRI0Z26vzD3PhIfxEyMiMl7v9zT5LulkxoMRSrUg4Qad+4U0ngEOGfW1jOEnKUlYkzmvX6/6y6pJy+u7Vte6xQH4+uzNJCDeTVsj94tj+If/8B/Nvva1r5Ws0jEUsAhAY/5iESuJoCC7NA+MzsKw5PJhriT3zB9zjgyxjKfClirduHYt8uswqOdj2GJtvJmxVluovnJF7r2tjIxWcRu+OjtzIYZROQdzXt1z94MePYG5ZOe+zhEAqco1chnz1YAPuMSAFfTKB6wIS7YqTNLD+BsAIGXqE0MaIKgJ4cnhtwy9wiLlHNThej/MHD8DBm27d++dvRh2W2/TtUnSqIVvJUvL8Rfmca15jmcyxtG2Ju9rDjTwl1wb930bjvl9Xf/JOG+wau0y3Ek2YzwPZqtv+CQTdt/W/9xL9ZpeLyqFNsleRx/oZgX7IPv9eo1rM6dFtU7dM5i5HFcnGEh99dmMKVaOSc10AdcYM3GitW8CfO53Mvvjx48F0H5YoNVncNu2d22oWmzmVmvrWlT9b8ZAGYA5bb7YMyVSuKGPmnUnaB7YAx1TuxLfLTZY6yFrmP2V+sl7On9gWKJYQoNsvWqHJ9l6Mde8CJRbkOtX0oibclyUV3WNc5VYFHjVmoiUmOTb3CBxbkO8oXxZ7Nlt8e+xtW6WwiLnLunWY99qk7pelUClaMlcsf5O7+leU4fe0uFOKFCKtQGbyU4S7vhI/CUXrCGRY29OciH3PCk3yb36e6VH1BRkwxK2B8LAbo8yBHj1PknP1n0BrFr3P82azUitalmnsgsJtfXlxp1afAFRDr7l+NfK9V1pjeTuSG5juv/w9073xPpSfy2B1S/15flrHNwCYB1B8vx7LQHWv8bILr30C43Ahx++PWX2bPg2ILLCZD2XyVLrQSbreLPYVyZMdyILvZtASXaxxZr+s9baUCJzW71ptnnb/rScOZDNM+AnG/HT2IIEAWfjJipgvcHFNLECh1EAlmzp9OlzVQuH5bN5Yz8ESuuzYezZHcObQwECYbC0CJCBFtxjOWwcHfw1WASubGQdGHQwYyOz0WJPZEht3GSMpG7VyD1yqAKteuEx2xHM45wnw4bHwWO9txqbAjbtXOk53dNTrVp//sgSDzA5pIPNxpAHNZM3AMaQ7g42tYe1s8gVBNkKp0BLoDykU66CgMrxNLMwXRcMmL6XOR/PrQ07bAjZEmm34NIGfiNA4Grq84A2rT22bN0eMLaxAuu6JiRbCQiAG8zZzTz3ZsC/9jKrEkRvzIauPi7NLqtGSRICUyIQUeN3L98FI810aAPTQU5FFxUxNjvr0cC8We2qaeJoLPio5/fX/Fo5z5LMg9h5gL/4nIlhZfwRJqFqjgHfvCfgLkAAPHoOdn0adrXcSQHiKRit30+GXe6D1WlBsDU9U3eFYToUIxuuwhgK7Gi1RMj1qARGBSUtIfdvc4d0rdmDZoxIso9EzvnR0U/CQl0Im4Hl6roqtU8VoJey0fs18+oM2lAlsu5cm3JNncbMeZn73QpIbRtA2m1Uqlar3qqDce9d/RwTdL3+tVdn3/rWtwpMmM9t+FITsh01Jxal/j397HwEk7mKFYiWiVYe5hV2DTi6wvU256jWjkkT+eiaGLIoN/jD//c/VXCHdeUYuzO1jbtTV7cmbAam/1YAlc9bXa21cp/nHNQ6Hjywv0oHXBfBdDOrrZog+yw2V5/ZsK9AOaaQwcyqsKpkw65r9ZaU3MoacubsmTCXFyrQt74cPJRyhzBYQCzDFSY4zz67u+rTnqqa/r6G5W6bIboR85X//J/+0+y73/tuAVxqjn/8j//72W/91m+VC3oxNzlWCZ1yGK56SD2MAy6SVOAbYB2S7FkeoDhaUfUdUHdJ/nNeYdrDCl3L5wGrP46Durlz8UJk/Rn3Z5JsAeLXrU/CZWWuce7PmuNlnhcpY9Y+Dq3m3HlAploTSTJKwFlHGLbl2mTaAhTmksknabJuXUzX1lNaeABI1uvu160tTc+xvledVztWZw5FedPg1XwL85YkZzHbSWKuWxNZ6o4odNalTQuX3JrT5kY7Bg+PALjEetBgcVrbck6j9Yl7q+d39990D8+bjDUI7rTZSD4O5cxIPI41v9ZW69VUGznuGUmFWr/tMUMRgh2f3nPU2Y/PGu83mHh7hdcDmAArDwhGSc6rFC1TTerdKAwAVvNe2xPMJid3SowL+ZkhWc29+tzuc0x+LGlmf/SeNQa5L29F4qq0Q9sn8lVqBFJT16nZye5D7n0kY8pt1+Kb/6l99jcJveFRYF3vdXn0ZSd9JeFu+bwkwmJ9eQBr1kn3oz3is8wR712mdWHsza1hgjgf97ayacj/p2tq762kxrSGTQnmThInjskxSlJLlEvAWNuqzrWM9hbX2k4qkIZz+c7+SapMGRCPAPXY29L/dEvUHtZESaiz2desX+tzP2/ZGjCfz9GGhnR4RxJs2yOJ5/Vgj7VdLI8RmbVHAg9gVcbRbGsn+znxM3PCltsbhqpgtFuqIpSML7UOttWe+gdPBMO6BFhHrPJV+16A9XFgurhYftVOd+l8vmwj8P5bb1Q2sRyCq2m7YEaze4lD2UgujLeymMsW64EJqMSpM06YMu0j2O1MtQx8mKWn1yZofz4gMJljPVvV/wSsWHQxnNrVkNtVi4BsIlfSL5Bzqo2uTUFiy59N3N/UgDyTQODWjcsVxMo6e+4nqedQJ7Jeb8LalAHIBo8CT8HLCFxs2LXB5WHTFjCXtCpBdLXpyfuUW2g2eJlq8sBqwZBzUlc4gpDBltnDB9CURR33b2WXc8yC6drcs1GpBwMqPL8cYSep8mBg502Xxibsb8N52M+Dkat4SLBVaKR7TwIIOYJuIVIul1P9KrfZSYpWIBbQmeq22jwLw5o+f4BAAqTLYb2worL8W1OjeSCthXbu3N0upQEKHCCtS2tJofK+YwO/G1C7OmB1U/qFbkw/TdKzM6fPlkOpGsaHD9oBtRifJBPEN6O1ygJgtTEnYJCZbjayrx120BwpNiSPefDutR1L9aZeoHQwIvW38fsGx8WQFKOSB8OlMnpqAOnrYQLym1pz5PfGy5xSe0cCWSEZadYkGy+n0ARYnYjIdc39wiiHSpWhDZb1/2PvTn81O6/ssL+seZ5YM6vIqiIpUhw0S63RLSnudg+xgRhJvjkIHMRAgPwN+ZIESD4ZSALkS/ItiO24G0F3p+WGEllqtWaJoijOLLJYJKuKNc/zmPXb+zx1r+hud5xuUSXpXuLlrXvvO5zznOc8z157rb32o5HT7U2dK6YCAGwH2TZvEiwCRupZzT/Mp0SAQwFu1NRhWF96+Y3Zs88+V8kZgV27sN5X7+ffjvXEiWP1u127dhUI0wbmUGrghgFJ93xsVqfrobq2TgKCeyxQoA6uAufM/2pXFLMViaJHOCLHfKlbQM0F+d0vtGXOnVgwnTJPcy/4HFcSa4x1AXCaAYtWI/OTpBeodL5HDh+qdijaoHDB/ItvfqOYoPVhWHc/sGP2wccfjwnS43HM3DVbl+SXzyNlB8yxrE7MPdVS2jj6BlBaY5zXigSBrpwkFWHvpahDTsSF81RkutaYrdu2VosYrSKwMJ3wEjhfK+ksYGrsyGefePqpMkBxrpw6N2d8ir2t+FNyYDK8khhyfcMc/9Ef//Hs61//xuxg6pQlLn7zN784++IXvxTDrse75jBMIxdzbJaAXOJMixb9HI8fO1LgYeN662AcRwPgli3jsNqyVwPO3Buzrh7QGoKReeaZZzNn0jblIKnw6VpXKxhflGA5hO3GLYyi9BLVo3d9nI531H2m7RLVSrUdY6RVJd6SRQGsqaW+cU0bowD+PIDOdUkobIxMcvP9a7NGtJmPe48xlutqhap69ElSfTZOz+6n1XGJXpTXW3NIQLlGL837GweP2zFzWrVyfebglnJ0J1ulsKnEDuiB1ayWSW3E1AlDtaVdB9xJklYA+CrGf1JnVE3j9DW3jrTLba/lrdAYgGa83v1fy0rdQ5Ju1qROfNV+WY7BEgjtHwAEtZlP14T7PpJnXu9cGATZh5ppT9/ngHPtreyRHKet5wNAF7ipdSPnWjXri7IeX6gExYEAV+CVR8TJSLvVjQOhjk1P1fV533V6xAZ88hjwHpKO5YpOIpy5XzWhkcFarx0n9QGF0sbUaQ+JrblY81rf2qmN0EUxQAHCBsoZmUr0MWkyV8qsyCzPZ1ILMOMyZ6k5KmlqXmI+714rbOloqdRy4U4KN5BuJr2VT73g9JreNePtbN7mZkmGAHla5eT40P1dtjJdR8s/ybjrpdRVnWiSP8qiSHqrvjemSXwatqXlD9WA8+bobF+T6L4/yiymZaaMa2HcV3pt1kzTTJsoccHyiVG1n2FyqwSj1tH82/2tLVxeU32lp987PT9XzXjiCF4H1v93Dh1KO63zs69/7d17LYR8z/EsgNV7/AL9jQ7vLwWsf6N3XHjxwgj8O4zAa8/+sILfyttjtoKKZNBtLgL6MlzKgm7BLZv3bDRV58F8RcCfzYHMZWlJcrBJGAG1TgxJugegANJmoy9iLd6CiZLqtWlLs43toMnRk6FBbThYrwSI51LPce7syQRIm8q8g0EFExb1O8vy/hVsJtCU+SSDKov9BC9Vc5gNargmckXEpApKgQQmQiR7FThkMwEutqnDZUtPGsttuACUbHrtzAVgbexlFlEgoNnAkaEGsoY0d7RgGKBzMKL9fIxKs8LDJbbborRUcwDWkgxOnzc+t0BPAo0yE+n4tfpJChZGoCWIq/rQCnIrmzBBszb/qZYNCQpcC0HImWyG7x6LOUskgzZ5iQBZerXFywMQqk1JxgnAENoBDgD0pTyfGdAiRiupWXMduAOfSF9dQWhLUrFzYbCKgDBmU5AzMROdcZ+r86pseGXi+7hH8DYClvfKo+td87zBhMyX/I3EQIFas7ySLAL9eYmGXF9Ml+BAi5rqzzlYvMn0ZiQoOihtEDYy/A2egXIsbLsMk5A99NDuyECfTNuIfZWBl73HaFT9p8C2ap3I6dxX3bvT5wD3JOuYLi1KXnjhhdmLL75QwSlA4NicI/Ckvkyy5Qtf+EJqzh5J26eXZl/72teLQa7a7MgOBUoMU1YHIAvQBGpYwt0Bo/se3hvgsrOCOp/t+Zvjpj0CyWZgmzka41yxXwXxfW90K4ifBQRDbl39RCZmWg5i3O/uQfe2+5C88NCht2c//elzSUa9XIzrZz/zydl/9B//h9Veh4MsFGweqeWrf6sjpBqwDvXBlMwbYJUIkLjBSFV7oCRDLqSk4fChgwk898eBc2cZzKwK6CTBw8RWHbYDzNi8ml65hwOmnZMa3o998uNVK1utMnKv+FxB961bkQNGjaLev6TF03wGGr75zW+mNciPUot4qNaRx2PQ9dnPfj7M9dOlYgBYqUpORxrren7m05+rdfh82gIdi6T+3cNxI46LORZy6VKy6e1Zn5Q7kNymzrRq7JJczJwzr5U7vJXPOhQzO+/LM+BojI2sb0z0rt1MKUQMrchQJVX0r/7Qh56afeDxbhX04osvzr7znW9XcNytbNQrd6/RmosJ/i9nrExwMtZt27fMNgesMvOxJlqPWuGi3nltgTwS+wtpV4bB1YN3QxKYq1Nfa22nnpCY3JLkGOaoS0XMM94DXNYjmc2atinM9s4kL3alRtDnYuysF9cnrwDz1v3cc6DlnyMJaP/p1lL5XT2n15j5c3l+WYbfY6Zdx2LnwwJbF9zrzstH3Mzep1cuQ7Ca95Uog4vbGde91fdC3TkNRqY12N+Be/sV8KNO1XOffvrJSqB4f0DPuHm9c/W5w8zPcyW4KnFY49j1787XGlE9XpN4eCcP9avWD+Ud7n21zcbPvWHPVmep5Yrxcw86TwoCihp7Hmk2uSo1wqjXdR723RNpoXQh95a2X71WA2DxRcixdjukbm/jf5WCtN9k/tzIeNk7SsrLSTnXeMijq/9vsbytwvmZLy7CU7LN+3dpxQROJ5Mza6j4pPbjUlVN8UjW73ZolyTK++Q4rD03JdyTkF+UFlLLlt3J+nx/5lnKmXbEDTjsapkeSXhlPzB/KcMkl8yxZZkb7iGAVfIeYLWWA+UWJ3tk7eUSBJKjvATyF+ux/b2+cg2sKbWv5B52XVx767bP3rp1e5UrSayTAr8dE0N1/M/9pA0p792vBcB6716bv/mR3Zcbfm4F/Zu/38I7LIzAv9MI/PTb/8/kXJrFFTjLJlOmOFlIxZqV1S/305Y0Cqwxq2rZuo51qlWapDuA6p076nMi1c0m0YxaBwv9X2/oAgVsZLkoZgOQjZV5r00r4JUcj9nKiQTkADLWxWdVE/OwgWrVvE/Jdqe2HTZGmckB5NRk2mws+LLQMsfAg+wpcHEl0maMxqk8xyZrE90YZhe7KyMNtGJvAG7H6/1JjSpIrrS7thO9Sdpobezks/NNOOYbLs1nTj33vUyqC9eAaO5RTcyxCcZyykY7PwHiOCbHMx9QeZ/BygILI6tebFgXWs1uCt6w0ZPE63TG52jqBE9ngxSAqsGs1kUBL9u374hDa1ilBC+s968EFADCyxOI39EjLpl6wbx6v2u5VoJwGzzAKjAfPUDVFNVeXQCo2Yg5yVwnBQYorTnj1XddHfu5DZKm+qOim+a/x8+ysGMc58vxqoZqytSPJITrcCWsgDklm95y3W5NhOEF/jsYxTrNB6v9uxrTAdiMcc3vBCFJpsjSA6779u6Z7dr9QJrKb65ARsB1Sz1xzZ/JvCXn35JDstpuSePzzHl1ba+lFc5Pn3++WDsOoO4fQTkw8VRYQKyuoBMAkJiRcABQ1HOSCao35ngpYOverIurtmxbZLdYVudRwT5Vwd3z6eVk3ulVEDYMyVzHGpv3ANZxrfq1DeRHymTILjtZc7Xlbgn6sBjvHHorc+xUgsbVAaz/MDW0j5cCwrlWm6G64DWJGghgzzMfsJMYIy1rAHNmVFUTXckI9XsnwiAezridnD28L30n45Y7TGoANokW81cgeinB+InUhEou+Hl72D6sOCdPckr3FonfndvaeHDJ7l631gRA2nhQgHBCV5tMWUAKrNeretgb1yUbLochezPrT4431+X3f/fvz/YkeaBW1r19JowXYHc6LKmaT0zr4rCR3V8z7Jk+wNaJCZBpHcTc6tKl6/neLr9HDh+t5N6x40dyX8fVNSyzpBIJIpOe3Wkf88STjxeQcU1PZ9wlRjgLC46B30sZA/J3Yw7UWKO9fnfm9EMp0wCcJfy6BjpsfqTEtbYlrDEm+t2eCcOKSV0bEARoYd7d11tIvuNGbT2/HHXN9RvWc0F+r3/uE+1b9LPUj3JTAa/UfIb12qA1mfINRjUl9+y+zRJ8wyOAmU3vEd1ntc2Yem0cX5i7frR6wTliVdVsWl66nVAzudXKBq0ewKp8pt6vd4K7X72GzUlVR2Kz94SuueTYTSpuvgNgEkcbo1ABxAGTLWnnRqWBYR6mU1VDn/OgbPFlbwLERu9oSRJJi3NpLWV9eOXV12YH38K0a1cUA8W8tpIVGT9z0J7lXgKyzAXrnWSlHqsSd+Won8QKN31JLEy0+438/MSpmBxOPUdLykpdUft/apUzB1wD542NlDjCnJoTErzmkjVLEkc/aH+vhMOURJQxqj2vrulcX+j2tSBBnpd4SNJgtKBxSdtlPuMvket4c2F4MbQSpLNsxkHS4U78OajGVq5amjV6Y8Z6Q+YjEyuKrexrOVfz2drEJO1sXM5Jl+3z6wP+SxGR97mQ9UCpAUdgY8kD4Fxc0u3RVSJRCZVuG6ZnaxtXtWJIQmY41q+JrL5VAp10Nv8wxgwrKR9OneRBcDVzpv9+b34tgNV787r87R3VAmD92xvLhXf6/zEC3/3qP68MrEAIgCGnkeFWv2LRvzUxJIMxqSCwMsbN/HUtT1WK1EZdjEDka8Wm5H/V684PgvhkjIHhYWhjs2upWORuZD1ZrAXfFSlk7Xvz9TfKZOJ0NkhBguBawOKPalFt0uRHFdwEbNrUip0qZ1cy4KXlgnkgG7i6Su+rHk39mY1bP8NieKZG6G1k0S6rDJ1II7Vqqcxo2dinpcMkPyoATgpYDE8HYC1J7uDdht3Olt2Tz+8GozqCjDmWapKVVVq6QdtojQM8XK3WEm364xwqsMrmjYkWLI0eomptKpbHIuZ79enL81sCpndhy5u9z5UEw204lMCSRC2B6Rm9FxMQqZlxrqTNHgIntYTbA1q5I17PczGr6qtWFuORcRBIZB5cZQ4SwAo0CdbVrFWNrpkyAdbqx1nB4KhZdbSuect8/duxNcrpcxgs2ggOh6yvnj2NSY1dD+Bd0D/Gc3rXDjCd8yTTHvXG51P7WbXNCSAHk10tMe5KBjsRUcHolJSon2XyC9hGpkgpkGPp4K0NirBxZLa742ALuD68LwmTzD2umQIjSY8KwqgVKqDuTb/mRr47vjZDuVlM5P79++sB4AnIBE6CIj0Ut0S+SrKpDyvJ52j9MWpQKQ4YfwiEJHCGAylg6+F55pIgbT6rPT+BMhIMc3XWc4D1rmRvuiZjORqvH9diJB2G+Ynv7j3jzx3z2NEjZfD22c/9RjmVMioqoJHkh7EqWWHm4GDLu948UsQoJrxeTSXH5jKkyjVgMnPkyDv1IP3blzXA2Fh/qDJO5zU+3z0uwWAtEpB3Swt9o1eVdBhgVSNc1zfMzOLUhHpgRo3pUFpYL6xL1iclAdYkoLuSaQHdWv1oY/TKy68lEXG0GOTf/u3fjXnUh5M82FEtpdwxjI8Gu4P5M78ArwITmUOkngCuFkjW3cyWnJO5ktZhl5VaxB9AzX7a35w9n96zGVOybWClpML5DMk79XqkiQxyzH3GPIDTmwcO1jlXLXLWZmOkDhkjpG59/aaoVcpdtduplGw4YLnAgfs9oBULqNTDvFwR9YyHJBln2AasOzIPL+R9JERdXwF9J7P6VqDhlEQNO5nrIPGyIYBVffP67AeSQsNATKKzWNCJda+2IZKuE2B1viMpVu9c622vPa1+aZk9DsHxmbd+51xqzsaMan3GamkMg25HCk6tMMDvuC/6NaMP6VBx9Ko1jJqsMYAIPwY1qa3Ayf6Qa6LN0MMPP1wGXfYq6411dtwzWDjjfOgdcvqr1VvcvW9Nog6R7LCmH4tahmLm3XePh3l/J27OMfFJYsZaIZllfbqa5xow9dnWkTYc47Kd3+d5yhPK2yF/o7IBzS8mmeN+cZ+VZqUSAX1+gKEaefejJJmaaEC4XfhJX7GLnSyodc4aV8xp6pO9rtbM7u3sMcpAamyB2EoedOszSYYlqRHt9lbtzNvrTI7J/mjfzJy8qvaZxr1X1UwGZU+RpC8PgFyjVnVl5uD9uccZuaU/atYH+xBWtBNqUTJE6SVXfPly3itvtTmqAPu6xNZFJma598l7SYCvRXlxPmvH6MU+AKtjW8GXY0qWiBM6qdYqKAyrUWyzKQnBLrsxH85G/XTlCvO1G7P9r1E53ItfC2D1Xrwqf9vHtABY/7ZHdOH9/p1G4Gt/9D9V4/DVqxIUZpMmI1q8hPEQl8EEMAEcYGnRrWPRrw1KgN2g1fd2eo28JgHJunUbOute7oTkO+0AiLUTYKlBsyG23X16Qg5AJ1gmMc0mg907Hnna228djBTytWT7DyTrvGu2Z8+ecvQ8nqwjtuN8pGSAqToxm7Y+ro5O9lZ/Ue08DqvrC9MgSCdNU3+2NY3AH4pZC7OQtvI/V0Gk9xMQYGeNy94EDYJax1kyobKe70CHjHoE7sMcQhZ+BC2jJnUEG4MZNIwDPA6Hw7GJzw94/K1cXBOYdE3sVNspOMBwTvKwISuuoCG/7+x013KN2q7RJqd+5gSZcarm8ngDcql8lsDzPNOXqnvU4LwBd8n8EuADrI9Gdsol8WyYLNfg/gQ7GGiBMAAAsJ6MHJibIsB6O21pHHub2jS4dP1HYOl4C+h0gW6zZlMAVEFvBTVzLMYYn/mAynmPnyssmQDufEBcQY9WE5xcc70lKqp+eepjKAECEHbNZwdGbUIy1++zrnGB1bk+gcaNbLIAaxn8tHO2gAqIupE57We9+jYERGG1Hky9KQC7a3daIWT+3Q3aJBSmcx+mXlWrl7lc/XMT8Dk+wA6j5TglFIpFLZOori0dLZrarKaBVAGqCoy7tg+Ycj8AIV5fSat58+m9i8h7ZdljjEfSZfx9XLv5CYVxze5e60qUzN0747N6jmLo0zs5tabapKjNdWxAibHBemI11NI7F+za8rDG1esw4Ol8amHXrFlZrbC0ALKWaC9z8OCBtLR5u9qubNu2vYJ39azKCgSGJcsPo4dtshZUa5xcP6wrlYXjrVKDPA9ThEFfujRzOYe1LEHuOLfh/kqxgfFynXp+dg07IGTJPErq/eJL1d4FoP30b3w27XmejixRH+kNs81JPmBZgBAOwG+lRyd2lPxe/aF7TVJC3f3a9DBdt1Z/TyURKce4nXX8JkWG4yKHTdB9Uw1qj5kxPHtWu7G0JrmIudGepIGoFkGuFwb/ZFheqoNqcZP1vIzWijWLGiZy6CuRGN/K2u/4S6mRdfPUqbMFVMmW3QvAKpUF4DeSiZxlsW7dXietiCpJBqB0SUn1nS2QKJnTih5gRlsQpQiOcyPgmnNXdw24l3lejIskQAerSncP3DiQwbA2QO11stfI3rtaFSH5Nvqsqn10jZfX78p/IQ7MTKyYgq2MMU/Vr2cC1Nz3nn0zTAmrycE4f+l+r7WLVlLIPdpSU1L4QwGXR0sZMQAgUL4r/cQf74uuLAAAIABJREFUinkb2bS+n8befatsxbH88R//yezV116NhHVntZ/atPH+mrd66lYiILJ3ju9AzqtJcL0T+bE5pFWONUmCArhl7mQNAEwrqToxm0bJ2oL9B1ztm67B1bh4S+aYPw34a+eqMRx18+MewExaU0hbh5phKKK63lhygCFRlxe1g+7kKF857k76DuVSaTQqKa6WWUnAMLxq4NzrfQBf3osvw6WA+7k+394v6zrvhrhbrw9Q3bSJeVISSQGrSWHmtVn7KV/KzC5KqvLByD2ehNCK9Je/HPXClYznhkjzJc7UIV/LvcQlHEMqGart1/U4ZxtP16uSJZOfBgk1wNrqJ0Aec40S7oRJA/heG73Ode57M8eW3ytt+vOv36ttbRYA63v3zF/FnxcA66/iVf0lOqc//YP/NjVrcYXV93GxFhk24TXJkDKBEKipl1KfZ2PumklZb+6Y2oOwg7+VepBqd6FGJYs3OfCW1ORwoCVnUVdzIZsj3NrEmdqayG+z+XrIEmPwvN/RsCvnEpDfj/VJ8EgOfDZ9BE+dOprj6fokrKnaMIs8kCkjvj5BnsBWv0eBJbAheLFhAmLtRHykekGq+/P7J5/s+kJg18ZEuiaQfCfsAtkWwEuupXXG5si0BEUrqu6kN52ya0gAWX0lp40bsB91UX5lU243xs6Sj83cawaTV+xsMcJzD6/1fBscgxnnLbAY9UyjxrDY06ob6v6P1XLEcWXs/Ty/b92oiy2mNtfShigA0KaDOceiyJ3OJGGgNtLrANYBukkdV+bnPal9w9LZqK8nKGfnX7IsrHAYmisJxMiBT6Q/o4AFYC1AOgHWDuxbijzAaX1GgtE2pJiMfCbAuKTAbQeZg7ketcDzmbtx7iMYHQB9sHgVnGZ+CSiuZOO/kPN0PYdsFmAF4Np0qRkVwerd8y8QOoHVebLvQgBYYMyrvzvuiWEpk6QCjVimGJYkwCETU4+nXcwTH3wsAee2ap2AQRdQjX6+3kcip69zs5jmjiByGHcNkDiC7z7nqaYzryomIkE1GR7JbDkK577t+qyemx7zx9b5+nvXis215Bggfkj/hgy4jcba8XSOHZ6TZo/3HgqDAXRHMmUuOdBri0CwzJNK8n+nGDgBPAObMmspV9E2fVsdYAo0rFkd0K5lRtal86lVnUXuR7rZsn8tdU5WecHp1FZju60Leo+q76QeGONX91vGWQ0rwFoSxryP4NOjWoXkPNsIx9GSVXY7jJ4v7aYMnAGD1hlzyvM3BlD4rPuz1q4LsDp4UM3u89U6CjB96qkPpe902OSsRdQtO3buqiSR97WGfve735199KMfCYu+pZyB3806KXGBjfXeWzan9n7j1syZsGeLU/N7J0nHRdjXAEBJtpiCMbQis3U85RibY7PWkQG/8OLzs7fy79HqS4Ku+z92cmlIMoFPfVZv3Iyz+IVTAfunC1i4BzhCu+eb0VJfHBfVOJCXwKbuCQZJDW4BoJJJ735oYqLVFZI4O952WW9w2S7MxpvcErOOcUTFYaVcl40ZM/NkV8A+QywJG/O6Hb+pVcKcTqUb85NZ9RwOrlMNrOtW63qpP6AHtavq969mXzhaEmlJkB2pqd25K+7V+XxgrO7JkgxPbG6VzLRiwr1a90CtXz2/MdDNwvZcKsM1I5bjxHJ+/3vfq/pWL6AGsN9h2exTn/jkJ1KesXX2z/7Z/z770z/9Shj0c7PPff5zsy996UuVVPj2t79d7W/+/b//D/L7v1Ns4FtvvZPSmrgLpx3OK6+8FOD6VpI25sryYvBefvmlmvfUTx7lgJ45Yx3Qo3tllAHqrK0deidfSk92CZ+RpGnAKgmb5ETmgee6BhJB3tf7DPBmHpW0fCqtGf1Jl2et7H1kuAJnHYpSq8zvrMOTZNvcuct4TwnZqmmdkg8SOq47v4ybWe+XJJnVpTOdYFd3um7DyrDSm/JI656NKyOhT6Ly+sVcC4742tEosxgJKvWniSWW621sDUpCIgDWGmUtApolI/3bnuhzJLg4BtvPJAdI42tfISKqdbmN42p8k7BkMHVNTXpUT1VWIHZhzkiRBuQyoMp3ZSv/wz/90+neuJe+LYDVe+lq/DyPZQGw/jxHd+G9/9oR+Mof/leViV0ScHqHJCv1p6tX35+M4f3ZMNZUxvtWFmqys5H5rpW3AKtsZANWbn0AwfnI744mEHw0fRFJW04GUB7Xuyyv50KL6VQzSm67gbFPJGl6GgreLfJl/Z4gpQxsZBkTgJ47lxYTV85mM7mTTfBcAsrXYj7w09oYbWZrU2dDNgi0XDjfZkRrYk6ynNmT1ig24ImhtHnvT1sc2W2ZY0Y1gh21OjYKLTjIrd4J8wEMq7fRCxMz44F1xdAK5kjOOrPMwKHbe5D8DUapMvtVQ9fGSnOOjy3z9LyRTR1M2Kg9HaCJRFo2XisBZhzYT3Kl7vnYdT3z2VS1pG1A0UG01wMyAnfv4flkvZil0wl4AS5uklti8rA043kymXPMqJo4ckjnJ/hQb8Nl2EaqLY7rvyFj/uSTT1Qg5nMFxs6TJJjxEraaWLzrwzjFTmFoyXw7HK2efNWaggZwbrreldtWLdKc0++oWxxtAAaLikkf5liy0ZXBn3oBNmvSbIqg4lIxX5cqWYLlEfRKKjjvAb4cSR9XB7GjRrjY1Z8BrBQInFUzNmRvCqPUe2Nbcz4ViE0gh4uqsTKGQCp5+wORpz+UejXMq96jZegjMC/zp0hWzeMJYA5W4r31ygM8ut6dlBA4Tk7WjLXUgmEwaqwbDAx2ZEiOnfcA934nCB/PG8qA+cmEuTneSagBVgtmTAz3/ESD31cyZfrbuG4VzE9gt9kFxizuJLL/082QFQMRVi0MNWXE9bA8R49KPB3Ovbsl81P7DUD2Yq7j6SRNUmMdt3NLiNrUy5HzMi85n6REsdJq0suIJbLAMOwDsDoWAEOg3ceqRr3r6tW/D/fvrvFth1GPNnvpY2wnV+ZJnQABRrBr6gHdR2o4OcJaF7nzXgsDuTbr7+YtW6rNxaKsf9QGZJjXr94KWDkzO3DgrfR1fWX25S//3ZhRfS7M2546r7eiPqEykYww5733+hgbrc1jVRQzy6OSoRShbiGn1O6janozv8iLXWf3q9roZ9IS5/kY95AgD9Mc83xJ5h7TpSGPV4+L0V4So5obty4HmL9b19994vs593wAGeMldZZAKqAneclFnvswwOLve/bsTcLwkbv9satiYVo/29l7KrfAfkq8VJag9x5SYNeDVBXgl9TYljXMukZ63WqNPLfzScWWm1v9VXzoxMh1/8ue63MMaK0ZkQADFpzSJV1ffvnVuofWRIrMYZoKiHu0hKtkqZ87mdQ9kSWrWgnRRk7AB5VH7wPdyghgMdfL6TYHALRiQyUSjiXpcZV8PHsVxdCurBEf+chHU4u+bvYX3/rW7Ktf/ersmR/9qBKOn/vs50oFtD+g9OUXXpw9FpOvJ2LwtT0MLKa/3XlTk5lEHSdx7J59lw+BmuWjaeVUxnpJQnoAThLP6qVXVOIkktjqwZ6kKCPGqSZ4jOfoed3rSYMw49YJqQbqQ6rdaoMu2ZHvK6Y6PxdzGlVXewU0K+9auQ7ma8nip4TcMNcyl4u9tkyU3LbZVqoCscniyIYrCZia47xT7pEkgx5IicvOJMTvT7JhJcl1WOar1n4qA222uP12n+Rq3XOL4y/DpLCo9yUBHud7cUj3wcaUBvRm/9DiRoyidGltnIZrb+ekPPZibOvkKj3M6Fx/iU0AWwK4DPlyHuqz1yZhvzqJnWL+lfFkLvyP//RPpjl8L31bAKz30tX4eR7LAmD9eY7uwnv/tSPwr/+v/7o2GMHC9SzEGNU1a+7PoptAcNWGbJSRApXzr80jwZjNvtYngUP33CtZDzYmQeKlBI2nUt8CzAGm1Xs1AIbMWK+9KzEuwIiy8pdNFpDqZygY3bFzawDQ47N9+8h+F8/OnjoeVuRoWIi3EvS8UZlMG8SxBHrP/uS5yAbPVYsKxh2bAoDVBV1MRl8wRBYlyASaADuBh8+8mCwllpW7og0VaNEDj7xuQ6z8gTfMIxdHZk3+LWgb4GZLAksbkv5pattKtns3Qy+o4iDarOucXHiqgbJxTqzWAKQ2tVHDN9jQzvLPySb9fryf796/ZZ5dkzqYNpIwG+dwLJX99zmCZnVpozZxU86ZlEwgZJPfEBOJrfkZ4Dod0HY+AY6gkvOwzyi3yqmXLvkTpgObRZL31BMfrEC8WgyoL5wAqxpW9VAJ4+/K4EaLGH12yxiroowxRVsSPBi86ueZX2lNMB/UG4v3sqf+jhH0VdKqfI1xHiBpyMUE93pyCuBcU9cT04qdAFQGw9rv9ZdIgv8KwAq0Ls15NWDt1jwC1SEPdqolezNyVbMqgOfWuy7XIqA18r89ewZDxL3TcKTGGzsxzYcxn+abHI0kyHy21fiMzzVPSKDVtZJ+D6A65s58cDqSH869+pyqPZ4HPgfInJMCjmvXF3E+w/peQOrvw7W6Vo+JNR/Xu/4+1TQbIz1WK9jPPJMQorTQ4xBDejOSu9OnOOEeyc+SatYV0lYMeYLq6xirGLplDWl5X2ovyevywHasyjzXvsL92+uZtcz3lpA2AOtau9Efd6gfXDPrVydYOjhutrVBz5jDrrHrYF4KqoEq48NsRn28pIK1qe6z/A3YWIyRT8Dsgek6dSLtvl49MHvppf2R35+dfejpj4ZJ+7uRD3+mkmfYTBJo4JhiwPXDjmFdV65Mq6IAjpUrwo4l6OU4DEhXS5Vyw75WdbVLArCscy9GnvziSy+X2ZIWJxQpl2PyUrXnVVPaPU2954okCMgoVXZcvixwb0MmbW8wgdZaa/DyfDZ5sPfDvqphN3bOXZJ0b1pnPZo+v+49fXoxq37v+pgf3RpJgk29a5KoOV5jbUxJg5vZDEAsuXH2rXymc2rPgDY+qrINyT1J1Slh0kzeSKx0eUcnD4GnBuejRZm9kRz3wIE3y4kX6Iey9Bb3+ZKuEk+ku+qBGUPZG+xpPAawYpWEIUctJnKuF6hjoJ4BUq133ldNPFZOcrGMlFIHCnAOZUT1Hc9e/EpUAD/4wQ8DWH8Ys6yzKdeI63X2O3tqAdKsaZuTaB3KIKCp+uVmbJiTmS+bmAfl/XwOUzfJD59lXySrbZY9QI1KKdeP6zZ239qkk0CvA33vD8Da3gvdv3WsyUOW7Xfud+B09AY3BljwubY1bVLUxkT9vkBqdw2QnI352lSm4SICq508akO82oeUYkSyDrAyRKvkYTwwJLa0YXpoz44kGiS0+TlEKRRpu7XjWnrNOx4xRcncA5SvxyDtzk2+FhJWzKlWR+I7y/2htlurscUF/iVAjY/RWBewCoi2FLzLRHyN9bWPmdmUspv2HOj63a5T93cJNW3KyocgWZcuR7g++1/+56+ORfce+b4AVu+RC/G+HMYCYH1fhnnhQ/6qEfjev/6nWaS7mfvVqwr+I0WMPHj1mmTpV5LPqV8ReJDACuLaeKaxxmS6INCsjGsW22wMt8J2HE9fwHcjQzpy5HiCoGMx/rgUIKzHY/ofbri/NjqyJyDKJn7l8oVsIhtmX/zNz82+8PnPzDamYffJBKSnYqH/5oFXI5/7Ycl5GCZ11j79WF/dX++zM9IyNT8AkjYgy8IsFGBVBxvjCcwZ8EGCpl2LwOpEwC2AaxNUZ8vFEuv7ULL+ABhDCywhlgTbCMwJTEoWHMOcbhlCrtTuwSWJzUaNvRRod8a160/aJKLb9hRbqvedupQpQAfybO4DsLpWDXplxbvlSzFa6kz1udPjLj/7XBl9x2vDFnQw4/FegjburwI68kZ/w0BrM8Spdnvq+M5lvFxIdXAbI3kW2F7Mc9S3kvPZTDsr3tgSOwM0iNWX5mLo4fnwnodqTAQcgpwCrHGmLIY1APAO06Vi9SZWNW+2Ksy2ej67OwbLa4qlzn93XZVJF8sQqtniqr3N8wRk1cc0x1iMYAVNbZJRjpQVcOZYpn6M49qUuJCEXdBq3PN+gjWJCuOn/g7gn1/DWg7BJQOeM1F5bw0raXWeVMEmWTAWZa6es1k6WzpZ42BeOjDp1gzgtc8nTX4gUsN9mX87doYpylxbg9UuMNUSW9ehnTB9Rl//kuU5N38slq8TKHXcuWiCNYwJVQBAYK7fra0quXFY4EmyNxIDroOA6W7yoJiLDvDHcwZo7cCy5+dIwoznvZdhHe8x1qL57z/UBnVPkIsH2JQEfDKjwYxfC7MKiDK8wfIDplx6r1y5EBm7ut5zOTcApZ171Rli0riCenDbVg9pvOvezRwjoe7WGiTFZK1Xa33pwFuCDjupxq7Ps1smNaAtBUPGul5bgGcEx+5LjazJWNOaK/N1vJ5qQfmC+YjN1FsRCKIQ0TuznG3zue6XI4eTmPtxWho9/0qty+vTl/Uzn/ns7Mtf+vLsgx/8YCUlGtDnvhgAJ3WW3FndOysiqQRcKVBI/v3b8RdgzZwAKgEgpnMUJdZUrsVUMBKN6lGtg1rTkMViAL2HwF8P1u07NgUQrc/8WZkA/lyMmg7HofatWiwoapyDmldJynJ8JbUt0KpP6LokaJph9Rk3A4gY/20MW7kl65O5cSXXnITfOsNlW6LNmJfMmlJEv109uLN/WR/u3pv2J0kP90L2lusBWcyhai2bwCnQZezq3pp+5xbqeT9qaN1PS2v/AFhfDHNpDFKCm0cDV/00gROKHqzrtiQStiYJVmZWzIoCRsr5vj6wa8l7HZM0A/70Vc58nIz9tBQartrYOJ4MngcQGePTYeaBNv4Bbxx4I6zvy/l3nPQzj62pI8nY5ROSz2vTumpfzfVtUZOQpUs2apFlDM19SZyq0c28UA4igeA8JR6UxVhXtThiKCTRVj1Gc15933d5TAP8lJGQFOdzR2mDe8i94HuvpWTfnTBoN+BxTSZwWqohjs8SHKXBqX875+GYPFqOOd9RjtKgWD9lyd2A0CSusKqS6K0SypyNC/Devdy6Y6S41tzQL/ZsjoWhmLZK7QtgjmN6r6fN0pXLrpfIJ0mgANaVK9blOYvKCfhKGOcCuClNkIx0H/qZJBigt6cVWC41kT7FXWZRsunJx4Pct0Br9arveWzPd4/YV63Nzl8iXj37v/zfvncPBbMLYPUeuhjvy6EsANb3ZZgXPuSvGoGffPd/rQXUZsCg4XpYUE1YF6WedWk1d4+8JY3rk/Ov32NZ29ylN/ViVbKA11ds5rEds8X6SmravSTBxcVIeN+I5Oz5LMqrs2Fur1qcY+kRSPYkGLTh30iguGLF4tRyPTb7jU9+bPZkvgPAly/GSOLo25GtvTh76cXnKuOrzYqNWFsIwIicd9/DjxZI/d73flAOiQIPPVoZZWAiZIhlm3elJpVNvw1WkHc8tZYn8h6CJhnzXbseDJiLRFgtWTZfG4hgzWnK4lcvxmxU1ce0gIzNugN22X0tCfwMlKoxAyAFAwOc2si75rXrFf171F9WHVHVMt5XzInXA33AK9mqbKvnC9h8FatQphhhmfKl1mnIGT2XeyRg7Ry8xjF4LlZgbYLVqwWGE5Qlm2ysFicAuCGjXfWlrud9d4+1wIjMsMx7GA+mJ1sjh1NnPIJ734HlqmHNmAKAt9Pmopi6Ymoa9CyapLY2cQDUsZGbCfAdr2OswMdYZA51D77uWWusRguNMe6ug9/5boMfLSDG38eYynYLHMngBIpY4yHNBljrOKrWumVZfxlgHS7BQxJbpktaNqiTS1BuC5e4kEgQ95YUGRNujrhNyoWb6UYHcNhq9a3Oz/zbs/vBBPJhW2MI9tCuHdUqAVMzakDns+oCR++xrNx9W07W/SJHLfAE5hPElSmTQBKQmeS+QwZs7gy575hXvg+gPsZvPG8+w9qBZNf9jq/3SoJraZBwmYDveN74eYDd8b36KieILqWBa1bjZY0KK5kSAbVmiwNIOfWeS337pUsxYaqA82LOHwOX+y21pYJUSQqB5NJkWdasYlzVUkzBdTmqZk7XXMBy5D8sE8auTF0Ek9UXsuXMxqtrobudTq1/tQZ0YsM93f0hAYE+S88fySjAFntD0eH3agnJMcmC9+17OMmyfWHJNiTYdj3uizT08OyF51/K2vd6SwvzkU888cTs05/5jQDWx4tllHABjrTiwgidPXMxZklnC2xevCApokXV0sgLY0oUFUs7RwfQeW2AM9mn4zuXth0SVWfTRudI1CXW5zP594WsXe+80y1urLXV2mX54szRHbOPf/zp9P/9TAFP5QU//vGzs3/9tW8U4PVewKlhEmxfD+BxQ2B6AQ7r6wOpOX0w/gDXw54BH+5F4M26Zb4Cmeb1yjx/166dda5uMK7P6v2st4AiyXI5pef+qwRKkHEZP2GtStadfa3AQycJey7WCjwlgpoCGwys8RmtWHyg0pD9+1/PPvZqklK5b8OI29uuZ+502YH37SQRg76NWROZflkb9+zZUwBW26glQHiSFxynrY32BWCWymN11ndrJLMre4aH9R/j2Uw90IqJTm/rXAP3nDrp11PeYl3E0puHw+tgOIQbx0dSL2+93hWjN2oO/aAB3cMxfDqVxLLPca8N9Yp72gDdrX+2PlTL9a7LlTgeyUzXzEMSx/ENJUIpgDLufU3Jt5UUdQKtQHuu7TALbGDayoXBQrbEvo3KOoHQrKvjZNy4QjmQenE3J4a18wH13tbTy0mAX71KXdUy340xWHrgga1JfKT0YltM3FY4vszL9CfesFGXgpaMW/MB9UyXrC2XU/sb87GTea8rSdamRGrNqvX1HKoGSQTJdr2IAdRu4aPGmyy8e6kPBcwwUWq1V1y+c+81SOV90OoFY2V+do3vzS47yu/cH2IY1+lrX3nl7jr7i//HAmD9xV+D9/cIFgDr+zveC5/2nhH46ff+RTEEVnubRVnjj+bfGLxksElpV68KKxZZL8BaD+1bAmLVbGqnMKTCtwNYb4b1IMchB10UOTEjp2PHz0ZS9Uo2yaPZ3BYl0/nwZEbESCgBU9ounEnwmdx1Wn/snv3D/+AfzB559OEcW36TQPRaNp9Xs8nq2TeMK9SAnYtkygZT8qcYmnCnff2NA3EXfqfMlgRyglIsqU3hgbiOyjIDgNV7Liyjx8VI0gQfJGDkdtt3PlD1P7KcAsHaSDiOZtNg4iJDbsyqtiob68iOakEjABEoAI9qnwQVw9BnrhZyUQUfAhNyXRs0oOa4bPCn4sJ7NI6OAhsB1M6wblg418hrBlh1LuqnxoY4ajCHeU4bTjQ4HsY9NnkthIoVwnhgPtSaAloJGKvuDWsxMaYDoBTZl4BjdZ6zMW0ttty/sWR65G/qkAaoZHwluK22NtWHtd1rR1sbbT1aAJwarwBQ53MpRjrqhcl0nZOkgusFYA35s8BaUNSGF20WNL8Gc74p0WBWC9BVXRl5a7t+mblktsVMVoAQCV4lGLpVUkkr65jn3IAH04rFaYVBMziC8DuAVTlWds/W7tUqkJqCY88VJIv0SNbIvvK5gq/u65jrUWYk1wok6UtsbB/KXN23L8A1QT33WlK4YpImttb5A2QCYWy89zR/XGvv1dn+NqApsy41jO5aJlfzWGPHamyHeViB7QLsfR7z5esDjPrsZlbaVXU8z+/nP8fP42/edz4LO7+mdQSojm2wDO6H69VmSCBZVysBfxQZUXFgia7fUE+XtSYA9mb+TdJ3O+qOU6ePFVuyapXzcDy5nvouLlY7SCoMsKolvFkgiOtws+DN6lXddzmYdj0t2d97zw8jaG4CluUwXMF1m4cJkl2PVkZ0UkuiTTANiJv5/bOavMzjjPHGyDMXMRy6L3LwxRQTnNCTTMt6xkRHGcS6yJj37Ml8SEJDaxfJDkEvdnbDhtTXb6Iq8T5xF750Y/buoROzI+8eifN3lA5LIi8PYAeYBcLqS7dERko5gj2T0FOfyi/p1MmzVYtaZdgZk+PHT6eE4t0kAo9PSgb1spEsxmn1/ihhtmTtpdIQyFtH33rr7fQAfTvGUFyIOQsDKBIPywqsM5ZaleMgo92YNY30uOrkc1wVxJdxX0BArhNJcEmfc438bXOkwTwHroe1LQfZgDTgtPsnG9oOom9nzS6pr8RBfkXKah5RLAzTvJKCl0qoAdNwi3b/MoVyPJhh6pSXXnopgHV/ykMarN7Qb3b6fO9PtXFXZp/rzZjO8a7Je+zYvi0gfFsAbPZRZS2kwjnekwGLQKc5cikJ01Op2ca6D7fsYrcvtFFbKVIk+PI6e665czY9V5lB1VroPi2/hjY0LFO/zD9rKhb90Uf2zT7+sSSCk/BQhqBm9Xjcic0r5zdaZUlQlH8BZ3juwKXeabVL+QZwG8/E6Hke5VGSX64dwGr83L/jPudmPe4LaxFgD6i6psBvu+034y4XOhI/1sBmZrXXs27POTpbA8ugb/rdWOcwvsMt3TpBYUGJQaYLba9eQ0G1vnqtrtuwPIx2TJ1WSFTpVqBGtMGl5DtjsKtXJH8CWI+fn505FTfga3bIMMU6KfDWSNJB3FJrbOaqFnlAuXmrT7H7Hwge7uDm2FDwGCNxSYHc3F+cjJ2HseiES/tPuFddewBW/ECq/c3/+/Waq7/4rwWw+ou/Bu//ESwA1vd/zBc+cd4IvPSDP6ts4H0Jrm8lsMN0Xg54kKG8ln/PwmKQuVpgV61U26HdDTkQUwnsg+btZCt6g0aqFzne7UU3ql+d3npqQEI/ZXFeE0YUU3ogm2XaSUR+q6ehRudYk3OpCeEGbJPZ/eD22e///m9H/vapBENZ2JMhZTd/ImZO5ZSboE/mWd2VmimbgsVdkIFFwu4JsGz42FyZ4rbLJ0XDSLacd0iXyNZapnuzAijsLeAKND0c5qOyvCXpTduX1P7YeCswFwhNhkuCXaBDndx8kxybFHOUZ599Nk2/D5b0VD0WeTGgNmTRjBfsz7sbAAAgAElEQVQ0dGfiQUqmlUEHUN3SxvMF1zZyG1hv6JM0uRqQN0Pga7BdzZp59AUfLowtieWGyOAFm6SOalldL43WtWlRjykQK3naBHjVv5HSYv025vpuTrCqrYSHAM1YCLaKYZ3a2nAe7r6rzbY4F3XEwzBK64ETCcjJq/TuY4K0KbJA/3Z9RJzzpdLOaX6t78jo1/XIcTr38bv5gKuAUtWOeuR5BbTaAGWwhFxdAdYBnhqYzoHTBnEtEx3vXbVIUBGjImAfiK1r0a7ZvoBVwbcADGgpoFaMazOHAuQ2EZHlx/hFpptro+/kju1bw7buKXaE4ZAWHuZKMwpt+IM1VvcmIC9jIFLI+pyuce5AvWuCqwZvmiMDtM6XCM9nreeDtDG+I7gfS0g/p+Wxf9VzBoDtPoydJBjvPQydapymxE8Ho80W15yrcQS1nW+zl2oCnfvNAqwB41mr1KqSA3MxJV/0HEYq6lrvuy/9UBdr7RMZZtGfbQbjmjFlKlfXChjJtSf3WEA8z/P0JnLmg/dmhAAaa0sdOwlxfaZ1tIHpYF02JBFj3pLjAhNYePWKkkfmlHrBUrFUUBxzptXpcRq1i+ef1x85iTJGXRIX1UIjn8OhtJMXAQlL+jXr1zMRC2MX6WIOI+7sUQ5cDAC9GDOljBW5p3tR79d1WdM5wK5JMhKAXRm29XYC9qsBg9eumTOpE806cDnrIwa2aykF1ElshtE+c/p41q8DNQ4AqzV9deandZSUVcLQenz+Ajm3unvgPwZJGQvgFtOq7hJYtmaWw7JkWuatfw8DM0wkNsv4YiolESXcsI4XA+gkHF1T9bWuRbNRemEurfHCQGvjAlBIWrkvai5OCSXXyXpkb5FEHJ4HXJqdy+EwxgDrK6+8VmB1SVjixSk7ua0EYFJKCN/vrr+lAe3+ymaaemlrpBKEFdUb9r5KjAAhWLNK9FXdqmTxnON8JxrDaGLfyqCowZ1zdC3MCaC1pM6lUG75rbHkAu3zAVaA8umnnph9Mu1vnojnAO8B49nO5VcKfB1Myxsu+hj/Q6ljvhRwRA5sD7TPMJUjtbX+q60f69hoe+bzzeu5Wu8kckiIp3GoNajKdPu+ldTxt6qzVncc+TrmeDiBk2s7Z8mp4Qfg9VUXSqJfzfa6JEndp9dK9G3dFn+GJHe3br0/783tnET+SqmC1m9UApIkxG2JLe2ZlL1QSTi3APyqHTUP1ySJcjMlSRcyJqfr+9UkXWz41upO/mofNnqsK+FJAtu6nbHHuLaiSnKxnaZHS7LuDnCn5r7ERZ5Vx++8fI22Sl5fqpjMFfeO621+/uCbcY/+hX8tgNVf+CX4BR3AAmD9BQ38wsf2COz/8fdrU8iWnZ9kPgUa6iXSrDpmBFdvcLnERKR+M9LblalpZTygpur2LVb+kSItWpkFe9ZtVMJ2LIvz3qYwRGRgl9K77Gay3RvSckEfs4MHDwVovjo7nE1RdlctiMV+SRmNaOWxOI61G2cf+vAH43z4qdneh3bXhl/tQcqdtmV2ZFo/+uEzJf8VCFbtYjY4oFWGWGaa1I7DIfmQmhQbRQEajoQBCoJQgSZDB4DV++4J82uj9v7qX6tdQlxcscxYRJsHkOE9StKac/ZVSzimMpuZzWa0svHvK0kAfP/735/98Ic/SoD3TgLKNZEnPVDOpe8ceqcCEZnU0WYFwzh6ZNqQRxDCMEOrmQq4p7qYYvowYU0ltcPixPINwOTnYiInZk2QtSKAnAxSrZkgEujCpBwJaNMT0e+0NqgkACZWdh3Qqs068ufU8W4Ky7o1EmgmVI7R32zmZNbqgwWOi5KRrlrKAnEd2F+ZDCQEadcS2KvNEtwIKLXtWFfAHFvVLKfre/ccJtBTY17BfstiB5Cd/9zBLA+ABKxWY3bOysyXptZCDXKXVsBmHgz2dPQ1HZ9Tn8VxegKxBYKnh7m3JszFaGNR0tECw0BSwEUFLl33Nb+2s4K4qeZusD2OE120CEOSscY6P5BWOPv27S1zJvI+wNR1dNnbxKnljX3seEHsn3PtAK/r4tRt/SwDOneuDczHsd1l1d0k01jPXzMHCO3xbwOW+czqe5lUf3dNx/OG/L0Z2j72kQQYQe74vOrC6+91HJXDmJIvZIrGGWBlzISNbefyYjMzpy6nz+jly1ljbpzLq9OHNPVqfUrdR7kcPM3t+j5JqMsFtQFyte+qntPTPT4d1FAMSNyZE4Cp93Xso7dnMT3mKDlywIrPkIBqx3ABd9+rDdSndiLh/9XTb0i9ajGWAQ4czS8GlAEe6jkFxOWoOn1mHZkEYrXfiCFcHN43btgakBTX9QDhmwFml64G2IVtksgT/FqTAUisp1KJrVtSPsAtPuvCoiQYh5JGjaiRxyiX4U2uNTaIt8DBA/uTiPtRHaMAnEkM9hT4VaYBmG5Iyx29K4HLMs3JGgCgALPGsOTplRQb9dnUBq2eqGSbe7ak7m2s5Kt8AXK2gKq2QAcjrbYu+0xjcSYsJTbY/SbJszv9u4HWzZs33ZVhKj0AXrtlSD5zknuPdk7yL3W9sofYCyQWX3tt/+xC2OC8KmUAYdryHImoPi5utrnPJBCmtRjDVr2Pa5/J9ZoSO+1ZECMwrcEq0TT6TNMN9Jo21jvzYr4aoqW7N2t9VQLSHhDuj07UdT9mSoHez+xV5s2Hn34q/Vo/Hjf+x8NsUx11z2e3gnG235hn72ZPfjumhMZVTavPkuTSUx2wxVZWgiz3290SFgoRMuJpnTAG3rt9LabeqFre5DJzmHY/uDccm7hi00bGd+qTlbUcSwLzeCUO7DMNcJWuSH6QIidx7P7MVVgSeT9mteqjc4yu9+7dW2cf+MAjs71RIdy/aX3db+br+uxRm5JgXbFySe6BgzGqilogCZx6v1wnqjLL7rKlYUhXbEi5wO3s/+dmh94+GRY79aqXMcNAZSf8OEPfnxiHGorM+1zaO5Uio3wU5koEiveWUKp2V53MrHHpJaWTbgXme/0dipVydTeukwcB8y73z0++ey/0YV0ArPP3wl+nfy8A1l+nq30PnuvByHRvBmTeupUeYjO1YQkGwkTcuB2W9WpqKNOj7GIkZRbmah8T46SVK1Ivlab03Zw+UqU7yWQyKGAikc1qY+ziBW33ZbMlFyYBBlyWZDPQpuHHz/xk9id/8qdlZGEzISt74onHYsDxYGVF9VtdtXr57IOPPRx2aXcxbuRXt2Xpi2FLLZtgJXVVByP9PVuSvkh7EpxVY/KS+wmz1FvpdzZ6V6qTSuBTlvrdgN6mODL1NoS9MQGx6b/++hvph6ce9tjs7/zmF2cPp/1NBzmyse38SdYkOChDmwKJXR+JLbH5n46sVwCEGSX/0u/wueeeK2CkD55gxca8NgC2Ja4tAwKSva6t8yNrzriX2Q4GaMooa0Zuo/PF6IdRy011f8AomZYan2zmzB2qnUZA/zosNMOogHh1rM6Hk6cg8nicnF986ZXZa5FTn0rtWslHcz7lXlqujPrNqX/D5kUKlXNfvz7AO/XEqyKBWp7ATcZYkKQHq96RBVgFv5iBYrgblJAHlvsvyWSC9WJMOermuqzJcTquEQQ6jiHHrQCJKcpkeFPJgQmktXFTs5e+fJdMGKC0ZK7i+mptc212Key1YK+D4bRGCmvjmnn+YP9G7+F/O2DtEAYrvS5sDqmn8+iIO/WUAEqYEwyor2EK5d8DoNX3Dh0nBiUJg5zj8iRIziep4bxWZ44xHNOGaU8SKPoWY905ZzcLzzCmewPXZxUDB/xg5HO+ARUk2YxtBgNfbNkENAdwNe7GeThRjyB0/vc6tUHb17/7dMe4zWf451hsrFnX1/p6L2D9WXmw6wrQzAXv9e/pcxo6QpDqcTnCtitzG7golO5EAUBwMfWOFy9xvT0coHYk81nSAehp0GC+Vs/WmlMSGuZQG7V4f0kD35thnR7FKgtESc0BvKZgyyCrEgUdpAtGK9EzjXEbZk1mTROj23M7CoR8TAEerG/mY0m7Ex+fjIHZkYDMk5EHqzdV32ke3B/wdTmAokBAxlXNJZBprU36K/MsPUJTD8vgbH0AqQeVLMkpB2CSXwZLF1LjLym1MUZ4q9cyxQs7G8YVUCpAW46vzewBBtXTN/f/mfTvPPput0MBYiX5et6bY5hTtbphFaudjx6WwHqSCMWYx9U7/5aQsjZJSmGS69yzZnG17nkz2DS17S0Xtv4rI8CmmefalEkE/iSu8aaW9WpZQPcoG8BGA6vWdK2jSKolfySBJDvcIxJ3gKf39R2jCQDr3cuM0Jy1N0g2Hk5977u5FqdTisJ1295SiRh+BFlXnMOo6yxmvm+W+jsgPhzkRz/tmls1JxogE57WPKvkmHVXcnXaryYjNOBQOQw5scToSFDO1VKr46Ziaa8Ea/6TMen61Kc+MfvIhz9c52+OM3+6WXWWrk0SzSTOud4Yv+MBw2/lfJ1zm3AdbbOr3B8NJDvZMFQT6izdS0PVA3A1gO7WNWIM6xSAyK1YjS/221q/LvNuVeacfNFbb72ZuOCNfP7RjCVFFEmytjYkzreStNud7xQMalOV0ay+m4RYls9yXXdGfr1zx/bscWv7M3NN3TPbtsVfItf8ued+PHsnoFVf4lXp4Vx151ysK+mD2V+dUoRFMbi6lHsvpTlHutWT92Le5j7elXIN80oMcTat4JiDSX4Yb2u+r6r9l8ioe0cLnMjetcfKnGGSpV65esVWz+hu51NraE2Z7LPWsGpn1/GG/fMn3/1FM6wLYLV3u1/PrwXA+ut53e+Zs37z+TerfoMBwe1IZe67L7KeZQl4F2WBvpEWJxdPVnN4NV02/XXJhK5dszmblo0kstE7K7OQLo0E6UaCwysVQHHjAyrX2IgiU5P5vxxJzeqYN5G5vfbaG7P/84/+KHUzbxQQ/mB6sGJTd8dY43Y2NrWsmNfkF6teBigh1zmZTfRyAm9fwPMjketSOLZzrEU9RgUFwmykCUISxAFEAsK5zX84FTZbI7AdNXOYsG0BYDavl15+ZfbNv/jW7PX9++Pauqt61gkSAeAzZ1uua9Mm1Xwq/e5slJbyq6nhajMFZkFdSzjasMhQA7E2/9fTL49cGPhS1wSgCpJHfZX6z3YujZlFgjmbmhYIw4xIYOV6dI/U1EXlsY7cOcCL7HldAlWyWsGYANjfV2Jop4BMoFYGRQnuzpxNfXBMRX74TGTLbx2q1jbXwo6TLAq5hOECj+qTm02YhFKWe2Pq6B6KO/PKBERYBdJXkrGTJ06nZjkMq5qmBPXeB7MHtLZ0MsBFEh6zOTEU1Z9wSgBUDdQUsJFzd2/SDrAEUw2a51oHDTOsIS81V4BR42tcjTEprcANMAH2z0RyLQAbZkclUU/w51r5EngBst1Ddg44/ZsMK8Ba9FDJIgFW40q2iymrFhXz6m6H3LiNqvq9W+bXDF8ZcAyTEedaSYk2ifE3c+v+zLUHH9xdjOvemDNtiJmOo8AyAmzlYDtJW42Zz8DOy/S3dHCepHk61wEkx98Gw9rsZi9XA4iO7343ZItjQZv/tzGO47oMgDwY7zYq6vdokNeMTKUAEqy6b5tFHg9MXEuQO7CbmP9icloeONcjWo0pVYD142qCyNyzAawXzqeuMoYpV7ToqCQRgOuzStVdiQJOwcArADonCQZaA2ALuDZg1eqrWn714PTzp3iuzGUwv5ME3Bwwr5sZbxdV7zRasnS7F27CAuyYoyWQjpA8weqtHHOkvBfjZJ5e2dhLrJRA3RpHHeMch4RSKUOxcuUtQK4e0BDgunbj9vQP3Zy1IgEzkJg1mcz37RjvaA926SLX5VtZ53aFKd1UZRTksMWw6UfJ+Ec7rdzDNaemtQog3xgWVSsa92wBsoA765eAXE2rFisbIj/2PC7t7eTakmGvAfqMh6QKj4JzqeWUQNoR0LE1iT1rDhAA0Lejbzuxug4A1de//o3ZV77yrwqMq2NUm+s+8Z5AJEmoufXBJx6PA/3nZh//xMeKISMXHS7PDJyOHT9qNtY1AQrJdQEJ7LhjdE6c1U/E0OpIQOvh1I9iOrlAu+zVO1PbmarDBjZyzScn23Ev1F5AYZJ9YSTY5t97rZAhFW/VzJjnpQioOV7TtQD+cHu2117Ne1Y/0lo3w8KWTDhGbpGtch3/4GOPzx5//LFyW6aK4VLOdAywNX8w6W1Q5Z7JzJnWJ+tum07tryTu4UNv5+eTLdHOeqJm02vdk912Zq4vOFa8yxyAMr15V2Vure2650h2AT57l/XvcuYfpv5Y6mpPhmFVInQpsnOvx4puimnS9vRc3vnA9gylhFbKYsKwqut2DNZb617VsmZubAgg3pi5VomIyfMA6LucBPHxqAMuJQlvDMylSpQmwUJtcCW9j8+ezthevJW5qH1WTMxSx6psyPtiiM/Ew6LNDjuJYm45F8kR7aLUBPsqQ79cC0lXgF6NeO0PWQcYOVIBSP44dnFL1f9yeq4ke0zHKqGdUqWS0/f6+/WvPjeW2l/Q9wXA+gsa+HviYxcA6z1xGX59D+K1Zw9kodaugeV6JEA3IzG6T088zcMFMdwjBxslGJaFtVAHGK1OH7e1MvKy1VpmkMxgR1PfQzoq6x/DJdn0c2mNIIPKcOdoHChffOnF1OCcm4x2ktmPvNTifTY9XAFkdaLqVvWMs2gzJwFAbLI29M0xNvqNT30qEsk9VTul1gYAqiCwHPfCOiRwAya6R5yoW7TZciV1K+SWNvuSSwpd8zyW9jaIN+JA/KMf/7gMkwTJMvfqoLACetjZ6LGBT0dq9akchwBLMAcMVc/Sqj9qpkhGtg2D1AZ3M/VDCRQPHnyzGAoZ3hFwl1w3gY/NqRrLZ3OzwVX7msngYhhdFFhNECBYBE7LGTkbtprj6qOJLZvAyWApiynK/9p0iKR1UdjQk7OfvvDy7NmfPj87GcOkCxcZ2HB7VpfaCQPgmVmH7PoNjF6C802RXO1+YFfkwfmsib3kJAywVg1rAKCaZ6yv4S9jjRwT6aFsdDGTOY4K4JP57ixyB7Et0SON7Y3f5i3AM05+bsfMbhs02vqMoNDzsKUCToGxsSCzFmAIfoFq9V/mk8/ptjL33zXF8D7NvHYv0r8OsFYLzxzzsnKHxIa0AYda6DLjqgDd8bdj7JC/zgdsg6Vseeh0bUpO2L1Bq79gyZkDXJhTBaRyH90WyeOjMSfbmmQC5gJ7Dmy1FI7MzX0oEFJvDsg2QJzPhnZNZ/9+gMdx3uN382XMjc/mApfR2uYvkwXPf+789x/HMMbAeHcAP7XNiInJOMZKmkyBeo/TPNA6sZ3jeAoo5n2wE1XDl7FcssycweKfz/32VgXEAldrzK0wN+5Jta6LsyasWGHOB5AlKLZGmOcY2QajEyAGmhzTLWURE6io+6yvVYOLZggBIt8xJeWYmntTkoaxUyci2hkco6IeN04A+RlYBuBTdxwly50qvVDbKhHXapHB6jFrL7lplThY21xL86dNwII88qskFhfrO0khMwBvkhxZm08GjHAUPpukFba1/QCS7Mrcl2BqF2S1hJ3EGbJcEneJJGBjqDC65U/WvVwkMn9mcjwGGDsB2Yyl1kymYOacpN/hsJja6lQbE9LOPMxxvUw3khhHfWK+Y5zX53eAqrkCbFrLT8Wv4NlnfzL7xje+UbWmQNMwWQO6i+Ga5L4f+tBTs9/6rfSxjcsyYCspKolYLHvGVCKylQV1ZeqeIDNmatcO7eTkXYMPtJ7KcTtH0lwPUuSWhXaixdf8+8jfRvJyuE3Xh03rTb22QGp/dn+Z6yOp0/dnnZOa93LTbud0a8uQEbsm9igsKhnspz/9qfTwfbr8AYAuiU8Lq3EZ9aHGrRzQpwSv5FZ7CPCmuFkJQAk9Cddjx46UmeCoafY665v1djjeW1LsX0yW/JsaZ8fObWUWtnoN4Cep672TiAyL7SEpclEv2HQG0M9dXfqSgLnNMUvasTNr3fYtOX/gFzC11yWBSype8ni1qH3/WTMBYYog50DF5PiMfcl3Mzf15e1UY5cBuM7L0hXhypWbAalxxz6feONs6oxPZ5+5KFkvGYEd9X7k+e7FVtK4luaIPVjyQkJ67tq3QWUlzctxXA1sAHr1/Y7EOp/tvYYDthvN3midcG2Ncdd/tynmD7+jld8v6msBrP6iRv5e+dwFwHqvXIlf0+N44QcvZ6FNUL4IQCChjBw0TOuSJTFzSeCkTQ05j+Ci6nvCBNy5zZRHhhFgvT8L7roEiGRI7Pe715hAWVbyYhZm9aSXUvtznkFGNr1zWYTJXJpdmljIAEAGTBfSzuV6/i1YlMW3wXiubLwFm1zMxqTO8bEPPDb78Ec+Mnvqyaeq1xzDJEyrthOdmU7AZ0siL5sYHOBTlp7MaEnex79lNQWMvWm3rIek9aWXXi5jJ5uGoLz6MhaL0OdIkvmRj34kAdCnywykgAhWY2LMmprqWrlmcVtW1HVLZF1Hq7XPufNn6rUy0gIj4NdmD6DadNdOboGkRGVOQsIGxGKRJzA7Asn59U5zlVG9mfsadXpC2mrPke/vplb3uedfnr0QSfD5gNWLSSronchUpJ1lsXvtdFsyurzXmsiA2yE0QJCjJ7bMGGesT8V0SR2ra714AqySFVgk0mWW/loSCGxl9Mv0J1n46wEQBUrzecDohcjuyGkx5rWRVwZdljp9H8PEVI/cjKdsN9A5alldR4C1nZmvV1ab8zNWSnDDcEoQ086izaQac0HnaHZvrP4/SYKFlBmP+wIY7gRkYKN8OU6su4QCxrTGGovGrbfqwrrXoK9mECdGpTi9lk4zHRmso6RBmWWVOYfaVr381Cwum2mDg2l98MEHipVa6lg8d2IOfUbJTfFqkjjjXqjP/jfdgAegdg/Nlw2/F7R6335OA/y7DPddCexUTz19xlhiff5wVB2OxKMdR/VyrPsgiY67QLqTSdWupLIcDVjLrMpY5ftIyJRkHoslwZH5ZOzlzZYtM89Io88Uu6LG72rqOi9FMnxWT8UYNXEbhjOwN4uK4fVowOrfLf7uIJf6FxPlcrR6g3tpg9a+70etcvf5xPIBA+5Z86qvQY3gdA2YefksSUH3BTDhr5JOEiEk7V3X7SHhZA5TXmBMJVfqeAJylWEsjQkTWfB9AayzRTHFi0He1ZiqWROBUXWkAvQb+Z2+rYyWriZJ5d7x92JvcxpKMdTNt7HWpDqYWLyWOxrXZjMlCup6qFOfHL3bIG5ycJ2SaM7a/Qpgfuc738m682Ktm2ujxlkXF2FjpHVJGWBNslZmQY+FIVRKYa6cPHW85iap5rupt3xt/2vVR1Z/Uoxg9Zyu9TJjUwBtluTik7Mvf/lLxbBaLyUqLqbGeZQBXAwQsUaXKZs5ledsCNAGZhxvnUuSDUyi9PLm7FsgLowwtuxIzgdQx7IVSJZ8m5KonbCTSOo1rtj/0gF3DfoA1e0XMBnCmSCMfoAxydY8an7n9UtyXe1FWFXSd2PRPgUkvXGxncwBt2zbPPu93/2d2UeyT9pLSvFDdVJJmAmWZzLbu4ejtd/XPg+4u3dJkoGtqvXlD3EuLOLhqV1RGwKpeX3zzTdrXfacUV8vGbssMmDAeXsA59p1kqvccX3mlYDDGO5lLLttE0F0Ga9n7NXk6gm/LGxps7KSF+IDv6NKYvRnzxg1z7VH5Xgr2Ti5NFeHgFyPodIwdlpXVZJ4up/tK2WYp/dqTCKvpB/95bhsnzpxIfMpe8zV291KL3uz9cFxdg9k61FfR/uyu14i1b7Ta6IbnN8F1lcf7J47YpQr+hpnjijZwDyrK8aKX5sSmlhrf1dHTCUw5vpPfnRgLKPv8/cFsPo+D/g9+XELgPWevCy/Pgf13A+fa0ln6kEEbNevXcr3ZDbJ4xgplj18Z2wttDZDhh0dCCVQSd3U1SzwZGWy6bKX57Np2dw5NdrAyMJkhAFXtvlX9dZL1p1M0ebuvdVfAmwMHe4GKmoci2Gak0kJBmvztllns3jsscdmn/zkJ+vxgccfL/ZUsFfSJpsg5i+/6wCxnS99Rkv7MC8N/Crrmc0G5AQa9Q58IxKoH/3ox2mTkQDobnsNW2oHFLL+Tz715Owzn/1M1eOU1Q2JckC6cxl91dQANyvCtOlqgVRGUv4OUF1I0GRzYl7kfQRHZFTcgleT2uX4HfNdcyUh8cSGDdBgnEZP0TrXCaSP8bvrXlsGPe2waBCwMFW/+vJrAeevRQ6cNj9hWpiLqHkbgRvG6HyuLbnkhjB5GD0Mq0zw2gQPqxKMLp+ChRNhWEnlyOfU+Ql6ADbzRvSPxSbDAliNq+ureqsMKHLczo2DslpYZjMYZCyp8QYCgUvMhodrNtoBVT/AvNa1EUgCvf5tPDsD3nWsnVDo2kJfzWoy4xCEpTatWKXRb7iZqwHs3isJ9voCKsn6A0gtP8MSLq02RI55GKE0m+aad22ShE59/lSr5jMqgVN1YtouCJKxgO0g6ZiWiZicgxrJsARYFPXD2xPI7937YOrA98y2h0nBhgP2svXVtidz0jwq9t7Vn5id+SB0uPSOOsufleoOSeKkDxY+Tyxrxd0TCJ4v/7079wYYn54/zt/7uzbDjGoYnzFjKcXAJAdu5rCl03cZ1mKiuv55AOx+fgf8bWzTQWE4kMwtdWXXMy4cwt3vAu8zUQMcC+A4meRI7vHLzL8uNVC9C1gTnOZnCTRSxDJgKhMmC0szmkux6pPRSrNhzdo049qM+WDWC2hjPr1Lzqdqd7M2+p21qMyXChxKYDQ4FSq6L0iMvf+SAAAJnyoVkNhyP0X1cuuGMaGuSHCfROKqfF+UNVqPZaDj2InjkcKfLbAleQRILos7KzBS9Y+REwuUzVGnUKY9BVbb9bqAUrHBk0xc8q8SSa5D1ANV45ckwdTqq/qtBoAOZtY67DnmlzX2tddem/3hH/7h7Jvf/GYllXZsS4/MLTtqXzalRe0AACAASURBVHDSZ6K2UfsPZH3hC5+ffeHvfH72gcc+UK8/FVlmr+cNml1v68HBOLFrP0OW6ZyqPU0e7kFmPMDqY3mPoWQoY7JiGpu1BQh9jTlUMs6sP9YWSp+aT1OSpu51ydlpzeEAfyZrpGSdZGS1AWK6VvdbwF4B1mE+5TNz/ZMwKKZf5mNSVDgv6pKeF5lfkgZKOZRW5Dk8EMoZukoW+nfjXhsA2fxrufaG2W//vd+afThlK9aDds1V+iPRMzGSmafmnqSQ8ynJdq5nDYX5yu/BnDX3GA7mIWMjseE4qWleTgkNJ2XnbQ0FWiUEJDgB1jVrU7KyLo7Ua1cUw4odZUb47uF3qlvALfL83HObA9y2J+m2eUucneNnQXkjF1r7adhNILdaxyRmMT7AJ9WVu7Nqh6l1yp23VrlyQTbOpPRKZVyLYlhrzNvMaX3GyJwuOXPui+XpF3/jepLWR7n4xzH58vX4BuyJc3vGKM/hU9E9VplsBezmeHyRZXfP5ZbRi5fKgyGv0/N4ifHKzxJE1n7xAuArObc5Bk6SGfYsY9qqofYf6DUu92Pe81vf/El91vv/tQBY3/8xv/c+cQGw3nvX5NfqiI5lwxgNvYGpK9lkqr8h102MIDfDBNfqkc6FZa2MsrYBHmp6kl29kI2cm6KFFguibylprM262peUwc4U6BZIasmTzbUXdxnjzjQW2zbV/yzNv6sNTRjGbj4+9epjzJHnvJTMvM1627ZtMW16Imzrh2dPRfpEXjMCaECoWtoUQOnG4LKaxRaiMApDTb0wBQk5LkGO8zgVIPfGG2/MDsTy30Zcbp3qN4FhZkgBBU899dTsN7/0xdR+7SggeCaS2g3JyJMoCW4qyAuYaQa0gwib47vpjyh4EbiROm3durmztFPw0/Vzk1fnkF+KEyegWu6mFU9gPlFAzme0scHG5QHXFxPFfTLsnv66mB4MaQCzelyb6JmA1Ff3H4hxyQuzQ+/GLCny7WpHVLVYNtzuYXoygYlel9sCVnflfDdt2lBAGsO6iuOwQC9jA7CWJFid7wCsWoCw1SwWqgPxmxIhCW4Wq9XNKbR8soEkQ5H6vLgzVk/AMNhAZ0t711QWuxnWHsPBsJbcWfY749Q1ioKdrh0sbxxjOsmi5wBXt7XQ2oGSYID/+dLTvxKwCvxk9hOkdxa8DTJcG8dsLnVLigbB2OV2y22DJcdYtV/5/GE8VAFxsYftwNvtiFrKzlCo53FL2oEh9yj5PJmcWqrHH3t09vDevdX/0diQixYYxvInWy/JYLwGwB8OqcZqvhnSfFD7Xrnv/L+NPqxeP34/nv/exbRYg1xzCQlBn+RD9x6OG63ETCUKGlC322b3KqyArdxAWy0BABiTql+eaiJbztkuvdayS6lTbdm4dhtqjMNkJCGkjk4QTTlyMfWsp88wCDseVipMa/o9L17EoRO9af6QDmKnu53HqK91XnryLompmNKD7sE6pNWDOW8nX48OcAsBFNAWTo92SuZecalaht0XsBb5b7mVqncDNnP+EluXOb+WlFH/5wCWyKatZ8DtrUiTb4dFXbt6c1QPuxL07825bi/m1XHdyJpuzZFErBKLBL/qy7mEC6KrfQrzpAT98jh+5xp2K5jh5KyvZ9hTyZYwRCSy6loZyFS5Q4CQdV8docTbztT9c7XuWtAG9QDRqN8GcAZgBWxXr1wbHNQtsNqRvVusme+fT+3pl/+9L8Y9/kN1Xym16HZHvY+MsgFrtHILZnlA+aqYyq2Nd4K/V4ubtEmjtDBnug9mJzjMS8mIoSrwM2BjH3BtzDtj5zpWeQbTp5LnL636Q0oK9cMSC+ejDNGWjOPuq6++mv0xLFnGiNrIe0oYtGSdLNc60K7l1nQmamVWxSQv98WG9ZsqScd0zf5gvfu/YlhoTMc9Vsxq9WkdjDcJtYSo/XNV1a4+GjPBLWmZBhzZ/+wvLS9ulcX46uRTK1+6VzG33+m+LkUS5UaPvURHt2zhXN/GWZKxr7zySgDsi3HAfztjoW1PyjJWJqmWGtQdO5NMy/1HbUySfTzy4nNJdKvxXBplwb4YLz788N7yizBnz4S9dp38zPHZ+Y8erBIE9gAsu+vmugDRZZaWB3PA6vGdhPmKtCISS2A5XcM2XDRkd+q97Q3VjooSJff0nSSjzp+7nHkUyXxKl1ZEjXBLv+J81uLcv/YJ42N8t8UksRh7BkmJgyoVntcXkxpg6l4Su6yIaRpJvzEGWq1LVUKU67Exe6kEgbXAuZjj1u6qY85/Yw/4P/75V967pL4PPy+A1fdhkH8pPmIBsP5SXKZf3YP8sz/7wwqWLbaXwqxdCiDV244cU+bT90thGzsz3HKma1nYrzJ6yIaALb2mpxo5G4OaBE83wriK2DEElZ2XWc5rBfbdUobpCLldJD8YugKlzAiS4S/JZxrbB6R6yKZ6ng1+S2r2tD2xmAuOnvnxj8IKvli1Qzb0fY88PPv4xz9WDn42e8EwQNfsXjt2Vk1WdicAeUkOrp0dw1hMZkQCOTKeBrF6EmbTi1MrMIMR4GBoo8cAbY7MFMP79IeeTqC4uo2H8jqy5c7+t4y1NtBiiefqkQRjxrKzujcCxO4vOWeDbQFgG3kA1oumwELkUNLQieGomp2SQ5ZmsZk4z/VZNs3KMrcMGGvHsIqMUAC7IVllMih9BUm1D751ePajZ56b7X/zrSQh8tlhZpbkWghKKxDPORRzniDifsHojm055o0lSV1NEuzzAQY1rAH6AGv1R0xA3AxruwQDrCUvzJE5JhK6ak6fAKJNqtrp+ExkfWcTIN5ISwxZ82rpkeupn6EAcUjunC/g7avlzp1pJ93rX446vAbd5Tw6Afu7SY2JHdQeQ0JmvMf8Pqz/NsBaPTFJMydwoRF8B8Ad/JUXUAES9btrS13QxkwJcPM8c0xw08FY7iMSRjLiyWCog3IPELbetYK27ikLAHQbGx/kUqnV1b/1wbiiPhhHYSBf7Zpkgs9S38VkpuqcJ4ZmsEwVxE6M8nxA30M5asF/Fpj2vTw/6J1zH57/mmE2JNgDKIaDNgMcSQhfoy3QaE/UzEfPCwFqSSpLPtgJsK59jQSYazeGqnpKU1X0ta57KOcI+K3UW9gUnFpoVe1+5uDFS0Cc+rswL2FYV6REQouvWymR0OLLQ63rnZjTlRwY+2qMqDUi012qN2euf9cfAtstB3Yco/dx1wq2lLkD2j72SvIVInCB1bgxsNEDWe9nxlyYZr/vOvCaST5HtE0+rIcyuTCjoMiB79xSQ531M+Ua27ZyMr2/khmn0zP1QsC5yLxHrpMhamPd48bbutyMZYNVJ4Ddk0B0//d9lZr3mA29mHIJTKb3sm63JDqggTN8kinuWWvZ7t27Z3v37an12JdensPI7MiRrDlx+P32d76dtSWKiBjvXIkUs8E7wBoAkHVyRZQRv/d7vzP77d/+rTJOqmufzygp7XQvj/uzpeXuJ9dMuUcSnQErDWg4ANeKWO/h2khkDJbW34Yc1/cuGSD7xr5eLdMlr3H/6EWN7XOsEm5LJf+YXdX9FOVI7uWzSQS+noTnmQAedbrvhnHF/F6aGMH2ImhguYZREJBaQJU/RLulc2yWyG1mu91/qX6wrO4h18IY6auLde/ETpKk6mhzXMZuY5Qwu3Y+UE65W7NnWUNXBriWKsY65L0rmSqx2wle63PJ8CuB2mZMlVCz9kxu2NWmpe6wvhe8l/F3f58Im3/06OHsKwcCXN8KsIxRUdjVjZuY3wVc3ye5HcCfMb8cKTYTtPU59y0BjyvDrHY/45slldWWSPJDogEgZq7FQV9swh8DyFP77J4CoCW3tbc6m5pkz3ceO3Y4/12VVNBOzn7Da4MR37X0ae4aWOvGSN4ArWpzo9aRkI9p5JkTMRFLMncdI8nMp9rfM3YMDR1rlT5ljXJPSwZJRF4JgBVTlGIm17oSSBkr95w5aoItr+vU9/kwmmu1hfip98uKgXKPfvXPvlX30fv7tQBY39/xvnc/bQGw3rvX5tfiyP6L//IftXmDXnkaxofRuhw56KXUMl7J96uRwxSIk3nN5lXGGti/bDS+k+wAXAIaTJzamsDBDuamui7BR7WTKZms4K5bB2jXQjYpsGEspMYPeNkYR8ktW7YWE2ShZtxgUwbqZJvVN1m8jx17d/bd732vWsVgQJdl0X/44X2zRx5+OEFSelbuiYwnv+vAdtSgYaralgSDy8ypwUTL4phAtFxO9jjZUGA3r1XfePCtg5GNHqrAFEham8BiOwv9BAO1pGd8yNmYNgEVXYdISjUC/ak9RoGPDvoFIMcjSzRGTDG8nwClDDiEDQJfkq+y1e1Qs/4/AYuqn6xNDV6RJfDe3Rqhw47ebCQNysFTjUyOx6YuiFdGSbJ9JEZYP/zxc7PnX3wlsmAtG7Cv2BUmVk1Nqn3iZCrQ2ZyMsObsWAuSYOAfYBXcVQ/bYli1XBhOibL2XJe6l6m5dFkNU4IH7rpV0zpJ5gDSqjHNcfG5UYM2WNIKsCYHywEQRmubwRSWdHZqoTK/XrMMeYr1x2pGalW1xC2nG5Lg0Ye1HXznQMi/DbBWTWnGyFwGvFwTCRoAS3CKPXDput6YUqADRYFOs60y6+2CXO0uMF4FYNr0pMFqPwpumE8FVtsFd1mY1SL33J+khbknmZowrdEi6aG0hqJCWB/mZnkFRZn7EysjiB8thFoC3IHpqAk1dwZw7Wln9k1upQVge12YUiM/I7+v+Ti9vlmw6bpnTCQ0nKv7eWN6HLufgFHnaCwoAXxOgdX8XssstXrWoiEBHkw6gFhKg0qG5PW5xtYM19q6IvBfEyOhFWHbBLaSLnq2crpumS92O30OrzE4uRCQl36eYVevxWwOiL0ct1J/wxR5rmBa0sujWNZJ9jtqkd0rJQueAH7llwDlYou1nmn1xWCmgU1zjcnSnbQImwWwYktd/2oHltY5gCtgqs6OIU47QVlzrafm1fK8Xm/S1NCduZh7GtBL+5DMgds5bkZ2ap63bU/gHzAE9N4IY8RQx7ovqG+n0lYK+Op6WexwWKV8N7eBOqwhZ97vfPu7BWiZi5nT5hJzL8kDMlfzHdD4/d/73bi77qw5V32JMzauPWYM8OBA+9bBt2fvRH559AiHeMqMnlE+D1D58pe/VCzrnr0P1XtwFJ9WwrsgcyRaxjx1X9mLAMkClurXS+GSGkcqnTLc66RCzal8ZilXXLe8Yriz+hn4wCDWOQK+1kP1rkXAql8v7NFjpsQBuMy8PRlTqAtJFAKv1sTjAXLOu8zngNKMnXrLdVnzN4YVbSda17vbS9mHmj1t4FzmRtROGaMjKWF45ZVXSwXk3uh7rdsmDclzS3hjUpi9k98AAChBrK1M7b1JAgJLEr7dW7hOqB5dSjOxrZPyxd4BtLZ6pfcWU93zxto8+tpeuYppPl779Kl8v5FSI0DycgyVLsZYSUkDif7yZbnWpL8Sf9RPGVz7Njnz4ynz4YheSeqsG9hbDPrJE6eKsba/3IysmmrAekvm7ryupT79xIl3q754ecD87t1pZxTA6j6h8LCnUSiQ+l9MKUCtm+rVM9/GfVoeGCXlzvndSEnT2agILlyNEgDw7JpeXyILgB5g5XLtWltnrFVUIe5Lx7U08vvRLqqTcEkG57U8IcxlyftRItFzrlUZDVhbpfGD7/20PvP9+1oAq+/fWN/7n7QAWO/9a/QrfYS7926ujSfhV7GjFleBjHiAPAsArYx4yfI6oLVPLY/ER5ZS0FQ9NLPQW1RJIDes29SsUjYem6Hs+uZIFZcmiPZaG9rabNS7sxFhAGwixdxGJmNh9zfyT2wl1gkbSdpLalbySsDYJp+N9+VsYD/4wffDDj5T2VRypwd2PTB7MkZMH/34R6stAtbWB7cklFGFdjldF9rob9p4828BXEkNq2F7y99kZQH17vVJTtQOkL4EFADmYIEAIBl4AUfVNuat1bhVfebU4gIbUy1M8keBq1ot0iYBlU1ar0Xnr8VGOalAlVMQOZ/1mv/vOWasg41u2D61zkjgU5LFqQaKBM3x2DzJdJksadPwzLPPz56LW/DxyJpvq6Er1+HutdfOtYK41Atl/FYlM70tgFXWngET11DAugxREqQBJGcDWI03eauN+wYTEix0yQ6ZW8QVOtl4NUSCnaobm2SixfAkCBIAL8Fi1fGbnw3+R8uAqj3TQ7AC5cyhBJEtoeoNvgKrzg5UUFFsXJQBFyLtZugkEWBeSZScDtCWGCkAWxLelvKOQLhkvQEXc303ochmPI3PtiQbBEsCdZ9LCkgCeDnAu7Lu5sRksFROojlmQasaOfMZ80s5oL3DtWL6mXxNbZhqtjWLOuTidS81N+KK11wrNhxTrQ1IrpNx2p374aGYMu19aM9sd5Irxfjn3ZyPANHYN9vaTIvXYRDrnqn7tYFg3ydt5jThsbp9Ro1e1wW3M2612Khj4jw6z3xJkggLk4BbQKwHo1rH7jvcrWZInC+HcQF4u56vWY9iUB1zGap07bl7cYAILtk3KyDm7HmhVCPMqbQ0WhvJqT6m2MBLly8Uy8KYRkZk+XISXXODO/bFsFBZvyIFLrAaM6Zrqev3uB45fLmX13jnmuf/1QO5Eh7dOquYZkmGvlrNUjEbCyDtmkMOwdaSdqMdiTHfCSRucgW+j8O3NcsaMlhWibcGXyUDLvazk0HmHtDq+vESOJS+rW+/cygMVOpxTVHHmmCcXFzgzkjIsZG4Yqku5z7wWgkzCQRgzrwY/YRbUq1/5tpikn/60+dm/+orfxZn3j+vc+YCXDX61ogcT/c/1p5ncSSgO2f/6X/yj2aPfuADJXP1fMmEiyklcc4b4g5P5cIw6cAbB+MbcDDA9Z2ah9UGJb00AVb9hx9+ZF+Zp1VSRZ3iBA7NzEoAVElH12ZW2UndLtbCdk1m5lWDnjEhjcVwjTWyZvc01zvx0UC9UpuTbHioXpTKqJu01lgfRy9W876ShdM6VclPrscULlW3ntYtWRPMa+cOnKhBts4BLcvCXrd7uwTjWL/toznuAo5t6tblD0vKH2J/VD/finEV0I/ZdA+UgRAG3n491VOXH0LGs93kF1crrC1pb2O/YWBElSRhMUzB6pzz+mGmVjB2qqm4kf3D9TPWY58cRouV2HO/Z+/HQkumWTOuhi0/H8n9mdSLc8Y/8u6hMhtcFQOmzWFd165ZnjXhVK1vjkls8PjjH8h1f7jmIXfiAwcOzPbHtf9w5oo9RmuYZUnK3A5g1VvYA4BVCsFQ7czpE51oSRkGh2rztxI85eSuJMAardd5EmRijMmBWGKmSihKKt+KF9JyBmiZdh0blaBkquu3x+d9XV9lRKTgFAPqgG/HSbz7IivNUHdrz28/h/KHqLdp8CqJ3Mmf1O7ms5Ufkdu3GkKd+PXZ8z99rXaC9+drAay+P+P8y/MpC4D1l+da/Uoe6aZtAGM2z8jlKpiQSQ67auPEwGEMu9ZGXdeocUvNRQINm5+AUVb4wdQqaalhwdVmxoYiQNm6dVvVngiKSYgZLMlU+xlYtdkDVyVJK4feliLZDNp8qDPeAiKAsbLOzBXKhKLlbcw2Xnjxhdm3v/XtmCS8XRlUgdfnP//5GCJ9OoY021tSVe6qzeT5TEBymKG4uGU6UYY56lz1OCRXirFJfq56T2wYgw/SV4FRBfIja99yKpvRAACj/UQFIYB9/V2Lk5haqdUteeqtal2jVgvbAHxhltW06nu6hmwX0FLvMhkSjYk4WDCMQWVrSYQFDAVEyK7JjQXXYfcEoVwKE3BXq5NEZ/osLs34n40E+NXXD8x+GMCKacWwXtbCod6jawldW0GPwP5CjvNWjmdj3Bs/EDZbDU7JYvN8IFF9lUe7K3e9IYMlsuBqPTQFdRUAZc5V39yMgS+BnS/MWGXsJS0S0Aq+RusTUueudXbeST7kLW/m/AWQNnrBu/mEFRdIYRfNUwAZw0xqePTokUi3bxRY1HLDZ1VfQy0iyHnzea7LGOMBWssgaQKxlTDIo5jsfN8QJ0uJBoFRGS0FaI9+sILJrrHs5w6pK3kwCXwzVH3OPr9cVsOSDYa4WK+8roJx+LsQUdGbdX38bq7OdK62r4Lwel36IwewPJbAX/9WNdcCo+rhGIDIkbp7GOe4K08ySY6n4606WB9ZigM1t+rS+Q4BaOqRm92tZFBFdEhAwH9yOa1jmGqX897WmDJAy32mH+jBt96uQH9JJQQoC5pBM6fKGXoap+5r2ckzD2yqYNF5AkoAq4SR9aF6h+Z3AsHqTZvnY5jIvhmIkbqqQ1d/yaFcImNNjGEuXtTaicN0nGZT62qtw8RQF5yPS2k5yyYgxrKtTBKuWBKy3Xx3v0hOYNJJvgFOeaNuF5N2TgmoLwbsADLNlnbP1KqJVDOYgHZRXrs2QJ6c0PmbI+5dpRnY1TLumubomEvOzXtYf8ydwexfzLmaU+al+adNlzXP69T3lUleQKt5Tb77dFq/KE1oU7hm+arkwOqZa4yJe21iWP/8z79Za69paLztI11v2/WZ5jSG/5/85/+kgMcw/JIkwD6VZDuDRjEDxFnfmylTt5r1OedOsjmk9taFwfAXIJuyAoMR9nPdpxMj1S1EunZ+GIqN9+ha+TYzu3tvTwC4644BG59hnUy7lYAHe5rEInCtfMC5cy1+5JFHc0/tqzEex2qMzyQpYlx7nlIxMTU09sZrzpTPml9y/kkh4FixqpWgZYaUsQdcJDlISZVdtPlhv+cbbx5IEuGFmNSdKHAtKdPSY2779tOMce4hpQIr9Syd9rF2XU/7rbWrZnv2pOY91woTuy5JAnvsSNaN8RnmaM5t9LcGx9qwilFjn1Ot4xkzSYFmtXOc2OjsHcszR6wfZ8+erpZGl3KfXVc3HkXDho1rZg8FqD7y6L7Z3j3pF5vY4Ub6w7/x5v7ZCy88X+yq8hyfZW+RnFEbLKlun9P/V6um7SmHUEpUyfTcfGIYyUqMub0fW2s+UwJgpu0Hkhmui/3Z30ZJkWR1u/rnHq/kUbfbkriy9gCbXmuNGknYC7lPqdMuXYqhZNY5PZRv3WTOpuUYVZdjwcv2mlpJx6mMwD5trbNmYeLFI6O23P366isHxvb/PnxfAKzvwyD/Un3EAmD9pbpcv3oHuyaZxzJ1mDYyAFBgafMnmeXGJ6AvGWgAJvApI1tsWLE4tyu42bd3b9WhyoYKqjBsNq82D+jG4rK9xXrlAaQMAGxj5OyLvbK5C2SqvYKgv+RaHZt77fjq+q+bZaQAQAhCD7z55uz7kQirNxWw2Zg/9Rufmn3sox+LlGxPBRMt9RTxDyfIdq1smWm7XZbEsGpDPTfHlgCsJYdqvpo5qUDRFoz9zC+ZPWAQOUTuf+NA1SI9lPrBBx54oOtR8xzABLgndzUGMvy+A3wCCRsqYHM+oH5lzp1s6/4E2JvSw07N5gA7o+ZqTs7aLEvX6bbEtQx1ys24zXyKNSZP9tUuGrVVcgblDPzyq6/Pvh9J8LEYJl1KUESQvCibMzkVUFP1NrnWAvibWMyM0YYE9x949JHIyjoAqDrnsCdqT7E3xSYYq+J4fGShp5hPtIGIzHWxB/4+XY/5AK0SJQyJmGRkLjrkSjYISqcMOEa85g9DIXLaXA/v69+nkpV3fTBH5Uos2VBAMMFnNv8a+wR3MuojeTFApfFroNef9dcB1gK4uYbYja7Bjgw1yZsh7TI2Pr9b7ahd7jrlnntModRecdJUHwUENitU/XsDuipoIhMHmMsNd5J9T4DS/BpKgQYXo63KxBzlr+bZ2gStHIXNzZ0PMM7aWMHRnGPo1NPT8yuo7jlz7Xq3AJLowKQZ5ytqtcNeLc4Ydo2y+df3D0avWequE2x2fGJjJ5aB3PVswOqrr70+e+aZHydw3lDH9VBqbzen7k7N5TC5qXp2gab1ocxgGtDWMRXAaNXDrQDW+YmdAbg4o56NPJAaBKvt/VxjIFcSzfVpBrdukMx7AExSyTxK/WdAqqTM2gT3HE4vT6D1DhOknG/Vnk2O41jUlWFk9BsmywVYyeRJfrHmgmvOvmXuljFhwFJ13HmPAv658iXXz3mO+eGohrmMSw2MN5hX79egqhUwk5mO+6ySgV3X5/uLL7w0+9rXvlZ149ZsANP8EghzkQZUrO9qnskwyTFJ/rlrj3H0nicC1N5OguGNJLn2738jjOjbVU/JsdX6Wf2icw+olcSw/mf/+B/P9mZ/wAhbEMzVZq96vQKEMKa9sk7GZZNcfyTf+v6bV/4wvc9I0LVyYa4Nk7GrtjKVYJrq2cfmYeWbmOkBZL1+9DTtJFOvYZh4Rk6tGjlRYwcslc9DQCxfBWDPvLWPYrH9TiLEvLxELVFJsgar7VrerbmKSUuCwX5gL2EuVDm8qW6xBqoSVJNRXUnHY+YTZlFiz/NcW6DLeqY9TJk+Wc/j2ns6SUPj0EmAlCZMc6RKdPJZpV6RjM11oUqy9jguD2U6/CKwnfbNOQVP11UqX8DAdo9pcv2uNS7WuBKdnRR2PXuvbkfe2oMKGKZkQo0wp/PUjS9dfGu256EoQeJ0jv11F6hBPXzk7TxionXiaF2Lc7lXKVDUsR4/fqpk1ysk20vF5AIvqvG3d1q73LcjkVLHYr/OF7BqX3Ms7gVxCrBYoYF9Jw/JLp/lHimpbu1Zk7leQG71uc68dd28RyUDAPaAUiqIRalJv3z5ZhIJZ0vufvaMuSD5L6aYDJYyhuIsyYlm6kfP1vZEqLU34ysucB0Pvnlo3iz+ef5zAaz+PEf3l/W9FwDrL+uV+xU57s998csBRZHrqi2tuprVlTWuPqq1yV2rzPGGbGZ+bzNYVg6OpLptEiNA3xIwOwARQCFzPz/YGKCpAWmyklnYBe0DCFTGdmIHR8Z2BBOeI7CbX1s32DbHK2jzs8CLCZOaHvJgbCuJ5oc+9KHZJz7x1LcV6wAAIABJREFUidS3Rl5UjEVvqg1w1LB2z71qZF61h2FAgLO8r018HHMD6a57LLOcqdeg99Krb1UC1GvXbs7+1Ve/Gvbuajbgh8pFeDSyF6DIMAPXZI/GXHBnk8QcFeir7LEamG7qTnq7c1v61wUUCk7EdDbaqnEdUssCON3yY7gQDxOUYsTqvTr4LSMHn5Sfya+JQwHW1998e/bMT1+cHU1t0OWcQ2BgJQ1Wa0uRwKPmQjZwQISJCwnbhtRcPRy2jlmGQF8QYBPnlFyANYGfENQJtmxUvM6tlYty1zNiWEUNw6nUCQqyamwnxhPgbdaMWUe/X4PUrsEbxkGAYEuA21VVnZdrBZQNt1kB1vwerCPoB/8c72Dciw26Cwbnt7X5NxnWOiaHNTH+4z4SwA734gql8nfM87h33CMjiHQOPtNrqj1DEgl6SI557nk9X3+WFWrg3gmJcf80cGln1x5+0lWj6GqHuUqABYiol94dcLjrgV0VJJqbvoZhmEDP74rNTmDWrtotPW7psNxHOxrfBayR1VU/RfWVeWLV0JVEUI1mA1ZBpceymOGcTJuVnzz3/OzPv/HNHOjSWl/2pub2od07w3AH+HGAnthnMkPMbz0mlYSxljhTh1/Khhi6DCn4GBPXGyg9m7EnR6RgWEMemGMCJAGdWuOUIeR3F1JfV3WOmJMA1zs5J7/zPgLtCurzOcsj4dT+RisXzFfLPJnfMNNJ/ejGzSVFRoefOaMeVo2yOdu9S7Gw5rCgGIg2R81tcfd8uX/XXM8l6/w8WjYBFhj9wTIOVYe50Ak/wTBH25uzb/3Ft2d/8Ad/UIY9QBO21PNqPUoAbh03bwTfT6Vd1+/8zt9LScW2SY4POPVEr/sszJYAmnz3zbSSOXjwzerFae1kGuS4yDDtGV/64pcCfrb2PKp1qFU0XVNuLFq+D6Q06GwJeDuhS64BbiP11f+2dvXh9O9rbZvk2ZWoIyPPHDHOS3Ivtby8ZeWlhCmJbtivrDGOucoTqEKyBgAHpRIJUNVLGks9ngcglbP9tPaYMwPkG8+NOe8dKelQHqB+WNKn9osas26FUvdV1eIHZEXOejlsvSUcaDEW3cu39zxrL4A4alnN9wLjWQcAVnOtSkume908OJf1/M0Db1ZSw9+t46eSZNC2y0MirxRGEyvuPUfvb8fk2KxD6o635n7k1dAtYxw3JUi72ZsP7dDN5Erf23Zjdw7Yx2F02OUpDV6n7WBebi1r153rs5XLFiW5S421ueTElAzAakmH4yZMUiypDbD6LIZ+3HsxzNZKc6TqRfMRG7Pe79y5vZjjw4cjLy/2uqX74hmvpyqx/1hbBlAHSJUUmUv2MveFBKPnW8dXJlHfbcLi8xEVgCSedcJ5r8/6SYFUruxJxEkurV9/f95vVeTBl5NA2B+weXh27kxk6HH0XpTeyNVXWqlI5q37ZdeurtX1/pIj7olKmOda25uUURw+fKw3m5/71wJg/bkP8S/hBywA1l/Ci/ardMj/zX/339eCbeOxoFs4H3l4bwEmiybZk0UUY1gOrVm4qwZyXpBsPCy6gtnakrKBWuQH4LRZDdfPDogrFTptXi0p6hrODtp9H8ChjSfalGRIgwVlY7Ps+sowEzle7wEEMGAifXv++ecr8y8IHqAVe0CKPIKzkhZWIG0/VWsThnCSHXlfAYkvx9+9M/VJa+A6Ah7HvCXyJU6Eq9JC4V/8yz+YHYybsPECWNUHlftpSZ/Jyy4ahQCFB0qGV5IxGfMeuikjrbb1dAHfdWHFdk4OwhWwMIhIQFPZWGBQEiAbpwBmmOY4IfVmo/6qgJxsbl5fr6n6RvLTZLIjCT6UupvnX3otbW2OzS7EhOWq32eDXJZgtwIpQVECH26ptxO0L01QsTGMzO6cA1DdmeG4KmYTP506HhlwG/640sWS41rVFCWIN87GgaS0mCCBerVQwMKnRgrLkeupVmoEUOZh1a4W69BtQQZgHfPBebbclltoG5GUEVKeP9q4jOB/jp1JUJDPNH8cs9eWtG9iWOeDQazhnORQ8DxntFK1alNCo9tobKjPFuwMmbh5XUxvzh9zUzLkqV+o43H/DcDabsItFfY1kimDrR0JoXHvDqOWkWAZLGs9rwL6uvs60MqxAl4FEMN+7d3zYJmyADICPNfTFTMGHcS2FBdoBdqghWVTwuNaSUBbfqcOrACr1+bzRluXqp8uVuz/Ze/NYi0/ryu/w2LNE2uuYhVZrCJFFmeJYmuwZVmy3GgnaPeLHLvTaXcABwESIEHylNcGAsQPDhAEaCQIkIc85M1PhmPDlifJkpqSqIESRYpkkcWa57mKVSzWQDLrt9a3zjlUG01KJiFRuke6vLfuPef///7fuNdea+8NW53Y3CUqFXFOsr5nn31+8uUv/70YOhnuuivgeYcMzrtlMLM+YK3C8rBQp4t1yuCwT5HRnBg93hsjGsY0QD5OgtRHJA4uDqmwtIBF9gT6gDhf9oUjRw5JznneAAqmZseObX7mM2dPuTQMwH8j8m9q3TL3hzzddU1l9AJIMZ4pYbROCeRgWwD0JIdhvQGmXldyO/oAqSiZmyllUuVGFQPMA+YHjjjmJm3jlXjfSMydOR0n4pCTt+xTnRZMUJK5AAC/8Y1vTv74j//Y2c75LNfHiVYwwfW5LqqaJ598cvKvf/9f2/Dvns01uXfmp/ZgjTLt657LXsu6bV1kzhXmM21iDXQf5fl4VSVThrjOmCVitpFJJ3Mt8dDMm5wtLtelvQ6HQCSfODDi9yI2kXnGe+1MsVMjjjLkooAI9gTABoCHGq/Uiz53TvH26l/2LOYGYIbnZA65HqrBWZwIUbcAenG2LXK2bWJsKWuDFBfWkufGSUZG3u13btffxM5p32WeBF73P5R/I8RENTnVJU6eZlnyfMbpgLz8LokMK7vNfEkm/oDafJ55zvMBLNdKHQXYZQ69su8VsezPa/xf0T53yfuc92UzoUlKxVpnLjFuKFNaS9rqIH055n4oZNjTeCWRXRh/h97oepYAWw2hvYGzaahUuicxRnZUSpGDE5RYVkr6wNKyh1Av9rLkwsSbEw7DNbjuFZ2/zF3kziQ3QibPGDlppMYXhcIdcqTeJYcXZaz2H9jn99P3OBRxzDivgMaZF0oY9jzY//ZfczZwzta5SL8uY627rJMcHEoc1aRdKC7YS9l/WGuME/Nq65bt6r+tzjb86r5DkvMemJw6eV7stJxhxLQScy8H1m1SnKBie0wl+chfwRxF/ozTnTXiUCQ917mz52XbnHa7P9jXAlj9YPv3w3v1BcD64R27X4iWP/X0t20MYmgYSOmQ4aDlEMJ4YWN3AqABjpwERYdTMxly6GF4I9ts8pjLug4b7SxrYLyEfZX9icxTJQC0QRNzw0HJAcn9wqrGM5oDRLGn8yyhDYcYpLzKOhQcYzw9/fTTZlsxaDkwqQn4m7/5mzaCSTyCQVkQUxkhn8dYJS0/Rgz/BrTTD2V16C++mq0WAIx39I71G/UsNyZ/p2Qkzz37Ax2mVwyOuR/P4dqQJPuRIbRBUquPqqbgI4884rb9OGBtmY+LSsh0/OgRxx9t3rRFxvP2yTbFHy4TmLkqo+OaWA76YJ0Ma5gAG1lI7YiR0+HaWF+yOQMIU3pHxomMBcf5yWB6TRKzM2JFAaz7lK3zkuJuruu91Nqlhh1OCur68bm3yAitObBMzBlSYGTi1AMF4GCUvqE4PwArzNU7AGvMLj8rkuBTOtCJYcL42yI2gsQtGJd4tltA/ZxkeDAD9AUH+TxjGYAqx8GQBId5gPkIaz8P1iw5HKx+paP8jrYU3NGP1H4tA8rfAfeNV52CW6Tiw/jy5zX96lTB6pxnQsNgKCbJsd1y+MgI5OeqC+gfe861zsrudj5izAEK1mtOMYcA63Xk8DnmY2MFp3JlzbEyCX1+ni9tJ540caUuGTFAHeucuQzTSpwh8a3bNR60FcOMuGrus14gEhaG9mGotZ9pZ9m9fE/JHXhCJ4fSWMQIJxmPDHM7oBTXKSkxbOMxOUh+KGb/m9/6tg3PXA9QigpjsdbVjskDSthzv+IEtwqYUYfU7BKSV/XtwUMHxPDttxG6WvOKGDz6BrkmjrU6AJBnr5ECgvfBMjHWgBKUEcwt4pwBVjwj+wWZTG/KmHa9STGplA4yYBfTzP5w4sQx16xeI7BCaaudO3dJqbLRTNcLMjaR3/J8lC0xkJEhC3jdpDW8Qe9DVkp3IWPEGGV+sA/iKMRpxTxiXNgXX3zxRT3jAc+DMMpx9rAeABUu36V+Biixn5CZt3si3wEzrKmXJb3+8z//c2dVZ3/kfsQZdh00zp45+nGVB/v93/8vfK2uEa7FvTN/AQlixka5qe7j/N1y/+Fo5L3M785Hnqvzwc5CfXXtdj/PuTCYXGoaOzFaQHL+FgbWLrAp+5h5FecfKpmwfvQzJWUY0yNHjokFPua9HRYSYFp5fuTJAblp6wDJBrytb12WGceb9lYnAVSc7SjFljjkOHMBSCQFNPDTeUpcMH3J2VYHVPIZUOtcmdsN6spAJnyj50vmXcrLdB+roxa0mrOLo7ullAIcG1oAw47yBdCKM5expz+IxU3N2pPDCZH9qmNKW+sk5HrMR4AVzDlzrfWTHT6hNqJI6LwzSGSu6r48Z+YDKouwra2lelmyf2LBl+usQjKdpIZK2LQS1hLGUuFE2rcYH9YjCRcJ90GWfvToCa2Pk67jyjiT9AjFx6rVUlAoiRMZvU+eOuZnsuR3JMPDIc3ZThuroiJGv0wwbXUNXKlQkoApZzcxuGQSttpkSNjjSMmc8Qk3zgbUB8Shr18nZ83yNWJHr4lhPaKEUad0xqCgwjktRySZwZWAifElsRix0PQ/KggcS+z1jC3xs+xXzOEP9rUAVj/Y/v1wX30BsH64x+9D3/q/+tu/GVl0B/Op/YqENwaANqbliRUoQNqVpB7J4snhWMPDIEnvjxwuG2sN2npdK0+cGvdzmzvvxzBjs+eQTBxfDuKZZzZdXcAxz9r2cC8DgFHKgYThCtPaVPh8Brbz4Ycfnjz26GOT++/fo4NsjY2UeNMTN8v7eG4OdUoIJEFGjAAkjrzHgMbJbjCmSFyhmCUZTBeVHfDb3/mepclnZBTzqgTZnmf1HcYmhvgnPvEJgdaPTmWXvI9r0veAfwNLWD4d2Jd0yBKjxMHG4erswjKcMXaQaq3fuF4e3S329lt6R1ZesULgeTMajs0hq2OyZ76lMSXZCQlJAKzHT52ZfONp1bV96eXJVRmiy+VJh7bA8Ev2TRkaahdecGoGwsKslFxyk4zvFY5xw6giG+YbcmBIEiy2wpJgtz/JqbA8bHDq+0kZTcc15pzzmzW3iNmzkYpHXm3CW06JAMrerFJ21y0qc3QH8XQYw4OBKEuWcYFlT+F3s7BmDGbxnpQvms6lYdzVcWLm0nFR593mOlvggQoGp6DwH0i6RN9yL8tMB3AOk4P3P+0BVAA4GOOC1jJMvA+jnnnb2NZmkeV5XX9Whm8Ab+KFWTOwWxhGYX5mDFCcOPndO18BlMwhM66mXDVmlGHSe4lXY33Atu5UNlmknS57wzyHK7cR3/g/XB6t2Rq5secYxr3WLUxs41ndBv3NGb5leLFOFqs+JvPh8JHjk6e/88zkq1/9etpl0BElgrPfOkwhzClZjnfv3mX2it/fFFuCCuGoHDrHBEQuavzI9knsGcqCjaoT/OADe+yoWiPlA2wU/YlTonLxjRthJ+MMaxjAVcU4V0bIeiSRE4wPBjPPaRbJpT0S2x3Hluax5igySub6AdUzPqf2uHas1tNd9KeUBTjJNig7K8nC7HAhRltzhMzoHkez2hioAIClkxdeeGHyt3/7t3a+4cyr44K9zrHXI7SC/QtA9IUvfMGqDp6zTkLuwXrieoRJIOF99dV9vjaxmjwrTD57hx0sWuP3y3j+/G983uxtGdGsgSgbLLmdA1AMMeuJ99Kmefa0TsWGUfTfdRLy/gCZALaZoiZx2DgrAawuCWT1hBJtSR0C6806gyUnKRKghedhHZOtFRk4wBRZb8I3UMiQZCfJ2QCJAXpuvcetUteybT2H2JNpL010Bl8cSqgO9J0+YyyixgmoRIVBHgJiTVeKxQb8bFIywk3qT/YB1hrODhJzEXpwU8oVAJsTmpnVrRQ4Z4/lzt5HZ2uQNUWfGSyOZGSuI4qzUvsRf7uha3mfg00dZy7XY82TZ+LYsePah7V2iA/V/uO4XUltIw2PxLWqFq6Jk2TzZkqvKQ6c+un6qgScc7uS4CZSZH3QB9k3dKZTI4ZzXKCU/ibUhP2Ccw4nVZ5b+4oYc93OZx2sppO+Gbi/6fn7Q6mnnlMippMnz5pZj4qF5F3sVGSQ1n1uo758GH8nXmPd0hdCi8T9pvzcxGsKhr42BZLcJEkjId9afX6tz2B9Ug9BzDWZsZF0w5ijqiEJlZxNw4FOf7HWXSNWTitiWZcsljNXtVwvXZJDV+fjmdOKiz6j0APFsy69nbAgklfGsUlbmXcAc8vRNW8pjcb1cTp8sK8FwPrB9u+H++oLgPXDPX4f+tZ/9etfm3q/bVcO2ZNlKNogYREw8Fo70sbyMNK62XNQl2WpwVL2h0NuviZmZYxsvv0b1+EeHBjNlmrjYCodbuKJJL+pcVQDqcCZ3wM4em+MFNhRjDTS/gNe+QysxMMPPTL55Cc/LcbyrmnWwGYhdmyR7g8gwMOJRA0DMLLIES814kenhhoskg7Om/KW7n3pFbFGP3TyJz5fCbNLKOhA5t+wOoDVhx96yIwdyYrom7LOGDXExCwnEYQ+c+78Wdeec/ZdJZK4IQMUDIjsy2yvvNt77n9A4G+zM+7e0gF3RXIqxpA+c7F3Mh2S0RezSsYyRo6w4eSyQM8hAYevPfUNsax7DWABrMQ/gTRszJu9vGGwSpvIjrpaBd7JwLxqmg0yhzdGT2NYOekDmA3/It/WTSlnQ9/we+IUeZkZhhHU4Y0xTwwWxhtGHTV7Ex80KyPiGDcZZTaodPnIPsMY1njwbNEzWkbt70jwYGZjrJRdumpjV1mazXYElPDZZOV99xhW2oUxCmjl88ydSoyZc7QdY4/rVl5XRwt/T1zW5anck76B3e46wahinc2zrZWm10E0z3R2HfvxB5OVuZs47Uh9Ya0y122k6XdJuIIkd4fWxp0uWwT72KzW6VdirpOkDMwLwIIlydKMjLMx2JWb8nsYEKSZjD9MCFbpKSVO+dGLeyffe+YHNsoNtDHMSUAEW1U2VfNuI3F1oz0b5aBZLYMSpw7jTokawCuABYMUqSvAFkfbBrHULhsjSS7fU54qybpwANDGyCNTS7LKiiansfE94g9tVyON1TxnruNgSabl1DJlHqAWSEyqQht0LxL2oC5AvshzbdWa2a59Bxmw2Wb2OTsDYrSz3knOxvg888wzkz/90z81aHUcnb6q8OD6lYnTfpjoL37xi9rXPun3dB/kWQFozDucI4A7nHGoT2DbUmc1CgkSL/Gd8jGwPXymgJXnBtxbTimGHMaz0srOs+7FVTvUQRlFRBjFANIw87mmYukNGpmfkb4GPAb84cAC0AE4qwRiLr2umOLEm15yiRRK9FzR74h9x8gnvpE9BMAUiXTu11fXSB0+LZ3E38sI8vauM8dkupnZ66n7zYu1wbpZp3rCXgOAbD0DTr06DXBA0F9NaETeCBh9OyHUx8S6eos0m0tm4+QdYI+jfS4zNCS/0RSHqYzaACdqEvb4OTXW8/Vgk3gvwLZ7Dn3NvEjG3zjXOFuIQz4oZwsO5Drc/MhqA2dNgGrq7taZZvmzzlT2J+ZLHLphXbl3VR4GdzqXfG5rw8CBZceW45XVZ75RnGqwmIw5cciWexu4pqSYnVRiIA8dOqL2nnRsJ8+Bs5KYYCTFk0WAS8C/su5rPme+xaGSesKjrwajHqY9ziPWc0OYOq6M5WLF2S5ajMM48cZIgRMKg6KHevSJ88dpQAJJZNlvSKpMHeV1imddpph9ytxckYLpmEpPHXj1iOq6ykmu7MGr7VCLbZO+Zk3EcVtpOr+Hef3gXgtg9YPr21+MKy8A1l+McfzQPsVT3/yGWTob5U6rjxdUkk8dxk5/j+RXBxmMI4ccYAWDlAONjRTWBwbDQGQYfcRxvPMwjUHC4RXDJsCyhwfGeGqUTiMepwd9mNnIIwsuKivqAezjexzeXLcyzBj9AQ7EgwAikQNSF3ODvN0f+9jHJw8JMO7evVtGLcaGDnHkS2Wf6Asf9rBkyaYYD7aeY3iMuTcMNGVbksFVDI7i8mAvAMlID2lngLQkdDroSf5En5FBGC/uBclnr4jVwUANyyrGVO0xk6R+xRh3yRsOZRn8gC3aQNwUReAxVq6L2bx3124xrRs8jteVVh/AWqkWjBPxUhzUSwCRYxwADpcE1l6VFPgbkmW+pKyfF2X4vW2PfsorEGtDQqok7UERrFICjmFVJmQxR9Tbw9tcCVgBKww9DGsPYmJYbZCOhEuW3cEGa9x5NgznSGxTTof7w7zyS56xYL7sPhMJg84MjQz9JAmLTLFZMQ2wzEon+QkGLAXnKS2CYVWp2GsyejB+HevrvgkLWVaW73Yo0P4BYP1c/kpZDxLUrBuglLVRpp+f+Sz3og2NZ+UzGE+NBWu8FPO2fdhYOtrEc2VeRJLXrNeNZyxjXEdPAUGfZ+oscibfd8p1kXmHZUTu9qbbtVVZQpEK79oluStx35RXcQmjSIvNBOo/xDOTZAnGimsA7lASMJ5mzC0BVAyW5jnMscGq+uNtGf7I4w4pcc8ryjibeZy6gyTKwbnwtg3KEUeo+UemYMrz3KnSFdRY3qY2Iq9fIecJNCclZ7gfSg9YEMeu4XSRI8mMJuWa9ABJspbat8lQHsdaACtZg5MBdNiQw5BNUq+rLoOTRDCwP7CQMCpkPYVVhVHdrrUN8Ad4Md949v37DzpOknnwiOLVdiqzLM4AnDEuV6J239Q6flPre5XGmvn+vGIO/+qv/mryla98ZRofbVCsdcFzdn7wTMiBf+/3fm/yqU99aqoUKXMcQzgqiCQ2St4ApJV1YNAnSITpB65PO7vW+B7lwVIzmqlrutROiDD1WTMjEDd7vf5ZwxsYEllnnAktA4SDir0VzO4vlwUK89ykdmTavaj+pg9hTy9JRnpReyzjQDwqGXuvmQEPyPONLeVN3GtqozILxl7UQfXJ4jf4O+CIs8+JjnCuqT/YY9wey+BRmjB3tQcgkQUIjbPCKhsBOSdNIhkS9VClPOHa9DXzDGbWyY5QDeDAEsDdJMcAsdA4Ywjr8BwcORoM2uwoITFgYkytnrEjN5Jor2M9W+J3jZZ9vvLMrIHsjcnT0DHK2s9+HadVpNbMbfoYwLpXpYs4M3FsVHVCjDbjVuDcPS3SdKoHkPka9Q2S3NXepxhrnomzk1cTx2VejdJB+FJJmGQndcbPibMMAomBZU8IyDWTrH4A4JIACyfuEUmbsUfOijGmRNM1JbG6eUty7zcpUaY16hrHqYNO23EUAKwrUQawYydE1UJ/JuM985XPOncHWZ1Xqa+WYROgSGHeJru/93BUGpTv0b7B2QPDz3eAK2B0wwakwaqiIPuAkmA4sfa9cnhy/rScyjfJ3o4zs/XdR9k2yhdRy3U4LVjjhAZ8cK8FwPrB9e0vxpUXAOsvxjh+aJ/iS1/6i8gZtemyibMp9oCKgZ64PGK2LF0Tg4Sx7EQnMqw5AKjf1myoGAzJmBnmpt5COqgSTgwRYmn4N17ZJuXgvTVueT/X4N6VaPZQjccxUsvGItpQHomRymLxd+7TGEGMHRiL/fsP6HdX9bxrnIwJRuLhRx52hsLGIEYSGJACsxhjP8XGm+Smfw9A4CCjtpuMfdVbBKjCsHLo47k+dOiQD0We9dd//dddIxZj/rnnnp187zvf9fwBwBLvyiEIO5BYtiTnwRDftmWb41x23buLUBoZ9xywMq5knL0hhpbSQxgvsD+XlZUUVhWjgTjTZcpqel2JXjAGlslAJAOrEwSJKXGWYBnTZGsl6dIFGewAuqvE7ejRcEA4sYhYn5vqe+qwkil4kxLP3H/vfVPJNOCba1J/ECm1JcGD0cBoqnwNSSTliDAGYFNfHx7+JhOiL+hRanS6rA6yKgDOMB4Ltpxl1NJRGZDqjxgd1+0EaI1Jyi/wd8vMdQ1ABewuCTs695j7FwUkMODLiDDGyxw7HUZ3BlhjkPZ3NnbV58zD9epnHDhNHMY16IO2i2t07tR4bIKaeeldJMJkqCSGmAQxiSXvOqDdjCuGIp/veqjTpuzWO1UKMcwx9sqaNXEY74fhgTW1Y6NzXP2Ng4U5y7zD0QLDiWQUhh+GSxyKwJUMcxlxtKPy5stiQRxriyQQ4Kr1icEPQ7Nexhu1mm+X8Xn27AUlRjmkUlCveg+B/X5d0jl8QivFQCIPjOzzNV8HoxgpJXOR9ffgnvsFqOX8Ubs2blhn2W4YZ0nAzWrJwJ6CVpIdJWkQbBFGffs1xnsydQOYuR9fdhJpHBkD1iFrOc4QwiDYFyaTO8VE/8qnf8VyYN5LjU6AIGMHi3SnE++smuxTuasXXnjRcngcAKgsHhXI/CcKDSDOEGP92uswhFcMeJhjGOI4vwgxYE9hP+s8tQpmOAOYf4zRb//2b8sR97Fp2ALzLKxRWMawcQIeMrZ5tu7hnX9ds2VKeU9L53AdAyYYeRnSGNO8GBPLpL3Gg4yqfuGz80muuAZzdhbHGedJEq0pIY5CKng+DHqSIrGOAfkGqlJA0Kc4/sa2En/RdH1mrfI7Y2eAmt8I3Auonmd26+CZZ3q7ZqoUCkuYs8UOWV37DRwfmsvLYUZHaAjP6ZAY5KsOG0j4CKyfw0g03yJ3j/ogJaqkLhms+TY5Lu5WmMgaMdwbBWRXKWeBywAJtKC+qSOJ/Z7+bGiKxwa56lB7gqN0AAAgAElEQVTBNBaXZ8KhkFItowYyygUD6OzFkUWHcWb+WRqrtuMA4Lzii/MLVg/5MAw3fdmx7n6ETdDkhDwT+x8Sfhj6+aRNHfPuU3xfyhmge8KMZp/EASLHuJxNkcaiioElJzdDwjp8FrsmajJF4zSBZUctcFjOr0OH9qsMjmTOl87JqXE51x9gGJDMHh27oaEUOTucldd7ecvyRJHEGLHOl6/UHrEchQpsLioVaginxjFzmrElKeNFqTwOHTqlzyhDvZxpW3Ruky2cRGxRUkRBdPrkhcmp4zorz17ReZ+cH8S54/jgGelvlBsdJ8bu8OGDHq/3/7UAVt//Pv3Fu+ICYP3FG9MP1RM988x3bbjUwOAwqjGdgy5eaRgFjAc29vlkC/XSzsoupGQBh1bB5jxLxQGJAQqYK5PY2D7uaxnUMKwwjlyXdGTErGc0IPKddUl78M63nUMp3s5IaWkPRs/+Vw+49iNJG0gi8eCDewxcH3roQUviuG/i55IsBgMpBkyyPHIwVU7mJFRqSyRsGIcwhPFscz+APQYncmSMQYwCgClGJcwMnwcA0q+WfcLQCTy8KqYTg+Hs2dPuLzIl3icD4FExM8SX2YgiW6vb8/Y0eQ+xSDwv96W/KE8Bi7xBEko7IjBcMZj4wnMrg+GsvMHPq27f88+/KKAqiRhF6mVAXpeBcE0gF+Oc44zkS9TrBbS+rbg+sjHer0Q9Lc2D8YBhB1jl0E792cyf9FskuCSowYAPiJWxNaR/TrYkxqTp/JHeIR/FCVDAWoMSDzzKAOIVLbnVfCPbKqCJshwYL5SlKOOKvBVp8TUBrXOaC6dUL7eZMOn308qSzNzgxZw2iBsSvD6DjfgfS7pEx/Bs/G2ljBauhfGCEcfPTQZG39MW2legyO9YJxg8gM/GjNU4xsBh3iJrr1zZ93G2zrAZzDPGucmaaHeZ2q6/th/APnSHfs4STZUe8jvHTY945ACBqPS4J/OWxEy7lZhppRwJGGfHj8opo0yc5FtpIhgAIlnDWS9mV0hOo3bipOD+rJXEuy+bHDx8dPJd1WB9+tvfdqzyMrEQ4rYFcFMjGAOduNSUFblqI5OYaRgqWA+cCqxZsmh/RO26e+eOIQEcMfm6mlk3IQ0rBSw7nsk8MQgDtOMYILa1ADXZRJPVmRh9+hZ2iz3Rsue35CxR/2wX8Pzs5359co+AM3MHQ5O/w5LD+JA5+HGtW/bZV7QPfF8J2fa+tNf3e0Tr83e++DuOP7UMVIYsTCttstpF9+ZzzBUyHJP5nP0E8FqmlfnG/CH++LOf/awdC7waj5+xjjPQ9TBH7m4/j65fiW6VAGXiGbPO0TpbqhBgLcNwcY15iS8/c9+C1+ylYe+cDEtODCtZhhOAuQ1Apa/OnyOG8tKISU2JqWSgTTK1Mk1hxmby3uz9AaZ5hWX0T2CEAV7nnaHtE7+nb9bPs3skyVCVQy59o72GLLQsikWwktO8Bnlmz0dLc2eS52SnLahm/wj7aRLYkbCJS12iiYTsFLaVMIstCu3gXERBU0AaiTwKkCZXggW2Vib1Rc1alp1DTSOApTXG2HE/9lnLb8c+DJBrnzXhGTGmyFDtsNMz8WLMqLcLu8e+SqxwncOdZ+wPldGyN6UWavY19tnuifxcia4BK+3T/1zKjHNuxLviUMGB5nJtI5Gb9yc9b1UDjG2SZI0+1d+JDb8sefi588rofeqoAPdh18697Pq5ckBJFWEn5GCsmeNscJEuQ57D3ka5wLgkFGiZPndVEnA59tdKCq3cDeyRVV+ZNaeGrrNWE16hEAGk79pvUvZoi+bGajsCmMs4xsidcfPG25NTxy5Mjgrckj0YgI6sHAcxtXbJT8D7G+ueJGwfRNKlBbA6No6Fb+/SAwuAdWGK/Ex74AfPfMdeYAwye8cHk2gWiYNZu3ZipWbsCYCIQ8cHqgxzjAnLX/Q+lzsY0rPGUGGg1KCujA3ji4OUgwyDG2MrmXgTs8OLz5DFEA8v1yJGq0lHaszV8KiXnfdhMGAol1loghoMo2RlveJYnReVYOi0kg1xQOzceffkQQHWXSptcSdsjTzEMBEYyrwwlFujDi+wY2voG9dlw9tKf5GMRQcZcZdDwhx2+oQZgjLMPDvt2yWp5R49E3F2Lqci49EGnp77+NHjToxyWhkcORi5P+wroBUmh74DsGGE8Mx4XuknDD/qRWIM01cPPvig0+XzfHjsr+FJFqNJshB6mWzDSIJfVNwtcYQXZLBftyyO5BUA4as5zDUusGpIu1aQmEWsGtkYd2y709JHDmwOa4wdlxcSCH9nfFumOUbU3ZIRE+uJsQSz4v5VX97S52F2AQ9klL2sA/6CGBcbrMgRdV/mm41IEmfwLDIMAL8YhsilM/63uw3OBDmylmI0ECtLPBvPiLEdGd9qJx0juQV9VlWADXnGYrASZZzcb1NGx5aojRzm3GJ77cOa1EizSkHXqaOm9RwZ75aMatwX72NNFTBg/NIO5k4zAwOiUuIlpZD43oydXCfyu8z9AteyEJTiWKx5GakkscLUR+WJci07rfRm+iWy91RNxZIDIGBQbZRMPVl1iV3GeSGgd/H0ZKVLO7RmqtiPwUK3TAZsDz/jCDHrpDkOq3NWEsS9yob5zPd/4LINr2vcb1fJh5WSyL2peC+Magx1JPP0F8+CQ4I5Rz1V2GBANqw6SoK7797h9WGZrhwqPNMVSgcJRCKJRzreWGH6B/kvz46zA2cJ4+O5rt8xNw0E6ILRDwb/EcbrfTDTtykZ1E5l1X3Czib6Fqm+jXK9L/U9L4qdIVPrDd8b2fBhGdKMKfveZz7zGatUXArEidGSuI57VX7JdXk/axxHFvtiZbtNfsO/uQ5GcudQFQOtYZsMp2HW+F5HJUoH9rTKZs1kaW44WZnniMCzpdnsy9RQxjmVmqpVIWSfTKw6fZsER2FxI3OPM419ga+oBwjbQIUgNkkZ1lFTAF6cbdf70KjcO9qTfTZeIs9iNeTHgWgZU9d5ZgbjTBzP7H+ONWxn0+gHrpMSYLkfTkP2BX5HH6DMYC+xlgZAqrXqeHu1qyEorQlewNrx83nm/4+kSQXWWl/aHaaxqwAe9jhKrQBUk8xI2XjlkCGfAXPc0lMcG8j6eSYAmx2oiaV1IkD9z+Pu8wmp8IxZTVmgONgS6pFSOK5haocGzpnMefaBJNB6y44c9lPGjDPhvGq5wmZWwZQSUoP91P7LZ1FReH+1LDiM6Sapa1ibhLuEuQSYsm8uDmBVXwPQm+gQdRPPmvM3z56lOMuaHBtgPKMGiPffuEWWaNoqh7fmHg4earKydthP65wJ05rcBnQM+9JyA/WUWIuzCgfu69qTFBe/ea1A+Fr3L5nIOatuE6i2k4/4Y/ZQOQ3WSh3iBHsaM0IpGH3mEHM6c4YazFJDXVFt2XOvT46rvir9jAIFe4S1RfIrHGZZwylPdfLkBxHDugBYY50svN6tBxYA67v10MLfP9AeePqpr8nQTlZVs4VDqpSMhNnIapDwbwwp2EKMvKR+Xzc1yOup5vCpbJPPs+k3m2Ukw9ftrcWg4XBHNoScbZYQIrUGuUZrwfI5JEZtCwcNvyvzxns5JFsOoqV6OIS5Lu111l8ZTRS9f02H7mGxO6+8sk+HwCkf1hykDz/yoNnW3bt3G3RgcKUfEvsFM5T4tmRiJPFCWL7EXDpZjORNAe+RlHJvvviZA//v/u7vbHjSf5TEIKvnBhnb3IcYSwz61+VdRRL3mgxcl/jQM9DXGDAAg9ZP5DMYfz/4wTPK9njcRn1rieLdBhQTL0sSFX52OQGBNTJT8iJBDPI2kldQWuRlyRbpG7K5krjjmp6Vlw1/GS148NeQPVGgYZWkoZs0dmtU3oaYZ8uRMdBHPVzGt8xOGREMqO0yqteqbxkXGK4adoxh5cGXBaJPqObcocPHHFvEnGl5G8bZzCVxwTJw8OQzD2qAc53KU+vAAOgSc4aRec0y4ZTAKAMEGG+pgxhDFHSPAVbQacMPsxPQMkCrY9iIC8ZTbzaeDKapxdj42BqylZsXuMBWVG5Z9hVg3RjXyvTNsOu6PBOfoR2uUyvwWiZuvmwO66nsSAELBif9SOxdLOS8nIhpMONRCmAYKT7S8aOJkwsIIc4sMZ38nYy4xJJuWL9GscwCi4q/Y25icENrwcJjgLFyIr0LwwcQqWOGUi/cE8nnAclo9+59Wdl+T2p8kDOu1nvTligIBNY0v7nW+iGJhrm0vJISE4AHGY1OGCXAChu8USVueAYMVpeTcj/esLHdRCY4eHh1zOuwKCudBECJf/T7+FImUu1qlkOvFiv28EMPaB0/YKMVdpX7rgVoKDYVgHDo8CGXujHb73qNqzx+PPt6Ge7sa+w92TOJg5c6Q2PF3JwHrGX+6+xorGmzuNaB4X1J41D5rmtYGmAP2nGMfSWxhlLcFxA2JL3d+3nrO3/OXLDCY4R8WCIMq0SCGLJXjzqnxN0D0JH3krGXnytzj6Qa4BWACrMXwJMwgXlAzf277/f30zk5QPdURTDOLL/PjhnzkdPn6vPw/imwHdfov+tgZe7xqiKCORMHleaEgB7yYPq+cZusOY8XzqvxNd8uM6tB2n6xXyIdTgwwv4cO7poh8y8xxSsM7ti/+U49dJyG7MPsQ7zfrDmfG+qI2+0wRnuae3ivMs3ru/pWqekasBpVVUIuXE9ZqhZ+nldGMS/bd8wRzhzkwtgCJO/iPHOIyXAM8HmSijEPO4f5mb2JuG2cXuyRvHgfAG/GykfdxFfk0Mkr0czXPfMb+tD1m/0/MdE8Zuq/xq65rPl3Uo7j/bI7jqrd5xWywFp1giUzojnTHdpBTLzrBus80nOyd8Kwrl23arJtx2ZlrN/gLMPYEuxLjAXOvTw/jtUldkQxDyInn5UB6zw2o/yGHF6LBNrfJu/F5WR8J35f65/xQB7/mpy2OM4CcpfZJnh/Xwtg9f3tz1/sqy0A1l/s8f25f7qvfflvAjjwJutQqxzxTeRD9hhy8MXTX6kXoAjwhyHNBh/5z3oDJQwSDFUOJoxoXgUukXMCJt6YHNh/QHFeZ7yhA8AMFh962AYc90RSCoBoIpQyrzXAG0fTWNnGRpVZKJCr8cZh2ARMMDkAIryYpxWb86PnfzR5+ZWXbUTuUUzcxz/+cZe+ISkK7UqykMTS+sDBA+zkE8TfTEZMG55gjAYdtAJDYbpiwNB2jJ224Zvf/KYzF8O88ruHFcf2z37rtyY7VMuV98JCVHroBD8GDbE3yhrjrQ6jtsT9/p3vfMfF4I8cPTItEQSzitSQNmAwkoyFWCmkSm+MmEgeZrHaSV98U6UzvqwashQnh4nzwcmBPxJN3dLBuVwAncRbK2WoU2cQ0GKWBa+6QGtl12WxaliWXeYpYIHucG1fanomLs4lB9QXJMBwwhUZ7MdUY+8lgRikVIlNVXkbAJ3aSz9gGPP7APiUAij4Zc5WRgjzQPImG5oj6RPzkrnuF3NDIL1zuo6XlH6JLHz6NcDL1IgG8A3ZIwmmKovD4ClQbeZrbtU1Uan6vFSS3+GUaCbYXiNxcnIqDecE74MlmJcK87e+D8UCRiFrsrJQl9nRF/1KH5hpmRrPyTZaOX7mNo6X/A5pL2yTnR1OAkLh+yRS2bpFzqb7dk1277rbdVIxsg1aNN/cjxjBBjRx/LTfbChjzDrhzltyklyRASwJ39GTAq/HlQX0rOad4scEarHvYeFOKX6TecJz8eWEMj/GFgLMLM8cLCcfhrm8qfs7eQ0OC/VDymeECQT4xjiHpWIeBlPEvh8OCrOqQ9pumamkfQqc3qDEY08+8bhKZEWmz55ldl3sGBJo+gom6itf+bKv5WyqanvUB2LHBWyt6NCYRQ6oPAJqy43ryf7a9cO6moGLgKiOlx0BsMTq9+5Rjt0d4R1l5OxU00P1ugYI2qtTTmbmhOGx87uAFoBNwVZL2ZCECPaYe16gTIfOhLOqb3pWeyvltnAEXFJfOKO5HITT+qamKCuFpTHchp7m/ih6yASb0AsDkBEiUoDZfYS+8MMwWH6mqCG6Xvkb8/sWSbXs1AhjFtAeIJu1n//EyUVMf5yN7DGARa6DUwyAQl4BO7k095cRe6q/o+5g3dG+6X5j9UCkpC3VU/D3446AJKEbSfBcOoqv8Vxj36csjpk6nB3a64h1XS8HESwsCe8ArLCJOAEMukZuB4epANeDUQ2GmuU+4xmwkj0zzzAbixmQmcW7xqmQGNWNvhdAlfjq73//+z7TOGN7VhNbyv04R9ofOA77xXXoF/YrzqmGGnGWOKmbvrKHjKzCVm/FuWTWc+SyyPv4feTOdlxrPZCIi7bQbxkjbIBrrsNLPd6qt06dOi0VBvM0a4z1S1usCNE9Iu2/YMB61z3bZBOo3rLmFPaC17HmM2OQ9XfLyizUUJzLZxTSQ+Zy2sh1GTP2vMT6K4/GUrHnqzZoJFJflkzi15VZmGmK45uQHPqRNYTT4HXFuL9/rwWw+v715S/HlRYA6y/HOP/cPuWLP3zGGyoSVmSaGMlO8qJkKXioU85Cch+AmDMKxkiE3cFgZtPmgNgqaSgH4JnTZwRGD9oI27plqw83NvdmkuQ9AFZkgGzaGMJ8Ho8nzAkAEWObjKundZCYsZLcFEaRw6MGiaU6ui6Hnw1eHQ4cflMJnH4u61qjr8YCBxBZ/MjeCTg6KdktXmIKdfNMHMZk3ATgEWvqe3JSwhIBuuW5TWwJBwtJlpQEZsgxHeNouRjgMsk6aDdgKAzDRWf+PC7jm8PVXnxdmgP78cc/5vtSHoXnwfDnsF5GBl4ZNfMeZYzRyOuQLCfja+uuVqLGc9AHHMxkSP74x59w3xKLuthJQRbb6MQgJXPvtxRH+Od/8SUDVphX+hgZLf2HF5pyERzG6yRR26C6guvXSR6l72ZyLE2Lcdi4Yw7wMphlsPi+e3eScZT5rvGJYQgIdZyVngq5Jiz4WTFwgAzmHt74GCezBC8Gq2O87VwZAK+LrsZipVUwWJXM1mCjrA2yscbd0jZMuneAVQCEjep5hjWAtZLgMom0j/Z27vGMzZxZx0/jwBLDl7q1lbOXleDZGg/brMBNbFQmG1le49B5Huai15DAEUYSbWBds56Z88xL1iBzv6UeylogWYO1ZA7RPmcMZ92TIXvU3WQpMGdIgrJE9RTvWLvKc2GnDGkSIDGXcWhQ2/Z1PROlsd4a9SUxsDEgAcXXFE9mIxtmcYD+t95apIQpl5SgSLVVj500o8w8Z04Rf7x+vVhdOUlWqRwNyoACYDPsAJQR62gABAiV8W/5JGyLM3sm1twQCWeM5rjVGiMbMeA1zxmJZEjmqCcMLnh4R93JeFcM62rFtT3x+GOTPYqDd8kX7ZvE7MLoWKIuQxbFQms20ybUEotGfLzZOxnWMNN75LDbec9uAd01MlxTL5TnKfvO2Hqt6BXn36hpOedUqVOg7ymAZT5xHdoT5jxzmFfmeBhWzoFIQ1veg9In1w1EOCdgS2Gc2K/ZR0n2dkVGtiXrSK8F+nAMWFqKE8QxszCJSIxzD6Ak8nQnChoxiG6I1zXvTVmbeWDJ54u8DDwZxLlXWPAAs3l2tuoIR0LqudpvBlWjD5gHXecAIc97tatrkXXnGplWlSg+HfUE7KHGmX6EqWMtMk8t5R5sYJ1ohop2iKS/CbcwgORIMbttccbUoTNl84fElHcnNjU1Sddo7hOyQijJNsW6ul4yrKL6pAnTml2W+1E3dInqHtP3MyVB+i8AFkYeh1jiy3EYvKO9Yz50TaTcECXMEo+fWsJJTEYWfvJTwL6yfzMPAloTExznXTIHd4+7Q4wmTkxYV2pts0dwzqzWc5LgrTHjKDOQCHeu8Ly0Pc5r2oOM/4YBsh1hw0kdJ3bKz+QZwnpG2nze4PWUbIATJ0/Y5mANOw6fdUqsqtj/6zekBlsqdZHUJBs2ak+VY4U55L1VGcoZ2ziQUHSln8+dO+tydKxvmPFt25RFnvNS170yyqi9rbCHZarRukwSYa8r2SVXJQO+fRFybIV2CLQCYAGs9CVnxPv3WgCs719f/nJcaQGw/nKM88/tU544rDhJgUwOn9SJE1CRMeHSKcR1+GAFDFEPLVKzGuUxYlQDT1/U7MQo5qA8pUyz9cJipNcYrvEA+MAji0GDYQ2wAlRx0HGo7t69e/Krv/qr/hmjzUW5ZXRiDHCPyoENeIeXlvf1AJk/bMvA9ln4PAcbiSOcjEHfMbYwNo4qPf5Lku4BHgAJyJRhWpHsIvHhd2ZldCiSQh+AQ0045K3EF7H9k+HTkk9dlwOxzCpsamOAMMJhNfkc/W22RIffTsV2flQA+YknnggQV/9T85aY02UC7TVWOQwxqgDX9A3GhhP26HDHeHGSiMF+MH7c7xvf+IYPS2ellbG1ccNGZRveLUMn2SuJLXzqm9+a/L0YVmI8yVRYBwEyS64PeIbpuq428TPefpLd+NmZI5QgQII5gDnzo4xnGRLas2uXyu+IZWKc6tUOu5p4N0vYMK5kVxPLShInJJKR38Y7nbI3yQLLvLUDwwawDNFhbFjilxk8GBSYtkhSK88tA39dXmycCo1tsqR2GCTvZFj/YcBqMO15sMptaWbUSpMrOS8bXPa08rrWl+RzNbgreW+sYoGr+3o4QhojnQRBiQ3kdwDVxpjzflgM14hVX1SW35IocSgFjMFAVRpMO5jTZPLkZ67Li7bTP9fJlun6wWI1NAdJGAPLSibhHZoXd2guLsF4Q6GAcasxNFtiO8kcmhk2r1dkdfoVla3eVMKlNyQLPi7HyeFDh70v4Lg4qfWW0j4q66NkabBCHm8MbWSV+s7eNcUyTm6TsiJEZGP0U44JoBBmNoAPMGnZntqJMU07Ki/stVobNKETNP3mRDhAUuhVk4899oj3CsCus5wqMQzAziWyhjKFdeekV3YuJT4UAIIUkZhWZMp3KEPoOj0bgHWJnq0KjRrDdX6UUa2cvOCtf68zr0xXQWwBbgz4JAZyveMhuWfcE1saAMqc4juAlLWMBN8xp1r/KBJwLt0EzIykSI2BJYZvxuAF9DfWFYcPTr7IgOP8A6TWIRgQGVA+75Qq2Os+UnVE12YdmX3fdA0NkDrIxCloLTvdvuHzzXZcqTX/7nlTia+Bv2MaxdYT46ufWx+2MftWBY2EaHUMzDsSWFV89XcBrllrLl0zZOj+hdn8lHphDttZpP84/p7QDJyHUiVtIFxEQBrW1yoBO28SipL40oBm9vrUSFUfk6cAp4yuX6nqPGDt7+bHgjUSCfJI9GQwnQzbVRhw3vDlvXskjeOsYg61DQ6h8Bi/5XNwq/aLTZLS5zynfI1Ku+n3m1Uuh/jdqCDCutIXVgYMSXrVVh3TOIGpbZ5EX7EH4uRhrjeunt81v0Uc8GfkrD0xjcvls/wde4VkTW/fRmZoktypXI/i73mx/wQAJywBx94KlYZir+MzLtWm0AEUUWQ3d+iMHGe97g31ESV9GE/K7SVERqVwVqFAgj1PYkLrrJTR/9lnn/V9//GvBbD6j+/DX74rLADWX74x/7l64oMvP+/DzMYuSQG0qbfovQ37EXuZ2NbE6sU7HBkOBrkZEAG0HkZswBxOM2kN0k8ZeBzk2pg5AL72ta950wacYuxhGH3rW9+yxAgw84UvfEEyu/sdd4gReFm19zj8CjC4VzP/0qbWL+3BzPca4o2xcgwZ7OJgiZEHwYSQIAhDjK/jx44rk+crZoo5JvD6/tqvfdaZhDcI5HFfJDoA0CSdOOG4Vpcw0OFE3JaTHqk/AMZl1ng/hmkzMCIBJG4V2SDv4fe0bfuOu5zVl2ffrAOcEjQ39fxIGpO5OIZmE5rYKA0CcOkZ4m/oD/rxWWUjrbTvhOS1MFsAJjN9Mozvve8jrh+5VCw30rl9+/eLad7vwxepG+NzRiAB44QyC2tXi92UoX5C1z6l56Y/79l5l+VTeLQtMtV7AayMDWPKv+cdCLQduZTLzGBUwJojXdT7XCNVRjFsSoEoxlC8yjBmxNi9qfFK0iQzZQOkhNGm2DylJ8IaRAKIXRbDzIlgRrIXfmZOJrvnSoGqt6bJODrHzKXps++QBZvJmTEmTkw2yqdsdDIRybv0HtrMPegDvPj0ZbJCp24s4BNAWYdLQST9ViDZWGn+xvsw7FAawDLD0mGF8b0OAie1EfAhyU8TShlYqh0A1o1KeAJoNXMAa45BN8CJpY6DQXZpDNPYAZMA1jJ99IczFNvxIxBKiZFRE5Lnho0lvnn7nVsnu5Toi1qu/Bt5NbVZKQVDHV8znrKZbYCO7JowuzgiFsv5tWzZKq2jN5SUSXUWBVaZly9LBQHLinG8QkzX0qXUKlU/IHG2yQ/vyVQh1riMVkAi7KoxrcFBGEQYYtgQ+tAZel13EeYk8zhgtcAiEsrUCRXQEtOzRGUrtoht+fSnnpw8cP8D3t9wIJlB0R7Ax1GQrBCwqJPNjpIhp3XdVTOwitd2XevUgSQZ1T337JquEysYhnFeZxXXqbx8nmmdsaMBFZm7s8zIM4YxxjusjuW7o2QM35Hgp6yS6m+TWVV9Hnn4YChh2ACCVlXQTwER9K3vVarTvx11QceZ4T6U87FsHT087xDK4RiAEdDZpEpxLvQ170yd3/MDWGcNYD+gjwMOZ5LYrnFCYZoUCMcbcwtAV3m9mfvBMIZJVLI3nV9XdQbQB/QhY2H1hu5R9pA5MGtX5uIUtDqedK40lh/K9HIA66ip6rk61CQDuXruMrszOZnTyqug/WsDtVyJKdf+Q1gBCXpwnIQNTTy6wa7BJcxhMgQ7aZUBcV5xGEQl9ONOgDGaetesdFFLleFg4f1VjWBPLJEzlL2szmAcTwBZ5ladX7SJvWStnKl3SKURSb72AKT/eo5tYpHXE16k9b6MxG4+v5GNp8vSx9nfu0YKWD32TsKXsWCMaE/Cm95ZF9tqX9IAACAASURBVJZnd3I3xaQCrvliP61D/qqkuNR3vaVQANfXHckV2bM4O10vV21g/Jbp7/Qj/c/4ZH9LEjvsBFjyxi3fIPO0nH5R3cihtggbieR1ax2mc11xrpxtgNcb1xW2I6fy+/NaAKzvTz/+cl1lAbD+co33z93TPvXlvzBg5JA6J+klsUgYQpEQUrog5RXqleegg8WI1CxZBjkUToudYnPnAFy5YpU3fAArh2dBasESh8Zf/uVf+j3c+8knn/T7YF2/LVkqB8WnP/3pyec+97nJLgFaDIjzktZw4FX6yzVhxJq4BgaUa8wOwsSn1ZOLkQHDWbCAJ5ozn1hdrkPBdIAoB+j+/QcmL/zoRX/nINyz50ElcQkw498YcLQRUHtWsp8yhTcAljp8iCfiEMNoAJQgd0K2SR+9rs/S9tazNag3W0QpFRjCZCoku+8TH/vo5EHFxq1XtlPK28AC2cDW3zl8kzURmZAYYvUP16CPaeNhJXr50pe+5P5AokliF2JyG/uHwQhDBcO6csjciMuqscKYM054dJ0gSwbIBsXYbd+xTbKlcyoNtM/yL0A1hh7yOIAbryYEavInm2ODqqKvcAKUrb5pj3ekszxLE3HxLMhGHc+nZyBm0lJevcdMjxwiePD5uiSnQ9k2/g5ApSSODV6MGl0D8w529Yree1GsOHPDkmeMJY0rzA8xd9yLtrhNzPsBWMs2WA48AKsZrZHUhPYCWJHhYuw2xhAwCRPPd56Z77QLo4qxYM42dos+bzZgZGSAH9YW85a/ARQZW+7Bz7SRtcp3HEQtZ8R3XplTJDWiZAJzcZPk5lv8GYxB+pcx5u9+7vG8Za8ChASKFZPNq8CoUskmtaEPbskgs9FG/VP19ho5cbZv3za5RzJhpMJbNE8WKdbL9puzDwPWJFG9yZpJJlAWZGSJkYTCNMG4AuhOKZv3qweUCVvqjUsyeK9Zeionzdp1Gl8lN4Etwri3lLTxpmHrzO7ZbkwSKQxulwjRPV03E5mqgU72tTI1mbeZu3wHrGJE4tB5U22+7e2bWhOrJv/sn/7G5JGHHzV7ck3sI/J6wybPDQEeG6xKWmaGUslVxE6elWPBYRdDmtpxR5XBuKAwIRwBRwOvxN3mOowP49W62fydZwjYRhqZJGX8nGdjbcWJWNY0TiXFnkopwj5M4iurJ/S5G6qj7ThylzeJY6jXh6G7vX1mMOcoyXGupZ+QbXovG7JlOxWGMyv9WfAZsBE58gykMhYdk0pYK/U26z/+Pq9ECGOev/W88vr0QOR6rJN59rQO1ZaT4nPtX9ZFMxmbYdO/q8qo88wqB/VTQZvzFlD3FAcKZ8uQmxccTgHsSM43D2Izx+Lcs4NvND07anUiTo00VTyw1nAAMbaUxcEh2TIqOC5hXHE8Iq+tJD1lVzT35ZwJgE/fN/tu2zQPVuOcZpxJSkQGfvaDKDG8FnT/SnOrpuL9KAbuUOIx5iXzjVCY733v+0p0+Ir3RPqPa3MGM0apzR1nGmfkOtsPqFbInCvHgp6DZyL7N2E4lFMLGA3YdNIj9blZZK1FADOt7jXr7MnzJPkja4KxjW1CPHKc68mGjEoqCiwcUOcvqFzcuTNWQ7BusiZxSpHtOOcU12JfCzsfVpj1gOPnzbfklFa7AOY819JlWq/KZowTeLUcwitWCJQvVQjORIongdMzp8m1oSz9lMpTMrKLqq3+6qsHx1r7x3xbAKv/mN77Zf7sAmD9ZR79n4Nn/+P/9/82y3mXEv7gbeZgQXrHi1IUgAQ25qSgz/EJuxGjCS9+JIIA28a1nj2dLJwAE5cT0d97DX7GEPjrv/5ry4C5N7Gid0oSRKmZp556yuzg5z//ef9+u7J9cuC+IQOeuBiM8cpsMbQ5+LgmgLVZBDFMmmyGw4q2AjBhMTiYiI+lNAYHC4xTvMAksTnnQwej8bji5/bte9UgGcMNI4Xnx6Nuyd0wXAMcZTDLECCbLx7U65ICYXGsVAwOHm8AI88EYMXQbnZEAAsG6TIB20jOFDeoawNQeKY9AqtPfvxjk49/9DGXEIFx44sXByL9SHmMI0cO2SDjd9yHNls2JSMOo8zlcO67z9+TLOPtyTHVoEX+/JoOZtq5Q/23S7GlsMUc1vQXz0YiDeYEoPi0WFXau0OST2LuAKynTp2YJvkAtNS4ZrxrZNdwree8gBVAAshpLBN/Z2z7b65FZlpAaBhFxfFimOqLuMBLKk90QUm+mK9kF31Tn+fvABi88GExZJTZCKJ0g7JFKg7vnJJuOLZO7y9gJbMmhkmNqEpkzTqOr8Tf/XiW4MRKwqgQ20Z/N57Z62JkTS7oxHFB/8bhc7vnB2PCXGD8ahzaAJPzg8/Tz5UbMhY4QDCymeOt38rnym404RWfYRxx6jAXGFucI7SLWo+UgYlEPnMatoC4adZxpfRWKUiiNs8EF9TDjKhzFMcogISaAEMTdgoZsKWIijGXTH2bgPzOu7dPHlRCM+JdMbpRI1y5eskGN9zo4qXmjQIkATrIqtUW1pljH7U2AEanldTniEo+HTki6Z5q6arGiEAqVO3IzirW9TbNBdgK5gMvWBv7MAQ48akkSUviJ8n2G+l7mFienXHoXMSJRT+y7lMPFLaKt74lo3n55J6775z82mc+PXnowYe9p8DUAmpr8CKb5RoXzFYmrpWkMhj5KAroX4zqOgD14JNV6lfqqRLPzjjXEG5IQIBCsrTzuwI1npVnqcOI7937yALOXGDPLJuK/HAKBM0qR2njPvN+NIvBbuKdSEjDsPpng6mZCqGgrw4qrtV2V4adYcnnAmR9S//MOE2do+O8Kbvftk4B1ADw886wqnia6AzAtkbSdNZkJfUNa0m4SSSf/MxXX1U8zAPlSq0TKxm5LeVgWP8uhzJkwCSsc6IqYjdHsrQyvHaMjKRS3t9GP9YhMG3A6B0zqgBYM5/mRC2HdZ3jwYJ6Lhs44vRJ0iHXdJVTCpntRklYOYcbntMwG+7NtTuHrEQYDriqYuoUcDyy1jPnGwwjZ3KkuMnVUMa7TmyeE2ciyavqWE1Zo5yz7IM4Qg/qfMHhWOcKz0/7mdtbNql+qfYP7lFp83oBYGwFwg426ywiU332KsV6M55IbDU/SernzPsGjFkvfHWtpH56QC5rNQ6NZmyeOWhS9iYydkKIjshmoQ7y888/J9vjrK9HP6+W+ojrp5YzpcfoHxxusLpi5KXmWr5iscZho5zf2zwmi26X4+yGwmYmcnxtoALAeo3tbeqjy5NDB49JWXJCDlaFv/hYlVPyCnM15/9P/1oAqz993y18cgGwLsyBn2kP/D//1/9uo/U+yUPvUT1BWEEOEUAbhw+sAbJBYkh8Ymp7XasNOgZdDFVe9m4CJMR+HD1yzAd6GVYAUSQ5OTB478svv+JEB8SwPvjgQ970yWRL4iMMiM9//jcEsO7y4UNiIUDgPPNTD3iBMIY7BzHXKfNQQyc12I6ZSeDgdjyqJFSwoWHIiGVRWRPVPSPLMc9IXBIA+ofPPifj+JhBJO+x7MiStSERtKFHFkMYISwvjODEpOAZ5uBE3ucDWQYgfQdwfFXy2yNHjvqA47BELkqRd2KFeTYOSryxlAu5TxlYf+0zv2qD2LJWHYB4mjGAyXD8/I+eS2yfGNBmzr1X8akkvcIzTNZOjByuycMiu7yuLKQ8E2CZPkN2BZjB+KgMym2QEyOMu0qd6PDFCIZJBpykJuptLhfgDLtO5IPBHK81/Z9EFzODhmtuJRnQ8LyTPbamK0YwRkcNNDNu6k0zesRIqZ+vK/kERmAAq2o7KrHHKXm7YdJukKDGACAg1SVCNIcp2+QkQXq2q8paekngIWV9UgqJvkMSXMBaY41YsXm5on92UpIZizMvCV46DNb5mFPWRhkxKxEG24qRxP3KtFfVAHilTYAa5hGfAXA2RhWjr3O8ybUqO+dafhY9G8CD8eV+rX3J89fYx9jbJuALaEXya0k3igoZRIAaGAxLfzX+jREjLov1DcMA2FlBhlTuh+wUNhylIjFuJAvSXIBNXYpEjizDuv4uzeO7tisZlLJsblQtw7fEUBKjbamwnEc2lrWGMNKRDTtGUuAPAEASMOK+L1yS4+SsgJfYhquq23nwoJK7kEVayUneVlbhZVJ3LIXxECtsxnXIBvnHW3p+JHou8YKRr3vgCIPNTrmoFe5r4tKRkQ6BpNd6WOVl6g+ytdIvapNkhauUcGWrylysX7fB7BqG8FVqCCOtHXWCAaRvEMs2mFpAOGMP2Gs2X8IxaNlasTy7tD98+lOftPqEMbDcVC+vX734dxnUlN24ZDDaJFz97sRtBmXJNMqXGSA7E5j/xPiG2fOzen/nVcl7S50kk3CIMFPk0zAEYljDmObzTcgT8BkJ7oyxHqBr7j65X9ZiQh4CwP3bAUg5L9LmWZKpOnwKUBsT3pq0fO86qiyZtkU6yldAjKXhlqJH3VEwHedPa2AmtjSsaZwWSKQZM0qkBbAitU3iIvZ5nL3MhxWaj3Z+GVwm0V1imbkW9X5zbyduI67TQ5F9z4wsowSonI6PnkEg2eCSeWk2Vu/muZCqtz64wxTChkbNAXiVwkJfzh5uWWufJxmpOxYdHr5z/rrP5gBryurkvmlh5c5cL84Xy+adlTqOKF8DgGzlSxwrnMc4G0lAmPNDyiXtPdgbvMijwLmTxGmcu8rKrbZzfrBvsUfdrqRvONpXKm4UufAyOawWK7i8+/pKrSfmD2PLd9QdYdEJS4gCYRoX67mRs8qOE6sWkoCKF/9GZnxMYUOAbWyKM2fOOYES10tystQRZy8hlpskWAmdIMv9cgPTjRuVDVzPdfMWYPSKzra3BGBV33qr6qvftkSO7fOTl1/aL6c5znnq7RKKIMfgNRI4jsz2Y7R+8m8LgPUn77OFT7QHFgDrwlz4mfbA//G//aENIVgbgBQAEjkrgIBN3nUObfUFpDmJiA6GGFGR4SFtIzW8bRkdLq/BfEluxgHBIR7gut7xnYllxeua5DmwNC6BMwwzvK8wD4Bn3sdniKUCpHEI0E6kOxjP9tirFT6cRjZijHYOtyvUXhwSOFhC2FwOyQceeECs7fYkEdLhRaIgjAguZCZE7W4SEmK5yJhL1uODKjh+SvVaeQ+GB4W/6TeABVJBZLEcSMt0WK5ZszKMmcsOLJ9sUQZly5wEDtev3zi5S0D8pPrrRz96YfLCiy86m+AdAosk6qiczBJZjGZYKnnLP/mJJ11PFWBJsiMOclgbsv8i2+X9SDCT3XCJHBD3+v3HjsUjjHMAZwT3wKBHCryMzJckg9HA2bDVYUjpBkBuYpAWi03dMblLLDeGDl5jxgPjGIkwCXVWaSyoQ0tbwt4gNTzvg5txwLCJB77Fz5eZeSeGNtJZJFQx2gzsLEFP7BVldGBYAWhrZLww2q8LDGAMXqSQPV8DtDIe15FyUQIAYwQzybFYMiRlOFJ31ffQ/QDcsBMYxE1yArOIswIJ5BSwYijOsavzYHUm7xs1A/HEj1hD5hNAA8cJP5ft4fksM9O8BFQQ/5xsmTBZYalYg64Zq3GCxeD39CUMd2NVG5PFxlHpNhKzrbCmYlRYb0jzqeFLDGhqYZ71PTGyGWvmJ86bjZpP9EXamNJAjC3AefeuXRr7uzzXiL8+rflPDcODkuYSOgBIXUFbFVNLXUonziGuEVk2bIbm7m2ADIxNfa1erbq9G5URVJlN775LLIOMtyVibACrTqxGrKEAK46f25TgBCeVY1rFri6hrI7G4oKcSpeVBOiGkpEsFXjcf0DZhCUTBsRevKQ4er13xQoladFcpx40n2f/goFiPrHQSXSEIckXxiXsyUekQGBdIr0nYzj7G0Yl4Q3NbEp8Y5MhOQ4QdnBkIPZGhGGueUt8NXGqAUKVIWes4pQhc+7Ea5nQBEAk6hH6aZOAxf33SXXyiU9YFVEGvLGSTn6k9cnezF7VDNMtcRTDHLYw8kT24ID2KAwSy9jyL7PkRgWtMc6TxZb/FGhExTuSIyHjRW0AezVkvz3EKuHt3GSuzodpFBTPM7BhH8vuBZBX4lupLO9pzVPGo4m/pj97/ob1Yw8sw8kelLGIfNfy8zm5skHxAGVmWMczcwbRzwBTnrPhCWYSCYnRNZCqW4GgdYBjB6faLd3PrgAy7+LUwIHirOVJxFQWNkw0yQ1RUqTsDltWxmpIm+lnvS+6jvwvsawQ/LN6rWSQ529ma+1QZS/JxXg2liWOZ/YVAB97BOXjAuoTe8o+l75O9umUfWLIZ86DSJZn4xQPVeZ1HLgphxTQlxIz8y/mVpP88Vx2CqDM0lntMnPqSxI2Hj1KbohTToxInPnbWsMJzUhJHcIZOAP5HXMdu4Dax5Rs27hhkxxpiUsmtpesw4451rrhfsSuVvZN25J5fb7ubwAr84Y+rjOVZwxzrkSQnhuoVySpV1gQNgJnH+wxzkHOxxlbnaRW9CvVDmC+6XP69brY1dsX0f7blGxt9eTe3R/ROXeHy93sfelVqaBOaw1r39K2deM68dJkDI7z6qd7LYDVn67fFj7VHlgArAtz4WfaA//Lv/2fIhcSG2gZjli5e++9D1PMyVvYfPH8wnS4ILoOXwAtAJJkPYAHDm4KiN/iQCDrrIxXMzvaxNn8MaB3CCRyAAFIMNKQIPvQGYYPhz0/u8YkZWcEXDG4iP1wmR0xnhvFZCCTu1OAJ/X04iHGIKhHHQPj4qULrglIrCXtxxsKYMPIefzxj7ocAEALg+K6PJ8YI3zxAlAgMyXODFYSkHla8XM8HxJhWFiemfsBokioQokYPNgbxIauX7dGBoHK81gKvdLXTPZQSkrAxEo6KsOBsgh4lV988aXJi3tf8t+n2Rb1aE7kobYBrt7UoUxafEAoGYthpAFDJKLCuN6nmCDef9fdOwwiYcl47d6920YXYJ2sxmSTZHxJ3rNY47ReSaQwxugjsrHiOeYgtkTUHvWbSqq009dBQkoGRGwUjL6LllgftwlFmRHGj2RIGNDcr4wrc6EGAIc+TggAMLJsS8WJFaPUipmLJMWwI0QGA9mIqRdLOQCyGpP913HGMnyYIwBWHCuUAYAdvq6xh3W9qrnCHLWBBYDHsUA7ZGRiSADQMGqTcAT2gNhWZNCK5Rwx2zZSbcilTqJrPA6G1WUwcOCM77cLvLBGmJEYMzyn2R177xd5XTV2mHHBMKPOMB56Axw5CZj3rB+cDI2pC+sq545AGH1joKJ1B6BsXJ0ZNvU5skfWBc6AreovSkJgMdK3ZKtEgoeT5ILuyxhT19H3oc6pDDP6w2yvvgAG2+UYelzlWh5G/SD2ETn7USU/Yq79SA4Q5h1y8ttIgCQjS/jRTC2G4nI9O/MC5vQtPROmLPMyzPzb2mtWTLZqztyz6y4nZSJ+y/NKf7/1JrG0YlVvd55TAy0APY4cHBLnVfPzisYXFn3lyjUafznLFIJw9PgpsTWwNIBBja0+95aYCfYtDFQ7Tfh57F2OmSWWVXMZp9njjz86eWDPA+5j9gvmBk4H9gnABiCAeUx5iTJzri3q36VEkNcM4Ef9bmcWc4ynALyzV3lN0deLrajYLRUETi1YJeL6bmnuLNceC6j/qGso7zAAe03OivOWUqb+tcvJkBBNPzcGz87FITOPnDfJawyY5USkH2kvr5awaZ1OAxSDlAAO76yl2QAxAFiToM26jS8oTGvY0zKsAVyth1m5aeSiNf3z91nSpbBwlmQPmXZlm42VttJDY+Q9l71TZxV7Gftq11j6OfJuHKjX5diCJb+pcWZviQQ0pbcM/QBo+l3zMaTOdkAaY5+EaarNqT3FzsYBhhtzbAen9h2eZYlVGit99l3XdQCh9Kf7mVj8kTWY0jhIlHFiZi9N3D6qGvaNOBfc0XH+Ggjqy1iWhgXYB3bkb+xJsKy8kgCLlQG4J26Y8VTfJ3PTANLam9Qezisy8DIPWd+0KQmCBrM9xtVM43CmsQ9Gwqw+SQPd1s6btIq5Eec28533TONyfXE3y/un662SB4Pz12z0Cju7CWnZu3evv6hgwH7nOaQb0bfsL47P18/sf3xui850FFlbt+LQJvRhjUAg8a53TOXeNLeyaPZT/s15VEY18fPpXccHw76PuUt7M2eztvkcz806vCSVD2WeCDni7ANwJ6SGsneaezjHRqbndADzn2z15LNQaMEa1ErLJnseeNDtZzkdOaJa1FJ2XbpMRm4B5Ct61mtSm11ZAKyZQQuvn0UPLADWn0WvL9xz2gP/1X/5Oy7d4ngRDl0dBhjNMJkYVmT0O6/N19IfDkZng1BCHuI/nLiEmgUwdIr91GGDFI76iwAqaiVy2BErCktGunfA51GksDIG9uzZo3qtO3wAwAaRJAGwcUwxas899yO/9xxSN7UByc1O1XikrRyyGHcYa8hRqY/3EYE5xwwSg6WThIOdBDvI4va98rJrrXFY9fO0D8P8hIAsUiIONhgVWBiSXrpYvNqCV57DHDDm+EMB2jVK9LJOAAkgbgmaDCiAxQoxkKsoGbAYliiZS11vEAAqQ+Z14uFkWL4uQ2eDEuDwRXKIi5I5npCXdpaVUCzlYDIB0AYUuh7PB/B/VKCdhCzEdVL7EJlrk4mQPOVFAYpvfesbcjyIqfnkp3QQ7olhBGOFsWipXeJ0GquFZximFiOBfgV4YETuFssGK42sGWa7pRI40JFYYtgdF3DFQOJ9HPg/fPaHkin/yFIv5tO0JMjw4pPAaqeuh/f7rAAIMkxAAYaLnxfjCmPyluKR1G9r1iBPpeC6WFI13HJw96ViepELqh3EEPEzDo6r6mNYb9t+GEwyjJi/jk/V/0iSYWMC9m1IA5ExX5KjA7aY/saBQWbZGN35MnMzGNcYYSOhD++1UyeyxRrqyJPpS9oNA8C6AgRhqGF4Mb+Znzh38NADqAGbjAv9xvwCBJp9R5IP2Na1zp5TMXqB1MswzGK2L2nM8d5jxG8Tmw8jSjIskpYk2zKOoGsG+afluDil8g2V8DNeKzRn6XecDtTVpZzE3XJ+4FiAtdiyeZP3A68D3XevHCww+/uUuffIMUloL12VNBiFQWIFEz4wk3ZiAiKvhr1nXfLzbTLgSOBCHcldUlPcu/se7z9IdGEeiOtauSrKiSVkDtU1MCABZvOZbd8UUl6+UvUxNf44YU7L0fXKqwcmL+/br/juY8PBEdALU8vYs46IjaOtOM8sJ7VqgazDt9npYmACINP365I/z/dXQQbJvQJKY+T3i7CAGbuUZDW0uzHl94hF596W4pN4S19rtI+QefugHAEnFYcOE4Tx7qQvWt/nFLsb2WqSVPE8gGczTwaokVo2JpIN3owwa4Z1qmfwi/XAl5MczSS/ZjUxzokHNkqpzDMG/PzzhWlLwqRKKCt3LtDqARPGcADhOWDbeNAAB+p0Mj5kpE694jtGQrImJct+TUm1gCZyJgBIHSLhsiOwo2EZAaiwciSH4jlwTqCkwWGaGHXCDIhzDluJAwmmHUbecletbc4bHJ84k1jPySSscil6LfU8EjNniS9M85ALyyFptYjul3FIrVlLhkdMMNdnnvHVusp2ZgyFSZ0h7k/63Y4EF8GJ88xtS7KixvoTf59MzR1ixpixthja77UTwW0KQ7xY9YhbFxU57UfkpIZ5XWtp/MrIzi15BkQns3kkz5Eyz8YtoJNXYkSzbgC/70icVfZXDzUFsG5XkjfxrDjLKFmFUwEHK2FDqKOOKTSHLPecE7ziAIX9jLyXduEURAW0RUnlHJKxWqEsOjcMXnVe1wnYPp8qZNSGqdzcuL7S9ly7X57zljeHGa9cvSqdpVqvPIdzPZw+pb1Hyg8B12PHxBYrzwPhDfhkzGY7XTlzgySPclJpWm3ctFKqk7tt2yS53i07plCcndMZeUnqkdOnr4uB/mklwQvs6nSBLPzwU/fAAmD9qbtu4YPvRw/83hd/y9ljARHrFfRP/TMMBpg12DgkPNTBxKAHrC4SMLHRpIPPUku9/3UxKZdlXHEQ3dABf1qHCxJLMxQyDDlg9u3fZzYUo3qTNuXXBMgAcxjixKCQvAJ2aNPmrTISbk6efvpplb759z6s8ImvE8NGYiDa5tIe+n7v7l1mHQBtGLYY+LCScRRLEkmdVd3njA4QDHsOKcrF7JAh3oy/J3UIIudFoppSK7CASHY4gMP6ccgAYDGOeEakRk3kwhjYcOCA1mdkByQjKYex/hYimPqQkgLq+YnBBFidF1OLYUBSqW0C7SSVQVb9yiv7VFZnX9hKatySVVQJG5yUQ188J0YuAP2xxx61ZBcP+xlJGWHiAP6vKA74q3//92ZBdgkYPiKQD5jcqL7HMGO8ksF0dlhjkOMhBpTzrCTP4VDlACVeCIOewxuj0kBteKK5xiWxdhhC1HelNuFLL+6dvKiETsdlgNORrY2J8YrU6s47t082i7HFADwjoEwMHkbFSo0pgNGdr4yyZGK9IQDTGrRcx8kzAJsYg8jPbKBSg1V/01jxBdPg/h9skeXV+tlZT9X/2Kkk5wC08g/axXVdOxVJ8JgDgGazCxicGtQYGzEaDUoLXvU7/cGGFmMNeE8iENWklQFDG1kL2xS/uXQJhpSkeJrDlmiqjy8IcLqmr+YoJWt4htQhXOeYL9du1TrB2OU6MKawl2SkhRFkvcHyuR6vWH8MIoAnxifzhXEHRKqLXCrmhONoFWM54pGZPxhaTFbiMpGsPfrwQ1pvOybrtCaW6VlITrZJrCjSfcYadu+QHE/79h3U2j7imFJKzqAgWCFHFbVEXbdmvPh9sxCb7YH90lqlX1nL26RIuFv3I75rxQrNvUX0PRYk8YJ6rxUHkfTy/wICHBFILYkVpBwODq9Tiis7qiRDOEwunL+UdgmgrFQWznljmWlW6en8XuraifF2TA3Txk/yvshI4UkGyzTWQqivsFn0EQDBpV9kfLoepN7H2t0pEYCEAAAAIABJREFUwFqwwV52B30rY5vY6muoDbT+UIS8LNYVwx1WnRCIZABPWR3XqhwsT8FOgGTlvgJ2zmqMk4b5G6UDktWWupo32kfLpyxdeL68zPKN75YMe22FJWp/zPffO8H72AsHoDeYYS9zTPCMOeXZiCNeJ6UADh5AOPcqMAjADVDCUVog4TqyhA4Qj+hSVmFH2Ue8D1ATVl88t2PU9XnGoZnJm3CoDoWwZ6k13jjhlk2jv+EyFyu8gDIj7MeW9o7xtgPM7HHCG8z2opyYgvKEB3DmVb7cPQW1D+u3clX24IRKRPrrEfD8CnANCB3xx56rLZ2TuOHs73EWhDUM8DVIH+qkqkYov8K6XqPsu8htnQSO7OXapwDm6YskpyoLTLsb2sM4zctskSjHGSp1xdgnp/vx1JMznJIwuezTXisBn7xw6F2VeoK9njUNeEMmfFBKIM4pzkUcE0lwN2PaUdQQO7pVjrCtWzbped+0fQEQJtwJG8OVC/SZOj+iEsh5whybZcZO3drELyeGG+cPDnn+DUseJQUZghPaEhVDWFT285Ny5h4VaD0uNQ1OYcrjMEfIT7F6lRzcqxbpbJ3IgSbHpPofRxqOPBx7TrqnOeRkUtrDzpy9OPnzPzswv9Te488LYPU9dtTC296lBxYA68IU+Zn2wO9+8T+xEbVZNRoBbST2WSM2C6CCt5Lao2z4eKeJzSKLLSwh7sJlYnIwLJAG4kGEoSEhBLFuAEmSp9ijKQP+hRdfsFFMhj/qjLLJAxaJ5+MwpqYih8nue1XGRXGeAKevfvUpJ2UAzK1TvBfnLPI4DFc8pmQdxYDHAIFxhaV6XQY8Ri4sTmRZkbBeUKIYpEaAVe5P5l4MCoCCU+iP8iIcsI0RnPeu1tAKYxgvdz2zNgjwLGM06bDiwG4cpKvm0RYbGAA24mbftDwTVhrwu0XgDQMf9uvAgUNiW0+47eclTUaKSbkhxsCGCqaJjBFikQCh938EAL5d7LAAiSRxFyQdhAH7+698xe1rRtj77//IFLRykSs6ODFYLF8bhm4SjYShxhjjYIV9BjzxfBjOGL58HrlXWI0UQSd5DsYMxia1bA8jQ9YB7YQR9vLH0AVcbt2isjZitDnaU07omlgmxeaqDzDw4BOsciP2xzGlkQhjEFiu7HEd/WmginEXeV+YiWSGhNVmDMOCRQVA/CDSQRwwzCP6oMlsMMretIEPOzVjWD0nClgLVsu2OvlIvsxekb0TNkJGB0bka1eV+EbGJ3MKmRqxtGtllCM1pU0Yidg3yOopkcQcAcBjGK1cHidBJYnUwr1DgDZ1/lp3VolK1M/EbGPYcAEYHkBnWKElkx1iR6n7u0JMJIJBSgLh5EENgbMBKS73vOnPk1nnbcVQ/pPJLrHra7S+APEYdbR7s9hWvpgTZGk+JinuAWW0pNzMUSkjzmo82SeIOaVcEmEDMOd2dtFHPCBAgnbKoKWeKYpFADlM7mYZmZs3wzoKuKjPcZDY3DJAIgvqYHAMegDEI/kZa0tzgTjs1+TguSD2GWYCxcFljTVzAwUHLFyZGeTBzB2eLbLYMFIzpjRAIcll8rkAWXBDar4a2A3gMDixGL/UdR2x28Th4Shapv1xi2SY9+y8x0IV5r3DKDRG/J5wBvZQ9l/mORm/IzE86p+TsTT1M3lN9xg7bwKUun8ZMGgvdqIZ/c+M4nDwxLEye80DzNvcp7nFFLCO+wUzBTjBHJqRnXv+eVBfIMZ3QAX7ZuNNG38aZ2WyyHrP9dU030dMIcCcvdvhEcgzSXYEaLXEN+yXa2AawCdTr5NeOUb8ktadHCI6e5Zpb+QZ57NzAza4J8DFjlbdh/01wDGxsHRA41env6Nr3p7V+S3DXEae5y14a8bmltDyOh5y1gJOfhf2Mmxt/54pH5UIbS8IZo7w/v6+fR61xyxBEIDHw4izwYrhERfroQ3j2rWIAiBOOrG/Oq9xeq1TeAuOSs4Z12VXO+3g83pIjgF/vvfgPv6ym8dzBxVOHa2NkW17vY6Qzw/mtUoXJ7FjP+VC+r5CIQsOB9CegvJh/8FDPuetThllohhrwhyYF8kIryz6Uk6sUcw8dgbJmwCs5MqoKor64/y+5cFy5kf2W0dF1xLP2HVE3+E8oj8rvWeOvKFSdq33G8CZjOecmVd1BuAwB7ASChKnLM5BpObK6bHkpsaUpIjMA+p6IwxgVIiHZq1m70NZ8u/+3Xfml+57/HkBsL7Hjlp427v0wAJgXZgiP9Me+Jf/2T83+4JxC8O4VSD1TgEoDi4Oqk0CsiT/QCpj2aRkthikZF4lphAGgQ0extUHIfX+5Bk9IyBIDJDlRHqvM1bKCwnQJNYEQHxSzCeSFwDPiuXUi1N84107xfjuMuNw8LAkffIsRlJ7S3UYD9hwA9TAUG1UHA71Ss1Y6JRCznpRtdIwvDm0MBDx2sMakdjou9/9rhnaxxQfhjyTQwimiIMpbLDi/uZeNU4j+8GjHGMGYNcsuGXciIV7W0bVYmIfdWBxmGFApC4kho/zPQa0qk+IvWsiHJ6Pg5aDF8+xZZoCisfFnB08eFgs5HknreJ5yjhwfTO0At6u2frExwwmiYcjydLf/c3f+L4FbLCf1GL9mGq7EhN69doVgxoO33kGwMzQMGgxSGPMw3JJgj3k1s26CEPnkgFkYaRunZwFGIAYEjwLjgzjHzzueKopLaNr4ZAgNjish+KaLfulLh2OkdfcZ4B++hJYwP2TnTPJmZA024izQRsQy1zESrCxKKOWtpU1MaMxGE3XmCTbLQk9DBDEvMm4wVhkHlsSbiaZOrCDSR2SYBswcwxWM0gasPY9ZCZG/ucSCVIjiA21nFTtxRjG/lhlibPmmp4TwxBWFbkZ3nfk4k5apfnB8/HZlPohxlRx5iROEdMJwIuFL5NGz8Fae+01sYliI5DV0l82ovV3ZL1b5Qy6Q0bbcq0zYnpRIRCnzbqA2eOejCHsIiDhM7/6K05EBPt3S79L/eMAbGLeyUANCLopSe4VlVsgfvRVSYT3SYp75Ogxjb2ScrGvSOa7XMCbhCWZjwGsycBs5GNwx76BVJrEXpsVq75DSZlWa36vp9yD9iUYCebldSfV0p6A1FIfv+G4ReZmSkcgE39DLDrlo4htvqJ+xMGW2pPc+53G2zvAqZmo/5ARNNAerzKyrvUL/h5rbPr7IeGk/zHYMWIxXJmPq+Tgc03k3bv97DgL6FfGCFaLvWSV+muD1gdOROY6bNKLSsxGjWrmsxk2zSvLld0Hs4y+bUOda13/7DkkwxsP9x884xR0qX9j8ON8cUdMn3teAmnQYcBR9q6XTltYb5ZbD+krzsAmISt4nXcKNps7c/iK5M/Ilb1POr4z6z7jNJfUZzBySegWpxRnEm2jrwE19BfOHeK7aVf6L86o7uVNgsS95sFL5awBYflqf+II4It7tyTU/HXL2jbcosmvolCJfNb7phUDyf6cck5KsKf11qRrYYFn7+9eYJJ0APYZqw4T2HrCDE+cCRnsAMupMsSxmrwngJH3jrd42FmWtJP9xqXXNDfJIcA+Scw1iobs+9ov58IgIhkeJaOYm7pWASs/O+Z7rI82zU4HJ8KKU28e0MvXOU14htKE58eJ23HA2X1IyRD37n1ZTp1jqXVqhjv1aVHIEKpDSAV7LGNN+7gPa4wkdbCuqZmKRBuAm9hvd9sY8573zHdCRRivWd/lvTilUgUhzlR+5jv7Nvua9yr1F3MQ+4Ukc2+/JYfVjYtyCF7S3+MsdAZzxe6/rdhXVEaYD1aa6LeA3z/8w6/PxvU9/bQAVt9TNy286T31wAJgfU/dtPCmD6oHfud3/lNv0M6KKcCwQ4YtABVwBAAitpNY0x077rbRTRycPZD6GWkrNRjx2LOlxjMpmS+xqAYtlFogDugNxZ/utIfTyXTE6GD0Yoxw6ITtetMeSA7oLWLguCexaTBxeE+fVfmWZxU3RywL1yDuhuRClH74qJLD7Ln/AceQXtaBBstKqYpr+s6hw3sBIRh/HJBlU/kbhg2vytPmDbN5ydy8HJTnwRjhdxx0/IwUlyRBJJcpc2BWwwd4DjVnKx0sIMYzkt8kUbnguEuekxdGAp95nizCL70so/aqQbzZZHu3E8vIQcp3+pJkVB9TQikOXWJ//uRP/sQHfNtd4wmm9cknn5g8+tjDlmuTnAR2DmNx3sDiGcmACvNWg8sJXvSMAJp5w6NAkrZjDJipHfUNAZR4DzAEMDpwbJCghBI+MbDEbuhwT4ZasX/qR+SjjiXTWUscK8whY17DEflvDn3q0vI3eacJBBoMLiVXUoaIjM63u7QQ8liujxSYsULCTuZYmA0MMfrRTE4BqzzdgNnGjRHbGKY1cayRNUYiXMDqeDYbOWGIYfTIEOl4K5wSuuZVZYAkbnItheO1xgA0rDuSsRAHxbzgGhg2sIN8d0yl5pjZbhlLW7dtNiCIE0UZidWfGI9XpT6gX67J299ssvQBdT3TB+sNWjcJbMLUAhRZnzg5ALvEfDMXMPhdVkUODqSBZMNNvUriS4m7um2yWfHXsBZblCRk06atdqqckUIA2R7s+t69r8rBdNC1VCkDs1lOEqSUoe4iAbQjaEiugYTMK/YGWNW1AvXsFzt33m1pMuUg4LVYrxcFrs0oa7xYQ4BV+ingVBlyHUfIrSJfZ9xh5nBWzAOQeXlwfy67YxNxtHF+rpftwmnipFsaaO9+llnmy/upkkfRPuYu6g+AKSoIFCa75CxbLR0gY8U4cX0ng1G/4ohgT7l5I/sL1+Kz+/dTBuuIcwowl8pMls1LmY5/iPGKNB65Kq/8dzBvU7A7A2Svq/+njro5W3eehQ1gBdgkfGJaQmTUOm1tYb4DvgquyzgmiR77yEzaC8hg/eBY4hVGMc6oxnXm35Lajn0v51aSKeEwmikl4mDhc6ztO+QUYn03vKNsb6W+rRMK+1Z5a8+BMLuzdtAuHF7sI9QZ5Zm6H1fuOy/7dTiJ2tHn6Hh5bqAWGaw4AIb11fI8DgMgqzvZh51leLDQ6nMS/zVJ1I8zrAVZnYtsR2XUe54R89p5HkyWkk8OpXFsZVhG2sb+CHDdqjW+Xv24wRmGM64rXMYp8dmtuW1nnUMnEkrh/dFriTWRxGQF23WUGLxpL+Lca3I6/nbV5a5IesU1Uw4I5wSA2ZUH9H7OG5RTP/zhc5Nnnvn+5AWpi5DTW92l/ZT9hPXvklQjkzR9uU57Ic545ijjx/rDKcyexrUZh8rGO/7E4DPvnYUd5xlyXY0hL/oTkMq65004/wGoPJsdqgKddZSk3itKBu2pV5Q47fJpvYeqBiQMfE2fga0l3j91b4k35jx548a1yR/90dNjBb/XbwuA9b321ML73r0HFgDru/fRwjs+wB74l//5v7BMkwMFA8QZBLWZb1ecIcwMyYU4hHbevVPMx9bUZaXGowxF5KQcINQYxMjFcHOmW3sp470F8CC7BYBQsoMMtVaV8aVdmFgdQNv3dNiQeRTaAgYOEAZIe/Sxxx2/Sgbbb3/vewN0cpAumRxTDB0yRTKakiEVAIYhDY0FaMVry8Fh427UU2sCCQ462mdgpgOr3t2C9x5CHPI5NCPdcnbCcejWAABQnBDzy7Uo1eESB7qnvbVm/chwiJVoU9H3w/BK3cGUWyGtP4wr4DUH3CKzlIeVLfCgsrPCXFrCJCkpB+8IQzKgSlmURU7EtG3bdifj+drXv+74Rgz2eq2RWROvu1sJbh5+eI+uBdAhQy6ZmC9NpWwpAwCgi4Fhb7q/k6iIQ5RYrMQe82BhejAKEn/ENWFjmROwXy6LZB4JM0KZGpGYmT2gT5e5fmviicT6yWjj9zBwjN81s44x6lNXEDYi84psoAAHnm+1Ev7Q37yPTJ29N4YBcwDpNYaYgRdtkxMAQ5IxqNzPHnLiVsezzBIszYyvGmGNw0sG4ZSRyPMPuZwlY2IVrVgFEGisVfIIwArQQU5P/1FGZZUcM3cJmJE1FsBK8i+YUtQEPMdpZbwmttFxXjIsYR0xxFNjUcoIGY8YiY1Tc31RPPkCQxjBlvLp/iuVmGjjxs02OMkOzNgxVgAqPPu8/4IUCmTofuSRh7z+uQ9XNjNEGSj1rZkrge0k+iKxiRKeSDGBBBiZOLHYB1QflRhXYtBPKsv2ea0Rau8yDnbomKWIoRyjOyWGXBoIub2uAzvG2LVGKsuH/gDkAQRxBFhWOyS99B2svRPjstimbDhy08yvAsopcJvfWxkn/TuGKox9QGvBYOSV1ESMlNgMdpkqqxGyRsLIwKTAditxDaAVp4wMaGL42a+IB/b8IrRC/ZHQhuwxzBX2AvaMNXp+QjV4D3vg/v0HFDagGo3qV4xw7yiDNWI+0Z7UhHzD7YtSQPuW5wehCfgLEsuYrKdhKBNzCwrFPTH2KndhnTOoRrL/VebLvCPbNOoN2u9wCTLJjqQ8lVob1HlEKseGnZ1Jry3pV5/B1jlbOPJ/QJ5/l8zKHocBHHGUsrYqq2V7gV0laReJmbwn6f1xKKIUAvxRRzq/KwDk82UFm8iozGdDPgo0+z2AlfrBb0wlxlwj4BLJdsAR/QGo42+uWepzAIA9ntUMa1hW1lSdb4xNE+jR5rDpOFR5DtaaZP04PtUO+oZzpMA3JZQSMjLvgGnfZ+4PwrWlc7w3aeeQwxhQlM8F5EQinzm+eFGew4ylnG2cz3w5q/jY9/OZlNaxwsDMt1hGA9hZ7L/HzesqNUpxsLHXk9SP+RQWGgXBYID9r/FM6g/GiEaR3Rtgzx5HPdTjx0jOdEKhAOfk3DnkbL2oTeh35m7GIu1APQZoZX9hT0niJsmgBWJJMFdVQBNTMbc9r0fW6IDuGWMcp21Y0Y43+zHvaxx7Y2W9O3mvUcjOMu33iym3JufVNRyOKINes8P95k2UMpyf7DWsi5uTP/pfn5rfsd7l5wWw+hN01sJb30MPLADW99BJC2/54HrgD/7rf+UDgs00Rq5YQjEhd++4yzUYyRzI1ornkTILzh6s9yNdDfNGuvXUObONOCdLYlPmUCJ2FfbUsaKS8WIw8zcOZjZ0ynv8xV9+yQmHOFwwgDmYd++6T8zsLsXfbbbB/cJLqlk6SuUArk/oc61XyUmMN/VOGdmRak4cuwdTi7yZ58tBCMBJyYl63OndeSYy2Q4jA/aBM9jUxqzU6857eA4YA0A5RjT1MCljgOGEAdp4uRp+lW1xjRom3IN+hD0CpHDo0mbiOpFcHhBghbmCia58GYml5XAYzTLG+T3xxhy6AESug/2ZZ4GRSYZmpLbUw1x7BwYmsakCzwKV9B2GB5mHMYACCgQkDbAjAWyWyHl2kUO8ZQ/KCHFPPo9Ei0ymNmS4ktqIkUGCHAMf9RcxnZYaW6YmL7XrtY4YWRkyVwSkMUgw3FLrVjGVuid9BbjFuOZ3JG1yYhnLl5Wd1zG1MGqUP0lGaDM6lqoxL2fxrZUnkgTI8sNR3iKy7gFIR3xY50kBK3Iv5trtMgABjx1zO0FgFC3nSmwrgBUlQeJw5XSREUUGSRw0MOQffeKjZm4cE6W+oawUseEk3sGh4PWpvgr7ItCnr5WuFYrhhsGc+sYYTMi0YV2z/hR/PhIPIb1eLYABWLIBy/xRE3H2MA8BrbDtW2WMAhS5HlL3WVwuIDesAmPPszHXScq0XgwF114sg52C9yQ9OqCYs1cFso4ovvUKcWaas/RdZKNilUc5KdYYDfEcwrB3bcoYy3UKcE+eByeKWcCQtWN++XESV8rv7RFj7ib+1LGrfe8cE8mHZ6zUbJ8tE1tw0PeVLQyAIYkXLNlg4EZ/26E1QHTk9ZkblPOhT2GRYFiTwAYmKDUyYXWI14vUNHsQ/Y6ckbhv/m3nmPYH9szD2hdY02X56NOWSsm1A36cHCjesuxHOArGvlYjOv1JOEPiN/nuOrSaa/0qc9h9sGDvxyXTVVzUsecxG/2RMX2nxHYq9YdVFQsHMOWZLNH3WHuaed3XebZCMnMDkKFy8HwSCGGfK1hLciNAdkCqgY5ebW/7iLbh+JgxuUmYVAatzzGVThu45DM8S6XPXLeqFn5XwNq/l8ktW519X9njR5mq3rPrg/eXwcz+F4kuZ2P22sFcDiDffpxn2jtvy6jaUTBitafASc+AgzCeipxpTtzk9RPnRqX8bBv0KeASprGsqOuOa067/IvAZ+ck10it6/FVVYoBPOOJc4eSXsrnIDDcPTeljtjPA4BpmkNs1B4nq2NKDGCd+RXFhpMiae8nydGhwwd1TpyzUgX1kkOXxlwkmST7D3O70mycDpyh2Dh5njhhGEcArB0i2q/qYCsLX3shuurYCziqcuZnn21IC4qbzsFFi7T2ZZIsVQmvyducR5TRIUSHuSfW+jr7tpy+ArM3b1Lu7a3Jv/2f/2y2Sf1Hf1oAq++xoxbe9hP0wAJg/Qk6a+Gt738P/Lf/3R9YLslhR8kK2BVsLOLGNit2hWRMG+3hX27vI5l6YV7YrAGsHAQADhsWeMK9rc5Swsf4UfkYGVmkpeffxNORKZUDgo388OEjkz/9//5M0p5DPoQBXRwYu+5RrJfej/FJHBwFxmtYcIjBlHEgwBCegYWSAYFRiJSTA+YTT35csZ1P2KCvfJZDYV6ixvt6SHLA2IMOw+lDO/+2MT0MW35X7/s8qHWGWb0PuRLxi4tuSxKRZg10PT6Saww2NKxtMmZigAM+kBwhZ9r36j6XTkCGjYTzyuvXlTlYpTqU/feMmJf2kds6is5zuOKxd5VBwB+efpXwoF0Yv5QY4nM8/5uq/4bUlvIbBfEYMa7NiQdfYAqpNv2ZRE+RbmJ42RjCtrU3HhY0zKfrmvIH/Z+YVCR5JImwXA/gjpdewIZYPZwaxC6TlOkt/YH+JmGKs3D6gAdQirUnU7IMDsvVhwwM44E2wERjmADKMTpgn2us2xBUG5yMRfembwGzjBuODpwB2GcGnxhQwxAi02MSSOGIAUzPZQS2ATVqsiIHdkmLJEohxmiRPOvEWXKtSAjUZ6N0RrCAmAbJd2+XLPoNOQI8x/S/M+fOOMbqAUnaH33sEdd2RPLIy+VvcAiR1EyMNzGuMK8Yatw7ckySQ8EYqA/05dg8/c5GHqoJvZd4XVhqapLeJnkdDoMyBAZUMvZwJBnwYF7pd0stlcZAU78NmehilQlJoiPkoAHFWRsBmM7GKYMPmTAlm97Q30kkdlTMIGWbXn55n5ONUTuXscDJAEODegDZYgAFbQ6LR3txLAQwzGKrY6kHmDajd2W7ZVbpI8vxydxqhm58Zhjl5myMaXliP7XnVRLdjFIiYw/I/pA4tBjZYVMIeyD+FwPdahPa6Rg2MVFIe+VEYO8BrBKrTL3LNSgk9Df6DWUJzgGuy/w2ELFTjZIjK4dxLmeB5hF1qwNU4lxkbb7wwouWCaOcoF4lBnn2qTB6dZJ5HzJgTITcPKCZj+ekL1eqfexhtAeZemoBxxmSfkh/RbIbdm8e2M2DsY5JnUUFDFPwxA409lfvybC+OJwoNQVzOMCFQY/uXceCJZxSVNDOAmzLfNVO1+z1+kufdg+m7c070LZXlky7cLDNA1OHNaiPu/cX5FrCqzXM/Adscb9KTXneJnbifimTlDI9LavSPWXeccl9cBg2q3DPFZ4XRxNqEh4IgAVDD3CNc0prHTVAnTxmbVM/9McdBADGzAtP9QDRIFT/LqqorBXvPQBWO7XyXv/OmJb35KxnfyK7MA5o2Fb2drLJU7+6+1fuG3dJSt5wdgS82qFkNl1gTWNO/HpxsxUpg03FgcErqqiw521/x5LxqdSb5rJfEiNO31G7mfOCLxznfGefncY+D7UV18dZTn6NxhGzJvi5Mve1+jt9hDOniQmTYyCOkWYER95L/1iRgCqDPWU4Cqb7jvde2SOua8u+Z4GD+oV6wag1ANiSFOsLifBbYlj/+//x/3RfvPtrAbC+ex8tvOMn7YEFwPqT9tjC+9/XHviD/+bfODsvBwBZQ88LSBgI6aDkUCFL4IMP7DFzgocRifDuXbt8QPGZSvTYHpHmuS6rveExqtjwiTXB+Ninci0cFhgwJFVaocMOg4fECX/1pb8xqCW28U4lJqH8zO7dux0ze1jSQjJ+4vnknjngrxtUczDweRgHDhoymuIBRnb3qU9+wp9pApCNkuERgwlwhhHlOncJgAP2KnWjc+cZ1cj7AjDm2Yh663m+ft5ZGonVJJYRaSgGIh5VHaAcZmUmYoiQVAf2QB5kfaftsGQ4AA4dPOBi5Bzs6zZsmmy9c6fZ1R+oTuoPfvCsal8es5wJeSV9TiyVWQUdmo7pEgAhgVGyK4ZhTdyNxlhM3S15a1csF3CSF5i+atyWZVFyJOCxwPDCoEtcmC0ct98gVgZJylAIPIoB5gCujIxr0V81DpDv2oGhz2PYkewKpo2YPGrVkbWW61XuZlnhYPxfk8FxVom5uCb3w3BoYizH087JHjEYwCTcpwaxQaKubWZIX2bE9TQYecR+Vq7HhI3nPqVtAHiO6Z1jZMralGHNeMoBAejF0BBgXbosgNSZLmXdUfqC8Q8TiWyRzKMxJBz/qPteUK1HQD/gBjUDUkfH3mlOblW8o9khkm0ZFCZDcp+7fY7kFGMPAzly7aWeqzXiOn8pR/X61euWq5fBpH0kMmJ+0LcGKor5ZrydjERg6wYgnr4mOcsA+oyTDTCAEDJO1omYeuYa69pqDIEsgBeycOop71dM6ytKysT3w4eOWLrrZGcuVZWEKC7jgXPAyWaSfCfSO4y4SPBou7PH6p5IPpFdm4mxwyxsNo6PqdpjgFUuVqO8wKrfC5z4XuUHf6NdriGtvuU1D7pIVHVcssPWnGQ+NeHQBiktABfEAJOoiv5lbaHuYD5cuXpZfXDIexGON/qXzoUlJG6fh6qElc8Sq2+FADkCJA/FocdcJINw4/cOKCmdy+egZLBi/1WfAAAgAElEQVSclNIikdPy7OkfYm8jPWZNzTNkrK/1moN2XAygQR90D2zMbWL4M6enAGfIPhnDKjRwWvEZ78tmnSJTLvjl8wVXdlBQ9ous4ENC63XCGvacJpZToHmEEhQkOhwCBnncn+vXoWiAA7DW/OM67BkdP9pY52cBa4FiHZVlCbkObU5/4uQTSHXMfdoWp18yycZBGPVGmeQ6I8rYNeFTlR0B9skE230tcZOoI8jxkJJxfJ65yH5v54LGr8kC2SNapqUsYuNk3bg6GocjY15V0DXQ/o5jDnQaoEX72GvY65y9lrj8wZjzmcigke8rizhObo0384r55FwEjCeOzBGPPP9ZayJ0D97jfWfMKdrUs8RMuH5fxr/jSP+xNnjZ0TjCe5jbbReSXxQKPL6zDOvcIYnZq6rVfFL5MOjbjmv2S1QQdwyHQBIstd+5Fn1O32EzAWL5O/Mk6oPESXMfAOZUhWPHZ/qJz5ZZd0wsOQvoZycP01ktJzI+T7IFL1+u++tMWbKUz+lM1nr63X/1P/jZ/uOvBbD6bj208PefpgfkeNLijftq4bXQAz+DHvjdf/PFxKpKzsc2d1GG5RmXXLluzz4MyFqxV3j4iVVCwgcLR+1WPsd7YDepJYkxgUF2axiGXLCMBElx+JnNHCONQ2iVD7SlrrH277/+lA8PYuHulLHLAcDBBvC5KKYOtuyOdaoDqXsDLGA2+CzAF8OD+FeyBHOg0mZA9a9/9tfeYYhjdFCnlTYAcDH2AMaVblUCNQ9YncFYxiqHDYdoZbyxAWIAx2AhPjNxmj7w8R7znsHuxKuaAc7nZPhgaOl3bwwjM0l+Uv8PdpKSNtcEONesUQ25bTtsPNhAfe55H7xk04XVot+R3rKT0E/Y5/k9hieZeZNwBuMN2dVSHYZv3iKW84oNftpfwxGPOcYJclLakQNWh6muayZNBzJ9jjPhnnt2JsmOirtzmCJPpX/oM2LwiGWkhI/ZvAGAKMWDhPzll19RLN4Bs2mwJIDvGtmuwaj7wjogCS5TNO9UqKFcJonPzqSAtCOxgGFn4iwwywZENujSv0e5AACEZWvIX/UeDAkYSVgrmNZeN9/DquZL0m+zra7y5DIsNZSsLADUDbaO+ZE6i4nV5NWEHQGPkgjj3JFDyMwxjLfYrtUCO9skB0WRAHO/XO+5OOT4xHq6FI8MXdgWS7z1VE0EViMXQ4h5cEMyXTLp1uljQ1R9hJQdQyxJo8Jaui6j1pHZwCGf5toFjTbgWROAVZw5mh8ww06ypdcyst1qnmwiZlaS5xUCYpSagXE9IgfU3r2vCLy+aocUcwP2iLWduEycPYCBxCm6pJGZo8Q40l6Db8nmMI7Zc7y2eK+uZfA6+t2Gbzi3OJD0txrM/T4ft8jPTSLDc2C8stfxnbZUSbFS64i+oSRN5Z/OhAsbOerwki286gPahxyfPoQxos04RGgDYJ81xL54gaRxAiSsY9rBPMKp9rnPfc5G9FDne63UQcE6PaGyQs8888zk+eefN+uauLwk60FRwHgyxiT7wvAuc9rEMmUQkdK7/ueUSQ44aV+VbeM7oLWMXgFGmPHI0JtcCcO+TBh/L3vFZ1gD9Lnjup2FVjLxkWSoe+5sTc3qs3K9AELtZXZUBViVpaxcl8RqzJeO3VS+qYuWPeV7k7jV6cD7o4IJ+G8GYZ8N5AUQYK0k2g7ekURpfi712bhGr1tZteO4YYVHIiAziwatUfMU1JAczgBIfUrfZX8NAE/sbNq2UqoJ5gN/n2dv2y4c0GWQy/L2vOvYzQNJZzkfqgKPuZ2S2v+8xSHTzTrvK/MCZwphCjgXlWhtAFdANvWcWQtdfzMWmLjP7IlLpOD4/9l705g97/S679GIpEhxEUlxk7iIErWPpPFsnvEsjj2ADRgGjDR2asRpPbbbJkXgLh+MtECcIgWSIG3dIHaRFijQomlhtOiHFjDsoN6a2vU4s3q0zUiiJJISJUoUKe6kSGrr+Z3zP89zk5LHlsi4+fA8mnfel+/7PPf9v//rda5zruvCuTB1tvE+YpZxtFTWXWfA9Dnr3JmCVdpGv+FgALQ6l4H6iHASaoU/qUSOqJZwXjeRIr6dAstKs8uQV13F3HrooYdmjzzyiPNyxLlw2fsvn3E/iyGtcot2eO9yvH6+su4Jx8BWkGoCx67VXyhzOCu016+RLF/XXKlQEvr8zKkTs7/8k1++ot/f+48lWP0zOmj55w/dA0vA+qG7bvnB69MDP/kz/4ZrkzqZgww6SpOcUyZKjGG8tsSqUAsNFyVAcLtkwQBXDspd+txOJWfi4HvuuWdtrDqZjP7mmmQGeTk0OPHYwDGGqKWK5zjldNZ4s+fwAORwuCE7xnBHzoNs9Di1FMV6cT0MRzK5vqpapQCNHbdt9/UPKVPg4cMvOh4TGSPZOL/w+c+ZmaiMNAch7KaAkAAWsqGyJ2b2Big1yAGIDKaPg7Le8koxa1SUaQWomr8jA+MoO2EjCgNkSJjC8MSw4mACsFpKOxKeJEtjAO0lsZ8884lTZPC9INZF2V0FAACnxPE+pqyIL7nED7EyZFCUHEn3B5zm0A2ggnX170eczypknTr/3lXMDLLbykAjUU32UUtsJS/l5+MCzUirLuG95j/NEbzn9913r7INf9Ks+dNPP+3MrWSjxWDgWkivALOXB9NXtgqGFcCKUU3GZ+aFgarlhon5aSIqgJilZ/ZMR0qGTAyJOcZU30u5mPn46O8w1ZVo8kHmMVJDQLCBjaVpic2N1BTJswwHy12TEIRxRfKJ3B0GLIljAKZhZpHdEgflREGWcwkoqr8iLU3cZVnDGvlO3DGYF+ZPjN84QsJ+iUUg/hOGBlmu2E1KcjDu1EYkCREGYZPUAHiQMVPuAEjWeD7GD9kxRiWOAPeTM/TKuJeRBBgBkFs1MEpzALQMQtQfADFisckOSgIxaqb6NYxqA2z60Pw4DEHiNPG9OpMrwFVtWymjHnn/ZrEuSIXXat8AiFG/lSQpB8Wy4njBCYOCgjnrWE4lclqpuRtJdeSnNvBGeSNk0ewhfGEwwk4nnu3K2EwnO3E7ZTDCypKoyVllU4rJSX0AZwOgVcLKo1raOOIe2QOtohgxdYA/2B4SR63W3MOhR23aZMVNtt8oMpD6IYVPEjpk1jcq66cT09iRNcqxaO6T4Zm8AEePRkJ91OvutNciWds/85nPjoQ7iR22E8ay9LBAfMe5h+PuoBhs9tI61GgnIQHM2TKUU3ltnYqW+I5ySJ4LajP9xHwskDLjqv3XoJakOAN00mcGUJo7gD9CCvgs9+MZ2sdh4ihTFEcb+yyfw1ni+HbtO07UM5LRhZULOOJezEQDB5cpIiRC8fJDcQMg8N7umO2LYUVJ5sYePJjijHHPTtYt7FcTIsWRUAbYIEh/zzlVxjpA2fWoxxquZD3S8oATpLwAm4UaIiwkfVFQWea4joc6NAuYCuhR3XAdh3yoTZydKZ8SlUdqiyYbc7P7wnZ67eo/y6zl0KxzoXuQ54f3q/RD5kvG1JHfPo+ShMm1iMf+aVes1/zYFMY12EuZ+z7XCCkYSZFoy2Y5xFEcMPac+Yx3YpLlsGCflwMXVvfdeRK2jHOcnYmVbziCFT+sdjtNsjdMnQLMqTLtOZ8zn9rvzCkUTC4jpzWGowh5Pg5KMp0zf+oQmUrmqzZgXL/0pS/NPv3pT9uZ1D6nvxr7m1CTUYPd+2qSF5ZNtzzf2yaKHEKFcC7hqGWeh229pKzAJKRir8ZWQW30K7/yTzp5/5TvS8D6Z3TQ8s8fqgcyr5YM64fqvOWHrlcP/OTP/BXLe9mYbThjhGAIyLizFBMjQoc1gORmQKrYzx2qX4YBcqsMtDvEPlBb8DVt+q5tCVPUuBqzI2HlOHMMErwh53c3SD6ZuBQl0ZGxBevJ7znUuCbtAbC+pOx/LwucwcRyuAO+qPOK4Y7Ml8/jzbd3f3hoOSQfUbmbBx980MZGvd2Nw6wBWYZu6nWu7LMHZo27AtmyEVPmwbpEdD96prf0zHlvmLSLOnCQxxHrBovK83EwOYZ1eK3DxMbw98aAt13XOXvujdnR146rPAi1SsnyusXybNjX7wooktSGfgE6wKjShpTO4SIchmQ7bSwSl8eAx+gKYxrWj+QfMOqJRQXEN/HE/meeknTqFRuhBV7MiX377pIR/RnXfMVZAKijziTPjWGEF/tV5I4aj/YnThHYqrCvsEli19TWxprx3ABXAGaK1AtAC7TRLhNoI3YTB0ozMTrLqgzBJpKBMSRmEJbURsdgNzAqYK8ZooWxNVaRDbNFUh6Pgf6H3Jp1AMBO1mGBVg1RjGxqrSahDR5xarYCcuj4GoQ8Fy/6jevz74IIj7GfCcA7GMC82YASmeNNYvFuVkw27ImNaDsbuG8M/LD4quk7SnjwcT7HHCfeFdlsGRyANqzyCn1n/iLTrYyOZE5cv/MZo/rWW5N0hL6HoTSot7Qtcd0YU+wTAFbPZfpQ/zGFATMkjeI7zpvEQ66TcmKXWGPiNOVgUDtOnUbO/6KSrcG2HnBylDDQOAPIQgxIENAezCnXY80DBpCzwy5TRxEHBkb5PLHJnB0EVAXYOCZSbYr0rjV947hgLHEEOC5wACquy98OClAf1V5jZ85gs7aJOcor6oo1+ixy7u3btyXUQf0/BayRGEtRMS+VRB+GXY2zBIcCe6Pi8VWah5q2R7TmClgxiu+66263rwwVYwELzTWS4TRORBxYlL5hvTJfCQGg3i7rmzYA8LoX9v5T1uvSyGLruTAYv2k4BL+PlLbx8nEA8hy0jznTZEk8N84t5kz2e7Goeg/7QNnFJnSyg5B5rTlu4KPPFHxSm9hOvCEpZTCYvzghKJ91xrXBWe9hbHl27kc28pt0TZtaOJEGgPDaM/haSHqr3nCegQGk+77Oe/49d57o+mVTy+7FcZBY0LJulR3zuzo7uV6vXRA7ZbqrKJmeM8kGnAzDnHVhQ73Jz0Ml6PfWn4XdJLs0ZzcvAySd7V4nAxQ68/twUPQcbLu6T7WfvD/inPK5lbU+hUZ1AHpP4/AZjlfOOM48HCabFCfP+sCx0/nKPl6lC6B1Ufs7MZ+5X5IK5iuOqbmTb+ytUydzz+25M1nNacKuzmVsD9Rh9DvzBcCK44xEZvw8lY+XDa4dwL9//Md/fPapT33K+w9jnD5OnH2Z8I6f29tzfZw16VepXsSsklgR5xx7P3saAJVElYSlnFbICGv4rNb0CdXM/r3f/u2x97zftyVY/R6ds/zTNfXAErBeU/ctP3x9euCn/vpPxhMtYIPhBxhhb8UIBhhikHOowgIyZfn7XpW4gfFBDklc1j1KGHP7jtssZQRIYWhRrw2gdIm6eTpIkVAZGJFERd8xbGBPGu9DHBtABpkoTAEHAewJ7cCoPSBQRKxqJHEYL4r50nc+l9p1N0uiuteS5RoHO3Zss8HEK9IgasqliDwHIXK+GuD1PlvKOeKkzOrYQ7t41XjpgV5pqplV4u507TMqmQLwikRLkmklUuK5AHW3yst8//33z+WB9rhiNJD50MwfgCiZaQGbANHLSj5DxtWTJ05bMkl84A4BehjKJ578rr6eNKhdLSkWIArDtyVkABDYDySgIb4yXl9YBgChWB/GFgNL/UPpH54PwHr77bc5icaTTzw+O6p71ygFSDJfYNd5DiSIlh/qedeJ6TKYGYYToPSs2IGCKIz6u+++xywQfwsIJmkT5SAChpiDxIcxCfFSt3yLZZ0c9noPslheNhjloaf9Bd7cf4XZV76SMbdMRYAjAIvv8X7X6oqkcDCdZhpi/NqI1nWQVJ+Q08ZlVCz5SowVjCiyauKvFsZh4rgBXWYIBqtaxtWNN4uxMKJrMNYogjVeK1ld5dFhP8NqtFQHSbIYC9ZIY/MA2YzpBZeKUCITtc3SOWeSJh4WFow4rFH+RGsWY4j7JPbtLa/tbdu2zuM2UVvwDFOpJjFaZgrNUCprsPquhrZjwjTnML7eELhkD2BckPRvMtu6RXNMZV0EXAEaOFxefOllMfXPOLbsmOYyxjky4bUk16F80gAplEBirLJfRf7IHIBlNjiADYRZNfNSJlXtAzDYWxEnkeMSZcwT3uCEKpqbGPiUkdniNm5yeaiv/NEfzf7l177m2r2MH0CAv8Mg8kwGkQJOzFNYVtQq7F1d+8gcmd+OP1YG0Ow7ADs5N/Ry4jqtHza2myiNQqIetc39Npw9XOtmlT5qkiPGwnsUBu8AMVwrYHD9nHHj2ihRDh543k4ljGAArR0iow+a+A0GivWGkwkFhx00UmCwTjJdsyYqf3Ws8CgjVRaR+ZG4xTCJMH/sIWWWuGdDKgremtDJzjBnWaVeZ8IIUMHg1IJhBHCwXzhRksc1MnonJSNuVL/DKcMV7CDV9dbBZsLUj2edgtECoO73032/a7Br1985C8Z5kLJfQ6GASkJzkLnBVxm5sMYrFutysGvTa9Kv7Y+C5AC0kdxt7GMBN1ErsV/SHwHEAbFlqekHJxRS+zj3cKyghmp/+FxhT9R1cThcIuwDJ4D2dECs1+9IQlewVWBYubDni0MHBgs7Z2IHA2usmrG8IoGZ98sk7mNesI5wijI/2DthV3EukUTQaiDOXdkHLFnv5U5uRyhL8j7UIdw9x3fV7wsuO545nzOHedl5hbJCZ2ri5UlmlYzdONxxmmGH8AVw5QsnAHssi5f9k2v/6I/+qCXBhDChPuI6cbKmhE4SL5aVZq3k7HXGczk33b8aU87HkziYtH+dkHPeddlV0xr1yDvedxcSYpxuf/j7vz9/lvf+sASs36Nzln/60D2wmFdLhvVDd+Lyg9ejB37m5/5aYnEw5HQoYEyxv1smxOmps4f4xA2KpcNAJRZmnYDRbsW0bhSLSdwizN/dd93lbMN4bdnsLU21/WGUMQ6vwR6SZZENm4OTg1wHh2NTZXQ4tvTlwzYINt9KspO1zoxKDcIwgvEYmxHUoYCxOfXYTw2RJkqZHmJTloKo0zK8lbw5TmywZDUCK/lpf199mAdsyBDAM48RThIkku4M6epZatEqzhdjGkMV9hjJb5iEJLOwh98sX+KY2uaUQ1GtUvXBKR1sGMoYApT62abYRgwO4kH/3z/+Yxv69PlqGfqwrRzV7wg5OK4W9hTpsOWrgGEyKepQtLQvUiXXgtS40MbN8oYjfSQTKR5eGwb6HKVq8I7fI6k1pVi++c1vOsYq7NWbHg8OfzKX8oXMDyaeOQbI48Dn8IfpqbTuRsXr0DY7AyiUTjs92kM6rc9A3dmDjZFHJlC9wf0Ei6rfrRYb6QQbmkfMZbzTBnKaJ/yb+zO/MKZWDRaksURmTTBsGEfLtCNVxJBBMYDMnBsDlsiiDcORuEsS8cCcIqFVch3dmzemfmQk9ZZc67odU+7t7JtYn5PXnOk3iwDbFAcSiZoS+7hILISRGxATwLqSRD52Bsk5RPIevQAcOIdYz5HzBaThWKCGqm/PXCP2VGPHuGDoYvQCBIlPR47cMg41erl2mQ7ahyPrEiBe9/aewTyxsyAxgIAuEn8R3wpbCpPAmkYiTKw633HMELuJI+Pw4ZdnhyRpxTlFiS2XwSHJDdl29WWZKtmDzQ7B9pFsJe02cFFCse5dTohlVlgslMYGQMlesUnhBiSCo54kcl5k0/QnclbqeZIxlTI9ALHvPPHE7E8efXT2kiTsjiXUPTfqb6GUU3OTcj6uK2tmV44f7UsA1127dxr4s65YG65j7IygyWiarKIxsq9wjBnYLWTycbClZErYvCQBanKdqDPDgnd8Cs74LO8jN8GBA8+ppjOKjJNDYhoVAyATlQ0A4qT2KpLf8XVMjA7jZ+cRUnw9F6/UVhY7qXnU0InOx2bDpZ/7NZVYTllOOw1wluJ0AKSQfdagI0wijgxCC/g8j3Zee6CBtNY07ClrlTmAmoLvUyaUdobZUxIrOT1waLEWFsDQVJfPuCmDV5lxQE3YaOZBY1w9Vt53UnqHzzaMopLTssitmTplsKeyXNrY/rMcdKzz7AU4Vpi/2YsWCqA4Xbgm948DLUw9QJax5exkziHBXa/v/J69Lgz4OjuCzPJOHHZ2UA9HXIDmyCbdaABTpwt20/NsADLbCf45INa7lX7FdfIcYWPLTpdpZ00it6euNEqpWzZucDJBnHWpAsDaVskzvdi3GDsAq+/j+9WRslCxIAH3HFMjmnkcxzhzrSy6wT57kuZxY3wDcFOOjhdjznqnPBwKEEJYTutMyXrZMPvBv/SDs/tVMo8MyTD9nLJODjUcezi+mHOugYx9pcYyXpxLlNrBRjp9RvNbcamnzykRoua+5e8493hG/VcVDfe0I1h73f/z2//CbXjvawlW/5SOWf76mnrgynm1BKzX1JnLD19rD/zbP/fXpRwdsSKDCcLAxRjHW48hRrmbtWbP3rLX+7IA2W7iV8XCkQ0TlHSLDHYy57lsiTb/o4q3ALiBfp3Uh2x4sHxk0SUBDDGTjgNqrbckVcDbe1KbOAbr2XNnkh0WNndu/NPWADqu2xqbXDvxIaldaEMekDQYLh+wOsga22I54/DeVrLJ9XjVo8o1YUv6+/Z1AWsNkVwb+a0+74OUnxcHKv2T5DsjHb/ZtfyMMcgBb4OEz+rnxlVyXWfr1JclcLoO/UbiHA7UeRIqAX4yKT/11NNiLo/JW3vJnuoVTl4i9tJMCPhkSKzs5b3B9U1tguiPlRbyTBgRO2RoM5ZIfl/TWDbGFcMN7z1xdSSs+upXvyoQJ6Ds8aC+JolAJIkkM6wOZuKEkGdjvGF0nzkr8Kv+sQHJGMGIO8su0tgYGmEDMSbpAPUPcknG1k6QOFLMWurPGAMwKffee4+/LCXX318Uo/S0skEePHjAhkfur88hxdQci7d7lK1Ru5vAJLX5Utqj7A9g9sTrMviVvZmYXkssSf4zJIqMPWAZ1oDvZhhhfwezWIbVhuiYRGVxCjI6B90PenDPFf1H3GqYmwLdxMdGFhwjzEnDZOTxSibZd6xyYI7UIeOySrzfDAvJkkK9R8qXRE1m+2TsMr+b5bMJxyql63qKoQ4zHmYBhYBj0TzROt+HjeuRkhPB2U5JRkVJCM1NzU/KNuF8gXGFiX1dIOmwEhAR22qnh5IJneJZkHyaZYaBG2y4/o0jh1VURoU4TUIXXCdSY7FRbA4JYAxIkSbjYNN+YrCvnwGnztg8N3RJOKbsw/o7z+gkdCo9dER1ZGnT8wef1/4nEIchPmTLZisnTCRrCdYIsApwvX3nbQLGJJRKxlRUK57fBqIBAWZ+7DwS+NDvVsrh1L/XmVEZKHsoz9L9jm3EjqnhaCujyZxOsqCRLVcODPbl5/UcxJ1jiHNNxho1i3MZaC7hFDPDpLFg7VTyyP7sPVp7C86D9SpLxJouq1hA0IRQfOd3LQ/TucM8o41lJs1ESjHDnF8hh1VY3Le8D1eeyXvCpqr8iwBr5besYct9B8s5LcFjFhfZp7J1p88XWVq7dxdE9VwAVFStUEZ5mineDgYY3sGYco8mUupaKsOcJGKRCffevV/Xfc8U73sDgPWssoRfgLWAuu8lk63ZRvdT4osBh5GDnzGo556on1B94HBkzBinZsx3Jm4ykGsPRsFAe8zg4/TirBnPN3WCcM8A2Sg9gmHDIvrf4/wygLV8OL+3b4c5OrIL973dv3CQknGe+O/NqC9UAipybrKj52yqhJ6zNAxuJckLua3v5VZx98SNxskz4qvVF3Ugkr0+2cazX+aVsBDuVydj5cIogogxx4FJH6IuwsnTEKPmuagThuvWAch4tJpCsu/n65Kcaxf1dVnKC7XGe6jbwnwezlPk1V7XjLH+/nv//P0A6xKsdm0sv1/vHlgC1uvdo8vrXUMP/Py/87NDYoWHWyBAp4vZNhl8ABbKMsDUwBAgXaP0DWwaBhiSo22KSVkrxhVvNu8HMGwXkMXQOa94LIyMyL0wGFK/DlTicgvDH8vhghFgg0hGMBI/4iZfPvKSk8eQdXC72EQYHxsRw6Ns2Y0zGcboLgNRwNoDdnrgN36LZQgL1PdUVsVBQ8ZODDauu3fvXgMCDqIezv1MjZ6AjUi2MKgjVVxIuJAIAfw5v4kr5NBqhmD3DWBs3hsxXNxml3fw+WWDI7UIkQjDYr9ugEEZIBLbrBHIOnToRSVBOqBkNpTLODZbKeZvDcXOkSRy6OuQNjDGQSGjA+916qxGRsfzwVyTXGvXLhnaGssnHpckWEau5Y8aY8aV/uVvd9+9b/ad73zHkmGyCpul0zU3ypBFUkn86emTiqHT4RyjQF5mGaY3q9QJiXIwHhi/tyQFC0zlwfMT4DeEA6c3iX2sNfOLg5txxOACDN+2bfvssz/w2dkDMiKQaJmpV23fxx9/TJLlJ2aHXjiUJDojNg3mjfEws6Z2ONmL+qklIgCsSGlJhAEw5HqvC7A+J2nly3IMYESTqRdWgmdjzAHplCNB9kzGbaTzGEROAEM9Rxk6iTt0pdw5O+EnHMyYmcG4EOy04DMG9upH2uskNfayhIWtdBDgiByctcOL97g8BtlR3edIOzOnYCAMWEeirxqVUTgkZpdxwYit8c/nFvFgi8RGZS/tnBlyRRvPZQwH4+qx1LO79qENVxQSZKIVUKa2pOKytyukgP6jnSQgOi5FwpEjL4t1PaB5/YJiOiWJl+ENzoZ1Yk7jkMGob5ZeAOradTdrfsE+43BTGS5dMwqMgGvagpPECeHIdvqm9h7VN8z0QnnA/iLJrYGGGFD9PBMmOqdEUcS4Pb3/6dkrL7/qONGL2tveEnvDuCFDLyiqcoJ9A+Zo6zZlSxaTjEoF1QJfZBD2XK5ywHuAXgNUNdmUx1N9Z3ZpSGVxiPE8Xinj/bSZ8eMiU4VIQCYxwUnQg0Pw2PFjTpb27W8/KuXKS74GzhZA6xYZ4bzYdy+I0YERAgRFetpEYtQ2JkHSWtbXuLcAACAASURBVBo85mb2Jp6nzgPPd/UNUmT2LxwbYZnE/mv94kBxSSPNN+YoUn2e0yoFOy8CWDH8AQmMEddBEkxCochukzm4wNFM/ADKcZNorbg8UuJK2d+nXwWodT7137y3fdvP1vFkwKo9i7lnmfwApAWjgGf2QtYtwIs2sab4nZODDdYyIoeEDCSrdcDZQqmAk4myPazXzhWVwPKenizoC+Cb3AFVGvB7knzRBzgJkcB2XJj7vDeJ4bRviTFkHALa6aMkVXO2bYPFtCkrZOzJ2YrHvyt9HWsIgMp+4/YtyioZxA61x8CyWTvDYUj7cDSR8A15/mZlF2cNl9lnz+KaUatExkxYS89372V22qDESbxuAH3mFfsEX2aXKSWj/WfqQICpZt5xrlr9M8Y1TmIBTBhU3aKhAQ3xqDqrIJ/PYj+wbvjizGzYxsIR4GJvWtw6+T9C6TecfSzeAHw7r1nbAFY74jMW/9dv/N+j56ffloD1fTpl+atr7oH3zqslw3rNnbq8wLX0wN/4m7/gxBVsypwylPZovCfyzh2377CxcOLE8dlrAiZntPlSmxHpoUxmyz3vU6kSxwvJiNwoKekegTyYJuKMUtPyrDb/MAbsyWAXDkqkfT50tC5ulEFlIGgha6SFJ0++bvDIpo/RWbYzwBHPfuIvc3IGaNeo4FDqzwUqld+F6XUqmTlgze+Skh5ZMlI0XrAOxNzEQFgcYvyt12sbXFJDh2OZhjKxZUhY/mljYqwKFriWjQJiavQzMS4Gks7jFHkYnVTZEtJjDJOXxPpQ/oZ+2LV7l653oyWVTyjj8tNP73dNw0j5ZNwaCEZ6TF9d1Hi7vp8P+chtaQ+HNYY2yZHI6Pvd7zzpeyHfwvg/fPgFH8b0B2A+2YBVz06GLYfqWRlHGGlkZ3744Yct8XpGRj4xvMRKbpAnHUkoBncMB4EXtdOHNYYOeExp/i2HcjZj5oeANkBL78fgoYwK7DBG4PbtW2d3i+39+Mc/YY8348rfiBd+SeASmekhMaMGdUh3NZZbBJAwXIjvglECzGKAw1JGFhYmkjlGwiUMd2YZzBNyVUohHJJTAOaCTM7IXWk4dUgx/JBW7hSgh8mj78p6sK4Adp5rgMcBNqZsa4Hf3KodEu4am3NpG1IzjFm1lTFreQtAbeLDAyx5GXAoHtHxX4Dgwbh1vTD3mOM10JMULDHAZXK4TiWPXLssGb8vYDCYZgXDFMrofRsgaCNsJJ0SM4TRh7QTwGpJqbMBq7/V95vEshJLeosY0ZVyJpFw5AVlEn5OY/i8+v0VlUnCyQXIXbdOThrNM5KQwcxg6FoRIoaVVthoddx9spbWGWZDWU0KSybAqXbwc0ibSOVh5GD1vb7JfE52ZgEknGwn2JPkGDqkdh1WMrjjym6MZBnAGidT9hHmW2J+mctJXncLGZ/l1Nuueco64H6WnWr+87NBjZ04kf9iPLMoFsxmYoH7Xlii7jVl2yz9HjLSytAry8RBhSMSuSLXQMXy9a9/3euXNuOEIoaWNWaQbCdbSvk0kVHaogRdXreUo4kklt93rnTudX9EpgoQrLyW+cg+y+dgd9nbmZuMG3H07hf9O7WcT5jxa+kxb5C65y3rN84zHndfMFxiDMa6sozdB06u13JFybibDNGV1ba+dIErfde1NmW6DcK9iKMIqvqmILjgJUfSDX62JpZq2ZmpA3XaV2V56zzkXvN+JTkPawrH4VAPOVYSwK730Y4ywnXcOsOzxpx4dgCvMwHrv4tyDrAXcz/2DRyeSOTDVic2GWl8x6GyWc+9OhZZRuPsnbKsZlN9Pucr6zCqCzvMhrw5TuYrVUeNKaX2KE6dzdoPtm69VTaG9gQyS8sJhfOF9iCPveySXozTCKnx/jPWPs4onR1hUCNpb6IvzxcWukHrO54XaQ+OtID+KgAai2xbAiUFzh+NexPotYYvcxpFAN+5Hj+33xbhPWH4u98DU30gGLCqb9knx7mgLSPvnXs3YFnfnP3G//G7fsbFawlWr+qQ5T+vWw8sAet168rlha5PD/y7/97PzWUyGOVszOcVE8bLJTUU98WBe1bG+VElD0Iit0mxqmzI57Q5w2Y89OBHbYTdMsrdUI4DwLJZBw2eXVLFU0+OA4vYLNcH1Wb8trLjcaBwiN4sTyoHIGADxg0ZHwcLNdJaoxCARKxgZMAp5VADg42eg6QsRI2lHubcz/eyRxdDPPLQSiZrCHINH4hkhNV7uVdfBaxlW6/2vNvjzZE+OZT4bA92Mzxmx8gGqkQrehUE2BNM+Qbds/FKeLk5gykgHtkZEjsYCPL8Uls1DB4eXOK9bt+5y8YkMlyS1zwqhvGVI6/YsFyvMVurciGwE8QXY5mTHKolCgpeOGzp47sUk4zk94LS6WN03Sa593bNBWSE3/rWt8zQ9EBmblxSTUyerV7sO++802n/H3nkY2bKSM70zDP7Pb6p+RnGOqAe+mAwQ/QgbmwZGzfoIOfPGB68kjQkjghY1lv0THv33jF78KMPeB7CQpYNxJghccUFJ8d5R+WX1H5lcYWdcM1TGBDmkFkP2K5J/U5LuBNzlDqySSCChJR5ckR9+qjiGpFVUhPxIvF2ZHHUGNAnPB/gebeyuwKOaTPjhKzM8U4YP4DW8fxThsDSOf09yU1gNhclRTqXbUSNeCtUBm+onZa70q/6GyAA0FqmCQcD6ghKJFxS/7PecDjVsKUtfKZjYnAg0Na52blRY5Ox8FrSMCHPdZwpxhzGKM9kohwDMEwIhjPvx/aKgZ1QABhKgE/jtHHSIOPbvFEOk123iZkSu60yPGQTPipFwTHtOTCsq1YqwQ2MsvYZGpHSGymJRCncgAASLw3Jn2OXU9oCx9hKZJbQ95zHlOIZWYOdWAdZqsC6JYWwS4AyjcO61onFWadQB8b6BQHW/c8Tb/uilASnPKYp0SRHh4xewDHjQMZlSoWRLAsHH6AVtjWMPix/6hfHwA9Tmj6P1Jm/YWx3vBgH5jHxu923uucwFjgKyxCS9MnJiQT6vJeQoI5SZfrOPGJeIh/nizbD3rcsTOcSbags1nNTAIEQD2KTecgY++kv9g/2I67nOGqNvR2VPBexg3Y25XxhXyFrLPuN17e+vD8aTFBi7bwzAOPYxImSuN8R6y6nljnpsYZoQxIIJR6/c/Si+uiN8wGoPB/3bj+2Xd3vp/kNek4UsHTuG0RS0kpOjJ4dBeI9M8ra8b1jl8SAi36fOjXr2KTdV4BD9giDK87KAFb6sOsy+0EdIwkR6LXYUB3brf2bdmU+cd5enp3RvnhSyhdyRzTe9oYB4thXcAg1i2+dEI1hd0kjzaUFs5v11vnX0mFus57fbfRX1mjnSSS+cdzalWrHaiTzielG1fW2+wwlFzH1qFfsPCa2n+t5j1kkWmKD8b3slEW1lbhx9vLunQX27Bv1dddpwDkxZVg7dnznxfwiOVKyb5PBN+sGh3xjnJvvohniF+z0CPsZDhXbBTj3hpMdpyx9lzJpOf9QLS3i3qkJvX72v/2vvzG3R/LDErBe1SHLf16XHnj/ebVkWK9L5y4v8mF74Kd/+qdUy/Q2x3ZhALiUAMXjdcBjDCONtLxIEjYOO+SNq4YBjpeTzJskMYE9ILMsXlFeGOy379xt7y0H0Guvve7NmdgsvkiUAWgyGMBI1PXj0dUhY7lVEuWEtTtn4FojDMMcI4f3v6TsohhIHLz3iunl4HO9vnEa9cCvwTRnYG3ghrXkdwW6ZWN5hqlcqIdyDY2pkVYJF7e0saS17oMI2TOeZR1CSLta5uZqAICRknIEF22sARgw5lLGhJIpHJaXnECE3wPWU3tT0i4ZBcgTScfP52DFAbbUufyjr3xF7OZ+/309tfpkiMBWnMFIFVhFMhqpcrI1w0oi39uimEIyIH7yk5+wXA8pG7FQSLXoewDoU4ptferppwxCkF/yPvoTA6PZQQFBicGJIcA4Ua+XQx6JlWVpOBpkAAJS6atKoy35UmyPCn8Nlpk+jPFemSOJochWfNddd9rLTlwQ/UhMLfMLQLtz5+1miqkRa2Nb/ctcMZsb8s8+bBst4/y3B5zyRGqDYy5hAkkQRi09Gc/uQxnSsMb7n1UiG7Hax2UAUsLHkkJKiGhcyHbM/bdt3eZ+Y229oQQolqWTZAYGiPlh9nhkjqRhNgBNJNmrzhopuLdMDCMdcDikkAAIgIiBhcCKGR2kp2Ie7WxyQhXiTEnqIaDqUiCStFKOBPZBn98kCR49QQwb/ZskUtR+Vbyc2tdYr85dx1nqfbTtkkC7+wwaBycLhiMSWWiCAR55XtZD4jQjoV+lOUX/AkJhqQEmZLBmvq9bs2K2bfsWgb2tdnDRt6/LWXZGYQZvydFFoibGJTLUgCWvPd3fegT6z2zqkHT4d2rZSAwTWy+xq8lOO+LHmYFqH04SqzhwEHmi5PPsUzdRfxf5u8D0sdc1D8S4kokX6TyOASfwms9lzy6PDbWNXdMVsKjrAAoAbNvkCAJE1uifOgZqlLKv1fgNg0sZIjG+ymoaBcsKh2TArgJsGFvWFvfB8KVdLjEiwB3mNwwa869MHtfEWYlqwjHQmsuR6MZBUefgZc0lMpczXsyXltBp+2rAl6Xs2Hh9ez6EGWYvo83sFwwVCcnWIHW2EyNlbdgnAOGcQzg2PGyWXgRApLxOxp82z+e17mPgozY2vrfAtOdIa6sWXE37n/tPnQUFrgaEZMDlPz1HmdVKPctqB3QFPHOdJmZifyxrOnWAzoGpnSeZy9P+4jn4fQFrgV5zO/RcWpxPMJqZ/2GU4zSyQ0FgCwenwyo0l9i7L48wG5ehkgKGvR71icM29B47lfSdfZxzP1N8MKRDRVEbxKbucBwlqVXWlku78F4vvcjzrbIx8MzvePnZ5WThJk5KqDnIPCarP/XZOVcAr1t01lkqTly7948AacuOJe23rFn7J4C142mG3Ju+dwn/vkC6jsk+B2PJft4Y1JNSfBBPX7WAa04P53adJAXkea6xq3ifiWMtHcE6yNbkfBdK4mCnrB2Z4+520mru6ExFzo9yZJMceb/6T//7Ni+dvHwte+C698CfPq+WgPW6d/bygh+kB37yr/xlxy6tl8cfYIVBeV6A9fRpJduQ8UJWTg4mmAAnf2Ej5qAmmQGADIZFh8VqGRr1hG6SAYKB1Uy2m2WU4CFOAXQSOjTJAaYtZxgWSoxMQxZv1k3SFEatyQ8AdRz4gBEOZ+LKMLA41B566CGBH0naxq6fw2h4/50ePqeEC5Hrx9TlXEjIepBWAsbhU1a2fVpZE/+u8cXPU+9xjY1eb8q49mc+W3CMQUFWTgrCYxhwIAMYcBLYPrJx9JZZFdcg1UEPIONxkDWeU7+SIZi2RqYGc3LeyVWQ+50XEAXEYiwxLuckyTzy6msuQQTzgiw7APFtFyjn3pQqevDBB2Y7BLZghtqne8VyA1Ap83FIiY1s8MgIrsQaQ6cMMYf0m0MK2D7FAH3mmWeUCfolG5gAO+STMR+QhgcQYGjIZSBDJaVtaEMzkVpmp38jGyPTK9kwXadOSZ74cpIRGVZbBQYAs2Q0BpiUAYkjJMbTwrkxxFfRtMXUcDKeGGv82xmJB1jkO8D4kLJHPndQgOUFzUMZgRjMgANnrNWz3yKHDdlpcSSs0nPhIDAT1RIdZtVHfKlZjhg0ybhJG1kLg7WHqRrzt+2IRE3X1Rgw72DX+c44A4IAA3yeMVojo+dGGXIAGPqLtVTmBGcHz0fsInMIhxPzAOk+fcDcmjJHgIQCRlhWgx9AI0a6xg4TFXYPh1bBbGPE2GMwIpG/Eo/KUOB4AQBhpL3ztpxZ71wUoFnjLMIkZKKOqya+5dnnlHTs/IVITF1Kyotx7B029NWekG+WmU4N4be1t2Dgsu9EKivGbpSZcMwdrAeAFWMZJlPPj50JM57fAWJH/KyYXgkSlVn3jJQMRxRz/7Kzih5THdVzWkeMf1mksGuUPrppMN+ReyJH36AxYg47Odl4X5MqVbpqw9bG/0JWieMERx4AsWNG29zPOBwNNLJHkMmZHrLxr/U2lZA2ORPrikzYrBPAKvsGeysMfWv90gepsZs60dwHg552Zi+gFiz7vOIAdUck8u0D9gMDKn31nkj0eQ+OrVXINtW+hidYbsk60jjz7KxpEnNZ5asxQq7P38AeOAmQEBMiEbAewGBJMGM9lBkBkRo11gd9jczUmWFjpE0ZVf4d50FiZGm/65hqLyaGtbL4Ak/eyxqZrhXew4vxYf+ijwuaKv31mPhrqjrJuVVHa1jzxJPy+a5bGFbm1XzPNdBOHPBK1f2FiSyjbAZXz49jj32iybAS+pC9gAlDUiecKTi8ourh+dNGO33YN7VU6QdnmB/hLFOQ7T53vG4cNnOV0XASeW/13jBksqP/u1az943YTdsgxGenZrczfWtvQiq8WRmGccSadYbBdW8zNxMzjfM7DuVFDWuvoZEDoIqdOGT6FRUAZxVMqh0wsokSHpL5mOfLHLN6ZMydKnz8C97j52tytdgM/WJ30m6iL2wcNjCcbe0v9tSEb6yRwmrtutVimbfM/t4/+Efjykuw2j5efr/ePbAErNe7R5fXu0498NP/phhWyT1JVkLSFoAHDNGrRxWfpeyYxLcSw4VhhceVBEgYpkncIoNFRhMMKIcLLNwOGbr77rzThxRlBGBI9uy5Y3b7bTvF3L7hZEGnTqqmoQ7vsFuDUyOxxPBa89tKmzC2zALp77AJZGjFsOZwB8j0YKE7iMFapQO2iZhsGCCeHd5qG9UwnxwagwHFUKnBwD2cDGowXLw/7FbO3Rx8hVYD7OBqtqRpSLeGvNBZGG0wJvFEvOYBPAAMDjmeAaOfA/CYksyQ/Zf3AzI4lC1bJt5V/eIEOHovBhMHJ3GcGI6MD4YdHnjAEhLYyJJSq5EM0H05blMAipIUR149OntSCZMOi5kl8zPPXtDCuPEzmXJ3KhkOLAgGAQ4HWPR9d+3znIk3P/JHYqUA1sgfYR/5nbPn6jlamgKj5zZJc58V63vg4AFLzCldsso19mCSY0SS9CmxhIoBWw+bHm8/xjy1R4mnpY2pB4jhM3PcMUYYjpT2OcnAAAJ44y0LGwYNAJ0xnaYQSUwTps4CxCKJZK5Yiqf+dUkYQBYxoBpTpHFkbj6mOMan9z8vNvtZAxYYbcYU8I8RxDiYNVd5jV2SCdOXiZ2jXEbkimXp/TwGWkijh+Mm1pGH0QasQSz4jZJHAR98cc/jowyIWSlYcTJurtsgJ4iYCUnK1kl+6tguyTnN+Mp5AUilP1uX0aWXblMMLsnGYDEZWXv/m0UzNSANDCm9MeLoWBnUbCVxF8Yi8mBAE/3mtTXWHGvKUuKROTxsMUY2bCnZMtUnl5SJ+VJq+G4Qq7JVSde2q02wum/I6XVafQw4wZBnMFMCJOxJgHXKZWEAVtnQOppRQSxkgl2nTrrkiZHnZB6ZYeLfrPIBGGHGaf9HBBZuksyePuLZMG5bBoNEUcz7Mp2AMic/MnDBwJbc2UmAYvwSPrHjNsketX4om0M4BvcvszlPboSUnrmgBrLeyap8Uc4r1kVqbo5ST+rvtUpuhqHPF4DQcaLqI/Z5ZJW87LAyk5WQCl6rSYimucO9cUo9K/k/z9XSJy1rg4yUfkoMrhL4qK8AOS0Hw3ygXYnVTn9GZhmVxLQ0E45PzH++zObj1IFhZW8BIGv9AYzJNM34A5hdd1fP5PFTv+CkQ0bMHgDoyvOEDUXFwRyhwYylAStsNxnBWdNyXLBfzRU247mS4C/7P3ObNXIZpYLUH6wbLkZ/Ovuu+swOWOa5WUK1ERWDPkwfOPEP2afVGYy9gb/3hwB416DW+UXfs2bM/OoacSjmy9livScRKpAkejijcNzEGUo/E8+acAqcsnVgOUkhicR0DfqJrMLtW5LHORO37gdL37jbJMYL6KJ/mpDNO9RIDOdnRYpu9UTqiftMHPf23uEtrFUCWE9JbubxU6OdXGo4Y/wcTMSRsGloXzw3w47muQHTG+W43qr9nTMKkM2cyrmdtfWWxql7K89VtUzJyTrD2QcBqNgyZAPGYY9TD4BqIM95PmrB0mba1xAKO030b5yRdVq4nTyHbZyeNLF3Bqr2bL/hXeZkcnvg3AsrDjOMU4/a6CTGWimbYK3O3Ttmv/Sf/rL7Ycmujm5YfrvOPfC9HSFLhvU6d/fych+sB778s//WiA+i/Al7rECZgMLJk5JWyhgiYQOJD0g+hKf5guKBzLgiL734poy0887+iTHBwbOBkig6QIgtRP5mz6YOI6eB377D8ZSvKYPtRRtqY3EA4iw9TtKfxj1hnFqGBptrYKhamLoXBwvZaDk8Ya44qDjwI1vU4cJRMMAih5YPQpJS6Bp8lr+FZevGv1ik78eGVjJmz7yepUkUeh/a1rgiDmza7DgavZxoR8/XmJbKsHznAYTLXNVTXwaw7Irfq2fAaQAruV9xpK/JoQADzkXi+Q470JgkQG8P8LatsiiMD5IufVeS3icff1Jli5QoSfJPMppWcozx981v/ok9xBgDJBKC6cJI4tquMynwxfOQcGmmw3XDWpwFI23WkLECqDi8GVfajiyY2M63NC6A9DOSWa3UszkpjYwPWD0AK55lGLqVqwIa6hCodzrgCXCS5DllcOvRrsMjMmOMvpGNczgvfM3BqBmcuPTPlVk66+2n/8sQ1FYwQ2c4hBGmOaHnfVxxupQBQqYOaMWgJikTwNSJPwRskFuHQVcdUAGxUwJdp04B8FWexeypMufCWBODJfku0cpzA86GmNpogzAA4IaRcIT2lN2B/eHFHMSYBbACQtcKrCK5xOkBKwGwaPkb7s3aYDxZU7uIh1Z76+zp3KqEnmdr8hra10Qw/NxkNqmZSJ3hGOQ4T8wbmzwBtAIsh2yeNQoDrTF/+y0xfBfOOmtsnAW5zjo5W3aodiuJlthbYB1JfoTxzb0KqukdHAr+N/OQBGt2HBF3GedOnUxz6d4EwGIIe77Rp2O+ND7waslfZa84odI3s9lZOWFeENDDgfHcc89LTXBktk0OHhQSSYikvWj0Q6xX9Yllk+/Mbtb4bJWTZbdquJJkzpJH/QdYqdyTsTVLL/BEFt0mSqPNrC+SSLnMkuaak5fZ+QFznRIecRLmNWe+MJb1eYAhoAbQVDbwmBhWYteZ2+QTACCTLAuwzrhW4mrTXAa3FRDIvT0X3jRAjaMP+XvYRhQSDiNgn2SNjoRzjBeAmNAEO8LY+wGLcm6c1Z6U2qwkcZJjBKZeV7UsVn0bhUDK0hB2AmONQoOkNqs194lzDyANOLWjB2eJM81HZuyx0L2Yc453BRjCJqt9xH1zHjo2Xs4UZJrdW7PW0meNHS9DWkaU63kdsG7HGLL+Gr/MHMdJhNOu5wct4jNTBU/L7lR27HNjJNpKCbAAXYNXOyyHc2aAYrOKzCmzwZTfioS8Mb4OBxrOQ9cm1vth0qldymfYKxsj37hi2sA1GsM5ZZHtjGB9aV7RlpZ0Yg8gzpZ5QtiJHXUGbYvkRN1/pqolv8+Hp1bMu3FYAFQ5O1gzOCk3qqYrpfg8J3lvN27dn3GAjWft4FTia9qnrC3PBDsAmmdhXCJXnK+d6Xk0bTs/9zypVL7X69llTCuGlZOEkIjs+2Gu36KetJLWwZCjNNm+/VYphe6a/eIv/pL7cPla9sC/mh5YAtZ/Nf26vOp16YFf+PkvOxkLhziJjjbcgjRYRpeyvcIQYewju0GC86aMptMyrjnkblHpEgDmG6pJyEFGUiWstVVkxHR81rrZHco0i3Hpchy6/l4xr9t0oHDgHUU2JwMEg4VDj2s3qy2gsNKz8GBhRjk0Aa+wO/GeBqjUUHC2SSdaiVcVFiPJNkhJn3IdsHONe7MMZ14Zcxxp43DrIcf3xlpyMPIzRcQ53DEmAW6V73EF3oPRX7aiciyMjnrepzUU+V3joPh846Z4rgDZPDfZabkf731NQI9nA1jgneeA49kx4mvoFPwmNrIgYZFFmTEA8JKFE8MHAwQGkHYDnkja9Fu/9c8dlsi1udfWrdv9fPEIIwtL+9aLBd2za4ey9e7WARu7r6zER0b2Z+bMBTHIODaogwob4dp7AlIYrxi4sApmhGDQuZD2TpJvEAvpDJZc13LO4bMee2tqlpoyHeBuwSoHBE7iidWvkcw1VirXm5ZHqhFS0Ov7xrtxxatzBGmk4zLVz/Qnffe0nAEHxbK9oQQ9rm3o+DGBJb2XvqbeoMGrmDWK2WCkw7aekmef+YtJqWSZNuIKuj1bAXZk+3RSkUg/bShZupgvbO+yFY2fq+Rw5ZgPsNU8EgYjyU0KWDE6mWd37L7D83oax22WxEbcwqDEoCeRVhjOMKlmOEb/es4PUJqY1TGOxCzDFsMmlHlVgwBWq2S13SSgAYMDAzgHxro+IN+AX99JDkNpFRQHGKCAGRvbsHiuXRvnEp/nOZpB1qDERE3HfshsnZlbcxv2dBjOgyyKJJR+p73qL2cDZizUKWFJk9TJMmclrIKNfFVJtl4+olqyUjOgaEjWX+YmcxtWMAoMPmtAIAfFO7rWTbroDmW/Zm9xbV85iJB8F2y59JhmzalTiqkTQKW/cSrxYm+A1QP4YLyvJhEZNA9rlThmsrbaiRPnSB2BNcxRX7TGL+3z74fUlbUL43rgwEHVyj7reQu4Zy8Kq0UW2XejztDvcB7iBAE4mOW2EyGZ4WHfyizSHphG/SFMMGBR7GWUB9RaxmGlWq2WHxOuokysAs0kjSMcAkC5eqgvKPPF3gZjR7bZlQKVK2/S3FwZFj5cV40yWEISuEUBQyw285nz7DIsLuM6knpFTaQ1TNZdfcGwEldZR0adgawZvgpk6+hhbFoXuUCW54OVn4JT1wees5oBS3UGTZ1wdU5xvhhg2e8x4kVZn/zn+ZyQGu+ZJP0DpDvZXJh6gyd9ZHoHPQAAIABJREFUtKw4+xBSdrOKYxMPq5m4SyeZI/bV8acB6bSZPS2ALGcga6EOMM6JvuxE8h6cz8NaM+aOxPAjLJIWXv3zezZg5gpqE31vFmAYfSTS1Ifni3VDv10iCZ/WJHsE35t8axp7PI21fl+wOto2BYxzNp29aw6MF+fF1I6Y/pxnwbFAqImcNJpra1ynmV4gCSE7qGrnaqugtM9tO7bOPqrkgl/+2X9/Mn/f0yPLXyx74Bp64M92hCwZ1mvo3uVHr70H/oNf/FuKnzxioEe2ylsEWHP6ySsqphWjotlZk4CAhEzK5KkaaSsVw5UD/UZnHSQuD4NrBYlyNPdJduNi9GLvAIckd7pdSWg26bNkqkXiCxuAgdGEEsjMMAwN5JCwDSkSMUs9nHvgX3gjsYK8ko3zVrfVYFafbWwPcieMaowYyknAIuBVbrbSq3vx6oOlSToKRmEZuC/3hGVsinuu0/dULtQDkb8VCHHA1+vK7yINXMTBlLGIh1ZJpwTsf+d3fsefQd4K28l3e7nXYMgmc2YlcGVmuba97COOd8Eg6neDEbC8T/cxU+LMyyssTX722ecFWH8rtTMtLyZuWCBBTEbiQcWCyKHBuGwTA//QQ/fNvv9TDwewak5YysahayMqUs0mqXiLpESjxuit8obfpuy9623waIxlbGPgAFIBByQJwpK5AjyOGMSpgaNzf84aLX5Y9Hn7P2ArzoC+psZJx75sXd/zvQCrJeZ6I3J55jGgFUnosyrHQpbmY/o3MrPzKBHMpCZ+c+3aDbN9++5WHK5KdGhuwhoh6SWz5zsYxGKrAxBHkg4D64DTSg9hl3nBpFQazM9dswZRZNVEDshYuNZlnES86GuY5hh1YaeYSzukhkCe6PcM5tmG52DOY5TCKMrQ93gigQxbaGCIg2GA7X6eeDvLWXnPAL3EH9J/XQNvA9hgdzSvAawuP+PsqHJSARTtoFKdVTLsCrASJw845R6wcYAqEjSFYQoLX8neQlkRFrhxgAEXUUQke2kkh17DxJkNJ8eUNbESxbYlDqeFPJOQBJLW0BNhCi94/b5ArP3xEwJ6qAzi9FshcMX7GSPXPSWrrhwIOCs2SFoLUwQ4hy11ORpk5f6itudqy+AB6jwnDiWeGbYI0IUKAucgSgXzuXIEBbA2mQ8JkuNMoP+zT8BER33imE9ALXvDyFIM04Ykl6zvp+WgPKf5jAMTMJD1gqxxlP7SPyhrRLZuz0/jVfId4HAU4NH7YP/tvFMb2J/trNAGAmC10qZ74qrUMSXRFwqdi3L8MNUoj8QXe/lK6gZTWs01WFNm6AYZ/zfoDLtBtS7nMY0oLQabawk6icBInjMk8jjrcKyRWIi543hl5Kp2XDLX1S7CVNQ7WWcDBA9bD6kxEmFLZz2+kdcyl9hzmGt1AjH/AKxmPB0Xyj6bsmMBiZH9M8+nJXHm0vcB/tkDcALMgel8fZFkbKHKYJ44UduImWWMUxc1DGzX6VvECluuHHWT98qx7nG6nId5HvfkeWCySdoWJj3rxuVn1KfUVI+KgqWS+F6erWvqXUpKlbMc8cbTfbmOo7Ku07O6e/J0b877ZA9o/8AZCmDl+VL/lzCCJE1qG65W7vRa72VDs7flPFs4RLs/9mxv++izKeM6Pf9zLmcPfEfOXxyejOFNOEDsUIyjEnXNCs3d9QKsOxWK8/BDH5391b/65WkXLH9e9sB16oE/G6xyoyVgvU7dvbzMh+uB/+zv/h3JvA55Mwcg4JXGGAPYbVL8280CsU08EKYDA/JtA9bU01S6fmWvPSWP+0mM7XOnZQYk+QoG1zaBke3btjsOba0Sp1ADECNzt9hXvJyJScI4iMFE8hWMfg6xlnAJGwLbtpDqsOkDWFuQuxImajJyYHFgtNZnARzvQWbqWB0ZLq5POmFYp4eVF+dVHtP+nUOvCY5cs3KwMT3IOBCnB2wPs36+5RN6KPJ7M0C6X0FHgSxGGxK4X//1X7eE9s47986++MUvuuyMZWg6mInlLZivMVQmhUfI1yKJB8YRhgyAt/FRfdbEQr4lJ8arsz/+439p+TZe6bADq2w0I390/wu0My7btm2dffLjD8/+0g9+P1UxBgCJcUJ+rWlfeFxklJ2VjPiM+hFP+y7V+t0swxxJlGWDlo3xY0qTNIaph7yTftgDnecykBjgaGoYvP+KCLs2dUKUze61whYF8PT1vQCr2zVihYmFY04xx2DY9quUz3PPH5gdFnA9o/Is5500iPIaAPGPSPp5x2z7ju12BsB8nBNr5Ey+zuar/nWCsGHgDEbEScq4SxkS/j2yDLXJZXwwKAGeGM70KXwKMel1+nCdNRrPyMrz3Pxtvdj2ShHnc2fE0E3XSQB0AKAztg42FYsr2UUXCUdgoQOOEg8XNjjZ1riv5zASfrWRTOSeXCM5SxweMaQNRodhTEw2xjKAjb2F95zUvKLsDHsD121flDls+Yom8wEMdA40YU8z6fJ7A13NfdrM/HWyHAMwgcBh0NcIdYIeZYcG5Bno4KxRrzPurykx2uHDL81eePEFt4/syGa7RpjBRa2nt2XgA+YAbg1r4Dt7GTVqb1OcPl8878uKKyUrtsdL65K2AdgZL95Lsjsbv8T8DUnwwshHejiyK3v+LFh5z2ecXJP5X1CDo4XSZIwjDCe1oEnKlNqV1LUNO+dEPCTlwaEh0Np9iHOB9wHMcCgasGpenTsnplH3RG3BHCir7tg+MayMEX3FhZhHzpJsR0fKtVAeqYDC65hdRPOSzN4XLwuAql1JBoUkPOxhYj0jt44zTWBMzoXzcjKQ1M5SU8UBh/Ek9hNVA/sR/ZW9oXv+3Kmj+VbnoWNLLekM4Kx0dcrKMUcz9wDzYb8bt0w/8hnGlq+Uc4s8uOuqa7YOmLKEtM11wdnr9d3rbqxJQKvn1lh7vLdhF/a0DAcSeRKq/kkNZ4AVsbdhKwH2OMII5dh66zbvMTnrGDMly8Nx44RJOHdwgITFjqOI/RWQnLHwXjsA6/uBxvbz1WCxZ6ifF7bczjVq+kaGbIn0OF+nEuo6pLie2eTJq+fA9CxpHzLHpn1/9Xt6me47V5/x3V9zDxwGOCgYf5UrwvHMejVgZSBQIqicjdRqexQiAGD9iZ/4a+9/rC1/u+yBa+qBJWC9pu5bfvgvpgd+7Vf/sRlW4jkiAeaQ/IhByI4dKXBPAgLqbpKQgE0W1u1mJ6tYo4N0gxi2HTIExA6prMMZydRWUAgbpkIHAUzADiVLeVC1WgFDsCSUyvjkJz85u1XZU5ENkekSkOQ4VH0GkMaGjtysBmJqqeHpHslnbIAlfhHgi6HGtUjqwwGauKE3nX2XayBrJVsr7IMPHPEYYTnfC0qmQIVRyLWSUMLJj4Zkq0Y29092XpjiBXPTg69e3B6oPcTmjNjw2NYQ4Z5NJkV8HiVqfvM3f1NlVA7Y0KN8zw//8A8HtOrfFwVsMGYw5nnlumE1c0Dmq6/YdqOmKVaz5YyLshmJLbpkY/Tpp54Rk3PE/UtfJWYp8mbaiNGH9/f7P/UxAdbP2CuMQRmJY5KjYNxND26zhpppsCqvUidW4Ow2gbY79uxW0pnNlqRh8H5EJU7ALZW8FXhwrbl8S613Uhy+/IDj/weoq0HRZ4/TIkmvCgjoJwzkgtSyDdxvClSnP3eOGMwBqW2oYXiNbJSwcwIvAIoDBw/Ovqt+3K+YRsqBwLIR20oT6afED2+ZbRLAcDZnOSCQyp04ofqpWpNOJKX7UErFBhbOjTEvKy+3oQaD4XkK6xrWBKZj7RolqRJIvUnOKDJPY1i2FAndRZmVaZIV+srKhrHW5vMYo3KA/RqyMEA4TGIURi5rgxt5J20G7A1G56IYl8xHpsRISoYsFuBasIx0VeDiTSe00fhrfrO2qjpgjpPRFCcX91ktQME9YFxRHtx5553ud5hqyg7hXJrHWQ7WlL6ZKzp038YQVj7srMua503AU4kjRncdQp4bgNc3LxW7+LnsTLEskiQ6uoa/xLLJeL8kUARQZU86KGkt64t/wwxbOsoeEg245cbETLbeI4msNguE4uhDuULSM4A749j9jb6lT6gXvFXJ73CmwWC9q33wBsevxjDv3EX+6z1pANb+3mWXUDmo3eyb0/2IscK5wt7PXOf5SIwE2/v888/NXtAeFTlpssezJxPriXoHh9Qq7R04oDKn8gWjeolYRikKVmt+qsGLeaLzBoAMuK3c1/OTclMkjxrJumDVXWtYfWZn1JBc07dnz0sC6rrMODiJKVfSOsDgSLSU7NBxujgRERnYkRnrGRcS3cxR4mWcoE2vxfnBPpvcBc4c7L2LebUy8eIkdxp1kduf2YdSR9zXIrPzqJ/bvd9lpzQ2LRUGaGW919nWddGcBz0r66BlL+C8ne9bw7E2l8ZbIpBXgXDqKQfQEpbBTu143lHDlnvT5hM6589Kmg3oxWlEbWEY+WY/Z07t2aUQET0jZ5HjepHoO2aWcyGs8JxxHTLt6dk73WPbzjrP+m/a2X28+7UzCs/rMAd00wfT8AjH0ONgMXjOmdG1MQXFU2dzHIWLuNa2pe+ZXmPq8Fycw7lP91Pug8KChHOMXWpIDycta0DtQ7FESNa+fXtnjzz88OzHfuyn5m1d/rDsgevTA38+sOq5q4m6WC3X5+7Lqyx74M/dA//sf/ofDXgilZEcTRIqrFI2czzEm29VEhwZPgcVQ0nMFEAG1i3eabItqj6Y2FaMCuScZIt99x1J4UZpEbzcxJntVLIU2FaM85v0XtiQu++529dOjU4K18to0QFotkf/EadkWakPs/F7GwsBB40fwoNPkiikahwCZJVFHsxB/81vftOggd999KMf9QGFIUH7c1j92YC1XlGu3bg+e40tFQQwBuz0MOIAnb4K1uaG4mB9yt7UY9uDknYxHsj9nKxHB9rv/u7vzh5//FGXqeH699133+zzn/+8k1nBZAOknbVSfdP7R96YrI2LMznsQEGCgc2QAfIM8Tanv3mub3/7UQOt146+5rHnPjDTGPwYo4DXvXfsmX3/pz8++9xnP6H74KiInNtlGHy79PH04AbmYS8hRz2vBDsXBV5hlYjZ2yFGPpJgWBpkoaMWKW0diVLav0OoNeZJDYIrp//U6KgkuOzaXPo5AdU1RK6Wc1+9qBaGP0Z/svLiF6D0hoGDHDPIV5Etvixg/ryY1mefe94g5SPqN1iyxx57XNkoz5mRY00QR4xjBQPfCa1wxMjIdiz0GFsbaB6jsBnT/qWNrunnFRQ5+AoMc60ryxPXAsaUaXeUBOE9JPPCMMew5jss4RoZUly3jhrPb2SBV3WCHQe6H+uAz9kVoUYBWGsMln10CRoAftkwnoALTpk8/kimYIz+zBq7IGzkDcY2SXjCigGWnH3VjiQYO5XCEVu/WY4PFB1k0n3l1Ve8lgAvdSyZa3ZMZTJ/B4Sk7QHYqVXatRmJ/0ikovltQ9msUBhXmLewx4t2WhoPkNc9AAHE1sKosC4B1EekYnj1laPzsjEGiuxJSJLLpsM8ay4Ra0zX4BxwHK+yCVPWgz5B9oizgzdwDeYScwvHnZ1DZAmmvEdl8GOue65cBVg73o4rtsol4KXvjUOEJHPELiqp3g0CXgKZPP9pxdO++MKL+npB+9QrLjEFE3dRORKIw3PtTDlmKCWTMyZlUdgDUL7cKAcVYHWl4k3Lhhs8jQyyTBbLJ+f7WpJ3MQ8Y28j8F+VSeAYkxCSnAkRyvpAMDScA2dR5DuZeSpwkppPr8+K+URAlfpZ53SzCjKvDSmCSh/XmeGu1gfnIWOGszWIJG+wzR2uQ5HLMKWIticPmdwBmlpfbozGMU+aN+RplDAg3YOxhuInrdty92h75ba7vOYraZDCNgMPOTfoI8Oxof84t2LyxZnPuLMxQu3NJvKU14GRI1PsGjI/SNzh9yQR/juoAagN7xi3auxgDzuGTCvW5oD7YIuUD44jTmvJeCX0ICG5eAWKXs8/mTO9remZOHbk9i7/3+1DpJB5+Gpeaz2TPdF8MNUhl2PzVu6qbsQjDaNeUoe6925ae/d3n6nybtrFnfQH2fM8ea9COMNlczB3CAt6RDYVDHoXbboVRPfLIR6Vi+vjsCz/4Y/M+Wv6w7IFr74E/P1j1+lgC1mvv8uUVPnwP/Oo/+ccyJDYHTNjwTGZH5Kd83+SMlbtsOAOiAH8vKjMnBgsxWsQ7YqRjHJINlELX1A87oZI49Wyy/wMe94gd2CYwwnu5HywATAHGFUcF1wYURU5DMoIBtGxgkfSk8W/xchawEkMGE5WkCid9bWK4uN+BAwdsOAEm7lY9zsaKJsnOlcByKkXy4hyGdOW6lXph7NNG7o+h3AyDBbFNuHT1wVaAO71PQWrZqLKHGFU8C4YGBhss9Ne+9tXZd77zpPsJb/u+fftmDzzwgL/4OUAlB38M+sYLheniNZckjfirIIaAyYUsGeMniYmOK+6OWrcYokeUQIZ2MUYuIN94R7Gj3/+p75t96Yc+P2SAAQI++N3PRiWTe4QVDZhKzPEbF865ViTsyxYZ4tvl3CCOD3k67EW+rvRQ16i5Agj7uun5qz3gC4NiUccQUEKJpRtlCPr9ADD1G/3E802NkatX2ZwN0OOBd2qoYHhigGKsYUzSbPoMtvy7Tz0tsHLSxu8GAYrf+/1/MXtZWYUBJQAugBIlaPgb8cKMG0Yd8cKtd2m5qsaHXm1CsPbFfD7xV3cXRjAMNI4MsT6rw7oWxAOMMKJZHxjW/b5Oa5SYxUoduQ9MGHGIXXtWFMiowmEUo7IZV5P1tozPnJXE8B/sVKX4SQeT+ceLofOX/o/7M4ksNzY4yJprllc+g2HfdWd2m/hX7TVkDGUPWCFwzt/ZG4jvNOuEVH0wK1132Q/CqLfmZEBq1kdZHIMBLTOX6gFUDqOYUAbXdx6vrCdK9ySWG2DptgO+KC2i9xLjd1ayWtZzVC6KDVVMqOtVCxwY2AgMNEaeZ6AvYRZx9JEfwOyx/n2LQDr35LmcPV2AnT5wqQ3mJ0zrYN4zV9JQ7weMwACxzHk/s/7HMzn+V9ctU87fAGsMl1lOqRUSRqLxhn3zmXAuLLLYVpQ5sK6odih5RX1fgKvXnBMxBcxTuuMjUua8+46kuJZFLqTklvyOUBFkswasln4mfMRgbIB8nwnMW6s8qJeK06yJo2CkE4ZCX/bZmDd22qGcMWM3yszo2bKmU4Il855EXpSrSWxmAXLyBKhGrbPcU4YnCa7MtPlv2Y95ZvqT8SMpVmpjszcnUdIi3j/7a/egOtb4znPT9oaBVGrs0jpIpztvxxzsOmStuq46w8t4V1o8Nkzvf6NfnUdAfbJa+xchBUmIlzXKM12UcxvpNNfk/sTrkpCKOXxcX+fEauN8A/jCjm9ShvlbletgjVhrx9PjJCJ4iPFhjfgrdWanILNgtfMhTonR/okjdPo7O42IMcemGUnG+Hv3vKlz2e/tgTF5T9873fOdpGrCSl/pCF2oiKbX6+enoLtnLWu1Y8zcId6bBJGX1beJX82aue/ee2af+cynZ9/3yMOzT3zqh6ZNWv687IFr7IElYL3GDlx+/C+yB/6Tv/1Lkuveb++tM19qk0RSeOTIy/b2GfjdQfZX1blDvqu4vBdfPCzAdIsPf+KySCbiRCg6LJEz3rxmlcAWxmEMw9TGvNF1UjmkiWe151+bPwaMJW6S850VGCJhDcYELwx4MzKW4YTRjaGUGJ7UKZ0CGhI5nfAXB9vevXt9SPEcGBaUbQFo1RNfUNbDrP1eI/X9vmMg1oiIdzuld8JkDqMb2aaZykitYuRFgooxOfXAzkGP3jv1vlbmnKLllwxQ9+9/evbEE08MEH7C10YGCcuKxDqGYMpJJJENyUGQF2IsB7DWIIDexBBpAiIbbzJELIOkrqZj7yhBIcmfDJOjGvdDB1+YPf3M0/o5pTSYE8gdySD98Efvn33h8582YDWwtCFAJtSWZEhMFcZC2SPbxfodI4w3GSYGQLxS/cSzUF8P0Eo8VPusrGfnQEBp4qQW47dwNhTA12seA7NJoCI9h5ECsAJmLokhuSwQxKtxZ3TEohDIYnV27CxtHHGcPGPaBptYb/3I4mvHw3ExrGIgSBajOfEHf/hHKs3yQmLIZf/SBidkkhQTJm3Lli1uH9LPEwJcvI+/w37AzEylzSErh+Fk8zcsrAErceX6osQH7DXAuJJ0MjTDpJh5GfLaWxyrTNxmgIMlwI4xjVyzkkb6JUmHRqZS+hfWSGuj62puiNaJ4fU8+NPialrquRBnBtmMYT74mc/D3kxZcWckHjL2BRMemTEv2sxau1X9t11OMdqEww1VAOwQoLBg3ywSSZcGc4v3gd/xjEV2zFnvReMZWCcrnI01rGpL6czBAezhhDVysqnBJrtsDPU2WX/6j2zdRxVO8drR415br716zIY/7WMOsgdzP9YG/cCzsB/sVMK3Aumbke7a6ShZrcYThclGOT7IBr0KBAhAVxIk2EGvu0Gq2eiWcZ+44mRTHR04nBEkZUsCmQXLzJgHaDhMQ05O/g6oWQdbL/aQ2s4kp3vqqe9KGfKYpaI4SsgxQNtgf72+iNXVvVeIVZWL0sxS9pCoPSwhZe5ZQhpg4+RNg0V02SGYf64B2FQ7nGhI7aPsDWD1hhvFFAoo2fmjucTexTxwyRyzmkZwXhPMA9fb1HvZMxrbitPIah/97pLLwER2337xfNC64lUnT2qBBrhelnS8cb7MY6TBOBxQ/sQBw9wllEPrcspo8+w4i3jOsT64B9cCeMMUM+acvaiX6F+cAe4LnmUeQjOypQNIkWu7huqoFzvOngJW6ksTrgHTTyI+12CXAyuOsqg1cCSS/IrYYOY8Euw3Lp73+d262+vVHs541iF7GUqglPxJX934EeThedHXOB9aCcDjPc5U72RjXzPYHCAzoDdsbTJ+Z7nyO+LAmfZ2ss0dSQvjnPf1DInjoS/OqIbSLBykxsbeq3yX0Z5+Jv9ORv7GF2eBTa+VpFORVGND8N1KFxx++jyhMYB+pMCrlCV9tRxRt6k28yMPPzT7whc+N7v/vntnDz38uUlblz8ue+BaeuCDgVWfq0uG9Vo6fPnZa+2Bv/k3fsFSWQArG64LrMv4Pn78mAEPhhFGc6WvYQOO+ncwrLBuLx1+OeyKDkky2gE0KEfC4dOYFg50DK/WmcP7zwaNPKygi8OMBD94aMnGuE5ZVAMuALfybA8JTw8vvNb1uBY88jdks8RUcU+MAgyjGhIcKGXkOPuufk0BZO/DQV0DaioT7DWTqGXEhOqiGJZ88XnkiS1Hw78bL9cYl6k3tl50nqXxaPT3EbEVLZVAgpPHHnts9pWvfMWHHp/n+QDnSIQB/66DKCMDdq31KGMUjCQr48Hx7jcBFIdnja9kZI7BgCFow1ptx+D/1re+ZYcFf2c8/QVbsE0JYXZssUTSDobRHwBWG/Q65xPnqVidwZxxpBsUwaKOLJfEsRFDdkI1gJEJ3qnnoqYez0P7EjupGLWR3ZLnssE08MCfdz1wLZ4njPFFtwlGOyx/yoI88sgjZkLmpswVoDibfQGzs2rrGvbAG0SPTw2pqWOm9MuNt2wyWKJWKyVCXpBaoclzUCuQjIq4s3dIvKN+33n7Ls8hXilsfzbGkQAxTgXmCUakx9ednEntpDMGIQHoKkiqFsqAFmhhbTaBC4btGjmbAGh1spidVOZPQgIaf+q5A4CYS/jGfRhnGZ8GF07KNGIiMRivii+jrA+AvI4nry9kvjaAw8DbKB9ODINiDGTdg7kzZZV4f5mksrsYkjUCaQ9/Z/w2ylCGcQQkMX9gNRl3GGvelxCEJL6ZOqPibAoIKRBuGw1QzCgnVCGsado4V1wwDkPJwHOXzfGabwKcIXMuI3v82Ek5hl7y/CCvQFUMxJNO9zrW/O2KESwrzL+zzkicd5PZVeYNz7yaEiYDsMaXxPpcOHXaLp6xbUeqi8Hd/a6Kg9QmTS1OAJHXjp6HTM1OoqR2LmpzKkZbgIb6rexb9DfhJzx/y794r3MGY5weJMMDAMFQJomXwRrsNUwlTClOAhv3AMZFWEb2lGSiRf6bUirUd9J5thIpbWqwsjYBa2XZicgyu2dJb5yMLF0AMQmCLqr9sMbI/HkWWPFLl5jrQ+atParOG55pjbO2c4Ymy7mdmQauMM/n7TxlDbO2yLfAODUJGUCuZ0Djp3nWuUy7/aDfVfHUBID0+TQO3ayr4rtvHjHexIL77GO/1LNSB905BobaoOcXIJXYaTPQnC/qb+YWdZsJJWC/ppYz4QORY+carD3sBUrVZU99Y66cwlmKfDy1k7OeAIAG6qO8jUN0fL3kPmjbpuNfp+R0HfW8vsJhqYekrBJJjC7rLFkojRYOrbKstKVn8fRaU+lx7ADDT6/x1pGdqgD68/R3dV71mVq7uvVq6+jjJLmJ/WOEv7A9rCPDsfp5h5RGDz/8UZ3tn5vt3bNr9uBDPzAOluW3ZQ9caw8sAeu19uDy83/BPfDf/be/5oOOQu1s+hg4eD+PvPKyvayAGiSKjRXCs4s8dbNkm3jZT9ijesKHT7M/btu2RV52QOINYk3P6v1HbYTiWW8xeg4B4hVJBsPhDvABdPEe2gGjd0ZxrXi9V90E+HJxhnlym8pEc/jFOO53DjvqEx5RFs1KAzEmMMZcHqGG8VWS4F6rB1cBK8ZDJbZNcNH38r0yujJSJHsBMNOm3bt3G5DPpbgYlQNU1DjhkKsx2t/Z+NT7Er+m8hECVzxTD2aY1scff9z34UCk/0jGhDT4zjvvdF9iaPD+lBaQwQyIsaQpHuQergXjZdwAFIDWOCkAxS2Zg0T4uI1Fxznq+gZMek48wqvEklgviSsaw9KZRuMg8DXnIC6xlW6K4yIHC4xLHMbOhmHkURzqu5QhcQfyOYPwsDtN2FIZpAvJ2xy70jvecerLwh+zAAAgAElEQVSzdmzpZ6TOgEbmCX1M/9KXgFX68qGHHvLPfV3J4haw8ldQQEsVlL5aZK1Mjdh43sk2C0NzVGto//79YlLXz47pZ9ioVzTnT51QEh614YLm8AXVOIYt2aj4L+YxbWH+0UbXjKR8C9K9MfdNAqhMQpmHMhNpocabEh9yCJw+e2qeOAxal3jVJnPhvaggtivpGgbTtP/M1gynRxmCSB6T6AuWpeNxaZRQqYw+5TySjKtghGvbYL0qTtIsq1pcRrXJZRi7SC4jUzWQhbG33DYZea3oGCBnOl4oD4j7ROVBkhjmMHOZvcwglQzGQ3rqcbKcO5mBeXV/6To2oMCyHJO6sbjdM/gMwAlwYAYYEG4nS9gk9q8yRTx/7zN7l1rP72pfPeX5ydx8XSENZJ0uiKnDbY2yswNOAeXspbQbiTTsVByEm+w83ITzgSRsAk5hocKCuy6pHqElkApYY8DTzsg0CyDKZDcO3CCF+Fw7K+t0SOkW2FSuxzU4X7gG8Y2cBeztBVp2krlWM1uHnClvwvBGcux5O+abE+Ro3ZMMaTH2CRNgvliiPZhK1xuFrZSkV3Vt1PfEdobNK/vp/dzANawea4m+i4xbSgvCFJzAiTFEARJmFmUEkmAnnNLZ1OfmOXjuxIELIHvueEEO8Mp8vmRGjX4AxDFmqR3eJFRhdTv/XBpnKHLaF22/GVaBSr6qsmi8cc+ODes2WIpbR6Tr6s4dauwIYeTpC2d8Z5/mzNGe7+z7LjE22qZe5gwBCG7UWUPIhmOY9ZDMlWbVTgbuSJkT8x2nJwCd9xS80a/0gSXYODXF1M9VF6NNfW+dKHWotS+6L0/XXCYN4QSaV2oYTrapc7hrx44x1sE4e/tzz4f3AlbtN6yZUZu47+N2fW/tCr7jnOheVCda98w+B2tvjcZ3nUI/yPYfPy7qFUoZJc4bx+G9995tSTB17R948DN97OX3ZQ9cQw98cLBqW2DJsF5Dny8/es098D//s/9hzghy+OKVJ6vjyVMnRmZYkkYkSREHGwcuHtQtKk0Dy4NHFQkQh40NP22469avlbEkI0lebT5zRgmYzuoLQxijm4OIpBzbt27z/UgwwwGzVdck7nSLks7wuWMybC4oIzEpFFbISw4bg5GUQyeGYA+eHlr9zj1gy+ayv1G6Y8G2Lgp9Tz2r0+tNvaY96MqITg/JenA7GGVveC/GJEbJ1Hjuzy0ujyFUsI2RZxA4Er4YAKgvmk25xecZh6efftrsBWCHvuBexAQDtj772R8QUL7dxlIMfAwHmLaAuhoZfK4gYM6myHjHcMJY4tkstxssXjJXRurs+ExL8pCEiY0hoy8yZPCbjeF49LkZ/06c4KIsgAVW+jyglHIXbKEc1sS1cnDDsgNakahv0LzZKlYfqfAqGaIkYrJkbBjXC0oTwzdzg+s766UBQZwdvBKnFkYV4xnQAmPB9Xgu5ihSdeZr65VOjaTpXOMeMCiuYyxQhOGHUUu/IH0/dOig/83Pe3bvMQA9oyRLLynzMmDkjj13uJ9ee+3YbP+z+2cvS63wuoDzWa4jNueCjEeY0zVyuCC9Zt0BLgGj1J90mZeuA6RwZEel/2xkR/IXUICUj3Wjz7yNnBsDPusIeXHjVZHh4mDZqUQfxD/yeYMrvUgyZCADWwwYM6uaZC6Rppbl0piOOMOpYYh8NKAh4NDs0wByjBHvbVIkYomZa4wJ106ZGIGPAQIjA9WYDtbJc244rrpGEyOWbML08WrtM6xFZ2TWvlMnFkwmyg7KdPC8xITaeWMAFBCeWpJZN5Za0iakjfqZPW8u2dQbmMMGa3pvHV1O8jL60tcajLzvY0aOZDQYxGThXm0gxd56XG17WeEZL8kxRcgEYN8rWG2hHWE2lXDKCb4oX6RyL7o+85m5sUmS053aE24XwID9yzoOkx11BnHTYR4ZT5xb2c9wBIQ55701uuNoSryyy5J4XsxTgA0HQgz7grk5+zv2bNr20kuHpS54wbGuAOy1YpRIMEPJKwM91hWgEueMngNpcMDpiDk0Vax7j3AHxsJJuRgg9hjvM6hykPA6RZEdJo1hJnGQgThgdUiPqS9K7DC/e2vISAMQs448zt5zaMdC0pG5F6DpjMjOus2YUFKKGN+sL/ej7nuBmrNqEePFuFfJEodLQkvq6ClbXWeiZc0jORftpG8WjF1i7/3SNZzoSPsO12RtrFByLNYRXz7z7BmKowFG1OCcNaM+cBZxADuSZiSzg4WGtcR5hiOWPblgjSzd3hfHfs83g0XWztgnmOet6zo/P5k7jBug1WMZOwOHEvOCvqbPei3vGVbjRNJs+e9wlnSP5jPsVeSP5Hx4f0fjwnmUM27h9O45HtY5jkY6i7CPyqHNVDcj+mCZK2GmT5DEd09wSMNwdiChpj3srajLAKsbCP+Qiij11HMGklGb66BY2wOz+uADSr60c/bQI59v85bflz3wIXvgw4FVL+0lYP2Qfb782HXpgf/iH/19Mw0YdhyOsKkAzgKnGAzxNNd44IBEEkzcKkYzwBBjghhXH8ZaDxiGAKhKU4nJ2iaPMowtSTn273/GhvJtMqYoi0IWSe7JdTGWAQsXZUCcUMZBCtTfeKNiP4cHnQevp/lqIDg9eDC2YM2oe8nhgjHcenYcQo1l4r71ZvOZyqP4zgFZ6eH7geO2JcZoDJqc2Ylr6c9XD1ZBKfcGjNZA4Z708zx+MNab21Eg3PI1/Buw+swzzygD7fNzBhmg+n3f9/HZJz7xCQMvDFIYikqNAVfvOBtnmONK7vh3ngMgGa85/TH1Ote4amIaH8ZKEkH9Reo9YhQDZJ34xEwSMXJ0SA59rkXSLRvOAAA/mzzyI7Nms1M22RLy1TNnTzsWCSNwq9j7bVu22ZBwWzWurbXnuTBYAvrMiTcGQJ4bM5j7A8TyeQyzSBWpM5uY5KmRSHs77tMxXMyFsJcY+Birhw/DilGqB2Z4t50KOBe2b98h6f1DNiBhco6rVBGZsYndpjQU9z+kxFYvHz48e1HM2itaL6+rbMQ5gShk9QZSatstGzbaYKRMihMvqX0YgTXk3pVRXvDDo87ZBWfegVGRcYbhZWaBsdY8IH5zsNMAGADr7fpqsh9na3bfJotp11wZhc4fxy6HwrPkNUBvZNG1RJcsuY3xutFtdtqakciEPmAOtv8NVOx4CBio06Rrywyrxh+juk6jAt4yJ28qdtBznLkS94n3JACr4zzVl9yDcieAVpi/AgaztqOUzZWMS6SFyc5Kjc7MxfYHS9Z7xnCSBPRlfwhLCbsa1tasGEyTpa584VggljKJtXiuk8rOfljzAgcHSdBY92SjDeAkyQ7lUwT2tX/j0GB90be8/8zpkzJ610pOuEcOwi0je/rNw4mTOOGyx+knOUlGTdXkCFB5F2qlsla8T4ECPCIB8wUpXnqVUGS5O6vq2L8C5kY9VT0zifBw5jz77LMO4cBp5RJMZieJo2+NVDlFxH4GiI24eJiuoVjAIeUsvswht2EATDsybhBTisyb5yIOexE/CGNtOawTESW+85xi9Xl23kd9YIDd9JyJ0wdnUMo31ZFTkJbaoto3da7BmBmQ6LxLBuvU27Xj087DZOsFXOHM8PLSeryAQxDVxGD4u2fjGAH44vCyZH6so54NlZsSl1uQuVYMKF8AW/ZgnsfgWdf2/sX44DAZzkjPT9aS+pv5M5f/qz03DCUBc2K9znYAK2d56+W2DjDtifMqa4LvzHnax++bUT/sO46EqHDspRhKHsbF5YGGrL/7S6/VPaVnV9fd3DmmQVhJSALXnjuKrsziP3VScx2u3a86c2hjn6Xj9vYksWEcYmGTvZdN9oAy1r1P39vzlL7DPlorwErcNw5+M84oHtR21iXzaZ2UapQY3LNnp9fuD/3QT1xtSiz/veyBD9gDS8D6ATts+fZ/XXrgyz/7M5b/xDAh9kk11cRikdCD7L0AAwDpUZU14dBhE+V7jWaMCAAXh8xx5MEyRN4Y8jUbhboGMqkzMgT5DMYIbCuG/GkZiEgPH3jg/tm+u/bOWTE28nvvuceMGjUXT5I5U/JI4qbm0rlJB/owGWCxB0yNWg6+kycjp+UQ4ZlgITEiYNgAehzYAGVAMgdPASzX4D1JFLHIksitr2Z0C4jqZb0a3EyNOf5WYNxDeHo4FmQUfDfpDu8pCIeZ4NDjPRh8f/AHfyh58EuDFccoXzv7kR/5kdmnPvWp2S6NZdhDZJnUGiQW8ozBCiUxuE4cC/Eam4kkUY++A3RbcsBgVe/B4AkbuyI1cAUoT8uovqTr3q1x3ES5DfVXjCcxuPKWX3S8VErmJFM0gEtGGG1SO5AAYyjRJmdjtPEbA/AmZRBlHCirhJF4h5hKJMKwF2lvGAQbDLB9+rzZa0BTJZnDeHIyKv2OMa28e2oQFaBW/rgAIQEpUxAW4yxxycR+E5/36KOPW+rLmrjzrrsMgGCBtshZs3ev+kalHsj+i6FKMissFDJsYnRfVl+zJg5Ipvzd/c/OnnlONS31PrMoLnOBHDbODNiTzSonxZqiH+18ESN3Uc4d5hQJtWCi6wCBrSbp0o0rh2QYRm04K5B0x/gWk0ts5O077FxKiRtA1XAOjNrKZXGmjKZZeo/fiCuUYdz52rjOCH2zdgCvvMjMCmBj/2jMJvfduHGT52oyQwcIZV4u4hYdWz7Yscb5TRn8sl4YggAT5iCGIDJ3GA/WNE6Fe++510mu2Adh/QhxSBvFPCbPzgLU6X5knzXD6tI3cXDwb7fRBvJwWjGPDaSGHNi8Wua19xBLxb3ULHzAeIfMMp4VOwgwgLkCvOE0JCET5cXIvMt31klKppAJObGZW27d6mdiP3tBDpA/+sM/UFK8YxpP1XAVQ3OvymHtVZy78xJoDZORlPHM88hhpbWEQ5H55nqWatM6Ep/B7GmMMKgzb5IteZH1eZQBGaDVBJ7jZCkVMxh6g3wl8TGIo8b2Wx7z7373KZ0HT6nfj7uzWZs4p8wYD/Y/+2u+uLaVMjiTYP7MDDdBE3Gn2ncUZ3rZTlZKbMHyJXTDX2ZWIys34B7x8Kd0zpCXgTGy/FpnVRj9yGKJ8w7rLCeunGyMI3Jog3LGmb3GrF9k1iSkA7CyF/M8xIoTS8rfWFM+z3yVxG5elBLjtPZlnol9GfYcr99ZjQfPSF+sk0SUeFKcE3au6R4wlOwnvobmyXkS9Z1nH0h/02eV3gO4eR47gmAV2YN1r7Lg9jLOHX/DAciamzskwg5yVtJHdfYBWHvG1XnrPhtsbpVOvJ/9wGcNzl29x7GrODbVc1PZcBUvfrNeZZmnezT7Tkt0cX/atBoWGWbUdgGscdQNbV+VU72uk7uZnV/E0ud8zyo1kEcmrj2U5Fl9VQHQvYff10EzDVuY3o/r0kYc+j53ydCuMUwW5u4dAvq+P/vxaudwoBYrTo9f+Pn/eH7/5Q/LHvjgPfDhwapXw5Jh/eBdvvzE9euB/+g//FvOCAzbw+bOwbpZnrw79945u11MJ5n+ML5Pnya+L/EggL8kecAbHukKhsArAk5HXlV8EnE1Q6K6VdeiXiCHxQ6VP4GBOyXw8dijf6JsmEedCW/3rp2qK3qPPYgBMSvMgCCXpG4fB9oRZdAkw2MMlnju+bmSNXqk8qoa1M64KGMVQ78Jdfgch0ULuBMHyvs5gJEjG5Co7T7IdfBx8FS6W2/ptPenrCu/n3p7px7XqwHrtK15loVMr/fz73VNnpF2lAXmoASkpnYuhlfKm3z1q18VY7HfBjfyN4D/xz72MWUY/IKA6ydtqMNknJLc+xWNOclyKPhOfTyMMUqncEAn0Q39dsFAKiUb4hTg7wvD4SM2FjCQAK0k6dirjNJkqwSwYhjBwB+WnPEVGds8w1bJwCmJtFYsPhJXHBoYXU56MjzVBgswalaY4iARQy4jjrZTrxVjGqb19h23+fPIg4m7CoujMdd3e7wp46F2Tz3+SFkx7Bvv1TErq86/I0mLUeVNGsNuGPQFxvWUu66gjXjG6JJr1hJ7yDX27bvbYNSJSmSYUGe1zDX3J8mLwdBIWGZGTsbVCY3rYdXofPbAwdnzBw5prI+6D+j/i4pdPUkss8YXQMO83bZtx2DDZaDrmvSjjcEB7mAJDYxIGmInQABggDrlK2BbwwLSThKV7d4lSbDlpay5ISnECByMc420spE2Ui2b5T4BArxqvGYtUKoqcYd1PAFYYa64HtJs5hPG42oli2EsAfc4uXgAxt+GIJI/M64y9CRz9B1H9tg4rgaLyVzWtZM8iQzMmj8wa/Q712BMDaBu9h6VkitbLNl+VVLx14+/PncQ0D7azvOz53mfsCw1oNHzwH1T6XD2KLOXXt8xQuuY8niYXUvCHwMvy3CRIqvfdWnWpGMDASW6DyoXcgIckyKGfZbvSA/NcvFMuiZ7XsojrfA8OXTwoBwZ52QYa83JQGaPJf5wl/bcPdpfb5VzEhkuzBp9T4yz2TXLJJOxmTlRxxrYDDaSrLkkIOorDFQk/sasAFaj1hvsrLR6YTgneC99Rnsqy+ZMOfD8c1be4FB7V4yo14zUBzgwXFPa8atJZFW2GofYZcApsswBRNkTHeOtNlJ+hoy+rsw59rDOyTB8FQUkE3ZAVOqwAvIqea8UGecapd9ICJe1kQy1yVQ7lYbTTqlJqJ8qh63PHDLt4sjBkTFi/COi9YqRiuTN2RnlkuCZvGcBjvUM/p3mH/syjpVbcXppzjpxlcaa9cN1aAsJ23DG0Ackx7KcF9nsqLvKXEwpqtQ4N4DS/NqgfnYisbHPeX9ksFnPPJ+VAVlbtI04Vl5OzqR2c16Xqed9jXv2NQeDy3fmWM9sM/nsaWQl1jjRUt7T847rMP95VWFRwNd47u7VVWN4P4I5ZqLgKGE+AoUNACPx7XlQIOkQC/09Mezs4ySma6w98+dimGHWsMv2LYz+nvFxcEWtUKVOndo9O3pu9u9+tmFvcD9tAnT2mA9yhqitOGsNwLXPsR/83V/+L+drbvnDsgc+eA8sAesH77PlJ/616YFf/jt/e25UFnxVOovXtKU9KtHhwMEg570xKFL+wiBKBucRGdqvj1qCbNS8hxiN9fIMP3D/vU4Ccl4H8De+8fXZcbG2gMObBWJJ9oQRdbsyJwJkMAAprA47uHHzltllWXAwrRxyYQTiqXbczZDhchDU6EjcZZhA2soB2iQVPAO/h51qIiMXPx/lI3qgRvYXWWxlQgUv73doTY23KXC9GqzyvibPoe3NIlyvbKWY9dZiWDQpDs/HC4MvdXFPOuss/yYeE4kdDAzlU7g240P9WTIIkw0a4//cOdV4FROOPdKszTwrjom2jX/Tniljxd+m7FqSamBoxViEzdwsb7ClwI4tSn3BR+UUePqZ/SrDcH52l1jH9WIHMVYx4jaJSdu8Of8Oi5Msq2FLZSQJdNrYp7F68fyOD9IBb4mwDPBt27fOVg15LAc+hqPr75ntSNxhjROMl7Agyag6ZVeZP3UelBGYMunT8V147JOMYyVJbfSfJeiSl/IiVrJjWRYrsZCDxJBt4pI6Qz5X1h0QdEHg9zWN7SFlZD4o4EqmaMdZOkYWNnMR17dzJ2qIJDQjbpz+cy3PkTTFsZYYjQIjGNyWIw5wRbtgiQpYaS+S/LvElGMgwezxZbZE1wAI8fOUXejagKHAOHYfV4ZrJ0degIaAhSAa9zGADtZH72c+G/Rm1Nzm1oVtEh/LAam7qTXJzzjAHFem/zJDmKP5W/cFr1nKaOh99A02YeS3ySpMv7MGAavIodeqfiQv9onXVTMXZ5fVBcNR1jnjmDsn3gGszh9z7uCYqj34TI3uRRbZMLJ+piExpT+obQqwYNzY50LEqj90L15krCXTMUzoG3LU4GwkqzDZprlOwI4y/spRF2ObEkrJAs6Lv6N6uU0JqPbtu8thGZQx4hncFtac2tWSPQH8GPT6nfNupS4pzJXHdTjb5s6JTvDRKcxZPztzZ8z1qUSYvYt/s64p3URYyQklHzupLxg57uuSM3as4BxNrVdn7gWcmjnVHsSc8HkQ5wkAmt/j5IncszWh22beU7iY3wXgsaZHLLh+xqFUqTkhCsSC3zjqlROq4Lk2nA7sLS6jQp+oP9ebTdaX5hfgFda28xRm9CbWphNU4cFQ3yO/p291PbPGZCUmc/JINoVT6xaVlCNsB/Yd1pb5EWdRRO9quWW2sMuoAVy2xWuAtZZ9ysykgW32Wu8dAGDYbZ3ZnNsAZANhgKquU9UJw9rs8j2PUS51fmcNhrXnVQDKzz1TmE/OJkwMMdmgR3KrqSrDe9NQNvXcdVZq+k1zppnzex/GwUoPy6rlcEGi7VhxZM+xBaIMCugsUzuPUbYaB1Y+8t6sS8A9cyyAtTL3q0FvQWkBevNB1GlVMNt7drewOoB4Xd3TWZhJQKb92Q6KVdgwqHqY05ddFujv/+e/ttholj8te+AD9cC1gVVutWRYP1CHL998vXvgH/6Dv+fMsrBxHF7Es2I4NtYENoG41kqLOGRg8fBCwkwA8lpyhPqSx8TunTqrTIhl/2BwdMDA5H3fxx6RnHOnD9Ynn3xi9oqAL4wZGzLfAa133blX8VZ3qD2K6ZChsFGe2x2Kydym8h4wTzAMHCA9wOxItREcwziG5WA29D0gPAatjWLJkTFAMfjJHEr7azBxuDSOs4dzgeWUSa2ntCCoBuwUmL4fYJ2CXMCh2STdk2yRPcz5HAdxgan/oH0GzzrlXvgMzwrYDtsd0BqwO/PYEe/21FNPO6EJBgXxjvvu3jf74he/6P5dt16MhQwvDMF6hGsY1MiPgZf4oylovZpZS60/LKaAxHUCkc6uKSMJyeEKJZH52je+MfvWt7/txEKwOtsUz0m/A1IpidN6kQC3y8oSShsWkl5ibQMkYxwni+VpxeYBkpEF7xBgvU1sK4kqbH4OJsDSvBFHV2PcLNDYt6fsX+fT3EkwASg1wMKohJnjqyyPwZw84M7E7HhMjM9FjUYbPlovYYYyR12CxgxgwQCyszB4N5IEB4eB3nxS8/1lZzN+wTGuSCjfEGBlXAGlyIBhIZHQYjSS3MklWjB2MeB9w5SygGE1psQgH/3JzytJ9jJYSSRoANY79+7xumBeNQ6Uj77X2GuCK54mIND95SmxcAiEzRrlfgB+Yn0NHmmN3ktbU7JnZPwFcOne9BXzgjUByMo+RCbplBmxtJK5Sr+NuEbPgeGMqNGJsc4YVSVgKSvXGXGNtJk1wF4GY+2QB8vkb7ATwnGjWrOOFR4JmBxnSK3owZJ1b17MpYCeOkHou6w31sWoGer9K4YyY8B7LaN0HBslnzD6o75YqXtFmfHuXB5O/53WHHle8nHCLIhtDcOZJEpcj352CR+YtVHmg2Hi+XASkn0UlQuhINnT+Djx33H0mBHEyE9L/F8Kz+aJ+XfrYYdBX8gvaUrXja8xWOesZctlDMwx1m3sG1TC3J23Aw4gzj7muqlmDVPXm0RmZNPmHPLvRxmu7MHJgOz9S8/M+wtQfPEBsN14gMtYs+wVnsWAaxw8vFXPUnBtCTq1bFlQKhNlJt9fg1nVew285muPMlYbnBCLc3S1vnDOuGaovvj5ZjmYYEthbLnlKrLmw6arH5nfzoxMQaoxT5H8rpZCZf0GMbZyMqzV3k5cpYEzjjjmDTWg9fUOigbJoQG+TliFY0dfPBf9d1aOY2q5MiccH6s1RiZ2S9ElO6a9duK5Ixq7PrJpW/oeJpU+x35gDXdv5DvOUH6XvSphQ/wbpp19+zRJxEbb2A7fVD8WsPa9PYO4Fz+7XrXuV5YyCa7CNjPGzuQsZwa1TEkJ5mSAVBpwbgKcS+RpaAK0nFmX5BQwg28nF+OKUzihE8xuJ+sCxMbTdcWZOWVVp3ZBbYOu/wLVnhl1qHnuOJfA27Z5cN7jKLp8WU51Zd5nm8bhdO78aSdQ+6e/+r90m1l+X/bAB+iBawer3i41caPPWr6WPfD/Qw/8yn/1D2df+tKXLBVLjc/HHcdVeR4HAQkWmrwHQIRhxEEFw8VB1XhAjKWzMqYvqizD6wKFJDIhYQzyss0CvQ/cd68NYRjX144dnR068LzlpHitXzuqxBuKEdkpr/99iinbJyYOA4LNfKPadv/DDzs5BocLBcs5mHhVhtQainjRU24ggCLS0EgQy8ByeGKEnj5z0vLHMqu8vwb3VJY0BZq9Zz2pHEg1zAtqO4xT0Hr10MKCYgQD2pAi04c95CpFtuGHcejSCOhj0x9la1KiB+NOEkZJhPnZibDU308++eTs24BESXGRRNOWexQX/LnP/4CY1gcEFKlrGhDPq2xWn5v3txzFtF+mzFXBLkl7YGQw1MhqCKOBfBtZ9UoB1m+oduvXvv6N2UHNq40qs7BD4BI2i3hp5k+dBCReApBzcGNI3yqPsg3nIUlu/B8JQJANInXE0YHReN/dinlWUhnaXGaQNuEsgZ0DwFglQDDbMJqvHtfpvysfnDolyg605iHvSckFWLo3PafiwEm9wTJLNk713khss93XgK5xX0+8+xfDSH23Arm92npBz4lE9cDBFxxzTTw5jgrGFYOWGHM+f7Mkh0gokWQ34Rlj9Ibi2c6wztROmEZeMaQSp7VqlKTC4AWw7pZT6XYVrG9GbZCJgasNaBjvhcHIczBnrGyYlByBSQorh5Q7hqrJK98bwB/pH2AVJwLvccIjvYfnuFl7xGk94ymFInBvKyLUtzxXSn0E5L6lmDKvO/2H4yT9WGNzkaW35UUWQF0NQV4qw74KDMYr8fkC/roPex51jVmj7IcuMeOM6IllnpfkGGxN508dV33OBbuScc9elCzDtJm5SakUYpgZnwAjnElRkcxrwRJTqzYDzkgkB1ADfcA0ktQORxXzwhleh6yXvoWFPaM9ApYIBjLti5OP2GtyBexRTdc7JOf3vFGiF5w/xCqmtD84bzwAACAASURBVNECvHa+UhN15IT1mHoP1Bdy+zrw5vvg+DttieMgTHGS62j94NwSw0gmbBLQcG8cATwnDpr9+59zNvTDctycViIynGHs6XyH0SzQKFCf9ztsomu8AkBGMjn1dWPyIw9N0itLYUlsZPk+TGPKioSdjqqF8cLpYw/QDTiAkHAOZhZAN7IQX9b+531B8zNnS4AfMahORjdACmOHImKt9sw1a+hrOUzWJfYcjGigj3NEe6DlzYRfaN8DQOLAdAJB4uGJTjdDGXa458S7SuAlhOq55fhv5hphB+oD5gh7AqCV69ZJyPUAreyjLncFuNQ+xFzAQWNputp1Qf3CPKr6qPGs7qfBZCITpu+sCtE9kCpzH9YTbceJYu2A1izhAmRrpp94T/cM5pXly+OcwtnM33rWNh60DLH3ZLWNoOUbUZJojOj/OkS4H/XfzcjrOgGvixwYcUZl7fWMb3ke+q8Z5gtOp3ZAWdeuh+7z7ac+U52+Plfn9bI/4jhVMmWzCb5x8ZwBK/P23Pkzss1ekzPnhtn/+b//XpfV8vuyBz5ADywB6wforOVb/3Xtgf/m1/5r15tk8zykZC+PPvqYjbNmy4S14e+wgBxiHB7UGa0RCRiolJHkOrKf5dxdPTshJvOCjKoagWtIFKNMeGSqvE0xVGSDPCNj9IQSbZw8cVw1V09ZEoXBYgNqz27HJzobIrE7Ovh33UHSGsXD6oDBSOfwwgCMxC4GsDNGDmZ1znzaUF7IgPgX8ZqvqNYs4LWxXTwrn5kmTOCwaS28KVgr68ghVWDKdStP4ucarv17jT3+TWIeDmzujWHMAc59eJbKkM0AwhRJ4gi4xbgBjPB3wBHthK3BuOKaxK7iOadtgA1qtT767cckEZZjQM/JtffIKL3//ntmDz5wrwDs3ZaCcR/GiUO4ck9+x/t7+E5Z7Pc8+5APrlC/u1i7yygkPhBD5Bvf+pPZ17/5LSeBQcaGgUC2XLIfAk6ZU64zq/Hk53vu2ae6c59x+5BIkVHUwGrIZ4lhxfPMPCC2k3FcK2N3m+bN7co4vV39SX+8cWE4TPDqEwOkz9tgROZnGedCFlaGvkZGPeJTYNmEXPRtE17xO0DMiy8ecsbmO+640w4e+pVnsREz2D/uD5iPCiCSV+ZsjTz+7VgsjDPmvfr/ooztgCzYg0uzwy++NHvsiccFXg+ZWQc0OJM2DBTOGfp2wyZLW0kuBlNIiRTGH+YB1qYOiJYoIUGJFQWaaxhMu3fvch8CIJI4J4Yphj+Adc6YDbYhrN+QtVrSG+PYct9JH09jWJ2MR59BDsn7uH6ylQucikFaQ3ZT7ScXNIZm14aDin4FBJiN0F4B+0tiHMdOmqmAiUmpi87nsLsp6VMDm78ly3Kk71fK/ptBOTF0gFa+GHf6+kXJtBknEsKhJmCdTBMvVZ3BXmRmbZQv6Z5Qlh6A5DhBvcywWgao+F2xLKkJuqhHmjkyQANGtxg1+gqACktMn9wioM2+SPsI24CNYo85ReiAwilg59DAOjGNQGEzkUaJEHUJTp/dykjKHCBGfIOYPPq4jooyXU5QA2gdjDrP5HjcwWxP9z7msx1A/gr7WgBiNlpxt441RoEgoOFwBfXN5ls3O4cBcbnPKDb8m3J8/cm3H1Vc90GteyW/8RqCrVa/sDeMpHx2gqDK9bxA3iwZ72CLmXdVCUzZQDvf5EhA8cFZxxe/O3HydcUyS3U09luYuBVKXHbTTUhrqQsLMx6WzKEIOBXHWEaijEJFElbN6XWSmq8lgZXZT9YUigrtk3IarBdQXacvCHX+7iRJZrtxvDJvR7ZtHG66BxnJYSpXwhiaSRzqBsCtYnozf1iDcg7ANuPwxIGkVlvmqjl/kXrXoyQL50vPUs9LHH1qB/M6WWzliNPezXUAlj0vps5azmP+fbUCqf8GsPGVpFo3+wz7/9h7rxjL0iw772ZWeh8R6W1EVvrK8l3VM9WW0xxCAAVyhtCjAAJ8kKAHgY8EAUEvfOALCQoSIEuIpCBxOBKgAcQRODNtZrq7mt3VWSYrK7333rtIn1rfWv++91S1mZZUpqfz3uroyIi495z//Havvddem3GmDisbjed/S+EpZgTXq3Qk5g1OowKsNYdKyIs92Wc1Dhby7qWEb6elUxlSOorrAdC7Qk3lQKkzruuQ85lhQC3mE1TpVnu2nLUVQf2kfVdnfoHvUnGufabOFxxmlAfkejDZZilnlXn14L7SfPi3ngM20fkL0P0f9L73737662pKDtv1a9sDnw5YtW00jLD+2o7yM9GwH3z/O97MMXROnTrdvPTX7dnG2MEIIApJ7iHfMdouS3WSDZiDAwOYg4cDFSPqEVTIabOVgyeaFkYdtMU7t5xjSIQHRbzFMkSgcS6VcM4d5VOelyjPpDzHi2SEUkg7B0xoxHhpp+jnO7rW2nGEoFalbIOMNXL6QpGNEWYal+vtDWq02iiBItUowQVMHHGTQibRZA6Rqr3JdbqAoiKoZYDVpKgDqRuV61JnC/h0jdQuYMUIr/vwnlCW8uwV3TOY0V6D4IJzjTqR4gHgCpjhWsm1iefYIiw6ZM+o3ifR1p07d/oaPN/ixSPKa13vYuTPP7/e1O5ECh+2HJ8c0NW+ak+KwBfwD3UwpUzIgxRtE+eFc5KIrsqIl2FCRPEjqYDu3qMIieYXsR0MfaKvReNyX+LpbkBug9r0xhtfUjR+3CIXeJmrfh/GJnOEwxsqG/fDgLwjg+tRowgjKgNg45oYv0SfHTmUEwSBKaKsXSdCGV01ZuUpL6Oi+qKACO+rSB2fBWwzj2AevPTSixIQ2+JoYNVHTZmgUOpYT/HsKy9Zz+EOAdzRmfoCmGGsytZU3rYcMDa0Eq3E8KdO5IVLF+VcOmnDPfNXNTu1zhALSomkaQIaC6XWPOr1Q2kLoiPQkqEQx2iqUjXUz616m08UuVEJFLEgoFgXzRmD2c9shlyiEaEKJ9LRz+eyo0jgiwhJ6+OiVxo8ynAGXEW8LddBodRtU5vM6tCYOgoNYNdzAAiIckF/pnyS8+tdMiuAFYXjimAiUVZREzrWeWUtLxmqJJGoigYXaCfq5bqUXkMlFqNIpyPzKUVC32MM05eoPBPBo58BrzBJat5UNL7WeaI0Wdd6Gr+vu2/4/SbaEk0LxXSq8owpZwu4LJEm532qT3iGADQZ+I3yeuNGUiSIrONwg4EC4wKhI/rzkCLy0GqvizZMJNN1kukbXROxM+9vjBelpbQHAITWaZ2sXz+RmtiL5cSzUnjSB/pgm5zA5oxpPPMGSnnG5Ia2R/PnAG8IXpVTpSLhEQEiYirHjNrFvk8+uKPKLbUDhxzvY78/pWdBiOwDqXFfV7TVdVQ1r6N/1WoBA8zUX5ToIcI2TX06XftIRf6665tlFyaw1pf6sXKZUSGHan9bEchrOhvLmWa6qOjAOHEcbQWkNvGtGQLOs6CnInrlUkO93jntv7fRXVB7puvv84hgS1DMY6j7Ak6pjzpzFqAWtWHGpikJC8RzTcpQWaCL/Erur+uSXuA9iIi78hupv2z6roWa5KCS4/IBjAdHWZM7nPJizXiF5csXu6ueoai2nqPOE9Y61Fzi3ezTAHkrAes6RPRxTrCveF3BcNB1sRd8BqJtQL6nvuOIIGo7R2cMaxNWiNkFWvNQvek71yHWOmGOsCcaXGex+JvnTIuwnpGtUA4Q9tc+66XRmQGVHBnaQfVg1JANHZz+9vwFAFt4LY5D30ZfKY8UYM93swt0Tb5zVvFyGSv27JrYaWXme9vPBqA3jhnbRbpX7KVSUY8AFNeZpugv1+WenMOc9dCYlcjsqDspMhcvndcaPmFba8cP97a7Dr8Ne+BX7YEhYP1Ve2r4vl/zHti390MfNESJoJXxHfAKYMVjekd1INnwN6scwpYtWwwEJifv+DP23gusnjedN/lFMmt0AM/VCRDDHCENythwEFFK5TFUYoGHpfLkb970vA7xqYqu6j4yDIjuzJFxgsGCYYAxSYRotozopzJGyAWCSrpUxsSoDEcOTYwYDDQOH9QxOeOK8kXXG9hZ7CUArAxVzhwMDgw7noFDjEMUajQGMZ/joKlSCPRBgcqKopZhWoYq9+tHIEy5HOT0Feir7wVuMaABPNzbBngDzBXppZ1EXHhh6EO75LpFIc5zVWQpgAH1zpsyUDl8MfbPqS4o0VZKYTCmPPeY6Edbtm52XvHExLjzSCPcEeMj9+vkfnUO5zK6+V5U1mkAWXzD7mOM7ghdQHo6LwrrMeVgcv9zmivkp2FcQt21I8BGY0x3vpNT/eUvv2mKogVXFHXCYCGPi+9Ez6LOGQocRvYDqxWTj3XPQIuoNVF83kMUFsNpRBTjFLjPOHWfo+uQKFBeHvluNChqxYkUVEQCejLAEQr266+/7nWCujaqn3GQ2FLsRxAcOQOwaj5X6Ra/Q8YfIHy6aJjkgFKeY6bWRF/cSp8BBHFNSkgdV0T3MHUsRfu+pkgb/cpaSG5oDHToyQAt52rLMMLoxdkDhZk15oiIwXBAKRE15gPiZ/QZ72GOlgCPMas+YzquqcCo51buGsYWsCPCVtXHXLciaQPnQJwiFWGlP3Es4MwAsNL+R/q7a0I2ZwrjBqPD0RJHJp+6xEcUWBGgwZERtWaez+9vjiwMeWjBxZKo8a75S6SrqLcV9TZTQ8PnEiaaphiUqFwvVh1gcv54dnIA2QcnBRDKwRRnEnmfofP6Hly/Gbq1xpj6mYNhCxBZmTI1yaHssXweY9brqPVn6MSJSvNvi1s1R1YiQaFcMw6AEGr6nhZoYo5c1r7u3G+1m7ElcsZnbPhbXEu5jDi0loy6rBEAGKcidEpootCFiQwyF6zSDLXbeaklZpR9AwBgqGEfTCLtpv/q+pwRtb9wLY+H14jmtoYI2iP0YAu3GQgSTUSRXtE9HB4oJasc1GGBVgDPGe1tJ+UIg10CcAXkuuwWjgbhnucEAAGsfFVE1eu77Wf2E7mpCC6F4ssccx6nwI9BlsYWVgfRX8Bqxi/gmjOBMbJon2okjyoijGggTlX65bjaiRgWJYkQkeJOLofUKLazZqisiYAJysPoa83WeofZAEjiOaDlUuKGfgqNV+XIdAYgYBUApoiqS/S0+qeOUosxowg0bKcnTyW+pO/OLWa/RiAO1dlWdor+DbBi/TdnlNZczm05OZr6OvsZ5Y1wLtzlrNQ1cN5YmIm8WRzSMCYi7e65VI6kSqGofbMEkwCfNf6AVb7qDOxGMONgS6mgOMeTguCSanIc2fFFX1EihtQaOwJIw0A7IOkwBUS50EMcMHgTALaN5WBnhscSpWQ5mvTdJZVKP8FnHYrf1BePqFftJcUuqZ8HbJ30Z7W3e17GGYp4lWr0yoFhhoPOrdDUmSNQ5GUz3cZJc0KMmsPe03bvONpm7vDbsAd+lR749MCqt/RhhPVX6fThez6rHjhyeJ8BKqqLgBwOfmg3ERq5FUCqEgobN210iRRyS6nVx0FxUx5uAO5plUi5JdDlyIm8uc/pEJ43b2HLlZFBp+sQ4bICpIw7DpR5ytvZqCjfEnnwMXGvX1PtQxksyWGiUL2MKNEnOQwXyABYsXKV1SM5GAGs6yee93dysy4KXJPvVoXZCyzRZzH0ShQEnliiY5iHRIEwQgGt56RuTOR4gQz7tVA6ZQBjIJzWoXpL0Ts8q6My/CtnlwOmIm/lsQ/NK+VBnEfl3KiId3A62ZBrRlrqrAmgyDi4qIgZxpHz8/TsADMMKSigHI4A1kQhmxXYAEDAb4lhJA+VaBy/x1iF5lXRZqiDu3fvUQ7kYYuZcOAjYvPCtq29V199pbddOcIL5EF3ZMwGJFGfeNi7whGI92DYFRjhQDcNSw/3UBEwq7USIjJwAYnGWcA8OXTkaO8jiW1dvRLDLSIYMXZNnSJSou+bNm3qfeWrbxk4QUccqASrf6nrKhDuskOAER3wOEswNFArvouYlcvzqOyLnodoPs4RDBKiVsyrROLzsvFq50IztpunvIwLPycA3AYFdTmhYxLVoc7hNM/rSdVfhU7//vvv91577TWrMtMnk4oK+nNN7dX1KBtIYV7zHkeJDQhlPFFeRH1gj77+Duijf/vOFn02RhWedzklNMbOO/9ot9W5UdG+LgcO0VaYDZSLoPQKxjeiTIBW5nXfMBUQI7JGnK8AHnOQqDsMCCJwVa6DyReg3dSXLVok5wh9jiqnjfgmdgOYsrpl1kMZqvQXE7tAl6N1ej7WBcYn8xLAipow771FnvKtu3acAIwALagCc2P6Dbow+XW0GcfWiJ4PgzlzPkIqfM5zzMAqY/6x+dzYGAYSRMgafZc2cw/KoxSNlbmNgT6mWqfLBOi5JwYv+wT7D8AVQ90AlblCpK9FxoiaFW3TQNZ7U5xN0Gih14LB00VQ9CUco45BGdiOHa/HRISsxtyujRMCYMN1uD/fAURWd6e+rZgW17RPnzl73jTyU6dPeq/nGijMMv+dx2dK+FMDU/YF154m6qN9mr0JRx4Uc8BZIkAuFKP+thSX22OnhPu6RZMbYKXNBUgMqPUe01LVV9BS6Vf2OCL9TzVuMHIAsVB9oS57PTD3FY2apWjdbBTF9W/m/pGjR3t7xOAgxYLcbqdEaP8B+JCLO0POLkAr4KVfdoczwWyOOMhMF1YbXaOXXMsGTh2dN7ilzBYOS1gj1FymXSmHxNwjvYH1RQrL4sVLPC9worDPoCGAs+7QocP6OuKf70DXVRtYB6R5oKBPW11eSc4Copmhf7O/ICoEPf6BHZs8M9F95kPmQYm4NR0szgQ7kwSUXJtXqQSiCKMvwZx2ySjOWDnzrNpsx0rycxGqYr+zSJf2Fs5+GBk4NHAGEzm+S51XrVGYGKTuMDbMd+YN/2Y+0mdJn0hZNq7r0lXU4VZ72Y9IbbkmR7Ujs7oXJZiY30XddZRT+2PNfYB2crtTUsl1p7FBdMaxF3KvOHdwDGleEoHWvR56z6ccTc5irmNNATtG4nCgLyr6znemL1RsJl2VqSqGjHWHAaxQtM0mIk0iSsy2Mzik42fpf5VzzHnSOAsAwS0lIvm15EunpjdjwfGJI5/z5uqVS7LHTqkCw1mzjd7+9gf9s2v4j2EP/PIe+HTBqu2lIWAdTrovsgdu3JCYiw59jK7bOpzOnbvQO3joYD9vhIgNAkEY4a+8/EpvvYxZ53iq0RgdAKPTp0/1DogOCcCSKKGMkKeiFK60KBMHCcYNQIEcv9vyEBNB5XidmBh3WRI2ag7H5cppJH/mgeieiKlw0HFIAyZQl10mdVkM0cqBBBzM1cGHEAeAk98j9hNVwJmNfsghnbqiySchEosxEJoa4AyQiLGHoM2BAwd6E+MTAtPPu/1QaXl+jP2N6gNTLInmtFyZotm2zD0PJXXzOKQ45LlG39BsEVcO2yoLgBebCLXBhA7yEiDCo01kh4gqQJzxqYheiUeV8W2D0PTMlBvAiC5VRiKqjBFGBe3ZufOD3vvvfaD+umhK2AJ5zTfoWd94883ei9u3mbrlUhp4oluR9NDfAj6K4tkfVx3QjGdRme8JKKVdGuNmAEVt9pHqRl6xYXnkyDFHeut6GMf0EQJdRP+IUAJYoS1z+ptORcQM8GeDIrTvipbTFkAr6prQFAFV1JqFQooDZHydKK5iBnCtewKXFIDv5ufS3spVspiL2urIYydC3l+j6rREhTHaE565qRq0JwUEEL2hdNDExISvDyXT5XoaQDatF3Bq0Jbou73xGFCxnhXAITqJqAtANyWV+vMHAZ4GBgx68Marj92vmrv79x9QLctjApDQOzH874oKKoNOBiugBiACM4EcRQx65iG5eclLjXMCpwXzgfJTM+lrohVaK5SIiGhIattOa44Rq5k6HYA1G5oxbUupjlD7KspwR4JsBvAewxi6rnWpa5QQGoD1kcbgCY4Bl5hoz6/7p/Yq9XkBIQCjp71LUp4GfLh+tIACedHQY01D1fwl4m4wDi20RWcTiRxQ3mmPWRgtel6q56Zh6pkmi0LoKFTmCl8AkxVSMF+1Zq3Hz847CwOJUWIjGHEhPQf0SjbMBtYZV+aE+wUVW9aVmCmmA5oCj+Gb5x5Ea9oMbI6vLrsD6uoClTrhuW4pxYK+BISacu/8RQDvc6aMM0dxrkDPp7a2DXUitnoffcJzUS97iYAXdEicCDwX1yavk7nNnk10kfzQ2S3SzDMwZ3ESYZAbjOv5osBLhC91bCvaZaEtIruODgZglNo4zqDuGvE+AeUVENdory4VIzDHXEN8be++fb2fvvOOHGJ77Lxhz0H1GOV5ngl6sNetHVBxujnXmTXH7qb2zfBZRQkXyuUoqg67Q/OTOpgAspGRhe6DpeqfsaUpI0XeoWvFtjIwFvcyCG6UXfUr+bYo6CMatVvOpcNHjzkyzDwhYkz5qw0SGty0ZbNSFkaUGiOhJiJ9LWpI+6Hhcr5aQ0JaAJS58udbTuhsRenobyL+d1EOV3sBq3dVg5Zgostt6fd2gOpvBoO6rvNJtS+wppPTnT2KvrLIk9XslfuMKBJOMkSatK/O1TjTTkcrdd/FKqtF1BYmFcwWxqZK0JRDkusW1Z6ziHOYtTaJCKIcbex9PBPPAEh2xJR+taNAkWf9m3Yxb+xI1dg4ytocRbXPhGofJghAknFmLVbZnuhERJmaPmDdFdumQCr7zqAkVNgaEcyjbi0pBDlzrTnQ5qcj53Yaa98zO8Au6nYeIrAlcAzNWM6OwRmWtxisqx3RC+C62iu1FwBYmZPLVy7z2fyP/ot/2j+Khv8Y9sAv74EhYB3OkN+wHviX//N/4wL0bKBjOnQo6XBLHviUEzhv6XlyZpDQJ6dprYx/3gu9KweCoq2KhBwUYHUhe1GIJ+9jmExRzusKqf6ucr7Z+Qs5YAFIiC5duCgasUVpkjuCIMx6GUPQO4mk4jkFMBAxY/OeLdEKSrMsWjhio4VDcMnSZS55w0GGgU7JGqhQRJUCBjJYFnYwaAXoNMEP2SYcWja0MKj0nYPvgmiJHNIYxZQkgBZnwSMdNC4l06IcqL5i+JTBgGXP0cSheU2GYAE7DkeMuKqjCtgvQZ6qC8u9C6wWRdFGVqPXEp0pI6Iolfxs5UmLjQSM+1kboLE3XcYS9+B5OJwZPyIQ+/cf7L399k96Oz9UXqsMerzliBVtU7QVJ8AKRY+IztDvBdqsREnZFvVr+j99ZmCOcVURtUY3jBomar4p3VN1FDG6mFtHZbThKMGJQVtdK9BRlOlqx7beb//2b8k5MmFnhnOE9Gx2ODRjpQSUeObalqHsATJmkgesT0AzR3hpisYEIANNeJHqxNLWB0Ru2/zAiCMSxVx0zdJGu0W0pf8yUO0ufgArdpwMOwlkXBVDABo9ERecGownfVMRAz5ZtM76zu+6NMUymmzUO1pZkeBE0a0mi8FN7Bqw19YOXUcu4zmBC0rfnJQw07nzF20k3xZNGDG0LsCH2gdbAGPehrYABuCFuQDA34rhrDXrMh8GEzgkQsF1p2H366aOWBN9AlhTmqXlp5qmCsD056CG5wvDHaMaMGPBGSKRnQgrTgxqzGIXuvyE417V78kX7FPB22AAdMrAc6Rd84f+JyIImGBuMI9NEyanjVxM9auNYERr1HYLm7VyJOn7BjgsZDNQAa8+dIRG18WYJjqGQwmqsCmSuv8VzQXTmzX3mTKODOkTFiUyCG81YolINtXcgEbGVAAKSqz7KeWPQpDO5LMJ7LnA/hNVc4vOQJlVf0N/51l52SnGWHnuklfY6hgLuABCyW+HTcO+jKOI/YLPGCgIUPBcGOSTqK7qswjOEGVdLtC2aCGUWeVkyogmekY7LRaml3MSTcHOcxCR5LxAoIo+hK1iJw4RsOaQMWOFeSMASx8xJ7PPZHzDeGi1URtoB1BDq2cs2VdZfwhO4WDk64IcgeQ/Ur6MvZu5wXwmf5sxBqSmvBeKsmwwAnO679w5itprTxzTeI6NCUBq/4YRhFMREMyYT1dEOErPidoVQOrXf/bmInCjfnSebsszh8p/RbnPJwReDyvievrMadGIl/Reevm13quvfckMH8A5DCb2bhgvVuv2PIxwFSCXc5kxhGp8Wc9tNkYDSy5/BrhVLiv1yzkHcepyDrBnTydqbUp5opZcn8+69irOm7bHO6fbpYSkE6C/s8Y54/li3YYhojHVDYguA+Q4C+hv5iNjSp8XOKszK4AxZYwAuNgB1AzGMcBZwLqx0jUUctato+Ga53ovUd3a+5hnrlWLI83OaJx0ij43Kjl7SETPGjA1IweRJ77YX1sY1M7YCMpZ30DPwzO7Vq3WE45PntHrXmNTVRGYSxHbijZBdDS4RwSzcHYkLxb2ATTlpmDu9R2dDZysFn7DQUJutNoURwp7wVOJ7J303jxPqRorVW7sv/4n/7x7CA3/PeyBX9ADnz5Yta01jLAOZ9wX2QP/yd/7j+x9xcDevv3F3le/+jWr8p4VhYwckyh3Jl+PHEBKkvBejGE2ceejyKN6Rp57DKAr126oPt5TR3fwRq9UZAvAivEAFQ1DeYU81OfOy1Ain9L0WQFg5WxBBSVSgoGJEYWRBl3otqK8eF8BXBhMUKRSIoFcxWX+micvNwcAQhy3ZJCRz0QUh0PEjnUbwcn7MkBCPRDanl54iTEKOWig+pCPiBHAz+Tu1uFKOzmgfR1OIOhJuhZ/tyFpj6q82QLOXfABYMXYMbi3lH9eXI/PE4njPRhVppLKa8znS86fMgdVK9aUKKKp+l5CU/Zg8zNRGw7RBiT5ew595UIKcI+Pj4uOtcBg5vs/eLv3gx/8wIYdOZiM6TJRrF94YVtv69YtVrpNOZlc1xEhFzBPlDXlNmKQ2sAxeAoVkOgXxhp9HCDY8u5suIU+RYRnn6IilKuo8gZW0lQ7iOJsVX7tipUCzlC7OMR1DYxejDieMZGcjC0vjAOufTiicgAAIABJREFUbREmtQcjBWGmu9QaJEdYf2cMeMalorvGkx4QHFGZUAINHPR556i2cXLGW7tPiN3+eHsph4z7KHKLgYNzg+cFNFWt3MqJtbGI0axXN0JWOX0DL3+uz3TKnE1LHEHQGPjfaryNNF1zoZw4RNKg6l2WEXtCgkzHTmg9Kopz5fJV0+YBHTUXmA/zBVoB8KxPIkdR4p1UXciZziFGAI315+ik/ss4NDAHuFBbGA9y2qZOBVySA9gowGoThnbN8QBWnhs6XVMp1Z7iudIBrKYgylgFgFv51QZgqXRSi7KVx2nMiBjWmYfMSxuYqF2rz3AcsP+4njPOFP0HtZjcUAvgaO2z18yeOcf92o1mIt5F/5fzqF+D1EAbkJN1wPOYaqjng+lB9BplW0qOJGJ8w8CC9XzZegCiZWpfwplHtARhLJwHrG1PKfUN9wLEhu4/qGfKduN54nkXwNp1QiSKX7mIAckY1ga++BkArL5L1iz7I+wZACv7PAD7uvbuUCcjPkPUmRfXBhiy73Jdou0GdMqDJ1qE4wOKJ/RdEwUw2Pm85okjxPodYwN4pN2OmhGF1b8dmcdwx9HGMzO2pjUnV5lnjkMroKXWAT+XU7BANvdkjltsSrndqNmfPHVSP19wO1w2R/0OjR+KLxFU9i1owwjGLdQzjGi+jMipxRcOyxGeTZ/h78zHUJRhjyQSXhuBI379TSHOLI8UTAmfM0r/oJaqvvjTWaXZ7NolFXep8s+eu6C3ZduLve0vvaJ5wb5GRDhiPbzf87M5ejznqefqs0P6B0oDIKp/Rmk5rmuqvvIZQZkkOUbuP2QOpa4t4Mv7WsvDtJNQDa+5AhsktNoSxMv4AZQBoaxxQDIpOGaB6MV+zPwuEAetmX3PALaBuIqwMmZdB5YBM7TkdkAXuHWdXV2zVK4Br6UUXArt8xGBslON9BOq2CjHV89HpNZMhqaezxqjTd00kDA/wm6gj0kxKa0K9oisrfobSuCNTm0KdyK9RIbtIMCJIsDJNQuwet/QHZIXm7xU7heNCJz52T88p9lbq0xW/HMBrG7jY7Ehjtl2giqMY/lP//jtTKzha9gDv7QHhoB1OEF+A3vgW1/bbm8mEYmvvPWV3u/9/u9LuXOWolN3nc9K/uoJefnKMx6jf4WjOQA9gMNyGb0cLtCJL4qeOHnvkQ4xPPbQUGM4PZKnlPdw4C+SgXxToM75czZClHOpn6EdY2Dyc1Rx5dGV8XFThh+eSA7BUXlYK6rB7g7AWazoBkDa0VCB1asStwAEAVgxZjjYoVTx4mfTijgwAHl4dQU4aIYl/EWvs5iHooDkrgI8EHoyTRCvfEXNLMgS8GgaFdFQ4ig6bBDG4J7JXYnhiUHH9TG6z50/5wNppWrOYiR8KKMFgwAVZg57wDqRyEvKbQUgL1KOFONDP/Iq482iG81wdaSTiEprU0W3yhinjfwdKtZtgYJjx0JhxWg6JaMOY5o+GJERunnT5t7LL73k9nDYMmbOU8V4VF9xoJY338IoxMJaTpDzlmQHlRBUHeQxPAMqECSBnoahjHPAatQaKwxixjNRSox5DCiMPQElGQfMU1OJ1deMC4YdXWzDtWsUOPoc6ijRE0Ar0VbmE9deIU81jhNENSwgZNEgQBWCIVHjLFXUMpJtVHVeGdu8TOsUpRYDhWfCCGIcca7QZl4VBa+IK9ctUFLApICtf09OVIuihz6ce0EDBnyRnwoTgsgJcx9Dlz6i34ngnDlzrndCToHTpwAjqtsqL71rIWpdXVMEkPZQB3e5aPbLBODdLt0Dox6H0pioiSBm1ihtMS0c5xKRghbJYR5iUD+UUYwxy/8qj6vqY3ZB+AzlavEsmaON0g07QMYv/QRgJQprEKzxYL6T38W4BGQ1ZWKcJMApXYtIuR0Naj/vIa8e0IrhZwq0WCMISQFOia6krmZT39ZzzJQzqMqcuH+Zp+rbAlqpA4zGb4R67OBoXxac0lwJ5VQRZV2P/RGHC+sVgAZdG1BIWRby9Lgua5D0BgA1gDVzI+A0UdYA7JpjNS/8nUa2qVftqDUOrZvPsS4w0rkPfQtABk65TmqHicH7WI8waRBEgyqcvPdAW4A9L/qO/QvqMUCXcmQ4gMgZnqHaoTg+mOuUxKHP8wyNEqs2M7aMnfetdibwd9pmpxysCTMKQgsmUl/ApgtYa715bOgGR0vTRvYn9tJSHuc50GYgZ3/3nl29k+wznD8aq1HtLdR4Xqwvvi/U/JiriKkjqvrbQu07CN6wpQCoSDNgHvRVv5ntvm+cdaaqA1gM9AfKz+VUCkAEnKcGNGcOTsP3lPP+zk929GbMntdbt35Db3z9Jpf4IUd3gYAy+yQOVpdgaUDUDBrdh7EAXLLX4lRGG+CgQDpRZvcHzoqnMEkSnx8AsrBZKn/YdHRdk34DiBHFJDJZgMzPp/vxM5uQ2U8630yTV5vYj1m3/Jv3Mf9Jv/DZYUdX0gLsTGyUYNO6eQ69EqVO3+GULkVeQGvoyKH8YjtwLlYpuL6QXBt32sl7XSeZsVDf0H9j7eyuNhRo5hzDUcs8CaU4omOVssF4F8WYNVJl/Dif6AvsHvcXNHX1Vzll7ahhbvbBOY4b9sU4U5lDOH4BrVlj8EiUT27BqNRfttYBfxMj5OTJEwasDx+Rs3+3t3vn8VoGw+/DHvgFPfDZgFVuNoywDifdF9oDb7y40sYekae33nqr97f+1t9uIjTyVktw5OJFRF122bDhwCWPiAjMBR2MRW9d5WjcVHt4L1xEbVjRV3n0L8tYozA5tM7lApWUCKCmKB5u3k+uC15VrnNOHmJoqdD4MLZcY1G/PyEjijp4SOOjCMphD7gjbwhQgN3AwY06I4B3lnKboFNFNZI6pUTaZBg1WmR57jkUoKhRNsRnJxEMfUPEhbZxiFGSACOOA5j+SYmQlIBBmAPqVYENDvAHjbp27foVRxZ9sMkYOnVSaoh6bg5xcnsPHtpvKtcmCVlBg961a7cAxTXVvlymPljlMi23lG+GEQKQXz8hERwZhCXkwYThYCwjvnJBaXcZcByAZdiVYfHhhx8aIGJoL1+xuvfal173Icjv3377bR/egHKUdNcpL+9b3/qWotqrA9YNmkI/TL4qHnwEU2TMSDAEehXg2oq+AFaDvkRKYrRkE+UaKE9XLlMfYAuwlnc/VCxUUqPMitcbIx7AVUY/zomIbCVCQHQQYA3gIkJ2V8ItVVuS8b2DkaV5gSMAp8K4os0rWp8aREFx1TVcJkHtRLG6Dxj6rY+R/MmXRXlk4ACGie4wP6oMCn1a/cB96O+i4tEX/Rwoog39vo1xjABTAVtQCsbdTM19WgD9/bycRgDTxQI+CzU350ullFxG5/Wpjy9o7aKgevhwSpvYEUKUWuswAAJgIOChdbRaa2+x+jQiMooWCrAypsxbwLrBqcFrIuYGBqbj0m+JkiXHC/ZiclNrfpaxDGANhX1QKxmgizGOQYrhy54D5RHj2HUPte4Hcz2RthpXBF4i0DMot5R2KjJlpeAY4wCzUdghWl+lrm3VWuiMZkgUnS+pBlY6bo4MQKCvn2CU/z6I9BG1laCN5pU9Cny25csBWhFm4t6or+9SaSnGnjluVWN90X+J8KN8Pd1zpuiTxpid+7ldrMEGnPlbrfcqiVMlPnDyeI+1UjuOuQBFclkLOPD55PSl3Ah9T74qauLs2+QtVv85Kqv1UT+b4oyDTnMBBxc0Ter2skfylSikwKf2Cd5bgKYAZur/RiSoRNygVcJu4DxgXPrPq+emjxx9bl6bAh3lsKNdzDH+zjPRt/QlbcDhQq3vQwf29779p3+mvfeAcwm/+fWv9f7aN78hEUHV9lY0daaA6aTmIFsV0VcDDBRmfe+oGNP7zBVe/I79CaXk0JcVgW0gjPYlZzfqtc4/5fyBrSIHyV05RA4IXP74xz/p7dmzr7dk2SoB1k29pdqTJzX/p+p6UWheZkEnnsuqwuy7ujeRWkfXnd4SdsDuPXskPrXHTkjGc47AGuqzU59LHnM5NlNWqinsCrAVTbvSS5zLrOc0GGu0Xb57vjIH7TBTHfMWrWVsAYmsX14LdC5zXlJCTIQMf4Z9oNgd5UgtwJpzgL5Lrnc5w2iv53NjNbDGChw7Wt8AM22jRjJOE64JYGeLxk4x60EUbt5Tiv/0FWcSJe1w3PH+2iv4G69QllsuKnO/pf7we4t5WZgswNVpBap1aycNefVtjj6C4ss8seMJunIcM3FKQSFOKhTriggrtgVnDkGAUPphS9w384E65OguYD/9+Icf/cz5M/zFsAcGPfDZgVWfR0NK8HCyfZE98L/8t//IBwoHDqDoq1/7mhUP2fRRIb0oY+uyNsx9+/ZbZRJRFIyxe40mbLVADEEZSIil3Lx5R4p2lMaJyAMGiSN70Ga1cRPVIUfSSrg68NnEMaQPy5AgKgG9DLoiHkyW3llFrC7KkMKoI9JZ4jgYfmMSBgFARowDUZl5qh+4wYALb+sNCRpxuPEspfoHeDU4Bdzp+lDSigJnA1sHDe3ld9S8hG7FgczhBMDBoI96YkrpQJUjR6uMR4xvPKJENGgvAPydd36qvFEZJgIWX/rSGzJGFimiccL9Dj113drxUJD0WRpFVBqD8Y4MCspNoMqJcmSAYnLXuJ+NT6hxOiTxJvPhlIjQNdQ/ALAyDBjLH//4x1arRDFyTA6EV199zYc9xgAlWd6RaAlUaNpF/wOeKdOyceMGR4T4He3C4CkAlfp2LQJoz3Hoaxj9/I1D3gac2sqL8WNM+FuokAFtNjKgEkI91udT2y5qr/wMyKTdRBQxwOhLjNMCkFXuBHBlpWD1ncGDjFZGmnkGfYvvVYqE0h1r1qzWGCy1UyP01wATDJrMtahOuoF9E6Qlv9bC5U/6EO3BMKK9GCNFUaSNFVUowFB0TtPH2ntrDtk41yWJeH6M+gmoFRjACCKv6ZzYD0TvmO+MJ+sQejA53FGnVXkUAfQTogcfEvX7+InjBiUYqVBTiTAw9lCPXRtZkdXVij7TJ3M1rx0lUxsikka5JISVUM3F6NLaNZ0fY125bFYcbgJJ0NoApTb8Y1AbVJimn35hfXhuMo8193EQYZCy5pyzpvcBVgtgmiKpPYd5UXPHe46uGweHnA3MI4YCo1Ft5DqocMdxpeiP1hCAytF1ja3bZFVinifqxXyfoTlI/yfakciQlbOzkURVVu12xLJFWIk8hsIfp55pwnK2YIjCSAGAsB9dlEgUjr0CW0RhaTvrhXEMayCgOAqugxq9fZVh2yRRdi4AENplIn50q0XSoIRi/BIVhz5Pr9uwbnR+7yWNodDWKuNwQnnQ7BPkmJPG0bYUzykDNdoGqJHDcYtSJtiDuRC/L6ceeyIlWuJUzNpxvVeLc1F+BpZG1GP5rEvS+Kmmuj+4Fn0Yga5WI7M55IoiXOvGjJkWgTS4a1Ri2krkdJ4caji0LsuZdIT8VokKnj172vVmX35pe2/blk1mFSxQnupTR8Ko+ynGhBcgYAvl4Lt2lODc4bup3cwbOzrDLvDeB7B3bmwr1wNg0zuYE5RlQ4jugfrhhujYqBpTTxlhpGkzFR2Wsv5jjT1le6LoS+RNpZR0jlA/muckmop4FhFUnn9S5wNz8ISUiBGbsmquxhznMoB1nh1YyRnFUcRIlLMGdW/2gnJ01BzCYVSlZ0qoiHPPDkvt2aztpGZA04+zgMhrOW/5LJFW6LOsJ9YP5wbvC+MmAD//BuQx8qZn2EnFOcCegYMS0GuHov5mESQiruo7zuBbOgt4AY4BrDAo6B/vv5oDM2HsyJbg85UP67WgeUX7OadhUzEPa445r9aOHNgdCFMx/wICyslaFGrbCTxHo/TGIdMOhcbCeOSyYJxhTSjK7CTOxqQS8NicUE4r0vkJMA0Lg3Pyjh0QZ+XMR9gPR9BHHxyrU2f4fdgDP6cHhoB1OC1+g3vgu3/0z32gYCwCSLa/+JIiNam3R3mM6wKTAIWDorRRPoC8OKtwamPnMMUDvFiCNtSgQ30QNtnVazdd9y85e8l/DNXskcEqarulOIpBRI7R/n17G/UWz24OWA4ER15E7YLmt1D5KEVN5VxAKRIDifZg6LHRr1ixqh+NxKsNLSy03QiolMKxjWWtbQzGMuLKq2tDCcVE3QODnqhkKfsSweNQy2EFBTMRHR9yOmyJMh08eMAHJCIsPC+1Yo8dO9rat1KgesIGOoJDlA4iTxYnQBSFQ32k3TQRilxq0gbIdWmAZbjRDsB6GcFM1wKGRcnlc+R02SOusaZu50ui/S5S//HcqMW6lqhUkTFYKWeAl512vaiSNy+8sF3gljIzg3wyDtUynDHsMD7KQEnEjZylQV8V+CrjIN73gLLywtMvibCE5kefcB/GG6BJXzI36VurhOqN9Jcp06ZE69BHrVoebQfOoXZp3pGbjEGDUdmlx0VNdLS3evUa38eiOOQwmgpa0bQYU7GoacmAiuhfNa96AVV+V+NUlLiie/IeHDSsB/qSdrucEXTxRptz/5DH1KJ5fMbGIAay8zFVBkYGONdgPAH5C7QOMWpnz1IJDDsHMPIBjVLaVp4btXAxfhjb81pvaYPWdqtdyyPgXJlQ5Pll1eZdqL3AOcwYf60fABz0T5wSAFD6iQgm/Z4xLGEY5/q2finAAmCtMkxEZj03tc6x+gEpEV26m0ie2g6lFcdUDOnklJl6q7/V/mDg3yLAFgiiZEijnhKVB7QDOAAYGIaU9QFE4RjD2TYTgMh/gFPTcoEXxtERX6IP7DxpY+B5UA6LuDdq/iayFmZBGbcxfEWzVtTJ+6bWA+kI10TbJsIDFd/59NAKTbUmL46SOAGWBS4rsltzje+lwlpOPOZd3p/5B5ABVKSkT3LKC7T2I8UGBAGGFeHH0QhToBSFSQtJmgLGdOY+z4eTbP369c5x537Y9YsEVLJOwo6ANZOoZ1R9iUIWeIAaWQyCym0naljP1aeptuhi7W8VLSuAVGut1mI5fgAJM7Re5mkPQSCKaCgq9ThBDx0+2LskwALtd3RkgcQBV/ZefGGr5sU8fwYnDbmtOLzIdTWIbWJQoJLHzkWO4nBFjuNHKGcDSJY+Jy9Z13I9VSniag7fZw1573vaOy+19pNnJG54R44TRepm8B6BO5ggNd/Z2+ssjBNh0o5GmBU4jei7Y65LS43rOGkjNjXXrIspjeILvZ4+ZI7iNIAOfF/fK7c4jIioEePgCGBLSk9FWAHK0G3ZpwdpIZRhuut+8Pmq7y6LhONHzxnAmnSEOo8G0dvk9FsISxPIwk/NMVtAmsh2nQ/Q9V3zvdVn5tqAYxzKzINrOjc9BqR4YEPIqVVtYP67dIz+zr4JWCWCid3D3l8gvfs97UzktNZjWBvk1yeHFQXlOCA7NH4cZuTcu9Z1ytTZIevIakSYuM5DOeHYm3JOhMYBO2JMDkRKWwFWzyuFCAYW79/x471ZX8PXsAd+pgc+W7Dq7W0YYR3Ouy+yB/7kD/87G6F4WvGKjygSQFTC4ht4t1vRegDOQXnd9x846EiB86QQqdD7l8i7OTaqaKJoueS/3paH+Coy9fZ2ByRwMNwWOIX2ulUAjRebOTVQiRLt37/X0Q8OjqLgcEhyEJiOTPt8SARIxjAUBcn5jqPOsSr6X3JoVrtmH4ZW5QABJvF2FnXHnnDTvbqvRDQqmsFBWbQnvtNXeHO5B4dr1DbPONpADT6MUoAhSocc2qhKEmklMgj9iIN9nZSWMWJ5bvqF6AugkBwwPLREzwBmgMBpHG4cZPbeJ3+OQxqw46iCo1yIV0R1MbQtolPKYbIgjry5TUwokc1pVjEl3wnFZ+7nCJIjBE9Vq3W3aIG7lft11P1GO8cFYhDkArTyLKEmQ8clFzF1Z7kA9SN9XxkGGE4AEP4OKAMk0D6uSRswRugjfubF+zCC6M9QJ1VvV46QiYlxjzFef+aPPeuaXzxXDKoAPcYEo5hIPs6G9JcMBvIeKQ+EQd2G2dFcvOwCfEQGMCBWa74gmMPnGX+MlOT/BaCiNGznuQFrlHJLgMmGjAAG/VuiShVprbzjyo2KZz+lQvgdhifMBiiMNaYxhGIodwGv6//p/gb6DaQ5cq2fATsAcpgElJbCiEpJE8qPMMbK79TzIox26Mhhz1mokuT14ZRhzrG+KAFEagDRZwxIojXQIg0Cot5jY4u1g0qw8/JE/wdIl9iWI15qO2vHXdaMeCKHiUoSlWEdJmJM2+kv1moB1pQwihIrQwBgxbD2OOq52Jvoa0AZojY40DD8rHgLOCUHVnMRC5CozAMZ4RiHRFTpX5geRNaZY9BBHZG0k0VrCyeWIzGJgjAUvMphRBSOOU400MCx0f8YsxIa8h5DhLntX8wDIq3sG4tET3a+nUAr/U5U2Xmm3ndw+sTRUPPKBng60pFNA1D9u/IGIyiT3zkPW/8uGm2cSuTsy2knY7mewawFvb9P0TYoiBhVIlxh3ZxQDh2lkgCv1KkGLFmp22tkpvc7IoHO/9ccRqSoSmrhbEIpnv0itOEldjDSJ3dkjFsJFpp5i17zjfHkuRhb1kTRLiuntaKpXQExi9C10FYBYP/sfUnOA/XAbKnPszdZGEr9cVvlfw6qhNmJY0cEcqR6qz7d8Lxo3CpXQ04rOaykZiA+hrI46tnWLKC9aqP3gyacU31ZDBHWrEWrHH5VRNWOg7AObspBgSggzlQowzeu3+5dlcL3pNgJCrP25qg/4zgZKNfzfMxpnAiI1LEn42xctXp1E2N6YtV1yubg6Kx6vOS1E2HF+YFzAQcz+7aBvqdb9pHkoYfJ4oi/lLpDIc8cpO8ZB/oUwMoX/U8ENboJYlbJEcD6Z19gb2Re1TxhLpIuwrWd79vWbhy/sFhoTByE5eC2pkBz2Dgyr+c3gPXehoMpe5HZE4A91gN7iM4H/v2UtegIfiL0Xj6ObiZVgX2C/qS/OKOTQ5rnqbnWB6VNTLAcV1yr+sXrvAHWboSV+cF+wj5Bo6EYz0DQr8pWeQ+Rg0AUcMA3Y+FassoJ57zjnL127ZLbeEX7NOuFPeDPv7OjnWLDb8Me6PbAZw9WvYaGgHU47b7IHvijf/FfNUNc1EwdxhjSAC7oaWsVUZtY/7yMEtF7tKGf1+a5e8/e3m5FWjlsAa2o8yLLTy25ZSj4yquOwVL5IDwbIJHrAtgwaojikPfIJs3higfxkGhaGHMAFQQQuAaHZBkzGNOfjDASPeFg5yBGXAXDv/JqqY/IF4cPByWUWKKZHCocpuz+gPQ6zMpLjvhPcuziGeZ6tIMDDnrwpUtXDL7IR8WgAnTuUf4QhxvKuhs3bu57YgtgAki5Fh5dDiCLrciIwzPMQcnfKk+U+7msjtptQ1slU3pP5bUmagRS0MsGgGm0A7XQMtowlrgWh16fQmyQEYOWiFaN81Md4BzSePQpaM916RvAzAcf7HTNVERwMF4wNDdv3ioV6a8q93azBZKcc6h2cC9A323RluZLsIQ+5W/0F+CM52dsuAb3KPon86FyPmOohl7GMyC+RSQawwwPOP0CMABgnpGCNf2OsQB9vShc5CmSS7dcjg9sFPrxruYXRiYgE4OzYWu3gzHAuqKtCE9Bz97w/Hrlc65KzpGMij5gbX1ta6ypQSe3TdEmABRlWBoI4NoFJrpCWPQ/UWzmAeCRn0v5mmfkxf3seABAteh/jbvHntIHNm5Cn64xhk5OBNMUT30eEGl6ouYWRio5bVXPl/VNpIZIExQ65jb0OCLRKyXgBGAlMoaB56gatVdpm4FFDD/aZ3VkGbcIrKH2W+IjGIw4gmr+F5gA4PC3RHLSt3zOxqbaz7wooG/w1gzNctJUjrhpxVDxiOzpWuxD/rf2A/LXMWYTXVEeN+BIa596qljpV0TJZV7Qx0QxVq1eJZqn1qEAivPzFOlxlMhjCQ2wIiusvRjJREwcbW7R1NqXGJOwAuYYjCUiKZqj1hj/Zn6Tiw/VfotKB8FIIScbpsV1RcGtwCsQjCAVoNXAh7wJGtKSWruRVlTOC6wCGmpeMFah7Ud4SvFAOxdYm0VTp33OdVQbEsVOikE5TeIYCCDH2cZaPiJHx6lTqt+qqDx5y4whqs60gbWHkT1faypKzEqX0PPgGID5gGNgjfp6tUDWXO399HGJ6ThH3c6VAG/aQV8UiCgA4f5Qm6q/K5fRTpu2dgLuGi0fcMQc0lwkhQMq5nz1xyLlaJOnDdChzuWxo0d6+/Z8pFrKJwQqRMOV+A2f4aNQ5DdLa2DDxg2JHhMNx5mBM6LlkjInkgIBcGIORdwKMEhU9ZL0FHDgsj4nBU7Oaw6epGycWA9PHk/prdF5uFjOjLnzVXpHDImaMzxvOf5QdMbZBGAlqk29Z/YMnIK876zO0DPaE9lPWdM4PuaJYoxTmdTylCoiwppo+HOtrBOfRVEYB4pL5lhtO2cL+weOwtqT6uws9WkYTsUM4XznHhVBJVUGhlbtXTUuFaksOvcMORKo8zxVnco0rz2UlJYFdoyyrnEiCVCr3fN15uLgsWpwA7EW62Je4GSBuQKjhotxXa3pmj8VEeb5mf8VjeZ84pnCMEj6Q82n+h7HOVFi1aTVy862luM7DUZEe4XJpd2xMYy8hzCnRE3HqWzxLpxinC+c6TgW447yfKO9xTA7elQsAI0nLDTmFGvs23/6k/69hv8Y9sCgB4aA9XOdDeUZ/VxvOrxZ7x//w7+fQt8udC9DWRsmQGqUfFKBgaIasqGjwEvR83d+ukMUlVvOZwUwEsmco8OLz5B/ioGEEcJGbANDmy0HK+CFCNZKlytJ6QmMDTyIGEMVYU1dRVE69VnXopMBsqCVhqli5gZ5UldMVIZopvKptmxxNC8UvacGrAhEAbahk5Iz5NwgDrhGrcS4KUOIA/quIggcbOVp7aq8AqqgXWG8YegR1cNoAHjxfp5nzpwcsl16J/1Jm7hcoyquAAAgAElEQVRWlbXB4ADAJVIISH/gMhhRN26GonNlVSLniaiXphnGU8xBR7uLwsfPACDu2c2zqeld0chSUnVUVoY4Xns82hglRHsoAUGf4sHnej/60Y8caaVdOLbnqSQOAJLc1w0bNnqeQOGLUUB0iBxmKTo3I4E2Fkiv4u70gXP22oFfRj7lB6CXAyIxfCoaEqMAdVfNB3IqNW8OHzra2/HuDkcGiKTjKKD/uRYRlCVynnC4O7qvfsNAAHQZNGDM0ubWxzHMoKxRb++enn+WAS9gOfX3EOIQGHB4NQA1kVX/Ij8byEWxupwJjEUplob+HuXTigxV9LFod91IqunDRMugcWpsu+P4VEldGJYGgc0JUdeyxdfq+gF8Ur0TKzCtxfFghoLeh1F7VIb6AYnR4KBgDmMQLlMuLLV4EQsrwOgSIHphIFYkBiac836ds0dtyEEtXRullKvotM8g1eqvREaLSp7yN1XzsIRzrLTaqLiPpEBMpCbXT24rURNAFmAX+refy2BHlH+9N+wL9RE4j71ABvkTXQfQyt4yKUMao5exBZwsXjLmCOAiUaLnaP4YcDejMsAPWnTLO3O+Nv1KTdVEY/uU0OZIKKExnrnyBUNvLOMZOu1cOUiW60u5k9o3ACSue610Cp65AGuidFCzMwZdwOo5734GJA3yU+nHilazjubOE63eJWcGjitH14rm7KlU5YHC4Kgv5ix9zQwC6B9XriRaBqdOn1UJpWveQ1hzBs4t4oWzCQVhxI0QZpujvZlIGr/HobRKIBAgW+D5gYDAY30WgTzmBvOhgE/Re+vnYpHQF85pBLiovZXr2l1/jlB72VYeNZHYiHYx7rMEIlwrk3miuXDm7KnecUVcD0lP4fDhA717et4lmhvjE+sskLdBztu1yu8e1XjN0F7DeuH6Pk9a/jP9wV5HxPGmvlN3FeV81KKvaj8H6M+RA3iO9lLYSDwzaSxEVp+TQ2e2zo+iwtL0otIyP8grRocAJxf7MPOGdcs+c8fqvVHSZW0z+WeoTBhr5YHqsVrYyI4wHAJiJTTHSlTyYV/ccDSYF+uNna7ysrNuk5JSZyVtnK1xxVnM/OSZK8+1KOPsPYwnc63rZO1vaPrHcwKVfAFaOQdZTz7H1KdzdW2vJa89ncmah462EpHE2UU+MI7MpkLNWrsrG4U9ZZrm23QYFo7aDujujFWYFAMqN88VMJvztTv/66y1qrJF+SKmVLmuOKBwBHgOQOc37Vf9aOdozlnOIdah6wBTTkd7UAFWz9AWTccRxnZdObX79iGAdrnpauAQX9374//r+93uG/572AOcCp9bLwwjrO0Qrh4vb/znNgLP+I3++F//S5cPIW91Nt52bfRz5IXmECzD6zkEG+Txx1OLp/j99z/ofaRIK8JBRC0BrEuXQGtE5GGOQCM5JRJEad5u8mTwcJ8UrQzqFeVcEhULnRNwRB5r5WHaqHQt0uTGcGgg7AFAYnH2c5hkLFPGArDH9djQoeVWCRkOISK/y5VHCnWNa3HAp6yFFrmN4hgcoSlSZieeUwx/K/jp8MEoKhn7UyoTQkQEgzh05Ai4hFoX+iLXKU8x3znMk2s738YthxBGB8/DZ2gKYiyVFwTo5pCHLk2ElSAUasFsS+Ulpn8KPFR+T7cUQRkNXJ/PlNGQqBC5bAAI6k0iTkNNTUWhNQ5EwSJmNMUqtNCDMZTIgQQ0EkUhwvriiy+bIkwfGNDJGCbfK/XlQhmMkfPY/QUo4vpVnJ62VhmKRFOiuFht5ZAHtKWkioxTGYIYXETSDuw/qDqy39dcvGFKOo4JjGDmj1WgZTiMKS8V1VtKBQA8ASmhLstkM3qLwe4BI89Vf0OoydEe9TRG/kZFVegL5mMcBi1fsYlL9Y8JrqH/0X5TFhHZMAMh4LCAAVtNgcBPbjsVieiCH5dRwvAJ7My5hH3Tj/Z2noN/GoRH8jqANQZYosoBuESxyBELBfuWDOlLUrE+ZVEwIs1EyLZu22YmBEYu0coHEgIpI43vRP5ZSzbMiMw1oRlEfvysXlQtCtwMOJ4bBdTa35lf/rzeh4HM3Lfarl6JHmtdmMJKaR3owCmjwTMxBwxQ9B7uaUqwgDCGOKwJQK2jrroOewVfD+8LXErcBqGpe3JwYRgnAky+bJwNY2MjcnZA4R9zfVHDUtPecXJAASYCQhkT6J7kRqeGb4EqP3uLTDIX6vfORWwGckUHmTBEvYnuODIJtVbXvXt7snf1MuV9AsaIVCdnNyI7tIHf0S+mVqJO68hQ5hqfqRIgzmPUHstcxmA2G6Cpk2bfCZDInlD5d/nepovvXWuS9cP174p1gUYBpbFQoQ71v+oWx/gn138OUSuBkIV6NpfZaRFhor6kP5hBo3tzTlC7FlEiz1+1q5xvtJHn4YvfMU6wW7rOH9pbTINPRvW9NHVwpT41OdCMY/Yq5s1MqJpOmWCuIOjDmrggp+TJ3gmxEC5cOOc6nLR/XIyjDYpubhhf11ur/WZMrB72Bc42ykYxh6kDelkOWJx89wB1UGnJnnZdUKn2aswA+pyliAau0TkASGVdPtGaILe1Px4A7caQYG3AjHjvvfc8brB0iFpzhtAvrONyBAL4Wf9eO2atZI5y/szX+6l3zdwh532emR1TXGrtmqL8VTuY3FteMBigNBfLgb04e4DSHxhn04zD2kkpM4F4Ow6JWMaG4Gfu4f22bWR2FHqvoBwUNGGdnThUOI/UZq6DE2q2BRsF5OXExAZgrrg+NTneagzrBPYRGhecL86l1X9zFUGfL6cIe0TZMQmKhHWSr+xXtT5r7jj9wACVr4hS0Z7BV+yCtGmuvuY1ewbHTPJ+2XkB2t4v7MBN6SPWYOwbsX9s24T1Y3aDHKZEYsmtZ+9lDpJznVJccvzo+b/zZ+988ugY/vzM98AQsH6uU6BLeasbD4Hr5zME5w7u680URcu5Qq0oOmDGkSOiE+1gsXKlDCq8sedVb/WHKoPyE9WQQ+UQTzFeYowjRCvG1650LkZoc6l3yuYMYOWaALICavydQ4ED2ZS4Zqxw+ONxLFDGQcCBSyS1QOukvKllyHAocXiTq1M1Dot+VHXheEaoSzflreZQ50iuIvdVI7QOHIxkDiw+w3W4N/c4ePCw28shXZQ1IsO8qq0VReUZOQQBaxilKcUyzbStMhj5HIcmIJb3AmwnJiZsYCAgcVcR1qlTyOEJCKZ93Jd7Eb3kcyUIRT4kIDBRw0TmurTKqJhGiKUKmPMejDqjwsgU+XMFds5qrFGI3isaOMYpfQANF2XjF154sbd565ZWnggjNXlfRU9OpHq6vf6AIdpJ+7pAtSJG3Xaasgb9T22xui/AA9ofJRfU2AMHDmn+/dCUOtQ3GRuenXEAcD2lnITuu0DRfgxRxCu4DrnO0PoQ2qk6sQHbPDbGHeVwpJwLeNJnNm/apOgbhrWcKzgxiKo1wJ9oa0R56EDu2aWXl8Pi45FcRKhSg3AA3CpS+7PrfbAHdiK6jY7cfbcBol8lEgWq9UMlDjyokdL/mPNAW9QEA3ufRM9gQPCiHykhRb9jXGEwFS3QFEKojVrPzCMiY+SG8x+RawMyvkypjLprUfKSK1eGYqj5RAiJiLKOWTdek2ZAKFpB9BCKbHMmmarLbwC0LUeUeYqwCgb/pIAoCryAHlgCRVd0hFvr+YGoywYSAtzJL1ONXn2G0jgYlewfy5XXCgNkVNFW2CJJS0hqAPPDtWjtGEjvkl9e42mjs9GJuzTWOt/omxjKibgzbDhmAGH0+ZIlyuGfrvxAAesbYrD0hY70xunab+iTApmPHPlPVIcIKHsw7WCN0Y/FDGFPn+4SHWG7VCSpBMUGUdYCqh8XFKt9ytHK9nnWHCrxFy9dtTPr4MFDdjha3TczLqWHLFw0XY4jRbBZR05/CHuGs4LrAQIoJTYuIMj+GFpwDPgCypWmUo4/2ClxJAV41DwrirYZCm2NcW4BBA3InZPeGBOONoeG2XyX3qsSBXtqQHHq5HE9236dcSqtpjXC7ghoWidq8xY5s9aK3cF8IG+SXEie3wCnqVXP1hpaxJ6v/kJ0ae5ciQOq3R/t3mP1/UXqlxcVKaUkW2rmQmlP3WbPMf5BXrHaRJ+x19MW8omZj5xrL0nlmPcelvox5wp9QL+RX5o0TzlW5TDg+gs0v2GxzFK76D/6G0fBQ+1daClQr/mcvsNEoh1hNvA1yEcv1gDrH7cYz+Vc8sbyiRBbxJNg5IQhw9xNLikAMo61qFqnZBnrXWJcKuOCMJYFoWA2qO04PpgfLmvH2YYTmbmlecIchmHBv5kb1C03aGcty/k0Isr/dMYUANnmg6OwanuYPoPyOFnfyePlRX87paRR5/m8o9TOgc355LJ1olzP13NWvrWrBnBWEF21gzBUZ4tKsTpwgOk5cRZGYBBHXOaxOsT1x5dJsZqxefxY0WPE9eQMIX8c8Pon/+7f/+xBMfzNM9wDnx9YtYWhDeYXWyzPwDD8PLDafewhcP1sJ8GUSSXzy7vJyW2zUwDSX4AaGWP+f3tb5fVGAhilTR167+54t/ftP/tub8eO910XDqDIgbJk8YhylVDGvexDiwgc3n2UJy8LLJKHxmaPMVY5gByyHBZWkWx02ghHDPKROBSJQnBImFKoJlHy5ZYivBWFjYLwVEdVyZVKbTYOT6K+Y/4d18ETi3AUzwN9KNEQjPOqk0bEFc9/cjoBm0WT3bnzQxcjX7Y0JW5oO8YmbeCAC2hJn2VuP3UdRi/2ck/r3xg4fPG5ynOkX6DKrV27zu+nNu05lV+YvHPDKpZYMBhUGB14/HdK0XePcpqIcFByB0OOtuHJZd2UWmTqv2H7UIYAxWRdRwc5wkIlLJF2E9mICAd0MOfvyqA5J9C6e/fe3s4Pd3mcyGul/xcJAJLTinjTiuUSsNG97ytKUbQoxhcKFcZRRX8xKCrySH87ikT0So0qWizPnjzO0FCZF8yxRzICOOAxkne8967qjCrvlpzNlotLnuwK5WAS2Ym3HYNDRoHocgDV7RK2IkKCkUGfJOqVCK4NKJRv8awLxNxTZJu5tUzP9bzowctkcBOdMb3YkQLASrzn9trL8MLr3wUnPMcn96+uo+JjkdLOMvc1HLTtHg2/GLT6Oplh7f4DwJo25FDrU3TtsIizZhrt199wKOAgob4rjAVonFmXUFnjVGGsuJcj4fosFESnBdS1W0Q3Tq7k8HXnPYJQEYtK+Q/POdgN6tPK+XSEjb2I+QC4138Y8kUJhrbo/okV6PdaaVjPfltrCXCDIQpIBxQhEOPoo34GaN9R2S0iZkXxg6FB3psjnkqLQCmZCOCypYu15iKSRLQ11ECMy0SJAWZWcjZdmv7McxmMtogqzxdhmdDVeblUDlFFgIDWkue+fk8kbp720BWqxbl65RrvPwgcVXTRfe93NoeS7gfQoIcNWhtAH9wDOmJyalHjJUIzEJFK39GvUUUeKNt6jgMEWxvp62KQlIOD+TFjpqiQSgO5dv2awNLR3gEpo584fkzg7YYjb/SPHUAakxE5uNi/7LCTAY9TgT6Ps/Gh640iOrdufNzgnX4ppVbuz/5GfVjej1OBetu8r9ZPOQe60dXsZ1DLmS9yHLpjAONx1pll4u8lGhfnAcC+ImJMMfYQwDgpK/ukVUBdcEZyhaKbS/Q8YdUowqvvnAc4OXA6IujFfnTLtZ+lS6A95dYt5faqZ3bu2qUSUyfdts1btynF4lWnNnB/GEsureSouZy+3qfCBGENkroA6wUAw31effUV3+eQRPQOSEQK5yjjx55JH46pja8rhQP6OY4NR+c1adgD51GqRv10g3WsuQZIJaea84o8W75btFDtByRS0oaxQdmas9dCUs2RYaaUzngqCiAixJYzMjLmfT+l36Ia7Fx3rYlExKNv4aA6+fIPVRddP+D0ceqGnteAFwE1fQe0liAi5yDpRTSCa7Hf43CjPjqR8wWjAuday+R51/rjesxH5hOihn1FZe35Box6cS3WLCDSZb/0TOxP/I59gT2CvcIiY02HYoFyhau/sU3ok4dtr7RQU5tnYWTAFkmd8QBn2Cqp/42a9VKdM+sUwadywOrVK5ymQlm/M2dO6Rw+2/sf//s/6JwUw38+2z3w+YJVn+VDwPqXd/oQtH52y3Lqg9DwQlXDm0qdxciwx9oEtmI94xENcEWEiSjlu+++3/ve974v8PC+Dm5t6AJRowJcI6ML5A28bk/hUuXEodaZeogpO8GhjMjLPSipXFE34wtjpMCbcx61iVO+wwI2+jtUXzyZVdScz0LhwugkKmZDUu/jPYDI8fEJ501BLeIQg8IFnQz6MxRY8rA4kDE6io5qZUN7jjmQotZXXlDavVfRRt6P8YX4UiIW03tnTp8yLYxaj9BTMT6KbsQBCS0WOjIvDqMAPxRyp5iCCODH4EJgISInqr92RqqPEgV5rPduU8kFDn8ALaIt1Mz8UOB5v4wUrrNVkU4MXtpdh64PS4ydjtEJxZQagxhrpug1WmZjgOn30HqhtSaqdEfGPyACL/uZM+d6f/EXf+HSKAiIFK2XfKq3fuu3eq+oHAr1S0M9TC5PaqkCSDGsE+EpUZSiywasDvKH6CNALlE0e9SJsEIT0++JjB86dMR51GdVboN2Y9RgsABOqLHJGNyVQUBuE5GAewIoqFN/61u/09v+wrZEBIi6ueRADPYI7oTSGQ9/KKiMB89D7h2CTNC1ovyq52Te6q+VLZp0wwKNAasV6a5of3cv+3lR1oFTA1DR3Rv1oP3o6seVrQfX5N6lhTz4PIC1VEExhlNf1OEXG1c4lAB9CBadk3DLMVEh4zxKDULa1M3FLAcD48S49EtDNTBJex4RfXU0upWD0e9YJ1Yt1q1thNOzaiZzrXL1ABdTADzMS56lD3DDDBAMc78WtRYKcJwxMBygtUMfxdkVsaP5Wv9QCk1NRLFV0UveZ2E3GaTXtTaJkBEVs+ODvEZYBFK7db6lgNYSKccSxSddIk4YKMYSpoH+2MomVSSZeWzVdUdxoWYmQlaR9cyDUMudMtHqxPI89M0cie6MLopzDeV1gDuOAZxb7EMAyb6jQ/ta/k1XxfnUQr92eEDvZ204qoPac9sfiWYBKuMcZB8KwwUDOrmEgxSHMuQdXW00ffr2niLWsG24J+I73IMyPQe0P+78cKdYOOcMAuxsUrsrL52UC9qRkjXQRqEypz2MFfstdFdSJtjHaw9FZK3y9osFU/1QoKkcAMwrns0CSNTIxJEChZR17kXqmeevKfAxW5I3/eI6sToDswfh8EAFlxxPiciJYcL6uKpI5yPNn1HNkUWUdRPIQLCN8+WOomBXVLfcdUqtnnvLecqkLaAH8ZwAzZ9957tiiPxIe/wZPfNCC3C9+sqrqmm7xf1STlvXUxW4MQUeIUC1KSk0N6LtgJNMc8bAibxajTVjSA7u/v37vSjWi8b85ptvKl0GZfqZpsxf1/niuqlt3bCX45ydDfuFEi8CmPwOwIqQE+ckwoiclcVeIAXEqt84tZrj8bbmfK1j9nwiy5wRCPQhgBaqP9Fm9WujzPP5aBOwxygfnb1G68uK4BVl13MDZEO1zZ4LSwZhSGom1/5PhPmhwPVMlTCaL0rwbNXVZY9PdYA4I7EreA7mexhHccQxxszlOtPYmJLDSzoENYdhj0ktWn2NL4R7mi2kZ0O/Y0Cbz76P6JKdUmZTkBJA+Ro9l+4Vh1nsmiojRBsWS3cBIbhxAdZXXnm598Ybr7nPcCRevnzRToLf/72/67k5fA17oJyXn2dPPDOAtQyxrsH2l0VXfaw0L/3nOSjP0r3uXz/vQ8JGoIAqUSZp9rdITTzwlqqPWW9DF+odeavXJBBC5O073/2evICitGqDxgCZJU8hSpBENYtSG0/rLAMOABz0pus6ePm5XqH0hopoepUObA4Wl33QgVJqsBg/UbekuLYocDJSAa5lXNXBU+VnXOeyKfrxO2puEnVFvZEoHYaQaVSm1SXvjYOZHDO81xjBUAlp90WpBBONquhJBBwwwHKgLRYVCUBARBaDjL49q9q10JXw2nLgUZsVr2qoe3jg8fBiSD+SIULpkdPOaaUvuB7G8xKB2op0VMSSaBLX4PdEHYqC3I1Ydo26/J2yA/Jc22hteWwNVDqvkGiUqbdE1B85Eo3RNak2MgdQSd67b5+BMmNI/V0EjjZseL735utfkqr0uH+2lxnadTOSHS/UfennAnG1vgvc8p4yOp2LCmDC5Nc1yKMyiNHP589f6u36aJeVNnGcOGe4Ge4ABlRJiUQAdgEM3Hex5uLv/u5f720TsE8eUxV0z1wvmifWfwk1hWIpyqipWzJQR6MO7VIouocpqlCvHaVK5IbPd8FpUcwqgpyobiKPP29vy55YYPMTgLUirq0WbNZNl8LZAayNEpz7tOu0wGQL0tlYc66YxoT1xPNg9BGtYY7zOxwzPGtXkbVogfS7AVRF6CpnVvdMnmUij/UFRjXV2/S8AGHgAkYd6z21HPFsCGwI3D7SXlPRvn4/NmpfAVaYGwAiR2B1v1D5pHja9otSy/Z8QgBGDhn61/V6YWggjtMMWAuqAKwdGRXFXVRwAMlygREcYPQFfUKf29lBrrKMUdf8bdHUymU3DVmAgvbXGA0o0ll35AdbuKlFWhkrQPV0PTvtBbACdmAyALQuXb7qCBj7r2eQWTEZVPYrIq386LWga1d91USBB86TOOgCSnlm17rWde300e/RNCjxs0SWI4STaKvaps9BMrATSffyXtcoyUSkoKcyh6CvskdUTj+NpiXMN5yP7PcLtLcROYvQTBxX3Htc0Vb2avZ62gBllRd7YmkBZO9N6oP3iBbZ5mdH8Lib1YcDivPVVo3nZc43I37eralhh1VjUQBM4pBM7iHAjOj5o+asmEuqQANf5MHyuqGIM44y+gqhwAWK8iEoB2ibqmvhuP03//v/0fvO977nc8FUXZ1P40ppALBu3LjRoJ3nsRCcACvrz1FrO2WUy6+9u8SmiqYNzZ05n/ZO0Xl8vnddubJEaBcLBDn6qy9yVqnHakBIxJkdFsciOffkX6o95Nta14Cz1VFXlYBRlA+GlFXFdSYM+jF5ruSdwra4yzqm5mqjBhNdxZHIuWLWkRkR6CQkAky/4ghh/AF1UfsepALZ6YlSse7hsjnQdjVGPuM9byKQyP6B44n3QYEnsmoQzPqUY6XmMfYEc71KL9V+WyJKzD3mGIrn5fzzPRDpwoEhZhLPXve1M0wgvJyvlWrCjGF+ohMBYHVagetEQ0VGoTsOJPqk1NyXadxHdMbgjI5C/nbbFDjG/Bmt1bd++z/IBB6+nvEe+MsDfZ9FBz0TgPWTwHRgxP7yLh2C1c9iyn38mncvH2uBDA5wohgYWI0O3CKu/YiYDACiB3hoU+h+umlOH+3aLTGInaaOclDN0EGyHGomhzSnvtYW4NWquDqA8O5CtySPh9qajjY2YSODS2hs0AB1f3v+dWhi9HCoYZRhVNkTquubqqiDkg29omMF2FAxpDwHoJNoKAYatGUow6M6HFD0RR0XepCvr4PTh3mrL0meKt5+DjzA4XlF9ABI0K44tTA2AD4cOOsnJuTFVh6vDjRq/AH6uD8RG+hWl+Qh5ZkBpdRkS8RZEWS1+5rEg7gOBzuGw/nzZ+3dRpxqfHytwRb5oTxzorCJimNMl7qzaa462Gz8aoxsq9m4tznXHBA6RKE0cuDLMIQSDMWqamM6J06GAJEwDAvnVMn4AqwDWmk70ZTzMoagIkPTe6BcNsYADz902ze//KbVmqEBOsfROVWtpmSL1lXpgDIi2B/4Hd8rx88RK+YYkRG1hRxWYGEcCqg1n+udUpmHE8rnOiHl0hIrYRsnEkZktdQlMdgZ969//WsCrJtNg338JHRM7zGN2pZyLbZ+Y/y1CDGGG6AGIwMjG5roSgFXqwADzPCgKy8JAZ4uQC0jhksWYC0Ql9sEuHZf3isNMAf5xIO/x7BuxQjbrxMpzevnANY8nr+4tC/vCHjmRhn9zGXaQ24VURVKGrEmEtVX3puelVdFTJm7AB0iBHEkcO3EP3w/7tPAaj0rUZsAK96fcWXcAJuloE3U7jH0XQFLnBQGS3YKoEbNnMhcyoPg4Igxh2OB9xHFwBlEhId9gjQCBJzYNxLpDNXSZTA0xkSwoDg6b1nrinrPjgxrL2QscHRRhxNqpfcwzet5on1ivEIKeGqDmPzyEHbpV8CujV0DR6LZ+rLQW8qfOGqt+9dccz8Z3Mv4R+DGojPUNJ6TOtfKbcUJBLhgnwSk37FDj8hNaMGZX1F5T39nELy2GtuhH2GlH1ufYEzHWSCqtL4XmIUVg8OtHE81T8qxR/87Sg7I1DOFxQII1n6ntcceeVQK40clFATYvCyV3Ox/qAorRUDPRo4njIUF2rvYJ2F8lLAZDgLXrNXc4zM4Cxk/nAb8rZtzWA7XLmCl3cyHJFyVgmuUYPN+/EwR/QlwzfiZXO/II/060AHw/AGsq+9w9NHWOWqzgTFnFewh50WqZJLewzlGLWMAeTkSuCfMnj/4N3/Y+7airCelNl9jBQUfcUCo0Tgfi70Tyna90rZywtXYxnGb/FnmrtWZdYZN6qya1Pn6CP0D3RwnM+kk5PKbbk/kVsJI/D7dRDSaGstQ8JvTmn5sNZyvKnJ8RiCb/b8i8pQ2CrVcDgwAmp6PeYnQIgCfeRFBKZxJcuIYVCNAFacz87DKw2B31NlfjghHmykf1Ci7FkyDcaU+pkwM64R17rOEMxzWgRzuTn9xShEq0tDw46QsNkE5Ubh+tCgioORosNb2jMZOKHZEtMCS98xXOZ+sDNzUlQuAmi2hDsmawanDXkKZskRsSZvhb5mLg32evHnKLVnjATr32CJHXKniwBmGgv23vvV3+rNh+I9nuQeGgPUzG/1fJZL6824+BKyf2ZD0L4HtCXYAACAASURBVDx5eb8P7NQWJHcJzyvGvDZ7Gej3OQiVz2dBAivasRE/sRoinsW5Kk7OYfDnf/4DRVv3ScL/uiTl5ykyQE1VRHgUudSBgHcXwIqxh2GDcXHpYtQUyWm6rMOwhJVK7RWBBt5HFNGCLA1IMJ8wejB0KofIh4QO1zsyuK32qsMBMMY9AayAP8DnLB1yHJpELbYof4jjH68xXxhsM5r3OR7oJ6b7zFapF4xzACveZuhpc2UIY0zGUJ/Sm5CHfFSCCXeUb4oHHHCH8U7OC6Ia5KAcOHBQZROOO4qNUiPAyh5kIrSiMS1ZvNSH1U3VM0WNmAMKw6UUkjHWOGgxBvkc1GKiDURGANSJgKj+ZMuZK0pmAGHog1ZHhR5I7q4926mDmXzDCNoACq2S7KgCBreUMNWnABmMPyJV5DruUi4WOb0Y/BYH0eFNHi0UNEArQitl+Bdl0naRgWvy+crIHETeyK2jrEGEdSDy8TwYQOSxhk5I/VQpK2vM9qlP3xM1nWg9zxuK4mwbcIx/gcaZMpK+/FtviBK8VeB6nh0z3ehfIqwFWAO2ak4BbjgeoDwyDzCQEHlao1zj+aLBT9F6uadccAArBkrtW919r36X3Lq8fnmENTl4H38xRsmfDQTNa0rxuX8eYPV9wC6tpIkuyfquyJEdPqLRAaRqLQE49ko1GFoh64L1SHko5mb1Z8CtGAJQX4lku+8CmAFjAJnuc/J+hHrc3makuc9ltJVKMPMYQ/muHBK3Rd29r+8lFFZzOCyDRCAx+ADaUCNNwUUMSt8DpAd0SSsO6142LhuF0HmPDWhXLjWOMUAHxnjYGq22KZE2FEu1HjH4AVIrlKO4QJHIGRTldKmKBq6d5kDUMW2s8QaERvQntPPuHLGaaHOWmCKM6nlzINA3GPxE3daOT6SUlPqSsmJEW4lqOZqLEIyU3J0fSP63qbdxMDjXutV1/dkc6srhjiHOvmVVZK7n+pHRFShqLu32ntFe7O12egEONQ8w9Nnz2DMoJQYjY7dEhg5qnZ4SpfaqHISMh6nBzBk9O2ANhxwMhhE5B4j6cl8irOx/FU1k7HEasJcX4OB5qp8r6l7r2tF2pwSIJmpgFiEumBsum6R1k2h0U7ZmbmaC9h07H1vL+n3Ed8RIoFyQIqymqfL8rH2PvRwNnE067xZonyGdw2CY+efo5/Ted7/33d4Pfvh276Ci0B5DOTQnVc+YvXf12jW9bVLp3iTBtzWiheOItJCTzmLPK92PusLJtxXAVNtZl0Ti+Dtr6JqcAzgmZ2h9zNBzTiqPH2fRIN1FDgPyMXV2U6eVL6KeOJ6Iupr+LyDKGcBcIkLNnLgtAHxLAPi6nHdQhHEaoiwMCHffEy1sfYmjoGq7sjY4T2E+sI/bEaRztiu+RwSZdVCMrNp76d9yltCPLlvTWFlcp2oqFy0cgab7yoWlv3AwQr0thkABV9OQGyOC+QBItWiSgDvKxlyXOVV5xEwJrpOzrM6vQeoHrA3vfy0dg3Yy7lYWd5Cf6+lM5fdE6WVbMU+SJoCjNp+3oreYaXyO+qs3blw1u4qxnav1MK658Z/+Z//gE2fC8Mdnrwe+GLDqrfE3PYf1/ytY7Ro7z96E/Pye+Nzhv7BxAq0Nr+x9gdMH2vDxvD/Ud7yB/L4OeGiWRCkoE0J07TkVzYbeBcDauWtvb++B472rN2UgzJpv2X4olBgYN3XQMReQ0ifnhwMD8R5EOi7JKD4lbzORCIAoBrK/BG7Z8TGgyeHq0tM4rKnTVjTZlEaZrQNNhpyAhVWH7cmNUYHh87wigCuVS8TBzXVRE17//EZ3Nh58IgE3b0dBEGPnoY0wioxT7oaohNQaEW7Rtck9IucH45jrm2Ko3JRHOtgWLxl1WwqEYbzQfu5BZJW8WoyxEiLi0OSQw6DGcOWARQnSNdj0b54TgISxynWg2pUyLqBh9+7dFtzAO4+hA0Dn/uTq8BxcmwOYZ4FSpVPTeZdEGitiZSBS1E4OULcluas4DvDGEwnbI+ERIjwYONyDMgvQ/y5KYfKejC4O4QlFm19//XUD17XrVvedDvQr90Gunz4jUoLITRnRFb3jgDcoIWIkY4B2AFbvthID06eHTjapvoQmSX7wsRMoeV7x2FWUE8XJ5DXedMH5b37z6+qjF2QUINLzcTXU2qcS9cr6K4qdDXRob5Wr1RwoI5pTW+U0WKrxfvxIa0QRma7RHNs3h0v9/pOAofue/r9bhNX0WFNYW6P6QLVyWBNt/VUAq8EXipWuv0tecpwYGEyPqVPaHD5l/N8QVfbdd9+VqNoOG6bUumUdMwcL3PN5ACulrrge17KTQWtzEOkb5JtOEWgqRwA0eveF5iBpAcxV1hJBuzv3xeK4Q6SmOTTU71kfiQwS3YKKN3PWQFClxo1oa+WolQPD0RAMYgO5gA4DHSJMBr7kWqdmKl83tSfFKA5lj6hISuGkbjHskTWrV4oqvFh5Z4g0DcTiHGXTe4kUFtWRNc1cxGA19b9K9ABk2jiwFnkGIqzOr24UXIAdbA3+iDE9pr1zlVIaVq1c7fxynH30/zXlz7uOrd6LozDCZnmuOBoTFSpHRc3DGNoBq7yy3yky5/z6p67Hm1SJUPwTGQp9133Gz/pbqTIXuAUg0w4UnO/fe6SSLMctFvShhNuOaq1a6ErPlrIg1PKEZikHn6iXrguuvQWQzr5d96yoWymh84wBaxG9KWdKjSV7ATnKsENQKGYfDtVZwn06w7wuLYqTvQAwyWdLfZjfA0aZO91+cxkWfdEHlMcxPVQgdpZp50TX1XMWL3xsJyksGNrOvGDfQuTorAR0Dh48pP3zfaVXHHLZMOi3pMGwL+L4I68VpXL2Spx4Lq+lF45Gs4mgzup8ANC6/rTmBrn6M9WO61cv9y5KtO/qpQsGr5w1bGukn8BAgPYLo2eWWEYA18Vq5xyAqz7LnL8F64A5jzia113OA/JPyTmFHoyaMGfUFZ1JV5wLfkv7NEreGk6dH+wrrrGsfRpmAHOKPRtQy/XmzpnvdnkuNkcI4xlmUNY749p1VFODtVJN6FPovbxoIxFwzkrmr3NEZcOw1w1qX+eM5Zqcn0V7Z99ijjOHmbelFlz35fO3xJqiRFpSDAIwvafj0NVz1t5doPWx04qYO1EX5rOONncitVlHrNHQ2QkaMH9Qqj9y+JDOtWNWvXdNY43vUqUF/Yt/9UftPBh+ezZ74IsDq57jQ8D6q027YbT1V+un/7fv+ul3/ycdCBx+EXjAuw29kQjUE0VinijiykFJdAHql40fHSZzVFPuoQzKSYE5PPmAueOnzvd27Tna23NQuYV3HspjvqQ3Pj5uAY3rNlAkZKHDAo8hkQq8zhy2ADnoneWRdVRWBwjGShT7HjYRi+SoVVTOBicHrw5RPJMcJnicoW9itGIk2tDi8NB/gMTNKgA/Ii89xhIe102bFAnU77kGBs5pCQtRf/Sq2oQnmWjq/PlqB3kqNswEivW+G/I28x4A5JtvvGk6F2JGVy+dFw0Mr3ioSxzIgDeeExVDhJcwQCpiRV/ycxnLBbYi2pLSOuSFQX/isxg6iEzxLEQMAGMAbWjR4xPjzoGivzmQS9WV8Yk64QNTgWfK6J9GBKwiPc1opURJogEc/hHGAJCEjgs4UhkByitQGkj0vjJcEUHaL7GV0ydO+++MHeAGIahXX3vV+Thcy+MsIP6hRFlQXNy2bav+tt5/Q9rLFF2Akw5y59gpWjNdDhGPufOB8oWSsY0Jk+MAI8+ZqnZc1GDUPMmhA2RgFLG90w+oL379G1/vvfTiNkXGMG5TlqbAadexlkhhvOyOwpDnKeMfA9XjAU1dwIiIMutiTIqUy5eOmA4OoLKHHVqpniX01wDWMrx/0RoNeKBNUBZltD2h9XVABZzmVRHWfM+vEyEnzzyvwWcdPHe0kGlPVKmVNuJdDcB5f+UWDczRBuY3/fne++/LyXDa44oBTpSLvvXa1BpijqRZab+jio2a6l+3aDVzituw7vju/tXf76gvnRun9SbFpd7jKdN7k4+0N8gQZO1aBIvIhIErkUQZgfqs88l0ASh8GHSMh414zZfaJ/gZUEL0iLy2vp5yiyjzmQIjFQ2t2osAVAulEKnTGmTdcz3KhCx2nd+FvbGR+S6BA5PDFHH1MZFeoiilgk4fIA7jurr0BakWRN6Y647YUFMyol81cryn8rL5DKwQRtflUVr+57qJ9X4uK9C6faI0694AAs8FR3ygJkN/zfjQBo+dI9WDMjlWZrUitBwaRKcaOLIgl1kYXCMsljBDuHbq1Nbc4R6mvHMPgT+X20EQ7RZOJID/A5eiwulFdJE8fSK6cZLo2QRYZ8zA6QH9cXao99pHDPI0N9g/6H/2NtoBuIF1wpzkd13AyvozTZYxU187jcQOztB46ZdEBVseqx5wGlHGGqP2tzrvGFhygi2qpXOR8QVcJMoqpwdj6Bx97a9E56BcwyBQvy2UUB7PYweUgXmE51hfCC8d0761T+XSAK6kOLB3cfZNjE8or3Wz98hRaRlwH54FMFx7L/s6jh7qlQJuECJiD1quPpmU8OGJI8olPna0nZGI8lHuJnV8r9+8baB5S05a2CJLBHZHJBxF+RvEzWgjjkL6yFR/jozWL/QD8/Oe1gZnAWyXC3JaXtLZYFEn9f3MGbNdFcDpL+zb1DdFfd452ygAU+pHrA3OJ+opQ89tOeL0O8AYhwbf2ZcMZM3wiqIvY4UAFXuDHW5aC6R+wLCipi72CyJijmK2fRQ7JaJdg5rfDEocOFxf1Oa25ln3URMH+E7a0bx4idJzRAVnXnN/VxNQNDrndvZq74H67pQUavyqDcwL9hr6Df9TOUwZB65hwTM7QcISOyUn7C2N34hsJfYb/03r7X/7g/87e+3w9Yz2wBCwfmoDX5t9XfD/b3T1kw0bgtZPbaj6F/qTP/wv/W829yjqYUghsIFoB4IUgAgoNFgsEfPAUzhLwO2JgAM5ZGzUAMfrtyZ7R09e7u3ad7p36PhZvV1quiOLeyukaougA/lkoZv2HAWcgQKjTggMLQrR48VM/hme5NB5LczggyGHFIdJv9adhUWiHjhf9Dzej/GDtD30JQ5+DBdEWRBuwLBdpxIslI1ZqPdyApNHBfijPXjqLyDpL+ovxgR5V3v37RXFC2VYxCGmC+Bu9cFL/u1FAUgMxK9+5SsWs7ij9l+9csHUNg7AOvBoF9E/vMG0Z6Gis1u3bvVhjSgDWxCHvyMDRHA5cHVQItbB80Cjq6LxGPYYM5RvoX5miS6tlDLxchkcq0QjQ515tg0T+icgC7CM2iBUtqUCHEtkmCAgQv/TAB++DVR5PNWngG08/kRxoNbx/DxLlCYlXKHfQcHCWD598nTvwH5RnhX9BTxj1AJsnn9+vdV5eV7u8f4HH7jmJ+UfANdr1qwOSANQkQ/XDBOPq0D6LBk9XM9lNkqggnwk5xlCYZaRI1rubeVSE6lH4Raa8rVrophDsdL4YliOKQdw82bR7NasVPkA5lTK0vRfwXsxNgCOGBuI2NjYF/BstK1ESlNLFGMb42i2In2rVoy5BjGGqfPnnL80qLtaUZ+KbH1yL+uDVTcD8IJhPACdLTO0NbcLWOm6Dj34Y4C183ZHlMltxlBUFIVSJ43uXUqtFeE2WJ8W4x3K4p69exxJx2FCuyOYExEXohKsT5eq6dRrfKqxLJpenQNEsCz04shionLMOejcqK8CSKY8p0iEUgp6MyQCZXXP5KVaMdzMB0rWSFil5b4xNtBJ7VBzXm6o6aGpps4qBrIdLkQFDcyLHg1QjJo1ANi5dKjWWiE0+0ytYeYXwIAILu2GVj6HCK8MyZGRBYq2LnNEEKcZzA5SK1KKByowkTpoxQEx8RXFOZOxK6EvStwkshRGtZ6h5YF7vkP9Jge2gexlyxXxBgxJHA5lV94D+wFdAHL1uC/OJ7l0vNeV6nTR8zGkA/JwsCTfjlf9m70h83Xg2ABsMV/wSaT0WaLQ7tY2tjTTY++IEvugwJ36FrBAziP75smTyj2XUX5GjkrG3WBZowQOjrLyNPclYJS9mbQDnHh2lmpf4owApJInCrAtISYD5rYeiCwijEVX0u99JgcAqTle3csGo0T7A25C02SuMKez19gJAPUTYSY7fJKXGDE/AJH6wTmbOlPQG0CgxznTUaBnfpInWecVbWT/AGSxb52QEu+hw0d7u6UNcFQAkz6hUxfpDCDaunnLJrGDVGJJ1+K5mDPJTZ6qiNzt1CVu5yPnx4aJ8d4CgekbOiN27/rQwIl1y3nHgLL+EBw8KrAMu2lM6SiLpei/VH29TGfLAonpsYdHgC+RaPpgEhCnMwHAR9tZT6bDa40x9y7qzCRafEFjDM3ZrBjWH3NC7we4sp+ztkwHV3ueokoPe6GBSTOBGsOAKGho7nGQlTOwqODFhnLqgNoCkwbHO3vdDNUEB1zCCPMzALzZ2xplvvbkONG0p0OHd9R6kFMfxzHrYKrmGDnlC03T9dkMaGXWtrlkNoS/tNaZb84Tz/qBAlzOKX6mfRFbSzoB9yF/lTUFK4CSdvg65yFW6Rxd7WVylP7bP/7B4Mwa/usZ64EvFqx6r/xNibB+2uD0l83EIXD99Nbpv/1Xfz90X1OjMKKSu5VC8xgP8UBTy9KRSu225HU6R1MH+AwdBnhFvbE/ntq7Nfmkd+Lsjd4HH5GzdFHGyhN5bMdUW+x5Adc1jogh5LN8xTKJMyFxD3WNfDjl3sg4JjcWxd8IvsgQg96GUaBNm4Omn2+G8Wo5ekUo8XQrYgcQhH6FcUJbU4szHnYOFQ4ovJWAO6KQUPuSkzhT7Vlh2i2y+5G+V16tDt8Dhw6KXqV2iSaIUfjNb/6Oi61XDTWMEOiSgFHyeu7eUfRTqqKUpaCtR44c6e0SDQ4gh6cYoImRtWnjZuXRKspMRAbDpXnkue6p06csUAJ1GqMN9cMf/fjf93a881OD5U3yui9WZAFBE17rFWnZpnItCMLgHSeHzMaqVWHkSVef7ledxPMCBeT9TowrErt+g/uIwxoKLm0DwNyjvh75qKikUqhdfca4AFoxGohoEElCEItnvqEcpqiNPpRX+LQA6U4rzRKFBMAwvv/h3/ybvd/9G3+jN677Ql0GPEORyrVS268MCa7ll9oVqp0MNBm5NuttOCVGhgFEezEmu2APb/8Rib1cUTkg2olBjzMDYE1u2cyZROUr56gOgEQXY8ghIhODjl9hcGAMqlPcLOc+thy+24pM3Fa+MXTgWTMQdprtskOUKKrncJSFhaSrsWZK9GXgje+u5UBooPQTgdXHT8jzw7NO21qnNIDjBlfEteWwJjLc3tw52wgm26B23u4jOy3oRwAV40hOMs9o4CLnlCMOimxjcGGkEt1CGZoySkfkEMAwXUItYhm3IxIFoV8rUuD6tvoMUCYgAdGVRA6g+1ZNZ9cO1drhfTiHcMgQcSPCOnOuKHCqbThFBqzVqmEHUIZGcwoHgaNMar/LJOm6RM/YG2IUqqyVxVMEDjR27EuAT4xmjNFPAhUDQOfqMdeS/z1bzjhHg+TowThnnZB/d1M0aUSp1DsaYwF1lD+VBjBXDhDWNMCKr1Gtw+fIbXUkK0CTFAvGEaDtOeDhZC43wSUDxuS3MrYY747W6yfyU9m/woDIOuD5Mf5xXi1XmsNygdfZ2gNTiglwHWXr5GlySc0N6OWAT88T/jFQtK55XjmdVXM4wmQY+lBfB9RQ+pr32AkCJDZAbUCP53DL43whchlHj2XTvJdjpCMsRwQfgS9AGzRh9n2cbGYo6AsWyVqVZEkZnFCFcUSxbzOPx+RAG5XzDedflKCzPj3fLILGOYXjLn3AdQ1KEMFq6xsgzfiTPw1Y9c+6BpFi9x+ggmfVozq/njHUHgLt1H4Q5+RrbMiN1DWJXEMRBrAuln6BHb4ac1SDrZirxgRYq1ap9kDGCaEiWDuHjsJW2ed9EucbqRZjooLCVtkmpx/nlvdfRcGdI0mOKmJhaD208keA3fG1q3tbxSYaU07wPqWMEOk0ZV/rjrEHcKIbcUTr7siRYwZ1OF2Jsq7WeYajwOrGlI7Rez2SembWEQ7Lh30aq8Cc+gstC+jCdwRSibKePXfeTolrlJxjDcqxTVtx/OJ8QtWYvZv9nXlhzQlFsBm/yqPmnjBxuG7GljUe4FlaBcx32C6wDHBizEOIUfMV9oVVnHXOcN3sIaET8wIAJnpK+tPgb8WMyRqKAx2nFsrZiGyxx5PGgnAjjqJE1wNMp+k+Aa1EbLPGCmDjwLKDyo5DHEQpadO2AbdrmfLiXXf14nmN+zmzxjiFeC7XnFdf/vTdg/7M8PUs9sAQsH4qo/55gtUs8EFE4VN5gGf4It/+1/95o0bh1UyOUgyUeNDjbU8uGRtudxNO/TxFwcj90CFumlVPB87jab3Dx86K+nlQFKdLOuxnKa9RgGp0haInGKkSXZhH7ccpUutdqMiE6pnqLLpw4Zxq3IluyiEnuhI1EzlsoDHNVkQOxUUOqqIRA5gqz9DiFzIEiAAiVIHxyTzh8MbgBghiIeTwm+Z8H/IP1yofjAMU4x3A+/qX3vABBM0WzzM0wr0q3XP8xAkb4i9uf0XF3jfbcIqIQ6Ia1OsEIHMvok/UvaPPyC99b8f7/jcRXOqEkv8LWEY0aa2EFBzZUn8jcIXYwiEZcfGih856SQfYgcMHHCVGLRQvOP50jBAMmJdfetlF0q2o6yiTwBylXhpIwmN7/OSJ3qTaiXG3atUaRWNXRH3VRls+h6EQGrFGUf2MI6LWmms5UqZDxhdj4Dp6OqSvKof0rHIcUXRdsGDERujOnTst2AMw5b3bFSH4+je+0Xvrrbds0NNHXItrdsVTmFuVp+b8XjzyFgSKIVxrP1S+RD0qouK8ylL5NRwY5Hm6krCNfYzPGP820JuB7QgLYLgZE+BAfleGb0UKK9+R69BuHBuum3tNol0XziiCfcXReqLJ/Qi6c5NCgU2eaAyZEtooGmq/fRiyaj9pUQ8fy+DpR+WaUeznGNSOpNXksCYyDPgagJHa1qzd64gyn0NxExYFUIlIchlWPHNKXDgShhNF64BoIgbrBZVlYlzfV87doUOHPa6jMqTJSa+SVUWTc1kKGYeeO7QHgKbvj2SsmqZKagERvxZhwVDfrSjukaPHdV/KayjHTCkDY1LHJSLEvmPl7hb1xJh0nWYBBvIdiYTXeAIUCthU7qXBObl0mkvk0GEoFvW+8nHL6eE9pOXpVi6jDUzEoEgFUD1Ooq1MMZx7j13SRlE1rQcog5SfIk+e/cWiTJQ70eepBZx0C5wzSo1oojme1w18A7xhVvBsVt4FeBkcBYBZvdWiSMm1dW5jo/Wj3r1STrIVUkUn8o1tjKOKtUZ9XefIZbn311Ktp8rpBbSwrk2lJ8Koi5RgTZyYKT8SQac4Mj1/5REp2net31oztcaKcml2AkCU/El98X5y0PcJoO0/cFh77jmNkc4htbdKAjEfiaBSnoWSUuzxVkrHIaDr0UbmIMJ37KcwOxg7Im3UhaaviLQlPzPPhH5Cie9wfdgc0FWtdowDB3YFjA/WFM+oLyKBALbsiTh8UFzPWTmorTsodcWeivMC0IUDhahrqeMmWpg91Wuf1SiQMxe2iMYfqvA+rYkd7+zovS9KPm3F4cceyrkBYGZsSVm5qLMKBV/OLJg8RCW/9Pprvd/5a9/obZP43elTJ+04vaIybjy/y7ZojHEUkaIB3T8U2elOj0HxvvoKgE20FafUctGz6RtqoyP25Vqm6kvW83Q5n7iGZolZEwDwu3dFAVebTpw63TutiCG5rswxl85R3/CczLMH9wMYu7ZFRUMtkuVI9WCNMx6J9OeM5zpJJ4qyNm1FdTpMgDCw6izljMbZUd/z2bt+X81Jro3ac12X+6OCv1Dre4HGkmg5AL3K65HmhKovKUhxJgVQFyA208uOq9gL9eXn0Psqh36ZHN2c1dR0v6YcZAD3delx3FabYQrAGjtzQXbM8PUM9sAXD1Z9dvwmRFiHgPWv7vr5P/+H/7gBgRj/fUOuRQGce4cnt/OIlY9X1D573vHc4p1+Thu3aJw3bj+QAXJKX6dlhFyTZ1m5MSOi3Y4s6S0UaBpdOiZhB9V6lADOmECrzkEbH9D+ED25eomN+o4PgClEtXToED3E484L47HUQKvNoSsK2Mq4IQrKIYKxVoYbYAxPOvQ/Dp5lOpyfV3SS2mccHLzGxkIx46DkUCPaSTtQuITChtAJOakAUg5oDhjyWMmb5F5EnTBgUtdSOa2i8xItmSdvLN8BYERiMfqgwwJcEYkgwpSC8DcdoVy2fKkNHeq/uQafEFVABvUPH/TOSORqtT6/ToAVby9S/osEGIkwYzw9VFSSyClGCMbbFR2ANyWKQZsXLVJ5DijBFosIbbgMyoCrpo6qce32bfIBkz9VpQiI5FAWCNBxX4YH3nY88EQHPpSKMII9GJgYW9u3b+99WUJMePA5zDGyiC5z8DPByvi2UBYeDLzLqFU2qmFAXdpcOU3J5VI0xTmDAaUGGFjnnjzYnQNPN9Elz1VfZfDiPWUIdXMa7cHXXAs4xTGRL+aeKaKK+N2/p9IREivD4bNRJSleffVV0/h4rvLoVy5rF3gPnAEfF4BygQ2MH0RgiI2252b8WzJixqzArx8kRrSv6ff5p4xvA6yur0zZKgONKOYWKDe1r7EQ+DilgxyZpBQDQkRaC6hTnzxxyoYxkV9E0aD0xTAs6lvu7exJjHx9D601QLz/RbRP7Z8poEVdRwDrwcNHRC+XYJGMWgDrqNYi0erKcSwQBQsAsGrnWqMhdx0XrPs5Mvwx/qPiqvmBEwcRGJeWSL5mAGkMyERFIuoUcZSA7BiVKAqnfjBzwewB/1tzQusVyh5Kt1EvRnxnhp1WS5TvtkwAi/xDDM6+o8H7eNWRLwAAIABJREFULFThUIJDFUx03BFA5jzGgedunEkug9OiNzVr7YTz+/I36MwRtdM9tb4ZW9YZrAMYIzghAIHlSPC8og08u6Nb1Jqc7f4uoFnGdc6G5GaX6A1tri87vfptpFFpPy/2Xf5WyrbZc+r9LYKucTl38Urv8BGBKwk0MdeIuFZJI+5PP8OQwWmH4JnzSXGyaiy53kKU2+W4898deR0VOFJ0rSngG+yzh9lRl/E2A4CG2nFAg/Nvcx2a08r7AetRXeXSSVoP/bI6VgUPaHXsuu03RNjyGTEYGriaxRkm4EPE1NRx9fNj1+gk+ij2hiisvJf5DQADoMDu2bt3X2+fVLvPCFgyd2H00DxyHVFrp/2LpFBfolJE6jZv2txbp/Nhoc5C2orj9gpq+AK0pIbAmoHizxeOXxypBqywfxSZ5ayNqFOelfYQDaZPyaGm79hZTPFVm2iXMoTs8GL98vUQSr/WPXmu5LUek9P0jBwSAFfOSq6/SPdlHgKA6X/f01TZeFeYi6XW23XuFa2dz9I2s3Q0BxDwKmVrnx9W71Yk1doXVe+cPYCaqFUKKDWGc66xJyJQmBQpXgD8Ee1H2BXztKeXSjkO22IWRHGciHy0GGhLBQDqXOuuJa7L/UL1h0mgMjZas1MUxqfE1i2NK0KYt5R6gyYHzI7b2muOHBdVfPh6xnrg1wOseof7qwRYywPWnS1DsPpXe+38r//s936hx70MxDo8utRLnrrAQYwmjngogDpgZkqFccY8CWzclLjGmd6efSfkzZUHdZqKvi9a0lu2anVvjbzh125c0Xuf06FFrcQnzv3EmACwXlYezLUr12NQ6vrQ4TCQAaJdj2kdOhhFFXUAtBLNxCufCGiin1W/FEMfYwGp+BUCmOvGVZJGBzHPgFGD0AeglYOPKCHqh4BIKE4HFV1CYGmTDIKlok8BWvBe4xHH20wUGACLxx5jm3ZMCBRDU0RV+aq83IC4yrkCoF5QBJXnYFvikKStEwJ4o4oozJs3x9Q3vmMU4FUH8B6QQMd2Kd6uUn6wowGCNuQgcahidJNbDF3PQFyGBPe5rGgoBkFUIZf7YC7xjsE6bmDVQJD+IBoV4GOj1XltGFahaNFeDBaUlFG5vKznAxRj5BA5ITrAs0FdLKVZAD+RVh/Yao+9441yW2AZ0GGxl2ZUmxJpL3UDrC2SWBFLDn1eBkkt76/mZQBtSqRwPWhozv+yIWrZRl+3VFCL1urIPAC1AKvmUV+QR/2SPFUUlxV1lkOBeUU5n1deecVqzQUYyjip9tSO0V0/9TvvsfWlaEV6/v9h782C7MzP876v0Vgb3UA39h2NdRbOcBluEleRJiXSlOyLLOWyUylXKpWL3OYqF3YqZUW2lFzHkW1ZdilLuVKp8p0vUhXbocqKzURcZsEMthnsSwPdABqNxo48v+f5v+d86BmKIjmiB2AfzJk+ffqcb/mv7/O+z/u8nmztI1EuraiOo9Iu9zMU7PF5CqTSJm6YVJoBQpqw2Q6XiEAiR4uiwCZvM/UKMSpxSNCvtA0UWXIJGfMP1F6mzzrHisgKODh0VkenDf4Yl1Cbk5NmQSWdy6mYes2AJ5qK+Mvb77wtZoGo3DLQAenj41J0VWQHx49poIBQvfb9OlIRUBf13tQ0rmgg5yWihcMnVFHYF3K+ELkmJ9EUwBJUSZ4qbVAOC+41ACvGMufGicJ4ZRyVgYwBeUsGJVFUO5VYpzB0EfnR9wBOOxQ1IXJCDvVa8mNtexDpj+iS2yveBRuuAbBNnMm00er3AlhhBjgfEGZIM+5Nt9X3YJB4/RM1nTkHbRHgRJ8SUXPpoEbBT2QnOagGcKZXrx1EfQCxw0fAKmtQsSIA0plzYSPkGQeS8Z8dKGnvzIHkkVoPwUM6bW7GhoDy3fuPRVNFRO6K0x3OKI2CUlpEDXEwMKZg82Q9xFGivvGTfsp6RHSN/HiceIBX8gLHpOKcCGgEv+gf2BlRfh86bRgbBcw9h5rDopwX7qY2X9JuujdYJ42FNHD02QEYh8cDymvpHgOOlbOpCCDjgn2BsemxY2Vh+hpWQ9bcwXjUfgrYxKF5WnRhHKf8zhjhnonKu3SbUmy2NCCM8JDTY9QWUOazr8XxRv8nfQXK7pnujJhDvOZ47EnT2gtfeOFFRxHZC0Npl5ChvhdAJ7ZTKwNDaTfquDKCcQTdZU20Y4rFJvMtCtdhByDwdP06z1lRwGe8tzL0rN/ghk3ufzEIaIMCptUHFY2svvEa0OrP8jfWimJbcd2MVcZPsXpIUanIrB2w+kyYIRnH9EU5yMpZheOLfRVHFGt83wFaWgVcR2jvaa9im5Rjhr+Xs6fmg5kMHhsImTF2VcpJe77XCs3je3eTAjGr6yen9aairf/7P/+XvTm5/PKXowWWAevP1M/96EAt6D/TgX6OLw038J/jIMtfHbTAH/y9bz9FjYwBMvR+O1rVaCwxOoabfAHaWvitjWcK1SqB0O0CcCu6i5fnZIyelTF6sZuZE/Vm5bpu6/bd3YHDRyyBv4a8EIGxB1ImPjC9zxsGHsabiB6JXuoyEeSaaEOkRALGWNVv43oq0sqGatCnnadk6zEK2HwKrJSICl55OHMYQGzM5K6Sc8qGzfEQh6IcD082niuXZwxCobueVBQI4Ltrj/6u73C+t48dz6apzR1wfFIAdlIeWXJLAS7790/bKCTScU11CdmoAcgYCggQzVy7KkNh2kZ2GQgHDkzbEEHEZ52irBgn3B+iS1C4AM9HjqTAfHIjRxwdJocyxdeRyqd2X8AYwlYp+5Jas9TJpS0xUAvQxVDH+AwtlI00gDWU1or0lbEQUYlEdzA8FhU9Pq18KIzBKKaOqJTF6zaK6AP6BQOCSCugFdElrhVngMFkM2I5p+lZMsaceoZB06L//ShqRRXLGBgaN7nnuk5+0j/0jfPiGi28qI8BIXdtlJVjg7amzwucpB1yTKusNjBj8R/lKyK+gzFzWBFW6igypgwEocy1OVWRvFo7az1d+hP4EBGuTFODnAbQU7z+6Q2MKDUdRJTGc5d/RY+G34xx3YAk4Oi+wNI99ZVz5xytTNkJwCj0dupCorBKXljo7qHMVS6bVTQ1hwwQGqCMw2oAr58yNGsNGdG64FJRuh5yZBFmGpUS9C2B4lOnBVBET0T0DGEeDGHALPOvSl0RQYpgyjAajgpsUe+c49qEefgeoAaaLjRB1yY1ZS9jI5RRclPznT5I4L2iElZZrJS9WEor1dokSjiAJWVGUrImufXMAUXUdA3MycOHxeSQM4s8OFgiq4hQ2cDF8RHwSq9aWdTgaqg0nejxUMSqT7clYliq6X2HMmPUUUblGk9NoWw65n4k0sr91bi0A6BHNa5SW8xpAGuBrRpzFV20um5F9Nv4rhzX0IbDYTDVFfBq4B3wXY7POrYjaDgVEMeRIwPfCyVTKJf1lkSIYK8EaCctxTViG8sDRyAUbnIMQwUV9VbrKE4K8jzp/927dw4cmDj36C+E6GjX5E2GctqnitecrbWnT3V2PV99z/ufBdhC0R44dts8sHMNh1YDjbV+QGNnDzMbCKqpxgUCQU8kfMggsIiP/nGPNeYYo7TBjPK8f4SIkq5hs8ANIJU9wPfPuGKcwyYA9JIq0Bwe/TWD62QveO+9d9W2UhGWYwBVWq4FReLDhw8NnDOV/mH6L1FJtRslqRgnGyc3pbyb+oD9AicW8/u+gD+fGTinyPFUfzj6qnbDAUgE/fsS4DsnRy9aBKspnUTfw/Qw8yGpSH2bk78xD2sPqHFkwSV9tuZssQP4HH9jvySSTD9VJDqgNNRi1omaUwhoFXuo9pN6jwX5cdsPy0HG8WtvKDuJ81a7lbPLOdHt3iriWv2Lk4mcd5gwR48c6l7R/rFb1H7K5MHMgMVF/9xWOsJ//l/+19kUlh+/JC3w0QGrXruflQjrUiPp3/doWQauH04P/OPf/cvN6x1PbHmJq7/7XsP6WxnrpgW1RTiRLygxiWKMj2+SwTmuzWtFNzN7u3vn+JnujWOn/Hq1arTukwjT5KYtpv5BuYMeekQbJZuHKWM67lWViAGgUV4GMARjiw0LYAkYZTPA6K7cUQAJDzaHEumovJTyeFa0lVwxCqtjBLFRA04BjURF2SwBV0RaiZhhwCMIA7Ai9wnASSkP8lutmqv3oO6xiRE9PaZo0YHpA90nP/FJbf5HbBjhVS5q3jmBTa75io7HZrRW4lOf+cxnkg+piA15kHi6vdkJtKFKmM0wwNPlP9p9cq1VboNr4YkhRB+VIRuhKqJjoq7KOMBIo/4e7VjAsqI1fVos4Kj6uCiXFTEpAMnfoSKClmBxrZVhTDQALz5tiDFVdWIxkup85GF9/vOfN3WWe3OpGNdQxRhtJUAw6Ft5jb6Ra+PCjD3+l3nAd3mf9ip6d4yQRFaICrosBmBYn6HfyWmkTYg+z81RCkklHgSeAPUYu6hqMm4s7uOIcqst6YgbZX9EXcYjryACJS0ALXvkyDhw4IDHTs2noi07D7wZkGWsF83N9+Eo2zCqVt8frnWEJoe05/rsGoG7CBu1kjLMRI7VHE3uW0qpNHCzKJAKDZfxGOVb1Uf0Eypi6Ii+Ll9PgJP7WUYnl29jTcdjfNqgdomURl03OMk9DCNLibqRt5oyGYgK6Vj0j/r6ttr7vNRiZ+TMuaY+ur0gtgRGr0G71FA1n6veJuepp9ViieoQ/W2lZxBGYk3gwVhjbjvKShSlUVajBBvhG3+vgdYyfCu3jjlUABkQBuirOeO2b3lpiN3cIQr9FOWQyC+gSCwH9cuuXTuU27pDLIPdzrMEvJZQDpFa+npckRwEwRDvoaH7YwHA2nfc8DcLRWkMco08im3CfC/HCj/HtB7goDokoTXugblJ7mPNR/qUMY+DBqVjxjnLOcCxvx4UVd5gGtDf1LIN2Jt3JX2eaHABNRvozp8eOj+JDDrfUCALcEyEn3JVqESPaQ9gfJBbeElskuNvn1BO/DFHBLlm+rdqsTJtEFRjnaF+6TalUkwIpM5dm+veePN1XYNE6VRWC4ckjkNAXhx6yWW10FWLlvbzJIsqz7UXOOG+AzzSNgba1gxIZK2ASIFY+oGaqThG+W5FDtM3RIvJew7FeavKJE1Ojnu8WBxKP7NG3fP6U7nF9PM9zdFEE8kDjmgdlFHYLmYXIGZG/wCizb6IWFdFwsuJW/sNYO673/2uHcW0HYrXVudt0Weu185P/WQfZj80HV8Qi3xU1kmA63pFtvnd4FRz7K6i+gDYKpOGA4r7cMqI1In/+I//WM7ed+yMNujV98qJ2HfY9GnCrifb1tACpn2HDWOub8PQDgBW9m7GKWVpSjhw6Axb3yLgKT+TNT9OF/qUPnigfGj6lZxlaNx9dsNwb2xRd7UNa0qtP/Qx64YjvxyX9bk53dw3+reK3HutVx+TuBaAFRG3xTvzru2Lk4b+Xa1r23/kMx+O4bd8lGegBT5aYPWZAawfNbBaI20ZtP78c+6f/g+/9ZRxUYYHR+57l0PvC62lDNgBVaoWYIvjkMtB9ECGi6Ino6u0eY6sltT9XPf6sZPdu2cuyViWqur6SeUyKuqwZbvOv9q5nhgVRFtRx0NgY/YGJWYuCbSq5A1F1VvkAiBUlF+uiffL6CyvbAGBMnbZMDByMOoAfAsyMqlnZy+5NgRoPzsllkLUj89F+U/CMjImjhwJvRNjCc+waWVQl8ifU3sgcpLNXOVeBHwAtNwL+alsUjdvBhSQp4Py8Os/et3CFRgsmyQQgjFLXdYZCdtADwagbpbhuEYbOFRDaG91n3OiBZEzStSGTbPUOwEek6gE20Afs2FQfRjp/BiVoRPK6LKyZ/rUZSnw6EPPcz5iNmqOX6VCinJaBkGoT/Fqj8ooAwS7fqjaAcOf68TZkMeI7+20omi0DcYabbx9+w47BF555WM2lLkOHBf0p0scYDhgcbboqq0uU7f64kI+vMExbVWGIcZuFF7JwVJpHkWWbtyYiwiXKOeotvpvjoyQT6hRSw1F159FEAyaJ+A3jIJVGssYM6WyCZiHwgYyhGYLLZixgAI1jg8o5QWyyxAeRLXcJE18yXHJcA1LodViNhi1BlVRafWtt3u3MQX44sah1RpIRk2yImDQdzG0CoySw3VbY5Cai5QqYqw6OkDdTowwRz4jSAXt2yIsUM2JnkPpleF7H8GiFlGATo2CKIqvjEEM56Li+XprbJgKWWVCZGwbsKKWK8EgmkHzjLzwK1evGTQRwbkNvVy5rAgkLeo9xi3jEiO6KLpQK0kRKJGpAp/087yMO49dHZu5gGEPuGNs8gj4TlSNBkyENvlsRbtnTNS+x98NPjQuEPThmXzM5DYuIqhE+Q61q/PlmOtyhBC9JoIKS4A2pF7rHsaHSmvtcI66QIHASISDABeUdhEosvNiyBCIumvE1NwXLQJlNW/TYWNgm8reKIm0B2MB0EBkC2rwBtWTZo1DEIr5gpMnwHU2aqia91XjtErVONGjUVqH9Nm2F+CkIYg4AK6VDzzMUS2WRgFZxrjBj+7F+b7qG+otE3vFkcGTMbGG+YZgldrinsbDRVEiT4kSe1q08fNagymrRQqGgbv6EWOfPYF1E/X1e4v3HUHEaUC+K+vLTjmRAGP0n0umKQLu+rAac3ckslPjl36v6FoBp4qgOirbBLFYK0rYp79Xcs6MBcZgUg4cTWdO6DVOLtfdZV1Te3CMMSlNT2jvm1C5JJSFYS4wFoZ016bE7GMlCunatU1YiDFH/wOInIpg8byUeKq9O9eY9aSceRX9Jk/ytHQHzorlgOOOvzM+oVfTR57/CLGxx2utJw0k9UmbgJnuxwwo7T8btA9NTGx0e1KKDIVg2FS3RP1nPbqh/fACjl1Fz5n3HBdbAVo4IK/Wy7Z5eEzXmK89jZ9lf5ROAL9HzCqOER5cA44Y9nzuG70K9shytgGA0+9DVd8CoLRV5YDPK7rJHI/ydHQemPs4R+kDOzjo0zbXYaaQdpRc+rDCWIdYV6NJQYCgnFI4n1Q7V2PzpReOdgflrJ7Qd+5KG4E9wGW6oCvDotr5YjXL8s/nvgWWAevP1MXLgPVnarZn4kv/5L//zSy2PdpSbQp9j34BwHqvPIRFpcl3XODAABThkJFWumK16pgu3nvUvXfuUnfy9EX9VJ3TG4syHHZLCXS3NulN+vJKRVw3mRqDJP3u3TsECFXHTcImgAwKk/dpv2wARRHk3LWhYYTVZmUvsC6qAC5GCr9jBCARzybE5lGRL45JdIxo6wZtuETVuD+iZeRcspli4HEdWFIYkq4nhxEigMhnibZiSGH4YfRgCFaeGJs85XHI7eTaynMOhW2XKEBQbBGTAXw711RGOZRgrhExCcAEQANjCBEnrgNwQf/xetOUSoxQB9S5YilSjsFpbzs5f+of51LpvohkVN3Ecvz4pyOXQ9opn+eLcWTEEO0bZ7yXsi30gSJWMpJz33dsKNC2CHnQJ3i633zzzcH9YVwQGXn11VdNo6WN+Rz3YqOwHRdam+V6mlc6YzHX5EL2TSk0EYlQf1OSAGXW5PnZYaDfMSbjgce0iJHiyIOcExj/VVQeGhhRrWHxd7z/RDEjrmFNYaJQ/CPCZPXXJ6YCQ6vjXoqdUAZ/5Ua+P3I6XCoMcmlnnWKlrckI8zS3fFCrjaKKVjUhIWi6AkiUeKhIadU7dN4tUXYZl4uA9Oa8yFlbvckWiXG7q/+qBATq2RXFvyMjjHxRxpsdRhh+qPSi/GmjLVG1OBQqtSDX6zZX20XYCecAxqxDeI6wQgG9h9iQjOEHUgq+vRD6IY6YyjHt0/iKJpz+CmDjHCWQFbVrwECujbkFQ6NomdxDibl4fjQQyE8ikAVS+Z1rqKgrYIdIXqIzKbPiudEi7IxBC+aoTBcRLJS/MXK5HubylMRxeG4WqOI4iDJNySlG7ddFrXWPND5HEx53u/Wj1OVcK6dhxkHyLr0G9dphkAfIvLT4DW2RiDMRJp6sUdwfVOGiwtf8ztxofdn2hnLAxGmDcZ7P9NeDcoxlrShF7KIz5/fQoFPGB4cPcy8AMeVlVmDQ4/zK8LTzijmAcM8V5beibPu61hHqUBdVlY8CHqAIjytKiEMEEMf8hbWzUes5956c6KSWQA+lDQC7zsfVCSlbU6C/2r7avajnzvUV8Og7PvoRORxH9DnHKap5zXDn/zc6eNFJndurtQUKOWV6AN0RDAv9nXnl8ljMI40L+hmQTRuyJjGWHzbgWEA7JY2oazvsw5qHw/XP73hJ4TyMAdZsnIa0LSKA7BvMO8au9w07JlMjutY356+26xklH5k0Fu1PqPUDRqnFeltR2ZuaR7QJa8t1Oaihel+VrsJdCwQmj7ny1YfOkewt/Yhrn3lQ0Vc+k3q363wvNQ75vVKB+My4aqnWPOG+WEfc8cwTtWeJMdW8yvxYsPDRnQXl7st5RXvVdyvHvtaSsqNqrfJ+255LBaQyb5InzFw5KobZiwKs+8XAmND4fKRSOI9wSuN4wEGm827f+0oNpeWfz3ULfPTAqpfjjzoleBmsPtezovvD3/1OAGujqjjK0yg3Nsft9W7Kd948A25LXbI2dS++5N5oIxuVF5Z6a6ywRGDWCHiRn3Tz9t3u7IVrqm16TjmtF/QZ0Xs3ULB8j2iwe0RTlbAQUYaRR1LJ3SrPrmhTosuyiVy8eNkRMiIo/M55AXrkLIWaFWMZmiORNUcItTHyEyDCBgBgNaCT4UwE5JqifnzHOXktejsl0LdPERDEjKaUo1PUNiJmiAYxHwCtJcNPrVGMWeT/k19jK3MAZjF2yYnFuKNswt1WTsF5VAAMUXwXBATw9hNpZQOEVsy9jq0NBZGNGCENUxnt3U9xe+jDqAwSCbsvCuuEhGrY+ALUE8EocOSaiS0n0hGblYpqNJpYUZ+KlsuGTNsCJh3lGBjGMebqGaMgdSZNYbMRKs9zy2FLbtz95OK2Wr2UuyFKcp1IqiJrfI+2fenFl7oXqTOoNsZ4dCSPOnXOwxqWpTEl2dHfCATFGFFkWyADgFAqrkRYy/ufKILvwl5vDNii+cYwilpolE4LdPGdEjdq9USbAY4VnYhzyzUE1HlMjtjhceTIYfXl7mawksMaERbare/4yTUNgfMAkAP2oGP7z8ypRGJwThDdT85po/Ca1qw8TCKEugbu34qY0PFaXp3BGFF02AS6P5gBdU04GyyoRO6nPoNY2JjKKVy+dMWOIsYn883tShkKXS6CPnt2iw0hYEDkjjloASsMbwvOoLQbcZ2Mv6wfANusL5S6kWCX+h5Gxi2N/3MXzjsaiGrwChxeD1Jn1Dm1ugbmsqOGPaYAc3lI/c86kPqKoexZfdWgizrDRP9JKUTpOsJGZdwPQDagAAANTRqQb2VRKaxqbFn4R68BOpT+wIkE/Z1alQNQ3HJPU7cVp4nUPe04QUlaKQhah1jPyHsmsooyK86wfaqZuUl5pvS5wqwapnL2GQS3HNDmWBnuxaF4Mq4tFOa8uhi1g/W5fZfxTH8vqkSYCxth/JK3p3UFwbltAs2AL+YKAIX10zm1Pn7Nh6IjZ2+IUU5b0cdZY/pgOoAiDq449iLClNdDNeQwAqrud3IHTX11KSCAdqL9jqCybmusMP4Z72+oVim58TjBWI8ZJ3y+omxejxURnyCHWM4VFIST1xrGBdcIewZHIc4l1iivEB6rEVOr6G1FKKsWMGt+OQIrD5FxWNRsg0DuVjc9VHIO6PL81zkYI1UDNBE+2AYj3UaBPIMgzcH1iriyBsM4MtvCwnMPRYGm/BEq1zgHA1i5Jtps6ByjjFHyos1CGPRBrsPr9sAZ1ldtDuUfUSQo2KSt4ATjnCsArMozZc6OjMjB12wBxhRMCDuX9F0cUZRjotQS/YWjzLVXdc1Q8xkHpCQcP35Cwowz3YLmhusv9wBr5ZEW8OtbYQUm+VlglLZmjJQTuxxQT+e8hkVT3+eY9F/GA5Rt5i15/PP+TAHNUK7FmCBlxbn7iLoROY2oW/o+6sIRbYoaNB3C/dc6HOdD5mjNF5g+OCFwkH5c2g4vvHBEa6tKU+m4OEDvEznHaaDrZi/ce+i159sgXb671gLLgPUnDoU+OC3Q8lEErMtU4J/YlX/uD/zB3w1gTSStNrN47OvB4s0mVoYDPytvhM/UpvIYBU55S9k8rcIqIYkVPFeLgqfNaEQlb+ZuKn/lzJXurWNnZWhA3VOJmY3buyNHP27D956A10OJT2yc1GYwsUYG1RZTZ2elLgitBw8w4KQim2wWfSVR3h/m5MkI12ZaRkVFZTE6MagAhdxHfT4U21EbL7tlSB5QzhMGJX9nA8Ww+cQnPuFrgBpM/inv8z02SOiTbFpuOwxFaFT6G5HjGEpE4VTnUb9XXhSiUtdFE76sGrSOvCiCg2F0l9pwupYxbfooI/v4il9H2AR1T1Hl9DkeUBUBGRgCFVnhdUW80o8BCgabLuVBu0RlEqMnTgHV9JOBwvUTFYWmDDWW20m0IBRTPlv3XIYBTg2sI5eo0aOi2kXRrbbHgPve974nleN3fK5EmnWf1FEU2Pvyl7/sGqYuH0M9SqJyViGmODy18ZJ3GYGkGNhE4eOBT5kS15FFDIm8yp7Sa/LAAP3J5ypnRBngMaZLcCzjmkcMnGbkAfwMuoZKu85Za84R6uJCK+cnxy2QWhHAotyXkc/xa64N5hx0UEeV6asYexXdIWJPnq3vXz8RRoLW7PHlnzG0AWcBFaB1gIruGaERcgMtnBJaW+VFU0aBx7hymzerDMsJGZOMh5RXiHJnzQMYCEclLrVORhXAYJ2iQeRzEzkqBWNWj34eYyKsiZZYHQrFYAxbOQrmNK9PnDzl+0F5dN3YhN6HsRAl3IqOw15gHPB7oktxnkGfZE6TS7fUwB1SZAGqcbb0Dd4yTCs6w7hN3loo07xmvYHKzrjjnjCcD/dGAAAgAElEQVRGgWKrBPTI3YOaDOPB+dPNWUONTsqO3NJ3WWdQ+zRgJZqnPiFaw/EZo6gIv3j0RVGF93YbBE5GiLg0J42jWI3qW2OlD0psKEMHNriXqJg+zzGhInItLmUD41zuDzs5dF8155iTzPOtW7ZZVZc25D5LlIm5VI+M+bAaXEu3EeGXRmG90jSHZ31naZSRYVBgYAh0h0rXOJZY01BNJWpqarOuG6cqJVUAcZRVOnPmrASIXlf5rNc9VkvB26wKXecafZfI6hZo3HJEkuvNmnlLjgTuEbqro9x6bnEOqeqNwmhxZDO0W66vrhWAiCPMud+itfqa7DiNY5H25PekEISqXSJg9ADrRNZRnCoZX55zFv1hbRYw0T3SxlDsUc3fqbxnwKsBcJtTMDp4hCaaCB51gl32qj2cGqN/npNt3iV6nLnMg2ionS0q/cPexPrOWg9biP2E8USNbRwDVzUu5sQOQhhp7TpybRXR1twlbYP75Zq9ZmucI5JIzryFwkxJTi44AXXK0zHvUaw+pvzVi3KM3VKaAlrra5TjWhTdyh+vHPK6r0REhxHXWht4j/aHOcBcZuxlz8yjWDnk+dYaUjYMx+BR85779rpiAS852/XatVr1mdTSjY4G53M9chz4Ol+xNkpRvPa+2i/d5r0UCTODxKhCzR9xsE98/NXu8KGDyl8VJRzBQXwbjEGNHSLp1GFfBqyDLn2OX3w0wSoN/pGJsH4UgemfNSKXQeuHM1//8d8bUoI5Yp9iVmcoal1JxrOwE31hg+LztbCvom4ktFAZxEQQVoxqk15BWRqinKLQrVdB+261qF0PlIeEevBF5c1cFV0IKuULqtGqhZr8yzFRkCbWysBUdG6TKGwCkOQ54UUnL5InoNG5jtCVmsHAdfAshddQd4de5zIuUlJgzECNe+BYZeyxafJYJ4MJ4QPABwC22gVjnffIV0SsAtDFpu9IhzYUInVEAKFEYWJYwAYPuCOTqUfJhg0wZWPjOBQpdx1WGe4YmSg/jkMBJroo0AqQ594RKeEe2ADZKCt6WtdWTofy5JYxWJTBAlAugaHttwRtCrASreDJ5zHiXnzxqPMBY7glV62vllubL+2FYUmuU/Jek0fFzz7tknHEPXP9KID+SHVaOR+P+huCUwBWIngs25cvXnK0KuA0CqcxgJ+ufRjDIZEeQPhSY8LXaDBBgCOleQKoEgks47r/s99+pi82WnIf6EK5I2rLOLyp3GLGCmCVZ+UR1+cLKNTvRSMcUutCXzY4lOEHWCQ/smrAEsXAsGR81Tiy+I1yxIhWIlJkpAoYb5Hi3IOiVTid9DnoeTebonadC8cAbYxjaJtKI1Ef+O23VPdRThn+lhqDodLTn9zbixLNYk67j9XvzNt1bUwCsO7LIOfcZbibxthyDgGuT8h1d8RhtemBb7z5luiB1wX+yMGmLrOip6J3wigwUNC579yJwBrtUTRhxM84NiwG5jWgi/WgDMmiZWJwLqpMRM2Zov+VQFMpi1d+W7UNcwYDl3kOcKWvODb3Qh8gFDOlfHvyJA2wzH7IfWNoFh34+vUZO6GcL92cK0RyaXciLLAMMFaPSCBor0qUrGx1PEt92GkLAHxdTxnzyYlOOaWVpqonOpa1iJrICKIh9IJzQMJKzdFUTpPMiZVmZlC3lTxPHHR8H+dgsVn6EaliAdj5pWMmEDyk6/cN8prXtHGNda6PPsRIL6cW7el1hegy6QisnC1qm/zdMIBYT4nmMeYZN6w5AHJ0AU4p/5LyYijeAl4Z52alMM50jVNyLFByDJoqABFVXc7L2EoKwbzFsACIWwQYJvT3yp3kWrKOteicPACwP/gO7WwHQcuFLEdQrX30Vzl8ieCx/qAdQL/CsOE4rvOrvmLdAriwnvA744Jxe00q8uynRIPJ+Qc42Z+MA6GBYCjUYYmEGl/5s+Q/9inOZhOQN80/nCEtdz2AC32DGMshf+D4SnvTRudV+/vC+ctiG9ywE8S0WITXWt4oYLXSMDgeTupEFHEAIMKkSKYOC9NoVmvlCZWIQxX8lkTWHolmTIS15m7tH/3IPddaNVZrPJWDms8x99lXy2nap/fmOFr/tNeWGjzXyme4jxK1ok3KkQQoZT3gXHyWfiFiPy72Ua0THLfmHG1bqsCVjlSU5cpFDvsgYBoHAeNPV6YxtLLbu2dXd1jz/8ABOcql77BR+cw4AJ0TLWcTUdjpo593/yw/ntcW+OiCVVp8GbD+nONuGbj+fA34j35nqBJcBkYtqv0oUMnr25urjQPgMBSEEKgSEIFOuEIbD5uw65WNykM/Sp6ajCqKoqs+68io6rs9lOf5zohowVdUEP2CqEfXFVkd7bbt3C3RGlFxFeHpVopmdF8RF0UcMAapK7dWFFk2mwKsld/GNbFZldHJdQMUSwG1No+AmdRzZDMiMlIRFOi15P7F0IzBz+e2Kcds3959voaKuCGohOInv0PfvSbgahAi4wDvOVGnqj0HiDXVWRsjx4eeZ+PGICf0QAxcQDMU5XkrAD9xLhPgB9VFygTwvdqkK2pc4Ip+6xuhFYEp47xGSG3+WCMYEOln7J5E0DHIad8YBlLeRLxE113lKioqgIFWVKgAx+TzYggZ3PYMzqKbF60VGhm0TsA+huWMgADF7KFcQsGkXxBHcc6urm9RQJ08HxtdrdzDIIrR6FUrlPdceUk2FDFA5AmvaFfl6vrCMMJ0LF4PI5pN8MgiMomeml5HXpu/lMcwAkstvoipFLUUw5jo7waBJkD3VkSz1HcWwbLqKarNw9I9EcKKui0UVoxXRwuaYq0jfM4LIzIviitA1vmkoYnmuuraRKFuVFdokADXioQT6ViQgBEgFbobdHnKSmCAMUcdjWgGKX26V2N7enq6e0s5ghcFWN0nLn8kh4DuN3NCETkBnNUysB0G0HGI6DnfGnEjRGFkjBWQAdTbkG7jgp8P9BkiXhjDFy5c6n7wwx+qBuec2o/aoaK2K8KKg8YiLBYJ03c0BypHlRqxtBHRrnJ2AHbtjFJ7k1+aMUH0Bwo5ES1UqEP5pM2rLiX9wue4t8rxTP5glNPpAyLbfL7Ob8eJ5iXzs1RHa42kSYjWIa4DoDD41Tkwlsv5wDXMac6bZi1QAEV3uxxV03IWTO9TXr/a02uexdPkLABstrxcHAhu+wFQZL1q9Gvo+S0f12AEgR2iXFprLGrUrseOD32OMZ3I1nrfP9fNurPBNTblXFRUjZxGrnsY1SYfuEoEFfOgGAfDsk+sj/R7RbCYQxUx57ys16VonpI1WuO0V9iBVKkoIGLca20uRphJIlxyYEb5OTThUl2nHjbOv3NyhHHND0Qzx4mzzmJqebqupuqzxnl2187X68rZ5N4/9alPipZ51H9nXFX0jGsHVGSdVVvrmBU5LpBeDsG+g5DxU8CX97kP14G28I4lrQZ9B0WX+bYgxgjRefLw5+dvdNe0RlLPl2v7whe+4Jx5P4h665g+H0eiFFED9l6X+WegVnnwoWP7PTNukmZgijyfJaJXQkCsd9CNva9lz8dpOj9PeZ0Fq6rDInikse2SaXIis9/Sh+XUwNHK+pB1FiVosRx0HqjB1zX2Txw/ZceC5C00Tp25P2BIFE2f/uLcHJv9ifFSaQDl6GAdqLx65qLTfDSemHOkKoTdJBZUY6BA8ae2Kcfk/mFHsGaQ/1yOYINxHHG6h0SQSzALMcAA3NQ/h0qcMjw8ko8MRTtMF66dtZu1PNTgpCSk71xhXm2Mojnrq9ZErRlQ2Pfu2S3WxZFur+whHC+UPKKF9h353GA/Wn7xPLbAMmD9ib36rEVXP+iGloHrT+zmD/zAP/jtb3mBDy0yk2UpYC2AUJ8ZeggTDeJhOoy83slfVQSLjVGAdWSlXiP2SJ0xRWAxRLsRFBDXa9N60J1696oireclxnRJdMCN3Q7l/m0WSFyxWnRKRVjXUqfVCpcbFPVTbTJt6GxcGBnlKWVTqEgeBmvReNjIiBRYbMdRuSFtB7A6KcOMDR7jk82L0hS0QN0/f+NYe3VN5K9ayda5eCtdvmT79m0+5kUZRxiU7EOwshwR1TlRZGUz2yjVRAtjtAiraYcoLspgAVxBJeQeoA9eV+4QNWjHtFlCHSZHkM2cRjRAtbk0vMYCp7Ffkti2dMnrA9vQ+jBqk9DqTZXoXKMKWwER08F4LPl/UW4cTRvpvsqw5z4w5geUs0Yz7Q+0pWtLRRsC1JKHCnjFCYFhW7lgdkZQOqgZTX2KWF4nF6hqwQ6jnkX1jbFWj+pTlyIBsGKyLaEu9tuJ7xW9tBw3fQdO3xngfm8iSKVAWvRAjGBAENdaIivOGW15oRjV5emviIAFTHyNhIMTNKXfeVZEyzaPOz395OilXqPcS84ZNYNNndd5bt6Qk8c1eO/4CxwbQRoML2pAYnzxO2AbwEoE9cy77xmo8NiicWiaG9E9Ae8SNoE6CBUYFVoLVkEvlFFvgRjGakuaLgeGDeMMLAFsOXIESAGOgIvXX3+jm5FaLQBw7VrUgMWWkAFJ1NI5fqb/ApKkCq57uu0c0XldY9IDQg2WuA7lrshrJ3ceERYJvqHAKSvfIBrBn6KY0vasD/xk/DOGuDeo//RZOUFogwIexciAls21Q00l730IWgAy971WrMNp0iL5jLf0uUArUVXdCEYzKQHMLcYaZW02qz+2bFKkmNc6btazJiSDwev89MxPr9t2FrVca722yA4xGyLq0KkFyIhZQl8uBsbAgDdgrTzVKDlzz4zZLVu2+snv3DNjqcSognqiBs/rrCkxzukfDPmi4zu/stGwE1kOJbsixdXGyTdW5BS6sO4HDQSXYWriRVnU4kDy+qS9JBTzlK3iSQkVnDKoyp8+rbq+orLOSIV2YX7BEyfXBthnDGs8q29Yn1GIJpLJtfzar321e+21T1mt17TaBjhpM8QA45CLSNvS9aDW4L4tUkCGsetoo6nzEfMjyll0e+YfDi8cBKj03pIgIKD1/n0crzcNXr7y5S91X/3qV5V2E2dQbrytcI0OnDWvcseHehR+P/9l3fegzmuvLbSPF5OM9ZESenIbZ31j7XkglsateeqoXvQ+xbXOCuxTUxxBIhw9rCu0s0sP+RwcFGcmzmtFK7W+kRt7/J2TzqsfkZ7CY4utPV13letg3aHt2R84RwlnVR1bjs44p++YKzzpN5gpgEMA7lBwj5Sc7GOMZd7nOjlmMTOqDnGxhJiXyTmNY7fYObXn1djvsxDqmmpOVJS1clk9ktWulLsaXSH6tyjZ5FNfvnRRTusrBtqbECP82Mvd5z/3WZV+e1kOUKUK6Xp37P9E68HlH89fC3y0wapnsiZXLTm/kPZfGnXxRfQMu1/IRfwFnWQZtP70Dfv7f+c3GjWyD1hjHpentH4WYC2vLZt9iVMYOEHf0r94e1mVtbnrCTUYsQNUgxFUGVlBTg65QptlSN/t3j4hg/WNk4qwzCvPTrQoAbwp1Usb34jXP0XgoRXt2ZO8wGzuoomy8YhaRG5WebELIKD8yHXO63Om3jX6D++xCbmuoyKIbEy1oWA8sMkQ5SqqoKOxAo175OlEAZb8EjzNGDuUh3jh6FEbjWdUV468nDFRzhxBlPF9VUCMzRHAulsUV36yYXLto4BBtRFPytdUNGZRf7PYjb7HcdbICJ+U4Tgqg5Nrt7He/sY9WnSqbaqOBti4SE3QiCLFkKwNNc4GCfdIrMf9SSQco8GBMihlMsZcyoWNOmOi6JWhY6oenK4llFvyy5Ln5TXEHvthndDh2hLDyqOqxIqagURUwLTNZphyfUTNrmjzJsIApa2ERXJNob1BXYtIUq4xz5hfHwxEA1ANyCtC0da+/vpXr2uclGHiI/cAbv/30L2jSAuV2mJVum4ocgMhmZb33QenAIHQWyMOVtanbU87CyjFEoAX4zK5qBnrejrqnH4mesHYYr5cV84kpT+uCbQuukRM6vsyV6EdktdWVEYoiEScODzGXvL5tniOMR8YW5tlTNEOCMVE7CVqmi5tY3ql1GZbBMK5w9SrRdkVYMEYbxFWoqLpO+V3y3nDPCRqSv1VKJ0XL11Wny8YjExsmHI5CMZa0bZ5DdXeAB0grvFBSRbAo6N/mkcYngi+AGbCvJAxasVVrT1ABICrPsv8pv0BrPPkQQuwlPOtAGs/n64og3yXqCgOAiizlKyaFLAkGkW/ELHjmLQl5ak2qn15TYS36KLUJGUcU14JAGsApLnm8js0GEBS0RZYBkQ7ycHEoGUsJXqt6BHRLQCV2ni0jX9Tgw00kktMROkuFGGDXHxemTt2eLV5mnHcHFc6HpHpyrvcvHmrSk694vFAFPqiQAo5jTipUB2mri7KsfRPpn+cYSVcVuAptVYDLOtRziHeT84n181aRNkYxLGgsMuxo3vN3GhrTJUO0cEYBwbm9zT+5YiwarPGP/d5fWbWauzH337H+disw0SV43wNOOeeiq2CQi/Oiq99/WvdZz79aQPWSj8oR1PWOx1D50WFuP/o75UVmadNKg2AsQvl1QCePUb7ERoIOJaYm7Max5QCK7EwKNPASgLL9PWrr7zc/dpXvtx96YtfEDBUTVB7rtJ5bksWhurTttYO2CJu17ZOlmO6OcG4B8Ar98U9mEZOZNwgTWOIMa0xBB2fdcpKzVeuOdf5subrrKjupC4QGR7DuQwd3+yErCd2kthJhbIweexStEdkTU4qACs1W1eJOTUqtgWMhYpo137l/V5zFQYOtPwSIWRuVnSeeyjWD++Hoiu6vOYQfVpignZsr1KJnrZ+FTMjNVJToigsJtaOYcpIxm5KdaVf8uiD1b5TxswgiyVFfCx7MD/j0Cn9hFUoRsuZPzG+TpoZO7s3X/+RHC2nuhtyFFLChnXoN77xl7pvfftb3ade+2R3m0oAO156atwt//I8tcAyYH3fotp/gwn3vIDV/iLyPA3hv+h7+f2/8+0WHWjKj5ozbHQ8bCc3EZr8XuUJqqzIsBC8xxJP/SPKGjubouF6ihZsY8T0VzZCGV4A1lUbBTZHusszt7qT716QerA84rMqaSJjYOeuPd3OPTttDLPYAxL37tk/EMYAaN2WoYrXFcVZPOtsmhiWlXuCWFEUO5W34ghqcm5H2Iyct4KoB/U2U0uNjRqDtoxYvmtDVQbZRnlhd6uG4tEjh72poioMteuo8lmnp6db3qzqfGpTASRfh2YmiiOGEtGNvaIVb9u23R5jvOgAAUehiEbreOtlzKyR0fZYm+ltGdAzV7ivWUWa13Q7BZTXCghjOBA1oDQM539B+UycGwoRBsYAqBaI6eWz9TdU7on7qcj6sPxEU1QtA0c/kyeciImBvYyn1CqlduKT0O5sxCk6QxTZuTmp7cn4Ic/MeT2KnIUyqWM1emmAqsBPE7jh/uhDgDEecEcETaML5dhlegoc9yZG6tnFyVKGTtSLh+rCg3XOdN8YRnWsAlRLHTSVr1vGdR1v6ZxM5CjlOaDGAhhoN2jejC8YAhhSfJ+cxYjZRPBoGIGJWAsGI9Er3JhQwTHyAIPVrlYIbsJX90R3JAJ1g9xnAeRJqVpj5AC+LsugxAiGfmcaK1Rv9R2G+ZRUfi0cQmmPFgFmq8w8SF4q14E4FxEF58E5Mj2MSmPEAwpXK4q4BsEvHcBsAX3fEZbmiOA+iTIanGIU41TRvZFPmSiGxpXGAeDzkpTAT8vxc11RU9TGAZuIjhG9ZXxzbeS1YlzamHYEDjoouaALbitTUF3eJ/m+YQNMmNI/JZqnHWkY6JSaEUXfa4MFvKBfhkFQERdogpSWKuqqBV/0fauP05f6LOd29Jy51sSxOAaCPlmHkgfHT+aZgQYK0LrOysmmna2GS9uI/v6QqKjam+Oul8HNXKWfOCb3A02YeYRTwUZwG+uUwnEZpkaV51a5zsyFGNp9x5XHPZFrQGBzhHi9Ys4KQERcqXOZFRx22zW26MNLAirkGyOWw/FKbKbo1zAEOB7HKUplgdfKs+R7FXGKDgERfNonqsHuW9YDU5db5K03973ftGi9y2mpzTyXDLpwmGSMIGj3rtgCrJuINOEMxHFTrJHQxeOEYe58/S99rfv0a68JsE54H2CulSMjc5hIfRxF7su2L/aFlgDxYXwQvZMDU46fiupx/jk7OhRJhaav9ZP8bASi6X/6C6eh12TRo0ee4BR+IEGeV7qvfPGL3Wc+8yn3e+ikxJzTR1CU65GSQM3xqHHC+lF5zeU0IdKJ48h7gKOh0lxQe3F+Ip3MoSpzc/XqjMtOsc5ABb4ppxLtsEiKgWj2sKk2sJbIQbOacmAwdnTPiLfRLlYnd86znBlqG/JXnXN88t1unfa11Zpj2ugG87cc4nFUIC443BNqzwq1m9qmcQKUY5B2t5iVGpQ5wuesnG46vRgoWk8qtabGZxwuQ4c9+1adx05Cr784O4isNwdryxOvdu23bzmJ0x+l6B2HS+01Hi9quDViko2vV1qBnOff/df/SmWbLnkukMs6pX39lZdfUsm3F60rAEA/8MKvDPp5+cXz1AIffbDqdeYXGWF93sDp0uG6HGH96SfwP/zvvjOIsPZpLuXMqIW7fu8b9X0DyICIDQZPfqOSsuGuEOXFEVZvwFFhRRJf8Sg/Hz9ZpSjACgG9e907J890J0+dNWilvMV25TJOKKcNeqCNNymYIq6C8WalSO1AeHp5Ag4qMsAmxeJeggkWsdEmX8YHeX1snlb1pXi9wCJ5InyHOrAYF/MyJqAIs/k4ygeoFBihRhqUSdfu02bGuchpxdiBtnhFm/uM6Eson6Lg6vxZfTJF2DfYUDL9EGMQQAV40c/VAvJ4XImRUlPvNgaNopm3MaZ03E0SwwGA42lGYZdN+bCUWsnZ4WFRll7UZCkYK4pT9WfyClvuqWmBRa3rl5BJRNJRGxRHGwA27auJHGFQFj0No+t9mzLAfImhWaI59Etf9bUA4SAS1fJNM26yoNc9Du81RuPw/Xi0y5isGVEA1UZHQy396xpGaXMefo+XPGq6S9u2D3gtCqPodN1PGaf8xKiCJsx4TVQn/VTfr3PV3LMhD5DXbSFEQjkaIk0YtUVtw/gqY59IGSVsMNw2SfyH/FLaFwod0Uq3DaBXYHW1+nCDFW1RkI2SKeAHld2iFlYfmLLoSH0Ui4vGWddtRVaMOB1zbYtqrbUjA2Vmopl6OAoUsSrGX0VucC4wNyAhAlidN67z4ZQ6c1bCX4oOI+xC9JX1gtx4aL44PUrZlPxg6MMg0AXVeASgmkYtw/i2opZ2UJluizIvDpoJ0ezICYW2LJYHRnQDTZXvXqCV900nbiJutZZUqkE5MgBGXDusB6K80EqL6l5537QzbQL1OnNPa4auh2M6OmhQFicElEqipzitqu6wAWhrO9YfnA1EWwGxnhNEcBgvLWevam+6dI6urSjDBQKdT4vAEY47fT+Ux0RJedBmBgoO2IVeXykAjOGiXCPgRWmSG4quOcKN0woHRouID+dkgGvm11BBt6K6BXhpIxxPgDNifoDCOLC0/jVq7lKGj8eqPs376AZYQ4FxqzYhQuuIN2up5gHzgfqtCImRgkBfP3gIRTw0TxwRCE594Vd/tXvl1Vd8n/RJKckyZyufEo0GqNnp24wTazgQAdfnrAJMKRf1J+s185GnNQK0puNEipp5AgZ2CrvBwkDxe9o7FZ+1k4ko62c/85oU1L8omuhLdrQ4V5RGdOmtFkG1u1j/UAXn2+T+49DA8ez9t2ok41AOnbtYG7Q1aSywBq5LkX9W0V6AJcDaqsiuKawUDu5dB1+jMbOA0rXGPNeHovEkNHr2Ch2WvcxjXuMnrBDKkel+9ftl7ZHHtIedO3deLCflwou275xomFkVAW5res3TSh9h3aHfTe3GgdXKCVVKkJkgGoswuhhT9E85JGgbdDBC8R3mWuPwKNtx6T4QRhI5qsyZ7NWoLdcc6juAhs7S9x+vgGqfalwR1rF1sFgmux/+4E/tWESxmhI3W7WeQwXGGbBSGiD8/PQXf6u2tOWfz00LPBtg1bbKLwqwLoPV52Z0f6g38gd/97feB1jLaO2Dnv6CPvQ+5lLKo2jj3sq2RFnxRmLw5JkoXiK3GEKCsfoeaqECryOK1q1Y0124PNu9ffw95bOe62ZvKkoxKVrwBPlU2y3GBL2RcwNEoanxE6Oi6EJ4r6OcGSOphJjK+C4q0IK+c9e11whmKW9Nm16MUoQ4olhJNBbQSgQGCmWMuCc2GF9SZHOXVD0xVIgIEkHj+jbpmgDBREZnofs1WlCpXIbOmogGx3KtRW2Wj8kDlgGzQu+53fg7kvc65xzRMhmFK3WN5NxyHdTIg64JEOKYVoTk2B8QNaxoS/0cGH0sPihyFlWsUfoqkmYKk+lPgI3UUawobQyFRHlSqzR5s09kkIAF++DSlDLAlp5EBqqGaHmk+ZtVPx1tw3DGVE+uGa+Q8g8dNrQ3i4S0yKkXUN9H8toyRoc//fcGlus+TXkmFzLWob3ug++23/OOuqQZ9gGruQbO6LqeNv4w/KLOCWAlKjEjYwzqGmMRISWM/B1SfKSvMvZp89ZGzdA0WIXZoDY3VRVDGYNb9HqMQ6KBtB/1ehFkcU3SFiXm3I4cmD466fNUTjaRuzLoiAxgTBL9ZCy0G2ogI7URrT7cSplYqKq1OWPNhnsz7IkgG2xhGGoMEInE8VPqpqZw83TkognD6NgGFQ0s3hUlHccRxqxzHpuICUYyNEmeV5R/CLAA4AJOnTurY5IiwP1Cv+f8Lh+lZ663s+ENYE30P4Jda3Xfk5rfqMPinLJoCtRQR1Bau0PRlmFO+xWYS27p+ECBmO84dUCNXpHXElRzLVwcY/rJ2PE4Vt9SGsrsDZ2Hvoa2DSBy9KkZxIjEmGmAM6LVH844r5qmyo0XJdVRcdONQzU2U0NnSs1jATDWkjY2Qg9OnmvAYJX1Se1kxoA2zDEAACAASURBVHPoj4kGFjhgnQyQG85lrpuxRPmbzVJPd0RO7zEuKXeSaGQrxUUpENZMU69TDm3oMAK0RgzraUp/wBrrD4DVlGCN86qpXXtOH1C4fTwmlWCiqNTEeMv31Ry/o+gvTBYo0cwrjgMjB8cmDk7A6zXlXtImOD8AV5T4QYUXvQLutcBqOb9KdM8R6B4I9/pjlkXECAF4lGgy00aA1QJqLfpe9GyDVM+T1jb0InOuzTF2yMdPBA4f3LWOw5e+9KvdV770xe7I4QMCiQKsTW0aZJr1F/mm5PQasAKcJdSjnjSjiDljmi+AXus07Aw7wARCEQO8rDULsDqnfPdZMYPozwVowDhM7eCNIJ3F0tlfdd03Xa4JFXGVQduiXH3E2TQf12mu4RTDWcf6mPx+XQ9jStd6VkD1h8pZv3z5igHruvXMY9Ssk9vbdySWI49z0r5Vu7b6pKKrlTNdnwew4lgtJ0LW3VC5Ge99e4ZrC7136JjMmt9TUkZ/wqJ3rINxzrPeuOXbHKv1ve+Q7Dtw7eCC/dBSeJLDKoHDtaPdTolq3aKuutaBjXIqTotVtWXzpNOFXDZN45c99yu//tfSAcuP56gFlgHr+zpzGbA+R+P7Q7yVP/zdvzqgqdTG2wcEZSh8EIjtj6m+d5HLg97EZmwgAgUXQGShm1CpUK8kP8+lESgaPrZBm+NI99451Wh950x34vQFbVCi6a5Z3+3eu1/CA69YYKUk5wEC5NsBNNnEnFMjejCvqx4fhgW0vIHRrs0CoGRjVkatC9NzrXqfPCs+S75q6IvyOIumCPAY0bU6b0uGKgbg9L793cED06oRu82fxchnY9wqyu/0wUP2yEINJgLBtZC7FGAR7zs04BGAPRFJ2gIKrWpMUnNtJcaXNik2/RFd122d94KELa7qSSQMQ7se5U2mPYmsFdWJv1ff9A28vgMCg6NEcfpAz5s0m7XBYQmkDEEa5+AaqsxDACs2JiUWUjMSQ4/77quq9sWForA4NBqKmlX3NvBeE7Uf1IIcAtUyVmpsBvDFGVKPco7026HapURp+pHTvqe83jew49YaQP4gp40proAeDDIZMoxBxiIGHwYWOYiULAFIFmBZatiUkcV9E5Vl3NxZpJYkHTksUxGWgKivTSwHldS0mcaMDGzKdjAvcKIkyjDqMh423DROoYyW0qzvsQEWIlOAXoxpR46IGsqITd4V+VjJg12gLEuLPiZCqAhpA6yIHGGMGcwTYTFzATo9zpnQPwFOptgzZ/DVyBBztAmxFa0R1FENEFaeqKKmZ8+es5I08xVGBJRl8uAxvpnTa2UQQ0nGVGcQYhAyHgFR5Ms6z/0WTyjGj7oJzZ+Nk6Hocv2hqAfAZ24mKlaKuDUOTKFvJXM83xtVsSLUSZtQXm6r0+l6lA30pk606ks3kbGK1LneJ2JQevBezQfotKQ3sNY4Bx1g4lUKJ2BKM0WobZXG1S6BBCkiEzXWewZ8rrGs7zTxNNYuI0+D2GHt4TrvMFUgM6ccCowHooBFy2X1DstlwrT3SalEA1xJ2aDP5uRoQGmXaGvNbwMMjeNalzIXw+pwmkCLjnH/tI/ntT8SUbhEgwGcQ+XZms+O1jcWAJ8hmojKK+J866Qsv6jxA5WVyKBBsM7te9M/+oZIK2OLMb5BaszMUcYEjBWcITUe+utHsRJweKxXn+KcuKnxlRJAwydAGcDqkmYGtk+nH9i9R4TfoChPxjDvZ42hv1Ez5/4X7Zz4+te/2n1ZoHX37p3dfc1NxkUYDDF2USlPdBXmDuwM3fMq/a7IHBOS+2AO4TC8LTBPusqM6NLUN7+hveqiwCNK2HcFZAGzjjq26C+XG9XmCGEZdKvd5mavuY7omNIMdu2QE0N7KGkt43IeQHHFEZCwcSjKKIPDmjip8kPf+3//1Oen7jJiizifiH72x0qBvfrJOllOF8ZGsVUq0tqfz16HNGFqPHvt55/FwgJ+B/RovZ/0jNTILWdqOW48JM1A4jthJwz2Euyc5pDpg2sLxfXA91LHsdMu7Kd8oHSgUVUiEOVeYpMuB6jWgvkyrtxWbIIHOCg1vnFmf+0v/41M1OXHc9ICzw5Y9Zj/sCOs/ehG9ejzDlb7I7eMyudkNP+F30YB1lpc42l8mtJSEcqlBvsH0WfqgvmOASu5h3jxMeqVj/NYXl8k2r1h6N9dgKDOOTamTWtis2qyPereO3ute/3Ye8qVUh7j4qNuXAIs0wcO2WsfQy85Qhie0LjYqDD0AQtRDp21AcF9lPof3l4AKddFBOsmtF+pHSLqwaaKgY3ICQY+x+V3vJ32NKPWqGgZxvyIgAmGFvRLcloPHjzoPDeMIAzmvfKM7tq912qI5PxARQN0YATRXgABrhEKsPzdBq5sSk/uS2iFSKOuZi10JwCGjNMH2sAkvt9dmpMQgzbBihqzARbVmY0VYFSGdvWlN8Xes953WQ+MngJiBi6hqQ433yykiYIQ/QwFCyPbxk/zdps2h/qpjOx5GW+8rhzLys+kv/hu0bZMk7bHe0j15VpCvRo+QVEA66xfiQj117REhloph9iAg8/VWO2DUv5aoPqDgOzSdbJ+7ztjls4NACtiIVCjAU9EV3kmMvjYQIcxSvSm5pavst1/tTe/027QFTHkyBO7JyBHZJESHsl/JAKaHL+iIxK1XN/Kv+B0ARwhJlP5fDiMHjinMNRc2pTr4v0SQFopITQ+n7JLKcuEoArgI6VfQmkECK4SOMJRtFtj3JFJiQkR7cXQh33ANXCtODAc5UDEpYncADwqbw6bj/FAoA/Q6tIULX+WMiyYcpzb5Z7UHs4H1zVgzzuigZGoiAzzAQBM3iBtxT2R1wrw4/vk3M1IefOhnCgY0kSDIzSV/Lf+uCyDE/BUTpeBAnGjB3P8cjyYbgtluZV5wrA3jbVRfMPySLkYHkVNpO+KZkhf8b5VmNt9Yzi7jE1zPJSwHSDFtEQArs61SSJuRAYnJzc43w1VYu6BKB0R3pRDEvVaRjaQAecB11TrZ4GygNbMf64jUd8m7AVorv2gRcNpe9Y6qODWGmhsE9Yj1juiiqEWJ6IcRd1Sm42xTxoGpXRYu2kLPs84ck5tA6JuI6LZBqxPO6Rwjph6rrFWJblYg0vkyA451jXYIcxRtZ1ppEQam7MsgnGJPromNg4Ys2CyxtUcK0pzORYoY3b+7BnPCZyolEmpNAcbdQDUili3+877jY3iv/cF43Dq8My6YLBKhPWRlNQX550L+s1vfK37lV/5rJxS491DRa0BT7SoZQ6hjGsOG7SyCOIM4u+rBc5IcVEU9Pq1Waeq8Lw2M6foMiJPoigDrDX/POdcG5ljpH8Bd4yDO2IM3FYpG3K2eZpBoDF1T9T7dQKrO7dt6Q5NkyajCKmuHBbHFOrjOMLgUjEGtIZRbuuOWFJvvvV292/+n3/rMlacF7CKICHPEvirvai/ThedthwcleITp5AYF+R367WdeNY1SB54Pax03KKpjPnhXhNqfvQBktdex85aSQoMdX9LRyEOpj69t/aiAtdcx9Jr7+9XHgtqm1Uq37dh/epuj8rkvSK6t3PdcRDo+mADLVAzW23uiLvG8Df/yt8c3M/yi+ehBX6JAesvEzD9s4bqMmj980/kf/Q7v9noje8va8NR+kC2v+n2KV594OExWFRHk5QocYHnl6gdhhHeQgqIC7SIDvNEqpBamQXGZDyOTcqwWCuV0/sSZbjicjcXLl6T8fa4Wy8vOOIfu0W9BVCy4XAujGdAAa/ZZAAKAAYMpyoK7kgIlFoLlygioGuZxxiek9iKwKgFFWx4pjTHBiKtouUQucAIu+08LTaORQHWyv1C5GZjNz19QN7RvTbkXV9Nx9kn0ErOKUCPvLxbKJ860gTNVMaZDJ3VUOJoFwxFtYuawoB1FKNNx4EW/ETG1n0Z/Xf0XMDobMqFVTaCzRhjtjzNRfMLSKsxMASGgwgHXWRvc4RLHAVHfMrRptSFTagj3v9s5uRNor4osRrnU8ZwcS4luYbqRgwmR1oblXE4XlqEoV2STTJTzEJ3LCOB42M80vapvZkxs9QxUnfm91v0IGB1YJoMIhe8MzACMQhbJDhRj+QU1s+M6YqGADCSt5SSDqW0XLTjdq6W++sopyJP1OXliaOD8zI2GbNEwAMEAtaXAvaKrjpCq8jQXSmfrlbEYQ0gVIC0BKvsBJLhhEPDYEvjDocHQJz+wsgBdOKNx6A3W0D3QR/TpQEychpBk8S5gOKoxh7CLOTdgWvJlX5b6qoo8GLEUePVQEjjlYgalMm9Yj2gbnrp8kXla885grxzx3bdp6j6ippwPnK9ULtFjIvrp4sKjHAul/6RMQhgdXvp7+R3YtghJ8N3ADHMIQxsVLcBz3yea3qo8WMj3QaxlL913VBVETmDrurosGiNHPsudFUdC3puRfcqIlP5tRVtZW2paCtrio1WG/DDvFe+w5oyrr4h0gf4ZbySf8y9AzgNenwvYZcwhnA6sQ6Zoqn5TB+4HqTO4TI5RFIFvulDctkz5wKCAbDRCUi0FPol5a+gCVvcSeCYSHuiO3IqwXagHq4BK/l3zKWhE2upI5LfAfpDsDBkQdTMqqgrkCrAdZWcFZsH6tJE1WlvgBzUWAA5VH9HD2kH1gmdx6q5gAD9jfnlNUx/92cJPXHF5GA2JXoWtCorknUDhWTWnKqJrLZXe7mesdZpt5U+s05jbIPaG+cJzhFHbZnXOh450VxHVINXaN3Z6DnTwrwD4ScADEwbSuS4nJIi9uQa2smGWvJgLWuLrkFqFiTqjsaTlp8D11tbA/x3tg31y0BACZDHsJGD9/69BekjbO2+/Rvf6D73uU9rvmscurAESTW6fwFdr1tPUk7OYlWKat8VdXXutmq43sD5hdNGjgQcuU5zoWwW45G1Uf3iNY/62DhKaEONPQusRU2a1w+JvMJAgLouJxXj6oH2gTGB1G1S9J/es1uRQkr2yDm7TsJuAqw4DWBRsA+iZs9lE5F+/Y03uz/5t//OZd/uy1G7SmMWsApDycJmtFaLiBcNux9l5X7pR/qF+VPO6FINzneICGet5VHOD85X0dUS9kJkKk4m9rUwtHAscw6+bkEnAfPaG0vMySyPBpDLGVugtNgpoRUPna0cL+s/dPaHDaxuUZrR0e6QhJYQxSOHnYnCWv5I18WYQaH6rhwEv/r1/7Cm4vLPZ74Fni2w6nn5YUZYlwFrRvAyYP3zz+Tf/29Vh9X0lJQ48dLaAE+wZzZEHkuNe0BelUSpDcVj0EY8GzGALEYKBrLzboiwKjfn8Qi5IIrYaJPDUy/uFCW09VPKvgKtNwRajwmwnjp9sbt0VYJK2lQ2SgUVMLhZ0RyABx7yft1LNirynvAiX5HKLhsaxgQGH0Yt4IFIF0YjhuW8aGPJMYKOFgMIgxDjEzBKxAijdlEbBfk6lKEgWhUPvDYRHQcBlOn9B6Sgqc2WnFbyBnU/u1S7datAK9EqImYY3RgUtBmGKECVHZyf0qTq5GhlMZCNohw0tROAdYQor54A1kcoCDufLZEQ03Jl9PLAKOT4Va6hyhksjYjbsFHfAHbWASBMEUw5ogA/NvZEZirKxGtUZ8vjzGafyE3KTTjCiWFu0aiAkgLGXBsGz1PebKI55LWaIomyJ9GwHJ+2mZL4xHa1W2ia0JOboq+ppjH8ygjgbxgm71/2hwyBGD81H3KMlHgYGpWDvz6FegMu+3TgAppPfV7fcSaTjodxTCkN6Ia35OSgbXCuEIEi59q5icwtOwI80YZ0vRaxtoqoIh+PZYiOy0kDEEtkO/lPLh3VyvlwfGhvFVFzJMrueeiz1KkNWGIe8Fn6AYOMuYMRiVFPxMTGqceR5qXG5JgA0JtvvuWopinsBr9QYeU4kvDZ9PR0d+jwESlhz3bvvXdaIknnfS4M19Rx3eMaoo4UySijhQwGW31OzpWIqgCpunBeY5c5yzXBXACg0xVWLLZTRlEegRDyWx3BExiCNg1TggegAfEnAOsmnZfrB7Ra8EV/83iWcwWWBGOHMWCKXqOVVpS+oq1lVJYzqMYA44GanQXqoO2h4kufwM4w0NKxMaArl54xw71yLBS2aYcpATwir4wN5koig1qPFO0C6NLOxiRtjJRKKfmt9Blz1OrNWheswGyHgNgXcpgYuMqpwDWYMktU9hG0Ws1XnZ8pU5GhokL31wnWz3Km2K3FfGnRQLd1o4S6pBLGdwMWCMptogQP+a1qC+4BWjeOPtamOGoY7nEuFLMAx8TAkeb1ScCtIvJmXQxrz3IvgPBQMpMLbiJtm98Gg6RvIFJm4LEoBVoBeq3j5IsaBHv9idPRwl0aY3FGZE2IQ47ovMabAF4pR7sWrRycHJM8RgZuHGYBuwVGPSALoMZNMHiwTvTXEL8ulV/gKk5KLwyoPbP5aq0V5Xbv7h3dd77zre6zn31Nh06knI5kTyVlwjncirouCADeUpmlG2IVEFW9IcB647a0FHQMaOZ3PH5wgLCuoiCd2qqUR6U0EGB1UcfhyZowiBSbMZG2s2AhtFgox/odOvCmKdVIl1DQeoEqqOrjomQDWBl/nI+9l3SWhzonjIcfCbBCCYaZQmoO5agmtafv2LFrkOtNH7PH2dFFO7dxWJFvxhNRbeYWTmicQC5p1SLboe9S+ivjpRytdxZgkUB51nxswlijcppF3yKOoVCDo3TPg/3SYnKuJIAicRzglRpTjIV+lLVAcX/v67/O8e93W6fGu5dfOGi6NyXzwqIRW8eRfjnIYHXpGsgTnhPL6lt/9T/rjajll89uCzx7YNVL24cFWJfBaobuMlj96abw3//b3xzQW1wmoIkkOFioTcLUFxkQNmLw/jdj2UAHqq+BTkCUgW0DrKibPtIOFaDKk9cYLe05Im/tfVGKRNMb1+bGxn3nLqqjyktbIwNjZF13/vxs9+7ZK93JM5e69y5eVcRxlQz/bdogN5sGCVUHapk3LKkJb5RhAjUKsHD1GiISCEdIPElGExSm9foc1Fk2NjzrjwSoMUpQkbSYQ6PRcc8TMig3y3i2GrE2EY45JwP+jowvNiyDHrvGO5er2a+I03bResZkKEKzgiJJJAqwAuCjRisqi0SbbSjcZ8Nveaw6jKGFNqdH0DkFBqFSQpF8RD4h0S2dswxn2rlyuLAl2JSh5NInNQfcXxZ1aAXrtdFa4EMbHxTNtYo0FRUwkYIY45RdqRw8G30y8q0O3PL2TJlrRgHHt+FPtNjR1RhcOCssAuN6jQBSvPLUg1R0g/PIGEytW6nwWsAioIa8sJ1qwx3k42JsE59gfDny2aITOj7Xm2tP1LMiLTXyQx+MITuMziaqbGNd44brTGSkxDWCEIYGJcYK7Zn3gh76x4wQFdGJGH+iOWpMUo/3woVzjvRj3ABKiK5SVuU+zo6aI+kpRwLr/gAhRA8B8xhe60SZLEM4d++raRHfUnNO9K/y4QCORLwTESVn7a5rJ9IfODaIPo3KubCx1Yp1FKEZ2HEiKOdQ1/32O8cdJcN4M61O/cB4oNwJgPWFF160Qux7Khdy9ux77st1Mlb3qfzCx1SG4fChQx3pcwA1DHzmkKmXAgkASdeNpVat8mOJ/qAMDG0QMTMokFaNpQca7Zt7B1BTd/mqPn9VtVvJFUSpmGgrzAYcRhu1DlAb1jUvHT0DjLTIMoJGLRfdyxTgqKEdzlOCKJav8bgbjjmAUPJboz7MuHFklhImamuEmWzUysBmPXL6QOsDKH2mvSr/mH4iVxfFX5xtOMeSSyfgTl1p3RPUZ8TgmFNDtWGV60B4S/PTdFu1H5H2UnDGObBO4491C2cb69aYynatView5j4i0krEEqeG2rKiyrSr50EBeZ23RLaI8kZlOI4ut4bbDedHaMM4FCzWpfFFNHlK694ejYEpORdpG8YTNHfuyWBY/xDYctuwRzTaMOtxIutMM0qyECVruYaU/Wk0Z+fncv04ypp4GgY+DjTST6CjmlWgayeVg/kFaPV36C/Asp5V/zlrKhNrRGPqqoWZ6AeEpGDqlNOTNS6slFb6q42bp0CoAXzWnCqVQs439+x2btG1tpTkc43GW/4rPLzsk15bBLqIZB46sL/7ze98u3tNtThNDyfiqbnMeGDdB7jN30SFmD1KNV21T8Ecui9A9ERqw0+gxzYhJsafRZc0lwCxRDlvo7KtJ4CVeYk4EtTg0McD6M2eoZmak5BxuUpjAsA6IYDKc43ox9Ri3TCuXHHVsaWNWV+4GeYjgBVn0xtvHet++KO3PP+5TtpqskVYowmRcVol0cq2oM/pq8ojZ29nTFGCiP3fQmDqIxxDjqjiXCW/uZwQiEwR1W1OEIA++964nHC0v8cCneS9va34emFnrEvkEGkl773qlCclJe0y3B/K4VXOctbNAOGwW6LRADC91+3esbn7zKc+1n3729+wow6nGp/DGcaAIZqtAWGaME74/+Rv/leZI8uPZ7wFlgHrM96BP//lL4PVn74N//7f+kajgLXyBhgsbIiO1oh62GT778lLa7EXNlnEDMghcn6awFNbtH12AK/eI1KAsWLVUQCZvudFuuVhydzx66LrQnPlvCtUj40yNutU1ubuvUfdjfl73VunLnb/6k9+2M3fy8Y7uXFTd3D6sCg0B7tbN0Sn0wa8cYPqLAqMblDtRjaKW7clzz9HNEZCIHqNCMVagWOMvSltjptkLK5ZLa+vro8NHkOYKAwe96Jt4kWlXI0jt9pwHAnBY6x7GUYaRYtaF7EOaq0ePXw0f5OhQT7hnj27ZODv93uAGGiWeJnXrFyrjZBarGywFDRHFIfoAEqhi94codypxbu78m5Tv84eXJ3b4ipEN4H52i9tPOj7FmgBqNpgysZeXuryVPPd+zrHHbXJnOrXImiD4VKlPRxVNNhNRML0PcRp1C4l8FFRCUe+HLXSJxURfCyLxIId6g+iXwB3l7/QOTAgMVwe6vx39L6j3kTRrFyLUvMql1zZLhn/LQIsUAsJXED7tNGHUW3DeFhftSIrmBd94QsiEKH3DqOrdprYqIhhUrTPRGuGzplEWrBZIoQSVeKUoBgYTi3HrcA5ir73HsgQ17i9dOmC8j8vyehNhBXFx62KrjI2HTRpAKByoDiZjXHnDFrT05/x/br2H06kKkHRrt0UM+YhtRQTHaCN6DP6/PKVGY9zwGryUtOGtB/G2wM5Sw4JUAKkK6oI1c85ahYruiNK8NsWj6LfyDXUEFQ+3T2Dov0azwj+UKbjsuoGzsrzv1rXAhNh21aVZHj15e4Tr3ws8SXqiuo+7sgwBew6O0+Xv1JttVGRxtuKeJw5e8EAGSOaObN92+Zu985tyteTYJQpo+kv6KKrV601cKTG7EXl2V6SEcf8YX5Q45njjwq0AAQt5KKfia7Rdhk7AZCAehmeOEZa1LGohkRccP5gpFITEacKJSi4D+bw4l0UxCkZRJmMdY5wGbRCzRWLw3ORCGiLJNYYA9Tz2aLyVw5tnCrKVXdevUqF6P5gZvA95jufY/ywBnF+AArfoX8xe8qZwfmZ36ylyZ2V022TtAHkSFgp0DJm5duowjL/ALxxbBBNSx4/4y7HbHTQxrig/Xk4uuQ6uIARcuEjipRovxybGPhat6YU6d6piBl0+Ak5JKnjef78BY8ZShMF9CZ3kHtxDq9BLGvnA5cAY93hSpi27jc5vvgJg8Vj3s+sCXauNsZIUZ3ZX4jWOrfZkbFE7OPISckZxvg1OUBYk2f1u9epth70fw5fJ9poYNMeVQLVLsyWopBeKRGlfHCpfVLONL4fNofSANRX9FE5yrjfT37i492v//o35Qh62XnkMDjm2Ee0fqNKTg4tfZr6zpw56tw4/B43ZzIiSijj4zjMfHosxtC8afbXdN+0MfMIsavQ0rW/q58BrKS7EI2m3/2EmcAaKEfIOjk+cVStgEolgDyuvpnYQO1i7V+e52pzfR7K8SONmWsSeXrn+Knu+MnT3UodE9o4985cwdHj0nKMI5yAupaKqA7nUhwPYYsoRUf9Tu5qaVWwBsyKDRV140eO4FLXHHBLn+PoYcW3w6OVfhpr5bIcPbWacgTkKse/rR52YkXNPsr8g/7XxXI9lfscPQA5BvXZysNPRDVrPH0LuF4x8rA7cnBP9yuf+0T3xS98znt10kZYoxXp1rXj6EEXYIcYXPT7f/wf/ReD8y6/eFZb4NkEq15bftoIaz+S2qfyPKtd92Ff9zJo/ela9B/87V93/qJLiuDhxmhgo/WzaJMx6m07e9EODRQDnBw1fK+hw8j41u93AaX6dtGv8jMRsYrU2oOsjbMK3bPNssHgNU9tO5Qau072UHd+ZqH74cmL3VsnzmmjEFVIxu7kxqnuwL6DjpY9fqSooSKr21U+xKrAMvCwuOYXbnUz11VmRKIr5PHgvb4r4E3UiyjthISeUCZkU8BYwZjiUTlJ3BOfZUMs4Q3+bpEhFFu1oeDBJZJA5GiLSj4c3H/IINV0HkQfFOHYI3GmXbt22gDDSDhx/ITuQ+IUMr7xPGNg0A6PRJemNAURqXXyVGOEU5/u4ZOonwZ0AErJX2qF0a0UC200hmTKwjRw4shDlE9ReF2wiI680gjlKOKMyqXLV8TK8WZa+WvkpvG+jXobKLkGch0DfBQxksGMZ96eagCXwClRSWxb8nahjEYZUter40GpeiCjjMgAS/ZqvNau2Qm9sZOXfq3owFIflXFuBVUbXTGcPRga4AwVL9H9KuVjFJTb8JNHqMMN4DpnKwZQGbRLwWpRbJPD+/5HSowkKoQx7J9EyxFMUVmmFTJ0Lkt5FBCHMi3Xx73sVJ71FgFxQJDLIQDwGf++Rr7foqb8gagfYNsDMUAAcEAU1Cqd0NisnpoczuTlicIGTVTfwsjEKMRZFCVN6PeJiplyaMB215TRyg8zUNP36Wf6iO++9dZbZihE0TVRQI7Htb3CLwAAIABJREFU3CRvnOhgid3c0ufWKLeO6MAWUeRfeuFw98KRgzZoAXqsF6WuGWVuIt0qTaOcwRsSPjtz7mJ34tS7NlBReCUvbt0aReuk6EvkpMrQJJoJqIqi76Ii1ijBYnATEaO2K8bxWkUvVyPOBpWaiFujfbJ+MW4S8YD+HMPdZXMU3YXiz5iAwkrvkE82oTI4dAb57MysRdHXyyDFOQP451iMK4xmIpslXFRUQa61RNJqjuEYqGh+HHerbeSWeM+E1p2wFyJ2xjoUoFtGb6jefUVT2omBxZwoxW2M3Y1q00kpjhLV5VEKqxZw8qhh/U7OswFrOXrKeLaxnXXHjhYcmRrrXnspy9VYCgagjEN9DyCP+q6pmlqTGS+sy+S9A1znlP/M2kTkzmsMToWi86ofodezBwDc12iN5qLoX9OxmUdEn1ySJbVSaWvXGFYfWPhL9+AIsZ06UlvXuld0e3KvcQygJM0azjEdCWyPsrH6ttbwNRM3ILotR57IcSH1Fp/mePogey1r0xDwss65zZUbws/0S8Au6+qBAwekkv8xp8JAiYcxwb1XbnMi9Lkm/lcOHpy0fsJ2Ue4m7W1g3CK+rCHcO20IxZ5x7NJVWpGtQO62h5ZLrqZqzWptQXsBIPqIdWiRkjadnY1rNV/lpx5EW8m1tSgWYk5OyBXI1PozI/EnwOrJ02fkeFjvfZRH1dDtOwURg6t9t/bklGHKPAgTJaJZlRNOuyF2aEYPoBZ2j6OWrVST00zSYfQN17hzx07fp1WgWWMaWO1TfF3Z1m0TxyWMrGLp1HpQTuykAMR5UFTkAtymIrf1YPXqke7Fw/u6z3761e61T73i/Hz2f+yN3bv3eL+4ePGS5zl0f4IAf/2vLQPWD9ycn5k3n12w6uXt5wGsz0wf/Xu40GXg+udr9H/y299RHmkUBjF+AY0AVdOmmmqlS1I077XrK7IzEfVyTioFzJvqqBZ/AOuiFt0IZ4TS5U2SBbxtErVhE/VKjcBszmxKGFsYaEQV2DAAa/P3R7uLNx52P3jzpKJH10X1kmdVG+DO7ZR1mNJnZaSo+Ph6lcbBQMVI2iBaHHQfgOrlqxe7KzOXXRIEig0G5cR6lbbQ56EQsnETucBAL+XACC6kWPxSFcKKtpaaoKNveHrXjCmatq178egRq3eOiiJFPhIgeq9k67ds2ap7WtVduni5O3/uso6fUh6jiirHUIGiRI3NhzaWASlElCX3aLCBYZf8s4CAQRTRpDNoYhFpAURHOELGWCungXf9gQxs54ARUeEbav9QvlOfz5EKckVtYEh9sxmUzkOlv9V/RMEw8iy4pGPBEKPfTCXT3zBsVI9HRsO82lz1YomuayxBb8UA4trsfdZ5UJiknuFjUaM0+rQpr1HN0q3dFoE8tx3NZwAe6nSzs9xWzjtsICwCMwGmXlR1oQYDA6GkRGgHNOk2NjNDKgeuBJhyXvccx+sZloh40GY20IFdVtUkskQ0XLRD/X4JwKrnDYmdcMGbFc03YBW93IC1OW1i8IYs6FMMwsWhCHO99FUowLmWCN6EtgcNNrmOyYd1HqqOQZQX+jmfK4EcNVRowxhwcjBgwFWNSWNkRxkfq87vpJkCvH7r2DGPoVDPE1GoSBjgiTlhmqujshiuioro3qgn+PKLR7oD03s1HtXPakicEoje1BhifRnRMVeLRTGnSOXZC5e7d8+cA5+75uQq9f3KFaLqyUjbqHORkzmu8YNTKFEMwA1zg1qdD3y/V53bOhuBKJwjApiMO3++iZXBCFmt4z8khw+w77SFgFbT2mF56PslmEWUfwPURsYqDiT9hDlBO1iUSSkM1Iau2pCsWdU2jKwSanK+Lu1PxLStb1HRTT44hjfXWeraxSLgOxiv5N6zhgwosx4uEZmrcjklPlNRu2KFWARH82yDnEFEv7hGHJRemxlfdsJknDOmPaeSGeJzMIbt9GnsBu+rrHdau5xuAEuEL+hz7B21bpYQVgDHCudwbxdbZUoODa51BgchwALGCrON49ohR77yHTtecPBBFUZ8jHu/y/rWQCiXnLrBrEGwG+QAEVAFgHDVOOXMGpGxDxi7LbBLv1ZOapXRGaYA5H77ANOrQ83LwXYal1g0GvLmj7M1hukIf3ak1QcCBSpn1VoK7ZwBrI+dVsKT8QC9mihiPercWYeHegF2MEHHb09HTtta5kvX64rsc6w7jroT5YVCnPXCDizAm/Ph22vuHZEihPeUH7tC120HkyKqa+Sc3SgHD/RgHKj0PediD8Ot/Uj3dfnyjJ1T75274HI2rFFxIsaQHzgVfQ1Rlu/bB4DpmkuxSyo3OXmq3BeljLJGy+EtQF597Sh8o4UXgMRJRX3z0J+TW11K0U/RfZszhf3V7eW0gKwjtQ6WUJtL2SEYp7+VQ6nyxmu88fvkhvViiu1Sbd193Z5diPJpr2TOa47CMIDdgUI67ARYYtSQ/W/+1u8M+n75xbPYAr9EgPX9i+ez2GG/uGteBq0/ua3/6Pf+ioEEhjeRGoANEvu8h8EAeBkIZjhnURsGkVSAqIwtC3kgEuQNTh56jDpFCouGV4C1aJuM4TLUAKys0v1xXRHXKgTeScjn8crxTn7H7sR7l0UdPKmcOURtFrRRKid1cqsMod1SEN7u6CvGJ0b3NlFobOBpP5udmxHQlZrpjVkL/DAu8N6uhZaoSC0bE/dYRnzqXcZzX5uXQa6MRoxHjlv1GovCB9pH5RHKIjXVUEwlF2+9IhvQs4jUbNu2Q9Gpnd543nn7lHM7iV4RISYHzUIWTSGSzaqynwyIyGfDqLaKL/HVbIZEKy0oI5ovBhkeayLALouhvoz3HSc33mTAAACkqX9ChSQfFcCiDwFQC5xivFSunkWW1D6jMk4xgMrow3AjmoFh4M/IoARgrNI9zSvCelnRLwAr5V7Wm5651h59lwCyZ17GKIa8jEvBGUdYd+7Ypigd4A6LOdRkx1kNQCufNOPazo4WyRgYns2gjmHdvtcArA1QR9limPYNw2DTXtRDny0vedGESzHYx9HlRdFUUYSVokhSGkZU6CtS+QWwzoqKzrzYLAN9h0SkqEtow8sxYz0qQmPjNCEtTCyAJxRU0y2ZX42+F0dKSo0kqlv5troPUzExxhSxlsMAAaO7ou8a3EJda/Q3ojLzGiOlSFzRvgAhgWtFwRAl43FONVAxuFx6hqisDFrmAlE6orMlUMM8IUebY+IH2K+x/+rHXu7279utiL7EoxTJN+0bNeNmMKaEhoxDUYSJsF64NNOdu0BNzNR1JWozKtlsBFzWCaT6qbFD3nrKWqGCm/IyAWaprUxEH9BKmQ6fq+XeJmoU8ZT1mod2/jCXNJ55hEqZvGvuh/Hpz+vex5WPx5gBvGJUw36g3xkqOEkQq2Ge8L0CmBW5LlEj/h7nUurQ0n7JY0teLH9n7BFdNdVfn61603yWZxnSZVRzrMy5AF6etE05behTR3JwcGl44RBaI/om6xfCTI5CNs+MhYoUGY2DonQJmiAbjjHGqK6vjHPYFVAr0SVYozVlJTWjm9Mx642AU4tk1T3SlqzLu0QRZow50t3u3akjMAaIAOIQg+rZ1iX3k9ZLU3nbPLEKsvrA88ZAt12bHXUIPc1LfEhKvgIuCJjNOte5hHSepvdXRM9TsgDdknUgE7b/aHPWUc2n14ynPrUEAP/Y4xv7QuuPoBH3V+OSMQl1n37jgWN1TDmXfZaI91jt3ZVWUEAKwArAL0eJ0yaaMFjeS/Te7al2jhp6KPtuDz3rWAaS/E7foyaOs0V76SDCqrFFxHBKY2ujnjAS7HBm/WJtNVOo684KqAJYL1y6Ivo863wD344yD0WpaFZSMmr/HUa947QNmE+pIpfeQRehgUjSG1I2KPs08yDR1Igl9Z+814/q9ueXx3E53D1X2WsTWWWMVn8WPbmip8zJmou1L9U19M+1RQKDpD7sVB7r5KRSRzZv9R7Jea5JkXqFbC2cwOzrrGvkuP7RP/1f3j8cl995Rlrg2QarNPJPFWFdBqw/27hcBq4/vt3+8Pd+K0IogDbtLBjJ7FTQsACtZXxVzkbELlIyAcCKQBA01VBJUXjURiGjB7AVGk4MBIzOqk2GYcTG2wes5YEsiidj3RusIleja6SmuXZSyocPurfePtm9eex4d+bMBQlk3NNCv7U7cPCohD4OyGhV3p6iHhsUNd0sxT2+v1k5dajxzSnide2aymIo4npbIkwPZGjiwQUwVhQ1tRBHfW3QgzFcy5vL+2xCrjdJPqLulw2SPCgbuOzy2pg5Lu2zc+f27sjRQ93BQ9M2BhfkIaVswoEDh7uDBw6KgnxL32cDlJCMaMJWnkQBUm1HdHWTNjOixeRgsalbwZF8HBm1GOfkSPKa6JYVfAGnT0URm9hS85A7J0mbMxELotMPBe6dV9NyJ01dMkAKDQ2xJQy/RQEfNn0AStXJK1EmRhVtAg2Qa8B5QfvgOed62WQfyqhzzcZWPxeD0lQurd1WvgUsqX/IsTNgVfH0LcptxHCWqRMq4lOGU8rMVKSnohyAkUR6hhFWIq0M5j44JSqHAJcNGoNEmLdFDR1GIeL1D/0MgFI5spx3QLlrUbrHjrRKHEvtd51ahxJrmdO9I3KD8uN2lXqZRBEWkOrrAZ9a3zQRZMAPFEfNJcYU44KIB8ArQDbGNPcdQaBEYW2vmxyeaB7zFeEnqxQrwl2iWSayYXw5Cg7lHCGs1OENxZN2Q7SH2pgCaPymz1TZF+YxYw3ABuWS/EQAKGsCgi3kKN9Q3hhXMr1/j3JYX5XTZpeuQRFPUfBJG1hrkEFenKikjEGBxVUCrPO373VXRBO8dPmqHCa0P+BRVHpFbta6rmPyeS3KJeC2VSyFjaKaAlprbSGaA8DhnshppQQOOdR2+OAgc6Ra402fQxQtNYXVVmJEMB+cs6/PMC5vqt1oFzu19DmAHefhHDi/WO8qH5zIM/2RKHMovhVV5XUZ1vytqI0BweMDYGlqs66V87PuVCkuQB3rDO+zxiAAZEecwAuOs3KuFVWb3zm28/RIrVC/ch/kreI0WNSax/zku6mZO+VIDpFjnGBcx8LCvO4hbc0YDd0S+m/y+QwSDI4AlgJCAkmULuH7NfdqfiS6l/zS2n8BT5yHe3vl469q3aaGdRgBOLJuKo90ThEl34PnCs4lxntomgGvACOBfoSt1G+IDt3SWk0bXZNo0vXr16LuK0q+6wbrs2PrJwKcetdS87u/M/Yj2Etthqd/Z+JlrVn6sI3m/4bGabVJgZf+serzrHXUKGceMgf5jCm6ukccSVWyJf2ddo3jF6cUzqnk8/K9AkXsB/RDRfULjHnx1YO1rXQO1kv7gQfnMzNDazqOBPpiEPlnrKq90XFYL4cqokvrRP0lHYAcVohXU1MqPyfnHNF8Hs6LNUtILA31/zsnlL96/LTYN9cV2dyisl3kmIflUmts1lei7UHOlRsamyAR1wLSfAdqfuV/D9rfDqLh2lgsKTMMGEseV5Xb3tg35VBrjJOi8xaDwsJJmv9OoWjR3ZoXFcUtZ3z9nfNx7hLvKscVxwLYkwKDCvRBlbTZo3rd7LunTp/ufvD//alZCIgv2ckkxhgOu3/2v/2vHzjult98FlrgOQWs5Wnqd8EyWP35BuQyaP3g9vuffvubKWvjXJ8oqBKJQ2oeKp296nhVXfZF4KN5jU2xhIYIj0+GOTuOs16JwMrbWkISFaVKlCSbGBsAG8yTJhLBexVBKNXO2nhHFbEcXa2Izqr13YLA4MKd+/LSXu5++Pqx7sTJczLQlSe1SbVYp7bKMBF1TuJLCDZhRGFY7du/z1HOh6Kdzsvrfn2WnNYZF0K3F1dgAwMUg4CNgWtkgwaw8iy6XgFoPocBgVFB22DI80Qk4ZGpUkRcbutYE9qEprsXXzpqIRkiuxjZG+VVpk7lvr2HHA2DUnjzxm0DVujKdyXogqiLqZECdFCQ8LCmNIeAjDzJ0HGJhppJBt0R8QiojwYxEeMpxVPsJueWtTI0GFoPBFYXbtMHFINvNQvxuEMflBhE6Nic+4HzAxFP4rFZQJL7JnLBPXMuxCMwmFBAJToAFXqDotZAKwQvUJtEaMmUMoFKciVN2TVFXAavjB7UZJHtHxMImhQFcyN1PBUWAliScxzTtZWCiRnr/1zltyk6GkQQjWVcNqrWMCI7jIJwTFQkMdrKeGhBWd9jVECTpzdURk1ExcC3TSMDQEckiB4AriWa41zoWRvOc4r2QZXfJdXjndsVIZFx4hqwBgQ+kY8UL36i2+TZzV4nInRDitkofCJ4FYPHkQDmKH2s2yHSjfcdejB3x2co60LfnTp1yka7nQjQvHUui6jpHw4CordRkI5QTqjVMi5bxI4xBY2ZnEhHCfUPUTJq7wJUtyliTJSOsUOOGMJa/J0c7M1ytOwXaN2xfYspnqPkuDNGYWXoQhkHo5oHtBm1l1EGn5PDZkZ5twBW+uehFW2l6j0mMKV+8H0iMKS2Amgx/6D9c69EIwIOY6BiaFPe46YAGjQ68n0T2aafFDXVOmTwSt65nHKAn0SUWt1WOQos2GJRptRmxuGEaA/twDx0/VDWShnhXF8ZqT6KvlNgogxr5ko/6monj45T44+1FyDJfWDYAoBZi5hrrJPnzp1zuSTA6vT0tHOIOTZrU6UwFGBlba1oDtcB5RGz/T6RR61/OB2I1NB/iDIBMGBFUL+VCF/y/eLICj21iboZtLYSNPGwuORGRGRajrT+7nUfaqmFnDLHKKfCsbhPl+LyMVe5H7mfvVqjcSDMy1kwI8eFI9YCsDgb2Ifop2KA8D5/vyDBLVRxbymfk5xUR7xaaTJPLeev47IAlMgZ2/LPM/Uylwu0FHDpA9qam226L4mk5pil/suAqtc1t30JbX4bqLYosD/XljCvXY3tAXNplcTn2D+Zy1wLLBn6krUtyuw5Z0pTRRwJJyl7s7UIzCQoJf+o+w8cwW3tsBMO0E/eJ84jKNSsDziLssr63MwBzyPtPeT+Rk1f1H9d7wacVgAoOVbXy6EDYEVgjbm+SeOJUm8TYiZY88AOR9bU1d1tXff3f/B6d+zt45rvs3KAaj8hV1nglxzSmg/VPzhWeZRThjkZYaJWV1Vjj98B8DVvDMo1Z7k/MyGY87rPKkPD38vhOHRMJRWgHOxF5U298ThYMzaSwlQR8GKB8bei+Nfcr5z1chZwTK/Rzs2GdTWiNXK7nLRijWg9mdC+N6G99IbG8rvvviedi+OaN2JtWDsiToT9+/Z2/9f/+S9qSC7/fKZa4NkHq147NcCH1lTrgD5VrRbYZ6pvPmIXuwxWf3yH/MPf+3byLGzYItahRVWUIww7rJWKPLCbecq1nzbhG0itSFbLyBNGyabJ7+VdpuRARRm8GUOtaZTgGuNlOHhH0sObrcAzlMsn1GmlSLpe37p9vzv93sXuT394TN55CR89EkheIyC5ZWc3feCIxTrY7DkHCr0YZasVKSDidUOKpuQBEYVBoRDDo6KnRfnlOvhugdbyjNfmA2i1uJM2oPos0c87yq1FNh/Dnk2YepQvKJ9vi2rUpc5r8nKIlE3vP6zNi0iJFAUFwgF7lN+5dv2qKJ1XHN3BEKDBbaz3utAiPQbbrXxCowmzQfM3vOpEDU0xJXKE4iBCEDYuMXwQrZAAxgxKkyrV08p0QAEnxwxQgFAK7UL+DPU4AbwTovUWoDd9kPwffRYqM8DywQOJpTj/RmWJZBQBHqDz4WXnWDE28MTLgCS6q2OqV7q1MtIs+qLnWhlQODdgrpHLi8GDYm89njI2AZfE4JoBymdshDjPNF7zokhm6CZPD7oiNM/BeHPrtpIVDbAW5Y7lubz5oak1oMm59Dfnljo6+kjtdN21emf1c14lXzDuDh6QQb5nt8SDVLrJhuUw1zZiSxFuMmAVWJkRFeyqxiaAdZQooOYi47nmju+BKAuCWkRAyC3VvzEZPhGcCWDFyCzKHN8tqmmp7vI5gJcdVbSf2gSQjWFKfjSgiOgXgA0wE7qgcqvVh0ToMMjIr7qJErS4fhEhwSjTmNgo8SE5bDZYqVapBT4/pToSsSZ/lTgqc/uuRItu3VLZpxsoeZfxTWRJdFanRmYNegCQQlxH5yVPFLBD3U/jd7XjYFy0SKDzzOVEsbAONF9qCQvsWO1a7WVWhRxbjtRCjSelAREhHcv1GHEI6XMxPNXGqATrHkL9TZsBetegpKrPcP6KBLGeFuW3lH3LGKcvAKIFWPkdI3aXoiv85PisT+UswxCnT1CzZc3Zozq3KO/y2Yr8lKHNe9YLaGM/ueKaH0RG1R5EHUnlAGwbdOu6HXFVO07irJODgPdcMxbnBVRd9Xnq1g5LwjA+GC+PYWWoX/oqwUyPpJAk2sz9LeozZnO0sV95hFkrJMikiOt2lQZDSA8xJwA+tatxlFHmiTUSVskt2CVas8l9LQEm2qCiW9ZXsHMkJceYV9lKtBf10gDKvuqvEXW9/Z2ybzcMX2etMPOhLUtLI6f94ML7oqlcTYvuee75NU5G9rYo8BdgKmeAI9tWQw61vY6ZetKtFFDbj8N0SkQ8jJpQfmtsZq5kz+MezDhp6sCMSVJK5qXoTbQf52gJUnmM6Qm93/V+tdZQGm1Muaum/2oeknu+qdUvZ97bUYBT2hT8VSqDtdD9yZ/8O7GkjlskbVz7RFghrHOpa1qsjqxLoQsPGC2mywdcOtqpn+zB9EfVUHVtVF0P9gvz0y4LM2WGJWiG63nWjYqk9sFpP1JqOrT3mKgLl/OpItZFCe6vAfwtzKTUZcYBlTqxcqrp2hm3rGGwF6IIvCDwv17r+T23Pcr9O+TsZC9mPpw8ecJOpGNvfK8/RJdfPxMt8HyAVZr6fYB1OZL64Y/AZcD649v0f/4f/4MYdAItjrxoc8HzTp5M0WGdy2n6W5RvyV1i8caQiXHAYl7gFAoQqpe9DQLvJHTGHrBwn4C68D73nmUF8NlsCKH74aVFfINcwccjq2XQP+l+8MYJ0YPf7S5eFaASABuf2CKA+DEDQQwdNpKdu3YoYifRFmrFKX9tUdFB12mVUUhZjAIkbCRsfkRuMKIcGWiU34pUlbFQhl7ywVJGh8+6aPu1GzZwoTPu3rNT9SqPuLYooA6jnwgnhsfYOlFEtSGj3rhAMXNFlW7KoLwuVeM5leNZLw/1Bl0vuXN4rh3RQUTG1Li0xwDwuClpR+W1kYvm/NXkyJUAEwY7kSo+MybBqSlFpC9eTEkHVFEtPCOwCN0SKiJ1OgEqzgET+MHoLMoo44S25e/QhOG6kkOL0AmOCgSWuEbAHIaDjw1l1UXgEeERgIGe6qiZ8hApIWPvtcRTiGoRTRTFDDBCxCFjq4KSw/xTxh1GGw9HdUrQKBzYjCvHDbzU+jodWbUY1vB4+Xtq/DW3jJ0LtF1AaQSqijpcBpMpc6ZSK6qn6AF1HKkvu+Cak4ty/IypFMVLBq1EHoiAMDYqkuP8VIOL5FEyB6+oJA25v7cNWBVd1TzEqGOuRXhJTodSagZYQE1TG9AXRFiJ5hORYzy6rQWoSjGWMb2Gsg3qG8ZV8reSjw5d9KpLfMzY6F8vsIkhitgRtObk0W2Q0wKBs7WO8l+WM+OyAPacakACBnEJEEnFOUT+6SaVVEG5lfMDglxrk9xDXS8gf1SA9Z5KV0Hln9PcIaKcaCiUQIE+jQ+LxRAxB6RDe9f45vxToh1SLogIogGk16E4cbgvoktczy05gaCmX9PzpqJxbhR9Eor6uGiQOGlQsea6iPJl3IZ2yZxi/aGNOTj5/awdqWWpsa3zjKuP6eeKttC2lTfnSJXmIuCzjN7KYcVg5Zq5VgxZajaz7vB5lGBN6zZoCN0YBwSfhU6LM6FowQW6uG/Wrr6z2zTlFgklr51c9zitWItDMed6iaRPaS2bUnSc4+M8cvkjpwxEyMYiSo7MUceUqLxmHyVo6BNH+TNBA4DyHd8f/a3PliBNKfq6zi6f1zUAMLYqar97526Nmc2630Xd/0XX2wXYIODG/UOTJ1qLEwIWkB1OdprWDI+2va+XiKp/01/JNW0gsYCHtx/PvVI5Ljr3cK8su6GA6WAdcQt6ifGj9q9B6HR4iOZU7EdziXqGxTGMKFK+C9VvOfj0N/q98svZk0qFvZxv9V2DXQHWAmPlIKiyY6b7G7hmjvAI5TfrBs6GEuW7ZzXdCOLBoAEw4cRmbWHcOT0Fx4XnN0BVTkWNIfKimetWfNfrqckNYslMeF56njfAipOK0kH/93f/jXUobsu5S/qC9zNo51bkjkYE90xkkTW5HwnntdkoDfBxDzh/4gSOk9LR6AbYo3+QTqKvKlJZ4zNzZaQBRBxbUYzu2yM1ju0E8Po0LKtTrDA+E+ZF1tqK6FbKBddYc5O+JWXEucgotQOq1UawpxAszNpBDuyYbIejLpXHOnLixPHu+9//QXf+3Td6o2v55bPRAs8pYF0Gqx/+8FsGq392m/4ff/SferG1UAX1yhQhZCOE6pnSF6LvaUFeizHnDagEN0JtHBSWbx7I1FpFdGlIvTI1s20oXE1tQlF+HUZhTR9u0ZIBRXiwSawQbWbKtVmhCK8XOH33/LXue99/qzt++nx3/QYFwUcEEg9o45t0nty47gGqDV7M9TLkd+/eqeNjnEdZ9Oy58zaOnAPaclIAoAA25/LpnspYrGgGGwqP2oSINlUEC0rbNakYAz5XafPmfC+99IKBK1Q7ACP5WDgEZmeVhyoZe3Lmrly+5vyxBVGJA/pGur2Kzu6SIAOUISLDbqeYmikZZJVMykhQrkB5ZXo9L+BJ3qPp246KRJnU+WHKeaWsDRG5TRKoOvrCywasUFjxpGNYYISXcExF6wzGtZETcUJwhzqTBRK5b0AsURgXaFe/YxTwPteJwQMwSPSCaBS1XJWLqPsfAbxBtUK0S3TtJwhoaEBRImHC6+zVAAAgAElEQVRMG7dBuoAldQmrnEwMiQ8yFMkdTn1BI4sWfa6xVo6SpFIBWAP265FIbHnyh/lTzAs7GeyoSYmCRbXVvNoRqhxPaM93EJJyZOxqyyMjEjAiEQ0Vhf/0a93RI4ccxWJuVOStDKxcs5wYan+Odfnyle6ChJtuyYnxRPnba1tJJcAqoCMAFaA+VNeGpo/hQ77luJwcGPdQIon8OcLi/F7KUSl6TakK0+hSvJ6oL/dEuRbqOs4L1GF8wjUkZwqwekj5Va+88op/TgkUAT7nlLMKpfycFH6Pqa4i4BXwAobgvPyE0ss1JTcch5LqqmodgSZONJUIK5TiGwK81+duWcBqQFG04wUnS8Y+9+MaihpjjCMo1rQp8xlDDwMaoG3xJxnpnJcncxsxJiJ2MAWg2WGYYxBOChxFACk1pxmj5NpB/3U0UKcFGPm1WoR5AEWetcAUXN0ndXYB8UU55Nz93H2uB8DajzryWY7BoyJhRFtMmWeMNSp3pRwQYQXEVnmbitTw/Yoe8V2OUZE0/mbxIv1E0XVBa0MB/wC1jEWug3WYaDoicQfUx8zzaBUACEtROdE9n0/jDXDC0+NY7ePcVupHaj6bsdPTL2BNzdyNSnJRKPmu1X01xsNdiPouEVXmwaycZaxpC8rpdntTDxoHmPcSAWIAGUACSj7OH50fPQXGiyOtrEOq6QTDg92qz7aoduvvM5XX3V8XPmj39HrxNIodfKzWmrLlhlHUYZTPThmvOcmr9Rqr+ceTEmX0Ne8xNicnNw0o3unblPSxs65FDg0omz4B7VlRSo5dwJf75EHf4ARhjcCZg5MMMbYZ5ZRyXaXnUA6YOLXSZ1l7EC+LQ8pii2rnAqu8B2DFQcz36cs4e3AWqj6q5h+A9dSpM+5jHFionFN6hzk3KXZPpdu4jJqGXLGa/n/23uRJ0ys77/tqzJrnuQo1oAoN9Ah0k+1u0qRDthVB0aGwQyEvuPDK4Y1Df4FX9NIbc2PLC0c4HIzwwrIlhWSKbnHqbk49N9ANNIBCzUPWPGRlzXP593vOPZkJsSlzQwBsZCISmZWZ3/u9733ve+95zvOc5/Q1xYxuAGvnREls1yQB4JhG8iuAZD/K+S5gVjuBtLDtjGOSZEjaG5USYOE96320x6GzFI5rj3WrcZzHfvp8G0O0WZr30r+3Dv3s2bN0CKA9n87hkSpj/EjibAdJKNnjq1dpwce+0nL9/fsPoqrYm4TDN77xbyfH3/3+z5uSiz/7xI7ALw5YTTy1UBK8CFj/9mbdInD9+WP7z373vwrboiHGLRbuKwQKdwGtGjEpAbUBvQv4JsCigWjkbpFpGRxYvzpAayQ8MSTN/vQEEBIAalCWmkAZrIXyympVsjDwbsDasqZk0FnsrW9UamhNC1sbgJWs6qqNk9sPnk0uXLk1+dn7pybv0PLm7kM3PhuXb2UD2E2d6IEAB7OXbrLKg5UxuXkLwG6S8b0MOOh6P58/NyE3GoPC3nDSsw/WzK8C2N7YBWvNOqbuiMB35uZsWFxB3E5afAhYD718IO6VD609Gq1sHj8CYMIsXSdQOHt2mk3K3pm6YwqGV+GmqRyI2jLlVoxhZcV1fYTVYFwFqroM303rBp1ay6jH3nNu0tUHsQIHN0zNmaxB0hhoPdK7fS8dhM3VNdlzMnA22K86Hr9P4MIcMDPs5m/GvRIZgM0hr6s6QOSiYTOUVZZRkln/qpuFDQtgtUa15oCmFdbQyX081QDIOiGAuvJg259s4f007VhpYSuBjDLMOCgnyB4ull0PNpId/tw5NrqXJvjN4poMemXF/XiRvq4lCfa7eYakWJL0K4wxkeOgY6zybl2Niz2XbZalq1621kZGVxxjLMP5KwQkkYXxfgZy2zDU+MqX35gcOnAgJiTe35aRN2CtgJV2QdYqkzA6d256co4+lbrnLqF+WwOrmJXFoVZZXrVyqLrTCnzXWnMsM03A6P1S/imD1bVWxTzO16h6POf9PaR/ynxTf8WxPZ7mSIIwa6h3YoB1cP/+yZHDh5nHr5F42ZdnZxZge48xEPDdAVi/9dY7k+9+7/tc/5WAEo18jDZl3T0vgzgZUcG3gFWZuImb5cwx1QX2jb2KPF3QaDua6vtbjJ4fqXmHkbjL2MsMrkUtIXDewvOhQmBlmJ1SO7hGCcILHAnkqz2Hz80Mr5+GubR3q+yL5lEyehry+OAprxSkyvjIqjt3fI5idcXfhwEnKWFbLQG+c3gNz4hOwgvljB3kVtAOyzvMlDpQbllgyzW9Tp+Tls36e1/XUs4GeM3ctjNwy+wbZHjve14Ve6kzMJJnXVRt9aHZ1jB4Sisbzr9dzn0+HdPdtJ7ZECad9iS2L4JZcyRUMJiI8/kQ7FZiAmZ/yMrr+am6V4+bGmuef885CU/mnNfjPGw55/wzWi1ZVDV4K0ywTV+4xPOAOV78E0pBskLXeg3o+L3O2PVQ19Nez0R9n3XCOtzcTEGt7ztvkvQhRc+CbfFvGiMUYC4A3wC1Zb79tZOynUDo2C6ql8EQthv9I8b1AWuDY+dzooGUAEnQs2XLtmrzM+S9mSu0cGvjoHnA/WHJa9+PZlN7722JuqDYmnvvUx2z6rn7eAuBt+dc97IUMa4RazDI82Z5G/KsCmSZK7qhb2b+WDrgR+KE5PyWsc/emnznO99HAXLRHyRB9MiEFAvmFGvGFGtkAz7PRTf9ljf3+AnqvIZ28a99WjVYOX77dzEkc7/IPKzWUT57ZWhXfZT72XFOChAbrC587jxeq2E8j9zTkQj29TLCvr/HiAptMLvOAa/j1VdfjdTff3tPjx8/nnINgWvKCPj5LCDeRPcajrNnT/VejfN65Nj301t+9+49UYdJKPzhv/k/F8zYxW8/+SPwCwpYF8Hq3/7U+5tuSH/7Z/LJeYf/43//rRFICOyQvKUGD3dPvjfLqVxsvQ3Z12hVr8NsbQjWbCrXMxDIYp7goaTCAkzZtgas2cQHiJiXT/H3CyTBvdk0gO3noaSiJRc1oFmJs+eyqbWT50tXTSj9nNzj88KlGVie05MPTp6b3AcIrqTdzQ56tL726msBdTJTU2ymBmMG0DsIxO1zprzM2rBLly7lmlum5/V03YlBsBucgV2y0gRRLe8ziDAQazYyMlJMZAzklEyuw+zp4KEDMUuwHrOCMuW8hLrPlsUNVsB65sw0wYPtRqxHBKBjviFY0CnYHopE1GMzplej2XA2P01HZKmWamJCUHYbtsteg26CMhEOrayTNaYGw5oiGaQYeK6HJd1Bs/TLbJwyEt5nN2CD2QK7OqgWC6dEq5lagwDvs3JLwWpnnRuwWrs8oGLAX+omlS8bPERWWy61BpmyNLKoShYfCvBhZlbznpGfKvWkfldw9ohNO6TpMFGpsa8WP9Z9+X7tGtwSuTIksp+tCZGW3kUZmGM9p9/h4zBBxUCkzpdxVRrtp6y7ErkKGjTC0imTmujhmFxtUGTfClwtlZHjopR6pV+xQImf7cEp+suvv87X3Qn8lYULrB2vNrVxfARGgvsZAqfzANZp2uLcwYxrCZLgpelFqOSuxrvaPmleA2PN+0d+BmgwWWRMHobBelEfR4Njme/0ZC1mxeszsaBs2b9RQpy5zjMuY6lhivVpm4a0T0Me58BGlAqys5HljbYRa3mGbLl07cbs5M//8juT9+ndeovWUZXwqLpV37ekcUupMd8+Wa2Rk6ZusMdTJC5kWq7yDJw+cz6JgbW2xQA4xSmV/5K04sNrMFlkK40YB3Henuf1a1fSHknAKkuY2lIAZ7G81jQWayR7q6mTxlb1HOOiHJaT3/NeJVf3uSXwFFgF6Ph80ypmMPbeo9uM333mh9k274HBu+/hfeig2PWgZNewvibHmIsCt/7aQM7XdNLLce1WGa3Y8HcF8uqp8vrbCMYEWifUOsFnAO2H//Z6ujWOiUWfbX0E/NoMaFpi6TCrGzVjvV4XZqTfzi/vl8dX4eFa6bk47iZrXKfiDK8zrGZBKd1wvEvd4PPXzKHPrYmflI+E7aokSwMiz9ekic+wxj/OB11fL5I49R65jignTS1i2iGVsVYzjb1vCLir/c5IbnFMGT6ZtyXUT9b2NF9+4ol2wqqGt2oU/dp/10myfo8QhfwvPY/5bxVzsP9G1Um1ZBKIzNehNjtZygzd4KvG2OfScc/ayYlYk57kE4kC10qTyCYMNlCiUSxjSfhrXjnPSy7rvx37OgZKlzj7apyFciItmopBdS1o5jAJkLD47SCsjLVaE+WT98tYcC+bWa0kA+yjLKw9Vk38huG17pY9n58bJ1jD6lfN3UzQejxVCq5x50nE/ejHb00uosoQ78uMRhEk/50OA8jThz+Ev7OmvJM/DdA9jnPf5yBydv5e3w3XYj9aoeD1uQenxjlKmZoX7guO52qTZ66VI4HQKisvvB3ne85akmHixzHoPdG4wDXKc2ilgsfte+T7Clg/85nPpAexz6JAVeAaw0LXNO7XCUDssQ+OZS1KKZbX7X6i4gbVleNgHesmxtW5/61v/PO8dvHj78II/GKB1ayDPDDz2rS/C/fg7/A5LgLWv3rz/rf/9R9n83ORNBhWdifTOgP7JtAzYDJgXWubG2vQlLwRuBXDpMywNtEYKLnDGRRYY0dw3uOdzGQCgg9/pr7K+rnBxM5tSoOJ9fUCVXt06kTs4z+1mmAQSfCztBHh7ZavQY75fHL+0o3JT9/9gLYWtEjABXfNuk2Tw4dfSXDhOSoPDvvEub+07yV6t+5M1t7sqoBV4Or3HWgZ8BkA+poYh7AB+nuDxgY5LUEysCsnR4I2AKmbi2yaQfvuPTvJnO5KgOvvrbdJ1ptzvy+7REsPGVadhVNbo98sNZ07aIWyfRuSRZ2V2bwM0NyUNRuRgXvvg+MBqmHguDYNSu4QnOiquXJIDlPzxma5geuwXskN0w16DYzQerLgN7jPxpiRWwF63Mx9DzfiuIZyX9K7MrKrqkXt+qoOJLznDRgbEEo3pol9s6ItFzRoH73sDHZkZzQBUhosm2oLDgGrLKuBkG0edCK1Zs6PqiGtnpmVza6st0FxAlsRG5/pj8kAG/glAM1rra024w4IfiobXdn2eUBqQFmAVRfOJ5gBxXwmrHPVrxoAG+RW4CpwtJ5P19sBWGmbVAyPxlLIuvftmXz5jddx3N0VACvzWtJJA/oypjG49bjK3G5ZW00Nq/WWvP1kBXP9UerK6x6ZPFKmGwlg6gnL7VPJuEF/ztdjC0IMiDXOMdAEADwZcm0BczFytEvQvAhJ+9attjnB3dPaZeaFiQ6BisAlo5fHmjmoWRXX1+ynRiomkF7wLB4/RcLogw+Qu52L/DyJK17vWDRAs7Z5DaoNnahXwRJpeiQLdo1n4PiJU6lZlGnYxDkZqLsmmThx7PxIv1Hum2xw1BDMi9tIk5X7C6iLwX8SAC+gFcg2k9JyX4NxgafsnS2IZpDrClDLsAwZrbWl9qSMGZvMJ+NtXVqcjblP9gkl0bQGltdxMjD3uXU+mvTy0zXDj5Zqep+9D816dd/UVmpEpcCz4hrTr3OOLASkrsMtFXY8BT+R3o+10mB5IVD2e+d21UCSrCBI9hwfsn44fgvfr8od7P/perG9pL28ppi3KcyQNuWalAr7O9cMpdkyrt7fkjVrsFSgteXAXov/Vv5Yz+08K+n5Fgs5H9TZ0zZttACtlwZgdT6bFFEVkYyMCRPGSqZtIaAMk5mxKIltfLvjrFs9iufVFBVuLSQI+vuFydSF4LYBdktwPQdNuFYzHmHzWknkPjhAseMX93gVSXy6bygN9yP7pWuRa9tg7vpaTDa2aqed692HUl/NmPl3C+97X1ezjt1yzPd0jy61iK3WSGKwf3cSZQ5oB3SW03yV88y3ImpJcSc4PHfXbdcdk14ma6oe159bQ70hDKvrlEk7k96VNCJ5xcN1lmTcz372HqUolzk31nvWAxMmT1y/fUZYv9x7yhuCfQ2H9JbMN9gWsLZrfvdTdQyy33DubZykGqL7QzvWHVukpRrnJOBMOct4TcvBG3T61eN3DOD33j/f22fB1/s3vq4VFF1O4zU4ZtalHzx4cLKLRHmrLRxD39O5IXhVInzq1Clqtqej4vE+FMtsZ4OKsUxWxMSKfeLN7/zJXw3iFn/yCRyBXzywmnVzEbB+NHNtEaz+/HH+X/6n/zwgKYyNwSFB2gOdKc0EAoLMpBsAbgAYxWHUDZng3YyjVvRuRmlYTmBdsl8YM4LKD4HVBCajfcZcoFJyX8FFg8S5+qsRhIVN4+xWLPOTYJ+gfmna3ADiltE/8TnZ5an1MGZTk1mo1jMXrkzefe8ENYDXCfRfwNTQE5RWN9u27Zhsoym3AbOARIZVE5mWTMq46MzZ2c9mWt2k3NS6b+LCXmsFdCoQm5P22deO89qOFNRxULq4c9f2/Lvqeg3Azcou5zxos4NrYkuCG7AqebQXq3Jiz3OD9Z5F6OX1sqjnpy/CKB+fPKE+a7VtaLyuGGcRbMt8mg024OTvdadV1m0g72arLHYZx5edNEgQDBrcJ1OthJH/auO1fgo5MNdoACKQMTC4dOliapGKDSrw2GyFWXND0hgUeV8HYDWB4eZr9l8zovvcAwMcgYYAzJh1BRu15jVbrf0BCAgsZUsCajX8IMjTAEl2p1r6lKvvXOsZzsPkRMnKgyiLHVAORlAkS2pQd/f+nclN5Ndmr+9G4g0DoTR5sK2+R7j8YTYimAwgN14O7TAvLRT8xNgkPTqX4nR7M9cui+w17yVR8Utf+XIYVoO8uPty7tYYd3CoFFg2NyyuJih8lfmNQzC1TXc1P+E1BqnWSlof1q0OiplC7k0tmgmSOSaP77tmMhK20StTueHePXsDUs36614tUF0d2Wu1bPA++CmTIgCuukBNiWTEh/tqXKjllDU1AUwi713CvDPRdfbc2cnJ0yfCNmvUIuAU1Hs+1iTa33kDjMFagOsUoNWxnsEh+MzZcwlkvW9TzL11/N56NtlW779zzXVG0BzzKWvUGGfl94JrnUsdjwfOLeZvnEyVNvMMy7wKSuNWOmTHPk8mLK4pjWQeyMhonhVgyTmF+WEuaD6ni6216gkiGQvnjM+M97Trkj2ez5fBa68XvQY2UG0A698ulCA6r5rpadbMuVseAlVD6Brjz3qNdC1qOW8x2BXo+vetDuljeE2z3BuP7bPXIDOvYzwM7GUAfZSV40dxwPH9vd+bHKmEn06nrAubCdb5W9UPAlefex+NAnSxdh7rf3113pSsf6FLdgHHhYCkZPg+B49h4S7FDdgEgQzrU6XGIyEVo6a0I6pEVbVz8W3r+7wnb1n9hZnHSTJV26OFSdO8JIiv2Nbeh/pvyqioGFc/nFcaRLm+et7yrCY4mr1znJ1Tzbg5F7xHLan1njer3uCzFQRdE9sgzHspWPI5Vbbu67p/cknKq//qwl6pzktN35o9DdAh6RXHefdr1pQyZCrA3GDa61bGLzPe+1qziXNlOlyvNdsp7TBBgQrIkhFLHxxmk3HuETryKyePYzNzqxyIS5ZrXfLx4/RgvcL+zPmbHE0LKc+Fe2cNv9fmdSvX30iLugbY9YxoEubeiSKHczZe8e/d0/UV6ARknjcZ1SRT6tkRrPtzZdAmbAKKVQ9xLZqyFaitOvYGrZbUbCOBY9LX5Nk1EmomfTvJ4DPSbe08n1ZbtQ+Ga0abOLbnhWuD72WS/MSJE0Pt8ASm1d7y56NGcI7pmG1ZRubvSPg6lsffXnQJrof9k/6xCFg/6XfoE3t+i2D1r781v/M//mdpG6K80OBSUKqZgjVPBvT3qXMzMNyza08CttS6cTgX3mIG2AQwD1Je23WKgoSFH82w/rt1PgljBshomW3FHfM1iwYhywFZAtYASRjKFYC+5Wy+dPFkcSebS03r0xcrJjdpj/HOu8cmx5EGX7pKnR0gduu2XZMDBw9jEb8vgY8b20YYA+uD3KR1xXRDMLgQsFrbZ+DZDIObU7OsCYTY4Prv28WzA1EDAqXTmpe4+VnbtoN+lLKl9lhN2yDAtpviQ+pt744a1jPIIe8yzoJaAavgYDdy0p2Aal1a2c0zzr5ewDrNxv8BG/8jjR8AAKsJqh/K2jKWSQxwzo6n59BMU+rKEvyJLyqjvgIG2E09YIggYTtyUDdFIZvg8QDZ4RnGxNfKyMlWeJ5etz0Qq+62pOOenz1lDR2dI/kcgaRLd4JfgJd1q7I9siFKy1LbNlwndSrdwf1w3DIvwpIWwxjJIOemdM7jylRXoqDqrgScd9IfFsdj6944/t2YWt1GxukcBhTCCFl7qcFVpJCCR5lZzq97ERe4gzkdfWgTEIc6NiAv+a7gtRyJjSeKbSF3QNLgbp6NOKtyjnt27Zi88fqXIu9WLF0ulNWGI26cnJcBT9QKHNvWNJtJsqyHXTAofuKYAmDjDBzgKZCsGkCZ6ji0WstsL93UF5b013MwQDJg0lF2P7WnW0maGKQp+xQMBnDF+bOkabZUsrWCx5Mp28wzYrDndXo8ExupmY3LaJlrOR7PuHDL0NbBOMjE2tLnzNnT1VoHRkJw7rVEoirjAyh5kucbU6Z1sCjMb2X7Fy9ewgTtQlyXTczYo3gdUtRNzfrmfDXtKuDT9by3cda2PtjrMklymznpjVFenrmvZJpjrfb1qgYYUyWEXRds4qL7TAqobZ3i2ClL1Wl8GQm5LQSsL798BCM0ezqvhQW/Xi2veC9dgyN9V50y2KlqtTEY4cHoNPtiAqzNlbqPassu29DNv/VnrrEdHHcturXJBvrNWndda9QoSRhW7aug1Wdu3vilmEf7lnqPC/iWQ28SHdaFmjhSOq30kXvlvZOxc1w7YWJ9q5L9jbQu0nTJeVDgScloscjFwI/e0AJZ501AoS2n5mX4dc7l6hzWkGdEAzlB6zRzwfthQkc39YWANYyna47J02TJ6tqHJ3DWK5+TrNX8zvrln1dytZBFree7klEFWJRrl6S72eDUkTJenqdA8TbrTbPiHst10blUNYjUvfPvTjg4X332fQ6qz3WpRvr4MZ/injn3ClSS3AzDhxyf59Yx9T0FwCa12lMhyZZRnuMNNLlQ81s21WemDM9cqxrMl9dEXeuc5JckV1qz6UrNp+oq94a0QLLsRXUHnwsl6jG2YqCVhVvy0D19fe+s98yLUh4hteeYp0+dQfp/Ns+70lfH+DrjdcfSC/eLsb/Ores8e2H5h1eEx7KMxvFtBtTzN4Fa3gKVKI9horJsE2th44stTZJjJE38d8onTEZmv+P6eLZbTaVc3kSbSULd17N3mYzkPNu523vaKgnPrZUUnpNxRSeOTLz5b9/T1xhfqOjqFmKOz7XrV1Nb362olOHbKWCuBCsO388nP/vxdz4UWy3+45M4Ar+YYNWRXmRYP6L5tghaf/5A/87v/MP0frMGxUy4G70Mi5vaE0DWPeqIbMxuICMLmwxxgsHacJRdygJZV+TvlwFqDHY+FCAYYPBfy3o6APD93EQ7s51AZJzmnNwrMsQ0calWEmzGK3WRzeaj46tGHILXZWx8ZHGv3aIG8Ork9NmLkxMnzwNs10527n4J4IjTHpu3wc9WAi5ZJU0NDmMoY2Die7tZTE9PJ4uaQG1k673mDqpadufvDUgMHEraZgsHx6ZqAq2j20BQJ/A8cOCluGcmQwwbZfCwhNY8D5AE6854+vQ5jqPBiOxOGZrs3LkjQEcG8hnyqefWsTK29wkkLvOaU2fOwQgBLng/JcF2eU3tEZ8tXXOzF3zYO8+gwuDQjVx2dRkZcjfkBCZcp6ZWSkINPgUkXu/evRhGGAQp9zPzbP0Yc8Iste7CmuwYsCfwoRengWYxkmWWFOmmdaQxaTKOLLm4QavfO8dSg5W6rJKoGgxvQN6ZYHLIzE2gzMmOs2qWa28bihiQGkR4XkqmfU/BkWMbF2Q2++rJV8xmJMTUFDdL+yGp35h/mmN5zgn0nJeDnQvjMt478yMRLllw3lSGIP0fuW6BtmzVkSMvx4RERlKnVkGr873nTBIHPEcGmamVGvVYBouC1YDTANEaT59JA1YZxjii8o5K8+LgzPhtIVmyFUbGhIzsuokIzdNUQwhQU9uZWuN2Kq1zse7NtieeZySJnEvVG3Kxuf7ggAIdqcWuVicmgZYsNYgvYOK1mRS4CINw5syZyVVk0jI+gvo1JHMMSq0Tda7Ua5GpEojbF9n7pWlYHHsZE9UCrjNel+yeQZzMTurcMw+Q9AMc13BtynMNKpUIB5ANgC8rFJmhrycR0JLKgAJZb/4T+PscG/jGBVjwJYNsMBtr6WUknXYh7bftyhYSTTA6gBX7VcpONpvd97TXvq45NZhtANKMkaffgMlzEsz49wvB70LA2nWtDWaSxOCjmTCP5XGahfU9/Xf3261kIa7nzMH0TR3JCI/Xkk+fQ9djwas/8/VhDBkPR9xr8FPmevv2LSlZWMU6HLWGrKxJIP82z7UMm/OjlAn+zHtWyav5GtdOVAZAKednulk7Po2KRIZVcznXzCdxPvd4gx1MHanpo2qtlusb75Hn1X3D59f3mxvreUbVIhXnT9WC1nnKwnVS1SRc1fJWv1KfgfQi5rgmVdzzBBxxQudZ8e9MYpj07Huy0CzJe+U9C+M/aqabFc86PZI6VStcyY84tw8wvpCltUyh5f4tSbZW30Ro2EQTz0Pm7nV0IiOlLK4lw0G3pempr+bZ9znoudAlHyZIPF6XibhGlSS5jOUCWK1ZXwBYfY2jXsx6AWXfV8XW2XPn0/u755dJ1kdQ4I/Y30zAtnQ+SohhuhRme+zBSsE7cex5+NzaD9p6Z4/Zct9ix0st1KC1WWW/tgmYf78bBYzX1xLfi3gI3ERxJTg1yeV+7v3IfFswnl5bKxo6QdTJiiQHR6/2Tk4089r9lk2OX+HT/siea/W6rp6vHrdaP69it9kAACAASURBVDkXSvFgqcrbP/zLsUMtfvnkjsAiYP3k3pu/Y2e2CFw/fMP+53/6jwswstgLJJRSGQAqA16CDO9h+ovO4mQ3m4BXUCOb4YaVPpJhXOzDZ7YYUGOWHHai6ofm7fsFEVV3WEFAgpiosf4d52CDmkTH8wFdgmbeK9ljs8ZuiDrRurgb9CYDvwSGCxnfi+WwJI9pt3F18tY778Py3E/N67oNgFT6j26lpctuAk83givIW+2TamDYQYRgtbOfHXB6Lp3pLWZ2dclL08heoDkMpghu3WQru03tLzU9AlbfQ0ljXCsBQgYiy5bS0oPzVWZ05rQM6+0EDJozyXhby7mdz3UA1heYkQgIRbIPAGI3kFDqovkIILvMbDoMK4MaAJqx47PBiSxKJLcmHAj2EzIKIDUs4nhheQTKg2ktcxgTDki8AI6yy1W/BpPNmMnECVK97gbsJSF0PMh8p5G9ss2SgnnfDB7i1so5Gpf6vYDC750zkaFy7ko3Ba02kg9zwtzwNcUmys6VzNj5Kmhr10cBj/PN4NExXkFm/g7B/wWCXrPW3qu0Ask1F4A2MdASwUqgjOBKoJw5afsGe4YacJlhsBarauL8cN4XYI3fcAJrGRefobhnY0ijKdBeevCuJ1NuQGJNV2rFvVcjCPNaV9pTUrDAX2k6Y+JCkOBXTXJ0mHaOldRRQx0SI2nlQrKC1yvxFdB5n7YBIrqlgs9wQAPnXI9UsQnlEFustz8zII3ccNSHGmg1wKixELxVIOV5Zhz69faBDOgcZlrWvfKeJgku4sh7ns/LJjaS2IExIfD0Xj1hTgtMVAzcwZVc5YPu5PZnFZQoMQ7TPWSYPnMGfBs2wQ6HnUGKbPkB7xMTGN73MSD4Nsk1x+6FSgF+L2BV2ueYaGLjR0ysBouV5I0mcdy/qlO/ld6fSRakfQZgljVwFUoGW4ykPtVH0SRQQK9Op0rOSxraiS+/b8mucy/s3Ai6ex3sr55TGeTc+5AUt01dFkqC2+CoFSBdL+q9Wfh9y4x9z5bpWlNvTWPXnFafWRjVYQiVtZl5njVgJLJ8xnx+ZFn9+9S6ci1KyXcw1zow936kfy4Mqc9WTNaG9D0JIZ651EoGHPYzNs+W17NkH1fNpQCsrG+2XZHVWkFSUsDqM9jP6WPXFuejSdYA40DQwcC7X3i+NWedjwVdKwnl8x+Xau67c6z2JNdue3iWbLgSVZY81Gu8FhUk9oBVTWQbK9sk+beycI6z7KrGdlGWcAATTWG7B2vq6Wn20/9WCRO5OuNZc6GM5AQu8zWpqjIEk/MmhtWj1I/yhKhnsl6fpPDYA8ZwzCUynB8e1z3dvUsDrVr/KbFwFZONNNHDvWxWM0noPibvt8K+zgOgZ31JT17rWpdGEuz6bd2z99h77bFdD31GnSvX6NusNNiSAcdLt2c1W3Sro4ZVuX0/A679Jc/NlQ4Q1/3hfQ78WdWNy2pXm6iWFFdtNEqL4b7dz2Y/S9W/tcCvSSiv0bFxTxOwznAf/fcyE/QcI9fBEb3+fp59P19X7YdUpGA0paM5rLff+zrP0Wfbn7kGHcAxXudgf+77XJg+n6SbY+lc6WR+lwaYKCrpe9Xn/vi7fzru/eKXT+YI/OKC1TyHPEhVILH48ZGNwCJonR/q3/3d/zoSFaW/9sK0RYQ1YVMyGW5iZmUJUm6ROZbF2U0ALut3CybDNhwClcgpA1BLemTQopSuAWua1fNzN+iugVkIWLOx+sJswbXpNGjtrGNnRePmKaPFMcMUhKUxC/licg+H3qnVGwl2MUi483DyzvsnJ8dOnMXEhkAYILt6/ebJ/gOHac+xP+dzYfrc5NDBgwEAbiaaI7jhGHRY0+pXN9WFsiL/zsC5NyI3fjfZ2OWnn2M1Vbcf5kaCa+XAtgTRSCn4gFH1755Tf6t5y3XaeSgJVqaqrDOAFZBp3asMxnqkSktlLa2tBBxowjMLS3L12gwgiQBDds42MQYtSiYH0phKoCGDbeD+LAy6Qb3jKIthXZcBqIFY115VgE3g3QZaDJJgaBcZaL8agFy+fDEJjNS2DdOXMoG5G5mwgF0GrzLGBm5VH516YGukdbg1cA9Ilf0qieQc4zikcgbMMqwGUKk31Z01RhrVN1ew49wTOMqA7cJEy1pepcJT1DlfR5p6+vTpySXqIs2Uazzl/CvAZrCbbMl4EKpdQQDtAK6yr56XHwXsKptejEWB1sxZTWY4BwHbLEkHA3tvgQy7tbiakAhYBem+X8vL+wnM/eBmGJDqailok4WVVdZF+clj6lGtDw9DubZkvlyrcnGZVOeiIHU1phxRAYwarGLvKtETy7NRepufhQHroLckdDGJ4R4K9pzjZvVH3mhO6tq1XXkG+S+JGoEDwxCzJxNXvCisMfdYoy9rRAWttpO5hJRW5lRJsvdJozBbS93CbCS1xCS6UocsWCAJ5fWaQVMG7jwVnO9AeaCTsYF+t66Jq6fMreDXBJL9amVJ+dQUySSb415SQdkVgD5BtfPPa6zatUqiWTttL2rnsoFwAmK+97nVBCbupYyx9W/bkVtvRQUhy2qg26yXTJtj02YsvvdClUYD1VZtOK5d99iScYGEz0yvhS05XAhYu67Ve+3Pm51qptVjOm/KrRkXbuaIc8HrT6/VsIh4FvhMDTml7xmZ8QCpbWLTzJvPoM+KNZHWoG+h1nAbkscNG00kWNfrsyybqKRa+TvSSp4X14Q4XPsZtUdNSNc7FTmZPzJxAS0PMKEBsLK2+oTqMhvGO/O4ZM/OEd+o2NvhPDzUACV9HeZLguWRKPO+NVj3mHGTHs90H6NNoEzgtETb8+wyEJUAqXfmmbxNyUGXU3h/mmH175vZE8wsdJQVxPR99e8apKSPKHcn9fSOBdfb67J7jGudg+H7eYwGuA1S5/fLSiCXsV+5Bjunmol1LTEJVnOTlmY8V6nzjGGWX1U1VHKo5eRxGzeBYx9kzlmQrxJEj4aSqFcSayNzYAP7XgArJ9uJN/0KXAdfe+217C2qXs6dO4dJ27Gs4w+scVXRwprQe6nroWtwy+xrTEtx4fzttdl9OmUgHLcBqOPbbZu8hoWtlaI84XlseW6X9XSLoWZIXUOcYu4Zfjhm7pequxybLg1yLvoeemJ0f2uP2T4YDTS9LoGuMYbyYM/V+WLyIE79Jl6ScBhqgfF8+N49N72nf/Htf9tbx+LXT9wI/GKD1czFRcD68c26ReA6mfz+7/93AKbTk5vUUBBxpjZJ0wRQZ2SNK1g4DUzskambaAyF2ByU+6WXo/05WXwT7AHEDOxWW2NqLSwrfm2c5aSYfqwJHkatlfLEBUYYvTi3nXwFCsUu2ivRGlHB3NNnMlD2hKvWEmEWDaDFIciDV63bHFb16o27BVpPTk8uXQNkTVbSG3P3ZONm26awqbJZK7t1Y3UTe+WVVxJAGJQp7dIY4QKBtvOkZX8GC73htXTLDTGGD7AxGuZY57Vt2+aAVjf1w4cPjQ1UlsFm9tbjKhGlDysOqefOXkjbGYNKM90G1Q1YNygvFiAJWhnbh9Zq8l6zGDZpuqSDpllgayiXa/5jtChzIovA9zHm0W1QKSdBXPqMwm49eWZwXn9u4OLmqaFSGfyUBMt7tsbG5jBUnameuVlN7au3JsCBwEXQZtBwiz57JUeTMTBIreDU2mhdh5VeW/fWc6BkktbGVqukNvzo8RR8mH12s/f726MfruMmPSvw2bYd6TQuvNbb+m8DP8mY87gunjhxMvfQY4chZu5VDVMBwJL5llTS+2KypmvKEkwPNrcBa7GiOs/OX0PYau8P13APwBn3Y65JQOB1R1LHcQXo3kHHeS545Nkolrj66AYoKP3mXk0RBG6iLdJWDG40bdpNVt62TJsBrM3Q9Llafy5ILAMq0kzWecoAy/YOZtT73ECyAGu1Y/A9Df5i4sMYG9AWA1D12i1na5Mgj50EFYAyz6vKidJ9lnu44FIAFXMajqvZF4mtayQQjlF3fQ35ntfrda7GJViJna6wSvqsQ5PZvI/yQECgmsJETICMSS+ei2JLi+n02fLcZSfiEEyQa+29yQ7req2VVkpvLZg9RtcjnVfSbrDqcXw+Zdaqr+hwSo+8cVUYERNWV2GEBK2y1AbK/s4aPO+7bX02pO675LA9Z1p10f0dZZZaqhlju1ZCuFpm/s0DuK51TC2brPtQoHRyqF/f8tKem93GptZMFQhV61eJi3JtF1gIxKJkcPxQZiRZwfPRDsRzsknZNgGUYzkM5lpVEgYvM20SSXC52SJHpw2X4LXkla4vKi+41zLeg81PO6uw2tU6pxNbASb8jQk5x/4CiSaBmgmQlSSgnEdJL43My/O/oohg3YwCoUpPcmg+Mj9Qu7SqoZMEBVTne5d63W2Q5JgKmJK8G8mqrj28hsTdvtepxWYsBW7eX9fHqksvEJvazYC46g/cNcj9zPae0nuhz4yA0LnjWPQx/PtKIKiwmFcpeW3+u91xG9h1TWqciVUu8Fw1axmptKsQxy/5LKZ9rMmuVSa2OgFkMsJ7Wi1jNFZkfYscGvZbVYTrL+MvY28SJOUIyMStYS2wqvKBWljGwufL8oLtxA5f/epXJztZr2Vldej+sz/9Mzwn3ptcv8V9ht1ei8lSHK1ZE00+acLVCZxOyijRL5l79Xk1oeye5rrvWHmfWlXg/OoEjH8vqDx06FDuiXNZsGsc42evy96P7sHucXpezBIPvPCaR0eAHueWIOsV4N97XOdRy/2dA763n/389LNtEtX91aSa+5JrzDxgLaVSPCnGPPX1f/IH/+rjC5gX3/n/ZwQWAeviFPlbHoFPO2j9yVv/lEDyg8nF82fj+hh3TTcwgzgWTANn+6qtIShcR4AoQNSMaRpA4CIfpo2gxQ83cdu6rKVWTQalgx83XI1wulawN2llqiUTnWdUm2Gdr7sxMDDz7h5p+xyZVQMg2BNeZ8/TWtAFSLYXKefgFTCthBOTk+cuT947dnZy4sylyY1ZTJtWCKbtnUptK8zUboxx3NANsqxn7ey35+z1tQmTm5AbhoFEOTfaegP56jBY8XczmIRcvXKDOsJNcfg1UFIaag1ry8usx6qeg0rfZHNvBLDew712YVsb5cA7SA54P5akjsn+nUtSt3oXcHMPcPxcVpvjyTDKTCjzDYMYZtOqVqmqqhm1z6lZ4wRitP15/FiznGIODWKVh2mY433qXp/PrMPUHTX1wgSTZp3ZWDWrslm7wY73UCAU1oPj1easiUr9PD1DR+3bcsykhvA2cjkDwoWOmgLSbggfB0b+fYsxDeMbHF6JC9kGAy9rEtNYnYbrcZLlZyZNDHKukcV3bGV+DQaUsZVsTmlvszzFqiUOVvIbOeB8EJ0abQBaJSvKibUCziFpT9wOQNXVErbTckelbwZtMtypOSUZ4tgruzZLf+3a1TCoJc8rJsTjrRJEYHS0jaBqC4HfNtj5bYDVjT6PgIG0TiIgqh6JFZRHZu37cM+875E6Klkugrs+jGrHNfo3LQv29c3EeOyqRWesuM4D+w8goa96z0eD0U4/V1v8WJscMFMgy2dQLYZzJa7CBrY1oBmPyEhH7d+NmduTU6cxXuHT3qsCVt2CZWweoo4QsMbxE0CgEYtANkLRwZLF/JnbU2NlXeum3A8TKpYpeE4xjhI4W/PF9/ZM9TkwONTUS9bPuaKx13oAq/fLcUuCRVZDVttgfiTSLG9QwuhxvDbnnckFeWvTc0+H7FRG2bWgA2kD2u4XWSZOlRjo+kKHaKFMsVlX720Dzr5HXZvXqgaP0zWs/TvvYQfrXkeZIJXpjGZu1tB7760vds2toBzJP2Pi+Pp3kTQCFsohuBxZq+bRz5KTdjCe8Rksu0jGxIygRYMZgYvra/oDA1jSSsc2TkNx0ZOz5msxSBkPvgoCBW3WsGqWJkgqwIos2Xd0D4hENxTr/Gs5tski76fn0oxh5PPDo6AVA/VYlCzZx6Nl782Ie51tZlXPKWwxySiv3Tp5102VNCpaksC0XpG9wHHtuuHUoppsGQDKZFKtW8XaORblGF7g2GSnMuM2FOrabb8GjI561lqvqyVWJYSLCe6kQtVCwwBbe5xad17LfXctztxj7njvUis91AXFildbmKiJXMesW9WsLIZH1Zfb9k6PaD10B7NAFSUBuAGFK6Mi0WzQtU+gZRmHiW7LXKyPNeH9K7/y9cmRwy9n31Sh9Yff+IPJ93/05uTW3YeTFWtgLdlnum2cicGtW7blOk0YCUxNdKm66PpTx8JnrA0J+9mxpMGElHGLf9tz1u8Fq34Iik0oeeyFfhTek2axm8mOgkjHasseuIMrBkve7L7PTT/7Psf9bHe80/L81MFyPf1zWdUk5zlm6piHAqBanWWW5l6lVzc/cAy+950/Ggv74pdP1gj84oPVbOuLDOvHN+0+7WDVkb988fcArEcnZ04dBxxcZ4EkuIPZWTXFBgdYXeVnaubInLKIKh2z/kQr+KqjqiDMwLQcVw2k3RjZuGRd3PAFrAQsAoYAmcEcmBHPgjwYBjfAYADlmSOIkrF8gv7r+QsBG1910tUfmH1hFe9tNjevMxMP+5F2N5wDzWaQ72yaXLpxZ3L0xHSxrNeR7T0zoNc9F0Mksr3WlNwjUHfT3vfSvgSuMlgGPm4wJQ28mdq2zozujKxnRzGt1rcMpsz6HKVsMtG2pZHRePL0UQCrwVLVTBoEWrVjb1eaiRO4n8F0SQOX6muorHhSrXcArMqLDcBLYkY9DMGNYPWh0lOvn8DpGRFcapxk1sKuFUAt0GoMbtshmCuAuQG4JUvPni3n3BaYYcU4xcCpgqaSkT0MYI2JlCy6kjHdj3WzjGxcU4gB9gaYKwZjZIpzvYkIc/8NmpVpxiDJWljbyiipBsBF8qsTYmTeSpmVwwrykK3JnMQARUmvjHCZ4qymrnALQc2OIeWW+TKQsp5JQBwGIiyEEKp6PpY8efQPjJSwAtb0ufU9Ig2t9kyOeWfSlYrGqshobhzTsfb1a20/YZsknhFlzx0A2h5K0CTLJPCz9jcuvgmsfaZox0JQJdtl6wrNwNLKhWBrw1qSKqtgfQfobwll1dPOPyMZqxjQFEKNHVGD8PH9HH4dv+pr6/XPANJn+aryOp4FZWsmAQzgL2BCJtMYx1L+LuyZz2/AG4/b+DQpUGC43sQRT71xADPzgPll0kmGdZrarenz1IkpnSX4l92WqVIafWcAVpMyfm+9YFjiZnutQeZYBncxgCMolrVxnvoz29yU9t614mlYJoNmkzAxCOL+BdBMlamOSgR7HNZ8VgI+3x/T4zmeMygHqm1GPRfO1WW25BBcMZe93q75K8liSXl9jhzXlovWGlUGbi3zq7lXAWuz/Q6ZrytWTkBS7rvlyD3PJDk3+2cG6T4Trl0ev8GH9zo1tszBAFZZS46fMeD49liVCU+N/nCB9/ls0OpxlrC+mMZxvnvtJpDC1DHOqXFN/XI5DguENfsStFZLLRJueQ7LITgKhwDp0YdYtj81pc4RkijMK+fF+fPTYebD1rOXyNyn3ZSAlb/3Ftd4mWgoEy6ZKq8r4IFr8jGoetWxD2lgNj7b9KcZVL82K50E61iH/Hkn1TImznf3PJ7dNbZvGXWoOvwKsvyIyy3zw5NKHeQAsu1iK0iRFfRZ8354ne6d2Rd5fdzmGUfvqRL0SgZ2S6AXOc8G0s3qVu9o18VKhPk9goSqAx2KGUF8EiOOtWPJjWnQ5VhVAqWSmD3PvI48Z6pjIkU2iVcJkfR6Bpg+ZY8zKVR19ErDMaFSgcCzacJudgZQyHr/yitHJq+9+urk4KEDAfd/+Ad/NPmjP/nW5BqJrJWrSXKzBlgWYZywZfPWycGDhzKXXX9UyphAtgRIwB8fBI6hlLx6wVf9r9e3a9fuqH9MTLkfnKc3tGuZ8z/1qLrN83xlvJIwrGe12+J0/1Of2zZJi8KEPdYxkt335wuNmzrh07XqXUaUee2z43qZ+VgANKZ3OrBzj1SelRleeQPUWl5GZdnDmIuek2q2H/3g2x9fwLz4zv+eEVgErIvT4295BBYBKwD07ltks8/QhuJ96v3OsBnOEizruglQpY515WgQbrBnzeXVK9fYPC7HXl6wmeCAz5IjusDa+kIGqN0JlfQaoJTMqcxOSu6ihM8VuYPx1G+6VLNS+zVOiQlyXOlhFVLHxHHI2q+CxZO5q/qsAicGNivp7XgfM6J7D/i7qY2TGWpZT5+/Mjl97goW+mbHCRaeWwuFlG3NxrSrcONatXpl+mbK4HYvOQGMm4VBmoDVTK0byS57WdKfzSDFzcVgNg6jbKyCWzPu9rysLP9kcujlg8Owx6sSGJrdtnZMwGoN69m5GrgOGOyRuZ361wBWA+5o3Kxh5XxkWG1DQeBU4yI7BjDSGGLUcQlYDUiqp6YKb51Qqa3hPZ9xfwjbI50V8Jo9bwmr0mRrVGcBV7IKBk5bFhgvebzUo+o6GzfIYio8omyrH8oPc+/CzJTU16SAbVwMDAw8yvSjwLHsiYFH4A6b9mrmmvOkWhOUVLDmhUBScG4AXsZeqwjoBFLWa8m+utUbAIQBJnh3XkRKjLOrEYBgNbV8iQbKNMzj6269YoEkOK2VEijKkspQVbDiAUuGV3VmkaqFsSNQA/TkngvYmMteu4NcPUQrGSBz7vzYQi9S6zFliGXsrYnsdhepp1XhoJOxIbJutc4c5Y5REozAxvPzubLFRwBamf60NHgeuHqfq0Y38j4uPcYt+Yr0mOBOV2XryjQCcS4IoH3Ojx07BsN4KazIwUOHqAE/kLrFGIQ5HjIyMi3eH9cAsy2px5tnV9OP198rh+dNDa6vYjZ27Njx9F5VBmxPR42NNNNRRWBiRum7UmHbbBjgh4WwTpuPgAiCZZ2DbdvjOJoMu0tgHKZNQxjWLsc8vSoTcNJOIwY4XZss6/esau9IEghcZd+rPrZAQrOIJnq6VYnzV3btMQmfWdismLEkUVOS8X6PdrZ2LrsuFEtf62JJkSsoTf9qb8ZIvAXwM2Ytly+DL124u7911Q+XdFXDMWSMgBvHOXJxAWuYsmonk36dPMsxw4oTsVLDSrwIilom2y1V/PuuXXXsVtpCSmaO18RFXKbdOknvQaTHgJY4VldA7nlvAbxYt6js2rkeSXwAEqygYCdAZ6z//twx8bwZk+s3rodhNYlnfmYZ46o81BcLVjS8cpmLJ8IAYMKCKCd0NGeMw2qlBKLY0gak1dYKQG4ipGisD4GEBjGej9cREDncW5NoitGZn9UGJS3ceK/sbaPWNgeV/XSBHeqClDmM8hnP1Xtp0vcGz8ENAJ0u3taiC5LWrV2f9cskjvOl+piqGqhPe5d6PK/B+6Q5lbWqPnqeRymWqjXPKnuvKk9OEtB68zKbS11xKfnHCOSs84Oss3MsXyUJfO4cW1tNmVBzPwqIss0ZbKnPnc/RPsoJ3Ls89iOu0fXbso4rVy5l39i//6XJ5z//eb7unxz94IPJHwNYT+HhYA9kL8DnTrD60kv7Jy/Dxjrvr2Gcd4UkuYyo7HHW/bgta8CoNwJdA0yo5tldw+uORL7vun+JtUvnf59ZE4cFVnWyNnnJ+MT0rhI8PlMmX9wD+76aWPR+19x27RSsC3JNUpG0GIZa/Tw69mFZTYTmqS4JfBIY/sS13PVSlpvzUIEQY6vEGqrJylzL37tO5V4MZ3v3un/zr//5uFGLXz45I/DpAKtZHhYZ1o9n2i2C1Rr3x3enCRjv0LT66OT89FEW+YsAOQITgOvjB7MsnM/ZhPbBtq6ZzN68C4N4hfoTmaKqh/TD7Kvym5iY8J/7ohtqLd7Ftmko1MySQf2z52xQ2UDLuVR2MezTHAskMND4pVxOleMJV9sgxWNZ81n5YHZHAh1bYiznPJ/BxlrfuWTpqsnMLC02LtMy4wbXQz/Tp4DVGzept7wDiF5iz9TdAav79u6cvPaZw2wiDye7tm8O2JMd20rg5YduvpeQBtqS4wCB+0aCdndlN8Wr6d96JRJWZT7WLLrpKIszmD5y5MhcnYoxkputzI+1QDOYzggMZmJkJFNcUYQbofW1OvUKXmSLZJDlsWYw+zgPkxthpj0ZOebly1errQoDGPlWavEIMJBxr1aaTACrg6rB2lM23CWMUQXMxW50Rr3vV4Ie+/MmgMJlmQCqa9Pm+izCpEaGZUJCyRqf7YjYLsKCX9tTKGfyZ8qvrEszyWFQEeAYhqk25ycGvtxrWV2DAqXKFUdVINXOvp57GDw+ZWUM8gR+e/fuJRg6ONmzb2/ksZeos37zJz8hy34hIGY94znFeAihDASdcyZCUgTMz/y3c9fraEfgmLiMoLVXq4xbUFjNU+fyGo6bmu2wqDo9Vx9UA7kY1MACHjiwHzbQ+kH6jI5exp5nghUBfgxXTNwsqMfzunM/GIO8ZwGdpHUC6n1tgX5/ZhBWJk+OESJ5g1fmglMr8mjuactFBVjbTL4AmA2eL9B2wvOwrks5vDJx2XDBmmqEL37xi7hev8q9vDUSFbYQGYH/uEdhwQp/1XMb5r8C38jhh8PyPYCO9+XU6dO0uzgXILVRcGOdqDWC/FuW1UDVZNETElEmpVpi1+ziIZ7HfTxnAlQDUwO9sDw8A95HP5oli+zVfs6DaU3NMRL3qmPW8XUt/XNJXHGeZUDmEwfrZZsd/tbXyvZovHOPteAeEkkTRwG4I4ER1o3nt2vt/LcJmp7HpUwpuWh6M5N8e4QkOvNosDClKqhacu+RY/eAQLqSPCWlj+HXkJTbR9LCzdz3AZbW8nzlIyxuMWgyegLOHpNyhC6A7IdrU7ugOr6OvcCnDKoqSBdseRylvo5J1pTM22J8DciLHbTv7VNkoIcnG9kfLG/YuGEtewsJLF3RZWadH6zjSRpZM8h4XGQ9NPkX2akXw3uEZWcMTJKVqU4ZTc1JMGN2FAhsQwAAIABJREFUVgkuDYJKWkqSAaBum6L1gCzP1fsQk0Hmc8uwve6WU/uz/vkcyzikv65J3XZGKLKKZ/gmioFiw02AriPRAjge60rUAczjm6x9JjQfkuTdQsJqtUwi88eWT3d0pAZIrUHVtJ19x+NbGmDyhlUxyZb7lI7cQ4Z7G3OyWRzivc7sr7kfspgCcvYHxkYQ51iVmVP1lLY3uGPxmPdRReOcTzJD4MQcSn108hcuKjy7gmSmg8omk0/LeeaWI8t+/OwRz9UK9sT1gEoct/WTYN15oFs+oHs3CbjPv/bZ1ItPU2J04vixObVOEpSMhxNxD2v0l15/ffL5L30xz9LbP/3p5K0fv0kMcjb70Be/+KXJl7/8lbSbOXnyFP2Zp+PI7Fg49wXNGhftotXUDgzoBOWCeJ9J58YhAKtGbseOnwjQdX0w+aD7/w9/+MN8FVCrkFLJZIIqCiATk67BqGmS5BlMu89qjJ7SZqdakLUk2we2+p4Pk0GjEddqAavrogl5hnUDCU0Bs3Pe+7eZkotbszfix2E/dJNlXb9rIsIEQ9qUsWf4aRJgH2aR/+S//Se9BS1+/USMwKcHrGb/WgSsH9+sWwStbEr3Z5iFtEq5cR6jC2pZLxwlM3qNBZw2FC+ouyKpaNZ+yXOCrtuwY4DWJ4/d2mD7DOxZXA021m8g26gJirIua3MSjLXjbwUE9e9iT/139XAbbUKGE2jL4rIBKMN0Z8nfEzgaVI5as7QS0YhC0KYkKBIss8u0biAeA5Pxc6XKtG0A0fl1FewrkBcHWTKv12FFb8NIbNicIHQl57KFjfg5gHU7Nah7kPRqIqKU1iDImpur1B/OwqYKHJUFGVBrlHGfrLcbqnJpQeImXQQ5VwO/vXt2T468/HKxOmZX+TRAUOpsUHWDWsvz09TX2pvOoCsmC7bi2JSWOJsJ8JYwDoYT9oSTfbp45SrZ6RNptm5v2aUEFMrKYj4x3HeVOso4CFY9JyKnBJkGi26yq6aq5q/NKoodKnl3nB+HcVKYU15fjFUB8WZXTEIYrEbW6ydj4xgILnSc7VrN4JmAGesaNQWqdhq90Xt/lYX6Nw2kDDxSw2cWOoDa+zxfPyq4EaA5/gJOr2MH0tBDZOU/88prCVB1oZ2+cDHgKz0RCeIEqzKNjwiS04Q+tZIEzgRncQnmXAz4Uqtpiw4TKgOQ5Ty8PwZ8mZdBARlbJg5jXfVzHsekzE4Y8te//CWkcIfDnjQIrdq9Ub/n99rbaKqV9yoWt96yjI/qmVhQ5+1YFvqZSzhENrYAMKU2XCa2KJQEaB5bwLqSAKnq2HRkReIPUJVl9XrskXjq1KncQwFr1XDPZAx0+fza176agPLhQ6ShnqcST91D59jdIfGfY7nGEI05MGK4zHOfcetWLxFAnkO2Z9JHU5dlzOfVBHi2uXgMKPQ+2aZIJYMqD9eCquPVwOx5AtKXkPN7qZevXM5cMVnkZ4CYdakpTSg2TKZLJUKcgfn1KgFr2GZkjKxhOwDwMivWxwsAXR+8IVUDvSTqgySbSBzdAkgs4XmOoyljkfkrg8nYtzRUZqqZF8fRYNhzDSvG15RUKLPlJAxaBcoB0AmOS23QMt+0d0ofTdxeZdkGw7qahFJLiz3XksxTIqEslJsfGTJ32OfT8as6WfoTm/AaTKk/K0Oqkn47jr7Pwjp9z8V1P61QBsh1HXPtSo9S5fqCoiRMkCDzu82099oIgLXEYR8qlqyFztX4EdguxprIqgt+wjEFMTMk17yGMJcqeEZiK0qBGOz0vmE7plJqtJmQfWRd5wRhASCMxybY3jamKnUH9208P3neuW9edycZ/Nqtj9p8rL/261xPPFYSt7XIVZ0r81SzI+tdTUi4FqqAce3fu++l1FM7H1MiwGu9tOUrTOItj7phLck3c7l3MNa7QpnJXeaYCpJnmOV576ZgFL2vrjFKrsuwR6WHJTfVB905F/CZftLD6yEJL1UllqSUpL8TLQ+ZUzJ4Jl/uP8QsC6C9ApBGGiFGWGwslMxg/LZ7O8AU8ESCV5WTx3kqK8k16n1x+ODByS6Aq8mMb/y/vz/52TvvpLdxzIO477b/MnOmnHo3wPWXvvKVJJrOnDw5+eEPvj85evSDWsspsdhBss+kovthElXMx+npCyS1tuR3W/jqPTCJMwvwVwklMN17ACkx++Jt/n0ZRZiJtn0v7c09evunP5l873vfS9LChMpWgGCZdJUvQMcjJgG6r7CDnaTNAKzulZYvpI56JFtrXSuJtc/6E7snuEZlfa/s3fOhNPO5cexN2i9Zxr6Dt8MSYyGeGWOGOPPv2AmgxtTNVl6px625+Zu/8Q8/voB58Z1/zggsAtbFafERj8CnGbg+vCsjodTLpudnkQW+S13rMTbhWRZv+6eNTQ7Q94BM78P7tEpYKggCPCUDj5MrDMwUNWFKLW2HQ+PQyFA7WK5YdTBkbpIs9iXFLHmS/5WjaZkLpS5vyDW7zUCkj/ZPVN6kBJLN4UHaYPgas+IANz6nAKX2e5wsUfq5kQ2M2piV1pVRK7gBqRJ/M0uwee7C5cn7p87G4EVp7lNbpLBp3yPg2EkWfA+ZW7PITwGw69bD2lKnM3uH/qP8XnOlm1z3vfvUlmk5Y99PjikbuIQI2Ncb8Moy6PB65NDBCvoS4LcEGnkeQZPGQGfPXYhJkIFPAVZqy2BwlSgLWDk5YVSy5davTiOjfB85pU6qywleVvApu9othtKDNU6cBVg7sEiNLAGAgfeUTs6cd8u085rBWFRgVrVfzRo5/maHlWcaYFprlPYI3Ps4Udp6ASBQUuBiW7oPYgPNmEfIvskeCcJSyzwY1khUmYcjyx12SbZj2H2auCjgNqTmCYerNijmQARpBtnKbM1Ea0Ykq2FbFYPIBOwC0lD4JjQABoAhg29llSYTyjm4WmRElmWo0UxmANIAq+NvYmhjIkYHVgChz8DevXuqf27kwcsCVj/zmVeSfDBzbz2yAb1MR9o9BUwWEC6ZcgU+LVds9rsDoV4a54HoACO8NvVVssFm9cd4db14tzaRidGlU1bX4Ne5/P7774ch8rny3z/4wQ8KlJgQARhocORcPkwy4LXXXk0A+Ih2O0lgaNilzJQAN3PFQDgJBpJIouTI/DK8dW65ANUP1S8yoJmA8xoy0HNnz00uAFZuI982ITQFY2WPV+e1TOst2KXUJ/PvSFMNZjmHwzAq1p97jadOnUxtnYG8SYLUoBm88xFZKR9KTZNAy89gpmQPI9MjOcd9s2VQ5KU8A+tgLtvILD0qGY/MUV53l/XwFuf6WDlhpJoFIAPgObb3NIkZjt+mLNVmRsf0YmsdE9UFxZTKnD3MOlLPoOsaz+UwdPJYzYYKxO7yvKX/LVeiYiH3Pc9Uzd+08TGIVlbruVjzJ9AcQKUNfroO0t/5vjKJXYvrc7OwjZe/j8Q2z0ce2ZorQ1qf2nfPiZ8LOGN4w7yXxdpFAucAktC0eRLQW0Ns8giA6djJ6jmWV+jb657iNWRNGjJw1xOP2UqE1JeOOve09BnJtLhwax7HuGe+cZLrmcMeq1vF+LWdm70mx7XdfJtl7fHuZFF/7fH1/MrdXNOjqm92fgrSBU8mwwQ6/r7UAIA+AKugxPvt3zmfKkHIeodvhMmT5XhA3KOn9ZXL13gmpmP4ZQmJx3LNnlqJoZNJCOaDJQ5Kn10myzSuap0rIQhjrbM872/SMn2lTSpgriiQqlp75hz7QsyGYA5V68zeQT3APmOP7yXsRYLVtQCnI68cQTGEf8M2mD+Su5bO7GWf3ApT+YLk3g0ST57HNpJfm2GJ/+xP/5TWNUdJRp0PaFUB5dogaH3gOXJ/Pvu5z01e47ibUaGcP3eWvz+eWvp7jJ/PuHN/PyZwR3jGBaknT5zK613vnVsqlJJ0DBtavgPrSEKvR1a8bv1G5s5UsbGcp3vcZdaXD5Ai61J8i6SIyTjvi8y0iflO1LiWtNFcMdGV3O1n2iR9A1bXutoL5k2VfOZ8NlwzquUWjsmCYtdpk0XsofaUXq0CCr+CDYBT22/pYbBdLwNKMmRdu442qhiu+Vd/9T/6iKPjxbf760fg0wVWs5QuMqwf/wPxaQas92/PsBHKcFljRyuXKycxAXqbrC5tbmBYp1YY/BCQ6C5rrRKBgGB19ep12eQ0JdLq3yDczWrKTXcVUiXYpshFDWSykShR0h5f9WQ8TROoWJ9q8FySy+oPaZBqoFF1ShVMGPCaEe3A2n8/tp+pwimYVIHqKs5p7VpaSMAerpxCgrYR+RWgdSUtbmRX162jufeK1WXEcPHc5Adv/2jy1k9+itTqHhuIYBXwimPhy4dejmGIbsSWie7du4PXl4GSoOMcsklB48ysBiaAP46vy+kd+oU+fHAXcLJjzj3SFiGvvIwkiQ0nGe0BWAXqBjdxCcaARjMaN2FlqAI8pZF7BKzUgL0ANJcZ0zKC+4dInK9MTuC0ahZcwKpZhXIrAxPBaPeYNNu+hozzKu6Fbq4Bvcm2C04NjEpS1y0eOhhuWaqbtkFVm5G0zLedfHUf9RoErmaUDRjDQCYQnW/9ogTYfH4BsUpedJ2VkW0a33MeAhuDBGtx/UhtLVl/GYQCYr529KtLvSnnP5g8mX5f63Htx2q0UEY5tF3iZwaJMe0y083ZdIDhNVbf2TIa6bo/79Ocg7UAy3OW5R3LVV4flkhTGpMA1b7hK195gxqtz6b+WGdJ5Z57YNn37t2dYFJ2TIat+4R6uA6Qw9ryPAR45mIHmB0sa4PUXjF7HLuFhj9vBrzi9HnzMt+zar0Fecq4i62RYVV2V66zS1Iz+lMkep5D9w20LZPyOc3Eqp3Mmpj4hBlUZso4+4zXvKlz7wCvetbWxm6NcX8M0npOCu69k2HVkOkcMuHLMEuruI8G6d4en40kGPiUrbIHZlqIEJAeOfIKzNVeAtnHk/feew8G9FaeAeV+nq+1zKntG9LqMIK6zproUB7M6VXiQSn66iQdbJvl32y0dQ1y1jy7fOa6TF4I1jmv+5zPHYLRewDXtOPQ+dpEWsodxj1gjhosh7VLwq0cW9s8x/v0kFY++itrdOZxqmbddy3mxWvwfqS228QOQMmg32fewNlnumXC1V8Z9QjA08DZmtGs22MN6sSUx/BYCwFryZVbikyvVY6h1L7PtwGriRdBfmShcbD1/pdxUer5vN9j/bgLkyhbbU2rcuu1SWyu4NlGFs9cqppv5w3tvjgnAcsdat7jhuucHokYkwQxkBq1m3Nqj7R8IeE0kjYFXpHFMgdcW/yU0Wt3Zc/Pv29gXm1QNOKzHU/VUfrR6oqFKgu/L8OjagXk3wuWXBvbjTY100NOKhvaiSQZOg3NlJe67njv4gfAvrYa34iVwwxOZ9+bN2cxPLs0OX/2PAmAap+jq/ZKwKz7pYm3SvpVWybXHwGR3zs+Jndd4+3dLfiLgiaybhh+5uiqMR8FzGESXZdcDzgnVQOWvizl2ZriGVy/cfNkJ74NBw4eSJutVWTnVrKGrGc+HsZA6cjBQwGtV2mLdoNkg6qH7bCEtslSon/8+PHJj978ceS5suWVmCSp4J4OUHz9i1+Y/DLrpr4IrtmqOtxjz1Lb6iPw6quvTV5/4w325cNh369Q06rTuM/6sWMnMu5lWuX18dyoUNq0DQb3pcleamG9rybcIlNn7FUGXeE9ZH9/8MPvx3lY1ls3dktfHJOYhPU6bBIxmcRiRlO/O9a53o96LiYBNZja9AjPOsBzgZzf/cFrNEnj+v/S/n0x2tvIc2GiVaCa/reaPsZtuRQ3tY5XCcFXf/lrc2vo4jcf5wh8+sBqYopFwPpxTrralD7NHw/u0Dbkhe1aXBgNBm5Sf4LRyqVTgNZrbPwG/AaibGr21GOjMTuuy64BoC0erpE9vQ0zowTU1iXbyMBuhJX0QzbkEQFcHF7TCFypr2yWrIIbgJlLMpSCWH4fRsF6MTLKJa00wCNopeZS44Iy3hl/q3QwjdnJ6JJR3bJ1W2ptVsKoar60AoCqTPiF9YnPrc1RlqtpgoYXlyfvnnhn8s/+7/9r8sHR0xhHsMkv5Vjrtk2+/rWv5xzOXzjHJjdF6xv6ja41iLOVytqwQBcvYuJ0jZpQGecl9mZE4iUDe/cmGd0tkeOlZhFziVfJIAu+mmEt10jkeYydtZ3TsL3XMeCwZUDNRnrfIoncRcudTbARMqyd5b1PQHFlgNzHgioCGWXBMjsGAmlHkMBYo5RyeF4VZ+ZU+iZoK2mTWeFivXqz7SCseoOWU+ilSxcSjJVxUoFXHxmD2jIlsW65Q+uWgA/5b0V9Q3xWP+vPZt5ytUPuaqCtzLqYdpMeNGknKDJQVeaW1hj+fRjikkp2sOm1K9W0Xsy6tWJKw+WFUZSV8KMC45L5BnAqz+LvDGoF+Gb9k0WXCWBMUztX4Wve2+/b/KgMXqrVkgG87Yz+/n/yH09+/dd/bXLw4H56eF6J2YhS+T27d+W+zJIginssxxbk+9G1cmF6lAaP7L3k818nCc7mMcZzIWBdyP70vfU6UxerbFAHZwIygapAvYO8uta+QpnGckB1vvh9JQ2GyyvH6hpA753H9yMybYBRM2Al2/U5LmfShYC1Aa7X1/fRdcLg8/zFS5PjJ0+nltHz1FhlA0Gza46A+saNGZxkNQUrN1eNoHYDMmXfDGKv2VOau2ULC83PdGLWIG01a4JsVpvweO+d045Nai95/XoA1EvIB2OyxnwSJKqYKJfsMlDx+VFBIfOnxN2x8DgBrMNt9L49mQeQMtHkeaZuW6MYXtcsWykYaHGFQsN6zzYJMrlUY+l9IxnC+cu+CHobsHrcMLqynQCTyGJHMsY53oDVfrSC+/R8HPez26VUeULVbXuc7iFbc8YWVsxdkm6Ope8bllKXWgH/h+r+6u8tdZBZMknl/YjzKoyx65drYmry+b0lC4LVrbBK1siHQZKR5Tyt7TQpoUzY81I9UrXhxXq5BrUSIsocJdjML4GC97QBq7Xc3iPNnJSHd+Kin7f0GB2sdbO5fdysFWNtbMl0G1F5Dt5b30c3WlcGZb/lYquMumohXS0c50oQlCmTf9+tj3zeBEv2f15JUnEpoD7MOYDxGu7xly9dmVy7fCN7niA3LvjuoUiDXbQyzjLofG/bmOSDeUZdW6ont8Cq1rmat7XGCVbXMQ/LzVrwqCGfEnf8Bni+7pI8kZ21rn2DNZRbcazfvWeyE5Yy5n2wklOM2yxrrZLg3SgSfumN1ydfQH2hT8I5+rrPEBO4j3pPjh49Ovnmt78Js3ks66z3QcZ7B0ZpgnVLJw7ipH/w4MHqlcwYXEdxpEO56qet7OvWvQruvHd3SFadRY3x7rvvTn5I7auA+DplDa4fUaRw7qvXbppsoN/6Zl/DOGymX7LH//znPp9n7+TJE5Nvf/tbk29985vpbd29V5PUcWDHvtRKlV77NK1ybZHl7XY63tva6ipR577r/IiCwkQ+h9O8Uqmvqg9LjWyxdQjFyg6kv2vsH67Xx0hOdQL54SP2YdY/55t7krXBr7/+Rt5r8ePjHoFFwPpx34FP5ft/2gHr00eyI7ZN0PDIYMPN6xpmKNSzTp+gpu0i88J2I8o9BSuygDhYEkS6gcoI2k5khoywphDWNq1lIzRQrLorZVtKXcs4w0y/4FSpT+TA6Rtp7WJJavw7g4gYRoSJoJYKIPn8qcHO1jjCWp9oJlJziuVs9smiu1EQjC7RyMcgREMh3i/96e5bawtwtiUM8qrbd2GFZy5Ppq+cRVp7YvLu26cmF85TQ/qYXoLrdkw+97nXExzrqrtu/arJtu0yti9gcJcSHO+pmpkZAufr9F29PEOwWfLAO/z93Qe3CC4xvSGAMGP6CoZLX/jsZ8OwpM6Pc6paqnIdlaG+APi9CeD3/MQMAvcAVrKumwT+AFaDGlnqh4CcK8iZziAjFtxZZ2S9n8Gr492uzQbYK82EC8LMvAds2GO1AJnvYzZbwGx9bhnb6KA5H3iXgUq47gTV9VUTCYGdjs/zNaX+gcFj/XlLWkdND4mCYhFlRMs4RRiYWjqZ08GgBC5xbg1Gp8zwp71Qs3ejVnLwXTmlsW/EOIT3dXO3n2HVTNcvw6IS45WDZrH+lbWW3SfAidGVp131o3VYX1t/V4dpN2SPUy1ANHBSMrqNYGgvzMk2avRe/9KX4m65FmZcI5LjJ45l7GWXlO85DjF2GpJqAYcS+crUj37C3i8Z6RE0tWRxDuyPlbr/7e/7oyXE83JFaswFNBzT++97p01RTISqKb0GL7Iamn8pr9sOM7kfZsKEkQCq3r/GpY77MMDG+eFzvI5nUYbPlEhqK8P2V91nBZBlZOO/01JDJpnD5b4YcI/rNBgX1CoLnYUVsp7t1KkzkQM7d9avwwBNRjAsqywQtXOc70ZAwAbM0QQ008gPbxF4ByCmZllZnUzhutSFr9XhNCqDaofiM+ia5f3wNTKsSvNiKiQrAsOvKZNj7fE2cM91JZ1j3QYL3sC9XbANuAXXqkgkWmRtVij9ZNyV9svoCOqqFQcgkPWgesBW2yfVC22w1Gyp0kYBkHfCsY8JW5QH1TM1AbKlFBriKXUmoaQ0tnur6vTeTKJAtAGp99X38BpcB+KWqolNzuNZJJUy1QJtzfVU22hK57qi0VwxdGVe5tpV7DPtVywhsHZTQCmoGr28Lb3w3jueOs46H8tICWM4Exbcw7iU83qvo8x6aob7XDvGPst93p6799QSgn4WdMHVxTetWKzNzzzAjG6UPdQeU8mWbnXj9S1M+AQkDzC/sOWNTHiph55VbTrfmxBQTt+1u56wiY1ys/X6HHtZdveGaqvlOuyzZ6LC63seOS9zG0BmUkbQegu/Ba8pzyuQxr201QLN+tUzX2BVE58k4fKcqVzxPS1pUXKO+Q/r0h7KEywT8d6YmFGGvh3gtJrxeiHgxv16itesQ+XzkOu/DKN5nfNxHsTIin1uDfu/6z35afwfmMOMwXrG+g7qBlvY2If6DcCVz1kSotzvm6yHrnMbeVZtRbaJGtR9+/YkqSpbr/GUG1OpMrw3rleVVPO5lwH2PQXvjrMJq9M47L/55puTt99+Z3ICpciM7fY4/xWorPy0Dt49xzkm4NVAUjd35/mN9OnWiZp9NHOnSweq5VKtXcJIgX+pU4x9LJfxuYuCwrpgzrfmkEmKkiWXmRtmlIypjtm7d9K7nfHcyl5hv1oTNY7JqTPnANynWbNuZw3VaErjQOObGzdQGqQdzyQJIxNH/+Af/MbcWr/4zcc1Ap9OsJq4aJFh/bgmXb3vImCdHYGoG52bmq0clGWdm0yfO0YA+AHB4TU2gVkWazOvscbIYq40eAWMpsYOGjLdA7TdJ1P76N6jkuKxsXS9qQDA4CMyLwO4AVgjIbUmdagFCwhVYJf+b9Sgrl2zjczrLrKgm7PxTxFAylRMsRnooPuYmhwdNA0knrGh6ErqBm2tjg6nMdkwwGVjtq/nfX5+9wF1l4/uADq2EpxOJsePXZ689eYJAjB7oFJntR6TDjacvft2EuyYpUZWBWj9zGcOJfB++piehLP3J5cuXMV2/zabMX1FAcIeU5ZZkOMG/9nPvjZ54wtfSJARQMeGbBBj5tiA0CBHwBoXxDAyvJBNfT31N7v3lOnSUjZLM+OCeOWyMyQGrHn17wwsVmm4MjbbrrPMvDYbnLFAvgbLYZ2VwYyBvgGRAYsbdjOnZSRRdZDNsCTAG2ZHLZfLoV28+tH1lP13QKCBWNWnGowvgymXUqnkhKZLZbRV8tz5WssAAI5RAZZMEEGd9a66iCZwqeCxzqvO0dotX5WANaw/gQznK8PqPZ+TxNrewnoojh2wbkA3zic1RgaLvn8C7u6XV2yaQbXHlaFRClu1TsjkABwbNcUgWbCeYGgjWXuTNDLqWw1iibluwhT95Cdvce6PcQveMdmGpNbxCQsiKBj1s0oAi92cZ00TtDmOCUYrIbNQEryQBZhjizn3lnN6rGbM/b0gW9DUfSmrv2OZmSk3NHFxFTMvGU1ZIE1P/Ns4Dw8w7/EEVNXSp8DmUpkjXu84RbbGGKYmcSQ7FrLqmReDFe7z7/nmvEyaQPqN4+j8fIs6cV2ElQde5twMCFeTSFrO3NB1OJJYniNbIXkut7nntkSpus5KULTcOpJK75O9kwFuujQLYMLGWZ9tDSXzSrmqr7EN0xPWC9cwawNb6icbmJ/xPBqMV61rAX8nsONlnbe9RK2htsbfMU39oQmT/C2SRQLQSOGVasouMge8xwIOAVmAAWDcT+e+QFXFhi02vJ9VE1mgLYk9pY5ei2uTax+/X6LcMzW/VXMqiKu5UGus98rjzo+Rkkxbd1Viopnjdsf1da7rLtayRvoePWHcAvz4mWBLSa/XlXrUwbY/SyBvuUi5oZoc8Jycj8qtPQflkv77LuuUNdWWmcQlmPMt9/cCo15bP9t93gF0rhsy2MOgaqX/tuXIkAWH1h3PVz9P/rvlvalj56PBugC167jbATnrYvbIqmf3hm/A7bVl1a6jZVpXn+UsS32kPVrtS85HP8f1XDh3aG+mjNqa9qxl3FsSMroB36T/7y0So319JmEfo8IpsD5caYd5mGuhjLdJD9eqBqoaOLme3vS5YN8z+bJ/3+4kB2xXZU2nfgTlfM/+qrs1+8lOGNVDSO2VBCvl/fFbOq1PJ4HzEo7c22H7LXmYxUXcdW6Gz02sgXZgVsljKYqSYVl0176XWBe9H+mHzPnYu7oAfbWfisyeSdXGaK7TuT/xqCh5vMmwSuJVmx2fKdcvW3HpNH7ixIkY7F29epPSphu0CyKBzuusp5VtN8mum7yvtYzF++m5dJ9j36+k7aUYyR7Be9cz5Rw28e7eUfMme8VYn9NGypgovYhZZygl2LHDelT6ayv5JZm52t+NvWQd73uSc/3zv/ju5Ec//knBiVt2AAAgAElEQVSM5ZwzMq76HWiypClX3MW5Vz6Drsu//du/nXNb/Pg4R2ARsH6co7/43i7/g1n5tA3Go4c3KogfQagZQpm5h7S0uXrlDNKb95HmHWdTu04gQk0r4O3Fc4K7GJ4oL0VWhOz28UPZ0xcA1gfUsdyoHmVkj12EYwSiTX7MeJKWLKt8g11Ar3U+sofpYSijkYw0Eiiz4qk93cKms4ONBvY0TCGbO8B0CQZPD+9jvIAE8Pq1KwA+GQGb2Gv4g/sk/76DTNcG7Q+RK1dQSlhgKxK2Ps/ryJHPIQnajyz40uRf/Is/ojbmBu+JTA058WakSJ/9wmuMjWD8Jn//dPLqay9nQ15lfRD9TG/Csl66cI0xAnTeuoljMMZLtDQRlFj79XlMJb7y+pcSIMqwVoaYoM12BQSjBrWRBANA7S1aQTuBHBJI6x63bsJ4xhZACVAMiL2uYoszhtbEMXYyUw3oDH4E5gaGBpQyRbOwqLaYiXU+m/VNzCpauuYmHUZgSNcqqIqtbNiSyDqtm2KnLjBbnwX8hkQ2wXfVLQc0K3FSUorce67w03DGADTGQ8WAViDBWMooNuByztjqxeDB/qpDCpjrS71cAdWKKor5FFym9yrHe8g1y9DU+VdbJV9rBWrMjXyv4dhcafICijJGMro5JwIpgwQZJfumKsfcvGVjgrAY0lh35vxkzioLlmFQVmaSQnZVhuwKgdR3v/uXCXas/9pPzVLLjMNCd3Jg1JM6N8PCOxqyIwvG8+cB1gaDCwPqro9s9qhNdgSsJnsM8m2vUHV0BTJ87qoO704SOx63jXZyjzMVdLet+sSwjYAPkw8CR/+g2GsBkW6YVdPoR9oODcbO4L0Ba7PbHSTKwuV2cq+8s6bFXBuUiJ47Nx325CJSYX9u3aouoMpxBXoxf0MtoKw+7rJhk1xj5mu0Y/LE+8tU2AajXISrNtWA2QRXZKsEkqpATHTJPAmA0oJGObrGXBzXa9XUaQOf6wBgSSqEpa9AxrnchnQ+3zMwS91HNIPJp/VyYdVVQhDIWlPs+3jv066LcVO5kh6nzB+Dc6XNglvnjuA9LE/GiZYqGvkwf/wIYB31qRo4pb7c/U0wJJAdiSXvpa9rYxfnu2C5ZbKCNgHsQrMnx89aUeu2bXlm7WTJhVXaeB/uJIg37ek4eL9l7Z3XzkFdupUIO7bOByXCAcR5lmD9qAf+0Y9/nFrFOCCbjOBIke9GsWNfbAxsRoLKfcZkSSU3BayUCvB3fZ9MZjif0lppsNGdLFnIoJZ5Us3vZlz7Wa0kVpUzODNNxLWrus9RlXhUKYOApQy2itkvEDMcz7nHrSbJs87fOwdSguFazXPj3LaO3SSHhkK3+IxLLnul65dMvOObnqpcWbG0Km9UUjzJe8paOi5rSe7EeIvznsbQSNCqLfYOQJR7oSULMpLPuJcbSESsUYXAvdyOudFL1Ka+8upnqV3dk/N8E6+Hb37r28yXDZP/4Ktfo5700OQiiaRzZ89MziMBvnRhmuQq7+e6yTO0GYYw/aaRv+6mHEKjNtnDUsE4d3Er5zm0nlY8Gsk95+l1ZEk2uenfahI49iCnsN/HJJHxK8a/2s7ZX1eDvQuA6nM4Cf/sveO0tTlNYvpRfBCS8PBZo7zIHrPWrrsPrGH+O6ZzZRgmLkd/ZJ+tTohWSYX7nYqGSji6eKS+nOsVjMscy7hbO68rtq1oNtnfOXsF78sxlqU3ur7BSyYfHDs++enb703OYKxlP/SMy0gQuq+YvMtcjFzf1kkrJ//yX/6rT1uI+gm73k8vWM3+vMiwfnLm46cRtD58RJ2qG6f29wnkC4QsXwYT92CGwOEkssa3YAouADxgGVfqAquDnxlpN3FrRNmwH7upFlNg/YrAIo2542KLOQsyHcGqfy8rK8iSxVTmp1HSWnrFrWEzdAPS+ECp1FJrdswmAwBfKHXi61MCmkf3qakk6DZgunb98uTs+dMYtZwhkNHZmPYvAFkZSf6awMgakAr6Yufv5mh2lvOyrnH9uu0wYgcIimcmv/d7f8Ymd5mgGRZnJdlhamO/hNmD5kt3cVMGLiLxPRhDlmzIZNeVN1+mN60mEBeoV7ytG2AYGWSgMCKv0bPyK9T3WL/o/DKYd5NzLAwOZVhta6PpknJfY1CDa02X9lGXpxvjUt7f8xfwC0xT+esmzhjGqCQuqoyLQJbNzQBIyeYDMv4GhrKrs4DpW7BojyLx1MSl2mA0EKqvldU2MCh1bGW3A14Hn9pBn3/j71ITq+W/bXD4Pk64BmO+NtJLfw67F6ZWsxB6146aWN8/7AqfDVwSGHJ+ZrnjNsx8qtq4ArmOqyA1oFgTJGW9OY8yiqngsVp2mLTo3xkFpR0KQZ/GJWkxIEhirqeuK+086MsbyZZ1W5uqh6oSdIGrgQfZcQGwg/MEUOEzoDxS5mq9ASLBzxaSFAYv1oVdIkj8i7/4s0jODh8+nASE90ZgFEkgDFklBrr+k3scgG4LJ1tdCAJ/PsOazWME0c2G+9WPhczTPBNbEmjvn8CzapjLrdvgtiVtJjq8Pwv7c2rs4jEz9pxssbgrwnCmFVMke2VHVcDfpvcVrBtstfmKiYkysqq/8fcxQvI6xmur7g7G09qvtJIAYDPGtn86xTN2GhMaJcIGn+uR+BbTCiMFUFKlcBNmU5DXrLsAL8kiQQvPnMY1zhHZchny1QSGJjlKgF19SJ1n6dXJ81PAp0xYArwBka4j9hO1n659mlfZTiQS0zL4MRD3eTAAVXZvXfVVTKQqUC9zIudIAcwaW5+1UpZ4nDbLKmBqAsrzn6vX5nvniP4Bvk7QZIKhkgvNCNk2bNlcLbqBsPLgqtktJYEATcBqwC1o9Bhee0vQ/d6/8d9JdDF3/VsB6wvm/4vnjxOI70TeKSiLcysKm0o6JJOV9SFtWZLoqGfN9cg6S8GVqgTl0Wvtm8t1z5BY+/73v59emY5P5MVKNoes1/F1jfO8BcrZK4aU13sQE7bc66pPz3gnSVlxRj8P/r5lvs2mOu8rCffhevsGT6UCqd6lAmj7K1ctvwmu+lwIbnsO1ppU99KPqBCGusL2cD571um6jgsyfTYF/7du3RmAVf8GEpOsz2UWVnPV/TU9skmcaDTmmqekXVWP99Mkiq7wMqgXkFlfw8xKllVPg6fKkLkaGe9NzOGr7D+Ok2zwNlq6bWQd1GxpF0zrdtQWOnn/xV9+l7n4nCTvq5MvfOGLk9M4cl/nPt26eX1yHfD73HZNjI9g7RWM2n7zN34TVcnmOQXCdlhG97wbgGRrlGUTBf8my90X3Tc7IeaYFbitciLXyUoITKVdmcle74sMsuPunh6FQhRIsymZOfrByclRerFeJtGl8sF9SpZVxl4m1ySRkzK5HBOYIS00r3Jdrp9lbdWAKckBjfj8k0quKTXPms8+b6LypZdeSp/tffvoAW5CXA89Zdqst6q9Hpk05+sTYpdy2L8Xg0gNotYRS5wnMffTt3+a+lp7Cbv/pGaX5JnyYKfwN7/15zWRFz8+hhH4dIPVrJ+LgPVjmHc/5y0/jWDVYXjxgpoT7fVx2l25vAw9zIjLsk6QAM/OXqKW7EdsaLSLoPXNZAmy2kf2j8Nh0qj6BaYddgV5orENUiQW+4dIg2U1VxCQy3qtZzFeTmbTjUVAau3KFIB0HXJKgeoUQaTg1B5wSgzTTkTAYjNV6mqfUD97954B330CP8Dd1cthTg2G7iPtnblFrQ+AjO0l2Us3FTeLctYtACtoKpaoWNbltOax1c2zp0pWdQ5cCUPzePL2O6cBwNeRF5KtXrUBY4RXExxlI2UzPvLyft771mQHoGY/gNLN/jqSqaPY9x87cXJyiV6tOvy59WmScASgIsMaAMDPqu+eAVEFXprHTAtYAflmjiPL5cUG47rLbiIw1iVYcO4G2r1f7Y0XBsR2H7gVW7cnG2JAkEBs9BmUbShJI5JamZaK2vIeBfrme3UKlivgqtriAIpIs2qhrk29aubc2wNO0gOXTwI3ZXeyQ+U4O6SKBBhhTwZDEhAz6uPaPKWlfsW68p7MgbCGgNU5IjXg2pq/BtmZvcXoDWajmFflUyY8VuZeG8QZ5BXgUsoIWKcu2qy7wNQWNH4adAhYZXz8KgNXgGr0Sw0L6zuWgVHYaSWyzFHB1wbe02NsArDKmD2G1daJ8tixo2lVsZvAz6RD+hCPfS/y7zxDlSQIa22AZFIiAzxcaQe462C7buF8UN2S4Ab2/t5no6WJ/m2BlEpGCRoW1kduJDAtOSOgHSla1YeZ5Kmgtk64AI5j2QG7tYWaj3jPBK7VDxfJH/daEBJpLYmUazwfApDVzgXZCIP7wT4FqCbxVZ9JiAz4aHKlAHsZtglKT50+Sxuo85MrmKyoFFCJoCRZGbFsjLXgsprWQnaP0jCEYX9N9NTcci1Kux6Aq8+m0l4vc2HP0VxvnHg1+SkpojfqDjJfVR7LeCbXwjTbk3LHdmoAubZ6tmA9x3z3mpwrFy5cCmsmk2atuPfXe+A9r9pWanQ5j2LBy4jKEoBKMJCIiiRx/sN7rmO4v2+Gtcx1Kinkh+fjGuM1uO54nDZVcgy85y33bQBYe0LJipudD+s8QHzAm7XwkX4yV3neN9OCK3JP127W+dWMqfPB+VGqD54akzBhpFTvkEzieCYKrBdejyLB67bV0zXmyZtvvZmaPu+9z5L30RKSuLiyFncSp5hZ9izO1+t0qrbsvMFqVBojAZJxHECxv3aSJ+we59tgvhUCYeqToCkWVym4513qi7UB8X44b/xZK0d6DFvp0PJ8B8EkYvdrdQ+NZ77tavQjQFHkfDfpYtJklvIPE1sygz4rbfSUvZT9cxvKj7UA1rMwnZcvX8zadOjQoTDfD+2RzetNGmUuu/eNxK3r4yFY1C/i0PuFL34x8+99zJF++rO3J6fOns1arinSzl27Aa4bA6YvXrqKzHbWsyX5ti/14vtIwn0esyV7jx9972cA47Mxdfrlr3x58qu/8it5vuKayxg6F/wa1RXjKmgVYPZ9NoHh+Ne+U4msjKelBuM5cFlMQo/flTTa8RxO2VGRsJdHLVaJ3GuUvhx9/yhrBn2eVUFdv5kElzXNOSfWb8fXmuv5e85zFwM5ElTKkEeCcTkx0Zo1U2FOXc9ljMOmIjnWNMm5qsOvfYfdP2xlY3JQNYKmfA/u3abP/Xn2hA8oQTrKfcOHYzN9bffsp73PF7I+/Bh1wY9++APWi+kotEwiud7GkZpr/df/zzc+tA4s/uOjHIFFwLoIWD/K+fbXvNenFaw6HM+eXklwgXCJzZ6ea7jxPmYRXwrQk1F88uQOQQ41ImfeIUN7lmztDIHhPf5OBsz+gwQjj5WlkalfCfhcTkDxQifOJ5FPmgXXEdDNdQ0ZaYP3KWWabJhLU19J3SbrwHrAnaBKp+E41PJ1hsDzyVPre2zCfiWA9dYsZiYEjBp9xHnXYJxNzYDMDO2K1HKOusfUBo6aI7PvBFSpidLcaDikPsc1GPjKccy84gw8fZOs7HmcgGEjH9GKYdteApOtAdnbt21P37mj779LgLqZLPIBZE+0tIHx1XBJd9P3cEKUZTCw8NqPHDk8+dov/VIxE5GjzoNCA9a4ISIJvkSNnsGrjqq2+llH8KqroBKrp0ibHxPouqHJpN5mozfjHWCaHoBIgBmPkusWIynwMfDRGEnmwTeuGlprfBkfvvpeJeWsXpl5/wRo5WpZmKkYm4CoIQN2zFtyFzbJwIHjPyFQiPnKkFe2LDMSvSEHdc4lgByBo9K2OaCSDHe1NpJpC5AZfVqLgetPv+mMuK8pV2Hrywwu7Glo+4Cq1bOWDQYKIGaglCCPjLZfrQkqF1nMWTSkkfmLCY5yUkFSOQRrOFRblcmEecDqnEsCQqYCxt4M+zrmsef5kBZHuobewlFTAOL97/6aBTxFvwW+BULFIJjQKCZdmd5407nEQsZuJAM6qGuA0fLiZsA7qC8TmGbLqy7X67Jmqt2YrZkzOFrHGHlO1k75oQTVINyA2gSI0lYTALKAvo+ARMY/c3Yw7gIm31OZtOcgqJepFCipMjABEJZ2MMeCjCQFRoBqkBippMZTSRYU9+nxA/II5K/AVp5F+neGwNrnQJfsAkysO7KI/EzAWn1bYWKaockcL5l4zjGO0CQbCAplqnq9yv2z3j1uuDWfK0FR7q+uN0r7nqLeeEoJgC7CskUGrnnOR42oz1DYRtlMnFfvs6bdAoRopjOradWQvLaTbOr20k+zpMtOgGZ5fK6S2LGeewT1GshFxaCyQCaaZ2qhY7RrSBIgY33sdlQLDYS8z932o4Fp74fOU3/W7Ys6wWSJweOHMLW28CGZpoy1ZJGa09H/lvF4zmsN9v0QdHktrs+qE+IwzbgrAfbYBviuU8o0r6dlyan0YfW6NNmTXX3K6wSMxaatGKZT1ImmfICkQBizkm1nHQzYqH65AfLc667JjSEYH11C4XV2PbM/77noePd79jhYZ2lC0r9Xpuk6H8AV6XiBsn4Wu5a4TMhqvfajXKkFz7YVKgWFJTEaDKo4Sssz/tZ2NM53QVVJ5u2dCtCkTZpAVZDvg3Gf+3H1ymWYS+pUme+yfs7PZ+zBzwRzqp0cO88xLVkck8cxV7NH9OcBrfupMfX8LpFkO0Vt5QlYPmvCA9gEhySFDtELVff9W+xvJoU03Dpy+OXJL3/5jckhXNFlWW9R02ppxT6SrSbw7AduuYRz2/ft9cFr7ARBJWjYI0Y5QPQWWeyLjc5z4B40TJhcD3p9S5SikWPUBSYsUI5E/uPrra1+EUNI2WVLCqyH9xrTwzi19iRD7DXr+pvEoZJde+eq0IHF5j7rWaDLsB4EdgDYCmCtGmFbDenePBXFjeoA57B1u1/60heS1L/PPqCzcvVgfcG4XaOX7InJ2z/5SRhWJibH3jE5/MpnknyxlCVKKJ4t1+HLcUq/m/Xgl4kjfvu//x8yhxY/PuoRWASrjvgiYP2o593Peb9PM2B98gipr/WJE5uKD3kvtZkG5lB7/M4N+SEZyqPUWh5DujrNYn67NpfUARIwLTXbiyEIgHXVCmV21DlR26p7qNK71ANqrrAGkLpCCGT/VALLO9ScsYDLkm6kCfmjh7YGoEUOC/UjMpPXqUl5Sv3o8xeYdDwxs2s9h8Yvmi8QTNnSxf6usoHWxY7v25lYQK0Ma04KOlwy0ydRyaGEiYyIoAzm7QWb3Z17z9iwL+E+eBVWGfnmRMnqVlz+DgBIDk52bNlOn8o3CVA3s1nv45qtv8FdFIfDe2xWR48jW6R/3E0YUzczXYL/w69/rYDh2LhrClbtkjJGW+RMXyA7bo0cwf8jnSANAgnOTAzcR+psDa61WzakVz5msFuMZ+BaNneD1pavpVXLyFQL5sJGjmBODKikOLXEsiIBrCVVrEBeaa2yXAFgMWD+P+/F/zpAk5Fzs1bWZU2Sm6ymUAZxzVQszJZ71c0GJqgzGEmbAOOTeZZtIYiL27Os6zBNKcq1aoTLJdMTLMBqMLZyqprAb7IROwGTLKr1p5sApwYeMqvr6NerNCx10jBkPZcjTRugN664HpqhjQ/QYEYD+BM4MYdSk11GWgaSB3DW1YXWWMvarDs4eDkmDahlfJuxVnLt/TO40rm56j9HH1WBsOeiDQs/9J44JhXsFovW/+56zR7b/vrz1rTU+ZEwEtgYqFVvx9WRHTpGPjcGojeYuwZIBWLpX6spEdehasLrca4k4586ZSX7yu+rdrkYOJ3Bq8engNALM5B3PgeQD6OjXEPlKOZA60LAHbbSYznWun06NwkgTdJcBfSdheE5i4xOlYHBpSycag2/N9DXtTyqA/5e9tVjuBZ4HpEiyr4x1nHzBNxtgSlU2id4Sl/KPGMl/zPBopnUXF2jQT+JJEFr2oQAEkyKWAMoyBIEFktaLuhhhrh3npdlABrZyDA5VgIzkzoOhYkhwbrjX22+ymyomScTUwIxf+71+ZwqHXceeV8DmEdNpdcUxUQmBWMyehILFKoXbbWzaUlwM+u5H4NZ9BhlMFQfkRnrCQBb9Aig9JRg3HP2WjWAs62Y7U9ksr0ef66KJOcp4Cawdx2zDUscozk5Zfiy/sogdSzXcMnEnMDUsSyJfalDYlrFvGugmDmUWmzGhdcr0feZ6LrpSszZm3nNnMlc3K1HPWw/T82ONkgteXYB6pb79jqZEgfAt8nVvi+ddGt5ca+BLf8N081Y9XPZKpUGqwKtlYydbLWtgZSSO3cFq52EdB32XI4AHLcwZoJ/zdJmAIlpHwTIsiQj8m4NxmSglRfrhM24VPISNpHx0SDQOeq92vfSvnw65wS7XucJ5L7vvvc+e9mZJH+2kKz9e//p35/s2vcSZS+486J0cJx38/rDhw7CtO5K8vkp89Peo/Z8NQMn+10qlaEsGdrslMeMZysmViYzXEVG+YlrexJVKi5GIjN7x1gv5iakf5Oleqh/Yt5b+6ILdyVKnS9Pch3XSHZNX7iQ/fYKSWLrhFOGYTKWl/gMaMzk61Tq6CzsmuDaoATcemlZ01OnTmddKikysl0S1o6/12kP9899Dlk2+5COyTMkEtbDgu9Gam0NtIqTM6dO0brrVBjgx1zUGpRm1vru32+csTfmZh+g2lIeL5PtXvaP/tF/Mfmt3/pvFl764vcf2QgsAlaHehGwfmQT7t//Rp9W0Pr08QCssKKTF7JKGjCZbSxzAUQ5LPy0Crl7nczkaRjIkwS4yl5xfCTgt+Zmw3raSvC5cgU955ZhmgRwXUv95zIZ0CTVYSjYIO1/Kpm5dCXMy31awly7SI3sNAHNNRZ+HCKpE71zhz6V1Hm4bxkYLUESvHwlweoKa1BKogmyDMjW+GiJQHNIK5dbmwj+eUqfOutTLNOxriqMalpLAMTMxhOoudmvAtwInf3UiCHupBz72o07GDcQEJ+9iQT5AcHWRqSiu2BV92FYsWtyCTOdXbuUBW3mWLMEGauSeTVYnr3zCGnVMep7TmezPYjZzq8jjSqX4GLsKoNfQZdtbZRaac9vYC1oNAA3aBEYWPsyC6ucXp9DLtrgQLfUXFNcfBeYvrBbGwhXUNRMpMFDGdpYe6O1v+xYBQgVLAhYAo5kOPnDyKcFsSNwM/Ps8RLUxVxExqzkoDLejwjI2rBkIXsRRtHzGKA5UaqLX2KKikACblKTWix0XHtTW23QUc6qBVrnrytJ+NT70TdUFtUWAgRyu3BZ3IvxyO60mtkW2bZtiuKMCkDRyboDpgREeZ9yB05T1gROoyXPSPYXYOUfoxdps279esdG1kM5sYZMHsya6vm2CQVIA0yHAZlJB++1EvjIP3ln687SK3a8jxLohQC1kwUtNRQ4tsSur2nhfV+4rgnMlKqVsczTgKytW7YGxAlSwz6Q0fc1+3ACFaw4FjLDMRdhjNMKhkDdOkQb3q8CpKTX45hvztFIEAW0zhNrnHltgLd1aQL+ASiSdOj5yT1IL9woISrx4nlqXiRYcZxTm8s9rDpXng3u5TlchE/yrF3EpEcJ4HpYTplWZ5cAUWmlLTlmaRXycBgVacyT8bO+LBL9qgcUHBk0eg+jSBgBtUAh9yNmYx4TBhfmfAmy4NUxfqOnrYY5PBO6xm4jwN1MDbrJukiDU0tK3bBj4RzkWm9ggFMB80yuMbLJoVRwnngs57w1mgKQHl+Zt6pDX0ZS7FbGKTXxvMg52YDVseva8DyvAJVqhaOzapUTdF1qyzR9DiOtHc9j1QhWza/fO2bOtUiMHyvr9d4oN7bGNlmdrMWbeQ4iD2auO+ecH52w0/DrLomclTpWC2KYXypJZNiUm8smyT4XMy6zV31Uuy7eNaRBYpIZmiXp/J5+ryhRZFpNaDrP+BR4xCAtCofql+t1L+y32X1xve651mBc50KX6ZbVR+GQGvpRZjEYeH8uKBKMew1pMcT7O35+5PyTDFu43lUrMpOGqpv0dthIKYjM6jUk7yaPnHMyqdV/vFqp7EhSpe6nbWnC+IelrfFW6XFofG5i/lzGhOjkieN5bv2Qjb5tyzbdbAGpaTPGucocHzz08uQNfBuWAjjfeedntFxRMXSXPqj7Jl/56lcn23bvo5U5bLVmYOxJzltb5EwBhmuPYi6omuJ5Ue3kehYHhKyj7gO19n9ob2pCNWvvSI4OwPrhPcxEa6mkWk2U8fSwOWp9zL3GvZ3fex4Z45QWwPiTDLiIRN+Ely2Urly5PtyxabnD+rEN5nkXUmhlv37duXP3GDd6zsMi/wR29I/++I/jBh5lB2NwFyY1bsismzvoK2tC5iD1rM5pZcA7iQ8+R3s72VcTHU+ZtycBrSfY98+dvxgX9O3bd0y+RnL7V77+9bjNW2akRFhjKxPDv/Zrvzr5jd/4Lxdc6eK3H80ILILVHudFwPrRzLi/8bt82oDr80cX47ZJyMY+7IJuIFeGB9kgDUWWutG6OV4j0CIwhBFdS6/RdVrgE8QqZVlJPaibicjwBSyMYMesqQG3AacugjdmtNZHSkagd48M/eyt6zETMIBZtdqNSNZMBkkpGhJdjyHDhQHUZIlBRjFRuihGgkgllQGScaXmFSsxUVKKbGP1gFjYX8GUAYqgpKSuZvkNlMkCc34vsKl/ASjOV4fB3wPYb848nJw5cwMnP3pT3pPF/f/Ye7PnvK4ry/OSADgABAgSnGdQpEhx0mxZ1GDLSmdmOaMys6KiIqOjq56qK6Iful/7tf+Vio5+cYSzIiM6Kitsy+Uh05KsgZI4iTMJkuAEkiAAAiAmstdv7bO/7wKm0pIsKSOsDzIMEPhwv3vPPfecvfZae23VNXYp27pmk4OMTZvkBruiXSD+gvql9ihT3SdGWS0fJK2+rUAS2Q/BKDLD737nRdezsrlTywWoc+9FBTgEJTCyJ9TKYVRBNUACuRLmFmz+ACc7KBagZr6TIKCwbArZPAUAACAASURBVHVDJDbj+Mxa05j2gAw7dIpRgz0lsMRIgoAj+t1GyxO3WUDGqL8xG6QNGTbb7s2611x3SlIzyCUQcyBo05AIduuSumR87UJtpiz6YyYoybrMkIUGKKwzCkswllLwk61UCFgBQT3KdiPTItgFYPTLhXKVTHAiCMO8SxJ1WpcgNSvXhsgYVhPmPSWDBHvBcgIaiXbIZRDshgQz3GyRmsW5Rc2sgE6RGibDCnCHuevFREZsLi2RpgXqkNG6/pkx52/0/jB1yLsxD7klFQHzGBYAdpprI4x3fV/fygDAxczFJk86RgbSCeqSAVsIVOtrGd9nSxvL5/R+BNMrBbC4/6gZMDYC4PHz/v5+B/UAWepwqafD6Rg5Is6aI8OquRajYEk6IIFjOloM6Xkyv8kEc+6MMc6hHBc5YfZlNKDVuPAatzSC/XfdWLivGqzpP4NMyghsgkIiY0mRXY+qNdQNBXhSgOgaul0bJtZOUuH7kt2RBCJIxVgGsBcseSQ+mHeWHeorzyrSSIB6nnfWeWeAnDWlEwri58S04JhOYg2QBOCk92eP6vRdu6/jRD00rHupz/V9iMQMgSvje8NurcgA9fwACqllhKHFJMYtdFBdTIerMUAeiTLJDkmC84M1LUEHwTvHYt7wXrBqjGmCWH6W8xeAFXMjDG/qrDI/47nPMeCZ5d8E2ygjqKsHsHIuSEdJDvK+XWKaSXpRG0hijPMw26xzh52iBRnyVDOsupO0SKF+EaBHWyJAOefnpBXLeLn3XBesFmCWRBDnSjISwOznsNSAe347ARXSflqXMK+S/eR6o3UWICb6Pqf5VD5Leb9zfHNNM8vHWibwyb3gPJD+p5lVjGtJgpCcKPLtbCmV62Oun67tp70L5oTykWBPGNYctmQcuaqVF8GeZ5sdxozxMqutv8frYPOmzVZEsCZu0fcb6eGtezWnsbyovejIBx9o/421aFLz5oESDpsMyNZ77p85c8bzkP7fT0qe2ql5TI04NcZ79+6ttmh9nUBerP1iiRKzOPizntgM0EoE9onoP8omRG1z1KaHQscFHiQoGoC1uU9lktDLxwJsYHDqZGe8PljuUqLimnz2jaYPg4/huCUSj+yH0SJHzzlrt432Qv6LUgHWdUAuvcw5+uWuR9qvvZqEC8kmfrZcfhs8pySP2Afeeeed6ldyTD6jJICVEnqG9miMaM3E3oa6B+b5wIH9MmHaqjFcKcCqOa65aAWB5NusF9TeT2l+3NDae+z4ieroJ0etBqAHNt4XzFf2be4vSi38AJ574Y3PHcu2XvhVjEALrNZHsQVYv4o59RUd49sGVhm2h5M3QvdIv0wAq7YWaigBgWWb0KZgj01tdtRmyjmzLdgEZFEAykUCVt7QtflPaSO8deNq9dHHRyAs3TibRZe6DEAqhkXjakWDTHhGr52QMQG9B3E67FD/UqRh/hTIgNkJk5/YaNwmwO1OdH7K2gNKs8UKO517wlr2CjvH1bGhRk0nG1uaZrj2tvSTbNN7mpARKJ+VBJrm7Tj3zcx1CExOiym9XV26qFrEu8hF5SrcreyrNvqtWzfpdY8kHz6lTR8ZoMA7LRZk1NSjLO0dZcgBAQTvT6lOyPU8OLPq3wQNAEeCE9yBz5w5L6ORjy2dc62ezp2AL+cjAD4afZTFExAVeet5Mx8QEgFVAIYAJsHQUaPpvoAwVPp7zHIAAiF7C1OkZDgzKGcjhulNmRz3OKVuyew02BozD9GKwCNfGJlkB9noXVZU2NW61CtAYWEwuRV6H5jw6IEqt2j9m2DIxiaaT/TVW6MAYK0CNOqJVgoUcP7Za9Q9a83eRGbfx4OdMwANhjMY0iIv92Th/UuevgD+ZAWIwdzKo1wfyY4A1YUJBfzA5uj4SLlWIaUVaH6oYB5gRqAJECToee+99xQcTZuJY74gTUOSizSN+4/DJgAH6W539zLXmMGYpGtvXYLIWCcwzHOLgG2+bi5/F0Aprp1nBHn5XTl2jilRQgDNOSW42r17t+tOT8mIBWka77tX5io7+neEJFNJKQf3Gl9cN8Pds9Tj4dRa7n+DkcR5GEfaYsDFs5gMn3u2wnLrbxzwo4DQB6w57xFBK9LOCDp970rgScKFpMpdAeqrV6m1H/B4EuTiCMyc4bmYUJ33XUloCVAJ/NzrVOfN/E9n0qg539UAN5Y9a8BsylRqgbNGkZ691JVPaE1Drk8SA4da2CoSAJw3IMgyY7W6IAlgCbJl9uF2ms8TtW/XVV93W/ODxA9gHJDFc+m2KXpv2DHmVlxPsM9TmJKxMui4gBs/79QoFgY1ngnAarR54dnlPDJZxDkCtPJZ5Hr5bDDLeh9eX2caeX9L27UeIcEHsMZ6ISBESQAgi9YsEF+aD5jbcL6s3YA2FAokrqhn5u9h4gBFPOvUDdOWCBDI2gQ4BagjgzbIFhB0bWdxOnYCpyQjY80IsMT48iiHEkSgw/2TOxusHK+N2sNwFWc8clxzQc1nK5UUlhmXT6+BAmgkx/AhoF0Y9yeTEsyFNCZL+TEsabxfOCen1JjvGSfAKomr+0qskLxgDACMyJyjrCDc7am1JvmJURz9nknYbVLrGdZCni/epxMnbD2XD3SM29evVedk8kOPUmo2uS+MH0nkDVKgANDatF6irLiipDLzioQLiR3YapJULx8+XB2SMZMGyn1NH+IvYJ+B2GtIRmJ2B2vuEgADRWoeSjugAlhjR47SBicGy72KlAQTJiKO+odfwxwva5oTE2V/gYHPdSb3wpjL5ZPEol6/xOqcULBYAo7MniSZzoYkC/XlrGOA0149r8wFK180N0g88csrMm3CO4M9BeD66alPq2MnTlTHBTTPnz/v/Z2WNrEXIfGnDr2n2vPkk9WLMqDavn2L+zozVyh5wsGfuTlDAlUX1Kkkz6CkyjdUX3tHccMYLcYU/5BQYN0liUAC/9Azry4YodY/v94RaAHW+vi2AOvXO9u+0NG/lYD1/pCz+tGWItoRGBCyoZTRc9BP71JLmgS22okG2HDIro5r8VV9qUAnDorY5d9S1vGnP/+pN7FVkmMCRu+rlgMDgtFRWJwxS2iDSImG3MtV30o8Azjz6ehvAbOu85vTcWWAtHQJ4KVIgEtABGMZ7IIYVG0SNgDS7whuABHxVQGEAoVw4CTIwtwJECEpns55yVJtfALhsw8lk9Prl6uGZYlkzdPTHZILjcvRTzWmVwAVAjiz6nOnWtat27YqGGurrl4bqDZtWaPjBvOJ6/GuXbsd3NDOA3nkBkm4eG+38NDVRvC72EDmtgDraQHW9z740PJgrg+wSvaVPTqk2WzoAVjDkIL7EYA1QVXksZsmLcka1c2RHDC516OAQWGuMkvPV8cRBfASlMICAsocaBSwFmAnpJwRoEXQwonAMNWfIQcTBozRgsagtQQ0SDFhijh/MtMN91gxiwCnXjGoBji0uzDgVv2lWjBEraCYKzGotGAAAOECbeYX1p0gBsMwXV8G3owBEjoCPtfsanw5ZzNDsDRF1sc4x/mmO3Jce6MGqzwPTqA4iZImTJp/OFfqA0BNvWyPmFbMR9JgioTNGbVY+PGPfyz2ZEw1o2vdHP6K5HojMgdCMgr7ula9fwPMALg6qhdfeE5tKp5yHZVl5UWmahBXrjGTAI9b7Oq/K7mCcoxFMmpRLZVq1KiXW6MaNeSAuIJShwarPiApGoCVIIrbhkkVwRjAgpYLO8W2wmpzH9OlNe51ONXaDKe0UoGFSuDHdRAIMucIxgmg3e7Hw116neoZcV0njKrllLTPifnJmPpnACKdJ+CGwHNczzMmJZfU+uaWzHsAUSQFYGKpUZ8uTOuYgkZkjigCuNeANB42rm+vxhowRXIBoxaujbGHiQaMAqyREptFQrJs0Io5Dawjy6ieicIOAmjW6H5u3LAu2DCdK2tUsrqu3TNjhDGRjGFUu3kLKajWgWjDIbflUg8LkEXaanWCZaTUmGOSFi13YLr54NwAJrC3zHeD1qKagLFJoJYgLSXAzCX3A6XesagHGGuetzQUSjbScl0lMQnKAZVcA0kLwCqKFicxihFO9HCW7kRjxyeJyOhZrPvi+aHkjRI0JJvGdc6Adsa9AVh1jybcqxO1jKTMxQyLczGYpFWMztMGayhoinzZyQN+Rg2qxi0TXwa2hVVNNjVBD2tBgijLjUuNL2PE2GWyLhMcfWrZgqIHcEm7GNYWQBd/y/uw5pv11nWnaVM6QCdDakWJ7uMiqYFAVCSPRvSsUN/Me7KH0buW+mj6fBqsCpw2yx2k6AAk4TtA0lhjTanIrP72rhzrB86fNbtKX1v2SeaLE0T6D2DKMXlGmJe0m6Eumuvke+YN7bief/EFJ3J6kW7jhM3YUw/eqPePdTelv7EONQMIM6uN5Cosq87Tv44Ig/2ZOVwHrOU3ZU/KWCSe/SgDiVY33pfKvtVIgmo+WBGj39iIrKz5xDTMN5QXJDHwiWBX5fnjmXLCWfuua131HHJ+GNEt1esHr1616zsJElQYN8SSsp6fpw5V85X1BgM/QCtGYLfVG573NtOqNkN4KTzSs4I7OqUCJK55n1nFWl1aW7ZsVyJQ14Qqa0BmchckF2aOPCnAizyYfQ6FztPPHX7cMt/62dcyAi2wunBYW4D1a5loX/yg30aw6gBndNhgg02APYVFmrYMkdFkyY9NIWpHAQEAQGXVH8nlUOZLY2NDYmm0Gc5QSyfZKZlsMbX/9M9vWxrVQ2N4GRLduX1Ti/hNbciqx9Tfr5HL7oouAhiAj6Spkv0meJVFixZ0ydMUnAgGCQxLHjxJQ3hJ4kDK5GnJStuoJGovDTYEdtkMuJdIz3AYxoSC88aSHtYKQEwt230ZR4yPR5sRAGub3n9OfQVnVJeFecgyMaWLF3cpsMUkYVIZ1rsymhgSQB0RIFlbrd+42YY0BFnbd271tU4peEWC+qxqgGwwQ+Cnz+XY9ZfvOW+CUJhLNjRMl86evSDA+kGjhQEBdgDWksEmy0xNZSODANzVfTGwAgjGVwLYOjsSLrlIx4JpMcDU6JnF5djufacAstTAhqNm1MoScAImkjUI0BCMbWbQMzCLIFCsWmHW5gGo0rszAS5zDvCYNbaAAzb19er1x2YPaFivdgobJGlj7kTvUABy5FXMUBS2qyHNReapFwQAoBdmCY/4IwNQse/IIh3ACuASSPr6uWfR+gYGFAl2vta9Ows4DElb86Nu8BHANVyZOQfYCkyfAGcEyUsdnDx066MjH39U/df/+v+YzUD2iVrg5k0ljHT8Vaol3ba9v9qseRUGW9FT+OWXv+PaJ0yRkoGsA9WUzeb69Th2tc5q87dRTyjZu+Ye50IQy/E3SErYq/PAWRSJIPVrN25cD7mlWGWAJcATQ7QXnn9B9VbfcW9Zkg/UJkZriGZ9GSPGvwFQsPWwhna0LUx3yCHD3ZZz4XVIuWGZkc/ZLVxz0GCVewvDyljnfdXczffzEyEJKudyXe0rqAnHkGkCJ13agkjW1y7Z5QOx2wAuAKCPr8Ae+SXHZe7t37/frOI11akD5gGS6zQ3cQHm98yLfC4zaMbZM+Tz4VTrsdCzBWCFCdskJgtQA+MCI0bQapZQASxBKaCQZ5hSAGrZcEC+CWhTQiScrFeFYzHsrMbUZkQaI553ZMMwQQ9cZiBQrq8GnqUGNAErDxD3IM2E+MoxmA8J3GK859ehp3lUXRbM61AjAOA5J66B83K7ESfDmn1G/Uzo3uHazbPOV9ZDEk7sLsx12h1xDcOaW7Qfwf3ZnFtJTsCw2liqsK58DcAe6ytvznWGJDOYTAz5rBpxTX4wqikBTtVHnUV17XWR3Mf6F/LmcPgNsJrrAfMahQwgJBMyzNNQqQTrlzXfIf0N+W444aIgyhKMmM8PlGh5SBmL7ieJq6msD0X1IMC0hXp8yUIxp2JtYRzpDw0jyLFYnwymNZ9YnnFrfkjvYgHWM6dOVG/97GdKhCj5ArgH4OmZdGJXzz17A8qC7QJM7KGUpfAs3tTfUpPfv6NfLOsOz9FtYltxFna5A+UdlNaUvrRORDpmqHOk9YC/fF/8JiJ1Gx9Rrx8ttOK/+UdpvNDxSVO9479lHS+Ju0w2WJ1DUkfX5zIDWthgIqixhhFnf7cJHzX6Wgd5NsPpWmu1jsnaR8Iqa8Jp+4VaitIlwDVzib9h7zYjLcCJORI/g53lmTl/7oz3FuZ7t/5N+QTdEbbJ3Ip2QqgBTp85h1OiDK3Wuwc9bCpzhePgk7FTyYLnnnvOawbtniih+O4r36/tRK1vv94RaAHWhePbAqxf74z7Qkf/NoLWmeGxQrAS3Men+TxLcQgporYRyW1ILPU71aeMT8jhd/iaWJoBBYgXtHCPiJlcJsOCTQJz/ZbggYwAsbCPp0+drE6c+MR1q0sFHucEWru7OrTAI8lyuKPAXnUvi5HvIieKFiVLZKSkSqpq5gEyM0xzkPmE/HS5albbJRWNek4FAnovNnCAxwMFjdOSHEetEcFVAInFAgEPlBUfn6QWqtSx6WdtqmGlITisMbVXbVjdq653arpNwcFGbU4P5Jo4UH189JzArvo4dqq+cGVftZyaHwEKmIYRbSi0oDmsQB6nQD7Y9NpKrY039BJcEWBHJlvMGwzr+x+o5YUkR7oOapraxa442NMmt0wbnvd5pM6FWcu5alOLhvwypK0ESQRIBDSuH1MghSySDZsAC+YJdsmZdh+Y4wZDkjWqBqqPVJenY6WUkethfAF1GbTzOicOdF0kAoKdjCSHL7bGxmaNKhlognlA6lN79nhTRoIKYIXxZhpaPqiZiAEXwT0yTox8GjVheh31UvEuCroLo9cAy1lnWmOLLE2kh6IYCfeORUKNnFGyxmz5wb8Bc2k0wzU7YVPisDowzADJDHgBt9N6Njij6PMppljXxPjckzMsdUo/+cnfy+jjqs3BSLQgD+4U2/jkk3uq733v+6pd2m01wuWB80qUXKu++9IL1Q4FjATDjAMAKg1dOC6gox5MN8+pHjjGMpjnzrkB9AioOIc+sYCoImAVYFu538msAuYJtGM+Lfc9gmHY+US/ZdokEGDamox7sJ0EhsF4RBzLOVJXSrKGseV9kBzz3MJMsd7wepvU6Os91TIClvlI5gJjtpDyRk0wwR2tdeJ5Bawp8cW90/FGxWKTCDr96enqvgDAI5zEtZbAtCZTDfACrBKMcn6c2x7NRwJOWOWLFy+6fyzX3isTJZhWgH32ArU5md4PQBVtb4LZ5B5N67zoyUifxs0CGwMXLlrEgmSQT44BcGVsbSbFL/VcUcd8T6BhUImEOzKL4lni3uc9b6x9CppJ3nEcZLcoJgikXaOItBeAiykOgE3zFyDPeCfwZAy43pDrRuKAMeCDrykPdnKjPNMhzdeYA1h1rpj00LqDWnHWYxJhsJpWFRT1ggGZpI0wq0i8V5DMEbtK306em3EMmEo965DuA3XIJ8Xq24G6SM4pX6CmF+DJ+Sa7yrl6fAQemTcrtN4ZFPPpen3mVfRhTVlzowayBkqzPjRLIRjrcN1F4owRXrTnSTUK8zUBv6+vJBP8vlpfeL7c8kSKkPp62Cg58LOIPByGHoAqMAzLasPAOUu/bRynPt/IdvvE3FH7zTgDiC3p1XllmyWXyvg5khJF14zLLQoZzH6OqjTnrZ/9VPWrlOIoqVIMCC3Jd8Ky3e3aSBIyl3hWeXZ4Jixz1drQXUouXnrpJRsLmeHUns6mZAUQ6zwgXft6rJuljrUu0zKTGX+TRn+5poYkOPb7crRYsMpHKENocxVrsdcyfUarm0gU+hVlbriOFjthbYfsNRt0bcwf5gHXxnxn38Ypn7ppGE32XLoasN9+Kj8JWGoSaGNaixnb65JWkwwnkQrI5zqZcyhTMGU6dvxY9Q//8A/VRx995Lk/LjXZ1s2bq50C/JSwYHqFo/ZqDAA1T07JgfnsufMytxKg7e2TQuGRa5BxIuaD9bG/v7969ZXD1f59+/18vv/+76q/+1//07yxaf3j6xqBFlh93Mi2AOvXNd++5HG/baB19i5ujPQ9pHAyQFtuG2HGBHDAMAY/osgOs7lMTWKnPygmQo64l44r+3jTgLGnd61Ymq2SyfZ7s1jigOmRgsdT2giOKUAZMXsyLAOmR3NiM+UYjOESLKgdgd2KkM08MsZm1AQeF7tHLD1UaVkQEtRlAqzRgzCcFpdIOgUrAdNBxpuAAMAKAiLYNWAlKISFEGidnuG6caXlvS0O0u/DqCGkyEikOxSkbtbxFleXrgxVx09erM6r5c3kFMys6lVXSRq566kwcBAYrx5OVK8efslutQ4UYUUaNVthusQm26WgggAJSfCp0+eqDz48YsBqEyQbPkQQ6K2Yc0QqXcBpyoIttDJYja8YFCXbSj1xOOuGOy1sTMPB17VYwYKYrCrg0uZUgGTkuw48eOuoSQp2IVjMlAeb+fL7h8wYhi3kX022k4DcbRaKAQ1gAFMQapsJ6NbALEpeTXAGk2S5tM8p2HzAJLU81ILSC9QsAUOCbNxoNeqlErA6mNHPMF2ZL08GWzCzdC36O0xD3NZG84f7BEOa45P1vwDaBgAu+M9StsIkNL8Gw89r3VuQekYManSNBHu8D4AB1uynP/1Z9cnRYwKIMlvS/Xlq7367Ue7YsVPN4/c7mBu4dLG6fOmc1QgH9+81wxd9H5s9azOIrtfe/UtgtRn8RYLBvV4JWHWfe2QWBqtw6tRp1YEO+n3SURaHZYJUgBoSRz5RFhAkExTz7NgMTecdbB/JqIdmMhkHm1xp7pEMoS+o+zpq/LrFSkyIUbw0oNow3VvawRAg31At5+DVy9VtSe6GxPIA+DB9eXLPbiskArgh8ef+F2WBGW7mHLWzusf6nuCUxNQdtb+5IInwzaG7SlKhoMB1lXZYIQs3aywgh9SUuUBwS0CKzI+aMkAUc8P3U/MY4Mp4dOt8YWWsQEFhgNSeJIDA4vA9lT1ozuJGvEbXxDVcVMBKn0zWNOY+piqb5EhM8Gqwi+xV86FD54a7OudOv1ZAJuApwWb2YQ0gSt1xj5lrAGu9Tpb5YZkygX1p+wJzk2xq1nEyZwFakcQItpW/TRCXAC+fJcaIe8B9xscAth3TvWC6wszIawBrRwEXEwKlsKy4ycKCruiCIVRgrvcDsCZgvqHkAEmd4ydPhnRa58I9QhLM3IFZ5rpZ89PIifNhnNlrAGsoKTw2hcFLxi7nf5099RgVYJ1MaipJ8lliTFzy4DWn2W8VhhVg6HMvjCnfs96ZbSzXTwIu5cUhta719c0aemrhNS/bhMi6lbw6eOCgmf4tam/CYjiqul7mPHJwQBPzECfeaJUj854yVlFygnLkoSWrFyQHPnP20+qC6leZH64zFptLMsmgSmwu+x+JmAP7D/q+AujM3NO/2uuWkruafyRf/vqv/60Sa7vsP8EewUXyjPs5R+Hkcgw+wy06cGQG/gFW2d3jZyEL9isMRKPsJdQr8Quzqbx2HlClHKPJqvrvSVxaAhyJVI7bq362q7SuPdJaECoOtVPSM4l0Hkn1Us1T+sziEsx7InFGlYCPAAmnJ5RAXa29KVh4TL1mlRzsEtvZ63v+3nvv+77iIrxFrX54tj7UHn7kyBGN+wXXqeIS/MzTT1f79j5lYIwUnjgHafE//Lf/Vh09dkJMtZL6XT16/1BOxF6puELPNYqMnQKthw4dVC3sHhs5/tt//zc5lVtfv7YRaIHVzxraFmD92ibdlz/wtwm0zok5ZA9ZhBOv2E1nO3HN9YbBThGSo4fqzRr1aUiKaBOj1haTd1RzNCAmggD8ojZFAUwZH3Us6a127JTToI01+NsZAdsr+rxqoxIyoHfVO44eZRjkdAm4mMtFnkuWVqBxxpJe9YC15Cg2NLe1cYCIjFXsrEAdcj9nX2l/4poqahMVACoYiAABt8noxUctEMEEjAgB4Zz+BokogBqpD6CDdnAEeAS8lNXQV3CpgOmjRTJimJhzu5tjYlpv3Rbb94hes+uqjVtw9BO7MjFadS59WD3//EFlxVc5qEKeNCXWJYGRnSwd2MnBUd9TK3T+/CWZVH2iDVRGD+rH5xpWgmEAq3dzXXWR7oZxUMqr5s9x7PsDLgIwo56N4IUAhMDGpiEpqYQRdeN6EhHBlIXkN2S3wW6UVi8lfIBFjP68IMoAugZ0+qdbmNgkJtyjkXZSgwoDaKZRwIdaq05dNyYrGK5YUqy/d60fBiLFOIS3I2FBOySAOizfeDHLSabJw1KCHc/UDH6Ytzo/B8slcI64OcZsTuePYU+7gmeAJP1Y896kLDB6/YotLnXC84BvYcnnMa2k8sscM2B1eyDN0eJQzHtQG0W8dlZ1T79TsHNGcjDe/y/+8kcKoMjaR09bmI3Bq/TxvSk1waQC+xW+b4wVYwu7CbBLSSTXlIz249atefLsHBsCyijPNcDj+mmxck1gEaDGNThwKkGT64Z17+J94v0AKjYaEtNihtUyzUiSODEAu8J4ayyYZ9RD0wIH2TlsBswRc3tAgHVQIJlgkr/B3OSO2F5Azl05EW9X0Hfo0CExn0+a0SV4TLdj108yT/lwkiOSM35vg1lJZRWgD90erq7IRfjy1euSNCspVIx23IvV56dn14kGxpikVpvZZljWBIoRe0edNkmWPkl9Vwq8Uu/OdVhmyvXq+mBZKUngeey2E3O3glgx5kM3LYGlBcgOSTC3KEkD0+i6Vz2XgF6c1tuQtOrvkDPDtCDDThbY56nXwqpynZhkAZxJmHHP8pnkHlCjzWtzXiMJTgk58ynlzSSR/LdlXUmQZnVIAbA5B6PuWIkKZPYaiwmXQYhp1fvwyVzh5yQ2kGLyPeDdZRms77Re0ToMaH+k46MmgI0EhGJAxjp4UokTs4l6bQLW1cW4CrDAtfMsAOCyvpanm9RjQx3heRAO025fZAlrAFQzvlJ+8AAAIABJREFUqBhl0aaoKDG4pjDyK6ZN5Z7GbY+aSYNj18zTgiY+m/8Oo61cm2PcKXUp7ZkKW0uSh3MI5pbkm8aR9ZevSris1P2krQwghUQe+/E9KXdYAzkeiTmSYJ2MWfFC4DkkkWuwpr9grUcdcPHiOe+5gCXWMyTnI0qKYvCG4RptobiGVVpPdu7cZaBGaQRrNm2ZmMvU3uOtwHr+wx++qXKXpy1zB3iz55btKRhPgGthWyOJmQZL7EkJWL1qc6di/eG/kix27EFCsIBWM6pl/GMtj70NyXkkForjdmHiM9E2rWTZur511ZYNW5zE5dwwMqL11V1dD63OOL9rUnCgJGEtWqOWMsy3Sd0XEqebxI7yXPDMXLp4SY7t+tmmDU5EU0bwgdrNXFFdK4lfWFYSXuy13AeUQCTCUFmtV7KKpBWlQkiUZ3X8mzevV+9LQvzOu7+rBq7ekAIE9/xYxiAEbP5EVwGdDx4ge6X6+M53vuMe4n/xNz+KF7Y+vsYRaAHWzxrcFmD9Gqfdlz30twqw3qNOUSNVWFaynGiTopJEga2ztmw2hdKyCQotKqiHIdC7q43gvALPU9oMhpylnBW4pb5nqUABjO3szANtliOu8WRHAnRirU+9DGNtZlDB5hJqYPVpwDolNm1Ocj/rhmBVsZ2XzKoBMiLAfyS6jHpQssezrieMlhWuK1SwYnMfb65hymTzDm380/obONUI8mBTo+0KQVXIbskaU2ICk6TtVT1m2wVcH0xhtDRS3RiaqO6NEaRJ0tOz1tJOXJS7OhcpuN5pGRcSNYIqrttzygEFAQrMhAIXgWYMeJCI0rt1XMECABymCEDisYcpRb6KbLDI5JL1wOiHzDxBl92RHSRFHSsZYzM3tHCB1YX91EgSXAfIpD0GhinBmjv4AYw4OItAxGw7LKpnQhhAwXryO/4mgzWCKCRXq1dFH1LaVCBvYg7Q27KL1gAYxmg+wICE8yYtKUKWzHkSJGHkg+MlgR/1y8iUAX0YmmBghSw4jVEc7DiggSWPVgduZRFp+SaY9kU3A9FolREBqFl5m8FE3Rv3hiAtWZdGAJsLibM4ZRyTBWgEuAHiuTYPnd1aI7CyyZDZVmTiksdL9nhOcjDMPA6/+prPH6YdgHRVQRCmQMx35j2MHU6+HIcxJZjdsWOHmawEIo9b5xrJBI9TbMAxrwOpct+jt2NwUASQBIDcFxgYmJxgb8McDLOyNDUxkyzJPXPAklZaV+leNqV5YbIVJlxITKM/ZSohMFwiaKT9CcEwYO6TTz5RgH3JRlAktbgXmBnt6O+vDh48INOXJ5xAIZx13R5KCbunRtsngHKYqtCqKU2zNMeRCet3dwVUz12g5+FVnwvgKvvEAm5DJg8rHO116M0IeI92F51OkgG2AYadSj70KJBcQ9212Fa3cCmS9EjzUXddelRSU6lx4BrpmYmEtkNjQxKHmkSSArBXJG1grQ2q9MnxuUc818iebwtA31GS757mBtdInSLXv8x1jIDIaTOtvDdrRch1o92LndQB0oyr7l3IlwX8cemF7RZI6qKmtPwuElUBLEiQcd1WiiDx1k+RoxrE6e8BOKzDgGM/x1yP1lSe524lWwCtgHRrRVg/tObgBs8Yst5SF8i6zrVTc/zBkY9tmtUtaWT0StVToDUIwMqxbRpVZMp2e0UmrP9Y50kGNgAOgNUgOphmEggkJizBLXWp+dzY4EnnzvMYCb9YW9JBmDWLdYL3dpkFSU7YXwA9jK/PA/Orsm8gNy7rCCDMLuEae5KasSaj7olkAmsQNbzLdA+XI0vVc7dPJj27cQffIp8EsdGAQ9z3GccHeja5P8wfjMCCBaU2MxJlADGA04AM0wavDgioDXkeUP9I26rbKkG5K6n5fbGm7DPMmS4lGVD8YPTEvkMbFfows94O6XkkacP7Pf/8c9Wzzz4j1/Itfv5JegHyeB6Rs3MPcPFm8CKRlJX/waoG65q8aTCiocihDVEky60i9mtYp2srW1mzc7VKRp/juhc4DtJaK+9rzZidnlMdvMypZGyHYzJtaqI9F3X5Z/08EwuQBDon5QOS6H37nlLv7i1Weuzo3+FxwLGZBBoy3/UyTtuj+7JZ9wTQSzubk5L1DmiuskaO6/7ulEoGN9+NGzfa3ZlE+KTOZ0zPPQoAF7n42VMyXp90BvjkuBjwS4NSmYTJVqqcrCRQMp9yiG3btkuJI5XJrt3Vf/wv//lxy33rZ1/ZCLTA6r80lC3A+pVNtK/mQN8msMqIPRyLXn6Y+rjoo+HsM388DQi8EbGh0xIFBgppLnU4CgbPnVZfshMK9K7oD1mUR/U6GDxYspDU0EKGbPzyJV3aLAGClWTFqmUbkXxOrWRW9uJISY802hWof+IcrIxADsG/AqxlMk5hc7frJZahSJUt5cSaPswx+JnrtBxAAhrIrEfgxoez4/qEtp2RHMdmRDrTOZktIT9tUz0rgRIbMPLFcQUI9KVd3EZvRJiV7TJZOqCgcml1cWBIEjbJrWYxdCCwlBX9+LB6VW5T3cpKA0zel2DEGxYyW+3CBBUAE1gnJFrXr98SCL5uuRLGRbBtDroJhIvzMQCowZ7oPljaNqVgTIFqAixq+DJAdWsf37MYh3THJNAyMNGYcUyC4ugxalLKUrriu+gN1yyAJbfFvEjsEIw4ph8AqPVqkk42GNfK7eofZ9dlMxBhMOK5VQN3TK9kvguOsoMlrwGw7tu3z8ZdbBs2slJgBMPEJ/eXYxJw8OEegLDwSDIZW//nd/z9xYC6aEdAKVUjICUoCMCaskQiJgJRAodgS2Pe1Mc+r6kO4Pg9gWW2NAHo4/iYZlecGKxZBPI9DogICDH3wWEShpNxoFYKCTRJDkAAoJFxJoCEXSUYSsfTZM/qY/y4c134+3mMcUlgYACVTG1D2ozKoABys5qFec86SF4XxlcwRbALqn10Gw6ee4ES+jQXsxvOgXkajK7WAP2uT1JEguEErJgcnRcDffPGTdfXoqDYuXNn9aJcSg+KcbI8vaxPCcIBLCH9F4Mn8Jx1mAYbur92AtdYU8cNSD0jWd3Zs+dlQiMXT9YUvQcGWJxXlBPMqn70lpIE9yyPJIgnaYRjL4A77nMkiZYoAYNL8maZ4hDQM36ZoAAUAWxI1oDaT58+bdkgAJDnJ82MfL80XUlCrFL/RoN/JSu4DoAZfw8zzTN7XZJZzntY9Yicu01hSIrp964N1FhYGcB7wGA2GMOQtSYDBWAnuA8DIF2DGCWYUZQnvC/3OpJjPMPRGswJHoJ8gR0AkCUcfpYpb+jys8IxAeBRi9cT9bUad9zeMZ8BmIzqOaaHK4lBEm4zWnMBZdyji2LbPzp60kwgx1khCSZlHCS7AEKAcBIkcY5NGzQ/mxpj3z/3gg0G00ywyz2Ye03zJMYha0uTTWbcYP4zeeW6YmTgZQ7nmmYHbz0rzBPGkfc226uf86xET2rV3JcaWO6vzZswsyqKgLrqgb0AKTN7xAqe9b5etZDZr7rnTWLzepUElLpHe+0j+QmYidR73LihpA5rg+bXyp5VYvIoP8EMLO4VCad7AqfXpNQYvHxJa8sNrzPIXXHHHtOcRhrfwV5Kos7JB+rQSUR2uATh1VcPey4B2KjjxhDopZe/q72t3wA3llk2jVhrrQQq62TworFmRo/U4ubrdnnhG8F7uU8u64qOgZJKwbCTNU6g8beag94rXHoSCUZaJ5Ho4nlkv5vQOsExwxAu6vv7zHjO2HGaewQ7yb2k/Qw9VIklAN2oemBDL54/56QRa+smfeZeQOIQ+S7HntK9e1KAdf/Th5S4XmqlBs8gSfcrGlt8CNav26B70Uvo4HKHTkoldC1Tmg8TYzLR08/51A5c1CntSvbfqj5VSRC129TOwnKn2df6DWurpyUphgFm7eB3/+/f/3+/v7e1fvIVjUALrP6hgWwB1j80Qt/g779tYNUbDc3nc9Px3rMg2C+/c/2cXVoJ+MPVj5gBEyPkm1cHL1eXL59T3ddZBXuXtdnd0yYjJrYdqRsW+MGYGSS045CKidIyZSAFCu/jcCm5rlgcQPBiSZP5u7lHtArQJkpd0iKcTbXUU5+GvJWMus425KwKrrw1RNDChwMSbZwpzYpm7mFIBPMDNJtSJpaDULdqQGYD4mhZ4kwuGy0yntnFYo65Bsmn+rZo435T7Mp2sTZTknce1UZ4RYGAjE7ECtOndrtcANfBICnYIvtuMxDqvLSx3lcmFfD1u9+956wv5wHYJf6zpBGQXVjilBq2aVxgGVLqDMtDFjnbT5hVLsy1DS3Ktbu2JyGcCY6o/3H9mccgfutrtSQaNlVjoR+m7BKTFFpQwJzCGtP3dDUmIAKpgNYealGRp1kSybGjr2HWOCWznLOK9+McnJXXD+8p+3xbTBbMPDWQ1FOtt1w0JH2cRzIjZsktgwv2w67AGpvoDVl38XwMYLX/Izyi/iPTX+Ctwa5ZAnrnRf1bGi6F82uyVPPNPepBZzKX0X8xQDpMJYDVfTSdbJABCBJ55oMCPupAAQWR5T+nYOWUgRuSawKpdZKoUS8ZZkch2QT8paQz16o813pSoL5k1plWP90leZABZX6tg1XmkBm11A3n82RJcGzqGXjC8gGw+TeMFhfKOac0lACScWCuE3gxngReSBJ5zpADw3oQTHJspPIwR6vE1m9UfRiAlT60uHryDCONRBkQzsQCO5p/NoHRfFimuWoZLNJ2X5gAhAJHn7M+mefcZwDfRRmtnL9wQQzUXbOU9Gxtl/LBtehjJJICfJOwgo2aEPAlMQYDSzKMeYfcs1218QCLVerfiGySewULhyLAgMdlEepDrWAaYyuunSUVULdKDCsJI4JmrhkWe/kyyYgNaAWiAcCl3hwmD6CPGzBuuhzrPmu3zyVqd5lrsMQAc4Axay3nlECKceD7rNfMZAQJFNp8MJ6swdGfGJCkOatny+UUMMViGbkOWF/YzFkBBpgk5rUBIlJySgHskE0f2eJOrmcPAIsUelIAwo6wsJru2yqXYB2be3jn3lg1eGPIgNWAHrUNTL2uj3tuky89M2ZDlSzI2lzuE/XtyL/dWsfPbNSVU3eIJBvQTNBv0y676cZeEKA8kjWcL+x/tP6JBGNeA997D9TfMcdIqDhBRsJEP+f9MfBiDQBMGdjqb9xTtgBk9hISkCx8Zlk1nyhtwRWbpCwrcp8A67MCRZs2rY86/+VyK8eMUH3QAXY2olNydlLzEvUA+8cSeTks9adatei9eRkJ3CuqhT+vRMktga4rqsd22xqxhoA+K/ZhY3UfWF+Xd8qpGrm21nIShy+88LzH70ZJonE9+w7srw4JQOEaHB2oinKlLDix1mS7Gf/a656Z1nl0aXOFAtwtppyCFRmFhJ5xt6LTHzNWLuHR+bFeMJaWMWt9IclE3/VpAXSYTpJ+AHaSKozzKql8ViP95R4qyZH9sHt5zjTWA5JMU5bE3FgnY6nozTzB5uR4hueXZ8+O03qvu+qV3KaESZ/WsC3bt1d79u4zSL2v+wDoRAWzefMWr3GolG5K3k5Jy3LN0xWoi1TONKPjz+G8r5+zx7qdmq55QnP2htziUd5cuXLZdbUktGmb9Prr3xOr/awVL+wT/+f/9X/Xl/fW91/pCLQA6x8azhZg/UMj9K/w+28VcGWRDhFUQNVkwxrjHsF/AFYMeQh6yNgjtYt6R3aaYRmKDA0Nqq7jtKR9n2iTAYzRUkLBUweMBP39omZnscAnjr9L2lcoy65gZJr3oH4E6SybBP0scZvUAq9WM4CMJe2qAVSvOlyCU1bFeZF1BRQSfDgw9U6aUqNmr8p0cQ12CPkrTGOwfQBv6mOR4MA0u0UAv7RcVg6c6gM7OSkTlxlYhpXV7r3PyCX1gNz91mujGq9Ofnpe9TC3nFlnONauX9tgWGFAqWElmCPbS1N4pIZnVcMIg0Nme+lSJIHdCn5ptxKmUBEcxzizgdsIy8xOfOKCaHkr90v/I0SnXtZZhYSpBPL81wCxDZIx7nktQcF5M4awPwRK7nOqoHODanB6xfwQ+MIa9/RKPqiAzv0gnWCIlkdk/pk7jwNITalo3JdkobhTgBnYJ75yb6jPxOBnvQxpVuur3XEVDDJ2HCcMgyQrBHBTe0xtXAGxAaYeB1b5WcxxM9z0AXTwXgucNAk4ZjIsdtEs8r38ynmn0iABXjwyTbfKvD4CY66J4B1WiFPjmBzDLLECEJIAgBLqqy6LycDkh+fLfT+VqQdc8ZEBdb5XgMmo38przytJ8JxgJFiO+UAzX5vgs84e5/f1Fh4L72myUvk16tliLvJejCNBP/8myGS+84l5EueO9BnGB0Y560Q5FoHyVrH0MBU9Yo4AUjAWZqk1QamJBigCFJDUDytINDgRSDC4ELgCbEUtNiA25K/B9MdagLEJLNSwavmuyYn3ymXVCwsATkutgESywzXtyIuj/dW4QCFO3gA1gBSlBDHuYo5El7AG8j0AC2ktEj7mL6CCZyTZcEAi7UIIhAHbJCCiTo31j9YbgM0JrYLqj6k2YMiF6R/KGHK+DWWBnmUkwlYd6BpI9CA1Zc1wjTBzVq8PwC4TH/c4jZYwgDCSdaFcCPdb92bVcw4DzfewmNn2h3HNvzeLqN8BHOh3Cmid1jWSEOD42Q4Ho7FgI2NN5rwJ3BkX6i5nKAvRauXSC8ouNHc69d5IaO+OSIJ6d9RjhyGbx9hJUnqHoq4ggRiMJf/mXoejcbh8T7ksI5+NSGgBWHElBoxEHWi03gmn33zeoySAfSHKHOiDHHJpkqUkBPggYWhfABuWBegl6YJSBqUAYwOYCvYcQy72EuoTo4+wEwDIinXvSWL4GdMFUaf+CPCia1q3tq96UdLbjXIJ7nQbNo0WKhJYSO2/HIelzEwy913XjEdBG3MXvwW971KBVoAwicBLSgRdPH+xOn32jFQ81zxn6JnLs9JGv1Z9zxxaKqUB18N9Y14+sWun13Vk7DxnfOx5ao9Z1v0HDpS9J8pPmut7OsTnehMJEic4yq7ktci10vosSdRFGNYBWtkbmO/sdzqu1z097/QmpoQCSS813p0k/NQGhgQNSZuPPznqkgoUWH2r14Shnlh7an3ZQ6gVZ0/jmVurMhXY1CMySHrn7d/a4G67EmLIrSeZy5pzO7Zvjb7LGgvm1eVLWptp76Xz7tTYrNDvnhJg3SjVC27C15VkuaY1bVWvXJWViCLxOar1olNglSTvGiW0limxNSX5+5yYfq51iZUhOFlqbilRRpL6pmIIFBTXriuO0rpEgoYSkH0y42OvYK38wY/+fXPTan33FY5AC6x+nsFsAdbPM0r/Cq/51oDWBzLEeBxgXRD3m6GE0WoAVjbsaLvCpgIou3+fetZzAiDvK5N7XUEUsmAFGu1IVQkWkgVTMCAQuKwDCZzccB8pAFLd6x3awtAHdeliOQ1jSoSbobLBdgClxlC7tze5rMVrBuPJHrRr4w6zHD7KZkqmt/ykkQUuUqXImlOL0zQacu2hCTmkwIAMWsIoG815Vqr5Uc1q/xP7/Ll69cbq3Hn1DlT9FRl2mA03QdcngdUIzIpMFtj0aQg/iumFsrUEWQSuBMmdym7jmkq2326OMMjUXxU5s4G+s9eFL61/9ffBIKWYlzFq1mJF1ttMDK8hWCiZekslMRKBWQCoClytUVaX/nuwfARSGCTxO4I7jFTY0A0LbXxBK6KoFWbMMZWoA6cEMRE7x/kTsBBkZn0YQfIvf/lLgxfAImwar6MH3SYFGmYpBFYBrMlOcs+i9lhSP0kK+beNkxoywc9mWBOwxmtDopZBF+eUxipmSPQa1wOXerQ0nqlfT867ZFG4Zq6P8wVUAMAZN87V9dMEpjazCfMUWimQyZ+Q7CyuMd2sCdLTOKzJ7mYgnedQl0bm2Kf8s1GvWhgkPxGlhrW+pNYBa/48wezCdTDvaY5bykcbddUNyV+AeIOfcm3ImhljQCwywwtiOPkdIAGQzlitFbPcrfozngVkfa5X1eCxziBV5N+8N+0mCOCCWQ/mC+DEnIykQoDKYOUD+Bioab5Y/kwbHJybFSSeUTB8QzJknkkA6wq5dvJcYs4FGByW/A/AivyP4N7sHfeTNUOfXhv1H3OGZ4ierdxfy1rdKkS1bPo7J8KQOGp9seTXICmcqAE5uMFOaz1eqsQZgBXWlqRRJiV8r/nUxVitofkSJjoCFVpTAKOAVc7PTCD1sgIvsNZ82mQM5la/swGba0ipLQ5giRER98KyVt0X1iKuJxM5/I7nFVM1zmVK4zUuxo7jZS06x+cjQb0Zsslxt+tAFgwoI9HVxbnIfGmJAvkVBh7j1a07Yo71yX2nppUEKQt+AlaeITwWOAcMrDyeML2WFvNc0V4qkmZhigTDjbM1yaeosXYvZvdqjVY+UQ4Qkt4wSwtWj/EF/HoddS6OxEHUR1NCwScfnAOsOfcA4AoQ5JNz4HcAYz5c26ljIKcFVHE/OCaMIkB+WmM0pXHfuHFddfil7+jrBrPICeoxA2S/5Z5hWsh6a8OwwrZaWcS8138dUishFX+gutZrUjAcP3ayOnr8uPaoAc9l5g8u154vNh2jh2zUxJMEhZGEEUdJEMk65lG7ZPkHqpfVZuWAJMv5/M8HrLkfB8vqJLiOVy+daCbfSFiU9Yg1qWQP2Z9IyLqvOuBWz9EFsaHvvPtu9dvf/tYmZ5idoT6hrABp7uDgdfcw5z0ZW/qr0u6OZ2erjKsArFtkokRLGtrKMPZnlCT97T//U/XuO2/rvbVOaf4x1usEOH/4Z38m1+T9vi+wnb/8xf+szmqtArAuZ73WUNMGaIuSa8vFstL3eZwSAAFm5hJzqFey5a3qUb1BJTOolGaVLHmo2IYWdymD5pJhWB9prVmiZ2CSHrxKxLEX3BsJ6f06JfGosaX8gHtx8PlX60t36/uvbARagPXzDGULsH6eUfpXeM23BrBOqRl2Uk3e8+LBrbNPEehGUEggRtBgF1dqG5EyaXNA5oXp0PDwoMwzjisAvCDm4ppkdVjyw5zqU7WvhBy8B21ylophXbZUdauSCD+cXeT6PfqXQYCu7FUdo+pj2aRJik+LhUU2jGzUWW8y95yXgV2YgrCgL1P9JzK7AOEBXAyUCuuaU4nrs4y2sE+5sUatFnIuADJMC7WuRAt672ViGleu1ya6XIB6g6Sr2ySR3Sg59E0B9ZuuESLji3Tn2rVB9950wH5fWW0HqzAKzZYh2Y8OYwgy8wTQgBTOi4AKYTLjSzsPn1+pQ7ODMYjahCrMKgF41KNmBptgwyNgt+BwPQ5wqZpaHa9vzSoHkeuQ4CrABgzwMzb0Zp9Ien+qzQE1azmeBBMGPZERt3N0AX/UzMXcmQ8Y64DIga6APPePAJhP+tcBXgja96qn7ZDkjjB0XNOIwA3sC39H9hpAy+ui1Qu9BEMCmAAr7u/jAStgtXDOBShEYJpMIX+ZQJqgIyW4yaCmBLvOtCZgDWAUTAz3HMaFQJbzJHCKeR/nlTXHJA7SOIlzIGhGfh1zlgSKQFMBuPxt1hzWwWEC0PoYc8x8JpL1XCgdzucgn4/8d47jwvdI1jJf33xdrAlcO69JF9aoJ2+OJ+8POEpmkfsO68r7WCKtT2Su7t/K+qB6t+sCkYBYassAtIzPLdXjsU4AeKlRe0KSYRICjC/Hqj/PVoJgv+l8DlmcMNdxz2atIwA1QA7vgxnTlSu0sbljeTCAeZHb5CCblLRYwABFBHJczFge0DJG85+6WYBUA+Doe9hxAn7OG7aV+0GiCnaXukNWWCTSdqbVmDF21MCOqs7t/ug9MXjqUa05s3btes/5Hj2nPGOMKZCE2kOeAe4t4BI5ImMXNcS4a8dcQfHBmrJUgXSPzsnyRiV6sq6a82ae5jM7Wnqi1vuS0gOaD1Qsbp+jZxFZpfut6tgTYhU5DwNWJJTFOMr7QjFHAoizhiHFpJ4PY73VYqpgn1iDugUgSFZev3XHgBX5NfeOZCUJKY4TMt75gNUGZwUYGRQVdU0knqLelbKMzi7M+cL8LIE7Y57PhlU6mg8YbLnenz1Ox5ui9Vmph+W98j6t0BjSQ5dr5Lq5lyRPbkrWyUeCXphMVhyMfEheuB5Wygra4TCvYIlJDADgkUc/0lq2dcvG6pXDh93yyM+UrpsygQ40pD4nmGaZBdKSiwSNziv6KWtfwf1YJj82wqLGc2pO5zUk06Cj1Smxk8xz5vFiDJ5wqdfxcMWl9y9Otzan0vVmj1iecZI9yISZh4dfeVnGS8/avdi9p/WZXgnz14VMToZrdya55ifGArBGcimAbSQEMHDyoxXJAd1L6s5/9ZtfV7/4xS/8bCIH9jMm0Mpc6RY4DPPCQcvUSQ5sV73/gQP77DL+4QfvO6m0Q1LeZ545pLHGKVqmU+yveqO3xbRSxzqn6+/fsaP6q7/6UbV71y7vL9Swfqge6R8fO1aNaP3q0DPQrfelFRjPBnMEdnXTZu1LAq9un6M968UXXlRLm0Oa593VmJJJV2SCtVL3vldJ4CVKSE3qWUO6THu9SZX3wHbzfHPPo3d63Ntk8cMkbVH1/Evfry/dre+/khFogdXPO4wtwPp5R+obft23BbA+nJQJhoPpRshavg/JTn7kxuIsvwI/ZIAZxLLhRjAh+atY1ZHRa9WlSycF5M7KlXBQm8qwwJLkssiDJaNzr0SlFiXiUzYXJ10FRQpQ2fBpMr9Y/WCXd8JmBsNitsOgsRg4GHz6rCN7i+SoMEdLaKuh48f9K+YNJSPtXm1lA7UzpDaEOH4YOHkD1ffLlyGJFaDrVbZ2hWrnZLo08YB2KLAm6/S97P5H5RI8orqlMdUKKYt9W4GW61gnMGKQ9EeBhjd0BRK0buB76tnosUbgjasq9XEYNwDAQ86oTC9OktpcCShS9hr1wgDSkODi6gD5YONmIBh1QwqeyLgDSJ1eUO2qAAAgAElEQVShJiOg1yNLBAxQA0g7DmonV61eqcxtn41ZesXyufZO7xeMFI7DAUozyLPk16MZsmT/rrDITgUky2tXyAhW6gFMBio5lwhC0hyHQB156En1XqSOkQCO8QGgUONHUADI4RowhyHwQ/5oJruwvK5hJPHQ4NEfA1iL6ZLbXhTDrvrcXsgGc7ysX0tpY4ASas8CJOc1ZrLDTsO69gSsgAFqmgCsEQSGKZZBqGVvkpkrSAkmJqR4tP8JyX0Egzl2+R51tiJ/Z2mZPhKU1gFrAtoEcvV7k+dfX1rz9yGjjVKAx71nvg4gQRBdZ3ojsYX0PhIofDQZ2ab0mnudx+crgLZHBjIkjO5JHnr23AXPW8sjNYaYMqFSYJ4DUpHJuT2OxpFjwYYi6wdcRW/dqEWPcwW46hl08oC6aJxXMYGKEoGx+xM2vhoQcIWxIfCEhYU1IRDlb2DQcFrFkIl2LuNKTEzqOebZgb3kGsO5OJJMJFdwvbZkFhflcj/dC5paSyS5ej3zheQILA/uoe1apLgOWC/AAs8p9eLuf0uNoq6H8QIAMuWT0ce9F8YJEJvsKQwazuPtHZqDOjNAJwEx78fnuFhVzoe5Nqp1inkYjsnhWMo9bCZTVMKha3R9sl5HMgADm5wn7j+sa01DJwAjH7iBw3JSdEKgzn5B7TtrT48CeBjWm5JCXhXbfXNIDrZK+k2KcRwj0ScQkfXQyzsDhHLtg4O0FAHEZs0k6yD18yHztZsvrXWkDuG9XTqgayExSOIzxhA2PhyzSVBQi21XeRQVdhSOdkdp8sSa9ER/v9dxfu/ezbqPyGZvKfnC/GEckXJjloXMmr2F+8f6nuOEqZ6ZuKIe4F6TqJjU9W7ftrl66cUXnehwixyNtxljzUUAFvtGh8YPFtQYVvsw5RiY3eFAPSJwdOuW2icpcfHwYbvObbJ6+533VK990Q7BSNpJsnAOs2Y/legxw47iIBKT3Fsksq6F1p6wUmsSiaE33vie+oHuVtJWRmIuQskQIeOHSEZH3JD1rLFXh8Yp3dpzxYk1G+DG73kekTbzUp5c/g4WlXnJ3vCBepy+8/a7Hmv6qNL/dN16ORoLLJIsPqFa1ptKHJPAwQQQV+OXVIs7cOVSNaykAveMc+BYW/VcHpa8+fDh79qR/q7clGm/hIKIelESAqHuCMUMcuqz+rtzcjK/q/cCMHdKbt+rPRWmdbPOhTl3Ty2DaFk2pnm+TYoSGP4RJWOG7wxVu2RYtWvnjmqtW+MwvkpYkpxDOUaCSc8/H04s6foifomxyqTqCy99Lwev9fUrGYEWWP0iw9gCrF9ktL6h135bwKo30Ik7NUaMhzcfYDae5r+bgDV+r6W28XfGsKystMNRq5uZWbKdp9zq5pqY1jsCrQ8eSLImwEqtKIEWbNyiR6pzktSXT/3UwQKysa4uZDWV6lKUEXbNk0CGQC1MK7UeBmYAK224BCKcUTrhBmAttTMle2uGtTCpPnvAHlfA3+oHmK2YUVHtGi152lUv29e3XpnkXdWWHU9qc6GvnVrPnL4gO3vVs42Oa4OU5FNf749PaXOCyYDF1Plpz2cjYuNbZnMISdL0lf5tyGxXCZQQUAFmrgroIjlCbuiaotKaAzfJCKQjEWA2026KbPBx7k1ADi4NYJCSVoK0HnpnKtCgBhCgB/jrFTi0GcoyMQpyYybIwaGSjTkASoYg0boFqGEwVKRmvs9+VXmdkwK1OWKGIwBKPZue98NDb/Z4iYNqAgEAK0Ey9Zsff/yxzKh+50AZZ8cXFLhtVoac11s+qROwfFZ/GxJEsVwaC36Xx44l4nGANc7VIZKQfmb+4/Xzzzf/Xa9p5XvOnaAOJoNzzIRNgrEErIBQ7m8CVgIg90o0uxeSaNfgwZ5kQKrjw8AQvCaYJ6jMscuAJV9fZxMX/ox/L2SD8zo/63oX/r4OQHM9rLPYCfBdY13q+XIOcj+TbU4GOa8pagiLmU8Bs2aHdD855noZLXVJEgzrMKA6Ll+bXk9bEPrTbhMIpEekZaL62U3VllEr7FY1mhv0iKQHMqCCj0g2RJKN+njmfLqpIiXlOSNgh2mFmcKU5rxq/m4N3XEPVMAb8soIINVqR0km5IcYMY3QI1XJKQxsSAzxsAYADxnyFjmRbtmy2QARGXSyqdn/lBkJMOTcmV/InOdIXpBYo82Y5innDvDiGV6j+kbLcYspFu/BumB2qoBLyhJGMbXS+2GyA/h6pHXtkXwDMKxJE6/ordvjuZY1wtmn1X1KdX0AT6tYdA+4fl6f35MQ4D2z72k+fxjlxHFiPfJ4CFRxDVyX+3Aracma2AWwU60hgPWGGOJTcm8+o57UgCrYVepOSZIBFA0ipD6A9eIcBgev+Ng2S6Nu0wZPJECRQAPGqSPVvuK8S4C+TKI4YWo1ADLikpDRPUt3VoBqli3UnwOuf/PGTb7X06wBGrtkBhkv5NmcE2t5mqTBwMHku+dvYRFhP6k3Zkz8M7HIk+PqD6w9ddcT/dVzqlvMsSa55nW9kYRRkhWTOIuIaFmm5wbQCrDSXBoT8L0tcPRApmHj4zNylr5XffDBUc1T1U5rX4LJAygzxvzMjGupp8XYj4QDrYgAbzCugFcM4AB/r7/+mpIwGyPpzPxMNFUWj1gTdFpF4Zt7wEIVUyTRAtA6WewEc0iBkTOzv7E2WjGlvYx9kef/uphMWswATFkbSCBt297vGk/uPdJcaj+jFZuYbSUKdu7Y7n0CUyxOFyMjwPhGSW13795lEEmSlpOmtpS/JcHM+oHs214dqBuUKIDFvSFzpwHt2Zgk3dT3TLC9ev/Dh1/RHt+nsb/r+tgP1aeVcaQPMwkaala3aT3YuWNbtYkkpoAsSirsprQAuXUdc5GP2MepO8/Sp5i/jO0zz7+ycKlu/fuPGoEWYP0iw9cCrF9ktL7B135bQOvs+K0yqjWg2oArIaH0lm92oBnYN9vf1KW3WlgFSh8tnlLG8qpkshfEsso5+No5Sb4G9SdTksPIRVSg1VGeWFXqUtsUUHUItPYoY4l9Pq6bbMKnTp3UBnFTjKMqR8V4wkBGb8swZWgAVoPO3Nij9YR/V1jX2Bw598JQckEY9mi7CKYCqTEOrMuU5eW4kqxJ8rtTNapP7n/WLQNOnDhdvfXWr6pf/+ZtmYMgU8WZlxYU9HOUWZFkXss7ZbffrqBKARgZdqRjdthVTQ21oIDWXkng7OapDfic+08etTugN2tn/8Ug2BFY16hrIKZ32xmHjrFpEZywiSIbYlMko0/ABvjjvXokR1wjcwkMJ1xHh4SttBdh8yTZQK2w+y1yVMbG4DNMTTLQQC5lN2bOw5lw/8n8QGUeaI1ee8ls15nVBDghw8N5OZw8CdoysL2sYOM3v/mN2NYTdkb8gWqJnn7++ZCZWlotuZsCD4BdOIFGT1gC05wPjwWrHrsCrpEFM/Xc9iemvt2Gy/wJxsYTxIF88xPJa/QpDUlvMOhxT4IRTeBMwA9A4RMjIZIE0f6F2tVwOSUAgy0J2V3ToMY9gTUXCMJxLM2AOI2f+F0ylxkwJnitB4ZZx1pnSBNYL0wmLAw868vsQrY81oKmjJqxisRKJIXyHBI0BziP/pPJEvPaZBFSnpqgmxYtPb191fIVK8W2DYmxUM9D2rkI0MCQvCxWhDk9pJ+dOH6iOvbJx0psqdek1gXYyKcPHTILRnKG9/NYQUWZs1HyxRKLkmTx/Y9e03wwH2Z1j2FRkfjDtPLeZs30zAJEmLu4ltL3ckxM4LCSVpg2WXkQD6eNtFiPErByrVfk+sl6hOEOzsYAGOqzmRMAQ8bBLS1I0Fk5oPFS/MrYAtIwP0IabOfY4r7renKbF4Xqwe1lcFRl7tGSQ/Jp2n5oiapmBH6RCzMesHu8lrWC5Fi2ZSEoB4DCKlJHx9dMlHAN1F+SMMK0hseJ+ZstQCJhqWcGR9YCWB3ouzUUPU6jPRkGQq6H1/XCfHbKBbdLLDZg5MOPj6qtzQkzwjwHPGvUCEcrJ9qKRS095wSryXPLtUSNLq7EyGSjpRbrqNcVqVNc90mtsM7H1wODilIClr20v2Geet+Ibj1+vd2TMQ/Tv7NH5nK9H+DRBnf6De8dIPqRTZd4XazNAZ65H1ZLGJyEOzB9U/M1riMVOH80N6X9b1l1ECfegwd9Pbyuw2NREm3MVtY7vT+AdREJYpkSzkypbcoELdXGBOJGdQ5SLmiqDw2NSqWgROAnp8yWdiCTxrVcgJWe30MyM6L/J/uXk2ckE3UtzHVclVnjqOPcrj6gb775A7WXel6Aj+cKP4tYT39/jU/AGotrgNIAp7kHJGCNtSLAKqU37ovMWm45eBhpkWCyu7ruK2sZzr6wxe5hevSY99qNGzdrH5Q8V/ObpMET8j/g/sCq3hPjzJixT9JflvFlb0yJOm2P5mCWzcCH8SLvTUKFdZ056PZ0+h6lFwnzIa0PZ2mPpdp3EltLtdc/8+xzNk5DXTUoNhb3d5h7ymvY+1dKHYE8fbUMDPGIADi7lRazCNWP5mt9/eT7fPaclNc1ME5PP9cCrPX96Y/7vgVWv+j4tQDrFx2xb/D13wbQOjN+s2ws5eEloLdkMsFqM5iry2wbG5UX0shSO5OtljSLFiOrGtdmOKRA5KLqE08oI3rKvVnb26jVw/qQzZYaEhkOKKvaKWkwC7v7z6m2CaOOjz/+SIv/VdWLKRgVYJ0u7KqzoeV0431pNRGBf9ZNcWzkVBFcz99cLbVio1J/u8ikiwntUCa0o1NBDKwidXXqfbn1iWrnrqeqDduekGz1VvVLAdYf//jv5WQ5bEkSZkkzOj6mRevEDK1bt1mSznWNpu4Edq5DQjqmoIQAEyMjTFkISK7JaOiTTz6p3nv/fX1/zWyI5WpsjKV3LGdqxqUA7gg4ZZWv4NGsrRglNkBAKoEdMkmCSJhqgiFLIwmWYDq8PcbYRT/dAlgDdjmQtwtmMWSByQaIE7yF0ZWOkYxEQXv5jBDI836Pk9YGGAhWODfhrF8lYGdzh0ECiMI4/+QnP/F92X/gYPXq66+bQQM4IPVi3j333HN+bbTOiUx/1pXG8vA4hjX6sFLHmr9OkJVgtQ4EE0gmAOOoWRea7GV9KSKYcF21rnEhYOVa8xnJMSAQgl0L068m2CP45R7iGk3gmAxltiJJljbfm+OlQVR9nPl5gtU6wIy6v2agme/9Ly2r9aA0k0F5bAfeqmGvA9VwbsW9dn4f22DEonVQgtZ0ZU6n2UH1I+5Q8Llx6w6BQTGZAl+DAns3BVhxCd6nGmd6eb7//nvVr371q+qWnH4xnmG+0w/1L3/456ode8ZrSbw/iR9aYBFwwuBE24tIaEWShmCRh8JMrxI03C8C36tqTXHx4oDA8m3LX0koIVHnWjHkmZp5pMCfvq3XXdcKoCawZR7wfNM3d7PMXnj9x0eP+vjIK3slyU/VQM4rpI8APZIyGNhNaP3D8RzQ02nHXPpF63kUgFilY/Qp6Oa5NMNaA6yeX7pmZLg8M7BC98W2TUw9dL0fH7lOcg60OHHbpNJbE2hEmQIS5pyb3Eu+z8QS0nXWEK6XJEHOe8AzoJ5xj3V4ka+J8giT6dQ96nucezGi4Vq4NlyCr0ph8e77R6ojAqysOcypcKJf5DpwgCpeCfZQ0DXCzKaBEs8J14IzbgKjkNTHp/eHwvYGe6xSDF23pc+FTeYriRB6mmJ2Re00/2asuH7qVKm5BuACtldqvFjf14j9Ze3lfZGDskZZLaB3dW2/5lqWEHAmHIsWLLCDnDPS32W6Lgj6NWtWVt996UUlXZ42YwgAA7AaWFOnyv7g+lUlKWVWRc/yjnbJrCdGVPevPqvDMKti6/UaFEPXrg3LbOlC9eFHJwzCWO0Bp4upfdUJjqiNEIAaV13aITGugDPmWsr1mWv7ZUD07/72b6sn9zyhhAulKyQ7ozdqgtbG+kHLsLL8crxIeM0HtvUkGM8fdgzcpnSXNmDVPPHzRAsYJNvFrZkEJ+lT9okPxWReUJkAbt/DkunTl5V61h/95b+p+ndo/RCwfOvnP9ccHHNccejggeqQ+jlv2rTB+x1ry6jMjUjh3rlz274cSO9xxYetntO/GQ+SO4wHNcl29ZfyhYQHDPXFgStKCByzIRs19dS7Iw9+4403DFZJXFPPTpJhQufBe/A9ySfHBhod/oZPm8PVEqZ2TXZiPphf2PoXvvuDf2mpbv3uC41AC7B+oeHiSdaC+pjo6osepvX6r2sE/tRB68z4dQ9dffMJVhVOLWo7c4NJiUqYLYW7ZQbGbCyW1hRQtKxTmVK1tblzZ1CW+p+ILf1QG8SQ/kYBoRhWKjfIbFL/tVoSv+7ObgMJsvDsXmTQL8vVkLoWXPQesXGzs3kTbLI6/BH4E+aQAKZxXiz0tIHRJhM9+WKGRIDOBmrhkX9Pm512MaMdMoFSiKhP9RXt0GbTtVourn1V/8496r+2WU6As9Wv3/qlAOYH3vzXiQ2mZygAA2fCZctXaENbpkDhhtuU3FLAODY6YraC+ijqtZ6UmQMsES6HnCt9SD+VxOnd934n45crZkFgCuzIC8OnjZoAiTrTPvWLC4C62jU0sLe0RwEww2wEqA0n56jLjY0u2EeUV7VrNyuorLrdJcvfacPM8fPPDDDj9x678pAZwJQghAPXFzAC9nxmEgwl4EnQypg7wCzBIOeXTA2BIzVGx+VqOSQgS6sf3HZhnwj8YCz/7u/+zl+D2QjH1fks4WcAVoJIJWM6lKAARCSzmSYpdYYy50rWnC5sbZO/z2cH2VoC5zpgRc5IUB8mJQEig42iPUezfjUDfF7DvaceiuAL8MTruUYYW2TGydQyhoxbAugEw031QdOhM987AWu9prUOSHMddf00M6gR9OezU2qWS8Yog6n6WpAGaPxtjnM4+MrwS9fDeCfjWh9Hru2IFAeXr15TQN1W9Qg0ECwT1BP8AzbPnT1TvSfZ+MeSBpLooL8x6wgBKImbP3vzzerpg4dcDww4ADOESzDzOBI2BJ3Zo5hA2eDb0zwCa7PYVjo8dL3qmdNn3RdxVOMPM8qa1SZAMSdW6MGDh9Wonu9pPbec/10FwLh9AgCf2PWETF+2+5gfKTFF4oW/pzUU8xdFBA8tctI0UYq6SNWi6rWuBaWWGoCi8QMfdOp7jIowR0N1wNwCrOcCR+064I7jRe9RGOBx9TgVGHZdYxPIcd2cM6+lfMCggBpCnhMnxiLpdUesFs9gJAAehYOt5h41k8xVklw5r+jDynFhRDkGc5b2IATqGAJhugQg6HMfZ4E+AaAOPZPn5QR7RIH/6XOXbBDFPZueoR74kQEr19kpkMrXcPcN5jFWpaybj5rIWGciScY5W1rcSCRpHHBAxiCq1JzbaVhJUe4JSQbqjkkIMjbXBYYAmCnbpqSDe8E4M+dIQKBk4V62LaYOFuPBYc9NeneSyPLYAQxJJCqRAQuH/Jzx8d9Jro4z/pbNa81kPvP0s05cjquuGkRz5/ZwdVfgi30EwL5eBkj06+WzS14Pc7OTamFzTQB0yC7THZLsPpJ66cqVISVKzoiNPGFFABJflvtF9DXXNfAzlEJLWZ/KPp/rAoAawLRRzrrPi1llzaXlziL1XZ/yfWE9ix1hIQDNvSH3gaaSJWTiySTGfYr6aZjtZBXZUax6cc9ayhto1RSqKkIAEkfsi8xF6lmRCF84T+mREslq7dOn0ps+yXMB+yRtAPrIcbcooZUu7Lj4ModmdC0PlMBwyUBh32FZMbvitbyGuRLgO0pJWLu69PeoMZBU40WBadudO8NOhhEX8NyjYMiENSCfxHMkmZinxaRPQ4g0mISY3eQbKoDYJ5xAtqw+YpnnX/5hLtGtr3/UCLTA6pcZvhZg/TKj9g39zZ86WGUY5yZvNBbjBmj1pg8TBXANYBrSxzRNSDOYuBEZKFv0ZGSkbKmcIKtFcswbv11dv3ZB8pljciy8qE1YPd0kYyIzTHBG03Ss5HuUVScIYqOgBuuaMu64S5LVnKNmi4NqM4iWMXp/J3cBJpIxeWOJFhH8m0WeBT6dgee0KdtZVy+nhyCAbpFr2rJnowDMogCqDx8CFGkej23+ajlyykZ/5Rr1Bd2mRuTrzcAMClgSdBBsdnXj1qnAlpY1Y6qtlKT4ppwZydjSX3OIvmrIAfUanCWx2P/bf/c3Vb9ki4ASgAgtKTCUOHv2nDPvfXJs3CC2lKAJ1+PlGhcCwG71nuNnBG0GOGTSkWFazpomM032OYKKpjttBBcR48XchoUuffJKVEFgxv3mfbolSYVJMkthDBhMbzaBz1pWQ9YClt0vthxrITOXj222h+D36b6ZgQx/iwkTrpuwLpdpF6T5QJDAOe1Q5vyVV16JfncKzEOOS+Y7TKfi+whgLQnXV2p047UkN5BrhoQ45b6cVzq25nhljWoCrnxN/edZ3xbXGc8J70+QzDjymcF2ALt4T/6O98HhOA2TMlAMgIVEOJxL0xyH8eG1AACOm4Y4gIp0El4oA87xTgaZfwfjlPc/XlEPOPP7ZEEXzp98fd6vAPRRf1q/75n4qM8BXpvvHS1J4t/5Gq5jSAzV5cEbKgW4U/UqQYM8sl91aIDEYZmX/OKtt+Tq+bYC1HMRwOKeqUBwhZ4l6tJeoe2GQO5qsWSwSnG/CP5ChUFgSlCYckQmLmtKBs0eI4OdmPK8B6DvBj1bZfRzQwEwRkNL5VbavgS5qOYSCQUAq2rfAHdDYmRx8t2m+mta+WCIdkqyf6sodD4rxf4CqO0cq4QT95D3c516zo1S28o4WS5NMk+JPtZLHHaRF97Q8UjUweDwc8spYSV1mUggWROmVQsMw3pvDPlyzMk8JveLf5PcYp4hV4YRsrutron1ifMNCfSkX8tX5JRWSNDGp6fLcxKgxjqAjLbhdFqeOVhBSzypixRzbBWB3muVgCvgVekDJTXPVsc/Pe17v5w2X2JheR2sKgxXtJuKf7MGpTQ4kiMxj1iXkIYno+nSA41H9nEGlCbzyfFQMbBuwY7TxxMDL+5XrC30paUlE+3a6OGq/pmMiUCFyWJM9TROMONhYqU+vAIxPN8AYmqJ7wugX7p4ucJ9mZPm/aixBmgBWElYRT0zkulKRkDr1FLlTTml7/Nr7t4dcfLj5AnVbIrph0WEZadkZk1fr0x9NlS7n9iu911a3RVgvTd8U0wsfXJl/DYxJUn77erTTy8qwfqx5zDnQL02OyPyZBhJQBf7B3JX5LW8Juqa250A2qn19ulnnhaQftOsNnnQWSmT6AUcChfW2Uhsxp5E27NI+tRjhuZaFH4JTTVLlAeFcifWTp5HErCYVfEUwvZnD3dYcZfKKOlEkpD7D/D2eqtr5Pcwr4BHku246/JeJFmeUL3q1q2bzdyTFILh37R5g5/nNo0ZNdmUnETCl2cfkzxFHpo03GPeLwFrmxIKVNcH3SQlgeY2DCgx1BLNEbPFGGMxYE7qanxwUy+ANRLtGVNFYq/hzq15RULB8YyBMm298PiYqZ55+c9zKFtfv/QItMDqlx26FmD9siP3DfzdtwGwzk5cqwHWdOHNjYgFNU10UhrcZK8KydK4E2wkAYMIDMmSAnbY9O+KoTgjl8/TCuauSvI2pg1aTd21Afax+Ura2q3gaKkCklFlpwfkxHfq1KfepFznpYPe1yaaPQSDRYxaTFhdMvgEMxEMh+EM9y7AKcYf1KKESdMSGywBMAhyErDCJgFWxRrMirVa0q3grU8B22pleWFNBRYlSd6waUv1xJ492uCCTcEJkLYLFy9dqC4NDNiEpa1NrTcUbMOQ3FWAfVuAFYDrWk1Fkr0KLv/mb/9a9UAvOmiNpvIPJS0aEFALd9I1YhQ2SGJsNoqG8PRp0zUiEws2MAICO/qWDY0N1qCh3IESwfluND/K9wWrNl2Tg2Xi76kVZJNEFkeWOk1J5j1u/vvmok+iwvWtBNtm2B//kWCoDlQSxNXZWHqyEjQRLBJIEhDzQU9IZM8EloxNGM6EIUUyY1wDdW8JJjN4BrwTSNr9FZYV85EiTU2wxXklW5lMFPMngS2vq8uC85wJjEPKFfeFwIP34rwTsCbTnb03fX6lrQ3HTFaUuRlgL7L54XgaoIbz5bUcG/YtWcoEf3VmNe9AnUnO8U+2NV+fr81xrN+L/Jt4tgKUxvMXQSfHiBZXzd/leybrmu+3cGwd6pV7l0CNIHBMAehtySt5nqhFXa/ngTps5sXPf/6z6pjktbgFw05RawZgW6vger3MYTBS2VSeHcyxDPZKMiVb29TfFzAZyY2sa2ZyK0HmXsyhJCF5QEBMneWAnlPaLk0BksSotUmZEe1vIlkBOLk8cNm1busVJJN4Yg07f/GCjcWQ29KOw3JWalMF8DBEY4yQtkaQGq1uYH4eTCFflQmQJKHgg5UCRcg0l+tvr0iBwtivEOiN+viVZqGtNnF5BEkOen1qpdP1TQBcZfA2LiCVcm0MhmCvmG/ZDxdVCz/DIRlWD3DAXGTOGZgCKLQekTjrFksKg8j4sP7jZBz3v97TmH6igAQxegZ+qv3U+bMWrlqlfp86NjWBF5WcujsiQEsbHlQrK5D6BpPK8cI8K55B/h3qCoEMgT8/C7pG7hvjlTXlnBMsGMkOxpd1jXU3nkMckZUw1FoNi8qzCljNHqnNtQmzNyVmMKAjGUr9PJLpss/YAVrXsHpVn+SgW3xf+Vtko7DzYxrDVBvQe5lkMO7CNhVSooC9aKkSuFs20gP0B1IUrBXgvS8ZvGSqMvMblDT96pVrnleXJYGlLVCvWPq9u3fK6fZFtWvZKLmpGNj7ctCelcs0CQId/87QiCTtg6r1POljuZ6WRJmO+UDvDbtKCymSfSTcuO5k+DAI3CrDMJhCakJJHNmtWYZ93IMJzctUYSRDncm4eO4jAePEj/4vAWy064q1w88Wa11khjyvmGMkXei7zBcnJQkAACAASURBVH4fay7uxQHq7IBt9+9Q+XB8XLwBhoBTgP7P1f7m2LETbumD+zfvs27d2mpnP9ey0/OGe4dkt18/Yw0hfkAlBmD186f5jQKJOcvfkwBinUeRFG3iOAc+og7XY2gDqXCbYEycY9c5JziP/qt1A8iSGbOz/5zXFWTnXGPKxUlqeV1gvmt9OfTyX3zm/tr6xecdgRZg/bwjtfB1LcD6ZUfua/67bwNYZQinxq540U+WiE2cgN4Bs2RFkCBmplyENP9Bj7+JG+FNydsKQXu467VrE27vIMCdlqQJtuyszFKualO4Z+OlzRvXKou7Usyh6pmo89OifUnSsKOqXT1y5EMv7mT9ZdxbDammjH52zroXZ1sAG3WouBZS8xQBONKeCKoxyCDwYxMLsybVoSnINFaQNJnPYLiQ29F2gJpBgIyYzWW92sBVJ9auLO9isa8yXlqp+qZDyjabEdGrMSW5c+dW9fO3fibQetEM8PoNmyQPkvuvaltgV+ljOqkAkRpN157qel577dXq1VdftcQ3gSL1jGRoQX6dGKsoeOCc3TbC5itlk4+T93jHaPMnYYjEjYxNtCDSxjNSB63l12WMkH/71TYhelRMZh5qM1etnQJrv8080Ms/oWibD+AjzJv4dEI4GDxeEH/b/Ajwww8LA1oCmXSUTakYMi7LrhSIMEYZXCd4jBrCMF3iePw856jNbCz5bhr7EIiPSpp9Q46ydyUbI5jguAaYBBb6IDBg9BxIKkDCvMUgRHOSU44ejgSXwRYBpqMmk0x/1M7leSRgJamxUBLMeTbch+m1hwTUJk7BtibDmoA1rznlv8w9PhgTgKvrHmsBcT0YrAPQ+vdmJi2Vf3zLmgT7vE/+ne9ouaFNoF7aWTXueRPUZpCaQNaMMuYm5ZgBBINtSVDsZADmVWIvF2m833v/Q6sTYG/SWfvE8WM2WaIH5Q61k9gliT1mKrCOGOQQWPJe1PwxRvwbho5EAIw2rInXidp5MGeCKcprjOSckxZlDjNzAXKAM0oVBmD+pajAoA1pMMG81yrWsEsDdg7v0TkhFyW4piUP8sVZHbNbzxbSeeYhLuIwrsxR6ibdLgYgoyDVEkXqUZUUo98pwIh2G70OYpdIuaK1VGsLjxUKDED7KtX/cy5LtR7yTNOHFVOXdq2FHTKWIxjmGlB18P2DB1HH6WdMr6cVTxplkSCjxhXgypyNeSMQj3uq6oI5t6j3lVmUW4aI+dT1uF+s7gFrNecCMAA8I6OdxSRA69YyAdFuAe1uKVRUWizn1cti16WkeIgEGukvcuRQzGTSge9nBSJgJgEdvEdI5eM5QEnDfWT+kpDi3Lh/SDZRxKyXvHXHjn4b+3FM5N78PAE8YJZ1l2PE9VArS3sc9gb9TCw6tcHTakkyhcu5GVjJraUKYC9Ys3pt9cxzz3o+IuMmOTGsXtyYMVFH6XECKLKmaw3l3jM/2iRXB7BuWr+6+sEbr+u1k66fvi2WsEulMr29q/2zozIZ+h//+N+jtlL3YGf/tuqN11+unnpql/4tkCfgy766VMaGlhSLVb8l0DYgsItR0VVJ7ZHNAvDxhbDXkK6rXXOFxTtLJFjnkEVzHWsF4AHx9F5Fmr9C93IJLYr0PMECMi5ub+R9NNeLKLcIxVa9LKGUkhQlgcEcc5MEB67S+mrXcc1ZtxwyD8wxYVTjvsKG2y5Rv4hyFqmcYMr1LesL5kskfz+SvPwjmXhdEDMd9cl4PqjER3trn74iEV4rUM664ppwJXxIjkzJawKpe9S6s8+WEg6uhPXBrWhCLWMwHjtwgFLWMicvdZ0lEebvi6LDqwzJsxwn/bXrVHU/aX1DQovaXOTkfOxRcry/v9/lP1YO6XwOHf43/l3r48uOQAusftmR8/Otib8grPtjDtf62696BP7UgSs1rBFUspjiohtW83XAGtnhZmDZ3JjSDIisYgnubNEuEweMOrQQAwppZwPTOiGgOjs9rowqdZq0pRjVpgNzoA1bJhI4A19V4HJa7sBnTn/qhZ/s/pQ2xBEBhBVauGm6nZIdMq8PBViR86Q8NJyBoz5khaRlUTuH62CAU8A4O89inddiGUQR8OjV+l4Z1DZa59DgXoBVYHW5aliXiG3FhOmRauqWLpXJhrLwOySTWq3aRNoADJw7W/2jgoj3P/ygGlZA0qPg03LWy+o/K5lQl5rWE0g+JbMYWnLQH+7ZZ58RE9HtMXW2FsaAnm+1DC0SLQMKBWFtCohzo/N219j0IoudoMJz1b/7jCXFDqm+e26ZEa8NAFx+6nPnfAjUuuXUWmfY8tmKn9UXft6XIiR6XSZQLdB5AWrlHOvMZpq5FBzroIQsM8til+4frQJyvvHV44XTpgOkMKrINiHJ6Dno0O8JvCyrVvBI4gBDFCSNHDuBYNavcuxkHAGxSAkTQNe/1sc6GFlaKBCghdSXY2QNK4CVujhacqTck0DYNXi0O6JmSWPJuSZoDflqZObD/Cw+OF+uA2DNdfE+CT7SICWz+XUQWAen9bUsgeT8Z3nBXOIuOymVNYLN1TUlzPGTZk17jmNKp+vHrwPehUA42e1pjSetN6izw1n3nGTyBHEE+4BU2orYzEjBNOCMIJdpDRs5rPsLS4JREXLV6MmJ8qLIgBVEJkMejE+Mc/1aMhB1TTL3k4SC5hvvk4kVDHgAFATDVwdlBqV7QtKCgBUalAQZ/U0xsqHfK4CJJMwo7rm6hlVi4mD+zGwixxXYZJ2C+SNRhJmPASKqByd+xNojIRVQgg3CfIqxOHv2tBIsclItMsOlWkOosVytGnezsDZE0jqi+Q5Qdu9NHZM5CJN0X2ALQymANMAK9QGgJNzJVUOs62JsenROAGjuWT4345L2Un/P71ESpMwfPTLPGYADMBDXRK2q2szoWdWC5qQMTsdIMt2fVc8bfVjvqvfuAxlZ4QgbLXsMd8qkg9kCvKsWVuc+NIR7c0i5eaZ51swSq/4fJQbJLj8nBqwkdyYMwli7keXyNyhaAJORRIraXcoFuHZ+BquFRJr7TrLgthxhRwX0aYsyo3HHtAdGEOkv93ytmNGntbav0zPPM8yY8j7c41QQkOtzWYKOidkRz/TE2Ih6785IGbC6+s4Lz6l+/1OBlxt6z1mvf5hQ4eaLm/zbv/1nJz5RFWyRnPVJSYI3rKNek/VyiUBzr6TxSsbpWmb19xNysqY3L462Z9U26IpAK/ddN9JOwoBq5L3t7ZKx6p5kwot1k7nAJ3OKVlLLpYjatHljtVWtWajddRu2cg+sDGBFLsltnodQgGRZCttu2WcCscV80rdIZZkb7R6nUCqQFJyyuROsZMwD1v4VSijcluz++g31mpWJ2Msvv1z1rd/gBBUGbMwDGOwRMatXdX+R4h+VIoMyE+4V+9obb3xfCePDTvxcVIKctksByFf7vqHMiLU0YyGSlEqS2ENDuyvnE2iVC2msI8yXkFfnWtGMjzhw7eXxN/oJyalxaqWVfEoFCs8hygeURJi22f27qEWee/2vmotw67svMQItwPolBq3xJy3A+seM3jf0t3/KoHX6/rUSkIa9fAPQODsaLGvKmeogJQPOBvGqBZyEpytH3fePYwFUkWohw0QqKvmZLPhxNbw/Jrns7WsKNEe05JOpRx5EPdE9yWnvqNZ1zJsdAcU9MuiYEcG8AIxsnkLmViybjg2AJYMPu8G2QEBAQLcCh9vCsCIdsxTVPTipiAVIS4KkjYA63cWLqc/p0jGR+UkS3KlscvcaAddeBZa6locA9rgusvTUp7Gp31Nm9D0ZJv3il/+zuiTmBValQ4EhGYAeyeOonVmjjC5BEkEbAScZazNQzhLHOZCtJivO8dnoCbYNLDk7xtKMgg8b4NWJhflAInDn74PVhaAz8tzBKsV9LEY6Ot5NBQK8v51DFayF5KmxL/uJi7OqLfz+Z61tSHkuPwsgpUQqWbhkJvk35wNg5ftO3e/u7gDNCUYTgMXPmnV/dXOi+wKnbP5RWxZgwHNEARnB44yCAWSAzXmtoFZBXDCmgJwAkmnmlECUceHnUU8X7qgGQGIrwD/5OgABQXW9rU3JCRRpXABQGKQcC4YsQFswrdxnAkLf0QL6mcsEL3xynskwZU1rjk1KjCOYDDaVn9WZ0QRpdTa1DmJ9n2tgtQ4wcz7FPYkEUQa6eb4py+ffCaTzfoeMGBYleyk3619Dohh9CQlQCUTdd9fPqVQTNhmCLaTykX7HYbyFuy7GNKxAKwRWmLupxnCZAMxNYZSjpVEAocbcr03nvJcJMvJaEtzyb+7xkOTqlwYGDV4nFTxjEgM7aKWJGZ9Zy5qvqj3OsFjNcQJhHEIFALlGZBG+VqTeOjeANgCPPrLUuzO+MXcFtO1oO+m+yQBWwOmJk8dDsogU30m4ymA35khntNTQ2mNjLphRWlqx5rjmMO4BrU1u6JnH4Oy+wE3K0XluANYE4ZaK4iNgKS714EusQpgQgOYje+CyJADCeX55VtyOR+ARd3RqUrvkCNyhkyRRQ5sPnIKpy32o5+eunsdRgcrJ6XBM5TkAoOZ65tZWer9J2E1MqWhXYqYuSj64HtYLxjaSOgLIYogfUL5R+ul6bAXAWNtgGXGCTqDNdZlB4x31/pw/75PzPoCxgKoAM0BjRuMO0+7+utw73fe+1WuqfklOcajmY0Q1zYI9dpQnQRVO6iiYAtC0idHDZ+GuVDpLRTNv3bS22rdnt1u2jIlRbROIJCl6/PhJzzWub8/ePZIAb5MyaZWZ4fNKWkxoz5yTFBh2db2MkV47/LINf1jheS5oF3b+3AX1RJebrsAr0uBFUhohZZ9Rgui+QDX1tew5GDNN6D5kKQL3n/WeOUf7tD1P7ameE6gG+PORiako0YgSgZT/ZvLHe4XXsPlgwXsYawcGS8Qb+lsSFbwMJQQJaZ4Nnm+Sv6zZYxib6SvJgDnNm4NPH9K57LSShbpjlAhcz4RAH617cMk+q/roCxcu+H6RnMHAcIMSz6whzF1kwgcO7HP9Mvsz4JDzjYR5ML+u+waMs1c6mVjbe8ueHOqepgQ419D8ukCY5Pszo3uBMeOQWlDBFNM3PeugGZ9c67lnd5Uoe/Ov/xePe+vjy4xAC6x+mVGr/00LsP6xI/gN/P2fMmC9fe10abFAdlVBVAMUsVFFexs+Imaeb6ySoIG9JgEYSUg7+ZGtda1lBOFt2pBhNScnZExy+7oyigOqSbsk2dIdlm0FmTg/UqeBlT2STIFIvR8b7O07IzYNWazglLoSAKvrFAWSZudgcWmlw+aJVCoyo0g6aTvDpoSqM8yDwumPzdCAVYwgvQclbjK7ulj1aHOz8T2mS11qbbNsGU6emJkoYHN5ZjAOAFG3kVEQdPXypeqdd99xM/NuyZZXKSii7yC9E8nadiDnZeMvWdlkBEFcBqw4Rup8YUDI0GZNWWx0bJIadyRSDrQDSNRZtAQaeT/ikahlsw1Maw9KLTGRmynBBse8Rd9bpFUGrMjjkomtAWE264WA1fItGNbm++RzU5eF8ts6SCOosZNiCXR4LXW0fCXhgByOICESFAG+4j5yTQE8CFhJHhDsEIAS1HK/3b7IY4wrsRgsBe8E0BwvjWJcH+hgGEl2mAclIE1gVpfPJoggoOOT4AKWFZOTBKwcj+AWEAzDSoCeNawNpoXoWKfHtWeNLPfIjpg2Csq5Ot/EitcmEM/3hzlIhpb3jcCaYyQ7Fc9nynAfB1br459APsFsvr4OVGt32XOrfk/rwLQOeutsb45pJikS8JqhAMQV9QGKiKhfZD1S4CjWJc2UML2x7FDXZpm2gtUOKTWWi2XznALEIevTMPBMAbIMEvmbMn+iFrsoE0pmppHgmZf7ibUvg3GOSxLsjmptkSBeV9/WMQEjgCdgm36XDD/sKn0b79FeRt9jaGTzFl0L/UZ5LdeMAoRxBozTaxWAkHJmO/FqjtHqi/vPcwlgvXjxggGJW2Dp+lhzDBx0HfwM0Mv8w6Qn+5gy6WxOhmpGr4MBhr1GKu8WOBpD5t4SSYgxEYr5HjWZBM0c38kSDRsJQs6Z+ZdJEiTE0f6l9CO1ERSGafSllvu5mWSZD4k57JbLOcTcrJKRmNbhYjwljMqYAcbYB7JHMpLasfujdvwNFQPgOpQNfAKwqSGljIEg34ogjfGkEh4AYfd81vPqftR6Pc+snWdLEiPmI/Xnpc8yoBhncmredSwkvjDZTphoXJEGnzt3xhJVXGtph9LdI3ZbMlPqjJmvbhkkkIlM2ux7Wfu8diazr++HBVi75BLcv21jdWDvk9Vv337XrVoeoArSOV25Ouj7s0pj9trrr9llnvlxWj4PP/0f/2hZ+IpO9lvMtjqqV18+XO1U7SnzaFJO0afPnK6OfnLcYO0BcmQ9UzOqbQYMLnZLpzYneRgb1sUrcrx1uzdAfCmx6dWeB9u/V4D1e997tXr+hed9jaybzDUSBJk8sKRXc8OGQzxTNb+DXDdyH+PZszkiCW8natl/Y7/ivakHpi0Sc3RQpmcffPCB3bpxAHZCVeOIwVp//87qCdWv92m/mNGY3QbUCtwSh5D0wk+CGngUXJj50aOVuUSS6GUB/APqz8qevkxzHUVF7JcBSpFf89x6rfJzG2tStMcr64cT5ZlIjmTywo+FgJVX2OiJ2nA9d8QrTvDoGUnjMM9v/XtG9+PTTz+t/sN/+i+/d9zWDz7PCLTA6ucZpT/0mhZg/UMj9K/8+z9lsMrQHj/yG2eke8RkkXkOOVSwbiEDZuMvrR9ct1FAK4tzAULRRDxYBVu0i2plo3DAayDC5sW2hKPfiC34rwmwXr58RllDtbCYldy3C8kjNSAEQSFvAnzS5uXu8H1lmEe1aag2TUGATTu0QRO0zQrgPhTLCgjFoMRN3UsgwyYamfOwzo/Nh1oskKc2R9X90O+tbbEMONSDFXOl2Vldv1rbUMe6ZCmBR5fGRTVnqq2akVyNmiICty4de/PmLdVThw7poiVlvqraE22CAE+MR3A9THnUA2WHCZDYw2gbQeBjCbDBszYtHI3NtCArDZlwVgoEowxYhXULSVIyC3XWMUFGk01ttiNKUNp4lLiHpRKhDhgYK+puCeRwLyXwK+Re+dO4zwsZ29izi+lOlP/V3ip+Xv9MSTAvSoBYBzPIJ/k3c3Jt37qYR8yvwgpF5j7BKjJBAiaxGMw53IJLmw07nLrWU3VPGjuCASR21AxyDhGo3/VXjpeglfcCAMPI8JHgL+XDCcJScsx9HBcjwkeybwlYMXJJwJoMFe8V/UHDSMQGPG7zw/MWY2Ijk1IblmtQvi+BYjIgnGe8XqBZgU+2vknX46xLyySHn4d8hsuYJhCr/7yeEPkspjXmdxjiLFwnF95z/p0mUY+7njzPAL70/a1saoaskWfF91fBJQyQa1EBq743UTvHH0QNmwJ3XSN1gjDtweIypvir6vnT7+jXaZMU/dstrxqy02YyKA4ZFWoxFsy/YKqzXs/JB31i6nNZNesXZBaHMRM1oxjBwOZHmR3tXeQcK+CECYxNs0q9up95ZLtI/z2O4QhsF2EzLnIGFztpxl9rX7tei4yWNe6eWKYxzV3mN8AKVtWu0QJTMJCwsrjwbtiwttq0cb2VHYwz4xQqDo6lNU9jELLaMTscIxFNWTBjB2B1PayCZurrrYhgnmpseL90HQasTwpI8kwBKHOsOB/OGYddwN66dWtUr7nedYUkHafE7CLzHNeYTMuwYGSE9k0jXtNxBY76ZZlwjdJrc6qUeURCinNbKnCNR8A6ubiTTOR5co27QNm0WDjqRrlGdqxgwCgBiTmba0Q8rzgChyEV5w6j9wBlT2G+edaQWmNyhTHQNck4o9Y+mF0YPvY93NUBWowH0mRqIfme10bCytuiASAy2Pujw1X38vbqyf4t1QvPPl39Tn25j6tVC0ZJJA5onTYsNhimeKXmxeuvveZzP3niRPW7d962O/bB/fucsKAWkpZB+/ftU/nJWu8dV69ern79639yHSv76TIBPdh0oOJynftKgTxAfLfm2j29z0m9N+ZcJHudUNPvVikRyz3Yvm1L9f3vvVb9+V/8meOFTJRxH+yHUNYi1i7uQ+wVmfRulovE+sBDVrYKkpEkGUnuAlidJ9VOXJJ97sd8bVAu4b9w/2rKfdjfqR8e1TlTF75nz97qhedesNLhzj0libR+4HtB0oZz4b4yN2Fbz4l1xRiRPeGZZ56xJJgkgM+LhA3st+9V1JnyPBDX8MEagmqguUbykLsA3utEKFnKslRfa33H4xix70b5QJaoMCccpzBilCNYVRXJadaHIx8dqf63//3/KAPW+vLFRqAFWL/YeD3+1S3A+lWM4td4jD91wPrz//5jy2nWr9vg7HTUKoXzXdRURmb4IRI+MtLJhFEXVtYAG+6wqHuhDTMG2r8glWR9doCtDW2x6mweKWs+OwMjdF9Ofu8pS33chkyLF08r2CSYALxpw5C8iaAMyR/mEMPDkzY5AVw8FMO6YoXMVJTtnjMji1wn6puc5dR5sNnAWBocWdYatY7tcvElEKpUR9veFqCB+p32BmAVCJYseO4RbK5ql6bUa28loEMMnuqbeC1BDCxFj9rM7N69u9q+a6dNGtyORwGrWVIYXTNAxAywKnp/gEma+VjGFrVi9G91KxQFTAS/bPbseLQRwBHy4UPV8hhkNwFjGGM1++DOB6yRcOCjDi6bzFEC1gjiAszAViyRTPuWgzUCUwI0zqVhpGQ7x0hU1JnUfPzqQKT+SC4EL/PrH6NlQAY6BHXU0XI9GGj0qI42e7Z6HhbQmoA1WX/+jtdZAqwg160LLKN8YDlZSH6pzV3hOmReS70T78UnYC+ZS37HOfJcGAQnG1ImfCYiku1EekjNMeNG4MtxmaeAR1h42KWsYU2w43thhrh5TwNAwLTDaAGgVcel5EhdtpgsbgJdzhlww/wKZ+VwJ7bbpsYqWdX62C2U5OY8qcvZ6lLh/H0duOY9jXqtqN1dCEQzMEtzpwzY6+C0Pk+SEQ6zMQWvpLhsxAQoRQ4sczY9E1wTzzq1eNwf1gMkwzja8u9o7yJXaCeKtG7xjNuER2CLGvvCduU4BDtIL9ZgpC3XdOCMyiMduZvrXbTygakieA1JKkoEZJtnVHN78tNTanWD666eXzFsi/Xe/B6jmzE947Bld+7JYVzXSHKKJB/TgBpCknSgGbtCa22ATe0VSMKN17XPuNtaohjOwYB3KwRwysUzADCk8XKdqn5G2USvWs9s2bTeZkMkJzNhBHDzWDhxFuzxjRu35MA8apYT9QnnzTMDWwboIpFlhpOWQaVOPJ+H/5+9N/3RK03P+w53soos7vtaXJu9d0/PIslavUWCHVuQkQ+OECOBlSAwBEdI8g/kiwMECBAEQb7ECRAksBHI8qrFY1mSZ+meme6Z3lc2952s4lpVZHHN73fd56n3JT2CRnL3NEBVNd6uYtW7nPOc5zzPfd3XdV93QDUJwHLj1vTKVjgkDSJHF5whBwYIbNu2hXrNLTCRMGQA1tuA+AtIIq/eoF/1LBJVgT1yWhUbMpoCQv89DVvoWuS/o5IxAZk65QKsG6gh9Vj9KvfjSgT6sPVJqwNsydioMbhPfPg3pdEaUnl9nUNRXHBpbe/jPea4jSBrlq1WOiqj6f1n71mPQUdf55DXznmhSVetlb1JHt+rdEGgUpJsv6YAgqtQFx2AYX35hef0vs/+eYskhAzxGLXan+Ci/P0fvNl9SE2mgNgaZK/7GGv0X/qFv9j9jb/+H6c93HFqVV+j7dNmSlC24Dq8YcOabg1OzP/qX/5290ff+AYS9tORnk6jCLHGWoZVsOd52jtY0H7yxKmMrcm2GuvqUapsdR3v9dWvfqn75b/517M+JsFqHX/mULXt8po4n9v+1NaFkuLXPBskHQcO3Y6F07+1ADORJHB0jnp/zpoEEfRzbN5nb735dvdX/spfIYY4Sizxbq7dl156pTt26jjS7PHula98OfeUUl/XKZMRVeOquR6KGN7HPa6pfLynnbvOddVR1TqpEqOu0iU9V6nSS7plWVVqRHkWtNmvgaXsaKqguXPuAevcfshrrVJS4bWCa+p8M27wHZ1/MvyqFVJnzdt7/H/v1399eMmc//lHGoF5sPojDdOP8KR5wPojDNIX+ZQnHbD+u6//s2xMmzbZyJ76ibiQ9uycYLWX3Llh+TAYUqLjxlxZwoSllY10WTczyoIeCY11fciKZQUMFAWVAlZrWh8+nEWic4x+iu/TKuIjsseXeA+y/rgKL6XlzZIEwTbTFrTRCuDBcp5/Oe0H7t2bZZOVAVweMwRBa5jIyEYHfUMFu5UF9RhKLidg9fj9/CWYQd0n2F0I67p4MTWstqiwHyv1rHcBqzMzZtlt67CCjX8rNUqbCBTsUUcAGoqBjYUN+vkXXsgYClRvsOHNKNGELaj2LQTLvQNjOQJWsHsT8H2LoNDXbN6yPW06TlMLd+Eisi2ZFIDxdkw1tm7bwKbqNSmHVb8CHPoa1ORsk9w1oB70zG2B0jC4rNeJk8wIl3y3grey5fc6XYJhDbALYF3FscJgy0IJruaOYDg13v+yH48GatpxZnb0WebHJart3hKINCBmEKd0y7FTTrdmbG3PigwA+oBprd59fqZBp1/WzZmVDwvUMyiOt/Mk8l8CAgNtAaUMimyuD/8tuLSFg6Y+sgd+jnPGnw0gGvBqYNHPreB2GWzwmjzfzxAwxomV9ze7L2A1yCmgVdexuRm34C2/S5KlagQrACxWa+41fe3UI/OAYzBYdwzbOQuam0y41a/WGNR7DYLFuqIFOns2JTWTNXbDj7l55xwaAu71+rrGw88ZTkq0gK3Wi0FLHJ/fmPW5mlaTOEzMAO1+bpoEcx0KmGtSO6XgPJQjtuvgec+tRfkb16bviWi93gNUEqkb53+tV3N6Lbq2Ocd7w0bsHwAAIABJREFU59n0gWzJJeWAqX8XIPU9cg2gU58PsEZdoeLCpIX1t7YwOYc8+BMMbs5zL/t5W7bvjIHOQ5MaMCoGoIIz615NUAm8lWpGEsz81ZDIc3IuGTw7f3RB1mjHtijOD6/lFIxoBc/FwFy19p/3UiodBQf/3aYvp4Y8a3DjtYWMTri2AzJQd96WO3UBjmUk+KY0Y+L4dDn24fUx8ec8qh6suN8qmzWJEMBYjH1r0yMzFHYzCSMdfK3xrPpbTfiW8fwdO7ZRQ7gRsGUihzkOmDxLT9kLl2HLpjXaQbEAOy4A9/yc2wLKO3eVGS8I6Daxk16wkShXkkKTNs/JLwGrY+172ZrNcR52BBYYNBlzY17t42kywWSI71tlBQvDwln7alKqetByjXgkEeUc7RMgPt9V0j0rMk4TqD2TG9UMx+Pvs35ZV94rj2YAUVtxy38Rt98De/dkXnPi8TO4xRiuoTb2PGDxTcyDXn31tW6ib1GjQde+ffu7g/sPdF+BWdwMwzyJMdTX//W/5h66D6Bc2+3ctYXH9u7b3361+853X++O4Vad5Anu0CqWKlliUqZYPRl/E4WugToYe/2Ow0heZo1cR+Jk354dgMJnu7/4Cz9XPXfT8qjAmWOe9Rfw3mrD2/pf65xE5DBYTUO0fv/qe8Sm1rwSSAJB2da2NqU0gOvvHD8OW3zs6PHumWef7b75zW/Fmds1wz1jM2qCA0/tp8XQ1pifjSHRtsTFpHLrIOByZeLHXqltXfL4ZXJN3FoD7Lm1OnvnYZU7lZS+9sxe7eQYJlPUWs0RUwTEFqPaAHiN9fAuapmR7C2t0+jprHO3c9DPcD5bk3/06FGUaKdSb+04/KN/9P+05X/++488AvOA9Uceqj/hifOA9bMayc/5fZ5U4PrBm6/GmEOZ5Aoyydl8Q7wZJA4Aa4bXzSaSOPvcleTVjcqnBrAG1MQvOOYi5circVOBqvRB9M1plC5ovX37KnIl+u8d/wCgRj0r/Vo7WuAIWJdizX+XAMWWCitXWhO6pjt75jwyqUsBpdZBjcKyWqNz5w5gJcCzTGBaRri5HRv0mfVNIBH3QgAzrOUS2Fw3RwOaBbSuWUTbh2XIgJdSt3oflvXGzVmO6xqbxS02/+24/O7NeQhYBcOev3UwO3DyGx8f7zbCUi8kuLtCOwLrZlrgFjk0gU0YMIJAs9inaYsh+DZ42L//YOSPJ+izZ72SYEPwaY+4Z587hMPwHp7XDEiaxGogtRrQnQ1MFJgu8NgAbuBEJRiSfNChtK89lE3KBryI8b0YRsTMutLmAjjVW7XJAJvRztwtl2lQda0lE++Powc2jQVtgLWBlAacqu1IGQw1wOrfrKtai1ytWN7eBCMy9WqbJFgpp+gKBFLLx7w0CGlBvcGND6+5fzfYNqHQAKug0qy7bFScN8nG23twK708/QprS7BjyxSlYMMsdTsP2TsloMvTRsn6uHsJ9CYJOAQHqaPus+/DLKUMTdIATRsX4rrOswAAQKFnlAPoekZmWK7b2IFcL+seOU6fK+PmecYNtm99E6Y2LVxqTjRGtbGJjVn098N1u+26DR975sMcAB0EBI/Lh9vz2nPbZzcQO9xax78ZDHq/LmE+NPfbLD0yM9YZJuAt1r9Jqr1GTmzPVSDZ7jfXo/SKDPh3zshclTP4IBDt+yKavekDygaC2zgXcB/0c41BjOscn2UNvUBF5YRSYE1sZPZMPB3FRfg8jGWTBS9DSbGIdUNmaxqwahsrQeEk7VWuM188JtcwjZW8ju0YHYcRmfS1qyPrlXF1nG8SxKbcImwwfVsBdTKROrR7vCYJXasXsN7a6sQWMiahNJ1ZhTpEFinKmCAJkygmLWDqOR9ZTgGeKgVnZRQgzCPBW8yrnLacb5O6Rm0AmBWQFeNayZwoG7jvNJaxNMJE5K6d28MGWmPpv+1rbV2hfVgvMxYrObZWq+z9IaNZk7Za5XhP+f7lBlxrR6Th/ZrXEj33uA5eCwUrCi29z3V4Lrfwmf4+K1WGSSmfr8zaNc97yeN3bAXIBVgtWzEZZkJFdm40yQxv3ygSmEKOh/uD/04dqAnTyDurF7jj3VQDnpt/n2ZsduD0+6VnD3eHUOtowrfQdlk8TGS4/tzl9ZcmJ+IUfBanX4/N5MPOHbujRhhhnxwFrHmPvPfuezCRgkfmjaU1SxcC8E7EWMs65SQjSJi6H2oQKCtu2xyd67dt256HXz5P9clZ3Lodu69St/pTX3ul+/LLz3UHD+7PfVrbSZUkuKZ6LVp/1mJY+4RlGPxKUA2vCTFnNPmqQ7DXEea+mZwpuzWacE0oNQtyd9bxJGu4X6wfNsn+2muvxVhJGbPr+Q7c+Ddsoo/4RtrXYFAlE+w8cX1z4npMgtHsI/3eYoInygH2bfd213u/nAs+z0SI4DolBHPJOderVrvqeVZfeB9pFtcn9YuhreTAI1/s8ffwxrgb0LoQcHqMWOhEpN+aDXqvTnDNBeM+rlIv//4733n0Peb/9SeMwDxY/SynyDxg/SxH83N+rycRtH7y7hthaFYRBOlmWHWnFdBWIUmi6gqsw0QUUKim6T6xD359Xl5a7IWW/Wak47gYthGmMS56XiQW9bCi9qm7gMnDpzjsfszmeAJm0kyioMP6I1wxCdpHceq11cxFesrZSsHG6OvXYyRCy5iZacGGQVExIC0AkxWc64mmdI8NaoWANTVcSL0ING3zV8GDmfglfCb9T0fWIoeld+KCFWzAs/RUvYxRwwTB4qZu795DZJlxgOTpxeKZuZ8KuN7OJr97z75u45ad3dR12ZPbCTz8LuASpMq62fvPwO8Uwdm5cxeyIW6HgZGlkem7xKOCvAdsvFu7n/zJL3V/9a/+bD6jWGyzvG3jGwDDtEDJr/2frQBkkwzT+jrDODjWvxPsyxjpztgD1QZaztOr1IDAfrG2LpCNrFZBFXhUZ4JKVLT9NyY2BvXJPg9MbR7qHJxgrsB1Nm2ZhYCv1gMU6S+BVgV5FeRelkWXYY0Ub22C5lb/2CSuXmvfJ6whD8dGoD9NIBrHVK6NAOY6gZbBVuTsOcYCPrJX/t6WFNb/ZSpzGgaumrdsRj65aeOm/Ns5IyiSUaiejNXns7LtjHPCqpLUbSJpIUMRF1nYjvoqSaDBreYtFeQRDJvoUU5fPEPujchbCdqcryMEkJryBIxzjspeqw7WBEMP3DkG5W0Gn2MAbtkEj9f7zbnX2F7nnO/darPa9R4Gvy2/0BjLksCVyVXOoge5c6Cd35Upjjf1IEEySKDUXHEO1HsXE1Py00EfWP8SB9XUl5bMrljWqiETBLZWRpl5YTfLgEtgsZDxcH7c4h5bRCmB4x9jM+afz7F/pjWMcrdtLvl657/PixOvSSWvhOPJ+BdIrTlfY1VAP/0hWS8KoDi/S5oqONSsxTYhS2l/pRHP+YsT3aewQNa26lrq75diCFW1/mVON00toWvCJLWHMpiqKxwf51q1WqmxMtdnjaoqAPuJKjuVYXX+B+T2LUl8D6+16o2wWRyf6+1iWFbZQcGZ4DoOviRZNAuSefJkHSvBkdfJ9y2Wvph555Hy3tRMex1d2xnPaQ1jeDRjokiZe7be8UpPVk70Juv2NGv1Ik5kR/p7arpkex6Cdsb7LC1IjsDknb14KeZCrRbd95DVLamp5RPLEsgLyq1PbK13ZKaq9rTMk1wTBIjWbJqkkCVODSPjLHPVpKHezwI1wW9chXmO88BkXa4x4+6YmMzyy3pWk6Oa/3ks6Z3NV2qj+9pZx8+1JuuKoxWWl/G1NMSEQFhtpZ/2F8W4iKTrdup6XwKwPn3wIOMJmPa+0qMha6+eDRhUWYfJe6YXKe+3hGNRTmo95iXmmsDV47hJDXBKc0gGqDyanrkZIFf37YIAO8dLILcO9lam9yzqHufWHsyLvMY/ePPN1LxOMFbuAc6Rn/+5n+7+8i/8bPfVL73Aa9fjtt7Oo2qJrzK2WTOSPCxpq+zr4F4qcDtw6LZW1UQ3a6glSL0bdvZuQarsp8mpXobrv73u3o+pIa1gAjB3vPvoo4+7TzCXsgWWINh1YDMmSj//87+Q+lR7smfv6RUuSzWbYmhjGMbv03aJc3BN93rFtM15RKzjNfK+1QvD59Z59b3HuTa1NDR1lwmMYof9nn3RFH6/jkbJxGcniZlEEAk0uhD4/m/TO9be0/ZxHxld3Y3v3Z/7amJCpvV49wHneO7ED3LO818/ygjMg9UfZZT+NM+ZB6x/mtH6Ap/7JIJVh/P/+3//r/T6klkye9/kmbFujwSvwIjMahgOs+s9W9RYkxbIuhi7+QQWhbAI0q1FO+CpYMtCAQUbqf1TZ+nLOnH5LBvOW7htfggAJchfAGO6QOMPAnHbOzxcwgarjLaY1FEMl5S3rRghSCTAMzgzmC/WpgIvvwxSEuzrLMyHW/9m8BNWjoctFkqqpH09QdyKMQAFPQdH1nH8I0h0dOY7CbA067+edgIHyGjvClO8mGPXIOru/WkCP+WisL6rN3TPPvNKvs/AoFwjcLhKcDCJy/GnZE91EdYx1ABaB043d0GsrritZYKtG2Qj3PDHVq3ofvInXu5+9W//CnJk+yqyaXJemogIWqtONSg9yYEGNBxvZWuRyTLWGlG5YWtKlXx2H0DJVBcbUsY/Bh0eo/I9A7gtBDC+R3tOWLcE+gVK2z3RAmtbPUT6KjgWaJAU8PmR7XEdPfYmVW1zx/resN9s2AZFXg+D4zA7vI9uqwYoxY5W9t1goklg/b0Bus3Wm2GKyQE/x+NtEtSWyPD8rUw08PFzfBQDe5+g1MBVo63FCfBeeQWZXXoqluRYJYJMi0F5Y8EdC9t7aPLxkPn07DMv8JqtCZwnJq+hIDjL80diHmWwJECyMb0BtYmXhbJ0KAQ0JBtZYVBOLbRuqATxCwXJBOXOWcGHxyxLlevB+LeArWpsy6zI99cARsbXueFYmLFX+i7rYt/Ouq1LCu5Xkws3WW67n4fXvPb84df52lbvXj8P2PVhUNuW7QpcH30Mv26O0fSeTN3qICkxx7oEuAzqUE0oaHZ2Hkmp13L9BlpIbdiUhItKjzYPhs9lmF2utjHlhu7a4ec4H5rBlrWPvna41ZH/HsHwxUBVmasttVzqBKzOW6XHAgcBqQyZPTT/3Te+Gadgpf4m4ZYBqjVo8zNNLNiqY7Jv7XK7l28LgHRDTy1/AP3C9GbcTPmB5yDoivGXrrjMh5wriS6Pxfto2vkNyHyAi/rSFSaEuiQnU+PbJwE2MqfXAM5cZ/Pl2qw0VEl2xllHbZjJKxMxckr9rhJijOoWwERN2eOU9de1TBZKMDnSs1nOWcdTIHDX5J01xczrdTDFSoJXm5BhVcj9i1PuKVxgL3AtlwMemlqg1ZO3edLmkqBPpjWu3xyvMmbBZqS+Gi3F/ZuacsbWek3naTMBcr43yb7n47VtLKrv19y3PYZmKNVqxDP/089a2XgpdwRIkZr34x41gPJRxsRr1FQq7n2uIVXfaylLJTuWMtb79+zsngewakbVXJ7dPJ3fIiuvp/d73Nu5t+OEy1gJZD76+GNKSkgopPZ3Kn1XZan3798f99uDBw90J44fB8ydIjkymWsvg7h75470BffLGlATlIKojz850v27b36DY5/iGuM/Yfsh5u0ejvG5wwcDrJ/FLVg20vnuNT94wH9zja2dTqKWdYYkqnOxklnVNs+xGL6XTeDJ8M7o1p9erCaOBgmwrHF94qiVaAhi40PBH3Kf8n0G0D8xcTmAVR+JZdyfm0kib0AmrcOxreGMX/SCsA7cxFgzEvN4vO7eS355zxdwrbY23ji2tLNGWSMv2exKwvockw6uUzK/Go1Z7lRJfb/n4K2/TX0qSY7ec2A1Zmj2nJ6YoL0aLOszzz6PIuN09+prr3dvvvUucQK1tmk9pHqEOOfOfeKjU9273/utdgvMf/8TR2AesP6JQ/SnfMI8YP1TDtgX9fQnFbD+3//wf0+9ijJI3QhHWbgFQNY5ClJbMNs2++GAswURrV4tJk2CQLOq/X+JgRJBFWDtIVYW+0gikavdukXj7PMn2SjfAhx+SsB4mUBNW317NVr/hAHFlD+zQRHkWz+kHHgZrQCqprY3OJJBIQNdNVkFdtzvIvuFZVhKw/Vly82cunFhjgEwUQZmcLGI7PqKEdiGpTBUPO4/sKbkbvfRJ8jULk4TJKzvdiIJ3rp1WxjaVYDJ5SMESgDsmemrcS1eu3pjt2ntDuqKnupGaHFwjSDiow8/puXN96rHIZ8hoD+GVLC1HzHIFmzZjL6CdDPKZTayGUnTV7/yYvfLf/0XyfiX3NRrYwxgsFt97wTkA5lSkxFqcjUrEDLYjssqtWcEb26gBkTte0s+xKqf47N+1M1VCZXgrPrUlhNsrqWfrZyql7kZlFlXFPaczdvWG2ahc/35mDCJBj1s1LLuBn4yNSXzdS/XPbnqnBOoEXBW/1Preggs7CHJNRJsK7/2eMoBtJ7nvzVVCmuRYKgYlhZstLkpg+rBZ/SU5zFPBKU+DJhlSpScaa5iANaA8U7kZSZzyvijDF8MlAWFglt5uwsYY3wCOzQD0N+1aw+fs5B5fIngzVYj9oIdjbTda2JrjVECwFFr4TDUSn9i6rofIH9XAi8DlVYOzFuBi9L69BNVjsx/95l7MY/pM/3el46FSYJIlv1O8mK5MmYY6jBLBJXOtzt3nGMGVv0Y9okdr2uTALeEVANyc+ZDPbj1uf9+wqrmxuOS4fa7x9fsx9fSx/9tIJ9zEkjOJb5KOZAAtWc7w5IyZzRbstWF49KMsPzeWktU0kIzuIGzp3MvsnIBjkm4sMl1pN5nNQ5lilaMdSXqKrlDMsh6WZUktNExYPalYY4TobvKVb2sc1GJre25jiLLPHn6TFQAY6vX5n18jsy7/ULtG3mVJNcVpJUG/j0hlrLdnBdzZ5vsJMyYx6K81XMz0F4OWGytXFJOZ6KO+XOb5Mgtrvct+nTeI8jfiHpg1MQXr5+y7QdvrrOy8tw11MeOsE4Um1yKibSNii9A1ewK5i/Agton9C7AXPGj41YgrR5pM8P8E0gLuPI+3u99XeIq5r8tblyXGKA4v99E6WDf0inu8yWs77Jp1c7Kr4HjeWPWnQued3M9Fhhm3e+fW8BItQIMFgC2uUm3hEvqSKPKaXLTMm5q/Zydk814KWCRuVgSX2v9raeuNTT6iCTn+AwAcpIWqZOv+eJr6j6wZnJB1heTqyas8ntOcTl16wf37e1eeu4ZEluoe1yfAHDuB5VIqGshyLL1jFNskf1CmSOWybwBG/rpp0eTmFpG4m89yhAl3/v2Heief/6F7vChQ93v//7vd9/4oz/sTsFGbli3FoAJmMVJeO/4nvQLP0Kt5NvvvI2HwUSpQFizz5NIPUXCbRKZ9EaN6rh/lnMfbcEE6mX6n1rr6ZduvdtYIx1vVSaCf9d6kyftnmi7f10/WVj3EcaR6zzLmuYcVSmxSAfvKCyqjGYuudrff7Z6qh6ttacnmZP5yvXUNAngapJCv8eFi2HP7clLgsgEg/GMWSTZ2XSAjdqHxLVuxj0wjpiE6+R+2OYIGDXruBuagNXrUKUo1nFbdmBix+VAJZnJZNdbkl6wvO43tutxPrmHNo8D9xzvjZt8V549MjoGI7yda3qfNeJi9/6Hn3Yff3qcdk/Ig8dIlsO2WvP+j//P/+Hx5XT+3z90BObB6ucxMeYB6+cxqp/xez6pYNVh+sF3vxlgYo/K1qQ6DKVMSDaXYlVbMDo8tMMBaknkZFj7bHOlRbPZFstq7ja51vwXPY61Hql7pebu9vXuyKfvsvG+gzT4GIzQVKTBt5DcuqDfxgDJ4HskphcAT+pyFmHYUfJAg34/x4DeTai3g28yUwMua9uQ1S7jtcmKcgRLlbVJxspWadyx3JouNmta2dzH5OnG1EPA5aXu4vmbAay7du3rtiHfta5kdJR+gmtthXOXrPV5AgsCyqXIR7sV3fieA90u5MECwDNIrf7gD7+RmjaDJyVq777/Qeqo3PT88viXsukZNK6mNncNm+yWzRupjd3Sje/e3u3ZtS1uwT3uz2sWKQdLbV4BVr8iGQ5jqhsncjUAq5u0Y2xg15wRK9aq+r5imFO0nEBFV0KDPVkSAw+DL4MtA4eqHyypdfusthHr/mkgoOOlAUh8FXvZrpdf8LkMh83UAvXyKBMQYR8MbDiHsDfK6MJocR34HNlknTJtlyHza0JCyaxBn9+rTrhqzYphd16VnCzHmPGpHrYlXSawIVh0bpsoUCJoXbFsgeNm24j1SBL9fOulBKUaagkSzMI7Fgbk6wj69hJELGHMbpCRP48Ryilqy65aj3h9KjVhiMUSZCTRwljHyAlwsh6GabuurZvXE7jbnsnjQvY8K6CUhSWQN0DuGe24B2tmEgmgTGsFvKlT9Lx5/6xRHlwP/q1/FTQIlq0NU2UQhpU5oaFNsco1/5prbAMDjmdjtto93sa2JawG9/4gBfU4YG0s6w/73n7X3q/Nw7lraEJLeXDYjUHw0X4efr7Ba0usNXDh8TeH56o/lQnpJfQMlWuELXLCoEUuXDL6kn9rGlP1ag2oRhZddFHuFRMGxsmCF51486cwzP06WHmRLH0CrjvMcVtwnKUM4My5c6kPFehociMDmedwr90UtAI8ZEbDWMFUpb8099YYgHKP9dUoHxynIzjHzsCqOR81iVE+H8fqOQUFslTGZpY61hnKK24SRK+GnRsxkceRTQEQH/De9oleyVxZT7/WTbjLGoC3sgEZI4ff33lPGXBbez95FXCJAZ3GPa4/ykY9fmvEHR97ZArOfGRe9OUIAr1R29uwjvu5IIDc19MkumYtNRFt922SlNAW61/rW9WBVqLK37eesDKqrSa15Jbl7urr7DPrmtuSWP6tOUk3Rr/N27b/RZXTKzkaG+hz5u4X5bpZ20pqrmy3AVYTDcrCW92986ck0iVjdQ3x3k2irmdrNdo6fOhAHII1NvJvKoes/bWeuXqhVm22x+77L1Iuy1WUDTyLu7GJRuebYHX37j0Zp4Uwc8tgRl37/s3X/3X3NsD2Biy57PYu2NWn+Mz9e8e57mu7j5EVf/d736W90JVuK4qrQ4BZ2xtdALTaz9Rk9g3UQIu5XhsBpTtxeg6LzDUyaah6QGf5/QcO4tC7L2ytbvqOT0oxogSqkpYw0bmNSvY/KzvJ2mRiMy2H0kqvxQmu4TKbqnuKDQ/4VB0UbwXVWr5VxRqJB4wDTJpz/iZ2rTmPtJhjsQOfSoVAybSUqbWu4hw1GUqt7WggKKX3MddTE6xReoL7Ktlp58IsANtjdr1Oa6+s4aUMUUZsmZIJclcu9zRfY82zkv1ztOc5SoLBfckEuq72t0lu7iXBIKN68fJ12NYzcRKfvKYJ00Luow3xyPhf/sFv9GvQ/Lc/fgTmwernNTvmAevnNbKf8fs+qaD1Duyg1u8yOUZdZapUUtFhkDr8u9prHpX/5d+ybsk4u430AV4f5C3oTUsCWXtXwRj/JDA1cLOlwnHcNd/pjp/4EKbhPMdDfRTBtZnjmWnrKpFsrlTWiyxQUieSm6r/C6NmwImMRtBqoKJsyk0sroM8VwJYwBopV4IOgA1S4PRCZGNfiIPwnTtKgGAFkATfnl2MCdI1sthXAQyrcVvclzrVY8ePug3horiKrOhaAAR9PNm4HpB9fUg9ygbchPfuPcjGvyOy1tffeJNg4HXA+HE2o4nUa7kZmpleS7Z6LQDGoGEDdUHWdvnzxkgb15EdxsRH5s2xNYCWrTC8Td+7CKwz7uUsWwGAzsUaACkvlvGUwQhrBUCRiQvzxPVw8/c6Nwm1AaAgzuBLds7gak66y2e2erZ2/ROKG0QRPIUFTN1oMaxu/anjiny5ZMTWZIXRsCVETJaKUZVhSgua3iQowSKZ9kjqZD8J8FqQ2o639eI06DEYNFBtGXHZ1MaK+boWzLZg546mJlxmJXW6M0em7HwhcErbm/UbEnDJanrsBrmbAKy7AAvV6sBWSIu7fXv3deu3wLgTUJw+c5mM+Im0NJFZX7oEcM41sKekUj2z/77GPom289i7dxcMx0ECxy0BrYvSb9c2GJUg8raxf2eTAvq5kbLpnp1AXpa5HH9lox3H1NQyrgKg1tfXe1t5sKyt99osrrFKPGX207ajT1w0eXADgi0hMQxi59h4Bq/JclvSZHhN+GHrQ5srj68bDaC2a1fnU+zLHDtuwDsHFl2mBq0x2nMKzFSts0CkuTuX+Y1Scp3NZVIrMC0mfmDmVS1eyim5WNXqIekYOX80Ysk6yXvPWvemO7GAMwqOYlCaNNvAvLXAUFFhAH5PAMVzlGjLUB5DojmJPFP1QEmEqW1lCtzh2G5xL2jC5HVSuqoiwdNXsr53794w/n69g2us9d6+TmCoWY73re23apwFwYJAzpf/rlJHutRzNAnATWLSR8BoykH2dg3vv2vH9ox9c2kt2WMxvM5B11MB4A1a0VzH6dg2PdP8PEPCx+C+pK6WJGAShSFOkyB7Ao6XLJ3tyFQZuG7IUitdnqLO0gTNA5kt1+xWn95f05aUiENxvx4IMHWFbYZ2nnOBQ69dsdyC6LRv6Zly18mWzGgOx62uviVuHNt2jw8naJo82CznQ45P1YdMaloTcX39uZzIBU21J/neBZJNOC1JUti1wJA6iQH+rtri6acOBrCupgWRG6hJCtm6JSZV+3mb1/AeBQJdH7zGgDySFDpNu49txO3fOWLi7NOPabH07ofdUVrAvPf225Sa3MjYW3+6lprc6s27Pi16TKKcv3AuLtEjMK6Hn3mWZBzgUOWNZQaoSi5gvrSQ67yWa7uKv1n24vyS3T6JFHcVc/Awrr0H6YdqAjyqAx+VS0Z4UoqJig+qbCiqmjgDsz56z6vecUb2ta9+zxqU+9VyEOvNPe+GpTHSAAAgAElEQVSq/U9Nea8ASGIqCl72OBM37iGuHSakXFdkdV273IuSvCyWfK7GOEZuVbOuq3jq37kOzkcNAAW97qEqPMoFG9DK2qICIT20eya8Gfy5VgRsMwd9zyoDupcSoI/ZJ84x3pYVLR9hT+Fzd+4aZx0YJclE2c8dTAdhVq/dmEEKfAZDxjPpUvAP/7f/8TOObJ/Et5sHrJ/XVZ0HrJ/XyH5O7/ukAdeH9EMNWI0kRsBlRruyiMNfDbC2YHSY+Zh7rpuSIXeym+4FA1ZCKFtfBVjzmmzEVeuxbBkZ7PtTZIqPU5fzARnG99lgL0fGaMB4HWmMDNUoLN1yAKvmn76nUj+z0Mo5le2spr3IXZjMq8iYzPpWAEEmFAbLPWoZtVxKit0cF7ABKZ1agozKDUrCaWra+izry3QKXk6LihuYLim9W0H92E6yxwdxavwYid/lsKyHntrLRkJfOwxFlNyuAKgIgtcivdu1exyp1E6A+ET3W//0n3Xf+Na30+pig+Bn527YWto7kLneznfruuzxF+ltgm82QhnYXkZnT8aSWVemWrfRmE/ExRbzFAIKg+gWrMuwTiOzu3H9KmN3NayagLfAnRt2uR0PGK0Khi5g+iR4FLgZBOeKhT0nmAbUVUDaHKILsDr2Oe7eyCmbt4GItTvsvhW0KI1UsqUpkj0nqyWF59XYMVm/61w3ZbqtPkrmxi8/x4CypJ6+f/0usjINLDg3g9mqYyuTLyXEZRaDMRbjFMfeyLKstV2UcfFvfoZAxqBPuZfM8hrkgWvjxkq9q6wJIGXHrh3d+PiesEcTgA2DzX0Hn+6u3LjT/e6/+SbXFnfomLDoco0cDWnx5s1bwkDotlnn51x6wDXf3P2Fn/hK9/JLzwAWDIDsC0gdLQGrQZHHH6m0wXef/HFMlVGGOeT8DYyUpqa+qmeiNGZxnEwahNmVfSMpUqYyjlNl/72nWk3wD5P5twTBsFQ4SaGh6xBjkgTXJa0cZlLb+jBXLvDH/H0YfA5ktwMJegPMDSy39ad91qAGdVDvmnFijMogi+Av9YztUQ7BfrUeng2klsu451OMfQPlvl7DtjUw7wblN2Chjh8/hsnTVFrQKE1sx5WJGZlsBb+RGLLeyfSErfEe5Gflrx9SLnCcNiPOOyXmBusy5PepqTfhJotzHZBZ98NtFCBLAKs7U5bgSqAM9CzuutbAjo6siheBtYvWgwuCbfdiwL2AevtFOMYKgJ3nKgzueiypLy0AK5B1/dmBUY1yVMdLqfBKnIVTAtAzWI7LCOuNibIp2CJNeSZxRbd20hYiMn6Ol2NnDahriMdThmyYB/Geuv6uBhT5s9DlGveSkuAZ7zOZ797tO0AybKNJg+qX2kCj82oNDuKC4ibdrT3KZGolO5SsCuJcK50LYbK5Ps1J3mvWEiWttrLN8TbPfU6bo831PePTlyg4VwLIAp+qHtx/N+Oe1PCy9tT+VO7PjoXAycSi7yN4fxrX3Reeexo/BCTZUcqUHNva5bRP8tx8nUwt19VxMJFnIkR5uZJzWyq5HxzEuOkOSYXXvvla9/u/+/vdOWToXu81gNSt1Miq3jEpauLWOXGB+u8YxmHmJat67OQJQBTlBIBb2dadrHme23mcaq9gCPSQNXMT4y7odG/QrHEN7zctmAUAr4PBHWHt28RcimmcY24SREVQD1grIVeJ76S3+YV7gf80AdOM3nxBAdaS7gtwi6127fdvrHNZ+8rNPkC2L28RsJo88G8LTSj1df8yzwLWchMvJYWv8VaNCaNstkyve65/5zq4Z86a/CUJbHlNsbINtNqGznW32GDngOtSTMBsV5X1CLMz4pOUcHAekySujx47gtqKMqjzZ3A13sD+QmnWnr3EDXsBr3tIPmxHEny9e/U73+1+65/9C2qVP+m+/81vZ62Z//rjRmAerH6ec2MesH6eo/s5vPeTBlinrl5M7Vvkd4+B1GG53uMAdThAbZt6xWbF+tU49Q/leL2aroQ+VZskw2l21JoP4CoyJ3u5Xcfx8GT3ISZMp2l5c3tWx92ZtIox0BcXLUNCI2g10DdjrBxubfoUriEIGk0Ap2uiTIaApACrfUeR+xC4CVjN0vrZaw14dO5EvmlWc+aWkiDMQBav4n0Wdp8eA8DNUiezmFYQZDw3bNwW84oLZEfvPbgN6NzUHX7qQMDGPQJM4FSkmwYwa2g7sIcNaOu2HZgZmSU9BYieigumAaWMhWArG53sQhhnPj+gsmo63b2VzMZxORt81dBZo+h3JbayMyvI3JcjpUFEuazqPjkdl9zrAa+xs7Alg3/vJZLpp8u1cJk3W3/ypPW1BFG83wbkgWbzSyZZjO7d9MgrVlagYjBh4GN/RQPfBmaVb0UmaC2iQaPsKn83gLanXNUxaQyDezJBedoHZGbIusp2DphG2Qk/fyBdHbgNV2sbHU2RDXPdBaMel8GE195AWsmhc2MLzr8ab5UhBuZOJDSmYYQj9ZP9AsQF9BOojBJQG+AZcHudfO59Eis7YM2tI1TiK7t1/+Hibur2gu7cJZyfcZQ2mLfeazXX/ibX2pFVZn0WQxnn8ZdewpRpy3rYjY38/Dxs7ircLd/v3nrzje7c2ZMYpexFHngwbT/gTnqGRalZ1cQ5N+KaGkVEOdpa/5hEENfeNh6yeCYHPEZdg0eRkhp8BYBw/s2h16DXoEogHbfMPjngOAs6SireEgNV/9lkuu2er3kwAGxtXWi1gsOA1dcMg9q2PA8D5rZuzLWnGmJXG5gYdjhuzGZjs4b7zzbQMWfmxHu1usWW/LBmrgDBwFBOybXz0wSOvS6dA6Opa76Pk/eF7sgnR5JQUqa9MnXCBre15gVYhyGWTapWOkoEF0cKr4N6mSJJzZpMOQ2YsCXHZQJYXV9lWCwlKD9vXYTp2QpglR1TtaA0057ZfpYmLJUIgQE2WUfdvJJg25OtBsR43DmmkI0eB0yjc0RjHJ2EbZ8VoGD/12UkzZDwMlcmJi6R6LoWcLUFFk4ViPegwEJJvuuNYNBzjcEOpkYe5zVqb62BvAor7PUoI6MNmZtez2WoRXx/38u5aOsi791Jej9PWZ/Oe99ifZi2RrtXZbguORevA8j8LOWtxfaSgEICLdD3/vS40uZIxtHEFmtOmSeZTLMGvNQkrg+ub36vr/JbMOElGKw8azH6Xm/fs+qba467p5koErj4HsqRm7w15TA57pK2VnKt1C+NYa11lORg9lxAP4BxjKTA4YP7umeQ6I5Y1x7gVhumvYhzDJk3tZ8qA3dNDUji3NeQHL3AWiSg0dzP501ZC02i9OaV690oc6P6o8KUIkvduKF64GrAdOLEse4Ua/5GQKZg0/XZa7h527ZuKUBaxnYLPyvXPsG8v3LiVHef9XuUz37O/uMk5LawHh5+7tmUuihVvsNYnSHx+ZWf+BpeDmMkTFj7OVdTj3cFmI6vo+A+FLWPW3P1X/YfdZ9Usts+7v49+1T2GtQj7oO5alUOVK1mKiESIztrSuP3oBRfV+85bX5YVvvhho1PwrPcrv2S6TXpqUGdADMJXe+XHgw/QFqv50b1AK7SlpSmWDufEhRl4+WurdHTrSRvvOfcs/FiaOVKzhHO6w515TOA4Gsklc/izv8pEn/Xiq2M98tfeqV78eWXUtZxjr99/83vd+++9273v/5P/0dbNue//9ARmAesn+fEmAesn+fofsbv/aSBVYfn7u0bFWyFkXlUJtcCRJ/3aPuLRxeFNi7Z6N1ydAccAqu18dRrGmBNYOtGJbHLxnOP+r0Fi8igLtLZ8Rp9So9Qo/UeiznZ95vX41BpNtpavyXUoioL9jGSIHwkoDVsqYYogJcrOLRehM1Mixgzr5KEOhPzWgOcJalns9cnffwMZthAbOJ97z6BzorV/BvTpauz3XvvHeN5tjXYRPBFyxKMmWRFLqT9y21qGdd0z7/4DJlx68LIzAJqdOVVImdAYZuTQ0893a3g2AR/Ap8JwHfaUPTMpcGJcqMCUtQ8KVdWGufGyn8ytmnurlyJ9067F0Bv6nN6CeNctthNVEaCukyZAINTQY0BtkFcOVzKkLKR+7m8Z1oo9FKsYzBHOm5q8y/wEvz5t8ghlSUnaComqrnKGngZcNyPVE+WV9aTz+IcDEI1I4qslwBQwOsY5H24KLN9sOv0kHGw3UAYV47br9YmI4xtLxNMK5vUsikltp9lSRGHZcMGEwYOMom+TgdsmWzP6xbBpsGvjLjslq1tIvfiIVjxPZcyrzbDhCsNlilynswgpzXgNxC37Y01eDendbikPvj+KHJvAjkAqwGebUneeutt2hedDHD2elrD9LM/+xdgQPYCWDdQS7aWeT3J897o3nj9NXolfgrzvq37Cu7E+8fHqfXDIVTX1z5YDavM/9LwniRHWjuk1rUSBwZH6bMIEDJotg5ZVlmwVGMJgOUYSjap1NAAvtr7+GgSYf82/PU4CB1mRatNRQX5ub97JnWYqXo8ufX4e7d/NzDbAPVw+4sGgIff19+1OTgsCR4uX2jyzwYeioErcO8xtzY3rn2+X+4Rvh87drx6OiK/1ZROt297JB7DnMZ+kyYNtsEg7bFlhv1HwzaXZN+5HFdhroH/jvFODzz8Y5xlWY+cn14rAd4F+rWeo1RAue0S2HkVL2FxuGecw85T67hX2bqIYNhrLTi5wmv9SNkb3agroYWJEs+xFttEkaBmke1jAIeam6naaG2SNHuT0V/BHNkIy7MSkHr+/Fmc2y+HyXJ9s1RB0CqANSD3s2rP8Fx76TH3onW3noc1/q51K2RSmX+moSJv5ViUHSttb+ufZQCnTp0I2I0kmLVoKs7kgjrZURQYSqQBSc7PUnRU+zXvS5UgkfrzKYNrXX1QY0pnjS1AwYSf17glaZwjj8veo0wYWmPcO1rSxvni+VtvqMt3xq3dlzJ1/SOqjx5MNmCd5EjUIbKjACmTBH2CWJXHRlq0PfPU/u7wgb3xZfAr95P7Zp9E9lvLJ6viSI0519J11PngfnMav4SjmL/ZS/aaCV4SsMtMdHL+m6ltdf3xPW7rHE5C4vTpkyRST5IsuRQFhhJg54vrxnMvvthtZ26rKJB9VCp8GkZ/llZdq2Eod7PG6Ybu82Vit7C2fvPVV7trAPBblnkA4//a3/yb3Rr71yr95jrec70xwWjNRhazvjzFcfT+ixTYBEGZlxkxVPuu3gTMcRP8BsA2sFprX/Yxd3EBK+/dVGMFdGuFyZCmLj3c8FwCrllB+pnuAZVw8jq5/FZi1bXzLslzSyqWklRwzgWwmiDl/l650gQyYJ2fXUvjkaEsOXPQXsBKkrkP7A3cK2hsjeceGddqksrnL55nDTiTfWYNXRC270BJQYxym9hoFnBrDuzX/8t/8MjaPP+PR3aT+eH4nEdgHrB+zgP8Wb39kwhWHZsH93C7zHcdM8vAJou/i342/cGjBZTDYzoMVrMpJGotc4UCrVVHWoC1WSmUFCcmCG7cbDJ3WaTv32dRNpG/gL5/yIGPHvuQ4AnzgcmLBDRXACXUR2IeYt2HpktlvgS7p0yyZxtb7ePMNK0iyC6HRdAchWBBfFiufgaDyorKIVI5MM+I4UGH6dLSZYLLpXzuDHb/RwAl92EftrKBjBMIroUR+7QAK4GL5jvP4e64jg3Gvq4LH2AeQdCV9hbsfNapbsX9bydMq2yD4OPIp8dKQuvoKPsSeAgGU4tTNWWCyGTvrcfkuPzupmcwZHCxGVngEgIFN3OD2nJHFsT1bAeyxQT8XstE6dWKwwy0JjEa8DxcOGDQDIAWMfjHcZEUYBmcrSfjrpW/A9eCO4/5EZdgPtNj1X3R2lBdDxOQ9WDaPo1XCUb9HnMonjt7iwA+2XUC+jh4Vo1Zei3yWam7iyFQGe8YkFRfSNkc6nLDoioFUzJYPV3zvZ+7MZ2RDQqYLYMlz2UbQZYBj/0CrRFUFjaFVPoydbu221hOgN3a3Rjg7+D5owR5q8ZWdtu20KqGa+PnO19lJKxrXbZ8jKBiZXf7HvWqN00KKP1Dskdg9uFHHyWYcWyrDc/C7vkXnu3279sDAFjJ2M7Aqp6ldox2HhdoeXT5IkzXYoxQ9nV7qZfdiOTxnsA9fT/7fqcGVZyrtZNNYmhAaWbesb8I0+IxWrcqaBFMyWiY2FD+qXy+yWUbyBIQCZwayxr2oQetwyqLFhi23+VWj/yyDK+83XshReLRAXi1jrM4kfpqyau8wSMg19f5XnUtywV42HypAEQlTcIoxzipalcbQ1xScVUKJakWKDXZbyVbFC7o6loS9XJ/lblekaTXSljADz/4sDtJYkqjI+9hlQeCWJ15PT7Hdd/4nu452oaUJL4SAJEbc61yP/k7jtT5nD7C/Ox6J3gxcRNm3/PneAXHR44c7c6fsw8zzB3voyNsc2eX7btmIOyF5zUC6BMnTsdNWAZRc63FAN0C5Lpycy725AUsaIbjPBawCgJNtMR4jbGU4RPAWCKxEUXFCNLZ85jCXL50MfedAMAWHP7Ne8h7y9IMr6esv8DLJKHHZFLqOsd1BRCm/NmxXkKgv5j1dRaw7bW1V7DMdPob89pp5uz7H7yfUgQ9fpfye83UBJilQqmyBcFjuYeX8ZC/E7gGRDKnrTGWjVL667V0Lgh8vP8FujazKiOpnq3sZ6HrRuaP8lrOx8SXigy/m1hryTyTaYLvZbBr7pOej2ObmkpdZ51v1gd7LFlLq12SrKbH7Di6zmcP7YGo6/J12LVd27d2zz99CKfg3Rxf9XfOveZc97n9+tt6AXucGXPGSyVKwH+fJHVeuH5PYfwGyunuMZdOw4ruo651/fp1qG5muo+Y24LV89StTkxeph6Z8wzIo86Sc9y1Z3f3pS+/0r0AwydgvWnCxLIcai9xmOvWL13RHcZYybY3XmvnpYZeb7//LmsgZoncD1uohf4bv/Ir3VrmzQLdoHnvOybVlO8+Alg5RZlsHiqu1FNXEqyStRnbyjbPgfjGNNf+VmA1K4vrRb/GqBvKKpGFyL/1930M6moNKvWHyoi+7rW/t2SD/XvVuut9YXJkJKZ4t1AtqahwTXGe3LhxLQBVOb3rgPJky5Gsy1YNocLFNUEVxIqetVV1kbr47JFVbx2zJ9Rfly5fQCJ8inkxiXJmmr3pQpRcGzetQya8rfu1v/M/92vo/LdHR2CeWf1xzIh5wPrjGOXP6DOeRNB668ZEhZB94OgiPvzVznnYkOJxkPr48JYfsHtts11oBk5lhNFqWAUrAjU3Jfui2pN1wUINDNxB7iSIP3maZvJnT2BQcjEyLCXC9+/Z483aIIIXwKcgp6REZEKtIY1cTTmdwQcGOwYLke25adlmBRddwK59L+s4NXtAcroEuSQ9XxdRw3r/4VKC+LvU0p7r3n//GK8ZoX7xEDWsh2jUfjTuvwZo1qAePozJBIHtUgEgm4tZcrPfkfGyUQo8tyElHSdoiNuiUlRYTCWiBq4ysgbXgtXU2zB8VeuiMQrmHreqt6PBieDAeiNZvFHlVlw3pUdTBAwyP2Z8fUwRuKQnKpthgQd6ACKhK2mfcl3Hpa5cGqOnzmpF+obK5vj5ymJlR5oEOAycGyuArAEag8jUp3nNCTQEfwahs2bZOf7Unhkwco0MoqstQ0nCnB93YQuKWc6VCPj09zKtBtjXCQgEUrLms7AIzVinOYc2cNKSKRV8lLRsuOffGoJuA26Z2TPUYRlkrWb8DBzOnDmdNgS6AQuArtJT1SBlu2MMc24QvJpA22BVdij9hgkxlIM+9fTzZMO30YqEoITrZNuDiwTfZwCiykl/8Rf/ozDVshgfI9lbvRq2FvAgGJ+k9+QdgqB19NhdvWYlw3cvNa7ajmxAUrwDud1D65g9pySQPC2DKOXTSseLhVsBayw7IOg8j2TVa6Jj7EqCJS++AN9g3oBaJsNrZ6Dvw9f71djoBlqH7/Fh9rIlBRpLm4A9bERrazJosdTWhccZ1mFZ8DAj24LLBnaHJclh95lnjVFtSbXUnPV19/5OkNCMddocnZNTFmmV+dfOqdVk1zXWJGhdtxo2Xin9BQJ6+zpqbqQZmecuOBAQKOPfCwv+wnPP5efG2Iah4cQDkDkWAU9jssPCsRa1QDg1sn3iqtpc3YZtRCL8iSzujTBb1XdzlHm3ItL5W1xLjchcf65i7nWP4FelhfX7S3iO60MShqw7MZ/hM1axNq2mRt4xtMWHiQtBa2ooCbo1SiMQCTBdznspM54EyKTmnISOa5PmSVu2bAp4N0mnhLhknL1knPdsrUBmuF8N0FMnTWJM5kzpvRNZ0CfYV6Vg0G8N5fe//33k9GcCWFdyz8hM61iukqQ5Abf73vu3QHnVKUciqgkPgLSVDXhtW0/Wdj2ktIfnYVOIFECth8BDYNxqu/3Zz/fhZ3nsfkYzPJPhFXgXQFWKjEJk7pgqiRNGtTeuMimgpDn9VytrEqn3UyguXnzuMEmq7STOYG57+X+r327S9swx/rMEwDXI5Kzrc8bDMdA4LFJj5h1b0XXY0KMfHOle+9ar3aH9B2Ow5Hr63de+k+SY/cstl9FF2klrYmMDa9XOPbuyV73y1a90G6h5dR74mYtVEACEF07Pkkxb03380Se4o1/szlID+94HH0TpIeAVrI4f2N/95E//TDfKnIrrs0lca5J9Dz9MEOr94F5gcopHGSGpNqo+toNkVcUTlbgsZ3OTwnl4roldKt5o97bzziTeoJTJ+7AeysbrBWUAVXXlGjnWe3mslcCt52WuabankoWHrs4mwK+gJDhx8jiJrKPZX5W5e4Vch53743v30DN5Y4C3e773sWy4Nd3ONx3wWy/12yRp1m9Yy3W1LzO9269eYC34lATyJygrbmDwqNJnefff/cY/acvq/PdHRmAesP44JsQ8YP1xjPJn/BlPEnDVJdivxqgOy+WGz3P494EWhTDmXjsYYk0KzGI2JqS41rnANMt3AVd3Czcnv8w+36dH5D1Y1k4wit379PQV6liPIcX7hADtBIE3meObZC+nr7GJTgM4FwMKYJII2AV9ZvwtVY3ZBpu5jJzBpeCiejcqB9LlbwGvXQoDgRtw+toYbAjC3EiUABl8IcdcqCx4uvvGN74HCLmW+tWf+/m/nJYOx49hQHH1OpvMhu6pp56KadJyWVuOXVff1qheNtIaL8GD7QbMdFtTeHUClo9gxYBBswmPSYmxzpNuis3QxkBsyRIBicC0nDgdMvvLGUgZAEwTeHieboIxYiIQVJ6b9g7WGLIZGhBsJhhZhUPtEo5Tl+OF1s7mWpXUygDxPGArLKnXhNc7jv49QQvv73WMWVIA5b0EeQE7BKhTN6setFg32aViAETgBt9xsyWgtydpyTlLBp1AhPOaJtOvyYyJjBGAoqZTl8nq35J9R0oVaXIAlmM1MAcThGukEQYlUrFqb1BgphxcDS4FnVM4mtoP8yYJgx3I2AR3J2CVDTL2jMNwcHwysI7j+PiegJFcI9kHALzSYt/Hcbg5dYPf4c66nTrl7fu4DiVd1DDKwP7AgQPd088cor6a9kAEWpM0gz8Le6UcL87NAHKz8s5Lmd6LSMJ0dV4Ng76TurC9O3elXrvaMmg8UpLxcsn0HjTxUNdZ1t05fgkpp2ydNZcGR56H9YFhrw3A+vvNcTTYdly8nl43A/QWtJv88KtAQSV2huW3vj7vGZl5sYstwI7hUJPpeaD91+N18I//e/C8qsMeNvfyb35GTG3CshZQ8pjSo1RTHY6pgdowbEMA10RIe11rfTIMaH0Pr5kSU8GUZjHeB8epK/u3//bfktQ4k4SQ80SXz520Bfmpn/yJ7qd/6qeyprTzLcfY/rNkh2OSU0ZYJkMMohuDU1L9ahuVeW3NHazYJGvDh7iInj9/IUmxOO6SgFBSKej1XpRJv6LRDvP5FoqFOxjNLdFoSqaVtSyutbx31BHMYeWHtmbSpMiVUAVD+ol6X6ry4PsYa+kd5u456q1lkqvvKusnnzsCw7QGebygbANM3Saknq69mvTlWoTRto1ISW8FrWH6NH7r1wjPYzPGPpUsKVmx9fVv42DruiP4Xo6kfkXm7ljmtEG+z3e/EEh6PNall7GN5nl+3qDf6TBA8ZjCzIWoLPY7ZkV5n+k8mkmb16+BVX9uc8vjaP1ePZbMc8EVx74WubTJABN4rnnNrT11kQFClRwqpYBKmeobnpZUvRpExu7F55/uXmCd2LFtIwk85dC1J7ZjHgbaJqasl4wZHXuCHgZtfZ5LlJjZ4h/T7FOffvhJ9y9+658CsmhxhYJEZvgosvbLSIZ1FjeBtgfHco2attAuaTPrzlbWRdt7reU665Ug+2dCdIFyWpyhb02wB7NGfu+NH6S1kvuYYHc1svGnnnmGx9Mxa1qcfq4aOmpIBdutCiYygz7Bk2vD2Pjg9wGsrob92uF5tQR6rS+9g29Pmgbc9rFGA6sZt2BRYw4+yoRQrllvgGZVbL83JXHUy9r9HNcIk3se4maAug/XR8HnJAmrSdZW61U3I51XIu8+8cmRjykbepfPepD+tpqULSRh3QzHvKcEuzp9ez/4OauY35aa+KXM33tkSr+JGXsJo64gIT87a9uoa/lZ1v0ejwe4yP/3/+2/mVtP539oIzAPVn9cc2EesP64Rvoz/JwnCbDeI5vn1zDT0YaqnecjG2a/mQxMIOrZj7w+Gf6BSUSTBWdT78FqMovBtCXRifcCAfh9alQDpsg0Cl6nWbTPnTvJxvBBMo3Xr0/kMQNoXQA4XI6E0oyntay2ZtCgSJAVk4MwkgN5qGxBdsZkvDUTsjcaLGKoRk2OlHetICAEEHEY9+7Lki4ny3kWGfAJAOpUt2//YUDqFo4BMxQCxqWwGocOHQ77oDz5PqB6uW6sBq5uhpyxAbK7oJ+locLT9LhzHAyQBD3Vl88+hjqYGoDDgHBO1R9SN0mYE4BJArcAACAASURBVM7pGp9nrZegVZfdsAQG5Uqr++C96vBk0qpGK3WsZuT5eSt1lwJWW0ssgA1Wrudnhrk08AfoG2gaEMfZUECcIK9qRf2uXM/vMSThs00KJBAn+Gm1YgkUOUNBtqMdR+PeBCM9Uflla6BubfLEBME3EmZ7uPpeu6kZ9FiNNC8RyJZBSo3joMfiINlRmfhqueHrDUJl1GOOwmsNvA0+BF+TtHs4duwU53wnLs1KuM6cPZ0M+DiAVbZGMxKPax8GSIJU38fA2q9tyPd2796V4D/tCxj75RjlbNy0jd9tSZDq2BhI6ui6necboDiOVyavA3zOASovhVkRvBhEGsSXI3Mld5TtjgHYx0jEyID5OQbJjqaSbmvowtIwl2XLbKuQmknGQYleY1i9fjOAVYFQap0NEHsTreaCW0CtWOS6nsrcbgSUDZITVdM6HDy2REe1najgfHhNGK55b2C2rRMNVAyrOVrCbA5wcG7D79c+r31vLG1JfQeGR23tErC2umZ/ZzJGSbzmRs4156ugSUZV11rnpM83OLVm1fvgGPWAb7/1Zvcm/StlAh0rWVhBjPXQz3AfP8sjiRFAq9ek3Jl7F20DZqXvtuuIbLqvtTNgZ/lLAkBg3UufH2qh2te5CQLOwaLK1E9MTEZGuYrPVl1h8ucmySFVDNf5fpXEmWyrjtwLudcErFXmEP/VvNZj8LhVBciyygbpThsJpgkyjnMla4PSfk3CHKOMBwkU56RzZKWKCyW5mlHx8zoSMas4Hv8mOGjns4xx9fpHCgnQsTWPQN/rqTS5ehp7XwG8ub8L9MAWcw0ErJuQ31u7KNjX2TcJlSSfKgnleub4KBVNjSDv69+d33E097yDjIpRT0KMzxLoej84x6f8OQ7b5Wng2iJw8BZs6gFfJzhU4i/gt7WJa3NaozDvlDbLzLl/pNiFMS6W1wSa+w73Z3rXahZV8ukrJAKusN4pKx4FDJro/PKXXuief+Zgt3HtKhJ05wPU/TyPRQCV0okYC1ViUcBnQsIwvdqDeRkjHcj5hBXkn3dZ486dOt39zr/6bWqvj/fJh3ofjQZdd/Yj7X36mcPZlwTfI9YFA7IE4Z57FAHMH3u/OjeYdN1tgPAFlAfWULsf+bwtXLN1tmSz7h82fglqlPgmqTBo89BEVlNf5Xdux0VzqrpyXJs6Jky0C4tgs65k3icMaNGvANxy9o2ehmNsRoB2AijpfCV43N/yVq6g3GOuF9ZhexPGjb5J9r0X3HNY+2ptWBvVjbWkHt91zvsyvhg62RsyqMSZgKmewmNjMd4Ygk1jCuW7T6O62kyvWu+V2/SSl9FO4tiEg3XCXPs7lDddv0niemqS2AbASnxylz7ZOsYLTtnNAn6F+7q7uwf//b//B22Jm/8+NwLzgPXHNRnmAeuPa6Q/o895ksBqNrpZQFy/ETw+RMOAtTb/ymgOZ0Dbc1rwWfU2lVXOJmOQ1texVpA5YFjTj7V/+Jx6rhl7QM3cdwwJrlPPCss6MXGOQOoiATWyU5jhmWn6n1KPuQJ57xgMQAIK3SEBqwIGs/LKLz1eAcelSxfiAJhsJa9zT1PmJRh8iOTW9iDLqUnUfOnWbbOtgl9B20KkP4LW4/SEvU2fuWdhMsYIRDT2uYez61Ns+FtgWKnVunUD4xKlQW5g5e4qE9BMXZSJ7kcutR3nYFm7crKFaWUzcrwqYK9hKZmhcULVwsroGnDfIPjz/JoVv4GBgUyZhAhsBCbVG84gzg1SsGzDeJuZGyrIRNomIy6xsI0G6EqlYlKRwAf5IAFtSUXN+JrlNQAt5sTasHZ8hhJKrRxvA4EEUdbWEjQaWPm6WRgg2SI/T1OQ61wPr8k1Nn1BqeYjjoGyW02HxqmjsvXO+fPnE6BWHViBE+tXqwyq5lO1KalxEzQo75W5tC2IvWi9/nv27Ml1uEDA8cnHx/K6DbhlOl7WcckQ64hqwGRdkqDVNg8G9YIRAazB8iZaQsiS7yPQM7CsetqqUxUA68CZ690zwtYR+lkCjEt8tnVfFYch/bJdCtf1Geog9+8/kMBf1kMGdYQ5pArgKsehwYsg1euW1jSwqgViAapK1TTq0oVTUEzW33Ex0BKwChSsJ3aOhDniXVpdZLt3/VzBTLVqkFUrZ1r/3mqIG+vkezemqtgmmavBmtAk2u0zXDeamdsfx6i29ae5/5b0sQ9Th9imx9ej9rrG7DYH4HbMrTbXMbW9kO1g3nzzLST+74ctlTFzXqyHLfS9Y4DEeTseAjbdwE/S4sP5boCp/F8wa/JD8661sJ6yjSWZt9/wo6C9pmeBiNxTPbMUCWvUjwNWusbIi1SSRZlD+09bZ3gKyfoFkhy5v5SnWqfpHOO5twi4ZVmv0vbrKs6wmjbpFO0HlDyYz3Yt4TOtCVXNsYLXjwVwkiQJ0Kk6+kjVs1ZWn17ndjMtcw0xiHcuu0671qls8f4wsHd8BBzOU1mtAm4li41plK7EuvzyX1yXGXsBq+BAF1TbqXjYthjbQs1/GdPYpkQTqVqnHOe25rhmtvY1xUTWfMk+xfNaXXMM2WyXA+BqxmItmZHEFu8dWS/fXetavbkguc3XxuCXPLkAazO5K7jksJiY6Flm9r/W29N5bBspx9Vygouc6yUeJiqsKd3HOvflV14MYN2wBoXLudMpIXAOev6y/K57A0d2rnvuiUHtd7sP5gagpl0Yy2nm0Jvf/wF1wh+wllyNksc9yPKInSTU9ozvQS2wC0ULzKA1tiZXYOSdPw+SNFLGW+2FkuwyCXkb5csFfSVI4nH67i0afFmakF7szQ27B5l9JFDxQ+ZPH0vkYlWtqrFAEg4Zzko2zMUZ/qYfZn/n/e17mCD1q5Ur+bsC7O479mGX0QUgmsz0fDgQE4yaIXmMJoDPoWJwXkRhxPGbVLBe3QS6c8Ee6c/iUTFOq5mb12e6Y0eO05f9bMpVFoRJRTWAKdliypPOXziV63fr9s34FBw8fDCOwlevXGI9mYjSxiSH+4n1r9eMY26z793DgR7vCxVm6a3Nd8tDTEgaowTIu7dxg/zafzXPsA7P87n779Ffzv/rcxqBecD6OQ3s5/W2TxpgtQ9r7Ru1SbSvx//9OKP6+N8b49GARb1n1bBW8NkCigIZqSnqHxUEuZmFD+Dv5WKLBomfq7b1yjVqAD95D8B2NqyrdR4TlwUzGMxQi+pmYF3VehiTAq7WNlUQZoAiADEAvaXjHkBmAe9textZ2TASsKuyrIsXC7iU1C0AxN0l0LrNRraG+sQ7MK1nuu997wcEVHt47CbQwZBi6i4b/3ikwSMAwIdsNujkwgykBqaX5hmkxvAkDAjmO88/nwDYTLzgTSbDAM/XWNuqEUaTCU5P4w4K8LlGQCrjcoFgQcnnBgCo9VNmiQWctlkpNpKRhI1YAeiR3VtPE3cZYFulmONOw3tlrjCtMqRVT4sDsyOvrDYsem3YqUHVgVfTmGT8rSVVtmQtsAYymIoYpMTFuGqBw3qY4QcoTAEEBagTAIArsJvlJGqQQL2t7KHvR0Br/a7B4BjX8WtfKcBq7CFgVS6coCaSMdhvZJOVZK/fGXzIKobN0tSJ58uw+v46Arvxj+8dT8sjXUw/oK5LUGmg1aSABmYGrgLeSJB7WbaS4rRFkrEm2AtLjnTuwIGDkYUatFiHamZcM699+/ZTb0Q7IMbnCtLOFhhd5HMvXZrMdRvfsy/u0TcYd5n2Q08djlzcYzGIWg4w2LBhXWpbr1wpNsYASQnxEiIY2TF/vg0wN8AxCZH+ssxrGSvHSlmfwKASCwszP2S3bSXSDIKaRNbr3KTBkcYpI+8BwzBTWeyxJjUCZt2gZXeUORaQiDt0b3KUue9dHzBXrGOxroWRKplVD7+KYXX+l8HXMGg1fh0YNrVERa1UAqHGzua9DNQjAyx2SgCqVH0jLqmC1j/4gz/gHv5eJK+e886dOyN1NXFQTNvi1Bor4QuDzfqwidfuxDHVPqfrWF+KibbW0OQCSSHXs5TkPQ4iBscdp/KcY4HVGMk4Pv39FoZa4A/N6MOxsOWV1+yaDsUA56PHMURLr81lcQm39v6hiSHWKpNnV5GjqyAQuJpYMokks+77KHGOZFqTNP4zobPeHqkCYI2Z+rpSjdMEmCZE/EptLWtTemAGKFTSwzVMVtbnK4/0nlAub8AvQPNapH1N5LzFvrp2RHJpIiQOyn1yBAZWwGoP1ockDW0H1lQcvtb54BoXjizqnUpMDa579YiO0V2fNPDnSNwBtsr/HV8Bql9tbjqPm5NvY4RdA0xEOTdaTWykzpzXHJNvgsxxCJsruBMk+c2fi901SeI94tjpbq/k2v7N10nQmZwTgGzCkGgv69zLLz3XPXf4QLdlA/vJjcnMU9d1x0QDnwKsfW/myI3b3dAAXr8W9vdR1kV+lhmWhXR/cQ65bvs366Kb3NrkR0C4zG2SG0k/ps5U5YbXKPe9yhju5SWA8cVco/Tx5T4o060ymMp9HuXNIElTTdMG8UVu96H72X97jGGkk8BRgTNYE3JMc3d/ydw9dtfXq8x1mVQTMUlmcgyqKGw9dRWTxlushwLdbVtx8qYMRRZa6bxqFDsI2AdZObrt72zhFhM97oXLtHXSfCxzhQs1vnd397Uv/yTXZro78tFR1l0M+tjrN2/ZQPJ5D2zqwW7FquXdmVNHu+9855vdH/7h1zmPWbwtDpKYWc49SbIJRZft79ayprsvadponeqDBbfoSmAdumVRZrFMcjN3YGsZ0GLzTYTo4k+p0q/+579TC9/8l7N9fhR+zCMwD1h/zAP+H/JxTxpYdSzuI7P948Dq8O+Hf27y3+GxHGwyfWa/tikeIouqKWxfldTXikMplYt0mSEMwK09U/uHTCvS37tsAB9++C7y4BOAncsEHwRnk+cIRmGUAIhuDGb8t8Gi2ILELdvAwc0pRjowTxcunkvNn5uwn6U5ku7CoyusQ0IWCGB9ALu6fNnKsFKzZHAnBB0Ptf+1pu129857H7LZXCfI3UyD74M4z47zGRryWJclK8aGx4bZ3GGVzJnpDjjgvGtjftDtIru9f/8+Xr89m+pF2F+zrgaGgsmqdzHgtD1MtaZQTmqrlPfee7/bCMvzJZhIa40mJq/E3VfpU8noZIzL5l+A4jEIWG3RIUj1WhSLW+6bMYHiezOw0T01vTWNqnp2yODM3nRhMyJ3rn6s6cfoBSWQWQjYv4Yph8ZLlwDP9vOb5NgEYXH57HslKgdU1qVjpZu3DKIJCkHXGLLEl196kSTAtgQjAotqt+J0quz8rIA1LX+qbsxfGgy7sRt4ydRqrDVLoHgHIGkcKdgws36DoOPihck5aXGBNh1HYdIJqlNrNE3PS+ZIMY4GnrYlMdDVmZpAH0ZOoON4roAFtYfwwwcEpQQcXr819MDUkXg5AeOF85c4DsGd9cQPu1e+/LVu38HDANexbhIA+wFBk4kIG9yb/b8NQyZbr0mOIPXajSthRGRcFxL0eEk2koBYxLWzVtpA2Iy9gc0dwIA1ss4zz1cWpfZ0WoUwnwwom8lSYyW9niWRq163rf1L1SIXADOwF7i0tkGtPrTqV4vtUFXR2NWWvGqf0Xol+u/2nmmFZIlA/xltbXBeliNy7wg2tMi093183WnyYyXWzrHhtcrPMaC1HvQHP3gTlcQnmVPFymNMQz2x11zm9Gd+5me6X/qlXwKwfpw1QhZVJlAzMt/H429tgArQwi4BQkxELX2sV3AD/dUn2LWszn1YDt3Ae7XeKLa1QGupHMpAp+aUbS9OIO+UEZoEhN9mTtnf2btAVlVvLnWKaenF/XYZGfENgLr3qDSNgDWsHU/04fo4RmLP81tFUs+ew85rE13pXc09pNTT+VOlC0hoSf6YPJGhrTWG+4Xjcs6sUz5J0G+SxKC/wH8zxKnr6TmlZZUlEIIHAR3zSjMp27JoSL4g5nesva4VuTfry59Lqmt5RfU7bde7rolKFWTF3MMtMVL15DK3BbpMyrW53hyynfNx2eX4BKlNHt8k9m1Ot+OPaywXLgZmnIMqmpIr13XWHdzP9LNsmyVTJghxzKxNN8lkskPZ/2bGaxyDo+efe5o2VjuRBLtv3WNt2Z0kg+ZalzFOct64Nngpq01KGXtlh+3BnQ67LWFSquhqg+Z3z6Wk00peLSvAgbkHZB674+f6V7YSlWCulj19H9p4A7h/tWRzzePMz6y/JCetDTap4Lz1/bn+ucf6JFI71ryD+39/3H5ozMEie5bNHUjk5xJXUf1Uic1t5oWA1Ze7b3lu7kuem47fU/zuzbfp4U57GJOvG1HJbNmCSz/7rYmQ2+wdAlr7tJ/ifvroo48xdTybOWkpjfe8+7j12aoQ1pLM2r17Z7fVFj4dLfOIAWa4r/aM7worepca03Xrxrqvfu0V3vsGhn7HUGN9yt6HVwGxiUl1k46bt2zkurInsF/c1ePC86H8iTQKw+p+ldu0xlxmWMMoBlZFzXJ7CXNfmKj9z37t68PL35/zn+cB6497AswD1h/3iH8Gn/ckAde7sJXDG18bnh/GoA5Y1H9/oSi2pDZKH03akwboWhZmi63n1EO4oeGHbEi/EfbPKbDqa8y41+M+NR1Xrl4CtB0DcJwiOJlg4UcGN3mejPUk7oq3CboAZmSnR8zq8xklGTIwmk3W3xoRt2OPycDfoN+s96qVBFnLNNQg+Kd3nQZMbrpK1GQqWm2YgPbK1ZuYTbxD0HsLOfEW5EJfSssbAa9B68jIEiRfbIhI3QyqNsKE6DarnEog6O+0wBfEbtdYB9C6BZCtDPUStU0yQiUPVgpsfarnTsBD5tjg7lMMM9599/00R1dGupzfG5gZ9BmwGVi56Y4QZGv4YEAtYHUDXslGL4iTddDF08z1cEuHGLD0LUrSWoEL1WS3gmaDmgrSKsgxKJOpVIJ4gQD5yDFqQW8agNLXEymazO0szqc2bxecyFZ5bQyOBTEz1IzpUDpDHa8yV4mxldRuvvTiC6kb8ks2Nk7EzJGW3PB6FKsn4BHYVPuKkqMLsCoAcPM30FkEkJQF8h2mpqzRnO7Z1QIJBZJkccphOeZXkSDW/GkSWKW3ykC3UF9rH1YDJ+fcypWAvcUaRxUo11RK2ehOQKMxd8A/c2ts1WrqxZ7vNiJ5tFfxxMVJrjmPSwQ2mKBUD1WMqwhYdI28OaPEczrzx+tntn8ZCYfnnj5chjcEd+DyzG/Bvr01lZB6jTbBvgseBPQyKAamDQAEGCUgfZThbJLc5rTbWoZ4ra1DbI66TeJaMmz5Re/3vmVHH0QPf0ZbUx43URoGoC04bUxta+GRFaUWk7nvw0v4D1uLIzvneL0HvWcEJaoS3nnn3YDVBmzSlxYptMkFTWeewTDmwMEDcblOa6UkK8royjXNdUsGKO2VAB2RDFJX2uqBG3Bu90jqLcOOlzw/Tq51Jv36WMxcrYv9mpqa0ro2cyZXJhXCoN8JED2FAdQpZIkCGGsR7b+qSsSkh0B2BgCrMuI6iZBrzClbktzjHKx/9WrVvIaBs18oN4p9rNdjGCNLKgDJfcv8M7nlOfm5msOotDCpJjuqBN0BcT3xu4kTmX/viQKumhWxXvRzre7NlqCQFQYYswaZ0FLGbnJQttjEl3WOJQeuhEmbS80DobH+UX8IDJmf9o72WjfgKZBR9m1dqnO/jafXrJIQVWcro1otp0rO2wyyAhL717X7or2HV8rEo9fWBFN6Oqs6ELRa/tD3hU4CkSc7Vq57JlRNKqmOkNHeyhqxf9949xKtrnbQl3klRoMjPKx9Fww2wKqs1Wvt2uzx1Xo4xEJyPMOANYQvj/a6ApZV7xl2Mw7SxQz3/OfcvTUozfEDa8/OV/rD9koa1rS2N+Te91l9UsBxSc9Z+2kn0egH1jRPcqw/hnzLOdQaYlYxxnKp9ajjb+tMEl66bwcM2wam7sXsKexzJiJl4HW4f/3173Xfoh/sJe7zEQDnDhKLK1l3N6B6Ud3i3nGBpI+lK3EEpyTI8TyJeuHTI7gek/DT52E794KGVMq43Uddy/eN7+vGd43HXMp75iLtyD75+L3uGOVK63HxXbfOPdbaX6XHzO0rFwDH51AYTQaoqsDRO8IWR6uYg5pIClr9nYkNGW3HUTBrfLLE6819H1NGzvku7PB/8ff+cHj5+3P88zxY/SIu/jxg/SJG/TP6zCcBuDaX4D9pSIaDscFmM8iUzgHWsGDNFbjAoQtyfZXUtAV/BvG64CoP7iO32iTnAG6BVYHC/QfWRgGMAKtnzxwlcwmTRGZSwOrGcY0s5goCUAOvFoBYF1MBo+Y4FXjGVJ8NQTnbaMDTGp4Pw0qtqm7BHQyrRkaCsBhbEGyktswNHynU7OzD7p33j5CZPQXwuQvYHMdE6WVkoJvZPHFspHZGuas9HGUmlCg/e/hwMsH3lYlFhga4iLSJjRHp5j5aDlg/cwPzBiWd1s8ZECSrbL67ZdHZvDRYOXmSz+a9ZY6USFnHZuAlE+jnrGETjssmzIkAzpZB1tgZRMQhM1n+AsX1OcYLJVmu+mOArG2GeK7BnYFSybxKEiwo07zEwN++lVbNHqUn5Guvv9ndtq8qYyfbYM3NPd18ZSUICD1ewbPHpYmEYNVWRbcArEqpBayrVgJYX3oh7KWB5qlTpxJQGNikiTzX6C5UTEmCy8SrZKe9RI+5I6ta7LRGTQZ5sCe4N7a6Yo+ryZ2rt2OdfwJW3Vw593MAP0FJi9fS05WHgNXWRButW+K5BjXr6Km6atQ6OyW+1eze67ARxmrDhk0JjgwSzZLvIuBZh8R0mkD3zR+8E5AxjcRsihZM0wAhn2vf2kvU1fow4DbL73y1PtA589d+8a/Sq3V36ggNbpRlyu56/c9j1OO5r+3rBL3GGrjITBmMNqlvA6/DbGhjAGMo07fy8HfpSdmb5jTGqcnGIxxg/BtL8vg60oBKY0ybrLgxbc2syec1s5uSBT8KUn8Yu+pntfdrNbZeV49XKblM6Qnuw9ayR1Djl0F/6u6oIRSkbSNxtEGzGHuEct4+SkJa/ThTr5aaUNepkp/7++XMZ9cP75cGqtr3tkbOMWAmg/LqHpz2ILjAq/dWL5fumdYGmHK9GGTZThUHU4C0CWoR7Vt6gv6aJtU0flPpEHsW5lm8cUiOXYdpvWJfVIGbANu6TFfaHggaCCvhVP4oyNxFcC+Tdpt5GEm8/TMd4zBstQ5ZHx6GVJavZzkD4Jz3SQQ69wQI62C0kFr3taCt5rNAa7HGsqIaSl21PlxckzWW+1uw2qOWrEW9BP0ua0n1Y6aUIJJf2pyx9g3YbGq6+Txrav3cGLlx//hZlmh4jzfJ7wqAjuPp8xqb6nrT5qDnHUdqBtPXedxh2Pm8ah0GQA2Qr17PrhmVDO3Z397IB+/ArD/WLgp+7H8tc+YaKCh65umnMF16MXLgRYAXLQbWkeQ0Qagk2CSW+5Ag3t85vxtgNRlV7a6iNQnI6TMiNdM8ln6Nr3u7b9uChDzsJ9ehXKxVFg3t0b3nxNzi1yd5Ayr5pPvOsRgC9vWn/edn389c6BMNKguydxVo9avPz/TLRL1DA9G5Z4af5J9MrM35W7CGyr4z5r6tSdwVqASU+95hHzxNSygl/3/0zW90Z0lQLeQ+X4MaZSsqJp/rPu6+Z4mN19za3RdffKk7QNL4FJL77772Wve977zGHKeHKuvBJtZ4E4MmF1S47GSv1kzpGUyqTMZM0iP12NGPMIT8kDViBrkvyZpNa5j3glFN0KZJpOgsjvO9danEBj6Mg1R23aWdUM6fa1ProHJ9AK0MvvuX1zeDowLDsey6X/tvvvH4Evvn9N/zgPWLuPDzgPWLGPXP4DOfBLCaTblnWLNP9ExGG57hf7cgpwVnjZ0ZZmkCRGuHrKBIhzuDGLOzWV8GdaxRGNnMPaGO2frKvg+yur6mpLtVS3MXB0MknTgEnz9/nB6JJ9gQqE+6fonazbOwKch6AD+1uZg1xwmTgNLN3df71gGKbBIyUrbBsbZzzdhaNgZSooDnRch+7ZE207fDkWXR1XIhwb7Z6lmA0m0A67Ubs9RBnghovXbjTvflL/8sRkzP4LI4BuiAnQHU2ZvtGgGTmdTnMNXZwGcZICbgIuhrjIuZdyVgB6hvMVCWKRXsXoUhyjEToAiarUESEBvsueHaR1Rm1YetY5SoVquSFXX+BopkcqdhUyfpF6e5UXqI9nWgvGmxloKD3sU0EkWui6xrM6zR+dFgzY1elkUZVnNTVRa5FbZwESDr2Klz3asA1ocA3siYfX/eSwlXpHFsyDK4nuOK9LRDdqwjIoHeXYEewdoSAKYsxMsvA1jJaMtaHD12PE7G4eMBfDLfxNJ94qOSHQbXAbSch0mJWeqaS0JIth/nZpm0VWOyKtWixUDAQL1ksrr8Om6jYSVXkoU3KH/jjTfC/lQrnwI55T5MEARI0enUa1gsHW6fGKYYOBqYGmRVne892NHtPFeHYg2Qpnh/DE8ArNdhon/7974eRszzWrJ0BIfU0QBaA9WzyNaOnToJ8zqZXqwzqANUCegq+nd+9W93rwDq1wGwlIzdI4CW8FJebUsS58GYTqNIkg2EDM5M4qR1UhydB61hGkhtct1hCWRjspqUsrUY8TkmMwwA49xKsChgauzUMFM76NdadXImL3ztnBGPtbX8zi+fW/0PW+/gCnx/2NrU1t9hFtPnJTHEOet0+9FHHyGffy9JIN9b1ltGxdpxWVWNqcZwRnVtaiy6c8k54Nypta2pQ+o4ZHuqNYqOoPQqpo1MpKA9qGos8jBjF7CeuNNESyWIGsvZ2NYCEyV99W8tQei/c45K8D2erIiC0odpfXPx0kRqNFObBwhTHin49b5zvpkEucY8v0rC4S7ve9eaZt4jtZsmsGzBxJjZ8mp8fDwqlFbr6Vj6eQI2JcWCG++NxmrGNTxzzzIEyTHTDQAAIABJREFUJOE8W8mrQbcqCt9TIOx6JChqRkSek22pUt8eNQbKF8fE+5J3iSMtX45lU3I0FrUxqb5X9WUuCXBLjDhHVRY4jwSsvq5adpWxkn/34c+trtrXN7l3m4N+fpO+t/3Qa2wSUvbex6DWO9mztPSp+Vu1vq4xJpSqBrGMc0pJotpiJYB1S/fCC891P/W1L3ebYeh0mL+Pc2xkz5aRZAxMlvqz+6mMd6klokTw34Ia7utKRHikDmS5QQSwOrc5BhMAZVpX635J4kuqbZIueeLcaK2Ep9xpy9m6HinJ0H068t3m2lvqFIFzJMepxTbJzO6ehGL/1Sdd2z+Hfz3cd7Xu93LrbcZrId5dE5LsUPYuqy4zScKB+09/B+e9/ciV+L72vde7t7jvT5w+E6n5cy88n7pvW5pNI+k1eWEtuPPyhedf6H6JXtn3SEa+//573bcBux+893bilm2U0ezDOd7ky7kzGjHd73bv3NK98gpr7/o1iSU0WLKXHtEB58+15dKtWLGI9ec86geP18SXNeCWrJQpmUaAziXvL+ApY1l+HgtjslSJhwKqjLHMcpLtOnkv7P7ub/zR40P45/Df82D1i7ro84D1ixr5/8DPfVIAa3MJHh6OH8ZmDEsIh39+dBxEPGyNkesUc1C1W2ap/V3Cn3r0Jj0FWOt32XbnUrAVmllnWXWw/AxT+5BWN1PIgS9eOEG93qe9W/C17sa1y7Bip9PTTbMPpbAG7TKrfm5zuRTMKJ00aFjNRmfm9R4gVLt7pXXr1m0Iw2BAYnAyAqOltb8ZXE1BFi6iXubhUpwtb2ACdY4N8gQB7makni90ezHcWUYtrY6yR23VgLx3JYHSnt27cY9FfsTxCFoDHg0Gw8yUi/Az9K7bhfvsEgDdhTNVWyO4CMvBWE5QF7qwD+htpRBnY4Ym/UgJFCL/5Hn2KbyGxE45nEF3RF/pTYoUmXNNbW9qmco1MQ3Th00zwiwhR+0dU/18AySDhGkCAkGe9VqyCoIOe40uHx3rTp2/3L3+1vsEnQamxch6bGFA0iaHWkLO00y1dXD3SRp0JCGsy7wvI0rt1hISGzo+C/CtufVzz567QFCQAr0EcmEKqX9uTeBNPJdssxhgAaumUgYJji3DHVCpJHgj/fOUZZkwEKDKsCm/Gx/fk5pPQYwSyTOAvt/5nd+JIYf9Nx07EwJ+3SDANhgT/FiLK0g0KF29ehWteLYw2sU8Obg6mfplXfXuXXsS0J7HfMlkwV0CvpPUJJ84cTISzpX0c90JWF3FddTW5gyytXc++JB+iRPaQybjvhRGdSVy8r/0Cz/XPX3oQLeN+qxdZP0XKnvm3Gfo5XcGh8tRHLPHDOJkdPrg1vmmZN3gtslU233c7v2S45YMtMlqnUc+37FxjGTum0Q4rYw0WeFcZIYbO+lnNaOa9n7V6shYdCCx9v5yPrX6WP9cgLkeLUnm74fXpEeTZPW2DXC2Gkaf45wVuHoOHoemQF43wUvqlblXBFzl/lq9ZpWDe04mMTRsq5YtNWZhXFMXjWJDkC2WSA9awWhPIfEe7ZwHjLFy7boHhx/D497qeRs4KAOxMmYql21cuv3MsGLWtNtz9iG16ydhko/Qr/p8AI3z2uSBPU29Pspsb/O668z5SZJe12FnHau44wJwPRcZ1q2UUuzfvz9upq41XuP0LrZFCfePc75YceTnzCMTPUqHXSdbMiomTIynQfko9/lakgO6rLrOKhU2YRSgydohwI7U2DZKyOBvyVJyPjKtyuGdf7q3eu382eupBNiH47CM+VaS6XKNbbWoHrNz1DXVueV5aqrVWNSWVPH9PMeakiW/Hq7BbiZNLQHhczwOj8dz9r3ba8toEFAqi9rXw/o3x8XEqEDF9i0PXKdY55YJoEmorqOP6zPI+wWs2zav6x6yDs5MXQ0Yc+FaBnMoGHNP8DNc5wWfkqE51twrDQwXu1lJkQKMd0nU3lNeyufFMXqu9KZeV8fonup8J8GZEovap/NIwkZFkmua34WwQqlygc/5x5/C9xiUGDyiKmgJp36c85r+59rqy78iKh+emz0xtbPeL9WWbjHrnonCcnQejaz3/PmL9Gcnac28sXfy1q072H/3sdfu6U6dPd/9k3/+L7t//Ju/2X3APrpz127Yz/VJ6MSIjD1qkhKMG1xLW+L9xNd+gtftLMMlemF/97VvIRE+mjn81MH9kW2/8b1vc8qzrOOb+CxbYS1n7uLgzFAcPLCXz9hKcvECc2MioNXyENvTRPLLGC2j/Z4qGBO0xZDT4onjvnPHdcp5ooN3yatTw5o9jWQH4xyDM+cQe8t/+l//dls2/px+nwerX+SFnwesX+To/xk/+0kBq9kvfgSX4LahPy4j/PeHrySa+mbma844SflRDzwbOE0GWWbVjbMHrW6oPWCdYzYCdkv2dOvuDIu6myMuujcusGF9iET2AkEMrsEzSN8mL3Y3zXyzKZQ0diwbcDFhGk1Q50VAmvrVsMHWXpHlzOHJ/mk+sjYSvFuAMR1mF8L6uVkqE1ZuNzq2HskmwdTUQ4K7WWRIk9277x+Pk/CBQ4e6Z6lHEjgcOXIEF0MZ1hGcIKl7AdzItupKLODLWPYMjoGl7N4OjF9WEeTdRBp85vRZGF1qoOzJaq8/TkS21Q03rWgAj2kZQ3AtsGuBVZNIymQJ0gWrscrnJGMAZeCi9JlAewbW1GC4Ob82d1DZGeV21tMGIPYgQ5ZZVsVr4WsEtQc552Ujq7pjpy90r37/bd4atlrZmGYkyrF5fhlA9S6yMg0mIEwk6AwcHRvsKto5CHDGZ1H31CFaPGgAw4Ztbady2ZL8CqY0XSnA+oAkwz1Yb4OWMmYqJqB6YjJ2MdwhyCGJsAmwqnnGzl3bYH7Ww1Suibx3jDkikJc90l265sgdJGKnut/9vd/r3nj99YyDgM2g0Z6xjrd1peupiwrbFokac0N2J7JSA/MyvdIVVSm4dcX7cRYeJXC/y7kYdCmB/PiTI+mlqQjScXsf1uwy53yV391EKiyztRVgugfAvIWWOrcwhLI/q+M2QrC1HwbgEP1i1xP83udYzpHssF/mGCyhc636GRZjJ/DQUbgBvlYj2RjOBhBb4J4kRVolPQjQ29DAHmNd7FUx34IDQVIzbmpgNYzI0CLh3IwkVAaK3ytlnmIONdDajJDq84tdfZxhfVzZ0Zxe/UzPw2MeBt7NSKyt2WGXDeJlDZXphhkS9FT7FK9dGVNVMqnuK65ODx79XZMYC9RtmaGMfthJtgHNYo6qTtj7YbBvtHr/weBUiy+RiExaKQiaS6uva/WfAhEZyNthaJAu8/5Ka88SpB+hL6YlA87FEfqZxmTJpBbnNyNohXE1mWVCLrXdgkfeZyXzfwfzWedrk23KqK311ejN/pwrYaEdJ8Gq68VYWoG5fpRUXObfekUdiK2rXh4wDHiTuTNZyBqiKdM6VCYCMO8jE4CypQIHzdms15yyNliQzbC4xnnfmSByEfe6mACzHKHmRe0xqWOMsoS2ZiQYZMeb43XGW7aKa2tSrhkmNbAW5+MeUDkvXIdl2CsZp+eBDuOy0RpB6TpOIlMADWhOX2QlsgF4Jbd1rfRY0gM084fSg76GXOZskddllHHRsErXXeaVDPQLzx7utrMmjSwlKRVyVYBGvf/oKsD36ki5TUaYhHDcZE6T0BAoh2FtO2ixq17buE/Lslrq4P4RVUmVTphQbOZqaUvFe2acXIF6fwf36xrhWlOLbfVudu+wvMCaUwF0gctQ5H2yKfeK91UvG3YsSgofqJqnRgycHE8lr5s0uAzIqu1aasdzfiXH95i3bGE+xovhTuTkMvQa/Kk6st+3bv3HT56GYf2ge++jT7rLuCxPw6xuIiGzd+8+1rGtSHn1DaDkAndg7weTyumbyrW4i+P7hG2HSIxPYIR46fzZUuCsWEBSeg/s6iEMnDZQ63oGFdREEpTrYVuXY7Yom2pC/Natm0mMauro9yoBMslFORAX2LnsDe6x3+OaqOyKaZ0j7rm7VpiI4cJq3Oc6buLDZNDf+ru/+WeMWp+Ul80D1i/ySs4D1i9y9P+Mn/2kAtbHg8F2nn5vMsLhmrThgLJHqMKSyEErjVr9VNOqJnWpA0mwga71SrZmmAOs2bx6ZjVbmLKmPuhgw7qtXApgs3ihtUw3CNKO8iBIw9xgVrdjJDkXz59JI28DUDPYsq06VmpeILskS6IEKqYZBFmEGcm4LkYWrHGJBg6tXklHYeXD9iPNhm91DgB3atqgwZrRpTA4U91r330HM5Qb3RoAzAsvvxS3TSXBuhHKcr0AYzhmm4Rkuns3R4dHuV8kVA9LysvGKXNiCwEDCzc3A2EBtDVSBlQGLJEVw8oZrLrh+38BWwMaCW4NLay/zetstUOtGoGpMbE1pjJ813H0NfhOAE6Nm4xJ9Y2sul2BhDKyZL4THFYrCo/J+WBwe/DQU90S3vfoyXPdt19/CxysvNrXl5TR6KQawveSbxnw2PfzN4ClpkFu9MtovL6Ufyyln501RdZgOu+uUoenEZHBqlPDjb0Aa8nlNDQyAA9baBhlMoL3N8hYs3Ysc2AtLo7KQA8cGO/27NmZ2iRbGrX+fRX4DthFg1ivy4cwnK++9p1ISx1PZWQx0+LcdHdOG4/UBWMgBfh3Tq2E3bQ35TKYYjPjlVGXyXlAMmIME5BdCfid+0oiz8m4EpjcxAzqAz7nje+/1d0k+FoIgzSyij6fgMStSCu3YvI0Rh3ueVoz3YYZnMaky/HbQe9YGdf9e/dEMnYZkyoDdsG3wU7mbYBiASHVAtWGoiSvJk8aQ93GoYHEUgBUoCn4WQlzFTklcyKSYOaRc8VxbDWstT48CjbbOhLZsfJNHVb5sDskhVrPT+egz2sgshaQYpLquGqFeVzd4b0QsMj9rQSzapIHbrwtyeZrm8RZqaFj0Jjgeo6O11V7XAmacn6tdU/AX6BHBt6g2r+FVU3/5qH57Tu1BI/Orj4cw3yGYETpX38v1ClVAkF34B5IG6A3pqmEl3llzj0O3Qno6953fFIPisHSyd5F+DqgVcO5gBJ78FqKwHN14dXobIZ5bJsj7xuTVBrP7dy+o3vqqafCIB47fhy1Cu2kOPc1JnbWk9gBtGqa5jGYOIsslPOyjrMcYqknVarJ+rrMnq2uucyDcjy9l7p6Jdi2CNL8xvv5IqDh+PGTHPcZkjMmaFiHeK8VHI9f6d3Ke1o24dqoWkPZZ6t3rpY0JXd3XvqcJsltAMdVYXjN8n0bYG17Wkt0+FmtPjlOyb17rgDJ9/dvMR+zZRDjkPKKfq6rILDFl/PHRGGrwRaAWCagIdUowNPad3+e4f0nSX45vcd37eg2riHJNLIUszkcwkmajvB5kXhba8v89lp7nb0m3j81xwWtAwlpAUDRYAHEFNS4Hub5GiY5D2sutVriPJfrmB6o/Z5bt5ogtQCmz6nmMgVYNSdMrXQPjH1OrZ9lwNbmdD9thagBz3WXVS101uo+HGhqmXpdreMFcMuEyeRAamZzXz0MKN20SXn/2iRvPiVRcwr5r+Ux7lGXSIJM61hMMmkpc+L79KEVtNra6gDmapMkSPQomERJEB8FrrttxFaQ1Fbts4aE33MkEWyZd+TjD7m36M2MxcXBg1sxWdzDHF7JPNC8jVZBJMCTXONkBKeOmy1pBP4BrUpfTDKhzPC+bnOj5hpMuntajANrTUjvBBMRJJSXkPxVth9vCZ5xnbn3q7/+L/v14M/jt3mw+kVf9XnA+kVfgf+Az38SgOs9+pkObzDDoHX4982spYGiFhg0GU8NY+8WmkxhyYmSfe2NjvqUaj/i/ebXM649tRoZUkwGwlDVBtcKdDQOUl4saF1Iq5vr1K8eO/ZhQOv01BWCisVkTU+zsE+knmQUAx+lwaM4zxrUutnfhI1InVKy3OVEqW28wYZsr4ydQanP8UuW1aDIYFVGWPnmwwX+eyWvXc7n3oPZON198DHAmcbiGzZv7557/kWyp1cDWA3WbNOyHobBxHv1N6SNCkGMG7GblptTA4Fmjg0ElXSuIkhU/mdwaQClAYfXweCo1RCl5Q3PMQgwgEuQasAb2W8F8OVMSTsKArvbAKsbN+zz6nsixSP4ioRWMyWCTWWjyqRlFQwQU1sXsFksuMG3AZ9M9RXcDw8cPNQtFbDSo/bb3/l+twCgJVuUdhoBAXV8YTLyK6TJSlOVkikJNnvPNV1KFnoZYNVNXmntKIGGwb49NG2poeFKjJ+quieBV9VMVfBe5in01UXGNYY8dwO1t+k9uxk2FSMuwaVtBZRmL0NiFtDRSzt9P2vwYiwjqPLfBJVqBZRmv/nWW91ZAqIjODQb6NwHDGygLtUa6LGxNWGrrRW0xYXnJKvrnFuwENBADa3g2Hvh3IWzYayUqNnW5hItK24SSI2NrYu78re+/Z3uyKfHSVpg5oNZ0wZkbpsxZlGqxgVnLK7SuP4TEi0AA1j8+1wDjcb+k7/1y9S0vpg2JROAgNTpwbDZjsVgJ4FRAkVNx+jbyvs5Vt7LhpHOUYPhOVDFAPiaAoIashST730gEDaAl90TrDemKxelZ3ce9i1c2j2duzjJhqrLs0WHzLvASVmurrvWwUbe2Ix+rP/rg/JaMCq6HaxPdd3D3mdqNRaz2sf4ea2+NStTWDlxVrnBtp7HA3DeGFClp9ZAl0N0A+0FgHq1Q4gQPod5bgJlzlBKtUPvCtxMqbKcpf6vmD7BQ3oqilT6+eYcnjOfEhhb65byg+qjWuwmzB/JM4c5Lqzc55qCxclWEMt3EyNXkfzqFH2BRxJGJgdIxt23z3SkwtaF3sm9bx9LDb6cJ9uRxuuULIMY4IsU39pSk2ZrSfp4/6xxDQPUN7asVBNqVZRMU5sXRp6SAX72WUuUcxKLzwIKlARvAbBu03117fokzWzT8+Zb73QfHzmaRJxgdZZjVoYsiM7ncG6reuXDDImcsJ6MQVhU1jONrwSJJesueXarPc387udGgD3v3RIYjrfXuTn6+nMZbFWNdXqW8jljJM40cfLzvLYC+lvMW1nJtNHy4X3SzyuPxzFLuxe+/FxNqNYD/FVfqKTxOAVLJ0kM3MSgbx2OystZJ0ZxCD6IBHV8vPp6myiNWiUSoJpHre428znzut8eG1jNK/LBqIKUWPuHqv8MKJUVzn1T8DGFOPzeOdXAaV6ezbevJfU9XM9zX5VTsMx9DAEzI/Nx3TLVBr5Gppr72wRH1hfW+vvMZcGzLYbKQorpmMRm9W3tb5HsP7WU+HleSxOj15OQ8bo4Z1f9/+y92ZNeWXbddzEPiXmeZ6DmqWeSLYkUKVmW9SZLDuvZDj8oHOGww1aELcohy5YUtP8Ri6IcCouiFJLY7HmornnAUACqMI8JJBJIIIEEUP791j4n80N1N9mUXwA0sjo7kV9+w73nnnvOXnutvTas857de5GwY1bIdfkYJvUkqgDnbl7GuqTz/u49eykD2TT88X/4FonHH2DUeCVlDSZVLl+mXzXHtXPHVgAr+yH79fVrl/j3rZRb/Gd//T9hr1hLAvwc8mMSKvSBN4+ycYPJESXoJm1NHNccErA6BpXYssWYCp+qVbe0xyR0ygs4O5PmKhNcp016VBsrk1lcB8ZQufuSxCTcs4qRWiLuCsnS//Z3v1fL4a/c1zOw+jhc8meA9XG4Cv8/juFJB623rrtwzzESoxK8UYlggA/fJZ8jCGfxTaadL2sS63Ezy62xObtTZUt7bUtnVyvozCY3m48duQD5WzGrZozz00yybTvsocrCn/YeMe65S3D1CXVcR9iAzrD4K3XD0OAuLV5ujRNcjMeSfuOGjWTfVxLw20bhRkCPNURjYzJQMrYCqjIJCmA1u0lwJ/PaDVWkpxbKvpL1nM/f7lKDNTNDUGb/Vo7zoyMnh3c/ODGcOXdjOPTiy6l5FGCP4/S6fcd2+q5ujxW+5lHVh6+PnfUqNggvplfWSqbzDnJQA4TIy5STcb6yiW5wJgtSf9WAZJIIrQ41QRoHpEnLKFsg4NVwZhJW9SKs3tWryH05n0KRyq5leQAlACADwUX8rYJD5WOCG9pbEOj6ZZBk7Z9uyAeo31kBuD6JS/Af/8n3qLeyTrYAQm8h0Y1jygAIuSBj709Z7wqEYF0JALymvcbSfpAPlADaY5J515m2UcYsyQaApUHgeligjUi6dH3duQsWlcd01DWwiCmJY9S+O/uiNM9gM19KpzP3BCKMBWO+LP39BuSvE8NxpLt//O3vDEc+PpK+srYTWoekeM2adfybFjPMqXs4Qd7EFdJkiQ7FM/cJ1DFk2gJotnb3xGcnAjRWx7RpCyBgCzWyFzgu68cwFGN+nj+HQRBzaiU1VyvWb0R9R8KCWtgzpz4FPH80nDt9EgknoBxAvIjzmrxxbfjbf/NvDr/1l/5izvnsqbMBqytp5bCSulhNxK4jizPw8xovwGlbx0oBm2O3BDDt9TTj73N6kkHwLatRSQGBW5c9yhYtKxbImmznsYNkS4bIZ002OWVlHVqdm4CKvylvNwmizLNqE1lPHDnWjdxvra4uzqAyWP31Teqda9OAZ5gaQWOC6L7GFJB85DvHrqRWaWS5H/detJ1x/WJNb/WgLbDhzw5G/Cz/phzaOk+Br8y995WgyfcT+DiWvUVKN/RJKxhNeRgvz9Xzdt2snsdK2KvVTEAQx5oWLY1B9DiU6WdcZaj5uzVuSnHLIZYEgMoRbidZzZsYt50/dzpZnfPU+k3dYUwWjA03kNanBpZjcL7a//cS52GP6XXMtR3U2usqfIbaatlPHXAFmilJEPAwZ1QsbCIZFJMvztPzjm+B1yrXglIJ6q7tz+qcsA7wXszC1qSNi1J/7x2TMidhVr/zvR8OH3JPzTOByLEJstIuiuf707kWk7SwbPXtlyqWAABuWRneL345/ikTcJ8RZHNcHYw6ts4/2f2a99X2ZnQvdw6lrATA6nH4fj53mjXRBKBz3bZAsrpVt1pu5V0h0EszqmXSQfaDHSnJcA5pVncW6f5JEmDXkF4HTJOMENxs2rRueONLrw8vIFF1LfN+NAGwSAWKCRPOpZIh9e3mE//pZEZqFPRJ0PjOeuB7zn/2M9dkk4RZm/1/ezoHsLYv/lZra5k59TKU1Iaz75hczd7O37VIe8h5IC6IkZdgbB6fs4q1ZplqA9btGZILri/TqpRUV8Eec2DDFMk2k4XKxZexl94hYRdjxMambkG5IlhV8h7na/79EX3Hj5PUcJ987uBz2SOn75Rz92ae/9N33hlO045mIZ+3B9mve+/rr7w6vEgCxuSPta5/8C/++fBHf/SHqVFVxaPE+dVXXxr+zt/5WylHOXz4/eHTEyQDKTt6+aVDSISfI9GAEoDjvTZ+mX1IR3scm1nTVQK5vvc5VUw9Y2BCKsmLapGWeKW14+n7cvUvrzkcs7CURdU1cG6kR27rie3vvo97twDXOfv3f+/Dn5nrvxoPPAOsj8N1fgZYH4er8B95DE86WPW0b9+48nMBa19Au5Sz1zn2ereYuDRHxDnzlmLiAjnzf3N1W48GBLVCl9q3/9tNtAcNbQX3LXzM8I6fCf6UBkXCZHDH5j8lk3l6OHPmk+HSFZz85suOyNpcJ3s9nvoR61IN3jVWmphw4wFQWC+5DPZIuZ/BJN8xkWcvsf2I3zr3ZTO1RKdLqQis7Kdp4CdL4OaqQ+E47/vh4VOwjIepFVxFdnd3TH0W8PmryaDbMkOgJlFpb837BKAC/GTkZXc1D6IxuIznFMAlkmDZUqWOBtz81Km3t28xu2ttUzlSltyqpLxl0KJ81fpD2Sulf57HFgIgQYJS4NuR1hn8tFohggo3XaXJsglKo31eTCrS+85NmKAqjKYsjW1tJgNYDdjPX7g8/ASXYOVrZUAjENFoiaRAWCMZVGqBkMxakyNg8n2mCR5vE9B2WWYxn2UDrLn0fOukYrLifJNBtrn7WAyUZFE3AFLti7pt25aYIJXxjwy4zFSbgwZnBlKNJRYkV3BQIKLARTmN9jkY6aN1mVwfz/kqbOiPf/JTWtG8N3yGjFEwb79Vm9HLCCnhu0eCwpYIukfO0ObgAvNSF8kNtKzYvn1LpMp+yWBbL00+nXrBMwAAevzte55gfkuYrWsTNwm+kBYTlH905GP67r43nAbs3qB1kyBgBcHf5o0YRnHOO+lX+9f/2l8b9sHKzOdaXb54hbHYGSbEpIqxkXPX8Rabz5tX9b3OGR8zQZFaZ65XAYKqh/bL1yUOlhrxThWYEB47H5zzthDRYdZEQwy+lAQ2VsuA0KSD89S6Q3/eNNhvrLaS1bAKLclV4LSYef/lPTl3PcqApQBqjixBb/+9HquvWmeaeUuYm7amBICWHNr37SZN5XZc793X8zlnY4+hzGl8rccrqE/fY+R5zkfZ+y4tzZxqioIuMe/ANW1gZo+vxjo1xJpWdbkwf8/rkxyq+mUTAsWwct1yHI6OUniSOMoOXQhJgll7R7oLHIKKBLbo2pXLw1qSdfdYoy5dBSBdQMpKPkLGzbYktsOZ5j6zvdJDQax9pJmXEyhQLlLbN079qAkyZeDdkCpKBgCodfljurFrTAXtJNsma95VHoJweytP2/eaoJ3MUxhGZe26a3tPWV5hkuv7P36T/s2s25yr5ycD7L2kcdIKfiYx2pj+3t+zg9FSbrhmt9roBphrbhdgTaKVsbqraZalD6w3rosmBVWUuJ46qRxrVR0mR3MfaFbG+uD5pU0a7+djtgiL7ZAAXujXEhruhcuUJPM+XitBqQD3FYDTAUocPB/Bh4kOE33W55pIkskVNSbxwH7mcY9Rc78LgCtoffWVFzPmMzM6rcNask7FcVgpcmOgdWHKnekxyXhzv9oayDEWrOpE6zSZk/z6i3/NR9dG7HrdEqAxRPR+iHS9nHnzau4la56dyasB8nd0PRkjAAAgAElEQVRY524D6Byv5azPLIDDfAyjBK0rmUuer2viDAv5Q1jHhybxBGxeL64Ru2wSlulPrGpIoGrSrCVVLI/x+p2jv+rHHx4ejqJ2ObD3APNoW2q0vW2cM4LmBTx3JUz2ZhIEP6EX611A3kbW5U2wpLrkT5LEuXpVo6ZPksx57tC+4Rtf/zJtbTD4I6F49ep51FnnUH3cQP3CtdRoLMllpOGch7HGQCLyc65D4hrvZocx5QC1AJX8vEyvnAOuFQLWuX7mbX3ywLNW2Ie+kg29ntdrmLVatUBLDNecVWE1Mfzu7x2ZW+x+Zf71DKw+Lpf6GWB9XK7Ef8RxPA2AdfrmeGMtHq07yz42wry6gZUxhQtx9atzk+4B4KxUL6t4yd36+IzK+PK+FVq2zGJtloLDkv1lKxj5KlmS5g4JnNxMw/zYW0+Lfd1YqUk5dxym9TAbzFWCHlq9zNyMTNheZ4LCFTCsAozpO2XMouvhEiRYSmWtGTGzWX0+bXyuY1/JcQR8CdxljP0r5y0ANoBR3qSUzc3z83mL6f12c3jz7ZPDseNn0ld1K20LtuLiKvOnlK6Ckgo4L9MnzvFdjaRUF03DH+W6tyaRwCL9ldUqswyDy+pjar1OTDNawK1kzCBiStBH8GWAmcQC18iaVAO2tB0xOuUzbaIuULgJIBb81nXxb0rOfN5MwKrBla6v47CwmgOF/WV87hGMpI6OoGOaAFlwtmfvrgDWq1evDe+//3Fq26y7UdoVZ0fdjGPkUfLB+QAbgUwBQzPlAHSOVcOWbPqyAJxTAC7vs9T3Imi3/k2Aai2dUun0zuR3HUA1W1GC6xgXeJlLfNRsKulbZp7TLvPHoKGAXIJNgsIYpoShrr8LzGSXPW4lyWfOnCfbf5jz/DCmWrdhrJYQuK/SCZXjmJ8aJmt8vQfuAz5P4XJ82lKqgFaPs9xMTTQgub4zQwujczhP7qO9wleQAh4IgD1Jf81rsD93OY4z587AeJ0GACDdJFiNYRT1bhsBSlu3bOS1O4dv/tqvZ3y8PhfPXmJsdkUJcIf3v0Ubh7sglaUcp22DPn9I0gHnyp4gkA1IIgBJomNn8NkBWDGVjlmXErYQl3vVsXEN0LBE9+sw9AZsjcm6R2BnoBd5ZeZhuVl7NbKuEAQXIB1xHOWPJfu2p2frexrmp8xwZgFqcH9fJVptaJjXHtjUtS6pYc2FfCvqbwqELhf256iSpK95Vedbpkwd0NbcnzNd8uPKYKvm9qjx0uh7Zv40FrWzhKMAuScFw0q3ANbjSnuoZBksJeA4XZ/a+iE7O4810TjaevCH1Pcv8p4CIE7iQm5f6k2oDlSAaBJ3+vz4MH6NoFegJkjT3pT7+o5O3vZO5pZklUHmP4Hp1zVKBkgicSy26jJZ1IFyALj3DHNRh1Vl8So1vO7mqTozN8N6pLxyBsnkfRJ09rPcgnnYFlhWz+sOc/U48/ytd94fzpJksdY2tC1jEMDa6kZNjM6NTyW+/F1WNesJz1dOPsdgFdj097TCIdBPPar1yM7FphSyvU/aYfVrZ/LVfStTx11AFs3+qSU5NmEYybvrAs9Z0v7W1Royra6D/m4yw1p3f+7HuVYZqve9DJmANX1k2146q2gKoqxEhuUDJjj37rFP6Mv83A07izGcuJE1wX63AqiMSx5S4dDYUwGme6T3EkDVb1NAPdHTVsGs9z1ZXOtjeReUZFjDr6RHwqq69kdo3CTJGQMTArDC7oFp56UhoPNKqTTvpvFWNzir7ucF0tKexiH2PVTvKJG35MH9RTbXhFkiAWuuWUsjfZ9GYXJm+PCDD3Hen0jCWMM8XXaXAIz37NtXhnDso6tYh7/9nW8Nb/7oB8O5U5ghxjBpKfXZB5M0nJy8DgD+jETfFlqnbeG6DCQqAMbM0dsYN5pgfIjhUkySWMPSK5XjMkmw2ISC5QCtxdTofe+K5FhoyPcz9/rsfjQX1kTxEzm9F7Ax3WLgFnP15GaSLTD6tpSTZf17/zvGhr9yX88A6+NyyZ8B1sflSvw5j+NpAKue8l1A3SgwHR2G0aArC3LqpMqR1b+V6UWBVr96EBYX0KJYW7BYf6sgs2cTe8jZsrtxIHxUltWPJcJig7MEkNWOxY09lu8BnVNsZBcwXjhKvckJNp6rbByyiLCstyaykRp06SCpI5/ZzwBW5KIdsIZlDWg1IIOhE2ixc3ZzBJmlsB08z95vVdOKXIvjsHH5oiWyGUuGC5fvIo390XCRgEVn2H1spgdo/WLGNBJLM8sEesc/OR45oOB3I/VKGiIpebK2zE3ZY0wO3SCGAxGwymJkkwxwh9mF4ZKRvUxtzji1awa11bKmTGNCdFYaOIGdUilBra6iMoT1VXJggZZ1qcrfDLyUBF+6pPuiBhIykDa9r7o+JWCaSPi9Y+fWgEaNkU6eOJ3xkEkVTHt8Zo67cYZB9h1fJ6uQDDXv1RxPDagyn5QMIwOUXdGoyrrMMYOSvXtoQbMjbTIMIGWvBdep37V9Q5Na1byrcTIo6NnvWYa/PrZYlBZslXSZejiOtxsx+XyZhQJX1VLnAeDtLNn+D977cPgJvf4+I+C+BYu0CIOltThFjq1UJm/PR1hHDDwmYPhPnTrJPJyMhEx5suMrYHUO37p5h/l6meBpLyYfrzNXDlB/eGk4i+HNKVwozyFf89p7PmO856aNa2ljs5XgFRMa2S1bY8AivPTiSzGBco5eOncFELGZnq70dXygZBgZPIkH5fvG3A8IwOyLXPWfciUqF5DYx4Sq9QKNDJDkiLLsyHNbbXpnqANgCzho7KSJjEF2GRURsGk0RTDb2dTOIC5swCesRIJjA+tRYWKr+2uAwff3vldabwDpsRSj1QLfROFzgLVLiHvQXbV6rimuP3W9+zrVGU5/76zoKEDt8yfy+kfqUks6WQxtOVMrG3Uu+vrO3M4l6eae/0UmtwetAV6NsXPMvU8iY7b+NGOkyoA1QEaxsfRlaGaJgOupvRoxKwJEClhvwbBax7/WxBNM+DStM65evz1cvnoDFQpsEwyjpmsLuMcfch1lYW+j7rgNiLt2fRKGfzI12cWoVj17GWu1JILrMddE6bKMqSUBfW2cvX90wTXYt1clyZYxpftNDeH1uYEUVIb1o6PHcMTWjZ3PcC+xDp37sEttOxDN3pLMYbHMAZQtcVcO4TXOHQh60a0VLFOvyTaPq+Ky5kWx9L0OV3BqIjTrqwyXewE/PXdZ07QSa8kLb96lgKxNlJrIvroeebwm+pzzFzE+O3fuXKTjPtZbjnU37NE9Ntc+Jltiztoj+xxfzppkL9A33nh1OARLu4EEhMoFN6b0N88aV+A6ngWC3aiPXK+UnSuxbsF+S+TV/usiOLcft10ih5XlM8mfxq6Gh61/C9SjN+BzbsMgd0WBSRRBXEpXlF+b+DJp4PtkrgBXVc3wc1H22WKJTWY6b2T2lYRPsIcsYk1bwFyxHc8NPoMTjMRWJ3adfT+mv6p12u6VKkOWsz+89sYbw34crleTPPGYjn5yeHjrzR8MH33wDmqlCdbX7cNXvvwlGOtD3A8L08tdN2tNlSwbeoBJki1jPieRd59/25JGJr1a8nlhVKpUO6JlItwkv/rWWomyyIMjj55Ta/Q9JmtoBra+ZkHpLGCtNeyLf69kmespMRfzyvnz3/39Hz/y3Kf/l2dg9XG6xs8A6+N0NX7JY3lawKqnew9Jbc9g98W0gvVaKEbBbGdfeiDas8vp4daYiwQBFXfOMRud4WiLdl+CRscxmMnXhAKbuxDBsXy7McdwCPAUp1i+DOzMOi9Y4IZCcHLr8nDsk/eQb8JIIQm+NaUUaDxtZvwsg6+V9AytDVNXWkEkTIabcashLQMKg/tic5UPG/QYuIzxWsODZJWtu5N9a6Yow3wC9+UYZazYPvzwR+/gHPxTpHWXEqx89WtfHzZR66a8UFmtm/+xY8ciuTXgMejbtgVzHQKftHPAdt/NKe6tBiYGqV6PBpwEggsSWGHegbTsFMDJmrNieMqxNdevs1jtWlhP5edbg+n7V8AsO+SQ23/1dpjh1ZEBFmC9CaiSDUsARJDrBm7bGCWJjt3WbRvjAGpQMwk77HubBKhWRLrkyqyVY3DqXnFWLPZC+SjhF4G419w5ZHC3jqBsM/WdtqGxJnMDgMwpsAOWQgMNzZV8n86AeQxdUpwgP5/bpZkFBDpgqbYWZMoFn0oyOQ+/DBp1FdZ8JnLiFpwL/mWofV/nx3LYcOWt52k59B5mMe9QO/Xhxx8PtwCk6zeuJru/IkGO5yZgFaRqvnWLgN16QwH+WiTEfR7cZLxuUEe4ft0mWu7Qy4+EwnwSKtYQTzBOJ8+cZFip6YOZ3bBuNQHrahIbMrO2EbkTebCAcdu2HUjcaMuwiet7GzYVSfrysXWM0XLmL0zvOWqwrD9X6kuwKwMciavBZNhLZfEEkDFjqiRUr1mvXqvlBtzBe8ngSi4ri6pxTMmIm1toJG3FOI4mtVQjlCu286HVJBpQe/9xDZxz+enrmhOq18hEitd8trY07FKvu69bo69htW6VfDcgptWwxrBmBLD2Olc/z/Pt7KjzwXujg+wOQPvvo/WsAiKPy5Y/3uf+zftXJqSD3N5W54uM6ygb29dO1z3NfMKetvOwnZbyTsfM4F2X56RkeNxxWigokGFlnMaYw/Yzvgezad2zoECW9O492nQBWnU4v0LNpK68Z5Ge36PIUWZqMTXYd6ndvwIQuMN80QjsVszYkEsLhBp7F8MqrovtdmQ4TVJ4z66iJlvQuhTQ5vXOfch4L2StgLiHZZ2KOkBZsEoA/34NWfUp6rc/PX2OtjueGnNPEyVVI1zCDkB7ciDv6eqrfNS5mOOypdXdSHxHAWsALH9z3fdvvd9qTxAkESJgdVzbnuRjlhr0pEWSKTzHx12XI00GIKlimLF3ry2l6Lutm3lXGXn/WJ994cIF1s5LmUdeK6+Tx+c9lQQv3362IMT9RjDcE4v297QsQ7XLFIDNNfn5Fw4OX/vKl1NXafsq964ZWwzFwA+2lzVArs737IoBJfuOmGUr2UPb7lrcZd9gK1nsd0+21BpKHaUqED0Vuts77yWrbEObeZoN0SJpJYlb1Rn3WFev0R7mAWvVYpzM57GGyJSmYaz3nG1zqDm9R2LiIeO3mPfRz2EFTKkO1mMqjDiHU7RmGiP5uWnndn6uynuePH0q65SJyg3sk/M4n7ffeXt4G+ff46hcriB930k7uDe+9KXhADWrV68BQEnerF2jbH1BVC724DaptpjJ6LosWD2HLPgaEuGq62VNzBZrUkv386rxn+2dyrlotOX8U/HjPTBaF93jIcc5td7t2/ljInUUxHoZ+t+TYMtC1WvxK2E/G3NFTVHJMdcTzQf/7v/03bng6Kn/1zOw+rhd4meA9XG7Ir/E8TxNgHWGHqY9mOqZwtEh+OLfsgg3prU2t+qPVpu2jKDSn8pAdhfPiAWzMPvOc0YPFSskpVtSuPz6RUlwq+/hvQ2gquehdV0Ey/YTZLNxv1+0UFZxarhwkZYMsKwXLnwKo3Am/Vmnp8u50s1El1Prr5QwLS6kFtOlcnXk+CP/KdZY1lWDh2sEcjJstmMweLP/4CIks2OwKtYtpc4VB4r5CzAoWbKe3xcO733w0fDue+8h6TyP6dLuOAdv3bo9UkoZzlP0+RRkKlWzP+HzuO0a/LgxXWUTNug1wDZI0vn2LscvwZBefwRLAmdZW6W4n312Ktn8WdMrx95aX8fV4M4gj/MTECmfM0M9YY9Vzl9QpcOh9TrKiK0vte2KjO8NaikFoTJsAnRZHr/M+GooYWJi7Vr6HlI7KjCI6ygtNQxmS3IrIEUiplmIzplswJ6fgZyBjsysDpzrYEs306bAYNba1I065FK/6WY9zlhMc1yOkc81eNS0qvoeFjA3cO5SxJpCIxkPr2pLvvi3wJkOZiL9LUA6F5hSl+n8ABjLRvf5ryTYPn8J7BiHGwDzoyQdvvf97w7HThwhQJtiHMZgs4p59pgEf56vbKMA38+SnXdsBDay986v5dTJrV69jnOkJnf9pmHvvr3DMgzBrk9eJeDGJIxxFmTqjq3R2AJbKAgKY75T9Xvbtu4E9B7AiXUndbXbeEx22zpeAS6O2hO2M6E2mutWMnCve2Z8GEyDIpkeAbsBs1/9Pq+WQi2J1aiF2XXB8W4ut7OANUZhjcVujIPvp9mOcyLMrcEsX/PDshhMltOr87sDVv8uoLZ1hNfcMXMcq89uAW3nUdpphBXqsuAOWmXS+nwoyXK955wx02hCznNMDXhj7GpBmptPHazOsfDV3qa30unroK/xPUad1TtA9T06KOqfF7l0QCmAI7Vvmuy4/siwWocYL9cAjzm4YV22EkWDXl83HcnifFkhAKw9jv27EsXLV67TdmtiWLPOvsH3qWe9OJzAiObS5WvDUnp9LsexejE11daiIjaFaXUtsN4TwxdbzTBvZmR4G7iqHqQqigv4zef6uQ72HqheEwHAfOb7PMDDYttMWcu/ysTLuvQhvg6wu3j56nCR2nBNnywl0OjMc80e8IV9oBtx9VZglk3k3mKcLSswedjBcuYI5+0aqprDsXWe19iXKU7WDeefiT+BOOMtS5rrHUasrrsAU7m/65FSZd9Pt9kp1rD9qGe8d50DJfOtz4yTMMmMzvgHIHPOKg8CLvUlaOCy6nP1CLCZKsk02xClB6l1/HXcXtOttK96/vlDw5dxA99OOYQTu7u/JwknC+x6KPxSARDn2Vr/575kVrMz10PZp+fWyr5Heyzuh712tQaFRC5jtYxrFO9i6zMBoem967XWNZdTmGaNuqcjMOvVXb0TUAzdt88068+Ni1eH2+MTYSr1HliDsugm4ym7f9/9U4M4Ei2bUO1s3rV9uM/xfXLyEzwC1uCWvpn9FrOulM6QUEHZch1wevjjj4YTx48n1tAxePzaVdQ4O4ZvfOON4aUX9sXjwnph+62WSVkucJJ+SfihjrlHeYvGZbrVJ4GHKsCvRcxbpe+JayK7TgV/xlpWebQOPooH3jx7nX9vCQ/38N7rvKsuRteqinqqPGV03icxEw24CgvmDuuCe/z/8Lu/SgzrM8A6cvM+Fv98Blgfi8vwyx/E0wRWPeufB1j7Oc4FgI8G/V161dsEFDti4Fm9TlvL8hGGtTb/BL1ZgusruKLtl1Vj+Ohjtan6XTIpF//0eQ3DyoaR2iUDeTdmazcBeQ80DfmM3mwfAuSOAnI1wdEYwjo6AkE29eqJh6OhwUMYNx2BdQlWolpmSN3N0+D+NkGbXwbXcSiEZZPlXA6ANci+E+MM600NyFeQBd9GMDY+fPjRYUDrBxzPtWHf/kNkyl8i2Ngdw5MT9I77FNB6gw1ahvLVV16JgYs1K1doWK4ESsMm2484rpqGOBjFbBmk0noF8DYOYNUF8Tr1UokcAuCqFjDD15gwM8K7aaeitEnAep3NzwDHoMiaRt2LBVpeR5vVy5zomHyFYFeGLcGzTCPXuuSeOjJzPQKeyk35Fll3GVw39x4QlvMw8lWCiTiO8m/ddddyrmk3QyC4FsC6DuZRF82FBD5KxRxXjZ0u08RdpkSw6rdMR+TSnGfPVMfAKZLz+qpgoSZXB1o+FoMqmZlWt+i8GmVwBBWCVaXcBq8J3HiNz7H/Y1qSpBa5GH7bLbz7/rvDT9+mV+snH6SeeopAahoGxi/BX+SxrV7O9+9MkIDN+Zx2HASsvrdBt66oBmebqFVduRoXVLL+i+JqaZZdOfWtBFnK2Q28bsL+mwRZMUbrjHXUTG/ZNezadYix3sAcxpUUa5N7dwluobHuEmAa3Hsugr4ak6pvM8j32JxrJi3mgmoBVCUq+lfvzRoY5XtwDwUUKBlMEsS6uUps9TXC914Ea9OvWaT3JrqosVwUQy3uweZGHSbNSez1cjWR0WdMqwUJ9deAgWI37/IelbQYZTDbopHgvecuUpc8wmT08oU+P/o86KZyud8T3dZ8+mLirq+R3gNdDeH1dd7EvbYFrHPPK8Dfkyf98zoTm9rFVpvvdU2PWM3OlA2mFMIadg2EZGxk/kpuWcDW2NtOqzVWBt+yWGFnuHauX7eU9rt+Mf9vcf2vkly6gIPwVcsPcDsXdC4lmTKPZJ1yYQGq4FajLOX+BeIFeLJ2yiUtO6Q2V8CiksP5qzycZMdq2kqtlJH0uKgDtO/yEq7TKgCHLV48j0nWiquAl3ESP/ZuFoirXIl8cmTsO6hPv2gdmJsL82gPVVUari+OvdfMv3m8gkcBrQfuPLdUIdJ4QaLKCz4nahuZ6lZm4XVJbbblCKzL1tJqMKTqxLk9CRj9lBYqF2FRZdZ9zM/SGMfPjdFQcy12TvtYT1BE4dHYt75+ef9H6WxigjHIeSmdzdqvAdcQwx2TX5tJ5j1H25vXXn2VpF45j5uwcK9wzfVcTBZ4I+Yxr1czDauNtn2Xw09tvc1wyYRjjtNxYY5UK6yWIPW+FFB7LjLrsI03TSTaIo73t7/0GtarJShM7sFi3mbNukOiwrkygUpnHBZ94tQ5fl4Y7tvGi6TxZgy4lvO6C6iJLpNMeUBLuf2HXhim9JxYTU9dEqH3+cgJEnbbaEe2g161GvbNMA86kDf5pkv66VOn2KeuJMkyw+fu27eLpB+lKmuXAlSvBLDeprVSkqzeI86zlDxUaZC3ivdQqbUAnQJw5c0CUH5JctCErbXegGuTRylzaaUB3WVaSXRnWOfWStZBQeuIE3VfA1yTZvuyN1VBj5P6e3mjec86x2Ttf/f/+FWpYX0GVh/ZdB+TX54B1sfkQvx5DuNpAq0C1lFJ8OyC2QbkF4HWLlPpAWnVHxp0Gi6NtrMpENqdY7NHzq7mc/D1URA7ulgBOsh8yqRWACnoMONZwZMMZLFE1ErdnWQT1zjkQgDrJ4AIM6z3kQs/ROojeHWTUwosYF1B7eniyJ8MDgtMzKT3aGW6/e7XuqRR1erDoNHgTMMdg0oBq4F3erMOywEbOxIEnqMe8YOPjgzf/8FPCQZXDvsPPD889/zLSEfXDsfpt3ns+AkywtY5rRxee+1VGJA1kRheBrCmbQKAp1oHVe2rQaFgQQbT45DhnYDRNIC6xk+DitF+qRVtd/apM6wzmLLQ9gcZp0Y7tlO4zyZv4G1Wv7PQBmkaL10GbN/rm3QLimS8NNUJK4vxUtiCsB22nyHQSm0zx858sH3PCs5PYKr02XYVu3buikzLAHO5MkBcMat9hQGwbWwqsFPaJQC01501rQaRjkfJTyvF0ZnR1CU3FnAuICjAGkljBwsmTmQTwyAIaAo4Rhbb5KGdYVVC3qVygjyvR96nJQ7890nce3/05vdxh/4WknQY5gmMqtoc8vXFUla7mOUAAsFWZzg9Ns1VyoHWY/VYZFyXYU6zAeCJG+YYYxhDJGujlADa31AGpOoyZVmqxsz+ntS2Uru6a4dGL/tJAmzl+AH4AFblwfMICu9MGchPBfAFoHLOjoUAtvce7SxgHU+xq73mtGTEzbQqoZvqiGItZwGrIJ/7tQxkKhAWBChtTTKIa2i7nWqNhfSwMdcG7VkdwmYoYTWAdhJz/yutCxCB8YNhMQCNeVrm7aMlDL3+ruZI4zDCdNS8qute59Hv79HgszOoj7K2c8xsZ0Q7AOi/Z92IgVfVNXreOfrGqPfP65/1MwZMYnTmQkyNAB7Fqho9e7zzSG7dBBwX2+kxKkuthEclnpTrC+ytR9eQzqDca5jx4D8TbbKb9nCehkUdZ81QASJwvEUbLQHTUszp5qV9SQEozZHshSzbal2z4ND1zoBdlslaw3kwpAW46n5UvrmOeb0iLW+YryQUlSuvBnDYZszr5nnYQmccSbyfl76eXPNqb1J1j1VGwLpuaw/OXVbzNoydj8WQrl1Hp4hS+15HHOZVp3RAseynY9rHq8o4yqzJ8zPZVqZj3Ns84jm67usrsB2n3tUk70w8ObmnAf5X7J8KQLJOVdMfv1yPe8u30TnvWiWAnStfqLla91NJgdMbOy2LitF0bguU/Exr3j83WRPpMAlKe7WyVn7p9deHgwcOUCaxLe2C7Csqm+n9Z4LTcypAP3dfzGaGsydUUqDWSffXuuUidU09qlJr1hrXBxU9mtEpmWAdm+S8L5w4PpxBjjuf/XAd+4SlGqvob716C14MtOWZzzHqJezafhmZ76mPjg6n3j88XNQNmtesIQlgW6J5jPtl5t4N+oLL7G+itOFzknPKisfW46y/mWtKGcTm7fS8xhV9EQB+nP6pSc5YesF8X8pjroHXMQq7BuM6H2Z3BV4C8xfCek+jLLhyIXMpp2oSTaVVYzPTVorXClKtzxWc6njufaWc3qXDp2b+GB9oTMbeZBygMqonSfuaUl4bc+vKbHIq8Uld+/5V64+qlkryeUx9r8q1ifS9zLNMOqkuU2r+v/0exoa/El/PAOvjeJmfAdbH8ar8ksf0NADX+3cAOo1J6Kf9RbaqL7z976m54peAlGbC5KYc4xY2WQFrjN9bQjfLdDM/Gd04dQb+mWUpBUyjF8AQmcVepkmjI8CqLKdBly1TwpopjwJ4PcDdb9lS26/cGM5f/Ayp0IfI4c4i07xBsGr7FPvuTSYUW8ZrVyyhvQiAs+qTlNnaWgbAykaR+rAGYv27rEb1IaXVjeZDAhc2NcdCVnHpUjP8mBUthl1YwWYMgJjG5v8KfV+/890fE+Bcp74VsEatohLh8zhjnjj5WWrKVq1eQU+4VwJedN/VYVJpUskdC0jrpOi//SzbIQgON2D6oYPi6TNnCDqvxwXZACMyotnaPaWZVQezhTpZaw7tkXgP6aqbvQBAsGItq4YUXnsDFBnW1avWRko6jcusoMug1Ytzl9cK/JUT38B1MYY4jSFSFriKmiR7jUbqu1GZ78awEVs2U5sKEDPQC0hq7KPgphyayxFZhSAgKD4AACAASURBVFSvp1xEAkSA3OfoXE1gybmdmwbtXWLamQtnkPOvn3sHC15jpbQdjPQAshoDNYawyTZlhB2LJDKY6wJs/526VsbJ63Hy1HGcTn88/OSn38Ml+hwBLZl+AlsBntfD+eJxGDCvorWSQCuA1VpgAvI11GqVMZQJCc6fxxbx+RswcdqFNE6zJRUCJgcEqhs22VJJJ1RqoTnmVcwZW3TMwIbLot65Y6C4eti753kY9UOw9xv5PBkj5NSLkH3OzOP5yPA4xs6qVmQ2J5PtN6BgsP+72Jc6ztmxTJQlizbXcqaP6wOSH2FVI7UcS8uhCWSgJkQE8mM8ltp3zc0yRr5vu+8FoCFYC7D67SrgpzvvumumwMfx7LLuufV4VCJcYC3SPMFLA+ijgHUUwHpunRGrOdSTHo8yxjUGZVzj+tB7u/axGXVQ97HOwo4y+qOscIJe3k254bLWG9d7zhrE1LEyxq4V1jwLWJ2L1YvUpFl/bd3P1ugZhN+xjzJjVxLrUgroNJ7vMLUDdXFTKECu4kR9gQTbBZJLOAu7rvJtMkHmUzfsW/TV1M17mp+TSm0N2DlgAeti1lFNk1y2BZM6bmv4tNY2UwCQDlbX0ddSltWxmOJ9NHeS4RWo2n/1c/chDjjuvjyn90qd7ZcaszyPCPUC59+vkwy/JQO9BrUnEJSR+3zZZuvKrV1P2xfnsUiAn0p0vX7W7q8BnHpuzhMB8N69e6uXqGsuiagJlClXAUYTsKzePyYURr9G99HZ+8ASk1YTH9l91r3ueF29qnV4F7k47gIhyzG8Zu4BMsrOB8/BdVYTwZ0YrD3//HOpad1P+YD7hMqgtIuJN0OBebO6MoiZx4XYmvigbbDtsarGKdVOB7Jx8W7z3zXUhPNC7oVj7747/PiP/8Pw6eGjw0YSr7upH93E2v6QsVy7Zf2w78Xnh50H6M29lppmkpATMKifAlg/on3RCZK31qDqIOy6oC+8RmLLlpIk0WUfxn8GSfEqwOnOQ3uGl7/62vDcGy8Pa1gLVY3fpUfq6ZPH02pGIL+QNWsZNf0rrPnl/G/S9sW9Yvw6JTW36AV8e5xrNd766FrKUeOpYZaJ7qiqOCcZbNUN6e/O44J+1wzXlTCjTdGwhPtB9Y/3oiU6PVHWr293Ce7XN2x6m29zMZV7T60rlmL0PvNJys0VG8+x8krJuVdNfOgp8Y/+z48emXNP5y/PwOrjel2fAdbH9cr8Esf1NADWB9MAuJ8DWPu5jTKs/bG+ELsBJANO4GjwEEaQxd5FOIC11Y8VcO0otAHZbJEVTD7y1ZVLsw/6gAE+kicyzA8wCrlvR3Rrapp5TpcjLsOw4iHAlFQwC/xkerOe/Oxj6qUukm3V+GYS0ErNrnWvWurDOC0lSLD/npuUcYy1Ihoapb7TGlaCAANrd5kCc8sIMGQb2Mh4p97vb/EiQS+ZXcyXNmzYEobVlu7WEp67MA6wOU/NmBsqTNvKajdxhc3c75UBrK+mX6tAUiMJA0/ZNsfV2j8ZG4dwnIDp9Gn6ewIe9+zZG9b1ErVgyp7K1bZYKgFrbZJzssgdO3AJZmO/QT3PLYCmm72yWxMCBpnWYMpM+BqDprVrkZWySd9BSqr0+AK1b5HmYaIieaT0r8usbW+i8YxB9Ib1GiZtxpBJieq2OOdWoC7TZ2N06isZ65i3aKTF/KsaaMe7ZKQG3BW/lottr08rU5GSoHuOvV9tgqoGLubmbnO67MFajUZcMvtzE8OZfGix5yj7ZTCpDFnw3h1eK+gksGG+WNv3J9/91vCDH313OIH8fBxn1puwOjKs1UrIILCYExMJgjaPoGTFMsj3kUavDktocOp5GkwvZ77tgd159aUXGM81JF6OoRg4CoN7bXjx5YPUswlCMWWB3TbE7GZbMlUPHy6AbbjFvbEcBmbv8NJLb+CuvCfs6+cPHDNl7dSacYw6TMv49mswd68nbA0g62AwbpnWvLUslEPq9TKQfUBixtcWM1tgUWmeX87b7pTaAWuZWyGbTbKpz9WqI541DMvHlSmUNX2eZx1fzRvnqWuPPS078B5lfltknvWlM+lKgjvI6de5mOE5qW6fO6NAdRRkek69BKLLqftjfR0tIF0u3M4hmb9yG6/ETgcu3ZCqB7wumIKSknPCZGp6ZK1v2LeFJIfobWr/ZuaSgMr39thSH81FldGKzJAxUlJqIkPWyIVDqXB5CTjfrWuXTYOd4tpdv34TWeZ41pFjx09mbVMebO9q24Zo3KTKwrkyBTM6AagLyy2zpSEdgHUMAx1Nk3rvU2XAK1J6sRjjtFXDRuaxSZjVjIVAVJfyccCqn5uelZymZQ+eszJjx0vDJIFrTLCajN8kosxl7wHeZek6mwviu4Q/yohIPlkvGgNf97kGe0o9SeKQkOrKDwGv1+M49ZBnzp4N+NuCUZ7jq7TYFjXFonprVBJKEBG2tLH2o4xbf8zP6fWqPldQXUmvqlv2/ig5dK3VGe+mJvBayp4H4PDYvLDlJAwZG03pDuIc/PJLL9I6Z28c1b3uMQCyR6/3UhjC2ndzD3gXud2mxKYY5g5kHW/XLp3g3e82wDA7TrLa1k5qNrWK8f34rbeG7/ybPxou0mZmjOu9Y/sOErDbAwqXsb7tPbh/eBG10CHWLp1/LeK5ARD99K13hjd/8IPhCj1+r7P/OKYyzC+9+Cpuy8iDl9CajGTnBdoxfXbp7HD++qWBlWn4yje/NvzmX/2tYd/BPSRMbg7nznzGMd0gsTNvWAdbv4g18y770S36rI6TLLxw4Rxtmrj35lP+s5gaZHqtx7zQBJPKkDhB0wsbhUfch5OEdqdufWz52aXdXl/ngYosTahcsywfyvW05jwJqza2XlPeXxVHv8dLau59VkqLnkwNc+pzTdiSePQ1WV8TC1WpS/lRqHwp52tVBnpp/MN/SunJU/31DKw+zpf3GWB9nK/On3FsTwtgHd10+ym7sSdQ00ygffXALsFAC/T8k3VCZsGtqdTlsbe1me2B2Jbi2UW7AYiA1dbOJtndAInsH7XA5//MhLvB1mYd10oJTk2HYr40J+8LSwX7tHChemEYwalrw/FPP0IyewSm9TSbuUZG00i72JgJCpcQtG1aT2uCJqvzsB4SrMU5WBCV2kzNdlqPVgJ0a+8MGm0F4c5XdYn+0zoX5ZtsaqnVA2Aic3r4uTVFSzE6uTq89/6R4aOPj4NhFg0vvvQq2eVFYRjsFfj666+Rqd4UAHiO3puCc8fVDcs2O2bglQbZ9kZwepcAwiAtLSJgXcZhXwSXjkxMbQKYJBEKxAqEVhIQOEa3kdlO0Ex92TKy3NYMAVwNgARP1aO2pGBp5cNny2bLrt5AwqdToaBauZoGSVu3boI93Zj2KgH+MNWyFgY91rONYeoiEEu7nQTf1oh53bzeBTLTMiFAJzn9krKlHLfk4ALXXovVnx+Wn7kTaXj+XfNnZOZkLGZZkMy5hGhh2L8IWMPhzc7BkmD7mEGwQaYAdS4Yrt6lSrT+1b/+f4cf/uT7BPvncT69lgDI4/J4rQGeBuwLXGUVBRmVfa8+tM6vVdRrCTgEn8p0TRxsRjq9h+TCfhISW5kT96hdvUgQd+ESQSJN7Xfv2c59tojPmuK+w8QEYFASVNhKaC9NlqZxe128ePmwHTOmV159g/rWrQR5q/i7PWBhpJkfsg0GjlWjPcdKet/XmBYzX7VWxXL2HrVem7CVMjGA8qrRam1BmiQ4bHFqolclAFb2GcCg8Q0XOPI5r2HMYfyu6xjQKqBXChm8VS1zkjCili/u0h4bgZzsyA2C1S699LqWPLzaJHWL1C79Hk3EdYDZkxEdcJRqY1T6PBdsdiDSVSeVbJhLloyWSvgc14eUHIzUL3eQ3D+/glcTNQDa1NZVL07dVzMeqZ3GeE3AxO+CtZWwgYIT2ZdcI94jvXQTeJebrvLWaGFyn/W+mwVU/HLsvbfttTwdQHqX2vrPMK27CNOoEmA+hjcanaEs4DU+7y79m2Vap+wLCbutedJda9xJ/C10/XE9TrsdjlOzpQDXRcNO2jFtpzZ7FUymDLmJutNnzg6naRPlGqe5kz/LoI1EGsciYBUYp664yVsj7U35gMG8xkSAEq6za5uqjIAE1i7rVZ0zad00O77VP1xwpeJj69atWUMdT8dQYHwWsNodfnuSzHEOeMl9UU7sSngd3+xEri0BISazqm1L/d7q+0ek8QVafE2plLz3LZ/QayD7Cf8WnNacLKOrrFu2NnPt4n5Q2SSQtbftds7h5VdeHJ47eCBrsF+aEtVn+NI5g7NcG4+LMXO99fpPsd5b/3nkKMZx3Deu3d6ve/bsSQLEpIdg3V7hzyFDvgYL/+Nvf3t484c/IoECcGTslE/v2Lotx6yr+/PPPTd85etfGzbt2x9Qak/eKUDv1fErwxkSAscxqzuBrHicObB/995hx+btw/pV68Ka36TVzH3K82+wVx/+9Nhwd/79Yee+nbhZa9Y1HRO6JD/Yq2zjZJnEfcsEcFS+hR+EiV4VKPOJAeYvqpZtiW9cXxiOamVmyQ+9dbkGxje993HdKgUQp1EuOQernrgAq3GCcvFZhVlLrs7WsHqtMuit7Z7Mui2L+L07CWdPzhpYNeb2stW3ovZC/1p7R5Vq2Cu53s9j8r78R7/3YdvjntYfzwDr43xlnwHWx/nq/CnH9jSA1SysMJFZJhuI7OA1m1tjooIu/KqIvjJ/Hcglk42RDyDKx82y6/qZ1zYQMItADb4SmNbbyZBlAc8mXhRX75tY6WDBTAFWNyGD1GJR/KOZ8gpQKtC1V6HOmGxUC/yWlblLjdaJ4fjJD4ez546HXR0+JxCiN9ttAvV5BEjbYALt+ykLqLROIycNhTwmg54evBsECQj8XJkAAz2DDIMrNxaP2+OQ9TVZvmjRUk5BkxMz+RsAM7eHt9/9aPjRj96mfcSN4YUXX6HVzTbAK4wYoHXX7l2RziqPPX/ubIBdnauDZYKgNj3BheyNDF4klQAGZcEGHR5jGKtIVmtjTPAftqzb5QNoqAm9fvUym6+b6QPkdGsIUHSXXRUA4/i6ocvuyCgvJWAVDLvJVq9XAiZdP2GEbcYuYNUwKUYmyWR3Jq7ARx1HZY8L/LS2OwZimQ8V8OUZs7/7i9LyOXatpTDaXPXZopnOjvWNrj6nJtPIv+uBzKc200YAbk+WdMDb5ifBjfVu1RfSDHurYTWxwXkYdP3hv/7D4cc//THB2GUY0MmMf/Wt1OzIuWTdpAYq1Gwyz2SpDDg9REHvEoL5GYIWZW6aNa2E5d7KnNy+eeuwc8v2YQ+Su9WYmdynBnvy5jUCzInUtfqtTE62QfmtIMXEivPhLp9rQkPwqix5JxL0PXsOYdqyh6TCRo6HuamxCuD6NtLM29QvFvAp4OX1D3vaQJuBVQHWagUiwxlWgvmgRG4RiRpl0rKeBtkCSs2bOjDrLOMK+4Lai1WZXMCS97SslyDAgN0AstjasO0CVmTn+WQBK/8yeCymt9jS67iC6toqoOgurx2wRpXQZMZJvrUWPl7dzgj7szMiX2TLOmPbmZEuJ+4AtUBFSZ/7WPV/99fU3FceXoZTmYVtXF1De9/QchQugJV1L6un7tzKWR0fQByAwmvj7yZRXAsEeXMgPLdRu49quU7fTq9f5n7OvNZKa/Jj8uTzCsTK9Nmz9yLSw4swYVdgXB/wN3tdlsMzc4sgPkyogFIWVPkuySydhTVrcqKknCLnLXMFi8h82M/6souaSx3avQ66pB85qgLms3z2bYCwZQ8aHSnR7UZGXte+N1WpRpVw9MSAJ5m+zzzm+Bag5X7lePte45wsVncqAMvkyf79+2kHtS1zyPXUhJ+AVXDm92hro9Fra/Kg7g3rd7sqoK6r86K7QXvMXt+eqPDvHp/PmasRt1cs7s4ajpkkSWKxlclkThUraDml4xnzbcsZstcVyFlGAmfP3t3Da5j27d+3JwZRce7NPPLbJGFuocwEWcBi0BlD3kfVzNu053rr7bezT6wBcKZ+lzZiadUkkGbOWav6AkB0JeN6kbZe3/+Tb9Hv9BhJtIv5vM1r8ShYs25Yw9+3U9P6Mr2hD1Fru4Ia2wWscXEy4q2u8vyzn306nAC0Hvv48DCfObN8PtdPSbnnSv3rnuf3DSs3rhk+OXtyOEbJxfRD5jnA9A4JurWshXt2048bx+kHJPLuwa7amsa+qTLL1aZNeTn3JqLj+7qqxxnafbCukdev2mZZr6sSzHHOjdkcz7kvWtut7GVeO+cea1q5MfNaroMsa2//lfeN9NyEyZxBoTedINlEsNe61GClRvF+1MDMMpjUCXNcMbTzpuSPgmPVFIJe59J5kgX/4B+/U5vTU/n1DKw+7pf1GWB93K/Qzzm+pwWsemrWsHbZ0qw8zo2VhTWbrICUhdznuKC7OfWvLg32cRfkckFkUbd2rwVHCdAao5Us+ch4Rt7J7zFl6bVFnSkbYS3KydANqJw+y6U0uchieAKK2CzYgMJSsLk9/NyfSNYmLlAv+mna3GjGdG8Gt8B7GLaQkb0NK7waBlCQYF84DReyAQEcDEFSQ5raIk05DCo0QCqmwUA7BjL2RAU55LjCbJZ5DyE7Z22GlBqpMYwxqB38DJfE9z44Qu/OYxzv4mH7rj3Dzt17AnAMhJQ0e65XYT8nqJlyExMoPgyDVWM8STuHWxy7G2yxAzAvBItXqHtN8OoYh+ErsOo49cA415ejSu9M2ED+kgBoIw6P+/btRrq4PEGdTMWa1Wvz3qtXbQDQbojMdz3OlGGtsoWbFLDulevdTEy8vrPXJ9evBdAeS2N5RyXgPRD9uT+DNTtgHb0Je8KjwOociO31ZH8aYK1nG+BUzVDNzvx/AsS53/2XUtSSK+toK0iwRrhcSCcYv8OHjwzf/u63cQp+D4b1EjXLuEeTiZelEITdpfZX4F+GLvOSDIiLsqA9kudiZZyvXlDZpdXIw62l20J7mz3bdw8v0O7IxMBSpG1Ed7Ba13kfWhItwchmhWYwtKyZlNm1zrckuLLwnkucPfkSwO3edZC6t9dpffMSJ1Yu245fGDbYWIHrND2Hrc/KKGhsNnv9gkPqWNNXUGapWFh7Fi/mvvDf3bnXAM25XDXn1tb6vjPU324u6aAJIuZ82OYGWDOvOF6TTqlTbLmDsOxCKQG5AJQAz5YUsmvLSJKcPfVpHK/9nO4S2wG3948Sx7q+tXZ085M+5/q192cPJHsN2ihgHZUNz5kljUqV51yrOws7ysaOAlg/KzI/7meBWRhEr0irEXbgewKi93oWVNoOqxzJ5+dcSwotQi2n58onFuCt96s5VnC02LquSKnabkF83QIdsDpePmY/ZZ3MT356OqzcMmuOkQm7vvkSQatKk4d8xk0A6zVaYE1wfNPMNQGjpk8a2ZB1CBO2f8+uYQclAtYPCliPHDk6fPgh6heAa7GLMLGweDqGO4edM2kVY9IiwX0xmQIN3z+SWkFCQGw5TrvGdMBqAi3Kmbamn6HOf5x11fHcgkPtPlrSrOTznLOCVRN+fobJP2tfq1VRjd9c4oYxTYK0pOzW3Y4C1G7clr3SU2/1q12Z0QFsZ/CrvKF2xORnvWYya64WlcPLumHNfTnVVplEri9jKEBzr1LtIlh98cUXIhMWaArgyjm6WvMIhAXYXrNbyLF19jW/cAzzpD/6N/9mOHrkWI7DPUVA73sol7bEYx17geqZ9cim98Oarqf91gn6T//wzR8PP0UifOrTT4dFjMVf/rVvDjvYK1azZ61mruwlCbsVifAKTJPms1ZRgYMjNMdBgu4GCdMjtH47dfT4cPmzM8P1i/SthSFdvXn98OXf+Prw3GsvDhTeDJ+dPz1cuHJuuHAZl2Hkwi+9eBAmeZUNi4cpylqmSfTplqyjskkZE1vzAKz3SapqDHifOGAh+3OSRQ5bA6xKy+P26z3AXG72cXUvmHQ0JkktMEy6DDtrjmuI1yBqIJlTxrMMvqqNm9fOkqiMdwOlrl5d4t4dpEcVGSlT4P5Qkr6UvaPqVS0FaA7ymi7yXn7GVQy//t7/+qNcp6fz6xlgfdyv6zPA+rhfoT/l+J4G4Dp9czybbjZPmQAy9y4btzXGiDlGSYKUTxls9g12tO9lD4J8routDGuXvWQDZsEtvsDvCprydzd//xJpTZfWmfJvg55AKsg02fp6TQGx1BHJmvSejga+bEDKTq2xlI2amLxC8H4N0HoRw5KzJQsGsC6h/sXM/7SN3Qmu1yEv0m3Rdjc6QVpbIt8gWDWjagsb6y4jueRzdM40qNMwZkkzOkomNhI1Wyys4vVIQokdIbvYbIzFcWt9AINxfRLn4GPDBx8eGVCMDjtwzH3ttdcTEOoEqOS26oluFGCIY2cFSNZ9yRSk/ofzzyZH8O+Ynz9/PsdpXbC9VkvG5kaLBJogVzmh89XgJ1b9DKFZetk9a1k3YHShW7FOvgZzMhCCrw0btpLV1tBkRQJJ38sgT5MrXYWNA5Rrh91Iu5fO2vQaWq9lyeAi/ZWFHSEyR4HD3L8bTeR72df353wlUJ99n2LkOnidffrPMKyjgLVAav+akwj30FFTzOqd6gd5nhsA7GbwZVM/+ujDBNzHMQFR2qjE0T6Sy5bRmod54Xy+A2tkiyADEaXCZ5E/FpvSpc9Vf2gA7/tqoKMB1wqCPcHql1798vDCwefCfF+8dG44fPTDsKkvErQtQxo8RbLp5pSS4AVcE91TNdLC5ZLreVs5JXJZwduKFfaKnIfknH7AL3897W+sOVTC/tBEyG3mgW1vANjWKxu0RyLcZMImJh4FrBWgGVA73xZQX1nGV/YwtVcqdeCw992IqCdMBO7WDRoUr+LzLR0QMPvt+Ht/uSZI+5n88d+pYZXRNWjXURUW21o1QYX1xWfOnMr94hrW28moeEibLR6z9q6ucyk+RoPFUeYss7QFmR2o/qxsvALeku8KNjTTKgVBkm5hQlvbqb6EtTnWmcJShBSr24F8TxR6X3p/FNAtltukmB9kUkpgpVmRv+sQHka4BdZhqMOcdnfmOQMx70/rKGZBt4nHxibVeJQHUeCRzDbXQzCmX4Bz+4OPPqIO/2KOZ/v2nZH5a7Y0lRro6WESwHpTYybmzW3mkHPfpFCYQebOKua1gHUrSgxBrPfU++9z//C+Z1m3XMsXs465xpT8nrrONs6dkcxwer5husq5tiTpJsPKvMjr7zy0LZOqmdSL8nmTACF7VWtm5zXznlwPMPa8vS61bxWT28fP+eLY973N4/ArDsNeE+b9Pc+zXS//VgnbLvesudLNt/ybTK6JhtG6Vo+xlAYqdmodK7DUAOrsPlf9eU0YpaYSkOocMfk4OUEPbsZ6GwmBl6hpff2N12qsTa7yd9feKtdZEb3K5StX4zFhScpZyhq++73vo1IYj2O99aq2vjp04GAkwY6vibpXX3k5tbMruUZbVCWxpnzru98Z3v/g/eESzN8i5sxvf+PXh1975bVh++r1wySfcY4kwatffWN47iuvDcswZJohubYQ4DqfZEYUD4zffeoyP/vw4+Hw2+8gxb4wjGHMtY/1bdteeobTW33y9uRwbXKchAgmSqhJNuNCrDuwzOod1oIZylNWs2+NrbCVlPXGKMaYm0ptNTCMoaD12k2FFadwEslJkHvNSNB47av/s2UwJhHL/GyJiTUScinZYM+dAQCXG7eJi94DvOqRozhTOmwpDOM2qsLQoMlr35NTfX3JHce1cX9wL7e0w1KN1IE3dj5zkgNyLzEO+91//NOfux8++Q8+A6tPwjV8BlifhKv0Zxzjkwxcb09ay0gr8J7pZeM8f+5c6niULrrhCpJ27txJ7zQCXQIld3r/1pmISN54D7PhBuYu+GYN7dEWJon3jkFBWJ9WwxN2qSSGCUqVysii5DVVw2YU1esci0lo7JhYRRmQNYJsNgbYfq6LfSSOaXtxC/B3nbew5yQAFtdAmdabANmlslNL2bTY4G6z6SmJtSeove5sD1BER0ly3cB0NFXSqczzIQ3Ob7H56BSsEYqsQw/MPV5h0xrcExeSyde59eaUPQdxlKRucBHGEg/ZPC9dvo4M6wOYVvvE3hu+/JWvUdP6coJG5cFT1IZ5PtX7EJk1G6e1uwZWSq+9HqqkDfzdaGXUNGLKkt+yyBXw2W6m10MVG2GG2IboZuyVOC3FFGUNPe82EeCsZxx27d5dcjlqkgTCk0iZda8UhMctWVasSULtD1oMRAveObeaRhnAgKXZnp2N3UkwPuKu+QsBa71DrnP/KgK0M6KPbnBlOPWFTe8/CrC2Qczxp1iarwKWmkxJ/V3ADfitn/6EHrvvITUn8097EGt8FzFHBGXO5ZqTMwmaDXoEJ7I4ZS5V9aICwR4Qe7YCFpNCa1atGQ7tPQBgfSM9C8MAXZXBvU1rpD3DoecPIr1fSEJmHGfXU7xOV2UTAbAnyN0TT9tWxhZBmvFQSyyLumDBckD3jmHvnue4zhi1rKYFBf2DZ2h7M4MZ2L27AE4Ah4kOHYcjvXe4Y9JS4+KYdCOkqg0jqaMsOGyqvWJrXcgE9aUtOeU9ckfDIO5t59FqztFaOft/mvy5P9L3UdCWPJXJjch4yzBoEcHgFDW7l+jNa/2c4OTGjev5HN9fIFAAp3raRsKuGkJQ5n/tnv7iej0q4+2gbhSs9vOo6TcHCk08pK1Wm9ujPzsY7sFp783ZZatdFjrLsIXhbyYubb6VRLs+U1WHAavrgufqGpPxbxJE11qVMDLU3vM6lsYnqzkIp3a7yfJzLf28WRWLw10UbQevufTcP/a2tD3XKcDHBVgwhTfuASYTIonks0y83YeRv8fxTrL+3kAF4tqldFVgtRYFyz4kwZtJ+Lg5CLre/+DDtPWyf/R9wI4t0Uy+jdb7dol2N6XK3tGSCj7Pscu15XO7a3J6PVuWER8CMcfweAAAIABJREFUe0ajhmCueO/pszAq2x1lt/0M527/6vfo6HWse7bMqhwv37snOXx+JV2qd3PuQMan94vt0lHXg5608DXeA1lhIv9ttdodmAtMncdFq9b8sExBNYO1vYAyS2DSs5V5aOJ1566dJLSeS23rUh3OU9axGDCKMoN9SwZcJc7OPXuSLL3DuvSjN38yvPcu+9GHH2bv97i3UOPrvqcB3Crqg7dto68p+41Mq4ZFSwGxk9TdC9zusdZ9itrkNCzti5QfvLBzD8KPmeEILOxf/O2/NHztr/zWsPbgLs6Rz0Ylcou92WT4GueRrZaYL5OwhxfPnxnucq9Ps47dBGxeZa9eyDpnLOGQ+l2JVvZF+0hbn8saNzZmosJk8gPOc3y2h7TJM0H+fPbprLPMFdnOYq3LZT5MfcaINkLpNyujajmFyYnqxx7PjhhhyfhjtNXlvy05FfDNmOX5gE7Xpb4OmvQ0Ed3lwM6RUbWFczUKqySnKvbx+qaG3ziLcUxNLeN0jX3gd//JW7Nz9On5xzOw+qRcy2eA9Um5Ur/gOJ9ksOop3YWBNPvqQum5uJG8i3X9Ocwner2PAMnFdPsOgl3YNzexqrkqVtSv5d390McTNDa2oKKj2Yxj2KoEHrOcR+M+rC3s8rUeJydaTuAkeWnWcYY6uZk46+mGWHbvAalN0pjnKkNU+kQLAGWUCxcSiN+/CQg/jUnIZYIosuxjZOlRId64fjVAZA0SKetYDZyVrRm/aXpkgLgSRkEGVGdfezncsI8lYMSinOVkrWMCEikXASwbj8GTG5FqRGu77gIEPgcYzIPR0nAJY06cKC8hp3pnOIokaiWSK0HrWuRUBtiC1tsEAXE39FN0f+VfBlgxIuHbseqMt4HY6dNncu1mHRENPnltQGpkzZ11KgmvcuflMB/Wn+7cuY1AZ3t6JJrpVQZm3doEbPDZMzAgnKdtapTQuZnKclujaDA6zDdTjvwscqmSZlf7EzF/Y88CGAr7VWP1qqutr/Yz+YjRx4pZr7MYZULzzm1ezN2UvxiwPnrj+gklCS4g0L86MJj7rHTVyzg5he0Ha4xj4CIT8N7773CfvDOcOn02UkgTGcuYJx50OWffDuDrgazMv1LZuE83CaNBt383QKrg6n4A7lrA3M6t2zEk2RMwqARcaeNWjGuef+EQQZFz6y5zRIkoJli4Yi6AjRgI9KZgXO/gpmkdt8FdmY6YXIHxh2W9/2Ahksidw769B+MevHbtJo4BiSWoowPXJGVIsnhcvS1QII3XqEl0Sx6MIQnzfAyVQZ2HtbCtn2skxFVf6b3huSojNYniGMkqOM/GcKKN0UwYv7oeBo3Os0g+m+lSjHxkTCPhvJLAtBhKFB1tPH1tOR4XMxnpZSPoDfYF7z24zMxrYHqWeWxzogOOn8ew9nlTYMqygAIqo9+jz+lj0OdZBzideevgpR+X88v7yXpm17CsrwFmtTb7u+vNOmSZmb65JnXfCPyUNxqUx5BI5tq/twRJzjfguvKTAsq6EdqPgPH2eTxmAtDhMzlnOxdB6xnWA4Nnj9NPXWbCjjVwsMaWaztxExdhAMiUdfb2vOQ97b+6D4ZVwGoPZD0CPvjo47TjukNyxBY7aYvGHJHZ6gfkcTs+Ybva35xvjnmxWgDCuOJWyymNlPqaOJUerBpXOZbU2aJOcT0vMzVxXzFrSa5wIib+ql9n1Q33+3Z2jwsDWmuX87BMqADl8S1grkUGXBfEsU2/bI7Ltku6iZfEmHmfFmrFECtZFvy7NrtkmgjKWtqueSTOScRVH+TIxGVh+RTXo8+Rva4iGSCzupb9K+UE9MDVQE/XYPdpW9x4yh9RL3oWJnSKc17KXrb34MHhAOqNZTClXtdv/fGfkET4IHWS01w7QZn9sg9htLSTfV+m1rVJFdIK9oat1CNv9nPXY/TEuJ05cWL4w3/+L4apy+PDGu7tjWtWZ539tb/w68OLX3t9WIpp0n1Mk+ZjDHYbDwXlvxpw3cHI7zblL5PItS+TCLwLwLwCY3yJfXmSdWw9r1vNOa3CgVgl0AyvdQ2w2/tiFjgBq2ZjgvYHrHMTGLDJVKaXbK4v64FjmDii1BF1HxTD6nzvZT8qY7J+2wWg1Yt3ibnJbJ22Bawpi8q9P5ecSHLb+co67bXttekCVtVN3ZhpVI2R8qmAZH0HVEBVH13niGUl9iT29b6Xe8o5FDr/yz95sy8lT9HPZ4D1SbmYzwDrk3Klfs5xPulg1VPSdKnLrjwfwekPsJ/XLVEmRGt/ZUIyeDvYuL7xjW9EHtzrV2vRr15zxRY1R0oX9ICQAgYVuNV3gzNhlObpIMtGr8Rsxo3C+iGkjZFTJRC1BYoM1RBZjBv1bTYy2aZu/68T661b1Yx+Ha1YNJqxFkT2xfpA7e2HeffYzC4DNq+yGdBeYLlSRrLvE1cIdpCQwULJOnqs1rMa2JWL6q1s0GNj9pVTLr1guAGjOX1H4xwbuSNH4lt5pfVVS7LpGRC6pXpuBDQAXbbFgNc7aIQXcXz2xjx67MTwox+/NXxMPdf+/c8N+/YfhMlcHXmWNWRxamZclBMlASDzbMDJ+3usXXrkNTt//txwEXlXOb52kwgNSpYCuJentUb6RcYQqLK4nufu3dv53L2A1u2RpcomCm68ctbMacKiVFOwupJji1SNACuy4mbaZBbb45zXQMIj7AT4ZFQC5bF1qV3dUr32tH77IksagNQj8zyj15q2WdQC0KrX/LM3vl8MWGvujgLW1GJSH+U534KJV2oucy9gPXL0MDWs1GCRKJi4QX0TBlvLmSOyToJPvz0Xfxp0GGjKipUEzPlmH1JUCcxTJd46PRtApw0M820NrMZaxnwjoG4z/Wt3w3zvpufiOgLEi9TL2v9Wwyyl3Hemb6Zl0wP6tS7AbOwGzOv9+zDjgNil1Bjfof5Kl+IHSbbA9lM/vXnzNurR6OO4/3kC3S0AC12NBSkGxTKXHA/3mwZOymoNpqOAaPJgZcwmjAzOVjH/PVcBa9wwld3FGXqut2vmLgFawJQtobglnZNruF9XkgzRrM0kjONhPsH5KRixr3NAa6TZgq8hAP4qsmCZZ6+XSQXnXK8ncx7EaTNgp5ICziHlgQaOvb1MB9OjrHdn9fysnwc2R8FtZ7062OzP73N4jj0vBniUgZ0tmWhgsr+2js/5U2NZ90vdr6W4gLUEEKxhzBxD52jabMh0KgcWZDaJaRjUuqmqCDl3W3epraRhyyc+sk77oO+tsVsSRiTMZFKvwYZa03rm7JnhGoyYQNFe0CvXbKCFiQkJGFbW4tsaMrFmWVbiGrqcYH8vDOsWTOUIeGJo9PGRwyheYGw1/wIQC/g0T+r9Rz1fxyxAtcl9rX323nEcZUxTE2gbHMZJVstkWzdkMokXdt0z40Stze7J1X5d+nzpLGiXdPd1dtSMqycacg25Hq4UAuGejOmOwn3O93nm2jzB/ukxqhCIHwLfgj/ZVc9vrO09MchyHc34l6u65xAzIWW9vG4pgEavBes1NYLbumUja8POqGNWraSvOOuV67Lt2WzZpjTaxMf3cPU9cvTYMMHYe79topfrNpzIdYH22r79NknqC+cjm74IaL2AFPzll18afvM3f3P4EuZJl1FcGQeYqFoDGD2ACucV2tds5pqq2Jmm/ODb/+7fDT/9/g+GazxXR+hXX3mJvWUPxksrhrvsww8wTlwPmF7IfDDR5DldPHN6OMFcOHHsMHvNJf5GqQPz/w7y2wXc+5upf/Xz9FdYjhrIGEHQaosfAavKF7eQrDf8N8VapyzXkgIlzGE+43PRjBn5ve49EwzFus72rc3v5TLekxneH84t2Wbl7TK7qhgiqU4Co9QypeLwBisg25UYlTyaq3Xvr4lqgOMyGW0KogNk17Jq+1Umbbm/eQ+l959Qb/w//9Of1Eb51Hz92Xv2U3OqT8GJPAOsT/BFfBoA6+f3qs9d35ANkt7CSOEz3Bv9t5urm9g5pEIC1m9+85vDCy+8kEy2hkO9/UTkVN3MxlqeBLb9W1lwZ8o6u2VgVa0crIm8jonNRTbMKwTjZl8FfBs2rMX4YTMb0wpqSMiOsp/bN9R2HvYvkz1K+wYC6snJKdqu3AJ47U7/wBloTANa2SbZp4VY3N8jiL83c5PNgE1oiXVcnDuBv8dWDCSZWsCJNTuRXQH+DNytXx1DErscECEwFRzfRUZpDatGIQFyPK75zDLaTyipdKPRrKQ/5yGbk+YkOmou470WLliCzPNGpMH/8l/+K7KpCxjf3enhehOWwnpVr4ljY/2ODrVrkS0blGmIsczm5oJqNmUNmi4zbseOHg1gVba1NuYZgB0MRrZu3ULWfWNaEyT7y4Z8ExZEKdXGjeth2biWmFbIBmg0lNYQnIv77CrGUkmwm7s1bQYaBv7l0qozrdfYhIDJhyZr6oyOgN0YbDZhUeAzbXYSKVdd6+jXFwHr7N8i7/UlMomx1+CXOYa0eIc/e/P70wHr6BytWqKFBH/OC89XZv/ixfOw4h/DRrybfrmyTbfvKAGmX5+JElUAjJEyVr+mpmi1AJAzENmEe6b3iWyQdXTK0CaQE1+h3msCpkEJsfJhg9LlfG8kCP36V786/MZvfDOMmn1Mr/G81DSR1JE51UBm+fLFSN7HYXImcGGVAUJ2h9T/zm2k47SFMCHjeElg3uP/JiZg6GH6t9BO4uCBl2hD8Spg2/pcEisPYK+mq551un3b89fjDtOTxEklqbx3RTb2JqwWS+VkrROy86gHcrMmRYxH3LZTJ1lmTIu4t1ahMNDoxfsis0EpOeMYAE8A7jwTsBoUzo+JDi2WYFhtK5QESks0eb3KVKkSRkrtBHaVTCu23s9UpdD7ovqernEdpPjxX2RYR4HOKOgsoPqo0sS/j9ayxuwl5119Ff3yHvA4uiTV3ztLnONs0uWwNjzQAavjUdfBemfUHnxZgycg8VtGxvsgZRWttrbcTPk8ncPbHSJQNTdV5Rm5C2cBq+/pGKbMQyWNrKmtawA1C5WY8v7Wy5+gPck5QM0Crr3tbBaSzPN7AQlG3YJv6X1gvT1yXFN3trXZvBGwwmda1qDD7GUSc66RJlJU+cTMRuaaeWYyQ0Dnzw7ywq62xMQJGD0TeQEPgpLG4pd8s+qD0y5JNYcS3saCfzEJ0WW7jmtnvUclvaPXwDERlswIJFvdotdB8OlY9bWrf5bvqdnT1YvVv3phAyG+v/tn6hY5b03/VPXESLf1MfZz09qH5Kh1qtmXWDes19yBPHfXrh1JMm5BIZOZDSBcDNPomi6A9HXKgZdybRzD73z3B8O3v/c9+kWfCmDdtXffsAQQpkx/koTZbn73JtG87/ixT6jR/2hYw37xaySof+e3f5vE2brEBWcAmPorXGdv/au/8zvDX/mdvwx7vnu4QMJ0iqSef7PW05ZGMp+6mF/DLOkW66BMsAqR9RvWJfHkOQpS33/3LUosfjRcvXxxWME6soh7fjHgdAXKp0W2seL8nK8qelZYK6/yyKSYZUGy0p6/DDX/umMfcf+tt4UJC1Ug3SW4JQKyv+m+y9xIX1aTWVm3614usFnyehNzXncTvTpcu+/GOyPJ9zmlTtaCGLv1evwCrY5pJfrmQPPsHIwPg7FR700+l+TzM3WQ70DbBNAxnJX/wf/19iP75ZP/y5+9Zz/55/j0nMEzwPqEXsunAaw69DO3Jx5hSAWv71Gb54Zllrr3rHPBNdA2sBS4GkyYFc84GGSYbcxmq2EKYLIBiuCSRGnVKNuMqAG9pj2XCP4nYUEFShP8lBGNUQybhgHAWgL21fRnmz9vOQH45wRpAEYAkg7A9mSLsYeug/YnBeRdu0Yv2EVkYnme7VgSwPEcTWlkWQWsdzCqmTdPGSESrfm0ZeD875mx5XmCQjeknIcMA0GatYiauCxfvjJ1nPZEvQ2LoCpI0Kl5jW1f3HgWsvEsp/dlua+Wm6Zta2I3pemDgbqSI5iIC+cvw9SND5+dOj+8+dN3eU9lcRo7CXiVMclqKCfCCp/zVY5qawGB5wYCP104y1gJ45PU7CLB43eNMpRabkUet5kenv57NXKxZYAWgUAy/wa3BLorkQCbuTZoFQRMA4J0W0yrHj7fTVsHZGt1CxCWPK1qGpVA2WbEFib2JTQwnjNImgWkjUFte/vsJl+TogBrntvqTQvHtknTNv96bge2Pezu4LIvIL/cxvfnAawJPOXGGXuDB8/5k0+Ocr2o+Xrv7YAy233cv08v3ElrpasWLbJO5HqCGccr8mmZEYKvS7BKnrMScyVoMvg3cFi1BtZzXEFSZCUBsGB1z66tmCS9FGZWlnuGhIFu0dbQGeAbCGkyspj6VR2Dw65e4/3nm2iytg+5PMzrokUV2IUvY24rZ1emvgAH67WrcUzd+/ywl++19GpdCGi9O6VpjsZRytC5Bzg2A+5eS1qst4BViT7sOideBmAl7U39Fuc/yqy7PmjS49yKizJjECMSEku2bnA9WYcTtecvy/a59dcxMql+hQLWzBP+d5PA+DqA1ZpOx9WHC0BXG5HIWnmiYGAL7YFmGVSmUMk0kSSyzvmdvsNJoszNn1FDuT67Rp/TQWv1qS2ZcWZzA6ujzrFZ+lrCpjNnHVCN1lB2SazS79TseVOmBrzX+ZsUYbx0meYx+1smIZDAmrXG7BLzwTll0kMDGGWkDo5SXYFJOQJb21qgMLVyRUBWqifrpZJ/Anmeo/mO7OciwSTXyITHtDJY/rtGkuV0jIyuDtcpkXjIGrF4OesMCS75JJN2rp1KKGUIVwKkVrJ/eBcLaqyHvaHEOcdoLT2mOV5pxlPgFnda5pRgK+tW2ONix71+lqx4fP26JBng/Rrfg9qPBKtC+CjNBZtt/esJlJgcadrUE2wZv9ZiiZdUn1dfWs/xWrgmhz3WmIy/uT+arPE4qw4XRYv3MBJWWby3aRdz8sTxsJPuU36mY7yCv28mgbWJddpSDI2EZlANpTSg1dLaMmqpRmXIdnXo1bV3Az937thGomoT64IJVJQwJCwFiQJVPQmsX7dsxLnC1Uz/53FaqR2BofuYOtNzAOgp/jaPebIOk70DGCx99eu/lnXcveEmiYZvfetbw9tvvplr8txzh4b9e/fmHnTfWcZnzGce7aL1zU68DpTKvvXOW3jOzwwr18Eajy3h/W/hyo+sl7ZT1rNuNvn2pS/DvG7iej/Mfj+OfFe1lO6/V65Ql85jKwWsjKNAdTmJY9u+JKEsA2+NugmbtH+qlj++1wzHdU+5LmvcPf+t0ZQqDVVOKVuoVjNzyaNiub32qbtP6YPu2N5H/V6e228S4zB3lvKaZdwLvp8D45ysGtgGcl0PmqqkA1RjCe/Vvqb0dSpS9GxhxCasw8uR1vuazswnMeWtEY+IWlPHGcv//h9+ty9JT8HPX27PfgpO9Kk5hWeA9Qm9lE8LYJ2+Md4kMtUXzNqpU6dOBbTKrK7BPffXf+M3kuW0fYQb4TbqV5QFm5E2QDAgl12rFdgaERZwakytx+myK+33ZU4nCVbMuk9h2OBPnU0N+gxKSw6jRX05qQpu705rBIM05h4yuDWbsiELWKdhWQUFMqPuJzqdThD4L1uqRHc1GwBurTqF2jttiSu/sprJ1LU+eGhjdY2QBLATAPOJZGx1GrSuKP0krWdK0FISWd9vBe+7cOFSgjEztzIpMK88Jlt1z8Cbn+tWELgDYgJ2HFDGxfopAyYbows2PsXG/62336cR+GWCN2ryANrzkT0bvN+EvZUpluF0syZUC0Os46EZXhMGAlHHyS8z7/47rB3Bk99m4Q2iUnMUiZjuqwDmJh30mlWdX1n0JzedTDIg3Gvp1U6gJij2XP23rpUEEnGn9ErLeFkv6GuqV5wmETFrify7AnjZnrCoZpr9WwL4XtPaGFb/ltEu8JptrGXD3eDrq4LregeP+YuA9ZdbSP48gNVgIVJYgiIBq6Bed+B3YARO4g6cuibnHnP05k0CPa5dMBUn6tw02aCh13pkvEqzZRlkl8q5VpBlSxkDcKW3PjYvjswbYDO24Ia5fetGAlMklyRFNP1ynmnCpXO018bg6gb3k/fmqlXMXQxKpjPHdQ2l7ctSs/QmdHSXJmDmmJYgIzQ34Od5b+G5iox+S6TBO3cc4HgBrQtXKGTnOhJAYb6kc7DGXgmm272q0VbqcmW4kD6UdLPqpMtJtcmhY6ZUrTVk6QQNXuMKFq2PJMzl9f7unF0LkyyTZK0vJxHpo0DZwHIhn3GfY9Al+Nr1kic6f3sQ6Ht7H1TdIQkuQNAOzOJkRzKpWnzk/S1YjeM2SgPvM8+l8SWzbEgB0z7v6sWzIZb/SEKlt0cqdqzA6lx5xCy7nEC2ni+gHmX66j40qFZu73czsWoALfJEXU8bw+qBVq1nHVH80QM0KzBP70zBrDXkShyVqZMkK/CrHLtYpVLA1N1Uw9MeU9LI70k8WOOne6rgjwdlFmVmve7WidrH8yzr2FXWrDusX5+zRliTrLIktbN8zt0YBJHYSF2tknlqvDXbMdBXys+xK3MWEAlwnS+a4DkfUvvcnc6beY0MuUY/gkcPNGDE/SL1rJxf1kX3BcbAcUh5RrtefZlIMqqzzGVy4/VMz1vHTya1gYoYyzkeHLNg1W8Bue/gfKvazupTLXBVSeEaLZg9iuolbDQAW2lwT8aNAUK30gdWtZK1p9aj2h+8alMfBvRak7sDULiJBKWGRwLX5ag41lLTaQJA5YHzotzAq/eq98R9E8auv15Vx4Dz0hBuisST/XU/hfU9dvwkwPVSxn7Pvv3Db8OW7gGUavI0IQN+lPZr77/PcdPWiOPZTznCbvqfbkbSq4T5c2tHGZO7XItrAKmLsKPzWWsWrYQBZb+6MWXf28mYpCFoGnYxJq+/+CIlM8hfAdcaL02QeLrPOmLZjklsFSyW15hBce21FtU1x7VA3wV3podcc3vSunjU/qjahPnEPe17LdDcjetjW58kfBpgTY/qXOPq5Sxb35MQ3d25J626wqAnnpwyKj4eMrcEwq5P1jn7+c7lrnpwBRGw9hIp3z/KCdvTmVjjfcLoC3JbLf8CEoMCVpNM3v9++RzraE0OCaJzl/Ni163/6n/8130GP+E/n4HVJ/ECPgOsT+BVe1rAqkM/fb0Aa4KzpNrLjdbA/MxpHUgXDL/xF//CcItsqJliJUP77PkG87MyDofVKsUVNXLR+5gSkGmdAVAW8zeV99MWXumq3wJEnXyTrSWQX4EkyqB+w8ZNYQOtTblNLcrFc+cJiMZ5PhvRPIJZAKuB7wPAsE66giYz89VG5PME/jKy1ptau5Y+ajCyC9hlHjy00T3BPEHBvXs3rXYBsBL4IBG+jonLXezxNXUwMy64NiDrcjyBguznEtjTJYtpQ4ApzfC5TAa1oWNr2Rfnc4ywtGypW5FZbsT2P8Gpw8IGPYGs2I1MYyoB67vvvj/823/3H2Jg4mvttbp82aqAXp9r/ao4zcy1YMmE7gygQxMNM+0GMo6TwdJqmSmCu7U87r8dz0Wt3rUYwjLLiUwwl6nq+wyQlaomeOVxs+sCMK9/bxWkZDXyZgFFNl8NJawJLCCnJLT3FI3skufIZnT30QKsJRVOixRnS2iUOi4/OJCEx/wZBiqPeaA+req4Ems2SFtANe/06Mrxi/a/kadlLAxS2ysfvY+r9VLeN4BakxXjIrPnMI709jOQO3zkY4K5wyRzLgaYeq1u4QQ9M8N1BvyUHLCcbU0CaGglG2LwdfXKpZYt1/BFYyYCEsbWpICsukB2lYZLOwxS15CgMHj+nPfYyzXfSqC0EpUASgVYL18rgxKWjeNdCjO+DGnwUtQEFy7itkld65rVy5EObgV00PboggY3N5kzBGqw4gmKmOdeX0dk48ZtBKQH+H5+2Ej7m0WC1ofca5yXZkyqCnSMldGP5JkAWzBiz99SFAg6AVLMoWUEtNbSaZAWFlHH1tSw2nKpArYCGiafBEYCFRUGyO4Iym2vZOJlIe9hzWN6s7rOoB6Y0pAFKXDMVZTncQzdTCltqHgsASgXbyWKiG0E/H52XFj5TzBtssCA8Ca1sJPIXavvZnc9N/HkXPY+aSY7ybc0S7iedWnzbzaHwu8BjUr/RmrYwsBEWlgSwppz1TKlpPfNFT1ZIKvw6n4V+HsfWqNZfR6LxQnQVSrMu/QWOP1+TkDuPdSC5hhpCWBi+FWTvruuZxByP3jcFRDnXBoQr/ud8TVQDotUcmP/7rrRW35Zx3kRo53PTp8fTp+7CHC9wTVAJmsJBbXYWUNc/zWL0109oJtEiQmJ1s/URJfruoD2LnXiM/ZutZVY6lWrNKMDA0Gq47HE8YmLcuuFyvHq2lvMVRl9RfHRShXuKyd3hXa8TQzweETSGYeGCEzkNUmuj/sa57jPkE2bJvFo8vEO951Jlj5HTB6kjRLX1HISay4ttdgEe3mDvW6SxMhV9k3nbcAu883P2cDfv4rkfxN16AJWe2PfIgGl2mA3PUwPYYy0d+8e1vy1LUEpC6t0GTBubaMSVpPCfMekrAEdfxewW5vpwSvPVgm0mKSASTIl3seQVL9vH9xPP+N6zgxf+sqXh9dffy33ncoF5bzWmF5hnTtPzbJ7tIDV8hGdie8ARu8xFlct4eE+8u+LxminxbWbZJ25BcPq3vWABIRdqNepGkEhdJd93es8nwRqFFDszyZMZf69LkuZO9Wb2kSJLt/2shZgAji9ru5VSrxluwV0vE62+7bJNNZb61czV/ybLunu4/4nCG7ppjCujWH16qZVUnMZ76DSG8LPcV+se5yOBLa8Y70UsKpgcB3r92fipyR/a9+qe7Pq6FVNRBGReVQtcNIvnf+W0Tlg8SLUYMwnz833dU67ttuOyXmnX0TFPfeH//Lv/sGj+94T+9sv2rCf2BP6lTjwZ4D1CbzMTxNgfQhzUtmRkoWmAAAgAElEQVR+65aqxx0r9XD21KfDMUxl7HO4EjOHawDby7STUHr0Cr3evvlbvzls2r4lARAp3mwgSkonbyL1uc7GTD3dJBlUa2l6sNJrzHpA5iKsxHU3DpLp+0l2WjnUTdiTi3zWFbLB1tvdvq0UkvqRpav5HLLK1mOxqCsfXLVqbclpAJW6m7pBGIAbh5QRQsmCBbczgGmdNm9N4TB6fyIM64KFSm2usImP8/x7wxYkS8qCK1NNvWGkOrJrBs4YxYwBiFesTUC/bAkgGpdVmaizuP5OI5/cSZb64HPPtxo1wbt1qPRXpca22vXMGz45dnz4gz/4f4ZPjp8IAyJ7FsgWFrNAYbkBA3QB0kvY1LduKWbV7P1GMu4a8VjL2s0ZutwwXEDMgwqcFkCtQHo2mHZTld4yUm1fjlF/fn+tP8MGOZjBl3POiFVr9aihUgJmA4OOKWfBZ3E4HbD2wMEHDCJbx6K8f4HYeixxQgvy09ZIyBFG64sGSVV3OCrr7K999D1aH2Cr6hqA6OdasX7/DPsi1hiWG65B4b2401rbffLkidSm1byREcEAC2Z/OgZKNxLA6WKt1M9rZV2Z76dxU7HeyMY5Bu+NMKvMaYGjdawLaX908MBepLoruP7XE8C++MJLw0svvoIUf1fcJCf5zEnAsfNq1nEU5lQ5t/exdbY6CK9eRTuRfbtT+zx+7SLvb1sSEjVIhudhOHb/oYB1Ksyvgf2GjVuHPXueHw7se3nYsHkfiY/VsAowrQ8EDourzRFB1ASg8S7yxTimWk+sPD71hTV+8wD3MvvVLstaYHpFUl7gNUq7GQCh8yrOmJx7gTeAJgDLeb9sBWYy1LsZBM/OYwEOa9MVaukv8K0Uejnj2udsl9QanLuGuDZs3bItjJfX2kDRaWmwL/vnccr6adTme2l8Zf23LHq1mSgZaM7RevwmXa/6UuelsmmDWgDwCGPa77eaO3NMamdhqn6uMdFtzgZ0N2lhN1syUdjfy3PzPJw7vmfYYUCF49tr3HKOjZGdrcWLMppEIo+7Zrre+t1fU59pz2lv21ojRtvv9PXCJ5QioNgjQUL1KH4Y0KUp0/kLlzD1OU5C55Ow5jpmr0EtoDrARIzz3WOYhJV1zK2rLYMylQgALJ3ZWaPvoSSZpkRjtL53dg6MrGejcvMuC37k/he0zyYIXGi6/LdYc69dHnNdav82exL2Kyx09dj1uf4uML8DQPNYTd4IWDVO8zhVuQj07AtsvbvzyZKY7eyPthHbC/gUxF5nXzt8GHfkU5/hX3Al1+HLX3oDA6O9yE2p98RP4SYJVVnXNwCPhw7RC5X72jp6561rUXpw89w7uOIrxXcumTSToXbfSOKQxGn2OdYhX6MqZyGlLK5+tewrlbY9F/WjtBf64Q9/EJm9ydo1a1bl+8DBfRzDK8j010Sqe+zYkbiRq1KaojZ+huv0wLpmzs9jHBOwkqyyndI07V+sYzdRpnHiYvcKpbqqqZT58/syX8N8dj7qzG8io9zsq5a5O/p2ttIygm64FVOxJuH180zsmETxM7uBVvq1c99a6y9D3+ern9HvwZ5EE8COGq/1fcjP6K37TJ44eDKtPcFfNexleubX6H0dsyfup/5Z9uh2nYgaxPnVyhZU1KzGz+AOyfZKzBXDKktsbbGfZRLEtdC18T//b/5ZbYxP9NczsPqkXr5ngPUJvXJPC2i9dfVymLq47AHQBGkCR6VZp5A9vv/uT2lt8lkCNOtl1mCE8MrLLwIw9+Y1E2SFraG5JyjDYOEGgHVqGhYTcBiLfhdpgzxr0kbqvdJvjEBBW383eplDpWuyWEr+7M9nPeaaNRthELcR/G8lmLKu1Dol4zANkqw3NQAmWE7bGDbrgJmSpmaDEYhlG4BtAETcQT51CzA9fQ8Z8LzbBFYAB+RLnodB/to1BIawPAlWzJTaX9LgCgZXRnXrpp2wNvuotcEMCsC6kMewQIRxo1cmve6mOecxxshNxzrD9UgcE7QZ6LAJXaNlzTHcGn//9//Z8DG962ScViH32kjgp4TRoPAmNWE+d4ygf89O6hhfOJh6pTFdftngzcL6b3u9FjGTjqXZ8ANcDU3EmInJGlPk5hkDEv9uXZeD+IWbrwPNkYcjD87v9f8J3FvwV1nrhJP5zH5P5NFgz/ZXA832WD27gGn788/+nnNobGywsu/tA3Of8TPLRj7y0RPqDHPVWRf4TY2ezE6SGXVOBQxa4KrXZECxPX5vlxwt0t8HAasf0PrBoFMTMv9ucL4AkLkUwGrwbXCrCZXSaeXrBerJxLfabUGGAM35YO2qR21rJOewslsdr2VULN2coo+wLZe2Aby24eppW6kd2+hnyPWORJd7bgVsTAIdjlfG8Mxp7lUu/qGDB2BXdya4td5zCbL4h0jhJycvMc+RJg4EiIth76ntlr2/yX1hF+Gx5dyLG3YBkL+BLHk/oAhn1wXI9AClugbrVmnZgO10rCF8yP2ofDiSWjM6nPtCGFx7QFqLZs15xoDxU1LpeIX5MnAGOCZ45t+ybjwlIKIciT/HMAxZJWyrwWoHXvZgvc59ZiApEysbZELF+8KAVtmsgaJryhbq6xbB9mb2+iHNuCmXvc0Xg04DXYGA8mCDwjalGxiuxMwjyZw23ysrVqx9zc1630gR22P9zrH2rerR2nP7fdsZ0Mhvq44uDKEu4LYlidERYw+Y9ho5xyP/1+RKoKvE0FY2mjgxx5TEVqKu2oR58BU4K9uv2tgOkNNLO8F2scNhiFw42/n6mIqHflclceWa6vOVL3I+jpsjsIC1SPbu0qUrANdPAGTXcgSr6fUrCFFFokGTc8xExdXx69xDFzBwupj5vBUjoRUkKkyEqES4yfz2c6v22z7UI8wUnyvDO7vm5DaevajtWjjWZcCVJJivaVLtSnxVMqr3iXZCxh3dP2RuFODxP9k+y1NM2KgE0HTpHsmVtB7juliPugvjoZdffCFJrXP0E3Wu+fvf+Bv/ae5F283cIbH7+7//fw8fvPdulArO7RsoBVbhI6CPwg2SwrrfHti/D3nurjiCuydb0zw2BnAFhN1TikuCYAWv3bxpSxQ9N0gCyNB5zO4JY5Sv1LwuNrcSjvU350EmZxtDAbeu40cPH06rLMdMBdMq9puD+/cMq9kPb5LQOnH8aPbIB5+bJLNHKdcmJTeqQLxHWEcCHiuGmImbrt4LzVm8JT3im89n+7pyPCbR5j7OZnWXsXSMuyS3ygzKHKn2DNz9Ye27gqCSqYLKam/kGlv165WgfkAmTUBbycnZ27qB4UfBaAesfV3w2a7l1drrQdRHmjcpRx41TxuV/Ffbo2rJ1Y27ahmonWZ2d2r3lOe0gqTHmOu/KhBLJNJKTxWCZVLVSikqGo7BZNx//ff+bZ3IE/v1DKw+sZfOOczN1G6lJ/k0fnWP/UkHrlMEsMpV3MVkHJTSjNl8nQ1FB91zgNXz505H/qn5gQu37I9simySbIsboxlDAd9tAtkZNjU3EgmXYigqECpDAoIIp7wbptnrBGw81+3WuhCCKAPhKTZaF/O1tL1Yv2F7QOtCDJWWIqEpB1vqOqlbNQDSCEnw+jBWga2O0i0istw5wKpkaFqJctriEKDDMC1ZjrQHcH6bmlqNIswGL0AOVeMhs/aQ7LlulUqS6Vm6bS+S350EjRjhCFZhnuY/IOMNQ3bxysXh6ImjwwV+CiK2bNlKE/cXh+3bdkbCrBvs5cuwcgTZ//7f/3vqhN8nwJP1ehDmNE3kOQf7sCpv24oD5GuvvDB8/cuvI2/E/TFSQ0/LHpuA8yZBynkyxHmsgT2D2YpLGjtEsON4uwEGvruJGkQEyT16/44+1pnLOTlj2/g7EG6btK/p8t08owPIHvCOBL6j8qw8tTEn/ShKGpz9ejYorZi0Q8x2DKOHnX3wZxH4LEBoQarPMLDLHJz9QOdpB7w5kxa46XZd9Wy2szlMUPcewebRY0fTVsMg9h6s+nzaxCxD0m2QYYAme7CSpIeA1bosJaeCW59vcCtI05DG66yh1WpUAgblOkNfI5APqGgB3/4Du9KXVTbCFhQH9x0ikF2f+Z5aZO7TCXpkXm51nc7vHQDVgwf2h911zmuiMo+aVvy0Od4bKB+uMD9vASiREpOwGWBbJwG7Suo1kFq0aNWwZ/crfL8EUD7EPbiDz0KaSTAp2BAsTt8jqQKLc58Afh4Ms2YtIk6ZDeWE3vs6eSv/E/BFci6bEoBl6xqCVoJVTWFsn6IRlGuA0jz7FjreqwDrtpsSaDhfvR9lF6v/ZTnlWlPvHd7r0nprIA17NnJPVW39XFIiAI336qoDfwpYlQabJFO+WQxLzb/ROdnnaRI2PT2SJEhTBWSKMn9aki5wx/fhMwSsvmmMXUzemRSRKQoTyL8ZgySRAvN4JoDQ9c+gXdbvCuvEecC672lyaxesXVrZAA4MqmeUDjvW7Xi8z73fA1hlkOzH6bs3VihMooDVsfAQG2D12AME2900Gmj776p4523FdqytysRViYRhJwHhtdNQTvbuCnNZ5kgVjA7aC20xxLX0+RPUvFpPeRFm1vVvPY7ma2H2ZOd1nL2KC61srwmj1LeG2a4jqyRcubAmudRLDPrFyjpRKox+n1dCqrc2MYFUPb2dD2WapYyz6oirDrvcab1mtbY1YNQSLiZdlPLbZmUMwHkQ+e5fonTm0qWLw3GM2SYAn5oj/Rd/+28Nv/brJH9Qx+iY+5M3fzx8hkJDUKc7sKqKcQD6EdRMJ48fy7qxC/dfDQe9l0ywskQE3AlYTfpqxrR9547huUPPoYY4mD7Qqi6yFnHcq3XbVmnE+fs59qJdSELMdm/u9bln2Tusk7W+23pS5cr6S2iUdBUDpLvcu5uRKq9GAmzy6DpqEoHrPLwgdCP2+kdRESBac1nAqlS5XHQFr7Y70yxN0Rbj6jm0PcsxtZTIz7f9ziISzp9HIdBk3f6dc/G+9g16H2uVE96/JRtuP5tBW5hO5waf8f+1dzY/Vt9VGJ8yVGYo2NJCHSi0QKGttKRWo7HFmLgwpsaFiQuX7o079y5Mfdm5cW/8G4yJaxMTGqNgmyCxVVs6tEB5KXRmYEBan8/znHN/vxmwqctL5jbTGe69v7fv63nOec5zPjJYRReg6ueyx7DIl5OnqbzMg4koU60VvZOYsVA0c2jfzGFKCnkdqLHWkf4WXur5grOadpiwLDzHBrXg5HeHdoxDDucUzKFVrUVJ1UE0rurCuv46EfPlmR9PvejSBmAdmy3T9vcGYJ22Hlt3v9MOWK8tn7chGJoLNidKm/FeWzlWQA4wd12bGvUc8RKvaOP6UJ5hKEeIJrF6Ey2l3AlezVnX50xJBhsKGOAA1oogjEV5yHGF+gK9aJuAcsoDoDKZOpbUPp1HfXL+QRnqKtEijzJlZFBMvXLpqs07VHpZ9FG0jJFZ+YhlyLSyLcbiqoBDqEMYvUQZbcYZkPO+hSLqWbkHDHQA54LqVu7atSB5f+USKm912wMPyaCUuJOMg1kBaCiV72uzf/3UazN/Oflne0MfU/7cC194Qfe8WzTpy66vClBByOq0oqsnTpxwxO6tt88YkKCMuVV0UYALuU675GH/4vNHZ77x9ZfkhZWHvXPjEKDB61zeV9vECN2UiZWIYhmdjpYkKmoDligPRmcD1vY8r9tHEpmQ0YB4io2SRDcHKm36dixMMQgkpQ9srE9+82cuYjpe/d304URjh2MKSpd3OjcZL3lMgjrcf9sTPbxR7/VErahsg1/onAVWJ173up2cIoAVY4/mwmhhnFPC5vTp0wKrpxUZWrTxgDG4sow3nGdSTh0AUm1C/ibGKD8AWOYR42pJFO9HpISLkca4gsqHYbKNnGuBN6iS589dsJc9ipyzMwf279Y42OX8Z8DcVs2HJ/bvlxgLTpOtimRdFANi0WJO3C+G8X4JpGwXc8G5xpqPtLdzy5XHfZ+cSdfFgLj1nw9NDZ79DPm5odStKIK6skJeFjS/XbrGMxJbAbg+o2faXpFQonLQOGVYab7clKPmlkTIuGfmGQamBZf02aUrKmehtsNwJbqzX1GoOYEPxt59UIkBEJqypprSdgKvgCvAAPdDniyGqqmrRB4dla080YoUMiabescYIGIEfbZVZhNtBDPmuIBC1qRE1BkLOBSgLFuESffrHNYa8/EnD3R5zyPng0dQiEHpdY7G97zCeE+U3q4RTlTHGJwWYPV96PBMkYEuH6OW9VOCPmJcQJXFaCY9gjqZtAfR48eU59xrqpkrKAUTvaK2I2JV5GrWehBXjMZAg2Xn0RHR1r1yexUVAsTk3pkzuT9H53pG+TkDUhK90tjSGIWSCVMkeYcAPUX1NbaJnpKnDzWX6CrCP6i3Q7nGEch4vyLAhoMSkOi8fNG8iVLasacxzZrMczY92ftUTW3aOEAmjIhqzcxhd1vmvlcM9yfzGaEcRUuhiRZg7T70fkPpEq3BOFcmz+71IdFxxqJzgk0DD2sAp8rhpw6pzMs3rdHwhtaIc++ddSoA1N5jx17SPH5czwETQrRoiQ1Cjw2LY3Xm39KGOHnyrwKyb7rkCyVkYHUwz9hvodUHa5XQkNoDpf6nlXpy8MCTbuv3pda8rPbEpWDBQfImocVWf7HGPKhyNq79jBAaz6r+oH0QMEO4CVrwZc1ZItxL2vNxkgJYtykliLxVxJKIXLKDEEFF8GlcCibMm2Kq6Pt2gLsEWlR+aVsDUNrRbCtqpKKuL8qz9pkHGO8wmhzRTmSzXw38WPM8zwwGA1jdJ84LpdScxr9Bru7UEfYhPSbnikZDyo81OB7KTg17VvL8+zvcFwwOosop0TfsQYyLpI4MKQA4muxkqfnE+HFea7EcaP+M0agZsyewT4eCTHoWjhNSJ0QPlh0CxRs76Sc//+OkTabvjw2wOn19tvaONwDrFPfgtINVmv7sBfLdViLFj5GrhfSqIquXRBW+LCohyr5SX3Fkko0Wz/EVATM8qnhao+grdysGJZ5UbZSIrmQBT9FsGzT6eyI+UkCSf+OR5zdGDIYYircs/Bi6RGIwdBEmWpFRvPDoHlGRDytyKaqfFHovixpI3irGPoAVOiVqll3OIfsT95WdgQ2EcjoIrrBZkPPDZtBGEFGwt0WpPKMfyhBAMcLQW1iQkNJOVB/l9UbRTyIJe3Yr7/bgIf1Au7T45cyyjJfzapvjrx4XLeyswfc+qZRiJFAnFUOBeppHjjznSBGlg/6kQuvHj79qgE6uEdET7o1ah9Crnhf9+vvf+65ATYrON+W3gSRtzkaH5xpaZSiFozxPG8NsrniaowTNFm47HMCOWWsjw+Z1tVX/jQE81LBk7wcAQZGOEQigjbqhaUumE9Y5aXvzknNOA0onq4Z6F0N99LnfAUjUezbZEympmE660wAhFLQYqHm2wVhNe3CM8YQPyj014Ma4z4vvjQFJIwiukzy9a3LMXJABd1YCYItSzLwg4IrxwFEYEzgXiBZd/SB1czFwOJacMxufj1LfNKU8zinqtEfKoOSKcW/LArvUOyUyRTtxrosXFVlyXhxAFrr7jKI3Tytas89g7tSpvzs38+jRox4rJ6XmfXbxXec3HxEFkUgPQJX5Q5QSKuWcIpFEBj4S5e+mBFE2309USYBToHVVAmQf3yf2hPrQrAXNs6UlxG82i6qISunhmYNPPqvrHzAQpGk9hwRYeX6oqktXFWk1ha1B/i0rhy4uvq3ned80W+7p2NeO6d53O2JG2wNYoFhyUkTSAFuraj/m/LzWAdafa4oeASgt3CQgCQ2YyCrtv6xnZExHRIUyLnoGPe/DKuMBYwE1VaJgdLN7Gf+UDf82RgHo/HANnFNEmNUWAFaPNcAbx0K3TIQO4OA5wXkAoJpz5iwUYE1UL8c0UGScs5Y5CoOhzRjWp8krJ6oHmEZVN4Yz8yklkVjLEpWFjo2AD2CLF+MrytEBCE1htSo3N8ncYb7qep3bGvpijHwb8jo/aR7cgwEuETPgSEUmg9WZKzE0vUb4/LQfOdCipwKsBD6hp/OMrFGILTHF6LtzogiffO1vGi9SYVdeK9FWmAKs2RyH44foNuCRdZL+5fo4YFgDz6kEC46Ezr+lzSbzeJRDuJ4BUhPc3+0Xz59SYCnTZIEmRqLaK+WQbruUCnsha3dHzfpzftvhQJSOUmpyQJEKs03HPCka77EXX/Ked0FR1mvKRSWn/APtUXuUy4rK7n4xH6ifyhi9Su1sRc3ZF1hjiPbS70SZuTZzCYdNABfUbxT3mXerZuhERXhBjhkJOwmwXhB7Z4nyQqjeedyYMmKmA+CJ7yJA9vCORwp40xbSb5DDi5x8mD7k3SMu55xZOSLmJEK4TaAVwDonlXQcBAb8csCxh+LYpd+Zm1yv6+WaJqw1j7bm+xEhSpkpPjNgLcDodAYotxr/j+5UrXCo7vqulaS1tjBW49DJHkXkkuM74t59mtzV1A8mHYO1kocnDYh9dwysJwPCczz54+NSVAaXNc76OOe5oiBde0vmQ9Jtek/uKLAdLOyJvuf84GhzTjxOOlYHnEVGur4J2zxxAFfJHX23Kyy4rdSOONVe+cXvxrc/ZX9vANYp67A7bncDsE5pD94LYJWmf/X1RYsq2MdP3ouMQ8AamxKbaGhTUAlTT48ILJsF9TvZqMkxwdhwhKU8iOyxeN8t9gGtdlSQu7s7i3gMMo5zUXgMNUCsyxdoA9fmRh7rFlGZKOVxQxsgwHHv3ieUv7PbyqrLKiVCfilGVwBRNoXeKLLhAXICWFMLVkaxPP4oCiO0ws7uOmeXLsrTfWLmn/J4XxU4h66TeplSD1YkdbvEEWZF/6S8zaFDT8089+xheblV/F0BVuwEIgk3ZWScOn1R9NE3bBhR/gfhm/l55dmpHiYU0Os35tTm1wxOEO8BuL6mEgJEFShz0qUydokm95Uvf2nmO9/+lrz42ux5RpsvimSoPWKkBZi1QIg/L8A6AXoGozFkBi1caLdrASttl+/FQJgkwpaxaprdmryv1ATFGHG0N2a+2zMbuv9f7w1/B1DmSUYkw7xlCnc+53jUg4f7KECpfrbx7AsE5AZEVz7hQFws0AqCyD1ZebijRmvuo69dBq6+/uabb0il+l2DrkuiKCKyxG/GBnlGgI9bymWTuSvPu+itjFGr/yr6KgMT8ZLdez5najCULsSQMD5wlDjKhNqvAJPTK/WTEjdEXhDsUK6iDMY9On6vwCqCS0QNGTfvKXJF1I2IO3PswIGDFmhZkFGKwXxFNH2EOiirARhyKR0BTIXhTMObFw1+06yioqIFX19FkVrleFDtlKF147potyrRs7xMtEB1hudVYmfhCdEPBVof36mcNkUC1N7k8TG1bkuM7OZ1IqJEiwReXbpHomlqt3ffWzTohEXBmHz55ZdnDshwJ2cLMIahTd4vYwhxM3qb58fBRd8uW1FU13AUhTxNSk9tdQSMsQZgaAMv4z9U/h0SuNm5c5vm6ya1KVFZIjq0b+YpAmoA1CiYs34EBDZ4BEi16FbJWmdOeF7EIcLQIzLkXMqagz2m+z48wsu4tm1qIGgdYM8zrudoqGn15UwywMwa5aiRDnQEFECl9xlf5LeTRwz4RxU8KsF9fFgQrgXsiE/RJh2JBDC30yfPy5rriLENb6jvROIjahehsyFyGaZKryEIxCTalllXeewS0QLi+rqsibouUdS33joz846cPrT3LqnBQ9eeV5/fUscQ7YRyy7Mh0ARtnvvHIQmQYs7xakDtiBp7SkW1AiwTER6/+CfAlPbKWhGg6dxd9jJ9gT3IZYRK5RymC44ZwFU7WBtI0EaJ7AFaA1yhkBOdxCGEA/PFY19VnrnEvhRdBfydV9kfnDfMwwUJDAL0SaHBgQVoBazv0vu7Fxas9s6e12JYiFA5hxN9CeooF3U5kXrqQ0MnVd6v1o2UnYqAm5007oOqlaznhSK/b9/jBq7sHTAJiMhe1trAXMVpzTq+VY5R1q0HlE/sfV/rxk2JKNEfOCSyl0dBn1eEuOKYZlQ3pZrfgCyDy+oYsweqvAzjC0ALE4MRtVVOrO1as1r5u3NRcW653Isdoux7EVQMYCXiHHvBziachcxj8r8Vif2MnF7ktsYZhfASjI0qE2PwmDnNucdq3e2gaGBtGrYdYvou48xgcwCsVpaejP/cV8ZrylW5zJdD5Jl7ZgbwHTuuOCf1rnGUUUe389ZhfogJ5rJgOReOv1d+9qu1g3xq/rUBVqemqz7hRjcA6xT34r0AWn/wo187UhGjRcDN+WPLzp9hgXZuijYeaH0srHHeU2pFYjQluOANS5tBvO8YjUgrxIuIgWDVRVkvTcNrEINRMBgB8TgOAgmpFepFn+vIqMCzzAb2sPJa+cHYWVEeK2CFCAUbcSh8RUVm0zY4IZrgcMFkEwdczKlEDedobyqb/uLiO1Zg5T4scGRFU0RdUCmWgAt5JwK7DymK84jyjLZvx1DURmoakozh29RPmzVFi+gxxs8OUd10GsSXvWldvEQJnBh4bLQofi4qmrAsD3mr8rKxEonbLeEZcqG2UP+Udo3FGQ8yRqXnj3L4APumxnlX9Pvrx2dAaE04+pbv1L8LYq7FlwU+gwvriwX4QqvtaGcb8SPAOrrUnVP8ThAbkNyvfF5wNI02+XQMiNuDHcOprIj67th6LYpgnclmQhkqBWN9aMaJIbAfl9IpqOIyH5gXjGOMTVPK9e8Y0IhzQb9MtAxjM6VcVHpDngyUglEOJX+VqAvjE/oXUcSuwxpbG2cAkYeuu4dBihI2jiGxH5TfjCopUYdLylnleV1KQ+MAIEv+M+wE+hynEyMgdUHJEdX8ZX7qbslz3jRLJBTjjrIQKFlrDiFSwlwHgN6kX7fqXon8os75WY31nRJikTK2Su1YYAW6HYYbAX0H9VFTFaAS1ZGIJcwM2oporI1EHYNwFMrWUbQYX50AAAmuSURBVLeV40bgiOeFQgqAB7C2yEnADiqoYRU4misHEGtGyp1IAVQGnYGWqYjO/HQfuVSWDG5q0JLnzoMbECqPDzonjgKMV/owJXaS59ZlYkyX7fHn866nnGecOu++DOmea7Qx14odOtDo/R5nnaQpVOSlImHt7LHbRQMBQxVAxvuOxDrqWgJL5QBkbXG+5SiqOhGBKSpiVocaXyNg3TTmTtno67MeNo1ymI3t5uqzYZDTp4zREoWplA/b6pOoU2qAMn0vXf5g5orAGWMeRwolVhjzruuqzxnHKROi/tNngADGAka6Vbepr0o/2cGZ/rbzyQ60IVfV92xgkfkPKOLHEa5RdMtKszrO/e5IN/OEsijkEyJox1zOnHCf9vFGKqwUOGgA2kT+M8+4r4P791uYEPooDCTTzAVO+d4c4m2ulyq9BztLljxW2Weg/AOyeD5HJasuNvngGUe6j4rAM5ZSm5f8eeqLipkg0Joax3wW8MN9s1/0PIoWA2VpyNuOsA9g3hFsyqnomRBpwzmK8i8RdAArefgtvecSVOSgV7Swm7ow2sSRGLp92jd06uztBoOO5iuCqPa+oesjZASj4n7ZHLyGckXUGKe+bfa6FghLe/DNnDNAOrn1vE9fAlZd4orcY90zbcrfmX/Nfsj+R9Q05YzSZvSjxal8zdRMbcBqh1M5bT3Uiu6f7SnjLnt0QGYiq3HyxInTdHvGce1qdiolhco1hQ1uW7E6OcBNF/7D73/T03KKfg87+xTd9Mat3qUFNgDrPTAsphm47v38D735mXJF/ogWSnLuUoA+eVqx5bNwYqOzmWYjr0LzGAIFZEIxLVqaDmyjgp3Bqosj6lwXuE+uRxb6ptlE2j5GK+IeLPzcJzeByBJRTzYqNkooeoBIlyCwwR+qjvcPRzQCWBNlHUBxK5Q6P8rec54dimZESjgf9S7tJS0gzsbHM2ZjkTfb3np5YGWM+N/a3LdoszfVCQOiBKfY6DuPjjp+bNodXeHcnCdUpABfpPgtk88mrnYh4mbhD4z/Bqxs2WWY8d0hv7TenwDadZPMO+Bkf/XGP361MeAteBKFHL7xv8Z7e90/cUqPser6L67f1+xr6Kjpnc/gRyggbSNmDLD99T5hjOY6nX+3CEvezbjodohRnDqXXeaC9ieHlLEKKGrji2toOviHCDi3E6Ok6YZlP2PiFmXNiq3q89tiBoSWiAGeEhrVnfoukQzGYlE2GZ8YUIqeOOpWdFL+jsJk8vhM78Tx5HqVRG8xQjWOnDulzwwSEEVbdZR102aMSqjkGMmhks8oH3fTLM4ZhJ2oeRj2AoqxGRP6n8A0uVw2ADV3o1DNuONcjP0Y2AEXHAQtFiG2mju6T9t1FYmL5ySRCszJ1OBNjc12almExyUoYBoQSYph3sCQdiACZFqghXMw5BEwyfrBvxNxTASkWRhtUA9rQ7mBChyNXSkZhTGY+47H8y7rV02uAqg8SxuhAaSja9cw5T36L/cUyiQvrxmliDuJuLJO1Hy3cwWGA6txGcv9fD7ecz3GOBcez/S2sYeZdadhOflOzZ9+/pTBGuZMr/8ev36Gumbdm4GwPmKdbnE9v6cLzFX+nvvRnZ/ndl1wvZxz6OhZxrrXZn3msTfZd3zhwg0BDv7PAKVq1hKFpvf0mam9VpQd+oL2ZYx4fuIkIZrq6O2Qw+zvc239B9hDGAcWEO9RX3wORWt/XwKFio42+LQYkfs3YkVEy9nbdkjPAL0CRKAA+gGaHM91cKTw/ESzU/cVYEwbEJVm/2NO48BZFdC3SrDunRI8pIz08kc+LnMl424A7l6DdA/MEfLuva6hQcFaJ+BKBJ11yHnwzGP2QNPpE0HvdglDgAgka1TnFWMfNHugxa7CnBj2WxwziDnKkWaGxLA/e854rSjle2yJmre57tBv7s/KKfZaWuCTE3s5Iy0lo8FCR2R7e5FxqwpE87nHafk5UHlX+3Fe59qKRQOQZz8ISCYtJsdzEGv3mAXkEQcLiPWPueB0FCLyw77s1KVy/vPBJEprp1LWiKwjOSbPvGnmX6d/O0zXqfnrznVlam5940bXtMAGYL0HBsRUA9YjP3VECMBqwQMtmM4Z04bqXAwtuI5oeBHORmE6FB5B9R0RG5de0GehsfF+irOzYscQc72KAgkRG2DRhwLGC9oTpQ+yYfUCPeRh+ngt7onIUkwcz3A2bOiVRD+jHBxv8ji3pClcyeHMYOu8oPaqDxtvgC9iFOxE3N+Vy1edW9sRHUCzBRi0wXf0ivZr+g9GfWW8xYDXmUwtg7YsIxPjBm/6kgQUMCy4tgU+ysPaHmko1gGsKf9jGmbRqxukZKOOQTUWnulNbvy7p1mbmDbSbdetBauT79X7NrRHmyZ/N0gcG/r/zzS+G7C9633YgI2K6fi+xsff7Vzj+xu3AUYQlNAGEA1Y2iBo8GqQVcZC18fEiGOcB6zE0OVFFAZgtenjODVcbN7RlqbkEfkIeGPc9HO67zQmEhVpSihGOPMj+bOAToRbUjQ++Xcee4o6cF2oboxHaIwdhWQcQUFu8RKMap6BchBEMRE3SwRYomZSDt4smvrs5gLYgC07ayQAtczcVAQX4CrKcyJVET/C0TI3n1wr+ueWqIgNWGOk2TXgtuLlOSijN4Zb2o37TVQVAxgFYOZt6hZizKWUSEB0v0wJLOcS7/E5a0IDRtM4nacZ51DnJfK5I9/kpBtQ5rOOUPc8ahpuDPCmpVc0ft0Y5J8WjCnAPPp4Mj/GY3b8HAbQFXnqthjGoEfsZD1ole6OrjYY51kd4Ru1T1+vx/X4GgErg+HY11s/7z7tXmbgpCYiAooTjfbsGq83cJToevQvY5X7NAPCQBanHpRnwKGEdhQlRn3V4xTRPH0t4CptZMdDOWTa4cd7XdPbrbUeULK2TYz8imSP2tsglzFZP91uk+hWvTFuo77GuI05HsDKnolziH2T6HCQD6kCzC2ErFKihPsnVQBmAus6jAjabEnR1huihKbNMq+YY4Ag9kko6+lnOjHnsbO2HDrkMrNXse+yH8axIxG42hugA5tG7pIxsKPSV62JEOdItweg1aRu9RXOXvb6UKB5bUE0S+sDUdzk64fa3jVge67ZcVROuPE62yh6jaOxaBoBxZl3nGfCFhg5mFJnPWO5x8P4/P7beg7oY8gJrL/vF7PCgJDzC5x+RCqMCTkBrDjc6DNDWq3JH8sZxzH8ew1gNfWXrqVNMk/z4t1EbfNKpHu8Tzg1afJ5MT64Jp5OM9byXP3M/N2ldrotmAdn/vHLusa0/NoAq9PSU5/mPv8Lx06ITV1buOMAAAAASUVORK5CYII="/>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8197" name="Picture 5"/>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457200" y="884093"/>
            <a:ext cx="3997325" cy="2849707"/>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8198" name="Picture 6"/>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619229" y="3813896"/>
            <a:ext cx="3647971" cy="2811607"/>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8199" name="Picture 7"/>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4648199" y="2209800"/>
            <a:ext cx="4447423" cy="32004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8" name="Title 1"/>
          <p:cNvSpPr txBox="1">
            <a:spLocks/>
          </p:cNvSpPr>
          <p:nvPr/>
        </p:nvSpPr>
        <p:spPr>
          <a:xfrm>
            <a:off x="457200" y="76200"/>
            <a:ext cx="8229600" cy="11430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dirty="0" smtClean="0"/>
              <a:t>University of Massachusetts Medical School</a:t>
            </a:r>
            <a:endParaRPr lang="en-US" sz="3200" dirty="0"/>
          </a:p>
        </p:txBody>
      </p:sp>
    </p:spTree>
    <p:extLst>
      <p:ext uri="{BB962C8B-B14F-4D97-AF65-F5344CB8AC3E}">
        <p14:creationId xmlns:p14="http://schemas.microsoft.com/office/powerpoint/2010/main" xmlns="" val="49043132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2"/>
          <p:cNvSpPr/>
          <p:nvPr/>
        </p:nvSpPr>
        <p:spPr>
          <a:xfrm>
            <a:off x="381000" y="914400"/>
            <a:ext cx="5132483" cy="5084482"/>
          </a:xfrm>
          <a:prstGeom prst="ellipse">
            <a:avLst/>
          </a:prstGeom>
          <a:solidFill>
            <a:schemeClr val="bg1">
              <a:lumMod val="50000"/>
              <a:alpha val="50000"/>
            </a:schemeClr>
          </a:solidFill>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4" name="Oval 3"/>
          <p:cNvSpPr/>
          <p:nvPr/>
        </p:nvSpPr>
        <p:spPr>
          <a:xfrm>
            <a:off x="3578411" y="914400"/>
            <a:ext cx="5184588" cy="5084481"/>
          </a:xfrm>
          <a:prstGeom prst="ellipse">
            <a:avLst/>
          </a:prstGeom>
          <a:solidFill>
            <a:schemeClr val="bg1">
              <a:alpha val="66000"/>
            </a:schemeClr>
          </a:solidFill>
        </p:spPr>
        <p:style>
          <a:lnRef idx="1">
            <a:schemeClr val="dk1"/>
          </a:lnRef>
          <a:fillRef idx="3">
            <a:schemeClr val="dk1"/>
          </a:fillRef>
          <a:effectRef idx="2">
            <a:schemeClr val="dk1"/>
          </a:effectRef>
          <a:fontRef idx="minor">
            <a:schemeClr val="lt1"/>
          </a:fontRef>
        </p:style>
        <p:txBody>
          <a:bodyPr rtlCol="0" anchor="ctr"/>
          <a:lstStyle/>
          <a:p>
            <a:pPr algn="ctr"/>
            <a:endParaRPr lang="en-US"/>
          </a:p>
        </p:txBody>
      </p:sp>
      <p:sp>
        <p:nvSpPr>
          <p:cNvPr id="5" name="TextBox 4"/>
          <p:cNvSpPr txBox="1"/>
          <p:nvPr/>
        </p:nvSpPr>
        <p:spPr>
          <a:xfrm>
            <a:off x="1371599" y="1426881"/>
            <a:ext cx="2972868" cy="523220"/>
          </a:xfrm>
          <a:prstGeom prst="rect">
            <a:avLst/>
          </a:prstGeom>
          <a:noFill/>
        </p:spPr>
        <p:txBody>
          <a:bodyPr wrap="square" rtlCol="0">
            <a:spAutoFit/>
          </a:bodyPr>
          <a:lstStyle/>
          <a:p>
            <a:pPr algn="ctr"/>
            <a:r>
              <a:rPr lang="en-US" sz="2800" b="1" dirty="0" smtClean="0"/>
              <a:t>AF vs. No AF</a:t>
            </a:r>
            <a:endParaRPr lang="en-US" sz="2800" b="1" dirty="0"/>
          </a:p>
        </p:txBody>
      </p:sp>
      <p:sp>
        <p:nvSpPr>
          <p:cNvPr id="6" name="TextBox 5"/>
          <p:cNvSpPr txBox="1"/>
          <p:nvPr/>
        </p:nvSpPr>
        <p:spPr>
          <a:xfrm>
            <a:off x="4800599" y="1274481"/>
            <a:ext cx="2972868" cy="954107"/>
          </a:xfrm>
          <a:prstGeom prst="rect">
            <a:avLst/>
          </a:prstGeom>
          <a:noFill/>
        </p:spPr>
        <p:txBody>
          <a:bodyPr wrap="square" rtlCol="0">
            <a:spAutoFit/>
          </a:bodyPr>
          <a:lstStyle/>
          <a:p>
            <a:pPr algn="ctr"/>
            <a:r>
              <a:rPr lang="en-US" sz="2800" b="1" dirty="0" smtClean="0"/>
              <a:t>Pre vs. Post-Ablation</a:t>
            </a:r>
            <a:endParaRPr lang="en-US" sz="2800" b="1" dirty="0"/>
          </a:p>
        </p:txBody>
      </p:sp>
      <p:sp>
        <p:nvSpPr>
          <p:cNvPr id="7" name="TextBox 6"/>
          <p:cNvSpPr txBox="1"/>
          <p:nvPr/>
        </p:nvSpPr>
        <p:spPr>
          <a:xfrm>
            <a:off x="1597211" y="2144281"/>
            <a:ext cx="1799036" cy="1815882"/>
          </a:xfrm>
          <a:prstGeom prst="rect">
            <a:avLst/>
          </a:prstGeom>
          <a:noFill/>
        </p:spPr>
        <p:txBody>
          <a:bodyPr wrap="square" rtlCol="0">
            <a:spAutoFit/>
          </a:bodyPr>
          <a:lstStyle/>
          <a:p>
            <a:r>
              <a:rPr lang="en-US" sz="1600" dirty="0" smtClean="0"/>
              <a:t>miR-10b-5p</a:t>
            </a:r>
          </a:p>
          <a:p>
            <a:r>
              <a:rPr lang="en-US" sz="1600" dirty="0" smtClean="0"/>
              <a:t>miR-24-3p</a:t>
            </a:r>
          </a:p>
          <a:p>
            <a:r>
              <a:rPr lang="en-US" sz="1600" dirty="0" smtClean="0"/>
              <a:t>miR-29a-3p</a:t>
            </a:r>
          </a:p>
          <a:p>
            <a:r>
              <a:rPr lang="en-US" sz="1600" dirty="0" smtClean="0"/>
              <a:t>miR-99b-5p</a:t>
            </a:r>
          </a:p>
          <a:p>
            <a:r>
              <a:rPr lang="en-US" sz="1600" dirty="0" smtClean="0"/>
              <a:t>miR-221-3p</a:t>
            </a:r>
          </a:p>
          <a:p>
            <a:r>
              <a:rPr lang="en-US" sz="1600" dirty="0" smtClean="0"/>
              <a:t>miR-375</a:t>
            </a:r>
          </a:p>
          <a:p>
            <a:r>
              <a:rPr lang="en-US" sz="1600" b="1" dirty="0" smtClean="0"/>
              <a:t>miR-411-5p</a:t>
            </a:r>
          </a:p>
        </p:txBody>
      </p:sp>
      <p:sp>
        <p:nvSpPr>
          <p:cNvPr id="8" name="TextBox 7"/>
          <p:cNvSpPr txBox="1"/>
          <p:nvPr/>
        </p:nvSpPr>
        <p:spPr>
          <a:xfrm>
            <a:off x="4111811" y="2057400"/>
            <a:ext cx="1391834" cy="3539431"/>
          </a:xfrm>
          <a:prstGeom prst="rect">
            <a:avLst/>
          </a:prstGeom>
          <a:noFill/>
        </p:spPr>
        <p:txBody>
          <a:bodyPr wrap="square" rtlCol="0">
            <a:spAutoFit/>
          </a:bodyPr>
          <a:lstStyle/>
          <a:p>
            <a:r>
              <a:rPr lang="en-US" sz="1400" b="1" dirty="0" smtClean="0"/>
              <a:t>miR-21-5p</a:t>
            </a:r>
          </a:p>
          <a:p>
            <a:r>
              <a:rPr lang="en-US" sz="1400" dirty="0" smtClean="0"/>
              <a:t>miR-30c-5p</a:t>
            </a:r>
          </a:p>
          <a:p>
            <a:r>
              <a:rPr lang="en-US" sz="1400" dirty="0" smtClean="0"/>
              <a:t>miR-100-5p</a:t>
            </a:r>
          </a:p>
          <a:p>
            <a:r>
              <a:rPr lang="en-US" sz="1400" dirty="0" smtClean="0"/>
              <a:t>miR-122-5p</a:t>
            </a:r>
          </a:p>
          <a:p>
            <a:r>
              <a:rPr lang="en-US" sz="1400" dirty="0" smtClean="0"/>
              <a:t>miR-125a-5p</a:t>
            </a:r>
          </a:p>
          <a:p>
            <a:r>
              <a:rPr lang="en-US" sz="1400" dirty="0" smtClean="0"/>
              <a:t>miR-125b-5p</a:t>
            </a:r>
          </a:p>
          <a:p>
            <a:r>
              <a:rPr lang="en-US" sz="1400" dirty="0" smtClean="0"/>
              <a:t>miR-126-3p</a:t>
            </a:r>
          </a:p>
          <a:p>
            <a:r>
              <a:rPr lang="en-US" sz="1400" dirty="0" smtClean="0"/>
              <a:t>miR-146a-5p</a:t>
            </a:r>
          </a:p>
          <a:p>
            <a:r>
              <a:rPr lang="en-US" sz="1400" dirty="0" smtClean="0"/>
              <a:t>miR-148b-3p</a:t>
            </a:r>
          </a:p>
          <a:p>
            <a:r>
              <a:rPr lang="en-US" sz="1400" dirty="0" smtClean="0"/>
              <a:t>miR-150-5p</a:t>
            </a:r>
          </a:p>
          <a:p>
            <a:r>
              <a:rPr lang="en-US" sz="1400" dirty="0" smtClean="0"/>
              <a:t>miR-223-3p</a:t>
            </a:r>
          </a:p>
          <a:p>
            <a:r>
              <a:rPr lang="en-US" sz="1400" dirty="0" smtClean="0"/>
              <a:t>miR-342-3p</a:t>
            </a:r>
          </a:p>
          <a:p>
            <a:r>
              <a:rPr lang="en-US" sz="1400" dirty="0" smtClean="0"/>
              <a:t>let-7b-5p</a:t>
            </a:r>
          </a:p>
          <a:p>
            <a:r>
              <a:rPr lang="en-US" sz="1400" dirty="0"/>
              <a:t>l</a:t>
            </a:r>
            <a:r>
              <a:rPr lang="en-US" sz="1400" dirty="0" smtClean="0"/>
              <a:t>et-7c-5p </a:t>
            </a:r>
          </a:p>
          <a:p>
            <a:endParaRPr lang="en-US" sz="1400" dirty="0" smtClean="0"/>
          </a:p>
          <a:p>
            <a:endParaRPr lang="en-US" sz="1400" dirty="0"/>
          </a:p>
        </p:txBody>
      </p:sp>
      <p:sp>
        <p:nvSpPr>
          <p:cNvPr id="9" name="TextBox 8"/>
          <p:cNvSpPr txBox="1"/>
          <p:nvPr/>
        </p:nvSpPr>
        <p:spPr>
          <a:xfrm>
            <a:off x="5788211" y="2144281"/>
            <a:ext cx="2707162" cy="3293209"/>
          </a:xfrm>
          <a:prstGeom prst="rect">
            <a:avLst/>
          </a:prstGeom>
          <a:noFill/>
        </p:spPr>
        <p:txBody>
          <a:bodyPr wrap="square" rtlCol="0">
            <a:spAutoFit/>
          </a:bodyPr>
          <a:lstStyle/>
          <a:p>
            <a:r>
              <a:rPr lang="en-US" sz="1600" dirty="0" smtClean="0"/>
              <a:t>miR-7-5p</a:t>
            </a:r>
            <a:r>
              <a:rPr lang="en-US" sz="1600" dirty="0"/>
              <a:t> </a:t>
            </a:r>
            <a:r>
              <a:rPr lang="en-US" sz="1600" dirty="0" smtClean="0"/>
              <a:t>     miR-221-3p</a:t>
            </a:r>
          </a:p>
          <a:p>
            <a:r>
              <a:rPr lang="en-US" sz="1600" dirty="0" smtClean="0"/>
              <a:t>miR-10b-5p  miR-320a</a:t>
            </a:r>
          </a:p>
          <a:p>
            <a:r>
              <a:rPr lang="en-US" sz="1600" dirty="0" smtClean="0"/>
              <a:t>miR-19a-3p  miR-451a       </a:t>
            </a:r>
          </a:p>
          <a:p>
            <a:r>
              <a:rPr lang="en-US" sz="1600" dirty="0" smtClean="0"/>
              <a:t>miR-20a-5p  miR-144-3p</a:t>
            </a:r>
          </a:p>
          <a:p>
            <a:r>
              <a:rPr lang="en-US" sz="1600" dirty="0" smtClean="0"/>
              <a:t>miR-24-3p    miR-146b-5p</a:t>
            </a:r>
          </a:p>
          <a:p>
            <a:r>
              <a:rPr lang="en-US" sz="1600" dirty="0" smtClean="0"/>
              <a:t>miR-25-</a:t>
            </a:r>
            <a:r>
              <a:rPr lang="en-US" sz="1600" dirty="0"/>
              <a:t>3p    miR-29b-3p </a:t>
            </a:r>
            <a:endParaRPr lang="en-US" sz="1600" dirty="0" smtClean="0"/>
          </a:p>
          <a:p>
            <a:r>
              <a:rPr lang="en-US" sz="1600" dirty="0" smtClean="0"/>
              <a:t>miR-26a-5p  </a:t>
            </a:r>
          </a:p>
          <a:p>
            <a:r>
              <a:rPr lang="en-US" sz="1600" dirty="0" smtClean="0"/>
              <a:t>miR-29a-3p</a:t>
            </a:r>
          </a:p>
          <a:p>
            <a:r>
              <a:rPr lang="en-US" sz="1600" dirty="0" smtClean="0"/>
              <a:t>miR-30a-5p</a:t>
            </a:r>
          </a:p>
          <a:p>
            <a:r>
              <a:rPr lang="en-US" sz="1600" dirty="0" smtClean="0"/>
              <a:t>miR-92a-3p     </a:t>
            </a:r>
          </a:p>
          <a:p>
            <a:r>
              <a:rPr lang="en-US" sz="1600" dirty="0" smtClean="0"/>
              <a:t>miR-106b-5p</a:t>
            </a:r>
          </a:p>
          <a:p>
            <a:r>
              <a:rPr lang="en-US" sz="1600" dirty="0" smtClean="0"/>
              <a:t>let-7f-5p</a:t>
            </a:r>
          </a:p>
          <a:p>
            <a:r>
              <a:rPr lang="en-US" sz="1600" dirty="0"/>
              <a:t>l</a:t>
            </a:r>
            <a:r>
              <a:rPr lang="en-US" sz="1600" dirty="0" smtClean="0"/>
              <a:t>et-7g-5p</a:t>
            </a:r>
            <a:endParaRPr lang="en-US" sz="1400" dirty="0" smtClean="0"/>
          </a:p>
        </p:txBody>
      </p:sp>
      <p:sp>
        <p:nvSpPr>
          <p:cNvPr id="10" name="Title 1"/>
          <p:cNvSpPr txBox="1">
            <a:spLocks/>
          </p:cNvSpPr>
          <p:nvPr/>
        </p:nvSpPr>
        <p:spPr>
          <a:xfrm>
            <a:off x="0" y="0"/>
            <a:ext cx="9144000" cy="1143000"/>
          </a:xfrm>
          <a:prstGeom prst="rect">
            <a:avLst/>
          </a:prstGeom>
        </p:spPr>
        <p:txBody>
          <a:bodyPr/>
          <a:lstStyle>
            <a:lvl1pPr algn="ctr" rtl="0" eaLnBrk="0" fontAlgn="base" hangingPunct="0">
              <a:spcBef>
                <a:spcPct val="0"/>
              </a:spcBef>
              <a:spcAft>
                <a:spcPct val="0"/>
              </a:spcAft>
              <a:defRPr sz="3600" b="1" cap="small">
                <a:solidFill>
                  <a:schemeClr val="accent2"/>
                </a:solidFill>
                <a:latin typeface="+mj-lt"/>
                <a:ea typeface="+mj-ea"/>
                <a:cs typeface="+mj-cs"/>
              </a:defRPr>
            </a:lvl1pPr>
            <a:lvl2pPr algn="ctr" rtl="0" eaLnBrk="0" fontAlgn="base" hangingPunct="0">
              <a:spcBef>
                <a:spcPct val="0"/>
              </a:spcBef>
              <a:spcAft>
                <a:spcPct val="0"/>
              </a:spcAft>
              <a:defRPr sz="3600" b="1">
                <a:solidFill>
                  <a:schemeClr val="accent2"/>
                </a:solidFill>
                <a:latin typeface="Sabon" pitchFamily="18" charset="0"/>
              </a:defRPr>
            </a:lvl2pPr>
            <a:lvl3pPr algn="ctr" rtl="0" eaLnBrk="0" fontAlgn="base" hangingPunct="0">
              <a:spcBef>
                <a:spcPct val="0"/>
              </a:spcBef>
              <a:spcAft>
                <a:spcPct val="0"/>
              </a:spcAft>
              <a:defRPr sz="3600" b="1">
                <a:solidFill>
                  <a:schemeClr val="accent2"/>
                </a:solidFill>
                <a:latin typeface="Sabon" pitchFamily="18" charset="0"/>
              </a:defRPr>
            </a:lvl3pPr>
            <a:lvl4pPr algn="ctr" rtl="0" eaLnBrk="0" fontAlgn="base" hangingPunct="0">
              <a:spcBef>
                <a:spcPct val="0"/>
              </a:spcBef>
              <a:spcAft>
                <a:spcPct val="0"/>
              </a:spcAft>
              <a:defRPr sz="3600" b="1">
                <a:solidFill>
                  <a:schemeClr val="accent2"/>
                </a:solidFill>
                <a:latin typeface="Sabon" pitchFamily="18" charset="0"/>
              </a:defRPr>
            </a:lvl4pPr>
            <a:lvl5pPr algn="ctr" rtl="0" eaLnBrk="0" fontAlgn="base" hangingPunct="0">
              <a:spcBef>
                <a:spcPct val="0"/>
              </a:spcBef>
              <a:spcAft>
                <a:spcPct val="0"/>
              </a:spcAft>
              <a:defRPr sz="3600" b="1">
                <a:solidFill>
                  <a:schemeClr val="accent2"/>
                </a:solidFill>
                <a:latin typeface="Sabon" pitchFamily="18" charset="0"/>
              </a:defRPr>
            </a:lvl5pPr>
            <a:lvl6pPr marL="457200" algn="l" rtl="0" fontAlgn="base">
              <a:spcBef>
                <a:spcPct val="0"/>
              </a:spcBef>
              <a:spcAft>
                <a:spcPct val="0"/>
              </a:spcAft>
              <a:defRPr sz="3600" b="1">
                <a:solidFill>
                  <a:schemeClr val="accent2"/>
                </a:solidFill>
                <a:latin typeface="Sabon" pitchFamily="18" charset="0"/>
              </a:defRPr>
            </a:lvl6pPr>
            <a:lvl7pPr marL="914400" algn="l" rtl="0" fontAlgn="base">
              <a:spcBef>
                <a:spcPct val="0"/>
              </a:spcBef>
              <a:spcAft>
                <a:spcPct val="0"/>
              </a:spcAft>
              <a:defRPr sz="3600" b="1">
                <a:solidFill>
                  <a:schemeClr val="accent2"/>
                </a:solidFill>
                <a:latin typeface="Sabon" pitchFamily="18" charset="0"/>
              </a:defRPr>
            </a:lvl7pPr>
            <a:lvl8pPr marL="1371600" algn="l" rtl="0" fontAlgn="base">
              <a:spcBef>
                <a:spcPct val="0"/>
              </a:spcBef>
              <a:spcAft>
                <a:spcPct val="0"/>
              </a:spcAft>
              <a:defRPr sz="3600" b="1">
                <a:solidFill>
                  <a:schemeClr val="accent2"/>
                </a:solidFill>
                <a:latin typeface="Sabon" pitchFamily="18" charset="0"/>
              </a:defRPr>
            </a:lvl8pPr>
            <a:lvl9pPr marL="1828800" algn="l" rtl="0" fontAlgn="base">
              <a:spcBef>
                <a:spcPct val="0"/>
              </a:spcBef>
              <a:spcAft>
                <a:spcPct val="0"/>
              </a:spcAft>
              <a:defRPr sz="3600" b="1">
                <a:solidFill>
                  <a:schemeClr val="accent2"/>
                </a:solidFill>
                <a:latin typeface="Sabon" pitchFamily="18" charset="0"/>
              </a:defRPr>
            </a:lvl9pPr>
          </a:lstStyle>
          <a:p>
            <a:r>
              <a:rPr lang="en-US" sz="3200" dirty="0" smtClean="0"/>
              <a:t>Considerable Overlap in Highly Variant </a:t>
            </a:r>
            <a:r>
              <a:rPr lang="en-US" sz="3200" dirty="0" err="1" smtClean="0"/>
              <a:t>Mirs</a:t>
            </a:r>
            <a:r>
              <a:rPr lang="en-US" sz="3200" dirty="0" smtClean="0"/>
              <a:t> and those associated with AF</a:t>
            </a:r>
            <a:endParaRPr lang="en-US" sz="3200" dirty="0"/>
          </a:p>
        </p:txBody>
      </p:sp>
    </p:spTree>
    <p:extLst>
      <p:ext uri="{BB962C8B-B14F-4D97-AF65-F5344CB8AC3E}">
        <p14:creationId xmlns:p14="http://schemas.microsoft.com/office/powerpoint/2010/main" xmlns="" val="2938446621"/>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ontent Placeholder 3"/>
          <p:cNvGraphicFramePr>
            <a:graphicFrameLocks/>
          </p:cNvGraphicFramePr>
          <p:nvPr>
            <p:extLst>
              <p:ext uri="{D42A27DB-BD31-4B8C-83A1-F6EECF244321}">
                <p14:modId xmlns:p14="http://schemas.microsoft.com/office/powerpoint/2010/main" xmlns="" val="1637759322"/>
              </p:ext>
            </p:extLst>
          </p:nvPr>
        </p:nvGraphicFramePr>
        <p:xfrm>
          <a:off x="76201" y="958334"/>
          <a:ext cx="8997170" cy="5001136"/>
        </p:xfrm>
        <a:graphic>
          <a:graphicData uri="http://schemas.openxmlformats.org/drawingml/2006/table">
            <a:tbl>
              <a:tblPr firstRow="1" bandRow="1">
                <a:tableStyleId>{21E4AEA4-8DFA-4A89-87EB-49C32662AFE0}</a:tableStyleId>
              </a:tblPr>
              <a:tblGrid>
                <a:gridCol w="1009885"/>
                <a:gridCol w="3672315"/>
                <a:gridCol w="4314970"/>
              </a:tblGrid>
              <a:tr h="232815">
                <a:tc>
                  <a:txBody>
                    <a:bodyPr/>
                    <a:lstStyle/>
                    <a:p>
                      <a:pPr marL="0" marR="0" algn="ctr">
                        <a:spcBef>
                          <a:spcPts val="0"/>
                        </a:spcBef>
                        <a:spcAft>
                          <a:spcPts val="0"/>
                        </a:spcAft>
                      </a:pPr>
                      <a:r>
                        <a:rPr lang="en-US" sz="1600" spc="5" dirty="0">
                          <a:solidFill>
                            <a:srgbClr val="FFFFFF"/>
                          </a:solidFill>
                          <a:effectLst/>
                          <a:latin typeface="Arial Narrow"/>
                          <a:ea typeface="Perpetua"/>
                          <a:cs typeface="Arial"/>
                        </a:rPr>
                        <a:t>m</a:t>
                      </a:r>
                      <a:r>
                        <a:rPr lang="en-US" sz="1600" spc="-5" dirty="0">
                          <a:solidFill>
                            <a:srgbClr val="FFFFFF"/>
                          </a:solidFill>
                          <a:effectLst/>
                          <a:latin typeface="Arial Narrow"/>
                          <a:ea typeface="Perpetua"/>
                          <a:cs typeface="Arial"/>
                        </a:rPr>
                        <a:t>iRN</a:t>
                      </a:r>
                      <a:r>
                        <a:rPr lang="en-US" sz="1600" dirty="0">
                          <a:solidFill>
                            <a:srgbClr val="FFFFFF"/>
                          </a:solidFill>
                          <a:effectLst/>
                          <a:latin typeface="Arial Narrow"/>
                          <a:ea typeface="Perpetua"/>
                          <a:cs typeface="Arial"/>
                        </a:rPr>
                        <a:t>A</a:t>
                      </a:r>
                      <a:endParaRPr lang="en-US" sz="1800" dirty="0">
                        <a:effectLst/>
                        <a:latin typeface="Cambria"/>
                        <a:ea typeface="ＭＳ 明朝"/>
                        <a:cs typeface="Times New Roman"/>
                      </a:endParaRPr>
                    </a:p>
                  </a:txBody>
                  <a:tcPr marL="68580" marR="68580" marT="0" marB="0"/>
                </a:tc>
                <a:tc>
                  <a:txBody>
                    <a:bodyPr/>
                    <a:lstStyle/>
                    <a:p>
                      <a:pPr marL="0" marR="0" algn="ctr">
                        <a:spcBef>
                          <a:spcPts val="0"/>
                        </a:spcBef>
                        <a:spcAft>
                          <a:spcPts val="0"/>
                        </a:spcAft>
                      </a:pPr>
                      <a:r>
                        <a:rPr lang="en-US" sz="1600" dirty="0">
                          <a:solidFill>
                            <a:srgbClr val="FFFFFF"/>
                          </a:solidFill>
                          <a:effectLst/>
                          <a:latin typeface="Arial Narrow"/>
                          <a:ea typeface="ＭＳ 明朝"/>
                          <a:cs typeface="Arial"/>
                        </a:rPr>
                        <a:t>FUNCTION (TARGET GENES)</a:t>
                      </a:r>
                      <a:endParaRPr lang="en-US" sz="1800" dirty="0">
                        <a:effectLst/>
                        <a:latin typeface="Cambria"/>
                        <a:ea typeface="ＭＳ 明朝"/>
                        <a:cs typeface="Times New Roman"/>
                      </a:endParaRPr>
                    </a:p>
                  </a:txBody>
                  <a:tcPr marL="68580" marR="68580" marT="0" marB="0"/>
                </a:tc>
                <a:tc>
                  <a:txBody>
                    <a:bodyPr/>
                    <a:lstStyle/>
                    <a:p>
                      <a:pPr marL="0" marR="0" algn="ctr">
                        <a:spcBef>
                          <a:spcPts val="0"/>
                        </a:spcBef>
                        <a:spcAft>
                          <a:spcPts val="0"/>
                        </a:spcAft>
                      </a:pPr>
                      <a:r>
                        <a:rPr lang="en-US" sz="1600">
                          <a:solidFill>
                            <a:srgbClr val="FFFFFF"/>
                          </a:solidFill>
                          <a:effectLst/>
                          <a:latin typeface="Arial Narrow"/>
                          <a:ea typeface="ＭＳ 明朝"/>
                          <a:cs typeface="Arial"/>
                        </a:rPr>
                        <a:t>ASSOCIATED PHENOTYPE</a:t>
                      </a:r>
                      <a:endParaRPr lang="en-US" sz="1800">
                        <a:effectLst/>
                        <a:latin typeface="Cambria"/>
                        <a:ea typeface="ＭＳ 明朝"/>
                        <a:cs typeface="Times New Roman"/>
                      </a:endParaRPr>
                    </a:p>
                  </a:txBody>
                  <a:tcPr marL="68580" marR="68580" marT="0" marB="0"/>
                </a:tc>
              </a:tr>
              <a:tr h="523834">
                <a:tc>
                  <a:txBody>
                    <a:bodyPr/>
                    <a:lstStyle/>
                    <a:p>
                      <a:pPr marL="0" marR="0" algn="l">
                        <a:spcBef>
                          <a:spcPts val="0"/>
                        </a:spcBef>
                        <a:spcAft>
                          <a:spcPts val="0"/>
                        </a:spcAft>
                      </a:pPr>
                      <a:r>
                        <a:rPr lang="en-US" sz="1800" b="1">
                          <a:solidFill>
                            <a:srgbClr val="000000"/>
                          </a:solidFill>
                          <a:effectLst/>
                          <a:latin typeface="Arial Narrow"/>
                          <a:ea typeface="ＭＳ 明朝"/>
                          <a:cs typeface="Arial"/>
                        </a:rPr>
                        <a:t>miR-1</a:t>
                      </a:r>
                      <a:endParaRPr lang="en-US" sz="2000" b="1">
                        <a:effectLst/>
                        <a:latin typeface="Cambria"/>
                        <a:ea typeface="ＭＳ 明朝"/>
                        <a:cs typeface="Times New Roman"/>
                      </a:endParaRPr>
                    </a:p>
                  </a:txBody>
                  <a:tcPr marL="68580" marR="68580" marT="0" marB="0"/>
                </a:tc>
                <a:tc>
                  <a:txBody>
                    <a:bodyPr/>
                    <a:lstStyle/>
                    <a:p>
                      <a:pPr marL="0" marR="0" algn="l">
                        <a:spcBef>
                          <a:spcPts val="0"/>
                        </a:spcBef>
                        <a:spcAft>
                          <a:spcPts val="0"/>
                        </a:spcAft>
                      </a:pPr>
                      <a:r>
                        <a:rPr lang="en-US" sz="1800" b="0" dirty="0">
                          <a:solidFill>
                            <a:srgbClr val="000000"/>
                          </a:solidFill>
                          <a:effectLst/>
                          <a:latin typeface="Arial Narrow"/>
                          <a:ea typeface="ＭＳ 明朝"/>
                          <a:cs typeface="Arial"/>
                        </a:rPr>
                        <a:t>Cell cycle regulation; (Ion Channels and gap junction genes, </a:t>
                      </a:r>
                      <a:r>
                        <a:rPr lang="en-US" sz="1800" b="0" i="1" dirty="0">
                          <a:solidFill>
                            <a:srgbClr val="000000"/>
                          </a:solidFill>
                          <a:effectLst/>
                          <a:latin typeface="Arial Narrow"/>
                          <a:ea typeface="ＭＳ 明朝"/>
                          <a:cs typeface="Arial"/>
                        </a:rPr>
                        <a:t>GJA1</a:t>
                      </a:r>
                      <a:r>
                        <a:rPr lang="en-US" sz="1800" b="0" dirty="0">
                          <a:solidFill>
                            <a:srgbClr val="000000"/>
                          </a:solidFill>
                          <a:effectLst/>
                          <a:latin typeface="Arial Narrow"/>
                          <a:ea typeface="ＭＳ 明朝"/>
                          <a:cs typeface="Arial"/>
                        </a:rPr>
                        <a:t>, </a:t>
                      </a:r>
                      <a:r>
                        <a:rPr lang="en-US" sz="1800" b="0" i="1" dirty="0">
                          <a:solidFill>
                            <a:srgbClr val="000000"/>
                          </a:solidFill>
                          <a:effectLst/>
                          <a:latin typeface="Arial Narrow"/>
                          <a:ea typeface="ＭＳ 明朝"/>
                          <a:cs typeface="Arial"/>
                        </a:rPr>
                        <a:t>KNJ2</a:t>
                      </a:r>
                      <a:r>
                        <a:rPr lang="en-US" sz="1800" b="0" dirty="0">
                          <a:solidFill>
                            <a:srgbClr val="000000"/>
                          </a:solidFill>
                          <a:effectLst/>
                          <a:latin typeface="Arial Narrow"/>
                          <a:ea typeface="ＭＳ 明朝"/>
                          <a:cs typeface="Arial"/>
                        </a:rPr>
                        <a:t>)</a:t>
                      </a:r>
                      <a:endParaRPr lang="en-US" sz="2000" b="0" dirty="0">
                        <a:effectLst/>
                        <a:latin typeface="Cambria"/>
                        <a:ea typeface="ＭＳ 明朝"/>
                        <a:cs typeface="Times New Roman"/>
                      </a:endParaRPr>
                    </a:p>
                  </a:txBody>
                  <a:tcPr marL="68580" marR="68580" marT="0" marB="0"/>
                </a:tc>
                <a:tc>
                  <a:txBody>
                    <a:bodyPr/>
                    <a:lstStyle/>
                    <a:p>
                      <a:pPr marL="0" marR="0" algn="l">
                        <a:spcBef>
                          <a:spcPts val="0"/>
                        </a:spcBef>
                        <a:spcAft>
                          <a:spcPts val="0"/>
                        </a:spcAft>
                      </a:pPr>
                      <a:r>
                        <a:rPr lang="en-US" sz="1800" b="0">
                          <a:solidFill>
                            <a:srgbClr val="000000"/>
                          </a:solidFill>
                          <a:effectLst/>
                          <a:latin typeface="Arial Narrow"/>
                          <a:ea typeface="ＭＳ 明朝"/>
                          <a:cs typeface="Arial"/>
                        </a:rPr>
                        <a:t>Cardiac arrhythmia, cardiac development, downregulation in AF</a:t>
                      </a:r>
                      <a:endParaRPr lang="en-US" sz="2000" b="0">
                        <a:effectLst/>
                        <a:latin typeface="Cambria"/>
                        <a:ea typeface="ＭＳ 明朝"/>
                        <a:cs typeface="Times New Roman"/>
                      </a:endParaRPr>
                    </a:p>
                  </a:txBody>
                  <a:tcPr marL="68580" marR="68580" marT="0" marB="0"/>
                </a:tc>
              </a:tr>
              <a:tr h="523834">
                <a:tc>
                  <a:txBody>
                    <a:bodyPr/>
                    <a:lstStyle/>
                    <a:p>
                      <a:pPr marL="0" marR="0" algn="l">
                        <a:spcBef>
                          <a:spcPts val="0"/>
                        </a:spcBef>
                        <a:spcAft>
                          <a:spcPts val="0"/>
                        </a:spcAft>
                      </a:pPr>
                      <a:r>
                        <a:rPr lang="en-US" sz="1800" b="1" dirty="0">
                          <a:solidFill>
                            <a:srgbClr val="000000"/>
                          </a:solidFill>
                          <a:effectLst/>
                          <a:latin typeface="Arial Narrow"/>
                          <a:ea typeface="ＭＳ 明朝"/>
                          <a:cs typeface="Arial"/>
                        </a:rPr>
                        <a:t>miR-21</a:t>
                      </a:r>
                      <a:endParaRPr lang="en-US" sz="2000" b="1" dirty="0">
                        <a:effectLst/>
                        <a:latin typeface="Cambria"/>
                        <a:ea typeface="ＭＳ 明朝"/>
                        <a:cs typeface="Times New Roman"/>
                      </a:endParaRPr>
                    </a:p>
                  </a:txBody>
                  <a:tcPr marL="68580" marR="68580" marT="0" marB="0"/>
                </a:tc>
                <a:tc>
                  <a:txBody>
                    <a:bodyPr/>
                    <a:lstStyle/>
                    <a:p>
                      <a:pPr marL="0" marR="0" algn="l">
                        <a:spcBef>
                          <a:spcPts val="0"/>
                        </a:spcBef>
                        <a:spcAft>
                          <a:spcPts val="0"/>
                        </a:spcAft>
                      </a:pPr>
                      <a:r>
                        <a:rPr lang="en-US" sz="1800" b="0" dirty="0" err="1">
                          <a:solidFill>
                            <a:srgbClr val="000000"/>
                          </a:solidFill>
                          <a:effectLst/>
                          <a:latin typeface="Arial Narrow"/>
                          <a:ea typeface="ＭＳ 明朝"/>
                          <a:cs typeface="Arial"/>
                        </a:rPr>
                        <a:t>Upregulation</a:t>
                      </a:r>
                      <a:r>
                        <a:rPr lang="en-US" sz="1800" b="0" dirty="0">
                          <a:solidFill>
                            <a:srgbClr val="000000"/>
                          </a:solidFill>
                          <a:effectLst/>
                          <a:latin typeface="Arial Narrow"/>
                          <a:ea typeface="ＭＳ 明朝"/>
                          <a:cs typeface="Arial"/>
                        </a:rPr>
                        <a:t> of the protein </a:t>
                      </a:r>
                      <a:r>
                        <a:rPr lang="en-US" sz="1800" b="0" dirty="0" err="1">
                          <a:solidFill>
                            <a:srgbClr val="000000"/>
                          </a:solidFill>
                          <a:effectLst/>
                          <a:latin typeface="Arial Narrow"/>
                          <a:ea typeface="ＭＳ 明朝"/>
                          <a:cs typeface="Arial"/>
                        </a:rPr>
                        <a:t>sprouty</a:t>
                      </a:r>
                      <a:r>
                        <a:rPr lang="en-US" sz="1800" b="0" dirty="0">
                          <a:solidFill>
                            <a:srgbClr val="000000"/>
                          </a:solidFill>
                          <a:effectLst/>
                          <a:latin typeface="Arial Narrow"/>
                          <a:ea typeface="ＭＳ 明朝"/>
                          <a:cs typeface="Arial"/>
                        </a:rPr>
                        <a:t> (</a:t>
                      </a:r>
                      <a:r>
                        <a:rPr lang="en-US" sz="1800" b="0" i="1" dirty="0">
                          <a:solidFill>
                            <a:srgbClr val="000000"/>
                          </a:solidFill>
                          <a:effectLst/>
                          <a:latin typeface="Arial Narrow"/>
                          <a:ea typeface="ＭＳ 明朝"/>
                          <a:cs typeface="Arial"/>
                        </a:rPr>
                        <a:t>ERK-MAPK</a:t>
                      </a:r>
                      <a:r>
                        <a:rPr lang="en-US" sz="1800" b="0" dirty="0">
                          <a:solidFill>
                            <a:srgbClr val="000000"/>
                          </a:solidFill>
                          <a:effectLst/>
                          <a:latin typeface="Arial Narrow"/>
                          <a:ea typeface="ＭＳ 明朝"/>
                          <a:cs typeface="Arial"/>
                        </a:rPr>
                        <a:t>), </a:t>
                      </a:r>
                      <a:r>
                        <a:rPr lang="en-US" sz="1800" b="0" i="1" dirty="0">
                          <a:solidFill>
                            <a:srgbClr val="000000"/>
                          </a:solidFill>
                          <a:effectLst/>
                          <a:latin typeface="Arial Narrow"/>
                          <a:ea typeface="ＭＳ 明朝"/>
                          <a:cs typeface="Arial"/>
                        </a:rPr>
                        <a:t>PDCD4</a:t>
                      </a:r>
                      <a:endParaRPr lang="en-US" sz="2000" b="0" dirty="0">
                        <a:effectLst/>
                        <a:latin typeface="Cambria"/>
                        <a:ea typeface="ＭＳ 明朝"/>
                        <a:cs typeface="Times New Roman"/>
                      </a:endParaRPr>
                    </a:p>
                  </a:txBody>
                  <a:tcPr marL="68580" marR="68580" marT="0" marB="0"/>
                </a:tc>
                <a:tc>
                  <a:txBody>
                    <a:bodyPr/>
                    <a:lstStyle/>
                    <a:p>
                      <a:pPr marL="0" marR="0" algn="l">
                        <a:spcBef>
                          <a:spcPts val="0"/>
                        </a:spcBef>
                        <a:spcAft>
                          <a:spcPts val="0"/>
                        </a:spcAft>
                      </a:pPr>
                      <a:r>
                        <a:rPr lang="en-US" sz="1800" b="0">
                          <a:solidFill>
                            <a:srgbClr val="000000"/>
                          </a:solidFill>
                          <a:effectLst/>
                          <a:latin typeface="Arial Narrow"/>
                          <a:ea typeface="ＭＳ 明朝"/>
                          <a:cs typeface="Arial"/>
                        </a:rPr>
                        <a:t>Anti-apoptotic factor, cardiac stress response</a:t>
                      </a:r>
                      <a:endParaRPr lang="en-US" sz="2000" b="0">
                        <a:effectLst/>
                        <a:latin typeface="Cambria"/>
                        <a:ea typeface="ＭＳ 明朝"/>
                        <a:cs typeface="Times New Roman"/>
                      </a:endParaRPr>
                    </a:p>
                  </a:txBody>
                  <a:tcPr marL="68580" marR="68580" marT="0" marB="0"/>
                </a:tc>
              </a:tr>
              <a:tr h="785751">
                <a:tc>
                  <a:txBody>
                    <a:bodyPr/>
                    <a:lstStyle/>
                    <a:p>
                      <a:pPr marL="0" marR="0" algn="l">
                        <a:spcBef>
                          <a:spcPts val="0"/>
                        </a:spcBef>
                        <a:spcAft>
                          <a:spcPts val="0"/>
                        </a:spcAft>
                      </a:pPr>
                      <a:r>
                        <a:rPr lang="en-US" sz="1800" b="1" dirty="0">
                          <a:solidFill>
                            <a:srgbClr val="000000"/>
                          </a:solidFill>
                          <a:effectLst/>
                          <a:latin typeface="Arial Narrow"/>
                          <a:ea typeface="ＭＳ 明朝"/>
                          <a:cs typeface="Arial"/>
                        </a:rPr>
                        <a:t>miR-29</a:t>
                      </a:r>
                      <a:endParaRPr lang="en-US" sz="2000" b="1" dirty="0">
                        <a:effectLst/>
                        <a:latin typeface="Cambria"/>
                        <a:ea typeface="ＭＳ 明朝"/>
                        <a:cs typeface="Times New Roman"/>
                      </a:endParaRPr>
                    </a:p>
                  </a:txBody>
                  <a:tcPr marL="68580" marR="68580" marT="0" marB="0"/>
                </a:tc>
                <a:tc>
                  <a:txBody>
                    <a:bodyPr/>
                    <a:lstStyle/>
                    <a:p>
                      <a:pPr marL="0" marR="0" algn="l">
                        <a:spcBef>
                          <a:spcPts val="0"/>
                        </a:spcBef>
                        <a:spcAft>
                          <a:spcPts val="0"/>
                        </a:spcAft>
                      </a:pPr>
                      <a:r>
                        <a:rPr lang="en-US" sz="1800" b="0" dirty="0">
                          <a:solidFill>
                            <a:srgbClr val="000000"/>
                          </a:solidFill>
                          <a:effectLst/>
                          <a:latin typeface="Arial Narrow"/>
                          <a:ea typeface="ＭＳ 明朝"/>
                          <a:cs typeface="Arial"/>
                        </a:rPr>
                        <a:t>Inhibition of collagen and extracellular matrix proteins (</a:t>
                      </a:r>
                      <a:r>
                        <a:rPr lang="en-US" sz="1800" b="0" i="1" dirty="0">
                          <a:solidFill>
                            <a:srgbClr val="000000"/>
                          </a:solidFill>
                          <a:effectLst/>
                          <a:latin typeface="Arial Narrow"/>
                          <a:ea typeface="ＭＳ 明朝"/>
                          <a:cs typeface="Arial"/>
                        </a:rPr>
                        <a:t>ELN, FBN1, COL1A1</a:t>
                      </a:r>
                      <a:r>
                        <a:rPr lang="en-US" sz="1800" b="0" dirty="0">
                          <a:solidFill>
                            <a:srgbClr val="000000"/>
                          </a:solidFill>
                          <a:effectLst/>
                          <a:latin typeface="Arial Narrow"/>
                          <a:ea typeface="ＭＳ 明朝"/>
                          <a:cs typeface="Arial"/>
                        </a:rPr>
                        <a:t>), Pro-apoptosis (</a:t>
                      </a:r>
                      <a:r>
                        <a:rPr lang="en-US" sz="1800" b="0" i="1" dirty="0">
                          <a:solidFill>
                            <a:srgbClr val="000000"/>
                          </a:solidFill>
                          <a:effectLst/>
                          <a:latin typeface="Arial Narrow"/>
                          <a:ea typeface="ＭＳ 明朝"/>
                          <a:cs typeface="Arial"/>
                        </a:rPr>
                        <a:t>Mcl-2</a:t>
                      </a:r>
                      <a:r>
                        <a:rPr lang="en-US" sz="1800" b="0" dirty="0">
                          <a:solidFill>
                            <a:srgbClr val="000000"/>
                          </a:solidFill>
                          <a:effectLst/>
                          <a:latin typeface="Arial Narrow"/>
                          <a:ea typeface="ＭＳ 明朝"/>
                          <a:cs typeface="Arial"/>
                        </a:rPr>
                        <a:t>)</a:t>
                      </a:r>
                      <a:endParaRPr lang="en-US" sz="2000" b="0" dirty="0">
                        <a:effectLst/>
                        <a:latin typeface="Cambria"/>
                        <a:ea typeface="ＭＳ 明朝"/>
                        <a:cs typeface="Times New Roman"/>
                      </a:endParaRPr>
                    </a:p>
                  </a:txBody>
                  <a:tcPr marL="68580" marR="68580" marT="0" marB="0"/>
                </a:tc>
                <a:tc>
                  <a:txBody>
                    <a:bodyPr/>
                    <a:lstStyle/>
                    <a:p>
                      <a:pPr marL="0" marR="0" algn="l">
                        <a:spcBef>
                          <a:spcPts val="0"/>
                        </a:spcBef>
                        <a:spcAft>
                          <a:spcPts val="0"/>
                        </a:spcAft>
                      </a:pPr>
                      <a:r>
                        <a:rPr lang="en-US" sz="1800" b="0" dirty="0">
                          <a:solidFill>
                            <a:srgbClr val="000000"/>
                          </a:solidFill>
                          <a:effectLst/>
                          <a:latin typeface="Arial Narrow"/>
                          <a:ea typeface="ＭＳ 明朝"/>
                          <a:cs typeface="Arial"/>
                        </a:rPr>
                        <a:t>Regulates deposition of intracellular collagen</a:t>
                      </a:r>
                      <a:endParaRPr lang="en-US" sz="2000" b="0" dirty="0">
                        <a:effectLst/>
                        <a:latin typeface="Cambria"/>
                        <a:ea typeface="ＭＳ 明朝"/>
                        <a:cs typeface="Times New Roman"/>
                      </a:endParaRPr>
                    </a:p>
                  </a:txBody>
                  <a:tcPr marL="68580" marR="68580" marT="0" marB="0"/>
                </a:tc>
              </a:tr>
              <a:tr h="597924">
                <a:tc>
                  <a:txBody>
                    <a:bodyPr/>
                    <a:lstStyle/>
                    <a:p>
                      <a:pPr marL="0" marR="0" algn="l">
                        <a:spcBef>
                          <a:spcPts val="0"/>
                        </a:spcBef>
                        <a:spcAft>
                          <a:spcPts val="0"/>
                        </a:spcAft>
                      </a:pPr>
                      <a:r>
                        <a:rPr lang="en-US" sz="1800" b="1" dirty="0">
                          <a:solidFill>
                            <a:srgbClr val="000000"/>
                          </a:solidFill>
                          <a:effectLst/>
                          <a:latin typeface="Arial Narrow"/>
                          <a:ea typeface="ＭＳ 明朝"/>
                          <a:cs typeface="Arial"/>
                        </a:rPr>
                        <a:t>miR-92a</a:t>
                      </a:r>
                      <a:endParaRPr lang="en-US" sz="2000" b="1" dirty="0">
                        <a:effectLst/>
                        <a:latin typeface="Cambria"/>
                        <a:ea typeface="ＭＳ 明朝"/>
                        <a:cs typeface="Times New Roman"/>
                      </a:endParaRPr>
                    </a:p>
                  </a:txBody>
                  <a:tcPr marL="68580" marR="68580" marT="0" marB="0"/>
                </a:tc>
                <a:tc>
                  <a:txBody>
                    <a:bodyPr/>
                    <a:lstStyle/>
                    <a:p>
                      <a:pPr marL="0" marR="0" algn="l">
                        <a:spcBef>
                          <a:spcPts val="0"/>
                        </a:spcBef>
                        <a:spcAft>
                          <a:spcPts val="0"/>
                        </a:spcAft>
                      </a:pPr>
                      <a:r>
                        <a:rPr lang="en-US" sz="1800" b="0" dirty="0">
                          <a:solidFill>
                            <a:srgbClr val="000000"/>
                          </a:solidFill>
                          <a:effectLst/>
                          <a:latin typeface="Arial Narrow"/>
                          <a:ea typeface="ＭＳ 明朝"/>
                          <a:cs typeface="Arial"/>
                        </a:rPr>
                        <a:t>Inhibition of </a:t>
                      </a:r>
                      <a:r>
                        <a:rPr lang="en-US" sz="1800" b="0" dirty="0" err="1">
                          <a:solidFill>
                            <a:srgbClr val="000000"/>
                          </a:solidFill>
                          <a:effectLst/>
                          <a:latin typeface="Arial Narrow"/>
                          <a:ea typeface="ＭＳ 明朝"/>
                          <a:cs typeface="Arial"/>
                        </a:rPr>
                        <a:t>neorevascularization</a:t>
                      </a:r>
                      <a:r>
                        <a:rPr lang="en-US" sz="1800" b="0" dirty="0">
                          <a:solidFill>
                            <a:srgbClr val="000000"/>
                          </a:solidFill>
                          <a:effectLst/>
                          <a:latin typeface="Arial Narrow"/>
                          <a:ea typeface="ＭＳ 明朝"/>
                          <a:cs typeface="Arial"/>
                        </a:rPr>
                        <a:t> (integrin subunit α5 and </a:t>
                      </a:r>
                      <a:r>
                        <a:rPr lang="en-US" sz="1800" b="0" i="1" dirty="0" err="1">
                          <a:solidFill>
                            <a:srgbClr val="000000"/>
                          </a:solidFill>
                          <a:effectLst/>
                          <a:latin typeface="Arial Narrow"/>
                          <a:ea typeface="ＭＳ 明朝"/>
                          <a:cs typeface="Arial"/>
                        </a:rPr>
                        <a:t>eNOS</a:t>
                      </a:r>
                      <a:r>
                        <a:rPr lang="en-US" sz="1800" b="0" dirty="0">
                          <a:solidFill>
                            <a:srgbClr val="000000"/>
                          </a:solidFill>
                          <a:effectLst/>
                          <a:latin typeface="Arial Narrow"/>
                          <a:ea typeface="ＭＳ 明朝"/>
                          <a:cs typeface="Arial"/>
                        </a:rPr>
                        <a:t>)</a:t>
                      </a:r>
                      <a:endParaRPr lang="en-US" sz="2000" b="0" dirty="0">
                        <a:effectLst/>
                        <a:latin typeface="Cambria"/>
                        <a:ea typeface="ＭＳ 明朝"/>
                        <a:cs typeface="Times New Roman"/>
                      </a:endParaRPr>
                    </a:p>
                  </a:txBody>
                  <a:tcPr marL="68580" marR="68580" marT="0" marB="0"/>
                </a:tc>
                <a:tc>
                  <a:txBody>
                    <a:bodyPr/>
                    <a:lstStyle/>
                    <a:p>
                      <a:pPr marL="0" marR="0" algn="l">
                        <a:spcBef>
                          <a:spcPts val="0"/>
                        </a:spcBef>
                        <a:spcAft>
                          <a:spcPts val="0"/>
                        </a:spcAft>
                      </a:pPr>
                      <a:r>
                        <a:rPr lang="en-US" sz="1800" b="0" dirty="0" smtClean="0">
                          <a:solidFill>
                            <a:srgbClr val="000000"/>
                          </a:solidFill>
                          <a:effectLst/>
                          <a:latin typeface="Arial Narrow"/>
                          <a:ea typeface="ＭＳ 明朝"/>
                          <a:cs typeface="Arial"/>
                        </a:rPr>
                        <a:t>Reduction in cellular apoptosis and improved cardiac function </a:t>
                      </a:r>
                      <a:endParaRPr lang="en-US" sz="2000" b="0" dirty="0">
                        <a:effectLst/>
                        <a:latin typeface="Cambria"/>
                        <a:ea typeface="ＭＳ 明朝"/>
                        <a:cs typeface="Times New Roman"/>
                      </a:endParaRPr>
                    </a:p>
                  </a:txBody>
                  <a:tcPr marL="68580" marR="68580" marT="0" marB="0"/>
                </a:tc>
              </a:tr>
              <a:tr h="318892">
                <a:tc>
                  <a:txBody>
                    <a:bodyPr/>
                    <a:lstStyle/>
                    <a:p>
                      <a:pPr marL="0" marR="0" algn="l">
                        <a:spcBef>
                          <a:spcPts val="0"/>
                        </a:spcBef>
                        <a:spcAft>
                          <a:spcPts val="0"/>
                        </a:spcAft>
                      </a:pPr>
                      <a:r>
                        <a:rPr lang="en-US" sz="1800" b="1" dirty="0">
                          <a:solidFill>
                            <a:srgbClr val="000000"/>
                          </a:solidFill>
                          <a:effectLst/>
                          <a:latin typeface="Arial Narrow"/>
                          <a:ea typeface="ＭＳ 明朝"/>
                          <a:cs typeface="Arial"/>
                        </a:rPr>
                        <a:t>miR-122</a:t>
                      </a:r>
                      <a:endParaRPr lang="en-US" sz="2000" b="1" dirty="0">
                        <a:effectLst/>
                        <a:latin typeface="Cambria"/>
                        <a:ea typeface="ＭＳ 明朝"/>
                        <a:cs typeface="Times New Roman"/>
                      </a:endParaRPr>
                    </a:p>
                  </a:txBody>
                  <a:tcPr marL="68580" marR="68580" marT="0" marB="0"/>
                </a:tc>
                <a:tc>
                  <a:txBody>
                    <a:bodyPr/>
                    <a:lstStyle/>
                    <a:p>
                      <a:pPr marL="0" marR="0" algn="l">
                        <a:spcBef>
                          <a:spcPts val="0"/>
                        </a:spcBef>
                        <a:spcAft>
                          <a:spcPts val="0"/>
                        </a:spcAft>
                      </a:pPr>
                      <a:r>
                        <a:rPr lang="en-US" sz="1800" b="0">
                          <a:solidFill>
                            <a:srgbClr val="000000"/>
                          </a:solidFill>
                          <a:effectLst/>
                          <a:latin typeface="Arial Narrow"/>
                          <a:ea typeface="ＭＳ 明朝"/>
                          <a:cs typeface="Arial"/>
                        </a:rPr>
                        <a:t>fatty acid beta-oxidation</a:t>
                      </a:r>
                      <a:endParaRPr lang="en-US" sz="2000" b="0">
                        <a:effectLst/>
                        <a:latin typeface="Cambria"/>
                        <a:ea typeface="ＭＳ 明朝"/>
                        <a:cs typeface="Times New Roman"/>
                      </a:endParaRPr>
                    </a:p>
                  </a:txBody>
                  <a:tcPr marL="68580" marR="68580" marT="0" marB="0"/>
                </a:tc>
                <a:tc>
                  <a:txBody>
                    <a:bodyPr/>
                    <a:lstStyle/>
                    <a:p>
                      <a:pPr marL="0" marR="0" algn="l">
                        <a:spcBef>
                          <a:spcPts val="0"/>
                        </a:spcBef>
                        <a:spcAft>
                          <a:spcPts val="0"/>
                        </a:spcAft>
                      </a:pPr>
                      <a:r>
                        <a:rPr lang="en-US" sz="1800" b="0" dirty="0">
                          <a:solidFill>
                            <a:srgbClr val="000000"/>
                          </a:solidFill>
                          <a:effectLst/>
                          <a:latin typeface="Arial Narrow"/>
                          <a:ea typeface="ＭＳ 明朝"/>
                          <a:cs typeface="Arial"/>
                        </a:rPr>
                        <a:t>Contributes to endothelial dysfunction </a:t>
                      </a:r>
                      <a:endParaRPr lang="en-US" sz="2000" b="0" dirty="0">
                        <a:effectLst/>
                        <a:latin typeface="Cambria"/>
                        <a:ea typeface="ＭＳ 明朝"/>
                        <a:cs typeface="Times New Roman"/>
                      </a:endParaRPr>
                    </a:p>
                  </a:txBody>
                  <a:tcPr marL="68580" marR="68580" marT="0" marB="0"/>
                </a:tc>
              </a:tr>
              <a:tr h="785751">
                <a:tc>
                  <a:txBody>
                    <a:bodyPr/>
                    <a:lstStyle/>
                    <a:p>
                      <a:pPr marL="0" marR="0" algn="l">
                        <a:spcBef>
                          <a:spcPts val="0"/>
                        </a:spcBef>
                        <a:spcAft>
                          <a:spcPts val="0"/>
                        </a:spcAft>
                      </a:pPr>
                      <a:r>
                        <a:rPr lang="en-US" sz="1800" b="1">
                          <a:solidFill>
                            <a:srgbClr val="000000"/>
                          </a:solidFill>
                          <a:effectLst/>
                          <a:latin typeface="Arial Narrow"/>
                          <a:ea typeface="ＭＳ 明朝"/>
                          <a:cs typeface="Arial"/>
                        </a:rPr>
                        <a:t>miR-150</a:t>
                      </a:r>
                      <a:endParaRPr lang="en-US" sz="2000" b="1">
                        <a:effectLst/>
                        <a:latin typeface="Cambria"/>
                        <a:ea typeface="ＭＳ 明朝"/>
                        <a:cs typeface="Times New Roman"/>
                      </a:endParaRPr>
                    </a:p>
                  </a:txBody>
                  <a:tcPr marL="68580" marR="68580" marT="0" marB="0"/>
                </a:tc>
                <a:tc>
                  <a:txBody>
                    <a:bodyPr/>
                    <a:lstStyle/>
                    <a:p>
                      <a:pPr marL="0" marR="0" algn="l">
                        <a:spcBef>
                          <a:spcPts val="0"/>
                        </a:spcBef>
                        <a:spcAft>
                          <a:spcPts val="0"/>
                        </a:spcAft>
                      </a:pPr>
                      <a:r>
                        <a:rPr lang="en-US" sz="1800" b="0" dirty="0">
                          <a:solidFill>
                            <a:srgbClr val="000000"/>
                          </a:solidFill>
                          <a:effectLst/>
                          <a:latin typeface="Arial Narrow"/>
                          <a:ea typeface="ＭＳ 明朝"/>
                          <a:cs typeface="Arial"/>
                        </a:rPr>
                        <a:t>(</a:t>
                      </a:r>
                      <a:r>
                        <a:rPr lang="en-US" sz="1800" b="0" i="1" dirty="0">
                          <a:solidFill>
                            <a:srgbClr val="000000"/>
                          </a:solidFill>
                          <a:effectLst/>
                          <a:latin typeface="Arial Narrow"/>
                          <a:ea typeface="ＭＳ 明朝"/>
                          <a:cs typeface="Arial"/>
                        </a:rPr>
                        <a:t>c-</a:t>
                      </a:r>
                      <a:r>
                        <a:rPr lang="en-US" sz="1800" b="0" i="1" dirty="0" err="1">
                          <a:solidFill>
                            <a:srgbClr val="000000"/>
                          </a:solidFill>
                          <a:effectLst/>
                          <a:latin typeface="Arial Narrow"/>
                          <a:ea typeface="ＭＳ 明朝"/>
                          <a:cs typeface="Arial"/>
                        </a:rPr>
                        <a:t>Myb</a:t>
                      </a:r>
                      <a:r>
                        <a:rPr lang="en-US" sz="1800" b="0" dirty="0">
                          <a:solidFill>
                            <a:srgbClr val="000000"/>
                          </a:solidFill>
                          <a:effectLst/>
                          <a:latin typeface="Arial Narrow"/>
                          <a:ea typeface="ＭＳ 明朝"/>
                          <a:cs typeface="Arial"/>
                        </a:rPr>
                        <a:t>), H2O2-induced cardiac cell death</a:t>
                      </a:r>
                      <a:endParaRPr lang="en-US" sz="2000" b="0" dirty="0">
                        <a:effectLst/>
                        <a:latin typeface="Cambria"/>
                        <a:ea typeface="ＭＳ 明朝"/>
                        <a:cs typeface="Times New Roman"/>
                      </a:endParaRPr>
                    </a:p>
                  </a:txBody>
                  <a:tcPr marL="68580" marR="68580" marT="0" marB="0"/>
                </a:tc>
                <a:tc>
                  <a:txBody>
                    <a:bodyPr/>
                    <a:lstStyle/>
                    <a:p>
                      <a:pPr marL="0" marR="0" algn="l">
                        <a:spcBef>
                          <a:spcPts val="0"/>
                        </a:spcBef>
                        <a:spcAft>
                          <a:spcPts val="0"/>
                        </a:spcAft>
                      </a:pPr>
                      <a:r>
                        <a:rPr lang="en-US" sz="1800" b="0" dirty="0">
                          <a:solidFill>
                            <a:srgbClr val="000000"/>
                          </a:solidFill>
                          <a:effectLst/>
                          <a:latin typeface="Arial Narrow"/>
                          <a:ea typeface="ＭＳ 明朝"/>
                          <a:cs typeface="Arial"/>
                        </a:rPr>
                        <a:t>Atherosclerosis, cardiac hypertrophy, heart failure, myocardial infarction, and myocardial ischemia/reperfusion injury</a:t>
                      </a:r>
                      <a:endParaRPr lang="en-US" sz="2000" b="0" dirty="0">
                        <a:effectLst/>
                        <a:latin typeface="Cambria"/>
                        <a:ea typeface="ＭＳ 明朝"/>
                        <a:cs typeface="Times New Roman"/>
                      </a:endParaRPr>
                    </a:p>
                  </a:txBody>
                  <a:tcPr marL="68580" marR="68580" marT="0" marB="0"/>
                </a:tc>
              </a:tr>
              <a:tr h="523834">
                <a:tc>
                  <a:txBody>
                    <a:bodyPr/>
                    <a:lstStyle/>
                    <a:p>
                      <a:pPr marL="0" marR="0" algn="l">
                        <a:spcBef>
                          <a:spcPts val="0"/>
                        </a:spcBef>
                        <a:spcAft>
                          <a:spcPts val="0"/>
                        </a:spcAft>
                      </a:pPr>
                      <a:r>
                        <a:rPr lang="en-US" sz="1800" b="1" dirty="0">
                          <a:solidFill>
                            <a:srgbClr val="000000"/>
                          </a:solidFill>
                          <a:effectLst/>
                          <a:latin typeface="Arial Narrow"/>
                          <a:ea typeface="ＭＳ 明朝"/>
                          <a:cs typeface="Arial"/>
                        </a:rPr>
                        <a:t>miR-320</a:t>
                      </a:r>
                      <a:endParaRPr lang="en-US" sz="2000" b="1" dirty="0">
                        <a:effectLst/>
                        <a:latin typeface="Cambria"/>
                        <a:ea typeface="ＭＳ 明朝"/>
                        <a:cs typeface="Times New Roman"/>
                      </a:endParaRPr>
                    </a:p>
                  </a:txBody>
                  <a:tcPr marL="68580" marR="68580" marT="0" marB="0"/>
                </a:tc>
                <a:tc>
                  <a:txBody>
                    <a:bodyPr/>
                    <a:lstStyle/>
                    <a:p>
                      <a:pPr marL="0" marR="0" algn="l">
                        <a:spcBef>
                          <a:spcPts val="0"/>
                        </a:spcBef>
                        <a:spcAft>
                          <a:spcPts val="0"/>
                        </a:spcAft>
                      </a:pPr>
                      <a:r>
                        <a:rPr lang="en-US" sz="1800" b="0">
                          <a:solidFill>
                            <a:srgbClr val="000000"/>
                          </a:solidFill>
                          <a:effectLst/>
                          <a:latin typeface="Arial Narrow"/>
                          <a:ea typeface="ＭＳ 明朝"/>
                          <a:cs typeface="Arial"/>
                        </a:rPr>
                        <a:t>Pro-apoptosis (</a:t>
                      </a:r>
                      <a:r>
                        <a:rPr lang="en-US" sz="1800" b="0" i="1">
                          <a:solidFill>
                            <a:srgbClr val="000000"/>
                          </a:solidFill>
                          <a:effectLst/>
                          <a:latin typeface="Arial Narrow"/>
                          <a:ea typeface="ＭＳ 明朝"/>
                          <a:cs typeface="Arial"/>
                        </a:rPr>
                        <a:t>HSP20</a:t>
                      </a:r>
                      <a:r>
                        <a:rPr lang="en-US" sz="1800" b="0">
                          <a:solidFill>
                            <a:srgbClr val="000000"/>
                          </a:solidFill>
                          <a:effectLst/>
                          <a:latin typeface="Arial Narrow"/>
                          <a:ea typeface="ＭＳ 明朝"/>
                          <a:cs typeface="Arial"/>
                        </a:rPr>
                        <a:t> levels); Increases expression of insulin-like growth factor-1</a:t>
                      </a:r>
                      <a:endParaRPr lang="en-US" sz="2000" b="0">
                        <a:effectLst/>
                        <a:latin typeface="Cambria"/>
                        <a:ea typeface="ＭＳ 明朝"/>
                        <a:cs typeface="Times New Roman"/>
                      </a:endParaRPr>
                    </a:p>
                  </a:txBody>
                  <a:tcPr marL="68580" marR="68580" marT="0" marB="0"/>
                </a:tc>
                <a:tc>
                  <a:txBody>
                    <a:bodyPr/>
                    <a:lstStyle/>
                    <a:p>
                      <a:pPr marL="0" marR="0" algn="l">
                        <a:spcBef>
                          <a:spcPts val="0"/>
                        </a:spcBef>
                        <a:spcAft>
                          <a:spcPts val="0"/>
                        </a:spcAft>
                      </a:pPr>
                      <a:r>
                        <a:rPr lang="en-US" sz="1800" b="0" dirty="0">
                          <a:solidFill>
                            <a:srgbClr val="000000"/>
                          </a:solidFill>
                          <a:effectLst/>
                          <a:latin typeface="Arial Narrow"/>
                          <a:ea typeface="ＭＳ 明朝"/>
                          <a:cs typeface="Arial"/>
                        </a:rPr>
                        <a:t>Down-regulated after ischemia reperfusion injury; down-regulated in AF </a:t>
                      </a:r>
                      <a:endParaRPr lang="en-US" sz="2000" b="0" dirty="0">
                        <a:effectLst/>
                        <a:latin typeface="Cambria"/>
                        <a:ea typeface="ＭＳ 明朝"/>
                        <a:cs typeface="Times New Roman"/>
                      </a:endParaRPr>
                    </a:p>
                  </a:txBody>
                  <a:tcPr marL="68580" marR="68580" marT="0" marB="0"/>
                </a:tc>
              </a:tr>
              <a:tr h="523834">
                <a:tc>
                  <a:txBody>
                    <a:bodyPr/>
                    <a:lstStyle/>
                    <a:p>
                      <a:pPr marL="0" marR="0" algn="l">
                        <a:spcBef>
                          <a:spcPts val="0"/>
                        </a:spcBef>
                        <a:spcAft>
                          <a:spcPts val="0"/>
                        </a:spcAft>
                      </a:pPr>
                      <a:r>
                        <a:rPr lang="en-US" sz="1800" b="1" dirty="0">
                          <a:solidFill>
                            <a:srgbClr val="000000"/>
                          </a:solidFill>
                          <a:effectLst/>
                          <a:latin typeface="Arial Narrow"/>
                          <a:ea typeface="ＭＳ 明朝"/>
                          <a:cs typeface="Arial"/>
                        </a:rPr>
                        <a:t>miR-92a</a:t>
                      </a:r>
                      <a:endParaRPr lang="en-US" sz="2000" b="1" dirty="0">
                        <a:effectLst/>
                        <a:latin typeface="Cambria"/>
                        <a:ea typeface="ＭＳ 明朝"/>
                        <a:cs typeface="Times New Roman"/>
                      </a:endParaRPr>
                    </a:p>
                  </a:txBody>
                  <a:tcPr marL="68580" marR="68580" marT="0" marB="0"/>
                </a:tc>
                <a:tc>
                  <a:txBody>
                    <a:bodyPr/>
                    <a:lstStyle/>
                    <a:p>
                      <a:pPr marL="0" marR="0" algn="l">
                        <a:spcBef>
                          <a:spcPts val="0"/>
                        </a:spcBef>
                        <a:spcAft>
                          <a:spcPts val="0"/>
                        </a:spcAft>
                      </a:pPr>
                      <a:r>
                        <a:rPr lang="en-US" sz="1800" b="0" dirty="0">
                          <a:solidFill>
                            <a:srgbClr val="000000"/>
                          </a:solidFill>
                          <a:effectLst/>
                          <a:latin typeface="Arial Narrow"/>
                          <a:ea typeface="ＭＳ 明朝"/>
                          <a:cs typeface="Arial"/>
                        </a:rPr>
                        <a:t>Inhibition of </a:t>
                      </a:r>
                      <a:r>
                        <a:rPr lang="en-US" sz="1800" b="0" dirty="0" err="1">
                          <a:solidFill>
                            <a:srgbClr val="000000"/>
                          </a:solidFill>
                          <a:effectLst/>
                          <a:latin typeface="Arial Narrow"/>
                          <a:ea typeface="ＭＳ 明朝"/>
                          <a:cs typeface="Arial"/>
                        </a:rPr>
                        <a:t>neorevascularization</a:t>
                      </a:r>
                      <a:r>
                        <a:rPr lang="en-US" sz="1800" b="0" dirty="0">
                          <a:solidFill>
                            <a:srgbClr val="000000"/>
                          </a:solidFill>
                          <a:effectLst/>
                          <a:latin typeface="Arial Narrow"/>
                          <a:ea typeface="ＭＳ 明朝"/>
                          <a:cs typeface="Arial"/>
                        </a:rPr>
                        <a:t> (integrin subunit α5 and </a:t>
                      </a:r>
                      <a:r>
                        <a:rPr lang="en-US" sz="1800" b="0" i="1" dirty="0" err="1">
                          <a:solidFill>
                            <a:srgbClr val="000000"/>
                          </a:solidFill>
                          <a:effectLst/>
                          <a:latin typeface="Arial Narrow"/>
                          <a:ea typeface="ＭＳ 明朝"/>
                          <a:cs typeface="Arial"/>
                        </a:rPr>
                        <a:t>eNOS</a:t>
                      </a:r>
                      <a:r>
                        <a:rPr lang="en-US" sz="1800" b="0" dirty="0">
                          <a:solidFill>
                            <a:srgbClr val="000000"/>
                          </a:solidFill>
                          <a:effectLst/>
                          <a:latin typeface="Arial Narrow"/>
                          <a:ea typeface="ＭＳ 明朝"/>
                          <a:cs typeface="Arial"/>
                        </a:rPr>
                        <a:t>)</a:t>
                      </a:r>
                      <a:endParaRPr lang="en-US" sz="2000" b="0" dirty="0">
                        <a:effectLst/>
                        <a:latin typeface="Cambria"/>
                        <a:ea typeface="ＭＳ 明朝"/>
                        <a:cs typeface="Times New Roman"/>
                      </a:endParaRPr>
                    </a:p>
                  </a:txBody>
                  <a:tcPr marL="68580" marR="68580" marT="0" marB="0"/>
                </a:tc>
                <a:tc>
                  <a:txBody>
                    <a:bodyPr/>
                    <a:lstStyle/>
                    <a:p>
                      <a:pPr marL="0" marR="0" algn="l">
                        <a:spcBef>
                          <a:spcPts val="0"/>
                        </a:spcBef>
                        <a:spcAft>
                          <a:spcPts val="0"/>
                        </a:spcAft>
                      </a:pPr>
                      <a:r>
                        <a:rPr lang="en-US" sz="1800" b="0" dirty="0" smtClean="0">
                          <a:solidFill>
                            <a:srgbClr val="000000"/>
                          </a:solidFill>
                          <a:effectLst/>
                          <a:latin typeface="Arial Narrow"/>
                          <a:ea typeface="ＭＳ 明朝"/>
                          <a:cs typeface="Arial"/>
                        </a:rPr>
                        <a:t>Reduction in cellular apoptosis and improved cardiac function </a:t>
                      </a:r>
                      <a:endParaRPr lang="en-US" sz="2000" b="0" dirty="0">
                        <a:effectLst/>
                        <a:latin typeface="Cambria"/>
                        <a:ea typeface="ＭＳ 明朝"/>
                        <a:cs typeface="Times New Roman"/>
                      </a:endParaRPr>
                    </a:p>
                  </a:txBody>
                  <a:tcPr marL="68580" marR="68580" marT="0" marB="0"/>
                </a:tc>
              </a:tr>
            </a:tbl>
          </a:graphicData>
        </a:graphic>
      </p:graphicFrame>
      <p:sp>
        <p:nvSpPr>
          <p:cNvPr id="3" name="Title 1"/>
          <p:cNvSpPr txBox="1">
            <a:spLocks/>
          </p:cNvSpPr>
          <p:nvPr/>
        </p:nvSpPr>
        <p:spPr>
          <a:xfrm>
            <a:off x="0" y="0"/>
            <a:ext cx="9144000" cy="1143000"/>
          </a:xfrm>
          <a:prstGeom prst="rect">
            <a:avLst/>
          </a:prstGeom>
        </p:spPr>
        <p:txBody>
          <a:bodyPr/>
          <a:lstStyle>
            <a:lvl1pPr algn="ctr" rtl="0" eaLnBrk="0" fontAlgn="base" hangingPunct="0">
              <a:spcBef>
                <a:spcPct val="0"/>
              </a:spcBef>
              <a:spcAft>
                <a:spcPct val="0"/>
              </a:spcAft>
              <a:defRPr sz="3600" b="1" cap="small">
                <a:solidFill>
                  <a:schemeClr val="accent2"/>
                </a:solidFill>
                <a:latin typeface="+mj-lt"/>
                <a:ea typeface="+mj-ea"/>
                <a:cs typeface="+mj-cs"/>
              </a:defRPr>
            </a:lvl1pPr>
            <a:lvl2pPr algn="ctr" rtl="0" eaLnBrk="0" fontAlgn="base" hangingPunct="0">
              <a:spcBef>
                <a:spcPct val="0"/>
              </a:spcBef>
              <a:spcAft>
                <a:spcPct val="0"/>
              </a:spcAft>
              <a:defRPr sz="3600" b="1">
                <a:solidFill>
                  <a:schemeClr val="accent2"/>
                </a:solidFill>
                <a:latin typeface="Sabon" pitchFamily="18" charset="0"/>
              </a:defRPr>
            </a:lvl2pPr>
            <a:lvl3pPr algn="ctr" rtl="0" eaLnBrk="0" fontAlgn="base" hangingPunct="0">
              <a:spcBef>
                <a:spcPct val="0"/>
              </a:spcBef>
              <a:spcAft>
                <a:spcPct val="0"/>
              </a:spcAft>
              <a:defRPr sz="3600" b="1">
                <a:solidFill>
                  <a:schemeClr val="accent2"/>
                </a:solidFill>
                <a:latin typeface="Sabon" pitchFamily="18" charset="0"/>
              </a:defRPr>
            </a:lvl3pPr>
            <a:lvl4pPr algn="ctr" rtl="0" eaLnBrk="0" fontAlgn="base" hangingPunct="0">
              <a:spcBef>
                <a:spcPct val="0"/>
              </a:spcBef>
              <a:spcAft>
                <a:spcPct val="0"/>
              </a:spcAft>
              <a:defRPr sz="3600" b="1">
                <a:solidFill>
                  <a:schemeClr val="accent2"/>
                </a:solidFill>
                <a:latin typeface="Sabon" pitchFamily="18" charset="0"/>
              </a:defRPr>
            </a:lvl4pPr>
            <a:lvl5pPr algn="ctr" rtl="0" eaLnBrk="0" fontAlgn="base" hangingPunct="0">
              <a:spcBef>
                <a:spcPct val="0"/>
              </a:spcBef>
              <a:spcAft>
                <a:spcPct val="0"/>
              </a:spcAft>
              <a:defRPr sz="3600" b="1">
                <a:solidFill>
                  <a:schemeClr val="accent2"/>
                </a:solidFill>
                <a:latin typeface="Sabon" pitchFamily="18" charset="0"/>
              </a:defRPr>
            </a:lvl5pPr>
            <a:lvl6pPr marL="457200" algn="l" rtl="0" fontAlgn="base">
              <a:spcBef>
                <a:spcPct val="0"/>
              </a:spcBef>
              <a:spcAft>
                <a:spcPct val="0"/>
              </a:spcAft>
              <a:defRPr sz="3600" b="1">
                <a:solidFill>
                  <a:schemeClr val="accent2"/>
                </a:solidFill>
                <a:latin typeface="Sabon" pitchFamily="18" charset="0"/>
              </a:defRPr>
            </a:lvl6pPr>
            <a:lvl7pPr marL="914400" algn="l" rtl="0" fontAlgn="base">
              <a:spcBef>
                <a:spcPct val="0"/>
              </a:spcBef>
              <a:spcAft>
                <a:spcPct val="0"/>
              </a:spcAft>
              <a:defRPr sz="3600" b="1">
                <a:solidFill>
                  <a:schemeClr val="accent2"/>
                </a:solidFill>
                <a:latin typeface="Sabon" pitchFamily="18" charset="0"/>
              </a:defRPr>
            </a:lvl7pPr>
            <a:lvl8pPr marL="1371600" algn="l" rtl="0" fontAlgn="base">
              <a:spcBef>
                <a:spcPct val="0"/>
              </a:spcBef>
              <a:spcAft>
                <a:spcPct val="0"/>
              </a:spcAft>
              <a:defRPr sz="3600" b="1">
                <a:solidFill>
                  <a:schemeClr val="accent2"/>
                </a:solidFill>
                <a:latin typeface="Sabon" pitchFamily="18" charset="0"/>
              </a:defRPr>
            </a:lvl8pPr>
            <a:lvl9pPr marL="1828800" algn="l" rtl="0" fontAlgn="base">
              <a:spcBef>
                <a:spcPct val="0"/>
              </a:spcBef>
              <a:spcAft>
                <a:spcPct val="0"/>
              </a:spcAft>
              <a:defRPr sz="3600" b="1">
                <a:solidFill>
                  <a:schemeClr val="accent2"/>
                </a:solidFill>
                <a:latin typeface="Sabon" pitchFamily="18" charset="0"/>
              </a:defRPr>
            </a:lvl9pPr>
          </a:lstStyle>
          <a:p>
            <a:r>
              <a:rPr lang="en-US" sz="3200" dirty="0" smtClean="0"/>
              <a:t>Gene Targets associated with Significant MIRNAs</a:t>
            </a:r>
            <a:endParaRPr lang="en-US" sz="3200" dirty="0"/>
          </a:p>
        </p:txBody>
      </p:sp>
      <p:sp>
        <p:nvSpPr>
          <p:cNvPr id="4" name="TextBox 3"/>
          <p:cNvSpPr txBox="1"/>
          <p:nvPr/>
        </p:nvSpPr>
        <p:spPr>
          <a:xfrm>
            <a:off x="4038600" y="6363536"/>
            <a:ext cx="4771389" cy="369332"/>
          </a:xfrm>
          <a:prstGeom prst="rect">
            <a:avLst/>
          </a:prstGeom>
          <a:noFill/>
        </p:spPr>
        <p:txBody>
          <a:bodyPr wrap="square" rtlCol="0">
            <a:spAutoFit/>
          </a:bodyPr>
          <a:lstStyle/>
          <a:p>
            <a:r>
              <a:rPr lang="en-US" dirty="0" smtClean="0">
                <a:solidFill>
                  <a:srgbClr val="FFFFFF"/>
                </a:solidFill>
              </a:rPr>
              <a:t>McManus et al. submitted </a:t>
            </a:r>
            <a:r>
              <a:rPr lang="en-US" i="1" dirty="0" smtClean="0">
                <a:solidFill>
                  <a:srgbClr val="FFFFFF"/>
                </a:solidFill>
              </a:rPr>
              <a:t>Circulation. </a:t>
            </a:r>
            <a:r>
              <a:rPr lang="en-US" dirty="0" smtClean="0">
                <a:solidFill>
                  <a:srgbClr val="FFFFFF"/>
                </a:solidFill>
              </a:rPr>
              <a:t>2014</a:t>
            </a:r>
            <a:endParaRPr lang="en-US" dirty="0">
              <a:solidFill>
                <a:srgbClr val="FFFFFF"/>
              </a:solidFill>
            </a:endParaRPr>
          </a:p>
        </p:txBody>
      </p:sp>
    </p:spTree>
    <p:extLst>
      <p:ext uri="{BB962C8B-B14F-4D97-AF65-F5344CB8AC3E}">
        <p14:creationId xmlns:p14="http://schemas.microsoft.com/office/powerpoint/2010/main" xmlns="" val="1466147250"/>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219200" y="0"/>
            <a:ext cx="6248400" cy="6028266"/>
          </a:xfrm>
          <a:prstGeom prst="rect">
            <a:avLst/>
          </a:prstGeom>
        </p:spPr>
      </p:pic>
      <p:sp>
        <p:nvSpPr>
          <p:cNvPr id="3" name="TextBox 2"/>
          <p:cNvSpPr txBox="1"/>
          <p:nvPr/>
        </p:nvSpPr>
        <p:spPr>
          <a:xfrm>
            <a:off x="6256943" y="6363536"/>
            <a:ext cx="2553045" cy="369332"/>
          </a:xfrm>
          <a:prstGeom prst="rect">
            <a:avLst/>
          </a:prstGeom>
          <a:noFill/>
        </p:spPr>
        <p:txBody>
          <a:bodyPr wrap="square" rtlCol="0">
            <a:spAutoFit/>
          </a:bodyPr>
          <a:lstStyle/>
          <a:p>
            <a:r>
              <a:rPr lang="en-US" dirty="0" smtClean="0">
                <a:solidFill>
                  <a:srgbClr val="FFFFFF"/>
                </a:solidFill>
              </a:rPr>
              <a:t>Olson, </a:t>
            </a:r>
            <a:r>
              <a:rPr lang="en-US" i="1" dirty="0" smtClean="0">
                <a:solidFill>
                  <a:srgbClr val="FFFFFF"/>
                </a:solidFill>
              </a:rPr>
              <a:t>Nature</a:t>
            </a:r>
            <a:r>
              <a:rPr lang="en-US" dirty="0" smtClean="0">
                <a:solidFill>
                  <a:srgbClr val="FFFFFF"/>
                </a:solidFill>
              </a:rPr>
              <a:t> 2010</a:t>
            </a:r>
            <a:endParaRPr lang="en-US" dirty="0">
              <a:solidFill>
                <a:srgbClr val="FFFFFF"/>
              </a:solidFill>
            </a:endParaRPr>
          </a:p>
        </p:txBody>
      </p:sp>
      <p:sp>
        <p:nvSpPr>
          <p:cNvPr id="4" name="Oval 6"/>
          <p:cNvSpPr>
            <a:spLocks noChangeArrowheads="1"/>
          </p:cNvSpPr>
          <p:nvPr/>
        </p:nvSpPr>
        <p:spPr bwMode="auto">
          <a:xfrm>
            <a:off x="1905000" y="3276600"/>
            <a:ext cx="762000" cy="762000"/>
          </a:xfrm>
          <a:prstGeom prst="ellipse">
            <a:avLst/>
          </a:prstGeom>
          <a:noFill/>
          <a:ln w="38100">
            <a:solidFill>
              <a:srgbClr val="FF0000"/>
            </a:solidFill>
            <a:round/>
            <a:headEnd/>
            <a:tailEnd/>
          </a:ln>
        </p:spPr>
        <p:txBody>
          <a:bodyPr wrap="none" anchor="ctr"/>
          <a:lstStyle/>
          <a:p>
            <a:endParaRPr lang="en-US">
              <a:latin typeface="Calibri" pitchFamily="34" charset="0"/>
            </a:endParaRPr>
          </a:p>
        </p:txBody>
      </p:sp>
      <p:sp>
        <p:nvSpPr>
          <p:cNvPr id="5" name="Oval 6"/>
          <p:cNvSpPr>
            <a:spLocks noChangeArrowheads="1"/>
          </p:cNvSpPr>
          <p:nvPr/>
        </p:nvSpPr>
        <p:spPr bwMode="auto">
          <a:xfrm>
            <a:off x="1905000" y="1524000"/>
            <a:ext cx="762000" cy="762000"/>
          </a:xfrm>
          <a:prstGeom prst="ellipse">
            <a:avLst/>
          </a:prstGeom>
          <a:noFill/>
          <a:ln w="38100">
            <a:solidFill>
              <a:srgbClr val="FF0000"/>
            </a:solidFill>
            <a:round/>
            <a:headEnd/>
            <a:tailEnd/>
          </a:ln>
        </p:spPr>
        <p:txBody>
          <a:bodyPr wrap="none" anchor="ctr"/>
          <a:lstStyle/>
          <a:p>
            <a:endParaRPr lang="en-US">
              <a:latin typeface="Calibri" pitchFamily="34" charset="0"/>
            </a:endParaRPr>
          </a:p>
        </p:txBody>
      </p:sp>
      <p:sp>
        <p:nvSpPr>
          <p:cNvPr id="7" name="Oval 6"/>
          <p:cNvSpPr>
            <a:spLocks noChangeArrowheads="1"/>
          </p:cNvSpPr>
          <p:nvPr/>
        </p:nvSpPr>
        <p:spPr bwMode="auto">
          <a:xfrm>
            <a:off x="3200400" y="3886200"/>
            <a:ext cx="762000" cy="762000"/>
          </a:xfrm>
          <a:prstGeom prst="ellipse">
            <a:avLst/>
          </a:prstGeom>
          <a:noFill/>
          <a:ln w="38100">
            <a:solidFill>
              <a:srgbClr val="FF0000"/>
            </a:solidFill>
            <a:round/>
            <a:headEnd/>
            <a:tailEnd/>
          </a:ln>
        </p:spPr>
        <p:txBody>
          <a:bodyPr wrap="none" anchor="ctr"/>
          <a:lstStyle/>
          <a:p>
            <a:endParaRPr lang="en-US">
              <a:latin typeface="Calibri" pitchFamily="34" charset="0"/>
            </a:endParaRPr>
          </a:p>
        </p:txBody>
      </p:sp>
      <p:sp>
        <p:nvSpPr>
          <p:cNvPr id="8" name="Oval 7"/>
          <p:cNvSpPr>
            <a:spLocks noChangeArrowheads="1"/>
          </p:cNvSpPr>
          <p:nvPr/>
        </p:nvSpPr>
        <p:spPr bwMode="auto">
          <a:xfrm>
            <a:off x="3886200" y="3886200"/>
            <a:ext cx="762000" cy="762000"/>
          </a:xfrm>
          <a:prstGeom prst="ellipse">
            <a:avLst/>
          </a:prstGeom>
          <a:noFill/>
          <a:ln w="38100">
            <a:solidFill>
              <a:srgbClr val="FF0000"/>
            </a:solidFill>
            <a:round/>
            <a:headEnd/>
            <a:tailEnd/>
          </a:ln>
        </p:spPr>
        <p:txBody>
          <a:bodyPr wrap="none" anchor="ctr"/>
          <a:lstStyle/>
          <a:p>
            <a:endParaRPr lang="en-US">
              <a:latin typeface="Calibri" pitchFamily="34" charset="0"/>
            </a:endParaRPr>
          </a:p>
        </p:txBody>
      </p:sp>
      <p:sp>
        <p:nvSpPr>
          <p:cNvPr id="9" name="Oval 8"/>
          <p:cNvSpPr>
            <a:spLocks noChangeArrowheads="1"/>
          </p:cNvSpPr>
          <p:nvPr/>
        </p:nvSpPr>
        <p:spPr bwMode="auto">
          <a:xfrm>
            <a:off x="6172200" y="4419600"/>
            <a:ext cx="762000" cy="762000"/>
          </a:xfrm>
          <a:prstGeom prst="ellipse">
            <a:avLst/>
          </a:prstGeom>
          <a:noFill/>
          <a:ln w="38100">
            <a:solidFill>
              <a:srgbClr val="FF0000"/>
            </a:solidFill>
            <a:round/>
            <a:headEnd/>
            <a:tailEnd/>
          </a:ln>
        </p:spPr>
        <p:txBody>
          <a:bodyPr wrap="none" anchor="ctr"/>
          <a:lstStyle/>
          <a:p>
            <a:endParaRPr lang="en-US">
              <a:latin typeface="Calibri" pitchFamily="34" charset="0"/>
            </a:endParaRPr>
          </a:p>
        </p:txBody>
      </p:sp>
    </p:spTree>
    <p:extLst>
      <p:ext uri="{BB962C8B-B14F-4D97-AF65-F5344CB8AC3E}">
        <p14:creationId xmlns:p14="http://schemas.microsoft.com/office/powerpoint/2010/main" xmlns="" val="2200820738"/>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7" grpId="0" animBg="1"/>
      <p:bldP spid="8" grpId="0" animBg="1"/>
      <p:bldP spid="9"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MiRhythm</a:t>
            </a:r>
            <a:r>
              <a:rPr lang="en-US" dirty="0" smtClean="0"/>
              <a:t> Findings</a:t>
            </a:r>
            <a:endParaRPr lang="en-US" dirty="0"/>
          </a:p>
        </p:txBody>
      </p:sp>
      <p:sp>
        <p:nvSpPr>
          <p:cNvPr id="4" name="Content Placeholder 3"/>
          <p:cNvSpPr>
            <a:spLocks noGrp="1"/>
          </p:cNvSpPr>
          <p:nvPr>
            <p:ph idx="1"/>
          </p:nvPr>
        </p:nvSpPr>
        <p:spPr>
          <a:xfrm>
            <a:off x="0" y="1524000"/>
            <a:ext cx="9144000" cy="4953000"/>
          </a:xfrm>
        </p:spPr>
        <p:txBody>
          <a:bodyPr/>
          <a:lstStyle/>
          <a:p>
            <a:r>
              <a:rPr lang="en-US" sz="2800" dirty="0" smtClean="0"/>
              <a:t>We observed associations between </a:t>
            </a:r>
            <a:r>
              <a:rPr lang="en-US" sz="2800" dirty="0"/>
              <a:t>AF and </a:t>
            </a:r>
            <a:r>
              <a:rPr lang="en-US" sz="2800" dirty="0" smtClean="0"/>
              <a:t>plasma </a:t>
            </a:r>
            <a:r>
              <a:rPr lang="en-US" sz="2800" dirty="0" err="1"/>
              <a:t>miRNAs</a:t>
            </a:r>
            <a:r>
              <a:rPr lang="en-US" sz="2800" dirty="0"/>
              <a:t> linked to </a:t>
            </a:r>
            <a:r>
              <a:rPr lang="en-US" sz="2800" dirty="0" smtClean="0"/>
              <a:t>gene </a:t>
            </a:r>
            <a:r>
              <a:rPr lang="en-US" sz="2800" dirty="0"/>
              <a:t>regulatory pathways responsible for cardiac remodeling </a:t>
            </a:r>
            <a:endParaRPr lang="en-US" sz="2800" dirty="0" smtClean="0"/>
          </a:p>
          <a:p>
            <a:r>
              <a:rPr lang="en-US" sz="2800" dirty="0"/>
              <a:t>O</a:t>
            </a:r>
            <a:r>
              <a:rPr lang="en-US" sz="2800" dirty="0" smtClean="0"/>
              <a:t>verlap </a:t>
            </a:r>
            <a:r>
              <a:rPr lang="en-US" sz="2800" dirty="0"/>
              <a:t>was observed between plasma </a:t>
            </a:r>
            <a:r>
              <a:rPr lang="en-US" sz="2800" dirty="0" err="1"/>
              <a:t>miRNAs</a:t>
            </a:r>
            <a:r>
              <a:rPr lang="en-US" sz="2800" dirty="0"/>
              <a:t> associated with AF and those changing after </a:t>
            </a:r>
            <a:r>
              <a:rPr lang="en-US" sz="2800" dirty="0" smtClean="0"/>
              <a:t>ablation </a:t>
            </a:r>
          </a:p>
          <a:p>
            <a:r>
              <a:rPr lang="en-US" sz="2800" dirty="0"/>
              <a:t>S</a:t>
            </a:r>
            <a:r>
              <a:rPr lang="en-US" sz="2800" dirty="0" smtClean="0"/>
              <a:t>tudies </a:t>
            </a:r>
            <a:r>
              <a:rPr lang="en-US" sz="2800" dirty="0"/>
              <a:t>are needed to explore gene regulatory pathways implicated in susceptibility to AF and to examine the role of </a:t>
            </a:r>
            <a:r>
              <a:rPr lang="en-US" sz="2800" dirty="0" err="1"/>
              <a:t>miRNAs</a:t>
            </a:r>
            <a:r>
              <a:rPr lang="en-US" sz="2800" dirty="0"/>
              <a:t> as circulating biomarkers of diagnostic or prognostic importance </a:t>
            </a:r>
            <a:r>
              <a:rPr lang="en-US" sz="2800" dirty="0" smtClean="0"/>
              <a:t>in AF</a:t>
            </a:r>
          </a:p>
        </p:txBody>
      </p:sp>
      <p:sp>
        <p:nvSpPr>
          <p:cNvPr id="6" name="TextBox 5"/>
          <p:cNvSpPr txBox="1"/>
          <p:nvPr/>
        </p:nvSpPr>
        <p:spPr>
          <a:xfrm>
            <a:off x="4038600" y="6363536"/>
            <a:ext cx="4771389" cy="369332"/>
          </a:xfrm>
          <a:prstGeom prst="rect">
            <a:avLst/>
          </a:prstGeom>
          <a:noFill/>
        </p:spPr>
        <p:txBody>
          <a:bodyPr wrap="square" rtlCol="0">
            <a:spAutoFit/>
          </a:bodyPr>
          <a:lstStyle/>
          <a:p>
            <a:r>
              <a:rPr lang="en-US" dirty="0" smtClean="0">
                <a:solidFill>
                  <a:srgbClr val="FFFFFF"/>
                </a:solidFill>
              </a:rPr>
              <a:t>McManus et al. submitted </a:t>
            </a:r>
            <a:r>
              <a:rPr lang="en-US" i="1" dirty="0" smtClean="0">
                <a:solidFill>
                  <a:srgbClr val="FFFFFF"/>
                </a:solidFill>
              </a:rPr>
              <a:t>Circulation. </a:t>
            </a:r>
            <a:r>
              <a:rPr lang="en-US" dirty="0" smtClean="0">
                <a:solidFill>
                  <a:srgbClr val="FFFFFF"/>
                </a:solidFill>
              </a:rPr>
              <a:t>2014</a:t>
            </a:r>
            <a:endParaRPr lang="en-US" dirty="0">
              <a:solidFill>
                <a:srgbClr val="FFFFFF"/>
              </a:solidFill>
            </a:endParaRPr>
          </a:p>
        </p:txBody>
      </p:sp>
    </p:spTree>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Future Directions</a:t>
            </a:r>
            <a:endParaRPr lang="en-US" dirty="0"/>
          </a:p>
        </p:txBody>
      </p:sp>
      <p:sp>
        <p:nvSpPr>
          <p:cNvPr id="3" name="Content Placeholder 2"/>
          <p:cNvSpPr>
            <a:spLocks noGrp="1"/>
          </p:cNvSpPr>
          <p:nvPr>
            <p:ph idx="1"/>
          </p:nvPr>
        </p:nvSpPr>
        <p:spPr/>
        <p:txBody>
          <a:bodyPr/>
          <a:lstStyle/>
          <a:p>
            <a:r>
              <a:rPr lang="en-US" dirty="0" smtClean="0"/>
              <a:t>Exploring functional significance of miRNA </a:t>
            </a:r>
            <a:r>
              <a:rPr lang="en-US" dirty="0" err="1" smtClean="0"/>
              <a:t>dysregulation</a:t>
            </a:r>
            <a:r>
              <a:rPr lang="en-US" dirty="0" smtClean="0"/>
              <a:t> in animal models of AF</a:t>
            </a:r>
          </a:p>
          <a:p>
            <a:r>
              <a:rPr lang="en-US" dirty="0"/>
              <a:t>C</a:t>
            </a:r>
            <a:r>
              <a:rPr lang="en-US" dirty="0" smtClean="0"/>
              <a:t>omplete echocardiographic </a:t>
            </a:r>
            <a:r>
              <a:rPr lang="en-US" dirty="0" err="1" smtClean="0"/>
              <a:t>phenotyping</a:t>
            </a:r>
            <a:r>
              <a:rPr lang="en-US" dirty="0" smtClean="0"/>
              <a:t> of LA structure in FHS and look at genomic and </a:t>
            </a:r>
            <a:r>
              <a:rPr lang="en-US" dirty="0" err="1" smtClean="0"/>
              <a:t>transcriptomic</a:t>
            </a:r>
            <a:r>
              <a:rPr lang="en-US" dirty="0" smtClean="0"/>
              <a:t> profiles of LA-EF, LAVI</a:t>
            </a:r>
          </a:p>
          <a:p>
            <a:r>
              <a:rPr lang="en-US" dirty="0" smtClean="0"/>
              <a:t>Leverage AF Registry and </a:t>
            </a:r>
            <a:r>
              <a:rPr lang="en-US" dirty="0" err="1" smtClean="0"/>
              <a:t>Biobank</a:t>
            </a:r>
            <a:endParaRPr lang="en-US" dirty="0"/>
          </a:p>
        </p:txBody>
      </p:sp>
    </p:spTree>
    <p:extLst>
      <p:ext uri="{BB962C8B-B14F-4D97-AF65-F5344CB8AC3E}">
        <p14:creationId xmlns:p14="http://schemas.microsoft.com/office/powerpoint/2010/main" xmlns="" val="3929816906"/>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1" y="1981201"/>
            <a:ext cx="3657600" cy="3200400"/>
          </a:xfrm>
        </p:spPr>
        <p:txBody>
          <a:bodyPr rtlCol="0">
            <a:normAutofit/>
          </a:bodyPr>
          <a:lstStyle/>
          <a:p>
            <a:pPr fontAlgn="auto">
              <a:spcAft>
                <a:spcPts val="0"/>
              </a:spcAft>
              <a:buFont typeface="Arial"/>
              <a:buNone/>
              <a:defRPr/>
            </a:pPr>
            <a:r>
              <a:rPr lang="en-US" sz="1600" b="1" dirty="0" smtClean="0"/>
              <a:t>BU/FHS</a:t>
            </a:r>
          </a:p>
          <a:p>
            <a:pPr fontAlgn="auto">
              <a:spcAft>
                <a:spcPts val="0"/>
              </a:spcAft>
              <a:buFont typeface="Arial"/>
              <a:buNone/>
              <a:defRPr/>
            </a:pPr>
            <a:r>
              <a:rPr lang="en-US" sz="1600" dirty="0" smtClean="0"/>
              <a:t>-</a:t>
            </a:r>
            <a:r>
              <a:rPr lang="en-US" sz="1600" dirty="0" err="1" smtClean="0"/>
              <a:t>Vasan</a:t>
            </a:r>
            <a:r>
              <a:rPr lang="en-US" sz="1600" dirty="0" smtClean="0"/>
              <a:t> </a:t>
            </a:r>
            <a:r>
              <a:rPr lang="en-US" sz="1600" dirty="0" err="1" smtClean="0">
                <a:solidFill>
                  <a:srgbClr val="000090"/>
                </a:solidFill>
              </a:rPr>
              <a:t>Ramachandran</a:t>
            </a:r>
            <a:r>
              <a:rPr lang="en-US" sz="1600" dirty="0" smtClean="0">
                <a:solidFill>
                  <a:srgbClr val="000090"/>
                </a:solidFill>
              </a:rPr>
              <a:t> </a:t>
            </a:r>
            <a:r>
              <a:rPr lang="en-US" sz="1600" dirty="0" smtClean="0"/>
              <a:t>MD</a:t>
            </a:r>
          </a:p>
          <a:p>
            <a:pPr fontAlgn="auto">
              <a:spcAft>
                <a:spcPts val="0"/>
              </a:spcAft>
              <a:buFont typeface="Arial"/>
              <a:buNone/>
              <a:defRPr/>
            </a:pPr>
            <a:r>
              <a:rPr lang="en-US" sz="1600" dirty="0" smtClean="0"/>
              <a:t>-</a:t>
            </a:r>
            <a:r>
              <a:rPr lang="en-US" sz="1600" dirty="0" err="1" smtClean="0"/>
              <a:t>Emelia</a:t>
            </a:r>
            <a:r>
              <a:rPr lang="en-US" sz="1600" dirty="0" smtClean="0"/>
              <a:t> Benjamin MD, </a:t>
            </a:r>
            <a:r>
              <a:rPr lang="en-US" sz="1600" dirty="0" err="1" smtClean="0"/>
              <a:t>ScM</a:t>
            </a:r>
            <a:endParaRPr lang="en-US" sz="1600" dirty="0" smtClean="0"/>
          </a:p>
          <a:p>
            <a:pPr fontAlgn="auto">
              <a:spcAft>
                <a:spcPts val="0"/>
              </a:spcAft>
              <a:buFont typeface="Arial"/>
              <a:buNone/>
              <a:defRPr/>
            </a:pPr>
            <a:r>
              <a:rPr lang="en-US" sz="1600" dirty="0" smtClean="0"/>
              <a:t>-Jared </a:t>
            </a:r>
            <a:r>
              <a:rPr lang="en-US" sz="1600" dirty="0" err="1" smtClean="0"/>
              <a:t>Magnani</a:t>
            </a:r>
            <a:r>
              <a:rPr lang="en-US" sz="1600" dirty="0" smtClean="0"/>
              <a:t>, MD, MPH</a:t>
            </a:r>
          </a:p>
          <a:p>
            <a:pPr fontAlgn="auto">
              <a:spcAft>
                <a:spcPts val="0"/>
              </a:spcAft>
              <a:buFont typeface="Arial"/>
              <a:buNone/>
              <a:defRPr/>
            </a:pPr>
            <a:r>
              <a:rPr lang="en-US" sz="1600" dirty="0" smtClean="0"/>
              <a:t>-</a:t>
            </a:r>
            <a:r>
              <a:rPr lang="en-US" sz="1600" dirty="0" err="1" smtClean="0"/>
              <a:t>Shuxia</a:t>
            </a:r>
            <a:r>
              <a:rPr lang="en-US" sz="1600" dirty="0" smtClean="0"/>
              <a:t> Fan</a:t>
            </a:r>
          </a:p>
          <a:p>
            <a:pPr fontAlgn="auto">
              <a:spcAft>
                <a:spcPts val="0"/>
              </a:spcAft>
              <a:buFont typeface="Arial"/>
              <a:buNone/>
              <a:defRPr/>
            </a:pPr>
            <a:r>
              <a:rPr lang="en-US" sz="1600" dirty="0" smtClean="0"/>
              <a:t>-Susan Cheng, MD MS</a:t>
            </a:r>
          </a:p>
          <a:p>
            <a:pPr fontAlgn="auto">
              <a:spcAft>
                <a:spcPts val="0"/>
              </a:spcAft>
              <a:buFont typeface="Arial"/>
              <a:buNone/>
              <a:defRPr/>
            </a:pPr>
            <a:r>
              <a:rPr lang="en-US" sz="1600" dirty="0" smtClean="0"/>
              <a:t>-</a:t>
            </a:r>
            <a:r>
              <a:rPr lang="en-US" sz="1600" dirty="0" err="1" smtClean="0"/>
              <a:t>Honghuan</a:t>
            </a:r>
            <a:r>
              <a:rPr lang="en-US" sz="1600" dirty="0" smtClean="0"/>
              <a:t> Lin, MD</a:t>
            </a:r>
          </a:p>
          <a:p>
            <a:pPr>
              <a:lnSpc>
                <a:spcPct val="90000"/>
              </a:lnSpc>
              <a:buFont typeface="Arial" charset="0"/>
              <a:buNone/>
            </a:pPr>
            <a:r>
              <a:rPr lang="en-US" sz="1600" b="1" dirty="0"/>
              <a:t>MGH</a:t>
            </a:r>
          </a:p>
          <a:p>
            <a:pPr>
              <a:lnSpc>
                <a:spcPct val="90000"/>
              </a:lnSpc>
              <a:buFont typeface="Arial" charset="0"/>
              <a:buNone/>
            </a:pPr>
            <a:r>
              <a:rPr lang="en-US" sz="1600" dirty="0"/>
              <a:t>-Patrick </a:t>
            </a:r>
            <a:r>
              <a:rPr lang="en-US" sz="1600" dirty="0" err="1"/>
              <a:t>Ellinor</a:t>
            </a:r>
            <a:r>
              <a:rPr lang="en-US" sz="1600" dirty="0"/>
              <a:t> MD, PhD</a:t>
            </a:r>
          </a:p>
          <a:p>
            <a:pPr>
              <a:lnSpc>
                <a:spcPct val="90000"/>
              </a:lnSpc>
              <a:buFont typeface="Arial" charset="0"/>
              <a:buNone/>
            </a:pPr>
            <a:r>
              <a:rPr lang="en-US" sz="1600" dirty="0"/>
              <a:t>-Steven </a:t>
            </a:r>
            <a:r>
              <a:rPr lang="en-US" sz="1600" dirty="0" err="1"/>
              <a:t>Lubitz</a:t>
            </a:r>
            <a:r>
              <a:rPr lang="en-US" sz="1600" dirty="0"/>
              <a:t>, MD</a:t>
            </a:r>
          </a:p>
          <a:p>
            <a:pPr fontAlgn="auto">
              <a:spcAft>
                <a:spcPts val="0"/>
              </a:spcAft>
              <a:buFont typeface="Arial"/>
              <a:buNone/>
              <a:defRPr/>
            </a:pPr>
            <a:endParaRPr lang="en-US" sz="1800" dirty="0" smtClean="0"/>
          </a:p>
        </p:txBody>
      </p:sp>
      <p:sp>
        <p:nvSpPr>
          <p:cNvPr id="4" name="Content Placeholder 3"/>
          <p:cNvSpPr>
            <a:spLocks noGrp="1"/>
          </p:cNvSpPr>
          <p:nvPr>
            <p:ph sz="half" idx="2"/>
          </p:nvPr>
        </p:nvSpPr>
        <p:spPr>
          <a:xfrm>
            <a:off x="3581400" y="1600200"/>
            <a:ext cx="3505200" cy="3513137"/>
          </a:xfrm>
        </p:spPr>
        <p:txBody>
          <a:bodyPr>
            <a:noAutofit/>
          </a:bodyPr>
          <a:lstStyle/>
          <a:p>
            <a:pPr>
              <a:lnSpc>
                <a:spcPct val="90000"/>
              </a:lnSpc>
              <a:buFont typeface="Arial" charset="0"/>
              <a:buNone/>
            </a:pPr>
            <a:r>
              <a:rPr lang="en-US" sz="1200" b="1" dirty="0" smtClean="0"/>
              <a:t>UMMS</a:t>
            </a:r>
          </a:p>
          <a:p>
            <a:pPr>
              <a:lnSpc>
                <a:spcPct val="90000"/>
              </a:lnSpc>
              <a:buNone/>
            </a:pPr>
            <a:r>
              <a:rPr lang="en-US" sz="1200" dirty="0" smtClean="0"/>
              <a:t>-Nada </a:t>
            </a:r>
            <a:r>
              <a:rPr lang="en-US" sz="1200" dirty="0" err="1" smtClean="0"/>
              <a:t>Esa</a:t>
            </a:r>
            <a:r>
              <a:rPr lang="en-US" sz="1200" dirty="0" smtClean="0"/>
              <a:t>, MD</a:t>
            </a:r>
          </a:p>
          <a:p>
            <a:pPr>
              <a:lnSpc>
                <a:spcPct val="90000"/>
              </a:lnSpc>
              <a:buNone/>
            </a:pPr>
            <a:r>
              <a:rPr lang="en-US" sz="1200" dirty="0" smtClean="0"/>
              <a:t>-</a:t>
            </a:r>
            <a:r>
              <a:rPr lang="en-US" sz="1200" dirty="0" err="1" smtClean="0"/>
              <a:t>Raghava</a:t>
            </a:r>
            <a:r>
              <a:rPr lang="en-US" sz="1200" dirty="0" smtClean="0"/>
              <a:t> </a:t>
            </a:r>
            <a:r>
              <a:rPr lang="en-US" sz="1200" dirty="0" err="1" smtClean="0"/>
              <a:t>Velagaleti</a:t>
            </a:r>
            <a:r>
              <a:rPr lang="en-US" sz="1200" dirty="0" smtClean="0"/>
              <a:t>, MD</a:t>
            </a:r>
          </a:p>
          <a:p>
            <a:pPr>
              <a:lnSpc>
                <a:spcPct val="90000"/>
              </a:lnSpc>
              <a:buNone/>
            </a:pPr>
            <a:r>
              <a:rPr lang="en-US" sz="1200" dirty="0" smtClean="0"/>
              <a:t>-John </a:t>
            </a:r>
            <a:r>
              <a:rPr lang="en-US" sz="1200" dirty="0" err="1"/>
              <a:t>Keaney</a:t>
            </a:r>
            <a:r>
              <a:rPr lang="en-US" sz="1200" dirty="0"/>
              <a:t> </a:t>
            </a:r>
            <a:r>
              <a:rPr lang="en-US" sz="1200" dirty="0" smtClean="0"/>
              <a:t>MD</a:t>
            </a:r>
          </a:p>
          <a:p>
            <a:pPr>
              <a:lnSpc>
                <a:spcPct val="90000"/>
              </a:lnSpc>
              <a:buFont typeface="Arial" charset="0"/>
              <a:buNone/>
            </a:pPr>
            <a:r>
              <a:rPr lang="en-US" sz="1200" dirty="0" smtClean="0"/>
              <a:t>-Robert Goldberg PhD</a:t>
            </a:r>
          </a:p>
          <a:p>
            <a:pPr>
              <a:lnSpc>
                <a:spcPct val="90000"/>
              </a:lnSpc>
              <a:buNone/>
            </a:pPr>
            <a:r>
              <a:rPr lang="en-US" sz="1200" dirty="0"/>
              <a:t>-Victor </a:t>
            </a:r>
            <a:r>
              <a:rPr lang="en-US" sz="1200" dirty="0" err="1"/>
              <a:t>Ambros</a:t>
            </a:r>
            <a:r>
              <a:rPr lang="en-US" sz="1200" dirty="0"/>
              <a:t>, </a:t>
            </a:r>
            <a:r>
              <a:rPr lang="en-US" sz="1200" dirty="0" smtClean="0"/>
              <a:t>PhD</a:t>
            </a:r>
          </a:p>
          <a:p>
            <a:pPr>
              <a:lnSpc>
                <a:spcPct val="90000"/>
              </a:lnSpc>
              <a:buFont typeface="Arial" charset="0"/>
              <a:buNone/>
            </a:pPr>
            <a:r>
              <a:rPr lang="en-US" sz="1200" dirty="0"/>
              <a:t>-Jane Freedman, </a:t>
            </a:r>
            <a:r>
              <a:rPr lang="en-US" sz="1200" dirty="0" smtClean="0"/>
              <a:t>MD</a:t>
            </a:r>
          </a:p>
          <a:p>
            <a:pPr>
              <a:lnSpc>
                <a:spcPct val="90000"/>
              </a:lnSpc>
              <a:buFont typeface="Arial" charset="0"/>
              <a:buNone/>
            </a:pPr>
            <a:r>
              <a:rPr lang="en-US" sz="1200" dirty="0" smtClean="0"/>
              <a:t>-</a:t>
            </a:r>
            <a:r>
              <a:rPr lang="en-US" sz="1200" dirty="0" err="1" smtClean="0"/>
              <a:t>Kahraman</a:t>
            </a:r>
            <a:r>
              <a:rPr lang="en-US" sz="1200" dirty="0" smtClean="0"/>
              <a:t> </a:t>
            </a:r>
            <a:r>
              <a:rPr lang="en-US" sz="1200" dirty="0" err="1" smtClean="0"/>
              <a:t>Tanriverdi</a:t>
            </a:r>
            <a:r>
              <a:rPr lang="en-US" sz="1200" dirty="0" smtClean="0"/>
              <a:t>, PhD</a:t>
            </a:r>
          </a:p>
          <a:p>
            <a:pPr>
              <a:lnSpc>
                <a:spcPct val="90000"/>
              </a:lnSpc>
              <a:buFont typeface="Arial" charset="0"/>
              <a:buNone/>
            </a:pPr>
            <a:r>
              <a:rPr lang="en-US" sz="1200" dirty="0" smtClean="0"/>
              <a:t>-Rosalind Lee, BS</a:t>
            </a:r>
          </a:p>
          <a:p>
            <a:pPr>
              <a:lnSpc>
                <a:spcPct val="90000"/>
              </a:lnSpc>
              <a:buFont typeface="Arial" charset="0"/>
              <a:buNone/>
            </a:pPr>
            <a:r>
              <a:rPr lang="en-US" sz="1200" dirty="0" smtClean="0"/>
              <a:t>-Jeanine Ward, MD PhD</a:t>
            </a:r>
          </a:p>
          <a:p>
            <a:pPr>
              <a:lnSpc>
                <a:spcPct val="90000"/>
              </a:lnSpc>
              <a:buNone/>
            </a:pPr>
            <a:r>
              <a:rPr lang="en-US" sz="1200" dirty="0"/>
              <a:t>-</a:t>
            </a:r>
            <a:r>
              <a:rPr lang="en-US" sz="1200" dirty="0" err="1"/>
              <a:t>Iryna</a:t>
            </a:r>
            <a:r>
              <a:rPr lang="en-US" sz="1200" dirty="0"/>
              <a:t> Nieto, </a:t>
            </a:r>
            <a:r>
              <a:rPr lang="en-US" sz="1200" dirty="0" smtClean="0"/>
              <a:t>MD</a:t>
            </a:r>
          </a:p>
          <a:p>
            <a:pPr>
              <a:lnSpc>
                <a:spcPct val="90000"/>
              </a:lnSpc>
              <a:buNone/>
            </a:pPr>
            <a:r>
              <a:rPr lang="en-US" sz="1200" dirty="0" smtClean="0"/>
              <a:t>-</a:t>
            </a:r>
            <a:r>
              <a:rPr lang="en-US" sz="1200" dirty="0" err="1" smtClean="0"/>
              <a:t>Divakar</a:t>
            </a:r>
            <a:r>
              <a:rPr lang="en-US" sz="1200" dirty="0" smtClean="0"/>
              <a:t> </a:t>
            </a:r>
            <a:r>
              <a:rPr lang="en-US" sz="1200" dirty="0" err="1" smtClean="0"/>
              <a:t>Mandapati</a:t>
            </a:r>
            <a:r>
              <a:rPr lang="en-US" sz="1200" dirty="0" smtClean="0"/>
              <a:t>, MD</a:t>
            </a:r>
          </a:p>
          <a:p>
            <a:pPr>
              <a:lnSpc>
                <a:spcPct val="90000"/>
              </a:lnSpc>
              <a:buNone/>
            </a:pPr>
            <a:r>
              <a:rPr lang="en-US" sz="1200" dirty="0" smtClean="0"/>
              <a:t>-Stanley Tam, MD MBA</a:t>
            </a:r>
          </a:p>
          <a:p>
            <a:pPr>
              <a:lnSpc>
                <a:spcPct val="90000"/>
              </a:lnSpc>
              <a:buNone/>
            </a:pPr>
            <a:r>
              <a:rPr lang="en-US" sz="1200" dirty="0" smtClean="0"/>
              <a:t>-</a:t>
            </a:r>
            <a:r>
              <a:rPr lang="en-US" sz="1200" dirty="0" err="1" smtClean="0"/>
              <a:t>Okike</a:t>
            </a:r>
            <a:r>
              <a:rPr lang="en-US" sz="1200" dirty="0" smtClean="0"/>
              <a:t> N. </a:t>
            </a:r>
            <a:r>
              <a:rPr lang="en-US" sz="1200" dirty="0" err="1" smtClean="0"/>
              <a:t>Okike</a:t>
            </a:r>
            <a:r>
              <a:rPr lang="en-US" sz="1200" dirty="0" smtClean="0"/>
              <a:t>, MD</a:t>
            </a:r>
          </a:p>
          <a:p>
            <a:pPr>
              <a:lnSpc>
                <a:spcPct val="90000"/>
              </a:lnSpc>
              <a:buNone/>
            </a:pPr>
            <a:r>
              <a:rPr lang="en-US" sz="1200" dirty="0" smtClean="0"/>
              <a:t>-Timothy Fitzgibbons, MD</a:t>
            </a:r>
          </a:p>
          <a:p>
            <a:pPr>
              <a:lnSpc>
                <a:spcPct val="90000"/>
              </a:lnSpc>
              <a:buNone/>
            </a:pPr>
            <a:r>
              <a:rPr lang="en-US" sz="1200" dirty="0" smtClean="0"/>
              <a:t>-Donna </a:t>
            </a:r>
            <a:r>
              <a:rPr lang="en-US" sz="1200" dirty="0" err="1" smtClean="0"/>
              <a:t>Suter</a:t>
            </a:r>
            <a:r>
              <a:rPr lang="en-US" sz="1200" dirty="0" smtClean="0"/>
              <a:t>, RN</a:t>
            </a:r>
          </a:p>
          <a:p>
            <a:pPr>
              <a:lnSpc>
                <a:spcPct val="90000"/>
              </a:lnSpc>
              <a:buNone/>
            </a:pPr>
            <a:r>
              <a:rPr lang="en-US" sz="1200" dirty="0" smtClean="0"/>
              <a:t>-Amir </a:t>
            </a:r>
            <a:r>
              <a:rPr lang="en-US" sz="1200" dirty="0" err="1" smtClean="0"/>
              <a:t>Shaikh</a:t>
            </a:r>
            <a:r>
              <a:rPr lang="en-US" sz="1200" dirty="0" smtClean="0"/>
              <a:t>, MD</a:t>
            </a:r>
          </a:p>
          <a:p>
            <a:pPr>
              <a:lnSpc>
                <a:spcPct val="90000"/>
              </a:lnSpc>
              <a:buNone/>
            </a:pPr>
            <a:r>
              <a:rPr lang="en-US" sz="1200" dirty="0" smtClean="0"/>
              <a:t>-</a:t>
            </a:r>
            <a:r>
              <a:rPr lang="en-US" sz="1200" dirty="0" err="1" smtClean="0"/>
              <a:t>Menhel</a:t>
            </a:r>
            <a:r>
              <a:rPr lang="en-US" sz="1200" dirty="0" smtClean="0"/>
              <a:t> </a:t>
            </a:r>
            <a:r>
              <a:rPr lang="en-US" sz="1200" dirty="0" err="1" smtClean="0"/>
              <a:t>Kinno</a:t>
            </a:r>
            <a:r>
              <a:rPr lang="en-US" sz="1200" dirty="0" smtClean="0"/>
              <a:t>, MD</a:t>
            </a:r>
          </a:p>
          <a:p>
            <a:pPr>
              <a:lnSpc>
                <a:spcPct val="90000"/>
              </a:lnSpc>
              <a:buNone/>
            </a:pPr>
            <a:r>
              <a:rPr lang="en-US" sz="1200" dirty="0" smtClean="0"/>
              <a:t>-EP Colleagues</a:t>
            </a:r>
          </a:p>
          <a:p>
            <a:pPr>
              <a:lnSpc>
                <a:spcPct val="90000"/>
              </a:lnSpc>
              <a:buFont typeface="Arial" charset="0"/>
              <a:buNone/>
            </a:pPr>
            <a:endParaRPr lang="en-US" sz="1600" dirty="0" smtClean="0"/>
          </a:p>
        </p:txBody>
      </p:sp>
      <p:pic>
        <p:nvPicPr>
          <p:cNvPr id="212996" name="Picture 4"/>
          <p:cNvPicPr>
            <a:picLocks noChangeAspect="1"/>
          </p:cNvPicPr>
          <p:nvPr/>
        </p:nvPicPr>
        <p:blipFill>
          <a:blip r:embed="rId3"/>
          <a:srcRect/>
          <a:stretch>
            <a:fillRect/>
          </a:stretch>
        </p:blipFill>
        <p:spPr bwMode="auto">
          <a:xfrm>
            <a:off x="2133600" y="711200"/>
            <a:ext cx="1202423" cy="1603231"/>
          </a:xfrm>
          <a:prstGeom prst="rect">
            <a:avLst/>
          </a:prstGeom>
          <a:noFill/>
          <a:ln w="9525">
            <a:noFill/>
            <a:miter lim="800000"/>
            <a:headEnd/>
            <a:tailEnd/>
          </a:ln>
        </p:spPr>
      </p:pic>
      <p:pic>
        <p:nvPicPr>
          <p:cNvPr id="212997" name="Picture 5"/>
          <p:cNvPicPr>
            <a:picLocks noChangeAspect="1"/>
          </p:cNvPicPr>
          <p:nvPr/>
        </p:nvPicPr>
        <p:blipFill>
          <a:blip r:embed="rId4" cstate="print"/>
          <a:srcRect/>
          <a:stretch>
            <a:fillRect/>
          </a:stretch>
        </p:blipFill>
        <p:spPr bwMode="auto">
          <a:xfrm>
            <a:off x="3657600" y="381000"/>
            <a:ext cx="2433637" cy="1198562"/>
          </a:xfrm>
          <a:prstGeom prst="rect">
            <a:avLst/>
          </a:prstGeom>
          <a:noFill/>
          <a:ln w="9525">
            <a:noFill/>
            <a:miter lim="800000"/>
            <a:headEnd/>
            <a:tailEnd/>
          </a:ln>
        </p:spPr>
      </p:pic>
      <p:pic>
        <p:nvPicPr>
          <p:cNvPr id="2" name="Picture 1"/>
          <p:cNvPicPr>
            <a:picLocks noChangeAspect="1"/>
          </p:cNvPicPr>
          <p:nvPr/>
        </p:nvPicPr>
        <p:blipFill>
          <a:blip r:embed="rId5"/>
          <a:stretch>
            <a:fillRect/>
          </a:stretch>
        </p:blipFill>
        <p:spPr>
          <a:xfrm>
            <a:off x="7679223" y="5123315"/>
            <a:ext cx="1464777" cy="1721985"/>
          </a:xfrm>
          <a:prstGeom prst="rect">
            <a:avLst/>
          </a:prstGeom>
        </p:spPr>
      </p:pic>
      <p:pic>
        <p:nvPicPr>
          <p:cNvPr id="5" name="Picture 4"/>
          <p:cNvPicPr>
            <a:picLocks noChangeAspect="1"/>
          </p:cNvPicPr>
          <p:nvPr/>
        </p:nvPicPr>
        <p:blipFill>
          <a:blip r:embed="rId6"/>
          <a:stretch>
            <a:fillRect/>
          </a:stretch>
        </p:blipFill>
        <p:spPr>
          <a:xfrm>
            <a:off x="6553200" y="76200"/>
            <a:ext cx="1270000" cy="1651000"/>
          </a:xfrm>
          <a:prstGeom prst="rect">
            <a:avLst/>
          </a:prstGeom>
        </p:spPr>
      </p:pic>
      <p:pic>
        <p:nvPicPr>
          <p:cNvPr id="12" name="Picture 11"/>
          <p:cNvPicPr>
            <a:picLocks noChangeAspect="1"/>
          </p:cNvPicPr>
          <p:nvPr/>
        </p:nvPicPr>
        <p:blipFill>
          <a:blip r:embed="rId7"/>
          <a:stretch>
            <a:fillRect/>
          </a:stretch>
        </p:blipFill>
        <p:spPr>
          <a:xfrm>
            <a:off x="7786304" y="1752600"/>
            <a:ext cx="1344996" cy="1630431"/>
          </a:xfrm>
          <a:prstGeom prst="rect">
            <a:avLst/>
          </a:prstGeom>
        </p:spPr>
      </p:pic>
      <p:pic>
        <p:nvPicPr>
          <p:cNvPr id="6" name="Picture 5"/>
          <p:cNvPicPr>
            <a:picLocks noChangeAspect="1"/>
          </p:cNvPicPr>
          <p:nvPr/>
        </p:nvPicPr>
        <p:blipFill>
          <a:blip r:embed="rId8"/>
          <a:stretch>
            <a:fillRect/>
          </a:stretch>
        </p:blipFill>
        <p:spPr>
          <a:xfrm>
            <a:off x="2133600" y="5334000"/>
            <a:ext cx="1143000" cy="1371601"/>
          </a:xfrm>
          <a:prstGeom prst="rect">
            <a:avLst/>
          </a:prstGeom>
        </p:spPr>
      </p:pic>
      <p:pic>
        <p:nvPicPr>
          <p:cNvPr id="7" name="Picture 6"/>
          <p:cNvPicPr>
            <a:picLocks noChangeAspect="1"/>
          </p:cNvPicPr>
          <p:nvPr/>
        </p:nvPicPr>
        <p:blipFill>
          <a:blip r:embed="rId9"/>
          <a:stretch>
            <a:fillRect/>
          </a:stretch>
        </p:blipFill>
        <p:spPr>
          <a:xfrm>
            <a:off x="152400" y="609600"/>
            <a:ext cx="1206500" cy="1462424"/>
          </a:xfrm>
          <a:prstGeom prst="rect">
            <a:avLst/>
          </a:prstGeom>
        </p:spPr>
      </p:pic>
      <p:pic>
        <p:nvPicPr>
          <p:cNvPr id="19" name="Picture 18"/>
          <p:cNvPicPr>
            <a:picLocks noChangeAspect="1"/>
          </p:cNvPicPr>
          <p:nvPr/>
        </p:nvPicPr>
        <p:blipFill>
          <a:blip r:embed="rId10"/>
          <a:stretch>
            <a:fillRect/>
          </a:stretch>
        </p:blipFill>
        <p:spPr>
          <a:xfrm>
            <a:off x="6324600" y="3429000"/>
            <a:ext cx="1845129" cy="1435100"/>
          </a:xfrm>
          <a:prstGeom prst="rect">
            <a:avLst/>
          </a:prstGeom>
        </p:spPr>
      </p:pic>
      <p:pic>
        <p:nvPicPr>
          <p:cNvPr id="10" name="Picture 9"/>
          <p:cNvPicPr>
            <a:picLocks noChangeAspect="1"/>
          </p:cNvPicPr>
          <p:nvPr/>
        </p:nvPicPr>
        <p:blipFill>
          <a:blip r:embed="rId11" cstate="print"/>
          <a:stretch>
            <a:fillRect/>
          </a:stretch>
        </p:blipFill>
        <p:spPr>
          <a:xfrm>
            <a:off x="0" y="5461160"/>
            <a:ext cx="1295400" cy="1396839"/>
          </a:xfrm>
          <a:prstGeom prst="rect">
            <a:avLst/>
          </a:prstGeom>
        </p:spPr>
      </p:pic>
      <p:pic>
        <p:nvPicPr>
          <p:cNvPr id="11" name="Picture 10"/>
          <p:cNvPicPr>
            <a:picLocks noChangeAspect="1"/>
          </p:cNvPicPr>
          <p:nvPr/>
        </p:nvPicPr>
        <p:blipFill>
          <a:blip r:embed="rId12"/>
          <a:stretch>
            <a:fillRect/>
          </a:stretch>
        </p:blipFill>
        <p:spPr>
          <a:xfrm>
            <a:off x="2108200" y="1320800"/>
            <a:ext cx="4914900" cy="4203700"/>
          </a:xfrm>
          <a:prstGeom prst="rect">
            <a:avLst/>
          </a:prstGeom>
        </p:spPr>
      </p:pic>
      <p:sp>
        <p:nvSpPr>
          <p:cNvPr id="23" name="TextBox 22"/>
          <p:cNvSpPr txBox="1"/>
          <p:nvPr/>
        </p:nvSpPr>
        <p:spPr>
          <a:xfrm>
            <a:off x="2133600" y="1371600"/>
            <a:ext cx="4876800" cy="1938992"/>
          </a:xfrm>
          <a:prstGeom prst="rect">
            <a:avLst/>
          </a:prstGeom>
          <a:solidFill>
            <a:schemeClr val="accent6"/>
          </a:solidFill>
        </p:spPr>
        <p:txBody>
          <a:bodyPr wrap="square">
            <a:spAutoFit/>
          </a:bodyPr>
          <a:lstStyle/>
          <a:p>
            <a:r>
              <a:rPr lang="en-US" sz="2400" dirty="0" smtClean="0">
                <a:solidFill>
                  <a:srgbClr val="FFFFFF"/>
                </a:solidFill>
              </a:rPr>
              <a:t>A special thank you to the 650+ AF patients who have entrusted their care to us and participated in the </a:t>
            </a:r>
            <a:r>
              <a:rPr lang="en-US" sz="2400" dirty="0" err="1" smtClean="0">
                <a:solidFill>
                  <a:srgbClr val="FFFFFF"/>
                </a:solidFill>
              </a:rPr>
              <a:t>Umass</a:t>
            </a:r>
            <a:r>
              <a:rPr lang="en-US" sz="2400" dirty="0" smtClean="0">
                <a:solidFill>
                  <a:srgbClr val="FFFFFF"/>
                </a:solidFill>
              </a:rPr>
              <a:t> AF Registry, AF </a:t>
            </a:r>
            <a:r>
              <a:rPr lang="en-US" sz="2400" dirty="0" err="1" smtClean="0">
                <a:solidFill>
                  <a:srgbClr val="FFFFFF"/>
                </a:solidFill>
              </a:rPr>
              <a:t>Biobank</a:t>
            </a:r>
            <a:r>
              <a:rPr lang="en-US" sz="2400" dirty="0" smtClean="0">
                <a:solidFill>
                  <a:srgbClr val="FFFFFF"/>
                </a:solidFill>
              </a:rPr>
              <a:t>, and </a:t>
            </a:r>
            <a:r>
              <a:rPr lang="en-US" sz="2400" dirty="0" err="1" smtClean="0">
                <a:solidFill>
                  <a:srgbClr val="FFFFFF"/>
                </a:solidFill>
              </a:rPr>
              <a:t>InRhythm</a:t>
            </a:r>
            <a:r>
              <a:rPr lang="en-US" sz="2400" dirty="0" smtClean="0">
                <a:solidFill>
                  <a:srgbClr val="FFFFFF"/>
                </a:solidFill>
              </a:rPr>
              <a:t>!</a:t>
            </a:r>
          </a:p>
        </p:txBody>
      </p:sp>
      <p:pic>
        <p:nvPicPr>
          <p:cNvPr id="8" name="Picture 7"/>
          <p:cNvPicPr>
            <a:picLocks noChangeAspect="1"/>
          </p:cNvPicPr>
          <p:nvPr/>
        </p:nvPicPr>
        <p:blipFill>
          <a:blip r:embed="rId13"/>
          <a:stretch>
            <a:fillRect/>
          </a:stretch>
        </p:blipFill>
        <p:spPr>
          <a:xfrm>
            <a:off x="6248400" y="5638800"/>
            <a:ext cx="1135117" cy="1219200"/>
          </a:xfrm>
          <a:prstGeom prst="rect">
            <a:avLst/>
          </a:prstGeom>
        </p:spPr>
      </p:pic>
      <p:pic>
        <p:nvPicPr>
          <p:cNvPr id="3074" name="Picture 2" descr="David McManus, MD"/>
          <p:cNvPicPr>
            <a:picLocks noChangeAspect="1" noChangeArrowheads="1"/>
          </p:cNvPicPr>
          <p:nvPr/>
        </p:nvPicPr>
        <p:blipFill>
          <a:blip r:embed="rId14">
            <a:extLst>
              <a:ext uri="{28A0092B-C50C-407E-A947-70E740481C1C}">
                <a14:useLocalDpi xmlns:a14="http://schemas.microsoft.com/office/drawing/2010/main" xmlns="" val="0"/>
              </a:ext>
            </a:extLst>
          </a:blip>
          <a:srcRect/>
          <a:stretch>
            <a:fillRect/>
          </a:stretch>
        </p:blipFill>
        <p:spPr bwMode="auto">
          <a:xfrm>
            <a:off x="4302918" y="5353050"/>
            <a:ext cx="1143000" cy="142875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84252121"/>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down)">
                                      <p:cBhvr>
                                        <p:cTn id="7" dur="580">
                                          <p:stCondLst>
                                            <p:cond delay="0"/>
                                          </p:stCondLst>
                                        </p:cTn>
                                        <p:tgtEl>
                                          <p:spTgt spid="23"/>
                                        </p:tgtEl>
                                      </p:cBhvr>
                                    </p:animEffect>
                                    <p:anim calcmode="lin" valueType="num">
                                      <p:cBhvr>
                                        <p:cTn id="8" dur="1822" tmFilter="0,0; 0.14,0.36; 0.43,0.73; 0.71,0.91; 1.0,1.0">
                                          <p:stCondLst>
                                            <p:cond delay="0"/>
                                          </p:stCondLst>
                                        </p:cTn>
                                        <p:tgtEl>
                                          <p:spTgt spid="2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3"/>
                                        </p:tgtEl>
                                        <p:attrNameLst>
                                          <p:attrName>ppt_y</p:attrName>
                                        </p:attrNameLst>
                                      </p:cBhvr>
                                      <p:tavLst>
                                        <p:tav tm="0" fmla="#ppt_y-sin(pi*$)/81">
                                          <p:val>
                                            <p:fltVal val="0"/>
                                          </p:val>
                                        </p:tav>
                                        <p:tav tm="100000">
                                          <p:val>
                                            <p:fltVal val="1"/>
                                          </p:val>
                                        </p:tav>
                                      </p:tavLst>
                                    </p:anim>
                                    <p:animScale>
                                      <p:cBhvr>
                                        <p:cTn id="13" dur="26">
                                          <p:stCondLst>
                                            <p:cond delay="650"/>
                                          </p:stCondLst>
                                        </p:cTn>
                                        <p:tgtEl>
                                          <p:spTgt spid="23"/>
                                        </p:tgtEl>
                                      </p:cBhvr>
                                      <p:to x="100000" y="60000"/>
                                    </p:animScale>
                                    <p:animScale>
                                      <p:cBhvr>
                                        <p:cTn id="14" dur="166" decel="50000">
                                          <p:stCondLst>
                                            <p:cond delay="676"/>
                                          </p:stCondLst>
                                        </p:cTn>
                                        <p:tgtEl>
                                          <p:spTgt spid="23"/>
                                        </p:tgtEl>
                                      </p:cBhvr>
                                      <p:to x="100000" y="100000"/>
                                    </p:animScale>
                                    <p:animScale>
                                      <p:cBhvr>
                                        <p:cTn id="15" dur="26">
                                          <p:stCondLst>
                                            <p:cond delay="1312"/>
                                          </p:stCondLst>
                                        </p:cTn>
                                        <p:tgtEl>
                                          <p:spTgt spid="23"/>
                                        </p:tgtEl>
                                      </p:cBhvr>
                                      <p:to x="100000" y="80000"/>
                                    </p:animScale>
                                    <p:animScale>
                                      <p:cBhvr>
                                        <p:cTn id="16" dur="166" decel="50000">
                                          <p:stCondLst>
                                            <p:cond delay="1338"/>
                                          </p:stCondLst>
                                        </p:cTn>
                                        <p:tgtEl>
                                          <p:spTgt spid="23"/>
                                        </p:tgtEl>
                                      </p:cBhvr>
                                      <p:to x="100000" y="100000"/>
                                    </p:animScale>
                                    <p:animScale>
                                      <p:cBhvr>
                                        <p:cTn id="17" dur="26">
                                          <p:stCondLst>
                                            <p:cond delay="1642"/>
                                          </p:stCondLst>
                                        </p:cTn>
                                        <p:tgtEl>
                                          <p:spTgt spid="23"/>
                                        </p:tgtEl>
                                      </p:cBhvr>
                                      <p:to x="100000" y="90000"/>
                                    </p:animScale>
                                    <p:animScale>
                                      <p:cBhvr>
                                        <p:cTn id="18" dur="166" decel="50000">
                                          <p:stCondLst>
                                            <p:cond delay="1668"/>
                                          </p:stCondLst>
                                        </p:cTn>
                                        <p:tgtEl>
                                          <p:spTgt spid="23"/>
                                        </p:tgtEl>
                                      </p:cBhvr>
                                      <p:to x="100000" y="100000"/>
                                    </p:animScale>
                                    <p:animScale>
                                      <p:cBhvr>
                                        <p:cTn id="19" dur="26">
                                          <p:stCondLst>
                                            <p:cond delay="1808"/>
                                          </p:stCondLst>
                                        </p:cTn>
                                        <p:tgtEl>
                                          <p:spTgt spid="23"/>
                                        </p:tgtEl>
                                      </p:cBhvr>
                                      <p:to x="100000" y="95000"/>
                                    </p:animScale>
                                    <p:animScale>
                                      <p:cBhvr>
                                        <p:cTn id="20" dur="166" decel="50000">
                                          <p:stCondLst>
                                            <p:cond delay="1834"/>
                                          </p:stCondLst>
                                        </p:cTn>
                                        <p:tgtEl>
                                          <p:spTgt spid="23"/>
                                        </p:tgtEl>
                                      </p:cBhvr>
                                      <p:to x="100000" y="100000"/>
                                    </p:animScale>
                                  </p:childTnLst>
                                </p:cTn>
                              </p:par>
                              <p:par>
                                <p:cTn id="21" presetID="26" presetClass="entr" presetSubtype="0" fill="hold" nodeType="with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wipe(down)">
                                      <p:cBhvr>
                                        <p:cTn id="23" dur="580">
                                          <p:stCondLst>
                                            <p:cond delay="0"/>
                                          </p:stCondLst>
                                        </p:cTn>
                                        <p:tgtEl>
                                          <p:spTgt spid="11"/>
                                        </p:tgtEl>
                                      </p:cBhvr>
                                    </p:animEffect>
                                    <p:anim calcmode="lin" valueType="num">
                                      <p:cBhvr>
                                        <p:cTn id="24"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29" dur="26">
                                          <p:stCondLst>
                                            <p:cond delay="650"/>
                                          </p:stCondLst>
                                        </p:cTn>
                                        <p:tgtEl>
                                          <p:spTgt spid="11"/>
                                        </p:tgtEl>
                                      </p:cBhvr>
                                      <p:to x="100000" y="60000"/>
                                    </p:animScale>
                                    <p:animScale>
                                      <p:cBhvr>
                                        <p:cTn id="30" dur="166" decel="50000">
                                          <p:stCondLst>
                                            <p:cond delay="676"/>
                                          </p:stCondLst>
                                        </p:cTn>
                                        <p:tgtEl>
                                          <p:spTgt spid="11"/>
                                        </p:tgtEl>
                                      </p:cBhvr>
                                      <p:to x="100000" y="100000"/>
                                    </p:animScale>
                                    <p:animScale>
                                      <p:cBhvr>
                                        <p:cTn id="31" dur="26">
                                          <p:stCondLst>
                                            <p:cond delay="1312"/>
                                          </p:stCondLst>
                                        </p:cTn>
                                        <p:tgtEl>
                                          <p:spTgt spid="11"/>
                                        </p:tgtEl>
                                      </p:cBhvr>
                                      <p:to x="100000" y="80000"/>
                                    </p:animScale>
                                    <p:animScale>
                                      <p:cBhvr>
                                        <p:cTn id="32" dur="166" decel="50000">
                                          <p:stCondLst>
                                            <p:cond delay="1338"/>
                                          </p:stCondLst>
                                        </p:cTn>
                                        <p:tgtEl>
                                          <p:spTgt spid="11"/>
                                        </p:tgtEl>
                                      </p:cBhvr>
                                      <p:to x="100000" y="100000"/>
                                    </p:animScale>
                                    <p:animScale>
                                      <p:cBhvr>
                                        <p:cTn id="33" dur="26">
                                          <p:stCondLst>
                                            <p:cond delay="1642"/>
                                          </p:stCondLst>
                                        </p:cTn>
                                        <p:tgtEl>
                                          <p:spTgt spid="11"/>
                                        </p:tgtEl>
                                      </p:cBhvr>
                                      <p:to x="100000" y="90000"/>
                                    </p:animScale>
                                    <p:animScale>
                                      <p:cBhvr>
                                        <p:cTn id="34" dur="166" decel="50000">
                                          <p:stCondLst>
                                            <p:cond delay="1668"/>
                                          </p:stCondLst>
                                        </p:cTn>
                                        <p:tgtEl>
                                          <p:spTgt spid="11"/>
                                        </p:tgtEl>
                                      </p:cBhvr>
                                      <p:to x="100000" y="100000"/>
                                    </p:animScale>
                                    <p:animScale>
                                      <p:cBhvr>
                                        <p:cTn id="35" dur="26">
                                          <p:stCondLst>
                                            <p:cond delay="1808"/>
                                          </p:stCondLst>
                                        </p:cTn>
                                        <p:tgtEl>
                                          <p:spTgt spid="11"/>
                                        </p:tgtEl>
                                      </p:cBhvr>
                                      <p:to x="100000" y="95000"/>
                                    </p:animScale>
                                    <p:animScale>
                                      <p:cBhvr>
                                        <p:cTn id="36" dur="166" decel="50000">
                                          <p:stCondLst>
                                            <p:cond delay="1834"/>
                                          </p:stCondLst>
                                        </p:cTn>
                                        <p:tgtEl>
                                          <p:spTgt spid="11"/>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39931"/>
            <a:ext cx="8229600" cy="1143000"/>
          </a:xfrm>
        </p:spPr>
        <p:txBody>
          <a:bodyPr/>
          <a:lstStyle/>
          <a:p>
            <a:r>
              <a:rPr lang="en-US" b="1" dirty="0" smtClean="0"/>
              <a:t>Thank you for your attention!</a:t>
            </a:r>
            <a:endParaRPr lang="en-US" b="1" dirty="0"/>
          </a:p>
        </p:txBody>
      </p:sp>
      <p:pic>
        <p:nvPicPr>
          <p:cNvPr id="3074" name="Picture 2" descr="https://encrypted-tbn3.gstatic.com/images?q=tbn:ANd9GcS5F2EnRvCzVlfclkOWvrlTSpXI762yro3-e_6_6ICI7ZdNeBYJIA"/>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914400" y="1371600"/>
            <a:ext cx="7086600" cy="5240283"/>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283759849"/>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2775" y="249238"/>
            <a:ext cx="7918450" cy="788987"/>
          </a:xfrm>
        </p:spPr>
        <p:txBody>
          <a:bodyPr rtlCol="0">
            <a:noAutofit/>
          </a:bodyPr>
          <a:lstStyle/>
          <a:p>
            <a:pPr fontAlgn="auto">
              <a:spcAft>
                <a:spcPts val="0"/>
              </a:spcAft>
              <a:defRPr/>
            </a:pPr>
            <a:r>
              <a:rPr lang="en-US" sz="3100" dirty="0" smtClean="0"/>
              <a:t>Atrial Fibrillation: A Complex Disease with Far-Reaching Impact</a:t>
            </a:r>
            <a:endParaRPr lang="en-US" sz="3100" dirty="0"/>
          </a:p>
        </p:txBody>
      </p:sp>
      <p:pic>
        <p:nvPicPr>
          <p:cNvPr id="20482" name="Picture 4"/>
          <p:cNvPicPr>
            <a:picLocks noChangeAspect="1"/>
          </p:cNvPicPr>
          <p:nvPr/>
        </p:nvPicPr>
        <p:blipFill>
          <a:blip r:embed="rId3" cstate="print"/>
          <a:srcRect/>
          <a:stretch>
            <a:fillRect/>
          </a:stretch>
        </p:blipFill>
        <p:spPr bwMode="auto">
          <a:xfrm>
            <a:off x="3276600" y="2667000"/>
            <a:ext cx="2819400" cy="2231363"/>
          </a:xfrm>
          <a:prstGeom prst="rect">
            <a:avLst/>
          </a:prstGeom>
          <a:noFill/>
          <a:ln w="9525">
            <a:noFill/>
            <a:miter lim="800000"/>
            <a:headEnd/>
            <a:tailEnd/>
          </a:ln>
        </p:spPr>
      </p:pic>
      <p:pic>
        <p:nvPicPr>
          <p:cNvPr id="7" name="Picture 2"/>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7340600" y="1219200"/>
            <a:ext cx="1828800" cy="1997613"/>
          </a:xfrm>
          <a:prstGeom prst="rect">
            <a:avLst/>
          </a:prstGeom>
          <a:noFill/>
          <a:ln w="9525">
            <a:noFill/>
            <a:miter lim="800000"/>
            <a:headEnd/>
            <a:tailEnd/>
          </a:ln>
        </p:spPr>
      </p:pic>
      <p:pic>
        <p:nvPicPr>
          <p:cNvPr id="3" name="Picture 2"/>
          <p:cNvPicPr>
            <a:picLocks noChangeAspect="1"/>
          </p:cNvPicPr>
          <p:nvPr/>
        </p:nvPicPr>
        <p:blipFill>
          <a:blip r:embed="rId5"/>
          <a:stretch>
            <a:fillRect/>
          </a:stretch>
        </p:blipFill>
        <p:spPr>
          <a:xfrm>
            <a:off x="7162800" y="3581400"/>
            <a:ext cx="1602126" cy="2438400"/>
          </a:xfrm>
          <a:prstGeom prst="rect">
            <a:avLst/>
          </a:prstGeom>
        </p:spPr>
      </p:pic>
      <p:pic>
        <p:nvPicPr>
          <p:cNvPr id="4" name="Picture 3"/>
          <p:cNvPicPr>
            <a:picLocks noChangeAspect="1"/>
          </p:cNvPicPr>
          <p:nvPr/>
        </p:nvPicPr>
        <p:blipFill>
          <a:blip r:embed="rId6"/>
          <a:stretch>
            <a:fillRect/>
          </a:stretch>
        </p:blipFill>
        <p:spPr>
          <a:xfrm>
            <a:off x="457200" y="4114800"/>
            <a:ext cx="1406113" cy="1879600"/>
          </a:xfrm>
          <a:prstGeom prst="rect">
            <a:avLst/>
          </a:prstGeom>
        </p:spPr>
      </p:pic>
      <p:sp>
        <p:nvSpPr>
          <p:cNvPr id="12" name="Right Arrow 11"/>
          <p:cNvSpPr/>
          <p:nvPr/>
        </p:nvSpPr>
        <p:spPr>
          <a:xfrm rot="2032324">
            <a:off x="6335758" y="4804191"/>
            <a:ext cx="722199" cy="533400"/>
          </a:xfrm>
          <a:prstGeom prst="rightArrow">
            <a:avLst/>
          </a:prstGeom>
          <a:solidFill>
            <a:srgbClr val="3333CC"/>
          </a:solidFill>
          <a:ln>
            <a:solidFill>
              <a:srgbClr val="3333CC"/>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ight Arrow 13"/>
          <p:cNvSpPr/>
          <p:nvPr/>
        </p:nvSpPr>
        <p:spPr>
          <a:xfrm rot="19600490">
            <a:off x="6259345" y="2211931"/>
            <a:ext cx="722199" cy="533400"/>
          </a:xfrm>
          <a:prstGeom prst="rightArrow">
            <a:avLst/>
          </a:prstGeom>
          <a:solidFill>
            <a:srgbClr val="3333CC"/>
          </a:solidFill>
          <a:ln>
            <a:solidFill>
              <a:srgbClr val="3333CC"/>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Right Arrow 14"/>
          <p:cNvSpPr/>
          <p:nvPr/>
        </p:nvSpPr>
        <p:spPr>
          <a:xfrm rot="8638163">
            <a:off x="2297600" y="4809586"/>
            <a:ext cx="722199" cy="533400"/>
          </a:xfrm>
          <a:prstGeom prst="rightArrow">
            <a:avLst/>
          </a:prstGeom>
          <a:solidFill>
            <a:srgbClr val="3333CC"/>
          </a:solidFill>
          <a:ln>
            <a:solidFill>
              <a:srgbClr val="3333CC"/>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Right Arrow 15"/>
          <p:cNvSpPr/>
          <p:nvPr/>
        </p:nvSpPr>
        <p:spPr>
          <a:xfrm rot="12472726">
            <a:off x="2368799" y="2195296"/>
            <a:ext cx="722199" cy="533400"/>
          </a:xfrm>
          <a:prstGeom prst="rightArrow">
            <a:avLst/>
          </a:prstGeom>
          <a:solidFill>
            <a:srgbClr val="3333CC"/>
          </a:solidFill>
          <a:ln>
            <a:solidFill>
              <a:srgbClr val="3333CC"/>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7" name="Picture 16"/>
          <p:cNvPicPr>
            <a:picLocks noChangeAspect="1"/>
          </p:cNvPicPr>
          <p:nvPr/>
        </p:nvPicPr>
        <p:blipFill>
          <a:blip r:embed="rId7"/>
          <a:stretch>
            <a:fillRect/>
          </a:stretch>
        </p:blipFill>
        <p:spPr>
          <a:xfrm>
            <a:off x="2209800" y="2286000"/>
            <a:ext cx="4738044" cy="2971800"/>
          </a:xfrm>
          <a:prstGeom prst="rect">
            <a:avLst/>
          </a:prstGeom>
        </p:spPr>
      </p:pic>
      <p:sp>
        <p:nvSpPr>
          <p:cNvPr id="18" name="Rectangle 30"/>
          <p:cNvSpPr>
            <a:spLocks noChangeArrowheads="1"/>
          </p:cNvSpPr>
          <p:nvPr/>
        </p:nvSpPr>
        <p:spPr bwMode="auto">
          <a:xfrm>
            <a:off x="3230562" y="6125875"/>
            <a:ext cx="5746045" cy="584776"/>
          </a:xfrm>
          <a:prstGeom prst="rect">
            <a:avLst/>
          </a:prstGeom>
          <a:noFill/>
          <a:ln w="9525">
            <a:noFill/>
            <a:miter lim="800000"/>
            <a:headEnd/>
            <a:tailEnd/>
          </a:ln>
          <a:effectLst/>
        </p:spPr>
        <p:txBody>
          <a:bodyPr wrap="none" anchor="ctr">
            <a:spAutoFit/>
          </a:bodyPr>
          <a:lstStyle/>
          <a:p>
            <a:pPr fontAlgn="auto">
              <a:spcBef>
                <a:spcPts val="0"/>
              </a:spcBef>
              <a:spcAft>
                <a:spcPts val="0"/>
              </a:spcAft>
              <a:defRPr/>
            </a:pPr>
            <a:r>
              <a:rPr lang="en-US" sz="1600" i="1" dirty="0" err="1">
                <a:solidFill>
                  <a:srgbClr val="FFFFFF"/>
                </a:solidFill>
              </a:rPr>
              <a:t>Miyasaka</a:t>
            </a:r>
            <a:r>
              <a:rPr lang="en-US" sz="1600" b="1" dirty="0">
                <a:solidFill>
                  <a:srgbClr val="FFFFFF"/>
                </a:solidFill>
              </a:rPr>
              <a:t> </a:t>
            </a:r>
            <a:r>
              <a:rPr lang="en-US" sz="1600" i="1" dirty="0">
                <a:solidFill>
                  <a:srgbClr val="FFFFFF"/>
                </a:solidFill>
              </a:rPr>
              <a:t>Circulation 2006;11:119</a:t>
            </a:r>
            <a:r>
              <a:rPr lang="en-US" sz="1600" b="1" dirty="0">
                <a:solidFill>
                  <a:srgbClr val="FFFFFF"/>
                </a:solidFill>
                <a:effectLst>
                  <a:outerShdw blurRad="38100" dist="38100" dir="2700000" algn="tl">
                    <a:srgbClr val="000000"/>
                  </a:outerShdw>
                </a:effectLst>
              </a:rPr>
              <a:t>; Go</a:t>
            </a:r>
            <a:r>
              <a:rPr lang="en-US" sz="1600" b="1" i="1" dirty="0">
                <a:solidFill>
                  <a:srgbClr val="FFFFFF"/>
                </a:solidFill>
                <a:effectLst>
                  <a:outerShdw blurRad="38100" dist="38100" dir="2700000" algn="tl">
                    <a:srgbClr val="000000"/>
                  </a:outerShdw>
                </a:effectLst>
              </a:rPr>
              <a:t> JAMA </a:t>
            </a:r>
            <a:r>
              <a:rPr lang="en-US" sz="1600" b="1" dirty="0">
                <a:solidFill>
                  <a:srgbClr val="FFFFFF"/>
                </a:solidFill>
                <a:effectLst>
                  <a:outerShdw blurRad="38100" dist="38100" dir="2700000" algn="tl">
                    <a:srgbClr val="000000"/>
                  </a:outerShdw>
                </a:effectLst>
              </a:rPr>
              <a:t>2001;285:</a:t>
            </a:r>
            <a:r>
              <a:rPr lang="en-US" sz="1600" b="1" dirty="0" smtClean="0">
                <a:solidFill>
                  <a:srgbClr val="FFFFFF"/>
                </a:solidFill>
                <a:effectLst>
                  <a:outerShdw blurRad="38100" dist="38100" dir="2700000" algn="tl">
                    <a:srgbClr val="000000"/>
                  </a:outerShdw>
                </a:effectLst>
              </a:rPr>
              <a:t>2370</a:t>
            </a:r>
          </a:p>
          <a:p>
            <a:pPr fontAlgn="auto">
              <a:spcBef>
                <a:spcPts val="0"/>
              </a:spcBef>
              <a:spcAft>
                <a:spcPts val="0"/>
              </a:spcAft>
              <a:defRPr/>
            </a:pPr>
            <a:r>
              <a:rPr lang="en-US" sz="1600" b="1" dirty="0" smtClean="0">
                <a:solidFill>
                  <a:srgbClr val="FFFFFF"/>
                </a:solidFill>
                <a:effectLst>
                  <a:outerShdw blurRad="38100" dist="38100" dir="2700000" algn="tl">
                    <a:srgbClr val="000000"/>
                  </a:outerShdw>
                </a:effectLst>
              </a:rPr>
              <a:t>American Heart Association</a:t>
            </a:r>
            <a:endParaRPr lang="en-US" sz="1600" b="1" dirty="0">
              <a:solidFill>
                <a:srgbClr val="FFFFFF"/>
              </a:solidFill>
              <a:effectLst>
                <a:outerShdw blurRad="38100" dist="38100" dir="2700000" algn="tl">
                  <a:srgbClr val="000000"/>
                </a:outerShdw>
              </a:effectLst>
            </a:endParaRPr>
          </a:p>
        </p:txBody>
      </p:sp>
      <p:pic>
        <p:nvPicPr>
          <p:cNvPr id="8" name="Picture 7"/>
          <p:cNvPicPr>
            <a:picLocks noChangeAspect="1"/>
          </p:cNvPicPr>
          <p:nvPr/>
        </p:nvPicPr>
        <p:blipFill>
          <a:blip r:embed="rId8" cstate="print"/>
          <a:stretch>
            <a:fillRect/>
          </a:stretch>
        </p:blipFill>
        <p:spPr>
          <a:xfrm>
            <a:off x="-25400" y="1066800"/>
            <a:ext cx="2203984" cy="1524000"/>
          </a:xfrm>
          <a:prstGeom prst="rect">
            <a:avLst/>
          </a:prstGeom>
        </p:spPr>
      </p:pic>
    </p:spTree>
    <p:extLst>
      <p:ext uri="{BB962C8B-B14F-4D97-AF65-F5344CB8AC3E}">
        <p14:creationId xmlns:p14="http://schemas.microsoft.com/office/powerpoint/2010/main" xmlns="" val="2052650045"/>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dissolve">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25399"/>
            <a:ext cx="9144000" cy="5842001"/>
          </a:xfrm>
          <a:prstGeom prst="rect">
            <a:avLst/>
          </a:prstGeom>
        </p:spPr>
      </p:pic>
      <p:sp>
        <p:nvSpPr>
          <p:cNvPr id="3" name="TextBox 2"/>
          <p:cNvSpPr txBox="1"/>
          <p:nvPr/>
        </p:nvSpPr>
        <p:spPr>
          <a:xfrm>
            <a:off x="1828800" y="6019800"/>
            <a:ext cx="7315200" cy="646331"/>
          </a:xfrm>
          <a:prstGeom prst="rect">
            <a:avLst/>
          </a:prstGeom>
          <a:noFill/>
        </p:spPr>
        <p:txBody>
          <a:bodyPr wrap="square" rtlCol="0">
            <a:spAutoFit/>
          </a:bodyPr>
          <a:lstStyle/>
          <a:p>
            <a:r>
              <a:rPr lang="en-US" dirty="0" smtClean="0">
                <a:solidFill>
                  <a:srgbClr val="FFFFFF"/>
                </a:solidFill>
              </a:rPr>
              <a:t>DD McManus, A </a:t>
            </a:r>
            <a:r>
              <a:rPr lang="en-US" dirty="0" err="1" smtClean="0">
                <a:solidFill>
                  <a:srgbClr val="FFFFFF"/>
                </a:solidFill>
              </a:rPr>
              <a:t>Shaikh</a:t>
            </a:r>
            <a:r>
              <a:rPr lang="en-US" dirty="0" smtClean="0">
                <a:solidFill>
                  <a:srgbClr val="FFFFFF"/>
                </a:solidFill>
              </a:rPr>
              <a:t>, F </a:t>
            </a:r>
            <a:r>
              <a:rPr lang="en-US" dirty="0" err="1" smtClean="0">
                <a:solidFill>
                  <a:srgbClr val="FFFFFF"/>
                </a:solidFill>
              </a:rPr>
              <a:t>Abdhiskek</a:t>
            </a:r>
            <a:r>
              <a:rPr lang="en-US" dirty="0" smtClean="0">
                <a:solidFill>
                  <a:srgbClr val="FFFFFF"/>
                </a:solidFill>
              </a:rPr>
              <a:t>, RS </a:t>
            </a:r>
            <a:r>
              <a:rPr lang="en-US" dirty="0" err="1" smtClean="0">
                <a:solidFill>
                  <a:srgbClr val="FFFFFF"/>
                </a:solidFill>
              </a:rPr>
              <a:t>Vasan</a:t>
            </a:r>
            <a:r>
              <a:rPr lang="en-US" dirty="0" smtClean="0">
                <a:solidFill>
                  <a:srgbClr val="FFFFFF"/>
                </a:solidFill>
              </a:rPr>
              <a:t>. </a:t>
            </a:r>
            <a:r>
              <a:rPr lang="en-US" i="1" dirty="0" err="1" smtClean="0">
                <a:solidFill>
                  <a:srgbClr val="FFFFFF"/>
                </a:solidFill>
              </a:rPr>
              <a:t>Crit</a:t>
            </a:r>
            <a:r>
              <a:rPr lang="en-US" i="1" dirty="0" smtClean="0">
                <a:solidFill>
                  <a:srgbClr val="FFFFFF"/>
                </a:solidFill>
              </a:rPr>
              <a:t> Path </a:t>
            </a:r>
            <a:r>
              <a:rPr lang="en-US" i="1" dirty="0" err="1" smtClean="0">
                <a:solidFill>
                  <a:srgbClr val="FFFFFF"/>
                </a:solidFill>
              </a:rPr>
              <a:t>Cardiol</a:t>
            </a:r>
            <a:r>
              <a:rPr lang="en-US" dirty="0" smtClean="0">
                <a:solidFill>
                  <a:srgbClr val="FFFFFF"/>
                </a:solidFill>
              </a:rPr>
              <a:t>. 2011 </a:t>
            </a:r>
            <a:endParaRPr lang="en-US" dirty="0">
              <a:solidFill>
                <a:srgbClr val="FFFFFF"/>
              </a:solidFill>
            </a:endParaRPr>
          </a:p>
        </p:txBody>
      </p:sp>
      <p:sp>
        <p:nvSpPr>
          <p:cNvPr id="4" name="Oval 6"/>
          <p:cNvSpPr>
            <a:spLocks noChangeArrowheads="1"/>
          </p:cNvSpPr>
          <p:nvPr/>
        </p:nvSpPr>
        <p:spPr bwMode="auto">
          <a:xfrm>
            <a:off x="1828800" y="990600"/>
            <a:ext cx="2074863" cy="3200400"/>
          </a:xfrm>
          <a:prstGeom prst="ellipse">
            <a:avLst/>
          </a:prstGeom>
          <a:noFill/>
          <a:ln w="38100">
            <a:solidFill>
              <a:srgbClr val="FF0000"/>
            </a:solidFill>
            <a:round/>
            <a:headEnd/>
            <a:tailEnd/>
          </a:ln>
        </p:spPr>
        <p:txBody>
          <a:bodyPr wrap="none" anchor="ctr"/>
          <a:lstStyle/>
          <a:p>
            <a:endParaRPr lang="en-US">
              <a:latin typeface="Calibri" pitchFamily="34" charset="0"/>
            </a:endParaRPr>
          </a:p>
        </p:txBody>
      </p:sp>
      <p:sp>
        <p:nvSpPr>
          <p:cNvPr id="5" name="TextBox 4"/>
          <p:cNvSpPr txBox="1"/>
          <p:nvPr/>
        </p:nvSpPr>
        <p:spPr>
          <a:xfrm>
            <a:off x="-25400" y="1066800"/>
            <a:ext cx="2082800" cy="1323439"/>
          </a:xfrm>
          <a:prstGeom prst="rect">
            <a:avLst/>
          </a:prstGeom>
          <a:noFill/>
        </p:spPr>
        <p:txBody>
          <a:bodyPr wrap="square" rtlCol="0">
            <a:spAutoFit/>
          </a:bodyPr>
          <a:lstStyle/>
          <a:p>
            <a:r>
              <a:rPr lang="en-US" sz="1600" dirty="0" smtClean="0"/>
              <a:t>A useful phenotype to explore genetic and </a:t>
            </a:r>
            <a:r>
              <a:rPr lang="en-US" sz="1600" dirty="0" err="1" smtClean="0"/>
              <a:t>transcriptomic</a:t>
            </a:r>
            <a:r>
              <a:rPr lang="en-US" sz="1600" dirty="0" smtClean="0"/>
              <a:t> underpinnings of AF?</a:t>
            </a:r>
            <a:endParaRPr lang="en-US" sz="1600" dirty="0"/>
          </a:p>
        </p:txBody>
      </p:sp>
    </p:spTree>
    <p:extLst>
      <p:ext uri="{BB962C8B-B14F-4D97-AF65-F5344CB8AC3E}">
        <p14:creationId xmlns:p14="http://schemas.microsoft.com/office/powerpoint/2010/main" xmlns="" val="3419171296"/>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2775" y="421942"/>
            <a:ext cx="7918450" cy="788987"/>
          </a:xfrm>
        </p:spPr>
        <p:txBody>
          <a:bodyPr rtlCol="0">
            <a:normAutofit fontScale="90000"/>
          </a:bodyPr>
          <a:lstStyle/>
          <a:p>
            <a:pPr fontAlgn="auto">
              <a:spcAft>
                <a:spcPts val="0"/>
              </a:spcAft>
              <a:defRPr/>
            </a:pPr>
            <a:r>
              <a:rPr lang="en-US" dirty="0" smtClean="0"/>
              <a:t>Focal Triggers Initiate AF</a:t>
            </a:r>
            <a:r>
              <a:rPr lang="en-US" dirty="0"/>
              <a:t> </a:t>
            </a:r>
            <a:r>
              <a:rPr lang="en-US" dirty="0" smtClean="0"/>
              <a:t>and Reentry Perpetuates It</a:t>
            </a:r>
            <a:endParaRPr lang="en-US" dirty="0"/>
          </a:p>
        </p:txBody>
      </p:sp>
      <p:pic>
        <p:nvPicPr>
          <p:cNvPr id="23554" name="Picture 4"/>
          <p:cNvPicPr>
            <a:picLocks noChangeAspect="1" noChangeArrowheads="1"/>
          </p:cNvPicPr>
          <p:nvPr/>
        </p:nvPicPr>
        <p:blipFill>
          <a:blip r:embed="rId3"/>
          <a:srcRect/>
          <a:stretch>
            <a:fillRect/>
          </a:stretch>
        </p:blipFill>
        <p:spPr bwMode="auto">
          <a:xfrm>
            <a:off x="0" y="1600200"/>
            <a:ext cx="5002213" cy="3402013"/>
          </a:xfrm>
          <a:prstGeom prst="rect">
            <a:avLst/>
          </a:prstGeom>
          <a:noFill/>
          <a:ln w="9525">
            <a:noFill/>
            <a:miter lim="800000"/>
            <a:headEnd/>
            <a:tailEnd/>
          </a:ln>
        </p:spPr>
      </p:pic>
      <p:pic>
        <p:nvPicPr>
          <p:cNvPr id="23555" name="Picture 9"/>
          <p:cNvPicPr>
            <a:picLocks noChangeAspect="1"/>
          </p:cNvPicPr>
          <p:nvPr/>
        </p:nvPicPr>
        <p:blipFill>
          <a:blip r:embed="rId4"/>
          <a:srcRect/>
          <a:stretch>
            <a:fillRect/>
          </a:stretch>
        </p:blipFill>
        <p:spPr bwMode="auto">
          <a:xfrm>
            <a:off x="5002213" y="1600200"/>
            <a:ext cx="4140200" cy="4197350"/>
          </a:xfrm>
          <a:prstGeom prst="rect">
            <a:avLst/>
          </a:prstGeom>
          <a:noFill/>
          <a:ln w="9525">
            <a:noFill/>
            <a:miter lim="800000"/>
            <a:headEnd/>
            <a:tailEnd/>
          </a:ln>
        </p:spPr>
      </p:pic>
      <p:sp>
        <p:nvSpPr>
          <p:cNvPr id="23556" name="Text Box 11"/>
          <p:cNvSpPr txBox="1">
            <a:spLocks noChangeArrowheads="1"/>
          </p:cNvSpPr>
          <p:nvPr/>
        </p:nvSpPr>
        <p:spPr bwMode="auto">
          <a:xfrm>
            <a:off x="5416550" y="6519863"/>
            <a:ext cx="5351463" cy="338137"/>
          </a:xfrm>
          <a:prstGeom prst="rect">
            <a:avLst/>
          </a:prstGeom>
          <a:noFill/>
          <a:ln w="12700">
            <a:noFill/>
            <a:miter lim="800000"/>
            <a:headEnd/>
            <a:tailEnd/>
          </a:ln>
        </p:spPr>
        <p:txBody>
          <a:bodyPr>
            <a:spAutoFit/>
          </a:bodyPr>
          <a:lstStyle/>
          <a:p>
            <a:pPr defTabSz="457200">
              <a:buClr>
                <a:srgbClr val="FF0000"/>
              </a:buClr>
            </a:pPr>
            <a:r>
              <a:rPr lang="en-US" sz="1600" b="1">
                <a:solidFill>
                  <a:srgbClr val="1F497D"/>
                </a:solidFill>
                <a:latin typeface="News Gothic MT"/>
              </a:rPr>
              <a:t>Ding Sheng He, MD, PhD</a:t>
            </a:r>
          </a:p>
        </p:txBody>
      </p:sp>
      <p:sp>
        <p:nvSpPr>
          <p:cNvPr id="13" name="TextBox 12"/>
          <p:cNvSpPr txBox="1"/>
          <p:nvPr/>
        </p:nvSpPr>
        <p:spPr>
          <a:xfrm>
            <a:off x="0" y="1752600"/>
            <a:ext cx="9144000" cy="3416320"/>
          </a:xfrm>
          <a:prstGeom prst="rect">
            <a:avLst/>
          </a:prstGeom>
          <a:solidFill>
            <a:schemeClr val="accent6"/>
          </a:solidFill>
        </p:spPr>
        <p:txBody>
          <a:bodyPr wrap="square">
            <a:spAutoFit/>
          </a:bodyPr>
          <a:lstStyle/>
          <a:p>
            <a:pPr defTabSz="457200" fontAlgn="auto">
              <a:spcBef>
                <a:spcPts val="0"/>
              </a:spcBef>
              <a:spcAft>
                <a:spcPts val="0"/>
              </a:spcAft>
              <a:defRPr/>
            </a:pPr>
            <a:r>
              <a:rPr lang="en-US" sz="3600" dirty="0">
                <a:solidFill>
                  <a:srgbClr val="FFFFFF"/>
                </a:solidFill>
                <a:latin typeface="Arial"/>
                <a:cs typeface="Arial"/>
              </a:rPr>
              <a:t>AF requires both a trigger and a vulnerable </a:t>
            </a:r>
            <a:r>
              <a:rPr lang="en-US" sz="3600" dirty="0" smtClean="0">
                <a:solidFill>
                  <a:srgbClr val="FFFFFF"/>
                </a:solidFill>
                <a:latin typeface="Arial"/>
                <a:cs typeface="Arial"/>
              </a:rPr>
              <a:t>substrate</a:t>
            </a:r>
          </a:p>
          <a:p>
            <a:pPr defTabSz="457200" fontAlgn="auto">
              <a:spcBef>
                <a:spcPts val="0"/>
              </a:spcBef>
              <a:spcAft>
                <a:spcPts val="0"/>
              </a:spcAft>
              <a:defRPr/>
            </a:pPr>
            <a:endParaRPr lang="en-US" sz="3600" dirty="0">
              <a:solidFill>
                <a:srgbClr val="FFFFFF"/>
              </a:solidFill>
              <a:latin typeface="Arial"/>
              <a:cs typeface="Arial"/>
            </a:endParaRPr>
          </a:p>
          <a:p>
            <a:pPr defTabSz="457200" fontAlgn="auto">
              <a:spcBef>
                <a:spcPts val="0"/>
              </a:spcBef>
              <a:spcAft>
                <a:spcPts val="0"/>
              </a:spcAft>
              <a:defRPr/>
            </a:pPr>
            <a:r>
              <a:rPr lang="en-US" sz="3600" dirty="0">
                <a:solidFill>
                  <a:srgbClr val="FFFFFF"/>
                </a:solidFill>
                <a:latin typeface="Arial"/>
                <a:cs typeface="Arial"/>
              </a:rPr>
              <a:t>Interplay between intrinsic susceptibility </a:t>
            </a:r>
            <a:r>
              <a:rPr lang="en-US" sz="3600" dirty="0" smtClean="0">
                <a:solidFill>
                  <a:srgbClr val="FFFFFF"/>
                </a:solidFill>
                <a:latin typeface="Arial"/>
                <a:cs typeface="Arial"/>
              </a:rPr>
              <a:t>and </a:t>
            </a:r>
            <a:r>
              <a:rPr lang="en-US" sz="3600" dirty="0">
                <a:solidFill>
                  <a:srgbClr val="FFFFFF"/>
                </a:solidFill>
                <a:latin typeface="Arial"/>
                <a:cs typeface="Arial"/>
              </a:rPr>
              <a:t>exposures </a:t>
            </a:r>
            <a:r>
              <a:rPr lang="en-US" sz="3600" dirty="0" smtClean="0">
                <a:solidFill>
                  <a:srgbClr val="FFFFFF"/>
                </a:solidFill>
                <a:latin typeface="Arial"/>
                <a:cs typeface="Arial"/>
              </a:rPr>
              <a:t>largely </a:t>
            </a:r>
            <a:r>
              <a:rPr lang="en-US" sz="3600" dirty="0">
                <a:solidFill>
                  <a:srgbClr val="FFFFFF"/>
                </a:solidFill>
                <a:latin typeface="Arial"/>
                <a:cs typeface="Arial"/>
              </a:rPr>
              <a:t>unknown</a:t>
            </a:r>
          </a:p>
          <a:p>
            <a:pPr defTabSz="457200" fontAlgn="auto">
              <a:spcBef>
                <a:spcPts val="0"/>
              </a:spcBef>
              <a:spcAft>
                <a:spcPts val="0"/>
              </a:spcAft>
              <a:defRPr/>
            </a:pPr>
            <a:endParaRPr lang="en-US" sz="3600" dirty="0" smtClean="0">
              <a:solidFill>
                <a:srgbClr val="FFFFFF"/>
              </a:solidFill>
              <a:latin typeface="Arial"/>
              <a:cs typeface="Arial"/>
            </a:endParaRPr>
          </a:p>
        </p:txBody>
      </p:sp>
    </p:spTree>
    <p:extLst>
      <p:ext uri="{BB962C8B-B14F-4D97-AF65-F5344CB8AC3E}">
        <p14:creationId xmlns:p14="http://schemas.microsoft.com/office/powerpoint/2010/main" xmlns="" val="138838267"/>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Rectangle 2"/>
          <p:cNvSpPr>
            <a:spLocks noChangeArrowheads="1"/>
          </p:cNvSpPr>
          <p:nvPr/>
        </p:nvSpPr>
        <p:spPr bwMode="auto">
          <a:xfrm>
            <a:off x="1066800" y="2057400"/>
            <a:ext cx="7086600" cy="3505200"/>
          </a:xfrm>
          <a:prstGeom prst="rect">
            <a:avLst/>
          </a:prstGeom>
          <a:solidFill>
            <a:schemeClr val="accent1"/>
          </a:solidFill>
          <a:ln w="9525">
            <a:solidFill>
              <a:schemeClr val="tx1"/>
            </a:solidFill>
            <a:miter lim="800000"/>
            <a:headEnd/>
            <a:tailEnd/>
          </a:ln>
          <a:effectLst/>
        </p:spPr>
        <p:txBody>
          <a:bodyPr wrap="none" anchor="ctr">
            <a:prstTxWarp prst="textNoShape">
              <a:avLst/>
            </a:prstTxWarp>
          </a:bodyPr>
          <a:lstStyle/>
          <a:p>
            <a:endParaRPr lang="en-US"/>
          </a:p>
        </p:txBody>
      </p:sp>
      <p:sp>
        <p:nvSpPr>
          <p:cNvPr id="161795" name="AutoShape 3"/>
          <p:cNvSpPr>
            <a:spLocks noChangeArrowheads="1"/>
          </p:cNvSpPr>
          <p:nvPr/>
        </p:nvSpPr>
        <p:spPr bwMode="auto">
          <a:xfrm flipV="1">
            <a:off x="1066800" y="228600"/>
            <a:ext cx="7010400" cy="685800"/>
          </a:xfrm>
          <a:prstGeom prst="rtTriangle">
            <a:avLst/>
          </a:prstGeom>
          <a:solidFill>
            <a:schemeClr val="accent1"/>
          </a:solidFill>
          <a:ln w="9525">
            <a:solidFill>
              <a:schemeClr val="tx1"/>
            </a:solidFill>
            <a:miter lim="800000"/>
            <a:headEnd/>
            <a:tailEnd/>
          </a:ln>
          <a:effectLst/>
        </p:spPr>
        <p:txBody>
          <a:bodyPr wrap="none" anchor="ctr">
            <a:prstTxWarp prst="textNoShape">
              <a:avLst/>
            </a:prstTxWarp>
          </a:bodyPr>
          <a:lstStyle/>
          <a:p>
            <a:pPr eaLnBrk="1" hangingPunct="1"/>
            <a:endParaRPr lang="en-US" sz="1800">
              <a:latin typeface="Arial" pitchFamily="-110" charset="0"/>
            </a:endParaRPr>
          </a:p>
        </p:txBody>
      </p:sp>
      <p:sp>
        <p:nvSpPr>
          <p:cNvPr id="161796" name="AutoShape 4"/>
          <p:cNvSpPr>
            <a:spLocks noChangeArrowheads="1"/>
          </p:cNvSpPr>
          <p:nvPr/>
        </p:nvSpPr>
        <p:spPr bwMode="auto">
          <a:xfrm>
            <a:off x="2514600" y="685800"/>
            <a:ext cx="4038600" cy="533400"/>
          </a:xfrm>
          <a:prstGeom prst="diamond">
            <a:avLst/>
          </a:prstGeom>
          <a:solidFill>
            <a:schemeClr val="accent1"/>
          </a:solidFill>
          <a:ln w="9525">
            <a:solidFill>
              <a:schemeClr val="tx1"/>
            </a:solidFill>
            <a:miter lim="800000"/>
            <a:headEnd/>
            <a:tailEnd/>
          </a:ln>
          <a:effectLst/>
        </p:spPr>
        <p:txBody>
          <a:bodyPr wrap="none" anchor="ctr">
            <a:prstTxWarp prst="textNoShape">
              <a:avLst/>
            </a:prstTxWarp>
          </a:bodyPr>
          <a:lstStyle/>
          <a:p>
            <a:pPr eaLnBrk="1" hangingPunct="1"/>
            <a:r>
              <a:rPr lang="en-US" sz="1800">
                <a:latin typeface="Arial" pitchFamily="-110" charset="0"/>
              </a:rPr>
              <a:t>      Persistent</a:t>
            </a:r>
          </a:p>
        </p:txBody>
      </p:sp>
      <p:sp>
        <p:nvSpPr>
          <p:cNvPr id="161797" name="AutoShape 5"/>
          <p:cNvSpPr>
            <a:spLocks noChangeArrowheads="1"/>
          </p:cNvSpPr>
          <p:nvPr/>
        </p:nvSpPr>
        <p:spPr bwMode="auto">
          <a:xfrm flipH="1">
            <a:off x="1143000" y="990600"/>
            <a:ext cx="7086600" cy="762000"/>
          </a:xfrm>
          <a:prstGeom prst="rtTriangle">
            <a:avLst/>
          </a:prstGeom>
          <a:solidFill>
            <a:schemeClr val="accent1"/>
          </a:solidFill>
          <a:ln w="9525">
            <a:solidFill>
              <a:schemeClr val="tx1"/>
            </a:solidFill>
            <a:miter lim="800000"/>
            <a:headEnd/>
            <a:tailEnd/>
          </a:ln>
          <a:effectLst/>
        </p:spPr>
        <p:txBody>
          <a:bodyPr wrap="none" anchor="ctr">
            <a:prstTxWarp prst="textNoShape">
              <a:avLst/>
            </a:prstTxWarp>
          </a:bodyPr>
          <a:lstStyle/>
          <a:p>
            <a:endParaRPr lang="en-US"/>
          </a:p>
        </p:txBody>
      </p:sp>
      <p:sp>
        <p:nvSpPr>
          <p:cNvPr id="161798" name="Text Box 6"/>
          <p:cNvSpPr txBox="1">
            <a:spLocks noChangeArrowheads="1"/>
          </p:cNvSpPr>
          <p:nvPr/>
        </p:nvSpPr>
        <p:spPr bwMode="auto">
          <a:xfrm>
            <a:off x="1127125" y="265113"/>
            <a:ext cx="1377950" cy="366712"/>
          </a:xfrm>
          <a:prstGeom prst="rect">
            <a:avLst/>
          </a:prstGeom>
          <a:noFill/>
          <a:ln w="9525">
            <a:noFill/>
            <a:miter lim="800000"/>
            <a:headEnd/>
            <a:tailEnd/>
          </a:ln>
          <a:effectLst/>
        </p:spPr>
        <p:txBody>
          <a:bodyPr wrap="none">
            <a:prstTxWarp prst="textNoShape">
              <a:avLst/>
            </a:prstTxWarp>
            <a:spAutoFit/>
          </a:bodyPr>
          <a:lstStyle/>
          <a:p>
            <a:pPr eaLnBrk="1" hangingPunct="1"/>
            <a:r>
              <a:rPr lang="en-US" sz="1800">
                <a:latin typeface="Arial" pitchFamily="-110" charset="0"/>
              </a:rPr>
              <a:t>Paroxysmal</a:t>
            </a:r>
          </a:p>
        </p:txBody>
      </p:sp>
      <p:sp>
        <p:nvSpPr>
          <p:cNvPr id="161799" name="Text Box 7"/>
          <p:cNvSpPr txBox="1">
            <a:spLocks noChangeArrowheads="1"/>
          </p:cNvSpPr>
          <p:nvPr/>
        </p:nvSpPr>
        <p:spPr bwMode="auto">
          <a:xfrm>
            <a:off x="6629400" y="1219200"/>
            <a:ext cx="2514600" cy="366713"/>
          </a:xfrm>
          <a:prstGeom prst="rect">
            <a:avLst/>
          </a:prstGeom>
          <a:noFill/>
          <a:ln w="9525">
            <a:noFill/>
            <a:miter lim="800000"/>
            <a:headEnd/>
            <a:tailEnd/>
          </a:ln>
          <a:effectLst/>
        </p:spPr>
        <p:txBody>
          <a:bodyPr>
            <a:prstTxWarp prst="textNoShape">
              <a:avLst/>
            </a:prstTxWarp>
            <a:spAutoFit/>
          </a:bodyPr>
          <a:lstStyle/>
          <a:p>
            <a:pPr eaLnBrk="1" hangingPunct="1">
              <a:spcBef>
                <a:spcPct val="50000"/>
              </a:spcBef>
            </a:pPr>
            <a:r>
              <a:rPr lang="en-US" sz="1800">
                <a:latin typeface="Arial" pitchFamily="-110" charset="0"/>
              </a:rPr>
              <a:t>Permanent</a:t>
            </a:r>
          </a:p>
        </p:txBody>
      </p:sp>
      <p:sp>
        <p:nvSpPr>
          <p:cNvPr id="161800" name="Line 8"/>
          <p:cNvSpPr>
            <a:spLocks noChangeShapeType="1"/>
          </p:cNvSpPr>
          <p:nvPr/>
        </p:nvSpPr>
        <p:spPr bwMode="auto">
          <a:xfrm>
            <a:off x="1066800" y="3429000"/>
            <a:ext cx="3505200" cy="685800"/>
          </a:xfrm>
          <a:prstGeom prst="line">
            <a:avLst/>
          </a:prstGeom>
          <a:noFill/>
          <a:ln w="9525">
            <a:solidFill>
              <a:schemeClr val="tx1"/>
            </a:solidFill>
            <a:round/>
            <a:headEnd/>
            <a:tailEnd/>
          </a:ln>
          <a:effectLst/>
        </p:spPr>
        <p:txBody>
          <a:bodyPr>
            <a:prstTxWarp prst="textNoShape">
              <a:avLst/>
            </a:prstTxWarp>
          </a:bodyPr>
          <a:lstStyle/>
          <a:p>
            <a:endParaRPr lang="en-US"/>
          </a:p>
        </p:txBody>
      </p:sp>
      <p:sp>
        <p:nvSpPr>
          <p:cNvPr id="161801" name="Line 9"/>
          <p:cNvSpPr>
            <a:spLocks noChangeShapeType="1"/>
          </p:cNvSpPr>
          <p:nvPr/>
        </p:nvSpPr>
        <p:spPr bwMode="auto">
          <a:xfrm>
            <a:off x="1066800" y="2895600"/>
            <a:ext cx="3505200" cy="609600"/>
          </a:xfrm>
          <a:prstGeom prst="line">
            <a:avLst/>
          </a:prstGeom>
          <a:noFill/>
          <a:ln w="9525">
            <a:solidFill>
              <a:schemeClr val="tx1"/>
            </a:solidFill>
            <a:round/>
            <a:headEnd/>
            <a:tailEnd/>
          </a:ln>
          <a:effectLst/>
        </p:spPr>
        <p:txBody>
          <a:bodyPr>
            <a:prstTxWarp prst="textNoShape">
              <a:avLst/>
            </a:prstTxWarp>
          </a:bodyPr>
          <a:lstStyle/>
          <a:p>
            <a:endParaRPr lang="en-US"/>
          </a:p>
        </p:txBody>
      </p:sp>
      <p:sp>
        <p:nvSpPr>
          <p:cNvPr id="161802" name="Text Box 10"/>
          <p:cNvSpPr txBox="1">
            <a:spLocks noChangeArrowheads="1"/>
          </p:cNvSpPr>
          <p:nvPr/>
        </p:nvSpPr>
        <p:spPr bwMode="auto">
          <a:xfrm>
            <a:off x="1295400" y="4572000"/>
            <a:ext cx="2057400" cy="366713"/>
          </a:xfrm>
          <a:prstGeom prst="rect">
            <a:avLst/>
          </a:prstGeom>
          <a:noFill/>
          <a:ln w="9525">
            <a:noFill/>
            <a:miter lim="800000"/>
            <a:headEnd/>
            <a:tailEnd/>
          </a:ln>
          <a:effectLst/>
        </p:spPr>
        <p:txBody>
          <a:bodyPr>
            <a:prstTxWarp prst="textNoShape">
              <a:avLst/>
            </a:prstTxWarp>
            <a:spAutoFit/>
          </a:bodyPr>
          <a:lstStyle/>
          <a:p>
            <a:pPr eaLnBrk="1" hangingPunct="1">
              <a:spcBef>
                <a:spcPct val="50000"/>
              </a:spcBef>
            </a:pPr>
            <a:r>
              <a:rPr lang="en-US" sz="1800">
                <a:latin typeface="Arial" pitchFamily="-110" charset="0"/>
              </a:rPr>
              <a:t>Triggers of AF</a:t>
            </a:r>
          </a:p>
        </p:txBody>
      </p:sp>
      <p:sp>
        <p:nvSpPr>
          <p:cNvPr id="161803" name="Text Box 11"/>
          <p:cNvSpPr txBox="1">
            <a:spLocks noChangeArrowheads="1"/>
          </p:cNvSpPr>
          <p:nvPr/>
        </p:nvSpPr>
        <p:spPr bwMode="auto">
          <a:xfrm>
            <a:off x="1371600" y="2514600"/>
            <a:ext cx="3505200" cy="366713"/>
          </a:xfrm>
          <a:prstGeom prst="rect">
            <a:avLst/>
          </a:prstGeom>
          <a:noFill/>
          <a:ln w="9525">
            <a:noFill/>
            <a:miter lim="800000"/>
            <a:headEnd/>
            <a:tailEnd/>
          </a:ln>
          <a:effectLst/>
        </p:spPr>
        <p:txBody>
          <a:bodyPr>
            <a:prstTxWarp prst="textNoShape">
              <a:avLst/>
            </a:prstTxWarp>
            <a:spAutoFit/>
          </a:bodyPr>
          <a:lstStyle/>
          <a:p>
            <a:pPr eaLnBrk="1" hangingPunct="1">
              <a:spcBef>
                <a:spcPct val="50000"/>
              </a:spcBef>
            </a:pPr>
            <a:r>
              <a:rPr lang="en-US" sz="1800">
                <a:latin typeface="Arial" pitchFamily="-110" charset="0"/>
              </a:rPr>
              <a:t>Substrate for AF</a:t>
            </a:r>
          </a:p>
        </p:txBody>
      </p:sp>
      <p:sp>
        <p:nvSpPr>
          <p:cNvPr id="161804" name="Line 12"/>
          <p:cNvSpPr>
            <a:spLocks noChangeShapeType="1"/>
          </p:cNvSpPr>
          <p:nvPr/>
        </p:nvSpPr>
        <p:spPr bwMode="auto">
          <a:xfrm>
            <a:off x="4572000" y="4114800"/>
            <a:ext cx="3581400" cy="1219200"/>
          </a:xfrm>
          <a:prstGeom prst="line">
            <a:avLst/>
          </a:prstGeom>
          <a:noFill/>
          <a:ln w="9525">
            <a:solidFill>
              <a:schemeClr val="tx1"/>
            </a:solidFill>
            <a:round/>
            <a:headEnd/>
            <a:tailEnd/>
          </a:ln>
          <a:effectLst/>
        </p:spPr>
        <p:txBody>
          <a:bodyPr>
            <a:prstTxWarp prst="textNoShape">
              <a:avLst/>
            </a:prstTxWarp>
          </a:bodyPr>
          <a:lstStyle/>
          <a:p>
            <a:endParaRPr lang="en-US"/>
          </a:p>
        </p:txBody>
      </p:sp>
      <p:sp>
        <p:nvSpPr>
          <p:cNvPr id="161805" name="Line 13"/>
          <p:cNvSpPr>
            <a:spLocks noChangeShapeType="1"/>
          </p:cNvSpPr>
          <p:nvPr/>
        </p:nvSpPr>
        <p:spPr bwMode="auto">
          <a:xfrm>
            <a:off x="4572000" y="3505200"/>
            <a:ext cx="3581400" cy="457200"/>
          </a:xfrm>
          <a:prstGeom prst="line">
            <a:avLst/>
          </a:prstGeom>
          <a:noFill/>
          <a:ln w="9525">
            <a:solidFill>
              <a:schemeClr val="tx1"/>
            </a:solidFill>
            <a:round/>
            <a:headEnd/>
            <a:tailEnd/>
          </a:ln>
          <a:effectLst/>
        </p:spPr>
        <p:txBody>
          <a:bodyPr>
            <a:prstTxWarp prst="textNoShape">
              <a:avLst/>
            </a:prstTxWarp>
          </a:bodyPr>
          <a:lstStyle/>
          <a:p>
            <a:endParaRPr lang="en-US"/>
          </a:p>
        </p:txBody>
      </p:sp>
      <p:sp>
        <p:nvSpPr>
          <p:cNvPr id="161806" name="Text Box 14"/>
          <p:cNvSpPr txBox="1">
            <a:spLocks noChangeArrowheads="1"/>
          </p:cNvSpPr>
          <p:nvPr/>
        </p:nvSpPr>
        <p:spPr bwMode="auto">
          <a:xfrm>
            <a:off x="2438400" y="3429000"/>
            <a:ext cx="2743200" cy="366713"/>
          </a:xfrm>
          <a:prstGeom prst="rect">
            <a:avLst/>
          </a:prstGeom>
          <a:noFill/>
          <a:ln w="9525">
            <a:noFill/>
            <a:miter lim="800000"/>
            <a:headEnd/>
            <a:tailEnd/>
          </a:ln>
          <a:effectLst/>
        </p:spPr>
        <p:txBody>
          <a:bodyPr>
            <a:prstTxWarp prst="textNoShape">
              <a:avLst/>
            </a:prstTxWarp>
            <a:spAutoFit/>
          </a:bodyPr>
          <a:lstStyle/>
          <a:p>
            <a:pPr eaLnBrk="1" hangingPunct="1">
              <a:spcBef>
                <a:spcPct val="50000"/>
              </a:spcBef>
            </a:pPr>
            <a:r>
              <a:rPr lang="en-US" sz="1800">
                <a:latin typeface="Arial" pitchFamily="-110" charset="0"/>
              </a:rPr>
              <a:t>Initiation substrate</a:t>
            </a:r>
          </a:p>
        </p:txBody>
      </p:sp>
      <p:sp>
        <p:nvSpPr>
          <p:cNvPr id="161807" name="AutoShape 15"/>
          <p:cNvSpPr>
            <a:spLocks noChangeArrowheads="1"/>
          </p:cNvSpPr>
          <p:nvPr/>
        </p:nvSpPr>
        <p:spPr bwMode="auto">
          <a:xfrm>
            <a:off x="1066800" y="5562600"/>
            <a:ext cx="7239000" cy="533400"/>
          </a:xfrm>
          <a:prstGeom prst="rightArrow">
            <a:avLst>
              <a:gd name="adj1" fmla="val 50000"/>
              <a:gd name="adj2" fmla="val 339286"/>
            </a:avLst>
          </a:prstGeom>
          <a:solidFill>
            <a:schemeClr val="accent1"/>
          </a:solidFill>
          <a:ln w="9525">
            <a:solidFill>
              <a:schemeClr val="tx1"/>
            </a:solidFill>
            <a:miter lim="800000"/>
            <a:headEnd/>
            <a:tailEnd/>
          </a:ln>
          <a:effectLst/>
        </p:spPr>
        <p:txBody>
          <a:bodyPr wrap="none" anchor="ctr">
            <a:prstTxWarp prst="textNoShape">
              <a:avLst/>
            </a:prstTxWarp>
          </a:bodyPr>
          <a:lstStyle/>
          <a:p>
            <a:pPr eaLnBrk="1" hangingPunct="1"/>
            <a:r>
              <a:rPr lang="en-US" sz="1800" dirty="0">
                <a:latin typeface="Arial" pitchFamily="-110" charset="0"/>
              </a:rPr>
              <a:t>                           AF disease progression</a:t>
            </a:r>
          </a:p>
        </p:txBody>
      </p:sp>
      <p:sp>
        <p:nvSpPr>
          <p:cNvPr id="16" name="TextBox 15"/>
          <p:cNvSpPr txBox="1"/>
          <p:nvPr/>
        </p:nvSpPr>
        <p:spPr>
          <a:xfrm>
            <a:off x="228600" y="1524000"/>
            <a:ext cx="8763000" cy="3416320"/>
          </a:xfrm>
          <a:prstGeom prst="rect">
            <a:avLst/>
          </a:prstGeom>
          <a:solidFill>
            <a:schemeClr val="accent6"/>
          </a:solidFill>
        </p:spPr>
        <p:txBody>
          <a:bodyPr wrap="square">
            <a:spAutoFit/>
          </a:bodyPr>
          <a:lstStyle/>
          <a:p>
            <a:pPr defTabSz="457200" fontAlgn="auto">
              <a:spcBef>
                <a:spcPts val="0"/>
              </a:spcBef>
              <a:spcAft>
                <a:spcPts val="0"/>
              </a:spcAft>
              <a:defRPr/>
            </a:pPr>
            <a:r>
              <a:rPr lang="en-US" sz="3600" dirty="0" smtClean="0">
                <a:solidFill>
                  <a:srgbClr val="FFFFFF"/>
                </a:solidFill>
                <a:latin typeface="Arial"/>
                <a:cs typeface="Arial"/>
              </a:rPr>
              <a:t>Although all are susceptible to AF, </a:t>
            </a:r>
            <a:r>
              <a:rPr lang="en-US" sz="3600" dirty="0">
                <a:solidFill>
                  <a:srgbClr val="FFFFFF"/>
                </a:solidFill>
                <a:latin typeface="Arial"/>
                <a:cs typeface="Arial"/>
              </a:rPr>
              <a:t>w</a:t>
            </a:r>
            <a:r>
              <a:rPr lang="en-US" sz="3600" dirty="0" smtClean="0">
                <a:solidFill>
                  <a:srgbClr val="FFFFFF"/>
                </a:solidFill>
                <a:latin typeface="Arial"/>
                <a:cs typeface="Arial"/>
              </a:rPr>
              <a:t>hy do many individuals develop it early in life with minimal (if any) exposures?</a:t>
            </a:r>
          </a:p>
          <a:p>
            <a:pPr defTabSz="457200" fontAlgn="auto">
              <a:spcBef>
                <a:spcPts val="0"/>
              </a:spcBef>
              <a:spcAft>
                <a:spcPts val="0"/>
              </a:spcAft>
              <a:defRPr/>
            </a:pPr>
            <a:endParaRPr lang="en-US" sz="3600" dirty="0">
              <a:solidFill>
                <a:srgbClr val="FFFFFF"/>
              </a:solidFill>
              <a:latin typeface="Arial"/>
              <a:cs typeface="Arial"/>
            </a:endParaRPr>
          </a:p>
          <a:p>
            <a:pPr defTabSz="457200" fontAlgn="auto">
              <a:spcBef>
                <a:spcPts val="0"/>
              </a:spcBef>
              <a:spcAft>
                <a:spcPts val="0"/>
              </a:spcAft>
              <a:defRPr/>
            </a:pPr>
            <a:r>
              <a:rPr lang="en-US" sz="3600" dirty="0" smtClean="0">
                <a:solidFill>
                  <a:srgbClr val="FFFFFF"/>
                </a:solidFill>
                <a:latin typeface="Arial"/>
                <a:cs typeface="Arial"/>
              </a:rPr>
              <a:t>Why do some progress to more persistent forms of the arrhythmia?</a:t>
            </a:r>
          </a:p>
        </p:txBody>
      </p:sp>
    </p:spTree>
    <p:extLst>
      <p:ext uri="{BB962C8B-B14F-4D97-AF65-F5344CB8AC3E}">
        <p14:creationId xmlns:p14="http://schemas.microsoft.com/office/powerpoint/2010/main" xmlns="" val="1081469569"/>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81000" y="0"/>
            <a:ext cx="8534400" cy="5943600"/>
          </a:xfrm>
          <a:prstGeom prst="rect">
            <a:avLst/>
          </a:prstGeom>
        </p:spPr>
      </p:pic>
      <p:sp>
        <p:nvSpPr>
          <p:cNvPr id="4" name="TextBox 3"/>
          <p:cNvSpPr txBox="1"/>
          <p:nvPr/>
        </p:nvSpPr>
        <p:spPr>
          <a:xfrm>
            <a:off x="2057400" y="6172200"/>
            <a:ext cx="7086600" cy="523220"/>
          </a:xfrm>
          <a:prstGeom prst="rect">
            <a:avLst/>
          </a:prstGeom>
          <a:noFill/>
        </p:spPr>
        <p:txBody>
          <a:bodyPr wrap="square" rtlCol="0">
            <a:spAutoFit/>
          </a:bodyPr>
          <a:lstStyle/>
          <a:p>
            <a:r>
              <a:rPr lang="en-US" sz="1400" dirty="0" err="1" smtClean="0">
                <a:solidFill>
                  <a:srgbClr val="FFFFFF"/>
                </a:solidFill>
              </a:rPr>
              <a:t>Magnani</a:t>
            </a:r>
            <a:r>
              <a:rPr lang="en-US" sz="1400" dirty="0" smtClean="0">
                <a:solidFill>
                  <a:srgbClr val="FFFFFF"/>
                </a:solidFill>
              </a:rPr>
              <a:t>…McManus…Benjamin.</a:t>
            </a:r>
            <a:r>
              <a:rPr lang="en-US" sz="1400" b="1" dirty="0">
                <a:solidFill>
                  <a:srgbClr val="FFFFFF"/>
                </a:solidFill>
              </a:rPr>
              <a:t> Atrial fibrillation: current knowledge and future directions in epidemiology and </a:t>
            </a:r>
            <a:r>
              <a:rPr lang="en-US" sz="1400" b="1" dirty="0" smtClean="0">
                <a:solidFill>
                  <a:srgbClr val="FFFFFF"/>
                </a:solidFill>
              </a:rPr>
              <a:t>genomics. </a:t>
            </a:r>
            <a:r>
              <a:rPr lang="en-US" sz="1400" i="1" dirty="0" smtClean="0">
                <a:solidFill>
                  <a:srgbClr val="FFFFFF"/>
                </a:solidFill>
              </a:rPr>
              <a:t>Circulation</a:t>
            </a:r>
            <a:r>
              <a:rPr lang="en-US" sz="1400" dirty="0" smtClean="0">
                <a:solidFill>
                  <a:srgbClr val="FFFFFF"/>
                </a:solidFill>
              </a:rPr>
              <a:t> 2011.</a:t>
            </a:r>
            <a:endParaRPr lang="en-US" sz="1400" dirty="0">
              <a:solidFill>
                <a:srgbClr val="FFFFFF"/>
              </a:solidFill>
            </a:endParaRPr>
          </a:p>
        </p:txBody>
      </p:sp>
      <p:sp>
        <p:nvSpPr>
          <p:cNvPr id="6" name="Oval 6"/>
          <p:cNvSpPr>
            <a:spLocks noChangeArrowheads="1"/>
          </p:cNvSpPr>
          <p:nvPr/>
        </p:nvSpPr>
        <p:spPr bwMode="auto">
          <a:xfrm>
            <a:off x="3733439" y="1219200"/>
            <a:ext cx="5410200" cy="1524000"/>
          </a:xfrm>
          <a:prstGeom prst="ellipse">
            <a:avLst/>
          </a:prstGeom>
          <a:noFill/>
          <a:ln w="38100">
            <a:solidFill>
              <a:srgbClr val="FF0000"/>
            </a:solidFill>
            <a:round/>
            <a:headEnd/>
            <a:tailEnd/>
          </a:ln>
        </p:spPr>
        <p:txBody>
          <a:bodyPr wrap="none" anchor="ctr"/>
          <a:lstStyle/>
          <a:p>
            <a:endParaRPr lang="en-US">
              <a:latin typeface="Calibri" pitchFamily="34" charset="0"/>
            </a:endParaRPr>
          </a:p>
        </p:txBody>
      </p:sp>
    </p:spTree>
    <p:extLst>
      <p:ext uri="{BB962C8B-B14F-4D97-AF65-F5344CB8AC3E}">
        <p14:creationId xmlns:p14="http://schemas.microsoft.com/office/powerpoint/2010/main" xmlns="" val="3036994690"/>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04800" y="609600"/>
            <a:ext cx="10183136" cy="4016060"/>
          </a:xfrm>
          <a:prstGeom prst="rect">
            <a:avLst/>
          </a:prstGeom>
        </p:spPr>
      </p:pic>
      <p:sp>
        <p:nvSpPr>
          <p:cNvPr id="5" name="Rectangle 4"/>
          <p:cNvSpPr>
            <a:spLocks noChangeArrowheads="1"/>
          </p:cNvSpPr>
          <p:nvPr/>
        </p:nvSpPr>
        <p:spPr bwMode="auto">
          <a:xfrm>
            <a:off x="3378200" y="6119812"/>
            <a:ext cx="5791200" cy="738188"/>
          </a:xfrm>
          <a:prstGeom prst="rect">
            <a:avLst/>
          </a:prstGeom>
          <a:noFill/>
          <a:ln w="12700">
            <a:noFill/>
            <a:miter lim="800000"/>
            <a:headEnd/>
            <a:tailEnd type="none" w="lg" len="lg"/>
          </a:ln>
          <a:effectLst>
            <a:outerShdw blurRad="63500" dist="38099" dir="2700000" algn="ctr" rotWithShape="0">
              <a:schemeClr val="bg2">
                <a:alpha val="74998"/>
              </a:schemeClr>
            </a:outerShdw>
          </a:effectLst>
        </p:spPr>
        <p:txBody>
          <a:bodyPr>
            <a:spAutoFit/>
          </a:bodyPr>
          <a:lstStyle/>
          <a:p>
            <a:pPr fontAlgn="auto">
              <a:spcBef>
                <a:spcPts val="0"/>
              </a:spcBef>
              <a:spcAft>
                <a:spcPts val="0"/>
              </a:spcAft>
              <a:defRPr/>
            </a:pPr>
            <a:r>
              <a:rPr lang="en-US" sz="1400" b="1" dirty="0">
                <a:solidFill>
                  <a:srgbClr val="FFFFFF"/>
                </a:solidFill>
              </a:rPr>
              <a:t>Benjamin JAMA 1994;271:840; Lake </a:t>
            </a:r>
            <a:r>
              <a:rPr lang="en-US" sz="1400" b="1" dirty="0" err="1">
                <a:solidFill>
                  <a:srgbClr val="FFFFFF"/>
                </a:solidFill>
              </a:rPr>
              <a:t>Austr</a:t>
            </a:r>
            <a:r>
              <a:rPr lang="en-US" sz="1400" b="1" dirty="0">
                <a:solidFill>
                  <a:srgbClr val="FFFFFF"/>
                </a:solidFill>
              </a:rPr>
              <a:t> NZ J Med 1989;19:321; </a:t>
            </a:r>
          </a:p>
          <a:p>
            <a:pPr fontAlgn="auto">
              <a:spcBef>
                <a:spcPts val="0"/>
              </a:spcBef>
              <a:spcAft>
                <a:spcPts val="0"/>
              </a:spcAft>
              <a:defRPr/>
            </a:pPr>
            <a:r>
              <a:rPr lang="en-US" sz="1400" b="1" dirty="0" err="1">
                <a:solidFill>
                  <a:srgbClr val="FFFFFF"/>
                </a:solidFill>
              </a:rPr>
              <a:t>Psaty</a:t>
            </a:r>
            <a:r>
              <a:rPr lang="en-US" sz="1400" b="1" dirty="0">
                <a:solidFill>
                  <a:srgbClr val="FFFFFF"/>
                </a:solidFill>
              </a:rPr>
              <a:t> Circulation 1997;96:2455; </a:t>
            </a:r>
            <a:r>
              <a:rPr lang="en-US" sz="1400" b="1" dirty="0" err="1">
                <a:solidFill>
                  <a:srgbClr val="FFFFFF"/>
                </a:solidFill>
              </a:rPr>
              <a:t>Sawin</a:t>
            </a:r>
            <a:r>
              <a:rPr lang="en-US" sz="1400" b="1" dirty="0">
                <a:solidFill>
                  <a:srgbClr val="FFFFFF"/>
                </a:solidFill>
              </a:rPr>
              <a:t> NEJM 1994;331:1249;</a:t>
            </a:r>
          </a:p>
          <a:p>
            <a:pPr fontAlgn="auto">
              <a:spcBef>
                <a:spcPts val="0"/>
              </a:spcBef>
              <a:spcAft>
                <a:spcPts val="0"/>
              </a:spcAft>
              <a:defRPr/>
            </a:pPr>
            <a:r>
              <a:rPr lang="en-US" sz="1400" b="1" dirty="0">
                <a:solidFill>
                  <a:srgbClr val="FFFFFF"/>
                </a:solidFill>
              </a:rPr>
              <a:t>Tsang JACC 40:36, 2002</a:t>
            </a:r>
          </a:p>
        </p:txBody>
      </p:sp>
      <p:sp>
        <p:nvSpPr>
          <p:cNvPr id="6" name="Oval 6"/>
          <p:cNvSpPr>
            <a:spLocks noChangeArrowheads="1"/>
          </p:cNvSpPr>
          <p:nvPr/>
        </p:nvSpPr>
        <p:spPr bwMode="auto">
          <a:xfrm>
            <a:off x="2895600" y="3810000"/>
            <a:ext cx="1371600" cy="533400"/>
          </a:xfrm>
          <a:prstGeom prst="ellipse">
            <a:avLst/>
          </a:prstGeom>
          <a:noFill/>
          <a:ln w="38100">
            <a:solidFill>
              <a:srgbClr val="FF0000"/>
            </a:solidFill>
            <a:round/>
            <a:headEnd/>
            <a:tailEnd/>
          </a:ln>
        </p:spPr>
        <p:txBody>
          <a:bodyPr wrap="none" anchor="ctr"/>
          <a:lstStyle/>
          <a:p>
            <a:endParaRPr lang="en-US">
              <a:latin typeface="Calibri" pitchFamily="34" charset="0"/>
            </a:endParaRPr>
          </a:p>
        </p:txBody>
      </p:sp>
      <p:sp>
        <p:nvSpPr>
          <p:cNvPr id="7" name="Oval 6"/>
          <p:cNvSpPr>
            <a:spLocks noChangeArrowheads="1"/>
          </p:cNvSpPr>
          <p:nvPr/>
        </p:nvSpPr>
        <p:spPr bwMode="auto">
          <a:xfrm>
            <a:off x="7620000" y="3810000"/>
            <a:ext cx="1371600" cy="533400"/>
          </a:xfrm>
          <a:prstGeom prst="ellipse">
            <a:avLst/>
          </a:prstGeom>
          <a:noFill/>
          <a:ln w="38100">
            <a:solidFill>
              <a:srgbClr val="FF0000"/>
            </a:solidFill>
            <a:round/>
            <a:headEnd/>
            <a:tailEnd/>
          </a:ln>
        </p:spPr>
        <p:txBody>
          <a:bodyPr wrap="none" anchor="ctr"/>
          <a:lstStyle/>
          <a:p>
            <a:endParaRPr lang="en-US">
              <a:latin typeface="Calibri" pitchFamily="34" charset="0"/>
            </a:endParaRPr>
          </a:p>
        </p:txBody>
      </p:sp>
    </p:spTree>
    <p:extLst>
      <p:ext uri="{BB962C8B-B14F-4D97-AF65-F5344CB8AC3E}">
        <p14:creationId xmlns:p14="http://schemas.microsoft.com/office/powerpoint/2010/main" xmlns="" val="605693359"/>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10"/>
  <p:tag name="MMPROD_UIDATA" val="&lt;database version=&quot;7.0&quot;&gt;&lt;object type=&quot;1&quot; unique_id=&quot;10001&quot;&gt;&lt;object type=&quot;8&quot; unique_id=&quot;10133&quot;&gt;&lt;/object&gt;&lt;object type=&quot;2&quot; unique_id=&quot;10134&quot;&gt;&lt;object type=&quot;3&quot; unique_id=&quot;10135&quot;&gt;&lt;property id=&quot;20148&quot; value=&quot;5&quot;/&gt;&lt;property id=&quot;20300&quot; value=&quot;Slide 1 - &amp;quot;&amp;#x0D;&amp;#x0A;&amp;#x0D;&amp;#x0A;The University of Massachusetts &amp;#x0D;&amp;#x0A;Medical School &amp;quot;&quot;/&gt;&lt;property id=&quot;20307&quot; value=&quot;441&quot;/&gt;&lt;/object&gt;&lt;object type=&quot;3&quot; unique_id=&quot;10136&quot;&gt;&lt;property id=&quot;20148&quot; value=&quot;5&quot;/&gt;&lt;property id=&quot;20300&quot; value=&quot;Slide 2&quot;/&gt;&lt;property id=&quot;20307&quot; value=&quot;528&quot;/&gt;&lt;/object&gt;&lt;/object&gt;&lt;/object&gt;&lt;/database&gt;"/>
  <p:tag name="SECTOMILLISECCONVERTED" val="1"/>
</p:tagLst>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Sabon"/>
        <a:ea typeface=""/>
        <a:cs typeface=""/>
      </a:majorFont>
      <a:minorFont>
        <a:latin typeface="Sabo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Corp PPT template3">
  <a:themeElements>
    <a:clrScheme name="">
      <a:dk1>
        <a:srgbClr val="99CCFF"/>
      </a:dk1>
      <a:lt1>
        <a:srgbClr val="FFFFFF"/>
      </a:lt1>
      <a:dk2>
        <a:srgbClr val="000066"/>
      </a:dk2>
      <a:lt2>
        <a:srgbClr val="4343BB"/>
      </a:lt2>
      <a:accent1>
        <a:srgbClr val="62BD19"/>
      </a:accent1>
      <a:accent2>
        <a:srgbClr val="BABAD6"/>
      </a:accent2>
      <a:accent3>
        <a:srgbClr val="AAAAB8"/>
      </a:accent3>
      <a:accent4>
        <a:srgbClr val="DADADA"/>
      </a:accent4>
      <a:accent5>
        <a:srgbClr val="B7DBAB"/>
      </a:accent5>
      <a:accent6>
        <a:srgbClr val="A8A8C2"/>
      </a:accent6>
      <a:hlink>
        <a:srgbClr val="FF0000"/>
      </a:hlink>
      <a:folHlink>
        <a:srgbClr val="FFCC00"/>
      </a:folHlink>
    </a:clrScheme>
    <a:fontScheme name="1_Corp PPT template3">
      <a:majorFont>
        <a:latin typeface="Arial Black"/>
        <a:ea typeface=""/>
        <a:cs typeface=""/>
      </a:majorFont>
      <a:minorFont>
        <a:latin typeface="Arial Black"/>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4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4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1_Corp PPT template3 1">
        <a:dk1>
          <a:srgbClr val="000000"/>
        </a:dk1>
        <a:lt1>
          <a:srgbClr val="FFFFFF"/>
        </a:lt1>
        <a:dk2>
          <a:srgbClr val="A9B0C1"/>
        </a:dk2>
        <a:lt2>
          <a:srgbClr val="74798C"/>
        </a:lt2>
        <a:accent1>
          <a:srgbClr val="958FA9"/>
        </a:accent1>
        <a:accent2>
          <a:srgbClr val="3F60B1"/>
        </a:accent2>
        <a:accent3>
          <a:srgbClr val="FFFFFF"/>
        </a:accent3>
        <a:accent4>
          <a:srgbClr val="000000"/>
        </a:accent4>
        <a:accent5>
          <a:srgbClr val="C8C6D1"/>
        </a:accent5>
        <a:accent6>
          <a:srgbClr val="3856A0"/>
        </a:accent6>
        <a:hlink>
          <a:srgbClr val="FF0000"/>
        </a:hlink>
        <a:folHlink>
          <a:srgbClr val="003399"/>
        </a:folHlink>
      </a:clrScheme>
      <a:clrMap bg1="lt1" tx1="dk1" bg2="lt2" tx2="dk2" accent1="accent1" accent2="accent2" accent3="accent3" accent4="accent4" accent5="accent5" accent6="accent6" hlink="hlink" folHlink="folHlink"/>
    </a:extraClrScheme>
    <a:extraClrScheme>
      <a:clrScheme name="1_Corp PPT template3 2">
        <a:dk1>
          <a:srgbClr val="000000"/>
        </a:dk1>
        <a:lt1>
          <a:srgbClr val="FFFFFF"/>
        </a:lt1>
        <a:dk2>
          <a:srgbClr val="A9B0C1"/>
        </a:dk2>
        <a:lt2>
          <a:srgbClr val="74798C"/>
        </a:lt2>
        <a:accent1>
          <a:srgbClr val="3E395F"/>
        </a:accent1>
        <a:accent2>
          <a:srgbClr val="3F60B1"/>
        </a:accent2>
        <a:accent3>
          <a:srgbClr val="FFFFFF"/>
        </a:accent3>
        <a:accent4>
          <a:srgbClr val="000000"/>
        </a:accent4>
        <a:accent5>
          <a:srgbClr val="AFAEB6"/>
        </a:accent5>
        <a:accent6>
          <a:srgbClr val="3856A0"/>
        </a:accent6>
        <a:hlink>
          <a:srgbClr val="FF0000"/>
        </a:hlink>
        <a:folHlink>
          <a:srgbClr val="003399"/>
        </a:folHlink>
      </a:clrScheme>
      <a:clrMap bg1="lt1" tx1="dk1" bg2="lt2" tx2="dk2" accent1="accent1" accent2="accent2" accent3="accent3" accent4="accent4" accent5="accent5" accent6="accent6" hlink="hlink" folHlink="folHlink"/>
    </a:extraClrScheme>
    <a:extraClrScheme>
      <a:clrScheme name="1_Corp PPT template3 3">
        <a:dk1>
          <a:srgbClr val="000000"/>
        </a:dk1>
        <a:lt1>
          <a:srgbClr val="FFFFFF"/>
        </a:lt1>
        <a:dk2>
          <a:srgbClr val="A9B0C1"/>
        </a:dk2>
        <a:lt2>
          <a:srgbClr val="74798C"/>
        </a:lt2>
        <a:accent1>
          <a:srgbClr val="382F57"/>
        </a:accent1>
        <a:accent2>
          <a:srgbClr val="3F60B1"/>
        </a:accent2>
        <a:accent3>
          <a:srgbClr val="FFFFFF"/>
        </a:accent3>
        <a:accent4>
          <a:srgbClr val="000000"/>
        </a:accent4>
        <a:accent5>
          <a:srgbClr val="AEADB4"/>
        </a:accent5>
        <a:accent6>
          <a:srgbClr val="3856A0"/>
        </a:accent6>
        <a:hlink>
          <a:srgbClr val="FF0000"/>
        </a:hlink>
        <a:folHlink>
          <a:srgbClr val="003399"/>
        </a:folHlink>
      </a:clrScheme>
      <a:clrMap bg1="lt1" tx1="dk1" bg2="lt2" tx2="dk2" accent1="accent1" accent2="accent2" accent3="accent3" accent4="accent4" accent5="accent5" accent6="accent6" hlink="hlink" folHlink="folHlink"/>
    </a:extraClrScheme>
    <a:extraClrScheme>
      <a:clrScheme name="1_Corp PPT template3 4">
        <a:dk1>
          <a:srgbClr val="000000"/>
        </a:dk1>
        <a:lt1>
          <a:srgbClr val="FFFFFF"/>
        </a:lt1>
        <a:dk2>
          <a:srgbClr val="A9B0C1"/>
        </a:dk2>
        <a:lt2>
          <a:srgbClr val="74798C"/>
        </a:lt2>
        <a:accent1>
          <a:srgbClr val="2F284A"/>
        </a:accent1>
        <a:accent2>
          <a:srgbClr val="3F60B1"/>
        </a:accent2>
        <a:accent3>
          <a:srgbClr val="FFFFFF"/>
        </a:accent3>
        <a:accent4>
          <a:srgbClr val="000000"/>
        </a:accent4>
        <a:accent5>
          <a:srgbClr val="ADACB1"/>
        </a:accent5>
        <a:accent6>
          <a:srgbClr val="3856A0"/>
        </a:accent6>
        <a:hlink>
          <a:srgbClr val="FF0000"/>
        </a:hlink>
        <a:folHlink>
          <a:srgbClr val="003399"/>
        </a:folHlink>
      </a:clrScheme>
      <a:clrMap bg1="lt1" tx1="dk1" bg2="lt2" tx2="dk2" accent1="accent1" accent2="accent2" accent3="accent3" accent4="accent4" accent5="accent5" accent6="accent6" hlink="hlink" folHlink="folHlink"/>
    </a:extraClrScheme>
    <a:extraClrScheme>
      <a:clrScheme name="1_Corp PPT template3 5">
        <a:dk1>
          <a:srgbClr val="000000"/>
        </a:dk1>
        <a:lt1>
          <a:srgbClr val="FFFFFF"/>
        </a:lt1>
        <a:dk2>
          <a:srgbClr val="A9B0C1"/>
        </a:dk2>
        <a:lt2>
          <a:srgbClr val="74798C"/>
        </a:lt2>
        <a:accent1>
          <a:srgbClr val="251F53"/>
        </a:accent1>
        <a:accent2>
          <a:srgbClr val="3F60B1"/>
        </a:accent2>
        <a:accent3>
          <a:srgbClr val="FFFFFF"/>
        </a:accent3>
        <a:accent4>
          <a:srgbClr val="000000"/>
        </a:accent4>
        <a:accent5>
          <a:srgbClr val="ACABB3"/>
        </a:accent5>
        <a:accent6>
          <a:srgbClr val="3856A0"/>
        </a:accent6>
        <a:hlink>
          <a:srgbClr val="FF0000"/>
        </a:hlink>
        <a:folHlink>
          <a:srgbClr val="003399"/>
        </a:folHlink>
      </a:clrScheme>
      <a:clrMap bg1="lt1" tx1="dk1" bg2="lt2" tx2="dk2" accent1="accent1" accent2="accent2" accent3="accent3" accent4="accent4" accent5="accent5" accent6="accent6" hlink="hlink" folHlink="folHlink"/>
    </a:extraClrScheme>
    <a:extraClrScheme>
      <a:clrScheme name="1_Corp PPT template3 6">
        <a:dk1>
          <a:srgbClr val="000000"/>
        </a:dk1>
        <a:lt1>
          <a:srgbClr val="FFFFFF"/>
        </a:lt1>
        <a:dk2>
          <a:srgbClr val="A9B0C1"/>
        </a:dk2>
        <a:lt2>
          <a:srgbClr val="74798C"/>
        </a:lt2>
        <a:accent1>
          <a:srgbClr val="2B264C"/>
        </a:accent1>
        <a:accent2>
          <a:srgbClr val="3F60B1"/>
        </a:accent2>
        <a:accent3>
          <a:srgbClr val="FFFFFF"/>
        </a:accent3>
        <a:accent4>
          <a:srgbClr val="000000"/>
        </a:accent4>
        <a:accent5>
          <a:srgbClr val="ACACB2"/>
        </a:accent5>
        <a:accent6>
          <a:srgbClr val="3856A0"/>
        </a:accent6>
        <a:hlink>
          <a:srgbClr val="FF0000"/>
        </a:hlink>
        <a:folHlink>
          <a:srgbClr val="003399"/>
        </a:folHlink>
      </a:clrScheme>
      <a:clrMap bg1="lt1" tx1="dk1" bg2="lt2" tx2="dk2" accent1="accent1" accent2="accent2" accent3="accent3" accent4="accent4" accent5="accent5" accent6="accent6" hlink="hlink" folHlink="folHlink"/>
    </a:extraClrScheme>
    <a:extraClrScheme>
      <a:clrScheme name="1_Corp PPT template3 7">
        <a:dk1>
          <a:srgbClr val="000000"/>
        </a:dk1>
        <a:lt1>
          <a:srgbClr val="FFFFFF"/>
        </a:lt1>
        <a:dk2>
          <a:srgbClr val="A9B0C1"/>
        </a:dk2>
        <a:lt2>
          <a:srgbClr val="71697F"/>
        </a:lt2>
        <a:accent1>
          <a:srgbClr val="2B264C"/>
        </a:accent1>
        <a:accent2>
          <a:srgbClr val="3F60B1"/>
        </a:accent2>
        <a:accent3>
          <a:srgbClr val="FFFFFF"/>
        </a:accent3>
        <a:accent4>
          <a:srgbClr val="000000"/>
        </a:accent4>
        <a:accent5>
          <a:srgbClr val="ACACB2"/>
        </a:accent5>
        <a:accent6>
          <a:srgbClr val="3856A0"/>
        </a:accent6>
        <a:hlink>
          <a:srgbClr val="FF0000"/>
        </a:hlink>
        <a:folHlink>
          <a:srgbClr val="003399"/>
        </a:folHlink>
      </a:clrScheme>
      <a:clrMap bg1="lt1" tx1="dk1" bg2="lt2" tx2="dk2" accent1="accent1" accent2="accent2" accent3="accent3" accent4="accent4" accent5="accent5" accent6="accent6" hlink="hlink" folHlink="folHlink"/>
    </a:extraClrScheme>
    <a:extraClrScheme>
      <a:clrScheme name="1_Corp PPT template3 8">
        <a:dk1>
          <a:srgbClr val="000000"/>
        </a:dk1>
        <a:lt1>
          <a:srgbClr val="FFFFFF"/>
        </a:lt1>
        <a:dk2>
          <a:srgbClr val="A9B0C1"/>
        </a:dk2>
        <a:lt2>
          <a:srgbClr val="71697F"/>
        </a:lt2>
        <a:accent1>
          <a:srgbClr val="2B264C"/>
        </a:accent1>
        <a:accent2>
          <a:srgbClr val="3F60B1"/>
        </a:accent2>
        <a:accent3>
          <a:srgbClr val="FFFFFF"/>
        </a:accent3>
        <a:accent4>
          <a:srgbClr val="000000"/>
        </a:accent4>
        <a:accent5>
          <a:srgbClr val="ACACB2"/>
        </a:accent5>
        <a:accent6>
          <a:srgbClr val="3856A0"/>
        </a:accent6>
        <a:hlink>
          <a:srgbClr val="FF0000"/>
        </a:hlink>
        <a:folHlink>
          <a:srgbClr val="456B60"/>
        </a:folHlink>
      </a:clrScheme>
      <a:clrMap bg1="lt1" tx1="dk1" bg2="lt2" tx2="dk2" accent1="accent1" accent2="accent2" accent3="accent3" accent4="accent4" accent5="accent5" accent6="accent6" hlink="hlink" folHlink="folHlink"/>
    </a:extraClrScheme>
    <a:extraClrScheme>
      <a:clrScheme name="1_Corp PPT template3 9">
        <a:dk1>
          <a:srgbClr val="000000"/>
        </a:dk1>
        <a:lt1>
          <a:srgbClr val="FFFFFF"/>
        </a:lt1>
        <a:dk2>
          <a:srgbClr val="A9B0C1"/>
        </a:dk2>
        <a:lt2>
          <a:srgbClr val="71697F"/>
        </a:lt2>
        <a:accent1>
          <a:srgbClr val="2B264C"/>
        </a:accent1>
        <a:accent2>
          <a:srgbClr val="3F60B1"/>
        </a:accent2>
        <a:accent3>
          <a:srgbClr val="FFFFFF"/>
        </a:accent3>
        <a:accent4>
          <a:srgbClr val="000000"/>
        </a:accent4>
        <a:accent5>
          <a:srgbClr val="ACACB2"/>
        </a:accent5>
        <a:accent6>
          <a:srgbClr val="3856A0"/>
        </a:accent6>
        <a:hlink>
          <a:srgbClr val="FF0000"/>
        </a:hlink>
        <a:folHlink>
          <a:srgbClr val="4D644C"/>
        </a:folHlink>
      </a:clrScheme>
      <a:clrMap bg1="lt1" tx1="dk1" bg2="lt2" tx2="dk2" accent1="accent1" accent2="accent2" accent3="accent3" accent4="accent4" accent5="accent5" accent6="accent6" hlink="hlink" folHlink="folHlink"/>
    </a:extraClrScheme>
    <a:extraClrScheme>
      <a:clrScheme name="1_Corp PPT template3 10">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1_Corp PPT template3 11">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Corp PPT template3 12">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Corp PPT template3 1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Corp PPT template3 1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Corp PPT template3 15">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Corp PPT template3 16">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8_Custom Design">
  <a:themeElements>
    <a:clrScheme name="">
      <a:dk1>
        <a:srgbClr val="000000"/>
      </a:dk1>
      <a:lt1>
        <a:srgbClr val="FFFFFF"/>
      </a:lt1>
      <a:dk2>
        <a:srgbClr val="000000"/>
      </a:dk2>
      <a:lt2>
        <a:srgbClr val="808080"/>
      </a:lt2>
      <a:accent1>
        <a:srgbClr val="99CC00"/>
      </a:accent1>
      <a:accent2>
        <a:srgbClr val="F2EEF2"/>
      </a:accent2>
      <a:accent3>
        <a:srgbClr val="FFFFFF"/>
      </a:accent3>
      <a:accent4>
        <a:srgbClr val="000000"/>
      </a:accent4>
      <a:accent5>
        <a:srgbClr val="CAE2AA"/>
      </a:accent5>
      <a:accent6>
        <a:srgbClr val="DBD8DB"/>
      </a:accent6>
      <a:hlink>
        <a:srgbClr val="777777"/>
      </a:hlink>
      <a:folHlink>
        <a:srgbClr val="99CC00"/>
      </a:folHlink>
    </a:clrScheme>
    <a:fontScheme name="8_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charset="0"/>
          </a:defRPr>
        </a:defPPr>
      </a:lstStyle>
    </a:lnDef>
  </a:objectDefaults>
  <a:extraClrSchemeLst>
    <a:extraClrScheme>
      <a:clrScheme name="8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8_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8_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8_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8_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8_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8_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8_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8_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8_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8_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8_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8_Custom Design 13">
        <a:dk1>
          <a:srgbClr val="000000"/>
        </a:dk1>
        <a:lt1>
          <a:srgbClr val="FFFFFF"/>
        </a:lt1>
        <a:dk2>
          <a:srgbClr val="000000"/>
        </a:dk2>
        <a:lt2>
          <a:srgbClr val="5B3F5B"/>
        </a:lt2>
        <a:accent1>
          <a:srgbClr val="21796A"/>
        </a:accent1>
        <a:accent2>
          <a:srgbClr val="333399"/>
        </a:accent2>
        <a:accent3>
          <a:srgbClr val="FFFFFF"/>
        </a:accent3>
        <a:accent4>
          <a:srgbClr val="000000"/>
        </a:accent4>
        <a:accent5>
          <a:srgbClr val="ABBEB9"/>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8_Custom Design 14">
        <a:dk1>
          <a:srgbClr val="000000"/>
        </a:dk1>
        <a:lt1>
          <a:srgbClr val="FFFFFF"/>
        </a:lt1>
        <a:dk2>
          <a:srgbClr val="000000"/>
        </a:dk2>
        <a:lt2>
          <a:srgbClr val="808080"/>
        </a:lt2>
        <a:accent1>
          <a:srgbClr val="99CC00"/>
        </a:accent1>
        <a:accent2>
          <a:srgbClr val="5B3F5B"/>
        </a:accent2>
        <a:accent3>
          <a:srgbClr val="FFFFFF"/>
        </a:accent3>
        <a:accent4>
          <a:srgbClr val="000000"/>
        </a:accent4>
        <a:accent5>
          <a:srgbClr val="CAE2AA"/>
        </a:accent5>
        <a:accent6>
          <a:srgbClr val="523852"/>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8_Custom Design 15">
        <a:dk1>
          <a:srgbClr val="000000"/>
        </a:dk1>
        <a:lt1>
          <a:srgbClr val="FFFFFF"/>
        </a:lt1>
        <a:dk2>
          <a:srgbClr val="000000"/>
        </a:dk2>
        <a:lt2>
          <a:srgbClr val="808080"/>
        </a:lt2>
        <a:accent1>
          <a:srgbClr val="99CC00"/>
        </a:accent1>
        <a:accent2>
          <a:srgbClr val="5B3F5B"/>
        </a:accent2>
        <a:accent3>
          <a:srgbClr val="FFFFFF"/>
        </a:accent3>
        <a:accent4>
          <a:srgbClr val="000000"/>
        </a:accent4>
        <a:accent5>
          <a:srgbClr val="CAE2AA"/>
        </a:accent5>
        <a:accent6>
          <a:srgbClr val="523852"/>
        </a:accent6>
        <a:hlink>
          <a:srgbClr val="C0C0C0"/>
        </a:hlink>
        <a:folHlink>
          <a:srgbClr val="99CC00"/>
        </a:folHlink>
      </a:clrScheme>
      <a:clrMap bg1="lt1" tx1="dk1" bg2="lt2" tx2="dk2" accent1="accent1" accent2="accent2" accent3="accent3" accent4="accent4" accent5="accent5" accent6="accent6" hlink="hlink" folHlink="folHlink"/>
    </a:extraClrScheme>
    <a:extraClrScheme>
      <a:clrScheme name="8_Custom Design 16">
        <a:dk1>
          <a:srgbClr val="000000"/>
        </a:dk1>
        <a:lt1>
          <a:srgbClr val="FFFFFF"/>
        </a:lt1>
        <a:dk2>
          <a:srgbClr val="000000"/>
        </a:dk2>
        <a:lt2>
          <a:srgbClr val="808080"/>
        </a:lt2>
        <a:accent1>
          <a:srgbClr val="99CC00"/>
        </a:accent1>
        <a:accent2>
          <a:srgbClr val="2A1E2A"/>
        </a:accent2>
        <a:accent3>
          <a:srgbClr val="FFFFFF"/>
        </a:accent3>
        <a:accent4>
          <a:srgbClr val="000000"/>
        </a:accent4>
        <a:accent5>
          <a:srgbClr val="CAE2AA"/>
        </a:accent5>
        <a:accent6>
          <a:srgbClr val="251A25"/>
        </a:accent6>
        <a:hlink>
          <a:srgbClr val="777777"/>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4_Custom Design">
  <a:themeElements>
    <a:clrScheme name="">
      <a:dk1>
        <a:srgbClr val="000000"/>
      </a:dk1>
      <a:lt1>
        <a:srgbClr val="FFFFFF"/>
      </a:lt1>
      <a:dk2>
        <a:srgbClr val="000000"/>
      </a:dk2>
      <a:lt2>
        <a:srgbClr val="808080"/>
      </a:lt2>
      <a:accent1>
        <a:srgbClr val="99CC00"/>
      </a:accent1>
      <a:accent2>
        <a:srgbClr val="F2EEF2"/>
      </a:accent2>
      <a:accent3>
        <a:srgbClr val="FFFFFF"/>
      </a:accent3>
      <a:accent4>
        <a:srgbClr val="000000"/>
      </a:accent4>
      <a:accent5>
        <a:srgbClr val="CAE2AA"/>
      </a:accent5>
      <a:accent6>
        <a:srgbClr val="DBD8DB"/>
      </a:accent6>
      <a:hlink>
        <a:srgbClr val="777777"/>
      </a:hlink>
      <a:folHlink>
        <a:srgbClr val="99CC00"/>
      </a:folHlink>
    </a:clrScheme>
    <a:fontScheme name="12_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pitchFamily="34" charset="0"/>
          </a:defRPr>
        </a:defPPr>
      </a:lstStyle>
    </a:lnDef>
  </a:objectDefaults>
  <a:extraClrSchemeLst>
    <a:extraClrScheme>
      <a:clrScheme name="12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2_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2_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2_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2_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2_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2_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2_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2_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2_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2_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2_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12_Custom Design 13">
        <a:dk1>
          <a:srgbClr val="000000"/>
        </a:dk1>
        <a:lt1>
          <a:srgbClr val="FFFFFF"/>
        </a:lt1>
        <a:dk2>
          <a:srgbClr val="000000"/>
        </a:dk2>
        <a:lt2>
          <a:srgbClr val="5B3F5B"/>
        </a:lt2>
        <a:accent1>
          <a:srgbClr val="21796A"/>
        </a:accent1>
        <a:accent2>
          <a:srgbClr val="333399"/>
        </a:accent2>
        <a:accent3>
          <a:srgbClr val="FFFFFF"/>
        </a:accent3>
        <a:accent4>
          <a:srgbClr val="000000"/>
        </a:accent4>
        <a:accent5>
          <a:srgbClr val="ABBEB9"/>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2_Custom Design 14">
        <a:dk1>
          <a:srgbClr val="000000"/>
        </a:dk1>
        <a:lt1>
          <a:srgbClr val="FFFFFF"/>
        </a:lt1>
        <a:dk2>
          <a:srgbClr val="000000"/>
        </a:dk2>
        <a:lt2>
          <a:srgbClr val="808080"/>
        </a:lt2>
        <a:accent1>
          <a:srgbClr val="99CC00"/>
        </a:accent1>
        <a:accent2>
          <a:srgbClr val="5B3F5B"/>
        </a:accent2>
        <a:accent3>
          <a:srgbClr val="FFFFFF"/>
        </a:accent3>
        <a:accent4>
          <a:srgbClr val="000000"/>
        </a:accent4>
        <a:accent5>
          <a:srgbClr val="CAE2AA"/>
        </a:accent5>
        <a:accent6>
          <a:srgbClr val="523852"/>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2_Custom Design 15">
        <a:dk1>
          <a:srgbClr val="000000"/>
        </a:dk1>
        <a:lt1>
          <a:srgbClr val="FFFFFF"/>
        </a:lt1>
        <a:dk2>
          <a:srgbClr val="000000"/>
        </a:dk2>
        <a:lt2>
          <a:srgbClr val="808080"/>
        </a:lt2>
        <a:accent1>
          <a:srgbClr val="99CC00"/>
        </a:accent1>
        <a:accent2>
          <a:srgbClr val="5B3F5B"/>
        </a:accent2>
        <a:accent3>
          <a:srgbClr val="FFFFFF"/>
        </a:accent3>
        <a:accent4>
          <a:srgbClr val="000000"/>
        </a:accent4>
        <a:accent5>
          <a:srgbClr val="CAE2AA"/>
        </a:accent5>
        <a:accent6>
          <a:srgbClr val="523852"/>
        </a:accent6>
        <a:hlink>
          <a:srgbClr val="C0C0C0"/>
        </a:hlink>
        <a:folHlink>
          <a:srgbClr val="99CC00"/>
        </a:folHlink>
      </a:clrScheme>
      <a:clrMap bg1="lt1" tx1="dk1" bg2="lt2" tx2="dk2" accent1="accent1" accent2="accent2" accent3="accent3" accent4="accent4" accent5="accent5" accent6="accent6" hlink="hlink" folHlink="folHlink"/>
    </a:extraClrScheme>
    <a:extraClrScheme>
      <a:clrScheme name="12_Custom Design 16">
        <a:dk1>
          <a:srgbClr val="000000"/>
        </a:dk1>
        <a:lt1>
          <a:srgbClr val="FFFFFF"/>
        </a:lt1>
        <a:dk2>
          <a:srgbClr val="000000"/>
        </a:dk2>
        <a:lt2>
          <a:srgbClr val="808080"/>
        </a:lt2>
        <a:accent1>
          <a:srgbClr val="99CC00"/>
        </a:accent1>
        <a:accent2>
          <a:srgbClr val="2A1E2A"/>
        </a:accent2>
        <a:accent3>
          <a:srgbClr val="FFFFFF"/>
        </a:accent3>
        <a:accent4>
          <a:srgbClr val="000000"/>
        </a:accent4>
        <a:accent5>
          <a:srgbClr val="CAE2AA"/>
        </a:accent5>
        <a:accent6>
          <a:srgbClr val="251A25"/>
        </a:accent6>
        <a:hlink>
          <a:srgbClr val="777777"/>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15_Custom Design">
  <a:themeElements>
    <a:clrScheme name="">
      <a:dk1>
        <a:srgbClr val="000000"/>
      </a:dk1>
      <a:lt1>
        <a:srgbClr val="FFFFFF"/>
      </a:lt1>
      <a:dk2>
        <a:srgbClr val="000000"/>
      </a:dk2>
      <a:lt2>
        <a:srgbClr val="808080"/>
      </a:lt2>
      <a:accent1>
        <a:srgbClr val="99CC00"/>
      </a:accent1>
      <a:accent2>
        <a:srgbClr val="F2EEF2"/>
      </a:accent2>
      <a:accent3>
        <a:srgbClr val="FFFFFF"/>
      </a:accent3>
      <a:accent4>
        <a:srgbClr val="000000"/>
      </a:accent4>
      <a:accent5>
        <a:srgbClr val="CAE2AA"/>
      </a:accent5>
      <a:accent6>
        <a:srgbClr val="DBD8DB"/>
      </a:accent6>
      <a:hlink>
        <a:srgbClr val="777777"/>
      </a:hlink>
      <a:folHlink>
        <a:srgbClr val="99CC00"/>
      </a:folHlink>
    </a:clrScheme>
    <a:fontScheme name="12_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pitchFamily="34" charset="0"/>
          </a:defRPr>
        </a:defPPr>
      </a:lstStyle>
    </a:lnDef>
  </a:objectDefaults>
  <a:extraClrSchemeLst>
    <a:extraClrScheme>
      <a:clrScheme name="12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2_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2_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2_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2_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2_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2_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2_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2_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2_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2_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2_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12_Custom Design 13">
        <a:dk1>
          <a:srgbClr val="000000"/>
        </a:dk1>
        <a:lt1>
          <a:srgbClr val="FFFFFF"/>
        </a:lt1>
        <a:dk2>
          <a:srgbClr val="000000"/>
        </a:dk2>
        <a:lt2>
          <a:srgbClr val="5B3F5B"/>
        </a:lt2>
        <a:accent1>
          <a:srgbClr val="21796A"/>
        </a:accent1>
        <a:accent2>
          <a:srgbClr val="333399"/>
        </a:accent2>
        <a:accent3>
          <a:srgbClr val="FFFFFF"/>
        </a:accent3>
        <a:accent4>
          <a:srgbClr val="000000"/>
        </a:accent4>
        <a:accent5>
          <a:srgbClr val="ABBEB9"/>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2_Custom Design 14">
        <a:dk1>
          <a:srgbClr val="000000"/>
        </a:dk1>
        <a:lt1>
          <a:srgbClr val="FFFFFF"/>
        </a:lt1>
        <a:dk2>
          <a:srgbClr val="000000"/>
        </a:dk2>
        <a:lt2>
          <a:srgbClr val="808080"/>
        </a:lt2>
        <a:accent1>
          <a:srgbClr val="99CC00"/>
        </a:accent1>
        <a:accent2>
          <a:srgbClr val="5B3F5B"/>
        </a:accent2>
        <a:accent3>
          <a:srgbClr val="FFFFFF"/>
        </a:accent3>
        <a:accent4>
          <a:srgbClr val="000000"/>
        </a:accent4>
        <a:accent5>
          <a:srgbClr val="CAE2AA"/>
        </a:accent5>
        <a:accent6>
          <a:srgbClr val="523852"/>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2_Custom Design 15">
        <a:dk1>
          <a:srgbClr val="000000"/>
        </a:dk1>
        <a:lt1>
          <a:srgbClr val="FFFFFF"/>
        </a:lt1>
        <a:dk2>
          <a:srgbClr val="000000"/>
        </a:dk2>
        <a:lt2>
          <a:srgbClr val="808080"/>
        </a:lt2>
        <a:accent1>
          <a:srgbClr val="99CC00"/>
        </a:accent1>
        <a:accent2>
          <a:srgbClr val="5B3F5B"/>
        </a:accent2>
        <a:accent3>
          <a:srgbClr val="FFFFFF"/>
        </a:accent3>
        <a:accent4>
          <a:srgbClr val="000000"/>
        </a:accent4>
        <a:accent5>
          <a:srgbClr val="CAE2AA"/>
        </a:accent5>
        <a:accent6>
          <a:srgbClr val="523852"/>
        </a:accent6>
        <a:hlink>
          <a:srgbClr val="C0C0C0"/>
        </a:hlink>
        <a:folHlink>
          <a:srgbClr val="99CC00"/>
        </a:folHlink>
      </a:clrScheme>
      <a:clrMap bg1="lt1" tx1="dk1" bg2="lt2" tx2="dk2" accent1="accent1" accent2="accent2" accent3="accent3" accent4="accent4" accent5="accent5" accent6="accent6" hlink="hlink" folHlink="folHlink"/>
    </a:extraClrScheme>
    <a:extraClrScheme>
      <a:clrScheme name="12_Custom Design 16">
        <a:dk1>
          <a:srgbClr val="000000"/>
        </a:dk1>
        <a:lt1>
          <a:srgbClr val="FFFFFF"/>
        </a:lt1>
        <a:dk2>
          <a:srgbClr val="000000"/>
        </a:dk2>
        <a:lt2>
          <a:srgbClr val="808080"/>
        </a:lt2>
        <a:accent1>
          <a:srgbClr val="99CC00"/>
        </a:accent1>
        <a:accent2>
          <a:srgbClr val="2A1E2A"/>
        </a:accent2>
        <a:accent3>
          <a:srgbClr val="FFFFFF"/>
        </a:accent3>
        <a:accent4>
          <a:srgbClr val="000000"/>
        </a:accent4>
        <a:accent5>
          <a:srgbClr val="CAE2AA"/>
        </a:accent5>
        <a:accent6>
          <a:srgbClr val="251A25"/>
        </a:accent6>
        <a:hlink>
          <a:srgbClr val="777777"/>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17_Custom Design">
  <a:themeElements>
    <a:clrScheme name="">
      <a:dk1>
        <a:srgbClr val="000000"/>
      </a:dk1>
      <a:lt1>
        <a:srgbClr val="FFFFFF"/>
      </a:lt1>
      <a:dk2>
        <a:srgbClr val="000000"/>
      </a:dk2>
      <a:lt2>
        <a:srgbClr val="808080"/>
      </a:lt2>
      <a:accent1>
        <a:srgbClr val="99CC00"/>
      </a:accent1>
      <a:accent2>
        <a:srgbClr val="F2EEF2"/>
      </a:accent2>
      <a:accent3>
        <a:srgbClr val="FFFFFF"/>
      </a:accent3>
      <a:accent4>
        <a:srgbClr val="000000"/>
      </a:accent4>
      <a:accent5>
        <a:srgbClr val="CAE2AA"/>
      </a:accent5>
      <a:accent6>
        <a:srgbClr val="DBD8DB"/>
      </a:accent6>
      <a:hlink>
        <a:srgbClr val="777777"/>
      </a:hlink>
      <a:folHlink>
        <a:srgbClr val="99CC00"/>
      </a:folHlink>
    </a:clrScheme>
    <a:fontScheme name="12_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pitchFamily="34" charset="0"/>
          </a:defRPr>
        </a:defPPr>
      </a:lstStyle>
    </a:lnDef>
  </a:objectDefaults>
  <a:extraClrSchemeLst>
    <a:extraClrScheme>
      <a:clrScheme name="12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2_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2_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2_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2_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2_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2_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2_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2_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2_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2_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2_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12_Custom Design 13">
        <a:dk1>
          <a:srgbClr val="000000"/>
        </a:dk1>
        <a:lt1>
          <a:srgbClr val="FFFFFF"/>
        </a:lt1>
        <a:dk2>
          <a:srgbClr val="000000"/>
        </a:dk2>
        <a:lt2>
          <a:srgbClr val="5B3F5B"/>
        </a:lt2>
        <a:accent1>
          <a:srgbClr val="21796A"/>
        </a:accent1>
        <a:accent2>
          <a:srgbClr val="333399"/>
        </a:accent2>
        <a:accent3>
          <a:srgbClr val="FFFFFF"/>
        </a:accent3>
        <a:accent4>
          <a:srgbClr val="000000"/>
        </a:accent4>
        <a:accent5>
          <a:srgbClr val="ABBEB9"/>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2_Custom Design 14">
        <a:dk1>
          <a:srgbClr val="000000"/>
        </a:dk1>
        <a:lt1>
          <a:srgbClr val="FFFFFF"/>
        </a:lt1>
        <a:dk2>
          <a:srgbClr val="000000"/>
        </a:dk2>
        <a:lt2>
          <a:srgbClr val="808080"/>
        </a:lt2>
        <a:accent1>
          <a:srgbClr val="99CC00"/>
        </a:accent1>
        <a:accent2>
          <a:srgbClr val="5B3F5B"/>
        </a:accent2>
        <a:accent3>
          <a:srgbClr val="FFFFFF"/>
        </a:accent3>
        <a:accent4>
          <a:srgbClr val="000000"/>
        </a:accent4>
        <a:accent5>
          <a:srgbClr val="CAE2AA"/>
        </a:accent5>
        <a:accent6>
          <a:srgbClr val="523852"/>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2_Custom Design 15">
        <a:dk1>
          <a:srgbClr val="000000"/>
        </a:dk1>
        <a:lt1>
          <a:srgbClr val="FFFFFF"/>
        </a:lt1>
        <a:dk2>
          <a:srgbClr val="000000"/>
        </a:dk2>
        <a:lt2>
          <a:srgbClr val="808080"/>
        </a:lt2>
        <a:accent1>
          <a:srgbClr val="99CC00"/>
        </a:accent1>
        <a:accent2>
          <a:srgbClr val="5B3F5B"/>
        </a:accent2>
        <a:accent3>
          <a:srgbClr val="FFFFFF"/>
        </a:accent3>
        <a:accent4>
          <a:srgbClr val="000000"/>
        </a:accent4>
        <a:accent5>
          <a:srgbClr val="CAE2AA"/>
        </a:accent5>
        <a:accent6>
          <a:srgbClr val="523852"/>
        </a:accent6>
        <a:hlink>
          <a:srgbClr val="C0C0C0"/>
        </a:hlink>
        <a:folHlink>
          <a:srgbClr val="99CC00"/>
        </a:folHlink>
      </a:clrScheme>
      <a:clrMap bg1="lt1" tx1="dk1" bg2="lt2" tx2="dk2" accent1="accent1" accent2="accent2" accent3="accent3" accent4="accent4" accent5="accent5" accent6="accent6" hlink="hlink" folHlink="folHlink"/>
    </a:extraClrScheme>
    <a:extraClrScheme>
      <a:clrScheme name="12_Custom Design 16">
        <a:dk1>
          <a:srgbClr val="000000"/>
        </a:dk1>
        <a:lt1>
          <a:srgbClr val="FFFFFF"/>
        </a:lt1>
        <a:dk2>
          <a:srgbClr val="000000"/>
        </a:dk2>
        <a:lt2>
          <a:srgbClr val="808080"/>
        </a:lt2>
        <a:accent1>
          <a:srgbClr val="99CC00"/>
        </a:accent1>
        <a:accent2>
          <a:srgbClr val="2A1E2A"/>
        </a:accent2>
        <a:accent3>
          <a:srgbClr val="FFFFFF"/>
        </a:accent3>
        <a:accent4>
          <a:srgbClr val="000000"/>
        </a:accent4>
        <a:accent5>
          <a:srgbClr val="CAE2AA"/>
        </a:accent5>
        <a:accent6>
          <a:srgbClr val="251A25"/>
        </a:accent6>
        <a:hlink>
          <a:srgbClr val="777777"/>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18_Custom Design">
  <a:themeElements>
    <a:clrScheme name="">
      <a:dk1>
        <a:srgbClr val="000000"/>
      </a:dk1>
      <a:lt1>
        <a:srgbClr val="FFFFFF"/>
      </a:lt1>
      <a:dk2>
        <a:srgbClr val="000000"/>
      </a:dk2>
      <a:lt2>
        <a:srgbClr val="808080"/>
      </a:lt2>
      <a:accent1>
        <a:srgbClr val="99CC00"/>
      </a:accent1>
      <a:accent2>
        <a:srgbClr val="F2EEF2"/>
      </a:accent2>
      <a:accent3>
        <a:srgbClr val="FFFFFF"/>
      </a:accent3>
      <a:accent4>
        <a:srgbClr val="000000"/>
      </a:accent4>
      <a:accent5>
        <a:srgbClr val="CAE2AA"/>
      </a:accent5>
      <a:accent6>
        <a:srgbClr val="DBD8DB"/>
      </a:accent6>
      <a:hlink>
        <a:srgbClr val="777777"/>
      </a:hlink>
      <a:folHlink>
        <a:srgbClr val="99CC00"/>
      </a:folHlink>
    </a:clrScheme>
    <a:fontScheme name="12_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pitchFamily="34" charset="0"/>
          </a:defRPr>
        </a:defPPr>
      </a:lstStyle>
    </a:lnDef>
  </a:objectDefaults>
  <a:extraClrSchemeLst>
    <a:extraClrScheme>
      <a:clrScheme name="12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2_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2_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2_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2_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2_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2_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2_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2_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2_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2_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2_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12_Custom Design 13">
        <a:dk1>
          <a:srgbClr val="000000"/>
        </a:dk1>
        <a:lt1>
          <a:srgbClr val="FFFFFF"/>
        </a:lt1>
        <a:dk2>
          <a:srgbClr val="000000"/>
        </a:dk2>
        <a:lt2>
          <a:srgbClr val="5B3F5B"/>
        </a:lt2>
        <a:accent1>
          <a:srgbClr val="21796A"/>
        </a:accent1>
        <a:accent2>
          <a:srgbClr val="333399"/>
        </a:accent2>
        <a:accent3>
          <a:srgbClr val="FFFFFF"/>
        </a:accent3>
        <a:accent4>
          <a:srgbClr val="000000"/>
        </a:accent4>
        <a:accent5>
          <a:srgbClr val="ABBEB9"/>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2_Custom Design 14">
        <a:dk1>
          <a:srgbClr val="000000"/>
        </a:dk1>
        <a:lt1>
          <a:srgbClr val="FFFFFF"/>
        </a:lt1>
        <a:dk2>
          <a:srgbClr val="000000"/>
        </a:dk2>
        <a:lt2>
          <a:srgbClr val="808080"/>
        </a:lt2>
        <a:accent1>
          <a:srgbClr val="99CC00"/>
        </a:accent1>
        <a:accent2>
          <a:srgbClr val="5B3F5B"/>
        </a:accent2>
        <a:accent3>
          <a:srgbClr val="FFFFFF"/>
        </a:accent3>
        <a:accent4>
          <a:srgbClr val="000000"/>
        </a:accent4>
        <a:accent5>
          <a:srgbClr val="CAE2AA"/>
        </a:accent5>
        <a:accent6>
          <a:srgbClr val="523852"/>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2_Custom Design 15">
        <a:dk1>
          <a:srgbClr val="000000"/>
        </a:dk1>
        <a:lt1>
          <a:srgbClr val="FFFFFF"/>
        </a:lt1>
        <a:dk2>
          <a:srgbClr val="000000"/>
        </a:dk2>
        <a:lt2>
          <a:srgbClr val="808080"/>
        </a:lt2>
        <a:accent1>
          <a:srgbClr val="99CC00"/>
        </a:accent1>
        <a:accent2>
          <a:srgbClr val="5B3F5B"/>
        </a:accent2>
        <a:accent3>
          <a:srgbClr val="FFFFFF"/>
        </a:accent3>
        <a:accent4>
          <a:srgbClr val="000000"/>
        </a:accent4>
        <a:accent5>
          <a:srgbClr val="CAE2AA"/>
        </a:accent5>
        <a:accent6>
          <a:srgbClr val="523852"/>
        </a:accent6>
        <a:hlink>
          <a:srgbClr val="C0C0C0"/>
        </a:hlink>
        <a:folHlink>
          <a:srgbClr val="99CC00"/>
        </a:folHlink>
      </a:clrScheme>
      <a:clrMap bg1="lt1" tx1="dk1" bg2="lt2" tx2="dk2" accent1="accent1" accent2="accent2" accent3="accent3" accent4="accent4" accent5="accent5" accent6="accent6" hlink="hlink" folHlink="folHlink"/>
    </a:extraClrScheme>
    <a:extraClrScheme>
      <a:clrScheme name="12_Custom Design 16">
        <a:dk1>
          <a:srgbClr val="000000"/>
        </a:dk1>
        <a:lt1>
          <a:srgbClr val="FFFFFF"/>
        </a:lt1>
        <a:dk2>
          <a:srgbClr val="000000"/>
        </a:dk2>
        <a:lt2>
          <a:srgbClr val="808080"/>
        </a:lt2>
        <a:accent1>
          <a:srgbClr val="99CC00"/>
        </a:accent1>
        <a:accent2>
          <a:srgbClr val="2A1E2A"/>
        </a:accent2>
        <a:accent3>
          <a:srgbClr val="FFFFFF"/>
        </a:accent3>
        <a:accent4>
          <a:srgbClr val="000000"/>
        </a:accent4>
        <a:accent5>
          <a:srgbClr val="CAE2AA"/>
        </a:accent5>
        <a:accent6>
          <a:srgbClr val="251A25"/>
        </a:accent6>
        <a:hlink>
          <a:srgbClr val="777777"/>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19_Custom Design">
  <a:themeElements>
    <a:clrScheme name="">
      <a:dk1>
        <a:srgbClr val="000000"/>
      </a:dk1>
      <a:lt1>
        <a:srgbClr val="FFFFFF"/>
      </a:lt1>
      <a:dk2>
        <a:srgbClr val="000000"/>
      </a:dk2>
      <a:lt2>
        <a:srgbClr val="808080"/>
      </a:lt2>
      <a:accent1>
        <a:srgbClr val="99CC00"/>
      </a:accent1>
      <a:accent2>
        <a:srgbClr val="F2EEF2"/>
      </a:accent2>
      <a:accent3>
        <a:srgbClr val="FFFFFF"/>
      </a:accent3>
      <a:accent4>
        <a:srgbClr val="000000"/>
      </a:accent4>
      <a:accent5>
        <a:srgbClr val="CAE2AA"/>
      </a:accent5>
      <a:accent6>
        <a:srgbClr val="DBD8DB"/>
      </a:accent6>
      <a:hlink>
        <a:srgbClr val="777777"/>
      </a:hlink>
      <a:folHlink>
        <a:srgbClr val="99CC00"/>
      </a:folHlink>
    </a:clrScheme>
    <a:fontScheme name="12_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pitchFamily="34" charset="0"/>
          </a:defRPr>
        </a:defPPr>
      </a:lstStyle>
    </a:lnDef>
  </a:objectDefaults>
  <a:extraClrSchemeLst>
    <a:extraClrScheme>
      <a:clrScheme name="12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2_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2_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2_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2_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2_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2_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2_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2_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2_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2_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2_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12_Custom Design 13">
        <a:dk1>
          <a:srgbClr val="000000"/>
        </a:dk1>
        <a:lt1>
          <a:srgbClr val="FFFFFF"/>
        </a:lt1>
        <a:dk2>
          <a:srgbClr val="000000"/>
        </a:dk2>
        <a:lt2>
          <a:srgbClr val="5B3F5B"/>
        </a:lt2>
        <a:accent1>
          <a:srgbClr val="21796A"/>
        </a:accent1>
        <a:accent2>
          <a:srgbClr val="333399"/>
        </a:accent2>
        <a:accent3>
          <a:srgbClr val="FFFFFF"/>
        </a:accent3>
        <a:accent4>
          <a:srgbClr val="000000"/>
        </a:accent4>
        <a:accent5>
          <a:srgbClr val="ABBEB9"/>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2_Custom Design 14">
        <a:dk1>
          <a:srgbClr val="000000"/>
        </a:dk1>
        <a:lt1>
          <a:srgbClr val="FFFFFF"/>
        </a:lt1>
        <a:dk2>
          <a:srgbClr val="000000"/>
        </a:dk2>
        <a:lt2>
          <a:srgbClr val="808080"/>
        </a:lt2>
        <a:accent1>
          <a:srgbClr val="99CC00"/>
        </a:accent1>
        <a:accent2>
          <a:srgbClr val="5B3F5B"/>
        </a:accent2>
        <a:accent3>
          <a:srgbClr val="FFFFFF"/>
        </a:accent3>
        <a:accent4>
          <a:srgbClr val="000000"/>
        </a:accent4>
        <a:accent5>
          <a:srgbClr val="CAE2AA"/>
        </a:accent5>
        <a:accent6>
          <a:srgbClr val="523852"/>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2_Custom Design 15">
        <a:dk1>
          <a:srgbClr val="000000"/>
        </a:dk1>
        <a:lt1>
          <a:srgbClr val="FFFFFF"/>
        </a:lt1>
        <a:dk2>
          <a:srgbClr val="000000"/>
        </a:dk2>
        <a:lt2>
          <a:srgbClr val="808080"/>
        </a:lt2>
        <a:accent1>
          <a:srgbClr val="99CC00"/>
        </a:accent1>
        <a:accent2>
          <a:srgbClr val="5B3F5B"/>
        </a:accent2>
        <a:accent3>
          <a:srgbClr val="FFFFFF"/>
        </a:accent3>
        <a:accent4>
          <a:srgbClr val="000000"/>
        </a:accent4>
        <a:accent5>
          <a:srgbClr val="CAE2AA"/>
        </a:accent5>
        <a:accent6>
          <a:srgbClr val="523852"/>
        </a:accent6>
        <a:hlink>
          <a:srgbClr val="C0C0C0"/>
        </a:hlink>
        <a:folHlink>
          <a:srgbClr val="99CC00"/>
        </a:folHlink>
      </a:clrScheme>
      <a:clrMap bg1="lt1" tx1="dk1" bg2="lt2" tx2="dk2" accent1="accent1" accent2="accent2" accent3="accent3" accent4="accent4" accent5="accent5" accent6="accent6" hlink="hlink" folHlink="folHlink"/>
    </a:extraClrScheme>
    <a:extraClrScheme>
      <a:clrScheme name="12_Custom Design 16">
        <a:dk1>
          <a:srgbClr val="000000"/>
        </a:dk1>
        <a:lt1>
          <a:srgbClr val="FFFFFF"/>
        </a:lt1>
        <a:dk2>
          <a:srgbClr val="000000"/>
        </a:dk2>
        <a:lt2>
          <a:srgbClr val="808080"/>
        </a:lt2>
        <a:accent1>
          <a:srgbClr val="99CC00"/>
        </a:accent1>
        <a:accent2>
          <a:srgbClr val="2A1E2A"/>
        </a:accent2>
        <a:accent3>
          <a:srgbClr val="FFFFFF"/>
        </a:accent3>
        <a:accent4>
          <a:srgbClr val="000000"/>
        </a:accent4>
        <a:accent5>
          <a:srgbClr val="CAE2AA"/>
        </a:accent5>
        <a:accent6>
          <a:srgbClr val="251A25"/>
        </a:accent6>
        <a:hlink>
          <a:srgbClr val="777777"/>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52_Custom Design">
  <a:themeElements>
    <a:clrScheme name="">
      <a:dk1>
        <a:srgbClr val="000000"/>
      </a:dk1>
      <a:lt1>
        <a:srgbClr val="FFFFFF"/>
      </a:lt1>
      <a:dk2>
        <a:srgbClr val="000000"/>
      </a:dk2>
      <a:lt2>
        <a:srgbClr val="808080"/>
      </a:lt2>
      <a:accent1>
        <a:srgbClr val="99CC00"/>
      </a:accent1>
      <a:accent2>
        <a:srgbClr val="F2EEF2"/>
      </a:accent2>
      <a:accent3>
        <a:srgbClr val="FFFFFF"/>
      </a:accent3>
      <a:accent4>
        <a:srgbClr val="000000"/>
      </a:accent4>
      <a:accent5>
        <a:srgbClr val="CAE2AA"/>
      </a:accent5>
      <a:accent6>
        <a:srgbClr val="DBD8DB"/>
      </a:accent6>
      <a:hlink>
        <a:srgbClr val="777777"/>
      </a:hlink>
      <a:folHlink>
        <a:srgbClr val="99CC00"/>
      </a:folHlink>
    </a:clrScheme>
    <a:fontScheme name="12_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charset="0"/>
          </a:defRPr>
        </a:defPPr>
      </a:lstStyle>
    </a:lnDef>
  </a:objectDefaults>
  <a:extraClrSchemeLst>
    <a:extraClrScheme>
      <a:clrScheme name="12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2_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2_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2_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2_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2_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2_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2_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2_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2_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2_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2_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12_Custom Design 13">
        <a:dk1>
          <a:srgbClr val="000000"/>
        </a:dk1>
        <a:lt1>
          <a:srgbClr val="FFFFFF"/>
        </a:lt1>
        <a:dk2>
          <a:srgbClr val="000000"/>
        </a:dk2>
        <a:lt2>
          <a:srgbClr val="5B3F5B"/>
        </a:lt2>
        <a:accent1>
          <a:srgbClr val="21796A"/>
        </a:accent1>
        <a:accent2>
          <a:srgbClr val="333399"/>
        </a:accent2>
        <a:accent3>
          <a:srgbClr val="FFFFFF"/>
        </a:accent3>
        <a:accent4>
          <a:srgbClr val="000000"/>
        </a:accent4>
        <a:accent5>
          <a:srgbClr val="ABBEB9"/>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2_Custom Design 14">
        <a:dk1>
          <a:srgbClr val="000000"/>
        </a:dk1>
        <a:lt1>
          <a:srgbClr val="FFFFFF"/>
        </a:lt1>
        <a:dk2>
          <a:srgbClr val="000000"/>
        </a:dk2>
        <a:lt2>
          <a:srgbClr val="808080"/>
        </a:lt2>
        <a:accent1>
          <a:srgbClr val="99CC00"/>
        </a:accent1>
        <a:accent2>
          <a:srgbClr val="5B3F5B"/>
        </a:accent2>
        <a:accent3>
          <a:srgbClr val="FFFFFF"/>
        </a:accent3>
        <a:accent4>
          <a:srgbClr val="000000"/>
        </a:accent4>
        <a:accent5>
          <a:srgbClr val="CAE2AA"/>
        </a:accent5>
        <a:accent6>
          <a:srgbClr val="523852"/>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2_Custom Design 15">
        <a:dk1>
          <a:srgbClr val="000000"/>
        </a:dk1>
        <a:lt1>
          <a:srgbClr val="FFFFFF"/>
        </a:lt1>
        <a:dk2>
          <a:srgbClr val="000000"/>
        </a:dk2>
        <a:lt2>
          <a:srgbClr val="808080"/>
        </a:lt2>
        <a:accent1>
          <a:srgbClr val="99CC00"/>
        </a:accent1>
        <a:accent2>
          <a:srgbClr val="5B3F5B"/>
        </a:accent2>
        <a:accent3>
          <a:srgbClr val="FFFFFF"/>
        </a:accent3>
        <a:accent4>
          <a:srgbClr val="000000"/>
        </a:accent4>
        <a:accent5>
          <a:srgbClr val="CAE2AA"/>
        </a:accent5>
        <a:accent6>
          <a:srgbClr val="523852"/>
        </a:accent6>
        <a:hlink>
          <a:srgbClr val="C0C0C0"/>
        </a:hlink>
        <a:folHlink>
          <a:srgbClr val="99CC00"/>
        </a:folHlink>
      </a:clrScheme>
      <a:clrMap bg1="lt1" tx1="dk1" bg2="lt2" tx2="dk2" accent1="accent1" accent2="accent2" accent3="accent3" accent4="accent4" accent5="accent5" accent6="accent6" hlink="hlink" folHlink="folHlink"/>
    </a:extraClrScheme>
    <a:extraClrScheme>
      <a:clrScheme name="12_Custom Design 16">
        <a:dk1>
          <a:srgbClr val="000000"/>
        </a:dk1>
        <a:lt1>
          <a:srgbClr val="FFFFFF"/>
        </a:lt1>
        <a:dk2>
          <a:srgbClr val="000000"/>
        </a:dk2>
        <a:lt2>
          <a:srgbClr val="808080"/>
        </a:lt2>
        <a:accent1>
          <a:srgbClr val="99CC00"/>
        </a:accent1>
        <a:accent2>
          <a:srgbClr val="2A1E2A"/>
        </a:accent2>
        <a:accent3>
          <a:srgbClr val="FFFFFF"/>
        </a:accent3>
        <a:accent4>
          <a:srgbClr val="000000"/>
        </a:accent4>
        <a:accent5>
          <a:srgbClr val="CAE2AA"/>
        </a:accent5>
        <a:accent6>
          <a:srgbClr val="251A25"/>
        </a:accent6>
        <a:hlink>
          <a:srgbClr val="777777"/>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Custom Design 1">
    <a:dk1>
      <a:srgbClr val="000000"/>
    </a:dk1>
    <a:lt1>
      <a:srgbClr val="AABAC9"/>
    </a:lt1>
    <a:dk2>
      <a:srgbClr val="000000"/>
    </a:dk2>
    <a:lt2>
      <a:srgbClr val="808080"/>
    </a:lt2>
    <a:accent1>
      <a:srgbClr val="D7D7D7"/>
    </a:accent1>
    <a:accent2>
      <a:srgbClr val="003466"/>
    </a:accent2>
    <a:accent3>
      <a:srgbClr val="D2D9E1"/>
    </a:accent3>
    <a:accent4>
      <a:srgbClr val="000000"/>
    </a:accent4>
    <a:accent5>
      <a:srgbClr val="E8E8E8"/>
    </a:accent5>
    <a:accent6>
      <a:srgbClr val="002E5C"/>
    </a:accent6>
    <a:hlink>
      <a:srgbClr val="008000"/>
    </a:hlink>
    <a:folHlink>
      <a:srgbClr val="800000"/>
    </a:folHlink>
  </a:clrScheme>
  <a:fontScheme name="Custom Design">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Custom Design 1">
    <a:dk1>
      <a:srgbClr val="000000"/>
    </a:dk1>
    <a:lt1>
      <a:srgbClr val="AABAC9"/>
    </a:lt1>
    <a:dk2>
      <a:srgbClr val="000000"/>
    </a:dk2>
    <a:lt2>
      <a:srgbClr val="808080"/>
    </a:lt2>
    <a:accent1>
      <a:srgbClr val="D7D7D7"/>
    </a:accent1>
    <a:accent2>
      <a:srgbClr val="003466"/>
    </a:accent2>
    <a:accent3>
      <a:srgbClr val="D2D9E1"/>
    </a:accent3>
    <a:accent4>
      <a:srgbClr val="000000"/>
    </a:accent4>
    <a:accent5>
      <a:srgbClr val="E8E8E8"/>
    </a:accent5>
    <a:accent6>
      <a:srgbClr val="002E5C"/>
    </a:accent6>
    <a:hlink>
      <a:srgbClr val="008000"/>
    </a:hlink>
    <a:folHlink>
      <a:srgbClr val="800000"/>
    </a:folHlink>
  </a:clrScheme>
  <a:fontScheme name="Custom Design">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otalTime>28002</TotalTime>
  <Words>2463</Words>
  <Application>Microsoft Office PowerPoint</Application>
  <PresentationFormat>On-screen Show (4:3)</PresentationFormat>
  <Paragraphs>623</Paragraphs>
  <Slides>36</Slides>
  <Notes>13</Notes>
  <HiddenSlides>0</HiddenSlides>
  <MMClips>0</MMClips>
  <ScaleCrop>false</ScaleCrop>
  <HeadingPairs>
    <vt:vector size="6" baseType="variant">
      <vt:variant>
        <vt:lpstr>Theme</vt:lpstr>
      </vt:variant>
      <vt:variant>
        <vt:i4>11</vt:i4>
      </vt:variant>
      <vt:variant>
        <vt:lpstr>Embedded OLE Servers</vt:lpstr>
      </vt:variant>
      <vt:variant>
        <vt:i4>1</vt:i4>
      </vt:variant>
      <vt:variant>
        <vt:lpstr>Slide Titles</vt:lpstr>
      </vt:variant>
      <vt:variant>
        <vt:i4>36</vt:i4>
      </vt:variant>
    </vt:vector>
  </HeadingPairs>
  <TitlesOfParts>
    <vt:vector size="48" baseType="lpstr">
      <vt:lpstr>Default Design</vt:lpstr>
      <vt:lpstr>1_Corp PPT template3</vt:lpstr>
      <vt:lpstr>8_Custom Design</vt:lpstr>
      <vt:lpstr>14_Custom Design</vt:lpstr>
      <vt:lpstr>15_Custom Design</vt:lpstr>
      <vt:lpstr>17_Custom Design</vt:lpstr>
      <vt:lpstr>18_Custom Design</vt:lpstr>
      <vt:lpstr>19_Custom Design</vt:lpstr>
      <vt:lpstr>52_Custom Design</vt:lpstr>
      <vt:lpstr>5_Office Theme</vt:lpstr>
      <vt:lpstr>Office Theme</vt:lpstr>
      <vt:lpstr>Document</vt:lpstr>
      <vt:lpstr>Role of micro-RNAs in Atrial Fibrillation </vt:lpstr>
      <vt:lpstr>Disclosures</vt:lpstr>
      <vt:lpstr>Slide 3</vt:lpstr>
      <vt:lpstr>Atrial Fibrillation: A Complex Disease with Far-Reaching Impact</vt:lpstr>
      <vt:lpstr>Slide 5</vt:lpstr>
      <vt:lpstr>Focal Triggers Initiate AF and Reentry Perpetuates It</vt:lpstr>
      <vt:lpstr>Slide 7</vt:lpstr>
      <vt:lpstr>Slide 8</vt:lpstr>
      <vt:lpstr>Slide 9</vt:lpstr>
      <vt:lpstr>Slide 10</vt:lpstr>
      <vt:lpstr>Genetics of AF</vt:lpstr>
      <vt:lpstr>Genetics, Genomics and AF</vt:lpstr>
      <vt:lpstr>Candidate Genes Associated with AF</vt:lpstr>
      <vt:lpstr>Slide 14</vt:lpstr>
      <vt:lpstr>Slide 15</vt:lpstr>
      <vt:lpstr>Slide 16</vt:lpstr>
      <vt:lpstr>Heritability Gap in AF – Moving beyond GWAS</vt:lpstr>
      <vt:lpstr>MicroRNA in CVD</vt:lpstr>
      <vt:lpstr>Animal Models suggests Tissue Levels of Mirnas are associated with AF Susceptibility</vt:lpstr>
      <vt:lpstr>Slide 20</vt:lpstr>
      <vt:lpstr>Slide 21</vt:lpstr>
      <vt:lpstr>High Throughput Technology exists to assess miRNA expression</vt:lpstr>
      <vt:lpstr>Slide 23</vt:lpstr>
      <vt:lpstr>Slide 24</vt:lpstr>
      <vt:lpstr>21 Plasma mirnas associated with AF</vt:lpstr>
      <vt:lpstr>33 Plasma Mirs change pre- to post-ablation</vt:lpstr>
      <vt:lpstr>AF vs. No AF in Atrial Tissue</vt:lpstr>
      <vt:lpstr>AF vs. No AF in Atrial Tissue</vt:lpstr>
      <vt:lpstr>Post-Operative AF</vt:lpstr>
      <vt:lpstr>Slide 30</vt:lpstr>
      <vt:lpstr>Slide 31</vt:lpstr>
      <vt:lpstr>Slide 32</vt:lpstr>
      <vt:lpstr>MiRhythm Findings</vt:lpstr>
      <vt:lpstr>Future Directions</vt:lpstr>
      <vt:lpstr>Slide 35</vt:lpstr>
      <vt:lpstr>Thank you for your attention!</vt:lpstr>
    </vt:vector>
  </TitlesOfParts>
  <Company>UMMS</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PAP_Template</dc:title>
  <dc:creator>ARCS</dc:creator>
  <cp:lastModifiedBy>sushma-bandi</cp:lastModifiedBy>
  <cp:revision>874</cp:revision>
  <dcterms:created xsi:type="dcterms:W3CDTF">2008-02-12T20:18:05Z</dcterms:created>
  <dcterms:modified xsi:type="dcterms:W3CDTF">2014-11-03T14:59:58Z</dcterms:modified>
</cp:coreProperties>
</file>